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68" r:id="rId4"/>
    <p:sldMasterId id="2147484429" r:id="rId5"/>
    <p:sldMasterId id="2147484443" r:id="rId6"/>
    <p:sldMasterId id="2147484510" r:id="rId7"/>
    <p:sldMasterId id="2147484471" r:id="rId8"/>
    <p:sldMasterId id="2147484485" r:id="rId9"/>
    <p:sldMasterId id="2147484527" r:id="rId10"/>
    <p:sldMasterId id="2147484541" r:id="rId11"/>
    <p:sldMasterId id="2147484555" r:id="rId12"/>
    <p:sldMasterId id="2147484568" r:id="rId13"/>
  </p:sldMasterIdLst>
  <p:notesMasterIdLst>
    <p:notesMasterId r:id="rId78"/>
  </p:notesMasterIdLst>
  <p:handoutMasterIdLst>
    <p:handoutMasterId r:id="rId79"/>
  </p:handoutMasterIdLst>
  <p:sldIdLst>
    <p:sldId id="981" r:id="rId14"/>
    <p:sldId id="1377" r:id="rId15"/>
    <p:sldId id="1482" r:id="rId16"/>
    <p:sldId id="1462" r:id="rId17"/>
    <p:sldId id="1422" r:id="rId18"/>
    <p:sldId id="1427" r:id="rId19"/>
    <p:sldId id="1461" r:id="rId20"/>
    <p:sldId id="1460" r:id="rId21"/>
    <p:sldId id="1450" r:id="rId22"/>
    <p:sldId id="1120" r:id="rId23"/>
    <p:sldId id="1465" r:id="rId24"/>
    <p:sldId id="996" r:id="rId25"/>
    <p:sldId id="1455" r:id="rId26"/>
    <p:sldId id="1457" r:id="rId27"/>
    <p:sldId id="1449" r:id="rId28"/>
    <p:sldId id="1426" r:id="rId29"/>
    <p:sldId id="1424" r:id="rId30"/>
    <p:sldId id="1474" r:id="rId31"/>
    <p:sldId id="1428" r:id="rId32"/>
    <p:sldId id="1436" r:id="rId33"/>
    <p:sldId id="1435" r:id="rId34"/>
    <p:sldId id="1429" r:id="rId35"/>
    <p:sldId id="1430" r:id="rId36"/>
    <p:sldId id="1425" r:id="rId37"/>
    <p:sldId id="1432" r:id="rId38"/>
    <p:sldId id="1434" r:id="rId39"/>
    <p:sldId id="1368" r:id="rId40"/>
    <p:sldId id="1475" r:id="rId41"/>
    <p:sldId id="1437" r:id="rId42"/>
    <p:sldId id="1438" r:id="rId43"/>
    <p:sldId id="1440" r:id="rId44"/>
    <p:sldId id="1441" r:id="rId45"/>
    <p:sldId id="1447" r:id="rId46"/>
    <p:sldId id="1479" r:id="rId47"/>
    <p:sldId id="1448" r:id="rId48"/>
    <p:sldId id="1463" r:id="rId49"/>
    <p:sldId id="1451" r:id="rId50"/>
    <p:sldId id="1007" r:id="rId51"/>
    <p:sldId id="1293" r:id="rId52"/>
    <p:sldId id="1442" r:id="rId53"/>
    <p:sldId id="1443" r:id="rId54"/>
    <p:sldId id="1464" r:id="rId55"/>
    <p:sldId id="1024" r:id="rId56"/>
    <p:sldId id="1025" r:id="rId57"/>
    <p:sldId id="1477" r:id="rId58"/>
    <p:sldId id="1478" r:id="rId59"/>
    <p:sldId id="673" r:id="rId60"/>
    <p:sldId id="1470" r:id="rId61"/>
    <p:sldId id="1476" r:id="rId62"/>
    <p:sldId id="1431" r:id="rId63"/>
    <p:sldId id="1433" r:id="rId64"/>
    <p:sldId id="1481" r:id="rId65"/>
    <p:sldId id="1472" r:id="rId66"/>
    <p:sldId id="1473" r:id="rId67"/>
    <p:sldId id="1412" r:id="rId68"/>
    <p:sldId id="1415" r:id="rId69"/>
    <p:sldId id="1413" r:id="rId70"/>
    <p:sldId id="1414" r:id="rId71"/>
    <p:sldId id="1468" r:id="rId72"/>
    <p:sldId id="1417" r:id="rId73"/>
    <p:sldId id="994" r:id="rId74"/>
    <p:sldId id="1418" r:id="rId75"/>
    <p:sldId id="1467" r:id="rId76"/>
    <p:sldId id="1292" r:id="rId77"/>
  </p:sldIdLst>
  <p:sldSz cx="9144000" cy="6858000" type="screen4x3"/>
  <p:notesSz cx="7315200" cy="96012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6" name="Author" initials="A" lastIdx="73"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DDDD"/>
    <a:srgbClr val="000099"/>
    <a:srgbClr val="3333FF"/>
    <a:srgbClr val="3333CC"/>
    <a:srgbClr val="CCECFF"/>
    <a:srgbClr val="666699"/>
    <a:srgbClr val="080808"/>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4643B-5F64-4A31-80C4-FDB37C20DE3F}" vWet="2" dt="2023-01-26T19:05:43.436"/>
    <p1510:client id="{9737C188-7D2A-45D6-81EB-D9E61F343E23}" v="83" dt="2023-01-26T19:07:55.002"/>
    <p1510:client id="{ADC3C704-EDFD-4925-A9EC-0C8DCD4E8E77}" v="36" dt="2023-01-27T17:19:38.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20" autoAdjust="0"/>
  </p:normalViewPr>
  <p:slideViewPr>
    <p:cSldViewPr snapToGrid="0">
      <p:cViewPr varScale="1">
        <p:scale>
          <a:sx n="96" d="100"/>
          <a:sy n="96" d="100"/>
        </p:scale>
        <p:origin x="2034" y="84"/>
      </p:cViewPr>
      <p:guideLst>
        <p:guide orient="horz" pos="2160"/>
        <p:guide pos="2880"/>
      </p:guideLst>
    </p:cSldViewPr>
  </p:slideViewPr>
  <p:notesTextViewPr>
    <p:cViewPr>
      <p:scale>
        <a:sx n="1" d="1"/>
        <a:sy n="1" d="1"/>
      </p:scale>
      <p:origin x="0" y="0"/>
    </p:cViewPr>
  </p:notesTextViewPr>
  <p:sorterViewPr>
    <p:cViewPr>
      <p:scale>
        <a:sx n="100" d="100"/>
        <a:sy n="100" d="100"/>
      </p:scale>
      <p:origin x="0" y="-9618"/>
    </p:cViewPr>
  </p:sorter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ableStyles" Target="tableStyles.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61" Type="http://schemas.openxmlformats.org/officeDocument/2006/relationships/slide" Target="slides/slide48.xml"/><Relationship Id="rId8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1" Type="http://schemas.openxmlformats.org/officeDocument/2006/relationships/hyperlink" Target="https://ct.portal.cambiumast.com/resources/guides/keyboard-commands-for-students"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ct.portal.cambiumast.com/resources/ngss-assessment/ngss-assessment-periodic-table/ngss-assessment-periodic-table-(spanish)" TargetMode="External"/><Relationship Id="rId2" Type="http://schemas.openxmlformats.org/officeDocument/2006/relationships/hyperlink" Target="https://ct.portal.cambiumast.com/core/fileparse.php/51/urlt/NGSS-Periodic-Table.pdf" TargetMode="External"/><Relationship Id="rId1" Type="http://schemas.openxmlformats.org/officeDocument/2006/relationships/hyperlink" Target="https://ct.portal.cambiumast.com/resources/ngss-assessment/ngss-assessment-periodic-table/ngss-assessment-periodic-table"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ct.portal.cambiumast.com/resources/accessibility-and-special-populations/translation-(glossary)-%E2%80%93-embedded-designated-support"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ct.portal.cambiumast.com/resources#text=smarter%20balanced%20translated%20directions" TargetMode="External"/><Relationship Id="rId2" Type="http://schemas.openxmlformats.org/officeDocument/2006/relationships/hyperlink" Target="https://ct.portal.cambiumast.com/resources/accessibility-and-special-populations/translation-(glossary)-%E2%80%93-embedded-designated-support" TargetMode="External"/><Relationship Id="rId1" Type="http://schemas.openxmlformats.org/officeDocument/2006/relationships/hyperlink" Target="https://portal.smarterbalanced.org/library/en/read-aloud-guidelines.pdf" TargetMode="External"/><Relationship Id="rId5" Type="http://schemas.openxmlformats.org/officeDocument/2006/relationships/hyperlink" Target="https://ct.portal.cambiumast.com/resources/accessibility-and-special-populations/guidelines-for-simplified-test-directions-in-the-test-administration-manual" TargetMode="External"/><Relationship Id="rId4" Type="http://schemas.openxmlformats.org/officeDocument/2006/relationships/hyperlink" Target="https://ct.portal.cambiumast.com/resources/accessibility-and-special-populations/guidelines-for-spanish-read-aloud,-test-reader"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ct.portal.cambiumast.com/-/media/project/client-portals/connecticut/pdf/2021/text-to-speech-decision-guidelines.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1" Type="http://schemas.openxmlformats.org/officeDocument/2006/relationships/hyperlink" Target="https://ct.portal.cambiumast.com/resources/guides/keyboard-commands-for-student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ct.portal.cambiumast.com/resources/ngss-assessment/ngss-assessment-periodic-table/ngss-assessment-periodic-table-(spanish)" TargetMode="External"/><Relationship Id="rId2" Type="http://schemas.openxmlformats.org/officeDocument/2006/relationships/hyperlink" Target="https://ct.portal.cambiumast.com/core/fileparse.php/51/urlt/NGSS-Periodic-Table.pdf" TargetMode="External"/><Relationship Id="rId1" Type="http://schemas.openxmlformats.org/officeDocument/2006/relationships/hyperlink" Target="https://ct.portal.cambiumast.com/resources/ngss-assessment/ngss-assessment-periodic-table/ngss-assessment-periodic-tabl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ct.portal.cambiumast.com/resources/accessibility-and-special-populations/translation-(glossary)-%E2%80%93-embedded-designated-support"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guidelines-for-simplified-test-directions-in-the-test-administration-manual" TargetMode="External"/><Relationship Id="rId2" Type="http://schemas.openxmlformats.org/officeDocument/2006/relationships/hyperlink" Target="https://ct.portal.cambiumast.com/resources/accessibility-and-special-populations/guidelines-for-spanish-read-aloud,-test-reader" TargetMode="External"/><Relationship Id="rId1" Type="http://schemas.openxmlformats.org/officeDocument/2006/relationships/hyperlink" Target="https://portal.smarterbalanced.org/library/en/read-aloud-guidelines.pdf" TargetMode="External"/><Relationship Id="rId5" Type="http://schemas.openxmlformats.org/officeDocument/2006/relationships/hyperlink" Target="https://ct.portal.cambiumast.com/resources#text=smarter%20balanced%20translated%20directions" TargetMode="External"/><Relationship Id="rId4" Type="http://schemas.openxmlformats.org/officeDocument/2006/relationships/hyperlink" Target="https://ct.portal.cambiumast.com/resources/accessibility-and-special-populations/translation-(glossary)-%E2%80%93-embedded-designated-support"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ct.portal.cambiumast.com/-/media/project/client-portals/connecticut/pdf/2021/text-to-speech-decision-guidelines.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F8B7B-F694-44CE-AAD2-DF0BBCF8D9B9}"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FEAA2B-382F-4608-8695-8CAD86D004C1}">
      <dgm:prSet custT="1"/>
      <dgm:spPr/>
      <dgm:t>
        <a:bodyPr/>
        <a:lstStyle/>
        <a:p>
          <a:r>
            <a:rPr lang="en-US" sz="1800" dirty="0">
              <a:latin typeface="Arial" panose="020B0604020202020204" pitchFamily="34" charset="0"/>
              <a:cs typeface="Arial" panose="020B0604020202020204" pitchFamily="34" charset="0"/>
            </a:rPr>
            <a:t>Online using a computer/tablet</a:t>
          </a:r>
        </a:p>
      </dgm:t>
    </dgm:pt>
    <dgm:pt modelId="{85BF1FB2-D06E-43E7-85C5-FE89A6611CD2}" type="parTrans" cxnId="{B1214401-BEEC-429B-B09A-22B60E3F76C9}">
      <dgm:prSet/>
      <dgm:spPr/>
      <dgm:t>
        <a:bodyPr/>
        <a:lstStyle/>
        <a:p>
          <a:endParaRPr lang="en-US">
            <a:latin typeface="Arial" panose="020B0604020202020204" pitchFamily="34" charset="0"/>
            <a:cs typeface="Arial" panose="020B0604020202020204" pitchFamily="34" charset="0"/>
          </a:endParaRPr>
        </a:p>
      </dgm:t>
    </dgm:pt>
    <dgm:pt modelId="{4E18A625-42CF-48BD-B2BC-0B787D1965B0}" type="sibTrans" cxnId="{B1214401-BEEC-429B-B09A-22B60E3F76C9}">
      <dgm:prSet/>
      <dgm:spPr/>
      <dgm:t>
        <a:bodyPr/>
        <a:lstStyle/>
        <a:p>
          <a:endParaRPr lang="en-US">
            <a:latin typeface="Arial" panose="020B0604020202020204" pitchFamily="34" charset="0"/>
            <a:cs typeface="Arial" panose="020B0604020202020204" pitchFamily="34" charset="0"/>
          </a:endParaRPr>
        </a:p>
      </dgm:t>
    </dgm:pt>
    <dgm:pt modelId="{7BAF3AD1-9DBE-40E5-8D59-41027F044865}">
      <dgm:prSet custT="1"/>
      <dgm:spPr/>
      <dgm:t>
        <a:bodyPr/>
        <a:lstStyle/>
        <a:p>
          <a:r>
            <a:rPr lang="en-US" sz="1800" dirty="0">
              <a:latin typeface="Arial" panose="020B0604020202020204" pitchFamily="34" charset="0"/>
              <a:cs typeface="Arial" panose="020B0604020202020204" pitchFamily="34" charset="0"/>
            </a:rPr>
            <a:t>Built-in universal tools, designated supports and accommodations</a:t>
          </a:r>
        </a:p>
      </dgm:t>
    </dgm:pt>
    <dgm:pt modelId="{22E7C4B9-1BEF-4A9F-9DA3-8C092774B667}" type="parTrans" cxnId="{6D54B541-260F-4139-9C1E-863AFC125133}">
      <dgm:prSet/>
      <dgm:spPr/>
      <dgm:t>
        <a:bodyPr/>
        <a:lstStyle/>
        <a:p>
          <a:endParaRPr lang="en-US">
            <a:latin typeface="Arial" panose="020B0604020202020204" pitchFamily="34" charset="0"/>
            <a:cs typeface="Arial" panose="020B0604020202020204" pitchFamily="34" charset="0"/>
          </a:endParaRPr>
        </a:p>
      </dgm:t>
    </dgm:pt>
    <dgm:pt modelId="{88209CAC-19E3-4BA3-AF69-D738E2045B6D}" type="sibTrans" cxnId="{6D54B541-260F-4139-9C1E-863AFC125133}">
      <dgm:prSet/>
      <dgm:spPr/>
      <dgm:t>
        <a:bodyPr/>
        <a:lstStyle/>
        <a:p>
          <a:endParaRPr lang="en-US">
            <a:latin typeface="Arial" panose="020B0604020202020204" pitchFamily="34" charset="0"/>
            <a:cs typeface="Arial" panose="020B0604020202020204" pitchFamily="34" charset="0"/>
          </a:endParaRPr>
        </a:p>
      </dgm:t>
    </dgm:pt>
    <dgm:pt modelId="{F8B9EFEA-EC72-4D25-B04B-828852646F09}">
      <dgm:prSet custT="1"/>
      <dgm:spPr/>
      <dgm:t>
        <a:bodyPr/>
        <a:lstStyle/>
        <a:p>
          <a:r>
            <a:rPr lang="en-US" sz="1800" dirty="0">
              <a:latin typeface="Arial" panose="020B0604020202020204" pitchFamily="34" charset="0"/>
              <a:cs typeface="Arial" panose="020B0604020202020204" pitchFamily="34" charset="0"/>
            </a:rPr>
            <a:t>Varied technology- enhanced items (multiple choice, constructed response, grid-in)</a:t>
          </a:r>
        </a:p>
      </dgm:t>
    </dgm:pt>
    <dgm:pt modelId="{A3718E09-3F90-40F9-BDD2-40D5867CDF16}" type="parTrans" cxnId="{464839AE-0559-43CB-916C-88F574992B5D}">
      <dgm:prSet/>
      <dgm:spPr/>
      <dgm:t>
        <a:bodyPr/>
        <a:lstStyle/>
        <a:p>
          <a:endParaRPr lang="en-US">
            <a:latin typeface="Arial" panose="020B0604020202020204" pitchFamily="34" charset="0"/>
            <a:cs typeface="Arial" panose="020B0604020202020204" pitchFamily="34" charset="0"/>
          </a:endParaRPr>
        </a:p>
      </dgm:t>
    </dgm:pt>
    <dgm:pt modelId="{D49711B7-AB42-4191-967A-1646CFAF5CEA}" type="sibTrans" cxnId="{464839AE-0559-43CB-916C-88F574992B5D}">
      <dgm:prSet/>
      <dgm:spPr/>
      <dgm:t>
        <a:bodyPr/>
        <a:lstStyle/>
        <a:p>
          <a:endParaRPr lang="en-US">
            <a:latin typeface="Arial" panose="020B0604020202020204" pitchFamily="34" charset="0"/>
            <a:cs typeface="Arial" panose="020B0604020202020204" pitchFamily="34" charset="0"/>
          </a:endParaRPr>
        </a:p>
      </dgm:t>
    </dgm:pt>
    <dgm:pt modelId="{6C6D03CA-9EC0-4B70-A1F9-805634BFF8C1}">
      <dgm:prSet custT="1"/>
      <dgm:spPr/>
      <dgm:t>
        <a:bodyPr/>
        <a:lstStyle/>
        <a:p>
          <a:r>
            <a:rPr lang="en-US" sz="1800" dirty="0">
              <a:latin typeface="Arial" panose="020B0604020202020204" pitchFamily="34" charset="0"/>
              <a:cs typeface="Arial" panose="020B0604020202020204" pitchFamily="34" charset="0"/>
            </a:rPr>
            <a:t>Adjusts item difficulty (computer adaptive) (Smarter Balanced Assessments &amp; NGSS)</a:t>
          </a:r>
        </a:p>
      </dgm:t>
    </dgm:pt>
    <dgm:pt modelId="{0B6491C4-EA6F-4BE1-9036-C650746142F3}" type="parTrans" cxnId="{7AE6C224-3A7D-4978-B9C8-C932039633BC}">
      <dgm:prSet/>
      <dgm:spPr/>
      <dgm:t>
        <a:bodyPr/>
        <a:lstStyle/>
        <a:p>
          <a:endParaRPr lang="en-US">
            <a:latin typeface="Arial" panose="020B0604020202020204" pitchFamily="34" charset="0"/>
            <a:cs typeface="Arial" panose="020B0604020202020204" pitchFamily="34" charset="0"/>
          </a:endParaRPr>
        </a:p>
      </dgm:t>
    </dgm:pt>
    <dgm:pt modelId="{93F67EF5-7E2C-446E-9215-9101838F9887}" type="sibTrans" cxnId="{7AE6C224-3A7D-4978-B9C8-C932039633BC}">
      <dgm:prSet/>
      <dgm:spPr/>
      <dgm:t>
        <a:bodyPr/>
        <a:lstStyle/>
        <a:p>
          <a:endParaRPr lang="en-US">
            <a:latin typeface="Arial" panose="020B0604020202020204" pitchFamily="34" charset="0"/>
            <a:cs typeface="Arial" panose="020B0604020202020204" pitchFamily="34" charset="0"/>
          </a:endParaRPr>
        </a:p>
      </dgm:t>
    </dgm:pt>
    <dgm:pt modelId="{E1CBE505-AB50-4354-9623-C5F6EE5591CE}" type="pres">
      <dgm:prSet presAssocID="{FC6F8B7B-F694-44CE-AAD2-DF0BBCF8D9B9}" presName="root" presStyleCnt="0">
        <dgm:presLayoutVars>
          <dgm:dir/>
          <dgm:resizeHandles val="exact"/>
        </dgm:presLayoutVars>
      </dgm:prSet>
      <dgm:spPr/>
    </dgm:pt>
    <dgm:pt modelId="{9F869444-1D2D-4989-B9E6-C72E9B06F2DD}" type="pres">
      <dgm:prSet presAssocID="{FC6F8B7B-F694-44CE-AAD2-DF0BBCF8D9B9}" presName="container" presStyleCnt="0">
        <dgm:presLayoutVars>
          <dgm:dir/>
          <dgm:resizeHandles val="exact"/>
        </dgm:presLayoutVars>
      </dgm:prSet>
      <dgm:spPr/>
    </dgm:pt>
    <dgm:pt modelId="{9D1FE817-2507-423C-87C2-3EF8813F6E20}" type="pres">
      <dgm:prSet presAssocID="{71FEAA2B-382F-4608-8695-8CAD86D004C1}" presName="compNode" presStyleCnt="0"/>
      <dgm:spPr/>
    </dgm:pt>
    <dgm:pt modelId="{4D223273-049F-4ECE-9B1F-A4651ABCE7B0}" type="pres">
      <dgm:prSet presAssocID="{71FEAA2B-382F-4608-8695-8CAD86D004C1}" presName="iconBgRect" presStyleLbl="bgShp" presStyleIdx="0" presStyleCnt="4" custLinFactNeighborX="13776"/>
      <dgm:spPr/>
    </dgm:pt>
    <dgm:pt modelId="{22F79B7C-E670-4CA7-BF86-051CA0E81F04}" type="pres">
      <dgm:prSet presAssocID="{71FEAA2B-382F-4608-8695-8CAD86D004C1}" presName="iconRect" presStyleLbl="node1" presStyleIdx="0" presStyleCnt="4" custLinFactNeighborX="2376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Programmer male with solid fill"/>
        </a:ext>
      </dgm:extLst>
    </dgm:pt>
    <dgm:pt modelId="{1E82D674-018F-416F-9EBF-D85326F9739B}" type="pres">
      <dgm:prSet presAssocID="{71FEAA2B-382F-4608-8695-8CAD86D004C1}" presName="spaceRect" presStyleCnt="0"/>
      <dgm:spPr/>
    </dgm:pt>
    <dgm:pt modelId="{D4F33F38-6C2A-4F67-ACD0-5BDBC88F15E2}" type="pres">
      <dgm:prSet presAssocID="{71FEAA2B-382F-4608-8695-8CAD86D004C1}" presName="textRect" presStyleLbl="revTx" presStyleIdx="0" presStyleCnt="4" custLinFactNeighborX="5844">
        <dgm:presLayoutVars>
          <dgm:chMax val="1"/>
          <dgm:chPref val="1"/>
        </dgm:presLayoutVars>
      </dgm:prSet>
      <dgm:spPr/>
    </dgm:pt>
    <dgm:pt modelId="{DCF500C4-0B53-4AA4-8D57-1F1604AEC513}" type="pres">
      <dgm:prSet presAssocID="{4E18A625-42CF-48BD-B2BC-0B787D1965B0}" presName="sibTrans" presStyleLbl="sibTrans2D1" presStyleIdx="0" presStyleCnt="0"/>
      <dgm:spPr/>
    </dgm:pt>
    <dgm:pt modelId="{15DE920E-0A64-4077-AC71-9F1690C71FC9}" type="pres">
      <dgm:prSet presAssocID="{7BAF3AD1-9DBE-40E5-8D59-41027F044865}" presName="compNode" presStyleCnt="0"/>
      <dgm:spPr/>
    </dgm:pt>
    <dgm:pt modelId="{81B40D17-DB1A-4606-A845-FAF58FF8DE46}" type="pres">
      <dgm:prSet presAssocID="{7BAF3AD1-9DBE-40E5-8D59-41027F044865}" presName="iconBgRect" presStyleLbl="bgShp" presStyleIdx="1" presStyleCnt="4" custLinFactNeighborX="-16072"/>
      <dgm:spPr/>
    </dgm:pt>
    <dgm:pt modelId="{98A9061E-F18D-41AB-8F6F-1B7151A8505E}" type="pres">
      <dgm:prSet presAssocID="{7BAF3AD1-9DBE-40E5-8D59-41027F044865}" presName="iconRect" presStyleLbl="node1" presStyleIdx="1" presStyleCnt="4" custLinFactNeighborX="-27720"/>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ools"/>
        </a:ext>
      </dgm:extLst>
    </dgm:pt>
    <dgm:pt modelId="{D5D87656-9A7B-4559-BF57-6C2917D01257}" type="pres">
      <dgm:prSet presAssocID="{7BAF3AD1-9DBE-40E5-8D59-41027F044865}" presName="spaceRect" presStyleCnt="0"/>
      <dgm:spPr/>
    </dgm:pt>
    <dgm:pt modelId="{2D027A3D-5D10-41F6-A667-BCE46ED48CC4}" type="pres">
      <dgm:prSet presAssocID="{7BAF3AD1-9DBE-40E5-8D59-41027F044865}" presName="textRect" presStyleLbl="revTx" presStyleIdx="1" presStyleCnt="4" custLinFactNeighborX="-6818">
        <dgm:presLayoutVars>
          <dgm:chMax val="1"/>
          <dgm:chPref val="1"/>
        </dgm:presLayoutVars>
      </dgm:prSet>
      <dgm:spPr/>
    </dgm:pt>
    <dgm:pt modelId="{3C21FADD-5764-4686-B68C-46882A5D0DFE}" type="pres">
      <dgm:prSet presAssocID="{88209CAC-19E3-4BA3-AF69-D738E2045B6D}" presName="sibTrans" presStyleLbl="sibTrans2D1" presStyleIdx="0" presStyleCnt="0"/>
      <dgm:spPr/>
    </dgm:pt>
    <dgm:pt modelId="{6CAC8A48-B939-4D9E-B1B5-65392080BF90}" type="pres">
      <dgm:prSet presAssocID="{F8B9EFEA-EC72-4D25-B04B-828852646F09}" presName="compNode" presStyleCnt="0"/>
      <dgm:spPr/>
    </dgm:pt>
    <dgm:pt modelId="{2A348489-4E19-4976-A2A7-31F74718A405}" type="pres">
      <dgm:prSet presAssocID="{F8B9EFEA-EC72-4D25-B04B-828852646F09}" presName="iconBgRect" presStyleLbl="bgShp" presStyleIdx="2" presStyleCnt="4" custLinFactNeighborX="13776"/>
      <dgm:spPr/>
    </dgm:pt>
    <dgm:pt modelId="{A1D96912-7EBF-4D07-BAFE-7089ABE96D30}" type="pres">
      <dgm:prSet presAssocID="{F8B9EFEA-EC72-4D25-B04B-828852646F09}" presName="iconRect" presStyleLbl="node1" presStyleIdx="2" presStyleCnt="4" custLinFactNeighborX="2376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Workflow with solid fill"/>
        </a:ext>
      </dgm:extLst>
    </dgm:pt>
    <dgm:pt modelId="{72B5E048-81AE-4BF6-A852-D73A18DD1136}" type="pres">
      <dgm:prSet presAssocID="{F8B9EFEA-EC72-4D25-B04B-828852646F09}" presName="spaceRect" presStyleCnt="0"/>
      <dgm:spPr/>
    </dgm:pt>
    <dgm:pt modelId="{59178C41-89EC-4800-ABA2-37A504968A49}" type="pres">
      <dgm:prSet presAssocID="{F8B9EFEA-EC72-4D25-B04B-828852646F09}" presName="textRect" presStyleLbl="revTx" presStyleIdx="2" presStyleCnt="4" custLinFactNeighborX="5844">
        <dgm:presLayoutVars>
          <dgm:chMax val="1"/>
          <dgm:chPref val="1"/>
        </dgm:presLayoutVars>
      </dgm:prSet>
      <dgm:spPr/>
    </dgm:pt>
    <dgm:pt modelId="{CFD9E93D-0511-4AC9-8561-5587E5C964F5}" type="pres">
      <dgm:prSet presAssocID="{D49711B7-AB42-4191-967A-1646CFAF5CEA}" presName="sibTrans" presStyleLbl="sibTrans2D1" presStyleIdx="0" presStyleCnt="0"/>
      <dgm:spPr/>
    </dgm:pt>
    <dgm:pt modelId="{08E18B27-1B24-4B43-88CA-BA3494E79F1A}" type="pres">
      <dgm:prSet presAssocID="{6C6D03CA-9EC0-4B70-A1F9-805634BFF8C1}" presName="compNode" presStyleCnt="0"/>
      <dgm:spPr/>
    </dgm:pt>
    <dgm:pt modelId="{C28F795E-6067-4328-A8D6-F7CBFEFEECE3}" type="pres">
      <dgm:prSet presAssocID="{6C6D03CA-9EC0-4B70-A1F9-805634BFF8C1}" presName="iconBgRect" presStyleLbl="bgShp" presStyleIdx="3" presStyleCnt="4" custLinFactNeighborX="-16072"/>
      <dgm:spPr/>
    </dgm:pt>
    <dgm:pt modelId="{47F64D6D-CA9A-4564-9DC1-761E09A1D610}" type="pres">
      <dgm:prSet presAssocID="{6C6D03CA-9EC0-4B70-A1F9-805634BFF8C1}" presName="iconRect" presStyleLbl="node1" presStyleIdx="3" presStyleCnt="4" custLinFactNeighborX="-27720"/>
      <dgm:spPr>
        <a:blipFill>
          <a:blip xmlns:r="http://schemas.openxmlformats.org/officeDocument/2006/relationships" r:embed="rId4"/>
          <a:srcRect/>
          <a:stretch>
            <a:fillRect/>
          </a:stretch>
        </a:blipFill>
        <a:ln>
          <a:noFill/>
        </a:ln>
      </dgm:spPr>
      <dgm:extLst>
        <a:ext uri="{E40237B7-FDA0-4F09-8148-C483321AD2D9}">
          <dgm14:cNvPr xmlns:dgm14="http://schemas.microsoft.com/office/drawing/2010/diagram" id="0" name="" descr="Weights Uneven with solid fill"/>
        </a:ext>
      </dgm:extLst>
    </dgm:pt>
    <dgm:pt modelId="{265AF402-2A1B-4F74-8DA3-7AA6401933EE}" type="pres">
      <dgm:prSet presAssocID="{6C6D03CA-9EC0-4B70-A1F9-805634BFF8C1}" presName="spaceRect" presStyleCnt="0"/>
      <dgm:spPr/>
    </dgm:pt>
    <dgm:pt modelId="{67FE5019-668A-4EF4-8DD5-D8C53E79FCFB}" type="pres">
      <dgm:prSet presAssocID="{6C6D03CA-9EC0-4B70-A1F9-805634BFF8C1}" presName="textRect" presStyleLbl="revTx" presStyleIdx="3" presStyleCnt="4" custLinFactNeighborX="-6509" custLinFactNeighborY="-7882">
        <dgm:presLayoutVars>
          <dgm:chMax val="1"/>
          <dgm:chPref val="1"/>
        </dgm:presLayoutVars>
      </dgm:prSet>
      <dgm:spPr/>
    </dgm:pt>
  </dgm:ptLst>
  <dgm:cxnLst>
    <dgm:cxn modelId="{B1214401-BEEC-429B-B09A-22B60E3F76C9}" srcId="{FC6F8B7B-F694-44CE-AAD2-DF0BBCF8D9B9}" destId="{71FEAA2B-382F-4608-8695-8CAD86D004C1}" srcOrd="0" destOrd="0" parTransId="{85BF1FB2-D06E-43E7-85C5-FE89A6611CD2}" sibTransId="{4E18A625-42CF-48BD-B2BC-0B787D1965B0}"/>
    <dgm:cxn modelId="{95292D0C-5736-449C-BB75-D1F395F4B598}" type="presOf" srcId="{88209CAC-19E3-4BA3-AF69-D738E2045B6D}" destId="{3C21FADD-5764-4686-B68C-46882A5D0DFE}" srcOrd="0" destOrd="0" presId="urn:microsoft.com/office/officeart/2018/2/layout/IconCircleList"/>
    <dgm:cxn modelId="{7AE6C224-3A7D-4978-B9C8-C932039633BC}" srcId="{FC6F8B7B-F694-44CE-AAD2-DF0BBCF8D9B9}" destId="{6C6D03CA-9EC0-4B70-A1F9-805634BFF8C1}" srcOrd="3" destOrd="0" parTransId="{0B6491C4-EA6F-4BE1-9036-C650746142F3}" sibTransId="{93F67EF5-7E2C-446E-9215-9101838F9887}"/>
    <dgm:cxn modelId="{6D54B541-260F-4139-9C1E-863AFC125133}" srcId="{FC6F8B7B-F694-44CE-AAD2-DF0BBCF8D9B9}" destId="{7BAF3AD1-9DBE-40E5-8D59-41027F044865}" srcOrd="1" destOrd="0" parTransId="{22E7C4B9-1BEF-4A9F-9DA3-8C092774B667}" sibTransId="{88209CAC-19E3-4BA3-AF69-D738E2045B6D}"/>
    <dgm:cxn modelId="{F3D3216D-D061-4338-AAA4-E2A954CE3DF2}" type="presOf" srcId="{FC6F8B7B-F694-44CE-AAD2-DF0BBCF8D9B9}" destId="{E1CBE505-AB50-4354-9623-C5F6EE5591CE}" srcOrd="0" destOrd="0" presId="urn:microsoft.com/office/officeart/2018/2/layout/IconCircleList"/>
    <dgm:cxn modelId="{DF95D9A1-F1D6-46F8-BD7D-38EAC93A821A}" type="presOf" srcId="{F8B9EFEA-EC72-4D25-B04B-828852646F09}" destId="{59178C41-89EC-4800-ABA2-37A504968A49}" srcOrd="0" destOrd="0" presId="urn:microsoft.com/office/officeart/2018/2/layout/IconCircleList"/>
    <dgm:cxn modelId="{F2EFCDA9-BABC-4C53-9857-7DF2FD5DA877}" type="presOf" srcId="{6C6D03CA-9EC0-4B70-A1F9-805634BFF8C1}" destId="{67FE5019-668A-4EF4-8DD5-D8C53E79FCFB}" srcOrd="0" destOrd="0" presId="urn:microsoft.com/office/officeart/2018/2/layout/IconCircleList"/>
    <dgm:cxn modelId="{464839AE-0559-43CB-916C-88F574992B5D}" srcId="{FC6F8B7B-F694-44CE-AAD2-DF0BBCF8D9B9}" destId="{F8B9EFEA-EC72-4D25-B04B-828852646F09}" srcOrd="2" destOrd="0" parTransId="{A3718E09-3F90-40F9-BDD2-40D5867CDF16}" sibTransId="{D49711B7-AB42-4191-967A-1646CFAF5CEA}"/>
    <dgm:cxn modelId="{6F9EB2D7-E13F-44F4-A072-CF458E377EEB}" type="presOf" srcId="{D49711B7-AB42-4191-967A-1646CFAF5CEA}" destId="{CFD9E93D-0511-4AC9-8561-5587E5C964F5}" srcOrd="0" destOrd="0" presId="urn:microsoft.com/office/officeart/2018/2/layout/IconCircleList"/>
    <dgm:cxn modelId="{39910FE2-460B-4AD7-80F9-507B45C42871}" type="presOf" srcId="{4E18A625-42CF-48BD-B2BC-0B787D1965B0}" destId="{DCF500C4-0B53-4AA4-8D57-1F1604AEC513}" srcOrd="0" destOrd="0" presId="urn:microsoft.com/office/officeart/2018/2/layout/IconCircleList"/>
    <dgm:cxn modelId="{868DF1EC-07FC-4006-9BC0-067A24B6D620}" type="presOf" srcId="{7BAF3AD1-9DBE-40E5-8D59-41027F044865}" destId="{2D027A3D-5D10-41F6-A667-BCE46ED48CC4}" srcOrd="0" destOrd="0" presId="urn:microsoft.com/office/officeart/2018/2/layout/IconCircleList"/>
    <dgm:cxn modelId="{DA7572F4-0AE7-455B-A744-79C5FDEE27B9}" type="presOf" srcId="{71FEAA2B-382F-4608-8695-8CAD86D004C1}" destId="{D4F33F38-6C2A-4F67-ACD0-5BDBC88F15E2}" srcOrd="0" destOrd="0" presId="urn:microsoft.com/office/officeart/2018/2/layout/IconCircleList"/>
    <dgm:cxn modelId="{5D344F00-2914-4B3C-B52C-B1C1BD143DCB}" type="presParOf" srcId="{E1CBE505-AB50-4354-9623-C5F6EE5591CE}" destId="{9F869444-1D2D-4989-B9E6-C72E9B06F2DD}" srcOrd="0" destOrd="0" presId="urn:microsoft.com/office/officeart/2018/2/layout/IconCircleList"/>
    <dgm:cxn modelId="{D9DC3059-99A2-4545-A996-47433D20647C}" type="presParOf" srcId="{9F869444-1D2D-4989-B9E6-C72E9B06F2DD}" destId="{9D1FE817-2507-423C-87C2-3EF8813F6E20}" srcOrd="0" destOrd="0" presId="urn:microsoft.com/office/officeart/2018/2/layout/IconCircleList"/>
    <dgm:cxn modelId="{75255EC4-DA8A-4C6C-B4BF-645BA038BF28}" type="presParOf" srcId="{9D1FE817-2507-423C-87C2-3EF8813F6E20}" destId="{4D223273-049F-4ECE-9B1F-A4651ABCE7B0}" srcOrd="0" destOrd="0" presId="urn:microsoft.com/office/officeart/2018/2/layout/IconCircleList"/>
    <dgm:cxn modelId="{4865AEA4-3449-4817-AFB2-1D27A15D4D8D}" type="presParOf" srcId="{9D1FE817-2507-423C-87C2-3EF8813F6E20}" destId="{22F79B7C-E670-4CA7-BF86-051CA0E81F04}" srcOrd="1" destOrd="0" presId="urn:microsoft.com/office/officeart/2018/2/layout/IconCircleList"/>
    <dgm:cxn modelId="{30537E1C-F5EC-431C-A0DB-3A7A70719F02}" type="presParOf" srcId="{9D1FE817-2507-423C-87C2-3EF8813F6E20}" destId="{1E82D674-018F-416F-9EBF-D85326F9739B}" srcOrd="2" destOrd="0" presId="urn:microsoft.com/office/officeart/2018/2/layout/IconCircleList"/>
    <dgm:cxn modelId="{FA3631C5-EA8B-495A-A13C-3413985C2593}" type="presParOf" srcId="{9D1FE817-2507-423C-87C2-3EF8813F6E20}" destId="{D4F33F38-6C2A-4F67-ACD0-5BDBC88F15E2}" srcOrd="3" destOrd="0" presId="urn:microsoft.com/office/officeart/2018/2/layout/IconCircleList"/>
    <dgm:cxn modelId="{2827AA45-3F5B-4DCE-A4EB-E80144AFF93B}" type="presParOf" srcId="{9F869444-1D2D-4989-B9E6-C72E9B06F2DD}" destId="{DCF500C4-0B53-4AA4-8D57-1F1604AEC513}" srcOrd="1" destOrd="0" presId="urn:microsoft.com/office/officeart/2018/2/layout/IconCircleList"/>
    <dgm:cxn modelId="{5B0D8125-DD73-4242-B9EA-CCBD755E5F7E}" type="presParOf" srcId="{9F869444-1D2D-4989-B9E6-C72E9B06F2DD}" destId="{15DE920E-0A64-4077-AC71-9F1690C71FC9}" srcOrd="2" destOrd="0" presId="urn:microsoft.com/office/officeart/2018/2/layout/IconCircleList"/>
    <dgm:cxn modelId="{8BB89E5A-5D31-4297-A2FE-03A3005EAF00}" type="presParOf" srcId="{15DE920E-0A64-4077-AC71-9F1690C71FC9}" destId="{81B40D17-DB1A-4606-A845-FAF58FF8DE46}" srcOrd="0" destOrd="0" presId="urn:microsoft.com/office/officeart/2018/2/layout/IconCircleList"/>
    <dgm:cxn modelId="{0D81A4B4-30F3-4D54-A79E-F5D22915F666}" type="presParOf" srcId="{15DE920E-0A64-4077-AC71-9F1690C71FC9}" destId="{98A9061E-F18D-41AB-8F6F-1B7151A8505E}" srcOrd="1" destOrd="0" presId="urn:microsoft.com/office/officeart/2018/2/layout/IconCircleList"/>
    <dgm:cxn modelId="{00A0F8EE-CC28-41AD-AFD3-C246AE4BC83B}" type="presParOf" srcId="{15DE920E-0A64-4077-AC71-9F1690C71FC9}" destId="{D5D87656-9A7B-4559-BF57-6C2917D01257}" srcOrd="2" destOrd="0" presId="urn:microsoft.com/office/officeart/2018/2/layout/IconCircleList"/>
    <dgm:cxn modelId="{51F5682D-1C5D-4A10-8F3D-BC6EF5D13AB7}" type="presParOf" srcId="{15DE920E-0A64-4077-AC71-9F1690C71FC9}" destId="{2D027A3D-5D10-41F6-A667-BCE46ED48CC4}" srcOrd="3" destOrd="0" presId="urn:microsoft.com/office/officeart/2018/2/layout/IconCircleList"/>
    <dgm:cxn modelId="{0DA052AD-2B04-4296-9DA4-B9FF6C30E4A8}" type="presParOf" srcId="{9F869444-1D2D-4989-B9E6-C72E9B06F2DD}" destId="{3C21FADD-5764-4686-B68C-46882A5D0DFE}" srcOrd="3" destOrd="0" presId="urn:microsoft.com/office/officeart/2018/2/layout/IconCircleList"/>
    <dgm:cxn modelId="{5E069312-1F7C-41C6-9D69-80C057DB87E1}" type="presParOf" srcId="{9F869444-1D2D-4989-B9E6-C72E9B06F2DD}" destId="{6CAC8A48-B939-4D9E-B1B5-65392080BF90}" srcOrd="4" destOrd="0" presId="urn:microsoft.com/office/officeart/2018/2/layout/IconCircleList"/>
    <dgm:cxn modelId="{554BD99D-D30E-4FFE-8546-79E43E5EBD34}" type="presParOf" srcId="{6CAC8A48-B939-4D9E-B1B5-65392080BF90}" destId="{2A348489-4E19-4976-A2A7-31F74718A405}" srcOrd="0" destOrd="0" presId="urn:microsoft.com/office/officeart/2018/2/layout/IconCircleList"/>
    <dgm:cxn modelId="{CC57FF38-21BD-4788-B6BF-54E939509E1A}" type="presParOf" srcId="{6CAC8A48-B939-4D9E-B1B5-65392080BF90}" destId="{A1D96912-7EBF-4D07-BAFE-7089ABE96D30}" srcOrd="1" destOrd="0" presId="urn:microsoft.com/office/officeart/2018/2/layout/IconCircleList"/>
    <dgm:cxn modelId="{BAC66B4F-E730-4945-AC35-5CD0B2C3E491}" type="presParOf" srcId="{6CAC8A48-B939-4D9E-B1B5-65392080BF90}" destId="{72B5E048-81AE-4BF6-A852-D73A18DD1136}" srcOrd="2" destOrd="0" presId="urn:microsoft.com/office/officeart/2018/2/layout/IconCircleList"/>
    <dgm:cxn modelId="{50BD7C19-9D1D-4CB0-B094-381033F1C78F}" type="presParOf" srcId="{6CAC8A48-B939-4D9E-B1B5-65392080BF90}" destId="{59178C41-89EC-4800-ABA2-37A504968A49}" srcOrd="3" destOrd="0" presId="urn:microsoft.com/office/officeart/2018/2/layout/IconCircleList"/>
    <dgm:cxn modelId="{AB415E20-C776-4945-A88A-54E475BBE6ED}" type="presParOf" srcId="{9F869444-1D2D-4989-B9E6-C72E9B06F2DD}" destId="{CFD9E93D-0511-4AC9-8561-5587E5C964F5}" srcOrd="5" destOrd="0" presId="urn:microsoft.com/office/officeart/2018/2/layout/IconCircleList"/>
    <dgm:cxn modelId="{F80991FF-6CF5-4991-AE21-961CD9C138A0}" type="presParOf" srcId="{9F869444-1D2D-4989-B9E6-C72E9B06F2DD}" destId="{08E18B27-1B24-4B43-88CA-BA3494E79F1A}" srcOrd="6" destOrd="0" presId="urn:microsoft.com/office/officeart/2018/2/layout/IconCircleList"/>
    <dgm:cxn modelId="{CD03C2FF-A658-4CF5-B590-738BBE0DEF3B}" type="presParOf" srcId="{08E18B27-1B24-4B43-88CA-BA3494E79F1A}" destId="{C28F795E-6067-4328-A8D6-F7CBFEFEECE3}" srcOrd="0" destOrd="0" presId="urn:microsoft.com/office/officeart/2018/2/layout/IconCircleList"/>
    <dgm:cxn modelId="{6AC4E45E-8438-489A-819C-451E2035E8CE}" type="presParOf" srcId="{08E18B27-1B24-4B43-88CA-BA3494E79F1A}" destId="{47F64D6D-CA9A-4564-9DC1-761E09A1D610}" srcOrd="1" destOrd="0" presId="urn:microsoft.com/office/officeart/2018/2/layout/IconCircleList"/>
    <dgm:cxn modelId="{3C8A12C6-4D5B-492D-988E-1F2B367C33BF}" type="presParOf" srcId="{08E18B27-1B24-4B43-88CA-BA3494E79F1A}" destId="{265AF402-2A1B-4F74-8DA3-7AA6401933EE}" srcOrd="2" destOrd="0" presId="urn:microsoft.com/office/officeart/2018/2/layout/IconCircleList"/>
    <dgm:cxn modelId="{DF0F9FB2-9702-47B3-8621-7F6F21702B52}" type="presParOf" srcId="{08E18B27-1B24-4B43-88CA-BA3494E79F1A}" destId="{67FE5019-668A-4EF4-8DD5-D8C53E79FCFB}" srcOrd="3" destOrd="0" presId="urn:microsoft.com/office/officeart/2018/2/layout/IconCircle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1C9C9-FC64-435F-BC10-8E00BA86AE7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4BCD313-8FD0-4CFA-9DA5-D47D34CE64A3}">
      <dgm:prSet custT="1"/>
      <dgm:spPr/>
      <dgm:t>
        <a:bodyPr/>
        <a:lstStyle/>
        <a:p>
          <a:pPr>
            <a:lnSpc>
              <a:spcPct val="100000"/>
            </a:lnSpc>
          </a:pPr>
          <a:r>
            <a:rPr lang="en-US" sz="1600" dirty="0">
              <a:latin typeface="Arial" panose="020B0604020202020204" pitchFamily="34" charset="0"/>
              <a:cs typeface="Arial" panose="020B0604020202020204" pitchFamily="34" charset="0"/>
            </a:rPr>
            <a:t>Test Administrators use a device to access the secure Test Administrator (TA) Interface to administer online tests.</a:t>
          </a:r>
        </a:p>
      </dgm:t>
    </dgm:pt>
    <dgm:pt modelId="{94DC8514-567E-40B8-95BF-643BA2403FDA}" type="parTrans" cxnId="{FA8CE544-B74B-4613-BFDA-5745B588F7E9}">
      <dgm:prSet/>
      <dgm:spPr/>
      <dgm:t>
        <a:bodyPr/>
        <a:lstStyle/>
        <a:p>
          <a:endParaRPr lang="en-US"/>
        </a:p>
      </dgm:t>
    </dgm:pt>
    <dgm:pt modelId="{E0274061-868D-4E70-AEDB-AC854928EAB4}" type="sibTrans" cxnId="{FA8CE544-B74B-4613-BFDA-5745B588F7E9}">
      <dgm:prSet/>
      <dgm:spPr/>
      <dgm:t>
        <a:bodyPr/>
        <a:lstStyle/>
        <a:p>
          <a:endParaRPr lang="en-US"/>
        </a:p>
      </dgm:t>
    </dgm:pt>
    <dgm:pt modelId="{1F4CCCFD-42DC-4CF3-94E7-3A546DD3E367}">
      <dgm:prSet custT="1"/>
      <dgm:spPr/>
      <dgm:t>
        <a:bodyPr/>
        <a:lstStyle/>
        <a:p>
          <a:pPr>
            <a:lnSpc>
              <a:spcPct val="100000"/>
            </a:lnSpc>
          </a:pPr>
          <a:r>
            <a:rPr lang="en-US" sz="1600" dirty="0">
              <a:latin typeface="Arial" panose="020B0604020202020204" pitchFamily="34" charset="0"/>
              <a:cs typeface="Arial" panose="020B0604020202020204" pitchFamily="34" charset="0"/>
            </a:rPr>
            <a:t>Students use a device to access the secure browser to take the test. Schools are required to download and install the secure browser on all student test-taking devices.</a:t>
          </a:r>
        </a:p>
      </dgm:t>
    </dgm:pt>
    <dgm:pt modelId="{2E18C271-FB08-4EE6-AA7D-85335EDA6791}" type="parTrans" cxnId="{35ED294A-9AE8-4643-947B-1A691D9B5639}">
      <dgm:prSet/>
      <dgm:spPr/>
      <dgm:t>
        <a:bodyPr/>
        <a:lstStyle/>
        <a:p>
          <a:endParaRPr lang="en-US"/>
        </a:p>
      </dgm:t>
    </dgm:pt>
    <dgm:pt modelId="{054CFCAD-7025-478B-BA0D-3BDE01777F7D}" type="sibTrans" cxnId="{35ED294A-9AE8-4643-947B-1A691D9B5639}">
      <dgm:prSet/>
      <dgm:spPr/>
      <dgm:t>
        <a:bodyPr/>
        <a:lstStyle/>
        <a:p>
          <a:endParaRPr lang="en-US"/>
        </a:p>
      </dgm:t>
    </dgm:pt>
    <dgm:pt modelId="{235BB45A-A5D2-4473-9B18-343731F043FC}" type="pres">
      <dgm:prSet presAssocID="{60B1C9C9-FC64-435F-BC10-8E00BA86AE7D}" presName="root" presStyleCnt="0">
        <dgm:presLayoutVars>
          <dgm:dir/>
          <dgm:resizeHandles val="exact"/>
        </dgm:presLayoutVars>
      </dgm:prSet>
      <dgm:spPr/>
    </dgm:pt>
    <dgm:pt modelId="{57D350D1-ABB3-44DB-898F-33AB0407C35D}" type="pres">
      <dgm:prSet presAssocID="{B4BCD313-8FD0-4CFA-9DA5-D47D34CE64A3}" presName="compNode" presStyleCnt="0"/>
      <dgm:spPr/>
    </dgm:pt>
    <dgm:pt modelId="{3A9F3738-D65B-4388-9130-B9BB92B69A45}" type="pres">
      <dgm:prSet presAssocID="{B4BCD313-8FD0-4CFA-9DA5-D47D34CE64A3}" presName="iconRect" presStyleLbl="node1" presStyleIdx="0" presStyleCnt="2" custScaleX="169892" custScaleY="125471"/>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rocessor"/>
        </a:ext>
      </dgm:extLst>
    </dgm:pt>
    <dgm:pt modelId="{2156BC68-4251-4884-8998-BD74B8374F82}" type="pres">
      <dgm:prSet presAssocID="{B4BCD313-8FD0-4CFA-9DA5-D47D34CE64A3}" presName="spaceRect" presStyleCnt="0"/>
      <dgm:spPr/>
    </dgm:pt>
    <dgm:pt modelId="{3A70E523-7DDD-45F1-8E34-BC605D1318D3}" type="pres">
      <dgm:prSet presAssocID="{B4BCD313-8FD0-4CFA-9DA5-D47D34CE64A3}" presName="textRect" presStyleLbl="revTx" presStyleIdx="0" presStyleCnt="2" custScaleX="165442" custLinFactNeighborX="-42772" custLinFactNeighborY="18598">
        <dgm:presLayoutVars>
          <dgm:chMax val="1"/>
          <dgm:chPref val="1"/>
        </dgm:presLayoutVars>
      </dgm:prSet>
      <dgm:spPr/>
    </dgm:pt>
    <dgm:pt modelId="{F9ABEB01-1509-4A44-9083-6D864C930E1D}" type="pres">
      <dgm:prSet presAssocID="{E0274061-868D-4E70-AEDB-AC854928EAB4}" presName="sibTrans" presStyleCnt="0"/>
      <dgm:spPr/>
    </dgm:pt>
    <dgm:pt modelId="{77CAAEE6-65D6-4D3D-91A2-EFDB382FD5E4}" type="pres">
      <dgm:prSet presAssocID="{1F4CCCFD-42DC-4CF3-94E7-3A546DD3E367}" presName="compNode" presStyleCnt="0"/>
      <dgm:spPr/>
    </dgm:pt>
    <dgm:pt modelId="{99F9BE3D-2E9B-4795-A319-476C87D54998}" type="pres">
      <dgm:prSet presAssocID="{1F4CCCFD-42DC-4CF3-94E7-3A546DD3E367}" presName="iconRect" presStyleLbl="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0D5BF51-89C9-4238-B926-508D9372D435}" type="pres">
      <dgm:prSet presAssocID="{1F4CCCFD-42DC-4CF3-94E7-3A546DD3E367}" presName="spaceRect" presStyleCnt="0"/>
      <dgm:spPr/>
    </dgm:pt>
    <dgm:pt modelId="{8B9F003E-C2FD-43E9-82DC-7722E4B96661}" type="pres">
      <dgm:prSet presAssocID="{1F4CCCFD-42DC-4CF3-94E7-3A546DD3E367}" presName="textRect" presStyleLbl="revTx" presStyleIdx="1" presStyleCnt="2" custScaleX="155605" custScaleY="73347">
        <dgm:presLayoutVars>
          <dgm:chMax val="1"/>
          <dgm:chPref val="1"/>
        </dgm:presLayoutVars>
      </dgm:prSet>
      <dgm:spPr/>
    </dgm:pt>
  </dgm:ptLst>
  <dgm:cxnLst>
    <dgm:cxn modelId="{261D8A14-DEB0-4B61-99DD-B6D0D4416DD5}" type="presOf" srcId="{B4BCD313-8FD0-4CFA-9DA5-D47D34CE64A3}" destId="{3A70E523-7DDD-45F1-8E34-BC605D1318D3}" srcOrd="0" destOrd="0" presId="urn:microsoft.com/office/officeart/2018/2/layout/IconLabelList"/>
    <dgm:cxn modelId="{FA8CE544-B74B-4613-BFDA-5745B588F7E9}" srcId="{60B1C9C9-FC64-435F-BC10-8E00BA86AE7D}" destId="{B4BCD313-8FD0-4CFA-9DA5-D47D34CE64A3}" srcOrd="0" destOrd="0" parTransId="{94DC8514-567E-40B8-95BF-643BA2403FDA}" sibTransId="{E0274061-868D-4E70-AEDB-AC854928EAB4}"/>
    <dgm:cxn modelId="{885F2765-E0F2-4A52-99C6-BB8F8FE9D0FB}" type="presOf" srcId="{1F4CCCFD-42DC-4CF3-94E7-3A546DD3E367}" destId="{8B9F003E-C2FD-43E9-82DC-7722E4B96661}" srcOrd="0" destOrd="0" presId="urn:microsoft.com/office/officeart/2018/2/layout/IconLabelList"/>
    <dgm:cxn modelId="{35ED294A-9AE8-4643-947B-1A691D9B5639}" srcId="{60B1C9C9-FC64-435F-BC10-8E00BA86AE7D}" destId="{1F4CCCFD-42DC-4CF3-94E7-3A546DD3E367}" srcOrd="1" destOrd="0" parTransId="{2E18C271-FB08-4EE6-AA7D-85335EDA6791}" sibTransId="{054CFCAD-7025-478B-BA0D-3BDE01777F7D}"/>
    <dgm:cxn modelId="{4523B9F1-F264-4686-B119-0BB7C00CEFC1}" type="presOf" srcId="{60B1C9C9-FC64-435F-BC10-8E00BA86AE7D}" destId="{235BB45A-A5D2-4473-9B18-343731F043FC}" srcOrd="0" destOrd="0" presId="urn:microsoft.com/office/officeart/2018/2/layout/IconLabelList"/>
    <dgm:cxn modelId="{024BD62A-1AAF-45A9-B0AD-B1A9CE50FCF2}" type="presParOf" srcId="{235BB45A-A5D2-4473-9B18-343731F043FC}" destId="{57D350D1-ABB3-44DB-898F-33AB0407C35D}" srcOrd="0" destOrd="0" presId="urn:microsoft.com/office/officeart/2018/2/layout/IconLabelList"/>
    <dgm:cxn modelId="{95BAEF99-C256-43B4-8026-22FA88BEA19C}" type="presParOf" srcId="{57D350D1-ABB3-44DB-898F-33AB0407C35D}" destId="{3A9F3738-D65B-4388-9130-B9BB92B69A45}" srcOrd="0" destOrd="0" presId="urn:microsoft.com/office/officeart/2018/2/layout/IconLabelList"/>
    <dgm:cxn modelId="{25778E65-3477-470D-8F03-6DABF8420FD1}" type="presParOf" srcId="{57D350D1-ABB3-44DB-898F-33AB0407C35D}" destId="{2156BC68-4251-4884-8998-BD74B8374F82}" srcOrd="1" destOrd="0" presId="urn:microsoft.com/office/officeart/2018/2/layout/IconLabelList"/>
    <dgm:cxn modelId="{2A1AC9D8-C138-4985-84B1-292F9E9F5C05}" type="presParOf" srcId="{57D350D1-ABB3-44DB-898F-33AB0407C35D}" destId="{3A70E523-7DDD-45F1-8E34-BC605D1318D3}" srcOrd="2" destOrd="0" presId="urn:microsoft.com/office/officeart/2018/2/layout/IconLabelList"/>
    <dgm:cxn modelId="{9BEBCBC7-D45F-40FE-8A1F-8502FE90100B}" type="presParOf" srcId="{235BB45A-A5D2-4473-9B18-343731F043FC}" destId="{F9ABEB01-1509-4A44-9083-6D864C930E1D}" srcOrd="1" destOrd="0" presId="urn:microsoft.com/office/officeart/2018/2/layout/IconLabelList"/>
    <dgm:cxn modelId="{698DD7EC-195F-473C-9ACA-A7799478EE05}" type="presParOf" srcId="{235BB45A-A5D2-4473-9B18-343731F043FC}" destId="{77CAAEE6-65D6-4D3D-91A2-EFDB382FD5E4}" srcOrd="2" destOrd="0" presId="urn:microsoft.com/office/officeart/2018/2/layout/IconLabelList"/>
    <dgm:cxn modelId="{15C0A724-D4EC-4921-8615-340B299A5627}" type="presParOf" srcId="{77CAAEE6-65D6-4D3D-91A2-EFDB382FD5E4}" destId="{99F9BE3D-2E9B-4795-A319-476C87D54998}" srcOrd="0" destOrd="0" presId="urn:microsoft.com/office/officeart/2018/2/layout/IconLabelList"/>
    <dgm:cxn modelId="{CF268D6A-0B4A-42D5-AA71-288866A48AAF}" type="presParOf" srcId="{77CAAEE6-65D6-4D3D-91A2-EFDB382FD5E4}" destId="{E0D5BF51-89C9-4238-B926-508D9372D435}" srcOrd="1" destOrd="0" presId="urn:microsoft.com/office/officeart/2018/2/layout/IconLabelList"/>
    <dgm:cxn modelId="{320A7896-4ACD-4389-ADF9-BC0F11080E44}" type="presParOf" srcId="{77CAAEE6-65D6-4D3D-91A2-EFDB382FD5E4}" destId="{8B9F003E-C2FD-43E9-82DC-7722E4B9666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B7EAB-B658-4DB4-A3F0-737F0E0449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478941-6D31-459D-A41B-B56C5FCBD5B8}">
      <dgm:prSet custT="1"/>
      <dgm:spPr/>
      <dgm:t>
        <a:bodyPr/>
        <a:lstStyle/>
        <a:p>
          <a:pPr rtl="0"/>
          <a:r>
            <a:rPr lang="en-US" sz="900" dirty="0"/>
            <a:t>Desmos Calculator (Math Grades 6-8; Science Grades 5, 8, &amp; 11)</a:t>
          </a:r>
        </a:p>
      </dgm:t>
    </dgm:pt>
    <dgm:pt modelId="{E3FFF8FF-8175-4A6D-82EA-E0CA532CB81A}" type="parTrans" cxnId="{E51B0D12-E840-42AE-8BFB-814529DFB21E}">
      <dgm:prSet/>
      <dgm:spPr/>
      <dgm:t>
        <a:bodyPr/>
        <a:lstStyle/>
        <a:p>
          <a:endParaRPr lang="en-US"/>
        </a:p>
      </dgm:t>
    </dgm:pt>
    <dgm:pt modelId="{F378809F-D765-4D9B-B8C2-E540AFC67FE1}" type="sibTrans" cxnId="{E51B0D12-E840-42AE-8BFB-814529DFB21E}">
      <dgm:prSet/>
      <dgm:spPr/>
      <dgm:t>
        <a:bodyPr/>
        <a:lstStyle/>
        <a:p>
          <a:endParaRPr lang="en-US"/>
        </a:p>
      </dgm:t>
    </dgm:pt>
    <dgm:pt modelId="{22CD1C91-19B6-4B41-988C-CF404750F7D1}">
      <dgm:prSet custT="1"/>
      <dgm:spPr/>
      <dgm:t>
        <a:bodyPr/>
        <a:lstStyle/>
        <a:p>
          <a:pPr rtl="0"/>
          <a:r>
            <a:rPr lang="en-US" sz="900" dirty="0"/>
            <a:t>Digital Notepad </a:t>
          </a:r>
        </a:p>
      </dgm:t>
    </dgm:pt>
    <dgm:pt modelId="{CD930389-D9ED-40BC-B452-5E20030D43A4}" type="parTrans" cxnId="{A3156326-3A85-4A3F-A251-498E00C5DE00}">
      <dgm:prSet/>
      <dgm:spPr/>
      <dgm:t>
        <a:bodyPr/>
        <a:lstStyle/>
        <a:p>
          <a:endParaRPr lang="en-US"/>
        </a:p>
      </dgm:t>
    </dgm:pt>
    <dgm:pt modelId="{413625A3-4C35-4373-8264-823F735160C4}" type="sibTrans" cxnId="{A3156326-3A85-4A3F-A251-498E00C5DE00}">
      <dgm:prSet/>
      <dgm:spPr/>
      <dgm:t>
        <a:bodyPr/>
        <a:lstStyle/>
        <a:p>
          <a:endParaRPr lang="en-US"/>
        </a:p>
      </dgm:t>
    </dgm:pt>
    <dgm:pt modelId="{CF7B1A0C-E368-4B2B-BC01-9F5E75403EE0}">
      <dgm:prSet custT="1"/>
      <dgm:spPr/>
      <dgm:t>
        <a:bodyPr/>
        <a:lstStyle/>
        <a:p>
          <a:pPr rtl="0"/>
          <a:r>
            <a:rPr lang="en-US" sz="900" dirty="0"/>
            <a:t>English Glossary^</a:t>
          </a:r>
        </a:p>
      </dgm:t>
    </dgm:pt>
    <dgm:pt modelId="{8FE413B7-929D-40E5-BF82-E9EFFA6125A0}" type="parTrans" cxnId="{21BE1A5C-21A6-48EA-8B05-BDD2C6F7504C}">
      <dgm:prSet/>
      <dgm:spPr/>
      <dgm:t>
        <a:bodyPr/>
        <a:lstStyle/>
        <a:p>
          <a:endParaRPr lang="en-US"/>
        </a:p>
      </dgm:t>
    </dgm:pt>
    <dgm:pt modelId="{A3907205-CA35-4282-80AE-1D9430193D96}" type="sibTrans" cxnId="{21BE1A5C-21A6-48EA-8B05-BDD2C6F7504C}">
      <dgm:prSet/>
      <dgm:spPr/>
      <dgm:t>
        <a:bodyPr/>
        <a:lstStyle/>
        <a:p>
          <a:endParaRPr lang="en-US"/>
        </a:p>
      </dgm:t>
    </dgm:pt>
    <dgm:pt modelId="{0E0AC5E6-02F8-4E46-9BA0-6247F01B6B13}">
      <dgm:prSet custT="1"/>
      <dgm:spPr/>
      <dgm:t>
        <a:bodyPr/>
        <a:lstStyle/>
        <a:p>
          <a:pPr rtl="0"/>
          <a:r>
            <a:rPr lang="en-US" sz="900" dirty="0"/>
            <a:t>Expanded Passages/Stimuli/Items</a:t>
          </a:r>
        </a:p>
      </dgm:t>
    </dgm:pt>
    <dgm:pt modelId="{7F840C2A-6D48-4DD0-9E7B-EA51A4119B64}" type="parTrans" cxnId="{7E87BEC6-53CC-4FD9-9235-1E5E7D9FB70F}">
      <dgm:prSet/>
      <dgm:spPr/>
      <dgm:t>
        <a:bodyPr/>
        <a:lstStyle/>
        <a:p>
          <a:endParaRPr lang="en-US"/>
        </a:p>
      </dgm:t>
    </dgm:pt>
    <dgm:pt modelId="{72C27E16-4F4E-4E70-9700-1413BB38AF9A}" type="sibTrans" cxnId="{7E87BEC6-53CC-4FD9-9235-1E5E7D9FB70F}">
      <dgm:prSet/>
      <dgm:spPr/>
      <dgm:t>
        <a:bodyPr/>
        <a:lstStyle/>
        <a:p>
          <a:endParaRPr lang="en-US"/>
        </a:p>
      </dgm:t>
    </dgm:pt>
    <dgm:pt modelId="{139C9786-07B3-4CB6-80A2-B7E099C106C1}">
      <dgm:prSet custT="1"/>
      <dgm:spPr/>
      <dgm:t>
        <a:bodyPr/>
        <a:lstStyle/>
        <a:p>
          <a:pPr rtl="0"/>
          <a:r>
            <a:rPr lang="en-US" sz="900" dirty="0"/>
            <a:t>Highlighter</a:t>
          </a:r>
        </a:p>
      </dgm:t>
    </dgm:pt>
    <dgm:pt modelId="{6017F341-BA99-476A-8493-650F643A3688}" type="parTrans" cxnId="{AB86AAA2-5B15-40D2-B076-00B65F934E51}">
      <dgm:prSet/>
      <dgm:spPr/>
      <dgm:t>
        <a:bodyPr/>
        <a:lstStyle/>
        <a:p>
          <a:endParaRPr lang="en-US"/>
        </a:p>
      </dgm:t>
    </dgm:pt>
    <dgm:pt modelId="{66131E52-DEC6-4F68-BC3F-1ACE0BD64E86}" type="sibTrans" cxnId="{AB86AAA2-5B15-40D2-B076-00B65F934E51}">
      <dgm:prSet/>
      <dgm:spPr/>
      <dgm:t>
        <a:bodyPr/>
        <a:lstStyle/>
        <a:p>
          <a:endParaRPr lang="en-US"/>
        </a:p>
      </dgm:t>
    </dgm:pt>
    <dgm:pt modelId="{1E8FF924-ECEC-4A6D-9895-05991E13E287}">
      <dgm:prSet custT="1"/>
      <dgm:spPr/>
      <dgm:t>
        <a:bodyPr/>
        <a:lstStyle/>
        <a:p>
          <a:pPr rtl="0"/>
          <a:r>
            <a:rPr lang="en-US" sz="900" dirty="0">
              <a:hlinkClick xmlns:r="http://schemas.openxmlformats.org/officeDocument/2006/relationships" r:id="rId1"/>
            </a:rPr>
            <a:t>Keyboard Commands</a:t>
          </a:r>
          <a:endParaRPr lang="en-US" sz="900" dirty="0"/>
        </a:p>
      </dgm:t>
    </dgm:pt>
    <dgm:pt modelId="{BC00F006-C9E5-4E2D-AEB5-5FFBDB4E7755}" type="parTrans" cxnId="{96C705B0-4A02-4245-85A3-3B106450E639}">
      <dgm:prSet/>
      <dgm:spPr/>
      <dgm:t>
        <a:bodyPr/>
        <a:lstStyle/>
        <a:p>
          <a:endParaRPr lang="en-US"/>
        </a:p>
      </dgm:t>
    </dgm:pt>
    <dgm:pt modelId="{C533D1C4-D185-491C-A1EB-FF915228E9D8}" type="sibTrans" cxnId="{96C705B0-4A02-4245-85A3-3B106450E639}">
      <dgm:prSet/>
      <dgm:spPr/>
      <dgm:t>
        <a:bodyPr/>
        <a:lstStyle/>
        <a:p>
          <a:endParaRPr lang="en-US"/>
        </a:p>
      </dgm:t>
    </dgm:pt>
    <dgm:pt modelId="{CD40D266-A204-4C11-A2A6-E750F3E1DCE3}">
      <dgm:prSet custT="1"/>
      <dgm:spPr/>
      <dgm:t>
        <a:bodyPr/>
        <a:lstStyle/>
        <a:p>
          <a:pPr rtl="0"/>
          <a:r>
            <a:rPr lang="en-US" sz="900" dirty="0"/>
            <a:t>Math Tools</a:t>
          </a:r>
        </a:p>
      </dgm:t>
    </dgm:pt>
    <dgm:pt modelId="{999104A1-632A-41DC-A386-C8219C422A7F}" type="parTrans" cxnId="{BA8014E1-DD77-45D0-8464-7540F66F9C8B}">
      <dgm:prSet/>
      <dgm:spPr/>
      <dgm:t>
        <a:bodyPr/>
        <a:lstStyle/>
        <a:p>
          <a:endParaRPr lang="en-US"/>
        </a:p>
      </dgm:t>
    </dgm:pt>
    <dgm:pt modelId="{E0FEC23B-259E-47DD-B1BF-A1B31A37130D}" type="sibTrans" cxnId="{BA8014E1-DD77-45D0-8464-7540F66F9C8B}">
      <dgm:prSet/>
      <dgm:spPr/>
      <dgm:t>
        <a:bodyPr/>
        <a:lstStyle/>
        <a:p>
          <a:endParaRPr lang="en-US"/>
        </a:p>
      </dgm:t>
    </dgm:pt>
    <dgm:pt modelId="{A47A60B1-1017-46FB-9D6B-1B084078639C}">
      <dgm:prSet custT="1"/>
      <dgm:spPr/>
      <dgm:t>
        <a:bodyPr/>
        <a:lstStyle/>
        <a:p>
          <a:pPr rtl="0"/>
          <a:r>
            <a:rPr lang="en-US" sz="900" dirty="0"/>
            <a:t>Strikethrough</a:t>
          </a:r>
        </a:p>
      </dgm:t>
    </dgm:pt>
    <dgm:pt modelId="{9D4DD6EF-7B07-4EFC-968C-107B006B5497}" type="parTrans" cxnId="{08AAFE36-FCB1-4532-A192-09D817700D18}">
      <dgm:prSet/>
      <dgm:spPr/>
      <dgm:t>
        <a:bodyPr/>
        <a:lstStyle/>
        <a:p>
          <a:endParaRPr lang="en-US"/>
        </a:p>
      </dgm:t>
    </dgm:pt>
    <dgm:pt modelId="{EC054379-8FC1-4CDF-BD3D-EF8801BECFF0}" type="sibTrans" cxnId="{08AAFE36-FCB1-4532-A192-09D817700D18}">
      <dgm:prSet/>
      <dgm:spPr/>
      <dgm:t>
        <a:bodyPr/>
        <a:lstStyle/>
        <a:p>
          <a:endParaRPr lang="en-US"/>
        </a:p>
      </dgm:t>
    </dgm:pt>
    <dgm:pt modelId="{003B8F1D-970E-4435-9515-2CC4228F49EF}">
      <dgm:prSet custT="1"/>
      <dgm:spPr/>
      <dgm:t>
        <a:bodyPr/>
        <a:lstStyle/>
        <a:p>
          <a:pPr rtl="0"/>
          <a:r>
            <a:rPr lang="en-US" sz="900" dirty="0"/>
            <a:t>Writing Tools</a:t>
          </a:r>
        </a:p>
      </dgm:t>
    </dgm:pt>
    <dgm:pt modelId="{F7F80F8B-9711-488D-A81E-9F6C70C417C3}" type="parTrans" cxnId="{2F7332F2-55EF-4556-9076-46E9A60E47D1}">
      <dgm:prSet/>
      <dgm:spPr/>
      <dgm:t>
        <a:bodyPr/>
        <a:lstStyle/>
        <a:p>
          <a:endParaRPr lang="en-US"/>
        </a:p>
      </dgm:t>
    </dgm:pt>
    <dgm:pt modelId="{EE0397E6-E1F2-4B26-8A16-E0ADF5814DA5}" type="sibTrans" cxnId="{2F7332F2-55EF-4556-9076-46E9A60E47D1}">
      <dgm:prSet/>
      <dgm:spPr/>
      <dgm:t>
        <a:bodyPr/>
        <a:lstStyle/>
        <a:p>
          <a:endParaRPr lang="en-US"/>
        </a:p>
      </dgm:t>
    </dgm:pt>
    <dgm:pt modelId="{06F08EA0-3EF5-4CB6-9609-FD99BB3DF3D8}">
      <dgm:prSet custT="1"/>
      <dgm:spPr/>
      <dgm:t>
        <a:bodyPr/>
        <a:lstStyle/>
        <a:p>
          <a:pPr rtl="0"/>
          <a:r>
            <a:rPr lang="en-US" sz="900" dirty="0"/>
            <a:t>Zoom</a:t>
          </a:r>
        </a:p>
      </dgm:t>
    </dgm:pt>
    <dgm:pt modelId="{49FBB4BD-60FB-4DC4-B33A-A55A0BF4232E}" type="parTrans" cxnId="{73B40341-D1BF-4CD2-9552-3A466919D867}">
      <dgm:prSet/>
      <dgm:spPr/>
      <dgm:t>
        <a:bodyPr/>
        <a:lstStyle/>
        <a:p>
          <a:endParaRPr lang="en-US"/>
        </a:p>
      </dgm:t>
    </dgm:pt>
    <dgm:pt modelId="{37991268-B4B6-4E5F-89D1-1986CC868E53}" type="sibTrans" cxnId="{73B40341-D1BF-4CD2-9552-3A466919D867}">
      <dgm:prSet/>
      <dgm:spPr/>
      <dgm:t>
        <a:bodyPr/>
        <a:lstStyle/>
        <a:p>
          <a:endParaRPr lang="en-US"/>
        </a:p>
      </dgm:t>
    </dgm:pt>
    <dgm:pt modelId="{64C9D0D1-4CA7-49F4-A5F1-DE84C4E27E02}">
      <dgm:prSet custT="1"/>
      <dgm:spPr/>
      <dgm:t>
        <a:bodyPr/>
        <a:lstStyle/>
        <a:p>
          <a:pPr rtl="0"/>
          <a:r>
            <a:rPr lang="en-US" sz="900" dirty="0"/>
            <a:t>Line Reader</a:t>
          </a:r>
          <a:endParaRPr lang="en-US" sz="900" dirty="0">
            <a:solidFill>
              <a:srgbClr val="FF0000"/>
            </a:solidFill>
          </a:endParaRPr>
        </a:p>
      </dgm:t>
    </dgm:pt>
    <dgm:pt modelId="{853AFD16-C70D-4FAE-A899-B5882332A57B}" type="parTrans" cxnId="{16AF427B-0E2A-4658-93ED-5939C93EFAD9}">
      <dgm:prSet/>
      <dgm:spPr/>
      <dgm:t>
        <a:bodyPr/>
        <a:lstStyle/>
        <a:p>
          <a:endParaRPr lang="en-US"/>
        </a:p>
      </dgm:t>
    </dgm:pt>
    <dgm:pt modelId="{73498608-0861-4AC7-B16D-8217B0BFD132}" type="sibTrans" cxnId="{16AF427B-0E2A-4658-93ED-5939C93EFAD9}">
      <dgm:prSet/>
      <dgm:spPr/>
      <dgm:t>
        <a:bodyPr/>
        <a:lstStyle/>
        <a:p>
          <a:endParaRPr lang="en-US"/>
        </a:p>
      </dgm:t>
    </dgm:pt>
    <dgm:pt modelId="{EFC19D95-2F02-47F2-8819-A22AB4722FFF}">
      <dgm:prSet custT="1"/>
      <dgm:spPr/>
      <dgm:t>
        <a:bodyPr/>
        <a:lstStyle/>
        <a:p>
          <a:pPr rtl="0"/>
          <a:r>
            <a:rPr lang="en-US" sz="900" dirty="0"/>
            <a:t>Mark for Review</a:t>
          </a:r>
          <a:endParaRPr lang="en-US" sz="900" dirty="0">
            <a:solidFill>
              <a:srgbClr val="FF0000"/>
            </a:solidFill>
          </a:endParaRPr>
        </a:p>
      </dgm:t>
    </dgm:pt>
    <dgm:pt modelId="{8F7BD007-C271-4B81-AED8-AB65DEB86D68}" type="parTrans" cxnId="{0B2B8E91-CF5F-47E2-BC54-21E800B81243}">
      <dgm:prSet/>
      <dgm:spPr/>
      <dgm:t>
        <a:bodyPr/>
        <a:lstStyle/>
        <a:p>
          <a:endParaRPr lang="en-US"/>
        </a:p>
      </dgm:t>
    </dgm:pt>
    <dgm:pt modelId="{56F7ED51-4D40-4B84-A012-7B7A06A5A671}" type="sibTrans" cxnId="{0B2B8E91-CF5F-47E2-BC54-21E800B81243}">
      <dgm:prSet/>
      <dgm:spPr/>
      <dgm:t>
        <a:bodyPr/>
        <a:lstStyle/>
        <a:p>
          <a:endParaRPr lang="en-US"/>
        </a:p>
      </dgm:t>
    </dgm:pt>
    <dgm:pt modelId="{76D042E7-C2A3-4A91-AEBE-89695DE0127F}">
      <dgm:prSet custT="1"/>
      <dgm:spPr/>
      <dgm:t>
        <a:bodyPr/>
        <a:lstStyle/>
        <a:p>
          <a:pPr rtl="0"/>
          <a:r>
            <a:rPr lang="en-US" sz="900" dirty="0"/>
            <a:t>Breaks</a:t>
          </a:r>
        </a:p>
      </dgm:t>
    </dgm:pt>
    <dgm:pt modelId="{C93FA8DD-FF4C-4C82-A352-FE29E6F878A8}" type="parTrans" cxnId="{43CD2B65-6EFB-43BB-9718-33E6908DD701}">
      <dgm:prSet/>
      <dgm:spPr/>
      <dgm:t>
        <a:bodyPr/>
        <a:lstStyle/>
        <a:p>
          <a:endParaRPr lang="en-US"/>
        </a:p>
      </dgm:t>
    </dgm:pt>
    <dgm:pt modelId="{7BF87033-EBFF-403A-9474-F60BF25DD421}" type="sibTrans" cxnId="{43CD2B65-6EFB-43BB-9718-33E6908DD701}">
      <dgm:prSet/>
      <dgm:spPr/>
      <dgm:t>
        <a:bodyPr/>
        <a:lstStyle/>
        <a:p>
          <a:endParaRPr lang="en-US"/>
        </a:p>
      </dgm:t>
    </dgm:pt>
    <dgm:pt modelId="{9B1ABA30-6630-47D8-80AF-0850020D4D18}">
      <dgm:prSet custT="1"/>
      <dgm:spPr/>
      <dgm:t>
        <a:bodyPr/>
        <a:lstStyle/>
        <a:p>
          <a:pPr algn="ctr" rtl="0"/>
          <a:r>
            <a:rPr lang="en-US" sz="1050" b="1" dirty="0"/>
            <a:t>Embedded</a:t>
          </a:r>
          <a:endParaRPr lang="en-US" sz="1050" dirty="0"/>
        </a:p>
      </dgm:t>
    </dgm:pt>
    <dgm:pt modelId="{A0FFDF71-D545-49B5-AD3E-C5AE4CDA8CAD}" type="sibTrans" cxnId="{0921EB65-BFDA-4478-949A-8425692022F1}">
      <dgm:prSet/>
      <dgm:spPr/>
      <dgm:t>
        <a:bodyPr/>
        <a:lstStyle/>
        <a:p>
          <a:endParaRPr lang="en-US"/>
        </a:p>
      </dgm:t>
    </dgm:pt>
    <dgm:pt modelId="{B246C2BD-8199-4518-9021-8F17059086F4}" type="parTrans" cxnId="{0921EB65-BFDA-4478-949A-8425692022F1}">
      <dgm:prSet/>
      <dgm:spPr/>
      <dgm:t>
        <a:bodyPr/>
        <a:lstStyle/>
        <a:p>
          <a:endParaRPr lang="en-US"/>
        </a:p>
      </dgm:t>
    </dgm:pt>
    <dgm:pt modelId="{A0019C31-71FD-475D-B910-4E8688721338}">
      <dgm:prSet custT="1"/>
      <dgm:spPr/>
      <dgm:t>
        <a:bodyPr/>
        <a:lstStyle/>
        <a:p>
          <a:pPr rtl="0"/>
          <a:r>
            <a:rPr lang="en-US" sz="900" dirty="0"/>
            <a:t>NGSS Periodic Table (Grades 8 &amp; 11) English</a:t>
          </a:r>
        </a:p>
      </dgm:t>
    </dgm:pt>
    <dgm:pt modelId="{88F44D66-D5B8-430B-9694-1B87B5EF0E40}" type="parTrans" cxnId="{2E3BA8FF-4EAB-4CD3-BDDE-B1F4F96116CD}">
      <dgm:prSet/>
      <dgm:spPr/>
      <dgm:t>
        <a:bodyPr/>
        <a:lstStyle/>
        <a:p>
          <a:endParaRPr lang="en-US"/>
        </a:p>
      </dgm:t>
    </dgm:pt>
    <dgm:pt modelId="{DD5B87EA-65C1-4C75-BC20-5957AA535B33}" type="sibTrans" cxnId="{2E3BA8FF-4EAB-4CD3-BDDE-B1F4F96116CD}">
      <dgm:prSet/>
      <dgm:spPr/>
      <dgm:t>
        <a:bodyPr/>
        <a:lstStyle/>
        <a:p>
          <a:endParaRPr lang="en-US"/>
        </a:p>
      </dgm:t>
    </dgm:pt>
    <dgm:pt modelId="{BE20B783-AA41-4E87-9585-7B36C82D98F3}" type="pres">
      <dgm:prSet presAssocID="{AF1B7EAB-B658-4DB4-A3F0-737F0E044945}" presName="linear" presStyleCnt="0">
        <dgm:presLayoutVars>
          <dgm:animLvl val="lvl"/>
          <dgm:resizeHandles val="exact"/>
        </dgm:presLayoutVars>
      </dgm:prSet>
      <dgm:spPr/>
    </dgm:pt>
    <dgm:pt modelId="{2B638A71-166B-4C1E-951F-E89F4AA7D17B}" type="pres">
      <dgm:prSet presAssocID="{9B1ABA30-6630-47D8-80AF-0850020D4D18}" presName="parentText" presStyleLbl="node1" presStyleIdx="0" presStyleCnt="1" custScaleY="122274" custLinFactNeighborX="-641" custLinFactNeighborY="-11">
        <dgm:presLayoutVars>
          <dgm:chMax val="0"/>
          <dgm:bulletEnabled val="1"/>
        </dgm:presLayoutVars>
      </dgm:prSet>
      <dgm:spPr/>
    </dgm:pt>
    <dgm:pt modelId="{1B1B24B3-3DA5-4241-BC60-DF64608555E2}" type="pres">
      <dgm:prSet presAssocID="{9B1ABA30-6630-47D8-80AF-0850020D4D18}" presName="childText" presStyleLbl="revTx" presStyleIdx="0" presStyleCnt="1" custScaleY="112509" custLinFactNeighborX="-48987" custLinFactNeighborY="3739">
        <dgm:presLayoutVars>
          <dgm:bulletEnabled val="1"/>
        </dgm:presLayoutVars>
      </dgm:prSet>
      <dgm:spPr/>
    </dgm:pt>
  </dgm:ptLst>
  <dgm:cxnLst>
    <dgm:cxn modelId="{E51B0D12-E840-42AE-8BFB-814529DFB21E}" srcId="{9B1ABA30-6630-47D8-80AF-0850020D4D18}" destId="{93478941-6D31-459D-A41B-B56C5FCBD5B8}" srcOrd="1" destOrd="0" parTransId="{E3FFF8FF-8175-4A6D-82EA-E0CA532CB81A}" sibTransId="{F378809F-D765-4D9B-B8C2-E540AFC67FE1}"/>
    <dgm:cxn modelId="{0DAFB51F-17AA-4D3C-881B-265DB2C8ECB5}" type="presOf" srcId="{06F08EA0-3EF5-4CB6-9609-FD99BB3DF3D8}" destId="{1B1B24B3-3DA5-4241-BC60-DF64608555E2}" srcOrd="0" destOrd="12" presId="urn:microsoft.com/office/officeart/2005/8/layout/vList2"/>
    <dgm:cxn modelId="{1E615524-16AE-41D6-9D08-CB1574247E2D}" type="presOf" srcId="{22CD1C91-19B6-4B41-988C-CF404750F7D1}" destId="{1B1B24B3-3DA5-4241-BC60-DF64608555E2}" srcOrd="0" destOrd="2" presId="urn:microsoft.com/office/officeart/2005/8/layout/vList2"/>
    <dgm:cxn modelId="{A3156326-3A85-4A3F-A251-498E00C5DE00}" srcId="{9B1ABA30-6630-47D8-80AF-0850020D4D18}" destId="{22CD1C91-19B6-4B41-988C-CF404750F7D1}" srcOrd="2" destOrd="0" parTransId="{CD930389-D9ED-40BC-B452-5E20030D43A4}" sibTransId="{413625A3-4C35-4373-8264-823F735160C4}"/>
    <dgm:cxn modelId="{0D13FF26-5F92-41FD-9B9F-70A12C5CD03E}" type="presOf" srcId="{139C9786-07B3-4CB6-80A2-B7E099C106C1}" destId="{1B1B24B3-3DA5-4241-BC60-DF64608555E2}" srcOrd="0" destOrd="5" presId="urn:microsoft.com/office/officeart/2005/8/layout/vList2"/>
    <dgm:cxn modelId="{632F432B-D66D-4BE8-83F7-07536F74F8ED}" type="presOf" srcId="{003B8F1D-970E-4435-9515-2CC4228F49EF}" destId="{1B1B24B3-3DA5-4241-BC60-DF64608555E2}" srcOrd="0" destOrd="11" presId="urn:microsoft.com/office/officeart/2005/8/layout/vList2"/>
    <dgm:cxn modelId="{66F0F233-A5D0-4816-A3AC-13DBA7B5BBBA}" type="presOf" srcId="{CF7B1A0C-E368-4B2B-BC01-9F5E75403EE0}" destId="{1B1B24B3-3DA5-4241-BC60-DF64608555E2}" srcOrd="0" destOrd="3" presId="urn:microsoft.com/office/officeart/2005/8/layout/vList2"/>
    <dgm:cxn modelId="{08AAFE36-FCB1-4532-A192-09D817700D18}" srcId="{9B1ABA30-6630-47D8-80AF-0850020D4D18}" destId="{A47A60B1-1017-46FB-9D6B-1B084078639C}" srcOrd="10" destOrd="0" parTransId="{9D4DD6EF-7B07-4EFC-968C-107B006B5497}" sibTransId="{EC054379-8FC1-4CDF-BD3D-EF8801BECFF0}"/>
    <dgm:cxn modelId="{21BE1A5C-21A6-48EA-8B05-BDD2C6F7504C}" srcId="{9B1ABA30-6630-47D8-80AF-0850020D4D18}" destId="{CF7B1A0C-E368-4B2B-BC01-9F5E75403EE0}" srcOrd="3" destOrd="0" parTransId="{8FE413B7-929D-40E5-BF82-E9EFFA6125A0}" sibTransId="{A3907205-CA35-4282-80AE-1D9430193D96}"/>
    <dgm:cxn modelId="{01014960-E5D4-46C2-A11E-90C9CD63304A}" type="presOf" srcId="{0E0AC5E6-02F8-4E46-9BA0-6247F01B6B13}" destId="{1B1B24B3-3DA5-4241-BC60-DF64608555E2}" srcOrd="0" destOrd="4" presId="urn:microsoft.com/office/officeart/2005/8/layout/vList2"/>
    <dgm:cxn modelId="{73B40341-D1BF-4CD2-9552-3A466919D867}" srcId="{9B1ABA30-6630-47D8-80AF-0850020D4D18}" destId="{06F08EA0-3EF5-4CB6-9609-FD99BB3DF3D8}" srcOrd="12" destOrd="0" parTransId="{49FBB4BD-60FB-4DC4-B33A-A55A0BF4232E}" sibTransId="{37991268-B4B6-4E5F-89D1-1986CC868E53}"/>
    <dgm:cxn modelId="{43CD2B65-6EFB-43BB-9718-33E6908DD701}" srcId="{9B1ABA30-6630-47D8-80AF-0850020D4D18}" destId="{76D042E7-C2A3-4A91-AEBE-89695DE0127F}" srcOrd="0" destOrd="0" parTransId="{C93FA8DD-FF4C-4C82-A352-FE29E6F878A8}" sibTransId="{7BF87033-EBFF-403A-9474-F60BF25DD421}"/>
    <dgm:cxn modelId="{0921EB65-BFDA-4478-949A-8425692022F1}" srcId="{AF1B7EAB-B658-4DB4-A3F0-737F0E044945}" destId="{9B1ABA30-6630-47D8-80AF-0850020D4D18}" srcOrd="0" destOrd="0" parTransId="{B246C2BD-8199-4518-9021-8F17059086F4}" sibTransId="{A0FFDF71-D545-49B5-AD3E-C5AE4CDA8CAD}"/>
    <dgm:cxn modelId="{CD4B8B4C-E22D-4D1B-8EB1-76D1E6E021AD}" type="presOf" srcId="{93478941-6D31-459D-A41B-B56C5FCBD5B8}" destId="{1B1B24B3-3DA5-4241-BC60-DF64608555E2}" srcOrd="0" destOrd="1" presId="urn:microsoft.com/office/officeart/2005/8/layout/vList2"/>
    <dgm:cxn modelId="{25E99556-5C73-487C-BF03-6A9D3F955357}" type="presOf" srcId="{1E8FF924-ECEC-4A6D-9895-05991E13E287}" destId="{1B1B24B3-3DA5-4241-BC60-DF64608555E2}" srcOrd="0" destOrd="6" presId="urn:microsoft.com/office/officeart/2005/8/layout/vList2"/>
    <dgm:cxn modelId="{9A2EE15A-1A45-4450-A4E3-4F25B5FFA10E}" type="presOf" srcId="{A0019C31-71FD-475D-B910-4E8688721338}" destId="{1B1B24B3-3DA5-4241-BC60-DF64608555E2}" srcOrd="0" destOrd="13" presId="urn:microsoft.com/office/officeart/2005/8/layout/vList2"/>
    <dgm:cxn modelId="{16AF427B-0E2A-4658-93ED-5939C93EFAD9}" srcId="{9B1ABA30-6630-47D8-80AF-0850020D4D18}" destId="{64C9D0D1-4CA7-49F4-A5F1-DE84C4E27E02}" srcOrd="7" destOrd="0" parTransId="{853AFD16-C70D-4FAE-A899-B5882332A57B}" sibTransId="{73498608-0861-4AC7-B16D-8217B0BFD132}"/>
    <dgm:cxn modelId="{1137C887-CBFE-4521-AEEB-C668AA38BC22}" type="presOf" srcId="{A47A60B1-1017-46FB-9D6B-1B084078639C}" destId="{1B1B24B3-3DA5-4241-BC60-DF64608555E2}" srcOrd="0" destOrd="10" presId="urn:microsoft.com/office/officeart/2005/8/layout/vList2"/>
    <dgm:cxn modelId="{0B2B8E91-CF5F-47E2-BC54-21E800B81243}" srcId="{9B1ABA30-6630-47D8-80AF-0850020D4D18}" destId="{EFC19D95-2F02-47F2-8819-A22AB4722FFF}" srcOrd="8" destOrd="0" parTransId="{8F7BD007-C271-4B81-AED8-AB65DEB86D68}" sibTransId="{56F7ED51-4D40-4B84-A012-7B7A06A5A671}"/>
    <dgm:cxn modelId="{F8596494-1D03-4E09-BCBF-582B840A65DB}" type="presOf" srcId="{AF1B7EAB-B658-4DB4-A3F0-737F0E044945}" destId="{BE20B783-AA41-4E87-9585-7B36C82D98F3}" srcOrd="0" destOrd="0" presId="urn:microsoft.com/office/officeart/2005/8/layout/vList2"/>
    <dgm:cxn modelId="{89021798-720F-4A50-88A2-8E5EF84D2302}" type="presOf" srcId="{64C9D0D1-4CA7-49F4-A5F1-DE84C4E27E02}" destId="{1B1B24B3-3DA5-4241-BC60-DF64608555E2}" srcOrd="0" destOrd="7" presId="urn:microsoft.com/office/officeart/2005/8/layout/vList2"/>
    <dgm:cxn modelId="{AB86AAA2-5B15-40D2-B076-00B65F934E51}" srcId="{9B1ABA30-6630-47D8-80AF-0850020D4D18}" destId="{139C9786-07B3-4CB6-80A2-B7E099C106C1}" srcOrd="5" destOrd="0" parTransId="{6017F341-BA99-476A-8493-650F643A3688}" sibTransId="{66131E52-DEC6-4F68-BC3F-1ACE0BD64E86}"/>
    <dgm:cxn modelId="{96C705B0-4A02-4245-85A3-3B106450E639}" srcId="{9B1ABA30-6630-47D8-80AF-0850020D4D18}" destId="{1E8FF924-ECEC-4A6D-9895-05991E13E287}" srcOrd="6" destOrd="0" parTransId="{BC00F006-C9E5-4E2D-AEB5-5FFBDB4E7755}" sibTransId="{C533D1C4-D185-491C-A1EB-FF915228E9D8}"/>
    <dgm:cxn modelId="{7E87BEC6-53CC-4FD9-9235-1E5E7D9FB70F}" srcId="{9B1ABA30-6630-47D8-80AF-0850020D4D18}" destId="{0E0AC5E6-02F8-4E46-9BA0-6247F01B6B13}" srcOrd="4" destOrd="0" parTransId="{7F840C2A-6D48-4DD0-9E7B-EA51A4119B64}" sibTransId="{72C27E16-4F4E-4E70-9700-1413BB38AF9A}"/>
    <dgm:cxn modelId="{940999CA-5888-4B90-81C5-B3F062511223}" type="presOf" srcId="{76D042E7-C2A3-4A91-AEBE-89695DE0127F}" destId="{1B1B24B3-3DA5-4241-BC60-DF64608555E2}" srcOrd="0" destOrd="0" presId="urn:microsoft.com/office/officeart/2005/8/layout/vList2"/>
    <dgm:cxn modelId="{4C9147D3-8D73-4AFA-9D57-6E41C0E099E4}" type="presOf" srcId="{EFC19D95-2F02-47F2-8819-A22AB4722FFF}" destId="{1B1B24B3-3DA5-4241-BC60-DF64608555E2}" srcOrd="0" destOrd="8" presId="urn:microsoft.com/office/officeart/2005/8/layout/vList2"/>
    <dgm:cxn modelId="{DE33CADB-0E79-485E-A1E0-3BC511D27AF3}" type="presOf" srcId="{9B1ABA30-6630-47D8-80AF-0850020D4D18}" destId="{2B638A71-166B-4C1E-951F-E89F4AA7D17B}" srcOrd="0" destOrd="0" presId="urn:microsoft.com/office/officeart/2005/8/layout/vList2"/>
    <dgm:cxn modelId="{BA8014E1-DD77-45D0-8464-7540F66F9C8B}" srcId="{9B1ABA30-6630-47D8-80AF-0850020D4D18}" destId="{CD40D266-A204-4C11-A2A6-E750F3E1DCE3}" srcOrd="9" destOrd="0" parTransId="{999104A1-632A-41DC-A386-C8219C422A7F}" sibTransId="{E0FEC23B-259E-47DD-B1BF-A1B31A37130D}"/>
    <dgm:cxn modelId="{2F7332F2-55EF-4556-9076-46E9A60E47D1}" srcId="{9B1ABA30-6630-47D8-80AF-0850020D4D18}" destId="{003B8F1D-970E-4435-9515-2CC4228F49EF}" srcOrd="11" destOrd="0" parTransId="{F7F80F8B-9711-488D-A81E-9F6C70C417C3}" sibTransId="{EE0397E6-E1F2-4B26-8A16-E0ADF5814DA5}"/>
    <dgm:cxn modelId="{A28517F6-098A-4182-8680-4F1B00661C8B}" type="presOf" srcId="{CD40D266-A204-4C11-A2A6-E750F3E1DCE3}" destId="{1B1B24B3-3DA5-4241-BC60-DF64608555E2}" srcOrd="0" destOrd="9" presId="urn:microsoft.com/office/officeart/2005/8/layout/vList2"/>
    <dgm:cxn modelId="{2E3BA8FF-4EAB-4CD3-BDDE-B1F4F96116CD}" srcId="{9B1ABA30-6630-47D8-80AF-0850020D4D18}" destId="{A0019C31-71FD-475D-B910-4E8688721338}" srcOrd="13" destOrd="0" parTransId="{88F44D66-D5B8-430B-9694-1B87B5EF0E40}" sibTransId="{DD5B87EA-65C1-4C75-BC20-5957AA535B33}"/>
    <dgm:cxn modelId="{30B41C8F-BD35-485D-8AB9-4D8537522AD5}" type="presParOf" srcId="{BE20B783-AA41-4E87-9585-7B36C82D98F3}" destId="{2B638A71-166B-4C1E-951F-E89F4AA7D17B}" srcOrd="0" destOrd="0" presId="urn:microsoft.com/office/officeart/2005/8/layout/vList2"/>
    <dgm:cxn modelId="{74265B0A-28DF-4C8E-8769-2A2F0BEE13D8}" type="presParOf" srcId="{BE20B783-AA41-4E87-9585-7B36C82D98F3}" destId="{1B1B24B3-3DA5-4241-BC60-DF64608555E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581B32-110C-4FF3-BB15-F2D6FD7DAA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79857C-8A3F-4B16-9F06-4C64EBDFBF6A}">
      <dgm:prSet custT="1"/>
      <dgm:spPr/>
      <dgm:t>
        <a:bodyPr/>
        <a:lstStyle/>
        <a:p>
          <a:pPr algn="ctr" rtl="0"/>
          <a:r>
            <a:rPr lang="en-US" sz="1050" b="1" dirty="0"/>
            <a:t>Non-Embedded</a:t>
          </a:r>
          <a:endParaRPr lang="en-US" sz="700" dirty="0"/>
        </a:p>
      </dgm:t>
    </dgm:pt>
    <dgm:pt modelId="{1613BF0C-6FC0-486A-91A2-E6BE2CB04918}" type="parTrans" cxnId="{619C5040-1F3F-4CE6-A465-2F975807C146}">
      <dgm:prSet/>
      <dgm:spPr/>
      <dgm:t>
        <a:bodyPr/>
        <a:lstStyle/>
        <a:p>
          <a:pPr algn="ctr"/>
          <a:endParaRPr lang="en-US"/>
        </a:p>
      </dgm:t>
    </dgm:pt>
    <dgm:pt modelId="{BF1CBFC3-50B0-4266-AC12-8E6617C76821}" type="sibTrans" cxnId="{619C5040-1F3F-4CE6-A465-2F975807C146}">
      <dgm:prSet/>
      <dgm:spPr/>
      <dgm:t>
        <a:bodyPr/>
        <a:lstStyle/>
        <a:p>
          <a:pPr algn="ctr"/>
          <a:endParaRPr lang="en-US"/>
        </a:p>
      </dgm:t>
    </dgm:pt>
    <dgm:pt modelId="{50DA9781-2A63-4DAC-815F-08DC3DE1005C}">
      <dgm:prSet custT="1"/>
      <dgm:spPr/>
      <dgm:t>
        <a:bodyPr/>
        <a:lstStyle/>
        <a:p>
          <a:pPr algn="l" rtl="0"/>
          <a:r>
            <a:rPr lang="en-US" sz="900" dirty="0"/>
            <a:t>Breaks</a:t>
          </a:r>
        </a:p>
      </dgm:t>
    </dgm:pt>
    <dgm:pt modelId="{B67A5FB9-8A51-41B0-8D41-CE0966D1C98F}" type="parTrans" cxnId="{A27614F6-2389-4940-BB37-A780CB438458}">
      <dgm:prSet/>
      <dgm:spPr/>
      <dgm:t>
        <a:bodyPr/>
        <a:lstStyle/>
        <a:p>
          <a:pPr algn="ctr"/>
          <a:endParaRPr lang="en-US"/>
        </a:p>
      </dgm:t>
    </dgm:pt>
    <dgm:pt modelId="{4BBE5465-1A56-403F-A421-A487A191A974}" type="sibTrans" cxnId="{A27614F6-2389-4940-BB37-A780CB438458}">
      <dgm:prSet/>
      <dgm:spPr/>
      <dgm:t>
        <a:bodyPr/>
        <a:lstStyle/>
        <a:p>
          <a:pPr algn="ctr"/>
          <a:endParaRPr lang="en-US"/>
        </a:p>
      </dgm:t>
    </dgm:pt>
    <dgm:pt modelId="{D6D962FE-AA06-4095-B583-6B02D36ED8E6}">
      <dgm:prSet custT="1"/>
      <dgm:spPr/>
      <dgm:t>
        <a:bodyPr/>
        <a:lstStyle/>
        <a:p>
          <a:pPr algn="l" rtl="0"/>
          <a:r>
            <a:rPr lang="en-US" sz="900" dirty="0"/>
            <a:t>Scratch Paper/ whiteboard with marker</a:t>
          </a:r>
        </a:p>
      </dgm:t>
    </dgm:pt>
    <dgm:pt modelId="{23AAFB88-F09D-478A-8430-55BDD3B09486}" type="parTrans" cxnId="{C6165119-ECBB-41B9-B211-BCA00F5A9DB9}">
      <dgm:prSet/>
      <dgm:spPr/>
      <dgm:t>
        <a:bodyPr/>
        <a:lstStyle/>
        <a:p>
          <a:pPr algn="ctr"/>
          <a:endParaRPr lang="en-US"/>
        </a:p>
      </dgm:t>
    </dgm:pt>
    <dgm:pt modelId="{D3FE85DD-D9A3-4496-97BC-B2F694FCED38}" type="sibTrans" cxnId="{C6165119-ECBB-41B9-B211-BCA00F5A9DB9}">
      <dgm:prSet/>
      <dgm:spPr/>
      <dgm:t>
        <a:bodyPr/>
        <a:lstStyle/>
        <a:p>
          <a:pPr algn="ctr"/>
          <a:endParaRPr lang="en-US"/>
        </a:p>
      </dgm:t>
    </dgm:pt>
    <dgm:pt modelId="{1A43177E-A90D-407E-A9A9-7FA68AFE8945}">
      <dgm:prSet custT="1"/>
      <dgm:spPr/>
      <dgm:t>
        <a:bodyPr/>
        <a:lstStyle/>
        <a:p>
          <a:pPr algn="l" rtl="0"/>
          <a:r>
            <a:rPr lang="en-US" sz="900" dirty="0"/>
            <a:t>Calculator (Science Grades 5, 8, &amp;11) </a:t>
          </a:r>
        </a:p>
      </dgm:t>
    </dgm:pt>
    <dgm:pt modelId="{499E8314-F84D-43C2-94D9-4DE7F704E8A8}" type="parTrans" cxnId="{41FA9EF6-A785-43A6-B2D7-01145832AC85}">
      <dgm:prSet/>
      <dgm:spPr/>
      <dgm:t>
        <a:bodyPr/>
        <a:lstStyle/>
        <a:p>
          <a:endParaRPr lang="en-US"/>
        </a:p>
      </dgm:t>
    </dgm:pt>
    <dgm:pt modelId="{2F37965B-B82F-42A4-8412-FEFAF7B12907}" type="sibTrans" cxnId="{41FA9EF6-A785-43A6-B2D7-01145832AC85}">
      <dgm:prSet/>
      <dgm:spPr/>
      <dgm:t>
        <a:bodyPr/>
        <a:lstStyle/>
        <a:p>
          <a:endParaRPr lang="en-US"/>
        </a:p>
      </dgm:t>
    </dgm:pt>
    <dgm:pt modelId="{E0723F2B-F96E-4F3A-A4FD-9488BDC8C036}">
      <dgm:prSet custT="1"/>
      <dgm:spPr/>
      <dgm:t>
        <a:bodyPr/>
        <a:lstStyle/>
        <a:p>
          <a:pPr algn="l" rtl="0"/>
          <a:r>
            <a:rPr lang="en-US" sz="900" dirty="0"/>
            <a:t>NGSS Periodic Table (Grades 8 &amp; 11) </a:t>
          </a:r>
          <a:r>
            <a:rPr lang="en-US" sz="900" dirty="0">
              <a:hlinkClick xmlns:r="http://schemas.openxmlformats.org/officeDocument/2006/relationships" r:id="rId1"/>
            </a:rPr>
            <a:t>English</a:t>
          </a:r>
          <a:r>
            <a:rPr lang="en-US" sz="900" dirty="0">
              <a:hlinkClick xmlns:r="http://schemas.openxmlformats.org/officeDocument/2006/relationships" r:id="rId2"/>
            </a:rPr>
            <a:t> </a:t>
          </a:r>
          <a:r>
            <a:rPr lang="en-US" sz="900" dirty="0"/>
            <a:t>and </a:t>
          </a:r>
          <a:r>
            <a:rPr lang="en-US" sz="900" dirty="0">
              <a:hlinkClick xmlns:r="http://schemas.openxmlformats.org/officeDocument/2006/relationships" r:id="rId3"/>
            </a:rPr>
            <a:t>Spanish</a:t>
          </a:r>
          <a:r>
            <a:rPr lang="en-US" sz="900" dirty="0"/>
            <a:t>* </a:t>
          </a:r>
        </a:p>
      </dgm:t>
    </dgm:pt>
    <dgm:pt modelId="{ACD4F2D7-6B37-421F-A5A1-2EFEC4EC9F81}" type="parTrans" cxnId="{3D5F45A6-7663-4259-A546-B39FF8E15D85}">
      <dgm:prSet/>
      <dgm:spPr/>
      <dgm:t>
        <a:bodyPr/>
        <a:lstStyle/>
        <a:p>
          <a:endParaRPr lang="en-US"/>
        </a:p>
      </dgm:t>
    </dgm:pt>
    <dgm:pt modelId="{FE4272D7-5EFC-4AC0-9651-D4CA46A654DD}" type="sibTrans" cxnId="{3D5F45A6-7663-4259-A546-B39FF8E15D85}">
      <dgm:prSet/>
      <dgm:spPr/>
      <dgm:t>
        <a:bodyPr/>
        <a:lstStyle/>
        <a:p>
          <a:endParaRPr lang="en-US"/>
        </a:p>
      </dgm:t>
    </dgm:pt>
    <dgm:pt modelId="{BEEB7C74-F316-46E6-9F97-AAAF2B14FC14}" type="pres">
      <dgm:prSet presAssocID="{A6581B32-110C-4FF3-BB15-F2D6FD7DAA59}" presName="linear" presStyleCnt="0">
        <dgm:presLayoutVars>
          <dgm:animLvl val="lvl"/>
          <dgm:resizeHandles val="exact"/>
        </dgm:presLayoutVars>
      </dgm:prSet>
      <dgm:spPr/>
    </dgm:pt>
    <dgm:pt modelId="{25E6E2A1-1DFE-4C9C-89CA-9D996B50C656}" type="pres">
      <dgm:prSet presAssocID="{5679857C-8A3F-4B16-9F06-4C64EBDFBF6A}" presName="parentText" presStyleLbl="node1" presStyleIdx="0" presStyleCnt="1" custScaleX="89952" custScaleY="26032" custLinFactNeighborY="-682">
        <dgm:presLayoutVars>
          <dgm:chMax val="0"/>
          <dgm:bulletEnabled val="1"/>
        </dgm:presLayoutVars>
      </dgm:prSet>
      <dgm:spPr/>
    </dgm:pt>
    <dgm:pt modelId="{65EB5023-1E60-4B46-AD97-5F3E7783358E}" type="pres">
      <dgm:prSet presAssocID="{5679857C-8A3F-4B16-9F06-4C64EBDFBF6A}" presName="childText" presStyleLbl="revTx" presStyleIdx="0" presStyleCnt="1" custScaleX="66746" custScaleY="114017" custLinFactNeighborX="2200" custLinFactNeighborY="-554">
        <dgm:presLayoutVars>
          <dgm:bulletEnabled val="1"/>
        </dgm:presLayoutVars>
      </dgm:prSet>
      <dgm:spPr/>
    </dgm:pt>
  </dgm:ptLst>
  <dgm:cxnLst>
    <dgm:cxn modelId="{C6165119-ECBB-41B9-B211-BCA00F5A9DB9}" srcId="{5679857C-8A3F-4B16-9F06-4C64EBDFBF6A}" destId="{D6D962FE-AA06-4095-B583-6B02D36ED8E6}" srcOrd="2" destOrd="0" parTransId="{23AAFB88-F09D-478A-8430-55BDD3B09486}" sibTransId="{D3FE85DD-D9A3-4496-97BC-B2F694FCED38}"/>
    <dgm:cxn modelId="{5100AD1B-FFD3-4C43-A238-EAA5D555A676}" type="presOf" srcId="{A6581B32-110C-4FF3-BB15-F2D6FD7DAA59}" destId="{BEEB7C74-F316-46E6-9F97-AAAF2B14FC14}" srcOrd="0" destOrd="0" presId="urn:microsoft.com/office/officeart/2005/8/layout/vList2"/>
    <dgm:cxn modelId="{619C5040-1F3F-4CE6-A465-2F975807C146}" srcId="{A6581B32-110C-4FF3-BB15-F2D6FD7DAA59}" destId="{5679857C-8A3F-4B16-9F06-4C64EBDFBF6A}" srcOrd="0" destOrd="0" parTransId="{1613BF0C-6FC0-486A-91A2-E6BE2CB04918}" sibTransId="{BF1CBFC3-50B0-4266-AC12-8E6617C76821}"/>
    <dgm:cxn modelId="{C9922968-59EF-46CF-8A80-A7575B9A435D}" type="presOf" srcId="{50DA9781-2A63-4DAC-815F-08DC3DE1005C}" destId="{65EB5023-1E60-4B46-AD97-5F3E7783358E}" srcOrd="0" destOrd="0" presId="urn:microsoft.com/office/officeart/2005/8/layout/vList2"/>
    <dgm:cxn modelId="{7817654F-87AC-4500-AF7F-7EB31FFA1D55}" type="presOf" srcId="{E0723F2B-F96E-4F3A-A4FD-9488BDC8C036}" destId="{65EB5023-1E60-4B46-AD97-5F3E7783358E}" srcOrd="0" destOrd="3" presId="urn:microsoft.com/office/officeart/2005/8/layout/vList2"/>
    <dgm:cxn modelId="{A32A6752-7436-47FF-82C6-D7B746689938}" type="presOf" srcId="{1A43177E-A90D-407E-A9A9-7FA68AFE8945}" destId="{65EB5023-1E60-4B46-AD97-5F3E7783358E}" srcOrd="0" destOrd="1" presId="urn:microsoft.com/office/officeart/2005/8/layout/vList2"/>
    <dgm:cxn modelId="{7B4C6975-061E-4C9C-A8D9-DD32029558E7}" type="presOf" srcId="{5679857C-8A3F-4B16-9F06-4C64EBDFBF6A}" destId="{25E6E2A1-1DFE-4C9C-89CA-9D996B50C656}" srcOrd="0" destOrd="0" presId="urn:microsoft.com/office/officeart/2005/8/layout/vList2"/>
    <dgm:cxn modelId="{3D5F45A6-7663-4259-A546-B39FF8E15D85}" srcId="{5679857C-8A3F-4B16-9F06-4C64EBDFBF6A}" destId="{E0723F2B-F96E-4F3A-A4FD-9488BDC8C036}" srcOrd="3" destOrd="0" parTransId="{ACD4F2D7-6B37-421F-A5A1-2EFEC4EC9F81}" sibTransId="{FE4272D7-5EFC-4AC0-9651-D4CA46A654DD}"/>
    <dgm:cxn modelId="{A70784E8-4AD8-4FBF-8C69-9B4634C4C7C4}" type="presOf" srcId="{D6D962FE-AA06-4095-B583-6B02D36ED8E6}" destId="{65EB5023-1E60-4B46-AD97-5F3E7783358E}" srcOrd="0" destOrd="2" presId="urn:microsoft.com/office/officeart/2005/8/layout/vList2"/>
    <dgm:cxn modelId="{A27614F6-2389-4940-BB37-A780CB438458}" srcId="{5679857C-8A3F-4B16-9F06-4C64EBDFBF6A}" destId="{50DA9781-2A63-4DAC-815F-08DC3DE1005C}" srcOrd="0" destOrd="0" parTransId="{B67A5FB9-8A51-41B0-8D41-CE0966D1C98F}" sibTransId="{4BBE5465-1A56-403F-A421-A487A191A974}"/>
    <dgm:cxn modelId="{41FA9EF6-A785-43A6-B2D7-01145832AC85}" srcId="{5679857C-8A3F-4B16-9F06-4C64EBDFBF6A}" destId="{1A43177E-A90D-407E-A9A9-7FA68AFE8945}" srcOrd="1" destOrd="0" parTransId="{499E8314-F84D-43C2-94D9-4DE7F704E8A8}" sibTransId="{2F37965B-B82F-42A4-8412-FEFAF7B12907}"/>
    <dgm:cxn modelId="{20FAD359-1D0C-482B-AB0E-54D951AB4A29}" type="presParOf" srcId="{BEEB7C74-F316-46E6-9F97-AAAF2B14FC14}" destId="{25E6E2A1-1DFE-4C9C-89CA-9D996B50C656}" srcOrd="0" destOrd="0" presId="urn:microsoft.com/office/officeart/2005/8/layout/vList2"/>
    <dgm:cxn modelId="{B32E67FD-9F2D-447F-8E2F-6CF9405AECF1}" type="presParOf" srcId="{BEEB7C74-F316-46E6-9F97-AAAF2B14FC14}" destId="{65EB5023-1E60-4B46-AD97-5F3E7783358E}"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9177AD-612D-4E6C-BE51-27A109FE5557}"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9A0101D2-714A-4C3A-9BB4-722AF1191D05}">
      <dgm:prSet custT="1"/>
      <dgm:spPr/>
      <dgm:t>
        <a:bodyPr/>
        <a:lstStyle/>
        <a:p>
          <a:pPr algn="ctr" rtl="0"/>
          <a:r>
            <a:rPr lang="en-US" sz="1050" b="1" dirty="0"/>
            <a:t>Embedded</a:t>
          </a:r>
          <a:endParaRPr lang="en-US" sz="1050" dirty="0"/>
        </a:p>
      </dgm:t>
    </dgm:pt>
    <dgm:pt modelId="{6B155AEE-8CBA-4F7B-95B3-B6FCD492141F}" type="parTrans" cxnId="{EB38C8F5-7C79-40C1-816D-6B67CE12513B}">
      <dgm:prSet/>
      <dgm:spPr/>
      <dgm:t>
        <a:bodyPr/>
        <a:lstStyle/>
        <a:p>
          <a:endParaRPr lang="en-US"/>
        </a:p>
      </dgm:t>
    </dgm:pt>
    <dgm:pt modelId="{773D0429-0400-4A99-BC59-BDD3AD1F1000}" type="sibTrans" cxnId="{EB38C8F5-7C79-40C1-816D-6B67CE12513B}">
      <dgm:prSet/>
      <dgm:spPr/>
      <dgm:t>
        <a:bodyPr/>
        <a:lstStyle/>
        <a:p>
          <a:endParaRPr lang="en-US"/>
        </a:p>
      </dgm:t>
    </dgm:pt>
    <dgm:pt modelId="{491EAAD7-5EA7-4246-B1C9-63C8E5B4E064}">
      <dgm:prSet custT="1"/>
      <dgm:spPr/>
      <dgm:t>
        <a:bodyPr/>
        <a:lstStyle/>
        <a:p>
          <a:pPr rtl="0">
            <a:lnSpc>
              <a:spcPct val="100000"/>
            </a:lnSpc>
            <a:spcAft>
              <a:spcPts val="0"/>
            </a:spcAft>
          </a:pPr>
          <a:r>
            <a:rPr lang="en-US" sz="900" dirty="0"/>
            <a:t>Color Contrast </a:t>
          </a:r>
          <a:r>
            <a:rPr lang="en-US" sz="900" b="1" dirty="0">
              <a:solidFill>
                <a:schemeClr val="tx1"/>
              </a:solidFill>
            </a:rPr>
            <a:t>*</a:t>
          </a:r>
          <a:r>
            <a:rPr lang="en-US" sz="900" b="1" dirty="0">
              <a:solidFill>
                <a:srgbClr val="FF0000"/>
              </a:solidFill>
            </a:rPr>
            <a:t>Updated!</a:t>
          </a:r>
          <a:endParaRPr lang="en-US" sz="900" dirty="0"/>
        </a:p>
      </dgm:t>
    </dgm:pt>
    <dgm:pt modelId="{194EBF1B-11DA-4E08-876C-2E472D67E48E}" type="parTrans" cxnId="{7A35E536-EEA7-4E14-901E-A73B30494382}">
      <dgm:prSet/>
      <dgm:spPr/>
      <dgm:t>
        <a:bodyPr/>
        <a:lstStyle/>
        <a:p>
          <a:endParaRPr lang="en-US"/>
        </a:p>
      </dgm:t>
    </dgm:pt>
    <dgm:pt modelId="{756037BF-90D9-489A-9005-8DF6E15A9395}" type="sibTrans" cxnId="{7A35E536-EEA7-4E14-901E-A73B30494382}">
      <dgm:prSet/>
      <dgm:spPr/>
      <dgm:t>
        <a:bodyPr/>
        <a:lstStyle/>
        <a:p>
          <a:endParaRPr lang="en-US"/>
        </a:p>
      </dgm:t>
    </dgm:pt>
    <dgm:pt modelId="{E0ABBA38-0C69-4360-B3F0-309B63DCF31A}">
      <dgm:prSet custT="1"/>
      <dgm:spPr/>
      <dgm:t>
        <a:bodyPr/>
        <a:lstStyle/>
        <a:p>
          <a:pPr rtl="0">
            <a:lnSpc>
              <a:spcPct val="100000"/>
            </a:lnSpc>
            <a:spcAft>
              <a:spcPts val="0"/>
            </a:spcAft>
          </a:pPr>
          <a:r>
            <a:rPr lang="en-US" sz="900" dirty="0"/>
            <a:t>Masking</a:t>
          </a:r>
        </a:p>
      </dgm:t>
    </dgm:pt>
    <dgm:pt modelId="{DC0DABB6-56C5-4037-AD0B-640F09CEBFD2}" type="parTrans" cxnId="{554A0E5E-3D1A-42C4-B165-EB054547E770}">
      <dgm:prSet/>
      <dgm:spPr/>
      <dgm:t>
        <a:bodyPr/>
        <a:lstStyle/>
        <a:p>
          <a:endParaRPr lang="en-US"/>
        </a:p>
      </dgm:t>
    </dgm:pt>
    <dgm:pt modelId="{A46FA15C-8996-4727-8E66-DEB397ACE252}" type="sibTrans" cxnId="{554A0E5E-3D1A-42C4-B165-EB054547E770}">
      <dgm:prSet/>
      <dgm:spPr/>
      <dgm:t>
        <a:bodyPr/>
        <a:lstStyle/>
        <a:p>
          <a:endParaRPr lang="en-US"/>
        </a:p>
      </dgm:t>
    </dgm:pt>
    <dgm:pt modelId="{146BCABB-C6C6-47F0-B115-B5A370955111}">
      <dgm:prSet custT="1"/>
      <dgm:spPr/>
      <dgm:t>
        <a:bodyPr/>
        <a:lstStyle/>
        <a:p>
          <a:pPr rtl="0">
            <a:lnSpc>
              <a:spcPct val="100000"/>
            </a:lnSpc>
            <a:spcAft>
              <a:spcPts val="0"/>
            </a:spcAft>
          </a:pPr>
          <a:r>
            <a:rPr lang="en-US" sz="900" dirty="0"/>
            <a:t>Text-to-Speech- Science, Math &amp; ELA Items (NOT ELA Reading Passages)</a:t>
          </a:r>
        </a:p>
      </dgm:t>
    </dgm:pt>
    <dgm:pt modelId="{94D71910-FD48-4A44-B41C-24D503592DE5}" type="parTrans" cxnId="{F5B04BEA-451F-4E4C-9D17-82DDA2583863}">
      <dgm:prSet/>
      <dgm:spPr/>
      <dgm:t>
        <a:bodyPr/>
        <a:lstStyle/>
        <a:p>
          <a:endParaRPr lang="en-US"/>
        </a:p>
      </dgm:t>
    </dgm:pt>
    <dgm:pt modelId="{4A586EC8-474C-4007-8BF2-20BAD6941BA5}" type="sibTrans" cxnId="{F5B04BEA-451F-4E4C-9D17-82DDA2583863}">
      <dgm:prSet/>
      <dgm:spPr/>
      <dgm:t>
        <a:bodyPr/>
        <a:lstStyle/>
        <a:p>
          <a:endParaRPr lang="en-US"/>
        </a:p>
      </dgm:t>
    </dgm:pt>
    <dgm:pt modelId="{834DE38F-3560-4F69-A58D-1BFF5F1D4F9C}">
      <dgm:prSet custT="1"/>
      <dgm:spPr/>
      <dgm:t>
        <a:bodyPr/>
        <a:lstStyle/>
        <a:p>
          <a:pPr rtl="0">
            <a:lnSpc>
              <a:spcPct val="100000"/>
            </a:lnSpc>
            <a:spcAft>
              <a:spcPts val="0"/>
            </a:spcAft>
          </a:pPr>
          <a:r>
            <a:rPr lang="en-US" sz="900" dirty="0"/>
            <a:t>Turn off any universal accessibility tool</a:t>
          </a:r>
        </a:p>
      </dgm:t>
    </dgm:pt>
    <dgm:pt modelId="{88DA68DD-7D9D-4282-8B68-B40396DE2752}" type="parTrans" cxnId="{F1A6288D-3100-49CB-831F-CC268F5C2061}">
      <dgm:prSet/>
      <dgm:spPr/>
      <dgm:t>
        <a:bodyPr/>
        <a:lstStyle/>
        <a:p>
          <a:endParaRPr lang="en-US"/>
        </a:p>
      </dgm:t>
    </dgm:pt>
    <dgm:pt modelId="{47A4EBFA-5AEC-4F92-8D0B-8B8E0AF97A6F}" type="sibTrans" cxnId="{F1A6288D-3100-49CB-831F-CC268F5C2061}">
      <dgm:prSet/>
      <dgm:spPr/>
      <dgm:t>
        <a:bodyPr/>
        <a:lstStyle/>
        <a:p>
          <a:endParaRPr lang="en-US"/>
        </a:p>
      </dgm:t>
    </dgm:pt>
    <dgm:pt modelId="{86F93F74-E6FF-49B8-9BD7-94946270DD80}">
      <dgm:prSet custT="1"/>
      <dgm:spPr/>
      <dgm:t>
        <a:bodyPr/>
        <a:lstStyle/>
        <a:p>
          <a:pPr rtl="0">
            <a:lnSpc>
              <a:spcPct val="100000"/>
            </a:lnSpc>
            <a:spcAft>
              <a:spcPts val="0"/>
            </a:spcAft>
          </a:pPr>
          <a:r>
            <a:rPr lang="en-US" sz="900" dirty="0"/>
            <a:t>Print Size Online</a:t>
          </a:r>
        </a:p>
      </dgm:t>
    </dgm:pt>
    <dgm:pt modelId="{2B8C4F13-1F49-4BEF-90D2-1D8E608C9E9E}" type="parTrans" cxnId="{5FFC6D07-4291-4827-81AC-CEC88F628CF1}">
      <dgm:prSet/>
      <dgm:spPr/>
      <dgm:t>
        <a:bodyPr/>
        <a:lstStyle/>
        <a:p>
          <a:endParaRPr lang="en-US"/>
        </a:p>
      </dgm:t>
    </dgm:pt>
    <dgm:pt modelId="{8D015966-4AD3-489B-BCAC-BB52C2815301}" type="sibTrans" cxnId="{5FFC6D07-4291-4827-81AC-CEC88F628CF1}">
      <dgm:prSet/>
      <dgm:spPr/>
      <dgm:t>
        <a:bodyPr/>
        <a:lstStyle/>
        <a:p>
          <a:endParaRPr lang="en-US"/>
        </a:p>
      </dgm:t>
    </dgm:pt>
    <dgm:pt modelId="{F4CE57E8-1B04-4C1A-BEBA-79246783E4BC}">
      <dgm:prSet custT="1"/>
      <dgm:spPr/>
      <dgm:t>
        <a:bodyPr/>
        <a:lstStyle/>
        <a:p>
          <a:pPr rtl="0">
            <a:lnSpc>
              <a:spcPct val="100000"/>
            </a:lnSpc>
            <a:spcAft>
              <a:spcPts val="0"/>
            </a:spcAft>
          </a:pPr>
          <a:r>
            <a:rPr lang="en-US" sz="900" dirty="0"/>
            <a:t>Mouse Pointer</a:t>
          </a:r>
          <a:endParaRPr lang="en-US" sz="900" dirty="0">
            <a:solidFill>
              <a:srgbClr val="FF0000"/>
            </a:solidFill>
          </a:endParaRPr>
        </a:p>
      </dgm:t>
    </dgm:pt>
    <dgm:pt modelId="{9F9D2B8E-95B0-44EB-9B53-6D3A20161EE1}" type="parTrans" cxnId="{02201492-075D-4716-AA8C-DB89DFCAE11A}">
      <dgm:prSet/>
      <dgm:spPr/>
      <dgm:t>
        <a:bodyPr/>
        <a:lstStyle/>
        <a:p>
          <a:endParaRPr lang="en-US"/>
        </a:p>
      </dgm:t>
    </dgm:pt>
    <dgm:pt modelId="{482E2C0C-7F7D-427A-B8E5-BA3227EC9891}" type="sibTrans" cxnId="{02201492-075D-4716-AA8C-DB89DFCAE11A}">
      <dgm:prSet/>
      <dgm:spPr/>
      <dgm:t>
        <a:bodyPr/>
        <a:lstStyle/>
        <a:p>
          <a:endParaRPr lang="en-US"/>
        </a:p>
      </dgm:t>
    </dgm:pt>
    <dgm:pt modelId="{2443B329-0C98-42E2-9EAB-278730FAE124}">
      <dgm:prSet custT="1"/>
      <dgm:spPr/>
      <dgm:t>
        <a:bodyPr/>
        <a:lstStyle/>
        <a:p>
          <a:pPr rtl="0">
            <a:lnSpc>
              <a:spcPct val="100000"/>
            </a:lnSpc>
            <a:spcAft>
              <a:spcPts val="0"/>
            </a:spcAft>
          </a:pPr>
          <a:r>
            <a:rPr lang="en-US" sz="900" dirty="0">
              <a:hlinkClick xmlns:r="http://schemas.openxmlformats.org/officeDocument/2006/relationships" r:id="rId1"/>
            </a:rPr>
            <a:t>Translations Glossary</a:t>
          </a:r>
          <a:r>
            <a:rPr lang="en-US" sz="900" dirty="0"/>
            <a:t> (Math) (Includes Illustration Glossary as an available language support)</a:t>
          </a:r>
          <a:r>
            <a:rPr lang="en-US" sz="900" b="1" dirty="0">
              <a:solidFill>
                <a:schemeClr val="tx1"/>
              </a:solidFill>
            </a:rPr>
            <a:t> *</a:t>
          </a:r>
          <a:r>
            <a:rPr lang="en-US" sz="900" dirty="0"/>
            <a:t> </a:t>
          </a:r>
        </a:p>
      </dgm:t>
    </dgm:pt>
    <dgm:pt modelId="{82D070C6-0D28-4170-BD03-742F085B7228}" type="parTrans" cxnId="{3E113E02-AA4A-464E-9513-B58769F83A3C}">
      <dgm:prSet/>
      <dgm:spPr/>
      <dgm:t>
        <a:bodyPr/>
        <a:lstStyle/>
        <a:p>
          <a:endParaRPr lang="en-US"/>
        </a:p>
      </dgm:t>
    </dgm:pt>
    <dgm:pt modelId="{911DDA80-2FB5-455C-8FFB-21273DF2FBEF}" type="sibTrans" cxnId="{3E113E02-AA4A-464E-9513-B58769F83A3C}">
      <dgm:prSet/>
      <dgm:spPr/>
      <dgm:t>
        <a:bodyPr/>
        <a:lstStyle/>
        <a:p>
          <a:endParaRPr lang="en-US"/>
        </a:p>
      </dgm:t>
    </dgm:pt>
    <dgm:pt modelId="{E7603604-DEBB-42CA-8604-7C0FC45F9B9F}">
      <dgm:prSet custT="1"/>
      <dgm:spPr/>
      <dgm:t>
        <a:bodyPr/>
        <a:lstStyle/>
        <a:p>
          <a:pPr>
            <a:lnSpc>
              <a:spcPct val="100000"/>
            </a:lnSpc>
            <a:spcAft>
              <a:spcPts val="0"/>
            </a:spcAft>
          </a:pPr>
          <a:r>
            <a:rPr lang="en-US" sz="900" dirty="0"/>
            <a:t>Text-to-Speech-Spanish (Math, Science)</a:t>
          </a:r>
          <a:r>
            <a:rPr lang="en-US" sz="900" b="1" dirty="0">
              <a:solidFill>
                <a:schemeClr val="tx1"/>
              </a:solidFill>
            </a:rPr>
            <a:t> *</a:t>
          </a:r>
          <a:r>
            <a:rPr lang="en-US" sz="900" b="1" dirty="0">
              <a:solidFill>
                <a:srgbClr val="FF0000"/>
              </a:solidFill>
            </a:rPr>
            <a:t>Updated!</a:t>
          </a:r>
        </a:p>
      </dgm:t>
    </dgm:pt>
    <dgm:pt modelId="{676A74B9-3D03-4E04-84FF-6A5E913C9E89}" type="parTrans" cxnId="{A7C7311D-1EBC-4C89-B23B-FA5540A8D112}">
      <dgm:prSet/>
      <dgm:spPr/>
      <dgm:t>
        <a:bodyPr/>
        <a:lstStyle/>
        <a:p>
          <a:endParaRPr lang="en-US"/>
        </a:p>
      </dgm:t>
    </dgm:pt>
    <dgm:pt modelId="{F4CE3CF2-32A0-4D52-B5B0-508BD9E73D65}" type="sibTrans" cxnId="{A7C7311D-1EBC-4C89-B23B-FA5540A8D112}">
      <dgm:prSet/>
      <dgm:spPr/>
      <dgm:t>
        <a:bodyPr/>
        <a:lstStyle/>
        <a:p>
          <a:endParaRPr lang="en-US"/>
        </a:p>
      </dgm:t>
    </dgm:pt>
    <dgm:pt modelId="{7993F1FE-D9C4-4D0C-A45F-45924F65A892}">
      <dgm:prSet custT="1"/>
      <dgm:spPr/>
      <dgm:t>
        <a:bodyPr/>
        <a:lstStyle/>
        <a:p>
          <a:pPr rtl="0">
            <a:lnSpc>
              <a:spcPct val="100000"/>
            </a:lnSpc>
            <a:spcAft>
              <a:spcPts val="0"/>
            </a:spcAft>
          </a:pPr>
          <a:r>
            <a:rPr lang="en-US" sz="900" dirty="0"/>
            <a:t>Spanish Presentation (Science) (Toggle)</a:t>
          </a:r>
          <a:r>
            <a:rPr lang="en-US" sz="900" b="1" dirty="0">
              <a:solidFill>
                <a:schemeClr val="tx1"/>
              </a:solidFill>
            </a:rPr>
            <a:t> *</a:t>
          </a:r>
          <a:endParaRPr lang="en-US" sz="900" b="1" dirty="0"/>
        </a:p>
      </dgm:t>
    </dgm:pt>
    <dgm:pt modelId="{53E367D0-0E46-49CD-AE62-DD6FCB5097B0}" type="parTrans" cxnId="{FE6D60DC-D2DA-4B5F-B27A-61547CC70A93}">
      <dgm:prSet/>
      <dgm:spPr/>
      <dgm:t>
        <a:bodyPr/>
        <a:lstStyle/>
        <a:p>
          <a:endParaRPr lang="en-US"/>
        </a:p>
      </dgm:t>
    </dgm:pt>
    <dgm:pt modelId="{4E04A6BB-B871-4A6B-8E7B-EA5B3751B90D}" type="sibTrans" cxnId="{FE6D60DC-D2DA-4B5F-B27A-61547CC70A93}">
      <dgm:prSet/>
      <dgm:spPr/>
      <dgm:t>
        <a:bodyPr/>
        <a:lstStyle/>
        <a:p>
          <a:endParaRPr lang="en-US"/>
        </a:p>
      </dgm:t>
    </dgm:pt>
    <dgm:pt modelId="{5535A4ED-797B-422E-8C34-631F1D32B0AE}">
      <dgm:prSet custT="1"/>
      <dgm:spPr/>
      <dgm:t>
        <a:bodyPr/>
        <a:lstStyle/>
        <a:p>
          <a:pPr rtl="0">
            <a:lnSpc>
              <a:spcPct val="100000"/>
            </a:lnSpc>
            <a:spcAft>
              <a:spcPts val="0"/>
            </a:spcAft>
          </a:pPr>
          <a:r>
            <a:rPr lang="en-US" sz="900" dirty="0"/>
            <a:t>Spanish Presentation (Math) (Stacked) </a:t>
          </a:r>
          <a:r>
            <a:rPr lang="en-US" sz="900" b="1" dirty="0">
              <a:solidFill>
                <a:schemeClr val="tx1"/>
              </a:solidFill>
            </a:rPr>
            <a:t>* </a:t>
          </a:r>
          <a:endParaRPr lang="en-US" sz="900" b="1" dirty="0"/>
        </a:p>
      </dgm:t>
    </dgm:pt>
    <dgm:pt modelId="{495DB037-4697-4155-A930-3821E079069E}" type="parTrans" cxnId="{C85B61C0-2353-4A0F-A115-7DE564BD1468}">
      <dgm:prSet/>
      <dgm:spPr/>
      <dgm:t>
        <a:bodyPr/>
        <a:lstStyle/>
        <a:p>
          <a:endParaRPr lang="en-US"/>
        </a:p>
      </dgm:t>
    </dgm:pt>
    <dgm:pt modelId="{49F6F585-4E7F-4A70-AFF0-34C70AE79685}" type="sibTrans" cxnId="{C85B61C0-2353-4A0F-A115-7DE564BD1468}">
      <dgm:prSet/>
      <dgm:spPr/>
      <dgm:t>
        <a:bodyPr/>
        <a:lstStyle/>
        <a:p>
          <a:endParaRPr lang="en-US"/>
        </a:p>
      </dgm:t>
    </dgm:pt>
    <dgm:pt modelId="{DB1D796A-E524-4187-BA2E-0C28B39F6F91}">
      <dgm:prSet custT="1"/>
      <dgm:spPr/>
      <dgm:t>
        <a:bodyPr/>
        <a:lstStyle/>
        <a:p>
          <a:pPr rtl="0">
            <a:lnSpc>
              <a:spcPct val="100000"/>
            </a:lnSpc>
            <a:spcAft>
              <a:spcPts val="0"/>
            </a:spcAft>
          </a:pPr>
          <a:r>
            <a:rPr lang="en-US" sz="900" dirty="0"/>
            <a:t>Streamline </a:t>
          </a:r>
          <a:endParaRPr lang="en-US" sz="900" b="1" dirty="0"/>
        </a:p>
      </dgm:t>
    </dgm:pt>
    <dgm:pt modelId="{2C76BA76-2B99-4077-AC3B-FB479CAEAB95}" type="parTrans" cxnId="{0C2C0842-45FD-49D0-BDAA-2CA111BB7567}">
      <dgm:prSet/>
      <dgm:spPr/>
      <dgm:t>
        <a:bodyPr/>
        <a:lstStyle/>
        <a:p>
          <a:endParaRPr lang="en-US"/>
        </a:p>
      </dgm:t>
    </dgm:pt>
    <dgm:pt modelId="{815F440C-6729-41D1-8217-CA0C725DF205}" type="sibTrans" cxnId="{0C2C0842-45FD-49D0-BDAA-2CA111BB7567}">
      <dgm:prSet/>
      <dgm:spPr/>
      <dgm:t>
        <a:bodyPr/>
        <a:lstStyle/>
        <a:p>
          <a:endParaRPr lang="en-US"/>
        </a:p>
      </dgm:t>
    </dgm:pt>
    <dgm:pt modelId="{352466FD-A48B-41F3-AAD2-3954A0FB1C68}" type="pres">
      <dgm:prSet presAssocID="{CF9177AD-612D-4E6C-BE51-27A109FE5557}" presName="linear" presStyleCnt="0">
        <dgm:presLayoutVars>
          <dgm:animLvl val="lvl"/>
          <dgm:resizeHandles val="exact"/>
        </dgm:presLayoutVars>
      </dgm:prSet>
      <dgm:spPr/>
    </dgm:pt>
    <dgm:pt modelId="{B9AE1276-5926-430C-993E-6FECF2A06681}" type="pres">
      <dgm:prSet presAssocID="{9A0101D2-714A-4C3A-9BB4-722AF1191D05}" presName="parentText" presStyleLbl="node1" presStyleIdx="0" presStyleCnt="1" custScaleX="27341" custScaleY="115973" custLinFactNeighborX="-19824" custLinFactNeighborY="-54">
        <dgm:presLayoutVars>
          <dgm:chMax val="0"/>
          <dgm:bulletEnabled val="1"/>
        </dgm:presLayoutVars>
      </dgm:prSet>
      <dgm:spPr/>
    </dgm:pt>
    <dgm:pt modelId="{17413E02-663D-4A98-BDD7-57B42C8F71B9}" type="pres">
      <dgm:prSet presAssocID="{9A0101D2-714A-4C3A-9BB4-722AF1191D05}" presName="childText" presStyleLbl="revTx" presStyleIdx="0" presStyleCnt="1" custScaleY="169995">
        <dgm:presLayoutVars>
          <dgm:bulletEnabled val="1"/>
        </dgm:presLayoutVars>
      </dgm:prSet>
      <dgm:spPr/>
    </dgm:pt>
  </dgm:ptLst>
  <dgm:cxnLst>
    <dgm:cxn modelId="{3E113E02-AA4A-464E-9513-B58769F83A3C}" srcId="{9A0101D2-714A-4C3A-9BB4-722AF1191D05}" destId="{2443B329-0C98-42E2-9EAB-278730FAE124}" srcOrd="9" destOrd="0" parTransId="{82D070C6-0D28-4170-BD03-742F085B7228}" sibTransId="{911DDA80-2FB5-455C-8FFB-21273DF2FBEF}"/>
    <dgm:cxn modelId="{5FFC6D07-4291-4827-81AC-CEC88F628CF1}" srcId="{9A0101D2-714A-4C3A-9BB4-722AF1191D05}" destId="{86F93F74-E6FF-49B8-9BD7-94946270DD80}" srcOrd="3" destOrd="0" parTransId="{2B8C4F13-1F49-4BEF-90D2-1D8E608C9E9E}" sibTransId="{8D015966-4AD3-489B-BCAC-BB52C2815301}"/>
    <dgm:cxn modelId="{A7C7311D-1EBC-4C89-B23B-FA5540A8D112}" srcId="{9A0101D2-714A-4C3A-9BB4-722AF1191D05}" destId="{E7603604-DEBB-42CA-8604-7C0FC45F9B9F}" srcOrd="8" destOrd="0" parTransId="{676A74B9-3D03-4E04-84FF-6A5E913C9E89}" sibTransId="{F4CE3CF2-32A0-4D52-B5B0-508BD9E73D65}"/>
    <dgm:cxn modelId="{6F5C012F-18F2-4E0F-9F6C-C273A5B33157}" type="presOf" srcId="{2443B329-0C98-42E2-9EAB-278730FAE124}" destId="{17413E02-663D-4A98-BDD7-57B42C8F71B9}" srcOrd="0" destOrd="9" presId="urn:microsoft.com/office/officeart/2005/8/layout/vList2"/>
    <dgm:cxn modelId="{7A35E536-EEA7-4E14-901E-A73B30494382}" srcId="{9A0101D2-714A-4C3A-9BB4-722AF1191D05}" destId="{491EAAD7-5EA7-4246-B1C9-63C8E5B4E064}" srcOrd="0" destOrd="0" parTransId="{194EBF1B-11DA-4E08-876C-2E472D67E48E}" sibTransId="{756037BF-90D9-489A-9005-8DF6E15A9395}"/>
    <dgm:cxn modelId="{8F2B143A-92A7-4098-979A-F23817736225}" type="presOf" srcId="{E0ABBA38-0C69-4360-B3F0-309B63DCF31A}" destId="{17413E02-663D-4A98-BDD7-57B42C8F71B9}" srcOrd="0" destOrd="1" presId="urn:microsoft.com/office/officeart/2005/8/layout/vList2"/>
    <dgm:cxn modelId="{554A0E5E-3D1A-42C4-B165-EB054547E770}" srcId="{9A0101D2-714A-4C3A-9BB4-722AF1191D05}" destId="{E0ABBA38-0C69-4360-B3F0-309B63DCF31A}" srcOrd="1" destOrd="0" parTransId="{DC0DABB6-56C5-4037-AD0B-640F09CEBFD2}" sibTransId="{A46FA15C-8996-4727-8E66-DEB397ACE252}"/>
    <dgm:cxn modelId="{0C2C0842-45FD-49D0-BDAA-2CA111BB7567}" srcId="{9A0101D2-714A-4C3A-9BB4-722AF1191D05}" destId="{DB1D796A-E524-4187-BA2E-0C28B39F6F91}" srcOrd="6" destOrd="0" parTransId="{2C76BA76-2B99-4077-AC3B-FB479CAEAB95}" sibTransId="{815F440C-6729-41D1-8217-CA0C725DF205}"/>
    <dgm:cxn modelId="{48EFD968-C2C0-410A-92F7-C6D6547396AE}" type="presOf" srcId="{9A0101D2-714A-4C3A-9BB4-722AF1191D05}" destId="{B9AE1276-5926-430C-993E-6FECF2A06681}" srcOrd="0" destOrd="0" presId="urn:microsoft.com/office/officeart/2005/8/layout/vList2"/>
    <dgm:cxn modelId="{2D314581-955D-4B8A-9964-0086CC8C583C}" type="presOf" srcId="{E7603604-DEBB-42CA-8604-7C0FC45F9B9F}" destId="{17413E02-663D-4A98-BDD7-57B42C8F71B9}" srcOrd="0" destOrd="8" presId="urn:microsoft.com/office/officeart/2005/8/layout/vList2"/>
    <dgm:cxn modelId="{3CD8AC81-2DEA-4FF6-9FC8-A7859C9A7140}" type="presOf" srcId="{834DE38F-3560-4F69-A58D-1BFF5F1D4F9C}" destId="{17413E02-663D-4A98-BDD7-57B42C8F71B9}" srcOrd="0" destOrd="10" presId="urn:microsoft.com/office/officeart/2005/8/layout/vList2"/>
    <dgm:cxn modelId="{7FA9318B-6605-44E4-9B63-432A73B76B9D}" type="presOf" srcId="{5535A4ED-797B-422E-8C34-631F1D32B0AE}" destId="{17413E02-663D-4A98-BDD7-57B42C8F71B9}" srcOrd="0" destOrd="4" presId="urn:microsoft.com/office/officeart/2005/8/layout/vList2"/>
    <dgm:cxn modelId="{F1A6288D-3100-49CB-831F-CC268F5C2061}" srcId="{9A0101D2-714A-4C3A-9BB4-722AF1191D05}" destId="{834DE38F-3560-4F69-A58D-1BFF5F1D4F9C}" srcOrd="10" destOrd="0" parTransId="{88DA68DD-7D9D-4282-8B68-B40396DE2752}" sibTransId="{47A4EBFA-5AEC-4F92-8D0B-8B8E0AF97A6F}"/>
    <dgm:cxn modelId="{02201492-075D-4716-AA8C-DB89DFCAE11A}" srcId="{9A0101D2-714A-4C3A-9BB4-722AF1191D05}" destId="{F4CE57E8-1B04-4C1A-BEBA-79246783E4BC}" srcOrd="2" destOrd="0" parTransId="{9F9D2B8E-95B0-44EB-9B53-6D3A20161EE1}" sibTransId="{482E2C0C-7F7D-427A-B8E5-BA3227EC9891}"/>
    <dgm:cxn modelId="{170D0898-AD2F-49F2-9A45-112EF2E28A27}" type="presOf" srcId="{CF9177AD-612D-4E6C-BE51-27A109FE5557}" destId="{352466FD-A48B-41F3-AAD2-3954A0FB1C68}" srcOrd="0" destOrd="0" presId="urn:microsoft.com/office/officeart/2005/8/layout/vList2"/>
    <dgm:cxn modelId="{FDCCBB9A-EE89-4FCC-9E6E-BB691AEF4789}" type="presOf" srcId="{F4CE57E8-1B04-4C1A-BEBA-79246783E4BC}" destId="{17413E02-663D-4A98-BDD7-57B42C8F71B9}" srcOrd="0" destOrd="2" presId="urn:microsoft.com/office/officeart/2005/8/layout/vList2"/>
    <dgm:cxn modelId="{1D9C1DBB-AB87-4659-A3BB-ECE8A4AB813B}" type="presOf" srcId="{7993F1FE-D9C4-4D0C-A45F-45924F65A892}" destId="{17413E02-663D-4A98-BDD7-57B42C8F71B9}" srcOrd="0" destOrd="5" presId="urn:microsoft.com/office/officeart/2005/8/layout/vList2"/>
    <dgm:cxn modelId="{C85B61C0-2353-4A0F-A115-7DE564BD1468}" srcId="{9A0101D2-714A-4C3A-9BB4-722AF1191D05}" destId="{5535A4ED-797B-422E-8C34-631F1D32B0AE}" srcOrd="4" destOrd="0" parTransId="{495DB037-4697-4155-A930-3821E079069E}" sibTransId="{49F6F585-4E7F-4A70-AFF0-34C70AE79685}"/>
    <dgm:cxn modelId="{2508E4C1-EDC0-437D-AF8F-828C33F844FC}" type="presOf" srcId="{491EAAD7-5EA7-4246-B1C9-63C8E5B4E064}" destId="{17413E02-663D-4A98-BDD7-57B42C8F71B9}" srcOrd="0" destOrd="0" presId="urn:microsoft.com/office/officeart/2005/8/layout/vList2"/>
    <dgm:cxn modelId="{3C2A88D4-A042-4B6E-B2E6-5A509D29F1C1}" type="presOf" srcId="{DB1D796A-E524-4187-BA2E-0C28B39F6F91}" destId="{17413E02-663D-4A98-BDD7-57B42C8F71B9}" srcOrd="0" destOrd="6" presId="urn:microsoft.com/office/officeart/2005/8/layout/vList2"/>
    <dgm:cxn modelId="{FE6D60DC-D2DA-4B5F-B27A-61547CC70A93}" srcId="{9A0101D2-714A-4C3A-9BB4-722AF1191D05}" destId="{7993F1FE-D9C4-4D0C-A45F-45924F65A892}" srcOrd="5" destOrd="0" parTransId="{53E367D0-0E46-49CD-AE62-DD6FCB5097B0}" sibTransId="{4E04A6BB-B871-4A6B-8E7B-EA5B3751B90D}"/>
    <dgm:cxn modelId="{AF963EE3-FD06-44C5-BF7D-9582B9500952}" type="presOf" srcId="{86F93F74-E6FF-49B8-9BD7-94946270DD80}" destId="{17413E02-663D-4A98-BDD7-57B42C8F71B9}" srcOrd="0" destOrd="3" presId="urn:microsoft.com/office/officeart/2005/8/layout/vList2"/>
    <dgm:cxn modelId="{6A1F59E8-9E07-45B6-BC15-A0BD037E362E}" type="presOf" srcId="{146BCABB-C6C6-47F0-B115-B5A370955111}" destId="{17413E02-663D-4A98-BDD7-57B42C8F71B9}" srcOrd="0" destOrd="7" presId="urn:microsoft.com/office/officeart/2005/8/layout/vList2"/>
    <dgm:cxn modelId="{F5B04BEA-451F-4E4C-9D17-82DDA2583863}" srcId="{9A0101D2-714A-4C3A-9BB4-722AF1191D05}" destId="{146BCABB-C6C6-47F0-B115-B5A370955111}" srcOrd="7" destOrd="0" parTransId="{94D71910-FD48-4A44-B41C-24D503592DE5}" sibTransId="{4A586EC8-474C-4007-8BF2-20BAD6941BA5}"/>
    <dgm:cxn modelId="{EB38C8F5-7C79-40C1-816D-6B67CE12513B}" srcId="{CF9177AD-612D-4E6C-BE51-27A109FE5557}" destId="{9A0101D2-714A-4C3A-9BB4-722AF1191D05}" srcOrd="0" destOrd="0" parTransId="{6B155AEE-8CBA-4F7B-95B3-B6FCD492141F}" sibTransId="{773D0429-0400-4A99-BC59-BDD3AD1F1000}"/>
    <dgm:cxn modelId="{C07B9C05-6CC2-4423-93A0-0128D2160F47}" type="presParOf" srcId="{352466FD-A48B-41F3-AAD2-3954A0FB1C68}" destId="{B9AE1276-5926-430C-993E-6FECF2A06681}" srcOrd="0" destOrd="0" presId="urn:microsoft.com/office/officeart/2005/8/layout/vList2"/>
    <dgm:cxn modelId="{029E168E-2424-4092-ABC7-31516C7EC0FD}" type="presParOf" srcId="{352466FD-A48B-41F3-AAD2-3954A0FB1C68}" destId="{17413E02-663D-4A98-BDD7-57B42C8F71B9}"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FFA2F0-59C3-4A78-9D7D-570C5B9F9044}"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CBA3EEA-6EAE-4BC1-BDF3-BAB8DE230725}">
      <dgm:prSet custT="1"/>
      <dgm:spPr/>
      <dgm:t>
        <a:bodyPr/>
        <a:lstStyle/>
        <a:p>
          <a:pPr algn="ctr" rtl="0"/>
          <a:r>
            <a:rPr lang="en-US" sz="1050" b="1" dirty="0"/>
            <a:t>Non-Embedded</a:t>
          </a:r>
          <a:endParaRPr lang="en-US" sz="1050" dirty="0"/>
        </a:p>
      </dgm:t>
    </dgm:pt>
    <dgm:pt modelId="{B607DA4F-55D6-47D0-8BF3-FD7D11599386}" type="parTrans" cxnId="{6E9F56E7-3D2C-41CA-87E5-0C25A5D7830A}">
      <dgm:prSet/>
      <dgm:spPr/>
      <dgm:t>
        <a:bodyPr/>
        <a:lstStyle/>
        <a:p>
          <a:endParaRPr lang="en-US" sz="1600"/>
        </a:p>
      </dgm:t>
    </dgm:pt>
    <dgm:pt modelId="{B9A57529-37BA-4BB9-B7C8-D3B9616BC38C}" type="sibTrans" cxnId="{6E9F56E7-3D2C-41CA-87E5-0C25A5D7830A}">
      <dgm:prSet/>
      <dgm:spPr/>
      <dgm:t>
        <a:bodyPr/>
        <a:lstStyle/>
        <a:p>
          <a:endParaRPr lang="en-US" sz="1600"/>
        </a:p>
      </dgm:t>
    </dgm:pt>
    <dgm:pt modelId="{F3D341AF-366C-4788-B8EC-DB032E09E892}">
      <dgm:prSet custT="1"/>
      <dgm:spPr/>
      <dgm:t>
        <a:bodyPr/>
        <a:lstStyle/>
        <a:p>
          <a:pPr rtl="0"/>
          <a:r>
            <a:rPr lang="en-US" sz="900" dirty="0"/>
            <a:t>Bilingual Dictionary (Science) *</a:t>
          </a:r>
        </a:p>
      </dgm:t>
    </dgm:pt>
    <dgm:pt modelId="{EA4BFB63-EBB1-4FCE-A516-63C9F004876A}" type="parTrans" cxnId="{C2F128C8-0A41-443B-B11F-4ADE411856AD}">
      <dgm:prSet/>
      <dgm:spPr/>
      <dgm:t>
        <a:bodyPr/>
        <a:lstStyle/>
        <a:p>
          <a:endParaRPr lang="en-US" sz="1600"/>
        </a:p>
      </dgm:t>
    </dgm:pt>
    <dgm:pt modelId="{387EF2B2-CADD-4EFA-AA88-6375B06748CD}" type="sibTrans" cxnId="{C2F128C8-0A41-443B-B11F-4ADE411856AD}">
      <dgm:prSet/>
      <dgm:spPr/>
      <dgm:t>
        <a:bodyPr/>
        <a:lstStyle/>
        <a:p>
          <a:endParaRPr lang="en-US" sz="1600"/>
        </a:p>
      </dgm:t>
    </dgm:pt>
    <dgm:pt modelId="{F1CA56FA-88B2-420F-9E3B-04CA897FCB37}">
      <dgm:prSet custT="1"/>
      <dgm:spPr/>
      <dgm:t>
        <a:bodyPr/>
        <a:lstStyle/>
        <a:p>
          <a:pPr rtl="0"/>
          <a:r>
            <a:rPr lang="en-US" sz="900" dirty="0"/>
            <a:t>Color Contrast</a:t>
          </a:r>
        </a:p>
      </dgm:t>
    </dgm:pt>
    <dgm:pt modelId="{7DC91959-4740-4CB5-A597-AFE66374A51C}" type="parTrans" cxnId="{AE146431-73D6-416D-BB5E-DE7DD86CCCBA}">
      <dgm:prSet/>
      <dgm:spPr/>
      <dgm:t>
        <a:bodyPr/>
        <a:lstStyle/>
        <a:p>
          <a:endParaRPr lang="en-US" sz="1600"/>
        </a:p>
      </dgm:t>
    </dgm:pt>
    <dgm:pt modelId="{6D79B2C9-722E-4B3F-90A1-1BB9E4017EC7}" type="sibTrans" cxnId="{AE146431-73D6-416D-BB5E-DE7DD86CCCBA}">
      <dgm:prSet/>
      <dgm:spPr/>
      <dgm:t>
        <a:bodyPr/>
        <a:lstStyle/>
        <a:p>
          <a:endParaRPr lang="en-US" sz="1600"/>
        </a:p>
      </dgm:t>
    </dgm:pt>
    <dgm:pt modelId="{8E6E0CF9-4301-4158-B45C-347D516D3073}">
      <dgm:prSet custT="1"/>
      <dgm:spPr/>
      <dgm:t>
        <a:bodyPr/>
        <a:lstStyle/>
        <a:p>
          <a:pPr rtl="0"/>
          <a:r>
            <a:rPr lang="en-US" sz="900" dirty="0"/>
            <a:t>Color Overlay</a:t>
          </a:r>
        </a:p>
      </dgm:t>
    </dgm:pt>
    <dgm:pt modelId="{06C465C0-CAAF-4AC8-B457-40C6298D5BF4}" type="parTrans" cxnId="{AE5D6C1A-907B-46BC-882F-0D5C40C5E8E7}">
      <dgm:prSet/>
      <dgm:spPr/>
      <dgm:t>
        <a:bodyPr/>
        <a:lstStyle/>
        <a:p>
          <a:endParaRPr lang="en-US" sz="1600"/>
        </a:p>
      </dgm:t>
    </dgm:pt>
    <dgm:pt modelId="{279A0DFD-7BE1-4DA0-ADCE-05F6E1475015}" type="sibTrans" cxnId="{AE5D6C1A-907B-46BC-882F-0D5C40C5E8E7}">
      <dgm:prSet/>
      <dgm:spPr/>
      <dgm:t>
        <a:bodyPr/>
        <a:lstStyle/>
        <a:p>
          <a:endParaRPr lang="en-US" sz="1600"/>
        </a:p>
      </dgm:t>
    </dgm:pt>
    <dgm:pt modelId="{00705D06-A784-4613-B93C-2E2CA899C457}">
      <dgm:prSet custT="1"/>
      <dgm:spPr/>
      <dgm:t>
        <a:bodyPr/>
        <a:lstStyle/>
        <a:p>
          <a:pPr rtl="0"/>
          <a:r>
            <a:rPr lang="en-US" sz="900" dirty="0"/>
            <a:t>Magnification</a:t>
          </a:r>
        </a:p>
      </dgm:t>
    </dgm:pt>
    <dgm:pt modelId="{CF96D105-8942-484D-82BF-DB3646528103}" type="parTrans" cxnId="{997B5B4F-17F1-4BCC-988B-1414FE79DFB2}">
      <dgm:prSet/>
      <dgm:spPr/>
      <dgm:t>
        <a:bodyPr/>
        <a:lstStyle/>
        <a:p>
          <a:endParaRPr lang="en-US" sz="1600"/>
        </a:p>
      </dgm:t>
    </dgm:pt>
    <dgm:pt modelId="{01015A2C-CE9D-4DC2-B858-5E1A291A21F4}" type="sibTrans" cxnId="{997B5B4F-17F1-4BCC-988B-1414FE79DFB2}">
      <dgm:prSet/>
      <dgm:spPr/>
      <dgm:t>
        <a:bodyPr/>
        <a:lstStyle/>
        <a:p>
          <a:endParaRPr lang="en-US" sz="1600"/>
        </a:p>
      </dgm:t>
    </dgm:pt>
    <dgm:pt modelId="{EB3F9FA0-A3C3-46FE-AEF3-88A9580C4B8A}">
      <dgm:prSet custT="1"/>
      <dgm:spPr/>
      <dgm:t>
        <a:bodyPr/>
        <a:lstStyle/>
        <a:p>
          <a:pPr rtl="0"/>
          <a:r>
            <a:rPr lang="en-US" sz="900" dirty="0"/>
            <a:t>Noise Buffer </a:t>
          </a:r>
        </a:p>
      </dgm:t>
    </dgm:pt>
    <dgm:pt modelId="{D2145D86-D601-499C-95EF-01C92593871E}" type="parTrans" cxnId="{6DC2544F-B1C2-4A43-A4CC-F8C31718D12C}">
      <dgm:prSet/>
      <dgm:spPr/>
      <dgm:t>
        <a:bodyPr/>
        <a:lstStyle/>
        <a:p>
          <a:endParaRPr lang="en-US" sz="1600"/>
        </a:p>
      </dgm:t>
    </dgm:pt>
    <dgm:pt modelId="{07F991C7-A910-43DA-9274-8F7A9A45DE58}" type="sibTrans" cxnId="{6DC2544F-B1C2-4A43-A4CC-F8C31718D12C}">
      <dgm:prSet/>
      <dgm:spPr/>
      <dgm:t>
        <a:bodyPr/>
        <a:lstStyle/>
        <a:p>
          <a:endParaRPr lang="en-US" sz="1600"/>
        </a:p>
      </dgm:t>
    </dgm:pt>
    <dgm:pt modelId="{9D56F12B-6422-4712-8CB9-A983BAD44E81}">
      <dgm:prSet custT="1"/>
      <dgm:spPr/>
      <dgm:t>
        <a:bodyPr/>
        <a:lstStyle/>
        <a:p>
          <a:pPr rtl="0"/>
          <a:r>
            <a:rPr lang="en-US" sz="900" dirty="0">
              <a:solidFill>
                <a:schemeClr val="tx1"/>
              </a:solidFill>
            </a:rPr>
            <a:t>Read Aloud</a:t>
          </a:r>
          <a:r>
            <a:rPr lang="en-US" sz="900" b="1" dirty="0"/>
            <a:t>~ </a:t>
          </a:r>
          <a:r>
            <a:rPr lang="en-US" sz="900" b="0" dirty="0">
              <a:hlinkClick xmlns:r="http://schemas.openxmlformats.org/officeDocument/2006/relationships" r:id="rId1"/>
            </a:rPr>
            <a:t>Review the Read Aloud Guidelines</a:t>
          </a:r>
          <a:endParaRPr lang="en-US" sz="900" b="0" dirty="0">
            <a:solidFill>
              <a:schemeClr val="tx1"/>
            </a:solidFill>
          </a:endParaRPr>
        </a:p>
      </dgm:t>
    </dgm:pt>
    <dgm:pt modelId="{E910A3F8-81F5-47E3-A4FD-3DF8E375F012}" type="parTrans" cxnId="{FE897B48-EDAB-4DE7-A89C-CFDD9046F4AA}">
      <dgm:prSet/>
      <dgm:spPr/>
      <dgm:t>
        <a:bodyPr/>
        <a:lstStyle/>
        <a:p>
          <a:endParaRPr lang="en-US" sz="1600"/>
        </a:p>
      </dgm:t>
    </dgm:pt>
    <dgm:pt modelId="{7006EC0A-6767-4D3C-B1D9-34B7BE1C4BAC}" type="sibTrans" cxnId="{FE897B48-EDAB-4DE7-A89C-CFDD9046F4AA}">
      <dgm:prSet/>
      <dgm:spPr/>
      <dgm:t>
        <a:bodyPr/>
        <a:lstStyle/>
        <a:p>
          <a:endParaRPr lang="en-US" sz="1600"/>
        </a:p>
      </dgm:t>
    </dgm:pt>
    <dgm:pt modelId="{04C2D8CF-7F9A-4DD3-83A5-CB95AD2CD6A6}">
      <dgm:prSet custT="1"/>
      <dgm:spPr/>
      <dgm:t>
        <a:bodyPr/>
        <a:lstStyle/>
        <a:p>
          <a:pPr rtl="0"/>
          <a:r>
            <a:rPr lang="en-US" sz="900" dirty="0"/>
            <a:t>Separate Setting</a:t>
          </a:r>
        </a:p>
      </dgm:t>
    </dgm:pt>
    <dgm:pt modelId="{8BE7EC51-A93C-45F0-96DC-C60575566B0F}" type="parTrans" cxnId="{323DD750-21F3-4D4A-BB87-F8B816EAEF4F}">
      <dgm:prSet/>
      <dgm:spPr/>
      <dgm:t>
        <a:bodyPr/>
        <a:lstStyle/>
        <a:p>
          <a:endParaRPr lang="en-US" sz="1600"/>
        </a:p>
      </dgm:t>
    </dgm:pt>
    <dgm:pt modelId="{73E19C0C-6A59-44E2-8268-0C1E24BA5F2C}" type="sibTrans" cxnId="{323DD750-21F3-4D4A-BB87-F8B816EAEF4F}">
      <dgm:prSet/>
      <dgm:spPr/>
      <dgm:t>
        <a:bodyPr/>
        <a:lstStyle/>
        <a:p>
          <a:endParaRPr lang="en-US" sz="1600"/>
        </a:p>
      </dgm:t>
    </dgm:pt>
    <dgm:pt modelId="{B6F2FC46-739C-4324-A27D-DB5B20EC254F}">
      <dgm:prSet custT="1"/>
      <dgm:spPr/>
      <dgm:t>
        <a:bodyPr/>
        <a:lstStyle/>
        <a:p>
          <a:pPr rtl="0"/>
          <a:r>
            <a:rPr lang="en-US" sz="900" dirty="0">
              <a:hlinkClick xmlns:r="http://schemas.openxmlformats.org/officeDocument/2006/relationships" r:id="rId2"/>
            </a:rPr>
            <a:t>Translation Glossary</a:t>
          </a:r>
          <a:r>
            <a:rPr lang="en-US" sz="900" dirty="0"/>
            <a:t> (Math) </a:t>
          </a:r>
          <a:r>
            <a:rPr lang="en-US" sz="900" b="1" dirty="0">
              <a:solidFill>
                <a:schemeClr val="tx1"/>
              </a:solidFill>
            </a:rPr>
            <a:t>* </a:t>
          </a:r>
          <a:r>
            <a:rPr lang="en-US" sz="900" dirty="0"/>
            <a:t>(Includes Illustrative Glossary as an available language support)</a:t>
          </a:r>
          <a:r>
            <a:rPr lang="en-US" sz="900" b="1" dirty="0">
              <a:solidFill>
                <a:schemeClr val="tx1"/>
              </a:solidFill>
            </a:rPr>
            <a:t> (Note: These must be requested through Helpdesk and accompany a large-print test booklet.)</a:t>
          </a:r>
          <a:endParaRPr lang="en-US" sz="900" dirty="0"/>
        </a:p>
      </dgm:t>
    </dgm:pt>
    <dgm:pt modelId="{FCEC142E-4E3F-4019-BF57-C95EAA014D98}" type="parTrans" cxnId="{3806120F-1F8E-40B6-B1F1-3E4385CCE153}">
      <dgm:prSet/>
      <dgm:spPr/>
      <dgm:t>
        <a:bodyPr/>
        <a:lstStyle/>
        <a:p>
          <a:endParaRPr lang="en-US" sz="1600"/>
        </a:p>
      </dgm:t>
    </dgm:pt>
    <dgm:pt modelId="{3F1DE0E7-4979-48BE-9713-FEC781C64B68}" type="sibTrans" cxnId="{3806120F-1F8E-40B6-B1F1-3E4385CCE153}">
      <dgm:prSet/>
      <dgm:spPr/>
      <dgm:t>
        <a:bodyPr/>
        <a:lstStyle/>
        <a:p>
          <a:endParaRPr lang="en-US" sz="1600"/>
        </a:p>
      </dgm:t>
    </dgm:pt>
    <dgm:pt modelId="{AC280252-459E-4C93-84D5-D3D2743263FF}">
      <dgm:prSet custT="1"/>
      <dgm:spPr/>
      <dgm:t>
        <a:bodyPr/>
        <a:lstStyle/>
        <a:p>
          <a:pPr rtl="0"/>
          <a:r>
            <a:rPr lang="en-US" sz="900" dirty="0">
              <a:hlinkClick xmlns:r="http://schemas.openxmlformats.org/officeDocument/2006/relationships" r:id="rId3"/>
            </a:rPr>
            <a:t>Smarter Balanced Translation Test Directions</a:t>
          </a:r>
          <a:r>
            <a:rPr lang="en-US" sz="900" b="1" dirty="0">
              <a:solidFill>
                <a:schemeClr val="tx1"/>
              </a:solidFill>
            </a:rPr>
            <a:t>* </a:t>
          </a:r>
          <a:r>
            <a:rPr lang="en-US" sz="900" b="0" dirty="0">
              <a:solidFill>
                <a:schemeClr val="tx1"/>
              </a:solidFill>
            </a:rPr>
            <a:t>(Math, ELA)</a:t>
          </a:r>
          <a:r>
            <a:rPr lang="en-US" sz="900" b="0" dirty="0"/>
            <a:t>^ </a:t>
          </a:r>
        </a:p>
      </dgm:t>
    </dgm:pt>
    <dgm:pt modelId="{3223BE4C-B6C0-444F-B2B7-32EEB2DEC199}" type="parTrans" cxnId="{D62399B5-E37E-4FC1-85B2-36EC795A3D50}">
      <dgm:prSet/>
      <dgm:spPr/>
      <dgm:t>
        <a:bodyPr/>
        <a:lstStyle/>
        <a:p>
          <a:endParaRPr lang="en-US" sz="1600"/>
        </a:p>
      </dgm:t>
    </dgm:pt>
    <dgm:pt modelId="{93B4B1F4-E508-4EC9-BAE2-D80AACF84D54}" type="sibTrans" cxnId="{D62399B5-E37E-4FC1-85B2-36EC795A3D50}">
      <dgm:prSet/>
      <dgm:spPr/>
      <dgm:t>
        <a:bodyPr/>
        <a:lstStyle/>
        <a:p>
          <a:endParaRPr lang="en-US" sz="1600"/>
        </a:p>
      </dgm:t>
    </dgm:pt>
    <dgm:pt modelId="{113BD03C-C7F3-4600-9205-5E2B08F2A4B0}">
      <dgm:prSet custT="1"/>
      <dgm:spPr/>
      <dgm:t>
        <a:bodyPr/>
        <a:lstStyle/>
        <a:p>
          <a:pPr rtl="0"/>
          <a:r>
            <a:rPr lang="en-US" sz="900" dirty="0"/>
            <a:t>Read Aloud in Spanish (Math, Science) </a:t>
          </a:r>
          <a:r>
            <a:rPr lang="en-US" sz="900" b="1" dirty="0">
              <a:solidFill>
                <a:schemeClr val="tx1"/>
              </a:solidFill>
            </a:rPr>
            <a:t>*</a:t>
          </a:r>
          <a:r>
            <a:rPr lang="en-US" sz="900" b="1" dirty="0"/>
            <a:t>~ </a:t>
          </a:r>
          <a:r>
            <a:rPr lang="en-US" sz="900" b="0" dirty="0">
              <a:hlinkClick xmlns:r="http://schemas.openxmlformats.org/officeDocument/2006/relationships" r:id="rId4"/>
            </a:rPr>
            <a:t>Review the Guidelines for Spanish Read Aloud, Test Reader</a:t>
          </a:r>
          <a:endParaRPr lang="en-US" sz="900" b="0" dirty="0">
            <a:solidFill>
              <a:srgbClr val="FF0000"/>
            </a:solidFill>
          </a:endParaRPr>
        </a:p>
      </dgm:t>
    </dgm:pt>
    <dgm:pt modelId="{51F22094-FF1F-4CF0-993C-755BA30E9D63}" type="parTrans" cxnId="{A1BC0AFA-7B0A-4B0F-8829-69BA92E501D9}">
      <dgm:prSet/>
      <dgm:spPr/>
      <dgm:t>
        <a:bodyPr/>
        <a:lstStyle/>
        <a:p>
          <a:endParaRPr lang="en-US" sz="1600"/>
        </a:p>
      </dgm:t>
    </dgm:pt>
    <dgm:pt modelId="{517FEE2A-1CA4-4816-8941-316689F41980}" type="sibTrans" cxnId="{A1BC0AFA-7B0A-4B0F-8829-69BA92E501D9}">
      <dgm:prSet/>
      <dgm:spPr/>
      <dgm:t>
        <a:bodyPr/>
        <a:lstStyle/>
        <a:p>
          <a:endParaRPr lang="en-US" sz="1600"/>
        </a:p>
      </dgm:t>
    </dgm:pt>
    <dgm:pt modelId="{B7758F38-9CA0-403B-B3E2-896DF881D339}">
      <dgm:prSet custT="1"/>
      <dgm:spPr/>
      <dgm:t>
        <a:bodyPr/>
        <a:lstStyle/>
        <a:p>
          <a:pPr rtl="0"/>
          <a:r>
            <a:rPr lang="en-US" sz="900" dirty="0">
              <a:hlinkClick xmlns:r="http://schemas.openxmlformats.org/officeDocument/2006/relationships" r:id="rId5"/>
            </a:rPr>
            <a:t>Simplified Test Directions</a:t>
          </a:r>
          <a:r>
            <a:rPr lang="en-US" sz="900" dirty="0"/>
            <a:t>^</a:t>
          </a:r>
        </a:p>
      </dgm:t>
    </dgm:pt>
    <dgm:pt modelId="{2262F594-42DB-4E2E-8A44-57BF89434C51}" type="parTrans" cxnId="{72C77631-7C2A-40C4-8CE5-C4A3D432954F}">
      <dgm:prSet/>
      <dgm:spPr/>
      <dgm:t>
        <a:bodyPr/>
        <a:lstStyle/>
        <a:p>
          <a:endParaRPr lang="en-US" sz="1600"/>
        </a:p>
      </dgm:t>
    </dgm:pt>
    <dgm:pt modelId="{D8CD488C-7218-40F5-B097-F7B0D071EDF9}" type="sibTrans" cxnId="{72C77631-7C2A-40C4-8CE5-C4A3D432954F}">
      <dgm:prSet/>
      <dgm:spPr/>
      <dgm:t>
        <a:bodyPr/>
        <a:lstStyle/>
        <a:p>
          <a:endParaRPr lang="en-US" sz="1600"/>
        </a:p>
      </dgm:t>
    </dgm:pt>
    <dgm:pt modelId="{FE26820E-2A0D-4F61-8B27-1E49C6686598}">
      <dgm:prSet custT="1"/>
      <dgm:spPr/>
      <dgm:t>
        <a:bodyPr/>
        <a:lstStyle/>
        <a:p>
          <a:pPr rtl="0"/>
          <a:r>
            <a:rPr lang="en-US" sz="900" dirty="0"/>
            <a:t>Native Language Reader Directions (Science)</a:t>
          </a:r>
          <a:r>
            <a:rPr lang="en-US" sz="900" b="1" dirty="0"/>
            <a:t> *</a:t>
          </a:r>
          <a:endParaRPr lang="en-US" sz="900" dirty="0"/>
        </a:p>
      </dgm:t>
    </dgm:pt>
    <dgm:pt modelId="{8B5E7E15-EEEC-434C-937B-0EE136873674}" type="parTrans" cxnId="{B7F8459A-DFC2-4557-8949-BCA8A13CC5E3}">
      <dgm:prSet/>
      <dgm:spPr/>
      <dgm:t>
        <a:bodyPr/>
        <a:lstStyle/>
        <a:p>
          <a:endParaRPr lang="en-US"/>
        </a:p>
      </dgm:t>
    </dgm:pt>
    <dgm:pt modelId="{6E1F1368-8B47-4365-BDAB-8542A45790B6}" type="sibTrans" cxnId="{B7F8459A-DFC2-4557-8949-BCA8A13CC5E3}">
      <dgm:prSet/>
      <dgm:spPr/>
      <dgm:t>
        <a:bodyPr/>
        <a:lstStyle/>
        <a:p>
          <a:endParaRPr lang="en-US"/>
        </a:p>
      </dgm:t>
    </dgm:pt>
    <dgm:pt modelId="{7C5E4DC1-09E7-4D78-9291-A7E1C92CB236}">
      <dgm:prSet custT="1"/>
      <dgm:spPr/>
      <dgm:t>
        <a:bodyPr/>
        <a:lstStyle/>
        <a:p>
          <a:pPr rtl="0"/>
          <a:r>
            <a:rPr lang="en-US" sz="900" b="0" dirty="0"/>
            <a:t>Native Reader of Test Directions </a:t>
          </a:r>
          <a:r>
            <a:rPr lang="en-US" sz="900" b="1" dirty="0">
              <a:solidFill>
                <a:schemeClr val="tx1"/>
              </a:solidFill>
            </a:rPr>
            <a:t>*</a:t>
          </a:r>
          <a:r>
            <a:rPr lang="en-US" sz="900" b="0" dirty="0"/>
            <a:t> (teacher script from the Smarter Balanced/NGSS Test Administration Manual)</a:t>
          </a:r>
        </a:p>
      </dgm:t>
    </dgm:pt>
    <dgm:pt modelId="{461749A0-117F-426F-B523-DA318AD43FD9}" type="parTrans" cxnId="{3E96ED2B-E621-4AF3-A83C-115C0A2DFD0D}">
      <dgm:prSet/>
      <dgm:spPr/>
      <dgm:t>
        <a:bodyPr/>
        <a:lstStyle/>
        <a:p>
          <a:endParaRPr lang="en-US"/>
        </a:p>
      </dgm:t>
    </dgm:pt>
    <dgm:pt modelId="{0956FFBB-5774-49C4-A5B0-C7FCB19B6730}" type="sibTrans" cxnId="{3E96ED2B-E621-4AF3-A83C-115C0A2DFD0D}">
      <dgm:prSet/>
      <dgm:spPr/>
      <dgm:t>
        <a:bodyPr/>
        <a:lstStyle/>
        <a:p>
          <a:endParaRPr lang="en-US"/>
        </a:p>
      </dgm:t>
    </dgm:pt>
    <dgm:pt modelId="{11B1C761-2ABB-4E54-901D-51C8E0C31BE5}">
      <dgm:prSet custT="1"/>
      <dgm:spPr/>
      <dgm:t>
        <a:bodyPr/>
        <a:lstStyle/>
        <a:p>
          <a:pPr rtl="0"/>
          <a:endParaRPr lang="en-US" sz="900" dirty="0">
            <a:solidFill>
              <a:srgbClr val="FF0000"/>
            </a:solidFill>
          </a:endParaRPr>
        </a:p>
      </dgm:t>
    </dgm:pt>
    <dgm:pt modelId="{6E78222D-2190-4EFD-AB26-0E0C9F3DB456}" type="parTrans" cxnId="{E0F6AACC-11B9-4A0F-96A8-AEC1D55CA043}">
      <dgm:prSet/>
      <dgm:spPr/>
      <dgm:t>
        <a:bodyPr/>
        <a:lstStyle/>
        <a:p>
          <a:endParaRPr lang="en-US"/>
        </a:p>
      </dgm:t>
    </dgm:pt>
    <dgm:pt modelId="{E3969CDC-E2AE-433C-B522-1FFADA2EC4DA}" type="sibTrans" cxnId="{E0F6AACC-11B9-4A0F-96A8-AEC1D55CA043}">
      <dgm:prSet/>
      <dgm:spPr/>
      <dgm:t>
        <a:bodyPr/>
        <a:lstStyle/>
        <a:p>
          <a:endParaRPr lang="en-US"/>
        </a:p>
      </dgm:t>
    </dgm:pt>
    <dgm:pt modelId="{C05DD57E-635F-4734-A77F-34A14A8FF179}">
      <dgm:prSet custT="1"/>
      <dgm:spPr/>
      <dgm:t>
        <a:bodyPr/>
        <a:lstStyle/>
        <a:p>
          <a:pPr rtl="0"/>
          <a:r>
            <a:rPr lang="en-US" sz="900" dirty="0"/>
            <a:t>Amplification</a:t>
          </a:r>
          <a:endParaRPr lang="en-US" sz="900" dirty="0">
            <a:solidFill>
              <a:srgbClr val="FF0000"/>
            </a:solidFill>
          </a:endParaRPr>
        </a:p>
      </dgm:t>
    </dgm:pt>
    <dgm:pt modelId="{6B5F9C79-6673-4497-B0BE-0D0FDF69B132}" type="parTrans" cxnId="{53776FF3-59BE-4800-9F9B-29EE31A10107}">
      <dgm:prSet/>
      <dgm:spPr/>
      <dgm:t>
        <a:bodyPr/>
        <a:lstStyle/>
        <a:p>
          <a:endParaRPr lang="en-US"/>
        </a:p>
      </dgm:t>
    </dgm:pt>
    <dgm:pt modelId="{27BA5A72-411B-465E-BE96-C4B4CE17A1FA}" type="sibTrans" cxnId="{53776FF3-59BE-4800-9F9B-29EE31A10107}">
      <dgm:prSet/>
      <dgm:spPr/>
      <dgm:t>
        <a:bodyPr/>
        <a:lstStyle/>
        <a:p>
          <a:endParaRPr lang="en-US"/>
        </a:p>
      </dgm:t>
    </dgm:pt>
    <dgm:pt modelId="{10B31F6D-BD25-4451-9E62-7BC18FBCDE12}" type="pres">
      <dgm:prSet presAssocID="{1BFFA2F0-59C3-4A78-9D7D-570C5B9F9044}" presName="linear" presStyleCnt="0">
        <dgm:presLayoutVars>
          <dgm:animLvl val="lvl"/>
          <dgm:resizeHandles val="exact"/>
        </dgm:presLayoutVars>
      </dgm:prSet>
      <dgm:spPr/>
    </dgm:pt>
    <dgm:pt modelId="{167FE976-5F71-4F88-9B91-7AC466D71894}" type="pres">
      <dgm:prSet presAssocID="{BCBA3EEA-6EAE-4BC1-BDF3-BAB8DE230725}" presName="parentText" presStyleLbl="node1" presStyleIdx="0" presStyleCnt="1" custScaleX="118964" custScaleY="130319" custLinFactNeighborX="320" custLinFactNeighborY="-6348">
        <dgm:presLayoutVars>
          <dgm:chMax val="0"/>
          <dgm:bulletEnabled val="1"/>
        </dgm:presLayoutVars>
      </dgm:prSet>
      <dgm:spPr/>
    </dgm:pt>
    <dgm:pt modelId="{C2A42FA5-1E18-4796-AE1B-0716FF29AF9A}" type="pres">
      <dgm:prSet presAssocID="{BCBA3EEA-6EAE-4BC1-BDF3-BAB8DE230725}" presName="childText" presStyleLbl="revTx" presStyleIdx="0" presStyleCnt="1" custScaleY="115347" custLinFactY="-22636" custLinFactNeighborX="11150" custLinFactNeighborY="-100000">
        <dgm:presLayoutVars>
          <dgm:bulletEnabled val="1"/>
        </dgm:presLayoutVars>
      </dgm:prSet>
      <dgm:spPr/>
    </dgm:pt>
  </dgm:ptLst>
  <dgm:cxnLst>
    <dgm:cxn modelId="{D0E8690C-4A49-44D9-B84A-19BFD798CAA0}" type="presOf" srcId="{F1CA56FA-88B2-420F-9E3B-04CA897FCB37}" destId="{C2A42FA5-1E18-4796-AE1B-0716FF29AF9A}" srcOrd="0" destOrd="3" presId="urn:microsoft.com/office/officeart/2005/8/layout/vList2"/>
    <dgm:cxn modelId="{3806120F-1F8E-40B6-B1F1-3E4385CCE153}" srcId="{BCBA3EEA-6EAE-4BC1-BDF3-BAB8DE230725}" destId="{B6F2FC46-739C-4324-A27D-DB5B20EC254F}" srcOrd="12" destOrd="0" parTransId="{FCEC142E-4E3F-4019-BF57-C95EAA014D98}" sibTransId="{3F1DE0E7-4979-48BE-9713-FEC781C64B68}"/>
    <dgm:cxn modelId="{9217E512-0721-4B2E-89AF-3AFB0FC16D50}" type="presOf" srcId="{C05DD57E-635F-4734-A77F-34A14A8FF179}" destId="{C2A42FA5-1E18-4796-AE1B-0716FF29AF9A}" srcOrd="0" destOrd="1" presId="urn:microsoft.com/office/officeart/2005/8/layout/vList2"/>
    <dgm:cxn modelId="{09DE8013-2D4F-4F12-9E26-695371EF8F41}" type="presOf" srcId="{FE26820E-2A0D-4F61-8B27-1E49C6686598}" destId="{C2A42FA5-1E18-4796-AE1B-0716FF29AF9A}" srcOrd="0" destOrd="6" presId="urn:microsoft.com/office/officeart/2005/8/layout/vList2"/>
    <dgm:cxn modelId="{AE5D6C1A-907B-46BC-882F-0D5C40C5E8E7}" srcId="{BCBA3EEA-6EAE-4BC1-BDF3-BAB8DE230725}" destId="{8E6E0CF9-4301-4158-B45C-347D516D3073}" srcOrd="4" destOrd="0" parTransId="{06C465C0-CAAF-4AC8-B457-40C6298D5BF4}" sibTransId="{279A0DFD-7BE1-4DA0-ADCE-05F6E1475015}"/>
    <dgm:cxn modelId="{A3D5BB2B-73A2-49F2-B05E-2C1340A6C116}" type="presOf" srcId="{113BD03C-C7F3-4600-9205-5E2B08F2A4B0}" destId="{C2A42FA5-1E18-4796-AE1B-0716FF29AF9A}" srcOrd="0" destOrd="9" presId="urn:microsoft.com/office/officeart/2005/8/layout/vList2"/>
    <dgm:cxn modelId="{3E96ED2B-E621-4AF3-A83C-115C0A2DFD0D}" srcId="{BCBA3EEA-6EAE-4BC1-BDF3-BAB8DE230725}" destId="{7C5E4DC1-09E7-4D78-9291-A7E1C92CB236}" srcOrd="14" destOrd="0" parTransId="{461749A0-117F-426F-B523-DA318AD43FD9}" sibTransId="{0956FFBB-5774-49C4-A5B0-C7FCB19B6730}"/>
    <dgm:cxn modelId="{17EB382E-80F1-4A31-B6A0-B492830B7C41}" type="presOf" srcId="{B7758F38-9CA0-403B-B3E2-896DF881D339}" destId="{C2A42FA5-1E18-4796-AE1B-0716FF29AF9A}" srcOrd="0" destOrd="11" presId="urn:microsoft.com/office/officeart/2005/8/layout/vList2"/>
    <dgm:cxn modelId="{AE146431-73D6-416D-BB5E-DE7DD86CCCBA}" srcId="{BCBA3EEA-6EAE-4BC1-BDF3-BAB8DE230725}" destId="{F1CA56FA-88B2-420F-9E3B-04CA897FCB37}" srcOrd="3" destOrd="0" parTransId="{7DC91959-4740-4CB5-A597-AFE66374A51C}" sibTransId="{6D79B2C9-722E-4B3F-90A1-1BB9E4017EC7}"/>
    <dgm:cxn modelId="{72C77631-7C2A-40C4-8CE5-C4A3D432954F}" srcId="{BCBA3EEA-6EAE-4BC1-BDF3-BAB8DE230725}" destId="{B7758F38-9CA0-403B-B3E2-896DF881D339}" srcOrd="11" destOrd="0" parTransId="{2262F594-42DB-4E2E-8A44-57BF89434C51}" sibTransId="{D8CD488C-7218-40F5-B097-F7B0D071EDF9}"/>
    <dgm:cxn modelId="{FE897B48-EDAB-4DE7-A89C-CFDD9046F4AA}" srcId="{BCBA3EEA-6EAE-4BC1-BDF3-BAB8DE230725}" destId="{9D56F12B-6422-4712-8CB9-A983BAD44E81}" srcOrd="8" destOrd="0" parTransId="{E910A3F8-81F5-47E3-A4FD-3DF8E375F012}" sibTransId="{7006EC0A-6767-4D3C-B1D9-34B7BE1C4BAC}"/>
    <dgm:cxn modelId="{468AA248-8F38-4DAF-A9A1-025D51FD1C40}" type="presOf" srcId="{00705D06-A784-4613-B93C-2E2CA899C457}" destId="{C2A42FA5-1E18-4796-AE1B-0716FF29AF9A}" srcOrd="0" destOrd="5" presId="urn:microsoft.com/office/officeart/2005/8/layout/vList2"/>
    <dgm:cxn modelId="{D9703A6D-47ED-4AE0-A12D-0B1C42483455}" type="presOf" srcId="{7C5E4DC1-09E7-4D78-9291-A7E1C92CB236}" destId="{C2A42FA5-1E18-4796-AE1B-0716FF29AF9A}" srcOrd="0" destOrd="14" presId="urn:microsoft.com/office/officeart/2005/8/layout/vList2"/>
    <dgm:cxn modelId="{997B5B4F-17F1-4BCC-988B-1414FE79DFB2}" srcId="{BCBA3EEA-6EAE-4BC1-BDF3-BAB8DE230725}" destId="{00705D06-A784-4613-B93C-2E2CA899C457}" srcOrd="5" destOrd="0" parTransId="{CF96D105-8942-484D-82BF-DB3646528103}" sibTransId="{01015A2C-CE9D-4DC2-B858-5E1A291A21F4}"/>
    <dgm:cxn modelId="{4508624F-B15F-429C-8A5C-98FBB3BCFDF6}" type="presOf" srcId="{11B1C761-2ABB-4E54-901D-51C8E0C31BE5}" destId="{C2A42FA5-1E18-4796-AE1B-0716FF29AF9A}" srcOrd="0" destOrd="0" presId="urn:microsoft.com/office/officeart/2005/8/layout/vList2"/>
    <dgm:cxn modelId="{6DC2544F-B1C2-4A43-A4CC-F8C31718D12C}" srcId="{BCBA3EEA-6EAE-4BC1-BDF3-BAB8DE230725}" destId="{EB3F9FA0-A3C3-46FE-AEF3-88A9580C4B8A}" srcOrd="7" destOrd="0" parTransId="{D2145D86-D601-499C-95EF-01C92593871E}" sibTransId="{07F991C7-A910-43DA-9274-8F7A9A45DE58}"/>
    <dgm:cxn modelId="{323DD750-21F3-4D4A-BB87-F8B816EAEF4F}" srcId="{BCBA3EEA-6EAE-4BC1-BDF3-BAB8DE230725}" destId="{04C2D8CF-7F9A-4DD3-83A5-CB95AD2CD6A6}" srcOrd="10" destOrd="0" parTransId="{8BE7EC51-A93C-45F0-96DC-C60575566B0F}" sibTransId="{73E19C0C-6A59-44E2-8268-0C1E24BA5F2C}"/>
    <dgm:cxn modelId="{E8C09F73-AEE0-495E-B3DA-F77A8C2F2C54}" type="presOf" srcId="{1BFFA2F0-59C3-4A78-9D7D-570C5B9F9044}" destId="{10B31F6D-BD25-4451-9E62-7BC18FBCDE12}" srcOrd="0" destOrd="0" presId="urn:microsoft.com/office/officeart/2005/8/layout/vList2"/>
    <dgm:cxn modelId="{A66D9874-8489-4A43-90C2-802901B8AB5B}" type="presOf" srcId="{BCBA3EEA-6EAE-4BC1-BDF3-BAB8DE230725}" destId="{167FE976-5F71-4F88-9B91-7AC466D71894}" srcOrd="0" destOrd="0" presId="urn:microsoft.com/office/officeart/2005/8/layout/vList2"/>
    <dgm:cxn modelId="{B7F8459A-DFC2-4557-8949-BCA8A13CC5E3}" srcId="{BCBA3EEA-6EAE-4BC1-BDF3-BAB8DE230725}" destId="{FE26820E-2A0D-4F61-8B27-1E49C6686598}" srcOrd="6" destOrd="0" parTransId="{8B5E7E15-EEEC-434C-937B-0EE136873674}" sibTransId="{6E1F1368-8B47-4365-BDAB-8542A45790B6}"/>
    <dgm:cxn modelId="{C557119C-1ED7-43C5-85D6-768DEF9E6893}" type="presOf" srcId="{9D56F12B-6422-4712-8CB9-A983BAD44E81}" destId="{C2A42FA5-1E18-4796-AE1B-0716FF29AF9A}" srcOrd="0" destOrd="8" presId="urn:microsoft.com/office/officeart/2005/8/layout/vList2"/>
    <dgm:cxn modelId="{4B4A03AE-48A4-48F4-AC5B-CBAB00363855}" type="presOf" srcId="{AC280252-459E-4C93-84D5-D3D2743263FF}" destId="{C2A42FA5-1E18-4796-AE1B-0716FF29AF9A}" srcOrd="0" destOrd="13" presId="urn:microsoft.com/office/officeart/2005/8/layout/vList2"/>
    <dgm:cxn modelId="{219E93AF-A04F-4EF4-B657-E62E2CE1C99D}" type="presOf" srcId="{F3D341AF-366C-4788-B8EC-DB032E09E892}" destId="{C2A42FA5-1E18-4796-AE1B-0716FF29AF9A}" srcOrd="0" destOrd="2" presId="urn:microsoft.com/office/officeart/2005/8/layout/vList2"/>
    <dgm:cxn modelId="{D62399B5-E37E-4FC1-85B2-36EC795A3D50}" srcId="{BCBA3EEA-6EAE-4BC1-BDF3-BAB8DE230725}" destId="{AC280252-459E-4C93-84D5-D3D2743263FF}" srcOrd="13" destOrd="0" parTransId="{3223BE4C-B6C0-444F-B2B7-32EEB2DEC199}" sibTransId="{93B4B1F4-E508-4EC9-BAE2-D80AACF84D54}"/>
    <dgm:cxn modelId="{198845BA-6BFC-47AC-A3EE-D3163512F139}" type="presOf" srcId="{8E6E0CF9-4301-4158-B45C-347D516D3073}" destId="{C2A42FA5-1E18-4796-AE1B-0716FF29AF9A}" srcOrd="0" destOrd="4" presId="urn:microsoft.com/office/officeart/2005/8/layout/vList2"/>
    <dgm:cxn modelId="{1D6011C5-7A9B-425A-A9DF-144D9BA1D888}" type="presOf" srcId="{B6F2FC46-739C-4324-A27D-DB5B20EC254F}" destId="{C2A42FA5-1E18-4796-AE1B-0716FF29AF9A}" srcOrd="0" destOrd="12" presId="urn:microsoft.com/office/officeart/2005/8/layout/vList2"/>
    <dgm:cxn modelId="{C2F128C8-0A41-443B-B11F-4ADE411856AD}" srcId="{BCBA3EEA-6EAE-4BC1-BDF3-BAB8DE230725}" destId="{F3D341AF-366C-4788-B8EC-DB032E09E892}" srcOrd="2" destOrd="0" parTransId="{EA4BFB63-EBB1-4FCE-A516-63C9F004876A}" sibTransId="{387EF2B2-CADD-4EFA-AA88-6375B06748CD}"/>
    <dgm:cxn modelId="{E0F6AACC-11B9-4A0F-96A8-AEC1D55CA043}" srcId="{BCBA3EEA-6EAE-4BC1-BDF3-BAB8DE230725}" destId="{11B1C761-2ABB-4E54-901D-51C8E0C31BE5}" srcOrd="0" destOrd="0" parTransId="{6E78222D-2190-4EFD-AB26-0E0C9F3DB456}" sibTransId="{E3969CDC-E2AE-433C-B522-1FFADA2EC4DA}"/>
    <dgm:cxn modelId="{6E9F56E7-3D2C-41CA-87E5-0C25A5D7830A}" srcId="{1BFFA2F0-59C3-4A78-9D7D-570C5B9F9044}" destId="{BCBA3EEA-6EAE-4BC1-BDF3-BAB8DE230725}" srcOrd="0" destOrd="0" parTransId="{B607DA4F-55D6-47D0-8BF3-FD7D11599386}" sibTransId="{B9A57529-37BA-4BB9-B7C8-D3B9616BC38C}"/>
    <dgm:cxn modelId="{646EB0E7-A205-43DD-8C7A-2DCBDE8AF57E}" type="presOf" srcId="{04C2D8CF-7F9A-4DD3-83A5-CB95AD2CD6A6}" destId="{C2A42FA5-1E18-4796-AE1B-0716FF29AF9A}" srcOrd="0" destOrd="10" presId="urn:microsoft.com/office/officeart/2005/8/layout/vList2"/>
    <dgm:cxn modelId="{0F6941F0-4E38-4EB6-AC62-BADF81B61998}" type="presOf" srcId="{EB3F9FA0-A3C3-46FE-AEF3-88A9580C4B8A}" destId="{C2A42FA5-1E18-4796-AE1B-0716FF29AF9A}" srcOrd="0" destOrd="7" presId="urn:microsoft.com/office/officeart/2005/8/layout/vList2"/>
    <dgm:cxn modelId="{53776FF3-59BE-4800-9F9B-29EE31A10107}" srcId="{BCBA3EEA-6EAE-4BC1-BDF3-BAB8DE230725}" destId="{C05DD57E-635F-4734-A77F-34A14A8FF179}" srcOrd="1" destOrd="0" parTransId="{6B5F9C79-6673-4497-B0BE-0D0FDF69B132}" sibTransId="{27BA5A72-411B-465E-BE96-C4B4CE17A1FA}"/>
    <dgm:cxn modelId="{A1BC0AFA-7B0A-4B0F-8829-69BA92E501D9}" srcId="{BCBA3EEA-6EAE-4BC1-BDF3-BAB8DE230725}" destId="{113BD03C-C7F3-4600-9205-5E2B08F2A4B0}" srcOrd="9" destOrd="0" parTransId="{51F22094-FF1F-4CF0-993C-755BA30E9D63}" sibTransId="{517FEE2A-1CA4-4816-8941-316689F41980}"/>
    <dgm:cxn modelId="{0B95CB43-9F1F-4688-B6D2-232FF24C6454}" type="presParOf" srcId="{10B31F6D-BD25-4451-9E62-7BC18FBCDE12}" destId="{167FE976-5F71-4F88-9B91-7AC466D71894}" srcOrd="0" destOrd="0" presId="urn:microsoft.com/office/officeart/2005/8/layout/vList2"/>
    <dgm:cxn modelId="{8DBF59EF-7684-4AD6-B491-F43E673F4096}" type="presParOf" srcId="{10B31F6D-BD25-4451-9E62-7BC18FBCDE12}" destId="{C2A42FA5-1E18-4796-AE1B-0716FF29AF9A}"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2CB8F-A08F-4D46-9C59-FE88FB5413AB}"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EE48F82C-C96B-4C69-A4CD-8E2D9468ADE0}">
      <dgm:prSet custT="1"/>
      <dgm:spPr/>
      <dgm:t>
        <a:bodyPr/>
        <a:lstStyle/>
        <a:p>
          <a:pPr algn="ctr" rtl="0"/>
          <a:r>
            <a:rPr lang="en-US" sz="1050" b="1" dirty="0"/>
            <a:t>Embedded</a:t>
          </a:r>
          <a:endParaRPr lang="en-US" sz="1050" dirty="0"/>
        </a:p>
      </dgm:t>
    </dgm:pt>
    <dgm:pt modelId="{C869595E-11ED-403C-B856-25D708B259EC}" type="parTrans" cxnId="{81BC6A28-098F-4053-AAB5-A0A018645B2A}">
      <dgm:prSet/>
      <dgm:spPr/>
      <dgm:t>
        <a:bodyPr/>
        <a:lstStyle/>
        <a:p>
          <a:endParaRPr lang="en-US" sz="2400"/>
        </a:p>
      </dgm:t>
    </dgm:pt>
    <dgm:pt modelId="{09F69F74-A8B7-47E1-B943-652DCC9A7D9B}" type="sibTrans" cxnId="{81BC6A28-098F-4053-AAB5-A0A018645B2A}">
      <dgm:prSet/>
      <dgm:spPr/>
      <dgm:t>
        <a:bodyPr/>
        <a:lstStyle/>
        <a:p>
          <a:endParaRPr lang="en-US" sz="2400"/>
        </a:p>
      </dgm:t>
    </dgm:pt>
    <dgm:pt modelId="{B952671E-CC56-49A3-A3DC-031BFF51F0C1}">
      <dgm:prSet custT="1"/>
      <dgm:spPr/>
      <dgm:t>
        <a:bodyPr/>
        <a:lstStyle/>
        <a:p>
          <a:pPr rtl="0"/>
          <a:r>
            <a:rPr lang="en-US" sz="900" dirty="0"/>
            <a:t>American Sign Language (Video)</a:t>
          </a:r>
          <a:r>
            <a:rPr lang="en-US" sz="900" b="1" dirty="0"/>
            <a:t>^</a:t>
          </a:r>
        </a:p>
      </dgm:t>
    </dgm:pt>
    <dgm:pt modelId="{B32D03F6-650B-41F8-9ED9-BFEE761B52EC}" type="parTrans" cxnId="{A35717DA-D140-42B0-9EA2-D392CC2F904A}">
      <dgm:prSet/>
      <dgm:spPr/>
      <dgm:t>
        <a:bodyPr/>
        <a:lstStyle/>
        <a:p>
          <a:endParaRPr lang="en-US" sz="2400"/>
        </a:p>
      </dgm:t>
    </dgm:pt>
    <dgm:pt modelId="{5F4313E5-76EC-4E4D-9248-17DBC3FBE02C}" type="sibTrans" cxnId="{A35717DA-D140-42B0-9EA2-D392CC2F904A}">
      <dgm:prSet/>
      <dgm:spPr/>
      <dgm:t>
        <a:bodyPr/>
        <a:lstStyle/>
        <a:p>
          <a:endParaRPr lang="en-US" sz="2400"/>
        </a:p>
      </dgm:t>
    </dgm:pt>
    <dgm:pt modelId="{E265CB12-FD04-4233-AE08-18688D88F5D4}">
      <dgm:prSet custT="1"/>
      <dgm:spPr/>
      <dgm:t>
        <a:bodyPr/>
        <a:lstStyle/>
        <a:p>
          <a:pPr rtl="0"/>
          <a:r>
            <a:rPr lang="en-US" sz="900" dirty="0"/>
            <a:t>Closed Captioning (ELA Listening)</a:t>
          </a:r>
        </a:p>
      </dgm:t>
    </dgm:pt>
    <dgm:pt modelId="{785A05D9-2D43-4550-9378-40128BEF341A}" type="parTrans" cxnId="{F7899B89-7ECE-49CF-B406-4EBB5961399C}">
      <dgm:prSet/>
      <dgm:spPr/>
      <dgm:t>
        <a:bodyPr/>
        <a:lstStyle/>
        <a:p>
          <a:endParaRPr lang="en-US" sz="2400"/>
        </a:p>
      </dgm:t>
    </dgm:pt>
    <dgm:pt modelId="{59C7F698-E877-46FE-B119-DCB2A0B2212F}" type="sibTrans" cxnId="{F7899B89-7ECE-49CF-B406-4EBB5961399C}">
      <dgm:prSet/>
      <dgm:spPr/>
      <dgm:t>
        <a:bodyPr/>
        <a:lstStyle/>
        <a:p>
          <a:endParaRPr lang="en-US" sz="2400"/>
        </a:p>
      </dgm:t>
    </dgm:pt>
    <dgm:pt modelId="{663BEE2B-902C-4709-BFD4-467E1A2EFEE2}">
      <dgm:prSet custT="1"/>
      <dgm:spPr/>
      <dgm:t>
        <a:bodyPr/>
        <a:lstStyle/>
        <a:p>
          <a:pPr rtl="0"/>
          <a:r>
            <a:rPr lang="en-US" sz="900" dirty="0"/>
            <a:t>Refreshable Braille</a:t>
          </a:r>
        </a:p>
      </dgm:t>
    </dgm:pt>
    <dgm:pt modelId="{42095B31-0B15-4B0E-BB25-EB055C7A52BD}" type="parTrans" cxnId="{4DE48D83-61FC-4012-B8AB-470907C8F833}">
      <dgm:prSet/>
      <dgm:spPr/>
      <dgm:t>
        <a:bodyPr/>
        <a:lstStyle/>
        <a:p>
          <a:endParaRPr lang="en-US" sz="2400"/>
        </a:p>
      </dgm:t>
    </dgm:pt>
    <dgm:pt modelId="{4F258D01-56B8-4205-A92D-7F609CB78966}" type="sibTrans" cxnId="{4DE48D83-61FC-4012-B8AB-470907C8F833}">
      <dgm:prSet/>
      <dgm:spPr/>
      <dgm:t>
        <a:bodyPr/>
        <a:lstStyle/>
        <a:p>
          <a:endParaRPr lang="en-US" sz="2400"/>
        </a:p>
      </dgm:t>
    </dgm:pt>
    <dgm:pt modelId="{5397A5A6-DC50-4736-8D8C-44F17CE13ADB}">
      <dgm:prSet custT="1"/>
      <dgm:spPr/>
      <dgm:t>
        <a:bodyPr/>
        <a:lstStyle/>
        <a:p>
          <a:pPr rtl="0"/>
          <a:r>
            <a:rPr lang="en-US" sz="900" dirty="0"/>
            <a:t>Braille Type</a:t>
          </a:r>
        </a:p>
      </dgm:t>
    </dgm:pt>
    <dgm:pt modelId="{92174E17-11A9-4D70-BAC6-F0F6CAD1DE72}" type="parTrans" cxnId="{CC3B075F-9533-42A3-9CB1-14138D41F657}">
      <dgm:prSet/>
      <dgm:spPr/>
      <dgm:t>
        <a:bodyPr/>
        <a:lstStyle/>
        <a:p>
          <a:endParaRPr lang="en-US"/>
        </a:p>
      </dgm:t>
    </dgm:pt>
    <dgm:pt modelId="{715FEE51-49D6-4D0D-B2D0-4CBCE2E60F2A}" type="sibTrans" cxnId="{CC3B075F-9533-42A3-9CB1-14138D41F657}">
      <dgm:prSet/>
      <dgm:spPr/>
      <dgm:t>
        <a:bodyPr/>
        <a:lstStyle/>
        <a:p>
          <a:endParaRPr lang="en-US"/>
        </a:p>
      </dgm:t>
    </dgm:pt>
    <dgm:pt modelId="{B7110210-3E3C-4072-924D-F52E8CD34A33}">
      <dgm:prSet custT="1"/>
      <dgm:spPr/>
      <dgm:t>
        <a:bodyPr/>
        <a:lstStyle/>
        <a:p>
          <a:pPr rtl="0"/>
          <a:endParaRPr lang="en-US" sz="900" b="1" dirty="0"/>
        </a:p>
      </dgm:t>
    </dgm:pt>
    <dgm:pt modelId="{AEF875BD-7497-4CF3-A5D6-9BB70C126F21}" type="parTrans" cxnId="{B2584C3D-5FD9-4C93-B8E5-4FE0EDEF875D}">
      <dgm:prSet/>
      <dgm:spPr/>
      <dgm:t>
        <a:bodyPr/>
        <a:lstStyle/>
        <a:p>
          <a:endParaRPr lang="en-US"/>
        </a:p>
      </dgm:t>
    </dgm:pt>
    <dgm:pt modelId="{84BF292D-B348-493D-BB68-550D35333232}" type="sibTrans" cxnId="{B2584C3D-5FD9-4C93-B8E5-4FE0EDEF875D}">
      <dgm:prSet/>
      <dgm:spPr/>
      <dgm:t>
        <a:bodyPr/>
        <a:lstStyle/>
        <a:p>
          <a:endParaRPr lang="en-US"/>
        </a:p>
      </dgm:t>
    </dgm:pt>
    <dgm:pt modelId="{56B832F9-6639-4EC6-A1D8-3818C05E8114}">
      <dgm:prSet custT="1"/>
      <dgm:spPr/>
      <dgm:t>
        <a:bodyPr/>
        <a:lstStyle/>
        <a:p>
          <a:pPr rtl="0"/>
          <a:r>
            <a:rPr lang="en-US" sz="900" dirty="0"/>
            <a:t>Braille Transcript (ELA Listening)</a:t>
          </a:r>
        </a:p>
      </dgm:t>
    </dgm:pt>
    <dgm:pt modelId="{AD62A599-471A-4792-80DA-6402056A1CD3}" type="parTrans" cxnId="{81B730F6-E284-4629-ADE4-ABE7E64A42CB}">
      <dgm:prSet/>
      <dgm:spPr/>
      <dgm:t>
        <a:bodyPr/>
        <a:lstStyle/>
        <a:p>
          <a:endParaRPr lang="en-US"/>
        </a:p>
      </dgm:t>
    </dgm:pt>
    <dgm:pt modelId="{22B314DA-F5C4-4C4E-B939-092B0D28FE75}" type="sibTrans" cxnId="{81B730F6-E284-4629-ADE4-ABE7E64A42CB}">
      <dgm:prSet/>
      <dgm:spPr/>
      <dgm:t>
        <a:bodyPr/>
        <a:lstStyle/>
        <a:p>
          <a:endParaRPr lang="en-US"/>
        </a:p>
      </dgm:t>
    </dgm:pt>
    <dgm:pt modelId="{6FFA727C-DFAA-4681-838D-8D59ED65782E}">
      <dgm:prSet custT="1"/>
      <dgm:spPr/>
      <dgm:t>
        <a:bodyPr/>
        <a:lstStyle/>
        <a:p>
          <a:pPr rtl="0"/>
          <a:r>
            <a:rPr lang="en-US" sz="900" dirty="0"/>
            <a:t>Speech-to-Text</a:t>
          </a:r>
          <a:endParaRPr lang="en-US" sz="900" b="1" dirty="0">
            <a:solidFill>
              <a:srgbClr val="FF0000"/>
            </a:solidFill>
          </a:endParaRPr>
        </a:p>
      </dgm:t>
    </dgm:pt>
    <dgm:pt modelId="{B3D38942-3627-475E-BF6B-C6FE8EE5AAD5}" type="parTrans" cxnId="{E8430084-88B6-4987-AA53-F7D65E5B9B1E}">
      <dgm:prSet/>
      <dgm:spPr/>
      <dgm:t>
        <a:bodyPr/>
        <a:lstStyle/>
        <a:p>
          <a:endParaRPr lang="en-US"/>
        </a:p>
      </dgm:t>
    </dgm:pt>
    <dgm:pt modelId="{30B2DD3B-7CCF-4A44-9898-28A6AFCFBC16}" type="sibTrans" cxnId="{E8430084-88B6-4987-AA53-F7D65E5B9B1E}">
      <dgm:prSet/>
      <dgm:spPr/>
      <dgm:t>
        <a:bodyPr/>
        <a:lstStyle/>
        <a:p>
          <a:endParaRPr lang="en-US"/>
        </a:p>
      </dgm:t>
    </dgm:pt>
    <dgm:pt modelId="{8F45A8A8-3115-4E4F-8434-1C0F0DB37EE0}">
      <dgm:prSet custT="1"/>
      <dgm:spPr/>
      <dgm:t>
        <a:bodyPr/>
        <a:lstStyle/>
        <a:p>
          <a:r>
            <a:rPr lang="en-US" sz="900" dirty="0"/>
            <a:t>Permissive Mode (compatible third-party accessibility software)</a:t>
          </a:r>
        </a:p>
      </dgm:t>
    </dgm:pt>
    <dgm:pt modelId="{8B8C7442-8AF2-4005-B9A2-7FE4867D7F8E}" type="parTrans" cxnId="{203167DD-3B33-49AC-A754-EC76AE081906}">
      <dgm:prSet/>
      <dgm:spPr/>
      <dgm:t>
        <a:bodyPr/>
        <a:lstStyle/>
        <a:p>
          <a:endParaRPr lang="en-US"/>
        </a:p>
      </dgm:t>
    </dgm:pt>
    <dgm:pt modelId="{444E5D98-4C7B-4612-83F2-89249C3BF309}" type="sibTrans" cxnId="{203167DD-3B33-49AC-A754-EC76AE081906}">
      <dgm:prSet/>
      <dgm:spPr/>
      <dgm:t>
        <a:bodyPr/>
        <a:lstStyle/>
        <a:p>
          <a:endParaRPr lang="en-US"/>
        </a:p>
      </dgm:t>
    </dgm:pt>
    <dgm:pt modelId="{173891D6-C7B2-42BC-84B5-E0C3F9E6D497}">
      <dgm:prSet custT="1"/>
      <dgm:spPr/>
      <dgm:t>
        <a:bodyPr/>
        <a:lstStyle/>
        <a:p>
          <a:pPr rtl="0"/>
          <a:r>
            <a:rPr lang="en-US" sz="900" dirty="0"/>
            <a:t>Text-to-Speech ELA Reading Passages (Grades 3-8); </a:t>
          </a:r>
          <a:r>
            <a:rPr lang="en-US" sz="900" i="1" dirty="0"/>
            <a:t>Complete the </a:t>
          </a:r>
          <a:r>
            <a:rPr lang="en-US" sz="900" i="1" dirty="0">
              <a:hlinkClick xmlns:r="http://schemas.openxmlformats.org/officeDocument/2006/relationships" r:id="rId1"/>
            </a:rPr>
            <a:t>Decision Guidelines for Text-to-Speech of the Smarter Balanced ELA Reading Passages</a:t>
          </a:r>
          <a:endParaRPr lang="en-US" sz="900" b="1" i="1" dirty="0">
            <a:solidFill>
              <a:srgbClr val="FF0000"/>
            </a:solidFill>
          </a:endParaRPr>
        </a:p>
      </dgm:t>
    </dgm:pt>
    <dgm:pt modelId="{47C21596-E664-4AA8-978E-90EF7A6DBD29}" type="parTrans" cxnId="{C9ACC9DE-A6B7-4DD4-8A78-602F0CBB513F}">
      <dgm:prSet/>
      <dgm:spPr/>
      <dgm:t>
        <a:bodyPr/>
        <a:lstStyle/>
        <a:p>
          <a:endParaRPr lang="en-US"/>
        </a:p>
      </dgm:t>
    </dgm:pt>
    <dgm:pt modelId="{25E49F15-507F-41AD-974F-09E77B12CB5B}" type="sibTrans" cxnId="{C9ACC9DE-A6B7-4DD4-8A78-602F0CBB513F}">
      <dgm:prSet/>
      <dgm:spPr/>
      <dgm:t>
        <a:bodyPr/>
        <a:lstStyle/>
        <a:p>
          <a:endParaRPr lang="en-US"/>
        </a:p>
      </dgm:t>
    </dgm:pt>
    <dgm:pt modelId="{B3B8862C-FBFD-41E1-B7C3-85F0DF1413EE}" type="pres">
      <dgm:prSet presAssocID="{0BF2CB8F-A08F-4D46-9C59-FE88FB5413AB}" presName="linear" presStyleCnt="0">
        <dgm:presLayoutVars>
          <dgm:animLvl val="lvl"/>
          <dgm:resizeHandles val="exact"/>
        </dgm:presLayoutVars>
      </dgm:prSet>
      <dgm:spPr/>
    </dgm:pt>
    <dgm:pt modelId="{607B034A-C494-4C26-9940-36303B38D3BD}" type="pres">
      <dgm:prSet presAssocID="{EE48F82C-C96B-4C69-A4CD-8E2D9468ADE0}" presName="parentText" presStyleLbl="node1" presStyleIdx="0" presStyleCnt="1" custScaleX="75764" custScaleY="106064" custLinFactNeighborY="-392">
        <dgm:presLayoutVars>
          <dgm:chMax val="0"/>
          <dgm:bulletEnabled val="1"/>
        </dgm:presLayoutVars>
      </dgm:prSet>
      <dgm:spPr/>
    </dgm:pt>
    <dgm:pt modelId="{A08911BC-1595-49CD-8F30-A86388631E33}" type="pres">
      <dgm:prSet presAssocID="{EE48F82C-C96B-4C69-A4CD-8E2D9468ADE0}" presName="childText" presStyleLbl="revTx" presStyleIdx="0" presStyleCnt="1" custScaleX="96518" custScaleY="116496" custLinFactNeighborX="-428" custLinFactNeighborY="873">
        <dgm:presLayoutVars>
          <dgm:bulletEnabled val="1"/>
        </dgm:presLayoutVars>
      </dgm:prSet>
      <dgm:spPr/>
    </dgm:pt>
  </dgm:ptLst>
  <dgm:cxnLst>
    <dgm:cxn modelId="{F0907526-9DA7-4D2E-87D7-EB74EDCFE16F}" type="presOf" srcId="{B952671E-CC56-49A3-A3DC-031BFF51F0C1}" destId="{A08911BC-1595-49CD-8F30-A86388631E33}" srcOrd="0" destOrd="1" presId="urn:microsoft.com/office/officeart/2005/8/layout/vList2"/>
    <dgm:cxn modelId="{81BC6A28-098F-4053-AAB5-A0A018645B2A}" srcId="{0BF2CB8F-A08F-4D46-9C59-FE88FB5413AB}" destId="{EE48F82C-C96B-4C69-A4CD-8E2D9468ADE0}" srcOrd="0" destOrd="0" parTransId="{C869595E-11ED-403C-B856-25D708B259EC}" sibTransId="{09F69F74-A8B7-47E1-B943-652DCC9A7D9B}"/>
    <dgm:cxn modelId="{B2584C3D-5FD9-4C93-B8E5-4FE0EDEF875D}" srcId="{EE48F82C-C96B-4C69-A4CD-8E2D9468ADE0}" destId="{B7110210-3E3C-4072-924D-F52E8CD34A33}" srcOrd="0" destOrd="0" parTransId="{AEF875BD-7497-4CF3-A5D6-9BB70C126F21}" sibTransId="{84BF292D-B348-493D-BB68-550D35333232}"/>
    <dgm:cxn modelId="{4BB58C5B-2FB7-4AEA-B6CE-0894D820BD0F}" type="presOf" srcId="{EE48F82C-C96B-4C69-A4CD-8E2D9468ADE0}" destId="{607B034A-C494-4C26-9940-36303B38D3BD}" srcOrd="0" destOrd="0" presId="urn:microsoft.com/office/officeart/2005/8/layout/vList2"/>
    <dgm:cxn modelId="{CC3B075F-9533-42A3-9CB1-14138D41F657}" srcId="{EE48F82C-C96B-4C69-A4CD-8E2D9468ADE0}" destId="{5397A5A6-DC50-4736-8D8C-44F17CE13ADB}" srcOrd="2" destOrd="0" parTransId="{92174E17-11A9-4D70-BAC6-F0F6CAD1DE72}" sibTransId="{715FEE51-49D6-4D0D-B2D0-4CBCE2E60F2A}"/>
    <dgm:cxn modelId="{BC5B1567-27C4-47F5-87B3-E64A665CEC3A}" type="presOf" srcId="{663BEE2B-902C-4709-BFD4-467E1A2EFEE2}" destId="{A08911BC-1595-49CD-8F30-A86388631E33}" srcOrd="0" destOrd="6" presId="urn:microsoft.com/office/officeart/2005/8/layout/vList2"/>
    <dgm:cxn modelId="{A3504F6E-DABD-4F81-9DD9-AE2A9C81CEDE}" type="presOf" srcId="{173891D6-C7B2-42BC-84B5-E0C3F9E6D497}" destId="{A08911BC-1595-49CD-8F30-A86388631E33}" srcOrd="0" destOrd="8" presId="urn:microsoft.com/office/officeart/2005/8/layout/vList2"/>
    <dgm:cxn modelId="{364A6753-56A6-48BA-B11C-3B87A6B5310D}" type="presOf" srcId="{0BF2CB8F-A08F-4D46-9C59-FE88FB5413AB}" destId="{B3B8862C-FBFD-41E1-B7C3-85F0DF1413EE}" srcOrd="0" destOrd="0" presId="urn:microsoft.com/office/officeart/2005/8/layout/vList2"/>
    <dgm:cxn modelId="{AFCC145A-656C-4B78-AD15-D837A70A8348}" type="presOf" srcId="{B7110210-3E3C-4072-924D-F52E8CD34A33}" destId="{A08911BC-1595-49CD-8F30-A86388631E33}" srcOrd="0" destOrd="0" presId="urn:microsoft.com/office/officeart/2005/8/layout/vList2"/>
    <dgm:cxn modelId="{4DE48D83-61FC-4012-B8AB-470907C8F833}" srcId="{EE48F82C-C96B-4C69-A4CD-8E2D9468ADE0}" destId="{663BEE2B-902C-4709-BFD4-467E1A2EFEE2}" srcOrd="6" destOrd="0" parTransId="{42095B31-0B15-4B0E-BB25-EB055C7A52BD}" sibTransId="{4F258D01-56B8-4205-A92D-7F609CB78966}"/>
    <dgm:cxn modelId="{E8430084-88B6-4987-AA53-F7D65E5B9B1E}" srcId="{EE48F82C-C96B-4C69-A4CD-8E2D9468ADE0}" destId="{6FFA727C-DFAA-4681-838D-8D59ED65782E}" srcOrd="7" destOrd="0" parTransId="{B3D38942-3627-475E-BF6B-C6FE8EE5AAD5}" sibTransId="{30B2DD3B-7CCF-4A44-9898-28A6AFCFBC16}"/>
    <dgm:cxn modelId="{F7899B89-7ECE-49CF-B406-4EBB5961399C}" srcId="{EE48F82C-C96B-4C69-A4CD-8E2D9468ADE0}" destId="{E265CB12-FD04-4233-AE08-18688D88F5D4}" srcOrd="4" destOrd="0" parTransId="{785A05D9-2D43-4550-9378-40128BEF341A}" sibTransId="{59C7F698-E877-46FE-B119-DCB2A0B2212F}"/>
    <dgm:cxn modelId="{DC5B35BC-ED4C-4FD3-9D71-708612905E74}" type="presOf" srcId="{E265CB12-FD04-4233-AE08-18688D88F5D4}" destId="{A08911BC-1595-49CD-8F30-A86388631E33}" srcOrd="0" destOrd="4" presId="urn:microsoft.com/office/officeart/2005/8/layout/vList2"/>
    <dgm:cxn modelId="{E89330BE-7457-466E-9F83-954E889AF55A}" type="presOf" srcId="{6FFA727C-DFAA-4681-838D-8D59ED65782E}" destId="{A08911BC-1595-49CD-8F30-A86388631E33}" srcOrd="0" destOrd="7" presId="urn:microsoft.com/office/officeart/2005/8/layout/vList2"/>
    <dgm:cxn modelId="{A35717DA-D140-42B0-9EA2-D392CC2F904A}" srcId="{EE48F82C-C96B-4C69-A4CD-8E2D9468ADE0}" destId="{B952671E-CC56-49A3-A3DC-031BFF51F0C1}" srcOrd="1" destOrd="0" parTransId="{B32D03F6-650B-41F8-9ED9-BFEE761B52EC}" sibTransId="{5F4313E5-76EC-4E4D-9248-17DBC3FBE02C}"/>
    <dgm:cxn modelId="{203167DD-3B33-49AC-A754-EC76AE081906}" srcId="{EE48F82C-C96B-4C69-A4CD-8E2D9468ADE0}" destId="{8F45A8A8-3115-4E4F-8434-1C0F0DB37EE0}" srcOrd="5" destOrd="0" parTransId="{8B8C7442-8AF2-4005-B9A2-7FE4867D7F8E}" sibTransId="{444E5D98-4C7B-4612-83F2-89249C3BF309}"/>
    <dgm:cxn modelId="{C9ACC9DE-A6B7-4DD4-8A78-602F0CBB513F}" srcId="{EE48F82C-C96B-4C69-A4CD-8E2D9468ADE0}" destId="{173891D6-C7B2-42BC-84B5-E0C3F9E6D497}" srcOrd="8" destOrd="0" parTransId="{47C21596-E664-4AA8-978E-90EF7A6DBD29}" sibTransId="{25E49F15-507F-41AD-974F-09E77B12CB5B}"/>
    <dgm:cxn modelId="{99996BE3-3B0E-420E-8FF9-0F76A1D508CD}" type="presOf" srcId="{56B832F9-6639-4EC6-A1D8-3818C05E8114}" destId="{A08911BC-1595-49CD-8F30-A86388631E33}" srcOrd="0" destOrd="3" presId="urn:microsoft.com/office/officeart/2005/8/layout/vList2"/>
    <dgm:cxn modelId="{8F8C95EC-B57F-46A5-A494-0181FC7D4E70}" type="presOf" srcId="{8F45A8A8-3115-4E4F-8434-1C0F0DB37EE0}" destId="{A08911BC-1595-49CD-8F30-A86388631E33}" srcOrd="0" destOrd="5" presId="urn:microsoft.com/office/officeart/2005/8/layout/vList2"/>
    <dgm:cxn modelId="{ACB62EF1-7915-4B5A-9FDD-8C87B4C3B273}" type="presOf" srcId="{5397A5A6-DC50-4736-8D8C-44F17CE13ADB}" destId="{A08911BC-1595-49CD-8F30-A86388631E33}" srcOrd="0" destOrd="2" presId="urn:microsoft.com/office/officeart/2005/8/layout/vList2"/>
    <dgm:cxn modelId="{81B730F6-E284-4629-ADE4-ABE7E64A42CB}" srcId="{EE48F82C-C96B-4C69-A4CD-8E2D9468ADE0}" destId="{56B832F9-6639-4EC6-A1D8-3818C05E8114}" srcOrd="3" destOrd="0" parTransId="{AD62A599-471A-4792-80DA-6402056A1CD3}" sibTransId="{22B314DA-F5C4-4C4E-B939-092B0D28FE75}"/>
    <dgm:cxn modelId="{A032F6DA-3D3F-4D8E-9610-07E389305B6A}" type="presParOf" srcId="{B3B8862C-FBFD-41E1-B7C3-85F0DF1413EE}" destId="{607B034A-C494-4C26-9940-36303B38D3BD}" srcOrd="0" destOrd="0" presId="urn:microsoft.com/office/officeart/2005/8/layout/vList2"/>
    <dgm:cxn modelId="{EBA17DD2-0B4D-4967-AC00-42EBB1D6A125}" type="presParOf" srcId="{B3B8862C-FBFD-41E1-B7C3-85F0DF1413EE}" destId="{A08911BC-1595-49CD-8F30-A86388631E33}" srcOrd="1"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23273-049F-4ECE-9B1F-A4651ABCE7B0}">
      <dsp:nvSpPr>
        <dsp:cNvPr id="0" name=""/>
        <dsp:cNvSpPr/>
      </dsp:nvSpPr>
      <dsp:spPr>
        <a:xfrm>
          <a:off x="156071" y="882947"/>
          <a:ext cx="1075969" cy="10759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79B7C-E670-4CA7-BF86-051CA0E81F04}">
      <dsp:nvSpPr>
        <dsp:cNvPr id="0" name=""/>
        <dsp:cNvSpPr/>
      </dsp:nvSpPr>
      <dsp:spPr>
        <a:xfrm>
          <a:off x="382076" y="1108901"/>
          <a:ext cx="624062" cy="6240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33F38-6C2A-4F67-ACD0-5BDBC88F15E2}">
      <dsp:nvSpPr>
        <dsp:cNvPr id="0" name=""/>
        <dsp:cNvSpPr/>
      </dsp:nvSpPr>
      <dsp:spPr>
        <a:xfrm>
          <a:off x="1462596" y="882947"/>
          <a:ext cx="2536213" cy="107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Online using a computer/tablet</a:t>
          </a:r>
        </a:p>
      </dsp:txBody>
      <dsp:txXfrm>
        <a:off x="1462596" y="882947"/>
        <a:ext cx="2536213" cy="1075969"/>
      </dsp:txXfrm>
    </dsp:sp>
    <dsp:sp modelId="{81B40D17-DB1A-4606-A845-FAF58FF8DE46}">
      <dsp:nvSpPr>
        <dsp:cNvPr id="0" name=""/>
        <dsp:cNvSpPr/>
      </dsp:nvSpPr>
      <dsp:spPr>
        <a:xfrm>
          <a:off x="4119579" y="882947"/>
          <a:ext cx="1075969" cy="10759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9061E-F18D-41AB-8F6F-1B7151A8505E}">
      <dsp:nvSpPr>
        <dsp:cNvPr id="0" name=""/>
        <dsp:cNvSpPr/>
      </dsp:nvSpPr>
      <dsp:spPr>
        <a:xfrm>
          <a:off x="4345473" y="1108901"/>
          <a:ext cx="624062" cy="6240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027A3D-5D10-41F6-A667-BCE46ED48CC4}">
      <dsp:nvSpPr>
        <dsp:cNvPr id="0" name=""/>
        <dsp:cNvSpPr/>
      </dsp:nvSpPr>
      <dsp:spPr>
        <a:xfrm>
          <a:off x="5426124" y="882947"/>
          <a:ext cx="2536213" cy="107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Built-in universal tools, designated supports and accommodations</a:t>
          </a:r>
        </a:p>
      </dsp:txBody>
      <dsp:txXfrm>
        <a:off x="5426124" y="882947"/>
        <a:ext cx="2536213" cy="1075969"/>
      </dsp:txXfrm>
    </dsp:sp>
    <dsp:sp modelId="{2A348489-4E19-4976-A2A7-31F74718A405}">
      <dsp:nvSpPr>
        <dsp:cNvPr id="0" name=""/>
        <dsp:cNvSpPr/>
      </dsp:nvSpPr>
      <dsp:spPr>
        <a:xfrm>
          <a:off x="156071" y="2761364"/>
          <a:ext cx="1075969" cy="10759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96912-7EBF-4D07-BAFE-7089ABE96D30}">
      <dsp:nvSpPr>
        <dsp:cNvPr id="0" name=""/>
        <dsp:cNvSpPr/>
      </dsp:nvSpPr>
      <dsp:spPr>
        <a:xfrm>
          <a:off x="382076" y="2987318"/>
          <a:ext cx="624062" cy="6240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178C41-89EC-4800-ABA2-37A504968A49}">
      <dsp:nvSpPr>
        <dsp:cNvPr id="0" name=""/>
        <dsp:cNvSpPr/>
      </dsp:nvSpPr>
      <dsp:spPr>
        <a:xfrm>
          <a:off x="1462596" y="2761364"/>
          <a:ext cx="2536213" cy="107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Varied technology- enhanced items (multiple choice, constructed response, grid-in)</a:t>
          </a:r>
        </a:p>
      </dsp:txBody>
      <dsp:txXfrm>
        <a:off x="1462596" y="2761364"/>
        <a:ext cx="2536213" cy="1075969"/>
      </dsp:txXfrm>
    </dsp:sp>
    <dsp:sp modelId="{C28F795E-6067-4328-A8D6-F7CBFEFEECE3}">
      <dsp:nvSpPr>
        <dsp:cNvPr id="0" name=""/>
        <dsp:cNvSpPr/>
      </dsp:nvSpPr>
      <dsp:spPr>
        <a:xfrm>
          <a:off x="4119579" y="2761364"/>
          <a:ext cx="1075969" cy="10759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64D6D-CA9A-4564-9DC1-761E09A1D610}">
      <dsp:nvSpPr>
        <dsp:cNvPr id="0" name=""/>
        <dsp:cNvSpPr/>
      </dsp:nvSpPr>
      <dsp:spPr>
        <a:xfrm>
          <a:off x="4345473" y="2987318"/>
          <a:ext cx="624062" cy="624062"/>
        </a:xfrm>
        <a:prstGeom prst="rect">
          <a:avLst/>
        </a:prstGeom>
        <a:blipFill>
          <a:blip xmlns:r="http://schemas.openxmlformats.org/officeDocument/2006/relationships" r:embed="rId4"/>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E5019-668A-4EF4-8DD5-D8C53E79FCFB}">
      <dsp:nvSpPr>
        <dsp:cNvPr id="0" name=""/>
        <dsp:cNvSpPr/>
      </dsp:nvSpPr>
      <dsp:spPr>
        <a:xfrm>
          <a:off x="5433961" y="2676557"/>
          <a:ext cx="2536213" cy="107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Adjusts item difficulty (computer adaptive) (Smarter Balanced Assessments &amp; NGSS)</a:t>
          </a:r>
        </a:p>
      </dsp:txBody>
      <dsp:txXfrm>
        <a:off x="5433961" y="2676557"/>
        <a:ext cx="2536213" cy="1075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F3738-D65B-4388-9130-B9BB92B69A45}">
      <dsp:nvSpPr>
        <dsp:cNvPr id="0" name=""/>
        <dsp:cNvSpPr/>
      </dsp:nvSpPr>
      <dsp:spPr>
        <a:xfrm>
          <a:off x="1118576" y="939145"/>
          <a:ext cx="1737358" cy="12830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70E523-7DDD-45F1-8E34-BC605D1318D3}">
      <dsp:nvSpPr>
        <dsp:cNvPr id="0" name=""/>
        <dsp:cNvSpPr/>
      </dsp:nvSpPr>
      <dsp:spPr>
        <a:xfrm>
          <a:off x="0" y="2459688"/>
          <a:ext cx="3759669" cy="43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Test Administrators use a device to access the secure Test Administrator (TA) Interface to administer online tests.</a:t>
          </a:r>
        </a:p>
      </dsp:txBody>
      <dsp:txXfrm>
        <a:off x="0" y="2459688"/>
        <a:ext cx="3759669" cy="438680"/>
      </dsp:txXfrm>
    </dsp:sp>
    <dsp:sp modelId="{99F9BE3D-2E9B-4795-A319-476C87D54998}">
      <dsp:nvSpPr>
        <dsp:cNvPr id="0" name=""/>
        <dsp:cNvSpPr/>
      </dsp:nvSpPr>
      <dsp:spPr>
        <a:xfrm>
          <a:off x="5521527" y="1033493"/>
          <a:ext cx="1022625" cy="1022625"/>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F003E-C2FD-43E9-82DC-7722E4B96661}">
      <dsp:nvSpPr>
        <dsp:cNvPr id="0" name=""/>
        <dsp:cNvSpPr/>
      </dsp:nvSpPr>
      <dsp:spPr>
        <a:xfrm>
          <a:off x="4264778" y="2400675"/>
          <a:ext cx="3536123" cy="32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Students use a device to access the secure browser to take the test. Schools are required to download and install the secure browser on all student test-taking devices.</a:t>
          </a:r>
        </a:p>
      </dsp:txBody>
      <dsp:txXfrm>
        <a:off x="4264778" y="2400675"/>
        <a:ext cx="3536123" cy="321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8A71-166B-4C1E-951F-E89F4AA7D17B}">
      <dsp:nvSpPr>
        <dsp:cNvPr id="0" name=""/>
        <dsp:cNvSpPr/>
      </dsp:nvSpPr>
      <dsp:spPr>
        <a:xfrm>
          <a:off x="0" y="1183"/>
          <a:ext cx="1273092" cy="2919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14254" y="15437"/>
        <a:ext cx="1244584" cy="263480"/>
      </dsp:txXfrm>
    </dsp:sp>
    <dsp:sp modelId="{1B1B24B3-3DA5-4241-BC60-DF64608555E2}">
      <dsp:nvSpPr>
        <dsp:cNvPr id="0" name=""/>
        <dsp:cNvSpPr/>
      </dsp:nvSpPr>
      <dsp:spPr>
        <a:xfrm>
          <a:off x="0" y="294930"/>
          <a:ext cx="1273092" cy="293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21"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Desmos Calculator (Math Grades 6-8; Science Grades 5, 8, &amp; 11)</a:t>
          </a:r>
        </a:p>
        <a:p>
          <a:pPr marL="57150" lvl="1" indent="-57150" algn="l" defTabSz="400050" rtl="0">
            <a:lnSpc>
              <a:spcPct val="90000"/>
            </a:lnSpc>
            <a:spcBef>
              <a:spcPct val="0"/>
            </a:spcBef>
            <a:spcAft>
              <a:spcPct val="20000"/>
            </a:spcAft>
            <a:buChar char="•"/>
          </a:pPr>
          <a:r>
            <a:rPr lang="en-US" sz="900" kern="1200" dirty="0"/>
            <a:t>Digital Notepad </a:t>
          </a:r>
        </a:p>
        <a:p>
          <a:pPr marL="57150" lvl="1" indent="-57150" algn="l" defTabSz="400050" rtl="0">
            <a:lnSpc>
              <a:spcPct val="90000"/>
            </a:lnSpc>
            <a:spcBef>
              <a:spcPct val="0"/>
            </a:spcBef>
            <a:spcAft>
              <a:spcPct val="20000"/>
            </a:spcAft>
            <a:buChar char="•"/>
          </a:pPr>
          <a:r>
            <a:rPr lang="en-US" sz="900" kern="1200" dirty="0"/>
            <a:t>English Glossary^</a:t>
          </a:r>
        </a:p>
        <a:p>
          <a:pPr marL="57150" lvl="1" indent="-57150" algn="l" defTabSz="400050" rtl="0">
            <a:lnSpc>
              <a:spcPct val="90000"/>
            </a:lnSpc>
            <a:spcBef>
              <a:spcPct val="0"/>
            </a:spcBef>
            <a:spcAft>
              <a:spcPct val="20000"/>
            </a:spcAft>
            <a:buChar char="•"/>
          </a:pPr>
          <a:r>
            <a:rPr lang="en-US" sz="900" kern="1200" dirty="0"/>
            <a:t>Expanded Passages/Stimuli/Items</a:t>
          </a:r>
        </a:p>
        <a:p>
          <a:pPr marL="57150" lvl="1" indent="-57150" algn="l" defTabSz="400050" rtl="0">
            <a:lnSpc>
              <a:spcPct val="90000"/>
            </a:lnSpc>
            <a:spcBef>
              <a:spcPct val="0"/>
            </a:spcBef>
            <a:spcAft>
              <a:spcPct val="20000"/>
            </a:spcAft>
            <a:buChar char="•"/>
          </a:pPr>
          <a:r>
            <a:rPr lang="en-US" sz="900" kern="1200" dirty="0"/>
            <a:t>Highlighter</a:t>
          </a:r>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1"/>
            </a:rPr>
            <a:t>Keyboard Commands</a:t>
          </a:r>
          <a:endParaRPr lang="en-US" sz="900" kern="1200" dirty="0"/>
        </a:p>
        <a:p>
          <a:pPr marL="57150" lvl="1" indent="-57150" algn="l" defTabSz="400050" rtl="0">
            <a:lnSpc>
              <a:spcPct val="90000"/>
            </a:lnSpc>
            <a:spcBef>
              <a:spcPct val="0"/>
            </a:spcBef>
            <a:spcAft>
              <a:spcPct val="20000"/>
            </a:spcAft>
            <a:buChar char="•"/>
          </a:pPr>
          <a:r>
            <a:rPr lang="en-US" sz="900" kern="1200" dirty="0"/>
            <a:t>Line Reader</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Mark for Review</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Math Tools</a:t>
          </a:r>
        </a:p>
        <a:p>
          <a:pPr marL="57150" lvl="1" indent="-57150" algn="l" defTabSz="400050" rtl="0">
            <a:lnSpc>
              <a:spcPct val="90000"/>
            </a:lnSpc>
            <a:spcBef>
              <a:spcPct val="0"/>
            </a:spcBef>
            <a:spcAft>
              <a:spcPct val="20000"/>
            </a:spcAft>
            <a:buChar char="•"/>
          </a:pPr>
          <a:r>
            <a:rPr lang="en-US" sz="900" kern="1200" dirty="0"/>
            <a:t>Strikethrough</a:t>
          </a:r>
        </a:p>
        <a:p>
          <a:pPr marL="57150" lvl="1" indent="-57150" algn="l" defTabSz="400050" rtl="0">
            <a:lnSpc>
              <a:spcPct val="90000"/>
            </a:lnSpc>
            <a:spcBef>
              <a:spcPct val="0"/>
            </a:spcBef>
            <a:spcAft>
              <a:spcPct val="20000"/>
            </a:spcAft>
            <a:buChar char="•"/>
          </a:pPr>
          <a:r>
            <a:rPr lang="en-US" sz="900" kern="1200" dirty="0"/>
            <a:t>Writing Tools</a:t>
          </a:r>
        </a:p>
        <a:p>
          <a:pPr marL="57150" lvl="1" indent="-57150" algn="l" defTabSz="400050" rtl="0">
            <a:lnSpc>
              <a:spcPct val="90000"/>
            </a:lnSpc>
            <a:spcBef>
              <a:spcPct val="0"/>
            </a:spcBef>
            <a:spcAft>
              <a:spcPct val="20000"/>
            </a:spcAft>
            <a:buChar char="•"/>
          </a:pPr>
          <a:r>
            <a:rPr lang="en-US" sz="900" kern="1200" dirty="0"/>
            <a:t>Zoom</a:t>
          </a:r>
        </a:p>
        <a:p>
          <a:pPr marL="57150" lvl="1" indent="-57150" algn="l" defTabSz="400050" rtl="0">
            <a:lnSpc>
              <a:spcPct val="90000"/>
            </a:lnSpc>
            <a:spcBef>
              <a:spcPct val="0"/>
            </a:spcBef>
            <a:spcAft>
              <a:spcPct val="20000"/>
            </a:spcAft>
            <a:buChar char="•"/>
          </a:pPr>
          <a:r>
            <a:rPr lang="en-US" sz="900" kern="1200" dirty="0"/>
            <a:t>NGSS Periodic Table (Grades 8 &amp; 11) English</a:t>
          </a:r>
        </a:p>
      </dsp:txBody>
      <dsp:txXfrm>
        <a:off x="0" y="294930"/>
        <a:ext cx="1273092" cy="2938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E2A1-1DFE-4C9C-89CA-9D996B50C656}">
      <dsp:nvSpPr>
        <dsp:cNvPr id="0" name=""/>
        <dsp:cNvSpPr/>
      </dsp:nvSpPr>
      <dsp:spPr>
        <a:xfrm>
          <a:off x="0" y="62866"/>
          <a:ext cx="1213963" cy="311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Non-Embedded</a:t>
          </a:r>
          <a:endParaRPr lang="en-US" sz="700" kern="1200" dirty="0"/>
        </a:p>
      </dsp:txBody>
      <dsp:txXfrm>
        <a:off x="15210" y="78076"/>
        <a:ext cx="1183543" cy="281159"/>
      </dsp:txXfrm>
    </dsp:sp>
    <dsp:sp modelId="{65EB5023-1E60-4B46-AD97-5F3E7783358E}">
      <dsp:nvSpPr>
        <dsp:cNvPr id="0" name=""/>
        <dsp:cNvSpPr/>
      </dsp:nvSpPr>
      <dsp:spPr>
        <a:xfrm>
          <a:off x="0" y="376389"/>
          <a:ext cx="1213963" cy="1433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543"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Calculator (Science Grades 5, 8, &amp;11) </a:t>
          </a:r>
        </a:p>
        <a:p>
          <a:pPr marL="57150" lvl="1" indent="-57150" algn="l" defTabSz="400050" rtl="0">
            <a:lnSpc>
              <a:spcPct val="90000"/>
            </a:lnSpc>
            <a:spcBef>
              <a:spcPct val="0"/>
            </a:spcBef>
            <a:spcAft>
              <a:spcPct val="20000"/>
            </a:spcAft>
            <a:buChar char="•"/>
          </a:pPr>
          <a:r>
            <a:rPr lang="en-US" sz="900" kern="1200" dirty="0"/>
            <a:t>Scratch Paper/ whiteboard with marker</a:t>
          </a:r>
        </a:p>
        <a:p>
          <a:pPr marL="57150" lvl="1" indent="-57150" algn="l" defTabSz="400050" rtl="0">
            <a:lnSpc>
              <a:spcPct val="90000"/>
            </a:lnSpc>
            <a:spcBef>
              <a:spcPct val="0"/>
            </a:spcBef>
            <a:spcAft>
              <a:spcPct val="20000"/>
            </a:spcAft>
            <a:buChar char="•"/>
          </a:pPr>
          <a:r>
            <a:rPr lang="en-US" sz="900" kern="1200" dirty="0"/>
            <a:t>NGSS Periodic Table (Grades 8 &amp; 11) </a:t>
          </a:r>
          <a:r>
            <a:rPr lang="en-US" sz="900" kern="1200" dirty="0">
              <a:hlinkClick xmlns:r="http://schemas.openxmlformats.org/officeDocument/2006/relationships" r:id="rId1"/>
            </a:rPr>
            <a:t>English</a:t>
          </a:r>
          <a:r>
            <a:rPr lang="en-US" sz="900" kern="1200" dirty="0">
              <a:hlinkClick xmlns:r="http://schemas.openxmlformats.org/officeDocument/2006/relationships" r:id="rId2"/>
            </a:rPr>
            <a:t> </a:t>
          </a:r>
          <a:r>
            <a:rPr lang="en-US" sz="900" kern="1200" dirty="0"/>
            <a:t>and </a:t>
          </a:r>
          <a:r>
            <a:rPr lang="en-US" sz="900" kern="1200" dirty="0">
              <a:hlinkClick xmlns:r="http://schemas.openxmlformats.org/officeDocument/2006/relationships" r:id="rId3"/>
            </a:rPr>
            <a:t>Spanish</a:t>
          </a:r>
          <a:r>
            <a:rPr lang="en-US" sz="900" kern="1200" dirty="0"/>
            <a:t>* </a:t>
          </a:r>
        </a:p>
      </dsp:txBody>
      <dsp:txXfrm>
        <a:off x="0" y="376389"/>
        <a:ext cx="1213963" cy="1433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1276-5926-430C-993E-6FECF2A06681}">
      <dsp:nvSpPr>
        <dsp:cNvPr id="0" name=""/>
        <dsp:cNvSpPr/>
      </dsp:nvSpPr>
      <dsp:spPr>
        <a:xfrm>
          <a:off x="150453" y="1646"/>
          <a:ext cx="984276" cy="262401"/>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163262" y="14455"/>
        <a:ext cx="958658" cy="236783"/>
      </dsp:txXfrm>
    </dsp:sp>
    <dsp:sp modelId="{17413E02-663D-4A98-BDD7-57B42C8F71B9}">
      <dsp:nvSpPr>
        <dsp:cNvPr id="0" name=""/>
        <dsp:cNvSpPr/>
      </dsp:nvSpPr>
      <dsp:spPr>
        <a:xfrm>
          <a:off x="0" y="264663"/>
          <a:ext cx="2712511" cy="193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22" tIns="11430" rIns="64008" bIns="11430" numCol="1" spcCol="1270" anchor="t" anchorCtr="0">
          <a:noAutofit/>
        </a:bodyPr>
        <a:lstStyle/>
        <a:p>
          <a:pPr marL="57150" lvl="1" indent="-57150" algn="l" defTabSz="400050" rtl="0">
            <a:lnSpc>
              <a:spcPct val="100000"/>
            </a:lnSpc>
            <a:spcBef>
              <a:spcPct val="0"/>
            </a:spcBef>
            <a:spcAft>
              <a:spcPts val="0"/>
            </a:spcAft>
            <a:buChar char="•"/>
          </a:pPr>
          <a:r>
            <a:rPr lang="en-US" sz="900" kern="1200" dirty="0"/>
            <a:t>Color Contrast </a:t>
          </a:r>
          <a:r>
            <a:rPr lang="en-US" sz="900" b="1" kern="1200" dirty="0">
              <a:solidFill>
                <a:schemeClr val="tx1"/>
              </a:solidFill>
            </a:rPr>
            <a:t>*</a:t>
          </a:r>
          <a:r>
            <a:rPr lang="en-US" sz="900" b="1" kern="1200" dirty="0">
              <a:solidFill>
                <a:srgbClr val="FF0000"/>
              </a:solidFill>
            </a:rPr>
            <a:t>Updated!</a:t>
          </a:r>
          <a:endParaRPr lang="en-US" sz="900" kern="1200" dirty="0"/>
        </a:p>
        <a:p>
          <a:pPr marL="57150" lvl="1" indent="-57150" algn="l" defTabSz="400050" rtl="0">
            <a:lnSpc>
              <a:spcPct val="100000"/>
            </a:lnSpc>
            <a:spcBef>
              <a:spcPct val="0"/>
            </a:spcBef>
            <a:spcAft>
              <a:spcPts val="0"/>
            </a:spcAft>
            <a:buChar char="•"/>
          </a:pPr>
          <a:r>
            <a:rPr lang="en-US" sz="900" kern="1200" dirty="0"/>
            <a:t>Masking</a:t>
          </a:r>
        </a:p>
        <a:p>
          <a:pPr marL="57150" lvl="1" indent="-57150" algn="l" defTabSz="400050" rtl="0">
            <a:lnSpc>
              <a:spcPct val="100000"/>
            </a:lnSpc>
            <a:spcBef>
              <a:spcPct val="0"/>
            </a:spcBef>
            <a:spcAft>
              <a:spcPts val="0"/>
            </a:spcAft>
            <a:buChar char="•"/>
          </a:pPr>
          <a:r>
            <a:rPr lang="en-US" sz="900" kern="1200" dirty="0"/>
            <a:t>Mouse Pointer</a:t>
          </a:r>
          <a:endParaRPr lang="en-US" sz="900" kern="1200" dirty="0">
            <a:solidFill>
              <a:srgbClr val="FF0000"/>
            </a:solidFill>
          </a:endParaRPr>
        </a:p>
        <a:p>
          <a:pPr marL="57150" lvl="1" indent="-57150" algn="l" defTabSz="400050" rtl="0">
            <a:lnSpc>
              <a:spcPct val="100000"/>
            </a:lnSpc>
            <a:spcBef>
              <a:spcPct val="0"/>
            </a:spcBef>
            <a:spcAft>
              <a:spcPts val="0"/>
            </a:spcAft>
            <a:buChar char="•"/>
          </a:pPr>
          <a:r>
            <a:rPr lang="en-US" sz="900" kern="1200" dirty="0"/>
            <a:t>Print Size Online</a:t>
          </a:r>
        </a:p>
        <a:p>
          <a:pPr marL="57150" lvl="1" indent="-57150" algn="l" defTabSz="400050" rtl="0">
            <a:lnSpc>
              <a:spcPct val="100000"/>
            </a:lnSpc>
            <a:spcBef>
              <a:spcPct val="0"/>
            </a:spcBef>
            <a:spcAft>
              <a:spcPts val="0"/>
            </a:spcAft>
            <a:buChar char="•"/>
          </a:pPr>
          <a:r>
            <a:rPr lang="en-US" sz="900" kern="1200" dirty="0"/>
            <a:t>Spanish Presentation (Math) (Stacked) </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Spanish Presentation (Science) (Toggle)</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Streamline </a:t>
          </a:r>
          <a:endParaRPr lang="en-US" sz="900" b="1" kern="1200" dirty="0"/>
        </a:p>
        <a:p>
          <a:pPr marL="57150" lvl="1" indent="-57150" algn="l" defTabSz="400050" rtl="0">
            <a:lnSpc>
              <a:spcPct val="100000"/>
            </a:lnSpc>
            <a:spcBef>
              <a:spcPct val="0"/>
            </a:spcBef>
            <a:spcAft>
              <a:spcPts val="0"/>
            </a:spcAft>
            <a:buChar char="•"/>
          </a:pPr>
          <a:r>
            <a:rPr lang="en-US" sz="900" kern="1200" dirty="0"/>
            <a:t>Text-to-Speech- Science, Math &amp; ELA Items (NOT ELA Reading Passages)</a:t>
          </a:r>
        </a:p>
        <a:p>
          <a:pPr marL="57150" lvl="1" indent="-57150" algn="l" defTabSz="400050">
            <a:lnSpc>
              <a:spcPct val="100000"/>
            </a:lnSpc>
            <a:spcBef>
              <a:spcPct val="0"/>
            </a:spcBef>
            <a:spcAft>
              <a:spcPts val="0"/>
            </a:spcAft>
            <a:buChar char="•"/>
          </a:pPr>
          <a:r>
            <a:rPr lang="en-US" sz="900" kern="1200" dirty="0"/>
            <a:t>Text-to-Speech-Spanish (Math, Science)</a:t>
          </a:r>
          <a:r>
            <a:rPr lang="en-US" sz="900" b="1" kern="1200" dirty="0">
              <a:solidFill>
                <a:schemeClr val="tx1"/>
              </a:solidFill>
            </a:rPr>
            <a:t> *</a:t>
          </a:r>
          <a:r>
            <a:rPr lang="en-US" sz="900" b="1" kern="1200" dirty="0">
              <a:solidFill>
                <a:srgbClr val="FF0000"/>
              </a:solidFill>
            </a:rPr>
            <a:t>Updated!</a:t>
          </a:r>
        </a:p>
        <a:p>
          <a:pPr marL="57150" lvl="1" indent="-57150" algn="l" defTabSz="400050" rtl="0">
            <a:lnSpc>
              <a:spcPct val="100000"/>
            </a:lnSpc>
            <a:spcBef>
              <a:spcPct val="0"/>
            </a:spcBef>
            <a:spcAft>
              <a:spcPts val="0"/>
            </a:spcAft>
            <a:buChar char="•"/>
          </a:pPr>
          <a:r>
            <a:rPr lang="en-US" sz="900" kern="1200" dirty="0">
              <a:hlinkClick xmlns:r="http://schemas.openxmlformats.org/officeDocument/2006/relationships" r:id="rId1"/>
            </a:rPr>
            <a:t>Translations Glossary</a:t>
          </a:r>
          <a:r>
            <a:rPr lang="en-US" sz="900" kern="1200" dirty="0"/>
            <a:t> (Math) (Includes Illustration Glossary as an available language support)</a:t>
          </a:r>
          <a:r>
            <a:rPr lang="en-US" sz="900" b="1" kern="1200" dirty="0">
              <a:solidFill>
                <a:schemeClr val="tx1"/>
              </a:solidFill>
            </a:rPr>
            <a:t> *</a:t>
          </a:r>
          <a:r>
            <a:rPr lang="en-US" sz="900" kern="1200" dirty="0"/>
            <a:t> </a:t>
          </a:r>
        </a:p>
        <a:p>
          <a:pPr marL="57150" lvl="1" indent="-57150" algn="l" defTabSz="400050" rtl="0">
            <a:lnSpc>
              <a:spcPct val="100000"/>
            </a:lnSpc>
            <a:spcBef>
              <a:spcPct val="0"/>
            </a:spcBef>
            <a:spcAft>
              <a:spcPts val="0"/>
            </a:spcAft>
            <a:buChar char="•"/>
          </a:pPr>
          <a:r>
            <a:rPr lang="en-US" sz="900" kern="1200" dirty="0"/>
            <a:t>Turn off any universal accessibility tool</a:t>
          </a:r>
        </a:p>
      </dsp:txBody>
      <dsp:txXfrm>
        <a:off x="0" y="264663"/>
        <a:ext cx="2712511" cy="1939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E976-5F71-4F88-9B91-7AC466D71894}">
      <dsp:nvSpPr>
        <dsp:cNvPr id="0" name=""/>
        <dsp:cNvSpPr/>
      </dsp:nvSpPr>
      <dsp:spPr>
        <a:xfrm>
          <a:off x="0" y="0"/>
          <a:ext cx="2597346" cy="209758"/>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Non-Embedded</a:t>
          </a:r>
          <a:endParaRPr lang="en-US" sz="1050" kern="1200" dirty="0"/>
        </a:p>
      </dsp:txBody>
      <dsp:txXfrm>
        <a:off x="10240" y="10240"/>
        <a:ext cx="2576866" cy="189278"/>
      </dsp:txXfrm>
    </dsp:sp>
    <dsp:sp modelId="{C2A42FA5-1E18-4796-AE1B-0716FF29AF9A}">
      <dsp:nvSpPr>
        <dsp:cNvPr id="0" name=""/>
        <dsp:cNvSpPr/>
      </dsp:nvSpPr>
      <dsp:spPr>
        <a:xfrm>
          <a:off x="0" y="0"/>
          <a:ext cx="2597346" cy="299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66" tIns="11430" rIns="64008" bIns="11430" numCol="1" spcCol="1270" anchor="t" anchorCtr="0">
          <a:noAutofit/>
        </a:bodyPr>
        <a:lstStyle/>
        <a:p>
          <a:pPr marL="57150" lvl="1" indent="-57150" algn="l" defTabSz="400050" rtl="0">
            <a:lnSpc>
              <a:spcPct val="90000"/>
            </a:lnSpc>
            <a:spcBef>
              <a:spcPct val="0"/>
            </a:spcBef>
            <a:spcAft>
              <a:spcPct val="20000"/>
            </a:spcAft>
            <a:buChar char="•"/>
          </a:pP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Amplification</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Bilingual Dictionary (Science) *</a:t>
          </a:r>
        </a:p>
        <a:p>
          <a:pPr marL="57150" lvl="1" indent="-57150" algn="l" defTabSz="400050" rtl="0">
            <a:lnSpc>
              <a:spcPct val="90000"/>
            </a:lnSpc>
            <a:spcBef>
              <a:spcPct val="0"/>
            </a:spcBef>
            <a:spcAft>
              <a:spcPct val="20000"/>
            </a:spcAft>
            <a:buChar char="•"/>
          </a:pPr>
          <a:r>
            <a:rPr lang="en-US" sz="900" kern="1200" dirty="0"/>
            <a:t>Color Contrast</a:t>
          </a:r>
        </a:p>
        <a:p>
          <a:pPr marL="57150" lvl="1" indent="-57150" algn="l" defTabSz="400050" rtl="0">
            <a:lnSpc>
              <a:spcPct val="90000"/>
            </a:lnSpc>
            <a:spcBef>
              <a:spcPct val="0"/>
            </a:spcBef>
            <a:spcAft>
              <a:spcPct val="20000"/>
            </a:spcAft>
            <a:buChar char="•"/>
          </a:pPr>
          <a:r>
            <a:rPr lang="en-US" sz="900" kern="1200" dirty="0"/>
            <a:t>Color Overlay</a:t>
          </a:r>
        </a:p>
        <a:p>
          <a:pPr marL="57150" lvl="1" indent="-57150" algn="l" defTabSz="400050" rtl="0">
            <a:lnSpc>
              <a:spcPct val="90000"/>
            </a:lnSpc>
            <a:spcBef>
              <a:spcPct val="0"/>
            </a:spcBef>
            <a:spcAft>
              <a:spcPct val="20000"/>
            </a:spcAft>
            <a:buChar char="•"/>
          </a:pPr>
          <a:r>
            <a:rPr lang="en-US" sz="900" kern="1200" dirty="0"/>
            <a:t>Magnification</a:t>
          </a:r>
        </a:p>
        <a:p>
          <a:pPr marL="57150" lvl="1" indent="-57150" algn="l" defTabSz="400050" rtl="0">
            <a:lnSpc>
              <a:spcPct val="90000"/>
            </a:lnSpc>
            <a:spcBef>
              <a:spcPct val="0"/>
            </a:spcBef>
            <a:spcAft>
              <a:spcPct val="20000"/>
            </a:spcAft>
            <a:buChar char="•"/>
          </a:pPr>
          <a:r>
            <a:rPr lang="en-US" sz="900" kern="1200" dirty="0"/>
            <a:t>Native Language Reader Directions (Science)</a:t>
          </a:r>
          <a:r>
            <a:rPr lang="en-US" sz="900" b="1" kern="1200" dirty="0"/>
            <a:t> *</a:t>
          </a:r>
          <a:endParaRPr lang="en-US" sz="900" kern="1200" dirty="0"/>
        </a:p>
        <a:p>
          <a:pPr marL="57150" lvl="1" indent="-57150" algn="l" defTabSz="400050" rtl="0">
            <a:lnSpc>
              <a:spcPct val="90000"/>
            </a:lnSpc>
            <a:spcBef>
              <a:spcPct val="0"/>
            </a:spcBef>
            <a:spcAft>
              <a:spcPct val="20000"/>
            </a:spcAft>
            <a:buChar char="•"/>
          </a:pPr>
          <a:r>
            <a:rPr lang="en-US" sz="900" kern="1200" dirty="0"/>
            <a:t>Noise Buffer </a:t>
          </a:r>
        </a:p>
        <a:p>
          <a:pPr marL="57150" lvl="1" indent="-57150" algn="l" defTabSz="400050" rtl="0">
            <a:lnSpc>
              <a:spcPct val="90000"/>
            </a:lnSpc>
            <a:spcBef>
              <a:spcPct val="0"/>
            </a:spcBef>
            <a:spcAft>
              <a:spcPct val="20000"/>
            </a:spcAft>
            <a:buChar char="•"/>
          </a:pPr>
          <a:r>
            <a:rPr lang="en-US" sz="900" kern="1200" dirty="0">
              <a:solidFill>
                <a:schemeClr val="tx1"/>
              </a:solidFill>
            </a:rPr>
            <a:t>Read Aloud</a:t>
          </a:r>
          <a:r>
            <a:rPr lang="en-US" sz="900" b="1" kern="1200" dirty="0"/>
            <a:t>~ </a:t>
          </a:r>
          <a:r>
            <a:rPr lang="en-US" sz="900" b="0" kern="1200" dirty="0">
              <a:hlinkClick xmlns:r="http://schemas.openxmlformats.org/officeDocument/2006/relationships" r:id="rId1"/>
            </a:rPr>
            <a:t>Review the Read Aloud Guidelines</a:t>
          </a:r>
          <a:endParaRPr lang="en-US" sz="900" b="0" kern="1200" dirty="0">
            <a:solidFill>
              <a:schemeClr val="tx1"/>
            </a:solidFill>
          </a:endParaRPr>
        </a:p>
        <a:p>
          <a:pPr marL="57150" lvl="1" indent="-57150" algn="l" defTabSz="400050" rtl="0">
            <a:lnSpc>
              <a:spcPct val="90000"/>
            </a:lnSpc>
            <a:spcBef>
              <a:spcPct val="0"/>
            </a:spcBef>
            <a:spcAft>
              <a:spcPct val="20000"/>
            </a:spcAft>
            <a:buChar char="•"/>
          </a:pPr>
          <a:r>
            <a:rPr lang="en-US" sz="900" kern="1200" dirty="0"/>
            <a:t>Read Aloud in Spanish (Math, Science) </a:t>
          </a:r>
          <a:r>
            <a:rPr lang="en-US" sz="900" b="1" kern="1200" dirty="0">
              <a:solidFill>
                <a:schemeClr val="tx1"/>
              </a:solidFill>
            </a:rPr>
            <a:t>*</a:t>
          </a:r>
          <a:r>
            <a:rPr lang="en-US" sz="900" b="1" kern="1200" dirty="0"/>
            <a:t>~ </a:t>
          </a:r>
          <a:r>
            <a:rPr lang="en-US" sz="900" b="0" kern="1200" dirty="0">
              <a:hlinkClick xmlns:r="http://schemas.openxmlformats.org/officeDocument/2006/relationships" r:id="rId2"/>
            </a:rPr>
            <a:t>Review the Guidelines for Spanish Read Aloud, Test Reader</a:t>
          </a:r>
          <a:endParaRPr lang="en-US" sz="900" b="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Separate Setting</a:t>
          </a:r>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3"/>
            </a:rPr>
            <a:t>Simplified Test Directions</a:t>
          </a:r>
          <a:r>
            <a:rPr lang="en-US" sz="900" kern="1200" dirty="0"/>
            <a:t>^</a:t>
          </a:r>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4"/>
            </a:rPr>
            <a:t>Translation Glossary</a:t>
          </a:r>
          <a:r>
            <a:rPr lang="en-US" sz="900" kern="1200" dirty="0"/>
            <a:t> (Math) </a:t>
          </a:r>
          <a:r>
            <a:rPr lang="en-US" sz="900" b="1" kern="1200" dirty="0">
              <a:solidFill>
                <a:schemeClr val="tx1"/>
              </a:solidFill>
            </a:rPr>
            <a:t>* </a:t>
          </a:r>
          <a:r>
            <a:rPr lang="en-US" sz="900" kern="1200" dirty="0"/>
            <a:t>(Includes Illustrative Glossary as an available language support)</a:t>
          </a:r>
          <a:r>
            <a:rPr lang="en-US" sz="900" b="1" kern="1200" dirty="0">
              <a:solidFill>
                <a:schemeClr val="tx1"/>
              </a:solidFill>
            </a:rPr>
            <a:t> (Note: These must be requested through Helpdesk and accompany a large-print test booklet.)</a:t>
          </a:r>
          <a:endParaRPr lang="en-US" sz="900" kern="1200" dirty="0"/>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5"/>
            </a:rPr>
            <a:t>Smarter Balanced Translation Test Directions</a:t>
          </a:r>
          <a:r>
            <a:rPr lang="en-US" sz="900" b="1" kern="1200" dirty="0">
              <a:solidFill>
                <a:schemeClr val="tx1"/>
              </a:solidFill>
            </a:rPr>
            <a:t>* </a:t>
          </a:r>
          <a:r>
            <a:rPr lang="en-US" sz="900" b="0" kern="1200" dirty="0">
              <a:solidFill>
                <a:schemeClr val="tx1"/>
              </a:solidFill>
            </a:rPr>
            <a:t>(Math, ELA)</a:t>
          </a:r>
          <a:r>
            <a:rPr lang="en-US" sz="900" b="0" kern="1200" dirty="0"/>
            <a:t>^ </a:t>
          </a:r>
        </a:p>
        <a:p>
          <a:pPr marL="57150" lvl="1" indent="-57150" algn="l" defTabSz="400050" rtl="0">
            <a:lnSpc>
              <a:spcPct val="90000"/>
            </a:lnSpc>
            <a:spcBef>
              <a:spcPct val="0"/>
            </a:spcBef>
            <a:spcAft>
              <a:spcPct val="20000"/>
            </a:spcAft>
            <a:buChar char="•"/>
          </a:pPr>
          <a:r>
            <a:rPr lang="en-US" sz="900" b="0" kern="1200" dirty="0"/>
            <a:t>Native Reader of Test Directions </a:t>
          </a:r>
          <a:r>
            <a:rPr lang="en-US" sz="900" b="1" kern="1200" dirty="0">
              <a:solidFill>
                <a:schemeClr val="tx1"/>
              </a:solidFill>
            </a:rPr>
            <a:t>*</a:t>
          </a:r>
          <a:r>
            <a:rPr lang="en-US" sz="900" b="0" kern="1200" dirty="0"/>
            <a:t> (teacher script from the Smarter Balanced/NGSS Test Administration Manual)</a:t>
          </a:r>
        </a:p>
      </dsp:txBody>
      <dsp:txXfrm>
        <a:off x="0" y="0"/>
        <a:ext cx="2597346" cy="2990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034A-C494-4C26-9940-36303B38D3BD}">
      <dsp:nvSpPr>
        <dsp:cNvPr id="0" name=""/>
        <dsp:cNvSpPr/>
      </dsp:nvSpPr>
      <dsp:spPr>
        <a:xfrm>
          <a:off x="193706" y="9391"/>
          <a:ext cx="1211090" cy="595655"/>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1" kern="1200" dirty="0"/>
            <a:t>Embedded</a:t>
          </a:r>
          <a:endParaRPr lang="en-US" sz="1050" kern="1200" dirty="0"/>
        </a:p>
      </dsp:txBody>
      <dsp:txXfrm>
        <a:off x="222783" y="38468"/>
        <a:ext cx="1152936" cy="537501"/>
      </dsp:txXfrm>
    </dsp:sp>
    <dsp:sp modelId="{A08911BC-1595-49CD-8F30-A86388631E33}">
      <dsp:nvSpPr>
        <dsp:cNvPr id="0" name=""/>
        <dsp:cNvSpPr/>
      </dsp:nvSpPr>
      <dsp:spPr>
        <a:xfrm>
          <a:off x="20988" y="620417"/>
          <a:ext cx="1542844" cy="311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753" tIns="11430" rIns="64008" bIns="11430" numCol="1" spcCol="1270" anchor="t" anchorCtr="0">
          <a:noAutofit/>
        </a:bodyPr>
        <a:lstStyle/>
        <a:p>
          <a:pPr marL="57150" lvl="1" indent="-57150" algn="l" defTabSz="400050" rtl="0">
            <a:lnSpc>
              <a:spcPct val="90000"/>
            </a:lnSpc>
            <a:spcBef>
              <a:spcPct val="0"/>
            </a:spcBef>
            <a:spcAft>
              <a:spcPct val="20000"/>
            </a:spcAft>
            <a:buChar char="•"/>
          </a:pPr>
          <a:endParaRPr lang="en-US" sz="900" b="1" kern="1200" dirty="0"/>
        </a:p>
        <a:p>
          <a:pPr marL="57150" lvl="1" indent="-57150" algn="l" defTabSz="400050" rtl="0">
            <a:lnSpc>
              <a:spcPct val="90000"/>
            </a:lnSpc>
            <a:spcBef>
              <a:spcPct val="0"/>
            </a:spcBef>
            <a:spcAft>
              <a:spcPct val="20000"/>
            </a:spcAft>
            <a:buChar char="•"/>
          </a:pPr>
          <a:r>
            <a:rPr lang="en-US" sz="900" kern="1200" dirty="0"/>
            <a:t>American Sign Language (Video)</a:t>
          </a:r>
          <a:r>
            <a:rPr lang="en-US" sz="900" b="1" kern="1200" dirty="0"/>
            <a:t>^</a:t>
          </a:r>
        </a:p>
        <a:p>
          <a:pPr marL="57150" lvl="1" indent="-57150" algn="l" defTabSz="400050" rtl="0">
            <a:lnSpc>
              <a:spcPct val="90000"/>
            </a:lnSpc>
            <a:spcBef>
              <a:spcPct val="0"/>
            </a:spcBef>
            <a:spcAft>
              <a:spcPct val="20000"/>
            </a:spcAft>
            <a:buChar char="•"/>
          </a:pPr>
          <a:r>
            <a:rPr lang="en-US" sz="900" kern="1200" dirty="0"/>
            <a:t>Braille Type</a:t>
          </a:r>
        </a:p>
        <a:p>
          <a:pPr marL="57150" lvl="1" indent="-57150" algn="l" defTabSz="400050" rtl="0">
            <a:lnSpc>
              <a:spcPct val="90000"/>
            </a:lnSpc>
            <a:spcBef>
              <a:spcPct val="0"/>
            </a:spcBef>
            <a:spcAft>
              <a:spcPct val="20000"/>
            </a:spcAft>
            <a:buChar char="•"/>
          </a:pPr>
          <a:r>
            <a:rPr lang="en-US" sz="900" kern="1200" dirty="0"/>
            <a:t>Braille Transcript (ELA Listening)</a:t>
          </a:r>
        </a:p>
        <a:p>
          <a:pPr marL="57150" lvl="1" indent="-57150" algn="l" defTabSz="400050" rtl="0">
            <a:lnSpc>
              <a:spcPct val="90000"/>
            </a:lnSpc>
            <a:spcBef>
              <a:spcPct val="0"/>
            </a:spcBef>
            <a:spcAft>
              <a:spcPct val="20000"/>
            </a:spcAft>
            <a:buChar char="•"/>
          </a:pPr>
          <a:r>
            <a:rPr lang="en-US" sz="900" kern="1200" dirty="0"/>
            <a:t>Closed Captioning (ELA Listening)</a:t>
          </a:r>
        </a:p>
        <a:p>
          <a:pPr marL="57150" lvl="1" indent="-57150" algn="l" defTabSz="400050">
            <a:lnSpc>
              <a:spcPct val="90000"/>
            </a:lnSpc>
            <a:spcBef>
              <a:spcPct val="0"/>
            </a:spcBef>
            <a:spcAft>
              <a:spcPct val="20000"/>
            </a:spcAft>
            <a:buChar char="•"/>
          </a:pPr>
          <a:r>
            <a:rPr lang="en-US" sz="900" kern="1200" dirty="0"/>
            <a:t>Permissive Mode (compatible third-party accessibility software)</a:t>
          </a:r>
        </a:p>
        <a:p>
          <a:pPr marL="57150" lvl="1" indent="-57150" algn="l" defTabSz="400050" rtl="0">
            <a:lnSpc>
              <a:spcPct val="90000"/>
            </a:lnSpc>
            <a:spcBef>
              <a:spcPct val="0"/>
            </a:spcBef>
            <a:spcAft>
              <a:spcPct val="20000"/>
            </a:spcAft>
            <a:buChar char="•"/>
          </a:pPr>
          <a:r>
            <a:rPr lang="en-US" sz="900" kern="1200" dirty="0"/>
            <a:t>Refreshable Braille</a:t>
          </a:r>
        </a:p>
        <a:p>
          <a:pPr marL="57150" lvl="1" indent="-57150" algn="l" defTabSz="400050" rtl="0">
            <a:lnSpc>
              <a:spcPct val="90000"/>
            </a:lnSpc>
            <a:spcBef>
              <a:spcPct val="0"/>
            </a:spcBef>
            <a:spcAft>
              <a:spcPct val="20000"/>
            </a:spcAft>
            <a:buChar char="•"/>
          </a:pPr>
          <a:r>
            <a:rPr lang="en-US" sz="900" kern="1200" dirty="0"/>
            <a:t>Speech-to-Text</a:t>
          </a:r>
          <a:endParaRPr lang="en-US" sz="900" b="1"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Text-to-Speech ELA Reading Passages (Grades 3-8); </a:t>
          </a:r>
          <a:r>
            <a:rPr lang="en-US" sz="900" i="1" kern="1200" dirty="0"/>
            <a:t>Complete the </a:t>
          </a:r>
          <a:r>
            <a:rPr lang="en-US" sz="900" i="1" kern="1200" dirty="0">
              <a:hlinkClick xmlns:r="http://schemas.openxmlformats.org/officeDocument/2006/relationships" r:id="rId1"/>
            </a:rPr>
            <a:t>Decision Guidelines for Text-to-Speech of the Smarter Balanced ELA Reading Passages</a:t>
          </a:r>
          <a:endParaRPr lang="en-US" sz="900" b="1" i="1" kern="1200" dirty="0">
            <a:solidFill>
              <a:srgbClr val="FF0000"/>
            </a:solidFill>
          </a:endParaRPr>
        </a:p>
      </dsp:txBody>
      <dsp:txXfrm>
        <a:off x="20988" y="620417"/>
        <a:ext cx="1542844" cy="311079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7"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sz="quarter" idx="1"/>
          </p:nvPr>
        </p:nvSpPr>
        <p:spPr bwMode="auto">
          <a:xfrm>
            <a:off x="4142970"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ChangeArrowheads="1"/>
          </p:cNvSpPr>
          <p:nvPr>
            <p:ph type="ftr" sz="quarter" idx="2"/>
          </p:nvPr>
        </p:nvSpPr>
        <p:spPr bwMode="auto">
          <a:xfrm>
            <a:off x="7"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defRPr sz="1200">
                <a:latin typeface="Arial" charset="0"/>
              </a:defRPr>
            </a:lvl1pPr>
          </a:lstStyle>
          <a:p>
            <a:pPr>
              <a:defRPr/>
            </a:pPr>
            <a:endParaRPr lang="en-US" dirty="0"/>
          </a:p>
        </p:txBody>
      </p:sp>
      <p:sp>
        <p:nvSpPr>
          <p:cNvPr id="13317" name="Rectangle 5"/>
          <p:cNvSpPr>
            <a:spLocks noGrp="1" noChangeArrowheads="1"/>
          </p:cNvSpPr>
          <p:nvPr>
            <p:ph type="sldNum" sz="quarter" idx="3"/>
          </p:nvPr>
        </p:nvSpPr>
        <p:spPr bwMode="auto">
          <a:xfrm>
            <a:off x="4142970"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lgn="r">
              <a:defRPr sz="1200">
                <a:latin typeface="Arial" charset="0"/>
              </a:defRPr>
            </a:lvl1pPr>
          </a:lstStyle>
          <a:p>
            <a:pPr>
              <a:defRPr/>
            </a:pPr>
            <a:fld id="{A0E22309-E4A2-47B7-8D06-249A94B4A174}" type="slidenum">
              <a:rPr lang="en-US"/>
              <a:pPr>
                <a:defRPr/>
              </a:pPr>
              <a:t>‹#›</a:t>
            </a:fld>
            <a:endParaRPr lang="en-US" dirty="0"/>
          </a:p>
        </p:txBody>
      </p:sp>
    </p:spTree>
    <p:extLst>
      <p:ext uri="{BB962C8B-B14F-4D97-AF65-F5344CB8AC3E}">
        <p14:creationId xmlns:p14="http://schemas.microsoft.com/office/powerpoint/2010/main" val="335662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170583" cy="480390"/>
          </a:xfrm>
          <a:prstGeom prst="rect">
            <a:avLst/>
          </a:prstGeom>
        </p:spPr>
        <p:txBody>
          <a:bodyPr vert="horz" lIns="96282" tIns="48141" rIns="96282" bIns="48141"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4142970" y="5"/>
            <a:ext cx="3170583" cy="480390"/>
          </a:xfrm>
          <a:prstGeom prst="rect">
            <a:avLst/>
          </a:prstGeom>
        </p:spPr>
        <p:txBody>
          <a:bodyPr vert="horz" lIns="96282" tIns="48141" rIns="96282" bIns="48141" rtlCol="0"/>
          <a:lstStyle>
            <a:lvl1pPr algn="r">
              <a:defRPr sz="1200">
                <a:latin typeface="Arial" charset="0"/>
              </a:defRPr>
            </a:lvl1pPr>
          </a:lstStyle>
          <a:p>
            <a:pPr>
              <a:defRPr/>
            </a:pPr>
            <a:fld id="{0D9AF1C2-7666-45A4-BF69-32CF3F253C0E}" type="datetimeFigureOut">
              <a:rPr lang="en-US"/>
              <a:pPr>
                <a:defRPr/>
              </a:pPr>
              <a:t>1/27/2023</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282" tIns="48141" rIns="96282" bIns="48141" rtlCol="0" anchor="ctr"/>
          <a:lstStyle/>
          <a:p>
            <a:pPr lvl="0"/>
            <a:endParaRPr lang="en-US" noProof="0" dirty="0"/>
          </a:p>
        </p:txBody>
      </p:sp>
      <p:sp>
        <p:nvSpPr>
          <p:cNvPr id="5" name="Notes Placeholder 4"/>
          <p:cNvSpPr>
            <a:spLocks noGrp="1"/>
          </p:cNvSpPr>
          <p:nvPr>
            <p:ph type="body" sz="quarter" idx="3"/>
          </p:nvPr>
        </p:nvSpPr>
        <p:spPr>
          <a:xfrm>
            <a:off x="732187" y="4561239"/>
            <a:ext cx="5850835" cy="4320213"/>
          </a:xfrm>
          <a:prstGeom prst="rect">
            <a:avLst/>
          </a:prstGeom>
        </p:spPr>
        <p:txBody>
          <a:bodyPr vert="horz" lIns="96282" tIns="48141" rIns="96282" bIns="481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9119178"/>
            <a:ext cx="3170583" cy="480390"/>
          </a:xfrm>
          <a:prstGeom prst="rect">
            <a:avLst/>
          </a:prstGeom>
        </p:spPr>
        <p:txBody>
          <a:bodyPr vert="horz" lIns="96282" tIns="48141" rIns="96282" bIns="48141"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142970" y="9119178"/>
            <a:ext cx="3170583" cy="480390"/>
          </a:xfrm>
          <a:prstGeom prst="rect">
            <a:avLst/>
          </a:prstGeom>
        </p:spPr>
        <p:txBody>
          <a:bodyPr vert="horz" lIns="96282" tIns="48141" rIns="96282" bIns="48141" rtlCol="0" anchor="b"/>
          <a:lstStyle>
            <a:lvl1pPr algn="r">
              <a:defRPr sz="1200">
                <a:latin typeface="Arial" charset="0"/>
              </a:defRPr>
            </a:lvl1pPr>
          </a:lstStyle>
          <a:p>
            <a:pPr>
              <a:defRPr/>
            </a:pPr>
            <a:fld id="{9CAD9C9B-24D6-44DC-A3B7-3E9F9185F237}" type="slidenum">
              <a:rPr lang="en-US"/>
              <a:pPr>
                <a:defRPr/>
              </a:pPr>
              <a:t>‹#›</a:t>
            </a:fld>
            <a:endParaRPr lang="en-US" dirty="0"/>
          </a:p>
        </p:txBody>
      </p:sp>
    </p:spTree>
    <p:extLst>
      <p:ext uri="{BB962C8B-B14F-4D97-AF65-F5344CB8AC3E}">
        <p14:creationId xmlns:p14="http://schemas.microsoft.com/office/powerpoint/2010/main" val="235582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t.portal.cambiumast.com/resources/guides/testing-students-in-psis-who-attend-out-of-state-and-non-approved-facilit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cc02.safelinks.protection.outlook.com/?url=https%3A%2F%2Fsites.ed.gov%2Fidea%2Ffiles%2Fpolicy_speced_guid_idea_memosdcltrs_q-and-a-on-elp-swd.pdf&amp;data=05%7C01%7CDeirdre.Ducharme%40ct.gov%7C2717f4bd6970465b4e7f08daef28223e%7C118b7cfaa3dd48b9b02631ff69bb738b%7C0%7C0%7C638085252891822159%7CUnknown%7CTWFpbGZsb3d8eyJWIjoiMC4wLjAwMDAiLCJQIjoiV2luMzIiLCJBTiI6Ik1haWwiLCJXVCI6Mn0%3D%7C3000%7C%7C%7C&amp;sdata=EV%2BAjXrYz9aR%2F9bQ7EoZAnvek1Ulxs02tq0mudjCwvI%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ortal.ct.gov/-/media/SDE/Student-Assessment/Smarter-Interim-Assessments/InterimAssessments-FINAL.pdf" TargetMode="External"/><Relationship Id="rId3" Type="http://schemas.openxmlformats.org/officeDocument/2006/relationships/hyperlink" Target="https://portal.ct.gov/SDE/Student-Assessment/Smarter-Balanced/Find-Information-about-Smarter-Balanced" TargetMode="External"/><Relationship Id="rId7" Type="http://schemas.openxmlformats.org/officeDocument/2006/relationships/hyperlink" Target="https://portal.ct.gov/SDE/Student-Assessment/ELP-Assessment/English-Language-Proficiency-Assessment---LAS-Link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ortal.ct.gov/SDE/Student-Assessment/CTAA-Skills-Checklist/Connecticut-Alternate-Assessments" TargetMode="External"/><Relationship Id="rId5" Type="http://schemas.openxmlformats.org/officeDocument/2006/relationships/hyperlink" Target="https://portal.ct.gov/SDE/Student-Assessment/SAT/Connecticut-SAT-School-Day" TargetMode="External"/><Relationship Id="rId4" Type="http://schemas.openxmlformats.org/officeDocument/2006/relationships/hyperlink" Target="https://portal.ct.gov/SDE/Student-Assessment/NGSS-Science/NGSS-Science" TargetMode="External"/><Relationship Id="rId9" Type="http://schemas.openxmlformats.org/officeDocument/2006/relationships/hyperlink" Target="https://smarterbalanced.org/new-quick-guid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t.portal.cambiumast.com/tech-guid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ide-user-guide.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t.portal.cambiumast.com/-/media/project/client-portals/connecticut/pdf/2018/accessing-tide-brochure.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desmos.com/accessibility"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w3.org/TR/WCAG20/" TargetMode="External"/><Relationship Id="rId5" Type="http://schemas.openxmlformats.org/officeDocument/2006/relationships/hyperlink" Target="http://learn.desmos.com/fourfunction" TargetMode="External"/><Relationship Id="rId4" Type="http://schemas.openxmlformats.org/officeDocument/2006/relationships/hyperlink" Target="https://calculators.smarterbalanced.org/#about"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smarterbalanced.org/our-system/students-and-families/sample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rtal.ct.gov/S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Connecticut State Department of Education’s Test Administrator Training the Smarter Balanced and NGSS summative assessments. </a:t>
            </a:r>
          </a:p>
          <a:p>
            <a:endParaRPr lang="en-US" dirty="0">
              <a:cs typeface="Calibri"/>
            </a:endParaRPr>
          </a:p>
          <a:p>
            <a:r>
              <a:rPr lang="en-US" dirty="0">
                <a:cs typeface="Calibri"/>
              </a:rPr>
              <a:t>At the onset of online testing many years ago, an optional digitally narrated Test Administrator Training Course was created to familiarize Test Administrators with the student sign-in process in the Student Interface and the test session creation process. This training is still available on the Connecticut Comprehensive Assessment Program Portal (</a:t>
            </a:r>
            <a:r>
              <a:rPr lang="en-US" dirty="0"/>
              <a:t>Test Administrator Training Course Video (cambiumast.com), but this Power Point covers much of the same content, and more, and it reflects current processes related to test administration. Moreover, this optional training highlights Connecticut’s statewide assessments and test administration. We will review key activities that support planning and preparation, including those activities that are pertinent during and following testing. </a:t>
            </a:r>
          </a:p>
          <a:p>
            <a:endParaRPr lang="en-US" dirty="0"/>
          </a:p>
          <a:p>
            <a:r>
              <a:rPr lang="en-US" dirty="0"/>
              <a:t>Though we hope the information in this session is useful, it should not replace training provided locally by your district or school.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24715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sz="2100" b="0" i="0" dirty="0">
                <a:solidFill>
                  <a:srgbClr val="FFFFFF"/>
                </a:solidFill>
                <a:effectLst/>
                <a:latin typeface="-apple-system"/>
                <a:cs typeface="Arial" panose="020B0604020202020204" pitchFamily="34" charset="0"/>
              </a:rPr>
              <a:t>Who participates in testing?</a:t>
            </a:r>
          </a:p>
          <a:p>
            <a:pPr marL="0" indent="0">
              <a:buNone/>
            </a:pPr>
            <a:r>
              <a:rPr lang="en-US" sz="2100" b="0" i="0" dirty="0">
                <a:solidFill>
                  <a:srgbClr val="FFFFFF"/>
                </a:solidFill>
                <a:effectLst/>
                <a:latin typeface="-apple-system"/>
                <a:cs typeface="Arial" panose="020B0604020202020204" pitchFamily="34" charset="0"/>
              </a:rPr>
              <a:t>The p</a:t>
            </a:r>
            <a:r>
              <a:rPr lang="en-US" sz="2100" dirty="0">
                <a:cs typeface="Arial" panose="020B0604020202020204" pitchFamily="34" charset="0"/>
              </a:rPr>
              <a:t>articipation expectations for Smarter Balanced, NGSS, and Connecticut SAT School Day include:</a:t>
            </a:r>
          </a:p>
          <a:p>
            <a:pPr marL="342900" indent="-342900">
              <a:buFont typeface="Arial" panose="020B0604020202020204" pitchFamily="34" charset="0"/>
              <a:buChar char="•"/>
            </a:pPr>
            <a:r>
              <a:rPr lang="en-US" sz="2100" dirty="0">
                <a:cs typeface="Arial" panose="020B0604020202020204" pitchFamily="34" charset="0"/>
              </a:rPr>
              <a:t>All students enrolled in the Public School Information System (PSIS) in Grades 3-8 and 11 (these students include those identified as English learners and/or students with disabilities who have an active IEP or Section 504 Plan)</a:t>
            </a:r>
          </a:p>
          <a:p>
            <a:pPr marL="342900" indent="-342900">
              <a:buFont typeface="Arial" panose="020B0604020202020204" pitchFamily="34" charset="0"/>
              <a:buChar char="•"/>
            </a:pPr>
            <a:r>
              <a:rPr lang="en-US" sz="2100" dirty="0">
                <a:cs typeface="Arial" panose="020B0604020202020204" pitchFamily="34" charset="0"/>
              </a:rPr>
              <a:t>Students enrolled in PSIS attending Approved Private Special Education Programs (APSEPs)</a:t>
            </a:r>
          </a:p>
          <a:p>
            <a:pPr marL="342900" indent="-342900">
              <a:buFont typeface="Arial" panose="020B0604020202020204" pitchFamily="34" charset="0"/>
              <a:buChar char="•"/>
            </a:pPr>
            <a:r>
              <a:rPr lang="en-US" sz="2100" dirty="0">
                <a:cs typeface="Arial" panose="020B0604020202020204" pitchFamily="34" charset="0"/>
              </a:rPr>
              <a:t>Students enrolled in PSIS who are being educated in out-of-state facilities, in-state facilities, and non–approved facilities</a:t>
            </a:r>
          </a:p>
          <a:p>
            <a:pPr marL="0" indent="0">
              <a:buFont typeface="Arial" panose="020B0604020202020204" pitchFamily="34" charset="0"/>
              <a:buNone/>
            </a:pPr>
            <a:endParaRPr lang="en-US" sz="2100" dirty="0">
              <a:cs typeface="Arial" panose="020B0604020202020204" pitchFamily="34" charset="0"/>
            </a:endParaRPr>
          </a:p>
          <a:p>
            <a:pPr marL="0" indent="0">
              <a:buNone/>
            </a:pPr>
            <a:r>
              <a:rPr lang="en-US" sz="2100" dirty="0">
                <a:ln w="0"/>
                <a:cs typeface="Arial" panose="020B0604020202020204" pitchFamily="34" charset="0"/>
              </a:rPr>
              <a:t>Refer to the </a:t>
            </a:r>
            <a:r>
              <a:rPr lang="en-US" sz="2100" dirty="0">
                <a:ln w="0"/>
                <a:cs typeface="Arial" panose="020B0604020202020204" pitchFamily="34" charset="0"/>
                <a:hlinkClick r:id="rId3"/>
              </a:rPr>
              <a:t>Students in PSIS Who Attend Out-of-State and In-State Non-Approved Facilities </a:t>
            </a:r>
            <a:r>
              <a:rPr lang="en-US" sz="2100" dirty="0">
                <a:ln w="0"/>
                <a:cs typeface="Arial" panose="020B0604020202020204" pitchFamily="34" charset="0"/>
              </a:rPr>
              <a:t>brochure.</a:t>
            </a:r>
          </a:p>
          <a:p>
            <a:pPr marL="0" marR="0" lvl="0" indent="0" algn="l" defTabSz="914400" rtl="0" eaLnBrk="0" fontAlgn="base" latinLnBrk="0" hangingPunct="0">
              <a:lnSpc>
                <a:spcPct val="120000"/>
              </a:lnSpc>
              <a:spcBef>
                <a:spcPts val="1000"/>
              </a:spcBef>
              <a:spcAft>
                <a:spcPts val="0"/>
              </a:spcAft>
              <a:buClrTx/>
              <a:buSzTx/>
              <a:buFont typeface="Arial,Sans-Serif"/>
              <a:buNone/>
              <a:tabLst/>
              <a:defRPr/>
            </a:pP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76442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20000"/>
              </a:lnSpc>
              <a:spcBef>
                <a:spcPts val="1000"/>
              </a:spcBef>
              <a:spcAft>
                <a:spcPts val="0"/>
              </a:spcAft>
              <a:buClrTx/>
              <a:buSzTx/>
              <a:buFont typeface="Arial,Sans-Serif"/>
              <a:buNone/>
              <a:tabLst/>
              <a:defRPr/>
            </a:pPr>
            <a:r>
              <a:rPr lang="en-US" sz="1800" b="1" dirty="0">
                <a:solidFill>
                  <a:schemeClr val="tx1"/>
                </a:solidFill>
              </a:rPr>
              <a:t>Student </a:t>
            </a:r>
            <a:r>
              <a:rPr lang="en-US" sz="1800" b="1" kern="1200" dirty="0">
                <a:ln w="0"/>
                <a:solidFill>
                  <a:schemeClr val="tx1"/>
                </a:solidFill>
              </a:rPr>
              <a:t>Participation - Connecticut General Statutes </a:t>
            </a:r>
            <a:r>
              <a:rPr lang="en-US" sz="1800" b="1" dirty="0">
                <a:ln w="0"/>
                <a:solidFill>
                  <a:schemeClr val="tx1"/>
                </a:solidFill>
              </a:rPr>
              <a:t>10-14n</a:t>
            </a:r>
          </a:p>
          <a:p>
            <a:pPr marL="0" marR="0" lvl="0" indent="0" algn="l" defTabSz="914400" rtl="0" eaLnBrk="0" fontAlgn="base" latinLnBrk="0" hangingPunct="0">
              <a:lnSpc>
                <a:spcPct val="120000"/>
              </a:lnSpc>
              <a:spcBef>
                <a:spcPts val="1000"/>
              </a:spcBef>
              <a:spcAft>
                <a:spcPts val="0"/>
              </a:spcAft>
              <a:buClrTx/>
              <a:buSzTx/>
              <a:buFont typeface="Arial,Sans-Serif"/>
              <a:buNone/>
              <a:tabLst/>
              <a:defRPr/>
            </a:pPr>
            <a:r>
              <a:rPr lang="en-US" sz="1800" dirty="0">
                <a:effectLst/>
                <a:latin typeface="Times New Roman" panose="02020603050405020304" pitchFamily="18" charset="0"/>
                <a:ea typeface="Times New Roman" panose="02020603050405020304" pitchFamily="18" charset="0"/>
              </a:rPr>
              <a:t>Federal legislation, the Every Student Succeeds Act signed in 2015 reauthorized the Elementary and Secondary Education Act (ESEA). This act reaffirms and requires that each state institute challenging content and performance standards for its public school students. These performance standards establish the level at which students are expected to master the material included in the state’s content standards. The ESEA requires that all states have quality assessments established in reading, mathematics, and science to determine the extent to which students have mastered the material outlined in the state’s content standards. This requirement addresses a key element of the Title I program, i.e., a high-quality assessment system that is aligned with a state’s content and performance standards to ensure that all students are held to the same high academic standards.</a:t>
            </a:r>
          </a:p>
          <a:p>
            <a:pPr marL="0" indent="0">
              <a:lnSpc>
                <a:spcPct val="120000"/>
              </a:lnSpc>
              <a:spcBef>
                <a:spcPts val="1000"/>
              </a:spcBef>
              <a:spcAft>
                <a:spcPts val="0"/>
              </a:spcAft>
              <a:buFont typeface="Arial,Sans-Serif"/>
              <a:buNone/>
            </a:pPr>
            <a:endParaRPr lang="en-US" sz="1200" b="0" dirty="0">
              <a:solidFill>
                <a:srgbClr val="FFFFFF"/>
              </a:solidFill>
            </a:endParaRPr>
          </a:p>
          <a:p>
            <a:pPr marL="0" indent="0">
              <a:lnSpc>
                <a:spcPct val="120000"/>
              </a:lnSpc>
              <a:spcBef>
                <a:spcPts val="1000"/>
              </a:spcBef>
              <a:spcAft>
                <a:spcPts val="0"/>
              </a:spcAft>
              <a:buFont typeface="Arial,Sans-Serif"/>
              <a:buNone/>
            </a:pPr>
            <a:r>
              <a:rPr lang="en-US" dirty="0"/>
              <a:t>This slide identifies the legislation that mandates state summative assessments. This legislation requires that students be assessed in Grades 3-8, and 11 in mathematics, reading, and writing, as well as science in Grades 5, 8, and 11.</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dirty="0"/>
              <a:t>Federal law requires full participation of all students on the state summative assessments. The minimum standard for the participation rate is at least 95 percent of all students and all student groups for each subject. For accountability purposes at the district and school level, the CSDE evaluates the participation rate for all students, as well as students in the "High Needs” group, for all content areas.</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dirty="0"/>
              <a:t>What are the legislatively mandated state summative assessments? </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t>The Smarter Balanced Assessments The Smarter Balanced Assessments </a:t>
            </a:r>
            <a:r>
              <a:rPr lang="en-US" dirty="0"/>
              <a:t>are aligned to the Connecticut Core Standards (CCS) in English language arts (ELA) and mathematics and measure student progress toward college and career readiness. These assessments are administered to students in Grades 3-8. The ELA assessment consists of a Computer Adaptive Test (CAT) while the mathematics assessment consists of a CAT and a performance task (PT). </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t>The Next Generation Science Standards (NGSS) Assessments</a:t>
            </a:r>
            <a:r>
              <a:rPr lang="en-US" dirty="0"/>
              <a:t> are aligned to the NGSS. These standards were adopted by the Connecticut State Board of Education in November 2015. The first operational year of the NGSS Assessments was the 2018-19 school year. The assessments are administered in Grades 5, 8, and 11.</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t>The Connecticut SAT School Day </a:t>
            </a:r>
            <a:r>
              <a:rPr lang="en-US" dirty="0"/>
              <a:t>is administered to all students in Grade 11 in Connecticut public schools. The Connecticut SAT School Day is strongly aligned to the CCS in ELA and mathematics. Scores for the Connecticut SAT School Day can also be used for the college admissions process. The Connecticut SAT School Day has two sections: evidence-based reading and writing, and mathematics. The evidence-based reading and writing section includes a reading test and a writing and language test. </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t>The Connecticut Alternate Assessments (CTAA) </a:t>
            </a:r>
            <a:r>
              <a:rPr lang="en-US" dirty="0"/>
              <a:t>support student independence to the greatest extent possible by making academic content accessible and the expected achievement levels appropriate. The CTAA for math and English language arts was developed to ensure that all students with significant cognitive disabilities are able to participate in an assessment that measures what they know and can do in relation to grade-level standards. The CTAA is only administered to eligible students with significant cognitive disabilities in Grades 3-8 and 11. It is a secure test, accessed online (or paper-pencil) with the support of a trained teacher. </a:t>
            </a: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t>The Connecticut Alternate Science (CTAS) Assessments </a:t>
            </a:r>
            <a:r>
              <a:rPr lang="en-US" dirty="0"/>
              <a:t>was developed to ensure that all students with significant cognitive disabilities are able to participate in an assessment that is a measure of what they know and can do in relation to the NGSS. The CTAS includes six Performance Tasks that are intended to be administered throughout the year as teachers work with eligible students to rate student performance on the CTAS Core Extensions. This alternate science assessment is only administered to eligible students with significant cognitive disabilities in Grades 5, 8, and 11. </a:t>
            </a:r>
          </a:p>
          <a:p>
            <a:pPr marL="0" indent="0">
              <a:lnSpc>
                <a:spcPct val="120000"/>
              </a:lnSpc>
              <a:spcBef>
                <a:spcPts val="1000"/>
              </a:spcBef>
              <a:spcAft>
                <a:spcPts val="0"/>
              </a:spcAft>
              <a:buFont typeface="Arial,Sans-Serif"/>
              <a:buNone/>
            </a:pPr>
            <a:endParaRPr lang="en-US" dirty="0"/>
          </a:p>
          <a:p>
            <a:pPr marL="0" marR="0">
              <a:spcBef>
                <a:spcPts val="0"/>
              </a:spcBef>
              <a:spcAft>
                <a:spcPts val="0"/>
              </a:spcAft>
            </a:pPr>
            <a:r>
              <a:rPr lang="en-US" b="1" dirty="0"/>
              <a:t>English Language Proficiency (ELP) Assessment </a:t>
            </a:r>
            <a:r>
              <a:rPr lang="en-US" dirty="0"/>
              <a:t>is required to be administered to eligible students under the Connecticut Consolidated State Plan for the ESSA. Results of this assessment are included in Indicator 11 of the Next Generation Accountability System reports. </a:t>
            </a:r>
            <a:r>
              <a:rPr lang="en-US" sz="1800" dirty="0">
                <a:effectLst/>
                <a:latin typeface="Calibri" panose="020F0502020204030204" pitchFamily="34" charset="0"/>
                <a:ea typeface="Calibri" panose="020F0502020204030204" pitchFamily="34" charset="0"/>
              </a:rPr>
              <a:t>Both Titles I and III of the ESEA require States and LEAs to annually assess the English proficiency of all ELs in the State enrolled in public schools in grades kindergarten through twelve in the domains of speaking, listening, reading, and writing (sections 1111(b)(7) and 1123(b)(3)(D) of the ESEA). Accordingly, as part of a general State assessment program, all ELs with disabilities must participate in the annual State ELP assessment with or without appropriate accommodations or by taking an alternate assessment, if necessary, consistent with their IEPs. The IDEA, Titles I and III of the ESEA, and Federal civil rights laws require that all children, including children with disabilities, take Statewide assessments that are valid and reliable for the purpose for which they are being used, and this includes the annual ELP assessment.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https://sites.ed.gov/idea/files/policy_speced_guid_idea_memosdcltrs_q-and-a-on-elp-swd.pdf</a:t>
            </a:r>
            <a:endParaRPr lang="en-US" sz="1800" dirty="0">
              <a:effectLst/>
              <a:latin typeface="Calibri" panose="020F0502020204030204" pitchFamily="34" charset="0"/>
              <a:ea typeface="Calibri" panose="020F0502020204030204" pitchFamily="34" charset="0"/>
            </a:endParaRPr>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endParaRPr lang="en-US" dirty="0"/>
          </a:p>
          <a:p>
            <a:pPr marL="0" indent="0">
              <a:lnSpc>
                <a:spcPct val="120000"/>
              </a:lnSpc>
              <a:spcBef>
                <a:spcPts val="1000"/>
              </a:spcBef>
              <a:spcAft>
                <a:spcPts val="0"/>
              </a:spcAft>
              <a:buFont typeface="Arial,Sans-Serif"/>
              <a:buNone/>
            </a:pPr>
            <a:r>
              <a:rPr lang="en-US" b="1" dirty="0">
                <a:solidFill>
                  <a:schemeClr val="tx1"/>
                </a:solidFill>
              </a:rPr>
              <a:t>The Collaborative for the Alternate Assessment of English Language Proficiency (CAAELP) </a:t>
            </a:r>
            <a:r>
              <a:rPr lang="en-US" dirty="0"/>
              <a:t>is a new alternate assessment into the existing Connecticut Alternate Assessment System. The CAAELP is designed for students with the most significant cognitive disabilities in Grades K-12 who are dually identified as an English learner/multilingual learner and receive services under the IDEA. Eligible students, determined at each annual Planning and Placement Team (PPT) meeting, may be considered for participation in the appropriate assessments associated with their grade and EL/ML identification.</a:t>
            </a:r>
          </a:p>
          <a:p>
            <a:pPr marL="0" indent="0">
              <a:lnSpc>
                <a:spcPct val="120000"/>
              </a:lnSpc>
              <a:spcBef>
                <a:spcPts val="1000"/>
              </a:spcBef>
              <a:spcAft>
                <a:spcPts val="0"/>
              </a:spcAft>
              <a:buFont typeface="Arial,Sans-Serif"/>
              <a:buNone/>
            </a:pP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5598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state assessments with their corresponding test windows. Keep in mind that school districts set their own test schedules as long as they fall within the state’s testing window.</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750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buFont typeface="Arial" panose="020B0604020202020204" pitchFamily="34" charset="0"/>
              <a:buNone/>
            </a:pPr>
            <a:r>
              <a:rPr lang="en-US" b="0" i="0" dirty="0">
                <a:solidFill>
                  <a:srgbClr val="0A0A0A"/>
                </a:solidFill>
                <a:effectLst/>
                <a:latin typeface="open-sans"/>
              </a:rPr>
              <a:t>While this presentation will focus specifically on Smarter Balanced and NGSS Assessments, we wanted to take a moment to capture the other assessments that contribute to Connecticut’s Summative Assessment System.</a:t>
            </a:r>
          </a:p>
          <a:p>
            <a:pPr marL="171450" indent="-171450" algn="l">
              <a:buFont typeface="Arial" panose="020B0604020202020204" pitchFamily="34" charset="0"/>
              <a:buChar char="•"/>
            </a:pPr>
            <a:r>
              <a:rPr lang="en-US" b="0" i="0" dirty="0">
                <a:solidFill>
                  <a:srgbClr val="0A0A0A"/>
                </a:solidFill>
                <a:effectLst/>
                <a:latin typeface="open-sans"/>
              </a:rPr>
              <a:t>The </a:t>
            </a:r>
            <a:r>
              <a:rPr lang="en-US" b="1" i="0" u="none" strike="noStrike" dirty="0">
                <a:solidFill>
                  <a:srgbClr val="0771BB"/>
                </a:solidFill>
                <a:effectLst/>
                <a:latin typeface="open-sans"/>
                <a:hlinkClick r:id="rId3"/>
              </a:rPr>
              <a:t>Connecticut Smarter Balanced Assessment</a:t>
            </a:r>
            <a:r>
              <a:rPr lang="en-US" b="0" i="0" dirty="0">
                <a:solidFill>
                  <a:srgbClr val="0A0A0A"/>
                </a:solidFill>
                <a:effectLst/>
                <a:latin typeface="open-sans"/>
              </a:rPr>
              <a:t> for students in Grades 3 through 8. The assessment is online and computer adaptive. The English Language Arts sections consists of computer adaptive items across reading, writing, listening, and research. There is no performance task for the ELA summative assessment. The math assessment consists of two math segments (both are computer adaptive) and a math performance task. </a:t>
            </a:r>
          </a:p>
          <a:p>
            <a:pPr marL="171450" indent="-171450" algn="l">
              <a:buFont typeface="Arial" panose="020B0604020202020204" pitchFamily="34" charset="0"/>
              <a:buChar char="•"/>
            </a:pPr>
            <a:r>
              <a:rPr lang="en-US" b="0" i="0" dirty="0">
                <a:solidFill>
                  <a:srgbClr val="0A0A0A"/>
                </a:solidFill>
                <a:effectLst/>
                <a:latin typeface="open-sans"/>
              </a:rPr>
              <a:t>The </a:t>
            </a:r>
            <a:r>
              <a:rPr lang="en-US" b="1" i="0" u="none" strike="noStrike" dirty="0">
                <a:solidFill>
                  <a:srgbClr val="0771BB"/>
                </a:solidFill>
                <a:effectLst/>
                <a:latin typeface="open-sans"/>
                <a:hlinkClick r:id="rId4"/>
              </a:rPr>
              <a:t>Next Generation Science Standards (NGSS)</a:t>
            </a:r>
            <a:r>
              <a:rPr lang="en-US" b="0" i="0" dirty="0">
                <a:solidFill>
                  <a:srgbClr val="0A0A0A"/>
                </a:solidFill>
                <a:effectLst/>
                <a:latin typeface="open-sans"/>
              </a:rPr>
              <a:t> assessment for students in Grades 5, 8, and 11. This is an online test and items are computer adaptive.</a:t>
            </a:r>
          </a:p>
          <a:p>
            <a:pPr marL="171450" indent="-171450" algn="l">
              <a:buFont typeface="Arial" panose="020B0604020202020204" pitchFamily="34" charset="0"/>
              <a:buChar char="•"/>
            </a:pPr>
            <a:r>
              <a:rPr lang="en-US" b="0" i="0" dirty="0">
                <a:solidFill>
                  <a:srgbClr val="0A0A0A"/>
                </a:solidFill>
                <a:effectLst/>
                <a:latin typeface="open-sans"/>
              </a:rPr>
              <a:t>The </a:t>
            </a:r>
            <a:r>
              <a:rPr lang="en-US" b="1" i="0" u="none" strike="noStrike" dirty="0">
                <a:solidFill>
                  <a:srgbClr val="0771BB"/>
                </a:solidFill>
                <a:effectLst/>
                <a:latin typeface="open-sans"/>
                <a:hlinkClick r:id="rId5"/>
              </a:rPr>
              <a:t>Connecticut SAT School Day</a:t>
            </a:r>
            <a:r>
              <a:rPr lang="en-US" b="0" i="0" dirty="0">
                <a:solidFill>
                  <a:srgbClr val="0A0A0A"/>
                </a:solidFill>
                <a:effectLst/>
                <a:latin typeface="open-sans"/>
              </a:rPr>
              <a:t> for students in Grade 11. This assessment is administered online using the College Board’s test platform. The CT SAT School Day is not currently computer adaptive.</a:t>
            </a:r>
          </a:p>
          <a:p>
            <a:pPr marL="171450" indent="-171450" algn="l">
              <a:buFont typeface="Arial" panose="020B0604020202020204" pitchFamily="34" charset="0"/>
              <a:buChar char="•"/>
            </a:pPr>
            <a:r>
              <a:rPr lang="en-US" b="0" i="0" dirty="0">
                <a:solidFill>
                  <a:srgbClr val="0A0A0A"/>
                </a:solidFill>
                <a:effectLst/>
                <a:latin typeface="open-sans"/>
              </a:rPr>
              <a:t>The </a:t>
            </a:r>
            <a:r>
              <a:rPr lang="en-US" b="1" i="0" u="none" strike="noStrike" dirty="0">
                <a:solidFill>
                  <a:srgbClr val="0771BB"/>
                </a:solidFill>
                <a:effectLst/>
                <a:latin typeface="open-sans"/>
                <a:hlinkClick r:id="rId6"/>
              </a:rPr>
              <a:t>Connecticut Alternate Assessment System</a:t>
            </a:r>
            <a:r>
              <a:rPr lang="en-US" b="0" i="0" dirty="0">
                <a:solidFill>
                  <a:srgbClr val="0A0A0A"/>
                </a:solidFill>
                <a:effectLst/>
                <a:latin typeface="open-sans"/>
              </a:rPr>
              <a:t>: </a:t>
            </a:r>
            <a:br>
              <a:rPr lang="en-US" b="0" i="0" dirty="0">
                <a:solidFill>
                  <a:srgbClr val="0A0A0A"/>
                </a:solidFill>
                <a:effectLst/>
                <a:latin typeface="open-sans"/>
              </a:rPr>
            </a:br>
            <a:r>
              <a:rPr lang="en-US" b="0" i="0" dirty="0">
                <a:solidFill>
                  <a:srgbClr val="0A0A0A"/>
                </a:solidFill>
                <a:effectLst/>
                <a:latin typeface="open-sans"/>
              </a:rPr>
              <a:t>- Connecticut Alternate Assessment (CTAA) for English Language Arts and Mathematics for eligible students in Grades 3 through 8 and 11; this is an online fixed test, though it is also available in hard copy.</a:t>
            </a:r>
            <a:br>
              <a:rPr lang="en-US" b="0" i="0" dirty="0">
                <a:solidFill>
                  <a:srgbClr val="0A0A0A"/>
                </a:solidFill>
                <a:effectLst/>
                <a:latin typeface="open-sans"/>
              </a:rPr>
            </a:br>
            <a:r>
              <a:rPr lang="en-US" b="0" i="0" dirty="0">
                <a:solidFill>
                  <a:srgbClr val="0A0A0A"/>
                </a:solidFill>
                <a:effectLst/>
                <a:latin typeface="open-sans"/>
              </a:rPr>
              <a:t>- Connecticut Alternate Science (CTAS) Assessment for eligible students in Grades 5, 8, and 11; this is a paper/pencil assessment administered to a student throughout the school year.</a:t>
            </a:r>
            <a:br>
              <a:rPr lang="en-US" b="0" i="0" dirty="0">
                <a:solidFill>
                  <a:srgbClr val="0A0A0A"/>
                </a:solidFill>
                <a:effectLst/>
                <a:latin typeface="open-sans"/>
              </a:rPr>
            </a:br>
            <a:r>
              <a:rPr lang="en-US" b="0" i="0" dirty="0">
                <a:solidFill>
                  <a:srgbClr val="0A0A0A"/>
                </a:solidFill>
                <a:effectLst/>
                <a:latin typeface="open-sans"/>
              </a:rPr>
              <a:t>- The Collaborative for the Alternate Assessment of English Language Proficiency (CAAELP) for eligible students in Grades K – 12; this is an online test.</a:t>
            </a:r>
          </a:p>
          <a:p>
            <a:pPr marL="171450" indent="-171450" algn="l">
              <a:buFont typeface="Arial" panose="020B0604020202020204" pitchFamily="34" charset="0"/>
              <a:buChar char="•"/>
            </a:pPr>
            <a:r>
              <a:rPr lang="en-US" b="0" i="0" dirty="0">
                <a:solidFill>
                  <a:srgbClr val="0A0A0A"/>
                </a:solidFill>
                <a:effectLst/>
                <a:latin typeface="open-sans"/>
              </a:rPr>
              <a:t>The </a:t>
            </a:r>
            <a:r>
              <a:rPr lang="en-US" b="1" i="0" u="none" strike="noStrike" dirty="0">
                <a:solidFill>
                  <a:srgbClr val="0771BB"/>
                </a:solidFill>
                <a:effectLst/>
                <a:latin typeface="open-sans"/>
                <a:hlinkClick r:id="rId7"/>
              </a:rPr>
              <a:t>English Language Proficiency</a:t>
            </a:r>
            <a:r>
              <a:rPr lang="en-US" b="0" i="0" dirty="0">
                <a:solidFill>
                  <a:srgbClr val="0A0A0A"/>
                </a:solidFill>
                <a:effectLst/>
                <a:latin typeface="open-sans"/>
              </a:rPr>
              <a:t> assessment (LAS Links) in Grades K - 12 for English learners; this is an online test.</a:t>
            </a:r>
          </a:p>
          <a:p>
            <a:endParaRPr lang="en-US" b="0" i="0" dirty="0">
              <a:solidFill>
                <a:srgbClr val="111A0B"/>
              </a:solidFill>
              <a:effectLst/>
              <a:latin typeface="open-sans"/>
            </a:endParaRPr>
          </a:p>
          <a:p>
            <a:r>
              <a:rPr lang="en-US" b="0" i="0" dirty="0">
                <a:solidFill>
                  <a:srgbClr val="111A0B"/>
                </a:solidFill>
                <a:effectLst/>
                <a:latin typeface="open-sans"/>
              </a:rPr>
              <a:t>Additional instructional tools include the Smarter Balanced and NGSS Interim Assessments and the Tools for Teachers.</a:t>
            </a:r>
          </a:p>
          <a:p>
            <a:endParaRPr lang="en-US" b="0" i="0" dirty="0">
              <a:solidFill>
                <a:srgbClr val="111A0B"/>
              </a:solidFill>
              <a:effectLst/>
              <a:latin typeface="open-sans"/>
            </a:endParaRPr>
          </a:p>
          <a:p>
            <a:r>
              <a:rPr lang="en-US" b="0" i="0" dirty="0">
                <a:solidFill>
                  <a:srgbClr val="111A0B"/>
                </a:solidFill>
                <a:effectLst/>
                <a:latin typeface="open-sans"/>
              </a:rPr>
              <a:t>We developed the </a:t>
            </a:r>
            <a:r>
              <a:rPr lang="en-US" b="1" i="0" u="none" strike="noStrike" dirty="0">
                <a:solidFill>
                  <a:srgbClr val="0771BB"/>
                </a:solidFill>
                <a:effectLst/>
                <a:latin typeface="open-sans"/>
                <a:hlinkClick r:id="rId8"/>
              </a:rPr>
              <a:t>Interim Assessments: Smarter Balanced and Next Generation Science Standards</a:t>
            </a:r>
            <a:r>
              <a:rPr lang="en-US" b="0" i="0" dirty="0">
                <a:solidFill>
                  <a:srgbClr val="0A0A0A"/>
                </a:solidFill>
                <a:effectLst/>
                <a:latin typeface="open-sans"/>
              </a:rPr>
              <a:t> (https://portal.ct.gov/-/media/SDE/Student-Assessment/Smarter-Interim-Assessments/InterimAssessments-FINAL.pdf) guide to answer questions about test format, administration, scoring, reporting, universal tools, and designated supports and accommodations.  Resources in this document are directly linked to the sections in which they correspond.</a:t>
            </a:r>
          </a:p>
          <a:p>
            <a:endParaRPr lang="en-US" b="0" i="0" dirty="0">
              <a:solidFill>
                <a:srgbClr val="0A0A0A"/>
              </a:solidFill>
              <a:effectLst/>
              <a:latin typeface="open-sans"/>
            </a:endParaRPr>
          </a:p>
          <a:p>
            <a:r>
              <a:rPr lang="en-US" b="0" i="0" dirty="0">
                <a:solidFill>
                  <a:srgbClr val="0A0A0A"/>
                </a:solidFill>
                <a:effectLst/>
                <a:latin typeface="open-sans"/>
              </a:rPr>
              <a:t>Teachers can access the Tools for Teachers using their TIDE username and password. View the Quick Guide for information on how to use resources and strategies: </a:t>
            </a:r>
            <a:r>
              <a:rPr lang="en-US" dirty="0">
                <a:hlinkClick r:id="rId9"/>
              </a:rPr>
              <a:t>New Tools for Teachers Quick Guides: How to Use Resources and Strategies (smarterbalanced.org</a:t>
            </a:r>
            <a:r>
              <a:rPr lang="en-US" dirty="0"/>
              <a:t>); https://smarterbalanced.org/new-quick-guides/.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92231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b="1" dirty="0">
                <a:solidFill>
                  <a:srgbClr val="000000"/>
                </a:solidFill>
                <a:effectLst/>
                <a:latin typeface="Times New Roman" panose="02020603050405020304" pitchFamily="18" charset="0"/>
                <a:ea typeface="Times New Roman" panose="02020603050405020304" pitchFamily="18" charset="0"/>
              </a:rPr>
              <a:t>The Smarter Balanced summative assessment for English language arts and mathematics </a:t>
            </a:r>
            <a:r>
              <a:rPr lang="en-US" sz="1800" dirty="0">
                <a:solidFill>
                  <a:srgbClr val="000000"/>
                </a:solidFill>
                <a:effectLst/>
                <a:latin typeface="Times New Roman" panose="02020603050405020304" pitchFamily="18" charset="0"/>
                <a:ea typeface="Times New Roman" panose="02020603050405020304" pitchFamily="18" charset="0"/>
              </a:rPr>
              <a:t>requires students to</a:t>
            </a:r>
          </a:p>
          <a:p>
            <a:pPr marL="342900" marR="102870" lvl="0" indent="-342900" algn="l">
              <a:lnSpc>
                <a:spcPts val="1200"/>
              </a:lnSpc>
              <a:spcBef>
                <a:spcPts val="60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Participate in an online assessment comprised of two components: a computer adaptive test (CAT) for both ELA and math; and a performance task (PT) for math. The tests are not timed, however, recommended test session lengths of 40 to 120 minutes, depending on content area and grade level, are provided in the Smarter Balanced Test Administration Manual;</a:t>
            </a:r>
          </a:p>
          <a:p>
            <a:pPr marL="342900" marR="102870" lvl="0" indent="-342900" algn="l">
              <a:lnSpc>
                <a:spcPts val="1200"/>
              </a:lnSpc>
              <a:spcBef>
                <a:spcPts val="60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Demonstrate critical-thinking and problem-solving skills; and</a:t>
            </a:r>
          </a:p>
          <a:p>
            <a:pPr marL="342900" marR="102870" lvl="0" indent="-342900" algn="l">
              <a:lnSpc>
                <a:spcPts val="1200"/>
              </a:lnSpc>
              <a:spcBef>
                <a:spcPts val="60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Accurately respond to various item response types using a keyboard and mouse or touchpad.</a:t>
            </a:r>
          </a:p>
          <a:p>
            <a:pPr marL="342900" marR="102870" lvl="0" indent="-342900" algn="l">
              <a:lnSpc>
                <a:spcPts val="1200"/>
              </a:lnSpc>
              <a:spcBef>
                <a:spcPts val="600"/>
              </a:spcBef>
              <a:spcAft>
                <a:spcPts val="0"/>
              </a:spcAft>
              <a:buSzPts val="1200"/>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0" marR="102870" lvl="0" indent="0" algn="l">
              <a:lnSpc>
                <a:spcPts val="1200"/>
              </a:lnSpc>
              <a:spcBef>
                <a:spcPts val="600"/>
              </a:spcBef>
              <a:spcAft>
                <a:spcPts val="0"/>
              </a:spcAft>
              <a:buSzPts val="1200"/>
              <a:buFont typeface="Symbol" panose="05050102010706020507" pitchFamily="18" charset="2"/>
              <a:buNone/>
            </a:pPr>
            <a:r>
              <a:rPr lang="en-US" sz="1800" b="1" dirty="0">
                <a:effectLst/>
                <a:latin typeface="Times New Roman" panose="02020603050405020304" pitchFamily="18" charset="0"/>
                <a:ea typeface="Times New Roman" panose="02020603050405020304" pitchFamily="18" charset="0"/>
              </a:rPr>
              <a:t>The Next Generation Science Standards (NGSS) Assessments </a:t>
            </a:r>
            <a:r>
              <a:rPr lang="en-US" sz="2800" dirty="0"/>
              <a:t>consists of a variety of item types and interactions, many of which students will have experienced before on the NGSS Assessment and Smarter Balanced Assessments. The NGSS is an online computer adaptive assessment. The suggested testing time of at least 90 minutes is a recommendation of how much time students will need to complete the NGSS Assessments. Students should be given additional time if needed. For details, refer to the NGSS Test Administration Manual.</a:t>
            </a:r>
            <a:endParaRPr lang="en-US" sz="1800" dirty="0">
              <a:effectLst/>
              <a:latin typeface="Times New Roman" panose="02020603050405020304" pitchFamily="18" charset="0"/>
              <a:ea typeface="Times New Roman" panose="02020603050405020304" pitchFamily="18" charset="0"/>
            </a:endParaRPr>
          </a:p>
          <a:p>
            <a:pPr marL="342900" marR="102870" lvl="0" indent="-342900" algn="l">
              <a:lnSpc>
                <a:spcPts val="1200"/>
              </a:lnSpc>
              <a:spcBef>
                <a:spcPts val="600"/>
              </a:spcBef>
              <a:spcAft>
                <a:spcPts val="0"/>
              </a:spcAft>
              <a:buSzPts val="1200"/>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0" marR="102870" lvl="0" indent="0" algn="l">
              <a:lnSpc>
                <a:spcPts val="1200"/>
              </a:lnSpc>
              <a:spcBef>
                <a:spcPts val="600"/>
              </a:spcBef>
              <a:spcAft>
                <a:spcPts val="0"/>
              </a:spcAft>
              <a:buSzPts val="1200"/>
              <a:buFont typeface="Symbol" panose="05050102010706020507" pitchFamily="18" charset="2"/>
              <a:buNone/>
            </a:pPr>
            <a:r>
              <a:rPr lang="en-US" sz="1800" dirty="0">
                <a:effectLst/>
                <a:latin typeface="Times New Roman" panose="02020603050405020304" pitchFamily="18" charset="0"/>
                <a:ea typeface="Times New Roman" panose="02020603050405020304" pitchFamily="18" charset="0"/>
              </a:rPr>
              <a:t>The online </a:t>
            </a:r>
            <a:r>
              <a:rPr lang="en-US" sz="1800" b="1" dirty="0">
                <a:effectLst/>
                <a:latin typeface="Times New Roman" panose="02020603050405020304" pitchFamily="18" charset="0"/>
                <a:ea typeface="Times New Roman" panose="02020603050405020304" pitchFamily="18" charset="0"/>
              </a:rPr>
              <a:t>Connecticut SAT School Day </a:t>
            </a:r>
            <a:r>
              <a:rPr lang="en-US" sz="1800" dirty="0">
                <a:effectLst/>
                <a:latin typeface="Times New Roman" panose="02020603050405020304" pitchFamily="18" charset="0"/>
                <a:ea typeface="Times New Roman" panose="02020603050405020304" pitchFamily="18" charset="0"/>
              </a:rPr>
              <a:t>is composed of the following subtests:</a:t>
            </a:r>
          </a:p>
          <a:p>
            <a:pPr marL="342900" marR="100330" lvl="0" indent="-342900" algn="just">
              <a:lnSpc>
                <a:spcPts val="1200"/>
              </a:lnSpc>
              <a:spcBef>
                <a:spcPts val="60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Evidence-Based Reading and Writing, consisting of two subtests: a Reading Test; and a Writing and Language Test. Each test is composed of multi-paragraph passages and multiple-choice questions.</a:t>
            </a:r>
          </a:p>
          <a:p>
            <a:pPr marL="337185" marR="102870" indent="0" algn="just">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Time allotted: </a:t>
            </a:r>
          </a:p>
          <a:p>
            <a:pPr marL="800100" marR="102870" lvl="1" indent="-342900" algn="just">
              <a:lnSpc>
                <a:spcPts val="1200"/>
              </a:lnSpc>
              <a:spcBef>
                <a:spcPts val="60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65 minutes for Reading</a:t>
            </a:r>
          </a:p>
          <a:p>
            <a:pPr marL="800100" marR="102870" lvl="1" indent="-342900" algn="just">
              <a:lnSpc>
                <a:spcPts val="1200"/>
              </a:lnSpc>
              <a:spcBef>
                <a:spcPts val="60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35 minutes for Writing and Language</a:t>
            </a:r>
          </a:p>
          <a:p>
            <a:pPr marL="342900" marR="100330" lvl="0" indent="-342900" algn="just">
              <a:lnSpc>
                <a:spcPts val="1200"/>
              </a:lnSpc>
              <a:spcBef>
                <a:spcPts val="60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Math: Includes one portion that provides an embedded Desmos calculator (or use of a hand-held calculator) and one that does not. Each portion is composed of multiple-choice and student-produced response questions.</a:t>
            </a:r>
          </a:p>
          <a:p>
            <a:pPr marL="337185" marR="102870" indent="0" algn="just">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Time allotted: </a:t>
            </a:r>
          </a:p>
          <a:p>
            <a:pPr marL="800100" marR="102870" lvl="1" indent="-342900" algn="just">
              <a:lnSpc>
                <a:spcPts val="1200"/>
              </a:lnSpc>
              <a:spcBef>
                <a:spcPts val="60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25 minutes for Math Test-No Calculator</a:t>
            </a:r>
          </a:p>
          <a:p>
            <a:pPr marL="800100" marR="102870" lvl="1" indent="-342900" algn="just">
              <a:lnSpc>
                <a:spcPts val="1200"/>
              </a:lnSpc>
              <a:spcBef>
                <a:spcPts val="60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55 minutes for Math Test-Calculator</a:t>
            </a:r>
          </a:p>
          <a:p>
            <a:r>
              <a:rPr lang="en-US" sz="1800" dirty="0">
                <a:effectLst/>
                <a:latin typeface="Times New Roman" panose="02020603050405020304" pitchFamily="18" charset="0"/>
                <a:ea typeface="Times New Roman" panose="02020603050405020304" pitchFamily="18" charset="0"/>
              </a:rPr>
              <a:t>Most students will test in one or two days, and the test schedules are specified by the Connecticut SAT School Day Coordinator Manual. However, there may be some students who will require more time (refer to the Coordinator’s Manual for more detail) per an IEP or 504 Plan.</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77677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Cambium Assessments, CAI has a variety of systems that are linked to the test interface that ensure efficiency during test administration.</a:t>
            </a:r>
          </a:p>
          <a:p>
            <a:endParaRPr lang="en-US" dirty="0"/>
          </a:p>
          <a:p>
            <a:r>
              <a:rPr lang="en-US" dirty="0"/>
              <a:t>Two computer devices are used to administer the online Smarter Balanced, NGSS, and Alternate Assessments:</a:t>
            </a:r>
          </a:p>
          <a:p>
            <a:pPr marL="171450" indent="-171450">
              <a:buFont typeface="Arial" panose="020B0604020202020204" pitchFamily="34" charset="0"/>
              <a:buChar char="•"/>
            </a:pPr>
            <a:r>
              <a:rPr lang="en-US" dirty="0"/>
              <a:t>One computer device is used by the student to access the secure browser, which gives the student access to their test (populated based on the grade in which the student is enrolled in PSIS). </a:t>
            </a:r>
          </a:p>
          <a:p>
            <a:endParaRPr lang="en-US" dirty="0"/>
          </a:p>
          <a:p>
            <a:pPr marL="171450" indent="-171450">
              <a:buFont typeface="Arial" panose="020B0604020202020204" pitchFamily="34" charset="0"/>
              <a:buChar char="•"/>
            </a:pPr>
            <a:r>
              <a:rPr lang="en-US" dirty="0"/>
              <a:t>The second device is used by the test examiner to access the Test Administration Interface, which is located on the Connecticut Comprehensive Assessment Program Portal and used to set up a test administration session and monitor testing from start to finish.</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15</a:t>
            </a:fld>
            <a:endParaRPr lang="en-US" dirty="0"/>
          </a:p>
        </p:txBody>
      </p:sp>
    </p:spTree>
    <p:extLst>
      <p:ext uri="{BB962C8B-B14F-4D97-AF65-F5344CB8AC3E}">
        <p14:creationId xmlns:p14="http://schemas.microsoft.com/office/powerpoint/2010/main" val="144273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a:cs typeface="Arial"/>
              </a:rPr>
              <a:t>Everything you need for test administration, such as accessing test manuals, user guides, and the test administration interface, is located on the portal </a:t>
            </a:r>
            <a:r>
              <a:rPr lang="en-US" sz="1200" dirty="0"/>
              <a:t>https://ct.portal.cambiumast.com/. As shown on this slide, you can browse by assessments as indicated by the red box on the lower section of the slide.  Each assessment has its own page (Smarter Balanced, NGSS, or other assessments such as the Connecticut Alternate Assessment System) that can be accessed when you select the assessment card. By selecting the test of your choice, you can drill down based on the phase of testing. Systems are grouped by the following categories:  Preparing for Testing, Administering Tests, and After Testing.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As mentioned earlier in the presentation, you can also use the Resources look-up, as referenced by the red box in the upper right corner of the portal.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To learn more about the assessment systems, let’s look at Smarter Balanced Assessments page.</a:t>
            </a:r>
          </a:p>
          <a:p>
            <a:endParaRPr lang="en-US" dirty="0"/>
          </a:p>
          <a:p>
            <a:r>
              <a:rPr lang="en-US" dirty="0"/>
              <a:t>The image is hyperlinked.</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16</a:t>
            </a:fld>
            <a:endParaRPr lang="en-US" dirty="0"/>
          </a:p>
        </p:txBody>
      </p:sp>
    </p:spTree>
    <p:extLst>
      <p:ext uri="{BB962C8B-B14F-4D97-AF65-F5344CB8AC3E}">
        <p14:creationId xmlns:p14="http://schemas.microsoft.com/office/powerpoint/2010/main" val="375931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None/>
            </a:pPr>
            <a:r>
              <a:rPr lang="en-US" dirty="0"/>
              <a:t>This is what you will see when you select the Smarter Balanced Assessment card. The organization and access to these systems are the same when NGSS and the Alternate Assessment System cards are selected.</a:t>
            </a:r>
          </a:p>
          <a:p>
            <a:pPr marL="0" indent="0">
              <a:buNone/>
            </a:pPr>
            <a:endParaRPr lang="en-US" dirty="0"/>
          </a:p>
          <a:p>
            <a:pPr marL="0" indent="0">
              <a:buNone/>
            </a:pPr>
            <a:r>
              <a:rPr lang="en-US" dirty="0"/>
              <a:t>As shown on this slide, the red rectangular boxes indicate the phases of testing. Below each category are systems that support certain functions within the phase of testing. </a:t>
            </a:r>
          </a:p>
          <a:p>
            <a:pPr marL="0" indent="0">
              <a:buNone/>
            </a:pPr>
            <a:endParaRPr lang="en-US" dirty="0"/>
          </a:p>
          <a:p>
            <a:pPr marL="0" indent="0">
              <a:buNone/>
            </a:pPr>
            <a:r>
              <a:rPr lang="en-US" dirty="0"/>
              <a:t>First, look for #1 labeled on the slide. It calls out the Preparing for Testing section. In this section, you will find the Practice and Training Tests card. This will give you (and your students) access to grade-level practice tests for Smarter Balanced and NGSS. Practice tests are also available for other assessments, such as the Connecticut Alternate Assessment System and the CAAELP. </a:t>
            </a:r>
          </a:p>
          <a:p>
            <a:pPr marL="0" indent="0">
              <a:buNone/>
            </a:pPr>
            <a:endParaRPr lang="en-US" dirty="0"/>
          </a:p>
          <a:p>
            <a:pPr marL="0" indent="0">
              <a:buNone/>
            </a:pPr>
            <a:r>
              <a:rPr lang="en-US" dirty="0"/>
              <a:t>The Test Information Delivery Engine, or TIDE, also located under the Preparing for Testing section.  This is where all student information is populated from all the eligible students registered in the Public School Information System (PSIS). TIDE also includes all the school and district users for the testing systems and is populated by the District Administrator for Testing and/or the School Test Coordinator. TIDE syncs nightly with PSIS. That way, as student demographics change, they will be automatically be reflected in TIDE in real time.  TIDE will be explained in further detail in just a moment.</a:t>
            </a:r>
          </a:p>
          <a:p>
            <a:pPr marL="0" indent="0">
              <a:buNone/>
            </a:pPr>
            <a:endParaRPr lang="en-US" dirty="0"/>
          </a:p>
          <a:p>
            <a:pPr marL="0" indent="0">
              <a:buNone/>
            </a:pPr>
            <a:r>
              <a:rPr lang="en-US" dirty="0"/>
              <a:t>There are other systems in the Preparing for Testing section such as the TA Practice and Training Site. Test examiners can use this resource to simulate a test administration without using the live Test Administration site.</a:t>
            </a:r>
          </a:p>
          <a:p>
            <a:pPr marL="0" indent="0">
              <a:buNone/>
            </a:pPr>
            <a:endParaRPr lang="en-US" dirty="0"/>
          </a:p>
          <a:p>
            <a:pPr marL="0" indent="0">
              <a:buNone/>
            </a:pPr>
            <a:endParaRPr lang="en-US" dirty="0"/>
          </a:p>
          <a:p>
            <a:pPr marL="0" indent="0">
              <a:buNone/>
            </a:pPr>
            <a:r>
              <a:rPr lang="en-US" dirty="0"/>
              <a:t>Next, look for Number 2. When administering tests, you will select the Test Administration card to set up a live test session for summative testing. </a:t>
            </a:r>
          </a:p>
          <a:p>
            <a:pPr marL="0" indent="0">
              <a:buNone/>
            </a:pPr>
            <a:endParaRPr lang="en-US" dirty="0"/>
          </a:p>
          <a:p>
            <a:pPr marL="0" indent="0">
              <a:buNone/>
            </a:pPr>
            <a:r>
              <a:rPr lang="en-US" dirty="0"/>
              <a:t>Finally, Number 3 references “After Testing” activities and identifies the various systems that are applicable once testing is completed. For example, to view test results (e.g., interims or summative assessments), select the Centralized Reporting System card. This system will allow you to view results for students rostered to you.</a:t>
            </a:r>
          </a:p>
          <a:p>
            <a:pPr marL="0" indent="0">
              <a:buNone/>
            </a:pPr>
            <a:endParaRPr lang="en-US" dirty="0"/>
          </a:p>
          <a:p>
            <a:pPr marL="0" indent="0">
              <a:buNone/>
            </a:pPr>
            <a:r>
              <a:rPr lang="en-US" dirty="0"/>
              <a:t>There are other systems indicated on this slide that we have not highlighted. To learn more about what they are, refer to your TIDE User Guide.</a:t>
            </a:r>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Also note the “lock” icon in the upper right corner of the card. This indicates that the site is secure and requires the user to sign-in with their TIDE username and password.</a:t>
            </a:r>
          </a:p>
          <a:p>
            <a:pPr marL="0" indent="0">
              <a:buNone/>
            </a:pPr>
            <a:endParaRPr lang="en-US" dirty="0"/>
          </a:p>
          <a:p>
            <a:pPr marL="0" indent="0">
              <a:buNone/>
            </a:pP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17</a:t>
            </a:fld>
            <a:endParaRPr lang="en-US" dirty="0"/>
          </a:p>
        </p:txBody>
      </p:sp>
    </p:spTree>
    <p:extLst>
      <p:ext uri="{BB962C8B-B14F-4D97-AF65-F5344CB8AC3E}">
        <p14:creationId xmlns:p14="http://schemas.microsoft.com/office/powerpoint/2010/main" val="149489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Two devices are used for online testing. </a:t>
            </a:r>
            <a:br>
              <a:rPr lang="en-US" dirty="0"/>
            </a:br>
            <a:endParaRPr lang="en-US" dirty="0"/>
          </a:p>
          <a:p>
            <a:pPr marL="0" indent="0">
              <a:buNone/>
            </a:pPr>
            <a:r>
              <a:rPr lang="en-US" dirty="0"/>
              <a:t>One device is needed by the teacher administering the assessment. To start a test session, log onto the Test Administration Interface.</a:t>
            </a:r>
          </a:p>
          <a:p>
            <a:pPr marL="0" indent="0">
              <a:buNone/>
            </a:pPr>
            <a:endParaRPr lang="en-US" dirty="0"/>
          </a:p>
          <a:p>
            <a:pPr marL="0" indent="0">
              <a:buNone/>
            </a:pPr>
            <a:r>
              <a:rPr lang="en-US" dirty="0"/>
              <a:t>A second device is needed by the student. The student’s device must have the Secure Browser downloaded and installed.</a:t>
            </a:r>
          </a:p>
          <a:p>
            <a:pPr marL="0" indent="0">
              <a:buNone/>
            </a:pPr>
            <a:endParaRPr lang="en-US" dirty="0"/>
          </a:p>
          <a:p>
            <a:pPr marL="0" indent="0">
              <a:buNone/>
            </a:pPr>
            <a:r>
              <a:rPr lang="en-US" dirty="0"/>
              <a:t>The next few slides will provide more details about these applications.</a:t>
            </a:r>
          </a:p>
          <a:p>
            <a:pPr marL="0" indent="0">
              <a:buNone/>
            </a:pPr>
            <a:endParaRPr lang="en-US" dirty="0"/>
          </a:p>
          <a:p>
            <a:pPr marL="0" indent="0">
              <a:buNone/>
            </a:pP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18</a:t>
            </a:fld>
            <a:endParaRPr lang="en-US" dirty="0"/>
          </a:p>
        </p:txBody>
      </p:sp>
    </p:spTree>
    <p:extLst>
      <p:ext uri="{BB962C8B-B14F-4D97-AF65-F5344CB8AC3E}">
        <p14:creationId xmlns:p14="http://schemas.microsoft.com/office/powerpoint/2010/main" val="421487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secure browser?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effectLst/>
              </a:rPr>
              <a:t>Students use the secure browser to take the test.</a:t>
            </a:r>
            <a:endParaRPr lang="en-US" dirty="0"/>
          </a:p>
          <a:p>
            <a:endParaRPr lang="en-US" dirty="0"/>
          </a:p>
          <a:p>
            <a:r>
              <a:rPr lang="en-US" dirty="0"/>
              <a:t>Most districts have a technology coordinator who will download the Secure Browser onto all student testing devices. However, because this is a critical step when planning for spring testing, you should know what it is and where to locate and download the browser if necessary.</a:t>
            </a:r>
          </a:p>
          <a:p>
            <a:endParaRPr lang="en-US" dirty="0"/>
          </a:p>
          <a:p>
            <a:pPr marL="0" indent="0" fontAlgn="auto">
              <a:spcBef>
                <a:spcPts val="0"/>
              </a:spcBef>
              <a:spcAft>
                <a:spcPts val="600"/>
              </a:spcAft>
              <a:buFont typeface="Arial" panose="020B0604020202020204" pitchFamily="34" charset="0"/>
              <a:buNone/>
            </a:pPr>
            <a:r>
              <a:rPr lang="en-US" dirty="0"/>
              <a:t>Every student’s testing device will need the 2022 Secure Browser downloaded. The Secure Browser gives students access to the testing system. Secure Browser downloads are available for the computer programs listed on this screen. </a:t>
            </a:r>
          </a:p>
          <a:p>
            <a:pPr marL="0" indent="0" fontAlgn="auto">
              <a:spcBef>
                <a:spcPts val="0"/>
              </a:spcBef>
              <a:spcAft>
                <a:spcPts val="600"/>
              </a:spcAft>
              <a:buFont typeface="Arial" panose="020B0604020202020204" pitchFamily="34" charset="0"/>
              <a:buNone/>
            </a:pPr>
            <a:endParaRPr lang="en-US" sz="1200" dirty="0"/>
          </a:p>
          <a:p>
            <a:pPr marL="0" indent="0" fontAlgn="auto">
              <a:spcBef>
                <a:spcPts val="0"/>
              </a:spcBef>
              <a:spcAft>
                <a:spcPts val="600"/>
              </a:spcAft>
              <a:buFont typeface="Arial" panose="020B0604020202020204" pitchFamily="34" charset="0"/>
              <a:buNone/>
            </a:pPr>
            <a:r>
              <a:rPr lang="en-US" sz="1200" dirty="0"/>
              <a:t>For information about setting up student workstations and configuring networks and assistive technology, see your technology coordinator. You may also find the </a:t>
            </a:r>
            <a:r>
              <a:rPr lang="en-US" sz="1200" dirty="0">
                <a:hlinkClick r:id="rId3"/>
              </a:rPr>
              <a:t>Technology Guide</a:t>
            </a:r>
            <a:r>
              <a:rPr lang="en-US" sz="1200" dirty="0"/>
              <a:t> to be a useful resource.</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99963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we’d like to take the opportunity to introduce you to our small but mighty assessment team. Abe Krisst is the Bureau Chief for Student Assessment. </a:t>
            </a:r>
          </a:p>
          <a:p>
            <a:endParaRPr lang="en-US" dirty="0"/>
          </a:p>
          <a:p>
            <a:r>
              <a:rPr lang="en-US" dirty="0"/>
              <a:t>Cristi Alberino, ELA Consultant, oversees the Smarter Balanced and NGSS Interim Assessments, Appeals/Security Breaches, Student Alerts, and state policy test administration processes for statewide testing.</a:t>
            </a:r>
          </a:p>
          <a:p>
            <a:endParaRPr lang="en-US" dirty="0"/>
          </a:p>
          <a:p>
            <a:r>
              <a:rPr lang="en-US" dirty="0"/>
              <a:t>Jeff Greig, Science Consultant, oversees all aspects of the NGSS and Connecticut Alternate Science Assessments (CTAS). He also oversees state policy test administration processes.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27398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Where is the secure browser located?</a:t>
            </a:r>
          </a:p>
          <a:p>
            <a:pPr marL="0" indent="0">
              <a:buNone/>
            </a:pPr>
            <a:r>
              <a:rPr lang="en-US" dirty="0"/>
              <a:t>                                       </a:t>
            </a:r>
          </a:p>
          <a:p>
            <a:pPr marL="0" indent="0">
              <a:buNone/>
            </a:pPr>
            <a:r>
              <a:rPr lang="en-US" dirty="0"/>
              <a:t>The red box on your slide indicates where to access information on the secure browser. From the main page of the portal, select Technology Resources. Your school or district technology department may already have a process in place to download the secure browser on to each of the testing devices used by students. Without a secure browser, students will not have access to statewide assessments.</a:t>
            </a:r>
          </a:p>
          <a:p>
            <a:pPr marL="0" indent="0">
              <a:buNone/>
            </a:pPr>
            <a:endParaRPr lang="en-US" dirty="0"/>
          </a:p>
          <a:p>
            <a:pPr marL="0" indent="0">
              <a:buNone/>
            </a:pPr>
            <a:endParaRPr lang="en-US" dirty="0"/>
          </a:p>
          <a:p>
            <a:pPr marL="0" indent="0">
              <a:buNone/>
            </a:pPr>
            <a:r>
              <a:rPr lang="en-US" dirty="0"/>
              <a:t>Resource:</a:t>
            </a:r>
          </a:p>
          <a:p>
            <a:pPr marL="0" indent="0">
              <a:buNone/>
            </a:pPr>
            <a:r>
              <a:rPr lang="en-US" dirty="0"/>
              <a:t>Recommended for Technology Coordinators, the </a:t>
            </a:r>
            <a:r>
              <a:rPr lang="en-US" u="sng" dirty="0"/>
              <a:t>Technology Guide</a:t>
            </a:r>
            <a:r>
              <a:rPr lang="en-US" u="none" dirty="0"/>
              <a:t> </a:t>
            </a:r>
            <a:r>
              <a:rPr lang="en-US" dirty="0"/>
              <a:t>provides information about setting up test stations for staff and students, configuring networks for online testing, and managing test sessions from any secure browser:  https://ct.portal.cambiumast.com/tech-guide.html.</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20</a:t>
            </a:fld>
            <a:endParaRPr lang="en-US" dirty="0"/>
          </a:p>
        </p:txBody>
      </p:sp>
    </p:spTree>
    <p:extLst>
      <p:ext uri="{BB962C8B-B14F-4D97-AF65-F5344CB8AC3E}">
        <p14:creationId xmlns:p14="http://schemas.microsoft.com/office/powerpoint/2010/main" val="231024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The red box indicates where to access the Test Administration Interface.</a:t>
            </a:r>
          </a:p>
          <a:p>
            <a:pPr marL="0" indent="0">
              <a:buNone/>
            </a:pPr>
            <a:endParaRPr lang="en-US" dirty="0"/>
          </a:p>
          <a:p>
            <a:pPr marL="0" indent="0">
              <a:buNone/>
            </a:pPr>
            <a:r>
              <a:rPr lang="en-US" dirty="0"/>
              <a:t>You will use your device to access the TA Interface.  This system allows you to create/start a test session, approve students into the test session, monitor and manage testing, and identify students who may need assistance.</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21</a:t>
            </a:fld>
            <a:endParaRPr lang="en-US" dirty="0"/>
          </a:p>
        </p:txBody>
      </p:sp>
    </p:spTree>
    <p:extLst>
      <p:ext uri="{BB962C8B-B14F-4D97-AF65-F5344CB8AC3E}">
        <p14:creationId xmlns:p14="http://schemas.microsoft.com/office/powerpoint/2010/main" val="21277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Test Delivery System delivers Connecticut’s online tests and consists of practice sites and operational testing sites (Interim and Summative Assessments). The practice sites function identically to the operational testing sites. However, the tests that are available in the practice and operational sites are different. Tests administered in the TA Practice &amp; Training Site are for practice (and do not yield scores), whereas the tests provided in the Test Administrator Interface are operational and students’ scores will be official.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Test Administrator (TA) User Guide: https://ct.portal.cambiumast.com/-/media/project/client-portals/connecticut/pdf/2019/test-administrator-ta-user-guide.pdf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81815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TIDE includes all the school and district users and is populated by the District Administrator for Testing and/or the School Test Coordinator. Depending on your user role in TIDE, you will have access to the Test Delivery System for test administration and the Centralized Reporting System, where you can find student test results from interim and summative assessments. While there are a variety of user roles available to teachers, most test administrators only need a TE or TA user role. If you have teacher access, you will use TIDE to create student rosters, view student test settings, such as designated supports and accommodations, and you can print test tickets. </a:t>
            </a:r>
          </a:p>
          <a:p>
            <a:pPr marL="0" indent="0">
              <a:buNone/>
            </a:pPr>
            <a:endParaRPr lang="en-US" dirty="0"/>
          </a:p>
          <a:p>
            <a:pPr marL="0" indent="0">
              <a:buNone/>
            </a:pPr>
            <a:r>
              <a:rPr lang="en-US" dirty="0"/>
              <a:t>If you are a new administrator, you will need TIDE user access from your school or district test coordinator. Refer to the TIDE User Guide for information on user roles and permissions, along with more details about this important data repository.</a:t>
            </a:r>
          </a:p>
          <a:p>
            <a:pPr marL="0" indent="0">
              <a:buNone/>
            </a:pPr>
            <a:endParaRPr lang="en-US" dirty="0"/>
          </a:p>
          <a:p>
            <a:pPr fontAlgn="auto">
              <a:spcBef>
                <a:spcPts val="0"/>
              </a:spcBef>
              <a:spcAft>
                <a:spcPts val="600"/>
              </a:spcAft>
            </a:pPr>
            <a:endParaRPr lang="en-US" sz="1200" dirty="0"/>
          </a:p>
          <a:p>
            <a:pPr marL="0" indent="0" fontAlgn="auto">
              <a:spcBef>
                <a:spcPts val="0"/>
              </a:spcBef>
              <a:spcAft>
                <a:spcPts val="600"/>
              </a:spcAft>
              <a:buNone/>
            </a:pPr>
            <a:r>
              <a:rPr lang="en-US" sz="1200" dirty="0"/>
              <a:t>For information about using TIDE, refer to the </a:t>
            </a:r>
            <a:r>
              <a:rPr lang="en-US" sz="1200" dirty="0">
                <a:hlinkClick r:id="rId3"/>
              </a:rPr>
              <a:t>TIDE User Guide</a:t>
            </a:r>
            <a:r>
              <a:rPr lang="en-US" sz="1200" dirty="0"/>
              <a:t> and the TIDE </a:t>
            </a:r>
            <a:r>
              <a:rPr lang="en-US" sz="1200" dirty="0">
                <a:hlinkClick r:id="rId4"/>
              </a:rPr>
              <a:t>brochure</a:t>
            </a:r>
            <a:r>
              <a:rPr lang="en-US" sz="1200" dirty="0"/>
              <a:t>. The User Role Permissions for Online Testing brochure provides details about the various user roles and associated permissions within the system.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942756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a:latin typeface="Arial"/>
              <a:cs typeface="Arial"/>
            </a:endParaRPr>
          </a:p>
          <a:p>
            <a:pPr marL="0" indent="0">
              <a:buNone/>
            </a:pPr>
            <a:r>
              <a:rPr lang="en-US" dirty="0"/>
              <a:t>Pages 4-6 of the TIDE User Guide defines the user roles and various permissions in TIDE. An excerpt is included on the slide.</a:t>
            </a:r>
          </a:p>
          <a:p>
            <a:pPr marL="0" indent="0">
              <a:buNone/>
            </a:pPr>
            <a:endParaRPr lang="en-US" dirty="0"/>
          </a:p>
          <a:p>
            <a:pPr marL="0" indent="0">
              <a:buNone/>
            </a:pPr>
            <a:r>
              <a:rPr lang="en-US" sz="1200" dirty="0"/>
              <a:t>https://ct.portal.cambiumast.com/resources/guides/test-information-distribution-engine-(tide)-user-guide</a:t>
            </a:r>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24</a:t>
            </a:fld>
            <a:endParaRPr lang="en-US" dirty="0"/>
          </a:p>
        </p:txBody>
      </p:sp>
    </p:spTree>
    <p:extLst>
      <p:ext uri="{BB962C8B-B14F-4D97-AF65-F5344CB8AC3E}">
        <p14:creationId xmlns:p14="http://schemas.microsoft.com/office/powerpoint/2010/main" val="2391646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Assessment Viewing Application (AVA) is a secure online system used to view the optional interim assessments for math, ELA, and science. This system is only for viewing interim assessments. </a:t>
            </a:r>
            <a:r>
              <a:rPr lang="en-US" b="0" i="0" dirty="0">
                <a:solidFill>
                  <a:srgbClr val="111A0B"/>
                </a:solidFill>
                <a:effectLst/>
                <a:latin typeface="open-sans"/>
              </a:rPr>
              <a:t>While AVA does not score or provide answer keys for the Smarter Balanced ELA and Mathematics Interim Assessments, all item responses are provided for NGSS Interims in AVA. Answer keys for all interim assessments are provided in the Centralized Reporting System and in Tools for Teachers.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Since this application does not pertain to the administration of summative assessments, it will not be discussed in any greater detail within this presentation. However, you are welcome to use AVA if you are interested in learning more about interim assessments in the year ahead.</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284735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explain how to start, monitor, pause, and submit tests.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26</a:t>
            </a:fld>
            <a:endParaRPr lang="en-US" dirty="0"/>
          </a:p>
        </p:txBody>
      </p:sp>
    </p:spTree>
    <p:extLst>
      <p:ext uri="{BB962C8B-B14F-4D97-AF65-F5344CB8AC3E}">
        <p14:creationId xmlns:p14="http://schemas.microsoft.com/office/powerpoint/2010/main" val="241545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Before you begin testing, please download or print the Test Administration Manual (located on the portal) that is associated with the test being administered. Following the directions in the manual provides critical information for teachers when planning and preparing for testing, and when administering the tests. Following the manual and scripts with fidelity ensures a secure, reliable, and standardized process for test administration.</a:t>
            </a:r>
          </a:p>
          <a:p>
            <a:endParaRPr lang="en-US" dirty="0"/>
          </a:p>
          <a:p>
            <a:r>
              <a:rPr lang="en-US" dirty="0"/>
              <a:t>Test Administration Manuals are available on the Connecticut Comprehensive Assessment Program Portal for the following assessments:</a:t>
            </a:r>
          </a:p>
          <a:p>
            <a:r>
              <a:rPr lang="en-US" dirty="0"/>
              <a:t>Smarter Balanced Assessments: https://ct.portal.cambiumast.com/resources/smarter-balanced-assessment/smarter-balanced-summative-test-administration-manual-(tam)</a:t>
            </a:r>
          </a:p>
          <a:p>
            <a:r>
              <a:rPr lang="en-US" dirty="0"/>
              <a:t>NGSS: https://ct.portal.cambiumast.com/resources/ngss-assessment/ngss-test-administration-manual-(tam)</a:t>
            </a:r>
          </a:p>
          <a:p>
            <a:r>
              <a:rPr lang="en-US" dirty="0"/>
              <a:t>CTAA: https://ct.portal.cambiumast.com/resources/alternate-assessment-system/ctaa-test-administration-manual-(tam)</a:t>
            </a:r>
          </a:p>
          <a:p>
            <a:r>
              <a:rPr lang="en-US" dirty="0"/>
              <a:t>CTAS: https://ct.portal.cambiumast.com/resources/alternate-assessment-system/connecticut-alternate-science-(ctas)-assessment--test-administration-manual</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27</a:t>
            </a:fld>
            <a:endParaRPr lang="en-US" dirty="0"/>
          </a:p>
        </p:txBody>
      </p:sp>
    </p:spTree>
    <p:extLst>
      <p:ext uri="{BB962C8B-B14F-4D97-AF65-F5344CB8AC3E}">
        <p14:creationId xmlns:p14="http://schemas.microsoft.com/office/powerpoint/2010/main" val="218768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must create a test session before students can log in to the Secure Browser (but no more than 30 minutes prior or the system will time out unless the test session was scheduled in advance). When you create a test session, a unique Session ID is randomly generated. This Session ID must be provided to the students before they log in and should be written down.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set up a test session in real time, select the Active Sessions tab (as shown on slide) and follow the prompts. To set up a test session in advance, choose the Upcoming Sessions tab and follow the prompts.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28</a:t>
            </a:fld>
            <a:endParaRPr lang="en-US" dirty="0"/>
          </a:p>
        </p:txBody>
      </p:sp>
    </p:spTree>
    <p:extLst>
      <p:ext uri="{BB962C8B-B14F-4D97-AF65-F5344CB8AC3E}">
        <p14:creationId xmlns:p14="http://schemas.microsoft.com/office/powerpoint/2010/main" val="349837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log in to the Test Administration Interface and chooses Active Sessions, the Test Selection window opens automatically. To create a test session, select the test(s), grade(s), content area(s), and CAT(s) or PT(s) to be administered in the test session.</a:t>
            </a:r>
          </a:p>
          <a:p>
            <a:endParaRPr lang="en-US" dirty="0"/>
          </a:p>
          <a:p>
            <a:r>
              <a:rPr lang="en-US" dirty="0"/>
              <a:t>The Test Selection window color codes tests (summative assessments are blue). Assessments are also categorized by test, grade, content area, and type (CAT or PT). All tests appear collapsed by default. To expand a category, click (+). To collapse an expanded a category, click (−). </a:t>
            </a:r>
          </a:p>
          <a:p>
            <a:endParaRPr lang="en-US" dirty="0"/>
          </a:p>
          <a:p>
            <a:r>
              <a:rPr lang="en-US" dirty="0"/>
              <a:t>After selecting the assessment(s) to be administered during the test session, click the [Start Live Session] button to begin the test session and generate the Session ID that students use to join that test session. The example on this slide displays all Grade 3 summative tests and shows that the test examiner has selected the Grade 3 ELA CAT to include in the test session.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29</a:t>
            </a:fld>
            <a:endParaRPr lang="en-US" dirty="0"/>
          </a:p>
        </p:txBody>
      </p:sp>
    </p:spTree>
    <p:extLst>
      <p:ext uri="{BB962C8B-B14F-4D97-AF65-F5344CB8AC3E}">
        <p14:creationId xmlns:p14="http://schemas.microsoft.com/office/powerpoint/2010/main" val="367256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we’d like to take the opportunity to introduce you to our small but mighty assessment team. Abe Krisst is the Bureau Chief for Student Assessment. </a:t>
            </a:r>
          </a:p>
          <a:p>
            <a:endParaRPr lang="en-US" dirty="0"/>
          </a:p>
          <a:p>
            <a:r>
              <a:rPr lang="en-US" dirty="0"/>
              <a:t>Cristi Alberino, ELA Consultant, oversees the Smarter Balanced and NGSS Interim Assessments, Appeals/Security Breaches, Student Alerts, and state policy test administration processes for statewide testing.</a:t>
            </a:r>
          </a:p>
          <a:p>
            <a:endParaRPr lang="en-US" dirty="0"/>
          </a:p>
          <a:p>
            <a:r>
              <a:rPr lang="en-US" dirty="0"/>
              <a:t>Jeff Greig, Science Consultant, oversees all aspects of the NGSS and Connecticut Alternate Science Assessments (CTAS). He also oversees state policy test administration processes.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83167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Provide the students with the Session ID. This ID should also be written on the chalkboard for easy reference.</a:t>
            </a:r>
          </a:p>
          <a:p>
            <a:endParaRPr lang="en-US" dirty="0"/>
          </a:p>
          <a:p>
            <a:r>
              <a:rPr lang="en-US" dirty="0"/>
              <a:t>Students will enter this information into the Secure Browser, along with their full first name (as indicated in the PSIS registration system) and their SASID.</a:t>
            </a:r>
          </a:p>
          <a:p>
            <a:endParaRPr lang="en-US" dirty="0"/>
          </a:p>
          <a:p>
            <a:r>
              <a:rPr lang="en-US" dirty="0"/>
              <a:t>Ensure that all students have successfully entered their information before they sign-in. </a:t>
            </a:r>
          </a:p>
          <a:p>
            <a:endParaRPr lang="en-US" dirty="0"/>
          </a:p>
          <a:p>
            <a:r>
              <a:rPr lang="en-US" dirty="0"/>
              <a:t>If you set up a test session in advance, you will enter the test date, a test name and reason for testing. After following the prompts, the system will generate a session ID and link for students to access at the time of testing. For example, the confirmation message will say something like:</a:t>
            </a:r>
          </a:p>
          <a:p>
            <a:pPr algn="l" fontAlgn="base"/>
            <a:r>
              <a:rPr lang="en-US" b="0" i="0" dirty="0">
                <a:solidFill>
                  <a:srgbClr val="000000"/>
                </a:solidFill>
                <a:effectLst/>
                <a:latin typeface="Helvetica Neue"/>
              </a:rPr>
              <a:t>“If your students will use the Secure Browser for Summative or Interim testing, please share this Session ID:</a:t>
            </a:r>
          </a:p>
          <a:p>
            <a:pPr algn="l" fontAlgn="base"/>
            <a:r>
              <a:rPr lang="en-US" b="1" i="0" dirty="0">
                <a:solidFill>
                  <a:srgbClr val="000000"/>
                </a:solidFill>
                <a:effectLst/>
                <a:latin typeface="inconsolata" panose="020B0604020202020204" pitchFamily="2" charset="0"/>
              </a:rPr>
              <a:t>[CT-93C3-35T]</a:t>
            </a:r>
          </a:p>
          <a:p>
            <a:pPr algn="l" fontAlgn="base"/>
            <a:r>
              <a:rPr lang="en-US" b="0" i="0" dirty="0">
                <a:solidFill>
                  <a:srgbClr val="000000"/>
                </a:solidFill>
                <a:effectLst/>
                <a:latin typeface="Helvetica Neue"/>
              </a:rPr>
              <a:t>If your students are using Firefox or Chrome for Interim testing, please share this link with them:</a:t>
            </a:r>
          </a:p>
          <a:p>
            <a:pPr algn="l" fontAlgn="base"/>
            <a:r>
              <a:rPr lang="en-US" b="0" i="0" dirty="0">
                <a:solidFill>
                  <a:srgbClr val="000000"/>
                </a:solidFill>
                <a:effectLst/>
                <a:latin typeface="inconsolata" panose="020B0604020202020204" pitchFamily="2" charset="0"/>
              </a:rPr>
              <a:t>https://ct.tds.cambiumast.com/student/?session=CT-93C3-35T.“</a:t>
            </a:r>
            <a:endParaRPr lang="en-US" b="0" i="0" dirty="0">
              <a:solidFill>
                <a:srgbClr val="000000"/>
              </a:solidFill>
              <a:effectLst/>
              <a:latin typeface="Helvetica Neue"/>
            </a:endParaRPr>
          </a:p>
          <a:p>
            <a:endParaRPr lang="en-US" dirty="0"/>
          </a:p>
          <a:p>
            <a:r>
              <a:rPr lang="en-US" sz="1800" dirty="0">
                <a:effectLst/>
                <a:latin typeface="Calibri" panose="020F0502020204030204" pitchFamily="34" charset="0"/>
                <a:ea typeface="Calibri" panose="020F0502020204030204" pitchFamily="34" charset="0"/>
              </a:rPr>
              <a:t>If you are thinking about setting up a summative test session in advance, this can be done anytime within the test window (February 7-June 2 for the Grade 11 NGSS and March 27-June 2 for Smarter Balanced and NGSS (Grades 5 and 1). Students will use the internet browser on their device (Chrome, Firefox) to access the link.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30</a:t>
            </a:fld>
            <a:endParaRPr lang="en-US" dirty="0"/>
          </a:p>
        </p:txBody>
      </p:sp>
    </p:spTree>
    <p:extLst>
      <p:ext uri="{BB962C8B-B14F-4D97-AF65-F5344CB8AC3E}">
        <p14:creationId xmlns:p14="http://schemas.microsoft.com/office/powerpoint/2010/main" val="346122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students sign in to the Secure Browser, all assessments associated with their grade of enrollment will appear. Therefore, be sure to clearly communicate which assessment the student should choose.</a:t>
            </a:r>
          </a:p>
          <a:p>
            <a:endParaRPr lang="en-US" dirty="0"/>
          </a:p>
          <a:p>
            <a:r>
              <a:rPr lang="en-US" dirty="0"/>
              <a:t>Look closely at the test name listed on the Test Administrator Interface prior to approving to be sure it is the correct summative test to be administered at that time.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31</a:t>
            </a:fld>
            <a:endParaRPr lang="en-US" dirty="0"/>
          </a:p>
        </p:txBody>
      </p:sp>
    </p:spTree>
    <p:extLst>
      <p:ext uri="{BB962C8B-B14F-4D97-AF65-F5344CB8AC3E}">
        <p14:creationId xmlns:p14="http://schemas.microsoft.com/office/powerpoint/2010/main" val="255871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a student selects a test other than the one you plan to administer to that student that day (for example, a student selected a PT instead of a CAT or selected mathematics instead of ELA), deny the test session by selecting the red x. The student may then log in again and select the correct test. </a:t>
            </a:r>
          </a:p>
          <a:p>
            <a:endParaRPr lang="en-US" dirty="0"/>
          </a:p>
          <a:p>
            <a:r>
              <a:rPr lang="en-US" dirty="0"/>
              <a:t>On the Test Administration Interface, select the [Approvals (#)] button as indicated by #1 on your slide. </a:t>
            </a:r>
          </a:p>
          <a:p>
            <a:endParaRPr lang="en-US" dirty="0"/>
          </a:p>
          <a:p>
            <a:r>
              <a:rPr lang="en-US" dirty="0"/>
              <a:t>Then, a new window opens that shows a list of students. Review the list to ensure that students are taking the correct content area (mathematics or ELA) and type of test (CAT or PT). All tests should say “Summative” in the title. See #2 on your slide.</a:t>
            </a:r>
          </a:p>
          <a:p>
            <a:endParaRPr lang="en-US" dirty="0"/>
          </a:p>
          <a:p>
            <a:r>
              <a:rPr lang="en-US" dirty="0"/>
              <a:t>If a student’s settings are incorrect, do not approve that student to begin testing. You should work directly with a School or District Coordinator to correct the test settings in TIDE before approving the student to begin testing. Ensuring the test settings are correct before the student begins testing is critical to avoid the need for a test reset that may result in additional testing for the student later.</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32</a:t>
            </a:fld>
            <a:endParaRPr lang="en-US" dirty="0"/>
          </a:p>
        </p:txBody>
      </p:sp>
    </p:spTree>
    <p:extLst>
      <p:ext uri="{BB962C8B-B14F-4D97-AF65-F5344CB8AC3E}">
        <p14:creationId xmlns:p14="http://schemas.microsoft.com/office/powerpoint/2010/main" val="2824301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auto">
              <a:lnSpc>
                <a:spcPct val="120000"/>
              </a:lnSpc>
              <a:spcAft>
                <a:spcPts val="0"/>
              </a:spcAft>
              <a:buNone/>
            </a:pPr>
            <a:r>
              <a:rPr lang="en-US" sz="1200" dirty="0"/>
              <a:t>Once students have started their tests, circulate through the room to ensure that all conditions of test security are maintained. </a:t>
            </a:r>
          </a:p>
          <a:p>
            <a:pPr marL="0" indent="0" fontAlgn="auto">
              <a:lnSpc>
                <a:spcPct val="120000"/>
              </a:lnSpc>
              <a:spcAft>
                <a:spcPts val="0"/>
              </a:spcAft>
              <a:buNone/>
            </a:pPr>
            <a:endParaRPr lang="en-US" sz="1200" dirty="0"/>
          </a:p>
          <a:p>
            <a:pPr marL="0" indent="0" fontAlgn="auto">
              <a:lnSpc>
                <a:spcPct val="120000"/>
              </a:lnSpc>
              <a:spcAft>
                <a:spcPts val="0"/>
              </a:spcAft>
              <a:buNone/>
            </a:pPr>
            <a:r>
              <a:rPr lang="en-US" sz="1200" dirty="0"/>
              <a:t>If you witness or suspect the possibility of a test security incident, pause the student’s test and contact the District Administrator for Testing immediately in accordance with the security guidance provided in this manual. </a:t>
            </a:r>
          </a:p>
          <a:p>
            <a:pPr marL="0" indent="0" fontAlgn="auto">
              <a:lnSpc>
                <a:spcPct val="120000"/>
              </a:lnSpc>
              <a:spcAft>
                <a:spcPts val="0"/>
              </a:spcAft>
              <a:buNone/>
            </a:pPr>
            <a:endParaRPr lang="en-US" sz="1200"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33</a:t>
            </a:fld>
            <a:endParaRPr lang="en-US" dirty="0"/>
          </a:p>
        </p:txBody>
      </p:sp>
    </p:spTree>
    <p:extLst>
      <p:ext uri="{BB962C8B-B14F-4D97-AF65-F5344CB8AC3E}">
        <p14:creationId xmlns:p14="http://schemas.microsoft.com/office/powerpoint/2010/main" val="55145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auto">
              <a:lnSpc>
                <a:spcPct val="120000"/>
              </a:lnSpc>
              <a:spcAft>
                <a:spcPts val="0"/>
              </a:spcAft>
              <a:buNone/>
            </a:pPr>
            <a:endParaRPr lang="en-US" sz="1200" dirty="0"/>
          </a:p>
          <a:p>
            <a:pPr marL="0" indent="0" fontAlgn="auto">
              <a:lnSpc>
                <a:spcPct val="120000"/>
              </a:lnSpc>
              <a:spcAft>
                <a:spcPts val="0"/>
              </a:spcAft>
              <a:buNone/>
            </a:pPr>
            <a:r>
              <a:rPr lang="en-US" sz="1200" dirty="0"/>
              <a:t>Refer to the Test Administration Interface to view the testing progress of any student. This site will not show test items or scores, but it will show how many items have been delivered to each student (e.g., question 24/40). The Test Administration Interface is designed to automatically refresh every 20 seconds, but you can refresh it manually at any time by clicking the [refresh] button at the top right of the screen (as indicated by red text box on your screen).</a:t>
            </a:r>
            <a:endParaRPr lang="en-US" sz="2400" dirty="0"/>
          </a:p>
          <a:p>
            <a:endParaRPr lang="en-US" dirty="0"/>
          </a:p>
          <a:p>
            <a:r>
              <a:rPr lang="en-US" dirty="0"/>
              <a:t>As a security measure, test examiners are automatically logged out of the Test Administration Interface after 30 minutes of test examiner inactivity or student inactivity in the test session, which will result in closing the test session. If this occurs, create a new session, and the students will have to log in to the new session to resume testing. When starting a new session, give the students the new Session ID so that they can log in and resume testing.</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34</a:t>
            </a:fld>
            <a:endParaRPr lang="en-US" dirty="0"/>
          </a:p>
        </p:txBody>
      </p:sp>
    </p:spTree>
    <p:extLst>
      <p:ext uri="{BB962C8B-B14F-4D97-AF65-F5344CB8AC3E}">
        <p14:creationId xmlns:p14="http://schemas.microsoft.com/office/powerpoint/2010/main" val="97641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Arial" panose="020B0604020202020204" pitchFamily="34" charset="0"/>
              <a:buChar char="•"/>
            </a:pPr>
            <a:r>
              <a:rPr lang="en-US" sz="1200" dirty="0"/>
              <a:t>After answering the last item in the test session, each student is presented with a screen prompting the student to review answers (marked and unmarked) for all items available to the student or prior to submitting the test. </a:t>
            </a:r>
          </a:p>
          <a:p>
            <a:pPr marL="457200" indent="-457200">
              <a:buFont typeface="Arial" panose="020B0604020202020204" pitchFamily="34" charset="0"/>
              <a:buChar char="•"/>
            </a:pPr>
            <a:r>
              <a:rPr lang="en-US" sz="1200" dirty="0"/>
              <a:t>After answering the last question, students must submit their tests. If students would like to review their answers before submitting their test, they should click the number of the question they wish to review and, only after they finish reviewing, should they click [SUBMIT TEST].</a:t>
            </a:r>
          </a:p>
          <a:p>
            <a:pPr marL="457200" indent="-457200">
              <a:buFont typeface="Arial" panose="020B0604020202020204" pitchFamily="34" charset="0"/>
              <a:buChar char="•"/>
            </a:pPr>
            <a:r>
              <a:rPr lang="en-US" sz="1200" dirty="0"/>
              <a:t>Once a student clicks [SUBMIT TEST], the student will not be able to review answers.</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35</a:t>
            </a:fld>
            <a:endParaRPr lang="en-US" dirty="0"/>
          </a:p>
        </p:txBody>
      </p:sp>
    </p:spTree>
    <p:extLst>
      <p:ext uri="{BB962C8B-B14F-4D97-AF65-F5344CB8AC3E}">
        <p14:creationId xmlns:p14="http://schemas.microsoft.com/office/powerpoint/2010/main" val="314352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Arial" panose="020B0604020202020204" pitchFamily="34" charset="0"/>
              <a:buChar char="•"/>
            </a:pPr>
            <a:r>
              <a:rPr lang="en-US" sz="1200" dirty="0"/>
              <a:t>To end a test session, click [STOP] in the Test Administration Interface to end the test session and pause any student test in the session that is still in progress. Log out of the Test Administration Interface by clicking the [Logout] button at the top right.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36</a:t>
            </a:fld>
            <a:endParaRPr lang="en-US" dirty="0"/>
          </a:p>
        </p:txBody>
      </p:sp>
    </p:spTree>
    <p:extLst>
      <p:ext uri="{BB962C8B-B14F-4D97-AF65-F5344CB8AC3E}">
        <p14:creationId xmlns:p14="http://schemas.microsoft.com/office/powerpoint/2010/main" val="1532825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37</a:t>
            </a:fld>
            <a:endParaRPr lang="en-US" dirty="0"/>
          </a:p>
        </p:txBody>
      </p:sp>
    </p:spTree>
    <p:extLst>
      <p:ext uri="{BB962C8B-B14F-4D97-AF65-F5344CB8AC3E}">
        <p14:creationId xmlns:p14="http://schemas.microsoft.com/office/powerpoint/2010/main" val="1290250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dirty="0">
                <a:solidFill>
                  <a:schemeClr val="tx1"/>
                </a:solidFill>
                <a:latin typeface="Arial" panose="020B0604020202020204" pitchFamily="34" charset="0"/>
                <a:cs typeface="Arial" panose="020B0604020202020204" pitchFamily="34" charset="0"/>
              </a:rPr>
              <a:t>Breaches of test security include, but are not limited to:</a:t>
            </a:r>
          </a:p>
          <a:p>
            <a:pPr marL="365760" lvl="1">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analyzing/copying test items </a:t>
            </a:r>
          </a:p>
          <a:p>
            <a:pPr marL="365760" lvl="1">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coaching students</a:t>
            </a:r>
          </a:p>
          <a:p>
            <a:pPr marL="365760" lvl="1">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giving students answers, and/or changing students’ answers</a:t>
            </a:r>
          </a:p>
          <a:p>
            <a:pPr marL="365760" lvl="1">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allowing students access to digital, electronic, or manual devices (except approved accommodations)</a:t>
            </a:r>
          </a:p>
          <a:p>
            <a:pPr marL="365760" lvl="1">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unauthorized log-in to the Test Delivery System</a:t>
            </a:r>
          </a:p>
          <a:p>
            <a:endParaRPr lang="en-US" sz="800" dirty="0"/>
          </a:p>
          <a:p>
            <a:r>
              <a:rPr lang="en-US" sz="800" dirty="0"/>
              <a:t>This list is not comprehensive, but this represents most issues when it comes to issues in test security.    </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40452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security of assessment instruments and the confidentiality of student information are vital to maintaining the validity, reliability, and fairness of the results. All summative test items and test materials are secure and must be appropriately handled. Secure handling protects the integrity and confidentiality of assessment items, prompts, and student information. Any deviation in test administration must be reported as a test security incident to ensure that the assessment results are valid.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39122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Rosado oversees the Connecticut SAT School Day and PSAT/AP Assessments.</a:t>
            </a:r>
          </a:p>
          <a:p>
            <a:r>
              <a:rPr lang="en-US" dirty="0"/>
              <a:t>Pei-Hsuan Chiu is our psychometrician that oversees all things related to data analysis and reporting.</a:t>
            </a:r>
          </a:p>
          <a:p>
            <a:r>
              <a:rPr lang="en-US" dirty="0"/>
              <a:t>Michael Sabados also supports the analysis and reporting of student and accountability data and is the program lead for English Language Proficiency Assessments.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04340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table on this slide shows appropriate responses to specific problems that may come up during testing.</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40</a:t>
            </a:fld>
            <a:endParaRPr lang="en-US" dirty="0"/>
          </a:p>
        </p:txBody>
      </p:sp>
    </p:spTree>
    <p:extLst>
      <p:ext uri="{BB962C8B-B14F-4D97-AF65-F5344CB8AC3E}">
        <p14:creationId xmlns:p14="http://schemas.microsoft.com/office/powerpoint/2010/main" val="3619240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To ensure that all students are tested under the same conditions, it is important to strictly adhere to the script for administering the test as published in the Test Administration Manuals. These instructions are provided in the boxes on the following pages. When asked, you may answer questions raised by students but should never help the class or individual students with specific test items. No test items or passages can be read to any student for any content area, unless the student requires a designated support or accommodation as described in the Assessment Guidelines. </a:t>
            </a:r>
          </a:p>
          <a:p>
            <a:endParaRPr lang="en-US" dirty="0"/>
          </a:p>
          <a:p>
            <a:r>
              <a:rPr lang="en-US" dirty="0"/>
              <a:t>At the time of testing, distribute: </a:t>
            </a:r>
          </a:p>
          <a:p>
            <a:r>
              <a:rPr lang="en-US" dirty="0"/>
              <a:t>• scratch paper to students for all test sessions;</a:t>
            </a:r>
          </a:p>
          <a:p>
            <a:r>
              <a:rPr lang="en-US" dirty="0"/>
              <a:t>• graph paper to students in Grades 6, 7, and 8 for the mathematics assessments; and </a:t>
            </a:r>
          </a:p>
          <a:p>
            <a:r>
              <a:rPr lang="en-US" dirty="0"/>
              <a:t>• headphones to students for the listening portion of the English language arts assessments, to students who require Audio Glossaries on the mathematics assessments, and students who require text-to-speech on either assessment.</a:t>
            </a:r>
          </a:p>
          <a:p>
            <a:endParaRPr lang="en-US" dirty="0"/>
          </a:p>
          <a:p>
            <a:r>
              <a:rPr lang="en-US" dirty="0"/>
              <a:t>Also remember that students in Grades 6-8 will have access to the embedded Desmos calculator for math Segment 1 and the Math Performance Task. Refer to the Test Administration Manual and the Assessment Guidelines for more information.</a:t>
            </a:r>
          </a:p>
          <a:p>
            <a:endParaRPr lang="en-US" dirty="0"/>
          </a:p>
          <a:p>
            <a:r>
              <a:rPr lang="en-US" dirty="0"/>
              <a:t>Be sure to provide students with any non-embedded designated supports or accommodations that they are approved for. </a:t>
            </a:r>
          </a:p>
          <a:p>
            <a:endParaRPr lang="en-US" dirty="0"/>
          </a:p>
          <a:p>
            <a:r>
              <a:rPr lang="en-US" dirty="0"/>
              <a:t>Other reminders:</a:t>
            </a:r>
          </a:p>
          <a:p>
            <a:endParaRPr lang="en-US" dirty="0"/>
          </a:p>
          <a:p>
            <a:r>
              <a:rPr lang="en-US" dirty="0"/>
              <a:t>Instructional materials must be removed or covered, including but not limited to, information that might assist students in answering questions. This includes materials that may be displayed on bulletin boards, chalkboards or dry-erase boards, or on charts (e.g., wall charts that contain literary definitions, maps, mathematics formulas, etc.). </a:t>
            </a:r>
          </a:p>
          <a:p>
            <a:endParaRPr lang="en-US" dirty="0"/>
          </a:p>
          <a:p>
            <a:r>
              <a:rPr lang="en-US" dirty="0"/>
              <a:t>Students must be seated so there is enough space between them to minimize opportunities to look at each other’s work, or they should be provided with tabletop partitions. Students may also be tested on an individual basis as appropriate</a:t>
            </a:r>
          </a:p>
          <a:p>
            <a:endParaRPr lang="en-US" dirty="0"/>
          </a:p>
          <a:p>
            <a:r>
              <a:rPr lang="en-US" dirty="0"/>
              <a:t>If helpful, place a “TESTING—DO NOT DISTURB” sign on the door or post signs in halls and entrances rerouting hallway traffic in order to promote optimum testing conditions.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41</a:t>
            </a:fld>
            <a:endParaRPr lang="en-US" dirty="0"/>
          </a:p>
        </p:txBody>
      </p:sp>
    </p:spTree>
    <p:extLst>
      <p:ext uri="{BB962C8B-B14F-4D97-AF65-F5344CB8AC3E}">
        <p14:creationId xmlns:p14="http://schemas.microsoft.com/office/powerpoint/2010/main" val="1791143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cover briefly the three levels of security issues.  The three levels of issues that may occur during testing.  </a:t>
            </a:r>
          </a:p>
          <a:p>
            <a:endParaRPr lang="en-US" dirty="0"/>
          </a:p>
          <a:p>
            <a:r>
              <a:rPr lang="en-US" sz="1200" b="1" dirty="0">
                <a:solidFill>
                  <a:schemeClr val="tx1"/>
                </a:solidFill>
              </a:rPr>
              <a:t>Improprieties</a:t>
            </a:r>
          </a:p>
          <a:p>
            <a:r>
              <a:rPr lang="en-US" sz="1200" b="1" dirty="0">
                <a:solidFill>
                  <a:schemeClr val="tx1"/>
                </a:solidFill>
              </a:rPr>
              <a:t>Irregularities </a:t>
            </a:r>
          </a:p>
          <a:p>
            <a:r>
              <a:rPr lang="en-US" sz="1200" b="1" dirty="0">
                <a:solidFill>
                  <a:schemeClr val="tx1"/>
                </a:solidFill>
              </a:rPr>
              <a:t>Breaches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42</a:t>
            </a:fld>
            <a:endParaRPr lang="en-US" dirty="0"/>
          </a:p>
        </p:txBody>
      </p:sp>
    </p:spTree>
    <p:extLst>
      <p:ext uri="{BB962C8B-B14F-4D97-AF65-F5344CB8AC3E}">
        <p14:creationId xmlns:p14="http://schemas.microsoft.com/office/powerpoint/2010/main" val="2789842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dirty="0">
                <a:effectLst/>
                <a:latin typeface="Calibri" panose="020F0502020204030204" pitchFamily="34" charset="0"/>
                <a:ea typeface="Calibri" panose="020F0502020204030204" pitchFamily="34" charset="0"/>
              </a:rPr>
              <a:t>A breach is a situation where there's a security incident that poses a threat to the test itself. An example of a breach is a student takes a snapshot of a test item and posts it on social media or circulates it their friends in a text message. If you encounter a breach situation, contact your School or District Test Administrator immediately.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An irregularity involves a group of students and that might be at a school, or in a classroom, and might affect the test security or the test validity. If an irregularity occurs, the incident can be handled by the appeals system, That should be addressed by the end of the day.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Finally, an impropriety. This is a low impact on an individual or a group of students who are testing and there's really no risk of affecting any student performance or test security or test validity. The incident really can be corrected at the local level by reporting it to your School or District Test Administrator, and contained there. If you need an appeal, you can do that yourself. </a:t>
            </a:r>
          </a:p>
          <a:p>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442535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 on the test irregularity, these are the different types of requests that can be made by District Administrators.</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4271904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968042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Times New Roman" panose="02020603050405020304" pitchFamily="18" charset="0"/>
            </a:endParaRPr>
          </a:p>
          <a:p>
            <a:r>
              <a:rPr lang="en-US" dirty="0">
                <a:ea typeface="Times New Roman" panose="02020603050405020304" pitchFamily="18" charset="0"/>
              </a:rPr>
              <a:t> </a:t>
            </a:r>
            <a:endParaRPr lang="en-US" dirty="0">
              <a:ea typeface="Calibri" panose="020F0502020204030204" pitchFamily="34" charset="0"/>
              <a:cs typeface="Calibri" panose="020F0502020204030204" pitchFamily="34" charset="0"/>
            </a:endParaRPr>
          </a:p>
          <a:p>
            <a:endParaRPr lang="en-US"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006281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2854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Connecticut’s statewide assessments incorporate the principles of Universal Design for Learning (UDL). Universal Design for Learning is a scientifically valid framework for guiding educational and assessment practices that provides flexibility in the ways information is presented, in the ways students respond or demonstrate knowledge and skills, and in the ways students are engaged. Incorporating the principles of UDL reduces barriers, provides appropriate accommodations, supports, and challenges, and maintains high achievement expectations for all students, including students with disabilities and students who are English learners.</a:t>
            </a:r>
          </a:p>
          <a:p>
            <a:endParaRPr lang="en-US" dirty="0"/>
          </a:p>
          <a:p>
            <a:r>
              <a:rPr lang="en-US" dirty="0"/>
              <a:t>For more information, refer to the:</a:t>
            </a:r>
          </a:p>
          <a:p>
            <a:r>
              <a:rPr lang="en-US" b="1" dirty="0"/>
              <a:t>2022-23 Accessibility Chart: </a:t>
            </a:r>
            <a:r>
              <a:rPr lang="en-US" dirty="0">
                <a:hlinkClick r:id="rId3"/>
              </a:rPr>
              <a:t>Accessibility Chart (cambiumast.com)</a:t>
            </a:r>
            <a:r>
              <a:rPr lang="en-US" dirty="0"/>
              <a:t>; https://ct.portal.cambiumast.com/resources/accessibility-and-special-populations/accessibility-chart</a:t>
            </a:r>
            <a:endParaRPr lang="en-US" b="1" dirty="0"/>
          </a:p>
          <a:p>
            <a:r>
              <a:rPr lang="en-US" b="1" dirty="0"/>
              <a:t>Connecticut State Department of Education Assessment Guidelines: </a:t>
            </a:r>
            <a:r>
              <a:rPr lang="en-US" dirty="0"/>
              <a:t>https://ct.portal.cambiumast.com/-/media/project/client-portals/connecticut/pdf/2019/csde-assessment-guidelines.pdf</a:t>
            </a:r>
          </a:p>
          <a:p>
            <a:r>
              <a:rPr lang="en-US" b="1" dirty="0"/>
              <a:t>Smarter Balanced Accessibility Strategies: </a:t>
            </a:r>
            <a:r>
              <a:rPr lang="en-US" dirty="0"/>
              <a:t>Accessibility Strategies (smartertoolsforteachers.org); https://smartertoolsforteachers.org/landing/accessibility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21049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Universal tools are accessibility features of the assessment that are either provided as digitally delivered components of the Test Delivery System or provided separately from the digital platform as a non-embedded tool. Universal tools are available to all students based on student preference and selection. Use of the universal tools yield valid scores that meet the requirements for participation and assessment identified in the ESSA when used in a manner consistent with the guidelines.</a:t>
            </a:r>
          </a:p>
          <a:p>
            <a:endParaRPr lang="en-US" sz="1200" b="1" i="0" kern="1200" dirty="0">
              <a:solidFill>
                <a:schemeClr val="tx1"/>
              </a:solidFill>
              <a:effectLst/>
              <a:latin typeface="+mn-lt"/>
              <a:ea typeface="+mn-ea"/>
              <a:cs typeface="+mn-cs"/>
            </a:endParaRPr>
          </a:p>
          <a:p>
            <a:r>
              <a:rPr lang="en-US" dirty="0"/>
              <a:t>For more information, refer to the:</a:t>
            </a:r>
          </a:p>
          <a:p>
            <a:r>
              <a:rPr lang="en-US" b="1" dirty="0"/>
              <a:t>2022-23 Accessibility Chart: </a:t>
            </a:r>
            <a:r>
              <a:rPr lang="en-US" dirty="0">
                <a:hlinkClick r:id="rId3"/>
              </a:rPr>
              <a:t>Accessibility Chart (cambiumast.com)</a:t>
            </a:r>
            <a:r>
              <a:rPr lang="en-US" dirty="0"/>
              <a:t>; https://ct.portal.cambiumast.com/resources/accessibility-and-special-populations/accessibility-chart</a:t>
            </a:r>
            <a:endParaRPr lang="en-US" b="1" dirty="0"/>
          </a:p>
          <a:p>
            <a:r>
              <a:rPr lang="en-US" b="1" dirty="0"/>
              <a:t>Connecticut State Department of Education Assessment Guidelines: </a:t>
            </a:r>
            <a:r>
              <a:rPr lang="en-US" dirty="0"/>
              <a:t>https://ct.portal.cambiumast.com/-/media/project/client-portals/connecticut/pdf/2019/csde-assessment-guidelines.pdf</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Familiarizing Students with Universal Test Tools Can Boost Confidence </a:t>
            </a:r>
            <a:r>
              <a:rPr lang="en-US" sz="1200" b="0" i="0" kern="1200" dirty="0">
                <a:solidFill>
                  <a:schemeClr val="tx1"/>
                </a:solidFill>
                <a:effectLst/>
                <a:latin typeface="+mn-lt"/>
                <a:ea typeface="+mn-ea"/>
                <a:cs typeface="+mn-cs"/>
              </a:rPr>
              <a:t>Smarter Balanced digitally-delivered assessments (interims, the summative test, and practice tests) include a wide array of embedded universal test tools. These are available to students as part of the technology platform. Students gain confidence with the testing software when they understand how to use these test tools and when they can be most useful. Using practice tests and/or administering interims, and coaching students on the built-in test tools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a great way to help them gain familiarity. Here’s the link to tips on using five of these universal test tools: https://smarterbalanced.org/five-built-in-test-tools-students-should-know-and-use/.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Access Practice</a:t>
            </a:r>
            <a:r>
              <a:rPr lang="en-US" sz="1200" b="0" i="0" kern="1200" baseline="0" dirty="0">
                <a:solidFill>
                  <a:schemeClr val="tx1"/>
                </a:solidFill>
                <a:effectLst/>
                <a:latin typeface="+mn-lt"/>
                <a:ea typeface="+mn-ea"/>
                <a:cs typeface="+mn-cs"/>
              </a:rPr>
              <a:t> and Training Tests on the Connecticut Comprehensive Assessment Program Portal: https://ctpt.tds.cambiumast.com/student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49</a:t>
            </a:fld>
            <a:endParaRPr lang="en-US" dirty="0"/>
          </a:p>
        </p:txBody>
      </p:sp>
    </p:spTree>
    <p:extLst>
      <p:ext uri="{BB962C8B-B14F-4D97-AF65-F5344CB8AC3E}">
        <p14:creationId xmlns:p14="http://schemas.microsoft.com/office/powerpoint/2010/main" val="319311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 Ducharme and Janet Stuck are available to answer questions related to test administration processes in addition to questions about accessibility supports for all students, including language supports for multilingual learners and accommodations for students with disabilities.</a:t>
            </a:r>
          </a:p>
          <a:p>
            <a:endParaRPr lang="en-US" dirty="0"/>
          </a:p>
          <a:p>
            <a:r>
              <a:rPr lang="en-US" dirty="0"/>
              <a:t>They also oversee the Connecticut Alternate Assessment System for math, ELA, science, and the CAAELP, Connecticut’s alternate language proficiency assessment.</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912607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What are designated supports? </a:t>
            </a:r>
          </a:p>
          <a:p>
            <a:r>
              <a:rPr lang="en-US" dirty="0"/>
              <a:t>Designated supports are those accessibility features available for use by any student for whom the need has been indicated by an educator (or team of educators with parent/guardian and student). If these supports are selected for use on statewide assessments, they should also be consistently embedded and accessed in the student’s instructional setting. It is recommended that a consistent process in each district be used to determine and communicate decisions regarding these supports for individual students. All educators making these decisions should be trained by their School or District Administrator in this determination process and should be made aware of the range and types of designated supports available. Two general types of designated supports are identified: digitally-embedded and non-embedded. Designated supports need to be identified</a:t>
            </a:r>
            <a:r>
              <a:rPr lang="en-US" b="1" dirty="0"/>
              <a:t> prior </a:t>
            </a:r>
            <a:r>
              <a:rPr lang="en-US" dirty="0"/>
              <a:t>to assessment administration. Embedded and nonembedded supports must be entered into TIDE. Any non-embedded designated supports must be acquired prior to testing with the assumption the student is using it during instruction.</a:t>
            </a:r>
          </a:p>
          <a:p>
            <a:endParaRPr lang="en-US" dirty="0"/>
          </a:p>
          <a:p>
            <a:r>
              <a:rPr lang="en-US" dirty="0"/>
              <a:t>For more information, refer to the:</a:t>
            </a:r>
          </a:p>
          <a:p>
            <a:r>
              <a:rPr lang="en-US" b="1" dirty="0"/>
              <a:t>2022-23 Accessibility Chart: </a:t>
            </a:r>
            <a:r>
              <a:rPr lang="en-US" dirty="0">
                <a:hlinkClick r:id="rId3"/>
              </a:rPr>
              <a:t>Accessibility Chart (cambiumast.com)</a:t>
            </a:r>
            <a:r>
              <a:rPr lang="en-US" dirty="0"/>
              <a:t>; https://ct.portal.cambiumast.com/resources/accessibility-and-special-populations/accessibility-chart</a:t>
            </a:r>
            <a:endParaRPr lang="en-US" b="1" dirty="0"/>
          </a:p>
          <a:p>
            <a:r>
              <a:rPr lang="en-US" b="1" dirty="0"/>
              <a:t>Connecticut State Department of Education Assessment Guidelines: </a:t>
            </a:r>
            <a:r>
              <a:rPr lang="en-US" dirty="0"/>
              <a:t>https://ct.portal.cambiumast.com/-/media/project/client-portals/connecticut/pdf/2019/csde-assessment-guidelines.pdf</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50</a:t>
            </a:fld>
            <a:endParaRPr lang="en-US" dirty="0"/>
          </a:p>
        </p:txBody>
      </p:sp>
    </p:spTree>
    <p:extLst>
      <p:ext uri="{BB962C8B-B14F-4D97-AF65-F5344CB8AC3E}">
        <p14:creationId xmlns:p14="http://schemas.microsoft.com/office/powerpoint/2010/main" val="2155291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What are accommodations?</a:t>
            </a:r>
          </a:p>
          <a:p>
            <a:r>
              <a:rPr lang="en-US" dirty="0"/>
              <a:t>For the purposes of statewide testing, the term “test accommodation” refers to procedures in presentation, response, and other areas during test administration that provide equitable access during the assessment for students with disabilities. These accommodations should not affect how scores are interpreted. </a:t>
            </a:r>
            <a:r>
              <a:rPr lang="en-US" i="1" dirty="0"/>
              <a:t>Changes in test content generally are considered to be “test modifications.” Test modifications are changes in test administration or content such that the resulting test scores cannot be interpreted in the same way as scores from the original test administered in the standard manner.</a:t>
            </a:r>
          </a:p>
          <a:p>
            <a:endParaRPr lang="en-US" i="1" dirty="0"/>
          </a:p>
          <a:p>
            <a:r>
              <a:rPr lang="en-US" i="0" dirty="0"/>
              <a:t>Accommodations are available to students with an active Individualized Education Program (IEP) or Section 504 Plan.</a:t>
            </a:r>
          </a:p>
          <a:p>
            <a:endParaRPr lang="en-US" dirty="0"/>
          </a:p>
          <a:p>
            <a:r>
              <a:rPr lang="en-US" dirty="0"/>
              <a:t>Accommodations provided to a student during statewide testing must be accommodations also provided during classroom instruction and other assessments given throughout the school year. It is critical to note that although some accommodations may be appropriate for instructional use, they may not be appropriate for use on a standardized assessment. There may be consequences (e.g., invalidating a student’s test score) for the use of some accommodations during state assessments. It is very important for educators to become familiar with state policies regarding accommodations during statewide assessments. Refer to these resources for additional information: </a:t>
            </a:r>
          </a:p>
          <a:p>
            <a:r>
              <a:rPr lang="en-US" b="1" dirty="0"/>
              <a:t>2022-23 Accessibility Chart: </a:t>
            </a:r>
            <a:r>
              <a:rPr lang="en-US" dirty="0">
                <a:hlinkClick r:id="rId3"/>
              </a:rPr>
              <a:t>Accessibility Chart (cambiumast.com)</a:t>
            </a:r>
            <a:r>
              <a:rPr lang="en-US" dirty="0"/>
              <a:t>; https://ct.portal.cambiumast.com/resources/accessibility-and-special-populations/accessibility-chart</a:t>
            </a:r>
            <a:endParaRPr lang="en-US" b="1" dirty="0"/>
          </a:p>
          <a:p>
            <a:r>
              <a:rPr lang="en-US" b="1" dirty="0"/>
              <a:t>Connecticut State Department of Education Assessment Guidelines: </a:t>
            </a:r>
            <a:r>
              <a:rPr lang="en-US" dirty="0"/>
              <a:t>https://ct.portal.cambiumast.com/-/media/project/client-portals/connecticut/pdf/2019/csde-assessment-guidelines.pdf</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51</a:t>
            </a:fld>
            <a:endParaRPr lang="en-US" dirty="0"/>
          </a:p>
        </p:txBody>
      </p:sp>
    </p:spTree>
    <p:extLst>
      <p:ext uri="{BB962C8B-B14F-4D97-AF65-F5344CB8AC3E}">
        <p14:creationId xmlns:p14="http://schemas.microsoft.com/office/powerpoint/2010/main" val="456472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who are advancing toward English language proficiency (including identified English learners/multilingual learners (ELs/MLs) and dually identified ELs/MLs with disabilities) may benefit from using designated supports that promote language access when participating in the Connecticut state-wide assessments. Districts should establish a systemic and consistent process for identifying, determining, recording, and providing these supports for those students that require them based on documented needs.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3571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Accessibility supports should be consistently embedded and accessed in the student’s instructional setting for familiarization, otherwise they may be a distraction and impede student performance on assessments. Communication, organization, and careful planning among test administrators, English Language Assessment Coordinators, Directors of Special Education (if applicable), and teachers are critical aspects of promoting fair, reliable, and appropriate test opportunities for students. Refer to the CSDE Assessment Guidelines for information on how to determine if these supports are appropriate for your students.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3257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Accessibility Chart identifies the range of universal tools, designated supports, and accommodations available students when accessing the Smarter Balanced and the NGSS Science Assessments.  </a:t>
            </a:r>
          </a:p>
          <a:p>
            <a:endParaRPr lang="en-US" dirty="0"/>
          </a:p>
          <a:p>
            <a:endParaRPr lang="en-US" dirty="0"/>
          </a:p>
          <a:p>
            <a:r>
              <a:rPr lang="en-US" dirty="0"/>
              <a:t>https://ct.portal.cambiumast.com/resources/accessibility-and-special-populations/accessibility-chart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2122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b="0" i="0" kern="1200" dirty="0">
                <a:solidFill>
                  <a:schemeClr val="tx1"/>
                </a:solidFill>
                <a:effectLst/>
                <a:latin typeface="+mn-lt"/>
                <a:ea typeface="+mn-ea"/>
                <a:cs typeface="+mn-cs"/>
              </a:rPr>
              <a:t>Built with universal design in mind, Desmos calculators provide features and resources for students with a variety of accessibility needs. </a:t>
            </a:r>
            <a:r>
              <a:rPr lang="en-US" sz="1100" b="0" i="0" u="none" strike="noStrike" kern="1200" dirty="0">
                <a:solidFill>
                  <a:schemeClr val="tx1"/>
                </a:solidFill>
                <a:effectLst/>
                <a:latin typeface="+mn-lt"/>
                <a:ea typeface="+mn-ea"/>
                <a:cs typeface="+mn-cs"/>
                <a:hlinkClick r:id="rId3"/>
              </a:rPr>
              <a:t>Learn more about Desmos Accessibility.</a:t>
            </a:r>
            <a:endParaRPr lang="en-US" sz="1100" b="0" i="0" u="none" strike="noStrike" kern="1200" dirty="0">
              <a:solidFill>
                <a:schemeClr val="tx1"/>
              </a:solidFill>
              <a:effectLst/>
              <a:latin typeface="+mn-lt"/>
              <a:ea typeface="+mn-ea"/>
              <a:cs typeface="+mn-cs"/>
            </a:endParaRPr>
          </a:p>
          <a:p>
            <a:r>
              <a:rPr lang="en-US" sz="1100" b="0" i="0" u="sng" kern="1200" dirty="0">
                <a:solidFill>
                  <a:schemeClr val="tx1"/>
                </a:solidFill>
                <a:effectLst/>
                <a:latin typeface="+mn-lt"/>
                <a:ea typeface="+mn-ea"/>
                <a:cs typeface="+mn-cs"/>
                <a:hlinkClick r:id="" action="ppaction://noaction"/>
              </a:rPr>
              <a:t>https://calculators.smarterbalanced.org/#about</a:t>
            </a:r>
          </a:p>
          <a:p>
            <a:endParaRPr lang="en-US" sz="1100" b="0" i="0" u="sng" kern="1200" dirty="0">
              <a:solidFill>
                <a:schemeClr val="tx1"/>
              </a:solidFill>
              <a:effectLst/>
              <a:latin typeface="+mn-lt"/>
              <a:ea typeface="+mn-ea"/>
              <a:cs typeface="+mn-cs"/>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solidFill>
                  <a:srgbClr val="3333CC"/>
                </a:solidFill>
              </a:rPr>
              <a:t>Visit the Smarter Balanced </a:t>
            </a:r>
            <a:r>
              <a:rPr lang="en-US" sz="1100" b="1" dirty="0">
                <a:solidFill>
                  <a:srgbClr val="3333CC"/>
                </a:solidFill>
                <a:hlinkClick r:id="rId4"/>
              </a:rPr>
              <a:t>Desmos</a:t>
            </a:r>
            <a:r>
              <a:rPr lang="en-US" sz="1100" b="1" dirty="0">
                <a:solidFill>
                  <a:srgbClr val="3333CC"/>
                </a:solidFill>
              </a:rPr>
              <a:t> page for more details!</a:t>
            </a:r>
          </a:p>
          <a:p>
            <a:endParaRPr lang="en-US" sz="1100" b="0" i="0" u="sng" kern="1200" dirty="0">
              <a:solidFill>
                <a:schemeClr val="tx1"/>
              </a:solidFill>
              <a:effectLst/>
              <a:latin typeface="+mn-lt"/>
              <a:ea typeface="+mn-ea"/>
              <a:cs typeface="+mn-cs"/>
              <a:hlinkClick r:id="rId5"/>
            </a:endParaRPr>
          </a:p>
          <a:p>
            <a:r>
              <a:rPr lang="en-US" sz="1100" b="1" i="0" kern="1200" dirty="0">
                <a:solidFill>
                  <a:schemeClr val="tx1"/>
                </a:solidFill>
                <a:effectLst/>
                <a:latin typeface="+mn-lt"/>
                <a:ea typeface="+mn-ea"/>
                <a:cs typeface="+mn-cs"/>
              </a:rPr>
              <a:t>Accessibility Features</a:t>
            </a:r>
          </a:p>
          <a:p>
            <a:r>
              <a:rPr lang="en-US" sz="1100" b="1" i="0" kern="1200" dirty="0">
                <a:solidFill>
                  <a:schemeClr val="tx1"/>
                </a:solidFill>
                <a:effectLst/>
                <a:latin typeface="+mn-lt"/>
                <a:ea typeface="+mn-ea"/>
                <a:cs typeface="+mn-cs"/>
              </a:rPr>
              <a:t>Support for braille:</a:t>
            </a:r>
            <a:r>
              <a:rPr lang="en-US" sz="1100" b="0" i="0" kern="1200" dirty="0">
                <a:solidFill>
                  <a:schemeClr val="tx1"/>
                </a:solidFill>
                <a:effectLst/>
                <a:latin typeface="+mn-lt"/>
                <a:ea typeface="+mn-ea"/>
                <a:cs typeface="+mn-cs"/>
              </a:rPr>
              <a:t> Students who are blind can read and write equations using the two mathematical braille codes used in the United States: Nemeth and Unified English Braille (UEB).</a:t>
            </a:r>
          </a:p>
          <a:p>
            <a:r>
              <a:rPr lang="en-US" sz="1100" b="1" i="0" kern="1200" dirty="0">
                <a:solidFill>
                  <a:schemeClr val="tx1"/>
                </a:solidFill>
                <a:effectLst/>
                <a:latin typeface="+mn-lt"/>
                <a:ea typeface="+mn-ea"/>
                <a:cs typeface="+mn-cs"/>
              </a:rPr>
              <a:t>Accessible graphs</a:t>
            </a:r>
            <a:r>
              <a:rPr lang="en-US" sz="1100" b="0" i="0" kern="1200" dirty="0">
                <a:solidFill>
                  <a:schemeClr val="tx1"/>
                </a:solidFill>
                <a:effectLst/>
                <a:latin typeface="+mn-lt"/>
                <a:ea typeface="+mn-ea"/>
                <a:cs typeface="+mn-cs"/>
              </a:rPr>
              <a:t>: Students who are blind can create their own graphs in real time and determine the shape of a graph through audio trace. The pitch of the tone increases or decreases depending on the shape of the wave or graph. Students can then emboss their graphs and share print or braille versions with classmates and teachers.</a:t>
            </a:r>
          </a:p>
          <a:p>
            <a:r>
              <a:rPr lang="en-US" sz="1100" b="1" i="0" kern="1200" dirty="0">
                <a:solidFill>
                  <a:schemeClr val="tx1"/>
                </a:solidFill>
                <a:effectLst/>
                <a:latin typeface="+mn-lt"/>
                <a:ea typeface="+mn-ea"/>
                <a:cs typeface="+mn-cs"/>
              </a:rPr>
              <a:t>Support for screen readers</a:t>
            </a:r>
            <a:r>
              <a:rPr lang="en-US" sz="1100" b="0" i="0" kern="1200" dirty="0">
                <a:solidFill>
                  <a:schemeClr val="tx1"/>
                </a:solidFill>
                <a:effectLst/>
                <a:latin typeface="+mn-lt"/>
                <a:ea typeface="+mn-ea"/>
                <a:cs typeface="+mn-cs"/>
              </a:rPr>
              <a:t>: Fully supporting keyboard navigation, the calculators communicate with screen readers, which voice additional cues to indicate a student’s location within an expression or within a graph (numerator or denominator, superscript or subscript, baseline, points on the graph, etc.). Paired with a refreshable braille display, these features offer students who use braille the same opportunity as their peers to access an online calculator.</a:t>
            </a:r>
          </a:p>
          <a:p>
            <a:r>
              <a:rPr lang="en-US" sz="1100" b="1" i="0" kern="1200" dirty="0">
                <a:solidFill>
                  <a:schemeClr val="tx1"/>
                </a:solidFill>
                <a:effectLst/>
                <a:latin typeface="+mn-lt"/>
                <a:ea typeface="+mn-ea"/>
                <a:cs typeface="+mn-cs"/>
              </a:rPr>
              <a:t>Colors that have sufficient contrast:</a:t>
            </a:r>
            <a:r>
              <a:rPr lang="en-US" sz="1100" b="0" i="0" kern="1200" dirty="0">
                <a:solidFill>
                  <a:schemeClr val="tx1"/>
                </a:solidFill>
                <a:effectLst/>
                <a:latin typeface="+mn-lt"/>
                <a:ea typeface="+mn-ea"/>
                <a:cs typeface="+mn-cs"/>
              </a:rPr>
              <a:t> The calculators provide support for students who have low vision or students who have difficulty with visual perceptual skills.</a:t>
            </a:r>
          </a:p>
          <a:p>
            <a:r>
              <a:rPr lang="en-US" sz="1100" b="1" i="0" kern="1200" dirty="0">
                <a:solidFill>
                  <a:schemeClr val="tx1"/>
                </a:solidFill>
                <a:effectLst/>
                <a:latin typeface="+mn-lt"/>
                <a:ea typeface="+mn-ea"/>
                <a:cs typeface="+mn-cs"/>
              </a:rPr>
              <a:t>Adjustable font-size settings: </a:t>
            </a:r>
            <a:r>
              <a:rPr lang="en-US" sz="1100" b="0" i="0" kern="1200" dirty="0">
                <a:solidFill>
                  <a:schemeClr val="tx1"/>
                </a:solidFill>
                <a:effectLst/>
                <a:latin typeface="+mn-lt"/>
                <a:ea typeface="+mn-ea"/>
                <a:cs typeface="+mn-cs"/>
              </a:rPr>
              <a:t>The calculators allow students to adjust font size if they prefer larger print.</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The Smarter Balanced Desmos calculators is also compliant with </a:t>
            </a:r>
            <a:r>
              <a:rPr lang="en-US" sz="1100" b="0" i="0" u="none" strike="noStrike" kern="1200" dirty="0">
                <a:solidFill>
                  <a:schemeClr val="tx1"/>
                </a:solidFill>
                <a:effectLst/>
                <a:latin typeface="+mn-lt"/>
                <a:ea typeface="+mn-ea"/>
                <a:cs typeface="+mn-cs"/>
                <a:hlinkClick r:id="rId6"/>
              </a:rPr>
              <a:t>the latest web accessibility standards</a:t>
            </a:r>
            <a:r>
              <a:rPr lang="en-US" sz="1100" b="0" i="0" kern="1200" dirty="0">
                <a:solidFill>
                  <a:schemeClr val="tx1"/>
                </a:solidFill>
                <a:effectLst/>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7541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a:t>There are a variety of reader options for students with various access needs. Begin by reviewing the Connecticut Smarter Balanced and NGSS Reader Options Table to learn more about available designated supports and accommodations. https://ct.portal.cambiumast.com/resources/accessibility-and-special-populations/connecticut-smarter-balanced-and-ngss-assessment-reader-options-table</a:t>
            </a:r>
          </a:p>
          <a:p>
            <a:endParaRPr lang="en-US" sz="1100" dirty="0"/>
          </a:p>
          <a:p>
            <a:r>
              <a:rPr lang="en-US" sz="1100" dirty="0"/>
              <a:t>One such accommodation is text-to-speech of the ELA Reading Passages. This accommodation allows the reading passages to be read aloud to the student via embedded text-to-speech technology. This accommodation is only for students in Grades 3-8 with a documented print disability, or for blind students who do not yet have adequate braille skills. Information on selecting this accommodation for appropriate students is found in Guidelines for Choosing Text-to-Speech or Read Aloud for Smarter Balanced.</a:t>
            </a:r>
          </a:p>
          <a:p>
            <a:endParaRPr lang="en-US" sz="1100" dirty="0"/>
          </a:p>
          <a:p>
            <a:r>
              <a:rPr lang="en-US" sz="1100" dirty="0"/>
              <a:t>https://ct.portal.cambiumast.com/resources/accessibility-and-special-populations/guidelines-for-choosing-text-to-speech-or-read-aloud-for-smarter-balanced-ela-summative-and-interim-assessment-reading-passages-for-students-with-disabilities-in-grades-3-8</a:t>
            </a:r>
          </a:p>
          <a:p>
            <a:endParaRPr lang="en-US" sz="1100" dirty="0"/>
          </a:p>
          <a:p>
            <a:r>
              <a:rPr lang="en-US" sz="1100" dirty="0"/>
              <a:t>Text-to-speech for ELA reading passages is not available for English learners (unless the EL student has an IEP or 504 Plan documenting this needed accommodation). The text-to- speech for ELA reading passages accommodation is intended for a small group of students. The PPT or 504 Team should complete (and maintain locally) the 2021-22 Decision Guidelines for Text-to-Speech of the Smarter Balanced ELA Reading Passages to confirm eligibility. https://ct.portal.cambiumast.com/-/media/project/client-portals/connecticut/pdf/2021/text-to-speech-decision-guidelines.pdf </a:t>
            </a:r>
          </a:p>
          <a:p>
            <a:endParaRPr lang="en-US" sz="1100" dirty="0"/>
          </a:p>
          <a:p>
            <a:r>
              <a:rPr lang="en-US" sz="1100" dirty="0"/>
              <a:t>When text-to-speech is used, appropriate headphones must be available to the student, unless the student is tested individually in a separate setting.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7577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Text-to-Speech allows text to be read aloud to the student via embedded text-to-speech (TTS) technology. The student is able to control the speed, as well as raise or lower the volume of the voice via a volume control. Text-to-speech is available as an embedded designated support for science, math, and ELA items.</a:t>
            </a:r>
            <a:r>
              <a:rPr lang="en-US" baseline="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8048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presentation will allow the literate Spanish-speaking student to toggle between a full Spanish translation of the item and the English version of the item. By default, all test directions, navigation buttons, and test content will be presented to the student in the Spanish language. This designated support must be entered in the Embedded Accommodation section of the student’s test settings in TIDE within the Presentation (Designated Supports and Accommodations) tab for Science. Select Spanish toggle. For math, select Spanish Stacked. Keep in mind that the Spanish stacked includes both the English and Spanish presentation on the same screen. Given the cognitive demands and need for additional scrolling, additional test time may be needed.</a:t>
            </a:r>
          </a:p>
          <a:p>
            <a:endParaRPr lang="en-US" dirty="0"/>
          </a:p>
          <a:p>
            <a:r>
              <a:rPr lang="en-US" dirty="0"/>
              <a:t>Also, prior to testing, make sure that the Spanish voice pack is enabled or downloaded to the student’s device.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3165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used with students who have motor or processing disabilities (such as dyslexia), this accommodation allows students to orally dictate their responses to Smarter Balanced open-ended items using Cambium Assessment’s internal speech-to-text software. Any open-ended item (often associated with the Math Performance Task and the ELA reading and writing assessments) will have a speech-to-text icon that can be activated by the student and used to generate a dictated response. </a:t>
            </a:r>
          </a:p>
          <a:p>
            <a:endParaRPr lang="en-US" dirty="0"/>
          </a:p>
          <a:p>
            <a:r>
              <a:rPr lang="en-US" dirty="0"/>
              <a:t>Accommodation</a:t>
            </a:r>
            <a:r>
              <a:rPr lang="en-US" baseline="0" dirty="0"/>
              <a:t> check:  When applicable, ask</a:t>
            </a:r>
            <a:r>
              <a:rPr lang="en-US" dirty="0"/>
              <a:t> your student to practice this accommodation on a Practice Test</a:t>
            </a:r>
            <a:r>
              <a:rPr lang="en-US" baseline="0" dirty="0"/>
              <a:t>. When they do,</a:t>
            </a:r>
            <a:r>
              <a:rPr lang="en-US" dirty="0"/>
              <a:t> be sure to look for the microphone</a:t>
            </a:r>
            <a:r>
              <a:rPr lang="en-US" baseline="0" dirty="0"/>
              <a:t> icon. If it doesn’t appear under the open-ended item response text box, then the accommodation may not have been set in TIDE.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825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testing, make sure you know who your building test coordinator is as well as your primary District Administrator for Testing. These individuals will provide training and guidance along the way and will answer questions related to your individual school’s testing schedule. Your District Administrator for Testing and School Coordinator should be the first line of contact when questions arise. You may also need to collaborate with your English Language Assessment Coordinator if you have questions about language supports for your EL/MLs participating in testing.</a:t>
            </a:r>
          </a:p>
          <a:p>
            <a:endParaRPr lang="en-US" dirty="0"/>
          </a:p>
          <a:p>
            <a:r>
              <a:rPr lang="en-US" dirty="0"/>
              <a:t>Use this worksheet to identify the key people in your school and district assigned to these roles. Also included are the phone numbers and emails for the CSDE Assessment Office and the Connecticut Help Desk. Keep this contact information on hand during testing.</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55127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Students can delete or revise their response as appropriate.</a:t>
            </a:r>
          </a:p>
          <a:p>
            <a:r>
              <a:rPr lang="en-US" sz="1200" dirty="0"/>
              <a:t>Students should try this accommodation using a Practice or Interim Assessment in advance of summative testing to ensure that the student knows how to operate this function.</a:t>
            </a:r>
          </a:p>
          <a:p>
            <a:r>
              <a:rPr lang="en-US" sz="1200" dirty="0"/>
              <a:t>This feature auto punctuates and capitalizes as it transcribes a student’s dictation. Students should proofread and edit responses before moving onto the next item.</a:t>
            </a:r>
          </a:p>
          <a:p>
            <a:r>
              <a:rPr lang="en-US" sz="1200" dirty="0"/>
              <a:t>Must test in a separate 1:1 setting.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29568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about this designated support:</a:t>
            </a:r>
          </a:p>
          <a:p>
            <a:r>
              <a:rPr lang="en-US" dirty="0"/>
              <a:t>Based on differences in complexity across languages, different language Glossaries may provide support for different construct irrelevant English language terms. Therefore, if a student has access to the English and one second-language Glossary, some terms may have both Glossaries present while other terms may have only one of the two Glossaries present. Please note that not all math items contain glossary options.</a:t>
            </a:r>
          </a:p>
          <a:p>
            <a:endParaRPr lang="en-US" dirty="0"/>
          </a:p>
          <a:p>
            <a:r>
              <a:rPr lang="en-US" dirty="0"/>
              <a:t>The</a:t>
            </a:r>
            <a:r>
              <a:rPr lang="en-US" baseline="0" dirty="0"/>
              <a:t> Illustration Glossary may be a useful language support for those students who are not fluent in their native language and benefit from a pictorial symbol OR if the student’s native language is not represented by the list of available language options . The provision of these dual supports may be distracting or inappropriate without careful consideration of the student’s language needs.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Also note that </a:t>
            </a:r>
            <a:r>
              <a:rPr lang="en-US" sz="1200" dirty="0"/>
              <a:t>if the student has a dual language mode or triple language mode (i.e., Russian, English, &amp; Illustration Glossary) enabled, the Glossary will appear with the corresponding tabs, one for each language, when appropriate.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Refer to the Translation Glossary Embedded Designated Support brochure for more details. https://ct.portal.cambiumast.com/resources/accessibility-and-special-populations/translation-(glossary)-%E2%80%93-embedded-designated-support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2582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glossary is a Designated Support for mathematics to help students understand words or phrases in test questions when they may not benefit from the text-based glossaries (currently offered in English and 13 other languages) or American Sign Language videos. The illustration glossary is available for practice tests, interim assessments, and summative assessments. For paper-pencil forms, illustration glossaries are available in paper-based supplements. This</a:t>
            </a:r>
            <a:r>
              <a:rPr lang="en-US" baseline="0" dirty="0"/>
              <a:t> must be requested when ordering the test material.</a:t>
            </a:r>
          </a:p>
          <a:p>
            <a:endParaRPr lang="en-US" baseline="0" dirty="0"/>
          </a:p>
          <a:p>
            <a:r>
              <a:rPr lang="en-US" sz="1200" dirty="0"/>
              <a:t>Refer to the Illustration Glossary Accessibility Resource for Mathematics for more information: https://portal.smarterbalanced.org/library/en/illustration-glossary.pdf.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1776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solidFill>
                <a:srgbClr val="0000FF"/>
              </a:solidFill>
              <a:hlinkClick r:id="rId3">
                <a:extLst>
                  <a:ext uri="{A12FA001-AC4F-418D-AE19-62706E023703}">
                    <ahyp:hlinkClr xmlns:ahyp="http://schemas.microsoft.com/office/drawing/2018/hyperlinkcolor" val="tx"/>
                  </a:ext>
                </a:extLst>
              </a:hlinkClick>
            </a:endParaRPr>
          </a:p>
          <a:p>
            <a:r>
              <a:rPr lang="en-US" dirty="0"/>
              <a:t>As mentioned, you can use the Practice Tests to introduce the online test format, the variation in item types, and how to navigate using the universal tools, designated supports and accommodations. You can visit the Smarter Balanced website for other practice test resources: </a:t>
            </a:r>
            <a:r>
              <a:rPr lang="en-US" dirty="0">
                <a:solidFill>
                  <a:srgbClr val="0000FF"/>
                </a:solidFill>
                <a:hlinkClick r:id="rId3">
                  <a:extLst>
                    <a:ext uri="{A12FA001-AC4F-418D-AE19-62706E023703}">
                      <ahyp:hlinkClr xmlns:ahyp="http://schemas.microsoft.com/office/drawing/2018/hyperlinkcolor" val="tx"/>
                    </a:ext>
                  </a:extLst>
                </a:hlinkClick>
              </a:rPr>
              <a:t>Practice Tests and Sample Questions – SmarterBalanced</a:t>
            </a:r>
            <a:r>
              <a:rPr lang="en-US" dirty="0"/>
              <a:t>; https://smarterbalanced.org/our-system/students-and-families/samples/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5187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participation. As a reminder, this training does not replace training provided by your school or district coordinator.</a:t>
            </a:r>
          </a:p>
          <a:p>
            <a:endParaRPr lang="en-US" dirty="0"/>
          </a:p>
          <a:p>
            <a:r>
              <a:rPr lang="en-US" dirty="0"/>
              <a:t>Please reach out to your school or district administrator with questions related to local decisions and planning. </a:t>
            </a:r>
          </a:p>
          <a:p>
            <a:endParaRPr lang="en-US" dirty="0"/>
          </a:p>
          <a:p>
            <a:r>
              <a:rPr lang="en-US" dirty="0"/>
              <a:t>Feel free to contact the Office of Student Assessment via phone or email with any questions related to state testing.</a:t>
            </a:r>
          </a:p>
          <a:p>
            <a:endParaRPr lang="en-US" dirty="0"/>
          </a:p>
          <a:p>
            <a:r>
              <a:rPr lang="en-US" dirty="0"/>
              <a:t>Have a successful spring!</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64</a:t>
            </a:fld>
            <a:endParaRPr lang="en-US" dirty="0"/>
          </a:p>
        </p:txBody>
      </p:sp>
    </p:spTree>
    <p:extLst>
      <p:ext uri="{BB962C8B-B14F-4D97-AF65-F5344CB8AC3E}">
        <p14:creationId xmlns:p14="http://schemas.microsoft.com/office/powerpoint/2010/main" val="339552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two primary websites available that support your understanding of summative assessments.</a:t>
            </a:r>
          </a:p>
          <a:p>
            <a:endParaRPr lang="en-US" dirty="0"/>
          </a:p>
          <a:p>
            <a:r>
              <a:rPr lang="en-US" dirty="0"/>
              <a:t>First, the Connecticut State Department of Education website (https://portal.ct.gov/SDE) includes the Student Assessment webpage which is fully dedicated to information and resources related to each statewide assessment.  To access information on the CSDE website, n</a:t>
            </a:r>
            <a:r>
              <a:rPr lang="en-US" sz="1200" dirty="0">
                <a:effectLst/>
                <a:latin typeface="Calibri" panose="020F0502020204030204" pitchFamily="34" charset="0"/>
                <a:ea typeface="Times New Roman" panose="02020603050405020304" pitchFamily="18" charset="0"/>
              </a:rPr>
              <a:t>avigate to the CSDE Website, by entering the URL </a:t>
            </a:r>
            <a:r>
              <a:rPr lang="en-US" sz="1200" u="sng" dirty="0">
                <a:solidFill>
                  <a:srgbClr val="0000FF"/>
                </a:solidFill>
                <a:effectLst/>
                <a:latin typeface="Calibri" panose="020F0502020204030204" pitchFamily="34" charset="0"/>
                <a:ea typeface="Times New Roman" panose="02020603050405020304" pitchFamily="18" charset="0"/>
                <a:hlinkClick r:id="rId3"/>
              </a:rPr>
              <a:t>https://portal.ct.gov/SDE</a:t>
            </a:r>
            <a:r>
              <a:rPr lang="en-US" sz="1200" dirty="0">
                <a:effectLst/>
                <a:latin typeface="Calibri" panose="020F0502020204030204" pitchFamily="34" charset="0"/>
                <a:ea typeface="Times New Roman" panose="02020603050405020304" pitchFamily="18" charset="0"/>
              </a:rPr>
              <a:t> in your web browser. </a:t>
            </a:r>
          </a:p>
          <a:p>
            <a:pPr marL="228600" indent="-228600">
              <a:buAutoNum type="arabicPeriod"/>
            </a:pPr>
            <a:r>
              <a:rPr lang="en-US" sz="1200" kern="1200" dirty="0">
                <a:solidFill>
                  <a:schemeClr val="dk1"/>
                </a:solidFill>
                <a:effectLst/>
                <a:latin typeface="+mn-lt"/>
                <a:ea typeface="+mn-ea"/>
                <a:cs typeface="+mn-cs"/>
              </a:rPr>
              <a:t>On the home page of the CSDE Website</a:t>
            </a:r>
            <a:r>
              <a:rPr lang="en-US" sz="1200" kern="1200" baseline="0" dirty="0">
                <a:solidFill>
                  <a:schemeClr val="dk1"/>
                </a:solidFill>
                <a:effectLst/>
                <a:latin typeface="+mn-lt"/>
                <a:ea typeface="+mn-ea"/>
                <a:cs typeface="+mn-cs"/>
              </a:rPr>
              <a:t> s</a:t>
            </a:r>
            <a:r>
              <a:rPr lang="en-US" sz="1200" kern="1200" dirty="0">
                <a:solidFill>
                  <a:schemeClr val="dk1"/>
                </a:solidFill>
                <a:effectLst/>
                <a:latin typeface="+mn-lt"/>
                <a:ea typeface="+mn-ea"/>
                <a:cs typeface="+mn-cs"/>
              </a:rPr>
              <a:t>croll to the bottom of the page</a:t>
            </a:r>
            <a:r>
              <a:rPr lang="en-US" sz="1200" kern="1200" baseline="0" dirty="0">
                <a:solidFill>
                  <a:schemeClr val="dk1"/>
                </a:solidFill>
                <a:effectLst/>
                <a:latin typeface="+mn-lt"/>
                <a:ea typeface="+mn-ea"/>
                <a:cs typeface="+mn-cs"/>
              </a:rPr>
              <a:t> and select/locate the School Information header. (Refer to #2 on your slide.)</a:t>
            </a:r>
          </a:p>
          <a:p>
            <a:pPr marL="228600" indent="-228600">
              <a:buAutoNum type="arabicPeriod"/>
            </a:pPr>
            <a:r>
              <a:rPr lang="en-US" sz="1200" kern="1200" baseline="0" dirty="0">
                <a:solidFill>
                  <a:schemeClr val="dk1"/>
                </a:solidFill>
                <a:effectLst/>
                <a:latin typeface="+mn-lt"/>
                <a:ea typeface="+mn-ea"/>
                <a:cs typeface="+mn-cs"/>
              </a:rPr>
              <a:t>Select the Student Assessment option. </a:t>
            </a:r>
          </a:p>
          <a:p>
            <a:pPr marL="228600" indent="-228600">
              <a:buAutoNum type="arabicPeriod"/>
            </a:pPr>
            <a:r>
              <a:rPr lang="en-US" sz="1200" dirty="0">
                <a:effectLst/>
                <a:latin typeface="Calibri" panose="020F0502020204030204" pitchFamily="34" charset="0"/>
                <a:ea typeface="Times New Roman" panose="02020603050405020304" pitchFamily="18" charset="0"/>
              </a:rPr>
              <a:t>On the </a:t>
            </a:r>
            <a:r>
              <a:rPr lang="en-US" sz="1200" i="1" dirty="0">
                <a:effectLst/>
                <a:latin typeface="Calibri" panose="020F0502020204030204" pitchFamily="34" charset="0"/>
                <a:ea typeface="Times New Roman" panose="02020603050405020304" pitchFamily="18" charset="0"/>
              </a:rPr>
              <a:t>Student Assessment </a:t>
            </a:r>
            <a:r>
              <a:rPr lang="en-US" sz="1200" dirty="0">
                <a:effectLst/>
                <a:latin typeface="Calibri" panose="020F0502020204030204" pitchFamily="34" charset="0"/>
                <a:ea typeface="Times New Roman" panose="02020603050405020304" pitchFamily="18" charset="0"/>
              </a:rPr>
              <a:t>webpage, you may select the any of the options under the Overview section, view the 2022-23 Assessment Calendar, or scroll down to access webinars, assessment policy overviews, and resources that support special populations.</a:t>
            </a:r>
          </a:p>
          <a:p>
            <a:pPr marL="228600" indent="-228600">
              <a:buAutoNum type="arabicPeriod"/>
            </a:pPr>
            <a:r>
              <a:rPr lang="en-US" sz="1200" dirty="0">
                <a:effectLst/>
                <a:latin typeface="Calibri" panose="020F0502020204030204" pitchFamily="34" charset="0"/>
              </a:rPr>
              <a:t>You can also select topics using the menu on the left-side of the webpage (as indicated by the red box on the slide). (Refer to #3 above.)</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73911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website is for the Connecticut Comprehensive Assessment Program Portal </a:t>
            </a:r>
            <a:r>
              <a:rPr lang="en-US" b="0" dirty="0"/>
              <a:t>(</a:t>
            </a:r>
            <a:r>
              <a:rPr lang="en-US" sz="1200" b="0" dirty="0">
                <a:ln w="0"/>
                <a:hlinkClick r:id="rId3">
                  <a:extLst>
                    <a:ext uri="{A12FA001-AC4F-418D-AE19-62706E023703}">
                      <ahyp:hlinkClr xmlns:ahyp="http://schemas.microsoft.com/office/drawing/2018/hyperlinkcolor" val="tx"/>
                    </a:ext>
                  </a:extLst>
                </a:hlinkClick>
              </a:rPr>
              <a:t>https://ct.portal.cambiumast.com</a:t>
            </a:r>
            <a:r>
              <a:rPr lang="en-US" sz="1200" b="0" dirty="0">
                <a:ln w="0"/>
              </a:rPr>
              <a:t>).</a:t>
            </a:r>
            <a:br>
              <a:rPr lang="en-US" sz="1200" b="0" dirty="0">
                <a:ln w="0"/>
              </a:rPr>
            </a:br>
            <a:r>
              <a:rPr lang="en-US" dirty="0"/>
              <a:t>This is the primary website used to access to all testing systems, resources, and user guides. This is the website that you will use to start a test, download Test Administration Manuals, and access other related programs. We will walk you through the key elements of this system later in the presentation.</a:t>
            </a:r>
          </a:p>
          <a:p>
            <a:endParaRPr lang="en-US" dirty="0"/>
          </a:p>
          <a:p>
            <a:r>
              <a:rPr lang="en-US" dirty="0"/>
              <a:t>As indicated by #1 on your slide, refer to the top-header or center of the webpage to choose a state assessment. From the top header, you can also choose “Resources” and search by name or resource type (as indicated by #1 and 2 on the slide).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95222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provided contact information and information to key websites, we will transition to a brief overview of the assessment system and administrative tasks. This slide provides a high-level description of topics that will be covered.</a:t>
            </a:r>
          </a:p>
          <a:p>
            <a:endParaRPr lang="en-US" dirty="0"/>
          </a:p>
          <a:p>
            <a:r>
              <a:rPr lang="en-US" dirty="0"/>
              <a:t>Whether you are a new or seasoned test administrator, this training provides an overview of Connecticut’s summative assessments and how to administer a test from start to finish. This training will not cover the Connecticut Alternate Assessment System or Connecticut’s English Language Proficiency Assessments. Separate trainings are available to those staff that work with students that qualify for those other assessments.</a:t>
            </a:r>
          </a:p>
          <a:p>
            <a:endParaRPr lang="en-US" dirty="0"/>
          </a:p>
          <a:p>
            <a:r>
              <a:rPr lang="en-US" dirty="0"/>
              <a:t>Throughout this presentation, you will find a variety of materials available to support your work. When applicable, URLs will be included in presentation for easy access to user guides, test administration manuals, brochures, or other resources. Documents within the presentation are hyperlinked.</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13988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77882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274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1676650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5914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7909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25093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58085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448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47757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5031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3874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068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920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0207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9244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0844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4180939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73661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01910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3685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2736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884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78070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731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321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3271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858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768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096000"/>
            <a:ext cx="3124200" cy="476250"/>
          </a:xfrm>
          <a:prstGeom prst="rect">
            <a:avLst/>
          </a:prstGeom>
          <a:ln/>
        </p:spPr>
        <p:txBody>
          <a:bodyPr/>
          <a:lstStyle>
            <a:lvl1pPr>
              <a:defRPr/>
            </a:lvl1pPr>
          </a:lstStyle>
          <a:p>
            <a:pPr>
              <a:defRPr/>
            </a:pPr>
            <a:r>
              <a:rPr lang="en-US" dirty="0"/>
              <a:t>Bureau of Student Assessment</a:t>
            </a:r>
          </a:p>
        </p:txBody>
      </p:sp>
    </p:spTree>
    <p:extLst>
      <p:ext uri="{BB962C8B-B14F-4D97-AF65-F5344CB8AC3E}">
        <p14:creationId xmlns:p14="http://schemas.microsoft.com/office/powerpoint/2010/main" val="2518305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628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19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406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738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06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864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756269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8620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071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55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209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0000"/>
            <a:ext cx="4038600" cy="2209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0"/>
          </p:nvPr>
        </p:nvSpPr>
        <p:spPr>
          <a:xfrm>
            <a:off x="0" y="6096000"/>
            <a:ext cx="3124200" cy="476250"/>
          </a:xfrm>
          <a:prstGeom prst="rect">
            <a:avLst/>
          </a:prstGeom>
          <a:ln/>
        </p:spPr>
        <p:txBody>
          <a:bodyPr/>
          <a:lstStyle>
            <a:lvl1pPr>
              <a:defRPr/>
            </a:lvl1pPr>
          </a:lstStyle>
          <a:p>
            <a:pPr>
              <a:defRPr/>
            </a:pPr>
            <a:r>
              <a:rPr lang="en-US" dirty="0"/>
              <a:t>Bureau of Student Assessment</a:t>
            </a:r>
          </a:p>
        </p:txBody>
      </p:sp>
    </p:spTree>
    <p:extLst>
      <p:ext uri="{BB962C8B-B14F-4D97-AF65-F5344CB8AC3E}">
        <p14:creationId xmlns:p14="http://schemas.microsoft.com/office/powerpoint/2010/main" val="148379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0194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28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426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41882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7498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597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51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3609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122503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373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79A55B3-D0ED-4022-9618-34FAFD174411}" type="datetimeFigureOut">
              <a:rPr lang="en-US" smtClean="0"/>
              <a:t>1/27/2023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CF43AF5-C03A-47C4-90F0-389A93ADD9BE}" type="slidenum">
              <a:rPr lang="en-US" smtClean="0"/>
              <a:t>‹#›</a:t>
            </a:fld>
            <a:endParaRPr lang="en-US" dirty="0"/>
          </a:p>
        </p:txBody>
      </p:sp>
    </p:spTree>
    <p:extLst>
      <p:ext uri="{BB962C8B-B14F-4D97-AF65-F5344CB8AC3E}">
        <p14:creationId xmlns:p14="http://schemas.microsoft.com/office/powerpoint/2010/main" val="1788689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993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8374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2693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180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8685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2440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0461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218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90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132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79A55B3-D0ED-4022-9618-34FAFD174411}" type="datetimeFigureOut">
              <a:rPr lang="en-US" smtClean="0"/>
              <a:t>1/27/2023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CF43AF5-C03A-47C4-90F0-389A93ADD9BE}" type="slidenum">
              <a:rPr lang="en-US" smtClean="0"/>
              <a:t>‹#›</a:t>
            </a:fld>
            <a:endParaRPr lang="en-US" dirty="0"/>
          </a:p>
        </p:txBody>
      </p:sp>
    </p:spTree>
    <p:extLst>
      <p:ext uri="{BB962C8B-B14F-4D97-AF65-F5344CB8AC3E}">
        <p14:creationId xmlns:p14="http://schemas.microsoft.com/office/powerpoint/2010/main" val="3435358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018386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211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1805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1880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7218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42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887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4021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0051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60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4232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433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8917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209538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8522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7853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0874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8179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022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883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281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9749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196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39040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492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470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517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7022849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6673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787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64137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989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314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3804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30856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5238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1402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082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620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5324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3530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8444277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806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78163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1932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4858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15486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5124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7757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2692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4015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149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8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7103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2.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27071"/>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42840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504407365"/>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197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007027377"/>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42840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359032896"/>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2973065" y="1475844"/>
            <a:ext cx="2186758"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4520" y="578715"/>
            <a:ext cx="2210612" cy="3474539"/>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222334"/>
            <a:ext cx="5486400" cy="383092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p:nvPicPr>
        <p:blipFill>
          <a:blip r:embed="rId14"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471144145"/>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8" r:id="rId7"/>
    <p:sldLayoutId id="2147484519" r:id="rId8"/>
    <p:sldLayoutId id="2147484520" r:id="rId9"/>
    <p:sldLayoutId id="2147484521" r:id="rId10"/>
    <p:sldLayoutId id="2147484522" r:id="rId11"/>
    <p:sldLayoutId id="2147484523"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285276" y="863992"/>
            <a:ext cx="6056952"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4520" y="578715"/>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5741377" y="758952"/>
            <a:ext cx="3408557"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222334"/>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p:nvPicPr>
        <p:blipFill>
          <a:blip r:embed="rId14"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238088548"/>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9" r:id="rId7"/>
    <p:sldLayoutId id="2147484480" r:id="rId8"/>
    <p:sldLayoutId id="2147484481" r:id="rId9"/>
    <p:sldLayoutId id="2147484482" r:id="rId10"/>
    <p:sldLayoutId id="2147484483" r:id="rId11"/>
    <p:sldLayoutId id="2147484484"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3500606" y="-3278272"/>
            <a:ext cx="1131677"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6066" y="1521141"/>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1521140"/>
            <a:ext cx="5486400" cy="460118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p:nvPicPr>
        <p:blipFill>
          <a:blip r:embed="rId14"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720965323"/>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197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969252265"/>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 id="2147484540"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3500605" y="2003383"/>
            <a:ext cx="1131677"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4520" y="578715"/>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222334"/>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97941895"/>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3500606" y="-3278272"/>
            <a:ext cx="1131677"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6066" y="1521141"/>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1521140"/>
            <a:ext cx="5486400" cy="460118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4"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795253526"/>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 id="2147484567"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hyperlink" Target="https://ct.portal.cambiumast.com/resources/guides/testing-students-in-psis-who-attend-out-of-state-and-non-approved-facilities" TargetMode="External"/><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portal.ct.gov/SDE/Student-Assessment/Smarter-Balanced/Smarter-Balanced-Interim-Assessments"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sso1.cambiumast.com/auth/realms/connecticut/protocol/saml/clients/tools-for-teachers"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ct.portal.cambiumast.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png"/><Relationship Id="rId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t.portal.cambiumast.com/tech-guide.html#Supported_Devices" TargetMode="External"/><Relationship Id="rId2" Type="http://schemas.openxmlformats.org/officeDocument/2006/relationships/notesSlide" Target="../notesSlides/notesSlide19.xml"/><Relationship Id="rId1" Type="http://schemas.openxmlformats.org/officeDocument/2006/relationships/slideLayout" Target="../slideLayouts/slideLayout67.xml"/><Relationship Id="rId5" Type="http://schemas.openxmlformats.org/officeDocument/2006/relationships/image" Target="../media/image36.png"/><Relationship Id="rId4" Type="http://schemas.openxmlformats.org/officeDocument/2006/relationships/hyperlink" Target="https://ct.portal.cambiumast.com/tech-guid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Training" TargetMode="External"/><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7.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7.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7.xml"/><Relationship Id="rId4" Type="http://schemas.openxmlformats.org/officeDocument/2006/relationships/hyperlink" Target="https://ct.portal.cambiumast.com/-/media/project/client-portals/connecticut/pdf/2019/test-administrator-ta-user-guid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ide-user-guide.pdf" TargetMode="External"/><Relationship Id="rId2" Type="http://schemas.openxmlformats.org/officeDocument/2006/relationships/notesSlide" Target="../notesSlides/notesSlide23.xml"/><Relationship Id="rId1" Type="http://schemas.openxmlformats.org/officeDocument/2006/relationships/slideLayout" Target="../slideLayouts/slideLayout67.xml"/><Relationship Id="rId6" Type="http://schemas.openxmlformats.org/officeDocument/2006/relationships/image" Target="../media/image43.png"/><Relationship Id="rId5" Type="http://schemas.openxmlformats.org/officeDocument/2006/relationships/hyperlink" Target="https://ct.portal.cambiumast.com/resources/guides/user-role-permissions-for-secure-online-systems" TargetMode="External"/><Relationship Id="rId4" Type="http://schemas.openxmlformats.org/officeDocument/2006/relationships/hyperlink" Target="https://ct.portal.cambiumast.com/-/media/project/client-portals/connecticut/pdf/2018/accessing-tide-brochur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s://ct.portal.cambiumast.com/resources/guides/assessment-viewing-application-(ava)-user-guide" TargetMode="External"/><Relationship Id="rId2" Type="http://schemas.openxmlformats.org/officeDocument/2006/relationships/notesSlide" Target="../notesSlides/notesSlide25.xml"/><Relationship Id="rId1" Type="http://schemas.openxmlformats.org/officeDocument/2006/relationships/slideLayout" Target="../slideLayouts/slideLayout67.xml"/><Relationship Id="rId5" Type="http://schemas.openxmlformats.org/officeDocument/2006/relationships/image" Target="../media/image45.png"/><Relationship Id="rId4" Type="http://schemas.openxmlformats.org/officeDocument/2006/relationships/hyperlink" Target="https://portal.ct.gov/-/media/SDE/Student-Assessment/Smarter-Interim-Assessments/InterimAssessments-FINAL.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smarter-balanced-summative-test-administration-manual-tam.pdf" TargetMode="External"/><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image" Target="../media/image48.png"/><Relationship Id="rId5" Type="http://schemas.openxmlformats.org/officeDocument/2006/relationships/hyperlink" Target="https://ct.portal.cambiumast.com/-/media/project/client-portals/connecticut/pdf/2021/ngss-test-administration-manual-tam.pdf" TargetMode="Externa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Abe.Krisst@ct.gov"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3.jpeg"/><Relationship Id="rId5" Type="http://schemas.openxmlformats.org/officeDocument/2006/relationships/hyperlink" Target="mailto:Jeff.greig@ct.gov" TargetMode="External"/><Relationship Id="rId4" Type="http://schemas.openxmlformats.org/officeDocument/2006/relationships/hyperlink" Target="mailto:cristi.alberino@ct.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67.xml"/><Relationship Id="rId5" Type="http://schemas.openxmlformats.org/officeDocument/2006/relationships/image" Target="../media/image42.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6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4.pn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5.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67.xml"/><Relationship Id="rId6" Type="http://schemas.openxmlformats.org/officeDocument/2006/relationships/image" Target="../media/image42.png"/><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6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6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55.xml"/><Relationship Id="rId4" Type="http://schemas.openxmlformats.org/officeDocument/2006/relationships/image" Target="../media/image6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ichelle.Rosado@ct.gov"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6.png"/><Relationship Id="rId5" Type="http://schemas.openxmlformats.org/officeDocument/2006/relationships/hyperlink" Target="mailto:Michael.Sabados@ct.gov" TargetMode="External"/><Relationship Id="rId4" Type="http://schemas.openxmlformats.org/officeDocument/2006/relationships/hyperlink" Target="mailto:Pei-Hsuan.chiu@ct.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55.xml"/><Relationship Id="rId4" Type="http://schemas.openxmlformats.org/officeDocument/2006/relationships/image" Target="../media/image66.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45.xml"/><Relationship Id="rId1" Type="http://schemas.openxmlformats.org/officeDocument/2006/relationships/slideLayout" Target="../slideLayouts/slideLayout38.xml"/><Relationship Id="rId5" Type="http://schemas.openxmlformats.org/officeDocument/2006/relationships/image" Target="../media/image67.png"/><Relationship Id="rId4" Type="http://schemas.openxmlformats.org/officeDocument/2006/relationships/hyperlink" Target="mailto:Cristi.Alberino@ct.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notesSlide" Target="../notesSlides/notesSlide48.xml"/><Relationship Id="rId1" Type="http://schemas.openxmlformats.org/officeDocument/2006/relationships/slideLayout" Target="../slideLayouts/slideLayout62.xml"/><Relationship Id="rId5" Type="http://schemas.openxmlformats.org/officeDocument/2006/relationships/image" Target="../media/image69.png"/><Relationship Id="rId4" Type="http://schemas.openxmlformats.org/officeDocument/2006/relationships/hyperlink" Target="https://ct.portal.cambiumast.com/resources/guides/csde-assessment-guideline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notesSlide" Target="../notesSlides/notesSlide49.xml"/><Relationship Id="rId1" Type="http://schemas.openxmlformats.org/officeDocument/2006/relationships/slideLayout" Target="../slideLayouts/slideLayout67.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hyperlink" Target="mailto:Deirdre.Ducharme@ct.gov" TargetMode="External"/><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mailto:Janet.stuck@ct.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67.xml"/><Relationship Id="rId4" Type="http://schemas.openxmlformats.org/officeDocument/2006/relationships/hyperlink" Target="https://ctpt.tds.cambiumast.com/studen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translated-test-directions" TargetMode="External"/><Relationship Id="rId2" Type="http://schemas.openxmlformats.org/officeDocument/2006/relationships/notesSlide" Target="../notesSlides/notesSlide52.xml"/><Relationship Id="rId1" Type="http://schemas.openxmlformats.org/officeDocument/2006/relationships/slideLayout" Target="../slideLayouts/slideLayout67.xml"/><Relationship Id="rId6" Type="http://schemas.openxmlformats.org/officeDocument/2006/relationships/hyperlink" Target="https://recursosparamiclasedereligion.blogspot.com/2015/05/iguales-y-diferentes-puzzle.html" TargetMode="External"/><Relationship Id="rId5" Type="http://schemas.openxmlformats.org/officeDocument/2006/relationships/image" Target="../media/image73.jpg"/><Relationship Id="rId4" Type="http://schemas.openxmlformats.org/officeDocument/2006/relationships/hyperlink" Target="https://ct.portal.cambiumast.com/resources/accessibility-and-special-populations/guidelines-for-simplified-test-directions-in-the-test-administration-manua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embedded-and-non-embedded-designated-supports-for-english-learners.pdf" TargetMode="External"/><Relationship Id="rId7" Type="http://schemas.openxmlformats.org/officeDocument/2006/relationships/hyperlink" Target="https://recursosparamiclasedereligion.blogspot.com/2015/05/iguales-y-diferentes-puzzle.html" TargetMode="External"/><Relationship Id="rId2" Type="http://schemas.openxmlformats.org/officeDocument/2006/relationships/notesSlide" Target="../notesSlides/notesSlide53.xml"/><Relationship Id="rId1" Type="http://schemas.openxmlformats.org/officeDocument/2006/relationships/slideLayout" Target="../slideLayouts/slideLayout67.xml"/><Relationship Id="rId6" Type="http://schemas.openxmlformats.org/officeDocument/2006/relationships/image" Target="../media/image73.jpg"/><Relationship Id="rId5" Type="http://schemas.openxmlformats.org/officeDocument/2006/relationships/hyperlink" Target="https://ct.portal.cambiumast.com/-/media/project/client-portals/connecticut/pdf/2019/csde-assessment-guidelines.pdf" TargetMode="External"/><Relationship Id="rId4" Type="http://schemas.openxmlformats.org/officeDocument/2006/relationships/hyperlink" Target="https://ct.portal.cambiumast.com/resources/accessibility-and-special-populations/translation-(glossary)-%E2%80%93-embedded-designated-support" TargetMode="External"/></Relationships>
</file>

<file path=ppt/slides/_rels/slide54.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9" Type="http://schemas.openxmlformats.org/officeDocument/2006/relationships/image" Target="../media/image75.png"/><Relationship Id="rId21" Type="http://schemas.openxmlformats.org/officeDocument/2006/relationships/diagramQuickStyle" Target="../diagrams/quickStyle6.xml"/><Relationship Id="rId34" Type="http://schemas.openxmlformats.org/officeDocument/2006/relationships/hyperlink" Target="https://ct.portal.cambiumast.com/resources/accessibility-and-special-populations/scribing-protocol-for-smarter-balanced-assessments" TargetMode="External"/><Relationship Id="rId42" Type="http://schemas.openxmlformats.org/officeDocument/2006/relationships/hyperlink" Target="https://ct.portal.cambiumast.com/smarter-balanced.html" TargetMode="External"/><Relationship Id="rId7" Type="http://schemas.openxmlformats.org/officeDocument/2006/relationships/diagramColors" Target="../diagrams/colors3.xml"/><Relationship Id="rId2" Type="http://schemas.openxmlformats.org/officeDocument/2006/relationships/notesSlide" Target="../notesSlides/notesSlide54.xml"/><Relationship Id="rId16" Type="http://schemas.openxmlformats.org/officeDocument/2006/relationships/diagramQuickStyle" Target="../diagrams/quickStyle5.xml"/><Relationship Id="rId29" Type="http://schemas.openxmlformats.org/officeDocument/2006/relationships/hyperlink" Target="https://ct.portal.cambiumast.com/resources/tools-and-tutorials/100s-number-table" TargetMode="Externa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hyperlink" Target="https://portal.smarterbalanced.org/library/en/read-aloud-guidelines.pdf" TargetMode="External"/><Relationship Id="rId37" Type="http://schemas.openxmlformats.org/officeDocument/2006/relationships/image" Target="../media/image74.png"/><Relationship Id="rId40" Type="http://schemas.openxmlformats.org/officeDocument/2006/relationships/hyperlink" Target="https://ct.portal.cambiumast.com/ngss.html" TargetMode="External"/><Relationship Id="rId45" Type="http://schemas.openxmlformats.org/officeDocument/2006/relationships/image" Target="../media/image79.svg"/><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36" Type="http://schemas.openxmlformats.org/officeDocument/2006/relationships/hyperlink" Target="https://ct.portal.cambiumast.com/index.html" TargetMode="Externa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hyperlink" Target="https://ct.portal.cambiumast.com/resources/tools-and-tutorials/multiplication-table-grades-3-8" TargetMode="External"/><Relationship Id="rId44" Type="http://schemas.openxmlformats.org/officeDocument/2006/relationships/image" Target="../media/image78.pn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hyperlink" Target="https://ct.portal.cambiumast.com/resources/accessibility-and-special-populations/math-manipulatives-brochure" TargetMode="External"/><Relationship Id="rId35" Type="http://schemas.openxmlformats.org/officeDocument/2006/relationships/hyperlink" Target="https://ct.portal.cambiumast.com/resources/guides/csde-assessment-guidelines" TargetMode="External"/><Relationship Id="rId43" Type="http://schemas.openxmlformats.org/officeDocument/2006/relationships/image" Target="../media/image77.png"/><Relationship Id="rId8" Type="http://schemas.microsoft.com/office/2007/relationships/diagramDrawing" Target="../diagrams/drawing3.xml"/><Relationship Id="rId3" Type="http://schemas.openxmlformats.org/officeDocument/2006/relationships/hyperlink" Target="https://ct.portal.cambiumast.com/resources/accessibility-and-special-populations/accessibility-chart" TargetMode="Externa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openxmlformats.org/officeDocument/2006/relationships/hyperlink" Target="https://ct.portal.cambiumast.com/-/media/project/client-portals/connecticut/pdf/2021/documented-evidence-for-read-aloud-of-reading-passages.pdf" TargetMode="External"/><Relationship Id="rId38" Type="http://schemas.openxmlformats.org/officeDocument/2006/relationships/hyperlink" Target="https://ct.portal.cambiumast.com/alternate-assessment.html" TargetMode="External"/><Relationship Id="rId20" Type="http://schemas.openxmlformats.org/officeDocument/2006/relationships/diagramLayout" Target="../diagrams/layout6.xml"/><Relationship Id="rId41"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hyperlink" Target="https://sampleitems.smarterbalanced.org/" TargetMode="External"/><Relationship Id="rId7"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84.xml"/><Relationship Id="rId6" Type="http://schemas.openxmlformats.org/officeDocument/2006/relationships/hyperlink" Target="https://teacher.desmos.com/" TargetMode="External"/><Relationship Id="rId5" Type="http://schemas.openxmlformats.org/officeDocument/2006/relationships/hyperlink" Target="https://smartertoolsforteachers.org/resource/54" TargetMode="External"/><Relationship Id="rId4" Type="http://schemas.openxmlformats.org/officeDocument/2006/relationships/hyperlink" Target="https://www.desmos.com/testin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text-to-speech-decision-guidelines.pdf" TargetMode="External"/><Relationship Id="rId2" Type="http://schemas.openxmlformats.org/officeDocument/2006/relationships/notesSlide" Target="../notesSlides/notesSlide56.xml"/><Relationship Id="rId1" Type="http://schemas.openxmlformats.org/officeDocument/2006/relationships/slideLayout" Target="../slideLayouts/slideLayout108.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9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99.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83.xml"/><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hyperlink" Target="mailto:cthelpdesk@cambiumassessment.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0.xml"/><Relationship Id="rId1" Type="http://schemas.openxmlformats.org/officeDocument/2006/relationships/slideLayout" Target="../slideLayouts/slideLayout87.xml"/><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ranslation-glossary-embedded-designated-support-brochure.pdf" TargetMode="External"/><Relationship Id="rId2" Type="http://schemas.openxmlformats.org/officeDocument/2006/relationships/notesSlide" Target="../notesSlides/notesSlide61.xml"/><Relationship Id="rId1" Type="http://schemas.openxmlformats.org/officeDocument/2006/relationships/slideLayout" Target="../slideLayouts/slideLayout95.xml"/><Relationship Id="rId5" Type="http://schemas.openxmlformats.org/officeDocument/2006/relationships/image" Target="../media/image90.png"/><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hyperlink" Target="https://portal.smarterbalanced.org/library/en/illustration-glossary.pdf" TargetMode="External"/><Relationship Id="rId2" Type="http://schemas.openxmlformats.org/officeDocument/2006/relationships/notesSlide" Target="../notesSlides/notesSlide62.xml"/><Relationship Id="rId1" Type="http://schemas.openxmlformats.org/officeDocument/2006/relationships/slideLayout" Target="../slideLayouts/slideLayout87.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hyperlink" Target="https://smarterbalanced.org/our-system/students-and-families/samples/" TargetMode="External"/><Relationship Id="rId2" Type="http://schemas.openxmlformats.org/officeDocument/2006/relationships/notesSlide" Target="../notesSlides/notesSlide63.xml"/><Relationship Id="rId1" Type="http://schemas.openxmlformats.org/officeDocument/2006/relationships/slideLayout" Target="../slideLayouts/slideLayout71.xml"/><Relationship Id="rId4" Type="http://schemas.openxmlformats.org/officeDocument/2006/relationships/image" Target="../media/image92.png"/></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4.xml"/><Relationship Id="rId1" Type="http://schemas.openxmlformats.org/officeDocument/2006/relationships/slideLayout" Target="../slideLayouts/slideLayout3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hyperlink" Target="https://portal.ct.gov/SDE"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hyperlink" Target="https://ct.portal.cambiumast.com/" TargetMode="External"/><Relationship Id="rId4" Type="http://schemas.openxmlformats.org/officeDocument/2006/relationships/image" Target="../media/image21.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345989" y="1002380"/>
            <a:ext cx="6215449" cy="4560840"/>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br>
              <a:rPr lang="en-US" sz="4000" b="1" dirty="0">
                <a:latin typeface="+mj-lt"/>
                <a:cs typeface="Helvetica"/>
              </a:rPr>
            </a:br>
            <a:r>
              <a:rPr lang="en-US" sz="4600" b="1" dirty="0">
                <a:latin typeface="+mj-lt"/>
                <a:cs typeface="Arial"/>
              </a:rPr>
              <a:t>Test Administrator Training</a:t>
            </a:r>
          </a:p>
          <a:p>
            <a:pPr marL="0" indent="0" algn="ctr">
              <a:buFont typeface="Arial"/>
              <a:buNone/>
            </a:pPr>
            <a:endParaRPr lang="en-US" sz="2400" b="1" dirty="0">
              <a:latin typeface="+mj-lt"/>
              <a:cs typeface="Arial"/>
            </a:endParaRPr>
          </a:p>
          <a:p>
            <a:pPr marL="0" indent="0" algn="ctr">
              <a:buFont typeface="Arial"/>
              <a:buNone/>
            </a:pPr>
            <a:r>
              <a:rPr lang="en-US" sz="2400" b="1" dirty="0">
                <a:latin typeface="+mj-lt"/>
                <a:cs typeface="Arial"/>
              </a:rPr>
              <a:t>Smarter Balanced and NGSS Assessments</a:t>
            </a:r>
            <a:endParaRPr lang="en-US" sz="2000" b="1" dirty="0">
              <a:latin typeface="+mj-lt"/>
              <a:cs typeface="Arial"/>
            </a:endParaRPr>
          </a:p>
          <a:p>
            <a:pPr marL="0" indent="0" algn="ctr">
              <a:buFont typeface="Arial"/>
              <a:buNone/>
            </a:pPr>
            <a:endParaRPr lang="en-US" sz="2400" dirty="0">
              <a:latin typeface="+mj-lt"/>
              <a:cs typeface="Arial"/>
            </a:endParaRPr>
          </a:p>
          <a:p>
            <a:pPr marL="0" indent="0" algn="ctr">
              <a:buFont typeface="Arial"/>
              <a:buNone/>
            </a:pPr>
            <a:r>
              <a:rPr lang="en-US" sz="2400" dirty="0">
                <a:latin typeface="+mj-lt"/>
                <a:cs typeface="Arial"/>
              </a:rPr>
              <a:t>Spring 2023</a:t>
            </a:r>
          </a:p>
          <a:p>
            <a:pPr marL="0" indent="0" algn="ctr">
              <a:buFont typeface="Arial"/>
              <a:buNone/>
            </a:pPr>
            <a:endParaRPr lang="en-US" sz="3600" b="1" dirty="0">
              <a:latin typeface="+mj-lt"/>
              <a:cs typeface="Arial" panose="020B0604020202020204" pitchFamily="34" charset="0"/>
            </a:endParaRPr>
          </a:p>
          <a:p>
            <a:pPr marL="0" indent="0" algn="ctr">
              <a:buFont typeface="Arial"/>
              <a:buNone/>
            </a:pPr>
            <a:endParaRPr lang="en-US" sz="3600" b="1" dirty="0">
              <a:latin typeface="+mj-lt"/>
              <a:cs typeface="Arial" panose="020B0604020202020204" pitchFamily="34" charset="0"/>
            </a:endParaRPr>
          </a:p>
        </p:txBody>
      </p:sp>
      <p:pic>
        <p:nvPicPr>
          <p:cNvPr id="2" name="Picture 1" descr="CSDElogo_informal_blue.png">
            <a:extLst>
              <a:ext uri="{FF2B5EF4-FFF2-40B4-BE49-F238E27FC236}">
                <a16:creationId xmlns:a16="http://schemas.microsoft.com/office/drawing/2014/main" id="{5D1EB02F-5B56-0E53-BE15-2DBF920024BA}"/>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
        <p:nvSpPr>
          <p:cNvPr id="3" name="TextBox 2">
            <a:extLst>
              <a:ext uri="{FF2B5EF4-FFF2-40B4-BE49-F238E27FC236}">
                <a16:creationId xmlns:a16="http://schemas.microsoft.com/office/drawing/2014/main" id="{90A15D17-E850-B939-4575-3E993CE3A894}"/>
              </a:ext>
            </a:extLst>
          </p:cNvPr>
          <p:cNvSpPr txBox="1"/>
          <p:nvPr/>
        </p:nvSpPr>
        <p:spPr>
          <a:xfrm>
            <a:off x="6944498" y="2621080"/>
            <a:ext cx="2061418" cy="1323439"/>
          </a:xfrm>
          <a:prstGeom prst="rect">
            <a:avLst/>
          </a:prstGeom>
          <a:noFill/>
        </p:spPr>
        <p:txBody>
          <a:bodyPr wrap="square" rtlCol="0">
            <a:spAutoFit/>
          </a:bodyPr>
          <a:lstStyle/>
          <a:p>
            <a:r>
              <a:rPr lang="en-US" sz="2000" dirty="0">
                <a:latin typeface="+mn-lt"/>
              </a:rPr>
              <a:t>Connecticut State Department of Education</a:t>
            </a:r>
          </a:p>
        </p:txBody>
      </p:sp>
    </p:spTree>
    <p:extLst>
      <p:ext uri="{BB962C8B-B14F-4D97-AF65-F5344CB8AC3E}">
        <p14:creationId xmlns:p14="http://schemas.microsoft.com/office/powerpoint/2010/main" val="6602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2935"/>
            <a:ext cx="8118389" cy="1098550"/>
          </a:xfrm>
        </p:spPr>
        <p:txBody>
          <a:bodyPr vert="horz" lIns="91440" tIns="45720" rIns="91440" bIns="45720" rtlCol="0" anchor="ctr">
            <a:noAutofit/>
          </a:bodyPr>
          <a:lstStyle/>
          <a:p>
            <a:pPr algn="ctr"/>
            <a:r>
              <a:rPr lang="en-US" sz="3600" b="1" dirty="0">
                <a:solidFill>
                  <a:schemeClr val="tx1"/>
                </a:solidFill>
              </a:rPr>
              <a:t>Who participates in testing?</a:t>
            </a:r>
            <a:endParaRPr lang="en-US" sz="3600" b="1" kern="1200" dirty="0">
              <a:ln w="0"/>
              <a:solidFill>
                <a:schemeClr val="tx1"/>
              </a:solidFill>
            </a:endParaRPr>
          </a:p>
        </p:txBody>
      </p:sp>
      <p:sp>
        <p:nvSpPr>
          <p:cNvPr id="3" name="Content Placeholder 2"/>
          <p:cNvSpPr>
            <a:spLocks noGrp="1"/>
          </p:cNvSpPr>
          <p:nvPr>
            <p:ph idx="4294967295"/>
          </p:nvPr>
        </p:nvSpPr>
        <p:spPr>
          <a:xfrm>
            <a:off x="296777" y="1566734"/>
            <a:ext cx="7821612" cy="3944380"/>
          </a:xfrm>
        </p:spPr>
        <p:txBody>
          <a:bodyPr vert="horz" lIns="91440" tIns="45720" rIns="91440" bIns="45720" rtlCol="0" anchor="t">
            <a:noAutofit/>
          </a:bodyPr>
          <a:lstStyle/>
          <a:p>
            <a:pPr marL="0" indent="0">
              <a:lnSpc>
                <a:spcPct val="100000"/>
              </a:lnSpc>
              <a:spcAft>
                <a:spcPts val="600"/>
              </a:spcAft>
              <a:buNone/>
            </a:pPr>
            <a:r>
              <a:rPr lang="en-US" sz="2100" dirty="0">
                <a:solidFill>
                  <a:schemeClr val="tx1"/>
                </a:solidFill>
                <a:latin typeface="Arial" panose="020B0604020202020204" pitchFamily="34" charset="0"/>
                <a:cs typeface="Arial" panose="020B0604020202020204" pitchFamily="34" charset="0"/>
              </a:rPr>
              <a:t>Participation expectations for Smarter Balanced, NGSS, and Connecticut SAT School Day:</a:t>
            </a:r>
          </a:p>
          <a:p>
            <a:pPr lvl="1">
              <a:lnSpc>
                <a:spcPct val="100000"/>
              </a:lnSpc>
              <a:spcAft>
                <a:spcPts val="600"/>
              </a:spcAft>
            </a:pPr>
            <a:r>
              <a:rPr lang="en-US" sz="2100" dirty="0">
                <a:solidFill>
                  <a:schemeClr val="tx1"/>
                </a:solidFill>
                <a:latin typeface="Arial"/>
                <a:cs typeface="Arial"/>
              </a:rPr>
              <a:t>All students enrolled in the Public School Information System (PSIS) in Grades 3-8 and 11 (these students include those identified as English learners and/or students with disabilities who have an active IEP or Section 504 Plan)</a:t>
            </a:r>
          </a:p>
          <a:p>
            <a:pPr lvl="1">
              <a:lnSpc>
                <a:spcPct val="100000"/>
              </a:lnSpc>
              <a:spcAft>
                <a:spcPts val="600"/>
              </a:spcAft>
            </a:pPr>
            <a:r>
              <a:rPr lang="en-US" sz="2100" dirty="0">
                <a:solidFill>
                  <a:schemeClr val="tx1"/>
                </a:solidFill>
                <a:latin typeface="Arial" panose="020B0604020202020204" pitchFamily="34" charset="0"/>
                <a:cs typeface="Arial" panose="020B0604020202020204" pitchFamily="34" charset="0"/>
              </a:rPr>
              <a:t>Students enrolled in PSIS attending Approved Private Special Education Programs (APSEPs)</a:t>
            </a:r>
          </a:p>
          <a:p>
            <a:pPr lvl="1">
              <a:lnSpc>
                <a:spcPct val="100000"/>
              </a:lnSpc>
              <a:spcAft>
                <a:spcPts val="600"/>
              </a:spcAft>
            </a:pPr>
            <a:r>
              <a:rPr lang="en-US" sz="2100" dirty="0">
                <a:solidFill>
                  <a:schemeClr val="tx1"/>
                </a:solidFill>
                <a:latin typeface="Arial" panose="020B0604020202020204" pitchFamily="34" charset="0"/>
                <a:cs typeface="Arial" panose="020B0604020202020204" pitchFamily="34" charset="0"/>
              </a:rPr>
              <a:t>Students enrolled in PSIS who are being educated in out-of-state facilities, in-state facilities, and non–approved facilities</a:t>
            </a:r>
          </a:p>
          <a:p>
            <a:pPr marL="460375" lvl="2" indent="0">
              <a:lnSpc>
                <a:spcPct val="100000"/>
              </a:lnSpc>
              <a:spcAft>
                <a:spcPts val="600"/>
              </a:spcAft>
              <a:buNone/>
            </a:pPr>
            <a:endParaRPr lang="en-US" sz="2300" dirty="0"/>
          </a:p>
        </p:txBody>
      </p:sp>
      <p:sp>
        <p:nvSpPr>
          <p:cNvPr id="4" name="TextBox 3">
            <a:extLst>
              <a:ext uri="{FF2B5EF4-FFF2-40B4-BE49-F238E27FC236}">
                <a16:creationId xmlns:a16="http://schemas.microsoft.com/office/drawing/2014/main" id="{7D50F37A-33BB-F870-59D9-07A9A4BEFE65}"/>
              </a:ext>
            </a:extLst>
          </p:cNvPr>
          <p:cNvSpPr txBox="1"/>
          <p:nvPr/>
        </p:nvSpPr>
        <p:spPr>
          <a:xfrm>
            <a:off x="636480" y="5896401"/>
            <a:ext cx="7142205" cy="738664"/>
          </a:xfrm>
          <a:prstGeom prst="rect">
            <a:avLst/>
          </a:prstGeom>
          <a:noFill/>
        </p:spPr>
        <p:txBody>
          <a:bodyPr wrap="square" rtlCol="0">
            <a:spAutoFit/>
          </a:bodyPr>
          <a:lstStyle/>
          <a:p>
            <a:pPr marL="0" lvl="2" indent="0">
              <a:buNone/>
            </a:pPr>
            <a:r>
              <a:rPr lang="en-US" sz="2100" dirty="0">
                <a:ln w="0"/>
                <a:cs typeface="Arial" panose="020B0604020202020204" pitchFamily="34" charset="0"/>
              </a:rPr>
              <a:t>Refer to the </a:t>
            </a:r>
            <a:r>
              <a:rPr lang="en-US" sz="2100" dirty="0">
                <a:ln w="0"/>
                <a:cs typeface="Arial" panose="020B0604020202020204" pitchFamily="34" charset="0"/>
                <a:hlinkClick r:id="rId3"/>
              </a:rPr>
              <a:t>Students in PSIS Who Attend Out-of-State and In-State Non-Approved Facilities </a:t>
            </a:r>
            <a:r>
              <a:rPr lang="en-US" sz="2100" dirty="0">
                <a:ln w="0"/>
                <a:cs typeface="Arial" panose="020B0604020202020204" pitchFamily="34" charset="0"/>
              </a:rPr>
              <a:t>brochure.</a:t>
            </a:r>
          </a:p>
        </p:txBody>
      </p:sp>
    </p:spTree>
    <p:extLst>
      <p:ext uri="{BB962C8B-B14F-4D97-AF65-F5344CB8AC3E}">
        <p14:creationId xmlns:p14="http://schemas.microsoft.com/office/powerpoint/2010/main" val="155773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36E82075-7DB7-0753-FCCC-FA008ED122F6}"/>
              </a:ext>
            </a:extLst>
          </p:cNvPr>
          <p:cNvSpPr/>
          <p:nvPr/>
        </p:nvSpPr>
        <p:spPr>
          <a:xfrm>
            <a:off x="0" y="1"/>
            <a:ext cx="3534032" cy="6858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550197" y="730249"/>
            <a:ext cx="2433638" cy="5387975"/>
          </a:xfrm>
        </p:spPr>
        <p:txBody>
          <a:bodyPr vert="horz" lIns="91440" tIns="45720" rIns="91440" bIns="45720" rtlCol="0" anchor="ctr">
            <a:normAutofit/>
          </a:bodyPr>
          <a:lstStyle/>
          <a:p>
            <a:pPr marL="61913"/>
            <a:r>
              <a:rPr lang="en-US" sz="3100" b="1" dirty="0">
                <a:solidFill>
                  <a:schemeClr val="tx1">
                    <a:lumMod val="85000"/>
                    <a:lumOff val="15000"/>
                  </a:schemeClr>
                </a:solidFill>
              </a:rPr>
              <a:t> Student </a:t>
            </a:r>
            <a:r>
              <a:rPr lang="en-US" sz="3100" b="1" dirty="0">
                <a:ln w="0"/>
                <a:solidFill>
                  <a:schemeClr val="tx1">
                    <a:lumMod val="85000"/>
                    <a:lumOff val="15000"/>
                  </a:schemeClr>
                </a:solidFill>
              </a:rPr>
              <a:t>Participation - Connecticut General Statutes 10-14n</a:t>
            </a:r>
          </a:p>
        </p:txBody>
      </p:sp>
      <p:sp>
        <p:nvSpPr>
          <p:cNvPr id="3" name="Content Placeholder 2"/>
          <p:cNvSpPr>
            <a:spLocks noGrp="1"/>
          </p:cNvSpPr>
          <p:nvPr>
            <p:ph idx="4294967295"/>
          </p:nvPr>
        </p:nvSpPr>
        <p:spPr>
          <a:xfrm>
            <a:off x="2828925" y="863600"/>
            <a:ext cx="6315075" cy="5121275"/>
          </a:xfrm>
        </p:spPr>
        <p:txBody>
          <a:bodyPr vert="horz" lIns="91440" tIns="45720" rIns="91440" bIns="45720" rtlCol="0" anchor="ctr">
            <a:normAutofit/>
          </a:bodyPr>
          <a:lstStyle/>
          <a:p>
            <a:pPr marL="688975" lvl="2"/>
            <a:r>
              <a:rPr lang="en-US" sz="2000" dirty="0">
                <a:latin typeface="Arial" panose="020B0604020202020204" pitchFamily="34" charset="0"/>
                <a:cs typeface="Arial" panose="020B0604020202020204" pitchFamily="34" charset="0"/>
              </a:rPr>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p>
          <a:p>
            <a:pPr marL="217170" lvl="2" indent="0">
              <a:spcBef>
                <a:spcPts val="300"/>
              </a:spcBef>
              <a:buNone/>
            </a:pPr>
            <a:endParaRPr lang="en-US" sz="2000" dirty="0">
              <a:latin typeface="Arial" panose="020B0604020202020204" pitchFamily="34" charset="0"/>
              <a:cs typeface="Arial" panose="020B0604020202020204" pitchFamily="34" charset="0"/>
            </a:endParaRPr>
          </a:p>
          <a:p>
            <a:pPr marL="742950" lvl="2"/>
            <a:r>
              <a:rPr lang="en-US" sz="2000" dirty="0">
                <a:latin typeface="Arial" panose="020B0604020202020204" pitchFamily="34" charset="0"/>
                <a:cs typeface="Arial" panose="020B0604020202020204" pitchFamily="34" charset="0"/>
              </a:rPr>
              <a:t>(3) For the school year commencing July 1, 2018, and each school year thereafter, each student enrolled in grades five, eight, and eleven in any public school shall annually take a state-wide mastery examination in science during the regular school day.</a:t>
            </a:r>
          </a:p>
        </p:txBody>
      </p:sp>
    </p:spTree>
    <p:extLst>
      <p:ext uri="{BB962C8B-B14F-4D97-AF65-F5344CB8AC3E}">
        <p14:creationId xmlns:p14="http://schemas.microsoft.com/office/powerpoint/2010/main" val="296191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E5E6FC-019E-48EA-8F65-0FECF1EA9A5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1097280"/>
          </a:xfrm>
        </p:spPr>
        <p:txBody>
          <a:bodyPr>
            <a:noAutofit/>
          </a:bodyPr>
          <a:lstStyle/>
          <a:p>
            <a:pPr algn="ctr"/>
            <a:r>
              <a:rPr lang="en-US" sz="3200" b="1" dirty="0">
                <a:ln w="0"/>
                <a:solidFill>
                  <a:schemeClr val="tx1"/>
                </a:solidFill>
                <a:cs typeface="Arial"/>
              </a:rPr>
              <a:t>2023 Testing Calendar </a:t>
            </a:r>
            <a:endParaRPr lang="en-US" sz="3200" b="1" dirty="0">
              <a:ln w="0"/>
              <a:solidFill>
                <a:schemeClr val="tx1"/>
              </a:solidFill>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7877040"/>
              </p:ext>
            </p:extLst>
          </p:nvPr>
        </p:nvGraphicFramePr>
        <p:xfrm>
          <a:off x="0" y="762000"/>
          <a:ext cx="8868834" cy="5561043"/>
        </p:xfrm>
        <a:graphic>
          <a:graphicData uri="http://schemas.openxmlformats.org/drawingml/2006/table">
            <a:tbl>
              <a:tblPr firstRow="1" firstCol="1" bandRow="1">
                <a:tableStyleId>{5C22544A-7EE6-4342-B048-85BDC9FD1C3A}</a:tableStyleId>
              </a:tblPr>
              <a:tblGrid>
                <a:gridCol w="2344187">
                  <a:extLst>
                    <a:ext uri="{9D8B030D-6E8A-4147-A177-3AD203B41FA5}">
                      <a16:colId xmlns:a16="http://schemas.microsoft.com/office/drawing/2014/main" val="20000"/>
                    </a:ext>
                  </a:extLst>
                </a:gridCol>
                <a:gridCol w="1523720">
                  <a:extLst>
                    <a:ext uri="{9D8B030D-6E8A-4147-A177-3AD203B41FA5}">
                      <a16:colId xmlns:a16="http://schemas.microsoft.com/office/drawing/2014/main" val="20001"/>
                    </a:ext>
                  </a:extLst>
                </a:gridCol>
                <a:gridCol w="2943723">
                  <a:extLst>
                    <a:ext uri="{9D8B030D-6E8A-4147-A177-3AD203B41FA5}">
                      <a16:colId xmlns:a16="http://schemas.microsoft.com/office/drawing/2014/main" val="20002"/>
                    </a:ext>
                  </a:extLst>
                </a:gridCol>
                <a:gridCol w="2057204">
                  <a:extLst>
                    <a:ext uri="{9D8B030D-6E8A-4147-A177-3AD203B41FA5}">
                      <a16:colId xmlns:a16="http://schemas.microsoft.com/office/drawing/2014/main" val="20003"/>
                    </a:ext>
                  </a:extLst>
                </a:gridCol>
              </a:tblGrid>
              <a:tr h="282438">
                <a:tc>
                  <a:txBody>
                    <a:bodyPr/>
                    <a:lstStyle/>
                    <a:p>
                      <a:pPr marL="0" marR="0" algn="ctr">
                        <a:lnSpc>
                          <a:spcPct val="115000"/>
                        </a:lnSpc>
                        <a:spcBef>
                          <a:spcPts val="0"/>
                        </a:spcBef>
                        <a:spcAft>
                          <a:spcPts val="0"/>
                        </a:spcAft>
                      </a:pPr>
                      <a:r>
                        <a:rPr lang="en-US" sz="1800" kern="1200" dirty="0">
                          <a:effectLst/>
                          <a:latin typeface="Arial"/>
                          <a:cs typeface="Arial"/>
                        </a:rPr>
                        <a:t>State Assessment</a:t>
                      </a:r>
                      <a:endParaRPr lang="en-US" sz="1800" dirty="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a:cs typeface="Arial"/>
                        </a:rPr>
                        <a:t>Grade(s)</a:t>
                      </a:r>
                      <a:endParaRPr lang="en-US" sz="1800" dirty="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a:cs typeface="Arial"/>
                        </a:rPr>
                        <a:t>Testing Window</a:t>
                      </a:r>
                      <a:endParaRPr lang="en-US" sz="1800" dirty="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a:cs typeface="Arial"/>
                        </a:rPr>
                        <a:t>Delivery</a:t>
                      </a:r>
                      <a:r>
                        <a:rPr lang="en-US" sz="1800" kern="1200" baseline="0" dirty="0">
                          <a:effectLst/>
                          <a:latin typeface="Arial"/>
                          <a:cs typeface="Arial"/>
                        </a:rPr>
                        <a:t> </a:t>
                      </a:r>
                      <a:r>
                        <a:rPr lang="en-US" sz="1800" kern="1200" dirty="0">
                          <a:effectLst/>
                          <a:latin typeface="Arial"/>
                          <a:cs typeface="Arial"/>
                        </a:rPr>
                        <a:t>Method</a:t>
                      </a:r>
                      <a:endParaRPr lang="en-US" sz="1800" dirty="0">
                        <a:solidFill>
                          <a:srgbClr val="221E1F"/>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0"/>
                  </a:ext>
                </a:extLst>
              </a:tr>
              <a:tr h="918825">
                <a:tc>
                  <a:txBody>
                    <a:bodyPr/>
                    <a:lstStyle/>
                    <a:p>
                      <a:pPr marL="0" marR="0" algn="ctr">
                        <a:lnSpc>
                          <a:spcPct val="115000"/>
                        </a:lnSpc>
                        <a:spcBef>
                          <a:spcPts val="0"/>
                        </a:spcBef>
                        <a:spcAft>
                          <a:spcPts val="0"/>
                        </a:spcAft>
                      </a:pPr>
                      <a:r>
                        <a:rPr lang="en-US" sz="1400" b="1" i="0" kern="1200" dirty="0">
                          <a:solidFill>
                            <a:schemeClr val="lt1"/>
                          </a:solidFill>
                          <a:effectLst/>
                          <a:latin typeface="Arial" panose="020B0604020202020204" pitchFamily="34" charset="0"/>
                          <a:ea typeface="+mn-ea"/>
                          <a:cs typeface="Arial" panose="020B0604020202020204" pitchFamily="34" charset="0"/>
                        </a:rPr>
                        <a:t>Collaborative for the Alternate Assessment of English Language Proficiency  (</a:t>
                      </a:r>
                      <a:r>
                        <a:rPr lang="en-US" sz="1400" kern="1200" dirty="0">
                          <a:effectLst/>
                          <a:latin typeface="Arial" panose="020B0604020202020204" pitchFamily="34" charset="0"/>
                          <a:cs typeface="Arial" panose="020B0604020202020204" pitchFamily="34" charset="0"/>
                        </a:rPr>
                        <a:t>CAAELP)</a:t>
                      </a:r>
                      <a:endParaRPr lang="en-US" sz="1400" dirty="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K – 12</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February 1 – March 31,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1"/>
                  </a:ext>
                </a:extLst>
              </a:tr>
              <a:tr h="539521">
                <a:tc>
                  <a:txBody>
                    <a:bodyPr/>
                    <a:lstStyle/>
                    <a:p>
                      <a:pPr marL="0" marR="0" algn="ctr">
                        <a:lnSpc>
                          <a:spcPct val="115000"/>
                        </a:lnSpc>
                        <a:spcBef>
                          <a:spcPts val="0"/>
                        </a:spcBef>
                        <a:spcAft>
                          <a:spcPts val="0"/>
                        </a:spcAft>
                      </a:pPr>
                      <a:r>
                        <a:rPr lang="en-US" sz="1400" kern="1200" dirty="0">
                          <a:effectLst/>
                          <a:latin typeface="Arial" panose="020B0604020202020204" pitchFamily="34" charset="0"/>
                          <a:cs typeface="Arial" panose="020B0604020202020204" pitchFamily="34" charset="0"/>
                        </a:rPr>
                        <a:t>Smarter Balanced</a:t>
                      </a:r>
                      <a:endParaRPr lang="en-US" sz="1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kern="1200" dirty="0">
                          <a:effectLst/>
                          <a:latin typeface="Arial" panose="020B0604020202020204" pitchFamily="34" charset="0"/>
                          <a:cs typeface="Arial" panose="020B0604020202020204" pitchFamily="34" charset="0"/>
                        </a:rPr>
                        <a:t>ELA</a:t>
                      </a:r>
                      <a:r>
                        <a:rPr lang="en-US" sz="1400" kern="1200" baseline="0" dirty="0">
                          <a:effectLst/>
                          <a:latin typeface="Arial" panose="020B0604020202020204" pitchFamily="34" charset="0"/>
                          <a:cs typeface="Arial" panose="020B0604020202020204" pitchFamily="34" charset="0"/>
                        </a:rPr>
                        <a:t> </a:t>
                      </a:r>
                      <a:r>
                        <a:rPr lang="en-US" sz="1400" kern="1200" dirty="0">
                          <a:effectLst/>
                          <a:latin typeface="Arial" panose="020B0604020202020204" pitchFamily="34" charset="0"/>
                          <a:cs typeface="Arial" panose="020B0604020202020204" pitchFamily="34" charset="0"/>
                        </a:rPr>
                        <a:t>&amp; Math</a:t>
                      </a:r>
                      <a:endParaRPr lang="en-US" sz="1400" dirty="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3 – 8</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March 27 – June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2906380490"/>
                  </a:ext>
                </a:extLst>
              </a:tr>
              <a:tr h="761830">
                <a:tc>
                  <a:txBody>
                    <a:bodyPr/>
                    <a:lstStyle/>
                    <a:p>
                      <a:pPr marL="0" marR="0" algn="ctr">
                        <a:lnSpc>
                          <a:spcPct val="115000"/>
                        </a:lnSpc>
                        <a:spcBef>
                          <a:spcPts val="0"/>
                        </a:spcBef>
                        <a:spcAft>
                          <a:spcPts val="0"/>
                        </a:spcAft>
                      </a:pPr>
                      <a:r>
                        <a:rPr lang="en-US" sz="1400" kern="1200" dirty="0">
                          <a:effectLst/>
                          <a:latin typeface="Arial" panose="020B0604020202020204" pitchFamily="34" charset="0"/>
                          <a:cs typeface="Arial" panose="020B0604020202020204" pitchFamily="34" charset="0"/>
                        </a:rPr>
                        <a:t>Connecticut Alternate Assessment (CTAA)</a:t>
                      </a:r>
                      <a:endParaRPr lang="en-US" sz="14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3 – 8 and 11</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March 27 – June</a:t>
                      </a:r>
                      <a:r>
                        <a:rPr lang="en-US" sz="1400" kern="1200" baseline="0" dirty="0">
                          <a:solidFill>
                            <a:schemeClr val="tx1"/>
                          </a:solidFill>
                          <a:effectLst/>
                          <a:latin typeface="Arial" panose="020B0604020202020204" pitchFamily="34" charset="0"/>
                          <a:cs typeface="Arial" panose="020B0604020202020204" pitchFamily="34" charset="0"/>
                        </a:rPr>
                        <a:t>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2"/>
                  </a:ext>
                </a:extLst>
              </a:tr>
              <a:tr h="369145">
                <a:tc rowSpan="2">
                  <a:txBody>
                    <a:bodyPr/>
                    <a:lstStyle/>
                    <a:p>
                      <a:pPr marL="0" marR="0" algn="ctr">
                        <a:lnSpc>
                          <a:spcPct val="115000"/>
                        </a:lnSpc>
                        <a:spcBef>
                          <a:spcPts val="0"/>
                        </a:spcBef>
                        <a:spcAft>
                          <a:spcPts val="0"/>
                        </a:spcAft>
                      </a:pPr>
                      <a:r>
                        <a:rPr lang="en-US" sz="1400" kern="1200" dirty="0">
                          <a:effectLst/>
                          <a:latin typeface="Arial" panose="020B0604020202020204" pitchFamily="34" charset="0"/>
                          <a:cs typeface="Arial" panose="020B0604020202020204" pitchFamily="34" charset="0"/>
                        </a:rPr>
                        <a:t>NGSS Assessments</a:t>
                      </a:r>
                      <a:endParaRPr lang="en-US" sz="1400" dirty="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11</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cs typeface="Arial" panose="020B0604020202020204" pitchFamily="34" charset="0"/>
                        </a:rPr>
                        <a:t>February 6 – June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3"/>
                  </a:ext>
                </a:extLst>
              </a:tr>
              <a:tr h="322608">
                <a:tc vMerge="1">
                  <a:txBody>
                    <a:bodyPr/>
                    <a:lstStyle/>
                    <a:p>
                      <a:pPr marL="0" marR="0" algn="ctr">
                        <a:lnSpc>
                          <a:spcPct val="115000"/>
                        </a:lnSpc>
                        <a:spcBef>
                          <a:spcPts val="0"/>
                        </a:spcBef>
                        <a:spcAft>
                          <a:spcPts val="0"/>
                        </a:spcAft>
                      </a:pPr>
                      <a:endParaRPr lang="en-US" sz="1800">
                        <a:solidFill>
                          <a:srgbClr val="221E1F"/>
                        </a:solidFill>
                        <a:effectLst/>
                        <a:latin typeface="Franklin Gothic Medium" panose="020B0603020102020204" pitchFamily="34" charset="0"/>
                        <a:ea typeface="Times New Roman"/>
                      </a:endParaRPr>
                    </a:p>
                  </a:txBody>
                  <a:tcPr marL="69532" marR="69532" marT="9525" marB="0" anchor="ctr"/>
                </a:tc>
                <a:tc>
                  <a:txBody>
                    <a:bodyPr/>
                    <a:lstStyle/>
                    <a:p>
                      <a:pPr marL="0" marR="0" algn="ctr">
                        <a:spcBef>
                          <a:spcPts val="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5</a:t>
                      </a:r>
                      <a:r>
                        <a:rPr lang="en-US" sz="1400" kern="1200" baseline="0" dirty="0">
                          <a:solidFill>
                            <a:schemeClr val="tx1"/>
                          </a:solidFill>
                          <a:effectLst/>
                          <a:latin typeface="Arial" panose="020B0604020202020204" pitchFamily="34" charset="0"/>
                          <a:ea typeface="+mn-ea"/>
                          <a:cs typeface="Arial" panose="020B0604020202020204" pitchFamily="34" charset="0"/>
                        </a:rPr>
                        <a:t> and 8</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March 27 – June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4"/>
                  </a:ext>
                </a:extLst>
              </a:tr>
              <a:tr h="1279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latin typeface="Arial" panose="020B0604020202020204" pitchFamily="34" charset="0"/>
                          <a:cs typeface="Arial" panose="020B0604020202020204" pitchFamily="34" charset="0"/>
                        </a:rPr>
                        <a:t>Connecticut Alternate Science Assessment (CTAS)</a:t>
                      </a:r>
                      <a:endParaRPr lang="en-US" sz="1400" dirty="0">
                        <a:solidFill>
                          <a:srgbClr val="221E1F"/>
                        </a:solidFill>
                        <a:effectLst/>
                        <a:latin typeface="Arial" panose="020B0604020202020204" pitchFamily="34" charset="0"/>
                        <a:ea typeface="Times New Roman"/>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5</a:t>
                      </a:r>
                      <a:r>
                        <a:rPr lang="en-US" sz="1400" kern="1200" baseline="0" dirty="0">
                          <a:solidFill>
                            <a:schemeClr val="tx1"/>
                          </a:solidFill>
                          <a:effectLst/>
                          <a:latin typeface="Arial" panose="020B0604020202020204" pitchFamily="34" charset="0"/>
                          <a:ea typeface="+mn-ea"/>
                          <a:cs typeface="Arial" panose="020B0604020202020204" pitchFamily="34" charset="0"/>
                        </a:rPr>
                        <a:t>, 8, and 11</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Test</a:t>
                      </a:r>
                      <a:r>
                        <a:rPr lang="en-US" sz="1400" kern="1200" baseline="0" dirty="0">
                          <a:solidFill>
                            <a:schemeClr val="tx1"/>
                          </a:solidFill>
                          <a:effectLst/>
                          <a:latin typeface="Arial" panose="020B0604020202020204" pitchFamily="34" charset="0"/>
                          <a:cs typeface="Arial" panose="020B0604020202020204" pitchFamily="34" charset="0"/>
                        </a:rPr>
                        <a:t> should be administered throughout the school year. Student ratings entered in the DEI: </a:t>
                      </a:r>
                      <a:r>
                        <a:rPr lang="en-US" sz="1400" kern="1200" dirty="0">
                          <a:solidFill>
                            <a:schemeClr val="tx1"/>
                          </a:solidFill>
                          <a:effectLst/>
                          <a:latin typeface="Arial" panose="020B0604020202020204" pitchFamily="34" charset="0"/>
                          <a:cs typeface="Arial" panose="020B0604020202020204" pitchFamily="34" charset="0"/>
                        </a:rPr>
                        <a:t>March 27 – June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Online Upload</a:t>
                      </a:r>
                    </a:p>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ea typeface="Times New Roman"/>
                          <a:cs typeface="Arial" panose="020B0604020202020204" pitchFamily="34" charset="0"/>
                        </a:rPr>
                        <a:t>March</a:t>
                      </a:r>
                      <a:r>
                        <a:rPr lang="en-US" sz="1400" kern="1200" baseline="0" dirty="0">
                          <a:solidFill>
                            <a:schemeClr val="tx1"/>
                          </a:solidFill>
                          <a:effectLst/>
                          <a:latin typeface="Arial" panose="020B0604020202020204" pitchFamily="34" charset="0"/>
                          <a:ea typeface="Times New Roman"/>
                          <a:cs typeface="Arial" panose="020B0604020202020204" pitchFamily="34" charset="0"/>
                        </a:rPr>
                        <a:t> 27 – June 2, 2023</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5"/>
                  </a:ext>
                </a:extLst>
              </a:tr>
              <a:tr h="1020494">
                <a:tc>
                  <a:txBody>
                    <a:bodyPr/>
                    <a:lstStyle/>
                    <a:p>
                      <a:pPr marL="0" marR="0" algn="ctr">
                        <a:lnSpc>
                          <a:spcPct val="115000"/>
                        </a:lnSpc>
                        <a:spcBef>
                          <a:spcPts val="0"/>
                        </a:spcBef>
                        <a:spcAft>
                          <a:spcPts val="0"/>
                        </a:spcAft>
                      </a:pPr>
                      <a:r>
                        <a:rPr lang="en-US" sz="1400" kern="1200" dirty="0">
                          <a:solidFill>
                            <a:schemeClr val="lt1"/>
                          </a:solidFill>
                          <a:effectLst/>
                          <a:latin typeface="Arial" panose="020B0604020202020204" pitchFamily="34" charset="0"/>
                          <a:ea typeface="+mn-ea"/>
                          <a:cs typeface="Arial" panose="020B0604020202020204" pitchFamily="34" charset="0"/>
                        </a:rPr>
                        <a:t>Connecticut</a:t>
                      </a:r>
                      <a:r>
                        <a:rPr lang="en-US" sz="1400" kern="1200" baseline="0" dirty="0">
                          <a:solidFill>
                            <a:schemeClr val="lt1"/>
                          </a:solidFill>
                          <a:effectLst/>
                          <a:latin typeface="Arial" panose="020B0604020202020204" pitchFamily="34" charset="0"/>
                          <a:ea typeface="+mn-ea"/>
                          <a:cs typeface="Arial" panose="020B0604020202020204" pitchFamily="34" charset="0"/>
                        </a:rPr>
                        <a:t> SAT School Day</a:t>
                      </a:r>
                      <a:endParaRPr lang="en-US" sz="14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11</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cs typeface="Arial" panose="020B0604020202020204" pitchFamily="34" charset="0"/>
                        </a:rPr>
                        <a:t>March 22-24 </a:t>
                      </a:r>
                      <a:r>
                        <a:rPr lang="en-US" sz="1400" kern="1200" baseline="0" dirty="0">
                          <a:solidFill>
                            <a:schemeClr val="tx1"/>
                          </a:solidFill>
                          <a:effectLst/>
                          <a:latin typeface="Arial" panose="020B0604020202020204" pitchFamily="34" charset="0"/>
                          <a:cs typeface="Arial" panose="020B0604020202020204" pitchFamily="34" charset="0"/>
                        </a:rPr>
                        <a:t>and March 28-29, 2023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Times New Roman"/>
                          <a:cs typeface="Arial" panose="020B0604020202020204" pitchFamily="34" charset="0"/>
                        </a:rPr>
                        <a:t>Make</a:t>
                      </a:r>
                      <a:r>
                        <a:rPr lang="en-US" sz="1400" kern="1200" baseline="0" dirty="0">
                          <a:solidFill>
                            <a:schemeClr val="tx1"/>
                          </a:solidFill>
                          <a:effectLst/>
                          <a:latin typeface="Arial" panose="020B0604020202020204" pitchFamily="34" charset="0"/>
                          <a:ea typeface="Times New Roman"/>
                          <a:cs typeface="Arial" panose="020B0604020202020204" pitchFamily="34" charset="0"/>
                        </a:rPr>
                        <a:t>up Dates: April 25-27, 2023 </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dirty="0">
                          <a:solidFill>
                            <a:schemeClr val="tx1"/>
                          </a:solidFill>
                          <a:effectLst/>
                          <a:latin typeface="Arial" panose="020B0604020202020204" pitchFamily="34" charset="0"/>
                          <a:ea typeface="Times New Roman"/>
                          <a:cs typeface="Arial" panose="020B0604020202020204" pitchFamily="34" charset="0"/>
                        </a:rPr>
                        <a:t>Online</a:t>
                      </a:r>
                      <a:endParaRPr lang="en-US" sz="14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216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6226F93-C892-1205-E704-70C9F4C13232}"/>
              </a:ext>
            </a:extLst>
          </p:cNvPr>
          <p:cNvSpPr txBox="1"/>
          <p:nvPr/>
        </p:nvSpPr>
        <p:spPr>
          <a:xfrm>
            <a:off x="1794778" y="5578165"/>
            <a:ext cx="5710474" cy="1015663"/>
          </a:xfrm>
          <a:prstGeom prst="rect">
            <a:avLst/>
          </a:prstGeom>
          <a:noFill/>
        </p:spPr>
        <p:txBody>
          <a:bodyPr wrap="none" rtlCol="0">
            <a:spAutoFit/>
          </a:bodyPr>
          <a:lstStyle/>
          <a:p>
            <a:pPr algn="ctr"/>
            <a:r>
              <a:rPr lang="en-US" sz="2000" dirty="0"/>
              <a:t>Additional Instructional Tools:</a:t>
            </a:r>
          </a:p>
          <a:p>
            <a:pPr algn="ctr"/>
            <a:r>
              <a:rPr lang="en-US" sz="2000" dirty="0">
                <a:hlinkClick r:id="rId3"/>
              </a:rPr>
              <a:t>Smarter Balanced &amp; NGSS Interim Assessments</a:t>
            </a:r>
            <a:endParaRPr lang="en-US" sz="2000" dirty="0"/>
          </a:p>
          <a:p>
            <a:pPr algn="ctr"/>
            <a:r>
              <a:rPr lang="en-US" sz="2000" dirty="0">
                <a:hlinkClick r:id="rId4"/>
              </a:rPr>
              <a:t>Tools for Teachers</a:t>
            </a:r>
            <a:endParaRPr lang="en-US" sz="2000" dirty="0"/>
          </a:p>
        </p:txBody>
      </p:sp>
      <p:sp>
        <p:nvSpPr>
          <p:cNvPr id="12" name="TextBox 11">
            <a:extLst>
              <a:ext uri="{FF2B5EF4-FFF2-40B4-BE49-F238E27FC236}">
                <a16:creationId xmlns:a16="http://schemas.microsoft.com/office/drawing/2014/main" id="{B8B25B99-C368-A728-3182-487218ED566B}"/>
              </a:ext>
            </a:extLst>
          </p:cNvPr>
          <p:cNvSpPr txBox="1"/>
          <p:nvPr/>
        </p:nvSpPr>
        <p:spPr>
          <a:xfrm>
            <a:off x="-62639" y="103145"/>
            <a:ext cx="8955400" cy="553998"/>
          </a:xfrm>
          <a:prstGeom prst="rect">
            <a:avLst/>
          </a:prstGeom>
          <a:noFill/>
        </p:spPr>
        <p:txBody>
          <a:bodyPr wrap="none" rtlCol="0">
            <a:spAutoFit/>
          </a:bodyPr>
          <a:lstStyle/>
          <a:p>
            <a:pPr algn="ctr"/>
            <a:r>
              <a:rPr lang="en-US" dirty="0"/>
              <a:t>Connecticut’s Comprehensive Assessment System</a:t>
            </a:r>
          </a:p>
        </p:txBody>
      </p:sp>
      <p:sp>
        <p:nvSpPr>
          <p:cNvPr id="13" name="TextBox 12">
            <a:extLst>
              <a:ext uri="{FF2B5EF4-FFF2-40B4-BE49-F238E27FC236}">
                <a16:creationId xmlns:a16="http://schemas.microsoft.com/office/drawing/2014/main" id="{05DA49B0-8374-39FD-D439-BD45411EC24B}"/>
              </a:ext>
            </a:extLst>
          </p:cNvPr>
          <p:cNvSpPr txBox="1"/>
          <p:nvPr/>
        </p:nvSpPr>
        <p:spPr>
          <a:xfrm>
            <a:off x="163392" y="1337279"/>
            <a:ext cx="2775017" cy="2554545"/>
          </a:xfrm>
          <a:prstGeom prst="rect">
            <a:avLst/>
          </a:prstGeom>
          <a:noFill/>
        </p:spPr>
        <p:txBody>
          <a:bodyPr wrap="square" rtlCol="0">
            <a:spAutoFit/>
          </a:bodyPr>
          <a:lstStyle/>
          <a:p>
            <a:pPr algn="ctr"/>
            <a:r>
              <a:rPr lang="en-US" sz="1600" dirty="0">
                <a:solidFill>
                  <a:srgbClr val="0000FF"/>
                </a:solidFill>
              </a:rPr>
              <a:t>Smarter Balanced Assessments for Math and ELA</a:t>
            </a:r>
          </a:p>
          <a:p>
            <a:pPr algn="ctr"/>
            <a:r>
              <a:rPr lang="en-US" sz="1600" dirty="0"/>
              <a:t>Grades 3-8</a:t>
            </a:r>
          </a:p>
          <a:p>
            <a:pPr algn="ctr"/>
            <a:endParaRPr lang="en-US" sz="1600" dirty="0"/>
          </a:p>
          <a:p>
            <a:pPr algn="ctr"/>
            <a:r>
              <a:rPr lang="en-US" sz="1600" dirty="0">
                <a:solidFill>
                  <a:srgbClr val="0000FF"/>
                </a:solidFill>
              </a:rPr>
              <a:t>Connecticut Alternate Assessments (CTAA) for Math and ELA</a:t>
            </a:r>
          </a:p>
          <a:p>
            <a:pPr algn="ctr"/>
            <a:r>
              <a:rPr lang="en-US" sz="1600" dirty="0"/>
              <a:t>Grades 3-8, &amp; 11</a:t>
            </a:r>
          </a:p>
          <a:p>
            <a:pPr algn="ctr"/>
            <a:endParaRPr lang="en-US" sz="1600" dirty="0">
              <a:solidFill>
                <a:srgbClr val="0000FF"/>
              </a:solidFill>
            </a:endParaRPr>
          </a:p>
        </p:txBody>
      </p:sp>
      <p:sp>
        <p:nvSpPr>
          <p:cNvPr id="14" name="TextBox 13">
            <a:extLst>
              <a:ext uri="{FF2B5EF4-FFF2-40B4-BE49-F238E27FC236}">
                <a16:creationId xmlns:a16="http://schemas.microsoft.com/office/drawing/2014/main" id="{DAAEFA15-3F5A-7C82-2E4F-2C5AAF66F4E2}"/>
              </a:ext>
            </a:extLst>
          </p:cNvPr>
          <p:cNvSpPr txBox="1"/>
          <p:nvPr/>
        </p:nvSpPr>
        <p:spPr>
          <a:xfrm>
            <a:off x="6117744" y="1337279"/>
            <a:ext cx="2775017" cy="2308324"/>
          </a:xfrm>
          <a:prstGeom prst="rect">
            <a:avLst/>
          </a:prstGeom>
          <a:noFill/>
        </p:spPr>
        <p:txBody>
          <a:bodyPr wrap="square" rtlCol="0">
            <a:spAutoFit/>
          </a:bodyPr>
          <a:lstStyle/>
          <a:p>
            <a:pPr algn="ctr"/>
            <a:r>
              <a:rPr lang="en-US" sz="1600" dirty="0">
                <a:solidFill>
                  <a:srgbClr val="0000FF"/>
                </a:solidFill>
              </a:rPr>
              <a:t>Next Generation Science Standards (NGSS) Assessments</a:t>
            </a:r>
          </a:p>
          <a:p>
            <a:pPr algn="ctr"/>
            <a:r>
              <a:rPr lang="en-US" sz="1600" dirty="0"/>
              <a:t>Grades 5, 8, &amp; 11</a:t>
            </a:r>
          </a:p>
          <a:p>
            <a:pPr algn="ctr"/>
            <a:endParaRPr lang="en-US" sz="1600" dirty="0"/>
          </a:p>
          <a:p>
            <a:pPr algn="ctr"/>
            <a:r>
              <a:rPr lang="en-US" sz="1600" dirty="0">
                <a:solidFill>
                  <a:srgbClr val="0000FF"/>
                </a:solidFill>
              </a:rPr>
              <a:t>Connecticut Alternate Science (CTAS)</a:t>
            </a:r>
          </a:p>
          <a:p>
            <a:pPr algn="ctr"/>
            <a:r>
              <a:rPr lang="en-US" sz="1600" dirty="0"/>
              <a:t>Grades 5, 8, &amp; 11</a:t>
            </a:r>
          </a:p>
          <a:p>
            <a:pPr algn="ctr"/>
            <a:endParaRPr lang="en-US" sz="1600" dirty="0">
              <a:solidFill>
                <a:srgbClr val="0000FF"/>
              </a:solidFill>
            </a:endParaRPr>
          </a:p>
        </p:txBody>
      </p:sp>
      <p:pic>
        <p:nvPicPr>
          <p:cNvPr id="20" name="Graphic 19" descr="Graduation cap with solid fill">
            <a:extLst>
              <a:ext uri="{FF2B5EF4-FFF2-40B4-BE49-F238E27FC236}">
                <a16:creationId xmlns:a16="http://schemas.microsoft.com/office/drawing/2014/main" id="{EC8B1FA0-1AAE-6AC5-336F-0E4A807940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2521" y="1662997"/>
            <a:ext cx="2871110" cy="2614319"/>
          </a:xfrm>
          <a:prstGeom prst="rect">
            <a:avLst/>
          </a:prstGeom>
        </p:spPr>
      </p:pic>
      <p:sp>
        <p:nvSpPr>
          <p:cNvPr id="21" name="TextBox 20">
            <a:extLst>
              <a:ext uri="{FF2B5EF4-FFF2-40B4-BE49-F238E27FC236}">
                <a16:creationId xmlns:a16="http://schemas.microsoft.com/office/drawing/2014/main" id="{038E026B-88CE-C95F-E2BB-B4CE64200B9F}"/>
              </a:ext>
            </a:extLst>
          </p:cNvPr>
          <p:cNvSpPr txBox="1"/>
          <p:nvPr/>
        </p:nvSpPr>
        <p:spPr>
          <a:xfrm>
            <a:off x="3091488" y="1220734"/>
            <a:ext cx="2775017" cy="830997"/>
          </a:xfrm>
          <a:prstGeom prst="rect">
            <a:avLst/>
          </a:prstGeom>
          <a:noFill/>
        </p:spPr>
        <p:txBody>
          <a:bodyPr wrap="square" rtlCol="0">
            <a:spAutoFit/>
          </a:bodyPr>
          <a:lstStyle/>
          <a:p>
            <a:pPr algn="ctr"/>
            <a:r>
              <a:rPr lang="en-US" sz="1600" dirty="0">
                <a:solidFill>
                  <a:srgbClr val="0000FF"/>
                </a:solidFill>
              </a:rPr>
              <a:t>Connecticut SAT School Day</a:t>
            </a:r>
          </a:p>
          <a:p>
            <a:pPr algn="ctr"/>
            <a:r>
              <a:rPr lang="en-US" sz="1600" dirty="0"/>
              <a:t>Grade 11</a:t>
            </a:r>
          </a:p>
        </p:txBody>
      </p:sp>
      <p:sp>
        <p:nvSpPr>
          <p:cNvPr id="22" name="TextBox 21">
            <a:extLst>
              <a:ext uri="{FF2B5EF4-FFF2-40B4-BE49-F238E27FC236}">
                <a16:creationId xmlns:a16="http://schemas.microsoft.com/office/drawing/2014/main" id="{B522E1A7-C26A-4840-2E84-CD0B0F72DD85}"/>
              </a:ext>
            </a:extLst>
          </p:cNvPr>
          <p:cNvSpPr txBox="1"/>
          <p:nvPr/>
        </p:nvSpPr>
        <p:spPr>
          <a:xfrm>
            <a:off x="1602769" y="3882195"/>
            <a:ext cx="5178175" cy="1323439"/>
          </a:xfrm>
          <a:prstGeom prst="rect">
            <a:avLst/>
          </a:prstGeom>
          <a:noFill/>
        </p:spPr>
        <p:txBody>
          <a:bodyPr wrap="square" rtlCol="0">
            <a:spAutoFit/>
          </a:bodyPr>
          <a:lstStyle/>
          <a:p>
            <a:pPr algn="ctr"/>
            <a:r>
              <a:rPr lang="en-US" sz="1600" dirty="0">
                <a:solidFill>
                  <a:srgbClr val="0000FF"/>
                </a:solidFill>
              </a:rPr>
              <a:t>English Language Proficiency Assessment (LAS Links) </a:t>
            </a:r>
            <a:r>
              <a:rPr lang="en-US" sz="1600" dirty="0"/>
              <a:t>and </a:t>
            </a:r>
            <a:r>
              <a:rPr lang="en-US" sz="1600" dirty="0">
                <a:solidFill>
                  <a:srgbClr val="0000FF"/>
                </a:solidFill>
              </a:rPr>
              <a:t>Connecticut Collaborative for the Alternate Assessment of English Language Proficiency (CAAELP) </a:t>
            </a:r>
          </a:p>
          <a:p>
            <a:pPr algn="ctr"/>
            <a:r>
              <a:rPr lang="en-US" sz="1600" dirty="0"/>
              <a:t>Grades K-12</a:t>
            </a:r>
          </a:p>
        </p:txBody>
      </p:sp>
    </p:spTree>
    <p:extLst>
      <p:ext uri="{BB962C8B-B14F-4D97-AF65-F5344CB8AC3E}">
        <p14:creationId xmlns:p14="http://schemas.microsoft.com/office/powerpoint/2010/main" val="14767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trol 1">
            <a:extLst>
              <a:ext uri="{FF2B5EF4-FFF2-40B4-BE49-F238E27FC236}">
                <a16:creationId xmlns:a16="http://schemas.microsoft.com/office/drawing/2014/main" id="{27B07A63-9BBD-7A02-419D-92B1AD3B9FE1}"/>
              </a:ext>
            </a:extLst>
          </p:cNvPr>
          <p:cNvSpPr>
            <a:spLocks noChangeArrowheads="1" noChangeShapeType="1"/>
          </p:cNvSpPr>
          <p:nvPr/>
        </p:nvSpPr>
        <p:spPr bwMode="auto">
          <a:xfrm>
            <a:off x="1136821" y="302741"/>
            <a:ext cx="6858000" cy="90204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algn="ctr"/>
            <a:r>
              <a:rPr lang="en-US" sz="3200" b="1" dirty="0">
                <a:latin typeface="+mj-lt"/>
              </a:rPr>
              <a:t>How are students tested?</a:t>
            </a:r>
          </a:p>
        </p:txBody>
      </p:sp>
      <p:graphicFrame>
        <p:nvGraphicFramePr>
          <p:cNvPr id="10" name="Content Placeholder 4">
            <a:extLst>
              <a:ext uri="{FF2B5EF4-FFF2-40B4-BE49-F238E27FC236}">
                <a16:creationId xmlns:a16="http://schemas.microsoft.com/office/drawing/2014/main" id="{44B351B2-C91D-4D59-D386-FED7F4195B05}"/>
              </a:ext>
            </a:extLst>
          </p:cNvPr>
          <p:cNvGraphicFramePr/>
          <p:nvPr>
            <p:extLst>
              <p:ext uri="{D42A27DB-BD31-4B8C-83A1-F6EECF244321}">
                <p14:modId xmlns:p14="http://schemas.microsoft.com/office/powerpoint/2010/main" val="3883727963"/>
              </p:ext>
            </p:extLst>
          </p:nvPr>
        </p:nvGraphicFramePr>
        <p:xfrm>
          <a:off x="494270" y="1383956"/>
          <a:ext cx="8143103" cy="4720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33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b="1" dirty="0">
                <a:solidFill>
                  <a:schemeClr val="tx1"/>
                </a:solidFill>
              </a:rPr>
              <a:t>Getting to Know the Online Test Systems</a:t>
            </a:r>
          </a:p>
        </p:txBody>
      </p:sp>
      <p:pic>
        <p:nvPicPr>
          <p:cNvPr id="3" name="Picture 2" descr="Kid in paid shirt using desktop computer in classroom">
            <a:extLst>
              <a:ext uri="{FF2B5EF4-FFF2-40B4-BE49-F238E27FC236}">
                <a16:creationId xmlns:a16="http://schemas.microsoft.com/office/drawing/2014/main" id="{2A738195-7988-3303-8918-CDDD56A1F8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98" r="18806" b="-3"/>
          <a:stretch/>
        </p:blipFill>
        <p:spPr>
          <a:xfrm>
            <a:off x="4732639" y="3429000"/>
            <a:ext cx="2812572" cy="3346785"/>
          </a:xfrm>
          <a:prstGeom prst="rect">
            <a:avLst/>
          </a:prstGeom>
        </p:spPr>
      </p:pic>
      <p:pic>
        <p:nvPicPr>
          <p:cNvPr id="5" name="Picture 4" descr="Senior adult working at desk in library">
            <a:extLst>
              <a:ext uri="{FF2B5EF4-FFF2-40B4-BE49-F238E27FC236}">
                <a16:creationId xmlns:a16="http://schemas.microsoft.com/office/drawing/2014/main" id="{88D92FE7-4B69-5958-A11A-2900468ED3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708" r="25052" b="-3"/>
          <a:stretch/>
        </p:blipFill>
        <p:spPr>
          <a:xfrm>
            <a:off x="2990053" y="164920"/>
            <a:ext cx="2872943" cy="365048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269468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96154"/>
            <a:ext cx="8029287" cy="1098550"/>
          </a:xfrm>
        </p:spPr>
        <p:txBody>
          <a:bodyPr>
            <a:normAutofit/>
          </a:bodyPr>
          <a:lstStyle/>
          <a:p>
            <a:pPr algn="ctr"/>
            <a:r>
              <a:rPr lang="en-US" sz="3200" b="1" dirty="0">
                <a:ln w="0"/>
                <a:solidFill>
                  <a:schemeClr val="tx1"/>
                </a:solidFill>
              </a:rPr>
              <a:t>Connecticut Comprehensive Assessment Program Portal</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5737525" y="3213245"/>
            <a:ext cx="2912205" cy="2334939"/>
          </a:xfrm>
        </p:spPr>
        <p:txBody>
          <a:bodyPr vert="horz" lIns="91440" tIns="45720" rIns="91440" bIns="45720" rtlCol="0" anchor="t">
            <a:noAutofit/>
          </a:bodyPr>
          <a:lstStyle/>
          <a:p>
            <a:pPr marL="0" indent="0">
              <a:buNone/>
            </a:pPr>
            <a:r>
              <a:rPr lang="en-US" sz="2000" dirty="0">
                <a:latin typeface="Arial" panose="020B0604020202020204" pitchFamily="34" charset="0"/>
                <a:cs typeface="Arial" panose="020B0604020202020204" pitchFamily="34" charset="0"/>
              </a:rPr>
              <a:t>Everything you for need for state assessments is located on the portal </a:t>
            </a:r>
            <a:r>
              <a:rPr lang="en-US" sz="2000" dirty="0">
                <a:latin typeface="Arial" panose="020B0604020202020204" pitchFamily="34" charset="0"/>
                <a:cs typeface="Arial" panose="020B0604020202020204" pitchFamily="34" charset="0"/>
                <a:hlinkClick r:id="rId3"/>
              </a:rPr>
              <a:t>https://ct.portal.cambiumast.com</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p:txBody>
      </p:sp>
      <p:pic>
        <p:nvPicPr>
          <p:cNvPr id="3" name="Picture 2">
            <a:hlinkClick r:id="rId4"/>
            <a:extLst>
              <a:ext uri="{FF2B5EF4-FFF2-40B4-BE49-F238E27FC236}">
                <a16:creationId xmlns:a16="http://schemas.microsoft.com/office/drawing/2014/main" id="{0DEF0B58-1EBB-DEA4-D7E5-819521497CAD}"/>
              </a:ext>
            </a:extLst>
          </p:cNvPr>
          <p:cNvPicPr>
            <a:picLocks noChangeAspect="1"/>
          </p:cNvPicPr>
          <p:nvPr/>
        </p:nvPicPr>
        <p:blipFill>
          <a:blip r:embed="rId5"/>
          <a:stretch>
            <a:fillRect/>
          </a:stretch>
        </p:blipFill>
        <p:spPr>
          <a:xfrm>
            <a:off x="308935" y="1654197"/>
            <a:ext cx="5230754" cy="4771318"/>
          </a:xfrm>
          <a:prstGeom prst="rect">
            <a:avLst/>
          </a:prstGeom>
        </p:spPr>
      </p:pic>
      <p:sp>
        <p:nvSpPr>
          <p:cNvPr id="9" name="Rectangle 8">
            <a:extLst>
              <a:ext uri="{FF2B5EF4-FFF2-40B4-BE49-F238E27FC236}">
                <a16:creationId xmlns:a16="http://schemas.microsoft.com/office/drawing/2014/main" id="{F3960CDA-12E0-A90F-F283-AABF366B6ED2}"/>
              </a:ext>
            </a:extLst>
          </p:cNvPr>
          <p:cNvSpPr/>
          <p:nvPr/>
        </p:nvSpPr>
        <p:spPr>
          <a:xfrm>
            <a:off x="4720278" y="1568351"/>
            <a:ext cx="1062681" cy="3097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E2E4831-7143-EB19-6EBA-356E2C2D3F70}"/>
              </a:ext>
            </a:extLst>
          </p:cNvPr>
          <p:cNvSpPr/>
          <p:nvPr/>
        </p:nvSpPr>
        <p:spPr>
          <a:xfrm>
            <a:off x="308934" y="5094656"/>
            <a:ext cx="5230753" cy="13308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5A23B6D-D038-6F9D-CC6A-7CAF388FB934}"/>
              </a:ext>
            </a:extLst>
          </p:cNvPr>
          <p:cNvPicPr>
            <a:picLocks noChangeAspect="1"/>
          </p:cNvPicPr>
          <p:nvPr/>
        </p:nvPicPr>
        <p:blipFill rotWithShape="1">
          <a:blip r:embed="rId6"/>
          <a:srcRect l="88882" t="-907" b="95391"/>
          <a:stretch/>
        </p:blipFill>
        <p:spPr>
          <a:xfrm>
            <a:off x="6386245" y="2134780"/>
            <a:ext cx="2331051" cy="828571"/>
          </a:xfrm>
          <a:prstGeom prst="rect">
            <a:avLst/>
          </a:prstGeom>
          <a:ln>
            <a:solidFill>
              <a:schemeClr val="tx1"/>
            </a:solidFill>
          </a:ln>
        </p:spPr>
      </p:pic>
      <p:pic>
        <p:nvPicPr>
          <p:cNvPr id="7" name="Picture 7">
            <a:extLst>
              <a:ext uri="{FF2B5EF4-FFF2-40B4-BE49-F238E27FC236}">
                <a16:creationId xmlns:a16="http://schemas.microsoft.com/office/drawing/2014/main" id="{D8C52280-EEA3-E7EA-8E5A-15E601E4BB7D}"/>
              </a:ext>
            </a:extLst>
          </p:cNvPr>
          <p:cNvPicPr>
            <a:picLocks noChangeAspect="1"/>
          </p:cNvPicPr>
          <p:nvPr/>
        </p:nvPicPr>
        <p:blipFill>
          <a:blip r:embed="rId6"/>
          <a:stretch>
            <a:fillRect/>
          </a:stretch>
        </p:blipFill>
        <p:spPr>
          <a:xfrm>
            <a:off x="6438690" y="2137142"/>
            <a:ext cx="2212473" cy="714375"/>
          </a:xfrm>
          <a:prstGeom prst="rect">
            <a:avLst/>
          </a:prstGeom>
        </p:spPr>
      </p:pic>
      <p:cxnSp>
        <p:nvCxnSpPr>
          <p:cNvPr id="10" name="Connector: Elbow 9">
            <a:extLst>
              <a:ext uri="{FF2B5EF4-FFF2-40B4-BE49-F238E27FC236}">
                <a16:creationId xmlns:a16="http://schemas.microsoft.com/office/drawing/2014/main" id="{CE930374-F13C-4637-E4F0-458D596FA4CF}"/>
              </a:ext>
            </a:extLst>
          </p:cNvPr>
          <p:cNvCxnSpPr>
            <a:cxnSpLocks/>
          </p:cNvCxnSpPr>
          <p:nvPr/>
        </p:nvCxnSpPr>
        <p:spPr>
          <a:xfrm>
            <a:off x="5453314" y="1723212"/>
            <a:ext cx="1097280" cy="822960"/>
          </a:xfrm>
          <a:prstGeom prst="bentConnector3">
            <a:avLst/>
          </a:prstGeom>
          <a:ln w="1238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39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89589" y="1"/>
            <a:ext cx="2854412" cy="5920424"/>
          </a:xfrm>
          <a:solidFill>
            <a:schemeClr val="accent1"/>
          </a:solidFill>
        </p:spPr>
        <p:txBody>
          <a:bodyPr>
            <a:normAutofit/>
          </a:bodyPr>
          <a:lstStyle/>
          <a:p>
            <a:pPr algn="ctr"/>
            <a:r>
              <a:rPr lang="en-US" sz="3200" b="1" dirty="0">
                <a:ln w="0"/>
                <a:solidFill>
                  <a:schemeClr val="tx1"/>
                </a:solidFill>
              </a:rPr>
              <a:t>Connecticut Comprehensive Assessment Program Portal: Smarter Balanced</a:t>
            </a:r>
            <a:endParaRPr lang="en-US" sz="3200" b="1" dirty="0">
              <a:ln w="0"/>
              <a:solidFill>
                <a:schemeClr val="tx1"/>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D470FBDB-E03C-BA0E-6BF1-295CE43CB321}"/>
              </a:ext>
            </a:extLst>
          </p:cNvPr>
          <p:cNvPicPr>
            <a:picLocks noGrp="1" noChangeAspect="1"/>
          </p:cNvPicPr>
          <p:nvPr>
            <p:ph idx="4294967295"/>
          </p:nvPr>
        </p:nvPicPr>
        <p:blipFill>
          <a:blip r:embed="rId3"/>
          <a:stretch>
            <a:fillRect/>
          </a:stretch>
        </p:blipFill>
        <p:spPr>
          <a:xfrm>
            <a:off x="1923827" y="247132"/>
            <a:ext cx="4234987" cy="6393061"/>
          </a:xfrm>
          <a:ln>
            <a:solidFill>
              <a:schemeClr val="tx1"/>
            </a:solidFill>
          </a:ln>
        </p:spPr>
      </p:pic>
      <p:sp>
        <p:nvSpPr>
          <p:cNvPr id="10" name="Rectangle 9">
            <a:extLst>
              <a:ext uri="{FF2B5EF4-FFF2-40B4-BE49-F238E27FC236}">
                <a16:creationId xmlns:a16="http://schemas.microsoft.com/office/drawing/2014/main" id="{2B48E6B3-5841-2CCF-DC60-0CB43CA5968E}"/>
              </a:ext>
            </a:extLst>
          </p:cNvPr>
          <p:cNvSpPr/>
          <p:nvPr/>
        </p:nvSpPr>
        <p:spPr>
          <a:xfrm>
            <a:off x="1969547" y="1714362"/>
            <a:ext cx="1038325" cy="26790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FCFB5BF-C107-83DE-7691-CBD39005EDF0}"/>
              </a:ext>
            </a:extLst>
          </p:cNvPr>
          <p:cNvSpPr/>
          <p:nvPr/>
        </p:nvSpPr>
        <p:spPr>
          <a:xfrm>
            <a:off x="1972030" y="4002274"/>
            <a:ext cx="1094874" cy="25266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9130D44-DCE6-FEC4-450F-7B062776321D}"/>
              </a:ext>
            </a:extLst>
          </p:cNvPr>
          <p:cNvSpPr/>
          <p:nvPr/>
        </p:nvSpPr>
        <p:spPr>
          <a:xfrm>
            <a:off x="2039040" y="5232462"/>
            <a:ext cx="745958" cy="180473"/>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AD0134E-D0F5-9215-BEDB-B0499154154B}"/>
              </a:ext>
            </a:extLst>
          </p:cNvPr>
          <p:cNvSpPr txBox="1"/>
          <p:nvPr/>
        </p:nvSpPr>
        <p:spPr>
          <a:xfrm>
            <a:off x="77889" y="1509703"/>
            <a:ext cx="1737360" cy="646331"/>
          </a:xfrm>
          <a:prstGeom prst="rect">
            <a:avLst/>
          </a:prstGeom>
          <a:noFill/>
          <a:ln>
            <a:solidFill>
              <a:schemeClr val="tx1"/>
            </a:solidFill>
          </a:ln>
        </p:spPr>
        <p:txBody>
          <a:bodyPr wrap="square" rtlCol="0">
            <a:spAutoFit/>
          </a:bodyPr>
          <a:lstStyle/>
          <a:p>
            <a:pPr marL="342900" indent="-342900">
              <a:buFont typeface="+mj-lt"/>
              <a:buAutoNum type="arabicPeriod"/>
            </a:pPr>
            <a:r>
              <a:rPr lang="en-US" sz="1800" dirty="0"/>
              <a:t>Practice Tests; TIDE</a:t>
            </a:r>
          </a:p>
        </p:txBody>
      </p:sp>
      <p:pic>
        <p:nvPicPr>
          <p:cNvPr id="36" name="Graphic 35" descr="Badge 1 outline">
            <a:extLst>
              <a:ext uri="{FF2B5EF4-FFF2-40B4-BE49-F238E27FC236}">
                <a16:creationId xmlns:a16="http://schemas.microsoft.com/office/drawing/2014/main" id="{BC54FFF1-4A16-6673-68A4-3379C8FC3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1308" y="1591861"/>
            <a:ext cx="423766" cy="423766"/>
          </a:xfrm>
          <a:prstGeom prst="rect">
            <a:avLst/>
          </a:prstGeom>
        </p:spPr>
      </p:pic>
      <p:pic>
        <p:nvPicPr>
          <p:cNvPr id="38" name="Graphic 37" descr="Badge outline">
            <a:extLst>
              <a:ext uri="{FF2B5EF4-FFF2-40B4-BE49-F238E27FC236}">
                <a16:creationId xmlns:a16="http://schemas.microsoft.com/office/drawing/2014/main" id="{788E34E9-7057-8C5A-FE53-2E364985F9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9621" y="3872454"/>
            <a:ext cx="423766" cy="423766"/>
          </a:xfrm>
          <a:prstGeom prst="rect">
            <a:avLst/>
          </a:prstGeom>
        </p:spPr>
      </p:pic>
      <p:pic>
        <p:nvPicPr>
          <p:cNvPr id="40" name="Graphic 39" descr="Badge 3 outline">
            <a:extLst>
              <a:ext uri="{FF2B5EF4-FFF2-40B4-BE49-F238E27FC236}">
                <a16:creationId xmlns:a16="http://schemas.microsoft.com/office/drawing/2014/main" id="{DB0788C4-1B8B-FCD5-FDBE-04B461B464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4681" y="5023571"/>
            <a:ext cx="423766" cy="423766"/>
          </a:xfrm>
          <a:prstGeom prst="rect">
            <a:avLst/>
          </a:prstGeom>
        </p:spPr>
      </p:pic>
      <p:sp>
        <p:nvSpPr>
          <p:cNvPr id="2" name="TextBox 1">
            <a:extLst>
              <a:ext uri="{FF2B5EF4-FFF2-40B4-BE49-F238E27FC236}">
                <a16:creationId xmlns:a16="http://schemas.microsoft.com/office/drawing/2014/main" id="{6DD572AE-ACF6-32F3-AB83-7F3995BD7D90}"/>
              </a:ext>
            </a:extLst>
          </p:cNvPr>
          <p:cNvSpPr txBox="1"/>
          <p:nvPr/>
        </p:nvSpPr>
        <p:spPr>
          <a:xfrm>
            <a:off x="93626" y="4052143"/>
            <a:ext cx="1737360" cy="646331"/>
          </a:xfrm>
          <a:prstGeom prst="rect">
            <a:avLst/>
          </a:prstGeom>
          <a:noFill/>
          <a:ln>
            <a:solidFill>
              <a:schemeClr val="tx1"/>
            </a:solidFill>
          </a:ln>
        </p:spPr>
        <p:txBody>
          <a:bodyPr wrap="square" rtlCol="0">
            <a:spAutoFit/>
          </a:bodyPr>
          <a:lstStyle/>
          <a:p>
            <a:pPr marL="342900" indent="-342900">
              <a:buFont typeface="+mj-lt"/>
              <a:buAutoNum type="arabicPeriod" startAt="2"/>
            </a:pPr>
            <a:r>
              <a:rPr lang="en-US" sz="1800" dirty="0"/>
              <a:t>Test Interface</a:t>
            </a:r>
          </a:p>
        </p:txBody>
      </p:sp>
      <p:sp>
        <p:nvSpPr>
          <p:cNvPr id="3" name="TextBox 2">
            <a:extLst>
              <a:ext uri="{FF2B5EF4-FFF2-40B4-BE49-F238E27FC236}">
                <a16:creationId xmlns:a16="http://schemas.microsoft.com/office/drawing/2014/main" id="{A5494F75-9D4F-8CFF-2379-F10790778445}"/>
              </a:ext>
            </a:extLst>
          </p:cNvPr>
          <p:cNvSpPr txBox="1"/>
          <p:nvPr/>
        </p:nvSpPr>
        <p:spPr>
          <a:xfrm>
            <a:off x="89898" y="5274093"/>
            <a:ext cx="1737360" cy="646331"/>
          </a:xfrm>
          <a:prstGeom prst="rect">
            <a:avLst/>
          </a:prstGeom>
          <a:noFill/>
          <a:ln>
            <a:solidFill>
              <a:schemeClr val="tx1"/>
            </a:solidFill>
          </a:ln>
        </p:spPr>
        <p:txBody>
          <a:bodyPr wrap="square" rtlCol="0">
            <a:spAutoFit/>
          </a:bodyPr>
          <a:lstStyle/>
          <a:p>
            <a:pPr marL="228600" indent="-228600">
              <a:buFont typeface="+mj-lt"/>
              <a:buAutoNum type="arabicPeriod" startAt="3"/>
            </a:pPr>
            <a:r>
              <a:rPr lang="en-US" sz="1800" dirty="0"/>
              <a:t>Student Results</a:t>
            </a:r>
          </a:p>
        </p:txBody>
      </p:sp>
    </p:spTree>
    <p:extLst>
      <p:ext uri="{BB962C8B-B14F-4D97-AF65-F5344CB8AC3E}">
        <p14:creationId xmlns:p14="http://schemas.microsoft.com/office/powerpoint/2010/main" val="381033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4411362"/>
            <a:ext cx="8031892" cy="2248930"/>
          </a:xfrm>
        </p:spPr>
        <p:txBody>
          <a:bodyPr anchor="ctr">
            <a:normAutofit/>
          </a:bodyPr>
          <a:lstStyle/>
          <a:p>
            <a:pPr algn="ctr"/>
            <a:r>
              <a:rPr lang="en-US" sz="3200" b="1" dirty="0">
                <a:ln w="0"/>
                <a:solidFill>
                  <a:schemeClr val="tx1"/>
                </a:solidFill>
              </a:rPr>
              <a:t>Online Testing Requires Two Devices</a:t>
            </a:r>
            <a:endParaRPr lang="en-US" sz="3200" b="1" dirty="0">
              <a:ln w="0"/>
              <a:solidFill>
                <a:schemeClr val="tx1"/>
              </a:solidFill>
              <a:latin typeface="Arial" panose="020B0604020202020204" pitchFamily="34" charset="0"/>
              <a:cs typeface="Arial" panose="020B0604020202020204" pitchFamily="34" charset="0"/>
            </a:endParaRPr>
          </a:p>
        </p:txBody>
      </p:sp>
      <p:graphicFrame>
        <p:nvGraphicFramePr>
          <p:cNvPr id="8" name="Content Placeholder 5">
            <a:extLst>
              <a:ext uri="{FF2B5EF4-FFF2-40B4-BE49-F238E27FC236}">
                <a16:creationId xmlns:a16="http://schemas.microsoft.com/office/drawing/2014/main" id="{37443096-F83C-C304-5E10-E7623554B130}"/>
              </a:ext>
            </a:extLst>
          </p:cNvPr>
          <p:cNvGraphicFramePr>
            <a:graphicFrameLocks noGrp="1"/>
          </p:cNvGraphicFramePr>
          <p:nvPr>
            <p:ph idx="1"/>
            <p:extLst>
              <p:ext uri="{D42A27DB-BD31-4B8C-83A1-F6EECF244321}">
                <p14:modId xmlns:p14="http://schemas.microsoft.com/office/powerpoint/2010/main" val="4184100752"/>
              </p:ext>
            </p:extLst>
          </p:nvPr>
        </p:nvGraphicFramePr>
        <p:xfrm>
          <a:off x="247136" y="86497"/>
          <a:ext cx="7908323" cy="375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11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80364"/>
            <a:ext cx="6677193" cy="1187152"/>
          </a:xfrm>
        </p:spPr>
        <p:txBody>
          <a:bodyPr vert="horz" lIns="91440" tIns="45720" rIns="91440" bIns="45720" rtlCol="0" anchor="ctr">
            <a:normAutofit/>
          </a:bodyPr>
          <a:lstStyle/>
          <a:p>
            <a:pPr algn="ctr"/>
            <a:r>
              <a:rPr lang="en-US" sz="3200" b="1" dirty="0">
                <a:ln w="0"/>
                <a:solidFill>
                  <a:schemeClr val="tx1"/>
                </a:solidFill>
              </a:rPr>
              <a:t>The Secure Browser</a:t>
            </a:r>
          </a:p>
        </p:txBody>
      </p:sp>
      <p:sp>
        <p:nvSpPr>
          <p:cNvPr id="9" name="Content Placeholder 2">
            <a:extLst>
              <a:ext uri="{FF2B5EF4-FFF2-40B4-BE49-F238E27FC236}">
                <a16:creationId xmlns:a16="http://schemas.microsoft.com/office/drawing/2014/main" id="{681DFC80-1D07-6FA4-2EAA-5D26C328DAC1}"/>
              </a:ext>
            </a:extLst>
          </p:cNvPr>
          <p:cNvSpPr txBox="1">
            <a:spLocks/>
          </p:cNvSpPr>
          <p:nvPr/>
        </p:nvSpPr>
        <p:spPr>
          <a:xfrm>
            <a:off x="617838" y="1548676"/>
            <a:ext cx="7668696" cy="4399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600"/>
              </a:spcAft>
              <a:buFont typeface="Arial" panose="020B0604020202020204" pitchFamily="34" charset="0"/>
              <a:buNone/>
            </a:pPr>
            <a:r>
              <a:rPr lang="en-US" sz="2000" b="0" i="0" dirty="0">
                <a:effectLst/>
              </a:rPr>
              <a:t>Students use the secure browser to take the test.</a:t>
            </a:r>
          </a:p>
          <a:p>
            <a:pPr marL="0" indent="0" fontAlgn="auto">
              <a:spcBef>
                <a:spcPts val="0"/>
              </a:spcBef>
              <a:spcAft>
                <a:spcPts val="600"/>
              </a:spcAft>
              <a:buFont typeface="Arial" panose="020B0604020202020204" pitchFamily="34" charset="0"/>
              <a:buNone/>
            </a:pPr>
            <a:r>
              <a:rPr lang="en-US" sz="2000" b="0" i="0" dirty="0">
                <a:effectLst/>
              </a:rPr>
              <a:t>A Secure Browser must be installed on each computer or tablet used for student testing. </a:t>
            </a:r>
            <a:r>
              <a:rPr lang="en-US" sz="2000" dirty="0"/>
              <a:t>Secure Browsers can be downloaded for:</a:t>
            </a:r>
          </a:p>
          <a:p>
            <a:pPr fontAlgn="auto">
              <a:spcBef>
                <a:spcPts val="0"/>
              </a:spcBef>
              <a:spcAft>
                <a:spcPts val="600"/>
              </a:spcAft>
            </a:pPr>
            <a:r>
              <a:rPr lang="en-US" sz="2000" dirty="0"/>
              <a:t>Windows</a:t>
            </a:r>
          </a:p>
          <a:p>
            <a:pPr fontAlgn="auto">
              <a:spcBef>
                <a:spcPts val="0"/>
              </a:spcBef>
              <a:spcAft>
                <a:spcPts val="600"/>
              </a:spcAft>
            </a:pPr>
            <a:r>
              <a:rPr lang="en-US" sz="2000" dirty="0"/>
              <a:t>macOS</a:t>
            </a:r>
          </a:p>
          <a:p>
            <a:pPr fontAlgn="auto">
              <a:spcBef>
                <a:spcPts val="0"/>
              </a:spcBef>
              <a:spcAft>
                <a:spcPts val="600"/>
              </a:spcAft>
            </a:pPr>
            <a:r>
              <a:rPr lang="en-US" sz="2000" dirty="0"/>
              <a:t>Linux</a:t>
            </a:r>
          </a:p>
          <a:p>
            <a:pPr fontAlgn="auto">
              <a:spcBef>
                <a:spcPts val="0"/>
              </a:spcBef>
              <a:spcAft>
                <a:spcPts val="600"/>
              </a:spcAft>
            </a:pPr>
            <a:r>
              <a:rPr lang="en-US" sz="2000" dirty="0"/>
              <a:t>iPadOS</a:t>
            </a:r>
          </a:p>
          <a:p>
            <a:pPr fontAlgn="auto">
              <a:spcBef>
                <a:spcPts val="0"/>
              </a:spcBef>
              <a:spcAft>
                <a:spcPts val="600"/>
              </a:spcAft>
            </a:pPr>
            <a:r>
              <a:rPr lang="en-US" sz="2000" dirty="0"/>
              <a:t>Chrome OS</a:t>
            </a:r>
          </a:p>
          <a:p>
            <a:pPr marL="0" indent="0" fontAlgn="auto">
              <a:spcBef>
                <a:spcPts val="0"/>
              </a:spcBef>
              <a:spcAft>
                <a:spcPts val="600"/>
              </a:spcAft>
              <a:buFont typeface="Arial" panose="020B0604020202020204" pitchFamily="34" charset="0"/>
              <a:buNone/>
            </a:pPr>
            <a:endParaRPr lang="en-US" sz="2000" dirty="0"/>
          </a:p>
          <a:p>
            <a:pPr marL="0" indent="0" fontAlgn="auto">
              <a:spcBef>
                <a:spcPts val="0"/>
              </a:spcBef>
              <a:spcAft>
                <a:spcPts val="600"/>
              </a:spcAft>
              <a:buNone/>
            </a:pPr>
            <a:r>
              <a:rPr lang="en-US" sz="2000" b="0" i="0" dirty="0">
                <a:effectLst/>
              </a:rPr>
              <a:t>For a list of supported devices and operating systems for the Secure Browser, please visit </a:t>
            </a:r>
            <a:r>
              <a:rPr lang="en-US" sz="2000" b="0" i="0" u="none" strike="noStrike" dirty="0">
                <a:solidFill>
                  <a:srgbClr val="007BFF"/>
                </a:solidFill>
                <a:effectLst/>
                <a:hlinkClick r:id="rId3"/>
              </a:rPr>
              <a:t>Supported Devices</a:t>
            </a:r>
            <a:r>
              <a:rPr lang="en-US" sz="2000" b="0" i="0" dirty="0">
                <a:solidFill>
                  <a:srgbClr val="595959"/>
                </a:solidFill>
                <a:effectLst/>
              </a:rPr>
              <a:t>.</a:t>
            </a:r>
          </a:p>
          <a:p>
            <a:pPr marL="0" indent="0" fontAlgn="auto">
              <a:spcBef>
                <a:spcPts val="0"/>
              </a:spcBef>
              <a:spcAft>
                <a:spcPts val="600"/>
              </a:spcAft>
              <a:buNone/>
            </a:pPr>
            <a:endParaRPr lang="en-US" sz="2000" b="0" i="0" dirty="0">
              <a:solidFill>
                <a:srgbClr val="595959"/>
              </a:solidFill>
              <a:effectLst/>
            </a:endParaRPr>
          </a:p>
          <a:p>
            <a:pPr marL="0" indent="0" fontAlgn="auto">
              <a:spcBef>
                <a:spcPts val="0"/>
              </a:spcBef>
              <a:spcAft>
                <a:spcPts val="600"/>
              </a:spcAft>
              <a:buFont typeface="Arial" panose="020B0604020202020204" pitchFamily="34" charset="0"/>
              <a:buNone/>
            </a:pPr>
            <a:r>
              <a:rPr lang="en-US" sz="2000" dirty="0"/>
              <a:t>For information about setting up student workstations and configuring networks and assistive technology, please visit the </a:t>
            </a:r>
            <a:r>
              <a:rPr lang="en-US" sz="2000" dirty="0">
                <a:hlinkClick r:id="rId4"/>
              </a:rPr>
              <a:t>Technology Guide</a:t>
            </a:r>
            <a:r>
              <a:rPr lang="en-US" sz="2000" dirty="0"/>
              <a:t>.</a:t>
            </a:r>
          </a:p>
          <a:p>
            <a:pPr marL="0" indent="0" fontAlgn="auto">
              <a:spcBef>
                <a:spcPts val="0"/>
              </a:spcBef>
              <a:spcAft>
                <a:spcPts val="600"/>
              </a:spcAft>
              <a:buFont typeface="Arial" panose="020B0604020202020204" pitchFamily="34" charset="0"/>
              <a:buNone/>
            </a:pPr>
            <a:endParaRPr lang="en-US" sz="2000" dirty="0"/>
          </a:p>
        </p:txBody>
      </p:sp>
      <p:pic>
        <p:nvPicPr>
          <p:cNvPr id="3" name="Picture 3" descr="Screenshot 2023-01-24 114621.png">
            <a:extLst>
              <a:ext uri="{FF2B5EF4-FFF2-40B4-BE49-F238E27FC236}">
                <a16:creationId xmlns:a16="http://schemas.microsoft.com/office/drawing/2014/main" id="{E3306FEE-6FD9-D978-C6B2-313892BEED0E}"/>
              </a:ext>
            </a:extLst>
          </p:cNvPr>
          <p:cNvPicPr>
            <a:picLocks noChangeAspect="1"/>
          </p:cNvPicPr>
          <p:nvPr/>
        </p:nvPicPr>
        <p:blipFill>
          <a:blip r:embed="rId5"/>
          <a:stretch>
            <a:fillRect/>
          </a:stretch>
        </p:blipFill>
        <p:spPr>
          <a:xfrm>
            <a:off x="7153041" y="176504"/>
            <a:ext cx="1515742" cy="1628944"/>
          </a:xfrm>
          <a:prstGeom prst="rect">
            <a:avLst/>
          </a:prstGeom>
          <a:ln>
            <a:solidFill>
              <a:schemeClr val="tx1"/>
            </a:solidFill>
          </a:ln>
        </p:spPr>
      </p:pic>
    </p:spTree>
    <p:extLst>
      <p:ext uri="{BB962C8B-B14F-4D97-AF65-F5344CB8AC3E}">
        <p14:creationId xmlns:p14="http://schemas.microsoft.com/office/powerpoint/2010/main" val="114085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213496"/>
            <a:ext cx="8130746" cy="1125398"/>
          </a:xfrm>
          <a:prstGeom prst="rect">
            <a:avLst/>
          </a:prstGeom>
          <a:noFill/>
        </p:spPr>
        <p:txBody>
          <a:bodyPr vert="horz" lIns="91440" tIns="45720" rIns="91440" bIns="45720" rtlCol="0" anchor="ctr">
            <a:noAutofit/>
          </a:bodyPr>
          <a:lstStyle/>
          <a:p>
            <a:pPr algn="ctr"/>
            <a:r>
              <a:rPr lang="en-US" altLang="en-US" sz="3600" b="1" dirty="0">
                <a:ln w="0"/>
                <a:solidFill>
                  <a:schemeClr val="tx1"/>
                </a:solidFill>
              </a:rPr>
              <a:t>Disclaimer</a:t>
            </a: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dirty="0">
              <a:solidFill>
                <a:schemeClr val="tx1"/>
              </a:solidFill>
              <a:latin typeface="Arial"/>
              <a:cs typeface="Arial"/>
            </a:endParaRPr>
          </a:p>
        </p:txBody>
      </p:sp>
      <p:sp>
        <p:nvSpPr>
          <p:cNvPr id="8" name="Rectangle 3"/>
          <p:cNvSpPr txBox="1">
            <a:spLocks noChangeArrowheads="1"/>
          </p:cNvSpPr>
          <p:nvPr/>
        </p:nvSpPr>
        <p:spPr>
          <a:xfrm>
            <a:off x="2764953" y="5032404"/>
            <a:ext cx="3822700" cy="1198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EF23D04-44AC-28BD-AA38-89BB32D968C2}"/>
              </a:ext>
            </a:extLst>
          </p:cNvPr>
          <p:cNvSpPr txBox="1">
            <a:spLocks/>
          </p:cNvSpPr>
          <p:nvPr/>
        </p:nvSpPr>
        <p:spPr>
          <a:xfrm>
            <a:off x="296777" y="1566734"/>
            <a:ext cx="7821612" cy="3944380"/>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460375" lvl="2" indent="0" fontAlgn="auto">
              <a:lnSpc>
                <a:spcPct val="100000"/>
              </a:lnSpc>
              <a:spcAft>
                <a:spcPts val="600"/>
              </a:spcAft>
              <a:buFont typeface="Wingdings 2" pitchFamily="18" charset="2"/>
              <a:buNone/>
            </a:pPr>
            <a:r>
              <a:rPr lang="en-US" sz="2800" dirty="0">
                <a:solidFill>
                  <a:schemeClr val="tx1"/>
                </a:solidFill>
                <a:latin typeface="Arial" panose="020B0604020202020204" pitchFamily="34" charset="0"/>
                <a:cs typeface="Arial" panose="020B0604020202020204" pitchFamily="34" charset="0"/>
              </a:rPr>
              <a:t>This Power Point deck is intended for District Administrators (DA’s in TIDE) as an option to train test administrators within a district.  It can be used (partially or as a whole) as a supplement to the information that was presented at the</a:t>
            </a:r>
            <a:r>
              <a:rPr lang="en-US" sz="2800" dirty="0">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hlinkClick r:id="rId3" tooltip="https://portal.ct.gov/sde/student-assessment/main-assessment/student-assessment/training"/>
              </a:rPr>
              <a:t>District Administrator Training</a:t>
            </a: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conducted on January 18 and 20, 2023.</a:t>
            </a:r>
          </a:p>
        </p:txBody>
      </p:sp>
    </p:spTree>
    <p:extLst>
      <p:ext uri="{BB962C8B-B14F-4D97-AF65-F5344CB8AC3E}">
        <p14:creationId xmlns:p14="http://schemas.microsoft.com/office/powerpoint/2010/main" val="6285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6707"/>
            <a:ext cx="6677192" cy="1096963"/>
          </a:xfrm>
        </p:spPr>
        <p:txBody>
          <a:bodyPr>
            <a:normAutofit/>
          </a:bodyPr>
          <a:lstStyle/>
          <a:p>
            <a:pPr algn="ctr"/>
            <a:r>
              <a:rPr lang="en-US" sz="3200" b="1" dirty="0">
                <a:ln w="0"/>
                <a:solidFill>
                  <a:schemeClr val="tx1"/>
                </a:solidFill>
              </a:rPr>
              <a:t>The Secure Browser</a:t>
            </a:r>
            <a:endParaRPr lang="en-US" sz="1800" b="1" dirty="0">
              <a:ln w="0"/>
              <a:solidFill>
                <a:schemeClr val="tx1"/>
              </a:solidFill>
              <a:latin typeface="Arial" panose="020B0604020202020204" pitchFamily="34" charset="0"/>
              <a:cs typeface="Arial" panose="020B0604020202020204" pitchFamily="34" charset="0"/>
            </a:endParaRPr>
          </a:p>
        </p:txBody>
      </p:sp>
      <p:pic>
        <p:nvPicPr>
          <p:cNvPr id="6" name="Picture 5" descr="Screenshot 2023-01-24 115700.png">
            <a:extLst>
              <a:ext uri="{FF2B5EF4-FFF2-40B4-BE49-F238E27FC236}">
                <a16:creationId xmlns:a16="http://schemas.microsoft.com/office/drawing/2014/main" id="{B6342981-1F9F-6C9A-9082-21D8CC2F725A}"/>
              </a:ext>
            </a:extLst>
          </p:cNvPr>
          <p:cNvPicPr>
            <a:picLocks noChangeAspect="1"/>
          </p:cNvPicPr>
          <p:nvPr/>
        </p:nvPicPr>
        <p:blipFill>
          <a:blip r:embed="rId3"/>
          <a:stretch>
            <a:fillRect/>
          </a:stretch>
        </p:blipFill>
        <p:spPr>
          <a:xfrm>
            <a:off x="2104465" y="1657852"/>
            <a:ext cx="4543703" cy="4805020"/>
          </a:xfrm>
          <a:prstGeom prst="rect">
            <a:avLst/>
          </a:prstGeom>
          <a:ln w="34925">
            <a:solidFill>
              <a:schemeClr val="tx1"/>
            </a:solidFill>
          </a:ln>
        </p:spPr>
      </p:pic>
      <p:sp>
        <p:nvSpPr>
          <p:cNvPr id="8" name="Rectangle 7">
            <a:extLst>
              <a:ext uri="{FF2B5EF4-FFF2-40B4-BE49-F238E27FC236}">
                <a16:creationId xmlns:a16="http://schemas.microsoft.com/office/drawing/2014/main" id="{4347EFBE-EFFE-B0CF-14E1-A4C63D42415D}"/>
              </a:ext>
            </a:extLst>
          </p:cNvPr>
          <p:cNvSpPr/>
          <p:nvPr/>
        </p:nvSpPr>
        <p:spPr>
          <a:xfrm>
            <a:off x="3657125" y="5475767"/>
            <a:ext cx="1438383" cy="987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69B52E9-E5F6-1AB3-3CA0-C09487061D36}"/>
              </a:ext>
            </a:extLst>
          </p:cNvPr>
          <p:cNvCxnSpPr>
            <a:cxnSpLocks/>
          </p:cNvCxnSpPr>
          <p:nvPr/>
        </p:nvCxnSpPr>
        <p:spPr>
          <a:xfrm>
            <a:off x="2918547" y="5232151"/>
            <a:ext cx="618125" cy="473259"/>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4" descr="Screenshot 2023-01-24 115954.png">
            <a:extLst>
              <a:ext uri="{FF2B5EF4-FFF2-40B4-BE49-F238E27FC236}">
                <a16:creationId xmlns:a16="http://schemas.microsoft.com/office/drawing/2014/main" id="{7E292EAD-BF2A-EBBA-C832-49CA509D1378}"/>
              </a:ext>
            </a:extLst>
          </p:cNvPr>
          <p:cNvPicPr>
            <a:picLocks noChangeAspect="1"/>
          </p:cNvPicPr>
          <p:nvPr/>
        </p:nvPicPr>
        <p:blipFill>
          <a:blip r:embed="rId4"/>
          <a:stretch>
            <a:fillRect/>
          </a:stretch>
        </p:blipFill>
        <p:spPr>
          <a:xfrm>
            <a:off x="5277633" y="3371560"/>
            <a:ext cx="2743200" cy="2160798"/>
          </a:xfrm>
          <a:prstGeom prst="rect">
            <a:avLst/>
          </a:prstGeom>
          <a:ln>
            <a:solidFill>
              <a:schemeClr val="tx1"/>
            </a:solidFill>
          </a:ln>
        </p:spPr>
      </p:pic>
      <p:pic>
        <p:nvPicPr>
          <p:cNvPr id="5" name="Picture 8" descr="Screenshot 2023-01-24 120232.png">
            <a:extLst>
              <a:ext uri="{FF2B5EF4-FFF2-40B4-BE49-F238E27FC236}">
                <a16:creationId xmlns:a16="http://schemas.microsoft.com/office/drawing/2014/main" id="{3445B256-3DB0-40EC-A8CD-4004BE797EE0}"/>
              </a:ext>
            </a:extLst>
          </p:cNvPr>
          <p:cNvPicPr>
            <a:picLocks noChangeAspect="1"/>
          </p:cNvPicPr>
          <p:nvPr/>
        </p:nvPicPr>
        <p:blipFill>
          <a:blip r:embed="rId5"/>
          <a:stretch>
            <a:fillRect/>
          </a:stretch>
        </p:blipFill>
        <p:spPr>
          <a:xfrm>
            <a:off x="6645056" y="185971"/>
            <a:ext cx="2064708" cy="1872305"/>
          </a:xfrm>
          <a:prstGeom prst="rect">
            <a:avLst/>
          </a:prstGeom>
          <a:ln>
            <a:solidFill>
              <a:schemeClr val="tx1"/>
            </a:solidFill>
          </a:ln>
        </p:spPr>
      </p:pic>
    </p:spTree>
    <p:extLst>
      <p:ext uri="{BB962C8B-B14F-4D97-AF65-F5344CB8AC3E}">
        <p14:creationId xmlns:p14="http://schemas.microsoft.com/office/powerpoint/2010/main" val="189901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266732"/>
            <a:ext cx="6825530" cy="1098550"/>
          </a:xfrm>
        </p:spPr>
        <p:txBody>
          <a:bodyPr>
            <a:normAutofit/>
          </a:bodyPr>
          <a:lstStyle/>
          <a:p>
            <a:pPr algn="ctr"/>
            <a:r>
              <a:rPr lang="en-US" sz="3200" b="1" dirty="0">
                <a:ln w="0"/>
                <a:solidFill>
                  <a:schemeClr val="tx1"/>
                </a:solidFill>
              </a:rPr>
              <a:t>The Test Administration Interface</a:t>
            </a:r>
            <a:endParaRPr lang="en-US" sz="3200" b="1" dirty="0">
              <a:ln w="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61BAA0F-0E3B-D33D-7D08-E23188437D69}"/>
              </a:ext>
            </a:extLst>
          </p:cNvPr>
          <p:cNvPicPr>
            <a:picLocks noChangeAspect="1"/>
          </p:cNvPicPr>
          <p:nvPr/>
        </p:nvPicPr>
        <p:blipFill>
          <a:blip r:embed="rId3"/>
          <a:stretch>
            <a:fillRect/>
          </a:stretch>
        </p:blipFill>
        <p:spPr>
          <a:xfrm>
            <a:off x="1662205" y="1510657"/>
            <a:ext cx="4831048" cy="5120640"/>
          </a:xfrm>
          <a:prstGeom prst="rect">
            <a:avLst/>
          </a:prstGeom>
          <a:ln>
            <a:solidFill>
              <a:schemeClr val="tx1"/>
            </a:solidFill>
          </a:ln>
        </p:spPr>
      </p:pic>
      <p:sp>
        <p:nvSpPr>
          <p:cNvPr id="18" name="Rectangle 17">
            <a:extLst>
              <a:ext uri="{FF2B5EF4-FFF2-40B4-BE49-F238E27FC236}">
                <a16:creationId xmlns:a16="http://schemas.microsoft.com/office/drawing/2014/main" id="{82B2836B-2D21-3E93-B44E-4AD0B5654A13}"/>
              </a:ext>
            </a:extLst>
          </p:cNvPr>
          <p:cNvSpPr/>
          <p:nvPr/>
        </p:nvSpPr>
        <p:spPr>
          <a:xfrm>
            <a:off x="1831981" y="4328836"/>
            <a:ext cx="1108582" cy="9717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6ED91A36-7C39-D851-50C5-A0C1412DD186}"/>
              </a:ext>
            </a:extLst>
          </p:cNvPr>
          <p:cNvCxnSpPr>
            <a:cxnSpLocks/>
          </p:cNvCxnSpPr>
          <p:nvPr/>
        </p:nvCxnSpPr>
        <p:spPr>
          <a:xfrm>
            <a:off x="961349" y="4356500"/>
            <a:ext cx="618125" cy="47325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D8A59F-D35E-4220-F027-7F78478B98DD}"/>
              </a:ext>
            </a:extLst>
          </p:cNvPr>
          <p:cNvPicPr>
            <a:picLocks noChangeAspect="1"/>
          </p:cNvPicPr>
          <p:nvPr/>
        </p:nvPicPr>
        <p:blipFill>
          <a:blip r:embed="rId4"/>
          <a:stretch>
            <a:fillRect/>
          </a:stretch>
        </p:blipFill>
        <p:spPr>
          <a:xfrm>
            <a:off x="6825530" y="361523"/>
            <a:ext cx="1609342" cy="1187153"/>
          </a:xfrm>
          <a:prstGeom prst="rect">
            <a:avLst/>
          </a:prstGeom>
          <a:ln>
            <a:solidFill>
              <a:schemeClr val="tx1"/>
            </a:solidFill>
          </a:ln>
        </p:spPr>
      </p:pic>
      <p:pic>
        <p:nvPicPr>
          <p:cNvPr id="6" name="Picture 6" descr="Screenshot 2023-01-24 122037.png">
            <a:extLst>
              <a:ext uri="{FF2B5EF4-FFF2-40B4-BE49-F238E27FC236}">
                <a16:creationId xmlns:a16="http://schemas.microsoft.com/office/drawing/2014/main" id="{34585A05-8239-2D5C-9810-5275E731D3A7}"/>
              </a:ext>
            </a:extLst>
          </p:cNvPr>
          <p:cNvPicPr>
            <a:picLocks noChangeAspect="1"/>
          </p:cNvPicPr>
          <p:nvPr/>
        </p:nvPicPr>
        <p:blipFill>
          <a:blip r:embed="rId5"/>
          <a:stretch>
            <a:fillRect/>
          </a:stretch>
        </p:blipFill>
        <p:spPr>
          <a:xfrm>
            <a:off x="4567825" y="3495805"/>
            <a:ext cx="2743200" cy="1828800"/>
          </a:xfrm>
          <a:prstGeom prst="rect">
            <a:avLst/>
          </a:prstGeom>
          <a:ln>
            <a:solidFill>
              <a:schemeClr val="tx1"/>
            </a:solidFill>
          </a:ln>
        </p:spPr>
      </p:pic>
    </p:spTree>
    <p:extLst>
      <p:ext uri="{BB962C8B-B14F-4D97-AF65-F5344CB8AC3E}">
        <p14:creationId xmlns:p14="http://schemas.microsoft.com/office/powerpoint/2010/main" val="236406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6048"/>
            <a:ext cx="6825530" cy="1098550"/>
          </a:xfrm>
        </p:spPr>
        <p:txBody>
          <a:bodyPr vert="horz" lIns="91440" tIns="45720" rIns="91440" bIns="45720" rtlCol="0" anchor="ctr">
            <a:normAutofit/>
          </a:bodyPr>
          <a:lstStyle/>
          <a:p>
            <a:pPr algn="ctr"/>
            <a:r>
              <a:rPr lang="en-US" sz="3200" b="1" dirty="0">
                <a:ln w="0"/>
                <a:solidFill>
                  <a:schemeClr val="tx1"/>
                </a:solidFill>
              </a:rPr>
              <a:t>The Test Administration Interface</a:t>
            </a:r>
          </a:p>
        </p:txBody>
      </p:sp>
      <p:sp>
        <p:nvSpPr>
          <p:cNvPr id="9" name="Content Placeholder 2">
            <a:extLst>
              <a:ext uri="{FF2B5EF4-FFF2-40B4-BE49-F238E27FC236}">
                <a16:creationId xmlns:a16="http://schemas.microsoft.com/office/drawing/2014/main" id="{681DFC80-1D07-6FA4-2EAA-5D26C328DAC1}"/>
              </a:ext>
            </a:extLst>
          </p:cNvPr>
          <p:cNvSpPr txBox="1">
            <a:spLocks/>
          </p:cNvSpPr>
          <p:nvPr/>
        </p:nvSpPr>
        <p:spPr>
          <a:xfrm>
            <a:off x="778623" y="1460073"/>
            <a:ext cx="7461343" cy="50364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600"/>
              </a:spcAft>
              <a:buFont typeface="Arial" panose="020B0604020202020204" pitchFamily="34" charset="0"/>
              <a:buNone/>
            </a:pPr>
            <a:r>
              <a:rPr lang="en-US" sz="1900" dirty="0"/>
              <a:t>The Test Administration Interface consists of:</a:t>
            </a:r>
          </a:p>
          <a:p>
            <a:pPr fontAlgn="auto">
              <a:spcBef>
                <a:spcPts val="0"/>
              </a:spcBef>
              <a:spcAft>
                <a:spcPts val="600"/>
              </a:spcAft>
            </a:pPr>
            <a:r>
              <a:rPr lang="en-US" sz="1900" dirty="0"/>
              <a:t>Practice Sites </a:t>
            </a:r>
          </a:p>
          <a:p>
            <a:pPr lvl="1" fontAlgn="auto">
              <a:spcBef>
                <a:spcPts val="0"/>
              </a:spcBef>
              <a:spcAft>
                <a:spcPts val="600"/>
              </a:spcAft>
              <a:buFont typeface="Wingdings" panose="05000000000000000000" pitchFamily="2" charset="2"/>
              <a:buChar char="§"/>
            </a:pPr>
            <a:r>
              <a:rPr lang="en-US" sz="1900" dirty="0"/>
              <a:t>TA Practice &amp; Training Site: Allows TAs to practice administering tests. </a:t>
            </a:r>
          </a:p>
          <a:p>
            <a:pPr lvl="1" fontAlgn="auto">
              <a:spcBef>
                <a:spcPts val="0"/>
              </a:spcBef>
              <a:spcAft>
                <a:spcPts val="600"/>
              </a:spcAft>
              <a:buFont typeface="Wingdings" panose="05000000000000000000" pitchFamily="2" charset="2"/>
              <a:buChar char="§"/>
            </a:pPr>
            <a:r>
              <a:rPr lang="en-US" sz="1900" dirty="0"/>
              <a:t>Practice &amp; Training Tests: Allows students to practice taking tests online and using test tools. Students can log in to the testing site with their name and SASIDs or as guests. They can either take proctored tests in sessions created by TAs in the TA Practice &amp; Training Site or they can take non-proctored tests.</a:t>
            </a:r>
          </a:p>
          <a:p>
            <a:pPr fontAlgn="auto">
              <a:spcBef>
                <a:spcPts val="0"/>
              </a:spcBef>
              <a:spcAft>
                <a:spcPts val="600"/>
              </a:spcAft>
            </a:pPr>
            <a:r>
              <a:rPr lang="en-US" sz="1900" dirty="0"/>
              <a:t>Operational Testing Sites</a:t>
            </a:r>
          </a:p>
          <a:p>
            <a:pPr lvl="1" fontAlgn="auto">
              <a:spcBef>
                <a:spcPts val="0"/>
              </a:spcBef>
              <a:spcAft>
                <a:spcPts val="600"/>
              </a:spcAft>
              <a:buFont typeface="Wingdings" panose="05000000000000000000" pitchFamily="2" charset="2"/>
              <a:buChar char="§"/>
            </a:pPr>
            <a:r>
              <a:rPr lang="en-US" sz="1900" dirty="0">
                <a:latin typeface="Arial"/>
                <a:cs typeface="Arial"/>
              </a:rPr>
              <a:t>Test Administrator Interface: Allows TAs to administer interim and summative operational tests (Smarter Balanced, NGSS, Alternate Assessments). </a:t>
            </a:r>
            <a:endParaRPr lang="en-US" sz="1900" dirty="0"/>
          </a:p>
          <a:p>
            <a:pPr lvl="1" fontAlgn="auto">
              <a:spcBef>
                <a:spcPts val="0"/>
              </a:spcBef>
              <a:spcAft>
                <a:spcPts val="600"/>
              </a:spcAft>
              <a:buFont typeface="Wingdings" panose="05000000000000000000" pitchFamily="2" charset="2"/>
              <a:buChar char="§"/>
            </a:pPr>
            <a:r>
              <a:rPr lang="en-US" sz="1900" dirty="0">
                <a:latin typeface="Arial"/>
                <a:cs typeface="Arial"/>
              </a:rPr>
              <a:t>Student Interface: Allows students to take operational tests</a:t>
            </a: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a:p>
            <a:pPr marL="0" indent="0" fontAlgn="auto">
              <a:spcBef>
                <a:spcPts val="0"/>
              </a:spcBef>
              <a:spcAft>
                <a:spcPts val="600"/>
              </a:spcAft>
              <a:buFont typeface="Arial" panose="020B0604020202020204" pitchFamily="34" charset="0"/>
              <a:buNone/>
            </a:pPr>
            <a:endParaRPr lang="en-US" sz="1900" dirty="0"/>
          </a:p>
        </p:txBody>
      </p:sp>
      <p:pic>
        <p:nvPicPr>
          <p:cNvPr id="4" name="Picture 3">
            <a:extLst>
              <a:ext uri="{FF2B5EF4-FFF2-40B4-BE49-F238E27FC236}">
                <a16:creationId xmlns:a16="http://schemas.microsoft.com/office/drawing/2014/main" id="{57E39511-1EED-D15A-1B61-5BD063504D6B}"/>
              </a:ext>
            </a:extLst>
          </p:cNvPr>
          <p:cNvPicPr>
            <a:picLocks noChangeAspect="1"/>
          </p:cNvPicPr>
          <p:nvPr/>
        </p:nvPicPr>
        <p:blipFill>
          <a:blip r:embed="rId3"/>
          <a:stretch>
            <a:fillRect/>
          </a:stretch>
        </p:blipFill>
        <p:spPr>
          <a:xfrm>
            <a:off x="6825530" y="361523"/>
            <a:ext cx="1609342" cy="1187153"/>
          </a:xfrm>
          <a:prstGeom prst="rect">
            <a:avLst/>
          </a:prstGeom>
          <a:ln>
            <a:solidFill>
              <a:schemeClr val="tx1"/>
            </a:solidFill>
          </a:ln>
        </p:spPr>
      </p:pic>
      <p:sp>
        <p:nvSpPr>
          <p:cNvPr id="3" name="TextBox 2">
            <a:extLst>
              <a:ext uri="{FF2B5EF4-FFF2-40B4-BE49-F238E27FC236}">
                <a16:creationId xmlns:a16="http://schemas.microsoft.com/office/drawing/2014/main" id="{9C8274C9-622D-580B-3425-0603DEC92085}"/>
              </a:ext>
            </a:extLst>
          </p:cNvPr>
          <p:cNvSpPr txBox="1"/>
          <p:nvPr/>
        </p:nvSpPr>
        <p:spPr>
          <a:xfrm>
            <a:off x="1405720" y="5865016"/>
            <a:ext cx="6834246" cy="707886"/>
          </a:xfrm>
          <a:prstGeom prst="rect">
            <a:avLst/>
          </a:prstGeom>
          <a:noFill/>
        </p:spPr>
        <p:txBody>
          <a:bodyPr wrap="square" rtlCol="0">
            <a:spAutoFit/>
          </a:bodyPr>
          <a:lstStyle/>
          <a:p>
            <a:pPr marL="0" indent="0" fontAlgn="auto">
              <a:spcBef>
                <a:spcPts val="0"/>
              </a:spcBef>
              <a:spcAft>
                <a:spcPts val="600"/>
              </a:spcAft>
              <a:buNone/>
            </a:pPr>
            <a:r>
              <a:rPr lang="en-US" sz="2000" dirty="0"/>
              <a:t>For more information, refer to the </a:t>
            </a:r>
            <a:r>
              <a:rPr lang="en-US" sz="2000" dirty="0">
                <a:hlinkClick r:id="rId4"/>
              </a:rPr>
              <a:t>Test Administrator User Guide</a:t>
            </a:r>
            <a:r>
              <a:rPr lang="en-US" sz="2000" dirty="0"/>
              <a:t>.</a:t>
            </a:r>
          </a:p>
        </p:txBody>
      </p:sp>
    </p:spTree>
    <p:extLst>
      <p:ext uri="{BB962C8B-B14F-4D97-AF65-F5344CB8AC3E}">
        <p14:creationId xmlns:p14="http://schemas.microsoft.com/office/powerpoint/2010/main" val="383979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8715"/>
            <a:ext cx="6825530" cy="1226217"/>
          </a:xfrm>
        </p:spPr>
        <p:txBody>
          <a:bodyPr vert="horz" lIns="91440" tIns="45720" rIns="91440" bIns="45720" rtlCol="0" anchor="ctr">
            <a:normAutofit/>
          </a:bodyPr>
          <a:lstStyle/>
          <a:p>
            <a:pPr algn="ctr"/>
            <a:r>
              <a:rPr lang="en-US" sz="3200" b="1" dirty="0">
                <a:ln w="0"/>
                <a:solidFill>
                  <a:schemeClr val="tx1"/>
                </a:solidFill>
                <a:cs typeface="Arial"/>
              </a:rPr>
              <a:t>Test Information Distribution Engine (TIDE)</a:t>
            </a:r>
            <a:endParaRPr lang="en-US" sz="3200" b="1" dirty="0">
              <a:ln w="0"/>
              <a:solidFill>
                <a:schemeClr val="tx1"/>
              </a:solidFill>
            </a:endParaRPr>
          </a:p>
        </p:txBody>
      </p:sp>
      <p:sp>
        <p:nvSpPr>
          <p:cNvPr id="9" name="Content Placeholder 2">
            <a:extLst>
              <a:ext uri="{FF2B5EF4-FFF2-40B4-BE49-F238E27FC236}">
                <a16:creationId xmlns:a16="http://schemas.microsoft.com/office/drawing/2014/main" id="{681DFC80-1D07-6FA4-2EAA-5D26C328DAC1}"/>
              </a:ext>
            </a:extLst>
          </p:cNvPr>
          <p:cNvSpPr txBox="1">
            <a:spLocks/>
          </p:cNvSpPr>
          <p:nvPr/>
        </p:nvSpPr>
        <p:spPr>
          <a:xfrm>
            <a:off x="548172" y="1638610"/>
            <a:ext cx="7520790" cy="48069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600"/>
              </a:spcAft>
              <a:buNone/>
            </a:pPr>
            <a:r>
              <a:rPr lang="en-US" sz="1900" b="1" dirty="0"/>
              <a:t>School administrators </a:t>
            </a:r>
            <a:r>
              <a:rPr lang="en-US" sz="1900" dirty="0"/>
              <a:t>use TIDE to</a:t>
            </a:r>
          </a:p>
          <a:p>
            <a:pPr fontAlgn="auto">
              <a:spcBef>
                <a:spcPts val="0"/>
              </a:spcBef>
              <a:spcAft>
                <a:spcPts val="600"/>
              </a:spcAft>
            </a:pPr>
            <a:r>
              <a:rPr lang="en-US" sz="1900" dirty="0"/>
              <a:t>manage user accounts, manage rosters, file and/or view appeals, monitor testing progress, and manage test settings for students who participate in online assessments. </a:t>
            </a:r>
          </a:p>
          <a:p>
            <a:pPr marL="0" indent="0" fontAlgn="auto">
              <a:spcBef>
                <a:spcPts val="0"/>
              </a:spcBef>
              <a:spcAft>
                <a:spcPts val="600"/>
              </a:spcAft>
              <a:buNone/>
            </a:pPr>
            <a:endParaRPr lang="en-US" sz="1900" dirty="0"/>
          </a:p>
          <a:p>
            <a:pPr marL="0" indent="0" fontAlgn="auto">
              <a:spcBef>
                <a:spcPts val="0"/>
              </a:spcBef>
              <a:spcAft>
                <a:spcPts val="600"/>
              </a:spcAft>
              <a:buNone/>
            </a:pPr>
            <a:r>
              <a:rPr lang="en-US" sz="1900" b="1" dirty="0"/>
              <a:t>School personnel </a:t>
            </a:r>
            <a:r>
              <a:rPr lang="en-US" sz="1900" dirty="0"/>
              <a:t>use TIDE to</a:t>
            </a:r>
          </a:p>
          <a:p>
            <a:pPr fontAlgn="auto">
              <a:spcBef>
                <a:spcPts val="0"/>
              </a:spcBef>
              <a:spcAft>
                <a:spcPts val="600"/>
              </a:spcAft>
            </a:pPr>
            <a:r>
              <a:rPr lang="en-US" sz="1900" dirty="0"/>
              <a:t>access TIDE, the Assessment Viewing Application (AVA), Test Administration (TA) Interface, TA Practice &amp; Training Site, the Centralized Reporting System (CRS), and the Data Entry Interface (DEI). </a:t>
            </a:r>
          </a:p>
          <a:p>
            <a:pPr fontAlgn="auto">
              <a:spcBef>
                <a:spcPts val="0"/>
              </a:spcBef>
              <a:spcAft>
                <a:spcPts val="600"/>
              </a:spcAft>
            </a:pPr>
            <a:r>
              <a:rPr lang="en-US" sz="1900" dirty="0"/>
              <a:t>view students rostered to them and review test settings for students with designated supports and accommodations.</a:t>
            </a:r>
          </a:p>
          <a:p>
            <a:pPr marL="0" indent="0" fontAlgn="auto">
              <a:spcBef>
                <a:spcPts val="0"/>
              </a:spcBef>
              <a:spcAft>
                <a:spcPts val="600"/>
              </a:spcAft>
              <a:buNone/>
            </a:pPr>
            <a:endParaRPr lang="en-US" sz="1900" dirty="0"/>
          </a:p>
          <a:p>
            <a:pPr marL="0" indent="0" fontAlgn="auto">
              <a:spcBef>
                <a:spcPts val="0"/>
              </a:spcBef>
              <a:spcAft>
                <a:spcPts val="600"/>
              </a:spcAft>
              <a:buNone/>
            </a:pPr>
            <a:r>
              <a:rPr lang="en-US" sz="1900" dirty="0"/>
              <a:t>For information about using TIDE, refer to the </a:t>
            </a:r>
            <a:r>
              <a:rPr lang="en-US" sz="1900" dirty="0">
                <a:hlinkClick r:id="rId3"/>
              </a:rPr>
              <a:t>TIDE User Guide</a:t>
            </a:r>
            <a:r>
              <a:rPr lang="en-US" sz="1900" dirty="0"/>
              <a:t>, the TIDE </a:t>
            </a:r>
            <a:r>
              <a:rPr lang="en-US" sz="1900" dirty="0">
                <a:hlinkClick r:id="rId4"/>
              </a:rPr>
              <a:t>brochure</a:t>
            </a:r>
            <a:r>
              <a:rPr lang="en-US" sz="1900" dirty="0"/>
              <a:t>, and the User Role Permissions for Online Testing </a:t>
            </a:r>
            <a:r>
              <a:rPr lang="en-US" sz="1900" dirty="0">
                <a:hlinkClick r:id="rId5"/>
              </a:rPr>
              <a:t>brochure</a:t>
            </a:r>
            <a:r>
              <a:rPr lang="en-US" sz="1900" dirty="0"/>
              <a:t> for details about user access.</a:t>
            </a:r>
          </a:p>
          <a:p>
            <a:pPr marL="0" indent="0" fontAlgn="auto">
              <a:spcBef>
                <a:spcPts val="0"/>
              </a:spcBef>
              <a:spcAft>
                <a:spcPts val="600"/>
              </a:spcAft>
              <a:buFont typeface="Arial" panose="020B0604020202020204" pitchFamily="34" charset="0"/>
              <a:buNone/>
            </a:pPr>
            <a:endParaRPr lang="en-US" sz="1900" dirty="0"/>
          </a:p>
        </p:txBody>
      </p:sp>
      <p:pic>
        <p:nvPicPr>
          <p:cNvPr id="5" name="Picture 5" descr="Screenshot 2023-01-24 123015.png">
            <a:extLst>
              <a:ext uri="{FF2B5EF4-FFF2-40B4-BE49-F238E27FC236}">
                <a16:creationId xmlns:a16="http://schemas.microsoft.com/office/drawing/2014/main" id="{5626CB38-20B3-880C-911B-4F32634D847A}"/>
              </a:ext>
            </a:extLst>
          </p:cNvPr>
          <p:cNvPicPr>
            <a:picLocks noChangeAspect="1"/>
          </p:cNvPicPr>
          <p:nvPr/>
        </p:nvPicPr>
        <p:blipFill>
          <a:blip r:embed="rId6"/>
          <a:stretch>
            <a:fillRect/>
          </a:stretch>
        </p:blipFill>
        <p:spPr>
          <a:xfrm>
            <a:off x="6634620" y="287857"/>
            <a:ext cx="1855941" cy="1585027"/>
          </a:xfrm>
          <a:prstGeom prst="rect">
            <a:avLst/>
          </a:prstGeom>
          <a:ln>
            <a:solidFill>
              <a:schemeClr val="tx1"/>
            </a:solidFill>
          </a:ln>
        </p:spPr>
      </p:pic>
    </p:spTree>
    <p:extLst>
      <p:ext uri="{BB962C8B-B14F-4D97-AF65-F5344CB8AC3E}">
        <p14:creationId xmlns:p14="http://schemas.microsoft.com/office/powerpoint/2010/main" val="163562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3520"/>
            <a:ext cx="6932141" cy="1096962"/>
          </a:xfrm>
        </p:spPr>
        <p:txBody>
          <a:bodyPr>
            <a:normAutofit/>
          </a:bodyPr>
          <a:lstStyle/>
          <a:p>
            <a:pPr algn="ctr"/>
            <a:r>
              <a:rPr lang="en-US" sz="3200" b="1" dirty="0">
                <a:ln w="0"/>
                <a:solidFill>
                  <a:schemeClr val="tx1"/>
                </a:solidFill>
              </a:rPr>
              <a:t>TIDE Access</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543696" y="1488326"/>
            <a:ext cx="6688900" cy="2384789"/>
          </a:xfrm>
        </p:spPr>
        <p:txBody>
          <a:bodyPr vert="horz" lIns="91440" tIns="45720" rIns="91440" bIns="45720" rtlCol="0" anchor="t">
            <a:normAutofit lnSpcReduction="10000"/>
          </a:bodyPr>
          <a:lstStyle/>
          <a:p>
            <a:r>
              <a:rPr lang="en-US" sz="2400" dirty="0">
                <a:solidFill>
                  <a:schemeClr val="tx1"/>
                </a:solidFill>
                <a:latin typeface="Arial"/>
                <a:cs typeface="Arial"/>
              </a:rPr>
              <a:t>To use TIDE, you need a recent version of a web browser, such as Firefox or Chrome. </a:t>
            </a:r>
            <a:endParaRPr lang="en-US" dirty="0">
              <a:solidFill>
                <a:schemeClr val="tx1"/>
              </a:solidFill>
            </a:endParaRPr>
          </a:p>
          <a:p>
            <a:r>
              <a:rPr lang="en-US" sz="2400" dirty="0">
                <a:solidFill>
                  <a:schemeClr val="tx1"/>
                </a:solidFill>
                <a:latin typeface="Arial" panose="020B0604020202020204" pitchFamily="34" charset="0"/>
                <a:cs typeface="Arial" panose="020B0604020202020204" pitchFamily="34" charset="0"/>
              </a:rPr>
              <a:t>Each user in TIDE has a role, such as a district-level user or a test administrator-level user. Each role has an associated list of permissions to access certain features within TIDE.</a:t>
            </a:r>
          </a:p>
          <a:p>
            <a:endParaRPr lang="en-US" sz="2300" dirty="0"/>
          </a:p>
          <a:p>
            <a:endParaRPr lang="en-US" sz="2300" dirty="0"/>
          </a:p>
          <a:p>
            <a:endParaRPr lang="en-US" sz="2300" dirty="0"/>
          </a:p>
        </p:txBody>
      </p:sp>
      <p:pic>
        <p:nvPicPr>
          <p:cNvPr id="8" name="Picture 7">
            <a:extLst>
              <a:ext uri="{FF2B5EF4-FFF2-40B4-BE49-F238E27FC236}">
                <a16:creationId xmlns:a16="http://schemas.microsoft.com/office/drawing/2014/main" id="{8F0BBD59-24F8-3293-9015-8A2AA6F37948}"/>
              </a:ext>
            </a:extLst>
          </p:cNvPr>
          <p:cNvPicPr>
            <a:picLocks noChangeAspect="1"/>
          </p:cNvPicPr>
          <p:nvPr/>
        </p:nvPicPr>
        <p:blipFill rotWithShape="1">
          <a:blip r:embed="rId3"/>
          <a:srcRect l="4500"/>
          <a:stretch/>
        </p:blipFill>
        <p:spPr>
          <a:xfrm>
            <a:off x="1470454" y="3710904"/>
            <a:ext cx="5461687" cy="2992201"/>
          </a:xfrm>
          <a:prstGeom prst="rect">
            <a:avLst/>
          </a:prstGeom>
          <a:ln>
            <a:solidFill>
              <a:schemeClr val="tx1"/>
            </a:solidFill>
          </a:ln>
        </p:spPr>
      </p:pic>
      <p:pic>
        <p:nvPicPr>
          <p:cNvPr id="2" name="Picture 5" descr="Screenshot 2023-01-24 123015.png">
            <a:extLst>
              <a:ext uri="{FF2B5EF4-FFF2-40B4-BE49-F238E27FC236}">
                <a16:creationId xmlns:a16="http://schemas.microsoft.com/office/drawing/2014/main" id="{6A05AFF6-10B1-5707-913C-467B74995125}"/>
              </a:ext>
            </a:extLst>
          </p:cNvPr>
          <p:cNvPicPr>
            <a:picLocks noChangeAspect="1"/>
          </p:cNvPicPr>
          <p:nvPr/>
        </p:nvPicPr>
        <p:blipFill>
          <a:blip r:embed="rId4"/>
          <a:stretch>
            <a:fillRect/>
          </a:stretch>
        </p:blipFill>
        <p:spPr>
          <a:xfrm>
            <a:off x="6843387" y="225227"/>
            <a:ext cx="1814187" cy="1564151"/>
          </a:xfrm>
          <a:prstGeom prst="rect">
            <a:avLst/>
          </a:prstGeom>
          <a:ln>
            <a:solidFill>
              <a:schemeClr val="tx1"/>
            </a:solidFill>
          </a:ln>
        </p:spPr>
      </p:pic>
    </p:spTree>
    <p:extLst>
      <p:ext uri="{BB962C8B-B14F-4D97-AF65-F5344CB8AC3E}">
        <p14:creationId xmlns:p14="http://schemas.microsoft.com/office/powerpoint/2010/main" val="51027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21049"/>
            <a:ext cx="6586151" cy="1098550"/>
          </a:xfrm>
        </p:spPr>
        <p:txBody>
          <a:bodyPr vert="horz" lIns="91440" tIns="45720" rIns="91440" bIns="45720" rtlCol="0" anchor="ctr">
            <a:normAutofit/>
          </a:bodyPr>
          <a:lstStyle/>
          <a:p>
            <a:pPr algn="ctr"/>
            <a:r>
              <a:rPr lang="en-US" sz="3200" b="1" dirty="0">
                <a:ln w="0"/>
                <a:solidFill>
                  <a:schemeClr val="tx1"/>
                </a:solidFill>
              </a:rPr>
              <a:t>The Assessment Viewing Application</a:t>
            </a:r>
          </a:p>
        </p:txBody>
      </p:sp>
      <p:sp>
        <p:nvSpPr>
          <p:cNvPr id="9" name="Content Placeholder 2">
            <a:extLst>
              <a:ext uri="{FF2B5EF4-FFF2-40B4-BE49-F238E27FC236}">
                <a16:creationId xmlns:a16="http://schemas.microsoft.com/office/drawing/2014/main" id="{681DFC80-1D07-6FA4-2EAA-5D26C328DAC1}"/>
              </a:ext>
            </a:extLst>
          </p:cNvPr>
          <p:cNvSpPr txBox="1">
            <a:spLocks/>
          </p:cNvSpPr>
          <p:nvPr/>
        </p:nvSpPr>
        <p:spPr>
          <a:xfrm>
            <a:off x="399835" y="1667236"/>
            <a:ext cx="8408617" cy="4114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600"/>
              </a:spcAft>
              <a:buNone/>
            </a:pPr>
            <a:r>
              <a:rPr lang="en-US" sz="2400" dirty="0">
                <a:latin typeface="Arial"/>
                <a:cs typeface="Arial"/>
              </a:rPr>
              <a:t>The Assessment Viewing Application (AVA)</a:t>
            </a:r>
            <a:endParaRPr lang="en-US" dirty="0">
              <a:latin typeface="Arial"/>
              <a:cs typeface="Arial"/>
            </a:endParaRPr>
          </a:p>
          <a:p>
            <a:pPr marL="0" indent="0">
              <a:spcBef>
                <a:spcPts val="0"/>
              </a:spcBef>
              <a:spcAft>
                <a:spcPts val="600"/>
              </a:spcAft>
              <a:buNone/>
            </a:pPr>
            <a:r>
              <a:rPr lang="en-US" sz="2400" dirty="0">
                <a:latin typeface="Arial"/>
                <a:cs typeface="Arial"/>
              </a:rPr>
              <a:t>is a secure online system is used to view the optional interim assessments for math, ELA, and science.</a:t>
            </a:r>
            <a:endParaRPr lang="en-US" dirty="0">
              <a:latin typeface="Arial"/>
              <a:cs typeface="Arial"/>
            </a:endParaRPr>
          </a:p>
          <a:p>
            <a:pPr marL="0" indent="0" fontAlgn="auto">
              <a:spcBef>
                <a:spcPts val="0"/>
              </a:spcBef>
              <a:spcAft>
                <a:spcPts val="600"/>
              </a:spcAft>
              <a:buFont typeface="Arial" panose="020B0604020202020204" pitchFamily="34" charset="0"/>
              <a:buNone/>
            </a:pPr>
            <a:endParaRPr lang="en-US" sz="2400" dirty="0"/>
          </a:p>
          <a:p>
            <a:pPr marL="0" indent="0" fontAlgn="auto">
              <a:spcBef>
                <a:spcPts val="0"/>
              </a:spcBef>
              <a:spcAft>
                <a:spcPts val="600"/>
              </a:spcAft>
              <a:buFont typeface="Arial" panose="020B0604020202020204" pitchFamily="34" charset="0"/>
              <a:buNone/>
            </a:pPr>
            <a:r>
              <a:rPr lang="en-US" sz="2400" dirty="0"/>
              <a:t>Interim items presented in AVA can be used by teachers as an instructional tool.</a:t>
            </a:r>
          </a:p>
          <a:p>
            <a:pPr marL="0" indent="0" fontAlgn="auto">
              <a:spcBef>
                <a:spcPts val="0"/>
              </a:spcBef>
              <a:spcAft>
                <a:spcPts val="600"/>
              </a:spcAft>
              <a:buFont typeface="Arial" panose="020B0604020202020204" pitchFamily="34" charset="0"/>
              <a:buNone/>
            </a:pPr>
            <a:endParaRPr lang="en-US" sz="2400" dirty="0"/>
          </a:p>
          <a:p>
            <a:pPr marL="0" indent="0" fontAlgn="auto">
              <a:spcBef>
                <a:spcPts val="0"/>
              </a:spcBef>
              <a:spcAft>
                <a:spcPts val="600"/>
              </a:spcAft>
              <a:buFont typeface="Arial" panose="020B0604020202020204" pitchFamily="34" charset="0"/>
              <a:buNone/>
            </a:pPr>
            <a:r>
              <a:rPr lang="en-US" sz="2400" dirty="0"/>
              <a:t>For more information, refer to the </a:t>
            </a:r>
            <a:r>
              <a:rPr lang="en-US" sz="2400" dirty="0">
                <a:hlinkClick r:id="rId3"/>
              </a:rPr>
              <a:t>Assessment Viewing Application User Guide</a:t>
            </a:r>
            <a:r>
              <a:rPr lang="en-US" sz="2400" dirty="0"/>
              <a:t> and the </a:t>
            </a:r>
            <a:r>
              <a:rPr lang="en-US" sz="2400" dirty="0">
                <a:hlinkClick r:id="rId4"/>
              </a:rPr>
              <a:t>guide</a:t>
            </a:r>
            <a:r>
              <a:rPr lang="en-US" sz="2400" dirty="0"/>
              <a:t> Interim Assessments: Smarter Balanced and Next Generation Science Standards.</a:t>
            </a:r>
          </a:p>
        </p:txBody>
      </p:sp>
      <p:pic>
        <p:nvPicPr>
          <p:cNvPr id="3" name="Picture 3" descr="Screenshot 2023-01-24 123529.png">
            <a:extLst>
              <a:ext uri="{FF2B5EF4-FFF2-40B4-BE49-F238E27FC236}">
                <a16:creationId xmlns:a16="http://schemas.microsoft.com/office/drawing/2014/main" id="{CB4A6DB1-CC8D-6649-5B8A-77D87011ABB6}"/>
              </a:ext>
            </a:extLst>
          </p:cNvPr>
          <p:cNvPicPr>
            <a:picLocks noChangeAspect="1"/>
          </p:cNvPicPr>
          <p:nvPr/>
        </p:nvPicPr>
        <p:blipFill>
          <a:blip r:embed="rId5"/>
          <a:stretch>
            <a:fillRect/>
          </a:stretch>
        </p:blipFill>
        <p:spPr>
          <a:xfrm>
            <a:off x="6467606" y="283394"/>
            <a:ext cx="2022953" cy="1750524"/>
          </a:xfrm>
          <a:prstGeom prst="rect">
            <a:avLst/>
          </a:prstGeom>
          <a:ln>
            <a:solidFill>
              <a:schemeClr val="tx1"/>
            </a:solidFill>
          </a:ln>
        </p:spPr>
      </p:pic>
    </p:spTree>
    <p:extLst>
      <p:ext uri="{BB962C8B-B14F-4D97-AF65-F5344CB8AC3E}">
        <p14:creationId xmlns:p14="http://schemas.microsoft.com/office/powerpoint/2010/main" val="91279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439" y="2303326"/>
            <a:ext cx="4738756" cy="2251347"/>
          </a:xfrm>
        </p:spPr>
        <p:txBody>
          <a:bodyPr vert="horz" lIns="91440" tIns="45720" rIns="91440" bIns="45720" rtlCol="0" anchor="ctr">
            <a:normAutofit/>
          </a:bodyPr>
          <a:lstStyle/>
          <a:p>
            <a:r>
              <a:rPr lang="en-US" sz="3600" b="1" dirty="0">
                <a:solidFill>
                  <a:schemeClr val="tx1"/>
                </a:solidFill>
              </a:rPr>
              <a:t>Starting a Test Session</a:t>
            </a:r>
          </a:p>
        </p:txBody>
      </p:sp>
      <p:pic>
        <p:nvPicPr>
          <p:cNvPr id="4" name="Picture 3" descr="Man and girl on video call using laptop">
            <a:extLst>
              <a:ext uri="{FF2B5EF4-FFF2-40B4-BE49-F238E27FC236}">
                <a16:creationId xmlns:a16="http://schemas.microsoft.com/office/drawing/2014/main" id="{843FEDA4-5B85-9216-D451-A404A3B893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467" r="-2" b="5744"/>
          <a:stretch/>
        </p:blipFill>
        <p:spPr>
          <a:xfrm>
            <a:off x="5924950" y="2625810"/>
            <a:ext cx="3052173" cy="1606378"/>
          </a:xfrm>
          <a:prstGeom prst="rect">
            <a:avLst/>
          </a:prstGeom>
        </p:spPr>
      </p:pic>
    </p:spTree>
    <p:extLst>
      <p:ext uri="{BB962C8B-B14F-4D97-AF65-F5344CB8AC3E}">
        <p14:creationId xmlns:p14="http://schemas.microsoft.com/office/powerpoint/2010/main" val="3271008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827903"/>
            <a:ext cx="2471351" cy="5288691"/>
          </a:xfrm>
        </p:spPr>
        <p:txBody>
          <a:bodyPr>
            <a:normAutofit/>
          </a:bodyPr>
          <a:lstStyle/>
          <a:p>
            <a:pPr algn="ctr"/>
            <a:r>
              <a:rPr lang="en-US" sz="3200" b="1" dirty="0">
                <a:ln w="0"/>
                <a:solidFill>
                  <a:schemeClr val="tx1"/>
                </a:solidFill>
              </a:rPr>
              <a:t>Before You Begin</a:t>
            </a:r>
            <a:endParaRPr lang="en-US" sz="3200" b="1" dirty="0">
              <a:ln w="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2471351" y="453195"/>
            <a:ext cx="3980678" cy="61947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r>
              <a:rPr lang="en-US" sz="2200" dirty="0">
                <a:latin typeface="Arial"/>
                <a:cs typeface="Arial"/>
              </a:rPr>
              <a:t>To prepare for testing, download the Smarter Balanced and/or Next Generation Science Standards (NGSS) Assessment Test Administration Manuals available on the portal. They include a comprehensive overview of the test administration process, test security, and scripts that must be read to students at the time of testing.</a:t>
            </a:r>
          </a:p>
          <a:p>
            <a:pPr marL="0" indent="0" fontAlgn="auto">
              <a:lnSpc>
                <a:spcPct val="120000"/>
              </a:lnSpc>
              <a:spcAft>
                <a:spcPts val="0"/>
              </a:spcAft>
              <a:buNone/>
            </a:pPr>
            <a:endParaRPr lang="en-US" sz="2400" dirty="0"/>
          </a:p>
        </p:txBody>
      </p:sp>
      <p:pic>
        <p:nvPicPr>
          <p:cNvPr id="9" name="Picture 8">
            <a:hlinkClick r:id="rId3"/>
            <a:extLst>
              <a:ext uri="{FF2B5EF4-FFF2-40B4-BE49-F238E27FC236}">
                <a16:creationId xmlns:a16="http://schemas.microsoft.com/office/drawing/2014/main" id="{34C55DFB-E97A-A851-25DB-B37288C63D09}"/>
              </a:ext>
            </a:extLst>
          </p:cNvPr>
          <p:cNvPicPr>
            <a:picLocks noChangeAspect="1"/>
          </p:cNvPicPr>
          <p:nvPr/>
        </p:nvPicPr>
        <p:blipFill>
          <a:blip r:embed="rId4"/>
          <a:stretch>
            <a:fillRect/>
          </a:stretch>
        </p:blipFill>
        <p:spPr>
          <a:xfrm>
            <a:off x="6436909" y="244260"/>
            <a:ext cx="2084747" cy="2946623"/>
          </a:xfrm>
          <a:prstGeom prst="rect">
            <a:avLst/>
          </a:prstGeom>
          <a:ln w="34925">
            <a:solidFill>
              <a:schemeClr val="tx1"/>
            </a:solidFill>
          </a:ln>
        </p:spPr>
      </p:pic>
      <p:pic>
        <p:nvPicPr>
          <p:cNvPr id="11" name="Picture 10">
            <a:hlinkClick r:id="rId5"/>
            <a:extLst>
              <a:ext uri="{FF2B5EF4-FFF2-40B4-BE49-F238E27FC236}">
                <a16:creationId xmlns:a16="http://schemas.microsoft.com/office/drawing/2014/main" id="{F32E8CE9-2CD7-9280-B34B-F6E2F08BF367}"/>
              </a:ext>
            </a:extLst>
          </p:cNvPr>
          <p:cNvPicPr>
            <a:picLocks noChangeAspect="1"/>
          </p:cNvPicPr>
          <p:nvPr/>
        </p:nvPicPr>
        <p:blipFill>
          <a:blip r:embed="rId6"/>
          <a:stretch>
            <a:fillRect/>
          </a:stretch>
        </p:blipFill>
        <p:spPr>
          <a:xfrm>
            <a:off x="6435193" y="3333979"/>
            <a:ext cx="2084747" cy="2691027"/>
          </a:xfrm>
          <a:prstGeom prst="rect">
            <a:avLst/>
          </a:prstGeom>
          <a:ln w="34925">
            <a:solidFill>
              <a:schemeClr val="tx1"/>
            </a:solidFill>
          </a:ln>
        </p:spPr>
      </p:pic>
    </p:spTree>
    <p:extLst>
      <p:ext uri="{BB962C8B-B14F-4D97-AF65-F5344CB8AC3E}">
        <p14:creationId xmlns:p14="http://schemas.microsoft.com/office/powerpoint/2010/main" val="350721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9712"/>
            <a:ext cx="6677193" cy="1098550"/>
          </a:xfrm>
        </p:spPr>
        <p:txBody>
          <a:bodyPr>
            <a:normAutofit/>
          </a:bodyPr>
          <a:lstStyle/>
          <a:p>
            <a:pPr algn="ctr"/>
            <a:r>
              <a:rPr lang="en-US" sz="3200" b="1" dirty="0">
                <a:ln w="0"/>
                <a:solidFill>
                  <a:schemeClr val="tx1"/>
                </a:solidFill>
              </a:rPr>
              <a:t>Starting a Test Session</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399835" y="1670491"/>
            <a:ext cx="7886700" cy="11871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None/>
            </a:pPr>
            <a:r>
              <a:rPr lang="en-US" sz="2400" dirty="0"/>
              <a:t>Test administrators will log onto the Test Administration Interface using their secure TIDE username and password.</a:t>
            </a:r>
          </a:p>
          <a:p>
            <a:pPr marL="0" indent="0" fontAlgn="auto">
              <a:lnSpc>
                <a:spcPct val="120000"/>
              </a:lnSpc>
              <a:spcAft>
                <a:spcPts val="0"/>
              </a:spcAft>
              <a:buNone/>
            </a:pPr>
            <a:endParaRPr lang="en-US" sz="2400" dirty="0"/>
          </a:p>
        </p:txBody>
      </p:sp>
      <p:pic>
        <p:nvPicPr>
          <p:cNvPr id="8" name="Picture 7" descr="Screenshot 2023-01-24 124107.png">
            <a:extLst>
              <a:ext uri="{FF2B5EF4-FFF2-40B4-BE49-F238E27FC236}">
                <a16:creationId xmlns:a16="http://schemas.microsoft.com/office/drawing/2014/main" id="{EF7CC70D-0748-913F-BB91-A5BA67E5A113}"/>
              </a:ext>
            </a:extLst>
          </p:cNvPr>
          <p:cNvPicPr>
            <a:picLocks noChangeAspect="1"/>
          </p:cNvPicPr>
          <p:nvPr/>
        </p:nvPicPr>
        <p:blipFill>
          <a:blip r:embed="rId3"/>
          <a:stretch>
            <a:fillRect/>
          </a:stretch>
        </p:blipFill>
        <p:spPr>
          <a:xfrm>
            <a:off x="470039" y="3199523"/>
            <a:ext cx="7979386" cy="2506545"/>
          </a:xfrm>
          <a:prstGeom prst="rect">
            <a:avLst/>
          </a:prstGeom>
          <a:ln>
            <a:solidFill>
              <a:schemeClr val="tx1"/>
            </a:solidFill>
          </a:ln>
        </p:spPr>
      </p:pic>
      <p:pic>
        <p:nvPicPr>
          <p:cNvPr id="2" name="Picture 6" descr="Screenshot 2023-01-24 122037.png">
            <a:extLst>
              <a:ext uri="{FF2B5EF4-FFF2-40B4-BE49-F238E27FC236}">
                <a16:creationId xmlns:a16="http://schemas.microsoft.com/office/drawing/2014/main" id="{12E818AA-AF09-7CA3-A357-5734477CED42}"/>
              </a:ext>
            </a:extLst>
          </p:cNvPr>
          <p:cNvPicPr>
            <a:picLocks noChangeAspect="1"/>
          </p:cNvPicPr>
          <p:nvPr/>
        </p:nvPicPr>
        <p:blipFill>
          <a:blip r:embed="rId4"/>
          <a:stretch>
            <a:fillRect/>
          </a:stretch>
        </p:blipFill>
        <p:spPr>
          <a:xfrm>
            <a:off x="6227524" y="249477"/>
            <a:ext cx="2127337" cy="1421705"/>
          </a:xfrm>
          <a:prstGeom prst="rect">
            <a:avLst/>
          </a:prstGeom>
          <a:ln>
            <a:solidFill>
              <a:schemeClr val="tx1"/>
            </a:solidFill>
          </a:ln>
        </p:spPr>
      </p:pic>
    </p:spTree>
    <p:extLst>
      <p:ext uri="{BB962C8B-B14F-4D97-AF65-F5344CB8AC3E}">
        <p14:creationId xmlns:p14="http://schemas.microsoft.com/office/powerpoint/2010/main" val="311761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8590"/>
            <a:ext cx="6677193" cy="1098550"/>
          </a:xfrm>
        </p:spPr>
        <p:txBody>
          <a:bodyPr>
            <a:normAutofit/>
          </a:bodyPr>
          <a:lstStyle/>
          <a:p>
            <a:pPr algn="ctr"/>
            <a:r>
              <a:rPr lang="en-US" sz="3200" b="1" dirty="0">
                <a:ln w="0"/>
                <a:solidFill>
                  <a:schemeClr val="tx1"/>
                </a:solidFill>
              </a:rPr>
              <a:t>Starting a Test Session</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399835" y="1548677"/>
            <a:ext cx="7886700" cy="118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r>
              <a:rPr lang="en-US" sz="2400" dirty="0"/>
              <a:t>Choose the grade and assessment(s) from the drop-down menu and select “Start Live Session.”</a:t>
            </a:r>
          </a:p>
          <a:p>
            <a:pPr marL="0" indent="0" fontAlgn="auto">
              <a:lnSpc>
                <a:spcPct val="120000"/>
              </a:lnSpc>
              <a:spcAft>
                <a:spcPts val="0"/>
              </a:spcAft>
              <a:buNone/>
            </a:pPr>
            <a:endParaRPr lang="en-US" sz="2400" dirty="0"/>
          </a:p>
          <a:p>
            <a:pPr marL="0" indent="0" fontAlgn="auto">
              <a:lnSpc>
                <a:spcPct val="120000"/>
              </a:lnSpc>
              <a:spcAft>
                <a:spcPts val="0"/>
              </a:spcAft>
              <a:buNone/>
            </a:pPr>
            <a:endParaRPr lang="en-US" sz="2400" dirty="0"/>
          </a:p>
        </p:txBody>
      </p:sp>
      <p:pic>
        <p:nvPicPr>
          <p:cNvPr id="9" name="Picture 8">
            <a:extLst>
              <a:ext uri="{FF2B5EF4-FFF2-40B4-BE49-F238E27FC236}">
                <a16:creationId xmlns:a16="http://schemas.microsoft.com/office/drawing/2014/main" id="{8858DA65-5DFD-F9AA-5552-52CEA37364F0}"/>
              </a:ext>
            </a:extLst>
          </p:cNvPr>
          <p:cNvPicPr>
            <a:picLocks noChangeAspect="1"/>
          </p:cNvPicPr>
          <p:nvPr/>
        </p:nvPicPr>
        <p:blipFill>
          <a:blip r:embed="rId3"/>
          <a:stretch>
            <a:fillRect/>
          </a:stretch>
        </p:blipFill>
        <p:spPr>
          <a:xfrm>
            <a:off x="857465" y="2622199"/>
            <a:ext cx="6015911" cy="3969870"/>
          </a:xfrm>
          <a:prstGeom prst="rect">
            <a:avLst/>
          </a:prstGeom>
        </p:spPr>
      </p:pic>
      <p:pic>
        <p:nvPicPr>
          <p:cNvPr id="2" name="Picture 6" descr="Screenshot 2023-01-24 122037.png">
            <a:extLst>
              <a:ext uri="{FF2B5EF4-FFF2-40B4-BE49-F238E27FC236}">
                <a16:creationId xmlns:a16="http://schemas.microsoft.com/office/drawing/2014/main" id="{E513DB0A-32C1-AA27-5FB7-7165F63F622A}"/>
              </a:ext>
            </a:extLst>
          </p:cNvPr>
          <p:cNvPicPr>
            <a:picLocks noChangeAspect="1"/>
          </p:cNvPicPr>
          <p:nvPr/>
        </p:nvPicPr>
        <p:blipFill>
          <a:blip r:embed="rId4"/>
          <a:stretch>
            <a:fillRect/>
          </a:stretch>
        </p:blipFill>
        <p:spPr>
          <a:xfrm>
            <a:off x="6102263" y="249477"/>
            <a:ext cx="2085584" cy="1390390"/>
          </a:xfrm>
          <a:prstGeom prst="rect">
            <a:avLst/>
          </a:prstGeom>
          <a:ln>
            <a:solidFill>
              <a:schemeClr val="tx1"/>
            </a:solidFill>
          </a:ln>
        </p:spPr>
      </p:pic>
    </p:spTree>
    <p:extLst>
      <p:ext uri="{BB962C8B-B14F-4D97-AF65-F5344CB8AC3E}">
        <p14:creationId xmlns:p14="http://schemas.microsoft.com/office/powerpoint/2010/main" val="390878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213496"/>
            <a:ext cx="8130746" cy="1125398"/>
          </a:xfrm>
          <a:prstGeom prst="rect">
            <a:avLst/>
          </a:prstGeom>
          <a:noFill/>
        </p:spPr>
        <p:txBody>
          <a:bodyPr vert="horz" lIns="91440" tIns="45720" rIns="91440" bIns="45720" rtlCol="0" anchor="ctr">
            <a:noAutofit/>
          </a:bodyPr>
          <a:lstStyle/>
          <a:p>
            <a:pPr algn="ctr"/>
            <a:r>
              <a:rPr lang="en-US" altLang="en-US" sz="3600" b="1" dirty="0">
                <a:ln w="0"/>
                <a:solidFill>
                  <a:schemeClr val="tx1"/>
                </a:solidFill>
              </a:rPr>
              <a:t>Meet the Assessment Team </a:t>
            </a: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dirty="0">
              <a:solidFill>
                <a:schemeClr val="tx1"/>
              </a:solidFill>
              <a:latin typeface="Arial"/>
              <a:cs typeface="Arial"/>
            </a:endParaRPr>
          </a:p>
        </p:txBody>
      </p:sp>
      <p:sp>
        <p:nvSpPr>
          <p:cNvPr id="8" name="Rectangle 3"/>
          <p:cNvSpPr txBox="1">
            <a:spLocks noChangeArrowheads="1"/>
          </p:cNvSpPr>
          <p:nvPr/>
        </p:nvSpPr>
        <p:spPr>
          <a:xfrm>
            <a:off x="2764953" y="5032404"/>
            <a:ext cx="3822700" cy="1198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2DCC3E5D-2B62-4F9F-921C-6688F6682BCB}"/>
              </a:ext>
            </a:extLst>
          </p:cNvPr>
          <p:cNvGraphicFramePr>
            <a:graphicFrameLocks noGrp="1"/>
          </p:cNvGraphicFramePr>
          <p:nvPr/>
        </p:nvGraphicFramePr>
        <p:xfrm>
          <a:off x="474503" y="1935253"/>
          <a:ext cx="7429500" cy="4084774"/>
        </p:xfrm>
        <a:graphic>
          <a:graphicData uri="http://schemas.openxmlformats.org/drawingml/2006/table">
            <a:tbl>
              <a:tblPr firstRow="1" bandRow="1">
                <a:tableStyleId>{5C22544A-7EE6-4342-B048-85BDC9FD1C3A}</a:tableStyleId>
              </a:tblPr>
              <a:tblGrid>
                <a:gridCol w="7429500">
                  <a:extLst>
                    <a:ext uri="{9D8B030D-6E8A-4147-A177-3AD203B41FA5}">
                      <a16:colId xmlns:a16="http://schemas.microsoft.com/office/drawing/2014/main" val="1217726133"/>
                    </a:ext>
                  </a:extLst>
                </a:gridCol>
              </a:tblGrid>
              <a:tr h="1168483">
                <a:tc>
                  <a:txBody>
                    <a:bodyPr/>
                    <a:lstStyle/>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Bureau Chief</a:t>
                      </a:r>
                    </a:p>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Abe Krisst, </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hlinkClick r:id="rId3"/>
                        </a:rPr>
                        <a:t>Abe.Krisst@ct.gov</a:t>
                      </a:r>
                      <a:r>
                        <a:rPr lang="en-US" sz="2000" b="0" i="0" u="none" strike="noStrike" noProof="0" dirty="0">
                          <a:solidFill>
                            <a:schemeClr val="tx1"/>
                          </a:solidFill>
                          <a:latin typeface="Arial" panose="020B0604020202020204" pitchFamily="34" charset="0"/>
                          <a:cs typeface="Arial" panose="020B0604020202020204" pitchFamily="34" charset="0"/>
                        </a:rPr>
                        <a:t>; 860-713-6860</a:t>
                      </a:r>
                    </a:p>
                  </a:txBody>
                  <a:tcPr marL="79277" marR="79277" marT="39638" marB="39638" anchor="ctr">
                    <a:solidFill>
                      <a:srgbClr val="DDDDDD"/>
                    </a:solidFill>
                  </a:tcPr>
                </a:tc>
                <a:extLst>
                  <a:ext uri="{0D108BD9-81ED-4DB2-BD59-A6C34878D82A}">
                    <a16:rowId xmlns:a16="http://schemas.microsoft.com/office/drawing/2014/main" val="856785799"/>
                  </a:ext>
                </a:extLst>
              </a:tr>
              <a:tr h="1611309">
                <a:tc>
                  <a:txBody>
                    <a:bodyPr/>
                    <a:lstStyle/>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Smarter Balanced/Interims</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Arial" panose="020B0604020202020204" pitchFamily="34" charset="0"/>
                          <a:cs typeface="Arial" panose="020B0604020202020204" pitchFamily="34" charset="0"/>
                        </a:rPr>
                        <a:t>State Policy</a:t>
                      </a:r>
                      <a:r>
                        <a:rPr lang="en-US" sz="2000" baseline="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Test Administration Questions</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latin typeface="Arial" panose="020B0604020202020204" pitchFamily="34" charset="0"/>
                          <a:cs typeface="Arial" panose="020B0604020202020204" pitchFamily="34" charset="0"/>
                        </a:rPr>
                        <a:t>Appeals/Reporting of Security Breaches</a:t>
                      </a:r>
                      <a:endParaRPr lang="en-US" sz="2000" b="0" i="0" u="none" strike="noStrike" noProof="0" dirty="0">
                        <a:solidFill>
                          <a:schemeClr val="tx1"/>
                        </a:solidFill>
                        <a:latin typeface="Arial" panose="020B0604020202020204" pitchFamily="34" charset="0"/>
                        <a:cs typeface="Arial" panose="020B0604020202020204" pitchFamily="34" charset="0"/>
                      </a:endParaRPr>
                    </a:p>
                    <a:p>
                      <a:pPr marL="0" marR="0" lvl="1" indent="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Cristi Alberino, Ph.D.</a:t>
                      </a:r>
                    </a:p>
                    <a:p>
                      <a:pPr marL="0" marR="0" lvl="1" indent="0" algn="ctr">
                        <a:lnSpc>
                          <a:spcPct val="100000"/>
                        </a:lnSpc>
                        <a:spcBef>
                          <a:spcPts val="0"/>
                        </a:spcBef>
                        <a:spcAft>
                          <a:spcPts val="0"/>
                        </a:spcAft>
                        <a:buNone/>
                      </a:pPr>
                      <a:r>
                        <a:rPr lang="en-US" sz="2000" b="0" i="0" u="none" strike="noStrike" noProof="0" dirty="0">
                          <a:solidFill>
                            <a:schemeClr val="tx2"/>
                          </a:solidFill>
                          <a:latin typeface="Arial" panose="020B0604020202020204" pitchFamily="34" charset="0"/>
                          <a:cs typeface="Arial" panose="020B0604020202020204" pitchFamily="34" charset="0"/>
                          <a:hlinkClick r:id="rId4"/>
                        </a:rPr>
                        <a:t>Cristi.Alberino@ct.gov</a:t>
                      </a:r>
                      <a:r>
                        <a:rPr lang="en-US" sz="2000" b="0" i="0" u="none" strike="noStrike" noProof="0" dirty="0">
                          <a:solidFill>
                            <a:schemeClr val="tx2"/>
                          </a:solidFill>
                          <a:latin typeface="Arial" panose="020B0604020202020204" pitchFamily="34" charset="0"/>
                          <a:cs typeface="Arial" panose="020B0604020202020204" pitchFamily="34" charset="0"/>
                        </a:rPr>
                        <a:t>; </a:t>
                      </a:r>
                      <a:r>
                        <a:rPr lang="en-US" sz="2000" b="0" i="0" u="none" strike="noStrike" noProof="0" dirty="0">
                          <a:solidFill>
                            <a:schemeClr val="tx1"/>
                          </a:solidFill>
                          <a:latin typeface="Arial" panose="020B0604020202020204" pitchFamily="34" charset="0"/>
                          <a:cs typeface="Arial" panose="020B0604020202020204" pitchFamily="34" charset="0"/>
                        </a:rPr>
                        <a:t>(860) 713-6862</a:t>
                      </a:r>
                    </a:p>
                  </a:txBody>
                  <a:tcPr marL="79277" marR="79277" marT="39638" marB="39638"/>
                </a:tc>
                <a:extLst>
                  <a:ext uri="{0D108BD9-81ED-4DB2-BD59-A6C34878D82A}">
                    <a16:rowId xmlns:a16="http://schemas.microsoft.com/office/drawing/2014/main" val="3912094906"/>
                  </a:ext>
                </a:extLst>
              </a:tr>
              <a:tr h="1304982">
                <a:tc>
                  <a:txBody>
                    <a:bodyPr/>
                    <a:lstStyle/>
                    <a:p>
                      <a:pPr lvl="0" algn="ctr">
                        <a:lnSpc>
                          <a:spcPct val="100000"/>
                        </a:lnSpc>
                        <a:spcBef>
                          <a:spcPts val="0"/>
                        </a:spcBef>
                        <a:spcAft>
                          <a:spcPts val="0"/>
                        </a:spcAft>
                        <a:buNone/>
                      </a:pPr>
                      <a:r>
                        <a:rPr lang="en-US" sz="2000" b="1" i="0" u="none" strike="noStrike" noProof="0" dirty="0">
                          <a:latin typeface="Arial" panose="020B0604020202020204" pitchFamily="34" charset="0"/>
                          <a:cs typeface="Arial" panose="020B0604020202020204" pitchFamily="34" charset="0"/>
                        </a:rPr>
                        <a:t>NGSS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State Policy</a:t>
                      </a:r>
                      <a:r>
                        <a:rPr lang="en-US" sz="2000" baseline="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Test Administration Questions</a:t>
                      </a:r>
                    </a:p>
                    <a:p>
                      <a:pPr marL="228600" marR="0" lvl="0" indent="-228600" algn="ctr">
                        <a:lnSpc>
                          <a:spcPct val="100000"/>
                        </a:lnSpc>
                        <a:spcBef>
                          <a:spcPts val="0"/>
                        </a:spcBef>
                        <a:spcAft>
                          <a:spcPct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Jeff Greig</a:t>
                      </a:r>
                    </a:p>
                    <a:p>
                      <a:pPr marL="228600" marR="0" lvl="0" indent="-228600" algn="ctr">
                        <a:lnSpc>
                          <a:spcPct val="100000"/>
                        </a:lnSpc>
                        <a:spcBef>
                          <a:spcPts val="0"/>
                        </a:spcBef>
                        <a:spcAft>
                          <a:spcPct val="0"/>
                        </a:spcAft>
                        <a:buNone/>
                      </a:pPr>
                      <a:r>
                        <a:rPr lang="en-US" sz="2000" b="0" i="0" u="none" strike="noStrike" noProof="0" dirty="0">
                          <a:solidFill>
                            <a:srgbClr val="0000FF"/>
                          </a:solidFill>
                          <a:latin typeface="Arial" panose="020B0604020202020204" pitchFamily="34" charset="0"/>
                          <a:cs typeface="Arial" panose="020B0604020202020204" pitchFamily="34" charset="0"/>
                          <a:hlinkClick r:id="rId5"/>
                        </a:rPr>
                        <a:t>Jeff.Greig@ct.gov</a:t>
                      </a:r>
                      <a:r>
                        <a:rPr lang="en-US" sz="2000" b="0" i="0" u="none" strike="noStrike" noProof="0" dirty="0">
                          <a:solidFill>
                            <a:srgbClr val="0000FF"/>
                          </a:solidFill>
                          <a:latin typeface="Arial" panose="020B0604020202020204" pitchFamily="34" charset="0"/>
                          <a:cs typeface="Arial" panose="020B0604020202020204" pitchFamily="34" charset="0"/>
                        </a:rPr>
                        <a:t>; </a:t>
                      </a:r>
                      <a:r>
                        <a:rPr lang="en-US" sz="2000" b="0" i="0" u="none" strike="noStrike" noProof="0" dirty="0">
                          <a:solidFill>
                            <a:schemeClr val="tx1"/>
                          </a:solidFill>
                          <a:latin typeface="Arial" panose="020B0604020202020204" pitchFamily="34" charset="0"/>
                          <a:cs typeface="Arial" panose="020B0604020202020204" pitchFamily="34" charset="0"/>
                        </a:rPr>
                        <a:t>(860) 713-6748</a:t>
                      </a:r>
                      <a:endParaRPr lang="en-US" sz="2000" b="0" i="0" u="none" strike="noStrike" noProof="0" dirty="0">
                        <a:latin typeface="Arial" panose="020B0604020202020204" pitchFamily="34" charset="0"/>
                        <a:cs typeface="Arial" panose="020B0604020202020204" pitchFamily="34" charset="0"/>
                      </a:endParaRPr>
                    </a:p>
                  </a:txBody>
                  <a:tcPr marL="79277" marR="79277" marT="39638" marB="39638"/>
                </a:tc>
                <a:extLst>
                  <a:ext uri="{0D108BD9-81ED-4DB2-BD59-A6C34878D82A}">
                    <a16:rowId xmlns:a16="http://schemas.microsoft.com/office/drawing/2014/main" val="3496696042"/>
                  </a:ext>
                </a:extLst>
              </a:tr>
            </a:tbl>
          </a:graphicData>
        </a:graphic>
      </p:graphicFrame>
      <p:pic>
        <p:nvPicPr>
          <p:cNvPr id="4" name="Picture 3" descr="A person in a purple shirt&#10;&#10;Description automatically generated with low confidence">
            <a:extLst>
              <a:ext uri="{FF2B5EF4-FFF2-40B4-BE49-F238E27FC236}">
                <a16:creationId xmlns:a16="http://schemas.microsoft.com/office/drawing/2014/main" id="{A624FD20-DE2B-02D1-93A5-0D754648B8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778" y="2004024"/>
            <a:ext cx="1005840" cy="1019875"/>
          </a:xfrm>
          <a:prstGeom prst="rect">
            <a:avLst/>
          </a:prstGeom>
          <a:ln w="25400">
            <a:solidFill>
              <a:schemeClr val="tx1"/>
            </a:solidFill>
          </a:ln>
        </p:spPr>
      </p:pic>
      <p:pic>
        <p:nvPicPr>
          <p:cNvPr id="7" name="Picture 6" descr="A person smiling for the camera&#10;&#10;Description automatically generated with medium confidence">
            <a:extLst>
              <a:ext uri="{FF2B5EF4-FFF2-40B4-BE49-F238E27FC236}">
                <a16:creationId xmlns:a16="http://schemas.microsoft.com/office/drawing/2014/main" id="{57D259EF-21B6-0CF0-061A-E1792356CE35}"/>
              </a:ext>
            </a:extLst>
          </p:cNvPr>
          <p:cNvPicPr>
            <a:picLocks noChangeAspect="1"/>
          </p:cNvPicPr>
          <p:nvPr/>
        </p:nvPicPr>
        <p:blipFill rotWithShape="1">
          <a:blip r:embed="rId7"/>
          <a:srcRect l="27084" t="7055" r="2170" b="12852"/>
          <a:stretch/>
        </p:blipFill>
        <p:spPr>
          <a:xfrm>
            <a:off x="7142440" y="3249292"/>
            <a:ext cx="1029782" cy="1188720"/>
          </a:xfrm>
          <a:prstGeom prst="rect">
            <a:avLst/>
          </a:prstGeom>
          <a:ln w="25400">
            <a:solidFill>
              <a:schemeClr val="tx1"/>
            </a:solidFill>
          </a:ln>
        </p:spPr>
      </p:pic>
      <p:pic>
        <p:nvPicPr>
          <p:cNvPr id="2" name="Picture 1" descr="A person with a mustache&#10;&#10;Description automatically generated with low confidence">
            <a:extLst>
              <a:ext uri="{FF2B5EF4-FFF2-40B4-BE49-F238E27FC236}">
                <a16:creationId xmlns:a16="http://schemas.microsoft.com/office/drawing/2014/main" id="{E3EBE71B-70C6-CD0B-73BC-DE8BAC47FE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0800"/>
          <a:stretch/>
        </p:blipFill>
        <p:spPr bwMode="auto">
          <a:xfrm>
            <a:off x="7118047" y="4799177"/>
            <a:ext cx="977545" cy="1097280"/>
          </a:xfrm>
          <a:prstGeom prst="rect">
            <a:avLst/>
          </a:prstGeom>
          <a:noFill/>
          <a:ln>
            <a:solidFill>
              <a:schemeClr val="tx1"/>
            </a:solidFill>
          </a:ln>
        </p:spPr>
      </p:pic>
    </p:spTree>
    <p:extLst>
      <p:ext uri="{BB962C8B-B14F-4D97-AF65-F5344CB8AC3E}">
        <p14:creationId xmlns:p14="http://schemas.microsoft.com/office/powerpoint/2010/main" val="95302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64150"/>
            <a:ext cx="6677193" cy="1098550"/>
          </a:xfrm>
        </p:spPr>
        <p:txBody>
          <a:bodyPr>
            <a:normAutofit/>
          </a:bodyPr>
          <a:lstStyle/>
          <a:p>
            <a:pPr algn="ctr"/>
            <a:r>
              <a:rPr lang="en-US" sz="3200" b="1" dirty="0">
                <a:ln w="0"/>
                <a:solidFill>
                  <a:schemeClr val="tx1"/>
                </a:solidFill>
              </a:rPr>
              <a:t>Starting a Test Session</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193049" y="1667712"/>
            <a:ext cx="3730511" cy="4700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n-US" sz="2300" dirty="0"/>
              <a:t>Inform the student of the session ID.</a:t>
            </a:r>
          </a:p>
          <a:p>
            <a:pPr marL="0" indent="0" fontAlgn="auto">
              <a:lnSpc>
                <a:spcPct val="120000"/>
              </a:lnSpc>
              <a:spcAft>
                <a:spcPts val="0"/>
              </a:spcAft>
              <a:buNone/>
            </a:pPr>
            <a:endParaRPr lang="en-US" sz="2300" dirty="0"/>
          </a:p>
          <a:p>
            <a:pPr marL="0" indent="0" fontAlgn="auto">
              <a:lnSpc>
                <a:spcPct val="120000"/>
              </a:lnSpc>
              <a:spcAft>
                <a:spcPts val="0"/>
              </a:spcAft>
              <a:buNone/>
            </a:pPr>
            <a:endParaRPr lang="en-US" sz="2300" dirty="0"/>
          </a:p>
          <a:p>
            <a:pPr fontAlgn="auto">
              <a:lnSpc>
                <a:spcPct val="120000"/>
              </a:lnSpc>
              <a:spcAft>
                <a:spcPts val="0"/>
              </a:spcAft>
            </a:pPr>
            <a:r>
              <a:rPr lang="en-US" sz="2300" dirty="0"/>
              <a:t>Using the Secure Browser, the student will enter the Session ID,  their full first name, and SASID. </a:t>
            </a:r>
          </a:p>
          <a:p>
            <a:pPr marL="0" indent="0" fontAlgn="auto">
              <a:lnSpc>
                <a:spcPct val="120000"/>
              </a:lnSpc>
              <a:spcAft>
                <a:spcPts val="0"/>
              </a:spcAft>
              <a:buNone/>
            </a:pPr>
            <a:endParaRPr lang="en-US" sz="2300" dirty="0"/>
          </a:p>
        </p:txBody>
      </p:sp>
      <p:pic>
        <p:nvPicPr>
          <p:cNvPr id="8" name="Picture 7">
            <a:extLst>
              <a:ext uri="{FF2B5EF4-FFF2-40B4-BE49-F238E27FC236}">
                <a16:creationId xmlns:a16="http://schemas.microsoft.com/office/drawing/2014/main" id="{1427BCBD-1D1D-B23A-0734-E322DC1A3FC8}"/>
              </a:ext>
            </a:extLst>
          </p:cNvPr>
          <p:cNvPicPr>
            <a:picLocks noChangeAspect="1"/>
          </p:cNvPicPr>
          <p:nvPr/>
        </p:nvPicPr>
        <p:blipFill>
          <a:blip r:embed="rId3"/>
          <a:stretch>
            <a:fillRect/>
          </a:stretch>
        </p:blipFill>
        <p:spPr>
          <a:xfrm>
            <a:off x="4134816" y="1651273"/>
            <a:ext cx="4250901" cy="1433169"/>
          </a:xfrm>
          <a:prstGeom prst="rect">
            <a:avLst/>
          </a:prstGeom>
        </p:spPr>
      </p:pic>
      <p:sp>
        <p:nvSpPr>
          <p:cNvPr id="10" name="Content Placeholder 2">
            <a:extLst>
              <a:ext uri="{FF2B5EF4-FFF2-40B4-BE49-F238E27FC236}">
                <a16:creationId xmlns:a16="http://schemas.microsoft.com/office/drawing/2014/main" id="{554EC182-9E6D-D480-E52E-B154BF9C706B}"/>
              </a:ext>
            </a:extLst>
          </p:cNvPr>
          <p:cNvSpPr txBox="1">
            <a:spLocks/>
          </p:cNvSpPr>
          <p:nvPr/>
        </p:nvSpPr>
        <p:spPr>
          <a:xfrm>
            <a:off x="4997678" y="1895901"/>
            <a:ext cx="3730511" cy="393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endParaRPr lang="en-US" sz="2400" dirty="0"/>
          </a:p>
          <a:p>
            <a:pPr marL="0" indent="0" fontAlgn="auto">
              <a:lnSpc>
                <a:spcPct val="120000"/>
              </a:lnSpc>
              <a:spcAft>
                <a:spcPts val="0"/>
              </a:spcAft>
              <a:buNone/>
            </a:pPr>
            <a:endParaRPr lang="en-US" sz="2400" dirty="0"/>
          </a:p>
        </p:txBody>
      </p:sp>
      <p:pic>
        <p:nvPicPr>
          <p:cNvPr id="12" name="Picture 11">
            <a:extLst>
              <a:ext uri="{FF2B5EF4-FFF2-40B4-BE49-F238E27FC236}">
                <a16:creationId xmlns:a16="http://schemas.microsoft.com/office/drawing/2014/main" id="{4311DD5B-E7BC-C980-1B75-C72F78B7C9A4}"/>
              </a:ext>
            </a:extLst>
          </p:cNvPr>
          <p:cNvPicPr>
            <a:picLocks noChangeAspect="1"/>
          </p:cNvPicPr>
          <p:nvPr/>
        </p:nvPicPr>
        <p:blipFill>
          <a:blip r:embed="rId4"/>
          <a:stretch>
            <a:fillRect/>
          </a:stretch>
        </p:blipFill>
        <p:spPr>
          <a:xfrm>
            <a:off x="4354991" y="3335944"/>
            <a:ext cx="3821529" cy="2907856"/>
          </a:xfrm>
          <a:prstGeom prst="rect">
            <a:avLst/>
          </a:prstGeom>
        </p:spPr>
      </p:pic>
      <p:pic>
        <p:nvPicPr>
          <p:cNvPr id="2" name="Picture 6" descr="Screenshot 2023-01-24 122037.png">
            <a:extLst>
              <a:ext uri="{FF2B5EF4-FFF2-40B4-BE49-F238E27FC236}">
                <a16:creationId xmlns:a16="http://schemas.microsoft.com/office/drawing/2014/main" id="{5E588631-5695-7787-AFAD-6AF7B296B612}"/>
              </a:ext>
            </a:extLst>
          </p:cNvPr>
          <p:cNvPicPr>
            <a:picLocks noChangeAspect="1"/>
          </p:cNvPicPr>
          <p:nvPr/>
        </p:nvPicPr>
        <p:blipFill>
          <a:blip r:embed="rId5"/>
          <a:stretch>
            <a:fillRect/>
          </a:stretch>
        </p:blipFill>
        <p:spPr>
          <a:xfrm>
            <a:off x="6196208" y="228600"/>
            <a:ext cx="2137776" cy="1421705"/>
          </a:xfrm>
          <a:prstGeom prst="rect">
            <a:avLst/>
          </a:prstGeom>
          <a:ln>
            <a:solidFill>
              <a:schemeClr val="tx1"/>
            </a:solidFill>
          </a:ln>
        </p:spPr>
      </p:pic>
    </p:spTree>
    <p:extLst>
      <p:ext uri="{BB962C8B-B14F-4D97-AF65-F5344CB8AC3E}">
        <p14:creationId xmlns:p14="http://schemas.microsoft.com/office/powerpoint/2010/main" val="232959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9201"/>
            <a:ext cx="6456797" cy="1098550"/>
          </a:xfrm>
        </p:spPr>
        <p:txBody>
          <a:bodyPr>
            <a:normAutofit/>
          </a:bodyPr>
          <a:lstStyle/>
          <a:p>
            <a:pPr algn="ctr"/>
            <a:r>
              <a:rPr lang="en-US" sz="3200" b="1" dirty="0">
                <a:ln w="0"/>
                <a:solidFill>
                  <a:schemeClr val="tx1"/>
                </a:solidFill>
              </a:rPr>
              <a:t>Student Test Menu</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415811" y="1911407"/>
            <a:ext cx="8168697" cy="3608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r>
              <a:rPr lang="en-US" sz="2400" dirty="0"/>
              <a:t>Inform students of the test session in which they will be taking.</a:t>
            </a:r>
          </a:p>
          <a:p>
            <a:pPr marL="0" indent="0" fontAlgn="auto">
              <a:lnSpc>
                <a:spcPct val="120000"/>
              </a:lnSpc>
              <a:spcAft>
                <a:spcPts val="0"/>
              </a:spcAft>
              <a:buNone/>
            </a:pPr>
            <a:endParaRPr lang="en-US" sz="2400" dirty="0"/>
          </a:p>
        </p:txBody>
      </p:sp>
      <p:sp>
        <p:nvSpPr>
          <p:cNvPr id="10" name="Content Placeholder 2">
            <a:extLst>
              <a:ext uri="{FF2B5EF4-FFF2-40B4-BE49-F238E27FC236}">
                <a16:creationId xmlns:a16="http://schemas.microsoft.com/office/drawing/2014/main" id="{554EC182-9E6D-D480-E52E-B154BF9C706B}"/>
              </a:ext>
            </a:extLst>
          </p:cNvPr>
          <p:cNvSpPr txBox="1">
            <a:spLocks/>
          </p:cNvSpPr>
          <p:nvPr/>
        </p:nvSpPr>
        <p:spPr>
          <a:xfrm>
            <a:off x="4997678" y="1895901"/>
            <a:ext cx="3730511" cy="393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endParaRPr lang="en-US" sz="2400" dirty="0"/>
          </a:p>
          <a:p>
            <a:pPr marL="0" indent="0" fontAlgn="auto">
              <a:lnSpc>
                <a:spcPct val="120000"/>
              </a:lnSpc>
              <a:spcAft>
                <a:spcPts val="0"/>
              </a:spcAft>
              <a:buNone/>
            </a:pPr>
            <a:endParaRPr lang="en-US" sz="2400" dirty="0"/>
          </a:p>
        </p:txBody>
      </p:sp>
      <p:pic>
        <p:nvPicPr>
          <p:cNvPr id="9" name="Picture 8">
            <a:extLst>
              <a:ext uri="{FF2B5EF4-FFF2-40B4-BE49-F238E27FC236}">
                <a16:creationId xmlns:a16="http://schemas.microsoft.com/office/drawing/2014/main" id="{9E2ADED4-5747-7123-21CE-ADA53D4B5B83}"/>
              </a:ext>
            </a:extLst>
          </p:cNvPr>
          <p:cNvPicPr>
            <a:picLocks noChangeAspect="1"/>
          </p:cNvPicPr>
          <p:nvPr/>
        </p:nvPicPr>
        <p:blipFill>
          <a:blip r:embed="rId3"/>
          <a:stretch>
            <a:fillRect/>
          </a:stretch>
        </p:blipFill>
        <p:spPr>
          <a:xfrm>
            <a:off x="1204393" y="3104316"/>
            <a:ext cx="6339687" cy="2157937"/>
          </a:xfrm>
          <a:prstGeom prst="rect">
            <a:avLst/>
          </a:prstGeom>
          <a:ln>
            <a:solidFill>
              <a:schemeClr val="tx1"/>
            </a:solidFill>
          </a:ln>
        </p:spPr>
      </p:pic>
      <p:pic>
        <p:nvPicPr>
          <p:cNvPr id="6" name="Picture 6" descr="Screenshot 2023-01-24 114621.png">
            <a:extLst>
              <a:ext uri="{FF2B5EF4-FFF2-40B4-BE49-F238E27FC236}">
                <a16:creationId xmlns:a16="http://schemas.microsoft.com/office/drawing/2014/main" id="{61DB0C18-7B88-B6A4-3A34-BD6714854C04}"/>
              </a:ext>
            </a:extLst>
          </p:cNvPr>
          <p:cNvPicPr>
            <a:picLocks noChangeAspect="1"/>
          </p:cNvPicPr>
          <p:nvPr/>
        </p:nvPicPr>
        <p:blipFill>
          <a:blip r:embed="rId4"/>
          <a:stretch>
            <a:fillRect/>
          </a:stretch>
        </p:blipFill>
        <p:spPr>
          <a:xfrm>
            <a:off x="6561551" y="243041"/>
            <a:ext cx="1594982" cy="1716411"/>
          </a:xfrm>
          <a:prstGeom prst="rect">
            <a:avLst/>
          </a:prstGeom>
          <a:ln>
            <a:solidFill>
              <a:schemeClr val="tx1"/>
            </a:solidFill>
          </a:ln>
        </p:spPr>
      </p:pic>
    </p:spTree>
    <p:extLst>
      <p:ext uri="{BB962C8B-B14F-4D97-AF65-F5344CB8AC3E}">
        <p14:creationId xmlns:p14="http://schemas.microsoft.com/office/powerpoint/2010/main" val="101850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52D46A-1EB4-9786-9F01-673DE0E479C1}"/>
              </a:ext>
            </a:extLst>
          </p:cNvPr>
          <p:cNvPicPr>
            <a:picLocks noChangeAspect="1"/>
          </p:cNvPicPr>
          <p:nvPr/>
        </p:nvPicPr>
        <p:blipFill>
          <a:blip r:embed="rId3"/>
          <a:stretch>
            <a:fillRect/>
          </a:stretch>
        </p:blipFill>
        <p:spPr>
          <a:xfrm>
            <a:off x="4229969" y="3163752"/>
            <a:ext cx="4301920" cy="3032179"/>
          </a:xfrm>
          <a:prstGeom prst="rect">
            <a:avLst/>
          </a:prstGeom>
        </p:spPr>
      </p:pic>
      <p:sp>
        <p:nvSpPr>
          <p:cNvPr id="4" name="Title 3"/>
          <p:cNvSpPr>
            <a:spLocks noGrp="1"/>
          </p:cNvSpPr>
          <p:nvPr>
            <p:ph type="title" idx="4294967295"/>
          </p:nvPr>
        </p:nvSpPr>
        <p:spPr>
          <a:xfrm>
            <a:off x="0" y="171345"/>
            <a:ext cx="6677193" cy="1166917"/>
          </a:xfrm>
        </p:spPr>
        <p:txBody>
          <a:bodyPr>
            <a:normAutofit/>
          </a:bodyPr>
          <a:lstStyle/>
          <a:p>
            <a:pPr algn="ctr"/>
            <a:r>
              <a:rPr lang="en-US" sz="3200" b="1" dirty="0">
                <a:ln w="0"/>
                <a:solidFill>
                  <a:schemeClr val="tx1"/>
                </a:solidFill>
              </a:rPr>
              <a:t>Reviewing, Approving, and Denying Tests</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277091" y="1631847"/>
            <a:ext cx="3778197" cy="45640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Aft>
                <a:spcPts val="0"/>
              </a:spcAft>
              <a:buNone/>
            </a:pPr>
            <a:r>
              <a:rPr lang="en-US" sz="2000" dirty="0"/>
              <a:t>View students and their test settings (designated supports and accommodations) by selecting the “eye” icon. If everything is accurate, select the green check mark or choose the Approve All Students option located on the top menu bar. If there is an error with the test selected, or with the student’s demographics/test settings, choose the red x.</a:t>
            </a:r>
          </a:p>
        </p:txBody>
      </p:sp>
      <p:sp>
        <p:nvSpPr>
          <p:cNvPr id="14" name="Rectangle 13">
            <a:extLst>
              <a:ext uri="{FF2B5EF4-FFF2-40B4-BE49-F238E27FC236}">
                <a16:creationId xmlns:a16="http://schemas.microsoft.com/office/drawing/2014/main" id="{2059BD1D-E8D1-F51E-6923-F50D229CEAB5}"/>
              </a:ext>
            </a:extLst>
          </p:cNvPr>
          <p:cNvSpPr/>
          <p:nvPr/>
        </p:nvSpPr>
        <p:spPr>
          <a:xfrm>
            <a:off x="7413052" y="4573700"/>
            <a:ext cx="423992" cy="344289"/>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5933F6E-5D6D-365F-4AED-D43B98191B29}"/>
              </a:ext>
            </a:extLst>
          </p:cNvPr>
          <p:cNvSpPr/>
          <p:nvPr/>
        </p:nvSpPr>
        <p:spPr>
          <a:xfrm>
            <a:off x="7837043" y="5580251"/>
            <a:ext cx="611240" cy="425656"/>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AF3A3DB-324D-9725-8D41-1B3C8EBB71F5}"/>
              </a:ext>
            </a:extLst>
          </p:cNvPr>
          <p:cNvPicPr>
            <a:picLocks noChangeAspect="1"/>
          </p:cNvPicPr>
          <p:nvPr/>
        </p:nvPicPr>
        <p:blipFill>
          <a:blip r:embed="rId4"/>
          <a:stretch>
            <a:fillRect/>
          </a:stretch>
        </p:blipFill>
        <p:spPr>
          <a:xfrm>
            <a:off x="4195901" y="1924493"/>
            <a:ext cx="4534830" cy="1040443"/>
          </a:xfrm>
          <a:prstGeom prst="rect">
            <a:avLst/>
          </a:prstGeom>
        </p:spPr>
      </p:pic>
      <p:sp>
        <p:nvSpPr>
          <p:cNvPr id="11" name="Rectangle 10">
            <a:extLst>
              <a:ext uri="{FF2B5EF4-FFF2-40B4-BE49-F238E27FC236}">
                <a16:creationId xmlns:a16="http://schemas.microsoft.com/office/drawing/2014/main" id="{CD462566-9AA3-D4BD-3DA0-6D3143967FE9}"/>
              </a:ext>
            </a:extLst>
          </p:cNvPr>
          <p:cNvSpPr/>
          <p:nvPr/>
        </p:nvSpPr>
        <p:spPr>
          <a:xfrm>
            <a:off x="7573304" y="2285759"/>
            <a:ext cx="959006" cy="253885"/>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adge 1 outline">
            <a:extLst>
              <a:ext uri="{FF2B5EF4-FFF2-40B4-BE49-F238E27FC236}">
                <a16:creationId xmlns:a16="http://schemas.microsoft.com/office/drawing/2014/main" id="{A937E5A9-D1FB-AFA4-9016-1A270BB642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2035" y="1821269"/>
            <a:ext cx="423766" cy="423766"/>
          </a:xfrm>
          <a:prstGeom prst="rect">
            <a:avLst/>
          </a:prstGeom>
        </p:spPr>
      </p:pic>
      <p:pic>
        <p:nvPicPr>
          <p:cNvPr id="8" name="Graphic 7" descr="Badge outline">
            <a:extLst>
              <a:ext uri="{FF2B5EF4-FFF2-40B4-BE49-F238E27FC236}">
                <a16:creationId xmlns:a16="http://schemas.microsoft.com/office/drawing/2014/main" id="{31BA8845-6809-2A84-80F9-D4493D34BC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21313" y="3383188"/>
            <a:ext cx="476014" cy="476014"/>
          </a:xfrm>
          <a:prstGeom prst="rect">
            <a:avLst/>
          </a:prstGeom>
        </p:spPr>
      </p:pic>
      <p:pic>
        <p:nvPicPr>
          <p:cNvPr id="7" name="Picture 8" descr="Screenshot 2023-01-24 122037.png">
            <a:extLst>
              <a:ext uri="{FF2B5EF4-FFF2-40B4-BE49-F238E27FC236}">
                <a16:creationId xmlns:a16="http://schemas.microsoft.com/office/drawing/2014/main" id="{2FE0F57E-3072-9575-5D11-A186AA4DB953}"/>
              </a:ext>
            </a:extLst>
          </p:cNvPr>
          <p:cNvPicPr>
            <a:picLocks noChangeAspect="1"/>
          </p:cNvPicPr>
          <p:nvPr/>
        </p:nvPicPr>
        <p:blipFill>
          <a:blip r:embed="rId9"/>
          <a:stretch>
            <a:fillRect/>
          </a:stretch>
        </p:blipFill>
        <p:spPr>
          <a:xfrm>
            <a:off x="6446728" y="239038"/>
            <a:ext cx="2148215" cy="1463457"/>
          </a:xfrm>
          <a:prstGeom prst="rect">
            <a:avLst/>
          </a:prstGeom>
          <a:ln>
            <a:solidFill>
              <a:schemeClr val="tx1"/>
            </a:solidFill>
          </a:ln>
        </p:spPr>
      </p:pic>
    </p:spTree>
    <p:extLst>
      <p:ext uri="{BB962C8B-B14F-4D97-AF65-F5344CB8AC3E}">
        <p14:creationId xmlns:p14="http://schemas.microsoft.com/office/powerpoint/2010/main" val="1958551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50091"/>
            <a:ext cx="6675120" cy="1098550"/>
          </a:xfrm>
        </p:spPr>
        <p:txBody>
          <a:bodyPr>
            <a:normAutofit/>
          </a:bodyPr>
          <a:lstStyle/>
          <a:p>
            <a:pPr algn="ctr"/>
            <a:r>
              <a:rPr lang="en-US" sz="3200" b="1" dirty="0">
                <a:ln w="0"/>
                <a:solidFill>
                  <a:schemeClr val="tx1"/>
                </a:solidFill>
              </a:rPr>
              <a:t>Monitoring Test Progress</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693738" y="1754659"/>
            <a:ext cx="6675120" cy="4072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400" dirty="0"/>
              <a:t>Once students have started their tests, circulate through the room to ensure that all conditions of test security are maintained. </a:t>
            </a:r>
          </a:p>
          <a:p>
            <a:pPr marL="0" indent="0" fontAlgn="auto">
              <a:lnSpc>
                <a:spcPct val="100000"/>
              </a:lnSpc>
              <a:spcBef>
                <a:spcPts val="0"/>
              </a:spcBef>
              <a:spcAft>
                <a:spcPts val="0"/>
              </a:spcAft>
              <a:buNone/>
            </a:pPr>
            <a:endParaRPr lang="en-US" sz="2400" dirty="0"/>
          </a:p>
          <a:p>
            <a:pPr marL="0" indent="0" fontAlgn="auto">
              <a:lnSpc>
                <a:spcPct val="100000"/>
              </a:lnSpc>
              <a:spcBef>
                <a:spcPts val="0"/>
              </a:spcBef>
              <a:spcAft>
                <a:spcPts val="0"/>
              </a:spcAft>
              <a:buNone/>
            </a:pPr>
            <a:r>
              <a:rPr lang="en-US" sz="2400" dirty="0"/>
              <a:t>If you witness or suspect the possibility of a test security incident, contact the District Administrator for Testing immediately.  </a:t>
            </a:r>
          </a:p>
          <a:p>
            <a:pPr marL="0" indent="0" fontAlgn="auto">
              <a:lnSpc>
                <a:spcPct val="100000"/>
              </a:lnSpc>
              <a:spcBef>
                <a:spcPts val="0"/>
              </a:spcBef>
              <a:spcAft>
                <a:spcPts val="0"/>
              </a:spcAft>
              <a:buNone/>
            </a:pPr>
            <a:endParaRPr lang="en-US" sz="2400" dirty="0"/>
          </a:p>
        </p:txBody>
      </p:sp>
      <p:pic>
        <p:nvPicPr>
          <p:cNvPr id="7" name="Picture 8" descr="Screenshot 2023-01-24 122037.png">
            <a:extLst>
              <a:ext uri="{FF2B5EF4-FFF2-40B4-BE49-F238E27FC236}">
                <a16:creationId xmlns:a16="http://schemas.microsoft.com/office/drawing/2014/main" id="{C15CD1EC-5171-24CE-D26B-9FFD5ABE959B}"/>
              </a:ext>
            </a:extLst>
          </p:cNvPr>
          <p:cNvPicPr>
            <a:picLocks noChangeAspect="1"/>
          </p:cNvPicPr>
          <p:nvPr/>
        </p:nvPicPr>
        <p:blipFill>
          <a:blip r:embed="rId3"/>
          <a:stretch>
            <a:fillRect/>
          </a:stretch>
        </p:blipFill>
        <p:spPr>
          <a:xfrm>
            <a:off x="5997879" y="291230"/>
            <a:ext cx="2148215" cy="1463457"/>
          </a:xfrm>
          <a:prstGeom prst="rect">
            <a:avLst/>
          </a:prstGeom>
          <a:ln>
            <a:solidFill>
              <a:schemeClr val="tx1"/>
            </a:solidFill>
          </a:ln>
        </p:spPr>
      </p:pic>
    </p:spTree>
    <p:extLst>
      <p:ext uri="{BB962C8B-B14F-4D97-AF65-F5344CB8AC3E}">
        <p14:creationId xmlns:p14="http://schemas.microsoft.com/office/powerpoint/2010/main" val="1202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62448"/>
            <a:ext cx="6675120" cy="1098550"/>
          </a:xfrm>
        </p:spPr>
        <p:txBody>
          <a:bodyPr>
            <a:normAutofit/>
          </a:bodyPr>
          <a:lstStyle/>
          <a:p>
            <a:pPr algn="ctr"/>
            <a:r>
              <a:rPr lang="en-US" sz="3200" b="1" dirty="0">
                <a:ln w="0"/>
                <a:solidFill>
                  <a:schemeClr val="tx1"/>
                </a:solidFill>
              </a:rPr>
              <a:t>Monitoring Test Progress</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382521" y="3972849"/>
            <a:ext cx="7951918" cy="1082331"/>
          </a:xfrm>
        </p:spPr>
        <p:txBody>
          <a:bodyPr vert="horz" lIns="91440" tIns="45720" rIns="91440" bIns="45720" rtlCol="0" anchor="t">
            <a:normAutofit/>
          </a:bodyPr>
          <a:lstStyle/>
          <a:p>
            <a:pPr marL="0" indent="0">
              <a:buNone/>
            </a:pPr>
            <a:r>
              <a:rPr lang="en-US" sz="2100" dirty="0">
                <a:solidFill>
                  <a:schemeClr val="tx1"/>
                </a:solidFill>
                <a:latin typeface="Arial" panose="020B0604020202020204" pitchFamily="34" charset="0"/>
                <a:cs typeface="Arial" panose="020B0604020202020204" pitchFamily="34" charset="0"/>
              </a:rPr>
              <a:t>The Test Administration Interface is designed to automatically refresh every 20 seconds, but you can refresh it manually at any time by clicking the [    ] button at the top right of the screen.</a:t>
            </a:r>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382521" y="1856074"/>
            <a:ext cx="7951918" cy="834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100" dirty="0"/>
              <a:t>Refer to the Test Administration Interface to view the testing progress of any student. </a:t>
            </a:r>
            <a:endParaRPr lang="en-US" sz="2100" dirty="0">
              <a:highlight>
                <a:srgbClr val="FFFF00"/>
              </a:highlight>
            </a:endParaRPr>
          </a:p>
        </p:txBody>
      </p:sp>
      <p:pic>
        <p:nvPicPr>
          <p:cNvPr id="10" name="Picture 9">
            <a:extLst>
              <a:ext uri="{FF2B5EF4-FFF2-40B4-BE49-F238E27FC236}">
                <a16:creationId xmlns:a16="http://schemas.microsoft.com/office/drawing/2014/main" id="{37E94F59-88CC-70EA-5933-D8756AFDB0F9}"/>
              </a:ext>
            </a:extLst>
          </p:cNvPr>
          <p:cNvPicPr>
            <a:picLocks noChangeAspect="1"/>
          </p:cNvPicPr>
          <p:nvPr/>
        </p:nvPicPr>
        <p:blipFill>
          <a:blip r:embed="rId3"/>
          <a:stretch>
            <a:fillRect/>
          </a:stretch>
        </p:blipFill>
        <p:spPr>
          <a:xfrm>
            <a:off x="2895293" y="4584728"/>
            <a:ext cx="257175" cy="304800"/>
          </a:xfrm>
          <a:prstGeom prst="rect">
            <a:avLst/>
          </a:prstGeom>
        </p:spPr>
      </p:pic>
      <p:pic>
        <p:nvPicPr>
          <p:cNvPr id="16" name="Picture 15">
            <a:extLst>
              <a:ext uri="{FF2B5EF4-FFF2-40B4-BE49-F238E27FC236}">
                <a16:creationId xmlns:a16="http://schemas.microsoft.com/office/drawing/2014/main" id="{E8FD5EA5-972C-D45E-39B2-3215A5383AF2}"/>
              </a:ext>
            </a:extLst>
          </p:cNvPr>
          <p:cNvPicPr>
            <a:picLocks noChangeAspect="1"/>
          </p:cNvPicPr>
          <p:nvPr/>
        </p:nvPicPr>
        <p:blipFill>
          <a:blip r:embed="rId4"/>
          <a:stretch>
            <a:fillRect/>
          </a:stretch>
        </p:blipFill>
        <p:spPr>
          <a:xfrm>
            <a:off x="1953042" y="5207580"/>
            <a:ext cx="4069322" cy="1156723"/>
          </a:xfrm>
          <a:prstGeom prst="rect">
            <a:avLst/>
          </a:prstGeom>
        </p:spPr>
      </p:pic>
      <p:sp>
        <p:nvSpPr>
          <p:cNvPr id="11" name="Rectangle 10">
            <a:extLst>
              <a:ext uri="{FF2B5EF4-FFF2-40B4-BE49-F238E27FC236}">
                <a16:creationId xmlns:a16="http://schemas.microsoft.com/office/drawing/2014/main" id="{CD462566-9AA3-D4BD-3DA0-6D3143967FE9}"/>
              </a:ext>
            </a:extLst>
          </p:cNvPr>
          <p:cNvSpPr/>
          <p:nvPr/>
        </p:nvSpPr>
        <p:spPr>
          <a:xfrm>
            <a:off x="4916665" y="5253191"/>
            <a:ext cx="641452" cy="531212"/>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896D732A-C8E6-91EA-21FD-BE58BF46A558}"/>
              </a:ext>
            </a:extLst>
          </p:cNvPr>
          <p:cNvPicPr>
            <a:picLocks noChangeAspect="1"/>
          </p:cNvPicPr>
          <p:nvPr/>
        </p:nvPicPr>
        <p:blipFill>
          <a:blip r:embed="rId5"/>
          <a:stretch>
            <a:fillRect/>
          </a:stretch>
        </p:blipFill>
        <p:spPr>
          <a:xfrm>
            <a:off x="992149" y="2550970"/>
            <a:ext cx="5991108" cy="1156724"/>
          </a:xfrm>
          <a:prstGeom prst="rect">
            <a:avLst/>
          </a:prstGeom>
        </p:spPr>
      </p:pic>
      <p:sp>
        <p:nvSpPr>
          <p:cNvPr id="20" name="Rectangle 19">
            <a:extLst>
              <a:ext uri="{FF2B5EF4-FFF2-40B4-BE49-F238E27FC236}">
                <a16:creationId xmlns:a16="http://schemas.microsoft.com/office/drawing/2014/main" id="{0F1A23D5-5EED-E209-B355-06FA686A2BA4}"/>
              </a:ext>
            </a:extLst>
          </p:cNvPr>
          <p:cNvSpPr/>
          <p:nvPr/>
        </p:nvSpPr>
        <p:spPr>
          <a:xfrm>
            <a:off x="3152468" y="3053717"/>
            <a:ext cx="2622937" cy="63219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8" descr="Screenshot 2023-01-24 122037.png">
            <a:extLst>
              <a:ext uri="{FF2B5EF4-FFF2-40B4-BE49-F238E27FC236}">
                <a16:creationId xmlns:a16="http://schemas.microsoft.com/office/drawing/2014/main" id="{B99A888B-2019-E978-91BF-4FC6A251BDE3}"/>
              </a:ext>
            </a:extLst>
          </p:cNvPr>
          <p:cNvPicPr>
            <a:picLocks noChangeAspect="1"/>
          </p:cNvPicPr>
          <p:nvPr/>
        </p:nvPicPr>
        <p:blipFill>
          <a:blip r:embed="rId6"/>
          <a:stretch>
            <a:fillRect/>
          </a:stretch>
        </p:blipFill>
        <p:spPr>
          <a:xfrm>
            <a:off x="6081386" y="259916"/>
            <a:ext cx="2054270" cy="1432142"/>
          </a:xfrm>
          <a:prstGeom prst="rect">
            <a:avLst/>
          </a:prstGeom>
          <a:ln>
            <a:solidFill>
              <a:schemeClr val="tx1"/>
            </a:solidFill>
          </a:ln>
        </p:spPr>
      </p:pic>
    </p:spTree>
    <p:extLst>
      <p:ext uri="{BB962C8B-B14F-4D97-AF65-F5344CB8AC3E}">
        <p14:creationId xmlns:p14="http://schemas.microsoft.com/office/powerpoint/2010/main" val="1959184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0" y="240919"/>
            <a:ext cx="6677274" cy="1098550"/>
          </a:xfrm>
        </p:spPr>
        <p:txBody>
          <a:bodyPr>
            <a:normAutofit/>
          </a:bodyPr>
          <a:lstStyle/>
          <a:p>
            <a:pPr algn="ctr"/>
            <a:r>
              <a:rPr lang="en-US" sz="3200" b="1" dirty="0">
                <a:ln w="0"/>
                <a:solidFill>
                  <a:schemeClr val="tx1"/>
                </a:solidFill>
              </a:rPr>
              <a:t>How does a student submit their test?</a:t>
            </a:r>
            <a:endParaRPr lang="en-US" sz="3200" b="1" dirty="0">
              <a:ln w="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0DA7FB-B15F-4AE1-0173-1CC5D765E4E7}"/>
              </a:ext>
            </a:extLst>
          </p:cNvPr>
          <p:cNvSpPr txBox="1"/>
          <p:nvPr/>
        </p:nvSpPr>
        <p:spPr>
          <a:xfrm>
            <a:off x="353231" y="1632354"/>
            <a:ext cx="4227154" cy="4708981"/>
          </a:xfrm>
          <a:prstGeom prst="rect">
            <a:avLst/>
          </a:prstGeom>
          <a:noFill/>
        </p:spPr>
        <p:txBody>
          <a:bodyPr wrap="square">
            <a:spAutoFit/>
          </a:bodyPr>
          <a:lstStyle/>
          <a:p>
            <a:pPr marL="457200" indent="-457200">
              <a:buFont typeface="Arial" panose="020B0604020202020204" pitchFamily="34" charset="0"/>
              <a:buChar char="•"/>
            </a:pPr>
            <a:r>
              <a:rPr lang="en-US" sz="2000" dirty="0"/>
              <a:t>After answering the last item in the test session, each student is presented with a screen prompting the student to review answers (marked and unmarked) prior to submitting the test. (Refer to image on upper right)</a:t>
            </a:r>
          </a:p>
          <a:p>
            <a:pPr marL="457200" indent="-457200">
              <a:buFont typeface="Arial" panose="020B0604020202020204" pitchFamily="34" charset="0"/>
              <a:buChar char="•"/>
            </a:pPr>
            <a:r>
              <a:rPr lang="en-US" sz="2000" dirty="0"/>
              <a:t>Student should only submit their tests AFTER reviewing all their responses [SUBMIT TEST].</a:t>
            </a:r>
          </a:p>
          <a:p>
            <a:pPr marL="457200" indent="-457200">
              <a:buFont typeface="Arial" panose="020B0604020202020204" pitchFamily="34" charset="0"/>
              <a:buChar char="•"/>
            </a:pPr>
            <a:r>
              <a:rPr lang="en-US" sz="2000" dirty="0"/>
              <a:t>Once the test is submitted, the student will not be able to review answers.</a:t>
            </a:r>
          </a:p>
        </p:txBody>
      </p:sp>
      <p:pic>
        <p:nvPicPr>
          <p:cNvPr id="12" name="Picture 11">
            <a:extLst>
              <a:ext uri="{FF2B5EF4-FFF2-40B4-BE49-F238E27FC236}">
                <a16:creationId xmlns:a16="http://schemas.microsoft.com/office/drawing/2014/main" id="{A1C15C71-719D-B39D-EB8B-6628B0DAEF15}"/>
              </a:ext>
            </a:extLst>
          </p:cNvPr>
          <p:cNvPicPr>
            <a:picLocks noChangeAspect="1"/>
          </p:cNvPicPr>
          <p:nvPr/>
        </p:nvPicPr>
        <p:blipFill>
          <a:blip r:embed="rId3"/>
          <a:stretch>
            <a:fillRect/>
          </a:stretch>
        </p:blipFill>
        <p:spPr>
          <a:xfrm>
            <a:off x="4683160" y="2403296"/>
            <a:ext cx="3720372" cy="2461584"/>
          </a:xfrm>
          <a:prstGeom prst="rect">
            <a:avLst/>
          </a:prstGeom>
          <a:ln>
            <a:solidFill>
              <a:schemeClr val="tx1"/>
            </a:solidFill>
          </a:ln>
        </p:spPr>
      </p:pic>
      <p:pic>
        <p:nvPicPr>
          <p:cNvPr id="6" name="Picture 6" descr="Screenshot 2023-01-24 114621.png">
            <a:extLst>
              <a:ext uri="{FF2B5EF4-FFF2-40B4-BE49-F238E27FC236}">
                <a16:creationId xmlns:a16="http://schemas.microsoft.com/office/drawing/2014/main" id="{FB977CB3-D344-E4C2-55E4-60A7FBA06F5C}"/>
              </a:ext>
            </a:extLst>
          </p:cNvPr>
          <p:cNvPicPr>
            <a:picLocks noChangeAspect="1"/>
          </p:cNvPicPr>
          <p:nvPr/>
        </p:nvPicPr>
        <p:blipFill>
          <a:blip r:embed="rId4"/>
          <a:stretch>
            <a:fillRect/>
          </a:stretch>
        </p:blipFill>
        <p:spPr>
          <a:xfrm>
            <a:off x="6770319" y="305671"/>
            <a:ext cx="1720242" cy="1852110"/>
          </a:xfrm>
          <a:prstGeom prst="rect">
            <a:avLst/>
          </a:prstGeom>
          <a:ln>
            <a:solidFill>
              <a:schemeClr val="tx1"/>
            </a:solidFill>
          </a:ln>
        </p:spPr>
      </p:pic>
    </p:spTree>
    <p:extLst>
      <p:ext uri="{BB962C8B-B14F-4D97-AF65-F5344CB8AC3E}">
        <p14:creationId xmlns:p14="http://schemas.microsoft.com/office/powerpoint/2010/main" val="309288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33991"/>
            <a:ext cx="6646402" cy="1098550"/>
          </a:xfrm>
        </p:spPr>
        <p:txBody>
          <a:bodyPr>
            <a:normAutofit/>
          </a:bodyPr>
          <a:lstStyle/>
          <a:p>
            <a:pPr algn="ctr"/>
            <a:r>
              <a:rPr lang="en-US" sz="3200" b="1" dirty="0">
                <a:ln w="0"/>
                <a:solidFill>
                  <a:schemeClr val="tx1"/>
                </a:solidFill>
              </a:rPr>
              <a:t>How does a test administrator end a test session?</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0" y="2171700"/>
            <a:ext cx="8450263"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TextBox 2">
            <a:extLst>
              <a:ext uri="{FF2B5EF4-FFF2-40B4-BE49-F238E27FC236}">
                <a16:creationId xmlns:a16="http://schemas.microsoft.com/office/drawing/2014/main" id="{D00DA7FB-B15F-4AE1-0173-1CC5D765E4E7}"/>
              </a:ext>
            </a:extLst>
          </p:cNvPr>
          <p:cNvSpPr txBox="1"/>
          <p:nvPr/>
        </p:nvSpPr>
        <p:spPr>
          <a:xfrm>
            <a:off x="475634" y="1799731"/>
            <a:ext cx="7457404" cy="2123658"/>
          </a:xfrm>
          <a:prstGeom prst="rect">
            <a:avLst/>
          </a:prstGeom>
          <a:noFill/>
        </p:spPr>
        <p:txBody>
          <a:bodyPr wrap="square">
            <a:spAutoFit/>
          </a:bodyPr>
          <a:lstStyle/>
          <a:p>
            <a:r>
              <a:rPr lang="en-US" sz="2200" dirty="0"/>
              <a:t>Test administrators will click [STOP] in the Test Administration Interface to end the test session and pause any student test in the session that is still in progress. Log out of the Test Administration Interface by clicking the [Logout] button at the top right. (Refer to image on upper right)</a:t>
            </a:r>
          </a:p>
        </p:txBody>
      </p:sp>
      <p:pic>
        <p:nvPicPr>
          <p:cNvPr id="9" name="Picture 8">
            <a:extLst>
              <a:ext uri="{FF2B5EF4-FFF2-40B4-BE49-F238E27FC236}">
                <a16:creationId xmlns:a16="http://schemas.microsoft.com/office/drawing/2014/main" id="{98E74F30-3651-F050-CCD5-DFE3D7F6AFC0}"/>
              </a:ext>
            </a:extLst>
          </p:cNvPr>
          <p:cNvPicPr>
            <a:picLocks noChangeAspect="1"/>
          </p:cNvPicPr>
          <p:nvPr/>
        </p:nvPicPr>
        <p:blipFill>
          <a:blip r:embed="rId3"/>
          <a:stretch>
            <a:fillRect/>
          </a:stretch>
        </p:blipFill>
        <p:spPr>
          <a:xfrm>
            <a:off x="1019331" y="4295358"/>
            <a:ext cx="5467966" cy="1991566"/>
          </a:xfrm>
          <a:prstGeom prst="rect">
            <a:avLst/>
          </a:prstGeom>
          <a:ln>
            <a:solidFill>
              <a:schemeClr val="tx1"/>
            </a:solidFill>
          </a:ln>
        </p:spPr>
      </p:pic>
      <p:sp>
        <p:nvSpPr>
          <p:cNvPr id="10" name="Rectangle 9">
            <a:extLst>
              <a:ext uri="{FF2B5EF4-FFF2-40B4-BE49-F238E27FC236}">
                <a16:creationId xmlns:a16="http://schemas.microsoft.com/office/drawing/2014/main" id="{075D0ECC-EEB3-8D19-74E0-07EE5465ADBA}"/>
              </a:ext>
            </a:extLst>
          </p:cNvPr>
          <p:cNvSpPr/>
          <p:nvPr/>
        </p:nvSpPr>
        <p:spPr>
          <a:xfrm>
            <a:off x="3282506" y="5204040"/>
            <a:ext cx="646943" cy="912761"/>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8" descr="Screenshot 2023-01-24 122037.png">
            <a:extLst>
              <a:ext uri="{FF2B5EF4-FFF2-40B4-BE49-F238E27FC236}">
                <a16:creationId xmlns:a16="http://schemas.microsoft.com/office/drawing/2014/main" id="{C08D3230-1513-2F88-388C-4042D6D7E1CD}"/>
              </a:ext>
            </a:extLst>
          </p:cNvPr>
          <p:cNvPicPr>
            <a:picLocks noChangeAspect="1"/>
          </p:cNvPicPr>
          <p:nvPr/>
        </p:nvPicPr>
        <p:blipFill>
          <a:blip r:embed="rId4"/>
          <a:stretch>
            <a:fillRect/>
          </a:stretch>
        </p:blipFill>
        <p:spPr>
          <a:xfrm>
            <a:off x="6530235" y="343422"/>
            <a:ext cx="2148215" cy="1463457"/>
          </a:xfrm>
          <a:prstGeom prst="rect">
            <a:avLst/>
          </a:prstGeom>
          <a:ln>
            <a:solidFill>
              <a:schemeClr val="tx1"/>
            </a:solidFill>
          </a:ln>
        </p:spPr>
      </p:pic>
    </p:spTree>
    <p:extLst>
      <p:ext uri="{BB962C8B-B14F-4D97-AF65-F5344CB8AC3E}">
        <p14:creationId xmlns:p14="http://schemas.microsoft.com/office/powerpoint/2010/main" val="4072689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05481"/>
            <a:ext cx="5486400" cy="5955657"/>
          </a:xfrm>
        </p:spPr>
        <p:txBody>
          <a:bodyPr vert="horz" lIns="91440" tIns="45720" rIns="91440" bIns="45720" rtlCol="0" anchor="ctr">
            <a:normAutofit/>
          </a:bodyPr>
          <a:lstStyle/>
          <a:p>
            <a:pPr algn="ctr"/>
            <a:r>
              <a:rPr lang="en-US" sz="3600" b="1" dirty="0">
                <a:solidFill>
                  <a:schemeClr val="tx1"/>
                </a:solidFill>
              </a:rPr>
              <a:t>Test Monitoring/Security</a:t>
            </a:r>
          </a:p>
        </p:txBody>
      </p:sp>
      <p:pic>
        <p:nvPicPr>
          <p:cNvPr id="3" name="Graphic 2" descr="Shield Tick with solid fill">
            <a:extLst>
              <a:ext uri="{FF2B5EF4-FFF2-40B4-BE49-F238E27FC236}">
                <a16:creationId xmlns:a16="http://schemas.microsoft.com/office/drawing/2014/main" id="{77196C01-397F-9DDC-D33C-A3B7D183A9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34530" y="1460816"/>
            <a:ext cx="3556755" cy="3556755"/>
          </a:xfrm>
          <a:prstGeom prst="rect">
            <a:avLst/>
          </a:prstGeom>
        </p:spPr>
      </p:pic>
    </p:spTree>
    <p:extLst>
      <p:ext uri="{BB962C8B-B14F-4D97-AF65-F5344CB8AC3E}">
        <p14:creationId xmlns:p14="http://schemas.microsoft.com/office/powerpoint/2010/main" val="3061473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6A2839D-610F-0B73-B5CD-5CF10E144F8C}"/>
              </a:ext>
            </a:extLst>
          </p:cNvPr>
          <p:cNvSpPr/>
          <p:nvPr/>
        </p:nvSpPr>
        <p:spPr>
          <a:xfrm>
            <a:off x="0" y="4893276"/>
            <a:ext cx="8105775" cy="19647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2" indent="0" algn="ctr">
              <a:buNone/>
            </a:pPr>
            <a:r>
              <a:rPr lang="en-US" sz="2800" b="1" dirty="0">
                <a:solidFill>
                  <a:schemeClr val="tx1"/>
                </a:solidFill>
                <a:latin typeface="Arial" panose="020B0604020202020204" pitchFamily="34" charset="0"/>
                <a:cs typeface="Arial" panose="020B0604020202020204" pitchFamily="34" charset="0"/>
              </a:rPr>
              <a:t>Cell phone use by students is prohibited!</a:t>
            </a:r>
          </a:p>
        </p:txBody>
      </p:sp>
      <p:sp>
        <p:nvSpPr>
          <p:cNvPr id="2" name="Title 1"/>
          <p:cNvSpPr>
            <a:spLocks noGrp="1"/>
          </p:cNvSpPr>
          <p:nvPr>
            <p:ph type="title" idx="4294967295"/>
          </p:nvPr>
        </p:nvSpPr>
        <p:spPr>
          <a:xfrm>
            <a:off x="0" y="254000"/>
            <a:ext cx="8105775" cy="1096963"/>
          </a:xfrm>
        </p:spPr>
        <p:txBody>
          <a:bodyPr vert="horz" lIns="91440" tIns="45720" rIns="91440" bIns="45720" rtlCol="0" anchor="ctr">
            <a:normAutofit/>
          </a:bodyPr>
          <a:lstStyle/>
          <a:p>
            <a:pPr algn="ctr"/>
            <a:r>
              <a:rPr lang="en-US" sz="3200" b="1" kern="1200" dirty="0">
                <a:ln w="0"/>
                <a:solidFill>
                  <a:schemeClr val="tx1"/>
                </a:solidFill>
              </a:rPr>
              <a:t>Test Security</a:t>
            </a:r>
          </a:p>
        </p:txBody>
      </p:sp>
      <p:sp>
        <p:nvSpPr>
          <p:cNvPr id="3" name="Content Placeholder 2"/>
          <p:cNvSpPr>
            <a:spLocks noGrp="1"/>
          </p:cNvSpPr>
          <p:nvPr>
            <p:ph idx="4294967295"/>
          </p:nvPr>
        </p:nvSpPr>
        <p:spPr>
          <a:xfrm>
            <a:off x="704335" y="1666210"/>
            <a:ext cx="7117492" cy="2911819"/>
          </a:xfrm>
        </p:spPr>
        <p:txBody>
          <a:bodyPr vert="horz" lIns="91440" tIns="45720" rIns="91440" bIns="45720" rtlCol="0" anchor="t">
            <a:noAutofit/>
          </a:bodyPr>
          <a:lstStyle/>
          <a:p>
            <a:pPr marL="0" indent="0">
              <a:buNone/>
            </a:pPr>
            <a:r>
              <a:rPr lang="en-US" sz="2200" dirty="0">
                <a:solidFill>
                  <a:schemeClr val="tx1"/>
                </a:solidFill>
                <a:latin typeface="Arial" panose="020B0604020202020204" pitchFamily="34" charset="0"/>
                <a:cs typeface="Arial" panose="020B0604020202020204" pitchFamily="34" charset="0"/>
              </a:rPr>
              <a:t>Breaches of test security include, but are not limited to:</a:t>
            </a:r>
          </a:p>
          <a:p>
            <a:pPr marL="457200" lvl="1" indent="-182563"/>
            <a:r>
              <a:rPr lang="en-US" sz="2200" dirty="0">
                <a:solidFill>
                  <a:schemeClr val="tx1"/>
                </a:solidFill>
                <a:latin typeface="Arial" panose="020B0604020202020204" pitchFamily="34" charset="0"/>
                <a:cs typeface="Arial" panose="020B0604020202020204" pitchFamily="34" charset="0"/>
              </a:rPr>
              <a:t>analyzing/copying test items </a:t>
            </a:r>
          </a:p>
          <a:p>
            <a:pPr marL="457200" lvl="1" indent="-182563"/>
            <a:r>
              <a:rPr lang="en-US" sz="2200" dirty="0">
                <a:solidFill>
                  <a:schemeClr val="tx1"/>
                </a:solidFill>
                <a:latin typeface="Arial" panose="020B0604020202020204" pitchFamily="34" charset="0"/>
                <a:cs typeface="Arial" panose="020B0604020202020204" pitchFamily="34" charset="0"/>
              </a:rPr>
              <a:t>coaching students</a:t>
            </a:r>
          </a:p>
          <a:p>
            <a:pPr marL="457200" lvl="1" indent="-182563"/>
            <a:r>
              <a:rPr lang="en-US" sz="2200" dirty="0">
                <a:solidFill>
                  <a:schemeClr val="tx1"/>
                </a:solidFill>
                <a:latin typeface="Arial" panose="020B0604020202020204" pitchFamily="34" charset="0"/>
                <a:cs typeface="Arial" panose="020B0604020202020204" pitchFamily="34" charset="0"/>
              </a:rPr>
              <a:t>giving students answers, and/or changing students’ answers</a:t>
            </a:r>
          </a:p>
          <a:p>
            <a:pPr marL="457200" lvl="1" indent="-182563"/>
            <a:r>
              <a:rPr lang="en-US" sz="2200" dirty="0">
                <a:solidFill>
                  <a:schemeClr val="tx1"/>
                </a:solidFill>
                <a:latin typeface="Arial" panose="020B0604020202020204" pitchFamily="34" charset="0"/>
                <a:cs typeface="Arial" panose="020B0604020202020204" pitchFamily="34" charset="0"/>
              </a:rPr>
              <a:t>allowing students access to digital, electronic, or manual devices (except approved accommodations)</a:t>
            </a:r>
          </a:p>
          <a:p>
            <a:pPr marL="457200" lvl="1" indent="-182563"/>
            <a:r>
              <a:rPr lang="en-US" sz="2200" dirty="0">
                <a:solidFill>
                  <a:schemeClr val="tx1"/>
                </a:solidFill>
                <a:latin typeface="Arial" panose="020B0604020202020204" pitchFamily="34" charset="0"/>
                <a:cs typeface="Arial" panose="020B0604020202020204" pitchFamily="34" charset="0"/>
              </a:rPr>
              <a:t>unauthorized log-in to the Test Delivery System</a:t>
            </a:r>
          </a:p>
        </p:txBody>
      </p:sp>
    </p:spTree>
    <p:extLst>
      <p:ext uri="{BB962C8B-B14F-4D97-AF65-F5344CB8AC3E}">
        <p14:creationId xmlns:p14="http://schemas.microsoft.com/office/powerpoint/2010/main" val="4251077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Data 3">
            <a:extLst>
              <a:ext uri="{FF2B5EF4-FFF2-40B4-BE49-F238E27FC236}">
                <a16:creationId xmlns:a16="http://schemas.microsoft.com/office/drawing/2014/main" id="{479AB115-374B-20E3-AA1B-2A9854BBAAA8}"/>
              </a:ext>
            </a:extLst>
          </p:cNvPr>
          <p:cNvSpPr/>
          <p:nvPr/>
        </p:nvSpPr>
        <p:spPr>
          <a:xfrm>
            <a:off x="0" y="0"/>
            <a:ext cx="3336324" cy="685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0703" y="862227"/>
            <a:ext cx="2305050" cy="5121275"/>
          </a:xfrm>
        </p:spPr>
        <p:txBody>
          <a:bodyPr vert="horz" lIns="91440" tIns="45720" rIns="91440" bIns="45720" rtlCol="0" anchor="ctr">
            <a:normAutofit/>
          </a:bodyPr>
          <a:lstStyle/>
          <a:p>
            <a:pPr algn="ctr"/>
            <a:r>
              <a:rPr lang="en-US" sz="3600" b="1" dirty="0">
                <a:ln w="0"/>
                <a:solidFill>
                  <a:schemeClr val="tx1">
                    <a:lumMod val="85000"/>
                    <a:lumOff val="15000"/>
                  </a:schemeClr>
                </a:solidFill>
              </a:rPr>
              <a:t>Test Security and Proctoring</a:t>
            </a:r>
          </a:p>
        </p:txBody>
      </p:sp>
      <p:sp>
        <p:nvSpPr>
          <p:cNvPr id="3" name="Content Placeholder 2"/>
          <p:cNvSpPr>
            <a:spLocks noGrp="1"/>
          </p:cNvSpPr>
          <p:nvPr>
            <p:ph idx="4294967295"/>
          </p:nvPr>
        </p:nvSpPr>
        <p:spPr>
          <a:xfrm>
            <a:off x="3336324" y="172995"/>
            <a:ext cx="5436973" cy="6586151"/>
          </a:xfrm>
        </p:spPr>
        <p:txBody>
          <a:bodyPr vert="horz" lIns="91440" tIns="45720" rIns="91440" bIns="45720" rtlCol="0" anchor="ctr">
            <a:noAutofit/>
          </a:bodyPr>
          <a:lstStyle/>
          <a:p>
            <a:r>
              <a:rPr lang="en-US" sz="1500" dirty="0">
                <a:latin typeface="Arial" panose="020B0604020202020204" pitchFamily="34" charset="0"/>
                <a:cs typeface="Arial" panose="020B0604020202020204" pitchFamily="34" charset="0"/>
              </a:rPr>
              <a:t>Violation of test security is a serious matter with far-reaching consequences. Breaches of test security include, but are not limited to, copying or photographing of test materials, failing to return test materials, </a:t>
            </a:r>
            <a:r>
              <a:rPr lang="en-US" sz="1500" b="1" dirty="0">
                <a:latin typeface="Arial" panose="020B0604020202020204" pitchFamily="34" charset="0"/>
                <a:cs typeface="Arial" panose="020B0604020202020204" pitchFamily="34" charset="0"/>
              </a:rPr>
              <a:t>coaching students, giving students answers, and/or changing students’ answers</a:t>
            </a:r>
            <a:r>
              <a:rPr lang="en-US" sz="1500" dirty="0">
                <a:latin typeface="Arial" panose="020B0604020202020204" pitchFamily="34" charset="0"/>
                <a:cs typeface="Arial" panose="020B0604020202020204" pitchFamily="34" charset="0"/>
              </a:rPr>
              <a:t>. Such acts may lead to the invalidation of an entire school district’s student test scores, disruption of the test system statewide, and legal action against the individual(s) committing the breach. A breach of test security may be dealt with as a violation of the Code of Professional Responsibility for Teachers, as well as a violation of other pertinent state and federal law and regulation. The Connecticut State Department of Education will investigate all such matters and pursue appropriate follow-up action. Any person found to have intentionally breached the security of the test system may be subject to sanctions including, but not limited to, disciplinary action by a local board of education, the revocation of Connecticut teaching certification by the State Board of Education,* and civil liability pursuant to federal copyright law.</a:t>
            </a:r>
          </a:p>
          <a:p>
            <a:r>
              <a:rPr lang="en-US" sz="1500" dirty="0">
                <a:latin typeface="Arial" panose="020B0604020202020204" pitchFamily="34" charset="0"/>
                <a:cs typeface="Arial" panose="020B0604020202020204" pitchFamily="34" charset="0"/>
              </a:rPr>
              <a:t>*See Section 10-145b(i) (2) (E) of the Connecticut General Statutes, which reads in relevant part as follows: The State Board of Education may revoke any certificate, permit, or authorization issued pursuant to said sections if the holder is found to </a:t>
            </a:r>
            <a:r>
              <a:rPr lang="en-US" sz="1500" b="1" dirty="0">
                <a:latin typeface="Arial" panose="020B0604020202020204" pitchFamily="34" charset="0"/>
                <a:cs typeface="Arial" panose="020B0604020202020204" pitchFamily="34" charset="0"/>
              </a:rPr>
              <a:t>have intentionally disclosed specific questions or answers to students</a:t>
            </a:r>
            <a:r>
              <a:rPr lang="en-US" sz="1500" dirty="0">
                <a:latin typeface="Arial" panose="020B0604020202020204" pitchFamily="34" charset="0"/>
                <a:cs typeface="Arial" panose="020B0604020202020204" pitchFamily="34" charset="0"/>
              </a:rPr>
              <a:t>, or otherwise improperly breached the security of any administration of a mastery examination, pursuant to section 10-14n. </a:t>
            </a:r>
          </a:p>
        </p:txBody>
      </p:sp>
    </p:spTree>
    <p:extLst>
      <p:ext uri="{BB962C8B-B14F-4D97-AF65-F5344CB8AC3E}">
        <p14:creationId xmlns:p14="http://schemas.microsoft.com/office/powerpoint/2010/main" val="426560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249387"/>
            <a:ext cx="8142514" cy="1096963"/>
          </a:xfrm>
          <a:prstGeom prst="rect">
            <a:avLst/>
          </a:prstGeom>
        </p:spPr>
        <p:txBody>
          <a:bodyPr vert="horz" lIns="91440" tIns="45720" rIns="91440" bIns="45720" rtlCol="0" anchor="ctr">
            <a:noAutofit/>
          </a:bodyPr>
          <a:lstStyle/>
          <a:p>
            <a:pPr algn="ctr"/>
            <a:r>
              <a:rPr lang="en-US" altLang="en-US" sz="3600" b="1" dirty="0">
                <a:ln w="0"/>
                <a:solidFill>
                  <a:schemeClr val="tx1"/>
                </a:solidFill>
              </a:rPr>
              <a:t>Meet the Assessment Team </a:t>
            </a: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dirty="0">
              <a:solidFill>
                <a:schemeClr val="tx1"/>
              </a:solidFill>
              <a:latin typeface="Arial"/>
              <a:cs typeface="Arial"/>
            </a:endParaRPr>
          </a:p>
        </p:txBody>
      </p:sp>
      <p:sp>
        <p:nvSpPr>
          <p:cNvPr id="8" name="Rectangle 3"/>
          <p:cNvSpPr txBox="1">
            <a:spLocks noChangeArrowheads="1"/>
          </p:cNvSpPr>
          <p:nvPr/>
        </p:nvSpPr>
        <p:spPr>
          <a:xfrm>
            <a:off x="2764953" y="5032404"/>
            <a:ext cx="3822700" cy="1198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2DCC3E5D-2B62-4F9F-921C-6688F6682BCB}"/>
              </a:ext>
            </a:extLst>
          </p:cNvPr>
          <p:cNvGraphicFramePr>
            <a:graphicFrameLocks noGrp="1"/>
          </p:cNvGraphicFramePr>
          <p:nvPr>
            <p:extLst>
              <p:ext uri="{D42A27DB-BD31-4B8C-83A1-F6EECF244321}">
                <p14:modId xmlns:p14="http://schemas.microsoft.com/office/powerpoint/2010/main" val="1327882611"/>
              </p:ext>
            </p:extLst>
          </p:nvPr>
        </p:nvGraphicFramePr>
        <p:xfrm>
          <a:off x="523616" y="1988802"/>
          <a:ext cx="7429500" cy="4069080"/>
        </p:xfrm>
        <a:graphic>
          <a:graphicData uri="http://schemas.openxmlformats.org/drawingml/2006/table">
            <a:tbl>
              <a:tblPr firstRow="1" bandRow="1">
                <a:tableStyleId>{5C22544A-7EE6-4342-B048-85BDC9FD1C3A}</a:tableStyleId>
              </a:tblPr>
              <a:tblGrid>
                <a:gridCol w="7429500">
                  <a:extLst>
                    <a:ext uri="{9D8B030D-6E8A-4147-A177-3AD203B41FA5}">
                      <a16:colId xmlns:a16="http://schemas.microsoft.com/office/drawing/2014/main" val="1217726133"/>
                    </a:ext>
                  </a:extLst>
                </a:gridCol>
              </a:tblGrid>
              <a:tr h="1360925">
                <a:tc>
                  <a:txBody>
                    <a:bodyPr/>
                    <a:lstStyle/>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Michelle Rosado</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Connecticut SAT School Day, PSAT, AP</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ED159 Collection; Testing Supports</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hlinkClick r:id="rId3"/>
                        </a:rPr>
                        <a:t>Michelle.Rosado@ct.gov</a:t>
                      </a:r>
                      <a:r>
                        <a:rPr lang="en-US" sz="2000" b="0" i="0" u="none" strike="noStrike" noProof="0" dirty="0">
                          <a:solidFill>
                            <a:schemeClr val="tx1"/>
                          </a:solidFill>
                          <a:latin typeface="Arial" panose="020B0604020202020204" pitchFamily="34" charset="0"/>
                          <a:cs typeface="Arial" panose="020B0604020202020204" pitchFamily="34" charset="0"/>
                        </a:rPr>
                        <a:t>; 860-713-6748</a:t>
                      </a:r>
                    </a:p>
                  </a:txBody>
                  <a:tcPr marL="79277" marR="79277" marT="39638" marB="39638" anchor="ctr">
                    <a:solidFill>
                      <a:srgbClr val="DDDDDD"/>
                    </a:solidFill>
                  </a:tcPr>
                </a:tc>
                <a:extLst>
                  <a:ext uri="{0D108BD9-81ED-4DB2-BD59-A6C34878D82A}">
                    <a16:rowId xmlns:a16="http://schemas.microsoft.com/office/drawing/2014/main" val="856785799"/>
                  </a:ext>
                </a:extLst>
              </a:tr>
              <a:tr h="1347230">
                <a:tc>
                  <a:txBody>
                    <a:bodyPr/>
                    <a:lstStyle/>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Pei-Hsuan Chiu</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Psychometrics</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hlinkClick r:id="rId4"/>
                        </a:rPr>
                        <a:t>Pei-Hsuan.Chiu@ct.gov</a:t>
                      </a:r>
                      <a:r>
                        <a:rPr lang="en-US" sz="2000" b="0" i="0" u="none" strike="noStrike" noProof="0" dirty="0">
                          <a:solidFill>
                            <a:schemeClr val="tx1"/>
                          </a:solidFill>
                          <a:latin typeface="Arial" panose="020B0604020202020204" pitchFamily="34" charset="0"/>
                          <a:cs typeface="Arial" panose="020B0604020202020204" pitchFamily="34" charset="0"/>
                        </a:rPr>
                        <a:t>; 860-713-6869</a:t>
                      </a:r>
                    </a:p>
                  </a:txBody>
                  <a:tcPr marL="79277" marR="79277" marT="39638" marB="39638" anchor="ctr"/>
                </a:tc>
                <a:extLst>
                  <a:ext uri="{0D108BD9-81ED-4DB2-BD59-A6C34878D82A}">
                    <a16:rowId xmlns:a16="http://schemas.microsoft.com/office/drawing/2014/main" val="3912094906"/>
                  </a:ext>
                </a:extLst>
              </a:tr>
              <a:tr h="1360925">
                <a:tc>
                  <a:txBody>
                    <a:bodyPr/>
                    <a:lstStyle/>
                    <a:p>
                      <a:pPr lvl="0" algn="ctr">
                        <a:lnSpc>
                          <a:spcPct val="100000"/>
                        </a:lnSpc>
                        <a:spcBef>
                          <a:spcPts val="0"/>
                        </a:spcBef>
                        <a:spcAft>
                          <a:spcPts val="0"/>
                        </a:spcAft>
                        <a:buNone/>
                      </a:pPr>
                      <a:r>
                        <a:rPr lang="en-US" sz="2000" b="1" i="0" u="none" strike="noStrike" noProof="0" dirty="0">
                          <a:latin typeface="Arial" panose="020B0604020202020204" pitchFamily="34" charset="0"/>
                          <a:cs typeface="Arial" panose="020B0604020202020204" pitchFamily="34" charset="0"/>
                        </a:rPr>
                        <a:t>Michael Sabados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English Learners Testing Supports; Assessment Data/Accountability</a:t>
                      </a:r>
                    </a:p>
                    <a:p>
                      <a:pPr marL="228600" marR="0" lvl="0" indent="-228600" algn="ctr">
                        <a:lnSpc>
                          <a:spcPct val="100000"/>
                        </a:lnSpc>
                        <a:spcBef>
                          <a:spcPts val="0"/>
                        </a:spcBef>
                        <a:spcAft>
                          <a:spcPct val="0"/>
                        </a:spcAft>
                        <a:buNone/>
                      </a:pPr>
                      <a:r>
                        <a:rPr lang="en-US" sz="2000" b="0" i="0" u="none" strike="noStrike" noProof="0" dirty="0">
                          <a:solidFill>
                            <a:srgbClr val="0000FF"/>
                          </a:solidFill>
                          <a:latin typeface="Arial" panose="020B0604020202020204" pitchFamily="34" charset="0"/>
                          <a:cs typeface="Arial" panose="020B0604020202020204" pitchFamily="34" charset="0"/>
                          <a:hlinkClick r:id="rId5"/>
                        </a:rPr>
                        <a:t>Michael.Sabados@ct.gov</a:t>
                      </a:r>
                      <a:r>
                        <a:rPr lang="en-US" sz="2000" b="0" i="0" u="none" strike="noStrike" noProof="0" dirty="0">
                          <a:solidFill>
                            <a:srgbClr val="0000FF"/>
                          </a:solidFill>
                          <a:latin typeface="Arial" panose="020B0604020202020204" pitchFamily="34" charset="0"/>
                          <a:cs typeface="Arial" panose="020B0604020202020204" pitchFamily="34" charset="0"/>
                        </a:rPr>
                        <a:t>; </a:t>
                      </a:r>
                      <a:r>
                        <a:rPr lang="en-US" sz="2000" b="0" i="0" u="none" strike="noStrike" noProof="0" dirty="0">
                          <a:solidFill>
                            <a:schemeClr val="tx1"/>
                          </a:solidFill>
                          <a:latin typeface="Arial" panose="020B0604020202020204" pitchFamily="34" charset="0"/>
                          <a:cs typeface="Arial" panose="020B0604020202020204" pitchFamily="34" charset="0"/>
                        </a:rPr>
                        <a:t>(860) 713-6856</a:t>
                      </a:r>
                      <a:endParaRPr lang="en-US" sz="2000" b="0" i="0" u="none" strike="noStrike" noProof="0" dirty="0">
                        <a:latin typeface="Arial" panose="020B0604020202020204" pitchFamily="34" charset="0"/>
                        <a:cs typeface="Arial" panose="020B0604020202020204" pitchFamily="34" charset="0"/>
                      </a:endParaRPr>
                    </a:p>
                  </a:txBody>
                  <a:tcPr marL="79277" marR="79277" marT="39638" marB="39638" anchor="ctr"/>
                </a:tc>
                <a:extLst>
                  <a:ext uri="{0D108BD9-81ED-4DB2-BD59-A6C34878D82A}">
                    <a16:rowId xmlns:a16="http://schemas.microsoft.com/office/drawing/2014/main" val="3496696042"/>
                  </a:ext>
                </a:extLst>
              </a:tr>
            </a:tbl>
          </a:graphicData>
        </a:graphic>
      </p:graphicFrame>
      <p:pic>
        <p:nvPicPr>
          <p:cNvPr id="9" name="Picture 8">
            <a:extLst>
              <a:ext uri="{FF2B5EF4-FFF2-40B4-BE49-F238E27FC236}">
                <a16:creationId xmlns:a16="http://schemas.microsoft.com/office/drawing/2014/main" id="{B5993858-B2F7-E640-33FA-2DAAF83DFF25}"/>
              </a:ext>
            </a:extLst>
          </p:cNvPr>
          <p:cNvPicPr>
            <a:picLocks noChangeAspect="1"/>
          </p:cNvPicPr>
          <p:nvPr/>
        </p:nvPicPr>
        <p:blipFill>
          <a:blip r:embed="rId6"/>
          <a:stretch>
            <a:fillRect/>
          </a:stretch>
        </p:blipFill>
        <p:spPr>
          <a:xfrm>
            <a:off x="7118044" y="2132387"/>
            <a:ext cx="922851" cy="1097280"/>
          </a:xfrm>
          <a:prstGeom prst="rect">
            <a:avLst/>
          </a:prstGeom>
          <a:ln>
            <a:solidFill>
              <a:schemeClr val="tx1"/>
            </a:solidFill>
          </a:ln>
        </p:spPr>
      </p:pic>
      <p:pic>
        <p:nvPicPr>
          <p:cNvPr id="11" name="Picture 10">
            <a:extLst>
              <a:ext uri="{FF2B5EF4-FFF2-40B4-BE49-F238E27FC236}">
                <a16:creationId xmlns:a16="http://schemas.microsoft.com/office/drawing/2014/main" id="{1537F052-D598-0F3E-919B-55DB23D7BAD2}"/>
              </a:ext>
            </a:extLst>
          </p:cNvPr>
          <p:cNvPicPr>
            <a:picLocks noChangeAspect="1"/>
          </p:cNvPicPr>
          <p:nvPr/>
        </p:nvPicPr>
        <p:blipFill>
          <a:blip r:embed="rId7"/>
          <a:stretch>
            <a:fillRect/>
          </a:stretch>
        </p:blipFill>
        <p:spPr>
          <a:xfrm>
            <a:off x="7100257" y="3417609"/>
            <a:ext cx="922850" cy="1097280"/>
          </a:xfrm>
          <a:prstGeom prst="rect">
            <a:avLst/>
          </a:prstGeom>
          <a:ln>
            <a:solidFill>
              <a:schemeClr val="tx1"/>
            </a:solidFill>
          </a:ln>
        </p:spPr>
      </p:pic>
      <p:pic>
        <p:nvPicPr>
          <p:cNvPr id="13" name="Picture 12">
            <a:extLst>
              <a:ext uri="{FF2B5EF4-FFF2-40B4-BE49-F238E27FC236}">
                <a16:creationId xmlns:a16="http://schemas.microsoft.com/office/drawing/2014/main" id="{ECB51A99-B4C1-629F-D233-8D705BEFB73B}"/>
              </a:ext>
            </a:extLst>
          </p:cNvPr>
          <p:cNvPicPr>
            <a:picLocks noChangeAspect="1"/>
          </p:cNvPicPr>
          <p:nvPr/>
        </p:nvPicPr>
        <p:blipFill>
          <a:blip r:embed="rId8"/>
          <a:stretch>
            <a:fillRect/>
          </a:stretch>
        </p:blipFill>
        <p:spPr>
          <a:xfrm>
            <a:off x="7118044" y="4787487"/>
            <a:ext cx="890339" cy="1097280"/>
          </a:xfrm>
          <a:prstGeom prst="rect">
            <a:avLst/>
          </a:prstGeom>
          <a:ln>
            <a:solidFill>
              <a:schemeClr val="tx1"/>
            </a:solidFill>
          </a:ln>
        </p:spPr>
      </p:pic>
    </p:spTree>
    <p:extLst>
      <p:ext uri="{BB962C8B-B14F-4D97-AF65-F5344CB8AC3E}">
        <p14:creationId xmlns:p14="http://schemas.microsoft.com/office/powerpoint/2010/main" val="171494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543550"/>
            <a:ext cx="8105775" cy="1098550"/>
          </a:xfrm>
        </p:spPr>
        <p:txBody>
          <a:bodyPr>
            <a:normAutofit/>
          </a:bodyPr>
          <a:lstStyle/>
          <a:p>
            <a:pPr algn="ctr"/>
            <a:r>
              <a:rPr lang="en-US" sz="3200" b="1" dirty="0">
                <a:ln w="0"/>
                <a:solidFill>
                  <a:schemeClr val="tx1"/>
                </a:solidFill>
              </a:rPr>
              <a:t>Issues that Might Arise During Testing</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693738" y="2205038"/>
            <a:ext cx="8450262"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pic>
        <p:nvPicPr>
          <p:cNvPr id="6" name="Picture 5">
            <a:extLst>
              <a:ext uri="{FF2B5EF4-FFF2-40B4-BE49-F238E27FC236}">
                <a16:creationId xmlns:a16="http://schemas.microsoft.com/office/drawing/2014/main" id="{3678074D-7182-5279-9C1F-D1B877B30FFD}"/>
              </a:ext>
            </a:extLst>
          </p:cNvPr>
          <p:cNvPicPr>
            <a:picLocks noChangeAspect="1"/>
          </p:cNvPicPr>
          <p:nvPr/>
        </p:nvPicPr>
        <p:blipFill>
          <a:blip r:embed="rId3"/>
          <a:stretch>
            <a:fillRect/>
          </a:stretch>
        </p:blipFill>
        <p:spPr>
          <a:xfrm>
            <a:off x="86749" y="215732"/>
            <a:ext cx="8114966" cy="5096343"/>
          </a:xfrm>
          <a:prstGeom prst="rect">
            <a:avLst/>
          </a:prstGeom>
        </p:spPr>
      </p:pic>
    </p:spTree>
    <p:extLst>
      <p:ext uri="{BB962C8B-B14F-4D97-AF65-F5344CB8AC3E}">
        <p14:creationId xmlns:p14="http://schemas.microsoft.com/office/powerpoint/2010/main" val="1278647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58775"/>
            <a:ext cx="8154988" cy="979488"/>
          </a:xfrm>
        </p:spPr>
        <p:txBody>
          <a:bodyPr>
            <a:normAutofit/>
          </a:bodyPr>
          <a:lstStyle/>
          <a:p>
            <a:pPr algn="ctr"/>
            <a:r>
              <a:rPr lang="en-US" sz="3200" b="1" dirty="0">
                <a:ln w="0"/>
                <a:solidFill>
                  <a:schemeClr val="tx1"/>
                </a:solidFill>
              </a:rPr>
              <a:t>Reminders!</a:t>
            </a:r>
            <a:endParaRPr lang="en-US" sz="3200" b="1" dirty="0">
              <a:ln w="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0" y="2205038"/>
            <a:ext cx="8451850" cy="3314700"/>
          </a:xfrm>
        </p:spPr>
        <p:txBody>
          <a:bodyPr vert="horz" lIns="91440" tIns="45720" rIns="91440" bIns="45720" rtlCol="0" anchor="t">
            <a:normAutofit/>
          </a:bodyPr>
          <a:lstStyle/>
          <a:p>
            <a:pPr marL="0" indent="0">
              <a:buNone/>
            </a:pPr>
            <a:endParaRPr lang="en-US" dirty="0"/>
          </a:p>
          <a:p>
            <a:pPr marL="0" indent="0">
              <a:buNone/>
            </a:pPr>
            <a:endParaRPr lang="en-US" sz="2300" dirty="0"/>
          </a:p>
          <a:p>
            <a:endParaRPr lang="en-US" sz="2300" dirty="0"/>
          </a:p>
          <a:p>
            <a:endParaRPr lang="en-US" sz="2300" dirty="0"/>
          </a:p>
          <a:p>
            <a:endParaRPr lang="en-US" sz="2300" dirty="0"/>
          </a:p>
        </p:txBody>
      </p:sp>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283269" y="1457772"/>
            <a:ext cx="6006320" cy="50414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buFont typeface="Wingdings" panose="05000000000000000000" pitchFamily="2" charset="2"/>
              <a:buChar char="q"/>
            </a:pPr>
            <a:r>
              <a:rPr lang="en-US" sz="1900" dirty="0"/>
              <a:t>Remove or cover instructional materials.</a:t>
            </a:r>
          </a:p>
          <a:p>
            <a:pPr fontAlgn="auto">
              <a:lnSpc>
                <a:spcPct val="100000"/>
              </a:lnSpc>
              <a:spcAft>
                <a:spcPts val="0"/>
              </a:spcAft>
              <a:buFont typeface="Wingdings" panose="05000000000000000000" pitchFamily="2" charset="2"/>
              <a:buChar char="q"/>
            </a:pPr>
            <a:r>
              <a:rPr lang="en-US" sz="1900" dirty="0"/>
              <a:t>Ensure sufficient spacing between student seating.</a:t>
            </a:r>
          </a:p>
          <a:p>
            <a:pPr fontAlgn="auto">
              <a:lnSpc>
                <a:spcPct val="100000"/>
              </a:lnSpc>
              <a:spcAft>
                <a:spcPts val="0"/>
              </a:spcAft>
              <a:buFont typeface="Wingdings" panose="05000000000000000000" pitchFamily="2" charset="2"/>
              <a:buChar char="q"/>
            </a:pPr>
            <a:r>
              <a:rPr lang="en-US" sz="1900" dirty="0"/>
              <a:t>Place a “TESTING-DO NOT DISTURB” sign on the door, or in halls.</a:t>
            </a:r>
          </a:p>
          <a:p>
            <a:pPr fontAlgn="auto">
              <a:lnSpc>
                <a:spcPct val="100000"/>
              </a:lnSpc>
              <a:spcAft>
                <a:spcPts val="0"/>
              </a:spcAft>
              <a:buFont typeface="Wingdings" panose="05000000000000000000" pitchFamily="2" charset="2"/>
              <a:buChar char="q"/>
            </a:pPr>
            <a:r>
              <a:rPr lang="en-US" sz="1900" dirty="0"/>
              <a:t>Prepare </a:t>
            </a:r>
            <a:r>
              <a:rPr lang="en-US" sz="1900" dirty="0">
                <a:ln w="0"/>
                <a:cs typeface="Arial" panose="020B0604020202020204" pitchFamily="34" charset="0"/>
              </a:rPr>
              <a:t>the test setting (e.g., small group, lighting, testing devices, assistive technology etc.).</a:t>
            </a:r>
          </a:p>
          <a:p>
            <a:pPr fontAlgn="auto">
              <a:lnSpc>
                <a:spcPct val="100000"/>
              </a:lnSpc>
              <a:spcAft>
                <a:spcPts val="0"/>
              </a:spcAft>
              <a:buFont typeface="Wingdings" panose="05000000000000000000" pitchFamily="2" charset="2"/>
              <a:buChar char="q"/>
            </a:pPr>
            <a:r>
              <a:rPr lang="en-US" sz="1900" dirty="0">
                <a:ln w="0"/>
              </a:rPr>
              <a:t>Set up a practice test experience for all students and model how to use universal tools, designated supports, and accommodations (e.g., text-to-speech, speech-to-text) with those students using them.</a:t>
            </a:r>
          </a:p>
          <a:p>
            <a:pPr fontAlgn="auto">
              <a:lnSpc>
                <a:spcPct val="100000"/>
              </a:lnSpc>
              <a:spcAft>
                <a:spcPts val="0"/>
              </a:spcAft>
              <a:buFont typeface="Wingdings" panose="05000000000000000000" pitchFamily="2" charset="2"/>
              <a:buChar char="q"/>
            </a:pPr>
            <a:r>
              <a:rPr lang="en-US" sz="1900" dirty="0">
                <a:ln w="0"/>
                <a:latin typeface="Arial"/>
                <a:cs typeface="Arial"/>
              </a:rPr>
              <a:t>Ensure students have scrap paper and any non-embedded designated support/accommodation identified in TIDE. Headsets are also required on the Smarter Balanced ELA Listening Assessments.</a:t>
            </a:r>
          </a:p>
        </p:txBody>
      </p:sp>
      <p:pic>
        <p:nvPicPr>
          <p:cNvPr id="2" name="Picture 1">
            <a:extLst>
              <a:ext uri="{FF2B5EF4-FFF2-40B4-BE49-F238E27FC236}">
                <a16:creationId xmlns:a16="http://schemas.microsoft.com/office/drawing/2014/main" id="{019FFCC8-F7A2-05B2-9BD6-BBB9EF84B9EE}"/>
              </a:ext>
            </a:extLst>
          </p:cNvPr>
          <p:cNvPicPr>
            <a:picLocks noChangeAspect="1"/>
          </p:cNvPicPr>
          <p:nvPr/>
        </p:nvPicPr>
        <p:blipFill>
          <a:blip r:embed="rId3">
            <a:alphaModFix amt="32000"/>
          </a:blip>
          <a:stretch>
            <a:fillRect/>
          </a:stretch>
        </p:blipFill>
        <p:spPr>
          <a:xfrm>
            <a:off x="6031265" y="1682322"/>
            <a:ext cx="2758557" cy="3408662"/>
          </a:xfrm>
          <a:prstGeom prst="rect">
            <a:avLst/>
          </a:prstGeom>
          <a:effectLst>
            <a:softEdge rad="495300"/>
          </a:effectLst>
        </p:spPr>
      </p:pic>
    </p:spTree>
    <p:extLst>
      <p:ext uri="{BB962C8B-B14F-4D97-AF65-F5344CB8AC3E}">
        <p14:creationId xmlns:p14="http://schemas.microsoft.com/office/powerpoint/2010/main" val="2103614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73099"/>
            <a:ext cx="5263978" cy="5913051"/>
          </a:xfrm>
        </p:spPr>
        <p:txBody>
          <a:bodyPr vert="horz" lIns="91440" tIns="45720" rIns="91440" bIns="45720" rtlCol="0" anchor="ctr">
            <a:normAutofit/>
          </a:bodyPr>
          <a:lstStyle/>
          <a:p>
            <a:pPr algn="ctr"/>
            <a:r>
              <a:rPr lang="en-US" sz="3600" b="1" dirty="0">
                <a:solidFill>
                  <a:schemeClr val="tx1"/>
                </a:solidFill>
              </a:rPr>
              <a:t>Improprieties, Irregularities, and Breaches</a:t>
            </a:r>
          </a:p>
        </p:txBody>
      </p:sp>
      <p:pic>
        <p:nvPicPr>
          <p:cNvPr id="3" name="Graphic 2" descr="Warning with solid fill">
            <a:extLst>
              <a:ext uri="{FF2B5EF4-FFF2-40B4-BE49-F238E27FC236}">
                <a16:creationId xmlns:a16="http://schemas.microsoft.com/office/drawing/2014/main" id="{6138737C-416B-E7DF-C3A4-9A25B96FA3D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28180" y="2128080"/>
            <a:ext cx="2593687" cy="2593687"/>
          </a:xfrm>
          <a:prstGeom prst="rect">
            <a:avLst/>
          </a:prstGeom>
        </p:spPr>
      </p:pic>
    </p:spTree>
    <p:extLst>
      <p:ext uri="{BB962C8B-B14F-4D97-AF65-F5344CB8AC3E}">
        <p14:creationId xmlns:p14="http://schemas.microsoft.com/office/powerpoint/2010/main" val="228921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6963"/>
          </a:xfrm>
        </p:spPr>
        <p:txBody>
          <a:bodyPr>
            <a:normAutofit/>
          </a:bodyPr>
          <a:lstStyle/>
          <a:p>
            <a:pPr algn="ctr" eaLnBrk="1" hangingPunct="1"/>
            <a:r>
              <a:rPr lang="en-US" sz="3200" b="1" dirty="0">
                <a:ln w="0"/>
                <a:solidFill>
                  <a:schemeClr val="tx1"/>
                </a:solidFill>
                <a:latin typeface="+mn-lt"/>
                <a:cs typeface="Arial"/>
              </a:rPr>
              <a:t>Test Security Definitions</a:t>
            </a:r>
            <a:endParaRPr lang="en-US" sz="3200" b="1" dirty="0">
              <a:ln w="0"/>
              <a:solidFill>
                <a:schemeClr val="tx1"/>
              </a:solidFill>
              <a:latin typeface="+mn-lt"/>
              <a:cs typeface="Arial" panose="020B0604020202020204" pitchFamily="34" charset="0"/>
            </a:endParaRPr>
          </a:p>
        </p:txBody>
      </p:sp>
      <p:graphicFrame>
        <p:nvGraphicFramePr>
          <p:cNvPr id="9" name="Table 8"/>
          <p:cNvGraphicFramePr>
            <a:graphicFrameLocks noGrp="1"/>
          </p:cNvGraphicFramePr>
          <p:nvPr/>
        </p:nvGraphicFramePr>
        <p:xfrm>
          <a:off x="483477" y="851341"/>
          <a:ext cx="8203320" cy="5272869"/>
        </p:xfrm>
        <a:graphic>
          <a:graphicData uri="http://schemas.openxmlformats.org/drawingml/2006/table">
            <a:tbl>
              <a:tblPr firstRow="1" bandRow="1">
                <a:tableStyleId>{5C22544A-7EE6-4342-B048-85BDC9FD1C3A}</a:tableStyleId>
              </a:tblPr>
              <a:tblGrid>
                <a:gridCol w="2222145">
                  <a:extLst>
                    <a:ext uri="{9D8B030D-6E8A-4147-A177-3AD203B41FA5}">
                      <a16:colId xmlns:a16="http://schemas.microsoft.com/office/drawing/2014/main" val="20000"/>
                    </a:ext>
                  </a:extLst>
                </a:gridCol>
                <a:gridCol w="5981175">
                  <a:extLst>
                    <a:ext uri="{9D8B030D-6E8A-4147-A177-3AD203B41FA5}">
                      <a16:colId xmlns:a16="http://schemas.microsoft.com/office/drawing/2014/main" val="20001"/>
                    </a:ext>
                  </a:extLst>
                </a:gridCol>
              </a:tblGrid>
              <a:tr h="442886">
                <a:tc>
                  <a:txBody>
                    <a:bodyPr/>
                    <a:lstStyle/>
                    <a:p>
                      <a:r>
                        <a:rPr lang="en-US" sz="2400" dirty="0">
                          <a:latin typeface="Arial"/>
                          <a:cs typeface="Arial"/>
                        </a:rPr>
                        <a:t>Type </a:t>
                      </a:r>
                    </a:p>
                  </a:txBody>
                  <a:tcPr anchor="ctr"/>
                </a:tc>
                <a:tc>
                  <a:txBody>
                    <a:bodyPr/>
                    <a:lstStyle/>
                    <a:p>
                      <a:r>
                        <a:rPr lang="en-US" sz="2400" dirty="0">
                          <a:latin typeface="Arial"/>
                          <a:cs typeface="Arial"/>
                        </a:rPr>
                        <a:t>Definition</a:t>
                      </a:r>
                    </a:p>
                  </a:txBody>
                  <a:tcPr anchor="ctr"/>
                </a:tc>
                <a:extLst>
                  <a:ext uri="{0D108BD9-81ED-4DB2-BD59-A6C34878D82A}">
                    <a16:rowId xmlns:a16="http://schemas.microsoft.com/office/drawing/2014/main" val="10000"/>
                  </a:ext>
                </a:extLst>
              </a:tr>
              <a:tr h="1682966">
                <a:tc>
                  <a:txBody>
                    <a:bodyPr/>
                    <a:lstStyle/>
                    <a:p>
                      <a:pPr marL="0" marR="0" indent="0" algn="l" rtl="0" eaLnBrk="1" fontAlgn="auto" latinLnBrk="0" hangingPunct="1">
                        <a:lnSpc>
                          <a:spcPct val="100000"/>
                        </a:lnSpc>
                        <a:spcBef>
                          <a:spcPts val="0"/>
                        </a:spcBef>
                        <a:spcAft>
                          <a:spcPts val="0"/>
                        </a:spcAft>
                        <a:buClrTx/>
                        <a:buSzTx/>
                        <a:buFontTx/>
                        <a:buNone/>
                      </a:pPr>
                      <a:r>
                        <a:rPr lang="en-US" sz="2400" b="1" kern="1200" dirty="0">
                          <a:solidFill>
                            <a:schemeClr val="dk1"/>
                          </a:solidFill>
                          <a:effectLst/>
                          <a:latin typeface="Arial"/>
                          <a:ea typeface="+mn-ea"/>
                          <a:cs typeface="Arial"/>
                        </a:rPr>
                        <a:t>Breach </a:t>
                      </a:r>
                    </a:p>
                  </a:txBody>
                  <a:tcPr anchor="ctr"/>
                </a:tc>
                <a:tc>
                  <a:txBody>
                    <a:bodyPr/>
                    <a:lstStyle/>
                    <a:p>
                      <a:pPr lvl="0">
                        <a:buNone/>
                      </a:pPr>
                      <a:r>
                        <a:rPr lang="en-US" sz="1800" b="0" i="0" u="none" strike="noStrike" kern="1200" noProof="0" dirty="0">
                          <a:solidFill>
                            <a:srgbClr val="FF0000"/>
                          </a:solidFill>
                          <a:effectLst/>
                          <a:latin typeface="Arial"/>
                          <a:cs typeface="Arial"/>
                        </a:rPr>
                        <a:t>A test security incident that poses a threat to the validity of the test.</a:t>
                      </a:r>
                      <a:r>
                        <a:rPr lang="en-US" sz="1800" b="0" i="0" u="none" strike="noStrike" kern="1200" noProof="0" dirty="0">
                          <a:effectLst/>
                          <a:latin typeface="Arial"/>
                          <a:cs typeface="Arial"/>
                        </a:rPr>
                        <a:t> Examples may include the release of secure materials or a security/system risk. These circumstances have external implications and may result in a decision to remove the test item(s) from the available, secure item bank. </a:t>
                      </a:r>
                      <a:endParaRPr lang="en-US" sz="1800" dirty="0">
                        <a:latin typeface="Arial"/>
                        <a:cs typeface="Arial"/>
                      </a:endParaRPr>
                    </a:p>
                  </a:txBody>
                  <a:tcPr anchor="ctr"/>
                </a:tc>
                <a:extLst>
                  <a:ext uri="{0D108BD9-81ED-4DB2-BD59-A6C34878D82A}">
                    <a16:rowId xmlns:a16="http://schemas.microsoft.com/office/drawing/2014/main" val="10001"/>
                  </a:ext>
                </a:extLst>
              </a:tr>
              <a:tr h="1340949">
                <a:tc>
                  <a:txBody>
                    <a:bodyPr/>
                    <a:lstStyle/>
                    <a:p>
                      <a:r>
                        <a:rPr lang="en-US" sz="2400" b="1" kern="1200" dirty="0">
                          <a:solidFill>
                            <a:schemeClr val="dk1"/>
                          </a:solidFill>
                          <a:effectLst/>
                          <a:latin typeface="Arial"/>
                          <a:ea typeface="+mn-ea"/>
                          <a:cs typeface="Arial"/>
                        </a:rPr>
                        <a:t>Irregularity</a:t>
                      </a:r>
                    </a:p>
                  </a:txBody>
                  <a:tcPr anchor="ctr"/>
                </a:tc>
                <a:tc>
                  <a:txBody>
                    <a:bodyPr/>
                    <a:lstStyle/>
                    <a:p>
                      <a:pPr lvl="0">
                        <a:buNone/>
                      </a:pPr>
                      <a:r>
                        <a:rPr lang="en-US" sz="1800" b="0" i="0" u="none" strike="noStrike" kern="1200" noProof="0" dirty="0">
                          <a:solidFill>
                            <a:srgbClr val="FF0000"/>
                          </a:solidFill>
                          <a:effectLst/>
                          <a:latin typeface="Arial"/>
                          <a:cs typeface="Arial"/>
                        </a:rPr>
                        <a:t>A test security incident that impacts an individual or group of students who are testing and may potentially affect student performance on the test, test security, or test validity. </a:t>
                      </a:r>
                      <a:endParaRPr lang="en-US" sz="1800" dirty="0">
                        <a:solidFill>
                          <a:srgbClr val="FF0000"/>
                        </a:solidFill>
                        <a:latin typeface="Arial"/>
                        <a:cs typeface="Arial"/>
                      </a:endParaRPr>
                    </a:p>
                  </a:txBody>
                  <a:tcPr anchor="ctr"/>
                </a:tc>
                <a:extLst>
                  <a:ext uri="{0D108BD9-81ED-4DB2-BD59-A6C34878D82A}">
                    <a16:rowId xmlns:a16="http://schemas.microsoft.com/office/drawing/2014/main" val="10002"/>
                  </a:ext>
                </a:extLst>
              </a:tr>
              <a:tr h="1417234">
                <a:tc>
                  <a:txBody>
                    <a:bodyPr/>
                    <a:lstStyle/>
                    <a:p>
                      <a:r>
                        <a:rPr lang="en-US" sz="2400" b="1" kern="1200" dirty="0">
                          <a:solidFill>
                            <a:schemeClr val="dk1"/>
                          </a:solidFill>
                          <a:effectLst/>
                          <a:latin typeface="Arial"/>
                          <a:ea typeface="+mn-ea"/>
                          <a:cs typeface="Arial"/>
                        </a:rPr>
                        <a:t>Impropriety</a:t>
                      </a:r>
                    </a:p>
                  </a:txBody>
                  <a:tcPr anchor="ctr"/>
                </a:tc>
                <a:tc>
                  <a:txBody>
                    <a:bodyPr/>
                    <a:lstStyle/>
                    <a:p>
                      <a:pPr marL="0" marR="0" lvl="0" indent="0" algn="l">
                        <a:lnSpc>
                          <a:spcPct val="100000"/>
                        </a:lnSpc>
                        <a:spcBef>
                          <a:spcPts val="0"/>
                        </a:spcBef>
                        <a:spcAft>
                          <a:spcPts val="0"/>
                        </a:spcAft>
                        <a:buNone/>
                      </a:pPr>
                      <a:r>
                        <a:rPr lang="en-US" sz="1800" b="0" i="0" u="none" strike="noStrike" kern="1200" noProof="0" dirty="0">
                          <a:solidFill>
                            <a:srgbClr val="FF0000"/>
                          </a:solidFill>
                          <a:effectLst/>
                          <a:latin typeface="Arial"/>
                          <a:cs typeface="Arial"/>
                        </a:rPr>
                        <a:t>A test security incident that has a low impact on the individual or group of students </a:t>
                      </a:r>
                      <a:r>
                        <a:rPr lang="en-US" sz="1800" b="0" i="0" u="none" strike="noStrike" kern="1200" noProof="0" dirty="0">
                          <a:effectLst/>
                          <a:latin typeface="Arial"/>
                          <a:cs typeface="Arial"/>
                        </a:rPr>
                        <a:t>who are testing and has a </a:t>
                      </a:r>
                      <a:r>
                        <a:rPr lang="en-US" sz="1800" b="0" i="0" u="none" strike="noStrike" kern="1200" noProof="0" dirty="0">
                          <a:solidFill>
                            <a:srgbClr val="FF0000"/>
                          </a:solidFill>
                          <a:effectLst/>
                          <a:latin typeface="Arial"/>
                          <a:cs typeface="Arial"/>
                        </a:rPr>
                        <a:t>low risk</a:t>
                      </a:r>
                      <a:r>
                        <a:rPr lang="en-US" sz="1800" b="0" i="0" u="none" strike="noStrike" kern="1200" noProof="0" dirty="0">
                          <a:effectLst/>
                          <a:latin typeface="Arial"/>
                          <a:cs typeface="Arial"/>
                        </a:rPr>
                        <a:t> of potentially affecting student performance on the test, test security, or test validity. These circumstances can be corrected and contained at the local level. </a:t>
                      </a:r>
                      <a:endParaRPr lang="en-US" sz="1800" dirty="0">
                        <a:latin typeface="Arial"/>
                        <a:cs typeface="Arial"/>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0026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6963"/>
          </a:xfrm>
        </p:spPr>
        <p:txBody>
          <a:bodyPr>
            <a:normAutofit/>
          </a:bodyPr>
          <a:lstStyle/>
          <a:p>
            <a:pPr algn="ctr"/>
            <a:r>
              <a:rPr lang="en-US" sz="3200" b="1" dirty="0">
                <a:ln w="0"/>
                <a:solidFill>
                  <a:schemeClr val="tx1"/>
                </a:solidFill>
                <a:latin typeface="+mn-lt"/>
                <a:cs typeface="Arial" panose="020B0604020202020204" pitchFamily="34" charset="0"/>
              </a:rPr>
              <a:t>Appeal Types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24748673"/>
              </p:ext>
            </p:extLst>
          </p:nvPr>
        </p:nvGraphicFramePr>
        <p:xfrm>
          <a:off x="502920" y="914400"/>
          <a:ext cx="8138160" cy="5212078"/>
        </p:xfrm>
        <a:graphic>
          <a:graphicData uri="http://schemas.openxmlformats.org/drawingml/2006/table">
            <a:tbl>
              <a:tblPr firstRow="1" bandRow="1">
                <a:tableStyleId>{5C22544A-7EE6-4342-B048-85BDC9FD1C3A}</a:tableStyleId>
              </a:tblPr>
              <a:tblGrid>
                <a:gridCol w="1967352">
                  <a:extLst>
                    <a:ext uri="{9D8B030D-6E8A-4147-A177-3AD203B41FA5}">
                      <a16:colId xmlns:a16="http://schemas.microsoft.com/office/drawing/2014/main" val="20000"/>
                    </a:ext>
                  </a:extLst>
                </a:gridCol>
                <a:gridCol w="6170808">
                  <a:extLst>
                    <a:ext uri="{9D8B030D-6E8A-4147-A177-3AD203B41FA5}">
                      <a16:colId xmlns:a16="http://schemas.microsoft.com/office/drawing/2014/main" val="20001"/>
                    </a:ext>
                  </a:extLst>
                </a:gridCol>
              </a:tblGrid>
              <a:tr h="57579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Appeal Type </a:t>
                      </a:r>
                      <a:endParaRPr lang="en-US" sz="1800" b="1" dirty="0">
                        <a:solidFill>
                          <a:schemeClr val="bg1"/>
                        </a:solidFill>
                        <a:latin typeface="Arial" panose="020B0604020202020204" pitchFamily="34" charset="0"/>
                        <a:cs typeface="Arial" panose="020B0604020202020204" pitchFamily="34" charset="0"/>
                      </a:endParaRPr>
                    </a:p>
                  </a:txBody>
                  <a:tcPr marL="81925" marR="81925" anchor="ctr"/>
                </a:tc>
                <a:tc>
                  <a:txBody>
                    <a:bodyPr/>
                    <a:lstStyle/>
                    <a:p>
                      <a:pPr algn="ctr"/>
                      <a:r>
                        <a:rPr lang="en-US" sz="1800" b="1" dirty="0">
                          <a:solidFill>
                            <a:schemeClr val="bg1"/>
                          </a:solidFill>
                          <a:latin typeface="Arial" panose="020B0604020202020204" pitchFamily="34" charset="0"/>
                          <a:cs typeface="Arial" panose="020B0604020202020204" pitchFamily="34" charset="0"/>
                        </a:rPr>
                        <a:t>Description</a:t>
                      </a:r>
                    </a:p>
                  </a:txBody>
                  <a:tcPr marL="81925" marR="81925" anchor="ctr"/>
                </a:tc>
                <a:extLst>
                  <a:ext uri="{0D108BD9-81ED-4DB2-BD59-A6C34878D82A}">
                    <a16:rowId xmlns:a16="http://schemas.microsoft.com/office/drawing/2014/main" val="10000"/>
                  </a:ext>
                </a:extLst>
              </a:tr>
              <a:tr h="701678">
                <a:tc>
                  <a:txBody>
                    <a:bodyPr/>
                    <a:lstStyle/>
                    <a:p>
                      <a:r>
                        <a:rPr lang="en-US" sz="1800" b="1" dirty="0">
                          <a:solidFill>
                            <a:schemeClr val="tx1"/>
                          </a:solidFill>
                          <a:latin typeface="Arial" panose="020B0604020202020204" pitchFamily="34" charset="0"/>
                          <a:cs typeface="Arial" panose="020B0604020202020204" pitchFamily="34" charset="0"/>
                        </a:rPr>
                        <a:t>Reset a Test</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Removes the test and scores from the system</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Enables student to start a new test</a:t>
                      </a:r>
                    </a:p>
                  </a:txBody>
                  <a:tcPr marL="81925" marR="81925" anchor="ctr"/>
                </a:tc>
                <a:extLst>
                  <a:ext uri="{0D108BD9-81ED-4DB2-BD59-A6C34878D82A}">
                    <a16:rowId xmlns:a16="http://schemas.microsoft.com/office/drawing/2014/main" val="10001"/>
                  </a:ext>
                </a:extLst>
              </a:tr>
              <a:tr h="671761">
                <a:tc>
                  <a:txBody>
                    <a:bodyPr/>
                    <a:lstStyle/>
                    <a:p>
                      <a:r>
                        <a:rPr lang="en-US" sz="1800" b="1" dirty="0">
                          <a:solidFill>
                            <a:schemeClr val="tx1"/>
                          </a:solidFill>
                          <a:latin typeface="Arial" panose="020B0604020202020204" pitchFamily="34" charset="0"/>
                          <a:cs typeface="Arial" panose="020B0604020202020204" pitchFamily="34" charset="0"/>
                        </a:rPr>
                        <a:t>Re-open a Test</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Allows for a test that has already been submitted in error or has expired to be re-opened</a:t>
                      </a:r>
                    </a:p>
                  </a:txBody>
                  <a:tcPr marL="81925" marR="81925" anchor="ctr"/>
                </a:tc>
                <a:extLst>
                  <a:ext uri="{0D108BD9-81ED-4DB2-BD59-A6C34878D82A}">
                    <a16:rowId xmlns:a16="http://schemas.microsoft.com/office/drawing/2014/main" val="10002"/>
                  </a:ext>
                </a:extLst>
              </a:tr>
              <a:tr h="671761">
                <a:tc>
                  <a:txBody>
                    <a:bodyPr/>
                    <a:lstStyle/>
                    <a:p>
                      <a:r>
                        <a:rPr lang="en-US" sz="1800" b="1" dirty="0">
                          <a:solidFill>
                            <a:schemeClr val="tx1"/>
                          </a:solidFill>
                          <a:latin typeface="Arial" panose="020B0604020202020204" pitchFamily="34" charset="0"/>
                          <a:cs typeface="Arial" panose="020B0604020202020204" pitchFamily="34" charset="0"/>
                        </a:rPr>
                        <a:t>Re-open</a:t>
                      </a:r>
                      <a:r>
                        <a:rPr lang="en-US" sz="1800" b="1" baseline="0" dirty="0">
                          <a:solidFill>
                            <a:schemeClr val="tx1"/>
                          </a:solidFill>
                          <a:latin typeface="Arial" panose="020B0604020202020204" pitchFamily="34" charset="0"/>
                          <a:cs typeface="Arial" panose="020B0604020202020204" pitchFamily="34" charset="0"/>
                        </a:rPr>
                        <a:t> a Test Segment </a:t>
                      </a:r>
                      <a:endParaRPr lang="en-US" sz="1800" b="1" dirty="0">
                        <a:solidFill>
                          <a:schemeClr val="tx1"/>
                        </a:solidFill>
                        <a:latin typeface="Arial" panose="020B0604020202020204" pitchFamily="34" charset="0"/>
                        <a:cs typeface="Arial" panose="020B0604020202020204" pitchFamily="34" charset="0"/>
                      </a:endParaRP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Re-opening a test segment</a:t>
                      </a:r>
                      <a:r>
                        <a:rPr lang="en-US" sz="1800" baseline="0" dirty="0">
                          <a:solidFill>
                            <a:schemeClr val="tx1"/>
                          </a:solidFill>
                          <a:latin typeface="Arial" panose="020B0604020202020204" pitchFamily="34" charset="0"/>
                          <a:cs typeface="Arial" panose="020B0604020202020204" pitchFamily="34" charset="0"/>
                        </a:rPr>
                        <a:t> allows a student to access the first segment of a test that was submitted in error </a:t>
                      </a:r>
                      <a:endParaRPr lang="en-US" sz="1800" dirty="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3"/>
                  </a:ext>
                </a:extLst>
              </a:tr>
              <a:tr h="671761">
                <a:tc>
                  <a:txBody>
                    <a:bodyPr/>
                    <a:lstStyle/>
                    <a:p>
                      <a:r>
                        <a:rPr lang="en-US" sz="1800" b="1" dirty="0">
                          <a:solidFill>
                            <a:schemeClr val="tx1"/>
                          </a:solidFill>
                          <a:latin typeface="Arial" panose="020B0604020202020204" pitchFamily="34" charset="0"/>
                          <a:cs typeface="Arial" panose="020B0604020202020204" pitchFamily="34" charset="0"/>
                        </a:rPr>
                        <a:t>Grace Period Extension</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Granted if a test session</a:t>
                      </a:r>
                      <a:r>
                        <a:rPr lang="en-US" sz="1800" baseline="0" dirty="0">
                          <a:solidFill>
                            <a:schemeClr val="tx1"/>
                          </a:solidFill>
                          <a:latin typeface="Arial" panose="020B0604020202020204" pitchFamily="34" charset="0"/>
                          <a:cs typeface="Arial" panose="020B0604020202020204" pitchFamily="34" charset="0"/>
                        </a:rPr>
                        <a:t> is unexpectedly interrupted</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Allows access to all previous responses</a:t>
                      </a:r>
                      <a:endParaRPr lang="en-US" sz="1800" dirty="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4"/>
                  </a:ext>
                </a:extLst>
              </a:tr>
              <a:tr h="959660">
                <a:tc>
                  <a:txBody>
                    <a:bodyPr/>
                    <a:lstStyle/>
                    <a:p>
                      <a:r>
                        <a:rPr lang="en-US" sz="1800" b="1" dirty="0">
                          <a:solidFill>
                            <a:schemeClr val="tx1"/>
                          </a:solidFill>
                          <a:latin typeface="Arial" panose="020B0604020202020204" pitchFamily="34" charset="0"/>
                          <a:cs typeface="Arial" panose="020B0604020202020204" pitchFamily="34" charset="0"/>
                        </a:rPr>
                        <a:t>Restore a Test That Has Been Reset</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Returns a test from the Reset</a:t>
                      </a:r>
                      <a:r>
                        <a:rPr lang="en-US" sz="1800" baseline="0" dirty="0">
                          <a:solidFill>
                            <a:schemeClr val="tx1"/>
                          </a:solidFill>
                          <a:latin typeface="Arial" panose="020B0604020202020204" pitchFamily="34" charset="0"/>
                          <a:cs typeface="Arial" panose="020B0604020202020204" pitchFamily="34" charset="0"/>
                        </a:rPr>
                        <a:t> status to its prior status</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Only allowed on tests that have been reset</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A test can be restored if it was reset in error</a:t>
                      </a:r>
                      <a:endParaRPr lang="en-US" sz="1800" dirty="0">
                        <a:solidFill>
                          <a:schemeClr val="tx1"/>
                        </a:solidFill>
                        <a:latin typeface="Arial" panose="020B0604020202020204" pitchFamily="34" charset="0"/>
                        <a:cs typeface="Arial" panose="020B0604020202020204" pitchFamily="34" charset="0"/>
                      </a:endParaRPr>
                    </a:p>
                  </a:txBody>
                  <a:tcPr marL="81925" marR="81925" anchor="ctr"/>
                </a:tc>
                <a:extLst>
                  <a:ext uri="{0D108BD9-81ED-4DB2-BD59-A6C34878D82A}">
                    <a16:rowId xmlns:a16="http://schemas.microsoft.com/office/drawing/2014/main" val="10005"/>
                  </a:ext>
                </a:extLst>
              </a:tr>
              <a:tr h="959660">
                <a:tc>
                  <a:txBody>
                    <a:bodyPr/>
                    <a:lstStyle/>
                    <a:p>
                      <a:r>
                        <a:rPr lang="en-US" sz="1800" b="1" dirty="0">
                          <a:solidFill>
                            <a:schemeClr val="tx1"/>
                          </a:solidFill>
                          <a:latin typeface="Arial" panose="020B0604020202020204" pitchFamily="34" charset="0"/>
                          <a:cs typeface="Arial" panose="020B0604020202020204" pitchFamily="34" charset="0"/>
                        </a:rPr>
                        <a:t>Invalidate a Test</a:t>
                      </a:r>
                    </a:p>
                  </a:txBody>
                  <a:tcPr marL="81925" marR="81925" anchor="ctr"/>
                </a:tc>
                <a:tc>
                  <a:txBody>
                    <a:bodyPr/>
                    <a:lstStyle/>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Rarely Used</a:t>
                      </a:r>
                    </a:p>
                    <a:p>
                      <a:pPr marL="285750"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Eliminates the</a:t>
                      </a:r>
                      <a:r>
                        <a:rPr lang="en-US" sz="1800" baseline="0" dirty="0">
                          <a:solidFill>
                            <a:schemeClr val="tx1"/>
                          </a:solidFill>
                          <a:latin typeface="Arial" panose="020B0604020202020204" pitchFamily="34" charset="0"/>
                          <a:cs typeface="Arial" panose="020B0604020202020204" pitchFamily="34" charset="0"/>
                        </a:rPr>
                        <a:t> test</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Student does not receive a score</a:t>
                      </a:r>
                    </a:p>
                  </a:txBody>
                  <a:tcPr marL="81925" marR="819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7004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B9D8F75-FD02-4324-BB05-F8B5466576E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0" y="0"/>
            <a:ext cx="9144000" cy="1097280"/>
          </a:xfrm>
        </p:spPr>
        <p:txBody>
          <a:bodyPr>
            <a:normAutofit/>
          </a:bodyPr>
          <a:lstStyle/>
          <a:p>
            <a:pPr algn="ctr"/>
            <a:r>
              <a:rPr lang="en-US" sz="3200" b="1" dirty="0">
                <a:ln w="0"/>
                <a:solidFill>
                  <a:schemeClr val="tx1"/>
                </a:solidFill>
                <a:cs typeface="Arial" panose="020B0604020202020204" pitchFamily="34" charset="0"/>
              </a:rPr>
              <a:t>Tips on Entering Appeals</a:t>
            </a:r>
          </a:p>
        </p:txBody>
      </p:sp>
      <p:graphicFrame>
        <p:nvGraphicFramePr>
          <p:cNvPr id="3" name="Table 2"/>
          <p:cNvGraphicFramePr>
            <a:graphicFrameLocks noGrp="1"/>
          </p:cNvGraphicFramePr>
          <p:nvPr/>
        </p:nvGraphicFramePr>
        <p:xfrm>
          <a:off x="457200" y="921753"/>
          <a:ext cx="8229600" cy="5091764"/>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4188222314"/>
                    </a:ext>
                  </a:extLst>
                </a:gridCol>
                <a:gridCol w="4914900">
                  <a:extLst>
                    <a:ext uri="{9D8B030D-6E8A-4147-A177-3AD203B41FA5}">
                      <a16:colId xmlns:a16="http://schemas.microsoft.com/office/drawing/2014/main" val="4112093004"/>
                    </a:ext>
                  </a:extLst>
                </a:gridCol>
              </a:tblGrid>
              <a:tr h="548640">
                <a:tc>
                  <a:txBody>
                    <a:bodyPr/>
                    <a:lstStyle/>
                    <a:p>
                      <a:pPr algn="ctr"/>
                      <a:r>
                        <a:rPr lang="en-US" sz="1800" dirty="0">
                          <a:solidFill>
                            <a:schemeClr val="bg1"/>
                          </a:solidFill>
                          <a:latin typeface="Arial" panose="020B0604020202020204" pitchFamily="34" charset="0"/>
                          <a:cs typeface="Arial" panose="020B0604020202020204" pitchFamily="34" charset="0"/>
                        </a:rPr>
                        <a:t>Tip</a:t>
                      </a:r>
                    </a:p>
                  </a:txBody>
                  <a:tcPr anchor="ctr"/>
                </a:tc>
                <a:tc>
                  <a:txBody>
                    <a:bodyPr/>
                    <a:lstStyle/>
                    <a:p>
                      <a:pPr algn="ctr"/>
                      <a:r>
                        <a:rPr lang="en-US" sz="1800" dirty="0">
                          <a:solidFill>
                            <a:schemeClr val="bg1"/>
                          </a:solidFill>
                          <a:latin typeface="Arial" panose="020B0604020202020204" pitchFamily="34" charset="0"/>
                          <a:cs typeface="Arial" panose="020B0604020202020204" pitchFamily="34" charset="0"/>
                        </a:rPr>
                        <a:t>What</a:t>
                      </a:r>
                      <a:r>
                        <a:rPr lang="en-US" sz="1800" baseline="0" dirty="0">
                          <a:solidFill>
                            <a:schemeClr val="bg1"/>
                          </a:solidFill>
                          <a:latin typeface="Arial" panose="020B0604020202020204" pitchFamily="34" charset="0"/>
                          <a:cs typeface="Arial" panose="020B0604020202020204" pitchFamily="34" charset="0"/>
                        </a:rPr>
                        <a:t> does that mean?</a:t>
                      </a:r>
                      <a:endParaRPr lang="en-US" sz="18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1262155"/>
                  </a:ext>
                </a:extLst>
              </a:tr>
              <a:tr h="1272807">
                <a:tc>
                  <a:txBody>
                    <a:bodyPr/>
                    <a:lstStyle/>
                    <a:p>
                      <a:pPr algn="ctr"/>
                      <a:r>
                        <a:rPr lang="en-US" sz="1800" b="1" dirty="0">
                          <a:latin typeface="Arial" panose="020B0604020202020204" pitchFamily="34" charset="0"/>
                          <a:cs typeface="Arial" panose="020B0604020202020204" pitchFamily="34" charset="0"/>
                        </a:rPr>
                        <a:t>Enter</a:t>
                      </a:r>
                      <a:r>
                        <a:rPr lang="en-US" sz="1800" b="1" baseline="0" dirty="0">
                          <a:latin typeface="Arial" panose="020B0604020202020204" pitchFamily="34" charset="0"/>
                          <a:cs typeface="Arial" panose="020B0604020202020204" pitchFamily="34" charset="0"/>
                        </a:rPr>
                        <a:t> Appeals Judiciously</a:t>
                      </a:r>
                      <a:endParaRPr lang="en-US" sz="1800" b="1"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Staff</a:t>
                      </a:r>
                      <a:r>
                        <a:rPr lang="en-US" sz="1800" baseline="0" dirty="0">
                          <a:latin typeface="Arial" panose="020B0604020202020204" pitchFamily="34" charset="0"/>
                          <a:cs typeface="Arial" panose="020B0604020202020204" pitchFamily="34" charset="0"/>
                        </a:rPr>
                        <a:t> entering appeals should be trained. </a:t>
                      </a:r>
                    </a:p>
                    <a:p>
                      <a:pPr marL="285750" indent="-285750" algn="l">
                        <a:buFont typeface="Arial" panose="020B0604020202020204" pitchFamily="34" charset="0"/>
                        <a:buChar char="•"/>
                      </a:pPr>
                      <a:r>
                        <a:rPr lang="en-US" sz="1800" baseline="0" dirty="0">
                          <a:latin typeface="Arial"/>
                          <a:cs typeface="Arial"/>
                        </a:rPr>
                        <a:t>CSDE is reviewing every appeal closely and does not approve everything.</a:t>
                      </a:r>
                    </a:p>
                    <a:p>
                      <a:pPr marL="285750" indent="-285750" algn="l">
                        <a:buFont typeface="Arial" panose="020B0604020202020204" pitchFamily="34" charset="0"/>
                        <a:buChar char="•"/>
                      </a:pPr>
                      <a:r>
                        <a:rPr lang="en-US" sz="1800" baseline="0" dirty="0">
                          <a:latin typeface="Arial"/>
                          <a:cs typeface="Arial"/>
                        </a:rPr>
                        <a:t>Provide info if necessary, in the entry box.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0070977"/>
                  </a:ext>
                </a:extLst>
              </a:tr>
              <a:tr h="1617044">
                <a:tc>
                  <a:txBody>
                    <a:bodyPr/>
                    <a:lstStyle/>
                    <a:p>
                      <a:pPr algn="ctr"/>
                      <a:r>
                        <a:rPr lang="en-US" sz="1800" b="1" dirty="0">
                          <a:latin typeface="Arial" panose="020B0604020202020204" pitchFamily="34" charset="0"/>
                          <a:cs typeface="Arial" panose="020B0604020202020204" pitchFamily="34" charset="0"/>
                        </a:rPr>
                        <a:t>Re-open</a:t>
                      </a:r>
                      <a:r>
                        <a:rPr lang="en-US" sz="1800" b="1" baseline="0" dirty="0">
                          <a:latin typeface="Arial" panose="020B0604020202020204" pitchFamily="34" charset="0"/>
                          <a:cs typeface="Arial" panose="020B0604020202020204" pitchFamily="34" charset="0"/>
                        </a:rPr>
                        <a:t> or Grace Period Extension Should Only be Used When Needed</a:t>
                      </a:r>
                      <a:endParaRPr lang="en-US" sz="1800" b="1"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Students should not be allowed back into the test just to double check work if they already submitted their test. Students are encouraged to review items prior to ending their test.</a:t>
                      </a:r>
                    </a:p>
                  </a:txBody>
                  <a:tcPr anchor="ctr"/>
                </a:tc>
                <a:extLst>
                  <a:ext uri="{0D108BD9-81ED-4DB2-BD59-A6C34878D82A}">
                    <a16:rowId xmlns:a16="http://schemas.microsoft.com/office/drawing/2014/main" val="2964716538"/>
                  </a:ext>
                </a:extLst>
              </a:tr>
              <a:tr h="1042127">
                <a:tc>
                  <a:txBody>
                    <a:bodyPr/>
                    <a:lstStyle/>
                    <a:p>
                      <a:pPr algn="ctr"/>
                      <a:r>
                        <a:rPr lang="en-US" sz="1800" b="1" dirty="0">
                          <a:latin typeface="Arial" panose="020B0604020202020204" pitchFamily="34" charset="0"/>
                          <a:cs typeface="Arial" panose="020B0604020202020204" pitchFamily="34" charset="0"/>
                        </a:rPr>
                        <a:t>When Unsure of What to do, Reach Out for Help  </a:t>
                      </a:r>
                    </a:p>
                    <a:p>
                      <a:pPr algn="ctr"/>
                      <a:r>
                        <a:rPr lang="en-US" sz="1800" b="1" dirty="0">
                          <a:latin typeface="Arial" panose="020B0604020202020204" pitchFamily="34" charset="0"/>
                          <a:cs typeface="Arial" panose="020B0604020202020204" pitchFamily="34" charset="0"/>
                        </a:rPr>
                        <a:t> </a:t>
                      </a:r>
                    </a:p>
                  </a:txBody>
                  <a:tcPr anchor="ctr"/>
                </a:tc>
                <a:tc>
                  <a:txBody>
                    <a:bodyPr/>
                    <a:lstStyle/>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Contact</a:t>
                      </a:r>
                      <a:r>
                        <a:rPr lang="en-US" sz="1800" baseline="0" dirty="0">
                          <a:latin typeface="Arial" panose="020B0604020202020204" pitchFamily="34" charset="0"/>
                          <a:cs typeface="Arial" panose="020B0604020202020204" pitchFamily="34" charset="0"/>
                        </a:rPr>
                        <a:t> the CSDE with any questions. </a:t>
                      </a:r>
                      <a:r>
                        <a:rPr lang="en-US" sz="1800" baseline="0" dirty="0">
                          <a:latin typeface="Arial" panose="020B0604020202020204" pitchFamily="34" charset="0"/>
                          <a:cs typeface="Arial" panose="020B0604020202020204" pitchFamily="34" charset="0"/>
                          <a:hlinkClick r:id="rId3"/>
                        </a:rPr>
                        <a:t>ctstudentassessment@ct.gov</a:t>
                      </a:r>
                      <a:r>
                        <a:rPr lang="en-US" sz="1800" baseline="0" dirty="0">
                          <a:latin typeface="Arial" panose="020B0604020202020204" pitchFamily="34" charset="0"/>
                          <a:cs typeface="Arial" panose="020B0604020202020204" pitchFamily="34" charset="0"/>
                        </a:rPr>
                        <a:t>;</a:t>
                      </a:r>
                    </a:p>
                    <a:p>
                      <a:pPr marL="0" indent="0" algn="l">
                        <a:buFont typeface="Arial" panose="020B0604020202020204" pitchFamily="34" charset="0"/>
                        <a:buNone/>
                      </a:pPr>
                      <a:r>
                        <a:rPr lang="en-US" sz="1800" baseline="0" dirty="0">
                          <a:latin typeface="Arial" panose="020B0604020202020204" pitchFamily="34" charset="0"/>
                          <a:cs typeface="Arial" panose="020B0604020202020204" pitchFamily="34" charset="0"/>
                        </a:rPr>
                        <a:t>     860-713-6860; </a:t>
                      </a:r>
                    </a:p>
                    <a:p>
                      <a:pPr marL="0" indent="0" algn="l">
                        <a:buFont typeface="Arial" panose="020B0604020202020204" pitchFamily="34" charset="0"/>
                        <a:buNone/>
                      </a:pPr>
                      <a:r>
                        <a:rPr lang="en-US" sz="1800" baseline="0" dirty="0">
                          <a:latin typeface="Arial" panose="020B0604020202020204" pitchFamily="34" charset="0"/>
                          <a:cs typeface="Arial" panose="020B0604020202020204" pitchFamily="34" charset="0"/>
                        </a:rPr>
                        <a:t>     or email </a:t>
                      </a:r>
                      <a:r>
                        <a:rPr lang="en-US" sz="1800" baseline="0" dirty="0">
                          <a:latin typeface="Arial" panose="020B0604020202020204" pitchFamily="34" charset="0"/>
                          <a:cs typeface="Arial" panose="020B0604020202020204" pitchFamily="34" charset="0"/>
                          <a:hlinkClick r:id="rId4"/>
                        </a:rPr>
                        <a:t>Cristi.Alberino@ct.gov</a:t>
                      </a:r>
                      <a:endParaRPr lang="en-US" sz="1800" baseline="0" dirty="0">
                        <a:latin typeface="Arial" panose="020B0604020202020204" pitchFamily="34" charset="0"/>
                        <a:cs typeface="Arial" panose="020B0604020202020204" pitchFamily="34" charset="0"/>
                      </a:endParaRPr>
                    </a:p>
                    <a:p>
                      <a:pPr marL="285750" lvl="1" indent="-285750" algn="l">
                        <a:buFont typeface="Arial" panose="020B0604020202020204" pitchFamily="34" charset="0"/>
                        <a:buNone/>
                      </a:pP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1318156"/>
                  </a:ext>
                </a:extLst>
              </a:tr>
            </a:tbl>
          </a:graphicData>
        </a:graphic>
      </p:graphicFrame>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180638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D7BE96B8-F22A-7022-2B94-6F7E7FD7EBBC}"/>
              </a:ext>
            </a:extLst>
          </p:cNvPr>
          <p:cNvSpPr/>
          <p:nvPr/>
        </p:nvSpPr>
        <p:spPr>
          <a:xfrm>
            <a:off x="5263978" y="12356"/>
            <a:ext cx="3880022" cy="684564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F28D8611-7C68-458B-BC61-2BFC0E60EE6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3383" y="244139"/>
            <a:ext cx="5036520" cy="6369723"/>
          </a:xfrm>
          <a:prstGeom prst="rect">
            <a:avLst/>
          </a:prstGeom>
        </p:spPr>
        <p:txBody>
          <a:bodyPr vert="horz" lIns="91440" tIns="45720" rIns="91440" bIns="45720" rtlCol="0" anchor="ctr">
            <a:normAutofit lnSpcReduction="10000"/>
          </a:bodyPr>
          <a:lstStyle/>
          <a:p>
            <a:r>
              <a:rPr lang="en-US" sz="1800" dirty="0">
                <a:latin typeface="Arial"/>
                <a:cs typeface="Arial"/>
              </a:rPr>
              <a:t>If a testing irregularity occurs, </a:t>
            </a:r>
            <a:r>
              <a:rPr lang="en-US" sz="1800" b="1" dirty="0">
                <a:latin typeface="Arial"/>
                <a:cs typeface="Arial"/>
              </a:rPr>
              <a:t>and a student with an IEP or 504 Plan is not given the correct assessment, is not provided their mandated accommodations</a:t>
            </a:r>
            <a:r>
              <a:rPr lang="en-US" sz="1800" dirty="0">
                <a:latin typeface="Arial"/>
                <a:cs typeface="Arial"/>
              </a:rPr>
              <a:t>, </a:t>
            </a:r>
            <a:r>
              <a:rPr lang="en-US" sz="1800" b="1" dirty="0">
                <a:latin typeface="Arial"/>
                <a:cs typeface="Arial"/>
              </a:rPr>
              <a:t>or if any student is given an accommodation they are not entitled to, </a:t>
            </a:r>
            <a:r>
              <a:rPr lang="en-US" sz="1800" dirty="0">
                <a:latin typeface="Arial"/>
                <a:cs typeface="Arial"/>
              </a:rPr>
              <a:t>the DA must provide a letter to the CSDE on district/school letterhead. </a:t>
            </a:r>
          </a:p>
          <a:p>
            <a:endParaRPr lang="en-US" sz="1800" dirty="0">
              <a:latin typeface="Arial"/>
              <a:cs typeface="Arial"/>
            </a:endParaRPr>
          </a:p>
          <a:p>
            <a:r>
              <a:rPr lang="en-US" sz="1800" dirty="0">
                <a:latin typeface="Arial"/>
                <a:cs typeface="Arial"/>
              </a:rPr>
              <a:t>The letter </a:t>
            </a:r>
            <a:r>
              <a:rPr lang="en-US" sz="1800" b="1" dirty="0">
                <a:latin typeface="Arial"/>
                <a:cs typeface="Arial"/>
              </a:rPr>
              <a:t>must include</a:t>
            </a:r>
            <a:r>
              <a:rPr lang="en-US" sz="1800" dirty="0">
                <a:latin typeface="Arial"/>
                <a:cs typeface="Arial"/>
              </a:rPr>
              <a:t>:</a:t>
            </a:r>
          </a:p>
          <a:p>
            <a:endParaRPr lang="en-US" sz="1800" dirty="0">
              <a:latin typeface="Arial" panose="020B0604020202020204" pitchFamily="34" charset="0"/>
              <a:cs typeface="Arial" panose="020B0604020202020204" pitchFamily="34" charset="0"/>
            </a:endParaRPr>
          </a:p>
          <a:p>
            <a:pPr lvl="1" indent="-285750">
              <a:buFont typeface="Arial" panose="020B0604020202020204" pitchFamily="34" charset="0"/>
              <a:buChar char="•"/>
            </a:pPr>
            <a:r>
              <a:rPr lang="en-US" sz="1800" dirty="0">
                <a:latin typeface="Arial"/>
                <a:cs typeface="Arial"/>
              </a:rPr>
              <a:t>The student’s grade, SASID, and the name of the test on which the irregularity occurred;</a:t>
            </a:r>
          </a:p>
          <a:p>
            <a:pPr lvl="1" indent="-285750">
              <a:buFont typeface="Arial" panose="020B0604020202020204" pitchFamily="34" charset="0"/>
              <a:buChar char="•"/>
            </a:pPr>
            <a:r>
              <a:rPr lang="en-US" sz="1800" dirty="0">
                <a:latin typeface="Arial"/>
                <a:cs typeface="Arial"/>
              </a:rPr>
              <a:t>The date and a detailed explanation of the irregularity;</a:t>
            </a:r>
          </a:p>
          <a:p>
            <a:pPr lvl="1" indent="-285750">
              <a:buFont typeface="Arial" panose="020B0604020202020204" pitchFamily="34" charset="0"/>
              <a:buChar char="•"/>
            </a:pPr>
            <a:r>
              <a:rPr lang="en-US" sz="1800" dirty="0">
                <a:latin typeface="Arial"/>
                <a:cs typeface="Arial"/>
              </a:rPr>
              <a:t>The name of the teacher involved;</a:t>
            </a:r>
          </a:p>
          <a:p>
            <a:pPr lvl="1" indent="-285750">
              <a:buFont typeface="Arial" panose="020B0604020202020204" pitchFamily="34" charset="0"/>
              <a:buChar char="•"/>
            </a:pPr>
            <a:r>
              <a:rPr lang="en-US" sz="1800" dirty="0">
                <a:latin typeface="Arial"/>
                <a:cs typeface="Arial"/>
              </a:rPr>
              <a:t>A description of the discussion that occurred with parents/guardians of the student explaining the irregularity, options offered, and impact on the student’s time; and</a:t>
            </a:r>
          </a:p>
          <a:p>
            <a:pPr lvl="1" indent="-285750">
              <a:buFont typeface="Arial" panose="020B0604020202020204" pitchFamily="34" charset="0"/>
              <a:buChar char="•"/>
            </a:pPr>
            <a:r>
              <a:rPr lang="en-US" sz="1800" dirty="0">
                <a:latin typeface="Arial"/>
                <a:cs typeface="Arial"/>
              </a:rPr>
              <a:t>A brief list of procedures in place to ensure the irregularity is not repeated.</a:t>
            </a:r>
          </a:p>
        </p:txBody>
      </p:sp>
      <p:sp>
        <p:nvSpPr>
          <p:cNvPr id="2" name="Title 1"/>
          <p:cNvSpPr>
            <a:spLocks noGrp="1"/>
          </p:cNvSpPr>
          <p:nvPr>
            <p:ph type="title" idx="4294967295"/>
          </p:nvPr>
        </p:nvSpPr>
        <p:spPr>
          <a:xfrm>
            <a:off x="5592572" y="2013486"/>
            <a:ext cx="3113903" cy="3126520"/>
          </a:xfrm>
        </p:spPr>
        <p:txBody>
          <a:bodyPr vert="horz" lIns="91440" tIns="45720" rIns="91440" bIns="45720" rtlCol="0" anchor="ctr">
            <a:normAutofit/>
          </a:bodyPr>
          <a:lstStyle/>
          <a:p>
            <a:pPr algn="ctr"/>
            <a:r>
              <a:rPr lang="en-US" sz="3200" b="1" dirty="0">
                <a:ln w="0"/>
                <a:solidFill>
                  <a:schemeClr val="tx1"/>
                </a:solidFill>
                <a:cs typeface="Arial" panose="020B0604020202020204" pitchFamily="34" charset="0"/>
              </a:rPr>
              <a:t>Appeals </a:t>
            </a:r>
            <a:br>
              <a:rPr lang="en-US" sz="3200" b="1" dirty="0">
                <a:ln w="0"/>
                <a:solidFill>
                  <a:schemeClr val="tx1"/>
                </a:solidFill>
                <a:cs typeface="Arial" panose="020B0604020202020204" pitchFamily="34" charset="0"/>
              </a:rPr>
            </a:br>
            <a:r>
              <a:rPr lang="en-US" sz="3200" b="1" dirty="0">
                <a:ln w="0"/>
                <a:solidFill>
                  <a:schemeClr val="tx1"/>
                </a:solidFill>
                <a:cs typeface="Arial" panose="020B0604020202020204" pitchFamily="34" charset="0"/>
              </a:rPr>
              <a:t>Process for an </a:t>
            </a:r>
            <a:br>
              <a:rPr lang="en-US" sz="3200" b="1" dirty="0">
                <a:ln w="0"/>
                <a:solidFill>
                  <a:schemeClr val="tx1"/>
                </a:solidFill>
                <a:cs typeface="Arial" panose="020B0604020202020204" pitchFamily="34" charset="0"/>
              </a:rPr>
            </a:br>
            <a:r>
              <a:rPr lang="en-US" sz="3200" b="1" dirty="0">
                <a:ln w="0"/>
                <a:solidFill>
                  <a:schemeClr val="tx1"/>
                </a:solidFill>
                <a:cs typeface="Arial" panose="020B0604020202020204" pitchFamily="34" charset="0"/>
              </a:rPr>
              <a:t>Accommodation Issue</a:t>
            </a:r>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532836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110"/>
            <a:ext cx="5486400" cy="3255264"/>
          </a:xfrm>
          <a:noFill/>
        </p:spPr>
        <p:txBody>
          <a:bodyPr anchor="ctr">
            <a:normAutofit/>
          </a:bodyPr>
          <a:lstStyle/>
          <a:p>
            <a:pPr algn="ctr"/>
            <a:r>
              <a:rPr lang="en-US" sz="3200" b="1" dirty="0">
                <a:solidFill>
                  <a:schemeClr val="tx1"/>
                </a:solidFill>
              </a:rPr>
              <a:t>Who is Eligible for Supports and Accommodations?</a:t>
            </a:r>
          </a:p>
        </p:txBody>
      </p:sp>
      <p:pic>
        <p:nvPicPr>
          <p:cNvPr id="3" name="Picture 2" descr="Image of students in a classroom with their teacher." title="Image: Who is Eligible for Supports and Accommodations"/>
          <p:cNvPicPr>
            <a:picLocks noChangeAspect="1"/>
          </p:cNvPicPr>
          <p:nvPr/>
        </p:nvPicPr>
        <p:blipFill>
          <a:blip r:embed="rId3"/>
          <a:stretch>
            <a:fillRect/>
          </a:stretch>
        </p:blipFill>
        <p:spPr>
          <a:xfrm>
            <a:off x="5801234" y="2310952"/>
            <a:ext cx="3236087" cy="2236096"/>
          </a:xfrm>
          <a:prstGeom prst="rect">
            <a:avLst/>
          </a:prstGeom>
          <a:effectLst/>
        </p:spPr>
      </p:pic>
    </p:spTree>
    <p:extLst>
      <p:ext uri="{BB962C8B-B14F-4D97-AF65-F5344CB8AC3E}">
        <p14:creationId xmlns:p14="http://schemas.microsoft.com/office/powerpoint/2010/main" val="2177778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909501" y="211647"/>
            <a:ext cx="7324999" cy="3643661"/>
          </a:xfrm>
          <a:solidFill>
            <a:schemeClr val="bg1"/>
          </a:solidFill>
        </p:spPr>
        <p:txBody>
          <a:bodyPr vert="horz" lIns="91440" tIns="45720" rIns="91440" bIns="45720" rtlCol="0" anchor="ctr">
            <a:noAutofit/>
          </a:bodyPr>
          <a:lstStyle/>
          <a:p>
            <a:pPr marL="0" indent="0">
              <a:lnSpc>
                <a:spcPct val="100000"/>
              </a:lnSpc>
              <a:spcBef>
                <a:spcPts val="0"/>
              </a:spcBef>
              <a:spcAft>
                <a:spcPts val="600"/>
              </a:spcAft>
              <a:buNone/>
            </a:pPr>
            <a:r>
              <a:rPr lang="en-US" sz="2200" dirty="0">
                <a:solidFill>
                  <a:schemeClr val="tx1"/>
                </a:solidFill>
                <a:latin typeface="Arial" panose="020B0604020202020204" pitchFamily="34" charset="0"/>
                <a:cs typeface="Arial" panose="020B0604020202020204" pitchFamily="34" charset="0"/>
              </a:rPr>
              <a:t>Smarter Balanced and NGSS Assessments offers </a:t>
            </a:r>
            <a:r>
              <a:rPr lang="en-US" sz="2200" b="0" i="0" dirty="0">
                <a:solidFill>
                  <a:schemeClr val="tx1"/>
                </a:solidFill>
                <a:effectLst/>
                <a:latin typeface="Arial" panose="020B0604020202020204" pitchFamily="34" charset="0"/>
                <a:cs typeface="Arial" panose="020B0604020202020204" pitchFamily="34" charset="0"/>
              </a:rPr>
              <a:t>three tiers of embedded and non-embedded accessibility resources on its interim and summative assessments to meet the varied needs of learners: </a:t>
            </a:r>
          </a:p>
          <a:p>
            <a:pPr marL="346075" indent="-182563">
              <a:lnSpc>
                <a:spcPct val="100000"/>
              </a:lnSpc>
              <a:spcBef>
                <a:spcPts val="0"/>
              </a:spcBef>
              <a:spcAft>
                <a:spcPts val="600"/>
              </a:spcAft>
            </a:pPr>
            <a:r>
              <a:rPr lang="en-US" sz="2200" b="0" i="0" dirty="0">
                <a:solidFill>
                  <a:schemeClr val="tx1"/>
                </a:solidFill>
                <a:effectLst/>
                <a:latin typeface="Arial" panose="020B0604020202020204" pitchFamily="34" charset="0"/>
                <a:cs typeface="Arial" panose="020B0604020202020204" pitchFamily="34" charset="0"/>
              </a:rPr>
              <a:t>universal tools,</a:t>
            </a:r>
          </a:p>
          <a:p>
            <a:pPr marL="346075" indent="-182563">
              <a:lnSpc>
                <a:spcPct val="100000"/>
              </a:lnSpc>
              <a:spcBef>
                <a:spcPts val="0"/>
              </a:spcBef>
              <a:spcAft>
                <a:spcPts val="600"/>
              </a:spcAft>
            </a:pPr>
            <a:r>
              <a:rPr lang="en-US" sz="2200" b="0" i="0" dirty="0">
                <a:solidFill>
                  <a:schemeClr val="tx1"/>
                </a:solidFill>
                <a:effectLst/>
                <a:latin typeface="Arial" panose="020B0604020202020204" pitchFamily="34" charset="0"/>
                <a:cs typeface="Arial" panose="020B0604020202020204" pitchFamily="34" charset="0"/>
              </a:rPr>
              <a:t>designed supports, and </a:t>
            </a:r>
          </a:p>
          <a:p>
            <a:pPr marL="346075" indent="-182563">
              <a:lnSpc>
                <a:spcPct val="100000"/>
              </a:lnSpc>
              <a:spcBef>
                <a:spcPts val="0"/>
              </a:spcBef>
              <a:spcAft>
                <a:spcPts val="600"/>
              </a:spcAft>
            </a:pPr>
            <a:r>
              <a:rPr lang="en-US" sz="2200" b="0" i="0" dirty="0">
                <a:solidFill>
                  <a:schemeClr val="tx1"/>
                </a:solidFill>
                <a:effectLst/>
                <a:latin typeface="Arial" panose="020B0604020202020204" pitchFamily="34" charset="0"/>
                <a:cs typeface="Arial" panose="020B0604020202020204" pitchFamily="34" charset="0"/>
              </a:rPr>
              <a:t>accommodations. </a:t>
            </a:r>
            <a:endParaRPr lang="en-US" sz="22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sz="2200" dirty="0">
                <a:solidFill>
                  <a:schemeClr val="tx1"/>
                </a:solidFill>
                <a:latin typeface="Arial" panose="020B0604020202020204" pitchFamily="34" charset="0"/>
                <a:cs typeface="Arial" panose="020B0604020202020204" pitchFamily="34" charset="0"/>
              </a:rPr>
              <a:t>Refer to the </a:t>
            </a:r>
            <a:r>
              <a:rPr lang="en-US" sz="2200" dirty="0">
                <a:solidFill>
                  <a:srgbClr val="90BB2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Accessibility Chart</a:t>
            </a:r>
            <a:r>
              <a:rPr lang="en-US" sz="2200" dirty="0">
                <a:solidFill>
                  <a:schemeClr val="tx1"/>
                </a:solidFill>
                <a:latin typeface="Arial" panose="020B0604020202020204" pitchFamily="34" charset="0"/>
                <a:cs typeface="Arial" panose="020B0604020202020204" pitchFamily="34" charset="0"/>
              </a:rPr>
              <a:t> and the  </a:t>
            </a:r>
            <a:r>
              <a:rPr lang="en-US" sz="2200" dirty="0">
                <a:solidFill>
                  <a:srgbClr val="90BB23"/>
                </a:solidFill>
                <a:latin typeface="Arial" panose="020B0604020202020204" pitchFamily="34" charset="0"/>
                <a:cs typeface="Arial" panose="020B0604020202020204" pitchFamily="34" charset="0"/>
                <a:hlinkClick r:id="rId4"/>
              </a:rPr>
              <a:t>CSDE Assessment Guidelines</a:t>
            </a:r>
            <a:r>
              <a:rPr lang="en-US" sz="2200" dirty="0">
                <a:solidFill>
                  <a:srgbClr val="90BB23"/>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for a complete listing.</a:t>
            </a:r>
          </a:p>
        </p:txBody>
      </p:sp>
      <p:pic>
        <p:nvPicPr>
          <p:cNvPr id="8" name="Picture 7">
            <a:extLst>
              <a:ext uri="{FF2B5EF4-FFF2-40B4-BE49-F238E27FC236}">
                <a16:creationId xmlns:a16="http://schemas.microsoft.com/office/drawing/2014/main" id="{FD4B2E85-4919-C344-DEE0-5092A1195442}"/>
              </a:ext>
            </a:extLst>
          </p:cNvPr>
          <p:cNvPicPr>
            <a:picLocks noChangeAspect="1"/>
          </p:cNvPicPr>
          <p:nvPr/>
        </p:nvPicPr>
        <p:blipFill rotWithShape="1">
          <a:blip r:embed="rId5"/>
          <a:srcRect b="40104"/>
          <a:stretch/>
        </p:blipFill>
        <p:spPr>
          <a:xfrm>
            <a:off x="1544891" y="4114796"/>
            <a:ext cx="6054218" cy="244505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effectLst>
            <a:softEdge rad="0"/>
          </a:effectLst>
        </p:spPr>
      </p:pic>
      <p:sp>
        <p:nvSpPr>
          <p:cNvPr id="3" name="Content Placeholder 2">
            <a:extLst>
              <a:ext uri="{FF2B5EF4-FFF2-40B4-BE49-F238E27FC236}">
                <a16:creationId xmlns:a16="http://schemas.microsoft.com/office/drawing/2014/main" id="{AEDDDBC6-B449-2D0E-0ECE-C6580DBCEEC1}"/>
              </a:ext>
            </a:extLst>
          </p:cNvPr>
          <p:cNvSpPr txBox="1">
            <a:spLocks/>
          </p:cNvSpPr>
          <p:nvPr/>
        </p:nvSpPr>
        <p:spPr>
          <a:xfrm>
            <a:off x="346451" y="1999044"/>
            <a:ext cx="7911372" cy="4122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0162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400"/>
            <a:ext cx="6638925" cy="1022350"/>
          </a:xfrm>
          <a:noFill/>
        </p:spPr>
        <p:txBody>
          <a:bodyPr anchor="ctr">
            <a:normAutofit/>
          </a:bodyPr>
          <a:lstStyle/>
          <a:p>
            <a:pPr algn="ctr"/>
            <a:r>
              <a:rPr lang="en-US" sz="3200" b="1" dirty="0">
                <a:solidFill>
                  <a:schemeClr val="tx1"/>
                </a:solidFill>
              </a:rPr>
              <a:t>Who is Eligible for </a:t>
            </a:r>
            <a:br>
              <a:rPr lang="en-US" sz="3200" b="1" dirty="0">
                <a:solidFill>
                  <a:schemeClr val="tx1"/>
                </a:solidFill>
              </a:rPr>
            </a:br>
            <a:r>
              <a:rPr lang="en-US" sz="3200" b="1" dirty="0">
                <a:solidFill>
                  <a:schemeClr val="tx1"/>
                </a:solidFill>
              </a:rPr>
              <a:t>Universal Tools?</a:t>
            </a:r>
          </a:p>
        </p:txBody>
      </p:sp>
      <p:sp>
        <p:nvSpPr>
          <p:cNvPr id="3" name="Text Placeholder 2"/>
          <p:cNvSpPr>
            <a:spLocks noGrp="1"/>
          </p:cNvSpPr>
          <p:nvPr>
            <p:ph type="body" idx="4294967295"/>
          </p:nvPr>
        </p:nvSpPr>
        <p:spPr>
          <a:xfrm>
            <a:off x="517440" y="1470454"/>
            <a:ext cx="7823372" cy="4116945"/>
          </a:xfrm>
        </p:spPr>
        <p:txBody>
          <a:bodyPr>
            <a:normAutofit lnSpcReduction="10000"/>
          </a:bodyPr>
          <a:lstStyle/>
          <a:p>
            <a:pPr marL="0" indent="0">
              <a:lnSpc>
                <a:spcPct val="100000"/>
              </a:lnSpc>
              <a:spcBef>
                <a:spcPts val="0"/>
              </a:spcBef>
              <a:spcAft>
                <a:spcPts val="600"/>
              </a:spcAft>
              <a:buNone/>
            </a:pPr>
            <a:r>
              <a:rPr lang="en-US" sz="2300" b="1" dirty="0">
                <a:solidFill>
                  <a:srgbClr val="FF3399"/>
                </a:solidFill>
                <a:latin typeface="Arial" panose="020B0604020202020204" pitchFamily="34" charset="0"/>
                <a:cs typeface="Arial" panose="020B0604020202020204" pitchFamily="34" charset="0"/>
              </a:rPr>
              <a:t>Universal Tools</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accessibility features </a:t>
            </a:r>
            <a:r>
              <a:rPr lang="en-US" sz="2300" b="1" dirty="0">
                <a:solidFill>
                  <a:schemeClr val="tx1"/>
                </a:solidFill>
                <a:latin typeface="Arial" panose="020B0604020202020204" pitchFamily="34" charset="0"/>
                <a:cs typeface="Arial" panose="020B0604020202020204" pitchFamily="34" charset="0"/>
              </a:rPr>
              <a:t>available to ALL students </a:t>
            </a:r>
            <a:r>
              <a:rPr lang="en-US" sz="2300" dirty="0">
                <a:solidFill>
                  <a:schemeClr val="tx1"/>
                </a:solidFill>
                <a:latin typeface="Arial" panose="020B0604020202020204" pitchFamily="34" charset="0"/>
                <a:cs typeface="Arial" panose="020B0604020202020204" pitchFamily="34" charset="0"/>
              </a:rPr>
              <a:t>(e.g., digital notepad, line reader, highlighter)</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provided digitally (embedded) through the Test Delivery System or provided from the test examiner as a non-embedded tool (e.g., scratch paper, periodic table)</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to learn more, refer to the Smarter Balanced Blog Post: </a:t>
            </a:r>
            <a:r>
              <a:rPr lang="en-US" sz="2300" dirty="0">
                <a:latin typeface="Arial" panose="020B0604020202020204" pitchFamily="34" charset="0"/>
                <a:cs typeface="Arial" panose="020B0604020202020204" pitchFamily="34" charset="0"/>
                <a:hlinkClick r:id="rId3"/>
              </a:rPr>
              <a:t>Five Built In Test Tools Students Should Know (and Use!)</a:t>
            </a:r>
            <a:endParaRPr lang="en-US" sz="23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sz="2300" dirty="0">
                <a:solidFill>
                  <a:schemeClr val="tx1"/>
                </a:solidFill>
                <a:latin typeface="Arial" panose="020B0604020202020204" pitchFamily="34" charset="0"/>
                <a:cs typeface="Arial" panose="020B0604020202020204" pitchFamily="34" charset="0"/>
              </a:rPr>
              <a:t>Refer to the Accessibility Chart and Assessment Guidelines for a complete listing.</a:t>
            </a:r>
          </a:p>
        </p:txBody>
      </p:sp>
      <p:pic>
        <p:nvPicPr>
          <p:cNvPr id="4" name="Picture 3" descr="Image of a pencil and paper." title="Image: Who is Eligible for Universal Tools"/>
          <p:cNvPicPr>
            <a:picLocks noChangeAspect="1"/>
          </p:cNvPicPr>
          <p:nvPr/>
        </p:nvPicPr>
        <p:blipFill>
          <a:blip r:embed="rId4"/>
          <a:stretch>
            <a:fillRect/>
          </a:stretch>
        </p:blipFill>
        <p:spPr>
          <a:xfrm>
            <a:off x="6638795" y="279725"/>
            <a:ext cx="1427967" cy="1022391"/>
          </a:xfrm>
          <a:prstGeom prst="rect">
            <a:avLst/>
          </a:prstGeom>
        </p:spPr>
      </p:pic>
    </p:spTree>
    <p:extLst>
      <p:ext uri="{BB962C8B-B14F-4D97-AF65-F5344CB8AC3E}">
        <p14:creationId xmlns:p14="http://schemas.microsoft.com/office/powerpoint/2010/main" val="41929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174172"/>
            <a:ext cx="8114632" cy="1190172"/>
          </a:xfrm>
          <a:prstGeom prst="rect">
            <a:avLst/>
          </a:prstGeom>
        </p:spPr>
        <p:txBody>
          <a:bodyPr vert="horz" lIns="91440" tIns="45720" rIns="91440" bIns="45720" rtlCol="0" anchor="ctr">
            <a:noAutofit/>
          </a:bodyPr>
          <a:lstStyle/>
          <a:p>
            <a:pPr algn="ctr"/>
            <a:r>
              <a:rPr lang="en-US" altLang="en-US" sz="3600" b="1" dirty="0">
                <a:ln w="0"/>
                <a:solidFill>
                  <a:schemeClr val="tx1"/>
                </a:solidFill>
              </a:rPr>
              <a:t>Meet the Assessment Team </a:t>
            </a:r>
          </a:p>
        </p:txBody>
      </p:sp>
      <p:sp>
        <p:nvSpPr>
          <p:cNvPr id="8" name="Rectangle 3"/>
          <p:cNvSpPr txBox="1">
            <a:spLocks noChangeArrowheads="1"/>
          </p:cNvSpPr>
          <p:nvPr/>
        </p:nvSpPr>
        <p:spPr>
          <a:xfrm>
            <a:off x="2764953" y="5032404"/>
            <a:ext cx="3822700" cy="1198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2DCC3E5D-2B62-4F9F-921C-6688F6682BCB}"/>
              </a:ext>
            </a:extLst>
          </p:cNvPr>
          <p:cNvGraphicFramePr>
            <a:graphicFrameLocks noGrp="1"/>
          </p:cNvGraphicFramePr>
          <p:nvPr>
            <p:extLst>
              <p:ext uri="{D42A27DB-BD31-4B8C-83A1-F6EECF244321}">
                <p14:modId xmlns:p14="http://schemas.microsoft.com/office/powerpoint/2010/main" val="3350766374"/>
              </p:ext>
            </p:extLst>
          </p:nvPr>
        </p:nvGraphicFramePr>
        <p:xfrm>
          <a:off x="620188" y="1845446"/>
          <a:ext cx="7434072" cy="4069080"/>
        </p:xfrm>
        <a:graphic>
          <a:graphicData uri="http://schemas.openxmlformats.org/drawingml/2006/table">
            <a:tbl>
              <a:tblPr firstRow="1" bandRow="1">
                <a:tableStyleId>{5C22544A-7EE6-4342-B048-85BDC9FD1C3A}</a:tableStyleId>
              </a:tblPr>
              <a:tblGrid>
                <a:gridCol w="7434072">
                  <a:extLst>
                    <a:ext uri="{9D8B030D-6E8A-4147-A177-3AD203B41FA5}">
                      <a16:colId xmlns:a16="http://schemas.microsoft.com/office/drawing/2014/main" val="1217726133"/>
                    </a:ext>
                  </a:extLst>
                </a:gridCol>
              </a:tblGrid>
              <a:tr h="1356360">
                <a:tc>
                  <a:txBody>
                    <a:bodyPr/>
                    <a:lstStyle/>
                    <a:p>
                      <a:pPr lvl="0" algn="ctr">
                        <a:lnSpc>
                          <a:spcPct val="100000"/>
                        </a:lnSpc>
                        <a:spcBef>
                          <a:spcPts val="0"/>
                        </a:spcBef>
                        <a:spcAft>
                          <a:spcPts val="0"/>
                        </a:spcAft>
                        <a:buNone/>
                      </a:pPr>
                      <a:r>
                        <a:rPr lang="en-US" sz="2000" b="1" i="0" u="none" strike="noStrike" noProof="0" dirty="0">
                          <a:solidFill>
                            <a:schemeClr val="tx1"/>
                          </a:solidFill>
                          <a:latin typeface="Arial" panose="020B0604020202020204" pitchFamily="34" charset="0"/>
                          <a:cs typeface="Arial" panose="020B0604020202020204" pitchFamily="34" charset="0"/>
                        </a:rPr>
                        <a:t>Smarter Balanced/NGSS/Accessibility Supports and Accommodations and the Connecticut Alternate Assessment System (CTAA, CTAS, &amp; CAAELP)</a:t>
                      </a:r>
                    </a:p>
                  </a:txBody>
                  <a:tcPr marL="79277" marR="79277" marT="39638" marB="39638" anchor="ctr"/>
                </a:tc>
                <a:extLst>
                  <a:ext uri="{0D108BD9-81ED-4DB2-BD59-A6C34878D82A}">
                    <a16:rowId xmlns:a16="http://schemas.microsoft.com/office/drawing/2014/main" val="2737835245"/>
                  </a:ext>
                </a:extLst>
              </a:tr>
              <a:tr h="1356360">
                <a:tc>
                  <a:txBody>
                    <a:bodyPr/>
                    <a:lstStyle/>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Deirdre Ducharme</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hlinkClick r:id="rId3"/>
                        </a:rPr>
                        <a:t>Deirdre.Ducharme@ct.gov</a:t>
                      </a:r>
                      <a:r>
                        <a:rPr lang="en-US" sz="2000" b="0" i="0" u="none" strike="noStrike" noProof="0" dirty="0">
                          <a:solidFill>
                            <a:schemeClr val="tx1"/>
                          </a:solidFill>
                          <a:latin typeface="Arial" panose="020B0604020202020204" pitchFamily="34" charset="0"/>
                          <a:cs typeface="Arial" panose="020B0604020202020204" pitchFamily="34" charset="0"/>
                        </a:rPr>
                        <a:t>; 860-713-6859</a:t>
                      </a:r>
                    </a:p>
                  </a:txBody>
                  <a:tcPr marL="79277" marR="79277" marT="39638" marB="39638" anchor="ctr"/>
                </a:tc>
                <a:extLst>
                  <a:ext uri="{0D108BD9-81ED-4DB2-BD59-A6C34878D82A}">
                    <a16:rowId xmlns:a16="http://schemas.microsoft.com/office/drawing/2014/main" val="3912094906"/>
                  </a:ext>
                </a:extLst>
              </a:tr>
              <a:tr h="1356360">
                <a:tc>
                  <a:txBody>
                    <a:bodyPr/>
                    <a:lstStyle/>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rPr>
                        <a:t>Janet Stuck</a:t>
                      </a:r>
                    </a:p>
                    <a:p>
                      <a:pPr lvl="0" algn="ctr">
                        <a:lnSpc>
                          <a:spcPct val="100000"/>
                        </a:lnSpc>
                        <a:spcBef>
                          <a:spcPts val="0"/>
                        </a:spcBef>
                        <a:spcAft>
                          <a:spcPts val="0"/>
                        </a:spcAft>
                        <a:buNone/>
                      </a:pPr>
                      <a:r>
                        <a:rPr lang="en-US" sz="2000" b="0" i="0" u="none" strike="noStrike" noProof="0" dirty="0">
                          <a:solidFill>
                            <a:schemeClr val="tx1"/>
                          </a:solidFill>
                          <a:latin typeface="Arial" panose="020B0604020202020204" pitchFamily="34" charset="0"/>
                          <a:cs typeface="Arial" panose="020B0604020202020204" pitchFamily="34" charset="0"/>
                          <a:hlinkClick r:id="rId4"/>
                        </a:rPr>
                        <a:t>Janet.Stuck@ct.gov</a:t>
                      </a:r>
                      <a:r>
                        <a:rPr lang="en-US" sz="2000" b="0" i="0" u="none" strike="noStrike" noProof="0" dirty="0">
                          <a:solidFill>
                            <a:schemeClr val="tx1"/>
                          </a:solidFill>
                          <a:latin typeface="Arial" panose="020B0604020202020204" pitchFamily="34" charset="0"/>
                          <a:cs typeface="Arial" panose="020B0604020202020204" pitchFamily="34" charset="0"/>
                        </a:rPr>
                        <a:t>; 860-713-6837</a:t>
                      </a:r>
                    </a:p>
                  </a:txBody>
                  <a:tcPr marL="79277" marR="79277" marT="39638" marB="39638" anchor="ctr"/>
                </a:tc>
                <a:extLst>
                  <a:ext uri="{0D108BD9-81ED-4DB2-BD59-A6C34878D82A}">
                    <a16:rowId xmlns:a16="http://schemas.microsoft.com/office/drawing/2014/main" val="3496696042"/>
                  </a:ext>
                </a:extLst>
              </a:tr>
            </a:tbl>
          </a:graphicData>
        </a:graphic>
      </p:graphicFrame>
      <p:pic>
        <p:nvPicPr>
          <p:cNvPr id="4" name="Picture 3" descr="A person with red hair&#10;&#10;Description automatically generated with low confidence">
            <a:extLst>
              <a:ext uri="{FF2B5EF4-FFF2-40B4-BE49-F238E27FC236}">
                <a16:creationId xmlns:a16="http://schemas.microsoft.com/office/drawing/2014/main" id="{69B0ACC6-6DBA-D751-FA8E-FD6A1719E5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015" y="3231283"/>
            <a:ext cx="828841" cy="1268744"/>
          </a:xfrm>
          <a:prstGeom prst="rect">
            <a:avLst/>
          </a:prstGeom>
          <a:ln>
            <a:solidFill>
              <a:schemeClr val="tx1"/>
            </a:solidFill>
          </a:ln>
        </p:spPr>
      </p:pic>
      <p:pic>
        <p:nvPicPr>
          <p:cNvPr id="5" name="Picture 4" descr="A person wearing glasses&#10;&#10;Description automatically generated with low confidence">
            <a:extLst>
              <a:ext uri="{FF2B5EF4-FFF2-40B4-BE49-F238E27FC236}">
                <a16:creationId xmlns:a16="http://schemas.microsoft.com/office/drawing/2014/main" id="{2E92A30E-A20D-AC96-EDBC-71242D371235}"/>
              </a:ext>
            </a:extLst>
          </p:cNvPr>
          <p:cNvPicPr>
            <a:picLocks noChangeAspect="1"/>
          </p:cNvPicPr>
          <p:nvPr/>
        </p:nvPicPr>
        <p:blipFill rotWithShape="1">
          <a:blip r:embed="rId6"/>
          <a:srcRect l="20174"/>
          <a:stretch/>
        </p:blipFill>
        <p:spPr>
          <a:xfrm>
            <a:off x="7051012" y="4632440"/>
            <a:ext cx="885240" cy="1198563"/>
          </a:xfrm>
          <a:prstGeom prst="rect">
            <a:avLst/>
          </a:prstGeom>
          <a:ln>
            <a:solidFill>
              <a:schemeClr val="tx1"/>
            </a:solidFill>
          </a:ln>
        </p:spPr>
      </p:pic>
    </p:spTree>
    <p:extLst>
      <p:ext uri="{BB962C8B-B14F-4D97-AF65-F5344CB8AC3E}">
        <p14:creationId xmlns:p14="http://schemas.microsoft.com/office/powerpoint/2010/main" val="2300470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Glossary." title="Image: Who is Eligible for Designated Supports">
            <a:extLst>
              <a:ext uri="{FF2B5EF4-FFF2-40B4-BE49-F238E27FC236}">
                <a16:creationId xmlns:a16="http://schemas.microsoft.com/office/drawing/2014/main" id="{29759930-9A00-7EA8-C6C3-D21E27145055}"/>
              </a:ext>
            </a:extLst>
          </p:cNvPr>
          <p:cNvPicPr>
            <a:picLocks noChangeAspect="1"/>
          </p:cNvPicPr>
          <p:nvPr/>
        </p:nvPicPr>
        <p:blipFill>
          <a:blip r:embed="rId3"/>
          <a:stretch>
            <a:fillRect/>
          </a:stretch>
        </p:blipFill>
        <p:spPr>
          <a:xfrm>
            <a:off x="6638795" y="279724"/>
            <a:ext cx="1427967" cy="1022391"/>
          </a:xfrm>
          <a:prstGeom prst="rect">
            <a:avLst/>
          </a:prstGeom>
        </p:spPr>
      </p:pic>
      <p:sp>
        <p:nvSpPr>
          <p:cNvPr id="2" name="Title 1"/>
          <p:cNvSpPr>
            <a:spLocks noGrp="1"/>
          </p:cNvSpPr>
          <p:nvPr>
            <p:ph type="title" idx="4294967295"/>
          </p:nvPr>
        </p:nvSpPr>
        <p:spPr>
          <a:xfrm>
            <a:off x="0" y="279400"/>
            <a:ext cx="6638925" cy="1022350"/>
          </a:xfrm>
          <a:noFill/>
        </p:spPr>
        <p:txBody>
          <a:bodyPr anchor="ctr">
            <a:normAutofit/>
          </a:bodyPr>
          <a:lstStyle/>
          <a:p>
            <a:pPr algn="ctr"/>
            <a:r>
              <a:rPr lang="en-US" sz="3200" b="1" dirty="0">
                <a:solidFill>
                  <a:schemeClr val="tx1"/>
                </a:solidFill>
              </a:rPr>
              <a:t>Who is Eligible for </a:t>
            </a:r>
            <a:br>
              <a:rPr lang="en-US" sz="3200" b="1" dirty="0">
                <a:solidFill>
                  <a:schemeClr val="tx1"/>
                </a:solidFill>
              </a:rPr>
            </a:br>
            <a:r>
              <a:rPr lang="en-US" sz="3200" b="1" dirty="0">
                <a:solidFill>
                  <a:schemeClr val="tx1"/>
                </a:solidFill>
              </a:rPr>
              <a:t>Designated Supports?</a:t>
            </a:r>
          </a:p>
        </p:txBody>
      </p:sp>
      <p:sp>
        <p:nvSpPr>
          <p:cNvPr id="3" name="Text Placeholder 2"/>
          <p:cNvSpPr>
            <a:spLocks noGrp="1"/>
          </p:cNvSpPr>
          <p:nvPr>
            <p:ph type="body" idx="4294967295"/>
          </p:nvPr>
        </p:nvSpPr>
        <p:spPr>
          <a:xfrm>
            <a:off x="271849" y="1483069"/>
            <a:ext cx="7994823" cy="4870450"/>
          </a:xfrm>
        </p:spPr>
        <p:txBody>
          <a:bodyPr>
            <a:noAutofit/>
          </a:bodyPr>
          <a:lstStyle/>
          <a:p>
            <a:pPr marL="0" indent="0">
              <a:lnSpc>
                <a:spcPct val="100000"/>
              </a:lnSpc>
              <a:spcBef>
                <a:spcPts val="0"/>
              </a:spcBef>
              <a:buNone/>
            </a:pPr>
            <a:r>
              <a:rPr lang="en-US" sz="2300" b="1" dirty="0">
                <a:solidFill>
                  <a:srgbClr val="FF3399"/>
                </a:solidFill>
                <a:latin typeface="Arial" panose="020B0604020202020204" pitchFamily="34" charset="0"/>
                <a:cs typeface="Arial" panose="020B0604020202020204" pitchFamily="34" charset="0"/>
              </a:rPr>
              <a:t>Designated Supports</a:t>
            </a:r>
          </a:p>
          <a:p>
            <a:pPr marL="342900" indent="-342900">
              <a:lnSpc>
                <a:spcPct val="100000"/>
              </a:lnSpc>
              <a:spcBef>
                <a:spcPts val="0"/>
              </a:spcBef>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embedded accessibility features </a:t>
            </a:r>
            <a:r>
              <a:rPr lang="en-US" sz="2300" b="1" dirty="0">
                <a:solidFill>
                  <a:schemeClr val="tx1"/>
                </a:solidFill>
                <a:latin typeface="Arial" panose="020B0604020202020204" pitchFamily="34" charset="0"/>
                <a:cs typeface="Arial" panose="020B0604020202020204" pitchFamily="34" charset="0"/>
              </a:rPr>
              <a:t>available to ANY student for whom the need has been indicated by an educator (or team of educators with parent/guardian and student) </a:t>
            </a:r>
            <a:r>
              <a:rPr lang="en-US" sz="2300" dirty="0">
                <a:solidFill>
                  <a:schemeClr val="tx1"/>
                </a:solidFill>
                <a:latin typeface="Arial" panose="020B0604020202020204" pitchFamily="34" charset="0"/>
                <a:cs typeface="Arial" panose="020B0604020202020204" pitchFamily="34" charset="0"/>
              </a:rPr>
              <a:t>(e.g., streamline, text-to-speech of items, print size)</a:t>
            </a:r>
          </a:p>
          <a:p>
            <a:pPr marL="342900" indent="-342900">
              <a:lnSpc>
                <a:spcPct val="100000"/>
              </a:lnSpc>
              <a:spcBef>
                <a:spcPts val="0"/>
              </a:spcBef>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selected supports should be consistently used in the student’s instructional setting</a:t>
            </a:r>
          </a:p>
          <a:p>
            <a:pPr marL="342900" indent="-342900">
              <a:lnSpc>
                <a:spcPct val="100000"/>
              </a:lnSpc>
              <a:spcBef>
                <a:spcPts val="0"/>
              </a:spcBef>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non-embedded designated supports can be provided by the test examiner (e.g., read aloud of test items, simplified test directions)</a:t>
            </a:r>
          </a:p>
          <a:p>
            <a:pPr marL="342900" indent="-342900">
              <a:lnSpc>
                <a:spcPct val="100000"/>
              </a:lnSpc>
              <a:spcBef>
                <a:spcPts val="0"/>
              </a:spcBef>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must be activated in TIDE</a:t>
            </a:r>
          </a:p>
          <a:p>
            <a:pPr marL="342900" indent="-342900">
              <a:lnSpc>
                <a:spcPct val="100000"/>
              </a:lnSpc>
              <a:spcBef>
                <a:spcPts val="0"/>
              </a:spcBef>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provide opportunities for students to practice</a:t>
            </a:r>
            <a:r>
              <a:rPr lang="en-US" sz="2300" dirty="0">
                <a:solidFill>
                  <a:srgbClr val="FF0000"/>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using tools and designated supports using </a:t>
            </a:r>
            <a:r>
              <a:rPr lang="en-US" sz="2300" dirty="0">
                <a:solidFill>
                  <a:schemeClr val="tx1"/>
                </a:solidFill>
                <a:latin typeface="Arial" panose="020B0604020202020204" pitchFamily="34" charset="0"/>
                <a:cs typeface="Arial" panose="020B0604020202020204" pitchFamily="34" charset="0"/>
                <a:hlinkClick r:id="rId4"/>
              </a:rPr>
              <a:t>Practice Tests</a:t>
            </a:r>
            <a:endParaRPr lang="en-US" sz="2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125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tudent using a brailler." title="Image: Who is Eligible for Test Accommodations">
            <a:extLst>
              <a:ext uri="{FF2B5EF4-FFF2-40B4-BE49-F238E27FC236}">
                <a16:creationId xmlns:a16="http://schemas.microsoft.com/office/drawing/2014/main" id="{B14F5CE4-104B-63BD-7A92-BCB279EF4813}"/>
              </a:ext>
            </a:extLst>
          </p:cNvPr>
          <p:cNvPicPr>
            <a:picLocks noChangeAspect="1"/>
          </p:cNvPicPr>
          <p:nvPr/>
        </p:nvPicPr>
        <p:blipFill>
          <a:blip r:embed="rId3"/>
          <a:stretch>
            <a:fillRect/>
          </a:stretch>
        </p:blipFill>
        <p:spPr>
          <a:xfrm>
            <a:off x="6638794" y="279724"/>
            <a:ext cx="1427967" cy="1022391"/>
          </a:xfrm>
          <a:prstGeom prst="rect">
            <a:avLst/>
          </a:prstGeom>
        </p:spPr>
      </p:pic>
      <p:sp>
        <p:nvSpPr>
          <p:cNvPr id="2" name="Title 1"/>
          <p:cNvSpPr>
            <a:spLocks noGrp="1"/>
          </p:cNvSpPr>
          <p:nvPr>
            <p:ph type="title" idx="4294967295"/>
          </p:nvPr>
        </p:nvSpPr>
        <p:spPr>
          <a:xfrm>
            <a:off x="0" y="279725"/>
            <a:ext cx="6638795" cy="1022392"/>
          </a:xfrm>
          <a:noFill/>
        </p:spPr>
        <p:txBody>
          <a:bodyPr anchor="ctr">
            <a:normAutofit/>
          </a:bodyPr>
          <a:lstStyle/>
          <a:p>
            <a:pPr algn="ctr"/>
            <a:r>
              <a:rPr lang="en-US" sz="3200" b="1" dirty="0">
                <a:solidFill>
                  <a:schemeClr val="tx1"/>
                </a:solidFill>
              </a:rPr>
              <a:t>Who is Eligible for Test Accommodations?</a:t>
            </a:r>
          </a:p>
        </p:txBody>
      </p:sp>
      <p:sp>
        <p:nvSpPr>
          <p:cNvPr id="3" name="Text Placeholder 2"/>
          <p:cNvSpPr>
            <a:spLocks noGrp="1"/>
          </p:cNvSpPr>
          <p:nvPr>
            <p:ph type="body" idx="4294967295"/>
          </p:nvPr>
        </p:nvSpPr>
        <p:spPr>
          <a:xfrm>
            <a:off x="259493" y="1519597"/>
            <a:ext cx="8093676" cy="4870450"/>
          </a:xfrm>
        </p:spPr>
        <p:txBody>
          <a:bodyPr>
            <a:noAutofit/>
          </a:bodyPr>
          <a:lstStyle/>
          <a:p>
            <a:pPr marL="0" indent="0">
              <a:lnSpc>
                <a:spcPct val="100000"/>
              </a:lnSpc>
              <a:spcBef>
                <a:spcPts val="0"/>
              </a:spcBef>
              <a:spcAft>
                <a:spcPts val="600"/>
              </a:spcAft>
              <a:buNone/>
            </a:pPr>
            <a:r>
              <a:rPr lang="en-US" sz="2300" b="1" dirty="0">
                <a:solidFill>
                  <a:srgbClr val="FF3399"/>
                </a:solidFill>
                <a:latin typeface="Arial" panose="020B0604020202020204" pitchFamily="34" charset="0"/>
                <a:cs typeface="Arial" panose="020B0604020202020204" pitchFamily="34" charset="0"/>
              </a:rPr>
              <a:t>Accommodations</a:t>
            </a:r>
          </a:p>
          <a:p>
            <a:pPr marL="342900" indent="-342900">
              <a:lnSpc>
                <a:spcPct val="100000"/>
              </a:lnSpc>
              <a:spcBef>
                <a:spcPts val="0"/>
              </a:spcBef>
              <a:spcAft>
                <a:spcPts val="600"/>
              </a:spcAft>
              <a:buFont typeface="Arial" panose="020B0604020202020204" pitchFamily="34" charset="0"/>
              <a:buChar char="•"/>
            </a:pPr>
            <a:r>
              <a:rPr lang="en-US" sz="2300" b="1" dirty="0">
                <a:solidFill>
                  <a:schemeClr val="tx1"/>
                </a:solidFill>
                <a:latin typeface="Arial" panose="020B0604020202020204" pitchFamily="34" charset="0"/>
                <a:cs typeface="Arial" panose="020B0604020202020204" pitchFamily="34" charset="0"/>
              </a:rPr>
              <a:t>available for students with an active Individualized Education Program (IEP) or a Section 504 Plan</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IEP/504 Plan must specify which accommodations will be used during testing (refer to the IEP), and should generally reflect similar accommodations required for instruction</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embedded accommodations are provided through the Test Delivery System (e.g., text-to-speech of ELA Reading Passages, closed captioning)</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non-embedded allowable accommodations are provided by the test examiner (e.g., 100 Numbers Table, Large Print Test booklet) </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must be activated in TIDE</a:t>
            </a:r>
          </a:p>
        </p:txBody>
      </p:sp>
    </p:spTree>
    <p:extLst>
      <p:ext uri="{BB962C8B-B14F-4D97-AF65-F5344CB8AC3E}">
        <p14:creationId xmlns:p14="http://schemas.microsoft.com/office/powerpoint/2010/main" val="4133154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7135"/>
            <a:ext cx="6746789" cy="1099751"/>
          </a:xfrm>
          <a:noFill/>
        </p:spPr>
        <p:txBody>
          <a:bodyPr>
            <a:normAutofit/>
          </a:bodyPr>
          <a:lstStyle/>
          <a:p>
            <a:pPr algn="ctr"/>
            <a:r>
              <a:rPr lang="en-US" sz="3200" b="1" dirty="0">
                <a:solidFill>
                  <a:schemeClr val="bg1"/>
                </a:solidFill>
              </a:rPr>
              <a:t>Language Supports for Multilingual Learners</a:t>
            </a:r>
          </a:p>
        </p:txBody>
      </p:sp>
      <p:sp>
        <p:nvSpPr>
          <p:cNvPr id="3" name="Text Placeholder 2"/>
          <p:cNvSpPr>
            <a:spLocks noGrp="1"/>
          </p:cNvSpPr>
          <p:nvPr>
            <p:ph type="body" idx="4294967295"/>
          </p:nvPr>
        </p:nvSpPr>
        <p:spPr>
          <a:xfrm>
            <a:off x="444845" y="1556952"/>
            <a:ext cx="7846540" cy="2767913"/>
          </a:xfrm>
        </p:spPr>
        <p:txBody>
          <a:bodyPr>
            <a:noAutofit/>
          </a:bodyPr>
          <a:lstStyle/>
          <a:p>
            <a:pPr marL="0" indent="0">
              <a:lnSpc>
                <a:spcPct val="100000"/>
              </a:lnSpc>
              <a:spcBef>
                <a:spcPts val="0"/>
              </a:spcBef>
              <a:spcAft>
                <a:spcPts val="600"/>
              </a:spcAft>
              <a:buNone/>
            </a:pPr>
            <a:r>
              <a:rPr lang="en-US" sz="2300" b="1" dirty="0">
                <a:solidFill>
                  <a:srgbClr val="FF3399"/>
                </a:solidFill>
                <a:latin typeface="Arial" panose="020B0604020202020204" pitchFamily="34" charset="0"/>
                <a:cs typeface="Arial" panose="020B0604020202020204" pitchFamily="34" charset="0"/>
              </a:rPr>
              <a:t>Language Supports</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embedded supports are provided through the Test Delivery System (e.g., Spanish Presentation math stacked &amp; science toggle, translation glossary)</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a:cs typeface="Arial"/>
              </a:rPr>
              <a:t>non-embedded accommodations are provided by the test examiner (e.g., </a:t>
            </a:r>
            <a:r>
              <a:rPr lang="en-US" sz="2300" dirty="0">
                <a:solidFill>
                  <a:srgbClr val="0000FF"/>
                </a:solidFill>
                <a:latin typeface="Arial"/>
                <a:cs typeface="Arial"/>
                <a:hlinkClick r:id="rId3">
                  <a:extLst>
                    <a:ext uri="{A12FA001-AC4F-418D-AE19-62706E023703}">
                      <ahyp:hlinkClr xmlns:ahyp="http://schemas.microsoft.com/office/drawing/2018/hyperlinkcolor" val="tx"/>
                    </a:ext>
                  </a:extLst>
                </a:hlinkClick>
              </a:rPr>
              <a:t>Smarter Balanced Translation Test Directions</a:t>
            </a:r>
            <a:r>
              <a:rPr lang="en-US" sz="2300" dirty="0">
                <a:solidFill>
                  <a:schemeClr val="tx1"/>
                </a:solidFill>
                <a:latin typeface="Arial"/>
                <a:cs typeface="Arial"/>
              </a:rPr>
              <a:t>, </a:t>
            </a:r>
            <a:r>
              <a:rPr lang="en-US" sz="2300" dirty="0">
                <a:solidFill>
                  <a:srgbClr val="0000FF"/>
                </a:solidFill>
                <a:latin typeface="Arial"/>
                <a:cs typeface="Arial"/>
                <a:hlinkClick r:id="rId4">
                  <a:extLst>
                    <a:ext uri="{A12FA001-AC4F-418D-AE19-62706E023703}">
                      <ahyp:hlinkClr xmlns:ahyp="http://schemas.microsoft.com/office/drawing/2018/hyperlinkcolor" val="tx"/>
                    </a:ext>
                  </a:extLst>
                </a:hlinkClick>
              </a:rPr>
              <a:t>Simplified Test Directions</a:t>
            </a:r>
            <a:r>
              <a:rPr lang="en-US" sz="2300" dirty="0">
                <a:solidFill>
                  <a:schemeClr val="tx1"/>
                </a:solidFill>
                <a:latin typeface="Arial"/>
                <a:cs typeface="Arial"/>
              </a:rPr>
              <a:t>)</a:t>
            </a:r>
          </a:p>
        </p:txBody>
      </p:sp>
      <p:pic>
        <p:nvPicPr>
          <p:cNvPr id="7" name="Picture 6">
            <a:extLst>
              <a:ext uri="{FF2B5EF4-FFF2-40B4-BE49-F238E27FC236}">
                <a16:creationId xmlns:a16="http://schemas.microsoft.com/office/drawing/2014/main" id="{17876783-2AF7-5357-ACCB-C4DED620E60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20931" y="284207"/>
            <a:ext cx="1198606" cy="1052520"/>
          </a:xfrm>
          <a:prstGeom prst="rect">
            <a:avLst/>
          </a:prstGeom>
          <a:ln>
            <a:solidFill>
              <a:schemeClr val="tx1"/>
            </a:solidFill>
          </a:ln>
        </p:spPr>
      </p:pic>
    </p:spTree>
    <p:extLst>
      <p:ext uri="{BB962C8B-B14F-4D97-AF65-F5344CB8AC3E}">
        <p14:creationId xmlns:p14="http://schemas.microsoft.com/office/powerpoint/2010/main" val="731661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7135"/>
            <a:ext cx="6746789" cy="1099751"/>
          </a:xfrm>
          <a:noFill/>
        </p:spPr>
        <p:txBody>
          <a:bodyPr>
            <a:normAutofit/>
          </a:bodyPr>
          <a:lstStyle/>
          <a:p>
            <a:pPr algn="ctr"/>
            <a:r>
              <a:rPr lang="en-US" sz="3200" b="1" dirty="0">
                <a:solidFill>
                  <a:schemeClr val="bg1"/>
                </a:solidFill>
              </a:rPr>
              <a:t>Language Supports for Multilingual Learners</a:t>
            </a:r>
          </a:p>
        </p:txBody>
      </p:sp>
      <p:sp>
        <p:nvSpPr>
          <p:cNvPr id="3" name="Text Placeholder 2"/>
          <p:cNvSpPr>
            <a:spLocks noGrp="1"/>
          </p:cNvSpPr>
          <p:nvPr>
            <p:ph type="body" idx="4294967295"/>
          </p:nvPr>
        </p:nvSpPr>
        <p:spPr>
          <a:xfrm>
            <a:off x="345991" y="1507524"/>
            <a:ext cx="7846540" cy="4782065"/>
          </a:xfrm>
        </p:spPr>
        <p:txBody>
          <a:bodyPr>
            <a:noAutofit/>
          </a:bodyPr>
          <a:lstStyle/>
          <a:p>
            <a:pPr marL="0" indent="0">
              <a:lnSpc>
                <a:spcPct val="100000"/>
              </a:lnSpc>
              <a:spcBef>
                <a:spcPts val="0"/>
              </a:spcBef>
              <a:spcAft>
                <a:spcPts val="600"/>
              </a:spcAft>
              <a:buNone/>
            </a:pPr>
            <a:r>
              <a:rPr lang="en-US" sz="2300" b="1" dirty="0">
                <a:solidFill>
                  <a:srgbClr val="FF3399"/>
                </a:solidFill>
                <a:latin typeface="Arial" panose="020B0604020202020204" pitchFamily="34" charset="0"/>
                <a:cs typeface="Arial" panose="020B0604020202020204" pitchFamily="34" charset="0"/>
              </a:rPr>
              <a:t>Language Supports</a:t>
            </a: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are marked with a * on the Accessibility Chart </a:t>
            </a:r>
            <a:endParaRPr lang="en-US" sz="2300">
              <a:solidFill>
                <a:schemeClr val="tx1"/>
              </a:solidFill>
              <a:latin typeface="Arial" panose="020B0604020202020204" pitchFamily="34" charset="0"/>
              <a:cs typeface="Arial" panose="020B0604020202020204" pitchFamily="34" charset="0"/>
            </a:endParaRP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should be used by students during instruction if selected for use on testing</a:t>
            </a:r>
            <a:endParaRPr lang="en-US" sz="2300">
              <a:solidFill>
                <a:schemeClr val="tx1"/>
              </a:solidFill>
              <a:latin typeface="Arial" panose="020B0604020202020204" pitchFamily="34" charset="0"/>
              <a:cs typeface="Arial" panose="020B0604020202020204" pitchFamily="34" charset="0"/>
            </a:endParaRPr>
          </a:p>
          <a:p>
            <a:pPr marL="342900" indent="-342900">
              <a:lnSpc>
                <a:spcPct val="100000"/>
              </a:lnSpc>
              <a:spcBef>
                <a:spcPts val="0"/>
              </a:spcBef>
              <a:spcAft>
                <a:spcPts val="6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must be activated in TIDE</a:t>
            </a:r>
            <a:endParaRPr lang="en-US" sz="230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sz="2300" dirty="0">
                <a:solidFill>
                  <a:schemeClr val="tx1"/>
                </a:solidFill>
                <a:latin typeface="Arial" panose="020B0604020202020204" pitchFamily="34" charset="0"/>
                <a:cs typeface="Arial" panose="020B0604020202020204" pitchFamily="34" charset="0"/>
              </a:rPr>
              <a:t>For a complete listing of available supports for English learners, refer to:</a:t>
            </a:r>
          </a:p>
          <a:p>
            <a:pPr marL="285750" indent="-285750">
              <a:lnSpc>
                <a:spcPct val="100000"/>
              </a:lnSpc>
              <a:spcBef>
                <a:spcPts val="0"/>
              </a:spcBef>
              <a:spcAft>
                <a:spcPts val="600"/>
              </a:spcAft>
              <a:buFont typeface="Wingdings" panose="05000000000000000000" pitchFamily="2" charset="2"/>
              <a:buChar char="Ø"/>
            </a:pPr>
            <a:r>
              <a:rPr lang="en-US" sz="23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Embedded and Non-Embedded Designated Supports for English Learners brochure</a:t>
            </a:r>
            <a:r>
              <a:rPr lang="en-US" sz="2300" dirty="0">
                <a:solidFill>
                  <a:srgbClr val="0000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600"/>
              </a:spcAft>
              <a:buFont typeface="Wingdings" panose="05000000000000000000" pitchFamily="2" charset="2"/>
              <a:buChar char="Ø"/>
            </a:pPr>
            <a:r>
              <a:rPr lang="en-US" sz="23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Translation Glossary (Math) brochure</a:t>
            </a:r>
            <a:r>
              <a:rPr lang="en-US" sz="2300" dirty="0">
                <a:solidFill>
                  <a:srgbClr val="0000FF"/>
                </a:solidFill>
                <a:latin typeface="Arial" panose="020B0604020202020204" pitchFamily="34" charset="0"/>
                <a:cs typeface="Arial" panose="020B0604020202020204" pitchFamily="34" charset="0"/>
              </a:rPr>
              <a:t> </a:t>
            </a:r>
          </a:p>
          <a:p>
            <a:pPr marL="285750" indent="-285750">
              <a:lnSpc>
                <a:spcPct val="100000"/>
              </a:lnSpc>
              <a:spcBef>
                <a:spcPts val="0"/>
              </a:spcBef>
              <a:spcAft>
                <a:spcPts val="600"/>
              </a:spcAft>
              <a:buFont typeface="Wingdings" panose="05000000000000000000" pitchFamily="2" charset="2"/>
              <a:buChar char="Ø"/>
            </a:pPr>
            <a:r>
              <a:rPr lang="en-US" sz="23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CSDE Assessment Guidelines </a:t>
            </a:r>
            <a:endParaRPr lang="en-US" sz="2300" dirty="0">
              <a:solidFill>
                <a:srgbClr val="0000F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876783-2AF7-5357-ACCB-C4DED620E60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20931" y="284207"/>
            <a:ext cx="1198606" cy="1052520"/>
          </a:xfrm>
          <a:prstGeom prst="rect">
            <a:avLst/>
          </a:prstGeom>
          <a:ln>
            <a:solidFill>
              <a:schemeClr val="tx1"/>
            </a:solidFill>
          </a:ln>
        </p:spPr>
      </p:pic>
    </p:spTree>
    <p:extLst>
      <p:ext uri="{BB962C8B-B14F-4D97-AF65-F5344CB8AC3E}">
        <p14:creationId xmlns:p14="http://schemas.microsoft.com/office/powerpoint/2010/main" val="2579710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3"/>
          </p:cNvPr>
          <p:cNvSpPr/>
          <p:nvPr/>
        </p:nvSpPr>
        <p:spPr>
          <a:xfrm>
            <a:off x="31394" y="661725"/>
            <a:ext cx="9091848" cy="6088311"/>
          </a:xfrm>
          <a:prstGeom prst="roundRect">
            <a:avLst/>
          </a:prstGeom>
          <a:gradFill>
            <a:gsLst>
              <a:gs pos="45000">
                <a:schemeClr val="accent1">
                  <a:tint val="50000"/>
                  <a:satMod val="300000"/>
                </a:schemeClr>
              </a:gs>
              <a:gs pos="35000">
                <a:schemeClr val="accent1">
                  <a:tint val="37000"/>
                  <a:satMod val="300000"/>
                </a:schemeClr>
              </a:gs>
              <a:gs pos="100000">
                <a:schemeClr val="accent1">
                  <a:tint val="15000"/>
                  <a:satMod val="350000"/>
                </a:schemeClr>
              </a:gs>
            </a:gsLst>
          </a:gradFill>
          <a:ln w="222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59511" y="1350554"/>
            <a:ext cx="1267677" cy="32925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Diagram 1"/>
          <p:cNvGraphicFramePr/>
          <p:nvPr/>
        </p:nvGraphicFramePr>
        <p:xfrm>
          <a:off x="81180" y="1427928"/>
          <a:ext cx="1273092" cy="3233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60027" y="4846481"/>
            <a:ext cx="1229263" cy="1632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0" name="Diagram 29"/>
          <p:cNvGraphicFramePr/>
          <p:nvPr/>
        </p:nvGraphicFramePr>
        <p:xfrm>
          <a:off x="112442" y="4738695"/>
          <a:ext cx="1213963" cy="18880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ounded Rectangle 10"/>
          <p:cNvSpPr/>
          <p:nvPr/>
        </p:nvSpPr>
        <p:spPr>
          <a:xfrm>
            <a:off x="1383902" y="897557"/>
            <a:ext cx="7701220" cy="58385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1569906" y="898312"/>
            <a:ext cx="267353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Designated Supports:</a:t>
            </a:r>
          </a:p>
        </p:txBody>
      </p:sp>
      <p:sp>
        <p:nvSpPr>
          <p:cNvPr id="14" name="Rounded Rectangle 13"/>
          <p:cNvSpPr/>
          <p:nvPr/>
        </p:nvSpPr>
        <p:spPr>
          <a:xfrm>
            <a:off x="1361982" y="1407536"/>
            <a:ext cx="2589779" cy="1981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1369062" y="3415837"/>
            <a:ext cx="2625355" cy="33550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1" name="Diagram 30"/>
          <p:cNvGraphicFramePr/>
          <p:nvPr/>
        </p:nvGraphicFramePr>
        <p:xfrm>
          <a:off x="1343775" y="1222565"/>
          <a:ext cx="2712511" cy="220643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p:cNvGraphicFramePr/>
          <p:nvPr/>
        </p:nvGraphicFramePr>
        <p:xfrm>
          <a:off x="1359440" y="3349677"/>
          <a:ext cx="2597346" cy="320605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8" name="Rounded Rectangle 17"/>
          <p:cNvSpPr/>
          <p:nvPr/>
        </p:nvSpPr>
        <p:spPr>
          <a:xfrm>
            <a:off x="4056286" y="3093083"/>
            <a:ext cx="5037980" cy="36389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4056286" y="1031083"/>
            <a:ext cx="221746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Accommodations:</a:t>
            </a:r>
          </a:p>
        </p:txBody>
      </p:sp>
      <p:sp>
        <p:nvSpPr>
          <p:cNvPr id="20" name="TextBox 19"/>
          <p:cNvSpPr txBox="1"/>
          <p:nvPr/>
        </p:nvSpPr>
        <p:spPr>
          <a:xfrm>
            <a:off x="6205415" y="915092"/>
            <a:ext cx="2124644" cy="492443"/>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Available to students with an IEP or 504 Plan</a:t>
            </a:r>
          </a:p>
        </p:txBody>
      </p:sp>
      <p:sp>
        <p:nvSpPr>
          <p:cNvPr id="21" name="Rounded Rectangle 20"/>
          <p:cNvSpPr/>
          <p:nvPr/>
        </p:nvSpPr>
        <p:spPr>
          <a:xfrm>
            <a:off x="4026656" y="1649420"/>
            <a:ext cx="1764583" cy="35276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ounded Rectangle 21"/>
          <p:cNvSpPr/>
          <p:nvPr/>
        </p:nvSpPr>
        <p:spPr>
          <a:xfrm>
            <a:off x="5770005" y="1625762"/>
            <a:ext cx="3295920" cy="3565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Diagram 7"/>
          <p:cNvGraphicFramePr/>
          <p:nvPr/>
        </p:nvGraphicFramePr>
        <p:xfrm>
          <a:off x="4066977" y="1407535"/>
          <a:ext cx="1598504" cy="374616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9" name="Freeform 38"/>
          <p:cNvSpPr/>
          <p:nvPr/>
        </p:nvSpPr>
        <p:spPr>
          <a:xfrm>
            <a:off x="6592779" y="1516241"/>
            <a:ext cx="1149049" cy="347356"/>
          </a:xfrm>
          <a:custGeom>
            <a:avLst/>
            <a:gdLst>
              <a:gd name="connsiteX0" fmla="*/ 0 w 1149049"/>
              <a:gd name="connsiteY0" fmla="*/ 57894 h 347356"/>
              <a:gd name="connsiteX1" fmla="*/ 57894 w 1149049"/>
              <a:gd name="connsiteY1" fmla="*/ 0 h 347356"/>
              <a:gd name="connsiteX2" fmla="*/ 1091155 w 1149049"/>
              <a:gd name="connsiteY2" fmla="*/ 0 h 347356"/>
              <a:gd name="connsiteX3" fmla="*/ 1149049 w 1149049"/>
              <a:gd name="connsiteY3" fmla="*/ 57894 h 347356"/>
              <a:gd name="connsiteX4" fmla="*/ 1149049 w 1149049"/>
              <a:gd name="connsiteY4" fmla="*/ 289462 h 347356"/>
              <a:gd name="connsiteX5" fmla="*/ 1091155 w 1149049"/>
              <a:gd name="connsiteY5" fmla="*/ 347356 h 347356"/>
              <a:gd name="connsiteX6" fmla="*/ 57894 w 1149049"/>
              <a:gd name="connsiteY6" fmla="*/ 347356 h 347356"/>
              <a:gd name="connsiteX7" fmla="*/ 0 w 1149049"/>
              <a:gd name="connsiteY7" fmla="*/ 289462 h 347356"/>
              <a:gd name="connsiteX8" fmla="*/ 0 w 1149049"/>
              <a:gd name="connsiteY8" fmla="*/ 57894 h 3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049" h="347356">
                <a:moveTo>
                  <a:pt x="0" y="57894"/>
                </a:moveTo>
                <a:cubicBezTo>
                  <a:pt x="0" y="25920"/>
                  <a:pt x="25920" y="0"/>
                  <a:pt x="57894" y="0"/>
                </a:cubicBezTo>
                <a:lnTo>
                  <a:pt x="1091155" y="0"/>
                </a:lnTo>
                <a:cubicBezTo>
                  <a:pt x="1123129" y="0"/>
                  <a:pt x="1149049" y="25920"/>
                  <a:pt x="1149049" y="57894"/>
                </a:cubicBezTo>
                <a:lnTo>
                  <a:pt x="1149049" y="289462"/>
                </a:lnTo>
                <a:cubicBezTo>
                  <a:pt x="1149049" y="321436"/>
                  <a:pt x="1123129" y="347356"/>
                  <a:pt x="1091155" y="347356"/>
                </a:cubicBezTo>
                <a:lnTo>
                  <a:pt x="57894" y="347356"/>
                </a:lnTo>
                <a:cubicBezTo>
                  <a:pt x="25920" y="347356"/>
                  <a:pt x="0" y="321436"/>
                  <a:pt x="0" y="289462"/>
                </a:cubicBezTo>
                <a:lnTo>
                  <a:pt x="0" y="57894"/>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58867" tIns="58867" rIns="58867" bIns="58867" numCol="1" spcCol="1270" anchor="ctr" anchorCtr="0">
            <a:noAutofit/>
          </a:bodyPr>
          <a:lstStyle/>
          <a:p>
            <a:pPr marL="0" marR="0" lvl="0" indent="0" algn="l" defTabSz="466725" rtl="0" eaLnBrk="1" fontAlgn="auto" latinLnBrk="0" hangingPunct="1">
              <a:lnSpc>
                <a:spcPct val="90000"/>
              </a:lnSpc>
              <a:spcBef>
                <a:spcPct val="0"/>
              </a:spcBef>
              <a:spcAft>
                <a:spcPct val="3500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a:ea typeface="+mn-ea"/>
                <a:cs typeface="+mn-cs"/>
              </a:rPr>
              <a:t>Non-Embedded</a:t>
            </a: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39"/>
          <p:cNvSpPr/>
          <p:nvPr/>
        </p:nvSpPr>
        <p:spPr>
          <a:xfrm>
            <a:off x="5855716" y="1981872"/>
            <a:ext cx="3175841" cy="3158837"/>
          </a:xfrm>
          <a:custGeom>
            <a:avLst/>
            <a:gdLst>
              <a:gd name="connsiteX0" fmla="*/ 0 w 3172738"/>
              <a:gd name="connsiteY0" fmla="*/ 0 h 3473470"/>
              <a:gd name="connsiteX1" fmla="*/ 3172738 w 3172738"/>
              <a:gd name="connsiteY1" fmla="*/ 0 h 3473470"/>
              <a:gd name="connsiteX2" fmla="*/ 3172738 w 3172738"/>
              <a:gd name="connsiteY2" fmla="*/ 3473470 h 3473470"/>
              <a:gd name="connsiteX3" fmla="*/ 0 w 3172738"/>
              <a:gd name="connsiteY3" fmla="*/ 3473470 h 3473470"/>
              <a:gd name="connsiteX4" fmla="*/ 0 w 3172738"/>
              <a:gd name="connsiteY4" fmla="*/ 0 h 347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738" h="3473470">
                <a:moveTo>
                  <a:pt x="0" y="0"/>
                </a:moveTo>
                <a:lnTo>
                  <a:pt x="3172738" y="0"/>
                </a:lnTo>
                <a:lnTo>
                  <a:pt x="3172738" y="3473470"/>
                </a:lnTo>
                <a:lnTo>
                  <a:pt x="0" y="3473470"/>
                </a:lnTo>
                <a:lnTo>
                  <a:pt x="0" y="0"/>
                </a:lnTo>
                <a:close/>
              </a:path>
            </a:pathLst>
          </a:custGeom>
          <a:ln>
            <a:solidFill>
              <a:schemeClr val="tx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734" tIns="11430" rIns="64008" bIns="11430" numCol="1" spcCol="1270" anchor="t" anchorCtr="0">
            <a:noAutofit/>
          </a:bodyPr>
          <a:lstStyle/>
          <a:p>
            <a:pPr marL="57150" marR="0" lvl="1" indent="-57150" algn="l" defTabSz="400050" rtl="0" eaLnBrk="1" fontAlgn="auto" latinLnBrk="0" hangingPunct="1">
              <a:lnSpc>
                <a:spcPct val="90000"/>
              </a:lnSpc>
              <a:spcBef>
                <a:spcPct val="0"/>
              </a:spcBef>
              <a:spcAft>
                <a:spcPct val="20000"/>
              </a:spcAft>
              <a:buClrTx/>
              <a:buSzTx/>
              <a:buFontTx/>
              <a:buChar char="••"/>
              <a:tabLst/>
              <a:defRPr/>
            </a:pPr>
            <a:endPar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hlinkClick r:id="rId29"/>
              </a:rPr>
              <a:t>100s Number Table  </a:t>
            </a: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(Grades 3-8)</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Abacus</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Alternate Response Options</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Braille Booklet (Only UEB/UEB Nemeth)</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Calculator (Math Grades 6-8)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a:t>
            </a:r>
            <a:endParaRPr kumimoji="0" lang="en-US" sz="900" b="0" i="0" u="none" strike="noStrike" kern="1200" cap="none" spc="0" normalizeH="0" baseline="0" noProof="0" dirty="0">
              <a:ln>
                <a:noFill/>
              </a:ln>
              <a:solidFill>
                <a:srgbClr val="FF0000"/>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215968"/>
                </a:solidFill>
                <a:effectLst/>
                <a:uLnTx/>
                <a:uFillTx/>
                <a:latin typeface="Calibri"/>
                <a:ea typeface="+mn-ea"/>
                <a:cs typeface="+mn-cs"/>
              </a:rPr>
              <a:t>Customized Accommodations </a:t>
            </a:r>
            <a:r>
              <a:rPr kumimoji="0" lang="en-US" sz="900" b="1" i="1" u="none" strike="noStrike" kern="1200" cap="none" spc="0" normalizeH="0" baseline="0" noProof="0" dirty="0">
                <a:ln>
                  <a:noFill/>
                </a:ln>
                <a:solidFill>
                  <a:srgbClr val="215968"/>
                </a:solidFill>
                <a:effectLst/>
                <a:uLnTx/>
                <a:uFillTx/>
                <a:latin typeface="Calibri"/>
                <a:ea typeface="+mn-ea"/>
                <a:cs typeface="+mn-cs"/>
              </a:rPr>
              <a:t>~#</a:t>
            </a:r>
            <a:r>
              <a:rPr kumimoji="0" lang="en-US" sz="900" b="0" i="1" u="none" strike="noStrike" kern="1200" cap="none" spc="0" normalizeH="0" baseline="0" noProof="0" dirty="0">
                <a:ln>
                  <a:noFill/>
                </a:ln>
                <a:solidFill>
                  <a:srgbClr val="215968"/>
                </a:solidFill>
                <a:effectLst/>
                <a:uLnTx/>
                <a:uFillTx/>
                <a:latin typeface="Calibri"/>
                <a:ea typeface="+mn-ea"/>
                <a:cs typeface="+mn-cs"/>
              </a:rPr>
              <a:t> (Contact the CSDE)</a:t>
            </a:r>
            <a:endParaRPr kumimoji="0" lang="en-US" sz="900" b="0" i="0" u="none" strike="noStrike" kern="1200" cap="none" spc="0" normalizeH="0" baseline="0" noProof="0" dirty="0">
              <a:ln>
                <a:noFill/>
              </a:ln>
              <a:solidFill>
                <a:srgbClr val="215968"/>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Human Signer for ELA, Math, and/or Science Items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Human Signer for ELA Reading Passages (Grades 3-8)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Large Print Booklet</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hlinkClick r:id="rId30"/>
              </a:rPr>
              <a:t>Manipulatives</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 (Math, Grades 3-8)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a:t>
            </a:r>
            <a:endParaRPr kumimoji="0" lang="en-US" sz="900" b="0" i="0" u="none" strike="noStrike" kern="1200" cap="none" spc="0" normalizeH="0" baseline="0" noProof="0" dirty="0">
              <a:ln>
                <a:noFill/>
              </a:ln>
              <a:solidFill>
                <a:srgbClr val="0000FF"/>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hlinkClick r:id="rId31"/>
              </a:rPr>
              <a:t>Multiplication Table </a:t>
            </a: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(Grades 3-8)</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Print on Demand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(Contact the CSDE)</a:t>
            </a: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hlinkClick r:id="rId32"/>
              </a:rPr>
              <a:t>Read Aloud ELA Reading Passages </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(Grades 3-8)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 # </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Complete the </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hlinkClick r:id="rId33"/>
              </a:rPr>
              <a:t>Documented Evidence for a Read Aloud of the Smarter Balanced ELA Reading Passages</a:t>
            </a:r>
            <a:endPar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hlinkClick r:id="rId34"/>
              </a:rPr>
              <a:t>Scribe</a:t>
            </a:r>
            <a:r>
              <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rPr>
              <a:t> </a:t>
            </a:r>
            <a:r>
              <a:rPr kumimoji="0" lang="en-US" sz="900" b="1" i="1" u="none" strike="noStrike" kern="1200" cap="none" spc="0" normalizeH="0" baseline="0" noProof="0" dirty="0">
                <a:ln>
                  <a:noFill/>
                </a:ln>
                <a:solidFill>
                  <a:srgbClr val="4BACC6">
                    <a:lumMod val="50000"/>
                  </a:srgbClr>
                </a:solidFill>
                <a:effectLst/>
                <a:uLnTx/>
                <a:uFillTx/>
                <a:latin typeface="Calibri"/>
                <a:ea typeface="+mn-ea"/>
                <a:cs typeface="+mn-cs"/>
              </a:rPr>
              <a:t>~#</a:t>
            </a:r>
            <a:endParaRPr kumimoji="0" lang="en-US" sz="900" b="0" i="1" u="none" strike="noStrike" kern="1200" cap="none" spc="0" normalizeH="0" baseline="0" noProof="0" dirty="0">
              <a:ln>
                <a:noFill/>
              </a:ln>
              <a:solidFill>
                <a:srgbClr val="4BACC6">
                  <a:lumMod val="50000"/>
                </a:srgb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r>
              <a:rPr kumimoji="0" lang="en-US" sz="9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Specialized Calculator (Braille/Talking Calculator) (Math Grades 6-8; Science Grades 5, 8, &amp; 11) </a:t>
            </a:r>
          </a:p>
          <a:p>
            <a:pPr marL="0" marR="0" lvl="1" indent="0" algn="l" defTabSz="444500" rtl="0" eaLnBrk="1" fontAlgn="auto" latinLnBrk="0" hangingPunct="1">
              <a:lnSpc>
                <a:spcPct val="90000"/>
              </a:lnSpc>
              <a:spcBef>
                <a:spcPct val="0"/>
              </a:spcBef>
              <a:spcAft>
                <a:spcPct val="20000"/>
              </a:spcAft>
              <a:buClrTx/>
              <a:buSzTx/>
              <a:buFontTx/>
              <a:buNone/>
              <a:tabLst/>
              <a:defRPr/>
            </a:pPr>
            <a:endParaRPr kumimoji="0" lang="en-US" sz="1000" b="0" i="0" u="none" strike="sng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57150" marR="0" lvl="1" indent="-57150" algn="l" defTabSz="444500" rtl="0" eaLnBrk="1" fontAlgn="auto" latinLnBrk="0" hangingPunct="1">
              <a:lnSpc>
                <a:spcPct val="90000"/>
              </a:lnSpc>
              <a:spcBef>
                <a:spcPct val="0"/>
              </a:spcBef>
              <a:spcAft>
                <a:spcPct val="20000"/>
              </a:spcAft>
              <a:buClrTx/>
              <a:buSzTx/>
              <a:buFontTx/>
              <a:buChar char="••"/>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26" name="TextBox 25"/>
          <p:cNvSpPr txBox="1"/>
          <p:nvPr/>
        </p:nvSpPr>
        <p:spPr>
          <a:xfrm>
            <a:off x="4017999" y="5258541"/>
            <a:ext cx="4986975" cy="415498"/>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BACC6">
                    <a:lumMod val="50000"/>
                  </a:srgbClr>
                </a:solidFill>
                <a:effectLst/>
                <a:uLnTx/>
                <a:uFillTx/>
                <a:latin typeface="Calibri"/>
                <a:ea typeface="+mn-ea"/>
                <a:cs typeface="+mn-cs"/>
              </a:rPr>
              <a:t># </a:t>
            </a:r>
            <a:r>
              <a:rPr kumimoji="0" lang="en-US" sz="1050" b="1" i="1" u="none" strike="noStrike" kern="1200" cap="none" spc="0" normalizeH="0" baseline="0" noProof="0" dirty="0">
                <a:ln>
                  <a:noFill/>
                </a:ln>
                <a:solidFill>
                  <a:srgbClr val="4BACC6">
                    <a:lumMod val="50000"/>
                  </a:srgbClr>
                </a:solidFill>
                <a:effectLst/>
                <a:uLnTx/>
                <a:uFillTx/>
                <a:latin typeface="Calibri"/>
                <a:ea typeface="+mn-ea"/>
                <a:cs typeface="+mn-cs"/>
              </a:rPr>
              <a:t>Requires Petition for Approval of Special Documented Accommodations unless the accommodation(s) and IEP are finalized in CT-SEDS prior to March 1, 2023. </a:t>
            </a:r>
          </a:p>
        </p:txBody>
      </p:sp>
      <p:sp>
        <p:nvSpPr>
          <p:cNvPr id="33" name="TextBox 32"/>
          <p:cNvSpPr txBox="1"/>
          <p:nvPr/>
        </p:nvSpPr>
        <p:spPr>
          <a:xfrm>
            <a:off x="4287615" y="5726243"/>
            <a:ext cx="4575321" cy="646331"/>
          </a:xfrm>
          <a:prstGeom prst="rect">
            <a:avLst/>
          </a:prstGeom>
          <a:ln/>
        </p:spPr>
        <p:style>
          <a:lnRef idx="2">
            <a:schemeClr val="accent3"/>
          </a:lnRef>
          <a:fillRef idx="1">
            <a:schemeClr val="lt1"/>
          </a:fillRef>
          <a:effectRef idx="0">
            <a:schemeClr val="accent3"/>
          </a:effectRef>
          <a:fontRef idx="minor">
            <a:schemeClr val="dk1"/>
          </a:fontRef>
        </p:style>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 NOT available for Science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Requires Trained Educator</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*Suggested for English learners/multilingual learners (ELs/MLs)</a:t>
            </a:r>
          </a:p>
        </p:txBody>
      </p:sp>
      <p:sp>
        <p:nvSpPr>
          <p:cNvPr id="17" name="TextBox 16"/>
          <p:cNvSpPr txBox="1"/>
          <p:nvPr/>
        </p:nvSpPr>
        <p:spPr>
          <a:xfrm>
            <a:off x="8252732" y="6371066"/>
            <a:ext cx="721297" cy="369332"/>
          </a:xfrm>
          <a:prstGeom prst="rect">
            <a:avLst/>
          </a:prstGeom>
          <a:solidFill>
            <a:srgbClr val="FFFF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Updated 8/22/22</a:t>
            </a:r>
          </a:p>
        </p:txBody>
      </p:sp>
      <p:sp>
        <p:nvSpPr>
          <p:cNvPr id="37" name="Flowchart: Manual Operation 36"/>
          <p:cNvSpPr/>
          <p:nvPr/>
        </p:nvSpPr>
        <p:spPr>
          <a:xfrm>
            <a:off x="23803" y="737278"/>
            <a:ext cx="1338179" cy="600692"/>
          </a:xfrm>
          <a:prstGeom prst="flowChartManualOperation">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Available to ALL students</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1" y="334968"/>
            <a:ext cx="23446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Universal Tools:</a:t>
            </a:r>
          </a:p>
        </p:txBody>
      </p:sp>
      <p:sp>
        <p:nvSpPr>
          <p:cNvPr id="16" name="Rounded Rectangle 15"/>
          <p:cNvSpPr/>
          <p:nvPr/>
        </p:nvSpPr>
        <p:spPr>
          <a:xfrm>
            <a:off x="2742879" y="1243416"/>
            <a:ext cx="1343037" cy="755841"/>
          </a:xfrm>
          <a:prstGeom prst="roundRect">
            <a:avLst/>
          </a:prstGeom>
          <a:gradFill>
            <a:gsLst>
              <a:gs pos="19000">
                <a:schemeClr val="accent3">
                  <a:lumMod val="60000"/>
                  <a:lumOff val="40000"/>
                </a:schemeClr>
              </a:gs>
              <a:gs pos="93000">
                <a:srgbClr val="FFFFBD"/>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Available to ANY student with a need determined by educators</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 name="Rectangle 26">
            <a:hlinkClick r:id="rId3"/>
          </p:cNvPr>
          <p:cNvSpPr/>
          <p:nvPr/>
        </p:nvSpPr>
        <p:spPr>
          <a:xfrm>
            <a:off x="270141" y="6544804"/>
            <a:ext cx="7830112" cy="254154"/>
          </a:xfrm>
          <a:prstGeom prst="rect">
            <a:avLst/>
          </a:prstGeom>
          <a:gradFill>
            <a:gsLst>
              <a:gs pos="0">
                <a:srgbClr val="DEDBE1"/>
              </a:gs>
              <a:gs pos="100000">
                <a:srgbClr val="DEDBE1"/>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Refer to the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5"/>
              </a:rPr>
              <a:t>CSDE Assessment Guidelines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detailed information on universal tools, supports, and accommodations.</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3" name="Picture 12">
            <a:hlinkClick r:id="rId36"/>
          </p:cNvPr>
          <p:cNvPicPr>
            <a:picLocks noChangeAspect="1"/>
          </p:cNvPicPr>
          <p:nvPr/>
        </p:nvPicPr>
        <p:blipFill>
          <a:blip r:embed="rId37"/>
          <a:stretch>
            <a:fillRect/>
          </a:stretch>
        </p:blipFill>
        <p:spPr>
          <a:xfrm>
            <a:off x="112443" y="49058"/>
            <a:ext cx="3364607" cy="343126"/>
          </a:xfrm>
          <a:prstGeom prst="rect">
            <a:avLst/>
          </a:prstGeom>
          <a:ln w="25400">
            <a:solidFill>
              <a:srgbClr val="FFFF00">
                <a:alpha val="85000"/>
              </a:srgbClr>
            </a:solidFill>
          </a:ln>
        </p:spPr>
      </p:pic>
      <p:pic>
        <p:nvPicPr>
          <p:cNvPr id="23" name="Picture 22">
            <a:hlinkClick r:id="rId38"/>
            <a:extLst>
              <a:ext uri="{FF2B5EF4-FFF2-40B4-BE49-F238E27FC236}">
                <a16:creationId xmlns:a16="http://schemas.microsoft.com/office/drawing/2014/main" id="{1EFB3510-4C6F-5BCC-A991-5F20E57D7A88}"/>
              </a:ext>
            </a:extLst>
          </p:cNvPr>
          <p:cNvPicPr>
            <a:picLocks noChangeAspect="1"/>
          </p:cNvPicPr>
          <p:nvPr/>
        </p:nvPicPr>
        <p:blipFill>
          <a:blip r:embed="rId39"/>
          <a:stretch>
            <a:fillRect/>
          </a:stretch>
        </p:blipFill>
        <p:spPr>
          <a:xfrm>
            <a:off x="7331356" y="78808"/>
            <a:ext cx="1585740" cy="535380"/>
          </a:xfrm>
          <a:prstGeom prst="rect">
            <a:avLst/>
          </a:prstGeom>
          <a:ln w="25400">
            <a:solidFill>
              <a:srgbClr val="FFFF00">
                <a:alpha val="85000"/>
              </a:srgbClr>
            </a:solidFill>
          </a:ln>
        </p:spPr>
      </p:pic>
      <p:pic>
        <p:nvPicPr>
          <p:cNvPr id="29" name="Picture 28">
            <a:hlinkClick r:id="rId40"/>
            <a:extLst>
              <a:ext uri="{FF2B5EF4-FFF2-40B4-BE49-F238E27FC236}">
                <a16:creationId xmlns:a16="http://schemas.microsoft.com/office/drawing/2014/main" id="{DD65AE2F-2128-6D4F-8003-DD4AA2DE0E93}"/>
              </a:ext>
            </a:extLst>
          </p:cNvPr>
          <p:cNvPicPr>
            <a:picLocks noChangeAspect="1"/>
          </p:cNvPicPr>
          <p:nvPr/>
        </p:nvPicPr>
        <p:blipFill>
          <a:blip r:embed="rId41"/>
          <a:stretch>
            <a:fillRect/>
          </a:stretch>
        </p:blipFill>
        <p:spPr>
          <a:xfrm>
            <a:off x="5886545" y="125952"/>
            <a:ext cx="1312566" cy="494833"/>
          </a:xfrm>
          <a:prstGeom prst="rect">
            <a:avLst/>
          </a:prstGeom>
          <a:ln w="25400">
            <a:solidFill>
              <a:srgbClr val="FFFF00">
                <a:alpha val="85000"/>
              </a:srgbClr>
            </a:solidFill>
          </a:ln>
        </p:spPr>
      </p:pic>
      <p:pic>
        <p:nvPicPr>
          <p:cNvPr id="34" name="Picture 33">
            <a:hlinkClick r:id="rId42"/>
            <a:extLst>
              <a:ext uri="{FF2B5EF4-FFF2-40B4-BE49-F238E27FC236}">
                <a16:creationId xmlns:a16="http://schemas.microsoft.com/office/drawing/2014/main" id="{E783A588-74C9-99A5-FBC7-2F86942761CD}"/>
              </a:ext>
            </a:extLst>
          </p:cNvPr>
          <p:cNvPicPr>
            <a:picLocks noChangeAspect="1"/>
          </p:cNvPicPr>
          <p:nvPr/>
        </p:nvPicPr>
        <p:blipFill>
          <a:blip r:embed="rId43"/>
          <a:stretch>
            <a:fillRect/>
          </a:stretch>
        </p:blipFill>
        <p:spPr>
          <a:xfrm>
            <a:off x="3665948" y="176361"/>
            <a:ext cx="2117692" cy="418892"/>
          </a:xfrm>
          <a:prstGeom prst="rect">
            <a:avLst/>
          </a:prstGeom>
          <a:ln w="25400">
            <a:solidFill>
              <a:srgbClr val="FFFF00">
                <a:alpha val="85000"/>
              </a:srgbClr>
            </a:solidFill>
          </a:ln>
        </p:spPr>
      </p:pic>
      <p:pic>
        <p:nvPicPr>
          <p:cNvPr id="5" name="Graphic 4" descr="Link with solid fill">
            <a:extLst>
              <a:ext uri="{FF2B5EF4-FFF2-40B4-BE49-F238E27FC236}">
                <a16:creationId xmlns:a16="http://schemas.microsoft.com/office/drawing/2014/main" id="{9CDA16BA-BD64-09FD-B59B-B0161107D585}"/>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181890" y="77851"/>
            <a:ext cx="914400" cy="914400"/>
          </a:xfrm>
          <a:prstGeom prst="rect">
            <a:avLst/>
          </a:prstGeom>
        </p:spPr>
      </p:pic>
    </p:spTree>
    <p:extLst>
      <p:ext uri="{BB962C8B-B14F-4D97-AF65-F5344CB8AC3E}">
        <p14:creationId xmlns:p14="http://schemas.microsoft.com/office/powerpoint/2010/main" val="291483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0" grpId="0">
        <p:bldAsOne/>
      </p:bldGraphic>
      <p:bldP spid="12" grpId="0"/>
      <p:bldGraphic spid="31" grpId="0">
        <p:bldAsOne/>
      </p:bldGraphic>
      <p:bldGraphic spid="7" grpId="0">
        <p:bldAsOne/>
      </p:bldGraphic>
      <p:bldP spid="19" grpId="0"/>
      <p:bldP spid="20" grpId="0" animBg="1"/>
      <p:bldGraphic spid="8" grpId="0">
        <p:bldAsOne/>
      </p:bldGraphic>
      <p:bldP spid="26" grpId="0" animBg="1"/>
      <p:bldP spid="3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8926"/>
            <a:ext cx="7999924" cy="1108939"/>
          </a:xfrm>
          <a:noFill/>
        </p:spPr>
        <p:txBody>
          <a:bodyPr>
            <a:noAutofit/>
          </a:bodyPr>
          <a:lstStyle/>
          <a:p>
            <a:pPr algn="ctr"/>
            <a:r>
              <a:rPr lang="en-US" sz="3200" b="1" dirty="0">
                <a:ln w="0"/>
                <a:solidFill>
                  <a:schemeClr val="tx1"/>
                </a:solidFill>
              </a:rPr>
              <a:t>Desmos Reminders: Math Segment 1 and Performance Tasks (Grades 6-8) &amp; NGSS</a:t>
            </a:r>
            <a:endParaRPr lang="en-US" sz="3200" dirty="0">
              <a:solidFill>
                <a:schemeClr val="tx1"/>
              </a:solidFill>
            </a:endParaRPr>
          </a:p>
        </p:txBody>
      </p:sp>
      <p:sp>
        <p:nvSpPr>
          <p:cNvPr id="10" name="Content Placeholder 9"/>
          <p:cNvSpPr>
            <a:spLocks noGrp="1"/>
          </p:cNvSpPr>
          <p:nvPr>
            <p:ph sz="half" idx="1"/>
          </p:nvPr>
        </p:nvSpPr>
        <p:spPr>
          <a:xfrm>
            <a:off x="271114" y="250135"/>
            <a:ext cx="4138246" cy="5120640"/>
          </a:xfrm>
        </p:spPr>
        <p:txBody>
          <a:bodyPr anchor="t">
            <a:noAutofit/>
          </a:bodyPr>
          <a:lstStyle/>
          <a:p>
            <a:pPr marL="0" indent="0">
              <a:lnSpc>
                <a:spcPct val="100000"/>
              </a:lnSpc>
              <a:spcBef>
                <a:spcPts val="0"/>
              </a:spcBef>
              <a:spcAft>
                <a:spcPts val="600"/>
              </a:spcAft>
              <a:buNone/>
            </a:pPr>
            <a:r>
              <a:rPr lang="en-US" sz="1800" b="1" dirty="0">
                <a:solidFill>
                  <a:schemeClr val="tx1"/>
                </a:solidFill>
                <a:latin typeface="Arial" panose="020B0604020202020204" pitchFamily="34" charset="0"/>
                <a:cs typeface="Arial" panose="020B0604020202020204" pitchFamily="34" charset="0"/>
              </a:rPr>
              <a:t>On the Assessments:</a:t>
            </a:r>
            <a:endParaRPr lang="en-US" sz="1800"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800" dirty="0">
                <a:solidFill>
                  <a:schemeClr val="tx1"/>
                </a:solidFill>
                <a:latin typeface="Arial"/>
                <a:cs typeface="Arial"/>
              </a:rPr>
              <a:t>Practice sample assessment items with the Desmos Calculators on the </a:t>
            </a:r>
            <a:r>
              <a:rPr lang="en-US" sz="1800" u="sng" dirty="0">
                <a:latin typeface="Arial"/>
                <a:cs typeface="Arial"/>
                <a:hlinkClick r:id="rId3"/>
              </a:rPr>
              <a:t>Smarter Balanced Sample Items Website</a:t>
            </a:r>
            <a:r>
              <a:rPr lang="en-US" sz="1800" dirty="0">
                <a:latin typeface="Arial"/>
                <a:cs typeface="Arial"/>
              </a:rPr>
              <a:t>.</a:t>
            </a:r>
          </a:p>
          <a:p>
            <a:pPr>
              <a:lnSpc>
                <a:spcPct val="100000"/>
              </a:lnSpc>
              <a:spcBef>
                <a:spcPts val="0"/>
              </a:spcBef>
              <a:spcAft>
                <a:spcPts val="600"/>
              </a:spcAft>
            </a:pPr>
            <a:r>
              <a:rPr lang="en-US" sz="1800" dirty="0">
                <a:solidFill>
                  <a:schemeClr val="tx1"/>
                </a:solidFill>
                <a:latin typeface="Arial"/>
                <a:cs typeface="Arial"/>
              </a:rPr>
              <a:t>To help students and teachers </a:t>
            </a:r>
            <a:r>
              <a:rPr lang="en-US" sz="1800" u="sng" dirty="0">
                <a:latin typeface="Arial"/>
                <a:cs typeface="Arial"/>
                <a:hlinkClick r:id="rId4"/>
              </a:rPr>
              <a:t>prepare for assessments</a:t>
            </a:r>
            <a:r>
              <a:rPr lang="en-US" sz="1800" dirty="0">
                <a:latin typeface="Arial"/>
                <a:cs typeface="Arial"/>
              </a:rPr>
              <a:t>—</a:t>
            </a:r>
            <a:r>
              <a:rPr lang="en-US" sz="1800" dirty="0">
                <a:solidFill>
                  <a:schemeClr val="tx1"/>
                </a:solidFill>
                <a:latin typeface="Arial"/>
                <a:cs typeface="Arial"/>
              </a:rPr>
              <a:t>and to support delivery of tests and quizzes in classrooms—Desmos developed a suite of "Test Mode" apps that match the configuration that students will encounter on test day.</a:t>
            </a:r>
            <a:endParaRPr lang="en-US" sz="1800" b="1" dirty="0">
              <a:solidFill>
                <a:schemeClr val="tx1"/>
              </a:solidFill>
              <a:latin typeface="Arial"/>
              <a:cs typeface="Arial"/>
            </a:endParaRPr>
          </a:p>
        </p:txBody>
      </p:sp>
      <p:sp>
        <p:nvSpPr>
          <p:cNvPr id="9" name="Content Placeholder 8"/>
          <p:cNvSpPr>
            <a:spLocks noGrp="1"/>
          </p:cNvSpPr>
          <p:nvPr>
            <p:ph sz="half" idx="2"/>
          </p:nvPr>
        </p:nvSpPr>
        <p:spPr>
          <a:xfrm>
            <a:off x="4734641" y="250135"/>
            <a:ext cx="4051290" cy="5120640"/>
          </a:xfrm>
        </p:spPr>
        <p:txBody>
          <a:bodyPr anchor="t">
            <a:noAutofit/>
          </a:bodyPr>
          <a:lstStyle/>
          <a:p>
            <a:pPr marL="0" indent="0">
              <a:lnSpc>
                <a:spcPct val="120000"/>
              </a:lnSpc>
              <a:spcBef>
                <a:spcPts val="0"/>
              </a:spcBef>
              <a:spcAft>
                <a:spcPts val="600"/>
              </a:spcAft>
              <a:buNone/>
            </a:pPr>
            <a:r>
              <a:rPr lang="en-US" sz="1800" b="1" dirty="0">
                <a:solidFill>
                  <a:schemeClr val="tx1"/>
                </a:solidFill>
                <a:latin typeface="Arial" panose="020B0604020202020204" pitchFamily="34" charset="0"/>
                <a:cs typeface="Arial" panose="020B0604020202020204" pitchFamily="34" charset="0"/>
              </a:rPr>
              <a:t>In the Classroom:</a:t>
            </a:r>
            <a:endParaRPr lang="en-US" sz="1800" dirty="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800" dirty="0">
                <a:solidFill>
                  <a:schemeClr val="tx1"/>
                </a:solidFill>
                <a:latin typeface="Arial" panose="020B0604020202020204" pitchFamily="34" charset="0"/>
                <a:cs typeface="Arial" panose="020B0604020202020204" pitchFamily="34" charset="0"/>
              </a:rPr>
              <a:t>Teach, learn, and explore mathematical concepts.</a:t>
            </a:r>
          </a:p>
          <a:p>
            <a:pPr>
              <a:lnSpc>
                <a:spcPct val="100000"/>
              </a:lnSpc>
              <a:spcBef>
                <a:spcPts val="0"/>
              </a:spcBef>
              <a:spcAft>
                <a:spcPts val="600"/>
              </a:spcAft>
            </a:pPr>
            <a:r>
              <a:rPr lang="en-US" sz="1800" dirty="0">
                <a:solidFill>
                  <a:schemeClr val="tx1"/>
                </a:solidFill>
                <a:latin typeface="Arial"/>
                <a:cs typeface="Arial"/>
              </a:rPr>
              <a:t>Learn how the calculator supports students on the assessment with the </a:t>
            </a:r>
            <a:r>
              <a:rPr lang="en-US" sz="1800" u="sng" dirty="0">
                <a:latin typeface="Arial"/>
                <a:cs typeface="Arial"/>
                <a:hlinkClick r:id="rId5"/>
              </a:rPr>
              <a:t>Tools for Teachers’ Accessibility Strategy: Calculator</a:t>
            </a:r>
            <a:endParaRPr lang="en-US" sz="1800" dirty="0">
              <a:latin typeface="Arial"/>
              <a:cs typeface="Arial"/>
            </a:endParaRPr>
          </a:p>
          <a:p>
            <a:pPr>
              <a:lnSpc>
                <a:spcPct val="100000"/>
              </a:lnSpc>
              <a:spcBef>
                <a:spcPts val="0"/>
              </a:spcBef>
              <a:spcAft>
                <a:spcPts val="600"/>
              </a:spcAft>
            </a:pPr>
            <a:r>
              <a:rPr lang="en-US" sz="1800" dirty="0">
                <a:solidFill>
                  <a:schemeClr val="tx1"/>
                </a:solidFill>
                <a:latin typeface="Arial" panose="020B0604020202020204" pitchFamily="34" charset="0"/>
                <a:cs typeface="Arial" panose="020B0604020202020204" pitchFamily="34" charset="0"/>
              </a:rPr>
              <a:t>Create graphs to download, print, emboss in braille, or share electronically.</a:t>
            </a:r>
          </a:p>
          <a:p>
            <a:pPr>
              <a:lnSpc>
                <a:spcPct val="100000"/>
              </a:lnSpc>
              <a:spcBef>
                <a:spcPts val="0"/>
              </a:spcBef>
              <a:spcAft>
                <a:spcPts val="600"/>
              </a:spcAft>
            </a:pPr>
            <a:r>
              <a:rPr lang="en-US" sz="1800" dirty="0">
                <a:solidFill>
                  <a:schemeClr val="tx1"/>
                </a:solidFill>
                <a:latin typeface="Arial"/>
                <a:cs typeface="Arial"/>
              </a:rPr>
              <a:t>Desmos has assembled a collection of </a:t>
            </a:r>
            <a:r>
              <a:rPr lang="en-US" sz="1800" u="sng" dirty="0">
                <a:latin typeface="Arial"/>
                <a:cs typeface="Arial"/>
                <a:hlinkClick r:id="rId6"/>
              </a:rPr>
              <a:t>unique and engaging digital activities teachers can use with students.</a:t>
            </a:r>
            <a:endParaRPr lang="en-US" sz="1800" dirty="0">
              <a:latin typeface="Arial"/>
              <a:cs typeface="Arial"/>
            </a:endParaRPr>
          </a:p>
          <a:p>
            <a:pPr marL="0" indent="0">
              <a:buNone/>
            </a:pPr>
            <a:endParaRPr lang="en-US" sz="1600" dirty="0">
              <a:latin typeface="Arial" panose="020B0604020202020204" pitchFamily="34" charset="0"/>
              <a:cs typeface="Arial" panose="020B0604020202020204" pitchFamily="34" charset="0"/>
            </a:endParaRPr>
          </a:p>
        </p:txBody>
      </p:sp>
      <p:pic>
        <p:nvPicPr>
          <p:cNvPr id="11" name="Picture 10" descr="This is an image of the Desmos Scientific Calculator used on Smarter Balanced assessments in Grades 7-8. It offers the ability to generate calculations for basic trigonometry, roots, fractions, exponents, and more." title="Image of Desmos"/>
          <p:cNvPicPr>
            <a:picLocks noChangeAspect="1"/>
          </p:cNvPicPr>
          <p:nvPr/>
        </p:nvPicPr>
        <p:blipFill>
          <a:blip r:embed="rId7"/>
          <a:stretch>
            <a:fillRect/>
          </a:stretch>
        </p:blipFill>
        <p:spPr>
          <a:xfrm>
            <a:off x="1628382" y="3782860"/>
            <a:ext cx="2584076" cy="1716066"/>
          </a:xfrm>
          <a:prstGeom prst="rect">
            <a:avLst/>
          </a:prstGeom>
          <a:ln w="28575">
            <a:solidFill>
              <a:schemeClr val="tx1"/>
            </a:solidFill>
          </a:ln>
        </p:spPr>
      </p:pic>
    </p:spTree>
    <p:extLst>
      <p:ext uri="{BB962C8B-B14F-4D97-AF65-F5344CB8AC3E}">
        <p14:creationId xmlns:p14="http://schemas.microsoft.com/office/powerpoint/2010/main" val="2549730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b="1" dirty="0">
                <a:ln w="0"/>
                <a:solidFill>
                  <a:schemeClr val="tx1"/>
                </a:solidFill>
              </a:rPr>
              <a:t>Text-to-Speech</a:t>
            </a:r>
            <a:endParaRPr lang="en-US" sz="3200" dirty="0">
              <a:solidFill>
                <a:schemeClr val="tx1"/>
              </a:solidFill>
            </a:endParaRPr>
          </a:p>
        </p:txBody>
      </p:sp>
      <p:sp>
        <p:nvSpPr>
          <p:cNvPr id="5" name="Content Placeholder 4"/>
          <p:cNvSpPr>
            <a:spLocks noGrp="1"/>
          </p:cNvSpPr>
          <p:nvPr>
            <p:ph idx="1"/>
          </p:nvPr>
        </p:nvSpPr>
        <p:spPr>
          <a:xfrm>
            <a:off x="2851847" y="479121"/>
            <a:ext cx="5924890" cy="5120640"/>
          </a:xfrm>
        </p:spPr>
        <p:txBody>
          <a:bodyPr anchor="t">
            <a:noAutofit/>
          </a:bodyPr>
          <a:lstStyle/>
          <a:p>
            <a:pPr marL="0" indent="0">
              <a:buNone/>
            </a:pPr>
            <a:r>
              <a:rPr lang="en-US" sz="2800" dirty="0">
                <a:solidFill>
                  <a:schemeClr val="tx1"/>
                </a:solidFill>
                <a:latin typeface="Arial"/>
                <a:cs typeface="Arial"/>
              </a:rPr>
              <a:t>Text-to-Speech of </a:t>
            </a:r>
            <a:r>
              <a:rPr lang="en-US" sz="2800" b="1" dirty="0">
                <a:solidFill>
                  <a:schemeClr val="tx1"/>
                </a:solidFill>
                <a:latin typeface="Arial"/>
                <a:cs typeface="Arial"/>
              </a:rPr>
              <a:t>items</a:t>
            </a:r>
            <a:r>
              <a:rPr lang="en-US" sz="2800" dirty="0">
                <a:solidFill>
                  <a:schemeClr val="tx1"/>
                </a:solidFill>
                <a:latin typeface="Arial"/>
                <a:cs typeface="Arial"/>
              </a:rPr>
              <a:t> is considered a</a:t>
            </a:r>
            <a:r>
              <a:rPr lang="en-US" sz="2800" dirty="0">
                <a:latin typeface="Arial"/>
                <a:cs typeface="Arial"/>
              </a:rPr>
              <a:t> </a:t>
            </a:r>
            <a:r>
              <a:rPr lang="en-US" sz="2800" dirty="0">
                <a:solidFill>
                  <a:srgbClr val="3333CC"/>
                </a:solidFill>
                <a:latin typeface="Arial"/>
                <a:cs typeface="Arial"/>
              </a:rPr>
              <a:t>designated support</a:t>
            </a:r>
            <a:r>
              <a:rPr lang="en-US" sz="2800" dirty="0">
                <a:solidFill>
                  <a:schemeClr val="tx1"/>
                </a:solidFill>
                <a:latin typeface="Arial"/>
                <a:cs typeface="Arial"/>
              </a:rPr>
              <a:t>. It is available in ELA, Math, and Science.</a:t>
            </a:r>
          </a:p>
          <a:p>
            <a:pPr marL="0" indent="0">
              <a:buNone/>
            </a:pPr>
            <a:endParaRPr lang="en-US" sz="2800" dirty="0">
              <a:solidFill>
                <a:schemeClr val="tx1"/>
              </a:solidFill>
              <a:latin typeface="Arial"/>
              <a:cs typeface="Arial"/>
            </a:endParaRPr>
          </a:p>
          <a:p>
            <a:pPr marL="0" indent="0">
              <a:buNone/>
            </a:pPr>
            <a:r>
              <a:rPr lang="en-US" sz="2800" dirty="0">
                <a:solidFill>
                  <a:schemeClr val="tx1"/>
                </a:solidFill>
                <a:latin typeface="Arial"/>
                <a:cs typeface="Arial"/>
              </a:rPr>
              <a:t>Text-to-Speech of ELA Reading Passages is considered an</a:t>
            </a:r>
            <a:r>
              <a:rPr lang="en-US" sz="2800" dirty="0">
                <a:latin typeface="Arial"/>
                <a:cs typeface="Arial"/>
              </a:rPr>
              <a:t> </a:t>
            </a:r>
            <a:r>
              <a:rPr lang="en-US" sz="2800" dirty="0">
                <a:solidFill>
                  <a:srgbClr val="3333CC"/>
                </a:solidFill>
                <a:latin typeface="Arial"/>
                <a:cs typeface="Arial"/>
              </a:rPr>
              <a:t>accommodation</a:t>
            </a:r>
            <a:r>
              <a:rPr lang="en-US" sz="2800" dirty="0">
                <a:latin typeface="Arial"/>
                <a:cs typeface="Arial"/>
              </a:rPr>
              <a:t> </a:t>
            </a:r>
            <a:r>
              <a:rPr lang="en-US" sz="2800" dirty="0">
                <a:solidFill>
                  <a:schemeClr val="tx1"/>
                </a:solidFill>
                <a:latin typeface="Arial"/>
                <a:cs typeface="Arial"/>
              </a:rPr>
              <a:t>for students who are visually impaired or have a print disability. Refer to the</a:t>
            </a:r>
            <a:r>
              <a:rPr lang="en-US" sz="2800" dirty="0">
                <a:latin typeface="Arial"/>
                <a:cs typeface="Arial"/>
              </a:rPr>
              <a:t> </a:t>
            </a:r>
            <a:r>
              <a:rPr lang="en-US" sz="2800" dirty="0">
                <a:solidFill>
                  <a:srgbClr val="92D050"/>
                </a:solidFill>
                <a:latin typeface="Arial"/>
                <a:cs typeface="Arial"/>
                <a:hlinkClick r:id="rId3">
                  <a:extLst>
                    <a:ext uri="{A12FA001-AC4F-418D-AE19-62706E023703}">
                      <ahyp:hlinkClr xmlns:ahyp="http://schemas.microsoft.com/office/drawing/2018/hyperlinkcolor" val="tx"/>
                    </a:ext>
                  </a:extLst>
                </a:hlinkClick>
              </a:rPr>
              <a:t>Decision Guidelines for Text-to-Speech </a:t>
            </a:r>
            <a:r>
              <a:rPr lang="en-US" sz="2800" dirty="0">
                <a:solidFill>
                  <a:schemeClr val="tx1"/>
                </a:solidFill>
                <a:latin typeface="Arial"/>
                <a:cs typeface="Arial"/>
              </a:rPr>
              <a:t>to determine eligibility.</a:t>
            </a:r>
          </a:p>
        </p:txBody>
      </p:sp>
    </p:spTree>
    <p:extLst>
      <p:ext uri="{BB962C8B-B14F-4D97-AF65-F5344CB8AC3E}">
        <p14:creationId xmlns:p14="http://schemas.microsoft.com/office/powerpoint/2010/main" val="436275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9" y="340890"/>
            <a:ext cx="6538586" cy="900672"/>
          </a:xfrm>
          <a:noFill/>
        </p:spPr>
        <p:txBody>
          <a:bodyPr>
            <a:normAutofit/>
          </a:bodyPr>
          <a:lstStyle/>
          <a:p>
            <a:r>
              <a:rPr lang="en-US" sz="3200" b="1" dirty="0">
                <a:ln w="0"/>
                <a:solidFill>
                  <a:schemeClr val="tx1"/>
                </a:solidFill>
              </a:rPr>
              <a:t>Text-to-Speech Reminders</a:t>
            </a:r>
            <a:endParaRPr lang="en-US" sz="3200" dirty="0">
              <a:solidFill>
                <a:schemeClr val="tx1"/>
              </a:solidFill>
            </a:endParaRPr>
          </a:p>
        </p:txBody>
      </p:sp>
      <p:sp>
        <p:nvSpPr>
          <p:cNvPr id="3" name="Content Placeholder 2"/>
          <p:cNvSpPr>
            <a:spLocks noGrp="1"/>
          </p:cNvSpPr>
          <p:nvPr>
            <p:ph sz="half" idx="1"/>
          </p:nvPr>
        </p:nvSpPr>
        <p:spPr>
          <a:xfrm>
            <a:off x="1505613" y="1427261"/>
            <a:ext cx="4077394" cy="5120640"/>
          </a:xfrm>
        </p:spPr>
        <p:txBody>
          <a:bodyPr anchor="t">
            <a:noAutofit/>
          </a:bodyPr>
          <a:lstStyle/>
          <a:p>
            <a:pPr>
              <a:lnSpc>
                <a:spcPct val="100000"/>
              </a:lnSpc>
            </a:pPr>
            <a:r>
              <a:rPr lang="en-US" sz="2200" dirty="0">
                <a:solidFill>
                  <a:schemeClr val="tx1"/>
                </a:solidFill>
                <a:latin typeface="Arial"/>
                <a:cs typeface="Arial"/>
              </a:rPr>
              <a:t>Set up a practice opportunity for students using Text-to-Speech.</a:t>
            </a:r>
          </a:p>
          <a:p>
            <a:pPr>
              <a:lnSpc>
                <a:spcPct val="100000"/>
              </a:lnSpc>
            </a:pPr>
            <a:r>
              <a:rPr lang="en-US" sz="2200" dirty="0">
                <a:solidFill>
                  <a:schemeClr val="tx1"/>
                </a:solidFill>
                <a:latin typeface="Arial"/>
                <a:cs typeface="Arial"/>
              </a:rPr>
              <a:t>Students will need headsets unless testing in a 1:1 setting.</a:t>
            </a:r>
          </a:p>
          <a:p>
            <a:pPr>
              <a:lnSpc>
                <a:spcPct val="100000"/>
              </a:lnSpc>
            </a:pPr>
            <a:r>
              <a:rPr lang="en-US" sz="2200" dirty="0">
                <a:solidFill>
                  <a:schemeClr val="tx1"/>
                </a:solidFill>
                <a:latin typeface="Arial"/>
                <a:cs typeface="Arial"/>
              </a:rPr>
              <a:t>Ensure that students know how to control the speed, as well as raise or lower the volume of the voice via a volume control. Students can also adjust using the System Settings icon.</a:t>
            </a:r>
          </a:p>
          <a:p>
            <a:pPr>
              <a:lnSpc>
                <a:spcPct val="100000"/>
              </a:lnSpc>
            </a:pPr>
            <a:r>
              <a:rPr lang="en-US" sz="2200" dirty="0">
                <a:solidFill>
                  <a:schemeClr val="tx1"/>
                </a:solidFill>
                <a:latin typeface="Arial"/>
                <a:cs typeface="Arial"/>
              </a:rPr>
              <a:t>Show students how to activate the audio.</a:t>
            </a:r>
          </a:p>
        </p:txBody>
      </p:sp>
      <p:pic>
        <p:nvPicPr>
          <p:cNvPr id="7" name="Content Placeholder 6"/>
          <p:cNvPicPr>
            <a:picLocks noGrp="1" noChangeAspect="1"/>
          </p:cNvPicPr>
          <p:nvPr>
            <p:ph sz="half" idx="2"/>
          </p:nvPr>
        </p:nvPicPr>
        <p:blipFill>
          <a:blip r:embed="rId3"/>
          <a:stretch>
            <a:fillRect/>
          </a:stretch>
        </p:blipFill>
        <p:spPr>
          <a:xfrm>
            <a:off x="5761810" y="1949067"/>
            <a:ext cx="2605088" cy="1769187"/>
          </a:xfrm>
          <a:prstGeom prst="rect">
            <a:avLst/>
          </a:prstGeom>
          <a:ln>
            <a:solidFill>
              <a:schemeClr val="accent3"/>
            </a:solidFill>
          </a:ln>
        </p:spPr>
      </p:pic>
      <p:pic>
        <p:nvPicPr>
          <p:cNvPr id="10" name="Picture 9"/>
          <p:cNvPicPr>
            <a:picLocks noChangeAspect="1"/>
          </p:cNvPicPr>
          <p:nvPr/>
        </p:nvPicPr>
        <p:blipFill>
          <a:blip r:embed="rId4"/>
          <a:stretch>
            <a:fillRect/>
          </a:stretch>
        </p:blipFill>
        <p:spPr>
          <a:xfrm>
            <a:off x="317947" y="3567889"/>
            <a:ext cx="918309" cy="393561"/>
          </a:xfrm>
          <a:prstGeom prst="rect">
            <a:avLst/>
          </a:prstGeom>
          <a:ln w="28575">
            <a:solidFill>
              <a:schemeClr val="tx1"/>
            </a:solidFill>
          </a:ln>
        </p:spPr>
      </p:pic>
      <p:sp>
        <p:nvSpPr>
          <p:cNvPr id="12" name="TextBox 11"/>
          <p:cNvSpPr txBox="1"/>
          <p:nvPr/>
        </p:nvSpPr>
        <p:spPr>
          <a:xfrm>
            <a:off x="5676746" y="3958126"/>
            <a:ext cx="2721458" cy="2133405"/>
          </a:xfrm>
          <a:prstGeom prst="rect">
            <a:avLst/>
          </a:prstGeom>
          <a:noFill/>
        </p:spPr>
        <p:txBody>
          <a:bodyPr wrap="square" rtlCol="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This audio check appears when students sign onto the test. Students can make adjustments here, or by selecting the System Settings icon (shown on the left).</a:t>
            </a:r>
          </a:p>
        </p:txBody>
      </p:sp>
      <p:pic>
        <p:nvPicPr>
          <p:cNvPr id="14" name="Picture 13"/>
          <p:cNvPicPr>
            <a:picLocks noChangeAspect="1"/>
          </p:cNvPicPr>
          <p:nvPr/>
        </p:nvPicPr>
        <p:blipFill>
          <a:blip r:embed="rId5"/>
          <a:stretch>
            <a:fillRect/>
          </a:stretch>
        </p:blipFill>
        <p:spPr>
          <a:xfrm>
            <a:off x="310103" y="5317155"/>
            <a:ext cx="1185211" cy="1277394"/>
          </a:xfrm>
          <a:prstGeom prst="rect">
            <a:avLst/>
          </a:prstGeom>
          <a:ln w="28575">
            <a:solidFill>
              <a:schemeClr val="tx1"/>
            </a:solidFill>
          </a:ln>
        </p:spPr>
      </p:pic>
      <p:pic>
        <p:nvPicPr>
          <p:cNvPr id="15" name="Picture 14"/>
          <p:cNvPicPr>
            <a:picLocks noChangeAspect="1"/>
          </p:cNvPicPr>
          <p:nvPr/>
        </p:nvPicPr>
        <p:blipFill>
          <a:blip r:embed="rId6"/>
          <a:stretch>
            <a:fillRect/>
          </a:stretch>
        </p:blipFill>
        <p:spPr>
          <a:xfrm>
            <a:off x="6918571" y="291663"/>
            <a:ext cx="1140953" cy="1005840"/>
          </a:xfrm>
          <a:prstGeom prst="rect">
            <a:avLst/>
          </a:prstGeom>
        </p:spPr>
      </p:pic>
    </p:spTree>
    <p:extLst>
      <p:ext uri="{BB962C8B-B14F-4D97-AF65-F5344CB8AC3E}">
        <p14:creationId xmlns:p14="http://schemas.microsoft.com/office/powerpoint/2010/main" val="3018381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68"/>
            <a:ext cx="8116867" cy="1127343"/>
          </a:xfrm>
          <a:noFill/>
        </p:spPr>
        <p:txBody>
          <a:bodyPr>
            <a:normAutofit/>
          </a:bodyPr>
          <a:lstStyle/>
          <a:p>
            <a:pPr algn="ctr"/>
            <a:r>
              <a:rPr lang="en-US" sz="3200" b="1" dirty="0">
                <a:ln w="0"/>
                <a:solidFill>
                  <a:schemeClr val="tx1"/>
                </a:solidFill>
              </a:rPr>
              <a:t>Text-to-Speech in Spanish with Math Stacked and/or Science Spanish Toggle</a:t>
            </a:r>
            <a:endParaRPr lang="en-US" sz="3200" dirty="0">
              <a:solidFill>
                <a:schemeClr val="tx1"/>
              </a:solidFill>
            </a:endParaRPr>
          </a:p>
        </p:txBody>
      </p:sp>
      <p:sp>
        <p:nvSpPr>
          <p:cNvPr id="5" name="Content Placeholder 4"/>
          <p:cNvSpPr>
            <a:spLocks noGrp="1"/>
          </p:cNvSpPr>
          <p:nvPr>
            <p:ph idx="4294967295"/>
          </p:nvPr>
        </p:nvSpPr>
        <p:spPr>
          <a:xfrm>
            <a:off x="427383" y="1828248"/>
            <a:ext cx="7689483" cy="1739900"/>
          </a:xfrm>
        </p:spPr>
        <p:txBody>
          <a:bodyPr>
            <a:noAutofit/>
          </a:bodyPr>
          <a:lstStyle/>
          <a:p>
            <a:pPr marL="0" indent="0">
              <a:buNone/>
            </a:pPr>
            <a:r>
              <a:rPr lang="en-US" sz="2400" dirty="0">
                <a:solidFill>
                  <a:schemeClr val="tx1"/>
                </a:solidFill>
                <a:latin typeface="Arial"/>
                <a:cs typeface="Arial"/>
              </a:rPr>
              <a:t>Text-to-Speech in Spanish is available on the NGSS and math assessments. For eligible students, set Text-to-Speech to Stimuli &amp; Items for Science and set presentation to Spanish Toggle/Spanish Stacked. Be sure that the student’s device has the Spanish voice pack enabled/downloaded prior to testing.</a:t>
            </a:r>
          </a:p>
          <a:p>
            <a:endParaRPr lang="en-US" sz="2500" dirty="0">
              <a:cs typeface="Arial" panose="020B0604020202020204" pitchFamily="34" charset="0"/>
            </a:endParaRPr>
          </a:p>
        </p:txBody>
      </p:sp>
      <p:pic>
        <p:nvPicPr>
          <p:cNvPr id="4" name="Picture 3">
            <a:extLst>
              <a:ext uri="{FF2B5EF4-FFF2-40B4-BE49-F238E27FC236}">
                <a16:creationId xmlns:a16="http://schemas.microsoft.com/office/drawing/2014/main" id="{630F1213-3731-F7DD-4DA6-1D2A52FD5620}"/>
              </a:ext>
            </a:extLst>
          </p:cNvPr>
          <p:cNvPicPr>
            <a:picLocks noChangeAspect="1"/>
          </p:cNvPicPr>
          <p:nvPr/>
        </p:nvPicPr>
        <p:blipFill>
          <a:blip r:embed="rId3"/>
          <a:stretch>
            <a:fillRect/>
          </a:stretch>
        </p:blipFill>
        <p:spPr>
          <a:xfrm>
            <a:off x="427383" y="3765288"/>
            <a:ext cx="7689483" cy="2867243"/>
          </a:xfrm>
          <a:prstGeom prst="rect">
            <a:avLst/>
          </a:prstGeom>
          <a:ln>
            <a:solidFill>
              <a:schemeClr val="tx1"/>
            </a:solidFill>
          </a:ln>
        </p:spPr>
      </p:pic>
    </p:spTree>
    <p:extLst>
      <p:ext uri="{BB962C8B-B14F-4D97-AF65-F5344CB8AC3E}">
        <p14:creationId xmlns:p14="http://schemas.microsoft.com/office/powerpoint/2010/main" val="2076218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8822"/>
            <a:ext cx="7937098" cy="1308594"/>
          </a:xfrm>
          <a:noFill/>
        </p:spPr>
        <p:txBody>
          <a:bodyPr anchor="ctr">
            <a:normAutofit/>
          </a:bodyPr>
          <a:lstStyle/>
          <a:p>
            <a:r>
              <a:rPr lang="en-US" sz="3200" b="1" dirty="0">
                <a:ln w="0"/>
                <a:solidFill>
                  <a:schemeClr val="tx1"/>
                </a:solidFill>
              </a:rPr>
              <a:t>Speech-to-Text Reminders</a:t>
            </a:r>
            <a:endParaRPr lang="en-US" sz="3200" dirty="0">
              <a:solidFill>
                <a:schemeClr val="tx1"/>
              </a:solidFill>
            </a:endParaRPr>
          </a:p>
        </p:txBody>
      </p:sp>
      <p:sp>
        <p:nvSpPr>
          <p:cNvPr id="5" name="Content Placeholder 4"/>
          <p:cNvSpPr>
            <a:spLocks noGrp="1"/>
          </p:cNvSpPr>
          <p:nvPr>
            <p:ph type="body" idx="1"/>
          </p:nvPr>
        </p:nvSpPr>
        <p:spPr>
          <a:xfrm>
            <a:off x="226320" y="563671"/>
            <a:ext cx="3356122" cy="3068877"/>
          </a:xfrm>
        </p:spPr>
        <p:txBody>
          <a:bodyPr>
            <a:noAutofit/>
          </a:bodyPr>
          <a:lstStyle/>
          <a:p>
            <a:r>
              <a:rPr lang="en-US" sz="2400" dirty="0">
                <a:solidFill>
                  <a:schemeClr val="tx1"/>
                </a:solidFill>
                <a:latin typeface="Arial" panose="020B0604020202020204" pitchFamily="34" charset="0"/>
                <a:cs typeface="Arial" panose="020B0604020202020204" pitchFamily="34" charset="0"/>
              </a:rPr>
              <a:t>For students that qualify for speech-to-text, activate this accommodation in TIDE. </a:t>
            </a: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When students access the Secure Browser, they will receive a prompt to test the functionality of their audio and microphone</a:t>
            </a:r>
            <a:r>
              <a:rPr lang="en-US" sz="2400" dirty="0">
                <a:latin typeface="Arial" panose="020B0604020202020204" pitchFamily="34" charset="0"/>
                <a:cs typeface="Arial" panose="020B0604020202020204" pitchFamily="34" charset="0"/>
              </a:rPr>
              <a:t>.</a:t>
            </a:r>
          </a:p>
          <a:p>
            <a:pPr marL="0" indent="0">
              <a:buNone/>
            </a:pPr>
            <a:endParaRPr lang="en-US" sz="2000" dirty="0"/>
          </a:p>
        </p:txBody>
      </p:sp>
      <p:pic>
        <p:nvPicPr>
          <p:cNvPr id="6" name="Picture 5"/>
          <p:cNvPicPr>
            <a:picLocks noChangeAspect="1"/>
          </p:cNvPicPr>
          <p:nvPr/>
        </p:nvPicPr>
        <p:blipFill>
          <a:blip r:embed="rId3"/>
          <a:stretch>
            <a:fillRect/>
          </a:stretch>
        </p:blipFill>
        <p:spPr>
          <a:xfrm>
            <a:off x="6816483" y="5633393"/>
            <a:ext cx="1120615" cy="914400"/>
          </a:xfrm>
          <a:prstGeom prst="rect">
            <a:avLst/>
          </a:prstGeom>
        </p:spPr>
      </p:pic>
      <p:pic>
        <p:nvPicPr>
          <p:cNvPr id="7" name="Picture 6"/>
          <p:cNvPicPr>
            <a:picLocks noChangeAspect="1"/>
          </p:cNvPicPr>
          <p:nvPr/>
        </p:nvPicPr>
        <p:blipFill>
          <a:blip r:embed="rId4"/>
          <a:stretch>
            <a:fillRect/>
          </a:stretch>
        </p:blipFill>
        <p:spPr>
          <a:xfrm>
            <a:off x="3968549" y="844826"/>
            <a:ext cx="4470940" cy="3549547"/>
          </a:xfrm>
          <a:prstGeom prst="rect">
            <a:avLst/>
          </a:prstGeom>
          <a:ln>
            <a:solidFill>
              <a:schemeClr val="tx1"/>
            </a:solidFill>
          </a:ln>
        </p:spPr>
      </p:pic>
    </p:spTree>
    <p:extLst>
      <p:ext uri="{BB962C8B-B14F-4D97-AF65-F5344CB8AC3E}">
        <p14:creationId xmlns:p14="http://schemas.microsoft.com/office/powerpoint/2010/main" val="930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29277"/>
            <a:ext cx="8143103" cy="1403298"/>
          </a:xfrm>
        </p:spPr>
        <p:txBody>
          <a:bodyPr vert="horz" lIns="91440" tIns="45720" rIns="91440" bIns="45720" rtlCol="0" anchor="ctr">
            <a:normAutofit/>
          </a:bodyPr>
          <a:lstStyle/>
          <a:p>
            <a:pPr algn="ctr"/>
            <a:r>
              <a:rPr lang="en-US" sz="3600" b="1" dirty="0">
                <a:ln w="0"/>
                <a:solidFill>
                  <a:schemeClr val="tx1"/>
                </a:solidFill>
              </a:rPr>
              <a:t>Know Your Contacts</a:t>
            </a:r>
          </a:p>
        </p:txBody>
      </p:sp>
      <p:graphicFrame>
        <p:nvGraphicFramePr>
          <p:cNvPr id="4" name="Table 4">
            <a:extLst>
              <a:ext uri="{FF2B5EF4-FFF2-40B4-BE49-F238E27FC236}">
                <a16:creationId xmlns:a16="http://schemas.microsoft.com/office/drawing/2014/main" id="{3BB40482-DC5C-4AEE-80AA-A862E3245531}"/>
              </a:ext>
            </a:extLst>
          </p:cNvPr>
          <p:cNvGraphicFramePr>
            <a:graphicFrameLocks noGrp="1"/>
          </p:cNvGraphicFramePr>
          <p:nvPr>
            <p:extLst>
              <p:ext uri="{D42A27DB-BD31-4B8C-83A1-F6EECF244321}">
                <p14:modId xmlns:p14="http://schemas.microsoft.com/office/powerpoint/2010/main" val="88643134"/>
              </p:ext>
            </p:extLst>
          </p:nvPr>
        </p:nvGraphicFramePr>
        <p:xfrm>
          <a:off x="98854" y="523195"/>
          <a:ext cx="8676732" cy="4960735"/>
        </p:xfrm>
        <a:graphic>
          <a:graphicData uri="http://schemas.openxmlformats.org/drawingml/2006/table">
            <a:tbl>
              <a:tblPr firstRow="1" bandRow="1">
                <a:tableStyleId>{5C22544A-7EE6-4342-B048-85BDC9FD1C3A}</a:tableStyleId>
              </a:tblPr>
              <a:tblGrid>
                <a:gridCol w="2808425">
                  <a:extLst>
                    <a:ext uri="{9D8B030D-6E8A-4147-A177-3AD203B41FA5}">
                      <a16:colId xmlns:a16="http://schemas.microsoft.com/office/drawing/2014/main" val="1003425949"/>
                    </a:ext>
                  </a:extLst>
                </a:gridCol>
                <a:gridCol w="1606604">
                  <a:extLst>
                    <a:ext uri="{9D8B030D-6E8A-4147-A177-3AD203B41FA5}">
                      <a16:colId xmlns:a16="http://schemas.microsoft.com/office/drawing/2014/main" val="1956164270"/>
                    </a:ext>
                  </a:extLst>
                </a:gridCol>
                <a:gridCol w="4261703">
                  <a:extLst>
                    <a:ext uri="{9D8B030D-6E8A-4147-A177-3AD203B41FA5}">
                      <a16:colId xmlns:a16="http://schemas.microsoft.com/office/drawing/2014/main" val="1264611414"/>
                    </a:ext>
                  </a:extLst>
                </a:gridCol>
              </a:tblGrid>
              <a:tr h="379668">
                <a:tc>
                  <a:txBody>
                    <a:bodyPr/>
                    <a:lstStyle/>
                    <a:p>
                      <a:r>
                        <a:rPr lang="en-US" dirty="0">
                          <a:latin typeface="Arial" panose="020B0604020202020204" pitchFamily="34" charset="0"/>
                          <a:cs typeface="Arial" panose="020B0604020202020204" pitchFamily="34" charset="0"/>
                        </a:rPr>
                        <a:t>Contact</a:t>
                      </a:r>
                    </a:p>
                  </a:txBody>
                  <a:tcPr anchor="ctr"/>
                </a:tc>
                <a:tc>
                  <a:txBody>
                    <a:bodyPr/>
                    <a:lstStyle/>
                    <a:p>
                      <a:r>
                        <a:rPr lang="en-US" dirty="0">
                          <a:latin typeface="Arial" panose="020B0604020202020204" pitchFamily="34" charset="0"/>
                          <a:cs typeface="Arial" panose="020B0604020202020204" pitchFamily="34" charset="0"/>
                        </a:rPr>
                        <a:t>Name </a:t>
                      </a:r>
                    </a:p>
                  </a:txBody>
                  <a:tcPr anchor="ctr"/>
                </a:tc>
                <a:tc>
                  <a:txBody>
                    <a:bodyPr/>
                    <a:lstStyle/>
                    <a:p>
                      <a:r>
                        <a:rPr lang="en-US" dirty="0">
                          <a:latin typeface="Arial" panose="020B0604020202020204" pitchFamily="34" charset="0"/>
                          <a:cs typeface="Arial" panose="020B0604020202020204" pitchFamily="34" charset="0"/>
                        </a:rPr>
                        <a:t>Phone/Email</a:t>
                      </a:r>
                    </a:p>
                  </a:txBody>
                  <a:tcPr anchor="ctr"/>
                </a:tc>
                <a:extLst>
                  <a:ext uri="{0D108BD9-81ED-4DB2-BD59-A6C34878D82A}">
                    <a16:rowId xmlns:a16="http://schemas.microsoft.com/office/drawing/2014/main" val="2525985023"/>
                  </a:ext>
                </a:extLst>
              </a:tr>
              <a:tr h="379668">
                <a:tc>
                  <a:txBody>
                    <a:bodyPr/>
                    <a:lstStyle/>
                    <a:p>
                      <a:r>
                        <a:rPr lang="en-US" dirty="0">
                          <a:latin typeface="Arial" panose="020B0604020202020204" pitchFamily="34" charset="0"/>
                          <a:cs typeface="Arial" panose="020B0604020202020204" pitchFamily="34" charset="0"/>
                        </a:rPr>
                        <a:t>District Test Coordinator</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00192543"/>
                  </a:ext>
                </a:extLst>
              </a:tr>
              <a:tr h="37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English Language Assessment Coordinator</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0520062"/>
                  </a:ext>
                </a:extLst>
              </a:tr>
              <a:tr h="37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School Test Coordinator</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4733220"/>
                  </a:ext>
                </a:extLst>
              </a:tr>
              <a:tr h="379668">
                <a:tc>
                  <a:txBody>
                    <a:bodyPr/>
                    <a:lstStyle/>
                    <a:p>
                      <a:r>
                        <a:rPr lang="en-US" dirty="0">
                          <a:latin typeface="Arial" panose="020B0604020202020204" pitchFamily="34" charset="0"/>
                          <a:cs typeface="Arial" panose="020B0604020202020204" pitchFamily="34" charset="0"/>
                        </a:rPr>
                        <a:t>Technology Coordinator</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29504483"/>
                  </a:ext>
                </a:extLst>
              </a:tr>
              <a:tr h="664418">
                <a:tc>
                  <a:txBody>
                    <a:bodyPr/>
                    <a:lstStyle/>
                    <a:p>
                      <a:r>
                        <a:rPr lang="en-US" dirty="0">
                          <a:latin typeface="Arial" panose="020B0604020202020204" pitchFamily="34" charset="0"/>
                          <a:cs typeface="Arial" panose="020B0604020202020204" pitchFamily="34" charset="0"/>
                        </a:rPr>
                        <a:t>CSDE Assessment Office</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pPr algn="l"/>
                      <a:r>
                        <a:rPr lang="en-US" sz="1800" dirty="0">
                          <a:latin typeface="Arial"/>
                          <a:cs typeface="Arial"/>
                        </a:rPr>
                        <a:t>860-713-6860; </a:t>
                      </a:r>
                      <a:r>
                        <a:rPr lang="en-US" sz="1800" dirty="0">
                          <a:latin typeface="Arial"/>
                          <a:cs typeface="Arial"/>
                          <a:hlinkClick r:id="rId3"/>
                        </a:rPr>
                        <a:t>ctstudentassessment@ct.gov</a:t>
                      </a:r>
                      <a:endParaRPr lang="en-US" sz="1800" dirty="0">
                        <a:latin typeface="Arial"/>
                        <a:cs typeface="Arial"/>
                      </a:endParaRPr>
                    </a:p>
                  </a:txBody>
                  <a:tcPr anchor="ctr"/>
                </a:tc>
                <a:extLst>
                  <a:ext uri="{0D108BD9-81ED-4DB2-BD59-A6C34878D82A}">
                    <a16:rowId xmlns:a16="http://schemas.microsoft.com/office/drawing/2014/main" val="3153740450"/>
                  </a:ext>
                </a:extLst>
              </a:tr>
              <a:tr h="2137565">
                <a:tc>
                  <a:txBody>
                    <a:bodyPr/>
                    <a:lstStyle/>
                    <a:p>
                      <a:r>
                        <a:rPr lang="en-US" dirty="0">
                          <a:latin typeface="Arial" panose="020B0604020202020204" pitchFamily="34" charset="0"/>
                          <a:cs typeface="Arial" panose="020B0604020202020204" pitchFamily="34" charset="0"/>
                        </a:rPr>
                        <a:t>Connecticut Help Desk (Cambium Assessment )</a:t>
                      </a:r>
                    </a:p>
                  </a:txBody>
                  <a:tcPr anchor="ctr"/>
                </a:tc>
                <a:tc>
                  <a:txBody>
                    <a:bodyPr/>
                    <a:lstStyle/>
                    <a:p>
                      <a:endParaRPr lang="en-US" dirty="0">
                        <a:latin typeface="Arial" panose="020B0604020202020204" pitchFamily="34" charset="0"/>
                        <a:cs typeface="Arial" panose="020B0604020202020204" pitchFamily="34" charset="0"/>
                      </a:endParaRPr>
                    </a:p>
                  </a:txBody>
                  <a:tcPr anchor="ctr"/>
                </a:tc>
                <a:tc>
                  <a:txBody>
                    <a:bodyPr/>
                    <a:lstStyle/>
                    <a:p>
                      <a:pPr marL="63500" lvl="1" indent="0" algn="l">
                        <a:buNone/>
                      </a:pPr>
                      <a:r>
                        <a:rPr lang="en-US" sz="1800" dirty="0">
                          <a:solidFill>
                            <a:schemeClr val="tx1"/>
                          </a:solidFill>
                          <a:latin typeface="Arial" panose="020B0604020202020204" pitchFamily="34" charset="0"/>
                          <a:cs typeface="Arial" panose="020B0604020202020204" pitchFamily="34" charset="0"/>
                        </a:rPr>
                        <a:t>844-202-7583; </a:t>
                      </a:r>
                    </a:p>
                    <a:p>
                      <a:pPr marL="63500" lvl="1" indent="0" algn="l">
                        <a:buNone/>
                      </a:pPr>
                      <a:r>
                        <a:rPr lang="en-US" sz="1800" u="sng" dirty="0">
                          <a:latin typeface="Arial" panose="020B0604020202020204" pitchFamily="34" charset="0"/>
                          <a:cs typeface="Arial" panose="020B0604020202020204" pitchFamily="34" charset="0"/>
                          <a:hlinkClick r:id="rId4"/>
                        </a:rPr>
                        <a:t>cthelpdesk@cambiumassessment.com</a:t>
                      </a:r>
                      <a:endParaRPr lang="en-US" sz="1800" u="sng" dirty="0">
                        <a:latin typeface="Arial" panose="020B0604020202020204" pitchFamily="34" charset="0"/>
                        <a:cs typeface="Arial" panose="020B0604020202020204" pitchFamily="34" charset="0"/>
                      </a:endParaRPr>
                    </a:p>
                    <a:p>
                      <a:pPr marL="63500" lvl="1" indent="0" algn="l">
                        <a:buNone/>
                      </a:pPr>
                      <a:endParaRPr lang="en-US" sz="1800" u="sng" dirty="0">
                        <a:solidFill>
                          <a:schemeClr val="tx1"/>
                        </a:solidFill>
                        <a:latin typeface="Arial" panose="020B0604020202020204" pitchFamily="34" charset="0"/>
                        <a:cs typeface="Arial" panose="020B0604020202020204" pitchFamily="34" charset="0"/>
                      </a:endParaRPr>
                    </a:p>
                    <a:p>
                      <a:pPr marL="63500" lvl="1" indent="0" algn="l">
                        <a:buNone/>
                      </a:pPr>
                      <a:r>
                        <a:rPr lang="en-US" sz="1800" dirty="0">
                          <a:solidFill>
                            <a:schemeClr val="tx1"/>
                          </a:solidFill>
                          <a:latin typeface="Arial" panose="020B0604020202020204" pitchFamily="34" charset="0"/>
                          <a:cs typeface="Arial" panose="020B0604020202020204" pitchFamily="34" charset="0"/>
                        </a:rPr>
                        <a:t>The Help Desk is open Monday – Friday 7:00 a.m. to 7:00 p.m. during testing.</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47213923"/>
                  </a:ext>
                </a:extLst>
              </a:tr>
            </a:tbl>
          </a:graphicData>
        </a:graphic>
      </p:graphicFrame>
    </p:spTree>
    <p:extLst>
      <p:ext uri="{BB962C8B-B14F-4D97-AF65-F5344CB8AC3E}">
        <p14:creationId xmlns:p14="http://schemas.microsoft.com/office/powerpoint/2010/main" val="3706698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486400"/>
            <a:ext cx="6359526" cy="1164921"/>
          </a:xfrm>
          <a:noFill/>
        </p:spPr>
        <p:txBody>
          <a:bodyPr>
            <a:normAutofit/>
          </a:bodyPr>
          <a:lstStyle/>
          <a:p>
            <a:r>
              <a:rPr lang="en-US" sz="3200" b="1" dirty="0">
                <a:ln w="0"/>
                <a:solidFill>
                  <a:schemeClr val="tx1"/>
                </a:solidFill>
              </a:rPr>
              <a:t>Speech-to-Text Reminders</a:t>
            </a:r>
            <a:endParaRPr lang="en-US" sz="3200" dirty="0">
              <a:solidFill>
                <a:schemeClr val="tx1"/>
              </a:solidFill>
            </a:endParaRPr>
          </a:p>
        </p:txBody>
      </p:sp>
      <p:sp>
        <p:nvSpPr>
          <p:cNvPr id="5" name="Content Placeholder 4"/>
          <p:cNvSpPr>
            <a:spLocks noGrp="1"/>
          </p:cNvSpPr>
          <p:nvPr>
            <p:ph idx="4294967295"/>
          </p:nvPr>
        </p:nvSpPr>
        <p:spPr>
          <a:xfrm>
            <a:off x="338203" y="2491744"/>
            <a:ext cx="7778663" cy="2571750"/>
          </a:xfrm>
        </p:spPr>
        <p:txBody>
          <a:bodyPr>
            <a:noAutofit/>
          </a:bodyPr>
          <a:lstStyle/>
          <a:p>
            <a:r>
              <a:rPr lang="en-US" sz="2500" dirty="0">
                <a:solidFill>
                  <a:schemeClr val="tx1"/>
                </a:solidFill>
                <a:latin typeface="Arial" panose="020B0604020202020204" pitchFamily="34" charset="0"/>
                <a:cs typeface="Arial" panose="020B0604020202020204" pitchFamily="34" charset="0"/>
              </a:rPr>
              <a:t>A microphone icon will appear below any item text box that requires a written response. </a:t>
            </a:r>
          </a:p>
          <a:p>
            <a:r>
              <a:rPr lang="en-US" sz="2500" dirty="0">
                <a:solidFill>
                  <a:schemeClr val="tx1"/>
                </a:solidFill>
                <a:latin typeface="Arial" panose="020B0604020202020204" pitchFamily="34" charset="0"/>
                <a:cs typeface="Arial" panose="020B0604020202020204" pitchFamily="34" charset="0"/>
              </a:rPr>
              <a:t>When the student selects the microphone, they will dictate their verbal response as the system transcribes the voiced message in the text box.</a:t>
            </a:r>
          </a:p>
        </p:txBody>
      </p:sp>
      <p:pic>
        <p:nvPicPr>
          <p:cNvPr id="3" name="Picture 2"/>
          <p:cNvPicPr>
            <a:picLocks noChangeAspect="1"/>
          </p:cNvPicPr>
          <p:nvPr/>
        </p:nvPicPr>
        <p:blipFill>
          <a:blip r:embed="rId3"/>
          <a:stretch>
            <a:fillRect/>
          </a:stretch>
        </p:blipFill>
        <p:spPr>
          <a:xfrm>
            <a:off x="338203" y="331788"/>
            <a:ext cx="7778663" cy="1847850"/>
          </a:xfrm>
          <a:prstGeom prst="rect">
            <a:avLst/>
          </a:prstGeom>
          <a:ln>
            <a:solidFill>
              <a:schemeClr val="accent3"/>
            </a:solidFill>
          </a:ln>
        </p:spPr>
      </p:pic>
      <p:pic>
        <p:nvPicPr>
          <p:cNvPr id="8" name="Picture 7"/>
          <p:cNvPicPr>
            <a:picLocks noChangeAspect="1"/>
          </p:cNvPicPr>
          <p:nvPr/>
        </p:nvPicPr>
        <p:blipFill>
          <a:blip r:embed="rId4"/>
          <a:stretch>
            <a:fillRect/>
          </a:stretch>
        </p:blipFill>
        <p:spPr>
          <a:xfrm>
            <a:off x="6888076" y="5589588"/>
            <a:ext cx="1120615" cy="914400"/>
          </a:xfrm>
          <a:prstGeom prst="rect">
            <a:avLst/>
          </a:prstGeom>
        </p:spPr>
      </p:pic>
    </p:spTree>
    <p:extLst>
      <p:ext uri="{BB962C8B-B14F-4D97-AF65-F5344CB8AC3E}">
        <p14:creationId xmlns:p14="http://schemas.microsoft.com/office/powerpoint/2010/main" val="49033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7215"/>
            <a:ext cx="8016658" cy="1122108"/>
          </a:xfrm>
          <a:noFill/>
        </p:spPr>
        <p:txBody>
          <a:bodyPr>
            <a:noAutofit/>
          </a:bodyPr>
          <a:lstStyle/>
          <a:p>
            <a:pPr algn="ctr"/>
            <a:r>
              <a:rPr lang="en-US" sz="3200" b="1" dirty="0">
                <a:ln w="0"/>
                <a:solidFill>
                  <a:schemeClr val="tx1"/>
                </a:solidFill>
              </a:rPr>
              <a:t>Translation Glossary: Math</a:t>
            </a:r>
            <a:endParaRPr lang="en-US" sz="3200" dirty="0">
              <a:solidFill>
                <a:schemeClr val="tx1"/>
              </a:solidFill>
            </a:endParaRPr>
          </a:p>
        </p:txBody>
      </p:sp>
      <p:sp>
        <p:nvSpPr>
          <p:cNvPr id="5" name="Content Placeholder 4"/>
          <p:cNvSpPr>
            <a:spLocks noGrp="1"/>
          </p:cNvSpPr>
          <p:nvPr>
            <p:ph idx="1"/>
          </p:nvPr>
        </p:nvSpPr>
        <p:spPr>
          <a:xfrm>
            <a:off x="4479601" y="1521140"/>
            <a:ext cx="4125780" cy="5119645"/>
          </a:xfrm>
        </p:spPr>
        <p:txBody>
          <a:bodyPr>
            <a:noAutofit/>
          </a:bodyPr>
          <a:lstStyle/>
          <a:p>
            <a:pPr marL="0" indent="0">
              <a:buNone/>
            </a:pPr>
            <a:r>
              <a:rPr lang="en-US" sz="1800" dirty="0">
                <a:solidFill>
                  <a:schemeClr val="tx1"/>
                </a:solidFill>
                <a:latin typeface="Arial" panose="020B0604020202020204" pitchFamily="34" charset="0"/>
                <a:cs typeface="Arial" panose="020B0604020202020204" pitchFamily="34" charset="0"/>
              </a:rPr>
              <a:t>Selections include</a:t>
            </a:r>
          </a:p>
          <a:p>
            <a:pPr marL="338138" lvl="1" indent="-163513"/>
            <a:r>
              <a:rPr lang="en-US" sz="1800" dirty="0">
                <a:solidFill>
                  <a:schemeClr val="tx1"/>
                </a:solidFill>
                <a:latin typeface="Arial" panose="020B0604020202020204" pitchFamily="34" charset="0"/>
                <a:cs typeface="Arial" panose="020B0604020202020204" pitchFamily="34" charset="0"/>
              </a:rPr>
              <a:t>Single native-language support (i.e., Russian Glossary, Illustration Glossary)</a:t>
            </a:r>
          </a:p>
          <a:p>
            <a:pPr marL="338138" lvl="1" indent="-163513"/>
            <a:r>
              <a:rPr lang="en-US" sz="1800" dirty="0">
                <a:solidFill>
                  <a:schemeClr val="tx1"/>
                </a:solidFill>
                <a:latin typeface="Arial" panose="020B0604020202020204" pitchFamily="34" charset="0"/>
                <a:cs typeface="Arial" panose="020B0604020202020204" pitchFamily="34" charset="0"/>
              </a:rPr>
              <a:t>Dual language supports (native language paired with English); (i.e., Russian &amp; English Glossary); or </a:t>
            </a:r>
          </a:p>
          <a:p>
            <a:pPr marL="338138" lvl="1" indent="-163513"/>
            <a:r>
              <a:rPr lang="en-US" sz="1800" dirty="0">
                <a:solidFill>
                  <a:schemeClr val="tx1"/>
                </a:solidFill>
                <a:latin typeface="Arial" panose="020B0604020202020204" pitchFamily="34" charset="0"/>
                <a:cs typeface="Arial" panose="020B0604020202020204" pitchFamily="34" charset="0"/>
              </a:rPr>
              <a:t>Dual language supports combined with Illustration Glossary (i.e., Russian, English, &amp; Illustration Glossary)</a:t>
            </a:r>
          </a:p>
          <a:p>
            <a:pPr marL="338138" lvl="1" indent="-163513"/>
            <a:r>
              <a:rPr lang="en-US" sz="1800" dirty="0">
                <a:solidFill>
                  <a:schemeClr val="tx1"/>
                </a:solidFill>
                <a:latin typeface="Arial" panose="020B0604020202020204" pitchFamily="34" charset="0"/>
                <a:cs typeface="Arial" panose="020B0604020202020204" pitchFamily="34" charset="0"/>
              </a:rPr>
              <a:t>The       icon enables an audio translation of the word.</a:t>
            </a:r>
          </a:p>
          <a:p>
            <a:pPr marL="225425" lvl="1" indent="0">
              <a:buNone/>
            </a:pPr>
            <a:r>
              <a:rPr lang="en-US" sz="1800" dirty="0">
                <a:solidFill>
                  <a:schemeClr val="tx1"/>
                </a:solidFill>
                <a:latin typeface="Arial" panose="020B0604020202020204" pitchFamily="34" charset="0"/>
                <a:cs typeface="Arial" panose="020B0604020202020204" pitchFamily="34" charset="0"/>
              </a:rPr>
              <a:t>Refer to the </a:t>
            </a:r>
            <a:r>
              <a:rPr lang="en-US" sz="18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Translation Glossary Embedded Designated Support </a:t>
            </a:r>
            <a:r>
              <a:rPr lang="en-US" sz="1800" dirty="0">
                <a:solidFill>
                  <a:schemeClr val="tx1"/>
                </a:solidFill>
                <a:latin typeface="Arial" panose="020B0604020202020204" pitchFamily="34" charset="0"/>
                <a:cs typeface="Arial" panose="020B0604020202020204" pitchFamily="34" charset="0"/>
              </a:rPr>
              <a:t>brochure for details.</a:t>
            </a:r>
          </a:p>
        </p:txBody>
      </p:sp>
      <p:sp>
        <p:nvSpPr>
          <p:cNvPr id="3" name="Rectangle 2"/>
          <p:cNvSpPr/>
          <p:nvPr/>
        </p:nvSpPr>
        <p:spPr>
          <a:xfrm>
            <a:off x="339326" y="4921606"/>
            <a:ext cx="3969627" cy="18158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dotted line above or below a word or phrase indicates an available translation.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When students hover over the term, it becomes highlighted, and when it is selected, a pop-up window with the word translation appears.</a:t>
            </a:r>
          </a:p>
        </p:txBody>
      </p:sp>
      <p:pic>
        <p:nvPicPr>
          <p:cNvPr id="10" name="Picture 9"/>
          <p:cNvPicPr>
            <a:picLocks noChangeAspect="1"/>
          </p:cNvPicPr>
          <p:nvPr/>
        </p:nvPicPr>
        <p:blipFill>
          <a:blip r:embed="rId4"/>
          <a:stretch>
            <a:fillRect/>
          </a:stretch>
        </p:blipFill>
        <p:spPr>
          <a:xfrm>
            <a:off x="5345586" y="4830697"/>
            <a:ext cx="333375" cy="371475"/>
          </a:xfrm>
          <a:prstGeom prst="rect">
            <a:avLst/>
          </a:prstGeom>
        </p:spPr>
      </p:pic>
      <p:pic>
        <p:nvPicPr>
          <p:cNvPr id="11" name="Picture 10"/>
          <p:cNvPicPr>
            <a:picLocks noChangeAspect="1"/>
          </p:cNvPicPr>
          <p:nvPr/>
        </p:nvPicPr>
        <p:blipFill>
          <a:blip r:embed="rId5"/>
          <a:stretch>
            <a:fillRect/>
          </a:stretch>
        </p:blipFill>
        <p:spPr>
          <a:xfrm>
            <a:off x="168675" y="1521140"/>
            <a:ext cx="4310927" cy="3309557"/>
          </a:xfrm>
          <a:prstGeom prst="rect">
            <a:avLst/>
          </a:prstGeom>
        </p:spPr>
      </p:pic>
      <p:sp>
        <p:nvSpPr>
          <p:cNvPr id="12" name="Rectangle 11"/>
          <p:cNvSpPr/>
          <p:nvPr/>
        </p:nvSpPr>
        <p:spPr>
          <a:xfrm>
            <a:off x="2453692" y="1640641"/>
            <a:ext cx="572002" cy="229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32858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72311"/>
            <a:ext cx="8041710" cy="1034465"/>
          </a:xfrm>
          <a:noFill/>
        </p:spPr>
        <p:txBody>
          <a:bodyPr>
            <a:noAutofit/>
          </a:bodyPr>
          <a:lstStyle/>
          <a:p>
            <a:r>
              <a:rPr lang="en-US" sz="3200" b="1" dirty="0">
                <a:solidFill>
                  <a:schemeClr val="tx1"/>
                </a:solidFill>
              </a:rPr>
              <a:t>Illustration Glossary</a:t>
            </a:r>
          </a:p>
        </p:txBody>
      </p:sp>
      <p:sp>
        <p:nvSpPr>
          <p:cNvPr id="8" name="Rectangle 7">
            <a:extLst>
              <a:ext uri="{FF2B5EF4-FFF2-40B4-BE49-F238E27FC236}">
                <a16:creationId xmlns:a16="http://schemas.microsoft.com/office/drawing/2014/main" id="{FCACDD41-CE48-42F7-A0E3-90A0F7D28B52}"/>
              </a:ext>
            </a:extLst>
          </p:cNvPr>
          <p:cNvSpPr/>
          <p:nvPr/>
        </p:nvSpPr>
        <p:spPr>
          <a:xfrm>
            <a:off x="626364" y="1567507"/>
            <a:ext cx="7891272" cy="329320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Rectangle 1"/>
          <p:cNvSpPr/>
          <p:nvPr/>
        </p:nvSpPr>
        <p:spPr>
          <a:xfrm>
            <a:off x="4484288" y="503591"/>
            <a:ext cx="4270248" cy="480131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Which students most benefit from the illustration glossary?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English learners/multilingual learners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Students with varying proficiency in one of the current translated glossary languages who would benefit from current illustration supports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Students who are deaf/hard of hearing and use sign systems other than American Sign Language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Students whose primary languages are not included in the text-based glossaries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Refer to </a:t>
            </a:r>
            <a:r>
              <a:rPr kumimoji="0" lang="en-US" sz="1800" b="0" i="0" u="none" strike="noStrike" kern="1200" cap="none" spc="0" normalizeH="0" baseline="0" noProof="0" dirty="0">
                <a:ln>
                  <a:noFill/>
                </a:ln>
                <a:solidFill>
                  <a:srgbClr val="000000"/>
                </a:solidFill>
                <a:effectLst/>
                <a:uLnTx/>
                <a:uFillTx/>
                <a:latin typeface="Arial" charset="0"/>
                <a:ea typeface="+mn-ea"/>
                <a:cs typeface="+mn-cs"/>
                <a:hlinkClick r:id="rId3"/>
              </a:rPr>
              <a:t>the Illustration Glossary Accessibility Resource for Mathematics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for details.</a:t>
            </a:r>
          </a:p>
        </p:txBody>
      </p:sp>
      <p:pic>
        <p:nvPicPr>
          <p:cNvPr id="9" name="Picture 8"/>
          <p:cNvPicPr>
            <a:picLocks noChangeAspect="1"/>
          </p:cNvPicPr>
          <p:nvPr/>
        </p:nvPicPr>
        <p:blipFill>
          <a:blip r:embed="rId4"/>
          <a:stretch>
            <a:fillRect/>
          </a:stretch>
        </p:blipFill>
        <p:spPr>
          <a:xfrm>
            <a:off x="137786" y="64806"/>
            <a:ext cx="3715633" cy="2794507"/>
          </a:xfrm>
          <a:prstGeom prst="rect">
            <a:avLst/>
          </a:prstGeom>
        </p:spPr>
      </p:pic>
      <p:sp>
        <p:nvSpPr>
          <p:cNvPr id="7" name="TextBox 6"/>
          <p:cNvSpPr txBox="1"/>
          <p:nvPr/>
        </p:nvSpPr>
        <p:spPr>
          <a:xfrm>
            <a:off x="151470" y="2903243"/>
            <a:ext cx="3857923" cy="26314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A dotted line above or below a word or phrase indicates an available illustration.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When students hover over the term, it becomes highlighted, and when it is selected, a pop-up window with the illustration appears.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Students can adjust the size and placement of each illustration depending on their needs and preferences.</a:t>
            </a:r>
          </a:p>
        </p:txBody>
      </p:sp>
    </p:spTree>
    <p:extLst>
      <p:ext uri="{BB962C8B-B14F-4D97-AF65-F5344CB8AC3E}">
        <p14:creationId xmlns:p14="http://schemas.microsoft.com/office/powerpoint/2010/main" val="1867934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8" y="0"/>
            <a:ext cx="8048441" cy="1127578"/>
          </a:xfrm>
          <a:noFill/>
        </p:spPr>
        <p:txBody>
          <a:bodyPr anchor="ctr">
            <a:normAutofit/>
          </a:bodyPr>
          <a:lstStyle/>
          <a:p>
            <a:pPr algn="ctr"/>
            <a:r>
              <a:rPr lang="en-US" sz="3200" b="1" dirty="0">
                <a:solidFill>
                  <a:schemeClr val="tx1"/>
                </a:solidFill>
              </a:rPr>
              <a:t>Provide Students with Opportunities to Practice</a:t>
            </a:r>
          </a:p>
        </p:txBody>
      </p:sp>
      <p:sp>
        <p:nvSpPr>
          <p:cNvPr id="3" name="Text Placeholder 2"/>
          <p:cNvSpPr>
            <a:spLocks noGrp="1"/>
          </p:cNvSpPr>
          <p:nvPr>
            <p:ph type="body" idx="1"/>
          </p:nvPr>
        </p:nvSpPr>
        <p:spPr>
          <a:xfrm>
            <a:off x="1853852" y="1214577"/>
            <a:ext cx="6661498" cy="4188701"/>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Additional resources are available on the Smarter Balanced website. </a:t>
            </a:r>
          </a:p>
        </p:txBody>
      </p:sp>
      <p:pic>
        <p:nvPicPr>
          <p:cNvPr id="7" name="Picture 6">
            <a:hlinkClick r:id="rId3"/>
            <a:extLst>
              <a:ext uri="{FF2B5EF4-FFF2-40B4-BE49-F238E27FC236}">
                <a16:creationId xmlns:a16="http://schemas.microsoft.com/office/drawing/2014/main" id="{D7D7A935-7BE0-657B-4010-C039B53CEA47}"/>
              </a:ext>
            </a:extLst>
          </p:cNvPr>
          <p:cNvPicPr>
            <a:picLocks noChangeAspect="1"/>
          </p:cNvPicPr>
          <p:nvPr/>
        </p:nvPicPr>
        <p:blipFill>
          <a:blip r:embed="rId4"/>
          <a:stretch>
            <a:fillRect/>
          </a:stretch>
        </p:blipFill>
        <p:spPr>
          <a:xfrm>
            <a:off x="628650" y="2390769"/>
            <a:ext cx="8183880" cy="3331335"/>
          </a:xfrm>
          <a:prstGeom prst="rect">
            <a:avLst/>
          </a:prstGeom>
          <a:ln w="34925">
            <a:solidFill>
              <a:schemeClr val="tx1"/>
            </a:solidFill>
          </a:ln>
        </p:spPr>
      </p:pic>
      <p:sp>
        <p:nvSpPr>
          <p:cNvPr id="11" name="TextBox 10">
            <a:extLst>
              <a:ext uri="{FF2B5EF4-FFF2-40B4-BE49-F238E27FC236}">
                <a16:creationId xmlns:a16="http://schemas.microsoft.com/office/drawing/2014/main" id="{C6933204-CB52-75D9-B8FA-C27F35966B49}"/>
              </a:ext>
            </a:extLst>
          </p:cNvPr>
          <p:cNvSpPr txBox="1"/>
          <p:nvPr/>
        </p:nvSpPr>
        <p:spPr>
          <a:xfrm>
            <a:off x="1528763" y="5809103"/>
            <a:ext cx="7283767"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hlinkClick r:id="rId3"/>
              </a:rPr>
              <a:t>https://smarterbalanced.org/our-system/students-and-families/samples/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903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082756" y="640081"/>
            <a:ext cx="6978488" cy="5225143"/>
          </a:xfrm>
          <a:prstGeom prst="rect">
            <a:avLst/>
          </a:prstGeom>
          <a:ln w="50800">
            <a:solidFill>
              <a:schemeClr val="tx1"/>
            </a:solidFill>
          </a:ln>
          <a:effectLst>
            <a:outerShdw blurRad="50800" dist="50800" dir="5400000" algn="ctr" rotWithShape="0">
              <a:schemeClr val="bg1">
                <a:alpha val="17000"/>
              </a:schemeClr>
            </a:outerShdw>
          </a:effectLst>
          <a:sp3d/>
        </p:spPr>
      </p:pic>
    </p:spTree>
    <p:extLst>
      <p:ext uri="{BB962C8B-B14F-4D97-AF65-F5344CB8AC3E}">
        <p14:creationId xmlns:p14="http://schemas.microsoft.com/office/powerpoint/2010/main" val="88520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130746" cy="1096962"/>
          </a:xfrm>
        </p:spPr>
        <p:txBody>
          <a:bodyPr vert="horz" lIns="91440" tIns="45720" rIns="91440" bIns="45720" rtlCol="0" anchor="ctr">
            <a:noAutofit/>
          </a:bodyPr>
          <a:lstStyle/>
          <a:p>
            <a:pPr algn="ctr"/>
            <a:br>
              <a:rPr lang="en-US" sz="3200" b="1" dirty="0">
                <a:ln w="0"/>
                <a:solidFill>
                  <a:schemeClr val="tx1"/>
                </a:solidFill>
              </a:rPr>
            </a:br>
            <a:r>
              <a:rPr lang="en-US" sz="3200" b="1" dirty="0">
                <a:ln w="0"/>
                <a:solidFill>
                  <a:schemeClr val="tx1"/>
                </a:solidFill>
                <a:cs typeface="Arial"/>
              </a:rPr>
              <a:t>Connecticut State </a:t>
            </a:r>
            <a:br>
              <a:rPr lang="en-US" sz="3200" b="1" dirty="0">
                <a:ln w="0"/>
                <a:solidFill>
                  <a:schemeClr val="tx1"/>
                </a:solidFill>
                <a:cs typeface="Arial"/>
              </a:rPr>
            </a:br>
            <a:r>
              <a:rPr lang="en-US" sz="3200" b="1" dirty="0">
                <a:ln w="0"/>
                <a:solidFill>
                  <a:schemeClr val="tx1"/>
                </a:solidFill>
                <a:cs typeface="Arial"/>
              </a:rPr>
              <a:t>Department of Education Website</a:t>
            </a:r>
            <a:br>
              <a:rPr lang="en-US" sz="3200" dirty="0">
                <a:solidFill>
                  <a:schemeClr val="tx1"/>
                </a:solidFill>
              </a:rPr>
            </a:br>
            <a:endParaRPr lang="en-US" sz="3200" b="1" dirty="0">
              <a:ln w="0"/>
              <a:solidFill>
                <a:schemeClr val="tx1"/>
              </a:solidFill>
            </a:endParaRPr>
          </a:p>
        </p:txBody>
      </p:sp>
      <p:pic>
        <p:nvPicPr>
          <p:cNvPr id="10" name="Picture 9">
            <a:extLst>
              <a:ext uri="{FF2B5EF4-FFF2-40B4-BE49-F238E27FC236}">
                <a16:creationId xmlns:a16="http://schemas.microsoft.com/office/drawing/2014/main" id="{FD435836-5535-23C6-2393-B27BD3CF4591}"/>
              </a:ext>
            </a:extLst>
          </p:cNvPr>
          <p:cNvPicPr>
            <a:picLocks noChangeAspect="1"/>
          </p:cNvPicPr>
          <p:nvPr/>
        </p:nvPicPr>
        <p:blipFill>
          <a:blip r:embed="rId3"/>
          <a:stretch>
            <a:fillRect/>
          </a:stretch>
        </p:blipFill>
        <p:spPr>
          <a:xfrm>
            <a:off x="544597" y="1610249"/>
            <a:ext cx="4065997" cy="2877585"/>
          </a:xfrm>
          <a:prstGeom prst="rect">
            <a:avLst/>
          </a:prstGeom>
          <a:ln w="28575">
            <a:solidFill>
              <a:schemeClr val="tx1"/>
            </a:solidFill>
          </a:ln>
        </p:spPr>
      </p:pic>
      <p:pic>
        <p:nvPicPr>
          <p:cNvPr id="14" name="Graphic 13" descr="Badge 1 outline">
            <a:extLst>
              <a:ext uri="{FF2B5EF4-FFF2-40B4-BE49-F238E27FC236}">
                <a16:creationId xmlns:a16="http://schemas.microsoft.com/office/drawing/2014/main" id="{60829AE8-EFA0-8604-EBBE-0813FC2E9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33" y="1610249"/>
            <a:ext cx="423766" cy="423766"/>
          </a:xfrm>
          <a:prstGeom prst="rect">
            <a:avLst/>
          </a:prstGeom>
        </p:spPr>
      </p:pic>
      <p:pic>
        <p:nvPicPr>
          <p:cNvPr id="15" name="Graphic 14" descr="Badge outline">
            <a:extLst>
              <a:ext uri="{FF2B5EF4-FFF2-40B4-BE49-F238E27FC236}">
                <a16:creationId xmlns:a16="http://schemas.microsoft.com/office/drawing/2014/main" id="{E8E8ECE0-4818-24B6-8AE5-EDCEF9B78B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156" y="5080693"/>
            <a:ext cx="476014" cy="476014"/>
          </a:xfrm>
          <a:prstGeom prst="rect">
            <a:avLst/>
          </a:prstGeom>
        </p:spPr>
      </p:pic>
      <p:pic>
        <p:nvPicPr>
          <p:cNvPr id="17" name="Graphic 16" descr="Badge 3 outline">
            <a:extLst>
              <a:ext uri="{FF2B5EF4-FFF2-40B4-BE49-F238E27FC236}">
                <a16:creationId xmlns:a16="http://schemas.microsoft.com/office/drawing/2014/main" id="{E4101E0A-F770-1139-97BD-50D2781E2C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5246" y="2016954"/>
            <a:ext cx="511902" cy="511902"/>
          </a:xfrm>
          <a:prstGeom prst="rect">
            <a:avLst/>
          </a:prstGeom>
        </p:spPr>
      </p:pic>
      <p:pic>
        <p:nvPicPr>
          <p:cNvPr id="20" name="Picture 19">
            <a:extLst>
              <a:ext uri="{FF2B5EF4-FFF2-40B4-BE49-F238E27FC236}">
                <a16:creationId xmlns:a16="http://schemas.microsoft.com/office/drawing/2014/main" id="{46B5FA5B-886B-8AF7-136F-C8243F68B06C}"/>
              </a:ext>
            </a:extLst>
          </p:cNvPr>
          <p:cNvPicPr>
            <a:picLocks noChangeAspect="1"/>
          </p:cNvPicPr>
          <p:nvPr/>
        </p:nvPicPr>
        <p:blipFill>
          <a:blip r:embed="rId10"/>
          <a:stretch>
            <a:fillRect/>
          </a:stretch>
        </p:blipFill>
        <p:spPr>
          <a:xfrm>
            <a:off x="1134280" y="4452923"/>
            <a:ext cx="3111500" cy="2074333"/>
          </a:xfrm>
          <a:prstGeom prst="rect">
            <a:avLst/>
          </a:prstGeom>
          <a:ln w="28575">
            <a:solidFill>
              <a:schemeClr val="tx1"/>
            </a:solidFill>
          </a:ln>
        </p:spPr>
      </p:pic>
      <p:sp>
        <p:nvSpPr>
          <p:cNvPr id="21" name="Rectangle 20">
            <a:extLst>
              <a:ext uri="{FF2B5EF4-FFF2-40B4-BE49-F238E27FC236}">
                <a16:creationId xmlns:a16="http://schemas.microsoft.com/office/drawing/2014/main" id="{4DCA8A17-78E3-7C45-3919-2D121F33D732}"/>
              </a:ext>
            </a:extLst>
          </p:cNvPr>
          <p:cNvSpPr/>
          <p:nvPr/>
        </p:nvSpPr>
        <p:spPr>
          <a:xfrm>
            <a:off x="1171377" y="5956300"/>
            <a:ext cx="1438383" cy="2721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Left 17">
            <a:extLst>
              <a:ext uri="{FF2B5EF4-FFF2-40B4-BE49-F238E27FC236}">
                <a16:creationId xmlns:a16="http://schemas.microsoft.com/office/drawing/2014/main" id="{BFBDA031-5153-CE78-0CFB-6054B5BF7FE4}"/>
              </a:ext>
            </a:extLst>
          </p:cNvPr>
          <p:cNvSpPr/>
          <p:nvPr/>
        </p:nvSpPr>
        <p:spPr>
          <a:xfrm>
            <a:off x="1960158" y="5901886"/>
            <a:ext cx="978408"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869B7636-5608-9515-4166-90C0A1B7ED24}"/>
              </a:ext>
            </a:extLst>
          </p:cNvPr>
          <p:cNvPicPr>
            <a:picLocks noChangeAspect="1"/>
          </p:cNvPicPr>
          <p:nvPr/>
        </p:nvPicPr>
        <p:blipFill>
          <a:blip r:embed="rId11"/>
          <a:stretch>
            <a:fillRect/>
          </a:stretch>
        </p:blipFill>
        <p:spPr>
          <a:xfrm>
            <a:off x="5157148" y="1995456"/>
            <a:ext cx="3653220" cy="3003955"/>
          </a:xfrm>
          <a:prstGeom prst="rect">
            <a:avLst/>
          </a:prstGeom>
          <a:ln w="28575">
            <a:solidFill>
              <a:schemeClr val="tx1"/>
            </a:solidFill>
          </a:ln>
        </p:spPr>
      </p:pic>
      <p:sp>
        <p:nvSpPr>
          <p:cNvPr id="22" name="Rectangle 21">
            <a:extLst>
              <a:ext uri="{FF2B5EF4-FFF2-40B4-BE49-F238E27FC236}">
                <a16:creationId xmlns:a16="http://schemas.microsoft.com/office/drawing/2014/main" id="{D032A5D9-78DF-B99C-2796-7F775E950EF0}"/>
              </a:ext>
            </a:extLst>
          </p:cNvPr>
          <p:cNvSpPr/>
          <p:nvPr/>
        </p:nvSpPr>
        <p:spPr>
          <a:xfrm>
            <a:off x="5163671" y="2799630"/>
            <a:ext cx="1234041" cy="130247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68420BE-9EB0-D96D-A8D6-2110C5B293AB}"/>
              </a:ext>
            </a:extLst>
          </p:cNvPr>
          <p:cNvSpPr txBox="1"/>
          <p:nvPr/>
        </p:nvSpPr>
        <p:spPr>
          <a:xfrm>
            <a:off x="4572000" y="5547763"/>
            <a:ext cx="382161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CSDE</a:t>
            </a:r>
            <a:r>
              <a:rPr lang="en-US" sz="2000" dirty="0">
                <a:latin typeface="Arial"/>
                <a:cs typeface="Arial"/>
              </a:rPr>
              <a:t> </a:t>
            </a:r>
            <a:r>
              <a:rPr lang="en-US" sz="2000" b="1" dirty="0">
                <a:latin typeface="Arial"/>
                <a:cs typeface="Arial"/>
              </a:rPr>
              <a:t>Website</a:t>
            </a:r>
            <a:r>
              <a:rPr lang="en-US" sz="2000" dirty="0">
                <a:latin typeface="Arial"/>
                <a:cs typeface="Arial"/>
              </a:rPr>
              <a:t>​</a:t>
            </a:r>
            <a:br>
              <a:rPr lang="en-US" sz="2000" dirty="0">
                <a:cs typeface="Arial"/>
              </a:rPr>
            </a:br>
            <a:r>
              <a:rPr lang="en-US" sz="2000" dirty="0">
                <a:solidFill>
                  <a:srgbClr val="0563C1"/>
                </a:solidFill>
                <a:latin typeface="Arial"/>
                <a:cs typeface="Segoe UI"/>
                <a:hlinkClick r:id="rId12"/>
              </a:rPr>
              <a:t>https://portal.ct.gov/SDE</a:t>
            </a:r>
            <a:r>
              <a:rPr lang="en-US" sz="2000" dirty="0">
                <a:latin typeface="Arial"/>
                <a:cs typeface="Arial"/>
              </a:rPr>
              <a:t>​</a:t>
            </a:r>
            <a:endParaRPr lang="en-US" sz="2000" dirty="0">
              <a:latin typeface="Arial"/>
            </a:endParaRPr>
          </a:p>
        </p:txBody>
      </p:sp>
    </p:spTree>
    <p:extLst>
      <p:ext uri="{BB962C8B-B14F-4D97-AF65-F5344CB8AC3E}">
        <p14:creationId xmlns:p14="http://schemas.microsoft.com/office/powerpoint/2010/main" val="380558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1454"/>
            <a:ext cx="8130746" cy="1162501"/>
          </a:xfrm>
        </p:spPr>
        <p:txBody>
          <a:bodyPr vert="horz" lIns="91440" tIns="45720" rIns="91440" bIns="45720" rtlCol="0" anchor="ctr">
            <a:noAutofit/>
          </a:bodyPr>
          <a:lstStyle/>
          <a:p>
            <a:pPr algn="ctr"/>
            <a:r>
              <a:rPr lang="en-US" sz="3200" b="1" dirty="0">
                <a:ln w="0"/>
                <a:solidFill>
                  <a:schemeClr val="tx1"/>
                </a:solidFill>
                <a:cs typeface="Arial"/>
              </a:rPr>
              <a:t>Connecticut Comprehensive Assessment Program Portal</a:t>
            </a:r>
            <a:endParaRPr lang="en-US" sz="3200" b="1" dirty="0">
              <a:ln w="0"/>
              <a:solidFill>
                <a:schemeClr val="tx1"/>
              </a:solidFill>
            </a:endParaRPr>
          </a:p>
        </p:txBody>
      </p:sp>
      <p:pic>
        <p:nvPicPr>
          <p:cNvPr id="10" name="Picture 9">
            <a:extLst>
              <a:ext uri="{FF2B5EF4-FFF2-40B4-BE49-F238E27FC236}">
                <a16:creationId xmlns:a16="http://schemas.microsoft.com/office/drawing/2014/main" id="{4DCA3711-3FB1-3D42-4043-4D9512CAFCB7}"/>
              </a:ext>
            </a:extLst>
          </p:cNvPr>
          <p:cNvPicPr>
            <a:picLocks noChangeAspect="1"/>
          </p:cNvPicPr>
          <p:nvPr/>
        </p:nvPicPr>
        <p:blipFill>
          <a:blip r:embed="rId3"/>
          <a:stretch>
            <a:fillRect/>
          </a:stretch>
        </p:blipFill>
        <p:spPr>
          <a:xfrm>
            <a:off x="153894" y="2377748"/>
            <a:ext cx="4508511" cy="3233008"/>
          </a:xfrm>
          <a:prstGeom prst="rect">
            <a:avLst/>
          </a:prstGeom>
          <a:ln>
            <a:solidFill>
              <a:schemeClr val="tx1"/>
            </a:solidFill>
          </a:ln>
        </p:spPr>
      </p:pic>
      <p:pic>
        <p:nvPicPr>
          <p:cNvPr id="12" name="Picture 11">
            <a:extLst>
              <a:ext uri="{FF2B5EF4-FFF2-40B4-BE49-F238E27FC236}">
                <a16:creationId xmlns:a16="http://schemas.microsoft.com/office/drawing/2014/main" id="{4BE8FB27-DFC0-054A-6CC8-947C07C8A65B}"/>
              </a:ext>
            </a:extLst>
          </p:cNvPr>
          <p:cNvPicPr>
            <a:picLocks noChangeAspect="1"/>
          </p:cNvPicPr>
          <p:nvPr/>
        </p:nvPicPr>
        <p:blipFill>
          <a:blip r:embed="rId4"/>
          <a:stretch>
            <a:fillRect/>
          </a:stretch>
        </p:blipFill>
        <p:spPr>
          <a:xfrm>
            <a:off x="5246782" y="2267149"/>
            <a:ext cx="3743324" cy="3454206"/>
          </a:xfrm>
          <a:prstGeom prst="rect">
            <a:avLst/>
          </a:prstGeom>
        </p:spPr>
      </p:pic>
      <p:pic>
        <p:nvPicPr>
          <p:cNvPr id="13" name="Graphic 12" descr="Badge 1 outline">
            <a:extLst>
              <a:ext uri="{FF2B5EF4-FFF2-40B4-BE49-F238E27FC236}">
                <a16:creationId xmlns:a16="http://schemas.microsoft.com/office/drawing/2014/main" id="{147BB946-2251-CF30-A75A-DF06A0491F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286" y="1894619"/>
            <a:ext cx="423766" cy="423766"/>
          </a:xfrm>
          <a:prstGeom prst="rect">
            <a:avLst/>
          </a:prstGeom>
        </p:spPr>
      </p:pic>
      <p:pic>
        <p:nvPicPr>
          <p:cNvPr id="14" name="Graphic 13" descr="Badge outline">
            <a:extLst>
              <a:ext uri="{FF2B5EF4-FFF2-40B4-BE49-F238E27FC236}">
                <a16:creationId xmlns:a16="http://schemas.microsoft.com/office/drawing/2014/main" id="{9CAC8EBA-0CEA-2DA2-059B-AA52CFA5D3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17140" y="2029142"/>
            <a:ext cx="476014" cy="476014"/>
          </a:xfrm>
          <a:prstGeom prst="rect">
            <a:avLst/>
          </a:prstGeom>
        </p:spPr>
      </p:pic>
      <p:sp>
        <p:nvSpPr>
          <p:cNvPr id="15" name="Rectangle 14">
            <a:extLst>
              <a:ext uri="{FF2B5EF4-FFF2-40B4-BE49-F238E27FC236}">
                <a16:creationId xmlns:a16="http://schemas.microsoft.com/office/drawing/2014/main" id="{DF6D6A75-9B84-C525-EF87-FF8A3D28E4BA}"/>
              </a:ext>
            </a:extLst>
          </p:cNvPr>
          <p:cNvSpPr/>
          <p:nvPr/>
        </p:nvSpPr>
        <p:spPr>
          <a:xfrm>
            <a:off x="5055147" y="4352844"/>
            <a:ext cx="1234041" cy="10700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E545D87-FDD8-04E1-F1C2-67327D6083D5}"/>
              </a:ext>
            </a:extLst>
          </p:cNvPr>
          <p:cNvSpPr/>
          <p:nvPr/>
        </p:nvSpPr>
        <p:spPr>
          <a:xfrm>
            <a:off x="5293154" y="3428999"/>
            <a:ext cx="3696952" cy="3929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5267C8A-7D5B-83F8-D476-14D90FC9BAC6}"/>
              </a:ext>
            </a:extLst>
          </p:cNvPr>
          <p:cNvPicPr>
            <a:picLocks noChangeAspect="1"/>
          </p:cNvPicPr>
          <p:nvPr/>
        </p:nvPicPr>
        <p:blipFill>
          <a:blip r:embed="rId9"/>
          <a:stretch>
            <a:fillRect/>
          </a:stretch>
        </p:blipFill>
        <p:spPr>
          <a:xfrm>
            <a:off x="3506278" y="2022616"/>
            <a:ext cx="1243747" cy="591538"/>
          </a:xfrm>
          <a:prstGeom prst="rect">
            <a:avLst/>
          </a:prstGeom>
        </p:spPr>
      </p:pic>
      <p:sp>
        <p:nvSpPr>
          <p:cNvPr id="17" name="Rectangle 16">
            <a:extLst>
              <a:ext uri="{FF2B5EF4-FFF2-40B4-BE49-F238E27FC236}">
                <a16:creationId xmlns:a16="http://schemas.microsoft.com/office/drawing/2014/main" id="{C9604232-0143-F5BA-783E-A73CE2184857}"/>
              </a:ext>
            </a:extLst>
          </p:cNvPr>
          <p:cNvSpPr/>
          <p:nvPr/>
        </p:nvSpPr>
        <p:spPr>
          <a:xfrm>
            <a:off x="3646262" y="2055266"/>
            <a:ext cx="925738" cy="5549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2A6E17-147D-B2E7-57AD-8DCE91CABBAA}"/>
              </a:ext>
            </a:extLst>
          </p:cNvPr>
          <p:cNvSpPr txBox="1"/>
          <p:nvPr/>
        </p:nvSpPr>
        <p:spPr>
          <a:xfrm>
            <a:off x="982642" y="5729449"/>
            <a:ext cx="62910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563C1"/>
                </a:solidFill>
                <a:latin typeface="Arial"/>
                <a:cs typeface="Segoe UI"/>
                <a:hlinkClick r:id="rId10"/>
              </a:rPr>
              <a:t>https://ct.portal.cambiumast.com</a:t>
            </a:r>
            <a:r>
              <a:rPr lang="en-US" dirty="0">
                <a:latin typeface="Arial"/>
                <a:cs typeface="Arial"/>
              </a:rPr>
              <a:t>​</a:t>
            </a:r>
          </a:p>
        </p:txBody>
      </p:sp>
    </p:spTree>
    <p:extLst>
      <p:ext uri="{BB962C8B-B14F-4D97-AF65-F5344CB8AC3E}">
        <p14:creationId xmlns:p14="http://schemas.microsoft.com/office/powerpoint/2010/main" val="256977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1682750"/>
            <a:ext cx="3064475" cy="3492500"/>
          </a:xfrm>
        </p:spPr>
        <p:txBody>
          <a:bodyPr vert="horz" lIns="91440" tIns="45720" rIns="91440" bIns="45720" rtlCol="0" anchor="ctr">
            <a:normAutofit/>
          </a:bodyPr>
          <a:lstStyle/>
          <a:p>
            <a:pPr algn="ctr"/>
            <a:r>
              <a:rPr lang="en-US" sz="3200" b="1" dirty="0">
                <a:ln w="0"/>
                <a:solidFill>
                  <a:schemeClr val="tx1"/>
                </a:solidFill>
              </a:rPr>
              <a:t>Presentation Overview</a:t>
            </a:r>
          </a:p>
        </p:txBody>
      </p:sp>
      <p:sp>
        <p:nvSpPr>
          <p:cNvPr id="3" name="Content Placeholder 2"/>
          <p:cNvSpPr>
            <a:spLocks noGrp="1"/>
          </p:cNvSpPr>
          <p:nvPr>
            <p:ph idx="4294967295"/>
          </p:nvPr>
        </p:nvSpPr>
        <p:spPr>
          <a:xfrm>
            <a:off x="1" y="568410"/>
            <a:ext cx="5461686" cy="6054811"/>
          </a:xfrm>
        </p:spPr>
        <p:txBody>
          <a:bodyPr vert="horz" lIns="91440" tIns="45720" rIns="91440" bIns="45720" rtlCol="0" anchor="ctr">
            <a:normAutofit/>
          </a:bodyPr>
          <a:lstStyle/>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Student Participation</a:t>
            </a:r>
            <a:endParaRPr lang="en-US" dirty="0"/>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Assessment Calendar</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Overview of Connecticut Statewide Assessments</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Getting to Know the Online Test Systems</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Starting a Test Session</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Test Monitoring/Security</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Accessibility</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Practice and Training</a:t>
            </a:r>
          </a:p>
          <a:p>
            <a:pPr marL="466725" indent="-358775">
              <a:spcBef>
                <a:spcPts val="0"/>
              </a:spcBef>
              <a:spcAft>
                <a:spcPts val="600"/>
              </a:spcAft>
              <a:buClrTx/>
              <a:buFont typeface="Arial" pitchFamily="18" charset="2"/>
              <a:buChar char="•"/>
            </a:pPr>
            <a:r>
              <a:rPr lang="en-US" sz="2400" dirty="0">
                <a:solidFill>
                  <a:schemeClr val="tx1"/>
                </a:solidFill>
                <a:latin typeface="Arial" panose="020B0604020202020204" pitchFamily="34" charset="0"/>
                <a:cs typeface="Arial" panose="020B0604020202020204" pitchFamily="34" charset="0"/>
              </a:rPr>
              <a:t>Resources</a:t>
            </a:r>
          </a:p>
          <a:p>
            <a:pPr marL="0">
              <a:spcBef>
                <a:spcPts val="0"/>
              </a:spcBef>
              <a:spcAft>
                <a:spcPts val="600"/>
              </a:spcAft>
              <a:buClrTx/>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5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3.xml><?xml version="1.0" encoding="utf-8"?>
<a:theme xmlns:a="http://schemas.openxmlformats.org/drawingml/2006/main" name="4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4.xml><?xml version="1.0" encoding="utf-8"?>
<a:theme xmlns:a="http://schemas.openxmlformats.org/drawingml/2006/main" name="5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5.xml><?xml version="1.0" encoding="utf-8"?>
<a:theme xmlns:a="http://schemas.openxmlformats.org/drawingml/2006/main" name="3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6.xml><?xml version="1.0" encoding="utf-8"?>
<a:theme xmlns:a="http://schemas.openxmlformats.org/drawingml/2006/main" name="2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7.xml><?xml version="1.0" encoding="utf-8"?>
<a:theme xmlns:a="http://schemas.openxmlformats.org/drawingml/2006/main" name="6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8.xml><?xml version="1.0" encoding="utf-8"?>
<a:theme xmlns:a="http://schemas.openxmlformats.org/drawingml/2006/main" name="7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9.xml><?xml version="1.0" encoding="utf-8"?>
<a:theme xmlns:a="http://schemas.openxmlformats.org/drawingml/2006/main" name="8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SharedWithUsers xmlns="bd8f7d19-50dd-4ca5-833a-f68575fcf434">
      <UserInfo>
        <DisplayName>Ducharme, Deirdre</DisplayName>
        <AccountId>50</AccountId>
        <AccountType/>
      </UserInfo>
      <UserInfo>
        <DisplayName>Krisst, Abe</DisplayName>
        <AccountId>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18" ma:contentTypeDescription="Create a new document." ma:contentTypeScope="" ma:versionID="e575fb171cda1799ab8b491db4d95e67">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f840b818e3f93eed6c994e85c3af7a4d"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CF388-A1DC-487A-85EE-AB3E4E8DF619}">
  <ds:schemaRefs>
    <ds:schemaRef ds:uri="http://schemas.microsoft.com/office/2006/documentManagement/types"/>
    <ds:schemaRef ds:uri="http://schemas.microsoft.com/office/2006/metadata/properties"/>
    <ds:schemaRef ds:uri="http://www.w3.org/XML/1998/namespace"/>
    <ds:schemaRef ds:uri="3188db64-835f-49dd-a92e-b63c50075c64"/>
    <ds:schemaRef ds:uri="http://purl.org/dc/terms/"/>
    <ds:schemaRef ds:uri="http://schemas.microsoft.com/office/infopath/2007/PartnerControls"/>
    <ds:schemaRef ds:uri="http://schemas.microsoft.com/sharepoint/v3"/>
    <ds:schemaRef ds:uri="http://schemas.openxmlformats.org/package/2006/metadata/core-properties"/>
    <ds:schemaRef ds:uri="bd8f7d19-50dd-4ca5-833a-f68575fcf434"/>
    <ds:schemaRef ds:uri="http://purl.org/dc/dcmitype/"/>
    <ds:schemaRef ds:uri="http://purl.org/dc/elements/1.1/"/>
  </ds:schemaRefs>
</ds:datastoreItem>
</file>

<file path=customXml/itemProps2.xml><?xml version="1.0" encoding="utf-8"?>
<ds:datastoreItem xmlns:ds="http://schemas.openxmlformats.org/officeDocument/2006/customXml" ds:itemID="{32E6813E-FBFC-4898-8329-F72BE941D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88db64-835f-49dd-a92e-b63c50075c64"/>
    <ds:schemaRef ds:uri="bd8f7d19-50dd-4ca5-833a-f68575fc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15661B-62BC-4FBC-B448-6CE5C55BC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0</TotalTime>
  <Words>14428</Words>
  <Application>Microsoft Office PowerPoint</Application>
  <PresentationFormat>On-screen Show (4:3)</PresentationFormat>
  <Paragraphs>935</Paragraphs>
  <Slides>64</Slides>
  <Notes>64</Notes>
  <HiddenSlides>0</HiddenSlides>
  <MMClips>0</MMClips>
  <ScaleCrop>false</ScaleCrop>
  <HeadingPairs>
    <vt:vector size="4" baseType="variant">
      <vt:variant>
        <vt:lpstr>Theme</vt:lpstr>
      </vt:variant>
      <vt:variant>
        <vt:i4>10</vt:i4>
      </vt:variant>
      <vt:variant>
        <vt:lpstr>Slide Titles</vt:lpstr>
      </vt:variant>
      <vt:variant>
        <vt:i4>64</vt:i4>
      </vt:variant>
    </vt:vector>
  </HeadingPairs>
  <TitlesOfParts>
    <vt:vector size="74" baseType="lpstr">
      <vt:lpstr>Office Theme</vt:lpstr>
      <vt:lpstr>Theme1</vt:lpstr>
      <vt:lpstr>4_Theme1</vt:lpstr>
      <vt:lpstr>5_Theme1</vt:lpstr>
      <vt:lpstr>3_Theme1</vt:lpstr>
      <vt:lpstr>2_Theme1</vt:lpstr>
      <vt:lpstr>6_Theme1</vt:lpstr>
      <vt:lpstr>7_Theme1</vt:lpstr>
      <vt:lpstr>8_Theme1</vt:lpstr>
      <vt:lpstr>9_Theme1</vt:lpstr>
      <vt:lpstr>PowerPoint Presentation</vt:lpstr>
      <vt:lpstr>Disclaimer</vt:lpstr>
      <vt:lpstr>Meet the Assessment Team </vt:lpstr>
      <vt:lpstr>Meet the Assessment Team </vt:lpstr>
      <vt:lpstr>Meet the Assessment Team </vt:lpstr>
      <vt:lpstr>Know Your Contacts</vt:lpstr>
      <vt:lpstr> Connecticut State  Department of Education Website </vt:lpstr>
      <vt:lpstr>Connecticut Comprehensive Assessment Program Portal</vt:lpstr>
      <vt:lpstr>Presentation Overview</vt:lpstr>
      <vt:lpstr>Who participates in testing?</vt:lpstr>
      <vt:lpstr> Student Participation - Connecticut General Statutes 10-14n</vt:lpstr>
      <vt:lpstr>2023 Testing Calendar </vt:lpstr>
      <vt:lpstr>PowerPoint Presentation</vt:lpstr>
      <vt:lpstr>PowerPoint Presentation</vt:lpstr>
      <vt:lpstr>Getting to Know the Online Test Systems</vt:lpstr>
      <vt:lpstr>Connecticut Comprehensive Assessment Program Portal</vt:lpstr>
      <vt:lpstr>Connecticut Comprehensive Assessment Program Portal: Smarter Balanced</vt:lpstr>
      <vt:lpstr>Online Testing Requires Two Devices</vt:lpstr>
      <vt:lpstr>The Secure Browser</vt:lpstr>
      <vt:lpstr>The Secure Browser</vt:lpstr>
      <vt:lpstr>The Test Administration Interface</vt:lpstr>
      <vt:lpstr>The Test Administration Interface</vt:lpstr>
      <vt:lpstr>Test Information Distribution Engine (TIDE)</vt:lpstr>
      <vt:lpstr>TIDE Access</vt:lpstr>
      <vt:lpstr>The Assessment Viewing Application</vt:lpstr>
      <vt:lpstr>Starting a Test Session</vt:lpstr>
      <vt:lpstr>Before You Begin</vt:lpstr>
      <vt:lpstr>Starting a Test Session</vt:lpstr>
      <vt:lpstr>Starting a Test Session</vt:lpstr>
      <vt:lpstr>Starting a Test Session</vt:lpstr>
      <vt:lpstr>Student Test Menu</vt:lpstr>
      <vt:lpstr>Reviewing, Approving, and Denying Tests</vt:lpstr>
      <vt:lpstr>Monitoring Test Progress</vt:lpstr>
      <vt:lpstr>Monitoring Test Progress</vt:lpstr>
      <vt:lpstr>How does a student submit their test?</vt:lpstr>
      <vt:lpstr>How does a test administrator end a test session?</vt:lpstr>
      <vt:lpstr>Test Monitoring/Security</vt:lpstr>
      <vt:lpstr>Test Security</vt:lpstr>
      <vt:lpstr>Test Security and Proctoring</vt:lpstr>
      <vt:lpstr>Issues that Might Arise During Testing</vt:lpstr>
      <vt:lpstr>Reminders!</vt:lpstr>
      <vt:lpstr>Improprieties, Irregularities, and Breaches</vt:lpstr>
      <vt:lpstr>Test Security Definitions</vt:lpstr>
      <vt:lpstr>Appeal Types</vt:lpstr>
      <vt:lpstr>Tips on Entering Appeals</vt:lpstr>
      <vt:lpstr>Appeals  Process for an  Accommodation Issue</vt:lpstr>
      <vt:lpstr>Who is Eligible for Supports and Accommodations?</vt:lpstr>
      <vt:lpstr>PowerPoint Presentation</vt:lpstr>
      <vt:lpstr>Who is Eligible for  Universal Tools?</vt:lpstr>
      <vt:lpstr>Who is Eligible for  Designated Supports?</vt:lpstr>
      <vt:lpstr>Who is Eligible for Test Accommodations?</vt:lpstr>
      <vt:lpstr>Language Supports for Multilingual Learners</vt:lpstr>
      <vt:lpstr>Language Supports for Multilingual Learners</vt:lpstr>
      <vt:lpstr>PowerPoint Presentation</vt:lpstr>
      <vt:lpstr>Desmos Reminders: Math Segment 1 and Performance Tasks (Grades 6-8) &amp; NGSS</vt:lpstr>
      <vt:lpstr>Text-to-Speech</vt:lpstr>
      <vt:lpstr>Text-to-Speech Reminders</vt:lpstr>
      <vt:lpstr>Text-to-Speech in Spanish with Math Stacked and/or Science Spanish Toggle</vt:lpstr>
      <vt:lpstr>Speech-to-Text Reminders</vt:lpstr>
      <vt:lpstr>Speech-to-Text Reminders</vt:lpstr>
      <vt:lpstr>Translation Glossary: Math</vt:lpstr>
      <vt:lpstr>Illustration Glossary</vt:lpstr>
      <vt:lpstr>Provide Students with Opportunities to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cp:revision>
  <dcterms:created xsi:type="dcterms:W3CDTF">2021-01-19T21:19:23Z</dcterms:created>
  <dcterms:modified xsi:type="dcterms:W3CDTF">2023-01-27T17:19:47Z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