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4"/>
    <p:sldMasterId id="2147483648" r:id="rId5"/>
    <p:sldMasterId id="2147483929" r:id="rId6"/>
    <p:sldMasterId id="2147483901" r:id="rId7"/>
    <p:sldMasterId id="2147483916" r:id="rId8"/>
    <p:sldMasterId id="2147483945" r:id="rId9"/>
    <p:sldMasterId id="2147483952" r:id="rId10"/>
    <p:sldMasterId id="2147483964" r:id="rId11"/>
    <p:sldMasterId id="2147483976" r:id="rId12"/>
    <p:sldMasterId id="2147484135" r:id="rId13"/>
    <p:sldMasterId id="2147484167" r:id="rId14"/>
    <p:sldMasterId id="2147484169" r:id="rId15"/>
    <p:sldMasterId id="2147484175" r:id="rId16"/>
    <p:sldMasterId id="2147484193" r:id="rId17"/>
    <p:sldMasterId id="2147484243" r:id="rId18"/>
    <p:sldMasterId id="2147484249" r:id="rId19"/>
  </p:sldMasterIdLst>
  <p:notesMasterIdLst>
    <p:notesMasterId r:id="rId71"/>
  </p:notesMasterIdLst>
  <p:handoutMasterIdLst>
    <p:handoutMasterId r:id="rId72"/>
  </p:handoutMasterIdLst>
  <p:sldIdLst>
    <p:sldId id="256" r:id="rId20"/>
    <p:sldId id="1422" r:id="rId21"/>
    <p:sldId id="257" r:id="rId22"/>
    <p:sldId id="1423" r:id="rId23"/>
    <p:sldId id="986" r:id="rId24"/>
    <p:sldId id="1376" r:id="rId25"/>
    <p:sldId id="1426" r:id="rId26"/>
    <p:sldId id="1379" r:id="rId27"/>
    <p:sldId id="673" r:id="rId28"/>
    <p:sldId id="1386" r:id="rId29"/>
    <p:sldId id="1401" r:id="rId30"/>
    <p:sldId id="1402" r:id="rId31"/>
    <p:sldId id="1320" r:id="rId32"/>
    <p:sldId id="1409" r:id="rId33"/>
    <p:sldId id="1397" r:id="rId34"/>
    <p:sldId id="1425" r:id="rId35"/>
    <p:sldId id="1369" r:id="rId36"/>
    <p:sldId id="1421" r:id="rId37"/>
    <p:sldId id="1412" r:id="rId38"/>
    <p:sldId id="1419" r:id="rId39"/>
    <p:sldId id="1415" r:id="rId40"/>
    <p:sldId id="1414" r:id="rId41"/>
    <p:sldId id="1427" r:id="rId42"/>
    <p:sldId id="1383" r:id="rId43"/>
    <p:sldId id="1417" r:id="rId44"/>
    <p:sldId id="994" r:id="rId45"/>
    <p:sldId id="1418" r:id="rId46"/>
    <p:sldId id="1325" r:id="rId47"/>
    <p:sldId id="1326" r:id="rId48"/>
    <p:sldId id="1267" r:id="rId49"/>
    <p:sldId id="1384" r:id="rId50"/>
    <p:sldId id="1372" r:id="rId51"/>
    <p:sldId id="1388" r:id="rId52"/>
    <p:sldId id="1389" r:id="rId53"/>
    <p:sldId id="1390" r:id="rId54"/>
    <p:sldId id="1420" r:id="rId55"/>
    <p:sldId id="1277" r:id="rId56"/>
    <p:sldId id="1377" r:id="rId57"/>
    <p:sldId id="1279" r:id="rId58"/>
    <p:sldId id="1284" r:id="rId59"/>
    <p:sldId id="1406" r:id="rId60"/>
    <p:sldId id="1357" r:id="rId61"/>
    <p:sldId id="1358" r:id="rId62"/>
    <p:sldId id="1270" r:id="rId63"/>
    <p:sldId id="1424" r:id="rId64"/>
    <p:sldId id="1271" r:id="rId65"/>
    <p:sldId id="1278" r:id="rId66"/>
    <p:sldId id="1281" r:id="rId67"/>
    <p:sldId id="1286" r:id="rId68"/>
    <p:sldId id="1269" r:id="rId69"/>
    <p:sldId id="1292" r:id="rId70"/>
  </p:sldIdLst>
  <p:sldSz cx="9144000" cy="6858000" type="screen4x3"/>
  <p:notesSz cx="7315200" cy="96012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73A289B-0CCB-4771-9F58-F6A24A51545C}">
          <p14:sldIdLst>
            <p14:sldId id="256"/>
            <p14:sldId id="1422"/>
            <p14:sldId id="257"/>
            <p14:sldId id="1423"/>
            <p14:sldId id="986"/>
            <p14:sldId id="1376"/>
            <p14:sldId id="1426"/>
          </p14:sldIdLst>
        </p14:section>
        <p14:section name="Untitled Section" id="{19B4F633-9551-42D5-8F95-31FA0152158C}">
          <p14:sldIdLst>
            <p14:sldId id="1379"/>
            <p14:sldId id="673"/>
            <p14:sldId id="1386"/>
            <p14:sldId id="1401"/>
            <p14:sldId id="1402"/>
            <p14:sldId id="1320"/>
            <p14:sldId id="1409"/>
            <p14:sldId id="1397"/>
            <p14:sldId id="1425"/>
            <p14:sldId id="1369"/>
            <p14:sldId id="1421"/>
            <p14:sldId id="1412"/>
            <p14:sldId id="1419"/>
            <p14:sldId id="1415"/>
            <p14:sldId id="1414"/>
            <p14:sldId id="1427"/>
            <p14:sldId id="1383"/>
            <p14:sldId id="1417"/>
            <p14:sldId id="994"/>
            <p14:sldId id="1418"/>
            <p14:sldId id="1325"/>
            <p14:sldId id="1326"/>
            <p14:sldId id="1267"/>
            <p14:sldId id="1384"/>
            <p14:sldId id="1372"/>
            <p14:sldId id="1388"/>
            <p14:sldId id="1389"/>
            <p14:sldId id="1390"/>
            <p14:sldId id="1420"/>
            <p14:sldId id="1277"/>
            <p14:sldId id="1377"/>
            <p14:sldId id="1279"/>
            <p14:sldId id="1284"/>
            <p14:sldId id="1406"/>
            <p14:sldId id="1357"/>
            <p14:sldId id="1358"/>
            <p14:sldId id="1270"/>
            <p14:sldId id="1424"/>
            <p14:sldId id="1271"/>
            <p14:sldId id="1278"/>
            <p14:sldId id="1281"/>
            <p14:sldId id="1286"/>
            <p14:sldId id="1269"/>
            <p14:sldId id="1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Mortimer" initials="EM" lastIdx="16" clrIdx="0"/>
  <p:cmAuthor id="1" name="Chou, Jennifer" initials="JC" lastIdx="10" clrIdx="1"/>
  <p:cmAuthor id="2" name="DiGarbo, Joe" initials="DJ" lastIdx="15" clrIdx="2"/>
  <p:cmAuthor id="3" name="Krisst, Abe" initials="KA" lastIdx="10" clrIdx="3">
    <p:extLst>
      <p:ext uri="{19B8F6BF-5375-455C-9EA6-DF929625EA0E}">
        <p15:presenceInfo xmlns:p15="http://schemas.microsoft.com/office/powerpoint/2012/main" userId="S-1-5-21-746137067-854245398-682003330-47755" providerId="AD"/>
      </p:ext>
    </p:extLst>
  </p:cmAuthor>
  <p:cmAuthor id="4" name="Microsoft Office User" initials="Office" lastIdx="5" clrIdx="4"/>
  <p:cmAuthor id="5" name="Chou, Jennifer" initials="CJ" lastIdx="1" clrIdx="5">
    <p:extLst>
      <p:ext uri="{19B8F6BF-5375-455C-9EA6-DF929625EA0E}">
        <p15:presenceInfo xmlns:p15="http://schemas.microsoft.com/office/powerpoint/2012/main" userId="S-1-5-21-1472932569-214068005-926709054-40265" providerId="AD"/>
      </p:ext>
    </p:extLst>
  </p:cmAuthor>
  <p:cmAuthor id="6" name="Ducharme, Deirdre" initials="DD" lastIdx="1" clrIdx="6">
    <p:extLst>
      <p:ext uri="{19B8F6BF-5375-455C-9EA6-DF929625EA0E}">
        <p15:presenceInfo xmlns:p15="http://schemas.microsoft.com/office/powerpoint/2012/main" userId="Ducharme, Deirdre" providerId="None"/>
      </p:ext>
    </p:extLst>
  </p:cmAuthor>
  <p:cmAuthor id="7" name="Stuck, Janet" initials="SJ" lastIdx="56" clrIdx="7">
    <p:extLst>
      <p:ext uri="{19B8F6BF-5375-455C-9EA6-DF929625EA0E}">
        <p15:presenceInfo xmlns:p15="http://schemas.microsoft.com/office/powerpoint/2012/main" userId="S-1-5-21-746137067-854245398-682003330-62924" providerId="AD"/>
      </p:ext>
    </p:extLst>
  </p:cmAuthor>
  <p:cmAuthor id="8" name="Alberino, Cristi" initials="AC" lastIdx="23" clrIdx="8">
    <p:extLst>
      <p:ext uri="{19B8F6BF-5375-455C-9EA6-DF929625EA0E}">
        <p15:presenceInfo xmlns:p15="http://schemas.microsoft.com/office/powerpoint/2012/main" userId="S-1-5-21-746137067-854245398-682003330-46675" providerId="AD"/>
      </p:ext>
    </p:extLst>
  </p:cmAuthor>
  <p:cmAuthor id="9" name="Ducharme, Deirdre" initials="DD [2]" lastIdx="54" clrIdx="9">
    <p:extLst>
      <p:ext uri="{19B8F6BF-5375-455C-9EA6-DF929625EA0E}">
        <p15:presenceInfo xmlns:p15="http://schemas.microsoft.com/office/powerpoint/2012/main" userId="S-1-5-21-746137067-854245398-682003330-47763" providerId="AD"/>
      </p:ext>
    </p:extLst>
  </p:cmAuthor>
  <p:cmAuthor id="10" name="Chou, Jennifer" initials="CJ [2]" lastIdx="8" clrIdx="10">
    <p:extLst>
      <p:ext uri="{19B8F6BF-5375-455C-9EA6-DF929625EA0E}">
        <p15:presenceInfo xmlns:p15="http://schemas.microsoft.com/office/powerpoint/2012/main" userId="S::jchou@air.org::6260652f-b6af-4956-96d8-1e012b571e31" providerId="AD"/>
      </p:ext>
    </p:extLst>
  </p:cmAuthor>
  <p:cmAuthor id="11" name="Marie Musumeci" initials="MM" lastIdx="1" clrIdx="11">
    <p:extLst>
      <p:ext uri="{19B8F6BF-5375-455C-9EA6-DF929625EA0E}">
        <p15:presenceInfo xmlns:p15="http://schemas.microsoft.com/office/powerpoint/2012/main" userId="S::marie.musumeci@cambiumassessment.com::5f2814f7-9292-41fb-89fb-25ec378adc1c" providerId="AD"/>
      </p:ext>
    </p:extLst>
  </p:cmAuthor>
  <p:cmAuthor id="12" name="Jennifer Chou" initials="JC" lastIdx="8" clrIdx="12">
    <p:extLst>
      <p:ext uri="{19B8F6BF-5375-455C-9EA6-DF929625EA0E}">
        <p15:presenceInfo xmlns:p15="http://schemas.microsoft.com/office/powerpoint/2012/main" userId="S::jennifer.chou@cambiumassessment.com::1497d3c0-2b06-4430-8783-fbf09ce6eb54" providerId="AD"/>
      </p:ext>
    </p:extLst>
  </p:cmAuthor>
  <p:cmAuthor id="13" name="Chameroy, Marlene" initials="CM" lastIdx="2" clrIdx="13">
    <p:extLst>
      <p:ext uri="{19B8F6BF-5375-455C-9EA6-DF929625EA0E}">
        <p15:presenceInfo xmlns:p15="http://schemas.microsoft.com/office/powerpoint/2012/main" userId="S-1-5-21-746137067-854245398-682003330-44529" providerId="AD"/>
      </p:ext>
    </p:extLst>
  </p:cmAuthor>
  <p:cmAuthor id="14" name="Stuck, Janet" initials="SJ [2]" lastIdx="4" clrIdx="14">
    <p:extLst>
      <p:ext uri="{19B8F6BF-5375-455C-9EA6-DF929625EA0E}">
        <p15:presenceInfo xmlns:p15="http://schemas.microsoft.com/office/powerpoint/2012/main" userId="S::Janet.Stuck@ct.gov::5ee5bd2f-71d5-4d6c-8e67-da41bab71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3399"/>
    <a:srgbClr val="3333CC"/>
    <a:srgbClr val="FFFF99"/>
    <a:srgbClr val="5B9BD5"/>
    <a:srgbClr val="000099"/>
    <a:srgbClr val="3333FF"/>
    <a:srgbClr val="CCECFF"/>
    <a:srgbClr val="6666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42D67-060F-4AD7-9B0A-C5D3F3933A0E}" v="8" dt="2022-01-18T16:08:45.429"/>
    <p1510:client id="{6D7A4638-0A82-4C66-86E0-838E71C47006}" v="2" dt="2022-01-26T15:56:42.339"/>
    <p1510:client id="{9ADF48F5-EC8B-41BF-B223-66A425F0BC48}" v="5" dt="2022-01-19T19:08:29.327"/>
    <p1510:client id="{A8473946-B615-4ABA-BDE4-56FEA98F8660}" v="24" dt="2022-01-18T18:47:07.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24460" autoAdjust="0"/>
  </p:normalViewPr>
  <p:slideViewPr>
    <p:cSldViewPr snapToGrid="0">
      <p:cViewPr varScale="1">
        <p:scale>
          <a:sx n="18" d="100"/>
          <a:sy n="18" d="100"/>
        </p:scale>
        <p:origin x="2680" y="28"/>
      </p:cViewPr>
      <p:guideLst>
        <p:guide orient="horz" pos="2160"/>
        <p:guide pos="2880"/>
      </p:guideLst>
    </p:cSldViewPr>
  </p:slideViewPr>
  <p:notesTextViewPr>
    <p:cViewPr>
      <p:scale>
        <a:sx n="1" d="1"/>
        <a:sy n="1" d="1"/>
      </p:scale>
      <p:origin x="0" y="0"/>
    </p:cViewPr>
  </p:notesTextViewPr>
  <p:notesViewPr>
    <p:cSldViewPr snapToGrid="0">
      <p:cViewPr>
        <p:scale>
          <a:sx n="180" d="100"/>
          <a:sy n="180" d="100"/>
        </p:scale>
        <p:origin x="106" y="-24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0.xml"/></Relationships>
</file>

<file path=ppt/diagrams/_rels/data1.xml.rels><?xml version="1.0" encoding="UTF-8" standalone="yes"?>
<Relationships xmlns="http://schemas.openxmlformats.org/package/2006/relationships"><Relationship Id="rId2" Type="http://schemas.openxmlformats.org/officeDocument/2006/relationships/hyperlink" Target="https://ct.portal.cambiumast.com/" TargetMode="External"/><Relationship Id="rId1" Type="http://schemas.openxmlformats.org/officeDocument/2006/relationships/hyperlink" Target="https://portal.ct.gov/SDE/Student-Assessment/Main-Assessment/Student-Assessment"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ct.portal.cambiumast.com/resources/guides/keyboard-commands-for-students"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ct.portal.cambiumast.com/resources/ngss-assessment/ngss-assessment-periodic-table/ngss-assessment-periodic-table-(spanish)" TargetMode="External"/><Relationship Id="rId2" Type="http://schemas.openxmlformats.org/officeDocument/2006/relationships/hyperlink" Target="https://ct.portal.cambiumast.com/core/fileparse.php/51/urlt/NGSS-Periodic-Table.pdf" TargetMode="External"/><Relationship Id="rId1" Type="http://schemas.openxmlformats.org/officeDocument/2006/relationships/hyperlink" Target="https://ct.portal.cambiumast.com/resources/ngss-assessment/ngss-assessment-periodic-table/ngss-assessment-periodic-table"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ct.portal.cambiumast.com/resources/accessibility-and-special-populations/translated-test-directions"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ct.portal.cambiumast.com/resources/accessibility-and-special-populations/guidelines-for-choosing-text-to-speech-or-read-aloud-for-smarter-balanced-ela-summative-and-interim-assessment-reading-passages-for-students-with-disabilities-in-grades-3-8" TargetMode="External"/><Relationship Id="rId7" Type="http://schemas.openxmlformats.org/officeDocument/2006/relationships/image" Target="../media/image32.svg"/><Relationship Id="rId2" Type="http://schemas.openxmlformats.org/officeDocument/2006/relationships/hyperlink" Target="https://ct.portal.cambiumast.com/-/media/project/client-portals/connecticut/pdf/2021/documented-evidence-for-read-aloud-of-reading-passages.pdf" TargetMode="External"/><Relationship Id="rId1" Type="http://schemas.openxmlformats.org/officeDocument/2006/relationships/hyperlink" Target="https://ct.portal.cambiumast.com/-/media/project/client-portals/connecticut/pdf/2021/text-to-speech-decision-guidelines.pdf" TargetMode="Externa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diagrams/_rels/data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hyperlink" Target="https://ct.portal.cambiumast.com/-/media/project/client-portals/connecticut/pdf/2020/faq-ct-alternate-assessment-eligibility-form.pdf" TargetMode="External"/><Relationship Id="rId7" Type="http://schemas.openxmlformats.org/officeDocument/2006/relationships/image" Target="../media/image66.svg"/><Relationship Id="rId12" Type="http://schemas.openxmlformats.org/officeDocument/2006/relationships/image" Target="../media/image71.png"/><Relationship Id="rId2" Type="http://schemas.openxmlformats.org/officeDocument/2006/relationships/hyperlink" Target="https://ct.portal.cambiumast.com/-/media/project/client-portals/connecticut/pdf/2020/annotated-ct-alternate-assessment-eligibility-form.pdf" TargetMode="External"/><Relationship Id="rId1" Type="http://schemas.openxmlformats.org/officeDocument/2006/relationships/hyperlink" Target="https://ct.portal.cambiumast.com/-/media/project/client-portals/connecticut/pdf/2019/faq-ct-alternate-assessment-system.pdf" TargetMode="Externa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hyperlink" Target="https://portal.ct.gov/SDE" TargetMode="External"/><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hyperlink" Target="https://ct.portal.cambiumast.com/-/media/project/client-portals/connecticut/pdf/2020/ct-alternate-assessment-system-participation-flowchart.pdf" TargetMode="External"/><Relationship Id="rId9" Type="http://schemas.openxmlformats.org/officeDocument/2006/relationships/image" Target="../media/image68.svg"/><Relationship Id="rId14"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2" Type="http://schemas.openxmlformats.org/officeDocument/2006/relationships/hyperlink" Target="https://ct.portal.cambiumast.com/" TargetMode="External"/><Relationship Id="rId1" Type="http://schemas.openxmlformats.org/officeDocument/2006/relationships/hyperlink" Target="https://portal.ct.gov/SDE/Student-Assessment/Main-Assessment/Student-Assessment"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ct.portal.cambiumast.com/resources/guides/keyboard-commands-for-students"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ct.portal.cambiumast.com/resources/ngss-assessment/ngss-assessment-periodic-table/ngss-assessment-periodic-table-(spanish)" TargetMode="External"/><Relationship Id="rId2" Type="http://schemas.openxmlformats.org/officeDocument/2006/relationships/hyperlink" Target="https://ct.portal.cambiumast.com/core/fileparse.php/51/urlt/NGSS-Periodic-Table.pdf" TargetMode="External"/><Relationship Id="rId1" Type="http://schemas.openxmlformats.org/officeDocument/2006/relationships/hyperlink" Target="https://ct.portal.cambiumast.com/resources/ngss-assessment/ngss-assessment-periodic-table/ngss-assessment-periodic-tabl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ct.portal.cambiumast.com/resources/accessibility-and-special-populations/translated-test-directions"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s://ct.portal.cambiumast.com/-/media/project/client-portals/connecticut/pdf/2021/documented-evidence-for-read-aloud-of-reading-passages.pdf" TargetMode="External"/><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11" Type="http://schemas.openxmlformats.org/officeDocument/2006/relationships/hyperlink" Target="https://ct.portal.cambiumast.com/resources/accessibility-and-special-populations/guidelines-for-choosing-text-to-speech-or-read-aloud-for-smarter-balanced-ela-summative-and-interim-assessment-reading-passages-for-students-with-disabilities-in-grades-3-8" TargetMode="External"/><Relationship Id="rId5" Type="http://schemas.openxmlformats.org/officeDocument/2006/relationships/hyperlink" Target="https://ct.portal.cambiumast.com/-/media/project/client-portals/connecticut/pdf/2021/text-to-speech-decision-guidelines.pdf" TargetMode="External"/><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3.png"/><Relationship Id="rId3" Type="http://schemas.openxmlformats.org/officeDocument/2006/relationships/hyperlink" Target="https://ct.portal.cambiumast.com/-/media/project/client-portals/connecticut/pdf/2019/faq-ct-alternate-assessment-system.pdf" TargetMode="External"/><Relationship Id="rId7" Type="http://schemas.openxmlformats.org/officeDocument/2006/relationships/image" Target="../media/image69.png"/><Relationship Id="rId12" Type="http://schemas.openxmlformats.org/officeDocument/2006/relationships/hyperlink" Target="https://ct.portal.cambiumast.com/-/media/project/client-portals/connecticut/pdf/2020/ct-alternate-assessment-system-participation-flowchart.pdf" TargetMode="External"/><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hyperlink" Target="https://ct.portal.cambiumast.com/-/media/project/client-portals/connecticut/pdf/2020/annotated-ct-alternate-assessment-eligibility-form.pdf" TargetMode="External"/><Relationship Id="rId11" Type="http://schemas.openxmlformats.org/officeDocument/2006/relationships/image" Target="../media/image72.svg"/><Relationship Id="rId5" Type="http://schemas.openxmlformats.org/officeDocument/2006/relationships/image" Target="../media/image68.svg"/><Relationship Id="rId15" Type="http://schemas.openxmlformats.org/officeDocument/2006/relationships/hyperlink" Target="https://portal.ct.gov/SDE" TargetMode="External"/><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hyperlink" Target="https://ct.portal.cambiumast.com/-/media/project/client-portals/connecticut/pdf/2020/faq-ct-alternate-assessment-eligibility-form.pdf" TargetMode="External"/><Relationship Id="rId14"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9BBB9-A079-4848-9E6B-E8503685B08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AE16BD8-2D60-4B83-A367-649008068F9C}">
      <dgm:prSet custT="1"/>
      <dgm:spPr/>
      <dgm:t>
        <a:bodyPr/>
        <a:lstStyle/>
        <a:p>
          <a:r>
            <a:rPr lang="en-US" sz="1800" b="1" dirty="0">
              <a:latin typeface="Arial" panose="020B0604020202020204" pitchFamily="34" charset="0"/>
              <a:cs typeface="Arial" panose="020B0604020202020204" pitchFamily="34" charset="0"/>
            </a:rPr>
            <a:t>You must connect to your computer’s audio or telephone using the phone number provided in the registration response email from SDE GO TO Webinar.</a:t>
          </a:r>
          <a:endParaRPr lang="en-US" sz="1800" dirty="0">
            <a:latin typeface="Arial" panose="020B0604020202020204" pitchFamily="34" charset="0"/>
            <a:cs typeface="Arial" panose="020B0604020202020204" pitchFamily="34" charset="0"/>
          </a:endParaRPr>
        </a:p>
      </dgm:t>
    </dgm:pt>
    <dgm:pt modelId="{2CC1D265-4140-4309-9173-AB90618A41A9}" type="parTrans" cxnId="{FEFA62C1-9804-4FDF-9B8F-D47D6724D255}">
      <dgm:prSet/>
      <dgm:spPr/>
      <dgm:t>
        <a:bodyPr/>
        <a:lstStyle/>
        <a:p>
          <a:endParaRPr lang="en-US" sz="1800">
            <a:latin typeface="Arial" panose="020B0604020202020204" pitchFamily="34" charset="0"/>
            <a:cs typeface="Arial" panose="020B0604020202020204" pitchFamily="34" charset="0"/>
          </a:endParaRPr>
        </a:p>
      </dgm:t>
    </dgm:pt>
    <dgm:pt modelId="{52A53930-56AB-4586-8258-CA86F2BD8FB0}" type="sibTrans" cxnId="{FEFA62C1-9804-4FDF-9B8F-D47D6724D255}">
      <dgm:prSet/>
      <dgm:spPr/>
      <dgm:t>
        <a:bodyPr/>
        <a:lstStyle/>
        <a:p>
          <a:endParaRPr lang="en-US" sz="1800">
            <a:latin typeface="Arial" panose="020B0604020202020204" pitchFamily="34" charset="0"/>
            <a:cs typeface="Arial" panose="020B0604020202020204" pitchFamily="34" charset="0"/>
          </a:endParaRPr>
        </a:p>
      </dgm:t>
    </dgm:pt>
    <dgm:pt modelId="{5EE04366-243B-4D55-9A54-7390D311890D}">
      <dgm:prSet custT="1"/>
      <dgm:spPr/>
      <dgm:t>
        <a:bodyPr/>
        <a:lstStyle/>
        <a:p>
          <a:r>
            <a:rPr lang="en-US" sz="1800" dirty="0">
              <a:latin typeface="Arial" panose="020B0604020202020204" pitchFamily="34" charset="0"/>
              <a:cs typeface="Arial" panose="020B0604020202020204" pitchFamily="34" charset="0"/>
            </a:rPr>
            <a:t>All attendees will be placed on mute for the duration of the webinar.</a:t>
          </a:r>
        </a:p>
      </dgm:t>
    </dgm:pt>
    <dgm:pt modelId="{0170E91D-96F0-4EF1-A320-F81877024936}" type="parTrans" cxnId="{9EC447F4-81B0-43BE-BFF1-6319E2587885}">
      <dgm:prSet/>
      <dgm:spPr/>
      <dgm:t>
        <a:bodyPr/>
        <a:lstStyle/>
        <a:p>
          <a:endParaRPr lang="en-US" sz="1800">
            <a:latin typeface="Arial" panose="020B0604020202020204" pitchFamily="34" charset="0"/>
            <a:cs typeface="Arial" panose="020B0604020202020204" pitchFamily="34" charset="0"/>
          </a:endParaRPr>
        </a:p>
      </dgm:t>
    </dgm:pt>
    <dgm:pt modelId="{6967D864-6946-4680-824E-E453EC7B2698}" type="sibTrans" cxnId="{9EC447F4-81B0-43BE-BFF1-6319E2587885}">
      <dgm:prSet/>
      <dgm:spPr/>
      <dgm:t>
        <a:bodyPr/>
        <a:lstStyle/>
        <a:p>
          <a:endParaRPr lang="en-US" sz="1800">
            <a:latin typeface="Arial" panose="020B0604020202020204" pitchFamily="34" charset="0"/>
            <a:cs typeface="Arial" panose="020B0604020202020204" pitchFamily="34" charset="0"/>
          </a:endParaRPr>
        </a:p>
      </dgm:t>
    </dgm:pt>
    <dgm:pt modelId="{3990C760-C3DF-416E-8A81-6A729F2E91E8}">
      <dgm:prSet custT="1"/>
      <dgm:spPr/>
      <dgm:t>
        <a:bodyPr/>
        <a:lstStyle/>
        <a:p>
          <a:r>
            <a:rPr lang="en-US" sz="1800" dirty="0">
              <a:latin typeface="Arial" panose="020B0604020202020204" pitchFamily="34" charset="0"/>
              <a:cs typeface="Arial" panose="020B0604020202020204" pitchFamily="34" charset="0"/>
            </a:rPr>
            <a:t>To ask questions, please use the Question box or select the Raise your Hand button and you will be able to ask your question. </a:t>
          </a:r>
        </a:p>
      </dgm:t>
    </dgm:pt>
    <dgm:pt modelId="{499E895C-DC3F-4BBC-8259-C1BDDD5729FB}" type="parTrans" cxnId="{B0CB7411-0167-4348-82B6-16AAA0B82C69}">
      <dgm:prSet/>
      <dgm:spPr/>
      <dgm:t>
        <a:bodyPr/>
        <a:lstStyle/>
        <a:p>
          <a:endParaRPr lang="en-US" sz="1800">
            <a:latin typeface="Arial" panose="020B0604020202020204" pitchFamily="34" charset="0"/>
            <a:cs typeface="Arial" panose="020B0604020202020204" pitchFamily="34" charset="0"/>
          </a:endParaRPr>
        </a:p>
      </dgm:t>
    </dgm:pt>
    <dgm:pt modelId="{60809077-C304-4BA8-B9D2-28318864795B}" type="sibTrans" cxnId="{B0CB7411-0167-4348-82B6-16AAA0B82C69}">
      <dgm:prSet/>
      <dgm:spPr/>
      <dgm:t>
        <a:bodyPr/>
        <a:lstStyle/>
        <a:p>
          <a:endParaRPr lang="en-US" sz="1800">
            <a:latin typeface="Arial" panose="020B0604020202020204" pitchFamily="34" charset="0"/>
            <a:cs typeface="Arial" panose="020B0604020202020204" pitchFamily="34" charset="0"/>
          </a:endParaRPr>
        </a:p>
      </dgm:t>
    </dgm:pt>
    <dgm:pt modelId="{590D6B51-012D-46A8-B0F3-EAA00B2C2213}">
      <dgm:prSet custT="1"/>
      <dgm:spPr/>
      <dgm:t>
        <a:bodyPr/>
        <a:lstStyle/>
        <a:p>
          <a:r>
            <a:rPr lang="en-US" sz="1800" dirty="0">
              <a:latin typeface="Arial" panose="020B0604020202020204" pitchFamily="34" charset="0"/>
              <a:cs typeface="Arial" panose="020B0604020202020204" pitchFamily="34" charset="0"/>
            </a:rPr>
            <a:t>Questions will be addressed by the presenters during the session. Unanswered questions will be addressed in a follow-up email.</a:t>
          </a:r>
        </a:p>
      </dgm:t>
    </dgm:pt>
    <dgm:pt modelId="{131C8CAB-B4E9-4B0B-92F6-3E34A3B6E38B}" type="parTrans" cxnId="{3B5D11B5-2192-4E9F-9ED8-D1AB5FAB5AC8}">
      <dgm:prSet/>
      <dgm:spPr/>
      <dgm:t>
        <a:bodyPr/>
        <a:lstStyle/>
        <a:p>
          <a:endParaRPr lang="en-US" sz="1800">
            <a:latin typeface="Arial" panose="020B0604020202020204" pitchFamily="34" charset="0"/>
            <a:cs typeface="Arial" panose="020B0604020202020204" pitchFamily="34" charset="0"/>
          </a:endParaRPr>
        </a:p>
      </dgm:t>
    </dgm:pt>
    <dgm:pt modelId="{3546BC64-2A11-40C1-85F9-CB67DF6D2204}" type="sibTrans" cxnId="{3B5D11B5-2192-4E9F-9ED8-D1AB5FAB5AC8}">
      <dgm:prSet/>
      <dgm:spPr/>
      <dgm:t>
        <a:bodyPr/>
        <a:lstStyle/>
        <a:p>
          <a:endParaRPr lang="en-US" sz="1800">
            <a:latin typeface="Arial" panose="020B0604020202020204" pitchFamily="34" charset="0"/>
            <a:cs typeface="Arial" panose="020B0604020202020204" pitchFamily="34" charset="0"/>
          </a:endParaRPr>
        </a:p>
      </dgm:t>
    </dgm:pt>
    <dgm:pt modelId="{54F0E74B-2E85-4A4C-BFB2-1DA72105460D}">
      <dgm:prSet custT="1"/>
      <dgm:spPr/>
      <dgm:t>
        <a:bodyPr/>
        <a:lstStyle/>
        <a:p>
          <a:r>
            <a:rPr lang="en-US" sz="1800" dirty="0">
              <a:latin typeface="Arial" panose="020B0604020202020204" pitchFamily="34" charset="0"/>
              <a:cs typeface="Arial" panose="020B0604020202020204" pitchFamily="34" charset="0"/>
            </a:rPr>
            <a:t>This session is being recorded and will be posted to the </a:t>
          </a:r>
          <a:r>
            <a:rPr lang="en-US" sz="1800"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CSDE Assessment web page </a:t>
          </a:r>
          <a:r>
            <a:rPr lang="en-US" sz="1800" dirty="0">
              <a:latin typeface="Arial" panose="020B0604020202020204" pitchFamily="34" charset="0"/>
              <a:cs typeface="Arial" panose="020B0604020202020204" pitchFamily="34" charset="0"/>
            </a:rPr>
            <a:t>and the </a:t>
          </a:r>
          <a:r>
            <a:rPr lang="en-US" sz="18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Connecticut Comprehensive Assessment Program Portal</a:t>
          </a:r>
          <a:r>
            <a:rPr lang="en-US" sz="1800" dirty="0">
              <a:latin typeface="Arial" panose="020B0604020202020204" pitchFamily="34" charset="0"/>
              <a:cs typeface="Arial" panose="020B0604020202020204" pitchFamily="34" charset="0"/>
            </a:rPr>
            <a:t>.</a:t>
          </a:r>
        </a:p>
      </dgm:t>
    </dgm:pt>
    <dgm:pt modelId="{AD4C2901-E626-42C8-8FB0-0C9B1C93DED1}" type="parTrans" cxnId="{FF29D4B2-5FC6-42AD-8BAC-538972D8707A}">
      <dgm:prSet/>
      <dgm:spPr/>
      <dgm:t>
        <a:bodyPr/>
        <a:lstStyle/>
        <a:p>
          <a:endParaRPr lang="en-US" sz="1800">
            <a:latin typeface="Arial" panose="020B0604020202020204" pitchFamily="34" charset="0"/>
            <a:cs typeface="Arial" panose="020B0604020202020204" pitchFamily="34" charset="0"/>
          </a:endParaRPr>
        </a:p>
      </dgm:t>
    </dgm:pt>
    <dgm:pt modelId="{A8A9089D-9363-4CA8-A7FF-7825D70D7A8B}" type="sibTrans" cxnId="{FF29D4B2-5FC6-42AD-8BAC-538972D8707A}">
      <dgm:prSet/>
      <dgm:spPr/>
      <dgm:t>
        <a:bodyPr/>
        <a:lstStyle/>
        <a:p>
          <a:endParaRPr lang="en-US" sz="1800">
            <a:latin typeface="Arial" panose="020B0604020202020204" pitchFamily="34" charset="0"/>
            <a:cs typeface="Arial" panose="020B0604020202020204" pitchFamily="34" charset="0"/>
          </a:endParaRPr>
        </a:p>
      </dgm:t>
    </dgm:pt>
    <dgm:pt modelId="{454F26BF-F396-482D-8A20-31B4FD286F4B}" type="pres">
      <dgm:prSet presAssocID="{BE89BBB9-A079-4848-9E6B-E8503685B083}" presName="vert0" presStyleCnt="0">
        <dgm:presLayoutVars>
          <dgm:dir/>
          <dgm:animOne val="branch"/>
          <dgm:animLvl val="lvl"/>
        </dgm:presLayoutVars>
      </dgm:prSet>
      <dgm:spPr/>
    </dgm:pt>
    <dgm:pt modelId="{1539B094-C257-4086-BECC-2EE835E9BE73}" type="pres">
      <dgm:prSet presAssocID="{DAE16BD8-2D60-4B83-A367-649008068F9C}" presName="thickLine" presStyleLbl="alignNode1" presStyleIdx="0" presStyleCnt="5"/>
      <dgm:spPr/>
    </dgm:pt>
    <dgm:pt modelId="{73831A9F-F8C4-437C-BF58-7B1631F09298}" type="pres">
      <dgm:prSet presAssocID="{DAE16BD8-2D60-4B83-A367-649008068F9C}" presName="horz1" presStyleCnt="0"/>
      <dgm:spPr/>
    </dgm:pt>
    <dgm:pt modelId="{E09F751E-1240-4830-84F5-8E7A0695DFD7}" type="pres">
      <dgm:prSet presAssocID="{DAE16BD8-2D60-4B83-A367-649008068F9C}" presName="tx1" presStyleLbl="revTx" presStyleIdx="0" presStyleCnt="5"/>
      <dgm:spPr/>
    </dgm:pt>
    <dgm:pt modelId="{335D8C18-8070-407D-A3E1-F7A08FD94B99}" type="pres">
      <dgm:prSet presAssocID="{DAE16BD8-2D60-4B83-A367-649008068F9C}" presName="vert1" presStyleCnt="0"/>
      <dgm:spPr/>
    </dgm:pt>
    <dgm:pt modelId="{B785F052-AA8C-4A09-9777-BB24DA8B21E1}" type="pres">
      <dgm:prSet presAssocID="{5EE04366-243B-4D55-9A54-7390D311890D}" presName="thickLine" presStyleLbl="alignNode1" presStyleIdx="1" presStyleCnt="5"/>
      <dgm:spPr/>
    </dgm:pt>
    <dgm:pt modelId="{C1533F8E-10F2-474F-B036-E235E89061EC}" type="pres">
      <dgm:prSet presAssocID="{5EE04366-243B-4D55-9A54-7390D311890D}" presName="horz1" presStyleCnt="0"/>
      <dgm:spPr/>
    </dgm:pt>
    <dgm:pt modelId="{ADFB1559-CF12-45A6-8266-90AF4CE8A5DE}" type="pres">
      <dgm:prSet presAssocID="{5EE04366-243B-4D55-9A54-7390D311890D}" presName="tx1" presStyleLbl="revTx" presStyleIdx="1" presStyleCnt="5"/>
      <dgm:spPr/>
    </dgm:pt>
    <dgm:pt modelId="{0E512336-8A91-4B85-B46D-6B34E482C861}" type="pres">
      <dgm:prSet presAssocID="{5EE04366-243B-4D55-9A54-7390D311890D}" presName="vert1" presStyleCnt="0"/>
      <dgm:spPr/>
    </dgm:pt>
    <dgm:pt modelId="{056BB257-65AB-4FC4-92D0-717B14321656}" type="pres">
      <dgm:prSet presAssocID="{3990C760-C3DF-416E-8A81-6A729F2E91E8}" presName="thickLine" presStyleLbl="alignNode1" presStyleIdx="2" presStyleCnt="5"/>
      <dgm:spPr/>
    </dgm:pt>
    <dgm:pt modelId="{1426182E-6438-43D1-9F74-7F9DD8238018}" type="pres">
      <dgm:prSet presAssocID="{3990C760-C3DF-416E-8A81-6A729F2E91E8}" presName="horz1" presStyleCnt="0"/>
      <dgm:spPr/>
    </dgm:pt>
    <dgm:pt modelId="{63CEB850-356F-4154-990B-828E528B5389}" type="pres">
      <dgm:prSet presAssocID="{3990C760-C3DF-416E-8A81-6A729F2E91E8}" presName="tx1" presStyleLbl="revTx" presStyleIdx="2" presStyleCnt="5"/>
      <dgm:spPr/>
    </dgm:pt>
    <dgm:pt modelId="{3BE89FA2-13CF-49FE-804D-3C512C633829}" type="pres">
      <dgm:prSet presAssocID="{3990C760-C3DF-416E-8A81-6A729F2E91E8}" presName="vert1" presStyleCnt="0"/>
      <dgm:spPr/>
    </dgm:pt>
    <dgm:pt modelId="{1F487216-BFAD-443B-A2FF-50994F96F909}" type="pres">
      <dgm:prSet presAssocID="{590D6B51-012D-46A8-B0F3-EAA00B2C2213}" presName="thickLine" presStyleLbl="alignNode1" presStyleIdx="3" presStyleCnt="5"/>
      <dgm:spPr/>
    </dgm:pt>
    <dgm:pt modelId="{8771C758-F7AA-41F7-872A-19D20F2419A6}" type="pres">
      <dgm:prSet presAssocID="{590D6B51-012D-46A8-B0F3-EAA00B2C2213}" presName="horz1" presStyleCnt="0"/>
      <dgm:spPr/>
    </dgm:pt>
    <dgm:pt modelId="{95219458-71F9-4E55-A05A-9937D2BF40BF}" type="pres">
      <dgm:prSet presAssocID="{590D6B51-012D-46A8-B0F3-EAA00B2C2213}" presName="tx1" presStyleLbl="revTx" presStyleIdx="3" presStyleCnt="5"/>
      <dgm:spPr/>
    </dgm:pt>
    <dgm:pt modelId="{527F0273-7DB3-4563-BAB2-B41FF650E41D}" type="pres">
      <dgm:prSet presAssocID="{590D6B51-012D-46A8-B0F3-EAA00B2C2213}" presName="vert1" presStyleCnt="0"/>
      <dgm:spPr/>
    </dgm:pt>
    <dgm:pt modelId="{AFD95D33-10DB-49FE-8C2B-E9F6774B6597}" type="pres">
      <dgm:prSet presAssocID="{54F0E74B-2E85-4A4C-BFB2-1DA72105460D}" presName="thickLine" presStyleLbl="alignNode1" presStyleIdx="4" presStyleCnt="5"/>
      <dgm:spPr/>
    </dgm:pt>
    <dgm:pt modelId="{330B5D83-9EB7-4D3D-B926-83057B910C7F}" type="pres">
      <dgm:prSet presAssocID="{54F0E74B-2E85-4A4C-BFB2-1DA72105460D}" presName="horz1" presStyleCnt="0"/>
      <dgm:spPr/>
    </dgm:pt>
    <dgm:pt modelId="{7597A7D9-B781-41EE-B02E-D1260676A65F}" type="pres">
      <dgm:prSet presAssocID="{54F0E74B-2E85-4A4C-BFB2-1DA72105460D}" presName="tx1" presStyleLbl="revTx" presStyleIdx="4" presStyleCnt="5"/>
      <dgm:spPr/>
    </dgm:pt>
    <dgm:pt modelId="{A0E3C03F-7DC4-405A-A085-893DDE3DBEF8}" type="pres">
      <dgm:prSet presAssocID="{54F0E74B-2E85-4A4C-BFB2-1DA72105460D}" presName="vert1" presStyleCnt="0"/>
      <dgm:spPr/>
    </dgm:pt>
  </dgm:ptLst>
  <dgm:cxnLst>
    <dgm:cxn modelId="{B0CB7411-0167-4348-82B6-16AAA0B82C69}" srcId="{BE89BBB9-A079-4848-9E6B-E8503685B083}" destId="{3990C760-C3DF-416E-8A81-6A729F2E91E8}" srcOrd="2" destOrd="0" parTransId="{499E895C-DC3F-4BBC-8259-C1BDDD5729FB}" sibTransId="{60809077-C304-4BA8-B9D2-28318864795B}"/>
    <dgm:cxn modelId="{BB0F6D6B-66C0-428A-AC9C-D5B6291C138F}" type="presOf" srcId="{DAE16BD8-2D60-4B83-A367-649008068F9C}" destId="{E09F751E-1240-4830-84F5-8E7A0695DFD7}" srcOrd="0" destOrd="0" presId="urn:microsoft.com/office/officeart/2008/layout/LinedList"/>
    <dgm:cxn modelId="{DF051197-F108-4430-B951-2AEFAD8F64C0}" type="presOf" srcId="{590D6B51-012D-46A8-B0F3-EAA00B2C2213}" destId="{95219458-71F9-4E55-A05A-9937D2BF40BF}" srcOrd="0" destOrd="0" presId="urn:microsoft.com/office/officeart/2008/layout/LinedList"/>
    <dgm:cxn modelId="{792C3E9D-1826-42F2-9584-97C4519CBE7E}" type="presOf" srcId="{BE89BBB9-A079-4848-9E6B-E8503685B083}" destId="{454F26BF-F396-482D-8A20-31B4FD286F4B}" srcOrd="0" destOrd="0" presId="urn:microsoft.com/office/officeart/2008/layout/LinedList"/>
    <dgm:cxn modelId="{FF29D4B2-5FC6-42AD-8BAC-538972D8707A}" srcId="{BE89BBB9-A079-4848-9E6B-E8503685B083}" destId="{54F0E74B-2E85-4A4C-BFB2-1DA72105460D}" srcOrd="4" destOrd="0" parTransId="{AD4C2901-E626-42C8-8FB0-0C9B1C93DED1}" sibTransId="{A8A9089D-9363-4CA8-A7FF-7825D70D7A8B}"/>
    <dgm:cxn modelId="{3B5D11B5-2192-4E9F-9ED8-D1AB5FAB5AC8}" srcId="{BE89BBB9-A079-4848-9E6B-E8503685B083}" destId="{590D6B51-012D-46A8-B0F3-EAA00B2C2213}" srcOrd="3" destOrd="0" parTransId="{131C8CAB-B4E9-4B0B-92F6-3E34A3B6E38B}" sibTransId="{3546BC64-2A11-40C1-85F9-CB67DF6D2204}"/>
    <dgm:cxn modelId="{FEFA62C1-9804-4FDF-9B8F-D47D6724D255}" srcId="{BE89BBB9-A079-4848-9E6B-E8503685B083}" destId="{DAE16BD8-2D60-4B83-A367-649008068F9C}" srcOrd="0" destOrd="0" parTransId="{2CC1D265-4140-4309-9173-AB90618A41A9}" sibTransId="{52A53930-56AB-4586-8258-CA86F2BD8FB0}"/>
    <dgm:cxn modelId="{50296AC4-6A60-4A75-95F9-5F675F7C36DF}" type="presOf" srcId="{5EE04366-243B-4D55-9A54-7390D311890D}" destId="{ADFB1559-CF12-45A6-8266-90AF4CE8A5DE}" srcOrd="0" destOrd="0" presId="urn:microsoft.com/office/officeart/2008/layout/LinedList"/>
    <dgm:cxn modelId="{3280FDCA-F39B-43AF-A293-6FB04282737A}" type="presOf" srcId="{3990C760-C3DF-416E-8A81-6A729F2E91E8}" destId="{63CEB850-356F-4154-990B-828E528B5389}" srcOrd="0" destOrd="0" presId="urn:microsoft.com/office/officeart/2008/layout/LinedList"/>
    <dgm:cxn modelId="{C3D148D4-8C10-48D4-A955-61C9060D93F3}" type="presOf" srcId="{54F0E74B-2E85-4A4C-BFB2-1DA72105460D}" destId="{7597A7D9-B781-41EE-B02E-D1260676A65F}" srcOrd="0" destOrd="0" presId="urn:microsoft.com/office/officeart/2008/layout/LinedList"/>
    <dgm:cxn modelId="{9EC447F4-81B0-43BE-BFF1-6319E2587885}" srcId="{BE89BBB9-A079-4848-9E6B-E8503685B083}" destId="{5EE04366-243B-4D55-9A54-7390D311890D}" srcOrd="1" destOrd="0" parTransId="{0170E91D-96F0-4EF1-A320-F81877024936}" sibTransId="{6967D864-6946-4680-824E-E453EC7B2698}"/>
    <dgm:cxn modelId="{1093127B-D259-4E0F-B12B-2D3173684943}" type="presParOf" srcId="{454F26BF-F396-482D-8A20-31B4FD286F4B}" destId="{1539B094-C257-4086-BECC-2EE835E9BE73}" srcOrd="0" destOrd="0" presId="urn:microsoft.com/office/officeart/2008/layout/LinedList"/>
    <dgm:cxn modelId="{AB65BE9A-59D8-441C-85F9-7BE6BA1448BB}" type="presParOf" srcId="{454F26BF-F396-482D-8A20-31B4FD286F4B}" destId="{73831A9F-F8C4-437C-BF58-7B1631F09298}" srcOrd="1" destOrd="0" presId="urn:microsoft.com/office/officeart/2008/layout/LinedList"/>
    <dgm:cxn modelId="{8163E358-75BA-411B-BA21-9F758D380CFE}" type="presParOf" srcId="{73831A9F-F8C4-437C-BF58-7B1631F09298}" destId="{E09F751E-1240-4830-84F5-8E7A0695DFD7}" srcOrd="0" destOrd="0" presId="urn:microsoft.com/office/officeart/2008/layout/LinedList"/>
    <dgm:cxn modelId="{248B16AB-ECC3-4280-A488-D8CEC5C48D8C}" type="presParOf" srcId="{73831A9F-F8C4-437C-BF58-7B1631F09298}" destId="{335D8C18-8070-407D-A3E1-F7A08FD94B99}" srcOrd="1" destOrd="0" presId="urn:microsoft.com/office/officeart/2008/layout/LinedList"/>
    <dgm:cxn modelId="{08533C1A-98BB-42BD-A74E-6D7904B518FE}" type="presParOf" srcId="{454F26BF-F396-482D-8A20-31B4FD286F4B}" destId="{B785F052-AA8C-4A09-9777-BB24DA8B21E1}" srcOrd="2" destOrd="0" presId="urn:microsoft.com/office/officeart/2008/layout/LinedList"/>
    <dgm:cxn modelId="{9E3385E1-481E-4D63-8560-7D7E33AD2921}" type="presParOf" srcId="{454F26BF-F396-482D-8A20-31B4FD286F4B}" destId="{C1533F8E-10F2-474F-B036-E235E89061EC}" srcOrd="3" destOrd="0" presId="urn:microsoft.com/office/officeart/2008/layout/LinedList"/>
    <dgm:cxn modelId="{6C4D0D82-7A4F-4D09-8DB9-E143266B4996}" type="presParOf" srcId="{C1533F8E-10F2-474F-B036-E235E89061EC}" destId="{ADFB1559-CF12-45A6-8266-90AF4CE8A5DE}" srcOrd="0" destOrd="0" presId="urn:microsoft.com/office/officeart/2008/layout/LinedList"/>
    <dgm:cxn modelId="{CA5393B3-1771-4D92-A94D-A1055D661FB5}" type="presParOf" srcId="{C1533F8E-10F2-474F-B036-E235E89061EC}" destId="{0E512336-8A91-4B85-B46D-6B34E482C861}" srcOrd="1" destOrd="0" presId="urn:microsoft.com/office/officeart/2008/layout/LinedList"/>
    <dgm:cxn modelId="{31C9FC55-645D-4307-BC1F-1BE6672E522E}" type="presParOf" srcId="{454F26BF-F396-482D-8A20-31B4FD286F4B}" destId="{056BB257-65AB-4FC4-92D0-717B14321656}" srcOrd="4" destOrd="0" presId="urn:microsoft.com/office/officeart/2008/layout/LinedList"/>
    <dgm:cxn modelId="{0ADC046B-2B99-4003-A2B2-E1F9CA80688F}" type="presParOf" srcId="{454F26BF-F396-482D-8A20-31B4FD286F4B}" destId="{1426182E-6438-43D1-9F74-7F9DD8238018}" srcOrd="5" destOrd="0" presId="urn:microsoft.com/office/officeart/2008/layout/LinedList"/>
    <dgm:cxn modelId="{17E80B97-9920-4E46-B3C6-F2A31A0D6CC2}" type="presParOf" srcId="{1426182E-6438-43D1-9F74-7F9DD8238018}" destId="{63CEB850-356F-4154-990B-828E528B5389}" srcOrd="0" destOrd="0" presId="urn:microsoft.com/office/officeart/2008/layout/LinedList"/>
    <dgm:cxn modelId="{A593F84C-28AB-4D19-8D73-1ACEE11222F7}" type="presParOf" srcId="{1426182E-6438-43D1-9F74-7F9DD8238018}" destId="{3BE89FA2-13CF-49FE-804D-3C512C633829}" srcOrd="1" destOrd="0" presId="urn:microsoft.com/office/officeart/2008/layout/LinedList"/>
    <dgm:cxn modelId="{4DF15DD8-988F-4585-AF2E-A4F1E2F9356C}" type="presParOf" srcId="{454F26BF-F396-482D-8A20-31B4FD286F4B}" destId="{1F487216-BFAD-443B-A2FF-50994F96F909}" srcOrd="6" destOrd="0" presId="urn:microsoft.com/office/officeart/2008/layout/LinedList"/>
    <dgm:cxn modelId="{84F5B642-36C2-4450-8736-ED892C42C545}" type="presParOf" srcId="{454F26BF-F396-482D-8A20-31B4FD286F4B}" destId="{8771C758-F7AA-41F7-872A-19D20F2419A6}" srcOrd="7" destOrd="0" presId="urn:microsoft.com/office/officeart/2008/layout/LinedList"/>
    <dgm:cxn modelId="{725F40B8-EE7F-4336-952C-B47C47811C43}" type="presParOf" srcId="{8771C758-F7AA-41F7-872A-19D20F2419A6}" destId="{95219458-71F9-4E55-A05A-9937D2BF40BF}" srcOrd="0" destOrd="0" presId="urn:microsoft.com/office/officeart/2008/layout/LinedList"/>
    <dgm:cxn modelId="{773F552C-8402-468D-93C5-FA04AE503208}" type="presParOf" srcId="{8771C758-F7AA-41F7-872A-19D20F2419A6}" destId="{527F0273-7DB3-4563-BAB2-B41FF650E41D}" srcOrd="1" destOrd="0" presId="urn:microsoft.com/office/officeart/2008/layout/LinedList"/>
    <dgm:cxn modelId="{3CF73916-6A4C-4A93-90E2-385187FDE131}" type="presParOf" srcId="{454F26BF-F396-482D-8A20-31B4FD286F4B}" destId="{AFD95D33-10DB-49FE-8C2B-E9F6774B6597}" srcOrd="8" destOrd="0" presId="urn:microsoft.com/office/officeart/2008/layout/LinedList"/>
    <dgm:cxn modelId="{C5D78CCF-50F3-45DE-BCE3-E5D471AE01F0}" type="presParOf" srcId="{454F26BF-F396-482D-8A20-31B4FD286F4B}" destId="{330B5D83-9EB7-4D3D-B926-83057B910C7F}" srcOrd="9" destOrd="0" presId="urn:microsoft.com/office/officeart/2008/layout/LinedList"/>
    <dgm:cxn modelId="{CAA0EAE2-D684-4F88-B7E6-850080567E20}" type="presParOf" srcId="{330B5D83-9EB7-4D3D-B926-83057B910C7F}" destId="{7597A7D9-B781-41EE-B02E-D1260676A65F}" srcOrd="0" destOrd="0" presId="urn:microsoft.com/office/officeart/2008/layout/LinedList"/>
    <dgm:cxn modelId="{186C8B3E-E942-4BCE-B6E9-2274890105C8}" type="presParOf" srcId="{330B5D83-9EB7-4D3D-B926-83057B910C7F}" destId="{A0E3C03F-7DC4-405A-A085-893DDE3DBE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B7EAB-B658-4DB4-A3F0-737F0E0449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478941-6D31-459D-A41B-B56C5FCBD5B8}">
      <dgm:prSet custT="1"/>
      <dgm:spPr/>
      <dgm:t>
        <a:bodyPr/>
        <a:lstStyle/>
        <a:p>
          <a:pPr rtl="0"/>
          <a:r>
            <a:rPr lang="en-US" sz="900" dirty="0"/>
            <a:t>Desmos Calculator (Math Grades 6-8; Science Grades 5, 8, &amp; 11)</a:t>
          </a:r>
        </a:p>
      </dgm:t>
    </dgm:pt>
    <dgm:pt modelId="{E3FFF8FF-8175-4A6D-82EA-E0CA532CB81A}" type="parTrans" cxnId="{E51B0D12-E840-42AE-8BFB-814529DFB21E}">
      <dgm:prSet/>
      <dgm:spPr/>
      <dgm:t>
        <a:bodyPr/>
        <a:lstStyle/>
        <a:p>
          <a:endParaRPr lang="en-US"/>
        </a:p>
      </dgm:t>
    </dgm:pt>
    <dgm:pt modelId="{F378809F-D765-4D9B-B8C2-E540AFC67FE1}" type="sibTrans" cxnId="{E51B0D12-E840-42AE-8BFB-814529DFB21E}">
      <dgm:prSet/>
      <dgm:spPr/>
      <dgm:t>
        <a:bodyPr/>
        <a:lstStyle/>
        <a:p>
          <a:endParaRPr lang="en-US"/>
        </a:p>
      </dgm:t>
    </dgm:pt>
    <dgm:pt modelId="{22CD1C91-19B6-4B41-988C-CF404750F7D1}">
      <dgm:prSet custT="1"/>
      <dgm:spPr/>
      <dgm:t>
        <a:bodyPr/>
        <a:lstStyle/>
        <a:p>
          <a:pPr rtl="0"/>
          <a:r>
            <a:rPr lang="en-US" sz="900" dirty="0"/>
            <a:t>Digital Notepad </a:t>
          </a:r>
        </a:p>
      </dgm:t>
    </dgm:pt>
    <dgm:pt modelId="{CD930389-D9ED-40BC-B452-5E20030D43A4}" type="parTrans" cxnId="{A3156326-3A85-4A3F-A251-498E00C5DE00}">
      <dgm:prSet/>
      <dgm:spPr/>
      <dgm:t>
        <a:bodyPr/>
        <a:lstStyle/>
        <a:p>
          <a:endParaRPr lang="en-US"/>
        </a:p>
      </dgm:t>
    </dgm:pt>
    <dgm:pt modelId="{413625A3-4C35-4373-8264-823F735160C4}" type="sibTrans" cxnId="{A3156326-3A85-4A3F-A251-498E00C5DE00}">
      <dgm:prSet/>
      <dgm:spPr/>
      <dgm:t>
        <a:bodyPr/>
        <a:lstStyle/>
        <a:p>
          <a:endParaRPr lang="en-US"/>
        </a:p>
      </dgm:t>
    </dgm:pt>
    <dgm:pt modelId="{CF7B1A0C-E368-4B2B-BC01-9F5E75403EE0}">
      <dgm:prSet custT="1"/>
      <dgm:spPr/>
      <dgm:t>
        <a:bodyPr/>
        <a:lstStyle/>
        <a:p>
          <a:pPr rtl="0"/>
          <a:r>
            <a:rPr lang="en-US" sz="900" dirty="0"/>
            <a:t>English Glossary^</a:t>
          </a:r>
        </a:p>
      </dgm:t>
    </dgm:pt>
    <dgm:pt modelId="{8FE413B7-929D-40E5-BF82-E9EFFA6125A0}" type="parTrans" cxnId="{21BE1A5C-21A6-48EA-8B05-BDD2C6F7504C}">
      <dgm:prSet/>
      <dgm:spPr/>
      <dgm:t>
        <a:bodyPr/>
        <a:lstStyle/>
        <a:p>
          <a:endParaRPr lang="en-US"/>
        </a:p>
      </dgm:t>
    </dgm:pt>
    <dgm:pt modelId="{A3907205-CA35-4282-80AE-1D9430193D96}" type="sibTrans" cxnId="{21BE1A5C-21A6-48EA-8B05-BDD2C6F7504C}">
      <dgm:prSet/>
      <dgm:spPr/>
      <dgm:t>
        <a:bodyPr/>
        <a:lstStyle/>
        <a:p>
          <a:endParaRPr lang="en-US"/>
        </a:p>
      </dgm:t>
    </dgm:pt>
    <dgm:pt modelId="{0E0AC5E6-02F8-4E46-9BA0-6247F01B6B13}">
      <dgm:prSet custT="1"/>
      <dgm:spPr/>
      <dgm:t>
        <a:bodyPr/>
        <a:lstStyle/>
        <a:p>
          <a:pPr rtl="0"/>
          <a:r>
            <a:rPr lang="en-US" sz="900" dirty="0"/>
            <a:t>Expanded Passages/Stimuli/Items</a:t>
          </a:r>
        </a:p>
      </dgm:t>
    </dgm:pt>
    <dgm:pt modelId="{7F840C2A-6D48-4DD0-9E7B-EA51A4119B64}" type="parTrans" cxnId="{7E87BEC6-53CC-4FD9-9235-1E5E7D9FB70F}">
      <dgm:prSet/>
      <dgm:spPr/>
      <dgm:t>
        <a:bodyPr/>
        <a:lstStyle/>
        <a:p>
          <a:endParaRPr lang="en-US"/>
        </a:p>
      </dgm:t>
    </dgm:pt>
    <dgm:pt modelId="{72C27E16-4F4E-4E70-9700-1413BB38AF9A}" type="sibTrans" cxnId="{7E87BEC6-53CC-4FD9-9235-1E5E7D9FB70F}">
      <dgm:prSet/>
      <dgm:spPr/>
      <dgm:t>
        <a:bodyPr/>
        <a:lstStyle/>
        <a:p>
          <a:endParaRPr lang="en-US"/>
        </a:p>
      </dgm:t>
    </dgm:pt>
    <dgm:pt modelId="{139C9786-07B3-4CB6-80A2-B7E099C106C1}">
      <dgm:prSet custT="1"/>
      <dgm:spPr/>
      <dgm:t>
        <a:bodyPr/>
        <a:lstStyle/>
        <a:p>
          <a:pPr rtl="0"/>
          <a:r>
            <a:rPr lang="en-US" sz="900" dirty="0"/>
            <a:t>Highlighter</a:t>
          </a:r>
        </a:p>
      </dgm:t>
    </dgm:pt>
    <dgm:pt modelId="{6017F341-BA99-476A-8493-650F643A3688}" type="parTrans" cxnId="{AB86AAA2-5B15-40D2-B076-00B65F934E51}">
      <dgm:prSet/>
      <dgm:spPr/>
      <dgm:t>
        <a:bodyPr/>
        <a:lstStyle/>
        <a:p>
          <a:endParaRPr lang="en-US"/>
        </a:p>
      </dgm:t>
    </dgm:pt>
    <dgm:pt modelId="{66131E52-DEC6-4F68-BC3F-1ACE0BD64E86}" type="sibTrans" cxnId="{AB86AAA2-5B15-40D2-B076-00B65F934E51}">
      <dgm:prSet/>
      <dgm:spPr/>
      <dgm:t>
        <a:bodyPr/>
        <a:lstStyle/>
        <a:p>
          <a:endParaRPr lang="en-US"/>
        </a:p>
      </dgm:t>
    </dgm:pt>
    <dgm:pt modelId="{1E8FF924-ECEC-4A6D-9895-05991E13E287}">
      <dgm:prSet custT="1"/>
      <dgm:spPr/>
      <dgm:t>
        <a:bodyPr/>
        <a:lstStyle/>
        <a:p>
          <a:pPr rtl="0"/>
          <a:r>
            <a:rPr lang="en-US" sz="900" dirty="0">
              <a:hlinkClick xmlns:r="http://schemas.openxmlformats.org/officeDocument/2006/relationships" r:id="rId1"/>
            </a:rPr>
            <a:t>Keyboard Commands</a:t>
          </a:r>
          <a:endParaRPr lang="en-US" sz="900" dirty="0"/>
        </a:p>
      </dgm:t>
    </dgm:pt>
    <dgm:pt modelId="{BC00F006-C9E5-4E2D-AEB5-5FFBDB4E7755}" type="parTrans" cxnId="{96C705B0-4A02-4245-85A3-3B106450E639}">
      <dgm:prSet/>
      <dgm:spPr/>
      <dgm:t>
        <a:bodyPr/>
        <a:lstStyle/>
        <a:p>
          <a:endParaRPr lang="en-US"/>
        </a:p>
      </dgm:t>
    </dgm:pt>
    <dgm:pt modelId="{C533D1C4-D185-491C-A1EB-FF915228E9D8}" type="sibTrans" cxnId="{96C705B0-4A02-4245-85A3-3B106450E639}">
      <dgm:prSet/>
      <dgm:spPr/>
      <dgm:t>
        <a:bodyPr/>
        <a:lstStyle/>
        <a:p>
          <a:endParaRPr lang="en-US"/>
        </a:p>
      </dgm:t>
    </dgm:pt>
    <dgm:pt modelId="{CD40D266-A204-4C11-A2A6-E750F3E1DCE3}">
      <dgm:prSet custT="1"/>
      <dgm:spPr/>
      <dgm:t>
        <a:bodyPr/>
        <a:lstStyle/>
        <a:p>
          <a:pPr rtl="0"/>
          <a:r>
            <a:rPr lang="en-US" sz="900" dirty="0"/>
            <a:t>Math Tools</a:t>
          </a:r>
        </a:p>
      </dgm:t>
    </dgm:pt>
    <dgm:pt modelId="{999104A1-632A-41DC-A386-C8219C422A7F}" type="parTrans" cxnId="{BA8014E1-DD77-45D0-8464-7540F66F9C8B}">
      <dgm:prSet/>
      <dgm:spPr/>
      <dgm:t>
        <a:bodyPr/>
        <a:lstStyle/>
        <a:p>
          <a:endParaRPr lang="en-US"/>
        </a:p>
      </dgm:t>
    </dgm:pt>
    <dgm:pt modelId="{E0FEC23B-259E-47DD-B1BF-A1B31A37130D}" type="sibTrans" cxnId="{BA8014E1-DD77-45D0-8464-7540F66F9C8B}">
      <dgm:prSet/>
      <dgm:spPr/>
      <dgm:t>
        <a:bodyPr/>
        <a:lstStyle/>
        <a:p>
          <a:endParaRPr lang="en-US"/>
        </a:p>
      </dgm:t>
    </dgm:pt>
    <dgm:pt modelId="{A47A60B1-1017-46FB-9D6B-1B084078639C}">
      <dgm:prSet custT="1"/>
      <dgm:spPr/>
      <dgm:t>
        <a:bodyPr/>
        <a:lstStyle/>
        <a:p>
          <a:pPr rtl="0"/>
          <a:r>
            <a:rPr lang="en-US" sz="900" dirty="0"/>
            <a:t>Strikethrough</a:t>
          </a:r>
        </a:p>
      </dgm:t>
    </dgm:pt>
    <dgm:pt modelId="{9D4DD6EF-7B07-4EFC-968C-107B006B5497}" type="parTrans" cxnId="{08AAFE36-FCB1-4532-A192-09D817700D18}">
      <dgm:prSet/>
      <dgm:spPr/>
      <dgm:t>
        <a:bodyPr/>
        <a:lstStyle/>
        <a:p>
          <a:endParaRPr lang="en-US"/>
        </a:p>
      </dgm:t>
    </dgm:pt>
    <dgm:pt modelId="{EC054379-8FC1-4CDF-BD3D-EF8801BECFF0}" type="sibTrans" cxnId="{08AAFE36-FCB1-4532-A192-09D817700D18}">
      <dgm:prSet/>
      <dgm:spPr/>
      <dgm:t>
        <a:bodyPr/>
        <a:lstStyle/>
        <a:p>
          <a:endParaRPr lang="en-US"/>
        </a:p>
      </dgm:t>
    </dgm:pt>
    <dgm:pt modelId="{003B8F1D-970E-4435-9515-2CC4228F49EF}">
      <dgm:prSet custT="1"/>
      <dgm:spPr/>
      <dgm:t>
        <a:bodyPr/>
        <a:lstStyle/>
        <a:p>
          <a:pPr rtl="0"/>
          <a:r>
            <a:rPr lang="en-US" sz="900" dirty="0"/>
            <a:t>Writing Tools</a:t>
          </a:r>
        </a:p>
      </dgm:t>
    </dgm:pt>
    <dgm:pt modelId="{F7F80F8B-9711-488D-A81E-9F6C70C417C3}" type="parTrans" cxnId="{2F7332F2-55EF-4556-9076-46E9A60E47D1}">
      <dgm:prSet/>
      <dgm:spPr/>
      <dgm:t>
        <a:bodyPr/>
        <a:lstStyle/>
        <a:p>
          <a:endParaRPr lang="en-US"/>
        </a:p>
      </dgm:t>
    </dgm:pt>
    <dgm:pt modelId="{EE0397E6-E1F2-4B26-8A16-E0ADF5814DA5}" type="sibTrans" cxnId="{2F7332F2-55EF-4556-9076-46E9A60E47D1}">
      <dgm:prSet/>
      <dgm:spPr/>
      <dgm:t>
        <a:bodyPr/>
        <a:lstStyle/>
        <a:p>
          <a:endParaRPr lang="en-US"/>
        </a:p>
      </dgm:t>
    </dgm:pt>
    <dgm:pt modelId="{06F08EA0-3EF5-4CB6-9609-FD99BB3DF3D8}">
      <dgm:prSet custT="1"/>
      <dgm:spPr/>
      <dgm:t>
        <a:bodyPr/>
        <a:lstStyle/>
        <a:p>
          <a:pPr rtl="0"/>
          <a:r>
            <a:rPr lang="en-US" sz="900" dirty="0"/>
            <a:t>Zoom</a:t>
          </a:r>
        </a:p>
      </dgm:t>
    </dgm:pt>
    <dgm:pt modelId="{49FBB4BD-60FB-4DC4-B33A-A55A0BF4232E}" type="parTrans" cxnId="{73B40341-D1BF-4CD2-9552-3A466919D867}">
      <dgm:prSet/>
      <dgm:spPr/>
      <dgm:t>
        <a:bodyPr/>
        <a:lstStyle/>
        <a:p>
          <a:endParaRPr lang="en-US"/>
        </a:p>
      </dgm:t>
    </dgm:pt>
    <dgm:pt modelId="{37991268-B4B6-4E5F-89D1-1986CC868E53}" type="sibTrans" cxnId="{73B40341-D1BF-4CD2-9552-3A466919D867}">
      <dgm:prSet/>
      <dgm:spPr/>
      <dgm:t>
        <a:bodyPr/>
        <a:lstStyle/>
        <a:p>
          <a:endParaRPr lang="en-US"/>
        </a:p>
      </dgm:t>
    </dgm:pt>
    <dgm:pt modelId="{64C9D0D1-4CA7-49F4-A5F1-DE84C4E27E02}">
      <dgm:prSet custT="1"/>
      <dgm:spPr/>
      <dgm:t>
        <a:bodyPr/>
        <a:lstStyle/>
        <a:p>
          <a:pPr rtl="0"/>
          <a:r>
            <a:rPr lang="en-US" sz="900" dirty="0"/>
            <a:t>Line Reader</a:t>
          </a:r>
          <a:endParaRPr lang="en-US" sz="900" dirty="0">
            <a:solidFill>
              <a:srgbClr val="FF0000"/>
            </a:solidFill>
          </a:endParaRPr>
        </a:p>
      </dgm:t>
    </dgm:pt>
    <dgm:pt modelId="{853AFD16-C70D-4FAE-A899-B5882332A57B}" type="parTrans" cxnId="{16AF427B-0E2A-4658-93ED-5939C93EFAD9}">
      <dgm:prSet/>
      <dgm:spPr/>
      <dgm:t>
        <a:bodyPr/>
        <a:lstStyle/>
        <a:p>
          <a:endParaRPr lang="en-US"/>
        </a:p>
      </dgm:t>
    </dgm:pt>
    <dgm:pt modelId="{73498608-0861-4AC7-B16D-8217B0BFD132}" type="sibTrans" cxnId="{16AF427B-0E2A-4658-93ED-5939C93EFAD9}">
      <dgm:prSet/>
      <dgm:spPr/>
      <dgm:t>
        <a:bodyPr/>
        <a:lstStyle/>
        <a:p>
          <a:endParaRPr lang="en-US"/>
        </a:p>
      </dgm:t>
    </dgm:pt>
    <dgm:pt modelId="{EFC19D95-2F02-47F2-8819-A22AB4722FFF}">
      <dgm:prSet custT="1"/>
      <dgm:spPr/>
      <dgm:t>
        <a:bodyPr/>
        <a:lstStyle/>
        <a:p>
          <a:pPr rtl="0"/>
          <a:r>
            <a:rPr lang="en-US" sz="900" dirty="0"/>
            <a:t>Mark for Review</a:t>
          </a:r>
          <a:endParaRPr lang="en-US" sz="900" dirty="0">
            <a:solidFill>
              <a:srgbClr val="FF0000"/>
            </a:solidFill>
          </a:endParaRPr>
        </a:p>
      </dgm:t>
    </dgm:pt>
    <dgm:pt modelId="{8F7BD007-C271-4B81-AED8-AB65DEB86D68}" type="parTrans" cxnId="{0B2B8E91-CF5F-47E2-BC54-21E800B81243}">
      <dgm:prSet/>
      <dgm:spPr/>
      <dgm:t>
        <a:bodyPr/>
        <a:lstStyle/>
        <a:p>
          <a:endParaRPr lang="en-US"/>
        </a:p>
      </dgm:t>
    </dgm:pt>
    <dgm:pt modelId="{56F7ED51-4D40-4B84-A012-7B7A06A5A671}" type="sibTrans" cxnId="{0B2B8E91-CF5F-47E2-BC54-21E800B81243}">
      <dgm:prSet/>
      <dgm:spPr/>
      <dgm:t>
        <a:bodyPr/>
        <a:lstStyle/>
        <a:p>
          <a:endParaRPr lang="en-US"/>
        </a:p>
      </dgm:t>
    </dgm:pt>
    <dgm:pt modelId="{76D042E7-C2A3-4A91-AEBE-89695DE0127F}">
      <dgm:prSet custT="1"/>
      <dgm:spPr/>
      <dgm:t>
        <a:bodyPr/>
        <a:lstStyle/>
        <a:p>
          <a:pPr rtl="0"/>
          <a:r>
            <a:rPr lang="en-US" sz="900" dirty="0"/>
            <a:t>Breaks</a:t>
          </a:r>
        </a:p>
      </dgm:t>
    </dgm:pt>
    <dgm:pt modelId="{C93FA8DD-FF4C-4C82-A352-FE29E6F878A8}" type="parTrans" cxnId="{43CD2B65-6EFB-43BB-9718-33E6908DD701}">
      <dgm:prSet/>
      <dgm:spPr/>
      <dgm:t>
        <a:bodyPr/>
        <a:lstStyle/>
        <a:p>
          <a:endParaRPr lang="en-US"/>
        </a:p>
      </dgm:t>
    </dgm:pt>
    <dgm:pt modelId="{7BF87033-EBFF-403A-9474-F60BF25DD421}" type="sibTrans" cxnId="{43CD2B65-6EFB-43BB-9718-33E6908DD701}">
      <dgm:prSet/>
      <dgm:spPr/>
      <dgm:t>
        <a:bodyPr/>
        <a:lstStyle/>
        <a:p>
          <a:endParaRPr lang="en-US"/>
        </a:p>
      </dgm:t>
    </dgm:pt>
    <dgm:pt modelId="{9B1ABA30-6630-47D8-80AF-0850020D4D18}">
      <dgm:prSet custT="1"/>
      <dgm:spPr/>
      <dgm:t>
        <a:bodyPr/>
        <a:lstStyle/>
        <a:p>
          <a:pPr algn="ctr" rtl="0"/>
          <a:r>
            <a:rPr lang="en-US" sz="1050" b="1" dirty="0"/>
            <a:t>Embedded</a:t>
          </a:r>
          <a:endParaRPr lang="en-US" sz="1050" dirty="0"/>
        </a:p>
      </dgm:t>
    </dgm:pt>
    <dgm:pt modelId="{A0FFDF71-D545-49B5-AD3E-C5AE4CDA8CAD}" type="sibTrans" cxnId="{0921EB65-BFDA-4478-949A-8425692022F1}">
      <dgm:prSet/>
      <dgm:spPr/>
      <dgm:t>
        <a:bodyPr/>
        <a:lstStyle/>
        <a:p>
          <a:endParaRPr lang="en-US"/>
        </a:p>
      </dgm:t>
    </dgm:pt>
    <dgm:pt modelId="{B246C2BD-8199-4518-9021-8F17059086F4}" type="parTrans" cxnId="{0921EB65-BFDA-4478-949A-8425692022F1}">
      <dgm:prSet/>
      <dgm:spPr/>
      <dgm:t>
        <a:bodyPr/>
        <a:lstStyle/>
        <a:p>
          <a:endParaRPr lang="en-US"/>
        </a:p>
      </dgm:t>
    </dgm:pt>
    <dgm:pt modelId="{A0019C31-71FD-475D-B910-4E8688721338}">
      <dgm:prSet custT="1"/>
      <dgm:spPr/>
      <dgm:t>
        <a:bodyPr/>
        <a:lstStyle/>
        <a:p>
          <a:pPr rtl="0"/>
          <a:r>
            <a:rPr lang="en-US" sz="900" dirty="0"/>
            <a:t>NGSS Periodic Table (Grades 8 &amp; 11) English</a:t>
          </a:r>
        </a:p>
      </dgm:t>
    </dgm:pt>
    <dgm:pt modelId="{88F44D66-D5B8-430B-9694-1B87B5EF0E40}" type="parTrans" cxnId="{2E3BA8FF-4EAB-4CD3-BDDE-B1F4F96116CD}">
      <dgm:prSet/>
      <dgm:spPr/>
      <dgm:t>
        <a:bodyPr/>
        <a:lstStyle/>
        <a:p>
          <a:endParaRPr lang="en-US"/>
        </a:p>
      </dgm:t>
    </dgm:pt>
    <dgm:pt modelId="{DD5B87EA-65C1-4C75-BC20-5957AA535B33}" type="sibTrans" cxnId="{2E3BA8FF-4EAB-4CD3-BDDE-B1F4F96116CD}">
      <dgm:prSet/>
      <dgm:spPr/>
      <dgm:t>
        <a:bodyPr/>
        <a:lstStyle/>
        <a:p>
          <a:endParaRPr lang="en-US"/>
        </a:p>
      </dgm:t>
    </dgm:pt>
    <dgm:pt modelId="{BE20B783-AA41-4E87-9585-7B36C82D98F3}" type="pres">
      <dgm:prSet presAssocID="{AF1B7EAB-B658-4DB4-A3F0-737F0E044945}" presName="linear" presStyleCnt="0">
        <dgm:presLayoutVars>
          <dgm:animLvl val="lvl"/>
          <dgm:resizeHandles val="exact"/>
        </dgm:presLayoutVars>
      </dgm:prSet>
      <dgm:spPr/>
    </dgm:pt>
    <dgm:pt modelId="{2B638A71-166B-4C1E-951F-E89F4AA7D17B}" type="pres">
      <dgm:prSet presAssocID="{9B1ABA30-6630-47D8-80AF-0850020D4D18}" presName="parentText" presStyleLbl="node1" presStyleIdx="0" presStyleCnt="1" custScaleY="122274" custLinFactNeighborX="-641" custLinFactNeighborY="-11">
        <dgm:presLayoutVars>
          <dgm:chMax val="0"/>
          <dgm:bulletEnabled val="1"/>
        </dgm:presLayoutVars>
      </dgm:prSet>
      <dgm:spPr/>
    </dgm:pt>
    <dgm:pt modelId="{1B1B24B3-3DA5-4241-BC60-DF64608555E2}" type="pres">
      <dgm:prSet presAssocID="{9B1ABA30-6630-47D8-80AF-0850020D4D18}" presName="childText" presStyleLbl="revTx" presStyleIdx="0" presStyleCnt="1" custScaleY="112509" custLinFactNeighborX="-48987" custLinFactNeighborY="3739">
        <dgm:presLayoutVars>
          <dgm:bulletEnabled val="1"/>
        </dgm:presLayoutVars>
      </dgm:prSet>
      <dgm:spPr/>
    </dgm:pt>
  </dgm:ptLst>
  <dgm:cxnLst>
    <dgm:cxn modelId="{E51B0D12-E840-42AE-8BFB-814529DFB21E}" srcId="{9B1ABA30-6630-47D8-80AF-0850020D4D18}" destId="{93478941-6D31-459D-A41B-B56C5FCBD5B8}" srcOrd="1" destOrd="0" parTransId="{E3FFF8FF-8175-4A6D-82EA-E0CA532CB81A}" sibTransId="{F378809F-D765-4D9B-B8C2-E540AFC67FE1}"/>
    <dgm:cxn modelId="{0DAFB51F-17AA-4D3C-881B-265DB2C8ECB5}" type="presOf" srcId="{06F08EA0-3EF5-4CB6-9609-FD99BB3DF3D8}" destId="{1B1B24B3-3DA5-4241-BC60-DF64608555E2}" srcOrd="0" destOrd="12" presId="urn:microsoft.com/office/officeart/2005/8/layout/vList2"/>
    <dgm:cxn modelId="{1E615524-16AE-41D6-9D08-CB1574247E2D}" type="presOf" srcId="{22CD1C91-19B6-4B41-988C-CF404750F7D1}" destId="{1B1B24B3-3DA5-4241-BC60-DF64608555E2}" srcOrd="0" destOrd="2" presId="urn:microsoft.com/office/officeart/2005/8/layout/vList2"/>
    <dgm:cxn modelId="{A3156326-3A85-4A3F-A251-498E00C5DE00}" srcId="{9B1ABA30-6630-47D8-80AF-0850020D4D18}" destId="{22CD1C91-19B6-4B41-988C-CF404750F7D1}" srcOrd="2" destOrd="0" parTransId="{CD930389-D9ED-40BC-B452-5E20030D43A4}" sibTransId="{413625A3-4C35-4373-8264-823F735160C4}"/>
    <dgm:cxn modelId="{0D13FF26-5F92-41FD-9B9F-70A12C5CD03E}" type="presOf" srcId="{139C9786-07B3-4CB6-80A2-B7E099C106C1}" destId="{1B1B24B3-3DA5-4241-BC60-DF64608555E2}" srcOrd="0" destOrd="5" presId="urn:microsoft.com/office/officeart/2005/8/layout/vList2"/>
    <dgm:cxn modelId="{632F432B-D66D-4BE8-83F7-07536F74F8ED}" type="presOf" srcId="{003B8F1D-970E-4435-9515-2CC4228F49EF}" destId="{1B1B24B3-3DA5-4241-BC60-DF64608555E2}" srcOrd="0" destOrd="11" presId="urn:microsoft.com/office/officeart/2005/8/layout/vList2"/>
    <dgm:cxn modelId="{66F0F233-A5D0-4816-A3AC-13DBA7B5BBBA}" type="presOf" srcId="{CF7B1A0C-E368-4B2B-BC01-9F5E75403EE0}" destId="{1B1B24B3-3DA5-4241-BC60-DF64608555E2}" srcOrd="0" destOrd="3" presId="urn:microsoft.com/office/officeart/2005/8/layout/vList2"/>
    <dgm:cxn modelId="{08AAFE36-FCB1-4532-A192-09D817700D18}" srcId="{9B1ABA30-6630-47D8-80AF-0850020D4D18}" destId="{A47A60B1-1017-46FB-9D6B-1B084078639C}" srcOrd="10" destOrd="0" parTransId="{9D4DD6EF-7B07-4EFC-968C-107B006B5497}" sibTransId="{EC054379-8FC1-4CDF-BD3D-EF8801BECFF0}"/>
    <dgm:cxn modelId="{21BE1A5C-21A6-48EA-8B05-BDD2C6F7504C}" srcId="{9B1ABA30-6630-47D8-80AF-0850020D4D18}" destId="{CF7B1A0C-E368-4B2B-BC01-9F5E75403EE0}" srcOrd="3" destOrd="0" parTransId="{8FE413B7-929D-40E5-BF82-E9EFFA6125A0}" sibTransId="{A3907205-CA35-4282-80AE-1D9430193D96}"/>
    <dgm:cxn modelId="{01014960-E5D4-46C2-A11E-90C9CD63304A}" type="presOf" srcId="{0E0AC5E6-02F8-4E46-9BA0-6247F01B6B13}" destId="{1B1B24B3-3DA5-4241-BC60-DF64608555E2}" srcOrd="0" destOrd="4" presId="urn:microsoft.com/office/officeart/2005/8/layout/vList2"/>
    <dgm:cxn modelId="{73B40341-D1BF-4CD2-9552-3A466919D867}" srcId="{9B1ABA30-6630-47D8-80AF-0850020D4D18}" destId="{06F08EA0-3EF5-4CB6-9609-FD99BB3DF3D8}" srcOrd="12" destOrd="0" parTransId="{49FBB4BD-60FB-4DC4-B33A-A55A0BF4232E}" sibTransId="{37991268-B4B6-4E5F-89D1-1986CC868E53}"/>
    <dgm:cxn modelId="{43CD2B65-6EFB-43BB-9718-33E6908DD701}" srcId="{9B1ABA30-6630-47D8-80AF-0850020D4D18}" destId="{76D042E7-C2A3-4A91-AEBE-89695DE0127F}" srcOrd="0" destOrd="0" parTransId="{C93FA8DD-FF4C-4C82-A352-FE29E6F878A8}" sibTransId="{7BF87033-EBFF-403A-9474-F60BF25DD421}"/>
    <dgm:cxn modelId="{0921EB65-BFDA-4478-949A-8425692022F1}" srcId="{AF1B7EAB-B658-4DB4-A3F0-737F0E044945}" destId="{9B1ABA30-6630-47D8-80AF-0850020D4D18}" srcOrd="0" destOrd="0" parTransId="{B246C2BD-8199-4518-9021-8F17059086F4}" sibTransId="{A0FFDF71-D545-49B5-AD3E-C5AE4CDA8CAD}"/>
    <dgm:cxn modelId="{CD4B8B4C-E22D-4D1B-8EB1-76D1E6E021AD}" type="presOf" srcId="{93478941-6D31-459D-A41B-B56C5FCBD5B8}" destId="{1B1B24B3-3DA5-4241-BC60-DF64608555E2}" srcOrd="0" destOrd="1" presId="urn:microsoft.com/office/officeart/2005/8/layout/vList2"/>
    <dgm:cxn modelId="{25E99556-5C73-487C-BF03-6A9D3F955357}" type="presOf" srcId="{1E8FF924-ECEC-4A6D-9895-05991E13E287}" destId="{1B1B24B3-3DA5-4241-BC60-DF64608555E2}" srcOrd="0" destOrd="6" presId="urn:microsoft.com/office/officeart/2005/8/layout/vList2"/>
    <dgm:cxn modelId="{9A2EE15A-1A45-4450-A4E3-4F25B5FFA10E}" type="presOf" srcId="{A0019C31-71FD-475D-B910-4E8688721338}" destId="{1B1B24B3-3DA5-4241-BC60-DF64608555E2}" srcOrd="0" destOrd="13" presId="urn:microsoft.com/office/officeart/2005/8/layout/vList2"/>
    <dgm:cxn modelId="{16AF427B-0E2A-4658-93ED-5939C93EFAD9}" srcId="{9B1ABA30-6630-47D8-80AF-0850020D4D18}" destId="{64C9D0D1-4CA7-49F4-A5F1-DE84C4E27E02}" srcOrd="7" destOrd="0" parTransId="{853AFD16-C70D-4FAE-A899-B5882332A57B}" sibTransId="{73498608-0861-4AC7-B16D-8217B0BFD132}"/>
    <dgm:cxn modelId="{1137C887-CBFE-4521-AEEB-C668AA38BC22}" type="presOf" srcId="{A47A60B1-1017-46FB-9D6B-1B084078639C}" destId="{1B1B24B3-3DA5-4241-BC60-DF64608555E2}" srcOrd="0" destOrd="10" presId="urn:microsoft.com/office/officeart/2005/8/layout/vList2"/>
    <dgm:cxn modelId="{0B2B8E91-CF5F-47E2-BC54-21E800B81243}" srcId="{9B1ABA30-6630-47D8-80AF-0850020D4D18}" destId="{EFC19D95-2F02-47F2-8819-A22AB4722FFF}" srcOrd="8" destOrd="0" parTransId="{8F7BD007-C271-4B81-AED8-AB65DEB86D68}" sibTransId="{56F7ED51-4D40-4B84-A012-7B7A06A5A671}"/>
    <dgm:cxn modelId="{F8596494-1D03-4E09-BCBF-582B840A65DB}" type="presOf" srcId="{AF1B7EAB-B658-4DB4-A3F0-737F0E044945}" destId="{BE20B783-AA41-4E87-9585-7B36C82D98F3}" srcOrd="0" destOrd="0" presId="urn:microsoft.com/office/officeart/2005/8/layout/vList2"/>
    <dgm:cxn modelId="{89021798-720F-4A50-88A2-8E5EF84D2302}" type="presOf" srcId="{64C9D0D1-4CA7-49F4-A5F1-DE84C4E27E02}" destId="{1B1B24B3-3DA5-4241-BC60-DF64608555E2}" srcOrd="0" destOrd="7" presId="urn:microsoft.com/office/officeart/2005/8/layout/vList2"/>
    <dgm:cxn modelId="{AB86AAA2-5B15-40D2-B076-00B65F934E51}" srcId="{9B1ABA30-6630-47D8-80AF-0850020D4D18}" destId="{139C9786-07B3-4CB6-80A2-B7E099C106C1}" srcOrd="5" destOrd="0" parTransId="{6017F341-BA99-476A-8493-650F643A3688}" sibTransId="{66131E52-DEC6-4F68-BC3F-1ACE0BD64E86}"/>
    <dgm:cxn modelId="{96C705B0-4A02-4245-85A3-3B106450E639}" srcId="{9B1ABA30-6630-47D8-80AF-0850020D4D18}" destId="{1E8FF924-ECEC-4A6D-9895-05991E13E287}" srcOrd="6" destOrd="0" parTransId="{BC00F006-C9E5-4E2D-AEB5-5FFBDB4E7755}" sibTransId="{C533D1C4-D185-491C-A1EB-FF915228E9D8}"/>
    <dgm:cxn modelId="{7E87BEC6-53CC-4FD9-9235-1E5E7D9FB70F}" srcId="{9B1ABA30-6630-47D8-80AF-0850020D4D18}" destId="{0E0AC5E6-02F8-4E46-9BA0-6247F01B6B13}" srcOrd="4" destOrd="0" parTransId="{7F840C2A-6D48-4DD0-9E7B-EA51A4119B64}" sibTransId="{72C27E16-4F4E-4E70-9700-1413BB38AF9A}"/>
    <dgm:cxn modelId="{940999CA-5888-4B90-81C5-B3F062511223}" type="presOf" srcId="{76D042E7-C2A3-4A91-AEBE-89695DE0127F}" destId="{1B1B24B3-3DA5-4241-BC60-DF64608555E2}" srcOrd="0" destOrd="0" presId="urn:microsoft.com/office/officeart/2005/8/layout/vList2"/>
    <dgm:cxn modelId="{4C9147D3-8D73-4AFA-9D57-6E41C0E099E4}" type="presOf" srcId="{EFC19D95-2F02-47F2-8819-A22AB4722FFF}" destId="{1B1B24B3-3DA5-4241-BC60-DF64608555E2}" srcOrd="0" destOrd="8" presId="urn:microsoft.com/office/officeart/2005/8/layout/vList2"/>
    <dgm:cxn modelId="{DE33CADB-0E79-485E-A1E0-3BC511D27AF3}" type="presOf" srcId="{9B1ABA30-6630-47D8-80AF-0850020D4D18}" destId="{2B638A71-166B-4C1E-951F-E89F4AA7D17B}" srcOrd="0" destOrd="0" presId="urn:microsoft.com/office/officeart/2005/8/layout/vList2"/>
    <dgm:cxn modelId="{BA8014E1-DD77-45D0-8464-7540F66F9C8B}" srcId="{9B1ABA30-6630-47D8-80AF-0850020D4D18}" destId="{CD40D266-A204-4C11-A2A6-E750F3E1DCE3}" srcOrd="9" destOrd="0" parTransId="{999104A1-632A-41DC-A386-C8219C422A7F}" sibTransId="{E0FEC23B-259E-47DD-B1BF-A1B31A37130D}"/>
    <dgm:cxn modelId="{2F7332F2-55EF-4556-9076-46E9A60E47D1}" srcId="{9B1ABA30-6630-47D8-80AF-0850020D4D18}" destId="{003B8F1D-970E-4435-9515-2CC4228F49EF}" srcOrd="11" destOrd="0" parTransId="{F7F80F8B-9711-488D-A81E-9F6C70C417C3}" sibTransId="{EE0397E6-E1F2-4B26-8A16-E0ADF5814DA5}"/>
    <dgm:cxn modelId="{A28517F6-098A-4182-8680-4F1B00661C8B}" type="presOf" srcId="{CD40D266-A204-4C11-A2A6-E750F3E1DCE3}" destId="{1B1B24B3-3DA5-4241-BC60-DF64608555E2}" srcOrd="0" destOrd="9" presId="urn:microsoft.com/office/officeart/2005/8/layout/vList2"/>
    <dgm:cxn modelId="{2E3BA8FF-4EAB-4CD3-BDDE-B1F4F96116CD}" srcId="{9B1ABA30-6630-47D8-80AF-0850020D4D18}" destId="{A0019C31-71FD-475D-B910-4E8688721338}" srcOrd="13" destOrd="0" parTransId="{88F44D66-D5B8-430B-9694-1B87B5EF0E40}" sibTransId="{DD5B87EA-65C1-4C75-BC20-5957AA535B33}"/>
    <dgm:cxn modelId="{30B41C8F-BD35-485D-8AB9-4D8537522AD5}" type="presParOf" srcId="{BE20B783-AA41-4E87-9585-7B36C82D98F3}" destId="{2B638A71-166B-4C1E-951F-E89F4AA7D17B}" srcOrd="0" destOrd="0" presId="urn:microsoft.com/office/officeart/2005/8/layout/vList2"/>
    <dgm:cxn modelId="{74265B0A-28DF-4C8E-8769-2A2F0BEE13D8}" type="presParOf" srcId="{BE20B783-AA41-4E87-9585-7B36C82D98F3}" destId="{1B1B24B3-3DA5-4241-BC60-DF64608555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81B32-110C-4FF3-BB15-F2D6FD7DAA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79857C-8A3F-4B16-9F06-4C64EBDFBF6A}">
      <dgm:prSet custT="1"/>
      <dgm:spPr/>
      <dgm:t>
        <a:bodyPr/>
        <a:lstStyle/>
        <a:p>
          <a:pPr algn="ctr" rtl="0"/>
          <a:r>
            <a:rPr lang="en-US" sz="1050" b="1" dirty="0"/>
            <a:t>Non-Embedded</a:t>
          </a:r>
          <a:endParaRPr lang="en-US" sz="700" dirty="0"/>
        </a:p>
      </dgm:t>
    </dgm:pt>
    <dgm:pt modelId="{1613BF0C-6FC0-486A-91A2-E6BE2CB04918}" type="parTrans" cxnId="{619C5040-1F3F-4CE6-A465-2F975807C146}">
      <dgm:prSet/>
      <dgm:spPr/>
      <dgm:t>
        <a:bodyPr/>
        <a:lstStyle/>
        <a:p>
          <a:pPr algn="ctr"/>
          <a:endParaRPr lang="en-US"/>
        </a:p>
      </dgm:t>
    </dgm:pt>
    <dgm:pt modelId="{BF1CBFC3-50B0-4266-AC12-8E6617C76821}" type="sibTrans" cxnId="{619C5040-1F3F-4CE6-A465-2F975807C146}">
      <dgm:prSet/>
      <dgm:spPr/>
      <dgm:t>
        <a:bodyPr/>
        <a:lstStyle/>
        <a:p>
          <a:pPr algn="ctr"/>
          <a:endParaRPr lang="en-US"/>
        </a:p>
      </dgm:t>
    </dgm:pt>
    <dgm:pt modelId="{50DA9781-2A63-4DAC-815F-08DC3DE1005C}">
      <dgm:prSet custT="1"/>
      <dgm:spPr/>
      <dgm:t>
        <a:bodyPr/>
        <a:lstStyle/>
        <a:p>
          <a:pPr algn="l" rtl="0"/>
          <a:r>
            <a:rPr lang="en-US" sz="900" dirty="0"/>
            <a:t>Breaks</a:t>
          </a:r>
        </a:p>
      </dgm:t>
    </dgm:pt>
    <dgm:pt modelId="{B67A5FB9-8A51-41B0-8D41-CE0966D1C98F}" type="parTrans" cxnId="{A27614F6-2389-4940-BB37-A780CB438458}">
      <dgm:prSet/>
      <dgm:spPr/>
      <dgm:t>
        <a:bodyPr/>
        <a:lstStyle/>
        <a:p>
          <a:pPr algn="ctr"/>
          <a:endParaRPr lang="en-US"/>
        </a:p>
      </dgm:t>
    </dgm:pt>
    <dgm:pt modelId="{4BBE5465-1A56-403F-A421-A487A191A974}" type="sibTrans" cxnId="{A27614F6-2389-4940-BB37-A780CB438458}">
      <dgm:prSet/>
      <dgm:spPr/>
      <dgm:t>
        <a:bodyPr/>
        <a:lstStyle/>
        <a:p>
          <a:pPr algn="ctr"/>
          <a:endParaRPr lang="en-US"/>
        </a:p>
      </dgm:t>
    </dgm:pt>
    <dgm:pt modelId="{D6D962FE-AA06-4095-B583-6B02D36ED8E6}">
      <dgm:prSet custT="1"/>
      <dgm:spPr/>
      <dgm:t>
        <a:bodyPr/>
        <a:lstStyle/>
        <a:p>
          <a:pPr algn="l" rtl="0"/>
          <a:r>
            <a:rPr lang="en-US" sz="900" dirty="0"/>
            <a:t>Scratch Paper/ whiteboard with marker</a:t>
          </a:r>
        </a:p>
      </dgm:t>
    </dgm:pt>
    <dgm:pt modelId="{23AAFB88-F09D-478A-8430-55BDD3B09486}" type="parTrans" cxnId="{C6165119-ECBB-41B9-B211-BCA00F5A9DB9}">
      <dgm:prSet/>
      <dgm:spPr/>
      <dgm:t>
        <a:bodyPr/>
        <a:lstStyle/>
        <a:p>
          <a:pPr algn="ctr"/>
          <a:endParaRPr lang="en-US"/>
        </a:p>
      </dgm:t>
    </dgm:pt>
    <dgm:pt modelId="{D3FE85DD-D9A3-4496-97BC-B2F694FCED38}" type="sibTrans" cxnId="{C6165119-ECBB-41B9-B211-BCA00F5A9DB9}">
      <dgm:prSet/>
      <dgm:spPr/>
      <dgm:t>
        <a:bodyPr/>
        <a:lstStyle/>
        <a:p>
          <a:pPr algn="ctr"/>
          <a:endParaRPr lang="en-US"/>
        </a:p>
      </dgm:t>
    </dgm:pt>
    <dgm:pt modelId="{1A43177E-A90D-407E-A9A9-7FA68AFE8945}">
      <dgm:prSet custT="1"/>
      <dgm:spPr/>
      <dgm:t>
        <a:bodyPr/>
        <a:lstStyle/>
        <a:p>
          <a:pPr algn="l" rtl="0"/>
          <a:r>
            <a:rPr lang="en-US" sz="900" dirty="0"/>
            <a:t>Calculator (Science Grades 5, 8, &amp;11) </a:t>
          </a:r>
        </a:p>
      </dgm:t>
    </dgm:pt>
    <dgm:pt modelId="{499E8314-F84D-43C2-94D9-4DE7F704E8A8}" type="parTrans" cxnId="{41FA9EF6-A785-43A6-B2D7-01145832AC85}">
      <dgm:prSet/>
      <dgm:spPr/>
      <dgm:t>
        <a:bodyPr/>
        <a:lstStyle/>
        <a:p>
          <a:endParaRPr lang="en-US"/>
        </a:p>
      </dgm:t>
    </dgm:pt>
    <dgm:pt modelId="{2F37965B-B82F-42A4-8412-FEFAF7B12907}" type="sibTrans" cxnId="{41FA9EF6-A785-43A6-B2D7-01145832AC85}">
      <dgm:prSet/>
      <dgm:spPr/>
      <dgm:t>
        <a:bodyPr/>
        <a:lstStyle/>
        <a:p>
          <a:endParaRPr lang="en-US"/>
        </a:p>
      </dgm:t>
    </dgm:pt>
    <dgm:pt modelId="{E0723F2B-F96E-4F3A-A4FD-9488BDC8C036}">
      <dgm:prSet custT="1"/>
      <dgm:spPr/>
      <dgm:t>
        <a:bodyPr/>
        <a:lstStyle/>
        <a:p>
          <a:pPr algn="l" rtl="0"/>
          <a:r>
            <a:rPr lang="en-US" sz="900" dirty="0"/>
            <a:t>NGSS Periodic Table (Grades 8 &amp; 11) </a:t>
          </a:r>
          <a:r>
            <a:rPr lang="en-US" sz="900" dirty="0">
              <a:hlinkClick xmlns:r="http://schemas.openxmlformats.org/officeDocument/2006/relationships" r:id="rId1"/>
            </a:rPr>
            <a:t>English</a:t>
          </a:r>
          <a:r>
            <a:rPr lang="en-US" sz="900" dirty="0">
              <a:hlinkClick xmlns:r="http://schemas.openxmlformats.org/officeDocument/2006/relationships" r:id="rId2"/>
            </a:rPr>
            <a:t> </a:t>
          </a:r>
          <a:r>
            <a:rPr lang="en-US" sz="900" dirty="0"/>
            <a:t>and </a:t>
          </a:r>
          <a:r>
            <a:rPr lang="en-US" sz="900" dirty="0">
              <a:hlinkClick xmlns:r="http://schemas.openxmlformats.org/officeDocument/2006/relationships" r:id="rId3"/>
            </a:rPr>
            <a:t>Spanish</a:t>
          </a:r>
          <a:r>
            <a:rPr lang="en-US" sz="900" dirty="0"/>
            <a:t>* </a:t>
          </a:r>
        </a:p>
      </dgm:t>
    </dgm:pt>
    <dgm:pt modelId="{ACD4F2D7-6B37-421F-A5A1-2EFEC4EC9F81}" type="parTrans" cxnId="{3D5F45A6-7663-4259-A546-B39FF8E15D85}">
      <dgm:prSet/>
      <dgm:spPr/>
      <dgm:t>
        <a:bodyPr/>
        <a:lstStyle/>
        <a:p>
          <a:endParaRPr lang="en-US"/>
        </a:p>
      </dgm:t>
    </dgm:pt>
    <dgm:pt modelId="{FE4272D7-5EFC-4AC0-9651-D4CA46A654DD}" type="sibTrans" cxnId="{3D5F45A6-7663-4259-A546-B39FF8E15D85}">
      <dgm:prSet/>
      <dgm:spPr/>
      <dgm:t>
        <a:bodyPr/>
        <a:lstStyle/>
        <a:p>
          <a:endParaRPr lang="en-US"/>
        </a:p>
      </dgm:t>
    </dgm:pt>
    <dgm:pt modelId="{BEEB7C74-F316-46E6-9F97-AAAF2B14FC14}" type="pres">
      <dgm:prSet presAssocID="{A6581B32-110C-4FF3-BB15-F2D6FD7DAA59}" presName="linear" presStyleCnt="0">
        <dgm:presLayoutVars>
          <dgm:animLvl val="lvl"/>
          <dgm:resizeHandles val="exact"/>
        </dgm:presLayoutVars>
      </dgm:prSet>
      <dgm:spPr/>
    </dgm:pt>
    <dgm:pt modelId="{25E6E2A1-1DFE-4C9C-89CA-9D996B50C656}" type="pres">
      <dgm:prSet presAssocID="{5679857C-8A3F-4B16-9F06-4C64EBDFBF6A}" presName="parentText" presStyleLbl="node1" presStyleIdx="0" presStyleCnt="1" custScaleX="89952" custScaleY="26032" custLinFactNeighborY="-682">
        <dgm:presLayoutVars>
          <dgm:chMax val="0"/>
          <dgm:bulletEnabled val="1"/>
        </dgm:presLayoutVars>
      </dgm:prSet>
      <dgm:spPr/>
    </dgm:pt>
    <dgm:pt modelId="{65EB5023-1E60-4B46-AD97-5F3E7783358E}" type="pres">
      <dgm:prSet presAssocID="{5679857C-8A3F-4B16-9F06-4C64EBDFBF6A}" presName="childText" presStyleLbl="revTx" presStyleIdx="0" presStyleCnt="1" custScaleX="66746" custScaleY="114017" custLinFactNeighborX="2200" custLinFactNeighborY="-554">
        <dgm:presLayoutVars>
          <dgm:bulletEnabled val="1"/>
        </dgm:presLayoutVars>
      </dgm:prSet>
      <dgm:spPr/>
    </dgm:pt>
  </dgm:ptLst>
  <dgm:cxnLst>
    <dgm:cxn modelId="{C6165119-ECBB-41B9-B211-BCA00F5A9DB9}" srcId="{5679857C-8A3F-4B16-9F06-4C64EBDFBF6A}" destId="{D6D962FE-AA06-4095-B583-6B02D36ED8E6}" srcOrd="2" destOrd="0" parTransId="{23AAFB88-F09D-478A-8430-55BDD3B09486}" sibTransId="{D3FE85DD-D9A3-4496-97BC-B2F694FCED38}"/>
    <dgm:cxn modelId="{5100AD1B-FFD3-4C43-A238-EAA5D555A676}" type="presOf" srcId="{A6581B32-110C-4FF3-BB15-F2D6FD7DAA59}" destId="{BEEB7C74-F316-46E6-9F97-AAAF2B14FC14}" srcOrd="0" destOrd="0" presId="urn:microsoft.com/office/officeart/2005/8/layout/vList2"/>
    <dgm:cxn modelId="{619C5040-1F3F-4CE6-A465-2F975807C146}" srcId="{A6581B32-110C-4FF3-BB15-F2D6FD7DAA59}" destId="{5679857C-8A3F-4B16-9F06-4C64EBDFBF6A}" srcOrd="0" destOrd="0" parTransId="{1613BF0C-6FC0-486A-91A2-E6BE2CB04918}" sibTransId="{BF1CBFC3-50B0-4266-AC12-8E6617C76821}"/>
    <dgm:cxn modelId="{C9922968-59EF-46CF-8A80-A7575B9A435D}" type="presOf" srcId="{50DA9781-2A63-4DAC-815F-08DC3DE1005C}" destId="{65EB5023-1E60-4B46-AD97-5F3E7783358E}" srcOrd="0" destOrd="0" presId="urn:microsoft.com/office/officeart/2005/8/layout/vList2"/>
    <dgm:cxn modelId="{7817654F-87AC-4500-AF7F-7EB31FFA1D55}" type="presOf" srcId="{E0723F2B-F96E-4F3A-A4FD-9488BDC8C036}" destId="{65EB5023-1E60-4B46-AD97-5F3E7783358E}" srcOrd="0" destOrd="3" presId="urn:microsoft.com/office/officeart/2005/8/layout/vList2"/>
    <dgm:cxn modelId="{A32A6752-7436-47FF-82C6-D7B746689938}" type="presOf" srcId="{1A43177E-A90D-407E-A9A9-7FA68AFE8945}" destId="{65EB5023-1E60-4B46-AD97-5F3E7783358E}" srcOrd="0" destOrd="1" presId="urn:microsoft.com/office/officeart/2005/8/layout/vList2"/>
    <dgm:cxn modelId="{7B4C6975-061E-4C9C-A8D9-DD32029558E7}" type="presOf" srcId="{5679857C-8A3F-4B16-9F06-4C64EBDFBF6A}" destId="{25E6E2A1-1DFE-4C9C-89CA-9D996B50C656}" srcOrd="0" destOrd="0" presId="urn:microsoft.com/office/officeart/2005/8/layout/vList2"/>
    <dgm:cxn modelId="{3D5F45A6-7663-4259-A546-B39FF8E15D85}" srcId="{5679857C-8A3F-4B16-9F06-4C64EBDFBF6A}" destId="{E0723F2B-F96E-4F3A-A4FD-9488BDC8C036}" srcOrd="3" destOrd="0" parTransId="{ACD4F2D7-6B37-421F-A5A1-2EFEC4EC9F81}" sibTransId="{FE4272D7-5EFC-4AC0-9651-D4CA46A654DD}"/>
    <dgm:cxn modelId="{A70784E8-4AD8-4FBF-8C69-9B4634C4C7C4}" type="presOf" srcId="{D6D962FE-AA06-4095-B583-6B02D36ED8E6}" destId="{65EB5023-1E60-4B46-AD97-5F3E7783358E}" srcOrd="0" destOrd="2" presId="urn:microsoft.com/office/officeart/2005/8/layout/vList2"/>
    <dgm:cxn modelId="{A27614F6-2389-4940-BB37-A780CB438458}" srcId="{5679857C-8A3F-4B16-9F06-4C64EBDFBF6A}" destId="{50DA9781-2A63-4DAC-815F-08DC3DE1005C}" srcOrd="0" destOrd="0" parTransId="{B67A5FB9-8A51-41B0-8D41-CE0966D1C98F}" sibTransId="{4BBE5465-1A56-403F-A421-A487A191A974}"/>
    <dgm:cxn modelId="{41FA9EF6-A785-43A6-B2D7-01145832AC85}" srcId="{5679857C-8A3F-4B16-9F06-4C64EBDFBF6A}" destId="{1A43177E-A90D-407E-A9A9-7FA68AFE8945}" srcOrd="1" destOrd="0" parTransId="{499E8314-F84D-43C2-94D9-4DE7F704E8A8}" sibTransId="{2F37965B-B82F-42A4-8412-FEFAF7B12907}"/>
    <dgm:cxn modelId="{20FAD359-1D0C-482B-AB0E-54D951AB4A29}" type="presParOf" srcId="{BEEB7C74-F316-46E6-9F97-AAAF2B14FC14}" destId="{25E6E2A1-1DFE-4C9C-89CA-9D996B50C656}" srcOrd="0" destOrd="0" presId="urn:microsoft.com/office/officeart/2005/8/layout/vList2"/>
    <dgm:cxn modelId="{B32E67FD-9F2D-447F-8E2F-6CF9405AECF1}" type="presParOf" srcId="{BEEB7C74-F316-46E6-9F97-AAAF2B14FC14}" destId="{65EB5023-1E60-4B46-AD97-5F3E7783358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177AD-612D-4E6C-BE51-27A109FE5557}"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9A0101D2-714A-4C3A-9BB4-722AF1191D05}">
      <dgm:prSet custT="1"/>
      <dgm:spPr/>
      <dgm:t>
        <a:bodyPr/>
        <a:lstStyle/>
        <a:p>
          <a:pPr algn="ctr" rtl="0"/>
          <a:r>
            <a:rPr lang="en-US" sz="1050" b="1" dirty="0"/>
            <a:t>Embedded</a:t>
          </a:r>
          <a:endParaRPr lang="en-US" sz="1050" dirty="0"/>
        </a:p>
      </dgm:t>
    </dgm:pt>
    <dgm:pt modelId="{6B155AEE-8CBA-4F7B-95B3-B6FCD492141F}" type="parTrans" cxnId="{EB38C8F5-7C79-40C1-816D-6B67CE12513B}">
      <dgm:prSet/>
      <dgm:spPr/>
      <dgm:t>
        <a:bodyPr/>
        <a:lstStyle/>
        <a:p>
          <a:endParaRPr lang="en-US"/>
        </a:p>
      </dgm:t>
    </dgm:pt>
    <dgm:pt modelId="{773D0429-0400-4A99-BC59-BDD3AD1F1000}" type="sibTrans" cxnId="{EB38C8F5-7C79-40C1-816D-6B67CE12513B}">
      <dgm:prSet/>
      <dgm:spPr/>
      <dgm:t>
        <a:bodyPr/>
        <a:lstStyle/>
        <a:p>
          <a:endParaRPr lang="en-US"/>
        </a:p>
      </dgm:t>
    </dgm:pt>
    <dgm:pt modelId="{491EAAD7-5EA7-4246-B1C9-63C8E5B4E064}">
      <dgm:prSet custT="1"/>
      <dgm:spPr>
        <a:solidFill>
          <a:schemeClr val="accent6">
            <a:lumMod val="40000"/>
            <a:lumOff val="60000"/>
          </a:schemeClr>
        </a:solidFill>
      </dgm:spPr>
      <dgm:t>
        <a:bodyPr/>
        <a:lstStyle/>
        <a:p>
          <a:pPr rtl="0">
            <a:lnSpc>
              <a:spcPct val="100000"/>
            </a:lnSpc>
            <a:spcAft>
              <a:spcPts val="0"/>
            </a:spcAft>
          </a:pPr>
          <a:r>
            <a:rPr lang="en-US" sz="900" dirty="0"/>
            <a:t>Color Contrast</a:t>
          </a:r>
        </a:p>
      </dgm:t>
    </dgm:pt>
    <dgm:pt modelId="{194EBF1B-11DA-4E08-876C-2E472D67E48E}" type="parTrans" cxnId="{7A35E536-EEA7-4E14-901E-A73B30494382}">
      <dgm:prSet/>
      <dgm:spPr/>
      <dgm:t>
        <a:bodyPr/>
        <a:lstStyle/>
        <a:p>
          <a:endParaRPr lang="en-US"/>
        </a:p>
      </dgm:t>
    </dgm:pt>
    <dgm:pt modelId="{756037BF-90D9-489A-9005-8DF6E15A9395}" type="sibTrans" cxnId="{7A35E536-EEA7-4E14-901E-A73B30494382}">
      <dgm:prSet/>
      <dgm:spPr/>
      <dgm:t>
        <a:bodyPr/>
        <a:lstStyle/>
        <a:p>
          <a:endParaRPr lang="en-US"/>
        </a:p>
      </dgm:t>
    </dgm:pt>
    <dgm:pt modelId="{E0ABBA38-0C69-4360-B3F0-309B63DCF31A}">
      <dgm:prSet custT="1"/>
      <dgm:spPr>
        <a:solidFill>
          <a:schemeClr val="accent6">
            <a:lumMod val="40000"/>
            <a:lumOff val="60000"/>
          </a:schemeClr>
        </a:solidFill>
      </dgm:spPr>
      <dgm:t>
        <a:bodyPr/>
        <a:lstStyle/>
        <a:p>
          <a:pPr rtl="0">
            <a:lnSpc>
              <a:spcPct val="100000"/>
            </a:lnSpc>
            <a:spcAft>
              <a:spcPts val="0"/>
            </a:spcAft>
          </a:pPr>
          <a:r>
            <a:rPr lang="en-US" sz="900" dirty="0"/>
            <a:t>Masking</a:t>
          </a:r>
        </a:p>
      </dgm:t>
    </dgm:pt>
    <dgm:pt modelId="{DC0DABB6-56C5-4037-AD0B-640F09CEBFD2}" type="parTrans" cxnId="{554A0E5E-3D1A-42C4-B165-EB054547E770}">
      <dgm:prSet/>
      <dgm:spPr/>
      <dgm:t>
        <a:bodyPr/>
        <a:lstStyle/>
        <a:p>
          <a:endParaRPr lang="en-US"/>
        </a:p>
      </dgm:t>
    </dgm:pt>
    <dgm:pt modelId="{A46FA15C-8996-4727-8E66-DEB397ACE252}" type="sibTrans" cxnId="{554A0E5E-3D1A-42C4-B165-EB054547E770}">
      <dgm:prSet/>
      <dgm:spPr/>
      <dgm:t>
        <a:bodyPr/>
        <a:lstStyle/>
        <a:p>
          <a:endParaRPr lang="en-US"/>
        </a:p>
      </dgm:t>
    </dgm:pt>
    <dgm:pt modelId="{146BCABB-C6C6-47F0-B115-B5A370955111}">
      <dgm:prSet custT="1"/>
      <dgm:spPr>
        <a:solidFill>
          <a:schemeClr val="accent6">
            <a:lumMod val="40000"/>
            <a:lumOff val="60000"/>
          </a:schemeClr>
        </a:solidFill>
      </dgm:spPr>
      <dgm:t>
        <a:bodyPr/>
        <a:lstStyle/>
        <a:p>
          <a:pPr rtl="0">
            <a:lnSpc>
              <a:spcPct val="100000"/>
            </a:lnSpc>
            <a:spcAft>
              <a:spcPts val="0"/>
            </a:spcAft>
          </a:pPr>
          <a:r>
            <a:rPr lang="en-US" sz="900" dirty="0"/>
            <a:t>Text-to-Speech- Science, Math &amp; ELA Items (Non-Reading Passages)</a:t>
          </a:r>
        </a:p>
      </dgm:t>
    </dgm:pt>
    <dgm:pt modelId="{94D71910-FD48-4A44-B41C-24D503592DE5}" type="parTrans" cxnId="{F5B04BEA-451F-4E4C-9D17-82DDA2583863}">
      <dgm:prSet/>
      <dgm:spPr/>
      <dgm:t>
        <a:bodyPr/>
        <a:lstStyle/>
        <a:p>
          <a:endParaRPr lang="en-US"/>
        </a:p>
      </dgm:t>
    </dgm:pt>
    <dgm:pt modelId="{4A586EC8-474C-4007-8BF2-20BAD6941BA5}" type="sibTrans" cxnId="{F5B04BEA-451F-4E4C-9D17-82DDA2583863}">
      <dgm:prSet/>
      <dgm:spPr/>
      <dgm:t>
        <a:bodyPr/>
        <a:lstStyle/>
        <a:p>
          <a:endParaRPr lang="en-US"/>
        </a:p>
      </dgm:t>
    </dgm:pt>
    <dgm:pt modelId="{834DE38F-3560-4F69-A58D-1BFF5F1D4F9C}">
      <dgm:prSet custT="1"/>
      <dgm:spPr>
        <a:solidFill>
          <a:schemeClr val="accent6">
            <a:lumMod val="40000"/>
            <a:lumOff val="60000"/>
          </a:schemeClr>
        </a:solidFill>
      </dgm:spPr>
      <dgm:t>
        <a:bodyPr/>
        <a:lstStyle/>
        <a:p>
          <a:pPr rtl="0">
            <a:lnSpc>
              <a:spcPct val="100000"/>
            </a:lnSpc>
            <a:spcAft>
              <a:spcPts val="0"/>
            </a:spcAft>
          </a:pPr>
          <a:r>
            <a:rPr lang="en-US" sz="900" dirty="0"/>
            <a:t>Turn off any universal accessibility tool</a:t>
          </a:r>
        </a:p>
      </dgm:t>
    </dgm:pt>
    <dgm:pt modelId="{88DA68DD-7D9D-4282-8B68-B40396DE2752}" type="parTrans" cxnId="{F1A6288D-3100-49CB-831F-CC268F5C2061}">
      <dgm:prSet/>
      <dgm:spPr/>
      <dgm:t>
        <a:bodyPr/>
        <a:lstStyle/>
        <a:p>
          <a:endParaRPr lang="en-US"/>
        </a:p>
      </dgm:t>
    </dgm:pt>
    <dgm:pt modelId="{47A4EBFA-5AEC-4F92-8D0B-8B8E0AF97A6F}" type="sibTrans" cxnId="{F1A6288D-3100-49CB-831F-CC268F5C2061}">
      <dgm:prSet/>
      <dgm:spPr/>
      <dgm:t>
        <a:bodyPr/>
        <a:lstStyle/>
        <a:p>
          <a:endParaRPr lang="en-US"/>
        </a:p>
      </dgm:t>
    </dgm:pt>
    <dgm:pt modelId="{D102CFD0-73A2-40F7-A98F-A8580A7A5D99}">
      <dgm:prSet custT="1"/>
      <dgm:spPr>
        <a:solidFill>
          <a:schemeClr val="accent6">
            <a:lumMod val="40000"/>
            <a:lumOff val="60000"/>
          </a:schemeClr>
        </a:solidFill>
      </dgm:spPr>
      <dgm:t>
        <a:bodyPr/>
        <a:lstStyle/>
        <a:p>
          <a:pPr rtl="0">
            <a:lnSpc>
              <a:spcPct val="100000"/>
            </a:lnSpc>
            <a:spcAft>
              <a:spcPts val="0"/>
            </a:spcAft>
          </a:pPr>
          <a:r>
            <a:rPr lang="en-US" sz="900" dirty="0"/>
            <a:t>Translation Test Directions Spanish  (Math, Science) </a:t>
          </a:r>
          <a:r>
            <a:rPr lang="en-US" sz="900" b="1" dirty="0">
              <a:solidFill>
                <a:schemeClr val="tx1"/>
              </a:solidFill>
            </a:rPr>
            <a:t>*</a:t>
          </a:r>
          <a:endParaRPr lang="en-US" sz="900" b="1" dirty="0">
            <a:solidFill>
              <a:srgbClr val="FF0000"/>
            </a:solidFill>
          </a:endParaRPr>
        </a:p>
      </dgm:t>
    </dgm:pt>
    <dgm:pt modelId="{BFAB583D-11A9-49C9-AE09-6A7E7019E318}" type="parTrans" cxnId="{0B360D3A-EC27-44F6-BCE7-8FF004E3041D}">
      <dgm:prSet/>
      <dgm:spPr/>
      <dgm:t>
        <a:bodyPr/>
        <a:lstStyle/>
        <a:p>
          <a:endParaRPr lang="en-US"/>
        </a:p>
      </dgm:t>
    </dgm:pt>
    <dgm:pt modelId="{EF074EC0-1A79-4803-BFC2-FCC56FC2E6C7}" type="sibTrans" cxnId="{0B360D3A-EC27-44F6-BCE7-8FF004E3041D}">
      <dgm:prSet/>
      <dgm:spPr/>
      <dgm:t>
        <a:bodyPr/>
        <a:lstStyle/>
        <a:p>
          <a:endParaRPr lang="en-US"/>
        </a:p>
      </dgm:t>
    </dgm:pt>
    <dgm:pt modelId="{86F93F74-E6FF-49B8-9BD7-94946270DD80}">
      <dgm:prSet custT="1"/>
      <dgm:spPr>
        <a:solidFill>
          <a:schemeClr val="accent6">
            <a:lumMod val="40000"/>
            <a:lumOff val="60000"/>
          </a:schemeClr>
        </a:solidFill>
      </dgm:spPr>
      <dgm:t>
        <a:bodyPr/>
        <a:lstStyle/>
        <a:p>
          <a:pPr rtl="0">
            <a:lnSpc>
              <a:spcPct val="100000"/>
            </a:lnSpc>
            <a:spcAft>
              <a:spcPts val="0"/>
            </a:spcAft>
          </a:pPr>
          <a:r>
            <a:rPr lang="en-US" sz="900" dirty="0"/>
            <a:t>Print Size Online</a:t>
          </a:r>
        </a:p>
      </dgm:t>
    </dgm:pt>
    <dgm:pt modelId="{2B8C4F13-1F49-4BEF-90D2-1D8E608C9E9E}" type="parTrans" cxnId="{5FFC6D07-4291-4827-81AC-CEC88F628CF1}">
      <dgm:prSet/>
      <dgm:spPr/>
      <dgm:t>
        <a:bodyPr/>
        <a:lstStyle/>
        <a:p>
          <a:endParaRPr lang="en-US"/>
        </a:p>
      </dgm:t>
    </dgm:pt>
    <dgm:pt modelId="{8D015966-4AD3-489B-BCAC-BB52C2815301}" type="sibTrans" cxnId="{5FFC6D07-4291-4827-81AC-CEC88F628CF1}">
      <dgm:prSet/>
      <dgm:spPr/>
      <dgm:t>
        <a:bodyPr/>
        <a:lstStyle/>
        <a:p>
          <a:endParaRPr lang="en-US"/>
        </a:p>
      </dgm:t>
    </dgm:pt>
    <dgm:pt modelId="{F4CE57E8-1B04-4C1A-BEBA-79246783E4BC}">
      <dgm:prSet custT="1"/>
      <dgm:spPr>
        <a:solidFill>
          <a:schemeClr val="accent6">
            <a:lumMod val="40000"/>
            <a:lumOff val="60000"/>
          </a:schemeClr>
        </a:solidFill>
      </dgm:spPr>
      <dgm:t>
        <a:bodyPr/>
        <a:lstStyle/>
        <a:p>
          <a:pPr rtl="0">
            <a:lnSpc>
              <a:spcPct val="100000"/>
            </a:lnSpc>
            <a:spcAft>
              <a:spcPts val="0"/>
            </a:spcAft>
          </a:pPr>
          <a:r>
            <a:rPr lang="en-US" sz="900" dirty="0"/>
            <a:t>Mouse Pointer</a:t>
          </a:r>
          <a:endParaRPr lang="en-US" sz="900" dirty="0">
            <a:solidFill>
              <a:srgbClr val="FF0000"/>
            </a:solidFill>
          </a:endParaRPr>
        </a:p>
      </dgm:t>
    </dgm:pt>
    <dgm:pt modelId="{9F9D2B8E-95B0-44EB-9B53-6D3A20161EE1}" type="parTrans" cxnId="{02201492-075D-4716-AA8C-DB89DFCAE11A}">
      <dgm:prSet/>
      <dgm:spPr/>
      <dgm:t>
        <a:bodyPr/>
        <a:lstStyle/>
        <a:p>
          <a:endParaRPr lang="en-US"/>
        </a:p>
      </dgm:t>
    </dgm:pt>
    <dgm:pt modelId="{482E2C0C-7F7D-427A-B8E5-BA3227EC9891}" type="sibTrans" cxnId="{02201492-075D-4716-AA8C-DB89DFCAE11A}">
      <dgm:prSet/>
      <dgm:spPr/>
      <dgm:t>
        <a:bodyPr/>
        <a:lstStyle/>
        <a:p>
          <a:endParaRPr lang="en-US"/>
        </a:p>
      </dgm:t>
    </dgm:pt>
    <dgm:pt modelId="{2443B329-0C98-42E2-9EAB-278730FAE124}">
      <dgm:prSet custT="1"/>
      <dgm:spPr>
        <a:solidFill>
          <a:schemeClr val="accent6">
            <a:lumMod val="40000"/>
            <a:lumOff val="60000"/>
          </a:schemeClr>
        </a:solidFill>
      </dgm:spPr>
      <dgm:t>
        <a:bodyPr/>
        <a:lstStyle/>
        <a:p>
          <a:pPr rtl="0">
            <a:lnSpc>
              <a:spcPct val="100000"/>
            </a:lnSpc>
            <a:spcAft>
              <a:spcPts val="0"/>
            </a:spcAft>
          </a:pPr>
          <a:r>
            <a:rPr lang="en-US" sz="900" dirty="0"/>
            <a:t>Translations-Math (Glossary) (Includes Illustration Glossary as an available language support)</a:t>
          </a:r>
          <a:r>
            <a:rPr lang="en-US" sz="900" b="1" dirty="0">
              <a:solidFill>
                <a:schemeClr val="tx1"/>
              </a:solidFill>
            </a:rPr>
            <a:t> *</a:t>
          </a:r>
          <a:r>
            <a:rPr lang="en-US" sz="900" dirty="0"/>
            <a:t> </a:t>
          </a:r>
        </a:p>
      </dgm:t>
    </dgm:pt>
    <dgm:pt modelId="{82D070C6-0D28-4170-BD03-742F085B7228}" type="parTrans" cxnId="{3E113E02-AA4A-464E-9513-B58769F83A3C}">
      <dgm:prSet/>
      <dgm:spPr/>
      <dgm:t>
        <a:bodyPr/>
        <a:lstStyle/>
        <a:p>
          <a:endParaRPr lang="en-US"/>
        </a:p>
      </dgm:t>
    </dgm:pt>
    <dgm:pt modelId="{911DDA80-2FB5-455C-8FFB-21273DF2FBEF}" type="sibTrans" cxnId="{3E113E02-AA4A-464E-9513-B58769F83A3C}">
      <dgm:prSet/>
      <dgm:spPr/>
      <dgm:t>
        <a:bodyPr/>
        <a:lstStyle/>
        <a:p>
          <a:endParaRPr lang="en-US"/>
        </a:p>
      </dgm:t>
    </dgm:pt>
    <dgm:pt modelId="{E7603604-DEBB-42CA-8604-7C0FC45F9B9F}">
      <dgm:prSet custT="1"/>
      <dgm:spPr>
        <a:solidFill>
          <a:schemeClr val="accent6">
            <a:lumMod val="40000"/>
            <a:lumOff val="60000"/>
          </a:schemeClr>
        </a:solidFill>
      </dgm:spPr>
      <dgm:t>
        <a:bodyPr/>
        <a:lstStyle/>
        <a:p>
          <a:pPr>
            <a:lnSpc>
              <a:spcPct val="100000"/>
            </a:lnSpc>
            <a:spcAft>
              <a:spcPts val="0"/>
            </a:spcAft>
          </a:pPr>
          <a:r>
            <a:rPr lang="en-US" sz="900" dirty="0"/>
            <a:t>Text-to-Speech-Spanish (Science)</a:t>
          </a:r>
          <a:r>
            <a:rPr lang="en-US" sz="900" b="1" dirty="0">
              <a:solidFill>
                <a:schemeClr val="tx1"/>
              </a:solidFill>
            </a:rPr>
            <a:t> *</a:t>
          </a:r>
          <a:endParaRPr lang="en-US" sz="900" b="1" dirty="0"/>
        </a:p>
      </dgm:t>
    </dgm:pt>
    <dgm:pt modelId="{676A74B9-3D03-4E04-84FF-6A5E913C9E89}" type="parTrans" cxnId="{A7C7311D-1EBC-4C89-B23B-FA5540A8D112}">
      <dgm:prSet/>
      <dgm:spPr/>
      <dgm:t>
        <a:bodyPr/>
        <a:lstStyle/>
        <a:p>
          <a:endParaRPr lang="en-US"/>
        </a:p>
      </dgm:t>
    </dgm:pt>
    <dgm:pt modelId="{F4CE3CF2-32A0-4D52-B5B0-508BD9E73D65}" type="sibTrans" cxnId="{A7C7311D-1EBC-4C89-B23B-FA5540A8D112}">
      <dgm:prSet/>
      <dgm:spPr/>
      <dgm:t>
        <a:bodyPr/>
        <a:lstStyle/>
        <a:p>
          <a:endParaRPr lang="en-US"/>
        </a:p>
      </dgm:t>
    </dgm:pt>
    <dgm:pt modelId="{7993F1FE-D9C4-4D0C-A45F-45924F65A892}">
      <dgm:prSet custT="1"/>
      <dgm:spPr>
        <a:solidFill>
          <a:schemeClr val="accent6">
            <a:lumMod val="40000"/>
            <a:lumOff val="60000"/>
          </a:schemeClr>
        </a:solidFill>
      </dgm:spPr>
      <dgm:t>
        <a:bodyPr/>
        <a:lstStyle/>
        <a:p>
          <a:pPr rtl="0">
            <a:lnSpc>
              <a:spcPct val="100000"/>
            </a:lnSpc>
            <a:spcAft>
              <a:spcPts val="0"/>
            </a:spcAft>
          </a:pPr>
          <a:r>
            <a:rPr lang="en-US" sz="900" dirty="0"/>
            <a:t>Spanish Presentation (Science) (Toggle)</a:t>
          </a:r>
          <a:r>
            <a:rPr lang="en-US" sz="900" b="1" dirty="0">
              <a:solidFill>
                <a:schemeClr val="tx1"/>
              </a:solidFill>
            </a:rPr>
            <a:t> *</a:t>
          </a:r>
          <a:endParaRPr lang="en-US" sz="900" b="1" dirty="0"/>
        </a:p>
      </dgm:t>
    </dgm:pt>
    <dgm:pt modelId="{53E367D0-0E46-49CD-AE62-DD6FCB5097B0}" type="parTrans" cxnId="{FE6D60DC-D2DA-4B5F-B27A-61547CC70A93}">
      <dgm:prSet/>
      <dgm:spPr/>
      <dgm:t>
        <a:bodyPr/>
        <a:lstStyle/>
        <a:p>
          <a:endParaRPr lang="en-US"/>
        </a:p>
      </dgm:t>
    </dgm:pt>
    <dgm:pt modelId="{4E04A6BB-B871-4A6B-8E7B-EA5B3751B90D}" type="sibTrans" cxnId="{FE6D60DC-D2DA-4B5F-B27A-61547CC70A93}">
      <dgm:prSet/>
      <dgm:spPr/>
      <dgm:t>
        <a:bodyPr/>
        <a:lstStyle/>
        <a:p>
          <a:endParaRPr lang="en-US"/>
        </a:p>
      </dgm:t>
    </dgm:pt>
    <dgm:pt modelId="{5535A4ED-797B-422E-8C34-631F1D32B0AE}">
      <dgm:prSet custT="1"/>
      <dgm:spPr>
        <a:solidFill>
          <a:schemeClr val="accent6">
            <a:lumMod val="40000"/>
            <a:lumOff val="60000"/>
          </a:schemeClr>
        </a:solidFill>
      </dgm:spPr>
      <dgm:t>
        <a:bodyPr/>
        <a:lstStyle/>
        <a:p>
          <a:pPr rtl="0">
            <a:lnSpc>
              <a:spcPct val="100000"/>
            </a:lnSpc>
            <a:spcAft>
              <a:spcPts val="0"/>
            </a:spcAft>
          </a:pPr>
          <a:r>
            <a:rPr lang="en-US" sz="900" dirty="0"/>
            <a:t>Spanish Presentation (Math) (Stacked) </a:t>
          </a:r>
          <a:r>
            <a:rPr lang="en-US" sz="900" b="1" dirty="0">
              <a:solidFill>
                <a:schemeClr val="tx1"/>
              </a:solidFill>
            </a:rPr>
            <a:t>*</a:t>
          </a:r>
          <a:endParaRPr lang="en-US" sz="900" b="1" dirty="0"/>
        </a:p>
      </dgm:t>
    </dgm:pt>
    <dgm:pt modelId="{495DB037-4697-4155-A930-3821E079069E}" type="parTrans" cxnId="{C85B61C0-2353-4A0F-A115-7DE564BD1468}">
      <dgm:prSet/>
      <dgm:spPr/>
      <dgm:t>
        <a:bodyPr/>
        <a:lstStyle/>
        <a:p>
          <a:endParaRPr lang="en-US"/>
        </a:p>
      </dgm:t>
    </dgm:pt>
    <dgm:pt modelId="{49F6F585-4E7F-4A70-AFF0-34C70AE79685}" type="sibTrans" cxnId="{C85B61C0-2353-4A0F-A115-7DE564BD1468}">
      <dgm:prSet/>
      <dgm:spPr/>
      <dgm:t>
        <a:bodyPr/>
        <a:lstStyle/>
        <a:p>
          <a:endParaRPr lang="en-US"/>
        </a:p>
      </dgm:t>
    </dgm:pt>
    <dgm:pt modelId="{DB1D796A-E524-4187-BA2E-0C28B39F6F91}">
      <dgm:prSet custT="1"/>
      <dgm:spPr>
        <a:solidFill>
          <a:schemeClr val="accent6">
            <a:lumMod val="40000"/>
            <a:lumOff val="60000"/>
          </a:schemeClr>
        </a:solidFill>
      </dgm:spPr>
      <dgm:t>
        <a:bodyPr/>
        <a:lstStyle/>
        <a:p>
          <a:pPr rtl="0">
            <a:lnSpc>
              <a:spcPct val="100000"/>
            </a:lnSpc>
            <a:spcAft>
              <a:spcPts val="0"/>
            </a:spcAft>
          </a:pPr>
          <a:r>
            <a:rPr lang="en-US" sz="900" dirty="0"/>
            <a:t>Streamline </a:t>
          </a:r>
          <a:endParaRPr lang="en-US" sz="900" b="1" dirty="0"/>
        </a:p>
      </dgm:t>
    </dgm:pt>
    <dgm:pt modelId="{2C76BA76-2B99-4077-AC3B-FB479CAEAB95}" type="parTrans" cxnId="{0C2C0842-45FD-49D0-BDAA-2CA111BB7567}">
      <dgm:prSet/>
      <dgm:spPr/>
      <dgm:t>
        <a:bodyPr/>
        <a:lstStyle/>
        <a:p>
          <a:endParaRPr lang="en-US"/>
        </a:p>
      </dgm:t>
    </dgm:pt>
    <dgm:pt modelId="{815F440C-6729-41D1-8217-CA0C725DF205}" type="sibTrans" cxnId="{0C2C0842-45FD-49D0-BDAA-2CA111BB7567}">
      <dgm:prSet/>
      <dgm:spPr/>
      <dgm:t>
        <a:bodyPr/>
        <a:lstStyle/>
        <a:p>
          <a:endParaRPr lang="en-US"/>
        </a:p>
      </dgm:t>
    </dgm:pt>
    <dgm:pt modelId="{352466FD-A48B-41F3-AAD2-3954A0FB1C68}" type="pres">
      <dgm:prSet presAssocID="{CF9177AD-612D-4E6C-BE51-27A109FE5557}" presName="linear" presStyleCnt="0">
        <dgm:presLayoutVars>
          <dgm:animLvl val="lvl"/>
          <dgm:resizeHandles val="exact"/>
        </dgm:presLayoutVars>
      </dgm:prSet>
      <dgm:spPr/>
    </dgm:pt>
    <dgm:pt modelId="{B9AE1276-5926-430C-993E-6FECF2A06681}" type="pres">
      <dgm:prSet presAssocID="{9A0101D2-714A-4C3A-9BB4-722AF1191D05}" presName="parentText" presStyleLbl="node1" presStyleIdx="0" presStyleCnt="1" custScaleX="27341" custScaleY="115973" custLinFactNeighborX="-19824" custLinFactNeighborY="-54">
        <dgm:presLayoutVars>
          <dgm:chMax val="0"/>
          <dgm:bulletEnabled val="1"/>
        </dgm:presLayoutVars>
      </dgm:prSet>
      <dgm:spPr/>
    </dgm:pt>
    <dgm:pt modelId="{17413E02-663D-4A98-BDD7-57B42C8F71B9}" type="pres">
      <dgm:prSet presAssocID="{9A0101D2-714A-4C3A-9BB4-722AF1191D05}" presName="childText" presStyleLbl="revTx" presStyleIdx="0" presStyleCnt="1" custScaleY="169995">
        <dgm:presLayoutVars>
          <dgm:bulletEnabled val="1"/>
        </dgm:presLayoutVars>
      </dgm:prSet>
      <dgm:spPr/>
    </dgm:pt>
  </dgm:ptLst>
  <dgm:cxnLst>
    <dgm:cxn modelId="{3E113E02-AA4A-464E-9513-B58769F83A3C}" srcId="{9A0101D2-714A-4C3A-9BB4-722AF1191D05}" destId="{2443B329-0C98-42E2-9EAB-278730FAE124}" srcOrd="9" destOrd="0" parTransId="{82D070C6-0D28-4170-BD03-742F085B7228}" sibTransId="{911DDA80-2FB5-455C-8FFB-21273DF2FBEF}"/>
    <dgm:cxn modelId="{5FFC6D07-4291-4827-81AC-CEC88F628CF1}" srcId="{9A0101D2-714A-4C3A-9BB4-722AF1191D05}" destId="{86F93F74-E6FF-49B8-9BD7-94946270DD80}" srcOrd="3" destOrd="0" parTransId="{2B8C4F13-1F49-4BEF-90D2-1D8E608C9E9E}" sibTransId="{8D015966-4AD3-489B-BCAC-BB52C2815301}"/>
    <dgm:cxn modelId="{A7C7311D-1EBC-4C89-B23B-FA5540A8D112}" srcId="{9A0101D2-714A-4C3A-9BB4-722AF1191D05}" destId="{E7603604-DEBB-42CA-8604-7C0FC45F9B9F}" srcOrd="8" destOrd="0" parTransId="{676A74B9-3D03-4E04-84FF-6A5E913C9E89}" sibTransId="{F4CE3CF2-32A0-4D52-B5B0-508BD9E73D65}"/>
    <dgm:cxn modelId="{95D58E2B-853E-4370-839C-C799C7A65FC2}" type="presOf" srcId="{D102CFD0-73A2-40F7-A98F-A8580A7A5D99}" destId="{17413E02-663D-4A98-BDD7-57B42C8F71B9}" srcOrd="0" destOrd="10" presId="urn:microsoft.com/office/officeart/2005/8/layout/vList2"/>
    <dgm:cxn modelId="{6F5C012F-18F2-4E0F-9F6C-C273A5B33157}" type="presOf" srcId="{2443B329-0C98-42E2-9EAB-278730FAE124}" destId="{17413E02-663D-4A98-BDD7-57B42C8F71B9}" srcOrd="0" destOrd="9" presId="urn:microsoft.com/office/officeart/2005/8/layout/vList2"/>
    <dgm:cxn modelId="{7A35E536-EEA7-4E14-901E-A73B30494382}" srcId="{9A0101D2-714A-4C3A-9BB4-722AF1191D05}" destId="{491EAAD7-5EA7-4246-B1C9-63C8E5B4E064}" srcOrd="0" destOrd="0" parTransId="{194EBF1B-11DA-4E08-876C-2E472D67E48E}" sibTransId="{756037BF-90D9-489A-9005-8DF6E15A9395}"/>
    <dgm:cxn modelId="{0B360D3A-EC27-44F6-BCE7-8FF004E3041D}" srcId="{9A0101D2-714A-4C3A-9BB4-722AF1191D05}" destId="{D102CFD0-73A2-40F7-A98F-A8580A7A5D99}" srcOrd="10" destOrd="0" parTransId="{BFAB583D-11A9-49C9-AE09-6A7E7019E318}" sibTransId="{EF074EC0-1A79-4803-BFC2-FCC56FC2E6C7}"/>
    <dgm:cxn modelId="{8F2B143A-92A7-4098-979A-F23817736225}" type="presOf" srcId="{E0ABBA38-0C69-4360-B3F0-309B63DCF31A}" destId="{17413E02-663D-4A98-BDD7-57B42C8F71B9}" srcOrd="0" destOrd="1" presId="urn:microsoft.com/office/officeart/2005/8/layout/vList2"/>
    <dgm:cxn modelId="{554A0E5E-3D1A-42C4-B165-EB054547E770}" srcId="{9A0101D2-714A-4C3A-9BB4-722AF1191D05}" destId="{E0ABBA38-0C69-4360-B3F0-309B63DCF31A}" srcOrd="1" destOrd="0" parTransId="{DC0DABB6-56C5-4037-AD0B-640F09CEBFD2}" sibTransId="{A46FA15C-8996-4727-8E66-DEB397ACE252}"/>
    <dgm:cxn modelId="{0C2C0842-45FD-49D0-BDAA-2CA111BB7567}" srcId="{9A0101D2-714A-4C3A-9BB4-722AF1191D05}" destId="{DB1D796A-E524-4187-BA2E-0C28B39F6F91}" srcOrd="6" destOrd="0" parTransId="{2C76BA76-2B99-4077-AC3B-FB479CAEAB95}" sibTransId="{815F440C-6729-41D1-8217-CA0C725DF205}"/>
    <dgm:cxn modelId="{48EFD968-C2C0-410A-92F7-C6D6547396AE}" type="presOf" srcId="{9A0101D2-714A-4C3A-9BB4-722AF1191D05}" destId="{B9AE1276-5926-430C-993E-6FECF2A06681}" srcOrd="0" destOrd="0" presId="urn:microsoft.com/office/officeart/2005/8/layout/vList2"/>
    <dgm:cxn modelId="{2D314581-955D-4B8A-9964-0086CC8C583C}" type="presOf" srcId="{E7603604-DEBB-42CA-8604-7C0FC45F9B9F}" destId="{17413E02-663D-4A98-BDD7-57B42C8F71B9}" srcOrd="0" destOrd="8" presId="urn:microsoft.com/office/officeart/2005/8/layout/vList2"/>
    <dgm:cxn modelId="{3CD8AC81-2DEA-4FF6-9FC8-A7859C9A7140}" type="presOf" srcId="{834DE38F-3560-4F69-A58D-1BFF5F1D4F9C}" destId="{17413E02-663D-4A98-BDD7-57B42C8F71B9}" srcOrd="0" destOrd="11" presId="urn:microsoft.com/office/officeart/2005/8/layout/vList2"/>
    <dgm:cxn modelId="{7FA9318B-6605-44E4-9B63-432A73B76B9D}" type="presOf" srcId="{5535A4ED-797B-422E-8C34-631F1D32B0AE}" destId="{17413E02-663D-4A98-BDD7-57B42C8F71B9}" srcOrd="0" destOrd="4" presId="urn:microsoft.com/office/officeart/2005/8/layout/vList2"/>
    <dgm:cxn modelId="{F1A6288D-3100-49CB-831F-CC268F5C2061}" srcId="{9A0101D2-714A-4C3A-9BB4-722AF1191D05}" destId="{834DE38F-3560-4F69-A58D-1BFF5F1D4F9C}" srcOrd="11" destOrd="0" parTransId="{88DA68DD-7D9D-4282-8B68-B40396DE2752}" sibTransId="{47A4EBFA-5AEC-4F92-8D0B-8B8E0AF97A6F}"/>
    <dgm:cxn modelId="{02201492-075D-4716-AA8C-DB89DFCAE11A}" srcId="{9A0101D2-714A-4C3A-9BB4-722AF1191D05}" destId="{F4CE57E8-1B04-4C1A-BEBA-79246783E4BC}" srcOrd="2" destOrd="0" parTransId="{9F9D2B8E-95B0-44EB-9B53-6D3A20161EE1}" sibTransId="{482E2C0C-7F7D-427A-B8E5-BA3227EC9891}"/>
    <dgm:cxn modelId="{170D0898-AD2F-49F2-9A45-112EF2E28A27}" type="presOf" srcId="{CF9177AD-612D-4E6C-BE51-27A109FE5557}" destId="{352466FD-A48B-41F3-AAD2-3954A0FB1C68}" srcOrd="0" destOrd="0" presId="urn:microsoft.com/office/officeart/2005/8/layout/vList2"/>
    <dgm:cxn modelId="{FDCCBB9A-EE89-4FCC-9E6E-BB691AEF4789}" type="presOf" srcId="{F4CE57E8-1B04-4C1A-BEBA-79246783E4BC}" destId="{17413E02-663D-4A98-BDD7-57B42C8F71B9}" srcOrd="0" destOrd="2" presId="urn:microsoft.com/office/officeart/2005/8/layout/vList2"/>
    <dgm:cxn modelId="{1D9C1DBB-AB87-4659-A3BB-ECE8A4AB813B}" type="presOf" srcId="{7993F1FE-D9C4-4D0C-A45F-45924F65A892}" destId="{17413E02-663D-4A98-BDD7-57B42C8F71B9}" srcOrd="0" destOrd="5" presId="urn:microsoft.com/office/officeart/2005/8/layout/vList2"/>
    <dgm:cxn modelId="{C85B61C0-2353-4A0F-A115-7DE564BD1468}" srcId="{9A0101D2-714A-4C3A-9BB4-722AF1191D05}" destId="{5535A4ED-797B-422E-8C34-631F1D32B0AE}" srcOrd="4" destOrd="0" parTransId="{495DB037-4697-4155-A930-3821E079069E}" sibTransId="{49F6F585-4E7F-4A70-AFF0-34C70AE79685}"/>
    <dgm:cxn modelId="{2508E4C1-EDC0-437D-AF8F-828C33F844FC}" type="presOf" srcId="{491EAAD7-5EA7-4246-B1C9-63C8E5B4E064}" destId="{17413E02-663D-4A98-BDD7-57B42C8F71B9}" srcOrd="0" destOrd="0" presId="urn:microsoft.com/office/officeart/2005/8/layout/vList2"/>
    <dgm:cxn modelId="{3C2A88D4-A042-4B6E-B2E6-5A509D29F1C1}" type="presOf" srcId="{DB1D796A-E524-4187-BA2E-0C28B39F6F91}" destId="{17413E02-663D-4A98-BDD7-57B42C8F71B9}" srcOrd="0" destOrd="6" presId="urn:microsoft.com/office/officeart/2005/8/layout/vList2"/>
    <dgm:cxn modelId="{FE6D60DC-D2DA-4B5F-B27A-61547CC70A93}" srcId="{9A0101D2-714A-4C3A-9BB4-722AF1191D05}" destId="{7993F1FE-D9C4-4D0C-A45F-45924F65A892}" srcOrd="5" destOrd="0" parTransId="{53E367D0-0E46-49CD-AE62-DD6FCB5097B0}" sibTransId="{4E04A6BB-B871-4A6B-8E7B-EA5B3751B90D}"/>
    <dgm:cxn modelId="{AF963EE3-FD06-44C5-BF7D-9582B9500952}" type="presOf" srcId="{86F93F74-E6FF-49B8-9BD7-94946270DD80}" destId="{17413E02-663D-4A98-BDD7-57B42C8F71B9}" srcOrd="0" destOrd="3" presId="urn:microsoft.com/office/officeart/2005/8/layout/vList2"/>
    <dgm:cxn modelId="{6A1F59E8-9E07-45B6-BC15-A0BD037E362E}" type="presOf" srcId="{146BCABB-C6C6-47F0-B115-B5A370955111}" destId="{17413E02-663D-4A98-BDD7-57B42C8F71B9}" srcOrd="0" destOrd="7" presId="urn:microsoft.com/office/officeart/2005/8/layout/vList2"/>
    <dgm:cxn modelId="{F5B04BEA-451F-4E4C-9D17-82DDA2583863}" srcId="{9A0101D2-714A-4C3A-9BB4-722AF1191D05}" destId="{146BCABB-C6C6-47F0-B115-B5A370955111}" srcOrd="7" destOrd="0" parTransId="{94D71910-FD48-4A44-B41C-24D503592DE5}" sibTransId="{4A586EC8-474C-4007-8BF2-20BAD6941BA5}"/>
    <dgm:cxn modelId="{EB38C8F5-7C79-40C1-816D-6B67CE12513B}" srcId="{CF9177AD-612D-4E6C-BE51-27A109FE5557}" destId="{9A0101D2-714A-4C3A-9BB4-722AF1191D05}" srcOrd="0" destOrd="0" parTransId="{6B155AEE-8CBA-4F7B-95B3-B6FCD492141F}" sibTransId="{773D0429-0400-4A99-BC59-BDD3AD1F1000}"/>
    <dgm:cxn modelId="{C07B9C05-6CC2-4423-93A0-0128D2160F47}" type="presParOf" srcId="{352466FD-A48B-41F3-AAD2-3954A0FB1C68}" destId="{B9AE1276-5926-430C-993E-6FECF2A06681}" srcOrd="0" destOrd="0" presId="urn:microsoft.com/office/officeart/2005/8/layout/vList2"/>
    <dgm:cxn modelId="{029E168E-2424-4092-ABC7-31516C7EC0FD}" type="presParOf" srcId="{352466FD-A48B-41F3-AAD2-3954A0FB1C68}" destId="{17413E02-663D-4A98-BDD7-57B42C8F71B9}"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FA2F0-59C3-4A78-9D7D-570C5B9F9044}"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CBA3EEA-6EAE-4BC1-BDF3-BAB8DE230725}">
      <dgm:prSet custT="1"/>
      <dgm:spPr/>
      <dgm:t>
        <a:bodyPr/>
        <a:lstStyle/>
        <a:p>
          <a:pPr algn="ctr" rtl="0"/>
          <a:r>
            <a:rPr lang="en-US" sz="1050" b="1" dirty="0"/>
            <a:t>Non-Embedded</a:t>
          </a:r>
          <a:endParaRPr lang="en-US" sz="1050" dirty="0"/>
        </a:p>
      </dgm:t>
    </dgm:pt>
    <dgm:pt modelId="{B607DA4F-55D6-47D0-8BF3-FD7D11599386}" type="parTrans" cxnId="{6E9F56E7-3D2C-41CA-87E5-0C25A5D7830A}">
      <dgm:prSet/>
      <dgm:spPr/>
      <dgm:t>
        <a:bodyPr/>
        <a:lstStyle/>
        <a:p>
          <a:endParaRPr lang="en-US" sz="1600"/>
        </a:p>
      </dgm:t>
    </dgm:pt>
    <dgm:pt modelId="{B9A57529-37BA-4BB9-B7C8-D3B9616BC38C}" type="sibTrans" cxnId="{6E9F56E7-3D2C-41CA-87E5-0C25A5D7830A}">
      <dgm:prSet/>
      <dgm:spPr/>
      <dgm:t>
        <a:bodyPr/>
        <a:lstStyle/>
        <a:p>
          <a:endParaRPr lang="en-US" sz="1600"/>
        </a:p>
      </dgm:t>
    </dgm:pt>
    <dgm:pt modelId="{F3D341AF-366C-4788-B8EC-DB032E09E892}">
      <dgm:prSet custT="1"/>
      <dgm:spPr/>
      <dgm:t>
        <a:bodyPr/>
        <a:lstStyle/>
        <a:p>
          <a:pPr rtl="0"/>
          <a:r>
            <a:rPr lang="en-US" sz="900" dirty="0"/>
            <a:t>Bilingual Dictionary (Science) *</a:t>
          </a:r>
        </a:p>
      </dgm:t>
    </dgm:pt>
    <dgm:pt modelId="{EA4BFB63-EBB1-4FCE-A516-63C9F004876A}" type="parTrans" cxnId="{C2F128C8-0A41-443B-B11F-4ADE411856AD}">
      <dgm:prSet/>
      <dgm:spPr/>
      <dgm:t>
        <a:bodyPr/>
        <a:lstStyle/>
        <a:p>
          <a:endParaRPr lang="en-US" sz="1600"/>
        </a:p>
      </dgm:t>
    </dgm:pt>
    <dgm:pt modelId="{387EF2B2-CADD-4EFA-AA88-6375B06748CD}" type="sibTrans" cxnId="{C2F128C8-0A41-443B-B11F-4ADE411856AD}">
      <dgm:prSet/>
      <dgm:spPr/>
      <dgm:t>
        <a:bodyPr/>
        <a:lstStyle/>
        <a:p>
          <a:endParaRPr lang="en-US" sz="1600"/>
        </a:p>
      </dgm:t>
    </dgm:pt>
    <dgm:pt modelId="{F1CA56FA-88B2-420F-9E3B-04CA897FCB37}">
      <dgm:prSet custT="1"/>
      <dgm:spPr/>
      <dgm:t>
        <a:bodyPr/>
        <a:lstStyle/>
        <a:p>
          <a:pPr rtl="0"/>
          <a:r>
            <a:rPr lang="en-US" sz="900" dirty="0"/>
            <a:t>Color Contrast</a:t>
          </a:r>
        </a:p>
      </dgm:t>
    </dgm:pt>
    <dgm:pt modelId="{7DC91959-4740-4CB5-A597-AFE66374A51C}" type="parTrans" cxnId="{AE146431-73D6-416D-BB5E-DE7DD86CCCBA}">
      <dgm:prSet/>
      <dgm:spPr/>
      <dgm:t>
        <a:bodyPr/>
        <a:lstStyle/>
        <a:p>
          <a:endParaRPr lang="en-US" sz="1600"/>
        </a:p>
      </dgm:t>
    </dgm:pt>
    <dgm:pt modelId="{6D79B2C9-722E-4B3F-90A1-1BB9E4017EC7}" type="sibTrans" cxnId="{AE146431-73D6-416D-BB5E-DE7DD86CCCBA}">
      <dgm:prSet/>
      <dgm:spPr/>
      <dgm:t>
        <a:bodyPr/>
        <a:lstStyle/>
        <a:p>
          <a:endParaRPr lang="en-US" sz="1600"/>
        </a:p>
      </dgm:t>
    </dgm:pt>
    <dgm:pt modelId="{8E6E0CF9-4301-4158-B45C-347D516D3073}">
      <dgm:prSet custT="1"/>
      <dgm:spPr/>
      <dgm:t>
        <a:bodyPr/>
        <a:lstStyle/>
        <a:p>
          <a:pPr rtl="0"/>
          <a:r>
            <a:rPr lang="en-US" sz="900" dirty="0"/>
            <a:t>Color Overlay</a:t>
          </a:r>
        </a:p>
      </dgm:t>
    </dgm:pt>
    <dgm:pt modelId="{06C465C0-CAAF-4AC8-B457-40C6298D5BF4}" type="parTrans" cxnId="{AE5D6C1A-907B-46BC-882F-0D5C40C5E8E7}">
      <dgm:prSet/>
      <dgm:spPr/>
      <dgm:t>
        <a:bodyPr/>
        <a:lstStyle/>
        <a:p>
          <a:endParaRPr lang="en-US" sz="1600"/>
        </a:p>
      </dgm:t>
    </dgm:pt>
    <dgm:pt modelId="{279A0DFD-7BE1-4DA0-ADCE-05F6E1475015}" type="sibTrans" cxnId="{AE5D6C1A-907B-46BC-882F-0D5C40C5E8E7}">
      <dgm:prSet/>
      <dgm:spPr/>
      <dgm:t>
        <a:bodyPr/>
        <a:lstStyle/>
        <a:p>
          <a:endParaRPr lang="en-US" sz="1600"/>
        </a:p>
      </dgm:t>
    </dgm:pt>
    <dgm:pt modelId="{00705D06-A784-4613-B93C-2E2CA899C457}">
      <dgm:prSet custT="1"/>
      <dgm:spPr/>
      <dgm:t>
        <a:bodyPr/>
        <a:lstStyle/>
        <a:p>
          <a:pPr rtl="0"/>
          <a:r>
            <a:rPr lang="en-US" sz="900" dirty="0"/>
            <a:t>Magnification</a:t>
          </a:r>
        </a:p>
      </dgm:t>
    </dgm:pt>
    <dgm:pt modelId="{CF96D105-8942-484D-82BF-DB3646528103}" type="parTrans" cxnId="{997B5B4F-17F1-4BCC-988B-1414FE79DFB2}">
      <dgm:prSet/>
      <dgm:spPr/>
      <dgm:t>
        <a:bodyPr/>
        <a:lstStyle/>
        <a:p>
          <a:endParaRPr lang="en-US" sz="1600"/>
        </a:p>
      </dgm:t>
    </dgm:pt>
    <dgm:pt modelId="{01015A2C-CE9D-4DC2-B858-5E1A291A21F4}" type="sibTrans" cxnId="{997B5B4F-17F1-4BCC-988B-1414FE79DFB2}">
      <dgm:prSet/>
      <dgm:spPr/>
      <dgm:t>
        <a:bodyPr/>
        <a:lstStyle/>
        <a:p>
          <a:endParaRPr lang="en-US" sz="1600"/>
        </a:p>
      </dgm:t>
    </dgm:pt>
    <dgm:pt modelId="{EB3F9FA0-A3C3-46FE-AEF3-88A9580C4B8A}">
      <dgm:prSet custT="1"/>
      <dgm:spPr/>
      <dgm:t>
        <a:bodyPr/>
        <a:lstStyle/>
        <a:p>
          <a:pPr rtl="0"/>
          <a:r>
            <a:rPr lang="en-US" sz="900" dirty="0"/>
            <a:t>Noise Buffer </a:t>
          </a:r>
        </a:p>
      </dgm:t>
    </dgm:pt>
    <dgm:pt modelId="{D2145D86-D601-499C-95EF-01C92593871E}" type="parTrans" cxnId="{6DC2544F-B1C2-4A43-A4CC-F8C31718D12C}">
      <dgm:prSet/>
      <dgm:spPr/>
      <dgm:t>
        <a:bodyPr/>
        <a:lstStyle/>
        <a:p>
          <a:endParaRPr lang="en-US" sz="1600"/>
        </a:p>
      </dgm:t>
    </dgm:pt>
    <dgm:pt modelId="{07F991C7-A910-43DA-9274-8F7A9A45DE58}" type="sibTrans" cxnId="{6DC2544F-B1C2-4A43-A4CC-F8C31718D12C}">
      <dgm:prSet/>
      <dgm:spPr/>
      <dgm:t>
        <a:bodyPr/>
        <a:lstStyle/>
        <a:p>
          <a:endParaRPr lang="en-US" sz="1600"/>
        </a:p>
      </dgm:t>
    </dgm:pt>
    <dgm:pt modelId="{9D56F12B-6422-4712-8CB9-A983BAD44E81}">
      <dgm:prSet custT="1"/>
      <dgm:spPr/>
      <dgm:t>
        <a:bodyPr/>
        <a:lstStyle/>
        <a:p>
          <a:pPr rtl="0"/>
          <a:r>
            <a:rPr lang="en-US" sz="900" dirty="0">
              <a:solidFill>
                <a:schemeClr val="tx1"/>
              </a:solidFill>
            </a:rPr>
            <a:t>Read Aloud</a:t>
          </a:r>
        </a:p>
      </dgm:t>
    </dgm:pt>
    <dgm:pt modelId="{E910A3F8-81F5-47E3-A4FD-3DF8E375F012}" type="parTrans" cxnId="{FE897B48-EDAB-4DE7-A89C-CFDD9046F4AA}">
      <dgm:prSet/>
      <dgm:spPr/>
      <dgm:t>
        <a:bodyPr/>
        <a:lstStyle/>
        <a:p>
          <a:endParaRPr lang="en-US" sz="1600"/>
        </a:p>
      </dgm:t>
    </dgm:pt>
    <dgm:pt modelId="{7006EC0A-6767-4D3C-B1D9-34B7BE1C4BAC}" type="sibTrans" cxnId="{FE897B48-EDAB-4DE7-A89C-CFDD9046F4AA}">
      <dgm:prSet/>
      <dgm:spPr/>
      <dgm:t>
        <a:bodyPr/>
        <a:lstStyle/>
        <a:p>
          <a:endParaRPr lang="en-US" sz="1600"/>
        </a:p>
      </dgm:t>
    </dgm:pt>
    <dgm:pt modelId="{04C2D8CF-7F9A-4DD3-83A5-CB95AD2CD6A6}">
      <dgm:prSet custT="1"/>
      <dgm:spPr/>
      <dgm:t>
        <a:bodyPr/>
        <a:lstStyle/>
        <a:p>
          <a:pPr rtl="0"/>
          <a:r>
            <a:rPr lang="en-US" sz="900" dirty="0"/>
            <a:t>Separate Setting</a:t>
          </a:r>
        </a:p>
      </dgm:t>
    </dgm:pt>
    <dgm:pt modelId="{8BE7EC51-A93C-45F0-96DC-C60575566B0F}" type="parTrans" cxnId="{323DD750-21F3-4D4A-BB87-F8B816EAEF4F}">
      <dgm:prSet/>
      <dgm:spPr/>
      <dgm:t>
        <a:bodyPr/>
        <a:lstStyle/>
        <a:p>
          <a:endParaRPr lang="en-US" sz="1600"/>
        </a:p>
      </dgm:t>
    </dgm:pt>
    <dgm:pt modelId="{73E19C0C-6A59-44E2-8268-0C1E24BA5F2C}" type="sibTrans" cxnId="{323DD750-21F3-4D4A-BB87-F8B816EAEF4F}">
      <dgm:prSet/>
      <dgm:spPr/>
      <dgm:t>
        <a:bodyPr/>
        <a:lstStyle/>
        <a:p>
          <a:endParaRPr lang="en-US" sz="1600"/>
        </a:p>
      </dgm:t>
    </dgm:pt>
    <dgm:pt modelId="{B6F2FC46-739C-4324-A27D-DB5B20EC254F}">
      <dgm:prSet custT="1"/>
      <dgm:spPr/>
      <dgm:t>
        <a:bodyPr/>
        <a:lstStyle/>
        <a:p>
          <a:pPr rtl="0"/>
          <a:r>
            <a:rPr lang="en-US" sz="900" dirty="0"/>
            <a:t>Translation Glossary (Math) </a:t>
          </a:r>
          <a:r>
            <a:rPr lang="en-US" sz="900" b="1" dirty="0">
              <a:solidFill>
                <a:schemeClr val="tx1"/>
              </a:solidFill>
            </a:rPr>
            <a:t>* </a:t>
          </a:r>
          <a:r>
            <a:rPr lang="en-US" sz="900" dirty="0"/>
            <a:t>(Includes Illustrative Glossary as an available language support)</a:t>
          </a:r>
          <a:r>
            <a:rPr lang="en-US" sz="900" b="1" dirty="0">
              <a:solidFill>
                <a:schemeClr val="tx1"/>
              </a:solidFill>
            </a:rPr>
            <a:t> (Note: These must be requested through Helpdesk and accompany a large-print test booklet.)</a:t>
          </a:r>
          <a:endParaRPr lang="en-US" sz="900" dirty="0"/>
        </a:p>
      </dgm:t>
    </dgm:pt>
    <dgm:pt modelId="{FCEC142E-4E3F-4019-BF57-C95EAA014D98}" type="parTrans" cxnId="{3806120F-1F8E-40B6-B1F1-3E4385CCE153}">
      <dgm:prSet/>
      <dgm:spPr/>
      <dgm:t>
        <a:bodyPr/>
        <a:lstStyle/>
        <a:p>
          <a:endParaRPr lang="en-US" sz="1600"/>
        </a:p>
      </dgm:t>
    </dgm:pt>
    <dgm:pt modelId="{3F1DE0E7-4979-48BE-9713-FEC781C64B68}" type="sibTrans" cxnId="{3806120F-1F8E-40B6-B1F1-3E4385CCE153}">
      <dgm:prSet/>
      <dgm:spPr/>
      <dgm:t>
        <a:bodyPr/>
        <a:lstStyle/>
        <a:p>
          <a:endParaRPr lang="en-US" sz="1600"/>
        </a:p>
      </dgm:t>
    </dgm:pt>
    <dgm:pt modelId="{AC280252-459E-4C93-84D5-D3D2743263FF}">
      <dgm:prSet custT="1"/>
      <dgm:spPr/>
      <dgm:t>
        <a:bodyPr/>
        <a:lstStyle/>
        <a:p>
          <a:pPr rtl="0"/>
          <a:r>
            <a:rPr lang="en-US" sz="900" dirty="0">
              <a:hlinkClick xmlns:r="http://schemas.openxmlformats.org/officeDocument/2006/relationships" r:id="rId1"/>
            </a:rPr>
            <a:t>Translation Test Directions</a:t>
          </a:r>
          <a:r>
            <a:rPr lang="en-US" sz="900" b="1" dirty="0">
              <a:solidFill>
                <a:schemeClr val="tx1"/>
              </a:solidFill>
            </a:rPr>
            <a:t>* </a:t>
          </a:r>
          <a:r>
            <a:rPr lang="en-US" sz="900" b="0" dirty="0">
              <a:solidFill>
                <a:schemeClr val="tx1"/>
              </a:solidFill>
            </a:rPr>
            <a:t>(Math, ELA)</a:t>
          </a:r>
          <a:r>
            <a:rPr lang="en-US" sz="900" b="0" dirty="0"/>
            <a:t>^ </a:t>
          </a:r>
        </a:p>
      </dgm:t>
    </dgm:pt>
    <dgm:pt modelId="{3223BE4C-B6C0-444F-B2B7-32EEB2DEC199}" type="parTrans" cxnId="{D62399B5-E37E-4FC1-85B2-36EC795A3D50}">
      <dgm:prSet/>
      <dgm:spPr/>
      <dgm:t>
        <a:bodyPr/>
        <a:lstStyle/>
        <a:p>
          <a:endParaRPr lang="en-US" sz="1600"/>
        </a:p>
      </dgm:t>
    </dgm:pt>
    <dgm:pt modelId="{93B4B1F4-E508-4EC9-BAE2-D80AACF84D54}" type="sibTrans" cxnId="{D62399B5-E37E-4FC1-85B2-36EC795A3D50}">
      <dgm:prSet/>
      <dgm:spPr/>
      <dgm:t>
        <a:bodyPr/>
        <a:lstStyle/>
        <a:p>
          <a:endParaRPr lang="en-US" sz="1600"/>
        </a:p>
      </dgm:t>
    </dgm:pt>
    <dgm:pt modelId="{113BD03C-C7F3-4600-9205-5E2B08F2A4B0}">
      <dgm:prSet custT="1"/>
      <dgm:spPr/>
      <dgm:t>
        <a:bodyPr/>
        <a:lstStyle/>
        <a:p>
          <a:pPr rtl="0"/>
          <a:r>
            <a:rPr lang="en-US" sz="900" dirty="0"/>
            <a:t>Read Aloud in Spanish (Math, Science) </a:t>
          </a:r>
          <a:r>
            <a:rPr lang="en-US" sz="900" b="1" dirty="0">
              <a:solidFill>
                <a:schemeClr val="tx1"/>
              </a:solidFill>
            </a:rPr>
            <a:t>*</a:t>
          </a:r>
          <a:endParaRPr lang="en-US" sz="900" b="1" dirty="0">
            <a:solidFill>
              <a:srgbClr val="FF0000"/>
            </a:solidFill>
          </a:endParaRPr>
        </a:p>
      </dgm:t>
    </dgm:pt>
    <dgm:pt modelId="{51F22094-FF1F-4CF0-993C-755BA30E9D63}" type="parTrans" cxnId="{A1BC0AFA-7B0A-4B0F-8829-69BA92E501D9}">
      <dgm:prSet/>
      <dgm:spPr/>
      <dgm:t>
        <a:bodyPr/>
        <a:lstStyle/>
        <a:p>
          <a:endParaRPr lang="en-US" sz="1600"/>
        </a:p>
      </dgm:t>
    </dgm:pt>
    <dgm:pt modelId="{517FEE2A-1CA4-4816-8941-316689F41980}" type="sibTrans" cxnId="{A1BC0AFA-7B0A-4B0F-8829-69BA92E501D9}">
      <dgm:prSet/>
      <dgm:spPr/>
      <dgm:t>
        <a:bodyPr/>
        <a:lstStyle/>
        <a:p>
          <a:endParaRPr lang="en-US" sz="1600"/>
        </a:p>
      </dgm:t>
    </dgm:pt>
    <dgm:pt modelId="{B7758F38-9CA0-403B-B3E2-896DF881D339}">
      <dgm:prSet custT="1"/>
      <dgm:spPr/>
      <dgm:t>
        <a:bodyPr/>
        <a:lstStyle/>
        <a:p>
          <a:pPr rtl="0"/>
          <a:r>
            <a:rPr lang="en-US" sz="900" dirty="0"/>
            <a:t>Simplified Test Directions^</a:t>
          </a:r>
        </a:p>
      </dgm:t>
    </dgm:pt>
    <dgm:pt modelId="{2262F594-42DB-4E2E-8A44-57BF89434C51}" type="parTrans" cxnId="{72C77631-7C2A-40C4-8CE5-C4A3D432954F}">
      <dgm:prSet/>
      <dgm:spPr/>
      <dgm:t>
        <a:bodyPr/>
        <a:lstStyle/>
        <a:p>
          <a:endParaRPr lang="en-US" sz="1600"/>
        </a:p>
      </dgm:t>
    </dgm:pt>
    <dgm:pt modelId="{D8CD488C-7218-40F5-B097-F7B0D071EDF9}" type="sibTrans" cxnId="{72C77631-7C2A-40C4-8CE5-C4A3D432954F}">
      <dgm:prSet/>
      <dgm:spPr/>
      <dgm:t>
        <a:bodyPr/>
        <a:lstStyle/>
        <a:p>
          <a:endParaRPr lang="en-US" sz="1600"/>
        </a:p>
      </dgm:t>
    </dgm:pt>
    <dgm:pt modelId="{7ECE2B03-4EDD-4B73-9388-6EF047B00398}">
      <dgm:prSet custT="1"/>
      <dgm:spPr/>
      <dgm:t>
        <a:bodyPr/>
        <a:lstStyle/>
        <a:p>
          <a:pPr rtl="0"/>
          <a:r>
            <a:rPr lang="en-US" sz="900" dirty="0"/>
            <a:t>Amplification</a:t>
          </a:r>
          <a:endParaRPr lang="en-US" sz="900" dirty="0">
            <a:solidFill>
              <a:srgbClr val="FF0000"/>
            </a:solidFill>
          </a:endParaRPr>
        </a:p>
      </dgm:t>
    </dgm:pt>
    <dgm:pt modelId="{715B97C0-D59C-43D6-A86B-07D0642D44D6}" type="parTrans" cxnId="{38E01926-405D-4568-8C7C-A1B2FF2CF848}">
      <dgm:prSet/>
      <dgm:spPr/>
      <dgm:t>
        <a:bodyPr/>
        <a:lstStyle/>
        <a:p>
          <a:endParaRPr lang="en-US"/>
        </a:p>
      </dgm:t>
    </dgm:pt>
    <dgm:pt modelId="{94565970-FDB9-44F4-B53F-13D2B72A2744}" type="sibTrans" cxnId="{38E01926-405D-4568-8C7C-A1B2FF2CF848}">
      <dgm:prSet/>
      <dgm:spPr/>
      <dgm:t>
        <a:bodyPr/>
        <a:lstStyle/>
        <a:p>
          <a:endParaRPr lang="en-US"/>
        </a:p>
      </dgm:t>
    </dgm:pt>
    <dgm:pt modelId="{FE26820E-2A0D-4F61-8B27-1E49C6686598}">
      <dgm:prSet custT="1"/>
      <dgm:spPr/>
      <dgm:t>
        <a:bodyPr/>
        <a:lstStyle/>
        <a:p>
          <a:pPr rtl="0"/>
          <a:r>
            <a:rPr lang="en-US" sz="900" dirty="0"/>
            <a:t>Native Language Reader Directions (Science)</a:t>
          </a:r>
          <a:r>
            <a:rPr lang="en-US" sz="900" b="1" dirty="0"/>
            <a:t> *</a:t>
          </a:r>
          <a:endParaRPr lang="en-US" sz="900" dirty="0"/>
        </a:p>
      </dgm:t>
    </dgm:pt>
    <dgm:pt modelId="{8B5E7E15-EEEC-434C-937B-0EE136873674}" type="parTrans" cxnId="{B7F8459A-DFC2-4557-8949-BCA8A13CC5E3}">
      <dgm:prSet/>
      <dgm:spPr/>
      <dgm:t>
        <a:bodyPr/>
        <a:lstStyle/>
        <a:p>
          <a:endParaRPr lang="en-US"/>
        </a:p>
      </dgm:t>
    </dgm:pt>
    <dgm:pt modelId="{6E1F1368-8B47-4365-BDAB-8542A45790B6}" type="sibTrans" cxnId="{B7F8459A-DFC2-4557-8949-BCA8A13CC5E3}">
      <dgm:prSet/>
      <dgm:spPr/>
      <dgm:t>
        <a:bodyPr/>
        <a:lstStyle/>
        <a:p>
          <a:endParaRPr lang="en-US"/>
        </a:p>
      </dgm:t>
    </dgm:pt>
    <dgm:pt modelId="{10B31F6D-BD25-4451-9E62-7BC18FBCDE12}" type="pres">
      <dgm:prSet presAssocID="{1BFFA2F0-59C3-4A78-9D7D-570C5B9F9044}" presName="linear" presStyleCnt="0">
        <dgm:presLayoutVars>
          <dgm:animLvl val="lvl"/>
          <dgm:resizeHandles val="exact"/>
        </dgm:presLayoutVars>
      </dgm:prSet>
      <dgm:spPr/>
    </dgm:pt>
    <dgm:pt modelId="{167FE976-5F71-4F88-9B91-7AC466D71894}" type="pres">
      <dgm:prSet presAssocID="{BCBA3EEA-6EAE-4BC1-BDF3-BAB8DE230725}" presName="parentText" presStyleLbl="node1" presStyleIdx="0" presStyleCnt="1" custScaleX="48661" custScaleY="27444" custLinFactNeighborX="-22591" custLinFactNeighborY="-799">
        <dgm:presLayoutVars>
          <dgm:chMax val="0"/>
          <dgm:bulletEnabled val="1"/>
        </dgm:presLayoutVars>
      </dgm:prSet>
      <dgm:spPr/>
    </dgm:pt>
    <dgm:pt modelId="{C2A42FA5-1E18-4796-AE1B-0716FF29AF9A}" type="pres">
      <dgm:prSet presAssocID="{BCBA3EEA-6EAE-4BC1-BDF3-BAB8DE230725}" presName="childText" presStyleLbl="revTx" presStyleIdx="0" presStyleCnt="1" custScaleY="110037" custLinFactNeighborX="-6950">
        <dgm:presLayoutVars>
          <dgm:bulletEnabled val="1"/>
        </dgm:presLayoutVars>
      </dgm:prSet>
      <dgm:spPr/>
    </dgm:pt>
  </dgm:ptLst>
  <dgm:cxnLst>
    <dgm:cxn modelId="{D0E8690C-4A49-44D9-B84A-19BFD798CAA0}" type="presOf" srcId="{F1CA56FA-88B2-420F-9E3B-04CA897FCB37}" destId="{C2A42FA5-1E18-4796-AE1B-0716FF29AF9A}" srcOrd="0" destOrd="2" presId="urn:microsoft.com/office/officeart/2005/8/layout/vList2"/>
    <dgm:cxn modelId="{3806120F-1F8E-40B6-B1F1-3E4385CCE153}" srcId="{BCBA3EEA-6EAE-4BC1-BDF3-BAB8DE230725}" destId="{B6F2FC46-739C-4324-A27D-DB5B20EC254F}" srcOrd="11" destOrd="0" parTransId="{FCEC142E-4E3F-4019-BF57-C95EAA014D98}" sibTransId="{3F1DE0E7-4979-48BE-9713-FEC781C64B68}"/>
    <dgm:cxn modelId="{BBD2F110-B263-4E32-AEC4-E6F344EECD9F}" type="presOf" srcId="{7ECE2B03-4EDD-4B73-9388-6EF047B00398}" destId="{C2A42FA5-1E18-4796-AE1B-0716FF29AF9A}" srcOrd="0" destOrd="0" presId="urn:microsoft.com/office/officeart/2005/8/layout/vList2"/>
    <dgm:cxn modelId="{09DE8013-2D4F-4F12-9E26-695371EF8F41}" type="presOf" srcId="{FE26820E-2A0D-4F61-8B27-1E49C6686598}" destId="{C2A42FA5-1E18-4796-AE1B-0716FF29AF9A}" srcOrd="0" destOrd="5" presId="urn:microsoft.com/office/officeart/2005/8/layout/vList2"/>
    <dgm:cxn modelId="{AE5D6C1A-907B-46BC-882F-0D5C40C5E8E7}" srcId="{BCBA3EEA-6EAE-4BC1-BDF3-BAB8DE230725}" destId="{8E6E0CF9-4301-4158-B45C-347D516D3073}" srcOrd="3" destOrd="0" parTransId="{06C465C0-CAAF-4AC8-B457-40C6298D5BF4}" sibTransId="{279A0DFD-7BE1-4DA0-ADCE-05F6E1475015}"/>
    <dgm:cxn modelId="{38E01926-405D-4568-8C7C-A1B2FF2CF848}" srcId="{BCBA3EEA-6EAE-4BC1-BDF3-BAB8DE230725}" destId="{7ECE2B03-4EDD-4B73-9388-6EF047B00398}" srcOrd="0" destOrd="0" parTransId="{715B97C0-D59C-43D6-A86B-07D0642D44D6}" sibTransId="{94565970-FDB9-44F4-B53F-13D2B72A2744}"/>
    <dgm:cxn modelId="{A3D5BB2B-73A2-49F2-B05E-2C1340A6C116}" type="presOf" srcId="{113BD03C-C7F3-4600-9205-5E2B08F2A4B0}" destId="{C2A42FA5-1E18-4796-AE1B-0716FF29AF9A}" srcOrd="0" destOrd="8" presId="urn:microsoft.com/office/officeart/2005/8/layout/vList2"/>
    <dgm:cxn modelId="{17EB382E-80F1-4A31-B6A0-B492830B7C41}" type="presOf" srcId="{B7758F38-9CA0-403B-B3E2-896DF881D339}" destId="{C2A42FA5-1E18-4796-AE1B-0716FF29AF9A}" srcOrd="0" destOrd="10" presId="urn:microsoft.com/office/officeart/2005/8/layout/vList2"/>
    <dgm:cxn modelId="{AE146431-73D6-416D-BB5E-DE7DD86CCCBA}" srcId="{BCBA3EEA-6EAE-4BC1-BDF3-BAB8DE230725}" destId="{F1CA56FA-88B2-420F-9E3B-04CA897FCB37}" srcOrd="2" destOrd="0" parTransId="{7DC91959-4740-4CB5-A597-AFE66374A51C}" sibTransId="{6D79B2C9-722E-4B3F-90A1-1BB9E4017EC7}"/>
    <dgm:cxn modelId="{72C77631-7C2A-40C4-8CE5-C4A3D432954F}" srcId="{BCBA3EEA-6EAE-4BC1-BDF3-BAB8DE230725}" destId="{B7758F38-9CA0-403B-B3E2-896DF881D339}" srcOrd="10" destOrd="0" parTransId="{2262F594-42DB-4E2E-8A44-57BF89434C51}" sibTransId="{D8CD488C-7218-40F5-B097-F7B0D071EDF9}"/>
    <dgm:cxn modelId="{FE897B48-EDAB-4DE7-A89C-CFDD9046F4AA}" srcId="{BCBA3EEA-6EAE-4BC1-BDF3-BAB8DE230725}" destId="{9D56F12B-6422-4712-8CB9-A983BAD44E81}" srcOrd="7" destOrd="0" parTransId="{E910A3F8-81F5-47E3-A4FD-3DF8E375F012}" sibTransId="{7006EC0A-6767-4D3C-B1D9-34B7BE1C4BAC}"/>
    <dgm:cxn modelId="{468AA248-8F38-4DAF-A9A1-025D51FD1C40}" type="presOf" srcId="{00705D06-A784-4613-B93C-2E2CA899C457}" destId="{C2A42FA5-1E18-4796-AE1B-0716FF29AF9A}" srcOrd="0" destOrd="4" presId="urn:microsoft.com/office/officeart/2005/8/layout/vList2"/>
    <dgm:cxn modelId="{997B5B4F-17F1-4BCC-988B-1414FE79DFB2}" srcId="{BCBA3EEA-6EAE-4BC1-BDF3-BAB8DE230725}" destId="{00705D06-A784-4613-B93C-2E2CA899C457}" srcOrd="4" destOrd="0" parTransId="{CF96D105-8942-484D-82BF-DB3646528103}" sibTransId="{01015A2C-CE9D-4DC2-B858-5E1A291A21F4}"/>
    <dgm:cxn modelId="{6DC2544F-B1C2-4A43-A4CC-F8C31718D12C}" srcId="{BCBA3EEA-6EAE-4BC1-BDF3-BAB8DE230725}" destId="{EB3F9FA0-A3C3-46FE-AEF3-88A9580C4B8A}" srcOrd="6" destOrd="0" parTransId="{D2145D86-D601-499C-95EF-01C92593871E}" sibTransId="{07F991C7-A910-43DA-9274-8F7A9A45DE58}"/>
    <dgm:cxn modelId="{323DD750-21F3-4D4A-BB87-F8B816EAEF4F}" srcId="{BCBA3EEA-6EAE-4BC1-BDF3-BAB8DE230725}" destId="{04C2D8CF-7F9A-4DD3-83A5-CB95AD2CD6A6}" srcOrd="9" destOrd="0" parTransId="{8BE7EC51-A93C-45F0-96DC-C60575566B0F}" sibTransId="{73E19C0C-6A59-44E2-8268-0C1E24BA5F2C}"/>
    <dgm:cxn modelId="{E8C09F73-AEE0-495E-B3DA-F77A8C2F2C54}" type="presOf" srcId="{1BFFA2F0-59C3-4A78-9D7D-570C5B9F9044}" destId="{10B31F6D-BD25-4451-9E62-7BC18FBCDE12}" srcOrd="0" destOrd="0" presId="urn:microsoft.com/office/officeart/2005/8/layout/vList2"/>
    <dgm:cxn modelId="{A66D9874-8489-4A43-90C2-802901B8AB5B}" type="presOf" srcId="{BCBA3EEA-6EAE-4BC1-BDF3-BAB8DE230725}" destId="{167FE976-5F71-4F88-9B91-7AC466D71894}" srcOrd="0" destOrd="0" presId="urn:microsoft.com/office/officeart/2005/8/layout/vList2"/>
    <dgm:cxn modelId="{B7F8459A-DFC2-4557-8949-BCA8A13CC5E3}" srcId="{BCBA3EEA-6EAE-4BC1-BDF3-BAB8DE230725}" destId="{FE26820E-2A0D-4F61-8B27-1E49C6686598}" srcOrd="5" destOrd="0" parTransId="{8B5E7E15-EEEC-434C-937B-0EE136873674}" sibTransId="{6E1F1368-8B47-4365-BDAB-8542A45790B6}"/>
    <dgm:cxn modelId="{C557119C-1ED7-43C5-85D6-768DEF9E6893}" type="presOf" srcId="{9D56F12B-6422-4712-8CB9-A983BAD44E81}" destId="{C2A42FA5-1E18-4796-AE1B-0716FF29AF9A}" srcOrd="0" destOrd="7" presId="urn:microsoft.com/office/officeart/2005/8/layout/vList2"/>
    <dgm:cxn modelId="{4B4A03AE-48A4-48F4-AC5B-CBAB00363855}" type="presOf" srcId="{AC280252-459E-4C93-84D5-D3D2743263FF}" destId="{C2A42FA5-1E18-4796-AE1B-0716FF29AF9A}" srcOrd="0" destOrd="12" presId="urn:microsoft.com/office/officeart/2005/8/layout/vList2"/>
    <dgm:cxn modelId="{219E93AF-A04F-4EF4-B657-E62E2CE1C99D}" type="presOf" srcId="{F3D341AF-366C-4788-B8EC-DB032E09E892}" destId="{C2A42FA5-1E18-4796-AE1B-0716FF29AF9A}" srcOrd="0" destOrd="1" presId="urn:microsoft.com/office/officeart/2005/8/layout/vList2"/>
    <dgm:cxn modelId="{D62399B5-E37E-4FC1-85B2-36EC795A3D50}" srcId="{BCBA3EEA-6EAE-4BC1-BDF3-BAB8DE230725}" destId="{AC280252-459E-4C93-84D5-D3D2743263FF}" srcOrd="12" destOrd="0" parTransId="{3223BE4C-B6C0-444F-B2B7-32EEB2DEC199}" sibTransId="{93B4B1F4-E508-4EC9-BAE2-D80AACF84D54}"/>
    <dgm:cxn modelId="{198845BA-6BFC-47AC-A3EE-D3163512F139}" type="presOf" srcId="{8E6E0CF9-4301-4158-B45C-347D516D3073}" destId="{C2A42FA5-1E18-4796-AE1B-0716FF29AF9A}" srcOrd="0" destOrd="3" presId="urn:microsoft.com/office/officeart/2005/8/layout/vList2"/>
    <dgm:cxn modelId="{1D6011C5-7A9B-425A-A9DF-144D9BA1D888}" type="presOf" srcId="{B6F2FC46-739C-4324-A27D-DB5B20EC254F}" destId="{C2A42FA5-1E18-4796-AE1B-0716FF29AF9A}" srcOrd="0" destOrd="11" presId="urn:microsoft.com/office/officeart/2005/8/layout/vList2"/>
    <dgm:cxn modelId="{C2F128C8-0A41-443B-B11F-4ADE411856AD}" srcId="{BCBA3EEA-6EAE-4BC1-BDF3-BAB8DE230725}" destId="{F3D341AF-366C-4788-B8EC-DB032E09E892}" srcOrd="1" destOrd="0" parTransId="{EA4BFB63-EBB1-4FCE-A516-63C9F004876A}" sibTransId="{387EF2B2-CADD-4EFA-AA88-6375B06748CD}"/>
    <dgm:cxn modelId="{6E9F56E7-3D2C-41CA-87E5-0C25A5D7830A}" srcId="{1BFFA2F0-59C3-4A78-9D7D-570C5B9F9044}" destId="{BCBA3EEA-6EAE-4BC1-BDF3-BAB8DE230725}" srcOrd="0" destOrd="0" parTransId="{B607DA4F-55D6-47D0-8BF3-FD7D11599386}" sibTransId="{B9A57529-37BA-4BB9-B7C8-D3B9616BC38C}"/>
    <dgm:cxn modelId="{646EB0E7-A205-43DD-8C7A-2DCBDE8AF57E}" type="presOf" srcId="{04C2D8CF-7F9A-4DD3-83A5-CB95AD2CD6A6}" destId="{C2A42FA5-1E18-4796-AE1B-0716FF29AF9A}" srcOrd="0" destOrd="9" presId="urn:microsoft.com/office/officeart/2005/8/layout/vList2"/>
    <dgm:cxn modelId="{0F6941F0-4E38-4EB6-AC62-BADF81B61998}" type="presOf" srcId="{EB3F9FA0-A3C3-46FE-AEF3-88A9580C4B8A}" destId="{C2A42FA5-1E18-4796-AE1B-0716FF29AF9A}" srcOrd="0" destOrd="6" presId="urn:microsoft.com/office/officeart/2005/8/layout/vList2"/>
    <dgm:cxn modelId="{A1BC0AFA-7B0A-4B0F-8829-69BA92E501D9}" srcId="{BCBA3EEA-6EAE-4BC1-BDF3-BAB8DE230725}" destId="{113BD03C-C7F3-4600-9205-5E2B08F2A4B0}" srcOrd="8" destOrd="0" parTransId="{51F22094-FF1F-4CF0-993C-755BA30E9D63}" sibTransId="{517FEE2A-1CA4-4816-8941-316689F41980}"/>
    <dgm:cxn modelId="{0B95CB43-9F1F-4688-B6D2-232FF24C6454}" type="presParOf" srcId="{10B31F6D-BD25-4451-9E62-7BC18FBCDE12}" destId="{167FE976-5F71-4F88-9B91-7AC466D71894}" srcOrd="0" destOrd="0" presId="urn:microsoft.com/office/officeart/2005/8/layout/vList2"/>
    <dgm:cxn modelId="{8DBF59EF-7684-4AD6-B491-F43E673F4096}" type="presParOf" srcId="{10B31F6D-BD25-4451-9E62-7BC18FBCDE12}" destId="{C2A42FA5-1E18-4796-AE1B-0716FF29AF9A}" srcOrd="1" destOrd="0" presId="urn:microsoft.com/office/officeart/2005/8/layout/vList2"/>
  </dgm:cxnLst>
  <dgm:bg>
    <a:solidFill>
      <a:schemeClr val="accent6">
        <a:lumMod val="20000"/>
        <a:lumOff val="8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2CB8F-A08F-4D46-9C59-FE88FB5413AB}"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EE48F82C-C96B-4C69-A4CD-8E2D9468ADE0}">
      <dgm:prSet custT="1"/>
      <dgm:spPr>
        <a:solidFill>
          <a:schemeClr val="accent2">
            <a:lumMod val="75000"/>
          </a:schemeClr>
        </a:solidFill>
      </dgm:spPr>
      <dgm:t>
        <a:bodyPr/>
        <a:lstStyle/>
        <a:p>
          <a:pPr algn="ctr" rtl="0"/>
          <a:r>
            <a:rPr lang="en-US" sz="1050" b="1" dirty="0"/>
            <a:t>Embedded</a:t>
          </a:r>
          <a:endParaRPr lang="en-US" sz="1050" dirty="0"/>
        </a:p>
      </dgm:t>
    </dgm:pt>
    <dgm:pt modelId="{C869595E-11ED-403C-B856-25D708B259EC}" type="parTrans" cxnId="{81BC6A28-098F-4053-AAB5-A0A018645B2A}">
      <dgm:prSet/>
      <dgm:spPr/>
      <dgm:t>
        <a:bodyPr/>
        <a:lstStyle/>
        <a:p>
          <a:endParaRPr lang="en-US" sz="2400"/>
        </a:p>
      </dgm:t>
    </dgm:pt>
    <dgm:pt modelId="{09F69F74-A8B7-47E1-B943-652DCC9A7D9B}" type="sibTrans" cxnId="{81BC6A28-098F-4053-AAB5-A0A018645B2A}">
      <dgm:prSet/>
      <dgm:spPr/>
      <dgm:t>
        <a:bodyPr/>
        <a:lstStyle/>
        <a:p>
          <a:endParaRPr lang="en-US" sz="2400"/>
        </a:p>
      </dgm:t>
    </dgm:pt>
    <dgm:pt modelId="{B952671E-CC56-49A3-A3DC-031BFF51F0C1}">
      <dgm:prSet custT="1"/>
      <dgm:spPr>
        <a:solidFill>
          <a:schemeClr val="accent2">
            <a:lumMod val="40000"/>
            <a:lumOff val="60000"/>
          </a:schemeClr>
        </a:solidFill>
      </dgm:spPr>
      <dgm:t>
        <a:bodyPr/>
        <a:lstStyle/>
        <a:p>
          <a:pPr rtl="0"/>
          <a:r>
            <a:rPr lang="en-US" sz="1000" dirty="0"/>
            <a:t>American Sign Language (Video)</a:t>
          </a:r>
          <a:r>
            <a:rPr lang="en-US" sz="1000" b="1" dirty="0"/>
            <a:t>^</a:t>
          </a:r>
        </a:p>
      </dgm:t>
    </dgm:pt>
    <dgm:pt modelId="{B32D03F6-650B-41F8-9ED9-BFEE761B52EC}" type="parTrans" cxnId="{A35717DA-D140-42B0-9EA2-D392CC2F904A}">
      <dgm:prSet/>
      <dgm:spPr/>
      <dgm:t>
        <a:bodyPr/>
        <a:lstStyle/>
        <a:p>
          <a:endParaRPr lang="en-US" sz="2400"/>
        </a:p>
      </dgm:t>
    </dgm:pt>
    <dgm:pt modelId="{5F4313E5-76EC-4E4D-9248-17DBC3FBE02C}" type="sibTrans" cxnId="{A35717DA-D140-42B0-9EA2-D392CC2F904A}">
      <dgm:prSet/>
      <dgm:spPr/>
      <dgm:t>
        <a:bodyPr/>
        <a:lstStyle/>
        <a:p>
          <a:endParaRPr lang="en-US" sz="2400"/>
        </a:p>
      </dgm:t>
    </dgm:pt>
    <dgm:pt modelId="{E265CB12-FD04-4233-AE08-18688D88F5D4}">
      <dgm:prSet custT="1"/>
      <dgm:spPr>
        <a:solidFill>
          <a:schemeClr val="accent2">
            <a:lumMod val="40000"/>
            <a:lumOff val="60000"/>
          </a:schemeClr>
        </a:solidFill>
      </dgm:spPr>
      <dgm:t>
        <a:bodyPr/>
        <a:lstStyle/>
        <a:p>
          <a:pPr rtl="0"/>
          <a:r>
            <a:rPr lang="en-US" sz="1000" dirty="0"/>
            <a:t>Closed Captioning (ELA Listening)</a:t>
          </a:r>
        </a:p>
      </dgm:t>
    </dgm:pt>
    <dgm:pt modelId="{785A05D9-2D43-4550-9378-40128BEF341A}" type="parTrans" cxnId="{F7899B89-7ECE-49CF-B406-4EBB5961399C}">
      <dgm:prSet/>
      <dgm:spPr/>
      <dgm:t>
        <a:bodyPr/>
        <a:lstStyle/>
        <a:p>
          <a:endParaRPr lang="en-US" sz="2400"/>
        </a:p>
      </dgm:t>
    </dgm:pt>
    <dgm:pt modelId="{59C7F698-E877-46FE-B119-DCB2A0B2212F}" type="sibTrans" cxnId="{F7899B89-7ECE-49CF-B406-4EBB5961399C}">
      <dgm:prSet/>
      <dgm:spPr/>
      <dgm:t>
        <a:bodyPr/>
        <a:lstStyle/>
        <a:p>
          <a:endParaRPr lang="en-US" sz="2400"/>
        </a:p>
      </dgm:t>
    </dgm:pt>
    <dgm:pt modelId="{663BEE2B-902C-4709-BFD4-467E1A2EFEE2}">
      <dgm:prSet custT="1"/>
      <dgm:spPr>
        <a:solidFill>
          <a:schemeClr val="accent2">
            <a:lumMod val="40000"/>
            <a:lumOff val="60000"/>
          </a:schemeClr>
        </a:solidFill>
      </dgm:spPr>
      <dgm:t>
        <a:bodyPr/>
        <a:lstStyle/>
        <a:p>
          <a:pPr rtl="0"/>
          <a:r>
            <a:rPr lang="en-US" sz="1000" dirty="0"/>
            <a:t>Refreshable Braille</a:t>
          </a:r>
        </a:p>
      </dgm:t>
    </dgm:pt>
    <dgm:pt modelId="{42095B31-0B15-4B0E-BB25-EB055C7A52BD}" type="parTrans" cxnId="{4DE48D83-61FC-4012-B8AB-470907C8F833}">
      <dgm:prSet/>
      <dgm:spPr/>
      <dgm:t>
        <a:bodyPr/>
        <a:lstStyle/>
        <a:p>
          <a:endParaRPr lang="en-US" sz="2400"/>
        </a:p>
      </dgm:t>
    </dgm:pt>
    <dgm:pt modelId="{4F258D01-56B8-4205-A92D-7F609CB78966}" type="sibTrans" cxnId="{4DE48D83-61FC-4012-B8AB-470907C8F833}">
      <dgm:prSet/>
      <dgm:spPr/>
      <dgm:t>
        <a:bodyPr/>
        <a:lstStyle/>
        <a:p>
          <a:endParaRPr lang="en-US" sz="2400"/>
        </a:p>
      </dgm:t>
    </dgm:pt>
    <dgm:pt modelId="{5397A5A6-DC50-4736-8D8C-44F17CE13ADB}">
      <dgm:prSet custT="1"/>
      <dgm:spPr>
        <a:solidFill>
          <a:schemeClr val="accent2">
            <a:lumMod val="40000"/>
            <a:lumOff val="60000"/>
          </a:schemeClr>
        </a:solidFill>
      </dgm:spPr>
      <dgm:t>
        <a:bodyPr/>
        <a:lstStyle/>
        <a:p>
          <a:pPr rtl="0"/>
          <a:r>
            <a:rPr lang="en-US" sz="1000" dirty="0"/>
            <a:t>Braille Type</a:t>
          </a:r>
        </a:p>
      </dgm:t>
    </dgm:pt>
    <dgm:pt modelId="{92174E17-11A9-4D70-BAC6-F0F6CAD1DE72}" type="parTrans" cxnId="{CC3B075F-9533-42A3-9CB1-14138D41F657}">
      <dgm:prSet/>
      <dgm:spPr/>
      <dgm:t>
        <a:bodyPr/>
        <a:lstStyle/>
        <a:p>
          <a:endParaRPr lang="en-US"/>
        </a:p>
      </dgm:t>
    </dgm:pt>
    <dgm:pt modelId="{715FEE51-49D6-4D0D-B2D0-4CBCE2E60F2A}" type="sibTrans" cxnId="{CC3B075F-9533-42A3-9CB1-14138D41F657}">
      <dgm:prSet/>
      <dgm:spPr/>
      <dgm:t>
        <a:bodyPr/>
        <a:lstStyle/>
        <a:p>
          <a:endParaRPr lang="en-US"/>
        </a:p>
      </dgm:t>
    </dgm:pt>
    <dgm:pt modelId="{B7110210-3E3C-4072-924D-F52E8CD34A33}">
      <dgm:prSet custT="1"/>
      <dgm:spPr>
        <a:solidFill>
          <a:schemeClr val="accent2">
            <a:lumMod val="40000"/>
            <a:lumOff val="60000"/>
          </a:schemeClr>
        </a:solidFill>
      </dgm:spPr>
      <dgm:t>
        <a:bodyPr/>
        <a:lstStyle/>
        <a:p>
          <a:pPr rtl="0"/>
          <a:endParaRPr lang="en-US" sz="1000" b="1" dirty="0"/>
        </a:p>
      </dgm:t>
    </dgm:pt>
    <dgm:pt modelId="{AEF875BD-7497-4CF3-A5D6-9BB70C126F21}" type="parTrans" cxnId="{B2584C3D-5FD9-4C93-B8E5-4FE0EDEF875D}">
      <dgm:prSet/>
      <dgm:spPr/>
      <dgm:t>
        <a:bodyPr/>
        <a:lstStyle/>
        <a:p>
          <a:endParaRPr lang="en-US"/>
        </a:p>
      </dgm:t>
    </dgm:pt>
    <dgm:pt modelId="{84BF292D-B348-493D-BB68-550D35333232}" type="sibTrans" cxnId="{B2584C3D-5FD9-4C93-B8E5-4FE0EDEF875D}">
      <dgm:prSet/>
      <dgm:spPr/>
      <dgm:t>
        <a:bodyPr/>
        <a:lstStyle/>
        <a:p>
          <a:endParaRPr lang="en-US"/>
        </a:p>
      </dgm:t>
    </dgm:pt>
    <dgm:pt modelId="{56B832F9-6639-4EC6-A1D8-3818C05E8114}">
      <dgm:prSet custT="1"/>
      <dgm:spPr>
        <a:solidFill>
          <a:schemeClr val="accent2">
            <a:lumMod val="40000"/>
            <a:lumOff val="60000"/>
          </a:schemeClr>
        </a:solidFill>
      </dgm:spPr>
      <dgm:t>
        <a:bodyPr/>
        <a:lstStyle/>
        <a:p>
          <a:pPr rtl="0"/>
          <a:r>
            <a:rPr lang="en-US" sz="1000" dirty="0"/>
            <a:t>Braille Transcript (ELA Listening)</a:t>
          </a:r>
        </a:p>
      </dgm:t>
    </dgm:pt>
    <dgm:pt modelId="{AD62A599-471A-4792-80DA-6402056A1CD3}" type="parTrans" cxnId="{81B730F6-E284-4629-ADE4-ABE7E64A42CB}">
      <dgm:prSet/>
      <dgm:spPr/>
      <dgm:t>
        <a:bodyPr/>
        <a:lstStyle/>
        <a:p>
          <a:endParaRPr lang="en-US"/>
        </a:p>
      </dgm:t>
    </dgm:pt>
    <dgm:pt modelId="{22B314DA-F5C4-4C4E-B939-092B0D28FE75}" type="sibTrans" cxnId="{81B730F6-E284-4629-ADE4-ABE7E64A42CB}">
      <dgm:prSet/>
      <dgm:spPr/>
      <dgm:t>
        <a:bodyPr/>
        <a:lstStyle/>
        <a:p>
          <a:endParaRPr lang="en-US"/>
        </a:p>
      </dgm:t>
    </dgm:pt>
    <dgm:pt modelId="{6FFA727C-DFAA-4681-838D-8D59ED65782E}">
      <dgm:prSet custT="1"/>
      <dgm:spPr>
        <a:solidFill>
          <a:schemeClr val="accent2">
            <a:lumMod val="40000"/>
            <a:lumOff val="60000"/>
          </a:schemeClr>
        </a:solidFill>
      </dgm:spPr>
      <dgm:t>
        <a:bodyPr/>
        <a:lstStyle/>
        <a:p>
          <a:pPr rtl="0"/>
          <a:r>
            <a:rPr lang="en-US" sz="1000" dirty="0"/>
            <a:t>Speech-to-Text</a:t>
          </a:r>
          <a:endParaRPr lang="en-US" sz="1000" b="1" dirty="0">
            <a:solidFill>
              <a:srgbClr val="FF0000"/>
            </a:solidFill>
          </a:endParaRPr>
        </a:p>
      </dgm:t>
    </dgm:pt>
    <dgm:pt modelId="{B3D38942-3627-475E-BF6B-C6FE8EE5AAD5}" type="parTrans" cxnId="{E8430084-88B6-4987-AA53-F7D65E5B9B1E}">
      <dgm:prSet/>
      <dgm:spPr/>
      <dgm:t>
        <a:bodyPr/>
        <a:lstStyle/>
        <a:p>
          <a:endParaRPr lang="en-US"/>
        </a:p>
      </dgm:t>
    </dgm:pt>
    <dgm:pt modelId="{30B2DD3B-7CCF-4A44-9898-28A6AFCFBC16}" type="sibTrans" cxnId="{E8430084-88B6-4987-AA53-F7D65E5B9B1E}">
      <dgm:prSet/>
      <dgm:spPr/>
      <dgm:t>
        <a:bodyPr/>
        <a:lstStyle/>
        <a:p>
          <a:endParaRPr lang="en-US"/>
        </a:p>
      </dgm:t>
    </dgm:pt>
    <dgm:pt modelId="{8F45A8A8-3115-4E4F-8434-1C0F0DB37EE0}">
      <dgm:prSet custT="1"/>
      <dgm:spPr>
        <a:solidFill>
          <a:schemeClr val="accent2">
            <a:lumMod val="40000"/>
            <a:lumOff val="60000"/>
          </a:schemeClr>
        </a:solidFill>
      </dgm:spPr>
      <dgm:t>
        <a:bodyPr/>
        <a:lstStyle/>
        <a:p>
          <a:r>
            <a:rPr lang="en-US" sz="1000" dirty="0"/>
            <a:t>Permissive Mode (compatible third party accessibility software)</a:t>
          </a:r>
        </a:p>
      </dgm:t>
    </dgm:pt>
    <dgm:pt modelId="{8B8C7442-8AF2-4005-B9A2-7FE4867D7F8E}" type="parTrans" cxnId="{203167DD-3B33-49AC-A754-EC76AE081906}">
      <dgm:prSet/>
      <dgm:spPr/>
      <dgm:t>
        <a:bodyPr/>
        <a:lstStyle/>
        <a:p>
          <a:endParaRPr lang="en-US"/>
        </a:p>
      </dgm:t>
    </dgm:pt>
    <dgm:pt modelId="{444E5D98-4C7B-4612-83F2-89249C3BF309}" type="sibTrans" cxnId="{203167DD-3B33-49AC-A754-EC76AE081906}">
      <dgm:prSet/>
      <dgm:spPr/>
      <dgm:t>
        <a:bodyPr/>
        <a:lstStyle/>
        <a:p>
          <a:endParaRPr lang="en-US"/>
        </a:p>
      </dgm:t>
    </dgm:pt>
    <dgm:pt modelId="{173891D6-C7B2-42BC-84B5-E0C3F9E6D497}">
      <dgm:prSet custT="1"/>
      <dgm:spPr>
        <a:solidFill>
          <a:schemeClr val="accent2">
            <a:lumMod val="40000"/>
            <a:lumOff val="60000"/>
          </a:schemeClr>
        </a:solidFill>
      </dgm:spPr>
      <dgm:t>
        <a:bodyPr/>
        <a:lstStyle/>
        <a:p>
          <a:pPr rtl="0"/>
          <a:r>
            <a:rPr lang="en-US" sz="1000" dirty="0"/>
            <a:t>Text-to-Speech ELA Reading Passages (Grades 3-8)</a:t>
          </a:r>
          <a:endParaRPr lang="en-US" sz="1000" b="1" dirty="0">
            <a:solidFill>
              <a:srgbClr val="FF0000"/>
            </a:solidFill>
          </a:endParaRPr>
        </a:p>
      </dgm:t>
    </dgm:pt>
    <dgm:pt modelId="{47C21596-E664-4AA8-978E-90EF7A6DBD29}" type="parTrans" cxnId="{C9ACC9DE-A6B7-4DD4-8A78-602F0CBB513F}">
      <dgm:prSet/>
      <dgm:spPr/>
      <dgm:t>
        <a:bodyPr/>
        <a:lstStyle/>
        <a:p>
          <a:endParaRPr lang="en-US"/>
        </a:p>
      </dgm:t>
    </dgm:pt>
    <dgm:pt modelId="{25E49F15-507F-41AD-974F-09E77B12CB5B}" type="sibTrans" cxnId="{C9ACC9DE-A6B7-4DD4-8A78-602F0CBB513F}">
      <dgm:prSet/>
      <dgm:spPr/>
      <dgm:t>
        <a:bodyPr/>
        <a:lstStyle/>
        <a:p>
          <a:endParaRPr lang="en-US"/>
        </a:p>
      </dgm:t>
    </dgm:pt>
    <dgm:pt modelId="{B3B8862C-FBFD-41E1-B7C3-85F0DF1413EE}" type="pres">
      <dgm:prSet presAssocID="{0BF2CB8F-A08F-4D46-9C59-FE88FB5413AB}" presName="linear" presStyleCnt="0">
        <dgm:presLayoutVars>
          <dgm:animLvl val="lvl"/>
          <dgm:resizeHandles val="exact"/>
        </dgm:presLayoutVars>
      </dgm:prSet>
      <dgm:spPr/>
    </dgm:pt>
    <dgm:pt modelId="{607B034A-C494-4C26-9940-36303B38D3BD}" type="pres">
      <dgm:prSet presAssocID="{EE48F82C-C96B-4C69-A4CD-8E2D9468ADE0}" presName="parentText" presStyleLbl="node1" presStyleIdx="0" presStyleCnt="1" custScaleX="75764" custScaleY="106064" custLinFactNeighborX="-242" custLinFactNeighborY="-16715">
        <dgm:presLayoutVars>
          <dgm:chMax val="0"/>
          <dgm:bulletEnabled val="1"/>
        </dgm:presLayoutVars>
      </dgm:prSet>
      <dgm:spPr/>
    </dgm:pt>
    <dgm:pt modelId="{A08911BC-1595-49CD-8F30-A86388631E33}" type="pres">
      <dgm:prSet presAssocID="{EE48F82C-C96B-4C69-A4CD-8E2D9468ADE0}" presName="childText" presStyleLbl="revTx" presStyleIdx="0" presStyleCnt="1" custScaleX="96518" custScaleY="116496" custLinFactNeighborX="-428" custLinFactNeighborY="873">
        <dgm:presLayoutVars>
          <dgm:bulletEnabled val="1"/>
        </dgm:presLayoutVars>
      </dgm:prSet>
      <dgm:spPr/>
    </dgm:pt>
  </dgm:ptLst>
  <dgm:cxnLst>
    <dgm:cxn modelId="{F0907526-9DA7-4D2E-87D7-EB74EDCFE16F}" type="presOf" srcId="{B952671E-CC56-49A3-A3DC-031BFF51F0C1}" destId="{A08911BC-1595-49CD-8F30-A86388631E33}" srcOrd="0" destOrd="1" presId="urn:microsoft.com/office/officeart/2005/8/layout/vList2"/>
    <dgm:cxn modelId="{81BC6A28-098F-4053-AAB5-A0A018645B2A}" srcId="{0BF2CB8F-A08F-4D46-9C59-FE88FB5413AB}" destId="{EE48F82C-C96B-4C69-A4CD-8E2D9468ADE0}" srcOrd="0" destOrd="0" parTransId="{C869595E-11ED-403C-B856-25D708B259EC}" sibTransId="{09F69F74-A8B7-47E1-B943-652DCC9A7D9B}"/>
    <dgm:cxn modelId="{B2584C3D-5FD9-4C93-B8E5-4FE0EDEF875D}" srcId="{EE48F82C-C96B-4C69-A4CD-8E2D9468ADE0}" destId="{B7110210-3E3C-4072-924D-F52E8CD34A33}" srcOrd="0" destOrd="0" parTransId="{AEF875BD-7497-4CF3-A5D6-9BB70C126F21}" sibTransId="{84BF292D-B348-493D-BB68-550D35333232}"/>
    <dgm:cxn modelId="{4BB58C5B-2FB7-4AEA-B6CE-0894D820BD0F}" type="presOf" srcId="{EE48F82C-C96B-4C69-A4CD-8E2D9468ADE0}" destId="{607B034A-C494-4C26-9940-36303B38D3BD}" srcOrd="0" destOrd="0" presId="urn:microsoft.com/office/officeart/2005/8/layout/vList2"/>
    <dgm:cxn modelId="{CC3B075F-9533-42A3-9CB1-14138D41F657}" srcId="{EE48F82C-C96B-4C69-A4CD-8E2D9468ADE0}" destId="{5397A5A6-DC50-4736-8D8C-44F17CE13ADB}" srcOrd="2" destOrd="0" parTransId="{92174E17-11A9-4D70-BAC6-F0F6CAD1DE72}" sibTransId="{715FEE51-49D6-4D0D-B2D0-4CBCE2E60F2A}"/>
    <dgm:cxn modelId="{BC5B1567-27C4-47F5-87B3-E64A665CEC3A}" type="presOf" srcId="{663BEE2B-902C-4709-BFD4-467E1A2EFEE2}" destId="{A08911BC-1595-49CD-8F30-A86388631E33}" srcOrd="0" destOrd="6" presId="urn:microsoft.com/office/officeart/2005/8/layout/vList2"/>
    <dgm:cxn modelId="{A3504F6E-DABD-4F81-9DD9-AE2A9C81CEDE}" type="presOf" srcId="{173891D6-C7B2-42BC-84B5-E0C3F9E6D497}" destId="{A08911BC-1595-49CD-8F30-A86388631E33}" srcOrd="0" destOrd="8" presId="urn:microsoft.com/office/officeart/2005/8/layout/vList2"/>
    <dgm:cxn modelId="{364A6753-56A6-48BA-B11C-3B87A6B5310D}" type="presOf" srcId="{0BF2CB8F-A08F-4D46-9C59-FE88FB5413AB}" destId="{B3B8862C-FBFD-41E1-B7C3-85F0DF1413EE}" srcOrd="0" destOrd="0" presId="urn:microsoft.com/office/officeart/2005/8/layout/vList2"/>
    <dgm:cxn modelId="{AFCC145A-656C-4B78-AD15-D837A70A8348}" type="presOf" srcId="{B7110210-3E3C-4072-924D-F52E8CD34A33}" destId="{A08911BC-1595-49CD-8F30-A86388631E33}" srcOrd="0" destOrd="0" presId="urn:microsoft.com/office/officeart/2005/8/layout/vList2"/>
    <dgm:cxn modelId="{4DE48D83-61FC-4012-B8AB-470907C8F833}" srcId="{EE48F82C-C96B-4C69-A4CD-8E2D9468ADE0}" destId="{663BEE2B-902C-4709-BFD4-467E1A2EFEE2}" srcOrd="6" destOrd="0" parTransId="{42095B31-0B15-4B0E-BB25-EB055C7A52BD}" sibTransId="{4F258D01-56B8-4205-A92D-7F609CB78966}"/>
    <dgm:cxn modelId="{E8430084-88B6-4987-AA53-F7D65E5B9B1E}" srcId="{EE48F82C-C96B-4C69-A4CD-8E2D9468ADE0}" destId="{6FFA727C-DFAA-4681-838D-8D59ED65782E}" srcOrd="7" destOrd="0" parTransId="{B3D38942-3627-475E-BF6B-C6FE8EE5AAD5}" sibTransId="{30B2DD3B-7CCF-4A44-9898-28A6AFCFBC16}"/>
    <dgm:cxn modelId="{F7899B89-7ECE-49CF-B406-4EBB5961399C}" srcId="{EE48F82C-C96B-4C69-A4CD-8E2D9468ADE0}" destId="{E265CB12-FD04-4233-AE08-18688D88F5D4}" srcOrd="4" destOrd="0" parTransId="{785A05D9-2D43-4550-9378-40128BEF341A}" sibTransId="{59C7F698-E877-46FE-B119-DCB2A0B2212F}"/>
    <dgm:cxn modelId="{DC5B35BC-ED4C-4FD3-9D71-708612905E74}" type="presOf" srcId="{E265CB12-FD04-4233-AE08-18688D88F5D4}" destId="{A08911BC-1595-49CD-8F30-A86388631E33}" srcOrd="0" destOrd="4" presId="urn:microsoft.com/office/officeart/2005/8/layout/vList2"/>
    <dgm:cxn modelId="{E89330BE-7457-466E-9F83-954E889AF55A}" type="presOf" srcId="{6FFA727C-DFAA-4681-838D-8D59ED65782E}" destId="{A08911BC-1595-49CD-8F30-A86388631E33}" srcOrd="0" destOrd="7" presId="urn:microsoft.com/office/officeart/2005/8/layout/vList2"/>
    <dgm:cxn modelId="{A35717DA-D140-42B0-9EA2-D392CC2F904A}" srcId="{EE48F82C-C96B-4C69-A4CD-8E2D9468ADE0}" destId="{B952671E-CC56-49A3-A3DC-031BFF51F0C1}" srcOrd="1" destOrd="0" parTransId="{B32D03F6-650B-41F8-9ED9-BFEE761B52EC}" sibTransId="{5F4313E5-76EC-4E4D-9248-17DBC3FBE02C}"/>
    <dgm:cxn modelId="{203167DD-3B33-49AC-A754-EC76AE081906}" srcId="{EE48F82C-C96B-4C69-A4CD-8E2D9468ADE0}" destId="{8F45A8A8-3115-4E4F-8434-1C0F0DB37EE0}" srcOrd="5" destOrd="0" parTransId="{8B8C7442-8AF2-4005-B9A2-7FE4867D7F8E}" sibTransId="{444E5D98-4C7B-4612-83F2-89249C3BF309}"/>
    <dgm:cxn modelId="{C9ACC9DE-A6B7-4DD4-8A78-602F0CBB513F}" srcId="{EE48F82C-C96B-4C69-A4CD-8E2D9468ADE0}" destId="{173891D6-C7B2-42BC-84B5-E0C3F9E6D497}" srcOrd="8" destOrd="0" parTransId="{47C21596-E664-4AA8-978E-90EF7A6DBD29}" sibTransId="{25E49F15-507F-41AD-974F-09E77B12CB5B}"/>
    <dgm:cxn modelId="{99996BE3-3B0E-420E-8FF9-0F76A1D508CD}" type="presOf" srcId="{56B832F9-6639-4EC6-A1D8-3818C05E8114}" destId="{A08911BC-1595-49CD-8F30-A86388631E33}" srcOrd="0" destOrd="3" presId="urn:microsoft.com/office/officeart/2005/8/layout/vList2"/>
    <dgm:cxn modelId="{8F8C95EC-B57F-46A5-A494-0181FC7D4E70}" type="presOf" srcId="{8F45A8A8-3115-4E4F-8434-1C0F0DB37EE0}" destId="{A08911BC-1595-49CD-8F30-A86388631E33}" srcOrd="0" destOrd="5" presId="urn:microsoft.com/office/officeart/2005/8/layout/vList2"/>
    <dgm:cxn modelId="{ACB62EF1-7915-4B5A-9FDD-8C87B4C3B273}" type="presOf" srcId="{5397A5A6-DC50-4736-8D8C-44F17CE13ADB}" destId="{A08911BC-1595-49CD-8F30-A86388631E33}" srcOrd="0" destOrd="2" presId="urn:microsoft.com/office/officeart/2005/8/layout/vList2"/>
    <dgm:cxn modelId="{81B730F6-E284-4629-ADE4-ABE7E64A42CB}" srcId="{EE48F82C-C96B-4C69-A4CD-8E2D9468ADE0}" destId="{56B832F9-6639-4EC6-A1D8-3818C05E8114}" srcOrd="3" destOrd="0" parTransId="{AD62A599-471A-4792-80DA-6402056A1CD3}" sibTransId="{22B314DA-F5C4-4C4E-B939-092B0D28FE75}"/>
    <dgm:cxn modelId="{A032F6DA-3D3F-4D8E-9610-07E389305B6A}" type="presParOf" srcId="{B3B8862C-FBFD-41E1-B7C3-85F0DF1413EE}" destId="{607B034A-C494-4C26-9940-36303B38D3BD}" srcOrd="0" destOrd="0" presId="urn:microsoft.com/office/officeart/2005/8/layout/vList2"/>
    <dgm:cxn modelId="{EBA17DD2-0B4D-4967-AC00-42EBB1D6A125}" type="presParOf" srcId="{B3B8862C-FBFD-41E1-B7C3-85F0DF1413EE}" destId="{A08911BC-1595-49CD-8F30-A86388631E33}" srcOrd="1"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42B6F-82AE-4661-B9F1-03027FA7A52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1FE14E9-8D3C-428E-ACA4-5A21D543C69F}">
      <dgm:prSet custT="1"/>
      <dgm:spPr/>
      <dgm:t>
        <a:bodyPr/>
        <a:lstStyle/>
        <a:p>
          <a:pPr>
            <a:lnSpc>
              <a:spcPct val="100000"/>
            </a:lnSpc>
          </a:pPr>
          <a:r>
            <a:rPr lang="en-US" sz="1400" dirty="0">
              <a:latin typeface="Arial" panose="020B0604020202020204" pitchFamily="34" charset="0"/>
              <a:cs typeface="Arial" panose="020B0604020202020204" pitchFamily="34" charset="0"/>
            </a:rPr>
            <a:t>Changes to the submission process for the </a:t>
          </a:r>
        </a:p>
      </dgm:t>
    </dgm:pt>
    <dgm:pt modelId="{F3F2FDF7-9D64-418A-86B7-0D2FE3B985FC}" type="parTrans" cxnId="{2F755A4F-2BCE-492D-B1EA-D99C862D79CA}">
      <dgm:prSet/>
      <dgm:spPr/>
      <dgm:t>
        <a:bodyPr/>
        <a:lstStyle/>
        <a:p>
          <a:endParaRPr lang="en-US" sz="1400">
            <a:latin typeface="Arial" panose="020B0604020202020204" pitchFamily="34" charset="0"/>
            <a:cs typeface="Arial" panose="020B0604020202020204" pitchFamily="34" charset="0"/>
          </a:endParaRPr>
        </a:p>
      </dgm:t>
    </dgm:pt>
    <dgm:pt modelId="{CCF1B844-288B-4B04-87DF-8171741DFA5C}" type="sibTrans" cxnId="{2F755A4F-2BCE-492D-B1EA-D99C862D79CA}">
      <dgm:prSet/>
      <dgm:spPr/>
      <dgm:t>
        <a:bodyPr/>
        <a:lstStyle/>
        <a:p>
          <a:endParaRPr lang="en-US" sz="1400">
            <a:latin typeface="Arial" panose="020B0604020202020204" pitchFamily="34" charset="0"/>
            <a:cs typeface="Arial" panose="020B0604020202020204" pitchFamily="34" charset="0"/>
          </a:endParaRPr>
        </a:p>
      </dgm:t>
    </dgm:pt>
    <dgm:pt modelId="{AA922888-2D8A-4781-B564-2D709D85018A}">
      <dgm:prSet custT="1"/>
      <dgm:spPr/>
      <dgm:t>
        <a:bodyPr/>
        <a:lstStyle/>
        <a:p>
          <a:pPr>
            <a:lnSpc>
              <a:spcPct val="100000"/>
            </a:lnSpc>
          </a:pPr>
          <a:r>
            <a:rPr lang="en-US" sz="1400"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Decision Guidelines for Text-to-Speech of the Smarter Balanced ELA Reading Passages</a:t>
          </a:r>
          <a:endParaRPr lang="en-US" sz="1400" dirty="0">
            <a:latin typeface="Arial" panose="020B0604020202020204" pitchFamily="34" charset="0"/>
            <a:cs typeface="Arial" panose="020B0604020202020204" pitchFamily="34" charset="0"/>
          </a:endParaRPr>
        </a:p>
      </dgm:t>
    </dgm:pt>
    <dgm:pt modelId="{5A423579-89D8-4E74-AE08-BBE1C443386E}" type="parTrans" cxnId="{F2BE6982-B8FB-45F9-9362-92D08CD6E165}">
      <dgm:prSet/>
      <dgm:spPr/>
      <dgm:t>
        <a:bodyPr/>
        <a:lstStyle/>
        <a:p>
          <a:endParaRPr lang="en-US" sz="1400">
            <a:latin typeface="Arial" panose="020B0604020202020204" pitchFamily="34" charset="0"/>
            <a:cs typeface="Arial" panose="020B0604020202020204" pitchFamily="34" charset="0"/>
          </a:endParaRPr>
        </a:p>
      </dgm:t>
    </dgm:pt>
    <dgm:pt modelId="{1748F86E-99D4-4B10-97DC-C824860BE187}" type="sibTrans" cxnId="{F2BE6982-B8FB-45F9-9362-92D08CD6E165}">
      <dgm:prSet/>
      <dgm:spPr/>
      <dgm:t>
        <a:bodyPr/>
        <a:lstStyle/>
        <a:p>
          <a:endParaRPr lang="en-US" sz="1400">
            <a:latin typeface="Arial" panose="020B0604020202020204" pitchFamily="34" charset="0"/>
            <a:cs typeface="Arial" panose="020B0604020202020204" pitchFamily="34" charset="0"/>
          </a:endParaRPr>
        </a:p>
      </dgm:t>
    </dgm:pt>
    <dgm:pt modelId="{D6C37A4B-39A2-44CE-AE22-8701DC6DACFD}">
      <dgm:prSet custT="1"/>
      <dgm:spPr/>
      <dgm:t>
        <a:bodyPr/>
        <a:lstStyle/>
        <a:p>
          <a:pPr>
            <a:lnSpc>
              <a:spcPct val="100000"/>
            </a:lnSpc>
          </a:pPr>
          <a:r>
            <a:rPr lang="en-US" sz="1400" dirty="0">
              <a:latin typeface="Arial" panose="020B0604020202020204" pitchFamily="34" charset="0"/>
              <a:cs typeface="Arial" panose="020B0604020202020204" pitchFamily="34" charset="0"/>
            </a:rPr>
            <a:t>Use as a screening tool</a:t>
          </a:r>
        </a:p>
      </dgm:t>
    </dgm:pt>
    <dgm:pt modelId="{07424503-7222-4D4C-8BA5-0CDE6F41CC71}" type="parTrans" cxnId="{463BBB93-8D70-45FC-B5C1-3AC33EF80BD4}">
      <dgm:prSet/>
      <dgm:spPr/>
      <dgm:t>
        <a:bodyPr/>
        <a:lstStyle/>
        <a:p>
          <a:endParaRPr lang="en-US" sz="1400">
            <a:latin typeface="Arial" panose="020B0604020202020204" pitchFamily="34" charset="0"/>
            <a:cs typeface="Arial" panose="020B0604020202020204" pitchFamily="34" charset="0"/>
          </a:endParaRPr>
        </a:p>
      </dgm:t>
    </dgm:pt>
    <dgm:pt modelId="{B85475D6-5601-4352-9770-0E6500A255FB}" type="sibTrans" cxnId="{463BBB93-8D70-45FC-B5C1-3AC33EF80BD4}">
      <dgm:prSet/>
      <dgm:spPr/>
      <dgm:t>
        <a:bodyPr/>
        <a:lstStyle/>
        <a:p>
          <a:endParaRPr lang="en-US" sz="1400">
            <a:latin typeface="Arial" panose="020B0604020202020204" pitchFamily="34" charset="0"/>
            <a:cs typeface="Arial" panose="020B0604020202020204" pitchFamily="34" charset="0"/>
          </a:endParaRPr>
        </a:p>
      </dgm:t>
    </dgm:pt>
    <dgm:pt modelId="{F14FEBDD-1595-43D9-B1E3-397E45792AE7}">
      <dgm:prSet custT="1"/>
      <dgm:spPr/>
      <dgm:t>
        <a:bodyPr/>
        <a:lstStyle/>
        <a:p>
          <a:pPr>
            <a:lnSpc>
              <a:spcPct val="100000"/>
            </a:lnSpc>
          </a:pPr>
          <a:r>
            <a:rPr lang="en-US" sz="1400" dirty="0">
              <a:latin typeface="Arial" panose="020B0604020202020204" pitchFamily="34" charset="0"/>
              <a:cs typeface="Arial" panose="020B0604020202020204" pitchFamily="34" charset="0"/>
            </a:rPr>
            <a:t>File/maintain locally</a:t>
          </a:r>
        </a:p>
      </dgm:t>
    </dgm:pt>
    <dgm:pt modelId="{8AFDA5E2-FD9A-4C73-895B-160820BD9DCE}" type="parTrans" cxnId="{F8C3108A-8787-405D-A611-B85D2ED96AF3}">
      <dgm:prSet/>
      <dgm:spPr/>
      <dgm:t>
        <a:bodyPr/>
        <a:lstStyle/>
        <a:p>
          <a:endParaRPr lang="en-US" sz="1400">
            <a:latin typeface="Arial" panose="020B0604020202020204" pitchFamily="34" charset="0"/>
            <a:cs typeface="Arial" panose="020B0604020202020204" pitchFamily="34" charset="0"/>
          </a:endParaRPr>
        </a:p>
      </dgm:t>
    </dgm:pt>
    <dgm:pt modelId="{E449BFA5-9A27-4038-ADD9-CC6E021AEB60}" type="sibTrans" cxnId="{F8C3108A-8787-405D-A611-B85D2ED96AF3}">
      <dgm:prSet/>
      <dgm:spPr/>
      <dgm:t>
        <a:bodyPr/>
        <a:lstStyle/>
        <a:p>
          <a:endParaRPr lang="en-US" sz="1400">
            <a:latin typeface="Arial" panose="020B0604020202020204" pitchFamily="34" charset="0"/>
            <a:cs typeface="Arial" panose="020B0604020202020204" pitchFamily="34" charset="0"/>
          </a:endParaRPr>
        </a:p>
      </dgm:t>
    </dgm:pt>
    <dgm:pt modelId="{2D0A8654-43AF-4CD3-9E33-47259C158319}">
      <dgm:prSet custT="1"/>
      <dgm:spPr/>
      <dgm:t>
        <a:bodyPr/>
        <a:lstStyle/>
        <a:p>
          <a:pPr>
            <a:lnSpc>
              <a:spcPct val="100000"/>
            </a:lnSpc>
          </a:pPr>
          <a:r>
            <a:rPr lang="en-US" sz="14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Documented Evidence for a Read Aloud of the of the Smarter Balanced ELA Reading Passages</a:t>
          </a:r>
          <a:endParaRPr lang="en-US" sz="1400" dirty="0">
            <a:latin typeface="Arial" panose="020B0604020202020204" pitchFamily="34" charset="0"/>
            <a:cs typeface="Arial" panose="020B0604020202020204" pitchFamily="34" charset="0"/>
          </a:endParaRPr>
        </a:p>
      </dgm:t>
    </dgm:pt>
    <dgm:pt modelId="{C32EB9FB-D3CA-4B01-B4FB-0849FEF670E2}" type="parTrans" cxnId="{9E77930E-C17B-4586-A15B-E585A7683C4E}">
      <dgm:prSet/>
      <dgm:spPr/>
      <dgm:t>
        <a:bodyPr/>
        <a:lstStyle/>
        <a:p>
          <a:endParaRPr lang="en-US" sz="1400">
            <a:latin typeface="Arial" panose="020B0604020202020204" pitchFamily="34" charset="0"/>
            <a:cs typeface="Arial" panose="020B0604020202020204" pitchFamily="34" charset="0"/>
          </a:endParaRPr>
        </a:p>
      </dgm:t>
    </dgm:pt>
    <dgm:pt modelId="{F149C37D-E77C-4AFF-AB34-20702E072AC5}" type="sibTrans" cxnId="{9E77930E-C17B-4586-A15B-E585A7683C4E}">
      <dgm:prSet/>
      <dgm:spPr/>
      <dgm:t>
        <a:bodyPr/>
        <a:lstStyle/>
        <a:p>
          <a:endParaRPr lang="en-US" sz="1400">
            <a:latin typeface="Arial" panose="020B0604020202020204" pitchFamily="34" charset="0"/>
            <a:cs typeface="Arial" panose="020B0604020202020204" pitchFamily="34" charset="0"/>
          </a:endParaRPr>
        </a:p>
      </dgm:t>
    </dgm:pt>
    <dgm:pt modelId="{5615C00B-0AC9-4F70-A73D-44D20A7F6350}">
      <dgm:prSet custT="1"/>
      <dgm:spPr/>
      <dgm:t>
        <a:bodyPr/>
        <a:lstStyle/>
        <a:p>
          <a:pPr>
            <a:lnSpc>
              <a:spcPct val="100000"/>
            </a:lnSpc>
          </a:pPr>
          <a:r>
            <a:rPr lang="en-US" sz="1400" dirty="0">
              <a:latin typeface="Arial" panose="020B0604020202020204" pitchFamily="34" charset="0"/>
              <a:cs typeface="Arial" panose="020B0604020202020204" pitchFamily="34" charset="0"/>
            </a:rPr>
            <a:t>Use as a screening tool</a:t>
          </a:r>
        </a:p>
      </dgm:t>
    </dgm:pt>
    <dgm:pt modelId="{3674A63D-E5D5-4E86-AF75-D1C2C0029EDC}" type="parTrans" cxnId="{612CDF04-FBEF-46D2-ACEA-2861C6FD1CC6}">
      <dgm:prSet/>
      <dgm:spPr/>
      <dgm:t>
        <a:bodyPr/>
        <a:lstStyle/>
        <a:p>
          <a:endParaRPr lang="en-US" sz="1400">
            <a:latin typeface="Arial" panose="020B0604020202020204" pitchFamily="34" charset="0"/>
            <a:cs typeface="Arial" panose="020B0604020202020204" pitchFamily="34" charset="0"/>
          </a:endParaRPr>
        </a:p>
      </dgm:t>
    </dgm:pt>
    <dgm:pt modelId="{66CC6F52-DECB-4EDA-A960-8F2F186E2A3D}" type="sibTrans" cxnId="{612CDF04-FBEF-46D2-ACEA-2861C6FD1CC6}">
      <dgm:prSet/>
      <dgm:spPr/>
      <dgm:t>
        <a:bodyPr/>
        <a:lstStyle/>
        <a:p>
          <a:endParaRPr lang="en-US" sz="1400">
            <a:latin typeface="Arial" panose="020B0604020202020204" pitchFamily="34" charset="0"/>
            <a:cs typeface="Arial" panose="020B0604020202020204" pitchFamily="34" charset="0"/>
          </a:endParaRPr>
        </a:p>
      </dgm:t>
    </dgm:pt>
    <dgm:pt modelId="{ED9176D9-741B-4070-AEF1-083FB9548A08}">
      <dgm:prSet custT="1"/>
      <dgm:spPr/>
      <dgm:t>
        <a:bodyPr/>
        <a:lstStyle/>
        <a:p>
          <a:pPr>
            <a:lnSpc>
              <a:spcPct val="100000"/>
            </a:lnSpc>
          </a:pPr>
          <a:r>
            <a:rPr lang="en-US" sz="1400" dirty="0">
              <a:latin typeface="Arial" panose="020B0604020202020204" pitchFamily="34" charset="0"/>
              <a:cs typeface="Arial" panose="020B0604020202020204" pitchFamily="34" charset="0"/>
            </a:rPr>
            <a:t>Submit with the petition </a:t>
          </a:r>
        </a:p>
        <a:p>
          <a:pPr>
            <a:lnSpc>
              <a:spcPct val="100000"/>
            </a:lnSpc>
          </a:pPr>
          <a:r>
            <a:rPr lang="en-US" sz="1400" dirty="0">
              <a:latin typeface="Arial" panose="020B0604020202020204" pitchFamily="34" charset="0"/>
              <a:cs typeface="Arial" panose="020B0604020202020204" pitchFamily="34" charset="0"/>
            </a:rPr>
            <a:t>for special documented accommodations</a:t>
          </a:r>
        </a:p>
      </dgm:t>
    </dgm:pt>
    <dgm:pt modelId="{348C510F-2F91-4288-B8E2-94174D4E07AF}" type="parTrans" cxnId="{C143B7A6-DBC0-4106-A2F6-648C78ADEC23}">
      <dgm:prSet/>
      <dgm:spPr/>
      <dgm:t>
        <a:bodyPr/>
        <a:lstStyle/>
        <a:p>
          <a:endParaRPr lang="en-US" sz="1400">
            <a:latin typeface="Arial" panose="020B0604020202020204" pitchFamily="34" charset="0"/>
            <a:cs typeface="Arial" panose="020B0604020202020204" pitchFamily="34" charset="0"/>
          </a:endParaRPr>
        </a:p>
      </dgm:t>
    </dgm:pt>
    <dgm:pt modelId="{5799E43A-285E-45AC-BAEB-0BFA7BDE2C2F}" type="sibTrans" cxnId="{C143B7A6-DBC0-4106-A2F6-648C78ADEC23}">
      <dgm:prSet/>
      <dgm:spPr/>
      <dgm:t>
        <a:bodyPr/>
        <a:lstStyle/>
        <a:p>
          <a:endParaRPr lang="en-US" sz="1400">
            <a:latin typeface="Arial" panose="020B0604020202020204" pitchFamily="34" charset="0"/>
            <a:cs typeface="Arial" panose="020B0604020202020204" pitchFamily="34" charset="0"/>
          </a:endParaRPr>
        </a:p>
      </dgm:t>
    </dgm:pt>
    <dgm:pt modelId="{5DB9C100-0547-488C-8EBB-EAF291501365}">
      <dgm:prSet custT="1"/>
      <dgm:spPr/>
      <dgm:t>
        <a:bodyPr/>
        <a:lstStyle/>
        <a:p>
          <a:pPr>
            <a:lnSpc>
              <a:spcPct val="100000"/>
            </a:lnSpc>
          </a:pPr>
          <a:r>
            <a:rPr lang="en-US" sz="1400" dirty="0">
              <a:latin typeface="Arial" panose="020B0604020202020204" pitchFamily="34" charset="0"/>
              <a:cs typeface="Arial" panose="020B0604020202020204" pitchFamily="34" charset="0"/>
            </a:rPr>
            <a:t>Resources are available on the Guidelines for Choosing Text-to-Speech or Read Aloud Accommodations portal </a:t>
          </a:r>
          <a:r>
            <a:rPr lang="en-US" sz="1400" dirty="0">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web page</a:t>
          </a:r>
          <a:r>
            <a:rPr lang="en-US" sz="1400" dirty="0">
              <a:latin typeface="Arial" panose="020B0604020202020204" pitchFamily="34" charset="0"/>
              <a:cs typeface="Arial" panose="020B0604020202020204" pitchFamily="34" charset="0"/>
            </a:rPr>
            <a:t>.</a:t>
          </a:r>
        </a:p>
      </dgm:t>
    </dgm:pt>
    <dgm:pt modelId="{6A1803DD-2DF8-4951-A02E-AA8155FB1575}" type="parTrans" cxnId="{BC085D80-490F-41CF-BAC8-48AB0C08CAB4}">
      <dgm:prSet/>
      <dgm:spPr/>
      <dgm:t>
        <a:bodyPr/>
        <a:lstStyle/>
        <a:p>
          <a:endParaRPr lang="en-US" sz="1400">
            <a:latin typeface="Arial" panose="020B0604020202020204" pitchFamily="34" charset="0"/>
            <a:cs typeface="Arial" panose="020B0604020202020204" pitchFamily="34" charset="0"/>
          </a:endParaRPr>
        </a:p>
      </dgm:t>
    </dgm:pt>
    <dgm:pt modelId="{506EE195-970A-4F25-A0CD-DC17623FE7CC}" type="sibTrans" cxnId="{BC085D80-490F-41CF-BAC8-48AB0C08CAB4}">
      <dgm:prSet/>
      <dgm:spPr/>
      <dgm:t>
        <a:bodyPr/>
        <a:lstStyle/>
        <a:p>
          <a:endParaRPr lang="en-US" sz="1400">
            <a:latin typeface="Arial" panose="020B0604020202020204" pitchFamily="34" charset="0"/>
            <a:cs typeface="Arial" panose="020B0604020202020204" pitchFamily="34" charset="0"/>
          </a:endParaRPr>
        </a:p>
      </dgm:t>
    </dgm:pt>
    <dgm:pt modelId="{781F9DFD-0213-474E-9066-ABB482CE1407}" type="pres">
      <dgm:prSet presAssocID="{8A242B6F-82AE-4661-B9F1-03027FA7A521}" presName="root" presStyleCnt="0">
        <dgm:presLayoutVars>
          <dgm:dir/>
          <dgm:resizeHandles val="exact"/>
        </dgm:presLayoutVars>
      </dgm:prSet>
      <dgm:spPr/>
    </dgm:pt>
    <dgm:pt modelId="{39B2FF56-737A-47F3-ABF7-DC6752317454}" type="pres">
      <dgm:prSet presAssocID="{C1FE14E9-8D3C-428E-ACA4-5A21D543C69F}" presName="compNode" presStyleCnt="0"/>
      <dgm:spPr/>
    </dgm:pt>
    <dgm:pt modelId="{3E21D603-199B-42F9-825B-EE4C2D3AD034}" type="pres">
      <dgm:prSet presAssocID="{C1FE14E9-8D3C-428E-ACA4-5A21D543C69F}" presName="bgRect" presStyleLbl="bgShp" presStyleIdx="0" presStyleCnt="4"/>
      <dgm:spPr/>
    </dgm:pt>
    <dgm:pt modelId="{F4140291-E0E3-49F4-8DFA-36DC7F1D62A8}" type="pres">
      <dgm:prSet presAssocID="{C1FE14E9-8D3C-428E-ACA4-5A21D543C69F}" presName="iconRect" presStyleLbl="node1" presStyleIdx="0" presStyleCnt="4"/>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 List"/>
        </a:ext>
      </dgm:extLst>
    </dgm:pt>
    <dgm:pt modelId="{496DDCB4-306D-4FBA-BB4A-9FF1FD41CBFE}" type="pres">
      <dgm:prSet presAssocID="{C1FE14E9-8D3C-428E-ACA4-5A21D543C69F}" presName="spaceRect" presStyleCnt="0"/>
      <dgm:spPr/>
    </dgm:pt>
    <dgm:pt modelId="{57C26FE5-590B-405A-BCD7-98A4BCDA17E7}" type="pres">
      <dgm:prSet presAssocID="{C1FE14E9-8D3C-428E-ACA4-5A21D543C69F}" presName="parTx" presStyleLbl="revTx" presStyleIdx="0" presStyleCnt="6">
        <dgm:presLayoutVars>
          <dgm:chMax val="0"/>
          <dgm:chPref val="0"/>
        </dgm:presLayoutVars>
      </dgm:prSet>
      <dgm:spPr/>
    </dgm:pt>
    <dgm:pt modelId="{C6C25DD7-AE9F-4DA6-B5AE-8F9699ECDF59}" type="pres">
      <dgm:prSet presAssocID="{CCF1B844-288B-4B04-87DF-8171741DFA5C}" presName="sibTrans" presStyleCnt="0"/>
      <dgm:spPr/>
    </dgm:pt>
    <dgm:pt modelId="{F0AB7D89-26EE-4218-B479-21588E6C3672}" type="pres">
      <dgm:prSet presAssocID="{AA922888-2D8A-4781-B564-2D709D85018A}" presName="compNode" presStyleCnt="0"/>
      <dgm:spPr/>
    </dgm:pt>
    <dgm:pt modelId="{31B402A4-C534-49C6-A50B-C01EF0FC02D6}" type="pres">
      <dgm:prSet presAssocID="{AA922888-2D8A-4781-B564-2D709D85018A}" presName="bgRect" presStyleLbl="bgShp" presStyleIdx="1" presStyleCnt="4"/>
      <dgm:spPr/>
    </dgm:pt>
    <dgm:pt modelId="{8E9B0D2D-974C-4A9B-886C-18B2D93A7CC5}" type="pres">
      <dgm:prSet presAssocID="{AA922888-2D8A-4781-B564-2D709D85018A}" presName="iconRect" presStyleLbl="node1" presStyleIdx="1" presStyleCnt="4"/>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oks"/>
        </a:ext>
      </dgm:extLst>
    </dgm:pt>
    <dgm:pt modelId="{86A756A0-DA68-4F8E-BB1E-EC566B22B825}" type="pres">
      <dgm:prSet presAssocID="{AA922888-2D8A-4781-B564-2D709D85018A}" presName="spaceRect" presStyleCnt="0"/>
      <dgm:spPr/>
    </dgm:pt>
    <dgm:pt modelId="{4F3B3657-DE84-4059-943C-4BCED162B392}" type="pres">
      <dgm:prSet presAssocID="{AA922888-2D8A-4781-B564-2D709D85018A}" presName="parTx" presStyleLbl="revTx" presStyleIdx="1" presStyleCnt="6">
        <dgm:presLayoutVars>
          <dgm:chMax val="0"/>
          <dgm:chPref val="0"/>
        </dgm:presLayoutVars>
      </dgm:prSet>
      <dgm:spPr/>
    </dgm:pt>
    <dgm:pt modelId="{647BDAA3-9D38-4E32-837F-27D35041605F}" type="pres">
      <dgm:prSet presAssocID="{AA922888-2D8A-4781-B564-2D709D85018A}" presName="desTx" presStyleLbl="revTx" presStyleIdx="2" presStyleCnt="6" custScaleX="120777">
        <dgm:presLayoutVars/>
      </dgm:prSet>
      <dgm:spPr/>
    </dgm:pt>
    <dgm:pt modelId="{418FFE5E-B5C9-48B7-BBA1-A9EDF9D94EBD}" type="pres">
      <dgm:prSet presAssocID="{1748F86E-99D4-4B10-97DC-C824860BE187}" presName="sibTrans" presStyleCnt="0"/>
      <dgm:spPr/>
    </dgm:pt>
    <dgm:pt modelId="{0F12E76B-C245-4539-ABF5-DE4C5B041200}" type="pres">
      <dgm:prSet presAssocID="{2D0A8654-43AF-4CD3-9E33-47259C158319}" presName="compNode" presStyleCnt="0"/>
      <dgm:spPr/>
    </dgm:pt>
    <dgm:pt modelId="{90C23F9A-52F8-4256-9812-8132F34658CB}" type="pres">
      <dgm:prSet presAssocID="{2D0A8654-43AF-4CD3-9E33-47259C158319}" presName="bgRect" presStyleLbl="bgShp" presStyleIdx="2" presStyleCnt="4"/>
      <dgm:spPr/>
    </dgm:pt>
    <dgm:pt modelId="{35573900-9828-4910-A1F5-C3053AF8B179}" type="pres">
      <dgm:prSet presAssocID="{2D0A8654-43AF-4CD3-9E33-47259C158319}" presName="iconRect" presStyleLbl="node1" presStyleIdx="2" presStyleCnt="4"/>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lassroom"/>
        </a:ext>
      </dgm:extLst>
    </dgm:pt>
    <dgm:pt modelId="{5C20C0A2-0E29-42CF-9DA6-173F7FD619CC}" type="pres">
      <dgm:prSet presAssocID="{2D0A8654-43AF-4CD3-9E33-47259C158319}" presName="spaceRect" presStyleCnt="0"/>
      <dgm:spPr/>
    </dgm:pt>
    <dgm:pt modelId="{3EF7D4AC-1A6D-4D1E-A83E-64794AD19D01}" type="pres">
      <dgm:prSet presAssocID="{2D0A8654-43AF-4CD3-9E33-47259C158319}" presName="parTx" presStyleLbl="revTx" presStyleIdx="3" presStyleCnt="6">
        <dgm:presLayoutVars>
          <dgm:chMax val="0"/>
          <dgm:chPref val="0"/>
        </dgm:presLayoutVars>
      </dgm:prSet>
      <dgm:spPr/>
    </dgm:pt>
    <dgm:pt modelId="{6096E267-3D2F-42EA-9568-B04789E283D2}" type="pres">
      <dgm:prSet presAssocID="{2D0A8654-43AF-4CD3-9E33-47259C158319}" presName="desTx" presStyleLbl="revTx" presStyleIdx="4" presStyleCnt="6" custScaleX="121873">
        <dgm:presLayoutVars/>
      </dgm:prSet>
      <dgm:spPr/>
    </dgm:pt>
    <dgm:pt modelId="{B070B356-DC51-4437-9DBA-15D6CCC668B4}" type="pres">
      <dgm:prSet presAssocID="{F149C37D-E77C-4AFF-AB34-20702E072AC5}" presName="sibTrans" presStyleCnt="0"/>
      <dgm:spPr/>
    </dgm:pt>
    <dgm:pt modelId="{AE70F507-5D25-498D-9509-FCEEBB1C4C01}" type="pres">
      <dgm:prSet presAssocID="{5DB9C100-0547-488C-8EBB-EAF291501365}" presName="compNode" presStyleCnt="0"/>
      <dgm:spPr/>
    </dgm:pt>
    <dgm:pt modelId="{692B0D52-DFB5-47C4-BC19-84685298AA73}" type="pres">
      <dgm:prSet presAssocID="{5DB9C100-0547-488C-8EBB-EAF291501365}" presName="bgRect" presStyleLbl="bgShp" presStyleIdx="3" presStyleCnt="4"/>
      <dgm:spPr/>
    </dgm:pt>
    <dgm:pt modelId="{F43262DB-1055-4454-A68C-8E63B3C017D2}" type="pres">
      <dgm:prSet presAssocID="{5DB9C100-0547-488C-8EBB-EAF291501365}" presName="iconRect" presStyleLbl="node1" presStyleIdx="3" presStyleCnt="4"/>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Open Book"/>
        </a:ext>
      </dgm:extLst>
    </dgm:pt>
    <dgm:pt modelId="{C4D3571B-9116-4130-9C6A-2D956A9DC55B}" type="pres">
      <dgm:prSet presAssocID="{5DB9C100-0547-488C-8EBB-EAF291501365}" presName="spaceRect" presStyleCnt="0"/>
      <dgm:spPr/>
    </dgm:pt>
    <dgm:pt modelId="{927D778A-6A38-4AC9-B767-C9EA9634EB99}" type="pres">
      <dgm:prSet presAssocID="{5DB9C100-0547-488C-8EBB-EAF291501365}" presName="parTx" presStyleLbl="revTx" presStyleIdx="5" presStyleCnt="6">
        <dgm:presLayoutVars>
          <dgm:chMax val="0"/>
          <dgm:chPref val="0"/>
        </dgm:presLayoutVars>
      </dgm:prSet>
      <dgm:spPr/>
    </dgm:pt>
  </dgm:ptLst>
  <dgm:cxnLst>
    <dgm:cxn modelId="{612CDF04-FBEF-46D2-ACEA-2861C6FD1CC6}" srcId="{2D0A8654-43AF-4CD3-9E33-47259C158319}" destId="{5615C00B-0AC9-4F70-A73D-44D20A7F6350}" srcOrd="0" destOrd="0" parTransId="{3674A63D-E5D5-4E86-AF75-D1C2C0029EDC}" sibTransId="{66CC6F52-DECB-4EDA-A960-8F2F186E2A3D}"/>
    <dgm:cxn modelId="{8EBF2F0A-1595-4C66-9F61-C8053B6EF158}" type="presOf" srcId="{C1FE14E9-8D3C-428E-ACA4-5A21D543C69F}" destId="{57C26FE5-590B-405A-BCD7-98A4BCDA17E7}" srcOrd="0" destOrd="0" presId="urn:microsoft.com/office/officeart/2018/2/layout/IconVerticalSolidList"/>
    <dgm:cxn modelId="{E22CE40A-D43F-409C-B7AA-D2CA5CF67594}" type="presOf" srcId="{AA922888-2D8A-4781-B564-2D709D85018A}" destId="{4F3B3657-DE84-4059-943C-4BCED162B392}" srcOrd="0" destOrd="0" presId="urn:microsoft.com/office/officeart/2018/2/layout/IconVerticalSolidList"/>
    <dgm:cxn modelId="{9E77930E-C17B-4586-A15B-E585A7683C4E}" srcId="{8A242B6F-82AE-4661-B9F1-03027FA7A521}" destId="{2D0A8654-43AF-4CD3-9E33-47259C158319}" srcOrd="2" destOrd="0" parTransId="{C32EB9FB-D3CA-4B01-B4FB-0849FEF670E2}" sibTransId="{F149C37D-E77C-4AFF-AB34-20702E072AC5}"/>
    <dgm:cxn modelId="{6714F21A-A35A-480C-8D4C-57E5D43F8BD1}" type="presOf" srcId="{5DB9C100-0547-488C-8EBB-EAF291501365}" destId="{927D778A-6A38-4AC9-B767-C9EA9634EB99}" srcOrd="0" destOrd="0" presId="urn:microsoft.com/office/officeart/2018/2/layout/IconVerticalSolidList"/>
    <dgm:cxn modelId="{B762F546-D0B6-4095-85B2-7A14C0D24421}" type="presOf" srcId="{5615C00B-0AC9-4F70-A73D-44D20A7F6350}" destId="{6096E267-3D2F-42EA-9568-B04789E283D2}" srcOrd="0" destOrd="0" presId="urn:microsoft.com/office/officeart/2018/2/layout/IconVerticalSolidList"/>
    <dgm:cxn modelId="{E941214A-0391-4EC5-ABF7-E67EAE0F096E}" type="presOf" srcId="{F14FEBDD-1595-43D9-B1E3-397E45792AE7}" destId="{647BDAA3-9D38-4E32-837F-27D35041605F}" srcOrd="0" destOrd="1" presId="urn:microsoft.com/office/officeart/2018/2/layout/IconVerticalSolidList"/>
    <dgm:cxn modelId="{2F755A4F-2BCE-492D-B1EA-D99C862D79CA}" srcId="{8A242B6F-82AE-4661-B9F1-03027FA7A521}" destId="{C1FE14E9-8D3C-428E-ACA4-5A21D543C69F}" srcOrd="0" destOrd="0" parTransId="{F3F2FDF7-9D64-418A-86B7-0D2FE3B985FC}" sibTransId="{CCF1B844-288B-4B04-87DF-8171741DFA5C}"/>
    <dgm:cxn modelId="{BC085D80-490F-41CF-BAC8-48AB0C08CAB4}" srcId="{8A242B6F-82AE-4661-B9F1-03027FA7A521}" destId="{5DB9C100-0547-488C-8EBB-EAF291501365}" srcOrd="3" destOrd="0" parTransId="{6A1803DD-2DF8-4951-A02E-AA8155FB1575}" sibTransId="{506EE195-970A-4F25-A0CD-DC17623FE7CC}"/>
    <dgm:cxn modelId="{F2BE6982-B8FB-45F9-9362-92D08CD6E165}" srcId="{8A242B6F-82AE-4661-B9F1-03027FA7A521}" destId="{AA922888-2D8A-4781-B564-2D709D85018A}" srcOrd="1" destOrd="0" parTransId="{5A423579-89D8-4E74-AE08-BBE1C443386E}" sibTransId="{1748F86E-99D4-4B10-97DC-C824860BE187}"/>
    <dgm:cxn modelId="{F8C3108A-8787-405D-A611-B85D2ED96AF3}" srcId="{AA922888-2D8A-4781-B564-2D709D85018A}" destId="{F14FEBDD-1595-43D9-B1E3-397E45792AE7}" srcOrd="1" destOrd="0" parTransId="{8AFDA5E2-FD9A-4C73-895B-160820BD9DCE}" sibTransId="{E449BFA5-9A27-4038-ADD9-CC6E021AEB60}"/>
    <dgm:cxn modelId="{463BBB93-8D70-45FC-B5C1-3AC33EF80BD4}" srcId="{AA922888-2D8A-4781-B564-2D709D85018A}" destId="{D6C37A4B-39A2-44CE-AE22-8701DC6DACFD}" srcOrd="0" destOrd="0" parTransId="{07424503-7222-4D4C-8BA5-0CDE6F41CC71}" sibTransId="{B85475D6-5601-4352-9770-0E6500A255FB}"/>
    <dgm:cxn modelId="{24EF3099-AB90-4A27-A617-6ED5C03F7C08}" type="presOf" srcId="{2D0A8654-43AF-4CD3-9E33-47259C158319}" destId="{3EF7D4AC-1A6D-4D1E-A83E-64794AD19D01}" srcOrd="0" destOrd="0" presId="urn:microsoft.com/office/officeart/2018/2/layout/IconVerticalSolidList"/>
    <dgm:cxn modelId="{C143B7A6-DBC0-4106-A2F6-648C78ADEC23}" srcId="{2D0A8654-43AF-4CD3-9E33-47259C158319}" destId="{ED9176D9-741B-4070-AEF1-083FB9548A08}" srcOrd="1" destOrd="0" parTransId="{348C510F-2F91-4288-B8E2-94174D4E07AF}" sibTransId="{5799E43A-285E-45AC-BAEB-0BFA7BDE2C2F}"/>
    <dgm:cxn modelId="{31938EAA-FDC5-48FB-BADF-A8997482FC4C}" type="presOf" srcId="{ED9176D9-741B-4070-AEF1-083FB9548A08}" destId="{6096E267-3D2F-42EA-9568-B04789E283D2}" srcOrd="0" destOrd="1" presId="urn:microsoft.com/office/officeart/2018/2/layout/IconVerticalSolidList"/>
    <dgm:cxn modelId="{A53CC7C2-0B2D-4063-BB28-43320854CF0C}" type="presOf" srcId="{D6C37A4B-39A2-44CE-AE22-8701DC6DACFD}" destId="{647BDAA3-9D38-4E32-837F-27D35041605F}" srcOrd="0" destOrd="0" presId="urn:microsoft.com/office/officeart/2018/2/layout/IconVerticalSolidList"/>
    <dgm:cxn modelId="{6509DCE1-C777-4A91-B220-32AFDD412B08}" type="presOf" srcId="{8A242B6F-82AE-4661-B9F1-03027FA7A521}" destId="{781F9DFD-0213-474E-9066-ABB482CE1407}" srcOrd="0" destOrd="0" presId="urn:microsoft.com/office/officeart/2018/2/layout/IconVerticalSolidList"/>
    <dgm:cxn modelId="{EBB30A08-3D1F-4BAF-9B5D-7E0A4CD28944}" type="presParOf" srcId="{781F9DFD-0213-474E-9066-ABB482CE1407}" destId="{39B2FF56-737A-47F3-ABF7-DC6752317454}" srcOrd="0" destOrd="0" presId="urn:microsoft.com/office/officeart/2018/2/layout/IconVerticalSolidList"/>
    <dgm:cxn modelId="{2FCFDE7A-FCC6-4B23-A929-DC5023EDE5E8}" type="presParOf" srcId="{39B2FF56-737A-47F3-ABF7-DC6752317454}" destId="{3E21D603-199B-42F9-825B-EE4C2D3AD034}" srcOrd="0" destOrd="0" presId="urn:microsoft.com/office/officeart/2018/2/layout/IconVerticalSolidList"/>
    <dgm:cxn modelId="{F61226CC-8D6F-4DFA-9177-EA342AEF105C}" type="presParOf" srcId="{39B2FF56-737A-47F3-ABF7-DC6752317454}" destId="{F4140291-E0E3-49F4-8DFA-36DC7F1D62A8}" srcOrd="1" destOrd="0" presId="urn:microsoft.com/office/officeart/2018/2/layout/IconVerticalSolidList"/>
    <dgm:cxn modelId="{6501C8E1-1AB5-4573-A48D-0D808C83BEA1}" type="presParOf" srcId="{39B2FF56-737A-47F3-ABF7-DC6752317454}" destId="{496DDCB4-306D-4FBA-BB4A-9FF1FD41CBFE}" srcOrd="2" destOrd="0" presId="urn:microsoft.com/office/officeart/2018/2/layout/IconVerticalSolidList"/>
    <dgm:cxn modelId="{1C5A9702-E1EB-4299-96C7-DEA6086B24D6}" type="presParOf" srcId="{39B2FF56-737A-47F3-ABF7-DC6752317454}" destId="{57C26FE5-590B-405A-BCD7-98A4BCDA17E7}" srcOrd="3" destOrd="0" presId="urn:microsoft.com/office/officeart/2018/2/layout/IconVerticalSolidList"/>
    <dgm:cxn modelId="{4CA4C222-3ADA-4691-BA41-49EF4E27184D}" type="presParOf" srcId="{781F9DFD-0213-474E-9066-ABB482CE1407}" destId="{C6C25DD7-AE9F-4DA6-B5AE-8F9699ECDF59}" srcOrd="1" destOrd="0" presId="urn:microsoft.com/office/officeart/2018/2/layout/IconVerticalSolidList"/>
    <dgm:cxn modelId="{DE19A622-CF86-41F6-B79E-A53A26EF659E}" type="presParOf" srcId="{781F9DFD-0213-474E-9066-ABB482CE1407}" destId="{F0AB7D89-26EE-4218-B479-21588E6C3672}" srcOrd="2" destOrd="0" presId="urn:microsoft.com/office/officeart/2018/2/layout/IconVerticalSolidList"/>
    <dgm:cxn modelId="{F31B6715-2063-4FD0-8BC8-E91AE14BE0BD}" type="presParOf" srcId="{F0AB7D89-26EE-4218-B479-21588E6C3672}" destId="{31B402A4-C534-49C6-A50B-C01EF0FC02D6}" srcOrd="0" destOrd="0" presId="urn:microsoft.com/office/officeart/2018/2/layout/IconVerticalSolidList"/>
    <dgm:cxn modelId="{2E41246F-12A8-4E92-A903-48BDB935EB2E}" type="presParOf" srcId="{F0AB7D89-26EE-4218-B479-21588E6C3672}" destId="{8E9B0D2D-974C-4A9B-886C-18B2D93A7CC5}" srcOrd="1" destOrd="0" presId="urn:microsoft.com/office/officeart/2018/2/layout/IconVerticalSolidList"/>
    <dgm:cxn modelId="{20E72EDD-006D-436C-AA7F-2DC409258C58}" type="presParOf" srcId="{F0AB7D89-26EE-4218-B479-21588E6C3672}" destId="{86A756A0-DA68-4F8E-BB1E-EC566B22B825}" srcOrd="2" destOrd="0" presId="urn:microsoft.com/office/officeart/2018/2/layout/IconVerticalSolidList"/>
    <dgm:cxn modelId="{E3920371-5295-4326-A41F-12F47D7C5FE0}" type="presParOf" srcId="{F0AB7D89-26EE-4218-B479-21588E6C3672}" destId="{4F3B3657-DE84-4059-943C-4BCED162B392}" srcOrd="3" destOrd="0" presId="urn:microsoft.com/office/officeart/2018/2/layout/IconVerticalSolidList"/>
    <dgm:cxn modelId="{BE47E4C6-6CEA-4597-A847-7B54E34D3EC0}" type="presParOf" srcId="{F0AB7D89-26EE-4218-B479-21588E6C3672}" destId="{647BDAA3-9D38-4E32-837F-27D35041605F}" srcOrd="4" destOrd="0" presId="urn:microsoft.com/office/officeart/2018/2/layout/IconVerticalSolidList"/>
    <dgm:cxn modelId="{40942EDD-FC67-446C-B44D-75410F0703CD}" type="presParOf" srcId="{781F9DFD-0213-474E-9066-ABB482CE1407}" destId="{418FFE5E-B5C9-48B7-BBA1-A9EDF9D94EBD}" srcOrd="3" destOrd="0" presId="urn:microsoft.com/office/officeart/2018/2/layout/IconVerticalSolidList"/>
    <dgm:cxn modelId="{1F437277-BD5D-47A9-A00D-C4D584139F1B}" type="presParOf" srcId="{781F9DFD-0213-474E-9066-ABB482CE1407}" destId="{0F12E76B-C245-4539-ABF5-DE4C5B041200}" srcOrd="4" destOrd="0" presId="urn:microsoft.com/office/officeart/2018/2/layout/IconVerticalSolidList"/>
    <dgm:cxn modelId="{52121B22-4CA2-4BD6-8320-8DC480EA8814}" type="presParOf" srcId="{0F12E76B-C245-4539-ABF5-DE4C5B041200}" destId="{90C23F9A-52F8-4256-9812-8132F34658CB}" srcOrd="0" destOrd="0" presId="urn:microsoft.com/office/officeart/2018/2/layout/IconVerticalSolidList"/>
    <dgm:cxn modelId="{9E4B9840-9762-484A-A0BA-EE261C23526C}" type="presParOf" srcId="{0F12E76B-C245-4539-ABF5-DE4C5B041200}" destId="{35573900-9828-4910-A1F5-C3053AF8B179}" srcOrd="1" destOrd="0" presId="urn:microsoft.com/office/officeart/2018/2/layout/IconVerticalSolidList"/>
    <dgm:cxn modelId="{30FD4A12-E818-403D-B0E1-27505F164FA8}" type="presParOf" srcId="{0F12E76B-C245-4539-ABF5-DE4C5B041200}" destId="{5C20C0A2-0E29-42CF-9DA6-173F7FD619CC}" srcOrd="2" destOrd="0" presId="urn:microsoft.com/office/officeart/2018/2/layout/IconVerticalSolidList"/>
    <dgm:cxn modelId="{A59B6F24-8FC3-4783-9FD5-FA8175EB5440}" type="presParOf" srcId="{0F12E76B-C245-4539-ABF5-DE4C5B041200}" destId="{3EF7D4AC-1A6D-4D1E-A83E-64794AD19D01}" srcOrd="3" destOrd="0" presId="urn:microsoft.com/office/officeart/2018/2/layout/IconVerticalSolidList"/>
    <dgm:cxn modelId="{9C54D591-B85D-4613-95B8-E5F582E6ECCB}" type="presParOf" srcId="{0F12E76B-C245-4539-ABF5-DE4C5B041200}" destId="{6096E267-3D2F-42EA-9568-B04789E283D2}" srcOrd="4" destOrd="0" presId="urn:microsoft.com/office/officeart/2018/2/layout/IconVerticalSolidList"/>
    <dgm:cxn modelId="{6CDD3C95-9765-4D18-B998-8A973182DAA9}" type="presParOf" srcId="{781F9DFD-0213-474E-9066-ABB482CE1407}" destId="{B070B356-DC51-4437-9DBA-15D6CCC668B4}" srcOrd="5" destOrd="0" presId="urn:microsoft.com/office/officeart/2018/2/layout/IconVerticalSolidList"/>
    <dgm:cxn modelId="{59FCC763-2749-45F8-B8FE-90B5D3BD7C54}" type="presParOf" srcId="{781F9DFD-0213-474E-9066-ABB482CE1407}" destId="{AE70F507-5D25-498D-9509-FCEEBB1C4C01}" srcOrd="6" destOrd="0" presId="urn:microsoft.com/office/officeart/2018/2/layout/IconVerticalSolidList"/>
    <dgm:cxn modelId="{38192DB1-C28C-49C1-ADD2-913C66600649}" type="presParOf" srcId="{AE70F507-5D25-498D-9509-FCEEBB1C4C01}" destId="{692B0D52-DFB5-47C4-BC19-84685298AA73}" srcOrd="0" destOrd="0" presId="urn:microsoft.com/office/officeart/2018/2/layout/IconVerticalSolidList"/>
    <dgm:cxn modelId="{DAF9B0E0-10EF-4FD5-83B6-A757F796363D}" type="presParOf" srcId="{AE70F507-5D25-498D-9509-FCEEBB1C4C01}" destId="{F43262DB-1055-4454-A68C-8E63B3C017D2}" srcOrd="1" destOrd="0" presId="urn:microsoft.com/office/officeart/2018/2/layout/IconVerticalSolidList"/>
    <dgm:cxn modelId="{BB273CCF-DC47-46C0-874F-9DC69E1FC8C9}" type="presParOf" srcId="{AE70F507-5D25-498D-9509-FCEEBB1C4C01}" destId="{C4D3571B-9116-4130-9C6A-2D956A9DC55B}" srcOrd="2" destOrd="0" presId="urn:microsoft.com/office/officeart/2018/2/layout/IconVerticalSolidList"/>
    <dgm:cxn modelId="{D15CA490-7ED5-4D0B-A564-A70E2C1EF374}" type="presParOf" srcId="{AE70F507-5D25-498D-9509-FCEEBB1C4C01}" destId="{927D778A-6A38-4AC9-B767-C9EA9634EB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4433C-45C5-44F6-B16E-423C2D5183B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BA3758-F43A-4162-87BF-4551D0A4D489}">
      <dgm:prSet custT="1"/>
      <dgm:spPr/>
      <dgm:t>
        <a:bodyPr/>
        <a:lstStyle/>
        <a:p>
          <a:r>
            <a:rPr lang="en-US" sz="14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Frequently Asked Questions and Answers about the Connecticut Alternate Assessment System</a:t>
          </a:r>
          <a:endParaRPr lang="en-US" sz="1400" dirty="0">
            <a:solidFill>
              <a:schemeClr val="tx1"/>
            </a:solidFill>
            <a:latin typeface="Arial" panose="020B0604020202020204" pitchFamily="34" charset="0"/>
            <a:cs typeface="Arial" panose="020B0604020202020204" pitchFamily="34" charset="0"/>
          </a:endParaRPr>
        </a:p>
      </dgm:t>
    </dgm:pt>
    <dgm:pt modelId="{D4421780-CBB9-4567-8D98-BE84951CFB3D}" type="parTrans" cxnId="{6A9A855A-A61D-4B14-A5BF-9184765EF2BF}">
      <dgm:prSet/>
      <dgm:spPr/>
      <dgm:t>
        <a:bodyPr/>
        <a:lstStyle/>
        <a:p>
          <a:endParaRPr lang="en-US"/>
        </a:p>
      </dgm:t>
    </dgm:pt>
    <dgm:pt modelId="{0E7FFB4B-A550-4BB8-923F-BFBCC03CE623}" type="sibTrans" cxnId="{6A9A855A-A61D-4B14-A5BF-9184765EF2BF}">
      <dgm:prSet/>
      <dgm:spPr/>
      <dgm:t>
        <a:bodyPr/>
        <a:lstStyle/>
        <a:p>
          <a:endParaRPr lang="en-US"/>
        </a:p>
      </dgm:t>
    </dgm:pt>
    <dgm:pt modelId="{DC997E7B-197D-4DE2-A0B8-2E3289372691}">
      <dgm:prSet custT="1"/>
      <dgm:spPr/>
      <dgm:t>
        <a:bodyPr/>
        <a:lstStyle/>
        <a:p>
          <a:r>
            <a:rPr lang="en-US" sz="1400" dirty="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Annotated Connecticut Alternate Assessment Eligibility Form</a:t>
          </a:r>
          <a:endParaRPr lang="en-US" sz="1400" dirty="0">
            <a:solidFill>
              <a:schemeClr val="tx1"/>
            </a:solidFill>
            <a:latin typeface="Arial" panose="020B0604020202020204" pitchFamily="34" charset="0"/>
            <a:cs typeface="Arial" panose="020B0604020202020204" pitchFamily="34" charset="0"/>
          </a:endParaRPr>
        </a:p>
      </dgm:t>
    </dgm:pt>
    <dgm:pt modelId="{61A1F630-D62B-4604-BB73-EEB1347A112F}" type="parTrans" cxnId="{8A4B3D77-69CC-47FE-BB9B-C1ECCC0FC4C1}">
      <dgm:prSet/>
      <dgm:spPr/>
      <dgm:t>
        <a:bodyPr/>
        <a:lstStyle/>
        <a:p>
          <a:endParaRPr lang="en-US"/>
        </a:p>
      </dgm:t>
    </dgm:pt>
    <dgm:pt modelId="{A436FCEC-3607-40DF-8ABE-995A841781EF}" type="sibTrans" cxnId="{8A4B3D77-69CC-47FE-BB9B-C1ECCC0FC4C1}">
      <dgm:prSet/>
      <dgm:spPr/>
      <dgm:t>
        <a:bodyPr/>
        <a:lstStyle/>
        <a:p>
          <a:endParaRPr lang="en-US"/>
        </a:p>
      </dgm:t>
    </dgm:pt>
    <dgm:pt modelId="{27B361F9-89D2-40E8-B42B-BDF8ED5099BB}">
      <dgm:prSet custT="1"/>
      <dgm:spPr/>
      <dgm:t>
        <a:bodyPr/>
        <a:lstStyle/>
        <a:p>
          <a:r>
            <a:rPr lang="en-US" sz="1400" dirty="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Frequently asked Questions and Answers About the Connecticut Alternate Assessment Eligibility Form</a:t>
          </a:r>
          <a:endParaRPr lang="en-US" sz="1400" dirty="0">
            <a:solidFill>
              <a:schemeClr val="tx1"/>
            </a:solidFill>
            <a:latin typeface="Arial" panose="020B0604020202020204" pitchFamily="34" charset="0"/>
            <a:cs typeface="Arial" panose="020B0604020202020204" pitchFamily="34" charset="0"/>
          </a:endParaRPr>
        </a:p>
      </dgm:t>
    </dgm:pt>
    <dgm:pt modelId="{2B748B69-5CFC-40E6-A510-C3A4129F3A0F}" type="parTrans" cxnId="{913508B4-985E-4D13-9632-8D801FDD8D9D}">
      <dgm:prSet/>
      <dgm:spPr/>
      <dgm:t>
        <a:bodyPr/>
        <a:lstStyle/>
        <a:p>
          <a:endParaRPr lang="en-US"/>
        </a:p>
      </dgm:t>
    </dgm:pt>
    <dgm:pt modelId="{1C4AA4F8-83A1-4732-837B-272D58F80A52}" type="sibTrans" cxnId="{913508B4-985E-4D13-9632-8D801FDD8D9D}">
      <dgm:prSet/>
      <dgm:spPr/>
      <dgm:t>
        <a:bodyPr/>
        <a:lstStyle/>
        <a:p>
          <a:endParaRPr lang="en-US"/>
        </a:p>
      </dgm:t>
    </dgm:pt>
    <dgm:pt modelId="{8B374314-A924-4BF9-9507-F269F94E7054}">
      <dgm:prSet custT="1"/>
      <dgm:spPr/>
      <dgm:t>
        <a:bodyPr/>
        <a:lstStyle/>
        <a:p>
          <a:r>
            <a:rPr lang="en-US" sz="1400" dirty="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Connecticut Alternate Assessment System Participation Guidance for Planning and Placement Teams Flowchart </a:t>
          </a:r>
          <a:endParaRPr lang="en-US" sz="1400" dirty="0">
            <a:solidFill>
              <a:schemeClr val="tx1"/>
            </a:solidFill>
            <a:latin typeface="Arial" panose="020B0604020202020204" pitchFamily="34" charset="0"/>
            <a:cs typeface="Arial" panose="020B0604020202020204" pitchFamily="34" charset="0"/>
          </a:endParaRPr>
        </a:p>
      </dgm:t>
    </dgm:pt>
    <dgm:pt modelId="{58A8B247-6840-4CDD-951B-C6965534C15E}" type="parTrans" cxnId="{30FAD6A8-384B-4250-A990-90D01B3A222D}">
      <dgm:prSet/>
      <dgm:spPr/>
      <dgm:t>
        <a:bodyPr/>
        <a:lstStyle/>
        <a:p>
          <a:endParaRPr lang="en-US"/>
        </a:p>
      </dgm:t>
    </dgm:pt>
    <dgm:pt modelId="{5E232F8D-576A-4527-91EE-653C47018E8C}" type="sibTrans" cxnId="{30FAD6A8-384B-4250-A990-90D01B3A222D}">
      <dgm:prSet/>
      <dgm:spPr/>
      <dgm:t>
        <a:bodyPr/>
        <a:lstStyle/>
        <a:p>
          <a:endParaRPr lang="en-US"/>
        </a:p>
      </dgm:t>
    </dgm:pt>
    <dgm:pt modelId="{30ECA44B-B228-4731-8B86-689A6227DC31}">
      <dgm:prSet custT="1"/>
      <dgm:spPr/>
      <dgm:t>
        <a:bodyPr/>
        <a:lstStyle/>
        <a:p>
          <a:r>
            <a:rPr lang="en-US" sz="1400" dirty="0">
              <a:solidFill>
                <a:schemeClr val="tx1"/>
              </a:solidFill>
              <a:latin typeface="Arial" panose="020B0604020202020204" pitchFamily="34" charset="0"/>
              <a:cs typeface="Arial" panose="020B0604020202020204" pitchFamily="34" charset="0"/>
            </a:rPr>
            <a:t>For more information, visit the </a:t>
          </a:r>
          <a:r>
            <a:rPr lang="en-US" sz="1400" dirty="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CSDE Website </a:t>
          </a:r>
          <a:r>
            <a:rPr lang="en-US" sz="1400" dirty="0">
              <a:solidFill>
                <a:schemeClr val="tx1"/>
              </a:solidFill>
              <a:latin typeface="Arial" panose="020B0604020202020204" pitchFamily="34" charset="0"/>
              <a:cs typeface="Arial" panose="020B0604020202020204" pitchFamily="34" charset="0"/>
            </a:rPr>
            <a:t>and the Connecticut  Comprehensive Assessment Program Portal.</a:t>
          </a:r>
        </a:p>
      </dgm:t>
    </dgm:pt>
    <dgm:pt modelId="{94E1F30E-5FA6-4710-BAB1-8F4F076F1304}" type="parTrans" cxnId="{EECE7FE2-E665-408D-A108-2FB3C8903D03}">
      <dgm:prSet/>
      <dgm:spPr/>
      <dgm:t>
        <a:bodyPr/>
        <a:lstStyle/>
        <a:p>
          <a:endParaRPr lang="en-US"/>
        </a:p>
      </dgm:t>
    </dgm:pt>
    <dgm:pt modelId="{C06E80CC-198E-410C-9600-53F70AC83B7B}" type="sibTrans" cxnId="{EECE7FE2-E665-408D-A108-2FB3C8903D03}">
      <dgm:prSet/>
      <dgm:spPr/>
      <dgm:t>
        <a:bodyPr/>
        <a:lstStyle/>
        <a:p>
          <a:endParaRPr lang="en-US"/>
        </a:p>
      </dgm:t>
    </dgm:pt>
    <dgm:pt modelId="{342A010F-1E01-466C-AF27-55CE692715B3}" type="pres">
      <dgm:prSet presAssocID="{4484433C-45C5-44F6-B16E-423C2D5183B3}" presName="root" presStyleCnt="0">
        <dgm:presLayoutVars>
          <dgm:dir/>
          <dgm:resizeHandles val="exact"/>
        </dgm:presLayoutVars>
      </dgm:prSet>
      <dgm:spPr/>
    </dgm:pt>
    <dgm:pt modelId="{69262199-5168-4F37-8263-0A168E72EE83}" type="pres">
      <dgm:prSet presAssocID="{2ABA3758-F43A-4162-87BF-4551D0A4D489}" presName="compNode" presStyleCnt="0"/>
      <dgm:spPr/>
    </dgm:pt>
    <dgm:pt modelId="{76DAB2D1-2CA0-4FB3-92A0-063B0CD456B3}" type="pres">
      <dgm:prSet presAssocID="{2ABA3758-F43A-4162-87BF-4551D0A4D489}" presName="iconRect" presStyleLbl="node1" presStyleIdx="0" presStyleCnt="5" custScaleX="150519" custScaleY="150519" custLinFactNeighborY="-9101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lp"/>
        </a:ext>
      </dgm:extLst>
    </dgm:pt>
    <dgm:pt modelId="{7977B608-FA3F-4D80-89E9-669E1B36ABB1}" type="pres">
      <dgm:prSet presAssocID="{2ABA3758-F43A-4162-87BF-4551D0A4D489}" presName="spaceRect" presStyleCnt="0"/>
      <dgm:spPr/>
    </dgm:pt>
    <dgm:pt modelId="{C3F9555A-16B4-48CA-AF99-1E330FE11B5A}" type="pres">
      <dgm:prSet presAssocID="{2ABA3758-F43A-4162-87BF-4551D0A4D489}" presName="textRect" presStyleLbl="revTx" presStyleIdx="0" presStyleCnt="5">
        <dgm:presLayoutVars>
          <dgm:chMax val="1"/>
          <dgm:chPref val="1"/>
        </dgm:presLayoutVars>
      </dgm:prSet>
      <dgm:spPr/>
    </dgm:pt>
    <dgm:pt modelId="{5673C4A5-5E86-4552-B9DE-B074598D51C3}" type="pres">
      <dgm:prSet presAssocID="{0E7FFB4B-A550-4BB8-923F-BFBCC03CE623}" presName="sibTrans" presStyleCnt="0"/>
      <dgm:spPr/>
    </dgm:pt>
    <dgm:pt modelId="{84DBC4CB-796B-4FFC-8A20-1B12CB246C06}" type="pres">
      <dgm:prSet presAssocID="{DC997E7B-197D-4DE2-A0B8-2E3289372691}" presName="compNode" presStyleCnt="0"/>
      <dgm:spPr/>
    </dgm:pt>
    <dgm:pt modelId="{AEA93136-2962-40D5-B30B-B27EE100C292}" type="pres">
      <dgm:prSet presAssocID="{DC997E7B-197D-4DE2-A0B8-2E3289372691}" presName="iconRect" presStyleLbl="node1" presStyleIdx="1" presStyleCnt="5" custScaleX="150519" custScaleY="150519" custLinFactNeighborX="1750" custLinFactNeighborY="-85761"/>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mark"/>
        </a:ext>
      </dgm:extLst>
    </dgm:pt>
    <dgm:pt modelId="{37F5C2CC-DDD7-432F-9DE2-240030463BE5}" type="pres">
      <dgm:prSet presAssocID="{DC997E7B-197D-4DE2-A0B8-2E3289372691}" presName="spaceRect" presStyleCnt="0"/>
      <dgm:spPr/>
    </dgm:pt>
    <dgm:pt modelId="{1A1AA995-A030-4FDA-8140-F1FA1A0AFBBD}" type="pres">
      <dgm:prSet presAssocID="{DC997E7B-197D-4DE2-A0B8-2E3289372691}" presName="textRect" presStyleLbl="revTx" presStyleIdx="1" presStyleCnt="5">
        <dgm:presLayoutVars>
          <dgm:chMax val="1"/>
          <dgm:chPref val="1"/>
        </dgm:presLayoutVars>
      </dgm:prSet>
      <dgm:spPr/>
    </dgm:pt>
    <dgm:pt modelId="{133DBC42-FF82-4FD8-9F86-F9E82025E802}" type="pres">
      <dgm:prSet presAssocID="{A436FCEC-3607-40DF-8ABE-995A841781EF}" presName="sibTrans" presStyleCnt="0"/>
      <dgm:spPr/>
    </dgm:pt>
    <dgm:pt modelId="{63C6A474-C72A-44D1-8F1A-DECCCC35F515}" type="pres">
      <dgm:prSet presAssocID="{27B361F9-89D2-40E8-B42B-BDF8ED5099BB}" presName="compNode" presStyleCnt="0"/>
      <dgm:spPr/>
    </dgm:pt>
    <dgm:pt modelId="{5155A08C-2EFF-4463-9248-CA4A2F25A379}" type="pres">
      <dgm:prSet presAssocID="{27B361F9-89D2-40E8-B42B-BDF8ED5099BB}" presName="iconRect" presStyleLbl="node1" presStyleIdx="2" presStyleCnt="5" custScaleX="150519" custScaleY="150519" custLinFactNeighborX="-200" custLinFactNeighborY="-84010"/>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eck List"/>
        </a:ext>
      </dgm:extLst>
    </dgm:pt>
    <dgm:pt modelId="{6E1D03EC-2A3C-45C3-8C2A-8820470CDFCE}" type="pres">
      <dgm:prSet presAssocID="{27B361F9-89D2-40E8-B42B-BDF8ED5099BB}" presName="spaceRect" presStyleCnt="0"/>
      <dgm:spPr/>
    </dgm:pt>
    <dgm:pt modelId="{0C80F6B6-C14E-4205-ACC7-250D2C08EAD1}" type="pres">
      <dgm:prSet presAssocID="{27B361F9-89D2-40E8-B42B-BDF8ED5099BB}" presName="textRect" presStyleLbl="revTx" presStyleIdx="2" presStyleCnt="5">
        <dgm:presLayoutVars>
          <dgm:chMax val="1"/>
          <dgm:chPref val="1"/>
        </dgm:presLayoutVars>
      </dgm:prSet>
      <dgm:spPr/>
    </dgm:pt>
    <dgm:pt modelId="{F0267498-AC65-4D85-80B9-0AC1512A9EA6}" type="pres">
      <dgm:prSet presAssocID="{1C4AA4F8-83A1-4732-837B-272D58F80A52}" presName="sibTrans" presStyleCnt="0"/>
      <dgm:spPr/>
    </dgm:pt>
    <dgm:pt modelId="{7E7FB41C-DD13-4A67-861C-F17E3E6F1BEA}" type="pres">
      <dgm:prSet presAssocID="{8B374314-A924-4BF9-9507-F269F94E7054}" presName="compNode" presStyleCnt="0"/>
      <dgm:spPr/>
    </dgm:pt>
    <dgm:pt modelId="{9AD3B8F1-7A13-4E0E-ABDD-1E2E4596438B}" type="pres">
      <dgm:prSet presAssocID="{8B374314-A924-4BF9-9507-F269F94E7054}" presName="iconRect" presStyleLbl="node1" presStyleIdx="3" presStyleCnt="5" custScaleX="150519" custScaleY="150519" custLinFactNeighborX="-8751" custLinFactNeighborY="-78760"/>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eting"/>
        </a:ext>
      </dgm:extLst>
    </dgm:pt>
    <dgm:pt modelId="{40AADBE9-8276-4865-A7D8-A97A7985AF7E}" type="pres">
      <dgm:prSet presAssocID="{8B374314-A924-4BF9-9507-F269F94E7054}" presName="spaceRect" presStyleCnt="0"/>
      <dgm:spPr/>
    </dgm:pt>
    <dgm:pt modelId="{0AAE806D-9CB7-432C-A122-09EA5F37E692}" type="pres">
      <dgm:prSet presAssocID="{8B374314-A924-4BF9-9507-F269F94E7054}" presName="textRect" presStyleLbl="revTx" presStyleIdx="3" presStyleCnt="5">
        <dgm:presLayoutVars>
          <dgm:chMax val="1"/>
          <dgm:chPref val="1"/>
        </dgm:presLayoutVars>
      </dgm:prSet>
      <dgm:spPr/>
    </dgm:pt>
    <dgm:pt modelId="{158C2534-3549-4E6A-8DAC-07F73C7ED590}" type="pres">
      <dgm:prSet presAssocID="{5E232F8D-576A-4527-91EE-653C47018E8C}" presName="sibTrans" presStyleCnt="0"/>
      <dgm:spPr/>
    </dgm:pt>
    <dgm:pt modelId="{08F274FA-C13C-4F23-B7D7-96FC8F715198}" type="pres">
      <dgm:prSet presAssocID="{30ECA44B-B228-4731-8B86-689A6227DC31}" presName="compNode" presStyleCnt="0"/>
      <dgm:spPr/>
    </dgm:pt>
    <dgm:pt modelId="{0E61F7A6-E4BF-40FC-A81E-22D6961C1734}" type="pres">
      <dgm:prSet presAssocID="{30ECA44B-B228-4731-8B86-689A6227DC31}" presName="iconRect" presStyleLbl="node1" presStyleIdx="4" presStyleCnt="5" custScaleX="150519" custScaleY="150519" custLinFactNeighborX="-5251" custLinFactNeighborY="-80510"/>
      <dgm:spPr>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Laptop"/>
        </a:ext>
      </dgm:extLst>
    </dgm:pt>
    <dgm:pt modelId="{BCCD0C12-B40D-46D0-B562-6996125EC857}" type="pres">
      <dgm:prSet presAssocID="{30ECA44B-B228-4731-8B86-689A6227DC31}" presName="spaceRect" presStyleCnt="0"/>
      <dgm:spPr/>
    </dgm:pt>
    <dgm:pt modelId="{EF2570D0-77EC-4B8C-BD79-ED7D1C5E948E}" type="pres">
      <dgm:prSet presAssocID="{30ECA44B-B228-4731-8B86-689A6227DC31}" presName="textRect" presStyleLbl="revTx" presStyleIdx="4" presStyleCnt="5">
        <dgm:presLayoutVars>
          <dgm:chMax val="1"/>
          <dgm:chPref val="1"/>
        </dgm:presLayoutVars>
      </dgm:prSet>
      <dgm:spPr/>
    </dgm:pt>
  </dgm:ptLst>
  <dgm:cxnLst>
    <dgm:cxn modelId="{A399C816-0FCF-40FB-8094-914B90BDE699}" type="presOf" srcId="{30ECA44B-B228-4731-8B86-689A6227DC31}" destId="{EF2570D0-77EC-4B8C-BD79-ED7D1C5E948E}" srcOrd="0" destOrd="0" presId="urn:microsoft.com/office/officeart/2018/2/layout/IconLabelList"/>
    <dgm:cxn modelId="{0BE0EF24-AA79-41EF-A831-274F6D4139B7}" type="presOf" srcId="{8B374314-A924-4BF9-9507-F269F94E7054}" destId="{0AAE806D-9CB7-432C-A122-09EA5F37E692}" srcOrd="0" destOrd="0" presId="urn:microsoft.com/office/officeart/2018/2/layout/IconLabelList"/>
    <dgm:cxn modelId="{A271CD4E-1502-4C60-943A-ED06BA7636E4}" type="presOf" srcId="{4484433C-45C5-44F6-B16E-423C2D5183B3}" destId="{342A010F-1E01-466C-AF27-55CE692715B3}" srcOrd="0" destOrd="0" presId="urn:microsoft.com/office/officeart/2018/2/layout/IconLabelList"/>
    <dgm:cxn modelId="{8A4B3D77-69CC-47FE-BB9B-C1ECCC0FC4C1}" srcId="{4484433C-45C5-44F6-B16E-423C2D5183B3}" destId="{DC997E7B-197D-4DE2-A0B8-2E3289372691}" srcOrd="1" destOrd="0" parTransId="{61A1F630-D62B-4604-BB73-EEB1347A112F}" sibTransId="{A436FCEC-3607-40DF-8ABE-995A841781EF}"/>
    <dgm:cxn modelId="{6A9A855A-A61D-4B14-A5BF-9184765EF2BF}" srcId="{4484433C-45C5-44F6-B16E-423C2D5183B3}" destId="{2ABA3758-F43A-4162-87BF-4551D0A4D489}" srcOrd="0" destOrd="0" parTransId="{D4421780-CBB9-4567-8D98-BE84951CFB3D}" sibTransId="{0E7FFB4B-A550-4BB8-923F-BFBCC03CE623}"/>
    <dgm:cxn modelId="{5AC6047C-2444-4183-AD0F-594ED37BCC08}" type="presOf" srcId="{DC997E7B-197D-4DE2-A0B8-2E3289372691}" destId="{1A1AA995-A030-4FDA-8140-F1FA1A0AFBBD}" srcOrd="0" destOrd="0" presId="urn:microsoft.com/office/officeart/2018/2/layout/IconLabelList"/>
    <dgm:cxn modelId="{30FAD6A8-384B-4250-A990-90D01B3A222D}" srcId="{4484433C-45C5-44F6-B16E-423C2D5183B3}" destId="{8B374314-A924-4BF9-9507-F269F94E7054}" srcOrd="3" destOrd="0" parTransId="{58A8B247-6840-4CDD-951B-C6965534C15E}" sibTransId="{5E232F8D-576A-4527-91EE-653C47018E8C}"/>
    <dgm:cxn modelId="{913508B4-985E-4D13-9632-8D801FDD8D9D}" srcId="{4484433C-45C5-44F6-B16E-423C2D5183B3}" destId="{27B361F9-89D2-40E8-B42B-BDF8ED5099BB}" srcOrd="2" destOrd="0" parTransId="{2B748B69-5CFC-40E6-A510-C3A4129F3A0F}" sibTransId="{1C4AA4F8-83A1-4732-837B-272D58F80A52}"/>
    <dgm:cxn modelId="{EECE7FE2-E665-408D-A108-2FB3C8903D03}" srcId="{4484433C-45C5-44F6-B16E-423C2D5183B3}" destId="{30ECA44B-B228-4731-8B86-689A6227DC31}" srcOrd="4" destOrd="0" parTransId="{94E1F30E-5FA6-4710-BAB1-8F4F076F1304}" sibTransId="{C06E80CC-198E-410C-9600-53F70AC83B7B}"/>
    <dgm:cxn modelId="{FD663BF5-85B6-49B2-B023-9A71A47B7F2D}" type="presOf" srcId="{27B361F9-89D2-40E8-B42B-BDF8ED5099BB}" destId="{0C80F6B6-C14E-4205-ACC7-250D2C08EAD1}" srcOrd="0" destOrd="0" presId="urn:microsoft.com/office/officeart/2018/2/layout/IconLabelList"/>
    <dgm:cxn modelId="{4D2BCDF7-E515-4595-BDF9-7C9217E35B53}" type="presOf" srcId="{2ABA3758-F43A-4162-87BF-4551D0A4D489}" destId="{C3F9555A-16B4-48CA-AF99-1E330FE11B5A}" srcOrd="0" destOrd="0" presId="urn:microsoft.com/office/officeart/2018/2/layout/IconLabelList"/>
    <dgm:cxn modelId="{FB8F375B-BA8C-4EAA-8943-628DBF46ED6D}" type="presParOf" srcId="{342A010F-1E01-466C-AF27-55CE692715B3}" destId="{69262199-5168-4F37-8263-0A168E72EE83}" srcOrd="0" destOrd="0" presId="urn:microsoft.com/office/officeart/2018/2/layout/IconLabelList"/>
    <dgm:cxn modelId="{4D377451-C102-4495-B8FE-192A7BF909BF}" type="presParOf" srcId="{69262199-5168-4F37-8263-0A168E72EE83}" destId="{76DAB2D1-2CA0-4FB3-92A0-063B0CD456B3}" srcOrd="0" destOrd="0" presId="urn:microsoft.com/office/officeart/2018/2/layout/IconLabelList"/>
    <dgm:cxn modelId="{7111DB1A-370B-4B94-AFFD-BE2ED10EF972}" type="presParOf" srcId="{69262199-5168-4F37-8263-0A168E72EE83}" destId="{7977B608-FA3F-4D80-89E9-669E1B36ABB1}" srcOrd="1" destOrd="0" presId="urn:microsoft.com/office/officeart/2018/2/layout/IconLabelList"/>
    <dgm:cxn modelId="{3988231F-A02D-4F6A-92EE-904B23B3E214}" type="presParOf" srcId="{69262199-5168-4F37-8263-0A168E72EE83}" destId="{C3F9555A-16B4-48CA-AF99-1E330FE11B5A}" srcOrd="2" destOrd="0" presId="urn:microsoft.com/office/officeart/2018/2/layout/IconLabelList"/>
    <dgm:cxn modelId="{0AE0C68D-C217-4897-955A-6C8A873BB1AB}" type="presParOf" srcId="{342A010F-1E01-466C-AF27-55CE692715B3}" destId="{5673C4A5-5E86-4552-B9DE-B074598D51C3}" srcOrd="1" destOrd="0" presId="urn:microsoft.com/office/officeart/2018/2/layout/IconLabelList"/>
    <dgm:cxn modelId="{BD6E4A7B-D1AD-4BD7-9212-F065FBB1A4CD}" type="presParOf" srcId="{342A010F-1E01-466C-AF27-55CE692715B3}" destId="{84DBC4CB-796B-4FFC-8A20-1B12CB246C06}" srcOrd="2" destOrd="0" presId="urn:microsoft.com/office/officeart/2018/2/layout/IconLabelList"/>
    <dgm:cxn modelId="{AF69CC3E-4636-4959-9539-5BA355276AF2}" type="presParOf" srcId="{84DBC4CB-796B-4FFC-8A20-1B12CB246C06}" destId="{AEA93136-2962-40D5-B30B-B27EE100C292}" srcOrd="0" destOrd="0" presId="urn:microsoft.com/office/officeart/2018/2/layout/IconLabelList"/>
    <dgm:cxn modelId="{DA9D7B5C-9D7A-451D-80E1-BB9482308867}" type="presParOf" srcId="{84DBC4CB-796B-4FFC-8A20-1B12CB246C06}" destId="{37F5C2CC-DDD7-432F-9DE2-240030463BE5}" srcOrd="1" destOrd="0" presId="urn:microsoft.com/office/officeart/2018/2/layout/IconLabelList"/>
    <dgm:cxn modelId="{B2EAE5D0-B699-4DF3-92CC-F0C780E98B23}" type="presParOf" srcId="{84DBC4CB-796B-4FFC-8A20-1B12CB246C06}" destId="{1A1AA995-A030-4FDA-8140-F1FA1A0AFBBD}" srcOrd="2" destOrd="0" presId="urn:microsoft.com/office/officeart/2018/2/layout/IconLabelList"/>
    <dgm:cxn modelId="{03A55A96-EEBE-4108-91EC-8F4AA0C876B4}" type="presParOf" srcId="{342A010F-1E01-466C-AF27-55CE692715B3}" destId="{133DBC42-FF82-4FD8-9F86-F9E82025E802}" srcOrd="3" destOrd="0" presId="urn:microsoft.com/office/officeart/2018/2/layout/IconLabelList"/>
    <dgm:cxn modelId="{37728854-26D2-4E86-9DCE-B608593E3BDA}" type="presParOf" srcId="{342A010F-1E01-466C-AF27-55CE692715B3}" destId="{63C6A474-C72A-44D1-8F1A-DECCCC35F515}" srcOrd="4" destOrd="0" presId="urn:microsoft.com/office/officeart/2018/2/layout/IconLabelList"/>
    <dgm:cxn modelId="{56B89BDB-A82E-4318-8484-820ED5DEACF1}" type="presParOf" srcId="{63C6A474-C72A-44D1-8F1A-DECCCC35F515}" destId="{5155A08C-2EFF-4463-9248-CA4A2F25A379}" srcOrd="0" destOrd="0" presId="urn:microsoft.com/office/officeart/2018/2/layout/IconLabelList"/>
    <dgm:cxn modelId="{493EF14D-F966-4AE9-BFE4-8421B56A89C7}" type="presParOf" srcId="{63C6A474-C72A-44D1-8F1A-DECCCC35F515}" destId="{6E1D03EC-2A3C-45C3-8C2A-8820470CDFCE}" srcOrd="1" destOrd="0" presId="urn:microsoft.com/office/officeart/2018/2/layout/IconLabelList"/>
    <dgm:cxn modelId="{9199C539-A6AF-4594-AFB8-3AB739F9DD4D}" type="presParOf" srcId="{63C6A474-C72A-44D1-8F1A-DECCCC35F515}" destId="{0C80F6B6-C14E-4205-ACC7-250D2C08EAD1}" srcOrd="2" destOrd="0" presId="urn:microsoft.com/office/officeart/2018/2/layout/IconLabelList"/>
    <dgm:cxn modelId="{D9EBE2DA-4506-4A8C-B094-2577C0297E71}" type="presParOf" srcId="{342A010F-1E01-466C-AF27-55CE692715B3}" destId="{F0267498-AC65-4D85-80B9-0AC1512A9EA6}" srcOrd="5" destOrd="0" presId="urn:microsoft.com/office/officeart/2018/2/layout/IconLabelList"/>
    <dgm:cxn modelId="{863DCCE1-C693-4FD7-84D6-B2EEFBFE11EE}" type="presParOf" srcId="{342A010F-1E01-466C-AF27-55CE692715B3}" destId="{7E7FB41C-DD13-4A67-861C-F17E3E6F1BEA}" srcOrd="6" destOrd="0" presId="urn:microsoft.com/office/officeart/2018/2/layout/IconLabelList"/>
    <dgm:cxn modelId="{77F8E827-0357-4165-9F8E-061476FFB9B3}" type="presParOf" srcId="{7E7FB41C-DD13-4A67-861C-F17E3E6F1BEA}" destId="{9AD3B8F1-7A13-4E0E-ABDD-1E2E4596438B}" srcOrd="0" destOrd="0" presId="urn:microsoft.com/office/officeart/2018/2/layout/IconLabelList"/>
    <dgm:cxn modelId="{20504F09-E1AB-46E0-9AA1-D7EFA4575FF4}" type="presParOf" srcId="{7E7FB41C-DD13-4A67-861C-F17E3E6F1BEA}" destId="{40AADBE9-8276-4865-A7D8-A97A7985AF7E}" srcOrd="1" destOrd="0" presId="urn:microsoft.com/office/officeart/2018/2/layout/IconLabelList"/>
    <dgm:cxn modelId="{2AF0ED57-C6B6-4DC8-858F-A4E5FDB624BB}" type="presParOf" srcId="{7E7FB41C-DD13-4A67-861C-F17E3E6F1BEA}" destId="{0AAE806D-9CB7-432C-A122-09EA5F37E692}" srcOrd="2" destOrd="0" presId="urn:microsoft.com/office/officeart/2018/2/layout/IconLabelList"/>
    <dgm:cxn modelId="{BB8B4EA7-D489-42FF-BE07-B1920189DFAF}" type="presParOf" srcId="{342A010F-1E01-466C-AF27-55CE692715B3}" destId="{158C2534-3549-4E6A-8DAC-07F73C7ED590}" srcOrd="7" destOrd="0" presId="urn:microsoft.com/office/officeart/2018/2/layout/IconLabelList"/>
    <dgm:cxn modelId="{737F6F99-E883-4EB4-B128-45198C66F1D1}" type="presParOf" srcId="{342A010F-1E01-466C-AF27-55CE692715B3}" destId="{08F274FA-C13C-4F23-B7D7-96FC8F715198}" srcOrd="8" destOrd="0" presId="urn:microsoft.com/office/officeart/2018/2/layout/IconLabelList"/>
    <dgm:cxn modelId="{992ED6AB-F5F9-4376-BD98-519BCAE6850B}" type="presParOf" srcId="{08F274FA-C13C-4F23-B7D7-96FC8F715198}" destId="{0E61F7A6-E4BF-40FC-A81E-22D6961C1734}" srcOrd="0" destOrd="0" presId="urn:microsoft.com/office/officeart/2018/2/layout/IconLabelList"/>
    <dgm:cxn modelId="{FE6BC600-00E1-4095-954A-2A9373F3986F}" type="presParOf" srcId="{08F274FA-C13C-4F23-B7D7-96FC8F715198}" destId="{BCCD0C12-B40D-46D0-B562-6996125EC857}" srcOrd="1" destOrd="0" presId="urn:microsoft.com/office/officeart/2018/2/layout/IconLabelList"/>
    <dgm:cxn modelId="{0FD17AFC-0139-4A97-9680-97B304856186}" type="presParOf" srcId="{08F274FA-C13C-4F23-B7D7-96FC8F715198}" destId="{EF2570D0-77EC-4B8C-BD79-ED7D1C5E948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9B094-C257-4086-BECC-2EE835E9BE73}">
      <dsp:nvSpPr>
        <dsp:cNvPr id="0" name=""/>
        <dsp:cNvSpPr/>
      </dsp:nvSpPr>
      <dsp:spPr>
        <a:xfrm>
          <a:off x="0" y="621"/>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F751E-1240-4830-84F5-8E7A0695DFD7}">
      <dsp:nvSpPr>
        <dsp:cNvPr id="0" name=""/>
        <dsp:cNvSpPr/>
      </dsp:nvSpPr>
      <dsp:spPr>
        <a:xfrm>
          <a:off x="0" y="621"/>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You must connect to your computer’s audio or telephone using the phone number provided in the registration response email from SDE GO TO Webinar.</a:t>
          </a:r>
          <a:endParaRPr lang="en-US" sz="1800" kern="1200" dirty="0">
            <a:latin typeface="Arial" panose="020B0604020202020204" pitchFamily="34" charset="0"/>
            <a:cs typeface="Arial" panose="020B0604020202020204" pitchFamily="34" charset="0"/>
          </a:endParaRPr>
        </a:p>
      </dsp:txBody>
      <dsp:txXfrm>
        <a:off x="0" y="621"/>
        <a:ext cx="5796200" cy="1017216"/>
      </dsp:txXfrm>
    </dsp:sp>
    <dsp:sp modelId="{B785F052-AA8C-4A09-9777-BB24DA8B21E1}">
      <dsp:nvSpPr>
        <dsp:cNvPr id="0" name=""/>
        <dsp:cNvSpPr/>
      </dsp:nvSpPr>
      <dsp:spPr>
        <a:xfrm>
          <a:off x="0" y="1017837"/>
          <a:ext cx="5796200" cy="0"/>
        </a:xfrm>
        <a:prstGeom prst="line">
          <a:avLst/>
        </a:prstGeom>
        <a:solidFill>
          <a:schemeClr val="accent2">
            <a:hueOff val="488613"/>
            <a:satOff val="-7883"/>
            <a:lumOff val="-1373"/>
            <a:alphaOff val="0"/>
          </a:schemeClr>
        </a:solidFill>
        <a:ln w="10795" cap="flat" cmpd="sng" algn="ctr">
          <a:solidFill>
            <a:schemeClr val="accent2">
              <a:hueOff val="488613"/>
              <a:satOff val="-788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B1559-CF12-45A6-8266-90AF4CE8A5DE}">
      <dsp:nvSpPr>
        <dsp:cNvPr id="0" name=""/>
        <dsp:cNvSpPr/>
      </dsp:nvSpPr>
      <dsp:spPr>
        <a:xfrm>
          <a:off x="0" y="1017837"/>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All attendees will be placed on mute for the duration of the webinar.</a:t>
          </a:r>
        </a:p>
      </dsp:txBody>
      <dsp:txXfrm>
        <a:off x="0" y="1017837"/>
        <a:ext cx="5796200" cy="1017216"/>
      </dsp:txXfrm>
    </dsp:sp>
    <dsp:sp modelId="{056BB257-65AB-4FC4-92D0-717B14321656}">
      <dsp:nvSpPr>
        <dsp:cNvPr id="0" name=""/>
        <dsp:cNvSpPr/>
      </dsp:nvSpPr>
      <dsp:spPr>
        <a:xfrm>
          <a:off x="0" y="2035053"/>
          <a:ext cx="579620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EB850-356F-4154-990B-828E528B5389}">
      <dsp:nvSpPr>
        <dsp:cNvPr id="0" name=""/>
        <dsp:cNvSpPr/>
      </dsp:nvSpPr>
      <dsp:spPr>
        <a:xfrm>
          <a:off x="0" y="2035053"/>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To ask questions, please use the Question box or select the Raise your Hand button and you will be able to ask your question. </a:t>
          </a:r>
        </a:p>
      </dsp:txBody>
      <dsp:txXfrm>
        <a:off x="0" y="2035053"/>
        <a:ext cx="5796200" cy="1017216"/>
      </dsp:txXfrm>
    </dsp:sp>
    <dsp:sp modelId="{1F487216-BFAD-443B-A2FF-50994F96F909}">
      <dsp:nvSpPr>
        <dsp:cNvPr id="0" name=""/>
        <dsp:cNvSpPr/>
      </dsp:nvSpPr>
      <dsp:spPr>
        <a:xfrm>
          <a:off x="0" y="3052270"/>
          <a:ext cx="5796200" cy="0"/>
        </a:xfrm>
        <a:prstGeom prst="line">
          <a:avLst/>
        </a:prstGeom>
        <a:solidFill>
          <a:schemeClr val="accent2">
            <a:hueOff val="1465840"/>
            <a:satOff val="-23650"/>
            <a:lumOff val="-4118"/>
            <a:alphaOff val="0"/>
          </a:schemeClr>
        </a:solidFill>
        <a:ln w="10795" cap="flat" cmpd="sng" algn="ctr">
          <a:solidFill>
            <a:schemeClr val="accent2">
              <a:hueOff val="1465840"/>
              <a:satOff val="-2365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19458-71F9-4E55-A05A-9937D2BF40BF}">
      <dsp:nvSpPr>
        <dsp:cNvPr id="0" name=""/>
        <dsp:cNvSpPr/>
      </dsp:nvSpPr>
      <dsp:spPr>
        <a:xfrm>
          <a:off x="0" y="3052270"/>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Questions will be addressed by the presenters during the session. Unanswered questions will be addressed in a follow-up email.</a:t>
          </a:r>
        </a:p>
      </dsp:txBody>
      <dsp:txXfrm>
        <a:off x="0" y="3052270"/>
        <a:ext cx="5796200" cy="1017216"/>
      </dsp:txXfrm>
    </dsp:sp>
    <dsp:sp modelId="{AFD95D33-10DB-49FE-8C2B-E9F6774B6597}">
      <dsp:nvSpPr>
        <dsp:cNvPr id="0" name=""/>
        <dsp:cNvSpPr/>
      </dsp:nvSpPr>
      <dsp:spPr>
        <a:xfrm>
          <a:off x="0" y="4069486"/>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7A7D9-B781-41EE-B02E-D1260676A65F}">
      <dsp:nvSpPr>
        <dsp:cNvPr id="0" name=""/>
        <dsp:cNvSpPr/>
      </dsp:nvSpPr>
      <dsp:spPr>
        <a:xfrm>
          <a:off x="0" y="4069486"/>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This session is being recorded and will be posted to the </a:t>
          </a:r>
          <a:r>
            <a:rPr lang="en-US" sz="1800" kern="1200"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CSDE Assessment web page </a:t>
          </a:r>
          <a:r>
            <a:rPr lang="en-US" sz="1800" kern="1200" dirty="0">
              <a:latin typeface="Arial" panose="020B0604020202020204" pitchFamily="34" charset="0"/>
              <a:cs typeface="Arial" panose="020B0604020202020204" pitchFamily="34" charset="0"/>
            </a:rPr>
            <a:t>and the </a:t>
          </a:r>
          <a:r>
            <a:rPr lang="en-US" sz="1800" kern="12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Connecticut Comprehensive Assessment Program Portal</a:t>
          </a:r>
          <a:r>
            <a:rPr lang="en-US" sz="1800" kern="1200" dirty="0">
              <a:latin typeface="Arial" panose="020B0604020202020204" pitchFamily="34" charset="0"/>
              <a:cs typeface="Arial" panose="020B0604020202020204" pitchFamily="34" charset="0"/>
            </a:rPr>
            <a:t>.</a:t>
          </a:r>
        </a:p>
      </dsp:txBody>
      <dsp:txXfrm>
        <a:off x="0" y="4069486"/>
        <a:ext cx="5796200"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8A71-166B-4C1E-951F-E89F4AA7D17B}">
      <dsp:nvSpPr>
        <dsp:cNvPr id="0" name=""/>
        <dsp:cNvSpPr/>
      </dsp:nvSpPr>
      <dsp:spPr>
        <a:xfrm>
          <a:off x="0" y="1183"/>
          <a:ext cx="1273092" cy="29198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14254" y="15437"/>
        <a:ext cx="1244584" cy="263480"/>
      </dsp:txXfrm>
    </dsp:sp>
    <dsp:sp modelId="{1B1B24B3-3DA5-4241-BC60-DF64608555E2}">
      <dsp:nvSpPr>
        <dsp:cNvPr id="0" name=""/>
        <dsp:cNvSpPr/>
      </dsp:nvSpPr>
      <dsp:spPr>
        <a:xfrm>
          <a:off x="0" y="294930"/>
          <a:ext cx="1273092" cy="293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21"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Desmos Calculator (Math Grades 6-8; Science Grades 5, 8, &amp; 11)</a:t>
          </a:r>
        </a:p>
        <a:p>
          <a:pPr marL="57150" lvl="1" indent="-57150" algn="l" defTabSz="400050" rtl="0">
            <a:lnSpc>
              <a:spcPct val="90000"/>
            </a:lnSpc>
            <a:spcBef>
              <a:spcPct val="0"/>
            </a:spcBef>
            <a:spcAft>
              <a:spcPct val="20000"/>
            </a:spcAft>
            <a:buChar char="•"/>
          </a:pPr>
          <a:r>
            <a:rPr lang="en-US" sz="900" kern="1200" dirty="0"/>
            <a:t>Digital Notepad </a:t>
          </a:r>
        </a:p>
        <a:p>
          <a:pPr marL="57150" lvl="1" indent="-57150" algn="l" defTabSz="400050" rtl="0">
            <a:lnSpc>
              <a:spcPct val="90000"/>
            </a:lnSpc>
            <a:spcBef>
              <a:spcPct val="0"/>
            </a:spcBef>
            <a:spcAft>
              <a:spcPct val="20000"/>
            </a:spcAft>
            <a:buChar char="•"/>
          </a:pPr>
          <a:r>
            <a:rPr lang="en-US" sz="900" kern="1200" dirty="0"/>
            <a:t>English Glossary^</a:t>
          </a:r>
        </a:p>
        <a:p>
          <a:pPr marL="57150" lvl="1" indent="-57150" algn="l" defTabSz="400050" rtl="0">
            <a:lnSpc>
              <a:spcPct val="90000"/>
            </a:lnSpc>
            <a:spcBef>
              <a:spcPct val="0"/>
            </a:spcBef>
            <a:spcAft>
              <a:spcPct val="20000"/>
            </a:spcAft>
            <a:buChar char="•"/>
          </a:pPr>
          <a:r>
            <a:rPr lang="en-US" sz="900" kern="1200" dirty="0"/>
            <a:t>Expanded Passages/Stimuli/Items</a:t>
          </a:r>
        </a:p>
        <a:p>
          <a:pPr marL="57150" lvl="1" indent="-57150" algn="l" defTabSz="400050" rtl="0">
            <a:lnSpc>
              <a:spcPct val="90000"/>
            </a:lnSpc>
            <a:spcBef>
              <a:spcPct val="0"/>
            </a:spcBef>
            <a:spcAft>
              <a:spcPct val="20000"/>
            </a:spcAft>
            <a:buChar char="•"/>
          </a:pPr>
          <a:r>
            <a:rPr lang="en-US" sz="900" kern="1200" dirty="0"/>
            <a:t>Highlighter</a:t>
          </a:r>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1"/>
            </a:rPr>
            <a:t>Keyboard Commands</a:t>
          </a:r>
          <a:endParaRPr lang="en-US" sz="900" kern="1200" dirty="0"/>
        </a:p>
        <a:p>
          <a:pPr marL="57150" lvl="1" indent="-57150" algn="l" defTabSz="400050" rtl="0">
            <a:lnSpc>
              <a:spcPct val="90000"/>
            </a:lnSpc>
            <a:spcBef>
              <a:spcPct val="0"/>
            </a:spcBef>
            <a:spcAft>
              <a:spcPct val="20000"/>
            </a:spcAft>
            <a:buChar char="•"/>
          </a:pPr>
          <a:r>
            <a:rPr lang="en-US" sz="900" kern="1200" dirty="0"/>
            <a:t>Line Reader</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Mark for Review</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Math Tools</a:t>
          </a:r>
        </a:p>
        <a:p>
          <a:pPr marL="57150" lvl="1" indent="-57150" algn="l" defTabSz="400050" rtl="0">
            <a:lnSpc>
              <a:spcPct val="90000"/>
            </a:lnSpc>
            <a:spcBef>
              <a:spcPct val="0"/>
            </a:spcBef>
            <a:spcAft>
              <a:spcPct val="20000"/>
            </a:spcAft>
            <a:buChar char="•"/>
          </a:pPr>
          <a:r>
            <a:rPr lang="en-US" sz="900" kern="1200" dirty="0"/>
            <a:t>Strikethrough</a:t>
          </a:r>
        </a:p>
        <a:p>
          <a:pPr marL="57150" lvl="1" indent="-57150" algn="l" defTabSz="400050" rtl="0">
            <a:lnSpc>
              <a:spcPct val="90000"/>
            </a:lnSpc>
            <a:spcBef>
              <a:spcPct val="0"/>
            </a:spcBef>
            <a:spcAft>
              <a:spcPct val="20000"/>
            </a:spcAft>
            <a:buChar char="•"/>
          </a:pPr>
          <a:r>
            <a:rPr lang="en-US" sz="900" kern="1200" dirty="0"/>
            <a:t>Writing Tools</a:t>
          </a:r>
        </a:p>
        <a:p>
          <a:pPr marL="57150" lvl="1" indent="-57150" algn="l" defTabSz="400050" rtl="0">
            <a:lnSpc>
              <a:spcPct val="90000"/>
            </a:lnSpc>
            <a:spcBef>
              <a:spcPct val="0"/>
            </a:spcBef>
            <a:spcAft>
              <a:spcPct val="20000"/>
            </a:spcAft>
            <a:buChar char="•"/>
          </a:pPr>
          <a:r>
            <a:rPr lang="en-US" sz="900" kern="1200" dirty="0"/>
            <a:t>Zoom</a:t>
          </a:r>
        </a:p>
        <a:p>
          <a:pPr marL="57150" lvl="1" indent="-57150" algn="l" defTabSz="400050" rtl="0">
            <a:lnSpc>
              <a:spcPct val="90000"/>
            </a:lnSpc>
            <a:spcBef>
              <a:spcPct val="0"/>
            </a:spcBef>
            <a:spcAft>
              <a:spcPct val="20000"/>
            </a:spcAft>
            <a:buChar char="•"/>
          </a:pPr>
          <a:r>
            <a:rPr lang="en-US" sz="900" kern="1200" dirty="0"/>
            <a:t>NGSS Periodic Table (Grades 8 &amp; 11) English</a:t>
          </a:r>
        </a:p>
      </dsp:txBody>
      <dsp:txXfrm>
        <a:off x="0" y="294930"/>
        <a:ext cx="1273092" cy="2938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E2A1-1DFE-4C9C-89CA-9D996B50C656}">
      <dsp:nvSpPr>
        <dsp:cNvPr id="0" name=""/>
        <dsp:cNvSpPr/>
      </dsp:nvSpPr>
      <dsp:spPr>
        <a:xfrm>
          <a:off x="0" y="62866"/>
          <a:ext cx="1213963" cy="3115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Non-Embedded</a:t>
          </a:r>
          <a:endParaRPr lang="en-US" sz="700" kern="1200" dirty="0"/>
        </a:p>
      </dsp:txBody>
      <dsp:txXfrm>
        <a:off x="15210" y="78076"/>
        <a:ext cx="1183543" cy="281159"/>
      </dsp:txXfrm>
    </dsp:sp>
    <dsp:sp modelId="{65EB5023-1E60-4B46-AD97-5F3E7783358E}">
      <dsp:nvSpPr>
        <dsp:cNvPr id="0" name=""/>
        <dsp:cNvSpPr/>
      </dsp:nvSpPr>
      <dsp:spPr>
        <a:xfrm>
          <a:off x="0" y="376389"/>
          <a:ext cx="1213963" cy="1433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543"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Calculator (Science Grades 5, 8, &amp;11) </a:t>
          </a:r>
        </a:p>
        <a:p>
          <a:pPr marL="57150" lvl="1" indent="-57150" algn="l" defTabSz="400050" rtl="0">
            <a:lnSpc>
              <a:spcPct val="90000"/>
            </a:lnSpc>
            <a:spcBef>
              <a:spcPct val="0"/>
            </a:spcBef>
            <a:spcAft>
              <a:spcPct val="20000"/>
            </a:spcAft>
            <a:buChar char="•"/>
          </a:pPr>
          <a:r>
            <a:rPr lang="en-US" sz="900" kern="1200" dirty="0"/>
            <a:t>Scratch Paper/ whiteboard with marker</a:t>
          </a:r>
        </a:p>
        <a:p>
          <a:pPr marL="57150" lvl="1" indent="-57150" algn="l" defTabSz="400050" rtl="0">
            <a:lnSpc>
              <a:spcPct val="90000"/>
            </a:lnSpc>
            <a:spcBef>
              <a:spcPct val="0"/>
            </a:spcBef>
            <a:spcAft>
              <a:spcPct val="20000"/>
            </a:spcAft>
            <a:buChar char="•"/>
          </a:pPr>
          <a:r>
            <a:rPr lang="en-US" sz="900" kern="1200" dirty="0"/>
            <a:t>NGSS Periodic Table (Grades 8 &amp; 11) </a:t>
          </a:r>
          <a:r>
            <a:rPr lang="en-US" sz="900" kern="1200" dirty="0">
              <a:hlinkClick xmlns:r="http://schemas.openxmlformats.org/officeDocument/2006/relationships" r:id="rId1"/>
            </a:rPr>
            <a:t>English</a:t>
          </a:r>
          <a:r>
            <a:rPr lang="en-US" sz="900" kern="1200" dirty="0">
              <a:hlinkClick xmlns:r="http://schemas.openxmlformats.org/officeDocument/2006/relationships" r:id="rId2"/>
            </a:rPr>
            <a:t> </a:t>
          </a:r>
          <a:r>
            <a:rPr lang="en-US" sz="900" kern="1200" dirty="0"/>
            <a:t>and </a:t>
          </a:r>
          <a:r>
            <a:rPr lang="en-US" sz="900" kern="1200" dirty="0">
              <a:hlinkClick xmlns:r="http://schemas.openxmlformats.org/officeDocument/2006/relationships" r:id="rId3"/>
            </a:rPr>
            <a:t>Spanish</a:t>
          </a:r>
          <a:r>
            <a:rPr lang="en-US" sz="900" kern="1200" dirty="0"/>
            <a:t>* </a:t>
          </a:r>
        </a:p>
      </dsp:txBody>
      <dsp:txXfrm>
        <a:off x="0" y="376389"/>
        <a:ext cx="1213963" cy="1433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1276-5926-430C-993E-6FECF2A06681}">
      <dsp:nvSpPr>
        <dsp:cNvPr id="0" name=""/>
        <dsp:cNvSpPr/>
      </dsp:nvSpPr>
      <dsp:spPr>
        <a:xfrm>
          <a:off x="78127" y="1240"/>
          <a:ext cx="984276" cy="266769"/>
        </a:xfrm>
        <a:prstGeom prst="roundRect">
          <a:avLst/>
        </a:prstGeom>
        <a:solidFill>
          <a:schemeClr val="accent3">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91150" y="14263"/>
        <a:ext cx="958230" cy="240723"/>
      </dsp:txXfrm>
    </dsp:sp>
    <dsp:sp modelId="{17413E02-663D-4A98-BDD7-57B42C8F71B9}">
      <dsp:nvSpPr>
        <dsp:cNvPr id="0" name=""/>
        <dsp:cNvSpPr/>
      </dsp:nvSpPr>
      <dsp:spPr>
        <a:xfrm>
          <a:off x="0" y="268732"/>
          <a:ext cx="2567858" cy="2274813"/>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1530" tIns="11430" rIns="64008" bIns="11430" numCol="1" spcCol="1270" anchor="t" anchorCtr="0">
          <a:noAutofit/>
        </a:bodyPr>
        <a:lstStyle/>
        <a:p>
          <a:pPr marL="57150" lvl="1" indent="-57150" algn="l" defTabSz="400050" rtl="0">
            <a:lnSpc>
              <a:spcPct val="100000"/>
            </a:lnSpc>
            <a:spcBef>
              <a:spcPct val="0"/>
            </a:spcBef>
            <a:spcAft>
              <a:spcPts val="0"/>
            </a:spcAft>
            <a:buChar char="•"/>
          </a:pPr>
          <a:r>
            <a:rPr lang="en-US" sz="900" kern="1200" dirty="0"/>
            <a:t>Color Contrast</a:t>
          </a:r>
        </a:p>
        <a:p>
          <a:pPr marL="57150" lvl="1" indent="-57150" algn="l" defTabSz="400050" rtl="0">
            <a:lnSpc>
              <a:spcPct val="100000"/>
            </a:lnSpc>
            <a:spcBef>
              <a:spcPct val="0"/>
            </a:spcBef>
            <a:spcAft>
              <a:spcPts val="0"/>
            </a:spcAft>
            <a:buChar char="•"/>
          </a:pPr>
          <a:r>
            <a:rPr lang="en-US" sz="900" kern="1200" dirty="0"/>
            <a:t>Masking</a:t>
          </a:r>
        </a:p>
        <a:p>
          <a:pPr marL="57150" lvl="1" indent="-57150" algn="l" defTabSz="400050" rtl="0">
            <a:lnSpc>
              <a:spcPct val="100000"/>
            </a:lnSpc>
            <a:spcBef>
              <a:spcPct val="0"/>
            </a:spcBef>
            <a:spcAft>
              <a:spcPts val="0"/>
            </a:spcAft>
            <a:buChar char="•"/>
          </a:pPr>
          <a:r>
            <a:rPr lang="en-US" sz="900" kern="1200" dirty="0"/>
            <a:t>Mouse Pointer</a:t>
          </a:r>
          <a:endParaRPr lang="en-US" sz="900" kern="1200" dirty="0">
            <a:solidFill>
              <a:srgbClr val="FF0000"/>
            </a:solidFill>
          </a:endParaRPr>
        </a:p>
        <a:p>
          <a:pPr marL="57150" lvl="1" indent="-57150" algn="l" defTabSz="400050" rtl="0">
            <a:lnSpc>
              <a:spcPct val="100000"/>
            </a:lnSpc>
            <a:spcBef>
              <a:spcPct val="0"/>
            </a:spcBef>
            <a:spcAft>
              <a:spcPts val="0"/>
            </a:spcAft>
            <a:buChar char="•"/>
          </a:pPr>
          <a:r>
            <a:rPr lang="en-US" sz="900" kern="1200" dirty="0"/>
            <a:t>Print Size Online</a:t>
          </a:r>
        </a:p>
        <a:p>
          <a:pPr marL="57150" lvl="1" indent="-57150" algn="l" defTabSz="400050" rtl="0">
            <a:lnSpc>
              <a:spcPct val="100000"/>
            </a:lnSpc>
            <a:spcBef>
              <a:spcPct val="0"/>
            </a:spcBef>
            <a:spcAft>
              <a:spcPts val="0"/>
            </a:spcAft>
            <a:buChar char="•"/>
          </a:pPr>
          <a:r>
            <a:rPr lang="en-US" sz="900" kern="1200" dirty="0"/>
            <a:t>Spanish Presentation (Math) (Stacked) </a:t>
          </a:r>
          <a:r>
            <a:rPr lang="en-US" sz="900" b="1" kern="1200" dirty="0">
              <a:solidFill>
                <a:schemeClr val="tx1"/>
              </a:solidFill>
            </a:rPr>
            <a:t>*</a:t>
          </a:r>
          <a:endParaRPr lang="en-US" sz="900" b="1" kern="1200" dirty="0"/>
        </a:p>
        <a:p>
          <a:pPr marL="57150" lvl="1" indent="-57150" algn="l" defTabSz="400050" rtl="0">
            <a:lnSpc>
              <a:spcPct val="100000"/>
            </a:lnSpc>
            <a:spcBef>
              <a:spcPct val="0"/>
            </a:spcBef>
            <a:spcAft>
              <a:spcPts val="0"/>
            </a:spcAft>
            <a:buChar char="•"/>
          </a:pPr>
          <a:r>
            <a:rPr lang="en-US" sz="900" kern="1200" dirty="0"/>
            <a:t>Spanish Presentation (Science) (Toggle)</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Streamline </a:t>
          </a:r>
          <a:endParaRPr lang="en-US" sz="900" b="1" kern="1200" dirty="0"/>
        </a:p>
        <a:p>
          <a:pPr marL="57150" lvl="1" indent="-57150" algn="l" defTabSz="400050" rtl="0">
            <a:lnSpc>
              <a:spcPct val="100000"/>
            </a:lnSpc>
            <a:spcBef>
              <a:spcPct val="0"/>
            </a:spcBef>
            <a:spcAft>
              <a:spcPts val="0"/>
            </a:spcAft>
            <a:buChar char="•"/>
          </a:pPr>
          <a:r>
            <a:rPr lang="en-US" sz="900" kern="1200" dirty="0"/>
            <a:t>Text-to-Speech- Science, Math &amp; ELA Items (Non-Reading Passages)</a:t>
          </a:r>
        </a:p>
        <a:p>
          <a:pPr marL="57150" lvl="1" indent="-57150" algn="l" defTabSz="400050">
            <a:lnSpc>
              <a:spcPct val="100000"/>
            </a:lnSpc>
            <a:spcBef>
              <a:spcPct val="0"/>
            </a:spcBef>
            <a:spcAft>
              <a:spcPts val="0"/>
            </a:spcAft>
            <a:buChar char="•"/>
          </a:pPr>
          <a:r>
            <a:rPr lang="en-US" sz="900" kern="1200" dirty="0"/>
            <a:t>Text-to-Speech-Spanish (Science)</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Translations-Math (Glossary) (Includes Illustration Glossary as an available language support)</a:t>
          </a:r>
          <a:r>
            <a:rPr lang="en-US" sz="900" b="1" kern="1200" dirty="0">
              <a:solidFill>
                <a:schemeClr val="tx1"/>
              </a:solidFill>
            </a:rPr>
            <a:t> *</a:t>
          </a:r>
          <a:r>
            <a:rPr lang="en-US" sz="900" kern="1200" dirty="0"/>
            <a:t> </a:t>
          </a:r>
        </a:p>
        <a:p>
          <a:pPr marL="57150" lvl="1" indent="-57150" algn="l" defTabSz="400050" rtl="0">
            <a:lnSpc>
              <a:spcPct val="100000"/>
            </a:lnSpc>
            <a:spcBef>
              <a:spcPct val="0"/>
            </a:spcBef>
            <a:spcAft>
              <a:spcPts val="0"/>
            </a:spcAft>
            <a:buChar char="•"/>
          </a:pPr>
          <a:r>
            <a:rPr lang="en-US" sz="900" kern="1200" dirty="0"/>
            <a:t>Translation Test Directions Spanish  (Math, Science) </a:t>
          </a:r>
          <a:r>
            <a:rPr lang="en-US" sz="900" b="1" kern="1200" dirty="0">
              <a:solidFill>
                <a:schemeClr val="tx1"/>
              </a:solidFill>
            </a:rPr>
            <a:t>*</a:t>
          </a:r>
          <a:endParaRPr lang="en-US" sz="900" b="1" kern="1200" dirty="0">
            <a:solidFill>
              <a:srgbClr val="FF0000"/>
            </a:solidFill>
          </a:endParaRPr>
        </a:p>
        <a:p>
          <a:pPr marL="57150" lvl="1" indent="-57150" algn="l" defTabSz="400050" rtl="0">
            <a:lnSpc>
              <a:spcPct val="100000"/>
            </a:lnSpc>
            <a:spcBef>
              <a:spcPct val="0"/>
            </a:spcBef>
            <a:spcAft>
              <a:spcPts val="0"/>
            </a:spcAft>
            <a:buChar char="•"/>
          </a:pPr>
          <a:r>
            <a:rPr lang="en-US" sz="900" kern="1200" dirty="0"/>
            <a:t>Turn off any universal accessibility tool</a:t>
          </a:r>
        </a:p>
      </dsp:txBody>
      <dsp:txXfrm>
        <a:off x="0" y="268732"/>
        <a:ext cx="2567858" cy="227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E976-5F71-4F88-9B91-7AC466D71894}">
      <dsp:nvSpPr>
        <dsp:cNvPr id="0" name=""/>
        <dsp:cNvSpPr/>
      </dsp:nvSpPr>
      <dsp:spPr>
        <a:xfrm>
          <a:off x="79959" y="0"/>
          <a:ext cx="1263894" cy="215775"/>
        </a:xfrm>
        <a:prstGeom prst="roundRect">
          <a:avLst/>
        </a:prstGeom>
        <a:solidFill>
          <a:schemeClr val="accent3">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Non-Embedded</a:t>
          </a:r>
          <a:endParaRPr lang="en-US" sz="1050" kern="1200" dirty="0"/>
        </a:p>
      </dsp:txBody>
      <dsp:txXfrm>
        <a:off x="90492" y="10533"/>
        <a:ext cx="1242828" cy="194709"/>
      </dsp:txXfrm>
    </dsp:sp>
    <dsp:sp modelId="{C2A42FA5-1E18-4796-AE1B-0716FF29AF9A}">
      <dsp:nvSpPr>
        <dsp:cNvPr id="0" name=""/>
        <dsp:cNvSpPr/>
      </dsp:nvSpPr>
      <dsp:spPr>
        <a:xfrm>
          <a:off x="0" y="222675"/>
          <a:ext cx="2597346" cy="263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66"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Amplification</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Bilingual Dictionary (Science) *</a:t>
          </a:r>
        </a:p>
        <a:p>
          <a:pPr marL="57150" lvl="1" indent="-57150" algn="l" defTabSz="400050" rtl="0">
            <a:lnSpc>
              <a:spcPct val="90000"/>
            </a:lnSpc>
            <a:spcBef>
              <a:spcPct val="0"/>
            </a:spcBef>
            <a:spcAft>
              <a:spcPct val="20000"/>
            </a:spcAft>
            <a:buChar char="•"/>
          </a:pPr>
          <a:r>
            <a:rPr lang="en-US" sz="900" kern="1200" dirty="0"/>
            <a:t>Color Contrast</a:t>
          </a:r>
        </a:p>
        <a:p>
          <a:pPr marL="57150" lvl="1" indent="-57150" algn="l" defTabSz="400050" rtl="0">
            <a:lnSpc>
              <a:spcPct val="90000"/>
            </a:lnSpc>
            <a:spcBef>
              <a:spcPct val="0"/>
            </a:spcBef>
            <a:spcAft>
              <a:spcPct val="20000"/>
            </a:spcAft>
            <a:buChar char="•"/>
          </a:pPr>
          <a:r>
            <a:rPr lang="en-US" sz="900" kern="1200" dirty="0"/>
            <a:t>Color Overlay</a:t>
          </a:r>
        </a:p>
        <a:p>
          <a:pPr marL="57150" lvl="1" indent="-57150" algn="l" defTabSz="400050" rtl="0">
            <a:lnSpc>
              <a:spcPct val="90000"/>
            </a:lnSpc>
            <a:spcBef>
              <a:spcPct val="0"/>
            </a:spcBef>
            <a:spcAft>
              <a:spcPct val="20000"/>
            </a:spcAft>
            <a:buChar char="•"/>
          </a:pPr>
          <a:r>
            <a:rPr lang="en-US" sz="900" kern="1200" dirty="0"/>
            <a:t>Magnification</a:t>
          </a:r>
        </a:p>
        <a:p>
          <a:pPr marL="57150" lvl="1" indent="-57150" algn="l" defTabSz="400050" rtl="0">
            <a:lnSpc>
              <a:spcPct val="90000"/>
            </a:lnSpc>
            <a:spcBef>
              <a:spcPct val="0"/>
            </a:spcBef>
            <a:spcAft>
              <a:spcPct val="20000"/>
            </a:spcAft>
            <a:buChar char="•"/>
          </a:pPr>
          <a:r>
            <a:rPr lang="en-US" sz="900" kern="1200" dirty="0"/>
            <a:t>Native Language Reader Directions (Science)</a:t>
          </a:r>
          <a:r>
            <a:rPr lang="en-US" sz="900" b="1" kern="1200" dirty="0"/>
            <a:t> *</a:t>
          </a:r>
          <a:endParaRPr lang="en-US" sz="900" kern="1200" dirty="0"/>
        </a:p>
        <a:p>
          <a:pPr marL="57150" lvl="1" indent="-57150" algn="l" defTabSz="400050" rtl="0">
            <a:lnSpc>
              <a:spcPct val="90000"/>
            </a:lnSpc>
            <a:spcBef>
              <a:spcPct val="0"/>
            </a:spcBef>
            <a:spcAft>
              <a:spcPct val="20000"/>
            </a:spcAft>
            <a:buChar char="•"/>
          </a:pPr>
          <a:r>
            <a:rPr lang="en-US" sz="900" kern="1200" dirty="0"/>
            <a:t>Noise Buffer </a:t>
          </a:r>
        </a:p>
        <a:p>
          <a:pPr marL="57150" lvl="1" indent="-57150" algn="l" defTabSz="400050" rtl="0">
            <a:lnSpc>
              <a:spcPct val="90000"/>
            </a:lnSpc>
            <a:spcBef>
              <a:spcPct val="0"/>
            </a:spcBef>
            <a:spcAft>
              <a:spcPct val="20000"/>
            </a:spcAft>
            <a:buChar char="•"/>
          </a:pPr>
          <a:r>
            <a:rPr lang="en-US" sz="900" kern="1200" dirty="0">
              <a:solidFill>
                <a:schemeClr val="tx1"/>
              </a:solidFill>
            </a:rPr>
            <a:t>Read Aloud</a:t>
          </a:r>
        </a:p>
        <a:p>
          <a:pPr marL="57150" lvl="1" indent="-57150" algn="l" defTabSz="400050" rtl="0">
            <a:lnSpc>
              <a:spcPct val="90000"/>
            </a:lnSpc>
            <a:spcBef>
              <a:spcPct val="0"/>
            </a:spcBef>
            <a:spcAft>
              <a:spcPct val="20000"/>
            </a:spcAft>
            <a:buChar char="•"/>
          </a:pPr>
          <a:r>
            <a:rPr lang="en-US" sz="900" kern="1200" dirty="0"/>
            <a:t>Read Aloud in Spanish (Math, Science) </a:t>
          </a:r>
          <a:r>
            <a:rPr lang="en-US" sz="900" b="1" kern="1200" dirty="0">
              <a:solidFill>
                <a:schemeClr val="tx1"/>
              </a:solidFill>
            </a:rPr>
            <a:t>*</a:t>
          </a:r>
          <a:endParaRPr lang="en-US" sz="900" b="1"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Separate Setting</a:t>
          </a:r>
        </a:p>
        <a:p>
          <a:pPr marL="57150" lvl="1" indent="-57150" algn="l" defTabSz="400050" rtl="0">
            <a:lnSpc>
              <a:spcPct val="90000"/>
            </a:lnSpc>
            <a:spcBef>
              <a:spcPct val="0"/>
            </a:spcBef>
            <a:spcAft>
              <a:spcPct val="20000"/>
            </a:spcAft>
            <a:buChar char="•"/>
          </a:pPr>
          <a:r>
            <a:rPr lang="en-US" sz="900" kern="1200" dirty="0"/>
            <a:t>Simplified Test Directions^</a:t>
          </a:r>
        </a:p>
        <a:p>
          <a:pPr marL="57150" lvl="1" indent="-57150" algn="l" defTabSz="400050" rtl="0">
            <a:lnSpc>
              <a:spcPct val="90000"/>
            </a:lnSpc>
            <a:spcBef>
              <a:spcPct val="0"/>
            </a:spcBef>
            <a:spcAft>
              <a:spcPct val="20000"/>
            </a:spcAft>
            <a:buChar char="•"/>
          </a:pPr>
          <a:r>
            <a:rPr lang="en-US" sz="900" kern="1200" dirty="0"/>
            <a:t>Translation Glossary (Math) </a:t>
          </a:r>
          <a:r>
            <a:rPr lang="en-US" sz="900" b="1" kern="1200" dirty="0">
              <a:solidFill>
                <a:schemeClr val="tx1"/>
              </a:solidFill>
            </a:rPr>
            <a:t>* </a:t>
          </a:r>
          <a:r>
            <a:rPr lang="en-US" sz="900" kern="1200" dirty="0"/>
            <a:t>(Includes Illustrative Glossary as an available language support)</a:t>
          </a:r>
          <a:r>
            <a:rPr lang="en-US" sz="900" b="1" kern="1200" dirty="0">
              <a:solidFill>
                <a:schemeClr val="tx1"/>
              </a:solidFill>
            </a:rPr>
            <a:t> (Note: These must be requested through Helpdesk and accompany a large-print test booklet.)</a:t>
          </a:r>
          <a:endParaRPr lang="en-US" sz="900" kern="1200" dirty="0"/>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1"/>
            </a:rPr>
            <a:t>Translation Test Directions</a:t>
          </a:r>
          <a:r>
            <a:rPr lang="en-US" sz="900" b="1" kern="1200" dirty="0">
              <a:solidFill>
                <a:schemeClr val="tx1"/>
              </a:solidFill>
            </a:rPr>
            <a:t>* </a:t>
          </a:r>
          <a:r>
            <a:rPr lang="en-US" sz="900" b="0" kern="1200" dirty="0">
              <a:solidFill>
                <a:schemeClr val="tx1"/>
              </a:solidFill>
            </a:rPr>
            <a:t>(Math, ELA)</a:t>
          </a:r>
          <a:r>
            <a:rPr lang="en-US" sz="900" b="0" kern="1200" dirty="0"/>
            <a:t>^ </a:t>
          </a:r>
        </a:p>
      </dsp:txBody>
      <dsp:txXfrm>
        <a:off x="0" y="222675"/>
        <a:ext cx="2597346" cy="2630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034A-C494-4C26-9940-36303B38D3BD}">
      <dsp:nvSpPr>
        <dsp:cNvPr id="0" name=""/>
        <dsp:cNvSpPr/>
      </dsp:nvSpPr>
      <dsp:spPr>
        <a:xfrm>
          <a:off x="361799" y="0"/>
          <a:ext cx="983529" cy="257811"/>
        </a:xfrm>
        <a:prstGeom prst="round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374384" y="12585"/>
        <a:ext cx="958359" cy="232641"/>
      </dsp:txXfrm>
    </dsp:sp>
    <dsp:sp modelId="{A08911BC-1595-49CD-8F30-A86388631E33}">
      <dsp:nvSpPr>
        <dsp:cNvPr id="0" name=""/>
        <dsp:cNvSpPr/>
      </dsp:nvSpPr>
      <dsp:spPr>
        <a:xfrm>
          <a:off x="51544" y="259427"/>
          <a:ext cx="1596166" cy="2641592"/>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2507" tIns="12700" rIns="71120" bIns="12700" numCol="1" spcCol="1270" anchor="t" anchorCtr="0">
          <a:noAutofit/>
        </a:bodyPr>
        <a:lstStyle/>
        <a:p>
          <a:pPr marL="57150" lvl="1" indent="-57150" algn="l" defTabSz="444500" rtl="0">
            <a:lnSpc>
              <a:spcPct val="90000"/>
            </a:lnSpc>
            <a:spcBef>
              <a:spcPct val="0"/>
            </a:spcBef>
            <a:spcAft>
              <a:spcPct val="20000"/>
            </a:spcAft>
            <a:buChar char="•"/>
          </a:pPr>
          <a:endParaRPr lang="en-US" sz="1000" b="1" kern="1200" dirty="0"/>
        </a:p>
        <a:p>
          <a:pPr marL="57150" lvl="1" indent="-57150" algn="l" defTabSz="444500" rtl="0">
            <a:lnSpc>
              <a:spcPct val="90000"/>
            </a:lnSpc>
            <a:spcBef>
              <a:spcPct val="0"/>
            </a:spcBef>
            <a:spcAft>
              <a:spcPct val="20000"/>
            </a:spcAft>
            <a:buChar char="•"/>
          </a:pPr>
          <a:r>
            <a:rPr lang="en-US" sz="1000" kern="1200" dirty="0"/>
            <a:t>American Sign Language (Video)</a:t>
          </a:r>
          <a:r>
            <a:rPr lang="en-US" sz="1000" b="1" kern="1200" dirty="0"/>
            <a:t>^</a:t>
          </a:r>
        </a:p>
        <a:p>
          <a:pPr marL="57150" lvl="1" indent="-57150" algn="l" defTabSz="444500" rtl="0">
            <a:lnSpc>
              <a:spcPct val="90000"/>
            </a:lnSpc>
            <a:spcBef>
              <a:spcPct val="0"/>
            </a:spcBef>
            <a:spcAft>
              <a:spcPct val="20000"/>
            </a:spcAft>
            <a:buChar char="•"/>
          </a:pPr>
          <a:r>
            <a:rPr lang="en-US" sz="1000" kern="1200" dirty="0"/>
            <a:t>Braille Type</a:t>
          </a:r>
        </a:p>
        <a:p>
          <a:pPr marL="57150" lvl="1" indent="-57150" algn="l" defTabSz="444500" rtl="0">
            <a:lnSpc>
              <a:spcPct val="90000"/>
            </a:lnSpc>
            <a:spcBef>
              <a:spcPct val="0"/>
            </a:spcBef>
            <a:spcAft>
              <a:spcPct val="20000"/>
            </a:spcAft>
            <a:buChar char="•"/>
          </a:pPr>
          <a:r>
            <a:rPr lang="en-US" sz="1000" kern="1200" dirty="0"/>
            <a:t>Braille Transcript (ELA Listening)</a:t>
          </a:r>
        </a:p>
        <a:p>
          <a:pPr marL="57150" lvl="1" indent="-57150" algn="l" defTabSz="444500" rtl="0">
            <a:lnSpc>
              <a:spcPct val="90000"/>
            </a:lnSpc>
            <a:spcBef>
              <a:spcPct val="0"/>
            </a:spcBef>
            <a:spcAft>
              <a:spcPct val="20000"/>
            </a:spcAft>
            <a:buChar char="•"/>
          </a:pPr>
          <a:r>
            <a:rPr lang="en-US" sz="1000" kern="1200" dirty="0"/>
            <a:t>Closed Captioning (ELA Listening)</a:t>
          </a:r>
        </a:p>
        <a:p>
          <a:pPr marL="57150" lvl="1" indent="-57150" algn="l" defTabSz="444500">
            <a:lnSpc>
              <a:spcPct val="90000"/>
            </a:lnSpc>
            <a:spcBef>
              <a:spcPct val="0"/>
            </a:spcBef>
            <a:spcAft>
              <a:spcPct val="20000"/>
            </a:spcAft>
            <a:buChar char="•"/>
          </a:pPr>
          <a:r>
            <a:rPr lang="en-US" sz="1000" kern="1200" dirty="0"/>
            <a:t>Permissive Mode (compatible third party accessibility software)</a:t>
          </a:r>
        </a:p>
        <a:p>
          <a:pPr marL="57150" lvl="1" indent="-57150" algn="l" defTabSz="444500" rtl="0">
            <a:lnSpc>
              <a:spcPct val="90000"/>
            </a:lnSpc>
            <a:spcBef>
              <a:spcPct val="0"/>
            </a:spcBef>
            <a:spcAft>
              <a:spcPct val="20000"/>
            </a:spcAft>
            <a:buChar char="•"/>
          </a:pPr>
          <a:r>
            <a:rPr lang="en-US" sz="1000" kern="1200" dirty="0"/>
            <a:t>Refreshable Braille</a:t>
          </a:r>
        </a:p>
        <a:p>
          <a:pPr marL="57150" lvl="1" indent="-57150" algn="l" defTabSz="444500" rtl="0">
            <a:lnSpc>
              <a:spcPct val="90000"/>
            </a:lnSpc>
            <a:spcBef>
              <a:spcPct val="0"/>
            </a:spcBef>
            <a:spcAft>
              <a:spcPct val="20000"/>
            </a:spcAft>
            <a:buChar char="•"/>
          </a:pPr>
          <a:r>
            <a:rPr lang="en-US" sz="1000" kern="1200" dirty="0"/>
            <a:t>Speech-to-Text</a:t>
          </a:r>
          <a:endParaRPr lang="en-US" sz="1000" b="1" kern="1200" dirty="0">
            <a:solidFill>
              <a:srgbClr val="FF0000"/>
            </a:solidFill>
          </a:endParaRPr>
        </a:p>
        <a:p>
          <a:pPr marL="57150" lvl="1" indent="-57150" algn="l" defTabSz="444500" rtl="0">
            <a:lnSpc>
              <a:spcPct val="90000"/>
            </a:lnSpc>
            <a:spcBef>
              <a:spcPct val="0"/>
            </a:spcBef>
            <a:spcAft>
              <a:spcPct val="20000"/>
            </a:spcAft>
            <a:buChar char="•"/>
          </a:pPr>
          <a:r>
            <a:rPr lang="en-US" sz="1000" kern="1200" dirty="0"/>
            <a:t>Text-to-Speech ELA Reading Passages (Grades 3-8)</a:t>
          </a:r>
          <a:endParaRPr lang="en-US" sz="1000" b="1" kern="1200" dirty="0">
            <a:solidFill>
              <a:srgbClr val="FF0000"/>
            </a:solidFill>
          </a:endParaRPr>
        </a:p>
      </dsp:txBody>
      <dsp:txXfrm>
        <a:off x="51544" y="259427"/>
        <a:ext cx="1596166" cy="2641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1D603-199B-42F9-825B-EE4C2D3AD034}">
      <dsp:nvSpPr>
        <dsp:cNvPr id="0" name=""/>
        <dsp:cNvSpPr/>
      </dsp:nvSpPr>
      <dsp:spPr>
        <a:xfrm>
          <a:off x="-105130" y="9464"/>
          <a:ext cx="5760288" cy="10574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40291-E0E3-49F4-8DFA-36DC7F1D62A8}">
      <dsp:nvSpPr>
        <dsp:cNvPr id="0" name=""/>
        <dsp:cNvSpPr/>
      </dsp:nvSpPr>
      <dsp:spPr>
        <a:xfrm>
          <a:off x="214748" y="247391"/>
          <a:ext cx="581598" cy="58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C26FE5-590B-405A-BCD7-98A4BCDA17E7}">
      <dsp:nvSpPr>
        <dsp:cNvPr id="0" name=""/>
        <dsp:cNvSpPr/>
      </dsp:nvSpPr>
      <dsp:spPr>
        <a:xfrm>
          <a:off x="1116226" y="9464"/>
          <a:ext cx="4536541"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Changes to the submission process for the </a:t>
          </a:r>
        </a:p>
      </dsp:txBody>
      <dsp:txXfrm>
        <a:off x="1116226" y="9464"/>
        <a:ext cx="4536541" cy="1057452"/>
      </dsp:txXfrm>
    </dsp:sp>
    <dsp:sp modelId="{31B402A4-C534-49C6-A50B-C01EF0FC02D6}">
      <dsp:nvSpPr>
        <dsp:cNvPr id="0" name=""/>
        <dsp:cNvSpPr/>
      </dsp:nvSpPr>
      <dsp:spPr>
        <a:xfrm>
          <a:off x="-105130" y="1331280"/>
          <a:ext cx="5760288" cy="10574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B0D2D-974C-4A9B-886C-18B2D93A7CC5}">
      <dsp:nvSpPr>
        <dsp:cNvPr id="0" name=""/>
        <dsp:cNvSpPr/>
      </dsp:nvSpPr>
      <dsp:spPr>
        <a:xfrm>
          <a:off x="214748" y="1569207"/>
          <a:ext cx="581598" cy="58159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3B3657-DE84-4059-943C-4BCED162B392}">
      <dsp:nvSpPr>
        <dsp:cNvPr id="0" name=""/>
        <dsp:cNvSpPr/>
      </dsp:nvSpPr>
      <dsp:spPr>
        <a:xfrm>
          <a:off x="1116226" y="1331280"/>
          <a:ext cx="2592129"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Decision Guidelines for Text-to-Speech of the Smarter Balanced ELA Reading Passages</a:t>
          </a:r>
          <a:endParaRPr lang="en-US" sz="1400" kern="1200" dirty="0">
            <a:latin typeface="Arial" panose="020B0604020202020204" pitchFamily="34" charset="0"/>
            <a:cs typeface="Arial" panose="020B0604020202020204" pitchFamily="34" charset="0"/>
          </a:endParaRPr>
        </a:p>
      </dsp:txBody>
      <dsp:txXfrm>
        <a:off x="1116226" y="1331280"/>
        <a:ext cx="2592129" cy="1057452"/>
      </dsp:txXfrm>
    </dsp:sp>
    <dsp:sp modelId="{647BDAA3-9D38-4E32-837F-27D35041605F}">
      <dsp:nvSpPr>
        <dsp:cNvPr id="0" name=""/>
        <dsp:cNvSpPr/>
      </dsp:nvSpPr>
      <dsp:spPr>
        <a:xfrm>
          <a:off x="3506361" y="1331280"/>
          <a:ext cx="2348402"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Use as a screening tool</a:t>
          </a:r>
        </a:p>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File/maintain locally</a:t>
          </a:r>
        </a:p>
      </dsp:txBody>
      <dsp:txXfrm>
        <a:off x="3506361" y="1331280"/>
        <a:ext cx="2348402" cy="1057452"/>
      </dsp:txXfrm>
    </dsp:sp>
    <dsp:sp modelId="{90C23F9A-52F8-4256-9812-8132F34658CB}">
      <dsp:nvSpPr>
        <dsp:cNvPr id="0" name=""/>
        <dsp:cNvSpPr/>
      </dsp:nvSpPr>
      <dsp:spPr>
        <a:xfrm>
          <a:off x="-105130" y="2653096"/>
          <a:ext cx="5760288" cy="10574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73900-9828-4910-A1F5-C3053AF8B179}">
      <dsp:nvSpPr>
        <dsp:cNvPr id="0" name=""/>
        <dsp:cNvSpPr/>
      </dsp:nvSpPr>
      <dsp:spPr>
        <a:xfrm>
          <a:off x="214748" y="2891022"/>
          <a:ext cx="581598" cy="581598"/>
        </a:xfrm>
        <a:prstGeom prst="rect">
          <a:avLst/>
        </a:prstGeom>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F7D4AC-1A6D-4D1E-A83E-64794AD19D01}">
      <dsp:nvSpPr>
        <dsp:cNvPr id="0" name=""/>
        <dsp:cNvSpPr/>
      </dsp:nvSpPr>
      <dsp:spPr>
        <a:xfrm>
          <a:off x="1116226" y="2653096"/>
          <a:ext cx="2592129"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Documented Evidence for a Read Aloud of the of the Smarter Balanced ELA Reading Passages</a:t>
          </a:r>
          <a:endParaRPr lang="en-US" sz="1400" kern="1200" dirty="0">
            <a:latin typeface="Arial" panose="020B0604020202020204" pitchFamily="34" charset="0"/>
            <a:cs typeface="Arial" panose="020B0604020202020204" pitchFamily="34" charset="0"/>
          </a:endParaRPr>
        </a:p>
      </dsp:txBody>
      <dsp:txXfrm>
        <a:off x="1116226" y="2653096"/>
        <a:ext cx="2592129" cy="1057452"/>
      </dsp:txXfrm>
    </dsp:sp>
    <dsp:sp modelId="{6096E267-3D2F-42EA-9568-B04789E283D2}">
      <dsp:nvSpPr>
        <dsp:cNvPr id="0" name=""/>
        <dsp:cNvSpPr/>
      </dsp:nvSpPr>
      <dsp:spPr>
        <a:xfrm>
          <a:off x="3495705" y="2653096"/>
          <a:ext cx="2369712"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Use as a screening tool</a:t>
          </a:r>
        </a:p>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Submit with the petition </a:t>
          </a:r>
        </a:p>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for special documented accommodations</a:t>
          </a:r>
        </a:p>
      </dsp:txBody>
      <dsp:txXfrm>
        <a:off x="3495705" y="2653096"/>
        <a:ext cx="2369712" cy="1057452"/>
      </dsp:txXfrm>
    </dsp:sp>
    <dsp:sp modelId="{692B0D52-DFB5-47C4-BC19-84685298AA73}">
      <dsp:nvSpPr>
        <dsp:cNvPr id="0" name=""/>
        <dsp:cNvSpPr/>
      </dsp:nvSpPr>
      <dsp:spPr>
        <a:xfrm>
          <a:off x="-105130" y="3974911"/>
          <a:ext cx="5760288" cy="10574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262DB-1055-4454-A68C-8E63B3C017D2}">
      <dsp:nvSpPr>
        <dsp:cNvPr id="0" name=""/>
        <dsp:cNvSpPr/>
      </dsp:nvSpPr>
      <dsp:spPr>
        <a:xfrm>
          <a:off x="214748" y="4212838"/>
          <a:ext cx="581598" cy="58159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7D778A-6A38-4AC9-B767-C9EA9634EB99}">
      <dsp:nvSpPr>
        <dsp:cNvPr id="0" name=""/>
        <dsp:cNvSpPr/>
      </dsp:nvSpPr>
      <dsp:spPr>
        <a:xfrm>
          <a:off x="1116226" y="3974911"/>
          <a:ext cx="4536541" cy="105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14" tIns="111914" rIns="111914" bIns="11191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Resources are available on the Guidelines for Choosing Text-to-Speech or Read Aloud Accommodations portal </a:t>
          </a:r>
          <a:r>
            <a:rPr lang="en-US" sz="1400" kern="1200" dirty="0">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web page</a:t>
          </a:r>
          <a:r>
            <a:rPr lang="en-US" sz="1400" kern="1200" dirty="0">
              <a:latin typeface="Arial" panose="020B0604020202020204" pitchFamily="34" charset="0"/>
              <a:cs typeface="Arial" panose="020B0604020202020204" pitchFamily="34" charset="0"/>
            </a:rPr>
            <a:t>.</a:t>
          </a:r>
        </a:p>
      </dsp:txBody>
      <dsp:txXfrm>
        <a:off x="1116226" y="3974911"/>
        <a:ext cx="4536541" cy="1057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AB2D1-2CA0-4FB3-92A0-063B0CD456B3}">
      <dsp:nvSpPr>
        <dsp:cNvPr id="0" name=""/>
        <dsp:cNvSpPr/>
      </dsp:nvSpPr>
      <dsp:spPr>
        <a:xfrm>
          <a:off x="222208" y="236910"/>
          <a:ext cx="914402" cy="914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F9555A-16B4-48CA-AF99-1E330FE11B5A}">
      <dsp:nvSpPr>
        <dsp:cNvPr id="0" name=""/>
        <dsp:cNvSpPr/>
      </dsp:nvSpPr>
      <dsp:spPr>
        <a:xfrm>
          <a:off x="4410" y="1830056"/>
          <a:ext cx="1350000" cy="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Frequently Asked Questions and Answers about the Connecticut Alternate Assessment System</a:t>
          </a:r>
          <a:endParaRPr lang="en-US" sz="1400" kern="1200" dirty="0">
            <a:solidFill>
              <a:schemeClr val="tx1"/>
            </a:solidFill>
            <a:latin typeface="Arial" panose="020B0604020202020204" pitchFamily="34" charset="0"/>
            <a:cs typeface="Arial" panose="020B0604020202020204" pitchFamily="34" charset="0"/>
          </a:endParaRPr>
        </a:p>
      </dsp:txBody>
      <dsp:txXfrm>
        <a:off x="4410" y="1830056"/>
        <a:ext cx="1350000" cy="974976"/>
      </dsp:txXfrm>
    </dsp:sp>
    <dsp:sp modelId="{AEA93136-2962-40D5-B30B-B27EE100C292}">
      <dsp:nvSpPr>
        <dsp:cNvPr id="0" name=""/>
        <dsp:cNvSpPr/>
      </dsp:nvSpPr>
      <dsp:spPr>
        <a:xfrm>
          <a:off x="1819089" y="268804"/>
          <a:ext cx="914402" cy="9144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1AA995-A030-4FDA-8140-F1FA1A0AFBBD}">
      <dsp:nvSpPr>
        <dsp:cNvPr id="0" name=""/>
        <dsp:cNvSpPr/>
      </dsp:nvSpPr>
      <dsp:spPr>
        <a:xfrm>
          <a:off x="1590660" y="1830056"/>
          <a:ext cx="1350000" cy="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Annotated Connecticut Alternate Assessment Eligibility Form</a:t>
          </a:r>
          <a:endParaRPr lang="en-US" sz="1400" kern="1200" dirty="0">
            <a:solidFill>
              <a:schemeClr val="tx1"/>
            </a:solidFill>
            <a:latin typeface="Arial" panose="020B0604020202020204" pitchFamily="34" charset="0"/>
            <a:cs typeface="Arial" panose="020B0604020202020204" pitchFamily="34" charset="0"/>
          </a:endParaRPr>
        </a:p>
      </dsp:txBody>
      <dsp:txXfrm>
        <a:off x="1590660" y="1830056"/>
        <a:ext cx="1350000" cy="974976"/>
      </dsp:txXfrm>
    </dsp:sp>
    <dsp:sp modelId="{5155A08C-2EFF-4463-9248-CA4A2F25A379}">
      <dsp:nvSpPr>
        <dsp:cNvPr id="0" name=""/>
        <dsp:cNvSpPr/>
      </dsp:nvSpPr>
      <dsp:spPr>
        <a:xfrm>
          <a:off x="3393493" y="279442"/>
          <a:ext cx="914402" cy="914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80F6B6-C14E-4205-ACC7-250D2C08EAD1}">
      <dsp:nvSpPr>
        <dsp:cNvPr id="0" name=""/>
        <dsp:cNvSpPr/>
      </dsp:nvSpPr>
      <dsp:spPr>
        <a:xfrm>
          <a:off x="3176910" y="1830056"/>
          <a:ext cx="1350000" cy="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Frequently asked Questions and Answers About the Connecticut Alternate Assessment Eligibility Form</a:t>
          </a:r>
          <a:endParaRPr lang="en-US" sz="1400" kern="1200" dirty="0">
            <a:solidFill>
              <a:schemeClr val="tx1"/>
            </a:solidFill>
            <a:latin typeface="Arial" panose="020B0604020202020204" pitchFamily="34" charset="0"/>
            <a:cs typeface="Arial" panose="020B0604020202020204" pitchFamily="34" charset="0"/>
          </a:endParaRPr>
        </a:p>
      </dsp:txBody>
      <dsp:txXfrm>
        <a:off x="3176910" y="1830056"/>
        <a:ext cx="1350000" cy="974976"/>
      </dsp:txXfrm>
    </dsp:sp>
    <dsp:sp modelId="{9AD3B8F1-7A13-4E0E-ABDD-1E2E4596438B}">
      <dsp:nvSpPr>
        <dsp:cNvPr id="0" name=""/>
        <dsp:cNvSpPr/>
      </dsp:nvSpPr>
      <dsp:spPr>
        <a:xfrm>
          <a:off x="4927796" y="311335"/>
          <a:ext cx="914402" cy="9144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AE806D-9CB7-432C-A122-09EA5F37E692}">
      <dsp:nvSpPr>
        <dsp:cNvPr id="0" name=""/>
        <dsp:cNvSpPr/>
      </dsp:nvSpPr>
      <dsp:spPr>
        <a:xfrm>
          <a:off x="4763160" y="1830056"/>
          <a:ext cx="1350000" cy="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Connecticut Alternate Assessment System Participation Guidance for Planning and Placement Teams Flowchart </a:t>
          </a:r>
          <a:endParaRPr lang="en-US" sz="1400" kern="1200" dirty="0">
            <a:solidFill>
              <a:schemeClr val="tx1"/>
            </a:solidFill>
            <a:latin typeface="Arial" panose="020B0604020202020204" pitchFamily="34" charset="0"/>
            <a:cs typeface="Arial" panose="020B0604020202020204" pitchFamily="34" charset="0"/>
          </a:endParaRPr>
        </a:p>
      </dsp:txBody>
      <dsp:txXfrm>
        <a:off x="4763160" y="1830056"/>
        <a:ext cx="1350000" cy="974976"/>
      </dsp:txXfrm>
    </dsp:sp>
    <dsp:sp modelId="{0E61F7A6-E4BF-40FC-A81E-22D6961C1734}">
      <dsp:nvSpPr>
        <dsp:cNvPr id="0" name=""/>
        <dsp:cNvSpPr/>
      </dsp:nvSpPr>
      <dsp:spPr>
        <a:xfrm>
          <a:off x="6535308" y="300704"/>
          <a:ext cx="914402" cy="914402"/>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570D0-77EC-4B8C-BD79-ED7D1C5E948E}">
      <dsp:nvSpPr>
        <dsp:cNvPr id="0" name=""/>
        <dsp:cNvSpPr/>
      </dsp:nvSpPr>
      <dsp:spPr>
        <a:xfrm>
          <a:off x="6349410" y="1830056"/>
          <a:ext cx="1350000" cy="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For more information, visit the </a:t>
          </a:r>
          <a:r>
            <a:rPr lang="en-US"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5">
                <a:extLst>
                  <a:ext uri="{A12FA001-AC4F-418D-AE19-62706E023703}">
                    <ahyp:hlinkClr xmlns:ahyp="http://schemas.microsoft.com/office/drawing/2018/hyperlinkcolor" val="tx"/>
                  </a:ext>
                </a:extLst>
              </a:hlinkClick>
            </a:rPr>
            <a:t>CSDE Website </a:t>
          </a:r>
          <a:r>
            <a:rPr lang="en-US" sz="1400" kern="1200" dirty="0">
              <a:solidFill>
                <a:schemeClr val="tx1"/>
              </a:solidFill>
              <a:latin typeface="Arial" panose="020B0604020202020204" pitchFamily="34" charset="0"/>
              <a:cs typeface="Arial" panose="020B0604020202020204" pitchFamily="34" charset="0"/>
            </a:rPr>
            <a:t>and the Connecticut  Comprehensive Assessment Program Portal.</a:t>
          </a:r>
        </a:p>
      </dsp:txBody>
      <dsp:txXfrm>
        <a:off x="6349410" y="1830056"/>
        <a:ext cx="1350000" cy="9749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7"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sz="quarter" idx="1"/>
          </p:nvPr>
        </p:nvSpPr>
        <p:spPr bwMode="auto">
          <a:xfrm>
            <a:off x="4142970"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ChangeArrowheads="1"/>
          </p:cNvSpPr>
          <p:nvPr>
            <p:ph type="ftr" sz="quarter" idx="2"/>
          </p:nvPr>
        </p:nvSpPr>
        <p:spPr bwMode="auto">
          <a:xfrm>
            <a:off x="7"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defRPr sz="1200">
                <a:latin typeface="Arial" charset="0"/>
              </a:defRPr>
            </a:lvl1pPr>
          </a:lstStyle>
          <a:p>
            <a:pPr>
              <a:defRPr/>
            </a:pPr>
            <a:endParaRPr lang="en-US" dirty="0"/>
          </a:p>
        </p:txBody>
      </p:sp>
      <p:sp>
        <p:nvSpPr>
          <p:cNvPr id="13317" name="Rectangle 5"/>
          <p:cNvSpPr>
            <a:spLocks noGrp="1" noChangeArrowheads="1"/>
          </p:cNvSpPr>
          <p:nvPr>
            <p:ph type="sldNum" sz="quarter" idx="3"/>
          </p:nvPr>
        </p:nvSpPr>
        <p:spPr bwMode="auto">
          <a:xfrm>
            <a:off x="4142970"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lgn="r">
              <a:defRPr sz="1200">
                <a:latin typeface="Arial" charset="0"/>
              </a:defRPr>
            </a:lvl1pPr>
          </a:lstStyle>
          <a:p>
            <a:pPr>
              <a:defRPr/>
            </a:pPr>
            <a:fld id="{A0E22309-E4A2-47B7-8D06-249A94B4A174}" type="slidenum">
              <a:rPr lang="en-US"/>
              <a:pPr>
                <a:defRPr/>
              </a:pPr>
              <a:t>‹#›</a:t>
            </a:fld>
            <a:endParaRPr lang="en-US" dirty="0"/>
          </a:p>
        </p:txBody>
      </p:sp>
    </p:spTree>
    <p:extLst>
      <p:ext uri="{BB962C8B-B14F-4D97-AF65-F5344CB8AC3E}">
        <p14:creationId xmlns:p14="http://schemas.microsoft.com/office/powerpoint/2010/main" val="335662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170583" cy="480390"/>
          </a:xfrm>
          <a:prstGeom prst="rect">
            <a:avLst/>
          </a:prstGeom>
        </p:spPr>
        <p:txBody>
          <a:bodyPr vert="horz" lIns="96282" tIns="48141" rIns="96282" bIns="48141"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4142970" y="5"/>
            <a:ext cx="3170583" cy="480390"/>
          </a:xfrm>
          <a:prstGeom prst="rect">
            <a:avLst/>
          </a:prstGeom>
        </p:spPr>
        <p:txBody>
          <a:bodyPr vert="horz" lIns="96282" tIns="48141" rIns="96282" bIns="48141" rtlCol="0"/>
          <a:lstStyle>
            <a:lvl1pPr algn="r">
              <a:defRPr sz="1200">
                <a:latin typeface="Arial" charset="0"/>
              </a:defRPr>
            </a:lvl1pPr>
          </a:lstStyle>
          <a:p>
            <a:pPr>
              <a:defRPr/>
            </a:pPr>
            <a:fld id="{0D9AF1C2-7666-45A4-BF69-32CF3F253C0E}" type="datetimeFigureOut">
              <a:rPr lang="en-US"/>
              <a:pPr>
                <a:defRPr/>
              </a:pPr>
              <a:t>1/26/2022</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282" tIns="48141" rIns="96282" bIns="48141" rtlCol="0" anchor="ctr"/>
          <a:lstStyle/>
          <a:p>
            <a:pPr lvl="0"/>
            <a:endParaRPr lang="en-US" noProof="0" dirty="0"/>
          </a:p>
        </p:txBody>
      </p:sp>
      <p:sp>
        <p:nvSpPr>
          <p:cNvPr id="5" name="Notes Placeholder 4"/>
          <p:cNvSpPr>
            <a:spLocks noGrp="1"/>
          </p:cNvSpPr>
          <p:nvPr>
            <p:ph type="body" sz="quarter" idx="3"/>
          </p:nvPr>
        </p:nvSpPr>
        <p:spPr>
          <a:xfrm>
            <a:off x="732187" y="4561239"/>
            <a:ext cx="5850835" cy="4320213"/>
          </a:xfrm>
          <a:prstGeom prst="rect">
            <a:avLst/>
          </a:prstGeom>
        </p:spPr>
        <p:txBody>
          <a:bodyPr vert="horz" lIns="96282" tIns="48141" rIns="96282" bIns="481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9119178"/>
            <a:ext cx="3170583" cy="480390"/>
          </a:xfrm>
          <a:prstGeom prst="rect">
            <a:avLst/>
          </a:prstGeom>
        </p:spPr>
        <p:txBody>
          <a:bodyPr vert="horz" lIns="96282" tIns="48141" rIns="96282" bIns="48141"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142970" y="9119178"/>
            <a:ext cx="3170583" cy="480390"/>
          </a:xfrm>
          <a:prstGeom prst="rect">
            <a:avLst/>
          </a:prstGeom>
        </p:spPr>
        <p:txBody>
          <a:bodyPr vert="horz" lIns="96282" tIns="48141" rIns="96282" bIns="48141" rtlCol="0" anchor="b"/>
          <a:lstStyle>
            <a:lvl1pPr algn="r">
              <a:defRPr sz="1200">
                <a:latin typeface="Arial" charset="0"/>
              </a:defRPr>
            </a:lvl1pPr>
          </a:lstStyle>
          <a:p>
            <a:pPr>
              <a:defRPr/>
            </a:pPr>
            <a:fld id="{9CAD9C9B-24D6-44DC-A3B7-3E9F9185F237}" type="slidenum">
              <a:rPr lang="en-US"/>
              <a:pPr>
                <a:defRPr/>
              </a:pPr>
              <a:t>‹#›</a:t>
            </a:fld>
            <a:endParaRPr lang="en-US" dirty="0"/>
          </a:p>
        </p:txBody>
      </p:sp>
    </p:spTree>
    <p:extLst>
      <p:ext uri="{BB962C8B-B14F-4D97-AF65-F5344CB8AC3E}">
        <p14:creationId xmlns:p14="http://schemas.microsoft.com/office/powerpoint/2010/main" val="235582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t.portal.cambiumast.com/" TargetMode="External"/><Relationship Id="rId4" Type="http://schemas.openxmlformats.org/officeDocument/2006/relationships/hyperlink" Target="https://portal.ct.gov/SD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tpt.tds.cambiumast.com/stud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tpt.tds.cambiumast.com/stude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text-to-speech-decision-guideline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esmos.com/accessibilit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w3.org/TR/WCAG20/" TargetMode="External"/><Relationship Id="rId5" Type="http://schemas.openxmlformats.org/officeDocument/2006/relationships/hyperlink" Target="https://calculators.smarterbalanced.org/#about" TargetMode="External"/><Relationship Id="rId4" Type="http://schemas.openxmlformats.org/officeDocument/2006/relationships/hyperlink" Target="http://learn.desmos.com/fourfunc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connecticut-smarter-balanced-and-ngss-assessment-reader-options-tab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translation-(glossary)-%E2%80%93-embedded-designated-suppor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ortal.smarterbalanced.org/library/en/illustration-glossary.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csde-assessment-guidelin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t.portal.cambiumast.com/resources/guides/testing-students-in-psis-who-attend-out-of-state-and-non-approved-facilit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r>
              <a:rPr lang="en-US" dirty="0"/>
              <a:t>I hope that everyone is well.  </a:t>
            </a:r>
            <a:endParaRPr lang="en-US" dirty="0">
              <a:cs typeface="Calibri"/>
            </a:endParaRPr>
          </a:p>
          <a:p>
            <a:r>
              <a:rPr lang="en-US" dirty="0"/>
              <a:t>This session is being recorded and it will be posted next week.  A PDF of this presentation will also be </a:t>
            </a:r>
            <a:r>
              <a:rPr lang="en-US" b="0" dirty="0"/>
              <a:t>available </a:t>
            </a:r>
            <a:r>
              <a:rPr lang="en-US" sz="1200" b="0" dirty="0">
                <a:highlight>
                  <a:srgbClr val="FFFF00"/>
                </a:highlight>
              </a:rPr>
              <a:t>on the Student Assessment webpage (</a:t>
            </a:r>
            <a:r>
              <a:rPr lang="en-US" sz="1200" b="0" dirty="0">
                <a:highlight>
                  <a:srgbClr val="FFFF00"/>
                </a:highlight>
                <a:hlinkClick r:id="rId3"/>
              </a:rPr>
              <a:t>https://portal.ct.gov/SDE/Student-Assessment/Main-Assessment/Student-Assessment</a:t>
            </a:r>
            <a:r>
              <a:rPr lang="en-US" sz="1200" b="0" dirty="0">
                <a:highlight>
                  <a:srgbClr val="FFFF00"/>
                </a:highlight>
              </a:rPr>
              <a:t>)</a:t>
            </a:r>
          </a:p>
          <a:p>
            <a:r>
              <a:rPr lang="en-US" sz="1200" b="0" dirty="0">
                <a:highlight>
                  <a:srgbClr val="FFFF00"/>
                </a:highlight>
              </a:rPr>
              <a:t>located</a:t>
            </a:r>
            <a:r>
              <a:rPr lang="en-US" sz="1200" b="0" baseline="0" dirty="0">
                <a:highlight>
                  <a:srgbClr val="FFFF00"/>
                </a:highlight>
              </a:rPr>
              <a:t> on the Connecticut State Department of Education Website: </a:t>
            </a:r>
            <a:r>
              <a:rPr lang="en-US" sz="1200" b="0" baseline="0" dirty="0">
                <a:highlight>
                  <a:srgbClr val="FFFF00"/>
                </a:highlight>
                <a:hlinkClick r:id="rId4"/>
              </a:rPr>
              <a:t>https://portal.ct.gov/SDE</a:t>
            </a:r>
            <a:r>
              <a:rPr lang="en-US" sz="1200" b="0" baseline="0" dirty="0">
                <a:highlight>
                  <a:srgbClr val="FFFF00"/>
                </a:highlight>
              </a:rPr>
              <a:t>.</a:t>
            </a:r>
          </a:p>
          <a:p>
            <a:endParaRPr lang="en-US" sz="1200" b="0" dirty="0">
              <a:highlight>
                <a:srgbClr val="FFFF00"/>
              </a:highlight>
              <a:cs typeface="Calibri"/>
            </a:endParaRPr>
          </a:p>
          <a:p>
            <a:endParaRPr lang="en-US" dirty="0"/>
          </a:p>
          <a:p>
            <a:r>
              <a:rPr lang="en-US" dirty="0"/>
              <a:t>All District</a:t>
            </a:r>
            <a:r>
              <a:rPr lang="en-US" baseline="0" dirty="0"/>
              <a:t> Administrator and Test Coordinator Manuals are available on the Student Assessment Webpage and the Connecticut Comprehensive Assessment Program Portal (by searching under Resources). </a:t>
            </a:r>
            <a:r>
              <a:rPr lang="en-US" baseline="0" dirty="0">
                <a:hlinkClick r:id="rId5"/>
              </a:rPr>
              <a:t>https://ct.portal.cambiumast.com/</a:t>
            </a:r>
            <a:endParaRPr lang="en-US" baseline="0"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1D7384D-02EB-4D5E-8EFA-8E250C371402}" type="slidenum">
              <a:rPr lang="en-US" smtClean="0"/>
              <a:t>1</a:t>
            </a:fld>
            <a:endParaRPr lang="en-US" dirty="0"/>
          </a:p>
        </p:txBody>
      </p:sp>
    </p:spTree>
    <p:extLst>
      <p:ext uri="{BB962C8B-B14F-4D97-AF65-F5344CB8AC3E}">
        <p14:creationId xmlns:p14="http://schemas.microsoft.com/office/powerpoint/2010/main" val="49244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Familiarizing students with universal test tools can </a:t>
            </a:r>
            <a:r>
              <a:rPr lang="en-US" b="1" dirty="0"/>
              <a:t>boost </a:t>
            </a:r>
            <a:r>
              <a:rPr lang="en-US" sz="1200" b="1" i="0" kern="1200" dirty="0">
                <a:solidFill>
                  <a:schemeClr val="tx1"/>
                </a:solidFill>
                <a:effectLst/>
                <a:latin typeface="+mn-lt"/>
                <a:ea typeface="+mn-ea"/>
                <a:cs typeface="+mn-cs"/>
              </a:rPr>
              <a:t>confidence! </a:t>
            </a:r>
          </a:p>
          <a:p>
            <a:r>
              <a:rPr lang="en-US" sz="1200" b="0" i="0" kern="1200" dirty="0">
                <a:solidFill>
                  <a:schemeClr val="tx1"/>
                </a:solidFill>
                <a:effectLst/>
                <a:latin typeface="+mn-lt"/>
                <a:ea typeface="+mn-ea"/>
                <a:cs typeface="+mn-cs"/>
              </a:rPr>
              <a:t>Smarter Balanced digitally-delivered assessments (interims, the summative test, and practice tests) include a wide array of embedded universal test tools. These are available to students as part of the technology platform. Students gain confidence with the testing software when they understand how to use these test tools and when they can be most useful. Using practice tests and/or administering interims, and coaching students on the built-in test tools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a great way to help them gain familiarity. Here’s the link to tips on using five of these universal test tools: </a:t>
            </a:r>
            <a:r>
              <a:rPr lang="en-US" sz="1200" b="0" i="0" kern="1200" dirty="0">
                <a:solidFill>
                  <a:schemeClr val="tx1"/>
                </a:solidFill>
                <a:effectLst/>
                <a:latin typeface="+mn-lt"/>
                <a:ea typeface="+mn-ea"/>
                <a:cs typeface="+mn-cs"/>
                <a:hlinkClick r:id="rId3"/>
              </a:rPr>
              <a:t>https://smarterbalanced.org/five-built-in-test-tools-students-should-know-and-use/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Access Practice</a:t>
            </a:r>
            <a:r>
              <a:rPr lang="en-US" sz="1200" b="0" i="0" kern="1200" baseline="0" dirty="0">
                <a:solidFill>
                  <a:schemeClr val="tx1"/>
                </a:solidFill>
                <a:effectLst/>
                <a:latin typeface="+mn-lt"/>
                <a:ea typeface="+mn-ea"/>
                <a:cs typeface="+mn-cs"/>
              </a:rPr>
              <a:t> and Training Tests on the Connecticut Comprehensive Assessment Program Portal: </a:t>
            </a:r>
            <a:r>
              <a:rPr lang="en-US" sz="1200" b="0" i="0" kern="1200" baseline="0" dirty="0">
                <a:solidFill>
                  <a:schemeClr val="tx1"/>
                </a:solidFill>
                <a:effectLst/>
                <a:latin typeface="+mn-lt"/>
                <a:ea typeface="+mn-ea"/>
                <a:cs typeface="+mn-cs"/>
                <a:hlinkClick r:id="rId4"/>
              </a:rPr>
              <a:t>https://ctpt.tds.cambiumast.com/student</a:t>
            </a:r>
            <a:r>
              <a:rPr lang="en-US" sz="1200" b="0" i="0" kern="1200" baseline="0" dirty="0">
                <a:solidFill>
                  <a:schemeClr val="tx1"/>
                </a:solidFill>
                <a:effectLst/>
                <a:latin typeface="+mn-lt"/>
                <a:ea typeface="+mn-ea"/>
                <a:cs typeface="+mn-cs"/>
              </a:rPr>
              <a:t>.</a:t>
            </a:r>
          </a:p>
          <a:p>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10</a:t>
            </a:fld>
            <a:endParaRPr lang="en-US" dirty="0"/>
          </a:p>
        </p:txBody>
      </p:sp>
    </p:spTree>
    <p:extLst>
      <p:ext uri="{BB962C8B-B14F-4D97-AF65-F5344CB8AC3E}">
        <p14:creationId xmlns:p14="http://schemas.microsoft.com/office/powerpoint/2010/main" val="319311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Designated supports are available to all students who need these embedded features as indicated by an educator, parent, guardian, or even the student.  These types of supports are those that are consistently used during the student’s instruction. They include text-to-speech of items, streamline, print size and are activated in TIDE. </a:t>
            </a:r>
          </a:p>
          <a:p>
            <a:endParaRPr lang="en-US" dirty="0"/>
          </a:p>
          <a:p>
            <a:r>
              <a:rPr lang="en-US" dirty="0"/>
              <a:t>If the student’s needs cannot be met via the computer, the test examiner should provide them.  </a:t>
            </a:r>
          </a:p>
        </p:txBody>
      </p:sp>
      <p:sp>
        <p:nvSpPr>
          <p:cNvPr id="4" name="Slide Number Placeholder 3"/>
          <p:cNvSpPr>
            <a:spLocks noGrp="1"/>
          </p:cNvSpPr>
          <p:nvPr>
            <p:ph type="sldNum" sz="quarter" idx="5"/>
          </p:nvPr>
        </p:nvSpPr>
        <p:spPr/>
        <p:txBody>
          <a:bodyPr/>
          <a:lstStyle/>
          <a:p>
            <a:pPr>
              <a:defRPr/>
            </a:pPr>
            <a:fld id="{9CAD9C9B-24D6-44DC-A3B7-3E9F9185F237}" type="slidenum">
              <a:rPr lang="en-US" smtClean="0"/>
              <a:pPr>
                <a:defRPr/>
              </a:pPr>
              <a:t>11</a:t>
            </a:fld>
            <a:endParaRPr lang="en-US" dirty="0"/>
          </a:p>
        </p:txBody>
      </p:sp>
    </p:spTree>
    <p:extLst>
      <p:ext uri="{BB962C8B-B14F-4D97-AF65-F5344CB8AC3E}">
        <p14:creationId xmlns:p14="http://schemas.microsoft.com/office/powerpoint/2010/main" val="30939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Accommodations differ from designated supports.  Accommodations are only available for students with an active IEP or 504 Plan.  The accommodations are identified on pages 8 and 11 of the IEP or within the 504 Plan and should be used regularly during instruction.  They are both embedded in the system, such as TTS of the ELA reading passages or closed captioning and not embedded when the digital option is either not available or inaccessible.  An example might be a large print test booklet or a 100 numbers table.  All accommodations must be activated in TIDE.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12</a:t>
            </a:fld>
            <a:endParaRPr lang="en-US" dirty="0"/>
          </a:p>
        </p:txBody>
      </p:sp>
    </p:spTree>
    <p:extLst>
      <p:ext uri="{BB962C8B-B14F-4D97-AF65-F5344CB8AC3E}">
        <p14:creationId xmlns:p14="http://schemas.microsoft.com/office/powerpoint/2010/main" val="301636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13</a:t>
            </a:fld>
            <a:endParaRPr lang="en-US" dirty="0"/>
          </a:p>
        </p:txBody>
      </p:sp>
      <p:sp>
        <p:nvSpPr>
          <p:cNvPr id="5" name="TextBox 4">
            <a:extLst>
              <a:ext uri="{FF2B5EF4-FFF2-40B4-BE49-F238E27FC236}">
                <a16:creationId xmlns:a16="http://schemas.microsoft.com/office/drawing/2014/main" id="{4FFE065B-DF5D-4D45-A7F6-658D10F96C0D}"/>
              </a:ext>
            </a:extLst>
          </p:cNvPr>
          <p:cNvSpPr txBox="1"/>
          <p:nvPr/>
        </p:nvSpPr>
        <p:spPr>
          <a:xfrm>
            <a:off x="1435609" y="4956048"/>
            <a:ext cx="4398264" cy="830997"/>
          </a:xfrm>
          <a:prstGeom prst="rect">
            <a:avLst/>
          </a:prstGeom>
          <a:noFill/>
        </p:spPr>
        <p:txBody>
          <a:bodyPr wrap="square" rtlCol="0">
            <a:spAutoFit/>
          </a:bodyPr>
          <a:lstStyle/>
          <a:p>
            <a:r>
              <a:rPr lang="en-US" sz="1200" dirty="0"/>
              <a:t>Only students those who have the IDEA indicator or Section 504 field set to yes in TIDE, can be given access to accommodations.  These two fields are based on PSIS and cannot be changed directly in TIDE.</a:t>
            </a:r>
          </a:p>
        </p:txBody>
      </p:sp>
    </p:spTree>
    <p:extLst>
      <p:ext uri="{BB962C8B-B14F-4D97-AF65-F5344CB8AC3E}">
        <p14:creationId xmlns:p14="http://schemas.microsoft.com/office/powerpoint/2010/main" val="119770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Accessibility Chart identifies the range of universal tools, designated supports, and accommodations available students when accessing the Smarter Balanced and the NGSS Science Assessments.  </a:t>
            </a:r>
          </a:p>
          <a:p>
            <a:endParaRPr lang="en-US" sz="1200" b="0" i="0" kern="1200" dirty="0">
              <a:solidFill>
                <a:schemeClr val="tx1"/>
              </a:solidFill>
              <a:effectLst/>
              <a:latin typeface="+mn-lt"/>
              <a:ea typeface="+mn-ea"/>
              <a:cs typeface="+mn-cs"/>
            </a:endParaRPr>
          </a:p>
          <a:p>
            <a:r>
              <a:rPr lang="en-US" dirty="0">
                <a:hlinkClick r:id="rId3"/>
              </a:rPr>
              <a:t>https://ct.portal.cambiumast.com/resources/accessibility-and-special-populations/accessibility-chart</a:t>
            </a:r>
            <a:endParaRPr lang="en-US" dirty="0"/>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14</a:t>
            </a:fld>
            <a:endParaRPr lang="en-US" dirty="0"/>
          </a:p>
        </p:txBody>
      </p:sp>
    </p:spTree>
    <p:extLst>
      <p:ext uri="{BB962C8B-B14F-4D97-AF65-F5344CB8AC3E}">
        <p14:creationId xmlns:p14="http://schemas.microsoft.com/office/powerpoint/2010/main" val="6953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a:t>
            </a:r>
            <a:r>
              <a:rPr lang="en-US" baseline="0" dirty="0"/>
              <a:t> familiar with the testing system, accommodations, and types of questions on the summative tests.  Let the student access the practice test.  No responses are saved and the student can practice more than once if they need to.</a:t>
            </a:r>
          </a:p>
          <a:p>
            <a:endParaRPr lang="en-US" baseline="0" dirty="0"/>
          </a:p>
          <a:p>
            <a:r>
              <a:rPr lang="en-US" dirty="0">
                <a:hlinkClick r:id="rId3"/>
              </a:rPr>
              <a:t>https://ctpt.tds.cambiumast.com/student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15</a:t>
            </a:fld>
            <a:endParaRPr lang="en-US" dirty="0"/>
          </a:p>
        </p:txBody>
      </p:sp>
    </p:spTree>
    <p:extLst>
      <p:ext uri="{BB962C8B-B14F-4D97-AF65-F5344CB8AC3E}">
        <p14:creationId xmlns:p14="http://schemas.microsoft.com/office/powerpoint/2010/main" val="303843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16</a:t>
            </a:fld>
            <a:endParaRPr lang="en-US" dirty="0"/>
          </a:p>
        </p:txBody>
      </p:sp>
    </p:spTree>
    <p:extLst>
      <p:ext uri="{BB962C8B-B14F-4D97-AF65-F5344CB8AC3E}">
        <p14:creationId xmlns:p14="http://schemas.microsoft.com/office/powerpoint/2010/main" val="93315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kern="1200" dirty="0">
                <a:solidFill>
                  <a:schemeClr val="tx1"/>
                </a:solidFill>
                <a:effectLst/>
                <a:latin typeface="+mn-lt"/>
                <a:ea typeface="+mn-ea"/>
                <a:cs typeface="+mn-cs"/>
              </a:rPr>
              <a:t>Effective on November 12, 2021, the submission link to the Decision Guidelines for Text-to-Speech of the Smarter Balanced ELA Reading Passages was deactivated and this data will no longer be reported to the Connecticut State Department of Education. However, the Decision Guidelines for Text-to-Speech remains a critical document intended to be completed at the Planning and Placement Team or 504 Planning meetings to determine eligibility for certain students with a visual or print disability using this accommodation during instruction. The form should be used locally and maintained with the student’s record. Given the change to the submission process, the </a:t>
            </a:r>
            <a:r>
              <a:rPr lang="en-US" b="0" i="0" u="sng" kern="1200" dirty="0">
                <a:solidFill>
                  <a:schemeClr val="tx1"/>
                </a:solidFill>
                <a:effectLst/>
                <a:latin typeface="+mn-lt"/>
                <a:ea typeface="+mn-ea"/>
                <a:cs typeface="+mn-cs"/>
                <a:hlinkClick r:id="rId3"/>
              </a:rPr>
              <a:t>Decision Guidelines</a:t>
            </a:r>
            <a:r>
              <a:rPr lang="en-US" b="0" i="0" kern="1200" dirty="0">
                <a:solidFill>
                  <a:schemeClr val="tx1"/>
                </a:solidFill>
                <a:effectLst/>
                <a:latin typeface="+mn-lt"/>
                <a:ea typeface="+mn-ea"/>
                <a:cs typeface="+mn-cs"/>
              </a:rPr>
              <a:t> and associated resources have been updated on the portal to capture the revised procedures.</a:t>
            </a:r>
          </a:p>
          <a:p>
            <a:endParaRPr lang="en-US" b="0" i="0" kern="1200" dirty="0">
              <a:solidFill>
                <a:schemeClr val="tx1"/>
              </a:solidFill>
              <a:effectLst/>
              <a:latin typeface="+mn-lt"/>
              <a:ea typeface="+mn-ea"/>
              <a:cs typeface="+mn-cs"/>
            </a:endParaRPr>
          </a:p>
          <a:p>
            <a:r>
              <a:rPr lang="en-US" b="0" i="0" kern="1200" dirty="0">
                <a:solidFill>
                  <a:schemeClr val="tx1"/>
                </a:solidFill>
                <a:effectLst/>
                <a:latin typeface="+mn-lt"/>
                <a:ea typeface="+mn-ea"/>
                <a:cs typeface="+mn-cs"/>
              </a:rPr>
              <a:t>This is the</a:t>
            </a:r>
            <a:r>
              <a:rPr lang="en-US" b="0" i="0" kern="1200" baseline="0" dirty="0">
                <a:solidFill>
                  <a:schemeClr val="tx1"/>
                </a:solidFill>
                <a:effectLst/>
                <a:latin typeface="+mn-lt"/>
                <a:ea typeface="+mn-ea"/>
                <a:cs typeface="+mn-cs"/>
              </a:rPr>
              <a:t> web page to access guidance for choosing text-to-speech and read aloud accommodations: </a:t>
            </a:r>
          </a:p>
          <a:p>
            <a:r>
              <a:rPr lang="en-US" b="0" i="0" kern="0" dirty="0">
                <a:solidFill>
                  <a:schemeClr val="tx1"/>
                </a:solidFill>
                <a:effectLst/>
                <a:latin typeface="+mn-lt"/>
                <a:ea typeface="+mn-ea"/>
                <a:cs typeface="+mn-cs"/>
              </a:rPr>
              <a:t>https://ct.portal.cambiumast.com/resources/accessibility-and-special-populations/guidelines-for-choosing-text-to-speech-or-read-aloud-for-smarter-balanced-ela-summative-and-interim-assessment-reading-passages-for-students-with-disabilities-in-grades-3-8</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17</a:t>
            </a:fld>
            <a:endParaRPr lang="en-US" dirty="0"/>
          </a:p>
        </p:txBody>
      </p:sp>
    </p:spTree>
    <p:extLst>
      <p:ext uri="{BB962C8B-B14F-4D97-AF65-F5344CB8AC3E}">
        <p14:creationId xmlns:p14="http://schemas.microsoft.com/office/powerpoint/2010/main" val="171143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18</a:t>
            </a:fld>
            <a:endParaRPr lang="en-US" dirty="0"/>
          </a:p>
        </p:txBody>
      </p:sp>
    </p:spTree>
    <p:extLst>
      <p:ext uri="{BB962C8B-B14F-4D97-AF65-F5344CB8AC3E}">
        <p14:creationId xmlns:p14="http://schemas.microsoft.com/office/powerpoint/2010/main" val="5602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Built with universal design in mind, Desmos calculators provide features and resources for students with a variety of accessibility needs. </a:t>
            </a:r>
            <a:r>
              <a:rPr lang="en-US" sz="1200" b="0" i="0" u="none" strike="noStrike" kern="1200" dirty="0">
                <a:solidFill>
                  <a:schemeClr val="tx1"/>
                </a:solidFill>
                <a:effectLst/>
                <a:latin typeface="+mn-lt"/>
                <a:ea typeface="+mn-ea"/>
                <a:cs typeface="+mn-cs"/>
                <a:hlinkClick r:id="rId3"/>
              </a:rPr>
              <a:t>Learn more about Desmos Accessibility.</a:t>
            </a:r>
            <a:endParaRPr lang="en-US" sz="1200" b="0" i="0" u="none" strike="noStrike"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4"/>
              </a:rPr>
              <a:t>https://calculators.smarterbalanced.org/#about</a:t>
            </a:r>
          </a:p>
          <a:p>
            <a:endParaRPr lang="en-US" sz="1200" b="0" i="0" u="sng" kern="1200" dirty="0">
              <a:solidFill>
                <a:schemeClr val="tx1"/>
              </a:solidFill>
              <a:effectLst/>
              <a:latin typeface="+mn-lt"/>
              <a:ea typeface="+mn-ea"/>
              <a:cs typeface="+mn-cs"/>
              <a:hlinkClick r:id="rId4"/>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3333CC"/>
                </a:solidFill>
              </a:rPr>
              <a:t>Visit the Smarter Balanced </a:t>
            </a:r>
            <a:r>
              <a:rPr lang="en-US" sz="1200" b="1" dirty="0">
                <a:solidFill>
                  <a:srgbClr val="3333CC"/>
                </a:solidFill>
                <a:hlinkClick r:id="rId5"/>
              </a:rPr>
              <a:t>Desmos</a:t>
            </a:r>
            <a:r>
              <a:rPr lang="en-US" sz="1200" b="1" dirty="0">
                <a:solidFill>
                  <a:srgbClr val="3333CC"/>
                </a:solidFill>
              </a:rPr>
              <a:t> page for more details!</a:t>
            </a:r>
          </a:p>
          <a:p>
            <a:endParaRPr lang="en-US" sz="1200" b="0" i="0" u="sng" kern="1200" dirty="0">
              <a:solidFill>
                <a:schemeClr val="tx1"/>
              </a:solidFill>
              <a:effectLst/>
              <a:latin typeface="+mn-lt"/>
              <a:ea typeface="+mn-ea"/>
              <a:cs typeface="+mn-cs"/>
              <a:hlinkClick r:id="rId4"/>
            </a:endParaRPr>
          </a:p>
          <a:p>
            <a:r>
              <a:rPr lang="en-US" sz="1200" b="1" i="0" kern="1200" dirty="0">
                <a:solidFill>
                  <a:schemeClr val="tx1"/>
                </a:solidFill>
                <a:effectLst/>
                <a:latin typeface="+mn-lt"/>
                <a:ea typeface="+mn-ea"/>
                <a:cs typeface="+mn-cs"/>
              </a:rPr>
              <a:t>Accessibility Features</a:t>
            </a:r>
          </a:p>
          <a:p>
            <a:r>
              <a:rPr lang="en-US" sz="1200" b="1" i="0" kern="1200" dirty="0">
                <a:solidFill>
                  <a:schemeClr val="tx1"/>
                </a:solidFill>
                <a:effectLst/>
                <a:latin typeface="+mn-lt"/>
                <a:ea typeface="+mn-ea"/>
                <a:cs typeface="+mn-cs"/>
              </a:rPr>
              <a:t>Support for braille:</a:t>
            </a:r>
            <a:r>
              <a:rPr lang="en-US" sz="1200" b="0" i="0" kern="1200" dirty="0">
                <a:solidFill>
                  <a:schemeClr val="tx1"/>
                </a:solidFill>
                <a:effectLst/>
                <a:latin typeface="+mn-lt"/>
                <a:ea typeface="+mn-ea"/>
                <a:cs typeface="+mn-cs"/>
              </a:rPr>
              <a:t> Students who are blind can read and write equations using the two mathematical braille codes used in the United States: Nemeth and Unified English Braille (UEB).</a:t>
            </a:r>
          </a:p>
          <a:p>
            <a:r>
              <a:rPr lang="en-US" sz="1200" b="1" i="0" kern="1200" dirty="0">
                <a:solidFill>
                  <a:schemeClr val="tx1"/>
                </a:solidFill>
                <a:effectLst/>
                <a:latin typeface="+mn-lt"/>
                <a:ea typeface="+mn-ea"/>
                <a:cs typeface="+mn-cs"/>
              </a:rPr>
              <a:t>Accessible graphs</a:t>
            </a:r>
            <a:r>
              <a:rPr lang="en-US" sz="1200" b="0" i="0" kern="1200" dirty="0">
                <a:solidFill>
                  <a:schemeClr val="tx1"/>
                </a:solidFill>
                <a:effectLst/>
                <a:latin typeface="+mn-lt"/>
                <a:ea typeface="+mn-ea"/>
                <a:cs typeface="+mn-cs"/>
              </a:rPr>
              <a:t>: Students who are blind can create their own graphs in real time and determine the shape of a graph through audio trace. The pitch of the tone increases or decreases depending on the shape of the wave or graph. Students can then emboss their graphs and share print or braille versions with classmates and teachers.</a:t>
            </a:r>
          </a:p>
          <a:p>
            <a:r>
              <a:rPr lang="en-US" sz="1200" b="1" i="0" kern="1200" dirty="0">
                <a:solidFill>
                  <a:schemeClr val="tx1"/>
                </a:solidFill>
                <a:effectLst/>
                <a:latin typeface="+mn-lt"/>
                <a:ea typeface="+mn-ea"/>
                <a:cs typeface="+mn-cs"/>
              </a:rPr>
              <a:t>Support for screen readers</a:t>
            </a:r>
            <a:r>
              <a:rPr lang="en-US" sz="1200" b="0" i="0" kern="1200" dirty="0">
                <a:solidFill>
                  <a:schemeClr val="tx1"/>
                </a:solidFill>
                <a:effectLst/>
                <a:latin typeface="+mn-lt"/>
                <a:ea typeface="+mn-ea"/>
                <a:cs typeface="+mn-cs"/>
              </a:rPr>
              <a:t>: Fully supporting keyboard navigation, the calculators communicate with screen readers, which voice additional cues to indicate a student’s location within an expression or within a graph (numerator or denominator, superscript or subscript, baseline, points on the graph, etc.). Paired with a refreshable braille display, these features offer students who use braille the same opportunity as their peers to access an online calculator.</a:t>
            </a:r>
          </a:p>
          <a:p>
            <a:r>
              <a:rPr lang="en-US" sz="1200" b="1" i="0" kern="1200" dirty="0">
                <a:solidFill>
                  <a:schemeClr val="tx1"/>
                </a:solidFill>
                <a:effectLst/>
                <a:latin typeface="+mn-lt"/>
                <a:ea typeface="+mn-ea"/>
                <a:cs typeface="+mn-cs"/>
              </a:rPr>
              <a:t>Colors that have sufficient contrast:</a:t>
            </a:r>
            <a:r>
              <a:rPr lang="en-US" sz="1200" b="0" i="0" kern="1200" dirty="0">
                <a:solidFill>
                  <a:schemeClr val="tx1"/>
                </a:solidFill>
                <a:effectLst/>
                <a:latin typeface="+mn-lt"/>
                <a:ea typeface="+mn-ea"/>
                <a:cs typeface="+mn-cs"/>
              </a:rPr>
              <a:t> The calculators provide support for students who have low vision or students who have difficulty with visual perceptual skills.</a:t>
            </a:r>
          </a:p>
          <a:p>
            <a:r>
              <a:rPr lang="en-US" sz="1200" b="1" i="0" kern="1200" dirty="0">
                <a:solidFill>
                  <a:schemeClr val="tx1"/>
                </a:solidFill>
                <a:effectLst/>
                <a:latin typeface="+mn-lt"/>
                <a:ea typeface="+mn-ea"/>
                <a:cs typeface="+mn-cs"/>
              </a:rPr>
              <a:t>Adjustable font-size settings: </a:t>
            </a:r>
            <a:r>
              <a:rPr lang="en-US" sz="1200" b="0" i="0" kern="1200" dirty="0">
                <a:solidFill>
                  <a:schemeClr val="tx1"/>
                </a:solidFill>
                <a:effectLst/>
                <a:latin typeface="+mn-lt"/>
                <a:ea typeface="+mn-ea"/>
                <a:cs typeface="+mn-cs"/>
              </a:rPr>
              <a:t>The calculators allow students to adjust font size if they prefer larger print.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Smarter Balanced Desmos calculators is also compliant with </a:t>
            </a:r>
            <a:r>
              <a:rPr lang="en-US" sz="1200" b="0" i="0" u="none" strike="noStrike" kern="1200" dirty="0">
                <a:solidFill>
                  <a:schemeClr val="tx1"/>
                </a:solidFill>
                <a:effectLst/>
                <a:latin typeface="+mn-lt"/>
                <a:ea typeface="+mn-ea"/>
                <a:cs typeface="+mn-cs"/>
                <a:hlinkClick r:id="rId6"/>
              </a:rPr>
              <a:t>the latest web accessibility standards</a:t>
            </a:r>
            <a:r>
              <a:rPr lang="en-US" sz="1200" b="0" i="0" kern="1200" dirty="0">
                <a:solidFill>
                  <a:schemeClr val="tx1"/>
                </a:solidFill>
                <a:effectLst/>
                <a:latin typeface="+mn-lt"/>
                <a:ea typeface="+mn-ea"/>
                <a:cs typeface="+mn-cs"/>
              </a:rPr>
              <a:t>.</a:t>
            </a:r>
          </a:p>
          <a:p>
            <a:endParaRPr lang="en-US" sz="1200" b="0" i="0" u="sng" kern="1200" dirty="0">
              <a:solidFill>
                <a:schemeClr val="tx1"/>
              </a:solidFill>
              <a:effectLst/>
              <a:latin typeface="+mn-lt"/>
              <a:ea typeface="+mn-ea"/>
              <a:cs typeface="+mn-cs"/>
              <a:hlinkClick r:id="rId4"/>
            </a:endParaRPr>
          </a:p>
          <a:p>
            <a:endParaRPr lang="en-US" sz="1200" b="0" i="0" u="sng" kern="1200" dirty="0">
              <a:solidFill>
                <a:schemeClr val="tx1"/>
              </a:solidFill>
              <a:effectLst/>
              <a:latin typeface="+mn-lt"/>
              <a:ea typeface="+mn-ea"/>
              <a:cs typeface="+mn-cs"/>
              <a:hlinkClick r:id="rId4"/>
            </a:endParaRPr>
          </a:p>
          <a:p>
            <a:endParaRPr lang="en-US" sz="1200" b="0" i="0" u="sng" kern="1200" dirty="0">
              <a:solidFill>
                <a:schemeClr val="tx1"/>
              </a:solidFill>
              <a:effectLst/>
              <a:latin typeface="+mn-lt"/>
              <a:ea typeface="+mn-ea"/>
              <a:cs typeface="+mn-cs"/>
              <a:hlinkClick r:id="rId4"/>
            </a:endParaRPr>
          </a:p>
          <a:p>
            <a:endParaRPr lang="en-US" baseline="0"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19</a:t>
            </a:fld>
            <a:endParaRPr lang="en-US" dirty="0"/>
          </a:p>
        </p:txBody>
      </p:sp>
    </p:spTree>
    <p:extLst>
      <p:ext uri="{BB962C8B-B14F-4D97-AF65-F5344CB8AC3E}">
        <p14:creationId xmlns:p14="http://schemas.microsoft.com/office/powerpoint/2010/main" val="59754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This presentation reviews the background</a:t>
            </a:r>
            <a:r>
              <a:rPr lang="en-US" dirty="0"/>
              <a:t> and </a:t>
            </a:r>
            <a:r>
              <a:rPr lang="en-US" b="0" dirty="0"/>
              <a:t>overall components of the summative assessments with a focus</a:t>
            </a:r>
            <a:r>
              <a:rPr lang="en-US" b="0" baseline="0" dirty="0"/>
              <a:t> on supports and accommodations available to students on statewide testing</a:t>
            </a:r>
            <a:r>
              <a:rPr lang="en-US" b="0" dirty="0"/>
              <a:t>.</a:t>
            </a:r>
          </a:p>
          <a:p>
            <a:pPr marL="0" indent="0">
              <a:buFont typeface="Arial" panose="020B0604020202020204" pitchFamily="34" charset="0"/>
              <a:buNone/>
              <a:defRPr/>
            </a:pPr>
            <a:r>
              <a:rPr lang="en-US" b="0" dirty="0"/>
              <a:t>For more information, refer to the CSDE Assessment web</a:t>
            </a:r>
            <a:r>
              <a:rPr lang="en-US" b="0" baseline="0" dirty="0"/>
              <a:t> page and the Connecticut Comprehensive Assessment Program Portal, both hyperlinked in this presentation.</a:t>
            </a:r>
            <a:endParaRPr lang="en-US" b="0"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a:t>
            </a:fld>
            <a:endParaRPr lang="en-US" dirty="0"/>
          </a:p>
        </p:txBody>
      </p:sp>
    </p:spTree>
    <p:extLst>
      <p:ext uri="{BB962C8B-B14F-4D97-AF65-F5344CB8AC3E}">
        <p14:creationId xmlns:p14="http://schemas.microsoft.com/office/powerpoint/2010/main" val="218166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can be read aloud to the student via embedded text-to-speech (TTS) technology. The student is able to control the speed, as well as raise or lower the volume of the voice via a volume control. Text-to-speech is available as an embedded designated support for science, math, and ELA items.</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20</a:t>
            </a:fld>
            <a:endParaRPr lang="en-US" dirty="0"/>
          </a:p>
        </p:txBody>
      </p:sp>
    </p:spTree>
    <p:extLst>
      <p:ext uri="{BB962C8B-B14F-4D97-AF65-F5344CB8AC3E}">
        <p14:creationId xmlns:p14="http://schemas.microsoft.com/office/powerpoint/2010/main" val="154140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2" y="4419996"/>
            <a:ext cx="5850835" cy="4939377"/>
          </a:xfrm>
        </p:spPr>
        <p:txBody>
          <a:bodyPr>
            <a:noAutofit/>
          </a:bodyPr>
          <a:lstStyle/>
          <a:p>
            <a:r>
              <a:rPr lang="en-US" sz="1100" dirty="0"/>
              <a:t>There are a variety of reader options for students with various access needs. Begin by reviewing the Connecticut Smarter Balanced and NGSS Reader Options Table to learn more about available designated supports and accommodations. </a:t>
            </a:r>
            <a:r>
              <a:rPr lang="en-US" sz="1100" dirty="0">
                <a:hlinkClick r:id="rId3"/>
              </a:rPr>
              <a:t>https://ct.portal.cambiumast.com/resources/accessibility-and-special-populations/connecticut-smarter-balanced-and-ngss-assessment-reader-options-table</a:t>
            </a:r>
            <a:endParaRPr lang="en-US" sz="1100" dirty="0"/>
          </a:p>
          <a:p>
            <a:endParaRPr lang="en-US" sz="1100" dirty="0"/>
          </a:p>
          <a:p>
            <a:r>
              <a:rPr lang="en-US" sz="1100" dirty="0"/>
              <a:t>One such accommodation is text-to-speech of the ELA Reading Passages. This accommodation allows the reading passages to be read aloud to the student via embedded text-to-speech technology. This accommodation is only for students in Grades 3-8 with a documented print disability, or for blind students who do not yet have adequate braille skills. Information on selecting this accommodation for appropriate students is found in Guidelines for Choosing Text-to-Speech or Read Aloud for Smarter Balanced.</a:t>
            </a:r>
          </a:p>
          <a:p>
            <a:endParaRPr lang="en-US" sz="1100" dirty="0"/>
          </a:p>
          <a:p>
            <a:r>
              <a:rPr lang="en-US" sz="1100" dirty="0"/>
              <a:t>https://ct.portal.cambiumast.com/resources/accessibility-and-special-populations/guidelines-for-choosing-text-to-speech-or-read-aloud-for-smarter-balanced-ela-summative-and-interim-assessment-reading-passages-for-students-with-disabilities-in-grades-3-8</a:t>
            </a:r>
          </a:p>
          <a:p>
            <a:endParaRPr lang="en-US" sz="1100" dirty="0"/>
          </a:p>
          <a:p>
            <a:r>
              <a:rPr lang="en-US" sz="1100" dirty="0"/>
              <a:t>Text-to-speech for ELA reading passages is not available for English learners (unless the EL student has an IEP or 504 Plan documenting this needed accommodation). The text-to- speech for ELA reading passages accommodation is intended for a small group of students. The PPT or 504 Team should complete (and maintain locally) the 2021-22 Decision Guidelines for Text-to-Speech of the Smarter Balanced ELA Reading Passages to confirm eligibility. https://ct.portal.cambiumast.com/-/media/project/client-portals/connecticut/pdf/2021/text-to-speech-decision-guidelines.pdf </a:t>
            </a:r>
          </a:p>
          <a:p>
            <a:endParaRPr lang="en-US" sz="1100" dirty="0"/>
          </a:p>
          <a:p>
            <a:r>
              <a:rPr lang="en-US" sz="1100" dirty="0"/>
              <a:t>When text-to-speech is used, appropriate headphones must be available to the student, unless the student is tested individually in a separate setting.</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21</a:t>
            </a:fld>
            <a:endParaRPr lang="en-US" dirty="0"/>
          </a:p>
        </p:txBody>
      </p:sp>
    </p:spTree>
    <p:extLst>
      <p:ext uri="{BB962C8B-B14F-4D97-AF65-F5344CB8AC3E}">
        <p14:creationId xmlns:p14="http://schemas.microsoft.com/office/powerpoint/2010/main" val="410757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presentation will allow the literate Spanish-speaking student to toggle between a full Spanish translation of the item and the English version of the item. By default, all test directions, navigation buttons, and test content will be presented to the student in the Spanish language. This designated support must be entered in the Embedded Accommodation section of the student’s test settings in TIDE within the Presentation (Designated Supports and Accommodations) tab for Science. Select Spanish toggle.</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22</a:t>
            </a:fld>
            <a:endParaRPr lang="en-US" dirty="0"/>
          </a:p>
        </p:txBody>
      </p:sp>
    </p:spTree>
    <p:extLst>
      <p:ext uri="{BB962C8B-B14F-4D97-AF65-F5344CB8AC3E}">
        <p14:creationId xmlns:p14="http://schemas.microsoft.com/office/powerpoint/2010/main" val="120316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can practice activating text-to-speech using a Practice Test. </a:t>
            </a:r>
          </a:p>
          <a:p>
            <a:r>
              <a:rPr lang="en-US" dirty="0"/>
              <a:t>When the student logs onto the secure browser, the system will generate an audio check, which allows the student to test the  volume, pitch and rate of the automated reader. If these functions aren’t working properly, the student should alert the teacher and testing should be rescheduled once the problem is resolved.</a:t>
            </a:r>
          </a:p>
          <a:p>
            <a:endParaRPr lang="en-US" dirty="0"/>
          </a:p>
          <a:p>
            <a:r>
              <a:rPr lang="en-US" dirty="0"/>
              <a:t>Once a test has started, students can select the settings icon (located on the top, right corner of the screen) to adjust the audio.</a:t>
            </a:r>
          </a:p>
          <a:p>
            <a:r>
              <a:rPr lang="en-US" dirty="0"/>
              <a:t>Students should also know that text-to-speech will need to be activated for each item. Look for the task icon (the circle with three horizontal lines). From the drop-down menu, choose the Speak Question option to activate the audio.</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23</a:t>
            </a:fld>
            <a:endParaRPr lang="en-US" dirty="0"/>
          </a:p>
        </p:txBody>
      </p:sp>
    </p:spTree>
    <p:extLst>
      <p:ext uri="{BB962C8B-B14F-4D97-AF65-F5344CB8AC3E}">
        <p14:creationId xmlns:p14="http://schemas.microsoft.com/office/powerpoint/2010/main" val="2922834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used with students who have motor or processing disabilities (such as dyslexia), this accommodation allows students to orally dictate their responses to Smarter Balanced open-ended items using Cambium Assessment’s internal speech-to-text software. Any open-ended item (often associated with the Math Performance Task and the ELA reading and writing assessments) will have a speech-to-text icon that can be activated by the student and used to generate a dictated response. </a:t>
            </a:r>
          </a:p>
          <a:p>
            <a:endParaRPr lang="en-US" dirty="0"/>
          </a:p>
          <a:p>
            <a:r>
              <a:rPr lang="en-US" dirty="0"/>
              <a:t>Accommodation</a:t>
            </a:r>
            <a:r>
              <a:rPr lang="en-US" baseline="0" dirty="0"/>
              <a:t> check:  When applicable, ask</a:t>
            </a:r>
            <a:r>
              <a:rPr lang="en-US" dirty="0"/>
              <a:t> your student to practice this accommodation on a Practice Test</a:t>
            </a:r>
            <a:r>
              <a:rPr lang="en-US" baseline="0" dirty="0"/>
              <a:t>. When they do,</a:t>
            </a:r>
            <a:r>
              <a:rPr lang="en-US" dirty="0"/>
              <a:t> be sure to look for the microphone</a:t>
            </a:r>
            <a:r>
              <a:rPr lang="en-US" baseline="0" dirty="0"/>
              <a:t> icon. If it doesn’t appear under the open-ended item response text box, then the accommodation may not have been set in TIDE.</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24</a:t>
            </a:fld>
            <a:endParaRPr lang="en-US" dirty="0"/>
          </a:p>
        </p:txBody>
      </p:sp>
    </p:spTree>
    <p:extLst>
      <p:ext uri="{BB962C8B-B14F-4D97-AF65-F5344CB8AC3E}">
        <p14:creationId xmlns:p14="http://schemas.microsoft.com/office/powerpoint/2010/main" val="357825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Students can delete or revise their response as appropriate.</a:t>
            </a:r>
          </a:p>
          <a:p>
            <a:r>
              <a:rPr lang="en-US" sz="1200" dirty="0"/>
              <a:t>Students should try this accommodation using a Practice or Interim Assessment in advance of summative testing to ensure that the student knows how to operate this function.</a:t>
            </a:r>
          </a:p>
          <a:p>
            <a:r>
              <a:rPr lang="en-US" sz="1200" dirty="0"/>
              <a:t>This feature auto punctuates and capitalizes as it transcribes a student’s dictation. Students should proofread and edit responses before moving onto the next item.</a:t>
            </a:r>
          </a:p>
          <a:p>
            <a:r>
              <a:rPr lang="en-US" sz="1200" dirty="0"/>
              <a:t>Must test in a separate 1:1 setting.</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25</a:t>
            </a:fld>
            <a:endParaRPr lang="en-US" dirty="0"/>
          </a:p>
        </p:txBody>
      </p:sp>
    </p:spTree>
    <p:extLst>
      <p:ext uri="{BB962C8B-B14F-4D97-AF65-F5344CB8AC3E}">
        <p14:creationId xmlns:p14="http://schemas.microsoft.com/office/powerpoint/2010/main" val="592956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about this designated support:</a:t>
            </a:r>
          </a:p>
          <a:p>
            <a:r>
              <a:rPr lang="en-US" dirty="0"/>
              <a:t>Based on differences in complexity across languages, different language Glossaries may provide support for different construct irrelevant English language terms. Therefore, if a student has access to the English and one second-language Glossary, some terms may have both Glossaries present while other terms may have only one of the two Glossaries present. Please note that not all math items contain glossary options.</a:t>
            </a:r>
          </a:p>
          <a:p>
            <a:endParaRPr lang="en-US" dirty="0"/>
          </a:p>
          <a:p>
            <a:r>
              <a:rPr lang="en-US" dirty="0"/>
              <a:t>The</a:t>
            </a:r>
            <a:r>
              <a:rPr lang="en-US" baseline="0" dirty="0"/>
              <a:t> Illustration Glossary may be a useful language support for those students who are not fluent in their native language and benefit from a pictorial symbol OR if the student’s native language is not represented by the list of available language options . The provision of these dual supports may be distracting or inappropriate without careful consideration of the student’s language needs.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Also note that </a:t>
            </a:r>
            <a:r>
              <a:rPr lang="en-US" sz="1200" dirty="0"/>
              <a:t>if the student has a dual language mode or triple language mode (i.e, Russian, English, &amp; Illustration Glossary) enabled, the Glossary will appear with the corresponding tabs, one for each language, when appropriate.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Refer to the Translation Glossary Embedded Designated Support brochure for more details. </a:t>
            </a:r>
            <a:r>
              <a:rPr lang="en-US" sz="1200" dirty="0">
                <a:hlinkClick r:id="rId3"/>
              </a:rPr>
              <a:t>https://ct.portal.cambiumast.com/resources/accessibility-and-special-populations/translation-(glossary)-%E2%80%93-embedded-designated-support</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26</a:t>
            </a:fld>
            <a:endParaRPr lang="en-US" dirty="0"/>
          </a:p>
        </p:txBody>
      </p:sp>
    </p:spTree>
    <p:extLst>
      <p:ext uri="{BB962C8B-B14F-4D97-AF65-F5344CB8AC3E}">
        <p14:creationId xmlns:p14="http://schemas.microsoft.com/office/powerpoint/2010/main" val="114258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glossary is a Designated Support for mathematics to help students understand words or phrases in test questions when they may not benefit from the text-based glossaries (currently offered in English and 13 other languages) or American Sign Language videos. The illustration glossary is available for practice tests, interim assessments, and summative assessments. For paper-pencil forms, illustration glossaries are available in paper-based supplements. This</a:t>
            </a:r>
            <a:r>
              <a:rPr lang="en-US" baseline="0" dirty="0"/>
              <a:t> must be requested when ordering the test material.</a:t>
            </a:r>
          </a:p>
          <a:p>
            <a:endParaRPr lang="en-US" baseline="0" dirty="0"/>
          </a:p>
          <a:p>
            <a:r>
              <a:rPr lang="en-US" sz="1200" dirty="0"/>
              <a:t>Refer to the Illustration Glossary Accessibility Resource for Mathematics for more information: </a:t>
            </a:r>
            <a:r>
              <a:rPr lang="en-US" sz="1200" dirty="0">
                <a:hlinkClick r:id="rId3"/>
              </a:rPr>
              <a:t>https://portal.smarterbalanced.org/library/en/illustration-glossary.pdf</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27</a:t>
            </a:fld>
            <a:endParaRPr lang="en-US" dirty="0"/>
          </a:p>
        </p:txBody>
      </p:sp>
    </p:spTree>
    <p:extLst>
      <p:ext uri="{BB962C8B-B14F-4D97-AF65-F5344CB8AC3E}">
        <p14:creationId xmlns:p14="http://schemas.microsoft.com/office/powerpoint/2010/main" val="152177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28</a:t>
            </a:fld>
            <a:endParaRPr lang="en-US" dirty="0"/>
          </a:p>
        </p:txBody>
      </p:sp>
      <p:sp>
        <p:nvSpPr>
          <p:cNvPr id="5" name="TextBox 4">
            <a:extLst>
              <a:ext uri="{FF2B5EF4-FFF2-40B4-BE49-F238E27FC236}">
                <a16:creationId xmlns:a16="http://schemas.microsoft.com/office/drawing/2014/main" id="{94149BB8-5C80-43D4-8F29-65EAAB59DC84}"/>
              </a:ext>
            </a:extLst>
          </p:cNvPr>
          <p:cNvSpPr txBox="1"/>
          <p:nvPr/>
        </p:nvSpPr>
        <p:spPr>
          <a:xfrm>
            <a:off x="1536192" y="4910328"/>
            <a:ext cx="4681727" cy="646331"/>
          </a:xfrm>
          <a:prstGeom prst="rect">
            <a:avLst/>
          </a:prstGeom>
          <a:noFill/>
        </p:spPr>
        <p:txBody>
          <a:bodyPr wrap="square" rtlCol="0">
            <a:spAutoFit/>
          </a:bodyPr>
          <a:lstStyle/>
          <a:p>
            <a:r>
              <a:rPr lang="en-US" sz="1200" dirty="0"/>
              <a:t>DAs can order braille and large print kits for Smarter and NGSS assessments in TIDE after January 25, 2022. </a:t>
            </a:r>
          </a:p>
          <a:p>
            <a:endParaRPr lang="en-US" sz="1200" dirty="0"/>
          </a:p>
        </p:txBody>
      </p:sp>
    </p:spTree>
    <p:extLst>
      <p:ext uri="{BB962C8B-B14F-4D97-AF65-F5344CB8AC3E}">
        <p14:creationId xmlns:p14="http://schemas.microsoft.com/office/powerpoint/2010/main" val="1828044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29</a:t>
            </a:fld>
            <a:endParaRPr lang="en-US" dirty="0"/>
          </a:p>
        </p:txBody>
      </p:sp>
      <p:sp>
        <p:nvSpPr>
          <p:cNvPr id="5" name="TextBox 4">
            <a:extLst>
              <a:ext uri="{FF2B5EF4-FFF2-40B4-BE49-F238E27FC236}">
                <a16:creationId xmlns:a16="http://schemas.microsoft.com/office/drawing/2014/main" id="{8D8899D1-221B-4C2C-A08C-00781018681B}"/>
              </a:ext>
            </a:extLst>
          </p:cNvPr>
          <p:cNvSpPr txBox="1"/>
          <p:nvPr/>
        </p:nvSpPr>
        <p:spPr>
          <a:xfrm>
            <a:off x="1257300" y="4654296"/>
            <a:ext cx="4311396" cy="600164"/>
          </a:xfrm>
          <a:prstGeom prst="rect">
            <a:avLst/>
          </a:prstGeom>
          <a:noFill/>
        </p:spPr>
        <p:txBody>
          <a:bodyPr wrap="square" rtlCol="0">
            <a:spAutoFit/>
          </a:bodyPr>
          <a:lstStyle/>
          <a:p>
            <a:r>
              <a:rPr lang="en-US" sz="1100" dirty="0"/>
              <a:t>There are three simple steps to ordering paper materials in TIDE.  You can also track your shipments in TIDE.</a:t>
            </a:r>
          </a:p>
          <a:p>
            <a:endParaRPr lang="en-US" sz="1100" dirty="0"/>
          </a:p>
        </p:txBody>
      </p:sp>
    </p:spTree>
    <p:extLst>
      <p:ext uri="{BB962C8B-B14F-4D97-AF65-F5344CB8AC3E}">
        <p14:creationId xmlns:p14="http://schemas.microsoft.com/office/powerpoint/2010/main" val="171471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7" y="4561240"/>
            <a:ext cx="5850835" cy="480390"/>
          </a:xfrm>
        </p:spPr>
        <p:txBody>
          <a:bodyPr/>
          <a:lstStyle/>
          <a:p>
            <a:r>
              <a:rPr lang="en-US" dirty="0"/>
              <a:t>This is the contact information for our the first of our awesome team at the CSDE.  </a:t>
            </a:r>
          </a:p>
        </p:txBody>
      </p:sp>
      <p:sp>
        <p:nvSpPr>
          <p:cNvPr id="4" name="Slide Number Placeholder 3"/>
          <p:cNvSpPr>
            <a:spLocks noGrp="1"/>
          </p:cNvSpPr>
          <p:nvPr>
            <p:ph type="sldNum" sz="quarter" idx="5"/>
          </p:nvPr>
        </p:nvSpPr>
        <p:spPr/>
        <p:txBody>
          <a:bodyPr/>
          <a:lstStyle/>
          <a:p>
            <a:fld id="{C1D7384D-02EB-4D5E-8EFA-8E250C371402}" type="slidenum">
              <a:rPr lang="en-US" smtClean="0"/>
              <a:t>3</a:t>
            </a:fld>
            <a:endParaRPr lang="en-US" dirty="0"/>
          </a:p>
        </p:txBody>
      </p:sp>
    </p:spTree>
    <p:extLst>
      <p:ext uri="{BB962C8B-B14F-4D97-AF65-F5344CB8AC3E}">
        <p14:creationId xmlns:p14="http://schemas.microsoft.com/office/powerpoint/2010/main" val="4185726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 small number of students</a:t>
            </a:r>
            <a:r>
              <a:rPr lang="en-US" baseline="0" dirty="0"/>
              <a:t>, the universal tools, designated supports, and accommodations on the Accessibility Chart and described in the Assessment Guidelines may not be enough to meet the accessibility needs of the student. In this case, the District Administrator in TIDE may submit a petition for these students to the Connecticut State Department of Education Performance Office to discuss and develop a plan for the assessment. </a:t>
            </a:r>
          </a:p>
        </p:txBody>
      </p:sp>
      <p:sp>
        <p:nvSpPr>
          <p:cNvPr id="4" name="Slide Number Placeholder 3"/>
          <p:cNvSpPr>
            <a:spLocks noGrp="1"/>
          </p:cNvSpPr>
          <p:nvPr>
            <p:ph type="sldNum" sz="quarter" idx="10"/>
          </p:nvPr>
        </p:nvSpPr>
        <p:spPr/>
        <p:txBody>
          <a:bodyPr/>
          <a:lstStyle/>
          <a:p>
            <a:fld id="{71F87E0F-5A19-6D48-97F0-7EDA4B9641F4}" type="slidenum">
              <a:rPr lang="en-US" smtClean="0"/>
              <a:t>30</a:t>
            </a:fld>
            <a:endParaRPr lang="en-US" dirty="0"/>
          </a:p>
        </p:txBody>
      </p:sp>
    </p:spTree>
    <p:extLst>
      <p:ext uri="{BB962C8B-B14F-4D97-AF65-F5344CB8AC3E}">
        <p14:creationId xmlns:p14="http://schemas.microsoft.com/office/powerpoint/2010/main" val="628952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To facilitate this process, the DA must contact Deirdre or Janet and provide information about the student’s specific needs per their disability and supports identified in their IEP. If appropriate, we will provide a petition to be completed by the student’s primary teacher and returned with the teacher, DA, and Special Education Director’s signature, along with a complete copy of the student’s active IEP. All Special Documented Accommodations must be submitted by March 1, 2022.</a:t>
            </a:r>
          </a:p>
          <a:p>
            <a:endParaRPr lang="en-US" baseline="0" dirty="0"/>
          </a:p>
          <a:p>
            <a:r>
              <a:rPr lang="en-US" baseline="0" dirty="0"/>
              <a:t>No special accommodations can be provided unless they are approved by the CSDE. </a:t>
            </a:r>
          </a:p>
          <a:p>
            <a:r>
              <a:rPr lang="en-US" sz="1200" dirty="0"/>
              <a:t>If students are approved to receive a human reader, human signer, or scribe, the teacher will need to sign the Smarter Balanced/NGSS Confidentiality/Security Agreement form and return to the District Administrator.</a:t>
            </a:r>
          </a:p>
          <a:p>
            <a:r>
              <a:rPr lang="en-US" sz="1200" dirty="0">
                <a:latin typeface="Arial" panose="020B0604020202020204" pitchFamily="34" charset="0"/>
                <a:cs typeface="Arial" panose="020B0604020202020204" pitchFamily="34" charset="0"/>
              </a:rPr>
              <a:t>The DA will upload the signed form to the secure FTP site for documentation.</a:t>
            </a:r>
            <a:endParaRPr lang="en-US" sz="800" dirty="0">
              <a:latin typeface="Arial" panose="020B0604020202020204" pitchFamily="34" charset="0"/>
              <a:cs typeface="Arial" panose="020B0604020202020204" pitchFamily="34" charset="0"/>
            </a:endParaRPr>
          </a:p>
          <a:p>
            <a:endParaRPr lang="en-US" baseline="0" dirty="0"/>
          </a:p>
          <a:p>
            <a:pPr defTabSz="900217"/>
            <a:r>
              <a:rPr lang="en-US" dirty="0"/>
              <a:t>The Special Documented Accommodations Procedure is described in the</a:t>
            </a:r>
            <a:r>
              <a:rPr lang="en-US" baseline="0" dirty="0"/>
              <a:t> Assessment Guidelines, Appendix C. </a:t>
            </a:r>
          </a:p>
        </p:txBody>
      </p:sp>
      <p:sp>
        <p:nvSpPr>
          <p:cNvPr id="4" name="Slide Number Placeholder 3"/>
          <p:cNvSpPr>
            <a:spLocks noGrp="1"/>
          </p:cNvSpPr>
          <p:nvPr>
            <p:ph type="sldNum" sz="quarter" idx="10"/>
          </p:nvPr>
        </p:nvSpPr>
        <p:spPr/>
        <p:txBody>
          <a:bodyPr/>
          <a:lstStyle/>
          <a:p>
            <a:fld id="{71F87E0F-5A19-6D48-97F0-7EDA4B9641F4}" type="slidenum">
              <a:rPr lang="en-US" smtClean="0"/>
              <a:t>31</a:t>
            </a:fld>
            <a:endParaRPr lang="en-US" dirty="0"/>
          </a:p>
        </p:txBody>
      </p:sp>
    </p:spTree>
    <p:extLst>
      <p:ext uri="{BB962C8B-B14F-4D97-AF65-F5344CB8AC3E}">
        <p14:creationId xmlns:p14="http://schemas.microsoft.com/office/powerpoint/2010/main" val="3690134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594" eaLnBrk="1" fontAlgn="auto" hangingPunct="1">
              <a:spcBef>
                <a:spcPts val="0"/>
              </a:spcBef>
              <a:spcAft>
                <a:spcPts val="0"/>
              </a:spcAft>
              <a:defRPr/>
            </a:pPr>
            <a:r>
              <a:rPr lang="en-US" baseline="0" dirty="0"/>
              <a:t>The Connecticut Alternate Assessment Eligibility Form has been developed </a:t>
            </a:r>
            <a:r>
              <a:rPr lang="en-US" dirty="0"/>
              <a:t>to determine eligibility for the Alternate Assessment</a:t>
            </a:r>
            <a:r>
              <a:rPr lang="en-US" baseline="0" dirty="0"/>
              <a:t> System through discussion at the Planning and Placement Team (PPT) meeting. </a:t>
            </a:r>
            <a:r>
              <a:rPr lang="en-US" dirty="0"/>
              <a:t>This</a:t>
            </a:r>
            <a:r>
              <a:rPr lang="en-US" baseline="0" dirty="0"/>
              <a:t> document is required to register students for the CTAA and the CTAS. The document may be accessed on the CSDE Comprehensive Assessment Program Portal. </a:t>
            </a:r>
          </a:p>
          <a:p>
            <a:pPr defTabSz="478594" eaLnBrk="1" fontAlgn="auto" hangingPunct="1">
              <a:spcBef>
                <a:spcPts val="0"/>
              </a:spcBef>
              <a:spcAft>
                <a:spcPts val="0"/>
              </a:spcAft>
              <a:defRPr/>
            </a:pPr>
            <a:endParaRPr lang="en-US" baseline="0" dirty="0"/>
          </a:p>
          <a:p>
            <a:pPr defTabSz="478594" eaLnBrk="1" fontAlgn="auto" hangingPunct="1">
              <a:spcBef>
                <a:spcPts val="0"/>
              </a:spcBef>
              <a:spcAft>
                <a:spcPts val="0"/>
              </a:spcAft>
              <a:defRPr/>
            </a:pPr>
            <a:r>
              <a:rPr lang="en-US" baseline="0" dirty="0"/>
              <a:t>The eligibility form must be submitted in the Data Entry interface (DEI) on the CSDE Comprehensive Assessment Program Portal.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32</a:t>
            </a:fld>
            <a:endParaRPr lang="en-US" dirty="0"/>
          </a:p>
        </p:txBody>
      </p:sp>
    </p:spTree>
    <p:extLst>
      <p:ext uri="{BB962C8B-B14F-4D97-AF65-F5344CB8AC3E}">
        <p14:creationId xmlns:p14="http://schemas.microsoft.com/office/powerpoint/2010/main" val="2129840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r>
              <a:rPr lang="en-US" dirty="0"/>
              <a:t>The</a:t>
            </a:r>
            <a:r>
              <a:rPr lang="en-US" baseline="0" dirty="0"/>
              <a:t> Connecticut Alternate Assessment Eligibility Form was updated this school year to include a new student demographic item that captures if the student is identified as an English Learner in the Public School Information System (PSIS). This will help local administrators plan for LAS Links participation rosters for students in Grades 3-8 and 11 as well as those in Grades K-2, 9-10, and 12 who are also tested on the LAS Links.</a:t>
            </a:r>
            <a:endParaRPr lang="en-US" dirty="0"/>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33</a:t>
            </a:fld>
            <a:endParaRPr lang="en-US" dirty="0">
              <a:latin typeface="Arial" pitchFamily="34" charset="0"/>
            </a:endParaRPr>
          </a:p>
        </p:txBody>
      </p:sp>
    </p:spTree>
    <p:extLst>
      <p:ext uri="{BB962C8B-B14F-4D97-AF65-F5344CB8AC3E}">
        <p14:creationId xmlns:p14="http://schemas.microsoft.com/office/powerpoint/2010/main" val="228653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r>
              <a:rPr lang="en-US" dirty="0"/>
              <a:t>Item</a:t>
            </a:r>
            <a:r>
              <a:rPr lang="en-US" baseline="0" dirty="0"/>
              <a:t> 1 on the Alternate Assessment Eligibility Form was updated to include a drop-down menu of the cognitive assessments most commonly administered and appropriate for this purpose, as determined by Connecticut's School Psychologist’s Community of Practice. This list ensures accuracy and consistency for monitoring when identifying these assessments, but it also allows the PPT to identify “Other” if the cognitive assessment is not included on this list.</a:t>
            </a:r>
          </a:p>
          <a:p>
            <a:pPr defTabSz="478594" eaLnBrk="1" fontAlgn="auto" hangingPunct="1">
              <a:spcBef>
                <a:spcPts val="0"/>
              </a:spcBef>
              <a:spcAft>
                <a:spcPts val="0"/>
              </a:spcAft>
              <a:defRPr/>
            </a:pPr>
            <a:endParaRPr lang="en-US" baseline="0" dirty="0"/>
          </a:p>
          <a:p>
            <a:pPr defTabSz="478594" eaLnBrk="1" fontAlgn="auto" hangingPunct="1">
              <a:spcBef>
                <a:spcPts val="0"/>
              </a:spcBef>
              <a:spcAft>
                <a:spcPts val="0"/>
              </a:spcAft>
              <a:defRPr/>
            </a:pPr>
            <a:r>
              <a:rPr lang="en-US" dirty="0"/>
              <a:t>Select the name of the cognitive assessment used to provide evidence of an intellectual impairment from the menu provided. (As referenced in the American Psychological Association’s Ethical Principles of Psychologists and Code of Conduct, Section 9: Assessments, these assessments should be the most current edition available). </a:t>
            </a:r>
          </a:p>
          <a:p>
            <a:pPr defTabSz="478594" eaLnBrk="1" fontAlgn="auto" hangingPunct="1">
              <a:spcBef>
                <a:spcPts val="0"/>
              </a:spcBef>
              <a:spcAft>
                <a:spcPts val="0"/>
              </a:spcAft>
              <a:defRPr/>
            </a:pPr>
            <a:endParaRPr lang="en-US" dirty="0"/>
          </a:p>
          <a:p>
            <a:pPr defTabSz="478594" eaLnBrk="1" fontAlgn="auto" hangingPunct="1">
              <a:spcBef>
                <a:spcPts val="0"/>
              </a:spcBef>
              <a:spcAft>
                <a:spcPts val="0"/>
              </a:spcAft>
              <a:defRPr/>
            </a:pPr>
            <a:r>
              <a:rPr lang="en-US" dirty="0"/>
              <a:t>If “Other“ is selected DO NOT use assessments or associated composite scores that do not measure broad cognitive functioning for the purpose of this alternate assessment eligibility criteria. (e.g., Adaptive Behavior Scales, Assessment of Basic Language and Learning, Comprehensive Test of Phonological Processing, file reviews, or observations). </a:t>
            </a:r>
          </a:p>
          <a:p>
            <a:pPr defTabSz="478594" eaLnBrk="1" fontAlgn="auto" hangingPunct="1">
              <a:spcBef>
                <a:spcPts val="0"/>
              </a:spcBef>
              <a:spcAft>
                <a:spcPts val="0"/>
              </a:spcAft>
              <a:defRPr/>
            </a:pPr>
            <a:endParaRPr lang="en-US" dirty="0"/>
          </a:p>
          <a:p>
            <a:pPr defTabSz="478594" eaLnBrk="1" fontAlgn="auto" hangingPunct="1">
              <a:spcBef>
                <a:spcPts val="0"/>
              </a:spcBef>
              <a:spcAft>
                <a:spcPts val="0"/>
              </a:spcAft>
              <a:defRPr/>
            </a:pPr>
            <a:r>
              <a:rPr lang="en-US" dirty="0"/>
              <a:t>If “Other” is selected, specify the full name of the cognitive assessment, recognizing these will be identified for additional CSDE monitoring.</a:t>
            </a:r>
          </a:p>
          <a:p>
            <a:pPr defTabSz="478594" eaLnBrk="1" fontAlgn="auto" hangingPunct="1">
              <a:spcBef>
                <a:spcPts val="0"/>
              </a:spcBef>
              <a:spcAft>
                <a:spcPts val="0"/>
              </a:spcAft>
              <a:defRPr/>
            </a:pPr>
            <a:endParaRPr lang="en-US" dirty="0"/>
          </a:p>
          <a:p>
            <a:pPr defTabSz="478594" eaLnBrk="1" fontAlgn="auto" hangingPunct="1">
              <a:spcBef>
                <a:spcPts val="0"/>
              </a:spcBef>
              <a:spcAft>
                <a:spcPts val="0"/>
              </a:spcAft>
              <a:defRPr/>
            </a:pPr>
            <a:r>
              <a:rPr lang="en-US" dirty="0"/>
              <a:t>Ensure that the evaluations address the degree for which a student’s second language acquisition affects validity and reliability of test findings for students who are English learners (ELs)</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34</a:t>
            </a:fld>
            <a:endParaRPr lang="en-US" dirty="0">
              <a:latin typeface="Arial" pitchFamily="34" charset="0"/>
            </a:endParaRPr>
          </a:p>
        </p:txBody>
      </p:sp>
    </p:spTree>
    <p:extLst>
      <p:ext uri="{BB962C8B-B14F-4D97-AF65-F5344CB8AC3E}">
        <p14:creationId xmlns:p14="http://schemas.microsoft.com/office/powerpoint/2010/main" val="523522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478594" rtl="0" eaLnBrk="1" fontAlgn="auto" latinLnBrk="0" hangingPunct="1">
              <a:lnSpc>
                <a:spcPct val="100000"/>
              </a:lnSpc>
              <a:spcBef>
                <a:spcPts val="0"/>
              </a:spcBef>
              <a:spcAft>
                <a:spcPts val="0"/>
              </a:spcAft>
              <a:buClrTx/>
              <a:buSzTx/>
              <a:buFontTx/>
              <a:buNone/>
              <a:tabLst/>
              <a:defRPr/>
            </a:pPr>
            <a:r>
              <a:rPr lang="en-US" dirty="0"/>
              <a:t>Item</a:t>
            </a:r>
            <a:r>
              <a:rPr lang="en-US" baseline="0" dirty="0"/>
              <a:t> 2 on the Alternate Assessment Eligibility Form was updated to include a drop-down menu of the most commonly administered assessments for adaptive functioning. This list ensures accuracy and consistency when monitoring and identifying these assessments, but it also allows the PPT to identify “Other” if the adaptive behavioral assessment is not included on this list. An assessment must be administered with results indicating a score more than 1.5 standard deviations below the mean score to qualify for an alternate assessment.</a:t>
            </a:r>
          </a:p>
          <a:p>
            <a:pPr marL="0" marR="0" lvl="0" indent="0" algn="l" defTabSz="478594"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78594" rtl="0" eaLnBrk="1" fontAlgn="auto" latinLnBrk="0" hangingPunct="1">
              <a:lnSpc>
                <a:spcPct val="100000"/>
              </a:lnSpc>
              <a:spcBef>
                <a:spcPts val="0"/>
              </a:spcBef>
              <a:spcAft>
                <a:spcPts val="0"/>
              </a:spcAft>
              <a:buClrTx/>
              <a:buSzTx/>
              <a:buFontTx/>
              <a:buNone/>
              <a:tabLst/>
              <a:defRPr/>
            </a:pPr>
            <a:r>
              <a:rPr lang="en-US" dirty="0"/>
              <a:t>Select name of the adaptive assessment used to provide evidence of insufficient adaptive behavior skills from the provided menu. (As referenced in the American Psychological Association’s Ethical Principles of Psychologists and Code of Conduct, Section 9: Assessments, these assessments should be the most current edition available). </a:t>
            </a:r>
          </a:p>
          <a:p>
            <a:pPr marL="0" marR="0" lvl="0" indent="0" algn="l" defTabSz="478594" rtl="0" eaLnBrk="1" fontAlgn="auto" latinLnBrk="0" hangingPunct="1">
              <a:lnSpc>
                <a:spcPct val="100000"/>
              </a:lnSpc>
              <a:spcBef>
                <a:spcPts val="0"/>
              </a:spcBef>
              <a:spcAft>
                <a:spcPts val="0"/>
              </a:spcAft>
              <a:buClrTx/>
              <a:buSzTx/>
              <a:buFontTx/>
              <a:buNone/>
              <a:tabLst/>
              <a:defRPr/>
            </a:pPr>
            <a:endParaRPr lang="en-US" dirty="0"/>
          </a:p>
          <a:p>
            <a:pPr marL="0" marR="0" lvl="0" indent="0" algn="l" defTabSz="478594" rtl="0" eaLnBrk="1" fontAlgn="auto" latinLnBrk="0" hangingPunct="1">
              <a:lnSpc>
                <a:spcPct val="100000"/>
              </a:lnSpc>
              <a:spcBef>
                <a:spcPts val="0"/>
              </a:spcBef>
              <a:spcAft>
                <a:spcPts val="0"/>
              </a:spcAft>
              <a:buClrTx/>
              <a:buSzTx/>
              <a:buFontTx/>
              <a:buNone/>
              <a:tabLst/>
              <a:defRPr/>
            </a:pPr>
            <a:r>
              <a:rPr lang="en-US" dirty="0"/>
              <a:t>If “Other“ is selected, DO NOT use assessments or associated composite scores that do not measure broad adaptive behavior skills for the purpose of this alternate assessment eligibility criteria. (e.g., Assessment of Basic Language and Learning, Autism Behavior Rating Scale, Autistic Diagnostic Observation Schedule, Behavior Assessment System for Children, file review, or observations).</a:t>
            </a:r>
          </a:p>
          <a:p>
            <a:pPr marL="0" marR="0" lvl="0" indent="0" algn="l" defTabSz="478594" rtl="0" eaLnBrk="1" fontAlgn="auto" latinLnBrk="0" hangingPunct="1">
              <a:lnSpc>
                <a:spcPct val="100000"/>
              </a:lnSpc>
              <a:spcBef>
                <a:spcPts val="0"/>
              </a:spcBef>
              <a:spcAft>
                <a:spcPts val="0"/>
              </a:spcAft>
              <a:buClrTx/>
              <a:buSzTx/>
              <a:buFontTx/>
              <a:buNone/>
              <a:tabLst/>
              <a:defRPr/>
            </a:pPr>
            <a:endParaRPr lang="en-US" dirty="0"/>
          </a:p>
          <a:p>
            <a:pPr marL="0" marR="0" lvl="0" indent="0" algn="l" defTabSz="478594" rtl="0" eaLnBrk="1" fontAlgn="auto" latinLnBrk="0" hangingPunct="1">
              <a:lnSpc>
                <a:spcPct val="100000"/>
              </a:lnSpc>
              <a:spcBef>
                <a:spcPts val="0"/>
              </a:spcBef>
              <a:spcAft>
                <a:spcPts val="0"/>
              </a:spcAft>
              <a:buClrTx/>
              <a:buSzTx/>
              <a:buFontTx/>
              <a:buNone/>
              <a:tabLst/>
              <a:defRPr/>
            </a:pPr>
            <a:r>
              <a:rPr lang="en-US" dirty="0"/>
              <a:t>If “Other” is selected, specify the full name of the adaptive behavior skill assessment, recognizing these will be identified for additional CSDE monitoring. </a:t>
            </a:r>
          </a:p>
          <a:p>
            <a:pPr marL="0" marR="0" lvl="0" indent="0" algn="l" defTabSz="478594" rtl="0" eaLnBrk="1" fontAlgn="auto" latinLnBrk="0" hangingPunct="1">
              <a:lnSpc>
                <a:spcPct val="100000"/>
              </a:lnSpc>
              <a:spcBef>
                <a:spcPts val="0"/>
              </a:spcBef>
              <a:spcAft>
                <a:spcPts val="0"/>
              </a:spcAft>
              <a:buClrTx/>
              <a:buSzTx/>
              <a:buFontTx/>
              <a:buNone/>
              <a:tabLst/>
              <a:defRPr/>
            </a:pPr>
            <a:endParaRPr lang="en-US" dirty="0"/>
          </a:p>
          <a:p>
            <a:pPr marL="0" marR="0" lvl="0" indent="0" algn="l" defTabSz="478594" rtl="0" eaLnBrk="1" fontAlgn="auto" latinLnBrk="0" hangingPunct="1">
              <a:lnSpc>
                <a:spcPct val="100000"/>
              </a:lnSpc>
              <a:spcBef>
                <a:spcPts val="0"/>
              </a:spcBef>
              <a:spcAft>
                <a:spcPts val="0"/>
              </a:spcAft>
              <a:buClrTx/>
              <a:buSzTx/>
              <a:buFontTx/>
              <a:buNone/>
              <a:tabLst/>
              <a:defRPr/>
            </a:pPr>
            <a:r>
              <a:rPr lang="en-US" dirty="0"/>
              <a:t>Ensure that the evaluations address the degree for which a student’s second language acquisition affects the validity and reliability of test findings for students who are ELs. </a:t>
            </a:r>
          </a:p>
          <a:p>
            <a:pPr defTabSz="478594" eaLnBrk="1" fontAlgn="auto" hangingPunct="1">
              <a:spcBef>
                <a:spcPts val="0"/>
              </a:spcBef>
              <a:spcAft>
                <a:spcPts val="0"/>
              </a:spcAft>
              <a:defRPr/>
            </a:pPr>
            <a:endParaRPr lang="en-US" dirty="0"/>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35</a:t>
            </a:fld>
            <a:endParaRPr lang="en-US" dirty="0">
              <a:latin typeface="Arial" pitchFamily="34" charset="0"/>
            </a:endParaRPr>
          </a:p>
        </p:txBody>
      </p:sp>
    </p:spTree>
    <p:extLst>
      <p:ext uri="{BB962C8B-B14F-4D97-AF65-F5344CB8AC3E}">
        <p14:creationId xmlns:p14="http://schemas.microsoft.com/office/powerpoint/2010/main" val="3666654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r>
              <a:rPr lang="en-US" dirty="0"/>
              <a:t>Once this form is completed and approved by the Planning and Placement Team, a copy should be provided to the Director of Special Education, the District Administrator for testing, and the District English Learner Assessment Coordinator (if the student is also identified as an English learner).</a:t>
            </a:r>
          </a:p>
          <a:p>
            <a:pPr defTabSz="478594" eaLnBrk="1" fontAlgn="auto" hangingPunct="1">
              <a:spcBef>
                <a:spcPts val="0"/>
              </a:spcBef>
              <a:spcAft>
                <a:spcPts val="0"/>
              </a:spcAft>
              <a:defRPr/>
            </a:pPr>
            <a:endParaRPr lang="en-US" dirty="0"/>
          </a:p>
          <a:p>
            <a:pPr defTabSz="478594" eaLnBrk="1" fontAlgn="auto" hangingPunct="1">
              <a:spcBef>
                <a:spcPts val="0"/>
              </a:spcBef>
              <a:spcAft>
                <a:spcPts val="0"/>
              </a:spcAft>
              <a:defRPr/>
            </a:pPr>
            <a:r>
              <a:rPr lang="en-US" dirty="0"/>
              <a:t>If it is determined that the student does not qualify for an alternate assessment, arrangements</a:t>
            </a:r>
            <a:r>
              <a:rPr lang="en-US" baseline="0" dirty="0"/>
              <a:t> should be made to test the student on the standard assessment with the provision of accommodations and designated supports.</a:t>
            </a:r>
          </a:p>
          <a:p>
            <a:pPr defTabSz="478594" eaLnBrk="1" fontAlgn="auto" hangingPunct="1">
              <a:spcBef>
                <a:spcPts val="0"/>
              </a:spcBef>
              <a:spcAft>
                <a:spcPts val="0"/>
              </a:spcAft>
              <a:defRPr/>
            </a:pPr>
            <a:endParaRPr lang="en-US" baseline="0" dirty="0"/>
          </a:p>
          <a:p>
            <a:pPr defTabSz="478594" eaLnBrk="1" fontAlgn="auto" hangingPunct="1">
              <a:spcBef>
                <a:spcPts val="0"/>
              </a:spcBef>
              <a:spcAft>
                <a:spcPts val="0"/>
              </a:spcAft>
              <a:defRPr/>
            </a:pPr>
            <a:r>
              <a:rPr lang="en-US" baseline="0" dirty="0"/>
              <a:t>Finally, a hard copy of this form should be maintained locally because once information is submitted through the Data Entry Interface, it cannot be printed or easily retrieved.</a:t>
            </a:r>
            <a:endParaRPr lang="en-US" dirty="0"/>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36</a:t>
            </a:fld>
            <a:endParaRPr lang="en-US" dirty="0">
              <a:latin typeface="Arial" pitchFamily="34" charset="0"/>
            </a:endParaRPr>
          </a:p>
        </p:txBody>
      </p:sp>
    </p:spTree>
    <p:extLst>
      <p:ext uri="{BB962C8B-B14F-4D97-AF65-F5344CB8AC3E}">
        <p14:creationId xmlns:p14="http://schemas.microsoft.com/office/powerpoint/2010/main" val="2332237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Included</a:t>
            </a:r>
            <a:r>
              <a:rPr lang="en-US" sz="1200" kern="1200" baseline="0" dirty="0">
                <a:solidFill>
                  <a:schemeClr val="tx1"/>
                </a:solidFill>
                <a:effectLst/>
                <a:latin typeface="+mn-lt"/>
                <a:ea typeface="+mn-ea"/>
                <a:cs typeface="+mn-cs"/>
              </a:rPr>
              <a:t> on this slide are resources to help support your understanding of the  purpose and eligibility for the Connecticut Alternate Assessment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87E0F-5A19-6D48-97F0-7EDA4B9641F4}" type="slidenum">
              <a:rPr lang="en-US" smtClean="0"/>
              <a:t>37</a:t>
            </a:fld>
            <a:endParaRPr lang="en-US" dirty="0"/>
          </a:p>
        </p:txBody>
      </p:sp>
    </p:spTree>
    <p:extLst>
      <p:ext uri="{BB962C8B-B14F-4D97-AF65-F5344CB8AC3E}">
        <p14:creationId xmlns:p14="http://schemas.microsoft.com/office/powerpoint/2010/main" val="1006233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38</a:t>
            </a:fld>
            <a:endParaRPr lang="en-US" dirty="0"/>
          </a:p>
        </p:txBody>
      </p:sp>
    </p:spTree>
    <p:extLst>
      <p:ext uri="{BB962C8B-B14F-4D97-AF65-F5344CB8AC3E}">
        <p14:creationId xmlns:p14="http://schemas.microsoft.com/office/powerpoint/2010/main" val="170233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This is a comparison betwee</a:t>
            </a:r>
            <a:r>
              <a:rPr lang="en-US" baseline="0" dirty="0"/>
              <a:t>n the CTAA for Math and ELA and the Connecticut Alternate Science (CTAS).</a:t>
            </a:r>
          </a:p>
          <a:p>
            <a:endParaRPr lang="en-US" baseline="0" dirty="0"/>
          </a:p>
          <a:p>
            <a:pPr marL="0">
              <a:lnSpc>
                <a:spcPct val="120000"/>
              </a:lnSpc>
              <a:spcBef>
                <a:spcPts val="600"/>
              </a:spcBef>
              <a:tabLst>
                <a:tab pos="228600" algn="l"/>
              </a:tabLst>
            </a:pPr>
            <a:r>
              <a:rPr lang="en-US" baseline="0" dirty="0"/>
              <a:t>The CTAA is</a:t>
            </a:r>
            <a:r>
              <a:rPr lang="en-US" sz="1200" dirty="0">
                <a:latin typeface="Arial" panose="020B0604020202020204" pitchFamily="34" charset="0"/>
                <a:cs typeface="Arial" panose="020B0604020202020204" pitchFamily="34" charset="0"/>
              </a:rPr>
              <a:t> aligned to the Connecticut Core Standards for math and English language arts for eligible students with significant cognitive disabilities in Grades 3-8 and 11.</a:t>
            </a:r>
          </a:p>
          <a:p>
            <a:pPr marL="0">
              <a:lnSpc>
                <a:spcPct val="120000"/>
              </a:lnSpc>
              <a:spcBef>
                <a:spcPts val="600"/>
              </a:spcBef>
              <a:tabLst>
                <a:tab pos="228600" algn="l"/>
              </a:tabLst>
            </a:pPr>
            <a:r>
              <a:rPr lang="en-US" sz="1200" dirty="0">
                <a:latin typeface="Arial" panose="020B0604020202020204" pitchFamily="34" charset="0"/>
                <a:cs typeface="Arial" panose="020B0604020202020204" pitchFamily="34" charset="0"/>
              </a:rPr>
              <a:t>It is a secure test accessed via an online platform during</a:t>
            </a:r>
            <a:r>
              <a:rPr lang="en-US" sz="1200" baseline="0" dirty="0">
                <a:latin typeface="Arial" panose="020B0604020202020204" pitchFamily="34" charset="0"/>
                <a:cs typeface="Arial" panose="020B0604020202020204" pitchFamily="34" charset="0"/>
              </a:rPr>
              <a:t> March 28-June 3, 2022.</a:t>
            </a:r>
          </a:p>
          <a:p>
            <a:pPr marL="0">
              <a:lnSpc>
                <a:spcPct val="120000"/>
              </a:lnSpc>
              <a:spcBef>
                <a:spcPts val="600"/>
              </a:spcBef>
              <a:tabLst>
                <a:tab pos="228600" algn="l"/>
              </a:tabLst>
            </a:pPr>
            <a:r>
              <a:rPr lang="en-US" sz="1200" baseline="0" dirty="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designed to promote maximum student access while maintaining the integrity of the constructs being assessed</a:t>
            </a:r>
          </a:p>
          <a:p>
            <a:pPr marL="0">
              <a:lnSpc>
                <a:spcPct val="120000"/>
              </a:lnSpc>
              <a:spcBef>
                <a:spcPts val="600"/>
              </a:spcBef>
              <a:tabLst>
                <a:tab pos="228600" algn="l"/>
              </a:tabLst>
            </a:pPr>
            <a:r>
              <a:rPr lang="en-US" sz="1200" dirty="0">
                <a:latin typeface="Arial" panose="020B0604020202020204" pitchFamily="34" charset="0"/>
                <a:cs typeface="Arial" panose="020B0604020202020204" pitchFamily="34" charset="0"/>
              </a:rPr>
              <a:t>It incorporates optimal testing conditions that must be provided to all students who take the test (i.e., 1:1 test setting)</a:t>
            </a:r>
          </a:p>
          <a:p>
            <a:pPr marL="0">
              <a:lnSpc>
                <a:spcPct val="120000"/>
              </a:lnSpc>
              <a:spcBef>
                <a:spcPts val="600"/>
              </a:spcBef>
              <a:tabLst>
                <a:tab pos="228600" algn="l"/>
              </a:tabLst>
            </a:pPr>
            <a:r>
              <a:rPr lang="en-US" sz="1200" dirty="0">
                <a:latin typeface="Arial" panose="020B0604020202020204" pitchFamily="34" charset="0"/>
                <a:cs typeface="Arial" panose="020B0604020202020204" pitchFamily="34" charset="0"/>
              </a:rPr>
              <a:t>accessibility features that must be provided to students as needed (i.e., human reader, scribe).</a:t>
            </a:r>
          </a:p>
          <a:p>
            <a:pPr marL="0">
              <a:lnSpc>
                <a:spcPct val="120000"/>
              </a:lnSpc>
              <a:spcBef>
                <a:spcPts val="600"/>
              </a:spcBef>
              <a:tabLst>
                <a:tab pos="228600" algn="l"/>
              </a:tabLst>
            </a:pPr>
            <a:endParaRPr lang="en-US" sz="1200" dirty="0">
              <a:latin typeface="Arial" panose="020B0604020202020204" pitchFamily="34" charset="0"/>
              <a:cs typeface="Arial" panose="020B0604020202020204" pitchFamily="34" charset="0"/>
            </a:endParaRPr>
          </a:p>
          <a:p>
            <a:pPr marL="0">
              <a:lnSpc>
                <a:spcPct val="120000"/>
              </a:lnSpc>
              <a:spcBef>
                <a:spcPts val="600"/>
              </a:spcBef>
              <a:tabLst>
                <a:tab pos="228600" algn="l"/>
              </a:tabLst>
            </a:pPr>
            <a:r>
              <a:rPr lang="en-US" sz="1200" dirty="0">
                <a:latin typeface="Arial" panose="020B0604020202020204" pitchFamily="34" charset="0"/>
                <a:cs typeface="Arial" panose="020B0604020202020204" pitchFamily="34" charset="0"/>
              </a:rPr>
              <a:t>CTAS:</a:t>
            </a:r>
          </a:p>
          <a:p>
            <a:pPr marL="0" indent="0">
              <a:buNone/>
            </a:pPr>
            <a:r>
              <a:rPr lang="en-US" sz="1200" dirty="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200" dirty="0"/>
              <a:t> </a:t>
            </a:r>
          </a:p>
          <a:p>
            <a:pPr marL="0" indent="0">
              <a:buNone/>
            </a:pPr>
            <a:r>
              <a:rPr lang="en-US" sz="1200" dirty="0"/>
              <a:t>The Resource Packets are to be used in conjunction with the Performance Tasks. They include materials that will be presented to the student when referenced by the teacher script in the Performance Task. </a:t>
            </a:r>
          </a:p>
          <a:p>
            <a:pPr marL="0" indent="0">
              <a:buNone/>
            </a:pPr>
            <a:r>
              <a:rPr lang="en-US" sz="1200" dirty="0"/>
              <a:t> </a:t>
            </a:r>
          </a:p>
          <a:p>
            <a:pPr marL="0" indent="0">
              <a:buNone/>
            </a:pPr>
            <a:r>
              <a:rPr lang="en-US" sz="1200" dirty="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28–June 3, 2022. </a:t>
            </a:r>
          </a:p>
          <a:p>
            <a:pPr marL="0">
              <a:lnSpc>
                <a:spcPct val="120000"/>
              </a:lnSpc>
              <a:spcBef>
                <a:spcPts val="600"/>
              </a:spcBef>
              <a:tabLst>
                <a:tab pos="228600" algn="l"/>
              </a:tabLst>
            </a:pPr>
            <a:endParaRPr lang="en-US" sz="12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39</a:t>
            </a:fld>
            <a:endParaRPr lang="en-US" dirty="0"/>
          </a:p>
        </p:txBody>
      </p:sp>
    </p:spTree>
    <p:extLst>
      <p:ext uri="{BB962C8B-B14F-4D97-AF65-F5344CB8AC3E}">
        <p14:creationId xmlns:p14="http://schemas.microsoft.com/office/powerpoint/2010/main" val="408347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more contact information for even more members of the awesome assessment team at the CSDE.  </a:t>
            </a:r>
          </a:p>
        </p:txBody>
      </p:sp>
      <p:sp>
        <p:nvSpPr>
          <p:cNvPr id="4" name="Slide Number Placeholder 3"/>
          <p:cNvSpPr>
            <a:spLocks noGrp="1"/>
          </p:cNvSpPr>
          <p:nvPr>
            <p:ph type="sldNum" sz="quarter" idx="5"/>
          </p:nvPr>
        </p:nvSpPr>
        <p:spPr/>
        <p:txBody>
          <a:bodyPr/>
          <a:lstStyle/>
          <a:p>
            <a:fld id="{C1D7384D-02EB-4D5E-8EFA-8E250C371402}" type="slidenum">
              <a:rPr lang="en-US" smtClean="0"/>
              <a:t>4</a:t>
            </a:fld>
            <a:endParaRPr lang="en-US" dirty="0"/>
          </a:p>
        </p:txBody>
      </p:sp>
    </p:spTree>
    <p:extLst>
      <p:ext uri="{BB962C8B-B14F-4D97-AF65-F5344CB8AC3E}">
        <p14:creationId xmlns:p14="http://schemas.microsoft.com/office/powerpoint/2010/main" val="1884786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400" dirty="0"/>
              <a:t>https://ct.portal.cambiumast.com/en/resources/alternate-assessment-system/ctas-required-materials</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57753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400" dirty="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400" dirty="0"/>
              <a:t> </a:t>
            </a:r>
          </a:p>
          <a:p>
            <a:pPr marL="0" indent="0">
              <a:buNone/>
            </a:pPr>
            <a:r>
              <a:rPr lang="en-US" sz="1400" dirty="0"/>
              <a:t>The Resource Packets are to be used in conjunction with the Performance Tasks. They include materials that will be presented to the student when referenced by the teacher script in the Performance Task. </a:t>
            </a:r>
          </a:p>
          <a:p>
            <a:pPr marL="0" indent="0">
              <a:buNone/>
            </a:pPr>
            <a:r>
              <a:rPr lang="en-US" sz="1400" dirty="0"/>
              <a:t> </a:t>
            </a:r>
          </a:p>
          <a:p>
            <a:pPr marL="0" indent="0">
              <a:buNone/>
            </a:pPr>
            <a:r>
              <a:rPr lang="en-US" sz="1400" dirty="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29–June 4, 2021. </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89272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42</a:t>
            </a:fld>
            <a:endParaRPr lang="en-US" dirty="0"/>
          </a:p>
        </p:txBody>
      </p:sp>
    </p:spTree>
    <p:extLst>
      <p:ext uri="{BB962C8B-B14F-4D97-AF65-F5344CB8AC3E}">
        <p14:creationId xmlns:p14="http://schemas.microsoft.com/office/powerpoint/2010/main" val="2895104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43</a:t>
            </a:fld>
            <a:endParaRPr lang="en-US" dirty="0"/>
          </a:p>
        </p:txBody>
      </p:sp>
    </p:spTree>
    <p:extLst>
      <p:ext uri="{BB962C8B-B14F-4D97-AF65-F5344CB8AC3E}">
        <p14:creationId xmlns:p14="http://schemas.microsoft.com/office/powerpoint/2010/main" val="365531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30238"/>
            <a:ext cx="4721225" cy="3540125"/>
          </a:xfrm>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500" dirty="0"/>
              <a:t>Teachers Administering the Alternate (TEAs) are intricately involved in all aspects of the selection and supervision of the Connecticut Alternate Assessment and the Alternate Science. The Connecticut Alternate Assessment System Training requirements provide for high-quality standardized administration ensuring appropriate interpretations for results about what students with significant cognitive disabilities know and can do. </a:t>
            </a:r>
          </a:p>
          <a:p>
            <a:endParaRPr lang="en-US" sz="1500" dirty="0"/>
          </a:p>
          <a:p>
            <a:r>
              <a:rPr lang="en-US" sz="1500" dirty="0"/>
              <a:t>All teachers who will be administering the alternate assessments must be trained via the online course regardless of previous</a:t>
            </a:r>
            <a:r>
              <a:rPr lang="en-US" sz="1500" baseline="0" dirty="0"/>
              <a:t> training status. This training is required each school year. Once training and the embedded quiz is passed the TEA will have permission to;</a:t>
            </a:r>
          </a:p>
          <a:p>
            <a:pPr marL="285750" indent="-285750">
              <a:buFont typeface="Arial" panose="020B0604020202020204" pitchFamily="34" charset="0"/>
              <a:buChar char="•"/>
            </a:pPr>
            <a:r>
              <a:rPr lang="en-US" sz="1500" dirty="0"/>
              <a:t>Submit the Connecticut Alternate Assessment Eligibility Form into the DEI;</a:t>
            </a:r>
          </a:p>
          <a:p>
            <a:pPr marL="285750" indent="-285750">
              <a:buFont typeface="Arial" panose="020B0604020202020204" pitchFamily="34" charset="0"/>
              <a:buChar char="•"/>
            </a:pPr>
            <a:r>
              <a:rPr lang="en-US" sz="1500" dirty="0"/>
              <a:t>Submit the CTAS</a:t>
            </a:r>
            <a:r>
              <a:rPr lang="en-US" sz="1500" baseline="0" dirty="0"/>
              <a:t> Student Score Worksheet for students in Grades 5, 8, or 11;</a:t>
            </a:r>
            <a:endParaRPr lang="en-US" sz="1500" dirty="0"/>
          </a:p>
          <a:p>
            <a:pPr marL="285750" indent="-285750">
              <a:buFont typeface="Arial" panose="020B0604020202020204" pitchFamily="34" charset="0"/>
              <a:buChar char="•"/>
            </a:pPr>
            <a:r>
              <a:rPr lang="en-US" sz="1500" dirty="0"/>
              <a:t>Access the required</a:t>
            </a:r>
            <a:r>
              <a:rPr lang="en-US" sz="1500" baseline="0" dirty="0"/>
              <a:t> secure test materials for the CTAA;</a:t>
            </a:r>
            <a:endParaRPr lang="en-US" sz="1500" dirty="0"/>
          </a:p>
          <a:p>
            <a:pPr marL="285750" indent="-285750">
              <a:buFont typeface="Arial" panose="020B0604020202020204" pitchFamily="34" charset="0"/>
              <a:buChar char="•"/>
            </a:pPr>
            <a:r>
              <a:rPr lang="en-US" sz="1500" dirty="0"/>
              <a:t>Administer any alternate assessment. </a:t>
            </a:r>
          </a:p>
          <a:p>
            <a:endParaRPr lang="en-US" sz="1500" dirty="0"/>
          </a:p>
          <a:p>
            <a:endParaRPr lang="en-US" sz="1500" dirty="0"/>
          </a:p>
          <a:p>
            <a:r>
              <a:rPr lang="en-US" sz="1500" dirty="0"/>
              <a:t>District</a:t>
            </a:r>
            <a:r>
              <a:rPr lang="en-US" sz="1500" baseline="0" dirty="0"/>
              <a:t> Administrators are responsible for the following tasks:</a:t>
            </a:r>
          </a:p>
          <a:p>
            <a:pPr marL="342900" indent="-342900">
              <a:buAutoNum type="arabicPeriod"/>
            </a:pPr>
            <a:r>
              <a:rPr lang="en-US" sz="1500" baseline="0" dirty="0"/>
              <a:t>Determine who will be administering an Alternate Assessment during the 2021-22 school year.</a:t>
            </a:r>
          </a:p>
          <a:p>
            <a:pPr marL="342900" indent="-342900">
              <a:buAutoNum type="arabicPeriod"/>
            </a:pPr>
            <a:r>
              <a:rPr lang="en-US" sz="1500" baseline="0" dirty="0"/>
              <a:t>Verify that the teacher has a TEA User Role in TIDE. Update, add, and delete accounts as appropriate.</a:t>
            </a:r>
          </a:p>
          <a:p>
            <a:pPr marL="342900" indent="-342900">
              <a:buAutoNum type="arabicPeriod"/>
            </a:pPr>
            <a:r>
              <a:rPr lang="en-US" sz="1500" baseline="0" dirty="0"/>
              <a:t>Communicate details regarding the required online training with your TEAs. Share the </a:t>
            </a:r>
            <a:r>
              <a:rPr lang="en-US" sz="1500" b="1" baseline="0" dirty="0"/>
              <a:t>Overview for Teachers Administering the Alternate </a:t>
            </a:r>
            <a:r>
              <a:rPr lang="en-US" sz="1500" b="0" baseline="0" dirty="0"/>
              <a:t>resource referenced on this slide.</a:t>
            </a:r>
            <a:endParaRPr lang="en-US" sz="1500" b="1" baseline="0" dirty="0"/>
          </a:p>
          <a:p>
            <a:pPr marL="342900" indent="-342900">
              <a:buAutoNum type="arabicPeriod"/>
            </a:pPr>
            <a:r>
              <a:rPr lang="en-US" sz="1500" baseline="0" dirty="0"/>
              <a:t>Verify that all TEAs complete and pass the quiz. Those with passing scores will have their Trained Status activated to Y (Yes) in TIDE.</a:t>
            </a:r>
          </a:p>
          <a:p>
            <a:pPr marL="0" indent="0">
              <a:buNone/>
            </a:pPr>
            <a:endParaRPr lang="en-US" sz="1500" dirty="0"/>
          </a:p>
          <a:p>
            <a:pPr marL="0" indent="0">
              <a:buNone/>
            </a:pPr>
            <a:r>
              <a:rPr lang="en-US" sz="1500" dirty="0"/>
              <a:t>Review the resources</a:t>
            </a:r>
            <a:r>
              <a:rPr lang="en-US" sz="1500" baseline="0" dirty="0"/>
              <a:t> included on this slide for more information.</a:t>
            </a:r>
            <a:endParaRPr lang="en-US" sz="1500" dirty="0"/>
          </a:p>
          <a:p>
            <a:endParaRPr lang="en-US" sz="1500" dirty="0"/>
          </a:p>
        </p:txBody>
      </p:sp>
      <p:sp>
        <p:nvSpPr>
          <p:cNvPr id="4" name="Slide Number Placeholder 3"/>
          <p:cNvSpPr>
            <a:spLocks noGrp="1"/>
          </p:cNvSpPr>
          <p:nvPr>
            <p:ph type="sldNum" sz="quarter" idx="10"/>
          </p:nvPr>
        </p:nvSpPr>
        <p:spPr/>
        <p:txBody>
          <a:bodyPr/>
          <a:lstStyle/>
          <a:p>
            <a:fld id="{7CBD035E-0397-476E-9A02-1A69852AFC9A}" type="slidenum">
              <a:rPr lang="en-US" smtClean="0"/>
              <a:pPr/>
              <a:t>44</a:t>
            </a:fld>
            <a:endParaRPr lang="en-US" dirty="0"/>
          </a:p>
        </p:txBody>
      </p:sp>
    </p:spTree>
    <p:extLst>
      <p:ext uri="{BB962C8B-B14F-4D97-AF65-F5344CB8AC3E}">
        <p14:creationId xmlns:p14="http://schemas.microsoft.com/office/powerpoint/2010/main" val="523732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30238"/>
            <a:ext cx="4721225" cy="3540125"/>
          </a:xfrm>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500" dirty="0"/>
              <a:t>Teachers Administering the Alternate (TEAs) are intricately involved in all aspects of the selection and supervision of the Connecticut Alternate Assessment and the Alternate Science. The Connecticut Alternate Assessment System Training requirements provide for high-quality standardized administration ensuring appropriate interpretations for results about what students with significant cognitive disabilities know and can do. </a:t>
            </a:r>
          </a:p>
          <a:p>
            <a:endParaRPr lang="en-US" sz="1500" dirty="0"/>
          </a:p>
          <a:p>
            <a:r>
              <a:rPr lang="en-US" sz="1500" dirty="0"/>
              <a:t>All teachers who will be administering the alternate assessments must be trained via the online course regardless of previous</a:t>
            </a:r>
            <a:r>
              <a:rPr lang="en-US" sz="1500" baseline="0" dirty="0"/>
              <a:t> training status. This training is required each school year. Once training and the embedded quiz is passed the TEA will have permission to;</a:t>
            </a:r>
          </a:p>
          <a:p>
            <a:pPr marL="285750" indent="-285750">
              <a:buFont typeface="Arial" panose="020B0604020202020204" pitchFamily="34" charset="0"/>
              <a:buChar char="•"/>
            </a:pPr>
            <a:r>
              <a:rPr lang="en-US" sz="1500" dirty="0"/>
              <a:t>Submit the Connecticut Alternate Assessment Eligibility Form into the DEI;</a:t>
            </a:r>
          </a:p>
          <a:p>
            <a:pPr marL="285750" indent="-285750">
              <a:buFont typeface="Arial" panose="020B0604020202020204" pitchFamily="34" charset="0"/>
              <a:buChar char="•"/>
            </a:pPr>
            <a:r>
              <a:rPr lang="en-US" sz="1500" dirty="0"/>
              <a:t>Submit the CTAS</a:t>
            </a:r>
            <a:r>
              <a:rPr lang="en-US" sz="1500" baseline="0" dirty="0"/>
              <a:t> Student Score Worksheet for students in Grades 5, 8, or 11;</a:t>
            </a:r>
            <a:endParaRPr lang="en-US" sz="1500" dirty="0"/>
          </a:p>
          <a:p>
            <a:pPr marL="285750" indent="-285750">
              <a:buFont typeface="Arial" panose="020B0604020202020204" pitchFamily="34" charset="0"/>
              <a:buChar char="•"/>
            </a:pPr>
            <a:r>
              <a:rPr lang="en-US" sz="1500" dirty="0"/>
              <a:t>Access the required</a:t>
            </a:r>
            <a:r>
              <a:rPr lang="en-US" sz="1500" baseline="0" dirty="0"/>
              <a:t> secure test materials for the CTAA;</a:t>
            </a:r>
            <a:endParaRPr lang="en-US" sz="1500" dirty="0"/>
          </a:p>
          <a:p>
            <a:pPr marL="285750" indent="-285750">
              <a:buFont typeface="Arial" panose="020B0604020202020204" pitchFamily="34" charset="0"/>
              <a:buChar char="•"/>
            </a:pPr>
            <a:r>
              <a:rPr lang="en-US" sz="1500" dirty="0"/>
              <a:t>Administer any alternate assessment. </a:t>
            </a:r>
          </a:p>
          <a:p>
            <a:endParaRPr lang="en-US" sz="1500" dirty="0"/>
          </a:p>
          <a:p>
            <a:endParaRPr lang="en-US" sz="1500" dirty="0"/>
          </a:p>
          <a:p>
            <a:r>
              <a:rPr lang="en-US" sz="1500" dirty="0"/>
              <a:t>District</a:t>
            </a:r>
            <a:r>
              <a:rPr lang="en-US" sz="1500" baseline="0" dirty="0"/>
              <a:t> Administrators are responsible for the following tasks:</a:t>
            </a:r>
          </a:p>
          <a:p>
            <a:pPr marL="342900" indent="-342900">
              <a:buAutoNum type="arabicPeriod"/>
            </a:pPr>
            <a:r>
              <a:rPr lang="en-US" sz="1500" baseline="0" dirty="0"/>
              <a:t>Determine who will be administering an Alternate Assessment during the 2021-22 school year.</a:t>
            </a:r>
          </a:p>
          <a:p>
            <a:pPr marL="342900" indent="-342900">
              <a:buAutoNum type="arabicPeriod"/>
            </a:pPr>
            <a:r>
              <a:rPr lang="en-US" sz="1500" baseline="0" dirty="0"/>
              <a:t>Verify that the teacher has a TEA User Role in TIDE. Update, add, and delete accounts as appropriate.</a:t>
            </a:r>
          </a:p>
          <a:p>
            <a:pPr marL="342900" indent="-342900">
              <a:buAutoNum type="arabicPeriod"/>
            </a:pPr>
            <a:r>
              <a:rPr lang="en-US" sz="1500" baseline="0" dirty="0"/>
              <a:t>Communicate details regarding the required online training with your TEAs. Share the </a:t>
            </a:r>
            <a:r>
              <a:rPr lang="en-US" sz="1500" b="1" baseline="0" dirty="0"/>
              <a:t>Overview for Teachers Administering the Alternate </a:t>
            </a:r>
            <a:r>
              <a:rPr lang="en-US" sz="1500" b="0" baseline="0" dirty="0"/>
              <a:t>resource referenced on this slide.</a:t>
            </a:r>
            <a:endParaRPr lang="en-US" sz="1500" b="1" baseline="0" dirty="0"/>
          </a:p>
          <a:p>
            <a:pPr marL="342900" indent="-342900">
              <a:buAutoNum type="arabicPeriod"/>
            </a:pPr>
            <a:r>
              <a:rPr lang="en-US" sz="1500" baseline="0" dirty="0"/>
              <a:t>Verify that all TEAs complete and pass the quiz. Those with passing scores will have their Trained Status activated to Y (Yes) in TIDE.</a:t>
            </a:r>
          </a:p>
          <a:p>
            <a:pPr marL="0" indent="0">
              <a:buNone/>
            </a:pPr>
            <a:endParaRPr lang="en-US" sz="1500" dirty="0"/>
          </a:p>
          <a:p>
            <a:pPr marL="0" indent="0">
              <a:buNone/>
            </a:pPr>
            <a:r>
              <a:rPr lang="en-US" sz="1500" dirty="0"/>
              <a:t>Review the resources</a:t>
            </a:r>
            <a:r>
              <a:rPr lang="en-US" sz="1500" baseline="0" dirty="0"/>
              <a:t> included on this slide for more information.</a:t>
            </a:r>
            <a:endParaRPr lang="en-US" sz="1500" dirty="0"/>
          </a:p>
          <a:p>
            <a:endParaRPr lang="en-US" sz="1500" dirty="0"/>
          </a:p>
        </p:txBody>
      </p:sp>
      <p:sp>
        <p:nvSpPr>
          <p:cNvPr id="4" name="Slide Number Placeholder 3"/>
          <p:cNvSpPr>
            <a:spLocks noGrp="1"/>
          </p:cNvSpPr>
          <p:nvPr>
            <p:ph type="sldNum" sz="quarter" idx="10"/>
          </p:nvPr>
        </p:nvSpPr>
        <p:spPr/>
        <p:txBody>
          <a:bodyPr/>
          <a:lstStyle/>
          <a:p>
            <a:fld id="{7CBD035E-0397-476E-9A02-1A69852AFC9A}" type="slidenum">
              <a:rPr lang="en-US" smtClean="0"/>
              <a:pPr/>
              <a:t>45</a:t>
            </a:fld>
            <a:endParaRPr lang="en-US" dirty="0"/>
          </a:p>
        </p:txBody>
      </p:sp>
    </p:spTree>
    <p:extLst>
      <p:ext uri="{BB962C8B-B14F-4D97-AF65-F5344CB8AC3E}">
        <p14:creationId xmlns:p14="http://schemas.microsoft.com/office/powerpoint/2010/main" val="2339095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 can</a:t>
            </a:r>
            <a:r>
              <a:rPr lang="en-US" baseline="0" dirty="0"/>
              <a:t> create a roster in TIDE to confirm those TEAs who have been trained. We have highlighted the steps in this slide. If a teacher indicates that they completed the training and passed the quiz, but do not have access to the Connecticut Alternate Assessment Eligibility Form or other Alternate Assessment Systems, verify their TIDE User Role. Only TEA user roles will provide teachers access to the Alternate Assessment systems.</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46</a:t>
            </a:fld>
            <a:endParaRPr lang="en-US" dirty="0"/>
          </a:p>
        </p:txBody>
      </p:sp>
    </p:spTree>
    <p:extLst>
      <p:ext uri="{BB962C8B-B14F-4D97-AF65-F5344CB8AC3E}">
        <p14:creationId xmlns:p14="http://schemas.microsoft.com/office/powerpoint/2010/main" val="4100705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District</a:t>
            </a:r>
            <a:r>
              <a:rPr lang="en-US" sz="1200" kern="1200" baseline="0" dirty="0">
                <a:solidFill>
                  <a:schemeClr val="tx1"/>
                </a:solidFill>
                <a:effectLst/>
                <a:latin typeface="+mn-lt"/>
                <a:ea typeface="+mn-ea"/>
                <a:cs typeface="+mn-cs"/>
              </a:rPr>
              <a:t> Administrators may monitor the Completion of CT Alternate Assessment Eligibility Form through the Plan and Manage Testing drop-down menu in the Administering Test portion of TIDE.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87E0F-5A19-6D48-97F0-7EDA4B9641F4}" type="slidenum">
              <a:rPr lang="en-US" smtClean="0"/>
              <a:t>47</a:t>
            </a:fld>
            <a:endParaRPr lang="en-US" dirty="0"/>
          </a:p>
        </p:txBody>
      </p:sp>
    </p:spTree>
    <p:extLst>
      <p:ext uri="{BB962C8B-B14F-4D97-AF65-F5344CB8AC3E}">
        <p14:creationId xmlns:p14="http://schemas.microsoft.com/office/powerpoint/2010/main" val="2347488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1" dirty="0"/>
              <a:t> required </a:t>
            </a:r>
            <a:r>
              <a:rPr lang="en-US" dirty="0"/>
              <a:t>Connecticut Alternate Assessment (CTAA) Directions for Test Administration (DTAs) are secure testing materials and may be accessed ONLY by users </a:t>
            </a:r>
            <a:r>
              <a:rPr lang="en-US" b="0" dirty="0"/>
              <a:t>with a TEA or DA </a:t>
            </a:r>
            <a:r>
              <a:rPr lang="en-US" dirty="0"/>
              <a:t>role in the Test Information Distribution Engine (TIDE). </a:t>
            </a:r>
          </a:p>
          <a:p>
            <a:endParaRPr lang="en-US" dirty="0"/>
          </a:p>
          <a:p>
            <a:r>
              <a:rPr lang="en-US" dirty="0"/>
              <a:t>These grade-specific DTAs are required for test administration. </a:t>
            </a:r>
          </a:p>
          <a:p>
            <a:endParaRPr lang="en-US" dirty="0"/>
          </a:p>
          <a:p>
            <a:r>
              <a:rPr lang="en-US" dirty="0"/>
              <a:t>Additionally, secure PDFs of each grade and subject CTAA is available as an accommodation particularly for students who require the use of an eye gaze board or other communication supports.</a:t>
            </a:r>
          </a:p>
        </p:txBody>
      </p:sp>
      <p:sp>
        <p:nvSpPr>
          <p:cNvPr id="4" name="Slide Number Placeholder 3"/>
          <p:cNvSpPr>
            <a:spLocks noGrp="1"/>
          </p:cNvSpPr>
          <p:nvPr>
            <p:ph type="sldNum" sz="quarter" idx="10"/>
          </p:nvPr>
        </p:nvSpPr>
        <p:spPr/>
        <p:txBody>
          <a:bodyPr/>
          <a:lstStyle/>
          <a:p>
            <a:fld id="{71F87E0F-5A19-6D48-97F0-7EDA4B9641F4}" type="slidenum">
              <a:rPr lang="en-US" smtClean="0"/>
              <a:t>48</a:t>
            </a:fld>
            <a:endParaRPr lang="en-US" dirty="0"/>
          </a:p>
        </p:txBody>
      </p:sp>
    </p:spTree>
    <p:extLst>
      <p:ext uri="{BB962C8B-B14F-4D97-AF65-F5344CB8AC3E}">
        <p14:creationId xmlns:p14="http://schemas.microsoft.com/office/powerpoint/2010/main" val="2723321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400" dirty="0"/>
              <a:t>Typically, the students who are eligible for the Early Stopping Rule (ESR) are those students who have the most complex needs as compared to their peers with significant cognitive disabilities. Often, these students do not use oral speech, nor do they have an established communication system. They may be learning about cause and effect in order to utilize Augmentative or Alternative Communication supports. These students are not able to use objects/textures, regularized gestures, pictures, signs, etc., to communicate with consistency. Furthermore, they may have an uncertain response to sensory stimuli. The IEPs of these students often focus on medical and adaptive needs. </a:t>
            </a:r>
          </a:p>
          <a:p>
            <a:pPr marL="0" indent="0">
              <a:buNone/>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If you think your student may be eligible for the ESR, consider testing early in the assessment window and follow the ESR process as described in the required</a:t>
            </a:r>
            <a:r>
              <a:rPr lang="en-US" sz="1400" baseline="0" dirty="0"/>
              <a:t> Alternate Assessment System</a:t>
            </a:r>
            <a:r>
              <a:rPr lang="en-US" sz="1400" dirty="0"/>
              <a:t> training. This will ensure that there will be sufficient testing time within the window in case your student is not eligible for the ESR. Refer to the Early Stopping Rule Flowchart (hyperlinked on</a:t>
            </a:r>
            <a:r>
              <a:rPr lang="en-US" sz="1400" baseline="0" dirty="0"/>
              <a:t> this slide) for more details about eligibility.</a:t>
            </a:r>
            <a:endParaRPr lang="en-US" sz="1400" dirty="0"/>
          </a:p>
          <a:p>
            <a:pPr marL="0" indent="0">
              <a:buNone/>
            </a:pPr>
            <a:endParaRPr lang="en-US" sz="1400"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17496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provide critical dates you should be aware of.  We will explain in detail, who is participates in the summative testing and who is eligible for supports and accommodations on the testing.  </a:t>
            </a:r>
          </a:p>
          <a:p>
            <a:r>
              <a:rPr lang="en-US" dirty="0"/>
              <a:t>We do have some new information to provide for this year and before we explain the process of the special documented accommodation, the alternate assessments, and medical exemptions.</a:t>
            </a:r>
          </a:p>
          <a:p>
            <a:r>
              <a:rPr lang="en-US" dirty="0"/>
              <a:t>We encourage you to write your questions in the chat as we progress through the presentation.  If your question is not answered in the chat, we will address it at the end of the presentation.</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53282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Students who are hospitalized or homebound due to illness should be tested unless there are medical constraints. These students can have the test administered at home or in the hospital provided the test is administered by a certified school staff member who is fully trained in the proper test administration and security procedures for the specific assessment</a:t>
            </a:r>
            <a:r>
              <a:rPr lang="en-US" sz="1200" kern="1200" baseline="0" dirty="0">
                <a:solidFill>
                  <a:schemeClr val="tx1"/>
                </a:solidFill>
                <a:effectLst/>
                <a:latin typeface="+mn-lt"/>
                <a:ea typeface="+mn-ea"/>
                <a:cs typeface="+mn-cs"/>
              </a:rPr>
              <a:t> system (</a:t>
            </a:r>
            <a:r>
              <a:rPr lang="en-US" sz="1200" kern="1200" dirty="0">
                <a:solidFill>
                  <a:schemeClr val="tx1"/>
                </a:solidFill>
                <a:effectLst/>
                <a:latin typeface="+mn-lt"/>
                <a:ea typeface="+mn-ea"/>
                <a:cs typeface="+mn-cs"/>
              </a:rPr>
              <a:t>Smarter Balanced Assessments, NGSS Science, Connecticut SAT, CTAA, and CTAS).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rare cases, there may be a student who experiences a medical emergency just prior to (or during) the testing window. There is a process whereby, the student may receive an exemption from testing due to the emergency nature of the medical condition, if the criteria for exemption are met. A medical exemption can be given to a student depending on the availability of the student during the statewide testing window.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Contact Deirdre or Janet</a:t>
            </a:r>
            <a:r>
              <a:rPr lang="en-US" sz="1200" kern="1200" baseline="0" dirty="0">
                <a:solidFill>
                  <a:schemeClr val="tx1"/>
                </a:solidFill>
                <a:effectLst/>
                <a:latin typeface="+mn-lt"/>
                <a:ea typeface="+mn-ea"/>
                <a:cs typeface="+mn-cs"/>
              </a:rPr>
              <a:t> if you think you have a student who is eligible for a medical exemption. Based on eligibility, DAs will be provided with a Medical Exemption form for completion, signature, and submission to the CSDE. Please keep in mind that there are two deadlines for receiving these forms: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Medical Exemption forms for the </a:t>
            </a:r>
            <a:r>
              <a:rPr lang="en-US" sz="1200" b="1" kern="1200" dirty="0">
                <a:solidFill>
                  <a:schemeClr val="tx1"/>
                </a:solidFill>
                <a:effectLst/>
                <a:latin typeface="+mn-lt"/>
                <a:ea typeface="+mn-ea"/>
                <a:cs typeface="+mn-cs"/>
              </a:rPr>
              <a:t>Connecticut SAT School Day </a:t>
            </a:r>
            <a:r>
              <a:rPr lang="en-US" sz="1200" kern="1200" dirty="0">
                <a:solidFill>
                  <a:schemeClr val="tx1"/>
                </a:solidFill>
                <a:effectLst/>
                <a:latin typeface="+mn-lt"/>
                <a:ea typeface="+mn-ea"/>
                <a:cs typeface="+mn-cs"/>
              </a:rPr>
              <a:t>are due by </a:t>
            </a:r>
            <a:r>
              <a:rPr lang="en-US" sz="1200" b="1" kern="1200" dirty="0">
                <a:solidFill>
                  <a:schemeClr val="tx1"/>
                </a:solidFill>
                <a:effectLst/>
                <a:latin typeface="+mn-lt"/>
                <a:ea typeface="+mn-ea"/>
                <a:cs typeface="+mn-cs"/>
              </a:rPr>
              <a:t>May 6, 2022; </a:t>
            </a:r>
            <a:r>
              <a:rPr lang="en-US" sz="1200" b="0" kern="1200" dirty="0">
                <a:solidFill>
                  <a:schemeClr val="tx1"/>
                </a:solidFill>
                <a:effectLst/>
                <a:latin typeface="+mn-lt"/>
                <a:ea typeface="+mn-ea"/>
                <a:cs typeface="+mn-cs"/>
              </a:rPr>
              <a:t>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Medical Exemption forms for </a:t>
            </a:r>
            <a:r>
              <a:rPr lang="en-US" sz="1200" b="1" kern="1200" dirty="0">
                <a:solidFill>
                  <a:schemeClr val="tx1"/>
                </a:solidFill>
                <a:effectLst/>
                <a:latin typeface="+mn-lt"/>
                <a:ea typeface="+mn-ea"/>
                <a:cs typeface="+mn-cs"/>
              </a:rPr>
              <a:t>Smarter Balanced, the NGSS Science, and the Connecticut Alternate Assessments (CTAA/CTAS) </a:t>
            </a:r>
            <a:r>
              <a:rPr lang="en-US" sz="1200" kern="1200" dirty="0">
                <a:solidFill>
                  <a:schemeClr val="tx1"/>
                </a:solidFill>
                <a:effectLst/>
                <a:latin typeface="+mn-lt"/>
                <a:ea typeface="+mn-ea"/>
                <a:cs typeface="+mn-cs"/>
              </a:rPr>
              <a:t>are due no later than </a:t>
            </a:r>
            <a:r>
              <a:rPr lang="en-US" sz="1200" b="1" kern="1200" dirty="0">
                <a:solidFill>
                  <a:schemeClr val="tx1"/>
                </a:solidFill>
                <a:effectLst/>
                <a:latin typeface="+mn-lt"/>
                <a:ea typeface="+mn-ea"/>
                <a:cs typeface="+mn-cs"/>
              </a:rPr>
              <a:t>June 10, 2022.</a:t>
            </a:r>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50</a:t>
            </a:fld>
            <a:endParaRPr lang="en-US" dirty="0"/>
          </a:p>
        </p:txBody>
      </p:sp>
    </p:spTree>
    <p:extLst>
      <p:ext uri="{BB962C8B-B14F-4D97-AF65-F5344CB8AC3E}">
        <p14:creationId xmlns:p14="http://schemas.microsoft.com/office/powerpoint/2010/main" val="3690491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51</a:t>
            </a:fld>
            <a:endParaRPr lang="en-US" dirty="0"/>
          </a:p>
        </p:txBody>
      </p:sp>
    </p:spTree>
    <p:extLst>
      <p:ext uri="{BB962C8B-B14F-4D97-AF65-F5344CB8AC3E}">
        <p14:creationId xmlns:p14="http://schemas.microsoft.com/office/powerpoint/2010/main" val="339552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 to the</a:t>
            </a:r>
            <a:r>
              <a:rPr lang="en-US" baseline="0" dirty="0"/>
              <a:t> Assessment Guidelines for procedural and policy guidance.  The guidelines are located on the assessment portal, under resources.</a:t>
            </a:r>
          </a:p>
          <a:p>
            <a:r>
              <a:rPr lang="en-US" dirty="0">
                <a:hlinkClick r:id="rId3"/>
              </a:rPr>
              <a:t>https://ct.portal.cambiumast.com/-/media/project/client-portals/connecticut/pdf/2019/csde-assessment-guidelines.pdf</a:t>
            </a:r>
            <a:endParaRPr lang="en-US" dirty="0"/>
          </a:p>
          <a:p>
            <a:endParaRPr lang="en-US" dirty="0"/>
          </a:p>
          <a:p>
            <a:r>
              <a:rPr lang="en-US" dirty="0"/>
              <a:t>Please be aware of the following dates for designated supports and accommodations, special documented accommodations and medical exemption requests.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6</a:t>
            </a:fld>
            <a:endParaRPr lang="en-US" dirty="0"/>
          </a:p>
        </p:txBody>
      </p:sp>
    </p:spTree>
    <p:extLst>
      <p:ext uri="{BB962C8B-B14F-4D97-AF65-F5344CB8AC3E}">
        <p14:creationId xmlns:p14="http://schemas.microsoft.com/office/powerpoint/2010/main" val="132412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providing you with office hours dates now so you can hold the date/time in your calendar.  Even if you don’t have a question now, you might when the Assessment Officer Hours begin.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18081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n w="0"/>
                <a:cs typeface="Arial" panose="020B0604020202020204" pitchFamily="34" charset="0"/>
              </a:rPr>
              <a:t>All students enrolled in a PSIS in Grades 3-8 and 11 including students identified as ELs or with an active IEP or 504 Plan, and those attending APSEPS or are being educated in out of state facilities or non-approved facilities.</a:t>
            </a:r>
            <a:endParaRPr lang="en-US" sz="1200" dirty="0">
              <a:ln w="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n w="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n w="0"/>
                <a:cs typeface="Arial" panose="020B0604020202020204" pitchFamily="34" charset="0"/>
              </a:rPr>
              <a:t>Refer to the Connecticut General Statutes 10-14n for legislation on statewide testing.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n w="0"/>
                <a:cs typeface="Arial" panose="020B0604020202020204" pitchFamily="34" charset="0"/>
              </a:rPr>
              <a:t>Refer to the Students in PSIS Who</a:t>
            </a:r>
            <a:r>
              <a:rPr lang="en-US" sz="1200" baseline="0" dirty="0">
                <a:ln w="0"/>
                <a:cs typeface="Arial" panose="020B0604020202020204" pitchFamily="34" charset="0"/>
              </a:rPr>
              <a:t> Attend Out-of-State and In-State Non-Approved Facilities brochure: </a:t>
            </a:r>
            <a:endParaRPr lang="en-US" sz="1200" dirty="0">
              <a:cs typeface="Arial" panose="020B0604020202020204" pitchFamily="34" charset="0"/>
            </a:endParaRPr>
          </a:p>
          <a:p>
            <a:r>
              <a:rPr lang="en-US" dirty="0">
                <a:hlinkClick r:id="rId3"/>
              </a:rPr>
              <a:t>https://ct.portal.cambiumast.com/resources/guides/testing-students-in-psis-who-attend-out-of-state-and-non-approved-facilities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8</a:t>
            </a:fld>
            <a:endParaRPr lang="en-US" dirty="0"/>
          </a:p>
        </p:txBody>
      </p:sp>
    </p:spTree>
    <p:extLst>
      <p:ext uri="{BB962C8B-B14F-4D97-AF65-F5344CB8AC3E}">
        <p14:creationId xmlns:p14="http://schemas.microsoft.com/office/powerpoint/2010/main" val="120253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9</a:t>
            </a:fld>
            <a:endParaRPr lang="en-US" dirty="0"/>
          </a:p>
        </p:txBody>
      </p:sp>
    </p:spTree>
    <p:extLst>
      <p:ext uri="{BB962C8B-B14F-4D97-AF65-F5344CB8AC3E}">
        <p14:creationId xmlns:p14="http://schemas.microsoft.com/office/powerpoint/2010/main" val="38528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jpe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de.ct.gov/sde/cwp/view.asp?a=2748&amp;Q=335214&amp;PM=1" TargetMode="External"/><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hyperlink" Target="http://www.sde.ct.gov/sde/cwp/view.asp?a=2748&amp;Q=335456&amp;PM=1"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10.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jpe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12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7296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9855" y="6176963"/>
            <a:ext cx="1128673" cy="376806"/>
          </a:xfrm>
          <a:prstGeom prst="rect">
            <a:avLst/>
          </a:prstGeom>
        </p:spPr>
      </p:pic>
    </p:spTree>
    <p:extLst>
      <p:ext uri="{BB962C8B-B14F-4D97-AF65-F5344CB8AC3E}">
        <p14:creationId xmlns:p14="http://schemas.microsoft.com/office/powerpoint/2010/main" val="896989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93730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677" y="6235961"/>
            <a:ext cx="1128673" cy="376806"/>
          </a:xfrm>
          <a:prstGeom prst="rect">
            <a:avLst/>
          </a:prstGeom>
        </p:spPr>
      </p:pic>
    </p:spTree>
    <p:extLst>
      <p:ext uri="{BB962C8B-B14F-4D97-AF65-F5344CB8AC3E}">
        <p14:creationId xmlns:p14="http://schemas.microsoft.com/office/powerpoint/2010/main" val="36322097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156637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679289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761351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15739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85103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8880365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86596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904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493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45777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22002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335341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27063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8574" y="6178726"/>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7703" y="6113369"/>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928" y="6148488"/>
            <a:ext cx="1128673" cy="376806"/>
          </a:xfrm>
          <a:prstGeom prst="rect">
            <a:avLst/>
          </a:prstGeom>
        </p:spPr>
      </p:pic>
    </p:spTree>
    <p:extLst>
      <p:ext uri="{BB962C8B-B14F-4D97-AF65-F5344CB8AC3E}">
        <p14:creationId xmlns:p14="http://schemas.microsoft.com/office/powerpoint/2010/main" val="25315208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normAutofit/>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4645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020" y="6176963"/>
            <a:ext cx="1128673" cy="376806"/>
          </a:xfrm>
          <a:prstGeom prst="rect">
            <a:avLst/>
          </a:prstGeom>
        </p:spPr>
      </p:pic>
    </p:spTree>
    <p:extLst>
      <p:ext uri="{BB962C8B-B14F-4D97-AF65-F5344CB8AC3E}">
        <p14:creationId xmlns:p14="http://schemas.microsoft.com/office/powerpoint/2010/main" val="31653410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724655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7634" y="6227797"/>
            <a:ext cx="1128673" cy="376806"/>
          </a:xfrm>
          <a:prstGeom prst="rect">
            <a:avLst/>
          </a:prstGeom>
        </p:spPr>
      </p:pic>
    </p:spTree>
    <p:extLst>
      <p:ext uri="{BB962C8B-B14F-4D97-AF65-F5344CB8AC3E}">
        <p14:creationId xmlns:p14="http://schemas.microsoft.com/office/powerpoint/2010/main" val="399717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824135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318940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9180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409974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742198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909246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653942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Arial" panose="020B0604020202020204" pitchFamily="34" charset="0"/>
                <a:cs typeface="Arial" panose="020B0604020202020204" pitchFamily="34" charset="0"/>
              </a:defRPr>
            </a:lvl1pPr>
            <a:lvl2pPr>
              <a:defRPr sz="1800">
                <a:solidFill>
                  <a:schemeClr val="tx2">
                    <a:lumMod val="75000"/>
                  </a:schemeClr>
                </a:solidFill>
                <a:latin typeface="Arial" panose="020B0604020202020204" pitchFamily="34" charset="0"/>
                <a:cs typeface="Arial" panose="020B0604020202020204" pitchFamily="34" charset="0"/>
              </a:defRPr>
            </a:lvl2pPr>
            <a:lvl3pPr>
              <a:defRPr sz="1400" baseline="0">
                <a:solidFill>
                  <a:schemeClr val="tx2">
                    <a:lumMod val="75000"/>
                  </a:schemeClr>
                </a:solidFill>
                <a:latin typeface="Arial" panose="020B0604020202020204" pitchFamily="34" charset="0"/>
                <a:cs typeface="Arial" panose="020B0604020202020204" pitchFamily="34" charset="0"/>
              </a:defRPr>
            </a:lvl3pPr>
            <a:lvl4pPr marL="915988" indent="-228600">
              <a:defRPr sz="1400" baseline="0">
                <a:solidFill>
                  <a:schemeClr val="tx2">
                    <a:lumMod val="75000"/>
                  </a:schemeClr>
                </a:solidFill>
                <a:latin typeface="Arial" panose="020B0604020202020204" pitchFamily="34" charset="0"/>
                <a:cs typeface="Arial" pitchFamily="34" charset="0"/>
              </a:defRPr>
            </a:lvl4pPr>
            <a:lvl5pPr marL="1143000" indent="-228600">
              <a:defRPr sz="1400" baseline="0">
                <a:solidFill>
                  <a:schemeClr val="tx2">
                    <a:lumMod val="75000"/>
                  </a:schemeClr>
                </a:solidFill>
                <a:latin typeface="Arial" panose="020B0604020202020204" pitchFamily="34" charset="0"/>
                <a:cs typeface="Arial" pitchFamily="34" charset="0"/>
              </a:defRPr>
            </a:lvl5pPr>
            <a:lvl6pPr marL="1377950" indent="-228600">
              <a:defRPr sz="1400" baseline="0">
                <a:solidFill>
                  <a:schemeClr val="tx2">
                    <a:lumMod val="75000"/>
                  </a:schemeClr>
                </a:solidFill>
                <a:latin typeface="Arial" panose="020B0604020202020204" pitchFamily="34" charset="0"/>
              </a:defRPr>
            </a:lvl6pPr>
            <a:lvl7pPr marL="1597025" indent="-228600">
              <a:defRPr sz="1400" baseline="0">
                <a:solidFill>
                  <a:schemeClr val="tx2">
                    <a:lumMod val="75000"/>
                  </a:schemeClr>
                </a:solidFill>
                <a:latin typeface="Arial" panose="020B0604020202020204" pitchFamily="34" charset="0"/>
              </a:defRPr>
            </a:lvl7pPr>
            <a:lvl8pPr marL="1830388" indent="-228600">
              <a:defRPr sz="1400" baseline="0">
                <a:solidFill>
                  <a:schemeClr val="tx2">
                    <a:lumMod val="75000"/>
                  </a:schemeClr>
                </a:solidFill>
                <a:latin typeface="Arial" panose="020B0604020202020204" pitchFamily="34" charset="0"/>
              </a:defRPr>
            </a:lvl8pPr>
            <a:lvl9pPr marL="2057400" indent="-228600">
              <a:defRPr sz="1400" baseline="0">
                <a:solidFill>
                  <a:schemeClr val="tx2">
                    <a:lumMod val="75000"/>
                  </a:schemeClr>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normAutofit/>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3"/>
          <p:cNvSpPr>
            <a:spLocks noGrp="1"/>
          </p:cNvSpPr>
          <p:nvPr>
            <p:ph type="sldNum" sz="quarter" idx="10"/>
          </p:nvPr>
        </p:nvSpPr>
        <p:spPr>
          <a:xfrm>
            <a:off x="6457950" y="6356350"/>
            <a:ext cx="2057400" cy="365125"/>
          </a:xfrm>
          <a:prstGeom prst="rect">
            <a:avLst/>
          </a:prstGeom>
        </p:spPr>
        <p:txBody>
          <a:body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5217220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502829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7093623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89495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938594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099682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267185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9F65-4011-4F69-A53F-721D378A793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C79B0A5-CA5F-45AE-B665-D180EAF04C3A}"/>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8079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43" y="1123836"/>
            <a:ext cx="2210612" cy="460118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010592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B1E4-CAED-4465-96E5-CD629C90639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CD9E353-5CD3-47E8-9AFC-8011E500FB5A}"/>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589052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642525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646629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876602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948544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200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2" cstate="print"/>
          <a:srcRect/>
          <a:stretch>
            <a:fillRect/>
          </a:stretch>
        </p:blipFill>
        <p:spPr bwMode="auto">
          <a:xfrm>
            <a:off x="0" y="120320"/>
            <a:ext cx="9144000" cy="6858000"/>
          </a:xfrm>
          <a:prstGeom prst="rect">
            <a:avLst/>
          </a:prstGeom>
          <a:noFill/>
          <a:ln w="9525">
            <a:noFill/>
            <a:miter lim="800000"/>
            <a:headEnd/>
            <a:tailEnd/>
          </a:ln>
        </p:spPr>
      </p:pic>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a:t>Click to edit Master title style</a:t>
            </a:r>
          </a:p>
        </p:txBody>
      </p:sp>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12" name="Picture 3"/>
          <p:cNvPicPr>
            <a:picLocks noChangeAspect="1" noChangeArrowheads="1"/>
          </p:cNvPicPr>
          <p:nvPr userDrawn="1"/>
        </p:nvPicPr>
        <p:blipFill>
          <a:blip r:embed="rId3" cstate="print"/>
          <a:srcRect/>
          <a:stretch>
            <a:fillRect/>
          </a:stretch>
        </p:blipFill>
        <p:spPr bwMode="auto">
          <a:xfrm>
            <a:off x="0" y="120320"/>
            <a:ext cx="2015055" cy="2430375"/>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381467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1D0E-C88A-4682-BE8C-C0FA07C1A1C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5C6CB1B-4E74-4B8B-8DB0-0ECA4A721ADB}"/>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689278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15388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623594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329216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54878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5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a:t>Click to edit Master title style</a:t>
            </a:r>
          </a:p>
        </p:txBody>
      </p:sp>
      <p:pic>
        <p:nvPicPr>
          <p:cNvPr id="6" name="Picture 6" descr="101130_Smarter_PPT_v5r1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8"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spTree>
    <p:extLst>
      <p:ext uri="{BB962C8B-B14F-4D97-AF65-F5344CB8AC3E}">
        <p14:creationId xmlns:p14="http://schemas.microsoft.com/office/powerpoint/2010/main" val="299022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pic>
        <p:nvPicPr>
          <p:cNvPr id="8"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sp>
        <p:nvSpPr>
          <p:cNvPr id="6"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Rectangle 3"/>
          <p:cNvSpPr>
            <a:spLocks noGrp="1" noChangeArrowheads="1"/>
          </p:cNvSpPr>
          <p:nvPr>
            <p:ph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12"/>
          <p:cNvSpPr>
            <a:spLocks noChangeShapeType="1"/>
          </p:cNvSpPr>
          <p:nvPr userDrawn="1"/>
        </p:nvSpPr>
        <p:spPr bwMode="auto">
          <a:xfrm>
            <a:off x="0" y="902352"/>
            <a:ext cx="9144000" cy="0"/>
          </a:xfrm>
          <a:prstGeom prst="line">
            <a:avLst/>
          </a:prstGeom>
          <a:noFill/>
          <a:ln w="9525">
            <a:solidFill>
              <a:schemeClr val="tx1"/>
            </a:solidFill>
            <a:round/>
            <a:headEnd/>
            <a:tailEnd/>
          </a:ln>
          <a:effectLst/>
        </p:spPr>
        <p:txBody>
          <a:bodyPr/>
          <a:lstStyle/>
          <a:p>
            <a:pPr>
              <a:defRPr/>
            </a:pPr>
            <a:endParaRPr lang="en-US" dirty="0"/>
          </a:p>
        </p:txBody>
      </p:sp>
      <p:pic>
        <p:nvPicPr>
          <p:cNvPr id="11" name="Picture 9" descr="N.C.S.C.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2595" y="5979661"/>
            <a:ext cx="2071592" cy="7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58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
            <a:ext cx="8229600" cy="8842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191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98"/>
            <a:ext cx="8229600" cy="89243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057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546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057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4546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68342"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14695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3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7797"/>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27797"/>
            <a:ext cx="1128673" cy="376806"/>
          </a:xfrm>
          <a:prstGeom prst="rect">
            <a:avLst/>
          </a:prstGeom>
        </p:spPr>
      </p:pic>
    </p:spTree>
    <p:extLst>
      <p:ext uri="{BB962C8B-B14F-4D97-AF65-F5344CB8AC3E}">
        <p14:creationId xmlns:p14="http://schemas.microsoft.com/office/powerpoint/2010/main" val="137308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9357"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11586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35684" y="647299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68988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9357"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0181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9357"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251942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43849"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78802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27520"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77699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894863"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144234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27521"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1438253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a:xfrm>
            <a:off x="7927521"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128739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9"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7" name="Picture 6">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8" name="Picture 7"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112324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49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741" y="5977464"/>
            <a:ext cx="1502410" cy="497205"/>
          </a:xfrm>
          <a:prstGeom prst="rect">
            <a:avLst/>
          </a:prstGeom>
          <a:noFill/>
          <a:ln>
            <a:noFill/>
          </a:ln>
        </p:spPr>
      </p:pic>
      <p:pic>
        <p:nvPicPr>
          <p:cNvPr id="5" name="Picture 4" descr="C:\Users\krissta\AppData\Local\Microsoft\Windows\Temporary Internet Files\Content.Outlook\K9J2BXVV\CAPT_CMT_SCIENCE (2).jpg">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875292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420928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882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71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339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532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939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0312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25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64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7198" y="6176963"/>
            <a:ext cx="1128673" cy="376806"/>
          </a:xfrm>
          <a:prstGeom prst="rect">
            <a:avLst/>
          </a:prstGeom>
        </p:spPr>
      </p:pic>
    </p:spTree>
    <p:extLst>
      <p:ext uri="{BB962C8B-B14F-4D97-AF65-F5344CB8AC3E}">
        <p14:creationId xmlns:p14="http://schemas.microsoft.com/office/powerpoint/2010/main" val="305919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048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17AD8B5-E574-4C36-98D5-39BD75E091DF}" type="datetime1">
              <a:rPr lang="en-US" sz="1800">
                <a:solidFill>
                  <a:srgbClr val="63666A"/>
                </a:solidFill>
              </a:rPr>
              <a:pPr defTabSz="457200">
                <a:defRPr/>
              </a:pPr>
              <a:t>1/26/2022</a:t>
            </a:fld>
            <a:endParaRPr lang="en-US" sz="1800" dirty="0">
              <a:solidFill>
                <a:srgbClr val="63666A"/>
              </a:solidFill>
            </a:endParaRPr>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a:defRPr/>
            </a:lvl1pPr>
          </a:lstStyle>
          <a:p>
            <a:pPr>
              <a:defRPr/>
            </a:pPr>
            <a:r>
              <a:rPr lang="en-US" dirty="0"/>
              <a:t>Slide </a:t>
            </a:r>
            <a:fld id="{542D788D-9E5F-4927-8568-E777316EE2BA}" type="slidenum">
              <a:rPr lang="en-US"/>
              <a:pPr>
                <a:defRPr/>
              </a:pPr>
              <a:t>‹#›</a:t>
            </a:fld>
            <a:endParaRPr lang="en-US" dirty="0"/>
          </a:p>
        </p:txBody>
      </p:sp>
    </p:spTree>
    <p:extLst>
      <p:ext uri="{BB962C8B-B14F-4D97-AF65-F5344CB8AC3E}">
        <p14:creationId xmlns:p14="http://schemas.microsoft.com/office/powerpoint/2010/main" val="1012427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642100" y="6407150"/>
            <a:ext cx="2133600" cy="365125"/>
          </a:xfrm>
          <a:prstGeom prst="rect">
            <a:avLst/>
          </a:prstGeom>
        </p:spPr>
        <p:txBody>
          <a:bodyPr/>
          <a:lstStyle>
            <a:lvl1pPr>
              <a:defRPr sz="1400" b="0">
                <a:solidFill>
                  <a:srgbClr val="9EA0A1"/>
                </a:solidFill>
                <a:latin typeface="Arial Black" pitchFamily="34" charset="0"/>
              </a:defRPr>
            </a:lvl1pPr>
          </a:lstStyle>
          <a:p>
            <a:pPr>
              <a:defRPr/>
            </a:pPr>
            <a:r>
              <a:rPr lang="en-US" dirty="0"/>
              <a:t>Slide </a:t>
            </a:r>
            <a:fld id="{B8666373-50CA-437B-8CE4-DDE4291F9EC3}" type="slidenum">
              <a:rPr lang="en-US"/>
              <a:pPr>
                <a:defRPr/>
              </a:pPr>
              <a:t>‹#›</a:t>
            </a:fld>
            <a:endParaRPr lang="en-US" dirty="0"/>
          </a:p>
        </p:txBody>
      </p:sp>
    </p:spTree>
    <p:extLst>
      <p:ext uri="{BB962C8B-B14F-4D97-AF65-F5344CB8AC3E}">
        <p14:creationId xmlns:p14="http://schemas.microsoft.com/office/powerpoint/2010/main" val="261114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0C226DE-6BD5-4013-8E08-88533A4AF3A9}" type="datetime1">
              <a:rPr lang="en-US" sz="1800">
                <a:solidFill>
                  <a:srgbClr val="63666A"/>
                </a:solidFill>
              </a:rPr>
              <a:pPr defTabSz="457200">
                <a:defRPr/>
              </a:pPr>
              <a:t>1/26/2022</a:t>
            </a:fld>
            <a:endParaRPr lang="en-US" sz="1800" dirty="0">
              <a:solidFill>
                <a:srgbClr val="63666A"/>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8D94BF6C-BA38-4BD8-AAF0-DA20069FB4B3}" type="slidenum">
              <a:rPr lang="en-US"/>
              <a:pPr>
                <a:defRPr/>
              </a:pPr>
              <a:t>‹#›</a:t>
            </a:fld>
            <a:endParaRPr lang="en-US" dirty="0"/>
          </a:p>
        </p:txBody>
      </p:sp>
    </p:spTree>
    <p:extLst>
      <p:ext uri="{BB962C8B-B14F-4D97-AF65-F5344CB8AC3E}">
        <p14:creationId xmlns:p14="http://schemas.microsoft.com/office/powerpoint/2010/main" val="382240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A6DC415-D5A3-426D-9FE2-66A9D7B80791}" type="datetime1">
              <a:rPr lang="en-US" sz="1800">
                <a:solidFill>
                  <a:srgbClr val="63666A"/>
                </a:solidFill>
              </a:rPr>
              <a:pPr defTabSz="457200">
                <a:defRPr/>
              </a:pPr>
              <a:t>1/26/2022</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DB7CD1EA-8F66-465F-AFC8-22ACA936CD84}" type="slidenum">
              <a:rPr lang="en-US"/>
              <a:pPr>
                <a:defRPr/>
              </a:pPr>
              <a:t>‹#›</a:t>
            </a:fld>
            <a:endParaRPr lang="en-US" dirty="0"/>
          </a:p>
        </p:txBody>
      </p:sp>
    </p:spTree>
    <p:extLst>
      <p:ext uri="{BB962C8B-B14F-4D97-AF65-F5344CB8AC3E}">
        <p14:creationId xmlns:p14="http://schemas.microsoft.com/office/powerpoint/2010/main" val="2070274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F15F6BD-F787-405A-85F0-28C11CDA3415}" type="datetime1">
              <a:rPr lang="en-US" sz="1800">
                <a:solidFill>
                  <a:srgbClr val="63666A"/>
                </a:solidFill>
              </a:rPr>
              <a:pPr defTabSz="457200">
                <a:defRPr/>
              </a:pPr>
              <a:t>1/26/2022</a:t>
            </a:fld>
            <a:endParaRPr lang="en-US" sz="1800" dirty="0">
              <a:solidFill>
                <a:srgbClr val="63666A"/>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9EA0A1"/>
                </a:solidFill>
                <a:latin typeface="Arial Black" pitchFamily="34" charset="0"/>
              </a:defRPr>
            </a:lvl1pPr>
          </a:lstStyle>
          <a:p>
            <a:pPr>
              <a:defRPr/>
            </a:pPr>
            <a:r>
              <a:rPr lang="en-US" dirty="0"/>
              <a:t>Slide </a:t>
            </a:r>
            <a:fld id="{360B6BFE-A3F7-4850-81CC-2B2F3A03155A}" type="slidenum">
              <a:rPr lang="en-US"/>
              <a:pPr>
                <a:defRPr/>
              </a:pPr>
              <a:t>‹#›</a:t>
            </a:fld>
            <a:endParaRPr lang="en-US" dirty="0"/>
          </a:p>
        </p:txBody>
      </p:sp>
    </p:spTree>
    <p:extLst>
      <p:ext uri="{BB962C8B-B14F-4D97-AF65-F5344CB8AC3E}">
        <p14:creationId xmlns:p14="http://schemas.microsoft.com/office/powerpoint/2010/main" val="132724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9771603-2F8C-4954-B648-5464AE3FC273}" type="datetime1">
              <a:rPr lang="en-US" sz="1800">
                <a:solidFill>
                  <a:srgbClr val="63666A"/>
                </a:solidFill>
              </a:rPr>
              <a:pPr defTabSz="457200">
                <a:defRPr/>
              </a:pPr>
              <a:t>1/26/2022</a:t>
            </a:fld>
            <a:endParaRPr lang="en-US" sz="1800" dirty="0">
              <a:solidFill>
                <a:srgbClr val="63666A"/>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4999B1A0-2B1B-42EE-A0D3-67F2E8A9C119}" type="slidenum">
              <a:rPr lang="en-US"/>
              <a:pPr>
                <a:defRPr/>
              </a:pPr>
              <a:t>‹#›</a:t>
            </a:fld>
            <a:endParaRPr lang="en-US" dirty="0"/>
          </a:p>
        </p:txBody>
      </p:sp>
    </p:spTree>
    <p:extLst>
      <p:ext uri="{BB962C8B-B14F-4D97-AF65-F5344CB8AC3E}">
        <p14:creationId xmlns:p14="http://schemas.microsoft.com/office/powerpoint/2010/main" val="2748260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5AAFF91-BC03-443D-B994-3158DD3434A3}" type="datetime1">
              <a:rPr lang="en-US" sz="1800">
                <a:solidFill>
                  <a:srgbClr val="63666A"/>
                </a:solidFill>
              </a:rPr>
              <a:pPr defTabSz="457200">
                <a:defRPr/>
              </a:pPr>
              <a:t>1/26/2022</a:t>
            </a:fld>
            <a:endParaRPr lang="en-US" sz="1800" dirty="0">
              <a:solidFill>
                <a:srgbClr val="63666A"/>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25C9EC21-E7BA-4A17-AB64-D1D09AD6D115}" type="slidenum">
              <a:rPr lang="en-US"/>
              <a:pPr>
                <a:defRPr/>
              </a:pPr>
              <a:t>‹#›</a:t>
            </a:fld>
            <a:endParaRPr lang="en-US" dirty="0"/>
          </a:p>
        </p:txBody>
      </p:sp>
    </p:spTree>
    <p:extLst>
      <p:ext uri="{BB962C8B-B14F-4D97-AF65-F5344CB8AC3E}">
        <p14:creationId xmlns:p14="http://schemas.microsoft.com/office/powerpoint/2010/main" val="3722983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F941268-B03F-4F54-8D4B-15272FFE1974}" type="datetime1">
              <a:rPr lang="en-US" sz="1800">
                <a:solidFill>
                  <a:srgbClr val="63666A"/>
                </a:solidFill>
              </a:rPr>
              <a:pPr defTabSz="457200">
                <a:defRPr/>
              </a:pPr>
              <a:t>1/26/2022</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2413A7C5-7682-4CA6-AC8A-37B2DA2DBE79}" type="slidenum">
              <a:rPr lang="en-US"/>
              <a:pPr>
                <a:defRPr/>
              </a:pPr>
              <a:t>‹#›</a:t>
            </a:fld>
            <a:endParaRPr lang="en-US" dirty="0"/>
          </a:p>
        </p:txBody>
      </p:sp>
    </p:spTree>
    <p:extLst>
      <p:ext uri="{BB962C8B-B14F-4D97-AF65-F5344CB8AC3E}">
        <p14:creationId xmlns:p14="http://schemas.microsoft.com/office/powerpoint/2010/main" val="1995751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C60F69B-F6ED-4BD3-9656-0203EA9C2509}" type="datetime1">
              <a:rPr lang="en-US" sz="1800">
                <a:solidFill>
                  <a:srgbClr val="63666A"/>
                </a:solidFill>
              </a:rPr>
              <a:pPr defTabSz="457200">
                <a:defRPr/>
              </a:pPr>
              <a:t>1/26/2022</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B3AEE53C-C50B-45E7-9DF1-BA9B088E54F9}" type="slidenum">
              <a:rPr lang="en-US"/>
              <a:pPr>
                <a:defRPr/>
              </a:pPr>
              <a:t>‹#›</a:t>
            </a:fld>
            <a:endParaRPr lang="en-US" dirty="0"/>
          </a:p>
        </p:txBody>
      </p:sp>
    </p:spTree>
    <p:extLst>
      <p:ext uri="{BB962C8B-B14F-4D97-AF65-F5344CB8AC3E}">
        <p14:creationId xmlns:p14="http://schemas.microsoft.com/office/powerpoint/2010/main" val="379500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68594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B03CAE3-79C8-4339-BC00-32B75D0276C9}" type="datetime1">
              <a:rPr lang="en-US" sz="1800">
                <a:solidFill>
                  <a:srgbClr val="63666A"/>
                </a:solidFill>
              </a:rPr>
              <a:pPr defTabSz="457200">
                <a:defRPr/>
              </a:pPr>
              <a:t>1/26/2022</a:t>
            </a:fld>
            <a:endParaRPr lang="en-US" sz="1800"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85D78ECA-2BF6-4178-9B6D-A83DB747A170}" type="slidenum">
              <a:rPr lang="en-US"/>
              <a:pPr>
                <a:defRPr/>
              </a:pPr>
              <a:t>‹#›</a:t>
            </a:fld>
            <a:endParaRPr lang="en-US" dirty="0"/>
          </a:p>
        </p:txBody>
      </p:sp>
    </p:spTree>
    <p:extLst>
      <p:ext uri="{BB962C8B-B14F-4D97-AF65-F5344CB8AC3E}">
        <p14:creationId xmlns:p14="http://schemas.microsoft.com/office/powerpoint/2010/main" val="3690248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2B9042C-E543-4D72-9825-4EFEDE3C67D0}" type="datetime1">
              <a:rPr lang="en-US" sz="1800">
                <a:solidFill>
                  <a:srgbClr val="63666A"/>
                </a:solidFill>
              </a:rPr>
              <a:pPr defTabSz="457200">
                <a:defRPr/>
              </a:pPr>
              <a:t>1/26/2022</a:t>
            </a:fld>
            <a:endParaRPr lang="en-US" sz="1800"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DB0A7BF7-646A-4ED8-A59E-B07E07B0838C}" type="slidenum">
              <a:rPr lang="en-US"/>
              <a:pPr>
                <a:defRPr/>
              </a:pPr>
              <a:t>‹#›</a:t>
            </a:fld>
            <a:endParaRPr lang="en-US" dirty="0"/>
          </a:p>
        </p:txBody>
      </p:sp>
    </p:spTree>
    <p:extLst>
      <p:ext uri="{BB962C8B-B14F-4D97-AF65-F5344CB8AC3E}">
        <p14:creationId xmlns:p14="http://schemas.microsoft.com/office/powerpoint/2010/main" val="1278726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01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8629884" y="6436903"/>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99331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22583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3072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85519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11567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073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40887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7634" y="6227797"/>
            <a:ext cx="1128673" cy="376806"/>
          </a:xfrm>
          <a:prstGeom prst="rect">
            <a:avLst/>
          </a:prstGeom>
        </p:spPr>
      </p:pic>
    </p:spTree>
    <p:extLst>
      <p:ext uri="{BB962C8B-B14F-4D97-AF65-F5344CB8AC3E}">
        <p14:creationId xmlns:p14="http://schemas.microsoft.com/office/powerpoint/2010/main" val="2311627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879385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78225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184485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466455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997399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2696750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318837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952188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43776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53783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0970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3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109027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504540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618072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2516313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4238352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388145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2895470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864724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7479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55436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6FEA-CF87-4C7B-9690-E634BA5E214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85C75-14C4-416E-A681-5114BDD2AF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C9C0F0AD-73CB-474F-8259-CA6AD3EE3CC7}"/>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1978698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302406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3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941639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AB8C-3C5E-4F51-9D30-4A1738C5E43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440AE-3882-4262-9459-9726B8E3D9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9233D690-344B-4325-A692-D6FB86DF7D2F}"/>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151754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0899-944E-4941-9E59-E6833BCD18A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14DA6B-16E7-470C-854C-64FE3EE2CA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FFB7FE9-4B1B-4DA9-BF28-83DAB9DC6938}"/>
              </a:ext>
            </a:extLst>
          </p:cNvPr>
          <p:cNvSpPr>
            <a:spLocks noGrp="1"/>
          </p:cNvSpPr>
          <p:nvPr>
            <p:ph type="sldNum" sz="quarter" idx="10"/>
          </p:nvPr>
        </p:nvSpPr>
        <p:spPr/>
        <p:txBody>
          <a:bodyPr/>
          <a:lstStyle/>
          <a:p>
            <a:pPr algn="r"/>
            <a:fld id="{F3477EC8-074D-41C4-94AE-E9EA7CEEA348}" type="slidenum">
              <a:rPr lang="en-US">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97077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22294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3437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5645"/>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43204"/>
            <a:ext cx="1128673" cy="376806"/>
          </a:xfrm>
          <a:prstGeom prst="rect">
            <a:avLst/>
          </a:prstGeom>
        </p:spPr>
      </p:pic>
    </p:spTree>
    <p:extLst>
      <p:ext uri="{BB962C8B-B14F-4D97-AF65-F5344CB8AC3E}">
        <p14:creationId xmlns:p14="http://schemas.microsoft.com/office/powerpoint/2010/main" val="961713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46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3.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2.xml"/><Relationship Id="rId1"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1.png"/><Relationship Id="rId2" Type="http://schemas.openxmlformats.org/officeDocument/2006/relationships/slideLayout" Target="../slideLayouts/slideLayout114.xml"/><Relationship Id="rId16" Type="http://schemas.openxmlformats.org/officeDocument/2006/relationships/theme" Target="../theme/theme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5" Type="http://schemas.openxmlformats.org/officeDocument/2006/relationships/image" Target="../media/image14.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theme" Target="../theme/theme1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9.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hyperlink" Target="http://www.sde.ct.gov/sde/cwp/view.asp?a=2748&amp;Q=335456&amp;PM=1"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18" Type="http://schemas.openxmlformats.org/officeDocument/2006/relationships/hyperlink" Target="http://www.sde.ct.gov/sde/cwp/view.asp?a=2748&amp;Q=335456&amp;PM=1" TargetMode="Externa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0.png"/><Relationship Id="rId2" Type="http://schemas.openxmlformats.org/officeDocument/2006/relationships/slideLayout" Target="../slideLayouts/slideLayout40.xml"/><Relationship Id="rId16" Type="http://schemas.openxmlformats.org/officeDocument/2006/relationships/hyperlink" Target="http://www.sde.ct.gov/sde/cwp/view.asp?a=2748&amp;Q=335214&amp;PM=1" TargetMode="Externa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png"/><Relationship Id="rId10" Type="http://schemas.openxmlformats.org/officeDocument/2006/relationships/slideLayout" Target="../slideLayouts/slideLayout48.xml"/><Relationship Id="rId19" Type="http://schemas.openxmlformats.org/officeDocument/2006/relationships/image" Target="../media/image9.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3.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6.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0.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hyperlink" Target="http://www.sde.ct.gov/sde/cwp/view.asp?a=2748&amp;Q=335214&amp;PM=1"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1/26/2022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572000" y="6356350"/>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38931"/>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157755399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50" r:id="rId3"/>
    <p:sldLayoutId id="2147484153" r:id="rId4"/>
    <p:sldLayoutId id="2147484152" r:id="rId5"/>
    <p:sldLayoutId id="2147484140" r:id="rId6"/>
    <p:sldLayoutId id="2147484151" r:id="rId7"/>
    <p:sldLayoutId id="2147484141" r:id="rId8"/>
    <p:sldLayoutId id="2147484142" r:id="rId9"/>
    <p:sldLayoutId id="2147484143" r:id="rId10"/>
    <p:sldLayoutId id="2147484144" r:id="rId11"/>
    <p:sldLayoutId id="2147484145" r:id="rId12"/>
    <p:sldLayoutId id="21474841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5"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213"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6681462"/>
      </p:ext>
    </p:extLst>
  </p:cSld>
  <p:clrMap bg1="lt1" tx1="dk1" bg2="lt2" tx2="dk2" accent1="accent1" accent2="accent2" accent3="accent3" accent4="accent4" accent5="accent5" accent6="accent6" hlink="hlink" folHlink="folHlink"/>
  <p:sldLayoutIdLst>
    <p:sldLayoutId id="2147484266"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144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64048075"/>
      </p:ext>
    </p:extLst>
  </p:cSld>
  <p:clrMap bg1="lt1" tx1="dk1" bg2="lt2" tx2="dk2" accent1="accent1" accent2="accent2" accent3="accent3" accent4="accent4" accent5="accent5" accent6="accent6" hlink="hlink" folHlink="folHlink"/>
  <p:sldLayoutIdLst>
    <p:sldLayoutId id="2147484267"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22533" y="6373046"/>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058138214"/>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65059"/>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253203146"/>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10" r:id="rId14"/>
    <p:sldLayoutId id="2147484248" r:id="rId15"/>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5391943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85830511"/>
      </p:ext>
    </p:extLst>
  </p:cSld>
  <p:clrMap bg1="lt1" tx1="dk1" bg2="lt2" tx2="dk2" accent1="accent1" accent2="accent2" accent3="accent3" accent4="accent4" accent5="accent5" accent6="accent6" hlink="hlink" folHlink="folHlink"/>
  <p:sldLayoutIdLst>
    <p:sldLayoutId id="2147484250" r:id="rId1"/>
    <p:sldLayoutId id="2147484262" r:id="rId2"/>
    <p:sldLayoutId id="2147484251" r:id="rId3"/>
    <p:sldLayoutId id="2147484264" r:id="rId4"/>
    <p:sldLayoutId id="2147484252" r:id="rId5"/>
    <p:sldLayoutId id="2147484253" r:id="rId6"/>
    <p:sldLayoutId id="2147484254" r:id="rId7"/>
    <p:sldLayoutId id="2147484255" r:id="rId8"/>
    <p:sldLayoutId id="2147484256" r:id="rId9"/>
    <p:sldLayoutId id="2147484257" r:id="rId10"/>
    <p:sldLayoutId id="2147484263" r:id="rId11"/>
    <p:sldLayoutId id="2147484258" r:id="rId12"/>
    <p:sldLayoutId id="2147484259" r:id="rId13"/>
    <p:sldLayoutId id="2147484260" r:id="rId14"/>
    <p:sldLayoutId id="2147484261" r:id="rId15"/>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16" cstate="print"/>
          <a:srcRect/>
          <a:stretch>
            <a:fillRect/>
          </a:stretch>
        </p:blipFill>
        <p:spPr bwMode="auto">
          <a:xfrm>
            <a:off x="0" y="144384"/>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Text Box 14"/>
          <p:cNvSpPr txBox="1">
            <a:spLocks noChangeArrowheads="1"/>
          </p:cNvSpPr>
          <p:nvPr/>
        </p:nvSpPr>
        <p:spPr bwMode="auto">
          <a:xfrm>
            <a:off x="8610600" y="6491288"/>
            <a:ext cx="533400" cy="366712"/>
          </a:xfrm>
          <a:prstGeom prst="rect">
            <a:avLst/>
          </a:prstGeom>
          <a:noFill/>
          <a:ln w="9525">
            <a:noFill/>
            <a:miter lim="800000"/>
            <a:headEnd/>
            <a:tailEnd/>
          </a:ln>
          <a:effectLst/>
        </p:spPr>
        <p:txBody>
          <a:bodyPr>
            <a:spAutoFit/>
          </a:bodyPr>
          <a:lstStyle/>
          <a:p>
            <a:pPr>
              <a:spcBef>
                <a:spcPct val="50000"/>
              </a:spcBef>
              <a:defRPr/>
            </a:pPr>
            <a:fld id="{D1FFD9BB-4D4B-41B0-8F36-3373095D6080}" type="slidenum">
              <a:rPr lang="en-US" sz="1800">
                <a:solidFill>
                  <a:schemeClr val="bg1"/>
                </a:solidFill>
                <a:latin typeface="Adobe Garamond Pro Bold" pitchFamily="18" charset="0"/>
              </a:rPr>
              <a:pPr>
                <a:spcBef>
                  <a:spcPct val="50000"/>
                </a:spcBef>
                <a:defRPr/>
              </a:pPr>
              <a:t>‹#›</a:t>
            </a:fld>
            <a:endParaRPr lang="en-US" sz="1800" dirty="0">
              <a:solidFill>
                <a:schemeClr val="bg1"/>
              </a:solidFill>
              <a:latin typeface="Adobe Garamond Pro Bold" pitchFamily="18" charset="0"/>
            </a:endParaRPr>
          </a:p>
        </p:txBody>
      </p:sp>
      <p:pic>
        <p:nvPicPr>
          <p:cNvPr id="12" name="Picture 3"/>
          <p:cNvPicPr>
            <a:picLocks noChangeAspect="1" noChangeArrowheads="1"/>
          </p:cNvPicPr>
          <p:nvPr/>
        </p:nvPicPr>
        <p:blipFill>
          <a:blip r:embed="rId17" cstate="print"/>
          <a:srcRect/>
          <a:stretch>
            <a:fillRect/>
          </a:stretch>
        </p:blipFill>
        <p:spPr bwMode="auto">
          <a:xfrm>
            <a:off x="62608" y="5823283"/>
            <a:ext cx="851692" cy="1027233"/>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7" r:id="rId1"/>
    <p:sldLayoutId id="2147483942" r:id="rId2"/>
    <p:sldLayoutId id="2147483914" r:id="rId3"/>
    <p:sldLayoutId id="214748391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Lst>
  <p:hf sldNum="0" hdr="0" dt="0"/>
  <p:txStyles>
    <p:titleStyle>
      <a:lvl1pPr algn="ctr" rtl="0" eaLnBrk="1" fontAlgn="base" hangingPunct="1">
        <a:spcBef>
          <a:spcPct val="0"/>
        </a:spcBef>
        <a:spcAft>
          <a:spcPct val="0"/>
        </a:spcAft>
        <a:defRPr sz="4000" b="1">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00099"/>
          </a:solidFill>
          <a:latin typeface="Adobe Garamond Pro Bold" pitchFamily="18" charset="0"/>
        </a:defRPr>
      </a:lvl2pPr>
      <a:lvl3pPr algn="ctr" rtl="0" eaLnBrk="1" fontAlgn="base" hangingPunct="1">
        <a:spcBef>
          <a:spcPct val="0"/>
        </a:spcBef>
        <a:spcAft>
          <a:spcPct val="0"/>
        </a:spcAft>
        <a:defRPr sz="4400">
          <a:solidFill>
            <a:srgbClr val="000099"/>
          </a:solidFill>
          <a:latin typeface="Adobe Garamond Pro Bold" pitchFamily="18" charset="0"/>
        </a:defRPr>
      </a:lvl3pPr>
      <a:lvl4pPr algn="ctr" rtl="0" eaLnBrk="1" fontAlgn="base" hangingPunct="1">
        <a:spcBef>
          <a:spcPct val="0"/>
        </a:spcBef>
        <a:spcAft>
          <a:spcPct val="0"/>
        </a:spcAft>
        <a:defRPr sz="4400">
          <a:solidFill>
            <a:srgbClr val="000099"/>
          </a:solidFill>
          <a:latin typeface="Adobe Garamond Pro Bold" pitchFamily="18" charset="0"/>
        </a:defRPr>
      </a:lvl4pPr>
      <a:lvl5pPr algn="ctr" rtl="0" eaLnBrk="1" fontAlgn="base" hangingPunct="1">
        <a:spcBef>
          <a:spcPct val="0"/>
        </a:spcBef>
        <a:spcAft>
          <a:spcPct val="0"/>
        </a:spcAft>
        <a:defRPr sz="4400">
          <a:solidFill>
            <a:srgbClr val="000099"/>
          </a:solidFill>
          <a:latin typeface="Adobe Garamond Pro Bold" pitchFamily="18" charset="0"/>
        </a:defRPr>
      </a:lvl5pPr>
      <a:lvl6pPr marL="457200" algn="ctr" rtl="0" eaLnBrk="1" fontAlgn="base" hangingPunct="1">
        <a:spcBef>
          <a:spcPct val="0"/>
        </a:spcBef>
        <a:spcAft>
          <a:spcPct val="0"/>
        </a:spcAft>
        <a:defRPr sz="4400">
          <a:solidFill>
            <a:srgbClr val="000099"/>
          </a:solidFill>
          <a:latin typeface="Adobe Garamond Pro Bold" pitchFamily="18" charset="0"/>
        </a:defRPr>
      </a:lvl6pPr>
      <a:lvl7pPr marL="914400" algn="ctr" rtl="0" eaLnBrk="1" fontAlgn="base" hangingPunct="1">
        <a:spcBef>
          <a:spcPct val="0"/>
        </a:spcBef>
        <a:spcAft>
          <a:spcPct val="0"/>
        </a:spcAft>
        <a:defRPr sz="4400">
          <a:solidFill>
            <a:srgbClr val="000099"/>
          </a:solidFill>
          <a:latin typeface="Adobe Garamond Pro Bold" pitchFamily="18" charset="0"/>
        </a:defRPr>
      </a:lvl7pPr>
      <a:lvl8pPr marL="1371600" algn="ctr" rtl="0" eaLnBrk="1" fontAlgn="base" hangingPunct="1">
        <a:spcBef>
          <a:spcPct val="0"/>
        </a:spcBef>
        <a:spcAft>
          <a:spcPct val="0"/>
        </a:spcAft>
        <a:defRPr sz="4400">
          <a:solidFill>
            <a:srgbClr val="000099"/>
          </a:solidFill>
          <a:latin typeface="Adobe Garamond Pro Bold" pitchFamily="18" charset="0"/>
        </a:defRPr>
      </a:lvl8pPr>
      <a:lvl9pPr marL="1828800" algn="ctr" rtl="0" eaLnBrk="1" fontAlgn="base" hangingPunct="1">
        <a:spcBef>
          <a:spcPct val="0"/>
        </a:spcBef>
        <a:spcAft>
          <a:spcPct val="0"/>
        </a:spcAft>
        <a:defRPr sz="4400">
          <a:solidFill>
            <a:srgbClr val="000099"/>
          </a:solidFill>
          <a:latin typeface="Adobe Garamond Pro Bold"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10" name="Picture 9" descr="C:\Users\krissta\AppData\Local\Microsoft\Windows\Temporary Internet Files\Content.Outlook\K9J2BXVV\CAPT_CMT_SCIENCE (2).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6597" y="5960543"/>
            <a:ext cx="1487170" cy="497205"/>
          </a:xfrm>
          <a:prstGeom prst="rect">
            <a:avLst/>
          </a:prstGeom>
          <a:noFill/>
          <a:ln>
            <a:noFill/>
          </a:ln>
        </p:spPr>
      </p:pic>
      <p:sp>
        <p:nvSpPr>
          <p:cNvPr id="6" name="Slide Number Placeholder 6"/>
          <p:cNvSpPr>
            <a:spLocks noGrp="1"/>
          </p:cNvSpPr>
          <p:nvPr>
            <p:ph type="sldNum" sz="quarter" idx="4"/>
          </p:nvPr>
        </p:nvSpPr>
        <p:spPr>
          <a:xfrm>
            <a:off x="7943849"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98652203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5" cstate="print"/>
          <a:srcRect/>
          <a:stretch>
            <a:fillRect/>
          </a:stretch>
        </p:blipFill>
        <p:spPr bwMode="auto">
          <a:xfrm>
            <a:off x="62608" y="5823283"/>
            <a:ext cx="851692" cy="1027233"/>
          </a:xfrm>
          <a:prstGeom prst="rect">
            <a:avLst/>
          </a:prstGeom>
          <a:noFill/>
          <a:ln w="9525">
            <a:noFill/>
            <a:miter lim="800000"/>
            <a:headEnd/>
            <a:tailEnd/>
          </a:ln>
        </p:spPr>
      </p:pic>
      <p:pic>
        <p:nvPicPr>
          <p:cNvPr id="9" name="Picture 8">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10" name="Picture 9" descr="C:\Users\krissta\AppData\Local\Microsoft\Windows\Temporary Internet Files\Content.Outlook\K9J2BXVV\CAPT_CMT_SCIENCE (2).jpg">
            <a:hlinkClick r:id="rId18"/>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347130881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62992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mj-ea"/>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4006473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93068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8" name="Picture 7">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25625" y="6014408"/>
            <a:ext cx="1502410" cy="497205"/>
          </a:xfrm>
          <a:prstGeom prst="rect">
            <a:avLst/>
          </a:prstGeom>
          <a:noFill/>
          <a:ln>
            <a:noFill/>
          </a:ln>
        </p:spPr>
      </p:pic>
    </p:spTree>
    <p:extLst>
      <p:ext uri="{BB962C8B-B14F-4D97-AF65-F5344CB8AC3E}">
        <p14:creationId xmlns:p14="http://schemas.microsoft.com/office/powerpoint/2010/main" val="47896559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3"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notesSlide" Target="../notesSlides/notesSlide10.xml"/><Relationship Id="rId1" Type="http://schemas.openxmlformats.org/officeDocument/2006/relationships/slideLayout" Target="../slideLayouts/slideLayout13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hyperlink" Target="https://ctpt.tds.cambiumast.com/stud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tpt.tds.cambiumast.com/student" TargetMode="External"/><Relationship Id="rId2" Type="http://schemas.openxmlformats.org/officeDocument/2006/relationships/notesSlide" Target="../notesSlides/notesSlide11.xml"/><Relationship Id="rId1" Type="http://schemas.openxmlformats.org/officeDocument/2006/relationships/slideLayout" Target="../slideLayouts/slideLayout135.xml"/><Relationship Id="rId5" Type="http://schemas.openxmlformats.org/officeDocument/2006/relationships/image" Target="../media/image1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21" Type="http://schemas.openxmlformats.org/officeDocument/2006/relationships/diagramColors" Target="../diagrams/colors5.xml"/><Relationship Id="rId34" Type="http://schemas.openxmlformats.org/officeDocument/2006/relationships/hyperlink" Target="https://portal.ct.gov/SDE/Student-Assessment/Smarter-Balanced/Find-Information-about-Smarter-Balanced" TargetMode="Externa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image" Target="../media/image23.png"/><Relationship Id="rId2" Type="http://schemas.openxmlformats.org/officeDocument/2006/relationships/notesSlide" Target="../notesSlides/notesSlide14.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hyperlink" Target="https://ct.portal.cambiumast.com/resources/tools-and-tutorials/multiplication-table-grades-3-8" TargetMode="External"/><Relationship Id="rId1" Type="http://schemas.openxmlformats.org/officeDocument/2006/relationships/slideLayout" Target="../slideLayouts/slideLayout145.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openxmlformats.org/officeDocument/2006/relationships/hyperlink" Target="https://ct.portal.cambiumast.com/" TargetMode="External"/><Relationship Id="rId37" Type="http://schemas.openxmlformats.org/officeDocument/2006/relationships/image" Target="../media/image25.png"/><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hyperlink" Target="https://ct.portal.cambiumast.com/resources/tools-and-tutorials/100s-number-table" TargetMode="External"/><Relationship Id="rId36" Type="http://schemas.openxmlformats.org/officeDocument/2006/relationships/hyperlink" Target="https://portal.ct.gov/SDE/Student-Assessment/NGSS-Science/NGSS-Science" TargetMode="Externa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hyperlink" Target="https://portal.ct.gov/SDE/Student-Assessment/CTAA-Skills-Checklist/Connecticut-Alternate-Assessments" TargetMode="External"/><Relationship Id="rId35" Type="http://schemas.openxmlformats.org/officeDocument/2006/relationships/image" Target="../media/image24.png"/><Relationship Id="rId8" Type="http://schemas.openxmlformats.org/officeDocument/2006/relationships/diagramData" Target="../diagrams/data3.xml"/><Relationship Id="rId3"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ctpt.tds.cambiumast.com/student" TargetMode="External"/><Relationship Id="rId2" Type="http://schemas.openxmlformats.org/officeDocument/2006/relationships/notesSlide" Target="../notesSlides/notesSlide15.xml"/><Relationship Id="rId1" Type="http://schemas.openxmlformats.org/officeDocument/2006/relationships/slideLayout" Target="../slideLayouts/slideLayout135.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3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sampleitems.smarterbalanced.org/" TargetMode="Externa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6.xml"/><Relationship Id="rId6" Type="http://schemas.openxmlformats.org/officeDocument/2006/relationships/image" Target="../media/image38.png"/><Relationship Id="rId5" Type="http://schemas.openxmlformats.org/officeDocument/2006/relationships/hyperlink" Target="https://www.desmos.com/accessibility" TargetMode="External"/><Relationship Id="rId4" Type="http://schemas.openxmlformats.org/officeDocument/2006/relationships/hyperlink" Target="https://www.desmos.com/test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33.xml"/><Relationship Id="rId6" Type="http://schemas.openxmlformats.org/officeDocument/2006/relationships/image" Target="../media/image15.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ranslation-glossary-embedded-designated-support-brochure.pdf" TargetMode="External"/><Relationship Id="rId2" Type="http://schemas.openxmlformats.org/officeDocument/2006/relationships/notesSlide" Target="../notesSlides/notesSlide26.xml"/><Relationship Id="rId1" Type="http://schemas.openxmlformats.org/officeDocument/2006/relationships/slideLayout" Target="../slideLayouts/slideLayout136.xml"/><Relationship Id="rId6" Type="http://schemas.openxmlformats.org/officeDocument/2006/relationships/image" Target="../media/image15.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https://portal.smarterbalanced.org/library/en/illustration-glossary.pdf" TargetMode="External"/><Relationship Id="rId2" Type="http://schemas.openxmlformats.org/officeDocument/2006/relationships/notesSlide" Target="../notesSlides/notesSlide27.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hyperlink" Target="mailto:Deirdre.Ducharme@ct.gov" TargetMode="External"/><Relationship Id="rId2" Type="http://schemas.openxmlformats.org/officeDocument/2006/relationships/notesSlide" Target="../notesSlides/notesSlide3.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hyperlink" Target="mailto:Janet.Stuck@ct.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documented-evidence-for-read-aloud-of-reading-passages.pdf" TargetMode="External"/><Relationship Id="rId2" Type="http://schemas.openxmlformats.org/officeDocument/2006/relationships/notesSlide" Target="../notesSlides/notesSlide30.xml"/><Relationship Id="rId1" Type="http://schemas.openxmlformats.org/officeDocument/2006/relationships/slideLayout" Target="../slideLayouts/slideLayout13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39.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35.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40.xml"/><Relationship Id="rId5" Type="http://schemas.openxmlformats.org/officeDocument/2006/relationships/image" Target="../media/image15.pn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45.xml"/><Relationship Id="rId5" Type="http://schemas.openxmlformats.org/officeDocument/2006/relationships/image" Target="../media/image15.pn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39.xml"/><Relationship Id="rId5" Type="http://schemas.openxmlformats.org/officeDocument/2006/relationships/image" Target="../media/image15.png"/><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13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3" Type="http://schemas.openxmlformats.org/officeDocument/2006/relationships/hyperlink" Target="mailto:abe.Krisst@ct.gov"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3.xml"/><Relationship Id="rId6" Type="http://schemas.openxmlformats.org/officeDocument/2006/relationships/hyperlink" Target="mailto:cthelpdesk@cambiumassessment.com" TargetMode="External"/><Relationship Id="rId5" Type="http://schemas.openxmlformats.org/officeDocument/2006/relationships/hyperlink" Target="mailto:cristi.alberino@ct.gov" TargetMode="External"/><Relationship Id="rId4" Type="http://schemas.openxmlformats.org/officeDocument/2006/relationships/hyperlink" Target="mailto:ctstudentassessment@ct.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t.portal.cambiumast.com/en/resources/alternate-assessment-system/ctas-required-materials" TargetMode="External"/><Relationship Id="rId2" Type="http://schemas.openxmlformats.org/officeDocument/2006/relationships/notesSlide" Target="../notesSlides/notesSlide40.xml"/><Relationship Id="rId1" Type="http://schemas.openxmlformats.org/officeDocument/2006/relationships/slideLayout" Target="../slideLayouts/slideLayout140.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138.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how-to-access-dei-brochure.pdf" TargetMode="External"/><Relationship Id="rId2" Type="http://schemas.openxmlformats.org/officeDocument/2006/relationships/notesSlide" Target="../notesSlides/notesSlide42.xml"/><Relationship Id="rId1" Type="http://schemas.openxmlformats.org/officeDocument/2006/relationships/slideLayout" Target="../slideLayouts/slideLayout13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33.xml"/></Relationships>
</file>

<file path=ppt/slides/_rels/slide44.xml.rels><?xml version="1.0" encoding="UTF-8" standalone="yes"?>
<Relationships xmlns="http://schemas.openxmlformats.org/package/2006/relationships"><Relationship Id="rId3" Type="http://schemas.openxmlformats.org/officeDocument/2006/relationships/hyperlink" Target="https://ct.portal.cambiumast.com/alternate-assessment.html" TargetMode="External"/><Relationship Id="rId2" Type="http://schemas.openxmlformats.org/officeDocument/2006/relationships/notesSlide" Target="../notesSlides/notesSlide44.xml"/><Relationship Id="rId1" Type="http://schemas.openxmlformats.org/officeDocument/2006/relationships/slideLayout" Target="../slideLayouts/slideLayout141.xml"/><Relationship Id="rId5" Type="http://schemas.openxmlformats.org/officeDocument/2006/relationships/image" Target="../media/image15.png"/><Relationship Id="rId4" Type="http://schemas.openxmlformats.org/officeDocument/2006/relationships/hyperlink" Target="https://ct.portal.airast.org/get-started/alternate-assessment-system.st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ct.portal.cambiumast.com/resources/alternate-assessment-system/ctaa-assessing-students-who-are-blind,-deaf,-or-deaf-blind-additional-guidance" TargetMode="External"/><Relationship Id="rId3" Type="http://schemas.openxmlformats.org/officeDocument/2006/relationships/hyperlink" Target="https://ct.portal.cambiumast.com/-/media/project/client-portals/connecticut/pdf/2019/ct-alternate-assessment-system-training-overview-for-das.pdf" TargetMode="External"/><Relationship Id="rId7" Type="http://schemas.openxmlformats.org/officeDocument/2006/relationships/hyperlink" Target="https://ct.portal.cambiumast.com/resources/alternate-assessment-system/connecticut-alternate-science-(ctas)-assessment--test-administration-manual" TargetMode="External"/><Relationship Id="rId2" Type="http://schemas.openxmlformats.org/officeDocument/2006/relationships/notesSlide" Target="../notesSlides/notesSlide45.xml"/><Relationship Id="rId1" Type="http://schemas.openxmlformats.org/officeDocument/2006/relationships/slideLayout" Target="../slideLayouts/slideLayout141.xml"/><Relationship Id="rId6" Type="http://schemas.openxmlformats.org/officeDocument/2006/relationships/hyperlink" Target="https://ct.portal.cambiumast.com/resources/alternate-assessment-system/ctaa-test-administration-manual-(tam)" TargetMode="External"/><Relationship Id="rId5" Type="http://schemas.openxmlformats.org/officeDocument/2006/relationships/hyperlink" Target="https://ct.portal.cambiumast.com/-/media/project/client-portals/connecticut/pdf/2019/ctaa-system-user-guide.pdf" TargetMode="External"/><Relationship Id="rId10" Type="http://schemas.openxmlformats.org/officeDocument/2006/relationships/image" Target="../media/image15.png"/><Relationship Id="rId4" Type="http://schemas.openxmlformats.org/officeDocument/2006/relationships/hyperlink" Target="https://ct.portal.cambiumast.com/-/media/project/client-portals/connecticut/pdf/2019/ct-alternate-assessment-system-training-overview-for-teas.pdf" TargetMode="External"/><Relationship Id="rId9" Type="http://schemas.openxmlformats.org/officeDocument/2006/relationships/hyperlink" Target="https://ct.portal.cambiumast.com/resources/alternate-assessment-system/ctas-assessing-students-who-are-blind,-deaf,-or-deaf-blind-additional-guidanc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39.xml"/><Relationship Id="rId6" Type="http://schemas.openxmlformats.org/officeDocument/2006/relationships/image" Target="../media/image15.png"/><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139.xml"/><Relationship Id="rId6" Type="http://schemas.openxmlformats.org/officeDocument/2006/relationships/image" Target="../media/image15.png"/><Relationship Id="rId5" Type="http://schemas.openxmlformats.org/officeDocument/2006/relationships/image" Target="../media/image81.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139.xml"/><Relationship Id="rId5" Type="http://schemas.openxmlformats.org/officeDocument/2006/relationships/image" Target="../media/image15.png"/><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hyperlink" Target="https://ct.portal.cambiumast.com/resources/alternate-assessment-system/ct-alternate-assessment-early-stopping-rule-flowchart" TargetMode="External"/><Relationship Id="rId2" Type="http://schemas.openxmlformats.org/officeDocument/2006/relationships/notesSlide" Target="../notesSlides/notesSlide49.xml"/><Relationship Id="rId1" Type="http://schemas.openxmlformats.org/officeDocument/2006/relationships/slideLayout" Target="../slideLayouts/slideLayout13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39.xml"/><Relationship Id="rId6" Type="http://schemas.openxmlformats.org/officeDocument/2006/relationships/image" Target="../media/image15.png"/><Relationship Id="rId5" Type="http://schemas.openxmlformats.org/officeDocument/2006/relationships/hyperlink" Target="https://ct.portal.cambiumast.com/-/media/project/client-portals/connecticut/pdf/2019/csde-assessment-guidelines.pdf" TargetMode="External"/><Relationship Id="rId4" Type="http://schemas.openxmlformats.org/officeDocument/2006/relationships/image" Target="../media/image85.sv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133.xml"/><Relationship Id="rId5" Type="http://schemas.openxmlformats.org/officeDocument/2006/relationships/image" Target="../media/image15.png"/><Relationship Id="rId4" Type="http://schemas.openxmlformats.org/officeDocument/2006/relationships/image" Target="../media/image87.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l/meetup-join/19%3ameeting_YjkzOGJlM2YtMDk5ZC00NDBiLTljMGEtMzU2Mjk5NDE3YzBj%40thread.v2/0?context=%7b%22Tid%22%3a%22118b7cfa-a3dd-48b9-b026-31ff69bb738b%22%2c%22Oid%22%3a%229b1f5df4-d39a-4c88-94a8-b8c4a25e4853%22%7d" TargetMode="External"/><Relationship Id="rId2" Type="http://schemas.openxmlformats.org/officeDocument/2006/relationships/notesSlide" Target="../notesSlides/notesSlide7.xml"/><Relationship Id="rId1" Type="http://schemas.openxmlformats.org/officeDocument/2006/relationships/slideLayout" Target="../slideLayouts/slideLayout139.xml"/><Relationship Id="rId6" Type="http://schemas.openxmlformats.org/officeDocument/2006/relationships/image" Target="../media/image15.png"/><Relationship Id="rId5" Type="http://schemas.openxmlformats.org/officeDocument/2006/relationships/hyperlink" Target="https://teams.microsoft.com/l/meetup-join/19%3ameeting_YTU5YWI3MDEtODhkMy00NWUyLTk4ZTctMmU0YWEyM2NkODM1%40thread.v2/0?context=%7b%22Tid%22%3a%22118b7cfa-a3dd-48b9-b026-31ff69bb738b%22%2c%22Oid%22%3a%229b1f5df4-d39a-4c88-94a8-b8c4a25e4853%22%7d" TargetMode="External"/><Relationship Id="rId4" Type="http://schemas.openxmlformats.org/officeDocument/2006/relationships/hyperlink" Target="https://teams.microsoft.com/l/meetup-join/19%3ameeting_OWE4MzA2NmEtNDZiYS00NmVhLTlhYjctMDg3YjA2MGVmYThm%40thread.v2/0?context=%7b%22Tid%22%3a%22118b7cfa-a3dd-48b9-b026-31ff69bb738b%22%2c%22Oid%22%3a%229b1f5df4-d39a-4c88-94a8-b8c4a25e4853%22%7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t.portal.cambiumast.com/resources/guides/testing-students-in-psis-who-attend-out-of-state-and-non-approved-facilities" TargetMode="External"/><Relationship Id="rId2" Type="http://schemas.openxmlformats.org/officeDocument/2006/relationships/notesSlide" Target="../notesSlides/notesSlide8.xml"/><Relationship Id="rId1" Type="http://schemas.openxmlformats.org/officeDocument/2006/relationships/slideLayout" Target="../slideLayouts/slideLayout13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5.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7206-326D-4638-92B3-D855BBB180FF}"/>
              </a:ext>
            </a:extLst>
          </p:cNvPr>
          <p:cNvSpPr>
            <a:spLocks noGrp="1"/>
          </p:cNvSpPr>
          <p:nvPr>
            <p:ph type="ctrTitle"/>
          </p:nvPr>
        </p:nvSpPr>
        <p:spPr/>
        <p:txBody>
          <a:bodyPr anchor="ctr">
            <a:noAutofit/>
          </a:bodyPr>
          <a:lstStyle/>
          <a:p>
            <a:pPr marL="0" indent="0">
              <a:buFont typeface="Arial"/>
              <a:buNone/>
            </a:pPr>
            <a:r>
              <a:rPr lang="en-US" sz="4800" b="1" dirty="0">
                <a:solidFill>
                  <a:schemeClr val="tx1"/>
                </a:solidFill>
                <a:cs typeface="Arial" panose="020B0604020202020204" pitchFamily="34" charset="0"/>
              </a:rPr>
              <a:t>District Administrator’s</a:t>
            </a:r>
            <a:br>
              <a:rPr lang="en-US" sz="4800" b="1" dirty="0">
                <a:solidFill>
                  <a:schemeClr val="tx1"/>
                </a:solidFill>
                <a:cs typeface="Arial" panose="020B0604020202020204" pitchFamily="34" charset="0"/>
              </a:rPr>
            </a:br>
            <a:r>
              <a:rPr lang="en-US" sz="4800" dirty="0">
                <a:solidFill>
                  <a:schemeClr val="tx1"/>
                </a:solidFill>
                <a:cs typeface="Arial" panose="020B0604020202020204" pitchFamily="34" charset="0"/>
              </a:rPr>
              <a:t>Special Populations Workshop</a:t>
            </a:r>
          </a:p>
        </p:txBody>
      </p:sp>
      <p:sp>
        <p:nvSpPr>
          <p:cNvPr id="3" name="Subtitle 2">
            <a:extLst>
              <a:ext uri="{FF2B5EF4-FFF2-40B4-BE49-F238E27FC236}">
                <a16:creationId xmlns:a16="http://schemas.microsoft.com/office/drawing/2014/main" id="{99C678C9-7CB7-4362-BC77-2047872C5A18}"/>
              </a:ext>
            </a:extLst>
          </p:cNvPr>
          <p:cNvSpPr>
            <a:spLocks noGrp="1"/>
          </p:cNvSpPr>
          <p:nvPr>
            <p:ph type="subTitle" idx="1"/>
          </p:nvPr>
        </p:nvSpPr>
        <p:spPr/>
        <p:txBody>
          <a:bodyPr>
            <a:noAutofit/>
          </a:bodyPr>
          <a:lstStyle/>
          <a:p>
            <a:br>
              <a:rPr lang="en-US" sz="3200" b="1" dirty="0">
                <a:solidFill>
                  <a:schemeClr val="tx1"/>
                </a:solidFill>
                <a:latin typeface="+mj-lt"/>
                <a:cs typeface="Arial"/>
              </a:rPr>
            </a:br>
            <a:r>
              <a:rPr lang="en-US" sz="3200" dirty="0">
                <a:solidFill>
                  <a:schemeClr val="tx1"/>
                </a:solidFill>
                <a:latin typeface="+mj-lt"/>
                <a:cs typeface="Arial"/>
              </a:rPr>
              <a:t>January 20 and 21, 2022</a:t>
            </a:r>
            <a:endParaRPr lang="en-US" sz="3200" dirty="0">
              <a:solidFill>
                <a:schemeClr val="tx1"/>
              </a:solidFill>
              <a:latin typeface="+mj-lt"/>
            </a:endParaRPr>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41715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46946" y="754359"/>
            <a:ext cx="5868403" cy="4828294"/>
          </a:xfrm>
        </p:spPr>
        <p:txBody>
          <a:bodyPr>
            <a:normAutofit/>
          </a:bodyPr>
          <a:lstStyle/>
          <a:p>
            <a:pPr>
              <a:lnSpc>
                <a:spcPct val="100000"/>
              </a:lnSpc>
            </a:pPr>
            <a:r>
              <a:rPr lang="en-US" sz="2200" b="1" dirty="0">
                <a:solidFill>
                  <a:schemeClr val="tx1"/>
                </a:solidFill>
                <a:latin typeface="Arial" panose="020B0604020202020204" pitchFamily="34" charset="0"/>
                <a:cs typeface="Arial" panose="020B0604020202020204" pitchFamily="34" charset="0"/>
              </a:rPr>
              <a:t>Universal Tools are…</a:t>
            </a:r>
          </a:p>
          <a:p>
            <a:pPr marL="342900" indent="-342900">
              <a:lnSpc>
                <a:spcPct val="10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Accessibility features </a:t>
            </a:r>
            <a:r>
              <a:rPr lang="en-US" sz="2200" b="1" dirty="0">
                <a:solidFill>
                  <a:schemeClr val="tx1"/>
                </a:solidFill>
                <a:latin typeface="Arial" panose="020B0604020202020204" pitchFamily="34" charset="0"/>
                <a:cs typeface="Arial" panose="020B0604020202020204" pitchFamily="34" charset="0"/>
              </a:rPr>
              <a:t>available to ALL students </a:t>
            </a:r>
            <a:r>
              <a:rPr lang="en-US" sz="2200" dirty="0">
                <a:solidFill>
                  <a:schemeClr val="tx1"/>
                </a:solidFill>
                <a:latin typeface="Arial" panose="020B0604020202020204" pitchFamily="34" charset="0"/>
                <a:cs typeface="Arial" panose="020B0604020202020204" pitchFamily="34" charset="0"/>
              </a:rPr>
              <a:t>(e.g., digital notepad, line reader, highlighter)</a:t>
            </a:r>
          </a:p>
          <a:p>
            <a:pPr marL="342900" indent="-342900">
              <a:lnSpc>
                <a:spcPct val="10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Provided digitally (embedded) through the Test Delivery System or provided by the test examiner as a non-embedded tool</a:t>
            </a:r>
          </a:p>
          <a:p>
            <a:pPr marL="342900" indent="-342900">
              <a:lnSpc>
                <a:spcPct val="10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Refer to the Smarter Balanced Blog Post for more information: </a:t>
            </a:r>
            <a:r>
              <a:rPr lang="en-US" sz="2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Five Built In Test Tools Students Should Know (and Use!)</a:t>
            </a:r>
            <a:endParaRPr lang="en-US" sz="2200" dirty="0">
              <a:solidFill>
                <a:schemeClr val="tx1"/>
              </a:solidFill>
              <a:latin typeface="Arial" panose="020B0604020202020204" pitchFamily="34" charset="0"/>
              <a:cs typeface="Arial" panose="020B0604020202020204" pitchFamily="34" charset="0"/>
            </a:endParaRPr>
          </a:p>
          <a:p>
            <a:pPr>
              <a:lnSpc>
                <a:spcPct val="100000"/>
              </a:lnSpc>
            </a:pPr>
            <a:r>
              <a:rPr lang="en-US" sz="2200" dirty="0">
                <a:solidFill>
                  <a:schemeClr val="tx1"/>
                </a:solidFill>
                <a:latin typeface="Arial" panose="020B0604020202020204" pitchFamily="34" charset="0"/>
                <a:cs typeface="Arial" panose="020B0604020202020204" pitchFamily="34" charset="0"/>
              </a:rPr>
              <a:t>When administering </a:t>
            </a:r>
            <a:r>
              <a:rPr lang="en-US" sz="22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Practice Tests</a:t>
            </a:r>
            <a:r>
              <a:rPr lang="en-US" sz="2200" dirty="0">
                <a:solidFill>
                  <a:schemeClr val="tx1"/>
                </a:solidFill>
                <a:latin typeface="Arial" panose="020B0604020202020204" pitchFamily="34" charset="0"/>
                <a:cs typeface="Arial" panose="020B0604020202020204" pitchFamily="34" charset="0"/>
              </a:rPr>
              <a:t>, model how to locate and use universal tools!</a:t>
            </a:r>
          </a:p>
        </p:txBody>
      </p:sp>
      <p:pic>
        <p:nvPicPr>
          <p:cNvPr id="4" name="Picture 3" descr="Image of a pencil and paper." title="Image: Who is Eligible for Universal Tools"/>
          <p:cNvPicPr>
            <a:picLocks noChangeAspect="1"/>
          </p:cNvPicPr>
          <p:nvPr/>
        </p:nvPicPr>
        <p:blipFill>
          <a:blip r:embed="rId5"/>
          <a:stretch>
            <a:fillRect/>
          </a:stretch>
        </p:blipFill>
        <p:spPr>
          <a:xfrm>
            <a:off x="477291" y="4710322"/>
            <a:ext cx="1660278" cy="1188720"/>
          </a:xfrm>
          <a:prstGeom prst="rect">
            <a:avLst/>
          </a:prstGeom>
        </p:spPr>
      </p:pic>
      <p:sp>
        <p:nvSpPr>
          <p:cNvPr id="6" name="TextBox 5">
            <a:extLst>
              <a:ext uri="{FF2B5EF4-FFF2-40B4-BE49-F238E27FC236}">
                <a16:creationId xmlns:a16="http://schemas.microsoft.com/office/drawing/2014/main" id="{B0A184DA-3782-4073-9FC4-AC2C163E15F7}"/>
              </a:ext>
            </a:extLst>
          </p:cNvPr>
          <p:cNvSpPr txBox="1"/>
          <p:nvPr/>
        </p:nvSpPr>
        <p:spPr>
          <a:xfrm>
            <a:off x="-32086" y="2351782"/>
            <a:ext cx="2679032" cy="2062103"/>
          </a:xfrm>
          <a:prstGeom prst="rect">
            <a:avLst/>
          </a:prstGeom>
          <a:noFill/>
        </p:spPr>
        <p:txBody>
          <a:bodyPr wrap="square">
            <a:spAutoFit/>
          </a:bodyPr>
          <a:lstStyle/>
          <a:p>
            <a:pPr algn="ctr"/>
            <a:r>
              <a:rPr lang="en-US" sz="3200" b="1" dirty="0">
                <a:solidFill>
                  <a:schemeClr val="tx1"/>
                </a:solidFill>
                <a:latin typeface="+mj-lt"/>
              </a:rPr>
              <a:t>Who is Eligible for </a:t>
            </a:r>
            <a:br>
              <a:rPr lang="en-US" sz="3200" b="1" dirty="0">
                <a:solidFill>
                  <a:schemeClr val="tx1"/>
                </a:solidFill>
                <a:latin typeface="+mj-lt"/>
              </a:rPr>
            </a:br>
            <a:r>
              <a:rPr lang="en-US" b="1" dirty="0">
                <a:solidFill>
                  <a:schemeClr val="tx1"/>
                </a:solidFill>
                <a:latin typeface="+mj-lt"/>
              </a:rPr>
              <a:t>Universal</a:t>
            </a:r>
            <a:r>
              <a:rPr lang="en-US" sz="3200" b="1" dirty="0">
                <a:solidFill>
                  <a:schemeClr val="tx1"/>
                </a:solidFill>
                <a:latin typeface="+mj-lt"/>
              </a:rPr>
              <a:t> Tools?</a:t>
            </a:r>
          </a:p>
        </p:txBody>
      </p:sp>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64983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5073" y="433137"/>
            <a:ext cx="6010852" cy="5390147"/>
          </a:xfrm>
        </p:spPr>
        <p:txBody>
          <a:bodyPr>
            <a:noAutofit/>
          </a:bodyPr>
          <a:lstStyle/>
          <a:p>
            <a:r>
              <a:rPr lang="en-US" sz="2200" b="1" dirty="0">
                <a:solidFill>
                  <a:schemeClr val="tx1"/>
                </a:solidFill>
                <a:latin typeface="Arial" panose="020B0604020202020204" pitchFamily="34" charset="0"/>
                <a:cs typeface="Arial" panose="020B0604020202020204" pitchFamily="34" charset="0"/>
              </a:rPr>
              <a:t>Designated Supports are…</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Embedded accessibility features </a:t>
            </a:r>
            <a:r>
              <a:rPr lang="en-US" sz="2200" b="1" dirty="0">
                <a:solidFill>
                  <a:schemeClr val="tx1"/>
                </a:solidFill>
                <a:latin typeface="Arial" panose="020B0604020202020204" pitchFamily="34" charset="0"/>
                <a:cs typeface="Arial" panose="020B0604020202020204" pitchFamily="34" charset="0"/>
              </a:rPr>
              <a:t>available to ANY student for whom the need has been indicated by an educator/parent/guardian and student </a:t>
            </a:r>
            <a:r>
              <a:rPr lang="en-US" sz="2200" dirty="0">
                <a:solidFill>
                  <a:schemeClr val="tx1"/>
                </a:solidFill>
                <a:latin typeface="Arial" panose="020B0604020202020204" pitchFamily="34" charset="0"/>
                <a:cs typeface="Arial" panose="020B0604020202020204" pitchFamily="34" charset="0"/>
              </a:rPr>
              <a:t>(e.g., streamline, text-to-speech of items, print size)</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Selected supports that are consistently used in the student’s instructional setting</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Provided by the test examiner (e.g., read aloud of test items, simplified test directions) if the student’s needs cannot be met through digital supports</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Activated in TIDE</a:t>
            </a:r>
          </a:p>
          <a:p>
            <a:r>
              <a:rPr lang="en-US" sz="2200" dirty="0">
                <a:solidFill>
                  <a:schemeClr val="tx1"/>
                </a:solidFill>
                <a:latin typeface="Arial" panose="020B0604020202020204" pitchFamily="34" charset="0"/>
                <a:cs typeface="Arial" panose="020B0604020202020204" pitchFamily="34" charset="0"/>
              </a:rPr>
              <a:t>Provide opportunities for students to practice using tools and designated supports during </a:t>
            </a:r>
            <a:r>
              <a:rPr lang="en-US" sz="2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Practice Tests</a:t>
            </a:r>
            <a:r>
              <a:rPr lang="en-US" sz="2200" dirty="0">
                <a:solidFill>
                  <a:schemeClr val="tx1"/>
                </a:solidFill>
                <a:latin typeface="Arial" panose="020B0604020202020204" pitchFamily="34" charset="0"/>
                <a:cs typeface="Arial" panose="020B0604020202020204" pitchFamily="34" charset="0"/>
              </a:rPr>
              <a:t>!</a:t>
            </a:r>
          </a:p>
          <a:p>
            <a:endParaRPr lang="en-US" sz="2200" dirty="0">
              <a:solidFill>
                <a:schemeClr val="tx1"/>
              </a:solidFill>
              <a:latin typeface="Arial" panose="020B0604020202020204" pitchFamily="34" charset="0"/>
              <a:cs typeface="Arial" panose="020B0604020202020204" pitchFamily="34" charset="0"/>
            </a:endParaRPr>
          </a:p>
        </p:txBody>
      </p:sp>
      <p:pic>
        <p:nvPicPr>
          <p:cNvPr id="4" name="Picture 3" descr="Image of a Glossary." title="Image: Who is Eligible for Designated Supports"/>
          <p:cNvPicPr>
            <a:picLocks noChangeAspect="1"/>
          </p:cNvPicPr>
          <p:nvPr/>
        </p:nvPicPr>
        <p:blipFill>
          <a:blip r:embed="rId4"/>
          <a:stretch>
            <a:fillRect/>
          </a:stretch>
        </p:blipFill>
        <p:spPr>
          <a:xfrm>
            <a:off x="568739" y="4751433"/>
            <a:ext cx="1573638" cy="1188720"/>
          </a:xfrm>
          <a:prstGeom prst="rect">
            <a:avLst/>
          </a:prstGeom>
        </p:spPr>
      </p:pic>
      <p:sp>
        <p:nvSpPr>
          <p:cNvPr id="6" name="TextBox 5">
            <a:extLst>
              <a:ext uri="{FF2B5EF4-FFF2-40B4-BE49-F238E27FC236}">
                <a16:creationId xmlns:a16="http://schemas.microsoft.com/office/drawing/2014/main" id="{83A5139E-FF27-4930-8598-BD63B247A5FF}"/>
              </a:ext>
            </a:extLst>
          </p:cNvPr>
          <p:cNvSpPr txBox="1"/>
          <p:nvPr/>
        </p:nvSpPr>
        <p:spPr>
          <a:xfrm>
            <a:off x="144379" y="2351782"/>
            <a:ext cx="2422358" cy="1938992"/>
          </a:xfrm>
          <a:prstGeom prst="rect">
            <a:avLst/>
          </a:prstGeom>
          <a:noFill/>
        </p:spPr>
        <p:txBody>
          <a:bodyPr wrap="square">
            <a:spAutoFit/>
          </a:bodyPr>
          <a:lstStyle/>
          <a:p>
            <a:pPr algn="ctr"/>
            <a:r>
              <a:rPr lang="en-US" b="1" dirty="0">
                <a:latin typeface="+mj-lt"/>
              </a:rPr>
              <a:t>Who is Eligible for </a:t>
            </a:r>
            <a:br>
              <a:rPr lang="en-US" b="1" dirty="0">
                <a:latin typeface="+mj-lt"/>
              </a:rPr>
            </a:br>
            <a:r>
              <a:rPr lang="en-US" b="1" dirty="0">
                <a:latin typeface="+mj-lt"/>
              </a:rPr>
              <a:t>Designated Supports?</a:t>
            </a:r>
          </a:p>
        </p:txBody>
      </p:sp>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19027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0339" y="581185"/>
            <a:ext cx="5922507" cy="5595025"/>
          </a:xfrm>
        </p:spPr>
        <p:txBody>
          <a:bodyPr>
            <a:noAutofit/>
          </a:bodyPr>
          <a:lstStyle/>
          <a:p>
            <a:r>
              <a:rPr lang="en-US" sz="2200" b="1" dirty="0">
                <a:solidFill>
                  <a:schemeClr val="tx1"/>
                </a:solidFill>
                <a:latin typeface="Arial" panose="020B0604020202020204" pitchFamily="34" charset="0"/>
                <a:cs typeface="Arial" panose="020B0604020202020204" pitchFamily="34" charset="0"/>
              </a:rPr>
              <a:t>Accommodations are…</a:t>
            </a:r>
          </a:p>
          <a:p>
            <a:pPr marL="342900"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Available for students with an active Individualized Education Program (IEP) or a Section 504 Plan</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Identified on pages 8 (and 11) of the IEP or within the 504 Plan and should generally reflect similar accommodations required for instruction</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Embedded through the Test Delivery System (e.g., text-to-speech of ELA Reading Passages, closed captioning)</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Non-embedded when the digital options are not available or accessible. They are provided by the test examiner (e.g., 100 Numbers Table, Large Print Test booklet).</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Activated in TIDE</a:t>
            </a:r>
          </a:p>
          <a:p>
            <a:endParaRPr lang="en-US" sz="2200" dirty="0">
              <a:solidFill>
                <a:schemeClr val="tx1"/>
              </a:solidFill>
              <a:latin typeface="Arial" panose="020B0604020202020204" pitchFamily="34" charset="0"/>
              <a:cs typeface="Arial" panose="020B0604020202020204" pitchFamily="34" charset="0"/>
            </a:endParaRPr>
          </a:p>
        </p:txBody>
      </p:sp>
      <p:pic>
        <p:nvPicPr>
          <p:cNvPr id="4" name="Picture 3" descr="Image of student using a brailler." title="Image: Who is Eligible for Test Accommodations"/>
          <p:cNvPicPr>
            <a:picLocks noChangeAspect="1"/>
          </p:cNvPicPr>
          <p:nvPr/>
        </p:nvPicPr>
        <p:blipFill>
          <a:blip r:embed="rId3"/>
          <a:stretch>
            <a:fillRect/>
          </a:stretch>
        </p:blipFill>
        <p:spPr>
          <a:xfrm>
            <a:off x="728910" y="4712416"/>
            <a:ext cx="1259237" cy="1188720"/>
          </a:xfrm>
          <a:prstGeom prst="rect">
            <a:avLst/>
          </a:prstGeom>
        </p:spPr>
      </p:pic>
      <p:sp>
        <p:nvSpPr>
          <p:cNvPr id="6" name="TextBox 5">
            <a:extLst>
              <a:ext uri="{FF2B5EF4-FFF2-40B4-BE49-F238E27FC236}">
                <a16:creationId xmlns:a16="http://schemas.microsoft.com/office/drawing/2014/main" id="{8E5B69EF-83B0-4619-BA6F-8CCB2F581802}"/>
              </a:ext>
            </a:extLst>
          </p:cNvPr>
          <p:cNvSpPr txBox="1"/>
          <p:nvPr/>
        </p:nvSpPr>
        <p:spPr>
          <a:xfrm>
            <a:off x="-77241" y="2313020"/>
            <a:ext cx="3023641" cy="1569660"/>
          </a:xfrm>
          <a:prstGeom prst="rect">
            <a:avLst/>
          </a:prstGeom>
          <a:noFill/>
        </p:spPr>
        <p:txBody>
          <a:bodyPr wrap="square">
            <a:spAutoFit/>
          </a:bodyPr>
          <a:lstStyle/>
          <a:p>
            <a:r>
              <a:rPr lang="en-US" sz="2400" b="1" dirty="0">
                <a:solidFill>
                  <a:schemeClr val="tx1"/>
                </a:solidFill>
                <a:latin typeface="+mj-lt"/>
              </a:rPr>
              <a:t>Who is </a:t>
            </a:r>
          </a:p>
          <a:p>
            <a:r>
              <a:rPr lang="en-US" sz="2400" b="1" dirty="0">
                <a:solidFill>
                  <a:schemeClr val="tx1"/>
                </a:solidFill>
                <a:latin typeface="+mj-lt"/>
              </a:rPr>
              <a:t>Eligible for </a:t>
            </a:r>
          </a:p>
          <a:p>
            <a:r>
              <a:rPr lang="en-US" sz="2400" b="1" dirty="0">
                <a:solidFill>
                  <a:schemeClr val="tx1"/>
                </a:solidFill>
                <a:latin typeface="+mj-lt"/>
              </a:rPr>
              <a:t>Test Accommodations?</a:t>
            </a:r>
          </a:p>
        </p:txBody>
      </p:sp>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20448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427AAF-F206-47E8-8D77-5F74D4272252}"/>
              </a:ext>
            </a:extLst>
          </p:cNvPr>
          <p:cNvSpPr/>
          <p:nvPr/>
        </p:nvSpPr>
        <p:spPr>
          <a:xfrm>
            <a:off x="3027680" y="746771"/>
            <a:ext cx="5394960" cy="2677656"/>
          </a:xfrm>
          <a:prstGeom prst="rect">
            <a:avLst/>
          </a:prstGeom>
        </p:spPr>
        <p:txBody>
          <a:bodyPr wrap="square" lIns="91440" tIns="45720" rIns="91440" bIns="45720" anchor="t">
            <a:spAutoFit/>
          </a:bodyPr>
          <a:lstStyle/>
          <a:p>
            <a:pPr marR="0" lvl="0" algn="l" defTabSz="914400" rtl="0" eaLnBrk="1" fontAlgn="base" latinLnBrk="0" hangingPunct="1">
              <a:lnSpc>
                <a:spcPct val="100000"/>
              </a:lnSpc>
              <a:spcBef>
                <a:spcPct val="0"/>
              </a:spcBef>
              <a:spcAft>
                <a:spcPct val="0"/>
              </a:spcAft>
              <a:buSzTx/>
              <a:tabLst/>
              <a:defRPr/>
            </a:pPr>
            <a:r>
              <a:rPr kumimoji="0" lang="en-US" sz="2400" b="0" i="0" u="none" strike="noStrike" kern="1200" cap="none" spc="0" normalizeH="0" baseline="0" noProof="0" dirty="0">
                <a:ln>
                  <a:noFill/>
                </a:ln>
                <a:solidFill>
                  <a:srgbClr val="000000"/>
                </a:solidFill>
                <a:effectLst/>
                <a:uLnTx/>
                <a:uFillTx/>
                <a:latin typeface="Arial"/>
                <a:cs typeface="Arial"/>
              </a:rPr>
              <a:t>Eligibility for any embedded or non-embedded accommodation requires the IDEA Indicator or </a:t>
            </a:r>
            <a:r>
              <a:rPr kumimoji="0" lang="en-US" sz="2400" b="0" i="0" u="none" strike="noStrike" kern="1200" cap="none" spc="0" normalizeH="0" baseline="0" noProof="0" dirty="0">
                <a:ln>
                  <a:noFill/>
                </a:ln>
                <a:effectLst/>
                <a:uLnTx/>
                <a:uFillTx/>
                <a:latin typeface="Arial"/>
                <a:cs typeface="Arial"/>
              </a:rPr>
              <a:t>Section </a:t>
            </a:r>
            <a:r>
              <a:rPr kumimoji="0" lang="en-US" sz="2400" b="0" i="0" u="none" strike="noStrike" kern="1200" cap="none" spc="0" normalizeH="0" baseline="0" noProof="0" dirty="0">
                <a:ln>
                  <a:noFill/>
                </a:ln>
                <a:solidFill>
                  <a:srgbClr val="000000"/>
                </a:solidFill>
                <a:effectLst/>
                <a:uLnTx/>
                <a:uFillTx/>
                <a:latin typeface="Arial"/>
                <a:cs typeface="Arial"/>
              </a:rPr>
              <a:t>504 Plan field set to Yes based on the</a:t>
            </a:r>
            <a:r>
              <a:rPr kumimoji="0" lang="en-US" sz="2400" b="0" i="0" u="none" strike="noStrike" kern="1200" cap="none" spc="0" normalizeH="0" noProof="0" dirty="0">
                <a:ln>
                  <a:noFill/>
                </a:ln>
                <a:solidFill>
                  <a:srgbClr val="000000"/>
                </a:solidFill>
                <a:effectLst/>
                <a:uLnTx/>
                <a:uFillTx/>
                <a:latin typeface="Arial"/>
                <a:cs typeface="Arial"/>
              </a:rPr>
              <a:t> PSIS registration fields.</a:t>
            </a:r>
            <a:r>
              <a:rPr kumimoji="0" lang="en-US" sz="2400" b="0" i="0" u="none" strike="noStrike" kern="1200" cap="none" spc="0" normalizeH="0" baseline="0" noProof="0" dirty="0">
                <a:ln>
                  <a:noFill/>
                </a:ln>
                <a:solidFill>
                  <a:srgbClr val="000000"/>
                </a:solidFill>
                <a:effectLst/>
                <a:uLnTx/>
                <a:uFillTx/>
                <a:latin typeface="Arial"/>
                <a:cs typeface="Arial"/>
              </a:rPr>
              <a:t> Without</a:t>
            </a:r>
            <a:r>
              <a:rPr kumimoji="0" lang="en-US" sz="2400" b="0" i="0" u="none" strike="noStrike" kern="1200" cap="none" spc="0" normalizeH="0" noProof="0" dirty="0">
                <a:ln>
                  <a:noFill/>
                </a:ln>
                <a:solidFill>
                  <a:srgbClr val="000000"/>
                </a:solidFill>
                <a:effectLst/>
                <a:uLnTx/>
                <a:uFillTx/>
                <a:latin typeface="Arial"/>
                <a:cs typeface="Arial"/>
              </a:rPr>
              <a:t> this indication, accommodations cannot be set in TIDE.</a:t>
            </a:r>
            <a:endParaRPr kumimoji="0" lang="en-US" sz="2400" b="0" i="0" u="none" strike="noStrike" kern="1200" cap="none" spc="0" normalizeH="0" baseline="0" noProof="0" dirty="0">
              <a:ln>
                <a:noFill/>
              </a:ln>
              <a:solidFill>
                <a:srgbClr val="000000"/>
              </a:solidFill>
              <a:effectLst/>
              <a:uLnTx/>
              <a:uFillTx/>
              <a:latin typeface="Arial"/>
              <a:cs typeface="Arial"/>
            </a:endParaRPr>
          </a:p>
        </p:txBody>
      </p:sp>
      <p:pic>
        <p:nvPicPr>
          <p:cNvPr id="10" name="Picture 9">
            <a:extLst>
              <a:ext uri="{FF2B5EF4-FFF2-40B4-BE49-F238E27FC236}">
                <a16:creationId xmlns:a16="http://schemas.microsoft.com/office/drawing/2014/main" id="{C22A60C8-B581-4D5B-9F02-B223BAFBC573}"/>
              </a:ext>
            </a:extLst>
          </p:cNvPr>
          <p:cNvPicPr>
            <a:picLocks noChangeAspect="1"/>
          </p:cNvPicPr>
          <p:nvPr/>
        </p:nvPicPr>
        <p:blipFill>
          <a:blip r:embed="rId3"/>
          <a:stretch>
            <a:fillRect/>
          </a:stretch>
        </p:blipFill>
        <p:spPr>
          <a:xfrm>
            <a:off x="3514747" y="3916019"/>
            <a:ext cx="4420826" cy="835045"/>
          </a:xfrm>
          <a:prstGeom prst="rect">
            <a:avLst/>
          </a:prstGeom>
          <a:ln w="6350" cap="sq">
            <a:solidFill>
              <a:srgbClr val="080808"/>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87027A6C-8BC6-42CE-9381-68CF9683F19B}"/>
              </a:ext>
            </a:extLst>
          </p:cNvPr>
          <p:cNvPicPr>
            <a:picLocks noChangeAspect="1"/>
          </p:cNvPicPr>
          <p:nvPr/>
        </p:nvPicPr>
        <p:blipFill>
          <a:blip r:embed="rId4"/>
          <a:stretch>
            <a:fillRect/>
          </a:stretch>
        </p:blipFill>
        <p:spPr>
          <a:xfrm>
            <a:off x="2871313" y="5027116"/>
            <a:ext cx="5707694" cy="1002703"/>
          </a:xfrm>
          <a:prstGeom prst="rect">
            <a:avLst/>
          </a:prstGeom>
          <a:ln w="6350" cap="sq">
            <a:solidFill>
              <a:srgbClr val="080808"/>
            </a:solidFill>
            <a:miter lim="800000"/>
          </a:ln>
          <a:effectLst>
            <a:outerShdw blurRad="57150" dist="50800" dir="2700000" algn="tl" rotWithShape="0">
              <a:srgbClr val="000000">
                <a:alpha val="40000"/>
              </a:srgbClr>
            </a:outerShdw>
          </a:effectLst>
        </p:spPr>
      </p:pic>
      <p:sp>
        <p:nvSpPr>
          <p:cNvPr id="3" name="Title 2">
            <a:extLst>
              <a:ext uri="{FF2B5EF4-FFF2-40B4-BE49-F238E27FC236}">
                <a16:creationId xmlns:a16="http://schemas.microsoft.com/office/drawing/2014/main" id="{5A97B20C-3C3F-4D2B-97E7-51A889DA2C85}"/>
              </a:ext>
            </a:extLst>
          </p:cNvPr>
          <p:cNvSpPr>
            <a:spLocks noGrp="1"/>
          </p:cNvSpPr>
          <p:nvPr>
            <p:ph type="title"/>
          </p:nvPr>
        </p:nvSpPr>
        <p:spPr>
          <a:xfrm>
            <a:off x="-1" y="1123836"/>
            <a:ext cx="2752627" cy="4601183"/>
          </a:xfrm>
        </p:spPr>
        <p:txBody>
          <a:bodyPr>
            <a:normAutofit/>
          </a:bodyPr>
          <a:lstStyle/>
          <a:p>
            <a:r>
              <a:rPr lang="en-US" sz="2900" b="1" dirty="0">
                <a:solidFill>
                  <a:schemeClr val="tx1"/>
                </a:solidFill>
                <a:cs typeface="Arial" panose="020B0604020202020204" pitchFamily="34" charset="0"/>
              </a:rPr>
              <a:t>Accommodation Eligibility</a:t>
            </a:r>
            <a:endParaRPr lang="en-US" sz="2900" dirty="0">
              <a:solidFill>
                <a:schemeClr val="tx1"/>
              </a:solidFill>
            </a:endParaRP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66363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394" y="661725"/>
            <a:ext cx="9091848" cy="6088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59511" y="1350554"/>
            <a:ext cx="1267677" cy="32925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aphicFrame>
        <p:nvGraphicFramePr>
          <p:cNvPr id="2" name="Diagram 1"/>
          <p:cNvGraphicFramePr/>
          <p:nvPr/>
        </p:nvGraphicFramePr>
        <p:xfrm>
          <a:off x="81180" y="1427928"/>
          <a:ext cx="1273092" cy="3233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60027" y="4846481"/>
            <a:ext cx="1229263" cy="1632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30" name="Diagram 29"/>
          <p:cNvGraphicFramePr/>
          <p:nvPr/>
        </p:nvGraphicFramePr>
        <p:xfrm>
          <a:off x="112442" y="4738695"/>
          <a:ext cx="1213963" cy="1888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1383902" y="897557"/>
            <a:ext cx="7760098" cy="5834839"/>
          </a:xfrm>
          <a:prstGeom prst="roundRect">
            <a:avLst/>
          </a:prstGeom>
          <a:solidFill>
            <a:schemeClr val="accent6">
              <a:lumMod val="40000"/>
              <a:lumOff val="60000"/>
            </a:schemeClr>
          </a:solidFill>
          <a:ln>
            <a:solidFill>
              <a:schemeClr val="accent6">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a:off x="1369422" y="866198"/>
            <a:ext cx="2673533" cy="400110"/>
          </a:xfrm>
          <a:prstGeom prst="rect">
            <a:avLst/>
          </a:prstGeom>
          <a:solidFill>
            <a:schemeClr val="accent1"/>
          </a:solidFill>
        </p:spPr>
        <p:txBody>
          <a:bodyPr wrap="square" rtlCol="0">
            <a:spAutoFit/>
          </a:bodyPr>
          <a:lstStyle/>
          <a:p>
            <a:pPr algn="ctr"/>
            <a:r>
              <a:rPr lang="en-US" sz="2000" dirty="0">
                <a:latin typeface="Arial" pitchFamily="34" charset="0"/>
                <a:cs typeface="Arial" pitchFamily="34" charset="0"/>
              </a:rPr>
              <a:t>Designated Supports:</a:t>
            </a:r>
          </a:p>
        </p:txBody>
      </p:sp>
      <p:sp>
        <p:nvSpPr>
          <p:cNvPr id="14" name="Rounded Rectangle 13"/>
          <p:cNvSpPr/>
          <p:nvPr/>
        </p:nvSpPr>
        <p:spPr>
          <a:xfrm>
            <a:off x="1361982" y="1407535"/>
            <a:ext cx="2589779" cy="24092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Rounded Rectangle 14"/>
          <p:cNvSpPr/>
          <p:nvPr/>
        </p:nvSpPr>
        <p:spPr>
          <a:xfrm>
            <a:off x="1354272" y="3816818"/>
            <a:ext cx="2625355" cy="28099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31" name="Diagram 30"/>
          <p:cNvGraphicFramePr/>
          <p:nvPr>
            <p:extLst>
              <p:ext uri="{D42A27DB-BD31-4B8C-83A1-F6EECF244321}">
                <p14:modId xmlns:p14="http://schemas.microsoft.com/office/powerpoint/2010/main" val="3115615468"/>
              </p:ext>
            </p:extLst>
          </p:nvPr>
        </p:nvGraphicFramePr>
        <p:xfrm>
          <a:off x="1343775" y="1222564"/>
          <a:ext cx="2567859" cy="25455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4139766200"/>
              </p:ext>
            </p:extLst>
          </p:nvPr>
        </p:nvGraphicFramePr>
        <p:xfrm>
          <a:off x="1354415" y="3775458"/>
          <a:ext cx="2597346" cy="28603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Rounded Rectangle 17"/>
          <p:cNvSpPr/>
          <p:nvPr/>
        </p:nvSpPr>
        <p:spPr>
          <a:xfrm>
            <a:off x="3972296" y="924364"/>
            <a:ext cx="5089522" cy="4807472"/>
          </a:xfrm>
          <a:prstGeom prst="roundRect">
            <a:avLst/>
          </a:prstGeom>
          <a:solidFill>
            <a:schemeClr val="accent2">
              <a:lumMod val="60000"/>
              <a:lumOff val="4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p:cNvSpPr txBox="1"/>
          <p:nvPr/>
        </p:nvSpPr>
        <p:spPr>
          <a:xfrm>
            <a:off x="4056286" y="1031083"/>
            <a:ext cx="2217468" cy="400110"/>
          </a:xfrm>
          <a:prstGeom prst="rect">
            <a:avLst/>
          </a:prstGeom>
          <a:noFill/>
        </p:spPr>
        <p:txBody>
          <a:bodyPr wrap="square" rtlCol="0">
            <a:spAutoFit/>
          </a:bodyPr>
          <a:lstStyle/>
          <a:p>
            <a:pPr algn="ctr"/>
            <a:r>
              <a:rPr lang="en-US" sz="2000" dirty="0">
                <a:latin typeface="Arial" pitchFamily="34" charset="0"/>
                <a:cs typeface="Arial" pitchFamily="34" charset="0"/>
              </a:rPr>
              <a:t>Accommodations:</a:t>
            </a:r>
          </a:p>
        </p:txBody>
      </p:sp>
      <p:sp>
        <p:nvSpPr>
          <p:cNvPr id="20" name="TextBox 19"/>
          <p:cNvSpPr txBox="1"/>
          <p:nvPr/>
        </p:nvSpPr>
        <p:spPr>
          <a:xfrm>
            <a:off x="6205415" y="915092"/>
            <a:ext cx="2124644" cy="492443"/>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pPr algn="ctr"/>
            <a:r>
              <a:rPr lang="en-US" sz="1300" i="1" dirty="0">
                <a:latin typeface="Arial" pitchFamily="34" charset="0"/>
                <a:cs typeface="Arial" pitchFamily="34" charset="0"/>
              </a:rPr>
              <a:t>Available to students with an IEP or 504 Plan</a:t>
            </a:r>
          </a:p>
        </p:txBody>
      </p:sp>
      <p:sp>
        <p:nvSpPr>
          <p:cNvPr id="21" name="Rounded Rectangle 20"/>
          <p:cNvSpPr/>
          <p:nvPr/>
        </p:nvSpPr>
        <p:spPr>
          <a:xfrm>
            <a:off x="3933346" y="1878172"/>
            <a:ext cx="1764583" cy="3036751"/>
          </a:xfrm>
          <a:prstGeom prst="roundRect">
            <a:avLst/>
          </a:prstGeom>
          <a:solidFill>
            <a:schemeClr val="accent2">
              <a:lumMod val="60000"/>
              <a:lumOff val="4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2" name="Rounded Rectangle 21"/>
          <p:cNvSpPr/>
          <p:nvPr/>
        </p:nvSpPr>
        <p:spPr>
          <a:xfrm>
            <a:off x="5848237" y="1751483"/>
            <a:ext cx="3252865" cy="3565176"/>
          </a:xfrm>
          <a:prstGeom prst="roundRect">
            <a:avLst/>
          </a:prstGeom>
          <a:solidFill>
            <a:schemeClr val="accent2">
              <a:lumMod val="40000"/>
              <a:lumOff val="60000"/>
            </a:schemeClr>
          </a:solidFill>
          <a:ln>
            <a:solidFill>
              <a:srgbClr val="FFFF99"/>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1072266381"/>
              </p:ext>
            </p:extLst>
          </p:nvPr>
        </p:nvGraphicFramePr>
        <p:xfrm>
          <a:off x="3984517" y="1750245"/>
          <a:ext cx="1713411" cy="290102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39" name="Freeform 38"/>
          <p:cNvSpPr/>
          <p:nvPr/>
        </p:nvSpPr>
        <p:spPr>
          <a:xfrm>
            <a:off x="6892808" y="1530555"/>
            <a:ext cx="1149049" cy="347356"/>
          </a:xfrm>
          <a:custGeom>
            <a:avLst/>
            <a:gdLst>
              <a:gd name="connsiteX0" fmla="*/ 0 w 1149049"/>
              <a:gd name="connsiteY0" fmla="*/ 57894 h 347356"/>
              <a:gd name="connsiteX1" fmla="*/ 57894 w 1149049"/>
              <a:gd name="connsiteY1" fmla="*/ 0 h 347356"/>
              <a:gd name="connsiteX2" fmla="*/ 1091155 w 1149049"/>
              <a:gd name="connsiteY2" fmla="*/ 0 h 347356"/>
              <a:gd name="connsiteX3" fmla="*/ 1149049 w 1149049"/>
              <a:gd name="connsiteY3" fmla="*/ 57894 h 347356"/>
              <a:gd name="connsiteX4" fmla="*/ 1149049 w 1149049"/>
              <a:gd name="connsiteY4" fmla="*/ 289462 h 347356"/>
              <a:gd name="connsiteX5" fmla="*/ 1091155 w 1149049"/>
              <a:gd name="connsiteY5" fmla="*/ 347356 h 347356"/>
              <a:gd name="connsiteX6" fmla="*/ 57894 w 1149049"/>
              <a:gd name="connsiteY6" fmla="*/ 347356 h 347356"/>
              <a:gd name="connsiteX7" fmla="*/ 0 w 1149049"/>
              <a:gd name="connsiteY7" fmla="*/ 289462 h 347356"/>
              <a:gd name="connsiteX8" fmla="*/ 0 w 1149049"/>
              <a:gd name="connsiteY8" fmla="*/ 57894 h 3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049" h="347356">
                <a:moveTo>
                  <a:pt x="0" y="57894"/>
                </a:moveTo>
                <a:cubicBezTo>
                  <a:pt x="0" y="25920"/>
                  <a:pt x="25920" y="0"/>
                  <a:pt x="57894" y="0"/>
                </a:cubicBezTo>
                <a:lnTo>
                  <a:pt x="1091155" y="0"/>
                </a:lnTo>
                <a:cubicBezTo>
                  <a:pt x="1123129" y="0"/>
                  <a:pt x="1149049" y="25920"/>
                  <a:pt x="1149049" y="57894"/>
                </a:cubicBezTo>
                <a:lnTo>
                  <a:pt x="1149049" y="289462"/>
                </a:lnTo>
                <a:cubicBezTo>
                  <a:pt x="1149049" y="321436"/>
                  <a:pt x="1123129" y="347356"/>
                  <a:pt x="1091155" y="347356"/>
                </a:cubicBezTo>
                <a:lnTo>
                  <a:pt x="57894" y="347356"/>
                </a:lnTo>
                <a:cubicBezTo>
                  <a:pt x="25920" y="347356"/>
                  <a:pt x="0" y="321436"/>
                  <a:pt x="0" y="289462"/>
                </a:cubicBezTo>
                <a:lnTo>
                  <a:pt x="0" y="57894"/>
                </a:lnTo>
                <a:close/>
              </a:path>
            </a:pathLst>
          </a:custGeom>
          <a:solidFill>
            <a:schemeClr val="accent2">
              <a:lumMod val="75000"/>
            </a:schemeClr>
          </a:solid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58867" tIns="58867" rIns="58867" bIns="58867" numCol="1" spcCol="1270" anchor="ctr" anchorCtr="0">
            <a:noAutofit/>
          </a:bodyPr>
          <a:lstStyle/>
          <a:p>
            <a:pPr lvl="0" algn="l" defTabSz="466725" rtl="0">
              <a:lnSpc>
                <a:spcPct val="90000"/>
              </a:lnSpc>
              <a:spcBef>
                <a:spcPct val="0"/>
              </a:spcBef>
              <a:spcAft>
                <a:spcPct val="35000"/>
              </a:spcAft>
            </a:pPr>
            <a:r>
              <a:rPr lang="en-US" sz="1050" b="1" kern="1200" dirty="0"/>
              <a:t>Non-Embedded</a:t>
            </a:r>
            <a:endParaRPr lang="en-US" sz="1050" kern="1200" dirty="0"/>
          </a:p>
        </p:txBody>
      </p:sp>
      <p:sp>
        <p:nvSpPr>
          <p:cNvPr id="40" name="Freeform 39" descr="The 2021-22 Accessibility Chart identifies the embedded and non-embedded universal tools, designated supports, and accommodations availalbe on the Smarter Balanced and Next Generation Science Standards Assessments" title="Accessibility Chart"/>
          <p:cNvSpPr/>
          <p:nvPr/>
        </p:nvSpPr>
        <p:spPr>
          <a:xfrm>
            <a:off x="6039059" y="1858945"/>
            <a:ext cx="2893925" cy="3305908"/>
          </a:xfrm>
          <a:custGeom>
            <a:avLst/>
            <a:gdLst>
              <a:gd name="connsiteX0" fmla="*/ 0 w 3172738"/>
              <a:gd name="connsiteY0" fmla="*/ 0 h 3473470"/>
              <a:gd name="connsiteX1" fmla="*/ 3172738 w 3172738"/>
              <a:gd name="connsiteY1" fmla="*/ 0 h 3473470"/>
              <a:gd name="connsiteX2" fmla="*/ 3172738 w 3172738"/>
              <a:gd name="connsiteY2" fmla="*/ 3473470 h 3473470"/>
              <a:gd name="connsiteX3" fmla="*/ 0 w 3172738"/>
              <a:gd name="connsiteY3" fmla="*/ 3473470 h 3473470"/>
              <a:gd name="connsiteX4" fmla="*/ 0 w 3172738"/>
              <a:gd name="connsiteY4" fmla="*/ 0 h 347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738" h="3473470">
                <a:moveTo>
                  <a:pt x="0" y="0"/>
                </a:moveTo>
                <a:lnTo>
                  <a:pt x="3172738" y="0"/>
                </a:lnTo>
                <a:lnTo>
                  <a:pt x="3172738" y="3473470"/>
                </a:lnTo>
                <a:lnTo>
                  <a:pt x="0" y="3473470"/>
                </a:lnTo>
                <a:lnTo>
                  <a:pt x="0" y="0"/>
                </a:lnTo>
                <a:close/>
              </a:path>
            </a:pathLst>
          </a:custGeom>
          <a:solidFill>
            <a:schemeClr val="accent2">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734" tIns="11430" rIns="64008" bIns="11430" numCol="1" spcCol="1270" anchor="t" anchorCtr="0">
            <a:noAutofit/>
          </a:bodyPr>
          <a:lstStyle/>
          <a:p>
            <a:pPr marL="57150" lvl="1" indent="-57150" algn="l" defTabSz="400050" rtl="0">
              <a:lnSpc>
                <a:spcPct val="90000"/>
              </a:lnSpc>
              <a:spcBef>
                <a:spcPct val="0"/>
              </a:spcBef>
              <a:spcAft>
                <a:spcPct val="20000"/>
              </a:spcAft>
              <a:buChar char="••"/>
            </a:pPr>
            <a:endParaRPr lang="en-US" sz="900" kern="1200" dirty="0"/>
          </a:p>
          <a:p>
            <a:pPr marL="57150" lvl="1" indent="-57150" algn="l" defTabSz="444500" rtl="0">
              <a:lnSpc>
                <a:spcPct val="90000"/>
              </a:lnSpc>
              <a:spcBef>
                <a:spcPct val="0"/>
              </a:spcBef>
              <a:spcAft>
                <a:spcPct val="20000"/>
              </a:spcAft>
              <a:buChar char="••"/>
            </a:pPr>
            <a:r>
              <a:rPr lang="en-US" sz="1000" kern="1200" dirty="0">
                <a:hlinkClick r:id="rId28"/>
              </a:rPr>
              <a:t>100s Number Table  </a:t>
            </a:r>
            <a:r>
              <a:rPr lang="en-US" sz="1000" kern="1200" dirty="0"/>
              <a:t>(Grades 3-8)</a:t>
            </a:r>
          </a:p>
          <a:p>
            <a:pPr marL="57150" lvl="1" indent="-57150" algn="l" defTabSz="444500" rtl="0">
              <a:lnSpc>
                <a:spcPct val="90000"/>
              </a:lnSpc>
              <a:spcBef>
                <a:spcPct val="0"/>
              </a:spcBef>
              <a:spcAft>
                <a:spcPct val="20000"/>
              </a:spcAft>
              <a:buChar char="••"/>
            </a:pPr>
            <a:r>
              <a:rPr lang="en-US" sz="1000" kern="1200" dirty="0"/>
              <a:t>Abacus</a:t>
            </a:r>
          </a:p>
          <a:p>
            <a:pPr marL="57150" lvl="1" indent="-57150" algn="l" defTabSz="444500" rtl="0">
              <a:lnSpc>
                <a:spcPct val="90000"/>
              </a:lnSpc>
              <a:spcBef>
                <a:spcPct val="0"/>
              </a:spcBef>
              <a:spcAft>
                <a:spcPct val="20000"/>
              </a:spcAft>
              <a:buChar char="••"/>
            </a:pPr>
            <a:r>
              <a:rPr lang="en-US" sz="1000" kern="1200" dirty="0"/>
              <a:t>Alternate Response Options</a:t>
            </a:r>
          </a:p>
          <a:p>
            <a:pPr marL="57150" lvl="1" indent="-57150" algn="l" defTabSz="444500" rtl="0">
              <a:lnSpc>
                <a:spcPct val="90000"/>
              </a:lnSpc>
              <a:spcBef>
                <a:spcPct val="0"/>
              </a:spcBef>
              <a:spcAft>
                <a:spcPct val="20000"/>
              </a:spcAft>
              <a:buChar char="••"/>
            </a:pPr>
            <a:r>
              <a:rPr lang="en-US" sz="1000" kern="1200" dirty="0"/>
              <a:t>Braille Booklet (Only UEB/UEB Nemeth)</a:t>
            </a:r>
          </a:p>
          <a:p>
            <a:pPr marL="57150" lvl="1" indent="-57150" defTabSz="444500">
              <a:lnSpc>
                <a:spcPct val="90000"/>
              </a:lnSpc>
              <a:spcBef>
                <a:spcPct val="0"/>
              </a:spcBef>
              <a:spcAft>
                <a:spcPct val="20000"/>
              </a:spcAft>
              <a:buFontTx/>
              <a:buChar char="••"/>
            </a:pPr>
            <a:r>
              <a:rPr lang="en-US" sz="1000" i="1" dirty="0">
                <a:solidFill>
                  <a:schemeClr val="accent5">
                    <a:lumMod val="50000"/>
                  </a:schemeClr>
                </a:solidFill>
              </a:rPr>
              <a:t>Calculator (Math Grades 6-8) </a:t>
            </a:r>
            <a:r>
              <a:rPr lang="en-US" sz="1000" b="1" i="1" dirty="0">
                <a:solidFill>
                  <a:schemeClr val="accent5">
                    <a:lumMod val="50000"/>
                  </a:schemeClr>
                </a:solidFill>
              </a:rPr>
              <a:t># </a:t>
            </a:r>
            <a:endParaRPr lang="en-US" sz="1000" dirty="0">
              <a:solidFill>
                <a:srgbClr val="FF0000"/>
              </a:solidFill>
            </a:endParaRPr>
          </a:p>
          <a:p>
            <a:pPr marL="57150" lvl="1" indent="-57150" defTabSz="444500">
              <a:lnSpc>
                <a:spcPct val="90000"/>
              </a:lnSpc>
              <a:spcBef>
                <a:spcPct val="0"/>
              </a:spcBef>
              <a:spcAft>
                <a:spcPct val="20000"/>
              </a:spcAft>
              <a:buFontTx/>
              <a:buChar char="••"/>
            </a:pPr>
            <a:r>
              <a:rPr lang="en-US" sz="1000" i="1" dirty="0">
                <a:solidFill>
                  <a:schemeClr val="accent5">
                    <a:lumMod val="50000"/>
                  </a:schemeClr>
                </a:solidFill>
              </a:rPr>
              <a:t>Customized Accommodations </a:t>
            </a:r>
            <a:r>
              <a:rPr lang="en-US" sz="1000" b="1" i="1" dirty="0">
                <a:solidFill>
                  <a:schemeClr val="accent5">
                    <a:lumMod val="50000"/>
                  </a:schemeClr>
                </a:solidFill>
              </a:rPr>
              <a:t>~#</a:t>
            </a:r>
            <a:r>
              <a:rPr lang="en-US" sz="1000" i="1" dirty="0">
                <a:solidFill>
                  <a:schemeClr val="accent5">
                    <a:lumMod val="50000"/>
                  </a:schemeClr>
                </a:solidFill>
              </a:rPr>
              <a:t> </a:t>
            </a:r>
            <a:endParaRPr lang="en-US" sz="1000" kern="1200" dirty="0"/>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Human Signer for ELA, Math, and/or Science Items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Human Signer for ELA Reading Passages (Grades 3-8)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algn="l" defTabSz="444500" rtl="0">
              <a:lnSpc>
                <a:spcPct val="90000"/>
              </a:lnSpc>
              <a:spcBef>
                <a:spcPct val="0"/>
              </a:spcBef>
              <a:spcAft>
                <a:spcPct val="20000"/>
              </a:spcAft>
              <a:buChar char="••"/>
            </a:pPr>
            <a:r>
              <a:rPr lang="en-US" sz="1000" kern="1200" dirty="0"/>
              <a:t>Large Print Booklet</a:t>
            </a: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Manipulatives (Math, Grades 3-8) </a:t>
            </a:r>
            <a:r>
              <a:rPr lang="en-US" sz="1000" b="1" i="1" dirty="0">
                <a:solidFill>
                  <a:schemeClr val="accent5">
                    <a:lumMod val="50000"/>
                  </a:schemeClr>
                </a:solidFill>
              </a:rPr>
              <a:t># </a:t>
            </a:r>
            <a:endParaRPr lang="en-US" sz="1000" kern="1200" dirty="0">
              <a:solidFill>
                <a:srgbClr val="0000FF"/>
              </a:solidFill>
            </a:endParaRPr>
          </a:p>
          <a:p>
            <a:pPr marL="57150" lvl="1" indent="-57150" algn="l" defTabSz="444500" rtl="0">
              <a:lnSpc>
                <a:spcPct val="90000"/>
              </a:lnSpc>
              <a:spcBef>
                <a:spcPct val="0"/>
              </a:spcBef>
              <a:spcAft>
                <a:spcPct val="20000"/>
              </a:spcAft>
              <a:buChar char="••"/>
            </a:pPr>
            <a:r>
              <a:rPr lang="en-US" sz="1000" kern="1200" dirty="0">
                <a:hlinkClick r:id="rId29"/>
              </a:rPr>
              <a:t>Multiplication Table </a:t>
            </a:r>
            <a:r>
              <a:rPr lang="en-US" sz="1000" kern="1200" dirty="0"/>
              <a:t>(Grades 3-8)</a:t>
            </a: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Print on Demand </a:t>
            </a:r>
            <a:r>
              <a:rPr lang="en-US" sz="1000" b="1" i="1" dirty="0">
                <a:solidFill>
                  <a:schemeClr val="accent5">
                    <a:lumMod val="50000"/>
                  </a:schemeClr>
                </a:solidFill>
              </a:rPr>
              <a:t>#</a:t>
            </a:r>
            <a:endParaRPr lang="en-US" sz="1000" i="1"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Read Aloud ELA Reading Passages (Grades 3-8)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Scribe </a:t>
            </a:r>
            <a:r>
              <a:rPr lang="en-US" sz="1000" b="1" i="1" dirty="0">
                <a:solidFill>
                  <a:schemeClr val="accent5">
                    <a:lumMod val="50000"/>
                  </a:schemeClr>
                </a:solidFill>
              </a:rPr>
              <a:t>~#</a:t>
            </a:r>
            <a:endParaRPr lang="en-US" sz="1000" i="1" kern="1200" dirty="0">
              <a:solidFill>
                <a:schemeClr val="accent5">
                  <a:lumMod val="50000"/>
                </a:schemeClr>
              </a:solidFill>
            </a:endParaRPr>
          </a:p>
          <a:p>
            <a:pPr marL="57150" lvl="1" indent="-57150" defTabSz="444500">
              <a:lnSpc>
                <a:spcPct val="90000"/>
              </a:lnSpc>
              <a:spcBef>
                <a:spcPct val="0"/>
              </a:spcBef>
              <a:spcAft>
                <a:spcPct val="20000"/>
              </a:spcAft>
              <a:buFontTx/>
              <a:buChar char="••"/>
            </a:pPr>
            <a:r>
              <a:rPr lang="en-US" sz="1000" kern="1200" dirty="0"/>
              <a:t>Specialized Calculator (Braille/Talking Calculator) (Math Grades 6-8; Science Grades 5, 8, &amp; 11)</a:t>
            </a:r>
            <a:r>
              <a:rPr lang="en-US" sz="1000" dirty="0"/>
              <a:t> </a:t>
            </a:r>
          </a:p>
          <a:p>
            <a:pPr marL="0" lvl="1" defTabSz="444500">
              <a:lnSpc>
                <a:spcPct val="90000"/>
              </a:lnSpc>
              <a:spcBef>
                <a:spcPct val="0"/>
              </a:spcBef>
              <a:spcAft>
                <a:spcPct val="20000"/>
              </a:spcAft>
            </a:pPr>
            <a:endParaRPr lang="en-US" sz="1000" strike="sngStrike" dirty="0"/>
          </a:p>
          <a:p>
            <a:pPr marL="57150" lvl="1" indent="-57150" algn="l" defTabSz="444500" rtl="0">
              <a:lnSpc>
                <a:spcPct val="90000"/>
              </a:lnSpc>
              <a:spcBef>
                <a:spcPct val="0"/>
              </a:spcBef>
              <a:spcAft>
                <a:spcPct val="20000"/>
              </a:spcAft>
              <a:buChar char="••"/>
            </a:pPr>
            <a:endParaRPr lang="en-US" sz="1000" kern="1200" dirty="0"/>
          </a:p>
        </p:txBody>
      </p:sp>
      <p:sp>
        <p:nvSpPr>
          <p:cNvPr id="26" name="TextBox 25"/>
          <p:cNvSpPr txBox="1"/>
          <p:nvPr/>
        </p:nvSpPr>
        <p:spPr>
          <a:xfrm>
            <a:off x="4023838" y="5466650"/>
            <a:ext cx="4986975" cy="253916"/>
          </a:xfrm>
          <a:prstGeom prst="rect">
            <a:avLst/>
          </a:prstGeom>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50" b="1" dirty="0">
                <a:solidFill>
                  <a:schemeClr val="accent5">
                    <a:lumMod val="50000"/>
                  </a:schemeClr>
                </a:solidFill>
              </a:rPr>
              <a:t># </a:t>
            </a:r>
            <a:r>
              <a:rPr lang="en-US" sz="1050" b="1" i="1" dirty="0">
                <a:solidFill>
                  <a:schemeClr val="accent5">
                    <a:lumMod val="50000"/>
                  </a:schemeClr>
                </a:solidFill>
              </a:rPr>
              <a:t>Requires Petition for Approval of Special Documented Accommodations </a:t>
            </a:r>
          </a:p>
        </p:txBody>
      </p:sp>
      <p:sp>
        <p:nvSpPr>
          <p:cNvPr id="33" name="TextBox 32"/>
          <p:cNvSpPr txBox="1"/>
          <p:nvPr/>
        </p:nvSpPr>
        <p:spPr>
          <a:xfrm>
            <a:off x="5434975" y="5792369"/>
            <a:ext cx="1966920" cy="646331"/>
          </a:xfrm>
          <a:prstGeom prst="rect">
            <a:avLst/>
          </a:prstGeom>
          <a:ln w="254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square" lIns="0" rIns="0" rtlCol="0">
            <a:spAutoFit/>
          </a:bodyPr>
          <a:lstStyle/>
          <a:p>
            <a:pPr algn="ctr"/>
            <a:r>
              <a:rPr lang="en-US" sz="1100" b="1" dirty="0"/>
              <a:t>^ NOT available for Science</a:t>
            </a:r>
          </a:p>
          <a:p>
            <a:pPr algn="ctr"/>
            <a:r>
              <a:rPr lang="en-US" sz="1400" b="1" dirty="0"/>
              <a:t>~ </a:t>
            </a:r>
            <a:r>
              <a:rPr lang="en-US" sz="1100" b="1" dirty="0"/>
              <a:t>Requires Trained Educator</a:t>
            </a:r>
            <a:endParaRPr lang="en-US" sz="1400" b="1" dirty="0"/>
          </a:p>
          <a:p>
            <a:pPr algn="ctr"/>
            <a:r>
              <a:rPr lang="en-US" sz="1100" b="1" dirty="0">
                <a:solidFill>
                  <a:schemeClr val="tx1"/>
                </a:solidFill>
              </a:rPr>
              <a:t>*Suggested for English Learners</a:t>
            </a:r>
            <a:endParaRPr lang="en-US" sz="1100" b="1" dirty="0"/>
          </a:p>
        </p:txBody>
      </p:sp>
      <p:sp>
        <p:nvSpPr>
          <p:cNvPr id="17" name="TextBox 16"/>
          <p:cNvSpPr txBox="1"/>
          <p:nvPr/>
        </p:nvSpPr>
        <p:spPr>
          <a:xfrm>
            <a:off x="7994679" y="6438700"/>
            <a:ext cx="1096282" cy="369332"/>
          </a:xfrm>
          <a:prstGeom prst="rect">
            <a:avLst/>
          </a:prstGeom>
          <a:solidFill>
            <a:srgbClr val="FFFF00"/>
          </a:solidFill>
        </p:spPr>
        <p:txBody>
          <a:bodyPr wrap="square" rtlCol="0">
            <a:spAutoFit/>
          </a:bodyPr>
          <a:lstStyle/>
          <a:p>
            <a:pPr algn="ctr"/>
            <a:r>
              <a:rPr lang="en-US" sz="900" b="1" dirty="0"/>
              <a:t>Updated 7/21/2021</a:t>
            </a:r>
          </a:p>
        </p:txBody>
      </p:sp>
      <p:sp>
        <p:nvSpPr>
          <p:cNvPr id="37" name="Flowchart: Manual Operation 36"/>
          <p:cNvSpPr/>
          <p:nvPr/>
        </p:nvSpPr>
        <p:spPr>
          <a:xfrm>
            <a:off x="23803" y="737278"/>
            <a:ext cx="1338179" cy="600692"/>
          </a:xfrm>
          <a:prstGeom prst="flowChartManualOperation">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itchFamily="34" charset="0"/>
                <a:cs typeface="Arial" pitchFamily="34" charset="0"/>
              </a:rPr>
              <a:t>Available to ALL students</a:t>
            </a:r>
            <a:endParaRPr lang="en-US" dirty="0"/>
          </a:p>
        </p:txBody>
      </p:sp>
      <p:sp>
        <p:nvSpPr>
          <p:cNvPr id="4" name="TextBox 3"/>
          <p:cNvSpPr txBox="1"/>
          <p:nvPr/>
        </p:nvSpPr>
        <p:spPr>
          <a:xfrm>
            <a:off x="-1" y="334968"/>
            <a:ext cx="2344616" cy="461665"/>
          </a:xfrm>
          <a:prstGeom prst="rect">
            <a:avLst/>
          </a:prstGeom>
          <a:noFill/>
        </p:spPr>
        <p:txBody>
          <a:bodyPr wrap="square" rtlCol="0">
            <a:spAutoFit/>
          </a:bodyPr>
          <a:lstStyle/>
          <a:p>
            <a:r>
              <a:rPr lang="en-US" sz="2400" dirty="0">
                <a:latin typeface="Arial" pitchFamily="34" charset="0"/>
                <a:cs typeface="Arial" pitchFamily="34" charset="0"/>
              </a:rPr>
              <a:t>Universal Tools:</a:t>
            </a:r>
          </a:p>
        </p:txBody>
      </p:sp>
      <p:sp>
        <p:nvSpPr>
          <p:cNvPr id="16" name="Rounded Rectangle 15"/>
          <p:cNvSpPr/>
          <p:nvPr/>
        </p:nvSpPr>
        <p:spPr>
          <a:xfrm>
            <a:off x="2383691" y="1243416"/>
            <a:ext cx="1659264" cy="755841"/>
          </a:xfrm>
          <a:prstGeom prst="roundRect">
            <a:avLst/>
          </a:prstGeom>
          <a:gradFill>
            <a:gsLst>
              <a:gs pos="19000">
                <a:schemeClr val="accent3">
                  <a:lumMod val="60000"/>
                  <a:lumOff val="40000"/>
                </a:schemeClr>
              </a:gs>
              <a:gs pos="93000">
                <a:srgbClr val="FFFFB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itchFamily="34" charset="0"/>
                <a:cs typeface="Arial" pitchFamily="34" charset="0"/>
              </a:rPr>
              <a:t>Available to ANY student with a need determined by educators</a:t>
            </a:r>
            <a:endParaRPr lang="en-US" dirty="0"/>
          </a:p>
        </p:txBody>
      </p:sp>
      <p:sp>
        <p:nvSpPr>
          <p:cNvPr id="27" name="Rectangle 26"/>
          <p:cNvSpPr/>
          <p:nvPr/>
        </p:nvSpPr>
        <p:spPr>
          <a:xfrm>
            <a:off x="81180" y="6433173"/>
            <a:ext cx="7927289" cy="328692"/>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anose="020B0604020202020204" pitchFamily="34" charset="0"/>
                <a:cs typeface="Arial" panose="020B0604020202020204" pitchFamily="34" charset="0"/>
              </a:rPr>
              <a:t>Refer to the Assessment Guidelines for detailed information on universal tools, supports, and accommodations.</a:t>
            </a:r>
            <a:endParaRPr lang="en-US" dirty="0"/>
          </a:p>
        </p:txBody>
      </p:sp>
      <p:pic>
        <p:nvPicPr>
          <p:cNvPr id="10" name="Picture 9">
            <a:hlinkClick r:id="rId30"/>
          </p:cNvPr>
          <p:cNvPicPr>
            <a:picLocks noChangeAspect="1"/>
          </p:cNvPicPr>
          <p:nvPr/>
        </p:nvPicPr>
        <p:blipFill>
          <a:blip r:embed="rId31"/>
          <a:stretch>
            <a:fillRect/>
          </a:stretch>
        </p:blipFill>
        <p:spPr>
          <a:xfrm>
            <a:off x="7107667" y="88058"/>
            <a:ext cx="1624225" cy="520590"/>
          </a:xfrm>
          <a:prstGeom prst="rect">
            <a:avLst/>
          </a:prstGeom>
          <a:ln w="25400">
            <a:solidFill>
              <a:srgbClr val="FFFF00">
                <a:alpha val="85000"/>
              </a:srgbClr>
            </a:solidFill>
          </a:ln>
        </p:spPr>
      </p:pic>
      <p:pic>
        <p:nvPicPr>
          <p:cNvPr id="13" name="Picture 12">
            <a:hlinkClick r:id="rId32"/>
          </p:cNvPr>
          <p:cNvPicPr>
            <a:picLocks noChangeAspect="1"/>
          </p:cNvPicPr>
          <p:nvPr/>
        </p:nvPicPr>
        <p:blipFill>
          <a:blip r:embed="rId33"/>
          <a:stretch>
            <a:fillRect/>
          </a:stretch>
        </p:blipFill>
        <p:spPr>
          <a:xfrm>
            <a:off x="112443" y="49058"/>
            <a:ext cx="3364607" cy="343126"/>
          </a:xfrm>
          <a:prstGeom prst="rect">
            <a:avLst/>
          </a:prstGeom>
          <a:ln w="25400">
            <a:solidFill>
              <a:srgbClr val="FFFF00">
                <a:alpha val="85000"/>
              </a:srgbClr>
            </a:solidFill>
          </a:ln>
        </p:spPr>
      </p:pic>
      <p:pic>
        <p:nvPicPr>
          <p:cNvPr id="24" name="Picture 23">
            <a:hlinkClick r:id="rId34"/>
          </p:cNvPr>
          <p:cNvPicPr>
            <a:picLocks noChangeAspect="1"/>
          </p:cNvPicPr>
          <p:nvPr/>
        </p:nvPicPr>
        <p:blipFill>
          <a:blip r:embed="rId35"/>
          <a:stretch>
            <a:fillRect/>
          </a:stretch>
        </p:blipFill>
        <p:spPr>
          <a:xfrm>
            <a:off x="3718072" y="85237"/>
            <a:ext cx="1585740" cy="526573"/>
          </a:xfrm>
          <a:prstGeom prst="rect">
            <a:avLst/>
          </a:prstGeom>
          <a:ln w="25400">
            <a:solidFill>
              <a:srgbClr val="FFFF00">
                <a:alpha val="85000"/>
              </a:srgbClr>
            </a:solidFill>
          </a:ln>
        </p:spPr>
      </p:pic>
      <p:pic>
        <p:nvPicPr>
          <p:cNvPr id="25" name="Picture 24">
            <a:hlinkClick r:id="rId36"/>
          </p:cNvPr>
          <p:cNvPicPr>
            <a:picLocks noChangeAspect="1"/>
          </p:cNvPicPr>
          <p:nvPr/>
        </p:nvPicPr>
        <p:blipFill>
          <a:blip r:embed="rId37"/>
          <a:stretch>
            <a:fillRect/>
          </a:stretch>
        </p:blipFill>
        <p:spPr>
          <a:xfrm>
            <a:off x="5522616" y="91605"/>
            <a:ext cx="1502275" cy="535380"/>
          </a:xfrm>
          <a:prstGeom prst="rect">
            <a:avLst/>
          </a:prstGeom>
          <a:ln w="25400">
            <a:solidFill>
              <a:srgbClr val="FFFF00">
                <a:alpha val="85000"/>
              </a:srgbClr>
            </a:solidFill>
          </a:ln>
        </p:spPr>
      </p:pic>
    </p:spTree>
    <p:extLst>
      <p:ext uri="{BB962C8B-B14F-4D97-AF65-F5344CB8AC3E}">
        <p14:creationId xmlns:p14="http://schemas.microsoft.com/office/powerpoint/2010/main" val="37480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0" grpId="0">
        <p:bldAsOne/>
      </p:bldGraphic>
      <p:bldP spid="12" grpId="0" animBg="1"/>
      <p:bldGraphic spid="31" grpId="0">
        <p:bldAsOne/>
      </p:bldGraphic>
      <p:bldGraphic spid="7" grpId="0">
        <p:bldAsOne/>
      </p:bldGraphic>
      <p:bldP spid="19" grpId="0"/>
      <p:bldP spid="20" grpId="0" animBg="1"/>
      <p:bldGraphic spid="8" grpId="0">
        <p:bldAsOne/>
      </p:bldGraphic>
      <p:bldP spid="26" grpId="0" animBg="1"/>
      <p:bldP spid="3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0">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2">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1" name="Rectangle 34">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36">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371947"/>
            <a:ext cx="7658146" cy="1065690"/>
          </a:xfrm>
        </p:spPr>
        <p:txBody>
          <a:bodyPr vert="horz" lIns="91440" tIns="45720" rIns="91440" bIns="45720" rtlCol="0" anchor="ctr">
            <a:normAutofit/>
          </a:bodyPr>
          <a:lstStyle/>
          <a:p>
            <a:r>
              <a:rPr lang="en-US" sz="3000" b="1" dirty="0">
                <a:solidFill>
                  <a:srgbClr val="FFFFFF"/>
                </a:solidFill>
              </a:rPr>
              <a:t>Provide Students with Opportunities to Practice</a:t>
            </a:r>
          </a:p>
        </p:txBody>
      </p:sp>
      <p:sp>
        <p:nvSpPr>
          <p:cNvPr id="3" name="Text Placeholder 2"/>
          <p:cNvSpPr>
            <a:spLocks noGrp="1"/>
          </p:cNvSpPr>
          <p:nvPr>
            <p:ph type="body" idx="1"/>
          </p:nvPr>
        </p:nvSpPr>
        <p:spPr>
          <a:xfrm>
            <a:off x="825010" y="5303520"/>
            <a:ext cx="7635522" cy="905864"/>
          </a:xfrm>
        </p:spPr>
        <p:txBody>
          <a:bodyPr vert="horz" lIns="91440" tIns="45720" rIns="91440" bIns="45720" rtlCol="0" anchor="t">
            <a:noAutofit/>
          </a:bodyPr>
          <a:lstStyle/>
          <a:p>
            <a:r>
              <a:rPr lang="en-US" dirty="0">
                <a:solidFill>
                  <a:schemeClr val="accent1">
                    <a:lumMod val="20000"/>
                    <a:lumOff val="80000"/>
                  </a:schemeClr>
                </a:solidFill>
                <a:latin typeface="Arial" panose="020B0604020202020204" pitchFamily="34" charset="0"/>
                <a:cs typeface="Arial" panose="020B0604020202020204" pitchFamily="34" charset="0"/>
              </a:rPr>
              <a:t>Administer </a:t>
            </a:r>
            <a:r>
              <a:rPr lang="en-US" dirty="0">
                <a:solidFill>
                  <a:schemeClr val="accent1">
                    <a:lumMod val="20000"/>
                    <a:lumOff val="8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Practice Tests </a:t>
            </a:r>
            <a:r>
              <a:rPr lang="en-US" dirty="0">
                <a:solidFill>
                  <a:schemeClr val="accent1">
                    <a:lumMod val="20000"/>
                    <a:lumOff val="80000"/>
                  </a:schemeClr>
                </a:solidFill>
                <a:latin typeface="Arial" panose="020B0604020202020204" pitchFamily="34" charset="0"/>
                <a:cs typeface="Arial" panose="020B0604020202020204" pitchFamily="34" charset="0"/>
              </a:rPr>
              <a:t>to allow students to become familiar with online test platform, item format, universal tools, and practice with designated supports and accommodations (if applicable).</a:t>
            </a:r>
          </a:p>
        </p:txBody>
      </p:sp>
      <p:pic>
        <p:nvPicPr>
          <p:cNvPr id="4" name="Picture 3" descr="Image of User Sign In Page that displays a text box for the user to type their first name and ten-digit state ID." title="Image: User Sign In Page"/>
          <p:cNvPicPr>
            <a:picLocks noChangeAspect="1"/>
          </p:cNvPicPr>
          <p:nvPr/>
        </p:nvPicPr>
        <p:blipFill rotWithShape="1">
          <a:blip r:embed="rId4"/>
          <a:srcRect l="4816" r="1790" b="6614"/>
          <a:stretch/>
        </p:blipFill>
        <p:spPr>
          <a:xfrm>
            <a:off x="4196081" y="596593"/>
            <a:ext cx="3566160" cy="3545955"/>
          </a:xfrm>
          <a:prstGeom prst="rect">
            <a:avLst/>
          </a:prstGeom>
          <a:ln w="3175">
            <a:solidFill>
              <a:schemeClr val="tx1"/>
            </a:solidFill>
          </a:ln>
        </p:spPr>
      </p:pic>
      <p:pic>
        <p:nvPicPr>
          <p:cNvPr id="7" name="Picture 6">
            <a:extLst>
              <a:ext uri="{FF2B5EF4-FFF2-40B4-BE49-F238E27FC236}">
                <a16:creationId xmlns:a16="http://schemas.microsoft.com/office/drawing/2014/main" id="{E15109A9-10BB-48CA-AEDB-935B91554242}"/>
              </a:ext>
            </a:extLst>
          </p:cNvPr>
          <p:cNvPicPr>
            <a:picLocks noChangeAspect="1"/>
          </p:cNvPicPr>
          <p:nvPr/>
        </p:nvPicPr>
        <p:blipFill>
          <a:blip r:embed="rId5"/>
          <a:stretch>
            <a:fillRect/>
          </a:stretch>
        </p:blipFill>
        <p:spPr>
          <a:xfrm>
            <a:off x="304800" y="596593"/>
            <a:ext cx="3726151" cy="3606381"/>
          </a:xfrm>
          <a:prstGeom prst="rect">
            <a:avLst/>
          </a:prstGeom>
          <a:ln w="3175">
            <a:solidFill>
              <a:schemeClr val="tx1"/>
            </a:solidFill>
          </a:ln>
        </p:spPr>
      </p:pic>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4582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8780525"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3908245"/>
            <a:ext cx="7658146" cy="1326227"/>
          </a:xfrm>
        </p:spPr>
        <p:txBody>
          <a:bodyPr vert="horz" lIns="91440" tIns="45720" rIns="91440" bIns="45720" rtlCol="0" anchor="b">
            <a:normAutofit/>
          </a:bodyPr>
          <a:lstStyle/>
          <a:p>
            <a:r>
              <a:rPr lang="en-US" sz="4400" b="1" dirty="0">
                <a:solidFill>
                  <a:schemeClr val="tx1"/>
                </a:solidFill>
                <a:latin typeface="+mj-lt"/>
              </a:rPr>
              <a:t>What’s New for 2022?</a:t>
            </a:r>
            <a:endParaRPr lang="en-US" sz="4400" dirty="0">
              <a:latin typeface="+mj-lt"/>
            </a:endParaRPr>
          </a:p>
        </p:txBody>
      </p:sp>
      <p:pic>
        <p:nvPicPr>
          <p:cNvPr id="9" name="Picture 8">
            <a:extLst>
              <a:ext uri="{FF2B5EF4-FFF2-40B4-BE49-F238E27FC236}">
                <a16:creationId xmlns:a16="http://schemas.microsoft.com/office/drawing/2014/main" id="{E7E92F9D-0B67-4DBE-B188-7BDFAADEA002}"/>
              </a:ext>
            </a:extLst>
          </p:cNvPr>
          <p:cNvPicPr>
            <a:picLocks noChangeAspect="1"/>
          </p:cNvPicPr>
          <p:nvPr/>
        </p:nvPicPr>
        <p:blipFill>
          <a:blip r:embed="rId3">
            <a:duotone>
              <a:schemeClr val="accent1">
                <a:shade val="45000"/>
                <a:satMod val="135000"/>
              </a:schemeClr>
              <a:prstClr val="white"/>
            </a:duotone>
          </a:blip>
          <a:stretch>
            <a:fillRect/>
          </a:stretch>
        </p:blipFill>
        <p:spPr>
          <a:xfrm>
            <a:off x="783734" y="711735"/>
            <a:ext cx="7576531" cy="1455821"/>
          </a:xfrm>
          <a:prstGeom prst="rect">
            <a:avLst/>
          </a:prstGeom>
        </p:spPr>
      </p:pic>
      <p:pic>
        <p:nvPicPr>
          <p:cNvPr id="11" name="Picture 10"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3860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63B5D56-6608-40FC-A48C-7D361BDE8695}"/>
              </a:ext>
            </a:extLst>
          </p:cNvPr>
          <p:cNvSpPr>
            <a:spLocks noGrp="1"/>
          </p:cNvSpPr>
          <p:nvPr>
            <p:ph type="title"/>
          </p:nvPr>
        </p:nvSpPr>
        <p:spPr>
          <a:xfrm>
            <a:off x="6671831" y="1123837"/>
            <a:ext cx="2210611" cy="4601183"/>
          </a:xfrm>
        </p:spPr>
        <p:txBody>
          <a:bodyPr>
            <a:normAutofit/>
          </a:bodyPr>
          <a:lstStyle/>
          <a:p>
            <a:r>
              <a:rPr lang="en-US" b="1" dirty="0">
                <a:ln w="0"/>
              </a:rPr>
              <a:t>What is New in 2022?</a:t>
            </a:r>
            <a:endParaRPr lang="en-US" dirty="0"/>
          </a:p>
        </p:txBody>
      </p:sp>
      <p:sp>
        <p:nvSpPr>
          <p:cNvPr id="16" name="Rectangle 15">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815AF44B-56BA-4F6E-8E67-375C6CE25731}"/>
              </a:ext>
            </a:extLst>
          </p:cNvPr>
          <p:cNvGraphicFramePr>
            <a:graphicFrameLocks noGrp="1"/>
          </p:cNvGraphicFramePr>
          <p:nvPr>
            <p:ph idx="1"/>
            <p:extLst>
              <p:ext uri="{D42A27DB-BD31-4B8C-83A1-F6EECF244321}">
                <p14:modId xmlns:p14="http://schemas.microsoft.com/office/powerpoint/2010/main" val="1399041007"/>
              </p:ext>
            </p:extLst>
          </p:nvPr>
        </p:nvGraphicFramePr>
        <p:xfrm>
          <a:off x="649985" y="933854"/>
          <a:ext cx="5760288"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25773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44819" y="1981200"/>
            <a:ext cx="2653286" cy="2601932"/>
          </a:xfrm>
          <a:prstGeom prst="rect">
            <a:avLst/>
          </a:prstGeom>
        </p:spPr>
      </p:pic>
      <p:sp>
        <p:nvSpPr>
          <p:cNvPr id="5" name="Title 4">
            <a:extLst>
              <a:ext uri="{FF2B5EF4-FFF2-40B4-BE49-F238E27FC236}">
                <a16:creationId xmlns:a16="http://schemas.microsoft.com/office/drawing/2014/main" id="{8AAB3B00-BD64-413A-9F0A-7AADF73237DA}"/>
              </a:ext>
            </a:extLst>
          </p:cNvPr>
          <p:cNvSpPr>
            <a:spLocks noGrp="1"/>
          </p:cNvSpPr>
          <p:nvPr>
            <p:ph type="title"/>
          </p:nvPr>
        </p:nvSpPr>
        <p:spPr>
          <a:xfrm>
            <a:off x="0" y="1720516"/>
            <a:ext cx="2791808" cy="2194560"/>
          </a:xfrm>
        </p:spPr>
        <p:txBody>
          <a:bodyPr>
            <a:normAutofit/>
          </a:bodyPr>
          <a:lstStyle/>
          <a:p>
            <a:r>
              <a:rPr lang="en-US" sz="3600" b="1" dirty="0">
                <a:solidFill>
                  <a:schemeClr val="tx1"/>
                </a:solidFill>
              </a:rPr>
              <a:t>Reminders</a:t>
            </a:r>
            <a:endParaRPr lang="en-US" sz="3600" dirty="0">
              <a:solidFill>
                <a:schemeClr val="tx1"/>
              </a:solidFill>
            </a:endParaRP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8483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3188123" y="1486746"/>
            <a:ext cx="5058409" cy="4634654"/>
          </a:xfrm>
        </p:spPr>
        <p:txBody>
          <a:bodyPr>
            <a:noAutofit/>
          </a:bodyPr>
          <a:lstStyle/>
          <a:p>
            <a:pPr marL="0" indent="0" algn="ctr">
              <a:lnSpc>
                <a:spcPct val="120000"/>
              </a:lnSpc>
              <a:spcBef>
                <a:spcPts val="0"/>
              </a:spcBef>
              <a:buNone/>
            </a:pPr>
            <a:r>
              <a:rPr lang="en-US" sz="1800" b="1" dirty="0">
                <a:latin typeface="Arial" panose="020B0604020202020204" pitchFamily="34" charset="0"/>
                <a:cs typeface="Arial" panose="020B0604020202020204" pitchFamily="34" charset="0"/>
              </a:rPr>
              <a:t>On the Assessments:</a:t>
            </a:r>
            <a:endParaRPr lang="en-US" sz="1800" dirty="0">
              <a:latin typeface="Arial" panose="020B0604020202020204" pitchFamily="34" charset="0"/>
              <a:cs typeface="Arial" panose="020B0604020202020204" pitchFamily="34" charset="0"/>
            </a:endParaRPr>
          </a:p>
          <a:p>
            <a:pPr>
              <a:lnSpc>
                <a:spcPct val="120000"/>
              </a:lnSpc>
              <a:spcBef>
                <a:spcPts val="0"/>
              </a:spcBef>
            </a:pPr>
            <a:r>
              <a:rPr lang="en-US" sz="1800" dirty="0">
                <a:latin typeface="Arial" panose="020B0604020202020204" pitchFamily="34" charset="0"/>
                <a:cs typeface="Arial" panose="020B0604020202020204" pitchFamily="34" charset="0"/>
              </a:rPr>
              <a:t>Practice sample assessment items with the Desmos Calculators on the </a:t>
            </a:r>
            <a:r>
              <a:rPr lang="en-US" sz="1800" u="sng" dirty="0">
                <a:latin typeface="Arial" panose="020B0604020202020204" pitchFamily="34" charset="0"/>
                <a:cs typeface="Arial" panose="020B0604020202020204" pitchFamily="34" charset="0"/>
                <a:hlinkClick r:id="rId3"/>
              </a:rPr>
              <a:t>Smarter Balanced Sample Items Website</a:t>
            </a:r>
            <a:r>
              <a:rPr lang="en-US" sz="1800" dirty="0">
                <a:latin typeface="Arial" panose="020B0604020202020204" pitchFamily="34" charset="0"/>
                <a:cs typeface="Arial" panose="020B0604020202020204" pitchFamily="34" charset="0"/>
              </a:rPr>
              <a:t>.</a:t>
            </a:r>
          </a:p>
          <a:p>
            <a:pPr>
              <a:lnSpc>
                <a:spcPct val="120000"/>
              </a:lnSpc>
              <a:spcBef>
                <a:spcPts val="0"/>
              </a:spcBef>
            </a:pPr>
            <a:r>
              <a:rPr lang="en-US" sz="1800" dirty="0">
                <a:latin typeface="Arial" panose="020B0604020202020204" pitchFamily="34" charset="0"/>
                <a:cs typeface="Arial" panose="020B0604020202020204" pitchFamily="34" charset="0"/>
              </a:rPr>
              <a:t>To help students and teachers </a:t>
            </a:r>
            <a:r>
              <a:rPr lang="en-US" sz="1800" u="sng" dirty="0">
                <a:latin typeface="Arial" panose="020B0604020202020204" pitchFamily="34" charset="0"/>
                <a:cs typeface="Arial" panose="020B0604020202020204" pitchFamily="34" charset="0"/>
                <a:hlinkClick r:id="rId4"/>
              </a:rPr>
              <a:t>prepare for assessments</a:t>
            </a:r>
            <a:r>
              <a:rPr lang="en-US" sz="1800" dirty="0">
                <a:latin typeface="Arial" panose="020B0604020202020204" pitchFamily="34" charset="0"/>
                <a:cs typeface="Arial" panose="020B0604020202020204" pitchFamily="34" charset="0"/>
              </a:rPr>
              <a:t>—and to support delivery of tests and quizzes in classrooms—Desmos developed a suite of "Test Mode" apps that match the configuration that students will encounter on test day.</a:t>
            </a:r>
          </a:p>
          <a:p>
            <a:pPr>
              <a:lnSpc>
                <a:spcPct val="120000"/>
              </a:lnSpc>
              <a:spcBef>
                <a:spcPts val="0"/>
              </a:spcBef>
            </a:pPr>
            <a:r>
              <a:rPr lang="en-US" sz="1800" dirty="0">
                <a:latin typeface="Arial" panose="020B0604020202020204" pitchFamily="34" charset="0"/>
                <a:cs typeface="Arial" panose="020B0604020202020204" pitchFamily="34" charset="0"/>
                <a:hlinkClick r:id="rId5"/>
              </a:rPr>
              <a:t>https://www.desmos.com/accessibility</a:t>
            </a:r>
            <a:endParaRPr lang="en-US" sz="1800" dirty="0">
              <a:latin typeface="Arial" panose="020B0604020202020204" pitchFamily="34" charset="0"/>
              <a:cs typeface="Arial" panose="020B0604020202020204" pitchFamily="34" charset="0"/>
            </a:endParaRPr>
          </a:p>
          <a:p>
            <a:pPr>
              <a:lnSpc>
                <a:spcPct val="120000"/>
              </a:lnSpc>
              <a:spcBef>
                <a:spcPts val="0"/>
              </a:spcBef>
            </a:pPr>
            <a:endParaRPr lang="en-US" sz="16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br>
              <a:rPr lang="en-US" sz="1800" b="1" dirty="0">
                <a:solidFill>
                  <a:srgbClr val="3333CC"/>
                </a:solidFill>
                <a:latin typeface="Arial" panose="020B0604020202020204" pitchFamily="34" charset="0"/>
                <a:cs typeface="Arial" panose="020B0604020202020204" pitchFamily="34" charset="0"/>
              </a:rPr>
            </a:br>
            <a:endParaRPr lang="en-US" sz="1800" b="1" dirty="0">
              <a:solidFill>
                <a:srgbClr val="3333CC"/>
              </a:solidFill>
              <a:latin typeface="Arial" panose="020B0604020202020204" pitchFamily="34" charset="0"/>
              <a:cs typeface="Arial" panose="020B0604020202020204" pitchFamily="34" charset="0"/>
            </a:endParaRPr>
          </a:p>
        </p:txBody>
      </p:sp>
      <p:pic>
        <p:nvPicPr>
          <p:cNvPr id="11" name="Picture 10" descr="This is an image of the Desmos Scientific Calculator used on Smarter Balanced assessments in Grades 7-8. It offers the ability to generate calculations for basic trigonometry, roots, fractions, exponents, and more." title="Image of Desmos"/>
          <p:cNvPicPr>
            <a:picLocks noChangeAspect="1"/>
          </p:cNvPicPr>
          <p:nvPr/>
        </p:nvPicPr>
        <p:blipFill>
          <a:blip r:embed="rId6"/>
          <a:stretch>
            <a:fillRect/>
          </a:stretch>
        </p:blipFill>
        <p:spPr>
          <a:xfrm>
            <a:off x="65723" y="3916726"/>
            <a:ext cx="2466975" cy="1638300"/>
          </a:xfrm>
          <a:prstGeom prst="rect">
            <a:avLst/>
          </a:prstGeom>
        </p:spPr>
      </p:pic>
      <p:sp>
        <p:nvSpPr>
          <p:cNvPr id="7" name="TextBox 6">
            <a:extLst>
              <a:ext uri="{FF2B5EF4-FFF2-40B4-BE49-F238E27FC236}">
                <a16:creationId xmlns:a16="http://schemas.microsoft.com/office/drawing/2014/main" id="{D15DC407-9D5E-4668-BE30-39F8C34A7DF7}"/>
              </a:ext>
            </a:extLst>
          </p:cNvPr>
          <p:cNvSpPr txBox="1"/>
          <p:nvPr/>
        </p:nvSpPr>
        <p:spPr>
          <a:xfrm>
            <a:off x="198122" y="2017021"/>
            <a:ext cx="2202179" cy="1015663"/>
          </a:xfrm>
          <a:prstGeom prst="rect">
            <a:avLst/>
          </a:prstGeom>
          <a:noFill/>
        </p:spPr>
        <p:txBody>
          <a:bodyPr wrap="square">
            <a:spAutoFit/>
          </a:bodyPr>
          <a:lstStyle/>
          <a:p>
            <a:r>
              <a:rPr lang="en-US" b="1" dirty="0">
                <a:ln w="0"/>
                <a:solidFill>
                  <a:schemeClr val="bg1"/>
                </a:solidFill>
                <a:latin typeface="+mj-lt"/>
              </a:rPr>
              <a:t>Desmos</a:t>
            </a:r>
            <a:r>
              <a:rPr lang="en-US" b="1" dirty="0">
                <a:ln w="0"/>
                <a:solidFill>
                  <a:schemeClr val="bg1"/>
                </a:solidFill>
                <a:latin typeface="Corbel" panose="020B0503020204020204" pitchFamily="34" charset="0"/>
              </a:rPr>
              <a:t> Reminders</a:t>
            </a:r>
            <a:endParaRPr lang="en-US" b="1" dirty="0">
              <a:latin typeface="Corbel" panose="020B0503020204020204" pitchFamily="34" charset="0"/>
            </a:endParaRPr>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7"/>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54973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123837"/>
            <a:ext cx="2636271" cy="4601183"/>
          </a:xfrm>
        </p:spPr>
        <p:txBody>
          <a:bodyPr>
            <a:normAutofit/>
          </a:bodyPr>
          <a:lstStyle/>
          <a:p>
            <a:r>
              <a:rPr lang="en-US" b="1" dirty="0"/>
              <a:t>2022 District Administrator’s </a:t>
            </a:r>
            <a:br>
              <a:rPr lang="en-US" b="1" dirty="0"/>
            </a:br>
            <a:r>
              <a:rPr lang="en-US" b="1" dirty="0"/>
              <a:t>Special Populations Workshop</a:t>
            </a:r>
            <a:br>
              <a:rPr lang="en-US" b="1" dirty="0"/>
            </a:br>
            <a:r>
              <a:rPr lang="en-US" b="1" dirty="0"/>
              <a:t>Attendee Reminders</a:t>
            </a:r>
          </a:p>
        </p:txBody>
      </p:sp>
      <p:graphicFrame>
        <p:nvGraphicFramePr>
          <p:cNvPr id="5" name="Content Placeholder 2">
            <a:extLst>
              <a:ext uri="{FF2B5EF4-FFF2-40B4-BE49-F238E27FC236}">
                <a16:creationId xmlns:a16="http://schemas.microsoft.com/office/drawing/2014/main" id="{E65E7FDB-27C4-4E22-BE06-F8D5DE9DF8D4}"/>
              </a:ext>
            </a:extLst>
          </p:cNvPr>
          <p:cNvGraphicFramePr>
            <a:graphicFrameLocks noGrp="1"/>
          </p:cNvGraphicFramePr>
          <p:nvPr>
            <p:ph idx="1"/>
            <p:extLst>
              <p:ext uri="{D42A27DB-BD31-4B8C-83A1-F6EECF244321}">
                <p14:modId xmlns:p14="http://schemas.microsoft.com/office/powerpoint/2010/main" val="949092325"/>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90973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216936" y="1123837"/>
            <a:ext cx="3749222" cy="1255469"/>
          </a:xfrm>
        </p:spPr>
        <p:txBody>
          <a:bodyPr>
            <a:normAutofit/>
          </a:bodyPr>
          <a:lstStyle/>
          <a:p>
            <a:r>
              <a:rPr lang="en-US" b="1" dirty="0">
                <a:ln w="0"/>
              </a:rPr>
              <a:t>Text-to-Speech Reminders</a:t>
            </a:r>
            <a:endParaRPr lang="en-US" dirty="0"/>
          </a:p>
        </p:txBody>
      </p:sp>
      <p:sp>
        <p:nvSpPr>
          <p:cNvPr id="5" name="Content Placeholder 4"/>
          <p:cNvSpPr>
            <a:spLocks noGrp="1"/>
          </p:cNvSpPr>
          <p:nvPr>
            <p:ph idx="1"/>
          </p:nvPr>
        </p:nvSpPr>
        <p:spPr>
          <a:xfrm>
            <a:off x="216936" y="2510395"/>
            <a:ext cx="3749222" cy="3274586"/>
          </a:xfrm>
        </p:spPr>
        <p:txBody>
          <a:bodyPr anchor="t">
            <a:normAutofit/>
          </a:bodyPr>
          <a:lstStyle/>
          <a:p>
            <a:pPr marL="0" indent="0">
              <a:buNone/>
            </a:pPr>
            <a:r>
              <a:rPr lang="en-US" sz="1800" dirty="0">
                <a:solidFill>
                  <a:srgbClr val="FFFFFF"/>
                </a:solidFill>
              </a:rPr>
              <a:t>Text-to-Speech of </a:t>
            </a:r>
            <a:r>
              <a:rPr lang="en-US" sz="1800" b="1" dirty="0">
                <a:solidFill>
                  <a:srgbClr val="FFFFFF"/>
                </a:solidFill>
              </a:rPr>
              <a:t>items</a:t>
            </a:r>
            <a:r>
              <a:rPr lang="en-US" sz="1800" dirty="0">
                <a:solidFill>
                  <a:srgbClr val="FFFFFF"/>
                </a:solidFill>
              </a:rPr>
              <a:t> is considered a designated support. It is available in ELA, Math, and Science.</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3" name="Picture 2" descr="This image shows the student dashboard in TIDE with the text-to-speech designated supports set for an ELA and math test." title="Image: Text-to-Speech Reminders"/>
          <p:cNvPicPr>
            <a:picLocks noChangeAspect="1"/>
          </p:cNvPicPr>
          <p:nvPr/>
        </p:nvPicPr>
        <p:blipFill rotWithShape="1">
          <a:blip r:embed="rId3"/>
          <a:srcRect l="32826" r="47828"/>
          <a:stretch/>
        </p:blipFill>
        <p:spPr>
          <a:xfrm>
            <a:off x="4562371" y="759254"/>
            <a:ext cx="3928755" cy="5330650"/>
          </a:xfrm>
          <a:prstGeom prst="rect">
            <a:avLst/>
          </a:prstGeom>
        </p:spPr>
      </p:pic>
      <p:pic>
        <p:nvPicPr>
          <p:cNvPr id="7" name="Picture 6"/>
          <p:cNvPicPr>
            <a:picLocks noChangeAspect="1"/>
          </p:cNvPicPr>
          <p:nvPr/>
        </p:nvPicPr>
        <p:blipFill>
          <a:blip r:embed="rId4"/>
          <a:stretch>
            <a:fillRect/>
          </a:stretch>
        </p:blipFill>
        <p:spPr>
          <a:xfrm>
            <a:off x="8093366" y="254442"/>
            <a:ext cx="551101" cy="485839"/>
          </a:xfrm>
          <a:prstGeom prst="rect">
            <a:avLst/>
          </a:prstGeom>
        </p:spPr>
      </p:pic>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71191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757325"/>
            <a:ext cx="325641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1042" y="1079770"/>
            <a:ext cx="2741143" cy="1527244"/>
          </a:xfrm>
        </p:spPr>
        <p:txBody>
          <a:bodyPr>
            <a:normAutofit/>
          </a:bodyPr>
          <a:lstStyle/>
          <a:p>
            <a:r>
              <a:rPr lang="en-US" sz="2800" b="1" dirty="0">
                <a:ln w="0"/>
              </a:rPr>
              <a:t>Text-to-Speech Reminders</a:t>
            </a:r>
            <a:endParaRPr lang="en-US" sz="2800" dirty="0"/>
          </a:p>
        </p:txBody>
      </p:sp>
      <p:sp>
        <p:nvSpPr>
          <p:cNvPr id="15" name="Rectangle 1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p:cNvSpPr>
            <a:spLocks noGrp="1"/>
          </p:cNvSpPr>
          <p:nvPr>
            <p:ph idx="1"/>
          </p:nvPr>
        </p:nvSpPr>
        <p:spPr>
          <a:xfrm>
            <a:off x="6121042" y="2607014"/>
            <a:ext cx="2741143" cy="3157903"/>
          </a:xfrm>
        </p:spPr>
        <p:txBody>
          <a:bodyPr anchor="t">
            <a:normAutofit/>
          </a:bodyPr>
          <a:lstStyle/>
          <a:p>
            <a:pPr marL="0" indent="0">
              <a:buNone/>
            </a:pPr>
            <a:r>
              <a:rPr lang="en-US" sz="1800" dirty="0">
                <a:solidFill>
                  <a:srgbClr val="FFFFFF"/>
                </a:solidFill>
                <a:cs typeface="Arial" panose="020B0604020202020204" pitchFamily="34" charset="0"/>
              </a:rPr>
              <a:t>Text-to-Speec</a:t>
            </a:r>
            <a:r>
              <a:rPr lang="en-US" sz="1800" dirty="0">
                <a:solidFill>
                  <a:srgbClr val="FFFFFF"/>
                </a:solidFill>
              </a:rPr>
              <a:t>h of ELA Passages is considered an accommodation for students who are visually impaired or have a print disability. To activate, set Text-to-Speech to Passages &amp; Items for ELA.</a:t>
            </a:r>
          </a:p>
        </p:txBody>
      </p:sp>
      <p:pic>
        <p:nvPicPr>
          <p:cNvPr id="6" name="Picture 5"/>
          <p:cNvPicPr>
            <a:picLocks noChangeAspect="1"/>
          </p:cNvPicPr>
          <p:nvPr/>
        </p:nvPicPr>
        <p:blipFill>
          <a:blip r:embed="rId3"/>
          <a:stretch>
            <a:fillRect/>
          </a:stretch>
        </p:blipFill>
        <p:spPr>
          <a:xfrm>
            <a:off x="8413052" y="851919"/>
            <a:ext cx="587015" cy="517500"/>
          </a:xfrm>
          <a:prstGeom prst="rect">
            <a:avLst/>
          </a:prstGeom>
        </p:spPr>
      </p:pic>
      <p:pic>
        <p:nvPicPr>
          <p:cNvPr id="7" name="Picture 6"/>
          <p:cNvPicPr>
            <a:picLocks noChangeAspect="1"/>
          </p:cNvPicPr>
          <p:nvPr/>
        </p:nvPicPr>
        <p:blipFill>
          <a:blip r:embed="rId4"/>
          <a:stretch>
            <a:fillRect/>
          </a:stretch>
        </p:blipFill>
        <p:spPr>
          <a:xfrm>
            <a:off x="423333" y="1856301"/>
            <a:ext cx="5350934" cy="3689366"/>
          </a:xfrm>
          <a:prstGeom prst="rect">
            <a:avLst/>
          </a:prstGeom>
        </p:spPr>
      </p:pic>
      <p:pic>
        <p:nvPicPr>
          <p:cNvPr id="11" name="Picture 10"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36275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2804" y="4386057"/>
            <a:ext cx="3050275" cy="1527244"/>
          </a:xfrm>
        </p:spPr>
        <p:txBody>
          <a:bodyPr>
            <a:normAutofit/>
          </a:bodyPr>
          <a:lstStyle/>
          <a:p>
            <a:pPr algn="r"/>
            <a:r>
              <a:rPr lang="en-US" sz="2800" b="1" dirty="0">
                <a:ln w="0"/>
              </a:rPr>
              <a:t>Text-to-Speech Reminders</a:t>
            </a:r>
            <a:endParaRPr lang="en-US" sz="2800" dirty="0"/>
          </a:p>
        </p:txBody>
      </p:sp>
      <p:sp>
        <p:nvSpPr>
          <p:cNvPr id="29" name="Rectangle 28">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a:blip r:embed="rId3"/>
          <a:stretch>
            <a:fillRect/>
          </a:stretch>
        </p:blipFill>
        <p:spPr>
          <a:xfrm>
            <a:off x="1331884" y="757326"/>
            <a:ext cx="6706702" cy="3185684"/>
          </a:xfrm>
          <a:prstGeom prst="rect">
            <a:avLst/>
          </a:prstGeom>
        </p:spPr>
      </p:pic>
      <p:sp>
        <p:nvSpPr>
          <p:cNvPr id="5" name="Content Placeholder 4"/>
          <p:cNvSpPr>
            <a:spLocks noGrp="1"/>
          </p:cNvSpPr>
          <p:nvPr>
            <p:ph idx="1"/>
          </p:nvPr>
        </p:nvSpPr>
        <p:spPr>
          <a:xfrm>
            <a:off x="4078042" y="4386720"/>
            <a:ext cx="4494458" cy="1526582"/>
          </a:xfrm>
        </p:spPr>
        <p:txBody>
          <a:bodyPr anchor="ctr">
            <a:normAutofit/>
          </a:bodyPr>
          <a:lstStyle/>
          <a:p>
            <a:pPr marL="0" indent="0">
              <a:buNone/>
            </a:pPr>
            <a:r>
              <a:rPr lang="en-US" sz="1800" dirty="0">
                <a:solidFill>
                  <a:srgbClr val="FFFFFF"/>
                </a:solidFill>
                <a:cs typeface="Arial" panose="020B0604020202020204" pitchFamily="34" charset="0"/>
              </a:rPr>
              <a:t>Text-to-Speech in Spanish is available on the NGSS assessment. For eligible students, set Text-to-Speech to Stimuli &amp; Items for Science and set presentation to Spanis</a:t>
            </a:r>
            <a:r>
              <a:rPr lang="en-US" sz="1800" dirty="0">
                <a:solidFill>
                  <a:srgbClr val="FFFFFF"/>
                </a:solidFill>
              </a:rPr>
              <a:t>h Toggle.</a:t>
            </a:r>
          </a:p>
        </p:txBody>
      </p:sp>
      <p:pic>
        <p:nvPicPr>
          <p:cNvPr id="7" name="Picture 6"/>
          <p:cNvPicPr>
            <a:picLocks noChangeAspect="1"/>
          </p:cNvPicPr>
          <p:nvPr/>
        </p:nvPicPr>
        <p:blipFill>
          <a:blip r:embed="rId4"/>
          <a:stretch>
            <a:fillRect/>
          </a:stretch>
        </p:blipFill>
        <p:spPr>
          <a:xfrm>
            <a:off x="8229391" y="437051"/>
            <a:ext cx="723900" cy="638175"/>
          </a:xfrm>
          <a:prstGeom prst="rect">
            <a:avLst/>
          </a:prstGeom>
        </p:spPr>
      </p:pic>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07621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757325"/>
            <a:ext cx="325641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1042" y="1079770"/>
            <a:ext cx="2741143" cy="1527244"/>
          </a:xfrm>
        </p:spPr>
        <p:txBody>
          <a:bodyPr>
            <a:normAutofit/>
          </a:bodyPr>
          <a:lstStyle/>
          <a:p>
            <a:r>
              <a:rPr lang="en-US" sz="2800" b="1" dirty="0">
                <a:ln w="0"/>
              </a:rPr>
              <a:t>Text-to-Speech Reminders</a:t>
            </a:r>
            <a:endParaRPr lang="en-US" sz="2800" dirty="0"/>
          </a:p>
        </p:txBody>
      </p:sp>
      <p:sp>
        <p:nvSpPr>
          <p:cNvPr id="15" name="Rectangle 1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p:cNvSpPr>
            <a:spLocks noGrp="1"/>
          </p:cNvSpPr>
          <p:nvPr>
            <p:ph idx="1"/>
          </p:nvPr>
        </p:nvSpPr>
        <p:spPr>
          <a:xfrm>
            <a:off x="5951709" y="2259880"/>
            <a:ext cx="2741143" cy="3157903"/>
          </a:xfrm>
        </p:spPr>
        <p:txBody>
          <a:bodyPr anchor="t">
            <a:normAutofit fontScale="85000" lnSpcReduction="20000"/>
          </a:bodyPr>
          <a:lstStyle/>
          <a:p>
            <a:r>
              <a:rPr lang="en-US" sz="1800" dirty="0">
                <a:latin typeface="Arial" panose="020B0604020202020204" pitchFamily="34" charset="0"/>
                <a:cs typeface="Arial" panose="020B0604020202020204" pitchFamily="34" charset="0"/>
              </a:rPr>
              <a:t>Set up a practice opportunity for students using Text-to-Speech.</a:t>
            </a:r>
          </a:p>
          <a:p>
            <a:r>
              <a:rPr lang="en-US" sz="1800" dirty="0">
                <a:latin typeface="Arial" panose="020B0604020202020204" pitchFamily="34" charset="0"/>
                <a:cs typeface="Arial" panose="020B0604020202020204" pitchFamily="34" charset="0"/>
              </a:rPr>
              <a:t>Students will need headsets unless testing in a 1:1 setting.</a:t>
            </a:r>
          </a:p>
          <a:p>
            <a:r>
              <a:rPr lang="en-US" sz="1800" dirty="0">
                <a:latin typeface="Arial" panose="020B0604020202020204" pitchFamily="34" charset="0"/>
                <a:cs typeface="Arial" panose="020B0604020202020204" pitchFamily="34" charset="0"/>
              </a:rPr>
              <a:t>Ensure that students know how to control the speed, as well as raise or lower the volume of the voice via  volume control. Students can also adjust using the System Settings icon.</a:t>
            </a:r>
          </a:p>
          <a:p>
            <a:r>
              <a:rPr lang="en-US" sz="1800" dirty="0">
                <a:latin typeface="Arial" panose="020B0604020202020204" pitchFamily="34" charset="0"/>
                <a:cs typeface="Arial" panose="020B0604020202020204" pitchFamily="34" charset="0"/>
              </a:rPr>
              <a:t>Show students how to activate the audio.</a:t>
            </a:r>
          </a:p>
        </p:txBody>
      </p:sp>
      <p:pic>
        <p:nvPicPr>
          <p:cNvPr id="6" name="Picture 5"/>
          <p:cNvPicPr>
            <a:picLocks noChangeAspect="1"/>
          </p:cNvPicPr>
          <p:nvPr/>
        </p:nvPicPr>
        <p:blipFill>
          <a:blip r:embed="rId3"/>
          <a:stretch>
            <a:fillRect/>
          </a:stretch>
        </p:blipFill>
        <p:spPr>
          <a:xfrm>
            <a:off x="8410071" y="841311"/>
            <a:ext cx="659147" cy="581090"/>
          </a:xfrm>
          <a:prstGeom prst="rect">
            <a:avLst/>
          </a:prstGeom>
        </p:spPr>
      </p:pic>
      <p:pic>
        <p:nvPicPr>
          <p:cNvPr id="11" name="Picture 10"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93395"/>
            <a:ext cx="957527" cy="802081"/>
          </a:xfrm>
          <a:prstGeom prst="rect">
            <a:avLst/>
          </a:prstGeom>
        </p:spPr>
      </p:pic>
      <p:pic>
        <p:nvPicPr>
          <p:cNvPr id="10" name="Picture 9"/>
          <p:cNvPicPr>
            <a:picLocks noChangeAspect="1"/>
          </p:cNvPicPr>
          <p:nvPr/>
        </p:nvPicPr>
        <p:blipFill>
          <a:blip r:embed="rId5"/>
          <a:stretch>
            <a:fillRect/>
          </a:stretch>
        </p:blipFill>
        <p:spPr>
          <a:xfrm>
            <a:off x="8144933" y="4521449"/>
            <a:ext cx="660400" cy="283028"/>
          </a:xfrm>
          <a:prstGeom prst="rect">
            <a:avLst/>
          </a:prstGeom>
        </p:spPr>
      </p:pic>
      <p:pic>
        <p:nvPicPr>
          <p:cNvPr id="12" name="Picture 11"/>
          <p:cNvPicPr>
            <a:picLocks noChangeAspect="1"/>
          </p:cNvPicPr>
          <p:nvPr/>
        </p:nvPicPr>
        <p:blipFill>
          <a:blip r:embed="rId6"/>
          <a:stretch>
            <a:fillRect/>
          </a:stretch>
        </p:blipFill>
        <p:spPr>
          <a:xfrm>
            <a:off x="7858208" y="5018412"/>
            <a:ext cx="828592" cy="893038"/>
          </a:xfrm>
          <a:prstGeom prst="rect">
            <a:avLst/>
          </a:prstGeom>
        </p:spPr>
      </p:pic>
      <p:pic>
        <p:nvPicPr>
          <p:cNvPr id="14" name="Content Placeholder 6"/>
          <p:cNvPicPr>
            <a:picLocks noChangeAspect="1"/>
          </p:cNvPicPr>
          <p:nvPr/>
        </p:nvPicPr>
        <p:blipFill>
          <a:blip r:embed="rId7"/>
          <a:stretch>
            <a:fillRect/>
          </a:stretch>
        </p:blipFill>
        <p:spPr>
          <a:xfrm>
            <a:off x="1226014" y="982133"/>
            <a:ext cx="3356174" cy="2997200"/>
          </a:xfrm>
          <a:prstGeom prst="rect">
            <a:avLst/>
          </a:prstGeom>
          <a:ln>
            <a:solidFill>
              <a:schemeClr val="accent3"/>
            </a:solidFill>
          </a:ln>
        </p:spPr>
      </p:pic>
      <p:sp>
        <p:nvSpPr>
          <p:cNvPr id="16" name="TextBox 15"/>
          <p:cNvSpPr txBox="1"/>
          <p:nvPr/>
        </p:nvSpPr>
        <p:spPr>
          <a:xfrm>
            <a:off x="1202267" y="4071070"/>
            <a:ext cx="3395133" cy="1169551"/>
          </a:xfrm>
          <a:prstGeom prst="rect">
            <a:avLst/>
          </a:prstGeom>
          <a:noFill/>
        </p:spPr>
        <p:txBody>
          <a:bodyPr wrap="square" rtlCol="0">
            <a:spAutoFit/>
          </a:bodyPr>
          <a:lstStyle/>
          <a:p>
            <a:r>
              <a:rPr lang="en-US" sz="1400" dirty="0"/>
              <a:t>This audio check appears when students sign onto the test. Students can make adjustments here, or by selecting the System Settings icon (shown on the left).</a:t>
            </a:r>
          </a:p>
        </p:txBody>
      </p:sp>
    </p:spTree>
    <p:extLst>
      <p:ext uri="{BB962C8B-B14F-4D97-AF65-F5344CB8AC3E}">
        <p14:creationId xmlns:p14="http://schemas.microsoft.com/office/powerpoint/2010/main" val="309272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60" y="2403892"/>
            <a:ext cx="2210611" cy="2050216"/>
          </a:xfrm>
        </p:spPr>
        <p:txBody>
          <a:bodyPr>
            <a:normAutofit/>
          </a:bodyPr>
          <a:lstStyle/>
          <a:p>
            <a:r>
              <a:rPr lang="en-US" b="1" dirty="0">
                <a:ln w="0"/>
              </a:rPr>
              <a:t>Speech-to-Text Reminders</a:t>
            </a:r>
            <a:endParaRPr lang="en-US" dirty="0"/>
          </a:p>
        </p:txBody>
      </p:sp>
      <p:sp>
        <p:nvSpPr>
          <p:cNvPr id="5" name="Content Placeholder 4"/>
          <p:cNvSpPr>
            <a:spLocks noGrp="1"/>
          </p:cNvSpPr>
          <p:nvPr>
            <p:ph idx="1"/>
          </p:nvPr>
        </p:nvSpPr>
        <p:spPr>
          <a:xfrm>
            <a:off x="2632542" y="687669"/>
            <a:ext cx="6276331" cy="2050215"/>
          </a:xfrm>
        </p:spPr>
        <p:txBody>
          <a:bodyPr>
            <a:noAutofit/>
          </a:bodyPr>
          <a:lstStyle/>
          <a:p>
            <a:pPr>
              <a:buClrTx/>
            </a:pPr>
            <a:r>
              <a:rPr lang="en-US" sz="1800" dirty="0">
                <a:latin typeface="Arial" panose="020B0604020202020204" pitchFamily="34" charset="0"/>
                <a:cs typeface="Arial" panose="020B0604020202020204" pitchFamily="34" charset="0"/>
              </a:rPr>
              <a:t>This accommodation allows students to orally dictate their responses to Smarter Balanced open-ended items using Cambium Assessment’s internal speech-to-text software.</a:t>
            </a:r>
          </a:p>
          <a:p>
            <a:pPr>
              <a:buClrTx/>
            </a:pPr>
            <a:r>
              <a:rPr lang="en-US" sz="1800" dirty="0">
                <a:latin typeface="Arial" panose="020B0604020202020204" pitchFamily="34" charset="0"/>
                <a:cs typeface="Arial" panose="020B0604020202020204" pitchFamily="34" charset="0"/>
              </a:rPr>
              <a:t>Activate this accommodation in TIDE. </a:t>
            </a:r>
          </a:p>
          <a:p>
            <a:pPr>
              <a:buClrTx/>
            </a:pPr>
            <a:r>
              <a:rPr lang="en-US" sz="1800" dirty="0">
                <a:latin typeface="Arial" panose="020B0604020202020204" pitchFamily="34" charset="0"/>
                <a:cs typeface="Arial" panose="020B0604020202020204" pitchFamily="34" charset="0"/>
              </a:rPr>
              <a:t>When students access the Secure Browser, they will receive a prompt to test the functionality of their audio and microphone.</a:t>
            </a:r>
          </a:p>
        </p:txBody>
      </p:sp>
      <p:pic>
        <p:nvPicPr>
          <p:cNvPr id="3" name="Picture 2"/>
          <p:cNvPicPr>
            <a:picLocks noChangeAspect="1"/>
          </p:cNvPicPr>
          <p:nvPr/>
        </p:nvPicPr>
        <p:blipFill>
          <a:blip r:embed="rId3"/>
          <a:stretch>
            <a:fillRect/>
          </a:stretch>
        </p:blipFill>
        <p:spPr>
          <a:xfrm>
            <a:off x="2851149" y="2807598"/>
            <a:ext cx="3942720" cy="2050215"/>
          </a:xfrm>
          <a:prstGeom prst="rect">
            <a:avLst/>
          </a:prstGeom>
        </p:spPr>
      </p:pic>
      <p:pic>
        <p:nvPicPr>
          <p:cNvPr id="7" name="Picture 6"/>
          <p:cNvPicPr>
            <a:picLocks noChangeAspect="1"/>
          </p:cNvPicPr>
          <p:nvPr/>
        </p:nvPicPr>
        <p:blipFill>
          <a:blip r:embed="rId4"/>
          <a:stretch>
            <a:fillRect/>
          </a:stretch>
        </p:blipFill>
        <p:spPr>
          <a:xfrm>
            <a:off x="2842682" y="4925111"/>
            <a:ext cx="4073009" cy="1812488"/>
          </a:xfrm>
          <a:prstGeom prst="rect">
            <a:avLst/>
          </a:prstGeom>
        </p:spPr>
      </p:pic>
      <p:pic>
        <p:nvPicPr>
          <p:cNvPr id="6" name="Picture 5"/>
          <p:cNvPicPr>
            <a:picLocks noChangeAspect="1"/>
          </p:cNvPicPr>
          <p:nvPr/>
        </p:nvPicPr>
        <p:blipFill>
          <a:blip r:embed="rId5"/>
          <a:stretch>
            <a:fillRect/>
          </a:stretch>
        </p:blipFill>
        <p:spPr>
          <a:xfrm>
            <a:off x="449631" y="4566937"/>
            <a:ext cx="1456800" cy="1188720"/>
          </a:xfrm>
          <a:prstGeom prst="rect">
            <a:avLst/>
          </a:prstGeom>
        </p:spPr>
      </p:pic>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930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60820" y="412467"/>
            <a:ext cx="6002410" cy="4351338"/>
          </a:xfrm>
        </p:spPr>
        <p:txBody>
          <a:bodyPr>
            <a:noAutofit/>
          </a:bodyPr>
          <a:lstStyle/>
          <a:p>
            <a:r>
              <a:rPr lang="en-US" sz="2400" dirty="0">
                <a:latin typeface="Arial"/>
                <a:cs typeface="Arial"/>
              </a:rPr>
              <a:t>A microphone icon will appear below any item text box that requires a written response. </a:t>
            </a:r>
          </a:p>
          <a:p>
            <a:r>
              <a:rPr lang="en-US" sz="2400" dirty="0">
                <a:latin typeface="Arial"/>
                <a:cs typeface="Arial"/>
              </a:rPr>
              <a:t>When the student selects the microphone, they will dictate their verbal response as the system transcribes the voiced message in the text box.</a:t>
            </a:r>
          </a:p>
          <a:p>
            <a:endParaRPr lang="en-US" sz="2500"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82081" y="4066764"/>
            <a:ext cx="7783129" cy="1847850"/>
          </a:xfrm>
          <a:prstGeom prst="rect">
            <a:avLst/>
          </a:prstGeom>
          <a:ln>
            <a:solidFill>
              <a:schemeClr val="accent3"/>
            </a:solidFill>
          </a:ln>
        </p:spPr>
      </p:pic>
      <p:pic>
        <p:nvPicPr>
          <p:cNvPr id="8" name="Picture 7"/>
          <p:cNvPicPr>
            <a:picLocks noChangeAspect="1"/>
          </p:cNvPicPr>
          <p:nvPr/>
        </p:nvPicPr>
        <p:blipFill>
          <a:blip r:embed="rId4"/>
          <a:stretch>
            <a:fillRect/>
          </a:stretch>
        </p:blipFill>
        <p:spPr>
          <a:xfrm>
            <a:off x="131879" y="5317067"/>
            <a:ext cx="722593" cy="589622"/>
          </a:xfrm>
          <a:prstGeom prst="rect">
            <a:avLst/>
          </a:prstGeom>
        </p:spPr>
      </p:pic>
      <p:sp>
        <p:nvSpPr>
          <p:cNvPr id="7" name="TextBox 6">
            <a:extLst>
              <a:ext uri="{FF2B5EF4-FFF2-40B4-BE49-F238E27FC236}">
                <a16:creationId xmlns:a16="http://schemas.microsoft.com/office/drawing/2014/main" id="{06381272-E7E3-4B7E-96B2-5BF5AD2FC3A3}"/>
              </a:ext>
            </a:extLst>
          </p:cNvPr>
          <p:cNvSpPr txBox="1"/>
          <p:nvPr/>
        </p:nvSpPr>
        <p:spPr>
          <a:xfrm>
            <a:off x="186070" y="1990783"/>
            <a:ext cx="2291316" cy="1477328"/>
          </a:xfrm>
          <a:prstGeom prst="rect">
            <a:avLst/>
          </a:prstGeom>
          <a:noFill/>
        </p:spPr>
        <p:txBody>
          <a:bodyPr wrap="square" lIns="91440" tIns="45720" rIns="91440" bIns="45720" anchor="t">
            <a:spAutoFit/>
          </a:bodyPr>
          <a:lstStyle/>
          <a:p>
            <a:r>
              <a:rPr lang="en-US" b="1" dirty="0">
                <a:ln w="0"/>
                <a:solidFill>
                  <a:schemeClr val="bg1"/>
                </a:solidFill>
                <a:latin typeface="Corbel"/>
              </a:rPr>
              <a:t>Speech-to-Text Reminders</a:t>
            </a:r>
            <a:endParaRPr lang="en-US" dirty="0">
              <a:solidFill>
                <a:schemeClr val="bg1"/>
              </a:solidFill>
              <a:latin typeface="Corbel"/>
            </a:endParaRP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903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56932" y="889268"/>
            <a:ext cx="2725277" cy="5232132"/>
          </a:xfrm>
        </p:spPr>
        <p:txBody>
          <a:bodyPr>
            <a:noAutofit/>
          </a:bodyPr>
          <a:lstStyle/>
          <a:p>
            <a:pPr marL="0" indent="0">
              <a:buNone/>
            </a:pPr>
            <a:r>
              <a:rPr lang="en-US" sz="1400" dirty="0">
                <a:latin typeface="Arial" panose="020B0604020202020204" pitchFamily="34" charset="0"/>
                <a:cs typeface="Arial" panose="020B0604020202020204" pitchFamily="34" charset="0"/>
              </a:rPr>
              <a:t>Selections include</a:t>
            </a:r>
          </a:p>
          <a:p>
            <a:pPr lvl="1"/>
            <a:r>
              <a:rPr lang="en-US" sz="1400" dirty="0">
                <a:latin typeface="Arial" panose="020B0604020202020204" pitchFamily="34" charset="0"/>
                <a:cs typeface="Arial" panose="020B0604020202020204" pitchFamily="34" charset="0"/>
              </a:rPr>
              <a:t>Single native-language support (i.e., Russian Glossary, Illustration Glossary);</a:t>
            </a:r>
          </a:p>
          <a:p>
            <a:pPr lvl="1"/>
            <a:r>
              <a:rPr lang="en-US" sz="1400" dirty="0">
                <a:latin typeface="Arial" panose="020B0604020202020204" pitchFamily="34" charset="0"/>
                <a:cs typeface="Arial" panose="020B0604020202020204" pitchFamily="34" charset="0"/>
              </a:rPr>
              <a:t>Dual language supports (native language paired with English); (i.e., Russian &amp; English Glossary); or </a:t>
            </a:r>
          </a:p>
          <a:p>
            <a:pPr lvl="1"/>
            <a:r>
              <a:rPr lang="en-US" sz="1400" dirty="0">
                <a:latin typeface="Arial" panose="020B0604020202020204" pitchFamily="34" charset="0"/>
                <a:cs typeface="Arial" panose="020B0604020202020204" pitchFamily="34" charset="0"/>
              </a:rPr>
              <a:t>Dual language supports combined with Illustration Glossary (i.e., Russian, English, &amp; Illustration Glossary).</a:t>
            </a:r>
          </a:p>
          <a:p>
            <a:pPr lvl="1"/>
            <a:r>
              <a:rPr lang="en-US" sz="1400" dirty="0">
                <a:latin typeface="Arial" panose="020B0604020202020204" pitchFamily="34" charset="0"/>
                <a:cs typeface="Arial" panose="020B0604020202020204" pitchFamily="34" charset="0"/>
              </a:rPr>
              <a:t>The       icon enables an audio translation of the word.</a:t>
            </a:r>
          </a:p>
          <a:p>
            <a:pPr marL="457200" lvl="1" indent="0">
              <a:buNone/>
            </a:pPr>
            <a:r>
              <a:rPr lang="en-US" sz="1400" dirty="0">
                <a:latin typeface="Arial" panose="020B0604020202020204" pitchFamily="34" charset="0"/>
                <a:cs typeface="Arial" panose="020B0604020202020204" pitchFamily="34" charset="0"/>
              </a:rPr>
              <a:t>Refer to the </a:t>
            </a:r>
            <a:r>
              <a:rPr lang="en-US" sz="1400" dirty="0">
                <a:latin typeface="Arial" panose="020B0604020202020204" pitchFamily="34" charset="0"/>
                <a:cs typeface="Arial" panose="020B0604020202020204" pitchFamily="34" charset="0"/>
                <a:hlinkClick r:id="rId3"/>
              </a:rPr>
              <a:t>Translation Glossary Embedded Designated Support </a:t>
            </a:r>
            <a:r>
              <a:rPr lang="en-US" sz="1400" dirty="0">
                <a:latin typeface="Arial" panose="020B0604020202020204" pitchFamily="34" charset="0"/>
                <a:cs typeface="Arial" panose="020B0604020202020204" pitchFamily="34" charset="0"/>
              </a:rPr>
              <a:t>brochure for details.</a:t>
            </a:r>
          </a:p>
        </p:txBody>
      </p:sp>
      <p:sp>
        <p:nvSpPr>
          <p:cNvPr id="3" name="Rectangle 2"/>
          <p:cNvSpPr/>
          <p:nvPr/>
        </p:nvSpPr>
        <p:spPr>
          <a:xfrm>
            <a:off x="5342467" y="3632864"/>
            <a:ext cx="3420533" cy="1600438"/>
          </a:xfrm>
          <a:prstGeom prst="rect">
            <a:avLst/>
          </a:prstGeom>
        </p:spPr>
        <p:txBody>
          <a:bodyPr wrap="square">
            <a:spAutoFit/>
          </a:bodyPr>
          <a:lstStyle/>
          <a:p>
            <a:r>
              <a:rPr lang="en-US" sz="1400" dirty="0"/>
              <a:t>A dotted line above or below a word or phrase indicates an available translation. </a:t>
            </a:r>
          </a:p>
          <a:p>
            <a:endParaRPr lang="en-US" sz="1400" dirty="0"/>
          </a:p>
          <a:p>
            <a:r>
              <a:rPr lang="en-US" sz="1400" dirty="0"/>
              <a:t>When students hover over the term, it becomes highlighted, and when it is selected, a pop-up window with the word translation appears.</a:t>
            </a:r>
          </a:p>
        </p:txBody>
      </p:sp>
      <p:pic>
        <p:nvPicPr>
          <p:cNvPr id="10" name="Picture 9"/>
          <p:cNvPicPr>
            <a:picLocks noChangeAspect="1"/>
          </p:cNvPicPr>
          <p:nvPr/>
        </p:nvPicPr>
        <p:blipFill>
          <a:blip r:embed="rId4"/>
          <a:stretch>
            <a:fillRect/>
          </a:stretch>
        </p:blipFill>
        <p:spPr>
          <a:xfrm>
            <a:off x="3737655" y="4436533"/>
            <a:ext cx="185391" cy="206579"/>
          </a:xfrm>
          <a:prstGeom prst="rect">
            <a:avLst/>
          </a:prstGeom>
        </p:spPr>
      </p:pic>
      <p:pic>
        <p:nvPicPr>
          <p:cNvPr id="11" name="Picture 10"/>
          <p:cNvPicPr>
            <a:picLocks noChangeAspect="1"/>
          </p:cNvPicPr>
          <p:nvPr/>
        </p:nvPicPr>
        <p:blipFill>
          <a:blip r:embed="rId5"/>
          <a:stretch>
            <a:fillRect/>
          </a:stretch>
        </p:blipFill>
        <p:spPr>
          <a:xfrm>
            <a:off x="5362846" y="872629"/>
            <a:ext cx="3425554" cy="2463240"/>
          </a:xfrm>
          <a:prstGeom prst="rect">
            <a:avLst/>
          </a:prstGeom>
        </p:spPr>
      </p:pic>
      <p:sp>
        <p:nvSpPr>
          <p:cNvPr id="12" name="Rectangle 11"/>
          <p:cNvSpPr/>
          <p:nvPr/>
        </p:nvSpPr>
        <p:spPr>
          <a:xfrm>
            <a:off x="6991933" y="1168613"/>
            <a:ext cx="874206" cy="1205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C76F59F-6F62-4ED9-9E69-8FB277D8F500}"/>
              </a:ext>
            </a:extLst>
          </p:cNvPr>
          <p:cNvSpPr txBox="1"/>
          <p:nvPr/>
        </p:nvSpPr>
        <p:spPr>
          <a:xfrm>
            <a:off x="179109" y="1984597"/>
            <a:ext cx="2377823" cy="1477328"/>
          </a:xfrm>
          <a:prstGeom prst="rect">
            <a:avLst/>
          </a:prstGeom>
          <a:noFill/>
        </p:spPr>
        <p:txBody>
          <a:bodyPr wrap="square">
            <a:spAutoFit/>
          </a:bodyPr>
          <a:lstStyle/>
          <a:p>
            <a:r>
              <a:rPr lang="en-US" b="1" dirty="0">
                <a:ln w="0"/>
                <a:solidFill>
                  <a:schemeClr val="bg1"/>
                </a:solidFill>
                <a:latin typeface="+mj-lt"/>
              </a:rPr>
              <a:t>Translation Glossary</a:t>
            </a:r>
            <a:br>
              <a:rPr lang="en-US" b="1" dirty="0">
                <a:ln w="0"/>
                <a:solidFill>
                  <a:schemeClr val="bg1"/>
                </a:solidFill>
                <a:latin typeface="+mj-lt"/>
              </a:rPr>
            </a:br>
            <a:r>
              <a:rPr lang="en-US" b="1" dirty="0">
                <a:ln w="0"/>
                <a:solidFill>
                  <a:schemeClr val="bg1"/>
                </a:solidFill>
                <a:latin typeface="+mj-lt"/>
              </a:rPr>
              <a:t> Math</a:t>
            </a:r>
            <a:endParaRPr lang="en-US" dirty="0">
              <a:latin typeface="+mj-lt"/>
            </a:endParaRPr>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23285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ACDD41-CE48-42F7-A0E3-90A0F7D28B52}"/>
              </a:ext>
            </a:extLst>
          </p:cNvPr>
          <p:cNvSpPr/>
          <p:nvPr/>
        </p:nvSpPr>
        <p:spPr>
          <a:xfrm>
            <a:off x="138224" y="1567507"/>
            <a:ext cx="2392326" cy="381642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r>
              <a:rPr lang="en-US" b="1" dirty="0">
                <a:solidFill>
                  <a:schemeClr val="bg1"/>
                </a:solidFill>
                <a:latin typeface="+mj-lt"/>
              </a:rPr>
              <a:t>Illustration Glossary</a:t>
            </a:r>
            <a:endParaRPr kumimoji="0" lang="en-US" b="0" i="0" u="none" strike="noStrike" kern="1200" cap="none" spc="0" normalizeH="0" baseline="0" noProof="0" dirty="0">
              <a:ln>
                <a:noFill/>
              </a:ln>
              <a:solidFill>
                <a:srgbClr val="000000"/>
              </a:solidFill>
              <a:effectLst/>
              <a:uLnTx/>
              <a:uFillTx/>
              <a:latin typeface="+mj-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ectangle 1"/>
          <p:cNvSpPr/>
          <p:nvPr/>
        </p:nvSpPr>
        <p:spPr>
          <a:xfrm>
            <a:off x="2606750" y="873471"/>
            <a:ext cx="3286050" cy="4847481"/>
          </a:xfrm>
          <a:prstGeom prst="rect">
            <a:avLst/>
          </a:prstGeom>
        </p:spPr>
        <p:txBody>
          <a:bodyPr wrap="square">
            <a:spAutoFit/>
          </a:bodyPr>
          <a:lstStyle/>
          <a:p>
            <a:pPr>
              <a:spcAft>
                <a:spcPts val="600"/>
              </a:spcAft>
            </a:pPr>
            <a:r>
              <a:rPr lang="en-US" sz="1600" b="1" dirty="0"/>
              <a:t>Which students benefit from the illustration glossary? </a:t>
            </a:r>
          </a:p>
          <a:p>
            <a:pPr marL="342900" indent="-342900">
              <a:buFont typeface="Arial" panose="020B0604020202020204" pitchFamily="34" charset="0"/>
              <a:buChar char="•"/>
            </a:pPr>
            <a:r>
              <a:rPr lang="en-US" sz="1600" dirty="0"/>
              <a:t>English learners (ELs)</a:t>
            </a:r>
          </a:p>
          <a:p>
            <a:pPr marL="342900" indent="-342900">
              <a:buFont typeface="Arial" panose="020B0604020202020204" pitchFamily="34" charset="0"/>
              <a:buChar char="•"/>
            </a:pPr>
            <a:r>
              <a:rPr lang="en-US" sz="1600" dirty="0"/>
              <a:t>Students with varying proficiency in one of the translated glossary languages who would benefit from current illustration supports </a:t>
            </a:r>
          </a:p>
          <a:p>
            <a:pPr marL="342900" indent="-342900">
              <a:buFont typeface="Arial" panose="020B0604020202020204" pitchFamily="34" charset="0"/>
              <a:buChar char="•"/>
            </a:pPr>
            <a:r>
              <a:rPr lang="en-US" sz="1600" dirty="0"/>
              <a:t>Students who are deaf/hard of hearing and use sign systems other than American Sign Language</a:t>
            </a:r>
          </a:p>
          <a:p>
            <a:pPr marL="342900" indent="-342900">
              <a:buFont typeface="Arial" panose="020B0604020202020204" pitchFamily="34" charset="0"/>
              <a:buChar char="•"/>
            </a:pPr>
            <a:r>
              <a:rPr lang="en-US" sz="1600" dirty="0"/>
              <a:t>Students whose primary languages are not included in the text-based glossaries</a:t>
            </a:r>
          </a:p>
          <a:p>
            <a:endParaRPr lang="en-US" sz="1600" dirty="0"/>
          </a:p>
          <a:p>
            <a:r>
              <a:rPr lang="en-US" sz="1600" dirty="0"/>
              <a:t>Refer to </a:t>
            </a:r>
            <a:r>
              <a:rPr lang="en-US" sz="1600" dirty="0">
                <a:hlinkClick r:id="rId3"/>
              </a:rPr>
              <a:t>the Illustration Glossary Accessibility Resource for Mathematics </a:t>
            </a:r>
            <a:r>
              <a:rPr lang="en-US" sz="1600" dirty="0"/>
              <a:t>for details.</a:t>
            </a:r>
          </a:p>
        </p:txBody>
      </p:sp>
      <p:pic>
        <p:nvPicPr>
          <p:cNvPr id="9" name="Picture 8"/>
          <p:cNvPicPr>
            <a:picLocks noChangeAspect="1"/>
          </p:cNvPicPr>
          <p:nvPr/>
        </p:nvPicPr>
        <p:blipFill>
          <a:blip r:embed="rId4"/>
          <a:stretch>
            <a:fillRect/>
          </a:stretch>
        </p:blipFill>
        <p:spPr>
          <a:xfrm>
            <a:off x="5934585" y="1610591"/>
            <a:ext cx="2898368" cy="2179847"/>
          </a:xfrm>
          <a:prstGeom prst="rect">
            <a:avLst/>
          </a:prstGeom>
        </p:spPr>
      </p:pic>
      <p:sp>
        <p:nvSpPr>
          <p:cNvPr id="7" name="TextBox 6"/>
          <p:cNvSpPr txBox="1"/>
          <p:nvPr/>
        </p:nvSpPr>
        <p:spPr>
          <a:xfrm>
            <a:off x="5891988" y="3899218"/>
            <a:ext cx="2992239" cy="1954381"/>
          </a:xfrm>
          <a:prstGeom prst="rect">
            <a:avLst/>
          </a:prstGeom>
          <a:noFill/>
        </p:spPr>
        <p:txBody>
          <a:bodyPr wrap="square" rtlCol="0">
            <a:spAutoFit/>
          </a:bodyPr>
          <a:lstStyle/>
          <a:p>
            <a:r>
              <a:rPr lang="en-US" sz="1100" dirty="0"/>
              <a:t>A dotted line above or below a word or phrase indicates an available illustration. </a:t>
            </a:r>
          </a:p>
          <a:p>
            <a:endParaRPr lang="en-US" sz="1100" dirty="0"/>
          </a:p>
          <a:p>
            <a:r>
              <a:rPr lang="en-US" sz="1100" dirty="0"/>
              <a:t>When students hover over the term, it becomes highlighted, and when it is selected, a pop-up window with the illustration appears.</a:t>
            </a:r>
          </a:p>
          <a:p>
            <a:endParaRPr lang="en-US" sz="1100" dirty="0"/>
          </a:p>
          <a:p>
            <a:r>
              <a:rPr lang="en-US" sz="1100" dirty="0"/>
              <a:t>Students can adjust the size and placement of each illustration depending on their needs and preferences.</a:t>
            </a: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867934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ACDD41-CE48-42F7-A0E3-90A0F7D28B52}"/>
              </a:ext>
            </a:extLst>
          </p:cNvPr>
          <p:cNvSpPr/>
          <p:nvPr/>
        </p:nvSpPr>
        <p:spPr>
          <a:xfrm>
            <a:off x="2710207" y="950140"/>
            <a:ext cx="5757503" cy="5663089"/>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SzTx/>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District Administrators can order </a:t>
            </a:r>
            <a:r>
              <a:rPr lang="en-US" sz="2200" dirty="0">
                <a:solidFill>
                  <a:srgbClr val="000000"/>
                </a:solidFill>
                <a:latin typeface="Arial" panose="020B0604020202020204" pitchFamily="34" charset="0"/>
                <a:cs typeface="Arial" panose="020B0604020202020204" pitchFamily="34" charset="0"/>
              </a:rPr>
              <a:t>B</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raille and Large Print kits for Smarter Balanced and NGSS in TIDE anytime</a:t>
            </a:r>
            <a:r>
              <a:rPr kumimoji="0" lang="en-US" sz="22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after January 25, 2022</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 that the student has the non-embedded accommodation set properly in TIDE.  </a:t>
            </a: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p:txBody>
      </p:sp>
      <p:pic>
        <p:nvPicPr>
          <p:cNvPr id="3" name="Picture 2"/>
          <p:cNvPicPr>
            <a:picLocks noChangeAspect="1"/>
          </p:cNvPicPr>
          <p:nvPr/>
        </p:nvPicPr>
        <p:blipFill>
          <a:blip r:embed="rId3"/>
          <a:stretch>
            <a:fillRect/>
          </a:stretch>
        </p:blipFill>
        <p:spPr>
          <a:xfrm>
            <a:off x="2330855" y="3343569"/>
            <a:ext cx="4464856" cy="2267996"/>
          </a:xfrm>
          <a:prstGeom prst="rect">
            <a:avLst/>
          </a:prstGeom>
          <a:ln>
            <a:solidFill>
              <a:schemeClr val="tx1"/>
            </a:solidFill>
          </a:ln>
        </p:spPr>
      </p:pic>
      <p:sp>
        <p:nvSpPr>
          <p:cNvPr id="5" name="Right Arrow 4"/>
          <p:cNvSpPr/>
          <p:nvPr/>
        </p:nvSpPr>
        <p:spPr>
          <a:xfrm>
            <a:off x="1153498" y="4477567"/>
            <a:ext cx="1177357" cy="609600"/>
          </a:xfrm>
          <a:prstGeom prst="rightArrow">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3313530" y="4853532"/>
            <a:ext cx="4985657" cy="1773205"/>
          </a:xfrm>
          <a:prstGeom prst="rect">
            <a:avLst/>
          </a:prstGeom>
          <a:ln>
            <a:solidFill>
              <a:schemeClr val="tx1"/>
            </a:solidFill>
          </a:ln>
        </p:spPr>
      </p:pic>
      <p:sp>
        <p:nvSpPr>
          <p:cNvPr id="10" name="Right Arrow 9"/>
          <p:cNvSpPr/>
          <p:nvPr/>
        </p:nvSpPr>
        <p:spPr>
          <a:xfrm>
            <a:off x="4572000" y="5827447"/>
            <a:ext cx="117735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
        <p:nvSpPr>
          <p:cNvPr id="7" name="Title 6">
            <a:extLst>
              <a:ext uri="{FF2B5EF4-FFF2-40B4-BE49-F238E27FC236}">
                <a16:creationId xmlns:a16="http://schemas.microsoft.com/office/drawing/2014/main" id="{91ABF5AB-45E7-4380-8383-AB1B853482B0}"/>
              </a:ext>
            </a:extLst>
          </p:cNvPr>
          <p:cNvSpPr>
            <a:spLocks noGrp="1"/>
          </p:cNvSpPr>
          <p:nvPr>
            <p:ph type="title"/>
          </p:nvPr>
        </p:nvSpPr>
        <p:spPr>
          <a:xfrm>
            <a:off x="242792" y="1986529"/>
            <a:ext cx="2210612" cy="2750579"/>
          </a:xfrm>
        </p:spPr>
        <p:txBody>
          <a:bodyPr/>
          <a:lstStyle/>
          <a:p>
            <a:r>
              <a:rPr lang="en-US" b="1" dirty="0"/>
              <a:t>How do I Order Large-Print or Braille Test Materials?</a:t>
            </a:r>
            <a:br>
              <a:rPr lang="en-US" b="1" dirty="0"/>
            </a:br>
            <a:endParaRPr lang="en-US" b="1" dirty="0"/>
          </a:p>
        </p:txBody>
      </p:sp>
    </p:spTree>
    <p:extLst>
      <p:ext uri="{BB962C8B-B14F-4D97-AF65-F5344CB8AC3E}">
        <p14:creationId xmlns:p14="http://schemas.microsoft.com/office/powerpoint/2010/main" val="163177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457173-0DF0-43A9-945B-7301598DBDAC}"/>
              </a:ext>
            </a:extLst>
          </p:cNvPr>
          <p:cNvSpPr/>
          <p:nvPr/>
        </p:nvSpPr>
        <p:spPr>
          <a:xfrm>
            <a:off x="2785729" y="372140"/>
            <a:ext cx="2719649" cy="6463308"/>
          </a:xfrm>
          <a:prstGeom prst="rect">
            <a:avLst/>
          </a:prstGeom>
        </p:spPr>
        <p:txBody>
          <a:bodyPr wrap="square">
            <a:spAutoFit/>
          </a:bodyPr>
          <a:lstStyle/>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1: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the Orders task menu on the TIDE dashboard, select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Paper Orders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2: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Search for orders by District or School.</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3: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Enter the quantity needed for each of the materials needed. </a:t>
            </a:r>
          </a:p>
          <a:p>
            <a:pPr marR="0" lvl="0" algn="l" defTabSz="914400" rtl="0" eaLnBrk="1" fontAlgn="base" latinLnBrk="0" hangingPunct="1">
              <a:lnSpc>
                <a:spcPct val="100000"/>
              </a:lnSpc>
              <a:spcBef>
                <a:spcPct val="0"/>
              </a:spcBef>
              <a:spcAft>
                <a:spcPct val="0"/>
              </a:spcAft>
              <a:buSzTx/>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defRPr/>
            </a:pPr>
            <a:r>
              <a:rPr lang="en-US" sz="2400" dirty="0">
                <a:solidFill>
                  <a:srgbClr val="000000"/>
                </a:solidFill>
                <a:latin typeface="Arial" panose="020B0604020202020204" pitchFamily="34" charset="0"/>
                <a:cs typeface="Arial" panose="020B0604020202020204" pitchFamily="34" charset="0"/>
              </a:rPr>
              <a:t>Districts can track shipments in TIDE.</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A9088E10-B453-4B89-97D4-E6915E5C1B13}"/>
              </a:ext>
            </a:extLst>
          </p:cNvPr>
          <p:cNvPicPr/>
          <p:nvPr/>
        </p:nvPicPr>
        <p:blipFill>
          <a:blip r:embed="rId3"/>
          <a:stretch>
            <a:fillRect/>
          </a:stretch>
        </p:blipFill>
        <p:spPr>
          <a:xfrm>
            <a:off x="5689852" y="204114"/>
            <a:ext cx="3144021" cy="140301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D97206C-A292-4DB9-A3FF-4DEAE821DD03}"/>
              </a:ext>
            </a:extLst>
          </p:cNvPr>
          <p:cNvPicPr>
            <a:picLocks noChangeAspect="1"/>
          </p:cNvPicPr>
          <p:nvPr/>
        </p:nvPicPr>
        <p:blipFill>
          <a:blip r:embed="rId4"/>
          <a:stretch>
            <a:fillRect/>
          </a:stretch>
        </p:blipFill>
        <p:spPr>
          <a:xfrm>
            <a:off x="5510789" y="1977534"/>
            <a:ext cx="3512968" cy="1372253"/>
          </a:xfrm>
          <a:prstGeom prst="rect">
            <a:avLst/>
          </a:prstGeom>
          <a:ln>
            <a:solidFill>
              <a:schemeClr val="tx1"/>
            </a:solidFill>
          </a:ln>
          <a:effectLst>
            <a:outerShdw blurRad="50800" dist="38100" dir="2700000" algn="tl" rotWithShape="0">
              <a:prstClr val="black">
                <a:alpha val="40000"/>
              </a:prstClr>
            </a:outerShdw>
          </a:effectLst>
        </p:spPr>
      </p:pic>
      <p:sp>
        <p:nvSpPr>
          <p:cNvPr id="8" name="Title 7">
            <a:extLst>
              <a:ext uri="{FF2B5EF4-FFF2-40B4-BE49-F238E27FC236}">
                <a16:creationId xmlns:a16="http://schemas.microsoft.com/office/drawing/2014/main" id="{324CC850-47D9-49B5-9AB1-185C5255F08D}"/>
              </a:ext>
            </a:extLst>
          </p:cNvPr>
          <p:cNvSpPr>
            <a:spLocks noGrp="1"/>
          </p:cNvSpPr>
          <p:nvPr>
            <p:ph type="title"/>
          </p:nvPr>
        </p:nvSpPr>
        <p:spPr/>
        <p:txBody>
          <a:bodyPr/>
          <a:lstStyle/>
          <a:p>
            <a:r>
              <a:rPr lang="en-US" sz="3200" b="1" dirty="0">
                <a:solidFill>
                  <a:schemeClr val="bg1"/>
                </a:solidFill>
              </a:rPr>
              <a:t>Ordering Paper Materials in TIDE</a:t>
            </a:r>
            <a:endParaRPr lang="en-US" dirty="0"/>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24177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57D2A2-9353-429E-BB2E-5B59066A5C8B}"/>
              </a:ext>
            </a:extLst>
          </p:cNvPr>
          <p:cNvSpPr>
            <a:spLocks noGrp="1"/>
          </p:cNvSpPr>
          <p:nvPr>
            <p:ph type="title"/>
          </p:nvPr>
        </p:nvSpPr>
        <p:spPr>
          <a:xfrm>
            <a:off x="481250" y="5257630"/>
            <a:ext cx="8181500" cy="1021405"/>
          </a:xfrm>
        </p:spPr>
        <p:txBody>
          <a:bodyPr>
            <a:normAutofit/>
          </a:bodyPr>
          <a:lstStyle/>
          <a:p>
            <a:pPr algn="ctr"/>
            <a:r>
              <a:rPr lang="en-US" altLang="en-US" b="1" dirty="0">
                <a:ln w="0"/>
              </a:rPr>
              <a:t>CSDE Assessment Staff - </a:t>
            </a:r>
            <a:br>
              <a:rPr lang="en-US" altLang="en-US" b="1" dirty="0">
                <a:ln w="0"/>
              </a:rPr>
            </a:br>
            <a:r>
              <a:rPr lang="en-US" altLang="en-US" b="1" dirty="0">
                <a:ln w="0"/>
              </a:rPr>
              <a:t>Performance Office</a:t>
            </a:r>
            <a:endParaRPr lang="en-US" dirty="0"/>
          </a:p>
        </p:txBody>
      </p:sp>
      <p:sp>
        <p:nvSpPr>
          <p:cNvPr id="23" name="Rectangle 22">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7">
            <a:extLst>
              <a:ext uri="{FF2B5EF4-FFF2-40B4-BE49-F238E27FC236}">
                <a16:creationId xmlns:a16="http://schemas.microsoft.com/office/drawing/2014/main" id="{59D63033-8E0B-4E60-9A38-BB193B52C3E7}"/>
              </a:ext>
            </a:extLst>
          </p:cNvPr>
          <p:cNvGraphicFramePr>
            <a:graphicFrameLocks noGrp="1"/>
          </p:cNvGraphicFramePr>
          <p:nvPr>
            <p:ph idx="1"/>
            <p:extLst>
              <p:ext uri="{D42A27DB-BD31-4B8C-83A1-F6EECF244321}">
                <p14:modId xmlns:p14="http://schemas.microsoft.com/office/powerpoint/2010/main" val="4218437853"/>
              </p:ext>
            </p:extLst>
          </p:nvPr>
        </p:nvGraphicFramePr>
        <p:xfrm>
          <a:off x="283454" y="384047"/>
          <a:ext cx="8572510" cy="4294617"/>
        </p:xfrm>
        <a:graphic>
          <a:graphicData uri="http://schemas.openxmlformats.org/drawingml/2006/table">
            <a:tbl>
              <a:tblPr firstRow="1" bandRow="1">
                <a:tableStyleId>{5C22544A-7EE6-4342-B048-85BDC9FD1C3A}</a:tableStyleId>
              </a:tblPr>
              <a:tblGrid>
                <a:gridCol w="4286255">
                  <a:extLst>
                    <a:ext uri="{9D8B030D-6E8A-4147-A177-3AD203B41FA5}">
                      <a16:colId xmlns:a16="http://schemas.microsoft.com/office/drawing/2014/main" val="3954450113"/>
                    </a:ext>
                  </a:extLst>
                </a:gridCol>
                <a:gridCol w="4286255">
                  <a:extLst>
                    <a:ext uri="{9D8B030D-6E8A-4147-A177-3AD203B41FA5}">
                      <a16:colId xmlns:a16="http://schemas.microsoft.com/office/drawing/2014/main" val="3042037913"/>
                    </a:ext>
                  </a:extLst>
                </a:gridCol>
              </a:tblGrid>
              <a:tr h="4294617">
                <a:tc>
                  <a:txBody>
                    <a:bodyPr/>
                    <a:lstStyle/>
                    <a:p>
                      <a:pPr lvl="0" algn="ctr">
                        <a:lnSpc>
                          <a:spcPct val="100000"/>
                        </a:lnSpc>
                        <a:spcBef>
                          <a:spcPts val="0"/>
                        </a:spcBef>
                        <a:spcAft>
                          <a:spcPts val="0"/>
                        </a:spcAft>
                        <a:buNone/>
                      </a:pPr>
                      <a:r>
                        <a:rPr lang="en-US" sz="2400" b="1" i="0" u="none" strike="noStrike" noProof="0" dirty="0">
                          <a:solidFill>
                            <a:schemeClr val="tx1"/>
                          </a:solidFill>
                          <a:latin typeface="Arial" panose="020B0604020202020204" pitchFamily="34" charset="0"/>
                          <a:cs typeface="Arial" panose="020B0604020202020204" pitchFamily="34" charset="0"/>
                        </a:rPr>
                        <a:t>Special Populations and Accommodations </a:t>
                      </a:r>
                    </a:p>
                    <a:p>
                      <a:pPr lvl="0" algn="ctr">
                        <a:lnSpc>
                          <a:spcPct val="100000"/>
                        </a:lnSpc>
                        <a:spcBef>
                          <a:spcPts val="0"/>
                        </a:spcBef>
                        <a:spcAft>
                          <a:spcPts val="0"/>
                        </a:spcAft>
                        <a:buNone/>
                      </a:pPr>
                      <a:r>
                        <a:rPr lang="en-US" sz="2400" b="1" i="0" u="none" strike="noStrike" noProof="0" dirty="0">
                          <a:solidFill>
                            <a:schemeClr val="tx1"/>
                          </a:solidFill>
                          <a:latin typeface="Arial" panose="020B0604020202020204" pitchFamily="34" charset="0"/>
                          <a:cs typeface="Arial" panose="020B0604020202020204" pitchFamily="34" charset="0"/>
                        </a:rPr>
                        <a:t>(Smarter, NGSS, Connecticut SAT School Day, Alternate</a:t>
                      </a:r>
                      <a:r>
                        <a:rPr lang="en-US" sz="2400" b="1" i="0" u="none" strike="noStrike" baseline="0" noProof="0" dirty="0">
                          <a:solidFill>
                            <a:schemeClr val="tx1"/>
                          </a:solidFill>
                          <a:latin typeface="Arial" panose="020B0604020202020204" pitchFamily="34" charset="0"/>
                          <a:cs typeface="Arial" panose="020B0604020202020204" pitchFamily="34" charset="0"/>
                        </a:rPr>
                        <a:t> Assessments)</a:t>
                      </a:r>
                    </a:p>
                  </a:txBody>
                  <a:tcPr marL="35162" marR="35162" marT="17581" marB="17581" anchor="ctr"/>
                </a:tc>
                <a:tc>
                  <a:txBody>
                    <a:bodyPr/>
                    <a:lstStyle/>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rPr>
                        <a:t>Deirdre Ducharme</a:t>
                      </a:r>
                    </a:p>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Deirdre.Ducharme@ct.gov</a:t>
                      </a:r>
                      <a:endParaRPr lang="en-US" sz="2400" b="0" i="0" u="none" strike="noStrike" noProof="0" dirty="0">
                        <a:solidFill>
                          <a:schemeClr val="tx1"/>
                        </a:solidFill>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rPr>
                        <a:t>(860) 713-6859</a:t>
                      </a:r>
                    </a:p>
                    <a:p>
                      <a:pPr marL="228600" marR="0" lvl="0" indent="-228600" algn="ctr">
                        <a:lnSpc>
                          <a:spcPct val="100000"/>
                        </a:lnSpc>
                        <a:spcBef>
                          <a:spcPts val="0"/>
                        </a:spcBef>
                        <a:spcAft>
                          <a:spcPct val="0"/>
                        </a:spcAft>
                        <a:buNone/>
                      </a:pPr>
                      <a:endParaRPr lang="en-US" sz="2400" b="0" i="0" u="none" strike="noStrike" noProof="0" dirty="0">
                        <a:solidFill>
                          <a:schemeClr val="tx1"/>
                        </a:solidFill>
                        <a:latin typeface="Arial" panose="020B0604020202020204" pitchFamily="34" charset="0"/>
                        <a:cs typeface="Arial" panose="020B0604020202020204" pitchFamily="34" charset="0"/>
                      </a:endParaRPr>
                    </a:p>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rPr>
                        <a:t>Janet Stuck </a:t>
                      </a:r>
                    </a:p>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Janet.Stuck@ct.gov</a:t>
                      </a:r>
                      <a:r>
                        <a:rPr lang="en-US" sz="2400" b="0" i="0" u="none" strike="noStrike" noProof="0" dirty="0">
                          <a:solidFill>
                            <a:schemeClr val="tx1"/>
                          </a:solidFill>
                          <a:latin typeface="Arial" panose="020B0604020202020204" pitchFamily="34" charset="0"/>
                          <a:cs typeface="Arial" panose="020B0604020202020204" pitchFamily="34" charset="0"/>
                        </a:rPr>
                        <a:t> </a:t>
                      </a:r>
                    </a:p>
                    <a:p>
                      <a:pPr marL="228600" marR="0" lvl="0" indent="-228600" algn="ctr">
                        <a:lnSpc>
                          <a:spcPct val="100000"/>
                        </a:lnSpc>
                        <a:spcBef>
                          <a:spcPts val="0"/>
                        </a:spcBef>
                        <a:spcAft>
                          <a:spcPct val="0"/>
                        </a:spcAft>
                        <a:buNone/>
                      </a:pPr>
                      <a:r>
                        <a:rPr lang="en-US" sz="2400" b="0" i="0" u="none" strike="noStrike" noProof="0" dirty="0">
                          <a:solidFill>
                            <a:schemeClr val="tx1"/>
                          </a:solidFill>
                          <a:latin typeface="Arial" panose="020B0604020202020204" pitchFamily="34" charset="0"/>
                          <a:cs typeface="Arial" panose="020B0604020202020204" pitchFamily="34" charset="0"/>
                        </a:rPr>
                        <a:t>(860) 713-6837</a:t>
                      </a:r>
                    </a:p>
                  </a:txBody>
                  <a:tcPr marL="35162" marR="35162" marT="17581" marB="17581" anchor="ctr"/>
                </a:tc>
                <a:extLst>
                  <a:ext uri="{0D108BD9-81ED-4DB2-BD59-A6C34878D82A}">
                    <a16:rowId xmlns:a16="http://schemas.microsoft.com/office/drawing/2014/main" val="4164382329"/>
                  </a:ext>
                </a:extLst>
              </a:tr>
            </a:tbl>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080645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4B35F-6C88-489D-AA06-50D9F7BF0E5B}"/>
              </a:ext>
            </a:extLst>
          </p:cNvPr>
          <p:cNvSpPr>
            <a:spLocks noGrp="1"/>
          </p:cNvSpPr>
          <p:nvPr>
            <p:ph type="title"/>
          </p:nvPr>
        </p:nvSpPr>
        <p:spPr>
          <a:xfrm>
            <a:off x="-103695" y="1128408"/>
            <a:ext cx="2912584" cy="4601183"/>
          </a:xfrm>
        </p:spPr>
        <p:txBody>
          <a:bodyPr>
            <a:normAutofit/>
          </a:bodyPr>
          <a:lstStyle/>
          <a:p>
            <a:r>
              <a:rPr lang="en-US" sz="2800" b="1" dirty="0">
                <a:ln w="0"/>
                <a:solidFill>
                  <a:schemeClr val="bg1"/>
                </a:solidFill>
                <a:ea typeface="+mj-ea"/>
                <a:cs typeface="Arial" panose="020B0604020202020204" pitchFamily="34" charset="0"/>
              </a:rPr>
              <a:t>What are Special </a:t>
            </a:r>
            <a:br>
              <a:rPr lang="en-US" sz="2800" b="1" dirty="0">
                <a:ln w="0"/>
                <a:solidFill>
                  <a:schemeClr val="bg1"/>
                </a:solidFill>
                <a:ea typeface="+mj-ea"/>
                <a:cs typeface="Arial" panose="020B0604020202020204" pitchFamily="34" charset="0"/>
              </a:rPr>
            </a:br>
            <a:r>
              <a:rPr lang="en-US" sz="2800" b="1" dirty="0">
                <a:ln w="0"/>
                <a:solidFill>
                  <a:schemeClr val="bg1"/>
                </a:solidFill>
                <a:ea typeface="+mj-ea"/>
                <a:cs typeface="Arial" panose="020B0604020202020204" pitchFamily="34" charset="0"/>
              </a:rPr>
              <a:t>Documented Accommodations</a:t>
            </a:r>
            <a:endParaRPr lang="en-US" sz="2800" dirty="0"/>
          </a:p>
        </p:txBody>
      </p:sp>
      <p:sp>
        <p:nvSpPr>
          <p:cNvPr id="4" name="Content Placeholder 3"/>
          <p:cNvSpPr>
            <a:spLocks noGrp="1"/>
          </p:cNvSpPr>
          <p:nvPr>
            <p:ph idx="1"/>
          </p:nvPr>
        </p:nvSpPr>
        <p:spPr>
          <a:xfrm>
            <a:off x="2912584" y="460169"/>
            <a:ext cx="5486400" cy="5120640"/>
          </a:xfrm>
          <a:prstGeom prst="rect">
            <a:avLst/>
          </a:prstGeom>
        </p:spPr>
        <p:txBody>
          <a:bodyPr>
            <a:noAutofit/>
          </a:bodyPr>
          <a:lstStyle/>
          <a:p>
            <a:pPr marL="0" indent="0">
              <a:buNone/>
            </a:pPr>
            <a:r>
              <a:rPr lang="en-US" sz="2000" dirty="0">
                <a:latin typeface="Arial" panose="020B0604020202020204" pitchFamily="34" charset="0"/>
                <a:cs typeface="Arial" panose="020B0604020202020204" pitchFamily="34" charset="0"/>
              </a:rPr>
              <a:t>When universal tools, designated supports, and accommodations do not meet a student’s accessibility needs as described in their IEP/504 Plan, DAs can apply for a special documented accommodation for additional supports through a petition process.</a:t>
            </a:r>
          </a:p>
          <a:p>
            <a:pPr marL="690563">
              <a:lnSpc>
                <a:spcPct val="100000"/>
              </a:lnSpc>
              <a:spcBef>
                <a:spcPts val="400"/>
              </a:spcBef>
            </a:pPr>
            <a:r>
              <a:rPr lang="en-US" sz="2000" dirty="0">
                <a:latin typeface="Arial" panose="020B0604020202020204" pitchFamily="34" charset="0"/>
                <a:cs typeface="Arial" panose="020B0604020202020204" pitchFamily="34" charset="0"/>
              </a:rPr>
              <a:t>Read Aloud of Reading Passages*</a:t>
            </a:r>
          </a:p>
          <a:p>
            <a:pPr marL="690563">
              <a:lnSpc>
                <a:spcPct val="100000"/>
              </a:lnSpc>
              <a:spcBef>
                <a:spcPts val="400"/>
              </a:spcBef>
            </a:pPr>
            <a:r>
              <a:rPr lang="en-US" sz="2000" dirty="0">
                <a:latin typeface="Arial" panose="020B0604020202020204" pitchFamily="34" charset="0"/>
                <a:cs typeface="Arial" panose="020B0604020202020204" pitchFamily="34" charset="0"/>
              </a:rPr>
              <a:t>Human Signer/Visual Support (Items and/or passages) </a:t>
            </a:r>
          </a:p>
          <a:p>
            <a:pPr marL="690563">
              <a:lnSpc>
                <a:spcPct val="100000"/>
              </a:lnSpc>
              <a:spcBef>
                <a:spcPts val="400"/>
              </a:spcBef>
            </a:pPr>
            <a:r>
              <a:rPr lang="en-US" sz="2000" dirty="0">
                <a:latin typeface="Arial" panose="020B0604020202020204" pitchFamily="34" charset="0"/>
                <a:cs typeface="Arial" panose="020B0604020202020204" pitchFamily="34" charset="0"/>
              </a:rPr>
              <a:t>Scribe</a:t>
            </a:r>
          </a:p>
          <a:p>
            <a:pPr marL="690563">
              <a:lnSpc>
                <a:spcPct val="100000"/>
              </a:lnSpc>
              <a:spcBef>
                <a:spcPts val="400"/>
              </a:spcBef>
            </a:pPr>
            <a:r>
              <a:rPr lang="en-US" sz="2000" dirty="0">
                <a:latin typeface="Arial" panose="020B0604020202020204" pitchFamily="34" charset="0"/>
                <a:cs typeface="Arial" panose="020B0604020202020204" pitchFamily="34" charset="0"/>
              </a:rPr>
              <a:t>Print on Demand</a:t>
            </a:r>
          </a:p>
          <a:p>
            <a:pPr marL="690563">
              <a:lnSpc>
                <a:spcPct val="100000"/>
              </a:lnSpc>
              <a:spcBef>
                <a:spcPts val="400"/>
              </a:spcBef>
            </a:pPr>
            <a:r>
              <a:rPr lang="en-US" sz="2000" dirty="0">
                <a:latin typeface="Arial" panose="020B0604020202020204" pitchFamily="34" charset="0"/>
                <a:cs typeface="Arial" panose="020B0604020202020204" pitchFamily="34" charset="0"/>
              </a:rPr>
              <a:t>Manipulatives (Math, Grades 3-8)</a:t>
            </a:r>
          </a:p>
          <a:p>
            <a:pPr marL="690563">
              <a:lnSpc>
                <a:spcPct val="100000"/>
              </a:lnSpc>
              <a:spcBef>
                <a:spcPts val="400"/>
              </a:spcBef>
            </a:pPr>
            <a:r>
              <a:rPr lang="en-US" sz="2000" dirty="0">
                <a:latin typeface="Arial" panose="020B0604020202020204" pitchFamily="34" charset="0"/>
                <a:cs typeface="Arial" panose="020B0604020202020204" pitchFamily="34" charset="0"/>
              </a:rPr>
              <a:t>Hand-held calculator (Math, Grades 6-8) for calculator-allowed items</a:t>
            </a:r>
          </a:p>
          <a:p>
            <a:pPr marL="690563">
              <a:lnSpc>
                <a:spcPct val="100000"/>
              </a:lnSpc>
              <a:spcBef>
                <a:spcPts val="400"/>
              </a:spcBef>
            </a:pPr>
            <a:r>
              <a:rPr lang="en-US" sz="2000" dirty="0">
                <a:latin typeface="Arial" panose="020B0604020202020204" pitchFamily="34" charset="0"/>
                <a:cs typeface="Arial" panose="020B0604020202020204" pitchFamily="34" charset="0"/>
              </a:rPr>
              <a:t>Customized</a:t>
            </a:r>
            <a:endParaRPr lang="en-US" sz="1000" dirty="0">
              <a:latin typeface="Arial" panose="020B0604020202020204" pitchFamily="34" charset="0"/>
              <a:cs typeface="Arial" panose="020B0604020202020204" pitchFamily="34" charset="0"/>
            </a:endParaRPr>
          </a:p>
        </p:txBody>
      </p:sp>
      <p:sp>
        <p:nvSpPr>
          <p:cNvPr id="2" name="TextBox 1"/>
          <p:cNvSpPr txBox="1"/>
          <p:nvPr/>
        </p:nvSpPr>
        <p:spPr>
          <a:xfrm>
            <a:off x="4092367" y="5580809"/>
            <a:ext cx="4710223" cy="907941"/>
          </a:xfrm>
          <a:prstGeom prst="rect">
            <a:avLst/>
          </a:prstGeom>
          <a:noFill/>
        </p:spPr>
        <p:txBody>
          <a:bodyPr wrap="square" rtlCol="0">
            <a:spAutoFit/>
          </a:bodyPr>
          <a:lstStyle/>
          <a:p>
            <a:r>
              <a:rPr lang="en-US" sz="1400" dirty="0">
                <a:cs typeface="Arial" panose="020B0604020202020204" pitchFamily="34" charset="0"/>
              </a:rPr>
              <a:t>*Requires the submission of the </a:t>
            </a:r>
            <a:r>
              <a:rPr lang="en-US" sz="1400" dirty="0">
                <a:cs typeface="Arial" panose="020B0604020202020204" pitchFamily="34" charset="0"/>
                <a:hlinkClick r:id="rId3"/>
              </a:rPr>
              <a:t>Documented Evidence for a Read Aloud of the Smarter Balanced ELA Reading Passages</a:t>
            </a:r>
            <a:r>
              <a:rPr lang="en-US" sz="1400" dirty="0">
                <a:cs typeface="Arial" panose="020B0604020202020204" pitchFamily="34" charset="0"/>
              </a:rPr>
              <a:t> with the submission of the petition.</a:t>
            </a:r>
            <a:endParaRPr lang="en-US" sz="1400" i="1" u="sng" dirty="0">
              <a:cs typeface="Arial" panose="020B0604020202020204" pitchFamily="34" charset="0"/>
            </a:endParaRPr>
          </a:p>
          <a:p>
            <a:endParaRPr lang="en-US" sz="1100" dirty="0"/>
          </a:p>
        </p:txBody>
      </p:sp>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56170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 y="9143"/>
            <a:ext cx="9144000" cy="618555"/>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n-US" sz="3200" b="1" dirty="0">
                <a:ln w="0"/>
                <a:solidFill>
                  <a:schemeClr val="tx1"/>
                </a:solidFill>
                <a:latin typeface="+mj-lt"/>
                <a:ea typeface="+mj-ea"/>
                <a:cs typeface="Arial" panose="020B0604020202020204" pitchFamily="34" charset="0"/>
              </a:rPr>
              <a:t>What is the Process for Submitting a Special Documented Accommodation?</a:t>
            </a:r>
          </a:p>
        </p:txBody>
      </p:sp>
      <p:graphicFrame>
        <p:nvGraphicFramePr>
          <p:cNvPr id="2" name="Table 1"/>
          <p:cNvGraphicFramePr>
            <a:graphicFrameLocks noGrp="1"/>
          </p:cNvGraphicFramePr>
          <p:nvPr>
            <p:extLst>
              <p:ext uri="{D42A27DB-BD31-4B8C-83A1-F6EECF244321}">
                <p14:modId xmlns:p14="http://schemas.microsoft.com/office/powerpoint/2010/main" val="3482925241"/>
              </p:ext>
            </p:extLst>
          </p:nvPr>
        </p:nvGraphicFramePr>
        <p:xfrm>
          <a:off x="611678" y="1240972"/>
          <a:ext cx="7920644" cy="471440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863589408"/>
                    </a:ext>
                  </a:extLst>
                </a:gridCol>
                <a:gridCol w="3949689">
                  <a:extLst>
                    <a:ext uri="{9D8B030D-6E8A-4147-A177-3AD203B41FA5}">
                      <a16:colId xmlns:a16="http://schemas.microsoft.com/office/drawing/2014/main" val="1836541941"/>
                    </a:ext>
                  </a:extLst>
                </a:gridCol>
                <a:gridCol w="425303">
                  <a:extLst>
                    <a:ext uri="{9D8B030D-6E8A-4147-A177-3AD203B41FA5}">
                      <a16:colId xmlns:a16="http://schemas.microsoft.com/office/drawing/2014/main" val="3023077128"/>
                    </a:ext>
                  </a:extLst>
                </a:gridCol>
                <a:gridCol w="3088452">
                  <a:extLst>
                    <a:ext uri="{9D8B030D-6E8A-4147-A177-3AD203B41FA5}">
                      <a16:colId xmlns:a16="http://schemas.microsoft.com/office/drawing/2014/main" val="2798393190"/>
                    </a:ext>
                  </a:extLst>
                </a:gridCol>
              </a:tblGrid>
              <a:tr h="386814">
                <a:tc gridSpan="2">
                  <a:txBody>
                    <a:bodyPr/>
                    <a:lstStyle/>
                    <a:p>
                      <a:pPr algn="ctr"/>
                      <a:r>
                        <a:rPr lang="en-US" dirty="0">
                          <a:solidFill>
                            <a:schemeClr val="tx1"/>
                          </a:solidFill>
                          <a:latin typeface="Arial" panose="020B0604020202020204" pitchFamily="34" charset="0"/>
                          <a:cs typeface="Arial" panose="020B0604020202020204" pitchFamily="34" charset="0"/>
                        </a:rPr>
                        <a:t>Do</a:t>
                      </a:r>
                    </a:p>
                  </a:txBody>
                  <a:tcPr/>
                </a:tc>
                <a:tc hMerge="1">
                  <a:txBody>
                    <a:bodyPr/>
                    <a:lstStyle/>
                    <a:p>
                      <a:pPr algn="ctr"/>
                      <a:endParaRPr lang="en-US"/>
                    </a:p>
                  </a:txBody>
                  <a:tcPr/>
                </a:tc>
                <a:tc gridSpan="2">
                  <a:txBody>
                    <a:bodyPr/>
                    <a:lstStyle/>
                    <a:p>
                      <a:pPr algn="ctr"/>
                      <a:r>
                        <a:rPr lang="en-US" dirty="0">
                          <a:solidFill>
                            <a:schemeClr val="tx1"/>
                          </a:solidFill>
                          <a:latin typeface="Arial" panose="020B0604020202020204" pitchFamily="34" charset="0"/>
                          <a:cs typeface="Arial" panose="020B0604020202020204" pitchFamily="34" charset="0"/>
                        </a:rPr>
                        <a:t>Do</a:t>
                      </a:r>
                      <a:r>
                        <a:rPr lang="en-US" baseline="0" dirty="0">
                          <a:solidFill>
                            <a:schemeClr val="tx1"/>
                          </a:solidFill>
                          <a:latin typeface="Arial" panose="020B0604020202020204" pitchFamily="34" charset="0"/>
                          <a:cs typeface="Arial" panose="020B0604020202020204" pitchFamily="34" charset="0"/>
                        </a:rPr>
                        <a:t> Not</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a:p>
                  </a:txBody>
                  <a:tcPr/>
                </a:tc>
                <a:extLst>
                  <a:ext uri="{0D108BD9-81ED-4DB2-BD59-A6C34878D82A}">
                    <a16:rowId xmlns:a16="http://schemas.microsoft.com/office/drawing/2014/main" val="503898570"/>
                  </a:ext>
                </a:extLst>
              </a:tr>
              <a:tr h="105010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DA’s should contact</a:t>
                      </a:r>
                      <a:r>
                        <a:rPr lang="en-US" sz="1600" baseline="0" dirty="0">
                          <a:latin typeface="Arial" panose="020B0604020202020204" pitchFamily="34" charset="0"/>
                          <a:cs typeface="Arial" panose="020B0604020202020204" pitchFamily="34" charset="0"/>
                        </a:rPr>
                        <a:t> Deirdre or Janet regarding</a:t>
                      </a:r>
                      <a:r>
                        <a:rPr lang="en-US" sz="1600" dirty="0">
                          <a:latin typeface="Arial" panose="020B0604020202020204" pitchFamily="34" charset="0"/>
                          <a:cs typeface="Arial" panose="020B0604020202020204" pitchFamily="34" charset="0"/>
                        </a:rPr>
                        <a:t> any student who may qualify. See Assessment Guidelines Appendix C page 57.</a:t>
                      </a: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provide student names or confidential information if requesting information via email.</a:t>
                      </a:r>
                    </a:p>
                  </a:txBody>
                  <a:tcPr/>
                </a:tc>
                <a:extLst>
                  <a:ext uri="{0D108BD9-81ED-4DB2-BD59-A6C34878D82A}">
                    <a16:rowId xmlns:a16="http://schemas.microsoft.com/office/drawing/2014/main" val="3542610897"/>
                  </a:ext>
                </a:extLst>
              </a:tr>
              <a:tr h="170631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Based on initial eligibility, DAs will </a:t>
                      </a:r>
                      <a:r>
                        <a:rPr lang="en-US" sz="1600" dirty="0">
                          <a:solidFill>
                            <a:schemeClr val="tx1"/>
                          </a:solidFill>
                          <a:latin typeface="Arial" panose="020B0604020202020204" pitchFamily="34" charset="0"/>
                          <a:cs typeface="Arial" panose="020B0604020202020204" pitchFamily="34" charset="0"/>
                        </a:rPr>
                        <a:t>receive a Special Documented Accommodation Petition and access to the Cambium Secure FTP site for submitting</a:t>
                      </a:r>
                      <a:r>
                        <a:rPr lang="en-US" sz="1600" baseline="0" dirty="0">
                          <a:solidFill>
                            <a:schemeClr val="tx1"/>
                          </a:solidFill>
                          <a:latin typeface="Arial" panose="020B0604020202020204" pitchFamily="34" charset="0"/>
                          <a:cs typeface="Arial" panose="020B0604020202020204" pitchFamily="34" charset="0"/>
                        </a:rPr>
                        <a:t> completed paperwork documenting the need for special accommodation(s).</a:t>
                      </a:r>
                      <a:r>
                        <a:rPr lang="en-US" sz="1600" dirty="0">
                          <a:solidFill>
                            <a:schemeClr val="tx1"/>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email petitions,</a:t>
                      </a:r>
                      <a:r>
                        <a:rPr lang="en-US" sz="1600" baseline="0" dirty="0">
                          <a:latin typeface="Arial" panose="020B0604020202020204" pitchFamily="34" charset="0"/>
                          <a:cs typeface="Arial" panose="020B0604020202020204" pitchFamily="34" charset="0"/>
                        </a:rPr>
                        <a:t> IEPs, 504s, or any confidential information. All petitions must be submitted by the DA using Cambium’s secure FTP site.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7437365"/>
                  </a:ext>
                </a:extLst>
              </a:tr>
              <a:tr h="1235214">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CSDE will review petitions and provide a letter of approval or guidance to district via the secure FTP site. Letters</a:t>
                      </a:r>
                      <a:r>
                        <a:rPr lang="en-US" sz="1600" baseline="0" dirty="0">
                          <a:latin typeface="Arial" panose="020B0604020202020204" pitchFamily="34" charset="0"/>
                          <a:cs typeface="Arial" panose="020B0604020202020204" pitchFamily="34" charset="0"/>
                        </a:rPr>
                        <a:t> of approval may also include the completion/submission of security/confidentiality agreements.</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test students with requested accommodations without approval</a:t>
                      </a:r>
                      <a:r>
                        <a:rPr lang="en-US" sz="1600" baseline="0" dirty="0">
                          <a:latin typeface="Arial" panose="020B0604020202020204" pitchFamily="34" charset="0"/>
                          <a:cs typeface="Arial" panose="020B0604020202020204" pitchFamily="34" charset="0"/>
                        </a:rPr>
                        <a:t> from the CSDE.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3023711"/>
                  </a:ext>
                </a:extLst>
              </a:tr>
            </a:tbl>
          </a:graphicData>
        </a:graphic>
      </p:graphicFrame>
      <p:sp>
        <p:nvSpPr>
          <p:cNvPr id="6" name="Multiply 5"/>
          <p:cNvSpPr/>
          <p:nvPr/>
        </p:nvSpPr>
        <p:spPr>
          <a:xfrm>
            <a:off x="5134183" y="1833374"/>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p:cNvSpPr/>
          <p:nvPr/>
        </p:nvSpPr>
        <p:spPr>
          <a:xfrm>
            <a:off x="5909752" y="8230589"/>
            <a:ext cx="544285" cy="59871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15" y="1883646"/>
            <a:ext cx="266494" cy="231263"/>
          </a:xfrm>
          <a:prstGeom prst="rect">
            <a:avLst/>
          </a:prstGeom>
        </p:spPr>
      </p:pic>
      <p:pic>
        <p:nvPicPr>
          <p:cNvPr id="12" name="Picture 11"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08" y="3467071"/>
            <a:ext cx="266494" cy="231263"/>
          </a:xfrm>
          <a:prstGeom prst="rect">
            <a:avLst/>
          </a:prstGeom>
        </p:spPr>
      </p:pic>
      <p:pic>
        <p:nvPicPr>
          <p:cNvPr id="13" name="Picture 12"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52" y="5167245"/>
            <a:ext cx="266494" cy="231263"/>
          </a:xfrm>
          <a:prstGeom prst="rect">
            <a:avLst/>
          </a:prstGeom>
        </p:spPr>
      </p:pic>
      <p:sp>
        <p:nvSpPr>
          <p:cNvPr id="14" name="Multiply 13"/>
          <p:cNvSpPr/>
          <p:nvPr/>
        </p:nvSpPr>
        <p:spPr>
          <a:xfrm>
            <a:off x="5134183" y="3253508"/>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ultiply 14"/>
          <p:cNvSpPr/>
          <p:nvPr/>
        </p:nvSpPr>
        <p:spPr>
          <a:xfrm>
            <a:off x="5141414" y="4885710"/>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865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084" y="1876078"/>
            <a:ext cx="2492479" cy="3105843"/>
          </a:xfrm>
          <a:prstGeom prst="rect">
            <a:avLst/>
          </a:prstGeom>
        </p:spPr>
      </p:pic>
      <p:sp>
        <p:nvSpPr>
          <p:cNvPr id="5" name="Title 4">
            <a:extLst>
              <a:ext uri="{FF2B5EF4-FFF2-40B4-BE49-F238E27FC236}">
                <a16:creationId xmlns:a16="http://schemas.microsoft.com/office/drawing/2014/main" id="{1867398C-A8E3-4994-AE57-BD722F28C3ED}"/>
              </a:ext>
            </a:extLst>
          </p:cNvPr>
          <p:cNvSpPr>
            <a:spLocks noGrp="1"/>
          </p:cNvSpPr>
          <p:nvPr>
            <p:ph type="title"/>
          </p:nvPr>
        </p:nvSpPr>
        <p:spPr>
          <a:xfrm>
            <a:off x="2900934" y="721895"/>
            <a:ext cx="5486400" cy="5500196"/>
          </a:xfrm>
        </p:spPr>
        <p:txBody>
          <a:bodyPr anchor="ctr">
            <a:noAutofit/>
          </a:bodyPr>
          <a:lstStyle/>
          <a:p>
            <a:r>
              <a:rPr lang="en-US" sz="4400" b="1" dirty="0">
                <a:solidFill>
                  <a:schemeClr val="tx1"/>
                </a:solidFill>
              </a:rPr>
              <a:t>The Connecticut Alternate Assessment System for Eligible Students with Significant Cognitive Disabilities</a:t>
            </a:r>
            <a:endParaRPr lang="en-US" sz="4400" dirty="0">
              <a:solidFill>
                <a:schemeClr val="tx1"/>
              </a:solidFill>
            </a:endParaRPr>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45849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42455" y="1002584"/>
            <a:ext cx="6124575" cy="3209925"/>
          </a:xfrm>
          <a:prstGeom prst="rect">
            <a:avLst/>
          </a:prstGeom>
        </p:spPr>
      </p:pic>
      <p:pic>
        <p:nvPicPr>
          <p:cNvPr id="4" name="Picture 3" descr="New Text Overlay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5222" y="4617720"/>
            <a:ext cx="879073" cy="768317"/>
          </a:xfrm>
          <a:prstGeom prst="rect">
            <a:avLst/>
          </a:prstGeom>
        </p:spPr>
      </p:pic>
      <p:cxnSp>
        <p:nvCxnSpPr>
          <p:cNvPr id="6" name="Straight Arrow Connector 5"/>
          <p:cNvCxnSpPr/>
          <p:nvPr/>
        </p:nvCxnSpPr>
        <p:spPr>
          <a:xfrm>
            <a:off x="3921439" y="1934036"/>
            <a:ext cx="1173075" cy="2819336"/>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Title 4">
            <a:extLst>
              <a:ext uri="{FF2B5EF4-FFF2-40B4-BE49-F238E27FC236}">
                <a16:creationId xmlns:a16="http://schemas.microsoft.com/office/drawing/2014/main" id="{46AC06EF-56E5-417E-80FA-70EE46C468D2}"/>
              </a:ext>
            </a:extLst>
          </p:cNvPr>
          <p:cNvSpPr>
            <a:spLocks noGrp="1"/>
          </p:cNvSpPr>
          <p:nvPr>
            <p:ph type="title"/>
          </p:nvPr>
        </p:nvSpPr>
        <p:spPr>
          <a:xfrm>
            <a:off x="0" y="2010781"/>
            <a:ext cx="2530159" cy="2471286"/>
          </a:xfrm>
        </p:spPr>
        <p:txBody>
          <a:bodyPr>
            <a:noAutofit/>
          </a:bodyPr>
          <a:lstStyle/>
          <a:p>
            <a:r>
              <a:rPr lang="en-US" sz="3200" b="1" dirty="0">
                <a:solidFill>
                  <a:schemeClr val="tx1"/>
                </a:solidFill>
                <a:ea typeface="+mj-ea"/>
                <a:cs typeface="Arial" panose="020B0604020202020204" pitchFamily="34" charset="0"/>
              </a:rPr>
              <a:t>Connecticut Annotated Alternate Assessment Eligibility Form</a:t>
            </a:r>
            <a:endParaRPr lang="en-US" sz="3200" dirty="0">
              <a:solidFill>
                <a:schemeClr val="tx1"/>
              </a:solidFill>
            </a:endParaRPr>
          </a:p>
        </p:txBody>
      </p:sp>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62943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9990" y="545432"/>
            <a:ext cx="6105525" cy="5762011"/>
          </a:xfrm>
          <a:prstGeom prst="rect">
            <a:avLst/>
          </a:prstGeom>
        </p:spPr>
      </p:pic>
      <p:sp>
        <p:nvSpPr>
          <p:cNvPr id="3" name="Left Brace 2"/>
          <p:cNvSpPr/>
          <p:nvPr/>
        </p:nvSpPr>
        <p:spPr>
          <a:xfrm>
            <a:off x="2591754" y="2534653"/>
            <a:ext cx="552500" cy="3235604"/>
          </a:xfrm>
          <a:prstGeom prst="leftBrace">
            <a:avLst>
              <a:gd name="adj1" fmla="val 0"/>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New Text Overlay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702" y="3313434"/>
            <a:ext cx="879073" cy="768317"/>
          </a:xfrm>
          <a:prstGeom prst="rect">
            <a:avLst/>
          </a:prstGeom>
        </p:spPr>
      </p:pic>
      <p:sp>
        <p:nvSpPr>
          <p:cNvPr id="6" name="Title 5">
            <a:extLst>
              <a:ext uri="{FF2B5EF4-FFF2-40B4-BE49-F238E27FC236}">
                <a16:creationId xmlns:a16="http://schemas.microsoft.com/office/drawing/2014/main" id="{F459D311-DF31-4CEE-A7B9-5CEAEDBBD363}"/>
              </a:ext>
            </a:extLst>
          </p:cNvPr>
          <p:cNvSpPr>
            <a:spLocks noGrp="1"/>
          </p:cNvSpPr>
          <p:nvPr>
            <p:ph type="title"/>
          </p:nvPr>
        </p:nvSpPr>
        <p:spPr>
          <a:xfrm>
            <a:off x="59944" y="1177537"/>
            <a:ext cx="2394498" cy="4601183"/>
          </a:xfrm>
        </p:spPr>
        <p:txBody>
          <a:bodyPr/>
          <a:lstStyle/>
          <a:p>
            <a:r>
              <a:rPr lang="en-US" sz="3200" b="1" dirty="0">
                <a:solidFill>
                  <a:schemeClr val="tx1"/>
                </a:solidFill>
                <a:ea typeface="+mj-ea"/>
                <a:cs typeface="Arial" panose="020B0604020202020204" pitchFamily="34" charset="0"/>
              </a:rPr>
              <a:t>Connecticut Annotated Alternate Assessment Eligibility Form</a:t>
            </a:r>
            <a:br>
              <a:rPr lang="en-US" sz="3200" b="1" dirty="0">
                <a:solidFill>
                  <a:srgbClr val="000099"/>
                </a:solidFill>
                <a:latin typeface="Arial" panose="020B0604020202020204" pitchFamily="34" charset="0"/>
                <a:ea typeface="+mj-ea"/>
                <a:cs typeface="Arial" panose="020B0604020202020204" pitchFamily="34" charset="0"/>
              </a:rPr>
            </a:br>
            <a:endParaRPr lang="en-US" dirty="0"/>
          </a:p>
        </p:txBody>
      </p:sp>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05651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7539"/>
            <a:ext cx="2454442" cy="3034602"/>
          </a:xfrm>
          <a:prstGeom prst="rect">
            <a:avLst/>
          </a:prstGeom>
          <a:noFill/>
        </p:spPr>
        <p:txBody>
          <a:bodyPr>
            <a:noAutofit/>
          </a:bodyPr>
          <a:lstStyle/>
          <a:p>
            <a:pPr algn="ctr" defTabSz="342900"/>
            <a:r>
              <a:rPr lang="en-US" sz="3200" b="1" dirty="0">
                <a:latin typeface="+mj-lt"/>
                <a:ea typeface="+mj-ea"/>
                <a:cs typeface="Arial" panose="020B0604020202020204" pitchFamily="34" charset="0"/>
              </a:rPr>
              <a:t>Connecticut Annotated Alternate Assessment Eligibility Form</a:t>
            </a:r>
          </a:p>
        </p:txBody>
      </p:sp>
      <p:pic>
        <p:nvPicPr>
          <p:cNvPr id="3" name="Picture 2"/>
          <p:cNvPicPr>
            <a:picLocks noChangeAspect="1"/>
          </p:cNvPicPr>
          <p:nvPr/>
        </p:nvPicPr>
        <p:blipFill>
          <a:blip r:embed="rId3"/>
          <a:stretch>
            <a:fillRect/>
          </a:stretch>
        </p:blipFill>
        <p:spPr>
          <a:xfrm>
            <a:off x="2710615" y="1452562"/>
            <a:ext cx="6000750" cy="3952875"/>
          </a:xfrm>
          <a:prstGeom prst="rect">
            <a:avLst/>
          </a:prstGeom>
        </p:spPr>
      </p:pic>
      <p:sp>
        <p:nvSpPr>
          <p:cNvPr id="4" name="Left Brace 3"/>
          <p:cNvSpPr/>
          <p:nvPr/>
        </p:nvSpPr>
        <p:spPr>
          <a:xfrm>
            <a:off x="2710615" y="3034602"/>
            <a:ext cx="602901" cy="1145511"/>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New Text Overlay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3888" y="3044840"/>
            <a:ext cx="879073" cy="768317"/>
          </a:xfrm>
          <a:prstGeom prst="rect">
            <a:avLst/>
          </a:prstGeom>
        </p:spPr>
      </p:pic>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376985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200" b="1" dirty="0">
                <a:solidFill>
                  <a:srgbClr val="000099"/>
                </a:solidFill>
                <a:latin typeface="+mj-lt"/>
                <a:ea typeface="+mj-ea"/>
                <a:cs typeface="Arial" panose="020B0604020202020204" pitchFamily="34" charset="0"/>
              </a:rPr>
              <a:t>Connecticut Annotated Alternate Assessment Eligibility Form</a:t>
            </a:r>
          </a:p>
        </p:txBody>
      </p:sp>
      <p:pic>
        <p:nvPicPr>
          <p:cNvPr id="5" name="Picture 4"/>
          <p:cNvPicPr>
            <a:picLocks noChangeAspect="1"/>
          </p:cNvPicPr>
          <p:nvPr/>
        </p:nvPicPr>
        <p:blipFill>
          <a:blip r:embed="rId3"/>
          <a:stretch>
            <a:fillRect/>
          </a:stretch>
        </p:blipFill>
        <p:spPr>
          <a:xfrm>
            <a:off x="2139461" y="1196769"/>
            <a:ext cx="4586654" cy="5235970"/>
          </a:xfrm>
          <a:prstGeom prst="rect">
            <a:avLst/>
          </a:prstGeom>
        </p:spPr>
      </p:pic>
      <p:pic>
        <p:nvPicPr>
          <p:cNvPr id="3" name="Picture 2" descr="Badiner Bytes &amp; Tech Tidbits: The &quot;To Do&quot; and &quot;Reminde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62" y="1796142"/>
            <a:ext cx="2082521" cy="2082521"/>
          </a:xfrm>
          <a:prstGeom prst="rect">
            <a:avLst/>
          </a:prstGeom>
        </p:spPr>
      </p:pic>
      <p:cxnSp>
        <p:nvCxnSpPr>
          <p:cNvPr id="6" name="Straight Arrow Connector 5"/>
          <p:cNvCxnSpPr/>
          <p:nvPr/>
        </p:nvCxnSpPr>
        <p:spPr>
          <a:xfrm>
            <a:off x="1678075" y="3918857"/>
            <a:ext cx="522514" cy="271305"/>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1629508" y="4593770"/>
            <a:ext cx="522514" cy="271305"/>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 name="Rectangle 3"/>
          <p:cNvSpPr/>
          <p:nvPr/>
        </p:nvSpPr>
        <p:spPr>
          <a:xfrm>
            <a:off x="2220687" y="4029390"/>
            <a:ext cx="4501660" cy="5024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22362" y="4573676"/>
            <a:ext cx="4501660" cy="5024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15443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744" y="4367639"/>
            <a:ext cx="8572511"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3" name="Title 2"/>
          <p:cNvSpPr>
            <a:spLocks noGrp="1"/>
          </p:cNvSpPr>
          <p:nvPr>
            <p:ph type="title" idx="4294967295"/>
          </p:nvPr>
        </p:nvSpPr>
        <p:spPr>
          <a:xfrm>
            <a:off x="415857" y="4599160"/>
            <a:ext cx="8309853" cy="1358020"/>
          </a:xfrm>
          <a:prstGeom prst="rect">
            <a:avLst/>
          </a:prstGeom>
        </p:spPr>
        <p:txBody>
          <a:bodyPr vert="horz" lIns="91440" tIns="45720" rIns="91440" bIns="45720" rtlCol="0" anchor="ctr">
            <a:normAutofit/>
          </a:bodyPr>
          <a:lstStyle/>
          <a:p>
            <a:pPr algn="ctr"/>
            <a:r>
              <a:rPr lang="en-US" sz="3600" b="1" dirty="0">
                <a:solidFill>
                  <a:schemeClr val="bg1"/>
                </a:solidFill>
              </a:rPr>
              <a:t>Resources to Support the Eligibility of the Alternate Assessment System</a:t>
            </a:r>
          </a:p>
        </p:txBody>
      </p:sp>
      <p:graphicFrame>
        <p:nvGraphicFramePr>
          <p:cNvPr id="6" name="TextBox 3">
            <a:extLst>
              <a:ext uri="{FF2B5EF4-FFF2-40B4-BE49-F238E27FC236}">
                <a16:creationId xmlns:a16="http://schemas.microsoft.com/office/drawing/2014/main" id="{316F3385-F9A5-4C2B-B434-ABC87ADBE4AB}"/>
              </a:ext>
            </a:extLst>
          </p:cNvPr>
          <p:cNvGraphicFramePr/>
          <p:nvPr>
            <p:extLst>
              <p:ext uri="{D42A27DB-BD31-4B8C-83A1-F6EECF244321}">
                <p14:modId xmlns:p14="http://schemas.microsoft.com/office/powerpoint/2010/main" val="3228303197"/>
              </p:ext>
            </p:extLst>
          </p:nvPr>
        </p:nvGraphicFramePr>
        <p:xfrm>
          <a:off x="720090" y="640079"/>
          <a:ext cx="7703820" cy="359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1322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97280"/>
          </a:xfrm>
        </p:spPr>
        <p:txBody>
          <a:bodyPr>
            <a:normAutofit/>
          </a:bodyPr>
          <a:lstStyle/>
          <a:p>
            <a:pPr algn="ctr"/>
            <a:r>
              <a:rPr lang="en-US" sz="3200" b="1" dirty="0">
                <a:ln w="0"/>
                <a:solidFill>
                  <a:schemeClr val="tx1"/>
                </a:solidFill>
              </a:rPr>
              <a:t>2021 Calendar for Alternate Assessments</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160631291"/>
              </p:ext>
            </p:extLst>
          </p:nvPr>
        </p:nvGraphicFramePr>
        <p:xfrm>
          <a:off x="177436" y="1185307"/>
          <a:ext cx="8789127" cy="4662503"/>
        </p:xfrm>
        <a:graphic>
          <a:graphicData uri="http://schemas.openxmlformats.org/drawingml/2006/table">
            <a:tbl>
              <a:tblPr firstRow="1" firstCol="1" bandRow="1">
                <a:tableStyleId>{5C22544A-7EE6-4342-B048-85BDC9FD1C3A}</a:tableStyleId>
              </a:tblPr>
              <a:tblGrid>
                <a:gridCol w="2419275">
                  <a:extLst>
                    <a:ext uri="{9D8B030D-6E8A-4147-A177-3AD203B41FA5}">
                      <a16:colId xmlns:a16="http://schemas.microsoft.com/office/drawing/2014/main" val="20000"/>
                    </a:ext>
                  </a:extLst>
                </a:gridCol>
                <a:gridCol w="1389347">
                  <a:extLst>
                    <a:ext uri="{9D8B030D-6E8A-4147-A177-3AD203B41FA5}">
                      <a16:colId xmlns:a16="http://schemas.microsoft.com/office/drawing/2014/main" val="20001"/>
                    </a:ext>
                  </a:extLst>
                </a:gridCol>
                <a:gridCol w="2941790">
                  <a:extLst>
                    <a:ext uri="{9D8B030D-6E8A-4147-A177-3AD203B41FA5}">
                      <a16:colId xmlns:a16="http://schemas.microsoft.com/office/drawing/2014/main" val="20002"/>
                    </a:ext>
                  </a:extLst>
                </a:gridCol>
                <a:gridCol w="2038715">
                  <a:extLst>
                    <a:ext uri="{9D8B030D-6E8A-4147-A177-3AD203B41FA5}">
                      <a16:colId xmlns:a16="http://schemas.microsoft.com/office/drawing/2014/main" val="20003"/>
                    </a:ext>
                  </a:extLst>
                </a:gridCol>
              </a:tblGrid>
              <a:tr h="300939">
                <a:tc>
                  <a:txBody>
                    <a:bodyPr/>
                    <a:lstStyle/>
                    <a:p>
                      <a:pPr marL="0" marR="0" algn="ctr">
                        <a:lnSpc>
                          <a:spcPct val="115000"/>
                        </a:lnSpc>
                        <a:spcBef>
                          <a:spcPts val="0"/>
                        </a:spcBef>
                        <a:spcAft>
                          <a:spcPts val="0"/>
                        </a:spcAft>
                      </a:pP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Grade(s)</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Deadline</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Delivery</a:t>
                      </a:r>
                      <a:r>
                        <a:rPr lang="en-US" sz="1800" kern="1200" baseline="0" dirty="0">
                          <a:effectLst/>
                          <a:latin typeface="Arial" panose="020B0604020202020204" pitchFamily="34" charset="0"/>
                          <a:cs typeface="Arial" panose="020B0604020202020204" pitchFamily="34" charset="0"/>
                        </a:rPr>
                        <a:t> </a:t>
                      </a:r>
                      <a:r>
                        <a:rPr lang="en-US" sz="1800" kern="1200" dirty="0">
                          <a:effectLst/>
                          <a:latin typeface="Arial" panose="020B0604020202020204" pitchFamily="34" charset="0"/>
                          <a:cs typeface="Arial" panose="020B0604020202020204" pitchFamily="34" charset="0"/>
                        </a:rPr>
                        <a:t>Method</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0"/>
                  </a:ext>
                </a:extLst>
              </a:tr>
              <a:tr h="1440180">
                <a:tc>
                  <a:txBody>
                    <a:bodyPr/>
                    <a:lstStyle/>
                    <a:p>
                      <a:pPr marL="0" marR="0" algn="ctr">
                        <a:lnSpc>
                          <a:spcPct val="115000"/>
                        </a:lnSpc>
                        <a:spcBef>
                          <a:spcPts val="0"/>
                        </a:spcBef>
                        <a:spcAft>
                          <a:spcPts val="0"/>
                        </a:spcAft>
                      </a:pPr>
                      <a:r>
                        <a:rPr lang="en-US" sz="1800" kern="1200" dirty="0">
                          <a:solidFill>
                            <a:schemeClr val="lt1"/>
                          </a:solidFill>
                          <a:effectLst/>
                          <a:latin typeface="Arial" panose="020B0604020202020204" pitchFamily="34" charset="0"/>
                          <a:ea typeface="+mn-ea"/>
                          <a:cs typeface="Arial" panose="020B0604020202020204" pitchFamily="34" charset="0"/>
                        </a:rPr>
                        <a:t>CT</a:t>
                      </a:r>
                      <a:r>
                        <a:rPr lang="en-US" sz="1800" kern="1200" baseline="0" dirty="0">
                          <a:solidFill>
                            <a:schemeClr val="lt1"/>
                          </a:solidFill>
                          <a:effectLst/>
                          <a:latin typeface="Arial" panose="020B0604020202020204" pitchFamily="34" charset="0"/>
                          <a:ea typeface="+mn-ea"/>
                          <a:cs typeface="Arial" panose="020B0604020202020204" pitchFamily="34" charset="0"/>
                        </a:rPr>
                        <a:t> Alternate Assessment Eligibility Form </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3 – 8,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March 1*</a:t>
                      </a:r>
                    </a:p>
                    <a:p>
                      <a:pPr marL="0" marR="0" algn="ctr">
                        <a:lnSpc>
                          <a:spcPct val="115000"/>
                        </a:lnSpc>
                        <a:spcBef>
                          <a:spcPts val="0"/>
                        </a:spcBef>
                        <a:spcAft>
                          <a:spcPts val="0"/>
                        </a:spcAft>
                      </a:pPr>
                      <a:r>
                        <a:rPr lang="en-US" dirty="0">
                          <a:solidFill>
                            <a:srgbClr val="000099"/>
                          </a:solidFill>
                          <a:latin typeface="Arial" panose="020B0604020202020204" pitchFamily="34" charset="0"/>
                          <a:cs typeface="Arial" panose="020B0604020202020204" pitchFamily="34" charset="0"/>
                        </a:rPr>
                        <a:t>Eligible students in Grades 3-8; and extended deadline for newly eligible Grade 11 students</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Data Entry Interface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1"/>
                  </a:ext>
                </a:extLst>
              </a:tr>
              <a:tr h="857730">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Connecticut Alternate Assessment (CTAA)</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3 – 8 and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March 28 – June 3</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dirty="0">
                          <a:solidFill>
                            <a:srgbClr val="000099"/>
                          </a:solidFill>
                          <a:effectLst/>
                          <a:latin typeface="Arial" panose="020B0604020202020204" pitchFamily="34" charset="0"/>
                          <a:ea typeface="Times New Roman"/>
                          <a:cs typeface="Arial" panose="020B0604020202020204" pitchFamily="34" charset="0"/>
                        </a:rPr>
                        <a:t>Online Test Delivery System </a:t>
                      </a:r>
                    </a:p>
                  </a:txBody>
                  <a:tcPr marL="69532" marR="69532" marT="9525" marB="0" anchor="ctr"/>
                </a:tc>
                <a:extLst>
                  <a:ext uri="{0D108BD9-81ED-4DB2-BD59-A6C34878D82A}">
                    <a16:rowId xmlns:a16="http://schemas.microsoft.com/office/drawing/2014/main" val="10002"/>
                  </a:ext>
                </a:extLst>
              </a:tr>
              <a:tr h="87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Submission of the CTAS Student Score Worksheet</a:t>
                      </a:r>
                      <a:endParaRPr lang="en-US" dirty="0">
                        <a:latin typeface="Arial" panose="020B0604020202020204" pitchFamily="34" charset="0"/>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800" kern="1200" dirty="0">
                          <a:solidFill>
                            <a:srgbClr val="000099"/>
                          </a:solidFill>
                          <a:effectLst/>
                          <a:latin typeface="Arial" panose="020B0604020202020204" pitchFamily="34" charset="0"/>
                          <a:ea typeface="+mn-ea"/>
                          <a:cs typeface="Arial" panose="020B0604020202020204" pitchFamily="34" charset="0"/>
                        </a:rPr>
                        <a:t>5</a:t>
                      </a:r>
                      <a:r>
                        <a:rPr lang="en-US" sz="1800" kern="1200" baseline="0" dirty="0">
                          <a:solidFill>
                            <a:srgbClr val="000099"/>
                          </a:solidFill>
                          <a:effectLst/>
                          <a:latin typeface="Arial" panose="020B0604020202020204" pitchFamily="34" charset="0"/>
                          <a:ea typeface="+mn-ea"/>
                          <a:cs typeface="Arial" panose="020B0604020202020204" pitchFamily="34" charset="0"/>
                        </a:rPr>
                        <a:t>, 8, and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March 28 – June 3</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Data Entry</a:t>
                      </a:r>
                      <a:r>
                        <a:rPr lang="en-US" sz="1800" kern="1200" baseline="0" dirty="0">
                          <a:solidFill>
                            <a:srgbClr val="000099"/>
                          </a:solidFill>
                          <a:effectLst/>
                          <a:latin typeface="Arial" panose="020B0604020202020204" pitchFamily="34" charset="0"/>
                          <a:cs typeface="Arial" panose="020B0604020202020204" pitchFamily="34" charset="0"/>
                        </a:rPr>
                        <a:t> Interface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5"/>
                  </a:ext>
                </a:extLst>
              </a:tr>
              <a:tr h="993612">
                <a:tc gridSpan="4">
                  <a:txBody>
                    <a:bodyPr/>
                    <a:lstStyle/>
                    <a:p>
                      <a:r>
                        <a:rPr lang="en-US" sz="1400" dirty="0">
                          <a:latin typeface="Arial" panose="020B0604020202020204" pitchFamily="34" charset="0"/>
                          <a:cs typeface="Arial" panose="020B0604020202020204" pitchFamily="34" charset="0"/>
                        </a:rPr>
                        <a:t>*Eligibility</a:t>
                      </a:r>
                      <a:r>
                        <a:rPr lang="en-US" sz="1400" baseline="0" dirty="0">
                          <a:latin typeface="Arial" panose="020B0604020202020204" pitchFamily="34" charset="0"/>
                          <a:cs typeface="Arial" panose="020B0604020202020204" pitchFamily="34" charset="0"/>
                        </a:rPr>
                        <a:t> forms for eligible students in Grade 11 and dually identified English learners and students with disabilities (Grades 3-8 and 11) were due on December 22, 2021.</a:t>
                      </a:r>
                    </a:p>
                    <a:p>
                      <a:r>
                        <a:rPr lang="en-US" sz="1400" dirty="0">
                          <a:latin typeface="Arial" panose="020B0604020202020204" pitchFamily="34" charset="0"/>
                          <a:cs typeface="Arial" panose="020B0604020202020204" pitchFamily="34" charset="0"/>
                        </a:rPr>
                        <a:t>When forms</a:t>
                      </a:r>
                      <a:r>
                        <a:rPr lang="en-US" sz="1400" baseline="0" dirty="0">
                          <a:latin typeface="Arial" panose="020B0604020202020204" pitchFamily="34" charset="0"/>
                          <a:cs typeface="Arial" panose="020B0604020202020204" pitchFamily="34" charset="0"/>
                        </a:rPr>
                        <a:t> are submitted after March 1, DA’s must notify the CT Help Desk to request the activation of the Alternate Flag Indicator. Otherwise, students will not have access to the Alternate Assessments.</a:t>
                      </a:r>
                    </a:p>
                  </a:txBody>
                  <a:tcPr marL="69532" marR="69532" marT="9525" marB="0" anchor="ctr"/>
                </a:tc>
                <a:tc hMerge="1">
                  <a:txBody>
                    <a:bodyPr/>
                    <a:lstStyle/>
                    <a:p>
                      <a:pPr marL="0" marR="0" algn="ctr">
                        <a:spcBef>
                          <a:spcPts val="0"/>
                        </a:spcBef>
                        <a:spcAft>
                          <a:spcPts val="0"/>
                        </a:spcAft>
                      </a:pPr>
                      <a:endParaRPr lang="en-US" sz="1800">
                        <a:solidFill>
                          <a:srgbClr val="000099"/>
                        </a:solidFill>
                        <a:effectLst/>
                        <a:latin typeface="+mn-lt"/>
                        <a:ea typeface="Times New Roman"/>
                      </a:endParaRPr>
                    </a:p>
                  </a:txBody>
                  <a:tcPr marL="69532" marR="69532" marT="9525" marB="0" anchor="ctr"/>
                </a:tc>
                <a:tc hMerge="1">
                  <a:txBody>
                    <a:bodyPr/>
                    <a:lstStyle/>
                    <a:p>
                      <a:pPr marL="0" marR="0" algn="ctr">
                        <a:lnSpc>
                          <a:spcPct val="115000"/>
                        </a:lnSpc>
                        <a:spcBef>
                          <a:spcPts val="0"/>
                        </a:spcBef>
                        <a:spcAft>
                          <a:spcPts val="0"/>
                        </a:spcAft>
                      </a:pPr>
                      <a:endParaRPr lang="en-US" sz="1800">
                        <a:solidFill>
                          <a:srgbClr val="000099"/>
                        </a:solidFill>
                        <a:effectLst/>
                        <a:latin typeface="+mn-lt"/>
                        <a:ea typeface="Times New Roman"/>
                      </a:endParaRPr>
                    </a:p>
                  </a:txBody>
                  <a:tcPr marL="69532" marR="69532" marT="9525" marB="0" anchor="ctr"/>
                </a:tc>
                <a:tc hMerge="1">
                  <a:txBody>
                    <a:bodyPr/>
                    <a:lstStyle/>
                    <a:p>
                      <a:pPr marL="0" marR="0" algn="ctr">
                        <a:lnSpc>
                          <a:spcPct val="115000"/>
                        </a:lnSpc>
                        <a:spcBef>
                          <a:spcPts val="0"/>
                        </a:spcBef>
                        <a:spcAft>
                          <a:spcPts val="0"/>
                        </a:spcAft>
                      </a:pPr>
                      <a:endParaRPr lang="en-US" sz="1800">
                        <a:solidFill>
                          <a:srgbClr val="000099"/>
                        </a:solidFill>
                        <a:effectLst/>
                        <a:latin typeface="+mn-lt"/>
                        <a:ea typeface="Times New Roman"/>
                      </a:endParaRPr>
                    </a:p>
                  </a:txBody>
                  <a:tcPr marL="69532" marR="69532" marT="9525" marB="0" anchor="ctr"/>
                </a:tc>
                <a:extLst>
                  <a:ext uri="{0D108BD9-81ED-4DB2-BD59-A6C34878D82A}">
                    <a16:rowId xmlns:a16="http://schemas.microsoft.com/office/drawing/2014/main" val="1063005328"/>
                  </a:ext>
                </a:extLst>
              </a:tr>
            </a:tbl>
          </a:graphicData>
        </a:graphic>
      </p:graphicFrame>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475850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097280"/>
          </a:xfrm>
          <a:prstGeom prst="rect">
            <a:avLst/>
          </a:prstGeom>
          <a:noFill/>
        </p:spPr>
        <p:txBody>
          <a:bodyPr vert="horz" lIns="68580" tIns="34290" rIns="68580" bIns="34290" rtlCol="0" anchor="ctr">
            <a:noAutofit/>
          </a:bodyPr>
          <a:lstStyle>
            <a:lvl1pPr algn="ctr" defTabSz="914400" eaLnBrk="1" latinLnBrk="0" hangingPunct="1">
              <a:lnSpc>
                <a:spcPct val="90000"/>
              </a:lnSpc>
              <a:buNone/>
              <a:defRPr sz="3200" b="1">
                <a:latin typeface="+mj-lt"/>
                <a:ea typeface="+mj-ea"/>
                <a:cs typeface="+mj-cs"/>
              </a:defRPr>
            </a:lvl1pPr>
          </a:lstStyle>
          <a:p>
            <a:r>
              <a:rPr lang="en-US" dirty="0">
                <a:solidFill>
                  <a:srgbClr val="000099"/>
                </a:solidFill>
                <a:cs typeface="Arial" panose="020B0604020202020204" pitchFamily="34" charset="0"/>
              </a:rPr>
              <a:t>Connecticut Alternate Assessment System</a:t>
            </a:r>
          </a:p>
        </p:txBody>
      </p:sp>
      <p:graphicFrame>
        <p:nvGraphicFramePr>
          <p:cNvPr id="5" name="Table 4"/>
          <p:cNvGraphicFramePr>
            <a:graphicFrameLocks noGrp="1"/>
          </p:cNvGraphicFramePr>
          <p:nvPr>
            <p:extLst>
              <p:ext uri="{D42A27DB-BD31-4B8C-83A1-F6EECF244321}">
                <p14:modId xmlns:p14="http://schemas.microsoft.com/office/powerpoint/2010/main" val="1176444392"/>
              </p:ext>
            </p:extLst>
          </p:nvPr>
        </p:nvGraphicFramePr>
        <p:xfrm>
          <a:off x="305721" y="1188020"/>
          <a:ext cx="8500821" cy="4869564"/>
        </p:xfrm>
        <a:graphic>
          <a:graphicData uri="http://schemas.openxmlformats.org/drawingml/2006/table">
            <a:tbl>
              <a:tblPr firstRow="1" firstCol="1" bandRow="1"/>
              <a:tblGrid>
                <a:gridCol w="1427386">
                  <a:extLst>
                    <a:ext uri="{9D8B030D-6E8A-4147-A177-3AD203B41FA5}">
                      <a16:colId xmlns:a16="http://schemas.microsoft.com/office/drawing/2014/main" val="20000"/>
                    </a:ext>
                  </a:extLst>
                </a:gridCol>
                <a:gridCol w="3381153">
                  <a:extLst>
                    <a:ext uri="{9D8B030D-6E8A-4147-A177-3AD203B41FA5}">
                      <a16:colId xmlns:a16="http://schemas.microsoft.com/office/drawing/2014/main" val="842181601"/>
                    </a:ext>
                  </a:extLst>
                </a:gridCol>
                <a:gridCol w="3692282">
                  <a:extLst>
                    <a:ext uri="{9D8B030D-6E8A-4147-A177-3AD203B41FA5}">
                      <a16:colId xmlns:a16="http://schemas.microsoft.com/office/drawing/2014/main" val="20001"/>
                    </a:ext>
                  </a:extLst>
                </a:gridCol>
              </a:tblGrid>
              <a:tr h="470533">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Connecticut Alternate Assessment (CTAA)</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Connecticut</a:t>
                      </a:r>
                      <a:r>
                        <a:rPr lang="en-US" sz="1700" b="1" baseline="0" dirty="0">
                          <a:effectLst/>
                          <a:latin typeface="Arial" panose="020B0604020202020204" pitchFamily="34" charset="0"/>
                          <a:ea typeface="Calibri" panose="020F0502020204030204" pitchFamily="34" charset="0"/>
                          <a:cs typeface="Arial" panose="020B0604020202020204" pitchFamily="34" charset="0"/>
                        </a:rPr>
                        <a:t> </a:t>
                      </a:r>
                      <a:r>
                        <a:rPr lang="en-US" sz="1700" b="1" dirty="0">
                          <a:effectLst/>
                          <a:latin typeface="Arial" panose="020B0604020202020204" pitchFamily="34" charset="0"/>
                          <a:ea typeface="Calibri" panose="020F0502020204030204" pitchFamily="34" charset="0"/>
                          <a:cs typeface="Arial" panose="020B0604020202020204" pitchFamily="34" charset="0"/>
                        </a:rPr>
                        <a:t>Alternate Science</a:t>
                      </a:r>
                    </a:p>
                    <a:p>
                      <a:pPr marL="0" marR="0" algn="ctr">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(CTAS)</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31566">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Grades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3-8 and 11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5, 8, 11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958728">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Subject Areas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English language</a:t>
                      </a:r>
                      <a:r>
                        <a:rPr lang="en-US" sz="1700" baseline="0" dirty="0">
                          <a:effectLst/>
                          <a:latin typeface="Arial" panose="020B0604020202020204" pitchFamily="34" charset="0"/>
                          <a:ea typeface="Calibri" panose="020F0502020204030204" pitchFamily="34" charset="0"/>
                          <a:cs typeface="Arial" panose="020B0604020202020204" pitchFamily="34" charset="0"/>
                        </a:rPr>
                        <a:t> arts</a:t>
                      </a:r>
                    </a:p>
                    <a:p>
                      <a:pPr marL="341313" marR="0" lvl="1" indent="-171450" algn="l">
                        <a:lnSpc>
                          <a:spcPct val="107000"/>
                        </a:lnSpc>
                        <a:spcBef>
                          <a:spcPts val="0"/>
                        </a:spcBef>
                        <a:spcAft>
                          <a:spcPts val="0"/>
                        </a:spcAft>
                        <a:buFont typeface="Arial" panose="020B0604020202020204" pitchFamily="34" charset="0"/>
                        <a:buChar char="•"/>
                      </a:pPr>
                      <a:r>
                        <a:rPr lang="en-US" sz="1700" baseline="0" dirty="0">
                          <a:effectLst/>
                          <a:latin typeface="Arial" panose="020B0604020202020204" pitchFamily="34" charset="0"/>
                          <a:ea typeface="Calibri" panose="020F0502020204030204" pitchFamily="34" charset="0"/>
                          <a:cs typeface="Arial" panose="020B0604020202020204" pitchFamily="34" charset="0"/>
                        </a:rPr>
                        <a:t>Reading</a:t>
                      </a:r>
                    </a:p>
                    <a:p>
                      <a:pPr marL="341313" marR="0" lvl="1" indent="-171450" algn="l">
                        <a:lnSpc>
                          <a:spcPct val="107000"/>
                        </a:lnSpc>
                        <a:spcBef>
                          <a:spcPts val="0"/>
                        </a:spcBef>
                        <a:spcAft>
                          <a:spcPts val="0"/>
                        </a:spcAft>
                        <a:buFont typeface="Arial" panose="020B0604020202020204" pitchFamily="34" charset="0"/>
                        <a:buChar char="•"/>
                      </a:pPr>
                      <a:r>
                        <a:rPr lang="en-US" sz="1700" baseline="0" dirty="0">
                          <a:effectLst/>
                          <a:latin typeface="Arial" panose="020B0604020202020204" pitchFamily="34" charset="0"/>
                          <a:ea typeface="Calibri" panose="020F0502020204030204" pitchFamily="34" charset="0"/>
                          <a:cs typeface="Arial" panose="020B0604020202020204" pitchFamily="34" charset="0"/>
                        </a:rPr>
                        <a:t>Writing</a:t>
                      </a:r>
                    </a:p>
                    <a:p>
                      <a:pPr marL="0" marR="0" algn="l">
                        <a:lnSpc>
                          <a:spcPct val="107000"/>
                        </a:lnSpc>
                        <a:spcBef>
                          <a:spcPts val="0"/>
                        </a:spcBef>
                        <a:spcAft>
                          <a:spcPts val="0"/>
                        </a:spcAft>
                      </a:pPr>
                      <a:r>
                        <a:rPr lang="en-US" sz="1700" baseline="0" dirty="0">
                          <a:effectLst/>
                          <a:latin typeface="Arial" panose="020B0604020202020204" pitchFamily="34" charset="0"/>
                          <a:ea typeface="Calibri" panose="020F0502020204030204" pitchFamily="34" charset="0"/>
                          <a:cs typeface="Arial" panose="020B0604020202020204" pitchFamily="34" charset="0"/>
                        </a:rPr>
                        <a:t>Mathematics</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Science</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Earth</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Life</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Physical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238587">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Delivery Method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Trained TEA administers the grade-specific math and ELA items via the online testing system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Trained TEA assesses eligible</a:t>
                      </a:r>
                      <a:r>
                        <a:rPr lang="en-US" sz="1700" baseline="0" dirty="0">
                          <a:effectLst/>
                          <a:latin typeface="Arial" panose="020B0604020202020204" pitchFamily="34" charset="0"/>
                          <a:ea typeface="Calibri" panose="020F0502020204030204" pitchFamily="34" charset="0"/>
                          <a:cs typeface="Arial" panose="020B0604020202020204" pitchFamily="34" charset="0"/>
                        </a:rPr>
                        <a:t> </a:t>
                      </a:r>
                      <a:r>
                        <a:rPr lang="en-US" sz="1700" dirty="0">
                          <a:effectLst/>
                          <a:latin typeface="Arial" panose="020B0604020202020204" pitchFamily="34" charset="0"/>
                          <a:ea typeface="Calibri" panose="020F0502020204030204" pitchFamily="34" charset="0"/>
                          <a:cs typeface="Arial" panose="020B0604020202020204" pitchFamily="34" charset="0"/>
                        </a:rPr>
                        <a:t>student with performance tasks based on Connecticut Alternate Science</a:t>
                      </a:r>
                      <a:r>
                        <a:rPr lang="en-US" sz="1700" baseline="0" dirty="0">
                          <a:effectLst/>
                          <a:latin typeface="Arial" panose="020B0604020202020204" pitchFamily="34" charset="0"/>
                          <a:ea typeface="Calibri" panose="020F0502020204030204" pitchFamily="34" charset="0"/>
                          <a:cs typeface="Arial" panose="020B0604020202020204" pitchFamily="34" charset="0"/>
                        </a:rPr>
                        <a:t> Assessment Essence statements</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338549">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Window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Administered with required secure Directions for Test Administration (DTAs)</a:t>
                      </a: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March 28-June</a:t>
                      </a:r>
                      <a:r>
                        <a:rPr lang="en-US" sz="1700" b="1" baseline="0" dirty="0">
                          <a:effectLst/>
                          <a:latin typeface="Arial" panose="020B0604020202020204" pitchFamily="34" charset="0"/>
                          <a:ea typeface="Calibri" panose="020F0502020204030204" pitchFamily="34" charset="0"/>
                          <a:cs typeface="Arial" panose="020B0604020202020204" pitchFamily="34" charset="0"/>
                        </a:rPr>
                        <a:t> 3</a:t>
                      </a:r>
                      <a:r>
                        <a:rPr lang="en-US" sz="1700" b="1" dirty="0">
                          <a:effectLst/>
                          <a:latin typeface="Arial" panose="020B0604020202020204" pitchFamily="34" charset="0"/>
                          <a:ea typeface="Calibri" panose="020F0502020204030204" pitchFamily="34" charset="0"/>
                          <a:cs typeface="Arial" panose="020B0604020202020204" pitchFamily="34" charset="0"/>
                        </a:rPr>
                        <a:t>, 2022</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latin typeface="Arial" panose="020B0604020202020204" pitchFamily="34" charset="0"/>
                          <a:cs typeface="Arial" panose="020B0604020202020204" pitchFamily="34" charset="0"/>
                        </a:rPr>
                        <a:t>Designed to be administered through the school year: student ratings will be entered in the DEI</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Upload window:</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March</a:t>
                      </a:r>
                      <a:r>
                        <a:rPr lang="en-US" sz="1700" b="1" baseline="0" dirty="0">
                          <a:effectLst/>
                          <a:latin typeface="Arial" panose="020B0604020202020204" pitchFamily="34" charset="0"/>
                          <a:ea typeface="Calibri" panose="020F0502020204030204" pitchFamily="34" charset="0"/>
                          <a:cs typeface="Arial" panose="020B0604020202020204" pitchFamily="34" charset="0"/>
                        </a:rPr>
                        <a:t> 28-June 3, 2022</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31566">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Security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Secure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Non-secure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93489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57D2A2-9353-429E-BB2E-5B59066A5C8B}"/>
              </a:ext>
            </a:extLst>
          </p:cNvPr>
          <p:cNvSpPr>
            <a:spLocks noGrp="1"/>
          </p:cNvSpPr>
          <p:nvPr>
            <p:ph type="title"/>
          </p:nvPr>
        </p:nvSpPr>
        <p:spPr>
          <a:xfrm>
            <a:off x="481250" y="5257630"/>
            <a:ext cx="8181500" cy="1021405"/>
          </a:xfrm>
        </p:spPr>
        <p:txBody>
          <a:bodyPr>
            <a:normAutofit/>
          </a:bodyPr>
          <a:lstStyle/>
          <a:p>
            <a:pPr algn="ctr"/>
            <a:r>
              <a:rPr lang="en-US" altLang="en-US" b="1" dirty="0">
                <a:ln w="0"/>
              </a:rPr>
              <a:t>CSDE Assessment Staff - </a:t>
            </a:r>
            <a:br>
              <a:rPr lang="en-US" altLang="en-US" b="1" dirty="0">
                <a:ln w="0"/>
              </a:rPr>
            </a:br>
            <a:r>
              <a:rPr lang="en-US" altLang="en-US" b="1" dirty="0">
                <a:ln w="0"/>
              </a:rPr>
              <a:t>Performance Office</a:t>
            </a:r>
            <a:endParaRPr lang="en-US" dirty="0"/>
          </a:p>
        </p:txBody>
      </p:sp>
      <p:sp>
        <p:nvSpPr>
          <p:cNvPr id="23" name="Rectangle 22">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7">
            <a:extLst>
              <a:ext uri="{FF2B5EF4-FFF2-40B4-BE49-F238E27FC236}">
                <a16:creationId xmlns:a16="http://schemas.microsoft.com/office/drawing/2014/main" id="{59D63033-8E0B-4E60-9A38-BB193B52C3E7}"/>
              </a:ext>
            </a:extLst>
          </p:cNvPr>
          <p:cNvGraphicFramePr>
            <a:graphicFrameLocks noGrp="1"/>
          </p:cNvGraphicFramePr>
          <p:nvPr>
            <p:ph idx="1"/>
            <p:extLst>
              <p:ext uri="{D42A27DB-BD31-4B8C-83A1-F6EECF244321}">
                <p14:modId xmlns:p14="http://schemas.microsoft.com/office/powerpoint/2010/main" val="2802224632"/>
              </p:ext>
            </p:extLst>
          </p:nvPr>
        </p:nvGraphicFramePr>
        <p:xfrm>
          <a:off x="288036" y="384048"/>
          <a:ext cx="8572510" cy="4790042"/>
        </p:xfrm>
        <a:graphic>
          <a:graphicData uri="http://schemas.openxmlformats.org/drawingml/2006/table">
            <a:tbl>
              <a:tblPr firstRow="1" bandRow="1">
                <a:tableStyleId>{5C22544A-7EE6-4342-B048-85BDC9FD1C3A}</a:tableStyleId>
              </a:tblPr>
              <a:tblGrid>
                <a:gridCol w="8572510">
                  <a:extLst>
                    <a:ext uri="{9D8B030D-6E8A-4147-A177-3AD203B41FA5}">
                      <a16:colId xmlns:a16="http://schemas.microsoft.com/office/drawing/2014/main" val="3954450113"/>
                    </a:ext>
                  </a:extLst>
                </a:gridCol>
              </a:tblGrid>
              <a:tr h="4732700">
                <a:tc>
                  <a:txBody>
                    <a:bodyPr/>
                    <a:lstStyle/>
                    <a:p>
                      <a:pPr marL="0" indent="0" algn="ctr">
                        <a:lnSpc>
                          <a:spcPct val="100000"/>
                        </a:lnSpc>
                        <a:spcBef>
                          <a:spcPts val="0"/>
                        </a:spcBef>
                        <a:buNone/>
                      </a:pPr>
                      <a:r>
                        <a:rPr lang="en-US" altLang="en-US" sz="2400" b="1" dirty="0">
                          <a:solidFill>
                            <a:schemeClr val="tx1"/>
                          </a:solidFill>
                          <a:latin typeface="Arial" panose="020B0604020202020204" pitchFamily="34" charset="0"/>
                          <a:cs typeface="Arial" panose="020B0604020202020204" pitchFamily="34" charset="0"/>
                        </a:rPr>
                        <a:t>Abe Krisst, Chief</a:t>
                      </a:r>
                    </a:p>
                    <a:p>
                      <a:pPr marL="0" indent="0" algn="ctr">
                        <a:lnSpc>
                          <a:spcPct val="100000"/>
                        </a:lnSpc>
                        <a:spcBef>
                          <a:spcPts val="0"/>
                        </a:spcBef>
                        <a:buNone/>
                      </a:pPr>
                      <a:r>
                        <a:rPr lang="en-US" altLang="en-US" sz="2400" b="1" dirty="0">
                          <a:solidFill>
                            <a:schemeClr val="tx1"/>
                          </a:solidFill>
                          <a:latin typeface="Arial" panose="020B0604020202020204" pitchFamily="34" charset="0"/>
                          <a:cs typeface="Arial" panose="020B0604020202020204" pitchFamily="34" charset="0"/>
                        </a:rPr>
                        <a:t>Student Assessment </a:t>
                      </a:r>
                    </a:p>
                    <a:p>
                      <a:pPr marL="0" indent="0" algn="ctr">
                        <a:lnSpc>
                          <a:spcPct val="100000"/>
                        </a:lnSpc>
                        <a:spcBef>
                          <a:spcPts val="0"/>
                        </a:spcBef>
                        <a:buNone/>
                      </a:pPr>
                      <a:r>
                        <a:rPr lang="en-US" altLang="en-US" sz="2400" b="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abe.krisst@ct.gov</a:t>
                      </a:r>
                      <a:r>
                        <a:rPr lang="en-US" altLang="en-US" sz="2400" b="0" dirty="0">
                          <a:solidFill>
                            <a:schemeClr val="tx1"/>
                          </a:solidFill>
                          <a:latin typeface="Arial" panose="020B0604020202020204" pitchFamily="34" charset="0"/>
                          <a:cs typeface="Arial" panose="020B0604020202020204" pitchFamily="34" charset="0"/>
                        </a:rPr>
                        <a:t> </a:t>
                      </a:r>
                    </a:p>
                    <a:p>
                      <a:pPr marL="0" indent="0" algn="ctr">
                        <a:lnSpc>
                          <a:spcPct val="100000"/>
                        </a:lnSpc>
                        <a:spcBef>
                          <a:spcPts val="0"/>
                        </a:spcBef>
                        <a:buNone/>
                      </a:pPr>
                      <a:r>
                        <a:rPr lang="en-US" altLang="en-US" sz="2400" b="0" dirty="0">
                          <a:solidFill>
                            <a:schemeClr val="tx1"/>
                          </a:solidFill>
                          <a:latin typeface="Arial" panose="020B0604020202020204" pitchFamily="34" charset="0"/>
                          <a:cs typeface="Arial" panose="020B0604020202020204" pitchFamily="34" charset="0"/>
                        </a:rPr>
                        <a:t>(860) 713-6894</a:t>
                      </a:r>
                    </a:p>
                    <a:p>
                      <a:pPr marL="0" indent="0" algn="ctr">
                        <a:lnSpc>
                          <a:spcPct val="100000"/>
                        </a:lnSpc>
                        <a:spcBef>
                          <a:spcPts val="0"/>
                        </a:spcBef>
                        <a:buNone/>
                      </a:pPr>
                      <a:endParaRPr lang="en-US" altLang="en-US" sz="2400" b="0" dirty="0">
                        <a:solidFill>
                          <a:schemeClr val="tx1"/>
                        </a:solidFill>
                        <a:latin typeface="Arial" panose="020B0604020202020204" pitchFamily="34" charset="0"/>
                        <a:cs typeface="Arial" panose="020B0604020202020204" pitchFamily="34" charset="0"/>
                      </a:endParaRPr>
                    </a:p>
                    <a:p>
                      <a:pPr marL="0" indent="0" algn="ctr"/>
                      <a:r>
                        <a:rPr lang="en-US" altLang="en-US" sz="2400" b="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ctstudentassessment@ct.gov</a:t>
                      </a:r>
                      <a:endParaRPr lang="en-US" altLang="en-US" sz="2400" b="0" dirty="0">
                        <a:solidFill>
                          <a:schemeClr val="tx1"/>
                        </a:solidFill>
                        <a:latin typeface="Arial" panose="020B0604020202020204" pitchFamily="34" charset="0"/>
                        <a:cs typeface="Arial" panose="020B0604020202020204" pitchFamily="34" charset="0"/>
                      </a:endParaRPr>
                    </a:p>
                    <a:p>
                      <a:pPr marL="0" indent="0" algn="ctr"/>
                      <a:r>
                        <a:rPr lang="en-US" sz="2400" b="0" i="0" kern="1200" dirty="0">
                          <a:solidFill>
                            <a:schemeClr val="tx1"/>
                          </a:solidFill>
                          <a:effectLst/>
                          <a:latin typeface="Arial" panose="020B0604020202020204" pitchFamily="34" charset="0"/>
                          <a:ea typeface="+mn-ea"/>
                          <a:cs typeface="Arial" panose="020B0604020202020204" pitchFamily="34" charset="0"/>
                        </a:rPr>
                        <a:t> </a:t>
                      </a:r>
                    </a:p>
                    <a:p>
                      <a:pPr marL="0" indent="0" algn="ctr"/>
                      <a:r>
                        <a:rPr lang="en-US" sz="2400" b="1" i="0" kern="1200" dirty="0">
                          <a:solidFill>
                            <a:schemeClr val="tx1"/>
                          </a:solidFill>
                          <a:effectLst/>
                          <a:latin typeface="Arial" panose="020B0604020202020204" pitchFamily="34" charset="0"/>
                          <a:ea typeface="+mn-ea"/>
                          <a:cs typeface="Arial" panose="020B0604020202020204" pitchFamily="34" charset="0"/>
                        </a:rPr>
                        <a:t>Cristi Alberino, Education Consultant</a:t>
                      </a:r>
                    </a:p>
                    <a:p>
                      <a:pPr marL="0" indent="0" algn="ctr"/>
                      <a:r>
                        <a:rPr lang="en-US" sz="2400" b="0" i="0"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cristi.alberino@ct.gov</a:t>
                      </a:r>
                    </a:p>
                    <a:p>
                      <a:pPr marL="0" indent="0" algn="ctr"/>
                      <a:endParaRPr lang="en-US" sz="2400" b="1" i="0"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0" lvl="1" indent="0" algn="ctr">
                        <a:buNone/>
                      </a:pPr>
                      <a:r>
                        <a:rPr lang="en-US" sz="2400" b="1" dirty="0">
                          <a:solidFill>
                            <a:schemeClr val="tx1"/>
                          </a:solidFill>
                          <a:latin typeface="Arial" panose="020B0604020202020204" pitchFamily="34" charset="0"/>
                          <a:cs typeface="Arial" panose="020B0604020202020204" pitchFamily="34" charset="0"/>
                        </a:rPr>
                        <a:t>Connecticut Help Desk</a:t>
                      </a:r>
                    </a:p>
                    <a:p>
                      <a:pPr marL="0" lvl="1" indent="0" algn="ctr">
                        <a:buNone/>
                      </a:pPr>
                      <a:r>
                        <a:rPr lang="en-US" sz="2400" b="0" dirty="0">
                          <a:solidFill>
                            <a:schemeClr val="tx1"/>
                          </a:solidFill>
                          <a:latin typeface="Arial" panose="020B0604020202020204" pitchFamily="34" charset="0"/>
                          <a:cs typeface="Arial" panose="020B0604020202020204" pitchFamily="34" charset="0"/>
                        </a:rPr>
                        <a:t>(844)</a:t>
                      </a:r>
                      <a:r>
                        <a:rPr lang="en-US" sz="2400" b="0" baseline="0" dirty="0">
                          <a:solidFill>
                            <a:schemeClr val="tx1"/>
                          </a:solidFill>
                          <a:latin typeface="Arial" panose="020B0604020202020204" pitchFamily="34" charset="0"/>
                          <a:cs typeface="Arial" panose="020B0604020202020204" pitchFamily="34" charset="0"/>
                        </a:rPr>
                        <a:t> </a:t>
                      </a:r>
                      <a:r>
                        <a:rPr lang="en-US" sz="2400" b="0" dirty="0">
                          <a:solidFill>
                            <a:schemeClr val="tx1"/>
                          </a:solidFill>
                          <a:latin typeface="Arial" panose="020B0604020202020204" pitchFamily="34" charset="0"/>
                          <a:cs typeface="Arial" panose="020B0604020202020204" pitchFamily="34" charset="0"/>
                        </a:rPr>
                        <a:t>202-7583</a:t>
                      </a:r>
                    </a:p>
                    <a:p>
                      <a:pPr marL="0" lvl="1" indent="0" algn="ctr" defTabSz="914400" rtl="0" eaLnBrk="1" latinLnBrk="0" hangingPunct="1">
                        <a:buNone/>
                      </a:pPr>
                      <a:r>
                        <a:rPr lang="en-US" sz="2400" b="0" kern="1200" dirty="0">
                          <a:solidFill>
                            <a:schemeClr val="tx1"/>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cthelpdesk@cambiumassessment.com</a:t>
                      </a:r>
                      <a:endParaRPr lang="en-US" sz="2200" b="0" kern="1200" dirty="0">
                        <a:solidFill>
                          <a:schemeClr val="tx1"/>
                        </a:solidFill>
                        <a:latin typeface="Arial" panose="020B0604020202020204" pitchFamily="34" charset="0"/>
                        <a:ea typeface="+mn-ea"/>
                        <a:cs typeface="Arial" panose="020B0604020202020204" pitchFamily="34" charset="0"/>
                      </a:endParaRPr>
                    </a:p>
                  </a:txBody>
                  <a:tcPr marL="35162" marR="35162" marT="17581" marB="17581">
                    <a:solidFill>
                      <a:schemeClr val="accent1">
                        <a:lumMod val="20000"/>
                        <a:lumOff val="80000"/>
                      </a:schemeClr>
                    </a:solidFill>
                  </a:tcPr>
                </a:tc>
                <a:extLst>
                  <a:ext uri="{0D108BD9-81ED-4DB2-BD59-A6C34878D82A}">
                    <a16:rowId xmlns:a16="http://schemas.microsoft.com/office/drawing/2014/main" val="2639602823"/>
                  </a:ext>
                </a:extLst>
              </a:tr>
            </a:tbl>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7"/>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598786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0AF5A3-657E-4BAB-9286-34F42466A20C}"/>
              </a:ext>
            </a:extLst>
          </p:cNvPr>
          <p:cNvSpPr>
            <a:spLocks noGrp="1"/>
          </p:cNvSpPr>
          <p:nvPr>
            <p:ph type="title"/>
          </p:nvPr>
        </p:nvSpPr>
        <p:spPr>
          <a:xfrm>
            <a:off x="4088731" y="1123837"/>
            <a:ext cx="4838333" cy="1255469"/>
          </a:xfrm>
        </p:spPr>
        <p:txBody>
          <a:bodyPr vert="horz" lIns="91440" tIns="45720" rIns="91440" bIns="45720" rtlCol="0" anchor="ctr">
            <a:normAutofit/>
          </a:bodyPr>
          <a:lstStyle/>
          <a:p>
            <a:br>
              <a:rPr lang="en-US" sz="3600" b="1" dirty="0"/>
            </a:br>
            <a:r>
              <a:rPr lang="en-US" sz="3200" b="1" dirty="0"/>
              <a:t>CTAS Description</a:t>
            </a:r>
            <a:endParaRPr lang="en-US" sz="3600" b="1" dirty="0"/>
          </a:p>
        </p:txBody>
      </p:sp>
      <p:sp>
        <p:nvSpPr>
          <p:cNvPr id="37" name="Rectangle 3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Content Placeholder 2"/>
          <p:cNvSpPr txBox="1">
            <a:spLocks/>
          </p:cNvSpPr>
          <p:nvPr/>
        </p:nvSpPr>
        <p:spPr>
          <a:xfrm>
            <a:off x="4088733" y="2510395"/>
            <a:ext cx="4838331" cy="327458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accent1"/>
              </a:buClr>
              <a:buNone/>
            </a:pPr>
            <a:r>
              <a:rPr lang="en-US" sz="2400" dirty="0">
                <a:solidFill>
                  <a:srgbClr val="FFFFFF"/>
                </a:solidFill>
              </a:rPr>
              <a:t>District Administrations received paper copy CTAS test materials in the fall of 2018. These materials are to be shared among schools and teachers and used from year to year. Materials can also be downloaded and printed from the Connecticut Comprehensive Assessment Program Portal.</a:t>
            </a:r>
          </a:p>
          <a:p>
            <a:pPr marL="0" indent="0">
              <a:spcBef>
                <a:spcPts val="0"/>
              </a:spcBef>
              <a:buClr>
                <a:schemeClr val="accent1"/>
              </a:buClr>
              <a:buNone/>
            </a:pPr>
            <a:endParaRPr lang="en-US" sz="2400" dirty="0">
              <a:solidFill>
                <a:srgbClr val="FFFFFF"/>
              </a:solidFill>
            </a:endParaRPr>
          </a:p>
          <a:p>
            <a:pPr marL="0" indent="0">
              <a:spcBef>
                <a:spcPts val="0"/>
              </a:spcBef>
              <a:buClr>
                <a:schemeClr val="accent1"/>
              </a:buClr>
              <a:buNone/>
            </a:pPr>
            <a:r>
              <a:rPr lang="en-US" sz="2400" dirty="0">
                <a:solidFill>
                  <a:srgbClr val="FFFFFF"/>
                </a:solidFill>
                <a:hlinkClick r:id="rId3"/>
              </a:rPr>
              <a:t>CTAS Required Materials</a:t>
            </a:r>
            <a:endParaRPr lang="en-US" sz="2400" dirty="0">
              <a:solidFill>
                <a:srgbClr val="FFFFFF"/>
              </a:solidFill>
            </a:endParaRPr>
          </a:p>
          <a:p>
            <a:pPr marL="0" indent="-182880">
              <a:buClr>
                <a:schemeClr val="accent1"/>
              </a:buClr>
              <a:buFont typeface="Wingdings 2" pitchFamily="18" charset="2"/>
              <a:buChar char=""/>
            </a:pPr>
            <a:endParaRPr lang="en-US" sz="2400" dirty="0">
              <a:solidFill>
                <a:srgbClr val="FFFFFF"/>
              </a:solidFill>
            </a:endParaRPr>
          </a:p>
          <a:p>
            <a:pPr marL="0" indent="-182880" fontAlgn="auto">
              <a:spcAft>
                <a:spcPts val="0"/>
              </a:spcAft>
              <a:buClr>
                <a:schemeClr val="accent1"/>
              </a:buClr>
              <a:buFont typeface="Wingdings 2" pitchFamily="18" charset="2"/>
              <a:buChar char=""/>
            </a:pPr>
            <a:endParaRPr lang="en-US" sz="2400" dirty="0">
              <a:solidFill>
                <a:srgbClr val="FFFFFF"/>
              </a:solidFill>
            </a:endParaRPr>
          </a:p>
          <a:p>
            <a:pPr marL="0" indent="-182880" fontAlgn="auto">
              <a:spcAft>
                <a:spcPts val="0"/>
              </a:spcAft>
              <a:buClr>
                <a:schemeClr val="accent1"/>
              </a:buClr>
              <a:buFont typeface="Wingdings 2" pitchFamily="18" charset="2"/>
              <a:buChar char=""/>
            </a:pPr>
            <a:endParaRPr lang="en-US" sz="2400" dirty="0">
              <a:solidFill>
                <a:srgbClr val="FFFFFF"/>
              </a:solidFill>
            </a:endParaRPr>
          </a:p>
          <a:p>
            <a:pPr marL="0" indent="-182880" fontAlgn="auto">
              <a:spcAft>
                <a:spcPts val="0"/>
              </a:spcAft>
              <a:buClr>
                <a:schemeClr val="accent1"/>
              </a:buClr>
              <a:buFont typeface="Wingdings 2" pitchFamily="18" charset="2"/>
              <a:buChar char=""/>
            </a:pPr>
            <a:endParaRPr lang="en-US" sz="2400" dirty="0">
              <a:solidFill>
                <a:srgbClr val="FFFFFF"/>
              </a:solidFill>
            </a:endParaRPr>
          </a:p>
        </p:txBody>
      </p:sp>
      <p:sp>
        <p:nvSpPr>
          <p:cNvPr id="7" name="Rectangle 6"/>
          <p:cNvSpPr/>
          <p:nvPr/>
        </p:nvSpPr>
        <p:spPr>
          <a:xfrm>
            <a:off x="414867" y="3227738"/>
            <a:ext cx="3420533" cy="1200329"/>
          </a:xfrm>
          <a:prstGeom prst="rect">
            <a:avLst/>
          </a:prstGeom>
        </p:spPr>
        <p:txBody>
          <a:bodyPr wrap="square">
            <a:spAutoFit/>
          </a:bodyPr>
          <a:lstStyle/>
          <a:p>
            <a:r>
              <a:rPr lang="en-US" sz="1800" dirty="0"/>
              <a:t>https://ct.portal.cambiumast.com/en/resources/alternate-assessment-system/ctas-required-materials</a:t>
            </a:r>
          </a:p>
        </p:txBody>
      </p:sp>
      <p:pic>
        <p:nvPicPr>
          <p:cNvPr id="14" name="Picture 1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600952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1D355F-853C-4FBE-8938-24D1BAE6C0AB}"/>
              </a:ext>
            </a:extLst>
          </p:cNvPr>
          <p:cNvSpPr>
            <a:spLocks noGrp="1"/>
          </p:cNvSpPr>
          <p:nvPr>
            <p:ph type="title"/>
          </p:nvPr>
        </p:nvSpPr>
        <p:spPr>
          <a:xfrm>
            <a:off x="163527" y="903079"/>
            <a:ext cx="4838332" cy="1255469"/>
          </a:xfrm>
        </p:spPr>
        <p:txBody>
          <a:bodyPr vert="horz" lIns="91440" tIns="45720" rIns="91440" bIns="45720" rtlCol="0" anchor="ctr">
            <a:normAutofit/>
          </a:bodyPr>
          <a:lstStyle/>
          <a:p>
            <a:r>
              <a:rPr lang="en-US" sz="3200" b="1" dirty="0"/>
              <a:t>CTAS Description</a:t>
            </a:r>
            <a:br>
              <a:rPr lang="en-US" sz="3600" b="1" dirty="0"/>
            </a:br>
            <a:endParaRPr lang="en-US" sz="3600" dirty="0"/>
          </a:p>
        </p:txBody>
      </p:sp>
      <p:sp>
        <p:nvSpPr>
          <p:cNvPr id="24" name="Content Placeholder 2"/>
          <p:cNvSpPr txBox="1">
            <a:spLocks/>
          </p:cNvSpPr>
          <p:nvPr/>
        </p:nvSpPr>
        <p:spPr>
          <a:xfrm>
            <a:off x="225516" y="1530813"/>
            <a:ext cx="4838331" cy="39455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bg1"/>
              </a:buClr>
              <a:buNone/>
            </a:pPr>
            <a:r>
              <a:rPr lang="en-US" sz="1600" dirty="0">
                <a:solidFill>
                  <a:srgbClr val="FFFFFF"/>
                </a:solidFill>
              </a:rPr>
              <a:t>Each grade-specific CTAS set contains:</a:t>
            </a:r>
          </a:p>
          <a:p>
            <a:pPr marL="182880" lvl="1" indent="-182880">
              <a:lnSpc>
                <a:spcPct val="100000"/>
              </a:lnSpc>
              <a:spcBef>
                <a:spcPts val="0"/>
              </a:spcBef>
              <a:spcAft>
                <a:spcPts val="600"/>
              </a:spcAft>
              <a:buClr>
                <a:schemeClr val="bg1"/>
              </a:buClr>
              <a:buFont typeface="Wingdings 2" pitchFamily="18" charset="2"/>
              <a:buChar char=""/>
            </a:pPr>
            <a:r>
              <a:rPr lang="en-US" sz="1600" b="1" dirty="0">
                <a:solidFill>
                  <a:srgbClr val="FFFFFF"/>
                </a:solidFill>
              </a:rPr>
              <a:t>Performance Tasks</a:t>
            </a:r>
            <a:r>
              <a:rPr lang="en-US" sz="1600" dirty="0">
                <a:solidFill>
                  <a:srgbClr val="FFFFFF"/>
                </a:solidFill>
              </a:rPr>
              <a:t>, which include:</a:t>
            </a:r>
          </a:p>
          <a:p>
            <a:pPr marL="742950" lvl="4" indent="-285750">
              <a:lnSpc>
                <a:spcPct val="100000"/>
              </a:lnSpc>
              <a:spcBef>
                <a:spcPts val="0"/>
              </a:spcBef>
              <a:spcAft>
                <a:spcPts val="600"/>
              </a:spcAft>
              <a:buClr>
                <a:schemeClr val="bg1"/>
              </a:buClr>
              <a:buFont typeface="Courier New" panose="02070309020205020404" pitchFamily="49" charset="0"/>
              <a:buChar char="o"/>
            </a:pPr>
            <a:r>
              <a:rPr lang="en-US" sz="1600" dirty="0">
                <a:solidFill>
                  <a:srgbClr val="FFFFFF"/>
                </a:solidFill>
              </a:rPr>
              <a:t>a guiding question and a general overview of the task</a:t>
            </a:r>
          </a:p>
          <a:p>
            <a:pPr marL="742950" lvl="4" indent="-285750">
              <a:lnSpc>
                <a:spcPct val="100000"/>
              </a:lnSpc>
              <a:spcBef>
                <a:spcPts val="0"/>
              </a:spcBef>
              <a:spcAft>
                <a:spcPts val="600"/>
              </a:spcAft>
              <a:buClr>
                <a:schemeClr val="bg1"/>
              </a:buClr>
              <a:buFont typeface="Courier New" panose="02070309020205020404" pitchFamily="49" charset="0"/>
              <a:buChar char="o"/>
            </a:pPr>
            <a:r>
              <a:rPr lang="en-US" sz="1600" dirty="0">
                <a:solidFill>
                  <a:srgbClr val="FFFFFF"/>
                </a:solidFill>
              </a:rPr>
              <a:t>a list of materials needed</a:t>
            </a:r>
          </a:p>
          <a:p>
            <a:pPr marL="742950" lvl="4" indent="-285750">
              <a:lnSpc>
                <a:spcPct val="100000"/>
              </a:lnSpc>
              <a:spcBef>
                <a:spcPts val="0"/>
              </a:spcBef>
              <a:spcAft>
                <a:spcPts val="600"/>
              </a:spcAft>
              <a:buClr>
                <a:schemeClr val="bg1"/>
              </a:buClr>
              <a:buFont typeface="Courier New" panose="02070309020205020404" pitchFamily="49" charset="0"/>
              <a:buChar char="o"/>
            </a:pPr>
            <a:r>
              <a:rPr lang="en-US" sz="1600" dirty="0">
                <a:solidFill>
                  <a:srgbClr val="FFFFFF"/>
                </a:solidFill>
              </a:rPr>
              <a:t>instructions for preparing materials</a:t>
            </a:r>
          </a:p>
          <a:p>
            <a:pPr marL="742950" lvl="4" indent="-285750">
              <a:lnSpc>
                <a:spcPct val="100000"/>
              </a:lnSpc>
              <a:spcBef>
                <a:spcPts val="0"/>
              </a:spcBef>
              <a:spcAft>
                <a:spcPts val="600"/>
              </a:spcAft>
              <a:buClr>
                <a:schemeClr val="bg1"/>
              </a:buClr>
              <a:buFont typeface="Courier New" panose="02070309020205020404" pitchFamily="49" charset="0"/>
              <a:buChar char="o"/>
            </a:pPr>
            <a:r>
              <a:rPr lang="en-US" sz="1600" dirty="0">
                <a:solidFill>
                  <a:srgbClr val="FFFFFF"/>
                </a:solidFill>
              </a:rPr>
              <a:t>step-by-step activities with built-in script and scaffolding for TEAs</a:t>
            </a:r>
          </a:p>
          <a:p>
            <a:pPr marL="742950" lvl="4" indent="-285750">
              <a:lnSpc>
                <a:spcPct val="100000"/>
              </a:lnSpc>
              <a:spcBef>
                <a:spcPts val="0"/>
              </a:spcBef>
              <a:spcAft>
                <a:spcPts val="600"/>
              </a:spcAft>
              <a:buClr>
                <a:schemeClr val="bg1"/>
              </a:buClr>
              <a:buFont typeface="Courier New" panose="02070309020205020404" pitchFamily="49" charset="0"/>
              <a:buChar char="o"/>
            </a:pPr>
            <a:r>
              <a:rPr lang="en-US" sz="1600" dirty="0">
                <a:solidFill>
                  <a:srgbClr val="FFFFFF"/>
                </a:solidFill>
              </a:rPr>
              <a:t>scoring guidance</a:t>
            </a:r>
          </a:p>
          <a:p>
            <a:pPr marL="182880" lvl="1" indent="-182880">
              <a:lnSpc>
                <a:spcPct val="100000"/>
              </a:lnSpc>
              <a:spcBef>
                <a:spcPts val="0"/>
              </a:spcBef>
              <a:spcAft>
                <a:spcPts val="600"/>
              </a:spcAft>
              <a:buClr>
                <a:schemeClr val="bg1"/>
              </a:buClr>
              <a:buFont typeface="Wingdings 2" pitchFamily="18" charset="2"/>
              <a:buChar char=""/>
            </a:pPr>
            <a:r>
              <a:rPr lang="en-US" sz="1600" b="1" dirty="0">
                <a:solidFill>
                  <a:srgbClr val="FFFFFF"/>
                </a:solidFill>
              </a:rPr>
              <a:t>Resource Packets</a:t>
            </a:r>
            <a:r>
              <a:rPr lang="en-US" sz="1600" dirty="0">
                <a:solidFill>
                  <a:srgbClr val="FFFFFF"/>
                </a:solidFill>
              </a:rPr>
              <a:t>, which are specific to each Performance Task, and include required materials such as posters, graphs, sentence strips</a:t>
            </a:r>
          </a:p>
          <a:p>
            <a:pPr marL="182880" lvl="1" indent="-182880">
              <a:lnSpc>
                <a:spcPct val="100000"/>
              </a:lnSpc>
              <a:spcBef>
                <a:spcPts val="0"/>
              </a:spcBef>
              <a:spcAft>
                <a:spcPts val="600"/>
              </a:spcAft>
              <a:buClr>
                <a:schemeClr val="bg1"/>
              </a:buClr>
              <a:buFont typeface="Wingdings 2" pitchFamily="18" charset="2"/>
              <a:buChar char=""/>
            </a:pPr>
            <a:r>
              <a:rPr lang="en-US" sz="1600" b="1" dirty="0">
                <a:solidFill>
                  <a:srgbClr val="FFFFFF"/>
                </a:solidFill>
              </a:rPr>
              <a:t>Student Score Worksheet</a:t>
            </a:r>
            <a:r>
              <a:rPr lang="en-US" sz="1600" dirty="0">
                <a:solidFill>
                  <a:srgbClr val="FFFFFF"/>
                </a:solidFill>
              </a:rPr>
              <a:t>, which is to be completed in hardcopy and then submitted through the Data Entry Interface (DEI) during the testing window of March 28 - June 3, 2022</a:t>
            </a:r>
          </a:p>
          <a:p>
            <a:pPr marL="182880" lvl="1" indent="-182880">
              <a:lnSpc>
                <a:spcPct val="100000"/>
              </a:lnSpc>
              <a:spcBef>
                <a:spcPts val="0"/>
              </a:spcBef>
              <a:spcAft>
                <a:spcPts val="600"/>
              </a:spcAft>
              <a:buClr>
                <a:schemeClr val="bg1"/>
              </a:buClr>
              <a:buFont typeface="Wingdings 2" pitchFamily="18" charset="2"/>
              <a:buChar char=""/>
            </a:pPr>
            <a:endParaRPr lang="en-US" sz="1600" dirty="0">
              <a:solidFill>
                <a:srgbClr val="FFFFFF"/>
              </a:solidFill>
            </a:endParaRPr>
          </a:p>
          <a:p>
            <a:pPr marL="182880" indent="-182880" fontAlgn="auto">
              <a:lnSpc>
                <a:spcPct val="100000"/>
              </a:lnSpc>
              <a:spcBef>
                <a:spcPts val="0"/>
              </a:spcBef>
              <a:spcAft>
                <a:spcPts val="600"/>
              </a:spcAft>
              <a:buClr>
                <a:schemeClr val="bg1"/>
              </a:buClr>
              <a:buFont typeface="Wingdings 2" pitchFamily="18" charset="2"/>
              <a:buChar char=""/>
            </a:pPr>
            <a:endParaRPr lang="en-US" sz="1600" dirty="0">
              <a:solidFill>
                <a:srgbClr val="FFFFFF"/>
              </a:solidFill>
            </a:endParaRPr>
          </a:p>
          <a:p>
            <a:pPr marL="0" indent="-182880" fontAlgn="auto">
              <a:lnSpc>
                <a:spcPct val="100000"/>
              </a:lnSpc>
              <a:spcBef>
                <a:spcPts val="0"/>
              </a:spcBef>
              <a:spcAft>
                <a:spcPts val="600"/>
              </a:spcAft>
              <a:buClr>
                <a:schemeClr val="accent1"/>
              </a:buClr>
              <a:buFont typeface="Wingdings 2" pitchFamily="18" charset="2"/>
              <a:buChar char=""/>
            </a:pPr>
            <a:endParaRPr lang="en-US" sz="1600" dirty="0">
              <a:solidFill>
                <a:srgbClr val="FFFFFF"/>
              </a:solidFill>
            </a:endParaRPr>
          </a:p>
          <a:p>
            <a:pPr marL="0" indent="-182880" fontAlgn="auto">
              <a:lnSpc>
                <a:spcPct val="100000"/>
              </a:lnSpc>
              <a:spcBef>
                <a:spcPts val="0"/>
              </a:spcBef>
              <a:spcAft>
                <a:spcPts val="600"/>
              </a:spcAft>
              <a:buClr>
                <a:schemeClr val="accent1"/>
              </a:buClr>
              <a:buFont typeface="Wingdings 2" pitchFamily="18" charset="2"/>
              <a:buChar char=""/>
            </a:pPr>
            <a:endParaRPr lang="en-US" sz="1600" dirty="0">
              <a:solidFill>
                <a:srgbClr val="FFFFFF"/>
              </a:solidFill>
            </a:endParaRPr>
          </a:p>
        </p:txBody>
      </p:sp>
      <p:pic>
        <p:nvPicPr>
          <p:cNvPr id="4" name="Picture 3">
            <a:extLst>
              <a:ext uri="{FF2B5EF4-FFF2-40B4-BE49-F238E27FC236}">
                <a16:creationId xmlns:a16="http://schemas.microsoft.com/office/drawing/2014/main" id="{AFD41AE5-10A7-47EE-B28B-2752394195CD}"/>
              </a:ext>
            </a:extLst>
          </p:cNvPr>
          <p:cNvPicPr>
            <a:picLocks noChangeAspect="1"/>
          </p:cNvPicPr>
          <p:nvPr/>
        </p:nvPicPr>
        <p:blipFill>
          <a:blip r:embed="rId3"/>
          <a:stretch>
            <a:fillRect/>
          </a:stretch>
        </p:blipFill>
        <p:spPr>
          <a:xfrm>
            <a:off x="5711234" y="1701050"/>
            <a:ext cx="2394446" cy="2132041"/>
          </a:xfrm>
          <a:prstGeom prst="rect">
            <a:avLst/>
          </a:prstGeom>
          <a:ln w="9525">
            <a:solidFill>
              <a:schemeClr val="tx1"/>
            </a:solidFill>
          </a:ln>
        </p:spPr>
      </p:pic>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790294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57F1B6-09DD-49B6-9521-CF1440F42AF3}"/>
              </a:ext>
            </a:extLst>
          </p:cNvPr>
          <p:cNvSpPr/>
          <p:nvPr/>
        </p:nvSpPr>
        <p:spPr>
          <a:xfrm>
            <a:off x="2775096" y="916048"/>
            <a:ext cx="5678743" cy="5016758"/>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SzTx/>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There</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are certain instructions for the submission of tests using the Data Entry Interface. Refer to the </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hlinkClick r:id="rId3"/>
              </a:rPr>
              <a:t>How to Access the Data Entry Interface </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brochure for details. </a:t>
            </a:r>
          </a:p>
          <a:p>
            <a:pPr marR="0" lvl="0" algn="l" defTabSz="914400" rtl="0" eaLnBrk="1" fontAlgn="base" latinLnBrk="0" hangingPunct="1">
              <a:lnSpc>
                <a:spcPct val="100000"/>
              </a:lnSpc>
              <a:spcBef>
                <a:spcPct val="0"/>
              </a:spcBef>
              <a:spcAft>
                <a:spcPct val="0"/>
              </a:spcAft>
              <a:buSzTx/>
              <a:tabLst/>
              <a:defRPr/>
            </a:pPr>
            <a:endParaRPr lang="en-US" sz="2000" dirty="0">
              <a:solidFill>
                <a:srgbClr val="000000"/>
              </a:solidFill>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0"/>
              </a:spcBef>
              <a:spcAft>
                <a:spcPct val="0"/>
              </a:spcAft>
              <a:buSzTx/>
              <a:tabLst/>
              <a:defRPr/>
            </a:pP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This system is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used for the following assessments:</a:t>
            </a:r>
          </a:p>
          <a:p>
            <a:pPr marL="457200" marR="0" lvl="0"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Submitting the</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Connecticut</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Alternate</a:t>
            </a:r>
            <a:r>
              <a:rPr lang="en-US" sz="2000" dirty="0">
                <a:solidFill>
                  <a:srgbClr val="000000"/>
                </a:solidFill>
                <a:latin typeface="Arial" panose="020B0604020202020204" pitchFamily="34" charset="0"/>
                <a:cs typeface="Arial" panose="020B0604020202020204" pitchFamily="34" charset="0"/>
              </a:rPr>
              <a:t> Assessment Eligibility Form</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Submitting the CTAS Student Score Worksheet</a:t>
            </a: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Smarter Balanced paper tests (Large Print and Braille)</a:t>
            </a: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NGSS paper tests (Large Print and Braille)</a:t>
            </a:r>
          </a:p>
        </p:txBody>
      </p:sp>
      <p:sp>
        <p:nvSpPr>
          <p:cNvPr id="3" name="Title 2">
            <a:extLst>
              <a:ext uri="{FF2B5EF4-FFF2-40B4-BE49-F238E27FC236}">
                <a16:creationId xmlns:a16="http://schemas.microsoft.com/office/drawing/2014/main" id="{7A6873C3-44D2-4760-A42E-CDECF6D0AB3D}"/>
              </a:ext>
            </a:extLst>
          </p:cNvPr>
          <p:cNvSpPr>
            <a:spLocks noGrp="1"/>
          </p:cNvSpPr>
          <p:nvPr>
            <p:ph type="title"/>
          </p:nvPr>
        </p:nvSpPr>
        <p:spPr/>
        <p:txBody>
          <a:bodyPr/>
          <a:lstStyle/>
          <a:p>
            <a:r>
              <a:rPr lang="en-US" sz="3200" b="1" dirty="0">
                <a:solidFill>
                  <a:schemeClr val="bg1"/>
                </a:solidFill>
              </a:rPr>
              <a:t>Data Entry Interface (DEI)</a:t>
            </a:r>
            <a:endParaRPr lang="en-US" dirty="0"/>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961636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61BB7D-F80F-4AD2-BF61-9863CFADA1F6}"/>
              </a:ext>
            </a:extLst>
          </p:cNvPr>
          <p:cNvSpPr/>
          <p:nvPr/>
        </p:nvSpPr>
        <p:spPr>
          <a:xfrm>
            <a:off x="2892056" y="608273"/>
            <a:ext cx="5586388" cy="5632311"/>
          </a:xfrm>
          <a:prstGeom prst="rect">
            <a:avLst/>
          </a:prstGeom>
        </p:spPr>
        <p:txBody>
          <a:bodyPr wrap="square">
            <a:spAutoFit/>
          </a:bodyPr>
          <a:lstStyle/>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DEI can be accessed via the portal under the Smarter Balanced, NGSS or Alternate Assessment program cards. </a:t>
            </a: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lang="en-US" sz="2000" dirty="0">
                <a:latin typeface="Arial" panose="020B0604020202020204" pitchFamily="34" charset="0"/>
                <a:cs typeface="Arial" panose="020B0604020202020204" pitchFamily="34" charset="0"/>
              </a:rPr>
              <a:t>Trained</a:t>
            </a:r>
            <a:r>
              <a:rPr lang="en-US" sz="2000" dirty="0">
                <a:solidFill>
                  <a:srgbClr val="FF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eachers must use the DEI to </a:t>
            </a:r>
            <a:r>
              <a:rPr lang="en-US" sz="2000" dirty="0">
                <a:solidFill>
                  <a:srgbClr val="000000"/>
                </a:solidFill>
                <a:latin typeface="Arial" panose="020B0604020202020204" pitchFamily="34" charset="0"/>
                <a:cs typeface="Arial" panose="020B0604020202020204" pitchFamily="34" charset="0"/>
              </a:rPr>
              <a:t>submit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Alternate Assessment Eligibility Form and CTAS Student</a:t>
            </a:r>
            <a:r>
              <a:rPr kumimoji="0" lang="en-US"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Score Worksheet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students who take the paper Braille and Large Print Smarter Balanced and NGSS, teacher must transcribe student’s responses from these booklets into the DEI. </a:t>
            </a: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DEI does not require the secure browser.  Users can access the DEI using most internet browsers (Chrome, Firefox, etc.).</a:t>
            </a:r>
            <a:endParaRPr lang="en-US" sz="2000" dirty="0">
              <a:solidFill>
                <a:srgbClr val="000000"/>
              </a:solidFill>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secure paper materials must be returned to Measurement Incorporated (MI) by </a:t>
            </a:r>
            <a:r>
              <a:rPr lang="en-US" sz="2000" dirty="0">
                <a:solidFill>
                  <a:srgbClr val="000000"/>
                </a:solidFill>
                <a:latin typeface="Arial" panose="020B0604020202020204" pitchFamily="34" charset="0"/>
                <a:cs typeface="Arial" panose="020B0604020202020204" pitchFamily="34" charset="0"/>
              </a:rPr>
              <a:t>June 3, 2022</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FDCB8FCC-C387-4ED1-AF70-9E541A2EBA64}"/>
              </a:ext>
            </a:extLst>
          </p:cNvPr>
          <p:cNvSpPr txBox="1"/>
          <p:nvPr/>
        </p:nvSpPr>
        <p:spPr>
          <a:xfrm>
            <a:off x="143539" y="2440180"/>
            <a:ext cx="2440172" cy="1569660"/>
          </a:xfrm>
          <a:prstGeom prst="rect">
            <a:avLst/>
          </a:prstGeom>
          <a:noFill/>
        </p:spPr>
        <p:txBody>
          <a:bodyPr wrap="square">
            <a:spAutoFit/>
          </a:bodyPr>
          <a:lstStyle/>
          <a:p>
            <a:r>
              <a:rPr lang="en-US" sz="3200" b="1" dirty="0">
                <a:solidFill>
                  <a:schemeClr val="bg1"/>
                </a:solidFill>
                <a:latin typeface="+mj-lt"/>
              </a:rPr>
              <a:t>Data Entry Interface (DEI)</a:t>
            </a:r>
            <a:endParaRPr lang="en-US" dirty="0">
              <a:latin typeface="+mj-lt"/>
            </a:endParaRPr>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66816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4294967295"/>
          </p:nvPr>
        </p:nvSpPr>
        <p:spPr>
          <a:xfrm>
            <a:off x="2902688" y="531628"/>
            <a:ext cx="5497033" cy="5539563"/>
          </a:xfrm>
          <a:prstGeom prst="rect">
            <a:avLst/>
          </a:prstGeom>
          <a:ln w="12700" cmpd="sng">
            <a:solidFill>
              <a:schemeClr val="tx1"/>
            </a:solidFill>
          </a:ln>
        </p:spPr>
        <p:txBody>
          <a:bodyPr>
            <a:noAutofit/>
          </a:bodyPr>
          <a:lstStyle/>
          <a:p>
            <a:pPr>
              <a:lnSpc>
                <a:spcPct val="120000"/>
              </a:lnSpc>
              <a:spcBef>
                <a:spcPts val="0"/>
              </a:spcBef>
              <a:spcAft>
                <a:spcPts val="600"/>
              </a:spcAft>
            </a:pPr>
            <a:r>
              <a:rPr lang="en-US" sz="2400" dirty="0">
                <a:latin typeface="Arial" panose="020B0604020202020204" pitchFamily="34" charset="0"/>
                <a:cs typeface="Arial" panose="020B0604020202020204" pitchFamily="34" charset="0"/>
              </a:rPr>
              <a:t>Connecticut Alternate Assessment Training must be completed </a:t>
            </a:r>
            <a:r>
              <a:rPr lang="en-US" sz="2400" b="1" dirty="0">
                <a:latin typeface="Arial" panose="020B0604020202020204" pitchFamily="34" charset="0"/>
                <a:cs typeface="Arial" panose="020B0604020202020204" pitchFamily="34" charset="0"/>
              </a:rPr>
              <a:t>annually by certified educators administering the alternate (TEAs).</a:t>
            </a:r>
          </a:p>
          <a:p>
            <a:pPr>
              <a:lnSpc>
                <a:spcPct val="120000"/>
              </a:lnSpc>
              <a:spcBef>
                <a:spcPts val="0"/>
              </a:spcBef>
              <a:spcAft>
                <a:spcPts val="600"/>
              </a:spcAft>
            </a:pPr>
            <a:r>
              <a:rPr lang="en-US" sz="2400" dirty="0">
                <a:latin typeface="Arial" panose="020B0604020202020204" pitchFamily="34" charset="0"/>
                <a:cs typeface="Arial" panose="020B0604020202020204" pitchFamily="34" charset="0"/>
              </a:rPr>
              <a:t>Training is online and available on the </a:t>
            </a:r>
            <a:r>
              <a:rPr lang="en-US" sz="2400" dirty="0">
                <a:latin typeface="Arial" panose="020B0604020202020204" pitchFamily="34" charset="0"/>
                <a:cs typeface="Arial" panose="020B0604020202020204" pitchFamily="34" charset="0"/>
                <a:hlinkClick r:id="rId3"/>
              </a:rPr>
              <a:t>Alternate Assessment web page</a:t>
            </a:r>
            <a:r>
              <a:rPr lang="en-US" sz="2400" dirty="0">
                <a:latin typeface="Arial" panose="020B0604020202020204" pitchFamily="34" charset="0"/>
                <a:cs typeface="Arial" panose="020B0604020202020204" pitchFamily="34" charset="0"/>
              </a:rPr>
              <a:t> on the portal.</a:t>
            </a:r>
          </a:p>
          <a:p>
            <a:pPr>
              <a:lnSpc>
                <a:spcPct val="120000"/>
              </a:lnSpc>
              <a:spcBef>
                <a:spcPts val="0"/>
              </a:spcBef>
            </a:pPr>
            <a:r>
              <a:rPr lang="en-US" sz="2400" dirty="0">
                <a:latin typeface="Arial" panose="020B0604020202020204" pitchFamily="34" charset="0"/>
                <a:cs typeface="Arial" panose="020B0604020202020204" pitchFamily="34" charset="0"/>
              </a:rPr>
              <a:t>TEAs must complete and pass the end-of-training quiz with a score of at least 80 percent or better. </a:t>
            </a:r>
            <a:endParaRPr lang="en-US" sz="2400" dirty="0">
              <a:latin typeface="Arial" panose="020B0604020202020204" pitchFamily="34" charset="0"/>
              <a:cs typeface="Arial" panose="020B0604020202020204" pitchFamily="34" charset="0"/>
              <a:hlinkClick r:id="rId4"/>
            </a:endParaRPr>
          </a:p>
        </p:txBody>
      </p:sp>
      <p:sp>
        <p:nvSpPr>
          <p:cNvPr id="6" name="Title 5">
            <a:extLst>
              <a:ext uri="{FF2B5EF4-FFF2-40B4-BE49-F238E27FC236}">
                <a16:creationId xmlns:a16="http://schemas.microsoft.com/office/drawing/2014/main" id="{C363ED13-731E-4A3E-99E6-4EAC636FAB70}"/>
              </a:ext>
            </a:extLst>
          </p:cNvPr>
          <p:cNvSpPr>
            <a:spLocks noGrp="1"/>
          </p:cNvSpPr>
          <p:nvPr>
            <p:ph type="title"/>
          </p:nvPr>
        </p:nvSpPr>
        <p:spPr>
          <a:xfrm>
            <a:off x="0" y="1123838"/>
            <a:ext cx="2604977" cy="4601183"/>
          </a:xfrm>
        </p:spPr>
        <p:txBody>
          <a:bodyPr/>
          <a:lstStyle/>
          <a:p>
            <a:r>
              <a:rPr lang="en-US" sz="3200" b="1" dirty="0">
                <a:solidFill>
                  <a:schemeClr val="bg1"/>
                </a:solidFill>
              </a:rPr>
              <a:t>Alternate Assessment System Training Requirements</a:t>
            </a:r>
            <a:endParaRPr lang="en-US" dirty="0"/>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82163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2870791" y="874222"/>
            <a:ext cx="5805376" cy="5133173"/>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None/>
            </a:pPr>
            <a:r>
              <a:rPr lang="en-US" sz="2000" b="1" dirty="0">
                <a:latin typeface="Arial" panose="020B0604020202020204" pitchFamily="34" charset="0"/>
                <a:cs typeface="Arial" panose="020B0604020202020204" pitchFamily="34" charset="0"/>
              </a:rPr>
              <a:t>Resources:</a:t>
            </a:r>
          </a:p>
          <a:p>
            <a:pPr fontAlgn="auto">
              <a:lnSpc>
                <a:spcPct val="120000"/>
              </a:lnSpc>
              <a:spcBef>
                <a:spcPts val="0"/>
              </a:spcBef>
              <a:spcAft>
                <a:spcPts val="0"/>
              </a:spcAft>
            </a:pP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Overview for District Administrators</a:t>
            </a:r>
            <a:endParaRPr lang="en-US" sz="20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Overview for Teachers Administering the Alternate</a:t>
            </a:r>
            <a:endParaRPr lang="en-US" sz="2000"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Font typeface="Arial" panose="020B0604020202020204" pitchFamily="34" charset="0"/>
              <a:buNone/>
            </a:pPr>
            <a:r>
              <a:rPr lang="en-US" sz="2000" dirty="0">
                <a:latin typeface="Arial" panose="020B0604020202020204" pitchFamily="34" charset="0"/>
                <a:cs typeface="Arial" panose="020B0604020202020204" pitchFamily="34" charset="0"/>
              </a:rPr>
              <a:t>         </a:t>
            </a:r>
          </a:p>
          <a:p>
            <a:pPr fontAlgn="auto">
              <a:lnSpc>
                <a:spcPct val="120000"/>
              </a:lnSpc>
              <a:spcBef>
                <a:spcPts val="0"/>
              </a:spcBef>
              <a:spcAft>
                <a:spcPts val="0"/>
              </a:spcAft>
            </a:pPr>
            <a:r>
              <a:rPr 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CTAA System User Guide</a:t>
            </a:r>
            <a:endParaRPr lang="en-US" sz="20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CTAA Test Administration Manual</a:t>
            </a:r>
            <a:endParaRPr lang="en-US" sz="20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CTAS Test Administration Manual</a:t>
            </a:r>
            <a:endParaRPr lang="en-US" sz="2000"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None/>
            </a:pPr>
            <a:endParaRPr lang="en-US" sz="2000" dirty="0">
              <a:latin typeface="Arial" panose="020B0604020202020204" pitchFamily="34" charset="0"/>
              <a:cs typeface="Arial" panose="020B0604020202020204" pitchFamily="34" charset="0"/>
            </a:endParaRPr>
          </a:p>
          <a:p>
            <a:pPr fontAlgn="auto">
              <a:lnSpc>
                <a:spcPct val="120000"/>
              </a:lnSpc>
              <a:spcBef>
                <a:spcPts val="0"/>
              </a:spcBef>
              <a:spcAft>
                <a:spcPts val="600"/>
              </a:spcAft>
            </a:pPr>
            <a:r>
              <a:rPr lang="en-US" sz="20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CTAA Assessing Students who are Blind, Deaf, or Deaf-Blind Additional Guidance</a:t>
            </a:r>
            <a:endParaRPr lang="en-US" sz="2000" dirty="0">
              <a:latin typeface="Arial" panose="020B0604020202020204" pitchFamily="34" charset="0"/>
              <a:cs typeface="Arial" panose="020B0604020202020204" pitchFamily="34" charset="0"/>
            </a:endParaRPr>
          </a:p>
          <a:p>
            <a:pPr fontAlgn="auto">
              <a:lnSpc>
                <a:spcPct val="120000"/>
              </a:lnSpc>
              <a:spcBef>
                <a:spcPts val="0"/>
              </a:spcBef>
              <a:spcAft>
                <a:spcPts val="600"/>
              </a:spcAft>
            </a:pPr>
            <a:r>
              <a:rPr lang="en-US" sz="20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CTAS Assessing Students who are Blind, Deaf, or Deaf-Blind Additional Guidance</a:t>
            </a:r>
            <a:endParaRPr lang="en-US" sz="20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C363ED13-731E-4A3E-99E6-4EAC636FAB70}"/>
              </a:ext>
            </a:extLst>
          </p:cNvPr>
          <p:cNvSpPr>
            <a:spLocks noGrp="1"/>
          </p:cNvSpPr>
          <p:nvPr>
            <p:ph type="title"/>
          </p:nvPr>
        </p:nvSpPr>
        <p:spPr>
          <a:xfrm>
            <a:off x="0" y="1123838"/>
            <a:ext cx="2594344" cy="4601183"/>
          </a:xfrm>
        </p:spPr>
        <p:txBody>
          <a:bodyPr/>
          <a:lstStyle/>
          <a:p>
            <a:r>
              <a:rPr lang="en-US" sz="3200" b="1" dirty="0">
                <a:solidFill>
                  <a:schemeClr val="bg1"/>
                </a:solidFill>
              </a:rPr>
              <a:t>Alternate Assessment System Training Requirements</a:t>
            </a:r>
            <a:endParaRPr lang="en-US" dirty="0"/>
          </a:p>
        </p:txBody>
      </p:sp>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10"/>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136384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736304" y="97905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1</a:t>
            </a:r>
            <a:endParaRPr lang="en-US" altLang="en-US" sz="2000" dirty="0">
              <a:latin typeface="Arial" panose="020B0604020202020204" pitchFamily="34" charset="0"/>
            </a:endParaRPr>
          </a:p>
        </p:txBody>
      </p:sp>
      <p:sp>
        <p:nvSpPr>
          <p:cNvPr id="13" name="Title 1"/>
          <p:cNvSpPr txBox="1">
            <a:spLocks/>
          </p:cNvSpPr>
          <p:nvPr/>
        </p:nvSpPr>
        <p:spPr>
          <a:xfrm>
            <a:off x="0" y="-1"/>
            <a:ext cx="9144000" cy="914400"/>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cs typeface="Arial" panose="020B0604020202020204" pitchFamily="34" charset="0"/>
              </a:rPr>
              <a:t>Confirming Trained Teacher Status</a:t>
            </a:r>
          </a:p>
        </p:txBody>
      </p:sp>
      <p:sp>
        <p:nvSpPr>
          <p:cNvPr id="9" name="TextBox 8"/>
          <p:cNvSpPr txBox="1"/>
          <p:nvPr/>
        </p:nvSpPr>
        <p:spPr>
          <a:xfrm>
            <a:off x="5954233" y="979051"/>
            <a:ext cx="2616609" cy="1477328"/>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50" dirty="0">
                <a:latin typeface="Arial" panose="020B0604020202020204" pitchFamily="34" charset="0"/>
                <a:cs typeface="Arial" panose="020B0604020202020204" pitchFamily="34" charset="0"/>
              </a:rPr>
              <a:t>Only the DA has access to add/change/delete a TEA User Role</a:t>
            </a:r>
          </a:p>
        </p:txBody>
      </p:sp>
      <p:sp>
        <p:nvSpPr>
          <p:cNvPr id="8" name="Text Box 9"/>
          <p:cNvSpPr txBox="1">
            <a:spLocks noChangeArrowheads="1"/>
          </p:cNvSpPr>
          <p:nvPr/>
        </p:nvSpPr>
        <p:spPr bwMode="auto">
          <a:xfrm>
            <a:off x="736304" y="328518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2</a:t>
            </a:r>
            <a:endParaRPr lang="en-US" altLang="en-US" sz="2000" dirty="0">
              <a:latin typeface="Arial" panose="020B0604020202020204" pitchFamily="34" charset="0"/>
            </a:endParaRPr>
          </a:p>
        </p:txBody>
      </p:sp>
      <p:pic>
        <p:nvPicPr>
          <p:cNvPr id="5" name="Picture 4"/>
          <p:cNvPicPr>
            <a:picLocks noChangeAspect="1"/>
          </p:cNvPicPr>
          <p:nvPr/>
        </p:nvPicPr>
        <p:blipFill rotWithShape="1">
          <a:blip r:embed="rId3"/>
          <a:srcRect t="-1" b="51804"/>
          <a:stretch/>
        </p:blipFill>
        <p:spPr>
          <a:xfrm>
            <a:off x="1071138" y="961769"/>
            <a:ext cx="4181640" cy="173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 Box 9"/>
          <p:cNvSpPr txBox="1">
            <a:spLocks noChangeArrowheads="1"/>
          </p:cNvSpPr>
          <p:nvPr/>
        </p:nvSpPr>
        <p:spPr bwMode="auto">
          <a:xfrm>
            <a:off x="736304" y="4785617"/>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3</a:t>
            </a:r>
            <a:endParaRPr lang="en-US" altLang="en-US" sz="2000" dirty="0">
              <a:latin typeface="Arial" panose="020B0604020202020204" pitchFamily="34" charset="0"/>
            </a:endParaRPr>
          </a:p>
        </p:txBody>
      </p:sp>
      <p:cxnSp>
        <p:nvCxnSpPr>
          <p:cNvPr id="16" name="Straight Arrow Connector 15"/>
          <p:cNvCxnSpPr/>
          <p:nvPr/>
        </p:nvCxnSpPr>
        <p:spPr>
          <a:xfrm flipH="1">
            <a:off x="4715281" y="1796150"/>
            <a:ext cx="345440" cy="47752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071138" y="2884569"/>
            <a:ext cx="7644816" cy="1714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1" name="Straight Arrow Connector 20"/>
          <p:cNvCxnSpPr/>
          <p:nvPr/>
        </p:nvCxnSpPr>
        <p:spPr>
          <a:xfrm flipH="1">
            <a:off x="7317813" y="3693739"/>
            <a:ext cx="345440" cy="4775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53D051B-2DE2-4953-B70F-543247FEE966}"/>
              </a:ext>
            </a:extLst>
          </p:cNvPr>
          <p:cNvPicPr>
            <a:picLocks noChangeAspect="1"/>
          </p:cNvPicPr>
          <p:nvPr/>
        </p:nvPicPr>
        <p:blipFill>
          <a:blip r:embed="rId5"/>
          <a:stretch>
            <a:fillRect/>
          </a:stretch>
        </p:blipFill>
        <p:spPr>
          <a:xfrm>
            <a:off x="1035578" y="4785617"/>
            <a:ext cx="7233716" cy="1655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Arrow Connector 21"/>
          <p:cNvCxnSpPr/>
          <p:nvPr/>
        </p:nvCxnSpPr>
        <p:spPr>
          <a:xfrm flipH="1">
            <a:off x="7865658" y="5078135"/>
            <a:ext cx="345440" cy="4775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195651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914400"/>
          </a:xfrm>
          <a:prstGeom prst="rect">
            <a:avLst/>
          </a:prstGeom>
          <a:noFill/>
        </p:spPr>
        <p:txBody>
          <a:bodyPr>
            <a:noAutofit/>
          </a:bodyPr>
          <a:lstStyle/>
          <a:p>
            <a:pPr algn="ctr"/>
            <a:r>
              <a:rPr lang="en-US" sz="3200" b="1" dirty="0">
                <a:solidFill>
                  <a:schemeClr val="tx1"/>
                </a:solidFill>
              </a:rPr>
              <a:t>Monitoring Submissions</a:t>
            </a:r>
          </a:p>
        </p:txBody>
      </p:sp>
      <p:sp>
        <p:nvSpPr>
          <p:cNvPr id="2" name="TextBox 1"/>
          <p:cNvSpPr txBox="1"/>
          <p:nvPr/>
        </p:nvSpPr>
        <p:spPr>
          <a:xfrm>
            <a:off x="1004983" y="5513885"/>
            <a:ext cx="75438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https://ct.portal.cambiumast.com/-/media/project/client-portals/connecticut/pdf/2019/monitoring-test-progress-brochure.pdf</a:t>
            </a:r>
          </a:p>
        </p:txBody>
      </p:sp>
      <p:pic>
        <p:nvPicPr>
          <p:cNvPr id="5" name="Picture 4"/>
          <p:cNvPicPr>
            <a:picLocks noChangeAspect="1"/>
          </p:cNvPicPr>
          <p:nvPr/>
        </p:nvPicPr>
        <p:blipFill>
          <a:blip r:embed="rId3"/>
          <a:stretch>
            <a:fillRect/>
          </a:stretch>
        </p:blipFill>
        <p:spPr>
          <a:xfrm>
            <a:off x="595217" y="945272"/>
            <a:ext cx="3400425" cy="246697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480590" y="945272"/>
            <a:ext cx="2171700" cy="2415262"/>
          </a:xfrm>
          <a:prstGeom prst="rect">
            <a:avLst/>
          </a:prstGeom>
          <a:ln w="12700">
            <a:solidFill>
              <a:schemeClr val="tx1"/>
            </a:solidFill>
          </a:ln>
        </p:spPr>
      </p:pic>
      <p:pic>
        <p:nvPicPr>
          <p:cNvPr id="4" name="Picture 3">
            <a:extLst>
              <a:ext uri="{FF2B5EF4-FFF2-40B4-BE49-F238E27FC236}">
                <a16:creationId xmlns:a16="http://schemas.microsoft.com/office/drawing/2014/main" id="{FCEFFD1F-2824-4A02-AF3C-F380BDD61BFC}"/>
              </a:ext>
            </a:extLst>
          </p:cNvPr>
          <p:cNvPicPr>
            <a:picLocks noChangeAspect="1"/>
          </p:cNvPicPr>
          <p:nvPr/>
        </p:nvPicPr>
        <p:blipFill>
          <a:blip r:embed="rId5"/>
          <a:stretch>
            <a:fillRect/>
          </a:stretch>
        </p:blipFill>
        <p:spPr>
          <a:xfrm>
            <a:off x="595217" y="3591847"/>
            <a:ext cx="6869638" cy="1690725"/>
          </a:xfrm>
          <a:prstGeom prst="rect">
            <a:avLst/>
          </a:prstGeom>
          <a:ln w="3175">
            <a:solidFill>
              <a:schemeClr val="tx1"/>
            </a:solidFill>
          </a:ln>
        </p:spPr>
      </p:pic>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895667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7">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9">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p:cNvSpPr txBox="1">
            <a:spLocks/>
          </p:cNvSpPr>
          <p:nvPr/>
        </p:nvSpPr>
        <p:spPr>
          <a:xfrm>
            <a:off x="802386" y="4590661"/>
            <a:ext cx="7658146" cy="106569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200" b="1" spc="-100" dirty="0">
                <a:solidFill>
                  <a:srgbClr val="FFFFFF"/>
                </a:solidFill>
              </a:rPr>
              <a:t>Secure Alternate Assessment Materials</a:t>
            </a:r>
          </a:p>
        </p:txBody>
      </p:sp>
      <p:pic>
        <p:nvPicPr>
          <p:cNvPr id="3" name="Picture 2"/>
          <p:cNvPicPr>
            <a:picLocks noChangeAspect="1"/>
          </p:cNvPicPr>
          <p:nvPr/>
        </p:nvPicPr>
        <p:blipFill>
          <a:blip r:embed="rId3"/>
          <a:stretch>
            <a:fillRect/>
          </a:stretch>
        </p:blipFill>
        <p:spPr>
          <a:xfrm>
            <a:off x="1997133" y="2601751"/>
            <a:ext cx="5268651" cy="1738652"/>
          </a:xfrm>
          <a:prstGeom prst="rect">
            <a:avLst/>
          </a:prstGeom>
        </p:spPr>
      </p:pic>
      <p:pic>
        <p:nvPicPr>
          <p:cNvPr id="4" name="Picture 3"/>
          <p:cNvPicPr>
            <a:picLocks noChangeAspect="1"/>
          </p:cNvPicPr>
          <p:nvPr/>
        </p:nvPicPr>
        <p:blipFill>
          <a:blip r:embed="rId4"/>
          <a:stretch>
            <a:fillRect/>
          </a:stretch>
        </p:blipFill>
        <p:spPr>
          <a:xfrm>
            <a:off x="1979161" y="154672"/>
            <a:ext cx="5304593" cy="2280975"/>
          </a:xfrm>
          <a:prstGeom prst="rect">
            <a:avLst/>
          </a:prstGeom>
        </p:spPr>
      </p:pic>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004810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21C95B-A786-4358-8442-1218385FEDDF}"/>
              </a:ext>
            </a:extLst>
          </p:cNvPr>
          <p:cNvSpPr>
            <a:spLocks noGrp="1"/>
          </p:cNvSpPr>
          <p:nvPr>
            <p:ph type="title"/>
          </p:nvPr>
        </p:nvSpPr>
        <p:spPr>
          <a:xfrm>
            <a:off x="370695" y="1683144"/>
            <a:ext cx="2081191" cy="3491712"/>
          </a:xfrm>
        </p:spPr>
        <p:txBody>
          <a:bodyPr vert="horz" lIns="91440" tIns="45720" rIns="91440" bIns="45720" rtlCol="0" anchor="ctr">
            <a:normAutofit/>
          </a:bodyPr>
          <a:lstStyle/>
          <a:p>
            <a:r>
              <a:rPr lang="en-US" sz="3200" b="1" dirty="0"/>
              <a:t>Early Stopping Rule</a:t>
            </a:r>
            <a:br>
              <a:rPr lang="en-US" sz="3600" b="1" dirty="0"/>
            </a:br>
            <a:endParaRPr lang="en-US" sz="3600" dirty="0"/>
          </a:p>
        </p:txBody>
      </p:sp>
      <p:sp>
        <p:nvSpPr>
          <p:cNvPr id="24" name="Content Placeholder 2"/>
          <p:cNvSpPr txBox="1">
            <a:spLocks/>
          </p:cNvSpPr>
          <p:nvPr/>
        </p:nvSpPr>
        <p:spPr>
          <a:xfrm>
            <a:off x="3156366" y="761999"/>
            <a:ext cx="5392211" cy="53340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fontAlgn="auto">
              <a:lnSpc>
                <a:spcPct val="100000"/>
              </a:lnSpc>
              <a:spcBef>
                <a:spcPts val="600"/>
              </a:spcBef>
              <a:spcAft>
                <a:spcPts val="0"/>
              </a:spcAft>
              <a:buClr>
                <a:schemeClr val="tx1"/>
              </a:buClr>
            </a:pPr>
            <a:r>
              <a:rPr lang="en-US" sz="1800" dirty="0">
                <a:solidFill>
                  <a:schemeClr val="tx1">
                    <a:lumMod val="65000"/>
                    <a:lumOff val="35000"/>
                  </a:schemeClr>
                </a:solidFill>
                <a:latin typeface="Arial" panose="020B0604020202020204" pitchFamily="34" charset="0"/>
                <a:cs typeface="Arial" panose="020B0604020202020204" pitchFamily="34" charset="0"/>
              </a:rPr>
              <a:t>Students who are typically eligible for the Early Stopping Rule (ESR) have characteristics representing the most complex support needs compared to their peers with significant cognitive disabilities.</a:t>
            </a:r>
          </a:p>
          <a:p>
            <a:pPr marL="182880" indent="-182880" fontAlgn="auto">
              <a:lnSpc>
                <a:spcPct val="100000"/>
              </a:lnSpc>
              <a:spcBef>
                <a:spcPts val="600"/>
              </a:spcBef>
              <a:spcAft>
                <a:spcPts val="0"/>
              </a:spcAft>
              <a:buClr>
                <a:schemeClr val="tx1"/>
              </a:buClr>
            </a:pPr>
            <a:r>
              <a:rPr lang="en-US" sz="1800" dirty="0">
                <a:solidFill>
                  <a:schemeClr val="tx1">
                    <a:lumMod val="65000"/>
                    <a:lumOff val="35000"/>
                  </a:schemeClr>
                </a:solidFill>
                <a:latin typeface="Arial" panose="020B0604020202020204" pitchFamily="34" charset="0"/>
                <a:cs typeface="Arial" panose="020B0604020202020204" pitchFamily="34" charset="0"/>
              </a:rPr>
              <a:t>Students who are typically eligible for the ESR have</a:t>
            </a:r>
          </a:p>
          <a:p>
            <a:pPr marL="640080" lvl="2" indent="-182880" fontAlgn="auto">
              <a:lnSpc>
                <a:spcPct val="100000"/>
              </a:lnSpc>
              <a:spcBef>
                <a:spcPts val="600"/>
              </a:spcBef>
              <a:spcAft>
                <a:spcPts val="0"/>
              </a:spcAft>
              <a:buClr>
                <a:schemeClr val="tx1"/>
              </a:buClr>
              <a:buFont typeface="Courier New" panose="02070309020205020404" pitchFamily="49" charset="0"/>
              <a:buChar char="o"/>
            </a:pPr>
            <a:r>
              <a:rPr lang="en-US" sz="1800" dirty="0">
                <a:solidFill>
                  <a:schemeClr val="tx1">
                    <a:lumMod val="65000"/>
                    <a:lumOff val="35000"/>
                  </a:schemeClr>
                </a:solidFill>
                <a:latin typeface="Arial" panose="020B0604020202020204" pitchFamily="34" charset="0"/>
                <a:cs typeface="Arial" panose="020B0604020202020204" pitchFamily="34" charset="0"/>
              </a:rPr>
              <a:t>an uncertain response to stimuli</a:t>
            </a:r>
          </a:p>
          <a:p>
            <a:pPr marL="640080" lvl="2" indent="-182880" fontAlgn="auto">
              <a:lnSpc>
                <a:spcPct val="100000"/>
              </a:lnSpc>
              <a:spcBef>
                <a:spcPts val="600"/>
              </a:spcBef>
              <a:spcAft>
                <a:spcPts val="0"/>
              </a:spcAft>
              <a:buClr>
                <a:schemeClr val="tx1"/>
              </a:buClr>
              <a:buFont typeface="Courier New" panose="02070309020205020404" pitchFamily="49" charset="0"/>
              <a:buChar char="o"/>
            </a:pPr>
            <a:r>
              <a:rPr lang="en-US" sz="1800" dirty="0">
                <a:solidFill>
                  <a:schemeClr val="tx1">
                    <a:lumMod val="65000"/>
                    <a:lumOff val="35000"/>
                  </a:schemeClr>
                </a:solidFill>
                <a:latin typeface="Arial" panose="020B0604020202020204" pitchFamily="34" charset="0"/>
                <a:cs typeface="Arial" panose="020B0604020202020204" pitchFamily="34" charset="0"/>
              </a:rPr>
              <a:t>the most significant adaptive behavioral needs</a:t>
            </a:r>
          </a:p>
          <a:p>
            <a:pPr marL="640080" lvl="2" indent="-182880" fontAlgn="auto">
              <a:lnSpc>
                <a:spcPct val="100000"/>
              </a:lnSpc>
              <a:spcBef>
                <a:spcPts val="600"/>
              </a:spcBef>
              <a:spcAft>
                <a:spcPts val="0"/>
              </a:spcAft>
              <a:buClr>
                <a:schemeClr val="tx1"/>
              </a:buClr>
              <a:buFont typeface="Courier New" panose="02070309020205020404" pitchFamily="49" charset="0"/>
              <a:buChar char="o"/>
            </a:pPr>
            <a:r>
              <a:rPr lang="en-US" sz="1800" dirty="0">
                <a:solidFill>
                  <a:schemeClr val="tx1">
                    <a:lumMod val="65000"/>
                    <a:lumOff val="35000"/>
                  </a:schemeClr>
                </a:solidFill>
                <a:latin typeface="Arial" panose="020B0604020202020204" pitchFamily="34" charset="0"/>
                <a:cs typeface="Arial" panose="020B0604020202020204" pitchFamily="34" charset="0"/>
              </a:rPr>
              <a:t>not yet established a mode of communication</a:t>
            </a:r>
          </a:p>
          <a:p>
            <a:pPr marL="182880" indent="-182880" fontAlgn="auto">
              <a:lnSpc>
                <a:spcPct val="100000"/>
              </a:lnSpc>
              <a:spcBef>
                <a:spcPts val="600"/>
              </a:spcBef>
              <a:spcAft>
                <a:spcPts val="0"/>
              </a:spcAft>
              <a:buClr>
                <a:schemeClr val="tx1"/>
              </a:buClr>
            </a:pPr>
            <a:r>
              <a:rPr lang="en-US" sz="1800" dirty="0">
                <a:solidFill>
                  <a:schemeClr val="tx1">
                    <a:lumMod val="65000"/>
                    <a:lumOff val="35000"/>
                  </a:schemeClr>
                </a:solidFill>
                <a:latin typeface="Arial" panose="020B0604020202020204" pitchFamily="34" charset="0"/>
                <a:cs typeface="Arial" panose="020B0604020202020204" pitchFamily="34" charset="0"/>
              </a:rPr>
              <a:t>Students who generally have a pervasive need for adult support throughout their lives may be eligible for the ESR.</a:t>
            </a:r>
          </a:p>
          <a:p>
            <a:pPr marL="182880" indent="-182880" fontAlgn="auto">
              <a:lnSpc>
                <a:spcPct val="100000"/>
              </a:lnSpc>
              <a:spcBef>
                <a:spcPts val="600"/>
              </a:spcBef>
              <a:spcAft>
                <a:spcPts val="0"/>
              </a:spcAft>
              <a:buClr>
                <a:schemeClr val="tx1"/>
              </a:buClr>
            </a:pPr>
            <a:r>
              <a:rPr lang="en-US" sz="1800" dirty="0">
                <a:solidFill>
                  <a:schemeClr val="tx1">
                    <a:lumMod val="65000"/>
                    <a:lumOff val="35000"/>
                  </a:schemeClr>
                </a:solidFill>
                <a:latin typeface="Arial" panose="020B0604020202020204" pitchFamily="34" charset="0"/>
                <a:cs typeface="Arial" panose="020B0604020202020204" pitchFamily="34" charset="0"/>
              </a:rPr>
              <a:t>For more information, see the </a:t>
            </a:r>
            <a:r>
              <a:rPr lang="en-US" sz="1800" dirty="0">
                <a:solidFill>
                  <a:schemeClr val="tx1">
                    <a:lumMod val="65000"/>
                    <a:lumOff val="3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Early Stopping Rule Flowchart</a:t>
            </a:r>
            <a:r>
              <a:rPr lang="en-US" sz="1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33" name="Freeform: Shape 32">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10675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1154337" y="864108"/>
            <a:ext cx="2305435" cy="5120639"/>
          </a:xfrm>
        </p:spPr>
        <p:txBody>
          <a:bodyPr vert="horz" lIns="91440" tIns="45720" rIns="91440" bIns="45720" rtlCol="0" anchor="ctr">
            <a:normAutofit/>
          </a:bodyPr>
          <a:lstStyle/>
          <a:p>
            <a:pPr algn="r"/>
            <a:r>
              <a:rPr lang="en-US" sz="3100" b="1" dirty="0">
                <a:ln w="0"/>
                <a:solidFill>
                  <a:schemeClr val="tx1">
                    <a:lumMod val="85000"/>
                    <a:lumOff val="15000"/>
                  </a:schemeClr>
                </a:solidFill>
              </a:rPr>
              <a:t>Presentation Overview</a:t>
            </a:r>
          </a:p>
        </p:txBody>
      </p:sp>
      <p:sp>
        <p:nvSpPr>
          <p:cNvPr id="14" name="Rectangle 13">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07412" y="393700"/>
            <a:ext cx="5049645" cy="6197600"/>
          </a:xfrm>
        </p:spPr>
        <p:txBody>
          <a:bodyPr vert="horz" lIns="91440" tIns="45720" rIns="91440" bIns="45720" rtlCol="0" anchor="ctr">
            <a:normAutofit/>
          </a:bodyPr>
          <a:lstStyle/>
          <a:p>
            <a:pPr>
              <a:lnSpc>
                <a:spcPct val="100000"/>
              </a:lnSpc>
            </a:pPr>
            <a:r>
              <a:rPr lang="en-US" sz="2200" dirty="0">
                <a:ln w="0"/>
                <a:solidFill>
                  <a:schemeClr val="tx1"/>
                </a:solidFill>
                <a:latin typeface="Arial" panose="020B0604020202020204" pitchFamily="34" charset="0"/>
                <a:cs typeface="Arial" panose="020B0604020202020204" pitchFamily="34" charset="0"/>
              </a:rPr>
              <a:t>2022 Calendar for Special Considerations</a:t>
            </a:r>
            <a:endParaRPr lang="en-US" sz="2200" dirty="0">
              <a:solidFill>
                <a:schemeClr val="tx1"/>
              </a:solidFill>
              <a:latin typeface="Arial" panose="020B0604020202020204" pitchFamily="34" charset="0"/>
              <a:cs typeface="Arial" panose="020B0604020202020204" pitchFamily="34" charset="0"/>
            </a:endParaRPr>
          </a:p>
          <a:p>
            <a:pPr>
              <a:lnSpc>
                <a:spcPct val="100000"/>
              </a:lnSpc>
            </a:pPr>
            <a:r>
              <a:rPr lang="en-US" sz="2200" dirty="0">
                <a:solidFill>
                  <a:schemeClr val="tx1"/>
                </a:solidFill>
                <a:latin typeface="Arial" panose="020B0604020202020204" pitchFamily="34" charset="0"/>
                <a:cs typeface="Arial" panose="020B0604020202020204" pitchFamily="34" charset="0"/>
              </a:rPr>
              <a:t>Who Participates in Summative Testing?</a:t>
            </a:r>
          </a:p>
          <a:p>
            <a:pPr>
              <a:lnSpc>
                <a:spcPct val="100000"/>
              </a:lnSpc>
            </a:pPr>
            <a:r>
              <a:rPr lang="en-US" sz="2200" dirty="0">
                <a:solidFill>
                  <a:schemeClr val="tx1"/>
                </a:solidFill>
                <a:latin typeface="Arial" panose="020B0604020202020204" pitchFamily="34" charset="0"/>
                <a:cs typeface="Arial" panose="020B0604020202020204" pitchFamily="34" charset="0"/>
              </a:rPr>
              <a:t>Who is Eligible for Supports and Accommodations?</a:t>
            </a:r>
          </a:p>
          <a:p>
            <a:pPr>
              <a:lnSpc>
                <a:spcPct val="100000"/>
              </a:lnSpc>
            </a:pPr>
            <a:r>
              <a:rPr lang="en-US" sz="2200" dirty="0">
                <a:solidFill>
                  <a:schemeClr val="tx1"/>
                </a:solidFill>
                <a:latin typeface="Arial" panose="020B0604020202020204" pitchFamily="34" charset="0"/>
                <a:cs typeface="Arial" panose="020B0604020202020204" pitchFamily="34" charset="0"/>
              </a:rPr>
              <a:t>What’s New for 2021-22? </a:t>
            </a:r>
          </a:p>
          <a:p>
            <a:pPr>
              <a:lnSpc>
                <a:spcPct val="100000"/>
              </a:lnSpc>
            </a:pPr>
            <a:r>
              <a:rPr lang="en-US" sz="2200" dirty="0">
                <a:solidFill>
                  <a:schemeClr val="tx1"/>
                </a:solidFill>
                <a:latin typeface="Arial" panose="020B0604020202020204" pitchFamily="34" charset="0"/>
                <a:cs typeface="Arial" panose="020B0604020202020204" pitchFamily="34" charset="0"/>
              </a:rPr>
              <a:t>Reminders</a:t>
            </a:r>
          </a:p>
          <a:p>
            <a:pPr>
              <a:lnSpc>
                <a:spcPct val="100000"/>
              </a:lnSpc>
            </a:pPr>
            <a:r>
              <a:rPr lang="en-US" sz="2200" dirty="0">
                <a:solidFill>
                  <a:schemeClr val="tx1"/>
                </a:solidFill>
                <a:latin typeface="Arial" panose="020B0604020202020204" pitchFamily="34" charset="0"/>
                <a:cs typeface="Arial" panose="020B0604020202020204" pitchFamily="34" charset="0"/>
              </a:rPr>
              <a:t>The Special Documented Accommodations Process </a:t>
            </a:r>
          </a:p>
          <a:p>
            <a:pPr>
              <a:lnSpc>
                <a:spcPct val="100000"/>
              </a:lnSpc>
            </a:pPr>
            <a:r>
              <a:rPr lang="en-US" sz="2200" dirty="0">
                <a:solidFill>
                  <a:schemeClr val="tx1"/>
                </a:solidFill>
                <a:latin typeface="Arial" panose="020B0604020202020204" pitchFamily="34" charset="0"/>
                <a:cs typeface="Arial" panose="020B0604020202020204" pitchFamily="34" charset="0"/>
              </a:rPr>
              <a:t>The Connecticut Alternate Assessment System</a:t>
            </a:r>
          </a:p>
          <a:p>
            <a:pPr>
              <a:lnSpc>
                <a:spcPct val="100000"/>
              </a:lnSpc>
            </a:pPr>
            <a:r>
              <a:rPr lang="en-US" sz="2200" dirty="0">
                <a:solidFill>
                  <a:schemeClr val="tx1"/>
                </a:solidFill>
                <a:latin typeface="Arial" panose="020B0604020202020204" pitchFamily="34" charset="0"/>
                <a:cs typeface="Arial" panose="020B0604020202020204" pitchFamily="34" charset="0"/>
              </a:rPr>
              <a:t>Medical Exemptions</a:t>
            </a:r>
          </a:p>
          <a:p>
            <a:pPr>
              <a:lnSpc>
                <a:spcPct val="100000"/>
              </a:lnSpc>
            </a:pPr>
            <a:r>
              <a:rPr lang="en-US" sz="2200" dirty="0">
                <a:solidFill>
                  <a:schemeClr val="tx1"/>
                </a:solidFill>
                <a:latin typeface="Arial" panose="020B0604020202020204" pitchFamily="34" charset="0"/>
                <a:cs typeface="Arial" panose="020B0604020202020204" pitchFamily="34" charset="0"/>
              </a:rPr>
              <a:t>Questions</a:t>
            </a:r>
          </a:p>
        </p:txBody>
      </p:sp>
      <p:sp>
        <p:nvSpPr>
          <p:cNvPr id="18" name="Rectangle 17">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571944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4">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6">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3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379965DA-4492-4F18-8C0D-EC5463996793}"/>
              </a:ext>
            </a:extLst>
          </p:cNvPr>
          <p:cNvSpPr txBox="1"/>
          <p:nvPr/>
        </p:nvSpPr>
        <p:spPr>
          <a:xfrm>
            <a:off x="4080150" y="837006"/>
            <a:ext cx="4838333" cy="1255469"/>
          </a:xfrm>
          <a:prstGeom prst="rect">
            <a:avLst/>
          </a:prstGeom>
        </p:spPr>
        <p:txBody>
          <a:bodyPr vert="horz" lIns="91440" tIns="45720" rIns="91440" bIns="45720" rtlCol="0" anchor="ctr">
            <a:normAutofit/>
          </a:bodyPr>
          <a:lstStyle/>
          <a:p>
            <a:pPr>
              <a:lnSpc>
                <a:spcPct val="90000"/>
              </a:lnSpc>
              <a:spcAft>
                <a:spcPts val="600"/>
              </a:spcAft>
            </a:pPr>
            <a:r>
              <a:rPr lang="en-US" sz="3200" b="1" spc="-60" dirty="0">
                <a:ln w="0"/>
                <a:solidFill>
                  <a:srgbClr val="FFFFFF"/>
                </a:solidFill>
                <a:latin typeface="+mj-lt"/>
                <a:ea typeface="+mj-ea"/>
                <a:cs typeface="+mj-cs"/>
              </a:rPr>
              <a:t>Medical Exemption Procedure </a:t>
            </a:r>
          </a:p>
        </p:txBody>
      </p:sp>
      <p:sp>
        <p:nvSpPr>
          <p:cNvPr id="45" name="Rectangle 4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Graphic 31" descr="Stethoscope">
            <a:extLst>
              <a:ext uri="{FF2B5EF4-FFF2-40B4-BE49-F238E27FC236}">
                <a16:creationId xmlns:a16="http://schemas.microsoft.com/office/drawing/2014/main" id="{853F1A3A-5877-4CDE-8B16-D341A84AE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578" y="2007421"/>
            <a:ext cx="2833714" cy="2833714"/>
          </a:xfrm>
          <a:prstGeom prst="rect">
            <a:avLst/>
          </a:prstGeom>
        </p:spPr>
      </p:pic>
      <p:sp>
        <p:nvSpPr>
          <p:cNvPr id="47" name="TextBox 14"/>
          <p:cNvSpPr txBox="1"/>
          <p:nvPr/>
        </p:nvSpPr>
        <p:spPr>
          <a:xfrm>
            <a:off x="3830926" y="2007421"/>
            <a:ext cx="5289365" cy="4072269"/>
          </a:xfrm>
          <a:prstGeom prst="rect">
            <a:avLst/>
          </a:prstGeom>
        </p:spPr>
        <p:txBody>
          <a:bodyPr vert="horz" lIns="91440" tIns="45720" rIns="91440" bIns="45720" rtlCol="0" anchor="t">
            <a:normAutofit lnSpcReduction="10000"/>
          </a:bodyPr>
          <a:lstStyle/>
          <a:p>
            <a:pPr marL="285750" indent="-285750">
              <a:lnSpc>
                <a:spcPct val="90000"/>
              </a:lnSpc>
              <a:spcBef>
                <a:spcPts val="600"/>
              </a:spcBef>
              <a:buClr>
                <a:schemeClr val="bg1"/>
              </a:buClr>
              <a:buFont typeface="Arial" panose="020B0604020202020204" pitchFamily="34" charset="0"/>
              <a:buChar char="•"/>
            </a:pPr>
            <a:r>
              <a:rPr lang="en-US" sz="2000" dirty="0">
                <a:solidFill>
                  <a:schemeClr val="bg1"/>
                </a:solidFill>
                <a:latin typeface="+mn-lt"/>
              </a:rPr>
              <a:t>In Connecticut, the exemption determination for a medical emergency rests primarily on the following criteria: </a:t>
            </a:r>
          </a:p>
          <a:p>
            <a:pPr marL="285750" indent="-285750">
              <a:lnSpc>
                <a:spcPct val="90000"/>
              </a:lnSpc>
              <a:spcBef>
                <a:spcPts val="600"/>
              </a:spcBef>
              <a:buClr>
                <a:schemeClr val="bg1"/>
              </a:buClr>
              <a:buFont typeface="Arial" panose="020B0604020202020204" pitchFamily="34" charset="0"/>
              <a:buChar char="•"/>
            </a:pPr>
            <a:r>
              <a:rPr lang="en-US" sz="2000" b="1" dirty="0">
                <a:solidFill>
                  <a:schemeClr val="bg1"/>
                </a:solidFill>
                <a:latin typeface="+mn-lt"/>
              </a:rPr>
              <a:t>The student is unable to attend school and is medically/emotionally unavailable for homebound/hospitalized instruction for the </a:t>
            </a:r>
            <a:r>
              <a:rPr lang="en-US" sz="2000" b="1" u="sng" dirty="0">
                <a:solidFill>
                  <a:schemeClr val="bg1"/>
                </a:solidFill>
                <a:latin typeface="+mn-lt"/>
              </a:rPr>
              <a:t>entire testing window.</a:t>
            </a:r>
            <a:r>
              <a:rPr lang="en-US" sz="2000" u="sng" dirty="0">
                <a:solidFill>
                  <a:schemeClr val="bg1"/>
                </a:solidFill>
                <a:latin typeface="+mn-lt"/>
              </a:rPr>
              <a:t> </a:t>
            </a:r>
          </a:p>
          <a:p>
            <a:pPr marL="285750" lvl="0" indent="-285750">
              <a:lnSpc>
                <a:spcPct val="90000"/>
              </a:lnSpc>
              <a:spcBef>
                <a:spcPts val="600"/>
              </a:spcBef>
              <a:buClr>
                <a:schemeClr val="bg1"/>
              </a:buClr>
              <a:buFont typeface="Arial" panose="020B0604020202020204" pitchFamily="34" charset="0"/>
              <a:buChar char="•"/>
              <a:defRPr/>
            </a:pPr>
            <a:r>
              <a:rPr lang="en-US" sz="2000" dirty="0">
                <a:solidFill>
                  <a:schemeClr val="bg1"/>
                </a:solidFill>
                <a:latin typeface="+mn-lt"/>
              </a:rPr>
              <a:t>Medical Exemption forms for the </a:t>
            </a:r>
            <a:r>
              <a:rPr lang="en-US" sz="2000" b="1" dirty="0">
                <a:solidFill>
                  <a:schemeClr val="bg1"/>
                </a:solidFill>
                <a:latin typeface="+mn-lt"/>
              </a:rPr>
              <a:t>Connecticut SAT School Day </a:t>
            </a:r>
            <a:r>
              <a:rPr lang="en-US" sz="2000" dirty="0">
                <a:solidFill>
                  <a:schemeClr val="bg1"/>
                </a:solidFill>
                <a:latin typeface="+mn-lt"/>
              </a:rPr>
              <a:t>are due by </a:t>
            </a:r>
            <a:r>
              <a:rPr lang="en-US" sz="2000" b="1" dirty="0">
                <a:solidFill>
                  <a:schemeClr val="bg1"/>
                </a:solidFill>
                <a:latin typeface="+mn-lt"/>
              </a:rPr>
              <a:t>May 6, 2022; </a:t>
            </a:r>
            <a:r>
              <a:rPr lang="en-US" sz="2000" dirty="0">
                <a:solidFill>
                  <a:schemeClr val="bg1"/>
                </a:solidFill>
                <a:latin typeface="+mn-lt"/>
              </a:rPr>
              <a:t>and</a:t>
            </a:r>
          </a:p>
          <a:p>
            <a:pPr marL="285750" lvl="0" indent="-285750">
              <a:lnSpc>
                <a:spcPct val="90000"/>
              </a:lnSpc>
              <a:spcBef>
                <a:spcPts val="600"/>
              </a:spcBef>
              <a:buClr>
                <a:schemeClr val="bg1"/>
              </a:buClr>
              <a:buFont typeface="Arial" panose="020B0604020202020204" pitchFamily="34" charset="0"/>
              <a:buChar char="•"/>
              <a:defRPr/>
            </a:pPr>
            <a:r>
              <a:rPr lang="en-US" sz="2000" dirty="0">
                <a:solidFill>
                  <a:schemeClr val="bg1"/>
                </a:solidFill>
                <a:latin typeface="+mn-lt"/>
              </a:rPr>
              <a:t>Medical Exemption forms for </a:t>
            </a:r>
            <a:r>
              <a:rPr lang="en-US" sz="2000" b="1" dirty="0">
                <a:solidFill>
                  <a:schemeClr val="bg1"/>
                </a:solidFill>
                <a:latin typeface="+mn-lt"/>
              </a:rPr>
              <a:t>Smarter Balanced, the NGSS, and the Connecticut Alternate Assessments (CTAA/CTAS) </a:t>
            </a:r>
            <a:r>
              <a:rPr lang="en-US" sz="2000" dirty="0">
                <a:solidFill>
                  <a:schemeClr val="bg1"/>
                </a:solidFill>
                <a:latin typeface="+mn-lt"/>
              </a:rPr>
              <a:t>are due no later than </a:t>
            </a:r>
            <a:r>
              <a:rPr lang="en-US" sz="2000" b="1" dirty="0">
                <a:solidFill>
                  <a:schemeClr val="bg1"/>
                </a:solidFill>
                <a:latin typeface="+mn-lt"/>
              </a:rPr>
              <a:t>June 10, 2022.</a:t>
            </a:r>
          </a:p>
          <a:p>
            <a:pPr marL="285750" indent="-285750">
              <a:lnSpc>
                <a:spcPct val="90000"/>
              </a:lnSpc>
              <a:spcBef>
                <a:spcPts val="600"/>
              </a:spcBef>
              <a:buClr>
                <a:schemeClr val="bg1"/>
              </a:buClr>
              <a:buFont typeface="Arial" panose="020B0604020202020204" pitchFamily="34" charset="0"/>
              <a:buChar char="•"/>
            </a:pPr>
            <a:r>
              <a:rPr lang="en-US" sz="2000" dirty="0">
                <a:solidFill>
                  <a:schemeClr val="bg1"/>
                </a:solidFill>
                <a:latin typeface="+mn-lt"/>
              </a:rPr>
              <a:t> See Appendix B of the </a:t>
            </a:r>
            <a:r>
              <a:rPr lang="en-US" sz="2000" dirty="0">
                <a:solidFill>
                  <a:schemeClr val="bg1"/>
                </a:solidFill>
                <a:latin typeface="+mn-lt"/>
                <a:hlinkClick r:id="rId5">
                  <a:extLst>
                    <a:ext uri="{A12FA001-AC4F-418D-AE19-62706E023703}">
                      <ahyp:hlinkClr xmlns:ahyp="http://schemas.microsoft.com/office/drawing/2018/hyperlinkcolor" val="tx"/>
                    </a:ext>
                  </a:extLst>
                </a:hlinkClick>
              </a:rPr>
              <a:t>Assessment Guidelines</a:t>
            </a:r>
            <a:r>
              <a:rPr lang="en-US" sz="2000" dirty="0">
                <a:solidFill>
                  <a:schemeClr val="bg1"/>
                </a:solidFill>
                <a:latin typeface="+mn-lt"/>
              </a:rPr>
              <a:t>. </a:t>
            </a:r>
          </a:p>
        </p:txBody>
      </p:sp>
      <p:pic>
        <p:nvPicPr>
          <p:cNvPr id="11" name="Picture 10"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59171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E79D5C38-4529-485D-9402-AEA81ED24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9714" y="1400176"/>
            <a:ext cx="4052357" cy="4052357"/>
          </a:xfrm>
          <a:prstGeom prst="rect">
            <a:avLst/>
          </a:prstGeom>
        </p:spPr>
      </p:pic>
      <p:sp>
        <p:nvSpPr>
          <p:cNvPr id="7" name="TextBox 6">
            <a:extLst>
              <a:ext uri="{FF2B5EF4-FFF2-40B4-BE49-F238E27FC236}">
                <a16:creationId xmlns:a16="http://schemas.microsoft.com/office/drawing/2014/main" id="{A3AC53F7-7BDE-4F1C-8B05-FE0B433BC0AA}"/>
              </a:ext>
            </a:extLst>
          </p:cNvPr>
          <p:cNvSpPr txBox="1"/>
          <p:nvPr/>
        </p:nvSpPr>
        <p:spPr>
          <a:xfrm>
            <a:off x="76200" y="1902860"/>
            <a:ext cx="2115103" cy="3046988"/>
          </a:xfrm>
          <a:prstGeom prst="rect">
            <a:avLst/>
          </a:prstGeom>
          <a:noFill/>
        </p:spPr>
        <p:txBody>
          <a:bodyPr wrap="square" rtlCol="0">
            <a:spAutoFit/>
          </a:bodyPr>
          <a:lstStyle/>
          <a:p>
            <a:r>
              <a:rPr lang="en-US" sz="3200" b="1" dirty="0">
                <a:latin typeface="+mj-lt"/>
              </a:rPr>
              <a:t>Thank you for joining us! Please don’t hesitate to contact us.</a:t>
            </a:r>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8520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97280"/>
          </a:xfrm>
          <a:noFill/>
        </p:spPr>
        <p:txBody>
          <a:bodyPr>
            <a:normAutofit/>
          </a:bodyPr>
          <a:lstStyle/>
          <a:p>
            <a:pPr algn="ctr"/>
            <a:r>
              <a:rPr lang="en-US" sz="3200" b="1" dirty="0">
                <a:ln w="0"/>
                <a:solidFill>
                  <a:schemeClr val="tx1"/>
                </a:solidFill>
              </a:rPr>
              <a:t>2021-22 Calendar for Special Considerations</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172542364"/>
              </p:ext>
            </p:extLst>
          </p:nvPr>
        </p:nvGraphicFramePr>
        <p:xfrm>
          <a:off x="419100" y="1097280"/>
          <a:ext cx="8195310" cy="5341620"/>
        </p:xfrm>
        <a:graphic>
          <a:graphicData uri="http://schemas.openxmlformats.org/drawingml/2006/table">
            <a:tbl>
              <a:tblPr firstRow="1" firstCol="1" bandRow="1">
                <a:tableStyleId>{5C22544A-7EE6-4342-B048-85BDC9FD1C3A}</a:tableStyleId>
              </a:tblPr>
              <a:tblGrid>
                <a:gridCol w="3257330">
                  <a:extLst>
                    <a:ext uri="{9D8B030D-6E8A-4147-A177-3AD203B41FA5}">
                      <a16:colId xmlns:a16="http://schemas.microsoft.com/office/drawing/2014/main" val="20000"/>
                    </a:ext>
                  </a:extLst>
                </a:gridCol>
                <a:gridCol w="2850884">
                  <a:extLst>
                    <a:ext uri="{9D8B030D-6E8A-4147-A177-3AD203B41FA5}">
                      <a16:colId xmlns:a16="http://schemas.microsoft.com/office/drawing/2014/main" val="20002"/>
                    </a:ext>
                  </a:extLst>
                </a:gridCol>
                <a:gridCol w="2087096">
                  <a:extLst>
                    <a:ext uri="{9D8B030D-6E8A-4147-A177-3AD203B41FA5}">
                      <a16:colId xmlns:a16="http://schemas.microsoft.com/office/drawing/2014/main" val="20003"/>
                    </a:ext>
                  </a:extLst>
                </a:gridCol>
              </a:tblGrid>
              <a:tr h="492909">
                <a:tc>
                  <a:txBody>
                    <a:bodyPr/>
                    <a:lstStyle/>
                    <a:p>
                      <a:pPr marL="0" marR="0" algn="ctr">
                        <a:lnSpc>
                          <a:spcPct val="115000"/>
                        </a:lnSpc>
                        <a:spcBef>
                          <a:spcPts val="0"/>
                        </a:spcBef>
                        <a:spcAft>
                          <a:spcPts val="0"/>
                        </a:spcAft>
                      </a:pP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Deadline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Delivery</a:t>
                      </a:r>
                      <a:r>
                        <a:rPr lang="en-US" sz="1800" kern="1200" baseline="0" dirty="0">
                          <a:solidFill>
                            <a:schemeClr val="tx1"/>
                          </a:solidFill>
                          <a:effectLst/>
                          <a:latin typeface="Arial" panose="020B0604020202020204" pitchFamily="34" charset="0"/>
                          <a:cs typeface="Arial" panose="020B0604020202020204" pitchFamily="34" charset="0"/>
                        </a:rPr>
                        <a:t> </a:t>
                      </a:r>
                      <a:r>
                        <a:rPr lang="en-US" sz="1800" kern="1200" dirty="0">
                          <a:solidFill>
                            <a:schemeClr val="tx1"/>
                          </a:solidFill>
                          <a:effectLst/>
                          <a:latin typeface="Arial" panose="020B0604020202020204" pitchFamily="34" charset="0"/>
                          <a:cs typeface="Arial" panose="020B0604020202020204" pitchFamily="34" charset="0"/>
                        </a:rPr>
                        <a:t>Method</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0"/>
                  </a:ext>
                </a:extLst>
              </a:tr>
              <a:tr h="1175656">
                <a:tc>
                  <a:txBody>
                    <a:bodyPr/>
                    <a:lstStyle/>
                    <a:p>
                      <a:pPr marL="0" marR="0" algn="ctr">
                        <a:lnSpc>
                          <a:spcPct val="115000"/>
                        </a:lnSpc>
                        <a:spcBef>
                          <a:spcPts val="0"/>
                        </a:spcBef>
                        <a:spcAft>
                          <a:spcPts val="0"/>
                        </a:spcAft>
                      </a:pPr>
                      <a:r>
                        <a:rPr lang="en-US" sz="1800" kern="1200" baseline="0" dirty="0">
                          <a:solidFill>
                            <a:schemeClr val="tx1"/>
                          </a:solidFill>
                          <a:effectLst/>
                          <a:latin typeface="Arial" panose="020B0604020202020204" pitchFamily="34" charset="0"/>
                          <a:cs typeface="Arial" panose="020B0604020202020204" pitchFamily="34" charset="0"/>
                        </a:rPr>
                        <a:t>Designated Supports/Accommodations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99"/>
                          </a:solidFill>
                          <a:effectLst/>
                          <a:latin typeface="Arial" panose="020B0604020202020204" pitchFamily="34" charset="0"/>
                          <a:cs typeface="Arial" panose="020B0604020202020204" pitchFamily="34" charset="0"/>
                        </a:rPr>
                        <a:t>November 19–June 3</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baseline="0" dirty="0">
                          <a:solidFill>
                            <a:srgbClr val="000099"/>
                          </a:solidFill>
                          <a:effectLst/>
                          <a:latin typeface="Arial" panose="020B0604020202020204" pitchFamily="34" charset="0"/>
                          <a:cs typeface="Arial" panose="020B0604020202020204" pitchFamily="34" charset="0"/>
                        </a:rPr>
                        <a:t> *must be entered in TIDE prior to testing</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TIDE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3"/>
                  </a:ext>
                </a:extLst>
              </a:tr>
              <a:tr h="1175656">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Special Documented Accommodations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99"/>
                          </a:solidFill>
                          <a:effectLst/>
                          <a:latin typeface="Arial" panose="020B0604020202020204" pitchFamily="34" charset="0"/>
                          <a:cs typeface="Arial" panose="020B0604020202020204" pitchFamily="34" charset="0"/>
                        </a:rPr>
                        <a:t>March 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 Requests</a:t>
                      </a:r>
                      <a:r>
                        <a:rPr lang="en-US" sz="1800" kern="1200" baseline="0" dirty="0">
                          <a:solidFill>
                            <a:srgbClr val="000099"/>
                          </a:solidFill>
                          <a:effectLst/>
                          <a:latin typeface="Arial" panose="020B0604020202020204" pitchFamily="34" charset="0"/>
                          <a:cs typeface="Arial" panose="020B0604020202020204" pitchFamily="34" charset="0"/>
                        </a:rPr>
                        <a:t> Petition from CSDE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5"/>
                  </a:ext>
                </a:extLst>
              </a:tr>
              <a:tr h="2497399">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Medical Exemptions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dirty="0">
                          <a:solidFill>
                            <a:srgbClr val="000099"/>
                          </a:solidFill>
                          <a:effectLst/>
                          <a:latin typeface="Arial" panose="020B0604020202020204" pitchFamily="34" charset="0"/>
                          <a:ea typeface="Times New Roman"/>
                          <a:cs typeface="Arial" panose="020B0604020202020204" pitchFamily="34" charset="0"/>
                        </a:rPr>
                        <a:t>May 6, 2022 - Connecticut SAT School</a:t>
                      </a:r>
                      <a:r>
                        <a:rPr lang="en-US" sz="1800" baseline="0" dirty="0">
                          <a:solidFill>
                            <a:srgbClr val="000099"/>
                          </a:solidFill>
                          <a:effectLst/>
                          <a:latin typeface="Arial" panose="020B0604020202020204" pitchFamily="34" charset="0"/>
                          <a:ea typeface="Times New Roman"/>
                          <a:cs typeface="Arial" panose="020B0604020202020204" pitchFamily="34" charset="0"/>
                        </a:rPr>
                        <a:t> Day</a:t>
                      </a:r>
                    </a:p>
                    <a:p>
                      <a:pPr marL="0" marR="0" algn="ctr">
                        <a:lnSpc>
                          <a:spcPct val="115000"/>
                        </a:lnSpc>
                        <a:spcBef>
                          <a:spcPts val="0"/>
                        </a:spcBef>
                        <a:spcAft>
                          <a:spcPts val="0"/>
                        </a:spcAft>
                      </a:pPr>
                      <a:r>
                        <a:rPr lang="en-US" sz="1800" baseline="0" dirty="0">
                          <a:solidFill>
                            <a:srgbClr val="000099"/>
                          </a:solidFill>
                          <a:effectLst/>
                          <a:latin typeface="Arial" panose="020B0604020202020204" pitchFamily="34" charset="0"/>
                          <a:ea typeface="Times New Roman"/>
                          <a:cs typeface="Arial" panose="020B0604020202020204" pitchFamily="34" charset="0"/>
                        </a:rPr>
                        <a:t>June 10, 2022 - Smarter Balanced, NGSS, Connecticut Alternate Assessments</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 Requests</a:t>
                      </a:r>
                      <a:r>
                        <a:rPr lang="en-US" sz="1800" kern="1200" baseline="0" dirty="0">
                          <a:solidFill>
                            <a:srgbClr val="000099"/>
                          </a:solidFill>
                          <a:effectLst/>
                          <a:latin typeface="Arial" panose="020B0604020202020204" pitchFamily="34" charset="0"/>
                          <a:cs typeface="Arial" panose="020B0604020202020204" pitchFamily="34" charset="0"/>
                        </a:rPr>
                        <a:t> Application from CSDE</a:t>
                      </a:r>
                      <a:r>
                        <a:rPr lang="en-US" sz="1800" kern="1200" dirty="0">
                          <a:solidFill>
                            <a:srgbClr val="000099"/>
                          </a:solidFill>
                          <a:effectLst/>
                          <a:latin typeface="Arial" panose="020B0604020202020204" pitchFamily="34" charset="0"/>
                          <a:cs typeface="Arial" panose="020B0604020202020204" pitchFamily="34" charset="0"/>
                        </a:rPr>
                        <a:t> </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82243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200" b="1" dirty="0">
                <a:ln w="0"/>
                <a:solidFill>
                  <a:schemeClr val="tx1"/>
                </a:solidFill>
                <a:cs typeface="Arial"/>
              </a:rPr>
              <a:t>2021-22 Assessment Office Hours</a:t>
            </a:r>
            <a:r>
              <a:rPr lang="en-US" sz="3200" b="1" dirty="0">
                <a:ln w="0"/>
                <a:solidFill>
                  <a:srgbClr val="FF0000"/>
                </a:solidFill>
                <a:cs typeface="Arial"/>
              </a:rPr>
              <a:t>*</a:t>
            </a:r>
          </a:p>
        </p:txBody>
      </p:sp>
      <p:graphicFrame>
        <p:nvGraphicFramePr>
          <p:cNvPr id="4" name="Table 3"/>
          <p:cNvGraphicFramePr>
            <a:graphicFrameLocks noGrp="1"/>
          </p:cNvGraphicFramePr>
          <p:nvPr/>
        </p:nvGraphicFramePr>
        <p:xfrm>
          <a:off x="347394" y="1007749"/>
          <a:ext cx="8500012" cy="4606109"/>
        </p:xfrm>
        <a:graphic>
          <a:graphicData uri="http://schemas.openxmlformats.org/drawingml/2006/table">
            <a:tbl>
              <a:tblPr firstRow="1" bandRow="1">
                <a:tableStyleId>{5C22544A-7EE6-4342-B048-85BDC9FD1C3A}</a:tableStyleId>
              </a:tblPr>
              <a:tblGrid>
                <a:gridCol w="2833337">
                  <a:extLst>
                    <a:ext uri="{9D8B030D-6E8A-4147-A177-3AD203B41FA5}">
                      <a16:colId xmlns:a16="http://schemas.microsoft.com/office/drawing/2014/main" val="2271564695"/>
                    </a:ext>
                  </a:extLst>
                </a:gridCol>
                <a:gridCol w="5666675">
                  <a:extLst>
                    <a:ext uri="{9D8B030D-6E8A-4147-A177-3AD203B41FA5}">
                      <a16:colId xmlns:a16="http://schemas.microsoft.com/office/drawing/2014/main" val="1818408059"/>
                    </a:ext>
                  </a:extLst>
                </a:gridCol>
              </a:tblGrid>
              <a:tr h="635000">
                <a:tc>
                  <a:txBody>
                    <a:bodyPr/>
                    <a:lstStyle/>
                    <a:p>
                      <a:pPr algn="ctr"/>
                      <a:r>
                        <a:rPr lang="en-US" sz="2800" dirty="0">
                          <a:solidFill>
                            <a:schemeClr val="tx1"/>
                          </a:solidFill>
                          <a:latin typeface="Arial"/>
                          <a:cs typeface="Arial"/>
                        </a:rPr>
                        <a:t>Date</a:t>
                      </a:r>
                    </a:p>
                  </a:txBody>
                  <a:tcPr anchor="ctr"/>
                </a:tc>
                <a:tc>
                  <a:txBody>
                    <a:bodyPr/>
                    <a:lstStyle/>
                    <a:p>
                      <a:pPr algn="ctr"/>
                      <a:r>
                        <a:rPr lang="en-US" sz="2800" dirty="0">
                          <a:solidFill>
                            <a:schemeClr val="tx1"/>
                          </a:solidFill>
                          <a:latin typeface="Arial"/>
                          <a:cs typeface="Arial"/>
                        </a:rPr>
                        <a:t>Topics</a:t>
                      </a:r>
                    </a:p>
                  </a:txBody>
                  <a:tcPr anchor="ctr"/>
                </a:tc>
                <a:extLst>
                  <a:ext uri="{0D108BD9-81ED-4DB2-BD59-A6C34878D82A}">
                    <a16:rowId xmlns:a16="http://schemas.microsoft.com/office/drawing/2014/main" val="2975272029"/>
                  </a:ext>
                </a:extLst>
              </a:tr>
              <a:tr h="1593669">
                <a:tc>
                  <a:txBody>
                    <a:bodyPr/>
                    <a:lstStyle/>
                    <a:p>
                      <a:pPr algn="ctr"/>
                      <a:r>
                        <a:rPr lang="en-US" sz="2400" b="0" u="sng" dirty="0">
                          <a:solidFill>
                            <a:schemeClr val="accent3"/>
                          </a:solidFill>
                          <a:latin typeface="Arial"/>
                          <a:cs typeface="Arial"/>
                          <a:hlinkClick r:id="rId3">
                            <a:extLst>
                              <a:ext uri="{A12FA001-AC4F-418D-AE19-62706E023703}">
                                <ahyp:hlinkClr xmlns:ahyp="http://schemas.microsoft.com/office/drawing/2018/hyperlinkcolor" val="tx"/>
                              </a:ext>
                            </a:extLst>
                          </a:hlinkClick>
                        </a:rPr>
                        <a:t>February 1</a:t>
                      </a:r>
                      <a:r>
                        <a:rPr lang="en-US" sz="2400" b="0" u="sng" dirty="0">
                          <a:solidFill>
                            <a:schemeClr val="accent3"/>
                          </a:solidFill>
                          <a:latin typeface="Arial"/>
                          <a:cs typeface="Arial"/>
                        </a:rPr>
                        <a:t>7</a:t>
                      </a:r>
                    </a:p>
                    <a:p>
                      <a:pPr algn="ctr"/>
                      <a:r>
                        <a:rPr lang="en-US" sz="2400" dirty="0">
                          <a:solidFill>
                            <a:schemeClr val="tx1"/>
                          </a:solidFill>
                          <a:latin typeface="Arial"/>
                          <a:cs typeface="Arial"/>
                        </a:rPr>
                        <a:t>3:00-4:00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dirty="0">
                          <a:effectLst/>
                          <a:latin typeface="Arial"/>
                          <a:cs typeface="Arial"/>
                        </a:rPr>
                        <a:t>Connecticut Alternate Assessments/</a:t>
                      </a:r>
                      <a:r>
                        <a:rPr lang="en-US" sz="2400" b="0" kern="1200" dirty="0">
                          <a:solidFill>
                            <a:schemeClr val="dk1"/>
                          </a:solidFill>
                          <a:effectLst/>
                          <a:latin typeface="Arial"/>
                          <a:ea typeface="+mn-ea"/>
                          <a:cs typeface="Arial"/>
                        </a:rPr>
                        <a:t>Accessibility and Accommodations</a:t>
                      </a:r>
                      <a:endParaRPr lang="en-US" dirty="0">
                        <a:latin typeface="Arial"/>
                        <a:cs typeface="Arial"/>
                      </a:endParaRPr>
                    </a:p>
                  </a:txBody>
                  <a:tcPr anchor="ctr"/>
                </a:tc>
                <a:extLst>
                  <a:ext uri="{0D108BD9-81ED-4DB2-BD59-A6C34878D82A}">
                    <a16:rowId xmlns:a16="http://schemas.microsoft.com/office/drawing/2014/main" val="288236551"/>
                  </a:ext>
                </a:extLst>
              </a:tr>
              <a:tr h="752930">
                <a:tc>
                  <a:txBody>
                    <a:bodyPr/>
                    <a:lstStyle/>
                    <a:p>
                      <a:pPr algn="ctr"/>
                      <a:r>
                        <a:rPr lang="en-US" sz="2400" u="sng" dirty="0">
                          <a:solidFill>
                            <a:schemeClr val="accent3"/>
                          </a:solidFill>
                          <a:latin typeface="Arial"/>
                          <a:cs typeface="Arial"/>
                          <a:hlinkClick r:id="rId4">
                            <a:extLst>
                              <a:ext uri="{A12FA001-AC4F-418D-AE19-62706E023703}">
                                <ahyp:hlinkClr xmlns:ahyp="http://schemas.microsoft.com/office/drawing/2018/hyperlinkcolor" val="tx"/>
                              </a:ext>
                            </a:extLst>
                          </a:hlinkClick>
                        </a:rPr>
                        <a:t>March</a:t>
                      </a:r>
                      <a:r>
                        <a:rPr lang="en-US" sz="2400" u="sng" baseline="0" dirty="0">
                          <a:solidFill>
                            <a:schemeClr val="accent3"/>
                          </a:solidFill>
                          <a:latin typeface="Arial"/>
                          <a:cs typeface="Arial"/>
                          <a:hlinkClick r:id="rId4">
                            <a:extLst>
                              <a:ext uri="{A12FA001-AC4F-418D-AE19-62706E023703}">
                                <ahyp:hlinkClr xmlns:ahyp="http://schemas.microsoft.com/office/drawing/2018/hyperlinkcolor" val="tx"/>
                              </a:ext>
                            </a:extLst>
                          </a:hlinkClick>
                        </a:rPr>
                        <a:t> 1</a:t>
                      </a:r>
                      <a:r>
                        <a:rPr lang="en-US" sz="2400" u="sng" baseline="0" dirty="0">
                          <a:solidFill>
                            <a:schemeClr val="accent3"/>
                          </a:solidFill>
                          <a:latin typeface="Arial"/>
                          <a:cs typeface="Arial"/>
                        </a:rPr>
                        <a:t>7</a:t>
                      </a:r>
                    </a:p>
                    <a:p>
                      <a:pPr algn="ctr"/>
                      <a:r>
                        <a:rPr lang="en-US" sz="2400" kern="1200" dirty="0">
                          <a:solidFill>
                            <a:schemeClr val="tx1"/>
                          </a:solidFill>
                          <a:effectLst/>
                          <a:latin typeface="Arial"/>
                          <a:ea typeface="+mn-ea"/>
                          <a:cs typeface="Arial"/>
                        </a:rPr>
                        <a:t>3:00-4:00 </a:t>
                      </a:r>
                      <a:endParaRPr lang="en-US" sz="24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dirty="0">
                          <a:effectLst/>
                          <a:latin typeface="Arial"/>
                          <a:cs typeface="Arial"/>
                        </a:rPr>
                        <a:t>Connecticut Alternate Assessments/</a:t>
                      </a:r>
                      <a:r>
                        <a:rPr lang="en-US" sz="2400" b="0" kern="1200" dirty="0">
                          <a:solidFill>
                            <a:schemeClr val="dk1"/>
                          </a:solidFill>
                          <a:effectLst/>
                          <a:latin typeface="Arial"/>
                          <a:ea typeface="+mn-ea"/>
                          <a:cs typeface="Arial"/>
                        </a:rPr>
                        <a:t>Accessibility and Accommodations</a:t>
                      </a:r>
                      <a:endParaRPr lang="en-US" sz="2400" dirty="0">
                        <a:latin typeface="Arial"/>
                        <a:cs typeface="Arial"/>
                      </a:endParaRPr>
                    </a:p>
                  </a:txBody>
                  <a:tcPr anchor="ctr"/>
                </a:tc>
                <a:extLst>
                  <a:ext uri="{0D108BD9-81ED-4DB2-BD59-A6C34878D82A}">
                    <a16:rowId xmlns:a16="http://schemas.microsoft.com/office/drawing/2014/main" val="3255054462"/>
                  </a:ext>
                </a:extLst>
              </a:tr>
              <a:tr h="969875">
                <a:tc>
                  <a:txBody>
                    <a:bodyPr/>
                    <a:lstStyle/>
                    <a:p>
                      <a:pPr algn="ctr"/>
                      <a:r>
                        <a:rPr lang="en-US" sz="2400" dirty="0">
                          <a:solidFill>
                            <a:schemeClr val="tx1"/>
                          </a:solidFill>
                          <a:latin typeface="Arial"/>
                          <a:cs typeface="Arial"/>
                          <a:hlinkClick r:id="rId5">
                            <a:extLst>
                              <a:ext uri="{A12FA001-AC4F-418D-AE19-62706E023703}">
                                <ahyp:hlinkClr xmlns:ahyp="http://schemas.microsoft.com/office/drawing/2018/hyperlinkcolor" val="tx"/>
                              </a:ext>
                            </a:extLst>
                          </a:hlinkClick>
                        </a:rPr>
                        <a:t>March 31 and every</a:t>
                      </a:r>
                      <a:r>
                        <a:rPr lang="en-US" sz="2400" baseline="0" dirty="0">
                          <a:solidFill>
                            <a:schemeClr val="tx1"/>
                          </a:solidFill>
                          <a:latin typeface="Arial"/>
                          <a:cs typeface="Arial"/>
                          <a:hlinkClick r:id="rId5">
                            <a:extLst>
                              <a:ext uri="{A12FA001-AC4F-418D-AE19-62706E023703}">
                                <ahyp:hlinkClr xmlns:ahyp="http://schemas.microsoft.com/office/drawing/2018/hyperlinkcolor" val="tx"/>
                              </a:ext>
                            </a:extLst>
                          </a:hlinkClick>
                        </a:rPr>
                        <a:t> Thursday</a:t>
                      </a:r>
                      <a:r>
                        <a:rPr lang="en-US" sz="2400" baseline="0" dirty="0">
                          <a:solidFill>
                            <a:schemeClr val="tx1"/>
                          </a:solidFill>
                          <a:latin typeface="Arial"/>
                          <a:cs typeface="Arial"/>
                        </a:rPr>
                        <a:t> </a:t>
                      </a:r>
                    </a:p>
                    <a:p>
                      <a:pPr algn="ctr"/>
                      <a:r>
                        <a:rPr lang="en-US" sz="2400" baseline="0" dirty="0">
                          <a:solidFill>
                            <a:schemeClr val="tx1"/>
                          </a:solidFill>
                          <a:latin typeface="Arial"/>
                          <a:cs typeface="Arial"/>
                        </a:rPr>
                        <a:t>(at 3 p.m.)</a:t>
                      </a:r>
                      <a:endParaRPr lang="en-US" sz="2400" dirty="0">
                        <a:solidFill>
                          <a:schemeClr val="tx1"/>
                        </a:solidFill>
                        <a:latin typeface="Arial"/>
                        <a:cs typeface="Arial"/>
                      </a:endParaRPr>
                    </a:p>
                  </a:txBody>
                  <a:tcPr anchor="ctr"/>
                </a:tc>
                <a:tc>
                  <a:txBody>
                    <a:bodyPr/>
                    <a:lstStyle/>
                    <a:p>
                      <a:pPr marL="0" lvl="0" indent="0" algn="ctr">
                        <a:buNone/>
                      </a:pPr>
                      <a:r>
                        <a:rPr lang="en-US" sz="2400" dirty="0">
                          <a:latin typeface="Arial"/>
                          <a:cs typeface="Arial"/>
                        </a:rPr>
                        <a:t>Smarter, NGSS, CTAS and CTAA Topics</a:t>
                      </a:r>
                      <a:endParaRPr lang="en-US" dirty="0">
                        <a:latin typeface="Arial"/>
                        <a:cs typeface="Arial"/>
                      </a:endParaRPr>
                    </a:p>
                  </a:txBody>
                  <a:tcPr anchor="ctr"/>
                </a:tc>
                <a:extLst>
                  <a:ext uri="{0D108BD9-81ED-4DB2-BD59-A6C34878D82A}">
                    <a16:rowId xmlns:a16="http://schemas.microsoft.com/office/drawing/2014/main" val="1508981732"/>
                  </a:ext>
                </a:extLst>
              </a:tr>
            </a:tbl>
          </a:graphicData>
        </a:graphic>
      </p:graphicFrame>
      <p:sp>
        <p:nvSpPr>
          <p:cNvPr id="3" name="TextBox 2">
            <a:extLst>
              <a:ext uri="{FF2B5EF4-FFF2-40B4-BE49-F238E27FC236}">
                <a16:creationId xmlns:a16="http://schemas.microsoft.com/office/drawing/2014/main" id="{8EDCFB10-18EB-4601-AFC8-0CDA917E57C2}"/>
              </a:ext>
            </a:extLst>
          </p:cNvPr>
          <p:cNvSpPr txBox="1"/>
          <p:nvPr/>
        </p:nvSpPr>
        <p:spPr>
          <a:xfrm>
            <a:off x="834683" y="5945103"/>
            <a:ext cx="71192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0000"/>
                </a:solidFill>
                <a:latin typeface="Arial"/>
                <a:cs typeface="Arial"/>
              </a:rPr>
              <a:t>*NOTE:</a:t>
            </a:r>
            <a:r>
              <a:rPr lang="en-US" sz="1600" dirty="0">
                <a:solidFill>
                  <a:srgbClr val="FF0000"/>
                </a:solidFill>
                <a:latin typeface="Arial"/>
                <a:cs typeface="Arial"/>
              </a:rPr>
              <a:t> There are additional Office Hours for LAS Links and Connecticut SAT School Day.</a:t>
            </a:r>
            <a:endParaRPr lang="en-US" sz="1600" dirty="0">
              <a:solidFill>
                <a:srgbClr val="FF0000"/>
              </a:solidFill>
              <a:cs typeface="Arial"/>
            </a:endParaRP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6"/>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39659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8">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0">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482600" y="1123837"/>
            <a:ext cx="2305435" cy="4601183"/>
          </a:xfrm>
        </p:spPr>
        <p:txBody>
          <a:bodyPr>
            <a:normAutofit/>
          </a:bodyPr>
          <a:lstStyle/>
          <a:p>
            <a:pPr algn="r"/>
            <a:r>
              <a:rPr lang="en-US" b="1" dirty="0">
                <a:ln w="0"/>
                <a:solidFill>
                  <a:schemeClr val="tx1">
                    <a:lumMod val="85000"/>
                    <a:lumOff val="15000"/>
                  </a:schemeClr>
                </a:solidFill>
              </a:rPr>
              <a:t>Who Participates in Summative Testing?</a:t>
            </a:r>
          </a:p>
        </p:txBody>
      </p:sp>
      <p:cxnSp>
        <p:nvCxnSpPr>
          <p:cNvPr id="41" name="Straight Connector 3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3041611" y="864108"/>
            <a:ext cx="6102386" cy="5120640"/>
          </a:xfrm>
        </p:spPr>
        <p:txBody>
          <a:bodyPr>
            <a:noAutofit/>
          </a:bodyPr>
          <a:lstStyle/>
          <a:p>
            <a:pPr marL="0" indent="0">
              <a:buNone/>
            </a:pPr>
            <a:r>
              <a:rPr lang="en-US" sz="2000" dirty="0">
                <a:solidFill>
                  <a:schemeClr val="tx1"/>
                </a:solidFill>
                <a:latin typeface="Arial" panose="020B0604020202020204" pitchFamily="34" charset="0"/>
                <a:cs typeface="Arial" panose="020B0604020202020204" pitchFamily="34" charset="0"/>
              </a:rPr>
              <a:t>Participation expectations for Smarter Balanced, NGSS, and Connecticut SAT School Day include testing:</a:t>
            </a:r>
          </a:p>
          <a:p>
            <a:pPr marL="365760" lvl="1">
              <a:spcBef>
                <a:spcPts val="600"/>
              </a:spcBef>
              <a:spcAft>
                <a:spcPts val="600"/>
              </a:spcAft>
              <a:buClr>
                <a:schemeClr val="tx1"/>
              </a:buClr>
            </a:pPr>
            <a:r>
              <a:rPr lang="en-US" sz="2000" dirty="0">
                <a:solidFill>
                  <a:schemeClr val="tx1"/>
                </a:solidFill>
                <a:latin typeface="Arial" panose="020B0604020202020204" pitchFamily="34" charset="0"/>
                <a:cs typeface="Arial" panose="020B0604020202020204" pitchFamily="34" charset="0"/>
              </a:rPr>
              <a:t>All students enrolled in the Public School Information System (PSIS) in Grades 3-8 and 11 (these students include those identified as English learners and/or students with disabilities who have an active IEP or Section 504 Plan).</a:t>
            </a:r>
          </a:p>
          <a:p>
            <a:pPr marL="365760" lvl="1">
              <a:spcBef>
                <a:spcPts val="600"/>
              </a:spcBef>
              <a:spcAft>
                <a:spcPts val="600"/>
              </a:spcAft>
              <a:buClr>
                <a:schemeClr val="tx1"/>
              </a:buClr>
            </a:pPr>
            <a:r>
              <a:rPr lang="en-US" sz="2000" dirty="0">
                <a:solidFill>
                  <a:schemeClr val="tx1"/>
                </a:solidFill>
                <a:latin typeface="Arial" panose="020B0604020202020204" pitchFamily="34" charset="0"/>
                <a:cs typeface="Arial" panose="020B0604020202020204" pitchFamily="34" charset="0"/>
              </a:rPr>
              <a:t>Students enrolled in PSIS attending Approved Private Special Education Programs (APSEPs).</a:t>
            </a:r>
          </a:p>
          <a:p>
            <a:pPr marL="365760" lvl="1">
              <a:spcBef>
                <a:spcPts val="600"/>
              </a:spcBef>
              <a:spcAft>
                <a:spcPts val="600"/>
              </a:spcAft>
              <a:buClr>
                <a:schemeClr val="tx1"/>
              </a:buClr>
            </a:pPr>
            <a:r>
              <a:rPr lang="en-US" sz="2000" dirty="0">
                <a:solidFill>
                  <a:schemeClr val="tx1"/>
                </a:solidFill>
                <a:latin typeface="Arial" panose="020B0604020202020204" pitchFamily="34" charset="0"/>
                <a:cs typeface="Arial" panose="020B0604020202020204" pitchFamily="34" charset="0"/>
              </a:rPr>
              <a:t>Students enrolled in PSIS who are being educated in out-of-state facilities, in-state facilities, and non-approved facilities.</a:t>
            </a:r>
          </a:p>
          <a:p>
            <a:pPr marL="0" indent="0">
              <a:buNone/>
            </a:pPr>
            <a:r>
              <a:rPr lang="en-US" sz="2000" dirty="0">
                <a:ln w="0"/>
                <a:solidFill>
                  <a:schemeClr val="tx1"/>
                </a:solidFill>
                <a:latin typeface="Arial" panose="020B0604020202020204" pitchFamily="34" charset="0"/>
                <a:cs typeface="Arial" panose="020B0604020202020204" pitchFamily="34" charset="0"/>
              </a:rPr>
              <a:t>Refer to the </a:t>
            </a:r>
            <a:r>
              <a:rPr lang="en-US" sz="2000" dirty="0">
                <a:ln w="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Students in PSIS Who Attend Out-of-State and In-State Non-Approved Facilities </a:t>
            </a:r>
            <a:r>
              <a:rPr lang="en-US" sz="2000" dirty="0">
                <a:ln w="0"/>
                <a:solidFill>
                  <a:schemeClr val="tx1"/>
                </a:solidFill>
                <a:latin typeface="Arial" panose="020B0604020202020204" pitchFamily="34" charset="0"/>
                <a:cs typeface="Arial" panose="020B0604020202020204" pitchFamily="34" charset="0"/>
              </a:rPr>
              <a:t>brochure.</a:t>
            </a:r>
          </a:p>
        </p:txBody>
      </p:sp>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04115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8780525"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3908245"/>
            <a:ext cx="7658146" cy="1326227"/>
          </a:xfrm>
        </p:spPr>
        <p:txBody>
          <a:bodyPr vert="horz" lIns="91440" tIns="45720" rIns="91440" bIns="45720" rtlCol="0" anchor="b">
            <a:normAutofit/>
          </a:bodyPr>
          <a:lstStyle/>
          <a:p>
            <a:r>
              <a:rPr lang="en-US" sz="4000" b="1" dirty="0">
                <a:solidFill>
                  <a:schemeClr val="tx1"/>
                </a:solidFill>
              </a:rPr>
              <a:t>Who is Eligible for Supports and Accommodations?</a:t>
            </a:r>
          </a:p>
        </p:txBody>
      </p:sp>
      <p:pic>
        <p:nvPicPr>
          <p:cNvPr id="3" name="Picture 2" descr="Image of students in a classroom with their teacher." title="Image: Who is Eligible for Supports and Accommodations"/>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737829" y="498629"/>
            <a:ext cx="4015602" cy="2754421"/>
          </a:xfrm>
          <a:prstGeom prst="rect">
            <a:avLst/>
          </a:prstGeom>
        </p:spPr>
      </p:pic>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17777839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dobe Garamond Pro Bold"/>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14" ma:contentTypeDescription="Create a new document." ma:contentTypeScope="" ma:versionID="e5343348cd8294b54f2254990ac9ea18">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9f1b986052994e9ba665b4946ba60c6f"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FD5A027E-308D-4ACC-AD0D-31CF50BF458D}">
  <ds:schemaRefs>
    <ds:schemaRef ds:uri="http://schemas.microsoft.com/sharepoint/v3/contenttype/forms"/>
  </ds:schemaRefs>
</ds:datastoreItem>
</file>

<file path=customXml/itemProps2.xml><?xml version="1.0" encoding="utf-8"?>
<ds:datastoreItem xmlns:ds="http://schemas.openxmlformats.org/officeDocument/2006/customXml" ds:itemID="{253E6506-E783-4CF7-BD1F-8788D8F55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88db64-835f-49dd-a92e-b63c50075c64"/>
    <ds:schemaRef ds:uri="bd8f7d19-50dd-4ca5-833a-f68575fc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397A9-8796-4DE5-86FA-1AFD095DD307}">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sharepoint/v3"/>
    <ds:schemaRef ds:uri="http://purl.org/dc/elements/1.1/"/>
    <ds:schemaRef ds:uri="http://schemas.openxmlformats.org/package/2006/metadata/core-properties"/>
    <ds:schemaRef ds:uri="http://schemas.microsoft.com/office/infopath/2007/PartnerControls"/>
    <ds:schemaRef ds:uri="bd8f7d19-50dd-4ca5-833a-f68575fcf434"/>
    <ds:schemaRef ds:uri="3188db64-835f-49dd-a92e-b63c50075c64"/>
  </ds:schemaRefs>
</ds:datastoreItem>
</file>

<file path=docProps/app.xml><?xml version="1.0" encoding="utf-8"?>
<Properties xmlns="http://schemas.openxmlformats.org/officeDocument/2006/extended-properties" xmlns:vt="http://schemas.openxmlformats.org/officeDocument/2006/docPropsVTypes">
  <Template>TEMPLATE</Template>
  <TotalTime>283</TotalTime>
  <Words>8843</Words>
  <Application>Microsoft Office PowerPoint</Application>
  <PresentationFormat>On-screen Show (4:3)</PresentationFormat>
  <Paragraphs>683</Paragraphs>
  <Slides>51</Slides>
  <Notes>51</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51</vt:i4>
      </vt:variant>
    </vt:vector>
  </HeadingPairs>
  <TitlesOfParts>
    <vt:vector size="82" baseType="lpstr">
      <vt:lpstr>Adobe Garamond Pro</vt:lpstr>
      <vt:lpstr>Adobe Garamond Pro Bold</vt:lpstr>
      <vt:lpstr>Arial</vt:lpstr>
      <vt:lpstr>Arial Black</vt:lpstr>
      <vt:lpstr>Arial Narrow</vt:lpstr>
      <vt:lpstr>Calibri</vt:lpstr>
      <vt:lpstr>Calibri Light</vt:lpstr>
      <vt:lpstr>Corbel</vt:lpstr>
      <vt:lpstr>Courier New</vt:lpstr>
      <vt:lpstr>Franklin Gothic Book</vt:lpstr>
      <vt:lpstr>Franklin Gothic Demi</vt:lpstr>
      <vt:lpstr>FranklinGothic</vt:lpstr>
      <vt:lpstr>Times New Roman</vt:lpstr>
      <vt:lpstr>Wingdings</vt:lpstr>
      <vt:lpstr>Wingdings 2</vt:lpstr>
      <vt:lpstr>2_Custom Design</vt:lpstr>
      <vt:lpstr>TEMPLATE</vt:lpstr>
      <vt:lpstr>15_Office Theme</vt:lpstr>
      <vt:lpstr>13_Office Theme</vt:lpstr>
      <vt:lpstr>14_Office Theme</vt:lpstr>
      <vt:lpstr>Basic</vt:lpstr>
      <vt:lpstr>Custom Design</vt:lpstr>
      <vt:lpstr>1_Custom Design</vt:lpstr>
      <vt:lpstr>1_Basic</vt:lpstr>
      <vt:lpstr>80_Basic</vt:lpstr>
      <vt:lpstr>81_Basic</vt:lpstr>
      <vt:lpstr>82_Basic</vt:lpstr>
      <vt:lpstr>3_Custom Design</vt:lpstr>
      <vt:lpstr>4_Custom Design</vt:lpstr>
      <vt:lpstr>88_Basic</vt:lpstr>
      <vt:lpstr>Frame</vt:lpstr>
      <vt:lpstr>District Administrator’s Special Populations Workshop</vt:lpstr>
      <vt:lpstr>2022 District Administrator’s  Special Populations Workshop Attendee Reminders</vt:lpstr>
      <vt:lpstr>CSDE Assessment Staff -  Performance Office</vt:lpstr>
      <vt:lpstr>CSDE Assessment Staff -  Performance Office</vt:lpstr>
      <vt:lpstr>Presentation Overview</vt:lpstr>
      <vt:lpstr>2021-22 Calendar for Special Considerations</vt:lpstr>
      <vt:lpstr>2021-22 Assessment Office Hours*</vt:lpstr>
      <vt:lpstr>Who Participates in Summative Testing?</vt:lpstr>
      <vt:lpstr>Who is Eligible for Supports and Accommodations?</vt:lpstr>
      <vt:lpstr>PowerPoint Presentation</vt:lpstr>
      <vt:lpstr>PowerPoint Presentation</vt:lpstr>
      <vt:lpstr>PowerPoint Presentation</vt:lpstr>
      <vt:lpstr>Accommodation Eligibility</vt:lpstr>
      <vt:lpstr>PowerPoint Presentation</vt:lpstr>
      <vt:lpstr>Provide Students with Opportunities to Practice</vt:lpstr>
      <vt:lpstr>What’s New for 2022?</vt:lpstr>
      <vt:lpstr>What is New in 2022?</vt:lpstr>
      <vt:lpstr>Reminders</vt:lpstr>
      <vt:lpstr>PowerPoint Presentation</vt:lpstr>
      <vt:lpstr>Text-to-Speech Reminders</vt:lpstr>
      <vt:lpstr>Text-to-Speech Reminders</vt:lpstr>
      <vt:lpstr>Text-to-Speech Reminders</vt:lpstr>
      <vt:lpstr>Text-to-Speech Reminders</vt:lpstr>
      <vt:lpstr>Speech-to-Text Reminders</vt:lpstr>
      <vt:lpstr>PowerPoint Presentation</vt:lpstr>
      <vt:lpstr>PowerPoint Presentation</vt:lpstr>
      <vt:lpstr>PowerPoint Presentation</vt:lpstr>
      <vt:lpstr>How do I Order Large-Print or Braille Test Materials? </vt:lpstr>
      <vt:lpstr>Ordering Paper Materials in TIDE</vt:lpstr>
      <vt:lpstr>What are Special  Documented Accommodations</vt:lpstr>
      <vt:lpstr>PowerPoint Presentation</vt:lpstr>
      <vt:lpstr>The Connecticut Alternate Assessment System for Eligible Students with Significant Cognitive Disabilities</vt:lpstr>
      <vt:lpstr>Connecticut Annotated Alternate Assessment Eligibility Form</vt:lpstr>
      <vt:lpstr>Connecticut Annotated Alternate Assessment Eligibility Form </vt:lpstr>
      <vt:lpstr>PowerPoint Presentation</vt:lpstr>
      <vt:lpstr>PowerPoint Presentation</vt:lpstr>
      <vt:lpstr>Resources to Support the Eligibility of the Alternate Assessment System</vt:lpstr>
      <vt:lpstr>2021 Calendar for Alternate Assessments</vt:lpstr>
      <vt:lpstr>PowerPoint Presentation</vt:lpstr>
      <vt:lpstr> CTAS Description</vt:lpstr>
      <vt:lpstr>CTAS Description </vt:lpstr>
      <vt:lpstr>Data Entry Interface (DEI)</vt:lpstr>
      <vt:lpstr>PowerPoint Presentation</vt:lpstr>
      <vt:lpstr>Alternate Assessment System Training Requirements</vt:lpstr>
      <vt:lpstr>Alternate Assessment System Training Requirements</vt:lpstr>
      <vt:lpstr>PowerPoint Presentation</vt:lpstr>
      <vt:lpstr>Monitoring Submissions</vt:lpstr>
      <vt:lpstr>PowerPoint Presentation</vt:lpstr>
      <vt:lpstr>Early Stopping Rule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W2K</dc:creator>
  <cp:lastModifiedBy>Krisst, Abe</cp:lastModifiedBy>
  <cp:revision>24</cp:revision>
  <cp:lastPrinted>2018-01-11T20:40:10Z</cp:lastPrinted>
  <dcterms:created xsi:type="dcterms:W3CDTF">2012-07-27T12:30:50Z</dcterms:created>
  <dcterms:modified xsi:type="dcterms:W3CDTF">2022-01-26T15:56:42Z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ies>
</file>