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10"/>
  </p:notesMasterIdLst>
  <p:sldIdLst>
    <p:sldId id="450" r:id="rId5"/>
    <p:sldId id="451" r:id="rId6"/>
    <p:sldId id="447" r:id="rId7"/>
    <p:sldId id="448" r:id="rId8"/>
    <p:sldId id="45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71289" autoAdjust="0"/>
  </p:normalViewPr>
  <p:slideViewPr>
    <p:cSldViewPr snapToGrid="0">
      <p:cViewPr varScale="1">
        <p:scale>
          <a:sx n="50" d="100"/>
          <a:sy n="50" d="100"/>
        </p:scale>
        <p:origin x="1336" y="44"/>
      </p:cViewPr>
      <p:guideLst>
        <p:guide orient="horz" pos="2160"/>
        <p:guide pos="3840"/>
      </p:guideLst>
    </p:cSldViewPr>
  </p:slideViewPr>
  <p:notesTextViewPr>
    <p:cViewPr>
      <p:scale>
        <a:sx n="1" d="1"/>
        <a:sy n="1" d="1"/>
      </p:scale>
      <p:origin x="0" y="-888"/>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206"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well, Sarah" userId="76bd51f8-50f2-47c6-8688-3fc429ae7d4a" providerId="ADAL" clId="{646A47ED-3342-495A-969C-7C9161F80E59}"/>
    <pc:docChg chg="custSel modSld">
      <pc:chgData name="Elwell, Sarah" userId="76bd51f8-50f2-47c6-8688-3fc429ae7d4a" providerId="ADAL" clId="{646A47ED-3342-495A-969C-7C9161F80E59}" dt="2022-08-04T12:56:17.172" v="55"/>
      <pc:docMkLst>
        <pc:docMk/>
      </pc:docMkLst>
      <pc:sldChg chg="modNotesTx">
        <pc:chgData name="Elwell, Sarah" userId="76bd51f8-50f2-47c6-8688-3fc429ae7d4a" providerId="ADAL" clId="{646A47ED-3342-495A-969C-7C9161F80E59}" dt="2022-08-04T12:47:30.658" v="49"/>
        <pc:sldMkLst>
          <pc:docMk/>
          <pc:sldMk cId="2431321914" sldId="275"/>
        </pc:sldMkLst>
      </pc:sldChg>
      <pc:sldChg chg="modNotesTx">
        <pc:chgData name="Elwell, Sarah" userId="76bd51f8-50f2-47c6-8688-3fc429ae7d4a" providerId="ADAL" clId="{646A47ED-3342-495A-969C-7C9161F80E59}" dt="2022-07-07T23:02:48.871" v="0"/>
        <pc:sldMkLst>
          <pc:docMk/>
          <pc:sldMk cId="937634667" sldId="278"/>
        </pc:sldMkLst>
      </pc:sldChg>
      <pc:sldChg chg="modNotesTx">
        <pc:chgData name="Elwell, Sarah" userId="76bd51f8-50f2-47c6-8688-3fc429ae7d4a" providerId="ADAL" clId="{646A47ED-3342-495A-969C-7C9161F80E59}" dt="2022-07-07T23:02:58.600" v="10" actId="20577"/>
        <pc:sldMkLst>
          <pc:docMk/>
          <pc:sldMk cId="739852198" sldId="282"/>
        </pc:sldMkLst>
      </pc:sldChg>
      <pc:sldChg chg="modSp mod modNotesTx">
        <pc:chgData name="Elwell, Sarah" userId="76bd51f8-50f2-47c6-8688-3fc429ae7d4a" providerId="ADAL" clId="{646A47ED-3342-495A-969C-7C9161F80E59}" dt="2022-07-07T23:04:59.437" v="48" actId="20577"/>
        <pc:sldMkLst>
          <pc:docMk/>
          <pc:sldMk cId="3911061255" sldId="447"/>
        </pc:sldMkLst>
        <pc:spChg chg="mod">
          <ac:chgData name="Elwell, Sarah" userId="76bd51f8-50f2-47c6-8688-3fc429ae7d4a" providerId="ADAL" clId="{646A47ED-3342-495A-969C-7C9161F80E59}" dt="2022-07-07T23:04:14.252" v="12" actId="255"/>
          <ac:spMkLst>
            <pc:docMk/>
            <pc:sldMk cId="3911061255" sldId="447"/>
            <ac:spMk id="3" creationId="{D0D5A7D9-3909-AEF3-95F0-0E5C6C4D26C0}"/>
          </ac:spMkLst>
        </pc:spChg>
      </pc:sldChg>
      <pc:sldChg chg="modNotesTx">
        <pc:chgData name="Elwell, Sarah" userId="76bd51f8-50f2-47c6-8688-3fc429ae7d4a" providerId="ADAL" clId="{646A47ED-3342-495A-969C-7C9161F80E59}" dt="2022-08-04T12:55:24.583" v="50"/>
        <pc:sldMkLst>
          <pc:docMk/>
          <pc:sldMk cId="2250049120" sldId="453"/>
        </pc:sldMkLst>
      </pc:sldChg>
      <pc:sldChg chg="modNotesTx">
        <pc:chgData name="Elwell, Sarah" userId="76bd51f8-50f2-47c6-8688-3fc429ae7d4a" providerId="ADAL" clId="{646A47ED-3342-495A-969C-7C9161F80E59}" dt="2022-08-04T12:55:53.317" v="53" actId="20577"/>
        <pc:sldMkLst>
          <pc:docMk/>
          <pc:sldMk cId="3587112126" sldId="454"/>
        </pc:sldMkLst>
      </pc:sldChg>
      <pc:sldChg chg="modNotesTx">
        <pc:chgData name="Elwell, Sarah" userId="76bd51f8-50f2-47c6-8688-3fc429ae7d4a" providerId="ADAL" clId="{646A47ED-3342-495A-969C-7C9161F80E59}" dt="2022-08-04T12:56:17.172" v="55"/>
        <pc:sldMkLst>
          <pc:docMk/>
          <pc:sldMk cId="518908964" sldId="45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33EB38-C064-4C52-A35D-D40DB2B7683B}" type="datetimeFigureOut">
              <a:rPr lang="en-US" smtClean="0"/>
              <a:pPr/>
              <a:t>8/5/2022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shift to how the CT-SEDS Support team can help you and your end users as implementation begins.</a:t>
            </a:r>
          </a:p>
        </p:txBody>
      </p:sp>
      <p:sp>
        <p:nvSpPr>
          <p:cNvPr id="4" name="Slide Number Placeholder 3"/>
          <p:cNvSpPr>
            <a:spLocks noGrp="1"/>
          </p:cNvSpPr>
          <p:nvPr>
            <p:ph type="sldNum" sz="quarter" idx="5"/>
          </p:nvPr>
        </p:nvSpPr>
        <p:spPr/>
        <p:txBody>
          <a:bodyPr/>
          <a:lstStyle/>
          <a:p>
            <a:fld id="{E538F621-8F2C-4F90-852A-E36809B397B3}" type="slidenum">
              <a:rPr lang="en-US" smtClean="0"/>
              <a:pPr/>
              <a:t>1</a:t>
            </a:fld>
            <a:endParaRPr lang="en-US"/>
          </a:p>
        </p:txBody>
      </p:sp>
    </p:spTree>
    <p:extLst>
      <p:ext uri="{BB962C8B-B14F-4D97-AF65-F5344CB8AC3E}">
        <p14:creationId xmlns:p14="http://schemas.microsoft.com/office/powerpoint/2010/main" val="3881069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a:p>
          <a:p>
            <a:r>
              <a:rPr lang="en-US" i="0" baseline="0" dirty="0"/>
              <a:t>We know and understand that the new IEP and the CT-SEDS system are a lot to adapt to at once. The CSDE, the RESCs and the CT-SEDS Support team are working closely and talking with each other. Districts should feel comfortable reaching out and together we will get the answers and assistance you need to be successful.</a:t>
            </a:r>
          </a:p>
          <a:p>
            <a:endParaRPr lang="en-US" dirty="0"/>
          </a:p>
        </p:txBody>
      </p:sp>
      <p:sp>
        <p:nvSpPr>
          <p:cNvPr id="4" name="Slide Number Placeholder 3"/>
          <p:cNvSpPr>
            <a:spLocks noGrp="1"/>
          </p:cNvSpPr>
          <p:nvPr>
            <p:ph type="sldNum" sz="quarter" idx="5"/>
          </p:nvPr>
        </p:nvSpPr>
        <p:spPr/>
        <p:txBody>
          <a:bodyPr/>
          <a:lstStyle/>
          <a:p>
            <a:fld id="{E538F621-8F2C-4F90-852A-E36809B397B3}" type="slidenum">
              <a:rPr lang="en-US" smtClean="0"/>
              <a:pPr/>
              <a:t>2</a:t>
            </a:fld>
            <a:endParaRPr lang="en-US"/>
          </a:p>
        </p:txBody>
      </p:sp>
    </p:spTree>
    <p:extLst>
      <p:ext uri="{BB962C8B-B14F-4D97-AF65-F5344CB8AC3E}">
        <p14:creationId xmlns:p14="http://schemas.microsoft.com/office/powerpoint/2010/main" val="1645637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CSDE and the RESCs are offering technical assistance and support for the new IEP process and much more. They can be leveraged to help you address the questions raised here and going to the website on the screen will take you to a support request form where you can arrange for a consultation.</a:t>
            </a:r>
          </a:p>
          <a:p>
            <a:endParaRPr lang="en-US" dirty="0"/>
          </a:p>
        </p:txBody>
      </p:sp>
      <p:sp>
        <p:nvSpPr>
          <p:cNvPr id="4" name="Slide Number Placeholder 3"/>
          <p:cNvSpPr>
            <a:spLocks noGrp="1"/>
          </p:cNvSpPr>
          <p:nvPr>
            <p:ph type="sldNum" sz="quarter" idx="5"/>
          </p:nvPr>
        </p:nvSpPr>
        <p:spPr/>
        <p:txBody>
          <a:bodyPr/>
          <a:lstStyle/>
          <a:p>
            <a:fld id="{E538F621-8F2C-4F90-852A-E36809B397B3}" type="slidenum">
              <a:rPr lang="en-US" smtClean="0"/>
              <a:pPr/>
              <a:t>3</a:t>
            </a:fld>
            <a:endParaRPr lang="en-US"/>
          </a:p>
        </p:txBody>
      </p:sp>
    </p:spTree>
    <p:extLst>
      <p:ext uri="{BB962C8B-B14F-4D97-AF65-F5344CB8AC3E}">
        <p14:creationId xmlns:p14="http://schemas.microsoft.com/office/powerpoint/2010/main" val="74253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CSDE will continue to maintain and add to the NEW IEP Website shown here throughout the coming year. All of the planning tools and communications shared with the field so far are posted here, and more are coming. The table we looked at a moment ago comes from the CT-SEDS Planning Considerations for Special Education Directors document at the top of this list. </a:t>
            </a:r>
          </a:p>
        </p:txBody>
      </p:sp>
      <p:sp>
        <p:nvSpPr>
          <p:cNvPr id="4" name="Slide Number Placeholder 3"/>
          <p:cNvSpPr>
            <a:spLocks noGrp="1"/>
          </p:cNvSpPr>
          <p:nvPr>
            <p:ph type="sldNum" sz="quarter" idx="5"/>
          </p:nvPr>
        </p:nvSpPr>
        <p:spPr/>
        <p:txBody>
          <a:bodyPr/>
          <a:lstStyle/>
          <a:p>
            <a:fld id="{E538F621-8F2C-4F90-852A-E36809B397B3}" type="slidenum">
              <a:rPr lang="en-US" smtClean="0"/>
              <a:pPr/>
              <a:t>4</a:t>
            </a:fld>
            <a:endParaRPr lang="en-US"/>
          </a:p>
        </p:txBody>
      </p:sp>
    </p:spTree>
    <p:extLst>
      <p:ext uri="{BB962C8B-B14F-4D97-AF65-F5344CB8AC3E}">
        <p14:creationId xmlns:p14="http://schemas.microsoft.com/office/powerpoint/2010/main" val="474386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Please note, all of the Modules have a specific user manual that will help with navigation as well as processes for using the system. The general Core Navigation user manual is also very useful for people as they are starting out in the system. All of the manuals are found in the Documents widget on the home page under the CT-SEDS Manuals tab. </a:t>
            </a:r>
          </a:p>
          <a:p>
            <a:endParaRPr lang="en-US" dirty="0"/>
          </a:p>
          <a:p>
            <a:r>
              <a:rPr lang="en-US" dirty="0"/>
              <a:t>All videos shared today are available as videos. Links to each video are in a document posted to the</a:t>
            </a:r>
            <a:r>
              <a:rPr lang="en-US" b="1" dirty="0"/>
              <a:t> Documents</a:t>
            </a:r>
            <a:r>
              <a:rPr lang="en-US" dirty="0"/>
              <a:t> widget on the home page under the CT-SEDS Quick Guides heading. </a:t>
            </a:r>
          </a:p>
          <a:p>
            <a:endParaRPr lang="en-US" dirty="0"/>
          </a:p>
          <a:p>
            <a:r>
              <a:rPr lang="en-US" dirty="0"/>
              <a:t>Please also note there are also additional Quick Guides posted under CT-SEDS Quick Guides. Quick guides are short ‘how-to’ instructions to help with common tasks. The Caseload Wizard quick guide is a good one to put into users hands as they are just starting out as most will need to have students on their caseloads to get started in their work. The guide also includes instructions for the Caseload Admin wizard, which Administrative users will have access to. This wizard works similarly to the one end users use, but it allows a person with administrative rights the ability to manage other caseloads as well as copy and move caseloads from one user to another. Other current quick guides include Adding and Inactivating Users, School and District calendars, and the Parent Portal Quick Start Guide for Parents. </a:t>
            </a:r>
          </a:p>
          <a:p>
            <a:endParaRPr lang="en-US" dirty="0"/>
          </a:p>
          <a:p>
            <a:r>
              <a:rPr lang="en-US" dirty="0"/>
              <a:t>Please also ensure that you are watching the Announcements board in the system. As more quick guides are created and other modules are released, announcements will be made and documents will be posted. Quick guides are often created from questions that come from users, so we strongly encourage you to pay attention to the Announcements widget. Please note, if you have a suggestion or request for a new guide, you can use the message board to request one.</a:t>
            </a:r>
          </a:p>
          <a:p>
            <a:endParaRPr lang="en-US" dirty="0"/>
          </a:p>
        </p:txBody>
      </p:sp>
      <p:sp>
        <p:nvSpPr>
          <p:cNvPr id="4" name="Slide Number Placeholder 3"/>
          <p:cNvSpPr>
            <a:spLocks noGrp="1"/>
          </p:cNvSpPr>
          <p:nvPr>
            <p:ph type="sldNum" sz="quarter" idx="5"/>
          </p:nvPr>
        </p:nvSpPr>
        <p:spPr/>
        <p:txBody>
          <a:bodyPr/>
          <a:lstStyle/>
          <a:p>
            <a:fld id="{E538F621-8F2C-4F90-852A-E36809B397B3}" type="slidenum">
              <a:rPr lang="en-US" smtClean="0"/>
              <a:pPr/>
              <a:t>5</a:t>
            </a:fld>
            <a:endParaRPr lang="en-US"/>
          </a:p>
        </p:txBody>
      </p:sp>
    </p:spTree>
    <p:extLst>
      <p:ext uri="{BB962C8B-B14F-4D97-AF65-F5344CB8AC3E}">
        <p14:creationId xmlns:p14="http://schemas.microsoft.com/office/powerpoint/2010/main" val="1108927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22000">
              <a:schemeClr val="bg1"/>
            </a:gs>
            <a:gs pos="44000">
              <a:schemeClr val="accent3">
                <a:lumMod val="40000"/>
                <a:lumOff val="60000"/>
              </a:schemeClr>
            </a:gs>
            <a:gs pos="72000">
              <a:schemeClr val="accent1">
                <a:lumMod val="75000"/>
                <a:alpha val="92000"/>
              </a:schemeClr>
            </a:gs>
            <a:gs pos="97000">
              <a:schemeClr val="accent1">
                <a:lumMod val="75000"/>
              </a:schemeClr>
            </a:gs>
          </a:gsLst>
          <a:lin ang="162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276350" y="838404"/>
            <a:ext cx="9144000" cy="1655762"/>
          </a:xfrm>
        </p:spPr>
        <p:txBody>
          <a:bodyPr>
            <a:normAutofit/>
          </a:bodyPr>
          <a:lstStyle>
            <a:lvl1pPr marL="0" indent="0" algn="l">
              <a:buNone/>
              <a:defRPr lang="en-US" sz="4800" i="0" kern="1200" dirty="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style</a:t>
            </a:r>
          </a:p>
        </p:txBody>
      </p:sp>
      <p:pic>
        <p:nvPicPr>
          <p:cNvPr id="10" name="Picture 9" descr="A picture containing text, sign&#10;&#10;Description automatically generated">
            <a:extLst>
              <a:ext uri="{FF2B5EF4-FFF2-40B4-BE49-F238E27FC236}">
                <a16:creationId xmlns:a16="http://schemas.microsoft.com/office/drawing/2014/main" id="{22F73CC8-A9B4-4365-8BE2-E4C722324AE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3159" y="5378858"/>
            <a:ext cx="2966852" cy="856433"/>
          </a:xfrm>
          <a:prstGeom prst="rect">
            <a:avLst/>
          </a:prstGeom>
        </p:spPr>
      </p:pic>
      <p:pic>
        <p:nvPicPr>
          <p:cNvPr id="12" name="Picture 11" descr="Logo&#10;&#10;Description automatically generated">
            <a:extLst>
              <a:ext uri="{FF2B5EF4-FFF2-40B4-BE49-F238E27FC236}">
                <a16:creationId xmlns:a16="http://schemas.microsoft.com/office/drawing/2014/main" id="{D3BBBD37-59D4-461F-9507-6779525E3143}"/>
              </a:ext>
            </a:extLst>
          </p:cNvPr>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712167" y="3820672"/>
            <a:ext cx="2767666" cy="2055106"/>
          </a:xfrm>
          <a:prstGeom prst="rect">
            <a:avLst/>
          </a:prstGeom>
        </p:spPr>
      </p:pic>
      <p:pic>
        <p:nvPicPr>
          <p:cNvPr id="15" name="Picture 14" descr="A picture containing logo&#10;&#10;Description automatically generated">
            <a:extLst>
              <a:ext uri="{FF2B5EF4-FFF2-40B4-BE49-F238E27FC236}">
                <a16:creationId xmlns:a16="http://schemas.microsoft.com/office/drawing/2014/main" id="{06FE992B-7FF4-4996-9D06-A6F56B235FE7}"/>
              </a:ext>
            </a:extLst>
          </p:cNvPr>
          <p:cNvPicPr>
            <a:picLocks noChangeAspect="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605157" y="4930360"/>
            <a:ext cx="3237359" cy="1304931"/>
          </a:xfrm>
          <a:prstGeom prst="rect">
            <a:avLst/>
          </a:prstGeom>
        </p:spPr>
      </p:pic>
    </p:spTree>
    <p:extLst>
      <p:ext uri="{BB962C8B-B14F-4D97-AF65-F5344CB8AC3E}">
        <p14:creationId xmlns:p14="http://schemas.microsoft.com/office/powerpoint/2010/main" val="26192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E188468-C23C-4D82-A5EB-CA9B2AADACEC}"/>
              </a:ext>
            </a:extLst>
          </p:cNvPr>
          <p:cNvSpPr/>
          <p:nvPr userDrawn="1"/>
        </p:nvSpPr>
        <p:spPr>
          <a:xfrm>
            <a:off x="0" y="0"/>
            <a:ext cx="12192000" cy="1485900"/>
          </a:xfrm>
          <a:prstGeom prst="rect">
            <a:avLst/>
          </a:prstGeom>
          <a:solidFill>
            <a:schemeClr val="accent1">
              <a:lumMod val="75000"/>
            </a:schemeClr>
          </a:solidFill>
          <a:ln w="12700" cap="flat" cmpd="sng" algn="ctr">
            <a:solidFill>
              <a:srgbClr val="1CADE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156839" y="80168"/>
            <a:ext cx="10515600" cy="1325563"/>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866775" y="1825625"/>
            <a:ext cx="10515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6761746" y="6356350"/>
            <a:ext cx="4114800" cy="365125"/>
          </a:xfrm>
        </p:spPr>
        <p:txBody>
          <a:bodyPr/>
          <a:lstStyle>
            <a:lvl1pPr algn="r">
              <a:defRPr>
                <a:solidFill>
                  <a:schemeClr val="accent1">
                    <a:lumMod val="50000"/>
                  </a:schemeClr>
                </a:solidFill>
              </a:defRPr>
            </a:lvl1pPr>
          </a:lstStyle>
          <a:p>
            <a:r>
              <a:rPr lang="en-US" dirty="0"/>
              <a:t>Connecticut Special Education Data System </a:t>
            </a:r>
            <a:r>
              <a:rPr lang="en-US" b="1" dirty="0"/>
              <a:t>CT-SEDS</a:t>
            </a:r>
            <a:endParaRPr lang="en-US" b="1" i="1" dirty="0"/>
          </a:p>
        </p:txBody>
      </p:sp>
      <p:sp>
        <p:nvSpPr>
          <p:cNvPr id="6" name="Slide Number Placeholder 5"/>
          <p:cNvSpPr>
            <a:spLocks noGrp="1"/>
          </p:cNvSpPr>
          <p:nvPr>
            <p:ph type="sldNum" sz="quarter" idx="12"/>
          </p:nvPr>
        </p:nvSpPr>
        <p:spPr>
          <a:xfrm>
            <a:off x="10876546" y="6356350"/>
            <a:ext cx="477253" cy="365125"/>
          </a:xfrm>
        </p:spPr>
        <p:txBody>
          <a:bodyPr/>
          <a:lstStyle>
            <a:lvl1pPr>
              <a:defRPr>
                <a:solidFill>
                  <a:schemeClr val="accent1">
                    <a:lumMod val="50000"/>
                  </a:schemeClr>
                </a:solidFill>
              </a:defRPr>
            </a:lvl1pPr>
          </a:lstStyle>
          <a:p>
            <a:fld id="{95C78F6C-5F37-4841-ACBE-E9209F23264D}" type="slidenum">
              <a:rPr lang="en-US" smtClean="0"/>
              <a:pPr/>
              <a:t>‹#›</a:t>
            </a:fld>
            <a:endParaRPr lang="en-US" dirty="0"/>
          </a:p>
        </p:txBody>
      </p:sp>
      <p:cxnSp>
        <p:nvCxnSpPr>
          <p:cNvPr id="8" name="Straight Connector 7">
            <a:extLst>
              <a:ext uri="{FF2B5EF4-FFF2-40B4-BE49-F238E27FC236}">
                <a16:creationId xmlns:a16="http://schemas.microsoft.com/office/drawing/2014/main" id="{FDD1D3EC-4C65-4637-9703-FE1E4884FFF6}"/>
              </a:ext>
            </a:extLst>
          </p:cNvPr>
          <p:cNvCxnSpPr/>
          <p:nvPr userDrawn="1"/>
        </p:nvCxnSpPr>
        <p:spPr>
          <a:xfrm>
            <a:off x="0" y="1473200"/>
            <a:ext cx="12192000" cy="0"/>
          </a:xfrm>
          <a:prstGeom prst="line">
            <a:avLst/>
          </a:prstGeom>
          <a:ln w="508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232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i="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a:xfrm>
            <a:off x="6743700" y="6356349"/>
            <a:ext cx="4114800" cy="365125"/>
          </a:xfrm>
        </p:spPr>
        <p:txBody>
          <a:bodyPr/>
          <a:lstStyle>
            <a:lvl1pPr algn="r">
              <a:defRPr>
                <a:solidFill>
                  <a:schemeClr val="bg1"/>
                </a:solidFill>
              </a:defRPr>
            </a:lvl1pPr>
          </a:lstStyle>
          <a:p>
            <a:r>
              <a:rPr lang="en-US"/>
              <a:t>Connecticut Special Education Data System </a:t>
            </a:r>
            <a:r>
              <a:rPr lang="en-US" b="1"/>
              <a:t>CT-SEDS</a:t>
            </a:r>
            <a:endParaRPr lang="en-US" b="1" i="1" dirty="0"/>
          </a:p>
        </p:txBody>
      </p:sp>
      <p:sp>
        <p:nvSpPr>
          <p:cNvPr id="6" name="Slide Number Placeholder 5"/>
          <p:cNvSpPr>
            <a:spLocks noGrp="1"/>
          </p:cNvSpPr>
          <p:nvPr>
            <p:ph type="sldNum" sz="quarter" idx="12"/>
          </p:nvPr>
        </p:nvSpPr>
        <p:spPr>
          <a:xfrm>
            <a:off x="10858500" y="6356350"/>
            <a:ext cx="495300" cy="365125"/>
          </a:xfrm>
        </p:spPr>
        <p:txBody>
          <a:bodyPr/>
          <a:lstStyle>
            <a:lvl1pPr>
              <a:defRPr>
                <a:solidFill>
                  <a:schemeClr val="bg1"/>
                </a:solidFill>
              </a:defRPr>
            </a:lvl1pPr>
          </a:lstStyle>
          <a:p>
            <a:fld id="{95C78F6C-5F37-4841-ACBE-E9209F23264D}" type="slidenum">
              <a:rPr lang="en-US" smtClean="0"/>
              <a:pPr/>
              <a:t>‹#›</a:t>
            </a:fld>
            <a:endParaRPr lang="en-US" dirty="0"/>
          </a:p>
        </p:txBody>
      </p:sp>
    </p:spTree>
    <p:extLst>
      <p:ext uri="{BB962C8B-B14F-4D97-AF65-F5344CB8AC3E}">
        <p14:creationId xmlns:p14="http://schemas.microsoft.com/office/powerpoint/2010/main" val="120959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F0621C0-DD01-44FE-B2A5-FCB48685DEB6}"/>
              </a:ext>
            </a:extLst>
          </p:cNvPr>
          <p:cNvSpPr/>
          <p:nvPr userDrawn="1"/>
        </p:nvSpPr>
        <p:spPr>
          <a:xfrm>
            <a:off x="0" y="0"/>
            <a:ext cx="12192000" cy="14859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62593" y="57943"/>
            <a:ext cx="10515600" cy="1325563"/>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a:extLst>
              <a:ext uri="{FF2B5EF4-FFF2-40B4-BE49-F238E27FC236}">
                <a16:creationId xmlns:a16="http://schemas.microsoft.com/office/drawing/2014/main" id="{0F3CC1BF-6F3F-4A94-9334-5FDCFDD53304}"/>
              </a:ext>
            </a:extLst>
          </p:cNvPr>
          <p:cNvCxnSpPr/>
          <p:nvPr userDrawn="1"/>
        </p:nvCxnSpPr>
        <p:spPr>
          <a:xfrm>
            <a:off x="0" y="1473200"/>
            <a:ext cx="12192000" cy="0"/>
          </a:xfrm>
          <a:prstGeom prst="line">
            <a:avLst/>
          </a:prstGeom>
          <a:ln w="508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EB95C22A-343C-4E5F-A276-FD73882F8C34}"/>
              </a:ext>
            </a:extLst>
          </p:cNvPr>
          <p:cNvSpPr>
            <a:spLocks noGrp="1"/>
          </p:cNvSpPr>
          <p:nvPr>
            <p:ph type="ftr" sz="quarter" idx="11"/>
          </p:nvPr>
        </p:nvSpPr>
        <p:spPr>
          <a:xfrm>
            <a:off x="6761746" y="6356350"/>
            <a:ext cx="4114800" cy="365125"/>
          </a:xfrm>
        </p:spPr>
        <p:txBody>
          <a:bodyPr/>
          <a:lstStyle>
            <a:lvl1pPr algn="r">
              <a:defRPr>
                <a:solidFill>
                  <a:schemeClr val="accent1">
                    <a:lumMod val="50000"/>
                  </a:schemeClr>
                </a:solidFill>
              </a:defRPr>
            </a:lvl1pPr>
          </a:lstStyle>
          <a:p>
            <a:r>
              <a:rPr lang="en-US" dirty="0"/>
              <a:t>Connecticut Special Education Data System </a:t>
            </a:r>
            <a:r>
              <a:rPr lang="en-US" b="1" dirty="0"/>
              <a:t>CT-SEDS</a:t>
            </a:r>
            <a:endParaRPr lang="en-US" b="1" i="1" dirty="0"/>
          </a:p>
        </p:txBody>
      </p:sp>
      <p:sp>
        <p:nvSpPr>
          <p:cNvPr id="11" name="Slide Number Placeholder 5">
            <a:extLst>
              <a:ext uri="{FF2B5EF4-FFF2-40B4-BE49-F238E27FC236}">
                <a16:creationId xmlns:a16="http://schemas.microsoft.com/office/drawing/2014/main" id="{9A0DA29A-54BE-43A7-AAD3-C85A5C798FA3}"/>
              </a:ext>
            </a:extLst>
          </p:cNvPr>
          <p:cNvSpPr>
            <a:spLocks noGrp="1"/>
          </p:cNvSpPr>
          <p:nvPr>
            <p:ph type="sldNum" sz="quarter" idx="12"/>
          </p:nvPr>
        </p:nvSpPr>
        <p:spPr>
          <a:xfrm>
            <a:off x="10876546" y="6356350"/>
            <a:ext cx="477253" cy="365125"/>
          </a:xfrm>
        </p:spPr>
        <p:txBody>
          <a:bodyPr/>
          <a:lstStyle>
            <a:lvl1pPr>
              <a:defRPr>
                <a:solidFill>
                  <a:schemeClr val="accent1">
                    <a:lumMod val="50000"/>
                  </a:schemeClr>
                </a:solidFill>
              </a:defRPr>
            </a:lvl1pPr>
          </a:lstStyle>
          <a:p>
            <a:fld id="{95C78F6C-5F37-4841-ACBE-E9209F23264D}" type="slidenum">
              <a:rPr lang="en-US" smtClean="0"/>
              <a:pPr/>
              <a:t>‹#›</a:t>
            </a:fld>
            <a:endParaRPr lang="en-US" dirty="0"/>
          </a:p>
        </p:txBody>
      </p:sp>
    </p:spTree>
    <p:extLst>
      <p:ext uri="{BB962C8B-B14F-4D97-AF65-F5344CB8AC3E}">
        <p14:creationId xmlns:p14="http://schemas.microsoft.com/office/powerpoint/2010/main" val="1535897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2791F2-DBC6-4C85-A89B-B21F3C39B667}"/>
              </a:ext>
            </a:extLst>
          </p:cNvPr>
          <p:cNvSpPr/>
          <p:nvPr userDrawn="1"/>
        </p:nvSpPr>
        <p:spPr>
          <a:xfrm>
            <a:off x="0" y="0"/>
            <a:ext cx="12192000" cy="14859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cxnSp>
        <p:nvCxnSpPr>
          <p:cNvPr id="11" name="Straight Connector 10">
            <a:extLst>
              <a:ext uri="{FF2B5EF4-FFF2-40B4-BE49-F238E27FC236}">
                <a16:creationId xmlns:a16="http://schemas.microsoft.com/office/drawing/2014/main" id="{888493E3-1378-4CCE-9135-A841477646F3}"/>
              </a:ext>
            </a:extLst>
          </p:cNvPr>
          <p:cNvCxnSpPr/>
          <p:nvPr userDrawn="1"/>
        </p:nvCxnSpPr>
        <p:spPr>
          <a:xfrm>
            <a:off x="0" y="1473200"/>
            <a:ext cx="12192000" cy="0"/>
          </a:xfrm>
          <a:prstGeom prst="line">
            <a:avLst/>
          </a:prstGeom>
          <a:ln w="508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656A1174-FDE5-479E-9711-682034D69F72}"/>
              </a:ext>
            </a:extLst>
          </p:cNvPr>
          <p:cNvSpPr>
            <a:spLocks noGrp="1"/>
          </p:cNvSpPr>
          <p:nvPr>
            <p:ph type="ftr" sz="quarter" idx="11"/>
          </p:nvPr>
        </p:nvSpPr>
        <p:spPr>
          <a:xfrm>
            <a:off x="6761746" y="6356350"/>
            <a:ext cx="4114800" cy="365125"/>
          </a:xfrm>
        </p:spPr>
        <p:txBody>
          <a:bodyPr/>
          <a:lstStyle>
            <a:lvl1pPr algn="r">
              <a:defRPr>
                <a:solidFill>
                  <a:schemeClr val="accent1">
                    <a:lumMod val="50000"/>
                  </a:schemeClr>
                </a:solidFill>
              </a:defRPr>
            </a:lvl1pPr>
          </a:lstStyle>
          <a:p>
            <a:r>
              <a:rPr lang="en-US" dirty="0"/>
              <a:t>Connecticut Special Education Data System </a:t>
            </a:r>
            <a:r>
              <a:rPr lang="en-US" b="1" dirty="0"/>
              <a:t>CT-SEDS</a:t>
            </a:r>
            <a:endParaRPr lang="en-US" b="1" i="1" dirty="0"/>
          </a:p>
        </p:txBody>
      </p:sp>
      <p:sp>
        <p:nvSpPr>
          <p:cNvPr id="13" name="Slide Number Placeholder 5">
            <a:extLst>
              <a:ext uri="{FF2B5EF4-FFF2-40B4-BE49-F238E27FC236}">
                <a16:creationId xmlns:a16="http://schemas.microsoft.com/office/drawing/2014/main" id="{8B3308B3-31EE-4F4C-846B-C2873FEDC7DC}"/>
              </a:ext>
            </a:extLst>
          </p:cNvPr>
          <p:cNvSpPr>
            <a:spLocks noGrp="1"/>
          </p:cNvSpPr>
          <p:nvPr>
            <p:ph type="sldNum" sz="quarter" idx="12"/>
          </p:nvPr>
        </p:nvSpPr>
        <p:spPr>
          <a:xfrm>
            <a:off x="10876546" y="6356350"/>
            <a:ext cx="477253" cy="365125"/>
          </a:xfrm>
        </p:spPr>
        <p:txBody>
          <a:bodyPr/>
          <a:lstStyle>
            <a:lvl1pPr>
              <a:defRPr>
                <a:solidFill>
                  <a:schemeClr val="accent1">
                    <a:lumMod val="50000"/>
                  </a:schemeClr>
                </a:solidFill>
              </a:defRPr>
            </a:lvl1pPr>
          </a:lstStyle>
          <a:p>
            <a:fld id="{95C78F6C-5F37-4841-ACBE-E9209F23264D}" type="slidenum">
              <a:rPr lang="en-US" smtClean="0"/>
              <a:pPr/>
              <a:t>‹#›</a:t>
            </a:fld>
            <a:endParaRPr lang="en-US" dirty="0"/>
          </a:p>
        </p:txBody>
      </p:sp>
      <p:sp>
        <p:nvSpPr>
          <p:cNvPr id="14" name="Title 1">
            <a:extLst>
              <a:ext uri="{FF2B5EF4-FFF2-40B4-BE49-F238E27FC236}">
                <a16:creationId xmlns:a16="http://schemas.microsoft.com/office/drawing/2014/main" id="{9EA0EC94-9F75-4F91-A3DF-5A6E2C035EFE}"/>
              </a:ext>
            </a:extLst>
          </p:cNvPr>
          <p:cNvSpPr txBox="1">
            <a:spLocks/>
          </p:cNvSpPr>
          <p:nvPr userDrawn="1"/>
        </p:nvSpPr>
        <p:spPr>
          <a:xfrm>
            <a:off x="95250" y="80168"/>
            <a:ext cx="891399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bg1"/>
                </a:solidFill>
                <a:latin typeface="+mj-lt"/>
                <a:ea typeface="+mj-ea"/>
                <a:cs typeface="+mj-cs"/>
              </a:defRPr>
            </a:lvl1pPr>
          </a:lstStyle>
          <a:p>
            <a:r>
              <a:rPr lang="en-US"/>
              <a:t>Click to edit Master title style</a:t>
            </a:r>
            <a:endParaRPr lang="en-US" dirty="0"/>
          </a:p>
        </p:txBody>
      </p:sp>
    </p:spTree>
    <p:extLst>
      <p:ext uri="{BB962C8B-B14F-4D97-AF65-F5344CB8AC3E}">
        <p14:creationId xmlns:p14="http://schemas.microsoft.com/office/powerpoint/2010/main" val="155776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4A0A6F1-18EA-466A-805E-F8CF80856424}"/>
              </a:ext>
            </a:extLst>
          </p:cNvPr>
          <p:cNvSpPr>
            <a:spLocks noGrp="1"/>
          </p:cNvSpPr>
          <p:nvPr>
            <p:ph type="title"/>
          </p:nvPr>
        </p:nvSpPr>
        <p:spPr>
          <a:xfrm>
            <a:off x="95249" y="80168"/>
            <a:ext cx="10429875" cy="1325563"/>
          </a:xfrm>
        </p:spPr>
        <p:txBody>
          <a:bodyPr anchor="ctr"/>
          <a:lstStyle>
            <a:lvl1pPr>
              <a:defRPr>
                <a:solidFill>
                  <a:schemeClr val="accent1">
                    <a:lumMod val="50000"/>
                  </a:schemeClr>
                </a:solidFill>
              </a:defRPr>
            </a:lvl1pPr>
          </a:lstStyle>
          <a:p>
            <a:r>
              <a:rPr lang="en-US" dirty="0"/>
              <a:t>Click to edit Master title style</a:t>
            </a:r>
          </a:p>
        </p:txBody>
      </p:sp>
      <p:sp>
        <p:nvSpPr>
          <p:cNvPr id="7" name="Footer Placeholder 4">
            <a:extLst>
              <a:ext uri="{FF2B5EF4-FFF2-40B4-BE49-F238E27FC236}">
                <a16:creationId xmlns:a16="http://schemas.microsoft.com/office/drawing/2014/main" id="{1F250C37-0F34-4005-A5F1-3C8F84822FAD}"/>
              </a:ext>
            </a:extLst>
          </p:cNvPr>
          <p:cNvSpPr>
            <a:spLocks noGrp="1"/>
          </p:cNvSpPr>
          <p:nvPr>
            <p:ph type="ftr" sz="quarter" idx="11"/>
          </p:nvPr>
        </p:nvSpPr>
        <p:spPr>
          <a:xfrm>
            <a:off x="6761746" y="6356350"/>
            <a:ext cx="4114800" cy="365125"/>
          </a:xfrm>
        </p:spPr>
        <p:txBody>
          <a:bodyPr/>
          <a:lstStyle>
            <a:lvl1pPr algn="r">
              <a:defRPr>
                <a:solidFill>
                  <a:schemeClr val="accent1">
                    <a:lumMod val="50000"/>
                  </a:schemeClr>
                </a:solidFill>
              </a:defRPr>
            </a:lvl1pPr>
          </a:lstStyle>
          <a:p>
            <a:r>
              <a:rPr lang="en-US" dirty="0"/>
              <a:t>Connecticut Special Education Data System </a:t>
            </a:r>
            <a:r>
              <a:rPr lang="en-US" b="1" dirty="0"/>
              <a:t>CT-SEDS</a:t>
            </a:r>
            <a:endParaRPr lang="en-US" b="1" i="1" dirty="0"/>
          </a:p>
        </p:txBody>
      </p:sp>
      <p:sp>
        <p:nvSpPr>
          <p:cNvPr id="8" name="Slide Number Placeholder 5">
            <a:extLst>
              <a:ext uri="{FF2B5EF4-FFF2-40B4-BE49-F238E27FC236}">
                <a16:creationId xmlns:a16="http://schemas.microsoft.com/office/drawing/2014/main" id="{AAC58C80-3E95-4961-A710-FCCF6CC13C30}"/>
              </a:ext>
            </a:extLst>
          </p:cNvPr>
          <p:cNvSpPr>
            <a:spLocks noGrp="1"/>
          </p:cNvSpPr>
          <p:nvPr>
            <p:ph type="sldNum" sz="quarter" idx="12"/>
          </p:nvPr>
        </p:nvSpPr>
        <p:spPr>
          <a:xfrm>
            <a:off x="10876546" y="6356350"/>
            <a:ext cx="477253" cy="365125"/>
          </a:xfrm>
        </p:spPr>
        <p:txBody>
          <a:bodyPr/>
          <a:lstStyle>
            <a:lvl1pPr>
              <a:defRPr>
                <a:solidFill>
                  <a:schemeClr val="accent1">
                    <a:lumMod val="50000"/>
                  </a:schemeClr>
                </a:solidFill>
              </a:defRPr>
            </a:lvl1pPr>
          </a:lstStyle>
          <a:p>
            <a:fld id="{95C78F6C-5F37-4841-ACBE-E9209F23264D}" type="slidenum">
              <a:rPr lang="en-US" smtClean="0"/>
              <a:pPr/>
              <a:t>‹#›</a:t>
            </a:fld>
            <a:endParaRPr lang="en-US" dirty="0"/>
          </a:p>
        </p:txBody>
      </p:sp>
    </p:spTree>
    <p:extLst>
      <p:ext uri="{BB962C8B-B14F-4D97-AF65-F5344CB8AC3E}">
        <p14:creationId xmlns:p14="http://schemas.microsoft.com/office/powerpoint/2010/main" val="1137860576"/>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Connecticut Core Standards </a:t>
            </a:r>
            <a:r>
              <a:rPr lang="en-US" b="1" i="1"/>
              <a:t>Systems of Professional Learning</a:t>
            </a:r>
            <a:endParaRPr lang="en-US" b="1" i="1"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78F6C-5F37-4841-ACBE-E9209F23264D}" type="slidenum">
              <a:rPr lang="en-US" smtClean="0"/>
              <a:pPr/>
              <a:t>‹#›</a:t>
            </a:fld>
            <a:endParaRPr lang="en-US" dirty="0"/>
          </a:p>
        </p:txBody>
      </p:sp>
    </p:spTree>
    <p:extLst>
      <p:ext uri="{BB962C8B-B14F-4D97-AF65-F5344CB8AC3E}">
        <p14:creationId xmlns:p14="http://schemas.microsoft.com/office/powerpoint/2010/main" val="33521114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am02.safelinks.protection.outlook.com/?url=https%3A%2F%2Fctieptahelp.atlassian.net%2Fservicedesk%2Fcustomer%2Fportal%2F1%2Fgroup%2F1%2Fcreate%2F17&amp;data=05%7C01%7Cselwell%40pcgus.com%7C755d9ec2f24747fe52e008da601a2a39%7Cd9b110c34c254379b97ae248938cc17b%7C0%7C0%7C637927962801085175%7CUnknown%7CTWFpbGZsb3d8eyJWIjoiMC4wLjAwMDAiLCJQIjoiV2luMzIiLCJBTiI6Ik1haWwiLCJXVCI6Mn0%3D%7C3000%7C%7C%7C&amp;sdata=ouIjT1PqWFiTi02gykqjHxzTIdHU2lY%2FEm8Dly7Qk3Q%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portal.ct.gov/SDE/Special-Education/New-IEP/New-IEP-CT-SED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F37DA93-8F1C-4340-9165-5EE1753857CA}"/>
              </a:ext>
            </a:extLst>
          </p:cNvPr>
          <p:cNvSpPr>
            <a:spLocks noGrp="1"/>
          </p:cNvSpPr>
          <p:nvPr>
            <p:ph type="title"/>
          </p:nvPr>
        </p:nvSpPr>
        <p:spPr>
          <a:xfrm>
            <a:off x="831850" y="1709738"/>
            <a:ext cx="10902950" cy="2852737"/>
          </a:xfrm>
        </p:spPr>
        <p:txBody>
          <a:bodyPr/>
          <a:lstStyle/>
          <a:p>
            <a:r>
              <a:rPr lang="en-US" dirty="0"/>
              <a:t>Training </a:t>
            </a:r>
            <a:r>
              <a:rPr lang="en-US" dirty="0" smtClean="0"/>
              <a:t>Resources and Help Desks</a:t>
            </a:r>
            <a:endParaRPr lang="en-US" dirty="0"/>
          </a:p>
        </p:txBody>
      </p:sp>
      <p:sp>
        <p:nvSpPr>
          <p:cNvPr id="4" name="Footer Placeholder 3">
            <a:extLst>
              <a:ext uri="{FF2B5EF4-FFF2-40B4-BE49-F238E27FC236}">
                <a16:creationId xmlns:a16="http://schemas.microsoft.com/office/drawing/2014/main" id="{4E652F4C-E6C3-418D-9C78-C85E1BD5FEBB}"/>
              </a:ext>
            </a:extLst>
          </p:cNvPr>
          <p:cNvSpPr>
            <a:spLocks noGrp="1"/>
          </p:cNvSpPr>
          <p:nvPr>
            <p:ph type="ftr" sz="quarter" idx="11"/>
          </p:nvPr>
        </p:nvSpPr>
        <p:spPr/>
        <p:txBody>
          <a:bodyPr/>
          <a:lstStyle/>
          <a:p>
            <a:r>
              <a:rPr lang="en-US"/>
              <a:t>Connecticut Special Education Data System </a:t>
            </a:r>
            <a:r>
              <a:rPr lang="en-US" b="1"/>
              <a:t>CT-SEDS</a:t>
            </a:r>
            <a:endParaRPr lang="en-US" b="1" i="1" dirty="0"/>
          </a:p>
        </p:txBody>
      </p:sp>
      <p:sp>
        <p:nvSpPr>
          <p:cNvPr id="5" name="Slide Number Placeholder 4">
            <a:extLst>
              <a:ext uri="{FF2B5EF4-FFF2-40B4-BE49-F238E27FC236}">
                <a16:creationId xmlns:a16="http://schemas.microsoft.com/office/drawing/2014/main" id="{58035AFF-8651-4A96-A494-224E9190C2E7}"/>
              </a:ext>
            </a:extLst>
          </p:cNvPr>
          <p:cNvSpPr>
            <a:spLocks noGrp="1"/>
          </p:cNvSpPr>
          <p:nvPr>
            <p:ph type="sldNum" sz="quarter" idx="12"/>
          </p:nvPr>
        </p:nvSpPr>
        <p:spPr/>
        <p:txBody>
          <a:bodyPr/>
          <a:lstStyle/>
          <a:p>
            <a:fld id="{95C78F6C-5F37-4841-ACBE-E9209F23264D}" type="slidenum">
              <a:rPr lang="en-US" smtClean="0"/>
              <a:pPr/>
              <a:t>1</a:t>
            </a:fld>
            <a:endParaRPr lang="en-US" dirty="0"/>
          </a:p>
        </p:txBody>
      </p:sp>
    </p:spTree>
    <p:extLst>
      <p:ext uri="{BB962C8B-B14F-4D97-AF65-F5344CB8AC3E}">
        <p14:creationId xmlns:p14="http://schemas.microsoft.com/office/powerpoint/2010/main" val="413619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21F4-CA56-32DF-0305-684D968C4A05}"/>
              </a:ext>
            </a:extLst>
          </p:cNvPr>
          <p:cNvSpPr>
            <a:spLocks noGrp="1"/>
          </p:cNvSpPr>
          <p:nvPr>
            <p:ph type="title"/>
          </p:nvPr>
        </p:nvSpPr>
        <p:spPr>
          <a:xfrm>
            <a:off x="156838" y="80168"/>
            <a:ext cx="11514461" cy="1325563"/>
          </a:xfrm>
        </p:spPr>
        <p:txBody>
          <a:bodyPr/>
          <a:lstStyle/>
          <a:p>
            <a:r>
              <a:rPr lang="en-US" dirty="0"/>
              <a:t>CT-SEDS </a:t>
            </a:r>
            <a:r>
              <a:rPr lang="en-US" dirty="0" smtClean="0"/>
              <a:t>District Experts are First Tier of Support</a:t>
            </a:r>
            <a:endParaRPr lang="en-US" dirty="0"/>
          </a:p>
        </p:txBody>
      </p:sp>
      <p:sp>
        <p:nvSpPr>
          <p:cNvPr id="3" name="Content Placeholder 2">
            <a:extLst>
              <a:ext uri="{FF2B5EF4-FFF2-40B4-BE49-F238E27FC236}">
                <a16:creationId xmlns:a16="http://schemas.microsoft.com/office/drawing/2014/main" id="{779A78DA-6483-400E-2A6D-708C75B40A92}"/>
              </a:ext>
            </a:extLst>
          </p:cNvPr>
          <p:cNvSpPr>
            <a:spLocks noGrp="1"/>
          </p:cNvSpPr>
          <p:nvPr>
            <p:ph idx="1"/>
          </p:nvPr>
        </p:nvSpPr>
        <p:spPr/>
        <p:txBody>
          <a:bodyPr>
            <a:normAutofit/>
          </a:bodyPr>
          <a:lstStyle/>
          <a:p>
            <a:pPr marL="0" indent="0">
              <a:buNone/>
            </a:pPr>
            <a:r>
              <a:rPr lang="en-US" dirty="0" smtClean="0"/>
              <a:t>School </a:t>
            </a:r>
            <a:r>
              <a:rPr lang="en-US" dirty="0"/>
              <a:t>personnel should first leverage their District and School Level CT-SEDS Experts to assist in any end user concern </a:t>
            </a:r>
          </a:p>
          <a:p>
            <a:pPr lvl="1"/>
            <a:r>
              <a:rPr lang="en-US" dirty="0"/>
              <a:t>This is the recommended method of operation because the knowledge of these School Level Experts demonstrates to their colleagues both “buy-in” and expertise with the new system. </a:t>
            </a:r>
          </a:p>
          <a:p>
            <a:pPr lvl="1"/>
            <a:r>
              <a:rPr lang="en-US" dirty="0"/>
              <a:t>Many questions from the users are special education process-related, not system-related, and can be best answered by the District/School Level Experts.</a:t>
            </a:r>
          </a:p>
          <a:p>
            <a:pPr lvl="1"/>
            <a:r>
              <a:rPr lang="en-US" dirty="0"/>
              <a:t>For special education process-related questions, the District/School Level Experts </a:t>
            </a:r>
            <a:r>
              <a:rPr lang="en-US" dirty="0" smtClean="0"/>
              <a:t>escalate the need for support to PCG or the CSDE/RESCs Help Desk.</a:t>
            </a:r>
            <a:endParaRPr lang="en-US" dirty="0"/>
          </a:p>
          <a:p>
            <a:endParaRPr lang="en-US" dirty="0"/>
          </a:p>
        </p:txBody>
      </p:sp>
      <p:sp>
        <p:nvSpPr>
          <p:cNvPr id="4" name="Footer Placeholder 3">
            <a:extLst>
              <a:ext uri="{FF2B5EF4-FFF2-40B4-BE49-F238E27FC236}">
                <a16:creationId xmlns:a16="http://schemas.microsoft.com/office/drawing/2014/main" id="{FCFE73BB-09FB-2A22-1D48-3E3057D3C8B4}"/>
              </a:ext>
            </a:extLst>
          </p:cNvPr>
          <p:cNvSpPr>
            <a:spLocks noGrp="1"/>
          </p:cNvSpPr>
          <p:nvPr>
            <p:ph type="ftr" sz="quarter" idx="11"/>
          </p:nvPr>
        </p:nvSpPr>
        <p:spPr/>
        <p:txBody>
          <a:bodyPr/>
          <a:lstStyle/>
          <a:p>
            <a:r>
              <a:rPr lang="en-US"/>
              <a:t>Connecticut Special Education Data System </a:t>
            </a:r>
            <a:r>
              <a:rPr lang="en-US" b="1"/>
              <a:t>CT-SEDS</a:t>
            </a:r>
            <a:endParaRPr lang="en-US" b="1" i="1" dirty="0"/>
          </a:p>
        </p:txBody>
      </p:sp>
      <p:sp>
        <p:nvSpPr>
          <p:cNvPr id="5" name="Slide Number Placeholder 4">
            <a:extLst>
              <a:ext uri="{FF2B5EF4-FFF2-40B4-BE49-F238E27FC236}">
                <a16:creationId xmlns:a16="http://schemas.microsoft.com/office/drawing/2014/main" id="{70ECFAAF-A20A-18E7-135C-435967C8FF82}"/>
              </a:ext>
            </a:extLst>
          </p:cNvPr>
          <p:cNvSpPr>
            <a:spLocks noGrp="1"/>
          </p:cNvSpPr>
          <p:nvPr>
            <p:ph type="sldNum" sz="quarter" idx="12"/>
          </p:nvPr>
        </p:nvSpPr>
        <p:spPr/>
        <p:txBody>
          <a:bodyPr/>
          <a:lstStyle/>
          <a:p>
            <a:fld id="{95C78F6C-5F37-4841-ACBE-E9209F23264D}" type="slidenum">
              <a:rPr lang="en-US" smtClean="0"/>
              <a:pPr/>
              <a:t>2</a:t>
            </a:fld>
            <a:endParaRPr lang="en-US" dirty="0"/>
          </a:p>
        </p:txBody>
      </p:sp>
    </p:spTree>
    <p:extLst>
      <p:ext uri="{BB962C8B-B14F-4D97-AF65-F5344CB8AC3E}">
        <p14:creationId xmlns:p14="http://schemas.microsoft.com/office/powerpoint/2010/main" val="323215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9F5-C360-F1AE-6E27-C132E17CF12C}"/>
              </a:ext>
            </a:extLst>
          </p:cNvPr>
          <p:cNvSpPr>
            <a:spLocks noGrp="1"/>
          </p:cNvSpPr>
          <p:nvPr>
            <p:ph type="title"/>
          </p:nvPr>
        </p:nvSpPr>
        <p:spPr/>
        <p:txBody>
          <a:bodyPr>
            <a:normAutofit/>
          </a:bodyPr>
          <a:lstStyle/>
          <a:p>
            <a:r>
              <a:rPr lang="en-US" sz="4000" dirty="0" smtClean="0"/>
              <a:t>Implementation Supports Available</a:t>
            </a:r>
            <a:endParaRPr lang="en-US" sz="4000" dirty="0"/>
          </a:p>
        </p:txBody>
      </p:sp>
      <p:sp>
        <p:nvSpPr>
          <p:cNvPr id="3" name="Content Placeholder 2">
            <a:extLst>
              <a:ext uri="{FF2B5EF4-FFF2-40B4-BE49-F238E27FC236}">
                <a16:creationId xmlns:a16="http://schemas.microsoft.com/office/drawing/2014/main" id="{D0D5A7D9-3909-AEF3-95F0-0E5C6C4D26C0}"/>
              </a:ext>
            </a:extLst>
          </p:cNvPr>
          <p:cNvSpPr>
            <a:spLocks noGrp="1"/>
          </p:cNvSpPr>
          <p:nvPr>
            <p:ph idx="1"/>
          </p:nvPr>
        </p:nvSpPr>
        <p:spPr>
          <a:xfrm>
            <a:off x="269875" y="1705370"/>
            <a:ext cx="6372225" cy="4898629"/>
          </a:xfrm>
        </p:spPr>
        <p:txBody>
          <a:bodyPr>
            <a:normAutofit/>
          </a:bodyPr>
          <a:lstStyle/>
          <a:p>
            <a:pPr marL="0" indent="0">
              <a:buNone/>
            </a:pPr>
            <a:r>
              <a:rPr lang="en-US" dirty="0"/>
              <a:t>CSDE/RESC Help Desk </a:t>
            </a:r>
          </a:p>
          <a:p>
            <a:pPr marL="457200" lvl="1" indent="0">
              <a:buNone/>
            </a:pPr>
            <a:r>
              <a:rPr lang="en-US" dirty="0"/>
              <a:t>✓ Questions about Developing IEPs/504plans/ISPs and Progress Reports </a:t>
            </a:r>
          </a:p>
          <a:p>
            <a:pPr marL="457200" lvl="1" indent="0">
              <a:buNone/>
            </a:pPr>
            <a:r>
              <a:rPr lang="en-US" dirty="0"/>
              <a:t>✓ Questions about Process and Procedural Requirements for IEP/504/ISP </a:t>
            </a:r>
          </a:p>
          <a:p>
            <a:pPr marL="457200" lvl="1" indent="0">
              <a:buNone/>
            </a:pPr>
            <a:r>
              <a:rPr lang="en-US" dirty="0"/>
              <a:t>✓ Questions about Referral/Evaluation Process </a:t>
            </a:r>
          </a:p>
          <a:p>
            <a:pPr marL="457200" lvl="1" indent="0">
              <a:buNone/>
            </a:pPr>
            <a:r>
              <a:rPr lang="en-US" dirty="0"/>
              <a:t>✓ Questions about Compliance </a:t>
            </a:r>
          </a:p>
          <a:p>
            <a:pPr marL="457200" lvl="1" indent="0">
              <a:buNone/>
            </a:pPr>
            <a:r>
              <a:rPr lang="en-US" dirty="0"/>
              <a:t>✓ Requests for Targeted and Focused Training </a:t>
            </a:r>
          </a:p>
          <a:p>
            <a:pPr marL="457200" lvl="1" indent="0">
              <a:buNone/>
            </a:pPr>
            <a:endParaRPr lang="en-US" dirty="0"/>
          </a:p>
          <a:p>
            <a:pPr marL="457200" lvl="1" indent="0">
              <a:buNone/>
            </a:pPr>
            <a:r>
              <a:rPr lang="en-US" sz="2000" b="1" u="sng" dirty="0">
                <a:solidFill>
                  <a:srgbClr val="1F497D"/>
                </a:solidFill>
                <a:effectLst/>
                <a:latin typeface="Calibri" panose="020F0502020204030204" pitchFamily="34" charset="0"/>
                <a:ea typeface="Calibri" panose="020F0502020204030204" pitchFamily="34" charset="0"/>
                <a:hlinkClick r:id="rId3"/>
              </a:rPr>
              <a:t>https://ctieptahelp.atlassian.net/servicedesk/customer/portal/1/group/1/create/17</a:t>
            </a:r>
            <a:r>
              <a:rPr lang="en-US" sz="2000" b="1" dirty="0">
                <a:solidFill>
                  <a:srgbClr val="1F497D"/>
                </a:solidFill>
                <a:effectLst/>
                <a:latin typeface="Calibri" panose="020F0502020204030204" pitchFamily="34" charset="0"/>
                <a:ea typeface="Calibri" panose="020F0502020204030204" pitchFamily="34" charset="0"/>
              </a:rPr>
              <a:t> </a:t>
            </a:r>
            <a:endParaRPr lang="en-US" sz="2000" b="1" dirty="0"/>
          </a:p>
        </p:txBody>
      </p:sp>
      <p:sp>
        <p:nvSpPr>
          <p:cNvPr id="4" name="Footer Placeholder 3">
            <a:extLst>
              <a:ext uri="{FF2B5EF4-FFF2-40B4-BE49-F238E27FC236}">
                <a16:creationId xmlns:a16="http://schemas.microsoft.com/office/drawing/2014/main" id="{87182BCB-16FB-60DC-26A8-B596577DDDFA}"/>
              </a:ext>
            </a:extLst>
          </p:cNvPr>
          <p:cNvSpPr>
            <a:spLocks noGrp="1"/>
          </p:cNvSpPr>
          <p:nvPr>
            <p:ph type="ftr" sz="quarter" idx="11"/>
          </p:nvPr>
        </p:nvSpPr>
        <p:spPr/>
        <p:txBody>
          <a:bodyPr/>
          <a:lstStyle/>
          <a:p>
            <a:r>
              <a:rPr lang="en-US"/>
              <a:t>Connecticut Special Education Data System </a:t>
            </a:r>
            <a:r>
              <a:rPr lang="en-US" b="1"/>
              <a:t>CT-SEDS</a:t>
            </a:r>
            <a:endParaRPr lang="en-US" b="1" i="1" dirty="0"/>
          </a:p>
        </p:txBody>
      </p:sp>
      <p:sp>
        <p:nvSpPr>
          <p:cNvPr id="5" name="Slide Number Placeholder 4">
            <a:extLst>
              <a:ext uri="{FF2B5EF4-FFF2-40B4-BE49-F238E27FC236}">
                <a16:creationId xmlns:a16="http://schemas.microsoft.com/office/drawing/2014/main" id="{84F73423-3CA9-FAC5-B807-4B075ED0D202}"/>
              </a:ext>
            </a:extLst>
          </p:cNvPr>
          <p:cNvSpPr>
            <a:spLocks noGrp="1"/>
          </p:cNvSpPr>
          <p:nvPr>
            <p:ph type="sldNum" sz="quarter" idx="12"/>
          </p:nvPr>
        </p:nvSpPr>
        <p:spPr/>
        <p:txBody>
          <a:bodyPr/>
          <a:lstStyle/>
          <a:p>
            <a:fld id="{95C78F6C-5F37-4841-ACBE-E9209F23264D}" type="slidenum">
              <a:rPr lang="en-US" smtClean="0"/>
              <a:pPr/>
              <a:t>3</a:t>
            </a:fld>
            <a:endParaRPr lang="en-US" dirty="0"/>
          </a:p>
        </p:txBody>
      </p:sp>
      <p:pic>
        <p:nvPicPr>
          <p:cNvPr id="6" name="Picture 5"/>
          <p:cNvPicPr>
            <a:picLocks noChangeAspect="1"/>
          </p:cNvPicPr>
          <p:nvPr/>
        </p:nvPicPr>
        <p:blipFill>
          <a:blip r:embed="rId4"/>
          <a:stretch>
            <a:fillRect/>
          </a:stretch>
        </p:blipFill>
        <p:spPr>
          <a:xfrm>
            <a:off x="7285118" y="1509315"/>
            <a:ext cx="3810000" cy="4743450"/>
          </a:xfrm>
          <a:prstGeom prst="rect">
            <a:avLst/>
          </a:prstGeom>
        </p:spPr>
      </p:pic>
    </p:spTree>
    <p:extLst>
      <p:ext uri="{BB962C8B-B14F-4D97-AF65-F5344CB8AC3E}">
        <p14:creationId xmlns:p14="http://schemas.microsoft.com/office/powerpoint/2010/main" val="391106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A98C1-601F-0325-5910-54259C738E2A}"/>
              </a:ext>
            </a:extLst>
          </p:cNvPr>
          <p:cNvSpPr>
            <a:spLocks noGrp="1"/>
          </p:cNvSpPr>
          <p:nvPr>
            <p:ph type="title"/>
          </p:nvPr>
        </p:nvSpPr>
        <p:spPr/>
        <p:txBody>
          <a:bodyPr/>
          <a:lstStyle/>
          <a:p>
            <a:r>
              <a:rPr lang="en-US" dirty="0"/>
              <a:t>CSDE New IEP Website</a:t>
            </a:r>
          </a:p>
        </p:txBody>
      </p:sp>
      <p:sp>
        <p:nvSpPr>
          <p:cNvPr id="3" name="Content Placeholder 2">
            <a:extLst>
              <a:ext uri="{FF2B5EF4-FFF2-40B4-BE49-F238E27FC236}">
                <a16:creationId xmlns:a16="http://schemas.microsoft.com/office/drawing/2014/main" id="{FE52D3CC-38A8-8683-4ABA-90AD9B9B7477}"/>
              </a:ext>
            </a:extLst>
          </p:cNvPr>
          <p:cNvSpPr>
            <a:spLocks noGrp="1"/>
          </p:cNvSpPr>
          <p:nvPr>
            <p:ph idx="1"/>
          </p:nvPr>
        </p:nvSpPr>
        <p:spPr/>
        <p:txBody>
          <a:bodyPr/>
          <a:lstStyle/>
          <a:p>
            <a:pPr marL="0" indent="0">
              <a:buNone/>
            </a:pPr>
            <a:r>
              <a:rPr lang="en-US" dirty="0">
                <a:hlinkClick r:id="rId3"/>
              </a:rPr>
              <a:t>CSDE New IEP Website</a:t>
            </a:r>
            <a:endParaRPr lang="en-US" dirty="0"/>
          </a:p>
          <a:p>
            <a:pPr marL="0" indent="0">
              <a:buNone/>
            </a:pPr>
            <a:r>
              <a:rPr lang="en-US" sz="1800" dirty="0"/>
              <a:t>https://portal.ct.gov/SDE/Special-Education/New-IEP/New-IEP-CT-SEDS</a:t>
            </a:r>
          </a:p>
          <a:p>
            <a:endParaRPr lang="en-US" dirty="0"/>
          </a:p>
        </p:txBody>
      </p:sp>
      <p:sp>
        <p:nvSpPr>
          <p:cNvPr id="4" name="Footer Placeholder 3">
            <a:extLst>
              <a:ext uri="{FF2B5EF4-FFF2-40B4-BE49-F238E27FC236}">
                <a16:creationId xmlns:a16="http://schemas.microsoft.com/office/drawing/2014/main" id="{793784D1-BDF0-BE60-EA05-116DDB52936F}"/>
              </a:ext>
            </a:extLst>
          </p:cNvPr>
          <p:cNvSpPr>
            <a:spLocks noGrp="1"/>
          </p:cNvSpPr>
          <p:nvPr>
            <p:ph type="ftr" sz="quarter" idx="11"/>
          </p:nvPr>
        </p:nvSpPr>
        <p:spPr/>
        <p:txBody>
          <a:bodyPr/>
          <a:lstStyle/>
          <a:p>
            <a:r>
              <a:rPr lang="en-US"/>
              <a:t>Connecticut Special Education Data System </a:t>
            </a:r>
            <a:r>
              <a:rPr lang="en-US" b="1"/>
              <a:t>CT-SEDS</a:t>
            </a:r>
            <a:endParaRPr lang="en-US" b="1" i="1" dirty="0"/>
          </a:p>
        </p:txBody>
      </p:sp>
      <p:sp>
        <p:nvSpPr>
          <p:cNvPr id="5" name="Slide Number Placeholder 4">
            <a:extLst>
              <a:ext uri="{FF2B5EF4-FFF2-40B4-BE49-F238E27FC236}">
                <a16:creationId xmlns:a16="http://schemas.microsoft.com/office/drawing/2014/main" id="{E7E69E85-123A-B001-6FDB-EEE2849BD44C}"/>
              </a:ext>
            </a:extLst>
          </p:cNvPr>
          <p:cNvSpPr>
            <a:spLocks noGrp="1"/>
          </p:cNvSpPr>
          <p:nvPr>
            <p:ph type="sldNum" sz="quarter" idx="12"/>
          </p:nvPr>
        </p:nvSpPr>
        <p:spPr/>
        <p:txBody>
          <a:bodyPr/>
          <a:lstStyle/>
          <a:p>
            <a:fld id="{95C78F6C-5F37-4841-ACBE-E9209F23264D}" type="slidenum">
              <a:rPr lang="en-US" smtClean="0"/>
              <a:pPr/>
              <a:t>4</a:t>
            </a:fld>
            <a:endParaRPr lang="en-US" dirty="0"/>
          </a:p>
        </p:txBody>
      </p:sp>
      <p:pic>
        <p:nvPicPr>
          <p:cNvPr id="7" name="Picture 6" descr="New IEP/CT-SEDS website">
            <a:extLst>
              <a:ext uri="{FF2B5EF4-FFF2-40B4-BE49-F238E27FC236}">
                <a16:creationId xmlns:a16="http://schemas.microsoft.com/office/drawing/2014/main" id="{431BCF94-2304-7436-5723-2C19C6AD432D}"/>
              </a:ext>
            </a:extLst>
          </p:cNvPr>
          <p:cNvPicPr>
            <a:picLocks noChangeAspect="1"/>
          </p:cNvPicPr>
          <p:nvPr/>
        </p:nvPicPr>
        <p:blipFill>
          <a:blip r:embed="rId4">
            <a:clrChange>
              <a:clrFrom>
                <a:srgbClr val="FEFEFE"/>
              </a:clrFrom>
              <a:clrTo>
                <a:srgbClr val="FEFEFE">
                  <a:alpha val="0"/>
                </a:srgbClr>
              </a:clrTo>
            </a:clrChange>
          </a:blip>
          <a:stretch>
            <a:fillRect/>
          </a:stretch>
        </p:blipFill>
        <p:spPr>
          <a:xfrm>
            <a:off x="1690743" y="2591232"/>
            <a:ext cx="8810513" cy="4266768"/>
          </a:xfrm>
          <a:prstGeom prst="rect">
            <a:avLst/>
          </a:prstGeom>
        </p:spPr>
      </p:pic>
    </p:spTree>
    <p:extLst>
      <p:ext uri="{BB962C8B-B14F-4D97-AF65-F5344CB8AC3E}">
        <p14:creationId xmlns:p14="http://schemas.microsoft.com/office/powerpoint/2010/main" val="79333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78D46-B048-1500-4F74-2AFD644B132F}"/>
              </a:ext>
            </a:extLst>
          </p:cNvPr>
          <p:cNvSpPr>
            <a:spLocks noGrp="1"/>
          </p:cNvSpPr>
          <p:nvPr>
            <p:ph type="title"/>
          </p:nvPr>
        </p:nvSpPr>
        <p:spPr/>
        <p:txBody>
          <a:bodyPr/>
          <a:lstStyle/>
          <a:p>
            <a:r>
              <a:rPr lang="en-US" dirty="0" smtClean="0"/>
              <a:t>CT-SEDS User Manuals and Quick Guides</a:t>
            </a:r>
            <a:endParaRPr lang="en-US" dirty="0"/>
          </a:p>
        </p:txBody>
      </p:sp>
      <p:sp>
        <p:nvSpPr>
          <p:cNvPr id="4" name="Footer Placeholder 3">
            <a:extLst>
              <a:ext uri="{FF2B5EF4-FFF2-40B4-BE49-F238E27FC236}">
                <a16:creationId xmlns:a16="http://schemas.microsoft.com/office/drawing/2014/main" id="{3E193DDA-6319-ECD5-AC46-3B76CE2F0450}"/>
              </a:ext>
            </a:extLst>
          </p:cNvPr>
          <p:cNvSpPr>
            <a:spLocks noGrp="1"/>
          </p:cNvSpPr>
          <p:nvPr>
            <p:ph type="ftr" sz="quarter" idx="11"/>
          </p:nvPr>
        </p:nvSpPr>
        <p:spPr/>
        <p:txBody>
          <a:bodyPr/>
          <a:lstStyle/>
          <a:p>
            <a:r>
              <a:rPr lang="en-US"/>
              <a:t>Connecticut Special Education Data System </a:t>
            </a:r>
            <a:r>
              <a:rPr lang="en-US" b="1"/>
              <a:t>CT-SEDS</a:t>
            </a:r>
            <a:endParaRPr lang="en-US" b="1" i="1" dirty="0"/>
          </a:p>
        </p:txBody>
      </p:sp>
      <p:sp>
        <p:nvSpPr>
          <p:cNvPr id="5" name="Slide Number Placeholder 4">
            <a:extLst>
              <a:ext uri="{FF2B5EF4-FFF2-40B4-BE49-F238E27FC236}">
                <a16:creationId xmlns:a16="http://schemas.microsoft.com/office/drawing/2014/main" id="{BA6D5965-96C7-58F7-D5C0-92D89FF1F29B}"/>
              </a:ext>
            </a:extLst>
          </p:cNvPr>
          <p:cNvSpPr>
            <a:spLocks noGrp="1"/>
          </p:cNvSpPr>
          <p:nvPr>
            <p:ph type="sldNum" sz="quarter" idx="12"/>
          </p:nvPr>
        </p:nvSpPr>
        <p:spPr/>
        <p:txBody>
          <a:bodyPr/>
          <a:lstStyle/>
          <a:p>
            <a:fld id="{95C78F6C-5F37-4841-ACBE-E9209F23264D}" type="slidenum">
              <a:rPr lang="en-US" smtClean="0"/>
              <a:pPr/>
              <a:t>5</a:t>
            </a:fld>
            <a:endParaRPr lang="en-US" dirty="0"/>
          </a:p>
        </p:txBody>
      </p:sp>
      <p:sp>
        <p:nvSpPr>
          <p:cNvPr id="10" name="TextBox 9">
            <a:extLst>
              <a:ext uri="{FF2B5EF4-FFF2-40B4-BE49-F238E27FC236}">
                <a16:creationId xmlns:a16="http://schemas.microsoft.com/office/drawing/2014/main" id="{0ECF9DCD-347C-59B8-422C-E65A19E7C302}"/>
              </a:ext>
            </a:extLst>
          </p:cNvPr>
          <p:cNvSpPr txBox="1"/>
          <p:nvPr/>
        </p:nvSpPr>
        <p:spPr>
          <a:xfrm>
            <a:off x="1009816" y="1469633"/>
            <a:ext cx="4240967" cy="646331"/>
          </a:xfrm>
          <a:prstGeom prst="rect">
            <a:avLst/>
          </a:prstGeom>
          <a:noFill/>
        </p:spPr>
        <p:txBody>
          <a:bodyPr wrap="square" rtlCol="0">
            <a:spAutoFit/>
          </a:bodyPr>
          <a:lstStyle/>
          <a:p>
            <a:r>
              <a:rPr lang="en-US" dirty="0"/>
              <a:t>CT-SEDS Manuals and Videos available in the Documents Widget on the Home Page. </a:t>
            </a:r>
          </a:p>
        </p:txBody>
      </p:sp>
      <p:pic>
        <p:nvPicPr>
          <p:cNvPr id="13" name="Picture 12" descr="Documents">
            <a:extLst>
              <a:ext uri="{FF2B5EF4-FFF2-40B4-BE49-F238E27FC236}">
                <a16:creationId xmlns:a16="http://schemas.microsoft.com/office/drawing/2014/main" id="{8461CE19-63DC-C004-1C4C-49101D61838E}"/>
              </a:ext>
            </a:extLst>
          </p:cNvPr>
          <p:cNvPicPr>
            <a:picLocks noChangeAspect="1"/>
          </p:cNvPicPr>
          <p:nvPr/>
        </p:nvPicPr>
        <p:blipFill>
          <a:blip r:embed="rId3"/>
          <a:stretch>
            <a:fillRect/>
          </a:stretch>
        </p:blipFill>
        <p:spPr>
          <a:xfrm>
            <a:off x="0" y="2138592"/>
            <a:ext cx="8200352" cy="2941431"/>
          </a:xfrm>
          <a:prstGeom prst="rect">
            <a:avLst/>
          </a:prstGeom>
          <a:effectLst>
            <a:glow rad="63500">
              <a:schemeClr val="accent3">
                <a:satMod val="175000"/>
                <a:alpha val="40000"/>
              </a:schemeClr>
            </a:glow>
          </a:effectLst>
        </p:spPr>
      </p:pic>
      <p:sp>
        <p:nvSpPr>
          <p:cNvPr id="14" name="Rounded Rectangle 13"/>
          <p:cNvSpPr/>
          <p:nvPr/>
        </p:nvSpPr>
        <p:spPr>
          <a:xfrm>
            <a:off x="210005" y="2535748"/>
            <a:ext cx="1304014" cy="5207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1514019" y="2546350"/>
            <a:ext cx="1356369" cy="5207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052517" y="2546350"/>
            <a:ext cx="2089731" cy="923330"/>
          </a:xfrm>
          <a:prstGeom prst="rect">
            <a:avLst/>
          </a:prstGeom>
          <a:noFill/>
        </p:spPr>
        <p:txBody>
          <a:bodyPr wrap="square" rtlCol="0">
            <a:spAutoFit/>
          </a:bodyPr>
          <a:lstStyle/>
          <a:p>
            <a:r>
              <a:rPr lang="en-US" dirty="0" smtClean="0"/>
              <a:t>User Manuals also posted to the CSDE Website</a:t>
            </a:r>
            <a:endParaRPr lang="en-US" dirty="0"/>
          </a:p>
        </p:txBody>
      </p:sp>
      <p:pic>
        <p:nvPicPr>
          <p:cNvPr id="6" name="Picture 5"/>
          <p:cNvPicPr>
            <a:picLocks noChangeAspect="1"/>
          </p:cNvPicPr>
          <p:nvPr/>
        </p:nvPicPr>
        <p:blipFill>
          <a:blip r:embed="rId4"/>
          <a:stretch>
            <a:fillRect/>
          </a:stretch>
        </p:blipFill>
        <p:spPr>
          <a:xfrm>
            <a:off x="6495045" y="3634815"/>
            <a:ext cx="5342529" cy="2766224"/>
          </a:xfrm>
          <a:prstGeom prst="rect">
            <a:avLst/>
          </a:prstGeom>
          <a:ln w="28575">
            <a:solidFill>
              <a:srgbClr val="FF0000"/>
            </a:solidFill>
          </a:ln>
        </p:spPr>
      </p:pic>
    </p:spTree>
    <p:extLst>
      <p:ext uri="{BB962C8B-B14F-4D97-AF65-F5344CB8AC3E}">
        <p14:creationId xmlns:p14="http://schemas.microsoft.com/office/powerpoint/2010/main" val="35871121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87CCA63FE6FF458BF74DAFB03E2AE2" ma:contentTypeVersion="6" ma:contentTypeDescription="Create a new document." ma:contentTypeScope="" ma:versionID="2a68fb0c0277f457d9c189647252b398">
  <xsd:schema xmlns:xsd="http://www.w3.org/2001/XMLSchema" xmlns:xs="http://www.w3.org/2001/XMLSchema" xmlns:p="http://schemas.microsoft.com/office/2006/metadata/properties" xmlns:ns2="c6be3168-d595-4e5c-9c6a-416be270f396" xmlns:ns3="e41547f6-303a-4d3e-aa88-ee43ce628126" targetNamespace="http://schemas.microsoft.com/office/2006/metadata/properties" ma:root="true" ma:fieldsID="d2356b96595656fc85d9dcefd27b76ef" ns2:_="" ns3:_="">
    <xsd:import namespace="c6be3168-d595-4e5c-9c6a-416be270f396"/>
    <xsd:import namespace="e41547f6-303a-4d3e-aa88-ee43ce6281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be3168-d595-4e5c-9c6a-416be270f3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1547f6-303a-4d3e-aa88-ee43ce62812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C8A4FA-2D18-48DA-A54B-C579EC39066F}"/>
</file>

<file path=customXml/itemProps2.xml><?xml version="1.0" encoding="utf-8"?>
<ds:datastoreItem xmlns:ds="http://schemas.openxmlformats.org/officeDocument/2006/customXml" ds:itemID="{5F7D7FF8-AE9C-4A49-861A-D56B7F60CE76}">
  <ds:schemaRef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dcmitype/"/>
    <ds:schemaRef ds:uri="ccc0be8c-5244-46e0-b909-2f7e33c110c2"/>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2797DC6-2967-40CA-91F4-C6FF638592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1145</TotalTime>
  <Words>768</Words>
  <Application>Microsoft Office PowerPoint</Application>
  <PresentationFormat>Widescreen</PresentationFormat>
  <Paragraphs>48</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Training Resources and Help Desks</vt:lpstr>
      <vt:lpstr>CT-SEDS District Experts are First Tier of Support</vt:lpstr>
      <vt:lpstr>Implementation Supports Available</vt:lpstr>
      <vt:lpstr>CSDE New IEP Website</vt:lpstr>
      <vt:lpstr>CT-SEDS User Manuals and Quick Guides</vt:lpstr>
    </vt:vector>
  </TitlesOfParts>
  <Company>PCG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Robb Geier</dc:creator>
  <cp:lastModifiedBy>Nemr, Georgette</cp:lastModifiedBy>
  <cp:revision>21</cp:revision>
  <dcterms:created xsi:type="dcterms:W3CDTF">2014-01-18T18:47:42Z</dcterms:created>
  <dcterms:modified xsi:type="dcterms:W3CDTF">2022-08-05T21:52:23Z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0x0101005887CCA63FE6FF458BF74DAFB03E2AE2</vt:lpwstr>
  </property>
  <property fmtid="{D5CDD505-2E9C-101B-9397-08002B2CF9AE}" pid="3" name="MediaServiceImageTags">
    <vt:lpwstr/>
  </property>
</Properties>
</file>