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30"/>
  </p:notesMasterIdLst>
  <p:sldIdLst>
    <p:sldId id="377" r:id="rId5"/>
    <p:sldId id="378" r:id="rId6"/>
    <p:sldId id="379" r:id="rId7"/>
    <p:sldId id="380" r:id="rId8"/>
    <p:sldId id="381" r:id="rId9"/>
    <p:sldId id="382" r:id="rId10"/>
    <p:sldId id="329" r:id="rId11"/>
    <p:sldId id="383" r:id="rId12"/>
    <p:sldId id="384" r:id="rId13"/>
    <p:sldId id="385" r:id="rId14"/>
    <p:sldId id="386" r:id="rId15"/>
    <p:sldId id="387" r:id="rId16"/>
    <p:sldId id="388" r:id="rId17"/>
    <p:sldId id="298" r:id="rId18"/>
    <p:sldId id="299" r:id="rId19"/>
    <p:sldId id="300" r:id="rId20"/>
    <p:sldId id="301" r:id="rId21"/>
    <p:sldId id="302" r:id="rId22"/>
    <p:sldId id="389" r:id="rId23"/>
    <p:sldId id="390" r:id="rId24"/>
    <p:sldId id="391" r:id="rId25"/>
    <p:sldId id="392" r:id="rId26"/>
    <p:sldId id="393" r:id="rId27"/>
    <p:sldId id="394" r:id="rId28"/>
    <p:sldId id="39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15" autoAdjust="0"/>
    <p:restoredTop sz="71289" autoAdjust="0"/>
  </p:normalViewPr>
  <p:slideViewPr>
    <p:cSldViewPr snapToGrid="0">
      <p:cViewPr varScale="1">
        <p:scale>
          <a:sx n="50" d="100"/>
          <a:sy n="50" d="100"/>
        </p:scale>
        <p:origin x="1336"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0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well, Sarah" userId="76bd51f8-50f2-47c6-8688-3fc429ae7d4a" providerId="ADAL" clId="{646A47ED-3342-495A-969C-7C9161F80E59}"/>
    <pc:docChg chg="custSel modSld">
      <pc:chgData name="Elwell, Sarah" userId="76bd51f8-50f2-47c6-8688-3fc429ae7d4a" providerId="ADAL" clId="{646A47ED-3342-495A-969C-7C9161F80E59}" dt="2022-08-04T12:56:17.172" v="55"/>
      <pc:docMkLst>
        <pc:docMk/>
      </pc:docMkLst>
      <pc:sldChg chg="modNotesTx">
        <pc:chgData name="Elwell, Sarah" userId="76bd51f8-50f2-47c6-8688-3fc429ae7d4a" providerId="ADAL" clId="{646A47ED-3342-495A-969C-7C9161F80E59}" dt="2022-08-04T12:47:30.658" v="49"/>
        <pc:sldMkLst>
          <pc:docMk/>
          <pc:sldMk cId="2431321914" sldId="275"/>
        </pc:sldMkLst>
      </pc:sldChg>
      <pc:sldChg chg="modNotesTx">
        <pc:chgData name="Elwell, Sarah" userId="76bd51f8-50f2-47c6-8688-3fc429ae7d4a" providerId="ADAL" clId="{646A47ED-3342-495A-969C-7C9161F80E59}" dt="2022-07-07T23:02:48.871" v="0"/>
        <pc:sldMkLst>
          <pc:docMk/>
          <pc:sldMk cId="937634667" sldId="278"/>
        </pc:sldMkLst>
      </pc:sldChg>
      <pc:sldChg chg="modNotesTx">
        <pc:chgData name="Elwell, Sarah" userId="76bd51f8-50f2-47c6-8688-3fc429ae7d4a" providerId="ADAL" clId="{646A47ED-3342-495A-969C-7C9161F80E59}" dt="2022-07-07T23:02:58.600" v="10" actId="20577"/>
        <pc:sldMkLst>
          <pc:docMk/>
          <pc:sldMk cId="739852198" sldId="282"/>
        </pc:sldMkLst>
      </pc:sldChg>
      <pc:sldChg chg="modSp mod modNotesTx">
        <pc:chgData name="Elwell, Sarah" userId="76bd51f8-50f2-47c6-8688-3fc429ae7d4a" providerId="ADAL" clId="{646A47ED-3342-495A-969C-7C9161F80E59}" dt="2022-07-07T23:04:59.437" v="48" actId="20577"/>
        <pc:sldMkLst>
          <pc:docMk/>
          <pc:sldMk cId="3911061255" sldId="447"/>
        </pc:sldMkLst>
        <pc:spChg chg="mod">
          <ac:chgData name="Elwell, Sarah" userId="76bd51f8-50f2-47c6-8688-3fc429ae7d4a" providerId="ADAL" clId="{646A47ED-3342-495A-969C-7C9161F80E59}" dt="2022-07-07T23:04:14.252" v="12" actId="255"/>
          <ac:spMkLst>
            <pc:docMk/>
            <pc:sldMk cId="3911061255" sldId="447"/>
            <ac:spMk id="3" creationId="{D0D5A7D9-3909-AEF3-95F0-0E5C6C4D26C0}"/>
          </ac:spMkLst>
        </pc:spChg>
      </pc:sldChg>
      <pc:sldChg chg="modNotesTx">
        <pc:chgData name="Elwell, Sarah" userId="76bd51f8-50f2-47c6-8688-3fc429ae7d4a" providerId="ADAL" clId="{646A47ED-3342-495A-969C-7C9161F80E59}" dt="2022-08-04T12:55:24.583" v="50"/>
        <pc:sldMkLst>
          <pc:docMk/>
          <pc:sldMk cId="2250049120" sldId="453"/>
        </pc:sldMkLst>
      </pc:sldChg>
      <pc:sldChg chg="modNotesTx">
        <pc:chgData name="Elwell, Sarah" userId="76bd51f8-50f2-47c6-8688-3fc429ae7d4a" providerId="ADAL" clId="{646A47ED-3342-495A-969C-7C9161F80E59}" dt="2022-08-04T12:55:53.317" v="53" actId="20577"/>
        <pc:sldMkLst>
          <pc:docMk/>
          <pc:sldMk cId="3587112126" sldId="454"/>
        </pc:sldMkLst>
      </pc:sldChg>
      <pc:sldChg chg="modNotesTx">
        <pc:chgData name="Elwell, Sarah" userId="76bd51f8-50f2-47c6-8688-3fc429ae7d4a" providerId="ADAL" clId="{646A47ED-3342-495A-969C-7C9161F80E59}" dt="2022-08-04T12:56:17.172" v="55"/>
        <pc:sldMkLst>
          <pc:docMk/>
          <pc:sldMk cId="518908964" sldId="4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3EB38-C064-4C52-A35D-D40DB2B7683B}" type="datetimeFigureOut">
              <a:rPr lang="en-US" smtClean="0"/>
              <a:pPr/>
              <a:t>8/5/2022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8F621-8F2C-4F90-852A-E36809B397B3}" type="slidenum">
              <a:rPr lang="en-US" smtClean="0"/>
              <a:pPr/>
              <a:t>‹#›</a:t>
            </a:fld>
            <a:endParaRPr lang="en-US"/>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a:t>
            </a:fld>
            <a:endParaRPr lang="en-US"/>
          </a:p>
        </p:txBody>
      </p:sp>
    </p:spTree>
    <p:extLst>
      <p:ext uri="{BB962C8B-B14F-4D97-AF65-F5344CB8AC3E}">
        <p14:creationId xmlns:p14="http://schemas.microsoft.com/office/powerpoint/2010/main" val="1442270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When the parent/guardian is in the meeting and will sign digitally, a pop-up will appear when the user clicks CREATE CONSENT DOCUMENT for immediate signature. The parent/guardian will be able to select whether they give consent and sign using a computer mouse or by touching the screen if the user is using a touch screen device.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When the document is sent to the Parent Portal for signature, the parent/guardian email address under the Parents tab will be emailed with a link to access the document. The parent/guardian can access the portal, review the document, and sign digitally.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10</a:t>
            </a:fld>
            <a:endParaRPr lang="en-US"/>
          </a:p>
        </p:txBody>
      </p:sp>
    </p:spTree>
    <p:extLst>
      <p:ext uri="{BB962C8B-B14F-4D97-AF65-F5344CB8AC3E}">
        <p14:creationId xmlns:p14="http://schemas.microsoft.com/office/powerpoint/2010/main" val="1716350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When the “parent will sign a hard copy of the document” option is selected, a pop-up will appear to enter the date sent and create a final document. After the user creates the final document, the document will generate in a separate browser tab and the user will be able to print the document. Another panel will also appear in the system where the user will be able to enter the date of consent when received. The user should also upload the signed consent document onto the student’s record and click the blue link ENTER CONSENT DATE to enter the date the parent signed. </a:t>
            </a:r>
          </a:p>
        </p:txBody>
      </p:sp>
      <p:sp>
        <p:nvSpPr>
          <p:cNvPr id="4" name="Slide Number Placeholder 3"/>
          <p:cNvSpPr>
            <a:spLocks noGrp="1"/>
          </p:cNvSpPr>
          <p:nvPr>
            <p:ph type="sldNum" sz="quarter" idx="5"/>
          </p:nvPr>
        </p:nvSpPr>
        <p:spPr/>
        <p:txBody>
          <a:bodyPr/>
          <a:lstStyle/>
          <a:p>
            <a:fld id="{E538F621-8F2C-4F90-852A-E36809B397B3}" type="slidenum">
              <a:rPr lang="en-US" smtClean="0"/>
              <a:pPr/>
              <a:t>11</a:t>
            </a:fld>
            <a:endParaRPr lang="en-US"/>
          </a:p>
        </p:txBody>
      </p:sp>
    </p:spTree>
    <p:extLst>
      <p:ext uri="{BB962C8B-B14F-4D97-AF65-F5344CB8AC3E}">
        <p14:creationId xmlns:p14="http://schemas.microsoft.com/office/powerpoint/2010/main" val="278823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cs typeface="Arial" panose="020B0604020202020204" pitchFamily="34" charset="0"/>
              </a:rPr>
              <a:t>Please note, after consent is received, this panel is also where the user would notate if consent is revoked. </a:t>
            </a:r>
            <a:endParaRPr lang="en-US" sz="180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12</a:t>
            </a:fld>
            <a:endParaRPr lang="en-US"/>
          </a:p>
        </p:txBody>
      </p:sp>
    </p:spTree>
    <p:extLst>
      <p:ext uri="{BB962C8B-B14F-4D97-AF65-F5344CB8AC3E}">
        <p14:creationId xmlns:p14="http://schemas.microsoft.com/office/powerpoint/2010/main" val="9052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The next step in the process is the Determination of Eligibility. Follow the questions in determining if the student has a qualifying physical or mental impairment. Enter the major life activities affected, add evaluation information, select whether the student has an Individual Health Plan, and enter the Eligibility Determination. Finding the student eligible will also open up another panel to provide Consent for the Initial Provision of Section 504 Services, which can be completed by having the parent sign on-screen, sending the document to the parent portal, or printing the document and having the parent </a:t>
            </a:r>
            <a:r>
              <a:rPr lang="en-US" sz="1800">
                <a:effectLst/>
                <a:latin typeface="Calibri" panose="020F0502020204030204" pitchFamily="34" charset="0"/>
                <a:ea typeface="Calibri" panose="020F0502020204030204" pitchFamily="34" charset="0"/>
                <a:cs typeface="Arial" panose="020B0604020202020204" pitchFamily="34" charset="0"/>
              </a:rPr>
              <a:t>sign manually.</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13</a:t>
            </a:fld>
            <a:endParaRPr lang="en-US"/>
          </a:p>
        </p:txBody>
      </p:sp>
    </p:spTree>
    <p:extLst>
      <p:ext uri="{BB962C8B-B14F-4D97-AF65-F5344CB8AC3E}">
        <p14:creationId xmlns:p14="http://schemas.microsoft.com/office/powerpoint/2010/main" val="2826461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The next page is the 504 Plan Details. We have collapsed all of the panels so we can look at each part of the 504 Plan Details. The page will guide the user through adding Meeting Notes and adding what is needed to the plan including: a Language and Communication Plan, Section 504 Plan Components, Related Services, Indirect Services, and Transportation. Not all of these may be necessary for every student, so fill out the panels as needed.</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14</a:t>
            </a:fld>
            <a:endParaRPr lang="en-US"/>
          </a:p>
        </p:txBody>
      </p:sp>
    </p:spTree>
    <p:extLst>
      <p:ext uri="{BB962C8B-B14F-4D97-AF65-F5344CB8AC3E}">
        <p14:creationId xmlns:p14="http://schemas.microsoft.com/office/powerpoint/2010/main" val="1836523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If Yes is checked for the Language and Communication panel, an additional panel will be opened for completion. If No is appropriate, it must be checked and saved in order to complete the page.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15</a:t>
            </a:fld>
            <a:endParaRPr lang="en-US"/>
          </a:p>
        </p:txBody>
      </p:sp>
    </p:spTree>
    <p:extLst>
      <p:ext uri="{BB962C8B-B14F-4D97-AF65-F5344CB8AC3E}">
        <p14:creationId xmlns:p14="http://schemas.microsoft.com/office/powerpoint/2010/main" val="2974126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applicable, Section 504 Plan Components include Accommodations, Modifications, Assistive Technology, and Adult support. To add a component, click the blue Add 504 Components link in the upper right-hand corner of the tile.</a:t>
            </a:r>
          </a:p>
        </p:txBody>
      </p:sp>
      <p:sp>
        <p:nvSpPr>
          <p:cNvPr id="4" name="Slide Number Placeholder 3"/>
          <p:cNvSpPr>
            <a:spLocks noGrp="1"/>
          </p:cNvSpPr>
          <p:nvPr>
            <p:ph type="sldNum" sz="quarter" idx="5"/>
          </p:nvPr>
        </p:nvSpPr>
        <p:spPr/>
        <p:txBody>
          <a:bodyPr/>
          <a:lstStyle/>
          <a:p>
            <a:fld id="{E538F621-8F2C-4F90-852A-E36809B397B3}" type="slidenum">
              <a:rPr lang="en-US" smtClean="0"/>
              <a:pPr/>
              <a:t>16</a:t>
            </a:fld>
            <a:endParaRPr lang="en-US"/>
          </a:p>
        </p:txBody>
      </p:sp>
    </p:spTree>
    <p:extLst>
      <p:ext uri="{BB962C8B-B14F-4D97-AF65-F5344CB8AC3E}">
        <p14:creationId xmlns:p14="http://schemas.microsoft.com/office/powerpoint/2010/main" val="4158879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IEP process, once an item is selected from the Type dropdown, specific categories and details can be entered. Complete the page and then click Save or Save and Add Another Aid/Service to add more 504 Plan Components.</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17</a:t>
            </a:fld>
            <a:endParaRPr lang="en-US"/>
          </a:p>
        </p:txBody>
      </p:sp>
    </p:spTree>
    <p:extLst>
      <p:ext uri="{BB962C8B-B14F-4D97-AF65-F5344CB8AC3E}">
        <p14:creationId xmlns:p14="http://schemas.microsoft.com/office/powerpoint/2010/main" val="2885834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 Services can be added to a Section 504 Plan if applicable. Click the Add Related Services link in the upper right corner of the tile.</a:t>
            </a:r>
          </a:p>
        </p:txBody>
      </p:sp>
      <p:sp>
        <p:nvSpPr>
          <p:cNvPr id="4" name="Slide Number Placeholder 3"/>
          <p:cNvSpPr>
            <a:spLocks noGrp="1"/>
          </p:cNvSpPr>
          <p:nvPr>
            <p:ph type="sldNum" sz="quarter" idx="5"/>
          </p:nvPr>
        </p:nvSpPr>
        <p:spPr/>
        <p:txBody>
          <a:bodyPr/>
          <a:lstStyle/>
          <a:p>
            <a:fld id="{E538F621-8F2C-4F90-852A-E36809B397B3}" type="slidenum">
              <a:rPr lang="en-US" smtClean="0"/>
              <a:pPr/>
              <a:t>18</a:t>
            </a:fld>
            <a:endParaRPr lang="en-US"/>
          </a:p>
        </p:txBody>
      </p:sp>
    </p:spTree>
    <p:extLst>
      <p:ext uri="{BB962C8B-B14F-4D97-AF65-F5344CB8AC3E}">
        <p14:creationId xmlns:p14="http://schemas.microsoft.com/office/powerpoint/2010/main" val="1559693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the required fields to add a related service. You can save and close, or Save and Add Another Service as necessary.</a:t>
            </a:r>
          </a:p>
        </p:txBody>
      </p:sp>
      <p:sp>
        <p:nvSpPr>
          <p:cNvPr id="4" name="Slide Number Placeholder 3"/>
          <p:cNvSpPr>
            <a:spLocks noGrp="1"/>
          </p:cNvSpPr>
          <p:nvPr>
            <p:ph type="sldNum" sz="quarter" idx="5"/>
          </p:nvPr>
        </p:nvSpPr>
        <p:spPr/>
        <p:txBody>
          <a:bodyPr/>
          <a:lstStyle/>
          <a:p>
            <a:fld id="{E538F621-8F2C-4F90-852A-E36809B397B3}" type="slidenum">
              <a:rPr lang="en-US" smtClean="0"/>
              <a:pPr/>
              <a:t>19</a:t>
            </a:fld>
            <a:endParaRPr lang="en-US"/>
          </a:p>
        </p:txBody>
      </p:sp>
    </p:spTree>
    <p:extLst>
      <p:ext uri="{BB962C8B-B14F-4D97-AF65-F5344CB8AC3E}">
        <p14:creationId xmlns:p14="http://schemas.microsoft.com/office/powerpoint/2010/main" val="45077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When entering the Section 504 Plan Process, the first page serves as a landing page for all items that are required to create a Section 504 Plan. To enter any of the pages, the user should click on the tile. The Section 504 Process includes seven tiles. Creating a FINAL Section 504 Plan requires that all required information on each tile is complete. The standard functionality for the 504 Process is the same as in the other modules: Referral and Evaluation, IEP Process, and SP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a:t>
            </a:fld>
            <a:endParaRPr lang="en-US"/>
          </a:p>
        </p:txBody>
      </p:sp>
    </p:spTree>
    <p:extLst>
      <p:ext uri="{BB962C8B-B14F-4D97-AF65-F5344CB8AC3E}">
        <p14:creationId xmlns:p14="http://schemas.microsoft.com/office/powerpoint/2010/main" val="532939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For Indirect Services, please note the user will need to check the box that says, “Supports are required for school personnel to implement this Section 504 Plan,” click </a:t>
            </a:r>
            <a:r>
              <a:rPr lang="en-US" sz="1800" b="1" dirty="0">
                <a:effectLst/>
                <a:latin typeface="Calibri" panose="020F0502020204030204" pitchFamily="34" charset="0"/>
                <a:ea typeface="Calibri" panose="020F0502020204030204" pitchFamily="34" charset="0"/>
                <a:cs typeface="Arial" panose="020B0604020202020204" pitchFamily="34" charset="0"/>
              </a:rPr>
              <a:t>SAVE</a:t>
            </a:r>
            <a:r>
              <a:rPr lang="en-US" sz="1800" dirty="0">
                <a:effectLst/>
                <a:latin typeface="Calibri" panose="020F0502020204030204" pitchFamily="34" charset="0"/>
                <a:ea typeface="Calibri" panose="020F0502020204030204" pitchFamily="34" charset="0"/>
                <a:cs typeface="Arial" panose="020B0604020202020204" pitchFamily="34" charset="0"/>
              </a:rPr>
              <a:t>, and then add any Indirect Services.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Note: If the user does not click save on this tile before clicking the link to add the services, the Indirect Services will not be added.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20</a:t>
            </a:fld>
            <a:endParaRPr lang="en-US"/>
          </a:p>
        </p:txBody>
      </p:sp>
    </p:spTree>
    <p:extLst>
      <p:ext uri="{BB962C8B-B14F-4D97-AF65-F5344CB8AC3E}">
        <p14:creationId xmlns:p14="http://schemas.microsoft.com/office/powerpoint/2010/main" val="2810915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Indirect services are detailed as the others have been. Complete the required fields, then save and close or Save and Add another as appropriate.</a:t>
            </a:r>
          </a:p>
        </p:txBody>
      </p:sp>
      <p:sp>
        <p:nvSpPr>
          <p:cNvPr id="4" name="Slide Number Placeholder 3"/>
          <p:cNvSpPr>
            <a:spLocks noGrp="1"/>
          </p:cNvSpPr>
          <p:nvPr>
            <p:ph type="sldNum" sz="quarter" idx="5"/>
          </p:nvPr>
        </p:nvSpPr>
        <p:spPr/>
        <p:txBody>
          <a:bodyPr/>
          <a:lstStyle/>
          <a:p>
            <a:fld id="{E538F621-8F2C-4F90-852A-E36809B397B3}" type="slidenum">
              <a:rPr lang="en-US" smtClean="0"/>
              <a:pPr/>
              <a:t>21</a:t>
            </a:fld>
            <a:endParaRPr lang="en-US"/>
          </a:p>
        </p:txBody>
      </p:sp>
    </p:spTree>
    <p:extLst>
      <p:ext uri="{BB962C8B-B14F-4D97-AF65-F5344CB8AC3E}">
        <p14:creationId xmlns:p14="http://schemas.microsoft.com/office/powerpoint/2010/main" val="1796728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0" dirty="0"/>
              <a:t>The final tile on the 504 Plan Details step is Transportation. </a:t>
            </a:r>
            <a:r>
              <a:rPr lang="en-US" sz="1800" b="0" dirty="0">
                <a:effectLst/>
                <a:latin typeface="Calibri" panose="020F0502020204030204" pitchFamily="34" charset="0"/>
                <a:ea typeface="Calibri" panose="020F0502020204030204" pitchFamily="34" charset="0"/>
                <a:cs typeface="Arial" panose="020B0604020202020204" pitchFamily="34" charset="0"/>
              </a:rPr>
              <a:t>If no Transportation is needed, select No and click SAVE. If Transportation is needed, select yes. The user will then need to check whether Supports, Specialized Equipment, or Vehicle Requirements apply, enter the details, and click SAVE. </a:t>
            </a:r>
          </a:p>
          <a:p>
            <a:pPr marL="0" marR="0">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Note: For additional guidance, the information icon will provide the user with more information regarding Supports, Specialized Equipment, and Vehicle Requirements.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22</a:t>
            </a:fld>
            <a:endParaRPr lang="en-US"/>
          </a:p>
        </p:txBody>
      </p:sp>
    </p:spTree>
    <p:extLst>
      <p:ext uri="{BB962C8B-B14F-4D97-AF65-F5344CB8AC3E}">
        <p14:creationId xmlns:p14="http://schemas.microsoft.com/office/powerpoint/2010/main" val="1167281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t>The State and District Testing page </a:t>
            </a:r>
            <a:r>
              <a:rPr lang="en-US" sz="1800" dirty="0">
                <a:effectLst/>
                <a:latin typeface="Calibri" panose="020F0502020204030204" pitchFamily="34" charset="0"/>
                <a:ea typeface="Roboto" panose="02000000000000000000" pitchFamily="2" charset="0"/>
                <a:cs typeface="Times New Roman" panose="02020603050405020304" pitchFamily="18" charset="0"/>
              </a:rPr>
              <a:t>allows the user to record District and State Testing accommodations.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538F621-8F2C-4F90-852A-E36809B397B3}" type="slidenum">
              <a:rPr lang="en-US" smtClean="0"/>
              <a:pPr/>
              <a:t>23</a:t>
            </a:fld>
            <a:endParaRPr lang="en-US"/>
          </a:p>
        </p:txBody>
      </p:sp>
    </p:spTree>
    <p:extLst>
      <p:ext uri="{BB962C8B-B14F-4D97-AF65-F5344CB8AC3E}">
        <p14:creationId xmlns:p14="http://schemas.microsoft.com/office/powerpoint/2010/main" val="482235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On the final tile of the process, the user will review the Section 504 Plan information, review Demographic and Parent Information, note the Meeting Participants, and Create the Draft and Final Section 504 Plan. Pay special attention to the Section 504 Plan Begin and End Dates. The begin and end dates, which can be adjusted as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24</a:t>
            </a:fld>
            <a:endParaRPr lang="en-US"/>
          </a:p>
        </p:txBody>
      </p:sp>
    </p:spTree>
    <p:extLst>
      <p:ext uri="{BB962C8B-B14F-4D97-AF65-F5344CB8AC3E}">
        <p14:creationId xmlns:p14="http://schemas.microsoft.com/office/powerpoint/2010/main" val="438112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After review demographic and plan information, enter Meeting Participants, click SAVE, and then click DISPLAY ALL ERRORS. Anything that was not completed in the Section 504 Process will be identified for correction. After correcting errors, it is recommended to create a Draft document and review to ensure details are accurate. The last step is to click CREATE FINAL in order to create a Final Section 504 Plan. For more information on the Section 504 Process, please see the Section 504 User Manual.</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25</a:t>
            </a:fld>
            <a:endParaRPr lang="en-US"/>
          </a:p>
        </p:txBody>
      </p:sp>
    </p:spTree>
    <p:extLst>
      <p:ext uri="{BB962C8B-B14F-4D97-AF65-F5344CB8AC3E}">
        <p14:creationId xmlns:p14="http://schemas.microsoft.com/office/powerpoint/2010/main" val="382635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Begin an Initial Referral for Section 504 by clicking into the first tile, Referral for Section 504. Within this initial step, the user will complete the required fields marked in red to start the referral. When the user reaches the bottom of the section, the user should click SAVE, and then click CREATE REFERRAL to generate the referral document. </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a:t>
            </a:fld>
            <a:endParaRPr lang="en-US"/>
          </a:p>
        </p:txBody>
      </p:sp>
    </p:spTree>
    <p:extLst>
      <p:ext uri="{BB962C8B-B14F-4D97-AF65-F5344CB8AC3E}">
        <p14:creationId xmlns:p14="http://schemas.microsoft.com/office/powerpoint/2010/main" val="190500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From here, a pop-up panel will prompt the user to Create Notice of Referral. Default information, including the date and the user’s contact information, will pull into the notice, but should be updated manually as needed. The contact for Section 504 Procedural Safeguards can populate if set up by administrators, but users can also edit this information manually as needed. Please Note, Section 504 Procedural Safeguards are written and maintained by local education agencies (LEAs) and are not a standard CT-SEDS document. LEAs will need to send the Procedural Safeguard document to parents/guardians separately.</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4</a:t>
            </a:fld>
            <a:endParaRPr lang="en-US"/>
          </a:p>
        </p:txBody>
      </p:sp>
    </p:spTree>
    <p:extLst>
      <p:ext uri="{BB962C8B-B14F-4D97-AF65-F5344CB8AC3E}">
        <p14:creationId xmlns:p14="http://schemas.microsoft.com/office/powerpoint/2010/main" val="4227786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The second step of the Section 504 Process will guide the user through creating the Section 504 Meeting Notice. Follow the on-screen guidance to complete the Notice. Please note, the Meeting Reason drives the process for completing the Section 504 Process. Please select the Administrator or Designee invited from the drop-down menu. The user should add the additional attendees by clicking the green ADD MORE button. This will add another drop-down menu where the user should select the participant’s title and type in the participant’s name in the accompanying textbox. </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5</a:t>
            </a:fld>
            <a:endParaRPr lang="en-US"/>
          </a:p>
        </p:txBody>
      </p:sp>
    </p:spTree>
    <p:extLst>
      <p:ext uri="{BB962C8B-B14F-4D97-AF65-F5344CB8AC3E}">
        <p14:creationId xmlns:p14="http://schemas.microsoft.com/office/powerpoint/2010/main" val="158135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At the end of this page, the user generates a document in PDF format that can be downloaded, saved, and printed. When creating documents, click SAVE first. Next, it is advised that the user click CREATE DRAFT to look at the document and check it for any typos or mistakes. Each time the user clicks CREATE DRAFT the new draft document will replace the previous one. When the user is satisfied that the information is correct, click CREATE FINAL. This version will replace the draft document and will be saved in CT-SEDS as part of the student’s history. Only certain administrative users can remove finalized documents, so the draft feature should be used to check work before finalizing.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6</a:t>
            </a:fld>
            <a:endParaRPr lang="en-US"/>
          </a:p>
        </p:txBody>
      </p:sp>
    </p:spTree>
    <p:extLst>
      <p:ext uri="{BB962C8B-B14F-4D97-AF65-F5344CB8AC3E}">
        <p14:creationId xmlns:p14="http://schemas.microsoft.com/office/powerpoint/2010/main" val="330966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When the user selects the Evaluation/Reevaluation tile, the user will see that demographic information about the student and parents appears in the first panel. If changes to the parents or guardians need to be made, navigate to the Personal Info menu, and click either Team or Parents to make the changes. The information the user entered on the previous page will populate under the Section 504 Meeting panel.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Once the user has confirmed the information in the Demographic and Parent panel and the Section 504 Plan Meeting panel are accurate, proceed to the Review of Existing Data panel and check whether the Section 504 team has determined that additional assessments are needed in order to determine eligibility.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cs typeface="Arial" panose="020B0604020202020204" pitchFamily="34" charset="0"/>
              </a:rPr>
              <a:t>If no is selected on the Review of Existing Data panel, the user will be required to describe existing data that is used to make an eligibility determine in the eligibility section.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7</a:t>
            </a:fld>
            <a:endParaRPr lang="en-US"/>
          </a:p>
        </p:txBody>
      </p:sp>
    </p:spTree>
    <p:extLst>
      <p:ext uri="{BB962C8B-B14F-4D97-AF65-F5344CB8AC3E}">
        <p14:creationId xmlns:p14="http://schemas.microsoft.com/office/powerpoint/2010/main" val="3390305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If yes is selected, the user will check which Tests/Evaluation Procedures are necessary and use the drop-down menus to identify procedures and evaluators. If the assessment needed is not in the drop-down menu, the user can select Other and type in the assessment. Should more than one assessment be needed in the same area, click on the green plus sign and it will populate another drop-down menu. Please note, the Evaluators drop-down menu is populated with the Titles in the system for all the users on the team. If the user does not see the appropriate title, select Other and type in the title. After entering assessment information, check whether or not adaptions/accommodations are required at the bottom of the panel and click SAVE.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8</a:t>
            </a:fld>
            <a:endParaRPr lang="en-US"/>
          </a:p>
        </p:txBody>
      </p:sp>
    </p:spTree>
    <p:extLst>
      <p:ext uri="{BB962C8B-B14F-4D97-AF65-F5344CB8AC3E}">
        <p14:creationId xmlns:p14="http://schemas.microsoft.com/office/powerpoint/2010/main" val="368461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The next step is to generate the Consent to Evaluate Document on this page. Users have three choices to acquire consent: have the parent/guardian sign on-screen immediately, send the document electronically to the parent portal for the parent/guardian to review and sign, or generate a hard copy of the document to send or give to the parent/guardian. Once an option is selected, the CREATE CONSENT DOCUMENT button will turn green and the user will able to generate the requested document. </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9</a:t>
            </a:fld>
            <a:endParaRPr lang="en-US"/>
          </a:p>
        </p:txBody>
      </p:sp>
    </p:spTree>
    <p:extLst>
      <p:ext uri="{BB962C8B-B14F-4D97-AF65-F5344CB8AC3E}">
        <p14:creationId xmlns:p14="http://schemas.microsoft.com/office/powerpoint/2010/main" val="3499296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22000">
              <a:schemeClr val="bg1"/>
            </a:gs>
            <a:gs pos="44000">
              <a:schemeClr val="accent3">
                <a:lumMod val="40000"/>
                <a:lumOff val="60000"/>
              </a:schemeClr>
            </a:gs>
            <a:gs pos="72000">
              <a:schemeClr val="accent1">
                <a:lumMod val="75000"/>
                <a:alpha val="92000"/>
              </a:schemeClr>
            </a:gs>
            <a:gs pos="97000">
              <a:schemeClr val="accent1">
                <a:lumMod val="75000"/>
              </a:schemeClr>
            </a:gs>
          </a:gsLst>
          <a:lin ang="162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76350" y="838404"/>
            <a:ext cx="9144000" cy="1655762"/>
          </a:xfrm>
        </p:spPr>
        <p:txBody>
          <a:bodyPr>
            <a:normAutofit/>
          </a:bodyPr>
          <a:lstStyle>
            <a:lvl1pPr marL="0" indent="0" algn="l">
              <a:buNone/>
              <a:defRPr lang="en-US" sz="4800" i="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style</a:t>
            </a:r>
          </a:p>
        </p:txBody>
      </p:sp>
      <p:pic>
        <p:nvPicPr>
          <p:cNvPr id="10" name="Picture 9" descr="A picture containing text, sign&#10;&#10;Description automatically generated">
            <a:extLst>
              <a:ext uri="{FF2B5EF4-FFF2-40B4-BE49-F238E27FC236}">
                <a16:creationId xmlns:a16="http://schemas.microsoft.com/office/drawing/2014/main" id="{22F73CC8-A9B4-4365-8BE2-E4C722324A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159" y="5378858"/>
            <a:ext cx="2966852" cy="856433"/>
          </a:xfrm>
          <a:prstGeom prst="rect">
            <a:avLst/>
          </a:prstGeom>
        </p:spPr>
      </p:pic>
      <p:pic>
        <p:nvPicPr>
          <p:cNvPr id="12" name="Picture 11" descr="Logo&#10;&#10;Description automatically generated">
            <a:extLst>
              <a:ext uri="{FF2B5EF4-FFF2-40B4-BE49-F238E27FC236}">
                <a16:creationId xmlns:a16="http://schemas.microsoft.com/office/drawing/2014/main" id="{D3BBBD37-59D4-461F-9507-6779525E314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2167" y="3820672"/>
            <a:ext cx="2767666" cy="2055106"/>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06FE992B-7FF4-4996-9D06-A6F56B235FE7}"/>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05157" y="4930360"/>
            <a:ext cx="3237359" cy="1304931"/>
          </a:xfrm>
          <a:prstGeom prst="rect">
            <a:avLst/>
          </a:prstGeom>
        </p:spPr>
      </p:pic>
    </p:spTree>
    <p:extLst>
      <p:ext uri="{BB962C8B-B14F-4D97-AF65-F5344CB8AC3E}">
        <p14:creationId xmlns:p14="http://schemas.microsoft.com/office/powerpoint/2010/main" val="26192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188468-C23C-4D82-A5EB-CA9B2AADACEC}"/>
              </a:ext>
            </a:extLst>
          </p:cNvPr>
          <p:cNvSpPr/>
          <p:nvPr userDrawn="1"/>
        </p:nvSpPr>
        <p:spPr>
          <a:xfrm>
            <a:off x="0" y="0"/>
            <a:ext cx="12192000" cy="1485900"/>
          </a:xfrm>
          <a:prstGeom prst="rect">
            <a:avLst/>
          </a:prstGeom>
          <a:solidFill>
            <a:schemeClr val="accent1">
              <a:lumMod val="75000"/>
            </a:schemeClr>
          </a:solidFill>
          <a:ln w="12700" cap="flat" cmpd="sng" algn="ctr">
            <a:solidFill>
              <a:srgbClr val="1CADE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56839" y="80168"/>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66775" y="1825625"/>
            <a:ext cx="10515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6" name="Slide Number Placeholder 5"/>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cxnSp>
        <p:nvCxnSpPr>
          <p:cNvPr id="8" name="Straight Connector 7">
            <a:extLst>
              <a:ext uri="{FF2B5EF4-FFF2-40B4-BE49-F238E27FC236}">
                <a16:creationId xmlns:a16="http://schemas.microsoft.com/office/drawing/2014/main" id="{FDD1D3EC-4C65-4637-9703-FE1E4884FFF6}"/>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3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743700" y="6356349"/>
            <a:ext cx="4114800" cy="365125"/>
          </a:xfrm>
        </p:spPr>
        <p:txBody>
          <a:bodyPr/>
          <a:lstStyle>
            <a:lvl1pPr algn="r">
              <a:defRPr>
                <a:solidFill>
                  <a:schemeClr val="bg1"/>
                </a:solidFill>
              </a:defRPr>
            </a:lvl1pPr>
          </a:lstStyle>
          <a:p>
            <a:r>
              <a:rPr lang="en-US"/>
              <a:t>Connecticut Special Education Data System </a:t>
            </a:r>
            <a:r>
              <a:rPr lang="en-US" b="1"/>
              <a:t>CT-SEDS</a:t>
            </a:r>
            <a:endParaRPr lang="en-US" b="1" i="1" dirty="0"/>
          </a:p>
        </p:txBody>
      </p:sp>
      <p:sp>
        <p:nvSpPr>
          <p:cNvPr id="6" name="Slide Number Placeholder 5"/>
          <p:cNvSpPr>
            <a:spLocks noGrp="1"/>
          </p:cNvSpPr>
          <p:nvPr>
            <p:ph type="sldNum" sz="quarter" idx="12"/>
          </p:nvPr>
        </p:nvSpPr>
        <p:spPr>
          <a:xfrm>
            <a:off x="10858500" y="6356350"/>
            <a:ext cx="495300" cy="365125"/>
          </a:xfrm>
        </p:spPr>
        <p:txBody>
          <a:bodyPr/>
          <a:lstStyle>
            <a:lvl1pPr>
              <a:defRPr>
                <a:solidFill>
                  <a:schemeClr val="bg1"/>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20959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0621C0-DD01-44FE-B2A5-FCB48685DEB6}"/>
              </a:ext>
            </a:extLst>
          </p:cNvPr>
          <p:cNvSpPr/>
          <p:nvPr userDrawn="1"/>
        </p:nvSpPr>
        <p:spPr>
          <a:xfrm>
            <a:off x="0" y="0"/>
            <a:ext cx="12192000" cy="14859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2593" y="57943"/>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0F3CC1BF-6F3F-4A94-9334-5FDCFDD53304}"/>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EB95C22A-343C-4E5F-A276-FD73882F8C34}"/>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11" name="Slide Number Placeholder 5">
            <a:extLst>
              <a:ext uri="{FF2B5EF4-FFF2-40B4-BE49-F238E27FC236}">
                <a16:creationId xmlns:a16="http://schemas.microsoft.com/office/drawing/2014/main" id="{9A0DA29A-54BE-43A7-AAD3-C85A5C798FA3}"/>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53589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FB2791F2-DBC6-4C85-A89B-B21F3C39B667}"/>
              </a:ext>
            </a:extLst>
          </p:cNvPr>
          <p:cNvSpPr/>
          <p:nvPr userDrawn="1"/>
        </p:nvSpPr>
        <p:spPr>
          <a:xfrm>
            <a:off x="0" y="0"/>
            <a:ext cx="12192000" cy="14859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1" name="Straight Connector 10">
            <a:extLst>
              <a:ext uri="{FF2B5EF4-FFF2-40B4-BE49-F238E27FC236}">
                <a16:creationId xmlns:a16="http://schemas.microsoft.com/office/drawing/2014/main" id="{888493E3-1378-4CCE-9135-A841477646F3}"/>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656A1174-FDE5-479E-9711-682034D69F72}"/>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13" name="Slide Number Placeholder 5">
            <a:extLst>
              <a:ext uri="{FF2B5EF4-FFF2-40B4-BE49-F238E27FC236}">
                <a16:creationId xmlns:a16="http://schemas.microsoft.com/office/drawing/2014/main" id="{8B3308B3-31EE-4F4C-846B-C2873FEDC7DC}"/>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
        <p:nvSpPr>
          <p:cNvPr id="14" name="Title 1">
            <a:extLst>
              <a:ext uri="{FF2B5EF4-FFF2-40B4-BE49-F238E27FC236}">
                <a16:creationId xmlns:a16="http://schemas.microsoft.com/office/drawing/2014/main" id="{9EA0EC94-9F75-4F91-A3DF-5A6E2C035EFE}"/>
              </a:ext>
            </a:extLst>
          </p:cNvPr>
          <p:cNvSpPr txBox="1">
            <a:spLocks/>
          </p:cNvSpPr>
          <p:nvPr userDrawn="1"/>
        </p:nvSpPr>
        <p:spPr>
          <a:xfrm>
            <a:off x="95250" y="80168"/>
            <a:ext cx="89139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55776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A0A6F1-18EA-466A-805E-F8CF80856424}"/>
              </a:ext>
            </a:extLst>
          </p:cNvPr>
          <p:cNvSpPr>
            <a:spLocks noGrp="1"/>
          </p:cNvSpPr>
          <p:nvPr>
            <p:ph type="title"/>
          </p:nvPr>
        </p:nvSpPr>
        <p:spPr>
          <a:xfrm>
            <a:off x="95249" y="80168"/>
            <a:ext cx="10429875" cy="1325563"/>
          </a:xfrm>
        </p:spPr>
        <p:txBody>
          <a:bodyPr anchor="ctr"/>
          <a:lstStyle>
            <a:lvl1pPr>
              <a:defRPr>
                <a:solidFill>
                  <a:schemeClr val="accent1">
                    <a:lumMod val="50000"/>
                  </a:schemeClr>
                </a:solidFill>
              </a:defRPr>
            </a:lvl1pPr>
          </a:lstStyle>
          <a:p>
            <a:r>
              <a:rPr lang="en-US" dirty="0"/>
              <a:t>Click to edit Master title style</a:t>
            </a:r>
          </a:p>
        </p:txBody>
      </p:sp>
      <p:sp>
        <p:nvSpPr>
          <p:cNvPr id="7" name="Footer Placeholder 4">
            <a:extLst>
              <a:ext uri="{FF2B5EF4-FFF2-40B4-BE49-F238E27FC236}">
                <a16:creationId xmlns:a16="http://schemas.microsoft.com/office/drawing/2014/main" id="{1F250C37-0F34-4005-A5F1-3C8F84822FAD}"/>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8" name="Slide Number Placeholder 5">
            <a:extLst>
              <a:ext uri="{FF2B5EF4-FFF2-40B4-BE49-F238E27FC236}">
                <a16:creationId xmlns:a16="http://schemas.microsoft.com/office/drawing/2014/main" id="{AAC58C80-3E95-4961-A710-FCCF6CC13C30}"/>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137860576"/>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Connecticut Core Standards </a:t>
            </a:r>
            <a:r>
              <a:rPr lang="en-US" b="1" i="1"/>
              <a:t>Systems of Professional Learning</a:t>
            </a:r>
            <a:endParaRPr lang="en-US" b="1" i="1"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33521114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7DA93-8F1C-4340-9165-5EE1753857CA}"/>
              </a:ext>
            </a:extLst>
          </p:cNvPr>
          <p:cNvSpPr>
            <a:spLocks noGrp="1"/>
          </p:cNvSpPr>
          <p:nvPr>
            <p:ph type="title"/>
          </p:nvPr>
        </p:nvSpPr>
        <p:spPr/>
        <p:txBody>
          <a:bodyPr/>
          <a:lstStyle/>
          <a:p>
            <a:r>
              <a:rPr lang="en-US" dirty="0"/>
              <a:t>504 Process</a:t>
            </a:r>
          </a:p>
        </p:txBody>
      </p:sp>
      <p:sp>
        <p:nvSpPr>
          <p:cNvPr id="4" name="Footer Placeholder 3">
            <a:extLst>
              <a:ext uri="{FF2B5EF4-FFF2-40B4-BE49-F238E27FC236}">
                <a16:creationId xmlns:a16="http://schemas.microsoft.com/office/drawing/2014/main" id="{4E652F4C-E6C3-418D-9C78-C85E1BD5FEB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58035AFF-8651-4A96-A494-224E9190C2E7}"/>
              </a:ext>
            </a:extLst>
          </p:cNvPr>
          <p:cNvSpPr>
            <a:spLocks noGrp="1"/>
          </p:cNvSpPr>
          <p:nvPr>
            <p:ph type="sldNum" sz="quarter" idx="12"/>
          </p:nvPr>
        </p:nvSpPr>
        <p:spPr/>
        <p:txBody>
          <a:bodyPr/>
          <a:lstStyle/>
          <a:p>
            <a:fld id="{95C78F6C-5F37-4841-ACBE-E9209F23264D}" type="slidenum">
              <a:rPr lang="en-US" smtClean="0"/>
              <a:pPr/>
              <a:t>1</a:t>
            </a:fld>
            <a:endParaRPr lang="en-US" dirty="0"/>
          </a:p>
        </p:txBody>
      </p:sp>
    </p:spTree>
    <p:extLst>
      <p:ext uri="{BB962C8B-B14F-4D97-AF65-F5344CB8AC3E}">
        <p14:creationId xmlns:p14="http://schemas.microsoft.com/office/powerpoint/2010/main" val="255002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E5AAB4-90E0-54E2-F4DA-68F3E28063A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A04415-F5B6-25D4-B090-12517BE2A164}"/>
              </a:ext>
            </a:extLst>
          </p:cNvPr>
          <p:cNvSpPr>
            <a:spLocks noGrp="1"/>
          </p:cNvSpPr>
          <p:nvPr>
            <p:ph type="sldNum" sz="quarter" idx="12"/>
          </p:nvPr>
        </p:nvSpPr>
        <p:spPr/>
        <p:txBody>
          <a:bodyPr/>
          <a:lstStyle/>
          <a:p>
            <a:fld id="{95C78F6C-5F37-4841-ACBE-E9209F23264D}" type="slidenum">
              <a:rPr lang="en-US" smtClean="0"/>
              <a:pPr/>
              <a:t>10</a:t>
            </a:fld>
            <a:endParaRPr lang="en-US" dirty="0"/>
          </a:p>
        </p:txBody>
      </p:sp>
      <p:pic>
        <p:nvPicPr>
          <p:cNvPr id="6" name="Picture 5" descr="Create Consent to Evaluate for 504">
            <a:extLst>
              <a:ext uri="{FF2B5EF4-FFF2-40B4-BE49-F238E27FC236}">
                <a16:creationId xmlns:a16="http://schemas.microsoft.com/office/drawing/2014/main" id="{B6EC419C-E222-6BB8-AF47-31AF99289628}"/>
              </a:ext>
            </a:extLst>
          </p:cNvPr>
          <p:cNvPicPr>
            <a:picLocks noChangeAspect="1"/>
          </p:cNvPicPr>
          <p:nvPr/>
        </p:nvPicPr>
        <p:blipFill>
          <a:blip r:embed="rId3"/>
          <a:stretch>
            <a:fillRect/>
          </a:stretch>
        </p:blipFill>
        <p:spPr>
          <a:xfrm>
            <a:off x="1871662" y="424955"/>
            <a:ext cx="8448675" cy="564832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54586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DA95-F069-77E0-9919-334387888C60}"/>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12E5AAB4-90E0-54E2-F4DA-68F3E28063A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A04415-F5B6-25D4-B090-12517BE2A164}"/>
              </a:ext>
            </a:extLst>
          </p:cNvPr>
          <p:cNvSpPr>
            <a:spLocks noGrp="1"/>
          </p:cNvSpPr>
          <p:nvPr>
            <p:ph type="sldNum" sz="quarter" idx="12"/>
          </p:nvPr>
        </p:nvSpPr>
        <p:spPr/>
        <p:txBody>
          <a:bodyPr/>
          <a:lstStyle/>
          <a:p>
            <a:fld id="{95C78F6C-5F37-4841-ACBE-E9209F23264D}" type="slidenum">
              <a:rPr lang="en-US" smtClean="0"/>
              <a:pPr/>
              <a:t>11</a:t>
            </a:fld>
            <a:endParaRPr lang="en-US" dirty="0"/>
          </a:p>
        </p:txBody>
      </p:sp>
      <p:pic>
        <p:nvPicPr>
          <p:cNvPr id="6" name="Picture 5" descr="Consent to Evaluate Status">
            <a:extLst>
              <a:ext uri="{FF2B5EF4-FFF2-40B4-BE49-F238E27FC236}">
                <a16:creationId xmlns:a16="http://schemas.microsoft.com/office/drawing/2014/main" id="{19687487-08C9-AD55-5D98-13F0DB8685AA}"/>
              </a:ext>
            </a:extLst>
          </p:cNvPr>
          <p:cNvPicPr>
            <a:picLocks noChangeAspect="1"/>
          </p:cNvPicPr>
          <p:nvPr/>
        </p:nvPicPr>
        <p:blipFill>
          <a:blip r:embed="rId3"/>
          <a:stretch>
            <a:fillRect/>
          </a:stretch>
        </p:blipFill>
        <p:spPr>
          <a:xfrm>
            <a:off x="133350" y="428625"/>
            <a:ext cx="11925300" cy="60007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67620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E5AAB4-90E0-54E2-F4DA-68F3E28063A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A04415-F5B6-25D4-B090-12517BE2A164}"/>
              </a:ext>
            </a:extLst>
          </p:cNvPr>
          <p:cNvSpPr>
            <a:spLocks noGrp="1"/>
          </p:cNvSpPr>
          <p:nvPr>
            <p:ph type="sldNum" sz="quarter" idx="12"/>
          </p:nvPr>
        </p:nvSpPr>
        <p:spPr/>
        <p:txBody>
          <a:bodyPr/>
          <a:lstStyle/>
          <a:p>
            <a:fld id="{95C78F6C-5F37-4841-ACBE-E9209F23264D}" type="slidenum">
              <a:rPr lang="en-US" smtClean="0"/>
              <a:pPr/>
              <a:t>12</a:t>
            </a:fld>
            <a:endParaRPr lang="en-US" dirty="0"/>
          </a:p>
        </p:txBody>
      </p:sp>
      <p:pic>
        <p:nvPicPr>
          <p:cNvPr id="6" name="Picture 5" descr="Enter Revocation of Consent to Evaluate">
            <a:extLst>
              <a:ext uri="{FF2B5EF4-FFF2-40B4-BE49-F238E27FC236}">
                <a16:creationId xmlns:a16="http://schemas.microsoft.com/office/drawing/2014/main" id="{782CB72A-D3C1-6F45-470D-C0CC3C8D139C}"/>
              </a:ext>
            </a:extLst>
          </p:cNvPr>
          <p:cNvPicPr>
            <a:picLocks noChangeAspect="1"/>
          </p:cNvPicPr>
          <p:nvPr/>
        </p:nvPicPr>
        <p:blipFill>
          <a:blip r:embed="rId3"/>
          <a:stretch>
            <a:fillRect/>
          </a:stretch>
        </p:blipFill>
        <p:spPr>
          <a:xfrm>
            <a:off x="109537" y="2438400"/>
            <a:ext cx="11972925" cy="198120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95371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E5AAB4-90E0-54E2-F4DA-68F3E28063A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A04415-F5B6-25D4-B090-12517BE2A164}"/>
              </a:ext>
            </a:extLst>
          </p:cNvPr>
          <p:cNvSpPr>
            <a:spLocks noGrp="1"/>
          </p:cNvSpPr>
          <p:nvPr>
            <p:ph type="sldNum" sz="quarter" idx="12"/>
          </p:nvPr>
        </p:nvSpPr>
        <p:spPr/>
        <p:txBody>
          <a:bodyPr/>
          <a:lstStyle/>
          <a:p>
            <a:fld id="{95C78F6C-5F37-4841-ACBE-E9209F23264D}" type="slidenum">
              <a:rPr lang="en-US" smtClean="0"/>
              <a:pPr/>
              <a:t>13</a:t>
            </a:fld>
            <a:endParaRPr lang="en-US" dirty="0"/>
          </a:p>
        </p:txBody>
      </p:sp>
      <p:pic>
        <p:nvPicPr>
          <p:cNvPr id="6" name="Picture 5" descr="Determination of Eligibility">
            <a:extLst>
              <a:ext uri="{FF2B5EF4-FFF2-40B4-BE49-F238E27FC236}">
                <a16:creationId xmlns:a16="http://schemas.microsoft.com/office/drawing/2014/main" id="{F7B17288-569F-3558-7A6E-E125B5F893B3}"/>
              </a:ext>
            </a:extLst>
          </p:cNvPr>
          <p:cNvPicPr>
            <a:picLocks noChangeAspect="1"/>
          </p:cNvPicPr>
          <p:nvPr/>
        </p:nvPicPr>
        <p:blipFill>
          <a:blip r:embed="rId3"/>
          <a:stretch>
            <a:fillRect/>
          </a:stretch>
        </p:blipFill>
        <p:spPr>
          <a:xfrm>
            <a:off x="974032" y="269822"/>
            <a:ext cx="10243935" cy="596660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591373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F201-4BCA-FD53-5541-9B2E28E74490}"/>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75867543-4050-851C-C837-60D88EF905C2}"/>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508229E7-0934-4DCB-838B-32870904D91D}"/>
              </a:ext>
            </a:extLst>
          </p:cNvPr>
          <p:cNvSpPr>
            <a:spLocks noGrp="1"/>
          </p:cNvSpPr>
          <p:nvPr>
            <p:ph type="sldNum" sz="quarter" idx="12"/>
          </p:nvPr>
        </p:nvSpPr>
        <p:spPr/>
        <p:txBody>
          <a:bodyPr/>
          <a:lstStyle/>
          <a:p>
            <a:fld id="{95C78F6C-5F37-4841-ACBE-E9209F23264D}" type="slidenum">
              <a:rPr lang="en-US" smtClean="0"/>
              <a:pPr/>
              <a:t>14</a:t>
            </a:fld>
            <a:endParaRPr lang="en-US" dirty="0"/>
          </a:p>
        </p:txBody>
      </p:sp>
      <p:pic>
        <p:nvPicPr>
          <p:cNvPr id="6" name="Picture 5" descr="504 Plan Details">
            <a:extLst>
              <a:ext uri="{FF2B5EF4-FFF2-40B4-BE49-F238E27FC236}">
                <a16:creationId xmlns:a16="http://schemas.microsoft.com/office/drawing/2014/main" id="{BCA49669-9A07-36D4-0479-079DC0CE3B9E}"/>
              </a:ext>
            </a:extLst>
          </p:cNvPr>
          <p:cNvPicPr>
            <a:picLocks noChangeAspect="1"/>
          </p:cNvPicPr>
          <p:nvPr/>
        </p:nvPicPr>
        <p:blipFill>
          <a:blip r:embed="rId3"/>
          <a:stretch>
            <a:fillRect/>
          </a:stretch>
        </p:blipFill>
        <p:spPr>
          <a:xfrm>
            <a:off x="0" y="462004"/>
            <a:ext cx="12192000" cy="5933991"/>
          </a:xfrm>
          <a:prstGeom prst="rect">
            <a:avLst/>
          </a:prstGeom>
        </p:spPr>
      </p:pic>
    </p:spTree>
    <p:extLst>
      <p:ext uri="{BB962C8B-B14F-4D97-AF65-F5344CB8AC3E}">
        <p14:creationId xmlns:p14="http://schemas.microsoft.com/office/powerpoint/2010/main" val="362384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C2BC-5B7A-4529-0491-2E44229376CA}"/>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3C2DEE8B-FFB4-BE72-F072-CEDAD67BCB90}"/>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3D9DEB9F-5A43-EB58-C9ED-B3F9A94F54B0}"/>
              </a:ext>
            </a:extLst>
          </p:cNvPr>
          <p:cNvSpPr>
            <a:spLocks noGrp="1"/>
          </p:cNvSpPr>
          <p:nvPr>
            <p:ph type="sldNum" sz="quarter" idx="12"/>
          </p:nvPr>
        </p:nvSpPr>
        <p:spPr/>
        <p:txBody>
          <a:bodyPr/>
          <a:lstStyle/>
          <a:p>
            <a:fld id="{95C78F6C-5F37-4841-ACBE-E9209F23264D}" type="slidenum">
              <a:rPr lang="en-US" smtClean="0"/>
              <a:pPr/>
              <a:t>15</a:t>
            </a:fld>
            <a:endParaRPr lang="en-US" dirty="0"/>
          </a:p>
        </p:txBody>
      </p:sp>
      <p:pic>
        <p:nvPicPr>
          <p:cNvPr id="6" name="Picture 5" descr="Language and Communication panel">
            <a:extLst>
              <a:ext uri="{FF2B5EF4-FFF2-40B4-BE49-F238E27FC236}">
                <a16:creationId xmlns:a16="http://schemas.microsoft.com/office/drawing/2014/main" id="{D89905D8-E0B9-34EF-C490-270158047000}"/>
              </a:ext>
            </a:extLst>
          </p:cNvPr>
          <p:cNvPicPr>
            <a:picLocks noChangeAspect="1"/>
          </p:cNvPicPr>
          <p:nvPr/>
        </p:nvPicPr>
        <p:blipFill>
          <a:blip r:embed="rId3"/>
          <a:stretch>
            <a:fillRect/>
          </a:stretch>
        </p:blipFill>
        <p:spPr>
          <a:xfrm>
            <a:off x="0" y="432281"/>
            <a:ext cx="12192000" cy="5993438"/>
          </a:xfrm>
          <a:prstGeom prst="rect">
            <a:avLst/>
          </a:prstGeom>
        </p:spPr>
      </p:pic>
    </p:spTree>
    <p:extLst>
      <p:ext uri="{BB962C8B-B14F-4D97-AF65-F5344CB8AC3E}">
        <p14:creationId xmlns:p14="http://schemas.microsoft.com/office/powerpoint/2010/main" val="316035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D08D-BD2D-1DD3-6E07-0584B476E636}"/>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98DD2B0A-C0A1-3165-2A5D-7D5AA45B1C81}"/>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F7A8CFFD-F069-E8F2-1E86-B88FFE975796}"/>
              </a:ext>
            </a:extLst>
          </p:cNvPr>
          <p:cNvSpPr>
            <a:spLocks noGrp="1"/>
          </p:cNvSpPr>
          <p:nvPr>
            <p:ph type="sldNum" sz="quarter" idx="12"/>
          </p:nvPr>
        </p:nvSpPr>
        <p:spPr/>
        <p:txBody>
          <a:bodyPr/>
          <a:lstStyle/>
          <a:p>
            <a:fld id="{95C78F6C-5F37-4841-ACBE-E9209F23264D}" type="slidenum">
              <a:rPr lang="en-US" smtClean="0"/>
              <a:pPr/>
              <a:t>16</a:t>
            </a:fld>
            <a:endParaRPr lang="en-US" dirty="0"/>
          </a:p>
        </p:txBody>
      </p:sp>
      <p:pic>
        <p:nvPicPr>
          <p:cNvPr id="6" name="Picture 5" descr="Section 504 Plan Components">
            <a:extLst>
              <a:ext uri="{FF2B5EF4-FFF2-40B4-BE49-F238E27FC236}">
                <a16:creationId xmlns:a16="http://schemas.microsoft.com/office/drawing/2014/main" id="{3659B60E-BA99-52BE-1C95-92EA36567B12}"/>
              </a:ext>
            </a:extLst>
          </p:cNvPr>
          <p:cNvPicPr>
            <a:picLocks noChangeAspect="1"/>
          </p:cNvPicPr>
          <p:nvPr/>
        </p:nvPicPr>
        <p:blipFill>
          <a:blip r:embed="rId3"/>
          <a:stretch>
            <a:fillRect/>
          </a:stretch>
        </p:blipFill>
        <p:spPr>
          <a:xfrm>
            <a:off x="0" y="433800"/>
            <a:ext cx="12192000" cy="5990400"/>
          </a:xfrm>
          <a:prstGeom prst="rect">
            <a:avLst/>
          </a:prstGeom>
        </p:spPr>
      </p:pic>
    </p:spTree>
    <p:extLst>
      <p:ext uri="{BB962C8B-B14F-4D97-AF65-F5344CB8AC3E}">
        <p14:creationId xmlns:p14="http://schemas.microsoft.com/office/powerpoint/2010/main" val="1078000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1274-9B6B-DE82-7F1C-47BD48CBE6DB}"/>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15F7A426-8789-0F72-0BC4-4836609594AF}"/>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5915EA75-AD6E-27DB-AAE2-D0B1D4063C02}"/>
              </a:ext>
            </a:extLst>
          </p:cNvPr>
          <p:cNvSpPr>
            <a:spLocks noGrp="1"/>
          </p:cNvSpPr>
          <p:nvPr>
            <p:ph type="sldNum" sz="quarter" idx="12"/>
          </p:nvPr>
        </p:nvSpPr>
        <p:spPr/>
        <p:txBody>
          <a:bodyPr/>
          <a:lstStyle/>
          <a:p>
            <a:fld id="{95C78F6C-5F37-4841-ACBE-E9209F23264D}" type="slidenum">
              <a:rPr lang="en-US" smtClean="0"/>
              <a:pPr/>
              <a:t>17</a:t>
            </a:fld>
            <a:endParaRPr lang="en-US" dirty="0"/>
          </a:p>
        </p:txBody>
      </p:sp>
      <p:pic>
        <p:nvPicPr>
          <p:cNvPr id="6" name="Picture 5" descr="Add 504 Components">
            <a:extLst>
              <a:ext uri="{FF2B5EF4-FFF2-40B4-BE49-F238E27FC236}">
                <a16:creationId xmlns:a16="http://schemas.microsoft.com/office/drawing/2014/main" id="{77AF6706-348D-2611-FB65-8CBF3E6FBCE5}"/>
              </a:ext>
            </a:extLst>
          </p:cNvPr>
          <p:cNvPicPr>
            <a:picLocks noChangeAspect="1"/>
          </p:cNvPicPr>
          <p:nvPr/>
        </p:nvPicPr>
        <p:blipFill>
          <a:blip r:embed="rId3"/>
          <a:stretch>
            <a:fillRect/>
          </a:stretch>
        </p:blipFill>
        <p:spPr>
          <a:xfrm>
            <a:off x="0" y="454177"/>
            <a:ext cx="12192000" cy="5949645"/>
          </a:xfrm>
          <a:prstGeom prst="rect">
            <a:avLst/>
          </a:prstGeom>
        </p:spPr>
      </p:pic>
    </p:spTree>
    <p:extLst>
      <p:ext uri="{BB962C8B-B14F-4D97-AF65-F5344CB8AC3E}">
        <p14:creationId xmlns:p14="http://schemas.microsoft.com/office/powerpoint/2010/main" val="1947129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FE95-BCAF-CA8B-800E-D93C8F1C6175}"/>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4BE17E04-B71C-B532-FBCC-5071D7E5B19E}"/>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B601B35F-4355-F1FC-85BD-F8586328C22D}"/>
              </a:ext>
            </a:extLst>
          </p:cNvPr>
          <p:cNvSpPr>
            <a:spLocks noGrp="1"/>
          </p:cNvSpPr>
          <p:nvPr>
            <p:ph type="sldNum" sz="quarter" idx="12"/>
          </p:nvPr>
        </p:nvSpPr>
        <p:spPr/>
        <p:txBody>
          <a:bodyPr/>
          <a:lstStyle/>
          <a:p>
            <a:fld id="{95C78F6C-5F37-4841-ACBE-E9209F23264D}" type="slidenum">
              <a:rPr lang="en-US" smtClean="0"/>
              <a:pPr/>
              <a:t>18</a:t>
            </a:fld>
            <a:endParaRPr lang="en-US" dirty="0"/>
          </a:p>
        </p:txBody>
      </p:sp>
      <p:pic>
        <p:nvPicPr>
          <p:cNvPr id="6" name="Picture 5" descr="Related Services">
            <a:extLst>
              <a:ext uri="{FF2B5EF4-FFF2-40B4-BE49-F238E27FC236}">
                <a16:creationId xmlns:a16="http://schemas.microsoft.com/office/drawing/2014/main" id="{576DDADC-629C-A3E5-9583-8D9FEC6C281E}"/>
              </a:ext>
            </a:extLst>
          </p:cNvPr>
          <p:cNvPicPr>
            <a:picLocks noChangeAspect="1"/>
          </p:cNvPicPr>
          <p:nvPr/>
        </p:nvPicPr>
        <p:blipFill>
          <a:blip r:embed="rId3"/>
          <a:stretch>
            <a:fillRect/>
          </a:stretch>
        </p:blipFill>
        <p:spPr>
          <a:xfrm>
            <a:off x="0" y="450996"/>
            <a:ext cx="12192000" cy="5956008"/>
          </a:xfrm>
          <a:prstGeom prst="rect">
            <a:avLst/>
          </a:prstGeom>
        </p:spPr>
      </p:pic>
    </p:spTree>
    <p:extLst>
      <p:ext uri="{BB962C8B-B14F-4D97-AF65-F5344CB8AC3E}">
        <p14:creationId xmlns:p14="http://schemas.microsoft.com/office/powerpoint/2010/main" val="52895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3150-C5DD-66D7-82A5-C546F1244D67}"/>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8D175586-F25A-C097-5575-F07B0282A5A0}"/>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2248AD81-5353-2B1D-FABA-5F110DD66F5C}"/>
              </a:ext>
            </a:extLst>
          </p:cNvPr>
          <p:cNvSpPr>
            <a:spLocks noGrp="1"/>
          </p:cNvSpPr>
          <p:nvPr>
            <p:ph type="sldNum" sz="quarter" idx="12"/>
          </p:nvPr>
        </p:nvSpPr>
        <p:spPr/>
        <p:txBody>
          <a:bodyPr/>
          <a:lstStyle/>
          <a:p>
            <a:fld id="{95C78F6C-5F37-4841-ACBE-E9209F23264D}" type="slidenum">
              <a:rPr lang="en-US" smtClean="0"/>
              <a:pPr/>
              <a:t>19</a:t>
            </a:fld>
            <a:endParaRPr lang="en-US" dirty="0"/>
          </a:p>
        </p:txBody>
      </p:sp>
      <p:pic>
        <p:nvPicPr>
          <p:cNvPr id="6" name="Picture 5" descr="Add Related Service">
            <a:extLst>
              <a:ext uri="{FF2B5EF4-FFF2-40B4-BE49-F238E27FC236}">
                <a16:creationId xmlns:a16="http://schemas.microsoft.com/office/drawing/2014/main" id="{273D9B19-F75A-5406-668B-A09E5E461D51}"/>
              </a:ext>
            </a:extLst>
          </p:cNvPr>
          <p:cNvPicPr>
            <a:picLocks noChangeAspect="1"/>
          </p:cNvPicPr>
          <p:nvPr/>
        </p:nvPicPr>
        <p:blipFill>
          <a:blip r:embed="rId3"/>
          <a:stretch>
            <a:fillRect/>
          </a:stretch>
        </p:blipFill>
        <p:spPr>
          <a:xfrm>
            <a:off x="0" y="452549"/>
            <a:ext cx="12192000" cy="5952901"/>
          </a:xfrm>
          <a:prstGeom prst="rect">
            <a:avLst/>
          </a:prstGeom>
        </p:spPr>
      </p:pic>
    </p:spTree>
    <p:extLst>
      <p:ext uri="{BB962C8B-B14F-4D97-AF65-F5344CB8AC3E}">
        <p14:creationId xmlns:p14="http://schemas.microsoft.com/office/powerpoint/2010/main" val="98501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DA95-F069-77E0-9919-334387888C60}"/>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12E5AAB4-90E0-54E2-F4DA-68F3E28063A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A04415-F5B6-25D4-B090-12517BE2A164}"/>
              </a:ext>
            </a:extLst>
          </p:cNvPr>
          <p:cNvSpPr>
            <a:spLocks noGrp="1"/>
          </p:cNvSpPr>
          <p:nvPr>
            <p:ph type="sldNum" sz="quarter" idx="12"/>
          </p:nvPr>
        </p:nvSpPr>
        <p:spPr/>
        <p:txBody>
          <a:bodyPr/>
          <a:lstStyle/>
          <a:p>
            <a:fld id="{95C78F6C-5F37-4841-ACBE-E9209F23264D}" type="slidenum">
              <a:rPr lang="en-US" smtClean="0"/>
              <a:pPr/>
              <a:t>2</a:t>
            </a:fld>
            <a:endParaRPr lang="en-US" dirty="0"/>
          </a:p>
        </p:txBody>
      </p:sp>
      <p:pic>
        <p:nvPicPr>
          <p:cNvPr id="6" name="Picture 5" descr="504 Process">
            <a:extLst>
              <a:ext uri="{FF2B5EF4-FFF2-40B4-BE49-F238E27FC236}">
                <a16:creationId xmlns:a16="http://schemas.microsoft.com/office/drawing/2014/main" id="{76F31DFA-947D-E46C-9B38-FE27DB22155A}"/>
              </a:ext>
            </a:extLst>
          </p:cNvPr>
          <p:cNvPicPr>
            <a:picLocks noChangeAspect="1"/>
          </p:cNvPicPr>
          <p:nvPr/>
        </p:nvPicPr>
        <p:blipFill>
          <a:blip r:embed="rId3"/>
          <a:stretch>
            <a:fillRect/>
          </a:stretch>
        </p:blipFill>
        <p:spPr>
          <a:xfrm>
            <a:off x="0" y="457359"/>
            <a:ext cx="12192000" cy="5943282"/>
          </a:xfrm>
          <a:prstGeom prst="rect">
            <a:avLst/>
          </a:prstGeom>
        </p:spPr>
      </p:pic>
    </p:spTree>
    <p:extLst>
      <p:ext uri="{BB962C8B-B14F-4D97-AF65-F5344CB8AC3E}">
        <p14:creationId xmlns:p14="http://schemas.microsoft.com/office/powerpoint/2010/main" val="1314000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EBE12-D5C5-8370-8C97-952753768B91}"/>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4E06D321-8A41-B5C3-9758-F8CD665AD620}"/>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F619AFFE-1665-D6EB-A0ED-C1F3DD1861CE}"/>
              </a:ext>
            </a:extLst>
          </p:cNvPr>
          <p:cNvSpPr>
            <a:spLocks noGrp="1"/>
          </p:cNvSpPr>
          <p:nvPr>
            <p:ph type="sldNum" sz="quarter" idx="12"/>
          </p:nvPr>
        </p:nvSpPr>
        <p:spPr/>
        <p:txBody>
          <a:bodyPr/>
          <a:lstStyle/>
          <a:p>
            <a:fld id="{95C78F6C-5F37-4841-ACBE-E9209F23264D}" type="slidenum">
              <a:rPr lang="en-US" smtClean="0"/>
              <a:pPr/>
              <a:t>20</a:t>
            </a:fld>
            <a:endParaRPr lang="en-US" dirty="0"/>
          </a:p>
        </p:txBody>
      </p:sp>
      <p:pic>
        <p:nvPicPr>
          <p:cNvPr id="6" name="Picture 5" descr="Indirect Services">
            <a:extLst>
              <a:ext uri="{FF2B5EF4-FFF2-40B4-BE49-F238E27FC236}">
                <a16:creationId xmlns:a16="http://schemas.microsoft.com/office/drawing/2014/main" id="{4219915F-65FF-1238-9104-AC146158B9E2}"/>
              </a:ext>
            </a:extLst>
          </p:cNvPr>
          <p:cNvPicPr>
            <a:picLocks noChangeAspect="1"/>
          </p:cNvPicPr>
          <p:nvPr/>
        </p:nvPicPr>
        <p:blipFill>
          <a:blip r:embed="rId3"/>
          <a:stretch>
            <a:fillRect/>
          </a:stretch>
        </p:blipFill>
        <p:spPr>
          <a:xfrm>
            <a:off x="0" y="458909"/>
            <a:ext cx="12192000" cy="5940182"/>
          </a:xfrm>
          <a:prstGeom prst="rect">
            <a:avLst/>
          </a:prstGeom>
        </p:spPr>
      </p:pic>
    </p:spTree>
    <p:extLst>
      <p:ext uri="{BB962C8B-B14F-4D97-AF65-F5344CB8AC3E}">
        <p14:creationId xmlns:p14="http://schemas.microsoft.com/office/powerpoint/2010/main" val="4233351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5D6E2-034C-EB82-DAA7-B24B274DCF4A}"/>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5BF7611D-78EE-00D4-7028-AD7F393CA22F}"/>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66558E24-8326-ADD1-FE4B-EC90FAD409C7}"/>
              </a:ext>
            </a:extLst>
          </p:cNvPr>
          <p:cNvSpPr>
            <a:spLocks noGrp="1"/>
          </p:cNvSpPr>
          <p:nvPr>
            <p:ph type="sldNum" sz="quarter" idx="12"/>
          </p:nvPr>
        </p:nvSpPr>
        <p:spPr/>
        <p:txBody>
          <a:bodyPr/>
          <a:lstStyle/>
          <a:p>
            <a:fld id="{95C78F6C-5F37-4841-ACBE-E9209F23264D}" type="slidenum">
              <a:rPr lang="en-US" smtClean="0"/>
              <a:pPr/>
              <a:t>21</a:t>
            </a:fld>
            <a:endParaRPr lang="en-US" dirty="0"/>
          </a:p>
        </p:txBody>
      </p:sp>
      <p:pic>
        <p:nvPicPr>
          <p:cNvPr id="6" name="Picture 5" descr="Add Indirect Service">
            <a:extLst>
              <a:ext uri="{FF2B5EF4-FFF2-40B4-BE49-F238E27FC236}">
                <a16:creationId xmlns:a16="http://schemas.microsoft.com/office/drawing/2014/main" id="{8BCECE62-FCB2-F6D3-BF4C-9F127FD723AC}"/>
              </a:ext>
            </a:extLst>
          </p:cNvPr>
          <p:cNvPicPr>
            <a:picLocks noChangeAspect="1"/>
          </p:cNvPicPr>
          <p:nvPr/>
        </p:nvPicPr>
        <p:blipFill>
          <a:blip r:embed="rId3"/>
          <a:stretch>
            <a:fillRect/>
          </a:stretch>
        </p:blipFill>
        <p:spPr>
          <a:xfrm>
            <a:off x="0" y="460458"/>
            <a:ext cx="12192000" cy="5937084"/>
          </a:xfrm>
          <a:prstGeom prst="rect">
            <a:avLst/>
          </a:prstGeom>
        </p:spPr>
      </p:pic>
    </p:spTree>
    <p:extLst>
      <p:ext uri="{BB962C8B-B14F-4D97-AF65-F5344CB8AC3E}">
        <p14:creationId xmlns:p14="http://schemas.microsoft.com/office/powerpoint/2010/main" val="3975597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64AD-836B-3967-D71D-F7AECE6B6C8F}"/>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79823E93-CCF7-E5AA-8052-C4EEAA45BE4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8A4DAEAF-9DDC-DE0D-B4EE-BE13F33D12CC}"/>
              </a:ext>
            </a:extLst>
          </p:cNvPr>
          <p:cNvSpPr>
            <a:spLocks noGrp="1"/>
          </p:cNvSpPr>
          <p:nvPr>
            <p:ph type="sldNum" sz="quarter" idx="12"/>
          </p:nvPr>
        </p:nvSpPr>
        <p:spPr/>
        <p:txBody>
          <a:bodyPr/>
          <a:lstStyle/>
          <a:p>
            <a:fld id="{95C78F6C-5F37-4841-ACBE-E9209F23264D}" type="slidenum">
              <a:rPr lang="en-US" smtClean="0"/>
              <a:pPr/>
              <a:t>22</a:t>
            </a:fld>
            <a:endParaRPr lang="en-US" dirty="0"/>
          </a:p>
        </p:txBody>
      </p:sp>
      <p:pic>
        <p:nvPicPr>
          <p:cNvPr id="6" name="Picture 5" descr="Transportation">
            <a:extLst>
              <a:ext uri="{FF2B5EF4-FFF2-40B4-BE49-F238E27FC236}">
                <a16:creationId xmlns:a16="http://schemas.microsoft.com/office/drawing/2014/main" id="{7054874C-67F5-5AC7-FDFD-AA211C25CD7D}"/>
              </a:ext>
            </a:extLst>
          </p:cNvPr>
          <p:cNvPicPr>
            <a:picLocks noChangeAspect="1"/>
          </p:cNvPicPr>
          <p:nvPr/>
        </p:nvPicPr>
        <p:blipFill>
          <a:blip r:embed="rId3"/>
          <a:stretch>
            <a:fillRect/>
          </a:stretch>
        </p:blipFill>
        <p:spPr>
          <a:xfrm>
            <a:off x="0" y="441768"/>
            <a:ext cx="12192000" cy="5974464"/>
          </a:xfrm>
          <a:prstGeom prst="rect">
            <a:avLst/>
          </a:prstGeom>
        </p:spPr>
      </p:pic>
    </p:spTree>
    <p:extLst>
      <p:ext uri="{BB962C8B-B14F-4D97-AF65-F5344CB8AC3E}">
        <p14:creationId xmlns:p14="http://schemas.microsoft.com/office/powerpoint/2010/main" val="3531944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E5AAB4-90E0-54E2-F4DA-68F3E28063A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A04415-F5B6-25D4-B090-12517BE2A164}"/>
              </a:ext>
            </a:extLst>
          </p:cNvPr>
          <p:cNvSpPr>
            <a:spLocks noGrp="1"/>
          </p:cNvSpPr>
          <p:nvPr>
            <p:ph type="sldNum" sz="quarter" idx="12"/>
          </p:nvPr>
        </p:nvSpPr>
        <p:spPr/>
        <p:txBody>
          <a:bodyPr/>
          <a:lstStyle/>
          <a:p>
            <a:fld id="{95C78F6C-5F37-4841-ACBE-E9209F23264D}" type="slidenum">
              <a:rPr lang="en-US" smtClean="0"/>
              <a:pPr/>
              <a:t>23</a:t>
            </a:fld>
            <a:endParaRPr lang="en-US" dirty="0"/>
          </a:p>
        </p:txBody>
      </p:sp>
      <p:pic>
        <p:nvPicPr>
          <p:cNvPr id="6" name="Picture 5" descr="State Testing Information">
            <a:extLst>
              <a:ext uri="{FF2B5EF4-FFF2-40B4-BE49-F238E27FC236}">
                <a16:creationId xmlns:a16="http://schemas.microsoft.com/office/drawing/2014/main" id="{48C48D87-82F7-E9ED-DE75-63431368454C}"/>
              </a:ext>
            </a:extLst>
          </p:cNvPr>
          <p:cNvPicPr>
            <a:picLocks noChangeAspect="1"/>
          </p:cNvPicPr>
          <p:nvPr/>
        </p:nvPicPr>
        <p:blipFill>
          <a:blip r:embed="rId3"/>
          <a:stretch>
            <a:fillRect/>
          </a:stretch>
        </p:blipFill>
        <p:spPr>
          <a:xfrm>
            <a:off x="270908" y="817432"/>
            <a:ext cx="11650184" cy="522313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650503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E5AAB4-90E0-54E2-F4DA-68F3E28063A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A04415-F5B6-25D4-B090-12517BE2A164}"/>
              </a:ext>
            </a:extLst>
          </p:cNvPr>
          <p:cNvSpPr>
            <a:spLocks noGrp="1"/>
          </p:cNvSpPr>
          <p:nvPr>
            <p:ph type="sldNum" sz="quarter" idx="12"/>
          </p:nvPr>
        </p:nvSpPr>
        <p:spPr/>
        <p:txBody>
          <a:bodyPr/>
          <a:lstStyle/>
          <a:p>
            <a:fld id="{95C78F6C-5F37-4841-ACBE-E9209F23264D}" type="slidenum">
              <a:rPr lang="en-US" smtClean="0"/>
              <a:pPr/>
              <a:t>24</a:t>
            </a:fld>
            <a:endParaRPr lang="en-US" dirty="0"/>
          </a:p>
        </p:txBody>
      </p:sp>
      <p:pic>
        <p:nvPicPr>
          <p:cNvPr id="6" name="Picture 5" descr="Section 504 Plan Information">
            <a:extLst>
              <a:ext uri="{FF2B5EF4-FFF2-40B4-BE49-F238E27FC236}">
                <a16:creationId xmlns:a16="http://schemas.microsoft.com/office/drawing/2014/main" id="{71F8617D-6FED-D7E0-FCCD-989D89C70DAA}"/>
              </a:ext>
            </a:extLst>
          </p:cNvPr>
          <p:cNvPicPr>
            <a:picLocks noChangeAspect="1"/>
          </p:cNvPicPr>
          <p:nvPr/>
        </p:nvPicPr>
        <p:blipFill>
          <a:blip r:embed="rId3"/>
          <a:stretch>
            <a:fillRect/>
          </a:stretch>
        </p:blipFill>
        <p:spPr>
          <a:xfrm>
            <a:off x="1315454" y="257168"/>
            <a:ext cx="9266821" cy="609918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69700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E5AAB4-90E0-54E2-F4DA-68F3E28063A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A04415-F5B6-25D4-B090-12517BE2A164}"/>
              </a:ext>
            </a:extLst>
          </p:cNvPr>
          <p:cNvSpPr>
            <a:spLocks noGrp="1"/>
          </p:cNvSpPr>
          <p:nvPr>
            <p:ph type="sldNum" sz="quarter" idx="12"/>
          </p:nvPr>
        </p:nvSpPr>
        <p:spPr/>
        <p:txBody>
          <a:bodyPr/>
          <a:lstStyle/>
          <a:p>
            <a:fld id="{95C78F6C-5F37-4841-ACBE-E9209F23264D}" type="slidenum">
              <a:rPr lang="en-US" smtClean="0"/>
              <a:pPr/>
              <a:t>25</a:t>
            </a:fld>
            <a:endParaRPr lang="en-US" dirty="0"/>
          </a:p>
        </p:txBody>
      </p:sp>
      <p:pic>
        <p:nvPicPr>
          <p:cNvPr id="6" name="Picture 5" descr="Meeting Participants">
            <a:extLst>
              <a:ext uri="{FF2B5EF4-FFF2-40B4-BE49-F238E27FC236}">
                <a16:creationId xmlns:a16="http://schemas.microsoft.com/office/drawing/2014/main" id="{7909538D-9E61-0DE5-41E3-C728CF8DA122}"/>
              </a:ext>
            </a:extLst>
          </p:cNvPr>
          <p:cNvPicPr>
            <a:picLocks noChangeAspect="1"/>
          </p:cNvPicPr>
          <p:nvPr/>
        </p:nvPicPr>
        <p:blipFill>
          <a:blip r:embed="rId3"/>
          <a:stretch>
            <a:fillRect/>
          </a:stretch>
        </p:blipFill>
        <p:spPr>
          <a:xfrm>
            <a:off x="104775" y="1157287"/>
            <a:ext cx="11982450" cy="454342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00691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E5AAB4-90E0-54E2-F4DA-68F3E28063A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A04415-F5B6-25D4-B090-12517BE2A164}"/>
              </a:ext>
            </a:extLst>
          </p:cNvPr>
          <p:cNvSpPr>
            <a:spLocks noGrp="1"/>
          </p:cNvSpPr>
          <p:nvPr>
            <p:ph type="sldNum" sz="quarter" idx="12"/>
          </p:nvPr>
        </p:nvSpPr>
        <p:spPr/>
        <p:txBody>
          <a:bodyPr/>
          <a:lstStyle/>
          <a:p>
            <a:fld id="{95C78F6C-5F37-4841-ACBE-E9209F23264D}" type="slidenum">
              <a:rPr lang="en-US" smtClean="0"/>
              <a:pPr/>
              <a:t>3</a:t>
            </a:fld>
            <a:endParaRPr lang="en-US" dirty="0"/>
          </a:p>
        </p:txBody>
      </p:sp>
      <p:pic>
        <p:nvPicPr>
          <p:cNvPr id="8" name="Picture 7" descr="Referral for Section 504">
            <a:extLst>
              <a:ext uri="{FF2B5EF4-FFF2-40B4-BE49-F238E27FC236}">
                <a16:creationId xmlns:a16="http://schemas.microsoft.com/office/drawing/2014/main" id="{0D87E309-9C98-426F-4ABB-0541BD3114C4}"/>
              </a:ext>
            </a:extLst>
          </p:cNvPr>
          <p:cNvPicPr>
            <a:picLocks noChangeAspect="1"/>
          </p:cNvPicPr>
          <p:nvPr/>
        </p:nvPicPr>
        <p:blipFill>
          <a:blip r:embed="rId3"/>
          <a:stretch>
            <a:fillRect/>
          </a:stretch>
        </p:blipFill>
        <p:spPr>
          <a:xfrm>
            <a:off x="2011180" y="179305"/>
            <a:ext cx="8169640" cy="617704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892483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DA95-F069-77E0-9919-334387888C60}"/>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12E5AAB4-90E0-54E2-F4DA-68F3E28063A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A04415-F5B6-25D4-B090-12517BE2A164}"/>
              </a:ext>
            </a:extLst>
          </p:cNvPr>
          <p:cNvSpPr>
            <a:spLocks noGrp="1"/>
          </p:cNvSpPr>
          <p:nvPr>
            <p:ph type="sldNum" sz="quarter" idx="12"/>
          </p:nvPr>
        </p:nvSpPr>
        <p:spPr/>
        <p:txBody>
          <a:bodyPr/>
          <a:lstStyle/>
          <a:p>
            <a:fld id="{95C78F6C-5F37-4841-ACBE-E9209F23264D}" type="slidenum">
              <a:rPr lang="en-US" smtClean="0"/>
              <a:pPr/>
              <a:t>4</a:t>
            </a:fld>
            <a:endParaRPr lang="en-US" dirty="0"/>
          </a:p>
        </p:txBody>
      </p:sp>
      <p:pic>
        <p:nvPicPr>
          <p:cNvPr id="6" name="Picture 5" descr="Create Notice of Referral">
            <a:extLst>
              <a:ext uri="{FF2B5EF4-FFF2-40B4-BE49-F238E27FC236}">
                <a16:creationId xmlns:a16="http://schemas.microsoft.com/office/drawing/2014/main" id="{0143901D-89C3-7A78-AAA7-5601E6B5D7D1}"/>
              </a:ext>
            </a:extLst>
          </p:cNvPr>
          <p:cNvPicPr>
            <a:picLocks noChangeAspect="1"/>
          </p:cNvPicPr>
          <p:nvPr/>
        </p:nvPicPr>
        <p:blipFill>
          <a:blip r:embed="rId3"/>
          <a:stretch>
            <a:fillRect/>
          </a:stretch>
        </p:blipFill>
        <p:spPr>
          <a:xfrm>
            <a:off x="195183" y="314325"/>
            <a:ext cx="11585167" cy="604202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00109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E5AAB4-90E0-54E2-F4DA-68F3E28063A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A04415-F5B6-25D4-B090-12517BE2A164}"/>
              </a:ext>
            </a:extLst>
          </p:cNvPr>
          <p:cNvSpPr>
            <a:spLocks noGrp="1"/>
          </p:cNvSpPr>
          <p:nvPr>
            <p:ph type="sldNum" sz="quarter" idx="12"/>
          </p:nvPr>
        </p:nvSpPr>
        <p:spPr/>
        <p:txBody>
          <a:bodyPr/>
          <a:lstStyle/>
          <a:p>
            <a:fld id="{95C78F6C-5F37-4841-ACBE-E9209F23264D}" type="slidenum">
              <a:rPr lang="en-US" smtClean="0"/>
              <a:pPr/>
              <a:t>5</a:t>
            </a:fld>
            <a:endParaRPr lang="en-US" dirty="0"/>
          </a:p>
        </p:txBody>
      </p:sp>
      <p:pic>
        <p:nvPicPr>
          <p:cNvPr id="6" name="Picture 5" descr="Create Section 504 Meeting Invitation">
            <a:extLst>
              <a:ext uri="{FF2B5EF4-FFF2-40B4-BE49-F238E27FC236}">
                <a16:creationId xmlns:a16="http://schemas.microsoft.com/office/drawing/2014/main" id="{ACC7A5B7-4172-CC18-7C9B-BE90CEBB6D47}"/>
              </a:ext>
            </a:extLst>
          </p:cNvPr>
          <p:cNvPicPr>
            <a:picLocks noChangeAspect="1"/>
          </p:cNvPicPr>
          <p:nvPr/>
        </p:nvPicPr>
        <p:blipFill>
          <a:blip r:embed="rId3"/>
          <a:stretch>
            <a:fillRect/>
          </a:stretch>
        </p:blipFill>
        <p:spPr>
          <a:xfrm>
            <a:off x="2096236" y="253706"/>
            <a:ext cx="7999527" cy="610264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02389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E5AAB4-90E0-54E2-F4DA-68F3E28063A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A04415-F5B6-25D4-B090-12517BE2A164}"/>
              </a:ext>
            </a:extLst>
          </p:cNvPr>
          <p:cNvSpPr>
            <a:spLocks noGrp="1"/>
          </p:cNvSpPr>
          <p:nvPr>
            <p:ph type="sldNum" sz="quarter" idx="12"/>
          </p:nvPr>
        </p:nvSpPr>
        <p:spPr/>
        <p:txBody>
          <a:bodyPr/>
          <a:lstStyle/>
          <a:p>
            <a:fld id="{95C78F6C-5F37-4841-ACBE-E9209F23264D}" type="slidenum">
              <a:rPr lang="en-US" smtClean="0"/>
              <a:pPr/>
              <a:t>6</a:t>
            </a:fld>
            <a:endParaRPr lang="en-US" dirty="0"/>
          </a:p>
        </p:txBody>
      </p:sp>
      <p:pic>
        <p:nvPicPr>
          <p:cNvPr id="6" name="Picture 5" descr="Create Section 504 Meeting Invitation">
            <a:extLst>
              <a:ext uri="{FF2B5EF4-FFF2-40B4-BE49-F238E27FC236}">
                <a16:creationId xmlns:a16="http://schemas.microsoft.com/office/drawing/2014/main" id="{05FDDDFE-7A72-50AA-405E-332E6D44B1CD}"/>
              </a:ext>
            </a:extLst>
          </p:cNvPr>
          <p:cNvPicPr>
            <a:picLocks noChangeAspect="1"/>
          </p:cNvPicPr>
          <p:nvPr/>
        </p:nvPicPr>
        <p:blipFill>
          <a:blip r:embed="rId3"/>
          <a:stretch>
            <a:fillRect/>
          </a:stretch>
        </p:blipFill>
        <p:spPr>
          <a:xfrm>
            <a:off x="671498" y="1723289"/>
            <a:ext cx="10849004" cy="3808081"/>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877268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E5AAB4-90E0-54E2-F4DA-68F3E28063A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A04415-F5B6-25D4-B090-12517BE2A164}"/>
              </a:ext>
            </a:extLst>
          </p:cNvPr>
          <p:cNvSpPr>
            <a:spLocks noGrp="1"/>
          </p:cNvSpPr>
          <p:nvPr>
            <p:ph type="sldNum" sz="quarter" idx="12"/>
          </p:nvPr>
        </p:nvSpPr>
        <p:spPr/>
        <p:txBody>
          <a:bodyPr/>
          <a:lstStyle/>
          <a:p>
            <a:fld id="{95C78F6C-5F37-4841-ACBE-E9209F23264D}" type="slidenum">
              <a:rPr lang="en-US" smtClean="0"/>
              <a:pPr/>
              <a:t>7</a:t>
            </a:fld>
            <a:endParaRPr lang="en-US" dirty="0"/>
          </a:p>
        </p:txBody>
      </p:sp>
      <p:pic>
        <p:nvPicPr>
          <p:cNvPr id="6" name="Picture 5" descr="Review of Existing Data">
            <a:extLst>
              <a:ext uri="{FF2B5EF4-FFF2-40B4-BE49-F238E27FC236}">
                <a16:creationId xmlns:a16="http://schemas.microsoft.com/office/drawing/2014/main" id="{2B0B71DD-05CC-F54F-9780-1191620A96D7}"/>
              </a:ext>
            </a:extLst>
          </p:cNvPr>
          <p:cNvPicPr>
            <a:picLocks noChangeAspect="1"/>
          </p:cNvPicPr>
          <p:nvPr/>
        </p:nvPicPr>
        <p:blipFill>
          <a:blip r:embed="rId3"/>
          <a:stretch>
            <a:fillRect/>
          </a:stretch>
        </p:blipFill>
        <p:spPr>
          <a:xfrm>
            <a:off x="2056151" y="210986"/>
            <a:ext cx="8079698" cy="614536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150553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E5AAB4-90E0-54E2-F4DA-68F3E28063A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A04415-F5B6-25D4-B090-12517BE2A164}"/>
              </a:ext>
            </a:extLst>
          </p:cNvPr>
          <p:cNvSpPr>
            <a:spLocks noGrp="1"/>
          </p:cNvSpPr>
          <p:nvPr>
            <p:ph type="sldNum" sz="quarter" idx="12"/>
          </p:nvPr>
        </p:nvSpPr>
        <p:spPr/>
        <p:txBody>
          <a:bodyPr/>
          <a:lstStyle/>
          <a:p>
            <a:fld id="{95C78F6C-5F37-4841-ACBE-E9209F23264D}" type="slidenum">
              <a:rPr lang="en-US" smtClean="0"/>
              <a:pPr/>
              <a:t>8</a:t>
            </a:fld>
            <a:endParaRPr lang="en-US" dirty="0"/>
          </a:p>
        </p:txBody>
      </p:sp>
      <p:pic>
        <p:nvPicPr>
          <p:cNvPr id="6" name="Picture 5" descr="Assessment Plan">
            <a:extLst>
              <a:ext uri="{FF2B5EF4-FFF2-40B4-BE49-F238E27FC236}">
                <a16:creationId xmlns:a16="http://schemas.microsoft.com/office/drawing/2014/main" id="{4D3414F9-9D71-1848-2E81-EC7C08B4FC10}"/>
              </a:ext>
            </a:extLst>
          </p:cNvPr>
          <p:cNvPicPr>
            <a:picLocks noChangeAspect="1"/>
          </p:cNvPicPr>
          <p:nvPr/>
        </p:nvPicPr>
        <p:blipFill>
          <a:blip r:embed="rId3"/>
          <a:stretch>
            <a:fillRect/>
          </a:stretch>
        </p:blipFill>
        <p:spPr>
          <a:xfrm>
            <a:off x="3119438" y="136525"/>
            <a:ext cx="5725170" cy="621982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99377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E5AAB4-90E0-54E2-F4DA-68F3E28063A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A04415-F5B6-25D4-B090-12517BE2A164}"/>
              </a:ext>
            </a:extLst>
          </p:cNvPr>
          <p:cNvSpPr>
            <a:spLocks noGrp="1"/>
          </p:cNvSpPr>
          <p:nvPr>
            <p:ph type="sldNum" sz="quarter" idx="12"/>
          </p:nvPr>
        </p:nvSpPr>
        <p:spPr/>
        <p:txBody>
          <a:bodyPr/>
          <a:lstStyle/>
          <a:p>
            <a:fld id="{95C78F6C-5F37-4841-ACBE-E9209F23264D}" type="slidenum">
              <a:rPr lang="en-US" smtClean="0"/>
              <a:pPr/>
              <a:t>9</a:t>
            </a:fld>
            <a:endParaRPr lang="en-US" dirty="0"/>
          </a:p>
        </p:txBody>
      </p:sp>
      <p:pic>
        <p:nvPicPr>
          <p:cNvPr id="6" name="Picture 5" descr="Create Consent to Evaluate Document">
            <a:extLst>
              <a:ext uri="{FF2B5EF4-FFF2-40B4-BE49-F238E27FC236}">
                <a16:creationId xmlns:a16="http://schemas.microsoft.com/office/drawing/2014/main" id="{1CAF13FD-3499-1FB3-35D3-B7B5DB85E9DA}"/>
              </a:ext>
            </a:extLst>
          </p:cNvPr>
          <p:cNvPicPr>
            <a:picLocks noChangeAspect="1"/>
          </p:cNvPicPr>
          <p:nvPr/>
        </p:nvPicPr>
        <p:blipFill>
          <a:blip r:embed="rId3"/>
          <a:stretch>
            <a:fillRect/>
          </a:stretch>
        </p:blipFill>
        <p:spPr>
          <a:xfrm>
            <a:off x="114300" y="1352550"/>
            <a:ext cx="11963400" cy="415290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7361074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87CCA63FE6FF458BF74DAFB03E2AE2" ma:contentTypeVersion="6" ma:contentTypeDescription="Create a new document." ma:contentTypeScope="" ma:versionID="2a68fb0c0277f457d9c189647252b398">
  <xsd:schema xmlns:xsd="http://www.w3.org/2001/XMLSchema" xmlns:xs="http://www.w3.org/2001/XMLSchema" xmlns:p="http://schemas.microsoft.com/office/2006/metadata/properties" xmlns:ns2="c6be3168-d595-4e5c-9c6a-416be270f396" xmlns:ns3="e41547f6-303a-4d3e-aa88-ee43ce628126" targetNamespace="http://schemas.microsoft.com/office/2006/metadata/properties" ma:root="true" ma:fieldsID="d2356b96595656fc85d9dcefd27b76ef" ns2:_="" ns3:_="">
    <xsd:import namespace="c6be3168-d595-4e5c-9c6a-416be270f396"/>
    <xsd:import namespace="e41547f6-303a-4d3e-aa88-ee43ce6281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e3168-d595-4e5c-9c6a-416be270f3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1547f6-303a-4d3e-aa88-ee43ce6281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EB7C5C-3D9A-410A-904D-C767D41127E6}"/>
</file>

<file path=customXml/itemProps2.xml><?xml version="1.0" encoding="utf-8"?>
<ds:datastoreItem xmlns:ds="http://schemas.openxmlformats.org/officeDocument/2006/customXml" ds:itemID="{5F7D7FF8-AE9C-4A49-861A-D56B7F60CE76}">
  <ds:schemaRefs>
    <ds:schemaRef ds:uri="http://purl.org/dc/elements/1.1/"/>
    <ds:schemaRef ds:uri="http://schemas.microsoft.com/office/2006/metadata/properties"/>
    <ds:schemaRef ds:uri="http://schemas.microsoft.com/office/2006/documentManagement/types"/>
    <ds:schemaRef ds:uri="http://purl.org/dc/terms/"/>
    <ds:schemaRef ds:uri="ccc0be8c-5244-46e0-b909-2f7e33c110c2"/>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2797DC6-2967-40CA-91F4-C6FF63859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1134</TotalTime>
  <Words>2048</Words>
  <Application>Microsoft Office PowerPoint</Application>
  <PresentationFormat>Widescreen</PresentationFormat>
  <Paragraphs>108</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Roboto</vt:lpstr>
      <vt:lpstr>Times New Roman</vt:lpstr>
      <vt:lpstr>Office Theme</vt:lpstr>
      <vt:lpstr>504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 Geier</dc:creator>
  <cp:lastModifiedBy>Nemr, Georgette</cp:lastModifiedBy>
  <cp:revision>18</cp:revision>
  <dcterms:created xsi:type="dcterms:W3CDTF">2014-01-18T18:47:42Z</dcterms:created>
  <dcterms:modified xsi:type="dcterms:W3CDTF">2022-08-05T20:55:26Z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0x0101005887CCA63FE6FF458BF74DAFB03E2AE2</vt:lpwstr>
  </property>
  <property fmtid="{D5CDD505-2E9C-101B-9397-08002B2CF9AE}" pid="3" name="MediaServiceImageTags">
    <vt:lpwstr/>
  </property>
</Properties>
</file>