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Arial Black" panose="020B0A04020102020204" pitchFamily="34" charset="0"/>
      <p:regular r:id="rId57"/>
      <p:bold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gWE1nLewkSnCdXjLq7+rukKpg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The purpose of this portion of the training is to introduce you to the initial referral and evaluation process all the way through to eligibility determination.</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While many of the modules available within CT SEDS are sequential in their process, the initial referral and evaluation module is not quite as linear. It is multifaceted with the need to navigate to several different documents and pages over the course of the evaluation process.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We do want to acknowledge that each user present today may have different roles and responsibilities within their own school or program. You may not be actively involved in the initial referral process at this level, however, we do believe that seeing this process may help you better understand how the system responds and how to navigate through other modules.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we will include screenshots of certain stages as well as some real time video use of certain panels and Pages.  this presentation is not designed to be a comprehensive dive into each aspect of the module,  however we believe that understanding and being familiar with the processes outlined will be extremely helpful as you work through accessing the rest of the program's capabilities. Please use this as an opportunity to see what is available and how it can be used, rather than trying to commit each step to memory. At the end of today’s session you will be directed to several different resources that will help support your work moving forward.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We would like to recommend that you try to refrain from actively navigating through your own system while we're doing our presentation.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Ours will move quickly through each stage of the process and we are concerned that you may not be able to follow along, losing some important information or guidance as you try to navigate.</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 we want you to please make note that we are currently working from the system as it has been launched for the July 1st date.  it is expected that there will be additions and revisions as districts begin to use the system and as we are able to upgrade certain aspects of the program. </a:t>
            </a:r>
            <a:endParaRPr sz="1300" b="0"/>
          </a:p>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districts will be notified as those changes and revisions are made.</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As of right now, the modules that are currently available are Referral and Evaluation, IEP, 504, service plan, restraint and seclusion,  and service documentation.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remember our Focus for this presentation will be strictly on the initial referral and evaluation process</a:t>
            </a:r>
            <a:endParaRPr sz="1300" b="0"/>
          </a:p>
          <a:p>
            <a:pPr marL="0" lvl="0" indent="0" algn="l" rtl="0">
              <a:spcBef>
                <a:spcPts val="0"/>
              </a:spcBef>
              <a:spcAft>
                <a:spcPts val="0"/>
              </a:spcAft>
              <a:buNone/>
            </a:pPr>
            <a:r>
              <a:rPr lang="en-US" sz="1300" b="0"/>
              <a:t/>
            </a:r>
            <a:br>
              <a:rPr lang="en-US" sz="1300" b="0"/>
            </a:br>
            <a:r>
              <a:rPr lang="en-US" sz="1300" b="0"/>
              <a:t/>
            </a:r>
            <a:br>
              <a:rPr lang="en-US" sz="1300" b="0"/>
            </a:br>
            <a:r>
              <a:rPr lang="en-US" sz="1300" b="0"/>
              <a:t/>
            </a:r>
            <a:br>
              <a:rPr lang="en-US" sz="1300" b="0"/>
            </a:br>
            <a:r>
              <a:rPr lang="en-US" sz="1300" b="0"/>
              <a:t/>
            </a:r>
            <a:br>
              <a:rPr lang="en-US" sz="1300" b="0"/>
            </a:br>
            <a:r>
              <a:rPr lang="en-US" sz="1300" b="0"/>
              <a:t/>
            </a:r>
            <a:br>
              <a:rPr lang="en-US" sz="1300" b="0"/>
            </a:br>
            <a:endParaRPr sz="130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When you click on the panel you will then need to select the date of the meeting for which the record is being recorded.</a:t>
            </a:r>
            <a:r>
              <a:rPr lang="en-US" b="0"/>
              <a:t/>
            </a:r>
            <a:br>
              <a:rPr lang="en-US" b="0"/>
            </a:b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US"/>
              <a:t/>
            </a:r>
            <a:br>
              <a:rPr lang="en-US"/>
            </a:b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300"/>
              <a:t>This will trigger a pop-up screen to open so that you can then complete the required document.</a:t>
            </a:r>
            <a:endParaRPr sz="1300"/>
          </a:p>
          <a:p>
            <a:pPr marL="0" lvl="0" indent="0" algn="l" rtl="0">
              <a:spcBef>
                <a:spcPts val="0"/>
              </a:spcBef>
              <a:spcAft>
                <a:spcPts val="0"/>
              </a:spcAft>
              <a:buNone/>
            </a:pPr>
            <a:r>
              <a:rPr lang="en-US" sz="1300"/>
              <a:t/>
            </a:r>
            <a:br>
              <a:rPr lang="en-US" sz="1300"/>
            </a:br>
            <a:r>
              <a:rPr lang="en-US" sz="1300"/>
              <a:t>Please note, this is a new document </a:t>
            </a:r>
            <a:endParaRPr sz="1300"/>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US" sz="1300">
                <a:solidFill>
                  <a:srgbClr val="000000"/>
                </a:solidFill>
              </a:rPr>
              <a:t>A Record of Meeting is required any time a PPT meeting is held and there is no IEP either developed or revised. </a:t>
            </a:r>
            <a:endParaRPr sz="1300">
              <a:solidFill>
                <a:srgbClr val="000000"/>
              </a:solidFill>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US" sz="1300">
                <a:solidFill>
                  <a:srgbClr val="000000"/>
                </a:solidFill>
              </a:rPr>
              <a:t>Here are some examples of when this document will be required.</a:t>
            </a:r>
            <a:endParaRPr sz="1300">
              <a:solidFill>
                <a:srgbClr val="000000"/>
              </a:solidFill>
            </a:endParaRPr>
          </a:p>
          <a:p>
            <a:pPr marL="0" lvl="0" indent="0" algn="l" rtl="0">
              <a:spcBef>
                <a:spcPts val="0"/>
              </a:spcBef>
              <a:spcAft>
                <a:spcPts val="0"/>
              </a:spcAft>
              <a:buNone/>
            </a:pPr>
            <a:endParaRPr sz="1300"/>
          </a:p>
          <a:p>
            <a:pPr marL="0" lvl="0" indent="-82550" algn="l" rtl="0">
              <a:spcBef>
                <a:spcPts val="0"/>
              </a:spcBef>
              <a:spcAft>
                <a:spcPts val="0"/>
              </a:spcAft>
              <a:buClr>
                <a:srgbClr val="0F2A4C"/>
              </a:buClr>
              <a:buSzPts val="1300"/>
              <a:buFont typeface="Arial"/>
              <a:buChar char="•"/>
            </a:pPr>
            <a:r>
              <a:rPr lang="en-US" sz="1300">
                <a:solidFill>
                  <a:srgbClr val="0F2A4C"/>
                </a:solidFill>
              </a:rPr>
              <a:t>In the case of an </a:t>
            </a:r>
            <a:r>
              <a:rPr lang="en-US" sz="1300" b="1">
                <a:solidFill>
                  <a:srgbClr val="0F2A4C"/>
                </a:solidFill>
              </a:rPr>
              <a:t>Initial Referral</a:t>
            </a:r>
            <a:r>
              <a:rPr lang="en-US" sz="1300">
                <a:solidFill>
                  <a:srgbClr val="0F2A4C"/>
                </a:solidFill>
              </a:rPr>
              <a:t> Meeting when there is no IEP developed.</a:t>
            </a:r>
            <a:endParaRPr sz="1300">
              <a:solidFill>
                <a:srgbClr val="0F2A4C"/>
              </a:solidFill>
            </a:endParaRPr>
          </a:p>
          <a:p>
            <a:pPr marL="0" lvl="0" indent="0" algn="l" rtl="0">
              <a:spcBef>
                <a:spcPts val="0"/>
              </a:spcBef>
              <a:spcAft>
                <a:spcPts val="0"/>
              </a:spcAft>
              <a:buNone/>
            </a:pPr>
            <a:endParaRPr sz="1300">
              <a:solidFill>
                <a:srgbClr val="0F2A4C"/>
              </a:solidFill>
            </a:endParaRPr>
          </a:p>
          <a:p>
            <a:pPr marL="0" lvl="0" indent="-82550" algn="l" rtl="0">
              <a:spcBef>
                <a:spcPts val="0"/>
              </a:spcBef>
              <a:spcAft>
                <a:spcPts val="0"/>
              </a:spcAft>
              <a:buClr>
                <a:srgbClr val="0F2A4C"/>
              </a:buClr>
              <a:buSzPts val="1300"/>
              <a:buFont typeface="Roboto"/>
              <a:buChar char="•"/>
            </a:pPr>
            <a:r>
              <a:rPr lang="en-US" sz="1300">
                <a:solidFill>
                  <a:srgbClr val="0F2A4C"/>
                </a:solidFill>
              </a:rPr>
              <a:t>In the case of an </a:t>
            </a:r>
            <a:r>
              <a:rPr lang="en-US" sz="1300" b="1">
                <a:solidFill>
                  <a:srgbClr val="0F2A4C"/>
                </a:solidFill>
              </a:rPr>
              <a:t>eligibility </a:t>
            </a:r>
            <a:r>
              <a:rPr lang="en-US" sz="1300">
                <a:solidFill>
                  <a:srgbClr val="0F2A4C"/>
                </a:solidFill>
              </a:rPr>
              <a:t>meeting when the student is found </a:t>
            </a:r>
            <a:r>
              <a:rPr lang="en-US" sz="1300" b="1">
                <a:solidFill>
                  <a:srgbClr val="0F2A4C"/>
                </a:solidFill>
              </a:rPr>
              <a:t>NOT eligible,</a:t>
            </a:r>
            <a:r>
              <a:rPr lang="en-US" sz="1300">
                <a:solidFill>
                  <a:srgbClr val="0F2A4C"/>
                </a:solidFill>
              </a:rPr>
              <a:t> so there is no IEP developed.</a:t>
            </a:r>
            <a:endParaRPr sz="1300">
              <a:solidFill>
                <a:srgbClr val="0F2A4C"/>
              </a:solidFill>
            </a:endParaRPr>
          </a:p>
          <a:p>
            <a:pPr marL="0" lvl="0" indent="0" algn="l" rtl="0">
              <a:spcBef>
                <a:spcPts val="0"/>
              </a:spcBef>
              <a:spcAft>
                <a:spcPts val="0"/>
              </a:spcAft>
              <a:buNone/>
            </a:pPr>
            <a:endParaRPr sz="1300">
              <a:solidFill>
                <a:srgbClr val="0F2A4C"/>
              </a:solidFill>
            </a:endParaRPr>
          </a:p>
          <a:p>
            <a:pPr marL="0" lvl="0" indent="-82550" algn="l" rtl="0">
              <a:spcBef>
                <a:spcPts val="0"/>
              </a:spcBef>
              <a:spcAft>
                <a:spcPts val="0"/>
              </a:spcAft>
              <a:buClr>
                <a:srgbClr val="0F2A4C"/>
              </a:buClr>
              <a:buSzPts val="1300"/>
              <a:buFont typeface="Arial"/>
              <a:buChar char="•"/>
            </a:pPr>
            <a:r>
              <a:rPr lang="en-US" sz="1300">
                <a:solidFill>
                  <a:srgbClr val="0F2A4C"/>
                </a:solidFill>
              </a:rPr>
              <a:t> For a meeting to review </a:t>
            </a:r>
            <a:r>
              <a:rPr lang="en-US" sz="1300" b="1" i="0" u="none" strike="noStrike">
                <a:solidFill>
                  <a:srgbClr val="0F2A4C"/>
                </a:solidFill>
              </a:rPr>
              <a:t>Restraint/Seclusion</a:t>
            </a:r>
            <a:r>
              <a:rPr lang="en-US" sz="1300" i="0" u="none" strike="noStrike">
                <a:solidFill>
                  <a:srgbClr val="0F2A4C"/>
                </a:solidFill>
              </a:rPr>
              <a:t> data when the team decides that no cha</a:t>
            </a:r>
            <a:r>
              <a:rPr lang="en-US" sz="1300">
                <a:solidFill>
                  <a:srgbClr val="0F2A4C"/>
                </a:solidFill>
              </a:rPr>
              <a:t>nges should be made to the current IEP</a:t>
            </a:r>
            <a:endParaRPr sz="1300">
              <a:solidFill>
                <a:srgbClr val="0F2A4C"/>
              </a:solidFill>
            </a:endParaRPr>
          </a:p>
          <a:p>
            <a:pPr marL="0" lvl="0" indent="0" algn="l" rtl="0">
              <a:spcBef>
                <a:spcPts val="0"/>
              </a:spcBef>
              <a:spcAft>
                <a:spcPts val="0"/>
              </a:spcAft>
              <a:buNone/>
            </a:pPr>
            <a:r>
              <a:rPr lang="en-US" sz="1300">
                <a:solidFill>
                  <a:srgbClr val="0F2A4C"/>
                </a:solidFill>
              </a:rPr>
              <a:t>and</a:t>
            </a:r>
            <a:endParaRPr sz="1300">
              <a:solidFill>
                <a:srgbClr val="0F2A4C"/>
              </a:solidFill>
            </a:endParaRPr>
          </a:p>
          <a:p>
            <a:pPr marL="0" lvl="0" indent="-82550" algn="l" rtl="0">
              <a:spcBef>
                <a:spcPts val="0"/>
              </a:spcBef>
              <a:spcAft>
                <a:spcPts val="0"/>
              </a:spcAft>
              <a:buClr>
                <a:srgbClr val="0F2A4C"/>
              </a:buClr>
              <a:buSzPts val="1300"/>
              <a:buFont typeface="Arial"/>
              <a:buChar char="•"/>
            </a:pPr>
            <a:r>
              <a:rPr lang="en-US" sz="1300">
                <a:solidFill>
                  <a:srgbClr val="0F2A4C"/>
                </a:solidFill>
              </a:rPr>
              <a:t> a </a:t>
            </a:r>
            <a:r>
              <a:rPr lang="en-US" sz="1300" b="1" i="0" u="none" strike="noStrike">
                <a:solidFill>
                  <a:srgbClr val="0F2A4C"/>
                </a:solidFill>
              </a:rPr>
              <a:t>Manifestation Determination</a:t>
            </a:r>
            <a:r>
              <a:rPr lang="en-US" sz="1300" i="0" u="none" strike="noStrike">
                <a:solidFill>
                  <a:srgbClr val="0F2A4C"/>
                </a:solidFill>
              </a:rPr>
              <a:t>, again, when ther</a:t>
            </a:r>
            <a:r>
              <a:rPr lang="en-US" sz="1300">
                <a:solidFill>
                  <a:srgbClr val="0F2A4C"/>
                </a:solidFill>
              </a:rPr>
              <a:t>e are no changes being made to the IEP</a:t>
            </a:r>
            <a:endParaRPr sz="1300">
              <a:solidFill>
                <a:srgbClr val="0F2A4C"/>
              </a:solidFill>
            </a:endParaRPr>
          </a:p>
          <a:p>
            <a:pPr marL="0" lvl="0" indent="-82550" algn="l" rtl="0">
              <a:spcBef>
                <a:spcPts val="0"/>
              </a:spcBef>
              <a:spcAft>
                <a:spcPts val="0"/>
              </a:spcAft>
              <a:buClr>
                <a:srgbClr val="0F2A4C"/>
              </a:buClr>
              <a:buSzPts val="1300"/>
              <a:buFont typeface="Roboto"/>
              <a:buChar char="•"/>
            </a:pPr>
            <a:r>
              <a:rPr lang="en-US" sz="1300">
                <a:solidFill>
                  <a:srgbClr val="0F2A4C"/>
                </a:solidFill>
              </a:rPr>
              <a:t>And in the case of a </a:t>
            </a:r>
            <a:r>
              <a:rPr lang="en-US" sz="1300" b="1">
                <a:solidFill>
                  <a:srgbClr val="0F2A4C"/>
                </a:solidFill>
              </a:rPr>
              <a:t>Review/Revise</a:t>
            </a:r>
            <a:r>
              <a:rPr lang="en-US" sz="1300">
                <a:solidFill>
                  <a:srgbClr val="0F2A4C"/>
                </a:solidFill>
              </a:rPr>
              <a:t> meeting when the team determines to continue the student’s current IEP, therefore there are no changes being made.</a:t>
            </a:r>
            <a:endParaRPr sz="1300">
              <a:solidFill>
                <a:srgbClr val="0F2A4C"/>
              </a:solidFill>
            </a:endParaRPr>
          </a:p>
          <a:p>
            <a:pPr marL="0" lvl="0" indent="0" algn="l" rtl="0">
              <a:spcBef>
                <a:spcPts val="0"/>
              </a:spcBef>
              <a:spcAft>
                <a:spcPts val="0"/>
              </a:spcAft>
              <a:buClr>
                <a:schemeClr val="dk1"/>
              </a:buClr>
              <a:buSzPts val="1200"/>
              <a:buFont typeface="Arial"/>
              <a:buNone/>
            </a:pPr>
            <a:endParaRPr sz="1300" i="0" u="none" strike="noStrike">
              <a:solidFill>
                <a:srgbClr val="0F2A4C"/>
              </a:solidFill>
            </a:endParaRPr>
          </a:p>
          <a:p>
            <a:pPr marL="0" lvl="0" indent="0" algn="l" rtl="0">
              <a:spcBef>
                <a:spcPts val="0"/>
              </a:spcBef>
              <a:spcAft>
                <a:spcPts val="0"/>
              </a:spcAft>
              <a:buClr>
                <a:srgbClr val="0F2A4C"/>
              </a:buClr>
              <a:buSzPts val="1200"/>
              <a:buFont typeface="Arial"/>
              <a:buNone/>
            </a:pPr>
            <a:r>
              <a:rPr lang="en-US" sz="1300" i="0" u="none" strike="noStrike">
                <a:solidFill>
                  <a:srgbClr val="0F2A4C"/>
                </a:solidFill>
              </a:rPr>
              <a:t>You would include a brief summary of the meeting reason and discussion, and list the PPT Recommendations in the appropriate text box.</a:t>
            </a:r>
            <a:endParaRPr sz="1300" i="0" u="none" strike="noStrike">
              <a:solidFill>
                <a:srgbClr val="0F2A4C"/>
              </a:solidFill>
            </a:endParaRPr>
          </a:p>
          <a:p>
            <a:pPr marL="0" lvl="0" indent="0" algn="l" rtl="0">
              <a:spcBef>
                <a:spcPts val="0"/>
              </a:spcBef>
              <a:spcAft>
                <a:spcPts val="0"/>
              </a:spcAft>
              <a:buClr>
                <a:srgbClr val="0F2A4C"/>
              </a:buClr>
              <a:buSzPts val="1200"/>
              <a:buFont typeface="Arial"/>
              <a:buNone/>
            </a:pPr>
            <a:r>
              <a:rPr lang="en-US" sz="1300">
                <a:solidFill>
                  <a:srgbClr val="0F2A4C"/>
                </a:solidFill>
              </a:rPr>
              <a:t>You will then s</a:t>
            </a:r>
            <a:r>
              <a:rPr lang="en-US" sz="1300" i="0" u="none" strike="noStrike">
                <a:solidFill>
                  <a:srgbClr val="0F2A4C"/>
                </a:solidFill>
              </a:rPr>
              <a:t>ave the document and use the orange arrow in the top right to return to the PPT 1 landing page.</a:t>
            </a:r>
            <a:endParaRPr sz="1300"/>
          </a:p>
          <a:p>
            <a:pPr marL="0" lvl="0" indent="0" algn="l" rtl="0">
              <a:spcBef>
                <a:spcPts val="0"/>
              </a:spcBef>
              <a:spcAft>
                <a:spcPts val="0"/>
              </a:spcAft>
              <a:buClr>
                <a:schemeClr val="dk1"/>
              </a:buClr>
              <a:buSzPts val="1200"/>
              <a:buFont typeface="Arial"/>
              <a:buNone/>
            </a:pPr>
            <a:endParaRPr sz="1300" i="0" u="none" strike="noStrike">
              <a:solidFill>
                <a:srgbClr val="0F2A4C"/>
              </a:solidFill>
            </a:endParaRPr>
          </a:p>
          <a:p>
            <a:pPr marL="0" lvl="0" indent="0" algn="l" rtl="0">
              <a:spcBef>
                <a:spcPts val="0"/>
              </a:spcBef>
              <a:spcAft>
                <a:spcPts val="0"/>
              </a:spcAft>
              <a:buNone/>
            </a:pPr>
            <a:r>
              <a:rPr lang="en-US" sz="1300" i="1" u="none" strike="noStrike">
                <a:solidFill>
                  <a:srgbClr val="000000"/>
                </a:solidFill>
              </a:rPr>
              <a:t>The Record of Meeting should not be viewed as a replacement for the meeting summary (or meeting </a:t>
            </a:r>
            <a:r>
              <a:rPr lang="en-US" sz="1300" i="1">
                <a:solidFill>
                  <a:srgbClr val="000000"/>
                </a:solidFill>
              </a:rPr>
              <a:t>minutes)</a:t>
            </a:r>
            <a:r>
              <a:rPr lang="en-US" sz="1300" i="1" u="none" strike="noStrike">
                <a:solidFill>
                  <a:srgbClr val="000000"/>
                </a:solidFill>
              </a:rPr>
              <a:t> </a:t>
            </a:r>
            <a:r>
              <a:rPr lang="en-US" sz="1300" i="1">
                <a:solidFill>
                  <a:srgbClr val="000000"/>
                </a:solidFill>
              </a:rPr>
              <a:t>you may have </a:t>
            </a:r>
            <a:r>
              <a:rPr lang="en-US" sz="1300" i="1" u="none" strike="noStrike">
                <a:solidFill>
                  <a:srgbClr val="000000"/>
                </a:solidFill>
              </a:rPr>
              <a:t>used previously. The Meeting </a:t>
            </a:r>
            <a:r>
              <a:rPr lang="en-US" sz="1300" i="1">
                <a:solidFill>
                  <a:srgbClr val="000000"/>
                </a:solidFill>
              </a:rPr>
              <a:t>summary is an optional document. Its use will be decided by each district and it is not accessible through the CT SEDS system.</a:t>
            </a:r>
            <a:endParaRPr sz="1300" i="1"/>
          </a:p>
          <a:p>
            <a:pPr marL="0" lvl="0" indent="0" algn="l" rtl="0">
              <a:spcBef>
                <a:spcPts val="0"/>
              </a:spcBef>
              <a:spcAft>
                <a:spcPts val="0"/>
              </a:spcAft>
              <a:buNone/>
            </a:pPr>
            <a:endParaRPr sz="1300" i="0" u="none" strike="noStrike">
              <a:solidFill>
                <a:srgbClr val="000000"/>
              </a:solidFill>
            </a:endParaRPr>
          </a:p>
          <a:p>
            <a:pPr marL="0" lvl="0" indent="0" algn="l" rtl="0">
              <a:spcBef>
                <a:spcPts val="0"/>
              </a:spcBef>
              <a:spcAft>
                <a:spcPts val="0"/>
              </a:spcAft>
              <a:buNone/>
            </a:pPr>
            <a:endParaRPr b="0"/>
          </a:p>
          <a:p>
            <a:pPr marL="0" lvl="0" indent="0" algn="l" rtl="0">
              <a:spcBef>
                <a:spcPts val="0"/>
              </a:spcBef>
              <a:spcAft>
                <a:spcPts val="0"/>
              </a:spcAft>
              <a:buNone/>
            </a:pPr>
            <a:r>
              <a:rPr lang="en-US"/>
              <a:t/>
            </a:r>
            <a:br>
              <a:rPr lang="en-US"/>
            </a:br>
            <a:endParaRPr/>
          </a:p>
        </p:txBody>
      </p:sp>
      <p:sp>
        <p:nvSpPr>
          <p:cNvPr id="188" name="Google Shape;18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a:p>
            <a:pPr marL="0" lvl="0" indent="0" algn="l" rtl="0">
              <a:spcBef>
                <a:spcPts val="0"/>
              </a:spcBef>
              <a:spcAft>
                <a:spcPts val="0"/>
              </a:spcAft>
              <a:buNone/>
            </a:pPr>
            <a:r>
              <a:rPr lang="en-US" sz="1300"/>
              <a:t>Once back on the landing page,  we will see additional panels to consider.</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If  a member of the team is absent, we would then create the PPT attendance excusal document. </a:t>
            </a:r>
            <a:endParaRPr sz="1300">
              <a:solidFill>
                <a:srgbClr val="000000"/>
              </a:solidFill>
            </a:endParaRPr>
          </a:p>
          <a:p>
            <a:pPr marL="0" lvl="0" indent="0" algn="l" rtl="0">
              <a:spcBef>
                <a:spcPts val="0"/>
              </a:spcBef>
              <a:spcAft>
                <a:spcPts val="0"/>
              </a:spcAft>
              <a:buNone/>
            </a:pPr>
            <a:r>
              <a:rPr lang="en-US" sz="1300" i="0" u="none" strike="noStrike">
                <a:solidFill>
                  <a:srgbClr val="000000"/>
                </a:solidFill>
              </a:rPr>
              <a:t>It will be pre-populated with the names of IEP team members that were included on the PPT invitation.  You would click on the absent team member’s name, document the reason for their absence and then hit save.</a:t>
            </a:r>
            <a:endParaRPr sz="1300"/>
          </a:p>
          <a:p>
            <a:pPr marL="0" lvl="0" indent="0" algn="l" rtl="0">
              <a:spcBef>
                <a:spcPts val="0"/>
              </a:spcBef>
              <a:spcAft>
                <a:spcPts val="0"/>
              </a:spcAft>
              <a:buNone/>
            </a:pPr>
            <a:r>
              <a:rPr lang="en-US" sz="1300"/>
              <a:t/>
            </a:r>
            <a:br>
              <a:rPr lang="en-US" sz="1300"/>
            </a:br>
            <a:endParaRPr sz="1300"/>
          </a:p>
          <a:p>
            <a:pPr marL="0" lvl="0" indent="0" algn="l" rtl="0">
              <a:spcBef>
                <a:spcPts val="0"/>
              </a:spcBef>
              <a:spcAft>
                <a:spcPts val="0"/>
              </a:spcAft>
              <a:buNone/>
            </a:pPr>
            <a:r>
              <a:rPr lang="en-US" sz="1300">
                <a:solidFill>
                  <a:srgbClr val="000000"/>
                </a:solidFill>
              </a:rPr>
              <a:t>You will then need to enter the PPT Decision and create the Prior Written Notice.</a:t>
            </a:r>
            <a:endParaRPr sz="1300"/>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300" b="0" i="0" u="none" strike="noStrike">
                <a:solidFill>
                  <a:schemeClr val="dk1"/>
                </a:solidFill>
                <a:latin typeface="Calibri"/>
                <a:ea typeface="Calibri"/>
                <a:cs typeface="Calibri"/>
                <a:sym typeface="Calibri"/>
              </a:rPr>
              <a:t>When you click on the enter</a:t>
            </a:r>
            <a:r>
              <a:rPr lang="en-US" sz="1300" b="1" i="0" u="none" strike="noStrike">
                <a:solidFill>
                  <a:schemeClr val="dk1"/>
                </a:solidFill>
                <a:latin typeface="Calibri"/>
                <a:ea typeface="Calibri"/>
                <a:cs typeface="Calibri"/>
                <a:sym typeface="Calibri"/>
              </a:rPr>
              <a:t> PPT decision</a:t>
            </a:r>
            <a:r>
              <a:rPr lang="en-US" sz="1300" b="0" i="0" u="none" strike="noStrike">
                <a:solidFill>
                  <a:schemeClr val="dk1"/>
                </a:solidFill>
                <a:latin typeface="Calibri"/>
                <a:ea typeface="Calibri"/>
                <a:cs typeface="Calibri"/>
                <a:sym typeface="Calibri"/>
              </a:rPr>
              <a:t> panel this is the popup that will appear you will respond appropriately </a:t>
            </a:r>
            <a:r>
              <a:rPr lang="en-US" sz="1300"/>
              <a:t>- noting whether the team has decided to move forward with an evaluation or not- and hit save.</a:t>
            </a:r>
            <a:endParaRPr sz="1300"/>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300" b="0" i="0" u="none" strike="noStrike">
                <a:solidFill>
                  <a:schemeClr val="dk1"/>
                </a:solidFill>
                <a:latin typeface="Calibri"/>
                <a:ea typeface="Calibri"/>
                <a:cs typeface="Calibri"/>
                <a:sym typeface="Calibri"/>
              </a:rPr>
              <a:t>As a reminder, our meeting has been held</a:t>
            </a:r>
            <a:r>
              <a:rPr lang="en-US" sz="1300"/>
              <a:t>. We have documented any required team member that was unable to attend.</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 We have also recorded the events of the meeting in the </a:t>
            </a:r>
            <a:r>
              <a:rPr lang="en-US" sz="1300"/>
              <a:t>Record of Meeting, and entered the PPT Decision.</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It is now necessary for us to return to the </a:t>
            </a:r>
            <a:r>
              <a:rPr lang="en-US" sz="1300" b="1" i="0" u="none" strike="noStrike">
                <a:solidFill>
                  <a:schemeClr val="dk1"/>
                </a:solidFill>
                <a:latin typeface="Calibri"/>
                <a:ea typeface="Calibri"/>
                <a:cs typeface="Calibri"/>
                <a:sym typeface="Calibri"/>
              </a:rPr>
              <a:t>PPT decision</a:t>
            </a:r>
            <a:r>
              <a:rPr lang="en-US" sz="1300" b="0" i="0" u="none" strike="noStrike">
                <a:solidFill>
                  <a:schemeClr val="dk1"/>
                </a:solidFill>
                <a:latin typeface="Calibri"/>
                <a:ea typeface="Calibri"/>
                <a:cs typeface="Calibri"/>
                <a:sym typeface="Calibri"/>
              </a:rPr>
              <a:t> panel in order to access the </a:t>
            </a:r>
            <a:r>
              <a:rPr lang="en-US" sz="1300" b="1" i="0" u="none" strike="noStrike">
                <a:solidFill>
                  <a:schemeClr val="dk1"/>
                </a:solidFill>
                <a:latin typeface="Calibri"/>
                <a:ea typeface="Calibri"/>
                <a:cs typeface="Calibri"/>
                <a:sym typeface="Calibri"/>
              </a:rPr>
              <a:t>prior written notice </a:t>
            </a:r>
            <a:r>
              <a:rPr lang="en-US" sz="1300" b="0" i="0" u="none" strike="noStrike">
                <a:solidFill>
                  <a:schemeClr val="dk1"/>
                </a:solidFill>
                <a:latin typeface="Calibri"/>
                <a:ea typeface="Calibri"/>
                <a:cs typeface="Calibri"/>
                <a:sym typeface="Calibri"/>
              </a:rPr>
              <a:t>document</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You will find the link to create prior written notice in the upper right hand corner of the PPT decision panel</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 when you click on that link it will </a:t>
            </a:r>
            <a:r>
              <a:rPr lang="en-US" sz="1300"/>
              <a:t>take</a:t>
            </a:r>
            <a:r>
              <a:rPr lang="en-US" sz="1300" b="0" i="0" u="none" strike="noStrike">
                <a:solidFill>
                  <a:schemeClr val="dk1"/>
                </a:solidFill>
                <a:latin typeface="Calibri"/>
                <a:ea typeface="Calibri"/>
                <a:cs typeface="Calibri"/>
                <a:sym typeface="Calibri"/>
              </a:rPr>
              <a:t> you directly to the prior written notice</a:t>
            </a:r>
            <a:endParaRPr sz="1300" b="0"/>
          </a:p>
          <a:p>
            <a:pPr marL="0" lvl="0" indent="0" algn="l" rtl="0">
              <a:spcBef>
                <a:spcPts val="0"/>
              </a:spcBef>
              <a:spcAft>
                <a:spcPts val="0"/>
              </a:spcAft>
              <a:buNone/>
            </a:pPr>
            <a:r>
              <a:rPr lang="en-US"/>
              <a:t/>
            </a:r>
            <a:br>
              <a:rPr lang="en-US"/>
            </a:b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300"/>
              <a:t>The same decisions must be made in Filling in this document as with previous software.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The main difference here is that rather than having a drop down list with many different choices for actions refused or proposed, the user will need to make choices from a limited set of options.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As discussed during the IEP quality training sessions, you will need to choose whether you are proposing an action or refusing an action, Identify whether the action is an initiation or a change and then choose from one of four  actions that are related to the students program.</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Identification and eligibility</a:t>
            </a:r>
            <a:endParaRPr sz="1300"/>
          </a:p>
          <a:p>
            <a:pPr marL="0" lvl="0" indent="0" algn="l" rtl="0">
              <a:lnSpc>
                <a:spcPct val="115000"/>
              </a:lnSpc>
              <a:spcBef>
                <a:spcPts val="0"/>
              </a:spcBef>
              <a:spcAft>
                <a:spcPts val="0"/>
              </a:spcAft>
              <a:buClr>
                <a:schemeClr val="dk1"/>
              </a:buClr>
              <a:buSzPts val="1100"/>
              <a:buFont typeface="Arial"/>
              <a:buNone/>
            </a:pPr>
            <a:r>
              <a:rPr lang="en-US" sz="1300"/>
              <a:t> Evaluation</a:t>
            </a:r>
            <a:endParaRPr sz="1300"/>
          </a:p>
          <a:p>
            <a:pPr marL="0" lvl="0" indent="0" algn="l" rtl="0">
              <a:lnSpc>
                <a:spcPct val="115000"/>
              </a:lnSpc>
              <a:spcBef>
                <a:spcPts val="0"/>
              </a:spcBef>
              <a:spcAft>
                <a:spcPts val="0"/>
              </a:spcAft>
              <a:buClr>
                <a:schemeClr val="dk1"/>
              </a:buClr>
              <a:buSzPts val="1100"/>
              <a:buFont typeface="Arial"/>
              <a:buNone/>
            </a:pPr>
            <a:r>
              <a:rPr lang="en-US" sz="1300"/>
              <a:t> educational placement</a:t>
            </a:r>
            <a:endParaRPr sz="1300"/>
          </a:p>
          <a:p>
            <a:pPr marL="0" lvl="0" indent="0" algn="l" rtl="0">
              <a:lnSpc>
                <a:spcPct val="115000"/>
              </a:lnSpc>
              <a:spcBef>
                <a:spcPts val="0"/>
              </a:spcBef>
              <a:spcAft>
                <a:spcPts val="0"/>
              </a:spcAft>
              <a:buClr>
                <a:schemeClr val="dk1"/>
              </a:buClr>
              <a:buSzPts val="1100"/>
              <a:buFont typeface="Arial"/>
              <a:buNone/>
            </a:pPr>
            <a:r>
              <a:rPr lang="en-US" sz="1300"/>
              <a:t> Or</a:t>
            </a:r>
            <a:endParaRPr sz="1300"/>
          </a:p>
          <a:p>
            <a:pPr marL="0" lvl="0" indent="0" algn="l" rtl="0">
              <a:lnSpc>
                <a:spcPct val="115000"/>
              </a:lnSpc>
              <a:spcBef>
                <a:spcPts val="0"/>
              </a:spcBef>
              <a:spcAft>
                <a:spcPts val="0"/>
              </a:spcAft>
              <a:buClr>
                <a:schemeClr val="dk1"/>
              </a:buClr>
              <a:buSzPts val="1100"/>
              <a:buFont typeface="Arial"/>
              <a:buNone/>
            </a:pPr>
            <a:r>
              <a:rPr lang="en-US" sz="1300"/>
              <a:t> provision of FAPE</a:t>
            </a:r>
            <a:endParaRPr sz="1300"/>
          </a:p>
          <a:p>
            <a:pPr marL="0" lvl="0" indent="0" algn="l" rtl="0">
              <a:lnSpc>
                <a:spcPct val="115000"/>
              </a:lnSpc>
              <a:spcBef>
                <a:spcPts val="0"/>
              </a:spcBef>
              <a:spcAft>
                <a:spcPts val="0"/>
              </a:spcAft>
              <a:buClr>
                <a:schemeClr val="dk1"/>
              </a:buClr>
              <a:buSzPts val="1100"/>
              <a:buFont typeface="Arial"/>
              <a:buNone/>
            </a:pPr>
            <a:r>
              <a:rPr lang="en-US" sz="1300" b="1">
                <a:solidFill>
                  <a:srgbClr val="0070C0"/>
                </a:solidFill>
              </a:rPr>
              <a:t> </a:t>
            </a:r>
            <a:endParaRPr sz="1300" b="1">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US" sz="1300"/>
              <a:t>Another important difference to note is that the user must generate a separate PWN for each action considered. It is no longer possible to create one PWN with multiple actions. For example, if a student is found eligible for an IEP, you will create a PWN with the action for Identification and Eligibility and another for the provision of FAPE (as you are now providing the IEP). Once one PWN has been created and finalized, you may create another by clicking on the link in the PPT Decision Panel, or at the bottom of the page under “create document”.</a:t>
            </a:r>
            <a:endParaRPr sz="1300"/>
          </a:p>
          <a:p>
            <a:pPr marL="0" lvl="0" indent="0" algn="l" rtl="0">
              <a:lnSpc>
                <a:spcPct val="115000"/>
              </a:lnSpc>
              <a:spcBef>
                <a:spcPts val="0"/>
              </a:spcBef>
              <a:spcAft>
                <a:spcPts val="0"/>
              </a:spcAft>
              <a:buClr>
                <a:schemeClr val="dk1"/>
              </a:buClr>
              <a:buSzPts val="1100"/>
              <a:buFont typeface="Arial"/>
              <a:buNone/>
            </a:pPr>
            <a:r>
              <a:rPr lang="en-US" sz="1300">
                <a:solidFill>
                  <a:srgbClr val="0070C0"/>
                </a:solidFill>
              </a:rPr>
              <a:t> </a:t>
            </a:r>
            <a:endParaRPr sz="1300">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226" name="Google Shape;2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300"/>
          </a:p>
          <a:p>
            <a:pPr marL="0" lvl="0" indent="0" algn="l" rtl="0">
              <a:lnSpc>
                <a:spcPct val="115000"/>
              </a:lnSpc>
              <a:spcBef>
                <a:spcPts val="1200"/>
              </a:spcBef>
              <a:spcAft>
                <a:spcPts val="0"/>
              </a:spcAft>
              <a:buClr>
                <a:schemeClr val="dk1"/>
              </a:buClr>
              <a:buSzPts val="1100"/>
              <a:buFont typeface="Arial"/>
              <a:buNone/>
            </a:pPr>
            <a:r>
              <a:rPr lang="en-US" sz="1300"/>
              <a:t>As demonstrated during the IEP quality training sessions there will be open text boxes to fill out the reasons and justifications for the proposed or refused action. There will also be check boxes to reflect other options that may have been considered and rejected and also a way to identify how the parent was notified.</a:t>
            </a:r>
            <a:endParaRPr sz="1300"/>
          </a:p>
          <a:p>
            <a:pPr marL="0" lvl="0" indent="0" algn="l" rtl="0">
              <a:lnSpc>
                <a:spcPct val="115000"/>
              </a:lnSpc>
              <a:spcBef>
                <a:spcPts val="1200"/>
              </a:spcBef>
              <a:spcAft>
                <a:spcPts val="0"/>
              </a:spcAft>
              <a:buClr>
                <a:schemeClr val="dk1"/>
              </a:buClr>
              <a:buSzPts val="1100"/>
              <a:buFont typeface="Arial"/>
              <a:buNone/>
            </a:pPr>
            <a:endParaRPr sz="1300"/>
          </a:p>
          <a:p>
            <a:pPr marL="0" lvl="0" indent="0" algn="l" rtl="0">
              <a:lnSpc>
                <a:spcPct val="115000"/>
              </a:lnSpc>
              <a:spcBef>
                <a:spcPts val="1200"/>
              </a:spcBef>
              <a:spcAft>
                <a:spcPts val="0"/>
              </a:spcAft>
              <a:buClr>
                <a:schemeClr val="dk1"/>
              </a:buClr>
              <a:buSzPts val="1100"/>
              <a:buFont typeface="Arial"/>
              <a:buNone/>
            </a:pPr>
            <a:r>
              <a:rPr lang="en-US" sz="1300" b="1"/>
              <a:t>Please Note that the </a:t>
            </a:r>
            <a:r>
              <a:rPr lang="en-US" sz="1300"/>
              <a:t>Date this action will take effect defaults to 15 school days after the user’s entered Document Date. If the user enters a date less than 10 school days from the Document Date, a parent waiver will be required as indicated by use of a check box.</a:t>
            </a:r>
            <a:endParaRPr sz="1300"/>
          </a:p>
          <a:p>
            <a:pPr marL="0" lvl="0" indent="0" algn="l" rtl="0">
              <a:lnSpc>
                <a:spcPct val="115000"/>
              </a:lnSpc>
              <a:spcBef>
                <a:spcPts val="1200"/>
              </a:spcBef>
              <a:spcAft>
                <a:spcPts val="0"/>
              </a:spcAft>
              <a:buClr>
                <a:schemeClr val="dk1"/>
              </a:buClr>
              <a:buSzPts val="1100"/>
              <a:buFont typeface="Arial"/>
              <a:buNone/>
            </a:pPr>
            <a:endParaRPr sz="1300"/>
          </a:p>
          <a:p>
            <a:pPr marL="0" lvl="0" indent="0" algn="l" rtl="0">
              <a:lnSpc>
                <a:spcPct val="115000"/>
              </a:lnSpc>
              <a:spcBef>
                <a:spcPts val="1200"/>
              </a:spcBef>
              <a:spcAft>
                <a:spcPts val="0"/>
              </a:spcAft>
              <a:buClr>
                <a:schemeClr val="dk1"/>
              </a:buClr>
              <a:buSzPts val="1100"/>
              <a:buFont typeface="Arial"/>
              <a:buNone/>
            </a:pPr>
            <a:r>
              <a:rPr lang="en-US" sz="1300"/>
              <a:t>There will be additional and more specific guidance on Prior Written Notice in the future.  We will share the Prior Written Notice Guidance Grid in the chat.</a:t>
            </a:r>
            <a:r>
              <a:rPr lang="en-US" sz="1300">
                <a:highlight>
                  <a:srgbClr val="FFFF00"/>
                </a:highlight>
              </a:rPr>
              <a:t>  </a:t>
            </a:r>
            <a:r>
              <a:rPr lang="en-US" sz="1300" b="1">
                <a:highlight>
                  <a:srgbClr val="FFFF00"/>
                </a:highlight>
              </a:rPr>
              <a:t>(Share Document)</a:t>
            </a:r>
            <a:endParaRPr sz="1300" b="1">
              <a:highlight>
                <a:srgbClr val="FFFF00"/>
              </a:highlight>
            </a:endParaRPr>
          </a:p>
          <a:p>
            <a:pPr marL="0" lvl="0" indent="0" algn="l" rtl="0">
              <a:lnSpc>
                <a:spcPct val="115000"/>
              </a:lnSpc>
              <a:spcBef>
                <a:spcPts val="1200"/>
              </a:spcBef>
              <a:spcAft>
                <a:spcPts val="0"/>
              </a:spcAft>
              <a:buClr>
                <a:schemeClr val="dk1"/>
              </a:buClr>
              <a:buSzPts val="1100"/>
              <a:buFont typeface="Arial"/>
              <a:buNone/>
            </a:pPr>
            <a:r>
              <a:rPr lang="en-US" sz="1300"/>
              <a:t>This is a guidance document developed by the state to help you with decision making processes while completing the Prior Written Notice. This should be made available to anyone in your district responsible for filling and finalizing the prior written notice.</a:t>
            </a:r>
            <a:endParaRPr sz="1300"/>
          </a:p>
          <a:p>
            <a:pPr marL="0" lvl="0" indent="0" algn="l" rtl="0">
              <a:lnSpc>
                <a:spcPct val="115000"/>
              </a:lnSpc>
              <a:spcBef>
                <a:spcPts val="1200"/>
              </a:spcBef>
              <a:spcAft>
                <a:spcPts val="0"/>
              </a:spcAft>
              <a:buClr>
                <a:schemeClr val="dk1"/>
              </a:buClr>
              <a:buSzPts val="1100"/>
              <a:buFont typeface="Arial"/>
              <a:buNone/>
            </a:pPr>
            <a:endParaRPr sz="1300"/>
          </a:p>
          <a:p>
            <a:pPr marL="0" lvl="0" indent="0" algn="l" rtl="0">
              <a:lnSpc>
                <a:spcPct val="115000"/>
              </a:lnSpc>
              <a:spcBef>
                <a:spcPts val="1200"/>
              </a:spcBef>
              <a:spcAft>
                <a:spcPts val="0"/>
              </a:spcAft>
              <a:buClr>
                <a:schemeClr val="dk1"/>
              </a:buClr>
              <a:buSzPts val="1100"/>
              <a:buFont typeface="Arial"/>
              <a:buNone/>
            </a:pPr>
            <a:r>
              <a:rPr lang="en-US" sz="1300"/>
              <a:t>As a reminder the Prior Written Notice will be a formal and finalized document. It will need to be saved, reviewed in draft and then finalized. As with other documents created within this system, the finalized version will be available At the bottom of the screen where finalized documents are listed, it will also now be available in the Parent Portal.</a:t>
            </a:r>
            <a:endParaRPr sz="1300"/>
          </a:p>
          <a:p>
            <a:pPr marL="0" lvl="0" indent="0" algn="l" rtl="0">
              <a:lnSpc>
                <a:spcPct val="115000"/>
              </a:lnSpc>
              <a:spcBef>
                <a:spcPts val="1200"/>
              </a:spcBef>
              <a:spcAft>
                <a:spcPts val="0"/>
              </a:spcAft>
              <a:buClr>
                <a:schemeClr val="dk1"/>
              </a:buClr>
              <a:buSzPts val="1100"/>
              <a:buFont typeface="Arial"/>
              <a:buNone/>
            </a:pPr>
            <a:r>
              <a:rPr lang="en-US" sz="1300"/>
              <a:t> </a:t>
            </a:r>
            <a:endParaRPr sz="1300"/>
          </a:p>
          <a:p>
            <a:pPr marL="0" lvl="0" indent="0" algn="l" rtl="0">
              <a:spcBef>
                <a:spcPts val="0"/>
              </a:spcBef>
              <a:spcAft>
                <a:spcPts val="0"/>
              </a:spcAft>
              <a:buNone/>
            </a:pPr>
            <a:endParaRPr sz="1300">
              <a:solidFill>
                <a:srgbClr val="000000"/>
              </a:solidFill>
            </a:endParaRPr>
          </a:p>
        </p:txBody>
      </p:sp>
      <p:sp>
        <p:nvSpPr>
          <p:cNvPr id="235" name="Google Shape;23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i="0" u="none" strike="noStrike">
                <a:solidFill>
                  <a:srgbClr val="000000"/>
                </a:solidFill>
              </a:rPr>
              <a:t>At this point we have held the PPT ,  we've reviewed the referral and determined that it is appropriate to move forward with an initial evaluation.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Since we have decided to evaluate, we will need to receive permission to conduct an initial evaluation.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We will now discuss how to create the Consent for Initial Evaluation form and share with the parent or guardian for permission.</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At this point again you can use the green arrow at the top of your screen to move yourself forward in the process,  or you can go back up to the top level navigation bar  and click on</a:t>
            </a:r>
            <a:r>
              <a:rPr lang="en-US" sz="1300" b="1" i="0" u="none" strike="noStrike">
                <a:solidFill>
                  <a:srgbClr val="000000"/>
                </a:solidFill>
              </a:rPr>
              <a:t> referral and evaluation.</a:t>
            </a:r>
            <a:r>
              <a:rPr lang="en-US" sz="1300" i="0" u="none" strike="noStrike">
                <a:solidFill>
                  <a:srgbClr val="000000"/>
                </a:solidFill>
              </a:rPr>
              <a:t> </a:t>
            </a:r>
            <a:endParaRPr sz="1300"/>
          </a:p>
        </p:txBody>
      </p:sp>
      <p:sp>
        <p:nvSpPr>
          <p:cNvPr id="244" name="Google Shape;24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300" i="0" u="none" strike="noStrike">
                <a:solidFill>
                  <a:srgbClr val="000000"/>
                </a:solidFill>
              </a:rPr>
              <a:t>At this point you should see the first tile,  </a:t>
            </a:r>
            <a:r>
              <a:rPr lang="en-US" sz="1300" b="1" i="0" u="none" strike="noStrike">
                <a:solidFill>
                  <a:srgbClr val="000000"/>
                </a:solidFill>
              </a:rPr>
              <a:t>referral,</a:t>
            </a:r>
            <a:r>
              <a:rPr lang="en-US" sz="1300" i="0" u="none" strike="noStrike">
                <a:solidFill>
                  <a:srgbClr val="000000"/>
                </a:solidFill>
              </a:rPr>
              <a:t> highlighted in green and the second tile </a:t>
            </a:r>
            <a:r>
              <a:rPr lang="en-US" sz="1300" b="1" i="0" u="none" strike="noStrike">
                <a:solidFill>
                  <a:srgbClr val="000000"/>
                </a:solidFill>
              </a:rPr>
              <a:t>PPT 1</a:t>
            </a:r>
            <a:r>
              <a:rPr lang="en-US" sz="1300" i="0" u="none" strike="noStrike">
                <a:solidFill>
                  <a:srgbClr val="000000"/>
                </a:solidFill>
              </a:rPr>
              <a:t> also highlighted in green. This </a:t>
            </a:r>
            <a:r>
              <a:rPr lang="en-US" sz="1300">
                <a:solidFill>
                  <a:srgbClr val="000000"/>
                </a:solidFill>
              </a:rPr>
              <a:t>tells us that we have completed both of these steps within the process.</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We are at the stage where we discuss what the assessment and evaluation will be, so we will click on the tile entitled </a:t>
            </a:r>
            <a:r>
              <a:rPr lang="en-US" sz="1300" b="1" i="0" u="none" strike="noStrike">
                <a:solidFill>
                  <a:srgbClr val="000000"/>
                </a:solidFill>
              </a:rPr>
              <a:t>Evaluation Design and Consent.</a:t>
            </a:r>
            <a:endParaRPr sz="1300"/>
          </a:p>
        </p:txBody>
      </p:sp>
      <p:sp>
        <p:nvSpPr>
          <p:cNvPr id="254" name="Google Shape;2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
            </a:r>
            <a:br>
              <a:rPr lang="en-US" sz="1300"/>
            </a:br>
            <a:r>
              <a:rPr lang="en-US" sz="1300" i="0" u="none" strike="noStrike">
                <a:solidFill>
                  <a:srgbClr val="000000"/>
                </a:solidFill>
              </a:rPr>
              <a:t>This will bring you  to a landing page with the panels you see here.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Again the first panel indicates which tile you are on, the next allows you to verify demographic information.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The two panels we will discuss in this stage of the process are </a:t>
            </a:r>
            <a:r>
              <a:rPr lang="en-US" sz="1300" b="1" i="0" u="none" strike="noStrike">
                <a:solidFill>
                  <a:srgbClr val="000000"/>
                </a:solidFill>
              </a:rPr>
              <a:t>About this Evaluation </a:t>
            </a:r>
            <a:r>
              <a:rPr lang="en-US" sz="1300" i="0" u="none" strike="noStrike">
                <a:solidFill>
                  <a:srgbClr val="000000"/>
                </a:solidFill>
              </a:rPr>
              <a:t>and </a:t>
            </a:r>
            <a:r>
              <a:rPr lang="en-US" sz="1300" b="1" i="0" u="none" strike="noStrike">
                <a:solidFill>
                  <a:srgbClr val="000000"/>
                </a:solidFill>
              </a:rPr>
              <a:t>Assessment Plan</a:t>
            </a:r>
            <a:endParaRPr sz="1300"/>
          </a:p>
        </p:txBody>
      </p:sp>
      <p:sp>
        <p:nvSpPr>
          <p:cNvPr id="263" name="Google Shape;2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As a reminder, prior to scheduling the meeting, we have updated parent contact information, identified team members for the student, and now you are ready to begin the actual referral process.</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spcBef>
                <a:spcPts val="0"/>
              </a:spcBef>
              <a:spcAft>
                <a:spcPts val="0"/>
              </a:spcAft>
              <a:buNone/>
            </a:pPr>
            <a:r>
              <a:rPr lang="en-US" sz="1300"/>
              <a:t>You will need to access the student file as demonstrated earlier, either through Students, Recent Students, or from your home page. </a:t>
            </a:r>
            <a:br>
              <a:rPr lang="en-US" sz="1300"/>
            </a:br>
            <a:endParaRPr sz="130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i="0" u="none" strike="noStrike">
                <a:solidFill>
                  <a:srgbClr val="000000"/>
                </a:solidFill>
              </a:rPr>
              <a:t>The first step will be to click on </a:t>
            </a:r>
            <a:r>
              <a:rPr lang="en-US" sz="1300" b="1" i="0" u="none" strike="noStrike">
                <a:solidFill>
                  <a:srgbClr val="000000"/>
                </a:solidFill>
              </a:rPr>
              <a:t>About this Evaluation</a:t>
            </a:r>
            <a:r>
              <a:rPr lang="en-US" sz="1300" i="0" u="none" strike="noStrike">
                <a:solidFill>
                  <a:srgbClr val="000000"/>
                </a:solidFill>
              </a:rPr>
              <a:t> which will give us access to this panel. </a:t>
            </a:r>
            <a:endParaRPr sz="1300" i="0" u="none" strike="noStrike">
              <a:solidFill>
                <a:srgbClr val="000000"/>
              </a:solidFill>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US" sz="1300" i="0" u="none" strike="noStrike">
                <a:solidFill>
                  <a:srgbClr val="000000"/>
                </a:solidFill>
              </a:rPr>
              <a:t>This is similar to the evaluation consent form we are used to, in the questions that it asks.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You are asked to identify the evaluation procedures and it gives you two check boxes.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You can choose</a:t>
            </a:r>
            <a:endParaRPr sz="1300"/>
          </a:p>
          <a:p>
            <a:pPr marL="0" lvl="0" indent="0" algn="l" rtl="0">
              <a:spcBef>
                <a:spcPts val="0"/>
              </a:spcBef>
              <a:spcAft>
                <a:spcPts val="0"/>
              </a:spcAft>
              <a:buNone/>
            </a:pPr>
            <a:r>
              <a:rPr lang="en-US" sz="1300"/>
              <a:t/>
            </a:r>
            <a:br>
              <a:rPr lang="en-US" sz="1300"/>
            </a:br>
            <a:r>
              <a:rPr lang="en-US" sz="1300" i="1" u="none" strike="noStrike">
                <a:solidFill>
                  <a:srgbClr val="000000"/>
                </a:solidFill>
              </a:rPr>
              <a:t>test and evaluation procedures listed below are recommended </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or you can indicate that the  PPT has decided we already have sufficient information to determine eligibility for services. </a:t>
            </a:r>
            <a:endParaRPr sz="1300"/>
          </a:p>
          <a:p>
            <a:pPr marL="0" lvl="0" indent="0" algn="l" rtl="0">
              <a:spcBef>
                <a:spcPts val="0"/>
              </a:spcBef>
              <a:spcAft>
                <a:spcPts val="0"/>
              </a:spcAft>
              <a:buNone/>
            </a:pPr>
            <a:r>
              <a:rPr lang="en-US" sz="1300" i="0" u="none" strike="noStrike">
                <a:solidFill>
                  <a:srgbClr val="000000"/>
                </a:solidFill>
              </a:rPr>
              <a:t>if the second box is selected a text box will appear so that the user can describe the information that the PPT is using in order to make the eligibility determination. </a:t>
            </a:r>
            <a:endParaRPr sz="1300"/>
          </a:p>
          <a:p>
            <a:pPr marL="0" lvl="0" indent="0" algn="l" rtl="0">
              <a:spcBef>
                <a:spcPts val="0"/>
              </a:spcBef>
              <a:spcAft>
                <a:spcPts val="0"/>
              </a:spcAft>
              <a:buNone/>
            </a:pPr>
            <a:r>
              <a:rPr lang="en-US" sz="1300"/>
              <a:t/>
            </a:r>
            <a:br>
              <a:rPr lang="en-US" sz="1300"/>
            </a:br>
            <a:r>
              <a:rPr lang="en-US" sz="1300"/>
              <a:t/>
            </a:r>
            <a:br>
              <a:rPr lang="en-US" sz="1300"/>
            </a:br>
            <a:r>
              <a:rPr lang="en-US" sz="1300" i="0" u="none" strike="noStrike">
                <a:solidFill>
                  <a:srgbClr val="000000"/>
                </a:solidFill>
              </a:rPr>
              <a:t> once you click on that first box </a:t>
            </a:r>
            <a:r>
              <a:rPr lang="en-US" sz="1300" i="1" u="none" strike="noStrike">
                <a:solidFill>
                  <a:srgbClr val="000000"/>
                </a:solidFill>
              </a:rPr>
              <a:t>test evaluation procedures listed below are recommended -</a:t>
            </a:r>
            <a:r>
              <a:rPr lang="en-US" sz="1300" i="0" u="none" strike="noStrike">
                <a:solidFill>
                  <a:srgbClr val="000000"/>
                </a:solidFill>
              </a:rPr>
              <a:t>you will then be able to move on to the </a:t>
            </a:r>
            <a:r>
              <a:rPr lang="en-US" sz="1300" b="1" i="0" u="none" strike="noStrike">
                <a:solidFill>
                  <a:srgbClr val="000000"/>
                </a:solidFill>
              </a:rPr>
              <a:t>Assessment Plan Panel</a:t>
            </a:r>
            <a:r>
              <a:rPr lang="en-US" sz="1300" i="0" u="none" strike="noStrike">
                <a:solidFill>
                  <a:srgbClr val="000000"/>
                </a:solidFill>
              </a:rPr>
              <a:t> </a:t>
            </a:r>
            <a:endParaRPr sz="1300"/>
          </a:p>
          <a:p>
            <a:pPr marL="0" lvl="0" indent="0" algn="l" rtl="0">
              <a:spcBef>
                <a:spcPts val="0"/>
              </a:spcBef>
              <a:spcAft>
                <a:spcPts val="0"/>
              </a:spcAft>
              <a:buNone/>
            </a:pPr>
            <a:r>
              <a:rPr lang="en-US"/>
              <a:t/>
            </a:r>
            <a:br>
              <a:rPr lang="en-US"/>
            </a:br>
            <a:endParaRPr/>
          </a:p>
        </p:txBody>
      </p:sp>
      <p:sp>
        <p:nvSpPr>
          <p:cNvPr id="274" name="Google Shape;2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On the assessment plan panel, the user will be able to identify the tests and evaluation procedures being recommended.</a:t>
            </a:r>
            <a:endParaRPr sz="1300"/>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283" name="Google Shape;2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3b0ea3173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3b0ea3173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a:t>
            </a:r>
            <a:r>
              <a:rPr lang="en-US" sz="1300"/>
              <a:t> Areas of assessment will be listed…</a:t>
            </a:r>
            <a:endParaRPr sz="1300"/>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292" name="Google Shape;292;g13b0ea31732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3b0ea3173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3b0ea3173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with drop-downs available containing the most common types of evaluations under each area of assessment. </a:t>
            </a:r>
            <a:endParaRPr sz="1300"/>
          </a:p>
          <a:p>
            <a:pPr marL="0" lvl="0" indent="0" algn="l" rtl="0">
              <a:lnSpc>
                <a:spcPct val="115000"/>
              </a:lnSpc>
              <a:spcBef>
                <a:spcPts val="0"/>
              </a:spcBef>
              <a:spcAft>
                <a:spcPts val="0"/>
              </a:spcAft>
              <a:buClr>
                <a:schemeClr val="dk1"/>
              </a:buClr>
              <a:buSzPts val="1100"/>
              <a:buFont typeface="Arial"/>
              <a:buNone/>
            </a:pPr>
            <a:r>
              <a:rPr lang="en-US" sz="1300"/>
              <a:t>While there are many specific assessments listed in the drop down, there are options for “individually administered assessments” if you choose not list the specific tests by name.</a:t>
            </a:r>
            <a:endParaRPr sz="1300"/>
          </a:p>
        </p:txBody>
      </p:sp>
      <p:sp>
        <p:nvSpPr>
          <p:cNvPr id="302" name="Google Shape;302;g13b0ea31732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b0ea3173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3b0ea3173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You’ll also identify the evaluator by utilizing a drop-down populated with roles of members within the IEP Team. If the role you need is not the title of someone within the IEP team (ex: independent evaluator), it will not appear in the drop-down. Please note we are not indicating evaluators by name- the drop down reflects the role or title of possible evaluators only.</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SzPts val="1100"/>
              <a:buNone/>
            </a:pPr>
            <a:r>
              <a:rPr lang="en-US" sz="1300"/>
              <a:t>As with most other sections within the system, if the information that you need is not available (either in: area of assessment, test or evaluation procedure, or evaluator), there will be an Other option. Again, once you choose ‘other’,  you’ll then be prompted to fill in a text box.</a:t>
            </a:r>
            <a:endParaRPr sz="1300">
              <a:solidFill>
                <a:srgbClr val="000000"/>
              </a:solidFill>
              <a:latin typeface="Arial"/>
              <a:ea typeface="Arial"/>
              <a:cs typeface="Arial"/>
              <a:sym typeface="Arial"/>
            </a:endParaRPr>
          </a:p>
        </p:txBody>
      </p:sp>
      <p:sp>
        <p:nvSpPr>
          <p:cNvPr id="313" name="Google Shape;313;g13b0ea31732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a:t>
            </a:r>
            <a:r>
              <a:rPr lang="en-US" sz="1300"/>
              <a:t>  If you require more than one type of assessment in a specific area,  you have the ability to click on the </a:t>
            </a:r>
            <a:r>
              <a:rPr lang="en-US" sz="1300" b="1"/>
              <a:t>green plus sign</a:t>
            </a:r>
            <a:r>
              <a:rPr lang="en-US" sz="1300"/>
              <a:t> which provides another drop down to indicate a test evaluation or procedure. As an example, I may have several academic assessments to conduct  (such as the GORT, the KeyMath, and the TOWL) and this feature will allow those assessments to be included under the ‘Academic’ area of assessment, listed separately.</a:t>
            </a:r>
            <a:endParaRPr sz="1300"/>
          </a:p>
          <a:p>
            <a:pPr marL="0" lvl="0" indent="0" algn="l" rtl="0">
              <a:lnSpc>
                <a:spcPct val="115000"/>
              </a:lnSpc>
              <a:spcBef>
                <a:spcPts val="0"/>
              </a:spcBef>
              <a:spcAft>
                <a:spcPts val="0"/>
              </a:spcAft>
              <a:buSzPts val="1100"/>
              <a:buNone/>
            </a:pPr>
            <a:r>
              <a:rPr lang="en-US" sz="1300"/>
              <a:t/>
            </a:r>
            <a:br>
              <a:rPr lang="en-US" sz="1300"/>
            </a:br>
            <a:r>
              <a:rPr lang="en-US" sz="1300"/>
              <a:t>Once you have identified the areas of assessment and related information, you’ll need to scroll to the bottom of the page and hit SAVE. This will bring you to the next step in the process, and the information from this page will be used to create the  </a:t>
            </a:r>
            <a:r>
              <a:rPr lang="en-US" sz="1300" b="1"/>
              <a:t>Consent for Initial Evaluation</a:t>
            </a:r>
            <a:r>
              <a:rPr lang="en-US" sz="1300"/>
              <a:t> form. </a:t>
            </a:r>
            <a:endParaRPr sz="1300">
              <a:solidFill>
                <a:srgbClr val="000000"/>
              </a:solidFill>
              <a:latin typeface="Arial"/>
              <a:ea typeface="Arial"/>
              <a:cs typeface="Arial"/>
              <a:sym typeface="Arial"/>
            </a:endParaRPr>
          </a:p>
        </p:txBody>
      </p:sp>
      <p:sp>
        <p:nvSpPr>
          <p:cNvPr id="325" name="Google Shape;32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a:t/>
            </a:r>
            <a:br>
              <a:rPr lang="en-US" sz="1300" b="0"/>
            </a:br>
            <a:r>
              <a:rPr lang="en-US" sz="1300"/>
              <a:t>On the Create Consent to Conduct Evaluation document page, you’ll see that an initial evaluation of the student is already pre-checked for you.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SzPts val="1100"/>
              <a:buNone/>
            </a:pPr>
            <a:r>
              <a:rPr lang="en-US" sz="1300"/>
              <a:t>You’ll  find more checkboxes indicating the sharing of procedural safeguards and would click on the appropriate one. This form is also pre-populated with the name of a contact person, their title, and a phone number that a parent/guardian can call with questions. The Procedural Safeguards Contact can be pre-set in the system. If you do not see any information here or if the information is not up to date, it can be edited by entering the information manually.</a:t>
            </a:r>
            <a:endParaRPr sz="1300">
              <a:solidFill>
                <a:srgbClr val="000000"/>
              </a:solidFill>
              <a:latin typeface="Arial"/>
              <a:ea typeface="Arial"/>
              <a:cs typeface="Arial"/>
              <a:sym typeface="Arial"/>
            </a:endParaRPr>
          </a:p>
        </p:txBody>
      </p:sp>
      <p:sp>
        <p:nvSpPr>
          <p:cNvPr id="338" name="Google Shape;3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1" i="1"/>
              <a:t>Click for Animation</a:t>
            </a:r>
            <a:r>
              <a:rPr lang="en-US" sz="1300"/>
              <a:t>. We would like to draw your attention to the choices at the bottom of this page.</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Here you will have the ability to indicate how the parent will be providing their signature in order to indicate permission to evaluate.</a:t>
            </a:r>
            <a:endParaRPr sz="1300"/>
          </a:p>
          <a:p>
            <a:pPr marL="0" lvl="0" indent="0" algn="l" rtl="0">
              <a:lnSpc>
                <a:spcPct val="115000"/>
              </a:lnSpc>
              <a:spcBef>
                <a:spcPts val="0"/>
              </a:spcBef>
              <a:spcAft>
                <a:spcPts val="0"/>
              </a:spcAft>
              <a:buClr>
                <a:schemeClr val="dk1"/>
              </a:buClr>
              <a:buSzPts val="1100"/>
              <a:buFont typeface="Arial"/>
              <a:buNone/>
            </a:pPr>
            <a:r>
              <a:rPr lang="en-US" sz="1300"/>
              <a:t/>
            </a:r>
            <a:br>
              <a:rPr lang="en-US" sz="1300"/>
            </a:br>
            <a:r>
              <a:rPr lang="en-US" sz="1300" i="1"/>
              <a:t>If a parent is in the meeting and would like to sign a digital copy</a:t>
            </a:r>
            <a:r>
              <a:rPr lang="en-US" sz="1300"/>
              <a:t>…you check the appropriate box. Once you click save, a Pop Up will appear on the screen. The parent can use a mouse or stylus to check approval and sign directly on the device. Once saved, the date of consent will automatically be in the system</a:t>
            </a:r>
            <a:endParaRPr sz="1300"/>
          </a:p>
          <a:p>
            <a:pPr marL="0" lvl="0" indent="0" algn="l" rtl="0">
              <a:lnSpc>
                <a:spcPct val="115000"/>
              </a:lnSpc>
              <a:spcBef>
                <a:spcPts val="0"/>
              </a:spcBef>
              <a:spcAft>
                <a:spcPts val="0"/>
              </a:spcAft>
              <a:buClr>
                <a:schemeClr val="dk1"/>
              </a:buClr>
              <a:buSzPts val="1100"/>
              <a:buFont typeface="Arial"/>
              <a:buNone/>
            </a:pPr>
            <a:r>
              <a:rPr lang="en-US" sz="1300"/>
              <a:t/>
            </a:r>
            <a:br>
              <a:rPr lang="en-US" sz="1300"/>
            </a:br>
            <a:r>
              <a:rPr lang="en-US" sz="1300" i="1"/>
              <a:t>If a parent is sent a copy electronically (via the parent portal)</a:t>
            </a:r>
            <a:r>
              <a:rPr lang="en-US" sz="1300"/>
              <a:t>…They will receive an email indicating there is a document to sign and review. After completing a brief id verification process, they will then be able to sign the document and save. This will automatically mark the document as ‘signed’ within the system and the date of consent will automatically be in the system. The team will be notified via messages that a document has been signed. They can also View Parent Actions through the Parent Information page in order to check on the status of a document. </a:t>
            </a:r>
            <a:endParaRPr sz="1300"/>
          </a:p>
          <a:p>
            <a:pPr marL="0" lvl="0" indent="0" algn="l" rtl="0">
              <a:lnSpc>
                <a:spcPct val="115000"/>
              </a:lnSpc>
              <a:spcBef>
                <a:spcPts val="0"/>
              </a:spcBef>
              <a:spcAft>
                <a:spcPts val="0"/>
              </a:spcAft>
              <a:buSzPts val="1100"/>
              <a:buNone/>
            </a:pPr>
            <a:r>
              <a:rPr lang="en-US" sz="1300"/>
              <a:t/>
            </a:r>
            <a:br>
              <a:rPr lang="en-US" sz="1300"/>
            </a:br>
            <a:r>
              <a:rPr lang="en-US" sz="1300"/>
              <a:t>And finally, </a:t>
            </a:r>
            <a:r>
              <a:rPr lang="en-US" sz="1300" i="1"/>
              <a:t>if the parent is sent a hard copy to sign</a:t>
            </a:r>
            <a:r>
              <a:rPr lang="en-US" sz="1300"/>
              <a:t>…the team will finalize the document as a PDF and print out to share with the family. Once the signed document is returned to the team, we  will then need to enter the date of consent manually through the system. </a:t>
            </a:r>
            <a:endParaRPr sz="1300">
              <a:solidFill>
                <a:srgbClr val="000000"/>
              </a:solidFill>
              <a:latin typeface="Arial"/>
              <a:ea typeface="Arial"/>
              <a:cs typeface="Arial"/>
              <a:sym typeface="Arial"/>
            </a:endParaRPr>
          </a:p>
        </p:txBody>
      </p:sp>
      <p:sp>
        <p:nvSpPr>
          <p:cNvPr id="347" name="Google Shape;34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This is the pop up that will appear allowing you to Create the finalized consent document.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Please make sure to review the document in draft form prior to finalizing. </a:t>
            </a:r>
            <a:endParaRPr sz="1300"/>
          </a:p>
        </p:txBody>
      </p:sp>
      <p:sp>
        <p:nvSpPr>
          <p:cNvPr id="357" name="Google Shape;35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This is the document that will need to be printed If the parent is signing a paper version. You will print it, receive the signature and then remember  to upload a scanned version of that document into the system through the View/Create Documents tile. </a:t>
            </a:r>
            <a:endParaRPr sz="1300" u="sng"/>
          </a:p>
          <a:p>
            <a:pPr marL="0" lvl="0" indent="0" algn="l" rtl="0">
              <a:spcBef>
                <a:spcPts val="0"/>
              </a:spcBef>
              <a:spcAft>
                <a:spcPts val="0"/>
              </a:spcAft>
              <a:buNone/>
            </a:pPr>
            <a:endParaRPr/>
          </a:p>
        </p:txBody>
      </p:sp>
      <p:sp>
        <p:nvSpPr>
          <p:cNvPr id="366" name="Google Shape;36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 </a:t>
            </a:r>
            <a:r>
              <a:rPr lang="en-US" sz="1300" b="1" i="1"/>
              <a:t>Click for Animation. </a:t>
            </a:r>
            <a:r>
              <a:rPr lang="en-US" sz="1300"/>
              <a:t>While in the student file, you will click on REFERRAL AND EVALUATIONS at the top of the screen.</a:t>
            </a:r>
            <a:endParaRPr sz="1300" b="1" i="1"/>
          </a:p>
          <a:p>
            <a:pPr marL="0" lvl="0" indent="0" algn="l" rtl="0">
              <a:spcBef>
                <a:spcPts val="0"/>
              </a:spcBef>
              <a:spcAft>
                <a:spcPts val="0"/>
              </a:spcAft>
              <a:buNone/>
            </a:pPr>
            <a:r>
              <a:rPr lang="en-US"/>
              <a:t/>
            </a:r>
            <a:br>
              <a:rPr lang="en-US"/>
            </a:b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300" b="1" i="1"/>
              <a:t>Click for Animation.</a:t>
            </a:r>
            <a:r>
              <a:rPr lang="en-US" sz="1300"/>
              <a:t> Whereas if the parent has chosen to sign electronically or digitally, the ‘signature’ would appear on this line of the finalized document.</a:t>
            </a:r>
            <a:endParaRPr sz="1300"/>
          </a:p>
        </p:txBody>
      </p:sp>
      <p:sp>
        <p:nvSpPr>
          <p:cNvPr id="375" name="Google Shape;37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300" i="0" u="none" strike="noStrike">
                <a:solidFill>
                  <a:srgbClr val="000000"/>
                </a:solidFill>
              </a:rPr>
              <a:t>In the panel marked consent dates you will see the system auto-populate the initial consent if the document has been signed </a:t>
            </a:r>
            <a:r>
              <a:rPr lang="en-US" sz="1300">
                <a:solidFill>
                  <a:srgbClr val="000000"/>
                </a:solidFill>
              </a:rPr>
              <a:t>digitally or electronically.</a:t>
            </a:r>
            <a:endParaRPr sz="1300"/>
          </a:p>
          <a:p>
            <a:pPr marL="0" lvl="0" indent="0" algn="l" rtl="0">
              <a:spcBef>
                <a:spcPts val="0"/>
              </a:spcBef>
              <a:spcAft>
                <a:spcPts val="0"/>
              </a:spcAft>
              <a:buNone/>
            </a:pPr>
            <a:r>
              <a:rPr lang="en-US" sz="1300"/>
              <a:t/>
            </a:r>
            <a:br>
              <a:rPr lang="en-US" sz="1300"/>
            </a:br>
            <a:r>
              <a:rPr lang="en-US" sz="1300"/>
              <a:t/>
            </a:r>
            <a:br>
              <a:rPr lang="en-US" sz="1300"/>
            </a:br>
            <a:r>
              <a:rPr lang="en-US" sz="1300" i="0" u="none" strike="noStrike">
                <a:solidFill>
                  <a:srgbClr val="000000"/>
                </a:solidFill>
              </a:rPr>
              <a:t>If the parent has signed the consent form on a  paper copy you </a:t>
            </a:r>
            <a:r>
              <a:rPr lang="en-US" sz="1300">
                <a:solidFill>
                  <a:srgbClr val="000000"/>
                </a:solidFill>
              </a:rPr>
              <a:t>need to return </a:t>
            </a:r>
            <a:r>
              <a:rPr lang="en-US" sz="1300" i="0" u="none" strike="noStrike">
                <a:solidFill>
                  <a:srgbClr val="000000"/>
                </a:solidFill>
              </a:rPr>
              <a:t> to this panel , click on </a:t>
            </a:r>
            <a:r>
              <a:rPr lang="en-US" sz="1300">
                <a:solidFill>
                  <a:srgbClr val="000000"/>
                </a:solidFill>
              </a:rPr>
              <a:t>E</a:t>
            </a:r>
            <a:r>
              <a:rPr lang="en-US" sz="1300" i="0" u="none" strike="noStrike">
                <a:solidFill>
                  <a:srgbClr val="000000"/>
                </a:solidFill>
              </a:rPr>
              <a:t>nter the </a:t>
            </a:r>
            <a:r>
              <a:rPr lang="en-US" sz="1300">
                <a:solidFill>
                  <a:srgbClr val="000000"/>
                </a:solidFill>
              </a:rPr>
              <a:t>C</a:t>
            </a:r>
            <a:r>
              <a:rPr lang="en-US" sz="1300" i="0" u="none" strike="noStrike">
                <a:solidFill>
                  <a:srgbClr val="000000"/>
                </a:solidFill>
              </a:rPr>
              <a:t>onsent </a:t>
            </a:r>
            <a:r>
              <a:rPr lang="en-US" sz="1300">
                <a:solidFill>
                  <a:srgbClr val="000000"/>
                </a:solidFill>
              </a:rPr>
              <a:t>D</a:t>
            </a:r>
            <a:r>
              <a:rPr lang="en-US" sz="1300" i="0" u="none" strike="noStrike">
                <a:solidFill>
                  <a:srgbClr val="000000"/>
                </a:solidFill>
              </a:rPr>
              <a:t>ate and enter the date t</a:t>
            </a:r>
            <a:r>
              <a:rPr lang="en-US" sz="1300">
                <a:solidFill>
                  <a:srgbClr val="000000"/>
                </a:solidFill>
              </a:rPr>
              <a:t>hat the signed document was received.</a:t>
            </a:r>
            <a:endParaRPr sz="1300"/>
          </a:p>
          <a:p>
            <a:pPr marL="0" lvl="0" indent="0" algn="l" rtl="0">
              <a:spcBef>
                <a:spcPts val="0"/>
              </a:spcBef>
              <a:spcAft>
                <a:spcPts val="0"/>
              </a:spcAft>
              <a:buNone/>
            </a:pPr>
            <a:r>
              <a:rPr lang="en-US" sz="1300"/>
              <a:t/>
            </a:r>
            <a:br>
              <a:rPr lang="en-US" sz="1300"/>
            </a:br>
            <a:endParaRPr sz="1300"/>
          </a:p>
          <a:p>
            <a:pPr marL="0" lvl="0" indent="0" algn="l" rtl="0">
              <a:spcBef>
                <a:spcPts val="0"/>
              </a:spcBef>
              <a:spcAft>
                <a:spcPts val="0"/>
              </a:spcAft>
              <a:buNone/>
            </a:pPr>
            <a:r>
              <a:rPr lang="en-US" sz="1300"/>
              <a:t>As part of the initial referral process there is one additional panel to consider. </a:t>
            </a:r>
            <a:endParaRPr sz="1300"/>
          </a:p>
          <a:p>
            <a:pPr marL="0" lvl="0" indent="0" algn="l" rtl="0">
              <a:spcBef>
                <a:spcPts val="0"/>
              </a:spcBef>
              <a:spcAft>
                <a:spcPts val="0"/>
              </a:spcAft>
              <a:buNone/>
            </a:pPr>
            <a:endParaRPr sz="1300" b="1">
              <a:solidFill>
                <a:srgbClr val="000000"/>
              </a:solidFill>
            </a:endParaRPr>
          </a:p>
          <a:p>
            <a:pPr marL="0" lvl="0" indent="0" algn="l" rtl="0">
              <a:spcBef>
                <a:spcPts val="0"/>
              </a:spcBef>
              <a:spcAft>
                <a:spcPts val="0"/>
              </a:spcAft>
              <a:buNone/>
            </a:pPr>
            <a:r>
              <a:rPr lang="en-US" sz="1300" b="1" i="0" u="none" strike="noStrike">
                <a:solidFill>
                  <a:srgbClr val="000000"/>
                </a:solidFill>
              </a:rPr>
              <a:t> </a:t>
            </a:r>
            <a:r>
              <a:rPr lang="en-US" sz="1300">
                <a:solidFill>
                  <a:srgbClr val="000000"/>
                </a:solidFill>
              </a:rPr>
              <a:t>Beneath the</a:t>
            </a:r>
            <a:r>
              <a:rPr lang="en-US" sz="1300" b="1">
                <a:solidFill>
                  <a:srgbClr val="000000"/>
                </a:solidFill>
              </a:rPr>
              <a:t> Consent Dates </a:t>
            </a:r>
            <a:r>
              <a:rPr lang="en-US" sz="1300">
                <a:solidFill>
                  <a:srgbClr val="000000"/>
                </a:solidFill>
              </a:rPr>
              <a:t>panel, you will see </a:t>
            </a:r>
            <a:r>
              <a:rPr lang="en-US" sz="1300" b="1">
                <a:solidFill>
                  <a:srgbClr val="000000"/>
                </a:solidFill>
              </a:rPr>
              <a:t>Additional Evaluation Options.  </a:t>
            </a:r>
            <a:r>
              <a:rPr lang="en-US" sz="1300">
                <a:solidFill>
                  <a:srgbClr val="000000"/>
                </a:solidFill>
              </a:rPr>
              <a:t>It is only necessary to access this panel in specific situations.</a:t>
            </a:r>
            <a:endParaRPr sz="1300"/>
          </a:p>
        </p:txBody>
      </p:sp>
      <p:sp>
        <p:nvSpPr>
          <p:cNvPr id="387" name="Google Shape;38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b="0"/>
              <a:t>As a remin</a:t>
            </a:r>
            <a:r>
              <a:rPr lang="en-US"/>
              <a:t>der, the Additional Evaluation Options panel is NOT necessary for every initial referral. If you do not need to access this panel, CT SEDS will allow you to move on in the process.</a:t>
            </a:r>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We will now discuss the</a:t>
            </a:r>
            <a:r>
              <a:rPr lang="en-US" sz="1200" b="0" i="0" u="none" strike="noStrike">
                <a:solidFill>
                  <a:srgbClr val="000000"/>
                </a:solidFill>
                <a:latin typeface="Arial"/>
                <a:ea typeface="Arial"/>
                <a:cs typeface="Arial"/>
                <a:sym typeface="Arial"/>
              </a:rPr>
              <a:t> three reasons that you would click on one of these check boxes.</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 if the PPT is considering specific learning disability, </a:t>
            </a:r>
            <a:endParaRPr sz="1200" b="0" i="0" u="none" strike="noStrike">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Specific Learning Disability/Dyslexia </a:t>
            </a:r>
            <a:endParaRPr/>
          </a:p>
          <a:p>
            <a:pPr marL="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or</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 if the PPT has determined that a diagnostic placement for purposes of evaluation should be initiated in order to determine initial eligibility</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a:t>
            </a:r>
            <a:r>
              <a:rPr lang="en-US" sz="1200" b="0" i="0" u="none" strike="noStrike">
                <a:solidFill>
                  <a:srgbClr val="000000"/>
                </a:solidFill>
                <a:latin typeface="Arial"/>
                <a:ea typeface="Arial"/>
                <a:cs typeface="Arial"/>
                <a:sym typeface="Arial"/>
              </a:rPr>
              <a:t>ou would click one of the two appropriate boxes only in those situations and then you would hit save.</a:t>
            </a:r>
            <a:endParaRPr b="0"/>
          </a:p>
          <a:p>
            <a:pPr marL="0" lvl="0" indent="0" algn="l" rtl="0">
              <a:spcBef>
                <a:spcPts val="0"/>
              </a:spcBef>
              <a:spcAft>
                <a:spcPts val="0"/>
              </a:spcAft>
              <a:buNone/>
            </a:pPr>
            <a:r>
              <a:rPr lang="en-US" b="0"/>
              <a:t/>
            </a:r>
            <a:br>
              <a:rPr lang="en-US" b="0"/>
            </a:br>
            <a:r>
              <a:rPr lang="en-US" b="0"/>
              <a:t/>
            </a:r>
            <a:br>
              <a:rPr lang="en-US" b="0"/>
            </a:br>
            <a:r>
              <a:rPr lang="en-US" b="0"/>
              <a:t/>
            </a:r>
            <a:br>
              <a:rPr lang="en-US" b="0"/>
            </a:br>
            <a:r>
              <a:rPr lang="en-US" sz="1200" b="0" i="0" u="none" strike="noStrike">
                <a:solidFill>
                  <a:srgbClr val="000000"/>
                </a:solidFill>
                <a:latin typeface="Arial"/>
                <a:ea typeface="Arial"/>
                <a:cs typeface="Arial"/>
                <a:sym typeface="Arial"/>
              </a:rPr>
              <a:t>If you choose that the PPT has determined that a diagnostic placement for purposes of evaluation should be initiated in order to determine initial eligibility, there will be additional pop-up screens and documents to fill out related to the review of progress while in the diagnostic placement. There will be additional guidance available on this process in the future.</a:t>
            </a:r>
            <a:endParaRPr b="0"/>
          </a:p>
          <a:p>
            <a:pPr marL="0" lvl="0" indent="0" algn="l" rtl="0">
              <a:spcBef>
                <a:spcPts val="0"/>
              </a:spcBef>
              <a:spcAft>
                <a:spcPts val="0"/>
              </a:spcAft>
              <a:buNone/>
            </a:pPr>
            <a:r>
              <a:rPr lang="en-US" b="0"/>
              <a:t/>
            </a:r>
            <a:br>
              <a:rPr lang="en-US" b="0"/>
            </a:br>
            <a:r>
              <a:rPr lang="en-US" b="0"/>
              <a:t/>
            </a:r>
            <a:br>
              <a:rPr lang="en-US" b="0"/>
            </a:br>
            <a:endParaRPr/>
          </a:p>
        </p:txBody>
      </p:sp>
      <p:sp>
        <p:nvSpPr>
          <p:cNvPr id="396" name="Google Shape;39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If the team is considering SLD or SLD/Dyslexia, the Reading, Math and Written Expression Worksheets are available as separate documents at the bottom of the landing page. You will find them above the finalized documents in the Documents panel.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You must fill these forms out within the system as a part of the referral process for the identified areas of concern. They are also available in the View/Create documents tab, if needed.</a:t>
            </a:r>
            <a:endParaRPr sz="1300"/>
          </a:p>
        </p:txBody>
      </p:sp>
      <p:sp>
        <p:nvSpPr>
          <p:cNvPr id="405" name="Google Shape;40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solidFill>
                  <a:srgbClr val="000000"/>
                </a:solidFill>
              </a:rPr>
              <a:t>So, at this point our meeting is complete. </a:t>
            </a:r>
            <a:endParaRPr sz="1300"/>
          </a:p>
          <a:p>
            <a:pPr marL="0" lvl="0" indent="0" algn="l" rtl="0">
              <a:spcBef>
                <a:spcPts val="0"/>
              </a:spcBef>
              <a:spcAft>
                <a:spcPts val="0"/>
              </a:spcAft>
              <a:buNone/>
            </a:pPr>
            <a:endParaRPr sz="13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US" sz="1300" b="0" i="0" u="none" strike="noStrike">
                <a:solidFill>
                  <a:srgbClr val="000000"/>
                </a:solidFill>
                <a:latin typeface="Calibri"/>
                <a:ea typeface="Calibri"/>
                <a:cs typeface="Calibri"/>
                <a:sym typeface="Calibri"/>
              </a:rPr>
              <a:t>We've done our record of meeting,  we've sent the prior written notice home,  we've provided the consent for evaluation form to the guardian and it has been signed and returned. </a:t>
            </a:r>
            <a:endParaRPr sz="1300"/>
          </a:p>
          <a:p>
            <a:pPr marL="0" lvl="0" indent="0" algn="l" rtl="0">
              <a:spcBef>
                <a:spcPts val="0"/>
              </a:spcBef>
              <a:spcAft>
                <a:spcPts val="0"/>
              </a:spcAft>
              <a:buNone/>
            </a:pPr>
            <a:endParaRPr sz="13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300" b="0"/>
          </a:p>
          <a:p>
            <a:pPr marL="0" lvl="0" indent="0" algn="l" rtl="0">
              <a:spcBef>
                <a:spcPts val="0"/>
              </a:spcBef>
              <a:spcAft>
                <a:spcPts val="0"/>
              </a:spcAft>
              <a:buNone/>
            </a:pPr>
            <a:r>
              <a:rPr lang="en-US" sz="1300" b="0"/>
              <a:t/>
            </a:r>
            <a:br>
              <a:rPr lang="en-US" sz="1300" b="0"/>
            </a:br>
            <a:r>
              <a:rPr lang="en-US" sz="1300" b="0" i="0" u="none" strike="noStrike">
                <a:solidFill>
                  <a:srgbClr val="000000"/>
                </a:solidFill>
                <a:latin typeface="Calibri"/>
                <a:ea typeface="Calibri"/>
                <a:cs typeface="Calibri"/>
                <a:sym typeface="Calibri"/>
              </a:rPr>
              <a:t>It has been several weeks and we have had the opportunity to evaluate the student and generate reports discussing the results of those evaluations. </a:t>
            </a:r>
            <a:endParaRPr sz="1300" b="0"/>
          </a:p>
          <a:p>
            <a:pPr marL="0" lvl="0" indent="0" algn="l" rtl="0">
              <a:spcBef>
                <a:spcPts val="0"/>
              </a:spcBef>
              <a:spcAft>
                <a:spcPts val="0"/>
              </a:spcAft>
              <a:buNone/>
            </a:pPr>
            <a:r>
              <a:rPr lang="en-US" sz="1300" b="0"/>
              <a:t/>
            </a:r>
            <a:br>
              <a:rPr lang="en-US" sz="1300" b="0"/>
            </a:br>
            <a:r>
              <a:rPr lang="en-US" sz="1300" b="0" i="0" u="none" strike="noStrike">
                <a:solidFill>
                  <a:srgbClr val="000000"/>
                </a:solidFill>
                <a:latin typeface="Calibri"/>
                <a:ea typeface="Calibri"/>
                <a:cs typeface="Calibri"/>
                <a:sym typeface="Calibri"/>
              </a:rPr>
              <a:t>We are now ready to begin preparing  for our second PPT meeting  in order to review the results of the evaluations and discuss possible eligibility determination.</a:t>
            </a:r>
            <a:endParaRPr sz="1300" b="0"/>
          </a:p>
          <a:p>
            <a:pPr marL="0" lvl="0" indent="0" algn="l" rtl="0">
              <a:spcBef>
                <a:spcPts val="0"/>
              </a:spcBef>
              <a:spcAft>
                <a:spcPts val="0"/>
              </a:spcAft>
              <a:buNone/>
            </a:pPr>
            <a:r>
              <a:rPr lang="en-US"/>
              <a:t/>
            </a:r>
            <a:br>
              <a:rPr lang="en-US"/>
            </a:br>
            <a:endParaRPr/>
          </a:p>
        </p:txBody>
      </p:sp>
      <p:sp>
        <p:nvSpPr>
          <p:cNvPr id="415" name="Google Shape;41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u="none" strike="noStrike">
                <a:solidFill>
                  <a:srgbClr val="000000"/>
                </a:solidFill>
              </a:rPr>
              <a:t>In preparation for this upcoming meeting, the evaluators would log back into CT </a:t>
            </a:r>
            <a:r>
              <a:rPr lang="en-US">
                <a:solidFill>
                  <a:srgbClr val="000000"/>
                </a:solidFill>
              </a:rPr>
              <a:t>SEDS, </a:t>
            </a:r>
            <a:r>
              <a:rPr lang="en-US" sz="1200" i="0" u="none" strike="noStrike">
                <a:solidFill>
                  <a:srgbClr val="000000"/>
                </a:solidFill>
              </a:rPr>
              <a:t>go back to </a:t>
            </a:r>
            <a:r>
              <a:rPr lang="en-US">
                <a:solidFill>
                  <a:srgbClr val="000000"/>
                </a:solidFill>
              </a:rPr>
              <a:t>the </a:t>
            </a:r>
            <a:r>
              <a:rPr lang="en-US" b="1">
                <a:solidFill>
                  <a:srgbClr val="000000"/>
                </a:solidFill>
              </a:rPr>
              <a:t>Referral and Evaluation</a:t>
            </a:r>
            <a:r>
              <a:rPr lang="en-US">
                <a:solidFill>
                  <a:srgbClr val="000000"/>
                </a:solidFill>
              </a:rPr>
              <a:t> module</a:t>
            </a:r>
            <a:r>
              <a:rPr lang="en-US" sz="1200" i="0" u="none" strike="noStrike">
                <a:solidFill>
                  <a:srgbClr val="000000"/>
                </a:solidFill>
              </a:rPr>
              <a:t> and look for the tile entitled </a:t>
            </a:r>
            <a:r>
              <a:rPr lang="en-US" b="1">
                <a:solidFill>
                  <a:srgbClr val="000000"/>
                </a:solidFill>
              </a:rPr>
              <a:t>E</a:t>
            </a:r>
            <a:r>
              <a:rPr lang="en-US" sz="1200" b="1" i="0" u="none" strike="noStrike">
                <a:solidFill>
                  <a:srgbClr val="000000"/>
                </a:solidFill>
              </a:rPr>
              <a:t>valuations.</a:t>
            </a:r>
            <a:endParaRPr/>
          </a:p>
          <a:p>
            <a:pPr marL="0" lvl="0" indent="0" algn="l" rtl="0">
              <a:spcBef>
                <a:spcPts val="0"/>
              </a:spcBef>
              <a:spcAft>
                <a:spcPts val="0"/>
              </a:spcAft>
              <a:buNone/>
            </a:pPr>
            <a:endParaRPr sz="1200" b="1" i="0" u="none" strike="noStrike">
              <a:solidFill>
                <a:srgbClr val="000000"/>
              </a:solidFill>
            </a:endParaRPr>
          </a:p>
          <a:p>
            <a:pPr marL="0" lvl="0" indent="0" algn="l" rtl="0">
              <a:spcBef>
                <a:spcPts val="0"/>
              </a:spcBef>
              <a:spcAft>
                <a:spcPts val="0"/>
              </a:spcAft>
              <a:buNone/>
            </a:pPr>
            <a:r>
              <a:rPr lang="en-US" sz="1200" i="0" u="none" strike="noStrike">
                <a:solidFill>
                  <a:srgbClr val="000000"/>
                </a:solidFill>
              </a:rPr>
              <a:t>You can see here that the other tiles within the process are now green, indicating </a:t>
            </a:r>
            <a:r>
              <a:rPr lang="en-US">
                <a:solidFill>
                  <a:srgbClr val="000000"/>
                </a:solidFill>
              </a:rPr>
              <a:t>completed steps.</a:t>
            </a:r>
            <a:endParaRPr/>
          </a:p>
        </p:txBody>
      </p:sp>
      <p:sp>
        <p:nvSpPr>
          <p:cNvPr id="425" name="Google Shape;4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300">
                <a:solidFill>
                  <a:srgbClr val="000000"/>
                </a:solidFill>
              </a:rPr>
              <a:t>On the Evaluations page, </a:t>
            </a:r>
            <a:r>
              <a:rPr lang="en-US" sz="1300" i="0" u="none" strike="noStrike">
                <a:solidFill>
                  <a:srgbClr val="000000"/>
                </a:solidFill>
              </a:rPr>
              <a:t> you will have a panel </a:t>
            </a:r>
            <a:r>
              <a:rPr lang="en-US" sz="1300">
                <a:solidFill>
                  <a:srgbClr val="000000"/>
                </a:solidFill>
              </a:rPr>
              <a:t>entitled </a:t>
            </a:r>
            <a:r>
              <a:rPr lang="en-US" sz="1300" b="1">
                <a:solidFill>
                  <a:srgbClr val="000000"/>
                </a:solidFill>
              </a:rPr>
              <a:t>Assessments/Data and Evaluations.</a:t>
            </a:r>
            <a:endParaRPr sz="1300" b="1"/>
          </a:p>
        </p:txBody>
      </p:sp>
      <p:sp>
        <p:nvSpPr>
          <p:cNvPr id="434" name="Google Shape;43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 </a:t>
            </a:r>
            <a:endParaRPr b="0"/>
          </a:p>
          <a:p>
            <a:pPr marL="0" lvl="0" indent="0" algn="l" rtl="0">
              <a:lnSpc>
                <a:spcPct val="115000"/>
              </a:lnSpc>
              <a:spcBef>
                <a:spcPts val="0"/>
              </a:spcBef>
              <a:spcAft>
                <a:spcPts val="0"/>
              </a:spcAft>
              <a:buClr>
                <a:schemeClr val="dk1"/>
              </a:buClr>
              <a:buSzPts val="1100"/>
              <a:buFont typeface="Arial"/>
              <a:buNone/>
            </a:pPr>
            <a:r>
              <a:rPr lang="en-US" sz="1300"/>
              <a:t>Within this panel, your team will need to navigate to the pre-populated test and evaluation procedures that were identified on the assessment plan. There will be three options to choose from indicating…</a:t>
            </a:r>
            <a:endParaRPr sz="1300"/>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444" name="Google Shape;44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 </a:t>
            </a:r>
            <a:endParaRPr b="0"/>
          </a:p>
          <a:p>
            <a:pPr marL="0" lvl="0" indent="0" algn="l" rtl="0">
              <a:lnSpc>
                <a:spcPct val="115000"/>
              </a:lnSpc>
              <a:spcBef>
                <a:spcPts val="0"/>
              </a:spcBef>
              <a:spcAft>
                <a:spcPts val="0"/>
              </a:spcAft>
              <a:buClr>
                <a:schemeClr val="dk1"/>
              </a:buClr>
              <a:buSzPts val="1100"/>
              <a:buFont typeface="Arial"/>
              <a:buNone/>
            </a:pPr>
            <a:r>
              <a:rPr lang="en-US" sz="1300" b="1" i="1"/>
              <a:t>Click for Animation.</a:t>
            </a:r>
            <a:r>
              <a:rPr lang="en-US" sz="1300"/>
              <a:t> Whether or not the assessment was completed and uploaded…</a:t>
            </a:r>
            <a:endParaRPr sz="1300"/>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453" name="Google Shape;45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 </a:t>
            </a:r>
            <a:endParaRPr b="0"/>
          </a:p>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Whether assessments will be completed </a:t>
            </a:r>
            <a:r>
              <a:rPr lang="en-US" sz="1300" i="1"/>
              <a:t>after </a:t>
            </a:r>
            <a:r>
              <a:rPr lang="en-US" sz="1300"/>
              <a:t>the eligibility determination is made, or…  </a:t>
            </a:r>
            <a:endParaRPr sz="1300"/>
          </a:p>
        </p:txBody>
      </p:sp>
      <p:sp>
        <p:nvSpPr>
          <p:cNvPr id="463" name="Google Shape;46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Once you click on </a:t>
            </a:r>
            <a:r>
              <a:rPr lang="en-US" sz="1300" b="1"/>
              <a:t>referral and evaluations</a:t>
            </a:r>
            <a:r>
              <a:rPr lang="en-US" sz="1300"/>
              <a:t> you'll be brought to the page you see here. This is where we can see the available actions to begin an evaluation process. There are three choices: </a:t>
            </a:r>
            <a:r>
              <a:rPr lang="en-US" sz="1300" b="1"/>
              <a:t>referral and initial evaluation</a:t>
            </a:r>
            <a:r>
              <a:rPr lang="en-US" sz="1300"/>
              <a:t>, </a:t>
            </a:r>
            <a:r>
              <a:rPr lang="en-US" sz="1300" b="1"/>
              <a:t>targeted assessment,</a:t>
            </a:r>
            <a:r>
              <a:rPr lang="en-US" sz="1300"/>
              <a:t> and </a:t>
            </a:r>
            <a:r>
              <a:rPr lang="en-US" sz="1300" b="1"/>
              <a:t>three-year reevaluation.</a:t>
            </a:r>
            <a:r>
              <a:rPr lang="en-US" sz="1300"/>
              <a:t> </a:t>
            </a:r>
            <a:endParaRPr sz="1300"/>
          </a:p>
          <a:p>
            <a:pPr marL="0" lvl="0" indent="0" algn="l" rtl="0">
              <a:spcBef>
                <a:spcPts val="0"/>
              </a:spcBef>
              <a:spcAft>
                <a:spcPts val="0"/>
              </a:spcAft>
              <a:buNone/>
            </a:pPr>
            <a:endParaRPr/>
          </a:p>
          <a:p>
            <a:pPr marL="0" lvl="0" indent="0" algn="l" rtl="0">
              <a:spcBef>
                <a:spcPts val="0"/>
              </a:spcBef>
              <a:spcAft>
                <a:spcPts val="0"/>
              </a:spcAft>
              <a:buNone/>
            </a:pPr>
            <a:r>
              <a:rPr lang="en-US"/>
              <a:t/>
            </a:r>
            <a:br>
              <a:rPr lang="en-US"/>
            </a:b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Whether we will not be completing this specific assessment. </a:t>
            </a:r>
            <a:endParaRPr sz="1300"/>
          </a:p>
          <a:p>
            <a:pPr marL="0" lvl="0" indent="0" algn="l" rtl="0">
              <a:lnSpc>
                <a:spcPct val="115000"/>
              </a:lnSpc>
              <a:spcBef>
                <a:spcPts val="0"/>
              </a:spcBef>
              <a:spcAft>
                <a:spcPts val="0"/>
              </a:spcAft>
              <a:buClr>
                <a:schemeClr val="dk1"/>
              </a:buClr>
              <a:buSzPts val="1100"/>
              <a:buFont typeface="Arial"/>
              <a:buNone/>
            </a:pPr>
            <a:r>
              <a:rPr lang="en-US" sz="1300"/>
              <a:t/>
            </a:r>
            <a:br>
              <a:rPr lang="en-US" sz="1300"/>
            </a:br>
            <a:r>
              <a:rPr lang="en-US" sz="1300"/>
              <a:t>For purposes of training, we’ll assume all of our evaluations were completed.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In this case, each evaluator would come to this page, choose </a:t>
            </a:r>
            <a:r>
              <a:rPr lang="en-US" sz="1300" b="1"/>
              <a:t>Compete assessment uploaded</a:t>
            </a:r>
            <a:r>
              <a:rPr lang="en-US" sz="1300"/>
              <a:t>. The system will then prompt you to enter a date for the completion of that evaluation and you can navigate to the link in the top right corner identifying </a:t>
            </a:r>
            <a:r>
              <a:rPr lang="en-US" sz="1300" b="1"/>
              <a:t>Attach Documentation.</a:t>
            </a:r>
            <a:r>
              <a:rPr lang="en-US" sz="1300"/>
              <a:t> You would then upload a PDF version of the completed evaluation report for that particular assessment area.</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All team members with access to the CT SEDS system will now be able to view any uploaded reports prior to the PPT meeting. This is similar to the document repository you may be used to.</a:t>
            </a:r>
            <a:endParaRPr sz="1300"/>
          </a:p>
          <a:p>
            <a:pPr marL="0" lvl="0" indent="0" algn="l" rtl="0">
              <a:lnSpc>
                <a:spcPct val="115000"/>
              </a:lnSpc>
              <a:spcBef>
                <a:spcPts val="0"/>
              </a:spcBef>
              <a:spcAft>
                <a:spcPts val="0"/>
              </a:spcAft>
              <a:buClr>
                <a:schemeClr val="dk1"/>
              </a:buClr>
              <a:buSzPts val="1100"/>
              <a:buFont typeface="Arial"/>
              <a:buNone/>
            </a:pPr>
            <a:r>
              <a:rPr lang="en-US" sz="1300"/>
              <a:t>Please note that uploaded documents are not automatically shared with parents through the parent portal. Only documents that are created within the CT SEDS system can be shared through the Parent Portal, so you would need to send those to the family as an attachment via email.</a:t>
            </a:r>
            <a:endParaRPr sz="1300"/>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473" name="Google Shape;47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Once the team has gone into the system and updated the evaluations, indicating the date the evaluations were completed, it is  time to move on to the next tile in the process, </a:t>
            </a:r>
            <a:r>
              <a:rPr lang="en-US" sz="1300" b="1"/>
              <a:t>Determination of Eligibility.  </a:t>
            </a:r>
            <a:endParaRPr sz="1300" b="1"/>
          </a:p>
          <a:p>
            <a:pPr marL="0" lvl="0" indent="0" algn="l" rtl="0">
              <a:lnSpc>
                <a:spcPct val="115000"/>
              </a:lnSpc>
              <a:spcBef>
                <a:spcPts val="0"/>
              </a:spcBef>
              <a:spcAft>
                <a:spcPts val="0"/>
              </a:spcAft>
              <a:buClr>
                <a:schemeClr val="dk1"/>
              </a:buClr>
              <a:buSzPts val="1100"/>
              <a:buFont typeface="Arial"/>
              <a:buNone/>
            </a:pPr>
            <a:r>
              <a:rPr lang="en-US" sz="1300"/>
              <a:t/>
            </a:r>
            <a:br>
              <a:rPr lang="en-US" sz="1300"/>
            </a:br>
            <a:r>
              <a:rPr lang="en-US" sz="1300"/>
              <a:t>Within that page, you will see a document link to </a:t>
            </a:r>
            <a:r>
              <a:rPr lang="en-US" sz="1300" b="1"/>
              <a:t>Create Notice of PPT.</a:t>
            </a:r>
            <a:r>
              <a:rPr lang="en-US" sz="1300"/>
              <a:t> The user will follow the process previously demonstrated while creating the invite for PPT1. The invite for PPT 2 is created and sent to the parents and appropriate team members. Once the meeting invite is created, the team will have access to the IEP Process, allowing them to work on the draft document of the IEP prior to the meeting.</a:t>
            </a:r>
            <a:endParaRPr sz="1300"/>
          </a:p>
          <a:p>
            <a:pPr marL="0" lvl="0" indent="0" algn="l" rtl="0">
              <a:lnSpc>
                <a:spcPct val="115000"/>
              </a:lnSpc>
              <a:spcBef>
                <a:spcPts val="0"/>
              </a:spcBef>
              <a:spcAft>
                <a:spcPts val="0"/>
              </a:spcAft>
              <a:buSzPts val="1100"/>
              <a:buNone/>
            </a:pPr>
            <a:r>
              <a:rPr lang="en-US" sz="1300"/>
              <a:t/>
            </a:r>
            <a:br>
              <a:rPr lang="en-US" sz="1300"/>
            </a:br>
            <a:r>
              <a:rPr lang="en-US" sz="1300"/>
              <a:t>Once the meeting is held or as it is being held, you will again create the Meeting Attendance excusal document, if necessary; which is also available on this page. </a:t>
            </a:r>
            <a:endParaRPr sz="1300"/>
          </a:p>
          <a:p>
            <a:pPr marL="0" lvl="0" indent="0" algn="l" rtl="0">
              <a:lnSpc>
                <a:spcPct val="115000"/>
              </a:lnSpc>
              <a:spcBef>
                <a:spcPts val="0"/>
              </a:spcBef>
              <a:spcAft>
                <a:spcPts val="0"/>
              </a:spcAft>
              <a:buSzPts val="1100"/>
              <a:buNone/>
            </a:pPr>
            <a:endParaRPr sz="1300"/>
          </a:p>
          <a:p>
            <a:pPr marL="0" lvl="0" indent="0" algn="l" rtl="0">
              <a:lnSpc>
                <a:spcPct val="115000"/>
              </a:lnSpc>
              <a:spcBef>
                <a:spcPts val="0"/>
              </a:spcBef>
              <a:spcAft>
                <a:spcPts val="0"/>
              </a:spcAft>
              <a:buSzPts val="1100"/>
              <a:buNone/>
            </a:pPr>
            <a:r>
              <a:rPr lang="en-US" sz="1300"/>
              <a:t>Once the PPT has discussed the evaluation results, a decision will be made. </a:t>
            </a:r>
            <a:endParaRPr sz="1300">
              <a:solidFill>
                <a:srgbClr val="000000"/>
              </a:solidFill>
              <a:latin typeface="Arial"/>
              <a:ea typeface="Arial"/>
              <a:cs typeface="Arial"/>
              <a:sym typeface="Arial"/>
            </a:endParaRPr>
          </a:p>
        </p:txBody>
      </p:sp>
      <p:sp>
        <p:nvSpPr>
          <p:cNvPr id="483" name="Google Shape;48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If the student is </a:t>
            </a:r>
            <a:r>
              <a:rPr lang="en-US" sz="1300" b="1"/>
              <a:t>NOT found eligible</a:t>
            </a:r>
            <a:r>
              <a:rPr lang="en-US" sz="1300"/>
              <a:t>, the team would move forward with completing and finalizing the record of meeting (since an IEP has not been developed) and, of course, the PWN as shown earlier in this presentation. </a:t>
            </a:r>
            <a:endParaRPr sz="1300"/>
          </a:p>
        </p:txBody>
      </p:sp>
      <p:sp>
        <p:nvSpPr>
          <p:cNvPr id="493" name="Google Shape;4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a:t>
            </a:r>
            <a:r>
              <a:rPr lang="en-US" sz="1300"/>
              <a:t>. If the team </a:t>
            </a:r>
            <a:r>
              <a:rPr lang="en-US" sz="1300" b="1" i="1"/>
              <a:t>does </a:t>
            </a:r>
            <a:r>
              <a:rPr lang="en-US" sz="1300" b="1"/>
              <a:t>find the student eligible</a:t>
            </a:r>
            <a:r>
              <a:rPr lang="en-US" sz="1300"/>
              <a:t>, a primary disability will need to be determined and  Determinant Factors decided. For purposes of this training, we will find the student eligible and move on.</a:t>
            </a:r>
            <a:endParaRPr sz="1300"/>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504" name="Google Shape;50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i="0" u="none" strike="noStrike">
                <a:solidFill>
                  <a:srgbClr val="000000"/>
                </a:solidFill>
              </a:rPr>
              <a:t>This Primary Disability panel is very straightforward.  It asks the question:  does the child have a disability?</a:t>
            </a:r>
            <a:endParaRPr sz="1300"/>
          </a:p>
          <a:p>
            <a:pPr marL="0" lvl="0" indent="0" algn="l" rtl="0">
              <a:spcBef>
                <a:spcPts val="0"/>
              </a:spcBef>
              <a:spcAft>
                <a:spcPts val="0"/>
              </a:spcAft>
              <a:buNone/>
            </a:pPr>
            <a:r>
              <a:rPr lang="en-US" sz="1300"/>
              <a:t/>
            </a:r>
            <a:br>
              <a:rPr lang="en-US" sz="1300"/>
            </a:br>
            <a:r>
              <a:rPr lang="en-US" sz="1300" i="0" u="none" strike="noStrike">
                <a:solidFill>
                  <a:srgbClr val="000000"/>
                </a:solidFill>
              </a:rPr>
              <a:t>You would indicate either yes or no. if you have checked yes then you will see a drop down list of Eligibility categories and you would click on the identified disability and hit save. </a:t>
            </a:r>
            <a:endParaRPr sz="1300"/>
          </a:p>
          <a:p>
            <a:pPr marL="0" lvl="0" indent="0" algn="l" rtl="0">
              <a:spcBef>
                <a:spcPts val="0"/>
              </a:spcBef>
              <a:spcAft>
                <a:spcPts val="0"/>
              </a:spcAft>
              <a:buNone/>
            </a:pPr>
            <a:r>
              <a:rPr lang="en-US" sz="1300"/>
              <a:t/>
            </a:r>
            <a:br>
              <a:rPr lang="en-US" sz="1300"/>
            </a:br>
            <a:r>
              <a:rPr lang="en-US" sz="1300"/>
              <a:t/>
            </a:r>
            <a:br>
              <a:rPr lang="en-US" sz="1300"/>
            </a:br>
            <a:r>
              <a:rPr lang="en-US" sz="1300" i="0" u="none" strike="noStrike">
                <a:solidFill>
                  <a:srgbClr val="000000"/>
                </a:solidFill>
              </a:rPr>
              <a:t>The process for identification of students based on selected criteria has not changed. </a:t>
            </a:r>
            <a:endParaRPr sz="1300" i="0" u="none" strike="noStrike">
              <a:solidFill>
                <a:srgbClr val="000000"/>
              </a:solidFill>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US" sz="1300" i="0" u="none" strike="noStrike">
                <a:solidFill>
                  <a:srgbClr val="000000"/>
                </a:solidFill>
              </a:rPr>
              <a:t>For disabilities with criteria worksheets (such as Emotional D</a:t>
            </a:r>
            <a:r>
              <a:rPr lang="en-US" sz="1300">
                <a:solidFill>
                  <a:srgbClr val="000000"/>
                </a:solidFill>
              </a:rPr>
              <a:t>isability or </a:t>
            </a:r>
            <a:r>
              <a:rPr lang="en-US" sz="1300" i="0" u="none" strike="noStrike">
                <a:solidFill>
                  <a:srgbClr val="000000"/>
                </a:solidFill>
              </a:rPr>
              <a:t>Autism), you will need to access those checklist from the state site, as in the past, and upload them into the system through the View/Create document tab.</a:t>
            </a:r>
            <a:endParaRPr sz="1300"/>
          </a:p>
          <a:p>
            <a:pPr marL="0" lvl="0" indent="0" algn="l" rtl="0">
              <a:spcBef>
                <a:spcPts val="0"/>
              </a:spcBef>
              <a:spcAft>
                <a:spcPts val="0"/>
              </a:spcAft>
              <a:buNone/>
            </a:pPr>
            <a:r>
              <a:rPr lang="en-US"/>
              <a:t/>
            </a:r>
            <a:br>
              <a:rPr lang="en-US"/>
            </a:br>
            <a:endParaRPr/>
          </a:p>
        </p:txBody>
      </p:sp>
      <p:sp>
        <p:nvSpPr>
          <p:cNvPr id="516" name="Google Shape;51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 If you click on specific learning disability or specific learning disability/dyslexia as the category of disability it will automatically generate a link to the </a:t>
            </a:r>
            <a:r>
              <a:rPr lang="en-US" sz="1200" b="1" i="0" u="none" strike="noStrike">
                <a:solidFill>
                  <a:srgbClr val="000000"/>
                </a:solidFill>
                <a:latin typeface="Arial"/>
                <a:ea typeface="Arial"/>
                <a:cs typeface="Arial"/>
                <a:sym typeface="Arial"/>
              </a:rPr>
              <a:t>multidisciplinary evaluation report.</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At this point in the process, the report will need to be completed within the system. The team will want to consider having a copy, paper or electronic, to review during the meeting for purposes of identification. The SLD worksheets and Multidisciplinary Reports are the only eligibility criteria documents available through CT SEDS at this time. </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Remember that the </a:t>
            </a:r>
            <a:r>
              <a:rPr lang="en-US" sz="1200" b="1" i="0" u="none" strike="noStrike">
                <a:solidFill>
                  <a:srgbClr val="000000"/>
                </a:solidFill>
                <a:latin typeface="Arial"/>
                <a:ea typeface="Arial"/>
                <a:cs typeface="Arial"/>
                <a:sym typeface="Arial"/>
              </a:rPr>
              <a:t>Reading, Writing</a:t>
            </a:r>
            <a:r>
              <a:rPr lang="en-US" sz="1200" b="0" i="0" u="none" strike="noStrike">
                <a:solidFill>
                  <a:srgbClr val="000000"/>
                </a:solidFill>
                <a:latin typeface="Arial"/>
                <a:ea typeface="Arial"/>
                <a:cs typeface="Arial"/>
                <a:sym typeface="Arial"/>
              </a:rPr>
              <a:t> and </a:t>
            </a:r>
            <a:r>
              <a:rPr lang="en-US" sz="1200" b="1" i="0" u="none" strike="noStrike">
                <a:solidFill>
                  <a:srgbClr val="000000"/>
                </a:solidFill>
                <a:latin typeface="Arial"/>
                <a:ea typeface="Arial"/>
                <a:cs typeface="Arial"/>
                <a:sym typeface="Arial"/>
              </a:rPr>
              <a:t>Math</a:t>
            </a:r>
            <a:r>
              <a:rPr lang="en-US" sz="1200" b="0" i="0" u="none" strike="noStrike">
                <a:solidFill>
                  <a:srgbClr val="000000"/>
                </a:solidFill>
                <a:latin typeface="Arial"/>
                <a:ea typeface="Arial"/>
                <a:cs typeface="Arial"/>
                <a:sym typeface="Arial"/>
              </a:rPr>
              <a:t> Worksheets were </a:t>
            </a:r>
            <a:r>
              <a:rPr lang="en-US">
                <a:solidFill>
                  <a:srgbClr val="000000"/>
                </a:solidFill>
                <a:latin typeface="Arial"/>
                <a:ea typeface="Arial"/>
                <a:cs typeface="Arial"/>
                <a:sym typeface="Arial"/>
              </a:rPr>
              <a:t>access </a:t>
            </a:r>
            <a:r>
              <a:rPr lang="en-US" sz="1200" b="0" i="0" u="none" strike="noStrike">
                <a:solidFill>
                  <a:srgbClr val="000000"/>
                </a:solidFill>
                <a:latin typeface="Arial"/>
                <a:ea typeface="Arial"/>
                <a:cs typeface="Arial"/>
                <a:sym typeface="Arial"/>
              </a:rPr>
              <a:t>as part of the </a:t>
            </a:r>
            <a:r>
              <a:rPr lang="en-US" sz="1200" b="1" i="0" u="none" strike="noStrike">
                <a:solidFill>
                  <a:srgbClr val="000000"/>
                </a:solidFill>
                <a:latin typeface="Arial"/>
                <a:ea typeface="Arial"/>
                <a:cs typeface="Arial"/>
                <a:sym typeface="Arial"/>
              </a:rPr>
              <a:t>Evaluation Design</a:t>
            </a:r>
            <a:r>
              <a:rPr lang="en-US" sz="1200" b="0" i="0" u="none" strike="noStrike">
                <a:solidFill>
                  <a:srgbClr val="000000"/>
                </a:solidFill>
                <a:latin typeface="Arial"/>
                <a:ea typeface="Arial"/>
                <a:cs typeface="Arial"/>
                <a:sym typeface="Arial"/>
              </a:rPr>
              <a:t> process and completed through the </a:t>
            </a:r>
            <a:r>
              <a:rPr lang="en-US" sz="1200" b="1" i="0" u="none" strike="noStrike">
                <a:solidFill>
                  <a:srgbClr val="000000"/>
                </a:solidFill>
                <a:latin typeface="Arial"/>
                <a:ea typeface="Arial"/>
                <a:cs typeface="Arial"/>
                <a:sym typeface="Arial"/>
              </a:rPr>
              <a:t>View/Create</a:t>
            </a:r>
            <a:r>
              <a:rPr lang="en-US" sz="1200" b="0" i="0" u="none" strike="noStrike">
                <a:solidFill>
                  <a:srgbClr val="000000"/>
                </a:solidFill>
                <a:latin typeface="Arial"/>
                <a:ea typeface="Arial"/>
                <a:cs typeface="Arial"/>
                <a:sym typeface="Arial"/>
              </a:rPr>
              <a:t> documents tab.</a:t>
            </a:r>
            <a:endParaRPr b="0"/>
          </a:p>
          <a:p>
            <a:pPr marL="0" lvl="0" indent="0" algn="l" rtl="0">
              <a:spcBef>
                <a:spcPts val="0"/>
              </a:spcBef>
              <a:spcAft>
                <a:spcPts val="0"/>
              </a:spcAft>
              <a:buNone/>
            </a:pPr>
            <a:r>
              <a:rPr lang="en-US"/>
              <a:t/>
            </a:r>
            <a:br>
              <a:rPr lang="en-US"/>
            </a:br>
            <a:endParaRPr/>
          </a:p>
        </p:txBody>
      </p:sp>
      <p:sp>
        <p:nvSpPr>
          <p:cNvPr id="525" name="Google Shape;52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The next panel within the page is DETERMINANT FACTORS. This  is similar to our current process, with the same series of questions that are asked regarding whether the identified disability has: </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An adverse effect of the child’s educational performance (describe that effect)</a:t>
            </a:r>
            <a:endParaRPr sz="1200" b="0" i="0" u="none" strike="noStrike">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Is the lack of progress a result of lack of appropriate instruction in reading or math?</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Is the student lack of progress a result of limited English proficiency? And finally,</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Arial"/>
                <a:ea typeface="Arial"/>
                <a:cs typeface="Arial"/>
                <a:sym typeface="Arial"/>
              </a:rPr>
              <a:t>As a result of the disability, does the child require specially designed instruction?</a:t>
            </a:r>
            <a:endParaRPr/>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Remember to Click SAVE prior to continuing</a:t>
            </a:r>
            <a:endParaRPr b="0"/>
          </a:p>
          <a:p>
            <a:pPr marL="0" lvl="0" indent="0" algn="l" rtl="0">
              <a:spcBef>
                <a:spcPts val="0"/>
              </a:spcBef>
              <a:spcAft>
                <a:spcPts val="0"/>
              </a:spcAft>
              <a:buNone/>
            </a:pPr>
            <a:r>
              <a:rPr lang="en-US"/>
              <a:t/>
            </a:r>
            <a:br>
              <a:rPr lang="en-US"/>
            </a:br>
            <a:endParaRPr/>
          </a:p>
        </p:txBody>
      </p:sp>
      <p:sp>
        <p:nvSpPr>
          <p:cNvPr id="534" name="Google Shape;53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We have indicated the primary disability, attached the appropriate documents, and responded to questions about determinant factors.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You will now need to formally finalize the ELIGIBILITY DETERMINATION within the next panel. You will first click on the link to ENTER ELIGIBILITY DETERMINATION</a:t>
            </a:r>
            <a:endParaRPr b="0"/>
          </a:p>
          <a:p>
            <a:pPr marL="0" lvl="0" indent="0" algn="l" rtl="0">
              <a:spcBef>
                <a:spcPts val="0"/>
              </a:spcBef>
              <a:spcAft>
                <a:spcPts val="0"/>
              </a:spcAft>
              <a:buNone/>
            </a:pPr>
            <a:r>
              <a:rPr lang="en-US"/>
              <a:t/>
            </a:r>
            <a:br>
              <a:rPr lang="en-US"/>
            </a:br>
            <a:endParaRPr/>
          </a:p>
        </p:txBody>
      </p:sp>
      <p:sp>
        <p:nvSpPr>
          <p:cNvPr id="543" name="Google Shape;54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The ELIGIBILITY DETERMINATION LINK  will trigger a pop-up screen asking you to check whether the student  meets eligibility criteria for special education and related services or does not.</a:t>
            </a:r>
            <a:endParaRPr/>
          </a:p>
          <a:p>
            <a:pPr marL="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a:solidFill>
                  <a:srgbClr val="000000"/>
                </a:solidFill>
                <a:latin typeface="Arial"/>
                <a:ea typeface="Arial"/>
                <a:cs typeface="Arial"/>
                <a:sym typeface="Arial"/>
              </a:rPr>
              <a:t>The screen will reflect the primary disability you indicated in the PRIMARY DISABILITY determination pop-up earlier and will auto populate the eligibility determination date.</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 You will review this information, click finalize determination and then close. </a:t>
            </a:r>
            <a:endParaRPr b="0"/>
          </a:p>
          <a:p>
            <a:pPr marL="0" lvl="0" indent="0" algn="l" rtl="0">
              <a:spcBef>
                <a:spcPts val="0"/>
              </a:spcBef>
              <a:spcAft>
                <a:spcPts val="0"/>
              </a:spcAft>
              <a:buNone/>
            </a:pPr>
            <a:r>
              <a:rPr lang="en-US" b="0"/>
              <a:t/>
            </a:r>
            <a:br>
              <a:rPr lang="en-US" b="0"/>
            </a:br>
            <a:r>
              <a:rPr lang="en-US" sz="1200" b="0" i="0" u="none" strike="noStrike">
                <a:solidFill>
                  <a:srgbClr val="000000"/>
                </a:solidFill>
                <a:latin typeface="Arial"/>
                <a:ea typeface="Arial"/>
                <a:cs typeface="Arial"/>
                <a:sym typeface="Arial"/>
              </a:rPr>
              <a:t>This will create the an event in CT SEDs and in the student’s history, reflecting the date of primary eligibility determination. </a:t>
            </a:r>
            <a:endParaRPr b="0"/>
          </a:p>
          <a:p>
            <a:pPr marL="0" lvl="0" indent="0" algn="l" rtl="0">
              <a:spcBef>
                <a:spcPts val="0"/>
              </a:spcBef>
              <a:spcAft>
                <a:spcPts val="0"/>
              </a:spcAft>
              <a:buNone/>
            </a:pPr>
            <a:r>
              <a:rPr lang="en-US"/>
              <a:t/>
            </a:r>
            <a:br>
              <a:rPr lang="en-US"/>
            </a:br>
            <a:endParaRPr/>
          </a:p>
        </p:txBody>
      </p:sp>
      <p:sp>
        <p:nvSpPr>
          <p:cNvPr id="553" name="Google Shape;55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a:t/>
            </a:r>
            <a:br>
              <a:rPr lang="en-US" sz="1800" b="0"/>
            </a:br>
            <a:r>
              <a:rPr lang="en-US" sz="1300" i="0" u="none" strike="noStrike">
                <a:solidFill>
                  <a:srgbClr val="000000"/>
                </a:solidFill>
              </a:rPr>
              <a:t>To continue, you will need to  create  the </a:t>
            </a:r>
            <a:r>
              <a:rPr lang="en-US" sz="1300" b="1" i="0" u="none" strike="noStrike">
                <a:solidFill>
                  <a:srgbClr val="000000"/>
                </a:solidFill>
              </a:rPr>
              <a:t>consent for initial provision of special education services</a:t>
            </a:r>
            <a:r>
              <a:rPr lang="en-US" sz="1300" i="0" u="none" strike="noStrike">
                <a:solidFill>
                  <a:srgbClr val="000000"/>
                </a:solidFill>
              </a:rPr>
              <a:t> document and the </a:t>
            </a:r>
            <a:r>
              <a:rPr lang="en-US" sz="1300" b="1" i="0" u="none" strike="noStrike">
                <a:solidFill>
                  <a:srgbClr val="000000"/>
                </a:solidFill>
              </a:rPr>
              <a:t>prior written notice document</a:t>
            </a:r>
            <a:endParaRPr sz="1300" b="1"/>
          </a:p>
          <a:p>
            <a:pPr marL="0" marR="0" lvl="0" indent="0" algn="l" rtl="0">
              <a:lnSpc>
                <a:spcPct val="100000"/>
              </a:lnSpc>
              <a:spcBef>
                <a:spcPts val="0"/>
              </a:spcBef>
              <a:spcAft>
                <a:spcPts val="0"/>
              </a:spcAft>
              <a:buClr>
                <a:schemeClr val="dk1"/>
              </a:buClr>
              <a:buSzPts val="1800"/>
              <a:buFont typeface="Calibri"/>
              <a:buNone/>
            </a:pPr>
            <a:endParaRPr sz="1300"/>
          </a:p>
          <a:p>
            <a:pPr marL="0" lvl="0" indent="0" algn="l" rtl="0">
              <a:spcBef>
                <a:spcPts val="0"/>
              </a:spcBef>
              <a:spcAft>
                <a:spcPts val="0"/>
              </a:spcAft>
              <a:buNone/>
            </a:pPr>
            <a:r>
              <a:rPr lang="en-US" sz="1300" i="0" u="none" strike="noStrike">
                <a:solidFill>
                  <a:srgbClr val="000000"/>
                </a:solidFill>
              </a:rPr>
              <a:t>Within the</a:t>
            </a:r>
            <a:r>
              <a:rPr lang="en-US" sz="1300" b="1" i="0" u="none" strike="noStrike">
                <a:solidFill>
                  <a:srgbClr val="000000"/>
                </a:solidFill>
              </a:rPr>
              <a:t> Consent for Initial Provision of Special Education</a:t>
            </a:r>
            <a:r>
              <a:rPr lang="en-US" sz="1300" i="0" u="none" strike="noStrike">
                <a:solidFill>
                  <a:srgbClr val="000000"/>
                </a:solidFill>
              </a:rPr>
              <a:t> document, you will, again,  indicate how procedural safeguards and other relevant documents will be shared with the parent, and choose the relevant option for parent signature</a:t>
            </a:r>
            <a:r>
              <a:rPr lang="en-US" sz="1300">
                <a:solidFill>
                  <a:srgbClr val="000000"/>
                </a:solidFill>
              </a:rPr>
              <a:t>.</a:t>
            </a:r>
            <a:endParaRPr sz="1300">
              <a:solidFill>
                <a:srgbClr val="000000"/>
              </a:solidFill>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i="0" u="none" strike="noStrike"/>
              <a:t>As a reminder:</a:t>
            </a:r>
            <a:endParaRPr sz="1300"/>
          </a:p>
          <a:p>
            <a:pPr marL="0" lvl="0" indent="0" algn="l" rtl="0">
              <a:spcBef>
                <a:spcPts val="0"/>
              </a:spcBef>
              <a:spcAft>
                <a:spcPts val="0"/>
              </a:spcAft>
              <a:buNone/>
            </a:pPr>
            <a:r>
              <a:rPr lang="en-US" sz="1300" i="1" u="none" strike="noStrike">
                <a:solidFill>
                  <a:srgbClr val="000000"/>
                </a:solidFill>
              </a:rPr>
              <a:t> </a:t>
            </a:r>
            <a:endParaRPr sz="1300"/>
          </a:p>
          <a:p>
            <a:pPr marL="0" lvl="0" indent="-82550" algn="l" rtl="0">
              <a:spcBef>
                <a:spcPts val="0"/>
              </a:spcBef>
              <a:spcAft>
                <a:spcPts val="0"/>
              </a:spcAft>
              <a:buClr>
                <a:srgbClr val="000000"/>
              </a:buClr>
              <a:buSzPts val="1300"/>
              <a:buFont typeface="Calibri"/>
              <a:buChar char="•"/>
            </a:pPr>
            <a:r>
              <a:rPr lang="en-US" sz="1300" b="1" i="1" u="none" strike="noStrike">
                <a:solidFill>
                  <a:srgbClr val="000000"/>
                </a:solidFill>
              </a:rPr>
              <a:t> If the parent is getting a hard copy to sign the team will then need to return to CT-SEDS and enter the dates consent was actually received, once the signed document is returned; you will also need to upload the signed consent form using the View/Create Documents tab.</a:t>
            </a:r>
            <a:endParaRPr sz="1300"/>
          </a:p>
          <a:p>
            <a:pPr marL="0" lvl="0" indent="-82550" algn="l" rtl="0">
              <a:spcBef>
                <a:spcPts val="0"/>
              </a:spcBef>
              <a:spcAft>
                <a:spcPts val="0"/>
              </a:spcAft>
              <a:buClr>
                <a:schemeClr val="dk1"/>
              </a:buClr>
              <a:buSzPts val="1300"/>
              <a:buFont typeface="Arial"/>
              <a:buChar char="•"/>
            </a:pPr>
            <a:r>
              <a:rPr lang="en-US" sz="1300"/>
              <a:t/>
            </a:r>
            <a:br>
              <a:rPr lang="en-US" sz="1300"/>
            </a:br>
            <a:r>
              <a:rPr lang="en-US" sz="1300" i="1" u="none" strike="noStrike">
                <a:solidFill>
                  <a:srgbClr val="000000"/>
                </a:solidFill>
              </a:rPr>
              <a:t>If parent is in the meeting and would like to sign the digital copy, you check the appropriate box and a Pop Up appears. Parent can use mouse or stylus to check approval and sign on device. Once saved it will automatically be in the system</a:t>
            </a:r>
            <a:endParaRPr sz="1300"/>
          </a:p>
          <a:p>
            <a:pPr marL="0" lvl="0" indent="-82550" algn="l" rtl="0">
              <a:spcBef>
                <a:spcPts val="0"/>
              </a:spcBef>
              <a:spcAft>
                <a:spcPts val="0"/>
              </a:spcAft>
              <a:buClr>
                <a:schemeClr val="dk1"/>
              </a:buClr>
              <a:buSzPts val="1300"/>
              <a:buFont typeface="Arial"/>
              <a:buChar char="•"/>
            </a:pPr>
            <a:r>
              <a:rPr lang="en-US" sz="1300"/>
              <a:t/>
            </a:r>
            <a:br>
              <a:rPr lang="en-US" sz="1300"/>
            </a:br>
            <a:r>
              <a:rPr lang="en-US" sz="1300" i="1" u="none" strike="noStrike">
                <a:solidFill>
                  <a:srgbClr val="000000"/>
                </a:solidFill>
              </a:rPr>
              <a:t>If parent is being sent a copy electronically, they will need to open it up through parent portal and sign. The team will see signed copy via messages and will double check to make sure date of consent is indicated in the system.</a:t>
            </a:r>
            <a:endParaRPr sz="1300"/>
          </a:p>
          <a:p>
            <a:pPr marL="0" lvl="0" indent="0" algn="l" rtl="0">
              <a:spcBef>
                <a:spcPts val="0"/>
              </a:spcBef>
              <a:spcAft>
                <a:spcPts val="0"/>
              </a:spcAft>
              <a:buNone/>
            </a:pPr>
            <a:r>
              <a:rPr lang="en-US" sz="1300" b="0"/>
              <a:t/>
            </a:r>
            <a:br>
              <a:rPr lang="en-US" sz="1300" b="0"/>
            </a:br>
            <a:r>
              <a:rPr lang="en-US" sz="1300" b="0"/>
              <a:t/>
            </a:r>
            <a:br>
              <a:rPr lang="en-US" sz="1300" b="0"/>
            </a:br>
            <a:r>
              <a:rPr lang="en-US" sz="1300" b="0"/>
              <a:t>This document wil</a:t>
            </a:r>
            <a:r>
              <a:rPr lang="en-US" sz="1300"/>
              <a:t>l need to be saved, reviewed as a draft and finalized.</a:t>
            </a:r>
            <a:r>
              <a:rPr lang="en-US" b="0"/>
              <a:t/>
            </a:r>
            <a:br>
              <a:rPr lang="en-US" b="0"/>
            </a:br>
            <a:r>
              <a:rPr lang="en-US" b="0"/>
              <a:t/>
            </a:r>
            <a:br>
              <a:rPr lang="en-US" b="0"/>
            </a:br>
            <a:r>
              <a:rPr lang="en-US" b="0"/>
              <a:t/>
            </a:r>
            <a:br>
              <a:rPr lang="en-US" b="0"/>
            </a:br>
            <a:endParaRPr/>
          </a:p>
        </p:txBody>
      </p:sp>
      <p:sp>
        <p:nvSpPr>
          <p:cNvPr id="562" name="Google Shape;56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Since our student is not yet eligible for special education services, the screen will only allow the user to choose referral and initial evaluation. </a:t>
            </a:r>
            <a:endParaRPr sz="1300" b="0"/>
          </a:p>
          <a:p>
            <a:pPr marL="0" lvl="0" indent="0" algn="l" rtl="0">
              <a:spcBef>
                <a:spcPts val="0"/>
              </a:spcBef>
              <a:spcAft>
                <a:spcPts val="0"/>
              </a:spcAft>
              <a:buNone/>
            </a:pPr>
            <a:r>
              <a:rPr lang="en-US" sz="1300"/>
              <a:t/>
            </a:r>
            <a:br>
              <a:rPr lang="en-US" sz="1300"/>
            </a:br>
            <a:endParaRPr sz="1300"/>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As with other consent documents, there will be a pop-up indicating the initial consent and the date that it was signed, or an option for you to enter the consent date for a handwritten document. </a:t>
            </a:r>
            <a:endParaRPr sz="1300"/>
          </a:p>
        </p:txBody>
      </p:sp>
      <p:sp>
        <p:nvSpPr>
          <p:cNvPr id="571" name="Google Shape;57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i="1"/>
              <a:t>Click for Animation. </a:t>
            </a:r>
            <a:r>
              <a:rPr lang="en-US" sz="1300"/>
              <a:t>What we would like to draw your attention to here, is that  this is also where we would enter </a:t>
            </a:r>
            <a:r>
              <a:rPr lang="en-US" sz="1300" i="1"/>
              <a:t>parent revocation of consent</a:t>
            </a:r>
            <a:r>
              <a:rPr lang="en-US" sz="1300"/>
              <a:t> should the situation arise. The link to that panel is located in the top right corner. </a:t>
            </a:r>
            <a:endParaRPr sz="1300">
              <a:solidFill>
                <a:srgbClr val="000000"/>
              </a:solidFill>
              <a:latin typeface="Arial"/>
              <a:ea typeface="Arial"/>
              <a:cs typeface="Arial"/>
              <a:sym typeface="Arial"/>
            </a:endParaRPr>
          </a:p>
        </p:txBody>
      </p:sp>
      <p:sp>
        <p:nvSpPr>
          <p:cNvPr id="581" name="Google Shape;58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We would also like to point out that there is a screen that will pop-up  if the </a:t>
            </a:r>
            <a:r>
              <a:rPr lang="en-US" sz="1300" i="1"/>
              <a:t>compliance timeline</a:t>
            </a:r>
            <a:r>
              <a:rPr lang="en-US" sz="1300"/>
              <a:t> was not met for a student. You will be asked to indicate one of four options for the delay - and, after selecting the appropriate option, you’ll create the document.</a:t>
            </a:r>
            <a:endParaRPr sz="1300"/>
          </a:p>
          <a:p>
            <a:pPr marL="0" lvl="0" indent="0" algn="l" rtl="0">
              <a:lnSpc>
                <a:spcPct val="115000"/>
              </a:lnSpc>
              <a:spcBef>
                <a:spcPts val="0"/>
              </a:spcBef>
              <a:spcAft>
                <a:spcPts val="0"/>
              </a:spcAft>
              <a:buClr>
                <a:schemeClr val="dk1"/>
              </a:buClr>
              <a:buSzPts val="1100"/>
              <a:buFont typeface="Arial"/>
              <a:buNone/>
            </a:pPr>
            <a:r>
              <a:rPr lang="en-US" sz="1300"/>
              <a:t/>
            </a:r>
            <a:br>
              <a:rPr lang="en-US" sz="1300"/>
            </a:br>
            <a:r>
              <a:rPr lang="en-US" sz="1300"/>
              <a:t>As with other documents, you would need to create the draft for review, ensuring the dates and information entered is  appropriate. You’ll then close the screen and go back and create the final document that will become part of the student’s record.</a:t>
            </a:r>
            <a:endParaRPr sz="1300"/>
          </a:p>
          <a:p>
            <a:pPr marL="0" lvl="0" indent="0" algn="l" rtl="0">
              <a:spcBef>
                <a:spcPts val="0"/>
              </a:spcBef>
              <a:spcAft>
                <a:spcPts val="0"/>
              </a:spcAft>
              <a:buNone/>
            </a:pPr>
            <a:r>
              <a:rPr lang="en-US"/>
              <a:t/>
            </a:r>
            <a:br>
              <a:rPr lang="en-US"/>
            </a:br>
            <a:endParaRPr/>
          </a:p>
        </p:txBody>
      </p:sp>
      <p:sp>
        <p:nvSpPr>
          <p:cNvPr id="592" name="Google Shape;59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a:p>
            <a:pPr marL="0" lvl="0" indent="0" algn="l" rtl="0">
              <a:spcBef>
                <a:spcPts val="1200"/>
              </a:spcBef>
              <a:spcAft>
                <a:spcPts val="0"/>
              </a:spcAft>
              <a:buNone/>
            </a:pPr>
            <a:r>
              <a:rPr lang="en-US" sz="1300" i="0" u="none" strike="noStrike">
                <a:solidFill>
                  <a:srgbClr val="000000"/>
                </a:solidFill>
              </a:rPr>
              <a:t>As a reminder, once you've conducted the PPT to determine eligibility,  and entered the eligibility determination into CT SEDS;  you will also need to remember to go back and create the PRIOR WRITTEN NOTICE by accessing the Eligibility Determination panel</a:t>
            </a:r>
            <a:endParaRPr sz="1300"/>
          </a:p>
          <a:p>
            <a:pPr marL="0" lvl="0" indent="0" algn="l" rtl="0">
              <a:spcBef>
                <a:spcPts val="1200"/>
              </a:spcBef>
              <a:spcAft>
                <a:spcPts val="0"/>
              </a:spcAft>
              <a:buNone/>
            </a:pPr>
            <a:endParaRPr sz="1300"/>
          </a:p>
          <a:p>
            <a:pPr marL="0" lvl="0" indent="0" algn="l" rtl="0">
              <a:spcBef>
                <a:spcPts val="1200"/>
              </a:spcBef>
              <a:spcAft>
                <a:spcPts val="0"/>
              </a:spcAft>
              <a:buNone/>
            </a:pPr>
            <a:r>
              <a:rPr lang="en-US" sz="1300" i="0" u="none" strike="noStrike">
                <a:solidFill>
                  <a:srgbClr val="000000"/>
                </a:solidFill>
              </a:rPr>
              <a:t>A separate prior written notice will need to be completed for the identification and eligibility,  as well as the initiation of FAPE. </a:t>
            </a:r>
            <a:r>
              <a:rPr lang="en-US" sz="1300">
                <a:solidFill>
                  <a:srgbClr val="000000"/>
                </a:solidFill>
              </a:rPr>
              <a:t>You will need a separate Prior Written Notice document for each action. We are unable to put multiple actions on one form.</a:t>
            </a:r>
            <a:endParaRPr sz="1300"/>
          </a:p>
          <a:p>
            <a:pPr marL="0" lvl="0" indent="0" algn="l" rtl="0">
              <a:spcBef>
                <a:spcPts val="1200"/>
              </a:spcBef>
              <a:spcAft>
                <a:spcPts val="0"/>
              </a:spcAft>
              <a:buNone/>
            </a:pPr>
            <a:endParaRPr sz="1300" i="0" u="none" strike="noStrike">
              <a:solidFill>
                <a:srgbClr val="000000"/>
              </a:solidFill>
            </a:endParaRPr>
          </a:p>
          <a:p>
            <a:pPr marL="0" lvl="0" indent="0" algn="l" rtl="0">
              <a:spcBef>
                <a:spcPts val="1200"/>
              </a:spcBef>
              <a:spcAft>
                <a:spcPts val="0"/>
              </a:spcAft>
              <a:buNone/>
            </a:pPr>
            <a:r>
              <a:rPr lang="en-US" sz="1300" i="0" u="none" strike="noStrike">
                <a:solidFill>
                  <a:srgbClr val="000000"/>
                </a:solidFill>
              </a:rPr>
              <a:t>Once your documents are finalized, you can use the green arrow to get to your next step.</a:t>
            </a:r>
            <a:endParaRPr sz="1300"/>
          </a:p>
          <a:p>
            <a:pPr marL="0" lvl="0" indent="0" algn="l" rtl="0">
              <a:spcBef>
                <a:spcPts val="1200"/>
              </a:spcBef>
              <a:spcAft>
                <a:spcPts val="0"/>
              </a:spcAft>
              <a:buNone/>
            </a:pPr>
            <a:endParaRPr b="0"/>
          </a:p>
          <a:p>
            <a:pPr marL="0" lvl="0" indent="0" algn="l" rtl="0">
              <a:spcBef>
                <a:spcPts val="1200"/>
              </a:spcBef>
              <a:spcAft>
                <a:spcPts val="0"/>
              </a:spcAft>
              <a:buNone/>
            </a:pPr>
            <a:r>
              <a:rPr lang="en-US" b="0"/>
              <a:t/>
            </a:r>
            <a:br>
              <a:rPr lang="en-US" b="0"/>
            </a:br>
            <a:r>
              <a:rPr lang="en-US" b="0"/>
              <a:t/>
            </a:r>
            <a:br>
              <a:rPr lang="en-US" b="0"/>
            </a:br>
            <a:r>
              <a:rPr lang="en-US" b="0"/>
              <a:t/>
            </a:r>
            <a:br>
              <a:rPr lang="en-US" b="0"/>
            </a:br>
            <a:r>
              <a:rPr lang="en-US" b="0"/>
              <a:t/>
            </a:r>
            <a:br>
              <a:rPr lang="en-US" b="0"/>
            </a:br>
            <a:r>
              <a:rPr lang="en-US"/>
              <a:t/>
            </a:r>
            <a:br>
              <a:rPr lang="en-US"/>
            </a:br>
            <a:endParaRPr/>
          </a:p>
        </p:txBody>
      </p:sp>
      <p:sp>
        <p:nvSpPr>
          <p:cNvPr id="601" name="Google Shape;60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Now that the student is eligible,  you are ready to address the IEP process and the development of the IEP.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tiles for this process are similar, in that they progress from left to right and there are pages and panels that must be completed within each tile.</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IEP process tends to be ore sequential than Referral and Evaluation.</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These tiles are similar to what was discussed during the IEP quality training sessions and the screenshots and examples that were shown during that training are similar if not the same as what you encounter within the system.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Please know that your teams will be able to work on the draft version of the IEP prior to finalizing all of the eligibility determination information. More than user is able to access the IEP within the student system</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 do not recommend having more than one team member working on the same </a:t>
            </a:r>
            <a:r>
              <a:rPr lang="en-US" i="1">
                <a:latin typeface="Arial"/>
                <a:ea typeface="Arial"/>
                <a:cs typeface="Arial"/>
                <a:sym typeface="Arial"/>
              </a:rPr>
              <a:t>page</a:t>
            </a:r>
            <a:r>
              <a:rPr lang="en-US">
                <a:latin typeface="Arial"/>
                <a:ea typeface="Arial"/>
                <a:cs typeface="Arial"/>
                <a:sym typeface="Arial"/>
              </a:rPr>
              <a:t> of the document, as the information they input may overwrite the other user.</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If you do find a need to have more than one person working on the same page for a student, it is recommended that you work together to identify times that each user will be accessing that particular page in order to avoid overlap.</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 hope this presentation was helpful. Please know that there are additional resources and supports available to assist you and your teams with navigation of the system in real time. Those will be shared at the end of today’s session.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 want to thank our colleagues at PCG for collaborating with us and allowing us to present this module for you. We  appreciate your participation and engagement  and will now turn the session back over to PCG.</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b="1" i="1">
                <a:solidFill>
                  <a:srgbClr val="0000FF"/>
                </a:solidFill>
              </a:rPr>
              <a:t>A note for trainers:</a:t>
            </a:r>
            <a:r>
              <a:rPr lang="en-US" i="1">
                <a:solidFill>
                  <a:srgbClr val="0000FF"/>
                </a:solidFill>
              </a:rPr>
              <a:t> it will be very rare instances where two team members would be working on the same page as the present levels are addressed per area of concern (you should not have an SLP and an OT in the same Present Levels page at the same time, because theoretically, they would not ever be in the same page based on area of concern. Not to say it never happens, but it should not be a common occurrence.</a:t>
            </a:r>
            <a:endParaRPr i="1">
              <a:solidFill>
                <a:srgbClr val="0000FF"/>
              </a:solidFill>
            </a:endParaRPr>
          </a:p>
          <a:p>
            <a:pPr marL="0" lvl="0" indent="0" algn="l" rtl="0">
              <a:spcBef>
                <a:spcPts val="1200"/>
              </a:spcBef>
              <a:spcAft>
                <a:spcPts val="0"/>
              </a:spcAft>
              <a:buClr>
                <a:schemeClr val="dk1"/>
              </a:buClr>
              <a:buFont typeface="Arial"/>
              <a:buNone/>
            </a:pPr>
            <a:endParaRPr>
              <a:solidFill>
                <a:srgbClr val="000000"/>
              </a:solidFill>
              <a:latin typeface="Arial"/>
              <a:ea typeface="Arial"/>
              <a:cs typeface="Arial"/>
              <a:sym typeface="Arial"/>
            </a:endParaRPr>
          </a:p>
        </p:txBody>
      </p:sp>
      <p:sp>
        <p:nvSpPr>
          <p:cNvPr id="610" name="Google Shape;61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Here the user can see the various sections that make up the referral and evaluation process.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each of these tiles represents a step in the process. While you are able to move from tile to tile and access various sections-  the intention is for you to move through the process from left to right.</a:t>
            </a:r>
            <a:endParaRPr sz="1300" b="0"/>
          </a:p>
          <a:p>
            <a:pPr marL="0" lvl="0" indent="0" algn="l" rtl="0">
              <a:spcBef>
                <a:spcPts val="0"/>
              </a:spcBef>
              <a:spcAft>
                <a:spcPts val="0"/>
              </a:spcAft>
              <a:buNone/>
            </a:pPr>
            <a:endParaRPr sz="1300"/>
          </a:p>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At this point we have not accessed the tiles and they are gray in color. </a:t>
            </a:r>
            <a:endParaRPr sz="13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When we have completed this step the tile will turn green.  </a:t>
            </a:r>
            <a:endParaRPr sz="13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if we have started -but not yet completed </a:t>
            </a:r>
            <a:r>
              <a:rPr lang="en-US" sz="1300"/>
              <a:t>a</a:t>
            </a:r>
            <a:r>
              <a:rPr lang="en-US" sz="1300" b="0" i="0" u="none" strike="noStrike">
                <a:solidFill>
                  <a:schemeClr val="dk1"/>
                </a:solidFill>
                <a:latin typeface="Calibri"/>
                <a:ea typeface="Calibri"/>
                <a:cs typeface="Calibri"/>
                <a:sym typeface="Calibri"/>
              </a:rPr>
              <a:t> step- it will be red. </a:t>
            </a:r>
            <a:endParaRPr sz="13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This will be demonstrated as we move through the process.</a:t>
            </a:r>
            <a:endParaRPr sz="1300" b="0"/>
          </a:p>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We will be showing you a videotaped recording of the initial referral process shortly, but here are a few things to keep in mind as we move forward.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When you click on the </a:t>
            </a:r>
            <a:r>
              <a:rPr lang="en-US" sz="1300" b="0" i="0" u="sng">
                <a:solidFill>
                  <a:schemeClr val="dk1"/>
                </a:solidFill>
                <a:latin typeface="Calibri"/>
                <a:ea typeface="Calibri"/>
                <a:cs typeface="Calibri"/>
                <a:sym typeface="Calibri"/>
              </a:rPr>
              <a:t>Referral Tile</a:t>
            </a:r>
            <a:r>
              <a:rPr lang="en-US" sz="1300" b="0" i="0" u="none" strike="noStrike">
                <a:solidFill>
                  <a:schemeClr val="dk1"/>
                </a:solidFill>
                <a:latin typeface="Calibri"/>
                <a:ea typeface="Calibri"/>
                <a:cs typeface="Calibri"/>
                <a:sym typeface="Calibri"/>
              </a:rPr>
              <a:t>  and are taken to the </a:t>
            </a:r>
            <a:r>
              <a:rPr lang="en-US" sz="1300" b="1" i="0" u="none" strike="noStrike">
                <a:solidFill>
                  <a:schemeClr val="dk1"/>
                </a:solidFill>
                <a:latin typeface="Calibri"/>
                <a:ea typeface="Calibri"/>
                <a:cs typeface="Calibri"/>
                <a:sym typeface="Calibri"/>
              </a:rPr>
              <a:t>Referral</a:t>
            </a:r>
            <a:r>
              <a:rPr lang="en-US" sz="1300" b="0" i="0" u="none" strike="noStrike">
                <a:solidFill>
                  <a:schemeClr val="dk1"/>
                </a:solidFill>
                <a:latin typeface="Calibri"/>
                <a:ea typeface="Calibri"/>
                <a:cs typeface="Calibri"/>
                <a:sym typeface="Calibri"/>
              </a:rPr>
              <a:t> page, a number of  headings will display.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The title of the page, “</a:t>
            </a:r>
            <a:r>
              <a:rPr lang="en-US" sz="1300" b="1" i="0" u="none" strike="noStrike">
                <a:solidFill>
                  <a:schemeClr val="dk1"/>
                </a:solidFill>
                <a:latin typeface="Calibri"/>
                <a:ea typeface="Calibri"/>
                <a:cs typeface="Calibri"/>
                <a:sym typeface="Calibri"/>
              </a:rPr>
              <a:t>Referral</a:t>
            </a:r>
            <a:r>
              <a:rPr lang="en-US" sz="1300" b="0" i="0" u="none" strike="noStrike">
                <a:solidFill>
                  <a:schemeClr val="dk1"/>
                </a:solidFill>
                <a:latin typeface="Calibri"/>
                <a:ea typeface="Calibri"/>
                <a:cs typeface="Calibri"/>
                <a:sym typeface="Calibri"/>
              </a:rPr>
              <a:t>”, will be followed by </a:t>
            </a:r>
            <a:r>
              <a:rPr lang="en-US" sz="1300" b="1" i="0" u="none" strike="noStrike">
                <a:solidFill>
                  <a:schemeClr val="dk1"/>
                </a:solidFill>
                <a:latin typeface="Calibri"/>
                <a:ea typeface="Calibri"/>
                <a:cs typeface="Calibri"/>
                <a:sym typeface="Calibri"/>
              </a:rPr>
              <a:t>Demographic and Parent information</a:t>
            </a:r>
            <a:r>
              <a:rPr lang="en-US" sz="1300" b="0" i="0" u="none" strike="noStrike">
                <a:solidFill>
                  <a:schemeClr val="dk1"/>
                </a:solidFill>
                <a:latin typeface="Calibri"/>
                <a:ea typeface="Calibri"/>
                <a:cs typeface="Calibri"/>
                <a:sym typeface="Calibri"/>
              </a:rPr>
              <a:t>,</a:t>
            </a:r>
            <a:r>
              <a:rPr lang="en-US" sz="1300" b="1" i="0" u="none" strike="noStrike">
                <a:solidFill>
                  <a:schemeClr val="dk1"/>
                </a:solidFill>
                <a:latin typeface="Calibri"/>
                <a:ea typeface="Calibri"/>
                <a:cs typeface="Calibri"/>
                <a:sym typeface="Calibri"/>
              </a:rPr>
              <a:t> Referral to Determine Eligibility</a:t>
            </a:r>
            <a:r>
              <a:rPr lang="en-US" sz="1300" b="0" i="0" u="none" strike="noStrike">
                <a:solidFill>
                  <a:schemeClr val="dk1"/>
                </a:solidFill>
                <a:latin typeface="Calibri"/>
                <a:ea typeface="Calibri"/>
                <a:cs typeface="Calibri"/>
                <a:sym typeface="Calibri"/>
              </a:rPr>
              <a:t>, and</a:t>
            </a:r>
            <a:r>
              <a:rPr lang="en-US" sz="1300" b="1" i="0" u="none" strike="noStrike">
                <a:solidFill>
                  <a:schemeClr val="dk1"/>
                </a:solidFill>
                <a:latin typeface="Calibri"/>
                <a:ea typeface="Calibri"/>
                <a:cs typeface="Calibri"/>
                <a:sym typeface="Calibri"/>
              </a:rPr>
              <a:t> Documents</a:t>
            </a:r>
            <a:r>
              <a:rPr lang="en-US" sz="1300" b="0" i="0" u="none" strike="noStrike">
                <a:solidFill>
                  <a:schemeClr val="dk1"/>
                </a:solidFill>
                <a:latin typeface="Calibri"/>
                <a:ea typeface="Calibri"/>
                <a:cs typeface="Calibri"/>
                <a:sym typeface="Calibri"/>
              </a:rPr>
              <a:t>. </a:t>
            </a:r>
            <a:endParaRPr sz="1300" b="0"/>
          </a:p>
          <a:p>
            <a:pPr marL="0" lvl="0" indent="0" algn="l" rtl="0">
              <a:spcBef>
                <a:spcPts val="0"/>
              </a:spcBef>
              <a:spcAft>
                <a:spcPts val="0"/>
              </a:spcAft>
              <a:buNone/>
            </a:pPr>
            <a:r>
              <a:rPr lang="en-US"/>
              <a:t/>
            </a:r>
            <a:br>
              <a:rPr lang="en-US"/>
            </a:b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i="0" u="none" strike="noStrike">
                <a:solidFill>
                  <a:schemeClr val="dk1"/>
                </a:solidFill>
                <a:latin typeface="Calibri"/>
                <a:ea typeface="Calibri"/>
                <a:cs typeface="Calibri"/>
                <a:sym typeface="Calibri"/>
              </a:rPr>
              <a:t>Also included in the video will be the PAGE for PPT 1. </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On this page you will see the header, </a:t>
            </a:r>
            <a:r>
              <a:rPr lang="en-US" sz="1300" b="1" i="0" u="none" strike="noStrike">
                <a:solidFill>
                  <a:schemeClr val="dk1"/>
                </a:solidFill>
                <a:latin typeface="Calibri"/>
                <a:ea typeface="Calibri"/>
                <a:cs typeface="Calibri"/>
                <a:sym typeface="Calibri"/>
              </a:rPr>
              <a:t>PPT 1,  Demographic and Parent Information, Scheduling a PPT Meeting</a:t>
            </a:r>
            <a:r>
              <a:rPr lang="en-US" sz="1300" b="0" i="0" u="none" strike="noStrike">
                <a:solidFill>
                  <a:schemeClr val="dk1"/>
                </a:solidFill>
                <a:latin typeface="Calibri"/>
                <a:ea typeface="Calibri"/>
                <a:cs typeface="Calibri"/>
                <a:sym typeface="Calibri"/>
              </a:rPr>
              <a:t> (which includes a link for creation of the PPT Notice), and </a:t>
            </a:r>
            <a:r>
              <a:rPr lang="en-US" sz="1300" b="1" i="0" u="none" strike="noStrike">
                <a:solidFill>
                  <a:schemeClr val="dk1"/>
                </a:solidFill>
                <a:latin typeface="Calibri"/>
                <a:ea typeface="Calibri"/>
                <a:cs typeface="Calibri"/>
                <a:sym typeface="Calibri"/>
              </a:rPr>
              <a:t>Record of Meeting</a:t>
            </a:r>
            <a:r>
              <a:rPr lang="en-US" sz="1300" b="0" i="0" u="none" strike="noStrike">
                <a:solidFill>
                  <a:schemeClr val="dk1"/>
                </a:solidFill>
                <a:latin typeface="Calibri"/>
                <a:ea typeface="Calibri"/>
                <a:cs typeface="Calibri"/>
                <a:sym typeface="Calibri"/>
              </a:rPr>
              <a:t>. </a:t>
            </a:r>
            <a:r>
              <a:rPr lang="en-US" sz="1300" b="0"/>
              <a:t/>
            </a:r>
            <a:br>
              <a:rPr lang="en-US" sz="1300" b="0"/>
            </a:br>
            <a:endParaRPr sz="1300" b="0"/>
          </a:p>
          <a:p>
            <a:pPr marL="0" lvl="0" indent="0" algn="l" rtl="0">
              <a:spcBef>
                <a:spcPts val="0"/>
              </a:spcBef>
              <a:spcAft>
                <a:spcPts val="0"/>
              </a:spcAft>
              <a:buNone/>
            </a:pPr>
            <a:r>
              <a:rPr lang="en-US" sz="1300">
                <a:highlight>
                  <a:srgbClr val="FFFF00"/>
                </a:highlight>
              </a:rPr>
              <a:t>PLAY VIDEO HERE</a:t>
            </a:r>
            <a:endParaRPr sz="1300">
              <a:highlight>
                <a:srgbClr val="FFFF00"/>
              </a:highlight>
            </a:endParaRPr>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US" sz="1300">
                <a:highlight>
                  <a:srgbClr val="FFFF00"/>
                </a:highlight>
              </a:rPr>
              <a:t>(after video)</a:t>
            </a:r>
            <a:endParaRPr sz="1300">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sz="1300">
                <a:latin typeface="Arial"/>
                <a:ea typeface="Arial"/>
                <a:cs typeface="Arial"/>
                <a:sym typeface="Arial"/>
              </a:rPr>
              <a:t>Now that we have created the referral and sent  the meeting notice to parents, we will need to continue with the completion of documenting </a:t>
            </a:r>
            <a:r>
              <a:rPr lang="en-US" sz="1300" b="1">
                <a:latin typeface="Arial"/>
                <a:ea typeface="Arial"/>
                <a:cs typeface="Arial"/>
                <a:sym typeface="Arial"/>
              </a:rPr>
              <a:t>PPT1</a:t>
            </a:r>
            <a:r>
              <a:rPr lang="en-US" sz="1300">
                <a:latin typeface="Arial"/>
                <a:ea typeface="Arial"/>
                <a:cs typeface="Arial"/>
                <a:sym typeface="Arial"/>
              </a:rPr>
              <a:t>. </a:t>
            </a:r>
            <a:endParaRPr sz="13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latin typeface="Arial"/>
                <a:ea typeface="Arial"/>
                <a:cs typeface="Arial"/>
                <a:sym typeface="Arial"/>
              </a:rPr>
              <a:t>It’s the day of the meeting-  we have met as a team,  we have reviewed the referral and we have made our  decision.</a:t>
            </a:r>
            <a:endParaRPr sz="13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3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300">
                <a:latin typeface="Arial"/>
                <a:ea typeface="Arial"/>
                <a:cs typeface="Arial"/>
                <a:sym typeface="Arial"/>
              </a:rPr>
              <a:t>This means we will need to go back to the student file in CT SEDS, navigate to the </a:t>
            </a:r>
            <a:r>
              <a:rPr lang="en-US" sz="1300" u="sng">
                <a:latin typeface="Arial"/>
                <a:ea typeface="Arial"/>
                <a:cs typeface="Arial"/>
                <a:sym typeface="Arial"/>
              </a:rPr>
              <a:t>Referral and Evaluation Module</a:t>
            </a:r>
            <a:r>
              <a:rPr lang="en-US" sz="1300">
                <a:latin typeface="Arial"/>
                <a:ea typeface="Arial"/>
                <a:cs typeface="Arial"/>
                <a:sym typeface="Arial"/>
              </a:rPr>
              <a:t> and  return to the </a:t>
            </a:r>
            <a:r>
              <a:rPr lang="en-US" sz="1300" b="1">
                <a:latin typeface="Arial"/>
                <a:ea typeface="Arial"/>
                <a:cs typeface="Arial"/>
                <a:sym typeface="Arial"/>
              </a:rPr>
              <a:t>PPT 1</a:t>
            </a:r>
            <a:r>
              <a:rPr lang="en-US" sz="1300">
                <a:latin typeface="Arial"/>
                <a:ea typeface="Arial"/>
                <a:cs typeface="Arial"/>
                <a:sym typeface="Arial"/>
              </a:rPr>
              <a:t> Tile.</a:t>
            </a:r>
            <a:endParaRPr sz="13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b="0"/>
              <a:t/>
            </a:r>
            <a:br>
              <a:rPr lang="en-US" b="0"/>
            </a:br>
            <a:r>
              <a:rPr lang="en-US" sz="1300" b="0" i="0" u="none" strike="noStrike">
                <a:solidFill>
                  <a:schemeClr val="dk1"/>
                </a:solidFill>
                <a:latin typeface="Calibri"/>
                <a:ea typeface="Calibri"/>
                <a:cs typeface="Calibri"/>
                <a:sym typeface="Calibri"/>
              </a:rPr>
              <a:t>Within the initial referral process, we are now required to complete a Record of Meeting.  This will document the events of the meeting when there is no IEP being developed or revised.</a:t>
            </a:r>
            <a:endParaRPr sz="1300" b="0"/>
          </a:p>
          <a:p>
            <a:pPr marL="0" lvl="0" indent="0" algn="l" rtl="0">
              <a:spcBef>
                <a:spcPts val="0"/>
              </a:spcBef>
              <a:spcAft>
                <a:spcPts val="0"/>
              </a:spcAft>
              <a:buNone/>
            </a:pPr>
            <a:r>
              <a:rPr lang="en-US" sz="1300" b="0"/>
              <a:t/>
            </a:r>
            <a:br>
              <a:rPr lang="en-US" sz="1300" b="0"/>
            </a:br>
            <a:r>
              <a:rPr lang="en-US" sz="1300" b="0" i="0" u="none" strike="noStrike">
                <a:solidFill>
                  <a:schemeClr val="dk1"/>
                </a:solidFill>
                <a:latin typeface="Calibri"/>
                <a:ea typeface="Calibri"/>
                <a:cs typeface="Calibri"/>
                <a:sym typeface="Calibri"/>
              </a:rPr>
              <a:t> The user can create the required record of meeting by clicking the Blue Link shown at the top right corner in the panel.</a:t>
            </a:r>
            <a:endParaRPr sz="1300" b="0"/>
          </a:p>
          <a:p>
            <a:pPr marL="0" lvl="0" indent="0" algn="l" rtl="0">
              <a:spcBef>
                <a:spcPts val="0"/>
              </a:spcBef>
              <a:spcAft>
                <a:spcPts val="0"/>
              </a:spcAft>
              <a:buNone/>
            </a:pPr>
            <a:r>
              <a:rPr lang="en-US" sz="1300"/>
              <a:t/>
            </a:r>
            <a:br>
              <a:rPr lang="en-US" sz="1300"/>
            </a:br>
            <a:r>
              <a:rPr lang="en-US" sz="1300"/>
              <a:t>This of course can be completed during or after the meeting has been conducted as it is a reflects the results of that meeting.</a:t>
            </a:r>
            <a:endParaRPr sz="1300"/>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5"/>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6"/>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6"/>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5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 name="Google Shape;34;p5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 name="Google Shape;35;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7" name="Google Shape;47;p6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6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6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6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7" name="Google Shape;57;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4"/>
          <p:cNvSpPr>
            <a:spLocks noGrp="1"/>
          </p:cNvSpPr>
          <p:nvPr>
            <p:ph type="pic" idx="2"/>
          </p:nvPr>
        </p:nvSpPr>
        <p:spPr>
          <a:xfrm>
            <a:off x="2389717" y="612775"/>
            <a:ext cx="7315200" cy="4114800"/>
          </a:xfrm>
          <a:prstGeom prst="rect">
            <a:avLst/>
          </a:prstGeom>
          <a:noFill/>
          <a:ln>
            <a:noFill/>
          </a:ln>
        </p:spPr>
      </p:sp>
      <p:sp>
        <p:nvSpPr>
          <p:cNvPr id="68" name="Google Shape;68;p6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80303" y="206738"/>
            <a:ext cx="11809927" cy="1897222"/>
          </a:xfrm>
          <a:prstGeom prst="rect">
            <a:avLst/>
          </a:prstGeom>
          <a:solidFill>
            <a:srgbClr val="C5D8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90"/>
              </a:solidFill>
              <a:latin typeface="Calibri"/>
              <a:ea typeface="Calibri"/>
              <a:cs typeface="Calibri"/>
              <a:sym typeface="Calibri"/>
            </a:endParaRPr>
          </a:p>
        </p:txBody>
      </p:sp>
      <p:cxnSp>
        <p:nvCxnSpPr>
          <p:cNvPr id="90" name="Google Shape;90;p1"/>
          <p:cNvCxnSpPr/>
          <p:nvPr/>
        </p:nvCxnSpPr>
        <p:spPr>
          <a:xfrm>
            <a:off x="180304" y="2103959"/>
            <a:ext cx="11809927" cy="0"/>
          </a:xfrm>
          <a:prstGeom prst="straightConnector1">
            <a:avLst/>
          </a:prstGeom>
          <a:noFill/>
          <a:ln w="57150" cap="flat" cmpd="sng">
            <a:solidFill>
              <a:srgbClr val="000090"/>
            </a:solidFill>
            <a:prstDash val="solid"/>
            <a:round/>
            <a:headEnd type="none" w="sm" len="sm"/>
            <a:tailEnd type="none" w="sm" len="sm"/>
          </a:ln>
        </p:spPr>
      </p:cxnSp>
      <p:sp>
        <p:nvSpPr>
          <p:cNvPr id="91" name="Google Shape;91;p1"/>
          <p:cNvSpPr/>
          <p:nvPr/>
        </p:nvSpPr>
        <p:spPr>
          <a:xfrm>
            <a:off x="180304" y="206738"/>
            <a:ext cx="11809927" cy="645806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 descr="treebackground2.png"/>
          <p:cNvPicPr preferRelativeResize="0"/>
          <p:nvPr/>
        </p:nvPicPr>
        <p:blipFill rotWithShape="1">
          <a:blip r:embed="rId3">
            <a:alphaModFix amt="10000"/>
          </a:blip>
          <a:srcRect/>
          <a:stretch/>
        </p:blipFill>
        <p:spPr>
          <a:xfrm>
            <a:off x="1856901" y="398046"/>
            <a:ext cx="8261709" cy="6266754"/>
          </a:xfrm>
          <a:prstGeom prst="rect">
            <a:avLst/>
          </a:prstGeom>
          <a:noFill/>
          <a:ln>
            <a:noFill/>
          </a:ln>
        </p:spPr>
      </p:pic>
      <p:sp>
        <p:nvSpPr>
          <p:cNvPr id="93" name="Google Shape;93;p1"/>
          <p:cNvSpPr txBox="1">
            <a:spLocks noGrp="1"/>
          </p:cNvSpPr>
          <p:nvPr>
            <p:ph type="ctrTitle"/>
          </p:nvPr>
        </p:nvSpPr>
        <p:spPr>
          <a:xfrm>
            <a:off x="2209800" y="1835609"/>
            <a:ext cx="7772400" cy="33249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90"/>
              </a:buClr>
              <a:buSzPct val="100000"/>
              <a:buFont typeface="Times New Roman"/>
              <a:buNone/>
            </a:pPr>
            <a:r>
              <a:rPr lang="en-US" sz="2000">
                <a:solidFill>
                  <a:srgbClr val="000090"/>
                </a:solidFill>
                <a:latin typeface="Times New Roman"/>
                <a:ea typeface="Times New Roman"/>
                <a:cs typeface="Times New Roman"/>
                <a:sym typeface="Times New Roman"/>
              </a:rPr>
              <a:t>CONNECTICUT STATE DEPARTMENT OF EDUCATION </a:t>
            </a:r>
            <a:r>
              <a:rPr lang="en-US" sz="2800">
                <a:solidFill>
                  <a:srgbClr val="000090"/>
                </a:solidFill>
                <a:latin typeface="Times New Roman"/>
                <a:ea typeface="Times New Roman"/>
                <a:cs typeface="Times New Roman"/>
                <a:sym typeface="Times New Roman"/>
              </a:rPr>
              <a:t/>
            </a:r>
            <a:br>
              <a:rPr lang="en-US" sz="2800">
                <a:solidFill>
                  <a:srgbClr val="000090"/>
                </a:solidFill>
                <a:latin typeface="Times New Roman"/>
                <a:ea typeface="Times New Roman"/>
                <a:cs typeface="Times New Roman"/>
                <a:sym typeface="Times New Roman"/>
              </a:rPr>
            </a:br>
            <a:endParaRPr sz="3600" b="1">
              <a:solidFill>
                <a:srgbClr val="000090"/>
              </a:solidFill>
              <a:latin typeface="Times New Roman"/>
              <a:ea typeface="Times New Roman"/>
              <a:cs typeface="Times New Roman"/>
              <a:sym typeface="Times New Roman"/>
            </a:endParaRPr>
          </a:p>
        </p:txBody>
      </p:sp>
      <p:sp>
        <p:nvSpPr>
          <p:cNvPr id="94" name="Google Shape;94;p1"/>
          <p:cNvSpPr txBox="1">
            <a:spLocks noGrp="1"/>
          </p:cNvSpPr>
          <p:nvPr>
            <p:ph type="subTitle" idx="1"/>
          </p:nvPr>
        </p:nvSpPr>
        <p:spPr>
          <a:xfrm>
            <a:off x="2895600" y="2411604"/>
            <a:ext cx="6400800" cy="398941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rgbClr val="424242"/>
              </a:buClr>
              <a:buSzPct val="100000"/>
              <a:buNone/>
            </a:pPr>
            <a:r>
              <a:rPr lang="en-US" sz="5400" b="1">
                <a:solidFill>
                  <a:srgbClr val="424242"/>
                </a:solidFill>
                <a:latin typeface="Arial"/>
                <a:ea typeface="Arial"/>
                <a:cs typeface="Arial"/>
                <a:sym typeface="Arial"/>
              </a:rPr>
              <a:t>Initial Referral </a:t>
            </a:r>
            <a:endParaRPr/>
          </a:p>
          <a:p>
            <a:pPr marL="0" lvl="0" indent="0" algn="ctr" rtl="0">
              <a:spcBef>
                <a:spcPts val="918"/>
              </a:spcBef>
              <a:spcAft>
                <a:spcPts val="0"/>
              </a:spcAft>
              <a:buClr>
                <a:srgbClr val="424242"/>
              </a:buClr>
              <a:buSzPct val="100000"/>
              <a:buNone/>
            </a:pPr>
            <a:r>
              <a:rPr lang="en-US" sz="5400" b="1">
                <a:solidFill>
                  <a:srgbClr val="424242"/>
                </a:solidFill>
                <a:latin typeface="Arial"/>
                <a:ea typeface="Arial"/>
                <a:cs typeface="Arial"/>
                <a:sym typeface="Arial"/>
              </a:rPr>
              <a:t>and </a:t>
            </a:r>
            <a:endParaRPr/>
          </a:p>
          <a:p>
            <a:pPr marL="0" lvl="0" indent="0" algn="ctr" rtl="0">
              <a:spcBef>
                <a:spcPts val="918"/>
              </a:spcBef>
              <a:spcAft>
                <a:spcPts val="0"/>
              </a:spcAft>
              <a:buClr>
                <a:srgbClr val="424242"/>
              </a:buClr>
              <a:buSzPct val="100000"/>
              <a:buNone/>
            </a:pPr>
            <a:r>
              <a:rPr lang="en-US" sz="5400" b="1">
                <a:solidFill>
                  <a:srgbClr val="424242"/>
                </a:solidFill>
                <a:latin typeface="Arial"/>
                <a:ea typeface="Arial"/>
                <a:cs typeface="Arial"/>
                <a:sym typeface="Arial"/>
              </a:rPr>
              <a:t>Evaluation</a:t>
            </a:r>
            <a:endParaRPr/>
          </a:p>
          <a:p>
            <a:pPr marL="0" lvl="0" indent="0" algn="ctr" rtl="0">
              <a:spcBef>
                <a:spcPts val="612"/>
              </a:spcBef>
              <a:spcAft>
                <a:spcPts val="0"/>
              </a:spcAft>
              <a:buClr>
                <a:srgbClr val="888888"/>
              </a:buClr>
              <a:buSzPct val="100000"/>
              <a:buNone/>
            </a:pPr>
            <a:endParaRPr sz="3600">
              <a:solidFill>
                <a:srgbClr val="424242"/>
              </a:solidFill>
              <a:latin typeface="Arial"/>
              <a:ea typeface="Arial"/>
              <a:cs typeface="Arial"/>
              <a:sym typeface="Arial"/>
            </a:endParaRPr>
          </a:p>
          <a:p>
            <a:pPr marL="0" lvl="0" indent="0" algn="ctr" rtl="0">
              <a:spcBef>
                <a:spcPts val="612"/>
              </a:spcBef>
              <a:spcAft>
                <a:spcPts val="0"/>
              </a:spcAft>
              <a:buClr>
                <a:srgbClr val="424242"/>
              </a:buClr>
              <a:buSzPct val="100000"/>
              <a:buNone/>
            </a:pPr>
            <a:r>
              <a:rPr lang="en-US" sz="3600">
                <a:solidFill>
                  <a:srgbClr val="424242"/>
                </a:solidFill>
                <a:latin typeface="Arial"/>
                <a:ea typeface="Arial"/>
                <a:cs typeface="Arial"/>
                <a:sym typeface="Arial"/>
              </a:rPr>
              <a:t>CT-SEDS</a:t>
            </a:r>
            <a:endParaRPr sz="3600" b="1">
              <a:solidFill>
                <a:srgbClr val="1F497D"/>
              </a:solidFill>
              <a:latin typeface="Arial"/>
              <a:ea typeface="Arial"/>
              <a:cs typeface="Arial"/>
              <a:sym typeface="Arial"/>
            </a:endParaRPr>
          </a:p>
          <a:p>
            <a:pPr marL="0" lvl="0" indent="0" algn="ctr" rtl="0">
              <a:spcBef>
                <a:spcPts val="612"/>
              </a:spcBef>
              <a:spcAft>
                <a:spcPts val="0"/>
              </a:spcAft>
              <a:buClr>
                <a:srgbClr val="888888"/>
              </a:buClr>
              <a:buSzPct val="100000"/>
              <a:buNone/>
            </a:pPr>
            <a:endParaRPr sz="3600" b="1">
              <a:solidFill>
                <a:srgbClr val="1F497D"/>
              </a:solidFill>
              <a:latin typeface="Arial Black"/>
              <a:ea typeface="Arial Black"/>
              <a:cs typeface="Arial Black"/>
              <a:sym typeface="Arial Black"/>
            </a:endParaRPr>
          </a:p>
          <a:p>
            <a:pPr marL="0" lvl="0" indent="0" algn="ctr" rtl="0">
              <a:spcBef>
                <a:spcPts val="340"/>
              </a:spcBef>
              <a:spcAft>
                <a:spcPts val="0"/>
              </a:spcAft>
              <a:buClr>
                <a:srgbClr val="000090"/>
              </a:buClr>
              <a:buSzPct val="100000"/>
              <a:buNone/>
            </a:pPr>
            <a:r>
              <a:rPr lang="en-US" sz="2000">
                <a:solidFill>
                  <a:srgbClr val="000090"/>
                </a:solidFill>
                <a:latin typeface="Times New Roman"/>
                <a:ea typeface="Times New Roman"/>
                <a:cs typeface="Times New Roman"/>
                <a:sym typeface="Times New Roman"/>
              </a:rPr>
              <a:t>July 1, 2022</a:t>
            </a:r>
            <a:endParaRPr/>
          </a:p>
          <a:p>
            <a:pPr marL="0" lvl="0" indent="0" algn="ctr" rtl="0">
              <a:spcBef>
                <a:spcPts val="612"/>
              </a:spcBef>
              <a:spcAft>
                <a:spcPts val="0"/>
              </a:spcAft>
              <a:buClr>
                <a:srgbClr val="888888"/>
              </a:buClr>
              <a:buSzPct val="100000"/>
              <a:buNone/>
            </a:pPr>
            <a:endParaRPr sz="3600" b="1">
              <a:solidFill>
                <a:srgbClr val="1F497D"/>
              </a:solidFill>
              <a:latin typeface="Arial Black"/>
              <a:ea typeface="Arial Black"/>
              <a:cs typeface="Arial Black"/>
              <a:sym typeface="Arial Black"/>
            </a:endParaRPr>
          </a:p>
          <a:p>
            <a:pPr marL="0" lvl="0" indent="0" algn="ctr" rtl="0">
              <a:spcBef>
                <a:spcPts val="612"/>
              </a:spcBef>
              <a:spcAft>
                <a:spcPts val="0"/>
              </a:spcAft>
              <a:buClr>
                <a:srgbClr val="888888"/>
              </a:buClr>
              <a:buSzPct val="100000"/>
              <a:buNone/>
            </a:pPr>
            <a:endParaRPr sz="3600" b="1">
              <a:latin typeface="Arial Black"/>
              <a:ea typeface="Arial Black"/>
              <a:cs typeface="Arial Black"/>
              <a:sym typeface="Arial Black"/>
            </a:endParaRPr>
          </a:p>
        </p:txBody>
      </p:sp>
      <p:pic>
        <p:nvPicPr>
          <p:cNvPr id="95" name="Google Shape;95;p1" descr="CSDElogo_casual_blue.jpg" title="CSDE tree logo"/>
          <p:cNvPicPr preferRelativeResize="0"/>
          <p:nvPr/>
        </p:nvPicPr>
        <p:blipFill rotWithShape="1">
          <a:blip r:embed="rId4">
            <a:alphaModFix/>
          </a:blip>
          <a:srcRect/>
          <a:stretch/>
        </p:blipFill>
        <p:spPr>
          <a:xfrm>
            <a:off x="5327385" y="444614"/>
            <a:ext cx="1351995" cy="10264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en-US">
                <a:latin typeface="Arial"/>
                <a:ea typeface="Arial"/>
                <a:cs typeface="Arial"/>
                <a:sym typeface="Arial"/>
              </a:rPr>
              <a:t>Record of Meeting</a:t>
            </a:r>
            <a:endParaRPr/>
          </a:p>
        </p:txBody>
      </p:sp>
      <p:pic>
        <p:nvPicPr>
          <p:cNvPr id="181" name="Google Shape;181;p10" descr="https://lh4.googleusercontent.com/rPLzp-tHoaFI3IRNCe5RPQTrZIbng0wgOYhiGl7CRhpGShADMuS5gnVu5pJRypYuEEb5EShlDUtLMXMhtWkWHa9k2j0ocUJ_YOzIVEPsi49C0Sf5ZRXi5nv4EDbZrynrhoJ5EVWqX547IyEUsGcI_w"/>
          <p:cNvPicPr preferRelativeResize="0">
            <a:picLocks noGrp="1"/>
          </p:cNvPicPr>
          <p:nvPr>
            <p:ph type="body" idx="1"/>
          </p:nvPr>
        </p:nvPicPr>
        <p:blipFill rotWithShape="1">
          <a:blip r:embed="rId3">
            <a:alphaModFix/>
          </a:blip>
          <a:srcRect/>
          <a:stretch/>
        </p:blipFill>
        <p:spPr>
          <a:xfrm>
            <a:off x="609600" y="2499184"/>
            <a:ext cx="10972800" cy="2727995"/>
          </a:xfrm>
          <a:prstGeom prst="rect">
            <a:avLst/>
          </a:prstGeom>
          <a:noFill/>
          <a:ln>
            <a:noFill/>
          </a:ln>
        </p:spPr>
      </p:pic>
      <p:pic>
        <p:nvPicPr>
          <p:cNvPr id="182" name="Google Shape;182;p10" title="CSDE tree logo"/>
          <p:cNvPicPr preferRelativeResize="0"/>
          <p:nvPr/>
        </p:nvPicPr>
        <p:blipFill rotWithShape="1">
          <a:blip r:embed="rId4">
            <a:alphaModFix/>
          </a:blip>
          <a:srcRect/>
          <a:stretch/>
        </p:blipFill>
        <p:spPr>
          <a:xfrm>
            <a:off x="480811" y="5818131"/>
            <a:ext cx="1096963" cy="832417"/>
          </a:xfrm>
          <a:prstGeom prst="rect">
            <a:avLst/>
          </a:prstGeom>
          <a:noFill/>
          <a:ln>
            <a:noFill/>
          </a:ln>
        </p:spPr>
      </p:pic>
      <p:cxnSp>
        <p:nvCxnSpPr>
          <p:cNvPr id="183" name="Google Shape;183;p10"/>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84" name="Google Shape;184;p10"/>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1"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91" name="Google Shape;191;p11"/>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92" name="Google Shape;192;p11"/>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93" name="Google Shape;193;p11"/>
          <p:cNvPicPr preferRelativeResize="0"/>
          <p:nvPr/>
        </p:nvPicPr>
        <p:blipFill rotWithShape="1">
          <a:blip r:embed="rId4">
            <a:alphaModFix/>
          </a:blip>
          <a:srcRect/>
          <a:stretch/>
        </p:blipFill>
        <p:spPr>
          <a:xfrm>
            <a:off x="629478" y="206507"/>
            <a:ext cx="10933043" cy="54636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a:solidFill>
                  <a:srgbClr val="000000"/>
                </a:solidFill>
                <a:latin typeface="Arial"/>
                <a:ea typeface="Arial"/>
                <a:cs typeface="Arial"/>
                <a:sym typeface="Arial"/>
              </a:rPr>
              <a:t>Continuing with PPT 1</a:t>
            </a:r>
            <a:endParaRPr>
              <a:latin typeface="Arial"/>
              <a:ea typeface="Arial"/>
              <a:cs typeface="Arial"/>
              <a:sym typeface="Arial"/>
            </a:endParaRPr>
          </a:p>
        </p:txBody>
      </p:sp>
      <p:pic>
        <p:nvPicPr>
          <p:cNvPr id="200" name="Google Shape;200;p12" descr="https://lh3.googleusercontent.com/2kFBq_s6LgGYHLd1SIMsMJuRrBjAts8R5tTzss7NHHMuuTPfBg5t4mXy0Mwa49H8YMhmxsX4Ov27F8UbKktrs6Ve0vKAN91e6vcOVgoQoiFk4gQD7T0Unl6eWeli9mqCHk_T1l4elznCerQJa9ViMA"/>
          <p:cNvPicPr preferRelativeResize="0">
            <a:picLocks noGrp="1"/>
          </p:cNvPicPr>
          <p:nvPr>
            <p:ph type="body" idx="1"/>
          </p:nvPr>
        </p:nvPicPr>
        <p:blipFill rotWithShape="1">
          <a:blip r:embed="rId3">
            <a:alphaModFix/>
          </a:blip>
          <a:srcRect/>
          <a:stretch/>
        </p:blipFill>
        <p:spPr>
          <a:xfrm>
            <a:off x="1206413" y="1600200"/>
            <a:ext cx="9779173" cy="4525963"/>
          </a:xfrm>
          <a:prstGeom prst="rect">
            <a:avLst/>
          </a:prstGeom>
          <a:noFill/>
          <a:ln>
            <a:noFill/>
          </a:ln>
        </p:spPr>
      </p:pic>
      <p:pic>
        <p:nvPicPr>
          <p:cNvPr id="201" name="Google Shape;201;p12" title="CSDE tree logo"/>
          <p:cNvPicPr preferRelativeResize="0"/>
          <p:nvPr/>
        </p:nvPicPr>
        <p:blipFill rotWithShape="1">
          <a:blip r:embed="rId4">
            <a:alphaModFix/>
          </a:blip>
          <a:srcRect/>
          <a:stretch/>
        </p:blipFill>
        <p:spPr>
          <a:xfrm>
            <a:off x="480811" y="5818131"/>
            <a:ext cx="1096963" cy="832417"/>
          </a:xfrm>
          <a:prstGeom prst="rect">
            <a:avLst/>
          </a:prstGeom>
          <a:noFill/>
          <a:ln>
            <a:noFill/>
          </a:ln>
        </p:spPr>
      </p:pic>
      <p:cxnSp>
        <p:nvCxnSpPr>
          <p:cNvPr id="202" name="Google Shape;202;p12"/>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03" name="Google Shape;203;p12"/>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3"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10" name="Google Shape;210;p13"/>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11" name="Google Shape;211;p13"/>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12" name="Google Shape;212;p13"/>
          <p:cNvPicPr preferRelativeResize="0"/>
          <p:nvPr/>
        </p:nvPicPr>
        <p:blipFill rotWithShape="1">
          <a:blip r:embed="rId4">
            <a:alphaModFix/>
          </a:blip>
          <a:srcRect/>
          <a:stretch/>
        </p:blipFill>
        <p:spPr>
          <a:xfrm>
            <a:off x="371061" y="206507"/>
            <a:ext cx="11417401" cy="54912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body" idx="1"/>
          </p:nvPr>
        </p:nvSpPr>
        <p:spPr>
          <a:xfrm>
            <a:off x="1420587" y="3417930"/>
            <a:ext cx="9356270" cy="2720733"/>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rgbClr val="595959"/>
              </a:buClr>
              <a:buSzPct val="100000"/>
              <a:buNone/>
            </a:pPr>
            <a:r>
              <a:rPr lang="en-US" sz="4400">
                <a:solidFill>
                  <a:srgbClr val="595959"/>
                </a:solidFill>
                <a:latin typeface="Arial"/>
                <a:ea typeface="Arial"/>
                <a:cs typeface="Arial"/>
                <a:sym typeface="Arial"/>
              </a:rPr>
              <a:t>This panel has two actions</a:t>
            </a:r>
            <a:endParaRPr/>
          </a:p>
          <a:p>
            <a:pPr marL="0" lvl="0" indent="0" algn="l" rtl="0">
              <a:spcBef>
                <a:spcPts val="1200"/>
              </a:spcBef>
              <a:spcAft>
                <a:spcPts val="0"/>
              </a:spcAft>
              <a:buClr>
                <a:schemeClr val="dk1"/>
              </a:buClr>
              <a:buSzPct val="100000"/>
              <a:buNone/>
            </a:pPr>
            <a:endParaRPr sz="4400"/>
          </a:p>
          <a:p>
            <a:pPr marL="0" lvl="0" indent="0" algn="l" rtl="0">
              <a:spcBef>
                <a:spcPts val="1200"/>
              </a:spcBef>
              <a:spcAft>
                <a:spcPts val="0"/>
              </a:spcAft>
              <a:buClr>
                <a:srgbClr val="0000FF"/>
              </a:buClr>
              <a:buSzPct val="100000"/>
              <a:buNone/>
            </a:pPr>
            <a:r>
              <a:rPr lang="en-US" sz="4400">
                <a:solidFill>
                  <a:srgbClr val="0000FF"/>
                </a:solidFill>
                <a:latin typeface="Arial"/>
                <a:ea typeface="Arial"/>
                <a:cs typeface="Arial"/>
                <a:sym typeface="Arial"/>
              </a:rPr>
              <a:t>CREATE PRIOR WRITTEN NOTICE</a:t>
            </a:r>
            <a:endParaRPr sz="4400"/>
          </a:p>
          <a:p>
            <a:pPr marL="0" lvl="0" indent="0" algn="l" rtl="0">
              <a:spcBef>
                <a:spcPts val="1200"/>
              </a:spcBef>
              <a:spcAft>
                <a:spcPts val="0"/>
              </a:spcAft>
              <a:buClr>
                <a:schemeClr val="dk1"/>
              </a:buClr>
              <a:buSzPct val="100000"/>
              <a:buNone/>
            </a:pPr>
            <a:r>
              <a:rPr lang="en-US" sz="4400"/>
              <a:t/>
            </a:r>
            <a:br>
              <a:rPr lang="en-US" sz="4400"/>
            </a:br>
            <a:r>
              <a:rPr lang="en-US" sz="4400">
                <a:solidFill>
                  <a:srgbClr val="0000FF"/>
                </a:solidFill>
                <a:latin typeface="Arial"/>
                <a:ea typeface="Arial"/>
                <a:cs typeface="Arial"/>
                <a:sym typeface="Arial"/>
              </a:rPr>
              <a:t>ENTER PPT DECISION</a:t>
            </a:r>
            <a:endParaRPr sz="4400"/>
          </a:p>
          <a:p>
            <a:pPr marL="0" lvl="0" indent="0" algn="l" rtl="0">
              <a:spcBef>
                <a:spcPts val="1552"/>
              </a:spcBef>
              <a:spcAft>
                <a:spcPts val="0"/>
              </a:spcAft>
              <a:buClr>
                <a:schemeClr val="dk1"/>
              </a:buClr>
              <a:buSzPct val="100000"/>
              <a:buNone/>
            </a:pPr>
            <a:r>
              <a:rPr lang="en-US"/>
              <a:t/>
            </a:r>
            <a:br>
              <a:rPr lang="en-US"/>
            </a:br>
            <a:endParaRPr>
              <a:latin typeface="Arial"/>
              <a:ea typeface="Arial"/>
              <a:cs typeface="Arial"/>
              <a:sym typeface="Arial"/>
            </a:endParaRPr>
          </a:p>
        </p:txBody>
      </p:sp>
      <p:pic>
        <p:nvPicPr>
          <p:cNvPr id="219" name="Google Shape;219;p14"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20" name="Google Shape;220;p14"/>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21" name="Google Shape;221;p14"/>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22" name="Google Shape;222;p14" descr="https://lh6.googleusercontent.com/PgOYI6wM-EeuYjQA70M6GCHJtkvCzZXu3knf7gd0B0iw3Jn7MYTlz47_eXeFkdvw8la2DDcVm9lLMT99kWMdTmTLlN8zVNVUW5ngI-DA7w-psWfzZV88EPjq0TCGPKR_zw5eAr5M2IcHnpVssgxqwg"/>
          <p:cNvPicPr preferRelativeResize="0"/>
          <p:nvPr/>
        </p:nvPicPr>
        <p:blipFill rotWithShape="1">
          <a:blip r:embed="rId4">
            <a:alphaModFix/>
          </a:blip>
          <a:srcRect/>
          <a:stretch/>
        </p:blipFill>
        <p:spPr>
          <a:xfrm>
            <a:off x="394646" y="541551"/>
            <a:ext cx="11299371" cy="2600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29" name="Google Shape;229;p15"/>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30" name="Google Shape;230;p15"/>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31" name="Google Shape;231;p15" descr="https://lh5.googleusercontent.com/XjP6QGwRMUeewoEumfSD69SrwUM_TW1-LLO_5XFa1dvgWkmSm4HgOQmA-gCZMtGoLCDZa-TZM-OgRCuhqyoDFyF3xQP_1rYij-4k1x5O4I4jAhczSYoO3r3XIAGj2dnwirTEmOAcCSoHvNqOotpZdA"/>
          <p:cNvPicPr preferRelativeResize="0">
            <a:picLocks noGrp="1"/>
          </p:cNvPicPr>
          <p:nvPr>
            <p:ph type="body" idx="1"/>
          </p:nvPr>
        </p:nvPicPr>
        <p:blipFill rotWithShape="1">
          <a:blip r:embed="rId4">
            <a:alphaModFix/>
          </a:blip>
          <a:srcRect/>
          <a:stretch/>
        </p:blipFill>
        <p:spPr>
          <a:xfrm>
            <a:off x="1189807" y="1600200"/>
            <a:ext cx="9812385" cy="45259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6"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38" name="Google Shape;238;p16"/>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39" name="Google Shape;239;p16"/>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40" name="Google Shape;240;p16"/>
          <p:cNvPicPr preferRelativeResize="0"/>
          <p:nvPr/>
        </p:nvPicPr>
        <p:blipFill rotWithShape="1">
          <a:blip r:embed="rId4">
            <a:alphaModFix/>
          </a:blip>
          <a:srcRect/>
          <a:stretch/>
        </p:blipFill>
        <p:spPr>
          <a:xfrm>
            <a:off x="853441" y="547169"/>
            <a:ext cx="10652760" cy="4954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7"/>
          <p:cNvPicPr preferRelativeResize="0">
            <a:picLocks noGrp="1"/>
          </p:cNvPicPr>
          <p:nvPr>
            <p:ph type="body" idx="1"/>
          </p:nvPr>
        </p:nvPicPr>
        <p:blipFill rotWithShape="1">
          <a:blip r:embed="rId3">
            <a:alphaModFix/>
          </a:blip>
          <a:srcRect/>
          <a:stretch/>
        </p:blipFill>
        <p:spPr>
          <a:xfrm>
            <a:off x="5816700" y="1727200"/>
            <a:ext cx="5765700" cy="2944800"/>
          </a:xfrm>
          <a:prstGeom prst="rect">
            <a:avLst/>
          </a:prstGeom>
          <a:noFill/>
          <a:ln>
            <a:noFill/>
          </a:ln>
        </p:spPr>
      </p:pic>
      <p:sp>
        <p:nvSpPr>
          <p:cNvPr id="247" name="Google Shape;247;p17"/>
          <p:cNvSpPr txBox="1">
            <a:spLocks noGrp="1"/>
          </p:cNvSpPr>
          <p:nvPr>
            <p:ph type="body" idx="2"/>
          </p:nvPr>
        </p:nvSpPr>
        <p:spPr>
          <a:xfrm>
            <a:off x="609600" y="809037"/>
            <a:ext cx="4904013" cy="53171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F3F3F"/>
              </a:buClr>
              <a:buSzPts val="4000"/>
              <a:buNone/>
            </a:pPr>
            <a:r>
              <a:rPr lang="en-US" sz="4000" b="1">
                <a:solidFill>
                  <a:srgbClr val="3F3F3F"/>
                </a:solidFill>
              </a:rPr>
              <a:t>If we have agreed to evaluate, what does the evaluation look like?</a:t>
            </a:r>
            <a:endParaRPr sz="4000">
              <a:solidFill>
                <a:srgbClr val="3F3F3F"/>
              </a:solidFill>
            </a:endParaRPr>
          </a:p>
        </p:txBody>
      </p:sp>
      <p:pic>
        <p:nvPicPr>
          <p:cNvPr id="248" name="Google Shape;248;p17" title="CSDE tree logo"/>
          <p:cNvPicPr preferRelativeResize="0"/>
          <p:nvPr/>
        </p:nvPicPr>
        <p:blipFill rotWithShape="1">
          <a:blip r:embed="rId4">
            <a:alphaModFix/>
          </a:blip>
          <a:srcRect/>
          <a:stretch/>
        </p:blipFill>
        <p:spPr>
          <a:xfrm>
            <a:off x="480811" y="5818131"/>
            <a:ext cx="1096963" cy="832417"/>
          </a:xfrm>
          <a:prstGeom prst="rect">
            <a:avLst/>
          </a:prstGeom>
          <a:noFill/>
          <a:ln>
            <a:noFill/>
          </a:ln>
        </p:spPr>
      </p:pic>
      <p:cxnSp>
        <p:nvCxnSpPr>
          <p:cNvPr id="249" name="Google Shape;249;p17"/>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50" name="Google Shape;250;p17"/>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8"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57" name="Google Shape;257;p18"/>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58" name="Google Shape;258;p18"/>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59" name="Google Shape;259;p18"/>
          <p:cNvPicPr preferRelativeResize="0"/>
          <p:nvPr/>
        </p:nvPicPr>
        <p:blipFill rotWithShape="1">
          <a:blip r:embed="rId4">
            <a:alphaModFix/>
          </a:blip>
          <a:srcRect/>
          <a:stretch/>
        </p:blipFill>
        <p:spPr>
          <a:xfrm>
            <a:off x="106680" y="537978"/>
            <a:ext cx="11681782" cy="52792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09600" y="274637"/>
            <a:ext cx="10972800" cy="271672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endParaRPr>
              <a:latin typeface="Arial"/>
              <a:ea typeface="Arial"/>
              <a:cs typeface="Arial"/>
              <a:sym typeface="Arial"/>
            </a:endParaRPr>
          </a:p>
        </p:txBody>
      </p:sp>
      <p:sp>
        <p:nvSpPr>
          <p:cNvPr id="266" name="Google Shape;266;p19"/>
          <p:cNvSpPr txBox="1">
            <a:spLocks noGrp="1"/>
          </p:cNvSpPr>
          <p:nvPr>
            <p:ph type="body" idx="1"/>
          </p:nvPr>
        </p:nvSpPr>
        <p:spPr>
          <a:xfrm>
            <a:off x="770965" y="2992084"/>
            <a:ext cx="10416988" cy="32422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3200"/>
              <a:buNone/>
            </a:pPr>
            <a:r>
              <a:rPr lang="en-US" b="1">
                <a:solidFill>
                  <a:srgbClr val="595959"/>
                </a:solidFill>
                <a:latin typeface="Arial"/>
                <a:ea typeface="Arial"/>
                <a:cs typeface="Arial"/>
                <a:sym typeface="Arial"/>
              </a:rPr>
              <a:t>Evaluation Design and Consent</a:t>
            </a:r>
            <a:endParaRPr/>
          </a:p>
          <a:p>
            <a:pPr marL="0" lvl="0" indent="0" algn="l" rtl="0">
              <a:spcBef>
                <a:spcPts val="1200"/>
              </a:spcBef>
              <a:spcAft>
                <a:spcPts val="0"/>
              </a:spcAft>
              <a:buClr>
                <a:srgbClr val="595959"/>
              </a:buClr>
              <a:buSzPts val="3200"/>
              <a:buNone/>
            </a:pPr>
            <a:r>
              <a:rPr lang="en-US" b="1">
                <a:solidFill>
                  <a:srgbClr val="595959"/>
                </a:solidFill>
                <a:latin typeface="Arial"/>
                <a:ea typeface="Arial"/>
                <a:cs typeface="Arial"/>
                <a:sym typeface="Arial"/>
              </a:rPr>
              <a:t>Demographic and Parent</a:t>
            </a:r>
            <a:endParaRPr/>
          </a:p>
          <a:p>
            <a:pPr marL="0" lvl="0" indent="0" algn="l" rtl="0">
              <a:spcBef>
                <a:spcPts val="1200"/>
              </a:spcBef>
              <a:spcAft>
                <a:spcPts val="0"/>
              </a:spcAft>
              <a:buClr>
                <a:srgbClr val="595959"/>
              </a:buClr>
              <a:buSzPts val="3200"/>
              <a:buNone/>
            </a:pPr>
            <a:r>
              <a:rPr lang="en-US" b="1">
                <a:solidFill>
                  <a:srgbClr val="595959"/>
                </a:solidFill>
                <a:latin typeface="Arial"/>
                <a:ea typeface="Arial"/>
                <a:cs typeface="Arial"/>
                <a:sym typeface="Arial"/>
              </a:rPr>
              <a:t>About this Evaluation </a:t>
            </a:r>
            <a:endParaRPr/>
          </a:p>
          <a:p>
            <a:pPr marL="0" lvl="0" indent="0" algn="l" rtl="0">
              <a:spcBef>
                <a:spcPts val="1840"/>
              </a:spcBef>
              <a:spcAft>
                <a:spcPts val="0"/>
              </a:spcAft>
              <a:buClr>
                <a:srgbClr val="595959"/>
              </a:buClr>
              <a:buSzPts val="3200"/>
              <a:buNone/>
            </a:pPr>
            <a:r>
              <a:rPr lang="en-US" b="1">
                <a:solidFill>
                  <a:srgbClr val="595959"/>
                </a:solidFill>
                <a:latin typeface="Arial"/>
                <a:ea typeface="Arial"/>
                <a:cs typeface="Arial"/>
                <a:sym typeface="Arial"/>
              </a:rPr>
              <a:t>Assessment Plan </a:t>
            </a:r>
            <a:endParaRPr>
              <a:latin typeface="Arial"/>
              <a:ea typeface="Arial"/>
              <a:cs typeface="Arial"/>
              <a:sym typeface="Arial"/>
            </a:endParaRPr>
          </a:p>
        </p:txBody>
      </p:sp>
      <p:pic>
        <p:nvPicPr>
          <p:cNvPr id="267" name="Google Shape;267;p19"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68" name="Google Shape;268;p19"/>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69" name="Google Shape;269;p19"/>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70" name="Google Shape;270;p19"/>
          <p:cNvPicPr preferRelativeResize="0"/>
          <p:nvPr/>
        </p:nvPicPr>
        <p:blipFill rotWithShape="1">
          <a:blip r:embed="rId4">
            <a:alphaModFix/>
          </a:blip>
          <a:srcRect/>
          <a:stretch/>
        </p:blipFill>
        <p:spPr>
          <a:xfrm>
            <a:off x="609600" y="623661"/>
            <a:ext cx="2651760" cy="21195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F3F3F"/>
              </a:buClr>
              <a:buSzPts val="4400"/>
              <a:buFont typeface="Arial"/>
              <a:buNone/>
            </a:pPr>
            <a:r>
              <a:rPr lang="en-US">
                <a:solidFill>
                  <a:srgbClr val="3F3F3F"/>
                </a:solidFill>
                <a:latin typeface="Arial"/>
                <a:ea typeface="Arial"/>
                <a:cs typeface="Arial"/>
                <a:sym typeface="Arial"/>
              </a:rPr>
              <a:t>Referral and Evaluations</a:t>
            </a:r>
            <a:endParaRPr/>
          </a:p>
        </p:txBody>
      </p:sp>
      <p:pic>
        <p:nvPicPr>
          <p:cNvPr id="102" name="Google Shape;102;p2"/>
          <p:cNvPicPr preferRelativeResize="0">
            <a:picLocks noGrp="1"/>
          </p:cNvPicPr>
          <p:nvPr>
            <p:ph type="body" idx="1"/>
          </p:nvPr>
        </p:nvPicPr>
        <p:blipFill rotWithShape="1">
          <a:blip r:embed="rId3">
            <a:alphaModFix/>
          </a:blip>
          <a:srcRect/>
          <a:stretch/>
        </p:blipFill>
        <p:spPr>
          <a:xfrm>
            <a:off x="609600" y="1837923"/>
            <a:ext cx="10972800" cy="4050517"/>
          </a:xfrm>
          <a:prstGeom prst="rect">
            <a:avLst/>
          </a:prstGeom>
          <a:noFill/>
          <a:ln>
            <a:noFill/>
          </a:ln>
        </p:spPr>
      </p:pic>
      <p:pic>
        <p:nvPicPr>
          <p:cNvPr id="103" name="Google Shape;103;p2" title="CSDE tree logo"/>
          <p:cNvPicPr preferRelativeResize="0"/>
          <p:nvPr/>
        </p:nvPicPr>
        <p:blipFill rotWithShape="1">
          <a:blip r:embed="rId4">
            <a:alphaModFix/>
          </a:blip>
          <a:srcRect/>
          <a:stretch/>
        </p:blipFill>
        <p:spPr>
          <a:xfrm>
            <a:off x="480811" y="5818131"/>
            <a:ext cx="1096963" cy="832417"/>
          </a:xfrm>
          <a:prstGeom prst="rect">
            <a:avLst/>
          </a:prstGeom>
          <a:noFill/>
          <a:ln>
            <a:noFill/>
          </a:ln>
        </p:spPr>
      </p:pic>
      <p:cxnSp>
        <p:nvCxnSpPr>
          <p:cNvPr id="104" name="Google Shape;104;p2"/>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05" name="Google Shape;105;p2"/>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0"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77" name="Google Shape;277;p20"/>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78" name="Google Shape;278;p20"/>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79" name="Google Shape;279;p20" descr="https://lh6.googleusercontent.com/MOXpwpSDYOUGIeErVTro9ywflF718Vov3WrQHvtvlBfYMK4uBTnOYCa9T-BvMOc4p-PO_4N9166bjn7L4dEZPyTBp_V9Bm2y0mlm21KMSoyPsGz57ZfAArnfOhJurktMMX8uajEb4GTxcoLxB9pIJw"/>
          <p:cNvPicPr preferRelativeResize="0">
            <a:picLocks noGrp="1"/>
          </p:cNvPicPr>
          <p:nvPr>
            <p:ph type="body" idx="1"/>
          </p:nvPr>
        </p:nvPicPr>
        <p:blipFill rotWithShape="1">
          <a:blip r:embed="rId4">
            <a:alphaModFix/>
          </a:blip>
          <a:srcRect/>
          <a:stretch/>
        </p:blipFill>
        <p:spPr>
          <a:xfrm>
            <a:off x="609600" y="2330418"/>
            <a:ext cx="10972800" cy="30655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1"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286" name="Google Shape;286;p21"/>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287" name="Google Shape;287;p21"/>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88" name="Google Shape;288;p21" descr="https://lh4.googleusercontent.com/bufFahwV951JjeqQ02bK7pWSv0VhPL-zRzm8mgArjYcFxkYl0fo1KXVoqM5GAyXNi6nmi536Apj-1SIhdMFeAHGqRzo8eOCAvYhSbPDI1H91CYwfMrnoCfrHjq4IwLcUZAx7QuuHkz3r-1z-6oJyWA"/>
          <p:cNvPicPr preferRelativeResize="0">
            <a:picLocks noGrp="1"/>
          </p:cNvPicPr>
          <p:nvPr>
            <p:ph type="body" idx="1"/>
          </p:nvPr>
        </p:nvPicPr>
        <p:blipFill rotWithShape="1">
          <a:blip r:embed="rId4">
            <a:alphaModFix/>
          </a:blip>
          <a:srcRect/>
          <a:stretch/>
        </p:blipFill>
        <p:spPr>
          <a:xfrm>
            <a:off x="2143674" y="870025"/>
            <a:ext cx="7904700" cy="4526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13b0ea31732_0_33" title="CSDE tree logo"/>
          <p:cNvPicPr preferRelativeResize="0"/>
          <p:nvPr/>
        </p:nvPicPr>
        <p:blipFill rotWithShape="1">
          <a:blip r:embed="rId3">
            <a:alphaModFix/>
          </a:blip>
          <a:srcRect/>
          <a:stretch/>
        </p:blipFill>
        <p:spPr>
          <a:xfrm>
            <a:off x="480811" y="5818131"/>
            <a:ext cx="1096964" cy="832417"/>
          </a:xfrm>
          <a:prstGeom prst="rect">
            <a:avLst/>
          </a:prstGeom>
          <a:noFill/>
          <a:ln>
            <a:noFill/>
          </a:ln>
        </p:spPr>
      </p:pic>
      <p:cxnSp>
        <p:nvCxnSpPr>
          <p:cNvPr id="295" name="Google Shape;295;g13b0ea31732_0_33"/>
          <p:cNvCxnSpPr/>
          <p:nvPr/>
        </p:nvCxnSpPr>
        <p:spPr>
          <a:xfrm rot="10800000" flipH="1">
            <a:off x="1577774" y="6650468"/>
            <a:ext cx="10116300" cy="300"/>
          </a:xfrm>
          <a:prstGeom prst="straightConnector1">
            <a:avLst/>
          </a:prstGeom>
          <a:noFill/>
          <a:ln w="9525" cap="flat" cmpd="sng">
            <a:solidFill>
              <a:srgbClr val="002D73"/>
            </a:solidFill>
            <a:prstDash val="solid"/>
            <a:round/>
            <a:headEnd type="none" w="sm" len="sm"/>
            <a:tailEnd type="none" w="sm" len="sm"/>
          </a:ln>
        </p:spPr>
      </p:cxnSp>
      <p:sp>
        <p:nvSpPr>
          <p:cNvPr id="296" name="Google Shape;296;g13b0ea31732_0_33"/>
          <p:cNvSpPr txBox="1"/>
          <p:nvPr/>
        </p:nvSpPr>
        <p:spPr>
          <a:xfrm>
            <a:off x="7568456" y="6374494"/>
            <a:ext cx="42201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297" name="Google Shape;297;g13b0ea31732_0_33" descr="https://lh4.googleusercontent.com/bufFahwV951JjeqQ02bK7pWSv0VhPL-zRzm8mgArjYcFxkYl0fo1KXVoqM5GAyXNi6nmi536Apj-1SIhdMFeAHGqRzo8eOCAvYhSbPDI1H91CYwfMrnoCfrHjq4IwLcUZAx7QuuHkz3r-1z-6oJyWA"/>
          <p:cNvPicPr preferRelativeResize="0">
            <a:picLocks noGrp="1"/>
          </p:cNvPicPr>
          <p:nvPr>
            <p:ph type="body" idx="1"/>
          </p:nvPr>
        </p:nvPicPr>
        <p:blipFill rotWithShape="1">
          <a:blip r:embed="rId4">
            <a:alphaModFix/>
          </a:blip>
          <a:srcRect/>
          <a:stretch/>
        </p:blipFill>
        <p:spPr>
          <a:xfrm>
            <a:off x="2143649" y="698225"/>
            <a:ext cx="7904700" cy="4526100"/>
          </a:xfrm>
          <a:prstGeom prst="rect">
            <a:avLst/>
          </a:prstGeom>
          <a:noFill/>
          <a:ln>
            <a:noFill/>
          </a:ln>
        </p:spPr>
      </p:pic>
      <p:sp>
        <p:nvSpPr>
          <p:cNvPr id="298" name="Google Shape;298;g13b0ea31732_0_33"/>
          <p:cNvSpPr/>
          <p:nvPr/>
        </p:nvSpPr>
        <p:spPr>
          <a:xfrm>
            <a:off x="1362635" y="2223247"/>
            <a:ext cx="627600" cy="178500"/>
          </a:xfrm>
          <a:prstGeom prst="righ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g13b0ea31732_0_23" title="CSDE tree logo"/>
          <p:cNvPicPr preferRelativeResize="0"/>
          <p:nvPr/>
        </p:nvPicPr>
        <p:blipFill rotWithShape="1">
          <a:blip r:embed="rId3">
            <a:alphaModFix/>
          </a:blip>
          <a:srcRect/>
          <a:stretch/>
        </p:blipFill>
        <p:spPr>
          <a:xfrm>
            <a:off x="480811" y="5818131"/>
            <a:ext cx="1096964" cy="832417"/>
          </a:xfrm>
          <a:prstGeom prst="rect">
            <a:avLst/>
          </a:prstGeom>
          <a:noFill/>
          <a:ln>
            <a:noFill/>
          </a:ln>
        </p:spPr>
      </p:pic>
      <p:cxnSp>
        <p:nvCxnSpPr>
          <p:cNvPr id="305" name="Google Shape;305;g13b0ea31732_0_23"/>
          <p:cNvCxnSpPr/>
          <p:nvPr/>
        </p:nvCxnSpPr>
        <p:spPr>
          <a:xfrm rot="10800000" flipH="1">
            <a:off x="1577774" y="6650468"/>
            <a:ext cx="10116300" cy="300"/>
          </a:xfrm>
          <a:prstGeom prst="straightConnector1">
            <a:avLst/>
          </a:prstGeom>
          <a:noFill/>
          <a:ln w="9525" cap="flat" cmpd="sng">
            <a:solidFill>
              <a:srgbClr val="002D73"/>
            </a:solidFill>
            <a:prstDash val="solid"/>
            <a:round/>
            <a:headEnd type="none" w="sm" len="sm"/>
            <a:tailEnd type="none" w="sm" len="sm"/>
          </a:ln>
        </p:spPr>
      </p:cxnSp>
      <p:sp>
        <p:nvSpPr>
          <p:cNvPr id="306" name="Google Shape;306;g13b0ea31732_0_23"/>
          <p:cNvSpPr txBox="1"/>
          <p:nvPr/>
        </p:nvSpPr>
        <p:spPr>
          <a:xfrm>
            <a:off x="7568456" y="6374494"/>
            <a:ext cx="42201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07" name="Google Shape;307;g13b0ea31732_0_23" descr="https://lh4.googleusercontent.com/bufFahwV951JjeqQ02bK7pWSv0VhPL-zRzm8mgArjYcFxkYl0fo1KXVoqM5GAyXNi6nmi536Apj-1SIhdMFeAHGqRzo8eOCAvYhSbPDI1H91CYwfMrnoCfrHjq4IwLcUZAx7QuuHkz3r-1z-6oJyWA"/>
          <p:cNvPicPr preferRelativeResize="0">
            <a:picLocks noGrp="1"/>
          </p:cNvPicPr>
          <p:nvPr>
            <p:ph type="body" idx="1"/>
          </p:nvPr>
        </p:nvPicPr>
        <p:blipFill rotWithShape="1">
          <a:blip r:embed="rId4">
            <a:alphaModFix/>
          </a:blip>
          <a:srcRect/>
          <a:stretch/>
        </p:blipFill>
        <p:spPr>
          <a:xfrm>
            <a:off x="2143649" y="698225"/>
            <a:ext cx="7904700" cy="4526100"/>
          </a:xfrm>
          <a:prstGeom prst="rect">
            <a:avLst/>
          </a:prstGeom>
          <a:noFill/>
          <a:ln>
            <a:noFill/>
          </a:ln>
        </p:spPr>
      </p:pic>
      <p:sp>
        <p:nvSpPr>
          <p:cNvPr id="308" name="Google Shape;308;g13b0ea31732_0_23"/>
          <p:cNvSpPr/>
          <p:nvPr/>
        </p:nvSpPr>
        <p:spPr>
          <a:xfrm>
            <a:off x="1362635" y="2223247"/>
            <a:ext cx="627600" cy="178500"/>
          </a:xfrm>
          <a:prstGeom prst="righ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9" name="Google Shape;309;g13b0ea31732_0_23"/>
          <p:cNvSpPr/>
          <p:nvPr/>
        </p:nvSpPr>
        <p:spPr>
          <a:xfrm>
            <a:off x="6741458" y="2044613"/>
            <a:ext cx="627600" cy="178500"/>
          </a:xfrm>
          <a:prstGeom prst="lef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13b0ea31732_0_12" title="CSDE tree logo"/>
          <p:cNvPicPr preferRelativeResize="0"/>
          <p:nvPr/>
        </p:nvPicPr>
        <p:blipFill rotWithShape="1">
          <a:blip r:embed="rId3">
            <a:alphaModFix/>
          </a:blip>
          <a:srcRect/>
          <a:stretch/>
        </p:blipFill>
        <p:spPr>
          <a:xfrm>
            <a:off x="480811" y="5818131"/>
            <a:ext cx="1096964" cy="832417"/>
          </a:xfrm>
          <a:prstGeom prst="rect">
            <a:avLst/>
          </a:prstGeom>
          <a:noFill/>
          <a:ln>
            <a:noFill/>
          </a:ln>
        </p:spPr>
      </p:pic>
      <p:cxnSp>
        <p:nvCxnSpPr>
          <p:cNvPr id="316" name="Google Shape;316;g13b0ea31732_0_12"/>
          <p:cNvCxnSpPr/>
          <p:nvPr/>
        </p:nvCxnSpPr>
        <p:spPr>
          <a:xfrm rot="10800000" flipH="1">
            <a:off x="1577774" y="6650468"/>
            <a:ext cx="10116300" cy="300"/>
          </a:xfrm>
          <a:prstGeom prst="straightConnector1">
            <a:avLst/>
          </a:prstGeom>
          <a:noFill/>
          <a:ln w="9525" cap="flat" cmpd="sng">
            <a:solidFill>
              <a:srgbClr val="002D73"/>
            </a:solidFill>
            <a:prstDash val="solid"/>
            <a:round/>
            <a:headEnd type="none" w="sm" len="sm"/>
            <a:tailEnd type="none" w="sm" len="sm"/>
          </a:ln>
        </p:spPr>
      </p:cxnSp>
      <p:sp>
        <p:nvSpPr>
          <p:cNvPr id="317" name="Google Shape;317;g13b0ea31732_0_12"/>
          <p:cNvSpPr txBox="1"/>
          <p:nvPr/>
        </p:nvSpPr>
        <p:spPr>
          <a:xfrm>
            <a:off x="7568456" y="6374494"/>
            <a:ext cx="42201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18" name="Google Shape;318;g13b0ea31732_0_12" descr="https://lh4.googleusercontent.com/bufFahwV951JjeqQ02bK7pWSv0VhPL-zRzm8mgArjYcFxkYl0fo1KXVoqM5GAyXNi6nmi536Apj-1SIhdMFeAHGqRzo8eOCAvYhSbPDI1H91CYwfMrnoCfrHjq4IwLcUZAx7QuuHkz3r-1z-6oJyWA"/>
          <p:cNvPicPr preferRelativeResize="0">
            <a:picLocks noGrp="1"/>
          </p:cNvPicPr>
          <p:nvPr>
            <p:ph type="body" idx="1"/>
          </p:nvPr>
        </p:nvPicPr>
        <p:blipFill rotWithShape="1">
          <a:blip r:embed="rId4">
            <a:alphaModFix/>
          </a:blip>
          <a:srcRect/>
          <a:stretch/>
        </p:blipFill>
        <p:spPr>
          <a:xfrm>
            <a:off x="2143649" y="698225"/>
            <a:ext cx="7904700" cy="4526100"/>
          </a:xfrm>
          <a:prstGeom prst="rect">
            <a:avLst/>
          </a:prstGeom>
          <a:noFill/>
          <a:ln>
            <a:noFill/>
          </a:ln>
        </p:spPr>
      </p:pic>
      <p:sp>
        <p:nvSpPr>
          <p:cNvPr id="319" name="Google Shape;319;g13b0ea31732_0_12"/>
          <p:cNvSpPr/>
          <p:nvPr/>
        </p:nvSpPr>
        <p:spPr>
          <a:xfrm>
            <a:off x="1362635" y="2223247"/>
            <a:ext cx="627600" cy="178500"/>
          </a:xfrm>
          <a:prstGeom prst="righ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0" name="Google Shape;320;g13b0ea31732_0_12"/>
          <p:cNvSpPr/>
          <p:nvPr/>
        </p:nvSpPr>
        <p:spPr>
          <a:xfrm>
            <a:off x="6741458" y="2044613"/>
            <a:ext cx="627600" cy="178500"/>
          </a:xfrm>
          <a:prstGeom prst="lef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g13b0ea31732_0_12"/>
          <p:cNvSpPr/>
          <p:nvPr/>
        </p:nvSpPr>
        <p:spPr>
          <a:xfrm>
            <a:off x="9628094" y="2223247"/>
            <a:ext cx="627600" cy="178500"/>
          </a:xfrm>
          <a:prstGeom prst="lef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5"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28" name="Google Shape;328;p25"/>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29" name="Google Shape;329;p25"/>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30" name="Google Shape;330;p25" descr="https://lh4.googleusercontent.com/bufFahwV951JjeqQ02bK7pWSv0VhPL-zRzm8mgArjYcFxkYl0fo1KXVoqM5GAyXNi6nmi536Apj-1SIhdMFeAHGqRzo8eOCAvYhSbPDI1H91CYwfMrnoCfrHjq4IwLcUZAx7QuuHkz3r-1z-6oJyWA"/>
          <p:cNvPicPr preferRelativeResize="0">
            <a:picLocks noGrp="1"/>
          </p:cNvPicPr>
          <p:nvPr>
            <p:ph type="body" idx="1"/>
          </p:nvPr>
        </p:nvPicPr>
        <p:blipFill rotWithShape="1">
          <a:blip r:embed="rId4">
            <a:alphaModFix/>
          </a:blip>
          <a:srcRect/>
          <a:stretch/>
        </p:blipFill>
        <p:spPr>
          <a:xfrm>
            <a:off x="2143649" y="698225"/>
            <a:ext cx="7904700" cy="4526100"/>
          </a:xfrm>
          <a:prstGeom prst="rect">
            <a:avLst/>
          </a:prstGeom>
          <a:noFill/>
          <a:ln>
            <a:noFill/>
          </a:ln>
        </p:spPr>
      </p:pic>
      <p:sp>
        <p:nvSpPr>
          <p:cNvPr id="331" name="Google Shape;331;p25"/>
          <p:cNvSpPr/>
          <p:nvPr/>
        </p:nvSpPr>
        <p:spPr>
          <a:xfrm>
            <a:off x="1362635" y="2223247"/>
            <a:ext cx="627530" cy="178634"/>
          </a:xfrm>
          <a:prstGeom prst="righ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2" name="Google Shape;332;p25"/>
          <p:cNvSpPr/>
          <p:nvPr/>
        </p:nvSpPr>
        <p:spPr>
          <a:xfrm>
            <a:off x="6741458" y="2044613"/>
            <a:ext cx="627530" cy="178634"/>
          </a:xfrm>
          <a:prstGeom prst="lef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3" name="Google Shape;333;p25"/>
          <p:cNvSpPr/>
          <p:nvPr/>
        </p:nvSpPr>
        <p:spPr>
          <a:xfrm>
            <a:off x="9628094" y="2223247"/>
            <a:ext cx="627530" cy="178634"/>
          </a:xfrm>
          <a:prstGeom prst="leftArrow">
            <a:avLst>
              <a:gd name="adj1" fmla="val 50000"/>
              <a:gd name="adj2" fmla="val 50000"/>
            </a:avLst>
          </a:prstGeom>
          <a:solidFill>
            <a:schemeClr val="accent2"/>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4" name="Google Shape;334;p25"/>
          <p:cNvSpPr/>
          <p:nvPr/>
        </p:nvSpPr>
        <p:spPr>
          <a:xfrm>
            <a:off x="4384431" y="2314685"/>
            <a:ext cx="410307" cy="178634"/>
          </a:xfrm>
          <a:prstGeom prst="rect">
            <a:avLst/>
          </a:prstGeom>
          <a:noFill/>
          <a:ln w="952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6"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41" name="Google Shape;341;p26"/>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42" name="Google Shape;342;p26"/>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43" name="Google Shape;343;p26"/>
          <p:cNvPicPr preferRelativeResize="0"/>
          <p:nvPr/>
        </p:nvPicPr>
        <p:blipFill rotWithShape="1">
          <a:blip r:embed="rId4">
            <a:alphaModFix/>
          </a:blip>
          <a:srcRect/>
          <a:stretch/>
        </p:blipFill>
        <p:spPr>
          <a:xfrm>
            <a:off x="1577773" y="335674"/>
            <a:ext cx="9417453" cy="57274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7"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50" name="Google Shape;350;p27"/>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51" name="Google Shape;351;p27"/>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52" name="Google Shape;352;p27"/>
          <p:cNvPicPr preferRelativeResize="0"/>
          <p:nvPr/>
        </p:nvPicPr>
        <p:blipFill rotWithShape="1">
          <a:blip r:embed="rId4">
            <a:alphaModFix/>
          </a:blip>
          <a:srcRect/>
          <a:stretch/>
        </p:blipFill>
        <p:spPr>
          <a:xfrm>
            <a:off x="1577773" y="335674"/>
            <a:ext cx="9417453" cy="5727407"/>
          </a:xfrm>
          <a:prstGeom prst="rect">
            <a:avLst/>
          </a:prstGeom>
          <a:noFill/>
          <a:ln>
            <a:noFill/>
          </a:ln>
        </p:spPr>
      </p:pic>
      <p:sp>
        <p:nvSpPr>
          <p:cNvPr id="353" name="Google Shape;353;p27"/>
          <p:cNvSpPr/>
          <p:nvPr/>
        </p:nvSpPr>
        <p:spPr>
          <a:xfrm>
            <a:off x="1981200" y="4724400"/>
            <a:ext cx="4693920" cy="1093731"/>
          </a:xfrm>
          <a:prstGeom prst="roundRect">
            <a:avLst>
              <a:gd name="adj" fmla="val 16667"/>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8"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60" name="Google Shape;360;p28"/>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61" name="Google Shape;361;p28"/>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62" name="Google Shape;362;p28"/>
          <p:cNvPicPr preferRelativeResize="0"/>
          <p:nvPr/>
        </p:nvPicPr>
        <p:blipFill rotWithShape="1">
          <a:blip r:embed="rId4">
            <a:alphaModFix/>
          </a:blip>
          <a:srcRect/>
          <a:stretch/>
        </p:blipFill>
        <p:spPr>
          <a:xfrm>
            <a:off x="2021880" y="545418"/>
            <a:ext cx="8524200" cy="54128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9"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69" name="Google Shape;369;p29"/>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70" name="Google Shape;370;p29"/>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71" name="Google Shape;371;p29"/>
          <p:cNvPicPr preferRelativeResize="0"/>
          <p:nvPr/>
        </p:nvPicPr>
        <p:blipFill rotWithShape="1">
          <a:blip r:embed="rId4">
            <a:alphaModFix/>
          </a:blip>
          <a:srcRect/>
          <a:stretch/>
        </p:blipFill>
        <p:spPr>
          <a:xfrm>
            <a:off x="2118360" y="731960"/>
            <a:ext cx="7894320" cy="484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F3F3F"/>
              </a:buClr>
              <a:buSzPts val="4400"/>
              <a:buFont typeface="Arial"/>
              <a:buNone/>
            </a:pPr>
            <a:r>
              <a:rPr lang="en-US">
                <a:solidFill>
                  <a:srgbClr val="3F3F3F"/>
                </a:solidFill>
                <a:latin typeface="Arial"/>
                <a:ea typeface="Arial"/>
                <a:cs typeface="Arial"/>
                <a:sym typeface="Arial"/>
              </a:rPr>
              <a:t>Referral and Evaluations</a:t>
            </a:r>
            <a:endParaRPr/>
          </a:p>
        </p:txBody>
      </p:sp>
      <p:pic>
        <p:nvPicPr>
          <p:cNvPr id="112" name="Google Shape;112;p3"/>
          <p:cNvPicPr preferRelativeResize="0">
            <a:picLocks noGrp="1"/>
          </p:cNvPicPr>
          <p:nvPr>
            <p:ph type="body" idx="1"/>
          </p:nvPr>
        </p:nvPicPr>
        <p:blipFill rotWithShape="1">
          <a:blip r:embed="rId3">
            <a:alphaModFix/>
          </a:blip>
          <a:srcRect/>
          <a:stretch/>
        </p:blipFill>
        <p:spPr>
          <a:xfrm>
            <a:off x="609600" y="1837923"/>
            <a:ext cx="10972800" cy="4050517"/>
          </a:xfrm>
          <a:prstGeom prst="rect">
            <a:avLst/>
          </a:prstGeom>
          <a:noFill/>
          <a:ln>
            <a:noFill/>
          </a:ln>
        </p:spPr>
      </p:pic>
      <p:pic>
        <p:nvPicPr>
          <p:cNvPr id="113" name="Google Shape;113;p3" title="CSDE tree logo"/>
          <p:cNvPicPr preferRelativeResize="0"/>
          <p:nvPr/>
        </p:nvPicPr>
        <p:blipFill rotWithShape="1">
          <a:blip r:embed="rId4">
            <a:alphaModFix/>
          </a:blip>
          <a:srcRect/>
          <a:stretch/>
        </p:blipFill>
        <p:spPr>
          <a:xfrm>
            <a:off x="480811" y="5818131"/>
            <a:ext cx="1096963" cy="832417"/>
          </a:xfrm>
          <a:prstGeom prst="rect">
            <a:avLst/>
          </a:prstGeom>
          <a:noFill/>
          <a:ln>
            <a:noFill/>
          </a:ln>
        </p:spPr>
      </p:pic>
      <p:cxnSp>
        <p:nvCxnSpPr>
          <p:cNvPr id="114" name="Google Shape;114;p3"/>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15" name="Google Shape;115;p3"/>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16" name="Google Shape;116;p3"/>
          <p:cNvSpPr/>
          <p:nvPr/>
        </p:nvSpPr>
        <p:spPr>
          <a:xfrm>
            <a:off x="1744376" y="2203872"/>
            <a:ext cx="1802100" cy="470400"/>
          </a:xfrm>
          <a:prstGeom prst="roundRect">
            <a:avLst>
              <a:gd name="adj" fmla="val 16667"/>
            </a:avLst>
          </a:prstGeom>
          <a:noFill/>
          <a:ln w="38100" cap="flat" cmpd="sng">
            <a:solidFill>
              <a:srgbClr val="FFFF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30"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78" name="Google Shape;378;p30"/>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79" name="Google Shape;379;p30"/>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380" name="Google Shape;380;p30"/>
          <p:cNvPicPr preferRelativeResize="0"/>
          <p:nvPr/>
        </p:nvPicPr>
        <p:blipFill rotWithShape="1">
          <a:blip r:embed="rId4">
            <a:alphaModFix/>
          </a:blip>
          <a:srcRect/>
          <a:stretch/>
        </p:blipFill>
        <p:spPr>
          <a:xfrm>
            <a:off x="2118360" y="731960"/>
            <a:ext cx="7894320" cy="4845000"/>
          </a:xfrm>
          <a:prstGeom prst="rect">
            <a:avLst/>
          </a:prstGeom>
          <a:noFill/>
          <a:ln>
            <a:noFill/>
          </a:ln>
        </p:spPr>
      </p:pic>
      <p:sp>
        <p:nvSpPr>
          <p:cNvPr id="381" name="Google Shape;381;p30"/>
          <p:cNvSpPr/>
          <p:nvPr/>
        </p:nvSpPr>
        <p:spPr>
          <a:xfrm>
            <a:off x="4609707" y="3192474"/>
            <a:ext cx="1781666" cy="512260"/>
          </a:xfrm>
          <a:custGeom>
            <a:avLst/>
            <a:gdLst/>
            <a:ahLst/>
            <a:cxnLst/>
            <a:rect l="l" t="t" r="r" b="b"/>
            <a:pathLst>
              <a:path w="1781666" h="512260" extrusionOk="0">
                <a:moveTo>
                  <a:pt x="0" y="248310"/>
                </a:moveTo>
                <a:cubicBezTo>
                  <a:pt x="18854" y="245168"/>
                  <a:pt x="39853" y="248166"/>
                  <a:pt x="56561" y="238883"/>
                </a:cubicBezTo>
                <a:cubicBezTo>
                  <a:pt x="70295" y="231253"/>
                  <a:pt x="75709" y="213960"/>
                  <a:pt x="84841" y="201175"/>
                </a:cubicBezTo>
                <a:cubicBezTo>
                  <a:pt x="129867" y="138139"/>
                  <a:pt x="81992" y="206875"/>
                  <a:pt x="113122" y="144615"/>
                </a:cubicBezTo>
                <a:cubicBezTo>
                  <a:pt x="118189" y="134481"/>
                  <a:pt x="125691" y="125761"/>
                  <a:pt x="131975" y="116334"/>
                </a:cubicBezTo>
                <a:cubicBezTo>
                  <a:pt x="135117" y="94338"/>
                  <a:pt x="137749" y="72264"/>
                  <a:pt x="141402" y="50347"/>
                </a:cubicBezTo>
                <a:cubicBezTo>
                  <a:pt x="144036" y="34543"/>
                  <a:pt x="153095" y="-12648"/>
                  <a:pt x="150829" y="3213"/>
                </a:cubicBezTo>
                <a:cubicBezTo>
                  <a:pt x="145423" y="41056"/>
                  <a:pt x="153179" y="84527"/>
                  <a:pt x="131975" y="116334"/>
                </a:cubicBezTo>
                <a:cubicBezTo>
                  <a:pt x="107610" y="152883"/>
                  <a:pt x="116705" y="133867"/>
                  <a:pt x="103695" y="172895"/>
                </a:cubicBezTo>
                <a:cubicBezTo>
                  <a:pt x="96505" y="237607"/>
                  <a:pt x="100171" y="258596"/>
                  <a:pt x="75415" y="314297"/>
                </a:cubicBezTo>
                <a:cubicBezTo>
                  <a:pt x="70814" y="324650"/>
                  <a:pt x="62846" y="333151"/>
                  <a:pt x="56561" y="342578"/>
                </a:cubicBezTo>
                <a:cubicBezTo>
                  <a:pt x="57818" y="337549"/>
                  <a:pt x="70005" y="284705"/>
                  <a:pt x="75415" y="276590"/>
                </a:cubicBezTo>
                <a:cubicBezTo>
                  <a:pt x="82810" y="265498"/>
                  <a:pt x="95253" y="258628"/>
                  <a:pt x="103695" y="248310"/>
                </a:cubicBezTo>
                <a:cubicBezTo>
                  <a:pt x="123593" y="223990"/>
                  <a:pt x="134111" y="190326"/>
                  <a:pt x="160256" y="172895"/>
                </a:cubicBezTo>
                <a:cubicBezTo>
                  <a:pt x="224022" y="130383"/>
                  <a:pt x="148648" y="184502"/>
                  <a:pt x="235670" y="97481"/>
                </a:cubicBezTo>
                <a:cubicBezTo>
                  <a:pt x="243681" y="89470"/>
                  <a:pt x="255247" y="85880"/>
                  <a:pt x="263951" y="78627"/>
                </a:cubicBezTo>
                <a:cubicBezTo>
                  <a:pt x="274192" y="70093"/>
                  <a:pt x="282804" y="59774"/>
                  <a:pt x="292231" y="50347"/>
                </a:cubicBezTo>
                <a:cubicBezTo>
                  <a:pt x="295373" y="62916"/>
                  <a:pt x="301658" y="75098"/>
                  <a:pt x="301658" y="88054"/>
                </a:cubicBezTo>
                <a:cubicBezTo>
                  <a:pt x="301658" y="104076"/>
                  <a:pt x="295707" y="119547"/>
                  <a:pt x="292231" y="135188"/>
                </a:cubicBezTo>
                <a:cubicBezTo>
                  <a:pt x="289420" y="147835"/>
                  <a:pt x="286363" y="160438"/>
                  <a:pt x="282804" y="172895"/>
                </a:cubicBezTo>
                <a:cubicBezTo>
                  <a:pt x="280074" y="182449"/>
                  <a:pt x="275788" y="191535"/>
                  <a:pt x="273378" y="201175"/>
                </a:cubicBezTo>
                <a:cubicBezTo>
                  <a:pt x="269492" y="216719"/>
                  <a:pt x="269018" y="233109"/>
                  <a:pt x="263951" y="248310"/>
                </a:cubicBezTo>
                <a:cubicBezTo>
                  <a:pt x="259507" y="261641"/>
                  <a:pt x="240653" y="299349"/>
                  <a:pt x="245097" y="286017"/>
                </a:cubicBezTo>
                <a:cubicBezTo>
                  <a:pt x="258107" y="246988"/>
                  <a:pt x="249012" y="266004"/>
                  <a:pt x="273378" y="229456"/>
                </a:cubicBezTo>
                <a:cubicBezTo>
                  <a:pt x="290659" y="177607"/>
                  <a:pt x="272420" y="224060"/>
                  <a:pt x="301658" y="172895"/>
                </a:cubicBezTo>
                <a:cubicBezTo>
                  <a:pt x="349512" y="89152"/>
                  <a:pt x="293421" y="175826"/>
                  <a:pt x="339365" y="106907"/>
                </a:cubicBezTo>
                <a:cubicBezTo>
                  <a:pt x="382294" y="171300"/>
                  <a:pt x="360542" y="126161"/>
                  <a:pt x="348792" y="267163"/>
                </a:cubicBezTo>
                <a:cubicBezTo>
                  <a:pt x="346169" y="298633"/>
                  <a:pt x="342507" y="330008"/>
                  <a:pt x="339365" y="361431"/>
                </a:cubicBezTo>
                <a:cubicBezTo>
                  <a:pt x="345650" y="392854"/>
                  <a:pt x="336929" y="431748"/>
                  <a:pt x="358219" y="455699"/>
                </a:cubicBezTo>
                <a:cubicBezTo>
                  <a:pt x="362420" y="460426"/>
                  <a:pt x="440390" y="439870"/>
                  <a:pt x="452487" y="436846"/>
                </a:cubicBezTo>
                <a:cubicBezTo>
                  <a:pt x="497381" y="369505"/>
                  <a:pt x="484698" y="402268"/>
                  <a:pt x="499621" y="342578"/>
                </a:cubicBezTo>
                <a:cubicBezTo>
                  <a:pt x="496479" y="311155"/>
                  <a:pt x="498870" y="278674"/>
                  <a:pt x="490194" y="248310"/>
                </a:cubicBezTo>
                <a:cubicBezTo>
                  <a:pt x="487464" y="238756"/>
                  <a:pt x="479670" y="266714"/>
                  <a:pt x="480767" y="276590"/>
                </a:cubicBezTo>
                <a:cubicBezTo>
                  <a:pt x="482962" y="296342"/>
                  <a:pt x="493336" y="314297"/>
                  <a:pt x="499621" y="333151"/>
                </a:cubicBezTo>
                <a:cubicBezTo>
                  <a:pt x="512190" y="330009"/>
                  <a:pt x="526079" y="330152"/>
                  <a:pt x="537328" y="323724"/>
                </a:cubicBezTo>
                <a:cubicBezTo>
                  <a:pt x="576156" y="301536"/>
                  <a:pt x="559001" y="290471"/>
                  <a:pt x="584462" y="257736"/>
                </a:cubicBezTo>
                <a:cubicBezTo>
                  <a:pt x="598103" y="240197"/>
                  <a:pt x="615885" y="226313"/>
                  <a:pt x="631596" y="210602"/>
                </a:cubicBezTo>
                <a:cubicBezTo>
                  <a:pt x="655086" y="116645"/>
                  <a:pt x="654710" y="160747"/>
                  <a:pt x="641023" y="78627"/>
                </a:cubicBezTo>
                <a:cubicBezTo>
                  <a:pt x="637881" y="91196"/>
                  <a:pt x="635155" y="103877"/>
                  <a:pt x="631596" y="116334"/>
                </a:cubicBezTo>
                <a:cubicBezTo>
                  <a:pt x="628866" y="125889"/>
                  <a:pt x="624118" y="134871"/>
                  <a:pt x="622169" y="144615"/>
                </a:cubicBezTo>
                <a:cubicBezTo>
                  <a:pt x="617811" y="166402"/>
                  <a:pt x="616395" y="188685"/>
                  <a:pt x="612742" y="210602"/>
                </a:cubicBezTo>
                <a:cubicBezTo>
                  <a:pt x="610108" y="226406"/>
                  <a:pt x="606458" y="242025"/>
                  <a:pt x="603316" y="257736"/>
                </a:cubicBezTo>
                <a:cubicBezTo>
                  <a:pt x="609712" y="372878"/>
                  <a:pt x="584905" y="402402"/>
                  <a:pt x="641023" y="474553"/>
                </a:cubicBezTo>
                <a:cubicBezTo>
                  <a:pt x="651936" y="488584"/>
                  <a:pt x="666161" y="499691"/>
                  <a:pt x="678730" y="512260"/>
                </a:cubicBezTo>
                <a:cubicBezTo>
                  <a:pt x="716437" y="505975"/>
                  <a:pt x="755154" y="504110"/>
                  <a:pt x="791852" y="493406"/>
                </a:cubicBezTo>
                <a:cubicBezTo>
                  <a:pt x="887191" y="465599"/>
                  <a:pt x="937869" y="432230"/>
                  <a:pt x="1008668" y="361431"/>
                </a:cubicBezTo>
                <a:cubicBezTo>
                  <a:pt x="1024690" y="345409"/>
                  <a:pt x="1033806" y="323724"/>
                  <a:pt x="1046375" y="304870"/>
                </a:cubicBezTo>
                <a:cubicBezTo>
                  <a:pt x="1049517" y="292301"/>
                  <a:pt x="1052243" y="279620"/>
                  <a:pt x="1055802" y="267163"/>
                </a:cubicBezTo>
                <a:cubicBezTo>
                  <a:pt x="1069180" y="220340"/>
                  <a:pt x="1098506" y="187581"/>
                  <a:pt x="1008668" y="144615"/>
                </a:cubicBezTo>
                <a:cubicBezTo>
                  <a:pt x="960394" y="121527"/>
                  <a:pt x="901831" y="138330"/>
                  <a:pt x="848413" y="135188"/>
                </a:cubicBezTo>
                <a:cubicBezTo>
                  <a:pt x="801279" y="138330"/>
                  <a:pt x="752526" y="131972"/>
                  <a:pt x="707011" y="144615"/>
                </a:cubicBezTo>
                <a:cubicBezTo>
                  <a:pt x="691873" y="148820"/>
                  <a:pt x="686360" y="168588"/>
                  <a:pt x="678730" y="182322"/>
                </a:cubicBezTo>
                <a:cubicBezTo>
                  <a:pt x="659353" y="217200"/>
                  <a:pt x="658057" y="238554"/>
                  <a:pt x="650450" y="276590"/>
                </a:cubicBezTo>
                <a:cubicBezTo>
                  <a:pt x="653592" y="298586"/>
                  <a:pt x="638441" y="336732"/>
                  <a:pt x="659877" y="342578"/>
                </a:cubicBezTo>
                <a:cubicBezTo>
                  <a:pt x="692528" y="351483"/>
                  <a:pt x="724235" y="320705"/>
                  <a:pt x="754145" y="304870"/>
                </a:cubicBezTo>
                <a:cubicBezTo>
                  <a:pt x="778034" y="292223"/>
                  <a:pt x="801018" y="276850"/>
                  <a:pt x="820132" y="257736"/>
                </a:cubicBezTo>
                <a:cubicBezTo>
                  <a:pt x="843245" y="234623"/>
                  <a:pt x="876860" y="175759"/>
                  <a:pt x="895547" y="144615"/>
                </a:cubicBezTo>
                <a:cubicBezTo>
                  <a:pt x="892405" y="132046"/>
                  <a:pt x="898411" y="111004"/>
                  <a:pt x="886120" y="106907"/>
                </a:cubicBezTo>
                <a:cubicBezTo>
                  <a:pt x="875372" y="103324"/>
                  <a:pt x="866015" y="123927"/>
                  <a:pt x="867266" y="135188"/>
                </a:cubicBezTo>
                <a:cubicBezTo>
                  <a:pt x="873180" y="188412"/>
                  <a:pt x="892753" y="187296"/>
                  <a:pt x="923827" y="210602"/>
                </a:cubicBezTo>
                <a:cubicBezTo>
                  <a:pt x="952489" y="232098"/>
                  <a:pt x="983334" y="251257"/>
                  <a:pt x="1008668" y="276590"/>
                </a:cubicBezTo>
                <a:cubicBezTo>
                  <a:pt x="1018095" y="286017"/>
                  <a:pt x="1025856" y="297475"/>
                  <a:pt x="1036949" y="304870"/>
                </a:cubicBezTo>
                <a:cubicBezTo>
                  <a:pt x="1045217" y="310382"/>
                  <a:pt x="1055802" y="311155"/>
                  <a:pt x="1065229" y="314297"/>
                </a:cubicBezTo>
                <a:cubicBezTo>
                  <a:pt x="1095232" y="294295"/>
                  <a:pt x="1127919" y="277845"/>
                  <a:pt x="1150070" y="248310"/>
                </a:cubicBezTo>
                <a:cubicBezTo>
                  <a:pt x="1161064" y="233652"/>
                  <a:pt x="1168924" y="216887"/>
                  <a:pt x="1178351" y="201175"/>
                </a:cubicBezTo>
                <a:cubicBezTo>
                  <a:pt x="1173193" y="159913"/>
                  <a:pt x="1190496" y="107865"/>
                  <a:pt x="1131217" y="116334"/>
                </a:cubicBezTo>
                <a:cubicBezTo>
                  <a:pt x="1120001" y="117936"/>
                  <a:pt x="1112363" y="128903"/>
                  <a:pt x="1102936" y="135188"/>
                </a:cubicBezTo>
                <a:cubicBezTo>
                  <a:pt x="1100778" y="148134"/>
                  <a:pt x="1076509" y="239347"/>
                  <a:pt x="1112363" y="248310"/>
                </a:cubicBezTo>
                <a:cubicBezTo>
                  <a:pt x="1134346" y="253806"/>
                  <a:pt x="1168924" y="210602"/>
                  <a:pt x="1168924" y="210602"/>
                </a:cubicBezTo>
                <a:cubicBezTo>
                  <a:pt x="1261378" y="333879"/>
                  <a:pt x="1147114" y="180069"/>
                  <a:pt x="1216058" y="276590"/>
                </a:cubicBezTo>
                <a:cubicBezTo>
                  <a:pt x="1225190" y="289375"/>
                  <a:pt x="1230767" y="306381"/>
                  <a:pt x="1244338" y="314297"/>
                </a:cubicBezTo>
                <a:cubicBezTo>
                  <a:pt x="1270088" y="329318"/>
                  <a:pt x="1329180" y="342578"/>
                  <a:pt x="1329180" y="342578"/>
                </a:cubicBezTo>
                <a:cubicBezTo>
                  <a:pt x="1354318" y="333151"/>
                  <a:pt x="1381573" y="328110"/>
                  <a:pt x="1404594" y="314297"/>
                </a:cubicBezTo>
                <a:cubicBezTo>
                  <a:pt x="1455190" y="283939"/>
                  <a:pt x="1468016" y="261157"/>
                  <a:pt x="1498862" y="220029"/>
                </a:cubicBezTo>
                <a:cubicBezTo>
                  <a:pt x="1480445" y="348950"/>
                  <a:pt x="1503801" y="235140"/>
                  <a:pt x="1470582" y="323724"/>
                </a:cubicBezTo>
                <a:cubicBezTo>
                  <a:pt x="1466033" y="335855"/>
                  <a:pt x="1459025" y="374211"/>
                  <a:pt x="1461155" y="361431"/>
                </a:cubicBezTo>
                <a:cubicBezTo>
                  <a:pt x="1466423" y="329822"/>
                  <a:pt x="1469343" y="297381"/>
                  <a:pt x="1480008" y="267163"/>
                </a:cubicBezTo>
                <a:cubicBezTo>
                  <a:pt x="1493443" y="229096"/>
                  <a:pt x="1523021" y="188670"/>
                  <a:pt x="1555423" y="163468"/>
                </a:cubicBezTo>
                <a:cubicBezTo>
                  <a:pt x="1569886" y="152219"/>
                  <a:pt x="1586846" y="144615"/>
                  <a:pt x="1602557" y="135188"/>
                </a:cubicBezTo>
                <a:cubicBezTo>
                  <a:pt x="1611984" y="122619"/>
                  <a:pt x="1616173" y="103121"/>
                  <a:pt x="1630837" y="97481"/>
                </a:cubicBezTo>
                <a:cubicBezTo>
                  <a:pt x="1660225" y="86178"/>
                  <a:pt x="1743461" y="88054"/>
                  <a:pt x="1781666" y="88054"/>
                </a:cubicBezTo>
              </a:path>
            </a:pathLst>
          </a:cu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2" name="Google Shape;382;p30"/>
          <p:cNvSpPr txBox="1"/>
          <p:nvPr/>
        </p:nvSpPr>
        <p:spPr>
          <a:xfrm>
            <a:off x="6834433" y="3192474"/>
            <a:ext cx="1112363"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chemeClr val="dk1"/>
                </a:solidFill>
                <a:latin typeface="Calibri"/>
                <a:ea typeface="Calibri"/>
                <a:cs typeface="Calibri"/>
                <a:sym typeface="Calibri"/>
              </a:rPr>
              <a:t>03/07/22</a:t>
            </a:r>
            <a:endParaRPr/>
          </a:p>
        </p:txBody>
      </p:sp>
      <p:sp>
        <p:nvSpPr>
          <p:cNvPr id="383" name="Google Shape;383;p30"/>
          <p:cNvSpPr txBox="1"/>
          <p:nvPr/>
        </p:nvSpPr>
        <p:spPr>
          <a:xfrm>
            <a:off x="5618375" y="4119513"/>
            <a:ext cx="121605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03/07/22</a:t>
            </a: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1"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90" name="Google Shape;390;p31"/>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391" name="Google Shape;391;p31"/>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392" name="Google Shape;392;p31"/>
          <p:cNvPicPr preferRelativeResize="0"/>
          <p:nvPr/>
        </p:nvPicPr>
        <p:blipFill rotWithShape="1">
          <a:blip r:embed="rId4">
            <a:alphaModFix/>
          </a:blip>
          <a:srcRect/>
          <a:stretch/>
        </p:blipFill>
        <p:spPr>
          <a:xfrm>
            <a:off x="934791" y="323002"/>
            <a:ext cx="10322417" cy="53162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2"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399" name="Google Shape;399;p32"/>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00" name="Google Shape;400;p32"/>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01" name="Google Shape;401;p32"/>
          <p:cNvPicPr preferRelativeResize="0"/>
          <p:nvPr/>
        </p:nvPicPr>
        <p:blipFill rotWithShape="1">
          <a:blip r:embed="rId4">
            <a:alphaModFix/>
          </a:blip>
          <a:srcRect/>
          <a:stretch/>
        </p:blipFill>
        <p:spPr>
          <a:xfrm>
            <a:off x="248777" y="1992598"/>
            <a:ext cx="11445240" cy="23338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33"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08" name="Google Shape;408;p33"/>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09" name="Google Shape;409;p33"/>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10" name="Google Shape;410;p33"/>
          <p:cNvPicPr preferRelativeResize="0"/>
          <p:nvPr/>
        </p:nvPicPr>
        <p:blipFill rotWithShape="1">
          <a:blip r:embed="rId4">
            <a:alphaModFix/>
          </a:blip>
          <a:srcRect/>
          <a:stretch/>
        </p:blipFill>
        <p:spPr>
          <a:xfrm>
            <a:off x="772533" y="404730"/>
            <a:ext cx="10921484" cy="5275374"/>
          </a:xfrm>
          <a:prstGeom prst="rect">
            <a:avLst/>
          </a:prstGeom>
          <a:noFill/>
          <a:ln>
            <a:noFill/>
          </a:ln>
        </p:spPr>
      </p:pic>
      <p:sp>
        <p:nvSpPr>
          <p:cNvPr id="411" name="Google Shape;411;p33"/>
          <p:cNvSpPr/>
          <p:nvPr/>
        </p:nvSpPr>
        <p:spPr>
          <a:xfrm>
            <a:off x="2564091" y="3092444"/>
            <a:ext cx="5835191" cy="223887"/>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34"/>
          <p:cNvPicPr preferRelativeResize="0">
            <a:picLocks noGrp="1"/>
          </p:cNvPicPr>
          <p:nvPr>
            <p:ph type="body" idx="1"/>
          </p:nvPr>
        </p:nvPicPr>
        <p:blipFill rotWithShape="1">
          <a:blip r:embed="rId3">
            <a:alphaModFix/>
          </a:blip>
          <a:srcRect/>
          <a:stretch/>
        </p:blipFill>
        <p:spPr>
          <a:xfrm>
            <a:off x="5163253" y="273050"/>
            <a:ext cx="6023157" cy="5853113"/>
          </a:xfrm>
          <a:prstGeom prst="rect">
            <a:avLst/>
          </a:prstGeom>
          <a:noFill/>
          <a:ln>
            <a:noFill/>
          </a:ln>
        </p:spPr>
      </p:pic>
      <p:sp>
        <p:nvSpPr>
          <p:cNvPr id="418" name="Google Shape;418;p34"/>
          <p:cNvSpPr txBox="1">
            <a:spLocks noGrp="1"/>
          </p:cNvSpPr>
          <p:nvPr>
            <p:ph type="body" idx="2"/>
          </p:nvPr>
        </p:nvSpPr>
        <p:spPr>
          <a:xfrm>
            <a:off x="609600" y="809025"/>
            <a:ext cx="4281600" cy="5317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F3F3F"/>
              </a:buClr>
              <a:buSzPts val="4000"/>
              <a:buNone/>
            </a:pPr>
            <a:r>
              <a:rPr lang="en-US" sz="4000" b="1">
                <a:solidFill>
                  <a:srgbClr val="3F3F3F"/>
                </a:solidFill>
              </a:rPr>
              <a:t>Evaluations have been completed</a:t>
            </a:r>
            <a:endParaRPr sz="4000">
              <a:solidFill>
                <a:srgbClr val="3F3F3F"/>
              </a:solidFill>
            </a:endParaRPr>
          </a:p>
        </p:txBody>
      </p:sp>
      <p:pic>
        <p:nvPicPr>
          <p:cNvPr id="419" name="Google Shape;419;p34" title="CSDE tree logo"/>
          <p:cNvPicPr preferRelativeResize="0"/>
          <p:nvPr/>
        </p:nvPicPr>
        <p:blipFill rotWithShape="1">
          <a:blip r:embed="rId4">
            <a:alphaModFix/>
          </a:blip>
          <a:srcRect/>
          <a:stretch/>
        </p:blipFill>
        <p:spPr>
          <a:xfrm>
            <a:off x="480811" y="5818131"/>
            <a:ext cx="1096963" cy="832417"/>
          </a:xfrm>
          <a:prstGeom prst="rect">
            <a:avLst/>
          </a:prstGeom>
          <a:noFill/>
          <a:ln>
            <a:noFill/>
          </a:ln>
        </p:spPr>
      </p:pic>
      <p:cxnSp>
        <p:nvCxnSpPr>
          <p:cNvPr id="420" name="Google Shape;420;p34"/>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21" name="Google Shape;421;p34"/>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5"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28" name="Google Shape;428;p35"/>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29" name="Google Shape;429;p35"/>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30" name="Google Shape;430;p35"/>
          <p:cNvPicPr preferRelativeResize="0"/>
          <p:nvPr/>
        </p:nvPicPr>
        <p:blipFill rotWithShape="1">
          <a:blip r:embed="rId4">
            <a:alphaModFix/>
          </a:blip>
          <a:srcRect/>
          <a:stretch/>
        </p:blipFill>
        <p:spPr>
          <a:xfrm>
            <a:off x="690951" y="303798"/>
            <a:ext cx="10810097" cy="52733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6"/>
          <p:cNvSpPr txBox="1">
            <a:spLocks noGrp="1"/>
          </p:cNvSpPr>
          <p:nvPr>
            <p:ph type="body" idx="1"/>
          </p:nvPr>
        </p:nvSpPr>
        <p:spPr>
          <a:xfrm>
            <a:off x="609600" y="2926301"/>
            <a:ext cx="10972800" cy="3574032"/>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160000"/>
              </a:lnSpc>
              <a:spcBef>
                <a:spcPts val="0"/>
              </a:spcBef>
              <a:spcAft>
                <a:spcPts val="0"/>
              </a:spcAft>
              <a:buClr>
                <a:schemeClr val="dk1"/>
              </a:buClr>
              <a:buSzPct val="100000"/>
              <a:buNone/>
            </a:pPr>
            <a:endParaRPr b="1">
              <a:solidFill>
                <a:srgbClr val="595959"/>
              </a:solidFill>
              <a:latin typeface="Arial"/>
              <a:ea typeface="Arial"/>
              <a:cs typeface="Arial"/>
              <a:sym typeface="Arial"/>
            </a:endParaRPr>
          </a:p>
          <a:p>
            <a:pPr marL="0" lvl="0" indent="0" algn="just" rtl="0">
              <a:lnSpc>
                <a:spcPct val="160000"/>
              </a:lnSpc>
              <a:spcBef>
                <a:spcPts val="1200"/>
              </a:spcBef>
              <a:spcAft>
                <a:spcPts val="0"/>
              </a:spcAft>
              <a:buClr>
                <a:srgbClr val="595959"/>
              </a:buClr>
              <a:buSzPct val="100000"/>
              <a:buNone/>
            </a:pPr>
            <a:r>
              <a:rPr lang="en-US" b="1">
                <a:solidFill>
                  <a:srgbClr val="595959"/>
                </a:solidFill>
                <a:latin typeface="Arial"/>
                <a:ea typeface="Arial"/>
                <a:cs typeface="Arial"/>
                <a:sym typeface="Arial"/>
              </a:rPr>
              <a:t>Evaluations</a:t>
            </a:r>
            <a:endParaRPr/>
          </a:p>
          <a:p>
            <a:pPr marL="0" lvl="0" indent="0" algn="just" rtl="0">
              <a:lnSpc>
                <a:spcPct val="160000"/>
              </a:lnSpc>
              <a:spcBef>
                <a:spcPts val="1200"/>
              </a:spcBef>
              <a:spcAft>
                <a:spcPts val="0"/>
              </a:spcAft>
              <a:buClr>
                <a:srgbClr val="595959"/>
              </a:buClr>
              <a:buSzPct val="100000"/>
              <a:buNone/>
            </a:pPr>
            <a:r>
              <a:rPr lang="en-US" b="1">
                <a:solidFill>
                  <a:srgbClr val="595959"/>
                </a:solidFill>
                <a:latin typeface="Arial"/>
                <a:ea typeface="Arial"/>
                <a:cs typeface="Arial"/>
                <a:sym typeface="Arial"/>
              </a:rPr>
              <a:t>Demographic and Parent</a:t>
            </a:r>
            <a:endParaRPr/>
          </a:p>
          <a:p>
            <a:pPr marL="0" lvl="0" indent="0" algn="just" rtl="0">
              <a:lnSpc>
                <a:spcPct val="160000"/>
              </a:lnSpc>
              <a:spcBef>
                <a:spcPts val="1200"/>
              </a:spcBef>
              <a:spcAft>
                <a:spcPts val="0"/>
              </a:spcAft>
              <a:buClr>
                <a:srgbClr val="595959"/>
              </a:buClr>
              <a:buSzPct val="100000"/>
              <a:buNone/>
            </a:pPr>
            <a:r>
              <a:rPr lang="en-US" b="1">
                <a:solidFill>
                  <a:srgbClr val="595959"/>
                </a:solidFill>
                <a:latin typeface="Arial"/>
                <a:ea typeface="Arial"/>
                <a:cs typeface="Arial"/>
                <a:sym typeface="Arial"/>
              </a:rPr>
              <a:t>Assessments/Data and Evaluations</a:t>
            </a:r>
            <a:endParaRPr/>
          </a:p>
          <a:p>
            <a:pPr marL="0" lvl="0" indent="0" algn="l" rtl="0">
              <a:spcBef>
                <a:spcPts val="1696"/>
              </a:spcBef>
              <a:spcAft>
                <a:spcPts val="0"/>
              </a:spcAft>
              <a:buClr>
                <a:schemeClr val="dk1"/>
              </a:buClr>
              <a:buSzPct val="100000"/>
              <a:buNone/>
            </a:pPr>
            <a:r>
              <a:rPr lang="en-US"/>
              <a:t/>
            </a:r>
            <a:br>
              <a:rPr lang="en-US"/>
            </a:br>
            <a:endParaRPr>
              <a:latin typeface="Arial"/>
              <a:ea typeface="Arial"/>
              <a:cs typeface="Arial"/>
              <a:sym typeface="Arial"/>
            </a:endParaRPr>
          </a:p>
        </p:txBody>
      </p:sp>
      <p:pic>
        <p:nvPicPr>
          <p:cNvPr id="437" name="Google Shape;437;p36"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38" name="Google Shape;438;p36"/>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39" name="Google Shape;439;p36"/>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40" name="Google Shape;440;p36" descr="https://lh4.googleusercontent.com/MYU3YRGexML0w_o9_Zjqju12D6D60_4OPQ0p0IJoOIo6O7k_kCtzF_u0mwkrNva8fOlTfZeUxlNvmcdGzsl-81b-OiJ7XizDPViCHCSfm9sAODbVb6mSKDet7gib7CSa5Qyr3mtH9gz2-PE-LPnr-A"/>
          <p:cNvPicPr preferRelativeResize="0"/>
          <p:nvPr/>
        </p:nvPicPr>
        <p:blipFill rotWithShape="1">
          <a:blip r:embed="rId4">
            <a:alphaModFix/>
          </a:blip>
          <a:srcRect/>
          <a:stretch/>
        </p:blipFill>
        <p:spPr>
          <a:xfrm>
            <a:off x="609600" y="598516"/>
            <a:ext cx="3097876" cy="26268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37"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47" name="Google Shape;447;p37"/>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48" name="Google Shape;448;p37"/>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49" name="Google Shape;449;p37"/>
          <p:cNvPicPr preferRelativeResize="0"/>
          <p:nvPr/>
        </p:nvPicPr>
        <p:blipFill rotWithShape="1">
          <a:blip r:embed="rId4">
            <a:alphaModFix/>
          </a:blip>
          <a:srcRect/>
          <a:stretch/>
        </p:blipFill>
        <p:spPr>
          <a:xfrm>
            <a:off x="876300" y="367960"/>
            <a:ext cx="10439400" cy="545017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8"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56" name="Google Shape;456;p38"/>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57" name="Google Shape;457;p38"/>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58" name="Google Shape;458;p38"/>
          <p:cNvPicPr preferRelativeResize="0"/>
          <p:nvPr/>
        </p:nvPicPr>
        <p:blipFill rotWithShape="1">
          <a:blip r:embed="rId4">
            <a:alphaModFix/>
          </a:blip>
          <a:srcRect/>
          <a:stretch/>
        </p:blipFill>
        <p:spPr>
          <a:xfrm>
            <a:off x="926932" y="353648"/>
            <a:ext cx="10439400" cy="5450171"/>
          </a:xfrm>
          <a:prstGeom prst="rect">
            <a:avLst/>
          </a:prstGeom>
          <a:noFill/>
          <a:ln>
            <a:noFill/>
          </a:ln>
        </p:spPr>
      </p:pic>
      <p:sp>
        <p:nvSpPr>
          <p:cNvPr id="459" name="Google Shape;459;p38"/>
          <p:cNvSpPr/>
          <p:nvPr/>
        </p:nvSpPr>
        <p:spPr>
          <a:xfrm>
            <a:off x="2820185" y="2995342"/>
            <a:ext cx="1244339" cy="301658"/>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39"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66" name="Google Shape;466;p39"/>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67" name="Google Shape;467;p39"/>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68" name="Google Shape;468;p39"/>
          <p:cNvPicPr preferRelativeResize="0"/>
          <p:nvPr/>
        </p:nvPicPr>
        <p:blipFill rotWithShape="1">
          <a:blip r:embed="rId4">
            <a:alphaModFix/>
          </a:blip>
          <a:srcRect/>
          <a:stretch/>
        </p:blipFill>
        <p:spPr>
          <a:xfrm>
            <a:off x="876300" y="367235"/>
            <a:ext cx="10439400" cy="5450171"/>
          </a:xfrm>
          <a:prstGeom prst="rect">
            <a:avLst/>
          </a:prstGeom>
          <a:noFill/>
          <a:ln>
            <a:noFill/>
          </a:ln>
        </p:spPr>
      </p:pic>
      <p:sp>
        <p:nvSpPr>
          <p:cNvPr id="469" name="Google Shape;469;p39"/>
          <p:cNvSpPr/>
          <p:nvPr/>
        </p:nvSpPr>
        <p:spPr>
          <a:xfrm>
            <a:off x="4911735" y="2890864"/>
            <a:ext cx="1828800" cy="402900"/>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23" name="Google Shape;123;p4"/>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24" name="Google Shape;124;p4"/>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25" name="Google Shape;125;p4"/>
          <p:cNvPicPr preferRelativeResize="0"/>
          <p:nvPr/>
        </p:nvPicPr>
        <p:blipFill rotWithShape="1">
          <a:blip r:embed="rId4">
            <a:alphaModFix/>
          </a:blip>
          <a:srcRect/>
          <a:stretch/>
        </p:blipFill>
        <p:spPr>
          <a:xfrm>
            <a:off x="480811" y="747653"/>
            <a:ext cx="10922296" cy="477416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40"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76" name="Google Shape;476;p40"/>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77" name="Google Shape;477;p40"/>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78" name="Google Shape;478;p40"/>
          <p:cNvPicPr preferRelativeResize="0"/>
          <p:nvPr/>
        </p:nvPicPr>
        <p:blipFill rotWithShape="1">
          <a:blip r:embed="rId4">
            <a:alphaModFix/>
          </a:blip>
          <a:srcRect/>
          <a:stretch/>
        </p:blipFill>
        <p:spPr>
          <a:xfrm>
            <a:off x="876300" y="367960"/>
            <a:ext cx="10439400" cy="5450171"/>
          </a:xfrm>
          <a:prstGeom prst="rect">
            <a:avLst/>
          </a:prstGeom>
          <a:noFill/>
          <a:ln>
            <a:noFill/>
          </a:ln>
        </p:spPr>
      </p:pic>
      <p:sp>
        <p:nvSpPr>
          <p:cNvPr id="479" name="Google Shape;479;p40"/>
          <p:cNvSpPr/>
          <p:nvPr/>
        </p:nvSpPr>
        <p:spPr>
          <a:xfrm>
            <a:off x="7107810" y="2995342"/>
            <a:ext cx="1216058" cy="301658"/>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1"/>
          <p:cNvSpPr txBox="1">
            <a:spLocks noGrp="1"/>
          </p:cNvSpPr>
          <p:nvPr>
            <p:ph type="body" idx="1"/>
          </p:nvPr>
        </p:nvSpPr>
        <p:spPr>
          <a:xfrm>
            <a:off x="609599" y="2909389"/>
            <a:ext cx="11084417" cy="3590724"/>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120000"/>
              </a:lnSpc>
              <a:spcBef>
                <a:spcPts val="0"/>
              </a:spcBef>
              <a:spcAft>
                <a:spcPts val="0"/>
              </a:spcAft>
              <a:buClr>
                <a:srgbClr val="595959"/>
              </a:buClr>
              <a:buSzPct val="100000"/>
              <a:buNone/>
            </a:pPr>
            <a:r>
              <a:rPr lang="en-US" sz="4400" b="1">
                <a:solidFill>
                  <a:srgbClr val="595959"/>
                </a:solidFill>
                <a:latin typeface="Arial"/>
                <a:ea typeface="Arial"/>
                <a:cs typeface="Arial"/>
                <a:sym typeface="Arial"/>
              </a:rPr>
              <a:t>Determination of Eligibility</a:t>
            </a:r>
            <a:endParaRPr sz="4400" b="1"/>
          </a:p>
          <a:p>
            <a:pPr marL="0" lvl="0" indent="0" algn="l" rtl="0">
              <a:lnSpc>
                <a:spcPct val="120000"/>
              </a:lnSpc>
              <a:spcBef>
                <a:spcPts val="1200"/>
              </a:spcBef>
              <a:spcAft>
                <a:spcPts val="0"/>
              </a:spcAft>
              <a:buClr>
                <a:srgbClr val="0000FF"/>
              </a:buClr>
              <a:buSzPct val="100000"/>
              <a:buNone/>
            </a:pPr>
            <a:r>
              <a:rPr lang="en-US" sz="3800">
                <a:solidFill>
                  <a:srgbClr val="0000FF"/>
                </a:solidFill>
                <a:latin typeface="Arial"/>
                <a:ea typeface="Arial"/>
                <a:cs typeface="Arial"/>
                <a:sym typeface="Arial"/>
              </a:rPr>
              <a:t>	CREATE A NOTICE OF PLANNING AND PLACEMENT TEAM MEETING</a:t>
            </a:r>
            <a:endParaRPr sz="3800"/>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Meeting Attendance Excusal</a:t>
            </a:r>
            <a:endParaRPr/>
          </a:p>
          <a:p>
            <a:pPr marL="0" lvl="0" indent="0" algn="l" rtl="0">
              <a:lnSpc>
                <a:spcPct val="120000"/>
              </a:lnSpc>
              <a:spcBef>
                <a:spcPts val="1200"/>
              </a:spcBef>
              <a:spcAft>
                <a:spcPts val="0"/>
              </a:spcAft>
              <a:buClr>
                <a:srgbClr val="595959"/>
              </a:buClr>
              <a:buSzPct val="100000"/>
              <a:buNone/>
            </a:pPr>
            <a:r>
              <a:rPr lang="en-US" sz="5100" b="1">
                <a:solidFill>
                  <a:srgbClr val="595959"/>
                </a:solidFill>
              </a:rPr>
              <a:t>Record of Meeting</a:t>
            </a:r>
            <a:endParaRPr/>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Primary Disability</a:t>
            </a:r>
            <a:endParaRPr sz="4400"/>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Determinant Factors</a:t>
            </a:r>
            <a:endParaRPr sz="4400"/>
          </a:p>
          <a:p>
            <a:pPr marL="342900" lvl="0" indent="-342900" algn="l" rtl="0">
              <a:spcBef>
                <a:spcPts val="1504"/>
              </a:spcBef>
              <a:spcAft>
                <a:spcPts val="0"/>
              </a:spcAft>
              <a:buClr>
                <a:schemeClr val="dk1"/>
              </a:buClr>
              <a:buSzPct val="100000"/>
              <a:buChar char="•"/>
            </a:pPr>
            <a:r>
              <a:rPr lang="en-US"/>
              <a:t/>
            </a:r>
            <a:br>
              <a:rPr lang="en-US"/>
            </a:br>
            <a:endParaRPr>
              <a:latin typeface="Arial"/>
              <a:ea typeface="Arial"/>
              <a:cs typeface="Arial"/>
              <a:sym typeface="Arial"/>
            </a:endParaRPr>
          </a:p>
        </p:txBody>
      </p:sp>
      <p:pic>
        <p:nvPicPr>
          <p:cNvPr id="486" name="Google Shape;486;p41"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87" name="Google Shape;487;p41"/>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88" name="Google Shape;488;p41"/>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89" name="Google Shape;489;p41" descr="https://lh6.googleusercontent.com/5t13Bqt5HFeWaGoKD3zLz3pRlzkBwwTKRPke3HIdaWW1opijpXMpdUxgTJkLmrPhOTN2oH5kZwP0sss7jt8Pi5LL44Ct2u7idkX-aXrqJ4dxgcryp1xOsluvhNsoTsNuEB4hu7z6QVhcptKgsGRt1w"/>
          <p:cNvPicPr preferRelativeResize="0"/>
          <p:nvPr/>
        </p:nvPicPr>
        <p:blipFill rotWithShape="1">
          <a:blip r:embed="rId4">
            <a:alphaModFix/>
          </a:blip>
          <a:srcRect/>
          <a:stretch/>
        </p:blipFill>
        <p:spPr>
          <a:xfrm>
            <a:off x="604056" y="483506"/>
            <a:ext cx="3186547" cy="242588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2"/>
          <p:cNvSpPr txBox="1">
            <a:spLocks noGrp="1"/>
          </p:cNvSpPr>
          <p:nvPr>
            <p:ph type="body" idx="1"/>
          </p:nvPr>
        </p:nvSpPr>
        <p:spPr>
          <a:xfrm>
            <a:off x="609599" y="2909389"/>
            <a:ext cx="11084417" cy="3590724"/>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120000"/>
              </a:lnSpc>
              <a:spcBef>
                <a:spcPts val="0"/>
              </a:spcBef>
              <a:spcAft>
                <a:spcPts val="0"/>
              </a:spcAft>
              <a:buClr>
                <a:srgbClr val="595959"/>
              </a:buClr>
              <a:buSzPct val="100000"/>
              <a:buNone/>
            </a:pPr>
            <a:r>
              <a:rPr lang="en-US" sz="4400" b="1">
                <a:solidFill>
                  <a:srgbClr val="595959"/>
                </a:solidFill>
                <a:latin typeface="Arial"/>
                <a:ea typeface="Arial"/>
                <a:cs typeface="Arial"/>
                <a:sym typeface="Arial"/>
              </a:rPr>
              <a:t>Determination of Eligibility</a:t>
            </a:r>
            <a:endParaRPr sz="4400" b="1"/>
          </a:p>
          <a:p>
            <a:pPr marL="0" lvl="0" indent="0" algn="l" rtl="0">
              <a:lnSpc>
                <a:spcPct val="120000"/>
              </a:lnSpc>
              <a:spcBef>
                <a:spcPts val="1200"/>
              </a:spcBef>
              <a:spcAft>
                <a:spcPts val="0"/>
              </a:spcAft>
              <a:buClr>
                <a:srgbClr val="0000FF"/>
              </a:buClr>
              <a:buSzPct val="100000"/>
              <a:buNone/>
            </a:pPr>
            <a:r>
              <a:rPr lang="en-US" sz="3800">
                <a:solidFill>
                  <a:srgbClr val="0000FF"/>
                </a:solidFill>
                <a:latin typeface="Arial"/>
                <a:ea typeface="Arial"/>
                <a:cs typeface="Arial"/>
                <a:sym typeface="Arial"/>
              </a:rPr>
              <a:t>	CREATE A NOTICE OF PLANNING AND PLACEMENT TEAM MEETING</a:t>
            </a:r>
            <a:endParaRPr sz="3800"/>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Meeting Attendance Excusal</a:t>
            </a:r>
            <a:endParaRPr/>
          </a:p>
          <a:p>
            <a:pPr marL="0" lvl="0" indent="0" algn="l" rtl="0">
              <a:lnSpc>
                <a:spcPct val="120000"/>
              </a:lnSpc>
              <a:spcBef>
                <a:spcPts val="1200"/>
              </a:spcBef>
              <a:spcAft>
                <a:spcPts val="0"/>
              </a:spcAft>
              <a:buClr>
                <a:srgbClr val="595959"/>
              </a:buClr>
              <a:buSzPct val="100000"/>
              <a:buNone/>
            </a:pPr>
            <a:r>
              <a:rPr lang="en-US" sz="5100" b="1">
                <a:solidFill>
                  <a:srgbClr val="595959"/>
                </a:solidFill>
              </a:rPr>
              <a:t>Record of Meeting		</a:t>
            </a:r>
            <a:r>
              <a:rPr lang="en-US" sz="5100" i="1">
                <a:solidFill>
                  <a:srgbClr val="FF0000"/>
                </a:solidFill>
              </a:rPr>
              <a:t>Not eligible</a:t>
            </a:r>
            <a:endParaRPr/>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Primary Disability</a:t>
            </a:r>
            <a:endParaRPr sz="4400"/>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Determinant Factors</a:t>
            </a:r>
            <a:endParaRPr sz="4400"/>
          </a:p>
          <a:p>
            <a:pPr marL="342900" lvl="0" indent="-342900" algn="l" rtl="0">
              <a:spcBef>
                <a:spcPts val="1504"/>
              </a:spcBef>
              <a:spcAft>
                <a:spcPts val="0"/>
              </a:spcAft>
              <a:buClr>
                <a:schemeClr val="dk1"/>
              </a:buClr>
              <a:buSzPct val="100000"/>
              <a:buChar char="•"/>
            </a:pPr>
            <a:r>
              <a:rPr lang="en-US"/>
              <a:t/>
            </a:r>
            <a:br>
              <a:rPr lang="en-US"/>
            </a:br>
            <a:endParaRPr>
              <a:latin typeface="Arial"/>
              <a:ea typeface="Arial"/>
              <a:cs typeface="Arial"/>
              <a:sym typeface="Arial"/>
            </a:endParaRPr>
          </a:p>
        </p:txBody>
      </p:sp>
      <p:pic>
        <p:nvPicPr>
          <p:cNvPr id="496" name="Google Shape;496;p42"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497" name="Google Shape;497;p42"/>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498" name="Google Shape;498;p42"/>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99" name="Google Shape;499;p42" descr="https://lh6.googleusercontent.com/5t13Bqt5HFeWaGoKD3zLz3pRlzkBwwTKRPke3HIdaWW1opijpXMpdUxgTJkLmrPhOTN2oH5kZwP0sss7jt8Pi5LL44Ct2u7idkX-aXrqJ4dxgcryp1xOsluvhNsoTsNuEB4hu7z6QVhcptKgsGRt1w"/>
          <p:cNvPicPr preferRelativeResize="0"/>
          <p:nvPr/>
        </p:nvPicPr>
        <p:blipFill rotWithShape="1">
          <a:blip r:embed="rId4">
            <a:alphaModFix/>
          </a:blip>
          <a:srcRect/>
          <a:stretch/>
        </p:blipFill>
        <p:spPr>
          <a:xfrm>
            <a:off x="604056" y="483506"/>
            <a:ext cx="3186547" cy="2425883"/>
          </a:xfrm>
          <a:prstGeom prst="rect">
            <a:avLst/>
          </a:prstGeom>
          <a:noFill/>
          <a:ln>
            <a:noFill/>
          </a:ln>
        </p:spPr>
      </p:pic>
      <p:sp>
        <p:nvSpPr>
          <p:cNvPr id="500" name="Google Shape;500;p42"/>
          <p:cNvSpPr/>
          <p:nvPr/>
        </p:nvSpPr>
        <p:spPr>
          <a:xfrm>
            <a:off x="604056" y="4521871"/>
            <a:ext cx="2761153" cy="299038"/>
          </a:xfrm>
          <a:prstGeom prst="round1Rect">
            <a:avLst>
              <a:gd name="adj" fmla="val 16667"/>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3"/>
          <p:cNvSpPr txBox="1">
            <a:spLocks noGrp="1"/>
          </p:cNvSpPr>
          <p:nvPr>
            <p:ph type="body" idx="1"/>
          </p:nvPr>
        </p:nvSpPr>
        <p:spPr>
          <a:xfrm>
            <a:off x="609599" y="2909389"/>
            <a:ext cx="11084417" cy="3590724"/>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120000"/>
              </a:lnSpc>
              <a:spcBef>
                <a:spcPts val="0"/>
              </a:spcBef>
              <a:spcAft>
                <a:spcPts val="0"/>
              </a:spcAft>
              <a:buClr>
                <a:srgbClr val="595959"/>
              </a:buClr>
              <a:buSzPct val="100000"/>
              <a:buNone/>
            </a:pPr>
            <a:r>
              <a:rPr lang="en-US" sz="4400" b="1">
                <a:solidFill>
                  <a:srgbClr val="595959"/>
                </a:solidFill>
                <a:latin typeface="Arial"/>
                <a:ea typeface="Arial"/>
                <a:cs typeface="Arial"/>
                <a:sym typeface="Arial"/>
              </a:rPr>
              <a:t>Determination of Eligibility</a:t>
            </a:r>
            <a:endParaRPr sz="4400" b="1"/>
          </a:p>
          <a:p>
            <a:pPr marL="0" lvl="0" indent="0" algn="l" rtl="0">
              <a:lnSpc>
                <a:spcPct val="120000"/>
              </a:lnSpc>
              <a:spcBef>
                <a:spcPts val="1200"/>
              </a:spcBef>
              <a:spcAft>
                <a:spcPts val="0"/>
              </a:spcAft>
              <a:buClr>
                <a:srgbClr val="0000FF"/>
              </a:buClr>
              <a:buSzPct val="100000"/>
              <a:buNone/>
            </a:pPr>
            <a:r>
              <a:rPr lang="en-US" sz="3800">
                <a:solidFill>
                  <a:srgbClr val="0000FF"/>
                </a:solidFill>
                <a:latin typeface="Arial"/>
                <a:ea typeface="Arial"/>
                <a:cs typeface="Arial"/>
                <a:sym typeface="Arial"/>
              </a:rPr>
              <a:t>	CREATE A NOTICE OF PLANNING AND PLACEMENT TEAM MEETING</a:t>
            </a:r>
            <a:endParaRPr sz="3800"/>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Meeting Attendance Excusal</a:t>
            </a:r>
            <a:endParaRPr/>
          </a:p>
          <a:p>
            <a:pPr marL="0" lvl="0" indent="0" algn="l" rtl="0">
              <a:lnSpc>
                <a:spcPct val="120000"/>
              </a:lnSpc>
              <a:spcBef>
                <a:spcPts val="1200"/>
              </a:spcBef>
              <a:spcAft>
                <a:spcPts val="0"/>
              </a:spcAft>
              <a:buClr>
                <a:srgbClr val="595959"/>
              </a:buClr>
              <a:buSzPct val="100000"/>
              <a:buNone/>
            </a:pPr>
            <a:r>
              <a:rPr lang="en-US" sz="5100" b="1">
                <a:solidFill>
                  <a:srgbClr val="595959"/>
                </a:solidFill>
              </a:rPr>
              <a:t>Record of Meeting</a:t>
            </a:r>
            <a:endParaRPr/>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Primary Disability    </a:t>
            </a:r>
            <a:r>
              <a:rPr lang="en-US" sz="4400" i="1">
                <a:solidFill>
                  <a:srgbClr val="FF0000"/>
                </a:solidFill>
                <a:latin typeface="Arial"/>
                <a:ea typeface="Arial"/>
                <a:cs typeface="Arial"/>
                <a:sym typeface="Arial"/>
              </a:rPr>
              <a:t>eligible</a:t>
            </a:r>
            <a:endParaRPr sz="4400" i="1">
              <a:solidFill>
                <a:srgbClr val="FF0000"/>
              </a:solidFill>
            </a:endParaRPr>
          </a:p>
          <a:p>
            <a:pPr marL="0" lvl="0" indent="0" algn="l" rtl="0">
              <a:lnSpc>
                <a:spcPct val="120000"/>
              </a:lnSpc>
              <a:spcBef>
                <a:spcPts val="1200"/>
              </a:spcBef>
              <a:spcAft>
                <a:spcPts val="0"/>
              </a:spcAft>
              <a:buClr>
                <a:srgbClr val="595959"/>
              </a:buClr>
              <a:buSzPct val="100000"/>
              <a:buNone/>
            </a:pPr>
            <a:r>
              <a:rPr lang="en-US" sz="4400" b="1">
                <a:solidFill>
                  <a:srgbClr val="595959"/>
                </a:solidFill>
                <a:latin typeface="Arial"/>
                <a:ea typeface="Arial"/>
                <a:cs typeface="Arial"/>
                <a:sym typeface="Arial"/>
              </a:rPr>
              <a:t>Determinant Factors</a:t>
            </a:r>
            <a:endParaRPr sz="4400"/>
          </a:p>
          <a:p>
            <a:pPr marL="342900" lvl="0" indent="-342900" algn="l" rtl="0">
              <a:spcBef>
                <a:spcPts val="1504"/>
              </a:spcBef>
              <a:spcAft>
                <a:spcPts val="0"/>
              </a:spcAft>
              <a:buClr>
                <a:schemeClr val="dk1"/>
              </a:buClr>
              <a:buSzPct val="100000"/>
              <a:buChar char="•"/>
            </a:pPr>
            <a:r>
              <a:rPr lang="en-US"/>
              <a:t/>
            </a:r>
            <a:br>
              <a:rPr lang="en-US"/>
            </a:br>
            <a:endParaRPr>
              <a:latin typeface="Arial"/>
              <a:ea typeface="Arial"/>
              <a:cs typeface="Arial"/>
              <a:sym typeface="Arial"/>
            </a:endParaRPr>
          </a:p>
        </p:txBody>
      </p:sp>
      <p:pic>
        <p:nvPicPr>
          <p:cNvPr id="507" name="Google Shape;507;p43"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08" name="Google Shape;508;p43"/>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09" name="Google Shape;509;p43"/>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10" name="Google Shape;510;p43" descr="https://lh6.googleusercontent.com/5t13Bqt5HFeWaGoKD3zLz3pRlzkBwwTKRPke3HIdaWW1opijpXMpdUxgTJkLmrPhOTN2oH5kZwP0sss7jt8Pi5LL44Ct2u7idkX-aXrqJ4dxgcryp1xOsluvhNsoTsNuEB4hu7z6QVhcptKgsGRt1w"/>
          <p:cNvPicPr preferRelativeResize="0"/>
          <p:nvPr/>
        </p:nvPicPr>
        <p:blipFill rotWithShape="1">
          <a:blip r:embed="rId4">
            <a:alphaModFix/>
          </a:blip>
          <a:srcRect/>
          <a:stretch/>
        </p:blipFill>
        <p:spPr>
          <a:xfrm>
            <a:off x="604056" y="483506"/>
            <a:ext cx="3186547" cy="2425883"/>
          </a:xfrm>
          <a:prstGeom prst="rect">
            <a:avLst/>
          </a:prstGeom>
          <a:noFill/>
          <a:ln>
            <a:noFill/>
          </a:ln>
        </p:spPr>
      </p:pic>
      <p:sp>
        <p:nvSpPr>
          <p:cNvPr id="511" name="Google Shape;511;p43"/>
          <p:cNvSpPr/>
          <p:nvPr/>
        </p:nvSpPr>
        <p:spPr>
          <a:xfrm>
            <a:off x="604056" y="4971011"/>
            <a:ext cx="2471653" cy="282413"/>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43"/>
          <p:cNvSpPr/>
          <p:nvPr/>
        </p:nvSpPr>
        <p:spPr>
          <a:xfrm>
            <a:off x="609599" y="5469775"/>
            <a:ext cx="2948248" cy="282413"/>
          </a:xfrm>
          <a:prstGeom prst="round1Rect">
            <a:avLst>
              <a:gd name="adj" fmla="val 16667"/>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44"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19" name="Google Shape;519;p44"/>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20" name="Google Shape;520;p44"/>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21" name="Google Shape;521;p44"/>
          <p:cNvPicPr preferRelativeResize="0"/>
          <p:nvPr/>
        </p:nvPicPr>
        <p:blipFill>
          <a:blip r:embed="rId4">
            <a:alphaModFix/>
          </a:blip>
          <a:stretch>
            <a:fillRect/>
          </a:stretch>
        </p:blipFill>
        <p:spPr>
          <a:xfrm>
            <a:off x="1047750" y="81450"/>
            <a:ext cx="10570775" cy="57952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5"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28" name="Google Shape;528;p45"/>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29" name="Google Shape;529;p45"/>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30" name="Google Shape;530;p45" descr="https://lh3.googleusercontent.com/PLLeTSPtfANfBqG8w8PF4jfJ5TpvEBLC7_80VjwBc2ef8Iih0eHvjmPJjbAEOURc7HXX71psadWYaw8v7AQgJ2JsvExZWaZqAwVWTDxTxd53hbJA0nVDevMqimu-qHiWVtyzVqZAOIfP8PgC0H4vLQ"/>
          <p:cNvPicPr preferRelativeResize="0"/>
          <p:nvPr/>
        </p:nvPicPr>
        <p:blipFill rotWithShape="1">
          <a:blip r:embed="rId4">
            <a:alphaModFix/>
          </a:blip>
          <a:srcRect/>
          <a:stretch/>
        </p:blipFill>
        <p:spPr>
          <a:xfrm>
            <a:off x="180975" y="332729"/>
            <a:ext cx="11830050" cy="535273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46"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37" name="Google Shape;537;p46"/>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38" name="Google Shape;538;p46"/>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39" name="Google Shape;539;p46" descr="https://lh6.googleusercontent.com/XsI8Gi7UIMtmsj8jXkrURszVSTvsQHHYvyhfAmSxNMiO0Ilssw3pK5Tbg5KUcfeTXkylPuYy7bZKGWHXc8biKPobeTgYPmQIepMmLlkFuO6LQYOKJ1ImebyMkqE9BQaEatch6QbXl2oNaSX__gDZYw"/>
          <p:cNvPicPr preferRelativeResize="0"/>
          <p:nvPr/>
        </p:nvPicPr>
        <p:blipFill rotWithShape="1">
          <a:blip r:embed="rId4">
            <a:alphaModFix/>
          </a:blip>
          <a:srcRect/>
          <a:stretch/>
        </p:blipFill>
        <p:spPr>
          <a:xfrm>
            <a:off x="234950" y="349574"/>
            <a:ext cx="11722100" cy="546739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47"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46" name="Google Shape;546;p47"/>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47" name="Google Shape;547;p47"/>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48" name="Google Shape;548;p47" descr="https://lh3.googleusercontent.com/X4-NxlS5HErMWcCG2YjM0ABs-LzYN9MXrcxjZmO6zqdmMMZ0uEfWQEpewJK8VSVAmGJ9-e4-cHnCuKdgq2z7Eya4Dji0YEHWGfyLMs60kZSvg76Z4h3GRU7mvGZH_M1OebyHVoVaADtyhFtnarTFwQ"/>
          <p:cNvPicPr preferRelativeResize="0"/>
          <p:nvPr/>
        </p:nvPicPr>
        <p:blipFill rotWithShape="1">
          <a:blip r:embed="rId4">
            <a:alphaModFix/>
          </a:blip>
          <a:srcRect/>
          <a:stretch/>
        </p:blipFill>
        <p:spPr>
          <a:xfrm>
            <a:off x="276089" y="768952"/>
            <a:ext cx="11512374" cy="4716568"/>
          </a:xfrm>
          <a:prstGeom prst="rect">
            <a:avLst/>
          </a:prstGeom>
          <a:noFill/>
          <a:ln>
            <a:noFill/>
          </a:ln>
        </p:spPr>
      </p:pic>
      <p:sp>
        <p:nvSpPr>
          <p:cNvPr id="549" name="Google Shape;549;p47"/>
          <p:cNvSpPr/>
          <p:nvPr/>
        </p:nvSpPr>
        <p:spPr>
          <a:xfrm>
            <a:off x="6095999" y="965529"/>
            <a:ext cx="865909" cy="159394"/>
          </a:xfrm>
          <a:prstGeom prst="rightArrow">
            <a:avLst>
              <a:gd name="adj1" fmla="val 50000"/>
              <a:gd name="adj2" fmla="val 50000"/>
            </a:avLst>
          </a:prstGeom>
          <a:solidFill>
            <a:srgbClr val="C0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48"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56" name="Google Shape;556;p48"/>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57" name="Google Shape;557;p48"/>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58" name="Google Shape;558;p48" descr="https://lh5.googleusercontent.com/mA4rCSXWwUlz4ktZgZpFutV0Bu3KHcoNDQ1yBm7k6fddsZjnkdR22XGLajoSe8puxFWl3ilNmxcOC_BxQ03OtdoA4JYFh9SaF6QluMuqkrtHNY98ahgcJnRUBt6XZB_bGmWm7SA6hrUxP3eDsEaVcA"/>
          <p:cNvPicPr preferRelativeResize="0"/>
          <p:nvPr/>
        </p:nvPicPr>
        <p:blipFill rotWithShape="1">
          <a:blip r:embed="rId4">
            <a:alphaModFix/>
          </a:blip>
          <a:srcRect/>
          <a:stretch/>
        </p:blipFill>
        <p:spPr>
          <a:xfrm>
            <a:off x="955965" y="457420"/>
            <a:ext cx="10612842" cy="535888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9"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65" name="Google Shape;565;p49"/>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66" name="Google Shape;566;p49"/>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67" name="Google Shape;567;p49" descr="https://lh5.googleusercontent.com/Fu9Z7T0XzHRlI9R27zh2hOZIOVxTdPy2qoPFO5Xw93icpsJ1Ae10kMgBPjTCmOztQpz-MeporcKcuSQLdy9PktGQ2EFW81SLKG2Q12KANTUNgpgDOpkoIOWXgjsCuUaSw0uHzTlJFCTzzMDQm5luCA"/>
          <p:cNvPicPr preferRelativeResize="0"/>
          <p:nvPr/>
        </p:nvPicPr>
        <p:blipFill rotWithShape="1">
          <a:blip r:embed="rId4">
            <a:alphaModFix/>
          </a:blip>
          <a:srcRect/>
          <a:stretch/>
        </p:blipFill>
        <p:spPr>
          <a:xfrm>
            <a:off x="0" y="33338"/>
            <a:ext cx="11945566" cy="57836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32" name="Google Shape;132;p5"/>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33" name="Google Shape;133;p5"/>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34" name="Google Shape;134;p5"/>
          <p:cNvPicPr preferRelativeResize="0"/>
          <p:nvPr/>
        </p:nvPicPr>
        <p:blipFill rotWithShape="1">
          <a:blip r:embed="rId4">
            <a:alphaModFix/>
          </a:blip>
          <a:srcRect/>
          <a:stretch/>
        </p:blipFill>
        <p:spPr>
          <a:xfrm>
            <a:off x="480811" y="767140"/>
            <a:ext cx="10922296" cy="4774166"/>
          </a:xfrm>
          <a:prstGeom prst="rect">
            <a:avLst/>
          </a:prstGeom>
          <a:noFill/>
          <a:ln>
            <a:noFill/>
          </a:ln>
        </p:spPr>
      </p:pic>
      <p:sp>
        <p:nvSpPr>
          <p:cNvPr id="135" name="Google Shape;135;p5"/>
          <p:cNvSpPr/>
          <p:nvPr/>
        </p:nvSpPr>
        <p:spPr>
          <a:xfrm>
            <a:off x="174287" y="3059724"/>
            <a:ext cx="613047" cy="140676"/>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50"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74" name="Google Shape;574;p50"/>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75" name="Google Shape;575;p50"/>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76" name="Google Shape;576;p50" descr="https://lh5.googleusercontent.com/7e06kE9KHo3dGlCdoER5nrocLbxNMdjoXyHaeAPNI-WRueRL7l5wl9hGbu55TPUlo8lxgF47CBnvPVRAMSorFZNWAu1Q8-UtTf7_h5YHw8FkYw_cFMZM1ot7Wmgc0EMJ23XP_Lg572ZUL1_fkA2POg"/>
          <p:cNvPicPr preferRelativeResize="0"/>
          <p:nvPr/>
        </p:nvPicPr>
        <p:blipFill rotWithShape="1">
          <a:blip r:embed="rId4">
            <a:alphaModFix/>
          </a:blip>
          <a:srcRect/>
          <a:stretch/>
        </p:blipFill>
        <p:spPr>
          <a:xfrm>
            <a:off x="236295" y="297190"/>
            <a:ext cx="11457722" cy="2971800"/>
          </a:xfrm>
          <a:prstGeom prst="rect">
            <a:avLst/>
          </a:prstGeom>
          <a:noFill/>
          <a:ln>
            <a:noFill/>
          </a:ln>
        </p:spPr>
      </p:pic>
      <p:pic>
        <p:nvPicPr>
          <p:cNvPr id="577" name="Google Shape;577;p50" descr="https://lh6.googleusercontent.com/tHT6IM2tSn4h_V-1l50kDXapoRAU4Pdnxi1F6_iI_iTQZtAQyV_NVXfqkTS1VPq0SC1IRqDx7NggzvWEkKF5Pr2ev7emOUQRy2AAWUHlJg2fbZgGZfGATiExNxn3YOIMHR1hf7rUzdiK8MFZWUEowQ"/>
          <p:cNvPicPr preferRelativeResize="0"/>
          <p:nvPr/>
        </p:nvPicPr>
        <p:blipFill rotWithShape="1">
          <a:blip r:embed="rId5">
            <a:alphaModFix/>
          </a:blip>
          <a:srcRect/>
          <a:stretch/>
        </p:blipFill>
        <p:spPr>
          <a:xfrm>
            <a:off x="1457367" y="2998627"/>
            <a:ext cx="9195001" cy="33701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51"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84" name="Google Shape;584;p51"/>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85" name="Google Shape;585;p51"/>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86" name="Google Shape;586;p51" descr="https://lh5.googleusercontent.com/7e06kE9KHo3dGlCdoER5nrocLbxNMdjoXyHaeAPNI-WRueRL7l5wl9hGbu55TPUlo8lxgF47CBnvPVRAMSorFZNWAu1Q8-UtTf7_h5YHw8FkYw_cFMZM1ot7Wmgc0EMJ23XP_Lg572ZUL1_fkA2POg"/>
          <p:cNvPicPr preferRelativeResize="0"/>
          <p:nvPr/>
        </p:nvPicPr>
        <p:blipFill rotWithShape="1">
          <a:blip r:embed="rId4">
            <a:alphaModFix/>
          </a:blip>
          <a:srcRect/>
          <a:stretch/>
        </p:blipFill>
        <p:spPr>
          <a:xfrm>
            <a:off x="236295" y="297190"/>
            <a:ext cx="11457722" cy="2971800"/>
          </a:xfrm>
          <a:prstGeom prst="rect">
            <a:avLst/>
          </a:prstGeom>
          <a:noFill/>
          <a:ln>
            <a:noFill/>
          </a:ln>
        </p:spPr>
      </p:pic>
      <p:pic>
        <p:nvPicPr>
          <p:cNvPr id="587" name="Google Shape;587;p51" descr="https://lh6.googleusercontent.com/tHT6IM2tSn4h_V-1l50kDXapoRAU4Pdnxi1F6_iI_iTQZtAQyV_NVXfqkTS1VPq0SC1IRqDx7NggzvWEkKF5Pr2ev7emOUQRy2AAWUHlJg2fbZgGZfGATiExNxn3YOIMHR1hf7rUzdiK8MFZWUEowQ"/>
          <p:cNvPicPr preferRelativeResize="0"/>
          <p:nvPr/>
        </p:nvPicPr>
        <p:blipFill rotWithShape="1">
          <a:blip r:embed="rId5">
            <a:alphaModFix/>
          </a:blip>
          <a:srcRect/>
          <a:stretch/>
        </p:blipFill>
        <p:spPr>
          <a:xfrm>
            <a:off x="1457367" y="2998627"/>
            <a:ext cx="9195001" cy="3370176"/>
          </a:xfrm>
          <a:prstGeom prst="rect">
            <a:avLst/>
          </a:prstGeom>
          <a:noFill/>
          <a:ln>
            <a:noFill/>
          </a:ln>
        </p:spPr>
      </p:pic>
      <p:sp>
        <p:nvSpPr>
          <p:cNvPr id="588" name="Google Shape;588;p51"/>
          <p:cNvSpPr/>
          <p:nvPr/>
        </p:nvSpPr>
        <p:spPr>
          <a:xfrm>
            <a:off x="8988357" y="544749"/>
            <a:ext cx="2705660" cy="330740"/>
          </a:xfrm>
          <a:prstGeom prst="round1Rect">
            <a:avLst>
              <a:gd name="adj" fmla="val 16667"/>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52"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595" name="Google Shape;595;p52"/>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596" name="Google Shape;596;p52"/>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597" name="Google Shape;597;p52" descr="https://lh4.googleusercontent.com/HoBbsXxE3F1gXq7qJgSkjL3Dx9PF5TllfpXLSS0dI31v8Bv5Xcwk3pB0jCJ2RcIQ1dhEMIdeZzTo9WguAwLVAja0R91E8kAru3n5E9S0vY9EPMPm2VBsaSLT5sx3QVtZKJpELZOFwgeYW6U0cqzPog"/>
          <p:cNvPicPr preferRelativeResize="0"/>
          <p:nvPr/>
        </p:nvPicPr>
        <p:blipFill rotWithShape="1">
          <a:blip r:embed="rId4">
            <a:alphaModFix/>
          </a:blip>
          <a:srcRect/>
          <a:stretch/>
        </p:blipFill>
        <p:spPr>
          <a:xfrm>
            <a:off x="1584325" y="700831"/>
            <a:ext cx="9021763" cy="51173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53"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604" name="Google Shape;604;p53"/>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605" name="Google Shape;605;p53"/>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606" name="Google Shape;606;p53"/>
          <p:cNvPicPr preferRelativeResize="0"/>
          <p:nvPr/>
        </p:nvPicPr>
        <p:blipFill rotWithShape="1">
          <a:blip r:embed="rId4">
            <a:alphaModFix/>
          </a:blip>
          <a:srcRect/>
          <a:stretch/>
        </p:blipFill>
        <p:spPr>
          <a:xfrm>
            <a:off x="1131219" y="376399"/>
            <a:ext cx="10116243" cy="502552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54"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613" name="Google Shape;613;p54"/>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614" name="Google Shape;614;p54"/>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615" name="Google Shape;615;p54" descr="https://lh5.googleusercontent.com/T_ApqjfZef2Hyc2Lxqejt1F8MSFX14TikPENwrCCjJ5MQdVcpjmENq-zW56Pkr8Rm5L8RPGna4QM1XHaUkvP-KR1hyK4XTpI_2OaDCEsmYwJl8y4x9zrUa8CGMhsx8mq9Hjhij-O3vpMP8dH075cdA"/>
          <p:cNvPicPr preferRelativeResize="0"/>
          <p:nvPr/>
        </p:nvPicPr>
        <p:blipFill rotWithShape="1">
          <a:blip r:embed="rId4">
            <a:alphaModFix/>
          </a:blip>
          <a:srcRect/>
          <a:stretch/>
        </p:blipFill>
        <p:spPr>
          <a:xfrm>
            <a:off x="175098" y="336550"/>
            <a:ext cx="11613364" cy="54815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42" name="Google Shape;142;p6"/>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43" name="Google Shape;143;p6"/>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44" name="Google Shape;144;p6"/>
          <p:cNvPicPr preferRelativeResize="0"/>
          <p:nvPr/>
        </p:nvPicPr>
        <p:blipFill rotWithShape="1">
          <a:blip r:embed="rId4">
            <a:alphaModFix/>
          </a:blip>
          <a:srcRect/>
          <a:stretch/>
        </p:blipFill>
        <p:spPr>
          <a:xfrm>
            <a:off x="0" y="744553"/>
            <a:ext cx="12192000" cy="53688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580048" y="464270"/>
            <a:ext cx="10972800" cy="246508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endParaRPr>
              <a:latin typeface="Arial"/>
              <a:ea typeface="Arial"/>
              <a:cs typeface="Arial"/>
              <a:sym typeface="Arial"/>
            </a:endParaRPr>
          </a:p>
        </p:txBody>
      </p:sp>
      <p:sp>
        <p:nvSpPr>
          <p:cNvPr id="151" name="Google Shape;151;p7"/>
          <p:cNvSpPr txBox="1">
            <a:spLocks noGrp="1"/>
          </p:cNvSpPr>
          <p:nvPr>
            <p:ph type="body" idx="1"/>
          </p:nvPr>
        </p:nvSpPr>
        <p:spPr>
          <a:xfrm>
            <a:off x="609599" y="3253783"/>
            <a:ext cx="10972799" cy="24666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3F3F"/>
              </a:buClr>
              <a:buSzPts val="3200"/>
              <a:buNone/>
            </a:pPr>
            <a:r>
              <a:rPr lang="en-US" b="1">
                <a:solidFill>
                  <a:srgbClr val="3F3F3F"/>
                </a:solidFill>
              </a:rPr>
              <a:t>Referral</a:t>
            </a:r>
            <a:r>
              <a:rPr lang="en-US">
                <a:solidFill>
                  <a:srgbClr val="3F3F3F"/>
                </a:solidFill>
              </a:rPr>
              <a:t> (header indicating which Tile you are on)</a:t>
            </a:r>
            <a:endParaRPr/>
          </a:p>
          <a:p>
            <a:pPr marL="0" lvl="0" indent="0" algn="l" rtl="0">
              <a:spcBef>
                <a:spcPts val="640"/>
              </a:spcBef>
              <a:spcAft>
                <a:spcPts val="0"/>
              </a:spcAft>
              <a:buClr>
                <a:srgbClr val="3F3F3F"/>
              </a:buClr>
              <a:buSzPts val="3200"/>
              <a:buNone/>
            </a:pPr>
            <a:r>
              <a:rPr lang="en-US" b="1">
                <a:solidFill>
                  <a:srgbClr val="3F3F3F"/>
                </a:solidFill>
              </a:rPr>
              <a:t>Demographic and Parent Information</a:t>
            </a:r>
            <a:endParaRPr>
              <a:solidFill>
                <a:srgbClr val="3F3F3F"/>
              </a:solidFill>
            </a:endParaRPr>
          </a:p>
          <a:p>
            <a:pPr marL="0" lvl="0" indent="0" algn="l" rtl="0">
              <a:spcBef>
                <a:spcPts val="640"/>
              </a:spcBef>
              <a:spcAft>
                <a:spcPts val="0"/>
              </a:spcAft>
              <a:buClr>
                <a:srgbClr val="3F3F3F"/>
              </a:buClr>
              <a:buSzPts val="3200"/>
              <a:buNone/>
            </a:pPr>
            <a:r>
              <a:rPr lang="en-US" b="1">
                <a:solidFill>
                  <a:srgbClr val="3F3F3F"/>
                </a:solidFill>
              </a:rPr>
              <a:t>Referral to Determine Eligibility</a:t>
            </a:r>
            <a:endParaRPr>
              <a:solidFill>
                <a:srgbClr val="3F3F3F"/>
              </a:solidFill>
            </a:endParaRPr>
          </a:p>
          <a:p>
            <a:pPr marL="0" lvl="0" indent="0" algn="l" rtl="0">
              <a:spcBef>
                <a:spcPts val="640"/>
              </a:spcBef>
              <a:spcAft>
                <a:spcPts val="0"/>
              </a:spcAft>
              <a:buClr>
                <a:srgbClr val="3F3F3F"/>
              </a:buClr>
              <a:buSzPts val="3200"/>
              <a:buNone/>
            </a:pPr>
            <a:r>
              <a:rPr lang="en-US" b="1">
                <a:solidFill>
                  <a:srgbClr val="3F3F3F"/>
                </a:solidFill>
              </a:rPr>
              <a:t>Documents</a:t>
            </a:r>
            <a:endParaRPr>
              <a:solidFill>
                <a:srgbClr val="3F3F3F"/>
              </a:solidFill>
            </a:endParaRPr>
          </a:p>
          <a:p>
            <a:pPr marL="342900" lvl="0" indent="-139700" algn="l" rtl="0">
              <a:spcBef>
                <a:spcPts val="640"/>
              </a:spcBef>
              <a:spcAft>
                <a:spcPts val="0"/>
              </a:spcAft>
              <a:buClr>
                <a:schemeClr val="dk1"/>
              </a:buClr>
              <a:buSzPts val="3200"/>
              <a:buNone/>
            </a:pPr>
            <a:endParaRPr>
              <a:latin typeface="Arial"/>
              <a:ea typeface="Arial"/>
              <a:cs typeface="Arial"/>
              <a:sym typeface="Arial"/>
            </a:endParaRPr>
          </a:p>
        </p:txBody>
      </p:sp>
      <p:pic>
        <p:nvPicPr>
          <p:cNvPr id="152" name="Google Shape;152;p7"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53" name="Google Shape;153;p7"/>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54" name="Google Shape;154;p7"/>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55" name="Google Shape;155;p7" descr="https://lh4.googleusercontent.com/vA5dt2j2AEGZxlAa7W6FMsaJojTXBw-xah4-jfyOWk18e66Nj-QedXzUOftqEEhH_a_bG0Xw1V80m1kHW9m9ToPbUk5pGWndXRXzewJbtNBBtuVf9NLfE57_cDcwoD7iUiZyX2970SzRFq1CMtT9Wg"/>
          <p:cNvPicPr preferRelativeResize="0"/>
          <p:nvPr/>
        </p:nvPicPr>
        <p:blipFill rotWithShape="1">
          <a:blip r:embed="rId4">
            <a:alphaModFix/>
          </a:blip>
          <a:srcRect/>
          <a:stretch/>
        </p:blipFill>
        <p:spPr>
          <a:xfrm>
            <a:off x="480811" y="464270"/>
            <a:ext cx="3169277" cy="24650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body" idx="1"/>
          </p:nvPr>
        </p:nvSpPr>
        <p:spPr>
          <a:xfrm>
            <a:off x="609599" y="3429000"/>
            <a:ext cx="10972799" cy="252928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595959"/>
              </a:buClr>
              <a:buSzPct val="100000"/>
              <a:buNone/>
            </a:pPr>
            <a:r>
              <a:rPr lang="en-US" b="1">
                <a:solidFill>
                  <a:srgbClr val="595959"/>
                </a:solidFill>
                <a:latin typeface="Arial"/>
                <a:ea typeface="Arial"/>
                <a:cs typeface="Arial"/>
                <a:sym typeface="Arial"/>
              </a:rPr>
              <a:t>PPT 1</a:t>
            </a:r>
            <a:endParaRPr/>
          </a:p>
          <a:p>
            <a:pPr marL="0" lvl="0" indent="0" algn="l" rtl="0">
              <a:spcBef>
                <a:spcPts val="1200"/>
              </a:spcBef>
              <a:spcAft>
                <a:spcPts val="0"/>
              </a:spcAft>
              <a:buClr>
                <a:srgbClr val="595959"/>
              </a:buClr>
              <a:buSzPct val="100000"/>
              <a:buNone/>
            </a:pPr>
            <a:r>
              <a:rPr lang="en-US" b="1">
                <a:solidFill>
                  <a:srgbClr val="595959"/>
                </a:solidFill>
                <a:latin typeface="Arial"/>
                <a:ea typeface="Arial"/>
                <a:cs typeface="Arial"/>
                <a:sym typeface="Arial"/>
              </a:rPr>
              <a:t>Demographic and Parent Information</a:t>
            </a:r>
            <a:endParaRPr/>
          </a:p>
          <a:p>
            <a:pPr marL="0" lvl="0" indent="0" algn="l" rtl="0">
              <a:spcBef>
                <a:spcPts val="1200"/>
              </a:spcBef>
              <a:spcAft>
                <a:spcPts val="0"/>
              </a:spcAft>
              <a:buClr>
                <a:srgbClr val="595959"/>
              </a:buClr>
              <a:buSzPct val="100000"/>
              <a:buNone/>
            </a:pPr>
            <a:r>
              <a:rPr lang="en-US" b="1">
                <a:solidFill>
                  <a:srgbClr val="595959"/>
                </a:solidFill>
                <a:latin typeface="Arial"/>
                <a:ea typeface="Arial"/>
                <a:cs typeface="Arial"/>
                <a:sym typeface="Arial"/>
              </a:rPr>
              <a:t>Scheduling a PPT Meeting</a:t>
            </a:r>
            <a:endParaRPr/>
          </a:p>
          <a:p>
            <a:pPr marL="457200" lvl="1" indent="0" algn="l" rtl="0">
              <a:spcBef>
                <a:spcPts val="1200"/>
              </a:spcBef>
              <a:spcAft>
                <a:spcPts val="0"/>
              </a:spcAft>
              <a:buClr>
                <a:srgbClr val="0000FF"/>
              </a:buClr>
              <a:buSzPct val="100000"/>
              <a:buNone/>
            </a:pPr>
            <a:r>
              <a:rPr lang="en-US" sz="2000">
                <a:solidFill>
                  <a:srgbClr val="0000FF"/>
                </a:solidFill>
                <a:latin typeface="Arial"/>
                <a:ea typeface="Arial"/>
                <a:cs typeface="Arial"/>
                <a:sym typeface="Arial"/>
              </a:rPr>
              <a:t>CREATE NOTICE OF PLANNING AND PLACEMENT TEAM MEETING</a:t>
            </a:r>
            <a:endParaRPr/>
          </a:p>
          <a:p>
            <a:pPr marL="0" lvl="0" indent="0" algn="l" rtl="0">
              <a:spcBef>
                <a:spcPts val="1200"/>
              </a:spcBef>
              <a:spcAft>
                <a:spcPts val="0"/>
              </a:spcAft>
              <a:buClr>
                <a:srgbClr val="595959"/>
              </a:buClr>
              <a:buSzPct val="100000"/>
              <a:buNone/>
            </a:pPr>
            <a:r>
              <a:rPr lang="en-US" b="1">
                <a:solidFill>
                  <a:srgbClr val="595959"/>
                </a:solidFill>
                <a:latin typeface="Arial"/>
                <a:ea typeface="Arial"/>
                <a:cs typeface="Arial"/>
                <a:sym typeface="Arial"/>
              </a:rPr>
              <a:t>Record of Meeting</a:t>
            </a:r>
            <a:endParaRPr/>
          </a:p>
          <a:p>
            <a:pPr marL="342900" lvl="0" indent="-170180" algn="l" rtl="0">
              <a:spcBef>
                <a:spcPts val="1744"/>
              </a:spcBef>
              <a:spcAft>
                <a:spcPts val="0"/>
              </a:spcAft>
              <a:buClr>
                <a:schemeClr val="dk1"/>
              </a:buClr>
              <a:buSzPct val="100000"/>
              <a:buNone/>
            </a:pPr>
            <a:endParaRPr>
              <a:latin typeface="Arial"/>
              <a:ea typeface="Arial"/>
              <a:cs typeface="Arial"/>
              <a:sym typeface="Arial"/>
            </a:endParaRPr>
          </a:p>
        </p:txBody>
      </p:sp>
      <p:pic>
        <p:nvPicPr>
          <p:cNvPr id="162" name="Google Shape;162;p8"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63" name="Google Shape;163;p8"/>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64" name="Google Shape;164;p8"/>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65" name="Google Shape;165;p8" descr="https://lh3.googleusercontent.com/tQAZKh6e5YEAobrpacJMQ5yp9VarteksETTpmBlsa8tZPawDDT4EtzHwuLJjZaeUYcVAUg5Lxkg3JYgmNw-vC_pUFmPspnYT-zFYc9QR2Yo4Cl04xE1TJnGHIMYc_to-8spFv9ifywHb8hSfhRhQyA"/>
          <p:cNvPicPr preferRelativeResize="0"/>
          <p:nvPr/>
        </p:nvPicPr>
        <p:blipFill rotWithShape="1">
          <a:blip r:embed="rId4">
            <a:alphaModFix/>
          </a:blip>
          <a:srcRect/>
          <a:stretch/>
        </p:blipFill>
        <p:spPr>
          <a:xfrm>
            <a:off x="609599" y="340070"/>
            <a:ext cx="2823042" cy="2529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9" title="CSDE tree logo"/>
          <p:cNvPicPr preferRelativeResize="0"/>
          <p:nvPr/>
        </p:nvPicPr>
        <p:blipFill rotWithShape="1">
          <a:blip r:embed="rId3">
            <a:alphaModFix/>
          </a:blip>
          <a:srcRect/>
          <a:stretch/>
        </p:blipFill>
        <p:spPr>
          <a:xfrm>
            <a:off x="480811" y="5818131"/>
            <a:ext cx="1096963" cy="832417"/>
          </a:xfrm>
          <a:prstGeom prst="rect">
            <a:avLst/>
          </a:prstGeom>
          <a:noFill/>
          <a:ln>
            <a:noFill/>
          </a:ln>
        </p:spPr>
      </p:pic>
      <p:cxnSp>
        <p:nvCxnSpPr>
          <p:cNvPr id="172" name="Google Shape;172;p9"/>
          <p:cNvCxnSpPr/>
          <p:nvPr/>
        </p:nvCxnSpPr>
        <p:spPr>
          <a:xfrm rot="10800000" flipH="1">
            <a:off x="1577774" y="6650548"/>
            <a:ext cx="10116243" cy="220"/>
          </a:xfrm>
          <a:prstGeom prst="straightConnector1">
            <a:avLst/>
          </a:prstGeom>
          <a:noFill/>
          <a:ln w="9525" cap="flat" cmpd="sng">
            <a:solidFill>
              <a:srgbClr val="002D73"/>
            </a:solidFill>
            <a:prstDash val="solid"/>
            <a:round/>
            <a:headEnd type="none" w="sm" len="sm"/>
            <a:tailEnd type="none" w="sm" len="sm"/>
          </a:ln>
        </p:spPr>
      </p:cxnSp>
      <p:sp>
        <p:nvSpPr>
          <p:cNvPr id="173" name="Google Shape;173;p9"/>
          <p:cNvSpPr txBox="1"/>
          <p:nvPr/>
        </p:nvSpPr>
        <p:spPr>
          <a:xfrm>
            <a:off x="7568456" y="6374494"/>
            <a:ext cx="422000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74" name="Google Shape;174;p9"/>
          <p:cNvPicPr preferRelativeResize="0"/>
          <p:nvPr/>
        </p:nvPicPr>
        <p:blipFill rotWithShape="1">
          <a:blip r:embed="rId4">
            <a:alphaModFix/>
          </a:blip>
          <a:srcRect/>
          <a:stretch/>
        </p:blipFill>
        <p:spPr>
          <a:xfrm>
            <a:off x="702365" y="1777917"/>
            <a:ext cx="11264348" cy="226849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6400</Words>
  <Application>Microsoft Office PowerPoint</Application>
  <PresentationFormat>Widescreen</PresentationFormat>
  <Paragraphs>451</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Times New Roman</vt:lpstr>
      <vt:lpstr>Arial Black</vt:lpstr>
      <vt:lpstr>Arial</vt:lpstr>
      <vt:lpstr>Roboto</vt:lpstr>
      <vt:lpstr>Calibri</vt:lpstr>
      <vt:lpstr>Custom Design</vt:lpstr>
      <vt:lpstr>CONNECTICUT STATE DEPARTMENT OF EDUCATION  </vt:lpstr>
      <vt:lpstr>Referral and Evaluations</vt:lpstr>
      <vt:lpstr>Referral and Evaluations</vt:lpstr>
      <vt:lpstr>PowerPoint Presentation</vt:lpstr>
      <vt:lpstr>PowerPoint Presentation</vt:lpstr>
      <vt:lpstr>PowerPoint Presentation</vt:lpstr>
      <vt:lpstr>PowerPoint Presentation</vt:lpstr>
      <vt:lpstr>PowerPoint Presentation</vt:lpstr>
      <vt:lpstr>PowerPoint Presentation</vt:lpstr>
      <vt:lpstr>Record of Meeting</vt:lpstr>
      <vt:lpstr>PowerPoint Presentation</vt:lpstr>
      <vt:lpstr>Continuing with PPT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Ott, Theresa</dc:creator>
  <cp:lastModifiedBy>Nemr, Georgette</cp:lastModifiedBy>
  <cp:revision>3</cp:revision>
  <dcterms:created xsi:type="dcterms:W3CDTF">2022-06-30T11:45:56Z</dcterms:created>
  <dcterms:modified xsi:type="dcterms:W3CDTF">2022-09-07T20:47:51Z</dcterms:modified>
</cp:coreProperties>
</file>