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handoutMasterIdLst>
    <p:handoutMasterId r:id="rId55"/>
  </p:handoutMasterIdLst>
  <p:sldIdLst>
    <p:sldId id="320" r:id="rId2"/>
    <p:sldId id="434" r:id="rId3"/>
    <p:sldId id="409" r:id="rId4"/>
    <p:sldId id="446" r:id="rId5"/>
    <p:sldId id="419" r:id="rId6"/>
    <p:sldId id="413" r:id="rId7"/>
    <p:sldId id="411" r:id="rId8"/>
    <p:sldId id="448" r:id="rId9"/>
    <p:sldId id="435" r:id="rId10"/>
    <p:sldId id="426" r:id="rId11"/>
    <p:sldId id="424" r:id="rId12"/>
    <p:sldId id="423" r:id="rId13"/>
    <p:sldId id="429" r:id="rId14"/>
    <p:sldId id="451" r:id="rId15"/>
    <p:sldId id="430" r:id="rId16"/>
    <p:sldId id="376" r:id="rId17"/>
    <p:sldId id="405" r:id="rId18"/>
    <p:sldId id="404" r:id="rId19"/>
    <p:sldId id="294" r:id="rId20"/>
    <p:sldId id="302" r:id="rId21"/>
    <p:sldId id="296" r:id="rId22"/>
    <p:sldId id="418" r:id="rId23"/>
    <p:sldId id="269" r:id="rId24"/>
    <p:sldId id="270" r:id="rId25"/>
    <p:sldId id="415" r:id="rId26"/>
    <p:sldId id="417" r:id="rId27"/>
    <p:sldId id="271" r:id="rId28"/>
    <p:sldId id="272" r:id="rId29"/>
    <p:sldId id="273" r:id="rId30"/>
    <p:sldId id="275" r:id="rId31"/>
    <p:sldId id="480" r:id="rId32"/>
    <p:sldId id="276" r:id="rId33"/>
    <p:sldId id="277" r:id="rId34"/>
    <p:sldId id="282" r:id="rId35"/>
    <p:sldId id="288" r:id="rId36"/>
    <p:sldId id="325" r:id="rId37"/>
    <p:sldId id="278" r:id="rId38"/>
    <p:sldId id="283" r:id="rId39"/>
    <p:sldId id="284" r:id="rId40"/>
    <p:sldId id="422" r:id="rId41"/>
    <p:sldId id="293" r:id="rId42"/>
    <p:sldId id="410" r:id="rId43"/>
    <p:sldId id="414" r:id="rId44"/>
    <p:sldId id="306" r:id="rId45"/>
    <p:sldId id="309" r:id="rId46"/>
    <p:sldId id="313" r:id="rId47"/>
    <p:sldId id="481" r:id="rId48"/>
    <p:sldId id="432" r:id="rId49"/>
    <p:sldId id="421" r:id="rId50"/>
    <p:sldId id="412" r:id="rId51"/>
    <p:sldId id="289" r:id="rId52"/>
    <p:sldId id="323"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84258" autoAdjust="0"/>
  </p:normalViewPr>
  <p:slideViewPr>
    <p:cSldViewPr>
      <p:cViewPr>
        <p:scale>
          <a:sx n="50" d="100"/>
          <a:sy n="50" d="100"/>
        </p:scale>
        <p:origin x="1796" y="168"/>
      </p:cViewPr>
      <p:guideLst>
        <p:guide orient="horz" pos="2160"/>
        <p:guide pos="2880"/>
      </p:guideLst>
    </p:cSldViewPr>
  </p:slideViewPr>
  <p:notesTextViewPr>
    <p:cViewPr>
      <p:scale>
        <a:sx n="1" d="1"/>
        <a:sy n="1" d="1"/>
      </p:scale>
      <p:origin x="0" y="0"/>
    </p:cViewPr>
  </p:notesTextViewPr>
  <p:sorterViewPr>
    <p:cViewPr>
      <p:scale>
        <a:sx n="100" d="100"/>
        <a:sy n="100" d="100"/>
      </p:scale>
      <p:origin x="0" y="-8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1403560118161"/>
          <c:y val="4.0372425037779366E-2"/>
          <c:w val="0.84737489249582898"/>
          <c:h val="0.52055257297383284"/>
        </c:manualLayout>
      </c:layout>
      <c:barChart>
        <c:barDir val="col"/>
        <c:grouping val="clustered"/>
        <c:varyColors val="0"/>
        <c:ser>
          <c:idx val="0"/>
          <c:order val="0"/>
          <c:tx>
            <c:strRef>
              <c:f>Sheet1!$B$1</c:f>
              <c:strCache>
                <c:ptCount val="1"/>
                <c:pt idx="0">
                  <c:v>Million Persons</c:v>
                </c:pt>
              </c:strCache>
            </c:strRef>
          </c:tx>
          <c:spPr>
            <a:solidFill>
              <a:schemeClr val="accent2"/>
            </a:solidFill>
          </c:spPr>
          <c:invertIfNegative val="0"/>
          <c:dPt>
            <c:idx val="0"/>
            <c:invertIfNegative val="0"/>
            <c:bubble3D val="0"/>
            <c:spPr>
              <a:solidFill>
                <a:schemeClr val="accent4"/>
              </a:solidFill>
            </c:spPr>
            <c:extLst>
              <c:ext xmlns:c16="http://schemas.microsoft.com/office/drawing/2014/chart" uri="{C3380CC4-5D6E-409C-BE32-E72D297353CC}">
                <c16:uniqueId val="{00000001-E5FF-4477-B9C9-82E30659B023}"/>
              </c:ext>
            </c:extLst>
          </c:dPt>
          <c:dPt>
            <c:idx val="2"/>
            <c:invertIfNegative val="0"/>
            <c:bubble3D val="0"/>
            <c:extLst>
              <c:ext xmlns:c16="http://schemas.microsoft.com/office/drawing/2014/chart" uri="{C3380CC4-5D6E-409C-BE32-E72D297353CC}">
                <c16:uniqueId val="{00000002-E5FF-4477-B9C9-82E30659B023}"/>
              </c:ext>
            </c:extLst>
          </c:dPt>
          <c:dLbls>
            <c:dLbl>
              <c:idx val="0"/>
              <c:layout>
                <c:manualLayout>
                  <c:x val="5.7583944423002702E-3"/>
                  <c:y val="2.1579376441581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FF-4477-B9C9-82E30659B023}"/>
                </c:ext>
              </c:extLst>
            </c:dLbl>
            <c:dLbl>
              <c:idx val="1"/>
              <c:layout>
                <c:manualLayout>
                  <c:x val="7.7190274025472792E-3"/>
                  <c:y val="3.69382804422174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FF-4477-B9C9-82E30659B023}"/>
                </c:ext>
              </c:extLst>
            </c:dLbl>
            <c:dLbl>
              <c:idx val="2"/>
              <c:layout>
                <c:manualLayout>
                  <c:x val="0"/>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FF-4477-B9C9-82E30659B023}"/>
                </c:ext>
              </c:extLst>
            </c:dLbl>
            <c:dLbl>
              <c:idx val="3"/>
              <c:layout>
                <c:manualLayout>
                  <c:x val="3.0876109610189118E-3"/>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FF-4477-B9C9-82E30659B023}"/>
                </c:ext>
              </c:extLst>
            </c:dLbl>
            <c:dLbl>
              <c:idx val="4"/>
              <c:layout>
                <c:manualLayout>
                  <c:x val="5.6605547039903629E-17"/>
                  <c:y val="2.5252525252525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FF-4477-B9C9-82E30659B023}"/>
                </c:ext>
              </c:extLst>
            </c:dLbl>
            <c:dLbl>
              <c:idx val="5"/>
              <c:layout>
                <c:manualLayout>
                  <c:x val="1.5438054805094559E-3"/>
                  <c:y val="2.2727272727272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FF-4477-B9C9-82E30659B023}"/>
                </c:ext>
              </c:extLst>
            </c:dLbl>
            <c:dLbl>
              <c:idx val="6"/>
              <c:layout>
                <c:manualLayout>
                  <c:x val="-1.5438054805094559E-3"/>
                  <c:y val="2.2727272727272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FF-4477-B9C9-82E30659B023}"/>
                </c:ext>
              </c:extLst>
            </c:dLbl>
            <c:dLbl>
              <c:idx val="7"/>
              <c:layout>
                <c:manualLayout>
                  <c:x val="0"/>
                  <c:y val="2.0202020202020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FF-4477-B9C9-82E30659B023}"/>
                </c:ext>
              </c:extLst>
            </c:dLbl>
            <c:dLbl>
              <c:idx val="8"/>
              <c:layout>
                <c:manualLayout>
                  <c:x val="3.0876109610189118E-3"/>
                  <c:y val="2.0202020202020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FF-4477-B9C9-82E30659B023}"/>
                </c:ext>
              </c:extLst>
            </c:dLbl>
            <c:dLbl>
              <c:idx val="9"/>
              <c:layout>
                <c:manualLayout>
                  <c:x val="3.0876109610189118E-3"/>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FF-4477-B9C9-82E30659B023}"/>
                </c:ext>
              </c:extLst>
            </c:dLbl>
            <c:dLbl>
              <c:idx val="10"/>
              <c:layout>
                <c:manualLayout>
                  <c:x val="-1.1321109407980726E-16"/>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FF-4477-B9C9-82E30659B023}"/>
                </c:ext>
              </c:extLst>
            </c:dLbl>
            <c:dLbl>
              <c:idx val="11"/>
              <c:layout>
                <c:manualLayout>
                  <c:x val="-3.0876109610187986E-3"/>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5FF-4477-B9C9-82E30659B02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No Past month use</c:v>
                </c:pt>
                <c:pt idx="1">
                  <c:v>Alcohol</c:v>
                </c:pt>
                <c:pt idx="2">
                  <c:v>Tobacco</c:v>
                </c:pt>
                <c:pt idx="3">
                  <c:v>Marijuana</c:v>
                </c:pt>
                <c:pt idx="4">
                  <c:v>Rx Pain Relievers</c:v>
                </c:pt>
                <c:pt idx="5">
                  <c:v>Cocaine</c:v>
                </c:pt>
                <c:pt idx="6">
                  <c:v>Rx Tranquilizer/Sedative</c:v>
                </c:pt>
                <c:pt idx="7">
                  <c:v>Hallucinogens</c:v>
                </c:pt>
                <c:pt idx="8">
                  <c:v>Rx Stimulant</c:v>
                </c:pt>
                <c:pt idx="9">
                  <c:v>Methamphetamine</c:v>
                </c:pt>
                <c:pt idx="10">
                  <c:v>Inhalants</c:v>
                </c:pt>
                <c:pt idx="11">
                  <c:v>Heroin</c:v>
                </c:pt>
              </c:strCache>
            </c:strRef>
          </c:cat>
          <c:val>
            <c:numRef>
              <c:f>Sheet1!$B$2:$B$13</c:f>
              <c:numCache>
                <c:formatCode>General</c:formatCode>
                <c:ptCount val="12"/>
                <c:pt idx="0">
                  <c:v>109.8</c:v>
                </c:pt>
                <c:pt idx="1">
                  <c:v>139.69999999999999</c:v>
                </c:pt>
                <c:pt idx="2">
                  <c:v>58.1</c:v>
                </c:pt>
                <c:pt idx="3">
                  <c:v>31.6</c:v>
                </c:pt>
                <c:pt idx="4">
                  <c:v>2.8</c:v>
                </c:pt>
                <c:pt idx="5">
                  <c:v>2</c:v>
                </c:pt>
                <c:pt idx="6">
                  <c:v>2</c:v>
                </c:pt>
                <c:pt idx="7">
                  <c:v>1.9</c:v>
                </c:pt>
                <c:pt idx="8">
                  <c:v>1.6</c:v>
                </c:pt>
                <c:pt idx="9">
                  <c:v>1.2</c:v>
                </c:pt>
                <c:pt idx="10">
                  <c:v>0.81</c:v>
                </c:pt>
                <c:pt idx="11">
                  <c:v>0.43</c:v>
                </c:pt>
              </c:numCache>
            </c:numRef>
          </c:val>
          <c:extLst>
            <c:ext xmlns:c16="http://schemas.microsoft.com/office/drawing/2014/chart" uri="{C3380CC4-5D6E-409C-BE32-E72D297353CC}">
              <c16:uniqueId val="{0000000D-E5FF-4477-B9C9-82E30659B023}"/>
            </c:ext>
          </c:extLst>
        </c:ser>
        <c:dLbls>
          <c:showLegendKey val="0"/>
          <c:showVal val="0"/>
          <c:showCatName val="0"/>
          <c:showSerName val="0"/>
          <c:showPercent val="0"/>
          <c:showBubbleSize val="0"/>
        </c:dLbls>
        <c:gapWidth val="100"/>
        <c:axId val="92726016"/>
        <c:axId val="92727552"/>
      </c:barChart>
      <c:catAx>
        <c:axId val="92726016"/>
        <c:scaling>
          <c:orientation val="minMax"/>
        </c:scaling>
        <c:delete val="0"/>
        <c:axPos val="b"/>
        <c:numFmt formatCode="General" sourceLinked="0"/>
        <c:majorTickMark val="out"/>
        <c:minorTickMark val="none"/>
        <c:tickLblPos val="nextTo"/>
        <c:txPr>
          <a:bodyPr/>
          <a:lstStyle/>
          <a:p>
            <a:pPr>
              <a:defRPr sz="1600" baseline="0"/>
            </a:pPr>
            <a:endParaRPr lang="en-US"/>
          </a:p>
        </c:txPr>
        <c:crossAx val="92727552"/>
        <c:crosses val="autoZero"/>
        <c:auto val="1"/>
        <c:lblAlgn val="ctr"/>
        <c:lblOffset val="100"/>
        <c:noMultiLvlLbl val="0"/>
      </c:catAx>
      <c:valAx>
        <c:axId val="92727552"/>
        <c:scaling>
          <c:orientation val="minMax"/>
        </c:scaling>
        <c:delete val="0"/>
        <c:axPos val="l"/>
        <c:majorGridlines/>
        <c:numFmt formatCode="General" sourceLinked="1"/>
        <c:majorTickMark val="out"/>
        <c:minorTickMark val="none"/>
        <c:tickLblPos val="nextTo"/>
        <c:crossAx val="9272601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8E2C8-DA51-4582-88AF-CA9C839DE8D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C97C5F6-D45D-4872-B36A-76304E3CC6A2}">
      <dgm:prSet/>
      <dgm:spPr/>
      <dgm:t>
        <a:bodyPr/>
        <a:lstStyle/>
        <a:p>
          <a:r>
            <a:rPr lang="en-US" dirty="0"/>
            <a:t>Opioid use and misuse</a:t>
          </a:r>
        </a:p>
      </dgm:t>
    </dgm:pt>
    <dgm:pt modelId="{486965F5-BC50-40F5-80BB-32CE7851FF80}" type="parTrans" cxnId="{EFF10161-E08E-4A95-B1B6-6CC6074D5FC5}">
      <dgm:prSet/>
      <dgm:spPr/>
      <dgm:t>
        <a:bodyPr/>
        <a:lstStyle/>
        <a:p>
          <a:endParaRPr lang="en-US"/>
        </a:p>
      </dgm:t>
    </dgm:pt>
    <dgm:pt modelId="{5A829445-824F-407D-A086-724CCB0316FD}" type="sibTrans" cxnId="{EFF10161-E08E-4A95-B1B6-6CC6074D5FC5}">
      <dgm:prSet/>
      <dgm:spPr/>
      <dgm:t>
        <a:bodyPr/>
        <a:lstStyle/>
        <a:p>
          <a:endParaRPr lang="en-US"/>
        </a:p>
      </dgm:t>
    </dgm:pt>
    <dgm:pt modelId="{533180B8-0E02-4026-A19B-1A2DB04C334C}">
      <dgm:prSet/>
      <dgm:spPr/>
      <dgm:t>
        <a:bodyPr/>
        <a:lstStyle/>
        <a:p>
          <a:r>
            <a:rPr lang="en-US" dirty="0"/>
            <a:t>Risk factors for opioid use disorder</a:t>
          </a:r>
        </a:p>
      </dgm:t>
    </dgm:pt>
    <dgm:pt modelId="{83A1C70F-FAFC-46DA-95C2-893D376A7B27}" type="parTrans" cxnId="{97BDF92E-B9B4-4DA9-9B32-262CE87B2871}">
      <dgm:prSet/>
      <dgm:spPr/>
      <dgm:t>
        <a:bodyPr/>
        <a:lstStyle/>
        <a:p>
          <a:endParaRPr lang="en-US"/>
        </a:p>
      </dgm:t>
    </dgm:pt>
    <dgm:pt modelId="{00B6893B-2A6D-4CFB-8CB1-B5B2819B509E}" type="sibTrans" cxnId="{97BDF92E-B9B4-4DA9-9B32-262CE87B2871}">
      <dgm:prSet/>
      <dgm:spPr/>
      <dgm:t>
        <a:bodyPr/>
        <a:lstStyle/>
        <a:p>
          <a:endParaRPr lang="en-US"/>
        </a:p>
      </dgm:t>
    </dgm:pt>
    <dgm:pt modelId="{D6C047AD-9010-4FDC-8C9D-A516B2A57171}">
      <dgm:prSet/>
      <dgm:spPr/>
      <dgm:t>
        <a:bodyPr/>
        <a:lstStyle/>
        <a:p>
          <a:r>
            <a:rPr lang="en-US" dirty="0"/>
            <a:t>Prevention Strategies</a:t>
          </a:r>
        </a:p>
      </dgm:t>
    </dgm:pt>
    <dgm:pt modelId="{52689CF0-BA02-4A49-B4BB-85CD02CFA950}" type="parTrans" cxnId="{81283FDF-8B10-466E-B85B-E76D36777576}">
      <dgm:prSet/>
      <dgm:spPr/>
      <dgm:t>
        <a:bodyPr/>
        <a:lstStyle/>
        <a:p>
          <a:endParaRPr lang="en-US"/>
        </a:p>
      </dgm:t>
    </dgm:pt>
    <dgm:pt modelId="{AAC270A3-694B-404B-8434-ADACB7EC2ED5}" type="sibTrans" cxnId="{81283FDF-8B10-466E-B85B-E76D36777576}">
      <dgm:prSet/>
      <dgm:spPr/>
      <dgm:t>
        <a:bodyPr/>
        <a:lstStyle/>
        <a:p>
          <a:endParaRPr lang="en-US"/>
        </a:p>
      </dgm:t>
    </dgm:pt>
    <dgm:pt modelId="{08E3AEDD-02FA-438E-9C6D-7BB08B2844D1}">
      <dgm:prSet/>
      <dgm:spPr/>
      <dgm:t>
        <a:bodyPr/>
        <a:lstStyle/>
        <a:p>
          <a:r>
            <a:rPr lang="en-US" dirty="0"/>
            <a:t>Signs and symptoms of an overdose</a:t>
          </a:r>
        </a:p>
      </dgm:t>
    </dgm:pt>
    <dgm:pt modelId="{70C37052-C9A0-440A-BE1D-6FA2D335A7C0}" type="parTrans" cxnId="{CE171DEE-B9C8-4027-91FF-157485DB5CD0}">
      <dgm:prSet/>
      <dgm:spPr/>
      <dgm:t>
        <a:bodyPr/>
        <a:lstStyle/>
        <a:p>
          <a:endParaRPr lang="en-US"/>
        </a:p>
      </dgm:t>
    </dgm:pt>
    <dgm:pt modelId="{19664601-7B6E-46D4-A7E3-A4D408A7E869}" type="sibTrans" cxnId="{CE171DEE-B9C8-4027-91FF-157485DB5CD0}">
      <dgm:prSet/>
      <dgm:spPr/>
      <dgm:t>
        <a:bodyPr/>
        <a:lstStyle/>
        <a:p>
          <a:endParaRPr lang="en-US"/>
        </a:p>
      </dgm:t>
    </dgm:pt>
    <dgm:pt modelId="{B2B476A8-40DF-41DA-9D55-7715666CE1DC}">
      <dgm:prSet/>
      <dgm:spPr/>
      <dgm:t>
        <a:bodyPr/>
        <a:lstStyle/>
        <a:p>
          <a:r>
            <a:rPr lang="en-US" dirty="0"/>
            <a:t>How to obtain and administer naloxone or Narcan</a:t>
          </a:r>
        </a:p>
      </dgm:t>
    </dgm:pt>
    <dgm:pt modelId="{C8C783C7-EBBA-4FD9-8F85-2118C017D2B7}" type="parTrans" cxnId="{0298DFA6-3B20-449B-8E24-C594BE3440C6}">
      <dgm:prSet/>
      <dgm:spPr/>
      <dgm:t>
        <a:bodyPr/>
        <a:lstStyle/>
        <a:p>
          <a:endParaRPr lang="en-US"/>
        </a:p>
      </dgm:t>
    </dgm:pt>
    <dgm:pt modelId="{B16BB39B-94B3-4987-85BA-33230126A236}" type="sibTrans" cxnId="{0298DFA6-3B20-449B-8E24-C594BE3440C6}">
      <dgm:prSet/>
      <dgm:spPr/>
      <dgm:t>
        <a:bodyPr/>
        <a:lstStyle/>
        <a:p>
          <a:endParaRPr lang="en-US"/>
        </a:p>
      </dgm:t>
    </dgm:pt>
    <dgm:pt modelId="{6D4D7950-E93B-4766-B304-E0AAD3B35407}">
      <dgm:prSet/>
      <dgm:spPr/>
      <dgm:t>
        <a:bodyPr/>
        <a:lstStyle/>
        <a:p>
          <a:r>
            <a:rPr lang="en-US" dirty="0"/>
            <a:t>Good Samaritan Law and other legislative prevention     	                                                                                                             efforts </a:t>
          </a:r>
        </a:p>
      </dgm:t>
    </dgm:pt>
    <dgm:pt modelId="{DC0A220C-C3E5-4285-8958-A258EF6D8D65}" type="parTrans" cxnId="{D82362A3-795A-4A93-89BD-48D3516C9CCF}">
      <dgm:prSet/>
      <dgm:spPr/>
      <dgm:t>
        <a:bodyPr/>
        <a:lstStyle/>
        <a:p>
          <a:endParaRPr lang="en-US"/>
        </a:p>
      </dgm:t>
    </dgm:pt>
    <dgm:pt modelId="{617A39B0-2711-4B9F-83E7-D205C202FE8E}" type="sibTrans" cxnId="{D82362A3-795A-4A93-89BD-48D3516C9CCF}">
      <dgm:prSet/>
      <dgm:spPr/>
      <dgm:t>
        <a:bodyPr/>
        <a:lstStyle/>
        <a:p>
          <a:endParaRPr lang="en-US"/>
        </a:p>
      </dgm:t>
    </dgm:pt>
    <dgm:pt modelId="{3548EDDD-585C-46DC-A67C-66F151D5ED46}">
      <dgm:prSet/>
      <dgm:spPr/>
      <dgm:t>
        <a:bodyPr/>
        <a:lstStyle/>
        <a:p>
          <a:r>
            <a:rPr lang="en-US" dirty="0"/>
            <a:t>Treatment and recovery support resources</a:t>
          </a:r>
        </a:p>
      </dgm:t>
    </dgm:pt>
    <dgm:pt modelId="{E4A3F324-6175-4238-9356-0738543BB1F4}" type="parTrans" cxnId="{D0177F29-D7BB-4EDB-A53C-B49DB70D8CE8}">
      <dgm:prSet/>
      <dgm:spPr/>
      <dgm:t>
        <a:bodyPr/>
        <a:lstStyle/>
        <a:p>
          <a:endParaRPr lang="en-US"/>
        </a:p>
      </dgm:t>
    </dgm:pt>
    <dgm:pt modelId="{9C833D88-197A-457C-BE6B-2CE4B01631A9}" type="sibTrans" cxnId="{D0177F29-D7BB-4EDB-A53C-B49DB70D8CE8}">
      <dgm:prSet/>
      <dgm:spPr/>
      <dgm:t>
        <a:bodyPr/>
        <a:lstStyle/>
        <a:p>
          <a:endParaRPr lang="en-US"/>
        </a:p>
      </dgm:t>
    </dgm:pt>
    <dgm:pt modelId="{AEE41905-624D-4D0A-8FDF-B42FA415CEF5}" type="pres">
      <dgm:prSet presAssocID="{CDE8E2C8-DA51-4582-88AF-CA9C839DE8DB}" presName="linear" presStyleCnt="0">
        <dgm:presLayoutVars>
          <dgm:animLvl val="lvl"/>
          <dgm:resizeHandles val="exact"/>
        </dgm:presLayoutVars>
      </dgm:prSet>
      <dgm:spPr/>
    </dgm:pt>
    <dgm:pt modelId="{960D1F7F-8FB5-4E8A-A5A2-D2D59F4F6A2D}" type="pres">
      <dgm:prSet presAssocID="{6C97C5F6-D45D-4872-B36A-76304E3CC6A2}" presName="parentText" presStyleLbl="node1" presStyleIdx="0" presStyleCnt="7">
        <dgm:presLayoutVars>
          <dgm:chMax val="0"/>
          <dgm:bulletEnabled val="1"/>
        </dgm:presLayoutVars>
      </dgm:prSet>
      <dgm:spPr/>
    </dgm:pt>
    <dgm:pt modelId="{C4AD29D3-D759-4485-8559-50E7D3223702}" type="pres">
      <dgm:prSet presAssocID="{5A829445-824F-407D-A086-724CCB0316FD}" presName="spacer" presStyleCnt="0"/>
      <dgm:spPr/>
    </dgm:pt>
    <dgm:pt modelId="{467A80B0-EEE7-4D98-B5A9-D4B5873A30AF}" type="pres">
      <dgm:prSet presAssocID="{533180B8-0E02-4026-A19B-1A2DB04C334C}" presName="parentText" presStyleLbl="node1" presStyleIdx="1" presStyleCnt="7">
        <dgm:presLayoutVars>
          <dgm:chMax val="0"/>
          <dgm:bulletEnabled val="1"/>
        </dgm:presLayoutVars>
      </dgm:prSet>
      <dgm:spPr/>
    </dgm:pt>
    <dgm:pt modelId="{C048425F-6189-4B30-870E-0C7E138D4642}" type="pres">
      <dgm:prSet presAssocID="{00B6893B-2A6D-4CFB-8CB1-B5B2819B509E}" presName="spacer" presStyleCnt="0"/>
      <dgm:spPr/>
    </dgm:pt>
    <dgm:pt modelId="{A5FCF714-7758-4D98-8150-EF88CBAE934E}" type="pres">
      <dgm:prSet presAssocID="{D6C047AD-9010-4FDC-8C9D-A516B2A57171}" presName="parentText" presStyleLbl="node1" presStyleIdx="2" presStyleCnt="7">
        <dgm:presLayoutVars>
          <dgm:chMax val="0"/>
          <dgm:bulletEnabled val="1"/>
        </dgm:presLayoutVars>
      </dgm:prSet>
      <dgm:spPr/>
    </dgm:pt>
    <dgm:pt modelId="{74C4A37E-3494-4F6F-9653-CB29880658EB}" type="pres">
      <dgm:prSet presAssocID="{AAC270A3-694B-404B-8434-ADACB7EC2ED5}" presName="spacer" presStyleCnt="0"/>
      <dgm:spPr/>
    </dgm:pt>
    <dgm:pt modelId="{221F455E-4D75-44CC-B874-C09B951E79F1}" type="pres">
      <dgm:prSet presAssocID="{08E3AEDD-02FA-438E-9C6D-7BB08B2844D1}" presName="parentText" presStyleLbl="node1" presStyleIdx="3" presStyleCnt="7">
        <dgm:presLayoutVars>
          <dgm:chMax val="0"/>
          <dgm:bulletEnabled val="1"/>
        </dgm:presLayoutVars>
      </dgm:prSet>
      <dgm:spPr/>
    </dgm:pt>
    <dgm:pt modelId="{0258A41F-27E7-4801-9E84-6D87726C8390}" type="pres">
      <dgm:prSet presAssocID="{19664601-7B6E-46D4-A7E3-A4D408A7E869}" presName="spacer" presStyleCnt="0"/>
      <dgm:spPr/>
    </dgm:pt>
    <dgm:pt modelId="{94C3C886-584A-4ADF-9DB5-3404633713E1}" type="pres">
      <dgm:prSet presAssocID="{B2B476A8-40DF-41DA-9D55-7715666CE1DC}" presName="parentText" presStyleLbl="node1" presStyleIdx="4" presStyleCnt="7">
        <dgm:presLayoutVars>
          <dgm:chMax val="0"/>
          <dgm:bulletEnabled val="1"/>
        </dgm:presLayoutVars>
      </dgm:prSet>
      <dgm:spPr/>
    </dgm:pt>
    <dgm:pt modelId="{F2CCDC9C-7E78-4E61-AE42-DA752FC28A42}" type="pres">
      <dgm:prSet presAssocID="{B16BB39B-94B3-4987-85BA-33230126A236}" presName="spacer" presStyleCnt="0"/>
      <dgm:spPr/>
    </dgm:pt>
    <dgm:pt modelId="{C3F2359E-AB6E-4577-8EE0-0BB6F7C57DED}" type="pres">
      <dgm:prSet presAssocID="{6D4D7950-E93B-4766-B304-E0AAD3B35407}" presName="parentText" presStyleLbl="node1" presStyleIdx="5" presStyleCnt="7">
        <dgm:presLayoutVars>
          <dgm:chMax val="0"/>
          <dgm:bulletEnabled val="1"/>
        </dgm:presLayoutVars>
      </dgm:prSet>
      <dgm:spPr/>
    </dgm:pt>
    <dgm:pt modelId="{A005E355-A1B1-47D8-924D-7A8B122CA473}" type="pres">
      <dgm:prSet presAssocID="{617A39B0-2711-4B9F-83E7-D205C202FE8E}" presName="spacer" presStyleCnt="0"/>
      <dgm:spPr/>
    </dgm:pt>
    <dgm:pt modelId="{DC418E89-5A5D-4CD0-8CF9-55D0221461FF}" type="pres">
      <dgm:prSet presAssocID="{3548EDDD-585C-46DC-A67C-66F151D5ED46}" presName="parentText" presStyleLbl="node1" presStyleIdx="6" presStyleCnt="7">
        <dgm:presLayoutVars>
          <dgm:chMax val="0"/>
          <dgm:bulletEnabled val="1"/>
        </dgm:presLayoutVars>
      </dgm:prSet>
      <dgm:spPr/>
    </dgm:pt>
  </dgm:ptLst>
  <dgm:cxnLst>
    <dgm:cxn modelId="{AC4BA70C-9C14-4EE7-AE6C-7575E32373FF}" type="presOf" srcId="{CDE8E2C8-DA51-4582-88AF-CA9C839DE8DB}" destId="{AEE41905-624D-4D0A-8FDF-B42FA415CEF5}" srcOrd="0" destOrd="0" presId="urn:microsoft.com/office/officeart/2005/8/layout/vList2"/>
    <dgm:cxn modelId="{033B0310-33A3-49F1-9E44-DFCAA5134A5E}" type="presOf" srcId="{533180B8-0E02-4026-A19B-1A2DB04C334C}" destId="{467A80B0-EEE7-4D98-B5A9-D4B5873A30AF}" srcOrd="0" destOrd="0" presId="urn:microsoft.com/office/officeart/2005/8/layout/vList2"/>
    <dgm:cxn modelId="{FE692815-0F05-4A47-B930-830394A0D4B7}" type="presOf" srcId="{6C97C5F6-D45D-4872-B36A-76304E3CC6A2}" destId="{960D1F7F-8FB5-4E8A-A5A2-D2D59F4F6A2D}" srcOrd="0" destOrd="0" presId="urn:microsoft.com/office/officeart/2005/8/layout/vList2"/>
    <dgm:cxn modelId="{D0177F29-D7BB-4EDB-A53C-B49DB70D8CE8}" srcId="{CDE8E2C8-DA51-4582-88AF-CA9C839DE8DB}" destId="{3548EDDD-585C-46DC-A67C-66F151D5ED46}" srcOrd="6" destOrd="0" parTransId="{E4A3F324-6175-4238-9356-0738543BB1F4}" sibTransId="{9C833D88-197A-457C-BE6B-2CE4B01631A9}"/>
    <dgm:cxn modelId="{97BDF92E-B9B4-4DA9-9B32-262CE87B2871}" srcId="{CDE8E2C8-DA51-4582-88AF-CA9C839DE8DB}" destId="{533180B8-0E02-4026-A19B-1A2DB04C334C}" srcOrd="1" destOrd="0" parTransId="{83A1C70F-FAFC-46DA-95C2-893D376A7B27}" sibTransId="{00B6893B-2A6D-4CFB-8CB1-B5B2819B509E}"/>
    <dgm:cxn modelId="{EFF10161-E08E-4A95-B1B6-6CC6074D5FC5}" srcId="{CDE8E2C8-DA51-4582-88AF-CA9C839DE8DB}" destId="{6C97C5F6-D45D-4872-B36A-76304E3CC6A2}" srcOrd="0" destOrd="0" parTransId="{486965F5-BC50-40F5-80BB-32CE7851FF80}" sibTransId="{5A829445-824F-407D-A086-724CCB0316FD}"/>
    <dgm:cxn modelId="{158A7163-A986-4D96-BC06-B607EB326E8F}" type="presOf" srcId="{3548EDDD-585C-46DC-A67C-66F151D5ED46}" destId="{DC418E89-5A5D-4CD0-8CF9-55D0221461FF}" srcOrd="0" destOrd="0" presId="urn:microsoft.com/office/officeart/2005/8/layout/vList2"/>
    <dgm:cxn modelId="{CB3EDD73-3A7D-45C8-B016-793E4F976526}" type="presOf" srcId="{B2B476A8-40DF-41DA-9D55-7715666CE1DC}" destId="{94C3C886-584A-4ADF-9DB5-3404633713E1}" srcOrd="0" destOrd="0" presId="urn:microsoft.com/office/officeart/2005/8/layout/vList2"/>
    <dgm:cxn modelId="{28C3557D-33F5-4FCC-89A7-C3762586743B}" type="presOf" srcId="{6D4D7950-E93B-4766-B304-E0AAD3B35407}" destId="{C3F2359E-AB6E-4577-8EE0-0BB6F7C57DED}" srcOrd="0" destOrd="0" presId="urn:microsoft.com/office/officeart/2005/8/layout/vList2"/>
    <dgm:cxn modelId="{256835A0-2E9D-42FE-8107-0D18489FD584}" type="presOf" srcId="{08E3AEDD-02FA-438E-9C6D-7BB08B2844D1}" destId="{221F455E-4D75-44CC-B874-C09B951E79F1}" srcOrd="0" destOrd="0" presId="urn:microsoft.com/office/officeart/2005/8/layout/vList2"/>
    <dgm:cxn modelId="{D82362A3-795A-4A93-89BD-48D3516C9CCF}" srcId="{CDE8E2C8-DA51-4582-88AF-CA9C839DE8DB}" destId="{6D4D7950-E93B-4766-B304-E0AAD3B35407}" srcOrd="5" destOrd="0" parTransId="{DC0A220C-C3E5-4285-8958-A258EF6D8D65}" sibTransId="{617A39B0-2711-4B9F-83E7-D205C202FE8E}"/>
    <dgm:cxn modelId="{0298DFA6-3B20-449B-8E24-C594BE3440C6}" srcId="{CDE8E2C8-DA51-4582-88AF-CA9C839DE8DB}" destId="{B2B476A8-40DF-41DA-9D55-7715666CE1DC}" srcOrd="4" destOrd="0" parTransId="{C8C783C7-EBBA-4FD9-8F85-2118C017D2B7}" sibTransId="{B16BB39B-94B3-4987-85BA-33230126A236}"/>
    <dgm:cxn modelId="{81283FDF-8B10-466E-B85B-E76D36777576}" srcId="{CDE8E2C8-DA51-4582-88AF-CA9C839DE8DB}" destId="{D6C047AD-9010-4FDC-8C9D-A516B2A57171}" srcOrd="2" destOrd="0" parTransId="{52689CF0-BA02-4A49-B4BB-85CD02CFA950}" sibTransId="{AAC270A3-694B-404B-8434-ADACB7EC2ED5}"/>
    <dgm:cxn modelId="{1E4171E4-9752-46CC-B5C3-A7270BCB6A55}" type="presOf" srcId="{D6C047AD-9010-4FDC-8C9D-A516B2A57171}" destId="{A5FCF714-7758-4D98-8150-EF88CBAE934E}" srcOrd="0" destOrd="0" presId="urn:microsoft.com/office/officeart/2005/8/layout/vList2"/>
    <dgm:cxn modelId="{CE171DEE-B9C8-4027-91FF-157485DB5CD0}" srcId="{CDE8E2C8-DA51-4582-88AF-CA9C839DE8DB}" destId="{08E3AEDD-02FA-438E-9C6D-7BB08B2844D1}" srcOrd="3" destOrd="0" parTransId="{70C37052-C9A0-440A-BE1D-6FA2D335A7C0}" sibTransId="{19664601-7B6E-46D4-A7E3-A4D408A7E869}"/>
    <dgm:cxn modelId="{3D1367C3-8F84-4D82-ADC7-CFEA41277D7D}" type="presParOf" srcId="{AEE41905-624D-4D0A-8FDF-B42FA415CEF5}" destId="{960D1F7F-8FB5-4E8A-A5A2-D2D59F4F6A2D}" srcOrd="0" destOrd="0" presId="urn:microsoft.com/office/officeart/2005/8/layout/vList2"/>
    <dgm:cxn modelId="{E90A27BA-B80A-4856-8081-F52AD3570E1A}" type="presParOf" srcId="{AEE41905-624D-4D0A-8FDF-B42FA415CEF5}" destId="{C4AD29D3-D759-4485-8559-50E7D3223702}" srcOrd="1" destOrd="0" presId="urn:microsoft.com/office/officeart/2005/8/layout/vList2"/>
    <dgm:cxn modelId="{3BEBCCB8-3449-4F75-A465-4F2C51C19256}" type="presParOf" srcId="{AEE41905-624D-4D0A-8FDF-B42FA415CEF5}" destId="{467A80B0-EEE7-4D98-B5A9-D4B5873A30AF}" srcOrd="2" destOrd="0" presId="urn:microsoft.com/office/officeart/2005/8/layout/vList2"/>
    <dgm:cxn modelId="{EA929D20-F3D7-42C2-84F1-FF960CDAE182}" type="presParOf" srcId="{AEE41905-624D-4D0A-8FDF-B42FA415CEF5}" destId="{C048425F-6189-4B30-870E-0C7E138D4642}" srcOrd="3" destOrd="0" presId="urn:microsoft.com/office/officeart/2005/8/layout/vList2"/>
    <dgm:cxn modelId="{0D64B93B-D626-4496-A5C8-81C13AFF7A51}" type="presParOf" srcId="{AEE41905-624D-4D0A-8FDF-B42FA415CEF5}" destId="{A5FCF714-7758-4D98-8150-EF88CBAE934E}" srcOrd="4" destOrd="0" presId="urn:microsoft.com/office/officeart/2005/8/layout/vList2"/>
    <dgm:cxn modelId="{C7193D12-EA20-48A9-81B6-D1E87EA23065}" type="presParOf" srcId="{AEE41905-624D-4D0A-8FDF-B42FA415CEF5}" destId="{74C4A37E-3494-4F6F-9653-CB29880658EB}" srcOrd="5" destOrd="0" presId="urn:microsoft.com/office/officeart/2005/8/layout/vList2"/>
    <dgm:cxn modelId="{A05C7AA7-236F-4065-BAA9-5592E7002C77}" type="presParOf" srcId="{AEE41905-624D-4D0A-8FDF-B42FA415CEF5}" destId="{221F455E-4D75-44CC-B874-C09B951E79F1}" srcOrd="6" destOrd="0" presId="urn:microsoft.com/office/officeart/2005/8/layout/vList2"/>
    <dgm:cxn modelId="{38803031-5AB2-4F41-AEE7-89A6646BB2B6}" type="presParOf" srcId="{AEE41905-624D-4D0A-8FDF-B42FA415CEF5}" destId="{0258A41F-27E7-4801-9E84-6D87726C8390}" srcOrd="7" destOrd="0" presId="urn:microsoft.com/office/officeart/2005/8/layout/vList2"/>
    <dgm:cxn modelId="{6D3D3F35-8BDB-40F7-B033-2DD1C051FA7D}" type="presParOf" srcId="{AEE41905-624D-4D0A-8FDF-B42FA415CEF5}" destId="{94C3C886-584A-4ADF-9DB5-3404633713E1}" srcOrd="8" destOrd="0" presId="urn:microsoft.com/office/officeart/2005/8/layout/vList2"/>
    <dgm:cxn modelId="{C22A55C2-15D8-434F-A9F8-B39EA4077E70}" type="presParOf" srcId="{AEE41905-624D-4D0A-8FDF-B42FA415CEF5}" destId="{F2CCDC9C-7E78-4E61-AE42-DA752FC28A42}" srcOrd="9" destOrd="0" presId="urn:microsoft.com/office/officeart/2005/8/layout/vList2"/>
    <dgm:cxn modelId="{259E0FE1-6B9F-4EC7-99F3-49B0125902CC}" type="presParOf" srcId="{AEE41905-624D-4D0A-8FDF-B42FA415CEF5}" destId="{C3F2359E-AB6E-4577-8EE0-0BB6F7C57DED}" srcOrd="10" destOrd="0" presId="urn:microsoft.com/office/officeart/2005/8/layout/vList2"/>
    <dgm:cxn modelId="{331F8C87-FFA7-4704-8B3A-51662F217454}" type="presParOf" srcId="{AEE41905-624D-4D0A-8FDF-B42FA415CEF5}" destId="{A005E355-A1B1-47D8-924D-7A8B122CA473}" srcOrd="11" destOrd="0" presId="urn:microsoft.com/office/officeart/2005/8/layout/vList2"/>
    <dgm:cxn modelId="{2195A8B5-F8A0-4B2F-9A39-B9023213D64C}" type="presParOf" srcId="{AEE41905-624D-4D0A-8FDF-B42FA415CEF5}" destId="{DC418E89-5A5D-4CD0-8CF9-55D0221461FF}"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0AF7DE-D427-41AE-A9B3-D54839764CA9}"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4E846417-D453-4B34-A4C0-F64DE8606957}">
      <dgm:prSet/>
      <dgm:spPr/>
      <dgm:t>
        <a:bodyPr/>
        <a:lstStyle/>
        <a:p>
          <a:r>
            <a:rPr lang="en-US" dirty="0"/>
            <a:t>Call</a:t>
          </a:r>
        </a:p>
      </dgm:t>
    </dgm:pt>
    <dgm:pt modelId="{2523420C-754E-4299-980F-39C744D6C4A1}" type="parTrans" cxnId="{20FA6F43-638A-4CD6-A789-9C105290D96D}">
      <dgm:prSet/>
      <dgm:spPr/>
      <dgm:t>
        <a:bodyPr/>
        <a:lstStyle/>
        <a:p>
          <a:endParaRPr lang="en-US"/>
        </a:p>
      </dgm:t>
    </dgm:pt>
    <dgm:pt modelId="{8470AEAB-3DED-4839-BF4B-35EC4684EB6C}" type="sibTrans" cxnId="{20FA6F43-638A-4CD6-A789-9C105290D96D}">
      <dgm:prSet/>
      <dgm:spPr/>
      <dgm:t>
        <a:bodyPr/>
        <a:lstStyle/>
        <a:p>
          <a:endParaRPr lang="en-US"/>
        </a:p>
      </dgm:t>
    </dgm:pt>
    <dgm:pt modelId="{DB40C9CA-0F9F-4EAF-AF57-6743CE23DFED}">
      <dgm:prSet/>
      <dgm:spPr/>
      <dgm:t>
        <a:bodyPr/>
        <a:lstStyle/>
        <a:p>
          <a:r>
            <a:rPr lang="en-US" dirty="0"/>
            <a:t>Call their name and shake them</a:t>
          </a:r>
        </a:p>
      </dgm:t>
    </dgm:pt>
    <dgm:pt modelId="{A3FE1F0C-6F39-4623-958A-712651209C80}" type="parTrans" cxnId="{91AC6008-B6B1-4CF8-9C88-1EF094EFFC10}">
      <dgm:prSet/>
      <dgm:spPr/>
      <dgm:t>
        <a:bodyPr/>
        <a:lstStyle/>
        <a:p>
          <a:endParaRPr lang="en-US"/>
        </a:p>
      </dgm:t>
    </dgm:pt>
    <dgm:pt modelId="{638DB916-D4DB-44C6-9D15-5109087A4B63}" type="sibTrans" cxnId="{91AC6008-B6B1-4CF8-9C88-1EF094EFFC10}">
      <dgm:prSet/>
      <dgm:spPr/>
      <dgm:t>
        <a:bodyPr/>
        <a:lstStyle/>
        <a:p>
          <a:endParaRPr lang="en-US"/>
        </a:p>
      </dgm:t>
    </dgm:pt>
    <dgm:pt modelId="{C5F2362B-28DF-4A1F-BE38-6E58039C4364}">
      <dgm:prSet/>
      <dgm:spPr/>
      <dgm:t>
        <a:bodyPr/>
        <a:lstStyle/>
        <a:p>
          <a:r>
            <a:rPr lang="en-US" dirty="0"/>
            <a:t>Check</a:t>
          </a:r>
        </a:p>
      </dgm:t>
    </dgm:pt>
    <dgm:pt modelId="{1A1CE150-E4C2-48B2-87BA-499B592939CB}" type="parTrans" cxnId="{6D0CF640-734F-438C-B425-0F822849A177}">
      <dgm:prSet/>
      <dgm:spPr/>
      <dgm:t>
        <a:bodyPr/>
        <a:lstStyle/>
        <a:p>
          <a:endParaRPr lang="en-US"/>
        </a:p>
      </dgm:t>
    </dgm:pt>
    <dgm:pt modelId="{61F70FEA-B3E1-492A-9144-D5CCACD79FF4}" type="sibTrans" cxnId="{6D0CF640-734F-438C-B425-0F822849A177}">
      <dgm:prSet/>
      <dgm:spPr/>
      <dgm:t>
        <a:bodyPr/>
        <a:lstStyle/>
        <a:p>
          <a:endParaRPr lang="en-US"/>
        </a:p>
      </dgm:t>
    </dgm:pt>
    <dgm:pt modelId="{DB6B7104-7C74-4A08-A425-A7AE608C0412}">
      <dgm:prSet/>
      <dgm:spPr/>
      <dgm:t>
        <a:bodyPr/>
        <a:lstStyle/>
        <a:p>
          <a:r>
            <a:rPr lang="en-US" dirty="0"/>
            <a:t>Check for a pain response: rub hard up and down on the person’s sternum with your knuckles</a:t>
          </a:r>
        </a:p>
      </dgm:t>
    </dgm:pt>
    <dgm:pt modelId="{A8D45741-C862-4B86-94F5-172C5660B3C4}" type="parTrans" cxnId="{0EB67C09-9002-40EE-A2E4-1362EDA294D9}">
      <dgm:prSet/>
      <dgm:spPr/>
      <dgm:t>
        <a:bodyPr/>
        <a:lstStyle/>
        <a:p>
          <a:endParaRPr lang="en-US"/>
        </a:p>
      </dgm:t>
    </dgm:pt>
    <dgm:pt modelId="{6D2916FE-B6C9-486C-AFF8-F43D65B8ADB2}" type="sibTrans" cxnId="{0EB67C09-9002-40EE-A2E4-1362EDA294D9}">
      <dgm:prSet/>
      <dgm:spPr/>
      <dgm:t>
        <a:bodyPr/>
        <a:lstStyle/>
        <a:p>
          <a:endParaRPr lang="en-US"/>
        </a:p>
      </dgm:t>
    </dgm:pt>
    <dgm:pt modelId="{DBFCA949-4621-4E06-B7D7-5FEB356D8D60}">
      <dgm:prSet/>
      <dgm:spPr/>
      <dgm:t>
        <a:bodyPr/>
        <a:lstStyle/>
        <a:p>
          <a:r>
            <a:rPr lang="en-US" dirty="0"/>
            <a:t>CALL</a:t>
          </a:r>
        </a:p>
      </dgm:t>
    </dgm:pt>
    <dgm:pt modelId="{BE836A88-9C37-46D3-BECF-FDB8C5958A6C}" type="parTrans" cxnId="{273ADB69-C02C-4730-8442-D297B0DEAD55}">
      <dgm:prSet/>
      <dgm:spPr/>
      <dgm:t>
        <a:bodyPr/>
        <a:lstStyle/>
        <a:p>
          <a:endParaRPr lang="en-US"/>
        </a:p>
      </dgm:t>
    </dgm:pt>
    <dgm:pt modelId="{2BDA12DD-D1AF-4468-AD36-22236FCD06C1}" type="sibTrans" cxnId="{273ADB69-C02C-4730-8442-D297B0DEAD55}">
      <dgm:prSet/>
      <dgm:spPr/>
      <dgm:t>
        <a:bodyPr/>
        <a:lstStyle/>
        <a:p>
          <a:endParaRPr lang="en-US"/>
        </a:p>
      </dgm:t>
    </dgm:pt>
    <dgm:pt modelId="{B351751D-C4BF-4F8F-921F-21D72824D3DD}">
      <dgm:prSet/>
      <dgm:spPr/>
      <dgm:t>
        <a:bodyPr/>
        <a:lstStyle/>
        <a:p>
          <a:r>
            <a:rPr lang="en-US" dirty="0"/>
            <a:t>IF NO RESPONSE: CALL 911 and administer naloxone</a:t>
          </a:r>
        </a:p>
      </dgm:t>
    </dgm:pt>
    <dgm:pt modelId="{2B56EB9F-5FE6-419E-BFB3-90FED027A12A}" type="parTrans" cxnId="{FC670702-C826-4FD1-A22D-C0672432F4F4}">
      <dgm:prSet/>
      <dgm:spPr/>
      <dgm:t>
        <a:bodyPr/>
        <a:lstStyle/>
        <a:p>
          <a:endParaRPr lang="en-US"/>
        </a:p>
      </dgm:t>
    </dgm:pt>
    <dgm:pt modelId="{571832AA-C54D-4A43-977B-DEBD09FA0288}" type="sibTrans" cxnId="{FC670702-C826-4FD1-A22D-C0672432F4F4}">
      <dgm:prSet/>
      <dgm:spPr/>
      <dgm:t>
        <a:bodyPr/>
        <a:lstStyle/>
        <a:p>
          <a:endParaRPr lang="en-US"/>
        </a:p>
      </dgm:t>
    </dgm:pt>
    <dgm:pt modelId="{20A3EA97-AAF0-413C-9F55-FDA25FD242D4}" type="pres">
      <dgm:prSet presAssocID="{140AF7DE-D427-41AE-A9B3-D54839764CA9}" presName="Name0" presStyleCnt="0">
        <dgm:presLayoutVars>
          <dgm:dir/>
          <dgm:animLvl val="lvl"/>
          <dgm:resizeHandles val="exact"/>
        </dgm:presLayoutVars>
      </dgm:prSet>
      <dgm:spPr/>
    </dgm:pt>
    <dgm:pt modelId="{A70F2DFF-4CCF-433E-807C-2FE5F9144FFF}" type="pres">
      <dgm:prSet presAssocID="{4E846417-D453-4B34-A4C0-F64DE8606957}" presName="linNode" presStyleCnt="0"/>
      <dgm:spPr/>
    </dgm:pt>
    <dgm:pt modelId="{08B0EEC3-251E-41A0-9A05-9FCD080DB295}" type="pres">
      <dgm:prSet presAssocID="{4E846417-D453-4B34-A4C0-F64DE8606957}" presName="parentText" presStyleLbl="alignNode1" presStyleIdx="0" presStyleCnt="3">
        <dgm:presLayoutVars>
          <dgm:chMax val="1"/>
          <dgm:bulletEnabled/>
        </dgm:presLayoutVars>
      </dgm:prSet>
      <dgm:spPr/>
    </dgm:pt>
    <dgm:pt modelId="{9BD3B9D0-62FF-418D-BB96-A1A475CCACBC}" type="pres">
      <dgm:prSet presAssocID="{4E846417-D453-4B34-A4C0-F64DE8606957}" presName="descendantText" presStyleLbl="alignAccFollowNode1" presStyleIdx="0" presStyleCnt="3">
        <dgm:presLayoutVars>
          <dgm:bulletEnabled/>
        </dgm:presLayoutVars>
      </dgm:prSet>
      <dgm:spPr/>
    </dgm:pt>
    <dgm:pt modelId="{42B358CB-E158-4ABC-AE93-56DC0C25A92D}" type="pres">
      <dgm:prSet presAssocID="{8470AEAB-3DED-4839-BF4B-35EC4684EB6C}" presName="sp" presStyleCnt="0"/>
      <dgm:spPr/>
    </dgm:pt>
    <dgm:pt modelId="{240C9E0A-21D2-49BD-8A5F-16DD4E3C1F9A}" type="pres">
      <dgm:prSet presAssocID="{C5F2362B-28DF-4A1F-BE38-6E58039C4364}" presName="linNode" presStyleCnt="0"/>
      <dgm:spPr/>
    </dgm:pt>
    <dgm:pt modelId="{E7918FD3-4464-40E6-9D30-323BCAA2C828}" type="pres">
      <dgm:prSet presAssocID="{C5F2362B-28DF-4A1F-BE38-6E58039C4364}" presName="parentText" presStyleLbl="alignNode1" presStyleIdx="1" presStyleCnt="3">
        <dgm:presLayoutVars>
          <dgm:chMax val="1"/>
          <dgm:bulletEnabled/>
        </dgm:presLayoutVars>
      </dgm:prSet>
      <dgm:spPr/>
    </dgm:pt>
    <dgm:pt modelId="{47C783E7-78EA-4147-AF53-D1EE1DE607A0}" type="pres">
      <dgm:prSet presAssocID="{C5F2362B-28DF-4A1F-BE38-6E58039C4364}" presName="descendantText" presStyleLbl="alignAccFollowNode1" presStyleIdx="1" presStyleCnt="3">
        <dgm:presLayoutVars>
          <dgm:bulletEnabled/>
        </dgm:presLayoutVars>
      </dgm:prSet>
      <dgm:spPr/>
    </dgm:pt>
    <dgm:pt modelId="{91B5117D-9C32-451E-99E9-F87F1AE61C39}" type="pres">
      <dgm:prSet presAssocID="{61F70FEA-B3E1-492A-9144-D5CCACD79FF4}" presName="sp" presStyleCnt="0"/>
      <dgm:spPr/>
    </dgm:pt>
    <dgm:pt modelId="{A2A141A5-3654-496B-BA75-DB7AA7466BE2}" type="pres">
      <dgm:prSet presAssocID="{DBFCA949-4621-4E06-B7D7-5FEB356D8D60}" presName="linNode" presStyleCnt="0"/>
      <dgm:spPr/>
    </dgm:pt>
    <dgm:pt modelId="{2C4BC38A-597B-4BAE-8266-7E3D8E2C3D4E}" type="pres">
      <dgm:prSet presAssocID="{DBFCA949-4621-4E06-B7D7-5FEB356D8D60}" presName="parentText" presStyleLbl="alignNode1" presStyleIdx="2" presStyleCnt="3">
        <dgm:presLayoutVars>
          <dgm:chMax val="1"/>
          <dgm:bulletEnabled/>
        </dgm:presLayoutVars>
      </dgm:prSet>
      <dgm:spPr/>
    </dgm:pt>
    <dgm:pt modelId="{0FF5C93C-8122-463D-8D60-3C83447F8790}" type="pres">
      <dgm:prSet presAssocID="{DBFCA949-4621-4E06-B7D7-5FEB356D8D60}" presName="descendantText" presStyleLbl="alignAccFollowNode1" presStyleIdx="2" presStyleCnt="3">
        <dgm:presLayoutVars>
          <dgm:bulletEnabled/>
        </dgm:presLayoutVars>
      </dgm:prSet>
      <dgm:spPr/>
    </dgm:pt>
  </dgm:ptLst>
  <dgm:cxnLst>
    <dgm:cxn modelId="{FC670702-C826-4FD1-A22D-C0672432F4F4}" srcId="{DBFCA949-4621-4E06-B7D7-5FEB356D8D60}" destId="{B351751D-C4BF-4F8F-921F-21D72824D3DD}" srcOrd="0" destOrd="0" parTransId="{2B56EB9F-5FE6-419E-BFB3-90FED027A12A}" sibTransId="{571832AA-C54D-4A43-977B-DEBD09FA0288}"/>
    <dgm:cxn modelId="{91AC6008-B6B1-4CF8-9C88-1EF094EFFC10}" srcId="{4E846417-D453-4B34-A4C0-F64DE8606957}" destId="{DB40C9CA-0F9F-4EAF-AF57-6743CE23DFED}" srcOrd="0" destOrd="0" parTransId="{A3FE1F0C-6F39-4623-958A-712651209C80}" sibTransId="{638DB916-D4DB-44C6-9D15-5109087A4B63}"/>
    <dgm:cxn modelId="{0EB67C09-9002-40EE-A2E4-1362EDA294D9}" srcId="{C5F2362B-28DF-4A1F-BE38-6E58039C4364}" destId="{DB6B7104-7C74-4A08-A425-A7AE608C0412}" srcOrd="0" destOrd="0" parTransId="{A8D45741-C862-4B86-94F5-172C5660B3C4}" sibTransId="{6D2916FE-B6C9-486C-AFF8-F43D65B8ADB2}"/>
    <dgm:cxn modelId="{01998A0E-C360-412D-890B-C0E2CA6D5F2D}" type="presOf" srcId="{4E846417-D453-4B34-A4C0-F64DE8606957}" destId="{08B0EEC3-251E-41A0-9A05-9FCD080DB295}" srcOrd="0" destOrd="0" presId="urn:microsoft.com/office/officeart/2016/7/layout/VerticalSolidActionList"/>
    <dgm:cxn modelId="{9DC53631-CA6F-41FC-91C7-25A1CFB12EFB}" type="presOf" srcId="{140AF7DE-D427-41AE-A9B3-D54839764CA9}" destId="{20A3EA97-AAF0-413C-9F55-FDA25FD242D4}" srcOrd="0" destOrd="0" presId="urn:microsoft.com/office/officeart/2016/7/layout/VerticalSolidActionList"/>
    <dgm:cxn modelId="{6D0CF640-734F-438C-B425-0F822849A177}" srcId="{140AF7DE-D427-41AE-A9B3-D54839764CA9}" destId="{C5F2362B-28DF-4A1F-BE38-6E58039C4364}" srcOrd="1" destOrd="0" parTransId="{1A1CE150-E4C2-48B2-87BA-499B592939CB}" sibTransId="{61F70FEA-B3E1-492A-9144-D5CCACD79FF4}"/>
    <dgm:cxn modelId="{20FA6F43-638A-4CD6-A789-9C105290D96D}" srcId="{140AF7DE-D427-41AE-A9B3-D54839764CA9}" destId="{4E846417-D453-4B34-A4C0-F64DE8606957}" srcOrd="0" destOrd="0" parTransId="{2523420C-754E-4299-980F-39C744D6C4A1}" sibTransId="{8470AEAB-3DED-4839-BF4B-35EC4684EB6C}"/>
    <dgm:cxn modelId="{273ADB69-C02C-4730-8442-D297B0DEAD55}" srcId="{140AF7DE-D427-41AE-A9B3-D54839764CA9}" destId="{DBFCA949-4621-4E06-B7D7-5FEB356D8D60}" srcOrd="2" destOrd="0" parTransId="{BE836A88-9C37-46D3-BECF-FDB8C5958A6C}" sibTransId="{2BDA12DD-D1AF-4468-AD36-22236FCD06C1}"/>
    <dgm:cxn modelId="{88C71D82-4102-4B53-9530-899957391EED}" type="presOf" srcId="{DB40C9CA-0F9F-4EAF-AF57-6743CE23DFED}" destId="{9BD3B9D0-62FF-418D-BB96-A1A475CCACBC}" srcOrd="0" destOrd="0" presId="urn:microsoft.com/office/officeart/2016/7/layout/VerticalSolidActionList"/>
    <dgm:cxn modelId="{9188B694-98FA-4356-8EC8-0CF40A533230}" type="presOf" srcId="{DB6B7104-7C74-4A08-A425-A7AE608C0412}" destId="{47C783E7-78EA-4147-AF53-D1EE1DE607A0}" srcOrd="0" destOrd="0" presId="urn:microsoft.com/office/officeart/2016/7/layout/VerticalSolidActionList"/>
    <dgm:cxn modelId="{F9A14A99-27AD-4F17-969E-566FF4B4706C}" type="presOf" srcId="{DBFCA949-4621-4E06-B7D7-5FEB356D8D60}" destId="{2C4BC38A-597B-4BAE-8266-7E3D8E2C3D4E}" srcOrd="0" destOrd="0" presId="urn:microsoft.com/office/officeart/2016/7/layout/VerticalSolidActionList"/>
    <dgm:cxn modelId="{1B4985D6-233D-433D-BD13-31A96F46C97D}" type="presOf" srcId="{C5F2362B-28DF-4A1F-BE38-6E58039C4364}" destId="{E7918FD3-4464-40E6-9D30-323BCAA2C828}" srcOrd="0" destOrd="0" presId="urn:microsoft.com/office/officeart/2016/7/layout/VerticalSolidActionList"/>
    <dgm:cxn modelId="{D41955DD-1DF7-4477-963D-B9900776899A}" type="presOf" srcId="{B351751D-C4BF-4F8F-921F-21D72824D3DD}" destId="{0FF5C93C-8122-463D-8D60-3C83447F8790}" srcOrd="0" destOrd="0" presId="urn:microsoft.com/office/officeart/2016/7/layout/VerticalSolidActionList"/>
    <dgm:cxn modelId="{A0DF9FEA-2CCF-4C63-BFEC-B084ACC38777}" type="presParOf" srcId="{20A3EA97-AAF0-413C-9F55-FDA25FD242D4}" destId="{A70F2DFF-4CCF-433E-807C-2FE5F9144FFF}" srcOrd="0" destOrd="0" presId="urn:microsoft.com/office/officeart/2016/7/layout/VerticalSolidActionList"/>
    <dgm:cxn modelId="{AA473682-3BB9-455F-BE43-FFF1AC37CA25}" type="presParOf" srcId="{A70F2DFF-4CCF-433E-807C-2FE5F9144FFF}" destId="{08B0EEC3-251E-41A0-9A05-9FCD080DB295}" srcOrd="0" destOrd="0" presId="urn:microsoft.com/office/officeart/2016/7/layout/VerticalSolidActionList"/>
    <dgm:cxn modelId="{7EAF86DE-45AD-47C0-9F01-97EFDABADF4D}" type="presParOf" srcId="{A70F2DFF-4CCF-433E-807C-2FE5F9144FFF}" destId="{9BD3B9D0-62FF-418D-BB96-A1A475CCACBC}" srcOrd="1" destOrd="0" presId="urn:microsoft.com/office/officeart/2016/7/layout/VerticalSolidActionList"/>
    <dgm:cxn modelId="{53B13B8C-F7DE-41B3-BFDB-AFF42C502406}" type="presParOf" srcId="{20A3EA97-AAF0-413C-9F55-FDA25FD242D4}" destId="{42B358CB-E158-4ABC-AE93-56DC0C25A92D}" srcOrd="1" destOrd="0" presId="urn:microsoft.com/office/officeart/2016/7/layout/VerticalSolidActionList"/>
    <dgm:cxn modelId="{E49CCE6A-180F-4F61-8611-D1B5E390E885}" type="presParOf" srcId="{20A3EA97-AAF0-413C-9F55-FDA25FD242D4}" destId="{240C9E0A-21D2-49BD-8A5F-16DD4E3C1F9A}" srcOrd="2" destOrd="0" presId="urn:microsoft.com/office/officeart/2016/7/layout/VerticalSolidActionList"/>
    <dgm:cxn modelId="{68EECF3A-AD49-4701-A337-8402C798774D}" type="presParOf" srcId="{240C9E0A-21D2-49BD-8A5F-16DD4E3C1F9A}" destId="{E7918FD3-4464-40E6-9D30-323BCAA2C828}" srcOrd="0" destOrd="0" presId="urn:microsoft.com/office/officeart/2016/7/layout/VerticalSolidActionList"/>
    <dgm:cxn modelId="{5DB18752-FA37-4BDC-A1E6-22322725B9BC}" type="presParOf" srcId="{240C9E0A-21D2-49BD-8A5F-16DD4E3C1F9A}" destId="{47C783E7-78EA-4147-AF53-D1EE1DE607A0}" srcOrd="1" destOrd="0" presId="urn:microsoft.com/office/officeart/2016/7/layout/VerticalSolidActionList"/>
    <dgm:cxn modelId="{19FCCA1C-8BCB-46B5-BFAF-187011E3535B}" type="presParOf" srcId="{20A3EA97-AAF0-413C-9F55-FDA25FD242D4}" destId="{91B5117D-9C32-451E-99E9-F87F1AE61C39}" srcOrd="3" destOrd="0" presId="urn:microsoft.com/office/officeart/2016/7/layout/VerticalSolidActionList"/>
    <dgm:cxn modelId="{2264513B-227A-46E4-90F1-76E20F759585}" type="presParOf" srcId="{20A3EA97-AAF0-413C-9F55-FDA25FD242D4}" destId="{A2A141A5-3654-496B-BA75-DB7AA7466BE2}" srcOrd="4" destOrd="0" presId="urn:microsoft.com/office/officeart/2016/7/layout/VerticalSolidActionList"/>
    <dgm:cxn modelId="{534273A5-4AA3-47CF-9EF0-F44814118966}" type="presParOf" srcId="{A2A141A5-3654-496B-BA75-DB7AA7466BE2}" destId="{2C4BC38A-597B-4BAE-8266-7E3D8E2C3D4E}" srcOrd="0" destOrd="0" presId="urn:microsoft.com/office/officeart/2016/7/layout/VerticalSolidActionList"/>
    <dgm:cxn modelId="{DF86E680-4396-4463-84E8-41048AAE6A26}" type="presParOf" srcId="{A2A141A5-3654-496B-BA75-DB7AA7466BE2}" destId="{0FF5C93C-8122-463D-8D60-3C83447F879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0C6870-F28B-4ACB-A193-8E7832AA59C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2EC3F80A-89AD-4AC0-A1A7-87F2E858AAED}">
      <dgm:prSet/>
      <dgm:spPr/>
      <dgm:t>
        <a:bodyPr/>
        <a:lstStyle/>
        <a:p>
          <a:r>
            <a:rPr lang="en-US" dirty="0"/>
            <a:t>Start by providing the address </a:t>
          </a:r>
        </a:p>
      </dgm:t>
    </dgm:pt>
    <dgm:pt modelId="{1765B70D-DA58-432D-B685-02EB6436A988}" type="parTrans" cxnId="{6E625A84-5B4F-4426-9155-453DBA5647C4}">
      <dgm:prSet/>
      <dgm:spPr/>
      <dgm:t>
        <a:bodyPr/>
        <a:lstStyle/>
        <a:p>
          <a:endParaRPr lang="en-US"/>
        </a:p>
      </dgm:t>
    </dgm:pt>
    <dgm:pt modelId="{0BABF04C-40F5-43F2-B7C6-FAD8F8FACB5D}" type="sibTrans" cxnId="{6E625A84-5B4F-4426-9155-453DBA5647C4}">
      <dgm:prSet/>
      <dgm:spPr/>
      <dgm:t>
        <a:bodyPr/>
        <a:lstStyle/>
        <a:p>
          <a:endParaRPr lang="en-US" dirty="0"/>
        </a:p>
      </dgm:t>
    </dgm:pt>
    <dgm:pt modelId="{83918DF6-6157-4F90-875D-CB51F971C32B}">
      <dgm:prSet/>
      <dgm:spPr/>
      <dgm:t>
        <a:bodyPr/>
        <a:lstStyle/>
        <a:p>
          <a:r>
            <a:rPr lang="en-US" dirty="0"/>
            <a:t>Give as much information as possible, including about the person’s breathing</a:t>
          </a:r>
        </a:p>
      </dgm:t>
    </dgm:pt>
    <dgm:pt modelId="{1E67F412-6D4B-4550-8DC2-431FD30F37A8}" type="parTrans" cxnId="{22A28AEF-F3AD-4B05-96FF-6F03F27C3AD8}">
      <dgm:prSet/>
      <dgm:spPr/>
      <dgm:t>
        <a:bodyPr/>
        <a:lstStyle/>
        <a:p>
          <a:endParaRPr lang="en-US"/>
        </a:p>
      </dgm:t>
    </dgm:pt>
    <dgm:pt modelId="{00D52B3D-4480-486C-B338-D1FB94950621}" type="sibTrans" cxnId="{22A28AEF-F3AD-4B05-96FF-6F03F27C3AD8}">
      <dgm:prSet/>
      <dgm:spPr/>
      <dgm:t>
        <a:bodyPr/>
        <a:lstStyle/>
        <a:p>
          <a:endParaRPr lang="en-US" dirty="0"/>
        </a:p>
      </dgm:t>
    </dgm:pt>
    <dgm:pt modelId="{8E628A69-0F4C-480E-8A06-F2B61C486384}">
      <dgm:prSet/>
      <dgm:spPr/>
      <dgm:t>
        <a:bodyPr/>
        <a:lstStyle/>
        <a:p>
          <a:r>
            <a:rPr lang="en-US" dirty="0"/>
            <a:t>Describe exactly where the person is located</a:t>
          </a:r>
        </a:p>
      </dgm:t>
    </dgm:pt>
    <dgm:pt modelId="{2D7C0E01-0B4A-44E6-87BB-658D275E05DC}" type="parTrans" cxnId="{168A49FD-E848-4530-934E-85BC55F46311}">
      <dgm:prSet/>
      <dgm:spPr/>
      <dgm:t>
        <a:bodyPr/>
        <a:lstStyle/>
        <a:p>
          <a:endParaRPr lang="en-US"/>
        </a:p>
      </dgm:t>
    </dgm:pt>
    <dgm:pt modelId="{8F97CF7F-5E62-44D6-B090-C1D0FCC8C5C6}" type="sibTrans" cxnId="{168A49FD-E848-4530-934E-85BC55F46311}">
      <dgm:prSet/>
      <dgm:spPr/>
      <dgm:t>
        <a:bodyPr/>
        <a:lstStyle/>
        <a:p>
          <a:endParaRPr lang="en-US" dirty="0"/>
        </a:p>
      </dgm:t>
    </dgm:pt>
    <dgm:pt modelId="{01284F84-AD2D-45AF-9CA9-02636BCA6957}">
      <dgm:prSet/>
      <dgm:spPr/>
      <dgm:t>
        <a:bodyPr/>
        <a:lstStyle/>
        <a:p>
          <a:r>
            <a:rPr lang="en-US" dirty="0"/>
            <a:t>They may provide instructions</a:t>
          </a:r>
        </a:p>
      </dgm:t>
    </dgm:pt>
    <dgm:pt modelId="{89EF082E-C67C-4C93-AD37-0FCDA0D35C8A}" type="parTrans" cxnId="{C3A64375-6B98-4A27-BF55-8835A52623D3}">
      <dgm:prSet/>
      <dgm:spPr/>
      <dgm:t>
        <a:bodyPr/>
        <a:lstStyle/>
        <a:p>
          <a:endParaRPr lang="en-US"/>
        </a:p>
      </dgm:t>
    </dgm:pt>
    <dgm:pt modelId="{6E65C2D0-F239-4CB8-AF15-AA5D658FE5DD}" type="sibTrans" cxnId="{C3A64375-6B98-4A27-BF55-8835A52623D3}">
      <dgm:prSet/>
      <dgm:spPr/>
      <dgm:t>
        <a:bodyPr/>
        <a:lstStyle/>
        <a:p>
          <a:endParaRPr lang="en-US"/>
        </a:p>
      </dgm:t>
    </dgm:pt>
    <dgm:pt modelId="{E5D18E97-5811-4BB2-AAA9-63673B89904B}" type="pres">
      <dgm:prSet presAssocID="{FD0C6870-F28B-4ACB-A193-8E7832AA59C4}" presName="outerComposite" presStyleCnt="0">
        <dgm:presLayoutVars>
          <dgm:chMax val="5"/>
          <dgm:dir/>
          <dgm:resizeHandles val="exact"/>
        </dgm:presLayoutVars>
      </dgm:prSet>
      <dgm:spPr/>
    </dgm:pt>
    <dgm:pt modelId="{32CF5FDA-D9B5-4F36-AC98-D596B43379C4}" type="pres">
      <dgm:prSet presAssocID="{FD0C6870-F28B-4ACB-A193-8E7832AA59C4}" presName="dummyMaxCanvas" presStyleCnt="0">
        <dgm:presLayoutVars/>
      </dgm:prSet>
      <dgm:spPr/>
    </dgm:pt>
    <dgm:pt modelId="{5037587B-A32A-45C2-8FFC-5CAD0F2B1F53}" type="pres">
      <dgm:prSet presAssocID="{FD0C6870-F28B-4ACB-A193-8E7832AA59C4}" presName="FourNodes_1" presStyleLbl="node1" presStyleIdx="0" presStyleCnt="4">
        <dgm:presLayoutVars>
          <dgm:bulletEnabled val="1"/>
        </dgm:presLayoutVars>
      </dgm:prSet>
      <dgm:spPr/>
    </dgm:pt>
    <dgm:pt modelId="{5A3931FE-8D64-4C62-AC85-FAA5F54BF509}" type="pres">
      <dgm:prSet presAssocID="{FD0C6870-F28B-4ACB-A193-8E7832AA59C4}" presName="FourNodes_2" presStyleLbl="node1" presStyleIdx="1" presStyleCnt="4">
        <dgm:presLayoutVars>
          <dgm:bulletEnabled val="1"/>
        </dgm:presLayoutVars>
      </dgm:prSet>
      <dgm:spPr/>
    </dgm:pt>
    <dgm:pt modelId="{45C79C96-3451-4FAB-8CA0-7DA3035A2861}" type="pres">
      <dgm:prSet presAssocID="{FD0C6870-F28B-4ACB-A193-8E7832AA59C4}" presName="FourNodes_3" presStyleLbl="node1" presStyleIdx="2" presStyleCnt="4">
        <dgm:presLayoutVars>
          <dgm:bulletEnabled val="1"/>
        </dgm:presLayoutVars>
      </dgm:prSet>
      <dgm:spPr/>
    </dgm:pt>
    <dgm:pt modelId="{CECE5495-5522-4DD1-87E6-C00F8F7E66C0}" type="pres">
      <dgm:prSet presAssocID="{FD0C6870-F28B-4ACB-A193-8E7832AA59C4}" presName="FourNodes_4" presStyleLbl="node1" presStyleIdx="3" presStyleCnt="4">
        <dgm:presLayoutVars>
          <dgm:bulletEnabled val="1"/>
        </dgm:presLayoutVars>
      </dgm:prSet>
      <dgm:spPr/>
    </dgm:pt>
    <dgm:pt modelId="{873697BA-6FD8-46AA-ADC3-090E05370BDC}" type="pres">
      <dgm:prSet presAssocID="{FD0C6870-F28B-4ACB-A193-8E7832AA59C4}" presName="FourConn_1-2" presStyleLbl="fgAccFollowNode1" presStyleIdx="0" presStyleCnt="3">
        <dgm:presLayoutVars>
          <dgm:bulletEnabled val="1"/>
        </dgm:presLayoutVars>
      </dgm:prSet>
      <dgm:spPr/>
    </dgm:pt>
    <dgm:pt modelId="{D5BF5199-B26C-472D-9631-899CA1E88D22}" type="pres">
      <dgm:prSet presAssocID="{FD0C6870-F28B-4ACB-A193-8E7832AA59C4}" presName="FourConn_2-3" presStyleLbl="fgAccFollowNode1" presStyleIdx="1" presStyleCnt="3">
        <dgm:presLayoutVars>
          <dgm:bulletEnabled val="1"/>
        </dgm:presLayoutVars>
      </dgm:prSet>
      <dgm:spPr/>
    </dgm:pt>
    <dgm:pt modelId="{DB5AA583-E114-44D0-975C-675E4002514B}" type="pres">
      <dgm:prSet presAssocID="{FD0C6870-F28B-4ACB-A193-8E7832AA59C4}" presName="FourConn_3-4" presStyleLbl="fgAccFollowNode1" presStyleIdx="2" presStyleCnt="3">
        <dgm:presLayoutVars>
          <dgm:bulletEnabled val="1"/>
        </dgm:presLayoutVars>
      </dgm:prSet>
      <dgm:spPr/>
    </dgm:pt>
    <dgm:pt modelId="{DB67F155-1835-44E8-B73E-D0CFDCFC724E}" type="pres">
      <dgm:prSet presAssocID="{FD0C6870-F28B-4ACB-A193-8E7832AA59C4}" presName="FourNodes_1_text" presStyleLbl="node1" presStyleIdx="3" presStyleCnt="4">
        <dgm:presLayoutVars>
          <dgm:bulletEnabled val="1"/>
        </dgm:presLayoutVars>
      </dgm:prSet>
      <dgm:spPr/>
    </dgm:pt>
    <dgm:pt modelId="{51A36263-C86C-4692-BB63-04D1AAB4A542}" type="pres">
      <dgm:prSet presAssocID="{FD0C6870-F28B-4ACB-A193-8E7832AA59C4}" presName="FourNodes_2_text" presStyleLbl="node1" presStyleIdx="3" presStyleCnt="4">
        <dgm:presLayoutVars>
          <dgm:bulletEnabled val="1"/>
        </dgm:presLayoutVars>
      </dgm:prSet>
      <dgm:spPr/>
    </dgm:pt>
    <dgm:pt modelId="{D156B4CC-8285-4C5D-BCEC-FEAAF90551A7}" type="pres">
      <dgm:prSet presAssocID="{FD0C6870-F28B-4ACB-A193-8E7832AA59C4}" presName="FourNodes_3_text" presStyleLbl="node1" presStyleIdx="3" presStyleCnt="4">
        <dgm:presLayoutVars>
          <dgm:bulletEnabled val="1"/>
        </dgm:presLayoutVars>
      </dgm:prSet>
      <dgm:spPr/>
    </dgm:pt>
    <dgm:pt modelId="{A7D8A005-9103-48E8-B1E6-B79C363C0AE8}" type="pres">
      <dgm:prSet presAssocID="{FD0C6870-F28B-4ACB-A193-8E7832AA59C4}" presName="FourNodes_4_text" presStyleLbl="node1" presStyleIdx="3" presStyleCnt="4">
        <dgm:presLayoutVars>
          <dgm:bulletEnabled val="1"/>
        </dgm:presLayoutVars>
      </dgm:prSet>
      <dgm:spPr/>
    </dgm:pt>
  </dgm:ptLst>
  <dgm:cxnLst>
    <dgm:cxn modelId="{64C75C01-3B8F-4818-87CC-7DEC33E799D6}" type="presOf" srcId="{8E628A69-0F4C-480E-8A06-F2B61C486384}" destId="{45C79C96-3451-4FAB-8CA0-7DA3035A2861}" srcOrd="0" destOrd="0" presId="urn:microsoft.com/office/officeart/2005/8/layout/vProcess5"/>
    <dgm:cxn modelId="{24259B06-888C-4552-BDCA-7288953FD5FF}" type="presOf" srcId="{2EC3F80A-89AD-4AC0-A1A7-87F2E858AAED}" destId="{DB67F155-1835-44E8-B73E-D0CFDCFC724E}" srcOrd="1" destOrd="0" presId="urn:microsoft.com/office/officeart/2005/8/layout/vProcess5"/>
    <dgm:cxn modelId="{30E4745B-3B3C-4960-AC39-2B9DCA0B9924}" type="presOf" srcId="{2EC3F80A-89AD-4AC0-A1A7-87F2E858AAED}" destId="{5037587B-A32A-45C2-8FFC-5CAD0F2B1F53}" srcOrd="0" destOrd="0" presId="urn:microsoft.com/office/officeart/2005/8/layout/vProcess5"/>
    <dgm:cxn modelId="{C0F76945-7CFE-44CB-B974-A4CC4FAD9110}" type="presOf" srcId="{00D52B3D-4480-486C-B338-D1FB94950621}" destId="{D5BF5199-B26C-472D-9631-899CA1E88D22}" srcOrd="0" destOrd="0" presId="urn:microsoft.com/office/officeart/2005/8/layout/vProcess5"/>
    <dgm:cxn modelId="{5DA45A74-2B41-41EA-AFAD-1D6FB94047B5}" type="presOf" srcId="{01284F84-AD2D-45AF-9CA9-02636BCA6957}" destId="{CECE5495-5522-4DD1-87E6-C00F8F7E66C0}" srcOrd="0" destOrd="0" presId="urn:microsoft.com/office/officeart/2005/8/layout/vProcess5"/>
    <dgm:cxn modelId="{C3A64375-6B98-4A27-BF55-8835A52623D3}" srcId="{FD0C6870-F28B-4ACB-A193-8E7832AA59C4}" destId="{01284F84-AD2D-45AF-9CA9-02636BCA6957}" srcOrd="3" destOrd="0" parTransId="{89EF082E-C67C-4C93-AD37-0FCDA0D35C8A}" sibTransId="{6E65C2D0-F239-4CB8-AF15-AA5D658FE5DD}"/>
    <dgm:cxn modelId="{67D46158-0C19-4249-AD2D-0967B4263A6F}" type="presOf" srcId="{01284F84-AD2D-45AF-9CA9-02636BCA6957}" destId="{A7D8A005-9103-48E8-B1E6-B79C363C0AE8}" srcOrd="1" destOrd="0" presId="urn:microsoft.com/office/officeart/2005/8/layout/vProcess5"/>
    <dgm:cxn modelId="{C7E7827F-A9FE-4D69-9AEB-4642AEBD5CAC}" type="presOf" srcId="{83918DF6-6157-4F90-875D-CB51F971C32B}" destId="{51A36263-C86C-4692-BB63-04D1AAB4A542}" srcOrd="1" destOrd="0" presId="urn:microsoft.com/office/officeart/2005/8/layout/vProcess5"/>
    <dgm:cxn modelId="{6E625A84-5B4F-4426-9155-453DBA5647C4}" srcId="{FD0C6870-F28B-4ACB-A193-8E7832AA59C4}" destId="{2EC3F80A-89AD-4AC0-A1A7-87F2E858AAED}" srcOrd="0" destOrd="0" parTransId="{1765B70D-DA58-432D-B685-02EB6436A988}" sibTransId="{0BABF04C-40F5-43F2-B7C6-FAD8F8FACB5D}"/>
    <dgm:cxn modelId="{42E6A886-0936-42C7-83BB-A6FF826F3DE9}" type="presOf" srcId="{83918DF6-6157-4F90-875D-CB51F971C32B}" destId="{5A3931FE-8D64-4C62-AC85-FAA5F54BF509}" srcOrd="0" destOrd="0" presId="urn:microsoft.com/office/officeart/2005/8/layout/vProcess5"/>
    <dgm:cxn modelId="{CE21CF86-E1D7-4155-88DA-F0CFD769F27C}" type="presOf" srcId="{0BABF04C-40F5-43F2-B7C6-FAD8F8FACB5D}" destId="{873697BA-6FD8-46AA-ADC3-090E05370BDC}" srcOrd="0" destOrd="0" presId="urn:microsoft.com/office/officeart/2005/8/layout/vProcess5"/>
    <dgm:cxn modelId="{152049A2-49FA-407C-B199-43158E82AFC7}" type="presOf" srcId="{8E628A69-0F4C-480E-8A06-F2B61C486384}" destId="{D156B4CC-8285-4C5D-BCEC-FEAAF90551A7}" srcOrd="1" destOrd="0" presId="urn:microsoft.com/office/officeart/2005/8/layout/vProcess5"/>
    <dgm:cxn modelId="{F1223EC4-3AE6-4164-AA3C-06B34F07C2B3}" type="presOf" srcId="{FD0C6870-F28B-4ACB-A193-8E7832AA59C4}" destId="{E5D18E97-5811-4BB2-AAA9-63673B89904B}" srcOrd="0" destOrd="0" presId="urn:microsoft.com/office/officeart/2005/8/layout/vProcess5"/>
    <dgm:cxn modelId="{EF0916CC-33E4-4D44-982D-4326D98D69B8}" type="presOf" srcId="{8F97CF7F-5E62-44D6-B090-C1D0FCC8C5C6}" destId="{DB5AA583-E114-44D0-975C-675E4002514B}" srcOrd="0" destOrd="0" presId="urn:microsoft.com/office/officeart/2005/8/layout/vProcess5"/>
    <dgm:cxn modelId="{22A28AEF-F3AD-4B05-96FF-6F03F27C3AD8}" srcId="{FD0C6870-F28B-4ACB-A193-8E7832AA59C4}" destId="{83918DF6-6157-4F90-875D-CB51F971C32B}" srcOrd="1" destOrd="0" parTransId="{1E67F412-6D4B-4550-8DC2-431FD30F37A8}" sibTransId="{00D52B3D-4480-486C-B338-D1FB94950621}"/>
    <dgm:cxn modelId="{168A49FD-E848-4530-934E-85BC55F46311}" srcId="{FD0C6870-F28B-4ACB-A193-8E7832AA59C4}" destId="{8E628A69-0F4C-480E-8A06-F2B61C486384}" srcOrd="2" destOrd="0" parTransId="{2D7C0E01-0B4A-44E6-87BB-658D275E05DC}" sibTransId="{8F97CF7F-5E62-44D6-B090-C1D0FCC8C5C6}"/>
    <dgm:cxn modelId="{6D563FD5-52A2-4C36-B791-359799A11876}" type="presParOf" srcId="{E5D18E97-5811-4BB2-AAA9-63673B89904B}" destId="{32CF5FDA-D9B5-4F36-AC98-D596B43379C4}" srcOrd="0" destOrd="0" presId="urn:microsoft.com/office/officeart/2005/8/layout/vProcess5"/>
    <dgm:cxn modelId="{B5BF0D43-BB55-43D0-89FC-23698719B5E2}" type="presParOf" srcId="{E5D18E97-5811-4BB2-AAA9-63673B89904B}" destId="{5037587B-A32A-45C2-8FFC-5CAD0F2B1F53}" srcOrd="1" destOrd="0" presId="urn:microsoft.com/office/officeart/2005/8/layout/vProcess5"/>
    <dgm:cxn modelId="{265A9B0B-6B5F-4456-A5FA-9D80A7EDC284}" type="presParOf" srcId="{E5D18E97-5811-4BB2-AAA9-63673B89904B}" destId="{5A3931FE-8D64-4C62-AC85-FAA5F54BF509}" srcOrd="2" destOrd="0" presId="urn:microsoft.com/office/officeart/2005/8/layout/vProcess5"/>
    <dgm:cxn modelId="{2FBFEBFD-A0B5-4EF1-97D7-C11B1259D6EB}" type="presParOf" srcId="{E5D18E97-5811-4BB2-AAA9-63673B89904B}" destId="{45C79C96-3451-4FAB-8CA0-7DA3035A2861}" srcOrd="3" destOrd="0" presId="urn:microsoft.com/office/officeart/2005/8/layout/vProcess5"/>
    <dgm:cxn modelId="{907196D1-0DA4-46ED-9726-E24C20C9B4B0}" type="presParOf" srcId="{E5D18E97-5811-4BB2-AAA9-63673B89904B}" destId="{CECE5495-5522-4DD1-87E6-C00F8F7E66C0}" srcOrd="4" destOrd="0" presId="urn:microsoft.com/office/officeart/2005/8/layout/vProcess5"/>
    <dgm:cxn modelId="{0131243B-5483-4D68-8EFA-060743324EF6}" type="presParOf" srcId="{E5D18E97-5811-4BB2-AAA9-63673B89904B}" destId="{873697BA-6FD8-46AA-ADC3-090E05370BDC}" srcOrd="5" destOrd="0" presId="urn:microsoft.com/office/officeart/2005/8/layout/vProcess5"/>
    <dgm:cxn modelId="{B838AEEA-3D79-431D-B4F6-6795B23E0F7B}" type="presParOf" srcId="{E5D18E97-5811-4BB2-AAA9-63673B89904B}" destId="{D5BF5199-B26C-472D-9631-899CA1E88D22}" srcOrd="6" destOrd="0" presId="urn:microsoft.com/office/officeart/2005/8/layout/vProcess5"/>
    <dgm:cxn modelId="{446D7314-6F5F-474B-933D-E2CFE61DC3C5}" type="presParOf" srcId="{E5D18E97-5811-4BB2-AAA9-63673B89904B}" destId="{DB5AA583-E114-44D0-975C-675E4002514B}" srcOrd="7" destOrd="0" presId="urn:microsoft.com/office/officeart/2005/8/layout/vProcess5"/>
    <dgm:cxn modelId="{432C5AD4-DB1F-4AE7-91F8-9C1BC54B47C2}" type="presParOf" srcId="{E5D18E97-5811-4BB2-AAA9-63673B89904B}" destId="{DB67F155-1835-44E8-B73E-D0CFDCFC724E}" srcOrd="8" destOrd="0" presId="urn:microsoft.com/office/officeart/2005/8/layout/vProcess5"/>
    <dgm:cxn modelId="{970D02A2-E7BB-439B-A0F0-47667FBA0BF8}" type="presParOf" srcId="{E5D18E97-5811-4BB2-AAA9-63673B89904B}" destId="{51A36263-C86C-4692-BB63-04D1AAB4A542}" srcOrd="9" destOrd="0" presId="urn:microsoft.com/office/officeart/2005/8/layout/vProcess5"/>
    <dgm:cxn modelId="{5CFFC0E8-E84E-4634-83CA-08B063B43D92}" type="presParOf" srcId="{E5D18E97-5811-4BB2-AAA9-63673B89904B}" destId="{D156B4CC-8285-4C5D-BCEC-FEAAF90551A7}" srcOrd="10" destOrd="0" presId="urn:microsoft.com/office/officeart/2005/8/layout/vProcess5"/>
    <dgm:cxn modelId="{E3CF1FA3-F2BB-4686-9589-C8D60FECEEAA}" type="presParOf" srcId="{E5D18E97-5811-4BB2-AAA9-63673B89904B}" destId="{A7D8A005-9103-48E8-B1E6-B79C363C0AE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FC6AC9-D56F-49EB-8CDA-BD9E5DD2F5A0}" type="doc">
      <dgm:prSet loTypeId="urn:microsoft.com/office/officeart/2016/7/layout/HorizontalActionList" loCatId="List" qsTypeId="urn:microsoft.com/office/officeart/2005/8/quickstyle/simple4" qsCatId="simple" csTypeId="urn:microsoft.com/office/officeart/2005/8/colors/accent3_2" csCatId="accent3"/>
      <dgm:spPr/>
      <dgm:t>
        <a:bodyPr/>
        <a:lstStyle/>
        <a:p>
          <a:endParaRPr lang="en-US"/>
        </a:p>
      </dgm:t>
    </dgm:pt>
    <dgm:pt modelId="{35539FC1-F79F-4996-B997-B23AC7516F92}">
      <dgm:prSet/>
      <dgm:spPr/>
      <dgm:t>
        <a:bodyPr/>
        <a:lstStyle/>
        <a:p>
          <a:r>
            <a:rPr lang="en-US" dirty="0"/>
            <a:t>Tilt</a:t>
          </a:r>
        </a:p>
      </dgm:t>
    </dgm:pt>
    <dgm:pt modelId="{752A800E-E329-49F1-904C-94C0B2F0CD36}" type="parTrans" cxnId="{92760462-188A-42DC-B6E6-15A5FB9C4F89}">
      <dgm:prSet/>
      <dgm:spPr/>
      <dgm:t>
        <a:bodyPr/>
        <a:lstStyle/>
        <a:p>
          <a:endParaRPr lang="en-US"/>
        </a:p>
      </dgm:t>
    </dgm:pt>
    <dgm:pt modelId="{446F5006-D546-4988-8C74-FFD542C35FF2}" type="sibTrans" cxnId="{92760462-188A-42DC-B6E6-15A5FB9C4F89}">
      <dgm:prSet/>
      <dgm:spPr/>
      <dgm:t>
        <a:bodyPr/>
        <a:lstStyle/>
        <a:p>
          <a:endParaRPr lang="en-US"/>
        </a:p>
      </dgm:t>
    </dgm:pt>
    <dgm:pt modelId="{2FBD8335-150F-4E79-823B-F1CB3642AAE8}">
      <dgm:prSet/>
      <dgm:spPr/>
      <dgm:t>
        <a:bodyPr/>
        <a:lstStyle/>
        <a:p>
          <a:r>
            <a:rPr lang="en-US" dirty="0"/>
            <a:t>With one hand under their neck, tilt their head back</a:t>
          </a:r>
        </a:p>
      </dgm:t>
    </dgm:pt>
    <dgm:pt modelId="{F0A0CBAE-429C-4445-AB14-39EC09359257}" type="parTrans" cxnId="{FA2662E2-DCDA-44FB-AA4B-BB3A6C37F208}">
      <dgm:prSet/>
      <dgm:spPr/>
      <dgm:t>
        <a:bodyPr/>
        <a:lstStyle/>
        <a:p>
          <a:endParaRPr lang="en-US"/>
        </a:p>
      </dgm:t>
    </dgm:pt>
    <dgm:pt modelId="{A399E707-B712-40CC-9815-025053F2D94A}" type="sibTrans" cxnId="{FA2662E2-DCDA-44FB-AA4B-BB3A6C37F208}">
      <dgm:prSet/>
      <dgm:spPr/>
      <dgm:t>
        <a:bodyPr/>
        <a:lstStyle/>
        <a:p>
          <a:endParaRPr lang="en-US"/>
        </a:p>
      </dgm:t>
    </dgm:pt>
    <dgm:pt modelId="{6593227D-0478-4449-849B-FAA59073E602}">
      <dgm:prSet/>
      <dgm:spPr/>
      <dgm:t>
        <a:bodyPr/>
        <a:lstStyle/>
        <a:p>
          <a:r>
            <a:rPr lang="en-US" dirty="0"/>
            <a:t>Insert</a:t>
          </a:r>
        </a:p>
      </dgm:t>
    </dgm:pt>
    <dgm:pt modelId="{EC32AA2A-2BAE-4279-8468-7C9810EC9FA7}" type="parTrans" cxnId="{54784A68-D8C0-4E58-9266-913AF854B944}">
      <dgm:prSet/>
      <dgm:spPr/>
      <dgm:t>
        <a:bodyPr/>
        <a:lstStyle/>
        <a:p>
          <a:endParaRPr lang="en-US"/>
        </a:p>
      </dgm:t>
    </dgm:pt>
    <dgm:pt modelId="{94AE5663-0AAB-4F39-80C5-DC2DF312045E}" type="sibTrans" cxnId="{54784A68-D8C0-4E58-9266-913AF854B944}">
      <dgm:prSet/>
      <dgm:spPr/>
      <dgm:t>
        <a:bodyPr/>
        <a:lstStyle/>
        <a:p>
          <a:endParaRPr lang="en-US"/>
        </a:p>
      </dgm:t>
    </dgm:pt>
    <dgm:pt modelId="{A526EBDC-11F7-490E-AF78-8A4EB698006B}">
      <dgm:prSet/>
      <dgm:spPr/>
      <dgm:t>
        <a:bodyPr/>
        <a:lstStyle/>
        <a:p>
          <a:r>
            <a:rPr lang="en-US" dirty="0"/>
            <a:t>With the other hand, insert the device into one nostril until top of fingers touch bottom of nose</a:t>
          </a:r>
        </a:p>
      </dgm:t>
    </dgm:pt>
    <dgm:pt modelId="{5E0D0565-2EB2-4CBF-BB69-24F6A0F1E530}" type="parTrans" cxnId="{424D5C3C-AA91-4404-9F91-C2A7A7A78955}">
      <dgm:prSet/>
      <dgm:spPr/>
      <dgm:t>
        <a:bodyPr/>
        <a:lstStyle/>
        <a:p>
          <a:endParaRPr lang="en-US"/>
        </a:p>
      </dgm:t>
    </dgm:pt>
    <dgm:pt modelId="{65DDB531-CCEA-4CB6-9539-A7E80642453D}" type="sibTrans" cxnId="{424D5C3C-AA91-4404-9F91-C2A7A7A78955}">
      <dgm:prSet/>
      <dgm:spPr/>
      <dgm:t>
        <a:bodyPr/>
        <a:lstStyle/>
        <a:p>
          <a:endParaRPr lang="en-US"/>
        </a:p>
      </dgm:t>
    </dgm:pt>
    <dgm:pt modelId="{B01E96B1-B3FC-45A3-A4B5-8798F32C0AA6}">
      <dgm:prSet/>
      <dgm:spPr/>
      <dgm:t>
        <a:bodyPr/>
        <a:lstStyle/>
        <a:p>
          <a:r>
            <a:rPr lang="en-US" dirty="0"/>
            <a:t>Press</a:t>
          </a:r>
        </a:p>
      </dgm:t>
    </dgm:pt>
    <dgm:pt modelId="{FA3F31C6-2747-4780-86C9-F2EB4AF339D5}" type="parTrans" cxnId="{7CF9A4B5-989A-4A54-A2AF-8557A8A16BBF}">
      <dgm:prSet/>
      <dgm:spPr/>
      <dgm:t>
        <a:bodyPr/>
        <a:lstStyle/>
        <a:p>
          <a:endParaRPr lang="en-US"/>
        </a:p>
      </dgm:t>
    </dgm:pt>
    <dgm:pt modelId="{4196B713-526F-4F18-9D64-B57AFF5103F2}" type="sibTrans" cxnId="{7CF9A4B5-989A-4A54-A2AF-8557A8A16BBF}">
      <dgm:prSet/>
      <dgm:spPr/>
      <dgm:t>
        <a:bodyPr/>
        <a:lstStyle/>
        <a:p>
          <a:endParaRPr lang="en-US"/>
        </a:p>
      </dgm:t>
    </dgm:pt>
    <dgm:pt modelId="{26EC2831-BAAB-44B3-BAB5-285826E1951E}">
      <dgm:prSet/>
      <dgm:spPr/>
      <dgm:t>
        <a:bodyPr/>
        <a:lstStyle/>
        <a:p>
          <a:r>
            <a:rPr lang="en-US" dirty="0"/>
            <a:t>Press firmly on the plunger &amp; spray into nose</a:t>
          </a:r>
        </a:p>
      </dgm:t>
    </dgm:pt>
    <dgm:pt modelId="{24C7DF89-5848-4739-8696-64E7F83102D6}" type="parTrans" cxnId="{FF375633-3A13-44CC-89EB-BDF6B7601562}">
      <dgm:prSet/>
      <dgm:spPr/>
      <dgm:t>
        <a:bodyPr/>
        <a:lstStyle/>
        <a:p>
          <a:endParaRPr lang="en-US"/>
        </a:p>
      </dgm:t>
    </dgm:pt>
    <dgm:pt modelId="{2E3C2048-F2C1-4420-B7F4-3922A3A42B91}" type="sibTrans" cxnId="{FF375633-3A13-44CC-89EB-BDF6B7601562}">
      <dgm:prSet/>
      <dgm:spPr/>
      <dgm:t>
        <a:bodyPr/>
        <a:lstStyle/>
        <a:p>
          <a:endParaRPr lang="en-US"/>
        </a:p>
      </dgm:t>
    </dgm:pt>
    <dgm:pt modelId="{8BCF7A5B-F6AF-4E00-B039-F395C13F9830}" type="pres">
      <dgm:prSet presAssocID="{95FC6AC9-D56F-49EB-8CDA-BD9E5DD2F5A0}" presName="Name0" presStyleCnt="0">
        <dgm:presLayoutVars>
          <dgm:dir/>
          <dgm:animLvl val="lvl"/>
          <dgm:resizeHandles val="exact"/>
        </dgm:presLayoutVars>
      </dgm:prSet>
      <dgm:spPr/>
    </dgm:pt>
    <dgm:pt modelId="{F4011DE6-C8B5-4746-9353-6195B952E6B8}" type="pres">
      <dgm:prSet presAssocID="{35539FC1-F79F-4996-B997-B23AC7516F92}" presName="composite" presStyleCnt="0"/>
      <dgm:spPr/>
    </dgm:pt>
    <dgm:pt modelId="{47C48067-FE2D-493D-931B-B8089A602EE4}" type="pres">
      <dgm:prSet presAssocID="{35539FC1-F79F-4996-B997-B23AC7516F92}" presName="parTx" presStyleLbl="alignNode1" presStyleIdx="0" presStyleCnt="3">
        <dgm:presLayoutVars>
          <dgm:chMax val="0"/>
          <dgm:chPref val="0"/>
        </dgm:presLayoutVars>
      </dgm:prSet>
      <dgm:spPr/>
    </dgm:pt>
    <dgm:pt modelId="{C4EF2C87-D90B-4D73-A674-808C6B3CDFD2}" type="pres">
      <dgm:prSet presAssocID="{35539FC1-F79F-4996-B997-B23AC7516F92}" presName="desTx" presStyleLbl="alignAccFollowNode1" presStyleIdx="0" presStyleCnt="3">
        <dgm:presLayoutVars/>
      </dgm:prSet>
      <dgm:spPr/>
    </dgm:pt>
    <dgm:pt modelId="{673BB1D8-0819-4904-BE81-113E9B1480B0}" type="pres">
      <dgm:prSet presAssocID="{446F5006-D546-4988-8C74-FFD542C35FF2}" presName="space" presStyleCnt="0"/>
      <dgm:spPr/>
    </dgm:pt>
    <dgm:pt modelId="{33767A16-BB37-4E5F-B2A2-922A16BCFFC5}" type="pres">
      <dgm:prSet presAssocID="{6593227D-0478-4449-849B-FAA59073E602}" presName="composite" presStyleCnt="0"/>
      <dgm:spPr/>
    </dgm:pt>
    <dgm:pt modelId="{829CA84E-6CCB-4CF4-A20D-E1F3C439E1B6}" type="pres">
      <dgm:prSet presAssocID="{6593227D-0478-4449-849B-FAA59073E602}" presName="parTx" presStyleLbl="alignNode1" presStyleIdx="1" presStyleCnt="3">
        <dgm:presLayoutVars>
          <dgm:chMax val="0"/>
          <dgm:chPref val="0"/>
        </dgm:presLayoutVars>
      </dgm:prSet>
      <dgm:spPr/>
    </dgm:pt>
    <dgm:pt modelId="{9A52989A-18A9-42E6-BDBA-25C50F762A09}" type="pres">
      <dgm:prSet presAssocID="{6593227D-0478-4449-849B-FAA59073E602}" presName="desTx" presStyleLbl="alignAccFollowNode1" presStyleIdx="1" presStyleCnt="3">
        <dgm:presLayoutVars/>
      </dgm:prSet>
      <dgm:spPr/>
    </dgm:pt>
    <dgm:pt modelId="{B28E40B6-8CBA-4408-B176-679207EB2281}" type="pres">
      <dgm:prSet presAssocID="{94AE5663-0AAB-4F39-80C5-DC2DF312045E}" presName="space" presStyleCnt="0"/>
      <dgm:spPr/>
    </dgm:pt>
    <dgm:pt modelId="{64165C3E-8591-4B72-8819-8E496D7C47DF}" type="pres">
      <dgm:prSet presAssocID="{B01E96B1-B3FC-45A3-A4B5-8798F32C0AA6}" presName="composite" presStyleCnt="0"/>
      <dgm:spPr/>
    </dgm:pt>
    <dgm:pt modelId="{5A074902-5F02-4A8C-9FDE-01D2CD7F7BA1}" type="pres">
      <dgm:prSet presAssocID="{B01E96B1-B3FC-45A3-A4B5-8798F32C0AA6}" presName="parTx" presStyleLbl="alignNode1" presStyleIdx="2" presStyleCnt="3">
        <dgm:presLayoutVars>
          <dgm:chMax val="0"/>
          <dgm:chPref val="0"/>
        </dgm:presLayoutVars>
      </dgm:prSet>
      <dgm:spPr/>
    </dgm:pt>
    <dgm:pt modelId="{0E555816-9D26-4659-BA90-CDE298AEE56D}" type="pres">
      <dgm:prSet presAssocID="{B01E96B1-B3FC-45A3-A4B5-8798F32C0AA6}" presName="desTx" presStyleLbl="alignAccFollowNode1" presStyleIdx="2" presStyleCnt="3">
        <dgm:presLayoutVars/>
      </dgm:prSet>
      <dgm:spPr/>
    </dgm:pt>
  </dgm:ptLst>
  <dgm:cxnLst>
    <dgm:cxn modelId="{11370B01-12EB-4EE1-BDF8-3BFA5901BC31}" type="presOf" srcId="{95FC6AC9-D56F-49EB-8CDA-BD9E5DD2F5A0}" destId="{8BCF7A5B-F6AF-4E00-B039-F395C13F9830}" srcOrd="0" destOrd="0" presId="urn:microsoft.com/office/officeart/2016/7/layout/HorizontalActionList"/>
    <dgm:cxn modelId="{FF375633-3A13-44CC-89EB-BDF6B7601562}" srcId="{B01E96B1-B3FC-45A3-A4B5-8798F32C0AA6}" destId="{26EC2831-BAAB-44B3-BAB5-285826E1951E}" srcOrd="0" destOrd="0" parTransId="{24C7DF89-5848-4739-8696-64E7F83102D6}" sibTransId="{2E3C2048-F2C1-4420-B7F4-3922A3A42B91}"/>
    <dgm:cxn modelId="{3961F33A-B97A-4B22-BB06-8768383732CD}" type="presOf" srcId="{6593227D-0478-4449-849B-FAA59073E602}" destId="{829CA84E-6CCB-4CF4-A20D-E1F3C439E1B6}" srcOrd="0" destOrd="0" presId="urn:microsoft.com/office/officeart/2016/7/layout/HorizontalActionList"/>
    <dgm:cxn modelId="{20FA563B-3A24-448D-8036-7148A21B807E}" type="presOf" srcId="{A526EBDC-11F7-490E-AF78-8A4EB698006B}" destId="{9A52989A-18A9-42E6-BDBA-25C50F762A09}" srcOrd="0" destOrd="0" presId="urn:microsoft.com/office/officeart/2016/7/layout/HorizontalActionList"/>
    <dgm:cxn modelId="{424D5C3C-AA91-4404-9F91-C2A7A7A78955}" srcId="{6593227D-0478-4449-849B-FAA59073E602}" destId="{A526EBDC-11F7-490E-AF78-8A4EB698006B}" srcOrd="0" destOrd="0" parTransId="{5E0D0565-2EB2-4CBF-BB69-24F6A0F1E530}" sibTransId="{65DDB531-CCEA-4CB6-9539-A7E80642453D}"/>
    <dgm:cxn modelId="{92760462-188A-42DC-B6E6-15A5FB9C4F89}" srcId="{95FC6AC9-D56F-49EB-8CDA-BD9E5DD2F5A0}" destId="{35539FC1-F79F-4996-B997-B23AC7516F92}" srcOrd="0" destOrd="0" parTransId="{752A800E-E329-49F1-904C-94C0B2F0CD36}" sibTransId="{446F5006-D546-4988-8C74-FFD542C35FF2}"/>
    <dgm:cxn modelId="{54784A68-D8C0-4E58-9266-913AF854B944}" srcId="{95FC6AC9-D56F-49EB-8CDA-BD9E5DD2F5A0}" destId="{6593227D-0478-4449-849B-FAA59073E602}" srcOrd="1" destOrd="0" parTransId="{EC32AA2A-2BAE-4279-8468-7C9810EC9FA7}" sibTransId="{94AE5663-0AAB-4F39-80C5-DC2DF312045E}"/>
    <dgm:cxn modelId="{5213504B-52B0-4AB7-BF77-C11F1A3D4218}" type="presOf" srcId="{35539FC1-F79F-4996-B997-B23AC7516F92}" destId="{47C48067-FE2D-493D-931B-B8089A602EE4}" srcOrd="0" destOrd="0" presId="urn:microsoft.com/office/officeart/2016/7/layout/HorizontalActionList"/>
    <dgm:cxn modelId="{D69B06AB-AF3C-43B7-B025-84881195394B}" type="presOf" srcId="{2FBD8335-150F-4E79-823B-F1CB3642AAE8}" destId="{C4EF2C87-D90B-4D73-A674-808C6B3CDFD2}" srcOrd="0" destOrd="0" presId="urn:microsoft.com/office/officeart/2016/7/layout/HorizontalActionList"/>
    <dgm:cxn modelId="{A2871EB4-8C1E-4E56-BA3D-8F401BFB15A8}" type="presOf" srcId="{26EC2831-BAAB-44B3-BAB5-285826E1951E}" destId="{0E555816-9D26-4659-BA90-CDE298AEE56D}" srcOrd="0" destOrd="0" presId="urn:microsoft.com/office/officeart/2016/7/layout/HorizontalActionList"/>
    <dgm:cxn modelId="{7CF9A4B5-989A-4A54-A2AF-8557A8A16BBF}" srcId="{95FC6AC9-D56F-49EB-8CDA-BD9E5DD2F5A0}" destId="{B01E96B1-B3FC-45A3-A4B5-8798F32C0AA6}" srcOrd="2" destOrd="0" parTransId="{FA3F31C6-2747-4780-86C9-F2EB4AF339D5}" sibTransId="{4196B713-526F-4F18-9D64-B57AFF5103F2}"/>
    <dgm:cxn modelId="{FA2662E2-DCDA-44FB-AA4B-BB3A6C37F208}" srcId="{35539FC1-F79F-4996-B997-B23AC7516F92}" destId="{2FBD8335-150F-4E79-823B-F1CB3642AAE8}" srcOrd="0" destOrd="0" parTransId="{F0A0CBAE-429C-4445-AB14-39EC09359257}" sibTransId="{A399E707-B712-40CC-9815-025053F2D94A}"/>
    <dgm:cxn modelId="{E46937F5-9BE6-4D91-8B99-0D67006C9992}" type="presOf" srcId="{B01E96B1-B3FC-45A3-A4B5-8798F32C0AA6}" destId="{5A074902-5F02-4A8C-9FDE-01D2CD7F7BA1}" srcOrd="0" destOrd="0" presId="urn:microsoft.com/office/officeart/2016/7/layout/HorizontalActionList"/>
    <dgm:cxn modelId="{21B68692-45FF-438B-8F60-6D82106A8F3D}" type="presParOf" srcId="{8BCF7A5B-F6AF-4E00-B039-F395C13F9830}" destId="{F4011DE6-C8B5-4746-9353-6195B952E6B8}" srcOrd="0" destOrd="0" presId="urn:microsoft.com/office/officeart/2016/7/layout/HorizontalActionList"/>
    <dgm:cxn modelId="{73F0A642-2319-4004-88AD-51E98DC34618}" type="presParOf" srcId="{F4011DE6-C8B5-4746-9353-6195B952E6B8}" destId="{47C48067-FE2D-493D-931B-B8089A602EE4}" srcOrd="0" destOrd="0" presId="urn:microsoft.com/office/officeart/2016/7/layout/HorizontalActionList"/>
    <dgm:cxn modelId="{0DEF6D64-838A-4B92-A5A5-7CB152CFAACF}" type="presParOf" srcId="{F4011DE6-C8B5-4746-9353-6195B952E6B8}" destId="{C4EF2C87-D90B-4D73-A674-808C6B3CDFD2}" srcOrd="1" destOrd="0" presId="urn:microsoft.com/office/officeart/2016/7/layout/HorizontalActionList"/>
    <dgm:cxn modelId="{3B87CFDF-0899-4176-956B-8F6E42E832B3}" type="presParOf" srcId="{8BCF7A5B-F6AF-4E00-B039-F395C13F9830}" destId="{673BB1D8-0819-4904-BE81-113E9B1480B0}" srcOrd="1" destOrd="0" presId="urn:microsoft.com/office/officeart/2016/7/layout/HorizontalActionList"/>
    <dgm:cxn modelId="{BFDACD57-6AF9-40EC-A820-08E9AB883311}" type="presParOf" srcId="{8BCF7A5B-F6AF-4E00-B039-F395C13F9830}" destId="{33767A16-BB37-4E5F-B2A2-922A16BCFFC5}" srcOrd="2" destOrd="0" presId="urn:microsoft.com/office/officeart/2016/7/layout/HorizontalActionList"/>
    <dgm:cxn modelId="{1B5C7809-78F7-4C6F-AEAA-87A2A58BD2EA}" type="presParOf" srcId="{33767A16-BB37-4E5F-B2A2-922A16BCFFC5}" destId="{829CA84E-6CCB-4CF4-A20D-E1F3C439E1B6}" srcOrd="0" destOrd="0" presId="urn:microsoft.com/office/officeart/2016/7/layout/HorizontalActionList"/>
    <dgm:cxn modelId="{CDA1D6DD-AA29-4793-9A70-C228CC4DDF21}" type="presParOf" srcId="{33767A16-BB37-4E5F-B2A2-922A16BCFFC5}" destId="{9A52989A-18A9-42E6-BDBA-25C50F762A09}" srcOrd="1" destOrd="0" presId="urn:microsoft.com/office/officeart/2016/7/layout/HorizontalActionList"/>
    <dgm:cxn modelId="{BC942AD1-A2D2-4FBF-8F93-EE10E10FB26C}" type="presParOf" srcId="{8BCF7A5B-F6AF-4E00-B039-F395C13F9830}" destId="{B28E40B6-8CBA-4408-B176-679207EB2281}" srcOrd="3" destOrd="0" presId="urn:microsoft.com/office/officeart/2016/7/layout/HorizontalActionList"/>
    <dgm:cxn modelId="{502E9396-CD1B-42F2-821D-18C1BBCA2540}" type="presParOf" srcId="{8BCF7A5B-F6AF-4E00-B039-F395C13F9830}" destId="{64165C3E-8591-4B72-8819-8E496D7C47DF}" srcOrd="4" destOrd="0" presId="urn:microsoft.com/office/officeart/2016/7/layout/HorizontalActionList"/>
    <dgm:cxn modelId="{BE81B3FA-A1AC-4DFA-8072-128F5B8B87F9}" type="presParOf" srcId="{64165C3E-8591-4B72-8819-8E496D7C47DF}" destId="{5A074902-5F02-4A8C-9FDE-01D2CD7F7BA1}" srcOrd="0" destOrd="0" presId="urn:microsoft.com/office/officeart/2016/7/layout/HorizontalActionList"/>
    <dgm:cxn modelId="{1EB31CD8-F555-4A16-8EC0-EACFB7A67C74}" type="presParOf" srcId="{64165C3E-8591-4B72-8819-8E496D7C47DF}" destId="{0E555816-9D26-4659-BA90-CDE298AEE56D}" srcOrd="1" destOrd="0" presId="urn:microsoft.com/office/officeart/2016/7/layout/Horizontal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A4FC04-9F9E-4727-8CC6-38DB0C37C7B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37869F3B-7065-4E31-A14E-463BCE81EC9C}">
      <dgm:prSet/>
      <dgm:spPr/>
      <dgm:t>
        <a:bodyPr/>
        <a:lstStyle/>
        <a:p>
          <a:r>
            <a:rPr lang="en-US" b="1" dirty="0"/>
            <a:t>Rescue Breathing </a:t>
          </a:r>
          <a:endParaRPr lang="en-US" dirty="0"/>
        </a:p>
      </dgm:t>
    </dgm:pt>
    <dgm:pt modelId="{96457804-8828-4CB9-95DF-52B839EF1563}" type="parTrans" cxnId="{FCDE5484-CD31-46B5-A724-A59B62E7EF7F}">
      <dgm:prSet/>
      <dgm:spPr/>
      <dgm:t>
        <a:bodyPr/>
        <a:lstStyle/>
        <a:p>
          <a:endParaRPr lang="en-US"/>
        </a:p>
      </dgm:t>
    </dgm:pt>
    <dgm:pt modelId="{41AD1A00-E9B0-42E0-95E4-F238ED6D96E4}" type="sibTrans" cxnId="{FCDE5484-CD31-46B5-A724-A59B62E7EF7F}">
      <dgm:prSet/>
      <dgm:spPr/>
      <dgm:t>
        <a:bodyPr/>
        <a:lstStyle/>
        <a:p>
          <a:endParaRPr lang="en-US"/>
        </a:p>
      </dgm:t>
    </dgm:pt>
    <dgm:pt modelId="{2A471E3E-2FE4-48AC-B58F-64328C80E8D7}">
      <dgm:prSet/>
      <dgm:spPr/>
      <dgm:t>
        <a:bodyPr/>
        <a:lstStyle/>
        <a:p>
          <a:r>
            <a:rPr lang="en-US" dirty="0"/>
            <a:t>AHA Guidelines for suspected Opioid OD:</a:t>
          </a:r>
        </a:p>
      </dgm:t>
    </dgm:pt>
    <dgm:pt modelId="{FC9A3BB8-BEDA-4696-AA5A-700A89288B59}" type="parTrans" cxnId="{F5AFC26D-3FD3-4B10-803E-CCF953E96DBD}">
      <dgm:prSet/>
      <dgm:spPr/>
      <dgm:t>
        <a:bodyPr/>
        <a:lstStyle/>
        <a:p>
          <a:endParaRPr lang="en-US"/>
        </a:p>
      </dgm:t>
    </dgm:pt>
    <dgm:pt modelId="{2FEE067E-350B-4864-9503-F48AC7632892}" type="sibTrans" cxnId="{F5AFC26D-3FD3-4B10-803E-CCF953E96DBD}">
      <dgm:prSet/>
      <dgm:spPr/>
      <dgm:t>
        <a:bodyPr/>
        <a:lstStyle/>
        <a:p>
          <a:endParaRPr lang="en-US"/>
        </a:p>
      </dgm:t>
    </dgm:pt>
    <dgm:pt modelId="{EDC069A3-CFCA-4D5F-BE63-A3D8AB72AAB8}">
      <dgm:prSet/>
      <dgm:spPr/>
      <dgm:t>
        <a:bodyPr/>
        <a:lstStyle/>
        <a:p>
          <a:r>
            <a:rPr lang="en-US" dirty="0"/>
            <a:t>If the person is unresponsive and is breathing normally </a:t>
          </a:r>
        </a:p>
      </dgm:t>
    </dgm:pt>
    <dgm:pt modelId="{86EDF36F-4F19-49AB-A9F5-17AACEEE48F3}" type="parTrans" cxnId="{792CB78E-48FB-4B16-B5FA-BFC02C5B5C41}">
      <dgm:prSet/>
      <dgm:spPr/>
      <dgm:t>
        <a:bodyPr/>
        <a:lstStyle/>
        <a:p>
          <a:endParaRPr lang="en-US"/>
        </a:p>
      </dgm:t>
    </dgm:pt>
    <dgm:pt modelId="{D8BFDDC2-413E-42AA-A800-A14C6DE818F6}" type="sibTrans" cxnId="{792CB78E-48FB-4B16-B5FA-BFC02C5B5C41}">
      <dgm:prSet/>
      <dgm:spPr/>
      <dgm:t>
        <a:bodyPr/>
        <a:lstStyle/>
        <a:p>
          <a:endParaRPr lang="en-US"/>
        </a:p>
      </dgm:t>
    </dgm:pt>
    <dgm:pt modelId="{6D6AC293-9578-499F-B93C-761EA70B11D0}">
      <dgm:prSet/>
      <dgm:spPr/>
      <dgm:t>
        <a:bodyPr/>
        <a:lstStyle/>
        <a:p>
          <a:r>
            <a:rPr lang="en-US" dirty="0"/>
            <a:t>This person does not need CPR</a:t>
          </a:r>
        </a:p>
      </dgm:t>
    </dgm:pt>
    <dgm:pt modelId="{B75DEAB5-6928-4F04-8317-2743141270CD}" type="parTrans" cxnId="{F1A1507E-27C2-4870-82E1-D1D07E477B4A}">
      <dgm:prSet/>
      <dgm:spPr/>
      <dgm:t>
        <a:bodyPr/>
        <a:lstStyle/>
        <a:p>
          <a:endParaRPr lang="en-US"/>
        </a:p>
      </dgm:t>
    </dgm:pt>
    <dgm:pt modelId="{27BBF5CE-07F5-4D74-BE57-A0A5CD2D508F}" type="sibTrans" cxnId="{F1A1507E-27C2-4870-82E1-D1D07E477B4A}">
      <dgm:prSet/>
      <dgm:spPr/>
      <dgm:t>
        <a:bodyPr/>
        <a:lstStyle/>
        <a:p>
          <a:endParaRPr lang="en-US"/>
        </a:p>
      </dgm:t>
    </dgm:pt>
    <dgm:pt modelId="{1C0C9A3C-10E8-4490-969D-FDBB6628A9EB}">
      <dgm:prSet/>
      <dgm:spPr/>
      <dgm:t>
        <a:bodyPr/>
        <a:lstStyle/>
        <a:p>
          <a:r>
            <a:rPr lang="en-US" dirty="0"/>
            <a:t>Roll them onto their side (if you don’t think they have a neck or back injury) </a:t>
          </a:r>
        </a:p>
      </dgm:t>
    </dgm:pt>
    <dgm:pt modelId="{9E03BE73-5874-401E-B537-EA716C5C67BA}" type="parTrans" cxnId="{7CFA2F61-C282-4CB5-87AF-00079EE37A85}">
      <dgm:prSet/>
      <dgm:spPr/>
      <dgm:t>
        <a:bodyPr/>
        <a:lstStyle/>
        <a:p>
          <a:endParaRPr lang="en-US"/>
        </a:p>
      </dgm:t>
    </dgm:pt>
    <dgm:pt modelId="{F56C4C97-FD9F-4D32-9EE1-C9A9FE1D0873}" type="sibTrans" cxnId="{7CFA2F61-C282-4CB5-87AF-00079EE37A85}">
      <dgm:prSet/>
      <dgm:spPr/>
      <dgm:t>
        <a:bodyPr/>
        <a:lstStyle/>
        <a:p>
          <a:endParaRPr lang="en-US"/>
        </a:p>
      </dgm:t>
    </dgm:pt>
    <dgm:pt modelId="{975CF10D-A9D3-45C0-843F-83D0EB2083C4}">
      <dgm:prSet/>
      <dgm:spPr/>
      <dgm:t>
        <a:bodyPr/>
        <a:lstStyle/>
        <a:p>
          <a:r>
            <a:rPr lang="en-US" dirty="0"/>
            <a:t>Stay with the person until advanced help arrives</a:t>
          </a:r>
        </a:p>
      </dgm:t>
    </dgm:pt>
    <dgm:pt modelId="{26661E30-065E-4171-A6B5-BE4A73763F30}" type="parTrans" cxnId="{527BF66B-7F6D-4C4D-8ADA-45033359851D}">
      <dgm:prSet/>
      <dgm:spPr/>
      <dgm:t>
        <a:bodyPr/>
        <a:lstStyle/>
        <a:p>
          <a:endParaRPr lang="en-US"/>
        </a:p>
      </dgm:t>
    </dgm:pt>
    <dgm:pt modelId="{72905053-285C-43CC-B54F-EED990A241E7}" type="sibTrans" cxnId="{527BF66B-7F6D-4C4D-8ADA-45033359851D}">
      <dgm:prSet/>
      <dgm:spPr/>
      <dgm:t>
        <a:bodyPr/>
        <a:lstStyle/>
        <a:p>
          <a:endParaRPr lang="en-US"/>
        </a:p>
      </dgm:t>
    </dgm:pt>
    <dgm:pt modelId="{99B49CDE-6116-4F9D-BFB0-DA618026F3D9}">
      <dgm:prSet/>
      <dgm:spPr/>
      <dgm:t>
        <a:bodyPr/>
        <a:lstStyle/>
        <a:p>
          <a:r>
            <a:rPr lang="en-US" dirty="0"/>
            <a:t>If the person is unresponsive and not breathing normally or is only gasping </a:t>
          </a:r>
        </a:p>
      </dgm:t>
    </dgm:pt>
    <dgm:pt modelId="{351B301C-148A-4984-B789-5B5E28457F13}" type="parTrans" cxnId="{22AC1EDA-47EC-49DB-BC29-58498F5BC1B7}">
      <dgm:prSet/>
      <dgm:spPr/>
      <dgm:t>
        <a:bodyPr/>
        <a:lstStyle/>
        <a:p>
          <a:endParaRPr lang="en-US"/>
        </a:p>
      </dgm:t>
    </dgm:pt>
    <dgm:pt modelId="{03BA32E7-9CF0-41C5-8B39-043CF7C8E6B6}" type="sibTrans" cxnId="{22AC1EDA-47EC-49DB-BC29-58498F5BC1B7}">
      <dgm:prSet/>
      <dgm:spPr/>
      <dgm:t>
        <a:bodyPr/>
        <a:lstStyle/>
        <a:p>
          <a:endParaRPr lang="en-US"/>
        </a:p>
      </dgm:t>
    </dgm:pt>
    <dgm:pt modelId="{C728A9B7-A872-45EF-A332-99216FA0E69A}">
      <dgm:prSet/>
      <dgm:spPr/>
      <dgm:t>
        <a:bodyPr/>
        <a:lstStyle/>
        <a:p>
          <a:r>
            <a:rPr lang="en-US" dirty="0"/>
            <a:t>This person needs CPR</a:t>
          </a:r>
        </a:p>
      </dgm:t>
    </dgm:pt>
    <dgm:pt modelId="{8BE22BAA-058A-4D0E-BB9B-E517A6FE03D1}" type="parTrans" cxnId="{57424259-CD9F-4BBA-B460-0653C24F362B}">
      <dgm:prSet/>
      <dgm:spPr/>
      <dgm:t>
        <a:bodyPr/>
        <a:lstStyle/>
        <a:p>
          <a:endParaRPr lang="en-US"/>
        </a:p>
      </dgm:t>
    </dgm:pt>
    <dgm:pt modelId="{5CA57879-A33C-4BD0-9EFE-0CBD311948CE}" type="sibTrans" cxnId="{57424259-CD9F-4BBA-B460-0653C24F362B}">
      <dgm:prSet/>
      <dgm:spPr/>
      <dgm:t>
        <a:bodyPr/>
        <a:lstStyle/>
        <a:p>
          <a:endParaRPr lang="en-US"/>
        </a:p>
      </dgm:t>
    </dgm:pt>
    <dgm:pt modelId="{5E512614-69D6-4DA2-8711-C3814BFC8576}">
      <dgm:prSet/>
      <dgm:spPr/>
      <dgm:t>
        <a:bodyPr/>
        <a:lstStyle/>
        <a:p>
          <a:r>
            <a:rPr lang="en-US" dirty="0"/>
            <a:t>Make sure the person is lying on their back on a firm, flat surface</a:t>
          </a:r>
        </a:p>
      </dgm:t>
    </dgm:pt>
    <dgm:pt modelId="{2DBA5A81-237C-40EA-88DF-864FBC2C11A1}" type="parTrans" cxnId="{200191C6-1B75-4479-B35A-7F11277D0BA4}">
      <dgm:prSet/>
      <dgm:spPr/>
      <dgm:t>
        <a:bodyPr/>
        <a:lstStyle/>
        <a:p>
          <a:endParaRPr lang="en-US"/>
        </a:p>
      </dgm:t>
    </dgm:pt>
    <dgm:pt modelId="{97F260C7-D655-4CEA-AA0D-24BAC9CA5036}" type="sibTrans" cxnId="{200191C6-1B75-4479-B35A-7F11277D0BA4}">
      <dgm:prSet/>
      <dgm:spPr/>
      <dgm:t>
        <a:bodyPr/>
        <a:lstStyle/>
        <a:p>
          <a:endParaRPr lang="en-US"/>
        </a:p>
      </dgm:t>
    </dgm:pt>
    <dgm:pt modelId="{9C53EC34-AB13-469E-AA86-E22C46BD2647}">
      <dgm:prSet/>
      <dgm:spPr/>
      <dgm:t>
        <a:bodyPr/>
        <a:lstStyle/>
        <a:p>
          <a:r>
            <a:rPr lang="en-US" dirty="0"/>
            <a:t>Begin CPR </a:t>
          </a:r>
        </a:p>
      </dgm:t>
    </dgm:pt>
    <dgm:pt modelId="{F5808250-DBD3-4C3D-BA56-B1DF942E6931}" type="parTrans" cxnId="{53C6556E-73FD-43B6-B929-F54BBC73F5AC}">
      <dgm:prSet/>
      <dgm:spPr/>
      <dgm:t>
        <a:bodyPr/>
        <a:lstStyle/>
        <a:p>
          <a:endParaRPr lang="en-US"/>
        </a:p>
      </dgm:t>
    </dgm:pt>
    <dgm:pt modelId="{BA5793F0-8384-4E1F-9B92-FBD7F9667C04}" type="sibTrans" cxnId="{53C6556E-73FD-43B6-B929-F54BBC73F5AC}">
      <dgm:prSet/>
      <dgm:spPr/>
      <dgm:t>
        <a:bodyPr/>
        <a:lstStyle/>
        <a:p>
          <a:endParaRPr lang="en-US"/>
        </a:p>
      </dgm:t>
    </dgm:pt>
    <dgm:pt modelId="{EDEEA6A8-34BA-4961-9B09-44E097ED2C84}" type="pres">
      <dgm:prSet presAssocID="{EEA4FC04-9F9E-4727-8CC6-38DB0C37C7B3}" presName="linear" presStyleCnt="0">
        <dgm:presLayoutVars>
          <dgm:dir/>
          <dgm:animLvl val="lvl"/>
          <dgm:resizeHandles val="exact"/>
        </dgm:presLayoutVars>
      </dgm:prSet>
      <dgm:spPr/>
    </dgm:pt>
    <dgm:pt modelId="{5A41F453-7A0F-4B91-ADEF-E1155B73DBEA}" type="pres">
      <dgm:prSet presAssocID="{37869F3B-7065-4E31-A14E-463BCE81EC9C}" presName="parentLin" presStyleCnt="0"/>
      <dgm:spPr/>
    </dgm:pt>
    <dgm:pt modelId="{82A4E631-3EAF-4824-B913-A26BC5BA15BA}" type="pres">
      <dgm:prSet presAssocID="{37869F3B-7065-4E31-A14E-463BCE81EC9C}" presName="parentLeftMargin" presStyleLbl="node1" presStyleIdx="0" presStyleCnt="2"/>
      <dgm:spPr/>
    </dgm:pt>
    <dgm:pt modelId="{C4A7640B-C86A-495E-B242-00964909069E}" type="pres">
      <dgm:prSet presAssocID="{37869F3B-7065-4E31-A14E-463BCE81EC9C}" presName="parentText" presStyleLbl="node1" presStyleIdx="0" presStyleCnt="2">
        <dgm:presLayoutVars>
          <dgm:chMax val="0"/>
          <dgm:bulletEnabled val="1"/>
        </dgm:presLayoutVars>
      </dgm:prSet>
      <dgm:spPr/>
    </dgm:pt>
    <dgm:pt modelId="{5CD613E4-F8A5-493D-9CE8-7C270EBDF5CC}" type="pres">
      <dgm:prSet presAssocID="{37869F3B-7065-4E31-A14E-463BCE81EC9C}" presName="negativeSpace" presStyleCnt="0"/>
      <dgm:spPr/>
    </dgm:pt>
    <dgm:pt modelId="{571C00C0-4899-4054-8CD0-CC9F601649CA}" type="pres">
      <dgm:prSet presAssocID="{37869F3B-7065-4E31-A14E-463BCE81EC9C}" presName="childText" presStyleLbl="conFgAcc1" presStyleIdx="0" presStyleCnt="2">
        <dgm:presLayoutVars>
          <dgm:bulletEnabled val="1"/>
        </dgm:presLayoutVars>
      </dgm:prSet>
      <dgm:spPr/>
    </dgm:pt>
    <dgm:pt modelId="{2679F5AC-CCED-42AB-9DAB-74EF62924AF8}" type="pres">
      <dgm:prSet presAssocID="{41AD1A00-E9B0-42E0-95E4-F238ED6D96E4}" presName="spaceBetweenRectangles" presStyleCnt="0"/>
      <dgm:spPr/>
    </dgm:pt>
    <dgm:pt modelId="{2FCDD43C-469C-4D03-A0E1-EFE2E1A8A934}" type="pres">
      <dgm:prSet presAssocID="{2A471E3E-2FE4-48AC-B58F-64328C80E8D7}" presName="parentLin" presStyleCnt="0"/>
      <dgm:spPr/>
    </dgm:pt>
    <dgm:pt modelId="{8764CD74-1563-41F7-A5FE-3626DDAB8612}" type="pres">
      <dgm:prSet presAssocID="{2A471E3E-2FE4-48AC-B58F-64328C80E8D7}" presName="parentLeftMargin" presStyleLbl="node1" presStyleIdx="0" presStyleCnt="2"/>
      <dgm:spPr/>
    </dgm:pt>
    <dgm:pt modelId="{B8D26F3F-052B-4E1E-9C07-630445ACF5D4}" type="pres">
      <dgm:prSet presAssocID="{2A471E3E-2FE4-48AC-B58F-64328C80E8D7}" presName="parentText" presStyleLbl="node1" presStyleIdx="1" presStyleCnt="2">
        <dgm:presLayoutVars>
          <dgm:chMax val="0"/>
          <dgm:bulletEnabled val="1"/>
        </dgm:presLayoutVars>
      </dgm:prSet>
      <dgm:spPr/>
    </dgm:pt>
    <dgm:pt modelId="{F90F8B38-070C-498B-A0DF-B9837F03132F}" type="pres">
      <dgm:prSet presAssocID="{2A471E3E-2FE4-48AC-B58F-64328C80E8D7}" presName="negativeSpace" presStyleCnt="0"/>
      <dgm:spPr/>
    </dgm:pt>
    <dgm:pt modelId="{C594FBC3-22F1-4556-BAD9-34C10658F6A4}" type="pres">
      <dgm:prSet presAssocID="{2A471E3E-2FE4-48AC-B58F-64328C80E8D7}" presName="childText" presStyleLbl="conFgAcc1" presStyleIdx="1" presStyleCnt="2">
        <dgm:presLayoutVars>
          <dgm:bulletEnabled val="1"/>
        </dgm:presLayoutVars>
      </dgm:prSet>
      <dgm:spPr/>
    </dgm:pt>
  </dgm:ptLst>
  <dgm:cxnLst>
    <dgm:cxn modelId="{9E86FF05-D5BB-49C1-9ED7-322B9D6DFEBB}" type="presOf" srcId="{6D6AC293-9578-499F-B93C-761EA70B11D0}" destId="{C594FBC3-22F1-4556-BAD9-34C10658F6A4}" srcOrd="0" destOrd="1" presId="urn:microsoft.com/office/officeart/2005/8/layout/list1"/>
    <dgm:cxn modelId="{6447A209-AEF1-449D-A3E0-06B5C60918D7}" type="presOf" srcId="{1C0C9A3C-10E8-4490-969D-FDBB6628A9EB}" destId="{C594FBC3-22F1-4556-BAD9-34C10658F6A4}" srcOrd="0" destOrd="2" presId="urn:microsoft.com/office/officeart/2005/8/layout/list1"/>
    <dgm:cxn modelId="{6EB6DD09-AF91-4EDC-AEE3-279DB3325038}" type="presOf" srcId="{EEA4FC04-9F9E-4727-8CC6-38DB0C37C7B3}" destId="{EDEEA6A8-34BA-4961-9B09-44E097ED2C84}" srcOrd="0" destOrd="0" presId="urn:microsoft.com/office/officeart/2005/8/layout/list1"/>
    <dgm:cxn modelId="{80552439-E083-42A7-BB48-4EB3E4029256}" type="presOf" srcId="{C728A9B7-A872-45EF-A332-99216FA0E69A}" destId="{C594FBC3-22F1-4556-BAD9-34C10658F6A4}" srcOrd="0" destOrd="5" presId="urn:microsoft.com/office/officeart/2005/8/layout/list1"/>
    <dgm:cxn modelId="{F4CED55C-E022-48E7-B0FF-695F03CA7CB7}" type="presOf" srcId="{2A471E3E-2FE4-48AC-B58F-64328C80E8D7}" destId="{B8D26F3F-052B-4E1E-9C07-630445ACF5D4}" srcOrd="1" destOrd="0" presId="urn:microsoft.com/office/officeart/2005/8/layout/list1"/>
    <dgm:cxn modelId="{7CFA2F61-C282-4CB5-87AF-00079EE37A85}" srcId="{EDC069A3-CFCA-4D5F-BE63-A3D8AB72AAB8}" destId="{1C0C9A3C-10E8-4490-969D-FDBB6628A9EB}" srcOrd="1" destOrd="0" parTransId="{9E03BE73-5874-401E-B537-EA716C5C67BA}" sibTransId="{F56C4C97-FD9F-4D32-9EE1-C9A9FE1D0873}"/>
    <dgm:cxn modelId="{527BF66B-7F6D-4C4D-8ADA-45033359851D}" srcId="{EDC069A3-CFCA-4D5F-BE63-A3D8AB72AAB8}" destId="{975CF10D-A9D3-45C0-843F-83D0EB2083C4}" srcOrd="2" destOrd="0" parTransId="{26661E30-065E-4171-A6B5-BE4A73763F30}" sibTransId="{72905053-285C-43CC-B54F-EED990A241E7}"/>
    <dgm:cxn modelId="{5CB40A6C-7782-4DA1-BDCE-CF8146415836}" type="presOf" srcId="{9C53EC34-AB13-469E-AA86-E22C46BD2647}" destId="{C594FBC3-22F1-4556-BAD9-34C10658F6A4}" srcOrd="0" destOrd="7" presId="urn:microsoft.com/office/officeart/2005/8/layout/list1"/>
    <dgm:cxn modelId="{F5AFC26D-3FD3-4B10-803E-CCF953E96DBD}" srcId="{EEA4FC04-9F9E-4727-8CC6-38DB0C37C7B3}" destId="{2A471E3E-2FE4-48AC-B58F-64328C80E8D7}" srcOrd="1" destOrd="0" parTransId="{FC9A3BB8-BEDA-4696-AA5A-700A89288B59}" sibTransId="{2FEE067E-350B-4864-9503-F48AC7632892}"/>
    <dgm:cxn modelId="{53C6556E-73FD-43B6-B929-F54BBC73F5AC}" srcId="{99B49CDE-6116-4F9D-BFB0-DA618026F3D9}" destId="{9C53EC34-AB13-469E-AA86-E22C46BD2647}" srcOrd="2" destOrd="0" parTransId="{F5808250-DBD3-4C3D-BA56-B1DF942E6931}" sibTransId="{BA5793F0-8384-4E1F-9B92-FBD7F9667C04}"/>
    <dgm:cxn modelId="{9DB2D674-6109-4A28-A4B9-5846C9EC29EE}" type="presOf" srcId="{37869F3B-7065-4E31-A14E-463BCE81EC9C}" destId="{C4A7640B-C86A-495E-B242-00964909069E}" srcOrd="1" destOrd="0" presId="urn:microsoft.com/office/officeart/2005/8/layout/list1"/>
    <dgm:cxn modelId="{41AC5B59-CD4B-4C25-8550-1885BF0ABC22}" type="presOf" srcId="{37869F3B-7065-4E31-A14E-463BCE81EC9C}" destId="{82A4E631-3EAF-4824-B913-A26BC5BA15BA}" srcOrd="0" destOrd="0" presId="urn:microsoft.com/office/officeart/2005/8/layout/list1"/>
    <dgm:cxn modelId="{57424259-CD9F-4BBA-B460-0653C24F362B}" srcId="{99B49CDE-6116-4F9D-BFB0-DA618026F3D9}" destId="{C728A9B7-A872-45EF-A332-99216FA0E69A}" srcOrd="0" destOrd="0" parTransId="{8BE22BAA-058A-4D0E-BB9B-E517A6FE03D1}" sibTransId="{5CA57879-A33C-4BD0-9EFE-0CBD311948CE}"/>
    <dgm:cxn modelId="{386A8E7C-85B3-4AB6-8759-84D97393D1C8}" type="presOf" srcId="{EDC069A3-CFCA-4D5F-BE63-A3D8AB72AAB8}" destId="{C594FBC3-22F1-4556-BAD9-34C10658F6A4}" srcOrd="0" destOrd="0" presId="urn:microsoft.com/office/officeart/2005/8/layout/list1"/>
    <dgm:cxn modelId="{F1A1507E-27C2-4870-82E1-D1D07E477B4A}" srcId="{EDC069A3-CFCA-4D5F-BE63-A3D8AB72AAB8}" destId="{6D6AC293-9578-499F-B93C-761EA70B11D0}" srcOrd="0" destOrd="0" parTransId="{B75DEAB5-6928-4F04-8317-2743141270CD}" sibTransId="{27BBF5CE-07F5-4D74-BE57-A0A5CD2D508F}"/>
    <dgm:cxn modelId="{FCDE5484-CD31-46B5-A724-A59B62E7EF7F}" srcId="{EEA4FC04-9F9E-4727-8CC6-38DB0C37C7B3}" destId="{37869F3B-7065-4E31-A14E-463BCE81EC9C}" srcOrd="0" destOrd="0" parTransId="{96457804-8828-4CB9-95DF-52B839EF1563}" sibTransId="{41AD1A00-E9B0-42E0-95E4-F238ED6D96E4}"/>
    <dgm:cxn modelId="{792CB78E-48FB-4B16-B5FA-BFC02C5B5C41}" srcId="{2A471E3E-2FE4-48AC-B58F-64328C80E8D7}" destId="{EDC069A3-CFCA-4D5F-BE63-A3D8AB72AAB8}" srcOrd="0" destOrd="0" parTransId="{86EDF36F-4F19-49AB-A9F5-17AACEEE48F3}" sibTransId="{D8BFDDC2-413E-42AA-A800-A14C6DE818F6}"/>
    <dgm:cxn modelId="{194D279C-B32A-43B4-812B-8C2F336EBD0E}" type="presOf" srcId="{975CF10D-A9D3-45C0-843F-83D0EB2083C4}" destId="{C594FBC3-22F1-4556-BAD9-34C10658F6A4}" srcOrd="0" destOrd="3" presId="urn:microsoft.com/office/officeart/2005/8/layout/list1"/>
    <dgm:cxn modelId="{14803FA1-C06D-457D-923E-C43739ED5355}" type="presOf" srcId="{5E512614-69D6-4DA2-8711-C3814BFC8576}" destId="{C594FBC3-22F1-4556-BAD9-34C10658F6A4}" srcOrd="0" destOrd="6" presId="urn:microsoft.com/office/officeart/2005/8/layout/list1"/>
    <dgm:cxn modelId="{200191C6-1B75-4479-B35A-7F11277D0BA4}" srcId="{99B49CDE-6116-4F9D-BFB0-DA618026F3D9}" destId="{5E512614-69D6-4DA2-8711-C3814BFC8576}" srcOrd="1" destOrd="0" parTransId="{2DBA5A81-237C-40EA-88DF-864FBC2C11A1}" sibTransId="{97F260C7-D655-4CEA-AA0D-24BAC9CA5036}"/>
    <dgm:cxn modelId="{D8C9EDC7-2B54-4BBF-B144-26480A250FC6}" type="presOf" srcId="{99B49CDE-6116-4F9D-BFB0-DA618026F3D9}" destId="{C594FBC3-22F1-4556-BAD9-34C10658F6A4}" srcOrd="0" destOrd="4" presId="urn:microsoft.com/office/officeart/2005/8/layout/list1"/>
    <dgm:cxn modelId="{22AC1EDA-47EC-49DB-BC29-58498F5BC1B7}" srcId="{2A471E3E-2FE4-48AC-B58F-64328C80E8D7}" destId="{99B49CDE-6116-4F9D-BFB0-DA618026F3D9}" srcOrd="1" destOrd="0" parTransId="{351B301C-148A-4984-B789-5B5E28457F13}" sibTransId="{03BA32E7-9CF0-41C5-8B39-043CF7C8E6B6}"/>
    <dgm:cxn modelId="{B49C42F8-54F9-4641-A5E9-6F88732F9681}" type="presOf" srcId="{2A471E3E-2FE4-48AC-B58F-64328C80E8D7}" destId="{8764CD74-1563-41F7-A5FE-3626DDAB8612}" srcOrd="0" destOrd="0" presId="urn:microsoft.com/office/officeart/2005/8/layout/list1"/>
    <dgm:cxn modelId="{7635F0F1-0611-424B-96CF-C318C8DE8F9C}" type="presParOf" srcId="{EDEEA6A8-34BA-4961-9B09-44E097ED2C84}" destId="{5A41F453-7A0F-4B91-ADEF-E1155B73DBEA}" srcOrd="0" destOrd="0" presId="urn:microsoft.com/office/officeart/2005/8/layout/list1"/>
    <dgm:cxn modelId="{6585D0E0-0423-4047-AE99-036624A5B03F}" type="presParOf" srcId="{5A41F453-7A0F-4B91-ADEF-E1155B73DBEA}" destId="{82A4E631-3EAF-4824-B913-A26BC5BA15BA}" srcOrd="0" destOrd="0" presId="urn:microsoft.com/office/officeart/2005/8/layout/list1"/>
    <dgm:cxn modelId="{A099DC3E-81A0-490E-A57E-EE8463241391}" type="presParOf" srcId="{5A41F453-7A0F-4B91-ADEF-E1155B73DBEA}" destId="{C4A7640B-C86A-495E-B242-00964909069E}" srcOrd="1" destOrd="0" presId="urn:microsoft.com/office/officeart/2005/8/layout/list1"/>
    <dgm:cxn modelId="{EFB6854B-DD0A-40EB-96E8-32593DD5C5E3}" type="presParOf" srcId="{EDEEA6A8-34BA-4961-9B09-44E097ED2C84}" destId="{5CD613E4-F8A5-493D-9CE8-7C270EBDF5CC}" srcOrd="1" destOrd="0" presId="urn:microsoft.com/office/officeart/2005/8/layout/list1"/>
    <dgm:cxn modelId="{F3699401-71EC-4ADE-BA81-0CE70199939B}" type="presParOf" srcId="{EDEEA6A8-34BA-4961-9B09-44E097ED2C84}" destId="{571C00C0-4899-4054-8CD0-CC9F601649CA}" srcOrd="2" destOrd="0" presId="urn:microsoft.com/office/officeart/2005/8/layout/list1"/>
    <dgm:cxn modelId="{A8D285E8-1487-4C20-B344-D67D8BC9A813}" type="presParOf" srcId="{EDEEA6A8-34BA-4961-9B09-44E097ED2C84}" destId="{2679F5AC-CCED-42AB-9DAB-74EF62924AF8}" srcOrd="3" destOrd="0" presId="urn:microsoft.com/office/officeart/2005/8/layout/list1"/>
    <dgm:cxn modelId="{D981CE51-F641-4488-A0C6-F0C26FE5EFA2}" type="presParOf" srcId="{EDEEA6A8-34BA-4961-9B09-44E097ED2C84}" destId="{2FCDD43C-469C-4D03-A0E1-EFE2E1A8A934}" srcOrd="4" destOrd="0" presId="urn:microsoft.com/office/officeart/2005/8/layout/list1"/>
    <dgm:cxn modelId="{494C8BAD-AF98-4F11-944E-89DAACBF7757}" type="presParOf" srcId="{2FCDD43C-469C-4D03-A0E1-EFE2E1A8A934}" destId="{8764CD74-1563-41F7-A5FE-3626DDAB8612}" srcOrd="0" destOrd="0" presId="urn:microsoft.com/office/officeart/2005/8/layout/list1"/>
    <dgm:cxn modelId="{AFD0E387-0904-4757-AC5D-6132F0A08373}" type="presParOf" srcId="{2FCDD43C-469C-4D03-A0E1-EFE2E1A8A934}" destId="{B8D26F3F-052B-4E1E-9C07-630445ACF5D4}" srcOrd="1" destOrd="0" presId="urn:microsoft.com/office/officeart/2005/8/layout/list1"/>
    <dgm:cxn modelId="{17586E17-80FF-40F5-A033-BFC3DD449751}" type="presParOf" srcId="{EDEEA6A8-34BA-4961-9B09-44E097ED2C84}" destId="{F90F8B38-070C-498B-A0DF-B9837F03132F}" srcOrd="5" destOrd="0" presId="urn:microsoft.com/office/officeart/2005/8/layout/list1"/>
    <dgm:cxn modelId="{967EE35E-B9C9-4669-81B7-A11BD63B753B}" type="presParOf" srcId="{EDEEA6A8-34BA-4961-9B09-44E097ED2C84}" destId="{C594FBC3-22F1-4556-BAD9-34C10658F6A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1ADA5FD-95A2-45DF-89D0-007BDF2F149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660B981-5848-4BE9-84FD-8998088644C5}">
      <dgm:prSet/>
      <dgm:spPr/>
      <dgm:t>
        <a:bodyPr/>
        <a:lstStyle/>
        <a:p>
          <a:r>
            <a:rPr lang="en-US" dirty="0"/>
            <a:t>People usually revive in 2 – 3 minutes, feeling dazed and/or confused and not realizing that they’ve overdosed </a:t>
          </a:r>
        </a:p>
      </dgm:t>
    </dgm:pt>
    <dgm:pt modelId="{93DD6DDC-512D-4095-BAA7-D6D22DFFACFE}" type="parTrans" cxnId="{17788057-2389-44B7-9FC0-971CD8757B6A}">
      <dgm:prSet/>
      <dgm:spPr/>
      <dgm:t>
        <a:bodyPr/>
        <a:lstStyle/>
        <a:p>
          <a:endParaRPr lang="en-US"/>
        </a:p>
      </dgm:t>
    </dgm:pt>
    <dgm:pt modelId="{984114C5-DB13-4574-BDCE-BFCB86CD2988}" type="sibTrans" cxnId="{17788057-2389-44B7-9FC0-971CD8757B6A}">
      <dgm:prSet/>
      <dgm:spPr/>
      <dgm:t>
        <a:bodyPr/>
        <a:lstStyle/>
        <a:p>
          <a:endParaRPr lang="en-US"/>
        </a:p>
      </dgm:t>
    </dgm:pt>
    <dgm:pt modelId="{FB1FDD7B-A119-4D22-A0C5-D4DF290AFF90}">
      <dgm:prSet/>
      <dgm:spPr/>
      <dgm:t>
        <a:bodyPr/>
        <a:lstStyle/>
        <a:p>
          <a:r>
            <a:rPr lang="en-US" dirty="0"/>
            <a:t>They might be in withdrawal (about 1% are agitated)</a:t>
          </a:r>
        </a:p>
      </dgm:t>
    </dgm:pt>
    <dgm:pt modelId="{C2F4B821-460D-4621-B880-A07CA32A59A0}" type="parTrans" cxnId="{82DA4437-96EE-47C5-B887-862905B4FE39}">
      <dgm:prSet/>
      <dgm:spPr/>
      <dgm:t>
        <a:bodyPr/>
        <a:lstStyle/>
        <a:p>
          <a:endParaRPr lang="en-US"/>
        </a:p>
      </dgm:t>
    </dgm:pt>
    <dgm:pt modelId="{519125E6-AAB5-42B9-9A62-6BA69F8A1454}" type="sibTrans" cxnId="{82DA4437-96EE-47C5-B887-862905B4FE39}">
      <dgm:prSet/>
      <dgm:spPr/>
      <dgm:t>
        <a:bodyPr/>
        <a:lstStyle/>
        <a:p>
          <a:endParaRPr lang="en-US"/>
        </a:p>
      </dgm:t>
    </dgm:pt>
    <dgm:pt modelId="{00968DBD-CB63-4954-AEFF-B91D24707967}">
      <dgm:prSet/>
      <dgm:spPr/>
      <dgm:t>
        <a:bodyPr/>
        <a:lstStyle/>
        <a:p>
          <a:r>
            <a:rPr lang="en-US" dirty="0"/>
            <a:t>If the person doesn’t respond to the naloxone within 2-3 minutes, give a second dose</a:t>
          </a:r>
        </a:p>
      </dgm:t>
    </dgm:pt>
    <dgm:pt modelId="{3CBBCE61-F8C7-4EEA-A269-E5862429E77F}" type="parTrans" cxnId="{58D7D728-99F1-415D-B8E7-F7D178F15666}">
      <dgm:prSet/>
      <dgm:spPr/>
      <dgm:t>
        <a:bodyPr/>
        <a:lstStyle/>
        <a:p>
          <a:endParaRPr lang="en-US"/>
        </a:p>
      </dgm:t>
    </dgm:pt>
    <dgm:pt modelId="{69319B4E-09A6-43DA-8AAA-039D6DAB6E79}" type="sibTrans" cxnId="{58D7D728-99F1-415D-B8E7-F7D178F15666}">
      <dgm:prSet/>
      <dgm:spPr/>
      <dgm:t>
        <a:bodyPr/>
        <a:lstStyle/>
        <a:p>
          <a:endParaRPr lang="en-US"/>
        </a:p>
      </dgm:t>
    </dgm:pt>
    <dgm:pt modelId="{0BC6B122-F832-4C0D-974D-BC71AA283493}">
      <dgm:prSet/>
      <dgm:spPr/>
      <dgm:t>
        <a:bodyPr/>
        <a:lstStyle/>
        <a:p>
          <a:r>
            <a:rPr lang="en-US" dirty="0"/>
            <a:t>The person could re-overdose based on how much they used and how long the naloxone lasts; don’t let them use more opioids</a:t>
          </a:r>
        </a:p>
      </dgm:t>
    </dgm:pt>
    <dgm:pt modelId="{F08A6689-AA4B-4438-9B69-469BE906FB47}" type="parTrans" cxnId="{8B3CF534-9C4C-40F5-B4E6-E001E90B2E9F}">
      <dgm:prSet/>
      <dgm:spPr/>
      <dgm:t>
        <a:bodyPr/>
        <a:lstStyle/>
        <a:p>
          <a:endParaRPr lang="en-US"/>
        </a:p>
      </dgm:t>
    </dgm:pt>
    <dgm:pt modelId="{E868C165-F94B-44AA-9C6F-DBF869CCB0DC}" type="sibTrans" cxnId="{8B3CF534-9C4C-40F5-B4E6-E001E90B2E9F}">
      <dgm:prSet/>
      <dgm:spPr/>
      <dgm:t>
        <a:bodyPr/>
        <a:lstStyle/>
        <a:p>
          <a:endParaRPr lang="en-US"/>
        </a:p>
      </dgm:t>
    </dgm:pt>
    <dgm:pt modelId="{DE22603D-78FE-401A-A70E-0DD0332D8CFD}">
      <dgm:prSet/>
      <dgm:spPr/>
      <dgm:t>
        <a:bodyPr/>
        <a:lstStyle/>
        <a:p>
          <a:r>
            <a:rPr lang="en-US" dirty="0"/>
            <a:t>They should be monitored for at least one hour</a:t>
          </a:r>
        </a:p>
      </dgm:t>
    </dgm:pt>
    <dgm:pt modelId="{8C80D0E7-D718-469D-9701-9280DB2F45E1}" type="parTrans" cxnId="{17E6ED03-6ACB-4687-8787-2A2C6F38D307}">
      <dgm:prSet/>
      <dgm:spPr/>
      <dgm:t>
        <a:bodyPr/>
        <a:lstStyle/>
        <a:p>
          <a:endParaRPr lang="en-US"/>
        </a:p>
      </dgm:t>
    </dgm:pt>
    <dgm:pt modelId="{B4DE65C1-6105-42C5-B717-ED0CB292DC8E}" type="sibTrans" cxnId="{17E6ED03-6ACB-4687-8787-2A2C6F38D307}">
      <dgm:prSet/>
      <dgm:spPr/>
      <dgm:t>
        <a:bodyPr/>
        <a:lstStyle/>
        <a:p>
          <a:endParaRPr lang="en-US"/>
        </a:p>
      </dgm:t>
    </dgm:pt>
    <dgm:pt modelId="{E249FB6B-CC9B-44E6-90FB-5CE24991087B}" type="pres">
      <dgm:prSet presAssocID="{A1ADA5FD-95A2-45DF-89D0-007BDF2F1494}" presName="vert0" presStyleCnt="0">
        <dgm:presLayoutVars>
          <dgm:dir/>
          <dgm:animOne val="branch"/>
          <dgm:animLvl val="lvl"/>
        </dgm:presLayoutVars>
      </dgm:prSet>
      <dgm:spPr/>
    </dgm:pt>
    <dgm:pt modelId="{D2A7F63F-1DB7-4C7A-8F9C-7E003BB38FC9}" type="pres">
      <dgm:prSet presAssocID="{C660B981-5848-4BE9-84FD-8998088644C5}" presName="thickLine" presStyleLbl="alignNode1" presStyleIdx="0" presStyleCnt="5"/>
      <dgm:spPr/>
    </dgm:pt>
    <dgm:pt modelId="{64E96A76-A3B0-4B69-85DE-9B96DADC6FEF}" type="pres">
      <dgm:prSet presAssocID="{C660B981-5848-4BE9-84FD-8998088644C5}" presName="horz1" presStyleCnt="0"/>
      <dgm:spPr/>
    </dgm:pt>
    <dgm:pt modelId="{D5726149-C41D-49FB-B3AE-CA3F2D26BB13}" type="pres">
      <dgm:prSet presAssocID="{C660B981-5848-4BE9-84FD-8998088644C5}" presName="tx1" presStyleLbl="revTx" presStyleIdx="0" presStyleCnt="5"/>
      <dgm:spPr/>
    </dgm:pt>
    <dgm:pt modelId="{21DBEAA7-4184-4F12-BBAA-5443E39F8105}" type="pres">
      <dgm:prSet presAssocID="{C660B981-5848-4BE9-84FD-8998088644C5}" presName="vert1" presStyleCnt="0"/>
      <dgm:spPr/>
    </dgm:pt>
    <dgm:pt modelId="{FB220C39-DBE7-4123-8D74-D02FCB36B5F9}" type="pres">
      <dgm:prSet presAssocID="{FB1FDD7B-A119-4D22-A0C5-D4DF290AFF90}" presName="thickLine" presStyleLbl="alignNode1" presStyleIdx="1" presStyleCnt="5"/>
      <dgm:spPr/>
    </dgm:pt>
    <dgm:pt modelId="{DE3FE021-B74C-4D45-840E-2D0C4D549A35}" type="pres">
      <dgm:prSet presAssocID="{FB1FDD7B-A119-4D22-A0C5-D4DF290AFF90}" presName="horz1" presStyleCnt="0"/>
      <dgm:spPr/>
    </dgm:pt>
    <dgm:pt modelId="{91CCA9AC-A9F2-4735-928B-E692E4D66397}" type="pres">
      <dgm:prSet presAssocID="{FB1FDD7B-A119-4D22-A0C5-D4DF290AFF90}" presName="tx1" presStyleLbl="revTx" presStyleIdx="1" presStyleCnt="5"/>
      <dgm:spPr/>
    </dgm:pt>
    <dgm:pt modelId="{6CE7EA11-31A5-45BF-B8BF-61CC7D6C57B5}" type="pres">
      <dgm:prSet presAssocID="{FB1FDD7B-A119-4D22-A0C5-D4DF290AFF90}" presName="vert1" presStyleCnt="0"/>
      <dgm:spPr/>
    </dgm:pt>
    <dgm:pt modelId="{1CBCA55D-AD04-42B9-988C-359D500F0950}" type="pres">
      <dgm:prSet presAssocID="{00968DBD-CB63-4954-AEFF-B91D24707967}" presName="thickLine" presStyleLbl="alignNode1" presStyleIdx="2" presStyleCnt="5"/>
      <dgm:spPr/>
    </dgm:pt>
    <dgm:pt modelId="{A6DAEB09-713E-41E2-A7BF-F9D9FB886B2E}" type="pres">
      <dgm:prSet presAssocID="{00968DBD-CB63-4954-AEFF-B91D24707967}" presName="horz1" presStyleCnt="0"/>
      <dgm:spPr/>
    </dgm:pt>
    <dgm:pt modelId="{885AA9CA-86BD-4101-BB80-18E188B0891A}" type="pres">
      <dgm:prSet presAssocID="{00968DBD-CB63-4954-AEFF-B91D24707967}" presName="tx1" presStyleLbl="revTx" presStyleIdx="2" presStyleCnt="5"/>
      <dgm:spPr/>
    </dgm:pt>
    <dgm:pt modelId="{3478E114-E7D9-4F94-8AAF-0D200638F545}" type="pres">
      <dgm:prSet presAssocID="{00968DBD-CB63-4954-AEFF-B91D24707967}" presName="vert1" presStyleCnt="0"/>
      <dgm:spPr/>
    </dgm:pt>
    <dgm:pt modelId="{37CBB776-FF13-41B1-AD10-D9F73F75E83A}" type="pres">
      <dgm:prSet presAssocID="{0BC6B122-F832-4C0D-974D-BC71AA283493}" presName="thickLine" presStyleLbl="alignNode1" presStyleIdx="3" presStyleCnt="5"/>
      <dgm:spPr/>
    </dgm:pt>
    <dgm:pt modelId="{AA117389-AA1B-4A38-8DB8-79E1BB4932BC}" type="pres">
      <dgm:prSet presAssocID="{0BC6B122-F832-4C0D-974D-BC71AA283493}" presName="horz1" presStyleCnt="0"/>
      <dgm:spPr/>
    </dgm:pt>
    <dgm:pt modelId="{4409A2D6-2A1E-4FAE-8DEE-0BE329DAF1D9}" type="pres">
      <dgm:prSet presAssocID="{0BC6B122-F832-4C0D-974D-BC71AA283493}" presName="tx1" presStyleLbl="revTx" presStyleIdx="3" presStyleCnt="5"/>
      <dgm:spPr/>
    </dgm:pt>
    <dgm:pt modelId="{A685B882-AA1F-4BB3-A8B7-CAED0FCB9ED3}" type="pres">
      <dgm:prSet presAssocID="{0BC6B122-F832-4C0D-974D-BC71AA283493}" presName="vert1" presStyleCnt="0"/>
      <dgm:spPr/>
    </dgm:pt>
    <dgm:pt modelId="{5D599822-20E8-4991-B302-CAC1982AC2B0}" type="pres">
      <dgm:prSet presAssocID="{DE22603D-78FE-401A-A70E-0DD0332D8CFD}" presName="thickLine" presStyleLbl="alignNode1" presStyleIdx="4" presStyleCnt="5"/>
      <dgm:spPr/>
    </dgm:pt>
    <dgm:pt modelId="{A0F852A4-A705-4690-B401-00F5FBE36A26}" type="pres">
      <dgm:prSet presAssocID="{DE22603D-78FE-401A-A70E-0DD0332D8CFD}" presName="horz1" presStyleCnt="0"/>
      <dgm:spPr/>
    </dgm:pt>
    <dgm:pt modelId="{AFD1E26C-0925-4221-A0BC-EF1FF0F1C10E}" type="pres">
      <dgm:prSet presAssocID="{DE22603D-78FE-401A-A70E-0DD0332D8CFD}" presName="tx1" presStyleLbl="revTx" presStyleIdx="4" presStyleCnt="5"/>
      <dgm:spPr/>
    </dgm:pt>
    <dgm:pt modelId="{523DF51B-CF20-4B28-A59B-9B7475A57B05}" type="pres">
      <dgm:prSet presAssocID="{DE22603D-78FE-401A-A70E-0DD0332D8CFD}" presName="vert1" presStyleCnt="0"/>
      <dgm:spPr/>
    </dgm:pt>
  </dgm:ptLst>
  <dgm:cxnLst>
    <dgm:cxn modelId="{17E6ED03-6ACB-4687-8787-2A2C6F38D307}" srcId="{A1ADA5FD-95A2-45DF-89D0-007BDF2F1494}" destId="{DE22603D-78FE-401A-A70E-0DD0332D8CFD}" srcOrd="4" destOrd="0" parTransId="{8C80D0E7-D718-469D-9701-9280DB2F45E1}" sibTransId="{B4DE65C1-6105-42C5-B717-ED0CB292DC8E}"/>
    <dgm:cxn modelId="{58D7D728-99F1-415D-B8E7-F7D178F15666}" srcId="{A1ADA5FD-95A2-45DF-89D0-007BDF2F1494}" destId="{00968DBD-CB63-4954-AEFF-B91D24707967}" srcOrd="2" destOrd="0" parTransId="{3CBBCE61-F8C7-4EEA-A269-E5862429E77F}" sibTransId="{69319B4E-09A6-43DA-8AAA-039D6DAB6E79}"/>
    <dgm:cxn modelId="{8B3CF534-9C4C-40F5-B4E6-E001E90B2E9F}" srcId="{A1ADA5FD-95A2-45DF-89D0-007BDF2F1494}" destId="{0BC6B122-F832-4C0D-974D-BC71AA283493}" srcOrd="3" destOrd="0" parTransId="{F08A6689-AA4B-4438-9B69-469BE906FB47}" sibTransId="{E868C165-F94B-44AA-9C6F-DBF869CCB0DC}"/>
    <dgm:cxn modelId="{82DA4437-96EE-47C5-B887-862905B4FE39}" srcId="{A1ADA5FD-95A2-45DF-89D0-007BDF2F1494}" destId="{FB1FDD7B-A119-4D22-A0C5-D4DF290AFF90}" srcOrd="1" destOrd="0" parTransId="{C2F4B821-460D-4621-B880-A07CA32A59A0}" sibTransId="{519125E6-AAB5-42B9-9A62-6BA69F8A1454}"/>
    <dgm:cxn modelId="{A7600D6B-2DBD-45E9-8993-EF4F812146F4}" type="presOf" srcId="{DE22603D-78FE-401A-A70E-0DD0332D8CFD}" destId="{AFD1E26C-0925-4221-A0BC-EF1FF0F1C10E}" srcOrd="0" destOrd="0" presId="urn:microsoft.com/office/officeart/2008/layout/LinedList"/>
    <dgm:cxn modelId="{256B4452-F036-406E-87B2-96E8B6DAE423}" type="presOf" srcId="{00968DBD-CB63-4954-AEFF-B91D24707967}" destId="{885AA9CA-86BD-4101-BB80-18E188B0891A}" srcOrd="0" destOrd="0" presId="urn:microsoft.com/office/officeart/2008/layout/LinedList"/>
    <dgm:cxn modelId="{17788057-2389-44B7-9FC0-971CD8757B6A}" srcId="{A1ADA5FD-95A2-45DF-89D0-007BDF2F1494}" destId="{C660B981-5848-4BE9-84FD-8998088644C5}" srcOrd="0" destOrd="0" parTransId="{93DD6DDC-512D-4095-BAA7-D6D22DFFACFE}" sibTransId="{984114C5-DB13-4574-BDCE-BFCB86CD2988}"/>
    <dgm:cxn modelId="{31C49B57-11EB-48AB-A82B-D870ED54504A}" type="presOf" srcId="{A1ADA5FD-95A2-45DF-89D0-007BDF2F1494}" destId="{E249FB6B-CC9B-44E6-90FB-5CE24991087B}" srcOrd="0" destOrd="0" presId="urn:microsoft.com/office/officeart/2008/layout/LinedList"/>
    <dgm:cxn modelId="{945B1EBB-3EF9-4864-B14B-B368D5E62118}" type="presOf" srcId="{C660B981-5848-4BE9-84FD-8998088644C5}" destId="{D5726149-C41D-49FB-B3AE-CA3F2D26BB13}" srcOrd="0" destOrd="0" presId="urn:microsoft.com/office/officeart/2008/layout/LinedList"/>
    <dgm:cxn modelId="{D69765F4-A1E6-47A0-A6FF-A580ACE252DA}" type="presOf" srcId="{0BC6B122-F832-4C0D-974D-BC71AA283493}" destId="{4409A2D6-2A1E-4FAE-8DEE-0BE329DAF1D9}" srcOrd="0" destOrd="0" presId="urn:microsoft.com/office/officeart/2008/layout/LinedList"/>
    <dgm:cxn modelId="{10C750F4-8DD5-4D96-81B8-859C527E1B8D}" type="presOf" srcId="{FB1FDD7B-A119-4D22-A0C5-D4DF290AFF90}" destId="{91CCA9AC-A9F2-4735-928B-E692E4D66397}" srcOrd="0" destOrd="0" presId="urn:microsoft.com/office/officeart/2008/layout/LinedList"/>
    <dgm:cxn modelId="{F3251AE9-1B45-445F-9996-0A80C0FC442C}" type="presParOf" srcId="{E249FB6B-CC9B-44E6-90FB-5CE24991087B}" destId="{D2A7F63F-1DB7-4C7A-8F9C-7E003BB38FC9}" srcOrd="0" destOrd="0" presId="urn:microsoft.com/office/officeart/2008/layout/LinedList"/>
    <dgm:cxn modelId="{B74FF654-11E2-43C9-A40C-01DE863246CE}" type="presParOf" srcId="{E249FB6B-CC9B-44E6-90FB-5CE24991087B}" destId="{64E96A76-A3B0-4B69-85DE-9B96DADC6FEF}" srcOrd="1" destOrd="0" presId="urn:microsoft.com/office/officeart/2008/layout/LinedList"/>
    <dgm:cxn modelId="{83D9A59E-A1D1-4273-9D48-2738DF05603F}" type="presParOf" srcId="{64E96A76-A3B0-4B69-85DE-9B96DADC6FEF}" destId="{D5726149-C41D-49FB-B3AE-CA3F2D26BB13}" srcOrd="0" destOrd="0" presId="urn:microsoft.com/office/officeart/2008/layout/LinedList"/>
    <dgm:cxn modelId="{4ECB147E-6F37-4E9A-BD3D-D1FB33DFE495}" type="presParOf" srcId="{64E96A76-A3B0-4B69-85DE-9B96DADC6FEF}" destId="{21DBEAA7-4184-4F12-BBAA-5443E39F8105}" srcOrd="1" destOrd="0" presId="urn:microsoft.com/office/officeart/2008/layout/LinedList"/>
    <dgm:cxn modelId="{1068323F-D26E-45FC-A9CC-9E8FB1E1BFF9}" type="presParOf" srcId="{E249FB6B-CC9B-44E6-90FB-5CE24991087B}" destId="{FB220C39-DBE7-4123-8D74-D02FCB36B5F9}" srcOrd="2" destOrd="0" presId="urn:microsoft.com/office/officeart/2008/layout/LinedList"/>
    <dgm:cxn modelId="{9D7155D6-2B61-4021-9391-A925A7ECA45A}" type="presParOf" srcId="{E249FB6B-CC9B-44E6-90FB-5CE24991087B}" destId="{DE3FE021-B74C-4D45-840E-2D0C4D549A35}" srcOrd="3" destOrd="0" presId="urn:microsoft.com/office/officeart/2008/layout/LinedList"/>
    <dgm:cxn modelId="{C53CA7AE-4DB7-4209-B836-DB03AECEFCF8}" type="presParOf" srcId="{DE3FE021-B74C-4D45-840E-2D0C4D549A35}" destId="{91CCA9AC-A9F2-4735-928B-E692E4D66397}" srcOrd="0" destOrd="0" presId="urn:microsoft.com/office/officeart/2008/layout/LinedList"/>
    <dgm:cxn modelId="{D4B0E41D-02E8-4851-885B-1A5DF56D15B3}" type="presParOf" srcId="{DE3FE021-B74C-4D45-840E-2D0C4D549A35}" destId="{6CE7EA11-31A5-45BF-B8BF-61CC7D6C57B5}" srcOrd="1" destOrd="0" presId="urn:microsoft.com/office/officeart/2008/layout/LinedList"/>
    <dgm:cxn modelId="{13375C81-EFFE-46E3-856C-EE5C42EF03C9}" type="presParOf" srcId="{E249FB6B-CC9B-44E6-90FB-5CE24991087B}" destId="{1CBCA55D-AD04-42B9-988C-359D500F0950}" srcOrd="4" destOrd="0" presId="urn:microsoft.com/office/officeart/2008/layout/LinedList"/>
    <dgm:cxn modelId="{D833FAB3-F871-4FEF-AF3A-11361A616576}" type="presParOf" srcId="{E249FB6B-CC9B-44E6-90FB-5CE24991087B}" destId="{A6DAEB09-713E-41E2-A7BF-F9D9FB886B2E}" srcOrd="5" destOrd="0" presId="urn:microsoft.com/office/officeart/2008/layout/LinedList"/>
    <dgm:cxn modelId="{E1D2D9DA-CE3C-4DC2-A3EF-5D639E7D6EE8}" type="presParOf" srcId="{A6DAEB09-713E-41E2-A7BF-F9D9FB886B2E}" destId="{885AA9CA-86BD-4101-BB80-18E188B0891A}" srcOrd="0" destOrd="0" presId="urn:microsoft.com/office/officeart/2008/layout/LinedList"/>
    <dgm:cxn modelId="{E88EEF03-A67B-47CF-A7DB-515790876D93}" type="presParOf" srcId="{A6DAEB09-713E-41E2-A7BF-F9D9FB886B2E}" destId="{3478E114-E7D9-4F94-8AAF-0D200638F545}" srcOrd="1" destOrd="0" presId="urn:microsoft.com/office/officeart/2008/layout/LinedList"/>
    <dgm:cxn modelId="{53EB5D49-BE3F-4B48-A5D9-6E4F42BEC1AB}" type="presParOf" srcId="{E249FB6B-CC9B-44E6-90FB-5CE24991087B}" destId="{37CBB776-FF13-41B1-AD10-D9F73F75E83A}" srcOrd="6" destOrd="0" presId="urn:microsoft.com/office/officeart/2008/layout/LinedList"/>
    <dgm:cxn modelId="{56649033-42EB-4291-B25C-82D034BC1A7E}" type="presParOf" srcId="{E249FB6B-CC9B-44E6-90FB-5CE24991087B}" destId="{AA117389-AA1B-4A38-8DB8-79E1BB4932BC}" srcOrd="7" destOrd="0" presId="urn:microsoft.com/office/officeart/2008/layout/LinedList"/>
    <dgm:cxn modelId="{D100F576-AABA-4584-A71E-EA19D08BEA08}" type="presParOf" srcId="{AA117389-AA1B-4A38-8DB8-79E1BB4932BC}" destId="{4409A2D6-2A1E-4FAE-8DEE-0BE329DAF1D9}" srcOrd="0" destOrd="0" presId="urn:microsoft.com/office/officeart/2008/layout/LinedList"/>
    <dgm:cxn modelId="{52805ECA-A0FA-4234-BD43-FB8A837E9CD9}" type="presParOf" srcId="{AA117389-AA1B-4A38-8DB8-79E1BB4932BC}" destId="{A685B882-AA1F-4BB3-A8B7-CAED0FCB9ED3}" srcOrd="1" destOrd="0" presId="urn:microsoft.com/office/officeart/2008/layout/LinedList"/>
    <dgm:cxn modelId="{56D39108-AD8E-42BA-87AF-E7E60ECEE23B}" type="presParOf" srcId="{E249FB6B-CC9B-44E6-90FB-5CE24991087B}" destId="{5D599822-20E8-4991-B302-CAC1982AC2B0}" srcOrd="8" destOrd="0" presId="urn:microsoft.com/office/officeart/2008/layout/LinedList"/>
    <dgm:cxn modelId="{02BFD5EC-0210-4977-9F3E-67AAFC89623D}" type="presParOf" srcId="{E249FB6B-CC9B-44E6-90FB-5CE24991087B}" destId="{A0F852A4-A705-4690-B401-00F5FBE36A26}" srcOrd="9" destOrd="0" presId="urn:microsoft.com/office/officeart/2008/layout/LinedList"/>
    <dgm:cxn modelId="{ABFC462D-885B-42CE-8C8F-87B5699EDFD5}" type="presParOf" srcId="{A0F852A4-A705-4690-B401-00F5FBE36A26}" destId="{AFD1E26C-0925-4221-A0BC-EF1FF0F1C10E}" srcOrd="0" destOrd="0" presId="urn:microsoft.com/office/officeart/2008/layout/LinedList"/>
    <dgm:cxn modelId="{8E7E3928-941D-4835-9F58-4243E9EF3183}" type="presParOf" srcId="{A0F852A4-A705-4690-B401-00F5FBE36A26}" destId="{523DF51B-CF20-4B28-A59B-9B7475A57B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4F13B2-FEFC-4DE3-9B7C-F9480C1A6B01}" type="doc">
      <dgm:prSet loTypeId="urn:microsoft.com/office/officeart/2016/7/layout/VerticalDownArrowProcess" loCatId="process" qsTypeId="urn:microsoft.com/office/officeart/2005/8/quickstyle/simple1" qsCatId="simple" csTypeId="urn:microsoft.com/office/officeart/2005/8/colors/colorful1" csCatId="colorful"/>
      <dgm:spPr/>
      <dgm:t>
        <a:bodyPr/>
        <a:lstStyle/>
        <a:p>
          <a:endParaRPr lang="en-US"/>
        </a:p>
      </dgm:t>
    </dgm:pt>
    <dgm:pt modelId="{D2E0A4C8-FA84-4A50-8965-8FE515BA3A57}">
      <dgm:prSet/>
      <dgm:spPr/>
      <dgm:t>
        <a:bodyPr/>
        <a:lstStyle/>
        <a:p>
          <a:r>
            <a:rPr lang="en-US" dirty="0"/>
            <a:t>Help</a:t>
          </a:r>
        </a:p>
      </dgm:t>
    </dgm:pt>
    <dgm:pt modelId="{347069B2-2812-4A1C-A681-8CABF356F8D8}" type="parTrans" cxnId="{CB5F97B3-3ADA-4E3E-A2BF-C4CCF939C2A6}">
      <dgm:prSet/>
      <dgm:spPr/>
      <dgm:t>
        <a:bodyPr/>
        <a:lstStyle/>
        <a:p>
          <a:endParaRPr lang="en-US"/>
        </a:p>
      </dgm:t>
    </dgm:pt>
    <dgm:pt modelId="{19EC97BA-95B4-4A59-83B6-2812E4E11C88}" type="sibTrans" cxnId="{CB5F97B3-3ADA-4E3E-A2BF-C4CCF939C2A6}">
      <dgm:prSet/>
      <dgm:spPr/>
      <dgm:t>
        <a:bodyPr/>
        <a:lstStyle/>
        <a:p>
          <a:endParaRPr lang="en-US"/>
        </a:p>
      </dgm:t>
    </dgm:pt>
    <dgm:pt modelId="{4E1485CD-07E3-4A16-8410-D34842323B88}">
      <dgm:prSet/>
      <dgm:spPr/>
      <dgm:t>
        <a:bodyPr/>
        <a:lstStyle/>
        <a:p>
          <a:r>
            <a:rPr lang="en-US" dirty="0"/>
            <a:t>Treatment: If someone is ready for detox and treatment, help them to find a treatment program.</a:t>
          </a:r>
        </a:p>
      </dgm:t>
    </dgm:pt>
    <dgm:pt modelId="{5EACDF05-B349-401B-86FA-A6A5F37073C6}" type="parTrans" cxnId="{0510150D-5A9B-4DD9-AF81-F42D438AC677}">
      <dgm:prSet/>
      <dgm:spPr/>
      <dgm:t>
        <a:bodyPr/>
        <a:lstStyle/>
        <a:p>
          <a:endParaRPr lang="en-US"/>
        </a:p>
      </dgm:t>
    </dgm:pt>
    <dgm:pt modelId="{55CEFC29-9879-4CCD-B423-AFC5953374DB}" type="sibTrans" cxnId="{0510150D-5A9B-4DD9-AF81-F42D438AC677}">
      <dgm:prSet/>
      <dgm:spPr/>
      <dgm:t>
        <a:bodyPr/>
        <a:lstStyle/>
        <a:p>
          <a:endParaRPr lang="en-US"/>
        </a:p>
      </dgm:t>
    </dgm:pt>
    <dgm:pt modelId="{019BB063-972E-48E4-AFFC-931DF33D5035}">
      <dgm:prSet/>
      <dgm:spPr/>
      <dgm:t>
        <a:bodyPr/>
        <a:lstStyle/>
        <a:p>
          <a:r>
            <a:rPr lang="en-US" dirty="0"/>
            <a:t>DMHAS 24/7 Access Line: 1-800-563-4086</a:t>
          </a:r>
        </a:p>
      </dgm:t>
    </dgm:pt>
    <dgm:pt modelId="{16023CF2-FF10-461A-9467-01FAA1E50211}" type="parTrans" cxnId="{6863CB0F-C710-4535-995E-03E7B738E8D1}">
      <dgm:prSet/>
      <dgm:spPr/>
      <dgm:t>
        <a:bodyPr/>
        <a:lstStyle/>
        <a:p>
          <a:endParaRPr lang="en-US"/>
        </a:p>
      </dgm:t>
    </dgm:pt>
    <dgm:pt modelId="{3B7332A5-4CFD-4B5D-9500-7E7FF76BA2B8}" type="sibTrans" cxnId="{6863CB0F-C710-4535-995E-03E7B738E8D1}">
      <dgm:prSet/>
      <dgm:spPr/>
      <dgm:t>
        <a:bodyPr/>
        <a:lstStyle/>
        <a:p>
          <a:endParaRPr lang="en-US"/>
        </a:p>
      </dgm:t>
    </dgm:pt>
    <dgm:pt modelId="{279CAECE-95EF-44D2-8100-C0EA03D8E4E6}">
      <dgm:prSet/>
      <dgm:spPr/>
      <dgm:t>
        <a:bodyPr/>
        <a:lstStyle/>
        <a:p>
          <a:r>
            <a:rPr lang="en-US" dirty="0"/>
            <a:t>Addiction Services Bed Availability: ctaddictionservices.com/</a:t>
          </a:r>
        </a:p>
      </dgm:t>
    </dgm:pt>
    <dgm:pt modelId="{DBD6A211-BDB1-4390-928C-6270BA1AA0F5}" type="parTrans" cxnId="{124C776D-4E38-44F8-B648-75750114CCA5}">
      <dgm:prSet/>
      <dgm:spPr/>
      <dgm:t>
        <a:bodyPr/>
        <a:lstStyle/>
        <a:p>
          <a:endParaRPr lang="en-US"/>
        </a:p>
      </dgm:t>
    </dgm:pt>
    <dgm:pt modelId="{B1EB839D-E1B4-4D2E-BB09-7F72EBFCDDC9}" type="sibTrans" cxnId="{124C776D-4E38-44F8-B648-75750114CCA5}">
      <dgm:prSet/>
      <dgm:spPr/>
      <dgm:t>
        <a:bodyPr/>
        <a:lstStyle/>
        <a:p>
          <a:endParaRPr lang="en-US"/>
        </a:p>
      </dgm:t>
    </dgm:pt>
    <dgm:pt modelId="{0BA9C90E-C2D9-4CA6-8FCC-273E33846702}">
      <dgm:prSet/>
      <dgm:spPr/>
      <dgm:t>
        <a:bodyPr/>
        <a:lstStyle/>
        <a:p>
          <a:r>
            <a:rPr lang="en-US" dirty="0"/>
            <a:t>Restock on</a:t>
          </a:r>
        </a:p>
      </dgm:t>
    </dgm:pt>
    <dgm:pt modelId="{5DAEA4E1-8504-4743-A187-5E4EE36571E9}" type="parTrans" cxnId="{4A07203D-D531-4D35-A86E-8DB5893858B4}">
      <dgm:prSet/>
      <dgm:spPr/>
      <dgm:t>
        <a:bodyPr/>
        <a:lstStyle/>
        <a:p>
          <a:endParaRPr lang="en-US"/>
        </a:p>
      </dgm:t>
    </dgm:pt>
    <dgm:pt modelId="{C9287673-484A-46B0-BE57-05931A13C560}" type="sibTrans" cxnId="{4A07203D-D531-4D35-A86E-8DB5893858B4}">
      <dgm:prSet/>
      <dgm:spPr/>
      <dgm:t>
        <a:bodyPr/>
        <a:lstStyle/>
        <a:p>
          <a:endParaRPr lang="en-US"/>
        </a:p>
      </dgm:t>
    </dgm:pt>
    <dgm:pt modelId="{DE5D0767-91D9-47CE-9FF1-D7945521CF6E}">
      <dgm:prSet/>
      <dgm:spPr/>
      <dgm:t>
        <a:bodyPr/>
        <a:lstStyle/>
        <a:p>
          <a:r>
            <a:rPr lang="en-US" dirty="0"/>
            <a:t>Restock on naloxone: Head to your local pharmacy or connect with your RBHAO to make sure you’ll always have naloxone on hand. </a:t>
          </a:r>
        </a:p>
      </dgm:t>
    </dgm:pt>
    <dgm:pt modelId="{8C2461F0-A4BA-48E4-8BB0-031C42DE4A37}" type="parTrans" cxnId="{ACB1990D-77E6-4579-9600-136720F4AF55}">
      <dgm:prSet/>
      <dgm:spPr/>
      <dgm:t>
        <a:bodyPr/>
        <a:lstStyle/>
        <a:p>
          <a:endParaRPr lang="en-US"/>
        </a:p>
      </dgm:t>
    </dgm:pt>
    <dgm:pt modelId="{0DE9699D-43F7-47E5-B689-B2EB348C5868}" type="sibTrans" cxnId="{ACB1990D-77E6-4579-9600-136720F4AF55}">
      <dgm:prSet/>
      <dgm:spPr/>
      <dgm:t>
        <a:bodyPr/>
        <a:lstStyle/>
        <a:p>
          <a:endParaRPr lang="en-US"/>
        </a:p>
      </dgm:t>
    </dgm:pt>
    <dgm:pt modelId="{1F301EA1-01ED-4024-83A0-8DE9F4A89E2B}">
      <dgm:prSet/>
      <dgm:spPr/>
      <dgm:t>
        <a:bodyPr/>
        <a:lstStyle/>
        <a:p>
          <a:r>
            <a:rPr lang="en-US" dirty="0"/>
            <a:t>Stay</a:t>
          </a:r>
        </a:p>
      </dgm:t>
    </dgm:pt>
    <dgm:pt modelId="{6834E1F8-9CC2-4745-BB03-1EE835CAA2E2}" type="parTrans" cxnId="{BA91AE56-2B85-40F6-B74E-0E61CFFC2D8F}">
      <dgm:prSet/>
      <dgm:spPr/>
      <dgm:t>
        <a:bodyPr/>
        <a:lstStyle/>
        <a:p>
          <a:endParaRPr lang="en-US"/>
        </a:p>
      </dgm:t>
    </dgm:pt>
    <dgm:pt modelId="{A71E91DB-BC9E-46E4-87C3-A70855D765F6}" type="sibTrans" cxnId="{BA91AE56-2B85-40F6-B74E-0E61CFFC2D8F}">
      <dgm:prSet/>
      <dgm:spPr/>
      <dgm:t>
        <a:bodyPr/>
        <a:lstStyle/>
        <a:p>
          <a:endParaRPr lang="en-US"/>
        </a:p>
      </dgm:t>
    </dgm:pt>
    <dgm:pt modelId="{771657F2-AAF0-42E0-9864-06AB2C143A42}">
      <dgm:prSet/>
      <dgm:spPr/>
      <dgm:t>
        <a:bodyPr/>
        <a:lstStyle/>
        <a:p>
          <a:r>
            <a:rPr lang="en-US" dirty="0"/>
            <a:t>Stay connected: Follow up with a visit, a phone call or a card, and in whatever way feels comfortable to you, let the person know you care about what happens to them.  Caring may save a life.</a:t>
          </a:r>
        </a:p>
      </dgm:t>
    </dgm:pt>
    <dgm:pt modelId="{73256A58-659D-4097-9C32-6431612F9E4B}" type="parTrans" cxnId="{98D6E9E2-BE21-406D-BC8A-60C9E751105D}">
      <dgm:prSet/>
      <dgm:spPr/>
      <dgm:t>
        <a:bodyPr/>
        <a:lstStyle/>
        <a:p>
          <a:endParaRPr lang="en-US"/>
        </a:p>
      </dgm:t>
    </dgm:pt>
    <dgm:pt modelId="{9B68D633-4DB1-4883-B72C-1A9F2686F614}" type="sibTrans" cxnId="{98D6E9E2-BE21-406D-BC8A-60C9E751105D}">
      <dgm:prSet/>
      <dgm:spPr/>
      <dgm:t>
        <a:bodyPr/>
        <a:lstStyle/>
        <a:p>
          <a:endParaRPr lang="en-US"/>
        </a:p>
      </dgm:t>
    </dgm:pt>
    <dgm:pt modelId="{9756BE28-1560-40A5-828F-960204284377}" type="pres">
      <dgm:prSet presAssocID="{744F13B2-FEFC-4DE3-9B7C-F9480C1A6B01}" presName="Name0" presStyleCnt="0">
        <dgm:presLayoutVars>
          <dgm:dir/>
          <dgm:animLvl val="lvl"/>
          <dgm:resizeHandles val="exact"/>
        </dgm:presLayoutVars>
      </dgm:prSet>
      <dgm:spPr/>
    </dgm:pt>
    <dgm:pt modelId="{41DCB8C0-09F3-45B0-8CF0-589D6EA530B7}" type="pres">
      <dgm:prSet presAssocID="{1F301EA1-01ED-4024-83A0-8DE9F4A89E2B}" presName="boxAndChildren" presStyleCnt="0"/>
      <dgm:spPr/>
    </dgm:pt>
    <dgm:pt modelId="{C680FF96-45BA-4604-BA00-F0489458A8C5}" type="pres">
      <dgm:prSet presAssocID="{1F301EA1-01ED-4024-83A0-8DE9F4A89E2B}" presName="parentTextBox" presStyleLbl="alignNode1" presStyleIdx="0" presStyleCnt="3"/>
      <dgm:spPr/>
    </dgm:pt>
    <dgm:pt modelId="{92BED6FE-436A-4116-8C30-6AA669146BFB}" type="pres">
      <dgm:prSet presAssocID="{1F301EA1-01ED-4024-83A0-8DE9F4A89E2B}" presName="descendantBox" presStyleLbl="bgAccFollowNode1" presStyleIdx="0" presStyleCnt="3"/>
      <dgm:spPr/>
    </dgm:pt>
    <dgm:pt modelId="{A65DC326-F3B4-4DBA-9FF2-2CBA33C4AC46}" type="pres">
      <dgm:prSet presAssocID="{C9287673-484A-46B0-BE57-05931A13C560}" presName="sp" presStyleCnt="0"/>
      <dgm:spPr/>
    </dgm:pt>
    <dgm:pt modelId="{CA8B31A4-592E-42E2-B006-9E2192E821BD}" type="pres">
      <dgm:prSet presAssocID="{0BA9C90E-C2D9-4CA6-8FCC-273E33846702}" presName="arrowAndChildren" presStyleCnt="0"/>
      <dgm:spPr/>
    </dgm:pt>
    <dgm:pt modelId="{2A3B864F-BD51-47BA-8732-F2A5D0C097D5}" type="pres">
      <dgm:prSet presAssocID="{0BA9C90E-C2D9-4CA6-8FCC-273E33846702}" presName="parentTextArrow" presStyleLbl="node1" presStyleIdx="0" presStyleCnt="0"/>
      <dgm:spPr/>
    </dgm:pt>
    <dgm:pt modelId="{38E4599D-BDB0-43CC-8837-365860378AE1}" type="pres">
      <dgm:prSet presAssocID="{0BA9C90E-C2D9-4CA6-8FCC-273E33846702}" presName="arrow" presStyleLbl="alignNode1" presStyleIdx="1" presStyleCnt="3"/>
      <dgm:spPr/>
    </dgm:pt>
    <dgm:pt modelId="{80519862-2804-45B6-88CE-1D1E3F53AFC8}" type="pres">
      <dgm:prSet presAssocID="{0BA9C90E-C2D9-4CA6-8FCC-273E33846702}" presName="descendantArrow" presStyleLbl="bgAccFollowNode1" presStyleIdx="1" presStyleCnt="3"/>
      <dgm:spPr/>
    </dgm:pt>
    <dgm:pt modelId="{43B53ED3-0A15-4CC4-BE52-5D2259107699}" type="pres">
      <dgm:prSet presAssocID="{19EC97BA-95B4-4A59-83B6-2812E4E11C88}" presName="sp" presStyleCnt="0"/>
      <dgm:spPr/>
    </dgm:pt>
    <dgm:pt modelId="{E16BE454-D283-4BC8-B48C-8064D4CA1AEC}" type="pres">
      <dgm:prSet presAssocID="{D2E0A4C8-FA84-4A50-8965-8FE515BA3A57}" presName="arrowAndChildren" presStyleCnt="0"/>
      <dgm:spPr/>
    </dgm:pt>
    <dgm:pt modelId="{8C9E9EA9-3773-4FAD-846F-305435FBD4B7}" type="pres">
      <dgm:prSet presAssocID="{D2E0A4C8-FA84-4A50-8965-8FE515BA3A57}" presName="parentTextArrow" presStyleLbl="node1" presStyleIdx="0" presStyleCnt="0"/>
      <dgm:spPr/>
    </dgm:pt>
    <dgm:pt modelId="{03E00C30-7685-4193-AD50-85C5F8B3536C}" type="pres">
      <dgm:prSet presAssocID="{D2E0A4C8-FA84-4A50-8965-8FE515BA3A57}" presName="arrow" presStyleLbl="alignNode1" presStyleIdx="2" presStyleCnt="3"/>
      <dgm:spPr/>
    </dgm:pt>
    <dgm:pt modelId="{B4DCBA91-D417-433B-8A36-E8836A9C065A}" type="pres">
      <dgm:prSet presAssocID="{D2E0A4C8-FA84-4A50-8965-8FE515BA3A57}" presName="descendantArrow" presStyleLbl="bgAccFollowNode1" presStyleIdx="2" presStyleCnt="3"/>
      <dgm:spPr/>
    </dgm:pt>
  </dgm:ptLst>
  <dgm:cxnLst>
    <dgm:cxn modelId="{0510150D-5A9B-4DD9-AF81-F42D438AC677}" srcId="{D2E0A4C8-FA84-4A50-8965-8FE515BA3A57}" destId="{4E1485CD-07E3-4A16-8410-D34842323B88}" srcOrd="0" destOrd="0" parTransId="{5EACDF05-B349-401B-86FA-A6A5F37073C6}" sibTransId="{55CEFC29-9879-4CCD-B423-AFC5953374DB}"/>
    <dgm:cxn modelId="{ACB1990D-77E6-4579-9600-136720F4AF55}" srcId="{0BA9C90E-C2D9-4CA6-8FCC-273E33846702}" destId="{DE5D0767-91D9-47CE-9FF1-D7945521CF6E}" srcOrd="0" destOrd="0" parTransId="{8C2461F0-A4BA-48E4-8BB0-031C42DE4A37}" sibTransId="{0DE9699D-43F7-47E5-B689-B2EB348C5868}"/>
    <dgm:cxn modelId="{6863CB0F-C710-4535-995E-03E7B738E8D1}" srcId="{4E1485CD-07E3-4A16-8410-D34842323B88}" destId="{019BB063-972E-48E4-AFFC-931DF33D5035}" srcOrd="0" destOrd="0" parTransId="{16023CF2-FF10-461A-9467-01FAA1E50211}" sibTransId="{3B7332A5-4CFD-4B5D-9500-7E7FF76BA2B8}"/>
    <dgm:cxn modelId="{4A07203D-D531-4D35-A86E-8DB5893858B4}" srcId="{744F13B2-FEFC-4DE3-9B7C-F9480C1A6B01}" destId="{0BA9C90E-C2D9-4CA6-8FCC-273E33846702}" srcOrd="1" destOrd="0" parTransId="{5DAEA4E1-8504-4743-A187-5E4EE36571E9}" sibTransId="{C9287673-484A-46B0-BE57-05931A13C560}"/>
    <dgm:cxn modelId="{2E0E223D-DA4F-46CD-9158-C111567AF6F9}" type="presOf" srcId="{DE5D0767-91D9-47CE-9FF1-D7945521CF6E}" destId="{80519862-2804-45B6-88CE-1D1E3F53AFC8}" srcOrd="0" destOrd="0" presId="urn:microsoft.com/office/officeart/2016/7/layout/VerticalDownArrowProcess"/>
    <dgm:cxn modelId="{B819013F-A9D9-44C0-BD72-9F2153568583}" type="presOf" srcId="{1F301EA1-01ED-4024-83A0-8DE9F4A89E2B}" destId="{C680FF96-45BA-4604-BA00-F0489458A8C5}" srcOrd="0" destOrd="0" presId="urn:microsoft.com/office/officeart/2016/7/layout/VerticalDownArrowProcess"/>
    <dgm:cxn modelId="{F304CD48-330D-4713-A5AD-AAEED6F58BFC}" type="presOf" srcId="{D2E0A4C8-FA84-4A50-8965-8FE515BA3A57}" destId="{03E00C30-7685-4193-AD50-85C5F8B3536C}" srcOrd="1" destOrd="0" presId="urn:microsoft.com/office/officeart/2016/7/layout/VerticalDownArrowProcess"/>
    <dgm:cxn modelId="{124C776D-4E38-44F8-B648-75750114CCA5}" srcId="{4E1485CD-07E3-4A16-8410-D34842323B88}" destId="{279CAECE-95EF-44D2-8100-C0EA03D8E4E6}" srcOrd="1" destOrd="0" parTransId="{DBD6A211-BDB1-4390-928C-6270BA1AA0F5}" sibTransId="{B1EB839D-E1B4-4D2E-BB09-7F72EBFCDDC9}"/>
    <dgm:cxn modelId="{9187834E-5186-4262-9CBD-5425217F46E2}" type="presOf" srcId="{019BB063-972E-48E4-AFFC-931DF33D5035}" destId="{B4DCBA91-D417-433B-8A36-E8836A9C065A}" srcOrd="0" destOrd="1" presId="urn:microsoft.com/office/officeart/2016/7/layout/VerticalDownArrowProcess"/>
    <dgm:cxn modelId="{3F600774-E612-466B-938D-C69B82373992}" type="presOf" srcId="{744F13B2-FEFC-4DE3-9B7C-F9480C1A6B01}" destId="{9756BE28-1560-40A5-828F-960204284377}" srcOrd="0" destOrd="0" presId="urn:microsoft.com/office/officeart/2016/7/layout/VerticalDownArrowProcess"/>
    <dgm:cxn modelId="{BA91AE56-2B85-40F6-B74E-0E61CFFC2D8F}" srcId="{744F13B2-FEFC-4DE3-9B7C-F9480C1A6B01}" destId="{1F301EA1-01ED-4024-83A0-8DE9F4A89E2B}" srcOrd="2" destOrd="0" parTransId="{6834E1F8-9CC2-4745-BB03-1EE835CAA2E2}" sibTransId="{A71E91DB-BC9E-46E4-87C3-A70855D765F6}"/>
    <dgm:cxn modelId="{2DC83F83-C6EA-4260-8E07-090AF9A23400}" type="presOf" srcId="{279CAECE-95EF-44D2-8100-C0EA03D8E4E6}" destId="{B4DCBA91-D417-433B-8A36-E8836A9C065A}" srcOrd="0" destOrd="2" presId="urn:microsoft.com/office/officeart/2016/7/layout/VerticalDownArrowProcess"/>
    <dgm:cxn modelId="{1376DF93-8636-4D02-8601-4B39AF73C073}" type="presOf" srcId="{D2E0A4C8-FA84-4A50-8965-8FE515BA3A57}" destId="{8C9E9EA9-3773-4FAD-846F-305435FBD4B7}" srcOrd="0" destOrd="0" presId="urn:microsoft.com/office/officeart/2016/7/layout/VerticalDownArrowProcess"/>
    <dgm:cxn modelId="{939ED8AE-7E6D-49A2-BD7F-350C3FD292D9}" type="presOf" srcId="{4E1485CD-07E3-4A16-8410-D34842323B88}" destId="{B4DCBA91-D417-433B-8A36-E8836A9C065A}" srcOrd="0" destOrd="0" presId="urn:microsoft.com/office/officeart/2016/7/layout/VerticalDownArrowProcess"/>
    <dgm:cxn modelId="{CB5F97B3-3ADA-4E3E-A2BF-C4CCF939C2A6}" srcId="{744F13B2-FEFC-4DE3-9B7C-F9480C1A6B01}" destId="{D2E0A4C8-FA84-4A50-8965-8FE515BA3A57}" srcOrd="0" destOrd="0" parTransId="{347069B2-2812-4A1C-A681-8CABF356F8D8}" sibTransId="{19EC97BA-95B4-4A59-83B6-2812E4E11C88}"/>
    <dgm:cxn modelId="{D37BC8CD-FC9B-4253-95C2-8BB8D8E5A129}" type="presOf" srcId="{771657F2-AAF0-42E0-9864-06AB2C143A42}" destId="{92BED6FE-436A-4116-8C30-6AA669146BFB}" srcOrd="0" destOrd="0" presId="urn:microsoft.com/office/officeart/2016/7/layout/VerticalDownArrowProcess"/>
    <dgm:cxn modelId="{D80F55D2-8BBE-43A1-A020-1D700C08F557}" type="presOf" srcId="{0BA9C90E-C2D9-4CA6-8FCC-273E33846702}" destId="{2A3B864F-BD51-47BA-8732-F2A5D0C097D5}" srcOrd="0" destOrd="0" presId="urn:microsoft.com/office/officeart/2016/7/layout/VerticalDownArrowProcess"/>
    <dgm:cxn modelId="{9CA3B0D2-4599-4AD7-A499-5F511680E945}" type="presOf" srcId="{0BA9C90E-C2D9-4CA6-8FCC-273E33846702}" destId="{38E4599D-BDB0-43CC-8837-365860378AE1}" srcOrd="1" destOrd="0" presId="urn:microsoft.com/office/officeart/2016/7/layout/VerticalDownArrowProcess"/>
    <dgm:cxn modelId="{98D6E9E2-BE21-406D-BC8A-60C9E751105D}" srcId="{1F301EA1-01ED-4024-83A0-8DE9F4A89E2B}" destId="{771657F2-AAF0-42E0-9864-06AB2C143A42}" srcOrd="0" destOrd="0" parTransId="{73256A58-659D-4097-9C32-6431612F9E4B}" sibTransId="{9B68D633-4DB1-4883-B72C-1A9F2686F614}"/>
    <dgm:cxn modelId="{8A40FC3F-8415-465D-A58C-1BD2623CF7B0}" type="presParOf" srcId="{9756BE28-1560-40A5-828F-960204284377}" destId="{41DCB8C0-09F3-45B0-8CF0-589D6EA530B7}" srcOrd="0" destOrd="0" presId="urn:microsoft.com/office/officeart/2016/7/layout/VerticalDownArrowProcess"/>
    <dgm:cxn modelId="{FAC1237F-337D-487C-AB65-5163080F1D43}" type="presParOf" srcId="{41DCB8C0-09F3-45B0-8CF0-589D6EA530B7}" destId="{C680FF96-45BA-4604-BA00-F0489458A8C5}" srcOrd="0" destOrd="0" presId="urn:microsoft.com/office/officeart/2016/7/layout/VerticalDownArrowProcess"/>
    <dgm:cxn modelId="{8D69B892-5816-413E-899C-5E8F923A60EF}" type="presParOf" srcId="{41DCB8C0-09F3-45B0-8CF0-589D6EA530B7}" destId="{92BED6FE-436A-4116-8C30-6AA669146BFB}" srcOrd="1" destOrd="0" presId="urn:microsoft.com/office/officeart/2016/7/layout/VerticalDownArrowProcess"/>
    <dgm:cxn modelId="{7C67F60E-3F21-470B-8A37-C173AFA863A7}" type="presParOf" srcId="{9756BE28-1560-40A5-828F-960204284377}" destId="{A65DC326-F3B4-4DBA-9FF2-2CBA33C4AC46}" srcOrd="1" destOrd="0" presId="urn:microsoft.com/office/officeart/2016/7/layout/VerticalDownArrowProcess"/>
    <dgm:cxn modelId="{6A60B0D3-3DBD-4DA1-B74C-CB7DFDFF3CD1}" type="presParOf" srcId="{9756BE28-1560-40A5-828F-960204284377}" destId="{CA8B31A4-592E-42E2-B006-9E2192E821BD}" srcOrd="2" destOrd="0" presId="urn:microsoft.com/office/officeart/2016/7/layout/VerticalDownArrowProcess"/>
    <dgm:cxn modelId="{7964F9D3-A7E6-400A-8FFE-5F9E33577CDF}" type="presParOf" srcId="{CA8B31A4-592E-42E2-B006-9E2192E821BD}" destId="{2A3B864F-BD51-47BA-8732-F2A5D0C097D5}" srcOrd="0" destOrd="0" presId="urn:microsoft.com/office/officeart/2016/7/layout/VerticalDownArrowProcess"/>
    <dgm:cxn modelId="{AD15413A-283D-4756-BB51-5F5309679D8A}" type="presParOf" srcId="{CA8B31A4-592E-42E2-B006-9E2192E821BD}" destId="{38E4599D-BDB0-43CC-8837-365860378AE1}" srcOrd="1" destOrd="0" presId="urn:microsoft.com/office/officeart/2016/7/layout/VerticalDownArrowProcess"/>
    <dgm:cxn modelId="{8F887F10-968E-4F69-B172-8202E5F65531}" type="presParOf" srcId="{CA8B31A4-592E-42E2-B006-9E2192E821BD}" destId="{80519862-2804-45B6-88CE-1D1E3F53AFC8}" srcOrd="2" destOrd="0" presId="urn:microsoft.com/office/officeart/2016/7/layout/VerticalDownArrowProcess"/>
    <dgm:cxn modelId="{716898A4-3F18-4F31-816C-54345F5A47B6}" type="presParOf" srcId="{9756BE28-1560-40A5-828F-960204284377}" destId="{43B53ED3-0A15-4CC4-BE52-5D2259107699}" srcOrd="3" destOrd="0" presId="urn:microsoft.com/office/officeart/2016/7/layout/VerticalDownArrowProcess"/>
    <dgm:cxn modelId="{2396C3D0-C6CC-4B11-A59B-533BD6D6072A}" type="presParOf" srcId="{9756BE28-1560-40A5-828F-960204284377}" destId="{E16BE454-D283-4BC8-B48C-8064D4CA1AEC}" srcOrd="4" destOrd="0" presId="urn:microsoft.com/office/officeart/2016/7/layout/VerticalDownArrowProcess"/>
    <dgm:cxn modelId="{15F93B28-18BC-4E26-9169-D4AE5E6D15FB}" type="presParOf" srcId="{E16BE454-D283-4BC8-B48C-8064D4CA1AEC}" destId="{8C9E9EA9-3773-4FAD-846F-305435FBD4B7}" srcOrd="0" destOrd="0" presId="urn:microsoft.com/office/officeart/2016/7/layout/VerticalDownArrowProcess"/>
    <dgm:cxn modelId="{F00BE0D7-D2AD-4FCC-9C8B-3F91766AD944}" type="presParOf" srcId="{E16BE454-D283-4BC8-B48C-8064D4CA1AEC}" destId="{03E00C30-7685-4193-AD50-85C5F8B3536C}" srcOrd="1" destOrd="0" presId="urn:microsoft.com/office/officeart/2016/7/layout/VerticalDownArrowProcess"/>
    <dgm:cxn modelId="{8E313AC0-81AA-4C64-9D80-369E30CC283D}" type="presParOf" srcId="{E16BE454-D283-4BC8-B48C-8064D4CA1AEC}" destId="{B4DCBA91-D417-433B-8A36-E8836A9C065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D14B53-D7AC-4C44-857E-AB465D962B8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7CCDECD-6E48-4D94-B1CE-AB24F4B5E0D4}">
      <dgm:prSet/>
      <dgm:spPr/>
      <dgm:t>
        <a:bodyPr/>
        <a:lstStyle/>
        <a:p>
          <a:r>
            <a:rPr lang="en-US" dirty="0"/>
            <a:t>Yes</a:t>
          </a:r>
        </a:p>
      </dgm:t>
    </dgm:pt>
    <dgm:pt modelId="{5F9CA69B-E833-4D71-A0DD-8E582B58AE7D}" type="parTrans" cxnId="{30BA921D-1AE1-4E1A-BB59-F4F0E39FD0E5}">
      <dgm:prSet/>
      <dgm:spPr/>
      <dgm:t>
        <a:bodyPr/>
        <a:lstStyle/>
        <a:p>
          <a:endParaRPr lang="en-US"/>
        </a:p>
      </dgm:t>
    </dgm:pt>
    <dgm:pt modelId="{4866878A-0FE1-4650-81FB-5BDE58BB2A07}" type="sibTrans" cxnId="{30BA921D-1AE1-4E1A-BB59-F4F0E39FD0E5}">
      <dgm:prSet/>
      <dgm:spPr/>
      <dgm:t>
        <a:bodyPr/>
        <a:lstStyle/>
        <a:p>
          <a:endParaRPr lang="en-US"/>
        </a:p>
      </dgm:t>
    </dgm:pt>
    <dgm:pt modelId="{2DC7FD29-C49C-4ADC-8943-E11633B817C1}">
      <dgm:prSet/>
      <dgm:spPr/>
      <dgm:t>
        <a:bodyPr/>
        <a:lstStyle/>
        <a:p>
          <a:r>
            <a:rPr lang="en-US" dirty="0"/>
            <a:t>No</a:t>
          </a:r>
        </a:p>
      </dgm:t>
    </dgm:pt>
    <dgm:pt modelId="{9473A585-194C-4C35-BFAE-FD4739FF27DA}" type="parTrans" cxnId="{474A6684-C6BF-4E23-AEA0-DAAE586077D8}">
      <dgm:prSet/>
      <dgm:spPr/>
      <dgm:t>
        <a:bodyPr/>
        <a:lstStyle/>
        <a:p>
          <a:endParaRPr lang="en-US"/>
        </a:p>
      </dgm:t>
    </dgm:pt>
    <dgm:pt modelId="{B6B48B43-74CB-4467-96BF-02B47C2EE233}" type="sibTrans" cxnId="{474A6684-C6BF-4E23-AEA0-DAAE586077D8}">
      <dgm:prSet/>
      <dgm:spPr/>
      <dgm:t>
        <a:bodyPr/>
        <a:lstStyle/>
        <a:p>
          <a:endParaRPr lang="en-US"/>
        </a:p>
      </dgm:t>
    </dgm:pt>
    <dgm:pt modelId="{686BC073-3900-4B85-8288-D57AEE4E6640}">
      <dgm:prSet/>
      <dgm:spPr/>
      <dgm:t>
        <a:bodyPr/>
        <a:lstStyle/>
        <a:p>
          <a:r>
            <a:rPr lang="en-US" dirty="0"/>
            <a:t>I’m not sure, but I’ll find out!</a:t>
          </a:r>
        </a:p>
      </dgm:t>
    </dgm:pt>
    <dgm:pt modelId="{217A4918-C2E8-46FE-98A9-70084FC40AB3}" type="parTrans" cxnId="{ECDF571E-0094-4B19-8964-A818DD58E0AA}">
      <dgm:prSet/>
      <dgm:spPr/>
      <dgm:t>
        <a:bodyPr/>
        <a:lstStyle/>
        <a:p>
          <a:endParaRPr lang="en-US"/>
        </a:p>
      </dgm:t>
    </dgm:pt>
    <dgm:pt modelId="{E077255A-ACD4-4706-A54C-16540D704DDC}" type="sibTrans" cxnId="{ECDF571E-0094-4B19-8964-A818DD58E0AA}">
      <dgm:prSet/>
      <dgm:spPr/>
      <dgm:t>
        <a:bodyPr/>
        <a:lstStyle/>
        <a:p>
          <a:endParaRPr lang="en-US"/>
        </a:p>
      </dgm:t>
    </dgm:pt>
    <dgm:pt modelId="{25AA1B7E-879E-4044-A070-361B5E745876}" type="pres">
      <dgm:prSet presAssocID="{14D14B53-D7AC-4C44-857E-AB465D962B87}" presName="linear" presStyleCnt="0">
        <dgm:presLayoutVars>
          <dgm:animLvl val="lvl"/>
          <dgm:resizeHandles val="exact"/>
        </dgm:presLayoutVars>
      </dgm:prSet>
      <dgm:spPr/>
    </dgm:pt>
    <dgm:pt modelId="{1473E61F-1A81-4E4F-AB45-73954B3E2619}" type="pres">
      <dgm:prSet presAssocID="{27CCDECD-6E48-4D94-B1CE-AB24F4B5E0D4}" presName="parentText" presStyleLbl="node1" presStyleIdx="0" presStyleCnt="3">
        <dgm:presLayoutVars>
          <dgm:chMax val="0"/>
          <dgm:bulletEnabled val="1"/>
        </dgm:presLayoutVars>
      </dgm:prSet>
      <dgm:spPr/>
    </dgm:pt>
    <dgm:pt modelId="{79C7D9CA-D1FB-45A5-AB32-2B8859F4A940}" type="pres">
      <dgm:prSet presAssocID="{4866878A-0FE1-4650-81FB-5BDE58BB2A07}" presName="spacer" presStyleCnt="0"/>
      <dgm:spPr/>
    </dgm:pt>
    <dgm:pt modelId="{6C0E3BC9-07C7-4D91-911E-DAE48D3438AE}" type="pres">
      <dgm:prSet presAssocID="{2DC7FD29-C49C-4ADC-8943-E11633B817C1}" presName="parentText" presStyleLbl="node1" presStyleIdx="1" presStyleCnt="3">
        <dgm:presLayoutVars>
          <dgm:chMax val="0"/>
          <dgm:bulletEnabled val="1"/>
        </dgm:presLayoutVars>
      </dgm:prSet>
      <dgm:spPr/>
    </dgm:pt>
    <dgm:pt modelId="{1A514D1C-CAA5-4BFD-BF89-46C448625C9B}" type="pres">
      <dgm:prSet presAssocID="{B6B48B43-74CB-4467-96BF-02B47C2EE233}" presName="spacer" presStyleCnt="0"/>
      <dgm:spPr/>
    </dgm:pt>
    <dgm:pt modelId="{2E2E6940-E540-481E-85B0-24A2E207E750}" type="pres">
      <dgm:prSet presAssocID="{686BC073-3900-4B85-8288-D57AEE4E6640}" presName="parentText" presStyleLbl="node1" presStyleIdx="2" presStyleCnt="3">
        <dgm:presLayoutVars>
          <dgm:chMax val="0"/>
          <dgm:bulletEnabled val="1"/>
        </dgm:presLayoutVars>
      </dgm:prSet>
      <dgm:spPr/>
    </dgm:pt>
  </dgm:ptLst>
  <dgm:cxnLst>
    <dgm:cxn modelId="{DCC99308-6A7C-412A-9231-EA80AF9D4339}" type="presOf" srcId="{14D14B53-D7AC-4C44-857E-AB465D962B87}" destId="{25AA1B7E-879E-4044-A070-361B5E745876}" srcOrd="0" destOrd="0" presId="urn:microsoft.com/office/officeart/2005/8/layout/vList2"/>
    <dgm:cxn modelId="{30BA921D-1AE1-4E1A-BB59-F4F0E39FD0E5}" srcId="{14D14B53-D7AC-4C44-857E-AB465D962B87}" destId="{27CCDECD-6E48-4D94-B1CE-AB24F4B5E0D4}" srcOrd="0" destOrd="0" parTransId="{5F9CA69B-E833-4D71-A0DD-8E582B58AE7D}" sibTransId="{4866878A-0FE1-4650-81FB-5BDE58BB2A07}"/>
    <dgm:cxn modelId="{ECDF571E-0094-4B19-8964-A818DD58E0AA}" srcId="{14D14B53-D7AC-4C44-857E-AB465D962B87}" destId="{686BC073-3900-4B85-8288-D57AEE4E6640}" srcOrd="2" destOrd="0" parTransId="{217A4918-C2E8-46FE-98A9-70084FC40AB3}" sibTransId="{E077255A-ACD4-4706-A54C-16540D704DDC}"/>
    <dgm:cxn modelId="{474A6684-C6BF-4E23-AEA0-DAAE586077D8}" srcId="{14D14B53-D7AC-4C44-857E-AB465D962B87}" destId="{2DC7FD29-C49C-4ADC-8943-E11633B817C1}" srcOrd="1" destOrd="0" parTransId="{9473A585-194C-4C35-BFAE-FD4739FF27DA}" sibTransId="{B6B48B43-74CB-4467-96BF-02B47C2EE233}"/>
    <dgm:cxn modelId="{52138DAD-F125-4F21-8458-0F87DC6FFDA6}" type="presOf" srcId="{2DC7FD29-C49C-4ADC-8943-E11633B817C1}" destId="{6C0E3BC9-07C7-4D91-911E-DAE48D3438AE}" srcOrd="0" destOrd="0" presId="urn:microsoft.com/office/officeart/2005/8/layout/vList2"/>
    <dgm:cxn modelId="{031FE2CF-99A9-4BA0-B288-8F63AE3A390E}" type="presOf" srcId="{27CCDECD-6E48-4D94-B1CE-AB24F4B5E0D4}" destId="{1473E61F-1A81-4E4F-AB45-73954B3E2619}" srcOrd="0" destOrd="0" presId="urn:microsoft.com/office/officeart/2005/8/layout/vList2"/>
    <dgm:cxn modelId="{ED56A4FE-9CDC-4B69-8150-7C69783B1307}" type="presOf" srcId="{686BC073-3900-4B85-8288-D57AEE4E6640}" destId="{2E2E6940-E540-481E-85B0-24A2E207E750}" srcOrd="0" destOrd="0" presId="urn:microsoft.com/office/officeart/2005/8/layout/vList2"/>
    <dgm:cxn modelId="{D32E93EE-E744-4A05-8BBD-CF527BE3427D}" type="presParOf" srcId="{25AA1B7E-879E-4044-A070-361B5E745876}" destId="{1473E61F-1A81-4E4F-AB45-73954B3E2619}" srcOrd="0" destOrd="0" presId="urn:microsoft.com/office/officeart/2005/8/layout/vList2"/>
    <dgm:cxn modelId="{2FE29ACE-C821-4C55-BE47-49919DBBEEAA}" type="presParOf" srcId="{25AA1B7E-879E-4044-A070-361B5E745876}" destId="{79C7D9CA-D1FB-45A5-AB32-2B8859F4A940}" srcOrd="1" destOrd="0" presId="urn:microsoft.com/office/officeart/2005/8/layout/vList2"/>
    <dgm:cxn modelId="{CFD2A07D-9BC6-4E55-A213-9A8A9D2ABD79}" type="presParOf" srcId="{25AA1B7E-879E-4044-A070-361B5E745876}" destId="{6C0E3BC9-07C7-4D91-911E-DAE48D3438AE}" srcOrd="2" destOrd="0" presId="urn:microsoft.com/office/officeart/2005/8/layout/vList2"/>
    <dgm:cxn modelId="{7CB639E0-9B32-4540-9764-C1CAC4F340FD}" type="presParOf" srcId="{25AA1B7E-879E-4044-A070-361B5E745876}" destId="{1A514D1C-CAA5-4BFD-BF89-46C448625C9B}" srcOrd="3" destOrd="0" presId="urn:microsoft.com/office/officeart/2005/8/layout/vList2"/>
    <dgm:cxn modelId="{68595111-4D58-49F1-B10F-85746B3F8E9E}" type="presParOf" srcId="{25AA1B7E-879E-4044-A070-361B5E745876}" destId="{2E2E6940-E540-481E-85B0-24A2E207E75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286FB-49EC-4BBC-9DBB-41E8D497C4C7}" type="doc">
      <dgm:prSet loTypeId="urn:microsoft.com/office/officeart/2017/3/layout/HorizontalPathTimeline" loCatId="process" qsTypeId="urn:microsoft.com/office/officeart/2005/8/quickstyle/simple1" qsCatId="simple" csTypeId="urn:microsoft.com/office/officeart/2005/8/colors/colorful5" csCatId="colorful" phldr="1"/>
      <dgm:spPr/>
      <dgm:t>
        <a:bodyPr/>
        <a:lstStyle/>
        <a:p>
          <a:endParaRPr lang="en-US"/>
        </a:p>
      </dgm:t>
    </dgm:pt>
    <dgm:pt modelId="{D3442BCF-E100-434C-8EC4-3AA765169551}">
      <dgm:prSet/>
      <dgm:spPr/>
      <dgm:t>
        <a:bodyPr/>
        <a:lstStyle/>
        <a:p>
          <a:pPr>
            <a:defRPr b="1"/>
          </a:pPr>
          <a:r>
            <a:rPr lang="en-US" dirty="0"/>
            <a:t>1999</a:t>
          </a:r>
        </a:p>
      </dgm:t>
    </dgm:pt>
    <dgm:pt modelId="{2FAFBEA8-E7F4-464E-9E69-10D96C1CAF41}" type="parTrans" cxnId="{812522BB-A949-478E-985C-D0F36442CA03}">
      <dgm:prSet/>
      <dgm:spPr/>
      <dgm:t>
        <a:bodyPr/>
        <a:lstStyle/>
        <a:p>
          <a:endParaRPr lang="en-US"/>
        </a:p>
      </dgm:t>
    </dgm:pt>
    <dgm:pt modelId="{F46140B5-A3E7-4E22-99A0-94B3CA742B7A}" type="sibTrans" cxnId="{812522BB-A949-478E-985C-D0F36442CA03}">
      <dgm:prSet/>
      <dgm:spPr/>
      <dgm:t>
        <a:bodyPr/>
        <a:lstStyle/>
        <a:p>
          <a:endParaRPr lang="en-US"/>
        </a:p>
      </dgm:t>
    </dgm:pt>
    <dgm:pt modelId="{D2421A4D-A71F-46A0-A2AA-D233399851B5}">
      <dgm:prSet/>
      <dgm:spPr/>
      <dgm:t>
        <a:bodyPr/>
        <a:lstStyle/>
        <a:p>
          <a:r>
            <a:rPr lang="en-US" dirty="0"/>
            <a:t>1st wave: began with prescription opioids</a:t>
          </a:r>
        </a:p>
      </dgm:t>
    </dgm:pt>
    <dgm:pt modelId="{7EE34F3C-8075-4B0F-8D9C-DFDAE90C8DE8}" type="parTrans" cxnId="{A164B818-E7AC-48FA-BC35-324848E5E280}">
      <dgm:prSet/>
      <dgm:spPr/>
      <dgm:t>
        <a:bodyPr/>
        <a:lstStyle/>
        <a:p>
          <a:endParaRPr lang="en-US"/>
        </a:p>
      </dgm:t>
    </dgm:pt>
    <dgm:pt modelId="{D6DF0CD7-3DA1-4C20-94DA-BCE05EA5761C}" type="sibTrans" cxnId="{A164B818-E7AC-48FA-BC35-324848E5E280}">
      <dgm:prSet/>
      <dgm:spPr/>
      <dgm:t>
        <a:bodyPr/>
        <a:lstStyle/>
        <a:p>
          <a:endParaRPr lang="en-US"/>
        </a:p>
      </dgm:t>
    </dgm:pt>
    <dgm:pt modelId="{A0E419D9-9AB6-40D6-9333-96EF0702632A}">
      <dgm:prSet/>
      <dgm:spPr/>
      <dgm:t>
        <a:bodyPr/>
        <a:lstStyle/>
        <a:p>
          <a:r>
            <a:rPr lang="en-US" dirty="0"/>
            <a:t>Over prescribing, little knowledge of addiction, expensive on streets</a:t>
          </a:r>
        </a:p>
      </dgm:t>
    </dgm:pt>
    <dgm:pt modelId="{6B52916E-47F4-4341-8E0F-73EE702026D7}" type="parTrans" cxnId="{A6B0A173-0F4F-4869-B722-CE762A145F8D}">
      <dgm:prSet/>
      <dgm:spPr/>
      <dgm:t>
        <a:bodyPr/>
        <a:lstStyle/>
        <a:p>
          <a:endParaRPr lang="en-US"/>
        </a:p>
      </dgm:t>
    </dgm:pt>
    <dgm:pt modelId="{DFF1546E-7D16-414C-8F68-ADF39B96A3FD}" type="sibTrans" cxnId="{A6B0A173-0F4F-4869-B722-CE762A145F8D}">
      <dgm:prSet/>
      <dgm:spPr/>
      <dgm:t>
        <a:bodyPr/>
        <a:lstStyle/>
        <a:p>
          <a:endParaRPr lang="en-US"/>
        </a:p>
      </dgm:t>
    </dgm:pt>
    <dgm:pt modelId="{2FE7F96F-7136-442F-B84D-BAD143B74A5F}">
      <dgm:prSet/>
      <dgm:spPr/>
      <dgm:t>
        <a:bodyPr/>
        <a:lstStyle/>
        <a:p>
          <a:pPr>
            <a:defRPr b="1"/>
          </a:pPr>
          <a:r>
            <a:rPr lang="en-US" dirty="0"/>
            <a:t>2010</a:t>
          </a:r>
        </a:p>
      </dgm:t>
    </dgm:pt>
    <dgm:pt modelId="{462D679E-4108-48FF-8536-964AB30915CC}" type="parTrans" cxnId="{FD8DB5F3-7F2A-4B0F-B49E-1342AC5AF6C1}">
      <dgm:prSet/>
      <dgm:spPr/>
      <dgm:t>
        <a:bodyPr/>
        <a:lstStyle/>
        <a:p>
          <a:endParaRPr lang="en-US"/>
        </a:p>
      </dgm:t>
    </dgm:pt>
    <dgm:pt modelId="{A62EC906-2BE0-4B77-87EE-451A402FE579}" type="sibTrans" cxnId="{FD8DB5F3-7F2A-4B0F-B49E-1342AC5AF6C1}">
      <dgm:prSet/>
      <dgm:spPr/>
      <dgm:t>
        <a:bodyPr/>
        <a:lstStyle/>
        <a:p>
          <a:endParaRPr lang="en-US"/>
        </a:p>
      </dgm:t>
    </dgm:pt>
    <dgm:pt modelId="{2340592F-3FF4-4D32-8006-F5BD49C0800F}">
      <dgm:prSet/>
      <dgm:spPr/>
      <dgm:t>
        <a:bodyPr/>
        <a:lstStyle/>
        <a:p>
          <a:r>
            <a:rPr lang="en-US" dirty="0"/>
            <a:t>2nd wave: began with heroin</a:t>
          </a:r>
        </a:p>
      </dgm:t>
    </dgm:pt>
    <dgm:pt modelId="{38EC31B4-9A3F-4BB9-AD58-E3621FC6434F}" type="parTrans" cxnId="{83E483B3-D0AE-4D16-8409-0606D5091571}">
      <dgm:prSet/>
      <dgm:spPr/>
      <dgm:t>
        <a:bodyPr/>
        <a:lstStyle/>
        <a:p>
          <a:endParaRPr lang="en-US"/>
        </a:p>
      </dgm:t>
    </dgm:pt>
    <dgm:pt modelId="{47B2CD71-3B7A-4FAF-B2E6-5EC2FB36E3E6}" type="sibTrans" cxnId="{83E483B3-D0AE-4D16-8409-0606D5091571}">
      <dgm:prSet/>
      <dgm:spPr/>
      <dgm:t>
        <a:bodyPr/>
        <a:lstStyle/>
        <a:p>
          <a:endParaRPr lang="en-US"/>
        </a:p>
      </dgm:t>
    </dgm:pt>
    <dgm:pt modelId="{5CD712D8-344A-478A-ACFB-21317702DAEA}">
      <dgm:prSet/>
      <dgm:spPr/>
      <dgm:t>
        <a:bodyPr/>
        <a:lstStyle/>
        <a:p>
          <a:r>
            <a:rPr lang="en-US" dirty="0"/>
            <a:t>Cheaper to buy compared to pills</a:t>
          </a:r>
        </a:p>
      </dgm:t>
    </dgm:pt>
    <dgm:pt modelId="{A8CC5DB1-D7B4-4D5C-92F3-FE4B05AB080B}" type="parTrans" cxnId="{99629435-FEE2-4AFE-BCD7-4D32390BD053}">
      <dgm:prSet/>
      <dgm:spPr/>
      <dgm:t>
        <a:bodyPr/>
        <a:lstStyle/>
        <a:p>
          <a:endParaRPr lang="en-US"/>
        </a:p>
      </dgm:t>
    </dgm:pt>
    <dgm:pt modelId="{E7D038A4-87D6-4170-872F-139BAA4F9ECE}" type="sibTrans" cxnId="{99629435-FEE2-4AFE-BCD7-4D32390BD053}">
      <dgm:prSet/>
      <dgm:spPr/>
      <dgm:t>
        <a:bodyPr/>
        <a:lstStyle/>
        <a:p>
          <a:endParaRPr lang="en-US"/>
        </a:p>
      </dgm:t>
    </dgm:pt>
    <dgm:pt modelId="{54693B04-912B-49BD-8742-08CD840D041F}">
      <dgm:prSet/>
      <dgm:spPr/>
      <dgm:t>
        <a:bodyPr/>
        <a:lstStyle/>
        <a:p>
          <a:pPr>
            <a:defRPr b="1"/>
          </a:pPr>
          <a:r>
            <a:rPr lang="en-US" dirty="0"/>
            <a:t>2013</a:t>
          </a:r>
        </a:p>
      </dgm:t>
    </dgm:pt>
    <dgm:pt modelId="{645B5050-C683-442B-854B-E3B2F34FCB75}" type="parTrans" cxnId="{068D089C-EAD1-4CE8-8A61-1C469D861AAA}">
      <dgm:prSet/>
      <dgm:spPr/>
      <dgm:t>
        <a:bodyPr/>
        <a:lstStyle/>
        <a:p>
          <a:endParaRPr lang="en-US"/>
        </a:p>
      </dgm:t>
    </dgm:pt>
    <dgm:pt modelId="{BBECCD84-5EEB-460E-BA3D-C25953CEDE9A}" type="sibTrans" cxnId="{068D089C-EAD1-4CE8-8A61-1C469D861AAA}">
      <dgm:prSet/>
      <dgm:spPr/>
      <dgm:t>
        <a:bodyPr/>
        <a:lstStyle/>
        <a:p>
          <a:endParaRPr lang="en-US"/>
        </a:p>
      </dgm:t>
    </dgm:pt>
    <dgm:pt modelId="{6B87EF66-07A8-46E4-B425-1BFDD3AF774B}">
      <dgm:prSet/>
      <dgm:spPr/>
      <dgm:t>
        <a:bodyPr/>
        <a:lstStyle/>
        <a:p>
          <a:r>
            <a:rPr lang="en-US" dirty="0"/>
            <a:t>3rd wave: Synthetics</a:t>
          </a:r>
        </a:p>
      </dgm:t>
    </dgm:pt>
    <dgm:pt modelId="{48298652-0263-41D1-97B8-9871408CA611}" type="parTrans" cxnId="{327BAFFD-1954-4468-8010-7920FD4353BF}">
      <dgm:prSet/>
      <dgm:spPr/>
      <dgm:t>
        <a:bodyPr/>
        <a:lstStyle/>
        <a:p>
          <a:endParaRPr lang="en-US"/>
        </a:p>
      </dgm:t>
    </dgm:pt>
    <dgm:pt modelId="{7AD42AEF-5D69-4131-A0D4-C978E78FFE5F}" type="sibTrans" cxnId="{327BAFFD-1954-4468-8010-7920FD4353BF}">
      <dgm:prSet/>
      <dgm:spPr/>
      <dgm:t>
        <a:bodyPr/>
        <a:lstStyle/>
        <a:p>
          <a:endParaRPr lang="en-US"/>
        </a:p>
      </dgm:t>
    </dgm:pt>
    <dgm:pt modelId="{1780D8D3-F623-4FF7-8ED1-805D99082A22}">
      <dgm:prSet/>
      <dgm:spPr/>
      <dgm:t>
        <a:bodyPr/>
        <a:lstStyle/>
        <a:p>
          <a:r>
            <a:rPr lang="en-US" dirty="0"/>
            <a:t>Synthetic opioids, illicitly manufactured fentanyl(cheaper to buy and make)</a:t>
          </a:r>
        </a:p>
      </dgm:t>
    </dgm:pt>
    <dgm:pt modelId="{EACE5808-97A8-42DD-B109-5DFC88474765}" type="parTrans" cxnId="{39A84E8D-826F-4AFD-B31D-F06D56AB93AE}">
      <dgm:prSet/>
      <dgm:spPr/>
      <dgm:t>
        <a:bodyPr/>
        <a:lstStyle/>
        <a:p>
          <a:endParaRPr lang="en-US"/>
        </a:p>
      </dgm:t>
    </dgm:pt>
    <dgm:pt modelId="{75C77364-74CC-4C25-9847-9443522CB3F6}" type="sibTrans" cxnId="{39A84E8D-826F-4AFD-B31D-F06D56AB93AE}">
      <dgm:prSet/>
      <dgm:spPr/>
      <dgm:t>
        <a:bodyPr/>
        <a:lstStyle/>
        <a:p>
          <a:endParaRPr lang="en-US"/>
        </a:p>
      </dgm:t>
    </dgm:pt>
    <dgm:pt modelId="{7F6961E1-BA06-4ACE-8BA1-20F470E2443C}" type="pres">
      <dgm:prSet presAssocID="{912286FB-49EC-4BBC-9DBB-41E8D497C4C7}" presName="root" presStyleCnt="0">
        <dgm:presLayoutVars>
          <dgm:chMax/>
          <dgm:chPref/>
          <dgm:animLvl val="lvl"/>
        </dgm:presLayoutVars>
      </dgm:prSet>
      <dgm:spPr/>
    </dgm:pt>
    <dgm:pt modelId="{1EE441FB-D041-47B6-B06A-C1CEF32189A2}" type="pres">
      <dgm:prSet presAssocID="{912286FB-49EC-4BBC-9DBB-41E8D497C4C7}" presName="divider" presStyleLbl="node1" presStyleIdx="0" presStyleCnt="1"/>
      <dgm:spPr/>
    </dgm:pt>
    <dgm:pt modelId="{C4D5D0B4-5C86-4AEA-935B-880D1F0335E9}" type="pres">
      <dgm:prSet presAssocID="{912286FB-49EC-4BBC-9DBB-41E8D497C4C7}" presName="nodes" presStyleCnt="0">
        <dgm:presLayoutVars>
          <dgm:chMax/>
          <dgm:chPref/>
          <dgm:animLvl val="lvl"/>
        </dgm:presLayoutVars>
      </dgm:prSet>
      <dgm:spPr/>
    </dgm:pt>
    <dgm:pt modelId="{644F9FCB-E1A9-4E8A-84F7-4C3AC0A980CD}" type="pres">
      <dgm:prSet presAssocID="{D3442BCF-E100-434C-8EC4-3AA765169551}" presName="composite" presStyleCnt="0"/>
      <dgm:spPr/>
    </dgm:pt>
    <dgm:pt modelId="{069E52C1-51A3-4FBB-9D33-6FC615605EBE}" type="pres">
      <dgm:prSet presAssocID="{D3442BCF-E100-434C-8EC4-3AA765169551}" presName="L1TextContainer" presStyleLbl="revTx" presStyleIdx="0" presStyleCnt="3">
        <dgm:presLayoutVars>
          <dgm:chMax val="1"/>
          <dgm:chPref val="1"/>
          <dgm:bulletEnabled val="1"/>
        </dgm:presLayoutVars>
      </dgm:prSet>
      <dgm:spPr/>
    </dgm:pt>
    <dgm:pt modelId="{4D03B86E-ACE2-46F8-8941-CFF3B068D0AF}" type="pres">
      <dgm:prSet presAssocID="{D3442BCF-E100-434C-8EC4-3AA765169551}" presName="L2TextContainerWrapper" presStyleCnt="0">
        <dgm:presLayoutVars>
          <dgm:chMax val="0"/>
          <dgm:chPref val="0"/>
          <dgm:bulletEnabled val="1"/>
        </dgm:presLayoutVars>
      </dgm:prSet>
      <dgm:spPr/>
    </dgm:pt>
    <dgm:pt modelId="{FB751A3C-A007-44CB-A073-221426500721}" type="pres">
      <dgm:prSet presAssocID="{D3442BCF-E100-434C-8EC4-3AA765169551}" presName="L2TextContainer" presStyleLbl="bgAccFollowNode1" presStyleIdx="0" presStyleCnt="3"/>
      <dgm:spPr/>
    </dgm:pt>
    <dgm:pt modelId="{0AACDA26-B8EE-429C-820E-F234BEBD26AF}" type="pres">
      <dgm:prSet presAssocID="{D3442BCF-E100-434C-8EC4-3AA765169551}" presName="FlexibleEmptyPlaceHolder" presStyleCnt="0"/>
      <dgm:spPr/>
    </dgm:pt>
    <dgm:pt modelId="{A6E74576-7275-40A3-8D4A-89D79FEC4C41}" type="pres">
      <dgm:prSet presAssocID="{D3442BCF-E100-434C-8EC4-3AA765169551}" presName="ConnectLine" presStyleLbl="alignNode1" presStyleIdx="0" presStyleCnt="3"/>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gm:spPr>
    </dgm:pt>
    <dgm:pt modelId="{BA99B7D1-D2E9-4A60-8712-1BC0E0860E2B}" type="pres">
      <dgm:prSet presAssocID="{D3442BCF-E100-434C-8EC4-3AA765169551}" presName="ConnectorPoint" presStyleLbl="fgAcc1" presStyleIdx="0" presStyleCnt="3"/>
      <dgm:spPr>
        <a:solidFill>
          <a:schemeClr val="lt1">
            <a:alpha val="90000"/>
            <a:hueOff val="0"/>
            <a:satOff val="0"/>
            <a:lumOff val="0"/>
            <a:alphaOff val="0"/>
          </a:schemeClr>
        </a:solidFill>
        <a:ln w="15875" cap="flat" cmpd="sng" algn="ctr">
          <a:noFill/>
          <a:prstDash val="solid"/>
        </a:ln>
        <a:effectLst/>
      </dgm:spPr>
    </dgm:pt>
    <dgm:pt modelId="{D5814A51-4D81-43C7-BE1F-6C362CAFAEF6}" type="pres">
      <dgm:prSet presAssocID="{D3442BCF-E100-434C-8EC4-3AA765169551}" presName="EmptyPlaceHolder" presStyleCnt="0"/>
      <dgm:spPr/>
    </dgm:pt>
    <dgm:pt modelId="{314E9101-AF3F-4B7A-91AC-99099EFE87C4}" type="pres">
      <dgm:prSet presAssocID="{F46140B5-A3E7-4E22-99A0-94B3CA742B7A}" presName="spaceBetweenRectangles" presStyleCnt="0"/>
      <dgm:spPr/>
    </dgm:pt>
    <dgm:pt modelId="{EB8E5BD4-498E-46D2-B765-F9DF1884B57B}" type="pres">
      <dgm:prSet presAssocID="{2FE7F96F-7136-442F-B84D-BAD143B74A5F}" presName="composite" presStyleCnt="0"/>
      <dgm:spPr/>
    </dgm:pt>
    <dgm:pt modelId="{1CD5A4C9-014A-4017-84CB-8C24945276E5}" type="pres">
      <dgm:prSet presAssocID="{2FE7F96F-7136-442F-B84D-BAD143B74A5F}" presName="L1TextContainer" presStyleLbl="revTx" presStyleIdx="1" presStyleCnt="3">
        <dgm:presLayoutVars>
          <dgm:chMax val="1"/>
          <dgm:chPref val="1"/>
          <dgm:bulletEnabled val="1"/>
        </dgm:presLayoutVars>
      </dgm:prSet>
      <dgm:spPr/>
    </dgm:pt>
    <dgm:pt modelId="{F0278F05-EA4F-4616-A0E7-BF09790A2633}" type="pres">
      <dgm:prSet presAssocID="{2FE7F96F-7136-442F-B84D-BAD143B74A5F}" presName="L2TextContainerWrapper" presStyleCnt="0">
        <dgm:presLayoutVars>
          <dgm:chMax val="0"/>
          <dgm:chPref val="0"/>
          <dgm:bulletEnabled val="1"/>
        </dgm:presLayoutVars>
      </dgm:prSet>
      <dgm:spPr/>
    </dgm:pt>
    <dgm:pt modelId="{2D748F43-AB33-4912-BCED-9014586E68BE}" type="pres">
      <dgm:prSet presAssocID="{2FE7F96F-7136-442F-B84D-BAD143B74A5F}" presName="L2TextContainer" presStyleLbl="bgAccFollowNode1" presStyleIdx="1" presStyleCnt="3"/>
      <dgm:spPr/>
    </dgm:pt>
    <dgm:pt modelId="{458F5392-E987-453A-8BAE-CEDE8F5ED4B4}" type="pres">
      <dgm:prSet presAssocID="{2FE7F96F-7136-442F-B84D-BAD143B74A5F}" presName="FlexibleEmptyPlaceHolder" presStyleCnt="0"/>
      <dgm:spPr/>
    </dgm:pt>
    <dgm:pt modelId="{D5480F0B-A95D-4DAE-965F-F00DA50D5E6E}" type="pres">
      <dgm:prSet presAssocID="{2FE7F96F-7136-442F-B84D-BAD143B74A5F}" presName="ConnectLine" presStyleLbl="alignNode1" presStyleIdx="1" presStyleCnt="3"/>
      <dgm:spPr>
        <a:solidFill>
          <a:schemeClr val="accent5">
            <a:hueOff val="393725"/>
            <a:satOff val="21144"/>
            <a:lumOff val="-7647"/>
            <a:alphaOff val="0"/>
          </a:schemeClr>
        </a:solidFill>
        <a:ln w="6350" cap="flat" cmpd="sng" algn="ctr">
          <a:solidFill>
            <a:schemeClr val="accent5">
              <a:hueOff val="393725"/>
              <a:satOff val="21144"/>
              <a:lumOff val="-7647"/>
              <a:alphaOff val="0"/>
            </a:schemeClr>
          </a:solidFill>
          <a:prstDash val="dash"/>
        </a:ln>
        <a:effectLst/>
      </dgm:spPr>
    </dgm:pt>
    <dgm:pt modelId="{35EBADAB-DBB7-4C9E-8C23-C6DE8A4B33FE}" type="pres">
      <dgm:prSet presAssocID="{2FE7F96F-7136-442F-B84D-BAD143B74A5F}" presName="ConnectorPoint" presStyleLbl="fgAcc1" presStyleIdx="1" presStyleCnt="3"/>
      <dgm:spPr>
        <a:solidFill>
          <a:schemeClr val="lt1">
            <a:alpha val="90000"/>
            <a:hueOff val="0"/>
            <a:satOff val="0"/>
            <a:lumOff val="0"/>
            <a:alphaOff val="0"/>
          </a:schemeClr>
        </a:solidFill>
        <a:ln w="15875" cap="flat" cmpd="sng" algn="ctr">
          <a:noFill/>
          <a:prstDash val="solid"/>
        </a:ln>
        <a:effectLst/>
      </dgm:spPr>
    </dgm:pt>
    <dgm:pt modelId="{C2DEAC5C-C3E0-4F27-876C-A0C8F445C8A0}" type="pres">
      <dgm:prSet presAssocID="{2FE7F96F-7136-442F-B84D-BAD143B74A5F}" presName="EmptyPlaceHolder" presStyleCnt="0"/>
      <dgm:spPr/>
    </dgm:pt>
    <dgm:pt modelId="{DE615962-BD93-4574-A717-C09016D2B8D3}" type="pres">
      <dgm:prSet presAssocID="{A62EC906-2BE0-4B77-87EE-451A402FE579}" presName="spaceBetweenRectangles" presStyleCnt="0"/>
      <dgm:spPr/>
    </dgm:pt>
    <dgm:pt modelId="{82B47A62-C44A-4F28-9F94-984C5C66E9D4}" type="pres">
      <dgm:prSet presAssocID="{54693B04-912B-49BD-8742-08CD840D041F}" presName="composite" presStyleCnt="0"/>
      <dgm:spPr/>
    </dgm:pt>
    <dgm:pt modelId="{3E6553C0-3DDA-4B37-8313-FA38FF56C525}" type="pres">
      <dgm:prSet presAssocID="{54693B04-912B-49BD-8742-08CD840D041F}" presName="L1TextContainer" presStyleLbl="revTx" presStyleIdx="2" presStyleCnt="3">
        <dgm:presLayoutVars>
          <dgm:chMax val="1"/>
          <dgm:chPref val="1"/>
          <dgm:bulletEnabled val="1"/>
        </dgm:presLayoutVars>
      </dgm:prSet>
      <dgm:spPr/>
    </dgm:pt>
    <dgm:pt modelId="{AED2CCF2-49E3-4632-90ED-EE57DA270B03}" type="pres">
      <dgm:prSet presAssocID="{54693B04-912B-49BD-8742-08CD840D041F}" presName="L2TextContainerWrapper" presStyleCnt="0">
        <dgm:presLayoutVars>
          <dgm:chMax val="0"/>
          <dgm:chPref val="0"/>
          <dgm:bulletEnabled val="1"/>
        </dgm:presLayoutVars>
      </dgm:prSet>
      <dgm:spPr/>
    </dgm:pt>
    <dgm:pt modelId="{5E07AD4D-73FA-45B0-85A9-8FF0625AFAC3}" type="pres">
      <dgm:prSet presAssocID="{54693B04-912B-49BD-8742-08CD840D041F}" presName="L2TextContainer" presStyleLbl="bgAccFollowNode1" presStyleIdx="2" presStyleCnt="3"/>
      <dgm:spPr/>
    </dgm:pt>
    <dgm:pt modelId="{DD09AE2A-D137-4528-BBFE-59519884310F}" type="pres">
      <dgm:prSet presAssocID="{54693B04-912B-49BD-8742-08CD840D041F}" presName="FlexibleEmptyPlaceHolder" presStyleCnt="0"/>
      <dgm:spPr/>
    </dgm:pt>
    <dgm:pt modelId="{5F0B410B-6328-405A-AD87-6AC108433DA5}" type="pres">
      <dgm:prSet presAssocID="{54693B04-912B-49BD-8742-08CD840D041F}" presName="ConnectLine" presStyleLbl="alignNode1" presStyleIdx="2" presStyleCnt="3"/>
      <dgm:spPr>
        <a:solidFill>
          <a:schemeClr val="accent5">
            <a:hueOff val="787450"/>
            <a:satOff val="42288"/>
            <a:lumOff val="-15294"/>
            <a:alphaOff val="0"/>
          </a:schemeClr>
        </a:solidFill>
        <a:ln w="6350" cap="flat" cmpd="sng" algn="ctr">
          <a:solidFill>
            <a:schemeClr val="accent5">
              <a:hueOff val="787450"/>
              <a:satOff val="42288"/>
              <a:lumOff val="-15294"/>
              <a:alphaOff val="0"/>
            </a:schemeClr>
          </a:solidFill>
          <a:prstDash val="dash"/>
        </a:ln>
        <a:effectLst/>
      </dgm:spPr>
    </dgm:pt>
    <dgm:pt modelId="{9CBE8D3A-916B-426A-9430-7B1F7F5F15C4}" type="pres">
      <dgm:prSet presAssocID="{54693B04-912B-49BD-8742-08CD840D041F}" presName="ConnectorPoint" presStyleLbl="fgAcc1" presStyleIdx="2" presStyleCnt="3"/>
      <dgm:spPr>
        <a:solidFill>
          <a:schemeClr val="lt1">
            <a:alpha val="90000"/>
            <a:hueOff val="0"/>
            <a:satOff val="0"/>
            <a:lumOff val="0"/>
            <a:alphaOff val="0"/>
          </a:schemeClr>
        </a:solidFill>
        <a:ln w="15875" cap="flat" cmpd="sng" algn="ctr">
          <a:noFill/>
          <a:prstDash val="solid"/>
        </a:ln>
        <a:effectLst/>
      </dgm:spPr>
    </dgm:pt>
    <dgm:pt modelId="{8BE96D3C-B824-4EBA-A3BF-7CCDE787F601}" type="pres">
      <dgm:prSet presAssocID="{54693B04-912B-49BD-8742-08CD840D041F}" presName="EmptyPlaceHolder" presStyleCnt="0"/>
      <dgm:spPr/>
    </dgm:pt>
  </dgm:ptLst>
  <dgm:cxnLst>
    <dgm:cxn modelId="{A164B818-E7AC-48FA-BC35-324848E5E280}" srcId="{D3442BCF-E100-434C-8EC4-3AA765169551}" destId="{D2421A4D-A71F-46A0-A2AA-D233399851B5}" srcOrd="0" destOrd="0" parTransId="{7EE34F3C-8075-4B0F-8D9C-DFDAE90C8DE8}" sibTransId="{D6DF0CD7-3DA1-4C20-94DA-BCE05EA5761C}"/>
    <dgm:cxn modelId="{21B14A27-71D7-42F5-96A4-34236CE45649}" type="presOf" srcId="{D3442BCF-E100-434C-8EC4-3AA765169551}" destId="{069E52C1-51A3-4FBB-9D33-6FC615605EBE}" srcOrd="0" destOrd="0" presId="urn:microsoft.com/office/officeart/2017/3/layout/HorizontalPathTimeline"/>
    <dgm:cxn modelId="{B178E832-1F14-43BB-81E0-6368D24FC608}" type="presOf" srcId="{2FE7F96F-7136-442F-B84D-BAD143B74A5F}" destId="{1CD5A4C9-014A-4017-84CB-8C24945276E5}" srcOrd="0" destOrd="0" presId="urn:microsoft.com/office/officeart/2017/3/layout/HorizontalPathTimeline"/>
    <dgm:cxn modelId="{A6D67634-9DE4-4E0A-A1C5-509DECEC2FF3}" type="presOf" srcId="{912286FB-49EC-4BBC-9DBB-41E8D497C4C7}" destId="{7F6961E1-BA06-4ACE-8BA1-20F470E2443C}" srcOrd="0" destOrd="0" presId="urn:microsoft.com/office/officeart/2017/3/layout/HorizontalPathTimeline"/>
    <dgm:cxn modelId="{99629435-FEE2-4AFE-BCD7-4D32390BD053}" srcId="{2340592F-3FF4-4D32-8006-F5BD49C0800F}" destId="{5CD712D8-344A-478A-ACFB-21317702DAEA}" srcOrd="0" destOrd="0" parTransId="{A8CC5DB1-D7B4-4D5C-92F3-FE4B05AB080B}" sibTransId="{E7D038A4-87D6-4170-872F-139BAA4F9ECE}"/>
    <dgm:cxn modelId="{9BA5374D-AE26-4D3E-836A-0ACFA0B95FFF}" type="presOf" srcId="{1780D8D3-F623-4FF7-8ED1-805D99082A22}" destId="{5E07AD4D-73FA-45B0-85A9-8FF0625AFAC3}" srcOrd="0" destOrd="1" presId="urn:microsoft.com/office/officeart/2017/3/layout/HorizontalPathTimeline"/>
    <dgm:cxn modelId="{A6B0A173-0F4F-4869-B722-CE762A145F8D}" srcId="{D2421A4D-A71F-46A0-A2AA-D233399851B5}" destId="{A0E419D9-9AB6-40D6-9333-96EF0702632A}" srcOrd="0" destOrd="0" parTransId="{6B52916E-47F4-4341-8E0F-73EE702026D7}" sibTransId="{DFF1546E-7D16-414C-8F68-ADF39B96A3FD}"/>
    <dgm:cxn modelId="{6566C774-0C63-4466-9656-BF83B47DF033}" type="presOf" srcId="{D2421A4D-A71F-46A0-A2AA-D233399851B5}" destId="{FB751A3C-A007-44CB-A073-221426500721}" srcOrd="0" destOrd="0" presId="urn:microsoft.com/office/officeart/2017/3/layout/HorizontalPathTimeline"/>
    <dgm:cxn modelId="{B4F65484-FF97-4B92-A065-997738D2D9A2}" type="presOf" srcId="{A0E419D9-9AB6-40D6-9333-96EF0702632A}" destId="{FB751A3C-A007-44CB-A073-221426500721}" srcOrd="0" destOrd="1" presId="urn:microsoft.com/office/officeart/2017/3/layout/HorizontalPathTimeline"/>
    <dgm:cxn modelId="{39A84E8D-826F-4AFD-B31D-F06D56AB93AE}" srcId="{6B87EF66-07A8-46E4-B425-1BFDD3AF774B}" destId="{1780D8D3-F623-4FF7-8ED1-805D99082A22}" srcOrd="0" destOrd="0" parTransId="{EACE5808-97A8-42DD-B109-5DFC88474765}" sibTransId="{75C77364-74CC-4C25-9847-9443522CB3F6}"/>
    <dgm:cxn modelId="{068D089C-EAD1-4CE8-8A61-1C469D861AAA}" srcId="{912286FB-49EC-4BBC-9DBB-41E8D497C4C7}" destId="{54693B04-912B-49BD-8742-08CD840D041F}" srcOrd="2" destOrd="0" parTransId="{645B5050-C683-442B-854B-E3B2F34FCB75}" sibTransId="{BBECCD84-5EEB-460E-BA3D-C25953CEDE9A}"/>
    <dgm:cxn modelId="{83E483B3-D0AE-4D16-8409-0606D5091571}" srcId="{2FE7F96F-7136-442F-B84D-BAD143B74A5F}" destId="{2340592F-3FF4-4D32-8006-F5BD49C0800F}" srcOrd="0" destOrd="0" parTransId="{38EC31B4-9A3F-4BB9-AD58-E3621FC6434F}" sibTransId="{47B2CD71-3B7A-4FAF-B2E6-5EC2FB36E3E6}"/>
    <dgm:cxn modelId="{365377B7-4D86-449C-B17F-95C01345FA6F}" type="presOf" srcId="{5CD712D8-344A-478A-ACFB-21317702DAEA}" destId="{2D748F43-AB33-4912-BCED-9014586E68BE}" srcOrd="0" destOrd="1" presId="urn:microsoft.com/office/officeart/2017/3/layout/HorizontalPathTimeline"/>
    <dgm:cxn modelId="{812522BB-A949-478E-985C-D0F36442CA03}" srcId="{912286FB-49EC-4BBC-9DBB-41E8D497C4C7}" destId="{D3442BCF-E100-434C-8EC4-3AA765169551}" srcOrd="0" destOrd="0" parTransId="{2FAFBEA8-E7F4-464E-9E69-10D96C1CAF41}" sibTransId="{F46140B5-A3E7-4E22-99A0-94B3CA742B7A}"/>
    <dgm:cxn modelId="{47DF64E0-A5C8-4934-95B0-85C1114CCBF9}" type="presOf" srcId="{2340592F-3FF4-4D32-8006-F5BD49C0800F}" destId="{2D748F43-AB33-4912-BCED-9014586E68BE}" srcOrd="0" destOrd="0" presId="urn:microsoft.com/office/officeart/2017/3/layout/HorizontalPathTimeline"/>
    <dgm:cxn modelId="{FD8DB5F3-7F2A-4B0F-B49E-1342AC5AF6C1}" srcId="{912286FB-49EC-4BBC-9DBB-41E8D497C4C7}" destId="{2FE7F96F-7136-442F-B84D-BAD143B74A5F}" srcOrd="1" destOrd="0" parTransId="{462D679E-4108-48FF-8536-964AB30915CC}" sibTransId="{A62EC906-2BE0-4B77-87EE-451A402FE579}"/>
    <dgm:cxn modelId="{3EC8B8F9-7DEC-499F-ADC7-3275E856D7CA}" type="presOf" srcId="{6B87EF66-07A8-46E4-B425-1BFDD3AF774B}" destId="{5E07AD4D-73FA-45B0-85A9-8FF0625AFAC3}" srcOrd="0" destOrd="0" presId="urn:microsoft.com/office/officeart/2017/3/layout/HorizontalPathTimeline"/>
    <dgm:cxn modelId="{327BAFFD-1954-4468-8010-7920FD4353BF}" srcId="{54693B04-912B-49BD-8742-08CD840D041F}" destId="{6B87EF66-07A8-46E4-B425-1BFDD3AF774B}" srcOrd="0" destOrd="0" parTransId="{48298652-0263-41D1-97B8-9871408CA611}" sibTransId="{7AD42AEF-5D69-4131-A0D4-C978E78FFE5F}"/>
    <dgm:cxn modelId="{0AE4C9FF-F0DB-4A77-BF17-2368B7B7213F}" type="presOf" srcId="{54693B04-912B-49BD-8742-08CD840D041F}" destId="{3E6553C0-3DDA-4B37-8313-FA38FF56C525}" srcOrd="0" destOrd="0" presId="urn:microsoft.com/office/officeart/2017/3/layout/HorizontalPathTimeline"/>
    <dgm:cxn modelId="{2F911E84-676D-4920-9273-B3D167BDA82C}" type="presParOf" srcId="{7F6961E1-BA06-4ACE-8BA1-20F470E2443C}" destId="{1EE441FB-D041-47B6-B06A-C1CEF32189A2}" srcOrd="0" destOrd="0" presId="urn:microsoft.com/office/officeart/2017/3/layout/HorizontalPathTimeline"/>
    <dgm:cxn modelId="{02E73957-1D90-4B8F-8D1E-783977E3A218}" type="presParOf" srcId="{7F6961E1-BA06-4ACE-8BA1-20F470E2443C}" destId="{C4D5D0B4-5C86-4AEA-935B-880D1F0335E9}" srcOrd="1" destOrd="0" presId="urn:microsoft.com/office/officeart/2017/3/layout/HorizontalPathTimeline"/>
    <dgm:cxn modelId="{ED2FB58F-7A3D-414C-94E3-351F49744216}" type="presParOf" srcId="{C4D5D0B4-5C86-4AEA-935B-880D1F0335E9}" destId="{644F9FCB-E1A9-4E8A-84F7-4C3AC0A980CD}" srcOrd="0" destOrd="0" presId="urn:microsoft.com/office/officeart/2017/3/layout/HorizontalPathTimeline"/>
    <dgm:cxn modelId="{17698EAF-91D7-4DD6-B507-581BD621E1CB}" type="presParOf" srcId="{644F9FCB-E1A9-4E8A-84F7-4C3AC0A980CD}" destId="{069E52C1-51A3-4FBB-9D33-6FC615605EBE}" srcOrd="0" destOrd="0" presId="urn:microsoft.com/office/officeart/2017/3/layout/HorizontalPathTimeline"/>
    <dgm:cxn modelId="{E24FE105-BF4A-47EC-8D15-3B7A76021582}" type="presParOf" srcId="{644F9FCB-E1A9-4E8A-84F7-4C3AC0A980CD}" destId="{4D03B86E-ACE2-46F8-8941-CFF3B068D0AF}" srcOrd="1" destOrd="0" presId="urn:microsoft.com/office/officeart/2017/3/layout/HorizontalPathTimeline"/>
    <dgm:cxn modelId="{66D799FC-E205-4550-9A26-2A5C8E3AEA67}" type="presParOf" srcId="{4D03B86E-ACE2-46F8-8941-CFF3B068D0AF}" destId="{FB751A3C-A007-44CB-A073-221426500721}" srcOrd="0" destOrd="0" presId="urn:microsoft.com/office/officeart/2017/3/layout/HorizontalPathTimeline"/>
    <dgm:cxn modelId="{FBA63657-C74F-4F3F-8E7B-17E2FAE26FB2}" type="presParOf" srcId="{4D03B86E-ACE2-46F8-8941-CFF3B068D0AF}" destId="{0AACDA26-B8EE-429C-820E-F234BEBD26AF}" srcOrd="1" destOrd="0" presId="urn:microsoft.com/office/officeart/2017/3/layout/HorizontalPathTimeline"/>
    <dgm:cxn modelId="{4504DB28-81F4-401F-8F5B-C66BC1249ECA}" type="presParOf" srcId="{644F9FCB-E1A9-4E8A-84F7-4C3AC0A980CD}" destId="{A6E74576-7275-40A3-8D4A-89D79FEC4C41}" srcOrd="2" destOrd="0" presId="urn:microsoft.com/office/officeart/2017/3/layout/HorizontalPathTimeline"/>
    <dgm:cxn modelId="{908EED01-0B4B-46E2-8F56-DCCA5AA67AEA}" type="presParOf" srcId="{644F9FCB-E1A9-4E8A-84F7-4C3AC0A980CD}" destId="{BA99B7D1-D2E9-4A60-8712-1BC0E0860E2B}" srcOrd="3" destOrd="0" presId="urn:microsoft.com/office/officeart/2017/3/layout/HorizontalPathTimeline"/>
    <dgm:cxn modelId="{B563860A-4FCA-4325-8049-4F0568A266B1}" type="presParOf" srcId="{644F9FCB-E1A9-4E8A-84F7-4C3AC0A980CD}" destId="{D5814A51-4D81-43C7-BE1F-6C362CAFAEF6}" srcOrd="4" destOrd="0" presId="urn:microsoft.com/office/officeart/2017/3/layout/HorizontalPathTimeline"/>
    <dgm:cxn modelId="{AEAD1AC5-768E-44D0-B32D-CFD360471753}" type="presParOf" srcId="{C4D5D0B4-5C86-4AEA-935B-880D1F0335E9}" destId="{314E9101-AF3F-4B7A-91AC-99099EFE87C4}" srcOrd="1" destOrd="0" presId="urn:microsoft.com/office/officeart/2017/3/layout/HorizontalPathTimeline"/>
    <dgm:cxn modelId="{9C73F9B3-C9A0-473F-8A35-BB5095441C7E}" type="presParOf" srcId="{C4D5D0B4-5C86-4AEA-935B-880D1F0335E9}" destId="{EB8E5BD4-498E-46D2-B765-F9DF1884B57B}" srcOrd="2" destOrd="0" presId="urn:microsoft.com/office/officeart/2017/3/layout/HorizontalPathTimeline"/>
    <dgm:cxn modelId="{C7442A39-CA73-487E-8062-1C8CD53F1F7B}" type="presParOf" srcId="{EB8E5BD4-498E-46D2-B765-F9DF1884B57B}" destId="{1CD5A4C9-014A-4017-84CB-8C24945276E5}" srcOrd="0" destOrd="0" presId="urn:microsoft.com/office/officeart/2017/3/layout/HorizontalPathTimeline"/>
    <dgm:cxn modelId="{4BDF2679-0183-4AE6-95CC-71AD0E87ACBC}" type="presParOf" srcId="{EB8E5BD4-498E-46D2-B765-F9DF1884B57B}" destId="{F0278F05-EA4F-4616-A0E7-BF09790A2633}" srcOrd="1" destOrd="0" presId="urn:microsoft.com/office/officeart/2017/3/layout/HorizontalPathTimeline"/>
    <dgm:cxn modelId="{3CCDF55F-08C8-4752-BEC6-520AEC2158DF}" type="presParOf" srcId="{F0278F05-EA4F-4616-A0E7-BF09790A2633}" destId="{2D748F43-AB33-4912-BCED-9014586E68BE}" srcOrd="0" destOrd="0" presId="urn:microsoft.com/office/officeart/2017/3/layout/HorizontalPathTimeline"/>
    <dgm:cxn modelId="{7E65B5D4-7819-4775-86FB-2715370C9BF0}" type="presParOf" srcId="{F0278F05-EA4F-4616-A0E7-BF09790A2633}" destId="{458F5392-E987-453A-8BAE-CEDE8F5ED4B4}" srcOrd="1" destOrd="0" presId="urn:microsoft.com/office/officeart/2017/3/layout/HorizontalPathTimeline"/>
    <dgm:cxn modelId="{E1FB82B0-5807-4126-97E4-E56909B071A6}" type="presParOf" srcId="{EB8E5BD4-498E-46D2-B765-F9DF1884B57B}" destId="{D5480F0B-A95D-4DAE-965F-F00DA50D5E6E}" srcOrd="2" destOrd="0" presId="urn:microsoft.com/office/officeart/2017/3/layout/HorizontalPathTimeline"/>
    <dgm:cxn modelId="{32880882-50D6-4363-9B3B-D7A635323B3A}" type="presParOf" srcId="{EB8E5BD4-498E-46D2-B765-F9DF1884B57B}" destId="{35EBADAB-DBB7-4C9E-8C23-C6DE8A4B33FE}" srcOrd="3" destOrd="0" presId="urn:microsoft.com/office/officeart/2017/3/layout/HorizontalPathTimeline"/>
    <dgm:cxn modelId="{AE423356-FF65-481D-91A9-FE6FCB62437B}" type="presParOf" srcId="{EB8E5BD4-498E-46D2-B765-F9DF1884B57B}" destId="{C2DEAC5C-C3E0-4F27-876C-A0C8F445C8A0}" srcOrd="4" destOrd="0" presId="urn:microsoft.com/office/officeart/2017/3/layout/HorizontalPathTimeline"/>
    <dgm:cxn modelId="{20823721-BC21-4556-868A-62A21DC92132}" type="presParOf" srcId="{C4D5D0B4-5C86-4AEA-935B-880D1F0335E9}" destId="{DE615962-BD93-4574-A717-C09016D2B8D3}" srcOrd="3" destOrd="0" presId="urn:microsoft.com/office/officeart/2017/3/layout/HorizontalPathTimeline"/>
    <dgm:cxn modelId="{752E05B4-93D8-4B35-9A9A-001C50A72F30}" type="presParOf" srcId="{C4D5D0B4-5C86-4AEA-935B-880D1F0335E9}" destId="{82B47A62-C44A-4F28-9F94-984C5C66E9D4}" srcOrd="4" destOrd="0" presId="urn:microsoft.com/office/officeart/2017/3/layout/HorizontalPathTimeline"/>
    <dgm:cxn modelId="{1B3593E8-ED23-461B-9D35-AF74B1113192}" type="presParOf" srcId="{82B47A62-C44A-4F28-9F94-984C5C66E9D4}" destId="{3E6553C0-3DDA-4B37-8313-FA38FF56C525}" srcOrd="0" destOrd="0" presId="urn:microsoft.com/office/officeart/2017/3/layout/HorizontalPathTimeline"/>
    <dgm:cxn modelId="{F8213A7F-FCC1-46B0-90C1-2146062AB780}" type="presParOf" srcId="{82B47A62-C44A-4F28-9F94-984C5C66E9D4}" destId="{AED2CCF2-49E3-4632-90ED-EE57DA270B03}" srcOrd="1" destOrd="0" presId="urn:microsoft.com/office/officeart/2017/3/layout/HorizontalPathTimeline"/>
    <dgm:cxn modelId="{66048031-B272-4A45-911F-413AFC4EDC53}" type="presParOf" srcId="{AED2CCF2-49E3-4632-90ED-EE57DA270B03}" destId="{5E07AD4D-73FA-45B0-85A9-8FF0625AFAC3}" srcOrd="0" destOrd="0" presId="urn:microsoft.com/office/officeart/2017/3/layout/HorizontalPathTimeline"/>
    <dgm:cxn modelId="{71B9D9EE-4633-4998-A3E4-9EB13ED958E1}" type="presParOf" srcId="{AED2CCF2-49E3-4632-90ED-EE57DA270B03}" destId="{DD09AE2A-D137-4528-BBFE-59519884310F}" srcOrd="1" destOrd="0" presId="urn:microsoft.com/office/officeart/2017/3/layout/HorizontalPathTimeline"/>
    <dgm:cxn modelId="{E8FD2E80-D4D5-42FA-AC66-881465C6FB9E}" type="presParOf" srcId="{82B47A62-C44A-4F28-9F94-984C5C66E9D4}" destId="{5F0B410B-6328-405A-AD87-6AC108433DA5}" srcOrd="2" destOrd="0" presId="urn:microsoft.com/office/officeart/2017/3/layout/HorizontalPathTimeline"/>
    <dgm:cxn modelId="{C71D0EB2-FC03-4164-A283-E8F9D22F5631}" type="presParOf" srcId="{82B47A62-C44A-4F28-9F94-984C5C66E9D4}" destId="{9CBE8D3A-916B-426A-9430-7B1F7F5F15C4}" srcOrd="3" destOrd="0" presId="urn:microsoft.com/office/officeart/2017/3/layout/HorizontalPathTimeline"/>
    <dgm:cxn modelId="{C2558ADF-008F-4A8D-A48C-730B701517FE}" type="presParOf" srcId="{82B47A62-C44A-4F28-9F94-984C5C66E9D4}" destId="{8BE96D3C-B824-4EBA-A3BF-7CCDE787F601}"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D0E307-CE8A-45C9-AF38-88C1FC48CB8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8BF4247-BF33-413C-812A-0E56EB41AB91}">
      <dgm:prSet/>
      <dgm:spPr/>
      <dgm:t>
        <a:bodyPr/>
        <a:lstStyle/>
        <a:p>
          <a:r>
            <a:rPr lang="en-US"/>
            <a:t>Oxycontin</a:t>
          </a:r>
        </a:p>
      </dgm:t>
    </dgm:pt>
    <dgm:pt modelId="{F2D59DD1-177A-49B0-A71C-7C2811137D04}" type="parTrans" cxnId="{6B53AF3B-8371-4EBA-AFA7-BBAACDC22A64}">
      <dgm:prSet/>
      <dgm:spPr/>
      <dgm:t>
        <a:bodyPr/>
        <a:lstStyle/>
        <a:p>
          <a:endParaRPr lang="en-US"/>
        </a:p>
      </dgm:t>
    </dgm:pt>
    <dgm:pt modelId="{A115CCB7-1325-4835-A617-C1BF6633F094}" type="sibTrans" cxnId="{6B53AF3B-8371-4EBA-AFA7-BBAACDC22A64}">
      <dgm:prSet/>
      <dgm:spPr/>
      <dgm:t>
        <a:bodyPr/>
        <a:lstStyle/>
        <a:p>
          <a:endParaRPr lang="en-US"/>
        </a:p>
      </dgm:t>
    </dgm:pt>
    <dgm:pt modelId="{DCB1A43D-FA74-4753-BAFF-FD7B34422394}">
      <dgm:prSet/>
      <dgm:spPr/>
      <dgm:t>
        <a:bodyPr/>
        <a:lstStyle/>
        <a:p>
          <a:r>
            <a:rPr lang="en-US"/>
            <a:t>Heroin</a:t>
          </a:r>
        </a:p>
      </dgm:t>
    </dgm:pt>
    <dgm:pt modelId="{4508AAA1-3BA5-44D4-8C57-6794B1A8E575}" type="parTrans" cxnId="{469B4FD2-81C9-4373-86D8-343676D88E25}">
      <dgm:prSet/>
      <dgm:spPr/>
      <dgm:t>
        <a:bodyPr/>
        <a:lstStyle/>
        <a:p>
          <a:endParaRPr lang="en-US"/>
        </a:p>
      </dgm:t>
    </dgm:pt>
    <dgm:pt modelId="{25848F4A-18A4-41D7-8FD5-39909363930C}" type="sibTrans" cxnId="{469B4FD2-81C9-4373-86D8-343676D88E25}">
      <dgm:prSet/>
      <dgm:spPr/>
      <dgm:t>
        <a:bodyPr/>
        <a:lstStyle/>
        <a:p>
          <a:endParaRPr lang="en-US"/>
        </a:p>
      </dgm:t>
    </dgm:pt>
    <dgm:pt modelId="{7BBBC7EC-AF88-4D95-92FF-94E3FB6DA8BA}">
      <dgm:prSet/>
      <dgm:spPr/>
      <dgm:t>
        <a:bodyPr/>
        <a:lstStyle/>
        <a:p>
          <a:r>
            <a:rPr lang="en-US"/>
            <a:t>Valium</a:t>
          </a:r>
        </a:p>
      </dgm:t>
    </dgm:pt>
    <dgm:pt modelId="{84CD5309-91CE-4845-8952-223875AE4401}" type="parTrans" cxnId="{2A2EC131-BFA9-45C0-97CF-F3FFAE19732E}">
      <dgm:prSet/>
      <dgm:spPr/>
      <dgm:t>
        <a:bodyPr/>
        <a:lstStyle/>
        <a:p>
          <a:endParaRPr lang="en-US"/>
        </a:p>
      </dgm:t>
    </dgm:pt>
    <dgm:pt modelId="{FFEC5773-39D0-4F64-9083-01536DFD10F4}" type="sibTrans" cxnId="{2A2EC131-BFA9-45C0-97CF-F3FFAE19732E}">
      <dgm:prSet/>
      <dgm:spPr/>
      <dgm:t>
        <a:bodyPr/>
        <a:lstStyle/>
        <a:p>
          <a:endParaRPr lang="en-US"/>
        </a:p>
      </dgm:t>
    </dgm:pt>
    <dgm:pt modelId="{41E0C354-230F-40BA-B3B1-B9549196B575}">
      <dgm:prSet/>
      <dgm:spPr/>
      <dgm:t>
        <a:bodyPr/>
        <a:lstStyle/>
        <a:p>
          <a:r>
            <a:rPr lang="en-US"/>
            <a:t>Fentanyl</a:t>
          </a:r>
        </a:p>
      </dgm:t>
    </dgm:pt>
    <dgm:pt modelId="{6A79F57F-4683-423D-9E91-40A47335DC77}" type="parTrans" cxnId="{BBD09280-3107-4858-AE07-B06481E2296D}">
      <dgm:prSet/>
      <dgm:spPr/>
      <dgm:t>
        <a:bodyPr/>
        <a:lstStyle/>
        <a:p>
          <a:endParaRPr lang="en-US"/>
        </a:p>
      </dgm:t>
    </dgm:pt>
    <dgm:pt modelId="{AE7CAA8F-511B-4F8C-A7CB-6BD1A780A2A7}" type="sibTrans" cxnId="{BBD09280-3107-4858-AE07-B06481E2296D}">
      <dgm:prSet/>
      <dgm:spPr/>
      <dgm:t>
        <a:bodyPr/>
        <a:lstStyle/>
        <a:p>
          <a:endParaRPr lang="en-US"/>
        </a:p>
      </dgm:t>
    </dgm:pt>
    <dgm:pt modelId="{9A0BF35E-1B81-4533-984B-6616C8B525EE}">
      <dgm:prSet/>
      <dgm:spPr/>
      <dgm:t>
        <a:bodyPr/>
        <a:lstStyle/>
        <a:p>
          <a:r>
            <a:rPr lang="en-US"/>
            <a:t>All of these are opioids</a:t>
          </a:r>
        </a:p>
      </dgm:t>
    </dgm:pt>
    <dgm:pt modelId="{32A85792-7821-49BC-A5B0-68209A50257F}" type="parTrans" cxnId="{F65E40D2-E4AE-43FC-ABF0-5B81A2D344DA}">
      <dgm:prSet/>
      <dgm:spPr/>
      <dgm:t>
        <a:bodyPr/>
        <a:lstStyle/>
        <a:p>
          <a:endParaRPr lang="en-US"/>
        </a:p>
      </dgm:t>
    </dgm:pt>
    <dgm:pt modelId="{67E74191-31D8-48EF-804A-28B8E7F7E3C7}" type="sibTrans" cxnId="{F65E40D2-E4AE-43FC-ABF0-5B81A2D344DA}">
      <dgm:prSet/>
      <dgm:spPr/>
      <dgm:t>
        <a:bodyPr/>
        <a:lstStyle/>
        <a:p>
          <a:endParaRPr lang="en-US"/>
        </a:p>
      </dgm:t>
    </dgm:pt>
    <dgm:pt modelId="{9B369EA1-97D0-4AFF-8252-198AF108A238}" type="pres">
      <dgm:prSet presAssocID="{04D0E307-CE8A-45C9-AF38-88C1FC48CB80}" presName="vert0" presStyleCnt="0">
        <dgm:presLayoutVars>
          <dgm:dir/>
          <dgm:animOne val="branch"/>
          <dgm:animLvl val="lvl"/>
        </dgm:presLayoutVars>
      </dgm:prSet>
      <dgm:spPr/>
    </dgm:pt>
    <dgm:pt modelId="{DB4C71E2-6B56-4131-A3FF-EDDF982CEF96}" type="pres">
      <dgm:prSet presAssocID="{28BF4247-BF33-413C-812A-0E56EB41AB91}" presName="thickLine" presStyleLbl="alignNode1" presStyleIdx="0" presStyleCnt="5"/>
      <dgm:spPr/>
    </dgm:pt>
    <dgm:pt modelId="{FFE780D9-DB16-4850-A1F8-D8A06BF14774}" type="pres">
      <dgm:prSet presAssocID="{28BF4247-BF33-413C-812A-0E56EB41AB91}" presName="horz1" presStyleCnt="0"/>
      <dgm:spPr/>
    </dgm:pt>
    <dgm:pt modelId="{B2C8BFB5-A4C5-4AA1-BE3D-3D7241F71F20}" type="pres">
      <dgm:prSet presAssocID="{28BF4247-BF33-413C-812A-0E56EB41AB91}" presName="tx1" presStyleLbl="revTx" presStyleIdx="0" presStyleCnt="5"/>
      <dgm:spPr/>
    </dgm:pt>
    <dgm:pt modelId="{11480F53-F031-42B8-AC28-A69108F167AE}" type="pres">
      <dgm:prSet presAssocID="{28BF4247-BF33-413C-812A-0E56EB41AB91}" presName="vert1" presStyleCnt="0"/>
      <dgm:spPr/>
    </dgm:pt>
    <dgm:pt modelId="{954D88E1-C3F9-4317-BD32-EE99CB8EE9CC}" type="pres">
      <dgm:prSet presAssocID="{DCB1A43D-FA74-4753-BAFF-FD7B34422394}" presName="thickLine" presStyleLbl="alignNode1" presStyleIdx="1" presStyleCnt="5"/>
      <dgm:spPr/>
    </dgm:pt>
    <dgm:pt modelId="{7D99EB61-FBD2-4A49-A419-47E589E06E71}" type="pres">
      <dgm:prSet presAssocID="{DCB1A43D-FA74-4753-BAFF-FD7B34422394}" presName="horz1" presStyleCnt="0"/>
      <dgm:spPr/>
    </dgm:pt>
    <dgm:pt modelId="{78B1768C-8793-4E41-A835-2722D52351DE}" type="pres">
      <dgm:prSet presAssocID="{DCB1A43D-FA74-4753-BAFF-FD7B34422394}" presName="tx1" presStyleLbl="revTx" presStyleIdx="1" presStyleCnt="5"/>
      <dgm:spPr/>
    </dgm:pt>
    <dgm:pt modelId="{F24D2671-D7CE-438C-A9B7-2E71B0A8850D}" type="pres">
      <dgm:prSet presAssocID="{DCB1A43D-FA74-4753-BAFF-FD7B34422394}" presName="vert1" presStyleCnt="0"/>
      <dgm:spPr/>
    </dgm:pt>
    <dgm:pt modelId="{AA72D3EC-8487-4DBC-AD06-2F1BFBF9BA64}" type="pres">
      <dgm:prSet presAssocID="{7BBBC7EC-AF88-4D95-92FF-94E3FB6DA8BA}" presName="thickLine" presStyleLbl="alignNode1" presStyleIdx="2" presStyleCnt="5"/>
      <dgm:spPr/>
    </dgm:pt>
    <dgm:pt modelId="{6A04FE5E-313D-4059-9A06-20121C84039C}" type="pres">
      <dgm:prSet presAssocID="{7BBBC7EC-AF88-4D95-92FF-94E3FB6DA8BA}" presName="horz1" presStyleCnt="0"/>
      <dgm:spPr/>
    </dgm:pt>
    <dgm:pt modelId="{5888BFD8-3A3E-4EA4-AB07-BCC7BA2B9ACD}" type="pres">
      <dgm:prSet presAssocID="{7BBBC7EC-AF88-4D95-92FF-94E3FB6DA8BA}" presName="tx1" presStyleLbl="revTx" presStyleIdx="2" presStyleCnt="5"/>
      <dgm:spPr/>
    </dgm:pt>
    <dgm:pt modelId="{CF1181FB-322F-4DDC-AD56-97948869BC2C}" type="pres">
      <dgm:prSet presAssocID="{7BBBC7EC-AF88-4D95-92FF-94E3FB6DA8BA}" presName="vert1" presStyleCnt="0"/>
      <dgm:spPr/>
    </dgm:pt>
    <dgm:pt modelId="{253689CE-EC0E-44DD-B7C4-FBDC9535E142}" type="pres">
      <dgm:prSet presAssocID="{41E0C354-230F-40BA-B3B1-B9549196B575}" presName="thickLine" presStyleLbl="alignNode1" presStyleIdx="3" presStyleCnt="5"/>
      <dgm:spPr/>
    </dgm:pt>
    <dgm:pt modelId="{2B4B06A5-D827-4C58-BF66-5640477F69B5}" type="pres">
      <dgm:prSet presAssocID="{41E0C354-230F-40BA-B3B1-B9549196B575}" presName="horz1" presStyleCnt="0"/>
      <dgm:spPr/>
    </dgm:pt>
    <dgm:pt modelId="{7EB6D0BB-851E-4148-8E7A-F72999532FA3}" type="pres">
      <dgm:prSet presAssocID="{41E0C354-230F-40BA-B3B1-B9549196B575}" presName="tx1" presStyleLbl="revTx" presStyleIdx="3" presStyleCnt="5"/>
      <dgm:spPr/>
    </dgm:pt>
    <dgm:pt modelId="{FA569848-18A5-4745-B74C-9B5767BBEB32}" type="pres">
      <dgm:prSet presAssocID="{41E0C354-230F-40BA-B3B1-B9549196B575}" presName="vert1" presStyleCnt="0"/>
      <dgm:spPr/>
    </dgm:pt>
    <dgm:pt modelId="{E14938CC-1CB7-4A4F-A3E5-EEAC731580BB}" type="pres">
      <dgm:prSet presAssocID="{9A0BF35E-1B81-4533-984B-6616C8B525EE}" presName="thickLine" presStyleLbl="alignNode1" presStyleIdx="4" presStyleCnt="5"/>
      <dgm:spPr/>
    </dgm:pt>
    <dgm:pt modelId="{B878D4B9-C831-41F0-B9E4-905B9986955A}" type="pres">
      <dgm:prSet presAssocID="{9A0BF35E-1B81-4533-984B-6616C8B525EE}" presName="horz1" presStyleCnt="0"/>
      <dgm:spPr/>
    </dgm:pt>
    <dgm:pt modelId="{E33260A0-95E5-4128-ACF2-0F751B21C001}" type="pres">
      <dgm:prSet presAssocID="{9A0BF35E-1B81-4533-984B-6616C8B525EE}" presName="tx1" presStyleLbl="revTx" presStyleIdx="4" presStyleCnt="5"/>
      <dgm:spPr/>
    </dgm:pt>
    <dgm:pt modelId="{2924E1C7-D4DE-482C-9CF4-15E3E69BAAC9}" type="pres">
      <dgm:prSet presAssocID="{9A0BF35E-1B81-4533-984B-6616C8B525EE}" presName="vert1" presStyleCnt="0"/>
      <dgm:spPr/>
    </dgm:pt>
  </dgm:ptLst>
  <dgm:cxnLst>
    <dgm:cxn modelId="{DC57C31C-AB2B-4A69-8F27-E1F7E9F3FA35}" type="presOf" srcId="{DCB1A43D-FA74-4753-BAFF-FD7B34422394}" destId="{78B1768C-8793-4E41-A835-2722D52351DE}" srcOrd="0" destOrd="0" presId="urn:microsoft.com/office/officeart/2008/layout/LinedList"/>
    <dgm:cxn modelId="{2A2EC131-BFA9-45C0-97CF-F3FFAE19732E}" srcId="{04D0E307-CE8A-45C9-AF38-88C1FC48CB80}" destId="{7BBBC7EC-AF88-4D95-92FF-94E3FB6DA8BA}" srcOrd="2" destOrd="0" parTransId="{84CD5309-91CE-4845-8952-223875AE4401}" sibTransId="{FFEC5773-39D0-4F64-9083-01536DFD10F4}"/>
    <dgm:cxn modelId="{6B53AF3B-8371-4EBA-AFA7-BBAACDC22A64}" srcId="{04D0E307-CE8A-45C9-AF38-88C1FC48CB80}" destId="{28BF4247-BF33-413C-812A-0E56EB41AB91}" srcOrd="0" destOrd="0" parTransId="{F2D59DD1-177A-49B0-A71C-7C2811137D04}" sibTransId="{A115CCB7-1325-4835-A617-C1BF6633F094}"/>
    <dgm:cxn modelId="{B196764C-63BF-4D54-8316-B7FDE97CC460}" type="presOf" srcId="{7BBBC7EC-AF88-4D95-92FF-94E3FB6DA8BA}" destId="{5888BFD8-3A3E-4EA4-AB07-BCC7BA2B9ACD}" srcOrd="0" destOrd="0" presId="urn:microsoft.com/office/officeart/2008/layout/LinedList"/>
    <dgm:cxn modelId="{F267D574-DC1B-4478-B451-28834FF5E1D3}" type="presOf" srcId="{04D0E307-CE8A-45C9-AF38-88C1FC48CB80}" destId="{9B369EA1-97D0-4AFF-8252-198AF108A238}" srcOrd="0" destOrd="0" presId="urn:microsoft.com/office/officeart/2008/layout/LinedList"/>
    <dgm:cxn modelId="{37BA1C7B-4572-4AE5-9126-52A3992EDD4F}" type="presOf" srcId="{9A0BF35E-1B81-4533-984B-6616C8B525EE}" destId="{E33260A0-95E5-4128-ACF2-0F751B21C001}" srcOrd="0" destOrd="0" presId="urn:microsoft.com/office/officeart/2008/layout/LinedList"/>
    <dgm:cxn modelId="{02B6227F-57A7-40C0-A83B-7FBA735CDAA0}" type="presOf" srcId="{41E0C354-230F-40BA-B3B1-B9549196B575}" destId="{7EB6D0BB-851E-4148-8E7A-F72999532FA3}" srcOrd="0" destOrd="0" presId="urn:microsoft.com/office/officeart/2008/layout/LinedList"/>
    <dgm:cxn modelId="{BBD09280-3107-4858-AE07-B06481E2296D}" srcId="{04D0E307-CE8A-45C9-AF38-88C1FC48CB80}" destId="{41E0C354-230F-40BA-B3B1-B9549196B575}" srcOrd="3" destOrd="0" parTransId="{6A79F57F-4683-423D-9E91-40A47335DC77}" sibTransId="{AE7CAA8F-511B-4F8C-A7CB-6BD1A780A2A7}"/>
    <dgm:cxn modelId="{A70433C4-638B-4C06-BE6D-7754B0C753E7}" type="presOf" srcId="{28BF4247-BF33-413C-812A-0E56EB41AB91}" destId="{B2C8BFB5-A4C5-4AA1-BE3D-3D7241F71F20}" srcOrd="0" destOrd="0" presId="urn:microsoft.com/office/officeart/2008/layout/LinedList"/>
    <dgm:cxn modelId="{F65E40D2-E4AE-43FC-ABF0-5B81A2D344DA}" srcId="{04D0E307-CE8A-45C9-AF38-88C1FC48CB80}" destId="{9A0BF35E-1B81-4533-984B-6616C8B525EE}" srcOrd="4" destOrd="0" parTransId="{32A85792-7821-49BC-A5B0-68209A50257F}" sibTransId="{67E74191-31D8-48EF-804A-28B8E7F7E3C7}"/>
    <dgm:cxn modelId="{469B4FD2-81C9-4373-86D8-343676D88E25}" srcId="{04D0E307-CE8A-45C9-AF38-88C1FC48CB80}" destId="{DCB1A43D-FA74-4753-BAFF-FD7B34422394}" srcOrd="1" destOrd="0" parTransId="{4508AAA1-3BA5-44D4-8C57-6794B1A8E575}" sibTransId="{25848F4A-18A4-41D7-8FD5-39909363930C}"/>
    <dgm:cxn modelId="{4A61D92F-9EC7-43CB-98FB-823777F8CA21}" type="presParOf" srcId="{9B369EA1-97D0-4AFF-8252-198AF108A238}" destId="{DB4C71E2-6B56-4131-A3FF-EDDF982CEF96}" srcOrd="0" destOrd="0" presId="urn:microsoft.com/office/officeart/2008/layout/LinedList"/>
    <dgm:cxn modelId="{1630E846-9805-4523-9FB5-3464885C24CA}" type="presParOf" srcId="{9B369EA1-97D0-4AFF-8252-198AF108A238}" destId="{FFE780D9-DB16-4850-A1F8-D8A06BF14774}" srcOrd="1" destOrd="0" presId="urn:microsoft.com/office/officeart/2008/layout/LinedList"/>
    <dgm:cxn modelId="{D20A99CB-B792-463E-A065-E5BB1A4C73CB}" type="presParOf" srcId="{FFE780D9-DB16-4850-A1F8-D8A06BF14774}" destId="{B2C8BFB5-A4C5-4AA1-BE3D-3D7241F71F20}" srcOrd="0" destOrd="0" presId="urn:microsoft.com/office/officeart/2008/layout/LinedList"/>
    <dgm:cxn modelId="{0B7FEA42-752B-4CB7-B45B-0FC4C8237D3F}" type="presParOf" srcId="{FFE780D9-DB16-4850-A1F8-D8A06BF14774}" destId="{11480F53-F031-42B8-AC28-A69108F167AE}" srcOrd="1" destOrd="0" presId="urn:microsoft.com/office/officeart/2008/layout/LinedList"/>
    <dgm:cxn modelId="{5B3BB150-6B2F-42E6-95DC-651C24B3956C}" type="presParOf" srcId="{9B369EA1-97D0-4AFF-8252-198AF108A238}" destId="{954D88E1-C3F9-4317-BD32-EE99CB8EE9CC}" srcOrd="2" destOrd="0" presId="urn:microsoft.com/office/officeart/2008/layout/LinedList"/>
    <dgm:cxn modelId="{09799AF7-6F11-4023-A55A-56055684230A}" type="presParOf" srcId="{9B369EA1-97D0-4AFF-8252-198AF108A238}" destId="{7D99EB61-FBD2-4A49-A419-47E589E06E71}" srcOrd="3" destOrd="0" presId="urn:microsoft.com/office/officeart/2008/layout/LinedList"/>
    <dgm:cxn modelId="{84B1C43E-C1EB-43E8-9B1B-41EC72B0317F}" type="presParOf" srcId="{7D99EB61-FBD2-4A49-A419-47E589E06E71}" destId="{78B1768C-8793-4E41-A835-2722D52351DE}" srcOrd="0" destOrd="0" presId="urn:microsoft.com/office/officeart/2008/layout/LinedList"/>
    <dgm:cxn modelId="{F9BEBC58-460C-4365-AFD9-29F520F99123}" type="presParOf" srcId="{7D99EB61-FBD2-4A49-A419-47E589E06E71}" destId="{F24D2671-D7CE-438C-A9B7-2E71B0A8850D}" srcOrd="1" destOrd="0" presId="urn:microsoft.com/office/officeart/2008/layout/LinedList"/>
    <dgm:cxn modelId="{5F95C198-951C-474C-9403-277CF4AEB361}" type="presParOf" srcId="{9B369EA1-97D0-4AFF-8252-198AF108A238}" destId="{AA72D3EC-8487-4DBC-AD06-2F1BFBF9BA64}" srcOrd="4" destOrd="0" presId="urn:microsoft.com/office/officeart/2008/layout/LinedList"/>
    <dgm:cxn modelId="{E4593216-23B8-480B-8417-A0B3272EBE84}" type="presParOf" srcId="{9B369EA1-97D0-4AFF-8252-198AF108A238}" destId="{6A04FE5E-313D-4059-9A06-20121C84039C}" srcOrd="5" destOrd="0" presId="urn:microsoft.com/office/officeart/2008/layout/LinedList"/>
    <dgm:cxn modelId="{B430CDD0-1A94-40CD-A49F-C23C5EACE860}" type="presParOf" srcId="{6A04FE5E-313D-4059-9A06-20121C84039C}" destId="{5888BFD8-3A3E-4EA4-AB07-BCC7BA2B9ACD}" srcOrd="0" destOrd="0" presId="urn:microsoft.com/office/officeart/2008/layout/LinedList"/>
    <dgm:cxn modelId="{6FA505A4-BFDB-4AE4-9F3A-F205A74D9EC2}" type="presParOf" srcId="{6A04FE5E-313D-4059-9A06-20121C84039C}" destId="{CF1181FB-322F-4DDC-AD56-97948869BC2C}" srcOrd="1" destOrd="0" presId="urn:microsoft.com/office/officeart/2008/layout/LinedList"/>
    <dgm:cxn modelId="{15D060B8-5398-4742-BBC0-7B6865400B7A}" type="presParOf" srcId="{9B369EA1-97D0-4AFF-8252-198AF108A238}" destId="{253689CE-EC0E-44DD-B7C4-FBDC9535E142}" srcOrd="6" destOrd="0" presId="urn:microsoft.com/office/officeart/2008/layout/LinedList"/>
    <dgm:cxn modelId="{76B378B7-B9FE-4120-A9E5-F8F073E1F72B}" type="presParOf" srcId="{9B369EA1-97D0-4AFF-8252-198AF108A238}" destId="{2B4B06A5-D827-4C58-BF66-5640477F69B5}" srcOrd="7" destOrd="0" presId="urn:microsoft.com/office/officeart/2008/layout/LinedList"/>
    <dgm:cxn modelId="{AB2560BF-B1DA-40D8-BB0D-650180420175}" type="presParOf" srcId="{2B4B06A5-D827-4C58-BF66-5640477F69B5}" destId="{7EB6D0BB-851E-4148-8E7A-F72999532FA3}" srcOrd="0" destOrd="0" presId="urn:microsoft.com/office/officeart/2008/layout/LinedList"/>
    <dgm:cxn modelId="{C46C8EC6-D342-4631-B6F2-14232EB1E588}" type="presParOf" srcId="{2B4B06A5-D827-4C58-BF66-5640477F69B5}" destId="{FA569848-18A5-4745-B74C-9B5767BBEB32}" srcOrd="1" destOrd="0" presId="urn:microsoft.com/office/officeart/2008/layout/LinedList"/>
    <dgm:cxn modelId="{A4499A45-A3C1-4A91-AD31-BE00EEA0506A}" type="presParOf" srcId="{9B369EA1-97D0-4AFF-8252-198AF108A238}" destId="{E14938CC-1CB7-4A4F-A3E5-EEAC731580BB}" srcOrd="8" destOrd="0" presId="urn:microsoft.com/office/officeart/2008/layout/LinedList"/>
    <dgm:cxn modelId="{341F574E-9A6F-4210-BAF1-13472C84BF53}" type="presParOf" srcId="{9B369EA1-97D0-4AFF-8252-198AF108A238}" destId="{B878D4B9-C831-41F0-B9E4-905B9986955A}" srcOrd="9" destOrd="0" presId="urn:microsoft.com/office/officeart/2008/layout/LinedList"/>
    <dgm:cxn modelId="{79BB0D8E-4BC8-413D-8741-461F3814EB7F}" type="presParOf" srcId="{B878D4B9-C831-41F0-B9E4-905B9986955A}" destId="{E33260A0-95E5-4128-ACF2-0F751B21C001}" srcOrd="0" destOrd="0" presId="urn:microsoft.com/office/officeart/2008/layout/LinedList"/>
    <dgm:cxn modelId="{54D3BA3A-ED76-48DF-8C07-FCF4136E5285}" type="presParOf" srcId="{B878D4B9-C831-41F0-B9E4-905B9986955A}" destId="{2924E1C7-D4DE-482C-9CF4-15E3E69BAAC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3E950-D7B4-45A8-A340-E2B056767F2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2B90682-71FB-421E-BC1C-2D0E38D183A6}">
      <dgm:prSet/>
      <dgm:spPr/>
      <dgm:t>
        <a:bodyPr/>
        <a:lstStyle/>
        <a:p>
          <a:r>
            <a:rPr lang="en-US" dirty="0"/>
            <a:t>Children/Adolescents/Adults who access unsecured medications</a:t>
          </a:r>
        </a:p>
      </dgm:t>
    </dgm:pt>
    <dgm:pt modelId="{2D38814F-A36A-4F8B-98B5-7C46998A5865}" type="parTrans" cxnId="{B56A9792-2D57-4B76-8BC1-F1AB4BCB492C}">
      <dgm:prSet/>
      <dgm:spPr/>
      <dgm:t>
        <a:bodyPr/>
        <a:lstStyle/>
        <a:p>
          <a:endParaRPr lang="en-US"/>
        </a:p>
      </dgm:t>
    </dgm:pt>
    <dgm:pt modelId="{51A32B29-79C5-4F7C-BC09-B43FBD9E0F85}" type="sibTrans" cxnId="{B56A9792-2D57-4B76-8BC1-F1AB4BCB492C}">
      <dgm:prSet/>
      <dgm:spPr/>
      <dgm:t>
        <a:bodyPr/>
        <a:lstStyle/>
        <a:p>
          <a:endParaRPr lang="en-US"/>
        </a:p>
      </dgm:t>
    </dgm:pt>
    <dgm:pt modelId="{C80845ED-B226-457C-A1FE-EFF0498B018E}">
      <dgm:prSet/>
      <dgm:spPr/>
      <dgm:t>
        <a:bodyPr/>
        <a:lstStyle/>
        <a:p>
          <a:r>
            <a:rPr lang="en-US" dirty="0"/>
            <a:t>People who are experimenting/partying (lack of perceived risk) </a:t>
          </a:r>
        </a:p>
      </dgm:t>
    </dgm:pt>
    <dgm:pt modelId="{562CF74F-DBF3-42C7-888A-A4813526CCF3}" type="parTrans" cxnId="{2EAB054D-6E0F-4EA2-BDA2-21B63FC10A56}">
      <dgm:prSet/>
      <dgm:spPr/>
      <dgm:t>
        <a:bodyPr/>
        <a:lstStyle/>
        <a:p>
          <a:endParaRPr lang="en-US"/>
        </a:p>
      </dgm:t>
    </dgm:pt>
    <dgm:pt modelId="{A32630F3-46D0-4E6F-8865-BA5B6ADBE49C}" type="sibTrans" cxnId="{2EAB054D-6E0F-4EA2-BDA2-21B63FC10A56}">
      <dgm:prSet/>
      <dgm:spPr/>
      <dgm:t>
        <a:bodyPr/>
        <a:lstStyle/>
        <a:p>
          <a:endParaRPr lang="en-US"/>
        </a:p>
      </dgm:t>
    </dgm:pt>
    <dgm:pt modelId="{11D4F283-FA24-49E1-AAD1-2459CDCB9B3B}">
      <dgm:prSet/>
      <dgm:spPr/>
      <dgm:t>
        <a:bodyPr/>
        <a:lstStyle/>
        <a:p>
          <a:r>
            <a:rPr lang="en-US" dirty="0"/>
            <a:t>Seniors prescribed multiple medications who may have cognitive &amp; medical issues</a:t>
          </a:r>
        </a:p>
      </dgm:t>
    </dgm:pt>
    <dgm:pt modelId="{ABCBD345-F18F-4838-87E7-96B7997ECC25}" type="parTrans" cxnId="{F4D67748-2590-4969-A4E9-6065D38A7978}">
      <dgm:prSet/>
      <dgm:spPr/>
      <dgm:t>
        <a:bodyPr/>
        <a:lstStyle/>
        <a:p>
          <a:endParaRPr lang="en-US"/>
        </a:p>
      </dgm:t>
    </dgm:pt>
    <dgm:pt modelId="{92C3B8DD-D898-484A-B8AF-3137F1D3F8FB}" type="sibTrans" cxnId="{F4D67748-2590-4969-A4E9-6065D38A7978}">
      <dgm:prSet/>
      <dgm:spPr/>
      <dgm:t>
        <a:bodyPr/>
        <a:lstStyle/>
        <a:p>
          <a:endParaRPr lang="en-US"/>
        </a:p>
      </dgm:t>
    </dgm:pt>
    <dgm:pt modelId="{665C6E5D-2F39-464F-93AA-DC13D7A3010C}">
      <dgm:prSet/>
      <dgm:spPr/>
      <dgm:t>
        <a:bodyPr/>
        <a:lstStyle/>
        <a:p>
          <a:r>
            <a:rPr lang="en-US" dirty="0"/>
            <a:t>Chronic pain patients on long-term opioids</a:t>
          </a:r>
        </a:p>
      </dgm:t>
    </dgm:pt>
    <dgm:pt modelId="{2FF2DD5D-8E41-4A71-B3FD-C0D23C879B6F}" type="parTrans" cxnId="{2A88444F-7D1F-4507-85C4-136B586781C5}">
      <dgm:prSet/>
      <dgm:spPr/>
      <dgm:t>
        <a:bodyPr/>
        <a:lstStyle/>
        <a:p>
          <a:endParaRPr lang="en-US"/>
        </a:p>
      </dgm:t>
    </dgm:pt>
    <dgm:pt modelId="{498C44B5-48CE-42BD-9267-2959D238CC58}" type="sibTrans" cxnId="{2A88444F-7D1F-4507-85C4-136B586781C5}">
      <dgm:prSet/>
      <dgm:spPr/>
      <dgm:t>
        <a:bodyPr/>
        <a:lstStyle/>
        <a:p>
          <a:endParaRPr lang="en-US"/>
        </a:p>
      </dgm:t>
    </dgm:pt>
    <dgm:pt modelId="{17FF5576-2628-4104-A902-F0CB35B6C227}">
      <dgm:prSet/>
      <dgm:spPr/>
      <dgm:t>
        <a:bodyPr/>
        <a:lstStyle/>
        <a:p>
          <a:r>
            <a:rPr lang="en-US" dirty="0"/>
            <a:t>Medicaid patients prescribed more opioids</a:t>
          </a:r>
        </a:p>
      </dgm:t>
    </dgm:pt>
    <dgm:pt modelId="{D1255E89-82DA-418C-ADC8-11590D22CE13}" type="parTrans" cxnId="{8011ED48-B21A-49EC-B612-3BAD0D0C146E}">
      <dgm:prSet/>
      <dgm:spPr/>
      <dgm:t>
        <a:bodyPr/>
        <a:lstStyle/>
        <a:p>
          <a:endParaRPr lang="en-US"/>
        </a:p>
      </dgm:t>
    </dgm:pt>
    <dgm:pt modelId="{36F7B825-8F27-4201-8DEC-1884E2D248A0}" type="sibTrans" cxnId="{8011ED48-B21A-49EC-B612-3BAD0D0C146E}">
      <dgm:prSet/>
      <dgm:spPr/>
      <dgm:t>
        <a:bodyPr/>
        <a:lstStyle/>
        <a:p>
          <a:endParaRPr lang="en-US"/>
        </a:p>
      </dgm:t>
    </dgm:pt>
    <dgm:pt modelId="{F3A74256-4492-4180-925C-5DE39D3A9433}">
      <dgm:prSet/>
      <dgm:spPr/>
      <dgm:t>
        <a:bodyPr/>
        <a:lstStyle/>
        <a:p>
          <a:r>
            <a:rPr lang="en-US" dirty="0"/>
            <a:t>Young adults (18-25) who use at higher rates</a:t>
          </a:r>
        </a:p>
      </dgm:t>
    </dgm:pt>
    <dgm:pt modelId="{7EFD826C-65B3-4885-9183-E2F771B70428}" type="parTrans" cxnId="{E0DE52BB-4A49-4745-A12B-0C23928E7F07}">
      <dgm:prSet/>
      <dgm:spPr/>
      <dgm:t>
        <a:bodyPr/>
        <a:lstStyle/>
        <a:p>
          <a:endParaRPr lang="en-US"/>
        </a:p>
      </dgm:t>
    </dgm:pt>
    <dgm:pt modelId="{DAE30391-3F32-41E5-B57C-B3ED0D5FAF6F}" type="sibTrans" cxnId="{E0DE52BB-4A49-4745-A12B-0C23928E7F07}">
      <dgm:prSet/>
      <dgm:spPr/>
      <dgm:t>
        <a:bodyPr/>
        <a:lstStyle/>
        <a:p>
          <a:endParaRPr lang="en-US"/>
        </a:p>
      </dgm:t>
    </dgm:pt>
    <dgm:pt modelId="{48CE94B0-7D50-4E9C-9A53-32BCD7F35F6F}">
      <dgm:prSet/>
      <dgm:spPr/>
      <dgm:t>
        <a:bodyPr/>
        <a:lstStyle/>
        <a:p>
          <a:r>
            <a:rPr lang="en-US" dirty="0"/>
            <a:t>Individuals who are accessing opioids any way other than a pharmacy </a:t>
          </a:r>
        </a:p>
      </dgm:t>
    </dgm:pt>
    <dgm:pt modelId="{A9ED4102-7FF1-4226-903A-6BC054F938DE}" type="parTrans" cxnId="{19EE9BD8-CB3E-479E-8AB7-376AFFC76F54}">
      <dgm:prSet/>
      <dgm:spPr/>
      <dgm:t>
        <a:bodyPr/>
        <a:lstStyle/>
        <a:p>
          <a:endParaRPr lang="en-US"/>
        </a:p>
      </dgm:t>
    </dgm:pt>
    <dgm:pt modelId="{5DB4E5DC-0275-469F-B6FF-0DD7068F279E}" type="sibTrans" cxnId="{19EE9BD8-CB3E-479E-8AB7-376AFFC76F54}">
      <dgm:prSet/>
      <dgm:spPr/>
      <dgm:t>
        <a:bodyPr/>
        <a:lstStyle/>
        <a:p>
          <a:endParaRPr lang="en-US"/>
        </a:p>
      </dgm:t>
    </dgm:pt>
    <dgm:pt modelId="{BC8ABBBA-8539-4439-B622-28BCE9B1BABA}" type="pres">
      <dgm:prSet presAssocID="{73B3E950-D7B4-45A8-A340-E2B056767F26}" presName="vert0" presStyleCnt="0">
        <dgm:presLayoutVars>
          <dgm:dir/>
          <dgm:animOne val="branch"/>
          <dgm:animLvl val="lvl"/>
        </dgm:presLayoutVars>
      </dgm:prSet>
      <dgm:spPr/>
    </dgm:pt>
    <dgm:pt modelId="{141E0CFF-D863-4758-857C-34E70B12711B}" type="pres">
      <dgm:prSet presAssocID="{E2B90682-71FB-421E-BC1C-2D0E38D183A6}" presName="thickLine" presStyleLbl="alignNode1" presStyleIdx="0" presStyleCnt="7"/>
      <dgm:spPr/>
    </dgm:pt>
    <dgm:pt modelId="{A128167C-2E85-4C9A-A0CE-262710D5DF16}" type="pres">
      <dgm:prSet presAssocID="{E2B90682-71FB-421E-BC1C-2D0E38D183A6}" presName="horz1" presStyleCnt="0"/>
      <dgm:spPr/>
    </dgm:pt>
    <dgm:pt modelId="{1F0E9173-7321-45C3-BC97-661276A85D74}" type="pres">
      <dgm:prSet presAssocID="{E2B90682-71FB-421E-BC1C-2D0E38D183A6}" presName="tx1" presStyleLbl="revTx" presStyleIdx="0" presStyleCnt="7"/>
      <dgm:spPr/>
    </dgm:pt>
    <dgm:pt modelId="{F09A1815-CA2B-4370-9FCE-60D3F99AC55D}" type="pres">
      <dgm:prSet presAssocID="{E2B90682-71FB-421E-BC1C-2D0E38D183A6}" presName="vert1" presStyleCnt="0"/>
      <dgm:spPr/>
    </dgm:pt>
    <dgm:pt modelId="{0ACE8929-DFD3-42B1-85C8-1EC6DB64EDC3}" type="pres">
      <dgm:prSet presAssocID="{C80845ED-B226-457C-A1FE-EFF0498B018E}" presName="thickLine" presStyleLbl="alignNode1" presStyleIdx="1" presStyleCnt="7"/>
      <dgm:spPr/>
    </dgm:pt>
    <dgm:pt modelId="{B7A3A4A4-F0D9-437F-9A6C-58E61A52086C}" type="pres">
      <dgm:prSet presAssocID="{C80845ED-B226-457C-A1FE-EFF0498B018E}" presName="horz1" presStyleCnt="0"/>
      <dgm:spPr/>
    </dgm:pt>
    <dgm:pt modelId="{3BA04B0C-A74F-4D51-A8DF-FB05EC9DA202}" type="pres">
      <dgm:prSet presAssocID="{C80845ED-B226-457C-A1FE-EFF0498B018E}" presName="tx1" presStyleLbl="revTx" presStyleIdx="1" presStyleCnt="7"/>
      <dgm:spPr/>
    </dgm:pt>
    <dgm:pt modelId="{AC3C3637-7EDB-476E-A153-83F10D75F2F3}" type="pres">
      <dgm:prSet presAssocID="{C80845ED-B226-457C-A1FE-EFF0498B018E}" presName="vert1" presStyleCnt="0"/>
      <dgm:spPr/>
    </dgm:pt>
    <dgm:pt modelId="{2B2CA5DA-61A4-4F7D-8B44-2F665076BF99}" type="pres">
      <dgm:prSet presAssocID="{11D4F283-FA24-49E1-AAD1-2459CDCB9B3B}" presName="thickLine" presStyleLbl="alignNode1" presStyleIdx="2" presStyleCnt="7"/>
      <dgm:spPr/>
    </dgm:pt>
    <dgm:pt modelId="{5349D52F-8103-4D59-A9F3-FD51DCC61088}" type="pres">
      <dgm:prSet presAssocID="{11D4F283-FA24-49E1-AAD1-2459CDCB9B3B}" presName="horz1" presStyleCnt="0"/>
      <dgm:spPr/>
    </dgm:pt>
    <dgm:pt modelId="{1CDCB752-2053-475C-8165-0E173ECCCD44}" type="pres">
      <dgm:prSet presAssocID="{11D4F283-FA24-49E1-AAD1-2459CDCB9B3B}" presName="tx1" presStyleLbl="revTx" presStyleIdx="2" presStyleCnt="7"/>
      <dgm:spPr/>
    </dgm:pt>
    <dgm:pt modelId="{126A8CC8-F258-417D-A9F8-404D1E90B5BC}" type="pres">
      <dgm:prSet presAssocID="{11D4F283-FA24-49E1-AAD1-2459CDCB9B3B}" presName="vert1" presStyleCnt="0"/>
      <dgm:spPr/>
    </dgm:pt>
    <dgm:pt modelId="{C1583224-3CE2-42F1-899E-00BD92B33CA0}" type="pres">
      <dgm:prSet presAssocID="{665C6E5D-2F39-464F-93AA-DC13D7A3010C}" presName="thickLine" presStyleLbl="alignNode1" presStyleIdx="3" presStyleCnt="7"/>
      <dgm:spPr/>
    </dgm:pt>
    <dgm:pt modelId="{07E5A1F6-63BD-45C2-A6DF-8969FF3B7BE2}" type="pres">
      <dgm:prSet presAssocID="{665C6E5D-2F39-464F-93AA-DC13D7A3010C}" presName="horz1" presStyleCnt="0"/>
      <dgm:spPr/>
    </dgm:pt>
    <dgm:pt modelId="{A85868B3-CC8F-443B-8592-8F95F8A8281F}" type="pres">
      <dgm:prSet presAssocID="{665C6E5D-2F39-464F-93AA-DC13D7A3010C}" presName="tx1" presStyleLbl="revTx" presStyleIdx="3" presStyleCnt="7"/>
      <dgm:spPr/>
    </dgm:pt>
    <dgm:pt modelId="{C9B17EAB-E67E-4D33-953D-3B71742B2C39}" type="pres">
      <dgm:prSet presAssocID="{665C6E5D-2F39-464F-93AA-DC13D7A3010C}" presName="vert1" presStyleCnt="0"/>
      <dgm:spPr/>
    </dgm:pt>
    <dgm:pt modelId="{D5C3AAFB-B6E2-4005-86A9-C5A52BBA3701}" type="pres">
      <dgm:prSet presAssocID="{17FF5576-2628-4104-A902-F0CB35B6C227}" presName="thickLine" presStyleLbl="alignNode1" presStyleIdx="4" presStyleCnt="7"/>
      <dgm:spPr/>
    </dgm:pt>
    <dgm:pt modelId="{3D19EFFB-19D7-4A17-998A-E46068EA01DE}" type="pres">
      <dgm:prSet presAssocID="{17FF5576-2628-4104-A902-F0CB35B6C227}" presName="horz1" presStyleCnt="0"/>
      <dgm:spPr/>
    </dgm:pt>
    <dgm:pt modelId="{E4AA5CA5-3296-469E-BB4D-0E3460FCF2D9}" type="pres">
      <dgm:prSet presAssocID="{17FF5576-2628-4104-A902-F0CB35B6C227}" presName="tx1" presStyleLbl="revTx" presStyleIdx="4" presStyleCnt="7"/>
      <dgm:spPr/>
    </dgm:pt>
    <dgm:pt modelId="{58B365C0-C1B6-4C48-8A73-A130CBAF2717}" type="pres">
      <dgm:prSet presAssocID="{17FF5576-2628-4104-A902-F0CB35B6C227}" presName="vert1" presStyleCnt="0"/>
      <dgm:spPr/>
    </dgm:pt>
    <dgm:pt modelId="{DD7C2995-35FF-46FE-BA7C-E3EC87FDCA7D}" type="pres">
      <dgm:prSet presAssocID="{F3A74256-4492-4180-925C-5DE39D3A9433}" presName="thickLine" presStyleLbl="alignNode1" presStyleIdx="5" presStyleCnt="7"/>
      <dgm:spPr/>
    </dgm:pt>
    <dgm:pt modelId="{036679BD-8EF5-4E5E-8E38-2B2F6C2A0381}" type="pres">
      <dgm:prSet presAssocID="{F3A74256-4492-4180-925C-5DE39D3A9433}" presName="horz1" presStyleCnt="0"/>
      <dgm:spPr/>
    </dgm:pt>
    <dgm:pt modelId="{4355F536-4A45-475D-9C1A-19116FC463C6}" type="pres">
      <dgm:prSet presAssocID="{F3A74256-4492-4180-925C-5DE39D3A9433}" presName="tx1" presStyleLbl="revTx" presStyleIdx="5" presStyleCnt="7"/>
      <dgm:spPr/>
    </dgm:pt>
    <dgm:pt modelId="{BA1635AF-95E4-492D-8712-4DB6AA200702}" type="pres">
      <dgm:prSet presAssocID="{F3A74256-4492-4180-925C-5DE39D3A9433}" presName="vert1" presStyleCnt="0"/>
      <dgm:spPr/>
    </dgm:pt>
    <dgm:pt modelId="{761EFCD7-3F19-4CF6-A2B8-07BE37450650}" type="pres">
      <dgm:prSet presAssocID="{48CE94B0-7D50-4E9C-9A53-32BCD7F35F6F}" presName="thickLine" presStyleLbl="alignNode1" presStyleIdx="6" presStyleCnt="7"/>
      <dgm:spPr/>
    </dgm:pt>
    <dgm:pt modelId="{2910E966-347F-45C9-9D5A-371043A7AC5A}" type="pres">
      <dgm:prSet presAssocID="{48CE94B0-7D50-4E9C-9A53-32BCD7F35F6F}" presName="horz1" presStyleCnt="0"/>
      <dgm:spPr/>
    </dgm:pt>
    <dgm:pt modelId="{18C8CBC6-0609-47D6-A908-B83F746FA455}" type="pres">
      <dgm:prSet presAssocID="{48CE94B0-7D50-4E9C-9A53-32BCD7F35F6F}" presName="tx1" presStyleLbl="revTx" presStyleIdx="6" presStyleCnt="7"/>
      <dgm:spPr/>
    </dgm:pt>
    <dgm:pt modelId="{4714CD09-1484-4C6A-90CF-8403C4414B66}" type="pres">
      <dgm:prSet presAssocID="{48CE94B0-7D50-4E9C-9A53-32BCD7F35F6F}" presName="vert1" presStyleCnt="0"/>
      <dgm:spPr/>
    </dgm:pt>
  </dgm:ptLst>
  <dgm:cxnLst>
    <dgm:cxn modelId="{CAB6551A-279C-4F7A-AECA-20BAA130915C}" type="presOf" srcId="{665C6E5D-2F39-464F-93AA-DC13D7A3010C}" destId="{A85868B3-CC8F-443B-8592-8F95F8A8281F}" srcOrd="0" destOrd="0" presId="urn:microsoft.com/office/officeart/2008/layout/LinedList"/>
    <dgm:cxn modelId="{68F98320-8EA7-41AD-9277-035D7BA23466}" type="presOf" srcId="{11D4F283-FA24-49E1-AAD1-2459CDCB9B3B}" destId="{1CDCB752-2053-475C-8165-0E173ECCCD44}" srcOrd="0" destOrd="0" presId="urn:microsoft.com/office/officeart/2008/layout/LinedList"/>
    <dgm:cxn modelId="{166CFE3B-AB82-439C-9C3B-41592975A151}" type="presOf" srcId="{C80845ED-B226-457C-A1FE-EFF0498B018E}" destId="{3BA04B0C-A74F-4D51-A8DF-FB05EC9DA202}" srcOrd="0" destOrd="0" presId="urn:microsoft.com/office/officeart/2008/layout/LinedList"/>
    <dgm:cxn modelId="{F4D67748-2590-4969-A4E9-6065D38A7978}" srcId="{73B3E950-D7B4-45A8-A340-E2B056767F26}" destId="{11D4F283-FA24-49E1-AAD1-2459CDCB9B3B}" srcOrd="2" destOrd="0" parTransId="{ABCBD345-F18F-4838-87E7-96B7997ECC25}" sibTransId="{92C3B8DD-D898-484A-B8AF-3137F1D3F8FB}"/>
    <dgm:cxn modelId="{8011ED48-B21A-49EC-B612-3BAD0D0C146E}" srcId="{73B3E950-D7B4-45A8-A340-E2B056767F26}" destId="{17FF5576-2628-4104-A902-F0CB35B6C227}" srcOrd="4" destOrd="0" parTransId="{D1255E89-82DA-418C-ADC8-11590D22CE13}" sibTransId="{36F7B825-8F27-4201-8DEC-1884E2D248A0}"/>
    <dgm:cxn modelId="{2EAB054D-6E0F-4EA2-BDA2-21B63FC10A56}" srcId="{73B3E950-D7B4-45A8-A340-E2B056767F26}" destId="{C80845ED-B226-457C-A1FE-EFF0498B018E}" srcOrd="1" destOrd="0" parTransId="{562CF74F-DBF3-42C7-888A-A4813526CCF3}" sibTransId="{A32630F3-46D0-4E6F-8865-BA5B6ADBE49C}"/>
    <dgm:cxn modelId="{2A88444F-7D1F-4507-85C4-136B586781C5}" srcId="{73B3E950-D7B4-45A8-A340-E2B056767F26}" destId="{665C6E5D-2F39-464F-93AA-DC13D7A3010C}" srcOrd="3" destOrd="0" parTransId="{2FF2DD5D-8E41-4A71-B3FD-C0D23C879B6F}" sibTransId="{498C44B5-48CE-42BD-9267-2959D238CC58}"/>
    <dgm:cxn modelId="{CBDEFB50-49A3-49E9-BC43-57220D15C707}" type="presOf" srcId="{17FF5576-2628-4104-A902-F0CB35B6C227}" destId="{E4AA5CA5-3296-469E-BB4D-0E3460FCF2D9}" srcOrd="0" destOrd="0" presId="urn:microsoft.com/office/officeart/2008/layout/LinedList"/>
    <dgm:cxn modelId="{E1DC6D85-13EE-42E8-8093-18BE5CB49ED6}" type="presOf" srcId="{48CE94B0-7D50-4E9C-9A53-32BCD7F35F6F}" destId="{18C8CBC6-0609-47D6-A908-B83F746FA455}" srcOrd="0" destOrd="0" presId="urn:microsoft.com/office/officeart/2008/layout/LinedList"/>
    <dgm:cxn modelId="{7A6CF58B-68AB-4EC7-A6D7-C049BFE00784}" type="presOf" srcId="{E2B90682-71FB-421E-BC1C-2D0E38D183A6}" destId="{1F0E9173-7321-45C3-BC97-661276A85D74}" srcOrd="0" destOrd="0" presId="urn:microsoft.com/office/officeart/2008/layout/LinedList"/>
    <dgm:cxn modelId="{B56A9792-2D57-4B76-8BC1-F1AB4BCB492C}" srcId="{73B3E950-D7B4-45A8-A340-E2B056767F26}" destId="{E2B90682-71FB-421E-BC1C-2D0E38D183A6}" srcOrd="0" destOrd="0" parTransId="{2D38814F-A36A-4F8B-98B5-7C46998A5865}" sibTransId="{51A32B29-79C5-4F7C-BC09-B43FBD9E0F85}"/>
    <dgm:cxn modelId="{09013FA3-9ADF-419B-81D6-DD77A245E948}" type="presOf" srcId="{F3A74256-4492-4180-925C-5DE39D3A9433}" destId="{4355F536-4A45-475D-9C1A-19116FC463C6}" srcOrd="0" destOrd="0" presId="urn:microsoft.com/office/officeart/2008/layout/LinedList"/>
    <dgm:cxn modelId="{E0DE52BB-4A49-4745-A12B-0C23928E7F07}" srcId="{73B3E950-D7B4-45A8-A340-E2B056767F26}" destId="{F3A74256-4492-4180-925C-5DE39D3A9433}" srcOrd="5" destOrd="0" parTransId="{7EFD826C-65B3-4885-9183-E2F771B70428}" sibTransId="{DAE30391-3F32-41E5-B57C-B3ED0D5FAF6F}"/>
    <dgm:cxn modelId="{09D08ECB-36A2-46B4-8C7A-B14A710AA96E}" type="presOf" srcId="{73B3E950-D7B4-45A8-A340-E2B056767F26}" destId="{BC8ABBBA-8539-4439-B622-28BCE9B1BABA}" srcOrd="0" destOrd="0" presId="urn:microsoft.com/office/officeart/2008/layout/LinedList"/>
    <dgm:cxn modelId="{19EE9BD8-CB3E-479E-8AB7-376AFFC76F54}" srcId="{73B3E950-D7B4-45A8-A340-E2B056767F26}" destId="{48CE94B0-7D50-4E9C-9A53-32BCD7F35F6F}" srcOrd="6" destOrd="0" parTransId="{A9ED4102-7FF1-4226-903A-6BC054F938DE}" sibTransId="{5DB4E5DC-0275-469F-B6FF-0DD7068F279E}"/>
    <dgm:cxn modelId="{8766B7C9-639D-4832-8AA5-24B8410E67A6}" type="presParOf" srcId="{BC8ABBBA-8539-4439-B622-28BCE9B1BABA}" destId="{141E0CFF-D863-4758-857C-34E70B12711B}" srcOrd="0" destOrd="0" presId="urn:microsoft.com/office/officeart/2008/layout/LinedList"/>
    <dgm:cxn modelId="{D5235BC3-4E06-4871-B8EB-CBFA8EF3AB3B}" type="presParOf" srcId="{BC8ABBBA-8539-4439-B622-28BCE9B1BABA}" destId="{A128167C-2E85-4C9A-A0CE-262710D5DF16}" srcOrd="1" destOrd="0" presId="urn:microsoft.com/office/officeart/2008/layout/LinedList"/>
    <dgm:cxn modelId="{A8BEE351-95C9-40A1-A6A4-6A643638519A}" type="presParOf" srcId="{A128167C-2E85-4C9A-A0CE-262710D5DF16}" destId="{1F0E9173-7321-45C3-BC97-661276A85D74}" srcOrd="0" destOrd="0" presId="urn:microsoft.com/office/officeart/2008/layout/LinedList"/>
    <dgm:cxn modelId="{AC83045B-AD84-4CCE-90EF-49CDA3C9E4AA}" type="presParOf" srcId="{A128167C-2E85-4C9A-A0CE-262710D5DF16}" destId="{F09A1815-CA2B-4370-9FCE-60D3F99AC55D}" srcOrd="1" destOrd="0" presId="urn:microsoft.com/office/officeart/2008/layout/LinedList"/>
    <dgm:cxn modelId="{A104BBF1-CFEE-4876-BD2D-CD2B4677659D}" type="presParOf" srcId="{BC8ABBBA-8539-4439-B622-28BCE9B1BABA}" destId="{0ACE8929-DFD3-42B1-85C8-1EC6DB64EDC3}" srcOrd="2" destOrd="0" presId="urn:microsoft.com/office/officeart/2008/layout/LinedList"/>
    <dgm:cxn modelId="{DC2B8094-24B0-41D4-96B5-4AFAA24A5911}" type="presParOf" srcId="{BC8ABBBA-8539-4439-B622-28BCE9B1BABA}" destId="{B7A3A4A4-F0D9-437F-9A6C-58E61A52086C}" srcOrd="3" destOrd="0" presId="urn:microsoft.com/office/officeart/2008/layout/LinedList"/>
    <dgm:cxn modelId="{4EE6B4B9-FC4A-4904-A07A-8E46EA6F8A09}" type="presParOf" srcId="{B7A3A4A4-F0D9-437F-9A6C-58E61A52086C}" destId="{3BA04B0C-A74F-4D51-A8DF-FB05EC9DA202}" srcOrd="0" destOrd="0" presId="urn:microsoft.com/office/officeart/2008/layout/LinedList"/>
    <dgm:cxn modelId="{404B9245-6A01-4E0C-A189-AEB0C78CCBDB}" type="presParOf" srcId="{B7A3A4A4-F0D9-437F-9A6C-58E61A52086C}" destId="{AC3C3637-7EDB-476E-A153-83F10D75F2F3}" srcOrd="1" destOrd="0" presId="urn:microsoft.com/office/officeart/2008/layout/LinedList"/>
    <dgm:cxn modelId="{F1AC4FFE-6832-43AC-B959-0D1316CB276C}" type="presParOf" srcId="{BC8ABBBA-8539-4439-B622-28BCE9B1BABA}" destId="{2B2CA5DA-61A4-4F7D-8B44-2F665076BF99}" srcOrd="4" destOrd="0" presId="urn:microsoft.com/office/officeart/2008/layout/LinedList"/>
    <dgm:cxn modelId="{010728CD-90ED-41A0-AD3D-9D084D1998B1}" type="presParOf" srcId="{BC8ABBBA-8539-4439-B622-28BCE9B1BABA}" destId="{5349D52F-8103-4D59-A9F3-FD51DCC61088}" srcOrd="5" destOrd="0" presId="urn:microsoft.com/office/officeart/2008/layout/LinedList"/>
    <dgm:cxn modelId="{D4D9B818-C92B-41C6-A65F-4A86C2122F15}" type="presParOf" srcId="{5349D52F-8103-4D59-A9F3-FD51DCC61088}" destId="{1CDCB752-2053-475C-8165-0E173ECCCD44}" srcOrd="0" destOrd="0" presId="urn:microsoft.com/office/officeart/2008/layout/LinedList"/>
    <dgm:cxn modelId="{1CC39523-AE06-4F86-853D-D67390E85A20}" type="presParOf" srcId="{5349D52F-8103-4D59-A9F3-FD51DCC61088}" destId="{126A8CC8-F258-417D-A9F8-404D1E90B5BC}" srcOrd="1" destOrd="0" presId="urn:microsoft.com/office/officeart/2008/layout/LinedList"/>
    <dgm:cxn modelId="{7CCD30B8-F38C-406B-95DB-B500EEEEA66E}" type="presParOf" srcId="{BC8ABBBA-8539-4439-B622-28BCE9B1BABA}" destId="{C1583224-3CE2-42F1-899E-00BD92B33CA0}" srcOrd="6" destOrd="0" presId="urn:microsoft.com/office/officeart/2008/layout/LinedList"/>
    <dgm:cxn modelId="{9D91BF7E-B130-4F7E-93A3-18BA92670AFE}" type="presParOf" srcId="{BC8ABBBA-8539-4439-B622-28BCE9B1BABA}" destId="{07E5A1F6-63BD-45C2-A6DF-8969FF3B7BE2}" srcOrd="7" destOrd="0" presId="urn:microsoft.com/office/officeart/2008/layout/LinedList"/>
    <dgm:cxn modelId="{79D0E090-948E-44B5-8B77-3B5D4BBD160A}" type="presParOf" srcId="{07E5A1F6-63BD-45C2-A6DF-8969FF3B7BE2}" destId="{A85868B3-CC8F-443B-8592-8F95F8A8281F}" srcOrd="0" destOrd="0" presId="urn:microsoft.com/office/officeart/2008/layout/LinedList"/>
    <dgm:cxn modelId="{441BB74D-E3CC-4493-A03F-400DDB8F185E}" type="presParOf" srcId="{07E5A1F6-63BD-45C2-A6DF-8969FF3B7BE2}" destId="{C9B17EAB-E67E-4D33-953D-3B71742B2C39}" srcOrd="1" destOrd="0" presId="urn:microsoft.com/office/officeart/2008/layout/LinedList"/>
    <dgm:cxn modelId="{0F7476E1-FA29-43FC-9760-0A299EA02DD8}" type="presParOf" srcId="{BC8ABBBA-8539-4439-B622-28BCE9B1BABA}" destId="{D5C3AAFB-B6E2-4005-86A9-C5A52BBA3701}" srcOrd="8" destOrd="0" presId="urn:microsoft.com/office/officeart/2008/layout/LinedList"/>
    <dgm:cxn modelId="{02C1DF58-1B3F-4926-A9DB-5037F2CF980B}" type="presParOf" srcId="{BC8ABBBA-8539-4439-B622-28BCE9B1BABA}" destId="{3D19EFFB-19D7-4A17-998A-E46068EA01DE}" srcOrd="9" destOrd="0" presId="urn:microsoft.com/office/officeart/2008/layout/LinedList"/>
    <dgm:cxn modelId="{C325F660-6B91-4373-9F2A-9DC9FC05161C}" type="presParOf" srcId="{3D19EFFB-19D7-4A17-998A-E46068EA01DE}" destId="{E4AA5CA5-3296-469E-BB4D-0E3460FCF2D9}" srcOrd="0" destOrd="0" presId="urn:microsoft.com/office/officeart/2008/layout/LinedList"/>
    <dgm:cxn modelId="{B76CA46C-DDA5-44A2-A3D8-4BA49C46949D}" type="presParOf" srcId="{3D19EFFB-19D7-4A17-998A-E46068EA01DE}" destId="{58B365C0-C1B6-4C48-8A73-A130CBAF2717}" srcOrd="1" destOrd="0" presId="urn:microsoft.com/office/officeart/2008/layout/LinedList"/>
    <dgm:cxn modelId="{A9F1A66B-3AEE-47CB-AF0F-4E3820CB14F6}" type="presParOf" srcId="{BC8ABBBA-8539-4439-B622-28BCE9B1BABA}" destId="{DD7C2995-35FF-46FE-BA7C-E3EC87FDCA7D}" srcOrd="10" destOrd="0" presId="urn:microsoft.com/office/officeart/2008/layout/LinedList"/>
    <dgm:cxn modelId="{C4D4F07C-171F-4F00-8C3A-A338D307D71B}" type="presParOf" srcId="{BC8ABBBA-8539-4439-B622-28BCE9B1BABA}" destId="{036679BD-8EF5-4E5E-8E38-2B2F6C2A0381}" srcOrd="11" destOrd="0" presId="urn:microsoft.com/office/officeart/2008/layout/LinedList"/>
    <dgm:cxn modelId="{254C3759-4425-4B88-AEA0-AFE20BAB5E4A}" type="presParOf" srcId="{036679BD-8EF5-4E5E-8E38-2B2F6C2A0381}" destId="{4355F536-4A45-475D-9C1A-19116FC463C6}" srcOrd="0" destOrd="0" presId="urn:microsoft.com/office/officeart/2008/layout/LinedList"/>
    <dgm:cxn modelId="{24D4D9DA-1D3D-44E5-979F-01875154E250}" type="presParOf" srcId="{036679BD-8EF5-4E5E-8E38-2B2F6C2A0381}" destId="{BA1635AF-95E4-492D-8712-4DB6AA200702}" srcOrd="1" destOrd="0" presId="urn:microsoft.com/office/officeart/2008/layout/LinedList"/>
    <dgm:cxn modelId="{B393876A-F280-4427-8E8C-2253AFDEFF92}" type="presParOf" srcId="{BC8ABBBA-8539-4439-B622-28BCE9B1BABA}" destId="{761EFCD7-3F19-4CF6-A2B8-07BE37450650}" srcOrd="12" destOrd="0" presId="urn:microsoft.com/office/officeart/2008/layout/LinedList"/>
    <dgm:cxn modelId="{55BC1B5A-09DC-4272-A1A6-ECAFA2DA2F26}" type="presParOf" srcId="{BC8ABBBA-8539-4439-B622-28BCE9B1BABA}" destId="{2910E966-347F-45C9-9D5A-371043A7AC5A}" srcOrd="13" destOrd="0" presId="urn:microsoft.com/office/officeart/2008/layout/LinedList"/>
    <dgm:cxn modelId="{8F5635C8-8E59-4E06-9C02-B79938D48752}" type="presParOf" srcId="{2910E966-347F-45C9-9D5A-371043A7AC5A}" destId="{18C8CBC6-0609-47D6-A908-B83F746FA455}" srcOrd="0" destOrd="0" presId="urn:microsoft.com/office/officeart/2008/layout/LinedList"/>
    <dgm:cxn modelId="{B1A7128F-0361-4876-858B-1EA61C48B0C3}" type="presParOf" srcId="{2910E966-347F-45C9-9D5A-371043A7AC5A}" destId="{4714CD09-1484-4C6A-90CF-8403C4414B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D2116F-863C-4B96-BB22-A0F4DA9D7D4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F68E7AA-D3B6-4282-A1F8-8DC85E9EBD58}">
      <dgm:prSet/>
      <dgm:spPr/>
      <dgm:t>
        <a:bodyPr/>
        <a:lstStyle/>
        <a:p>
          <a:r>
            <a:rPr lang="en-US" dirty="0"/>
            <a:t>History of Overdose</a:t>
          </a:r>
        </a:p>
      </dgm:t>
    </dgm:pt>
    <dgm:pt modelId="{5D562CCA-A30B-42D9-BAB0-22BF4BA1BB50}" type="parTrans" cxnId="{0A53D564-C435-47FB-9C12-EB705BECB954}">
      <dgm:prSet/>
      <dgm:spPr/>
      <dgm:t>
        <a:bodyPr/>
        <a:lstStyle/>
        <a:p>
          <a:endParaRPr lang="en-US"/>
        </a:p>
      </dgm:t>
    </dgm:pt>
    <dgm:pt modelId="{A9DDDFC8-37C1-4B04-B119-36B9E2D20E1B}" type="sibTrans" cxnId="{0A53D564-C435-47FB-9C12-EB705BECB954}">
      <dgm:prSet/>
      <dgm:spPr/>
      <dgm:t>
        <a:bodyPr/>
        <a:lstStyle/>
        <a:p>
          <a:endParaRPr lang="en-US"/>
        </a:p>
      </dgm:t>
    </dgm:pt>
    <dgm:pt modelId="{C763C47F-6FBC-4A86-A092-3D70818C9B36}">
      <dgm:prSet/>
      <dgm:spPr/>
      <dgm:t>
        <a:bodyPr/>
        <a:lstStyle/>
        <a:p>
          <a:r>
            <a:rPr lang="en-US" dirty="0"/>
            <a:t>History of Substance Use Disorder (SUD)</a:t>
          </a:r>
        </a:p>
      </dgm:t>
    </dgm:pt>
    <dgm:pt modelId="{9EDCFEC6-4870-4AD9-8939-1A4F272E62C2}" type="parTrans" cxnId="{2051D75E-FDD6-40C2-805F-8689F1EDA253}">
      <dgm:prSet/>
      <dgm:spPr/>
      <dgm:t>
        <a:bodyPr/>
        <a:lstStyle/>
        <a:p>
          <a:endParaRPr lang="en-US"/>
        </a:p>
      </dgm:t>
    </dgm:pt>
    <dgm:pt modelId="{47D19F84-4DBC-4CFD-B482-71C8B47E9198}" type="sibTrans" cxnId="{2051D75E-FDD6-40C2-805F-8689F1EDA253}">
      <dgm:prSet/>
      <dgm:spPr/>
      <dgm:t>
        <a:bodyPr/>
        <a:lstStyle/>
        <a:p>
          <a:endParaRPr lang="en-US"/>
        </a:p>
      </dgm:t>
    </dgm:pt>
    <dgm:pt modelId="{6056EE5B-4CC8-493D-87DE-1B2FE36AE2BA}">
      <dgm:prSet/>
      <dgm:spPr/>
      <dgm:t>
        <a:bodyPr/>
        <a:lstStyle/>
        <a:p>
          <a:r>
            <a:rPr lang="en-US" dirty="0"/>
            <a:t>Taking Opioids </a:t>
          </a:r>
          <a:r>
            <a:rPr lang="en-US" u="sng" dirty="0"/>
            <a:t>and</a:t>
          </a:r>
          <a:r>
            <a:rPr lang="en-US" dirty="0"/>
            <a:t> Benzodiazepines (BZDs)</a:t>
          </a:r>
        </a:p>
      </dgm:t>
    </dgm:pt>
    <dgm:pt modelId="{160EE706-BC7F-410A-86C9-9A0DEFCE541D}" type="parTrans" cxnId="{1D75B344-7CDC-44AA-85EC-72047362115F}">
      <dgm:prSet/>
      <dgm:spPr/>
      <dgm:t>
        <a:bodyPr/>
        <a:lstStyle/>
        <a:p>
          <a:endParaRPr lang="en-US"/>
        </a:p>
      </dgm:t>
    </dgm:pt>
    <dgm:pt modelId="{6825CF55-2256-426C-93FB-44060ADD1BB5}" type="sibTrans" cxnId="{1D75B344-7CDC-44AA-85EC-72047362115F}">
      <dgm:prSet/>
      <dgm:spPr/>
      <dgm:t>
        <a:bodyPr/>
        <a:lstStyle/>
        <a:p>
          <a:endParaRPr lang="en-US"/>
        </a:p>
      </dgm:t>
    </dgm:pt>
    <dgm:pt modelId="{686D82D9-4203-47D3-A268-6C1B13F6D075}">
      <dgm:prSet/>
      <dgm:spPr/>
      <dgm:t>
        <a:bodyPr/>
        <a:lstStyle/>
        <a:p>
          <a:r>
            <a:rPr lang="en-US" dirty="0"/>
            <a:t>↓ Tolerance for opioids due to a break in use (incarceration, detox, hospitalization, rehab)</a:t>
          </a:r>
        </a:p>
      </dgm:t>
    </dgm:pt>
    <dgm:pt modelId="{C24687C0-9965-4A68-973A-4C711AC9B265}" type="parTrans" cxnId="{344A6AF6-EA15-4A5F-9E30-E078A9C643D2}">
      <dgm:prSet/>
      <dgm:spPr/>
      <dgm:t>
        <a:bodyPr/>
        <a:lstStyle/>
        <a:p>
          <a:endParaRPr lang="en-US"/>
        </a:p>
      </dgm:t>
    </dgm:pt>
    <dgm:pt modelId="{C3AF2E2B-B914-45D7-A1F9-2B406DEA9EAA}" type="sibTrans" cxnId="{344A6AF6-EA15-4A5F-9E30-E078A9C643D2}">
      <dgm:prSet/>
      <dgm:spPr/>
      <dgm:t>
        <a:bodyPr/>
        <a:lstStyle/>
        <a:p>
          <a:endParaRPr lang="en-US"/>
        </a:p>
      </dgm:t>
    </dgm:pt>
    <dgm:pt modelId="{88C4C621-9BF9-4130-8571-A784B1F131E4}">
      <dgm:prSet/>
      <dgm:spPr/>
      <dgm:t>
        <a:bodyPr/>
        <a:lstStyle/>
        <a:p>
          <a:r>
            <a:rPr lang="en-US" dirty="0"/>
            <a:t>On doses of opioids &gt; 50 MME/day</a:t>
          </a:r>
        </a:p>
      </dgm:t>
    </dgm:pt>
    <dgm:pt modelId="{D1889C60-CC57-4A91-8633-E2BCEA621789}" type="parTrans" cxnId="{338810A6-7526-42B3-B5BD-D6A333872F2C}">
      <dgm:prSet/>
      <dgm:spPr/>
      <dgm:t>
        <a:bodyPr/>
        <a:lstStyle/>
        <a:p>
          <a:endParaRPr lang="en-US"/>
        </a:p>
      </dgm:t>
    </dgm:pt>
    <dgm:pt modelId="{13B2F127-A8B7-41F8-878C-4BB3AE0D3DAB}" type="sibTrans" cxnId="{338810A6-7526-42B3-B5BD-D6A333872F2C}">
      <dgm:prSet/>
      <dgm:spPr/>
      <dgm:t>
        <a:bodyPr/>
        <a:lstStyle/>
        <a:p>
          <a:endParaRPr lang="en-US"/>
        </a:p>
      </dgm:t>
    </dgm:pt>
    <dgm:pt modelId="{BC4A8C78-A980-477E-A195-3847A8302CB2}" type="pres">
      <dgm:prSet presAssocID="{B6D2116F-863C-4B96-BB22-A0F4DA9D7D4B}" presName="diagram" presStyleCnt="0">
        <dgm:presLayoutVars>
          <dgm:dir/>
          <dgm:resizeHandles val="exact"/>
        </dgm:presLayoutVars>
      </dgm:prSet>
      <dgm:spPr/>
    </dgm:pt>
    <dgm:pt modelId="{8EF43094-63E3-4590-945E-B400DCA5AAEE}" type="pres">
      <dgm:prSet presAssocID="{3F68E7AA-D3B6-4282-A1F8-8DC85E9EBD58}" presName="node" presStyleLbl="node1" presStyleIdx="0" presStyleCnt="5">
        <dgm:presLayoutVars>
          <dgm:bulletEnabled val="1"/>
        </dgm:presLayoutVars>
      </dgm:prSet>
      <dgm:spPr/>
    </dgm:pt>
    <dgm:pt modelId="{A15674AA-15A6-48C4-82AD-4E25AA20EE9D}" type="pres">
      <dgm:prSet presAssocID="{A9DDDFC8-37C1-4B04-B119-36B9E2D20E1B}" presName="sibTrans" presStyleCnt="0"/>
      <dgm:spPr/>
    </dgm:pt>
    <dgm:pt modelId="{84167D6C-1B18-43F1-B93F-A1066695FD9C}" type="pres">
      <dgm:prSet presAssocID="{C763C47F-6FBC-4A86-A092-3D70818C9B36}" presName="node" presStyleLbl="node1" presStyleIdx="1" presStyleCnt="5">
        <dgm:presLayoutVars>
          <dgm:bulletEnabled val="1"/>
        </dgm:presLayoutVars>
      </dgm:prSet>
      <dgm:spPr/>
    </dgm:pt>
    <dgm:pt modelId="{26162752-CCB1-4D69-8C40-F07C8BD21E1D}" type="pres">
      <dgm:prSet presAssocID="{47D19F84-4DBC-4CFD-B482-71C8B47E9198}" presName="sibTrans" presStyleCnt="0"/>
      <dgm:spPr/>
    </dgm:pt>
    <dgm:pt modelId="{9B131E82-1122-4940-A562-E47784F92F48}" type="pres">
      <dgm:prSet presAssocID="{6056EE5B-4CC8-493D-87DE-1B2FE36AE2BA}" presName="node" presStyleLbl="node1" presStyleIdx="2" presStyleCnt="5">
        <dgm:presLayoutVars>
          <dgm:bulletEnabled val="1"/>
        </dgm:presLayoutVars>
      </dgm:prSet>
      <dgm:spPr/>
    </dgm:pt>
    <dgm:pt modelId="{74E1E71D-2A24-4228-8A01-6384F858B756}" type="pres">
      <dgm:prSet presAssocID="{6825CF55-2256-426C-93FB-44060ADD1BB5}" presName="sibTrans" presStyleCnt="0"/>
      <dgm:spPr/>
    </dgm:pt>
    <dgm:pt modelId="{B8641F41-A647-4547-ABC1-87DD3D973E75}" type="pres">
      <dgm:prSet presAssocID="{686D82D9-4203-47D3-A268-6C1B13F6D075}" presName="node" presStyleLbl="node1" presStyleIdx="3" presStyleCnt="5">
        <dgm:presLayoutVars>
          <dgm:bulletEnabled val="1"/>
        </dgm:presLayoutVars>
      </dgm:prSet>
      <dgm:spPr/>
    </dgm:pt>
    <dgm:pt modelId="{B639EFD5-094D-4587-AEAB-0E33DB15167C}" type="pres">
      <dgm:prSet presAssocID="{C3AF2E2B-B914-45D7-A1F9-2B406DEA9EAA}" presName="sibTrans" presStyleCnt="0"/>
      <dgm:spPr/>
    </dgm:pt>
    <dgm:pt modelId="{5DD3E324-D2CC-4A64-B4B7-85514A596A49}" type="pres">
      <dgm:prSet presAssocID="{88C4C621-9BF9-4130-8571-A784B1F131E4}" presName="node" presStyleLbl="node1" presStyleIdx="4" presStyleCnt="5">
        <dgm:presLayoutVars>
          <dgm:bulletEnabled val="1"/>
        </dgm:presLayoutVars>
      </dgm:prSet>
      <dgm:spPr/>
    </dgm:pt>
  </dgm:ptLst>
  <dgm:cxnLst>
    <dgm:cxn modelId="{2EFBA325-6355-4D0A-A4C4-B5FD5E1B5BE1}" type="presOf" srcId="{88C4C621-9BF9-4130-8571-A784B1F131E4}" destId="{5DD3E324-D2CC-4A64-B4B7-85514A596A49}" srcOrd="0" destOrd="0" presId="urn:microsoft.com/office/officeart/2005/8/layout/default"/>
    <dgm:cxn modelId="{2051D75E-FDD6-40C2-805F-8689F1EDA253}" srcId="{B6D2116F-863C-4B96-BB22-A0F4DA9D7D4B}" destId="{C763C47F-6FBC-4A86-A092-3D70818C9B36}" srcOrd="1" destOrd="0" parTransId="{9EDCFEC6-4870-4AD9-8939-1A4F272E62C2}" sibTransId="{47D19F84-4DBC-4CFD-B482-71C8B47E9198}"/>
    <dgm:cxn modelId="{1D75B344-7CDC-44AA-85EC-72047362115F}" srcId="{B6D2116F-863C-4B96-BB22-A0F4DA9D7D4B}" destId="{6056EE5B-4CC8-493D-87DE-1B2FE36AE2BA}" srcOrd="2" destOrd="0" parTransId="{160EE706-BC7F-410A-86C9-9A0DEFCE541D}" sibTransId="{6825CF55-2256-426C-93FB-44060ADD1BB5}"/>
    <dgm:cxn modelId="{0A53D564-C435-47FB-9C12-EB705BECB954}" srcId="{B6D2116F-863C-4B96-BB22-A0F4DA9D7D4B}" destId="{3F68E7AA-D3B6-4282-A1F8-8DC85E9EBD58}" srcOrd="0" destOrd="0" parTransId="{5D562CCA-A30B-42D9-BAB0-22BF4BA1BB50}" sibTransId="{A9DDDFC8-37C1-4B04-B119-36B9E2D20E1B}"/>
    <dgm:cxn modelId="{F3E1E08B-C6C6-4CB9-95B1-2C19447302EB}" type="presOf" srcId="{3F68E7AA-D3B6-4282-A1F8-8DC85E9EBD58}" destId="{8EF43094-63E3-4590-945E-B400DCA5AAEE}" srcOrd="0" destOrd="0" presId="urn:microsoft.com/office/officeart/2005/8/layout/default"/>
    <dgm:cxn modelId="{338810A6-7526-42B3-B5BD-D6A333872F2C}" srcId="{B6D2116F-863C-4B96-BB22-A0F4DA9D7D4B}" destId="{88C4C621-9BF9-4130-8571-A784B1F131E4}" srcOrd="4" destOrd="0" parTransId="{D1889C60-CC57-4A91-8633-E2BCEA621789}" sibTransId="{13B2F127-A8B7-41F8-878C-4BB3AE0D3DAB}"/>
    <dgm:cxn modelId="{DCC0ABCE-6319-449C-866B-961457DC3024}" type="presOf" srcId="{6056EE5B-4CC8-493D-87DE-1B2FE36AE2BA}" destId="{9B131E82-1122-4940-A562-E47784F92F48}" srcOrd="0" destOrd="0" presId="urn:microsoft.com/office/officeart/2005/8/layout/default"/>
    <dgm:cxn modelId="{C445B2D6-F9E6-46AF-B978-126E38EF565A}" type="presOf" srcId="{686D82D9-4203-47D3-A268-6C1B13F6D075}" destId="{B8641F41-A647-4547-ABC1-87DD3D973E75}" srcOrd="0" destOrd="0" presId="urn:microsoft.com/office/officeart/2005/8/layout/default"/>
    <dgm:cxn modelId="{627A63E5-271E-4768-8362-6FE623041924}" type="presOf" srcId="{C763C47F-6FBC-4A86-A092-3D70818C9B36}" destId="{84167D6C-1B18-43F1-B93F-A1066695FD9C}" srcOrd="0" destOrd="0" presId="urn:microsoft.com/office/officeart/2005/8/layout/default"/>
    <dgm:cxn modelId="{344A6AF6-EA15-4A5F-9E30-E078A9C643D2}" srcId="{B6D2116F-863C-4B96-BB22-A0F4DA9D7D4B}" destId="{686D82D9-4203-47D3-A268-6C1B13F6D075}" srcOrd="3" destOrd="0" parTransId="{C24687C0-9965-4A68-973A-4C711AC9B265}" sibTransId="{C3AF2E2B-B914-45D7-A1F9-2B406DEA9EAA}"/>
    <dgm:cxn modelId="{E6100AFA-2BA1-4F46-A457-AB00647B6284}" type="presOf" srcId="{B6D2116F-863C-4B96-BB22-A0F4DA9D7D4B}" destId="{BC4A8C78-A980-477E-A195-3847A8302CB2}" srcOrd="0" destOrd="0" presId="urn:microsoft.com/office/officeart/2005/8/layout/default"/>
    <dgm:cxn modelId="{1A17103F-E6AF-42B8-99A2-1DFA4E326678}" type="presParOf" srcId="{BC4A8C78-A980-477E-A195-3847A8302CB2}" destId="{8EF43094-63E3-4590-945E-B400DCA5AAEE}" srcOrd="0" destOrd="0" presId="urn:microsoft.com/office/officeart/2005/8/layout/default"/>
    <dgm:cxn modelId="{054C721D-B737-465C-AC6E-39C7938C511E}" type="presParOf" srcId="{BC4A8C78-A980-477E-A195-3847A8302CB2}" destId="{A15674AA-15A6-48C4-82AD-4E25AA20EE9D}" srcOrd="1" destOrd="0" presId="urn:microsoft.com/office/officeart/2005/8/layout/default"/>
    <dgm:cxn modelId="{E12AD86E-C27B-4C40-84B5-068EF866E16C}" type="presParOf" srcId="{BC4A8C78-A980-477E-A195-3847A8302CB2}" destId="{84167D6C-1B18-43F1-B93F-A1066695FD9C}" srcOrd="2" destOrd="0" presId="urn:microsoft.com/office/officeart/2005/8/layout/default"/>
    <dgm:cxn modelId="{452AD6E0-2BC4-445B-A569-AD1C62D2A07D}" type="presParOf" srcId="{BC4A8C78-A980-477E-A195-3847A8302CB2}" destId="{26162752-CCB1-4D69-8C40-F07C8BD21E1D}" srcOrd="3" destOrd="0" presId="urn:microsoft.com/office/officeart/2005/8/layout/default"/>
    <dgm:cxn modelId="{FFCAE20F-0386-417F-9B26-BB74764B68B0}" type="presParOf" srcId="{BC4A8C78-A980-477E-A195-3847A8302CB2}" destId="{9B131E82-1122-4940-A562-E47784F92F48}" srcOrd="4" destOrd="0" presId="urn:microsoft.com/office/officeart/2005/8/layout/default"/>
    <dgm:cxn modelId="{7C873980-DC69-44C3-932D-34B8DC338789}" type="presParOf" srcId="{BC4A8C78-A980-477E-A195-3847A8302CB2}" destId="{74E1E71D-2A24-4228-8A01-6384F858B756}" srcOrd="5" destOrd="0" presId="urn:microsoft.com/office/officeart/2005/8/layout/default"/>
    <dgm:cxn modelId="{12F42A84-1890-414A-B7BA-002294F4715D}" type="presParOf" srcId="{BC4A8C78-A980-477E-A195-3847A8302CB2}" destId="{B8641F41-A647-4547-ABC1-87DD3D973E75}" srcOrd="6" destOrd="0" presId="urn:microsoft.com/office/officeart/2005/8/layout/default"/>
    <dgm:cxn modelId="{65E76E2C-6B76-4F4E-B401-3B8343E1A3A4}" type="presParOf" srcId="{BC4A8C78-A980-477E-A195-3847A8302CB2}" destId="{B639EFD5-094D-4587-AEAB-0E33DB15167C}" srcOrd="7" destOrd="0" presId="urn:microsoft.com/office/officeart/2005/8/layout/default"/>
    <dgm:cxn modelId="{08932FA8-EB9D-4AF5-BC80-41FB5C38A265}" type="presParOf" srcId="{BC4A8C78-A980-477E-A195-3847A8302CB2}" destId="{5DD3E324-D2CC-4A64-B4B7-85514A596A4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166070-804E-4CF7-A512-3A7C0795333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570F6D0-1FAA-4172-849F-5EDEA62B7E6B}">
      <dgm:prSet/>
      <dgm:spPr/>
      <dgm:t>
        <a:bodyPr/>
        <a:lstStyle/>
        <a:p>
          <a:r>
            <a:rPr lang="en-US" dirty="0"/>
            <a:t>Don’t start with an opioid</a:t>
          </a:r>
        </a:p>
      </dgm:t>
    </dgm:pt>
    <dgm:pt modelId="{4A683CD0-94FF-4D9E-AB0A-7ADDA67B2F1B}" type="parTrans" cxnId="{02164E98-35ED-4051-8043-7B46D7121243}">
      <dgm:prSet/>
      <dgm:spPr/>
      <dgm:t>
        <a:bodyPr/>
        <a:lstStyle/>
        <a:p>
          <a:endParaRPr lang="en-US"/>
        </a:p>
      </dgm:t>
    </dgm:pt>
    <dgm:pt modelId="{CE3ED8AE-3D1D-4A83-97DE-739E43E36305}" type="sibTrans" cxnId="{02164E98-35ED-4051-8043-7B46D7121243}">
      <dgm:prSet/>
      <dgm:spPr/>
      <dgm:t>
        <a:bodyPr/>
        <a:lstStyle/>
        <a:p>
          <a:endParaRPr lang="en-US"/>
        </a:p>
      </dgm:t>
    </dgm:pt>
    <dgm:pt modelId="{721F94ED-8237-4C99-9F91-C815B39D8775}">
      <dgm:prSet/>
      <dgm:spPr/>
      <dgm:t>
        <a:bodyPr/>
        <a:lstStyle/>
        <a:p>
          <a:r>
            <a:rPr lang="en-US" dirty="0"/>
            <a:t>Set goals for pain and for function</a:t>
          </a:r>
        </a:p>
      </dgm:t>
    </dgm:pt>
    <dgm:pt modelId="{C7BFABE9-0307-4FB6-9EA7-CC1B3749B6BF}" type="parTrans" cxnId="{0B561AAE-34C8-4DDF-95C4-6DC89D241EBA}">
      <dgm:prSet/>
      <dgm:spPr/>
      <dgm:t>
        <a:bodyPr/>
        <a:lstStyle/>
        <a:p>
          <a:endParaRPr lang="en-US"/>
        </a:p>
      </dgm:t>
    </dgm:pt>
    <dgm:pt modelId="{29DB32B8-D23E-4233-A2B7-A47A457FE3B2}" type="sibTrans" cxnId="{0B561AAE-34C8-4DDF-95C4-6DC89D241EBA}">
      <dgm:prSet/>
      <dgm:spPr/>
      <dgm:t>
        <a:bodyPr/>
        <a:lstStyle/>
        <a:p>
          <a:endParaRPr lang="en-US"/>
        </a:p>
      </dgm:t>
    </dgm:pt>
    <dgm:pt modelId="{BCBBAA83-A3F2-4AEA-A3DA-45E7767F5BEF}">
      <dgm:prSet/>
      <dgm:spPr/>
      <dgm:t>
        <a:bodyPr/>
        <a:lstStyle/>
        <a:p>
          <a:r>
            <a:rPr lang="en-US" dirty="0"/>
            <a:t>Discuss risks/benefits &amp; provider/patient responsibilities</a:t>
          </a:r>
        </a:p>
      </dgm:t>
    </dgm:pt>
    <dgm:pt modelId="{CFEBE72E-C4D6-4BFF-B976-D5897D407A3A}" type="parTrans" cxnId="{E5444611-98DD-4D55-BF22-A6281110147D}">
      <dgm:prSet/>
      <dgm:spPr/>
      <dgm:t>
        <a:bodyPr/>
        <a:lstStyle/>
        <a:p>
          <a:endParaRPr lang="en-US"/>
        </a:p>
      </dgm:t>
    </dgm:pt>
    <dgm:pt modelId="{C3B17D83-2276-46F2-8619-D62B554192AC}" type="sibTrans" cxnId="{E5444611-98DD-4D55-BF22-A6281110147D}">
      <dgm:prSet/>
      <dgm:spPr/>
      <dgm:t>
        <a:bodyPr/>
        <a:lstStyle/>
        <a:p>
          <a:endParaRPr lang="en-US"/>
        </a:p>
      </dgm:t>
    </dgm:pt>
    <dgm:pt modelId="{EA99B681-D683-4DCC-8B76-53C3352670A7}">
      <dgm:prSet/>
      <dgm:spPr/>
      <dgm:t>
        <a:bodyPr/>
        <a:lstStyle/>
        <a:p>
          <a:r>
            <a:rPr lang="en-US" dirty="0"/>
            <a:t>Start with immediate release (not ER/LA)</a:t>
          </a:r>
        </a:p>
      </dgm:t>
    </dgm:pt>
    <dgm:pt modelId="{5A7D279B-A23B-4CBD-8508-935851DFB62C}" type="parTrans" cxnId="{A5DCAD02-96E8-4F63-9425-A498E8CAEAE8}">
      <dgm:prSet/>
      <dgm:spPr/>
      <dgm:t>
        <a:bodyPr/>
        <a:lstStyle/>
        <a:p>
          <a:endParaRPr lang="en-US"/>
        </a:p>
      </dgm:t>
    </dgm:pt>
    <dgm:pt modelId="{B4E3B96B-58B0-49B8-B1A1-163589E06022}" type="sibTrans" cxnId="{A5DCAD02-96E8-4F63-9425-A498E8CAEAE8}">
      <dgm:prSet/>
      <dgm:spPr/>
      <dgm:t>
        <a:bodyPr/>
        <a:lstStyle/>
        <a:p>
          <a:endParaRPr lang="en-US"/>
        </a:p>
      </dgm:t>
    </dgm:pt>
    <dgm:pt modelId="{1F7249DE-CA54-4814-89B1-10F0FDF3E1FF}">
      <dgm:prSet/>
      <dgm:spPr/>
      <dgm:t>
        <a:bodyPr/>
        <a:lstStyle/>
        <a:p>
          <a:r>
            <a:rPr lang="en-US" dirty="0"/>
            <a:t>Start with lowest effective dose (avoid &gt; 90 MME)</a:t>
          </a:r>
        </a:p>
      </dgm:t>
    </dgm:pt>
    <dgm:pt modelId="{0AD7C909-EEC4-47D0-AC44-85CAFD7D0E34}" type="parTrans" cxnId="{92AD763F-5058-45E8-AB56-DDCD177D0ACC}">
      <dgm:prSet/>
      <dgm:spPr/>
      <dgm:t>
        <a:bodyPr/>
        <a:lstStyle/>
        <a:p>
          <a:endParaRPr lang="en-US"/>
        </a:p>
      </dgm:t>
    </dgm:pt>
    <dgm:pt modelId="{ADDDD945-A926-4C02-8454-9DE7673A3524}" type="sibTrans" cxnId="{92AD763F-5058-45E8-AB56-DDCD177D0ACC}">
      <dgm:prSet/>
      <dgm:spPr/>
      <dgm:t>
        <a:bodyPr/>
        <a:lstStyle/>
        <a:p>
          <a:endParaRPr lang="en-US"/>
        </a:p>
      </dgm:t>
    </dgm:pt>
    <dgm:pt modelId="{8DAD62EE-596F-418A-ABD9-D790ECDC70B6}">
      <dgm:prSet/>
      <dgm:spPr/>
      <dgm:t>
        <a:bodyPr/>
        <a:lstStyle/>
        <a:p>
          <a:r>
            <a:rPr lang="en-US" dirty="0"/>
            <a:t>Prescribe for expected duration of pain</a:t>
          </a:r>
        </a:p>
      </dgm:t>
    </dgm:pt>
    <dgm:pt modelId="{0E97F2F0-0EDD-4C09-AE17-0C44D2973EDA}" type="parTrans" cxnId="{62D8D53F-1896-491D-89D5-EA83BFD15B53}">
      <dgm:prSet/>
      <dgm:spPr/>
      <dgm:t>
        <a:bodyPr/>
        <a:lstStyle/>
        <a:p>
          <a:endParaRPr lang="en-US"/>
        </a:p>
      </dgm:t>
    </dgm:pt>
    <dgm:pt modelId="{62569D1B-3792-444A-ABBB-C1B66D40A015}" type="sibTrans" cxnId="{62D8D53F-1896-491D-89D5-EA83BFD15B53}">
      <dgm:prSet/>
      <dgm:spPr/>
      <dgm:t>
        <a:bodyPr/>
        <a:lstStyle/>
        <a:p>
          <a:endParaRPr lang="en-US"/>
        </a:p>
      </dgm:t>
    </dgm:pt>
    <dgm:pt modelId="{06A681F9-BDBE-48C5-A141-26F9B8E622E9}">
      <dgm:prSet/>
      <dgm:spPr/>
      <dgm:t>
        <a:bodyPr/>
        <a:lstStyle/>
        <a:p>
          <a:r>
            <a:rPr lang="en-US" dirty="0"/>
            <a:t>Regularly assess risks &amp; benefits</a:t>
          </a:r>
        </a:p>
      </dgm:t>
    </dgm:pt>
    <dgm:pt modelId="{130517AC-4F8A-4C02-A868-159AB98E469E}" type="parTrans" cxnId="{1EDDFF87-D050-4B27-8134-CFA8FEE59E27}">
      <dgm:prSet/>
      <dgm:spPr/>
      <dgm:t>
        <a:bodyPr/>
        <a:lstStyle/>
        <a:p>
          <a:endParaRPr lang="en-US"/>
        </a:p>
      </dgm:t>
    </dgm:pt>
    <dgm:pt modelId="{5A04A3D9-C836-4DBA-9FF6-FF59A9825A16}" type="sibTrans" cxnId="{1EDDFF87-D050-4B27-8134-CFA8FEE59E27}">
      <dgm:prSet/>
      <dgm:spPr/>
      <dgm:t>
        <a:bodyPr/>
        <a:lstStyle/>
        <a:p>
          <a:endParaRPr lang="en-US"/>
        </a:p>
      </dgm:t>
    </dgm:pt>
    <dgm:pt modelId="{F3CFCB6C-D5CC-4EEE-BDE2-A53629E15531}">
      <dgm:prSet/>
      <dgm:spPr/>
      <dgm:t>
        <a:bodyPr/>
        <a:lstStyle/>
        <a:p>
          <a:r>
            <a:rPr lang="en-US" dirty="0"/>
            <a:t>Assess risk factors and take steps to reduce risk</a:t>
          </a:r>
        </a:p>
      </dgm:t>
    </dgm:pt>
    <dgm:pt modelId="{E5B25383-5E0B-468C-B334-BD9F250A6813}" type="parTrans" cxnId="{3EBD26F7-D63D-4CE9-9C64-232E25DEBEB9}">
      <dgm:prSet/>
      <dgm:spPr/>
      <dgm:t>
        <a:bodyPr/>
        <a:lstStyle/>
        <a:p>
          <a:endParaRPr lang="en-US"/>
        </a:p>
      </dgm:t>
    </dgm:pt>
    <dgm:pt modelId="{1BCAE44A-DB1D-45B1-BD1F-6F228887EC58}" type="sibTrans" cxnId="{3EBD26F7-D63D-4CE9-9C64-232E25DEBEB9}">
      <dgm:prSet/>
      <dgm:spPr/>
      <dgm:t>
        <a:bodyPr/>
        <a:lstStyle/>
        <a:p>
          <a:endParaRPr lang="en-US"/>
        </a:p>
      </dgm:t>
    </dgm:pt>
    <dgm:pt modelId="{CAC4BE4A-BBF1-4F0B-833D-A470CCB3F18E}">
      <dgm:prSet/>
      <dgm:spPr/>
      <dgm:t>
        <a:bodyPr/>
        <a:lstStyle/>
        <a:p>
          <a:r>
            <a:rPr lang="en-US" dirty="0"/>
            <a:t>Check PDMP (web-based database of CS dispensed)</a:t>
          </a:r>
        </a:p>
      </dgm:t>
    </dgm:pt>
    <dgm:pt modelId="{CE726F17-7494-4A9A-A42A-A06823D5A1FD}" type="parTrans" cxnId="{F4FFD95F-819F-4AAB-9A6F-F2E15F95969B}">
      <dgm:prSet/>
      <dgm:spPr/>
      <dgm:t>
        <a:bodyPr/>
        <a:lstStyle/>
        <a:p>
          <a:endParaRPr lang="en-US"/>
        </a:p>
      </dgm:t>
    </dgm:pt>
    <dgm:pt modelId="{04A8614C-588A-4719-A51E-D91DFEFEBCD3}" type="sibTrans" cxnId="{F4FFD95F-819F-4AAB-9A6F-F2E15F95969B}">
      <dgm:prSet/>
      <dgm:spPr/>
      <dgm:t>
        <a:bodyPr/>
        <a:lstStyle/>
        <a:p>
          <a:endParaRPr lang="en-US"/>
        </a:p>
      </dgm:t>
    </dgm:pt>
    <dgm:pt modelId="{77C5A607-8317-447E-8B1E-394BDF5191C0}">
      <dgm:prSet/>
      <dgm:spPr/>
      <dgm:t>
        <a:bodyPr/>
        <a:lstStyle/>
        <a:p>
          <a:r>
            <a:rPr lang="en-US" dirty="0"/>
            <a:t>Urine drug screening</a:t>
          </a:r>
        </a:p>
      </dgm:t>
    </dgm:pt>
    <dgm:pt modelId="{0D39D001-C7A2-4321-8E72-3EA0A81D8698}" type="parTrans" cxnId="{7784E745-CD93-495F-B18F-83AA172AC648}">
      <dgm:prSet/>
      <dgm:spPr/>
      <dgm:t>
        <a:bodyPr/>
        <a:lstStyle/>
        <a:p>
          <a:endParaRPr lang="en-US"/>
        </a:p>
      </dgm:t>
    </dgm:pt>
    <dgm:pt modelId="{91464A1A-4256-4895-82FA-45905333A2A7}" type="sibTrans" cxnId="{7784E745-CD93-495F-B18F-83AA172AC648}">
      <dgm:prSet/>
      <dgm:spPr/>
      <dgm:t>
        <a:bodyPr/>
        <a:lstStyle/>
        <a:p>
          <a:endParaRPr lang="en-US"/>
        </a:p>
      </dgm:t>
    </dgm:pt>
    <dgm:pt modelId="{1DF9138E-F0AF-4BE9-9FC4-A06563633438}">
      <dgm:prSet/>
      <dgm:spPr/>
      <dgm:t>
        <a:bodyPr/>
        <a:lstStyle/>
        <a:p>
          <a:r>
            <a:rPr lang="en-US" dirty="0"/>
            <a:t>Don’t combine Opioids and Benzodiazepines</a:t>
          </a:r>
        </a:p>
      </dgm:t>
    </dgm:pt>
    <dgm:pt modelId="{DA67A3F2-C144-4BF3-9790-44BD2B8A0CE8}" type="parTrans" cxnId="{6ADFC299-C86B-4385-BD8F-9769AEA767BD}">
      <dgm:prSet/>
      <dgm:spPr/>
      <dgm:t>
        <a:bodyPr/>
        <a:lstStyle/>
        <a:p>
          <a:endParaRPr lang="en-US"/>
        </a:p>
      </dgm:t>
    </dgm:pt>
    <dgm:pt modelId="{7B661862-D4A8-4939-8B7B-F2C2B3BA3B81}" type="sibTrans" cxnId="{6ADFC299-C86B-4385-BD8F-9769AEA767BD}">
      <dgm:prSet/>
      <dgm:spPr/>
      <dgm:t>
        <a:bodyPr/>
        <a:lstStyle/>
        <a:p>
          <a:endParaRPr lang="en-US"/>
        </a:p>
      </dgm:t>
    </dgm:pt>
    <dgm:pt modelId="{80E238F7-7837-49D9-9774-7F40BBD8B70D}">
      <dgm:prSet/>
      <dgm:spPr/>
      <dgm:t>
        <a:bodyPr/>
        <a:lstStyle/>
        <a:p>
          <a:r>
            <a:rPr lang="en-US" dirty="0"/>
            <a:t>Arrange for MAT (methadone/suboxone) for those who develop Opioid Use Disorder</a:t>
          </a:r>
        </a:p>
      </dgm:t>
    </dgm:pt>
    <dgm:pt modelId="{6167808D-4702-47E1-9845-C2A03F0632E2}" type="parTrans" cxnId="{727C9740-0D5D-492E-B838-1B2B779E447A}">
      <dgm:prSet/>
      <dgm:spPr/>
      <dgm:t>
        <a:bodyPr/>
        <a:lstStyle/>
        <a:p>
          <a:endParaRPr lang="en-US"/>
        </a:p>
      </dgm:t>
    </dgm:pt>
    <dgm:pt modelId="{D9F53E4B-3764-4148-8F56-C460259821B4}" type="sibTrans" cxnId="{727C9740-0D5D-492E-B838-1B2B779E447A}">
      <dgm:prSet/>
      <dgm:spPr/>
      <dgm:t>
        <a:bodyPr/>
        <a:lstStyle/>
        <a:p>
          <a:endParaRPr lang="en-US"/>
        </a:p>
      </dgm:t>
    </dgm:pt>
    <dgm:pt modelId="{AFA0BD42-5E35-45E9-B0EB-5A800297E037}" type="pres">
      <dgm:prSet presAssocID="{07166070-804E-4CF7-A512-3A7C07953333}" presName="vert0" presStyleCnt="0">
        <dgm:presLayoutVars>
          <dgm:dir/>
          <dgm:animOne val="branch"/>
          <dgm:animLvl val="lvl"/>
        </dgm:presLayoutVars>
      </dgm:prSet>
      <dgm:spPr/>
    </dgm:pt>
    <dgm:pt modelId="{CBC1E97A-6696-4F89-BD85-39E58EAAC135}" type="pres">
      <dgm:prSet presAssocID="{8570F6D0-1FAA-4172-849F-5EDEA62B7E6B}" presName="thickLine" presStyleLbl="alignNode1" presStyleIdx="0" presStyleCnt="12"/>
      <dgm:spPr/>
    </dgm:pt>
    <dgm:pt modelId="{B4136377-FC34-4E9F-8046-D733CA913269}" type="pres">
      <dgm:prSet presAssocID="{8570F6D0-1FAA-4172-849F-5EDEA62B7E6B}" presName="horz1" presStyleCnt="0"/>
      <dgm:spPr/>
    </dgm:pt>
    <dgm:pt modelId="{AB033D06-0632-4A7B-AA32-255E27236A9B}" type="pres">
      <dgm:prSet presAssocID="{8570F6D0-1FAA-4172-849F-5EDEA62B7E6B}" presName="tx1" presStyleLbl="revTx" presStyleIdx="0" presStyleCnt="12"/>
      <dgm:spPr/>
    </dgm:pt>
    <dgm:pt modelId="{305615FF-1A78-46FD-9BF3-7AD6C6A9FE3C}" type="pres">
      <dgm:prSet presAssocID="{8570F6D0-1FAA-4172-849F-5EDEA62B7E6B}" presName="vert1" presStyleCnt="0"/>
      <dgm:spPr/>
    </dgm:pt>
    <dgm:pt modelId="{579794C5-8AF6-451F-8565-2C2C9A7AEF7F}" type="pres">
      <dgm:prSet presAssocID="{721F94ED-8237-4C99-9F91-C815B39D8775}" presName="thickLine" presStyleLbl="alignNode1" presStyleIdx="1" presStyleCnt="12"/>
      <dgm:spPr/>
    </dgm:pt>
    <dgm:pt modelId="{44D969C1-3A35-4D92-9406-799BEEA3E044}" type="pres">
      <dgm:prSet presAssocID="{721F94ED-8237-4C99-9F91-C815B39D8775}" presName="horz1" presStyleCnt="0"/>
      <dgm:spPr/>
    </dgm:pt>
    <dgm:pt modelId="{3E6F886A-A9B7-4245-97D0-9033CC3F8F58}" type="pres">
      <dgm:prSet presAssocID="{721F94ED-8237-4C99-9F91-C815B39D8775}" presName="tx1" presStyleLbl="revTx" presStyleIdx="1" presStyleCnt="12"/>
      <dgm:spPr/>
    </dgm:pt>
    <dgm:pt modelId="{7832A3B5-8500-4C6C-92CB-D6589D956FEA}" type="pres">
      <dgm:prSet presAssocID="{721F94ED-8237-4C99-9F91-C815B39D8775}" presName="vert1" presStyleCnt="0"/>
      <dgm:spPr/>
    </dgm:pt>
    <dgm:pt modelId="{69394483-6E1C-4046-9CBC-9ED0353F1722}" type="pres">
      <dgm:prSet presAssocID="{BCBBAA83-A3F2-4AEA-A3DA-45E7767F5BEF}" presName="thickLine" presStyleLbl="alignNode1" presStyleIdx="2" presStyleCnt="12"/>
      <dgm:spPr/>
    </dgm:pt>
    <dgm:pt modelId="{821FC738-9461-44B4-A5F2-73BA35ADC91D}" type="pres">
      <dgm:prSet presAssocID="{BCBBAA83-A3F2-4AEA-A3DA-45E7767F5BEF}" presName="horz1" presStyleCnt="0"/>
      <dgm:spPr/>
    </dgm:pt>
    <dgm:pt modelId="{076CC111-A729-404F-BBB8-FEDD9FDC606E}" type="pres">
      <dgm:prSet presAssocID="{BCBBAA83-A3F2-4AEA-A3DA-45E7767F5BEF}" presName="tx1" presStyleLbl="revTx" presStyleIdx="2" presStyleCnt="12"/>
      <dgm:spPr/>
    </dgm:pt>
    <dgm:pt modelId="{DE1468B8-AE7B-473F-9D7D-9FBAE1DA99D3}" type="pres">
      <dgm:prSet presAssocID="{BCBBAA83-A3F2-4AEA-A3DA-45E7767F5BEF}" presName="vert1" presStyleCnt="0"/>
      <dgm:spPr/>
    </dgm:pt>
    <dgm:pt modelId="{C9CDF24F-D0DA-4C01-BE6D-EF4BE3B6714A}" type="pres">
      <dgm:prSet presAssocID="{EA99B681-D683-4DCC-8B76-53C3352670A7}" presName="thickLine" presStyleLbl="alignNode1" presStyleIdx="3" presStyleCnt="12"/>
      <dgm:spPr/>
    </dgm:pt>
    <dgm:pt modelId="{BF7A4587-79D3-4DD8-9938-572047017B6A}" type="pres">
      <dgm:prSet presAssocID="{EA99B681-D683-4DCC-8B76-53C3352670A7}" presName="horz1" presStyleCnt="0"/>
      <dgm:spPr/>
    </dgm:pt>
    <dgm:pt modelId="{85EF5710-636C-44DC-A39D-6FACD5DD0AEC}" type="pres">
      <dgm:prSet presAssocID="{EA99B681-D683-4DCC-8B76-53C3352670A7}" presName="tx1" presStyleLbl="revTx" presStyleIdx="3" presStyleCnt="12"/>
      <dgm:spPr/>
    </dgm:pt>
    <dgm:pt modelId="{F5FACDE2-FC3A-4E26-AFDC-F6B3957C0130}" type="pres">
      <dgm:prSet presAssocID="{EA99B681-D683-4DCC-8B76-53C3352670A7}" presName="vert1" presStyleCnt="0"/>
      <dgm:spPr/>
    </dgm:pt>
    <dgm:pt modelId="{14D745B8-36EF-4033-8361-759A10286FDA}" type="pres">
      <dgm:prSet presAssocID="{1F7249DE-CA54-4814-89B1-10F0FDF3E1FF}" presName="thickLine" presStyleLbl="alignNode1" presStyleIdx="4" presStyleCnt="12"/>
      <dgm:spPr/>
    </dgm:pt>
    <dgm:pt modelId="{69B7058E-FBBD-4C91-97C3-2574492CF5B7}" type="pres">
      <dgm:prSet presAssocID="{1F7249DE-CA54-4814-89B1-10F0FDF3E1FF}" presName="horz1" presStyleCnt="0"/>
      <dgm:spPr/>
    </dgm:pt>
    <dgm:pt modelId="{5C32B4D5-0C82-4D48-ACEC-E7720EF1B6C3}" type="pres">
      <dgm:prSet presAssocID="{1F7249DE-CA54-4814-89B1-10F0FDF3E1FF}" presName="tx1" presStyleLbl="revTx" presStyleIdx="4" presStyleCnt="12"/>
      <dgm:spPr/>
    </dgm:pt>
    <dgm:pt modelId="{1A416D96-48FA-42BD-9CBB-75062C41911F}" type="pres">
      <dgm:prSet presAssocID="{1F7249DE-CA54-4814-89B1-10F0FDF3E1FF}" presName="vert1" presStyleCnt="0"/>
      <dgm:spPr/>
    </dgm:pt>
    <dgm:pt modelId="{1E650EE3-6DC6-4F94-BC8D-B3145FF27F92}" type="pres">
      <dgm:prSet presAssocID="{8DAD62EE-596F-418A-ABD9-D790ECDC70B6}" presName="thickLine" presStyleLbl="alignNode1" presStyleIdx="5" presStyleCnt="12"/>
      <dgm:spPr/>
    </dgm:pt>
    <dgm:pt modelId="{E8DDAD67-EED1-4D7D-BD33-395AA03DC1BF}" type="pres">
      <dgm:prSet presAssocID="{8DAD62EE-596F-418A-ABD9-D790ECDC70B6}" presName="horz1" presStyleCnt="0"/>
      <dgm:spPr/>
    </dgm:pt>
    <dgm:pt modelId="{BBEA8422-87CF-4B14-BB3A-C01DD97101C8}" type="pres">
      <dgm:prSet presAssocID="{8DAD62EE-596F-418A-ABD9-D790ECDC70B6}" presName="tx1" presStyleLbl="revTx" presStyleIdx="5" presStyleCnt="12"/>
      <dgm:spPr/>
    </dgm:pt>
    <dgm:pt modelId="{1F560826-3D95-48C3-B41C-B1A5DFD2C65F}" type="pres">
      <dgm:prSet presAssocID="{8DAD62EE-596F-418A-ABD9-D790ECDC70B6}" presName="vert1" presStyleCnt="0"/>
      <dgm:spPr/>
    </dgm:pt>
    <dgm:pt modelId="{65CB2960-6B10-4DA7-88A6-F8204FE78062}" type="pres">
      <dgm:prSet presAssocID="{06A681F9-BDBE-48C5-A141-26F9B8E622E9}" presName="thickLine" presStyleLbl="alignNode1" presStyleIdx="6" presStyleCnt="12"/>
      <dgm:spPr/>
    </dgm:pt>
    <dgm:pt modelId="{2950CCF7-32AD-4479-B441-C1F03EBBE9C1}" type="pres">
      <dgm:prSet presAssocID="{06A681F9-BDBE-48C5-A141-26F9B8E622E9}" presName="horz1" presStyleCnt="0"/>
      <dgm:spPr/>
    </dgm:pt>
    <dgm:pt modelId="{2DA0E094-4B84-4089-8760-5471341B87DC}" type="pres">
      <dgm:prSet presAssocID="{06A681F9-BDBE-48C5-A141-26F9B8E622E9}" presName="tx1" presStyleLbl="revTx" presStyleIdx="6" presStyleCnt="12"/>
      <dgm:spPr/>
    </dgm:pt>
    <dgm:pt modelId="{47C12C91-98A6-467B-A847-17D5D39F0ED5}" type="pres">
      <dgm:prSet presAssocID="{06A681F9-BDBE-48C5-A141-26F9B8E622E9}" presName="vert1" presStyleCnt="0"/>
      <dgm:spPr/>
    </dgm:pt>
    <dgm:pt modelId="{F90B06D0-388E-48EE-BC29-CBFCC154B7F7}" type="pres">
      <dgm:prSet presAssocID="{F3CFCB6C-D5CC-4EEE-BDE2-A53629E15531}" presName="thickLine" presStyleLbl="alignNode1" presStyleIdx="7" presStyleCnt="12"/>
      <dgm:spPr/>
    </dgm:pt>
    <dgm:pt modelId="{6FA06F13-0CC7-449D-9888-7B1314DAAEEE}" type="pres">
      <dgm:prSet presAssocID="{F3CFCB6C-D5CC-4EEE-BDE2-A53629E15531}" presName="horz1" presStyleCnt="0"/>
      <dgm:spPr/>
    </dgm:pt>
    <dgm:pt modelId="{F905B8C2-6864-441A-934D-94F121CE7009}" type="pres">
      <dgm:prSet presAssocID="{F3CFCB6C-D5CC-4EEE-BDE2-A53629E15531}" presName="tx1" presStyleLbl="revTx" presStyleIdx="7" presStyleCnt="12"/>
      <dgm:spPr/>
    </dgm:pt>
    <dgm:pt modelId="{F0DC0732-429B-4990-AAEA-F7612C9BD596}" type="pres">
      <dgm:prSet presAssocID="{F3CFCB6C-D5CC-4EEE-BDE2-A53629E15531}" presName="vert1" presStyleCnt="0"/>
      <dgm:spPr/>
    </dgm:pt>
    <dgm:pt modelId="{8BE8D179-2BAA-4762-9FDB-6EEBC7CD4900}" type="pres">
      <dgm:prSet presAssocID="{CAC4BE4A-BBF1-4F0B-833D-A470CCB3F18E}" presName="thickLine" presStyleLbl="alignNode1" presStyleIdx="8" presStyleCnt="12"/>
      <dgm:spPr/>
    </dgm:pt>
    <dgm:pt modelId="{39319758-C542-437F-8F78-3F1F9FCEF73C}" type="pres">
      <dgm:prSet presAssocID="{CAC4BE4A-BBF1-4F0B-833D-A470CCB3F18E}" presName="horz1" presStyleCnt="0"/>
      <dgm:spPr/>
    </dgm:pt>
    <dgm:pt modelId="{332150F1-9848-4FAE-9B26-80C4068A537B}" type="pres">
      <dgm:prSet presAssocID="{CAC4BE4A-BBF1-4F0B-833D-A470CCB3F18E}" presName="tx1" presStyleLbl="revTx" presStyleIdx="8" presStyleCnt="12"/>
      <dgm:spPr/>
    </dgm:pt>
    <dgm:pt modelId="{47025A1D-5B83-4AD6-B845-E0E296E826E0}" type="pres">
      <dgm:prSet presAssocID="{CAC4BE4A-BBF1-4F0B-833D-A470CCB3F18E}" presName="vert1" presStyleCnt="0"/>
      <dgm:spPr/>
    </dgm:pt>
    <dgm:pt modelId="{7B9B9D54-41C9-48C4-B8C5-713D48D5C700}" type="pres">
      <dgm:prSet presAssocID="{77C5A607-8317-447E-8B1E-394BDF5191C0}" presName="thickLine" presStyleLbl="alignNode1" presStyleIdx="9" presStyleCnt="12"/>
      <dgm:spPr/>
    </dgm:pt>
    <dgm:pt modelId="{55F5E26D-6A0F-4832-8007-5818F154B8C9}" type="pres">
      <dgm:prSet presAssocID="{77C5A607-8317-447E-8B1E-394BDF5191C0}" presName="horz1" presStyleCnt="0"/>
      <dgm:spPr/>
    </dgm:pt>
    <dgm:pt modelId="{CC7F380D-309B-4A5F-BBD7-1BA922B9229C}" type="pres">
      <dgm:prSet presAssocID="{77C5A607-8317-447E-8B1E-394BDF5191C0}" presName="tx1" presStyleLbl="revTx" presStyleIdx="9" presStyleCnt="12"/>
      <dgm:spPr/>
    </dgm:pt>
    <dgm:pt modelId="{1D3A9B3A-4CEE-4AAB-9ACB-8FA2B05C43DD}" type="pres">
      <dgm:prSet presAssocID="{77C5A607-8317-447E-8B1E-394BDF5191C0}" presName="vert1" presStyleCnt="0"/>
      <dgm:spPr/>
    </dgm:pt>
    <dgm:pt modelId="{C0618598-99F0-41F6-8250-6C6CDB19B8D8}" type="pres">
      <dgm:prSet presAssocID="{1DF9138E-F0AF-4BE9-9FC4-A06563633438}" presName="thickLine" presStyleLbl="alignNode1" presStyleIdx="10" presStyleCnt="12"/>
      <dgm:spPr/>
    </dgm:pt>
    <dgm:pt modelId="{B953CEAA-8CFA-47F4-9F05-C6490183AB68}" type="pres">
      <dgm:prSet presAssocID="{1DF9138E-F0AF-4BE9-9FC4-A06563633438}" presName="horz1" presStyleCnt="0"/>
      <dgm:spPr/>
    </dgm:pt>
    <dgm:pt modelId="{374CB993-7081-4BBA-BC35-5AD80462EB5E}" type="pres">
      <dgm:prSet presAssocID="{1DF9138E-F0AF-4BE9-9FC4-A06563633438}" presName="tx1" presStyleLbl="revTx" presStyleIdx="10" presStyleCnt="12"/>
      <dgm:spPr/>
    </dgm:pt>
    <dgm:pt modelId="{20044CBD-BBE9-45FE-B446-18A96222F144}" type="pres">
      <dgm:prSet presAssocID="{1DF9138E-F0AF-4BE9-9FC4-A06563633438}" presName="vert1" presStyleCnt="0"/>
      <dgm:spPr/>
    </dgm:pt>
    <dgm:pt modelId="{755C7E8A-EBEC-47D5-87E2-738E4DA88469}" type="pres">
      <dgm:prSet presAssocID="{80E238F7-7837-49D9-9774-7F40BBD8B70D}" presName="thickLine" presStyleLbl="alignNode1" presStyleIdx="11" presStyleCnt="12"/>
      <dgm:spPr/>
    </dgm:pt>
    <dgm:pt modelId="{B68539B1-9921-4AB2-8956-3234CFEEF1F9}" type="pres">
      <dgm:prSet presAssocID="{80E238F7-7837-49D9-9774-7F40BBD8B70D}" presName="horz1" presStyleCnt="0"/>
      <dgm:spPr/>
    </dgm:pt>
    <dgm:pt modelId="{97FB5A5D-20C0-4148-89A6-DC23E61EFE67}" type="pres">
      <dgm:prSet presAssocID="{80E238F7-7837-49D9-9774-7F40BBD8B70D}" presName="tx1" presStyleLbl="revTx" presStyleIdx="11" presStyleCnt="12"/>
      <dgm:spPr/>
    </dgm:pt>
    <dgm:pt modelId="{E6C108F7-D497-44C0-BE4B-00B409180785}" type="pres">
      <dgm:prSet presAssocID="{80E238F7-7837-49D9-9774-7F40BBD8B70D}" presName="vert1" presStyleCnt="0"/>
      <dgm:spPr/>
    </dgm:pt>
  </dgm:ptLst>
  <dgm:cxnLst>
    <dgm:cxn modelId="{61F35401-832E-438A-B0CF-558286C1538C}" type="presOf" srcId="{F3CFCB6C-D5CC-4EEE-BDE2-A53629E15531}" destId="{F905B8C2-6864-441A-934D-94F121CE7009}" srcOrd="0" destOrd="0" presId="urn:microsoft.com/office/officeart/2008/layout/LinedList"/>
    <dgm:cxn modelId="{A5DCAD02-96E8-4F63-9425-A498E8CAEAE8}" srcId="{07166070-804E-4CF7-A512-3A7C07953333}" destId="{EA99B681-D683-4DCC-8B76-53C3352670A7}" srcOrd="3" destOrd="0" parTransId="{5A7D279B-A23B-4CBD-8508-935851DFB62C}" sibTransId="{B4E3B96B-58B0-49B8-B1A1-163589E06022}"/>
    <dgm:cxn modelId="{862AB10E-7196-44A4-BB02-BAA58418D616}" type="presOf" srcId="{8DAD62EE-596F-418A-ABD9-D790ECDC70B6}" destId="{BBEA8422-87CF-4B14-BB3A-C01DD97101C8}" srcOrd="0" destOrd="0" presId="urn:microsoft.com/office/officeart/2008/layout/LinedList"/>
    <dgm:cxn modelId="{E5444611-98DD-4D55-BF22-A6281110147D}" srcId="{07166070-804E-4CF7-A512-3A7C07953333}" destId="{BCBBAA83-A3F2-4AEA-A3DA-45E7767F5BEF}" srcOrd="2" destOrd="0" parTransId="{CFEBE72E-C4D6-4BFF-B976-D5897D407A3A}" sibTransId="{C3B17D83-2276-46F2-8619-D62B554192AC}"/>
    <dgm:cxn modelId="{CDEE0814-A05E-4E53-9FBC-16A52655B982}" type="presOf" srcId="{1DF9138E-F0AF-4BE9-9FC4-A06563633438}" destId="{374CB993-7081-4BBA-BC35-5AD80462EB5E}" srcOrd="0" destOrd="0" presId="urn:microsoft.com/office/officeart/2008/layout/LinedList"/>
    <dgm:cxn modelId="{4ADEC521-7FE2-4B75-89D6-FDDD09FEA6CC}" type="presOf" srcId="{EA99B681-D683-4DCC-8B76-53C3352670A7}" destId="{85EF5710-636C-44DC-A39D-6FACD5DD0AEC}" srcOrd="0" destOrd="0" presId="urn:microsoft.com/office/officeart/2008/layout/LinedList"/>
    <dgm:cxn modelId="{9098562A-5FC2-4989-A45D-21FDEDDC50E9}" type="presOf" srcId="{07166070-804E-4CF7-A512-3A7C07953333}" destId="{AFA0BD42-5E35-45E9-B0EB-5A800297E037}" srcOrd="0" destOrd="0" presId="urn:microsoft.com/office/officeart/2008/layout/LinedList"/>
    <dgm:cxn modelId="{3BD83C37-ECA5-47F7-846A-850F8DF53806}" type="presOf" srcId="{721F94ED-8237-4C99-9F91-C815B39D8775}" destId="{3E6F886A-A9B7-4245-97D0-9033CC3F8F58}" srcOrd="0" destOrd="0" presId="urn:microsoft.com/office/officeart/2008/layout/LinedList"/>
    <dgm:cxn modelId="{410AE53B-8417-4E5A-A60D-A45E5460E2A2}" type="presOf" srcId="{06A681F9-BDBE-48C5-A141-26F9B8E622E9}" destId="{2DA0E094-4B84-4089-8760-5471341B87DC}" srcOrd="0" destOrd="0" presId="urn:microsoft.com/office/officeart/2008/layout/LinedList"/>
    <dgm:cxn modelId="{92AD763F-5058-45E8-AB56-DDCD177D0ACC}" srcId="{07166070-804E-4CF7-A512-3A7C07953333}" destId="{1F7249DE-CA54-4814-89B1-10F0FDF3E1FF}" srcOrd="4" destOrd="0" parTransId="{0AD7C909-EEC4-47D0-AC44-85CAFD7D0E34}" sibTransId="{ADDDD945-A926-4C02-8454-9DE7673A3524}"/>
    <dgm:cxn modelId="{62D8D53F-1896-491D-89D5-EA83BFD15B53}" srcId="{07166070-804E-4CF7-A512-3A7C07953333}" destId="{8DAD62EE-596F-418A-ABD9-D790ECDC70B6}" srcOrd="5" destOrd="0" parTransId="{0E97F2F0-0EDD-4C09-AE17-0C44D2973EDA}" sibTransId="{62569D1B-3792-444A-ABBB-C1B66D40A015}"/>
    <dgm:cxn modelId="{727C9740-0D5D-492E-B838-1B2B779E447A}" srcId="{07166070-804E-4CF7-A512-3A7C07953333}" destId="{80E238F7-7837-49D9-9774-7F40BBD8B70D}" srcOrd="11" destOrd="0" parTransId="{6167808D-4702-47E1-9845-C2A03F0632E2}" sibTransId="{D9F53E4B-3764-4148-8F56-C460259821B4}"/>
    <dgm:cxn modelId="{F4FFD95F-819F-4AAB-9A6F-F2E15F95969B}" srcId="{07166070-804E-4CF7-A512-3A7C07953333}" destId="{CAC4BE4A-BBF1-4F0B-833D-A470CCB3F18E}" srcOrd="8" destOrd="0" parTransId="{CE726F17-7494-4A9A-A42A-A06823D5A1FD}" sibTransId="{04A8614C-588A-4719-A51E-D91DFEFEBCD3}"/>
    <dgm:cxn modelId="{7784E745-CD93-495F-B18F-83AA172AC648}" srcId="{07166070-804E-4CF7-A512-3A7C07953333}" destId="{77C5A607-8317-447E-8B1E-394BDF5191C0}" srcOrd="9" destOrd="0" parTransId="{0D39D001-C7A2-4321-8E72-3EA0A81D8698}" sibTransId="{91464A1A-4256-4895-82FA-45905333A2A7}"/>
    <dgm:cxn modelId="{1EDDFF87-D050-4B27-8134-CFA8FEE59E27}" srcId="{07166070-804E-4CF7-A512-3A7C07953333}" destId="{06A681F9-BDBE-48C5-A141-26F9B8E622E9}" srcOrd="6" destOrd="0" parTransId="{130517AC-4F8A-4C02-A868-159AB98E469E}" sibTransId="{5A04A3D9-C836-4DBA-9FF6-FF59A9825A16}"/>
    <dgm:cxn modelId="{9AF37B88-E7DC-41A4-B3A4-32645A3B6BA9}" type="presOf" srcId="{BCBBAA83-A3F2-4AEA-A3DA-45E7767F5BEF}" destId="{076CC111-A729-404F-BBB8-FEDD9FDC606E}" srcOrd="0" destOrd="0" presId="urn:microsoft.com/office/officeart/2008/layout/LinedList"/>
    <dgm:cxn modelId="{02164E98-35ED-4051-8043-7B46D7121243}" srcId="{07166070-804E-4CF7-A512-3A7C07953333}" destId="{8570F6D0-1FAA-4172-849F-5EDEA62B7E6B}" srcOrd="0" destOrd="0" parTransId="{4A683CD0-94FF-4D9E-AB0A-7ADDA67B2F1B}" sibTransId="{CE3ED8AE-3D1D-4A83-97DE-739E43E36305}"/>
    <dgm:cxn modelId="{28168698-2117-430D-A6CC-21F0D4002D16}" type="presOf" srcId="{CAC4BE4A-BBF1-4F0B-833D-A470CCB3F18E}" destId="{332150F1-9848-4FAE-9B26-80C4068A537B}" srcOrd="0" destOrd="0" presId="urn:microsoft.com/office/officeart/2008/layout/LinedList"/>
    <dgm:cxn modelId="{6ADFC299-C86B-4385-BD8F-9769AEA767BD}" srcId="{07166070-804E-4CF7-A512-3A7C07953333}" destId="{1DF9138E-F0AF-4BE9-9FC4-A06563633438}" srcOrd="10" destOrd="0" parTransId="{DA67A3F2-C144-4BF3-9790-44BD2B8A0CE8}" sibTransId="{7B661862-D4A8-4939-8B7B-F2C2B3BA3B81}"/>
    <dgm:cxn modelId="{C95F30AA-3F72-4E4D-9F9F-7AD1C569E2DB}" type="presOf" srcId="{80E238F7-7837-49D9-9774-7F40BBD8B70D}" destId="{97FB5A5D-20C0-4148-89A6-DC23E61EFE67}" srcOrd="0" destOrd="0" presId="urn:microsoft.com/office/officeart/2008/layout/LinedList"/>
    <dgm:cxn modelId="{0B561AAE-34C8-4DDF-95C4-6DC89D241EBA}" srcId="{07166070-804E-4CF7-A512-3A7C07953333}" destId="{721F94ED-8237-4C99-9F91-C815B39D8775}" srcOrd="1" destOrd="0" parTransId="{C7BFABE9-0307-4FB6-9EA7-CC1B3749B6BF}" sibTransId="{29DB32B8-D23E-4233-A2B7-A47A457FE3B2}"/>
    <dgm:cxn modelId="{F78F3BD6-4912-47D4-B9C2-BD4D3044424C}" type="presOf" srcId="{77C5A607-8317-447E-8B1E-394BDF5191C0}" destId="{CC7F380D-309B-4A5F-BBD7-1BA922B9229C}" srcOrd="0" destOrd="0" presId="urn:microsoft.com/office/officeart/2008/layout/LinedList"/>
    <dgm:cxn modelId="{2A3A11EC-84D9-4A45-BD2B-F6B488D7ED44}" type="presOf" srcId="{1F7249DE-CA54-4814-89B1-10F0FDF3E1FF}" destId="{5C32B4D5-0C82-4D48-ACEC-E7720EF1B6C3}" srcOrd="0" destOrd="0" presId="urn:microsoft.com/office/officeart/2008/layout/LinedList"/>
    <dgm:cxn modelId="{0AA98FF2-D7AB-4CD0-975D-4C32E51C6A27}" type="presOf" srcId="{8570F6D0-1FAA-4172-849F-5EDEA62B7E6B}" destId="{AB033D06-0632-4A7B-AA32-255E27236A9B}" srcOrd="0" destOrd="0" presId="urn:microsoft.com/office/officeart/2008/layout/LinedList"/>
    <dgm:cxn modelId="{3EBD26F7-D63D-4CE9-9C64-232E25DEBEB9}" srcId="{07166070-804E-4CF7-A512-3A7C07953333}" destId="{F3CFCB6C-D5CC-4EEE-BDE2-A53629E15531}" srcOrd="7" destOrd="0" parTransId="{E5B25383-5E0B-468C-B334-BD9F250A6813}" sibTransId="{1BCAE44A-DB1D-45B1-BD1F-6F228887EC58}"/>
    <dgm:cxn modelId="{595FD604-FB4D-4499-9D26-2BBAD2E7DDEA}" type="presParOf" srcId="{AFA0BD42-5E35-45E9-B0EB-5A800297E037}" destId="{CBC1E97A-6696-4F89-BD85-39E58EAAC135}" srcOrd="0" destOrd="0" presId="urn:microsoft.com/office/officeart/2008/layout/LinedList"/>
    <dgm:cxn modelId="{7EFA746F-1515-4988-A7C0-20DC91E7542A}" type="presParOf" srcId="{AFA0BD42-5E35-45E9-B0EB-5A800297E037}" destId="{B4136377-FC34-4E9F-8046-D733CA913269}" srcOrd="1" destOrd="0" presId="urn:microsoft.com/office/officeart/2008/layout/LinedList"/>
    <dgm:cxn modelId="{C1C2E202-02E1-4700-BD38-B48342037F70}" type="presParOf" srcId="{B4136377-FC34-4E9F-8046-D733CA913269}" destId="{AB033D06-0632-4A7B-AA32-255E27236A9B}" srcOrd="0" destOrd="0" presId="urn:microsoft.com/office/officeart/2008/layout/LinedList"/>
    <dgm:cxn modelId="{6878C51F-F210-431B-8B88-E47A29CA30F8}" type="presParOf" srcId="{B4136377-FC34-4E9F-8046-D733CA913269}" destId="{305615FF-1A78-46FD-9BF3-7AD6C6A9FE3C}" srcOrd="1" destOrd="0" presId="urn:microsoft.com/office/officeart/2008/layout/LinedList"/>
    <dgm:cxn modelId="{535F35C0-9934-4815-BDEE-1DF53BBAAE0C}" type="presParOf" srcId="{AFA0BD42-5E35-45E9-B0EB-5A800297E037}" destId="{579794C5-8AF6-451F-8565-2C2C9A7AEF7F}" srcOrd="2" destOrd="0" presId="urn:microsoft.com/office/officeart/2008/layout/LinedList"/>
    <dgm:cxn modelId="{C9A30547-CC2C-4A0A-8819-083754002A26}" type="presParOf" srcId="{AFA0BD42-5E35-45E9-B0EB-5A800297E037}" destId="{44D969C1-3A35-4D92-9406-799BEEA3E044}" srcOrd="3" destOrd="0" presId="urn:microsoft.com/office/officeart/2008/layout/LinedList"/>
    <dgm:cxn modelId="{A52C4ACC-F13B-4157-BDFE-62076DB35DE4}" type="presParOf" srcId="{44D969C1-3A35-4D92-9406-799BEEA3E044}" destId="{3E6F886A-A9B7-4245-97D0-9033CC3F8F58}" srcOrd="0" destOrd="0" presId="urn:microsoft.com/office/officeart/2008/layout/LinedList"/>
    <dgm:cxn modelId="{FEA87E72-BC64-47B7-AF03-FE196A242D5D}" type="presParOf" srcId="{44D969C1-3A35-4D92-9406-799BEEA3E044}" destId="{7832A3B5-8500-4C6C-92CB-D6589D956FEA}" srcOrd="1" destOrd="0" presId="urn:microsoft.com/office/officeart/2008/layout/LinedList"/>
    <dgm:cxn modelId="{52918032-F469-4FC3-9E22-5B0F203EEF3A}" type="presParOf" srcId="{AFA0BD42-5E35-45E9-B0EB-5A800297E037}" destId="{69394483-6E1C-4046-9CBC-9ED0353F1722}" srcOrd="4" destOrd="0" presId="urn:microsoft.com/office/officeart/2008/layout/LinedList"/>
    <dgm:cxn modelId="{46F20419-30E5-4F31-89C2-2AA34C3E7AD4}" type="presParOf" srcId="{AFA0BD42-5E35-45E9-B0EB-5A800297E037}" destId="{821FC738-9461-44B4-A5F2-73BA35ADC91D}" srcOrd="5" destOrd="0" presId="urn:microsoft.com/office/officeart/2008/layout/LinedList"/>
    <dgm:cxn modelId="{C84C8237-82A5-4BE4-BA57-CD3A409B29E2}" type="presParOf" srcId="{821FC738-9461-44B4-A5F2-73BA35ADC91D}" destId="{076CC111-A729-404F-BBB8-FEDD9FDC606E}" srcOrd="0" destOrd="0" presId="urn:microsoft.com/office/officeart/2008/layout/LinedList"/>
    <dgm:cxn modelId="{7CEB20BE-B4EE-464B-A216-6B83E380CE7D}" type="presParOf" srcId="{821FC738-9461-44B4-A5F2-73BA35ADC91D}" destId="{DE1468B8-AE7B-473F-9D7D-9FBAE1DA99D3}" srcOrd="1" destOrd="0" presId="urn:microsoft.com/office/officeart/2008/layout/LinedList"/>
    <dgm:cxn modelId="{0F37D636-BC52-40C7-8AD3-FFF57F4684CD}" type="presParOf" srcId="{AFA0BD42-5E35-45E9-B0EB-5A800297E037}" destId="{C9CDF24F-D0DA-4C01-BE6D-EF4BE3B6714A}" srcOrd="6" destOrd="0" presId="urn:microsoft.com/office/officeart/2008/layout/LinedList"/>
    <dgm:cxn modelId="{FF4505A1-0A1D-4B96-9175-56FA1901B56B}" type="presParOf" srcId="{AFA0BD42-5E35-45E9-B0EB-5A800297E037}" destId="{BF7A4587-79D3-4DD8-9938-572047017B6A}" srcOrd="7" destOrd="0" presId="urn:microsoft.com/office/officeart/2008/layout/LinedList"/>
    <dgm:cxn modelId="{7A91274E-72F8-401D-974E-92B6C6A2093A}" type="presParOf" srcId="{BF7A4587-79D3-4DD8-9938-572047017B6A}" destId="{85EF5710-636C-44DC-A39D-6FACD5DD0AEC}" srcOrd="0" destOrd="0" presId="urn:microsoft.com/office/officeart/2008/layout/LinedList"/>
    <dgm:cxn modelId="{556C925F-A58D-4A22-91B5-8A156E691FBD}" type="presParOf" srcId="{BF7A4587-79D3-4DD8-9938-572047017B6A}" destId="{F5FACDE2-FC3A-4E26-AFDC-F6B3957C0130}" srcOrd="1" destOrd="0" presId="urn:microsoft.com/office/officeart/2008/layout/LinedList"/>
    <dgm:cxn modelId="{C626F315-3F85-4545-B1E5-09D7E0962D8D}" type="presParOf" srcId="{AFA0BD42-5E35-45E9-B0EB-5A800297E037}" destId="{14D745B8-36EF-4033-8361-759A10286FDA}" srcOrd="8" destOrd="0" presId="urn:microsoft.com/office/officeart/2008/layout/LinedList"/>
    <dgm:cxn modelId="{7F804A1A-4322-49C1-9303-83EE3B10F52C}" type="presParOf" srcId="{AFA0BD42-5E35-45E9-B0EB-5A800297E037}" destId="{69B7058E-FBBD-4C91-97C3-2574492CF5B7}" srcOrd="9" destOrd="0" presId="urn:microsoft.com/office/officeart/2008/layout/LinedList"/>
    <dgm:cxn modelId="{5316F4C1-73F1-45DA-AD12-153AC8A657A6}" type="presParOf" srcId="{69B7058E-FBBD-4C91-97C3-2574492CF5B7}" destId="{5C32B4D5-0C82-4D48-ACEC-E7720EF1B6C3}" srcOrd="0" destOrd="0" presId="urn:microsoft.com/office/officeart/2008/layout/LinedList"/>
    <dgm:cxn modelId="{EAD12147-8305-4AEC-9CF4-9BB0D2004F49}" type="presParOf" srcId="{69B7058E-FBBD-4C91-97C3-2574492CF5B7}" destId="{1A416D96-48FA-42BD-9CBB-75062C41911F}" srcOrd="1" destOrd="0" presId="urn:microsoft.com/office/officeart/2008/layout/LinedList"/>
    <dgm:cxn modelId="{F7E714CB-B161-4301-9EE0-42CE9A73583B}" type="presParOf" srcId="{AFA0BD42-5E35-45E9-B0EB-5A800297E037}" destId="{1E650EE3-6DC6-4F94-BC8D-B3145FF27F92}" srcOrd="10" destOrd="0" presId="urn:microsoft.com/office/officeart/2008/layout/LinedList"/>
    <dgm:cxn modelId="{ECA0EF18-C3E5-42C8-8EB7-EE4D8C78B51A}" type="presParOf" srcId="{AFA0BD42-5E35-45E9-B0EB-5A800297E037}" destId="{E8DDAD67-EED1-4D7D-BD33-395AA03DC1BF}" srcOrd="11" destOrd="0" presId="urn:microsoft.com/office/officeart/2008/layout/LinedList"/>
    <dgm:cxn modelId="{182F987B-B438-4A27-94C0-078C7B507478}" type="presParOf" srcId="{E8DDAD67-EED1-4D7D-BD33-395AA03DC1BF}" destId="{BBEA8422-87CF-4B14-BB3A-C01DD97101C8}" srcOrd="0" destOrd="0" presId="urn:microsoft.com/office/officeart/2008/layout/LinedList"/>
    <dgm:cxn modelId="{7D9DC333-C648-4018-87E3-CEED30292446}" type="presParOf" srcId="{E8DDAD67-EED1-4D7D-BD33-395AA03DC1BF}" destId="{1F560826-3D95-48C3-B41C-B1A5DFD2C65F}" srcOrd="1" destOrd="0" presId="urn:microsoft.com/office/officeart/2008/layout/LinedList"/>
    <dgm:cxn modelId="{12A3E10A-CE84-44C6-A64A-5B4A09A4B063}" type="presParOf" srcId="{AFA0BD42-5E35-45E9-B0EB-5A800297E037}" destId="{65CB2960-6B10-4DA7-88A6-F8204FE78062}" srcOrd="12" destOrd="0" presId="urn:microsoft.com/office/officeart/2008/layout/LinedList"/>
    <dgm:cxn modelId="{96F5B837-F813-4D02-9846-659EE5329E2A}" type="presParOf" srcId="{AFA0BD42-5E35-45E9-B0EB-5A800297E037}" destId="{2950CCF7-32AD-4479-B441-C1F03EBBE9C1}" srcOrd="13" destOrd="0" presId="urn:microsoft.com/office/officeart/2008/layout/LinedList"/>
    <dgm:cxn modelId="{904D0FEC-7D7F-4DC3-8127-8620546DDDC4}" type="presParOf" srcId="{2950CCF7-32AD-4479-B441-C1F03EBBE9C1}" destId="{2DA0E094-4B84-4089-8760-5471341B87DC}" srcOrd="0" destOrd="0" presId="urn:microsoft.com/office/officeart/2008/layout/LinedList"/>
    <dgm:cxn modelId="{E4C76F6D-6D9A-4F69-9EAF-B28F32F15ADB}" type="presParOf" srcId="{2950CCF7-32AD-4479-B441-C1F03EBBE9C1}" destId="{47C12C91-98A6-467B-A847-17D5D39F0ED5}" srcOrd="1" destOrd="0" presId="urn:microsoft.com/office/officeart/2008/layout/LinedList"/>
    <dgm:cxn modelId="{8EE4AA84-530B-4828-99F2-8ED030365D76}" type="presParOf" srcId="{AFA0BD42-5E35-45E9-B0EB-5A800297E037}" destId="{F90B06D0-388E-48EE-BC29-CBFCC154B7F7}" srcOrd="14" destOrd="0" presId="urn:microsoft.com/office/officeart/2008/layout/LinedList"/>
    <dgm:cxn modelId="{B649BE92-F0AF-418A-A114-1CD030D59498}" type="presParOf" srcId="{AFA0BD42-5E35-45E9-B0EB-5A800297E037}" destId="{6FA06F13-0CC7-449D-9888-7B1314DAAEEE}" srcOrd="15" destOrd="0" presId="urn:microsoft.com/office/officeart/2008/layout/LinedList"/>
    <dgm:cxn modelId="{3659DCEA-EE24-4CA4-A9FB-3353B6431A20}" type="presParOf" srcId="{6FA06F13-0CC7-449D-9888-7B1314DAAEEE}" destId="{F905B8C2-6864-441A-934D-94F121CE7009}" srcOrd="0" destOrd="0" presId="urn:microsoft.com/office/officeart/2008/layout/LinedList"/>
    <dgm:cxn modelId="{C5D2300C-41A5-4E23-ADE7-FF986CB594D1}" type="presParOf" srcId="{6FA06F13-0CC7-449D-9888-7B1314DAAEEE}" destId="{F0DC0732-429B-4990-AAEA-F7612C9BD596}" srcOrd="1" destOrd="0" presId="urn:microsoft.com/office/officeart/2008/layout/LinedList"/>
    <dgm:cxn modelId="{2A65D5E4-8BA7-49DC-923D-A16EA343C095}" type="presParOf" srcId="{AFA0BD42-5E35-45E9-B0EB-5A800297E037}" destId="{8BE8D179-2BAA-4762-9FDB-6EEBC7CD4900}" srcOrd="16" destOrd="0" presId="urn:microsoft.com/office/officeart/2008/layout/LinedList"/>
    <dgm:cxn modelId="{841EF4C0-BEB8-4D45-B0EB-C7BA104E9406}" type="presParOf" srcId="{AFA0BD42-5E35-45E9-B0EB-5A800297E037}" destId="{39319758-C542-437F-8F78-3F1F9FCEF73C}" srcOrd="17" destOrd="0" presId="urn:microsoft.com/office/officeart/2008/layout/LinedList"/>
    <dgm:cxn modelId="{FFE9215E-BE26-4808-8A6E-1E4474A67524}" type="presParOf" srcId="{39319758-C542-437F-8F78-3F1F9FCEF73C}" destId="{332150F1-9848-4FAE-9B26-80C4068A537B}" srcOrd="0" destOrd="0" presId="urn:microsoft.com/office/officeart/2008/layout/LinedList"/>
    <dgm:cxn modelId="{4EA383A0-ABEA-4150-81DF-5E68A5BC1435}" type="presParOf" srcId="{39319758-C542-437F-8F78-3F1F9FCEF73C}" destId="{47025A1D-5B83-4AD6-B845-E0E296E826E0}" srcOrd="1" destOrd="0" presId="urn:microsoft.com/office/officeart/2008/layout/LinedList"/>
    <dgm:cxn modelId="{A5E7000F-8C6D-49B2-B0F3-E95C4AD6C617}" type="presParOf" srcId="{AFA0BD42-5E35-45E9-B0EB-5A800297E037}" destId="{7B9B9D54-41C9-48C4-B8C5-713D48D5C700}" srcOrd="18" destOrd="0" presId="urn:microsoft.com/office/officeart/2008/layout/LinedList"/>
    <dgm:cxn modelId="{F057CFD1-075C-45A3-8FA4-7AC1AE0675E8}" type="presParOf" srcId="{AFA0BD42-5E35-45E9-B0EB-5A800297E037}" destId="{55F5E26D-6A0F-4832-8007-5818F154B8C9}" srcOrd="19" destOrd="0" presId="urn:microsoft.com/office/officeart/2008/layout/LinedList"/>
    <dgm:cxn modelId="{13E0F19B-0E68-4453-9F7F-A29515CE6C40}" type="presParOf" srcId="{55F5E26D-6A0F-4832-8007-5818F154B8C9}" destId="{CC7F380D-309B-4A5F-BBD7-1BA922B9229C}" srcOrd="0" destOrd="0" presId="urn:microsoft.com/office/officeart/2008/layout/LinedList"/>
    <dgm:cxn modelId="{D9D7ED6A-654D-4A96-8AAC-4DAD0F9268C3}" type="presParOf" srcId="{55F5E26D-6A0F-4832-8007-5818F154B8C9}" destId="{1D3A9B3A-4CEE-4AAB-9ACB-8FA2B05C43DD}" srcOrd="1" destOrd="0" presId="urn:microsoft.com/office/officeart/2008/layout/LinedList"/>
    <dgm:cxn modelId="{B781AFEC-472C-4FCF-8761-27C34BE9A271}" type="presParOf" srcId="{AFA0BD42-5E35-45E9-B0EB-5A800297E037}" destId="{C0618598-99F0-41F6-8250-6C6CDB19B8D8}" srcOrd="20" destOrd="0" presId="urn:microsoft.com/office/officeart/2008/layout/LinedList"/>
    <dgm:cxn modelId="{090B3B51-64AE-44EC-85A5-F94D5AB2AB97}" type="presParOf" srcId="{AFA0BD42-5E35-45E9-B0EB-5A800297E037}" destId="{B953CEAA-8CFA-47F4-9F05-C6490183AB68}" srcOrd="21" destOrd="0" presId="urn:microsoft.com/office/officeart/2008/layout/LinedList"/>
    <dgm:cxn modelId="{8E3AA1C7-9BA3-4092-89EE-7E7DC66AE448}" type="presParOf" srcId="{B953CEAA-8CFA-47F4-9F05-C6490183AB68}" destId="{374CB993-7081-4BBA-BC35-5AD80462EB5E}" srcOrd="0" destOrd="0" presId="urn:microsoft.com/office/officeart/2008/layout/LinedList"/>
    <dgm:cxn modelId="{B4195F08-AA08-4E4A-BF5F-6C57A6345DFE}" type="presParOf" srcId="{B953CEAA-8CFA-47F4-9F05-C6490183AB68}" destId="{20044CBD-BBE9-45FE-B446-18A96222F144}" srcOrd="1" destOrd="0" presId="urn:microsoft.com/office/officeart/2008/layout/LinedList"/>
    <dgm:cxn modelId="{394A9C3D-FF0A-4BE5-892C-1FB570686515}" type="presParOf" srcId="{AFA0BD42-5E35-45E9-B0EB-5A800297E037}" destId="{755C7E8A-EBEC-47D5-87E2-738E4DA88469}" srcOrd="22" destOrd="0" presId="urn:microsoft.com/office/officeart/2008/layout/LinedList"/>
    <dgm:cxn modelId="{B374293A-8ACA-4D09-A135-B5ACCE80269F}" type="presParOf" srcId="{AFA0BD42-5E35-45E9-B0EB-5A800297E037}" destId="{B68539B1-9921-4AB2-8956-3234CFEEF1F9}" srcOrd="23" destOrd="0" presId="urn:microsoft.com/office/officeart/2008/layout/LinedList"/>
    <dgm:cxn modelId="{ED7F144B-9AAE-42FE-832D-D09EE32386FB}" type="presParOf" srcId="{B68539B1-9921-4AB2-8956-3234CFEEF1F9}" destId="{97FB5A5D-20C0-4148-89A6-DC23E61EFE67}" srcOrd="0" destOrd="0" presId="urn:microsoft.com/office/officeart/2008/layout/LinedList"/>
    <dgm:cxn modelId="{CE28BD17-D5B9-47AE-B5DA-A6C79E986290}" type="presParOf" srcId="{B68539B1-9921-4AB2-8956-3234CFEEF1F9}" destId="{E6C108F7-D497-44C0-BE4B-00B4091807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876FED-1F77-43F4-B372-856B2E2D8D5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F6459CB-8713-4F06-B9A7-178C7D21C5E6}">
      <dgm:prSet/>
      <dgm:spPr/>
      <dgm:t>
        <a:bodyPr/>
        <a:lstStyle/>
        <a:p>
          <a:r>
            <a:rPr lang="en-US"/>
            <a:t>True</a:t>
          </a:r>
        </a:p>
      </dgm:t>
    </dgm:pt>
    <dgm:pt modelId="{AA846D4E-CBBB-496B-BED9-1C234B2C29E2}" type="parTrans" cxnId="{2D32FEB5-9B87-4D9C-B133-E68733B873AB}">
      <dgm:prSet/>
      <dgm:spPr/>
      <dgm:t>
        <a:bodyPr/>
        <a:lstStyle/>
        <a:p>
          <a:endParaRPr lang="en-US"/>
        </a:p>
      </dgm:t>
    </dgm:pt>
    <dgm:pt modelId="{09CF2D1D-7EFC-413C-A911-79D01367B33A}" type="sibTrans" cxnId="{2D32FEB5-9B87-4D9C-B133-E68733B873AB}">
      <dgm:prSet/>
      <dgm:spPr/>
      <dgm:t>
        <a:bodyPr/>
        <a:lstStyle/>
        <a:p>
          <a:endParaRPr lang="en-US"/>
        </a:p>
      </dgm:t>
    </dgm:pt>
    <dgm:pt modelId="{399814A5-DE18-4CFF-A8FF-90E1EB56BA98}">
      <dgm:prSet/>
      <dgm:spPr/>
      <dgm:t>
        <a:bodyPr/>
        <a:lstStyle/>
        <a:p>
          <a:r>
            <a:rPr lang="en-US"/>
            <a:t>False</a:t>
          </a:r>
        </a:p>
      </dgm:t>
    </dgm:pt>
    <dgm:pt modelId="{33730AD0-F9FB-4417-9F19-ADBDEE5148D5}" type="parTrans" cxnId="{8CF0C833-A63D-4454-9EAE-D1B40D25D622}">
      <dgm:prSet/>
      <dgm:spPr/>
      <dgm:t>
        <a:bodyPr/>
        <a:lstStyle/>
        <a:p>
          <a:endParaRPr lang="en-US"/>
        </a:p>
      </dgm:t>
    </dgm:pt>
    <dgm:pt modelId="{8CFBFDD3-CD24-404C-BCA6-A0D4F35E5DBF}" type="sibTrans" cxnId="{8CF0C833-A63D-4454-9EAE-D1B40D25D622}">
      <dgm:prSet/>
      <dgm:spPr/>
      <dgm:t>
        <a:bodyPr/>
        <a:lstStyle/>
        <a:p>
          <a:endParaRPr lang="en-US"/>
        </a:p>
      </dgm:t>
    </dgm:pt>
    <dgm:pt modelId="{1D36C438-2198-4342-8A01-9760760E8613}" type="pres">
      <dgm:prSet presAssocID="{68876FED-1F77-43F4-B372-856B2E2D8D59}" presName="linear" presStyleCnt="0">
        <dgm:presLayoutVars>
          <dgm:animLvl val="lvl"/>
          <dgm:resizeHandles val="exact"/>
        </dgm:presLayoutVars>
      </dgm:prSet>
      <dgm:spPr/>
    </dgm:pt>
    <dgm:pt modelId="{4878D09F-73D7-4E11-93C9-4C423060EABD}" type="pres">
      <dgm:prSet presAssocID="{FF6459CB-8713-4F06-B9A7-178C7D21C5E6}" presName="parentText" presStyleLbl="node1" presStyleIdx="0" presStyleCnt="2">
        <dgm:presLayoutVars>
          <dgm:chMax val="0"/>
          <dgm:bulletEnabled val="1"/>
        </dgm:presLayoutVars>
      </dgm:prSet>
      <dgm:spPr/>
    </dgm:pt>
    <dgm:pt modelId="{08303220-DB29-4262-B886-EC583DE6856D}" type="pres">
      <dgm:prSet presAssocID="{09CF2D1D-7EFC-413C-A911-79D01367B33A}" presName="spacer" presStyleCnt="0"/>
      <dgm:spPr/>
    </dgm:pt>
    <dgm:pt modelId="{B34612B1-B48C-4D98-8546-FE792B08D976}" type="pres">
      <dgm:prSet presAssocID="{399814A5-DE18-4CFF-A8FF-90E1EB56BA98}" presName="parentText" presStyleLbl="node1" presStyleIdx="1" presStyleCnt="2">
        <dgm:presLayoutVars>
          <dgm:chMax val="0"/>
          <dgm:bulletEnabled val="1"/>
        </dgm:presLayoutVars>
      </dgm:prSet>
      <dgm:spPr/>
    </dgm:pt>
  </dgm:ptLst>
  <dgm:cxnLst>
    <dgm:cxn modelId="{B8A1FC2C-56A5-4AA8-8356-528A71F87F15}" type="presOf" srcId="{399814A5-DE18-4CFF-A8FF-90E1EB56BA98}" destId="{B34612B1-B48C-4D98-8546-FE792B08D976}" srcOrd="0" destOrd="0" presId="urn:microsoft.com/office/officeart/2005/8/layout/vList2"/>
    <dgm:cxn modelId="{8CF0C833-A63D-4454-9EAE-D1B40D25D622}" srcId="{68876FED-1F77-43F4-B372-856B2E2D8D59}" destId="{399814A5-DE18-4CFF-A8FF-90E1EB56BA98}" srcOrd="1" destOrd="0" parTransId="{33730AD0-F9FB-4417-9F19-ADBDEE5148D5}" sibTransId="{8CFBFDD3-CD24-404C-BCA6-A0D4F35E5DBF}"/>
    <dgm:cxn modelId="{B056434E-B948-40F0-B8BB-2D616B0D74F1}" type="presOf" srcId="{68876FED-1F77-43F4-B372-856B2E2D8D59}" destId="{1D36C438-2198-4342-8A01-9760760E8613}" srcOrd="0" destOrd="0" presId="urn:microsoft.com/office/officeart/2005/8/layout/vList2"/>
    <dgm:cxn modelId="{2D32FEB5-9B87-4D9C-B133-E68733B873AB}" srcId="{68876FED-1F77-43F4-B372-856B2E2D8D59}" destId="{FF6459CB-8713-4F06-B9A7-178C7D21C5E6}" srcOrd="0" destOrd="0" parTransId="{AA846D4E-CBBB-496B-BED9-1C234B2C29E2}" sibTransId="{09CF2D1D-7EFC-413C-A911-79D01367B33A}"/>
    <dgm:cxn modelId="{2439DAF3-5062-489A-AB01-96D09F0F88B5}" type="presOf" srcId="{FF6459CB-8713-4F06-B9A7-178C7D21C5E6}" destId="{4878D09F-73D7-4E11-93C9-4C423060EABD}" srcOrd="0" destOrd="0" presId="urn:microsoft.com/office/officeart/2005/8/layout/vList2"/>
    <dgm:cxn modelId="{CBA8A275-DB53-4C81-A518-E45F565DB3B7}" type="presParOf" srcId="{1D36C438-2198-4342-8A01-9760760E8613}" destId="{4878D09F-73D7-4E11-93C9-4C423060EABD}" srcOrd="0" destOrd="0" presId="urn:microsoft.com/office/officeart/2005/8/layout/vList2"/>
    <dgm:cxn modelId="{1FE80B5F-4CCF-4C02-859A-279A4BB8B06F}" type="presParOf" srcId="{1D36C438-2198-4342-8A01-9760760E8613}" destId="{08303220-DB29-4262-B886-EC583DE6856D}" srcOrd="1" destOrd="0" presId="urn:microsoft.com/office/officeart/2005/8/layout/vList2"/>
    <dgm:cxn modelId="{13A96B2F-7501-4F5E-AEC4-7D334A60C5B7}" type="presParOf" srcId="{1D36C438-2198-4342-8A01-9760760E8613}" destId="{B34612B1-B48C-4D98-8546-FE792B08D97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FD4D93-4496-4AB0-B82C-3D2F5E74BB8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2F27475-CAC2-4FED-8B41-1025240527D9}">
      <dgm:prSet/>
      <dgm:spPr/>
      <dgm:t>
        <a:bodyPr/>
        <a:lstStyle/>
        <a:p>
          <a:r>
            <a:rPr lang="en-US"/>
            <a:t>True</a:t>
          </a:r>
        </a:p>
      </dgm:t>
    </dgm:pt>
    <dgm:pt modelId="{CD6A2380-C044-4791-9BEF-17E209249775}" type="parTrans" cxnId="{BA6F0915-3798-4BAF-92DE-E524F1D4EC42}">
      <dgm:prSet/>
      <dgm:spPr/>
      <dgm:t>
        <a:bodyPr/>
        <a:lstStyle/>
        <a:p>
          <a:endParaRPr lang="en-US"/>
        </a:p>
      </dgm:t>
    </dgm:pt>
    <dgm:pt modelId="{CC1F67CF-E23C-4BF8-9D97-93AF4465C9EA}" type="sibTrans" cxnId="{BA6F0915-3798-4BAF-92DE-E524F1D4EC42}">
      <dgm:prSet/>
      <dgm:spPr/>
      <dgm:t>
        <a:bodyPr/>
        <a:lstStyle/>
        <a:p>
          <a:endParaRPr lang="en-US"/>
        </a:p>
      </dgm:t>
    </dgm:pt>
    <dgm:pt modelId="{45210FAA-C544-4681-812A-0FF3C4B58984}">
      <dgm:prSet/>
      <dgm:spPr/>
      <dgm:t>
        <a:bodyPr/>
        <a:lstStyle/>
        <a:p>
          <a:r>
            <a:rPr lang="en-US"/>
            <a:t>False</a:t>
          </a:r>
        </a:p>
      </dgm:t>
    </dgm:pt>
    <dgm:pt modelId="{289D5696-D3C6-4C62-BB24-A5458576DDE6}" type="parTrans" cxnId="{724601D1-9E1B-411B-B9A5-75EC74A7B281}">
      <dgm:prSet/>
      <dgm:spPr/>
      <dgm:t>
        <a:bodyPr/>
        <a:lstStyle/>
        <a:p>
          <a:endParaRPr lang="en-US"/>
        </a:p>
      </dgm:t>
    </dgm:pt>
    <dgm:pt modelId="{6C3BF6E8-637E-4548-B61B-44B41336BCD8}" type="sibTrans" cxnId="{724601D1-9E1B-411B-B9A5-75EC74A7B281}">
      <dgm:prSet/>
      <dgm:spPr/>
      <dgm:t>
        <a:bodyPr/>
        <a:lstStyle/>
        <a:p>
          <a:endParaRPr lang="en-US"/>
        </a:p>
      </dgm:t>
    </dgm:pt>
    <dgm:pt modelId="{C632C8AE-F841-4BC5-BD38-9EC0A1834239}" type="pres">
      <dgm:prSet presAssocID="{B7FD4D93-4496-4AB0-B82C-3D2F5E74BB8A}" presName="linear" presStyleCnt="0">
        <dgm:presLayoutVars>
          <dgm:animLvl val="lvl"/>
          <dgm:resizeHandles val="exact"/>
        </dgm:presLayoutVars>
      </dgm:prSet>
      <dgm:spPr/>
    </dgm:pt>
    <dgm:pt modelId="{907D12DD-C846-48C1-9D34-37D6077540D3}" type="pres">
      <dgm:prSet presAssocID="{D2F27475-CAC2-4FED-8B41-1025240527D9}" presName="parentText" presStyleLbl="node1" presStyleIdx="0" presStyleCnt="2">
        <dgm:presLayoutVars>
          <dgm:chMax val="0"/>
          <dgm:bulletEnabled val="1"/>
        </dgm:presLayoutVars>
      </dgm:prSet>
      <dgm:spPr/>
    </dgm:pt>
    <dgm:pt modelId="{6C8D3BDC-652B-4E15-BB2E-88429C1F9874}" type="pres">
      <dgm:prSet presAssocID="{CC1F67CF-E23C-4BF8-9D97-93AF4465C9EA}" presName="spacer" presStyleCnt="0"/>
      <dgm:spPr/>
    </dgm:pt>
    <dgm:pt modelId="{C554DAFE-7B7B-4FBF-B10B-8F5FDB86B45B}" type="pres">
      <dgm:prSet presAssocID="{45210FAA-C544-4681-812A-0FF3C4B58984}" presName="parentText" presStyleLbl="node1" presStyleIdx="1" presStyleCnt="2">
        <dgm:presLayoutVars>
          <dgm:chMax val="0"/>
          <dgm:bulletEnabled val="1"/>
        </dgm:presLayoutVars>
      </dgm:prSet>
      <dgm:spPr/>
    </dgm:pt>
  </dgm:ptLst>
  <dgm:cxnLst>
    <dgm:cxn modelId="{C4098C12-FFC6-4424-9F41-99358D31781C}" type="presOf" srcId="{B7FD4D93-4496-4AB0-B82C-3D2F5E74BB8A}" destId="{C632C8AE-F841-4BC5-BD38-9EC0A1834239}" srcOrd="0" destOrd="0" presId="urn:microsoft.com/office/officeart/2005/8/layout/vList2"/>
    <dgm:cxn modelId="{BA6F0915-3798-4BAF-92DE-E524F1D4EC42}" srcId="{B7FD4D93-4496-4AB0-B82C-3D2F5E74BB8A}" destId="{D2F27475-CAC2-4FED-8B41-1025240527D9}" srcOrd="0" destOrd="0" parTransId="{CD6A2380-C044-4791-9BEF-17E209249775}" sibTransId="{CC1F67CF-E23C-4BF8-9D97-93AF4465C9EA}"/>
    <dgm:cxn modelId="{991C7467-A01E-4122-BD2A-AB1097CB6DD4}" type="presOf" srcId="{45210FAA-C544-4681-812A-0FF3C4B58984}" destId="{C554DAFE-7B7B-4FBF-B10B-8F5FDB86B45B}" srcOrd="0" destOrd="0" presId="urn:microsoft.com/office/officeart/2005/8/layout/vList2"/>
    <dgm:cxn modelId="{C97F1B81-323E-4DAB-923F-795BD2B15225}" type="presOf" srcId="{D2F27475-CAC2-4FED-8B41-1025240527D9}" destId="{907D12DD-C846-48C1-9D34-37D6077540D3}" srcOrd="0" destOrd="0" presId="urn:microsoft.com/office/officeart/2005/8/layout/vList2"/>
    <dgm:cxn modelId="{724601D1-9E1B-411B-B9A5-75EC74A7B281}" srcId="{B7FD4D93-4496-4AB0-B82C-3D2F5E74BB8A}" destId="{45210FAA-C544-4681-812A-0FF3C4B58984}" srcOrd="1" destOrd="0" parTransId="{289D5696-D3C6-4C62-BB24-A5458576DDE6}" sibTransId="{6C3BF6E8-637E-4548-B61B-44B41336BCD8}"/>
    <dgm:cxn modelId="{E4B15B82-05E9-48B6-AD7A-9C501B9C2204}" type="presParOf" srcId="{C632C8AE-F841-4BC5-BD38-9EC0A1834239}" destId="{907D12DD-C846-48C1-9D34-37D6077540D3}" srcOrd="0" destOrd="0" presId="urn:microsoft.com/office/officeart/2005/8/layout/vList2"/>
    <dgm:cxn modelId="{701CDF27-DEE9-40B0-8B56-FF2D46533698}" type="presParOf" srcId="{C632C8AE-F841-4BC5-BD38-9EC0A1834239}" destId="{6C8D3BDC-652B-4E15-BB2E-88429C1F9874}" srcOrd="1" destOrd="0" presId="urn:microsoft.com/office/officeart/2005/8/layout/vList2"/>
    <dgm:cxn modelId="{A0A54A0D-555A-442A-A2E6-9430EBC1562E}" type="presParOf" srcId="{C632C8AE-F841-4BC5-BD38-9EC0A1834239}" destId="{C554DAFE-7B7B-4FBF-B10B-8F5FDB86B45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44880-D6FB-461A-9B28-941C9DCD2F7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DD72DBE-0973-4737-A71C-D1C862A66F56}">
      <dgm:prSet/>
      <dgm:spPr/>
      <dgm:t>
        <a:bodyPr/>
        <a:lstStyle/>
        <a:p>
          <a:r>
            <a:rPr lang="en-US" dirty="0"/>
            <a:t>Prescription medication </a:t>
          </a:r>
        </a:p>
      </dgm:t>
    </dgm:pt>
    <dgm:pt modelId="{46F522E1-CFBD-4C37-8E96-AC29B365F908}" type="parTrans" cxnId="{3C9CE6E8-3F0A-4999-BBDD-8DFD92215956}">
      <dgm:prSet/>
      <dgm:spPr/>
      <dgm:t>
        <a:bodyPr/>
        <a:lstStyle/>
        <a:p>
          <a:endParaRPr lang="en-US"/>
        </a:p>
      </dgm:t>
    </dgm:pt>
    <dgm:pt modelId="{C80B87E6-DBD9-4EC7-A1F3-92CF2F0CB868}" type="sibTrans" cxnId="{3C9CE6E8-3F0A-4999-BBDD-8DFD92215956}">
      <dgm:prSet/>
      <dgm:spPr/>
      <dgm:t>
        <a:bodyPr/>
        <a:lstStyle/>
        <a:p>
          <a:endParaRPr lang="en-US"/>
        </a:p>
      </dgm:t>
    </dgm:pt>
    <dgm:pt modelId="{93041EE5-3522-4F9D-81CE-16EB139AF80B}">
      <dgm:prSet/>
      <dgm:spPr/>
      <dgm:t>
        <a:bodyPr/>
        <a:lstStyle/>
        <a:p>
          <a:r>
            <a:rPr lang="en-US" dirty="0"/>
            <a:t>Safe medication</a:t>
          </a:r>
        </a:p>
      </dgm:t>
    </dgm:pt>
    <dgm:pt modelId="{9DB8CAA5-5168-4D30-868D-8F18779DF173}" type="parTrans" cxnId="{29CF8B53-237A-47F4-B6AB-048212AFA0CD}">
      <dgm:prSet/>
      <dgm:spPr/>
      <dgm:t>
        <a:bodyPr/>
        <a:lstStyle/>
        <a:p>
          <a:endParaRPr lang="en-US"/>
        </a:p>
      </dgm:t>
    </dgm:pt>
    <dgm:pt modelId="{AA3517BC-21D3-494C-AE8C-F447F02E2AF3}" type="sibTrans" cxnId="{29CF8B53-237A-47F4-B6AB-048212AFA0CD}">
      <dgm:prSet/>
      <dgm:spPr/>
      <dgm:t>
        <a:bodyPr/>
        <a:lstStyle/>
        <a:p>
          <a:endParaRPr lang="en-US"/>
        </a:p>
      </dgm:t>
    </dgm:pt>
    <dgm:pt modelId="{D6CAA19A-6B55-45C2-926B-FBA73157F58F}">
      <dgm:prSet/>
      <dgm:spPr/>
      <dgm:t>
        <a:bodyPr/>
        <a:lstStyle/>
        <a:p>
          <a:r>
            <a:rPr lang="en-US" dirty="0"/>
            <a:t>Only has an effect if the person has opioids in their system </a:t>
          </a:r>
        </a:p>
      </dgm:t>
    </dgm:pt>
    <dgm:pt modelId="{394BE0F2-97BC-4122-A35F-A3098319F2B2}" type="parTrans" cxnId="{3A302625-DC80-4C99-B759-F4150122D86A}">
      <dgm:prSet/>
      <dgm:spPr/>
      <dgm:t>
        <a:bodyPr/>
        <a:lstStyle/>
        <a:p>
          <a:endParaRPr lang="en-US"/>
        </a:p>
      </dgm:t>
    </dgm:pt>
    <dgm:pt modelId="{177F8A8F-B10C-4711-BE17-EEE159612FFA}" type="sibTrans" cxnId="{3A302625-DC80-4C99-B759-F4150122D86A}">
      <dgm:prSet/>
      <dgm:spPr/>
      <dgm:t>
        <a:bodyPr/>
        <a:lstStyle/>
        <a:p>
          <a:endParaRPr lang="en-US"/>
        </a:p>
      </dgm:t>
    </dgm:pt>
    <dgm:pt modelId="{DDFD0DA8-5AA2-43F8-A44E-F377909C0D42}">
      <dgm:prSet/>
      <dgm:spPr/>
      <dgm:t>
        <a:bodyPr/>
        <a:lstStyle/>
        <a:p>
          <a:r>
            <a:rPr lang="en-US" dirty="0"/>
            <a:t>You cannot get high from it, it has no abuse potential/street value, and if you are dependent, it causes withdrawal</a:t>
          </a:r>
        </a:p>
      </dgm:t>
    </dgm:pt>
    <dgm:pt modelId="{70A7A45F-D41D-4A27-A698-ABF8D743F107}" type="parTrans" cxnId="{4B7A6761-35BF-4152-BF30-B76CF97F2B73}">
      <dgm:prSet/>
      <dgm:spPr/>
      <dgm:t>
        <a:bodyPr/>
        <a:lstStyle/>
        <a:p>
          <a:endParaRPr lang="en-US"/>
        </a:p>
      </dgm:t>
    </dgm:pt>
    <dgm:pt modelId="{FF9899A2-4554-4460-AFA9-116304EAA85D}" type="sibTrans" cxnId="{4B7A6761-35BF-4152-BF30-B76CF97F2B73}">
      <dgm:prSet/>
      <dgm:spPr/>
      <dgm:t>
        <a:bodyPr/>
        <a:lstStyle/>
        <a:p>
          <a:endParaRPr lang="en-US"/>
        </a:p>
      </dgm:t>
    </dgm:pt>
    <dgm:pt modelId="{ED16E8FF-A0DD-4F95-ADAC-80F3C3FF3E95}">
      <dgm:prSet/>
      <dgm:spPr/>
      <dgm:t>
        <a:bodyPr/>
        <a:lstStyle/>
        <a:p>
          <a:r>
            <a:rPr lang="en-US" dirty="0"/>
            <a:t>Its only function is opioid overdose reversal</a:t>
          </a:r>
        </a:p>
      </dgm:t>
    </dgm:pt>
    <dgm:pt modelId="{C1162B12-4565-4828-B45B-0AB66F0B00F3}" type="parTrans" cxnId="{C6FB2F56-9F5C-4D93-AFFC-4FCFBBD14CC5}">
      <dgm:prSet/>
      <dgm:spPr/>
      <dgm:t>
        <a:bodyPr/>
        <a:lstStyle/>
        <a:p>
          <a:endParaRPr lang="en-US"/>
        </a:p>
      </dgm:t>
    </dgm:pt>
    <dgm:pt modelId="{BEA74D8A-C327-46AE-9AFE-17D44273603E}" type="sibTrans" cxnId="{C6FB2F56-9F5C-4D93-AFFC-4FCFBBD14CC5}">
      <dgm:prSet/>
      <dgm:spPr/>
      <dgm:t>
        <a:bodyPr/>
        <a:lstStyle/>
        <a:p>
          <a:endParaRPr lang="en-US"/>
        </a:p>
      </dgm:t>
    </dgm:pt>
    <dgm:pt modelId="{155DFF05-BB79-4409-9585-EFAC3A044068}">
      <dgm:prSet/>
      <dgm:spPr/>
      <dgm:t>
        <a:bodyPr/>
        <a:lstStyle/>
        <a:p>
          <a:r>
            <a:rPr lang="en-US" dirty="0"/>
            <a:t>Works on any opioid</a:t>
          </a:r>
        </a:p>
      </dgm:t>
    </dgm:pt>
    <dgm:pt modelId="{584DB83A-F244-4C04-A359-173F0204F690}" type="parTrans" cxnId="{F5CBC896-8003-4919-A075-7EDCFDE1A148}">
      <dgm:prSet/>
      <dgm:spPr/>
      <dgm:t>
        <a:bodyPr/>
        <a:lstStyle/>
        <a:p>
          <a:endParaRPr lang="en-US"/>
        </a:p>
      </dgm:t>
    </dgm:pt>
    <dgm:pt modelId="{02C789C6-F5AE-4C34-949C-733589FAC689}" type="sibTrans" cxnId="{F5CBC896-8003-4919-A075-7EDCFDE1A148}">
      <dgm:prSet/>
      <dgm:spPr/>
      <dgm:t>
        <a:bodyPr/>
        <a:lstStyle/>
        <a:p>
          <a:endParaRPr lang="en-US"/>
        </a:p>
      </dgm:t>
    </dgm:pt>
    <dgm:pt modelId="{14DE7868-52FD-4611-985F-7DA88E118C32}" type="pres">
      <dgm:prSet presAssocID="{F4244880-D6FB-461A-9B28-941C9DCD2F7A}" presName="vert0" presStyleCnt="0">
        <dgm:presLayoutVars>
          <dgm:dir/>
          <dgm:animOne val="branch"/>
          <dgm:animLvl val="lvl"/>
        </dgm:presLayoutVars>
      </dgm:prSet>
      <dgm:spPr/>
    </dgm:pt>
    <dgm:pt modelId="{2E843C20-7914-4ECE-B3BF-6A044D35B29B}" type="pres">
      <dgm:prSet presAssocID="{7DD72DBE-0973-4737-A71C-D1C862A66F56}" presName="thickLine" presStyleLbl="alignNode1" presStyleIdx="0" presStyleCnt="6"/>
      <dgm:spPr/>
    </dgm:pt>
    <dgm:pt modelId="{0C7175B8-7ABE-4A87-ADFB-742ECBBC4493}" type="pres">
      <dgm:prSet presAssocID="{7DD72DBE-0973-4737-A71C-D1C862A66F56}" presName="horz1" presStyleCnt="0"/>
      <dgm:spPr/>
    </dgm:pt>
    <dgm:pt modelId="{0BF8D43F-9349-4211-926F-07D7F0583B50}" type="pres">
      <dgm:prSet presAssocID="{7DD72DBE-0973-4737-A71C-D1C862A66F56}" presName="tx1" presStyleLbl="revTx" presStyleIdx="0" presStyleCnt="6"/>
      <dgm:spPr/>
    </dgm:pt>
    <dgm:pt modelId="{94D24308-DF99-471C-ACA7-370485EF591B}" type="pres">
      <dgm:prSet presAssocID="{7DD72DBE-0973-4737-A71C-D1C862A66F56}" presName="vert1" presStyleCnt="0"/>
      <dgm:spPr/>
    </dgm:pt>
    <dgm:pt modelId="{01867C39-DED6-4D80-A65B-1FB61FE0ED8E}" type="pres">
      <dgm:prSet presAssocID="{93041EE5-3522-4F9D-81CE-16EB139AF80B}" presName="thickLine" presStyleLbl="alignNode1" presStyleIdx="1" presStyleCnt="6"/>
      <dgm:spPr/>
    </dgm:pt>
    <dgm:pt modelId="{C5F1F94F-CF15-403A-B886-0945E4596D1F}" type="pres">
      <dgm:prSet presAssocID="{93041EE5-3522-4F9D-81CE-16EB139AF80B}" presName="horz1" presStyleCnt="0"/>
      <dgm:spPr/>
    </dgm:pt>
    <dgm:pt modelId="{B397714E-A2CC-4A99-80B3-DFD4396BBB89}" type="pres">
      <dgm:prSet presAssocID="{93041EE5-3522-4F9D-81CE-16EB139AF80B}" presName="tx1" presStyleLbl="revTx" presStyleIdx="1" presStyleCnt="6"/>
      <dgm:spPr/>
    </dgm:pt>
    <dgm:pt modelId="{C27D4A0F-6096-4AF4-94EF-FFD94E6B2AEB}" type="pres">
      <dgm:prSet presAssocID="{93041EE5-3522-4F9D-81CE-16EB139AF80B}" presName="vert1" presStyleCnt="0"/>
      <dgm:spPr/>
    </dgm:pt>
    <dgm:pt modelId="{BA25BF97-0C49-49F9-9FCB-028759AAC5A7}" type="pres">
      <dgm:prSet presAssocID="{D6CAA19A-6B55-45C2-926B-FBA73157F58F}" presName="thickLine" presStyleLbl="alignNode1" presStyleIdx="2" presStyleCnt="6"/>
      <dgm:spPr/>
    </dgm:pt>
    <dgm:pt modelId="{524F0585-6D36-42EA-B208-E4273B755368}" type="pres">
      <dgm:prSet presAssocID="{D6CAA19A-6B55-45C2-926B-FBA73157F58F}" presName="horz1" presStyleCnt="0"/>
      <dgm:spPr/>
    </dgm:pt>
    <dgm:pt modelId="{D6DFC7F0-2D45-4B84-B2D4-0D93B3A8D540}" type="pres">
      <dgm:prSet presAssocID="{D6CAA19A-6B55-45C2-926B-FBA73157F58F}" presName="tx1" presStyleLbl="revTx" presStyleIdx="2" presStyleCnt="6"/>
      <dgm:spPr/>
    </dgm:pt>
    <dgm:pt modelId="{9C8D6C23-232B-489C-BF47-935ADA6D6B37}" type="pres">
      <dgm:prSet presAssocID="{D6CAA19A-6B55-45C2-926B-FBA73157F58F}" presName="vert1" presStyleCnt="0"/>
      <dgm:spPr/>
    </dgm:pt>
    <dgm:pt modelId="{F637734F-8F19-4EBF-BA48-CBDDBD1FAE63}" type="pres">
      <dgm:prSet presAssocID="{DDFD0DA8-5AA2-43F8-A44E-F377909C0D42}" presName="thickLine" presStyleLbl="alignNode1" presStyleIdx="3" presStyleCnt="6"/>
      <dgm:spPr/>
    </dgm:pt>
    <dgm:pt modelId="{217666DB-FFD7-4486-BF1F-4FFFA11B904B}" type="pres">
      <dgm:prSet presAssocID="{DDFD0DA8-5AA2-43F8-A44E-F377909C0D42}" presName="horz1" presStyleCnt="0"/>
      <dgm:spPr/>
    </dgm:pt>
    <dgm:pt modelId="{47E0375F-D9B7-407F-B46C-F9D9D299CD6A}" type="pres">
      <dgm:prSet presAssocID="{DDFD0DA8-5AA2-43F8-A44E-F377909C0D42}" presName="tx1" presStyleLbl="revTx" presStyleIdx="3" presStyleCnt="6"/>
      <dgm:spPr/>
    </dgm:pt>
    <dgm:pt modelId="{D4F9A187-90C8-427E-AFAD-5124A02F795C}" type="pres">
      <dgm:prSet presAssocID="{DDFD0DA8-5AA2-43F8-A44E-F377909C0D42}" presName="vert1" presStyleCnt="0"/>
      <dgm:spPr/>
    </dgm:pt>
    <dgm:pt modelId="{90E6D29D-C7BF-4C71-A6D4-D87BC8481642}" type="pres">
      <dgm:prSet presAssocID="{ED16E8FF-A0DD-4F95-ADAC-80F3C3FF3E95}" presName="thickLine" presStyleLbl="alignNode1" presStyleIdx="4" presStyleCnt="6"/>
      <dgm:spPr/>
    </dgm:pt>
    <dgm:pt modelId="{8F0DCAA5-F0C4-4911-A650-E117B866A2ED}" type="pres">
      <dgm:prSet presAssocID="{ED16E8FF-A0DD-4F95-ADAC-80F3C3FF3E95}" presName="horz1" presStyleCnt="0"/>
      <dgm:spPr/>
    </dgm:pt>
    <dgm:pt modelId="{85B0B717-3F65-4382-BA89-23DA9A14E1A7}" type="pres">
      <dgm:prSet presAssocID="{ED16E8FF-A0DD-4F95-ADAC-80F3C3FF3E95}" presName="tx1" presStyleLbl="revTx" presStyleIdx="4" presStyleCnt="6"/>
      <dgm:spPr/>
    </dgm:pt>
    <dgm:pt modelId="{C4AC677D-3EB9-415E-8319-D7F863E8B91B}" type="pres">
      <dgm:prSet presAssocID="{ED16E8FF-A0DD-4F95-ADAC-80F3C3FF3E95}" presName="vert1" presStyleCnt="0"/>
      <dgm:spPr/>
    </dgm:pt>
    <dgm:pt modelId="{5EE0CD53-1F17-4337-A627-23A0A0DEF94E}" type="pres">
      <dgm:prSet presAssocID="{155DFF05-BB79-4409-9585-EFAC3A044068}" presName="thickLine" presStyleLbl="alignNode1" presStyleIdx="5" presStyleCnt="6"/>
      <dgm:spPr/>
    </dgm:pt>
    <dgm:pt modelId="{0E70BA90-0040-4E83-B4C4-C3A4A4F7E7FE}" type="pres">
      <dgm:prSet presAssocID="{155DFF05-BB79-4409-9585-EFAC3A044068}" presName="horz1" presStyleCnt="0"/>
      <dgm:spPr/>
    </dgm:pt>
    <dgm:pt modelId="{FC0E0477-17D1-4271-B8B9-28721DF0CE3F}" type="pres">
      <dgm:prSet presAssocID="{155DFF05-BB79-4409-9585-EFAC3A044068}" presName="tx1" presStyleLbl="revTx" presStyleIdx="5" presStyleCnt="6"/>
      <dgm:spPr/>
    </dgm:pt>
    <dgm:pt modelId="{A977833A-F9EA-4AFE-BD32-17EFA85F75F4}" type="pres">
      <dgm:prSet presAssocID="{155DFF05-BB79-4409-9585-EFAC3A044068}" presName="vert1" presStyleCnt="0"/>
      <dgm:spPr/>
    </dgm:pt>
  </dgm:ptLst>
  <dgm:cxnLst>
    <dgm:cxn modelId="{3A302625-DC80-4C99-B759-F4150122D86A}" srcId="{F4244880-D6FB-461A-9B28-941C9DCD2F7A}" destId="{D6CAA19A-6B55-45C2-926B-FBA73157F58F}" srcOrd="2" destOrd="0" parTransId="{394BE0F2-97BC-4122-A35F-A3098319F2B2}" sibTransId="{177F8A8F-B10C-4711-BE17-EEE159612FFA}"/>
    <dgm:cxn modelId="{4B7A6761-35BF-4152-BF30-B76CF97F2B73}" srcId="{F4244880-D6FB-461A-9B28-941C9DCD2F7A}" destId="{DDFD0DA8-5AA2-43F8-A44E-F377909C0D42}" srcOrd="3" destOrd="0" parTransId="{70A7A45F-D41D-4A27-A698-ABF8D743F107}" sibTransId="{FF9899A2-4554-4460-AFA9-116304EAA85D}"/>
    <dgm:cxn modelId="{4E3BD866-FB7B-47F6-B994-44CB825693B3}" type="presOf" srcId="{7DD72DBE-0973-4737-A71C-D1C862A66F56}" destId="{0BF8D43F-9349-4211-926F-07D7F0583B50}" srcOrd="0" destOrd="0" presId="urn:microsoft.com/office/officeart/2008/layout/LinedList"/>
    <dgm:cxn modelId="{29CF8B53-237A-47F4-B6AB-048212AFA0CD}" srcId="{F4244880-D6FB-461A-9B28-941C9DCD2F7A}" destId="{93041EE5-3522-4F9D-81CE-16EB139AF80B}" srcOrd="1" destOrd="0" parTransId="{9DB8CAA5-5168-4D30-868D-8F18779DF173}" sibTransId="{AA3517BC-21D3-494C-AE8C-F447F02E2AF3}"/>
    <dgm:cxn modelId="{C6FB2F56-9F5C-4D93-AFFC-4FCFBBD14CC5}" srcId="{F4244880-D6FB-461A-9B28-941C9DCD2F7A}" destId="{ED16E8FF-A0DD-4F95-ADAC-80F3C3FF3E95}" srcOrd="4" destOrd="0" parTransId="{C1162B12-4565-4828-B45B-0AB66F0B00F3}" sibTransId="{BEA74D8A-C327-46AE-9AFE-17D44273603E}"/>
    <dgm:cxn modelId="{F5CBC896-8003-4919-A075-7EDCFDE1A148}" srcId="{F4244880-D6FB-461A-9B28-941C9DCD2F7A}" destId="{155DFF05-BB79-4409-9585-EFAC3A044068}" srcOrd="5" destOrd="0" parTransId="{584DB83A-F244-4C04-A359-173F0204F690}" sibTransId="{02C789C6-F5AE-4C34-949C-733589FAC689}"/>
    <dgm:cxn modelId="{D54BC19B-843D-4BF4-BF0A-25896C80E7E1}" type="presOf" srcId="{DDFD0DA8-5AA2-43F8-A44E-F377909C0D42}" destId="{47E0375F-D9B7-407F-B46C-F9D9D299CD6A}" srcOrd="0" destOrd="0" presId="urn:microsoft.com/office/officeart/2008/layout/LinedList"/>
    <dgm:cxn modelId="{F7499FA5-7284-4930-B6EE-4C8C5CF3252A}" type="presOf" srcId="{D6CAA19A-6B55-45C2-926B-FBA73157F58F}" destId="{D6DFC7F0-2D45-4B84-B2D4-0D93B3A8D540}" srcOrd="0" destOrd="0" presId="urn:microsoft.com/office/officeart/2008/layout/LinedList"/>
    <dgm:cxn modelId="{07D64DBF-62A2-400C-BB47-C1096C836DE2}" type="presOf" srcId="{F4244880-D6FB-461A-9B28-941C9DCD2F7A}" destId="{14DE7868-52FD-4611-985F-7DA88E118C32}" srcOrd="0" destOrd="0" presId="urn:microsoft.com/office/officeart/2008/layout/LinedList"/>
    <dgm:cxn modelId="{B72285C3-EBB3-4270-9185-4DAD133DD8F0}" type="presOf" srcId="{155DFF05-BB79-4409-9585-EFAC3A044068}" destId="{FC0E0477-17D1-4271-B8B9-28721DF0CE3F}" srcOrd="0" destOrd="0" presId="urn:microsoft.com/office/officeart/2008/layout/LinedList"/>
    <dgm:cxn modelId="{669256C6-52FE-4839-BBD8-A500CE00063D}" type="presOf" srcId="{ED16E8FF-A0DD-4F95-ADAC-80F3C3FF3E95}" destId="{85B0B717-3F65-4382-BA89-23DA9A14E1A7}" srcOrd="0" destOrd="0" presId="urn:microsoft.com/office/officeart/2008/layout/LinedList"/>
    <dgm:cxn modelId="{3C9CE6E8-3F0A-4999-BBDD-8DFD92215956}" srcId="{F4244880-D6FB-461A-9B28-941C9DCD2F7A}" destId="{7DD72DBE-0973-4737-A71C-D1C862A66F56}" srcOrd="0" destOrd="0" parTransId="{46F522E1-CFBD-4C37-8E96-AC29B365F908}" sibTransId="{C80B87E6-DBD9-4EC7-A1F3-92CF2F0CB868}"/>
    <dgm:cxn modelId="{72CC0AF7-F748-44F2-9AF8-CE83FA744F1D}" type="presOf" srcId="{93041EE5-3522-4F9D-81CE-16EB139AF80B}" destId="{B397714E-A2CC-4A99-80B3-DFD4396BBB89}" srcOrd="0" destOrd="0" presId="urn:microsoft.com/office/officeart/2008/layout/LinedList"/>
    <dgm:cxn modelId="{A6F434C7-207C-43DF-8BD3-875E9D92228B}" type="presParOf" srcId="{14DE7868-52FD-4611-985F-7DA88E118C32}" destId="{2E843C20-7914-4ECE-B3BF-6A044D35B29B}" srcOrd="0" destOrd="0" presId="urn:microsoft.com/office/officeart/2008/layout/LinedList"/>
    <dgm:cxn modelId="{0377A995-232B-4676-8186-BD0B542EE349}" type="presParOf" srcId="{14DE7868-52FD-4611-985F-7DA88E118C32}" destId="{0C7175B8-7ABE-4A87-ADFB-742ECBBC4493}" srcOrd="1" destOrd="0" presId="urn:microsoft.com/office/officeart/2008/layout/LinedList"/>
    <dgm:cxn modelId="{BB23C351-D1CD-4707-B506-AE8480B378EA}" type="presParOf" srcId="{0C7175B8-7ABE-4A87-ADFB-742ECBBC4493}" destId="{0BF8D43F-9349-4211-926F-07D7F0583B50}" srcOrd="0" destOrd="0" presId="urn:microsoft.com/office/officeart/2008/layout/LinedList"/>
    <dgm:cxn modelId="{84A27127-F5BC-4929-8A7D-4B818490AED1}" type="presParOf" srcId="{0C7175B8-7ABE-4A87-ADFB-742ECBBC4493}" destId="{94D24308-DF99-471C-ACA7-370485EF591B}" srcOrd="1" destOrd="0" presId="urn:microsoft.com/office/officeart/2008/layout/LinedList"/>
    <dgm:cxn modelId="{5C104094-30B2-4EBB-BB98-7F35099D1573}" type="presParOf" srcId="{14DE7868-52FD-4611-985F-7DA88E118C32}" destId="{01867C39-DED6-4D80-A65B-1FB61FE0ED8E}" srcOrd="2" destOrd="0" presId="urn:microsoft.com/office/officeart/2008/layout/LinedList"/>
    <dgm:cxn modelId="{E04F51B6-32DB-4BEB-99F4-0DFB21D85899}" type="presParOf" srcId="{14DE7868-52FD-4611-985F-7DA88E118C32}" destId="{C5F1F94F-CF15-403A-B886-0945E4596D1F}" srcOrd="3" destOrd="0" presId="urn:microsoft.com/office/officeart/2008/layout/LinedList"/>
    <dgm:cxn modelId="{510C80A7-1B5D-45C2-9549-A9290414ECAD}" type="presParOf" srcId="{C5F1F94F-CF15-403A-B886-0945E4596D1F}" destId="{B397714E-A2CC-4A99-80B3-DFD4396BBB89}" srcOrd="0" destOrd="0" presId="urn:microsoft.com/office/officeart/2008/layout/LinedList"/>
    <dgm:cxn modelId="{77C9C337-61F1-40F4-8CBE-6DD464E33306}" type="presParOf" srcId="{C5F1F94F-CF15-403A-B886-0945E4596D1F}" destId="{C27D4A0F-6096-4AF4-94EF-FFD94E6B2AEB}" srcOrd="1" destOrd="0" presId="urn:microsoft.com/office/officeart/2008/layout/LinedList"/>
    <dgm:cxn modelId="{DE445914-3A60-4BB7-934C-2F29132DF200}" type="presParOf" srcId="{14DE7868-52FD-4611-985F-7DA88E118C32}" destId="{BA25BF97-0C49-49F9-9FCB-028759AAC5A7}" srcOrd="4" destOrd="0" presId="urn:microsoft.com/office/officeart/2008/layout/LinedList"/>
    <dgm:cxn modelId="{97E789D7-76C4-49C5-BE7B-90D369445F56}" type="presParOf" srcId="{14DE7868-52FD-4611-985F-7DA88E118C32}" destId="{524F0585-6D36-42EA-B208-E4273B755368}" srcOrd="5" destOrd="0" presId="urn:microsoft.com/office/officeart/2008/layout/LinedList"/>
    <dgm:cxn modelId="{DB9EB0E5-8930-4E13-9B0B-FBCC5010BB05}" type="presParOf" srcId="{524F0585-6D36-42EA-B208-E4273B755368}" destId="{D6DFC7F0-2D45-4B84-B2D4-0D93B3A8D540}" srcOrd="0" destOrd="0" presId="urn:microsoft.com/office/officeart/2008/layout/LinedList"/>
    <dgm:cxn modelId="{332C2B4C-D6E7-4993-9ADA-F48F99FA7C5C}" type="presParOf" srcId="{524F0585-6D36-42EA-B208-E4273B755368}" destId="{9C8D6C23-232B-489C-BF47-935ADA6D6B37}" srcOrd="1" destOrd="0" presId="urn:microsoft.com/office/officeart/2008/layout/LinedList"/>
    <dgm:cxn modelId="{88641D00-80BF-4A97-BAAC-CFB36C29150B}" type="presParOf" srcId="{14DE7868-52FD-4611-985F-7DA88E118C32}" destId="{F637734F-8F19-4EBF-BA48-CBDDBD1FAE63}" srcOrd="6" destOrd="0" presId="urn:microsoft.com/office/officeart/2008/layout/LinedList"/>
    <dgm:cxn modelId="{9514B624-A3C9-4C01-8EB6-CBBA66F0BC04}" type="presParOf" srcId="{14DE7868-52FD-4611-985F-7DA88E118C32}" destId="{217666DB-FFD7-4486-BF1F-4FFFA11B904B}" srcOrd="7" destOrd="0" presId="urn:microsoft.com/office/officeart/2008/layout/LinedList"/>
    <dgm:cxn modelId="{4EF2A21B-04AE-48D0-A52E-F772DB8A7888}" type="presParOf" srcId="{217666DB-FFD7-4486-BF1F-4FFFA11B904B}" destId="{47E0375F-D9B7-407F-B46C-F9D9D299CD6A}" srcOrd="0" destOrd="0" presId="urn:microsoft.com/office/officeart/2008/layout/LinedList"/>
    <dgm:cxn modelId="{2D6274D0-6615-4402-9F29-02F378471720}" type="presParOf" srcId="{217666DB-FFD7-4486-BF1F-4FFFA11B904B}" destId="{D4F9A187-90C8-427E-AFAD-5124A02F795C}" srcOrd="1" destOrd="0" presId="urn:microsoft.com/office/officeart/2008/layout/LinedList"/>
    <dgm:cxn modelId="{E7D67FF6-F268-483D-81D5-440033A94D75}" type="presParOf" srcId="{14DE7868-52FD-4611-985F-7DA88E118C32}" destId="{90E6D29D-C7BF-4C71-A6D4-D87BC8481642}" srcOrd="8" destOrd="0" presId="urn:microsoft.com/office/officeart/2008/layout/LinedList"/>
    <dgm:cxn modelId="{76C20021-6C9F-438B-B349-39A1085A17F7}" type="presParOf" srcId="{14DE7868-52FD-4611-985F-7DA88E118C32}" destId="{8F0DCAA5-F0C4-4911-A650-E117B866A2ED}" srcOrd="9" destOrd="0" presId="urn:microsoft.com/office/officeart/2008/layout/LinedList"/>
    <dgm:cxn modelId="{73CCB85C-D182-49F6-8F91-C7D56E46AA78}" type="presParOf" srcId="{8F0DCAA5-F0C4-4911-A650-E117B866A2ED}" destId="{85B0B717-3F65-4382-BA89-23DA9A14E1A7}" srcOrd="0" destOrd="0" presId="urn:microsoft.com/office/officeart/2008/layout/LinedList"/>
    <dgm:cxn modelId="{70CAFBAE-FF8E-42EB-80F2-F15E68DFFB2C}" type="presParOf" srcId="{8F0DCAA5-F0C4-4911-A650-E117B866A2ED}" destId="{C4AC677D-3EB9-415E-8319-D7F863E8B91B}" srcOrd="1" destOrd="0" presId="urn:microsoft.com/office/officeart/2008/layout/LinedList"/>
    <dgm:cxn modelId="{448D9745-66B5-4FD8-B402-49041F02C38A}" type="presParOf" srcId="{14DE7868-52FD-4611-985F-7DA88E118C32}" destId="{5EE0CD53-1F17-4337-A627-23A0A0DEF94E}" srcOrd="10" destOrd="0" presId="urn:microsoft.com/office/officeart/2008/layout/LinedList"/>
    <dgm:cxn modelId="{9531BF7A-AE73-49ED-BE4E-74223A7A221C}" type="presParOf" srcId="{14DE7868-52FD-4611-985F-7DA88E118C32}" destId="{0E70BA90-0040-4E83-B4C4-C3A4A4F7E7FE}" srcOrd="11" destOrd="0" presId="urn:microsoft.com/office/officeart/2008/layout/LinedList"/>
    <dgm:cxn modelId="{400D5EE7-11A0-4BFC-ACE4-9CE1D21F6B52}" type="presParOf" srcId="{0E70BA90-0040-4E83-B4C4-C3A4A4F7E7FE}" destId="{FC0E0477-17D1-4271-B8B9-28721DF0CE3F}" srcOrd="0" destOrd="0" presId="urn:microsoft.com/office/officeart/2008/layout/LinedList"/>
    <dgm:cxn modelId="{CC77E9B2-904E-4C73-A307-92420D311C26}" type="presParOf" srcId="{0E70BA90-0040-4E83-B4C4-C3A4A4F7E7FE}" destId="{A977833A-F9EA-4AFE-BD32-17EFA85F75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D1F7F-8FB5-4E8A-A5A2-D2D59F4F6A2D}">
      <dsp:nvSpPr>
        <dsp:cNvPr id="0" name=""/>
        <dsp:cNvSpPr/>
      </dsp:nvSpPr>
      <dsp:spPr>
        <a:xfrm>
          <a:off x="0" y="609785"/>
          <a:ext cx="5098256" cy="59587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Opioid use and misuse</a:t>
          </a:r>
        </a:p>
      </dsp:txBody>
      <dsp:txXfrm>
        <a:off x="29088" y="638873"/>
        <a:ext cx="5040080" cy="537701"/>
      </dsp:txXfrm>
    </dsp:sp>
    <dsp:sp modelId="{467A80B0-EEE7-4D98-B5A9-D4B5873A30AF}">
      <dsp:nvSpPr>
        <dsp:cNvPr id="0" name=""/>
        <dsp:cNvSpPr/>
      </dsp:nvSpPr>
      <dsp:spPr>
        <a:xfrm>
          <a:off x="0" y="1248862"/>
          <a:ext cx="5098256" cy="595877"/>
        </a:xfrm>
        <a:prstGeom prst="roundRect">
          <a:avLst/>
        </a:prstGeom>
        <a:solidFill>
          <a:schemeClr val="accent2">
            <a:hueOff val="-241033"/>
            <a:satOff val="-1654"/>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Risk factors for opioid use disorder</a:t>
          </a:r>
        </a:p>
      </dsp:txBody>
      <dsp:txXfrm>
        <a:off x="29088" y="1277950"/>
        <a:ext cx="5040080" cy="537701"/>
      </dsp:txXfrm>
    </dsp:sp>
    <dsp:sp modelId="{A5FCF714-7758-4D98-8150-EF88CBAE934E}">
      <dsp:nvSpPr>
        <dsp:cNvPr id="0" name=""/>
        <dsp:cNvSpPr/>
      </dsp:nvSpPr>
      <dsp:spPr>
        <a:xfrm>
          <a:off x="0" y="1887939"/>
          <a:ext cx="5098256" cy="595877"/>
        </a:xfrm>
        <a:prstGeom prst="roundRect">
          <a:avLst/>
        </a:prstGeom>
        <a:solidFill>
          <a:schemeClr val="accent2">
            <a:hueOff val="-482067"/>
            <a:satOff val="-3308"/>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Prevention Strategies</a:t>
          </a:r>
        </a:p>
      </dsp:txBody>
      <dsp:txXfrm>
        <a:off x="29088" y="1917027"/>
        <a:ext cx="5040080" cy="537701"/>
      </dsp:txXfrm>
    </dsp:sp>
    <dsp:sp modelId="{221F455E-4D75-44CC-B874-C09B951E79F1}">
      <dsp:nvSpPr>
        <dsp:cNvPr id="0" name=""/>
        <dsp:cNvSpPr/>
      </dsp:nvSpPr>
      <dsp:spPr>
        <a:xfrm>
          <a:off x="0" y="2527017"/>
          <a:ext cx="5098256" cy="595877"/>
        </a:xfrm>
        <a:prstGeom prst="roundRect">
          <a:avLst/>
        </a:prstGeom>
        <a:solidFill>
          <a:schemeClr val="accent2">
            <a:hueOff val="-723100"/>
            <a:satOff val="-4962"/>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Signs and symptoms of an overdose</a:t>
          </a:r>
        </a:p>
      </dsp:txBody>
      <dsp:txXfrm>
        <a:off x="29088" y="2556105"/>
        <a:ext cx="5040080" cy="537701"/>
      </dsp:txXfrm>
    </dsp:sp>
    <dsp:sp modelId="{94C3C886-584A-4ADF-9DB5-3404633713E1}">
      <dsp:nvSpPr>
        <dsp:cNvPr id="0" name=""/>
        <dsp:cNvSpPr/>
      </dsp:nvSpPr>
      <dsp:spPr>
        <a:xfrm>
          <a:off x="0" y="3166094"/>
          <a:ext cx="5098256" cy="595877"/>
        </a:xfrm>
        <a:prstGeom prst="roundRect">
          <a:avLst/>
        </a:prstGeom>
        <a:solidFill>
          <a:schemeClr val="accent2">
            <a:hueOff val="-964133"/>
            <a:satOff val="-6616"/>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How to obtain and administer naloxone or Narcan</a:t>
          </a:r>
        </a:p>
      </dsp:txBody>
      <dsp:txXfrm>
        <a:off x="29088" y="3195182"/>
        <a:ext cx="5040080" cy="537701"/>
      </dsp:txXfrm>
    </dsp:sp>
    <dsp:sp modelId="{C3F2359E-AB6E-4577-8EE0-0BB6F7C57DED}">
      <dsp:nvSpPr>
        <dsp:cNvPr id="0" name=""/>
        <dsp:cNvSpPr/>
      </dsp:nvSpPr>
      <dsp:spPr>
        <a:xfrm>
          <a:off x="0" y="3805172"/>
          <a:ext cx="5098256" cy="595877"/>
        </a:xfrm>
        <a:prstGeom prst="roundRect">
          <a:avLst/>
        </a:prstGeom>
        <a:solidFill>
          <a:schemeClr val="accent2">
            <a:hueOff val="-1205167"/>
            <a:satOff val="-8270"/>
            <a:lumOff val="42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Good Samaritan Law and other legislative prevention     	                                                                                                             efforts </a:t>
          </a:r>
        </a:p>
      </dsp:txBody>
      <dsp:txXfrm>
        <a:off x="29088" y="3834260"/>
        <a:ext cx="5040080" cy="537701"/>
      </dsp:txXfrm>
    </dsp:sp>
    <dsp:sp modelId="{DC418E89-5A5D-4CD0-8CF9-55D0221461FF}">
      <dsp:nvSpPr>
        <dsp:cNvPr id="0" name=""/>
        <dsp:cNvSpPr/>
      </dsp:nvSpPr>
      <dsp:spPr>
        <a:xfrm>
          <a:off x="0" y="4444249"/>
          <a:ext cx="5098256" cy="595877"/>
        </a:xfrm>
        <a:prstGeom prst="roundRect">
          <a:avLst/>
        </a:prstGeom>
        <a:solidFill>
          <a:schemeClr val="accent2">
            <a:hueOff val="-1446200"/>
            <a:satOff val="-9924"/>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Treatment and recovery support resources</a:t>
          </a:r>
        </a:p>
      </dsp:txBody>
      <dsp:txXfrm>
        <a:off x="29088" y="4473337"/>
        <a:ext cx="5040080" cy="5377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3B9D0-62FF-418D-BB96-A1A475CCACBC}">
      <dsp:nvSpPr>
        <dsp:cNvPr id="0" name=""/>
        <dsp:cNvSpPr/>
      </dsp:nvSpPr>
      <dsp:spPr>
        <a:xfrm>
          <a:off x="1019651" y="1765"/>
          <a:ext cx="4078604" cy="180973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136" tIns="459673" rIns="79136" bIns="459673" numCol="1" spcCol="1270" anchor="ctr" anchorCtr="0">
          <a:noAutofit/>
        </a:bodyPr>
        <a:lstStyle/>
        <a:p>
          <a:pPr marL="0" lvl="0" indent="0" algn="l" defTabSz="933450">
            <a:lnSpc>
              <a:spcPct val="90000"/>
            </a:lnSpc>
            <a:spcBef>
              <a:spcPct val="0"/>
            </a:spcBef>
            <a:spcAft>
              <a:spcPct val="35000"/>
            </a:spcAft>
            <a:buNone/>
          </a:pPr>
          <a:r>
            <a:rPr lang="en-US" sz="2100" kern="1200" dirty="0"/>
            <a:t>Call their name and shake them</a:t>
          </a:r>
        </a:p>
      </dsp:txBody>
      <dsp:txXfrm>
        <a:off x="1019651" y="1765"/>
        <a:ext cx="4078604" cy="1809737"/>
      </dsp:txXfrm>
    </dsp:sp>
    <dsp:sp modelId="{08B0EEC3-251E-41A0-9A05-9FCD080DB295}">
      <dsp:nvSpPr>
        <dsp:cNvPr id="0" name=""/>
        <dsp:cNvSpPr/>
      </dsp:nvSpPr>
      <dsp:spPr>
        <a:xfrm>
          <a:off x="0" y="1765"/>
          <a:ext cx="1019651" cy="18097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57" tIns="178762" rIns="53957" bIns="178762" numCol="1" spcCol="1270" anchor="ctr" anchorCtr="0">
          <a:noAutofit/>
        </a:bodyPr>
        <a:lstStyle/>
        <a:p>
          <a:pPr marL="0" lvl="0" indent="0" algn="ctr" defTabSz="1155700">
            <a:lnSpc>
              <a:spcPct val="90000"/>
            </a:lnSpc>
            <a:spcBef>
              <a:spcPct val="0"/>
            </a:spcBef>
            <a:spcAft>
              <a:spcPct val="35000"/>
            </a:spcAft>
            <a:buNone/>
          </a:pPr>
          <a:r>
            <a:rPr lang="en-US" sz="2600" kern="1200" dirty="0"/>
            <a:t>Call</a:t>
          </a:r>
        </a:p>
      </dsp:txBody>
      <dsp:txXfrm>
        <a:off x="0" y="1765"/>
        <a:ext cx="1019651" cy="1809737"/>
      </dsp:txXfrm>
    </dsp:sp>
    <dsp:sp modelId="{47C783E7-78EA-4147-AF53-D1EE1DE607A0}">
      <dsp:nvSpPr>
        <dsp:cNvPr id="0" name=""/>
        <dsp:cNvSpPr/>
      </dsp:nvSpPr>
      <dsp:spPr>
        <a:xfrm>
          <a:off x="1019651" y="1920087"/>
          <a:ext cx="4078604" cy="1809737"/>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136" tIns="459673" rIns="79136" bIns="459673" numCol="1" spcCol="1270" anchor="ctr" anchorCtr="0">
          <a:noAutofit/>
        </a:bodyPr>
        <a:lstStyle/>
        <a:p>
          <a:pPr marL="0" lvl="0" indent="0" algn="l" defTabSz="933450">
            <a:lnSpc>
              <a:spcPct val="90000"/>
            </a:lnSpc>
            <a:spcBef>
              <a:spcPct val="0"/>
            </a:spcBef>
            <a:spcAft>
              <a:spcPct val="35000"/>
            </a:spcAft>
            <a:buNone/>
          </a:pPr>
          <a:r>
            <a:rPr lang="en-US" sz="2100" kern="1200" dirty="0"/>
            <a:t>Check for a pain response: rub hard up and down on the person’s sternum with your knuckles</a:t>
          </a:r>
        </a:p>
      </dsp:txBody>
      <dsp:txXfrm>
        <a:off x="1019651" y="1920087"/>
        <a:ext cx="4078604" cy="1809737"/>
      </dsp:txXfrm>
    </dsp:sp>
    <dsp:sp modelId="{E7918FD3-4464-40E6-9D30-323BCAA2C828}">
      <dsp:nvSpPr>
        <dsp:cNvPr id="0" name=""/>
        <dsp:cNvSpPr/>
      </dsp:nvSpPr>
      <dsp:spPr>
        <a:xfrm>
          <a:off x="0" y="1920087"/>
          <a:ext cx="1019651" cy="1809737"/>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57" tIns="178762" rIns="53957" bIns="178762" numCol="1" spcCol="1270" anchor="ctr" anchorCtr="0">
          <a:noAutofit/>
        </a:bodyPr>
        <a:lstStyle/>
        <a:p>
          <a:pPr marL="0" lvl="0" indent="0" algn="ctr" defTabSz="1155700">
            <a:lnSpc>
              <a:spcPct val="90000"/>
            </a:lnSpc>
            <a:spcBef>
              <a:spcPct val="0"/>
            </a:spcBef>
            <a:spcAft>
              <a:spcPct val="35000"/>
            </a:spcAft>
            <a:buNone/>
          </a:pPr>
          <a:r>
            <a:rPr lang="en-US" sz="2600" kern="1200" dirty="0"/>
            <a:t>Check</a:t>
          </a:r>
        </a:p>
      </dsp:txBody>
      <dsp:txXfrm>
        <a:off x="0" y="1920087"/>
        <a:ext cx="1019651" cy="1809737"/>
      </dsp:txXfrm>
    </dsp:sp>
    <dsp:sp modelId="{0FF5C93C-8122-463D-8D60-3C83447F8790}">
      <dsp:nvSpPr>
        <dsp:cNvPr id="0" name=""/>
        <dsp:cNvSpPr/>
      </dsp:nvSpPr>
      <dsp:spPr>
        <a:xfrm>
          <a:off x="1019651" y="3838408"/>
          <a:ext cx="4078604" cy="1809737"/>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136" tIns="459673" rIns="79136" bIns="459673" numCol="1" spcCol="1270" anchor="ctr" anchorCtr="0">
          <a:noAutofit/>
        </a:bodyPr>
        <a:lstStyle/>
        <a:p>
          <a:pPr marL="0" lvl="0" indent="0" algn="l" defTabSz="933450">
            <a:lnSpc>
              <a:spcPct val="90000"/>
            </a:lnSpc>
            <a:spcBef>
              <a:spcPct val="0"/>
            </a:spcBef>
            <a:spcAft>
              <a:spcPct val="35000"/>
            </a:spcAft>
            <a:buNone/>
          </a:pPr>
          <a:r>
            <a:rPr lang="en-US" sz="2100" kern="1200" dirty="0"/>
            <a:t>IF NO RESPONSE: CALL 911 and administer naloxone</a:t>
          </a:r>
        </a:p>
      </dsp:txBody>
      <dsp:txXfrm>
        <a:off x="1019651" y="3838408"/>
        <a:ext cx="4078604" cy="1809737"/>
      </dsp:txXfrm>
    </dsp:sp>
    <dsp:sp modelId="{2C4BC38A-597B-4BAE-8266-7E3D8E2C3D4E}">
      <dsp:nvSpPr>
        <dsp:cNvPr id="0" name=""/>
        <dsp:cNvSpPr/>
      </dsp:nvSpPr>
      <dsp:spPr>
        <a:xfrm>
          <a:off x="0" y="3838408"/>
          <a:ext cx="1019651" cy="1809737"/>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57" tIns="178762" rIns="53957" bIns="178762" numCol="1" spcCol="1270" anchor="ctr" anchorCtr="0">
          <a:noAutofit/>
        </a:bodyPr>
        <a:lstStyle/>
        <a:p>
          <a:pPr marL="0" lvl="0" indent="0" algn="ctr" defTabSz="1155700">
            <a:lnSpc>
              <a:spcPct val="90000"/>
            </a:lnSpc>
            <a:spcBef>
              <a:spcPct val="0"/>
            </a:spcBef>
            <a:spcAft>
              <a:spcPct val="35000"/>
            </a:spcAft>
            <a:buNone/>
          </a:pPr>
          <a:r>
            <a:rPr lang="en-US" sz="2600" kern="1200" dirty="0"/>
            <a:t>CALL</a:t>
          </a:r>
        </a:p>
      </dsp:txBody>
      <dsp:txXfrm>
        <a:off x="0" y="3838408"/>
        <a:ext cx="1019651" cy="18097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7587B-A32A-45C2-8FFC-5CAD0F2B1F53}">
      <dsp:nvSpPr>
        <dsp:cNvPr id="0" name=""/>
        <dsp:cNvSpPr/>
      </dsp:nvSpPr>
      <dsp:spPr>
        <a:xfrm>
          <a:off x="0" y="0"/>
          <a:ext cx="6035040" cy="83293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Start by providing the address </a:t>
          </a:r>
        </a:p>
      </dsp:txBody>
      <dsp:txXfrm>
        <a:off x="24396" y="24396"/>
        <a:ext cx="5065851" cy="784145"/>
      </dsp:txXfrm>
    </dsp:sp>
    <dsp:sp modelId="{5A3931FE-8D64-4C62-AC85-FAA5F54BF509}">
      <dsp:nvSpPr>
        <dsp:cNvPr id="0" name=""/>
        <dsp:cNvSpPr/>
      </dsp:nvSpPr>
      <dsp:spPr>
        <a:xfrm>
          <a:off x="505434" y="984380"/>
          <a:ext cx="6035040" cy="832937"/>
        </a:xfrm>
        <a:prstGeom prst="roundRect">
          <a:avLst>
            <a:gd name="adj" fmla="val 10000"/>
          </a:avLst>
        </a:prstGeom>
        <a:solidFill>
          <a:schemeClr val="accent2">
            <a:hueOff val="-482067"/>
            <a:satOff val="-3308"/>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Give as much information as possible, including about the person’s breathing</a:t>
          </a:r>
        </a:p>
      </dsp:txBody>
      <dsp:txXfrm>
        <a:off x="529830" y="1008776"/>
        <a:ext cx="4939403" cy="784145"/>
      </dsp:txXfrm>
    </dsp:sp>
    <dsp:sp modelId="{45C79C96-3451-4FAB-8CA0-7DA3035A2861}">
      <dsp:nvSpPr>
        <dsp:cNvPr id="0" name=""/>
        <dsp:cNvSpPr/>
      </dsp:nvSpPr>
      <dsp:spPr>
        <a:xfrm>
          <a:off x="1003325" y="1968761"/>
          <a:ext cx="6035040" cy="832937"/>
        </a:xfrm>
        <a:prstGeom prst="roundRect">
          <a:avLst>
            <a:gd name="adj" fmla="val 10000"/>
          </a:avLst>
        </a:prstGeom>
        <a:solidFill>
          <a:schemeClr val="accent2">
            <a:hueOff val="-964133"/>
            <a:satOff val="-6616"/>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Describe exactly where the person is located</a:t>
          </a:r>
        </a:p>
      </dsp:txBody>
      <dsp:txXfrm>
        <a:off x="1027721" y="1993157"/>
        <a:ext cx="4946947" cy="784145"/>
      </dsp:txXfrm>
    </dsp:sp>
    <dsp:sp modelId="{CECE5495-5522-4DD1-87E6-C00F8F7E66C0}">
      <dsp:nvSpPr>
        <dsp:cNvPr id="0" name=""/>
        <dsp:cNvSpPr/>
      </dsp:nvSpPr>
      <dsp:spPr>
        <a:xfrm>
          <a:off x="1508759" y="2953142"/>
          <a:ext cx="6035040" cy="832937"/>
        </a:xfrm>
        <a:prstGeom prst="roundRect">
          <a:avLst>
            <a:gd name="adj" fmla="val 10000"/>
          </a:avLst>
        </a:prstGeom>
        <a:solidFill>
          <a:schemeClr val="accent2">
            <a:hueOff val="-1446200"/>
            <a:satOff val="-9924"/>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They may provide instructions</a:t>
          </a:r>
        </a:p>
      </dsp:txBody>
      <dsp:txXfrm>
        <a:off x="1533155" y="2977538"/>
        <a:ext cx="4939403" cy="784145"/>
      </dsp:txXfrm>
    </dsp:sp>
    <dsp:sp modelId="{873697BA-6FD8-46AA-ADC3-090E05370BDC}">
      <dsp:nvSpPr>
        <dsp:cNvPr id="0" name=""/>
        <dsp:cNvSpPr/>
      </dsp:nvSpPr>
      <dsp:spPr>
        <a:xfrm>
          <a:off x="5493630" y="637954"/>
          <a:ext cx="541409" cy="5414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5615447" y="637954"/>
        <a:ext cx="297775" cy="407410"/>
      </dsp:txXfrm>
    </dsp:sp>
    <dsp:sp modelId="{D5BF5199-B26C-472D-9631-899CA1E88D22}">
      <dsp:nvSpPr>
        <dsp:cNvPr id="0" name=""/>
        <dsp:cNvSpPr/>
      </dsp:nvSpPr>
      <dsp:spPr>
        <a:xfrm>
          <a:off x="5999065" y="1622335"/>
          <a:ext cx="541409" cy="541409"/>
        </a:xfrm>
        <a:prstGeom prst="downArrow">
          <a:avLst>
            <a:gd name="adj1" fmla="val 55000"/>
            <a:gd name="adj2" fmla="val 45000"/>
          </a:avLst>
        </a:prstGeom>
        <a:solidFill>
          <a:schemeClr val="accent2">
            <a:tint val="40000"/>
            <a:alpha val="90000"/>
            <a:hueOff val="-878705"/>
            <a:satOff val="-3312"/>
            <a:lumOff val="361"/>
            <a:alphaOff val="0"/>
          </a:schemeClr>
        </a:solidFill>
        <a:ln w="15875" cap="flat" cmpd="sng" algn="ctr">
          <a:solidFill>
            <a:schemeClr val="accent2">
              <a:tint val="40000"/>
              <a:alpha val="90000"/>
              <a:hueOff val="-878705"/>
              <a:satOff val="-3312"/>
              <a:lumOff val="3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6120882" y="1622335"/>
        <a:ext cx="297775" cy="407410"/>
      </dsp:txXfrm>
    </dsp:sp>
    <dsp:sp modelId="{DB5AA583-E114-44D0-975C-675E4002514B}">
      <dsp:nvSpPr>
        <dsp:cNvPr id="0" name=""/>
        <dsp:cNvSpPr/>
      </dsp:nvSpPr>
      <dsp:spPr>
        <a:xfrm>
          <a:off x="6496955" y="2606716"/>
          <a:ext cx="541409" cy="541409"/>
        </a:xfrm>
        <a:prstGeom prst="downArrow">
          <a:avLst>
            <a:gd name="adj1" fmla="val 55000"/>
            <a:gd name="adj2" fmla="val 45000"/>
          </a:avLst>
        </a:prstGeom>
        <a:solidFill>
          <a:schemeClr val="accent2">
            <a:tint val="40000"/>
            <a:alpha val="90000"/>
            <a:hueOff val="-1757410"/>
            <a:satOff val="-6624"/>
            <a:lumOff val="722"/>
            <a:alphaOff val="0"/>
          </a:schemeClr>
        </a:solidFill>
        <a:ln w="15875" cap="flat" cmpd="sng" algn="ctr">
          <a:solidFill>
            <a:schemeClr val="accent2">
              <a:tint val="40000"/>
              <a:alpha val="90000"/>
              <a:hueOff val="-1757410"/>
              <a:satOff val="-6624"/>
              <a:lumOff val="7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6618772" y="2606716"/>
        <a:ext cx="297775" cy="4074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48067-FE2D-493D-931B-B8089A602EE4}">
      <dsp:nvSpPr>
        <dsp:cNvPr id="0" name=""/>
        <dsp:cNvSpPr/>
      </dsp:nvSpPr>
      <dsp:spPr>
        <a:xfrm>
          <a:off x="5758" y="734035"/>
          <a:ext cx="1525497" cy="457649"/>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548" tIns="120548" rIns="120548" bIns="120548" numCol="1" spcCol="1270" anchor="ctr" anchorCtr="0">
          <a:noAutofit/>
        </a:bodyPr>
        <a:lstStyle/>
        <a:p>
          <a:pPr marL="0" lvl="0" indent="0" algn="ctr" defTabSz="666750">
            <a:lnSpc>
              <a:spcPct val="90000"/>
            </a:lnSpc>
            <a:spcBef>
              <a:spcPct val="0"/>
            </a:spcBef>
            <a:spcAft>
              <a:spcPct val="35000"/>
            </a:spcAft>
            <a:buNone/>
          </a:pPr>
          <a:r>
            <a:rPr lang="en-US" sz="1500" kern="1200" dirty="0"/>
            <a:t>Tilt</a:t>
          </a:r>
        </a:p>
      </dsp:txBody>
      <dsp:txXfrm>
        <a:off x="5758" y="734035"/>
        <a:ext cx="1525497" cy="457649"/>
      </dsp:txXfrm>
    </dsp:sp>
    <dsp:sp modelId="{C4EF2C87-D90B-4D73-A674-808C6B3CDFD2}">
      <dsp:nvSpPr>
        <dsp:cNvPr id="0" name=""/>
        <dsp:cNvSpPr/>
      </dsp:nvSpPr>
      <dsp:spPr>
        <a:xfrm>
          <a:off x="5758" y="1191685"/>
          <a:ext cx="1525497" cy="174445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685" tIns="150685" rIns="150685" bIns="150685" numCol="1" spcCol="1270" anchor="t" anchorCtr="0">
          <a:noAutofit/>
        </a:bodyPr>
        <a:lstStyle/>
        <a:p>
          <a:pPr marL="0" lvl="0" indent="0" algn="l" defTabSz="488950">
            <a:lnSpc>
              <a:spcPct val="90000"/>
            </a:lnSpc>
            <a:spcBef>
              <a:spcPct val="0"/>
            </a:spcBef>
            <a:spcAft>
              <a:spcPct val="35000"/>
            </a:spcAft>
            <a:buNone/>
          </a:pPr>
          <a:r>
            <a:rPr lang="en-US" sz="1100" kern="1200" dirty="0"/>
            <a:t>With one hand under their neck, tilt their head back</a:t>
          </a:r>
        </a:p>
      </dsp:txBody>
      <dsp:txXfrm>
        <a:off x="5758" y="1191685"/>
        <a:ext cx="1525497" cy="1744458"/>
      </dsp:txXfrm>
    </dsp:sp>
    <dsp:sp modelId="{829CA84E-6CCB-4CF4-A20D-E1F3C439E1B6}">
      <dsp:nvSpPr>
        <dsp:cNvPr id="0" name=""/>
        <dsp:cNvSpPr/>
      </dsp:nvSpPr>
      <dsp:spPr>
        <a:xfrm>
          <a:off x="1639149" y="734035"/>
          <a:ext cx="1525497" cy="457649"/>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548" tIns="120548" rIns="120548" bIns="120548" numCol="1" spcCol="1270" anchor="ctr" anchorCtr="0">
          <a:noAutofit/>
        </a:bodyPr>
        <a:lstStyle/>
        <a:p>
          <a:pPr marL="0" lvl="0" indent="0" algn="ctr" defTabSz="666750">
            <a:lnSpc>
              <a:spcPct val="90000"/>
            </a:lnSpc>
            <a:spcBef>
              <a:spcPct val="0"/>
            </a:spcBef>
            <a:spcAft>
              <a:spcPct val="35000"/>
            </a:spcAft>
            <a:buNone/>
          </a:pPr>
          <a:r>
            <a:rPr lang="en-US" sz="1500" kern="1200" dirty="0"/>
            <a:t>Insert</a:t>
          </a:r>
        </a:p>
      </dsp:txBody>
      <dsp:txXfrm>
        <a:off x="1639149" y="734035"/>
        <a:ext cx="1525497" cy="457649"/>
      </dsp:txXfrm>
    </dsp:sp>
    <dsp:sp modelId="{9A52989A-18A9-42E6-BDBA-25C50F762A09}">
      <dsp:nvSpPr>
        <dsp:cNvPr id="0" name=""/>
        <dsp:cNvSpPr/>
      </dsp:nvSpPr>
      <dsp:spPr>
        <a:xfrm>
          <a:off x="1639149" y="1191685"/>
          <a:ext cx="1525497" cy="174445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685" tIns="150685" rIns="150685" bIns="150685" numCol="1" spcCol="1270" anchor="t" anchorCtr="0">
          <a:noAutofit/>
        </a:bodyPr>
        <a:lstStyle/>
        <a:p>
          <a:pPr marL="0" lvl="0" indent="0" algn="l" defTabSz="488950">
            <a:lnSpc>
              <a:spcPct val="90000"/>
            </a:lnSpc>
            <a:spcBef>
              <a:spcPct val="0"/>
            </a:spcBef>
            <a:spcAft>
              <a:spcPct val="35000"/>
            </a:spcAft>
            <a:buNone/>
          </a:pPr>
          <a:r>
            <a:rPr lang="en-US" sz="1100" kern="1200" dirty="0"/>
            <a:t>With the other hand, insert the device into one nostril until top of fingers touch bottom of nose</a:t>
          </a:r>
        </a:p>
      </dsp:txBody>
      <dsp:txXfrm>
        <a:off x="1639149" y="1191685"/>
        <a:ext cx="1525497" cy="1744458"/>
      </dsp:txXfrm>
    </dsp:sp>
    <dsp:sp modelId="{5A074902-5F02-4A8C-9FDE-01D2CD7F7BA1}">
      <dsp:nvSpPr>
        <dsp:cNvPr id="0" name=""/>
        <dsp:cNvSpPr/>
      </dsp:nvSpPr>
      <dsp:spPr>
        <a:xfrm>
          <a:off x="3272541" y="734035"/>
          <a:ext cx="1525497" cy="457649"/>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548" tIns="120548" rIns="120548" bIns="120548" numCol="1" spcCol="1270" anchor="ctr" anchorCtr="0">
          <a:noAutofit/>
        </a:bodyPr>
        <a:lstStyle/>
        <a:p>
          <a:pPr marL="0" lvl="0" indent="0" algn="ctr" defTabSz="666750">
            <a:lnSpc>
              <a:spcPct val="90000"/>
            </a:lnSpc>
            <a:spcBef>
              <a:spcPct val="0"/>
            </a:spcBef>
            <a:spcAft>
              <a:spcPct val="35000"/>
            </a:spcAft>
            <a:buNone/>
          </a:pPr>
          <a:r>
            <a:rPr lang="en-US" sz="1500" kern="1200" dirty="0"/>
            <a:t>Press</a:t>
          </a:r>
        </a:p>
      </dsp:txBody>
      <dsp:txXfrm>
        <a:off x="3272541" y="734035"/>
        <a:ext cx="1525497" cy="457649"/>
      </dsp:txXfrm>
    </dsp:sp>
    <dsp:sp modelId="{0E555816-9D26-4659-BA90-CDE298AEE56D}">
      <dsp:nvSpPr>
        <dsp:cNvPr id="0" name=""/>
        <dsp:cNvSpPr/>
      </dsp:nvSpPr>
      <dsp:spPr>
        <a:xfrm>
          <a:off x="3272541" y="1191685"/>
          <a:ext cx="1525497" cy="174445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685" tIns="150685" rIns="150685" bIns="150685" numCol="1" spcCol="1270" anchor="t" anchorCtr="0">
          <a:noAutofit/>
        </a:bodyPr>
        <a:lstStyle/>
        <a:p>
          <a:pPr marL="0" lvl="0" indent="0" algn="l" defTabSz="488950">
            <a:lnSpc>
              <a:spcPct val="90000"/>
            </a:lnSpc>
            <a:spcBef>
              <a:spcPct val="0"/>
            </a:spcBef>
            <a:spcAft>
              <a:spcPct val="35000"/>
            </a:spcAft>
            <a:buNone/>
          </a:pPr>
          <a:r>
            <a:rPr lang="en-US" sz="1100" kern="1200" dirty="0"/>
            <a:t>Press firmly on the plunger &amp; spray into nose</a:t>
          </a:r>
        </a:p>
      </dsp:txBody>
      <dsp:txXfrm>
        <a:off x="3272541" y="1191685"/>
        <a:ext cx="1525497" cy="17444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C00C0-4899-4054-8CD0-CC9F601649CA}">
      <dsp:nvSpPr>
        <dsp:cNvPr id="0" name=""/>
        <dsp:cNvSpPr/>
      </dsp:nvSpPr>
      <dsp:spPr>
        <a:xfrm>
          <a:off x="0" y="389550"/>
          <a:ext cx="8072438" cy="428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7640B-C86A-495E-B242-00964909069E}">
      <dsp:nvSpPr>
        <dsp:cNvPr id="0" name=""/>
        <dsp:cNvSpPr/>
      </dsp:nvSpPr>
      <dsp:spPr>
        <a:xfrm>
          <a:off x="403621" y="138630"/>
          <a:ext cx="5650706"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583" tIns="0" rIns="213583" bIns="0" numCol="1" spcCol="1270" anchor="ctr" anchorCtr="0">
          <a:noAutofit/>
        </a:bodyPr>
        <a:lstStyle/>
        <a:p>
          <a:pPr marL="0" lvl="0" indent="0" algn="l" defTabSz="755650">
            <a:lnSpc>
              <a:spcPct val="90000"/>
            </a:lnSpc>
            <a:spcBef>
              <a:spcPct val="0"/>
            </a:spcBef>
            <a:spcAft>
              <a:spcPct val="35000"/>
            </a:spcAft>
            <a:buNone/>
          </a:pPr>
          <a:r>
            <a:rPr lang="en-US" sz="1700" b="1" kern="1200" dirty="0"/>
            <a:t>Rescue Breathing </a:t>
          </a:r>
          <a:endParaRPr lang="en-US" sz="1700" kern="1200" dirty="0"/>
        </a:p>
      </dsp:txBody>
      <dsp:txXfrm>
        <a:off x="428119" y="163128"/>
        <a:ext cx="5601710" cy="452844"/>
      </dsp:txXfrm>
    </dsp:sp>
    <dsp:sp modelId="{C594FBC3-22F1-4556-BAD9-34C10658F6A4}">
      <dsp:nvSpPr>
        <dsp:cNvPr id="0" name=""/>
        <dsp:cNvSpPr/>
      </dsp:nvSpPr>
      <dsp:spPr>
        <a:xfrm>
          <a:off x="0" y="1160670"/>
          <a:ext cx="8072438" cy="28917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511" tIns="354076" rIns="6265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If the person is unresponsive and is breathing normally </a:t>
          </a:r>
        </a:p>
        <a:p>
          <a:pPr marL="342900" lvl="2" indent="-171450" algn="l" defTabSz="755650">
            <a:lnSpc>
              <a:spcPct val="90000"/>
            </a:lnSpc>
            <a:spcBef>
              <a:spcPct val="0"/>
            </a:spcBef>
            <a:spcAft>
              <a:spcPct val="15000"/>
            </a:spcAft>
            <a:buChar char="•"/>
          </a:pPr>
          <a:r>
            <a:rPr lang="en-US" sz="1700" kern="1200" dirty="0"/>
            <a:t>This person does not need CPR</a:t>
          </a:r>
        </a:p>
        <a:p>
          <a:pPr marL="342900" lvl="2" indent="-171450" algn="l" defTabSz="755650">
            <a:lnSpc>
              <a:spcPct val="90000"/>
            </a:lnSpc>
            <a:spcBef>
              <a:spcPct val="0"/>
            </a:spcBef>
            <a:spcAft>
              <a:spcPct val="15000"/>
            </a:spcAft>
            <a:buChar char="•"/>
          </a:pPr>
          <a:r>
            <a:rPr lang="en-US" sz="1700" kern="1200" dirty="0"/>
            <a:t>Roll them onto their side (if you don’t think they have a neck or back injury) </a:t>
          </a:r>
        </a:p>
        <a:p>
          <a:pPr marL="342900" lvl="2" indent="-171450" algn="l" defTabSz="755650">
            <a:lnSpc>
              <a:spcPct val="90000"/>
            </a:lnSpc>
            <a:spcBef>
              <a:spcPct val="0"/>
            </a:spcBef>
            <a:spcAft>
              <a:spcPct val="15000"/>
            </a:spcAft>
            <a:buChar char="•"/>
          </a:pPr>
          <a:r>
            <a:rPr lang="en-US" sz="1700" kern="1200" dirty="0"/>
            <a:t>Stay with the person until advanced help arrives</a:t>
          </a:r>
        </a:p>
        <a:p>
          <a:pPr marL="171450" lvl="1" indent="-171450" algn="l" defTabSz="755650">
            <a:lnSpc>
              <a:spcPct val="90000"/>
            </a:lnSpc>
            <a:spcBef>
              <a:spcPct val="0"/>
            </a:spcBef>
            <a:spcAft>
              <a:spcPct val="15000"/>
            </a:spcAft>
            <a:buChar char="•"/>
          </a:pPr>
          <a:r>
            <a:rPr lang="en-US" sz="1700" kern="1200" dirty="0"/>
            <a:t>If the person is unresponsive and not breathing normally or is only gasping </a:t>
          </a:r>
        </a:p>
        <a:p>
          <a:pPr marL="342900" lvl="2" indent="-171450" algn="l" defTabSz="755650">
            <a:lnSpc>
              <a:spcPct val="90000"/>
            </a:lnSpc>
            <a:spcBef>
              <a:spcPct val="0"/>
            </a:spcBef>
            <a:spcAft>
              <a:spcPct val="15000"/>
            </a:spcAft>
            <a:buChar char="•"/>
          </a:pPr>
          <a:r>
            <a:rPr lang="en-US" sz="1700" kern="1200" dirty="0"/>
            <a:t>This person needs CPR</a:t>
          </a:r>
        </a:p>
        <a:p>
          <a:pPr marL="342900" lvl="2" indent="-171450" algn="l" defTabSz="755650">
            <a:lnSpc>
              <a:spcPct val="90000"/>
            </a:lnSpc>
            <a:spcBef>
              <a:spcPct val="0"/>
            </a:spcBef>
            <a:spcAft>
              <a:spcPct val="15000"/>
            </a:spcAft>
            <a:buChar char="•"/>
          </a:pPr>
          <a:r>
            <a:rPr lang="en-US" sz="1700" kern="1200" dirty="0"/>
            <a:t>Make sure the person is lying on their back on a firm, flat surface</a:t>
          </a:r>
        </a:p>
        <a:p>
          <a:pPr marL="342900" lvl="2" indent="-171450" algn="l" defTabSz="755650">
            <a:lnSpc>
              <a:spcPct val="90000"/>
            </a:lnSpc>
            <a:spcBef>
              <a:spcPct val="0"/>
            </a:spcBef>
            <a:spcAft>
              <a:spcPct val="15000"/>
            </a:spcAft>
            <a:buChar char="•"/>
          </a:pPr>
          <a:r>
            <a:rPr lang="en-US" sz="1700" kern="1200" dirty="0"/>
            <a:t>Begin CPR </a:t>
          </a:r>
        </a:p>
      </dsp:txBody>
      <dsp:txXfrm>
        <a:off x="0" y="1160670"/>
        <a:ext cx="8072438" cy="2891700"/>
      </dsp:txXfrm>
    </dsp:sp>
    <dsp:sp modelId="{B8D26F3F-052B-4E1E-9C07-630445ACF5D4}">
      <dsp:nvSpPr>
        <dsp:cNvPr id="0" name=""/>
        <dsp:cNvSpPr/>
      </dsp:nvSpPr>
      <dsp:spPr>
        <a:xfrm>
          <a:off x="403621" y="909750"/>
          <a:ext cx="5650706"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583" tIns="0" rIns="213583" bIns="0" numCol="1" spcCol="1270" anchor="ctr" anchorCtr="0">
          <a:noAutofit/>
        </a:bodyPr>
        <a:lstStyle/>
        <a:p>
          <a:pPr marL="0" lvl="0" indent="0" algn="l" defTabSz="755650">
            <a:lnSpc>
              <a:spcPct val="90000"/>
            </a:lnSpc>
            <a:spcBef>
              <a:spcPct val="0"/>
            </a:spcBef>
            <a:spcAft>
              <a:spcPct val="35000"/>
            </a:spcAft>
            <a:buNone/>
          </a:pPr>
          <a:r>
            <a:rPr lang="en-US" sz="1700" kern="1200" dirty="0"/>
            <a:t>AHA Guidelines for suspected Opioid OD:</a:t>
          </a:r>
        </a:p>
      </dsp:txBody>
      <dsp:txXfrm>
        <a:off x="428119" y="934248"/>
        <a:ext cx="5601710" cy="4528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7F63F-1DB7-4C7A-8F9C-7E003BB38FC9}">
      <dsp:nvSpPr>
        <dsp:cNvPr id="0" name=""/>
        <dsp:cNvSpPr/>
      </dsp:nvSpPr>
      <dsp:spPr>
        <a:xfrm>
          <a:off x="0" y="689"/>
          <a:ext cx="509825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726149-C41D-49FB-B3AE-CA3F2D26BB13}">
      <dsp:nvSpPr>
        <dsp:cNvPr id="0" name=""/>
        <dsp:cNvSpPr/>
      </dsp:nvSpPr>
      <dsp:spPr>
        <a:xfrm>
          <a:off x="0" y="689"/>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People usually revive in 2 – 3 minutes, feeling dazed and/or confused and not realizing that they’ve overdosed </a:t>
          </a:r>
        </a:p>
      </dsp:txBody>
      <dsp:txXfrm>
        <a:off x="0" y="689"/>
        <a:ext cx="5098256" cy="1129706"/>
      </dsp:txXfrm>
    </dsp:sp>
    <dsp:sp modelId="{FB220C39-DBE7-4123-8D74-D02FCB36B5F9}">
      <dsp:nvSpPr>
        <dsp:cNvPr id="0" name=""/>
        <dsp:cNvSpPr/>
      </dsp:nvSpPr>
      <dsp:spPr>
        <a:xfrm>
          <a:off x="0" y="1130396"/>
          <a:ext cx="5098256" cy="0"/>
        </a:xfrm>
        <a:prstGeom prst="line">
          <a:avLst/>
        </a:prstGeom>
        <a:solidFill>
          <a:schemeClr val="accent2">
            <a:hueOff val="-361550"/>
            <a:satOff val="-2481"/>
            <a:lumOff val="1275"/>
            <a:alphaOff val="0"/>
          </a:schemeClr>
        </a:solidFill>
        <a:ln w="15875" cap="flat" cmpd="sng" algn="ctr">
          <a:solidFill>
            <a:schemeClr val="accent2">
              <a:hueOff val="-361550"/>
              <a:satOff val="-2481"/>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CA9AC-A9F2-4735-928B-E692E4D66397}">
      <dsp:nvSpPr>
        <dsp:cNvPr id="0" name=""/>
        <dsp:cNvSpPr/>
      </dsp:nvSpPr>
      <dsp:spPr>
        <a:xfrm>
          <a:off x="0" y="1130396"/>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They might be in withdrawal (about 1% are agitated)</a:t>
          </a:r>
        </a:p>
      </dsp:txBody>
      <dsp:txXfrm>
        <a:off x="0" y="1130396"/>
        <a:ext cx="5098256" cy="1129706"/>
      </dsp:txXfrm>
    </dsp:sp>
    <dsp:sp modelId="{1CBCA55D-AD04-42B9-988C-359D500F0950}">
      <dsp:nvSpPr>
        <dsp:cNvPr id="0" name=""/>
        <dsp:cNvSpPr/>
      </dsp:nvSpPr>
      <dsp:spPr>
        <a:xfrm>
          <a:off x="0" y="2260102"/>
          <a:ext cx="5098256" cy="0"/>
        </a:xfrm>
        <a:prstGeom prst="line">
          <a:avLst/>
        </a:prstGeom>
        <a:solidFill>
          <a:schemeClr val="accent2">
            <a:hueOff val="-723100"/>
            <a:satOff val="-4962"/>
            <a:lumOff val="2549"/>
            <a:alphaOff val="0"/>
          </a:schemeClr>
        </a:solidFill>
        <a:ln w="15875" cap="flat" cmpd="sng" algn="ctr">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AA9CA-86BD-4101-BB80-18E188B0891A}">
      <dsp:nvSpPr>
        <dsp:cNvPr id="0" name=""/>
        <dsp:cNvSpPr/>
      </dsp:nvSpPr>
      <dsp:spPr>
        <a:xfrm>
          <a:off x="0" y="2260102"/>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If the person doesn’t respond to the naloxone within 2-3 minutes, give a second dose</a:t>
          </a:r>
        </a:p>
      </dsp:txBody>
      <dsp:txXfrm>
        <a:off x="0" y="2260102"/>
        <a:ext cx="5098256" cy="1129706"/>
      </dsp:txXfrm>
    </dsp:sp>
    <dsp:sp modelId="{37CBB776-FF13-41B1-AD10-D9F73F75E83A}">
      <dsp:nvSpPr>
        <dsp:cNvPr id="0" name=""/>
        <dsp:cNvSpPr/>
      </dsp:nvSpPr>
      <dsp:spPr>
        <a:xfrm>
          <a:off x="0" y="3389809"/>
          <a:ext cx="5098256" cy="0"/>
        </a:xfrm>
        <a:prstGeom prst="line">
          <a:avLst/>
        </a:prstGeom>
        <a:solidFill>
          <a:schemeClr val="accent2">
            <a:hueOff val="-1084650"/>
            <a:satOff val="-7443"/>
            <a:lumOff val="3824"/>
            <a:alphaOff val="0"/>
          </a:schemeClr>
        </a:solidFill>
        <a:ln w="15875" cap="flat" cmpd="sng" algn="ctr">
          <a:solidFill>
            <a:schemeClr val="accent2">
              <a:hueOff val="-1084650"/>
              <a:satOff val="-7443"/>
              <a:lumOff val="3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9A2D6-2A1E-4FAE-8DEE-0BE329DAF1D9}">
      <dsp:nvSpPr>
        <dsp:cNvPr id="0" name=""/>
        <dsp:cNvSpPr/>
      </dsp:nvSpPr>
      <dsp:spPr>
        <a:xfrm>
          <a:off x="0" y="3389809"/>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 person could re-overdose based on how much they used and how long the naloxone lasts; don’t let them use more opioids</a:t>
          </a:r>
        </a:p>
      </dsp:txBody>
      <dsp:txXfrm>
        <a:off x="0" y="3389809"/>
        <a:ext cx="5098256" cy="1129706"/>
      </dsp:txXfrm>
    </dsp:sp>
    <dsp:sp modelId="{5D599822-20E8-4991-B302-CAC1982AC2B0}">
      <dsp:nvSpPr>
        <dsp:cNvPr id="0" name=""/>
        <dsp:cNvSpPr/>
      </dsp:nvSpPr>
      <dsp:spPr>
        <a:xfrm>
          <a:off x="0" y="4519515"/>
          <a:ext cx="5098256" cy="0"/>
        </a:xfrm>
        <a:prstGeom prst="line">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1E26C-0925-4221-A0BC-EF1FF0F1C10E}">
      <dsp:nvSpPr>
        <dsp:cNvPr id="0" name=""/>
        <dsp:cNvSpPr/>
      </dsp:nvSpPr>
      <dsp:spPr>
        <a:xfrm>
          <a:off x="0" y="4519515"/>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They should be monitored for at least one hour</a:t>
          </a:r>
        </a:p>
      </dsp:txBody>
      <dsp:txXfrm>
        <a:off x="0" y="4519515"/>
        <a:ext cx="5098256" cy="11297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0FF96-45BA-4604-BA00-F0489458A8C5}">
      <dsp:nvSpPr>
        <dsp:cNvPr id="0" name=""/>
        <dsp:cNvSpPr/>
      </dsp:nvSpPr>
      <dsp:spPr>
        <a:xfrm>
          <a:off x="0" y="4252987"/>
          <a:ext cx="1274564" cy="139592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47" tIns="192024" rIns="90647"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Stay</a:t>
          </a:r>
        </a:p>
      </dsp:txBody>
      <dsp:txXfrm>
        <a:off x="0" y="4252987"/>
        <a:ext cx="1274564" cy="1395925"/>
      </dsp:txXfrm>
    </dsp:sp>
    <dsp:sp modelId="{92BED6FE-436A-4116-8C30-6AA669146BFB}">
      <dsp:nvSpPr>
        <dsp:cNvPr id="0" name=""/>
        <dsp:cNvSpPr/>
      </dsp:nvSpPr>
      <dsp:spPr>
        <a:xfrm>
          <a:off x="1274563" y="4252987"/>
          <a:ext cx="3823692" cy="139592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63" tIns="177800" rIns="77563" bIns="177800" numCol="1" spcCol="1270" anchor="ctr" anchorCtr="0">
          <a:noAutofit/>
        </a:bodyPr>
        <a:lstStyle/>
        <a:p>
          <a:pPr marL="0" lvl="0" indent="0" algn="l" defTabSz="622300">
            <a:lnSpc>
              <a:spcPct val="90000"/>
            </a:lnSpc>
            <a:spcBef>
              <a:spcPct val="0"/>
            </a:spcBef>
            <a:spcAft>
              <a:spcPct val="35000"/>
            </a:spcAft>
            <a:buNone/>
          </a:pPr>
          <a:r>
            <a:rPr lang="en-US" sz="1400" kern="1200" dirty="0"/>
            <a:t>Stay connected: Follow up with a visit, a phone call or a card, and in whatever way feels comfortable to you, let the person know you care about what happens to them.  Caring may save a life.</a:t>
          </a:r>
        </a:p>
      </dsp:txBody>
      <dsp:txXfrm>
        <a:off x="1274563" y="4252987"/>
        <a:ext cx="3823692" cy="1395925"/>
      </dsp:txXfrm>
    </dsp:sp>
    <dsp:sp modelId="{38E4599D-BDB0-43CC-8837-365860378AE1}">
      <dsp:nvSpPr>
        <dsp:cNvPr id="0" name=""/>
        <dsp:cNvSpPr/>
      </dsp:nvSpPr>
      <dsp:spPr>
        <a:xfrm rot="10800000">
          <a:off x="0" y="2126993"/>
          <a:ext cx="1274564" cy="2146933"/>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47" tIns="192024" rIns="90647"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Restock on</a:t>
          </a:r>
        </a:p>
      </dsp:txBody>
      <dsp:txXfrm rot="-10800000">
        <a:off x="0" y="2126993"/>
        <a:ext cx="1274564" cy="1395506"/>
      </dsp:txXfrm>
    </dsp:sp>
    <dsp:sp modelId="{80519862-2804-45B6-88CE-1D1E3F53AFC8}">
      <dsp:nvSpPr>
        <dsp:cNvPr id="0" name=""/>
        <dsp:cNvSpPr/>
      </dsp:nvSpPr>
      <dsp:spPr>
        <a:xfrm>
          <a:off x="1274563" y="2126993"/>
          <a:ext cx="3823692" cy="1395506"/>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63" tIns="177800" rIns="77563" bIns="177800" numCol="1" spcCol="1270" anchor="ctr" anchorCtr="0">
          <a:noAutofit/>
        </a:bodyPr>
        <a:lstStyle/>
        <a:p>
          <a:pPr marL="0" lvl="0" indent="0" algn="l" defTabSz="622300">
            <a:lnSpc>
              <a:spcPct val="90000"/>
            </a:lnSpc>
            <a:spcBef>
              <a:spcPct val="0"/>
            </a:spcBef>
            <a:spcAft>
              <a:spcPct val="35000"/>
            </a:spcAft>
            <a:buNone/>
          </a:pPr>
          <a:r>
            <a:rPr lang="en-US" sz="1400" kern="1200" dirty="0"/>
            <a:t>Restock on naloxone: Head to your local pharmacy or connect with your RBHAO to make sure you’ll always have naloxone on hand. </a:t>
          </a:r>
        </a:p>
      </dsp:txBody>
      <dsp:txXfrm>
        <a:off x="1274563" y="2126993"/>
        <a:ext cx="3823692" cy="1395506"/>
      </dsp:txXfrm>
    </dsp:sp>
    <dsp:sp modelId="{03E00C30-7685-4193-AD50-85C5F8B3536C}">
      <dsp:nvSpPr>
        <dsp:cNvPr id="0" name=""/>
        <dsp:cNvSpPr/>
      </dsp:nvSpPr>
      <dsp:spPr>
        <a:xfrm rot="10800000">
          <a:off x="0" y="998"/>
          <a:ext cx="1274564" cy="2146933"/>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47" tIns="192024" rIns="90647"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rot="-10800000">
        <a:off x="0" y="998"/>
        <a:ext cx="1274564" cy="1395506"/>
      </dsp:txXfrm>
    </dsp:sp>
    <dsp:sp modelId="{B4DCBA91-D417-433B-8A36-E8836A9C065A}">
      <dsp:nvSpPr>
        <dsp:cNvPr id="0" name=""/>
        <dsp:cNvSpPr/>
      </dsp:nvSpPr>
      <dsp:spPr>
        <a:xfrm>
          <a:off x="1274563" y="998"/>
          <a:ext cx="3823692" cy="1395506"/>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63" tIns="177800" rIns="77563" bIns="177800" numCol="1" spcCol="1270" anchor="t" anchorCtr="0">
          <a:noAutofit/>
        </a:bodyPr>
        <a:lstStyle/>
        <a:p>
          <a:pPr marL="0" lvl="0" indent="0" algn="l" defTabSz="622300">
            <a:lnSpc>
              <a:spcPct val="90000"/>
            </a:lnSpc>
            <a:spcBef>
              <a:spcPct val="0"/>
            </a:spcBef>
            <a:spcAft>
              <a:spcPct val="35000"/>
            </a:spcAft>
            <a:buNone/>
          </a:pPr>
          <a:r>
            <a:rPr lang="en-US" sz="1400" kern="1200" dirty="0"/>
            <a:t>Treatment: If someone is ready for detox and treatment, help them to find a treatment program.</a:t>
          </a:r>
        </a:p>
        <a:p>
          <a:pPr marL="57150" lvl="1" indent="-57150" algn="l" defTabSz="488950">
            <a:lnSpc>
              <a:spcPct val="90000"/>
            </a:lnSpc>
            <a:spcBef>
              <a:spcPct val="0"/>
            </a:spcBef>
            <a:spcAft>
              <a:spcPct val="15000"/>
            </a:spcAft>
            <a:buChar char="•"/>
          </a:pPr>
          <a:r>
            <a:rPr lang="en-US" sz="1100" kern="1200" dirty="0"/>
            <a:t>DMHAS 24/7 Access Line: 1-800-563-4086</a:t>
          </a:r>
        </a:p>
        <a:p>
          <a:pPr marL="57150" lvl="1" indent="-57150" algn="l" defTabSz="488950">
            <a:lnSpc>
              <a:spcPct val="90000"/>
            </a:lnSpc>
            <a:spcBef>
              <a:spcPct val="0"/>
            </a:spcBef>
            <a:spcAft>
              <a:spcPct val="15000"/>
            </a:spcAft>
            <a:buChar char="•"/>
          </a:pPr>
          <a:r>
            <a:rPr lang="en-US" sz="1100" kern="1200" dirty="0"/>
            <a:t>Addiction Services Bed Availability: ctaddictionservices.com/</a:t>
          </a:r>
        </a:p>
      </dsp:txBody>
      <dsp:txXfrm>
        <a:off x="1274563" y="998"/>
        <a:ext cx="3823692" cy="13955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3E61F-1A81-4E4F-AB45-73954B3E2619}">
      <dsp:nvSpPr>
        <dsp:cNvPr id="0" name=""/>
        <dsp:cNvSpPr/>
      </dsp:nvSpPr>
      <dsp:spPr>
        <a:xfrm>
          <a:off x="0" y="13907"/>
          <a:ext cx="5098256" cy="178763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Yes</a:t>
          </a:r>
        </a:p>
      </dsp:txBody>
      <dsp:txXfrm>
        <a:off x="87265" y="101172"/>
        <a:ext cx="4923726" cy="1613102"/>
      </dsp:txXfrm>
    </dsp:sp>
    <dsp:sp modelId="{6C0E3BC9-07C7-4D91-911E-DAE48D3438AE}">
      <dsp:nvSpPr>
        <dsp:cNvPr id="0" name=""/>
        <dsp:cNvSpPr/>
      </dsp:nvSpPr>
      <dsp:spPr>
        <a:xfrm>
          <a:off x="0" y="1931139"/>
          <a:ext cx="5098256" cy="1787632"/>
        </a:xfrm>
        <a:prstGeom prst="roundRect">
          <a:avLst/>
        </a:prstGeom>
        <a:solidFill>
          <a:schemeClr val="accent5">
            <a:hueOff val="393725"/>
            <a:satOff val="21144"/>
            <a:lumOff val="-7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No</a:t>
          </a:r>
        </a:p>
      </dsp:txBody>
      <dsp:txXfrm>
        <a:off x="87265" y="2018404"/>
        <a:ext cx="4923726" cy="1613102"/>
      </dsp:txXfrm>
    </dsp:sp>
    <dsp:sp modelId="{2E2E6940-E540-481E-85B0-24A2E207E750}">
      <dsp:nvSpPr>
        <dsp:cNvPr id="0" name=""/>
        <dsp:cNvSpPr/>
      </dsp:nvSpPr>
      <dsp:spPr>
        <a:xfrm>
          <a:off x="0" y="3848372"/>
          <a:ext cx="5098256" cy="1787632"/>
        </a:xfrm>
        <a:prstGeom prst="roundRect">
          <a:avLst/>
        </a:prstGeom>
        <a:solidFill>
          <a:schemeClr val="accent5">
            <a:hueOff val="787450"/>
            <a:satOff val="42288"/>
            <a:lumOff val="-1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I’m not sure, but I’ll find out!</a:t>
          </a:r>
        </a:p>
      </dsp:txBody>
      <dsp:txXfrm>
        <a:off x="87265" y="3935637"/>
        <a:ext cx="4923726" cy="1613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E52C1-51A3-4FBB-9D33-6FC615605EBE}">
      <dsp:nvSpPr>
        <dsp:cNvPr id="0" name=""/>
        <dsp:cNvSpPr/>
      </dsp:nvSpPr>
      <dsp:spPr>
        <a:xfrm>
          <a:off x="254912" y="3034002"/>
          <a:ext cx="2039302" cy="638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1999</a:t>
          </a:r>
        </a:p>
      </dsp:txBody>
      <dsp:txXfrm>
        <a:off x="254912" y="3034002"/>
        <a:ext cx="2039302" cy="638440"/>
      </dsp:txXfrm>
    </dsp:sp>
    <dsp:sp modelId="{1EE441FB-D041-47B6-B06A-C1CEF32189A2}">
      <dsp:nvSpPr>
        <dsp:cNvPr id="0" name=""/>
        <dsp:cNvSpPr/>
      </dsp:nvSpPr>
      <dsp:spPr>
        <a:xfrm>
          <a:off x="0" y="2711957"/>
          <a:ext cx="5098256" cy="22599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751A3C-A007-44CB-A073-221426500721}">
      <dsp:nvSpPr>
        <dsp:cNvPr id="0" name=""/>
        <dsp:cNvSpPr/>
      </dsp:nvSpPr>
      <dsp:spPr>
        <a:xfrm>
          <a:off x="152947" y="446078"/>
          <a:ext cx="2243232" cy="1305394"/>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1st wave: began with prescription opioids</a:t>
          </a:r>
        </a:p>
        <a:p>
          <a:pPr marL="114300" lvl="1" indent="-114300" algn="l" defTabSz="533400">
            <a:lnSpc>
              <a:spcPct val="90000"/>
            </a:lnSpc>
            <a:spcBef>
              <a:spcPct val="0"/>
            </a:spcBef>
            <a:spcAft>
              <a:spcPct val="15000"/>
            </a:spcAft>
            <a:buChar char="•"/>
          </a:pPr>
          <a:r>
            <a:rPr lang="en-US" sz="1200" kern="1200" dirty="0"/>
            <a:t>Over prescribing, little knowledge of addiction, expensive on streets</a:t>
          </a:r>
        </a:p>
      </dsp:txBody>
      <dsp:txXfrm>
        <a:off x="152947" y="446078"/>
        <a:ext cx="2243232" cy="1305394"/>
      </dsp:txXfrm>
    </dsp:sp>
    <dsp:sp modelId="{A6E74576-7275-40A3-8D4A-89D79FEC4C41}">
      <dsp:nvSpPr>
        <dsp:cNvPr id="0" name=""/>
        <dsp:cNvSpPr/>
      </dsp:nvSpPr>
      <dsp:spPr>
        <a:xfrm>
          <a:off x="1274564" y="1751472"/>
          <a:ext cx="0" cy="960485"/>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CD5A4C9-014A-4017-84CB-8C24945276E5}">
      <dsp:nvSpPr>
        <dsp:cNvPr id="0" name=""/>
        <dsp:cNvSpPr/>
      </dsp:nvSpPr>
      <dsp:spPr>
        <a:xfrm>
          <a:off x="1529476" y="1977469"/>
          <a:ext cx="2039302" cy="638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2010</a:t>
          </a:r>
        </a:p>
      </dsp:txBody>
      <dsp:txXfrm>
        <a:off x="1529476" y="1977469"/>
        <a:ext cx="2039302" cy="638440"/>
      </dsp:txXfrm>
    </dsp:sp>
    <dsp:sp modelId="{2D748F43-AB33-4912-BCED-9014586E68BE}">
      <dsp:nvSpPr>
        <dsp:cNvPr id="0" name=""/>
        <dsp:cNvSpPr/>
      </dsp:nvSpPr>
      <dsp:spPr>
        <a:xfrm>
          <a:off x="1427511" y="3898439"/>
          <a:ext cx="2243232" cy="1132983"/>
        </a:xfrm>
        <a:prstGeom prst="rect">
          <a:avLst/>
        </a:prstGeom>
        <a:solidFill>
          <a:schemeClr val="accent5">
            <a:tint val="40000"/>
            <a:alpha val="90000"/>
            <a:hueOff val="668618"/>
            <a:satOff val="11035"/>
            <a:lumOff val="-712"/>
            <a:alphaOff val="0"/>
          </a:schemeClr>
        </a:solidFill>
        <a:ln w="15875" cap="flat" cmpd="sng" algn="ctr">
          <a:solidFill>
            <a:schemeClr val="accent5">
              <a:tint val="40000"/>
              <a:alpha val="90000"/>
              <a:hueOff val="668618"/>
              <a:satOff val="11035"/>
              <a:lumOff val="-7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2nd wave: began with heroin</a:t>
          </a:r>
        </a:p>
        <a:p>
          <a:pPr marL="114300" lvl="1" indent="-114300" algn="l" defTabSz="533400">
            <a:lnSpc>
              <a:spcPct val="90000"/>
            </a:lnSpc>
            <a:spcBef>
              <a:spcPct val="0"/>
            </a:spcBef>
            <a:spcAft>
              <a:spcPct val="15000"/>
            </a:spcAft>
            <a:buChar char="•"/>
          </a:pPr>
          <a:r>
            <a:rPr lang="en-US" sz="1200" kern="1200" dirty="0"/>
            <a:t>Cheaper to buy compared to pills</a:t>
          </a:r>
        </a:p>
      </dsp:txBody>
      <dsp:txXfrm>
        <a:off x="1427511" y="3898439"/>
        <a:ext cx="2243232" cy="1132983"/>
      </dsp:txXfrm>
    </dsp:sp>
    <dsp:sp modelId="{D5480F0B-A95D-4DAE-965F-F00DA50D5E6E}">
      <dsp:nvSpPr>
        <dsp:cNvPr id="0" name=""/>
        <dsp:cNvSpPr/>
      </dsp:nvSpPr>
      <dsp:spPr>
        <a:xfrm>
          <a:off x="2549128" y="2937954"/>
          <a:ext cx="0" cy="960485"/>
        </a:xfrm>
        <a:prstGeom prst="line">
          <a:avLst/>
        </a:prstGeom>
        <a:solidFill>
          <a:schemeClr val="accent5">
            <a:hueOff val="393725"/>
            <a:satOff val="21144"/>
            <a:lumOff val="-7647"/>
            <a:alphaOff val="0"/>
          </a:schemeClr>
        </a:solidFill>
        <a:ln w="6350" cap="flat" cmpd="sng" algn="ctr">
          <a:solidFill>
            <a:schemeClr val="accent5">
              <a:hueOff val="393725"/>
              <a:satOff val="21144"/>
              <a:lumOff val="-7647"/>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A99B7D1-D2E9-4A60-8712-1BC0E0860E2B}">
      <dsp:nvSpPr>
        <dsp:cNvPr id="0" name=""/>
        <dsp:cNvSpPr/>
      </dsp:nvSpPr>
      <dsp:spPr>
        <a:xfrm>
          <a:off x="1203940" y="2754332"/>
          <a:ext cx="141247" cy="14124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5EBADAB-DBB7-4C9E-8C23-C6DE8A4B33FE}">
      <dsp:nvSpPr>
        <dsp:cNvPr id="0" name=""/>
        <dsp:cNvSpPr/>
      </dsp:nvSpPr>
      <dsp:spPr>
        <a:xfrm>
          <a:off x="2478504" y="2754332"/>
          <a:ext cx="141247" cy="14124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E6553C0-3DDA-4B37-8313-FA38FF56C525}">
      <dsp:nvSpPr>
        <dsp:cNvPr id="0" name=""/>
        <dsp:cNvSpPr/>
      </dsp:nvSpPr>
      <dsp:spPr>
        <a:xfrm>
          <a:off x="2804040" y="3034002"/>
          <a:ext cx="2039302" cy="638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2013</a:t>
          </a:r>
        </a:p>
      </dsp:txBody>
      <dsp:txXfrm>
        <a:off x="2804040" y="3034002"/>
        <a:ext cx="2039302" cy="638440"/>
      </dsp:txXfrm>
    </dsp:sp>
    <dsp:sp modelId="{5E07AD4D-73FA-45B0-85A9-8FF0625AFAC3}">
      <dsp:nvSpPr>
        <dsp:cNvPr id="0" name=""/>
        <dsp:cNvSpPr/>
      </dsp:nvSpPr>
      <dsp:spPr>
        <a:xfrm>
          <a:off x="2702075" y="495338"/>
          <a:ext cx="2243232" cy="1256134"/>
        </a:xfrm>
        <a:prstGeom prst="rect">
          <a:avLst/>
        </a:prstGeom>
        <a:solidFill>
          <a:schemeClr val="accent5">
            <a:tint val="40000"/>
            <a:alpha val="90000"/>
            <a:hueOff val="1337237"/>
            <a:satOff val="22070"/>
            <a:lumOff val="-1425"/>
            <a:alphaOff val="0"/>
          </a:schemeClr>
        </a:solidFill>
        <a:ln w="15875" cap="flat" cmpd="sng" algn="ctr">
          <a:solidFill>
            <a:schemeClr val="accent5">
              <a:tint val="40000"/>
              <a:alpha val="90000"/>
              <a:hueOff val="1337237"/>
              <a:satOff val="22070"/>
              <a:lumOff val="-14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3rd wave: Synthetics</a:t>
          </a:r>
        </a:p>
        <a:p>
          <a:pPr marL="114300" lvl="1" indent="-114300" algn="l" defTabSz="533400">
            <a:lnSpc>
              <a:spcPct val="90000"/>
            </a:lnSpc>
            <a:spcBef>
              <a:spcPct val="0"/>
            </a:spcBef>
            <a:spcAft>
              <a:spcPct val="15000"/>
            </a:spcAft>
            <a:buChar char="•"/>
          </a:pPr>
          <a:r>
            <a:rPr lang="en-US" sz="1200" kern="1200" dirty="0"/>
            <a:t>Synthetic opioids, illicitly manufactured fentanyl(cheaper to buy and make)</a:t>
          </a:r>
        </a:p>
      </dsp:txBody>
      <dsp:txXfrm>
        <a:off x="2702075" y="495338"/>
        <a:ext cx="2243232" cy="1256134"/>
      </dsp:txXfrm>
    </dsp:sp>
    <dsp:sp modelId="{5F0B410B-6328-405A-AD87-6AC108433DA5}">
      <dsp:nvSpPr>
        <dsp:cNvPr id="0" name=""/>
        <dsp:cNvSpPr/>
      </dsp:nvSpPr>
      <dsp:spPr>
        <a:xfrm>
          <a:off x="3823691" y="1751472"/>
          <a:ext cx="0" cy="960485"/>
        </a:xfrm>
        <a:prstGeom prst="line">
          <a:avLst/>
        </a:prstGeom>
        <a:solidFill>
          <a:schemeClr val="accent5">
            <a:hueOff val="787450"/>
            <a:satOff val="42288"/>
            <a:lumOff val="-15294"/>
            <a:alphaOff val="0"/>
          </a:schemeClr>
        </a:solidFill>
        <a:ln w="6350" cap="flat" cmpd="sng" algn="ctr">
          <a:solidFill>
            <a:schemeClr val="accent5">
              <a:hueOff val="787450"/>
              <a:satOff val="42288"/>
              <a:lumOff val="-15294"/>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CBE8D3A-916B-426A-9430-7B1F7F5F15C4}">
      <dsp:nvSpPr>
        <dsp:cNvPr id="0" name=""/>
        <dsp:cNvSpPr/>
      </dsp:nvSpPr>
      <dsp:spPr>
        <a:xfrm>
          <a:off x="3753068" y="2754332"/>
          <a:ext cx="141247" cy="14124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C71E2-6B56-4131-A3FF-EDDF982CEF96}">
      <dsp:nvSpPr>
        <dsp:cNvPr id="0" name=""/>
        <dsp:cNvSpPr/>
      </dsp:nvSpPr>
      <dsp:spPr>
        <a:xfrm>
          <a:off x="0" y="689"/>
          <a:ext cx="509825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C8BFB5-A4C5-4AA1-BE3D-3D7241F71F20}">
      <dsp:nvSpPr>
        <dsp:cNvPr id="0" name=""/>
        <dsp:cNvSpPr/>
      </dsp:nvSpPr>
      <dsp:spPr>
        <a:xfrm>
          <a:off x="0" y="689"/>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Oxycontin</a:t>
          </a:r>
        </a:p>
      </dsp:txBody>
      <dsp:txXfrm>
        <a:off x="0" y="689"/>
        <a:ext cx="5098256" cy="1129706"/>
      </dsp:txXfrm>
    </dsp:sp>
    <dsp:sp modelId="{954D88E1-C3F9-4317-BD32-EE99CB8EE9CC}">
      <dsp:nvSpPr>
        <dsp:cNvPr id="0" name=""/>
        <dsp:cNvSpPr/>
      </dsp:nvSpPr>
      <dsp:spPr>
        <a:xfrm>
          <a:off x="0" y="1130396"/>
          <a:ext cx="5098256" cy="0"/>
        </a:xfrm>
        <a:prstGeom prst="line">
          <a:avLst/>
        </a:prstGeom>
        <a:solidFill>
          <a:schemeClr val="accent2">
            <a:hueOff val="-361550"/>
            <a:satOff val="-2481"/>
            <a:lumOff val="1275"/>
            <a:alphaOff val="0"/>
          </a:schemeClr>
        </a:solidFill>
        <a:ln w="15875" cap="flat" cmpd="sng" algn="ctr">
          <a:solidFill>
            <a:schemeClr val="accent2">
              <a:hueOff val="-361550"/>
              <a:satOff val="-2481"/>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B1768C-8793-4E41-A835-2722D52351DE}">
      <dsp:nvSpPr>
        <dsp:cNvPr id="0" name=""/>
        <dsp:cNvSpPr/>
      </dsp:nvSpPr>
      <dsp:spPr>
        <a:xfrm>
          <a:off x="0" y="1130396"/>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Heroin</a:t>
          </a:r>
        </a:p>
      </dsp:txBody>
      <dsp:txXfrm>
        <a:off x="0" y="1130396"/>
        <a:ext cx="5098256" cy="1129706"/>
      </dsp:txXfrm>
    </dsp:sp>
    <dsp:sp modelId="{AA72D3EC-8487-4DBC-AD06-2F1BFBF9BA64}">
      <dsp:nvSpPr>
        <dsp:cNvPr id="0" name=""/>
        <dsp:cNvSpPr/>
      </dsp:nvSpPr>
      <dsp:spPr>
        <a:xfrm>
          <a:off x="0" y="2260102"/>
          <a:ext cx="5098256" cy="0"/>
        </a:xfrm>
        <a:prstGeom prst="line">
          <a:avLst/>
        </a:prstGeom>
        <a:solidFill>
          <a:schemeClr val="accent2">
            <a:hueOff val="-723100"/>
            <a:satOff val="-4962"/>
            <a:lumOff val="2549"/>
            <a:alphaOff val="0"/>
          </a:schemeClr>
        </a:solidFill>
        <a:ln w="15875" cap="flat" cmpd="sng" algn="ctr">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8BFD8-3A3E-4EA4-AB07-BCC7BA2B9ACD}">
      <dsp:nvSpPr>
        <dsp:cNvPr id="0" name=""/>
        <dsp:cNvSpPr/>
      </dsp:nvSpPr>
      <dsp:spPr>
        <a:xfrm>
          <a:off x="0" y="2260102"/>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Valium</a:t>
          </a:r>
        </a:p>
      </dsp:txBody>
      <dsp:txXfrm>
        <a:off x="0" y="2260102"/>
        <a:ext cx="5098256" cy="1129706"/>
      </dsp:txXfrm>
    </dsp:sp>
    <dsp:sp modelId="{253689CE-EC0E-44DD-B7C4-FBDC9535E142}">
      <dsp:nvSpPr>
        <dsp:cNvPr id="0" name=""/>
        <dsp:cNvSpPr/>
      </dsp:nvSpPr>
      <dsp:spPr>
        <a:xfrm>
          <a:off x="0" y="3389809"/>
          <a:ext cx="5098256" cy="0"/>
        </a:xfrm>
        <a:prstGeom prst="line">
          <a:avLst/>
        </a:prstGeom>
        <a:solidFill>
          <a:schemeClr val="accent2">
            <a:hueOff val="-1084650"/>
            <a:satOff val="-7443"/>
            <a:lumOff val="3824"/>
            <a:alphaOff val="0"/>
          </a:schemeClr>
        </a:solidFill>
        <a:ln w="15875" cap="flat" cmpd="sng" algn="ctr">
          <a:solidFill>
            <a:schemeClr val="accent2">
              <a:hueOff val="-1084650"/>
              <a:satOff val="-7443"/>
              <a:lumOff val="3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6D0BB-851E-4148-8E7A-F72999532FA3}">
      <dsp:nvSpPr>
        <dsp:cNvPr id="0" name=""/>
        <dsp:cNvSpPr/>
      </dsp:nvSpPr>
      <dsp:spPr>
        <a:xfrm>
          <a:off x="0" y="3389809"/>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Fentanyl</a:t>
          </a:r>
        </a:p>
      </dsp:txBody>
      <dsp:txXfrm>
        <a:off x="0" y="3389809"/>
        <a:ext cx="5098256" cy="1129706"/>
      </dsp:txXfrm>
    </dsp:sp>
    <dsp:sp modelId="{E14938CC-1CB7-4A4F-A3E5-EEAC731580BB}">
      <dsp:nvSpPr>
        <dsp:cNvPr id="0" name=""/>
        <dsp:cNvSpPr/>
      </dsp:nvSpPr>
      <dsp:spPr>
        <a:xfrm>
          <a:off x="0" y="4519515"/>
          <a:ext cx="5098256" cy="0"/>
        </a:xfrm>
        <a:prstGeom prst="line">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3260A0-95E5-4128-ACF2-0F751B21C001}">
      <dsp:nvSpPr>
        <dsp:cNvPr id="0" name=""/>
        <dsp:cNvSpPr/>
      </dsp:nvSpPr>
      <dsp:spPr>
        <a:xfrm>
          <a:off x="0" y="4519515"/>
          <a:ext cx="5098256"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All of these are opioids</a:t>
          </a:r>
        </a:p>
      </dsp:txBody>
      <dsp:txXfrm>
        <a:off x="0" y="4519515"/>
        <a:ext cx="5098256" cy="1129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E0CFF-D863-4758-857C-34E70B12711B}">
      <dsp:nvSpPr>
        <dsp:cNvPr id="0" name=""/>
        <dsp:cNvSpPr/>
      </dsp:nvSpPr>
      <dsp:spPr>
        <a:xfrm>
          <a:off x="0" y="689"/>
          <a:ext cx="509825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0E9173-7321-45C3-BC97-661276A85D74}">
      <dsp:nvSpPr>
        <dsp:cNvPr id="0" name=""/>
        <dsp:cNvSpPr/>
      </dsp:nvSpPr>
      <dsp:spPr>
        <a:xfrm>
          <a:off x="0" y="689"/>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Children/Adolescents/Adults who access unsecured medications</a:t>
          </a:r>
        </a:p>
      </dsp:txBody>
      <dsp:txXfrm>
        <a:off x="0" y="689"/>
        <a:ext cx="5098256" cy="806933"/>
      </dsp:txXfrm>
    </dsp:sp>
    <dsp:sp modelId="{0ACE8929-DFD3-42B1-85C8-1EC6DB64EDC3}">
      <dsp:nvSpPr>
        <dsp:cNvPr id="0" name=""/>
        <dsp:cNvSpPr/>
      </dsp:nvSpPr>
      <dsp:spPr>
        <a:xfrm>
          <a:off x="0" y="807622"/>
          <a:ext cx="5098256" cy="0"/>
        </a:xfrm>
        <a:prstGeom prst="line">
          <a:avLst/>
        </a:prstGeom>
        <a:solidFill>
          <a:schemeClr val="accent2">
            <a:hueOff val="-241033"/>
            <a:satOff val="-1654"/>
            <a:lumOff val="850"/>
            <a:alphaOff val="0"/>
          </a:schemeClr>
        </a:solidFill>
        <a:ln w="15875" cap="flat" cmpd="sng" algn="ctr">
          <a:solidFill>
            <a:schemeClr val="accent2">
              <a:hueOff val="-241033"/>
              <a:satOff val="-1654"/>
              <a:lumOff val="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A04B0C-A74F-4D51-A8DF-FB05EC9DA202}">
      <dsp:nvSpPr>
        <dsp:cNvPr id="0" name=""/>
        <dsp:cNvSpPr/>
      </dsp:nvSpPr>
      <dsp:spPr>
        <a:xfrm>
          <a:off x="0" y="807622"/>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People who are experimenting/partying (lack of perceived risk) </a:t>
          </a:r>
        </a:p>
      </dsp:txBody>
      <dsp:txXfrm>
        <a:off x="0" y="807622"/>
        <a:ext cx="5098256" cy="806933"/>
      </dsp:txXfrm>
    </dsp:sp>
    <dsp:sp modelId="{2B2CA5DA-61A4-4F7D-8B44-2F665076BF99}">
      <dsp:nvSpPr>
        <dsp:cNvPr id="0" name=""/>
        <dsp:cNvSpPr/>
      </dsp:nvSpPr>
      <dsp:spPr>
        <a:xfrm>
          <a:off x="0" y="1614556"/>
          <a:ext cx="5098256" cy="0"/>
        </a:xfrm>
        <a:prstGeom prst="line">
          <a:avLst/>
        </a:prstGeom>
        <a:solidFill>
          <a:schemeClr val="accent2">
            <a:hueOff val="-482067"/>
            <a:satOff val="-3308"/>
            <a:lumOff val="1699"/>
            <a:alphaOff val="0"/>
          </a:schemeClr>
        </a:solidFill>
        <a:ln w="15875" cap="flat"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CB752-2053-475C-8165-0E173ECCCD44}">
      <dsp:nvSpPr>
        <dsp:cNvPr id="0" name=""/>
        <dsp:cNvSpPr/>
      </dsp:nvSpPr>
      <dsp:spPr>
        <a:xfrm>
          <a:off x="0" y="1614556"/>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Seniors prescribed multiple medications who may have cognitive &amp; medical issues</a:t>
          </a:r>
        </a:p>
      </dsp:txBody>
      <dsp:txXfrm>
        <a:off x="0" y="1614556"/>
        <a:ext cx="5098256" cy="806933"/>
      </dsp:txXfrm>
    </dsp:sp>
    <dsp:sp modelId="{C1583224-3CE2-42F1-899E-00BD92B33CA0}">
      <dsp:nvSpPr>
        <dsp:cNvPr id="0" name=""/>
        <dsp:cNvSpPr/>
      </dsp:nvSpPr>
      <dsp:spPr>
        <a:xfrm>
          <a:off x="0" y="2421489"/>
          <a:ext cx="5098256" cy="0"/>
        </a:xfrm>
        <a:prstGeom prst="line">
          <a:avLst/>
        </a:prstGeom>
        <a:solidFill>
          <a:schemeClr val="accent2">
            <a:hueOff val="-723100"/>
            <a:satOff val="-4962"/>
            <a:lumOff val="2549"/>
            <a:alphaOff val="0"/>
          </a:schemeClr>
        </a:solidFill>
        <a:ln w="15875" cap="flat" cmpd="sng" algn="ctr">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868B3-CC8F-443B-8592-8F95F8A8281F}">
      <dsp:nvSpPr>
        <dsp:cNvPr id="0" name=""/>
        <dsp:cNvSpPr/>
      </dsp:nvSpPr>
      <dsp:spPr>
        <a:xfrm>
          <a:off x="0" y="2421489"/>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Chronic pain patients on long-term opioids</a:t>
          </a:r>
        </a:p>
      </dsp:txBody>
      <dsp:txXfrm>
        <a:off x="0" y="2421489"/>
        <a:ext cx="5098256" cy="806933"/>
      </dsp:txXfrm>
    </dsp:sp>
    <dsp:sp modelId="{D5C3AAFB-B6E2-4005-86A9-C5A52BBA3701}">
      <dsp:nvSpPr>
        <dsp:cNvPr id="0" name=""/>
        <dsp:cNvSpPr/>
      </dsp:nvSpPr>
      <dsp:spPr>
        <a:xfrm>
          <a:off x="0" y="3228422"/>
          <a:ext cx="5098256" cy="0"/>
        </a:xfrm>
        <a:prstGeom prst="line">
          <a:avLst/>
        </a:prstGeom>
        <a:solidFill>
          <a:schemeClr val="accent2">
            <a:hueOff val="-964133"/>
            <a:satOff val="-6616"/>
            <a:lumOff val="3399"/>
            <a:alphaOff val="0"/>
          </a:schemeClr>
        </a:solidFill>
        <a:ln w="15875" cap="flat"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AA5CA5-3296-469E-BB4D-0E3460FCF2D9}">
      <dsp:nvSpPr>
        <dsp:cNvPr id="0" name=""/>
        <dsp:cNvSpPr/>
      </dsp:nvSpPr>
      <dsp:spPr>
        <a:xfrm>
          <a:off x="0" y="3228422"/>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Medicaid patients prescribed more opioids</a:t>
          </a:r>
        </a:p>
      </dsp:txBody>
      <dsp:txXfrm>
        <a:off x="0" y="3228422"/>
        <a:ext cx="5098256" cy="806933"/>
      </dsp:txXfrm>
    </dsp:sp>
    <dsp:sp modelId="{DD7C2995-35FF-46FE-BA7C-E3EC87FDCA7D}">
      <dsp:nvSpPr>
        <dsp:cNvPr id="0" name=""/>
        <dsp:cNvSpPr/>
      </dsp:nvSpPr>
      <dsp:spPr>
        <a:xfrm>
          <a:off x="0" y="4035355"/>
          <a:ext cx="5098256" cy="0"/>
        </a:xfrm>
        <a:prstGeom prst="line">
          <a:avLst/>
        </a:prstGeom>
        <a:solidFill>
          <a:schemeClr val="accent2">
            <a:hueOff val="-1205167"/>
            <a:satOff val="-8270"/>
            <a:lumOff val="4248"/>
            <a:alphaOff val="0"/>
          </a:schemeClr>
        </a:solidFill>
        <a:ln w="15875" cap="flat" cmpd="sng" algn="ctr">
          <a:solidFill>
            <a:schemeClr val="accent2">
              <a:hueOff val="-1205167"/>
              <a:satOff val="-8270"/>
              <a:lumOff val="42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5F536-4A45-475D-9C1A-19116FC463C6}">
      <dsp:nvSpPr>
        <dsp:cNvPr id="0" name=""/>
        <dsp:cNvSpPr/>
      </dsp:nvSpPr>
      <dsp:spPr>
        <a:xfrm>
          <a:off x="0" y="4035355"/>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Young adults (18-25) who use at higher rates</a:t>
          </a:r>
        </a:p>
      </dsp:txBody>
      <dsp:txXfrm>
        <a:off x="0" y="4035355"/>
        <a:ext cx="5098256" cy="806933"/>
      </dsp:txXfrm>
    </dsp:sp>
    <dsp:sp modelId="{761EFCD7-3F19-4CF6-A2B8-07BE37450650}">
      <dsp:nvSpPr>
        <dsp:cNvPr id="0" name=""/>
        <dsp:cNvSpPr/>
      </dsp:nvSpPr>
      <dsp:spPr>
        <a:xfrm>
          <a:off x="0" y="4842289"/>
          <a:ext cx="5098256" cy="0"/>
        </a:xfrm>
        <a:prstGeom prst="line">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8CBC6-0609-47D6-A908-B83F746FA455}">
      <dsp:nvSpPr>
        <dsp:cNvPr id="0" name=""/>
        <dsp:cNvSpPr/>
      </dsp:nvSpPr>
      <dsp:spPr>
        <a:xfrm>
          <a:off x="0" y="4842289"/>
          <a:ext cx="5098256"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Individuals who are accessing opioids any way other than a pharmacy </a:t>
          </a:r>
        </a:p>
      </dsp:txBody>
      <dsp:txXfrm>
        <a:off x="0" y="4842289"/>
        <a:ext cx="5098256" cy="806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43094-63E3-4590-945E-B400DCA5AAEE}">
      <dsp:nvSpPr>
        <dsp:cNvPr id="0" name=""/>
        <dsp:cNvSpPr/>
      </dsp:nvSpPr>
      <dsp:spPr>
        <a:xfrm>
          <a:off x="0" y="434276"/>
          <a:ext cx="2428875" cy="14573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History of Overdose</a:t>
          </a:r>
        </a:p>
      </dsp:txBody>
      <dsp:txXfrm>
        <a:off x="0" y="434276"/>
        <a:ext cx="2428875" cy="1457324"/>
      </dsp:txXfrm>
    </dsp:sp>
    <dsp:sp modelId="{84167D6C-1B18-43F1-B93F-A1066695FD9C}">
      <dsp:nvSpPr>
        <dsp:cNvPr id="0" name=""/>
        <dsp:cNvSpPr/>
      </dsp:nvSpPr>
      <dsp:spPr>
        <a:xfrm>
          <a:off x="2671762" y="434276"/>
          <a:ext cx="2428875" cy="14573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History of Substance Use Disorder (SUD)</a:t>
          </a:r>
        </a:p>
      </dsp:txBody>
      <dsp:txXfrm>
        <a:off x="2671762" y="434276"/>
        <a:ext cx="2428875" cy="1457324"/>
      </dsp:txXfrm>
    </dsp:sp>
    <dsp:sp modelId="{9B131E82-1122-4940-A562-E47784F92F48}">
      <dsp:nvSpPr>
        <dsp:cNvPr id="0" name=""/>
        <dsp:cNvSpPr/>
      </dsp:nvSpPr>
      <dsp:spPr>
        <a:xfrm>
          <a:off x="5343525" y="434276"/>
          <a:ext cx="2428875" cy="14573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Taking Opioids </a:t>
          </a:r>
          <a:r>
            <a:rPr lang="en-US" sz="1800" u="sng" kern="1200" dirty="0"/>
            <a:t>and</a:t>
          </a:r>
          <a:r>
            <a:rPr lang="en-US" sz="1800" kern="1200" dirty="0"/>
            <a:t> Benzodiazepines (BZDs)</a:t>
          </a:r>
        </a:p>
      </dsp:txBody>
      <dsp:txXfrm>
        <a:off x="5343525" y="434276"/>
        <a:ext cx="2428875" cy="1457324"/>
      </dsp:txXfrm>
    </dsp:sp>
    <dsp:sp modelId="{B8641F41-A647-4547-ABC1-87DD3D973E75}">
      <dsp:nvSpPr>
        <dsp:cNvPr id="0" name=""/>
        <dsp:cNvSpPr/>
      </dsp:nvSpPr>
      <dsp:spPr>
        <a:xfrm>
          <a:off x="1335881" y="2134489"/>
          <a:ext cx="2428875" cy="14573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Tolerance for opioids due to a break in use (incarceration, detox, hospitalization, rehab)</a:t>
          </a:r>
        </a:p>
      </dsp:txBody>
      <dsp:txXfrm>
        <a:off x="1335881" y="2134489"/>
        <a:ext cx="2428875" cy="1457324"/>
      </dsp:txXfrm>
    </dsp:sp>
    <dsp:sp modelId="{5DD3E324-D2CC-4A64-B4B7-85514A596A49}">
      <dsp:nvSpPr>
        <dsp:cNvPr id="0" name=""/>
        <dsp:cNvSpPr/>
      </dsp:nvSpPr>
      <dsp:spPr>
        <a:xfrm>
          <a:off x="4007643" y="2134489"/>
          <a:ext cx="2428875" cy="14573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On doses of opioids &gt; 50 MME/day</a:t>
          </a:r>
        </a:p>
      </dsp:txBody>
      <dsp:txXfrm>
        <a:off x="4007643" y="2134489"/>
        <a:ext cx="2428875" cy="1457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1E97A-6696-4F89-BD85-39E58EAAC135}">
      <dsp:nvSpPr>
        <dsp:cNvPr id="0" name=""/>
        <dsp:cNvSpPr/>
      </dsp:nvSpPr>
      <dsp:spPr>
        <a:xfrm>
          <a:off x="0" y="2758"/>
          <a:ext cx="509825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33D06-0632-4A7B-AA32-255E27236A9B}">
      <dsp:nvSpPr>
        <dsp:cNvPr id="0" name=""/>
        <dsp:cNvSpPr/>
      </dsp:nvSpPr>
      <dsp:spPr>
        <a:xfrm>
          <a:off x="0" y="2758"/>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Don’t start with an opioid</a:t>
          </a:r>
        </a:p>
      </dsp:txBody>
      <dsp:txXfrm>
        <a:off x="0" y="2758"/>
        <a:ext cx="5098256" cy="470366"/>
      </dsp:txXfrm>
    </dsp:sp>
    <dsp:sp modelId="{579794C5-8AF6-451F-8565-2C2C9A7AEF7F}">
      <dsp:nvSpPr>
        <dsp:cNvPr id="0" name=""/>
        <dsp:cNvSpPr/>
      </dsp:nvSpPr>
      <dsp:spPr>
        <a:xfrm>
          <a:off x="0" y="473124"/>
          <a:ext cx="5098256" cy="0"/>
        </a:xfrm>
        <a:prstGeom prst="line">
          <a:avLst/>
        </a:prstGeom>
        <a:solidFill>
          <a:schemeClr val="accent2">
            <a:hueOff val="-131473"/>
            <a:satOff val="-902"/>
            <a:lumOff val="463"/>
            <a:alphaOff val="0"/>
          </a:schemeClr>
        </a:solidFill>
        <a:ln w="15875" cap="flat" cmpd="sng" algn="ctr">
          <a:solidFill>
            <a:schemeClr val="accent2">
              <a:hueOff val="-131473"/>
              <a:satOff val="-902"/>
              <a:lumOff val="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F886A-A9B7-4245-97D0-9033CC3F8F58}">
      <dsp:nvSpPr>
        <dsp:cNvPr id="0" name=""/>
        <dsp:cNvSpPr/>
      </dsp:nvSpPr>
      <dsp:spPr>
        <a:xfrm>
          <a:off x="0" y="473124"/>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Set goals for pain and for function</a:t>
          </a:r>
        </a:p>
      </dsp:txBody>
      <dsp:txXfrm>
        <a:off x="0" y="473124"/>
        <a:ext cx="5098256" cy="470366"/>
      </dsp:txXfrm>
    </dsp:sp>
    <dsp:sp modelId="{69394483-6E1C-4046-9CBC-9ED0353F1722}">
      <dsp:nvSpPr>
        <dsp:cNvPr id="0" name=""/>
        <dsp:cNvSpPr/>
      </dsp:nvSpPr>
      <dsp:spPr>
        <a:xfrm>
          <a:off x="0" y="943491"/>
          <a:ext cx="5098256" cy="0"/>
        </a:xfrm>
        <a:prstGeom prst="line">
          <a:avLst/>
        </a:prstGeom>
        <a:solidFill>
          <a:schemeClr val="accent2">
            <a:hueOff val="-262945"/>
            <a:satOff val="-1804"/>
            <a:lumOff val="927"/>
            <a:alphaOff val="0"/>
          </a:schemeClr>
        </a:solidFill>
        <a:ln w="15875" cap="flat" cmpd="sng" algn="ctr">
          <a:solidFill>
            <a:schemeClr val="accent2">
              <a:hueOff val="-262945"/>
              <a:satOff val="-1804"/>
              <a:lumOff val="9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CC111-A729-404F-BBB8-FEDD9FDC606E}">
      <dsp:nvSpPr>
        <dsp:cNvPr id="0" name=""/>
        <dsp:cNvSpPr/>
      </dsp:nvSpPr>
      <dsp:spPr>
        <a:xfrm>
          <a:off x="0" y="943491"/>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Discuss risks/benefits &amp; provider/patient responsibilities</a:t>
          </a:r>
        </a:p>
      </dsp:txBody>
      <dsp:txXfrm>
        <a:off x="0" y="943491"/>
        <a:ext cx="5098256" cy="470366"/>
      </dsp:txXfrm>
    </dsp:sp>
    <dsp:sp modelId="{C9CDF24F-D0DA-4C01-BE6D-EF4BE3B6714A}">
      <dsp:nvSpPr>
        <dsp:cNvPr id="0" name=""/>
        <dsp:cNvSpPr/>
      </dsp:nvSpPr>
      <dsp:spPr>
        <a:xfrm>
          <a:off x="0" y="1413857"/>
          <a:ext cx="5098256" cy="0"/>
        </a:xfrm>
        <a:prstGeom prst="line">
          <a:avLst/>
        </a:prstGeom>
        <a:solidFill>
          <a:schemeClr val="accent2">
            <a:hueOff val="-394418"/>
            <a:satOff val="-2707"/>
            <a:lumOff val="1390"/>
            <a:alphaOff val="0"/>
          </a:schemeClr>
        </a:solidFill>
        <a:ln w="15875" cap="flat" cmpd="sng" algn="ctr">
          <a:solidFill>
            <a:schemeClr val="accent2">
              <a:hueOff val="-394418"/>
              <a:satOff val="-2707"/>
              <a:lumOff val="13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EF5710-636C-44DC-A39D-6FACD5DD0AEC}">
      <dsp:nvSpPr>
        <dsp:cNvPr id="0" name=""/>
        <dsp:cNvSpPr/>
      </dsp:nvSpPr>
      <dsp:spPr>
        <a:xfrm>
          <a:off x="0" y="1413857"/>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Start with immediate release (not ER/LA)</a:t>
          </a:r>
        </a:p>
      </dsp:txBody>
      <dsp:txXfrm>
        <a:off x="0" y="1413857"/>
        <a:ext cx="5098256" cy="470366"/>
      </dsp:txXfrm>
    </dsp:sp>
    <dsp:sp modelId="{14D745B8-36EF-4033-8361-759A10286FDA}">
      <dsp:nvSpPr>
        <dsp:cNvPr id="0" name=""/>
        <dsp:cNvSpPr/>
      </dsp:nvSpPr>
      <dsp:spPr>
        <a:xfrm>
          <a:off x="0" y="1884223"/>
          <a:ext cx="5098256" cy="0"/>
        </a:xfrm>
        <a:prstGeom prst="line">
          <a:avLst/>
        </a:prstGeom>
        <a:solidFill>
          <a:schemeClr val="accent2">
            <a:hueOff val="-525891"/>
            <a:satOff val="-3609"/>
            <a:lumOff val="1854"/>
            <a:alphaOff val="0"/>
          </a:schemeClr>
        </a:solidFill>
        <a:ln w="15875" cap="flat" cmpd="sng" algn="ctr">
          <a:solidFill>
            <a:schemeClr val="accent2">
              <a:hueOff val="-525891"/>
              <a:satOff val="-3609"/>
              <a:lumOff val="18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32B4D5-0C82-4D48-ACEC-E7720EF1B6C3}">
      <dsp:nvSpPr>
        <dsp:cNvPr id="0" name=""/>
        <dsp:cNvSpPr/>
      </dsp:nvSpPr>
      <dsp:spPr>
        <a:xfrm>
          <a:off x="0" y="1884223"/>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Start with lowest effective dose (avoid &gt; 90 MME)</a:t>
          </a:r>
        </a:p>
      </dsp:txBody>
      <dsp:txXfrm>
        <a:off x="0" y="1884223"/>
        <a:ext cx="5098256" cy="470366"/>
      </dsp:txXfrm>
    </dsp:sp>
    <dsp:sp modelId="{1E650EE3-6DC6-4F94-BC8D-B3145FF27F92}">
      <dsp:nvSpPr>
        <dsp:cNvPr id="0" name=""/>
        <dsp:cNvSpPr/>
      </dsp:nvSpPr>
      <dsp:spPr>
        <a:xfrm>
          <a:off x="0" y="2354589"/>
          <a:ext cx="5098256" cy="0"/>
        </a:xfrm>
        <a:prstGeom prst="line">
          <a:avLst/>
        </a:prstGeom>
        <a:solidFill>
          <a:schemeClr val="accent2">
            <a:hueOff val="-657364"/>
            <a:satOff val="-4511"/>
            <a:lumOff val="2317"/>
            <a:alphaOff val="0"/>
          </a:schemeClr>
        </a:solidFill>
        <a:ln w="15875" cap="flat" cmpd="sng" algn="ctr">
          <a:solidFill>
            <a:schemeClr val="accent2">
              <a:hueOff val="-657364"/>
              <a:satOff val="-4511"/>
              <a:lumOff val="23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EA8422-87CF-4B14-BB3A-C01DD97101C8}">
      <dsp:nvSpPr>
        <dsp:cNvPr id="0" name=""/>
        <dsp:cNvSpPr/>
      </dsp:nvSpPr>
      <dsp:spPr>
        <a:xfrm>
          <a:off x="0" y="2354589"/>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Prescribe for expected duration of pain</a:t>
          </a:r>
        </a:p>
      </dsp:txBody>
      <dsp:txXfrm>
        <a:off x="0" y="2354589"/>
        <a:ext cx="5098256" cy="470366"/>
      </dsp:txXfrm>
    </dsp:sp>
    <dsp:sp modelId="{65CB2960-6B10-4DA7-88A6-F8204FE78062}">
      <dsp:nvSpPr>
        <dsp:cNvPr id="0" name=""/>
        <dsp:cNvSpPr/>
      </dsp:nvSpPr>
      <dsp:spPr>
        <a:xfrm>
          <a:off x="0" y="2824956"/>
          <a:ext cx="5098256" cy="0"/>
        </a:xfrm>
        <a:prstGeom prst="line">
          <a:avLst/>
        </a:prstGeom>
        <a:solidFill>
          <a:schemeClr val="accent2">
            <a:hueOff val="-788836"/>
            <a:satOff val="-5413"/>
            <a:lumOff val="2781"/>
            <a:alphaOff val="0"/>
          </a:schemeClr>
        </a:solidFill>
        <a:ln w="15875" cap="flat" cmpd="sng" algn="ctr">
          <a:solidFill>
            <a:schemeClr val="accent2">
              <a:hueOff val="-788836"/>
              <a:satOff val="-5413"/>
              <a:lumOff val="27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A0E094-4B84-4089-8760-5471341B87DC}">
      <dsp:nvSpPr>
        <dsp:cNvPr id="0" name=""/>
        <dsp:cNvSpPr/>
      </dsp:nvSpPr>
      <dsp:spPr>
        <a:xfrm>
          <a:off x="0" y="2824956"/>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Regularly assess risks &amp; benefits</a:t>
          </a:r>
        </a:p>
      </dsp:txBody>
      <dsp:txXfrm>
        <a:off x="0" y="2824956"/>
        <a:ext cx="5098256" cy="470366"/>
      </dsp:txXfrm>
    </dsp:sp>
    <dsp:sp modelId="{F90B06D0-388E-48EE-BC29-CBFCC154B7F7}">
      <dsp:nvSpPr>
        <dsp:cNvPr id="0" name=""/>
        <dsp:cNvSpPr/>
      </dsp:nvSpPr>
      <dsp:spPr>
        <a:xfrm>
          <a:off x="0" y="3295322"/>
          <a:ext cx="5098256" cy="0"/>
        </a:xfrm>
        <a:prstGeom prst="line">
          <a:avLst/>
        </a:prstGeom>
        <a:solidFill>
          <a:schemeClr val="accent2">
            <a:hueOff val="-920309"/>
            <a:satOff val="-6315"/>
            <a:lumOff val="3244"/>
            <a:alphaOff val="0"/>
          </a:schemeClr>
        </a:solidFill>
        <a:ln w="15875" cap="flat" cmpd="sng" algn="ctr">
          <a:solidFill>
            <a:schemeClr val="accent2">
              <a:hueOff val="-920309"/>
              <a:satOff val="-6315"/>
              <a:lumOff val="32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05B8C2-6864-441A-934D-94F121CE7009}">
      <dsp:nvSpPr>
        <dsp:cNvPr id="0" name=""/>
        <dsp:cNvSpPr/>
      </dsp:nvSpPr>
      <dsp:spPr>
        <a:xfrm>
          <a:off x="0" y="3295322"/>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Assess risk factors and take steps to reduce risk</a:t>
          </a:r>
        </a:p>
      </dsp:txBody>
      <dsp:txXfrm>
        <a:off x="0" y="3295322"/>
        <a:ext cx="5098256" cy="470366"/>
      </dsp:txXfrm>
    </dsp:sp>
    <dsp:sp modelId="{8BE8D179-2BAA-4762-9FDB-6EEBC7CD4900}">
      <dsp:nvSpPr>
        <dsp:cNvPr id="0" name=""/>
        <dsp:cNvSpPr/>
      </dsp:nvSpPr>
      <dsp:spPr>
        <a:xfrm>
          <a:off x="0" y="3765688"/>
          <a:ext cx="5098256" cy="0"/>
        </a:xfrm>
        <a:prstGeom prst="line">
          <a:avLst/>
        </a:prstGeom>
        <a:solidFill>
          <a:schemeClr val="accent2">
            <a:hueOff val="-1051782"/>
            <a:satOff val="-7217"/>
            <a:lumOff val="3708"/>
            <a:alphaOff val="0"/>
          </a:schemeClr>
        </a:solidFill>
        <a:ln w="15875" cap="flat" cmpd="sng" algn="ctr">
          <a:solidFill>
            <a:schemeClr val="accent2">
              <a:hueOff val="-1051782"/>
              <a:satOff val="-7217"/>
              <a:lumOff val="37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150F1-9848-4FAE-9B26-80C4068A537B}">
      <dsp:nvSpPr>
        <dsp:cNvPr id="0" name=""/>
        <dsp:cNvSpPr/>
      </dsp:nvSpPr>
      <dsp:spPr>
        <a:xfrm>
          <a:off x="0" y="3765688"/>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Check PDMP (web-based database of CS dispensed)</a:t>
          </a:r>
        </a:p>
      </dsp:txBody>
      <dsp:txXfrm>
        <a:off x="0" y="3765688"/>
        <a:ext cx="5098256" cy="470366"/>
      </dsp:txXfrm>
    </dsp:sp>
    <dsp:sp modelId="{7B9B9D54-41C9-48C4-B8C5-713D48D5C700}">
      <dsp:nvSpPr>
        <dsp:cNvPr id="0" name=""/>
        <dsp:cNvSpPr/>
      </dsp:nvSpPr>
      <dsp:spPr>
        <a:xfrm>
          <a:off x="0" y="4236054"/>
          <a:ext cx="5098256" cy="0"/>
        </a:xfrm>
        <a:prstGeom prst="line">
          <a:avLst/>
        </a:prstGeom>
        <a:solidFill>
          <a:schemeClr val="accent2">
            <a:hueOff val="-1183255"/>
            <a:satOff val="-8120"/>
            <a:lumOff val="4171"/>
            <a:alphaOff val="0"/>
          </a:schemeClr>
        </a:solidFill>
        <a:ln w="15875" cap="flat" cmpd="sng" algn="ctr">
          <a:solidFill>
            <a:schemeClr val="accent2">
              <a:hueOff val="-1183255"/>
              <a:satOff val="-8120"/>
              <a:lumOff val="41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7F380D-309B-4A5F-BBD7-1BA922B9229C}">
      <dsp:nvSpPr>
        <dsp:cNvPr id="0" name=""/>
        <dsp:cNvSpPr/>
      </dsp:nvSpPr>
      <dsp:spPr>
        <a:xfrm>
          <a:off x="0" y="4236054"/>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Urine drug screening</a:t>
          </a:r>
        </a:p>
      </dsp:txBody>
      <dsp:txXfrm>
        <a:off x="0" y="4236054"/>
        <a:ext cx="5098256" cy="470366"/>
      </dsp:txXfrm>
    </dsp:sp>
    <dsp:sp modelId="{C0618598-99F0-41F6-8250-6C6CDB19B8D8}">
      <dsp:nvSpPr>
        <dsp:cNvPr id="0" name=""/>
        <dsp:cNvSpPr/>
      </dsp:nvSpPr>
      <dsp:spPr>
        <a:xfrm>
          <a:off x="0" y="4706420"/>
          <a:ext cx="5098256" cy="0"/>
        </a:xfrm>
        <a:prstGeom prst="line">
          <a:avLst/>
        </a:prstGeom>
        <a:solidFill>
          <a:schemeClr val="accent2">
            <a:hueOff val="-1314727"/>
            <a:satOff val="-9022"/>
            <a:lumOff val="4635"/>
            <a:alphaOff val="0"/>
          </a:schemeClr>
        </a:solidFill>
        <a:ln w="15875" cap="flat" cmpd="sng" algn="ctr">
          <a:solidFill>
            <a:schemeClr val="accent2">
              <a:hueOff val="-1314727"/>
              <a:satOff val="-9022"/>
              <a:lumOff val="46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CB993-7081-4BBA-BC35-5AD80462EB5E}">
      <dsp:nvSpPr>
        <dsp:cNvPr id="0" name=""/>
        <dsp:cNvSpPr/>
      </dsp:nvSpPr>
      <dsp:spPr>
        <a:xfrm>
          <a:off x="0" y="4706420"/>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Don’t combine Opioids and Benzodiazepines</a:t>
          </a:r>
        </a:p>
      </dsp:txBody>
      <dsp:txXfrm>
        <a:off x="0" y="4706420"/>
        <a:ext cx="5098256" cy="470366"/>
      </dsp:txXfrm>
    </dsp:sp>
    <dsp:sp modelId="{755C7E8A-EBEC-47D5-87E2-738E4DA88469}">
      <dsp:nvSpPr>
        <dsp:cNvPr id="0" name=""/>
        <dsp:cNvSpPr/>
      </dsp:nvSpPr>
      <dsp:spPr>
        <a:xfrm>
          <a:off x="0" y="5176787"/>
          <a:ext cx="5098256" cy="0"/>
        </a:xfrm>
        <a:prstGeom prst="line">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B5A5D-20C0-4148-89A6-DC23E61EFE67}">
      <dsp:nvSpPr>
        <dsp:cNvPr id="0" name=""/>
        <dsp:cNvSpPr/>
      </dsp:nvSpPr>
      <dsp:spPr>
        <a:xfrm>
          <a:off x="0" y="5176787"/>
          <a:ext cx="5098256" cy="4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Arrange for MAT (methadone/suboxone) for those who develop Opioid Use Disorder</a:t>
          </a:r>
        </a:p>
      </dsp:txBody>
      <dsp:txXfrm>
        <a:off x="0" y="5176787"/>
        <a:ext cx="5098256" cy="4703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8D09F-73D7-4E11-93C9-4C423060EABD}">
      <dsp:nvSpPr>
        <dsp:cNvPr id="0" name=""/>
        <dsp:cNvSpPr/>
      </dsp:nvSpPr>
      <dsp:spPr>
        <a:xfrm>
          <a:off x="0" y="1172330"/>
          <a:ext cx="5098256" cy="155902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True</a:t>
          </a:r>
        </a:p>
      </dsp:txBody>
      <dsp:txXfrm>
        <a:off x="76105" y="1248435"/>
        <a:ext cx="4946046" cy="1406815"/>
      </dsp:txXfrm>
    </dsp:sp>
    <dsp:sp modelId="{B34612B1-B48C-4D98-8546-FE792B08D976}">
      <dsp:nvSpPr>
        <dsp:cNvPr id="0" name=""/>
        <dsp:cNvSpPr/>
      </dsp:nvSpPr>
      <dsp:spPr>
        <a:xfrm>
          <a:off x="0" y="2918556"/>
          <a:ext cx="5098256" cy="1559025"/>
        </a:xfrm>
        <a:prstGeom prst="roundRect">
          <a:avLst/>
        </a:prstGeom>
        <a:solidFill>
          <a:schemeClr val="accent5">
            <a:hueOff val="787450"/>
            <a:satOff val="42288"/>
            <a:lumOff val="-1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False</a:t>
          </a:r>
        </a:p>
      </dsp:txBody>
      <dsp:txXfrm>
        <a:off x="76105" y="2994661"/>
        <a:ext cx="4946046" cy="14068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D12DD-C846-48C1-9D34-37D6077540D3}">
      <dsp:nvSpPr>
        <dsp:cNvPr id="0" name=""/>
        <dsp:cNvSpPr/>
      </dsp:nvSpPr>
      <dsp:spPr>
        <a:xfrm>
          <a:off x="0" y="1172330"/>
          <a:ext cx="5098256" cy="155902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True</a:t>
          </a:r>
        </a:p>
      </dsp:txBody>
      <dsp:txXfrm>
        <a:off x="76105" y="1248435"/>
        <a:ext cx="4946046" cy="1406815"/>
      </dsp:txXfrm>
    </dsp:sp>
    <dsp:sp modelId="{C554DAFE-7B7B-4FBF-B10B-8F5FDB86B45B}">
      <dsp:nvSpPr>
        <dsp:cNvPr id="0" name=""/>
        <dsp:cNvSpPr/>
      </dsp:nvSpPr>
      <dsp:spPr>
        <a:xfrm>
          <a:off x="0" y="2918556"/>
          <a:ext cx="5098256" cy="1559025"/>
        </a:xfrm>
        <a:prstGeom prst="roundRect">
          <a:avLst/>
        </a:prstGeom>
        <a:solidFill>
          <a:schemeClr val="accent5">
            <a:hueOff val="787450"/>
            <a:satOff val="42288"/>
            <a:lumOff val="-1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False</a:t>
          </a:r>
        </a:p>
      </dsp:txBody>
      <dsp:txXfrm>
        <a:off x="76105" y="2994661"/>
        <a:ext cx="4946046" cy="14068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43C20-7914-4ECE-B3BF-6A044D35B29B}">
      <dsp:nvSpPr>
        <dsp:cNvPr id="0" name=""/>
        <dsp:cNvSpPr/>
      </dsp:nvSpPr>
      <dsp:spPr>
        <a:xfrm>
          <a:off x="0" y="2758"/>
          <a:ext cx="509825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F8D43F-9349-4211-926F-07D7F0583B50}">
      <dsp:nvSpPr>
        <dsp:cNvPr id="0" name=""/>
        <dsp:cNvSpPr/>
      </dsp:nvSpPr>
      <dsp:spPr>
        <a:xfrm>
          <a:off x="0" y="2758"/>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Prescription medication </a:t>
          </a:r>
        </a:p>
      </dsp:txBody>
      <dsp:txXfrm>
        <a:off x="0" y="2758"/>
        <a:ext cx="5098256" cy="940732"/>
      </dsp:txXfrm>
    </dsp:sp>
    <dsp:sp modelId="{01867C39-DED6-4D80-A65B-1FB61FE0ED8E}">
      <dsp:nvSpPr>
        <dsp:cNvPr id="0" name=""/>
        <dsp:cNvSpPr/>
      </dsp:nvSpPr>
      <dsp:spPr>
        <a:xfrm>
          <a:off x="0" y="943491"/>
          <a:ext cx="5098256" cy="0"/>
        </a:xfrm>
        <a:prstGeom prst="line">
          <a:avLst/>
        </a:prstGeom>
        <a:solidFill>
          <a:schemeClr val="accent2">
            <a:hueOff val="-289240"/>
            <a:satOff val="-1985"/>
            <a:lumOff val="1020"/>
            <a:alphaOff val="0"/>
          </a:schemeClr>
        </a:solidFill>
        <a:ln w="15875" cap="flat" cmpd="sng" algn="ctr">
          <a:solidFill>
            <a:schemeClr val="accent2">
              <a:hueOff val="-289240"/>
              <a:satOff val="-1985"/>
              <a:lumOff val="1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7714E-A2CC-4A99-80B3-DFD4396BBB89}">
      <dsp:nvSpPr>
        <dsp:cNvPr id="0" name=""/>
        <dsp:cNvSpPr/>
      </dsp:nvSpPr>
      <dsp:spPr>
        <a:xfrm>
          <a:off x="0" y="943491"/>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Safe medication</a:t>
          </a:r>
        </a:p>
      </dsp:txBody>
      <dsp:txXfrm>
        <a:off x="0" y="943491"/>
        <a:ext cx="5098256" cy="940732"/>
      </dsp:txXfrm>
    </dsp:sp>
    <dsp:sp modelId="{BA25BF97-0C49-49F9-9FCB-028759AAC5A7}">
      <dsp:nvSpPr>
        <dsp:cNvPr id="0" name=""/>
        <dsp:cNvSpPr/>
      </dsp:nvSpPr>
      <dsp:spPr>
        <a:xfrm>
          <a:off x="0" y="1884223"/>
          <a:ext cx="5098256" cy="0"/>
        </a:xfrm>
        <a:prstGeom prst="line">
          <a:avLst/>
        </a:prstGeom>
        <a:solidFill>
          <a:schemeClr val="accent2">
            <a:hueOff val="-578480"/>
            <a:satOff val="-3970"/>
            <a:lumOff val="2039"/>
            <a:alphaOff val="0"/>
          </a:schemeClr>
        </a:solidFill>
        <a:ln w="15875" cap="flat" cmpd="sng" algn="ctr">
          <a:solidFill>
            <a:schemeClr val="accent2">
              <a:hueOff val="-578480"/>
              <a:satOff val="-3970"/>
              <a:lumOff val="2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FC7F0-2D45-4B84-B2D4-0D93B3A8D540}">
      <dsp:nvSpPr>
        <dsp:cNvPr id="0" name=""/>
        <dsp:cNvSpPr/>
      </dsp:nvSpPr>
      <dsp:spPr>
        <a:xfrm>
          <a:off x="0" y="1884223"/>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Only has an effect if the person has opioids in their system </a:t>
          </a:r>
        </a:p>
      </dsp:txBody>
      <dsp:txXfrm>
        <a:off x="0" y="1884223"/>
        <a:ext cx="5098256" cy="940732"/>
      </dsp:txXfrm>
    </dsp:sp>
    <dsp:sp modelId="{F637734F-8F19-4EBF-BA48-CBDDBD1FAE63}">
      <dsp:nvSpPr>
        <dsp:cNvPr id="0" name=""/>
        <dsp:cNvSpPr/>
      </dsp:nvSpPr>
      <dsp:spPr>
        <a:xfrm>
          <a:off x="0" y="2824955"/>
          <a:ext cx="5098256" cy="0"/>
        </a:xfrm>
        <a:prstGeom prst="line">
          <a:avLst/>
        </a:prstGeom>
        <a:solidFill>
          <a:schemeClr val="accent2">
            <a:hueOff val="-867720"/>
            <a:satOff val="-5954"/>
            <a:lumOff val="3059"/>
            <a:alphaOff val="0"/>
          </a:schemeClr>
        </a:solidFill>
        <a:ln w="15875" cap="flat" cmpd="sng" algn="ctr">
          <a:solidFill>
            <a:schemeClr val="accent2">
              <a:hueOff val="-867720"/>
              <a:satOff val="-5954"/>
              <a:lumOff val="3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E0375F-D9B7-407F-B46C-F9D9D299CD6A}">
      <dsp:nvSpPr>
        <dsp:cNvPr id="0" name=""/>
        <dsp:cNvSpPr/>
      </dsp:nvSpPr>
      <dsp:spPr>
        <a:xfrm>
          <a:off x="0" y="2824956"/>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You cannot get high from it, it has no abuse potential/street value, and if you are dependent, it causes withdrawal</a:t>
          </a:r>
        </a:p>
      </dsp:txBody>
      <dsp:txXfrm>
        <a:off x="0" y="2824956"/>
        <a:ext cx="5098256" cy="940732"/>
      </dsp:txXfrm>
    </dsp:sp>
    <dsp:sp modelId="{90E6D29D-C7BF-4C71-A6D4-D87BC8481642}">
      <dsp:nvSpPr>
        <dsp:cNvPr id="0" name=""/>
        <dsp:cNvSpPr/>
      </dsp:nvSpPr>
      <dsp:spPr>
        <a:xfrm>
          <a:off x="0" y="3765688"/>
          <a:ext cx="5098256" cy="0"/>
        </a:xfrm>
        <a:prstGeom prst="line">
          <a:avLst/>
        </a:prstGeom>
        <a:solidFill>
          <a:schemeClr val="accent2">
            <a:hueOff val="-1156960"/>
            <a:satOff val="-7939"/>
            <a:lumOff val="4078"/>
            <a:alphaOff val="0"/>
          </a:schemeClr>
        </a:solidFill>
        <a:ln w="15875" cap="flat" cmpd="sng" algn="ctr">
          <a:solidFill>
            <a:schemeClr val="accent2">
              <a:hueOff val="-1156960"/>
              <a:satOff val="-7939"/>
              <a:lumOff val="4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B0B717-3F65-4382-BA89-23DA9A14E1A7}">
      <dsp:nvSpPr>
        <dsp:cNvPr id="0" name=""/>
        <dsp:cNvSpPr/>
      </dsp:nvSpPr>
      <dsp:spPr>
        <a:xfrm>
          <a:off x="0" y="3765688"/>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Its only function is opioid overdose reversal</a:t>
          </a:r>
        </a:p>
      </dsp:txBody>
      <dsp:txXfrm>
        <a:off x="0" y="3765688"/>
        <a:ext cx="5098256" cy="940732"/>
      </dsp:txXfrm>
    </dsp:sp>
    <dsp:sp modelId="{5EE0CD53-1F17-4337-A627-23A0A0DEF94E}">
      <dsp:nvSpPr>
        <dsp:cNvPr id="0" name=""/>
        <dsp:cNvSpPr/>
      </dsp:nvSpPr>
      <dsp:spPr>
        <a:xfrm>
          <a:off x="0" y="4706420"/>
          <a:ext cx="5098256" cy="0"/>
        </a:xfrm>
        <a:prstGeom prst="line">
          <a:avLst/>
        </a:prstGeom>
        <a:solidFill>
          <a:schemeClr val="accent2">
            <a:hueOff val="-1446200"/>
            <a:satOff val="-9924"/>
            <a:lumOff val="5098"/>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0E0477-17D1-4271-B8B9-28721DF0CE3F}">
      <dsp:nvSpPr>
        <dsp:cNvPr id="0" name=""/>
        <dsp:cNvSpPr/>
      </dsp:nvSpPr>
      <dsp:spPr>
        <a:xfrm>
          <a:off x="0" y="4706420"/>
          <a:ext cx="5098256"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Works on any opioid</a:t>
          </a:r>
        </a:p>
      </dsp:txBody>
      <dsp:txXfrm>
        <a:off x="0" y="4706420"/>
        <a:ext cx="5098256" cy="9407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0.12061</cdr:x>
      <cdr:y>0.18673</cdr:y>
    </cdr:from>
    <cdr:to>
      <cdr:x>0.19471</cdr:x>
      <cdr:y>0.28839</cdr:y>
    </cdr:to>
    <cdr:sp macro="" textlink="">
      <cdr:nvSpPr>
        <cdr:cNvPr id="2" name="TextBox 1"/>
        <cdr:cNvSpPr txBox="1"/>
      </cdr:nvSpPr>
      <cdr:spPr>
        <a:xfrm xmlns:a="http://schemas.openxmlformats.org/drawingml/2006/main">
          <a:off x="992187" y="839787"/>
          <a:ext cx="6096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0.21324</cdr:x>
      <cdr:y>0.08507</cdr:y>
    </cdr:from>
    <cdr:to>
      <cdr:x>0.31513</cdr:x>
      <cdr:y>0.15284</cdr:y>
    </cdr:to>
    <cdr:sp macro="" textlink="">
      <cdr:nvSpPr>
        <cdr:cNvPr id="3" name="TextBox 2"/>
        <cdr:cNvSpPr txBox="1"/>
      </cdr:nvSpPr>
      <cdr:spPr>
        <a:xfrm xmlns:a="http://schemas.openxmlformats.org/drawingml/2006/main">
          <a:off x="1754187" y="382587"/>
          <a:ext cx="838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0.2225</cdr:x>
      <cdr:y>0.06813</cdr:y>
    </cdr:from>
    <cdr:to>
      <cdr:x>0.33365</cdr:x>
      <cdr:y>0.1359</cdr:y>
    </cdr:to>
    <cdr:sp macro="" textlink="">
      <cdr:nvSpPr>
        <cdr:cNvPr id="4" name="TextBox 3"/>
        <cdr:cNvSpPr txBox="1"/>
      </cdr:nvSpPr>
      <cdr:spPr>
        <a:xfrm xmlns:a="http://schemas.openxmlformats.org/drawingml/2006/main">
          <a:off x="1830387" y="321873"/>
          <a:ext cx="914400" cy="320173"/>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endParaRPr lang="en-US" sz="1600" dirty="0">
            <a:solidFill>
              <a:schemeClr val="tx1"/>
            </a:solidFill>
          </a:endParaRPr>
        </a:p>
      </cdr:txBody>
    </cdr:sp>
  </cdr:relSizeAnchor>
  <cdr:relSizeAnchor xmlns:cdr="http://schemas.openxmlformats.org/drawingml/2006/chartDrawing">
    <cdr:from>
      <cdr:x>0.14821</cdr:x>
      <cdr:y>0.56061</cdr:y>
    </cdr:from>
    <cdr:to>
      <cdr:x>0.19452</cdr:x>
      <cdr:y>0.60606</cdr:y>
    </cdr:to>
    <cdr:sp macro="" textlink="">
      <cdr:nvSpPr>
        <cdr:cNvPr id="5" name="TextBox 4"/>
        <cdr:cNvSpPr txBox="1"/>
      </cdr:nvSpPr>
      <cdr:spPr>
        <a:xfrm xmlns:a="http://schemas.openxmlformats.org/drawingml/2006/main">
          <a:off x="1219200" y="2819400"/>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t>40</a:t>
          </a:r>
        </a:p>
      </cdr:txBody>
    </cdr:sp>
  </cdr:relSizeAnchor>
  <cdr:relSizeAnchor xmlns:cdr="http://schemas.openxmlformats.org/drawingml/2006/chartDrawing">
    <cdr:from>
      <cdr:x>0.28715</cdr:x>
      <cdr:y>0.56061</cdr:y>
    </cdr:from>
    <cdr:to>
      <cdr:x>0.33346</cdr:x>
      <cdr:y>0.60606</cdr:y>
    </cdr:to>
    <cdr:sp macro="" textlink="">
      <cdr:nvSpPr>
        <cdr:cNvPr id="6" name="TextBox 5"/>
        <cdr:cNvSpPr txBox="1"/>
      </cdr:nvSpPr>
      <cdr:spPr>
        <a:xfrm xmlns:a="http://schemas.openxmlformats.org/drawingml/2006/main">
          <a:off x="2362200" y="2819400"/>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t>22%</a:t>
          </a:r>
        </a:p>
      </cdr:txBody>
    </cdr:sp>
  </cdr:relSizeAnchor>
  <cdr:relSizeAnchor xmlns:cdr="http://schemas.openxmlformats.org/drawingml/2006/chartDrawing">
    <cdr:from>
      <cdr:x>0.21305</cdr:x>
      <cdr:y>0.56061</cdr:y>
    </cdr:from>
    <cdr:to>
      <cdr:x>0.25936</cdr:x>
      <cdr:y>0.60606</cdr:y>
    </cdr:to>
    <cdr:sp macro="" textlink="">
      <cdr:nvSpPr>
        <cdr:cNvPr id="7" name="TextBox 6"/>
        <cdr:cNvSpPr txBox="1"/>
      </cdr:nvSpPr>
      <cdr:spPr>
        <a:xfrm xmlns:a="http://schemas.openxmlformats.org/drawingml/2006/main">
          <a:off x="1752600" y="2819400"/>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t>51%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0" tIns="45716" rIns="91430" bIns="45716" rtlCol="0"/>
          <a:lstStyle>
            <a:lvl1pPr algn="r">
              <a:defRPr sz="1200"/>
            </a:lvl1pPr>
          </a:lstStyle>
          <a:p>
            <a:fld id="{6B80D2CB-F551-4A45-BD86-3FFD7569916F}" type="datetimeFigureOut">
              <a:rPr lang="en-US" smtClean="0"/>
              <a:t>11/7/2022</a:t>
            </a:fld>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0" tIns="45716" rIns="91430" bIns="45716" rtlCol="0" anchor="b"/>
          <a:lstStyle>
            <a:lvl1pPr algn="r">
              <a:defRPr sz="1200"/>
            </a:lvl1pPr>
          </a:lstStyle>
          <a:p>
            <a:fld id="{90F144C6-3161-4F8E-BFA1-D72309B7C553}" type="slidenum">
              <a:rPr lang="en-US" smtClean="0"/>
              <a:t>‹#›</a:t>
            </a:fld>
            <a:endParaRPr lang="en-US" dirty="0"/>
          </a:p>
        </p:txBody>
      </p:sp>
    </p:spTree>
    <p:extLst>
      <p:ext uri="{BB962C8B-B14F-4D97-AF65-F5344CB8AC3E}">
        <p14:creationId xmlns:p14="http://schemas.microsoft.com/office/powerpoint/2010/main" val="3943771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8" tIns="46584" rIns="93168" bIns="46584" rtlCol="0"/>
          <a:lstStyle>
            <a:lvl1pPr algn="r">
              <a:defRPr sz="1200"/>
            </a:lvl1pPr>
          </a:lstStyle>
          <a:p>
            <a:fld id="{3E1CDEA8-0CAE-4D64-8E29-6736903674CD}" type="datetimeFigureOut">
              <a:rPr lang="en-US" smtClean="0"/>
              <a:t>11/7/2022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lvl1pPr>
          </a:lstStyle>
          <a:p>
            <a:fld id="{F1496468-E350-4F95-B9CE-E4FEBE917770}" type="slidenum">
              <a:rPr lang="en-US" smtClean="0"/>
              <a:t>‹#›</a:t>
            </a:fld>
            <a:endParaRPr lang="en-US" dirty="0"/>
          </a:p>
        </p:txBody>
      </p:sp>
    </p:spTree>
    <p:extLst>
      <p:ext uri="{BB962C8B-B14F-4D97-AF65-F5344CB8AC3E}">
        <p14:creationId xmlns:p14="http://schemas.microsoft.com/office/powerpoint/2010/main" val="2928921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ortal.ct.gov/-/media/OCME/Statistics/DrugDeaths_2015-2020.xls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80/15563650.2017.137378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gov.ct.gov/norasaves/#/abou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1</a:t>
            </a:fld>
            <a:endParaRPr lang="en-US" dirty="0"/>
          </a:p>
        </p:txBody>
      </p:sp>
    </p:spTree>
    <p:extLst>
      <p:ext uri="{BB962C8B-B14F-4D97-AF65-F5344CB8AC3E}">
        <p14:creationId xmlns:p14="http://schemas.microsoft.com/office/powerpoint/2010/main" val="599330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0" i="0" dirty="0">
                <a:solidFill>
                  <a:srgbClr val="293340"/>
                </a:solidFill>
                <a:effectLst/>
                <a:latin typeface="Open Sans"/>
              </a:rPr>
              <a:t>The main shared risk factor is </a:t>
            </a:r>
            <a:r>
              <a:rPr lang="en-US" b="1" i="0" dirty="0">
                <a:solidFill>
                  <a:srgbClr val="293340"/>
                </a:solidFill>
                <a:effectLst/>
                <a:latin typeface="Open Sans"/>
              </a:rPr>
              <a:t>pain</a:t>
            </a:r>
            <a:r>
              <a:rPr lang="en-US" b="0" i="0" dirty="0">
                <a:solidFill>
                  <a:srgbClr val="293340"/>
                </a:solidFill>
                <a:effectLst/>
                <a:latin typeface="Open Sans"/>
              </a:rPr>
              <a:t>. </a:t>
            </a:r>
          </a:p>
          <a:p>
            <a:pPr defTabSz="912937">
              <a:defRPr/>
            </a:pPr>
            <a:endParaRPr lang="en-US" b="0" i="0" dirty="0">
              <a:solidFill>
                <a:srgbClr val="293340"/>
              </a:solidFill>
              <a:effectLst/>
              <a:latin typeface="Open Sans"/>
            </a:endParaRPr>
          </a:p>
          <a:p>
            <a:pPr defTabSz="912937">
              <a:defRPr/>
            </a:pPr>
            <a:r>
              <a:rPr lang="en-US" b="0" i="0" u="none" dirty="0">
                <a:solidFill>
                  <a:schemeClr val="tx1"/>
                </a:solidFill>
                <a:effectLst/>
                <a:latin typeface="Open Sans"/>
              </a:rPr>
              <a:t>Some experts </a:t>
            </a:r>
            <a:r>
              <a:rPr lang="en-US" b="0" i="0" u="none" dirty="0">
                <a:solidFill>
                  <a:srgbClr val="293340"/>
                </a:solidFill>
                <a:effectLst/>
                <a:latin typeface="Open Sans"/>
              </a:rPr>
              <a:t>estimate that up to 30% of opioid overdoses may be suicides. </a:t>
            </a:r>
            <a:endParaRPr lang="en-US" u="none" dirty="0"/>
          </a:p>
        </p:txBody>
      </p:sp>
      <p:sp>
        <p:nvSpPr>
          <p:cNvPr id="4" name="Slide Number Placeholder 3"/>
          <p:cNvSpPr>
            <a:spLocks noGrp="1"/>
          </p:cNvSpPr>
          <p:nvPr>
            <p:ph type="sldNum" sz="quarter" idx="5"/>
          </p:nvPr>
        </p:nvSpPr>
        <p:spPr/>
        <p:txBody>
          <a:bodyPr/>
          <a:lstStyle/>
          <a:p>
            <a:fld id="{F1496468-E350-4F95-B9CE-E4FEBE917770}" type="slidenum">
              <a:rPr lang="en-US" smtClean="0"/>
              <a:t>12</a:t>
            </a:fld>
            <a:endParaRPr lang="en-US" dirty="0"/>
          </a:p>
        </p:txBody>
      </p:sp>
    </p:spTree>
    <p:extLst>
      <p:ext uri="{BB962C8B-B14F-4D97-AF65-F5344CB8AC3E}">
        <p14:creationId xmlns:p14="http://schemas.microsoft.com/office/powerpoint/2010/main" val="277237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in OD deaths each year with the exception of 2017-2018</a:t>
            </a:r>
          </a:p>
          <a:p>
            <a:r>
              <a:rPr lang="en-US" dirty="0"/>
              <a:t>Don’t forget about polysubstance use (opioids and alcohol, opioids and benzos, opioids and cocaine, etc.) </a:t>
            </a:r>
          </a:p>
          <a:p>
            <a:r>
              <a:rPr lang="en-US" dirty="0"/>
              <a:t>Mixing opioids with alcohol or benzos is dangerous. Multiple depressants = high risk for overdose </a:t>
            </a:r>
          </a:p>
          <a:p>
            <a:r>
              <a:rPr lang="en-US" dirty="0"/>
              <a:t>Increase in cocaine ODs: increase in cocaine use, increase in cocaine being laced with fentanyl </a:t>
            </a:r>
          </a:p>
          <a:p>
            <a:endParaRPr lang="en-US" dirty="0"/>
          </a:p>
          <a:p>
            <a:endParaRPr lang="en-US" dirty="0"/>
          </a:p>
          <a:p>
            <a:r>
              <a:rPr lang="en-US" dirty="0"/>
              <a:t>Citation for new numbers: https://portal.ct.gov/OCME/Statistics </a:t>
            </a:r>
            <a:r>
              <a:rPr lang="en-US" b="1" i="0" u="none" strike="noStrike" dirty="0">
                <a:solidFill>
                  <a:srgbClr val="0771BB"/>
                </a:solidFill>
                <a:effectLst/>
                <a:latin typeface="open-sans"/>
                <a:hlinkClick r:id="rId3"/>
              </a:rPr>
              <a:t>2015 to 2020 (town/city) Accidental Drug Intoxication</a:t>
            </a:r>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13</a:t>
            </a:fld>
            <a:endParaRPr lang="en-US" dirty="0"/>
          </a:p>
        </p:txBody>
      </p:sp>
    </p:spTree>
    <p:extLst>
      <p:ext uri="{BB962C8B-B14F-4D97-AF65-F5344CB8AC3E}">
        <p14:creationId xmlns:p14="http://schemas.microsoft.com/office/powerpoint/2010/main" val="2154437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 of watching the increase in Fentanyl and also seeing the increase in stimulants</a:t>
            </a:r>
          </a:p>
        </p:txBody>
      </p:sp>
      <p:sp>
        <p:nvSpPr>
          <p:cNvPr id="4" name="Slide Number Placeholder 3"/>
          <p:cNvSpPr>
            <a:spLocks noGrp="1"/>
          </p:cNvSpPr>
          <p:nvPr>
            <p:ph type="sldNum" sz="quarter" idx="5"/>
          </p:nvPr>
        </p:nvSpPr>
        <p:spPr/>
        <p:txBody>
          <a:bodyPr/>
          <a:lstStyle/>
          <a:p>
            <a:fld id="{F1496468-E350-4F95-B9CE-E4FEBE917770}" type="slidenum">
              <a:rPr lang="en-US" smtClean="0"/>
              <a:t>14</a:t>
            </a:fld>
            <a:endParaRPr lang="en-US" dirty="0"/>
          </a:p>
        </p:txBody>
      </p:sp>
    </p:spTree>
    <p:extLst>
      <p:ext uri="{BB962C8B-B14F-4D97-AF65-F5344CB8AC3E}">
        <p14:creationId xmlns:p14="http://schemas.microsoft.com/office/powerpoint/2010/main" val="119666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Underlined numbers are the majority for each category </a:t>
            </a:r>
          </a:p>
          <a:p>
            <a:endParaRPr lang="en-US" dirty="0"/>
          </a:p>
          <a:p>
            <a:r>
              <a:rPr lang="en-US" dirty="0"/>
              <a:t>Large percentage of overdose deaths occur in a residence or hotel/motel</a:t>
            </a:r>
          </a:p>
        </p:txBody>
      </p:sp>
      <p:sp>
        <p:nvSpPr>
          <p:cNvPr id="4" name="Slide Number Placeholder 3"/>
          <p:cNvSpPr>
            <a:spLocks noGrp="1"/>
          </p:cNvSpPr>
          <p:nvPr>
            <p:ph type="sldNum" sz="quarter" idx="5"/>
          </p:nvPr>
        </p:nvSpPr>
        <p:spPr/>
        <p:txBody>
          <a:bodyPr/>
          <a:lstStyle/>
          <a:p>
            <a:fld id="{F1496468-E350-4F95-B9CE-E4FEBE917770}" type="slidenum">
              <a:rPr lang="en-US" smtClean="0"/>
              <a:t>15</a:t>
            </a:fld>
            <a:endParaRPr lang="en-US" dirty="0"/>
          </a:p>
        </p:txBody>
      </p:sp>
    </p:spTree>
    <p:extLst>
      <p:ext uri="{BB962C8B-B14F-4D97-AF65-F5344CB8AC3E}">
        <p14:creationId xmlns:p14="http://schemas.microsoft.com/office/powerpoint/2010/main" val="166217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Etizolam – CNS depressant. Different than a Xanax benzodiazepine</a:t>
            </a:r>
          </a:p>
          <a:p>
            <a:endParaRPr lang="en-US" dirty="0">
              <a:cs typeface="Calibri"/>
            </a:endParaRPr>
          </a:p>
        </p:txBody>
      </p:sp>
      <p:sp>
        <p:nvSpPr>
          <p:cNvPr id="4" name="Slide Number Placeholder 3"/>
          <p:cNvSpPr>
            <a:spLocks noGrp="1"/>
          </p:cNvSpPr>
          <p:nvPr>
            <p:ph type="sldNum" sz="quarter" idx="5"/>
          </p:nvPr>
        </p:nvSpPr>
        <p:spPr/>
        <p:txBody>
          <a:bodyPr/>
          <a:lstStyle/>
          <a:p>
            <a:fld id="{0DFE31B9-32BB-4521-B733-76844BD26138}" type="slidenum">
              <a:rPr lang="en-US" smtClean="0"/>
              <a:t>17</a:t>
            </a:fld>
            <a:endParaRPr lang="en-US" dirty="0"/>
          </a:p>
        </p:txBody>
      </p:sp>
    </p:spTree>
    <p:extLst>
      <p:ext uri="{BB962C8B-B14F-4D97-AF65-F5344CB8AC3E}">
        <p14:creationId xmlns:p14="http://schemas.microsoft.com/office/powerpoint/2010/main" val="7110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Tramadol – CNS</a:t>
            </a:r>
          </a:p>
          <a:p>
            <a:r>
              <a:rPr lang="en-US" dirty="0">
                <a:cs typeface="Calibri"/>
              </a:rPr>
              <a:t>Lidocaine – local anesthetic numbing agent</a:t>
            </a:r>
          </a:p>
        </p:txBody>
      </p:sp>
      <p:sp>
        <p:nvSpPr>
          <p:cNvPr id="4" name="Slide Number Placeholder 3"/>
          <p:cNvSpPr>
            <a:spLocks noGrp="1"/>
          </p:cNvSpPr>
          <p:nvPr>
            <p:ph type="sldNum" sz="quarter" idx="5"/>
          </p:nvPr>
        </p:nvSpPr>
        <p:spPr/>
        <p:txBody>
          <a:bodyPr/>
          <a:lstStyle/>
          <a:p>
            <a:fld id="{0DFE31B9-32BB-4521-B733-76844BD26138}" type="slidenum">
              <a:rPr lang="en-US" smtClean="0"/>
              <a:t>18</a:t>
            </a:fld>
            <a:endParaRPr lang="en-US" dirty="0"/>
          </a:p>
        </p:txBody>
      </p:sp>
    </p:spTree>
    <p:extLst>
      <p:ext uri="{BB962C8B-B14F-4D97-AF65-F5344CB8AC3E}">
        <p14:creationId xmlns:p14="http://schemas.microsoft.com/office/powerpoint/2010/main" val="125618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may take opioids by accident, thinking they are food or candy</a:t>
            </a:r>
          </a:p>
          <a:p>
            <a:r>
              <a:rPr lang="en-US" dirty="0"/>
              <a:t>Older adults prescribed multiple medications are at risk – it’s easy to accidentally take multiple pills. </a:t>
            </a:r>
          </a:p>
        </p:txBody>
      </p:sp>
      <p:sp>
        <p:nvSpPr>
          <p:cNvPr id="4" name="Slide Number Placeholder 3"/>
          <p:cNvSpPr>
            <a:spLocks noGrp="1"/>
          </p:cNvSpPr>
          <p:nvPr>
            <p:ph type="sldNum" sz="quarter" idx="5"/>
          </p:nvPr>
        </p:nvSpPr>
        <p:spPr/>
        <p:txBody>
          <a:bodyPr/>
          <a:lstStyle/>
          <a:p>
            <a:fld id="{F1496468-E350-4F95-B9CE-E4FEBE917770}" type="slidenum">
              <a:rPr lang="en-US" smtClean="0"/>
              <a:t>19</a:t>
            </a:fld>
            <a:endParaRPr lang="en-US" dirty="0"/>
          </a:p>
        </p:txBody>
      </p:sp>
    </p:spTree>
    <p:extLst>
      <p:ext uri="{BB962C8B-B14F-4D97-AF65-F5344CB8AC3E}">
        <p14:creationId xmlns:p14="http://schemas.microsoft.com/office/powerpoint/2010/main" val="161520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opioids and benzodiazepines can be dangerous, both depressants </a:t>
            </a:r>
          </a:p>
          <a:p>
            <a:r>
              <a:rPr lang="en-US" dirty="0"/>
              <a:t>Lowered tolerance = high risk </a:t>
            </a:r>
          </a:p>
          <a:p>
            <a:r>
              <a:rPr lang="en-US" dirty="0"/>
              <a:t>MME/day = morphine milligram equivalents per day</a:t>
            </a:r>
          </a:p>
        </p:txBody>
      </p:sp>
      <p:sp>
        <p:nvSpPr>
          <p:cNvPr id="4" name="Slide Number Placeholder 3"/>
          <p:cNvSpPr>
            <a:spLocks noGrp="1"/>
          </p:cNvSpPr>
          <p:nvPr>
            <p:ph type="sldNum" sz="quarter" idx="5"/>
          </p:nvPr>
        </p:nvSpPr>
        <p:spPr/>
        <p:txBody>
          <a:bodyPr/>
          <a:lstStyle/>
          <a:p>
            <a:fld id="{F1496468-E350-4F95-B9CE-E4FEBE917770}" type="slidenum">
              <a:rPr lang="en-US" smtClean="0"/>
              <a:t>20</a:t>
            </a:fld>
            <a:endParaRPr lang="en-US" dirty="0"/>
          </a:p>
        </p:txBody>
      </p:sp>
    </p:spTree>
    <p:extLst>
      <p:ext uri="{BB962C8B-B14F-4D97-AF65-F5344CB8AC3E}">
        <p14:creationId xmlns:p14="http://schemas.microsoft.com/office/powerpoint/2010/main" val="113993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highlight a few, no need to read the whole list</a:t>
            </a:r>
          </a:p>
          <a:p>
            <a:endParaRPr lang="en-US" dirty="0"/>
          </a:p>
          <a:p>
            <a:r>
              <a:rPr lang="en-US" dirty="0"/>
              <a:t>ER = extended release</a:t>
            </a:r>
          </a:p>
          <a:p>
            <a:r>
              <a:rPr lang="en-US" dirty="0"/>
              <a:t>LA = long acting </a:t>
            </a:r>
          </a:p>
          <a:p>
            <a:r>
              <a:rPr lang="en-US" dirty="0"/>
              <a:t>PDMP = Prescription Drug Monitoring Program </a:t>
            </a:r>
          </a:p>
          <a:p>
            <a:r>
              <a:rPr lang="en-US" dirty="0"/>
              <a:t>MAT = Medicated Assisted Treatment </a:t>
            </a:r>
          </a:p>
        </p:txBody>
      </p:sp>
      <p:sp>
        <p:nvSpPr>
          <p:cNvPr id="4" name="Slide Number Placeholder 3"/>
          <p:cNvSpPr>
            <a:spLocks noGrp="1"/>
          </p:cNvSpPr>
          <p:nvPr>
            <p:ph type="sldNum" sz="quarter" idx="5"/>
          </p:nvPr>
        </p:nvSpPr>
        <p:spPr/>
        <p:txBody>
          <a:bodyPr/>
          <a:lstStyle/>
          <a:p>
            <a:fld id="{F1496468-E350-4F95-B9CE-E4FEBE917770}" type="slidenum">
              <a:rPr lang="en-US" smtClean="0"/>
              <a:t>21</a:t>
            </a:fld>
            <a:endParaRPr lang="en-US" dirty="0"/>
          </a:p>
        </p:txBody>
      </p:sp>
    </p:spTree>
    <p:extLst>
      <p:ext uri="{BB962C8B-B14F-4D97-AF65-F5344CB8AC3E}">
        <p14:creationId xmlns:p14="http://schemas.microsoft.com/office/powerpoint/2010/main" val="704011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Video is optional. If you choose to use it, test the video and audio before the training. </a:t>
            </a:r>
          </a:p>
          <a:p>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22</a:t>
            </a:fld>
            <a:endParaRPr lang="en-US" dirty="0"/>
          </a:p>
        </p:txBody>
      </p:sp>
    </p:spTree>
    <p:extLst>
      <p:ext uri="{BB962C8B-B14F-4D97-AF65-F5344CB8AC3E}">
        <p14:creationId xmlns:p14="http://schemas.microsoft.com/office/powerpoint/2010/main" val="137953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RBHAO’s are your local entity that can provide Naloxone trainings and also assistance with securing Naloxone kits. </a:t>
            </a:r>
          </a:p>
        </p:txBody>
      </p:sp>
      <p:sp>
        <p:nvSpPr>
          <p:cNvPr id="4" name="Slide Number Placeholder 3"/>
          <p:cNvSpPr>
            <a:spLocks noGrp="1"/>
          </p:cNvSpPr>
          <p:nvPr>
            <p:ph type="sldNum" sz="quarter" idx="5"/>
          </p:nvPr>
        </p:nvSpPr>
        <p:spPr/>
        <p:txBody>
          <a:bodyPr/>
          <a:lstStyle/>
          <a:p>
            <a:fld id="{F1496468-E350-4F95-B9CE-E4FEBE917770}" type="slidenum">
              <a:rPr lang="en-US" smtClean="0"/>
              <a:t>2</a:t>
            </a:fld>
            <a:endParaRPr lang="en-US" dirty="0"/>
          </a:p>
        </p:txBody>
      </p:sp>
    </p:spTree>
    <p:extLst>
      <p:ext uri="{BB962C8B-B14F-4D97-AF65-F5344CB8AC3E}">
        <p14:creationId xmlns:p14="http://schemas.microsoft.com/office/powerpoint/2010/main" val="183886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type of education must accompany naloxone distribution but type of education can vary. </a:t>
            </a:r>
          </a:p>
        </p:txBody>
      </p:sp>
      <p:sp>
        <p:nvSpPr>
          <p:cNvPr id="4" name="Slide Number Placeholder 3"/>
          <p:cNvSpPr>
            <a:spLocks noGrp="1"/>
          </p:cNvSpPr>
          <p:nvPr>
            <p:ph type="sldNum" sz="quarter" idx="5"/>
          </p:nvPr>
        </p:nvSpPr>
        <p:spPr/>
        <p:txBody>
          <a:bodyPr/>
          <a:lstStyle/>
          <a:p>
            <a:fld id="{F1496468-E350-4F95-B9CE-E4FEBE917770}" type="slidenum">
              <a:rPr lang="en-US" smtClean="0"/>
              <a:t>23</a:t>
            </a:fld>
            <a:endParaRPr lang="en-US" dirty="0"/>
          </a:p>
        </p:txBody>
      </p:sp>
    </p:spTree>
    <p:extLst>
      <p:ext uri="{BB962C8B-B14F-4D97-AF65-F5344CB8AC3E}">
        <p14:creationId xmlns:p14="http://schemas.microsoft.com/office/powerpoint/2010/main" val="339760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types of naloxone, will discuss each in detail later </a:t>
            </a:r>
          </a:p>
        </p:txBody>
      </p:sp>
      <p:sp>
        <p:nvSpPr>
          <p:cNvPr id="4" name="Slide Number Placeholder 3"/>
          <p:cNvSpPr>
            <a:spLocks noGrp="1"/>
          </p:cNvSpPr>
          <p:nvPr>
            <p:ph type="sldNum" sz="quarter" idx="5"/>
          </p:nvPr>
        </p:nvSpPr>
        <p:spPr/>
        <p:txBody>
          <a:bodyPr/>
          <a:lstStyle/>
          <a:p>
            <a:fld id="{F1496468-E350-4F95-B9CE-E4FEBE917770}" type="slidenum">
              <a:rPr lang="en-US" smtClean="0"/>
              <a:t>24</a:t>
            </a:fld>
            <a:endParaRPr lang="en-US" dirty="0"/>
          </a:p>
        </p:txBody>
      </p:sp>
    </p:spTree>
    <p:extLst>
      <p:ext uri="{BB962C8B-B14F-4D97-AF65-F5344CB8AC3E}">
        <p14:creationId xmlns:p14="http://schemas.microsoft.com/office/powerpoint/2010/main" val="3784208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F1496468-E350-4F95-B9CE-E4FEBE917770}" type="slidenum">
              <a:rPr lang="en-US" smtClean="0"/>
              <a:t>25</a:t>
            </a:fld>
            <a:endParaRPr lang="en-US" dirty="0"/>
          </a:p>
        </p:txBody>
      </p:sp>
    </p:spTree>
    <p:extLst>
      <p:ext uri="{BB962C8B-B14F-4D97-AF65-F5344CB8AC3E}">
        <p14:creationId xmlns:p14="http://schemas.microsoft.com/office/powerpoint/2010/main" val="175222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F1496468-E350-4F95-B9CE-E4FEBE917770}" type="slidenum">
              <a:rPr lang="en-US" smtClean="0"/>
              <a:t>26</a:t>
            </a:fld>
            <a:endParaRPr lang="en-US" dirty="0"/>
          </a:p>
        </p:txBody>
      </p:sp>
    </p:spTree>
    <p:extLst>
      <p:ext uri="{BB962C8B-B14F-4D97-AF65-F5344CB8AC3E}">
        <p14:creationId xmlns:p14="http://schemas.microsoft.com/office/powerpoint/2010/main" val="231396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uses naloxone and Narcan interchangeably </a:t>
            </a:r>
          </a:p>
          <a:p>
            <a:r>
              <a:rPr lang="en-US" dirty="0"/>
              <a:t>Narcan = name brand</a:t>
            </a:r>
          </a:p>
          <a:p>
            <a:r>
              <a:rPr lang="en-US" dirty="0"/>
              <a:t>naloxone = chemical name </a:t>
            </a:r>
          </a:p>
          <a:p>
            <a:endParaRPr lang="en-US" dirty="0"/>
          </a:p>
          <a:p>
            <a:r>
              <a:rPr lang="en-US" dirty="0"/>
              <a:t>SAFE medication</a:t>
            </a:r>
          </a:p>
        </p:txBody>
      </p:sp>
      <p:sp>
        <p:nvSpPr>
          <p:cNvPr id="4" name="Slide Number Placeholder 3"/>
          <p:cNvSpPr>
            <a:spLocks noGrp="1"/>
          </p:cNvSpPr>
          <p:nvPr>
            <p:ph type="sldNum" sz="quarter" idx="5"/>
          </p:nvPr>
        </p:nvSpPr>
        <p:spPr/>
        <p:txBody>
          <a:bodyPr/>
          <a:lstStyle/>
          <a:p>
            <a:fld id="{F1496468-E350-4F95-B9CE-E4FEBE917770}" type="slidenum">
              <a:rPr lang="en-US" smtClean="0"/>
              <a:t>27</a:t>
            </a:fld>
            <a:endParaRPr lang="en-US" dirty="0"/>
          </a:p>
        </p:txBody>
      </p:sp>
    </p:spTree>
    <p:extLst>
      <p:ext uri="{BB962C8B-B14F-4D97-AF65-F5344CB8AC3E}">
        <p14:creationId xmlns:p14="http://schemas.microsoft.com/office/powerpoint/2010/main" val="1384185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SAMHSA video if it was played. </a:t>
            </a:r>
          </a:p>
          <a:p>
            <a:endParaRPr lang="en-US" dirty="0"/>
          </a:p>
          <a:p>
            <a:r>
              <a:rPr lang="en-US" dirty="0"/>
              <a:t>Works on prescription opioids and illicit opioids.</a:t>
            </a:r>
          </a:p>
        </p:txBody>
      </p:sp>
      <p:sp>
        <p:nvSpPr>
          <p:cNvPr id="4" name="Slide Number Placeholder 3"/>
          <p:cNvSpPr>
            <a:spLocks noGrp="1"/>
          </p:cNvSpPr>
          <p:nvPr>
            <p:ph type="sldNum" sz="quarter" idx="5"/>
          </p:nvPr>
        </p:nvSpPr>
        <p:spPr/>
        <p:txBody>
          <a:bodyPr/>
          <a:lstStyle/>
          <a:p>
            <a:fld id="{F1496468-E350-4F95-B9CE-E4FEBE917770}" type="slidenum">
              <a:rPr lang="en-US" smtClean="0"/>
              <a:t>28</a:t>
            </a:fld>
            <a:endParaRPr lang="en-US" dirty="0"/>
          </a:p>
        </p:txBody>
      </p:sp>
    </p:spTree>
    <p:extLst>
      <p:ext uri="{BB962C8B-B14F-4D97-AF65-F5344CB8AC3E}">
        <p14:creationId xmlns:p14="http://schemas.microsoft.com/office/powerpoint/2010/main" val="3130479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into each step in detail. </a:t>
            </a:r>
          </a:p>
        </p:txBody>
      </p:sp>
      <p:sp>
        <p:nvSpPr>
          <p:cNvPr id="4" name="Slide Number Placeholder 3"/>
          <p:cNvSpPr>
            <a:spLocks noGrp="1"/>
          </p:cNvSpPr>
          <p:nvPr>
            <p:ph type="sldNum" sz="quarter" idx="5"/>
          </p:nvPr>
        </p:nvSpPr>
        <p:spPr/>
        <p:txBody>
          <a:bodyPr/>
          <a:lstStyle/>
          <a:p>
            <a:fld id="{F1496468-E350-4F95-B9CE-E4FEBE917770}" type="slidenum">
              <a:rPr lang="en-US" smtClean="0"/>
              <a:t>29</a:t>
            </a:fld>
            <a:endParaRPr lang="en-US" dirty="0"/>
          </a:p>
        </p:txBody>
      </p:sp>
    </p:spTree>
    <p:extLst>
      <p:ext uri="{BB962C8B-B14F-4D97-AF65-F5344CB8AC3E}">
        <p14:creationId xmlns:p14="http://schemas.microsoft.com/office/powerpoint/2010/main" val="1373603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crucial step! Please emphasize the importance of calling 911! </a:t>
            </a:r>
          </a:p>
          <a:p>
            <a:endParaRPr lang="en-US" dirty="0"/>
          </a:p>
          <a:p>
            <a:r>
              <a:rPr lang="en-US" dirty="0"/>
              <a:t>The operator can talk people through the process of administering naloxone, putting the person in a safe position, etc. It’s very helpful for people who are alone or might be nervous. </a:t>
            </a:r>
          </a:p>
        </p:txBody>
      </p:sp>
      <p:sp>
        <p:nvSpPr>
          <p:cNvPr id="4" name="Slide Number Placeholder 3"/>
          <p:cNvSpPr>
            <a:spLocks noGrp="1"/>
          </p:cNvSpPr>
          <p:nvPr>
            <p:ph type="sldNum" sz="quarter" idx="5"/>
          </p:nvPr>
        </p:nvSpPr>
        <p:spPr/>
        <p:txBody>
          <a:bodyPr/>
          <a:lstStyle/>
          <a:p>
            <a:fld id="{F1496468-E350-4F95-B9CE-E4FEBE917770}" type="slidenum">
              <a:rPr lang="en-US" smtClean="0"/>
              <a:t>33</a:t>
            </a:fld>
            <a:endParaRPr lang="en-US" dirty="0"/>
          </a:p>
        </p:txBody>
      </p:sp>
    </p:spTree>
    <p:extLst>
      <p:ext uri="{BB962C8B-B14F-4D97-AF65-F5344CB8AC3E}">
        <p14:creationId xmlns:p14="http://schemas.microsoft.com/office/powerpoint/2010/main" val="3434989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commonly used by laypeople/general public</a:t>
            </a:r>
          </a:p>
          <a:p>
            <a:r>
              <a:rPr lang="en-US" dirty="0"/>
              <a:t>Very user friendly</a:t>
            </a:r>
          </a:p>
          <a:p>
            <a:r>
              <a:rPr lang="en-US" dirty="0"/>
              <a:t>Pick one nostril, don’t need to do half/half</a:t>
            </a:r>
          </a:p>
          <a:p>
            <a:endParaRPr lang="en-US" dirty="0"/>
          </a:p>
          <a:p>
            <a:r>
              <a:rPr lang="en-US" dirty="0"/>
              <a:t>No need to test or prime </a:t>
            </a:r>
          </a:p>
          <a:p>
            <a:endParaRPr lang="en-US" dirty="0"/>
          </a:p>
          <a:p>
            <a:r>
              <a:rPr lang="en-US" dirty="0"/>
              <a:t>Narcan gets absorbed into the nasal membrane, no need for the person to actually inhale it </a:t>
            </a:r>
          </a:p>
        </p:txBody>
      </p:sp>
      <p:sp>
        <p:nvSpPr>
          <p:cNvPr id="4" name="Slide Number Placeholder 3"/>
          <p:cNvSpPr>
            <a:spLocks noGrp="1"/>
          </p:cNvSpPr>
          <p:nvPr>
            <p:ph type="sldNum" sz="quarter" idx="5"/>
          </p:nvPr>
        </p:nvSpPr>
        <p:spPr/>
        <p:txBody>
          <a:bodyPr/>
          <a:lstStyle/>
          <a:p>
            <a:fld id="{F1496468-E350-4F95-B9CE-E4FEBE917770}" type="slidenum">
              <a:rPr lang="en-US" smtClean="0"/>
              <a:t>34</a:t>
            </a:fld>
            <a:endParaRPr lang="en-US" dirty="0"/>
          </a:p>
        </p:txBody>
      </p:sp>
    </p:spTree>
    <p:extLst>
      <p:ext uri="{BB962C8B-B14F-4D97-AF65-F5344CB8AC3E}">
        <p14:creationId xmlns:p14="http://schemas.microsoft.com/office/powerpoint/2010/main" val="835522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keeping it in the car (CT always too hot or too cold)</a:t>
            </a:r>
          </a:p>
          <a:p>
            <a:endParaRPr lang="en-US" dirty="0"/>
          </a:p>
          <a:p>
            <a:r>
              <a:rPr lang="en-US" dirty="0"/>
              <a:t>Expired Narcan is better than no Narcan. Don’t dispose of expired Narcan until you’ve replaced your kit with a new one. </a:t>
            </a:r>
          </a:p>
        </p:txBody>
      </p:sp>
      <p:sp>
        <p:nvSpPr>
          <p:cNvPr id="4" name="Slide Number Placeholder 3"/>
          <p:cNvSpPr>
            <a:spLocks noGrp="1"/>
          </p:cNvSpPr>
          <p:nvPr>
            <p:ph type="sldNum" sz="quarter" idx="5"/>
          </p:nvPr>
        </p:nvSpPr>
        <p:spPr/>
        <p:txBody>
          <a:bodyPr/>
          <a:lstStyle/>
          <a:p>
            <a:fld id="{F1496468-E350-4F95-B9CE-E4FEBE917770}" type="slidenum">
              <a:rPr lang="en-US" smtClean="0"/>
              <a:t>35</a:t>
            </a:fld>
            <a:endParaRPr lang="en-US" dirty="0"/>
          </a:p>
        </p:txBody>
      </p:sp>
    </p:spTree>
    <p:extLst>
      <p:ext uri="{BB962C8B-B14F-4D97-AF65-F5344CB8AC3E}">
        <p14:creationId xmlns:p14="http://schemas.microsoft.com/office/powerpoint/2010/main" val="48127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- 1999-2010: poor science,</a:t>
            </a:r>
            <a:r>
              <a:rPr lang="en-US" baseline="0" dirty="0"/>
              <a:t> &lt;1% become addicted, prescription pill use quadrupled – American Journal of Medicine has a footnote that opioids have little to no risk for dependence of addiction for patients</a:t>
            </a:r>
          </a:p>
          <a:p>
            <a:r>
              <a:rPr lang="en-US" baseline="0" dirty="0"/>
              <a:t>2</a:t>
            </a:r>
            <a:r>
              <a:rPr lang="en-US" baseline="30000" dirty="0"/>
              <a:t>nd</a:t>
            </a:r>
            <a:r>
              <a:rPr lang="en-US" baseline="0" dirty="0"/>
              <a:t>- heroin is much cheaper to buy ($10/bag vs. $80/pill) ~ $1 per milligram street value (Percocet 30 mg=$30)</a:t>
            </a:r>
          </a:p>
          <a:p>
            <a:r>
              <a:rPr lang="en-US" baseline="0" dirty="0"/>
              <a:t>3</a:t>
            </a:r>
            <a:r>
              <a:rPr lang="en-US" baseline="30000" dirty="0"/>
              <a:t>rd</a:t>
            </a:r>
            <a:r>
              <a:rPr lang="en-US" baseline="0" dirty="0"/>
              <a:t>- Currently we are in the 3</a:t>
            </a:r>
            <a:r>
              <a:rPr lang="en-US" baseline="30000" dirty="0"/>
              <a:t>rd</a:t>
            </a:r>
            <a:r>
              <a:rPr lang="en-US" baseline="0" dirty="0"/>
              <a:t> wave, with fentanyl (not medical-grade/hospital-grade fentanyl) illicit fentanyl that is coming in from oversees and being pressed into pills</a:t>
            </a:r>
          </a:p>
          <a:p>
            <a:r>
              <a:rPr lang="en-US" baseline="0" dirty="0"/>
              <a:t>	-cheap to buy on the black market/dark web, make and sell</a:t>
            </a:r>
          </a:p>
          <a:p>
            <a:r>
              <a:rPr lang="en-US" baseline="0" dirty="0"/>
              <a:t>	-coming from China (Asian countries) and Mexico</a:t>
            </a:r>
          </a:p>
          <a:p>
            <a:r>
              <a:rPr lang="en-US" baseline="0" dirty="0"/>
              <a:t>	-bought over internet and shipped through regular mail</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4</a:t>
            </a:fld>
            <a:endParaRPr lang="en-US" dirty="0"/>
          </a:p>
        </p:txBody>
      </p:sp>
    </p:spTree>
    <p:extLst>
      <p:ext uri="{BB962C8B-B14F-4D97-AF65-F5344CB8AC3E}">
        <p14:creationId xmlns:p14="http://schemas.microsoft.com/office/powerpoint/2010/main" val="24442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points here: “The decision to withhold this lifesaving drug is equivalent to withholding cardiopulmonary resuscitation (CPR) to an unresponsive person who may have had a heart attack.”</a:t>
            </a:r>
          </a:p>
          <a:p>
            <a:endParaRPr lang="en-US" dirty="0"/>
          </a:p>
          <a:p>
            <a:r>
              <a:rPr lang="en-US" dirty="0"/>
              <a:t>Use the 2 recommended types. They keep both the person administering and the person who has overdosed safe. </a:t>
            </a:r>
          </a:p>
          <a:p>
            <a:endParaRPr lang="en-US" dirty="0"/>
          </a:p>
          <a:p>
            <a:pPr algn="l">
              <a:buFont typeface="+mj-lt"/>
              <a:buAutoNum type="arabicPeriod"/>
            </a:pPr>
            <a:r>
              <a:rPr lang="en-US" dirty="0"/>
              <a:t>Fentanyl exposure citation </a:t>
            </a:r>
            <a:r>
              <a:rPr lang="en-US" b="0" i="0" dirty="0">
                <a:solidFill>
                  <a:srgbClr val="333333"/>
                </a:solidFill>
                <a:effectLst/>
                <a:latin typeface="Open Sans" panose="020B0606030504020204" pitchFamily="34" charset="0"/>
              </a:rPr>
              <a:t>Michael J. Moss, Brandon J. Warrick, Lewis S. Nelson, Charles A. McKay, Pierre-André Dubé, Sophie Gosselin, Robert B. Palmer &amp; Andrew I. Stolbach (2018) ACMT and AACT position statement: preventing occupational fentanyl and fentanyl analog exposure to emergency responders, Clinical Toxicology, 56:4, 297-300, DOI: </a:t>
            </a:r>
            <a:r>
              <a:rPr lang="en-US" b="0" i="0" u="sng" dirty="0">
                <a:solidFill>
                  <a:srgbClr val="333333"/>
                </a:solidFill>
                <a:effectLst/>
                <a:latin typeface="Open Sans" panose="020B0606030504020204" pitchFamily="34" charset="0"/>
                <a:hlinkClick r:id="rId3"/>
              </a:rPr>
              <a:t>10.1080/15563650.2017.1373782</a:t>
            </a:r>
            <a:endParaRPr lang="en-US" b="0" i="0" dirty="0">
              <a:solidFill>
                <a:srgbClr val="333333"/>
              </a:solidFill>
              <a:effectLst/>
              <a:latin typeface="Open Sans" panose="020B0606030504020204" pitchFamily="34" charset="0"/>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36</a:t>
            </a:fld>
            <a:endParaRPr lang="en-US" dirty="0"/>
          </a:p>
        </p:txBody>
      </p:sp>
    </p:spTree>
    <p:extLst>
      <p:ext uri="{BB962C8B-B14F-4D97-AF65-F5344CB8AC3E}">
        <p14:creationId xmlns:p14="http://schemas.microsoft.com/office/powerpoint/2010/main" val="741235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is CPR certified and it’s necessary, they would begin CPR.</a:t>
            </a:r>
          </a:p>
          <a:p>
            <a:endParaRPr lang="en-US" dirty="0"/>
          </a:p>
          <a:p>
            <a:r>
              <a:rPr lang="en-US" dirty="0"/>
              <a:t>Recommend participants also get trained in CPR.</a:t>
            </a:r>
          </a:p>
        </p:txBody>
      </p:sp>
      <p:sp>
        <p:nvSpPr>
          <p:cNvPr id="4" name="Slide Number Placeholder 3"/>
          <p:cNvSpPr>
            <a:spLocks noGrp="1"/>
          </p:cNvSpPr>
          <p:nvPr>
            <p:ph type="sldNum" sz="quarter" idx="5"/>
          </p:nvPr>
        </p:nvSpPr>
        <p:spPr/>
        <p:txBody>
          <a:bodyPr/>
          <a:lstStyle/>
          <a:p>
            <a:fld id="{F1496468-E350-4F95-B9CE-E4FEBE917770}" type="slidenum">
              <a:rPr lang="en-US" smtClean="0"/>
              <a:t>37</a:t>
            </a:fld>
            <a:endParaRPr lang="en-US" dirty="0"/>
          </a:p>
        </p:txBody>
      </p:sp>
    </p:spTree>
    <p:extLst>
      <p:ext uri="{BB962C8B-B14F-4D97-AF65-F5344CB8AC3E}">
        <p14:creationId xmlns:p14="http://schemas.microsoft.com/office/powerpoint/2010/main" val="1208087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may not realize they overdosed. People experiencing withdrawal feel terrible and might be confused. </a:t>
            </a:r>
          </a:p>
          <a:p>
            <a:r>
              <a:rPr lang="en-US" dirty="0"/>
              <a:t>Don’t leave the person alone but feel free to give them some space to wake up and acclimate themselves. </a:t>
            </a:r>
          </a:p>
          <a:p>
            <a:r>
              <a:rPr lang="en-US" dirty="0"/>
              <a:t>With the levels of fentanyl we are seeing, multiple doses will probably needed, hence the importance of calling 911!</a:t>
            </a:r>
          </a:p>
          <a:p>
            <a:r>
              <a:rPr lang="en-US" dirty="0"/>
              <a:t>If 911 isn’t called for whatever reason, stay with the person, don’t leave them alone! </a:t>
            </a:r>
          </a:p>
          <a:p>
            <a:endParaRPr lang="en-US" dirty="0"/>
          </a:p>
          <a:p>
            <a:r>
              <a:rPr lang="en-US" dirty="0"/>
              <a:t>For everyone’s safety, do not touch any drugs or paraphernalia at the scene! </a:t>
            </a:r>
          </a:p>
        </p:txBody>
      </p:sp>
      <p:sp>
        <p:nvSpPr>
          <p:cNvPr id="4" name="Slide Number Placeholder 3"/>
          <p:cNvSpPr>
            <a:spLocks noGrp="1"/>
          </p:cNvSpPr>
          <p:nvPr>
            <p:ph type="sldNum" sz="quarter" idx="5"/>
          </p:nvPr>
        </p:nvSpPr>
        <p:spPr/>
        <p:txBody>
          <a:bodyPr/>
          <a:lstStyle/>
          <a:p>
            <a:fld id="{F1496468-E350-4F95-B9CE-E4FEBE917770}" type="slidenum">
              <a:rPr lang="en-US" smtClean="0"/>
              <a:t>39</a:t>
            </a:fld>
            <a:endParaRPr lang="en-US" dirty="0"/>
          </a:p>
        </p:txBody>
      </p:sp>
    </p:spTree>
    <p:extLst>
      <p:ext uri="{BB962C8B-B14F-4D97-AF65-F5344CB8AC3E}">
        <p14:creationId xmlns:p14="http://schemas.microsoft.com/office/powerpoint/2010/main" val="2382574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will be ready for detox or treatment. We don’t force people into treatment but we make sure we have resources available if they are ready! </a:t>
            </a:r>
          </a:p>
        </p:txBody>
      </p:sp>
      <p:sp>
        <p:nvSpPr>
          <p:cNvPr id="4" name="Slide Number Placeholder 3"/>
          <p:cNvSpPr>
            <a:spLocks noGrp="1"/>
          </p:cNvSpPr>
          <p:nvPr>
            <p:ph type="sldNum" sz="quarter" idx="5"/>
          </p:nvPr>
        </p:nvSpPr>
        <p:spPr/>
        <p:txBody>
          <a:bodyPr/>
          <a:lstStyle/>
          <a:p>
            <a:fld id="{F1496468-E350-4F95-B9CE-E4FEBE917770}" type="slidenum">
              <a:rPr lang="en-US" smtClean="0"/>
              <a:t>40</a:t>
            </a:fld>
            <a:endParaRPr lang="en-US" dirty="0"/>
          </a:p>
        </p:txBody>
      </p:sp>
    </p:spTree>
    <p:extLst>
      <p:ext uri="{BB962C8B-B14F-4D97-AF65-F5344CB8AC3E}">
        <p14:creationId xmlns:p14="http://schemas.microsoft.com/office/powerpoint/2010/main" val="705192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2 page CT legislation document. Share electronically or print out for participants. </a:t>
            </a:r>
          </a:p>
          <a:p>
            <a:endParaRPr lang="en-US" dirty="0"/>
          </a:p>
          <a:p>
            <a:r>
              <a:rPr lang="en-US" dirty="0"/>
              <a:t>Good Samaritan Law – people wouldn’t call 911 out of fear of getting arrested for drugs/paraphernalia. If you call to save someone’s life, you won’t be arrested for possession. This protection is limited to this situation. </a:t>
            </a:r>
          </a:p>
        </p:txBody>
      </p:sp>
      <p:sp>
        <p:nvSpPr>
          <p:cNvPr id="4" name="Slide Number Placeholder 3"/>
          <p:cNvSpPr>
            <a:spLocks noGrp="1"/>
          </p:cNvSpPr>
          <p:nvPr>
            <p:ph type="sldNum" sz="quarter" idx="5"/>
          </p:nvPr>
        </p:nvSpPr>
        <p:spPr/>
        <p:txBody>
          <a:bodyPr/>
          <a:lstStyle/>
          <a:p>
            <a:fld id="{F1496468-E350-4F95-B9CE-E4FEBE917770}" type="slidenum">
              <a:rPr lang="en-US" smtClean="0"/>
              <a:t>41</a:t>
            </a:fld>
            <a:endParaRPr lang="en-US" dirty="0"/>
          </a:p>
        </p:txBody>
      </p:sp>
    </p:spTree>
    <p:extLst>
      <p:ext uri="{BB962C8B-B14F-4D97-AF65-F5344CB8AC3E}">
        <p14:creationId xmlns:p14="http://schemas.microsoft.com/office/powerpoint/2010/main" val="3407458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F1496468-E350-4F95-B9CE-E4FEBE917770}" type="slidenum">
              <a:rPr lang="en-US" smtClean="0"/>
              <a:t>43</a:t>
            </a:fld>
            <a:endParaRPr lang="en-US" dirty="0"/>
          </a:p>
        </p:txBody>
      </p:sp>
    </p:spTree>
    <p:extLst>
      <p:ext uri="{BB962C8B-B14F-4D97-AF65-F5344CB8AC3E}">
        <p14:creationId xmlns:p14="http://schemas.microsoft.com/office/powerpoint/2010/main" val="1969975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find your local dropbox: https://portal.ct.gov/DCP/Drug-Control-Division/Drug-Control/Local-Drug-Collection-Boxes</a:t>
            </a:r>
          </a:p>
        </p:txBody>
      </p:sp>
      <p:sp>
        <p:nvSpPr>
          <p:cNvPr id="4" name="Slide Number Placeholder 3"/>
          <p:cNvSpPr>
            <a:spLocks noGrp="1"/>
          </p:cNvSpPr>
          <p:nvPr>
            <p:ph type="sldNum" sz="quarter" idx="5"/>
          </p:nvPr>
        </p:nvSpPr>
        <p:spPr/>
        <p:txBody>
          <a:bodyPr/>
          <a:lstStyle/>
          <a:p>
            <a:fld id="{F1496468-E350-4F95-B9CE-E4FEBE917770}" type="slidenum">
              <a:rPr lang="en-US" smtClean="0"/>
              <a:t>44</a:t>
            </a:fld>
            <a:endParaRPr lang="en-US" dirty="0"/>
          </a:p>
        </p:txBody>
      </p:sp>
    </p:spTree>
    <p:extLst>
      <p:ext uri="{BB962C8B-B14F-4D97-AF65-F5344CB8AC3E}">
        <p14:creationId xmlns:p14="http://schemas.microsoft.com/office/powerpoint/2010/main" val="3990386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instructions in the follow up email: </a:t>
            </a:r>
            <a:r>
              <a:rPr lang="en-US" b="0" i="0" dirty="0">
                <a:solidFill>
                  <a:srgbClr val="1155CC"/>
                </a:solidFill>
                <a:effectLst/>
                <a:latin typeface="Arial" panose="020B0604020202020204" pitchFamily="34" charset="0"/>
                <a:hlinkClick r:id="rId3"/>
              </a:rPr>
              <a:t>https://egov.ct.gov/norasaves/#/about</a:t>
            </a:r>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45</a:t>
            </a:fld>
            <a:endParaRPr lang="en-US" dirty="0"/>
          </a:p>
        </p:txBody>
      </p:sp>
    </p:spTree>
    <p:extLst>
      <p:ext uri="{BB962C8B-B14F-4D97-AF65-F5344CB8AC3E}">
        <p14:creationId xmlns:p14="http://schemas.microsoft.com/office/powerpoint/2010/main" val="405861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Script: upstream, primary prevention. How to talk to your doctor, safe medication storage and disposal, etc. Can be found on drugfreect.org</a:t>
            </a:r>
          </a:p>
          <a:p>
            <a:r>
              <a:rPr lang="en-US" dirty="0"/>
              <a:t>Live LOUD: prevention and harm reduction for those currently using, getting people into treatment and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Drugfreect.org: easy to read and understand information on a wide range of substances, </a:t>
            </a:r>
            <a:r>
              <a:rPr lang="en-US" sz="1800" dirty="0">
                <a:effectLst/>
                <a:latin typeface="Arial" panose="020B0604020202020204" pitchFamily="34" charset="0"/>
                <a:ea typeface="Calibri" panose="020F0502020204030204" pitchFamily="34" charset="0"/>
                <a:cs typeface="Times New Roman" panose="02020603050405020304" pitchFamily="18" charset="0"/>
              </a:rPr>
              <a:t>The campaign, “You Think You Know”, was designed to target youth, young adults, and parents/caregivers, raising awareness about how teens and young adults are accessing prescription drugs, why they are using them, the lethal risks of obtaining counterfeit pills, and available prevention, treatment, and support resources. One area of focus was social media safety, since many teens and young adults are using it to purchase drugs. The campaign launched in September 2021 and has received a great deal of attention locally, statewide, and nationally. </a:t>
            </a:r>
          </a:p>
          <a:p>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46</a:t>
            </a:fld>
            <a:endParaRPr lang="en-US" dirty="0"/>
          </a:p>
        </p:txBody>
      </p:sp>
    </p:spTree>
    <p:extLst>
      <p:ext uri="{BB962C8B-B14F-4D97-AF65-F5344CB8AC3E}">
        <p14:creationId xmlns:p14="http://schemas.microsoft.com/office/powerpoint/2010/main" val="1653337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https://publichealth.jhu.edu/2022/what-is-harm-reduction?fbclid=IwAR2pujFchbnPoMoLaLsommEuD4aGle88I_9yafbhGYGEwispyFsR6soIKPg</a:t>
            </a:r>
          </a:p>
        </p:txBody>
      </p:sp>
      <p:sp>
        <p:nvSpPr>
          <p:cNvPr id="4" name="Slide Number Placeholder 3"/>
          <p:cNvSpPr>
            <a:spLocks noGrp="1"/>
          </p:cNvSpPr>
          <p:nvPr>
            <p:ph type="sldNum" sz="quarter" idx="5"/>
          </p:nvPr>
        </p:nvSpPr>
        <p:spPr/>
        <p:txBody>
          <a:bodyPr/>
          <a:lstStyle/>
          <a:p>
            <a:fld id="{F1496468-E350-4F95-B9CE-E4FEBE917770}" type="slidenum">
              <a:rPr lang="en-US" smtClean="0"/>
              <a:t>48</a:t>
            </a:fld>
            <a:endParaRPr lang="en-US" dirty="0"/>
          </a:p>
        </p:txBody>
      </p:sp>
    </p:spTree>
    <p:extLst>
      <p:ext uri="{BB962C8B-B14F-4D97-AF65-F5344CB8AC3E}">
        <p14:creationId xmlns:p14="http://schemas.microsoft.com/office/powerpoint/2010/main" val="212777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is optional. If you choose to use it, test the video and audio before the training. </a:t>
            </a:r>
          </a:p>
        </p:txBody>
      </p:sp>
      <p:sp>
        <p:nvSpPr>
          <p:cNvPr id="4" name="Slide Number Placeholder 3"/>
          <p:cNvSpPr>
            <a:spLocks noGrp="1"/>
          </p:cNvSpPr>
          <p:nvPr>
            <p:ph type="sldNum" sz="quarter" idx="5"/>
          </p:nvPr>
        </p:nvSpPr>
        <p:spPr/>
        <p:txBody>
          <a:bodyPr/>
          <a:lstStyle/>
          <a:p>
            <a:fld id="{F1496468-E350-4F95-B9CE-E4FEBE917770}" type="slidenum">
              <a:rPr lang="en-US" smtClean="0"/>
              <a:t>5</a:t>
            </a:fld>
            <a:endParaRPr lang="en-US" dirty="0"/>
          </a:p>
        </p:txBody>
      </p:sp>
    </p:spTree>
    <p:extLst>
      <p:ext uri="{BB962C8B-B14F-4D97-AF65-F5344CB8AC3E}">
        <p14:creationId xmlns:p14="http://schemas.microsoft.com/office/powerpoint/2010/main" val="4259715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 language we use as trainers sets a precedent for how our participants will speak about addition and people with substance use disorders. </a:t>
            </a:r>
          </a:p>
          <a:p>
            <a:endParaRPr lang="en-US" dirty="0"/>
          </a:p>
          <a:p>
            <a:r>
              <a:rPr lang="en-US" dirty="0"/>
              <a:t>Person-first, respectful language always! </a:t>
            </a:r>
          </a:p>
        </p:txBody>
      </p:sp>
      <p:sp>
        <p:nvSpPr>
          <p:cNvPr id="4" name="Slide Number Placeholder 3"/>
          <p:cNvSpPr>
            <a:spLocks noGrp="1"/>
          </p:cNvSpPr>
          <p:nvPr>
            <p:ph type="sldNum" sz="quarter" idx="5"/>
          </p:nvPr>
        </p:nvSpPr>
        <p:spPr/>
        <p:txBody>
          <a:bodyPr/>
          <a:lstStyle/>
          <a:p>
            <a:fld id="{F1496468-E350-4F95-B9CE-E4FEBE917770}" type="slidenum">
              <a:rPr lang="en-US" smtClean="0"/>
              <a:t>49</a:t>
            </a:fld>
            <a:endParaRPr lang="en-US" dirty="0"/>
          </a:p>
        </p:txBody>
      </p:sp>
    </p:spTree>
    <p:extLst>
      <p:ext uri="{BB962C8B-B14F-4D97-AF65-F5344CB8AC3E}">
        <p14:creationId xmlns:p14="http://schemas.microsoft.com/office/powerpoint/2010/main" val="969508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completed quilts, each square made in honor of someone lost to substance abuse</a:t>
            </a:r>
          </a:p>
          <a:p>
            <a:endParaRPr lang="en-US" dirty="0"/>
          </a:p>
          <a:p>
            <a:r>
              <a:rPr lang="en-US" dirty="0"/>
              <a:t>Remember, even when we talk about data/statistics, we are talking about human beings. </a:t>
            </a:r>
          </a:p>
        </p:txBody>
      </p:sp>
      <p:sp>
        <p:nvSpPr>
          <p:cNvPr id="4" name="Slide Number Placeholder 3"/>
          <p:cNvSpPr>
            <a:spLocks noGrp="1"/>
          </p:cNvSpPr>
          <p:nvPr>
            <p:ph type="sldNum" sz="quarter" idx="5"/>
          </p:nvPr>
        </p:nvSpPr>
        <p:spPr/>
        <p:txBody>
          <a:bodyPr/>
          <a:lstStyle/>
          <a:p>
            <a:fld id="{F1496468-E350-4F95-B9CE-E4FEBE917770}" type="slidenum">
              <a:rPr lang="en-US" smtClean="0"/>
              <a:t>50</a:t>
            </a:fld>
            <a:endParaRPr lang="en-US" dirty="0"/>
          </a:p>
        </p:txBody>
      </p:sp>
    </p:spTree>
    <p:extLst>
      <p:ext uri="{BB962C8B-B14F-4D97-AF65-F5344CB8AC3E}">
        <p14:creationId xmlns:p14="http://schemas.microsoft.com/office/powerpoint/2010/main" val="1591901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be the last person to leave the training or Zoom meeting. People almost always have questions or things to share they don’t want to share in front of the group. </a:t>
            </a:r>
          </a:p>
        </p:txBody>
      </p:sp>
      <p:sp>
        <p:nvSpPr>
          <p:cNvPr id="4" name="Slide Number Placeholder 3"/>
          <p:cNvSpPr>
            <a:spLocks noGrp="1"/>
          </p:cNvSpPr>
          <p:nvPr>
            <p:ph type="sldNum" sz="quarter" idx="5"/>
          </p:nvPr>
        </p:nvSpPr>
        <p:spPr/>
        <p:txBody>
          <a:bodyPr/>
          <a:lstStyle/>
          <a:p>
            <a:fld id="{F1496468-E350-4F95-B9CE-E4FEBE917770}" type="slidenum">
              <a:rPr lang="en-US" smtClean="0"/>
              <a:t>52</a:t>
            </a:fld>
            <a:endParaRPr lang="en-US" dirty="0"/>
          </a:p>
        </p:txBody>
      </p:sp>
    </p:spTree>
    <p:extLst>
      <p:ext uri="{BB962C8B-B14F-4D97-AF65-F5344CB8AC3E}">
        <p14:creationId xmlns:p14="http://schemas.microsoft.com/office/powerpoint/2010/main" val="53157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is optional. </a:t>
            </a:r>
          </a:p>
        </p:txBody>
      </p:sp>
      <p:sp>
        <p:nvSpPr>
          <p:cNvPr id="4" name="Slide Number Placeholder 3"/>
          <p:cNvSpPr>
            <a:spLocks noGrp="1"/>
          </p:cNvSpPr>
          <p:nvPr>
            <p:ph type="sldNum" sz="quarter" idx="5"/>
          </p:nvPr>
        </p:nvSpPr>
        <p:spPr/>
        <p:txBody>
          <a:bodyPr/>
          <a:lstStyle/>
          <a:p>
            <a:fld id="{F1496468-E350-4F95-B9CE-E4FEBE917770}" type="slidenum">
              <a:rPr lang="en-US" smtClean="0"/>
              <a:t>6</a:t>
            </a:fld>
            <a:endParaRPr lang="en-US" dirty="0"/>
          </a:p>
        </p:txBody>
      </p:sp>
    </p:spTree>
    <p:extLst>
      <p:ext uri="{BB962C8B-B14F-4D97-AF65-F5344CB8AC3E}">
        <p14:creationId xmlns:p14="http://schemas.microsoft.com/office/powerpoint/2010/main" val="81406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fentanyl does have a legitimate medical use but be sure to highlight that illicitly manufactured fentanyl is dangerous and is commonly being found in street drugs and fake pills. </a:t>
            </a:r>
          </a:p>
        </p:txBody>
      </p:sp>
      <p:sp>
        <p:nvSpPr>
          <p:cNvPr id="4" name="Slide Number Placeholder 3"/>
          <p:cNvSpPr>
            <a:spLocks noGrp="1"/>
          </p:cNvSpPr>
          <p:nvPr>
            <p:ph type="sldNum" sz="quarter" idx="5"/>
          </p:nvPr>
        </p:nvSpPr>
        <p:spPr/>
        <p:txBody>
          <a:bodyPr/>
          <a:lstStyle/>
          <a:p>
            <a:fld id="{F1496468-E350-4F95-B9CE-E4FEBE917770}" type="slidenum">
              <a:rPr lang="en-US" smtClean="0"/>
              <a:t>7</a:t>
            </a:fld>
            <a:endParaRPr lang="en-US" dirty="0"/>
          </a:p>
        </p:txBody>
      </p:sp>
    </p:spTree>
    <p:extLst>
      <p:ext uri="{BB962C8B-B14F-4D97-AF65-F5344CB8AC3E}">
        <p14:creationId xmlns:p14="http://schemas.microsoft.com/office/powerpoint/2010/main" val="100101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1784A-3617-4653-B156-E804D05C4209}" type="slidenum">
              <a:rPr lang="en-US" smtClean="0"/>
              <a:t>8</a:t>
            </a:fld>
            <a:endParaRPr lang="en-US" dirty="0"/>
          </a:p>
        </p:txBody>
      </p:sp>
    </p:spTree>
    <p:extLst>
      <p:ext uri="{BB962C8B-B14F-4D97-AF65-F5344CB8AC3E}">
        <p14:creationId xmlns:p14="http://schemas.microsoft.com/office/powerpoint/2010/main" val="32803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109.8 million people with no past month use!! Emphasize the positive. </a:t>
            </a:r>
          </a:p>
          <a:p>
            <a:r>
              <a:rPr lang="en-US" dirty="0"/>
              <a:t>Reminder: alcohol is still the top used and misused substance</a:t>
            </a:r>
          </a:p>
          <a:p>
            <a:r>
              <a:rPr lang="en-US" dirty="0"/>
              <a:t>Prescription opioids are the fourth most used substance. Even though it’s a small bar, it’s still 2.8 million people! </a:t>
            </a:r>
          </a:p>
          <a:p>
            <a:r>
              <a:rPr lang="en-US" dirty="0"/>
              <a:t>Prescription sedatives and stimulants are on this graph as well. Prescription drug misuse is still a concern. </a:t>
            </a:r>
          </a:p>
          <a:p>
            <a:r>
              <a:rPr lang="en-US" dirty="0"/>
              <a:t>Remember very few people start using heroin/fentanyl without using other substances first. We can’t ignore the role substances like alcohol, tobacco and marijuana play in illicit drug use. </a:t>
            </a:r>
          </a:p>
        </p:txBody>
      </p:sp>
      <p:sp>
        <p:nvSpPr>
          <p:cNvPr id="4" name="Slide Number Placeholder 3"/>
          <p:cNvSpPr>
            <a:spLocks noGrp="1"/>
          </p:cNvSpPr>
          <p:nvPr>
            <p:ph type="sldNum" sz="quarter" idx="5"/>
          </p:nvPr>
        </p:nvSpPr>
        <p:spPr/>
        <p:txBody>
          <a:bodyPr/>
          <a:lstStyle/>
          <a:p>
            <a:fld id="{F1496468-E350-4F95-B9CE-E4FEBE917770}" type="slidenum">
              <a:rPr lang="en-US" smtClean="0"/>
              <a:t>10</a:t>
            </a:fld>
            <a:endParaRPr lang="en-US" dirty="0"/>
          </a:p>
        </p:txBody>
      </p:sp>
    </p:spTree>
    <p:extLst>
      <p:ext uri="{BB962C8B-B14F-4D97-AF65-F5344CB8AC3E}">
        <p14:creationId xmlns:p14="http://schemas.microsoft.com/office/powerpoint/2010/main" val="42565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96468-E350-4F95-B9CE-E4FEBE917770}" type="slidenum">
              <a:rPr lang="en-US" smtClean="0"/>
              <a:t>11</a:t>
            </a:fld>
            <a:endParaRPr lang="en-US" dirty="0"/>
          </a:p>
        </p:txBody>
      </p:sp>
    </p:spTree>
    <p:extLst>
      <p:ext uri="{BB962C8B-B14F-4D97-AF65-F5344CB8AC3E}">
        <p14:creationId xmlns:p14="http://schemas.microsoft.com/office/powerpoint/2010/main" val="364322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2B61B-953D-42C6-BADD-E575F67F21C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0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175138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332098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236224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2B61B-953D-42C6-BADD-E575F67F21C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11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981701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136278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209703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302399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F9101E7-9F5C-4752-834A-86ADAEDC9B96}" type="datetimeFigureOut">
              <a:rPr lang="en-US" smtClean="0"/>
              <a:t>11/7/2022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42B61B-953D-42C6-BADD-E575F67F21C6}" type="slidenum">
              <a:rPr lang="en-US" smtClean="0"/>
              <a:t>‹#›</a:t>
            </a:fld>
            <a:endParaRPr lang="en-US" dirty="0"/>
          </a:p>
        </p:txBody>
      </p:sp>
    </p:spTree>
    <p:extLst>
      <p:ext uri="{BB962C8B-B14F-4D97-AF65-F5344CB8AC3E}">
        <p14:creationId xmlns:p14="http://schemas.microsoft.com/office/powerpoint/2010/main" val="76966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9101E7-9F5C-4752-834A-86ADAEDC9B96}"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2B61B-953D-42C6-BADD-E575F67F21C6}" type="slidenum">
              <a:rPr lang="en-US" smtClean="0"/>
              <a:t>‹#›</a:t>
            </a:fld>
            <a:endParaRPr lang="en-US" dirty="0"/>
          </a:p>
        </p:txBody>
      </p:sp>
    </p:spTree>
    <p:extLst>
      <p:ext uri="{BB962C8B-B14F-4D97-AF65-F5344CB8AC3E}">
        <p14:creationId xmlns:p14="http://schemas.microsoft.com/office/powerpoint/2010/main" val="160794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F9101E7-9F5C-4752-834A-86ADAEDC9B96}" type="datetimeFigureOut">
              <a:rPr lang="en-US" smtClean="0"/>
              <a:t>11/7/2022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F42B61B-953D-42C6-BADD-E575F67F21C6}"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933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cid:image008.png@01D588D4.34228720" TargetMode="External"/><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RcAaZQQqd50?feature=oembed"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2.png"/><Relationship Id="rId7" Type="http://schemas.openxmlformats.org/officeDocument/2006/relationships/diagramQuickStyle" Target="../diagrams/quickStyle1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33.png"/><Relationship Id="rId9" Type="http://schemas.microsoft.com/office/2007/relationships/diagramDrawing" Target="../diagrams/drawing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portal.ct.gov/DCP/Drug-Control-Division/Drug-Control/Local-Drug-Collection-Box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norasaves.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ghhrc.org/" TargetMode="External"/><Relationship Id="rId7" Type="http://schemas.openxmlformats.org/officeDocument/2006/relationships/hyperlink" Target="https://harmreduction.org/"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hyperlink" Target="https://apexcommunitycarect.org/harm-reduction-and-prevention-services/" TargetMode="External"/><Relationship Id="rId4" Type="http://schemas.openxmlformats.org/officeDocument/2006/relationships/image" Target="../media/image47.png"/><Relationship Id="rId9"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EsAgnVMWxBc?feature=oembed" TargetMode="Externa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drugfreect.org/prevention-and-intervention/memorial-quilts/" TargetMode="External"/><Relationship Id="rId5" Type="http://schemas.openxmlformats.org/officeDocument/2006/relationships/image" Target="../media/image54.jp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thehubct.org/" TargetMode="External"/><Relationship Id="rId7" Type="http://schemas.openxmlformats.org/officeDocument/2006/relationships/hyperlink" Target="https://www.wctcoalition.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amplifyct.org/" TargetMode="External"/><Relationship Id="rId5" Type="http://schemas.openxmlformats.org/officeDocument/2006/relationships/hyperlink" Target="https://www.seracct.org/" TargetMode="External"/><Relationship Id="rId4" Type="http://schemas.openxmlformats.org/officeDocument/2006/relationships/hyperlink" Target="http://www.apw-ct.org/"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6D22A8-DF1F-477D-A844-ECC60DF5550D}"/>
              </a:ext>
            </a:extLst>
          </p:cNvPr>
          <p:cNvSpPr>
            <a:spLocks noGrp="1"/>
          </p:cNvSpPr>
          <p:nvPr>
            <p:ph type="title"/>
          </p:nvPr>
        </p:nvSpPr>
        <p:spPr>
          <a:xfrm>
            <a:off x="381000" y="434318"/>
            <a:ext cx="8077200" cy="1676399"/>
          </a:xfrm>
        </p:spPr>
        <p:txBody>
          <a:bodyPr vert="horz" lIns="91440" tIns="45720" rIns="91440" bIns="45720" rtlCol="0" anchor="b">
            <a:normAutofit/>
          </a:bodyPr>
          <a:lstStyle/>
          <a:p>
            <a:r>
              <a:rPr lang="en-US" sz="6000" dirty="0"/>
              <a:t>The Opioid Epidemic &amp; Naloxone (Narcan)</a:t>
            </a:r>
            <a:endParaRPr lang="en-US" sz="6000" dirty="0">
              <a:solidFill>
                <a:schemeClr val="tx1">
                  <a:lumMod val="85000"/>
                  <a:lumOff val="15000"/>
                </a:schemeClr>
              </a:solidFill>
            </a:endParaRPr>
          </a:p>
        </p:txBody>
      </p:sp>
      <p:sp>
        <p:nvSpPr>
          <p:cNvPr id="16" name="Rectangle 15">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ubtitle 2">
            <a:extLst>
              <a:ext uri="{FF2B5EF4-FFF2-40B4-BE49-F238E27FC236}">
                <a16:creationId xmlns:a16="http://schemas.microsoft.com/office/drawing/2014/main" id="{843F0B42-C671-40CB-9113-B1A56317AE2A}"/>
              </a:ext>
            </a:extLst>
          </p:cNvPr>
          <p:cNvSpPr txBox="1">
            <a:spLocks/>
          </p:cNvSpPr>
          <p:nvPr/>
        </p:nvSpPr>
        <p:spPr>
          <a:xfrm>
            <a:off x="8995" y="6251141"/>
            <a:ext cx="9107424" cy="838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US" sz="1200" dirty="0"/>
          </a:p>
          <a:p>
            <a:pPr algn="ctr">
              <a:spcBef>
                <a:spcPts val="0"/>
              </a:spcBef>
            </a:pPr>
            <a:r>
              <a:rPr lang="en-US" sz="1200" i="1" dirty="0">
                <a:solidFill>
                  <a:schemeClr val="bg1"/>
                </a:solidFill>
              </a:rPr>
              <a:t>This presentation is adapted from Susan (Wolfe) Bouffard, PhD, DMHAS. </a:t>
            </a:r>
          </a:p>
          <a:p>
            <a:pPr algn="ctr">
              <a:spcBef>
                <a:spcPts val="0"/>
              </a:spcBef>
            </a:pPr>
            <a:r>
              <a:rPr lang="en-US" altLang="en-US" sz="1200" dirty="0">
                <a:solidFill>
                  <a:schemeClr val="bg1"/>
                </a:solidFill>
              </a:rPr>
              <a:t>Disclosure statement: We have no relevant financial relationships with commercial interests now nor within the last 12 months.</a:t>
            </a:r>
            <a:r>
              <a:rPr lang="en-US" sz="1200" i="1" dirty="0">
                <a:solidFill>
                  <a:schemeClr val="bg1"/>
                </a:solidFill>
              </a:rPr>
              <a:t> </a:t>
            </a:r>
          </a:p>
        </p:txBody>
      </p:sp>
      <p:sp>
        <p:nvSpPr>
          <p:cNvPr id="21" name="Subtitle 2">
            <a:extLst>
              <a:ext uri="{FF2B5EF4-FFF2-40B4-BE49-F238E27FC236}">
                <a16:creationId xmlns:a16="http://schemas.microsoft.com/office/drawing/2014/main" id="{B9DC3BD4-C1B6-46F4-B095-570E6FF22AB6}"/>
              </a:ext>
            </a:extLst>
          </p:cNvPr>
          <p:cNvSpPr txBox="1">
            <a:spLocks/>
          </p:cNvSpPr>
          <p:nvPr/>
        </p:nvSpPr>
        <p:spPr>
          <a:xfrm>
            <a:off x="-2976" y="4970184"/>
            <a:ext cx="9107424" cy="1676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endParaRPr lang="en-US" dirty="0">
              <a:solidFill>
                <a:schemeClr val="bg1"/>
              </a:solidFill>
            </a:endParaRPr>
          </a:p>
        </p:txBody>
      </p:sp>
      <p:pic>
        <p:nvPicPr>
          <p:cNvPr id="4" name="Picture 3">
            <a:extLst>
              <a:ext uri="{FF2B5EF4-FFF2-40B4-BE49-F238E27FC236}">
                <a16:creationId xmlns:a16="http://schemas.microsoft.com/office/drawing/2014/main" id="{777D019E-F069-46AC-8599-2C563C5618CF}"/>
              </a:ext>
            </a:extLst>
          </p:cNvPr>
          <p:cNvPicPr>
            <a:picLocks noChangeAspect="1"/>
          </p:cNvPicPr>
          <p:nvPr/>
        </p:nvPicPr>
        <p:blipFill>
          <a:blip r:embed="rId3"/>
          <a:stretch>
            <a:fillRect/>
          </a:stretch>
        </p:blipFill>
        <p:spPr>
          <a:xfrm>
            <a:off x="228600" y="5090496"/>
            <a:ext cx="2590800" cy="1067724"/>
          </a:xfrm>
          <a:prstGeom prst="rect">
            <a:avLst/>
          </a:prstGeom>
        </p:spPr>
      </p:pic>
      <p:pic>
        <p:nvPicPr>
          <p:cNvPr id="6" name="Picture 5">
            <a:extLst>
              <a:ext uri="{FF2B5EF4-FFF2-40B4-BE49-F238E27FC236}">
                <a16:creationId xmlns:a16="http://schemas.microsoft.com/office/drawing/2014/main" id="{783F71B9-CF64-4B88-AD19-B81005C4DEB4}"/>
              </a:ext>
            </a:extLst>
          </p:cNvPr>
          <p:cNvPicPr>
            <a:picLocks noChangeAspect="1"/>
          </p:cNvPicPr>
          <p:nvPr/>
        </p:nvPicPr>
        <p:blipFill>
          <a:blip r:embed="rId4"/>
          <a:stretch>
            <a:fillRect/>
          </a:stretch>
        </p:blipFill>
        <p:spPr>
          <a:xfrm>
            <a:off x="5181600" y="3315852"/>
            <a:ext cx="2404113" cy="113905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C1B986E-1CB3-4DF9-94E2-8E5680134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2557495"/>
            <a:ext cx="1788239" cy="720405"/>
          </a:xfrm>
          <a:prstGeom prst="rect">
            <a:avLst/>
          </a:prstGeom>
        </p:spPr>
      </p:pic>
      <p:pic>
        <p:nvPicPr>
          <p:cNvPr id="11" name="Picture 10">
            <a:extLst>
              <a:ext uri="{FF2B5EF4-FFF2-40B4-BE49-F238E27FC236}">
                <a16:creationId xmlns:a16="http://schemas.microsoft.com/office/drawing/2014/main" id="{BF2A823F-01BA-4D1E-850C-CB80512FFE2B}"/>
              </a:ext>
            </a:extLst>
          </p:cNvPr>
          <p:cNvPicPr>
            <a:picLocks noChangeAspect="1"/>
          </p:cNvPicPr>
          <p:nvPr/>
        </p:nvPicPr>
        <p:blipFill>
          <a:blip r:embed="rId6"/>
          <a:stretch>
            <a:fillRect/>
          </a:stretch>
        </p:blipFill>
        <p:spPr>
          <a:xfrm>
            <a:off x="391633" y="3790681"/>
            <a:ext cx="2063404" cy="550241"/>
          </a:xfrm>
          <a:prstGeom prst="rect">
            <a:avLst/>
          </a:prstGeom>
        </p:spPr>
      </p:pic>
      <p:pic>
        <p:nvPicPr>
          <p:cNvPr id="13" name="Picture 12">
            <a:extLst>
              <a:ext uri="{FF2B5EF4-FFF2-40B4-BE49-F238E27FC236}">
                <a16:creationId xmlns:a16="http://schemas.microsoft.com/office/drawing/2014/main" id="{CB5BF05A-DE5E-4023-9F65-D599E0C05C4B}"/>
              </a:ext>
            </a:extLst>
          </p:cNvPr>
          <p:cNvPicPr>
            <a:picLocks noChangeAspect="1"/>
          </p:cNvPicPr>
          <p:nvPr/>
        </p:nvPicPr>
        <p:blipFill>
          <a:blip r:embed="rId7"/>
          <a:stretch>
            <a:fillRect/>
          </a:stretch>
        </p:blipFill>
        <p:spPr>
          <a:xfrm>
            <a:off x="5812295" y="2288883"/>
            <a:ext cx="1569293" cy="905361"/>
          </a:xfrm>
          <a:prstGeom prst="rect">
            <a:avLst/>
          </a:prstGeom>
        </p:spPr>
      </p:pic>
      <p:pic>
        <p:nvPicPr>
          <p:cNvPr id="19" name="Picture 18">
            <a:extLst>
              <a:ext uri="{FF2B5EF4-FFF2-40B4-BE49-F238E27FC236}">
                <a16:creationId xmlns:a16="http://schemas.microsoft.com/office/drawing/2014/main" id="{15AEA32F-B0AA-42B1-9A8F-7A36843F4EEB}"/>
              </a:ext>
            </a:extLst>
          </p:cNvPr>
          <p:cNvPicPr>
            <a:picLocks noChangeAspect="1"/>
          </p:cNvPicPr>
          <p:nvPr/>
        </p:nvPicPr>
        <p:blipFill>
          <a:blip r:embed="rId8"/>
          <a:stretch>
            <a:fillRect/>
          </a:stretch>
        </p:blipFill>
        <p:spPr>
          <a:xfrm>
            <a:off x="3518367" y="2887252"/>
            <a:ext cx="1074466" cy="1083495"/>
          </a:xfrm>
          <a:prstGeom prst="rect">
            <a:avLst/>
          </a:prstGeom>
        </p:spPr>
      </p:pic>
      <p:sp>
        <p:nvSpPr>
          <p:cNvPr id="24" name="TextBox 23">
            <a:extLst>
              <a:ext uri="{FF2B5EF4-FFF2-40B4-BE49-F238E27FC236}">
                <a16:creationId xmlns:a16="http://schemas.microsoft.com/office/drawing/2014/main" id="{040D6438-E14C-443C-8621-E983A1B3A041}"/>
              </a:ext>
            </a:extLst>
          </p:cNvPr>
          <p:cNvSpPr txBox="1"/>
          <p:nvPr/>
        </p:nvSpPr>
        <p:spPr>
          <a:xfrm>
            <a:off x="2845981" y="5117845"/>
            <a:ext cx="6400800" cy="1077218"/>
          </a:xfrm>
          <a:prstGeom prst="rect">
            <a:avLst/>
          </a:prstGeom>
          <a:noFill/>
        </p:spPr>
        <p:txBody>
          <a:bodyPr wrap="square" rtlCol="0">
            <a:spAutoFit/>
          </a:bodyPr>
          <a:lstStyle/>
          <a:p>
            <a:r>
              <a:rPr lang="en-US" sz="1600" i="0" dirty="0">
                <a:solidFill>
                  <a:schemeClr val="bg1"/>
                </a:solidFill>
                <a:effectLst/>
                <a:latin typeface="worksans-extralight"/>
              </a:rPr>
              <a:t>CT Prevention Network consists </a:t>
            </a:r>
            <a:r>
              <a:rPr lang="en-US" sz="1600" dirty="0">
                <a:solidFill>
                  <a:schemeClr val="bg1"/>
                </a:solidFill>
                <a:latin typeface="worksans-extralight"/>
              </a:rPr>
              <a:t>of the 5 Regional Behavioral Health Action Organizations. CPN </a:t>
            </a:r>
            <a:r>
              <a:rPr lang="en-US" sz="1600" i="0" dirty="0">
                <a:solidFill>
                  <a:schemeClr val="bg1"/>
                </a:solidFill>
                <a:effectLst/>
                <a:latin typeface="worksans-extralight"/>
              </a:rPr>
              <a:t>promotes best practices in substance use prevention and behavioral health across the lifespan and continuum of care in all of the diverse communities that comprise the great State of Connecticut.</a:t>
            </a:r>
            <a:endParaRPr lang="en-US" sz="1600" dirty="0">
              <a:solidFill>
                <a:schemeClr val="bg1"/>
              </a:solidFill>
            </a:endParaRPr>
          </a:p>
        </p:txBody>
      </p:sp>
    </p:spTree>
    <p:extLst>
      <p:ext uri="{BB962C8B-B14F-4D97-AF65-F5344CB8AC3E}">
        <p14:creationId xmlns:p14="http://schemas.microsoft.com/office/powerpoint/2010/main" val="203820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04088"/>
            <a:ext cx="7543800" cy="1161196"/>
          </a:xfrm>
        </p:spPr>
        <p:txBody>
          <a:bodyPr>
            <a:normAutofit/>
          </a:bodyPr>
          <a:lstStyle/>
          <a:p>
            <a:r>
              <a:rPr lang="en-US" sz="3200" dirty="0"/>
              <a:t>Past Month Substance Use among Persons 12 and Older: (in millions) 2019</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91342138"/>
              </p:ext>
            </p:extLst>
          </p:nvPr>
        </p:nvGraphicFramePr>
        <p:xfrm>
          <a:off x="-152400" y="1695021"/>
          <a:ext cx="8839201"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a:xfrm>
            <a:off x="6570273" y="6388833"/>
            <a:ext cx="3617103" cy="365125"/>
          </a:xfrm>
        </p:spPr>
        <p:txBody>
          <a:bodyPr/>
          <a:lstStyle/>
          <a:p>
            <a:pPr>
              <a:defRPr/>
            </a:pPr>
            <a:r>
              <a:rPr lang="en-US" altLang="en-US" sz="1050" dirty="0"/>
              <a:t>NSDUH 2020</a:t>
            </a:r>
          </a:p>
        </p:txBody>
      </p:sp>
      <p:sp>
        <p:nvSpPr>
          <p:cNvPr id="3" name="Rectangle 2">
            <a:extLst>
              <a:ext uri="{FF2B5EF4-FFF2-40B4-BE49-F238E27FC236}">
                <a16:creationId xmlns:a16="http://schemas.microsoft.com/office/drawing/2014/main" id="{D2F76688-3BF1-494D-ADEF-53EB85B0F6C6}"/>
              </a:ext>
            </a:extLst>
          </p:cNvPr>
          <p:cNvSpPr/>
          <p:nvPr/>
        </p:nvSpPr>
        <p:spPr>
          <a:xfrm>
            <a:off x="800100" y="1665284"/>
            <a:ext cx="7886701" cy="16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157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9539-9460-40C4-9605-4CD1AEEA1241}"/>
              </a:ext>
            </a:extLst>
          </p:cNvPr>
          <p:cNvSpPr>
            <a:spLocks noGrp="1"/>
          </p:cNvSpPr>
          <p:nvPr>
            <p:ph type="title"/>
          </p:nvPr>
        </p:nvSpPr>
        <p:spPr/>
        <p:txBody>
          <a:bodyPr/>
          <a:lstStyle/>
          <a:p>
            <a:pPr algn="ctr"/>
            <a:r>
              <a:rPr lang="en-US" dirty="0"/>
              <a:t>Warning Signs of an Opioid Use Disorder</a:t>
            </a:r>
          </a:p>
        </p:txBody>
      </p:sp>
      <p:sp>
        <p:nvSpPr>
          <p:cNvPr id="3" name="Content Placeholder 2">
            <a:extLst>
              <a:ext uri="{FF2B5EF4-FFF2-40B4-BE49-F238E27FC236}">
                <a16:creationId xmlns:a16="http://schemas.microsoft.com/office/drawing/2014/main" id="{387752C4-D605-4A70-8042-D24F0866D648}"/>
              </a:ext>
            </a:extLst>
          </p:cNvPr>
          <p:cNvSpPr>
            <a:spLocks noGrp="1"/>
          </p:cNvSpPr>
          <p:nvPr>
            <p:ph idx="1"/>
          </p:nvPr>
        </p:nvSpPr>
        <p:spPr>
          <a:xfrm>
            <a:off x="822959" y="1981200"/>
            <a:ext cx="7543801" cy="3887894"/>
          </a:xfrm>
        </p:spPr>
        <p:txBody>
          <a:bodyPr/>
          <a:lstStyle/>
          <a:p>
            <a:pPr algn="l">
              <a:buFont typeface="Arial" panose="020B0604020202020204" pitchFamily="34" charset="0"/>
              <a:buChar char="•"/>
            </a:pPr>
            <a:r>
              <a:rPr lang="en-US" b="0" i="0" dirty="0">
                <a:solidFill>
                  <a:srgbClr val="4A4A4A"/>
                </a:solidFill>
                <a:effectLst/>
              </a:rPr>
              <a:t> The strong desire to use opioids</a:t>
            </a:r>
          </a:p>
          <a:p>
            <a:pPr algn="l">
              <a:buFont typeface="Arial" panose="020B0604020202020204" pitchFamily="34" charset="0"/>
              <a:buChar char="•"/>
            </a:pPr>
            <a:r>
              <a:rPr lang="en-US" b="0" i="0" dirty="0">
                <a:solidFill>
                  <a:srgbClr val="4A4A4A"/>
                </a:solidFill>
                <a:effectLst/>
              </a:rPr>
              <a:t> The inability to control or reduce use of opioids</a:t>
            </a:r>
          </a:p>
          <a:p>
            <a:pPr algn="l">
              <a:buFont typeface="Arial" panose="020B0604020202020204" pitchFamily="34" charset="0"/>
              <a:buChar char="•"/>
            </a:pPr>
            <a:r>
              <a:rPr lang="en-US" b="0" i="0" dirty="0">
                <a:solidFill>
                  <a:srgbClr val="4A4A4A"/>
                </a:solidFill>
                <a:effectLst/>
              </a:rPr>
              <a:t> Development of a tolerance</a:t>
            </a:r>
          </a:p>
          <a:p>
            <a:pPr algn="l">
              <a:buFont typeface="Arial" panose="020B0604020202020204" pitchFamily="34" charset="0"/>
              <a:buChar char="•"/>
            </a:pPr>
            <a:r>
              <a:rPr lang="en-US" b="0" i="0" dirty="0">
                <a:solidFill>
                  <a:srgbClr val="4A4A4A"/>
                </a:solidFill>
                <a:effectLst/>
              </a:rPr>
              <a:t> Showing signs of withdrawal after stopping or reducing use of opioids</a:t>
            </a:r>
          </a:p>
          <a:p>
            <a:pPr algn="l">
              <a:buFont typeface="Arial" panose="020B0604020202020204" pitchFamily="34" charset="0"/>
              <a:buChar char="•"/>
            </a:pPr>
            <a:r>
              <a:rPr lang="en-US" b="0" i="0" dirty="0">
                <a:solidFill>
                  <a:srgbClr val="4A4A4A"/>
                </a:solidFill>
                <a:effectLst/>
              </a:rPr>
              <a:t> Difficulty meeting social and/or work commitments</a:t>
            </a:r>
          </a:p>
          <a:p>
            <a:pPr algn="l">
              <a:buFont typeface="Arial" panose="020B0604020202020204" pitchFamily="34" charset="0"/>
              <a:buChar char="•"/>
            </a:pPr>
            <a:r>
              <a:rPr lang="en-US" b="0" i="0" dirty="0">
                <a:solidFill>
                  <a:srgbClr val="4A4A4A"/>
                </a:solidFill>
                <a:effectLst/>
              </a:rPr>
              <a:t> Experiencing legal problems due to substance use</a:t>
            </a:r>
          </a:p>
          <a:p>
            <a:pPr algn="l">
              <a:buFont typeface="Arial" panose="020B0604020202020204" pitchFamily="34" charset="0"/>
              <a:buChar char="•"/>
            </a:pPr>
            <a:r>
              <a:rPr lang="en-US" b="0" i="0" dirty="0">
                <a:solidFill>
                  <a:srgbClr val="4A4A4A"/>
                </a:solidFill>
                <a:effectLst/>
              </a:rPr>
              <a:t> Spending large amounts of time accessing opioids</a:t>
            </a:r>
          </a:p>
          <a:p>
            <a:endParaRPr lang="en-US" dirty="0"/>
          </a:p>
        </p:txBody>
      </p:sp>
      <p:sp>
        <p:nvSpPr>
          <p:cNvPr id="4" name="TextBox 3">
            <a:extLst>
              <a:ext uri="{FF2B5EF4-FFF2-40B4-BE49-F238E27FC236}">
                <a16:creationId xmlns:a16="http://schemas.microsoft.com/office/drawing/2014/main" id="{A5C2A8F7-4FFE-4509-81B2-91A8F27F6D39}"/>
              </a:ext>
            </a:extLst>
          </p:cNvPr>
          <p:cNvSpPr txBox="1"/>
          <p:nvPr/>
        </p:nvSpPr>
        <p:spPr>
          <a:xfrm>
            <a:off x="8001000" y="5974433"/>
            <a:ext cx="2057400" cy="276999"/>
          </a:xfrm>
          <a:prstGeom prst="rect">
            <a:avLst/>
          </a:prstGeom>
          <a:noFill/>
        </p:spPr>
        <p:txBody>
          <a:bodyPr wrap="square" rtlCol="0">
            <a:spAutoFit/>
          </a:bodyPr>
          <a:lstStyle/>
          <a:p>
            <a:r>
              <a:rPr lang="en-US" sz="1200" dirty="0"/>
              <a:t>drugfreect.org</a:t>
            </a:r>
          </a:p>
        </p:txBody>
      </p:sp>
    </p:spTree>
    <p:extLst>
      <p:ext uri="{BB962C8B-B14F-4D97-AF65-F5344CB8AC3E}">
        <p14:creationId xmlns:p14="http://schemas.microsoft.com/office/powerpoint/2010/main" val="127630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C611-65E6-4B22-93F3-F7F7A18EC916}"/>
              </a:ext>
            </a:extLst>
          </p:cNvPr>
          <p:cNvSpPr>
            <a:spLocks noGrp="1"/>
          </p:cNvSpPr>
          <p:nvPr>
            <p:ph type="title"/>
          </p:nvPr>
        </p:nvSpPr>
        <p:spPr>
          <a:xfrm>
            <a:off x="798980" y="990600"/>
            <a:ext cx="7668340" cy="789857"/>
          </a:xfrm>
        </p:spPr>
        <p:txBody>
          <a:bodyPr>
            <a:normAutofit fontScale="90000"/>
          </a:bodyPr>
          <a:lstStyle/>
          <a:p>
            <a:pPr algn="ctr"/>
            <a:r>
              <a:rPr lang="en-US" dirty="0"/>
              <a:t>Opioids and Suicide</a:t>
            </a:r>
            <a:br>
              <a:rPr lang="en-US" dirty="0"/>
            </a:br>
            <a:r>
              <a:rPr lang="en-US" sz="4000" dirty="0"/>
              <a:t>Shared Risk Factors</a:t>
            </a:r>
            <a:endParaRPr lang="en-US" dirty="0"/>
          </a:p>
        </p:txBody>
      </p:sp>
      <p:sp>
        <p:nvSpPr>
          <p:cNvPr id="3" name="Content Placeholder 2">
            <a:extLst>
              <a:ext uri="{FF2B5EF4-FFF2-40B4-BE49-F238E27FC236}">
                <a16:creationId xmlns:a16="http://schemas.microsoft.com/office/drawing/2014/main" id="{A723CE6A-0DE1-4D0C-B95A-614A2F83D307}"/>
              </a:ext>
            </a:extLst>
          </p:cNvPr>
          <p:cNvSpPr>
            <a:spLocks noGrp="1"/>
          </p:cNvSpPr>
          <p:nvPr>
            <p:ph idx="1"/>
          </p:nvPr>
        </p:nvSpPr>
        <p:spPr>
          <a:xfrm>
            <a:off x="3657600" y="1860904"/>
            <a:ext cx="5029200" cy="3945331"/>
          </a:xfrm>
        </p:spPr>
        <p:txBody>
          <a:bodyPr numCol="2">
            <a:noAutofit/>
          </a:bodyPr>
          <a:lstStyle/>
          <a:p>
            <a:pPr>
              <a:lnSpc>
                <a:spcPct val="100000"/>
              </a:lnSpc>
              <a:spcBef>
                <a:spcPts val="600"/>
              </a:spcBef>
              <a:buFont typeface="Arial" panose="020B0604020202020204" pitchFamily="34" charset="0"/>
              <a:buChar char="•"/>
            </a:pPr>
            <a:r>
              <a:rPr lang="en-US" sz="1800" dirty="0">
                <a:solidFill>
                  <a:schemeClr val="tx1"/>
                </a:solidFill>
              </a:rPr>
              <a:t> Chronic Pain</a:t>
            </a:r>
          </a:p>
          <a:p>
            <a:pPr>
              <a:lnSpc>
                <a:spcPct val="100000"/>
              </a:lnSpc>
              <a:spcBef>
                <a:spcPts val="600"/>
              </a:spcBef>
              <a:buFont typeface="Arial" panose="020B0604020202020204" pitchFamily="34" charset="0"/>
              <a:buChar char="•"/>
            </a:pPr>
            <a:r>
              <a:rPr lang="en-US" sz="1800" dirty="0">
                <a:solidFill>
                  <a:schemeClr val="tx1"/>
                </a:solidFill>
              </a:rPr>
              <a:t> Pain diagnoses/severity</a:t>
            </a:r>
          </a:p>
          <a:p>
            <a:pPr>
              <a:lnSpc>
                <a:spcPct val="100000"/>
              </a:lnSpc>
              <a:spcBef>
                <a:spcPts val="600"/>
              </a:spcBef>
              <a:buFont typeface="Arial" panose="020B0604020202020204" pitchFamily="34" charset="0"/>
              <a:buChar char="•"/>
            </a:pPr>
            <a:r>
              <a:rPr lang="en-US" sz="1800" dirty="0">
                <a:solidFill>
                  <a:schemeClr val="tx1"/>
                </a:solidFill>
              </a:rPr>
              <a:t> Desire to escape pain</a:t>
            </a:r>
          </a:p>
          <a:p>
            <a:pPr>
              <a:lnSpc>
                <a:spcPct val="100000"/>
              </a:lnSpc>
              <a:spcBef>
                <a:spcPts val="600"/>
              </a:spcBef>
              <a:buFont typeface="Arial" panose="020B0604020202020204" pitchFamily="34" charset="0"/>
              <a:buChar char="•"/>
            </a:pPr>
            <a:r>
              <a:rPr lang="en-US" sz="1800" dirty="0">
                <a:solidFill>
                  <a:schemeClr val="tx1"/>
                </a:solidFill>
              </a:rPr>
              <a:t> Insomnia</a:t>
            </a:r>
          </a:p>
          <a:p>
            <a:pPr>
              <a:lnSpc>
                <a:spcPct val="100000"/>
              </a:lnSpc>
              <a:spcBef>
                <a:spcPts val="600"/>
              </a:spcBef>
              <a:buFont typeface="Arial" panose="020B0604020202020204" pitchFamily="34" charset="0"/>
              <a:buChar char="•"/>
            </a:pPr>
            <a:r>
              <a:rPr lang="en-US" sz="1800" dirty="0">
                <a:solidFill>
                  <a:schemeClr val="tx1"/>
                </a:solidFill>
              </a:rPr>
              <a:t> Passive coping strategies</a:t>
            </a:r>
          </a:p>
          <a:p>
            <a:pPr>
              <a:lnSpc>
                <a:spcPct val="100000"/>
              </a:lnSpc>
              <a:spcBef>
                <a:spcPts val="600"/>
              </a:spcBef>
              <a:buFont typeface="Arial" panose="020B0604020202020204" pitchFamily="34" charset="0"/>
              <a:buChar char="•"/>
            </a:pPr>
            <a:r>
              <a:rPr lang="en-US" sz="1800" dirty="0">
                <a:solidFill>
                  <a:schemeClr val="tx1"/>
                </a:solidFill>
              </a:rPr>
              <a:t> Access to prescription opioids</a:t>
            </a:r>
          </a:p>
          <a:p>
            <a:pPr>
              <a:lnSpc>
                <a:spcPct val="100000"/>
              </a:lnSpc>
              <a:spcBef>
                <a:spcPts val="600"/>
              </a:spcBef>
              <a:buFont typeface="Arial" panose="020B0604020202020204" pitchFamily="34" charset="0"/>
              <a:buChar char="•"/>
            </a:pPr>
            <a:r>
              <a:rPr lang="en-US" sz="1800" dirty="0">
                <a:solidFill>
                  <a:schemeClr val="tx1"/>
                </a:solidFill>
              </a:rPr>
              <a:t> Concurrent prescriptions</a:t>
            </a:r>
          </a:p>
          <a:p>
            <a:pPr>
              <a:lnSpc>
                <a:spcPct val="100000"/>
              </a:lnSpc>
              <a:spcBef>
                <a:spcPts val="600"/>
              </a:spcBef>
              <a:buFont typeface="Arial" panose="020B0604020202020204" pitchFamily="34" charset="0"/>
              <a:buChar char="•"/>
            </a:pPr>
            <a:r>
              <a:rPr lang="en-US" sz="1800" dirty="0">
                <a:solidFill>
                  <a:schemeClr val="tx1"/>
                </a:solidFill>
              </a:rPr>
              <a:t> Prescription opioid abuse</a:t>
            </a:r>
          </a:p>
          <a:p>
            <a:pPr>
              <a:lnSpc>
                <a:spcPct val="100000"/>
              </a:lnSpc>
              <a:spcBef>
                <a:spcPts val="600"/>
              </a:spcBef>
              <a:buFont typeface="Arial" panose="020B0604020202020204" pitchFamily="34" charset="0"/>
              <a:buChar char="•"/>
            </a:pPr>
            <a:r>
              <a:rPr lang="en-US" sz="1800" dirty="0">
                <a:solidFill>
                  <a:schemeClr val="tx1"/>
                </a:solidFill>
              </a:rPr>
              <a:t> Co-morbidity with a mood disorder</a:t>
            </a:r>
          </a:p>
          <a:p>
            <a:pPr>
              <a:lnSpc>
                <a:spcPct val="100000"/>
              </a:lnSpc>
              <a:spcBef>
                <a:spcPts val="600"/>
              </a:spcBef>
              <a:buFont typeface="Arial" panose="020B0604020202020204" pitchFamily="34" charset="0"/>
              <a:buChar char="•"/>
            </a:pPr>
            <a:endParaRPr lang="en-US" sz="1800" dirty="0">
              <a:solidFill>
                <a:schemeClr val="tx1"/>
              </a:solidFill>
            </a:endParaRPr>
          </a:p>
          <a:p>
            <a:pPr>
              <a:lnSpc>
                <a:spcPct val="100000"/>
              </a:lnSpc>
              <a:spcBef>
                <a:spcPts val="600"/>
              </a:spcBef>
              <a:buFont typeface="Arial" panose="020B0604020202020204" pitchFamily="34" charset="0"/>
              <a:buChar char="•"/>
            </a:pPr>
            <a:endParaRPr lang="en-US" sz="1800" dirty="0">
              <a:solidFill>
                <a:schemeClr val="tx1"/>
              </a:solidFill>
            </a:endParaRPr>
          </a:p>
          <a:p>
            <a:pPr>
              <a:lnSpc>
                <a:spcPct val="100000"/>
              </a:lnSpc>
              <a:spcBef>
                <a:spcPts val="600"/>
              </a:spcBef>
              <a:buFont typeface="Arial" panose="020B0604020202020204" pitchFamily="34" charset="0"/>
              <a:buChar char="•"/>
            </a:pPr>
            <a:endParaRPr lang="en-US" sz="1800" dirty="0">
              <a:solidFill>
                <a:schemeClr val="tx1"/>
              </a:solidFill>
            </a:endParaRPr>
          </a:p>
          <a:p>
            <a:pPr>
              <a:lnSpc>
                <a:spcPct val="100000"/>
              </a:lnSpc>
              <a:spcBef>
                <a:spcPts val="600"/>
              </a:spcBef>
              <a:buFont typeface="Arial" panose="020B0604020202020204" pitchFamily="34" charset="0"/>
              <a:buChar char="•"/>
            </a:pPr>
            <a:endParaRPr lang="en-US" sz="1800" dirty="0">
              <a:solidFill>
                <a:schemeClr val="tx1"/>
              </a:solidFill>
            </a:endParaRPr>
          </a:p>
          <a:p>
            <a:pPr>
              <a:lnSpc>
                <a:spcPct val="100000"/>
              </a:lnSpc>
              <a:spcBef>
                <a:spcPts val="600"/>
              </a:spcBef>
              <a:buFont typeface="Arial" panose="020B0604020202020204" pitchFamily="34" charset="0"/>
              <a:buChar char="•"/>
            </a:pPr>
            <a:endParaRPr lang="en-US" sz="1800" dirty="0">
              <a:solidFill>
                <a:schemeClr val="tx1"/>
              </a:solidFill>
            </a:endParaRPr>
          </a:p>
          <a:p>
            <a:pPr marL="0" indent="0">
              <a:lnSpc>
                <a:spcPct val="100000"/>
              </a:lnSpc>
              <a:spcBef>
                <a:spcPts val="600"/>
              </a:spcBef>
              <a:buNone/>
            </a:pPr>
            <a:endParaRPr lang="en-US" sz="1800" dirty="0">
              <a:solidFill>
                <a:schemeClr val="tx1"/>
              </a:solidFill>
            </a:endParaRPr>
          </a:p>
          <a:p>
            <a:pPr>
              <a:lnSpc>
                <a:spcPct val="100000"/>
              </a:lnSpc>
              <a:spcBef>
                <a:spcPts val="600"/>
              </a:spcBef>
              <a:buFont typeface="Arial" panose="020B0604020202020204" pitchFamily="34" charset="0"/>
              <a:buChar char="•"/>
            </a:pPr>
            <a:r>
              <a:rPr lang="en-US" sz="1800" dirty="0">
                <a:solidFill>
                  <a:schemeClr val="tx1"/>
                </a:solidFill>
              </a:rPr>
              <a:t> Depression</a:t>
            </a:r>
          </a:p>
          <a:p>
            <a:pPr>
              <a:lnSpc>
                <a:spcPct val="100000"/>
              </a:lnSpc>
              <a:spcBef>
                <a:spcPts val="600"/>
              </a:spcBef>
              <a:buFont typeface="Arial" panose="020B0604020202020204" pitchFamily="34" charset="0"/>
              <a:buChar char="•"/>
            </a:pPr>
            <a:r>
              <a:rPr lang="en-US" sz="1800" dirty="0">
                <a:solidFill>
                  <a:schemeClr val="tx1"/>
                </a:solidFill>
              </a:rPr>
              <a:t> Substance use disorders</a:t>
            </a:r>
          </a:p>
          <a:p>
            <a:pPr>
              <a:lnSpc>
                <a:spcPct val="100000"/>
              </a:lnSpc>
              <a:spcBef>
                <a:spcPts val="600"/>
              </a:spcBef>
              <a:buFont typeface="Arial" panose="020B0604020202020204" pitchFamily="34" charset="0"/>
              <a:buChar char="•"/>
            </a:pPr>
            <a:r>
              <a:rPr lang="en-US" sz="1800" dirty="0">
                <a:solidFill>
                  <a:schemeClr val="tx1"/>
                </a:solidFill>
              </a:rPr>
              <a:t> Financial problems</a:t>
            </a:r>
          </a:p>
          <a:p>
            <a:pPr>
              <a:lnSpc>
                <a:spcPct val="100000"/>
              </a:lnSpc>
              <a:spcBef>
                <a:spcPts val="600"/>
              </a:spcBef>
              <a:buFont typeface="Arial" panose="020B0604020202020204" pitchFamily="34" charset="0"/>
              <a:buChar char="•"/>
            </a:pPr>
            <a:r>
              <a:rPr lang="en-US" sz="1800" dirty="0">
                <a:solidFill>
                  <a:schemeClr val="tx1"/>
                </a:solidFill>
              </a:rPr>
              <a:t> Lack of social supports (peer, family conflict/rejection)</a:t>
            </a:r>
          </a:p>
          <a:p>
            <a:pPr>
              <a:lnSpc>
                <a:spcPct val="100000"/>
              </a:lnSpc>
              <a:spcBef>
                <a:spcPts val="600"/>
              </a:spcBef>
              <a:buFont typeface="Arial" panose="020B0604020202020204" pitchFamily="34" charset="0"/>
              <a:buChar char="•"/>
            </a:pPr>
            <a:r>
              <a:rPr lang="en-US" sz="1800" dirty="0">
                <a:solidFill>
                  <a:schemeClr val="tx1"/>
                </a:solidFill>
              </a:rPr>
              <a:t> Academic/work failure</a:t>
            </a:r>
          </a:p>
          <a:p>
            <a:pPr>
              <a:lnSpc>
                <a:spcPct val="100000"/>
              </a:lnSpc>
              <a:spcBef>
                <a:spcPts val="600"/>
              </a:spcBef>
              <a:buFont typeface="Arial" panose="020B0604020202020204" pitchFamily="34" charset="0"/>
              <a:buChar char="•"/>
            </a:pPr>
            <a:r>
              <a:rPr lang="en-US" sz="1800" dirty="0">
                <a:solidFill>
                  <a:schemeClr val="tx1"/>
                </a:solidFill>
              </a:rPr>
              <a:t> Prior suicide attempt/loss</a:t>
            </a:r>
          </a:p>
          <a:p>
            <a:pPr>
              <a:lnSpc>
                <a:spcPct val="100000"/>
              </a:lnSpc>
              <a:spcBef>
                <a:spcPts val="600"/>
              </a:spcBef>
              <a:buFont typeface="Arial" panose="020B0604020202020204" pitchFamily="34" charset="0"/>
              <a:buChar char="•"/>
            </a:pPr>
            <a:endParaRPr lang="en-US" sz="1800" dirty="0">
              <a:solidFill>
                <a:schemeClr val="tx1"/>
              </a:solidFill>
            </a:endParaRPr>
          </a:p>
          <a:p>
            <a:pPr>
              <a:lnSpc>
                <a:spcPct val="100000"/>
              </a:lnSpc>
              <a:spcBef>
                <a:spcPts val="600"/>
              </a:spcBef>
              <a:buFont typeface="Arial" panose="020B0604020202020204" pitchFamily="34" charset="0"/>
              <a:buChar char="•"/>
            </a:pPr>
            <a:endParaRPr lang="en-US" sz="1800" dirty="0">
              <a:solidFill>
                <a:schemeClr val="tx1"/>
              </a:solidFill>
            </a:endParaRPr>
          </a:p>
          <a:p>
            <a:pPr marL="0" indent="0">
              <a:lnSpc>
                <a:spcPct val="100000"/>
              </a:lnSpc>
              <a:spcBef>
                <a:spcPts val="600"/>
              </a:spcBef>
              <a:buNone/>
            </a:pPr>
            <a:endParaRPr lang="en-US" sz="1800" dirty="0">
              <a:solidFill>
                <a:schemeClr val="tx1"/>
              </a:solidFill>
            </a:endParaRPr>
          </a:p>
          <a:p>
            <a:pPr marL="0" indent="0">
              <a:lnSpc>
                <a:spcPct val="100000"/>
              </a:lnSpc>
              <a:spcBef>
                <a:spcPts val="600"/>
              </a:spcBef>
              <a:buNone/>
            </a:pPr>
            <a:endParaRPr lang="en-US" sz="1200" dirty="0">
              <a:solidFill>
                <a:schemeClr val="tx1"/>
              </a:solidFill>
            </a:endParaRPr>
          </a:p>
          <a:p>
            <a:pPr marL="0" indent="0">
              <a:lnSpc>
                <a:spcPct val="100000"/>
              </a:lnSpc>
              <a:spcBef>
                <a:spcPts val="600"/>
              </a:spcBef>
              <a:buNone/>
            </a:pPr>
            <a:endParaRPr lang="en-US" sz="1400" dirty="0">
              <a:solidFill>
                <a:schemeClr val="tx1"/>
              </a:solidFill>
            </a:endParaRPr>
          </a:p>
          <a:p>
            <a:pPr marL="0" indent="0">
              <a:lnSpc>
                <a:spcPct val="100000"/>
              </a:lnSpc>
              <a:spcBef>
                <a:spcPts val="600"/>
              </a:spcBef>
              <a:buNone/>
            </a:pPr>
            <a:endParaRPr lang="en-US" sz="1400" dirty="0">
              <a:solidFill>
                <a:schemeClr val="tx1"/>
              </a:solidFill>
            </a:endParaRPr>
          </a:p>
          <a:p>
            <a:pPr marL="0" indent="0">
              <a:lnSpc>
                <a:spcPct val="100000"/>
              </a:lnSpc>
              <a:spcBef>
                <a:spcPts val="600"/>
              </a:spcBef>
              <a:buNone/>
            </a:pPr>
            <a:endParaRPr lang="en-US" sz="1400" dirty="0">
              <a:solidFill>
                <a:schemeClr val="tx1"/>
              </a:solidFill>
            </a:endParaRPr>
          </a:p>
          <a:p>
            <a:pPr marL="0" indent="0">
              <a:lnSpc>
                <a:spcPct val="100000"/>
              </a:lnSpc>
              <a:spcBef>
                <a:spcPts val="600"/>
              </a:spcBef>
              <a:buNone/>
            </a:pPr>
            <a:endParaRPr lang="en-US" sz="1400" dirty="0">
              <a:solidFill>
                <a:schemeClr val="tx1"/>
              </a:solidFill>
            </a:endParaRPr>
          </a:p>
          <a:p>
            <a:pPr marL="0" indent="0">
              <a:lnSpc>
                <a:spcPct val="100000"/>
              </a:lnSpc>
              <a:spcBef>
                <a:spcPts val="600"/>
              </a:spcBef>
              <a:buNone/>
            </a:pPr>
            <a:endParaRPr lang="en-US" sz="1400" dirty="0"/>
          </a:p>
        </p:txBody>
      </p:sp>
      <p:pic>
        <p:nvPicPr>
          <p:cNvPr id="2050" name="Picture 2">
            <a:extLst>
              <a:ext uri="{FF2B5EF4-FFF2-40B4-BE49-F238E27FC236}">
                <a16:creationId xmlns:a16="http://schemas.microsoft.com/office/drawing/2014/main" id="{9EE1F4B2-6947-4022-AAA2-7FE69BD0A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16224"/>
            <a:ext cx="2910117"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FE51FA-183D-4874-A45D-BE91DD4DC00F}"/>
              </a:ext>
            </a:extLst>
          </p:cNvPr>
          <p:cNvSpPr txBox="1"/>
          <p:nvPr/>
        </p:nvSpPr>
        <p:spPr>
          <a:xfrm>
            <a:off x="159658" y="5636567"/>
            <a:ext cx="3497941" cy="461665"/>
          </a:xfrm>
          <a:prstGeom prst="rect">
            <a:avLst/>
          </a:prstGeom>
          <a:noFill/>
        </p:spPr>
        <p:txBody>
          <a:bodyPr wrap="square" rtlCol="0">
            <a:spAutoFit/>
          </a:bodyPr>
          <a:lstStyle/>
          <a:p>
            <a:pPr algn="ctr"/>
            <a:r>
              <a:rPr lang="en-US" sz="1200" b="1" dirty="0">
                <a:solidFill>
                  <a:srgbClr val="000000"/>
                </a:solidFill>
                <a:effectLst/>
              </a:rPr>
              <a:t>National Suicide Prevention Lifeline 1-800-273-8255 </a:t>
            </a:r>
          </a:p>
          <a:p>
            <a:pPr algn="ctr"/>
            <a:r>
              <a:rPr lang="en-US" sz="1200" b="1" dirty="0">
                <a:solidFill>
                  <a:srgbClr val="000000"/>
                </a:solidFill>
                <a:effectLst/>
              </a:rPr>
              <a:t>Crisis Text Line: Text CT to 741-741</a:t>
            </a:r>
            <a:endParaRPr lang="en-US" sz="1200" b="1" dirty="0"/>
          </a:p>
        </p:txBody>
      </p:sp>
    </p:spTree>
    <p:extLst>
      <p:ext uri="{BB962C8B-B14F-4D97-AF65-F5344CB8AC3E}">
        <p14:creationId xmlns:p14="http://schemas.microsoft.com/office/powerpoint/2010/main" val="1756316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2"/>
                </a:solidFill>
              </a:rPr>
              <a:t>CT Accidental OD Deaths</a:t>
            </a:r>
          </a:p>
        </p:txBody>
      </p:sp>
      <p:sp>
        <p:nvSpPr>
          <p:cNvPr id="3" name="Content Placeholder 2"/>
          <p:cNvSpPr>
            <a:spLocks noGrp="1"/>
          </p:cNvSpPr>
          <p:nvPr>
            <p:ph idx="1"/>
          </p:nvPr>
        </p:nvSpPr>
        <p:spPr>
          <a:xfrm>
            <a:off x="914399" y="1823963"/>
            <a:ext cx="7452361" cy="4045131"/>
          </a:xfrm>
          <a:prstGeom prst="rect">
            <a:avLst/>
          </a:prstGeom>
        </p:spPr>
        <p:txBody>
          <a:bodyPr/>
          <a:lstStyle/>
          <a:p>
            <a:r>
              <a:rPr lang="en-US" dirty="0"/>
              <a:t>2015: 723 </a:t>
            </a:r>
          </a:p>
          <a:p>
            <a:r>
              <a:rPr lang="en-US" dirty="0"/>
              <a:t>2016: 917 </a:t>
            </a:r>
          </a:p>
          <a:p>
            <a:r>
              <a:rPr lang="en-US" dirty="0"/>
              <a:t>2017: 1,036 </a:t>
            </a:r>
          </a:p>
          <a:p>
            <a:r>
              <a:rPr lang="en-US" dirty="0"/>
              <a:t>2018: 1,018</a:t>
            </a:r>
          </a:p>
          <a:p>
            <a:r>
              <a:rPr lang="en-US" dirty="0"/>
              <a:t>2019: 1,200</a:t>
            </a:r>
          </a:p>
          <a:p>
            <a:r>
              <a:rPr lang="en-US" b="1" dirty="0"/>
              <a:t>2020: 1,374</a:t>
            </a:r>
          </a:p>
          <a:p>
            <a:endParaRPr lang="en-US" dirty="0"/>
          </a:p>
          <a:p>
            <a:pPr marL="0" indent="0">
              <a:buNone/>
            </a:pPr>
            <a:endParaRPr lang="en-US" dirty="0"/>
          </a:p>
        </p:txBody>
      </p:sp>
      <p:sp>
        <p:nvSpPr>
          <p:cNvPr id="4" name="Footer Placeholder 3"/>
          <p:cNvSpPr>
            <a:spLocks noGrp="1"/>
          </p:cNvSpPr>
          <p:nvPr>
            <p:ph type="ftr" sz="quarter" idx="11"/>
          </p:nvPr>
        </p:nvSpPr>
        <p:spPr>
          <a:xfrm>
            <a:off x="6591300" y="6429917"/>
            <a:ext cx="3617103" cy="365125"/>
          </a:xfrm>
        </p:spPr>
        <p:txBody>
          <a:bodyPr/>
          <a:lstStyle/>
          <a:p>
            <a:pPr>
              <a:defRPr/>
            </a:pPr>
            <a:r>
              <a:rPr lang="en-US" altLang="en-US" dirty="0"/>
              <a:t>OCME datact.gov</a:t>
            </a:r>
          </a:p>
        </p:txBody>
      </p:sp>
      <p:graphicFrame>
        <p:nvGraphicFramePr>
          <p:cNvPr id="5" name="Table 4"/>
          <p:cNvGraphicFramePr>
            <a:graphicFrameLocks noGrp="1"/>
          </p:cNvGraphicFramePr>
          <p:nvPr>
            <p:extLst>
              <p:ext uri="{D42A27DB-BD31-4B8C-83A1-F6EECF244321}">
                <p14:modId xmlns:p14="http://schemas.microsoft.com/office/powerpoint/2010/main" val="3093798625"/>
              </p:ext>
            </p:extLst>
          </p:nvPr>
        </p:nvGraphicFramePr>
        <p:xfrm>
          <a:off x="2726539" y="2721336"/>
          <a:ext cx="5423262" cy="3375095"/>
        </p:xfrm>
        <a:graphic>
          <a:graphicData uri="http://schemas.openxmlformats.org/drawingml/2006/table">
            <a:tbl>
              <a:tblPr firstRow="1" firstCol="1" bandRow="1">
                <a:tableStyleId>{5C22544A-7EE6-4342-B048-85BDC9FD1C3A}</a:tableStyleId>
              </a:tblPr>
              <a:tblGrid>
                <a:gridCol w="3960556">
                  <a:extLst>
                    <a:ext uri="{9D8B030D-6E8A-4147-A177-3AD203B41FA5}">
                      <a16:colId xmlns:a16="http://schemas.microsoft.com/office/drawing/2014/main" val="20000"/>
                    </a:ext>
                  </a:extLst>
                </a:gridCol>
                <a:gridCol w="1462706">
                  <a:extLst>
                    <a:ext uri="{9D8B030D-6E8A-4147-A177-3AD203B41FA5}">
                      <a16:colId xmlns:a16="http://schemas.microsoft.com/office/drawing/2014/main" val="20001"/>
                    </a:ext>
                  </a:extLst>
                </a:gridCol>
              </a:tblGrid>
              <a:tr h="453571">
                <a:tc>
                  <a:txBody>
                    <a:bodyPr/>
                    <a:lstStyle/>
                    <a:p>
                      <a:pPr marL="0" marR="0" algn="l">
                        <a:lnSpc>
                          <a:spcPct val="115000"/>
                        </a:lnSpc>
                        <a:spcBef>
                          <a:spcPts val="0"/>
                        </a:spcBef>
                        <a:spcAft>
                          <a:spcPts val="0"/>
                        </a:spcAft>
                      </a:pPr>
                      <a:r>
                        <a:rPr lang="en-US" sz="1400" dirty="0">
                          <a:effectLst/>
                          <a:latin typeface="+mn-lt"/>
                        </a:rPr>
                        <a:t>Opioids Involved</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solidFill>
                            <a:schemeClr val="bg1"/>
                          </a:solidFill>
                          <a:effectLst/>
                          <a:latin typeface="+mn-lt"/>
                        </a:rPr>
                        <a:t>93%</a:t>
                      </a:r>
                      <a:endParaRPr lang="en-US" sz="1400" dirty="0">
                        <a:solidFill>
                          <a:schemeClr val="bg1"/>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4535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mn-lt"/>
                        </a:rPr>
                        <a:t>     Fentanyl/Analogue</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effectLst/>
                          <a:latin typeface="+mn-lt"/>
                        </a:rPr>
                        <a:t>84%</a:t>
                      </a:r>
                      <a:endParaRPr lang="en-US" sz="1400" dirty="0">
                        <a:effectLst/>
                        <a:latin typeface="+mn-lt"/>
                        <a:ea typeface="Calibri"/>
                        <a:cs typeface="Times New Roman"/>
                      </a:endParaRPr>
                    </a:p>
                  </a:txBody>
                  <a:tcPr marL="68580" marR="68580" marT="0" marB="0" anchor="ctr"/>
                </a:tc>
                <a:extLst>
                  <a:ext uri="{0D108BD9-81ED-4DB2-BD59-A6C34878D82A}">
                    <a16:rowId xmlns:a16="http://schemas.microsoft.com/office/drawing/2014/main" val="10001"/>
                  </a:ext>
                </a:extLst>
              </a:tr>
              <a:tr h="4535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mn-lt"/>
                        </a:rPr>
                        <a:t>     Heroin</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solidFill>
                            <a:schemeClr val="tx1"/>
                          </a:solidFill>
                          <a:effectLst/>
                          <a:latin typeface="+mn-lt"/>
                          <a:ea typeface="Calibri"/>
                          <a:cs typeface="Times New Roman"/>
                        </a:rPr>
                        <a:t>19%</a:t>
                      </a:r>
                    </a:p>
                  </a:txBody>
                  <a:tcPr marL="68580" marR="68580" marT="0" marB="0" anchor="ctr"/>
                </a:tc>
                <a:extLst>
                  <a:ext uri="{0D108BD9-81ED-4DB2-BD59-A6C34878D82A}">
                    <a16:rowId xmlns:a16="http://schemas.microsoft.com/office/drawing/2014/main" val="10002"/>
                  </a:ext>
                </a:extLst>
              </a:tr>
              <a:tr h="453571">
                <a:tc>
                  <a:txBody>
                    <a:bodyPr/>
                    <a:lstStyle/>
                    <a:p>
                      <a:pPr marL="0" marR="0" algn="l">
                        <a:lnSpc>
                          <a:spcPct val="115000"/>
                        </a:lnSpc>
                        <a:spcBef>
                          <a:spcPts val="0"/>
                        </a:spcBef>
                        <a:spcAft>
                          <a:spcPts val="0"/>
                        </a:spcAft>
                      </a:pPr>
                      <a:r>
                        <a:rPr lang="en-US" sz="1400" baseline="0" dirty="0">
                          <a:effectLst/>
                          <a:latin typeface="+mn-lt"/>
                          <a:ea typeface="Calibri"/>
                          <a:cs typeface="Times New Roman"/>
                        </a:rPr>
                        <a:t>     Prescription Opioid </a:t>
                      </a:r>
                    </a:p>
                    <a:p>
                      <a:pPr marL="0" marR="0" algn="l">
                        <a:lnSpc>
                          <a:spcPct val="115000"/>
                        </a:lnSpc>
                        <a:spcBef>
                          <a:spcPts val="0"/>
                        </a:spcBef>
                        <a:spcAft>
                          <a:spcPts val="0"/>
                        </a:spcAft>
                      </a:pPr>
                      <a:r>
                        <a:rPr lang="en-US" sz="1200" baseline="0" dirty="0">
                          <a:effectLst/>
                          <a:latin typeface="+mn-lt"/>
                          <a:ea typeface="Calibri"/>
                          <a:cs typeface="Times New Roman"/>
                        </a:rPr>
                        <a:t>(oxycodone, oxymorphone, hydrocodone, hydromorphone &amp; tramadol)</a:t>
                      </a:r>
                    </a:p>
                  </a:txBody>
                  <a:tcPr marL="68580" marR="68580" marT="0" marB="0" anchor="ctr"/>
                </a:tc>
                <a:tc>
                  <a:txBody>
                    <a:bodyPr/>
                    <a:lstStyle/>
                    <a:p>
                      <a:pPr marL="0" marR="0" algn="l">
                        <a:lnSpc>
                          <a:spcPct val="115000"/>
                        </a:lnSpc>
                        <a:spcBef>
                          <a:spcPts val="0"/>
                        </a:spcBef>
                        <a:spcAft>
                          <a:spcPts val="0"/>
                        </a:spcAft>
                      </a:pPr>
                      <a:r>
                        <a:rPr lang="en-US" sz="1400" b="0" baseline="0" dirty="0">
                          <a:solidFill>
                            <a:schemeClr val="tx1"/>
                          </a:solidFill>
                          <a:effectLst/>
                          <a:latin typeface="+mn-lt"/>
                          <a:ea typeface="Calibri"/>
                          <a:cs typeface="Times New Roman"/>
                        </a:rPr>
                        <a:t>13%</a:t>
                      </a:r>
                    </a:p>
                  </a:txBody>
                  <a:tcPr marL="68580" marR="68580" marT="0" marB="0" anchor="ctr"/>
                </a:tc>
                <a:extLst>
                  <a:ext uri="{0D108BD9-81ED-4DB2-BD59-A6C34878D82A}">
                    <a16:rowId xmlns:a16="http://schemas.microsoft.com/office/drawing/2014/main" val="10003"/>
                  </a:ext>
                </a:extLst>
              </a:tr>
              <a:tr h="453571">
                <a:tc>
                  <a:txBody>
                    <a:bodyPr/>
                    <a:lstStyle/>
                    <a:p>
                      <a:pPr marL="0" marR="0" algn="l">
                        <a:lnSpc>
                          <a:spcPct val="115000"/>
                        </a:lnSpc>
                        <a:spcBef>
                          <a:spcPts val="0"/>
                        </a:spcBef>
                        <a:spcAft>
                          <a:spcPts val="0"/>
                        </a:spcAft>
                      </a:pPr>
                      <a:r>
                        <a:rPr lang="en-US" sz="1400" dirty="0">
                          <a:effectLst/>
                          <a:latin typeface="+mn-lt"/>
                        </a:rPr>
                        <a:t>Total ODs involving alcohol</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solidFill>
                            <a:schemeClr val="tx1"/>
                          </a:solidFill>
                          <a:effectLst/>
                          <a:latin typeface="+mn-lt"/>
                          <a:ea typeface="Calibri"/>
                          <a:cs typeface="Times New Roman"/>
                        </a:rPr>
                        <a:t>29%</a:t>
                      </a:r>
                    </a:p>
                  </a:txBody>
                  <a:tcPr marL="68580" marR="68580" marT="0" marB="0" anchor="ctr"/>
                </a:tc>
                <a:extLst>
                  <a:ext uri="{0D108BD9-81ED-4DB2-BD59-A6C34878D82A}">
                    <a16:rowId xmlns:a16="http://schemas.microsoft.com/office/drawing/2014/main" val="10004"/>
                  </a:ext>
                </a:extLst>
              </a:tr>
              <a:tr h="453571">
                <a:tc>
                  <a:txBody>
                    <a:bodyPr/>
                    <a:lstStyle/>
                    <a:p>
                      <a:pPr marL="0" marR="0" algn="l">
                        <a:lnSpc>
                          <a:spcPct val="115000"/>
                        </a:lnSpc>
                        <a:spcBef>
                          <a:spcPts val="0"/>
                        </a:spcBef>
                        <a:spcAft>
                          <a:spcPts val="0"/>
                        </a:spcAft>
                      </a:pPr>
                      <a:r>
                        <a:rPr lang="en-US" sz="1400" dirty="0">
                          <a:effectLst/>
                          <a:latin typeface="+mn-lt"/>
                        </a:rPr>
                        <a:t>Total ODs involving BZDs</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solidFill>
                            <a:schemeClr val="tx1"/>
                          </a:solidFill>
                          <a:effectLst/>
                          <a:latin typeface="+mn-lt"/>
                          <a:ea typeface="Calibri"/>
                          <a:cs typeface="Times New Roman"/>
                        </a:rPr>
                        <a:t>22%</a:t>
                      </a:r>
                    </a:p>
                  </a:txBody>
                  <a:tcPr marL="68580" marR="68580" marT="0" marB="0" anchor="ctr"/>
                </a:tc>
                <a:extLst>
                  <a:ext uri="{0D108BD9-81ED-4DB2-BD59-A6C34878D82A}">
                    <a16:rowId xmlns:a16="http://schemas.microsoft.com/office/drawing/2014/main" val="10005"/>
                  </a:ext>
                </a:extLst>
              </a:tr>
              <a:tr h="453571">
                <a:tc>
                  <a:txBody>
                    <a:bodyPr/>
                    <a:lstStyle/>
                    <a:p>
                      <a:pPr marL="0" marR="0" algn="l">
                        <a:lnSpc>
                          <a:spcPct val="115000"/>
                        </a:lnSpc>
                        <a:spcBef>
                          <a:spcPts val="0"/>
                        </a:spcBef>
                        <a:spcAft>
                          <a:spcPts val="0"/>
                        </a:spcAft>
                      </a:pPr>
                      <a:r>
                        <a:rPr lang="en-US" sz="1400" dirty="0">
                          <a:effectLst/>
                          <a:latin typeface="+mn-lt"/>
                        </a:rPr>
                        <a:t>Total ODs involving cocaine</a:t>
                      </a:r>
                      <a:endParaRPr lang="en-US" sz="1400" dirty="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dirty="0">
                          <a:solidFill>
                            <a:schemeClr val="tx1"/>
                          </a:solidFill>
                          <a:effectLst/>
                          <a:latin typeface="+mn-lt"/>
                        </a:rPr>
                        <a:t>39%</a:t>
                      </a:r>
                      <a:endParaRPr lang="en-US" sz="1400" dirty="0">
                        <a:solidFill>
                          <a:schemeClr val="tx1"/>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00002"/>
            <a:ext cx="2165639" cy="138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32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F33B900C-EDA0-443F-AEEF-F183A92FEB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852" y="519726"/>
            <a:ext cx="7214347" cy="5574723"/>
          </a:xfrm>
          <a:prstGeom prst="rect">
            <a:avLst/>
          </a:prstGeom>
        </p:spPr>
      </p:pic>
      <p:sp>
        <p:nvSpPr>
          <p:cNvPr id="5" name="Arrow: Right 4">
            <a:extLst>
              <a:ext uri="{FF2B5EF4-FFF2-40B4-BE49-F238E27FC236}">
                <a16:creationId xmlns:a16="http://schemas.microsoft.com/office/drawing/2014/main" id="{64835391-7D49-44CE-BF7B-78D7AE1E6A62}"/>
              </a:ext>
            </a:extLst>
          </p:cNvPr>
          <p:cNvSpPr/>
          <p:nvPr/>
        </p:nvSpPr>
        <p:spPr>
          <a:xfrm>
            <a:off x="1116419" y="2143789"/>
            <a:ext cx="611532" cy="2093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Arrow: Right 5">
            <a:extLst>
              <a:ext uri="{FF2B5EF4-FFF2-40B4-BE49-F238E27FC236}">
                <a16:creationId xmlns:a16="http://schemas.microsoft.com/office/drawing/2014/main" id="{847B6874-1482-4C45-AB00-6802B9EA9746}"/>
              </a:ext>
            </a:extLst>
          </p:cNvPr>
          <p:cNvSpPr/>
          <p:nvPr/>
        </p:nvSpPr>
        <p:spPr>
          <a:xfrm>
            <a:off x="1116419" y="4076701"/>
            <a:ext cx="611532" cy="33368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0607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3423" y="459309"/>
            <a:ext cx="8226425" cy="762000"/>
          </a:xfrm>
        </p:spPr>
        <p:txBody>
          <a:bodyPr>
            <a:normAutofit/>
          </a:bodyPr>
          <a:lstStyle/>
          <a:p>
            <a:pPr algn="ctr"/>
            <a:r>
              <a:rPr lang="en-US" sz="3200" dirty="0">
                <a:solidFill>
                  <a:schemeClr val="tx2"/>
                </a:solidFill>
              </a:rPr>
              <a:t>2020 OCME data (N=1374)</a:t>
            </a:r>
          </a:p>
        </p:txBody>
      </p:sp>
      <p:sp>
        <p:nvSpPr>
          <p:cNvPr id="9" name="Rectangle 8">
            <a:extLst>
              <a:ext uri="{FF2B5EF4-FFF2-40B4-BE49-F238E27FC236}">
                <a16:creationId xmlns:a16="http://schemas.microsoft.com/office/drawing/2014/main" id="{A45C0883-AAD9-4737-BEBD-1D7D54CC7622}"/>
              </a:ext>
            </a:extLst>
          </p:cNvPr>
          <p:cNvSpPr/>
          <p:nvPr/>
        </p:nvSpPr>
        <p:spPr>
          <a:xfrm>
            <a:off x="813953" y="1600200"/>
            <a:ext cx="758536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a:xfrm>
            <a:off x="6781800" y="6492875"/>
            <a:ext cx="3239928" cy="365125"/>
          </a:xfrm>
        </p:spPr>
        <p:txBody>
          <a:bodyPr/>
          <a:lstStyle/>
          <a:p>
            <a:pPr>
              <a:defRPr/>
            </a:pPr>
            <a:r>
              <a:rPr lang="en-US" altLang="en-US" sz="1050" dirty="0"/>
              <a:t>OCME datact.gov</a:t>
            </a:r>
          </a:p>
        </p:txBody>
      </p:sp>
      <p:sp>
        <p:nvSpPr>
          <p:cNvPr id="6" name="TextBox 5">
            <a:extLst>
              <a:ext uri="{FF2B5EF4-FFF2-40B4-BE49-F238E27FC236}">
                <a16:creationId xmlns:a16="http://schemas.microsoft.com/office/drawing/2014/main" id="{442492DB-01AD-465E-A4D0-A3D24793B0F4}"/>
              </a:ext>
            </a:extLst>
          </p:cNvPr>
          <p:cNvSpPr txBox="1"/>
          <p:nvPr/>
        </p:nvSpPr>
        <p:spPr>
          <a:xfrm>
            <a:off x="5715000" y="3055328"/>
            <a:ext cx="3115684" cy="2031325"/>
          </a:xfrm>
          <a:prstGeom prst="rect">
            <a:avLst/>
          </a:prstGeom>
          <a:noFill/>
          <a:ln w="19050">
            <a:solidFill>
              <a:schemeClr val="accent1"/>
            </a:solidFill>
          </a:ln>
        </p:spPr>
        <p:txBody>
          <a:bodyPr wrap="square">
            <a:spAutoFit/>
          </a:bodyPr>
          <a:lstStyle/>
          <a:p>
            <a:pPr marL="0" indent="0">
              <a:buNone/>
            </a:pPr>
            <a:r>
              <a:rPr lang="en-US" dirty="0"/>
              <a:t>A non-Hispanic white male between the ages of 30 – 59 who was using opioids, probably fentanyl and other substances. On the day he overdosed, so did at least two other people. </a:t>
            </a:r>
          </a:p>
        </p:txBody>
      </p:sp>
      <p:sp>
        <p:nvSpPr>
          <p:cNvPr id="8" name="TextBox 7">
            <a:extLst>
              <a:ext uri="{FF2B5EF4-FFF2-40B4-BE49-F238E27FC236}">
                <a16:creationId xmlns:a16="http://schemas.microsoft.com/office/drawing/2014/main" id="{F9266572-9EB6-4454-B95B-8D18B414164F}"/>
              </a:ext>
            </a:extLst>
          </p:cNvPr>
          <p:cNvSpPr txBox="1"/>
          <p:nvPr/>
        </p:nvSpPr>
        <p:spPr>
          <a:xfrm>
            <a:off x="5562600" y="2249462"/>
            <a:ext cx="3013364" cy="646331"/>
          </a:xfrm>
          <a:prstGeom prst="rect">
            <a:avLst/>
          </a:prstGeom>
          <a:noFill/>
        </p:spPr>
        <p:txBody>
          <a:bodyPr wrap="square">
            <a:spAutoFit/>
          </a:bodyPr>
          <a:lstStyle/>
          <a:p>
            <a:pPr algn="ctr"/>
            <a:r>
              <a:rPr lang="en-US" sz="1800" dirty="0"/>
              <a:t>Who was a typical </a:t>
            </a:r>
            <a:r>
              <a:rPr lang="en-US" dirty="0"/>
              <a:t>o</a:t>
            </a:r>
            <a:r>
              <a:rPr lang="en-US" sz="1800" dirty="0"/>
              <a:t>verdose </a:t>
            </a:r>
            <a:r>
              <a:rPr lang="en-US" dirty="0"/>
              <a:t>v</a:t>
            </a:r>
            <a:r>
              <a:rPr lang="en-US" sz="1800" dirty="0"/>
              <a:t>ictim in CT in 2020?</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19479696"/>
              </p:ext>
            </p:extLst>
          </p:nvPr>
        </p:nvGraphicFramePr>
        <p:xfrm>
          <a:off x="493423" y="1326197"/>
          <a:ext cx="4419600" cy="4754880"/>
        </p:xfrm>
        <a:graphic>
          <a:graphicData uri="http://schemas.openxmlformats.org/drawingml/2006/table">
            <a:tbl>
              <a:tblPr firstRow="1" bandRow="1">
                <a:tableStyleId>{7DF18680-E054-41AD-8BC1-D1AEF772440D}</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310662">
                <a:tc gridSpan="2">
                  <a:txBody>
                    <a:bodyPr/>
                    <a:lstStyle/>
                    <a:p>
                      <a:pPr algn="ctr"/>
                      <a:r>
                        <a:rPr lang="en-US" baseline="0" dirty="0">
                          <a:solidFill>
                            <a:schemeClr val="bg1"/>
                          </a:solidFill>
                        </a:rPr>
                        <a:t>Accidental Drug Related Deaths</a:t>
                      </a:r>
                    </a:p>
                  </a:txBody>
                  <a:tcPr/>
                </a:tc>
                <a:tc hMerge="1">
                  <a:txBody>
                    <a:bodyPr/>
                    <a:lstStyle/>
                    <a:p>
                      <a:pPr algn="ctr"/>
                      <a:endParaRPr lang="en-US" baseline="0" dirty="0">
                        <a:solidFill>
                          <a:schemeClr val="bg2"/>
                        </a:solidFill>
                      </a:endParaRPr>
                    </a:p>
                  </a:txBody>
                  <a:tcPr/>
                </a:tc>
                <a:extLst>
                  <a:ext uri="{0D108BD9-81ED-4DB2-BD59-A6C34878D82A}">
                    <a16:rowId xmlns:a16="http://schemas.microsoft.com/office/drawing/2014/main" val="10000"/>
                  </a:ext>
                </a:extLst>
              </a:tr>
              <a:tr h="310662">
                <a:tc>
                  <a:txBody>
                    <a:bodyPr/>
                    <a:lstStyle/>
                    <a:p>
                      <a:pPr algn="ctr"/>
                      <a:r>
                        <a:rPr lang="en-US" b="1" u="sng" dirty="0"/>
                        <a:t>Males: 75%</a:t>
                      </a:r>
                    </a:p>
                  </a:txBody>
                  <a:tcPr/>
                </a:tc>
                <a:tc>
                  <a:txBody>
                    <a:bodyPr/>
                    <a:lstStyle/>
                    <a:p>
                      <a:pPr algn="ctr"/>
                      <a:r>
                        <a:rPr lang="en-US" b="1" dirty="0"/>
                        <a:t>Females: 25%</a:t>
                      </a:r>
                    </a:p>
                  </a:txBody>
                  <a:tcPr/>
                </a:tc>
                <a:extLst>
                  <a:ext uri="{0D108BD9-81ED-4DB2-BD59-A6C34878D82A}">
                    <a16:rowId xmlns:a16="http://schemas.microsoft.com/office/drawing/2014/main" val="10001"/>
                  </a:ext>
                </a:extLst>
              </a:tr>
              <a:tr h="310662">
                <a:tc>
                  <a:txBody>
                    <a:bodyPr/>
                    <a:lstStyle/>
                    <a:p>
                      <a:r>
                        <a:rPr lang="en-US" b="1" dirty="0"/>
                        <a:t>White/Non-Hispanic</a:t>
                      </a:r>
                    </a:p>
                  </a:txBody>
                  <a:tcPr/>
                </a:tc>
                <a:tc>
                  <a:txBody>
                    <a:bodyPr/>
                    <a:lstStyle/>
                    <a:p>
                      <a:r>
                        <a:rPr lang="en-US" b="1" u="sng" dirty="0"/>
                        <a:t>69%</a:t>
                      </a:r>
                    </a:p>
                  </a:txBody>
                  <a:tcPr/>
                </a:tc>
                <a:extLst>
                  <a:ext uri="{0D108BD9-81ED-4DB2-BD59-A6C34878D82A}">
                    <a16:rowId xmlns:a16="http://schemas.microsoft.com/office/drawing/2014/main" val="10002"/>
                  </a:ext>
                </a:extLst>
              </a:tr>
              <a:tr h="310662">
                <a:tc>
                  <a:txBody>
                    <a:bodyPr/>
                    <a:lstStyle/>
                    <a:p>
                      <a:r>
                        <a:rPr lang="en-US" b="1" dirty="0"/>
                        <a:t>White/Hispanic</a:t>
                      </a:r>
                    </a:p>
                  </a:txBody>
                  <a:tcPr/>
                </a:tc>
                <a:tc>
                  <a:txBody>
                    <a:bodyPr/>
                    <a:lstStyle/>
                    <a:p>
                      <a:r>
                        <a:rPr lang="en-US" b="1" dirty="0"/>
                        <a:t>15%</a:t>
                      </a:r>
                    </a:p>
                  </a:txBody>
                  <a:tcPr/>
                </a:tc>
                <a:extLst>
                  <a:ext uri="{0D108BD9-81ED-4DB2-BD59-A6C34878D82A}">
                    <a16:rowId xmlns:a16="http://schemas.microsoft.com/office/drawing/2014/main" val="10003"/>
                  </a:ext>
                </a:extLst>
              </a:tr>
              <a:tr h="310662">
                <a:tc>
                  <a:txBody>
                    <a:bodyPr/>
                    <a:lstStyle/>
                    <a:p>
                      <a:r>
                        <a:rPr lang="en-US" b="1" dirty="0"/>
                        <a:t>Black/Non-Hispanic</a:t>
                      </a:r>
                    </a:p>
                  </a:txBody>
                  <a:tcPr/>
                </a:tc>
                <a:tc>
                  <a:txBody>
                    <a:bodyPr/>
                    <a:lstStyle/>
                    <a:p>
                      <a:r>
                        <a:rPr lang="en-US" b="1" dirty="0"/>
                        <a:t>15%</a:t>
                      </a:r>
                    </a:p>
                  </a:txBody>
                  <a:tcPr/>
                </a:tc>
                <a:extLst>
                  <a:ext uri="{0D108BD9-81ED-4DB2-BD59-A6C34878D82A}">
                    <a16:rowId xmlns:a16="http://schemas.microsoft.com/office/drawing/2014/main" val="10004"/>
                  </a:ext>
                </a:extLst>
              </a:tr>
              <a:tr h="310662">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0005"/>
                  </a:ext>
                </a:extLst>
              </a:tr>
              <a:tr h="310662">
                <a:tc>
                  <a:txBody>
                    <a:bodyPr/>
                    <a:lstStyle/>
                    <a:p>
                      <a:pPr algn="ctr"/>
                      <a:r>
                        <a:rPr lang="en-US" b="1" dirty="0"/>
                        <a:t>&lt; 20</a:t>
                      </a:r>
                    </a:p>
                  </a:txBody>
                  <a:tcPr/>
                </a:tc>
                <a:tc>
                  <a:txBody>
                    <a:bodyPr/>
                    <a:lstStyle/>
                    <a:p>
                      <a:pPr algn="ctr"/>
                      <a:r>
                        <a:rPr lang="en-US" b="1" dirty="0"/>
                        <a:t>&lt;1%</a:t>
                      </a:r>
                    </a:p>
                  </a:txBody>
                  <a:tcPr/>
                </a:tc>
                <a:extLst>
                  <a:ext uri="{0D108BD9-81ED-4DB2-BD59-A6C34878D82A}">
                    <a16:rowId xmlns:a16="http://schemas.microsoft.com/office/drawing/2014/main" val="10006"/>
                  </a:ext>
                </a:extLst>
              </a:tr>
              <a:tr h="310662">
                <a:tc>
                  <a:txBody>
                    <a:bodyPr/>
                    <a:lstStyle/>
                    <a:p>
                      <a:pPr algn="ctr"/>
                      <a:r>
                        <a:rPr lang="en-US" b="1" dirty="0"/>
                        <a:t>20s</a:t>
                      </a:r>
                    </a:p>
                  </a:txBody>
                  <a:tcPr/>
                </a:tc>
                <a:tc>
                  <a:txBody>
                    <a:bodyPr/>
                    <a:lstStyle/>
                    <a:p>
                      <a:pPr algn="ctr"/>
                      <a:r>
                        <a:rPr lang="en-US" b="1" dirty="0"/>
                        <a:t>15%</a:t>
                      </a:r>
                    </a:p>
                  </a:txBody>
                  <a:tcPr/>
                </a:tc>
                <a:extLst>
                  <a:ext uri="{0D108BD9-81ED-4DB2-BD59-A6C34878D82A}">
                    <a16:rowId xmlns:a16="http://schemas.microsoft.com/office/drawing/2014/main" val="10007"/>
                  </a:ext>
                </a:extLst>
              </a:tr>
              <a:tr h="310662">
                <a:tc>
                  <a:txBody>
                    <a:bodyPr/>
                    <a:lstStyle/>
                    <a:p>
                      <a:pPr algn="ctr"/>
                      <a:r>
                        <a:rPr lang="en-US" b="1" dirty="0"/>
                        <a:t>30s</a:t>
                      </a:r>
                    </a:p>
                  </a:txBody>
                  <a:tcPr/>
                </a:tc>
                <a:tc>
                  <a:txBody>
                    <a:bodyPr/>
                    <a:lstStyle/>
                    <a:p>
                      <a:pPr algn="ctr"/>
                      <a:r>
                        <a:rPr lang="en-US" b="1" u="sng" dirty="0"/>
                        <a:t>30%</a:t>
                      </a:r>
                    </a:p>
                  </a:txBody>
                  <a:tcPr/>
                </a:tc>
                <a:extLst>
                  <a:ext uri="{0D108BD9-81ED-4DB2-BD59-A6C34878D82A}">
                    <a16:rowId xmlns:a16="http://schemas.microsoft.com/office/drawing/2014/main" val="10008"/>
                  </a:ext>
                </a:extLst>
              </a:tr>
              <a:tr h="310662">
                <a:tc>
                  <a:txBody>
                    <a:bodyPr/>
                    <a:lstStyle/>
                    <a:p>
                      <a:pPr algn="ctr"/>
                      <a:r>
                        <a:rPr lang="en-US" b="1" dirty="0"/>
                        <a:t>40s</a:t>
                      </a:r>
                    </a:p>
                  </a:txBody>
                  <a:tcPr/>
                </a:tc>
                <a:tc>
                  <a:txBody>
                    <a:bodyPr/>
                    <a:lstStyle/>
                    <a:p>
                      <a:pPr algn="ctr"/>
                      <a:r>
                        <a:rPr lang="en-US" b="1" u="sng" dirty="0"/>
                        <a:t>21%</a:t>
                      </a:r>
                    </a:p>
                  </a:txBody>
                  <a:tcPr/>
                </a:tc>
                <a:extLst>
                  <a:ext uri="{0D108BD9-81ED-4DB2-BD59-A6C34878D82A}">
                    <a16:rowId xmlns:a16="http://schemas.microsoft.com/office/drawing/2014/main" val="10009"/>
                  </a:ext>
                </a:extLst>
              </a:tr>
              <a:tr h="310662">
                <a:tc>
                  <a:txBody>
                    <a:bodyPr/>
                    <a:lstStyle/>
                    <a:p>
                      <a:pPr algn="ctr"/>
                      <a:r>
                        <a:rPr lang="en-US" b="1" dirty="0"/>
                        <a:t>50s</a:t>
                      </a:r>
                    </a:p>
                  </a:txBody>
                  <a:tcPr/>
                </a:tc>
                <a:tc>
                  <a:txBody>
                    <a:bodyPr/>
                    <a:lstStyle/>
                    <a:p>
                      <a:pPr algn="ctr"/>
                      <a:r>
                        <a:rPr lang="en-US" b="1" u="sng" dirty="0"/>
                        <a:t>24%</a:t>
                      </a:r>
                    </a:p>
                  </a:txBody>
                  <a:tcPr/>
                </a:tc>
                <a:extLst>
                  <a:ext uri="{0D108BD9-81ED-4DB2-BD59-A6C34878D82A}">
                    <a16:rowId xmlns:a16="http://schemas.microsoft.com/office/drawing/2014/main" val="10010"/>
                  </a:ext>
                </a:extLst>
              </a:tr>
              <a:tr h="310662">
                <a:tc>
                  <a:txBody>
                    <a:bodyPr/>
                    <a:lstStyle/>
                    <a:p>
                      <a:pPr algn="ctr"/>
                      <a:r>
                        <a:rPr lang="en-US" b="1" dirty="0"/>
                        <a:t>60s</a:t>
                      </a:r>
                    </a:p>
                  </a:txBody>
                  <a:tcPr/>
                </a:tc>
                <a:tc>
                  <a:txBody>
                    <a:bodyPr/>
                    <a:lstStyle/>
                    <a:p>
                      <a:pPr algn="ctr"/>
                      <a:r>
                        <a:rPr lang="en-US" b="1" dirty="0"/>
                        <a:t>12%</a:t>
                      </a:r>
                    </a:p>
                  </a:txBody>
                  <a:tcPr/>
                </a:tc>
                <a:extLst>
                  <a:ext uri="{0D108BD9-81ED-4DB2-BD59-A6C34878D82A}">
                    <a16:rowId xmlns:a16="http://schemas.microsoft.com/office/drawing/2014/main" val="10011"/>
                  </a:ext>
                </a:extLst>
              </a:tr>
              <a:tr h="310662">
                <a:tc>
                  <a:txBody>
                    <a:bodyPr/>
                    <a:lstStyle/>
                    <a:p>
                      <a:pPr algn="ctr"/>
                      <a:r>
                        <a:rPr lang="en-US" b="1" dirty="0"/>
                        <a:t>70+</a:t>
                      </a:r>
                    </a:p>
                  </a:txBody>
                  <a:tcPr/>
                </a:tc>
                <a:tc>
                  <a:txBody>
                    <a:bodyPr/>
                    <a:lstStyle/>
                    <a:p>
                      <a:pPr algn="ctr"/>
                      <a:r>
                        <a:rPr lang="en-US" b="1" dirty="0"/>
                        <a:t>1%</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0930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50" y="626238"/>
            <a:ext cx="7886700" cy="994172"/>
          </a:xfrm>
        </p:spPr>
        <p:txBody>
          <a:bodyPr/>
          <a:lstStyle/>
          <a:p>
            <a:pPr algn="ctr"/>
            <a:r>
              <a:rPr lang="en-US" dirty="0">
                <a:cs typeface="Arial" panose="020B0604020202020204" pitchFamily="34" charset="0"/>
              </a:rPr>
              <a:t>Counterfeit Drug Seizures</a:t>
            </a:r>
          </a:p>
        </p:txBody>
      </p:sp>
      <p:sp>
        <p:nvSpPr>
          <p:cNvPr id="9" name="Text Placeholder 8"/>
          <p:cNvSpPr>
            <a:spLocks noGrp="1"/>
          </p:cNvSpPr>
          <p:nvPr>
            <p:ph type="body" sz="quarter" idx="3"/>
          </p:nvPr>
        </p:nvSpPr>
        <p:spPr>
          <a:xfrm>
            <a:off x="692905" y="1965391"/>
            <a:ext cx="2057400" cy="389243"/>
          </a:xfrm>
        </p:spPr>
        <p:txBody>
          <a:bodyPr>
            <a:normAutofit fontScale="92500" lnSpcReduction="10000"/>
          </a:bodyPr>
          <a:lstStyle/>
          <a:p>
            <a:pPr algn="ctr"/>
            <a:r>
              <a:rPr lang="en-US" altLang="en-US" sz="1200" dirty="0">
                <a:latin typeface="Arial" panose="020B0604020202020204" pitchFamily="34" charset="0"/>
                <a:ea typeface="Calibri" panose="020F0502020204030204" pitchFamily="34" charset="0"/>
                <a:cs typeface="Arial" panose="020B0604020202020204" pitchFamily="34" charset="0"/>
              </a:rPr>
              <a:t>Methamphetamine pills  sold as MDMA 2019</a:t>
            </a:r>
            <a:endParaRPr lang="en-US" altLang="en-US" b="0" dirty="0">
              <a:latin typeface="Arial" panose="020B0604020202020204" pitchFamily="34" charset="0"/>
              <a:cs typeface="Arial" panose="020B0604020202020204" pitchFamily="34" charset="0"/>
            </a:endParaRPr>
          </a:p>
        </p:txBody>
      </p:sp>
      <p:pic>
        <p:nvPicPr>
          <p:cNvPr id="3073" name="Picture 3" descr="cid:image008.png@01D588D4.3422872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92905" y="2450125"/>
            <a:ext cx="2057400" cy="1227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pic>
        <p:nvPicPr>
          <p:cNvPr id="11" name="Picture 10"/>
          <p:cNvPicPr>
            <a:picLocks noChangeAspect="1"/>
          </p:cNvPicPr>
          <p:nvPr/>
        </p:nvPicPr>
        <p:blipFill rotWithShape="1">
          <a:blip r:embed="rId4"/>
          <a:srcRect b="25632"/>
          <a:stretch/>
        </p:blipFill>
        <p:spPr>
          <a:xfrm>
            <a:off x="692905" y="3986545"/>
            <a:ext cx="2057400" cy="1149470"/>
          </a:xfrm>
          <a:prstGeom prst="rect">
            <a:avLst/>
          </a:prstGeom>
        </p:spPr>
      </p:pic>
      <p:sp>
        <p:nvSpPr>
          <p:cNvPr id="14" name="Text Placeholder 8"/>
          <p:cNvSpPr txBox="1">
            <a:spLocks/>
          </p:cNvSpPr>
          <p:nvPr/>
        </p:nvSpPr>
        <p:spPr>
          <a:xfrm>
            <a:off x="3110857" y="1972390"/>
            <a:ext cx="2057400" cy="439988"/>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en-US" sz="1200" b="0" dirty="0">
                <a:latin typeface="Arial" panose="020B0604020202020204" pitchFamily="34" charset="0"/>
                <a:ea typeface="Calibri" panose="020F0502020204030204" pitchFamily="34" charset="0"/>
                <a:cs typeface="Arial" panose="020B0604020202020204" pitchFamily="34" charset="0"/>
              </a:rPr>
              <a:t>Methamphetamine pills, Rhode Island 2019</a:t>
            </a:r>
            <a:endParaRPr lang="en-US" altLang="en-US" sz="1800" b="0" dirty="0">
              <a:latin typeface="Arial" panose="020B0604020202020204" pitchFamily="34" charset="0"/>
              <a:cs typeface="Arial" panose="020B0604020202020204" pitchFamily="34" charset="0"/>
            </a:endParaRPr>
          </a:p>
        </p:txBody>
      </p:sp>
      <p:grpSp>
        <p:nvGrpSpPr>
          <p:cNvPr id="10" name="Group 9"/>
          <p:cNvGrpSpPr>
            <a:grpSpLocks noChangeAspect="1"/>
          </p:cNvGrpSpPr>
          <p:nvPr/>
        </p:nvGrpSpPr>
        <p:grpSpPr>
          <a:xfrm>
            <a:off x="5602017" y="2229408"/>
            <a:ext cx="3086100" cy="967011"/>
            <a:chOff x="2373002" y="4411597"/>
            <a:chExt cx="6313798" cy="1821228"/>
          </a:xfrm>
        </p:grpSpPr>
        <p:sp>
          <p:nvSpPr>
            <p:cNvPr id="12" name="TextBox 11"/>
            <p:cNvSpPr txBox="1"/>
            <p:nvPr/>
          </p:nvSpPr>
          <p:spPr>
            <a:xfrm>
              <a:off x="5844908" y="4411597"/>
              <a:ext cx="2743199" cy="413003"/>
            </a:xfrm>
            <a:prstGeom prst="rect">
              <a:avLst/>
            </a:prstGeom>
            <a:noFill/>
          </p:spPr>
          <p:txBody>
            <a:bodyPr wrap="square" rtlCol="0">
              <a:spAutoFit/>
            </a:bodyPr>
            <a:lstStyle/>
            <a:p>
              <a:pPr algn="ctr"/>
              <a:r>
                <a:rPr lang="en-US" sz="825" dirty="0">
                  <a:ln>
                    <a:solidFill>
                      <a:schemeClr val="tx1"/>
                    </a:solidFill>
                  </a:ln>
                  <a:solidFill>
                    <a:schemeClr val="bg1">
                      <a:lumMod val="50000"/>
                    </a:schemeClr>
                  </a:solidFill>
                </a:rPr>
                <a:t>VS   COUNTERFEIT</a:t>
              </a:r>
            </a:p>
          </p:txBody>
        </p:sp>
        <p:sp>
          <p:nvSpPr>
            <p:cNvPr id="13" name="TextBox 12"/>
            <p:cNvSpPr txBox="1"/>
            <p:nvPr/>
          </p:nvSpPr>
          <p:spPr>
            <a:xfrm>
              <a:off x="2411064" y="4428815"/>
              <a:ext cx="2895599" cy="413003"/>
            </a:xfrm>
            <a:prstGeom prst="rect">
              <a:avLst/>
            </a:prstGeom>
            <a:noFill/>
          </p:spPr>
          <p:txBody>
            <a:bodyPr wrap="square" rtlCol="0">
              <a:spAutoFit/>
            </a:bodyPr>
            <a:lstStyle/>
            <a:p>
              <a:pPr algn="ctr"/>
              <a:r>
                <a:rPr lang="en-US" sz="825" dirty="0">
                  <a:ln>
                    <a:solidFill>
                      <a:schemeClr val="tx1"/>
                    </a:solidFill>
                  </a:ln>
                  <a:solidFill>
                    <a:schemeClr val="bg1">
                      <a:lumMod val="50000"/>
                    </a:schemeClr>
                  </a:solidFill>
                </a:rPr>
                <a:t>REAL OXYCODONE</a:t>
              </a:r>
            </a:p>
          </p:txBody>
        </p:sp>
        <p:pic>
          <p:nvPicPr>
            <p:cNvPr id="15" name="Picture 14"/>
            <p:cNvPicPr>
              <a:picLocks noChangeAspect="1"/>
            </p:cNvPicPr>
            <p:nvPr/>
          </p:nvPicPr>
          <p:blipFill rotWithShape="1">
            <a:blip r:embed="rId5"/>
            <a:srcRect l="1" t="37536" r="-569" b="25986"/>
            <a:stretch/>
          </p:blipFill>
          <p:spPr>
            <a:xfrm>
              <a:off x="2373002" y="4822947"/>
              <a:ext cx="6313798" cy="1409878"/>
            </a:xfrm>
            <a:prstGeom prst="rect">
              <a:avLst/>
            </a:prstGeom>
          </p:spPr>
        </p:pic>
      </p:grpSp>
      <p:grpSp>
        <p:nvGrpSpPr>
          <p:cNvPr id="16" name="Group 15"/>
          <p:cNvGrpSpPr/>
          <p:nvPr/>
        </p:nvGrpSpPr>
        <p:grpSpPr>
          <a:xfrm>
            <a:off x="5659611" y="3661061"/>
            <a:ext cx="3086100" cy="1055616"/>
            <a:chOff x="7844066" y="2869148"/>
            <a:chExt cx="3320972" cy="1294895"/>
          </a:xfrm>
        </p:grpSpPr>
        <p:grpSp>
          <p:nvGrpSpPr>
            <p:cNvPr id="17" name="Group 16"/>
            <p:cNvGrpSpPr>
              <a:grpSpLocks noChangeAspect="1"/>
            </p:cNvGrpSpPr>
            <p:nvPr/>
          </p:nvGrpSpPr>
          <p:grpSpPr>
            <a:xfrm>
              <a:off x="7844066" y="2869148"/>
              <a:ext cx="3318026" cy="1294894"/>
              <a:chOff x="1417310" y="3048720"/>
              <a:chExt cx="6636801" cy="2590080"/>
            </a:xfrm>
          </p:grpSpPr>
          <p:pic>
            <p:nvPicPr>
              <p:cNvPr id="21" name="Picture 20"/>
              <p:cNvPicPr>
                <a:picLocks noChangeAspect="1"/>
              </p:cNvPicPr>
              <p:nvPr/>
            </p:nvPicPr>
            <p:blipFill>
              <a:blip r:embed="rId6"/>
              <a:stretch>
                <a:fillRect/>
              </a:stretch>
            </p:blipFill>
            <p:spPr>
              <a:xfrm>
                <a:off x="1417310" y="3476378"/>
                <a:ext cx="6394756" cy="2162422"/>
              </a:xfrm>
              <a:prstGeom prst="rect">
                <a:avLst/>
              </a:prstGeom>
            </p:spPr>
          </p:pic>
          <p:sp>
            <p:nvSpPr>
              <p:cNvPr id="22" name="TextBox 21"/>
              <p:cNvSpPr txBox="1"/>
              <p:nvPr/>
            </p:nvSpPr>
            <p:spPr>
              <a:xfrm>
                <a:off x="4680898" y="3048720"/>
                <a:ext cx="3373213" cy="538057"/>
              </a:xfrm>
              <a:prstGeom prst="rect">
                <a:avLst/>
              </a:prstGeom>
              <a:noFill/>
            </p:spPr>
            <p:txBody>
              <a:bodyPr wrap="square" rtlCol="0">
                <a:spAutoFit/>
              </a:bodyPr>
              <a:lstStyle/>
              <a:p>
                <a:pPr algn="ctr"/>
                <a:r>
                  <a:rPr lang="en-US" sz="825" dirty="0">
                    <a:ln>
                      <a:solidFill>
                        <a:schemeClr val="tx1"/>
                      </a:solidFill>
                    </a:ln>
                    <a:solidFill>
                      <a:schemeClr val="bg1">
                        <a:lumMod val="50000"/>
                      </a:schemeClr>
                    </a:solidFill>
                  </a:rPr>
                  <a:t>VS   COUNTERFEIT</a:t>
                </a:r>
              </a:p>
            </p:txBody>
          </p:sp>
          <p:sp>
            <p:nvSpPr>
              <p:cNvPr id="23" name="TextBox 22"/>
              <p:cNvSpPr txBox="1"/>
              <p:nvPr/>
            </p:nvSpPr>
            <p:spPr>
              <a:xfrm>
                <a:off x="1981163" y="3048720"/>
                <a:ext cx="2057399" cy="538057"/>
              </a:xfrm>
              <a:prstGeom prst="rect">
                <a:avLst/>
              </a:prstGeom>
              <a:noFill/>
            </p:spPr>
            <p:txBody>
              <a:bodyPr wrap="square" rtlCol="0">
                <a:spAutoFit/>
              </a:bodyPr>
              <a:lstStyle/>
              <a:p>
                <a:pPr algn="ctr"/>
                <a:r>
                  <a:rPr lang="en-US" sz="825" dirty="0">
                    <a:ln>
                      <a:solidFill>
                        <a:schemeClr val="tx1"/>
                      </a:solidFill>
                    </a:ln>
                    <a:solidFill>
                      <a:schemeClr val="bg1">
                        <a:lumMod val="50000"/>
                      </a:schemeClr>
                    </a:solidFill>
                  </a:rPr>
                  <a:t>REAL XANAX</a:t>
                </a:r>
              </a:p>
            </p:txBody>
          </p:sp>
        </p:grpSp>
        <p:sp>
          <p:nvSpPr>
            <p:cNvPr id="18" name="Rectangle 17"/>
            <p:cNvSpPr/>
            <p:nvPr/>
          </p:nvSpPr>
          <p:spPr>
            <a:xfrm>
              <a:off x="9858375" y="3837303"/>
              <a:ext cx="1306663" cy="326740"/>
            </a:xfrm>
            <a:prstGeom prst="rect">
              <a:avLst/>
            </a:prstGeom>
            <a:solidFill>
              <a:srgbClr val="991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p:cNvSpPr/>
            <p:nvPr/>
          </p:nvSpPr>
          <p:spPr>
            <a:xfrm>
              <a:off x="9858375" y="3082953"/>
              <a:ext cx="1303717" cy="373017"/>
            </a:xfrm>
            <a:prstGeom prst="rect">
              <a:avLst/>
            </a:prstGeom>
            <a:solidFill>
              <a:srgbClr val="991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p:cNvSpPr/>
            <p:nvPr/>
          </p:nvSpPr>
          <p:spPr>
            <a:xfrm>
              <a:off x="11032391" y="3427354"/>
              <a:ext cx="129702" cy="489776"/>
            </a:xfrm>
            <a:prstGeom prst="rect">
              <a:avLst/>
            </a:prstGeom>
            <a:solidFill>
              <a:srgbClr val="991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t="15038"/>
          <a:stretch/>
        </p:blipFill>
        <p:spPr>
          <a:xfrm>
            <a:off x="3404358" y="2585166"/>
            <a:ext cx="1601200" cy="1086314"/>
          </a:xfrm>
          <a:prstGeom prst="rect">
            <a:avLst/>
          </a:prstGeom>
        </p:spPr>
      </p:pic>
      <p:sp>
        <p:nvSpPr>
          <p:cNvPr id="25" name="TextBox 24"/>
          <p:cNvSpPr txBox="1"/>
          <p:nvPr/>
        </p:nvSpPr>
        <p:spPr>
          <a:xfrm>
            <a:off x="3409037" y="4143436"/>
            <a:ext cx="1596521"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Sold as and included Xanax (Alprazolam) but t</a:t>
            </a:r>
            <a:r>
              <a:rPr lang="en-US" sz="1200" b="1" dirty="0">
                <a:latin typeface="Arial" panose="020B0604020202020204" pitchFamily="34" charset="0"/>
                <a:cs typeface="Arial" panose="020B0604020202020204" pitchFamily="34" charset="0"/>
              </a:rPr>
              <a:t>wo </a:t>
            </a:r>
            <a:r>
              <a:rPr lang="en-US" sz="1200" dirty="0">
                <a:latin typeface="Arial" panose="020B0604020202020204" pitchFamily="34" charset="0"/>
                <a:cs typeface="Arial" panose="020B0604020202020204" pitchFamily="34" charset="0"/>
              </a:rPr>
              <a:t>also with fentanyl, a third included cocaine</a:t>
            </a:r>
          </a:p>
        </p:txBody>
      </p:sp>
      <p:sp>
        <p:nvSpPr>
          <p:cNvPr id="28" name="TextBox 27"/>
          <p:cNvSpPr txBox="1"/>
          <p:nvPr/>
        </p:nvSpPr>
        <p:spPr>
          <a:xfrm>
            <a:off x="-533400" y="5979896"/>
            <a:ext cx="3222523" cy="219291"/>
          </a:xfrm>
          <a:prstGeom prst="rect">
            <a:avLst/>
          </a:prstGeom>
          <a:noFill/>
        </p:spPr>
        <p:txBody>
          <a:bodyPr wrap="square" rtlCol="0">
            <a:spAutoFit/>
          </a:bodyPr>
          <a:lstStyle/>
          <a:p>
            <a:pPr algn="ctr"/>
            <a:r>
              <a:rPr lang="en-US" sz="825" dirty="0"/>
              <a:t>Dava Pharma Stock Photo</a:t>
            </a:r>
          </a:p>
        </p:txBody>
      </p:sp>
      <p:sp>
        <p:nvSpPr>
          <p:cNvPr id="2" name="Rectangle 1">
            <a:extLst>
              <a:ext uri="{FF2B5EF4-FFF2-40B4-BE49-F238E27FC236}">
                <a16:creationId xmlns:a16="http://schemas.microsoft.com/office/drawing/2014/main" id="{A810ADA8-A931-4E7F-85BA-16F16B0C3396}"/>
              </a:ext>
            </a:extLst>
          </p:cNvPr>
          <p:cNvSpPr/>
          <p:nvPr/>
        </p:nvSpPr>
        <p:spPr>
          <a:xfrm>
            <a:off x="5050978" y="5646073"/>
            <a:ext cx="2855205" cy="300082"/>
          </a:xfrm>
          <a:prstGeom prst="rect">
            <a:avLst/>
          </a:prstGeom>
        </p:spPr>
        <p:txBody>
          <a:bodyPr wrap="none">
            <a:spAutoFit/>
          </a:bodyPr>
          <a:lstStyle/>
          <a:p>
            <a:pPr lvl="0"/>
            <a:r>
              <a:rPr lang="en-US" sz="1350" dirty="0">
                <a:solidFill>
                  <a:prstClr val="white"/>
                </a:solidFill>
              </a:rPr>
              <a:t>Acknowledgment: R. Lawlor, CT HIDTA</a:t>
            </a:r>
          </a:p>
        </p:txBody>
      </p:sp>
      <p:sp>
        <p:nvSpPr>
          <p:cNvPr id="26" name="Rectangle 25">
            <a:extLst>
              <a:ext uri="{FF2B5EF4-FFF2-40B4-BE49-F238E27FC236}">
                <a16:creationId xmlns:a16="http://schemas.microsoft.com/office/drawing/2014/main" id="{51F9F80E-6948-4B18-90D1-9F89F79EB995}"/>
              </a:ext>
            </a:extLst>
          </p:cNvPr>
          <p:cNvSpPr/>
          <p:nvPr/>
        </p:nvSpPr>
        <p:spPr>
          <a:xfrm>
            <a:off x="5269103" y="5904875"/>
            <a:ext cx="3751925" cy="369332"/>
          </a:xfrm>
          <a:prstGeom prst="rect">
            <a:avLst/>
          </a:prstGeom>
        </p:spPr>
        <p:txBody>
          <a:bodyPr wrap="none">
            <a:spAutoFit/>
          </a:bodyPr>
          <a:lstStyle/>
          <a:p>
            <a:pPr lvl="0"/>
            <a:r>
              <a:rPr lang="en-US" dirty="0"/>
              <a:t>Acknowledgment: R. Lawlor, CT HIDTA</a:t>
            </a:r>
          </a:p>
        </p:txBody>
      </p:sp>
    </p:spTree>
    <p:extLst>
      <p:ext uri="{BB962C8B-B14F-4D97-AF65-F5344CB8AC3E}">
        <p14:creationId xmlns:p14="http://schemas.microsoft.com/office/powerpoint/2010/main" val="422848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45D0-9D5E-4FD9-9876-69F2EDDDE8F9}"/>
              </a:ext>
            </a:extLst>
          </p:cNvPr>
          <p:cNvSpPr>
            <a:spLocks noGrp="1"/>
          </p:cNvSpPr>
          <p:nvPr>
            <p:ph type="title"/>
          </p:nvPr>
        </p:nvSpPr>
        <p:spPr/>
        <p:txBody>
          <a:bodyPr vert="horz" lIns="68580" tIns="34290" rIns="68580" bIns="34290" rtlCol="0" anchor="ctr">
            <a:normAutofit/>
          </a:bodyPr>
          <a:lstStyle/>
          <a:p>
            <a:pPr algn="r"/>
            <a:r>
              <a:rPr lang="en-US" dirty="0">
                <a:solidFill>
                  <a:srgbClr val="FFFFFF"/>
                </a:solidFill>
              </a:rPr>
              <a:t>CT Counterfeit Pills</a:t>
            </a:r>
          </a:p>
        </p:txBody>
      </p:sp>
      <p:pic>
        <p:nvPicPr>
          <p:cNvPr id="4" name="Content Placeholder 3">
            <a:extLst>
              <a:ext uri="{FF2B5EF4-FFF2-40B4-BE49-F238E27FC236}">
                <a16:creationId xmlns:a16="http://schemas.microsoft.com/office/drawing/2014/main" id="{00000000-0008-0000-0C00-00000C000000}"/>
              </a:ext>
            </a:extLst>
          </p:cNvPr>
          <p:cNvPicPr>
            <a:picLocks noGrp="1" noChangeAspect="1"/>
          </p:cNvPicPr>
          <p:nvPr>
            <p:ph idx="1"/>
          </p:nvPr>
        </p:nvPicPr>
        <p:blipFill rotWithShape="1">
          <a:blip r:embed="rId3"/>
          <a:stretch/>
        </p:blipFill>
        <p:spPr>
          <a:xfrm>
            <a:off x="338968" y="2060752"/>
            <a:ext cx="5363633" cy="4022725"/>
          </a:xfrm>
          <a:prstGeom prst="rect">
            <a:avLst/>
          </a:prstGeom>
        </p:spPr>
      </p:pic>
      <p:sp>
        <p:nvSpPr>
          <p:cNvPr id="5" name="TextBox 4">
            <a:extLst>
              <a:ext uri="{FF2B5EF4-FFF2-40B4-BE49-F238E27FC236}">
                <a16:creationId xmlns:a16="http://schemas.microsoft.com/office/drawing/2014/main" id="{F50D62C7-B210-46E2-A283-DD809644E0D0}"/>
              </a:ext>
            </a:extLst>
          </p:cNvPr>
          <p:cNvSpPr txBox="1"/>
          <p:nvPr/>
        </p:nvSpPr>
        <p:spPr>
          <a:xfrm>
            <a:off x="6123216" y="2252692"/>
            <a:ext cx="2568554" cy="3639272"/>
          </a:xfrm>
          <a:prstGeom prst="rect">
            <a:avLst/>
          </a:prstGeom>
        </p:spPr>
        <p:txBody>
          <a:bodyPr vert="horz" lIns="68580" tIns="34290" rIns="68580" bIns="34290" rtlCol="0" anchor="ctr">
            <a:normAutofit/>
          </a:bodyPr>
          <a:lstStyle/>
          <a:p>
            <a:pPr indent="-171450">
              <a:lnSpc>
                <a:spcPct val="90000"/>
              </a:lnSpc>
              <a:spcAft>
                <a:spcPts val="450"/>
              </a:spcAft>
              <a:buFont typeface="Arial" panose="020B0604020202020204" pitchFamily="34" charset="0"/>
              <a:buChar char="•"/>
            </a:pPr>
            <a:r>
              <a:rPr lang="en-US" sz="1500" b="1" dirty="0"/>
              <a:t>Seized in Tolland County 2021</a:t>
            </a:r>
          </a:p>
          <a:p>
            <a:pPr indent="-171450">
              <a:lnSpc>
                <a:spcPct val="90000"/>
              </a:lnSpc>
              <a:spcAft>
                <a:spcPts val="450"/>
              </a:spcAft>
              <a:buFont typeface="Arial" panose="020B0604020202020204" pitchFamily="34" charset="0"/>
              <a:buChar char="•"/>
            </a:pPr>
            <a:endParaRPr lang="en-US" sz="1500" b="1" dirty="0"/>
          </a:p>
          <a:p>
            <a:pPr indent="-171450">
              <a:lnSpc>
                <a:spcPct val="90000"/>
              </a:lnSpc>
              <a:spcAft>
                <a:spcPts val="450"/>
              </a:spcAft>
              <a:buFont typeface="Arial" panose="020B0604020202020204" pitchFamily="34" charset="0"/>
              <a:buChar char="•"/>
            </a:pPr>
            <a:r>
              <a:rPr lang="en-US" sz="1500" b="1" dirty="0"/>
              <a:t>Contained: Etizolam </a:t>
            </a:r>
          </a:p>
          <a:p>
            <a:pPr indent="-171450">
              <a:lnSpc>
                <a:spcPct val="90000"/>
              </a:lnSpc>
              <a:spcAft>
                <a:spcPts val="450"/>
              </a:spcAft>
              <a:buFont typeface="Arial" panose="020B0604020202020204" pitchFamily="34" charset="0"/>
              <a:buChar char="•"/>
            </a:pPr>
            <a:endParaRPr lang="en-US" sz="1500" dirty="0"/>
          </a:p>
          <a:p>
            <a:pPr indent="-171450">
              <a:lnSpc>
                <a:spcPct val="90000"/>
              </a:lnSpc>
              <a:spcAft>
                <a:spcPts val="450"/>
              </a:spcAft>
              <a:buFont typeface="Arial" panose="020B0604020202020204" pitchFamily="34" charset="0"/>
              <a:buChar char="•"/>
            </a:pPr>
            <a:r>
              <a:rPr lang="en-US" sz="1500" b="1" dirty="0"/>
              <a:t>Should contain:  Alprazolam </a:t>
            </a:r>
          </a:p>
        </p:txBody>
      </p:sp>
      <p:sp>
        <p:nvSpPr>
          <p:cNvPr id="3" name="TextBox 2">
            <a:extLst>
              <a:ext uri="{FF2B5EF4-FFF2-40B4-BE49-F238E27FC236}">
                <a16:creationId xmlns:a16="http://schemas.microsoft.com/office/drawing/2014/main" id="{160791EB-CCA6-40F4-BCBF-4EE5983D9425}"/>
              </a:ext>
            </a:extLst>
          </p:cNvPr>
          <p:cNvSpPr txBox="1"/>
          <p:nvPr/>
        </p:nvSpPr>
        <p:spPr>
          <a:xfrm>
            <a:off x="5896389" y="5274701"/>
            <a:ext cx="2795381" cy="507831"/>
          </a:xfrm>
          <a:prstGeom prst="rect">
            <a:avLst/>
          </a:prstGeom>
          <a:noFill/>
        </p:spPr>
        <p:txBody>
          <a:bodyPr wrap="square" rtlCol="0">
            <a:spAutoFit/>
          </a:bodyPr>
          <a:lstStyle/>
          <a:p>
            <a:r>
              <a:rPr lang="en-US" sz="1350" dirty="0">
                <a:solidFill>
                  <a:schemeClr val="bg1"/>
                </a:solidFill>
              </a:rPr>
              <a:t>Acknowledgment: R. Lawlor, CT HIDTA</a:t>
            </a:r>
          </a:p>
        </p:txBody>
      </p:sp>
      <p:sp>
        <p:nvSpPr>
          <p:cNvPr id="9" name="TextBox 8">
            <a:extLst>
              <a:ext uri="{FF2B5EF4-FFF2-40B4-BE49-F238E27FC236}">
                <a16:creationId xmlns:a16="http://schemas.microsoft.com/office/drawing/2014/main" id="{A0049FF4-5F86-4662-8C7D-873DD75F1F85}"/>
              </a:ext>
            </a:extLst>
          </p:cNvPr>
          <p:cNvSpPr txBox="1"/>
          <p:nvPr/>
        </p:nvSpPr>
        <p:spPr>
          <a:xfrm>
            <a:off x="914400" y="744895"/>
            <a:ext cx="4572000" cy="769441"/>
          </a:xfrm>
          <a:prstGeom prst="rect">
            <a:avLst/>
          </a:prstGeom>
          <a:noFill/>
        </p:spPr>
        <p:txBody>
          <a:bodyPr wrap="square">
            <a:spAutoFit/>
          </a:bodyPr>
          <a:lstStyle/>
          <a:p>
            <a:r>
              <a:rPr lang="en-US" sz="4400" dirty="0"/>
              <a:t>CT Counterfeit Pills</a:t>
            </a:r>
          </a:p>
        </p:txBody>
      </p:sp>
    </p:spTree>
    <p:extLst>
      <p:ext uri="{BB962C8B-B14F-4D97-AF65-F5344CB8AC3E}">
        <p14:creationId xmlns:p14="http://schemas.microsoft.com/office/powerpoint/2010/main" val="236939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B825-F57D-4562-BD8F-74758B135A4D}"/>
              </a:ext>
            </a:extLst>
          </p:cNvPr>
          <p:cNvSpPr>
            <a:spLocks noGrp="1"/>
          </p:cNvSpPr>
          <p:nvPr>
            <p:ph type="title"/>
          </p:nvPr>
        </p:nvSpPr>
        <p:spPr>
          <a:xfrm>
            <a:off x="317500" y="683506"/>
            <a:ext cx="4945642" cy="1218908"/>
          </a:xfrm>
        </p:spPr>
        <p:txBody>
          <a:bodyPr vert="horz" lIns="68580" tIns="34290" rIns="68580" bIns="34290" rtlCol="0" anchor="ctr">
            <a:normAutofit/>
          </a:bodyPr>
          <a:lstStyle/>
          <a:p>
            <a:r>
              <a:rPr lang="en-US" dirty="0">
                <a:solidFill>
                  <a:schemeClr val="tx1"/>
                </a:solidFill>
              </a:rPr>
              <a:t>CT Counterfeit Pills</a:t>
            </a:r>
          </a:p>
        </p:txBody>
      </p:sp>
      <p:pic>
        <p:nvPicPr>
          <p:cNvPr id="4" name="Content Placeholder 3">
            <a:extLst>
              <a:ext uri="{FF2B5EF4-FFF2-40B4-BE49-F238E27FC236}">
                <a16:creationId xmlns:a16="http://schemas.microsoft.com/office/drawing/2014/main" id="{00000000-0008-0000-0C00-000006000000}"/>
              </a:ext>
            </a:extLst>
          </p:cNvPr>
          <p:cNvPicPr>
            <a:picLocks noGrp="1" noChangeAspect="1"/>
          </p:cNvPicPr>
          <p:nvPr>
            <p:ph idx="1"/>
          </p:nvPr>
        </p:nvPicPr>
        <p:blipFill rotWithShape="1">
          <a:blip r:embed="rId3"/>
          <a:srcRect t="3925" r="1" b="18999"/>
          <a:stretch/>
        </p:blipFill>
        <p:spPr>
          <a:xfrm>
            <a:off x="304800" y="2209800"/>
            <a:ext cx="5293730" cy="3060191"/>
          </a:xfrm>
          <a:prstGeom prst="rect">
            <a:avLst/>
          </a:prstGeom>
        </p:spPr>
      </p:pic>
      <p:sp>
        <p:nvSpPr>
          <p:cNvPr id="5" name="TextBox 4">
            <a:extLst>
              <a:ext uri="{FF2B5EF4-FFF2-40B4-BE49-F238E27FC236}">
                <a16:creationId xmlns:a16="http://schemas.microsoft.com/office/drawing/2014/main" id="{068FDE41-4588-457D-B88D-790EEA3E370A}"/>
              </a:ext>
            </a:extLst>
          </p:cNvPr>
          <p:cNvSpPr txBox="1"/>
          <p:nvPr/>
        </p:nvSpPr>
        <p:spPr>
          <a:xfrm>
            <a:off x="5943600" y="2462569"/>
            <a:ext cx="2568554" cy="3639272"/>
          </a:xfrm>
          <a:prstGeom prst="rect">
            <a:avLst/>
          </a:prstGeom>
        </p:spPr>
        <p:txBody>
          <a:bodyPr vert="horz" lIns="68580" tIns="34290" rIns="68580" bIns="34290" rtlCol="0" anchor="ctr">
            <a:normAutofit/>
          </a:bodyPr>
          <a:lstStyle/>
          <a:p>
            <a:pPr indent="-171450">
              <a:lnSpc>
                <a:spcPct val="90000"/>
              </a:lnSpc>
              <a:spcAft>
                <a:spcPts val="450"/>
              </a:spcAft>
              <a:buFont typeface="Arial" panose="020B0604020202020204" pitchFamily="34" charset="0"/>
              <a:buChar char="•"/>
            </a:pPr>
            <a:r>
              <a:rPr lang="en-US" sz="1500" b="1" dirty="0"/>
              <a:t>Seized in Tolland County 2020 contained:</a:t>
            </a:r>
          </a:p>
          <a:p>
            <a:pPr indent="-171450">
              <a:lnSpc>
                <a:spcPct val="90000"/>
              </a:lnSpc>
              <a:spcAft>
                <a:spcPts val="450"/>
              </a:spcAft>
              <a:buFont typeface="Arial" panose="020B0604020202020204" pitchFamily="34" charset="0"/>
              <a:buChar char="•"/>
            </a:pPr>
            <a:endParaRPr lang="en-US" sz="1500" b="1" dirty="0"/>
          </a:p>
          <a:p>
            <a:pPr indent="-171450">
              <a:lnSpc>
                <a:spcPct val="90000"/>
              </a:lnSpc>
              <a:spcAft>
                <a:spcPts val="450"/>
              </a:spcAft>
              <a:buFont typeface="Arial" panose="020B0604020202020204" pitchFamily="34" charset="0"/>
              <a:buChar char="•"/>
            </a:pPr>
            <a:r>
              <a:rPr lang="en-US" sz="1500" b="1" dirty="0"/>
              <a:t>Fentanyl, Tramadol, Lidocaine</a:t>
            </a:r>
          </a:p>
          <a:p>
            <a:pPr indent="-171450">
              <a:lnSpc>
                <a:spcPct val="90000"/>
              </a:lnSpc>
              <a:spcAft>
                <a:spcPts val="450"/>
              </a:spcAft>
              <a:buFont typeface="Arial" panose="020B0604020202020204" pitchFamily="34" charset="0"/>
              <a:buChar char="•"/>
            </a:pPr>
            <a:endParaRPr lang="en-US" sz="1500" dirty="0"/>
          </a:p>
          <a:p>
            <a:pPr indent="-171450">
              <a:lnSpc>
                <a:spcPct val="90000"/>
              </a:lnSpc>
              <a:spcAft>
                <a:spcPts val="450"/>
              </a:spcAft>
              <a:buFont typeface="Arial" panose="020B0604020202020204" pitchFamily="34" charset="0"/>
              <a:buChar char="•"/>
            </a:pPr>
            <a:r>
              <a:rPr lang="en-US" sz="1500" b="1" dirty="0"/>
              <a:t>Should contain;</a:t>
            </a:r>
          </a:p>
          <a:p>
            <a:pPr indent="-171450">
              <a:lnSpc>
                <a:spcPct val="90000"/>
              </a:lnSpc>
              <a:spcAft>
                <a:spcPts val="450"/>
              </a:spcAft>
              <a:buFont typeface="Arial" panose="020B0604020202020204" pitchFamily="34" charset="0"/>
              <a:buChar char="•"/>
            </a:pPr>
            <a:endParaRPr lang="en-US" sz="1500" b="1" dirty="0"/>
          </a:p>
          <a:p>
            <a:pPr indent="-171450">
              <a:lnSpc>
                <a:spcPct val="90000"/>
              </a:lnSpc>
              <a:spcAft>
                <a:spcPts val="450"/>
              </a:spcAft>
              <a:buFont typeface="Arial" panose="020B0604020202020204" pitchFamily="34" charset="0"/>
              <a:buChar char="•"/>
            </a:pPr>
            <a:r>
              <a:rPr lang="en-US" sz="1500" b="1" dirty="0"/>
              <a:t>Oxycodone Hydrochloride</a:t>
            </a:r>
          </a:p>
        </p:txBody>
      </p:sp>
      <p:sp>
        <p:nvSpPr>
          <p:cNvPr id="3" name="Rectangle 2">
            <a:extLst>
              <a:ext uri="{FF2B5EF4-FFF2-40B4-BE49-F238E27FC236}">
                <a16:creationId xmlns:a16="http://schemas.microsoft.com/office/drawing/2014/main" id="{977C4580-567A-4320-8026-E169C971FC0D}"/>
              </a:ext>
            </a:extLst>
          </p:cNvPr>
          <p:cNvSpPr/>
          <p:nvPr/>
        </p:nvSpPr>
        <p:spPr>
          <a:xfrm>
            <a:off x="5776600" y="5411400"/>
            <a:ext cx="2855205" cy="300082"/>
          </a:xfrm>
          <a:prstGeom prst="rect">
            <a:avLst/>
          </a:prstGeom>
        </p:spPr>
        <p:txBody>
          <a:bodyPr wrap="none">
            <a:spAutoFit/>
          </a:bodyPr>
          <a:lstStyle/>
          <a:p>
            <a:pPr lvl="0"/>
            <a:r>
              <a:rPr lang="en-US" sz="1350" dirty="0">
                <a:solidFill>
                  <a:prstClr val="white"/>
                </a:solidFill>
              </a:rPr>
              <a:t>Acknowledgment: R. Lawlor, CT HIDTA</a:t>
            </a:r>
          </a:p>
        </p:txBody>
      </p:sp>
      <p:sp>
        <p:nvSpPr>
          <p:cNvPr id="8" name="Rectangle 7">
            <a:extLst>
              <a:ext uri="{FF2B5EF4-FFF2-40B4-BE49-F238E27FC236}">
                <a16:creationId xmlns:a16="http://schemas.microsoft.com/office/drawing/2014/main" id="{916C3DBF-FA79-4724-B434-A14E4440529B}"/>
              </a:ext>
            </a:extLst>
          </p:cNvPr>
          <p:cNvSpPr/>
          <p:nvPr/>
        </p:nvSpPr>
        <p:spPr>
          <a:xfrm>
            <a:off x="5029200" y="5884764"/>
            <a:ext cx="3751925" cy="369332"/>
          </a:xfrm>
          <a:prstGeom prst="rect">
            <a:avLst/>
          </a:prstGeom>
        </p:spPr>
        <p:txBody>
          <a:bodyPr wrap="none">
            <a:spAutoFit/>
          </a:bodyPr>
          <a:lstStyle/>
          <a:p>
            <a:pPr lvl="0"/>
            <a:r>
              <a:rPr lang="en-US" dirty="0"/>
              <a:t>Acknowledgment: R. Lawlor, CT HIDTA</a:t>
            </a:r>
          </a:p>
        </p:txBody>
      </p:sp>
    </p:spTree>
    <p:extLst>
      <p:ext uri="{BB962C8B-B14F-4D97-AF65-F5344CB8AC3E}">
        <p14:creationId xmlns:p14="http://schemas.microsoft.com/office/powerpoint/2010/main" val="2148814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369277" y="516835"/>
            <a:ext cx="2313633" cy="5772840"/>
          </a:xfrm>
        </p:spPr>
        <p:txBody>
          <a:bodyPr anchor="ctr">
            <a:normAutofit/>
          </a:bodyPr>
          <a:lstStyle/>
          <a:p>
            <a:r>
              <a:rPr lang="en-US" sz="3100" dirty="0">
                <a:solidFill>
                  <a:srgbClr val="FFFFFF"/>
                </a:solidFill>
              </a:rPr>
              <a:t>Who is at Risk with Opioids?</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1">
            <a:extLst>
              <a:ext uri="{FF2B5EF4-FFF2-40B4-BE49-F238E27FC236}">
                <a16:creationId xmlns:a16="http://schemas.microsoft.com/office/drawing/2014/main" id="{C03B75C8-6825-8547-4D2C-B66276783962}"/>
              </a:ext>
            </a:extLst>
          </p:cNvPr>
          <p:cNvGraphicFramePr>
            <a:graphicFrameLocks noGrp="1"/>
          </p:cNvGraphicFramePr>
          <p:nvPr>
            <p:ph idx="1"/>
            <p:extLst>
              <p:ext uri="{D42A27DB-BD31-4B8C-83A1-F6EECF244321}">
                <p14:modId xmlns:p14="http://schemas.microsoft.com/office/powerpoint/2010/main" val="1321575100"/>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011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6E3B-E05A-4E54-AA29-C00C74FC0DB5}"/>
              </a:ext>
            </a:extLst>
          </p:cNvPr>
          <p:cNvSpPr>
            <a:spLocks noGrp="1"/>
          </p:cNvSpPr>
          <p:nvPr>
            <p:ph type="title"/>
          </p:nvPr>
        </p:nvSpPr>
        <p:spPr>
          <a:xfrm>
            <a:off x="304800" y="168653"/>
            <a:ext cx="7543800" cy="1450757"/>
          </a:xfrm>
        </p:spPr>
        <p:txBody>
          <a:bodyPr>
            <a:normAutofit/>
          </a:bodyPr>
          <a:lstStyle/>
          <a:p>
            <a:pPr algn="ctr"/>
            <a:r>
              <a:rPr lang="en-US" sz="2400" b="1" dirty="0"/>
              <a:t>Regional Behavioral Health Action Organization (RBHAO)</a:t>
            </a:r>
          </a:p>
        </p:txBody>
      </p:sp>
      <p:sp>
        <p:nvSpPr>
          <p:cNvPr id="3" name="Content Placeholder 2">
            <a:extLst>
              <a:ext uri="{FF2B5EF4-FFF2-40B4-BE49-F238E27FC236}">
                <a16:creationId xmlns:a16="http://schemas.microsoft.com/office/drawing/2014/main" id="{E5D8D552-C580-424E-A320-BC7406E3A5DB}"/>
              </a:ext>
            </a:extLst>
          </p:cNvPr>
          <p:cNvSpPr>
            <a:spLocks noGrp="1"/>
          </p:cNvSpPr>
          <p:nvPr>
            <p:ph idx="1"/>
          </p:nvPr>
        </p:nvSpPr>
        <p:spPr>
          <a:xfrm>
            <a:off x="822959" y="1905000"/>
            <a:ext cx="7178041" cy="3964094"/>
          </a:xfrm>
        </p:spPr>
        <p:txBody>
          <a:bodyPr>
            <a:normAutofit/>
          </a:bodyPr>
          <a:lstStyle/>
          <a:p>
            <a:br>
              <a:rPr lang="en-US" dirty="0"/>
            </a:br>
            <a:endParaRPr lang="en-US" dirty="0"/>
          </a:p>
        </p:txBody>
      </p:sp>
      <p:pic>
        <p:nvPicPr>
          <p:cNvPr id="5" name="Picture 4" descr="Map&#10;&#10;Description automatically generated">
            <a:extLst>
              <a:ext uri="{FF2B5EF4-FFF2-40B4-BE49-F238E27FC236}">
                <a16:creationId xmlns:a16="http://schemas.microsoft.com/office/drawing/2014/main" id="{D3A0650B-8CF3-4889-998C-4439021E9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79" y="2190590"/>
            <a:ext cx="5715000" cy="3964094"/>
          </a:xfrm>
          <a:prstGeom prst="rect">
            <a:avLst/>
          </a:prstGeom>
        </p:spPr>
      </p:pic>
    </p:spTree>
    <p:extLst>
      <p:ext uri="{BB962C8B-B14F-4D97-AF65-F5344CB8AC3E}">
        <p14:creationId xmlns:p14="http://schemas.microsoft.com/office/powerpoint/2010/main" val="2709592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0" dirty="0"/>
              <a:t>Greatest Risk of Overdose</a:t>
            </a:r>
          </a:p>
        </p:txBody>
      </p:sp>
      <p:graphicFrame>
        <p:nvGraphicFramePr>
          <p:cNvPr id="8" name="Content Placeholder 1">
            <a:extLst>
              <a:ext uri="{FF2B5EF4-FFF2-40B4-BE49-F238E27FC236}">
                <a16:creationId xmlns:a16="http://schemas.microsoft.com/office/drawing/2014/main" id="{9700B0CD-94F6-DD5B-B344-21C358FCCD96}"/>
              </a:ext>
            </a:extLst>
          </p:cNvPr>
          <p:cNvGraphicFramePr>
            <a:graphicFrameLocks noGrp="1"/>
          </p:cNvGraphicFramePr>
          <p:nvPr>
            <p:ph idx="1"/>
          </p:nvPr>
        </p:nvGraphicFramePr>
        <p:xfrm>
          <a:off x="914400" y="1981200"/>
          <a:ext cx="7772400" cy="4026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467600" y="6440591"/>
            <a:ext cx="2667000" cy="261610"/>
          </a:xfrm>
          <a:prstGeom prst="rect">
            <a:avLst/>
          </a:prstGeom>
          <a:noFill/>
        </p:spPr>
        <p:txBody>
          <a:bodyPr wrap="square" rtlCol="0">
            <a:spAutoFit/>
          </a:bodyPr>
          <a:lstStyle/>
          <a:p>
            <a:r>
              <a:rPr lang="en-US" sz="1050" dirty="0">
                <a:solidFill>
                  <a:schemeClr val="bg1"/>
                </a:solidFill>
              </a:rPr>
              <a:t>World Health Organization</a:t>
            </a:r>
          </a:p>
        </p:txBody>
      </p:sp>
    </p:spTree>
    <p:extLst>
      <p:ext uri="{BB962C8B-B14F-4D97-AF65-F5344CB8AC3E}">
        <p14:creationId xmlns:p14="http://schemas.microsoft.com/office/powerpoint/2010/main" val="2557302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dirty="0">
                <a:solidFill>
                  <a:srgbClr val="FFFFFF"/>
                </a:solidFill>
              </a:rPr>
              <a:t>CDC Guidelines for Prescribing Opioids for Chronic Pain</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0B57492-CCC8-3B7F-F4A2-8D2BA4BF5AE5}"/>
              </a:ext>
            </a:extLst>
          </p:cNvPr>
          <p:cNvGraphicFramePr>
            <a:graphicFrameLocks noGrp="1"/>
          </p:cNvGraphicFramePr>
          <p:nvPr>
            <p:ph idx="1"/>
            <p:extLst>
              <p:ext uri="{D42A27DB-BD31-4B8C-83A1-F6EECF244321}">
                <p14:modId xmlns:p14="http://schemas.microsoft.com/office/powerpoint/2010/main" val="439128038"/>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015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title="What is Naloxone?">
            <a:hlinkClick r:id="" action="ppaction://media"/>
            <a:extLst>
              <a:ext uri="{FF2B5EF4-FFF2-40B4-BE49-F238E27FC236}">
                <a16:creationId xmlns:a16="http://schemas.microsoft.com/office/drawing/2014/main" id="{EE532D2E-AC4A-4895-A494-AF58B1B223C1}"/>
              </a:ext>
            </a:extLst>
          </p:cNvPr>
          <p:cNvPicPr>
            <a:picLocks noGrp="1" noRot="1" noChangeAspect="1"/>
          </p:cNvPicPr>
          <p:nvPr>
            <p:ph idx="1"/>
            <a:videoFile r:link="rId1"/>
          </p:nvPr>
        </p:nvPicPr>
        <p:blipFill>
          <a:blip r:embed="rId4"/>
          <a:stretch>
            <a:fillRect/>
          </a:stretch>
        </p:blipFill>
        <p:spPr>
          <a:xfrm>
            <a:off x="707517" y="1245274"/>
            <a:ext cx="7752969" cy="4361045"/>
          </a:xfrm>
          <a:prstGeom prst="rect">
            <a:avLst/>
          </a:prstGeom>
        </p:spPr>
      </p:pic>
    </p:spTree>
    <p:extLst>
      <p:ext uri="{BB962C8B-B14F-4D97-AF65-F5344CB8AC3E}">
        <p14:creationId xmlns:p14="http://schemas.microsoft.com/office/powerpoint/2010/main" val="41734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22" name="Rectangle 2"/>
          <p:cNvSpPr>
            <a:spLocks noGrp="1" noChangeArrowheads="1"/>
          </p:cNvSpPr>
          <p:nvPr>
            <p:ph type="title"/>
          </p:nvPr>
        </p:nvSpPr>
        <p:spPr>
          <a:xfrm>
            <a:off x="369277" y="605896"/>
            <a:ext cx="2313633" cy="5646208"/>
          </a:xfrm>
        </p:spPr>
        <p:txBody>
          <a:bodyPr anchor="ctr">
            <a:normAutofit/>
          </a:bodyPr>
          <a:lstStyle/>
          <a:p>
            <a:pPr eaLnBrk="1" hangingPunct="1">
              <a:defRPr/>
            </a:pPr>
            <a:r>
              <a:rPr lang="en-US" altLang="en-US" sz="3200" dirty="0">
                <a:solidFill>
                  <a:srgbClr val="FFFFFF"/>
                </a:solidFill>
              </a:rPr>
              <a:t>Naloxone Distribution Programs </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23" name="Rectangle 3"/>
          <p:cNvSpPr>
            <a:spLocks noGrp="1" noChangeArrowheads="1"/>
          </p:cNvSpPr>
          <p:nvPr>
            <p:ph idx="1"/>
          </p:nvPr>
        </p:nvSpPr>
        <p:spPr>
          <a:xfrm>
            <a:off x="3556512" y="605896"/>
            <a:ext cx="4810247" cy="5646208"/>
          </a:xfrm>
        </p:spPr>
        <p:txBody>
          <a:bodyPr anchor="ctr">
            <a:normAutofit/>
          </a:bodyPr>
          <a:lstStyle/>
          <a:p>
            <a:pPr eaLnBrk="1" hangingPunct="1">
              <a:defRPr/>
            </a:pPr>
            <a:r>
              <a:rPr lang="en-US" altLang="en-US" dirty="0"/>
              <a:t>Naloxone has been around since 1971</a:t>
            </a:r>
          </a:p>
          <a:p>
            <a:pPr eaLnBrk="1" hangingPunct="1">
              <a:defRPr/>
            </a:pPr>
            <a:r>
              <a:rPr lang="en-US" altLang="en-US" dirty="0"/>
              <a:t>Naloxone Distribution Programs started in 1996</a:t>
            </a:r>
          </a:p>
          <a:p>
            <a:pPr eaLnBrk="1" hangingPunct="1">
              <a:defRPr/>
            </a:pPr>
            <a:r>
              <a:rPr lang="en-US" altLang="en-US" dirty="0"/>
              <a:t>All 50 states now have naloxone access laws</a:t>
            </a:r>
          </a:p>
          <a:p>
            <a:pPr eaLnBrk="1" hangingPunct="1">
              <a:defRPr/>
            </a:pPr>
            <a:r>
              <a:rPr lang="en-US" altLang="en-US" dirty="0"/>
              <a:t>Strategies/legislation vary by state</a:t>
            </a:r>
          </a:p>
          <a:p>
            <a:pPr eaLnBrk="1" hangingPunct="1">
              <a:defRPr/>
            </a:pPr>
            <a:r>
              <a:rPr lang="en-US" altLang="en-US" dirty="0"/>
              <a:t>Education is an expectation</a:t>
            </a:r>
          </a:p>
        </p:txBody>
      </p:sp>
      <p:sp>
        <p:nvSpPr>
          <p:cNvPr id="5" name="Footer Placeholder 4"/>
          <p:cNvSpPr>
            <a:spLocks noGrp="1"/>
          </p:cNvSpPr>
          <p:nvPr>
            <p:ph type="ftr" sz="quarter" idx="11"/>
          </p:nvPr>
        </p:nvSpPr>
        <p:spPr>
          <a:xfrm>
            <a:off x="6417734" y="6492875"/>
            <a:ext cx="3828877" cy="365125"/>
          </a:xfrm>
        </p:spPr>
        <p:txBody>
          <a:bodyPr>
            <a:normAutofit/>
          </a:bodyPr>
          <a:lstStyle/>
          <a:p>
            <a:pPr algn="l">
              <a:spcAft>
                <a:spcPts val="600"/>
              </a:spcAft>
              <a:defRPr/>
            </a:pPr>
            <a:r>
              <a:rPr lang="en-US" altLang="en-US" sz="1050" dirty="0">
                <a:solidFill>
                  <a:schemeClr val="tx2"/>
                </a:solidFill>
              </a:rPr>
              <a:t>CDC: MMWR June 19, 2015/64 (23): 631 - 635</a:t>
            </a:r>
          </a:p>
        </p:txBody>
      </p:sp>
    </p:spTree>
    <p:extLst>
      <p:ext uri="{BB962C8B-B14F-4D97-AF65-F5344CB8AC3E}">
        <p14:creationId xmlns:p14="http://schemas.microsoft.com/office/powerpoint/2010/main" val="8796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458787" y="196852"/>
            <a:ext cx="8226425" cy="762000"/>
          </a:xfrm>
        </p:spPr>
        <p:txBody>
          <a:bodyPr/>
          <a:lstStyle/>
          <a:p>
            <a:pPr eaLnBrk="1" hangingPunct="1">
              <a:defRPr/>
            </a:pPr>
            <a:r>
              <a:rPr lang="en-US" altLang="en-US" dirty="0"/>
              <a:t>Naloxone (Narcan): IM &amp; IN</a:t>
            </a:r>
          </a:p>
        </p:txBody>
      </p:sp>
      <p:pic>
        <p:nvPicPr>
          <p:cNvPr id="23555" name="Picture 5" descr="Intranasal naloxone layperson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573" y="1030288"/>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IN naloxone de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1035050"/>
            <a:ext cx="2438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1" descr="NALOKSON (NALOXONE, NAR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54100"/>
            <a:ext cx="28575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5975414" y="1819402"/>
            <a:ext cx="7490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narcan nasal sp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581400"/>
            <a:ext cx="182880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6789EE-FEED-4F9B-BCCD-71D604EEE6FF}"/>
              </a:ext>
            </a:extLst>
          </p:cNvPr>
          <p:cNvPicPr>
            <a:picLocks noChangeAspect="1"/>
          </p:cNvPicPr>
          <p:nvPr/>
        </p:nvPicPr>
        <p:blipFill>
          <a:blip r:embed="rId7"/>
          <a:stretch>
            <a:fillRect/>
          </a:stretch>
        </p:blipFill>
        <p:spPr>
          <a:xfrm>
            <a:off x="2133600" y="3924942"/>
            <a:ext cx="2401626" cy="2394685"/>
          </a:xfrm>
          <a:prstGeom prst="rect">
            <a:avLst/>
          </a:prstGeom>
        </p:spPr>
      </p:pic>
    </p:spTree>
    <p:extLst>
      <p:ext uri="{BB962C8B-B14F-4D97-AF65-F5344CB8AC3E}">
        <p14:creationId xmlns:p14="http://schemas.microsoft.com/office/powerpoint/2010/main" val="300441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6E9C9F-9D01-4FBA-8B4A-3C160AB63E05}"/>
              </a:ext>
            </a:extLst>
          </p:cNvPr>
          <p:cNvSpPr>
            <a:spLocks noGrp="1"/>
          </p:cNvSpPr>
          <p:nvPr>
            <p:ph type="title"/>
          </p:nvPr>
        </p:nvSpPr>
        <p:spPr>
          <a:xfrm>
            <a:off x="369277" y="516835"/>
            <a:ext cx="2313633" cy="5772840"/>
          </a:xfrm>
        </p:spPr>
        <p:txBody>
          <a:bodyPr anchor="ctr">
            <a:normAutofit/>
          </a:bodyPr>
          <a:lstStyle/>
          <a:p>
            <a:r>
              <a:rPr lang="en-US" sz="3100">
                <a:solidFill>
                  <a:srgbClr val="FFFFFF"/>
                </a:solidFill>
              </a:rPr>
              <a:t>Anyone can get a prescription for naloxone.</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0FCDA360-A7CC-CD15-3DA5-592671E60EEF}"/>
              </a:ext>
            </a:extLst>
          </p:cNvPr>
          <p:cNvGraphicFramePr>
            <a:graphicFrameLocks noGrp="1"/>
          </p:cNvGraphicFramePr>
          <p:nvPr>
            <p:ph idx="1"/>
            <p:extLst>
              <p:ext uri="{D42A27DB-BD31-4B8C-83A1-F6EECF244321}">
                <p14:modId xmlns:p14="http://schemas.microsoft.com/office/powerpoint/2010/main" val="495505272"/>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822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6E9C9F-9D01-4FBA-8B4A-3C160AB63E05}"/>
              </a:ext>
            </a:extLst>
          </p:cNvPr>
          <p:cNvSpPr>
            <a:spLocks noGrp="1"/>
          </p:cNvSpPr>
          <p:nvPr>
            <p:ph type="title"/>
          </p:nvPr>
        </p:nvSpPr>
        <p:spPr>
          <a:xfrm>
            <a:off x="369277" y="516835"/>
            <a:ext cx="2313633" cy="5772840"/>
          </a:xfrm>
        </p:spPr>
        <p:txBody>
          <a:bodyPr anchor="ctr">
            <a:normAutofit/>
          </a:bodyPr>
          <a:lstStyle/>
          <a:p>
            <a:r>
              <a:rPr lang="en-US" sz="3100">
                <a:solidFill>
                  <a:srgbClr val="FFFFFF"/>
                </a:solidFill>
              </a:rPr>
              <a:t>Naloxone only works on opioids.</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A10D9051-4203-F19F-F42D-3BE90A34464D}"/>
              </a:ext>
            </a:extLst>
          </p:cNvPr>
          <p:cNvGraphicFramePr>
            <a:graphicFrameLocks noGrp="1"/>
          </p:cNvGraphicFramePr>
          <p:nvPr>
            <p:ph idx="1"/>
            <p:extLst>
              <p:ext uri="{D42A27DB-BD31-4B8C-83A1-F6EECF244321}">
                <p14:modId xmlns:p14="http://schemas.microsoft.com/office/powerpoint/2010/main" val="597542476"/>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413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1" name="Rectangle 2868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8683" name="Rectangle 2868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674" name="Rectangle 2"/>
          <p:cNvSpPr>
            <a:spLocks noGrp="1" noChangeArrowheads="1"/>
          </p:cNvSpPr>
          <p:nvPr>
            <p:ph type="title"/>
          </p:nvPr>
        </p:nvSpPr>
        <p:spPr>
          <a:xfrm>
            <a:off x="369277" y="516835"/>
            <a:ext cx="2313633" cy="5772840"/>
          </a:xfrm>
        </p:spPr>
        <p:txBody>
          <a:bodyPr anchor="ctr">
            <a:normAutofit/>
          </a:bodyPr>
          <a:lstStyle/>
          <a:p>
            <a:pPr eaLnBrk="1" hangingPunct="1">
              <a:defRPr/>
            </a:pPr>
            <a:r>
              <a:rPr lang="en-US" altLang="en-US" sz="3100" dirty="0">
                <a:solidFill>
                  <a:srgbClr val="FFFFFF"/>
                </a:solidFill>
              </a:rPr>
              <a:t>Naloxone (Narcan)</a:t>
            </a:r>
          </a:p>
        </p:txBody>
      </p:sp>
      <p:sp>
        <p:nvSpPr>
          <p:cNvPr id="28685" name="Rectangle 2868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8677" name="Rectangle 3">
            <a:extLst>
              <a:ext uri="{FF2B5EF4-FFF2-40B4-BE49-F238E27FC236}">
                <a16:creationId xmlns:a16="http://schemas.microsoft.com/office/drawing/2014/main" id="{AB1B5AD5-BF52-29CE-505C-FB9A4111F201}"/>
              </a:ext>
            </a:extLst>
          </p:cNvPr>
          <p:cNvGraphicFramePr>
            <a:graphicFrameLocks noGrp="1"/>
          </p:cNvGraphicFramePr>
          <p:nvPr>
            <p:ph idx="1"/>
            <p:extLst>
              <p:ext uri="{D42A27DB-BD31-4B8C-83A1-F6EECF244321}">
                <p14:modId xmlns:p14="http://schemas.microsoft.com/office/powerpoint/2010/main" val="179706065"/>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059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4" name="Rectangle 2970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9706" name="Rectangle 2970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698" name="Rectangle 2"/>
          <p:cNvSpPr>
            <a:spLocks noGrp="1" noChangeArrowheads="1"/>
          </p:cNvSpPr>
          <p:nvPr>
            <p:ph type="title"/>
          </p:nvPr>
        </p:nvSpPr>
        <p:spPr>
          <a:xfrm>
            <a:off x="369277" y="516835"/>
            <a:ext cx="2313633" cy="2103875"/>
          </a:xfrm>
        </p:spPr>
        <p:txBody>
          <a:bodyPr>
            <a:normAutofit/>
          </a:bodyPr>
          <a:lstStyle/>
          <a:p>
            <a:pPr eaLnBrk="1" hangingPunct="1">
              <a:defRPr/>
            </a:pPr>
            <a:r>
              <a:rPr lang="en-US" altLang="en-US" sz="3100" dirty="0">
                <a:solidFill>
                  <a:srgbClr val="FFFFFF"/>
                </a:solidFill>
              </a:rPr>
              <a:t>How does Narcan Work? </a:t>
            </a:r>
          </a:p>
        </p:txBody>
      </p:sp>
      <p:sp>
        <p:nvSpPr>
          <p:cNvPr id="29699" name="Rectangle 3"/>
          <p:cNvSpPr>
            <a:spLocks noGrp="1" noChangeArrowheads="1"/>
          </p:cNvSpPr>
          <p:nvPr>
            <p:ph idx="1"/>
          </p:nvPr>
        </p:nvSpPr>
        <p:spPr>
          <a:xfrm>
            <a:off x="369278" y="2653800"/>
            <a:ext cx="2313633" cy="3335519"/>
          </a:xfrm>
        </p:spPr>
        <p:txBody>
          <a:bodyPr>
            <a:normAutofit/>
          </a:bodyPr>
          <a:lstStyle/>
          <a:p>
            <a:pPr eaLnBrk="1" hangingPunct="1">
              <a:defRPr/>
            </a:pPr>
            <a:r>
              <a:rPr lang="en-US" altLang="en-US" sz="1300" dirty="0">
                <a:solidFill>
                  <a:srgbClr val="FFFFFF"/>
                </a:solidFill>
              </a:rPr>
              <a:t>In an opioid overdose, the automatic drive to breathe is diminished</a:t>
            </a:r>
          </a:p>
          <a:p>
            <a:pPr eaLnBrk="1" hangingPunct="1">
              <a:defRPr/>
            </a:pPr>
            <a:r>
              <a:rPr lang="en-US" altLang="en-US" sz="1300" dirty="0">
                <a:solidFill>
                  <a:srgbClr val="FFFFFF"/>
                </a:solidFill>
              </a:rPr>
              <a:t>Narcan “steals the spot” of the opioid in the brain receptor site for 30 – 90 minutes - so breathing resumes while the Narcan lasts</a:t>
            </a:r>
          </a:p>
          <a:p>
            <a:pPr eaLnBrk="1" hangingPunct="1">
              <a:defRPr/>
            </a:pPr>
            <a:endParaRPr lang="en-US" altLang="en-US" sz="1300" b="1" dirty="0">
              <a:solidFill>
                <a:srgbClr val="FFFFFF"/>
              </a:solidFill>
            </a:endParaRPr>
          </a:p>
        </p:txBody>
      </p:sp>
      <p:sp>
        <p:nvSpPr>
          <p:cNvPr id="29708" name="Rectangle 2970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6512" y="1387544"/>
            <a:ext cx="5098562" cy="40829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612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63" name="Rectangle 3176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6" name="Rectangle 2"/>
          <p:cNvSpPr>
            <a:spLocks noGrp="1" noChangeArrowheads="1"/>
          </p:cNvSpPr>
          <p:nvPr>
            <p:ph type="title"/>
          </p:nvPr>
        </p:nvSpPr>
        <p:spPr>
          <a:xfrm>
            <a:off x="5894613" y="634946"/>
            <a:ext cx="2767693" cy="1450757"/>
          </a:xfrm>
        </p:spPr>
        <p:txBody>
          <a:bodyPr>
            <a:normAutofit/>
          </a:bodyPr>
          <a:lstStyle/>
          <a:p>
            <a:pPr eaLnBrk="1" hangingPunct="1">
              <a:defRPr/>
            </a:pPr>
            <a:r>
              <a:rPr lang="en-US" altLang="en-US" sz="3000" dirty="0"/>
              <a:t>Standard Training on Naloxone (Narcan)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5" r="2" b="2"/>
          <a:stretch/>
        </p:blipFill>
        <p:spPr bwMode="auto">
          <a:xfrm>
            <a:off x="475499" y="640081"/>
            <a:ext cx="5182351"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765" name="Straight Connector 3176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747" name="Rectangle 3"/>
          <p:cNvSpPr>
            <a:spLocks noGrp="1" noChangeArrowheads="1"/>
          </p:cNvSpPr>
          <p:nvPr>
            <p:ph idx="1"/>
          </p:nvPr>
        </p:nvSpPr>
        <p:spPr>
          <a:xfrm>
            <a:off x="5894613" y="2198913"/>
            <a:ext cx="2767693" cy="3755565"/>
          </a:xfrm>
        </p:spPr>
        <p:txBody>
          <a:bodyPr>
            <a:normAutofit/>
          </a:bodyPr>
          <a:lstStyle/>
          <a:p>
            <a:pPr eaLnBrk="1" hangingPunct="1">
              <a:defRPr/>
            </a:pPr>
            <a:r>
              <a:rPr lang="en-US" altLang="en-US" dirty="0"/>
              <a:t>Identifying an opioid overdose</a:t>
            </a:r>
          </a:p>
          <a:p>
            <a:pPr>
              <a:defRPr/>
            </a:pPr>
            <a:r>
              <a:rPr lang="en-US" altLang="en-US" dirty="0"/>
              <a:t>Calling 911</a:t>
            </a:r>
          </a:p>
          <a:p>
            <a:pPr>
              <a:defRPr/>
            </a:pPr>
            <a:r>
              <a:rPr lang="en-US" altLang="en-US" dirty="0"/>
              <a:t>Naloxone (Narcan) administration</a:t>
            </a:r>
          </a:p>
          <a:p>
            <a:pPr eaLnBrk="1" hangingPunct="1">
              <a:defRPr/>
            </a:pPr>
            <a:r>
              <a:rPr lang="en-US" altLang="en-US" dirty="0"/>
              <a:t>Resuscitative efforts</a:t>
            </a:r>
          </a:p>
          <a:p>
            <a:pPr eaLnBrk="1" hangingPunct="1">
              <a:defRPr/>
            </a:pPr>
            <a:r>
              <a:rPr lang="en-US" altLang="en-US" dirty="0"/>
              <a:t>Recovery position</a:t>
            </a:r>
          </a:p>
          <a:p>
            <a:pPr eaLnBrk="1" hangingPunct="1">
              <a:defRPr/>
            </a:pPr>
            <a:endParaRPr lang="en-US" altLang="en-US" dirty="0"/>
          </a:p>
          <a:p>
            <a:pPr eaLnBrk="1" hangingPunct="1">
              <a:defRPr/>
            </a:pPr>
            <a:endParaRPr lang="en-US" altLang="en-US" dirty="0"/>
          </a:p>
        </p:txBody>
      </p:sp>
      <p:sp>
        <p:nvSpPr>
          <p:cNvPr id="31767" name="Rectangle 31766">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769" name="Rectangle 3176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622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598F08-0262-4B72-A965-EC656D9989AD}"/>
              </a:ext>
            </a:extLst>
          </p:cNvPr>
          <p:cNvSpPr>
            <a:spLocks noGrp="1"/>
          </p:cNvSpPr>
          <p:nvPr>
            <p:ph type="title"/>
          </p:nvPr>
        </p:nvSpPr>
        <p:spPr>
          <a:xfrm>
            <a:off x="369277" y="516835"/>
            <a:ext cx="2313633" cy="5772840"/>
          </a:xfrm>
        </p:spPr>
        <p:txBody>
          <a:bodyPr anchor="ctr">
            <a:normAutofit/>
          </a:bodyPr>
          <a:lstStyle/>
          <a:p>
            <a:r>
              <a:rPr lang="en-US" sz="3100" dirty="0">
                <a:solidFill>
                  <a:srgbClr val="FFFFFF"/>
                </a:solidFill>
              </a:rPr>
              <a:t>In today’s training, you will learn about:</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2155B45-2EAC-54C2-C457-6A83200A76CF}"/>
              </a:ext>
            </a:extLst>
          </p:cNvPr>
          <p:cNvGraphicFramePr>
            <a:graphicFrameLocks noGrp="1"/>
          </p:cNvGraphicFramePr>
          <p:nvPr>
            <p:ph idx="1"/>
            <p:extLst>
              <p:ext uri="{D42A27DB-BD31-4B8C-83A1-F6EECF244321}">
                <p14:modId xmlns:p14="http://schemas.microsoft.com/office/powerpoint/2010/main" val="1047069024"/>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774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762000"/>
            <a:ext cx="8226425" cy="868363"/>
          </a:xfrm>
        </p:spPr>
        <p:txBody>
          <a:bodyPr>
            <a:normAutofit/>
          </a:bodyPr>
          <a:lstStyle/>
          <a:p>
            <a:pPr eaLnBrk="1" hangingPunct="1">
              <a:defRPr/>
            </a:pPr>
            <a:r>
              <a:rPr lang="en-US" altLang="en-US" sz="3200" dirty="0"/>
              <a:t>Identifying an Opioid Overdose</a:t>
            </a:r>
          </a:p>
        </p:txBody>
      </p:sp>
      <p:sp>
        <p:nvSpPr>
          <p:cNvPr id="48131" name="Rectangle 3"/>
          <p:cNvSpPr>
            <a:spLocks noGrp="1" noChangeArrowheads="1"/>
          </p:cNvSpPr>
          <p:nvPr>
            <p:ph idx="1"/>
          </p:nvPr>
        </p:nvSpPr>
        <p:spPr>
          <a:xfrm>
            <a:off x="609600" y="1905000"/>
            <a:ext cx="8072438" cy="4191000"/>
          </a:xfrm>
        </p:spPr>
        <p:txBody>
          <a:bodyPr>
            <a:normAutofit/>
          </a:bodyPr>
          <a:lstStyle/>
          <a:p>
            <a:pPr eaLnBrk="1" hangingPunct="1">
              <a:lnSpc>
                <a:spcPct val="90000"/>
              </a:lnSpc>
              <a:defRPr/>
            </a:pPr>
            <a:r>
              <a:rPr lang="en-US" altLang="en-US" sz="2400" dirty="0"/>
              <a:t>Unresponsive or minimally responsive</a:t>
            </a:r>
          </a:p>
          <a:p>
            <a:pPr eaLnBrk="1" hangingPunct="1">
              <a:lnSpc>
                <a:spcPct val="90000"/>
              </a:lnSpc>
              <a:defRPr/>
            </a:pPr>
            <a:r>
              <a:rPr lang="en-US" altLang="en-US" sz="2400" dirty="0"/>
              <a:t>Blue or gray face</a:t>
            </a:r>
          </a:p>
          <a:p>
            <a:pPr lvl="1">
              <a:defRPr/>
            </a:pPr>
            <a:r>
              <a:rPr lang="en-US" altLang="en-US" sz="2200" dirty="0"/>
              <a:t>Fingernails and lips can also become discolored</a:t>
            </a:r>
          </a:p>
          <a:p>
            <a:pPr eaLnBrk="1" hangingPunct="1">
              <a:lnSpc>
                <a:spcPct val="90000"/>
              </a:lnSpc>
              <a:defRPr/>
            </a:pPr>
            <a:r>
              <a:rPr lang="en-US" altLang="en-US" sz="2400" dirty="0"/>
              <a:t>Shallow breathing with rate less than 10 breaths per minute or not breathing at all</a:t>
            </a:r>
          </a:p>
          <a:p>
            <a:pPr eaLnBrk="1" hangingPunct="1">
              <a:lnSpc>
                <a:spcPct val="90000"/>
              </a:lnSpc>
              <a:defRPr/>
            </a:pPr>
            <a:r>
              <a:rPr lang="en-US" altLang="en-US" sz="2400" dirty="0"/>
              <a:t>Pinpoint pupils</a:t>
            </a:r>
          </a:p>
          <a:p>
            <a:pPr eaLnBrk="1" hangingPunct="1">
              <a:lnSpc>
                <a:spcPct val="90000"/>
              </a:lnSpc>
              <a:defRPr/>
            </a:pPr>
            <a:r>
              <a:rPr lang="en-US" altLang="en-US" sz="2400" dirty="0"/>
              <a:t>Loud, uneven snoring or gurgling noises</a:t>
            </a:r>
          </a:p>
          <a:p>
            <a:pPr>
              <a:defRPr/>
            </a:pPr>
            <a:r>
              <a:rPr lang="en-US" altLang="en-US" sz="2400" dirty="0">
                <a:solidFill>
                  <a:schemeClr val="tx2"/>
                </a:solidFill>
              </a:rPr>
              <a:t>Other evidence: known opioid user, track marks, syringes, pills or pill bottles, information from bystanders</a:t>
            </a:r>
          </a:p>
          <a:p>
            <a:pPr eaLnBrk="1" hangingPunct="1">
              <a:lnSpc>
                <a:spcPct val="90000"/>
              </a:lnSpc>
              <a:defRPr/>
            </a:pPr>
            <a:endParaRPr lang="en-US" altLang="en-US" sz="2800" dirty="0"/>
          </a:p>
        </p:txBody>
      </p:sp>
    </p:spTree>
    <p:extLst>
      <p:ext uri="{BB962C8B-B14F-4D97-AF65-F5344CB8AC3E}">
        <p14:creationId xmlns:p14="http://schemas.microsoft.com/office/powerpoint/2010/main" val="41477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B3AA-9C7E-41E3-8D74-ABC140B07D37}"/>
              </a:ext>
            </a:extLst>
          </p:cNvPr>
          <p:cNvSpPr>
            <a:spLocks noGrp="1"/>
          </p:cNvSpPr>
          <p:nvPr>
            <p:ph type="title"/>
          </p:nvPr>
        </p:nvSpPr>
        <p:spPr>
          <a:xfrm>
            <a:off x="848360" y="152400"/>
            <a:ext cx="7543800" cy="1450757"/>
          </a:xfrm>
        </p:spPr>
        <p:txBody>
          <a:bodyPr>
            <a:normAutofit/>
          </a:bodyPr>
          <a:lstStyle/>
          <a:p>
            <a:r>
              <a:rPr lang="en-US" sz="3600" dirty="0">
                <a:solidFill>
                  <a:schemeClr val="tx1"/>
                </a:solidFill>
              </a:rPr>
              <a:t>When NOT to Narcan: Other Substances</a:t>
            </a:r>
            <a:endParaRPr lang="en-US" sz="3600" dirty="0"/>
          </a:p>
        </p:txBody>
      </p:sp>
      <p:sp>
        <p:nvSpPr>
          <p:cNvPr id="9" name="Text Placeholder 8">
            <a:extLst>
              <a:ext uri="{FF2B5EF4-FFF2-40B4-BE49-F238E27FC236}">
                <a16:creationId xmlns:a16="http://schemas.microsoft.com/office/drawing/2014/main" id="{2CC42D06-C09E-4F73-B373-F1C53D64C449}"/>
              </a:ext>
            </a:extLst>
          </p:cNvPr>
          <p:cNvSpPr>
            <a:spLocks noGrp="1"/>
          </p:cNvSpPr>
          <p:nvPr>
            <p:ph type="body" idx="1"/>
          </p:nvPr>
        </p:nvSpPr>
        <p:spPr>
          <a:xfrm>
            <a:off x="777240" y="1846052"/>
            <a:ext cx="3703320" cy="736282"/>
          </a:xfrm>
        </p:spPr>
        <p:txBody>
          <a:bodyPr>
            <a:normAutofit fontScale="25000" lnSpcReduction="20000"/>
          </a:bodyPr>
          <a:lstStyle/>
          <a:p>
            <a:endParaRPr lang="en-US" sz="3500" dirty="0"/>
          </a:p>
          <a:p>
            <a:r>
              <a:rPr lang="en-US" sz="4800" dirty="0"/>
              <a:t>If the person is not unconscious or barely breathing, </a:t>
            </a:r>
            <a:r>
              <a:rPr lang="en-US" sz="4800" u="sng" dirty="0"/>
              <a:t>DO call 911</a:t>
            </a:r>
            <a:r>
              <a:rPr lang="en-US" sz="4800" dirty="0"/>
              <a:t>, but DO NOT Narcan</a:t>
            </a:r>
          </a:p>
          <a:p>
            <a:pPr lvl="1"/>
            <a:r>
              <a:rPr lang="en-US" sz="4800" dirty="0"/>
              <a:t>Not a necessity</a:t>
            </a:r>
          </a:p>
          <a:p>
            <a:endParaRPr lang="en-US" dirty="0"/>
          </a:p>
        </p:txBody>
      </p:sp>
      <p:sp>
        <p:nvSpPr>
          <p:cNvPr id="10" name="Content Placeholder 9">
            <a:extLst>
              <a:ext uri="{FF2B5EF4-FFF2-40B4-BE49-F238E27FC236}">
                <a16:creationId xmlns:a16="http://schemas.microsoft.com/office/drawing/2014/main" id="{2B9C9522-B14F-42A2-889D-A7C12989D16C}"/>
              </a:ext>
            </a:extLst>
          </p:cNvPr>
          <p:cNvSpPr>
            <a:spLocks noGrp="1"/>
          </p:cNvSpPr>
          <p:nvPr>
            <p:ph sz="half" idx="2"/>
          </p:nvPr>
        </p:nvSpPr>
        <p:spPr/>
        <p:txBody>
          <a:bodyPr>
            <a:normAutofit lnSpcReduction="10000"/>
          </a:bodyPr>
          <a:lstStyle/>
          <a:p>
            <a:r>
              <a:rPr lang="en-US" sz="1400" b="1" dirty="0"/>
              <a:t>Alcohol Poisoning:</a:t>
            </a:r>
          </a:p>
          <a:p>
            <a:pPr marL="285750" indent="-285750">
              <a:buFontTx/>
              <a:buChar char="-"/>
            </a:pPr>
            <a:r>
              <a:rPr lang="en-US" sz="1400" dirty="0"/>
              <a:t>Similar presentation (Difficulty breathing, blue/gray skin, unconsciousness)</a:t>
            </a:r>
          </a:p>
          <a:p>
            <a:pPr marL="285750" indent="-285750">
              <a:buFontTx/>
              <a:buChar char="-"/>
            </a:pPr>
            <a:r>
              <a:rPr lang="en-US" sz="1400" dirty="0"/>
              <a:t>ADD:</a:t>
            </a:r>
          </a:p>
          <a:p>
            <a:pPr marL="742950" lvl="1" indent="-285750">
              <a:buFontTx/>
              <a:buChar char="-"/>
            </a:pPr>
            <a:r>
              <a:rPr lang="en-US" sz="1400" dirty="0"/>
              <a:t>Alcohol smell</a:t>
            </a:r>
          </a:p>
          <a:p>
            <a:pPr marL="742950" lvl="1" indent="-285750">
              <a:buFontTx/>
              <a:buChar char="-"/>
            </a:pPr>
            <a:r>
              <a:rPr lang="en-US" sz="1400" dirty="0"/>
              <a:t>Vomiting</a:t>
            </a:r>
          </a:p>
          <a:p>
            <a:pPr marL="742950" lvl="1" indent="-285750">
              <a:buFontTx/>
              <a:buChar char="-"/>
            </a:pPr>
            <a:r>
              <a:rPr lang="en-US" sz="1400" dirty="0"/>
              <a:t>Low body temperature/hypothermia</a:t>
            </a:r>
          </a:p>
          <a:p>
            <a:pPr marL="742950" lvl="1" indent="-285750">
              <a:buFontTx/>
              <a:buChar char="-"/>
            </a:pPr>
            <a:endParaRPr lang="en-US" sz="1400" dirty="0"/>
          </a:p>
          <a:p>
            <a:r>
              <a:rPr lang="en-US" sz="1000" dirty="0"/>
              <a:t>(Retrieved from: https://www.niaaa.nih.gov/publications/brochures-and-fact-sheets/understanding-dangers-of-alcohol-overdose)</a:t>
            </a:r>
          </a:p>
          <a:p>
            <a:endParaRPr lang="en-US" dirty="0"/>
          </a:p>
        </p:txBody>
      </p:sp>
      <p:sp>
        <p:nvSpPr>
          <p:cNvPr id="11" name="Text Placeholder 10">
            <a:extLst>
              <a:ext uri="{FF2B5EF4-FFF2-40B4-BE49-F238E27FC236}">
                <a16:creationId xmlns:a16="http://schemas.microsoft.com/office/drawing/2014/main" id="{11552D3F-69E1-4184-A5E4-55B1A9E21326}"/>
              </a:ext>
            </a:extLst>
          </p:cNvPr>
          <p:cNvSpPr>
            <a:spLocks noGrp="1"/>
          </p:cNvSpPr>
          <p:nvPr>
            <p:ph type="body" sz="quarter" idx="3"/>
          </p:nvPr>
        </p:nvSpPr>
        <p:spPr/>
        <p:txBody>
          <a:bodyPr>
            <a:normAutofit fontScale="25000" lnSpcReduction="20000"/>
          </a:bodyPr>
          <a:lstStyle/>
          <a:p>
            <a:r>
              <a:rPr lang="en-US" sz="5600" b="1" dirty="0"/>
              <a:t>Marijuana “Overdose</a:t>
            </a:r>
            <a:r>
              <a:rPr lang="en-US" sz="1200" b="1" dirty="0"/>
              <a:t>”</a:t>
            </a:r>
          </a:p>
          <a:p>
            <a:endParaRPr lang="en-US" sz="1200" dirty="0"/>
          </a:p>
        </p:txBody>
      </p:sp>
      <p:sp>
        <p:nvSpPr>
          <p:cNvPr id="12" name="Content Placeholder 11">
            <a:extLst>
              <a:ext uri="{FF2B5EF4-FFF2-40B4-BE49-F238E27FC236}">
                <a16:creationId xmlns:a16="http://schemas.microsoft.com/office/drawing/2014/main" id="{E35D06A4-77CA-4917-AAB9-9298EE4A9396}"/>
              </a:ext>
            </a:extLst>
          </p:cNvPr>
          <p:cNvSpPr>
            <a:spLocks noGrp="1"/>
          </p:cNvSpPr>
          <p:nvPr>
            <p:ph sz="quarter" idx="4"/>
          </p:nvPr>
        </p:nvSpPr>
        <p:spPr>
          <a:xfrm>
            <a:off x="4663440" y="2286000"/>
            <a:ext cx="3703320" cy="3286760"/>
          </a:xfrm>
        </p:spPr>
        <p:txBody>
          <a:bodyPr>
            <a:normAutofit lnSpcReduction="10000"/>
          </a:bodyPr>
          <a:lstStyle/>
          <a:p>
            <a:pPr marL="285750" indent="-228600">
              <a:lnSpc>
                <a:spcPct val="90000"/>
              </a:lnSpc>
              <a:spcAft>
                <a:spcPts val="600"/>
              </a:spcAft>
              <a:buFont typeface="Arial" panose="020B0604020202020204" pitchFamily="34" charset="0"/>
              <a:buChar char="•"/>
            </a:pPr>
            <a:r>
              <a:rPr lang="en-US" sz="1400" dirty="0"/>
              <a:t>*Not fatal*</a:t>
            </a:r>
          </a:p>
          <a:p>
            <a:pPr lvl="1" indent="-228600">
              <a:lnSpc>
                <a:spcPct val="90000"/>
              </a:lnSpc>
              <a:spcAft>
                <a:spcPts val="600"/>
              </a:spcAft>
              <a:buFont typeface="Arial" panose="020B0604020202020204" pitchFamily="34" charset="0"/>
              <a:buChar char="•"/>
            </a:pPr>
            <a:r>
              <a:rPr lang="en-US" sz="1400" dirty="0"/>
              <a:t>Signs include: </a:t>
            </a:r>
          </a:p>
          <a:p>
            <a:pPr lvl="1" indent="-228600">
              <a:lnSpc>
                <a:spcPct val="90000"/>
              </a:lnSpc>
              <a:spcAft>
                <a:spcPts val="600"/>
              </a:spcAft>
              <a:buFont typeface="Arial" panose="020B0604020202020204" pitchFamily="34" charset="0"/>
              <a:buChar char="•"/>
            </a:pPr>
            <a:r>
              <a:rPr lang="en-US" sz="1400" b="0" i="0" dirty="0">
                <a:effectLst/>
              </a:rPr>
              <a:t>extreme confusion</a:t>
            </a:r>
          </a:p>
          <a:p>
            <a:pPr lvl="1" indent="-228600">
              <a:lnSpc>
                <a:spcPct val="90000"/>
              </a:lnSpc>
              <a:spcAft>
                <a:spcPts val="600"/>
              </a:spcAft>
              <a:buFont typeface="Arial" panose="020B0604020202020204" pitchFamily="34" charset="0"/>
              <a:buChar char="•"/>
            </a:pPr>
            <a:r>
              <a:rPr lang="en-US" sz="1400" b="0" i="0" dirty="0">
                <a:effectLst/>
              </a:rPr>
              <a:t>anxiety</a:t>
            </a:r>
          </a:p>
          <a:p>
            <a:pPr lvl="1" indent="-228600">
              <a:lnSpc>
                <a:spcPct val="90000"/>
              </a:lnSpc>
              <a:spcAft>
                <a:spcPts val="600"/>
              </a:spcAft>
              <a:buFont typeface="Arial" panose="020B0604020202020204" pitchFamily="34" charset="0"/>
              <a:buChar char="•"/>
            </a:pPr>
            <a:r>
              <a:rPr lang="en-US" sz="1400" b="0" i="0" dirty="0">
                <a:effectLst/>
              </a:rPr>
              <a:t>paranoia</a:t>
            </a:r>
          </a:p>
          <a:p>
            <a:pPr lvl="1" indent="-228600">
              <a:lnSpc>
                <a:spcPct val="90000"/>
              </a:lnSpc>
              <a:spcAft>
                <a:spcPts val="600"/>
              </a:spcAft>
              <a:buFont typeface="Arial" panose="020B0604020202020204" pitchFamily="34" charset="0"/>
              <a:buChar char="•"/>
            </a:pPr>
            <a:r>
              <a:rPr lang="en-US" sz="1400" b="0" i="0" dirty="0">
                <a:effectLst/>
              </a:rPr>
              <a:t>panic</a:t>
            </a:r>
          </a:p>
          <a:p>
            <a:pPr lvl="1" indent="-228600">
              <a:lnSpc>
                <a:spcPct val="90000"/>
              </a:lnSpc>
              <a:spcAft>
                <a:spcPts val="600"/>
              </a:spcAft>
              <a:buFont typeface="Arial" panose="020B0604020202020204" pitchFamily="34" charset="0"/>
              <a:buChar char="•"/>
            </a:pPr>
            <a:r>
              <a:rPr lang="en-US" sz="1400" b="0" i="0" dirty="0">
                <a:effectLst/>
              </a:rPr>
              <a:t>fast heart rate</a:t>
            </a:r>
          </a:p>
          <a:p>
            <a:pPr lvl="1" indent="-228600">
              <a:lnSpc>
                <a:spcPct val="90000"/>
              </a:lnSpc>
              <a:spcAft>
                <a:spcPts val="600"/>
              </a:spcAft>
              <a:buFont typeface="Arial" panose="020B0604020202020204" pitchFamily="34" charset="0"/>
              <a:buChar char="•"/>
            </a:pPr>
            <a:r>
              <a:rPr lang="en-US" sz="1400" b="0" i="0" dirty="0">
                <a:effectLst/>
              </a:rPr>
              <a:t>delusions or hallucinations</a:t>
            </a:r>
          </a:p>
          <a:p>
            <a:pPr lvl="1" indent="-228600">
              <a:lnSpc>
                <a:spcPct val="90000"/>
              </a:lnSpc>
              <a:spcAft>
                <a:spcPts val="600"/>
              </a:spcAft>
              <a:buFont typeface="Arial" panose="020B0604020202020204" pitchFamily="34" charset="0"/>
              <a:buChar char="•"/>
            </a:pPr>
            <a:r>
              <a:rPr lang="en-US" sz="1400" b="0" i="0" dirty="0">
                <a:effectLst/>
              </a:rPr>
              <a:t>increased blood pressure</a:t>
            </a:r>
          </a:p>
          <a:p>
            <a:pPr lvl="1" indent="-228600">
              <a:lnSpc>
                <a:spcPct val="90000"/>
              </a:lnSpc>
              <a:spcAft>
                <a:spcPts val="600"/>
              </a:spcAft>
              <a:buFont typeface="Arial" panose="020B0604020202020204" pitchFamily="34" charset="0"/>
              <a:buChar char="•"/>
            </a:pPr>
            <a:r>
              <a:rPr lang="en-US" sz="1400" b="0" i="0" dirty="0">
                <a:effectLst/>
              </a:rPr>
              <a:t>severe nausea or vomiting</a:t>
            </a:r>
          </a:p>
          <a:p>
            <a:pPr indent="-228600">
              <a:lnSpc>
                <a:spcPct val="90000"/>
              </a:lnSpc>
              <a:spcAft>
                <a:spcPts val="600"/>
              </a:spcAft>
              <a:buFont typeface="Arial" panose="020B0604020202020204" pitchFamily="34" charset="0"/>
              <a:buChar char="•"/>
            </a:pPr>
            <a:r>
              <a:rPr lang="en-US" sz="1000" dirty="0"/>
              <a:t>(Retrieved from: https://www.cdc.gov/marijuana/faqs.htm#:~:text=If%</a:t>
            </a:r>
            <a:endParaRPr lang="en-US" dirty="0"/>
          </a:p>
        </p:txBody>
      </p:sp>
      <p:sp>
        <p:nvSpPr>
          <p:cNvPr id="13" name="TextBox 12">
            <a:extLst>
              <a:ext uri="{FF2B5EF4-FFF2-40B4-BE49-F238E27FC236}">
                <a16:creationId xmlns:a16="http://schemas.microsoft.com/office/drawing/2014/main" id="{9FF8ECE7-EF29-408E-A1B6-7F9B6896628F}"/>
              </a:ext>
            </a:extLst>
          </p:cNvPr>
          <p:cNvSpPr txBox="1"/>
          <p:nvPr/>
        </p:nvSpPr>
        <p:spPr>
          <a:xfrm>
            <a:off x="990600" y="5715000"/>
            <a:ext cx="7565977" cy="707886"/>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*If unconscious, or struggling to breathe, 911 first then Narcan!*</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168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1" name="Rectangle 4916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49163" name="Rectangle 4916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154" name="Rectangle 2"/>
          <p:cNvSpPr>
            <a:spLocks noGrp="1" noChangeArrowheads="1"/>
          </p:cNvSpPr>
          <p:nvPr>
            <p:ph type="title"/>
          </p:nvPr>
        </p:nvSpPr>
        <p:spPr>
          <a:xfrm>
            <a:off x="369277" y="516835"/>
            <a:ext cx="2313633" cy="5772840"/>
          </a:xfrm>
        </p:spPr>
        <p:txBody>
          <a:bodyPr anchor="ctr">
            <a:normAutofit/>
          </a:bodyPr>
          <a:lstStyle/>
          <a:p>
            <a:pPr eaLnBrk="1" hangingPunct="1">
              <a:defRPr/>
            </a:pPr>
            <a:r>
              <a:rPr lang="en-US" altLang="en-US" sz="3100" dirty="0">
                <a:solidFill>
                  <a:srgbClr val="FFFFFF"/>
                </a:solidFill>
              </a:rPr>
              <a:t>Try to Rouse Them</a:t>
            </a:r>
          </a:p>
        </p:txBody>
      </p:sp>
      <p:sp>
        <p:nvSpPr>
          <p:cNvPr id="49165" name="Rectangle 4916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9157" name="Rectangle 3">
            <a:extLst>
              <a:ext uri="{FF2B5EF4-FFF2-40B4-BE49-F238E27FC236}">
                <a16:creationId xmlns:a16="http://schemas.microsoft.com/office/drawing/2014/main" id="{89F9EE4C-EBBC-50A9-E235-C9B588125533}"/>
              </a:ext>
            </a:extLst>
          </p:cNvPr>
          <p:cNvGraphicFramePr>
            <a:graphicFrameLocks noGrp="1"/>
          </p:cNvGraphicFramePr>
          <p:nvPr>
            <p:ph idx="1"/>
            <p:extLst>
              <p:ext uri="{D42A27DB-BD31-4B8C-83A1-F6EECF244321}">
                <p14:modId xmlns:p14="http://schemas.microsoft.com/office/powerpoint/2010/main" val="161320914"/>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87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22960" y="286603"/>
            <a:ext cx="7543800" cy="1450757"/>
          </a:xfrm>
        </p:spPr>
        <p:txBody>
          <a:bodyPr>
            <a:normAutofit/>
          </a:bodyPr>
          <a:lstStyle/>
          <a:p>
            <a:pPr eaLnBrk="1" hangingPunct="1">
              <a:defRPr/>
            </a:pPr>
            <a:r>
              <a:rPr lang="en-US" altLang="en-US" dirty="0"/>
              <a:t>Call 911</a:t>
            </a:r>
          </a:p>
        </p:txBody>
      </p:sp>
      <p:graphicFrame>
        <p:nvGraphicFramePr>
          <p:cNvPr id="50181" name="Rectangle 3">
            <a:extLst>
              <a:ext uri="{FF2B5EF4-FFF2-40B4-BE49-F238E27FC236}">
                <a16:creationId xmlns:a16="http://schemas.microsoft.com/office/drawing/2014/main" id="{76904B21-1335-C6A6-74EB-4FD7764F3678}"/>
              </a:ext>
            </a:extLst>
          </p:cNvPr>
          <p:cNvGraphicFramePr>
            <a:graphicFrameLocks noGrp="1"/>
          </p:cNvGraphicFramePr>
          <p:nvPr>
            <p:ph idx="1"/>
            <p:extLst>
              <p:ext uri="{D42A27DB-BD31-4B8C-83A1-F6EECF244321}">
                <p14:modId xmlns:p14="http://schemas.microsoft.com/office/powerpoint/2010/main" val="157483254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341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60" name="Rectangle 27659">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662" name="Rectangle 27661">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664" name="Straight Connector 27663">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666" name="Rectangle 27665">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3858509" y="634946"/>
            <a:ext cx="4803797" cy="1450757"/>
          </a:xfrm>
        </p:spPr>
        <p:txBody>
          <a:bodyPr vert="horz" lIns="91440" tIns="45720" rIns="91440" bIns="45720" rtlCol="0" anchor="b">
            <a:normAutofit/>
          </a:bodyPr>
          <a:lstStyle/>
          <a:p>
            <a:pPr>
              <a:defRPr/>
            </a:pPr>
            <a:r>
              <a:rPr lang="en-US" dirty="0"/>
              <a:t>Narcan Nasal Spray</a:t>
            </a:r>
          </a:p>
        </p:txBody>
      </p:sp>
      <p:pic>
        <p:nvPicPr>
          <p:cNvPr id="7" name="Picture 6" descr="A hand holding a remote control&#10;&#10;Description automatically generated">
            <a:extLst>
              <a:ext uri="{FF2B5EF4-FFF2-40B4-BE49-F238E27FC236}">
                <a16:creationId xmlns:a16="http://schemas.microsoft.com/office/drawing/2014/main" id="{E5E03FE5-D923-4678-A42B-3AC78820A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99" y="1001287"/>
            <a:ext cx="3015223" cy="1635757"/>
          </a:xfrm>
          <a:prstGeom prst="rect">
            <a:avLst/>
          </a:prstGeom>
        </p:spPr>
      </p:pic>
      <p:cxnSp>
        <p:nvCxnSpPr>
          <p:cNvPr id="27668" name="Straight Connector 27667">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499" y="3611907"/>
            <a:ext cx="3015222" cy="16885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70" name="Rectangle 27669">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672" name="Rectangle 27671">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11"/>
          </p:nvPr>
        </p:nvSpPr>
        <p:spPr>
          <a:xfrm>
            <a:off x="2764638" y="6459785"/>
            <a:ext cx="3617103" cy="365125"/>
          </a:xfrm>
        </p:spPr>
        <p:txBody>
          <a:bodyPr vert="horz" lIns="91440" tIns="45720" rIns="91440" bIns="45720" rtlCol="0" anchor="ctr">
            <a:normAutofit/>
          </a:bodyPr>
          <a:lstStyle/>
          <a:p>
            <a:pPr>
              <a:lnSpc>
                <a:spcPct val="90000"/>
              </a:lnSpc>
              <a:spcAft>
                <a:spcPts val="600"/>
              </a:spcAft>
              <a:defRPr/>
            </a:pPr>
            <a:r>
              <a:rPr lang="en-US" altLang="en-US" sz="700" b="1" kern="1200" cap="all" baseline="0" dirty="0">
                <a:solidFill>
                  <a:srgbClr val="FFFFFF"/>
                </a:solidFill>
                <a:latin typeface="+mn-lt"/>
                <a:ea typeface="+mn-ea"/>
                <a:cs typeface="+mn-cs"/>
              </a:rPr>
              <a:t>recently purchased by </a:t>
            </a:r>
          </a:p>
          <a:p>
            <a:pPr>
              <a:lnSpc>
                <a:spcPct val="90000"/>
              </a:lnSpc>
              <a:spcAft>
                <a:spcPts val="600"/>
              </a:spcAft>
              <a:defRPr/>
            </a:pPr>
            <a:r>
              <a:rPr lang="en-US" altLang="en-US" sz="700" b="1" kern="1200" cap="all" baseline="0" dirty="0">
                <a:solidFill>
                  <a:srgbClr val="FFFFFF"/>
                </a:solidFill>
                <a:latin typeface="+mn-lt"/>
                <a:ea typeface="+mn-ea"/>
                <a:cs typeface="+mn-cs"/>
              </a:rPr>
              <a:t>Emergent BioSolutions</a:t>
            </a:r>
          </a:p>
        </p:txBody>
      </p:sp>
      <p:graphicFrame>
        <p:nvGraphicFramePr>
          <p:cNvPr id="27656" name="Content Placeholder 2">
            <a:extLst>
              <a:ext uri="{FF2B5EF4-FFF2-40B4-BE49-F238E27FC236}">
                <a16:creationId xmlns:a16="http://schemas.microsoft.com/office/drawing/2014/main" id="{49921852-BA8B-8D55-5337-CDDE4176434F}"/>
              </a:ext>
            </a:extLst>
          </p:cNvPr>
          <p:cNvGraphicFramePr/>
          <p:nvPr>
            <p:extLst>
              <p:ext uri="{D42A27DB-BD31-4B8C-83A1-F6EECF244321}">
                <p14:modId xmlns:p14="http://schemas.microsoft.com/office/powerpoint/2010/main" val="1305990903"/>
              </p:ext>
            </p:extLst>
          </p:nvPr>
        </p:nvGraphicFramePr>
        <p:xfrm>
          <a:off x="3858509" y="2198914"/>
          <a:ext cx="4803797" cy="36701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0167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47500" y="639097"/>
            <a:ext cx="3609804" cy="3686015"/>
          </a:xfrm>
        </p:spPr>
        <p:txBody>
          <a:bodyPr vert="horz" lIns="91440" tIns="45720" rIns="91440" bIns="45720" rtlCol="0" anchor="b">
            <a:normAutofit/>
          </a:bodyPr>
          <a:lstStyle/>
          <a:p>
            <a:r>
              <a:rPr lang="en-US" sz="6800" dirty="0">
                <a:solidFill>
                  <a:schemeClr val="tx1">
                    <a:lumMod val="85000"/>
                    <a:lumOff val="15000"/>
                  </a:schemeClr>
                </a:solidFill>
              </a:rPr>
              <a:t>Storage and Expiration</a:t>
            </a:r>
          </a:p>
        </p:txBody>
      </p:sp>
      <p:pic>
        <p:nvPicPr>
          <p:cNvPr id="7" name="Picture 6" descr="A picture containing text&#10;&#10;Description automatically generated">
            <a:extLst>
              <a:ext uri="{FF2B5EF4-FFF2-40B4-BE49-F238E27FC236}">
                <a16:creationId xmlns:a16="http://schemas.microsoft.com/office/drawing/2014/main" id="{DA10653E-4677-4D73-B1CA-4D4860298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1118908"/>
            <a:ext cx="4096501" cy="4096501"/>
          </a:xfrm>
          <a:prstGeom prst="rect">
            <a:avLst/>
          </a:prstGeom>
        </p:spPr>
      </p:pic>
      <p:cxnSp>
        <p:nvCxnSpPr>
          <p:cNvPr id="25" name="Straight Connector 24">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0531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Rectangle 36870">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73" name="Rectangle 36872">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875" name="Straight Connector 36874">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877" name="Rectangle 3687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6879" name="Rectangle 3687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66" name="Rectangle 2"/>
          <p:cNvSpPr>
            <a:spLocks noGrp="1" noChangeArrowheads="1"/>
          </p:cNvSpPr>
          <p:nvPr>
            <p:ph type="title"/>
          </p:nvPr>
        </p:nvSpPr>
        <p:spPr>
          <a:xfrm>
            <a:off x="369277" y="605896"/>
            <a:ext cx="2313633" cy="5646208"/>
          </a:xfrm>
        </p:spPr>
        <p:txBody>
          <a:bodyPr vert="horz" lIns="91440" tIns="45720" rIns="91440" bIns="45720" rtlCol="0" anchor="ctr">
            <a:normAutofit/>
          </a:bodyPr>
          <a:lstStyle/>
          <a:p>
            <a:pPr>
              <a:defRPr/>
            </a:pPr>
            <a:r>
              <a:rPr lang="en-US" altLang="en-US" sz="2900" dirty="0">
                <a:solidFill>
                  <a:srgbClr val="FFFFFF"/>
                </a:solidFill>
              </a:rPr>
              <a:t>Naloxone Administration &amp; Personal Safety</a:t>
            </a:r>
          </a:p>
        </p:txBody>
      </p:sp>
      <p:sp>
        <p:nvSpPr>
          <p:cNvPr id="36881" name="Rectangle 3688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angle 1">
            <a:extLst>
              <a:ext uri="{FF2B5EF4-FFF2-40B4-BE49-F238E27FC236}">
                <a16:creationId xmlns:a16="http://schemas.microsoft.com/office/drawing/2014/main" id="{CE007801-A986-4A08-84A9-073DFDBA6AA5}"/>
              </a:ext>
            </a:extLst>
          </p:cNvPr>
          <p:cNvSpPr/>
          <p:nvPr/>
        </p:nvSpPr>
        <p:spPr>
          <a:xfrm>
            <a:off x="3556512" y="605896"/>
            <a:ext cx="4810247" cy="5646208"/>
          </a:xfrm>
          <a:prstGeom prst="rect">
            <a:avLst/>
          </a:prstGeom>
        </p:spPr>
        <p:txBody>
          <a:bodyPr vert="horz" lIns="0" tIns="45720" rIns="0" bIns="45720" rtlCol="0" anchor="ctr">
            <a:normAutofit/>
          </a:bodyPr>
          <a:lstStyle/>
          <a:p>
            <a:pPr marL="342900" indent="-3429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42900" indent="-342900" defTabSz="9144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The decision to withhold naloxone is equivalent to withholding (CPR) to an unresponsive person who may have had a heart attack. </a:t>
            </a:r>
          </a:p>
          <a:p>
            <a:pPr marL="342900" indent="-3429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42900" indent="-342900" defTabSz="9144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Personal protective equipment (PPE) like gloves, masks, etc. should be worn whenever available. </a:t>
            </a:r>
          </a:p>
          <a:p>
            <a:pPr marL="342900" indent="-3429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42900" indent="-342900" defTabSz="9144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Toxicity cannot occur from simply being in proximity to fentanyl. For opioid toxicity to occur, the drug must enter the blood and brain from the environment. </a:t>
            </a:r>
          </a:p>
          <a:p>
            <a:pPr marL="342900" indent="-342900" defTabSz="914400">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42900" indent="-342900" defTabSz="914400">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rPr>
              <a:t>It is critical that naloxone continue to be administered in a way that keeps everyone involved as safe as possible.  </a:t>
            </a:r>
          </a:p>
          <a:p>
            <a:pP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p:txBody>
      </p:sp>
    </p:spTree>
    <p:extLst>
      <p:ext uri="{BB962C8B-B14F-4D97-AF65-F5344CB8AC3E}">
        <p14:creationId xmlns:p14="http://schemas.microsoft.com/office/powerpoint/2010/main" val="2623395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838200"/>
            <a:ext cx="8229600" cy="792162"/>
          </a:xfrm>
        </p:spPr>
        <p:txBody>
          <a:bodyPr>
            <a:normAutofit/>
          </a:bodyPr>
          <a:lstStyle/>
          <a:p>
            <a:pPr eaLnBrk="1" hangingPunct="1">
              <a:defRPr/>
            </a:pPr>
            <a:r>
              <a:rPr lang="en-US" altLang="en-US" sz="3200" dirty="0"/>
              <a:t>Resuscitation</a:t>
            </a:r>
          </a:p>
        </p:txBody>
      </p:sp>
      <p:graphicFrame>
        <p:nvGraphicFramePr>
          <p:cNvPr id="51205" name="Rectangle 3">
            <a:extLst>
              <a:ext uri="{FF2B5EF4-FFF2-40B4-BE49-F238E27FC236}">
                <a16:creationId xmlns:a16="http://schemas.microsoft.com/office/drawing/2014/main" id="{7B10402A-728A-0E18-4FCC-6217154D3BAC}"/>
              </a:ext>
            </a:extLst>
          </p:cNvPr>
          <p:cNvGraphicFramePr>
            <a:graphicFrameLocks noGrp="1"/>
          </p:cNvGraphicFramePr>
          <p:nvPr>
            <p:ph idx="1"/>
          </p:nvPr>
        </p:nvGraphicFramePr>
        <p:xfrm>
          <a:off x="609600" y="1905000"/>
          <a:ext cx="8072438"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9597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7" name="Rectangle 56326">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58" name="Rectangle 56328">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359" name="Straight Connector 56330">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6360" name="Rectangle 56332">
            <a:extLst>
              <a:ext uri="{FF2B5EF4-FFF2-40B4-BE49-F238E27FC236}">
                <a16:creationId xmlns:a16="http://schemas.microsoft.com/office/drawing/2014/main" id="{4B89870F-11C6-4526-9139-814A089E7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56361" name="Rectangle 56334">
            <a:extLst>
              <a:ext uri="{FF2B5EF4-FFF2-40B4-BE49-F238E27FC236}">
                <a16:creationId xmlns:a16="http://schemas.microsoft.com/office/drawing/2014/main" id="{6C36583D-81E0-432E-A365-3CE136C2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0068"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37" name="Rectangle 56336">
            <a:extLst>
              <a:ext uri="{FF2B5EF4-FFF2-40B4-BE49-F238E27FC236}">
                <a16:creationId xmlns:a16="http://schemas.microsoft.com/office/drawing/2014/main" id="{19A636ED-1FDC-4F0E-9230-E0ACC3AEF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548075" y="0"/>
            <a:ext cx="56005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22" name="Rectangle 2"/>
          <p:cNvSpPr>
            <a:spLocks noGrp="1" noChangeArrowheads="1"/>
          </p:cNvSpPr>
          <p:nvPr>
            <p:ph type="title"/>
          </p:nvPr>
        </p:nvSpPr>
        <p:spPr>
          <a:xfrm>
            <a:off x="4129087" y="758952"/>
            <a:ext cx="4498719" cy="3566160"/>
          </a:xfrm>
        </p:spPr>
        <p:txBody>
          <a:bodyPr vert="horz" lIns="91440" tIns="45720" rIns="91440" bIns="45720" rtlCol="0" anchor="b">
            <a:normAutofit/>
          </a:bodyPr>
          <a:lstStyle/>
          <a:p>
            <a:pPr>
              <a:defRPr/>
            </a:pPr>
            <a:r>
              <a:rPr lang="en-US" altLang="en-US" sz="8000" dirty="0">
                <a:solidFill>
                  <a:srgbClr val="FFFFFF"/>
                </a:solidFill>
              </a:rPr>
              <a:t>Rescue Position</a:t>
            </a:r>
          </a:p>
        </p:txBody>
      </p:sp>
      <p:pic>
        <p:nvPicPr>
          <p:cNvPr id="3686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866" r="2" b="2"/>
          <a:stretch/>
        </p:blipFill>
        <p:spPr bwMode="auto">
          <a:xfrm>
            <a:off x="464084" y="2352485"/>
            <a:ext cx="2579976" cy="17557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91" r="25099" b="-3"/>
          <a:stretch/>
        </p:blipFill>
        <p:spPr bwMode="auto">
          <a:xfrm>
            <a:off x="381000" y="4610522"/>
            <a:ext cx="2584641" cy="17557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39" name="Straight Connector 56338">
            <a:extLst>
              <a:ext uri="{FF2B5EF4-FFF2-40B4-BE49-F238E27FC236}">
                <a16:creationId xmlns:a16="http://schemas.microsoft.com/office/drawing/2014/main" id="{70648CB8-34B7-46DA-B50F-1B93212E2F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9544" y="4343400"/>
            <a:ext cx="3901962"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6867"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2884" r="-1" b="-1"/>
          <a:stretch/>
        </p:blipFill>
        <p:spPr>
          <a:xfrm>
            <a:off x="380519" y="305380"/>
            <a:ext cx="2579976" cy="17579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165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3" name="Rectangle 57352">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57355" name="Rectangle 57354">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46" name="Rectangle 2"/>
          <p:cNvSpPr>
            <a:spLocks noGrp="1" noChangeArrowheads="1"/>
          </p:cNvSpPr>
          <p:nvPr>
            <p:ph type="title"/>
          </p:nvPr>
        </p:nvSpPr>
        <p:spPr>
          <a:xfrm>
            <a:off x="369277" y="516835"/>
            <a:ext cx="2313633" cy="5772840"/>
          </a:xfrm>
        </p:spPr>
        <p:txBody>
          <a:bodyPr anchor="ctr">
            <a:normAutofit/>
          </a:bodyPr>
          <a:lstStyle/>
          <a:p>
            <a:pPr eaLnBrk="1" hangingPunct="1">
              <a:defRPr/>
            </a:pPr>
            <a:r>
              <a:rPr lang="en-US" altLang="en-US" sz="3100" dirty="0">
                <a:solidFill>
                  <a:srgbClr val="FFFFFF"/>
                </a:solidFill>
              </a:rPr>
              <a:t>Afterwards</a:t>
            </a:r>
          </a:p>
        </p:txBody>
      </p:sp>
      <p:sp>
        <p:nvSpPr>
          <p:cNvPr id="57357" name="Rectangle 57356">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7349" name="Rectangle 3">
            <a:extLst>
              <a:ext uri="{FF2B5EF4-FFF2-40B4-BE49-F238E27FC236}">
                <a16:creationId xmlns:a16="http://schemas.microsoft.com/office/drawing/2014/main" id="{BE63B856-EBD4-ECDC-7D34-D4D1E5035DBE}"/>
              </a:ext>
            </a:extLst>
          </p:cNvPr>
          <p:cNvGraphicFramePr>
            <a:graphicFrameLocks noGrp="1"/>
          </p:cNvGraphicFramePr>
          <p:nvPr>
            <p:ph idx="1"/>
            <p:extLst>
              <p:ext uri="{D42A27DB-BD31-4B8C-83A1-F6EECF244321}">
                <p14:modId xmlns:p14="http://schemas.microsoft.com/office/powerpoint/2010/main" val="1061073421"/>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800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dirty="0">
                <a:solidFill>
                  <a:srgbClr val="FFFFFF"/>
                </a:solidFill>
                <a:latin typeface="Arial" panose="020B0604020202020204" pitchFamily="34" charset="0"/>
                <a:cs typeface="Arial" panose="020B0604020202020204" pitchFamily="34" charset="0"/>
              </a:rPr>
              <a:t>3 Waves of the Opioid Epidemic</a:t>
            </a:r>
          </a:p>
        </p:txBody>
      </p:sp>
      <p:sp>
        <p:nvSpPr>
          <p:cNvPr id="34" name="Rectangle 3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6" name="Content Placeholder 2">
            <a:extLst>
              <a:ext uri="{FF2B5EF4-FFF2-40B4-BE49-F238E27FC236}">
                <a16:creationId xmlns:a16="http://schemas.microsoft.com/office/drawing/2014/main" id="{F36C372C-8BE8-CBED-66C5-4595E366C0C4}"/>
              </a:ext>
            </a:extLst>
          </p:cNvPr>
          <p:cNvGraphicFramePr/>
          <p:nvPr>
            <p:extLst>
              <p:ext uri="{D42A27DB-BD31-4B8C-83A1-F6EECF244321}">
                <p14:modId xmlns:p14="http://schemas.microsoft.com/office/powerpoint/2010/main" val="3495246759"/>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240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5BA2E2A-D6EC-49F4-9DDE-C072BA2B0CFE}"/>
              </a:ext>
            </a:extLst>
          </p:cNvPr>
          <p:cNvSpPr>
            <a:spLocks noGrp="1"/>
          </p:cNvSpPr>
          <p:nvPr>
            <p:ph type="title"/>
          </p:nvPr>
        </p:nvSpPr>
        <p:spPr>
          <a:xfrm>
            <a:off x="369277" y="516835"/>
            <a:ext cx="2313633" cy="5772840"/>
          </a:xfrm>
        </p:spPr>
        <p:txBody>
          <a:bodyPr anchor="ctr">
            <a:normAutofit/>
          </a:bodyPr>
          <a:lstStyle/>
          <a:p>
            <a:r>
              <a:rPr lang="en-US" sz="3100" dirty="0">
                <a:solidFill>
                  <a:srgbClr val="FFFFFF"/>
                </a:solidFill>
              </a:rPr>
              <a:t>Next Steps</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ECC46EF-9E6E-27D4-A76F-AF8F47781536}"/>
              </a:ext>
            </a:extLst>
          </p:cNvPr>
          <p:cNvGraphicFramePr>
            <a:graphicFrameLocks noGrp="1"/>
          </p:cNvGraphicFramePr>
          <p:nvPr>
            <p:ph idx="1"/>
            <p:extLst>
              <p:ext uri="{D42A27DB-BD31-4B8C-83A1-F6EECF244321}">
                <p14:modId xmlns:p14="http://schemas.microsoft.com/office/powerpoint/2010/main" val="434832446"/>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3163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p:cNvSpPr>
            <a:spLocks noGrp="1"/>
          </p:cNvSpPr>
          <p:nvPr>
            <p:ph type="title"/>
          </p:nvPr>
        </p:nvSpPr>
        <p:spPr>
          <a:xfrm>
            <a:off x="800100" y="5252936"/>
            <a:ext cx="7543800" cy="1028715"/>
          </a:xfrm>
        </p:spPr>
        <p:txBody>
          <a:bodyPr anchor="ctr">
            <a:normAutofit/>
          </a:bodyPr>
          <a:lstStyle/>
          <a:p>
            <a:pPr algn="ctr"/>
            <a:r>
              <a:rPr lang="en-US" dirty="0">
                <a:solidFill>
                  <a:srgbClr val="FFFFFF"/>
                </a:solidFill>
              </a:rPr>
              <a:t>CT Narcan Legislation</a:t>
            </a:r>
          </a:p>
        </p:txBody>
      </p:sp>
      <p:sp>
        <p:nvSpPr>
          <p:cNvPr id="2" name="Content Placeholder 1"/>
          <p:cNvSpPr>
            <a:spLocks noGrp="1"/>
          </p:cNvSpPr>
          <p:nvPr>
            <p:ph idx="1"/>
          </p:nvPr>
        </p:nvSpPr>
        <p:spPr>
          <a:xfrm>
            <a:off x="822960" y="1086678"/>
            <a:ext cx="7520940" cy="3471467"/>
          </a:xfrm>
        </p:spPr>
        <p:txBody>
          <a:bodyPr>
            <a:normAutofit/>
          </a:bodyPr>
          <a:lstStyle/>
          <a:p>
            <a:r>
              <a:rPr lang="en-US" dirty="0"/>
              <a:t>PA 11-210: Good Samaritan Law; </a:t>
            </a:r>
            <a:r>
              <a:rPr lang="en-US" dirty="0">
                <a:cs typeface="Arial"/>
              </a:rPr>
              <a:t>↑ calls to 911</a:t>
            </a:r>
            <a:endParaRPr lang="en-US" dirty="0"/>
          </a:p>
          <a:p>
            <a:pPr lvl="1">
              <a:buFont typeface="Arial" panose="020B0604020202020204" pitchFamily="34" charset="0"/>
              <a:buChar char="•"/>
            </a:pPr>
            <a:r>
              <a:rPr lang="en-US" dirty="0"/>
              <a:t>The Good Samaritan Law was passed to address people’s unwillingness to call 911 for an overdose situation. </a:t>
            </a:r>
          </a:p>
          <a:p>
            <a:pPr lvl="1">
              <a:buFont typeface="Arial" panose="020B0604020202020204" pitchFamily="34" charset="0"/>
              <a:buChar char="•"/>
            </a:pPr>
            <a:r>
              <a:rPr lang="en-US" dirty="0"/>
              <a:t>This law protects people who call 911 seeking emergency medical services for an overdose from arrest for possession of drugs/paraphernalia. </a:t>
            </a:r>
          </a:p>
          <a:p>
            <a:pPr lvl="1">
              <a:buFont typeface="Arial" panose="020B0604020202020204" pitchFamily="34" charset="0"/>
              <a:buChar char="•"/>
            </a:pPr>
            <a:r>
              <a:rPr lang="en-US" dirty="0"/>
              <a:t>The law limits protection to this situation. It doesn’t protect someone from other charges or stop the police from serving a search or arrest warrant if that was already in process.</a:t>
            </a:r>
            <a:endParaRPr lang="en-US" dirty="0">
              <a:cs typeface="Arial"/>
            </a:endParaRPr>
          </a:p>
          <a:p>
            <a:endParaRPr lang="en-US" dirty="0"/>
          </a:p>
        </p:txBody>
      </p:sp>
      <p:sp>
        <p:nvSpPr>
          <p:cNvPr id="12"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9100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3604DE-B1AD-4528-89CB-A6A3EABA0EF1}"/>
              </a:ext>
            </a:extLst>
          </p:cNvPr>
          <p:cNvSpPr>
            <a:spLocks noGrp="1"/>
          </p:cNvSpPr>
          <p:nvPr>
            <p:ph type="title"/>
          </p:nvPr>
        </p:nvSpPr>
        <p:spPr>
          <a:xfrm>
            <a:off x="3967315" y="639097"/>
            <a:ext cx="4689988" cy="3686015"/>
          </a:xfrm>
        </p:spPr>
        <p:txBody>
          <a:bodyPr vert="horz" lIns="91440" tIns="45720" rIns="91440" bIns="45720" rtlCol="0" anchor="b">
            <a:normAutofit/>
          </a:bodyPr>
          <a:lstStyle/>
          <a:p>
            <a:r>
              <a:rPr lang="en-US" sz="8000" dirty="0">
                <a:solidFill>
                  <a:schemeClr val="tx1">
                    <a:lumMod val="85000"/>
                    <a:lumOff val="15000"/>
                  </a:schemeClr>
                </a:solidFill>
              </a:rPr>
              <a:t>Prevention Efforts</a:t>
            </a:r>
            <a:br>
              <a:rPr lang="en-US" sz="8000" dirty="0">
                <a:solidFill>
                  <a:schemeClr val="tx1">
                    <a:lumMod val="85000"/>
                    <a:lumOff val="15000"/>
                  </a:schemeClr>
                </a:solidFill>
              </a:rPr>
            </a:br>
            <a:endParaRPr lang="en-US" sz="8000" dirty="0">
              <a:solidFill>
                <a:schemeClr val="tx1">
                  <a:lumMod val="85000"/>
                  <a:lumOff val="15000"/>
                </a:schemeClr>
              </a:solidFill>
            </a:endParaRPr>
          </a:p>
        </p:txBody>
      </p:sp>
      <p:pic>
        <p:nvPicPr>
          <p:cNvPr id="19" name="Picture 18" descr="Person sanitising hand">
            <a:extLst>
              <a:ext uri="{FF2B5EF4-FFF2-40B4-BE49-F238E27FC236}">
                <a16:creationId xmlns:a16="http://schemas.microsoft.com/office/drawing/2014/main" id="{E7C9CF19-C789-BB7D-85CC-33CBEBC8663E}"/>
              </a:ext>
            </a:extLst>
          </p:cNvPr>
          <p:cNvPicPr>
            <a:picLocks noChangeAspect="1"/>
          </p:cNvPicPr>
          <p:nvPr/>
        </p:nvPicPr>
        <p:blipFill rotWithShape="1">
          <a:blip r:embed="rId2"/>
          <a:srcRect l="28318" r="36831" b="-1"/>
          <a:stretch/>
        </p:blipFill>
        <p:spPr>
          <a:xfrm>
            <a:off x="20" y="10"/>
            <a:ext cx="3476465" cy="6857989"/>
          </a:xfrm>
          <a:prstGeom prst="rect">
            <a:avLst/>
          </a:prstGeom>
        </p:spPr>
      </p:pic>
      <p:cxnSp>
        <p:nvCxnSpPr>
          <p:cNvPr id="31" name="Straight Connector 3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946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6E9C9F-9D01-4FBA-8B4A-3C160AB63E05}"/>
              </a:ext>
            </a:extLst>
          </p:cNvPr>
          <p:cNvSpPr>
            <a:spLocks noGrp="1"/>
          </p:cNvSpPr>
          <p:nvPr>
            <p:ph type="title"/>
          </p:nvPr>
        </p:nvSpPr>
        <p:spPr>
          <a:xfrm>
            <a:off x="369277" y="516835"/>
            <a:ext cx="2313633" cy="5772840"/>
          </a:xfrm>
        </p:spPr>
        <p:txBody>
          <a:bodyPr anchor="ctr">
            <a:normAutofit/>
          </a:bodyPr>
          <a:lstStyle/>
          <a:p>
            <a:r>
              <a:rPr lang="en-US" sz="3100" dirty="0">
                <a:solidFill>
                  <a:srgbClr val="FFFFFF"/>
                </a:solidFill>
              </a:rPr>
              <a:t>Does your town have a medication drop box?</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9E9FCE0D-77DC-CEAE-09B5-1E63C9A56245}"/>
              </a:ext>
            </a:extLst>
          </p:cNvPr>
          <p:cNvGraphicFramePr>
            <a:graphicFrameLocks noGrp="1"/>
          </p:cNvGraphicFramePr>
          <p:nvPr>
            <p:ph idx="1"/>
            <p:extLst>
              <p:ext uri="{D42A27DB-BD31-4B8C-83A1-F6EECF244321}">
                <p14:modId xmlns:p14="http://schemas.microsoft.com/office/powerpoint/2010/main" val="1229451583"/>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1978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BA8475A3-3952-408D-8E93-626076E6D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5217651" y="634946"/>
            <a:ext cx="3444655" cy="1450757"/>
          </a:xfrm>
        </p:spPr>
        <p:txBody>
          <a:bodyPr>
            <a:normAutofit/>
          </a:bodyPr>
          <a:lstStyle/>
          <a:p>
            <a:r>
              <a:rPr lang="en-US" sz="3400" b="0" dirty="0"/>
              <a:t>Medication Security &amp; Disposal</a:t>
            </a:r>
          </a:p>
        </p:txBody>
      </p:sp>
      <p:sp>
        <p:nvSpPr>
          <p:cNvPr id="4107" name="Rectangle 4106">
            <a:extLst>
              <a:ext uri="{FF2B5EF4-FFF2-40B4-BE49-F238E27FC236}">
                <a16:creationId xmlns:a16="http://schemas.microsoft.com/office/drawing/2014/main" id="{2D57056C-3580-48E4-9666-53A445F49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59593"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Rectangle 4108">
            <a:extLst>
              <a:ext uri="{FF2B5EF4-FFF2-40B4-BE49-F238E27FC236}">
                <a16:creationId xmlns:a16="http://schemas.microsoft.com/office/drawing/2014/main" id="{41C87A45-5863-4DAD-A1ED-9DD72EF1D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deterra">
            <a:extLst>
              <a:ext uri="{FF2B5EF4-FFF2-40B4-BE49-F238E27FC236}">
                <a16:creationId xmlns:a16="http://schemas.microsoft.com/office/drawing/2014/main" id="{1CDCC713-79DB-4BB9-9CF3-3FC49E83C7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752" y="976342"/>
            <a:ext cx="2088525" cy="209902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10">
            <a:extLst>
              <a:ext uri="{FF2B5EF4-FFF2-40B4-BE49-F238E27FC236}">
                <a16:creationId xmlns:a16="http://schemas.microsoft.com/office/drawing/2014/main" id="{0480D754-2EAA-46BD-A784-B04FC0A6F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321733"/>
            <a:ext cx="1925558" cy="1978453"/>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1886" y="473902"/>
            <a:ext cx="1670741" cy="167074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13" name="Straight Connector 4112">
            <a:extLst>
              <a:ext uri="{FF2B5EF4-FFF2-40B4-BE49-F238E27FC236}">
                <a16:creationId xmlns:a16="http://schemas.microsoft.com/office/drawing/2014/main" id="{CF099F8D-E727-44BC-9275-1EC5736F04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4926"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115" name="Rectangle 4114">
            <a:extLst>
              <a:ext uri="{FF2B5EF4-FFF2-40B4-BE49-F238E27FC236}">
                <a16:creationId xmlns:a16="http://schemas.microsoft.com/office/drawing/2014/main" id="{14BF5C5C-12B0-46A7-8912-9751C89D4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0912"/>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1265" y="4214714"/>
            <a:ext cx="2049241" cy="14375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7" name="Rectangle 4116">
            <a:extLst>
              <a:ext uri="{FF2B5EF4-FFF2-40B4-BE49-F238E27FC236}">
                <a16:creationId xmlns:a16="http://schemas.microsoft.com/office/drawing/2014/main" id="{0EF884FC-88CB-4669-9AA4-82CBE2BC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48564" y="2924062"/>
            <a:ext cx="1721311" cy="25866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5217651" y="2198914"/>
            <a:ext cx="3444655" cy="3670180"/>
          </a:xfrm>
        </p:spPr>
        <p:txBody>
          <a:bodyPr>
            <a:normAutofit/>
          </a:bodyPr>
          <a:lstStyle/>
          <a:p>
            <a:r>
              <a:rPr lang="en-US" sz="1600" dirty="0">
                <a:latin typeface="Calibri" panose="020F0502020204030204" pitchFamily="34" charset="0"/>
                <a:cs typeface="Calibri" panose="020F0502020204030204" pitchFamily="34" charset="0"/>
              </a:rPr>
              <a:t>Medication lock boxes</a:t>
            </a:r>
          </a:p>
          <a:p>
            <a:r>
              <a:rPr lang="en-US" sz="1600" dirty="0">
                <a:latin typeface="Calibri" panose="020F0502020204030204" pitchFamily="34" charset="0"/>
                <a:cs typeface="Calibri" panose="020F0502020204030204" pitchFamily="34" charset="0"/>
                <a:hlinkClick r:id="rId7"/>
              </a:rPr>
              <a:t>Medication drop boxes </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DEA drug take back days</a:t>
            </a:r>
          </a:p>
          <a:p>
            <a:r>
              <a:rPr lang="en-US" sz="1600" dirty="0">
                <a:latin typeface="Calibri" panose="020F0502020204030204" pitchFamily="34" charset="0"/>
                <a:cs typeface="Calibri" panose="020F0502020204030204" pitchFamily="34" charset="0"/>
              </a:rPr>
              <a:t>Pharmacy disposal bags</a:t>
            </a:r>
          </a:p>
        </p:txBody>
      </p:sp>
      <p:sp>
        <p:nvSpPr>
          <p:cNvPr id="4119" name="Rectangle 4118">
            <a:extLst>
              <a:ext uri="{FF2B5EF4-FFF2-40B4-BE49-F238E27FC236}">
                <a16:creationId xmlns:a16="http://schemas.microsoft.com/office/drawing/2014/main" id="{1180F95C-403D-4961-9F97-F226C6878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21" name="Rectangle 4120">
            <a:extLst>
              <a:ext uri="{FF2B5EF4-FFF2-40B4-BE49-F238E27FC236}">
                <a16:creationId xmlns:a16="http://schemas.microsoft.com/office/drawing/2014/main" id="{04DD3E41-33C2-4660-BB4C-BBCF07F65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191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5894613" y="634946"/>
            <a:ext cx="2767693" cy="1450757"/>
          </a:xfrm>
        </p:spPr>
        <p:txBody>
          <a:bodyPr>
            <a:normAutofit/>
          </a:bodyPr>
          <a:lstStyle/>
          <a:p>
            <a:r>
              <a:rPr lang="en-US" sz="3000" dirty="0"/>
              <a:t>NORA (Naloxone + Overdose Response App)</a:t>
            </a:r>
          </a:p>
        </p:txBody>
      </p:sp>
      <p:pic>
        <p:nvPicPr>
          <p:cNvPr id="4" name="Picture 2">
            <a:extLst>
              <a:ext uri="{FF2B5EF4-FFF2-40B4-BE49-F238E27FC236}">
                <a16:creationId xmlns:a16="http://schemas.microsoft.com/office/drawing/2014/main" id="{6D5903DC-D8A6-461A-9057-2D66C7666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1" t="8447" r="5047" b="24547"/>
          <a:stretch/>
        </p:blipFill>
        <p:spPr bwMode="auto">
          <a:xfrm>
            <a:off x="475499" y="1819033"/>
            <a:ext cx="5182351" cy="29565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894613" y="2198914"/>
            <a:ext cx="2767693" cy="3670180"/>
          </a:xfrm>
        </p:spPr>
        <p:txBody>
          <a:bodyPr>
            <a:normAutofit/>
          </a:bodyPr>
          <a:lstStyle/>
          <a:p>
            <a:pPr>
              <a:buFont typeface="Arial" panose="020B0604020202020204" pitchFamily="34" charset="0"/>
              <a:buChar char="•"/>
            </a:pPr>
            <a:r>
              <a:rPr lang="en-US" sz="1600" dirty="0"/>
              <a:t> A free tool from the CT Department of Public Health</a:t>
            </a:r>
          </a:p>
          <a:p>
            <a:pPr>
              <a:buFont typeface="Arial" panose="020B0604020202020204" pitchFamily="34" charset="0"/>
              <a:buChar char="•"/>
            </a:pPr>
            <a:r>
              <a:rPr lang="en-US" sz="1600" dirty="0"/>
              <a:t> A progressive website, rather than an app per se, for desktop or phone use </a:t>
            </a:r>
          </a:p>
          <a:p>
            <a:pPr>
              <a:buFont typeface="Arial" panose="020B0604020202020204" pitchFamily="34" charset="0"/>
              <a:buChar char="•"/>
            </a:pPr>
            <a:r>
              <a:rPr lang="en-US" sz="1600" dirty="0"/>
              <a:t> Go to </a:t>
            </a:r>
            <a:r>
              <a:rPr lang="en-US" sz="1600" dirty="0">
                <a:hlinkClick r:id="rId4">
                  <a:extLst>
                    <a:ext uri="{A12FA001-AC4F-418D-AE19-62706E023703}">
                      <ahyp:hlinkClr xmlns:ahyp="http://schemas.microsoft.com/office/drawing/2018/hyperlinkcolor" val="tx"/>
                    </a:ext>
                  </a:extLst>
                </a:hlinkClick>
              </a:rPr>
              <a:t>www.norasaves.com</a:t>
            </a:r>
            <a:r>
              <a:rPr lang="en-US" sz="1600" dirty="0"/>
              <a:t> to add to your phone (instructions also on the website)</a:t>
            </a:r>
          </a:p>
          <a:p>
            <a:pPr>
              <a:buFont typeface="Arial" panose="020B0604020202020204" pitchFamily="34" charset="0"/>
              <a:buChar char="•"/>
            </a:pPr>
            <a:r>
              <a:rPr lang="en-US" sz="1600" dirty="0"/>
              <a:t> Covers everything you need to know, including how to access Narcan, how to administer it, legislation, submitting data, etc. </a:t>
            </a:r>
          </a:p>
        </p:txBody>
      </p:sp>
      <p:sp>
        <p:nvSpPr>
          <p:cNvPr id="18"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3637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679930"/>
            <a:ext cx="8686800" cy="944562"/>
          </a:xfrm>
        </p:spPr>
        <p:txBody>
          <a:bodyPr>
            <a:normAutofit/>
          </a:bodyPr>
          <a:lstStyle/>
          <a:p>
            <a:r>
              <a:rPr lang="en-US" sz="3200" dirty="0">
                <a:solidFill>
                  <a:schemeClr val="tx1"/>
                </a:solidFill>
              </a:rPr>
              <a:t>Statewide Efforts</a:t>
            </a:r>
          </a:p>
        </p:txBody>
      </p:sp>
      <p:sp>
        <p:nvSpPr>
          <p:cNvPr id="6" name="TextBox 5"/>
          <p:cNvSpPr txBox="1"/>
          <p:nvPr/>
        </p:nvSpPr>
        <p:spPr>
          <a:xfrm>
            <a:off x="2340293" y="2426196"/>
            <a:ext cx="1981200" cy="1323439"/>
          </a:xfrm>
          <a:prstGeom prst="rect">
            <a:avLst/>
          </a:prstGeom>
          <a:noFill/>
        </p:spPr>
        <p:txBody>
          <a:bodyPr wrap="square" rtlCol="0">
            <a:spAutoFit/>
          </a:bodyPr>
          <a:lstStyle/>
          <a:p>
            <a:pPr algn="ctr"/>
            <a:r>
              <a:rPr lang="en-US" sz="1600" dirty="0"/>
              <a:t>Awareness of risks of prescription drugs, information on safe medication storage and disposal</a:t>
            </a:r>
          </a:p>
        </p:txBody>
      </p:sp>
      <p:sp>
        <p:nvSpPr>
          <p:cNvPr id="7" name="TextBox 6"/>
          <p:cNvSpPr txBox="1"/>
          <p:nvPr/>
        </p:nvSpPr>
        <p:spPr>
          <a:xfrm>
            <a:off x="2330630" y="4551339"/>
            <a:ext cx="2045156" cy="1323439"/>
          </a:xfrm>
          <a:prstGeom prst="rect">
            <a:avLst/>
          </a:prstGeom>
          <a:noFill/>
        </p:spPr>
        <p:txBody>
          <a:bodyPr wrap="square" rtlCol="0">
            <a:spAutoFit/>
          </a:bodyPr>
          <a:lstStyle/>
          <a:p>
            <a:pPr algn="ctr"/>
            <a:r>
              <a:rPr lang="en-US" sz="1600" dirty="0"/>
              <a:t>Information about opioids, treatment connections, recovery supports &amp; harm reduction </a:t>
            </a:r>
          </a:p>
        </p:txBody>
      </p:sp>
      <p:pic>
        <p:nvPicPr>
          <p:cNvPr id="2050" name="Picture 2" descr="Image may contain: one or more people, possible text that says 'SUBSTANCE USE DISORDERS... NO MORE SHAME LIVE dmhas LOUD'">
            <a:extLst>
              <a:ext uri="{FF2B5EF4-FFF2-40B4-BE49-F238E27FC236}">
                <a16:creationId xmlns:a16="http://schemas.microsoft.com/office/drawing/2014/main" id="{28A22794-35B9-4A60-B5E0-E64453C2BF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92" y="4144801"/>
            <a:ext cx="1890438" cy="1890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54EE7F8-6031-45C3-BD12-65C7C80A07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974"/>
          <a:stretch/>
        </p:blipFill>
        <p:spPr bwMode="auto">
          <a:xfrm>
            <a:off x="407535" y="1907855"/>
            <a:ext cx="1923095" cy="2207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8A094D1-7739-4117-9B63-FF7D8D85AAC2}"/>
              </a:ext>
            </a:extLst>
          </p:cNvPr>
          <p:cNvSpPr txBox="1"/>
          <p:nvPr/>
        </p:nvSpPr>
        <p:spPr>
          <a:xfrm>
            <a:off x="4665208" y="4091006"/>
            <a:ext cx="4038600" cy="2062103"/>
          </a:xfrm>
          <a:prstGeom prst="rect">
            <a:avLst/>
          </a:prstGeom>
          <a:noFill/>
        </p:spPr>
        <p:txBody>
          <a:bodyPr wrap="square">
            <a:spAutoFit/>
          </a:bodyPr>
          <a:lstStyle/>
          <a:p>
            <a:pPr algn="ctr"/>
            <a:r>
              <a:rPr lang="en-US" sz="1600" dirty="0"/>
              <a:t>Statewide campaign to increase awareness of </a:t>
            </a:r>
            <a:r>
              <a:rPr lang="en-US" sz="1600" dirty="0">
                <a:effectLst/>
                <a:ea typeface="Calibri" panose="020F0502020204030204" pitchFamily="34" charset="0"/>
                <a:cs typeface="Times New Roman" panose="02020603050405020304" pitchFamily="18" charset="0"/>
              </a:rPr>
              <a:t>was designed to target youth, young adults, and parents/caregivers, raising awareness about how teens and young adults are accessing prescription drugs, why they are using them, the lethal risks of obtaining counterfeit pills, and available prevention, treatment, and support resources.</a:t>
            </a:r>
            <a:r>
              <a:rPr lang="en-US" sz="1600" dirty="0"/>
              <a:t> </a:t>
            </a:r>
            <a:endParaRPr lang="en-US" dirty="0"/>
          </a:p>
        </p:txBody>
      </p:sp>
      <p:sp>
        <p:nvSpPr>
          <p:cNvPr id="5" name="Rectangle 4">
            <a:extLst>
              <a:ext uri="{FF2B5EF4-FFF2-40B4-BE49-F238E27FC236}">
                <a16:creationId xmlns:a16="http://schemas.microsoft.com/office/drawing/2014/main" id="{226F3FFA-8319-4741-BFA9-87BA429EF8AB}"/>
              </a:ext>
            </a:extLst>
          </p:cNvPr>
          <p:cNvSpPr/>
          <p:nvPr/>
        </p:nvSpPr>
        <p:spPr>
          <a:xfrm>
            <a:off x="304800" y="1828800"/>
            <a:ext cx="4070986" cy="428798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3E9027F-DF60-4D6C-A3F0-7A80FAA25B88}"/>
              </a:ext>
            </a:extLst>
          </p:cNvPr>
          <p:cNvPicPr>
            <a:picLocks noChangeAspect="1"/>
          </p:cNvPicPr>
          <p:nvPr/>
        </p:nvPicPr>
        <p:blipFill>
          <a:blip r:embed="rId5"/>
          <a:stretch>
            <a:fillRect/>
          </a:stretch>
        </p:blipFill>
        <p:spPr>
          <a:xfrm>
            <a:off x="4795648" y="1904807"/>
            <a:ext cx="3414056" cy="1987468"/>
          </a:xfrm>
          <a:prstGeom prst="rect">
            <a:avLst/>
          </a:prstGeom>
        </p:spPr>
      </p:pic>
    </p:spTree>
    <p:extLst>
      <p:ext uri="{BB962C8B-B14F-4D97-AF65-F5344CB8AC3E}">
        <p14:creationId xmlns:p14="http://schemas.microsoft.com/office/powerpoint/2010/main" val="3985172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4BF9-0AF4-4633-86E2-496D24D1B096}"/>
              </a:ext>
            </a:extLst>
          </p:cNvPr>
          <p:cNvSpPr>
            <a:spLocks noGrp="1"/>
          </p:cNvSpPr>
          <p:nvPr>
            <p:ph type="title"/>
          </p:nvPr>
        </p:nvSpPr>
        <p:spPr/>
        <p:txBody>
          <a:bodyPr/>
          <a:lstStyle/>
          <a:p>
            <a:r>
              <a:rPr lang="en-US" dirty="0"/>
              <a:t>Guidance on Safe Storage</a:t>
            </a:r>
          </a:p>
        </p:txBody>
      </p:sp>
      <p:sp>
        <p:nvSpPr>
          <p:cNvPr id="3" name="Content Placeholder 2">
            <a:extLst>
              <a:ext uri="{FF2B5EF4-FFF2-40B4-BE49-F238E27FC236}">
                <a16:creationId xmlns:a16="http://schemas.microsoft.com/office/drawing/2014/main" id="{8206FBEE-C79E-4C22-83F6-1FCF62B12B88}"/>
              </a:ext>
            </a:extLst>
          </p:cNvPr>
          <p:cNvSpPr>
            <a:spLocks noGrp="1"/>
          </p:cNvSpPr>
          <p:nvPr>
            <p:ph idx="1"/>
          </p:nvPr>
        </p:nvSpPr>
        <p:spPr/>
        <p:txBody>
          <a:bodyPr/>
          <a:lstStyle/>
          <a:p>
            <a:r>
              <a:rPr lang="en-US" dirty="0"/>
              <a:t>Identify location in the school in which the Naloxone is accessible by for all those trained in usage at all times of the day to include co-curricular (day, evening, weekends) events. It is important to remember that staff, students, visitors, and vendors are all at risk for a potential overdose.</a:t>
            </a:r>
          </a:p>
          <a:p>
            <a:r>
              <a:rPr lang="en-US" dirty="0"/>
              <a:t>Places where the nasal naloxone is to be stored, should be identified, with the following consideration of the need for storage: </a:t>
            </a:r>
          </a:p>
          <a:p>
            <a:pPr lvl="1"/>
            <a:r>
              <a:rPr lang="en-US" dirty="0"/>
              <a:t> At one or more places where students may be most at risk (may include having a kit for the athletic trainers)</a:t>
            </a:r>
          </a:p>
          <a:p>
            <a:pPr lvl="1"/>
            <a:r>
              <a:rPr lang="en-US" dirty="0"/>
              <a:t>In such a manner as to allow rapid access by authorized persons</a:t>
            </a:r>
          </a:p>
          <a:p>
            <a:pPr lvl="1"/>
            <a:r>
              <a:rPr lang="en-US" dirty="0"/>
              <a:t> In a place accessible only to authorized persons. The storage location(s) </a:t>
            </a:r>
            <a:r>
              <a:rPr lang="en-US" b="1" dirty="0"/>
              <a:t>should be secure, but not </a:t>
            </a:r>
            <a:r>
              <a:rPr lang="en-US" dirty="0"/>
              <a:t>locked during those times when nasal naloxone is most likely to be administered</a:t>
            </a:r>
          </a:p>
        </p:txBody>
      </p:sp>
    </p:spTree>
    <p:extLst>
      <p:ext uri="{BB962C8B-B14F-4D97-AF65-F5344CB8AC3E}">
        <p14:creationId xmlns:p14="http://schemas.microsoft.com/office/powerpoint/2010/main" val="488435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D93A-5428-42B1-B3C6-D2AE17C0AEF5}"/>
              </a:ext>
            </a:extLst>
          </p:cNvPr>
          <p:cNvSpPr>
            <a:spLocks noGrp="1"/>
          </p:cNvSpPr>
          <p:nvPr>
            <p:ph type="title"/>
          </p:nvPr>
        </p:nvSpPr>
        <p:spPr/>
        <p:txBody>
          <a:bodyPr>
            <a:normAutofit/>
          </a:bodyPr>
          <a:lstStyle/>
          <a:p>
            <a:r>
              <a:rPr lang="en-US" sz="3200" dirty="0">
                <a:solidFill>
                  <a:schemeClr val="tx1"/>
                </a:solidFill>
              </a:rPr>
              <a:t>Harm</a:t>
            </a:r>
            <a:r>
              <a:rPr lang="en-US" sz="3200" dirty="0">
                <a:solidFill>
                  <a:srgbClr val="FF0000"/>
                </a:solidFill>
              </a:rPr>
              <a:t> </a:t>
            </a:r>
            <a:r>
              <a:rPr lang="en-US" sz="3200" dirty="0">
                <a:solidFill>
                  <a:schemeClr val="tx1"/>
                </a:solidFill>
              </a:rPr>
              <a:t>Reduction</a:t>
            </a:r>
          </a:p>
        </p:txBody>
      </p:sp>
      <p:sp>
        <p:nvSpPr>
          <p:cNvPr id="3" name="Content Placeholder 2">
            <a:extLst>
              <a:ext uri="{FF2B5EF4-FFF2-40B4-BE49-F238E27FC236}">
                <a16:creationId xmlns:a16="http://schemas.microsoft.com/office/drawing/2014/main" id="{0C8AB9E6-940A-48A3-A6A3-65C1EAADD552}"/>
              </a:ext>
            </a:extLst>
          </p:cNvPr>
          <p:cNvSpPr>
            <a:spLocks noGrp="1"/>
          </p:cNvSpPr>
          <p:nvPr>
            <p:ph idx="4294967295"/>
          </p:nvPr>
        </p:nvSpPr>
        <p:spPr>
          <a:xfrm>
            <a:off x="4800600" y="1956188"/>
            <a:ext cx="3886200" cy="3670300"/>
          </a:xfrm>
        </p:spPr>
        <p:txBody>
          <a:bodyPr>
            <a:normAutofit/>
          </a:bodyPr>
          <a:lstStyle/>
          <a:p>
            <a:pPr algn="ctr"/>
            <a:r>
              <a:rPr lang="en-US" dirty="0"/>
              <a:t>“</a:t>
            </a:r>
            <a:r>
              <a:rPr lang="en-US" b="0" i="0" dirty="0">
                <a:solidFill>
                  <a:srgbClr val="474747"/>
                </a:solidFill>
                <a:effectLst/>
                <a:latin typeface="Gentona Book"/>
              </a:rPr>
              <a:t>Harm reduction is exactly what it sounds like: reducing the harm associated with using drugs through a variety of public health interventions. But the concept relies on more than these tools and begins, at the most fundamental level, with recognizing that all people deserve safety and dignity. It does not treat drug use as a moral failing.”</a:t>
            </a:r>
            <a:endParaRPr lang="en-US" dirty="0"/>
          </a:p>
        </p:txBody>
      </p:sp>
      <p:pic>
        <p:nvPicPr>
          <p:cNvPr id="10" name="Picture 9">
            <a:hlinkClick r:id="rId3"/>
            <a:extLst>
              <a:ext uri="{FF2B5EF4-FFF2-40B4-BE49-F238E27FC236}">
                <a16:creationId xmlns:a16="http://schemas.microsoft.com/office/drawing/2014/main" id="{A7365D39-DF1A-46A0-831B-916DF146B67C}"/>
              </a:ext>
            </a:extLst>
          </p:cNvPr>
          <p:cNvPicPr>
            <a:picLocks noChangeAspect="1"/>
          </p:cNvPicPr>
          <p:nvPr/>
        </p:nvPicPr>
        <p:blipFill>
          <a:blip r:embed="rId4"/>
          <a:stretch>
            <a:fillRect/>
          </a:stretch>
        </p:blipFill>
        <p:spPr>
          <a:xfrm>
            <a:off x="4461714" y="5374415"/>
            <a:ext cx="1771858" cy="941798"/>
          </a:xfrm>
          <a:prstGeom prst="rect">
            <a:avLst/>
          </a:prstGeom>
        </p:spPr>
      </p:pic>
      <p:pic>
        <p:nvPicPr>
          <p:cNvPr id="11" name="Content Placeholder 6">
            <a:hlinkClick r:id="rId5"/>
            <a:extLst>
              <a:ext uri="{FF2B5EF4-FFF2-40B4-BE49-F238E27FC236}">
                <a16:creationId xmlns:a16="http://schemas.microsoft.com/office/drawing/2014/main" id="{429E2347-C9A5-468A-A156-B1691FA04877}"/>
              </a:ext>
            </a:extLst>
          </p:cNvPr>
          <p:cNvPicPr>
            <a:picLocks noChangeAspect="1"/>
          </p:cNvPicPr>
          <p:nvPr/>
        </p:nvPicPr>
        <p:blipFill>
          <a:blip r:embed="rId6"/>
          <a:stretch>
            <a:fillRect/>
          </a:stretch>
        </p:blipFill>
        <p:spPr>
          <a:xfrm>
            <a:off x="6249900" y="5438066"/>
            <a:ext cx="1125880" cy="874039"/>
          </a:xfrm>
          <a:prstGeom prst="rect">
            <a:avLst/>
          </a:prstGeom>
        </p:spPr>
      </p:pic>
      <p:pic>
        <p:nvPicPr>
          <p:cNvPr id="12" name="Picture 11">
            <a:hlinkClick r:id="rId7"/>
            <a:extLst>
              <a:ext uri="{FF2B5EF4-FFF2-40B4-BE49-F238E27FC236}">
                <a16:creationId xmlns:a16="http://schemas.microsoft.com/office/drawing/2014/main" id="{E1E78539-7465-4555-9D50-E960616C6072}"/>
              </a:ext>
            </a:extLst>
          </p:cNvPr>
          <p:cNvPicPr>
            <a:picLocks noChangeAspect="1"/>
          </p:cNvPicPr>
          <p:nvPr/>
        </p:nvPicPr>
        <p:blipFill>
          <a:blip r:embed="rId8"/>
          <a:stretch>
            <a:fillRect/>
          </a:stretch>
        </p:blipFill>
        <p:spPr>
          <a:xfrm>
            <a:off x="7408437" y="5438066"/>
            <a:ext cx="1735563" cy="814497"/>
          </a:xfrm>
          <a:prstGeom prst="rect">
            <a:avLst/>
          </a:prstGeom>
        </p:spPr>
      </p:pic>
      <p:pic>
        <p:nvPicPr>
          <p:cNvPr id="4" name="Picture 3">
            <a:extLst>
              <a:ext uri="{FF2B5EF4-FFF2-40B4-BE49-F238E27FC236}">
                <a16:creationId xmlns:a16="http://schemas.microsoft.com/office/drawing/2014/main" id="{42305A7C-25FA-428E-8E7F-1E14CCE42517}"/>
              </a:ext>
            </a:extLst>
          </p:cNvPr>
          <p:cNvPicPr>
            <a:picLocks noChangeAspect="1"/>
          </p:cNvPicPr>
          <p:nvPr/>
        </p:nvPicPr>
        <p:blipFill>
          <a:blip r:embed="rId9"/>
          <a:stretch>
            <a:fillRect/>
          </a:stretch>
        </p:blipFill>
        <p:spPr>
          <a:xfrm>
            <a:off x="557194" y="1977979"/>
            <a:ext cx="3786207" cy="3786207"/>
          </a:xfrm>
          <a:prstGeom prst="rect">
            <a:avLst/>
          </a:prstGeom>
        </p:spPr>
      </p:pic>
    </p:spTree>
    <p:extLst>
      <p:ext uri="{BB962C8B-B14F-4D97-AF65-F5344CB8AC3E}">
        <p14:creationId xmlns:p14="http://schemas.microsoft.com/office/powerpoint/2010/main" val="675012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CA746F-8EF8-4097-B536-28B2019BDC1E}"/>
              </a:ext>
            </a:extLst>
          </p:cNvPr>
          <p:cNvSpPr>
            <a:spLocks noGrp="1"/>
          </p:cNvSpPr>
          <p:nvPr>
            <p:ph type="title"/>
          </p:nvPr>
        </p:nvSpPr>
        <p:spPr/>
        <p:txBody>
          <a:bodyPr/>
          <a:lstStyle/>
          <a:p>
            <a:pPr algn="ctr"/>
            <a:r>
              <a:rPr lang="en-US" dirty="0"/>
              <a:t>Language Matters</a:t>
            </a:r>
          </a:p>
        </p:txBody>
      </p:sp>
      <p:sp>
        <p:nvSpPr>
          <p:cNvPr id="7" name="Content Placeholder 6">
            <a:extLst>
              <a:ext uri="{FF2B5EF4-FFF2-40B4-BE49-F238E27FC236}">
                <a16:creationId xmlns:a16="http://schemas.microsoft.com/office/drawing/2014/main" id="{3C5B5415-8E3F-4612-A01F-E7D0CF4D9391}"/>
              </a:ext>
            </a:extLst>
          </p:cNvPr>
          <p:cNvSpPr>
            <a:spLocks noGrp="1"/>
          </p:cNvSpPr>
          <p:nvPr>
            <p:ph sz="half" idx="2"/>
          </p:nvPr>
        </p:nvSpPr>
        <p:spPr>
          <a:xfrm>
            <a:off x="4663440" y="1845736"/>
            <a:ext cx="3870960" cy="4023359"/>
          </a:xfrm>
        </p:spPr>
        <p:txBody>
          <a:bodyPr>
            <a:normAutofit/>
          </a:bodyPr>
          <a:lstStyle/>
          <a:p>
            <a:pPr marL="0" indent="0" algn="l">
              <a:lnSpc>
                <a:spcPct val="100000"/>
              </a:lnSpc>
              <a:buNone/>
            </a:pPr>
            <a:r>
              <a:rPr lang="en-US" b="0" i="0" dirty="0">
                <a:solidFill>
                  <a:srgbClr val="474747"/>
                </a:solidFill>
                <a:effectLst/>
                <a:latin typeface="Open Sans"/>
              </a:rPr>
              <a:t>Person-first language maintains the integrity of individuals as whole human beings—by removing language that equates a person to their condition or has negative connotations.</a:t>
            </a:r>
            <a:r>
              <a:rPr lang="en-US" baseline="30000" dirty="0">
                <a:solidFill>
                  <a:srgbClr val="474747"/>
                </a:solidFill>
                <a:latin typeface="Open Sans"/>
              </a:rPr>
              <a:t> </a:t>
            </a:r>
          </a:p>
          <a:p>
            <a:pPr marL="0" indent="0" algn="l">
              <a:lnSpc>
                <a:spcPct val="100000"/>
              </a:lnSpc>
              <a:buNone/>
            </a:pPr>
            <a:r>
              <a:rPr lang="en-US" b="0" i="0" dirty="0">
                <a:solidFill>
                  <a:srgbClr val="474747"/>
                </a:solidFill>
                <a:effectLst/>
                <a:latin typeface="Open Sans"/>
              </a:rPr>
              <a:t>For example, “</a:t>
            </a:r>
            <a:r>
              <a:rPr lang="en-US" b="1" i="1" dirty="0">
                <a:solidFill>
                  <a:srgbClr val="474747"/>
                </a:solidFill>
                <a:effectLst/>
                <a:latin typeface="Open Sans"/>
              </a:rPr>
              <a:t>person with a substance use disorder</a:t>
            </a:r>
            <a:r>
              <a:rPr lang="en-US" b="0" i="0" dirty="0">
                <a:solidFill>
                  <a:srgbClr val="474747"/>
                </a:solidFill>
                <a:effectLst/>
                <a:latin typeface="Open Sans"/>
              </a:rPr>
              <a:t>” has a neutral tone and distinguishes the person from his or her diagnosis.</a:t>
            </a:r>
          </a:p>
          <a:p>
            <a:endParaRPr lang="en-US" dirty="0"/>
          </a:p>
        </p:txBody>
      </p:sp>
      <p:pic>
        <p:nvPicPr>
          <p:cNvPr id="3" name="Picture 2">
            <a:extLst>
              <a:ext uri="{FF2B5EF4-FFF2-40B4-BE49-F238E27FC236}">
                <a16:creationId xmlns:a16="http://schemas.microsoft.com/office/drawing/2014/main" id="{0306477C-D169-4BA4-B024-CF7A09F8D365}"/>
              </a:ext>
            </a:extLst>
          </p:cNvPr>
          <p:cNvPicPr>
            <a:picLocks noChangeAspect="1"/>
          </p:cNvPicPr>
          <p:nvPr/>
        </p:nvPicPr>
        <p:blipFill rotWithShape="1">
          <a:blip r:embed="rId3"/>
          <a:srcRect t="2137"/>
          <a:stretch/>
        </p:blipFill>
        <p:spPr>
          <a:xfrm>
            <a:off x="822960" y="1827263"/>
            <a:ext cx="3489960" cy="4425856"/>
          </a:xfrm>
          <a:prstGeom prst="rect">
            <a:avLst/>
          </a:prstGeom>
        </p:spPr>
      </p:pic>
    </p:spTree>
    <p:extLst>
      <p:ext uri="{BB962C8B-B14F-4D97-AF65-F5344CB8AC3E}">
        <p14:creationId xmlns:p14="http://schemas.microsoft.com/office/powerpoint/2010/main" val="3399902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title="Prescription Opioids: Even When Prescribed by a Doctor">
            <a:hlinkClick r:id="" action="ppaction://media"/>
            <a:extLst>
              <a:ext uri="{FF2B5EF4-FFF2-40B4-BE49-F238E27FC236}">
                <a16:creationId xmlns:a16="http://schemas.microsoft.com/office/drawing/2014/main" id="{A034A1A2-C6F7-45BC-A2E0-B0A19CCE3993}"/>
              </a:ext>
            </a:extLst>
          </p:cNvPr>
          <p:cNvPicPr>
            <a:picLocks noGrp="1" noRot="1" noChangeAspect="1"/>
          </p:cNvPicPr>
          <p:nvPr>
            <p:ph idx="1"/>
            <a:videoFile r:link="rId1"/>
          </p:nvPr>
        </p:nvPicPr>
        <p:blipFill>
          <a:blip r:embed="rId4"/>
          <a:stretch>
            <a:fillRect/>
          </a:stretch>
        </p:blipFill>
        <p:spPr>
          <a:xfrm>
            <a:off x="707517" y="1245274"/>
            <a:ext cx="7752969" cy="4361045"/>
          </a:xfrm>
          <a:prstGeom prst="rect">
            <a:avLst/>
          </a:prstGeom>
        </p:spPr>
      </p:pic>
    </p:spTree>
    <p:extLst>
      <p:ext uri="{BB962C8B-B14F-4D97-AF65-F5344CB8AC3E}">
        <p14:creationId xmlns:p14="http://schemas.microsoft.com/office/powerpoint/2010/main" val="18159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B3B2-86C8-4CB2-B01A-28F750025166}"/>
              </a:ext>
            </a:extLst>
          </p:cNvPr>
          <p:cNvSpPr>
            <a:spLocks noGrp="1"/>
          </p:cNvSpPr>
          <p:nvPr>
            <p:ph type="title"/>
          </p:nvPr>
        </p:nvSpPr>
        <p:spPr/>
        <p:txBody>
          <a:bodyPr/>
          <a:lstStyle/>
          <a:p>
            <a:r>
              <a:rPr lang="en-US" dirty="0"/>
              <a:t>Remembrance Quilts</a:t>
            </a:r>
          </a:p>
        </p:txBody>
      </p:sp>
      <p:pic>
        <p:nvPicPr>
          <p:cNvPr id="11" name="Content Placeholder 10" descr="A close up of a sign&#10;&#10;Description automatically generated">
            <a:extLst>
              <a:ext uri="{FF2B5EF4-FFF2-40B4-BE49-F238E27FC236}">
                <a16:creationId xmlns:a16="http://schemas.microsoft.com/office/drawing/2014/main" id="{35C179BE-816E-4F0B-9CE9-E12167A32E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1981200"/>
            <a:ext cx="3505200" cy="3605451"/>
          </a:xfrm>
        </p:spPr>
      </p:pic>
      <p:pic>
        <p:nvPicPr>
          <p:cNvPr id="13" name="Picture 12" descr="A picture containing person, indoor, person, sitting&#10;&#10;Description automatically generated">
            <a:extLst>
              <a:ext uri="{FF2B5EF4-FFF2-40B4-BE49-F238E27FC236}">
                <a16:creationId xmlns:a16="http://schemas.microsoft.com/office/drawing/2014/main" id="{29F839ED-02DA-499E-98B9-83D8E71E9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8" y="4022725"/>
            <a:ext cx="2667003" cy="1777568"/>
          </a:xfrm>
          <a:prstGeom prst="rect">
            <a:avLst/>
          </a:prstGeom>
        </p:spPr>
      </p:pic>
      <p:pic>
        <p:nvPicPr>
          <p:cNvPr id="15" name="Picture 14" descr="A picture containing table, cake, cut, cutting&#10;&#10;Description automatically generated">
            <a:extLst>
              <a:ext uri="{FF2B5EF4-FFF2-40B4-BE49-F238E27FC236}">
                <a16:creationId xmlns:a16="http://schemas.microsoft.com/office/drawing/2014/main" id="{63CD22C4-D039-47BD-ACDE-4FC73EA4E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9" y="1828800"/>
            <a:ext cx="2667002" cy="1730217"/>
          </a:xfrm>
          <a:prstGeom prst="rect">
            <a:avLst/>
          </a:prstGeom>
        </p:spPr>
      </p:pic>
      <p:sp>
        <p:nvSpPr>
          <p:cNvPr id="3" name="TextBox 2">
            <a:extLst>
              <a:ext uri="{FF2B5EF4-FFF2-40B4-BE49-F238E27FC236}">
                <a16:creationId xmlns:a16="http://schemas.microsoft.com/office/drawing/2014/main" id="{FDD47F88-F768-44C6-BB3F-93F48AB34FEA}"/>
              </a:ext>
            </a:extLst>
          </p:cNvPr>
          <p:cNvSpPr txBox="1"/>
          <p:nvPr/>
        </p:nvSpPr>
        <p:spPr>
          <a:xfrm>
            <a:off x="4841033" y="5645824"/>
            <a:ext cx="4267200" cy="369332"/>
          </a:xfrm>
          <a:prstGeom prst="rect">
            <a:avLst/>
          </a:prstGeom>
          <a:noFill/>
        </p:spPr>
        <p:txBody>
          <a:bodyPr wrap="square" rtlCol="0">
            <a:spAutoFit/>
          </a:bodyPr>
          <a:lstStyle/>
          <a:p>
            <a:r>
              <a:rPr lang="en-US" dirty="0">
                <a:hlinkClick r:id="rId6"/>
              </a:rPr>
              <a:t>Remembrance Quilt Initiative</a:t>
            </a:r>
            <a:endParaRPr lang="en-US" dirty="0"/>
          </a:p>
        </p:txBody>
      </p:sp>
    </p:spTree>
    <p:extLst>
      <p:ext uri="{BB962C8B-B14F-4D97-AF65-F5344CB8AC3E}">
        <p14:creationId xmlns:p14="http://schemas.microsoft.com/office/powerpoint/2010/main" val="3700397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Rectangle 3687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73" name="Rectangle 3687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875" name="Straight Connector 3687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877" name="Rectangle 36876">
            <a:extLst>
              <a:ext uri="{FF2B5EF4-FFF2-40B4-BE49-F238E27FC236}">
                <a16:creationId xmlns:a16="http://schemas.microsoft.com/office/drawing/2014/main" id="{9971ECC5-51D9-4E70-89C1-3DCF3A372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66" name="Rectangle 2"/>
          <p:cNvSpPr>
            <a:spLocks noGrp="1" noChangeArrowheads="1"/>
          </p:cNvSpPr>
          <p:nvPr>
            <p:ph type="title"/>
          </p:nvPr>
        </p:nvSpPr>
        <p:spPr>
          <a:xfrm>
            <a:off x="478817" y="3766457"/>
            <a:ext cx="8181805" cy="1654629"/>
          </a:xfrm>
        </p:spPr>
        <p:txBody>
          <a:bodyPr vert="horz" lIns="91440" tIns="45720" rIns="91440" bIns="45720" rtlCol="0" anchor="b">
            <a:normAutofit/>
          </a:bodyPr>
          <a:lstStyle/>
          <a:p>
            <a:pPr algn="ctr">
              <a:defRPr/>
            </a:pPr>
            <a:r>
              <a:rPr lang="en-US" altLang="en-US" sz="5200" dirty="0">
                <a:solidFill>
                  <a:schemeClr val="tx1">
                    <a:lumMod val="85000"/>
                    <a:lumOff val="15000"/>
                  </a:schemeClr>
                </a:solidFill>
              </a:rPr>
              <a:t>Questions/Discussion</a:t>
            </a:r>
          </a:p>
        </p:txBody>
      </p:sp>
      <p:pic>
        <p:nvPicPr>
          <p:cNvPr id="70" name="Graphic 69" descr="Chat">
            <a:extLst>
              <a:ext uri="{FF2B5EF4-FFF2-40B4-BE49-F238E27FC236}">
                <a16:creationId xmlns:a16="http://schemas.microsoft.com/office/drawing/2014/main" id="{B2EEFBAF-1DB5-4A9D-B6DC-FEE7B1C02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3995" y="932016"/>
            <a:ext cx="2506511" cy="2506511"/>
          </a:xfrm>
          <a:prstGeom prst="rect">
            <a:avLst/>
          </a:prstGeom>
        </p:spPr>
      </p:pic>
      <p:cxnSp>
        <p:nvCxnSpPr>
          <p:cNvPr id="36879" name="Straight Connector 36878">
            <a:extLst>
              <a:ext uri="{FF2B5EF4-FFF2-40B4-BE49-F238E27FC236}">
                <a16:creationId xmlns:a16="http://schemas.microsoft.com/office/drawing/2014/main" id="{432529AB-8F99-47FB-91B5-93565E543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6369" y="5433708"/>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6881" name="Rectangle 36880">
            <a:extLst>
              <a:ext uri="{FF2B5EF4-FFF2-40B4-BE49-F238E27FC236}">
                <a16:creationId xmlns:a16="http://schemas.microsoft.com/office/drawing/2014/main" id="{7E11F890-74C3-40C9-9A8B-A80E38704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83" name="Rectangle 36882">
            <a:extLst>
              <a:ext uri="{FF2B5EF4-FFF2-40B4-BE49-F238E27FC236}">
                <a16:creationId xmlns:a16="http://schemas.microsoft.com/office/drawing/2014/main" id="{27874070-078A-470B-9C8C-BD1BCB55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9276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F3D8E-982D-4FEB-83FF-1992AC5D1260}"/>
              </a:ext>
            </a:extLst>
          </p:cNvPr>
          <p:cNvSpPr>
            <a:spLocks noGrp="1"/>
          </p:cNvSpPr>
          <p:nvPr>
            <p:ph type="title"/>
          </p:nvPr>
        </p:nvSpPr>
        <p:spPr/>
        <p:txBody>
          <a:bodyPr/>
          <a:lstStyle/>
          <a:p>
            <a:r>
              <a:rPr lang="en-US" dirty="0"/>
              <a:t>Thank you!</a:t>
            </a:r>
          </a:p>
        </p:txBody>
      </p:sp>
      <p:sp>
        <p:nvSpPr>
          <p:cNvPr id="4" name="Content Placeholder 2">
            <a:extLst>
              <a:ext uri="{FF2B5EF4-FFF2-40B4-BE49-F238E27FC236}">
                <a16:creationId xmlns:a16="http://schemas.microsoft.com/office/drawing/2014/main" id="{CB40F50F-0B88-4C18-8921-8A1E54A39266}"/>
              </a:ext>
            </a:extLst>
          </p:cNvPr>
          <p:cNvSpPr txBox="1">
            <a:spLocks/>
          </p:cNvSpPr>
          <p:nvPr/>
        </p:nvSpPr>
        <p:spPr>
          <a:xfrm>
            <a:off x="800099" y="2057400"/>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US" sz="3200" dirty="0"/>
          </a:p>
        </p:txBody>
      </p:sp>
      <p:sp>
        <p:nvSpPr>
          <p:cNvPr id="5" name="TextBox 4">
            <a:extLst>
              <a:ext uri="{FF2B5EF4-FFF2-40B4-BE49-F238E27FC236}">
                <a16:creationId xmlns:a16="http://schemas.microsoft.com/office/drawing/2014/main" id="{5A29D0EA-22C3-471B-9DC0-45722C0FAF03}"/>
              </a:ext>
            </a:extLst>
          </p:cNvPr>
          <p:cNvSpPr txBox="1"/>
          <p:nvPr/>
        </p:nvSpPr>
        <p:spPr>
          <a:xfrm>
            <a:off x="914400" y="1828800"/>
            <a:ext cx="7162800" cy="2031325"/>
          </a:xfrm>
          <a:prstGeom prst="rect">
            <a:avLst/>
          </a:prstGeom>
          <a:noFill/>
        </p:spPr>
        <p:txBody>
          <a:bodyPr wrap="square">
            <a:spAutoFit/>
          </a:bodyPr>
          <a:lstStyle/>
          <a:p>
            <a:pPr algn="l"/>
            <a:r>
              <a:rPr lang="en-US" b="1" i="0" dirty="0">
                <a:solidFill>
                  <a:srgbClr val="0A0A0A"/>
                </a:solidFill>
                <a:effectLst/>
                <a:latin typeface="open-sans"/>
              </a:rPr>
              <a:t>List of RBHAOs</a:t>
            </a:r>
            <a:endParaRPr lang="en-US" b="0" i="0" dirty="0">
              <a:solidFill>
                <a:srgbClr val="0A0A0A"/>
              </a:solidFill>
              <a:effectLst/>
              <a:latin typeface="open-sans"/>
            </a:endParaRPr>
          </a:p>
          <a:p>
            <a:pPr algn="l"/>
            <a:r>
              <a:rPr lang="en-US" b="0" i="0" dirty="0">
                <a:solidFill>
                  <a:srgbClr val="0A0A0A"/>
                </a:solidFill>
                <a:effectLst/>
                <a:latin typeface="open-sans"/>
              </a:rPr>
              <a:t>Region 1: </a:t>
            </a:r>
            <a:r>
              <a:rPr lang="en-US" b="1" i="0" u="none" strike="noStrike" dirty="0">
                <a:solidFill>
                  <a:schemeClr val="accent1"/>
                </a:solidFill>
                <a:effectLst/>
                <a:latin typeface="open-sans"/>
                <a:hlinkClick r:id="rId3">
                  <a:extLst>
                    <a:ext uri="{A12FA001-AC4F-418D-AE19-62706E023703}">
                      <ahyp:hlinkClr xmlns:ahyp="http://schemas.microsoft.com/office/drawing/2018/hyperlinkcolor" val="tx"/>
                    </a:ext>
                  </a:extLst>
                </a:hlinkClick>
              </a:rPr>
              <a:t>The Hub: Behavioral Health Action Organization for Southwestern CT</a:t>
            </a:r>
            <a:r>
              <a:rPr lang="en-US" b="0" i="0" dirty="0">
                <a:solidFill>
                  <a:srgbClr val="0A0A0A"/>
                </a:solidFill>
                <a:effectLst/>
                <a:latin typeface="open-sans"/>
              </a:rPr>
              <a:t>, A Program of RYASAP, Janice Anderson</a:t>
            </a:r>
            <a:br>
              <a:rPr lang="en-US" b="0" i="0" dirty="0">
                <a:solidFill>
                  <a:srgbClr val="0A0A0A"/>
                </a:solidFill>
                <a:effectLst/>
                <a:latin typeface="open-sans"/>
              </a:rPr>
            </a:br>
            <a:r>
              <a:rPr lang="en-US" b="0" i="0" dirty="0">
                <a:solidFill>
                  <a:srgbClr val="0A0A0A"/>
                </a:solidFill>
                <a:effectLst/>
                <a:latin typeface="open-sans"/>
              </a:rPr>
              <a:t>Region 2: </a:t>
            </a:r>
            <a:r>
              <a:rPr lang="en-US" b="1" i="0" u="none" strike="noStrike" dirty="0">
                <a:solidFill>
                  <a:schemeClr val="accent1"/>
                </a:solidFill>
                <a:effectLst/>
                <a:latin typeface="open-sans"/>
                <a:hlinkClick r:id="rId4">
                  <a:extLst>
                    <a:ext uri="{A12FA001-AC4F-418D-AE19-62706E023703}">
                      <ahyp:hlinkClr xmlns:ahyp="http://schemas.microsoft.com/office/drawing/2018/hyperlinkcolor" val="tx"/>
                    </a:ext>
                  </a:extLst>
                </a:hlinkClick>
              </a:rPr>
              <a:t>Alliance for Prevention Wellness – BHCare</a:t>
            </a:r>
            <a:r>
              <a:rPr lang="en-US" b="0" i="0" dirty="0">
                <a:solidFill>
                  <a:srgbClr val="0A0A0A"/>
                </a:solidFill>
                <a:effectLst/>
                <a:latin typeface="open-sans"/>
              </a:rPr>
              <a:t>, Pamela Mautte</a:t>
            </a:r>
          </a:p>
          <a:p>
            <a:pPr algn="l"/>
            <a:r>
              <a:rPr lang="en-US" b="0" i="0" dirty="0">
                <a:solidFill>
                  <a:srgbClr val="0A0A0A"/>
                </a:solidFill>
                <a:effectLst/>
                <a:latin typeface="open-sans"/>
              </a:rPr>
              <a:t>Region 3: </a:t>
            </a:r>
            <a:r>
              <a:rPr lang="en-US" b="1" i="0" u="none" strike="noStrike" dirty="0">
                <a:solidFill>
                  <a:schemeClr val="accent1"/>
                </a:solidFill>
                <a:effectLst/>
                <a:latin typeface="open-sans"/>
                <a:hlinkClick r:id="rId5">
                  <a:extLst>
                    <a:ext uri="{A12FA001-AC4F-418D-AE19-62706E023703}">
                      <ahyp:hlinkClr xmlns:ahyp="http://schemas.microsoft.com/office/drawing/2018/hyperlinkcolor" val="tx"/>
                    </a:ext>
                  </a:extLst>
                </a:hlinkClick>
              </a:rPr>
              <a:t>SERAC</a:t>
            </a:r>
            <a:r>
              <a:rPr lang="en-US" b="0" i="0" dirty="0">
                <a:solidFill>
                  <a:schemeClr val="accent1"/>
                </a:solidFill>
                <a:effectLst/>
                <a:latin typeface="open-sans"/>
              </a:rPr>
              <a:t>, </a:t>
            </a:r>
            <a:r>
              <a:rPr lang="en-US" b="0" i="0" dirty="0">
                <a:solidFill>
                  <a:srgbClr val="0A0A0A"/>
                </a:solidFill>
                <a:effectLst/>
                <a:latin typeface="open-sans"/>
              </a:rPr>
              <a:t>Angela Duhaime</a:t>
            </a:r>
            <a:br>
              <a:rPr lang="en-US" b="0" i="0" dirty="0">
                <a:solidFill>
                  <a:srgbClr val="0A0A0A"/>
                </a:solidFill>
                <a:effectLst/>
                <a:latin typeface="open-sans"/>
              </a:rPr>
            </a:br>
            <a:r>
              <a:rPr lang="en-US" b="0" i="0" dirty="0">
                <a:solidFill>
                  <a:srgbClr val="0A0A0A"/>
                </a:solidFill>
                <a:effectLst/>
                <a:latin typeface="open-sans"/>
              </a:rPr>
              <a:t>Region 4: </a:t>
            </a:r>
            <a:r>
              <a:rPr lang="en-US" b="1" i="0" u="none" strike="noStrike" dirty="0">
                <a:solidFill>
                  <a:schemeClr val="accent1"/>
                </a:solidFill>
                <a:effectLst/>
                <a:latin typeface="open-sans"/>
                <a:hlinkClick r:id="rId6">
                  <a:extLst>
                    <a:ext uri="{A12FA001-AC4F-418D-AE19-62706E023703}">
                      <ahyp:hlinkClr xmlns:ahyp="http://schemas.microsoft.com/office/drawing/2018/hyperlinkcolor" val="tx"/>
                    </a:ext>
                  </a:extLst>
                </a:hlinkClick>
              </a:rPr>
              <a:t>Amplify, Inc.</a:t>
            </a:r>
            <a:r>
              <a:rPr lang="en-US" b="0" i="0" dirty="0">
                <a:solidFill>
                  <a:schemeClr val="accent1"/>
                </a:solidFill>
                <a:effectLst/>
                <a:latin typeface="open-sans"/>
              </a:rPr>
              <a:t>, </a:t>
            </a:r>
            <a:r>
              <a:rPr lang="en-US" b="0" i="0" dirty="0">
                <a:solidFill>
                  <a:srgbClr val="0A0A0A"/>
                </a:solidFill>
                <a:effectLst/>
                <a:latin typeface="open-sans"/>
              </a:rPr>
              <a:t>Allyson Nadeau</a:t>
            </a:r>
            <a:br>
              <a:rPr lang="en-US" b="0" i="0" dirty="0">
                <a:solidFill>
                  <a:srgbClr val="0A0A0A"/>
                </a:solidFill>
                <a:effectLst/>
                <a:latin typeface="open-sans"/>
              </a:rPr>
            </a:br>
            <a:r>
              <a:rPr lang="en-US" b="0" i="0" dirty="0">
                <a:solidFill>
                  <a:srgbClr val="0A0A0A"/>
                </a:solidFill>
                <a:effectLst/>
                <a:latin typeface="open-sans"/>
              </a:rPr>
              <a:t>Region 5: </a:t>
            </a:r>
            <a:r>
              <a:rPr lang="en-US" b="1" i="0" u="none" strike="noStrike" dirty="0">
                <a:solidFill>
                  <a:schemeClr val="accent1"/>
                </a:solidFill>
                <a:effectLst/>
                <a:latin typeface="open-sans"/>
                <a:hlinkClick r:id="rId7">
                  <a:extLst>
                    <a:ext uri="{A12FA001-AC4F-418D-AE19-62706E023703}">
                      <ahyp:hlinkClr xmlns:ahyp="http://schemas.microsoft.com/office/drawing/2018/hyperlinkcolor" val="tx"/>
                    </a:ext>
                  </a:extLst>
                </a:hlinkClick>
              </a:rPr>
              <a:t>Western CT Coalition</a:t>
            </a:r>
            <a:r>
              <a:rPr lang="en-US" b="0" i="0" dirty="0">
                <a:solidFill>
                  <a:schemeClr val="accent1"/>
                </a:solidFill>
                <a:effectLst/>
                <a:latin typeface="open-sans"/>
              </a:rPr>
              <a:t>, </a:t>
            </a:r>
            <a:r>
              <a:rPr lang="en-US" b="0" i="0" dirty="0">
                <a:solidFill>
                  <a:srgbClr val="0A0A0A"/>
                </a:solidFill>
                <a:effectLst/>
                <a:latin typeface="open-sans"/>
              </a:rPr>
              <a:t>Allison Fulton</a:t>
            </a:r>
          </a:p>
        </p:txBody>
      </p:sp>
    </p:spTree>
    <p:extLst>
      <p:ext uri="{BB962C8B-B14F-4D97-AF65-F5344CB8AC3E}">
        <p14:creationId xmlns:p14="http://schemas.microsoft.com/office/powerpoint/2010/main" val="13189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6E9C9F-9D01-4FBA-8B4A-3C160AB63E05}"/>
              </a:ext>
            </a:extLst>
          </p:cNvPr>
          <p:cNvSpPr>
            <a:spLocks noGrp="1"/>
          </p:cNvSpPr>
          <p:nvPr>
            <p:ph type="title"/>
          </p:nvPr>
        </p:nvSpPr>
        <p:spPr>
          <a:xfrm>
            <a:off x="369277" y="516835"/>
            <a:ext cx="2313633" cy="5772840"/>
          </a:xfrm>
        </p:spPr>
        <p:txBody>
          <a:bodyPr anchor="ctr">
            <a:normAutofit/>
          </a:bodyPr>
          <a:lstStyle/>
          <a:p>
            <a:r>
              <a:rPr lang="en-US" sz="3100">
                <a:solidFill>
                  <a:srgbClr val="FFFFFF"/>
                </a:solidFill>
              </a:rPr>
              <a:t>Which is NOT an opioid?</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8662191E-2562-E745-34D5-6FEF224ABEB3}"/>
              </a:ext>
            </a:extLst>
          </p:cNvPr>
          <p:cNvGraphicFramePr>
            <a:graphicFrameLocks noGrp="1"/>
          </p:cNvGraphicFramePr>
          <p:nvPr>
            <p:ph idx="1"/>
            <p:extLst>
              <p:ext uri="{D42A27DB-BD31-4B8C-83A1-F6EECF244321}">
                <p14:modId xmlns:p14="http://schemas.microsoft.com/office/powerpoint/2010/main" val="2024404187"/>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576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A2711-B9CA-45C9-8A2C-14D3ADC1A792}"/>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3200" dirty="0">
                <a:solidFill>
                  <a:schemeClr val="tx1">
                    <a:lumMod val="85000"/>
                    <a:lumOff val="15000"/>
                  </a:schemeClr>
                </a:solidFill>
              </a:rPr>
              <a:t>Opioids</a:t>
            </a:r>
            <a:endParaRPr lang="en-US" sz="5200" dirty="0">
              <a:solidFill>
                <a:schemeClr val="tx1">
                  <a:lumMod val="85000"/>
                  <a:lumOff val="15000"/>
                </a:schemeClr>
              </a:solidFill>
            </a:endParaRPr>
          </a:p>
        </p:txBody>
      </p:sp>
      <p:pic>
        <p:nvPicPr>
          <p:cNvPr id="5" name="Content Placeholder 4" descr="A picture containing bottle, indoor, table, front&#10;&#10;Description automatically generated">
            <a:extLst>
              <a:ext uri="{FF2B5EF4-FFF2-40B4-BE49-F238E27FC236}">
                <a16:creationId xmlns:a16="http://schemas.microsoft.com/office/drawing/2014/main" id="{64996D6F-D520-48E2-9FBF-6C357A040C7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28526" y="979818"/>
            <a:ext cx="2484588" cy="1863441"/>
          </a:xfrm>
          <a:prstGeom prst="rect">
            <a:avLst/>
          </a:prstGeom>
        </p:spPr>
      </p:pic>
      <p:sp>
        <p:nvSpPr>
          <p:cNvPr id="22" name="Rectangle 21">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8914"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piece of paper&#10;&#10;Description automatically generated">
            <a:extLst>
              <a:ext uri="{FF2B5EF4-FFF2-40B4-BE49-F238E27FC236}">
                <a16:creationId xmlns:a16="http://schemas.microsoft.com/office/drawing/2014/main" id="{DE44DF62-4B03-48BB-B9D0-551EC48B4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056" y="1370568"/>
            <a:ext cx="2484588" cy="1304408"/>
          </a:xfrm>
          <a:prstGeom prst="rect">
            <a:avLst/>
          </a:prstGeom>
        </p:spPr>
      </p:pic>
      <p:sp>
        <p:nvSpPr>
          <p:cNvPr id="24" name="Rectangle 23">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976"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flower in a field&#10;&#10;Description automatically generated">
            <a:extLst>
              <a:ext uri="{FF2B5EF4-FFF2-40B4-BE49-F238E27FC236}">
                <a16:creationId xmlns:a16="http://schemas.microsoft.com/office/drawing/2014/main" id="{A21950D1-69B7-4B5D-9877-FDE876CC9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27" y="984179"/>
            <a:ext cx="2484588" cy="1652251"/>
          </a:xfrm>
          <a:prstGeom prst="rect">
            <a:avLst/>
          </a:prstGeom>
        </p:spPr>
      </p:pic>
      <p:cxnSp>
        <p:nvCxnSpPr>
          <p:cNvPr id="26" name="Straight Connector 25">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293B1D51-CD45-4439-8C26-418C4C9BC918}"/>
              </a:ext>
            </a:extLst>
          </p:cNvPr>
          <p:cNvSpPr txBox="1"/>
          <p:nvPr/>
        </p:nvSpPr>
        <p:spPr>
          <a:xfrm>
            <a:off x="363726" y="2935357"/>
            <a:ext cx="2568983" cy="1169551"/>
          </a:xfrm>
          <a:prstGeom prst="rect">
            <a:avLst/>
          </a:prstGeom>
          <a:noFill/>
        </p:spPr>
        <p:txBody>
          <a:bodyPr wrap="square" rtlCol="0">
            <a:spAutoFit/>
          </a:bodyPr>
          <a:lstStyle/>
          <a:p>
            <a:pPr algn="ctr"/>
            <a:r>
              <a:rPr lang="en-US" sz="1400" b="0" i="0" dirty="0">
                <a:solidFill>
                  <a:srgbClr val="000000"/>
                </a:solidFill>
                <a:effectLst/>
                <a:latin typeface="sofia-pro"/>
              </a:rPr>
              <a:t>Opioids are a class of drugs naturally found in the opium poppy plant. Opioids include hydrocodone, oxycodone, morphine, codeine and fentanyl.</a:t>
            </a:r>
            <a:endParaRPr lang="en-US" sz="1400" dirty="0"/>
          </a:p>
        </p:txBody>
      </p:sp>
      <p:sp>
        <p:nvSpPr>
          <p:cNvPr id="29" name="TextBox 28">
            <a:extLst>
              <a:ext uri="{FF2B5EF4-FFF2-40B4-BE49-F238E27FC236}">
                <a16:creationId xmlns:a16="http://schemas.microsoft.com/office/drawing/2014/main" id="{350EFF67-8D5A-4F4A-919B-8941EE51F637}"/>
              </a:ext>
            </a:extLst>
          </p:cNvPr>
          <p:cNvSpPr txBox="1"/>
          <p:nvPr/>
        </p:nvSpPr>
        <p:spPr>
          <a:xfrm>
            <a:off x="6329540" y="3038192"/>
            <a:ext cx="2492245" cy="954107"/>
          </a:xfrm>
          <a:prstGeom prst="rect">
            <a:avLst/>
          </a:prstGeom>
          <a:noFill/>
        </p:spPr>
        <p:txBody>
          <a:bodyPr wrap="square">
            <a:spAutoFit/>
          </a:bodyPr>
          <a:lstStyle/>
          <a:p>
            <a:pPr algn="ctr"/>
            <a:r>
              <a:rPr lang="en-US" sz="1400" dirty="0">
                <a:solidFill>
                  <a:srgbClr val="4A4A4A"/>
                </a:solidFill>
                <a:latin typeface="sofia-pro"/>
              </a:rPr>
              <a:t>N</a:t>
            </a:r>
            <a:r>
              <a:rPr lang="en-US" sz="1400" b="0" i="0" dirty="0">
                <a:solidFill>
                  <a:srgbClr val="4A4A4A"/>
                </a:solidFill>
                <a:effectLst/>
                <a:latin typeface="sofia-pro"/>
              </a:rPr>
              <a:t>on-medical fentanyl is often mixed with or substituted for heroin or sold as tablets that mimic other opioids.</a:t>
            </a:r>
            <a:endParaRPr lang="en-US" sz="1400" dirty="0"/>
          </a:p>
        </p:txBody>
      </p:sp>
      <p:sp>
        <p:nvSpPr>
          <p:cNvPr id="31" name="TextBox 30">
            <a:extLst>
              <a:ext uri="{FF2B5EF4-FFF2-40B4-BE49-F238E27FC236}">
                <a16:creationId xmlns:a16="http://schemas.microsoft.com/office/drawing/2014/main" id="{5277DCB4-E9FD-45EF-AC6E-6FD21D3E0CDD}"/>
              </a:ext>
            </a:extLst>
          </p:cNvPr>
          <p:cNvSpPr txBox="1"/>
          <p:nvPr/>
        </p:nvSpPr>
        <p:spPr>
          <a:xfrm>
            <a:off x="3353124" y="3026077"/>
            <a:ext cx="2419226" cy="954107"/>
          </a:xfrm>
          <a:prstGeom prst="rect">
            <a:avLst/>
          </a:prstGeom>
          <a:noFill/>
        </p:spPr>
        <p:txBody>
          <a:bodyPr wrap="square">
            <a:spAutoFit/>
          </a:bodyPr>
          <a:lstStyle/>
          <a:p>
            <a:pPr algn="ctr"/>
            <a:r>
              <a:rPr lang="en-US" sz="1400" b="0" i="0" dirty="0">
                <a:solidFill>
                  <a:srgbClr val="4A4A4A"/>
                </a:solidFill>
                <a:effectLst/>
                <a:latin typeface="sofia-pro"/>
              </a:rPr>
              <a:t>Fentanyl is a powerful synthetic opioid analgesic similar to morphine but is 50 to 100 times more potent. </a:t>
            </a:r>
            <a:endParaRPr lang="en-US" sz="1400" dirty="0"/>
          </a:p>
        </p:txBody>
      </p:sp>
    </p:spTree>
    <p:extLst>
      <p:ext uri="{BB962C8B-B14F-4D97-AF65-F5344CB8AC3E}">
        <p14:creationId xmlns:p14="http://schemas.microsoft.com/office/powerpoint/2010/main" val="412169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94613" y="634946"/>
            <a:ext cx="2767693" cy="1450757"/>
          </a:xfrm>
        </p:spPr>
        <p:txBody>
          <a:bodyPr>
            <a:normAutofit/>
          </a:bodyPr>
          <a:lstStyle/>
          <a:p>
            <a:r>
              <a:rPr lang="en-US" dirty="0">
                <a:latin typeface="Arial" panose="020B0604020202020204" pitchFamily="34" charset="0"/>
                <a:cs typeface="Arial" panose="020B0604020202020204" pitchFamily="34" charset="0"/>
              </a:rPr>
              <a:t>Heroin</a:t>
            </a:r>
          </a:p>
        </p:txBody>
      </p:sp>
      <p:pic>
        <p:nvPicPr>
          <p:cNvPr id="4" name="Picture 3"/>
          <p:cNvPicPr>
            <a:picLocks noChangeAspect="1"/>
          </p:cNvPicPr>
          <p:nvPr/>
        </p:nvPicPr>
        <p:blipFill rotWithShape="1">
          <a:blip r:embed="rId3"/>
          <a:srcRect t="3791" r="1" b="264"/>
          <a:stretch/>
        </p:blipFill>
        <p:spPr>
          <a:xfrm>
            <a:off x="475499" y="1799391"/>
            <a:ext cx="5182351" cy="2995786"/>
          </a:xfrm>
          <a:prstGeom prst="rect">
            <a:avLst/>
          </a:prstGeom>
        </p:spPr>
      </p:pic>
      <p:cxnSp>
        <p:nvCxnSpPr>
          <p:cNvPr id="11"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94613" y="2198914"/>
            <a:ext cx="2767693" cy="3670180"/>
          </a:xfrm>
        </p:spPr>
        <p:txBody>
          <a:bodyPr>
            <a:normAutofit/>
          </a:bodyPr>
          <a:lstStyle/>
          <a:p>
            <a:pPr>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Illegal and highly addictive opioid drug</a:t>
            </a:r>
          </a:p>
          <a:p>
            <a:pPr>
              <a:spcBef>
                <a:spcPts val="0"/>
              </a:spcBef>
              <a:spcAft>
                <a:spcPts val="450"/>
              </a:spcAft>
            </a:pPr>
            <a:endParaRPr lang="en-US" sz="1300" dirty="0">
              <a:latin typeface="Arial" panose="020B0604020202020204" pitchFamily="34" charset="0"/>
              <a:ea typeface="Verdana" panose="020B0604030504040204" pitchFamily="34" charset="0"/>
              <a:cs typeface="Arial" panose="020B0604020202020204" pitchFamily="34" charset="0"/>
            </a:endParaRPr>
          </a:p>
          <a:p>
            <a:pPr>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A heroin overdose can cause slow and shallow breathing</a:t>
            </a:r>
          </a:p>
          <a:p>
            <a:pPr lvl="1">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Leading to death</a:t>
            </a:r>
          </a:p>
          <a:p>
            <a:pPr>
              <a:spcBef>
                <a:spcPts val="0"/>
              </a:spcBef>
              <a:spcAft>
                <a:spcPts val="450"/>
              </a:spcAft>
            </a:pPr>
            <a:endParaRPr lang="en-US" sz="1300" dirty="0">
              <a:latin typeface="Arial" panose="020B0604020202020204" pitchFamily="34" charset="0"/>
              <a:ea typeface="Verdana" panose="020B0604030504040204" pitchFamily="34" charset="0"/>
              <a:cs typeface="Arial" panose="020B0604020202020204" pitchFamily="34" charset="0"/>
            </a:endParaRPr>
          </a:p>
          <a:p>
            <a:pPr>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People often use heroin along with other drugs or alcohol</a:t>
            </a:r>
          </a:p>
          <a:p>
            <a:pPr lvl="1">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Benzodiazepines(suppressant)</a:t>
            </a:r>
          </a:p>
          <a:p>
            <a:pPr>
              <a:spcBef>
                <a:spcPts val="0"/>
              </a:spcBef>
              <a:spcAft>
                <a:spcPts val="450"/>
              </a:spcAft>
            </a:pPr>
            <a:endParaRPr lang="en-US" sz="1300" dirty="0">
              <a:latin typeface="Arial" panose="020B0604020202020204" pitchFamily="34" charset="0"/>
              <a:ea typeface="Verdana" panose="020B0604030504040204" pitchFamily="34" charset="0"/>
              <a:cs typeface="Arial" panose="020B0604020202020204" pitchFamily="34" charset="0"/>
            </a:endParaRPr>
          </a:p>
          <a:p>
            <a:pPr>
              <a:spcBef>
                <a:spcPts val="0"/>
              </a:spcBef>
              <a:spcAft>
                <a:spcPts val="450"/>
              </a:spcAft>
            </a:pPr>
            <a:r>
              <a:rPr lang="en-US" sz="1300" dirty="0">
                <a:latin typeface="Arial" panose="020B0604020202020204" pitchFamily="34" charset="0"/>
                <a:ea typeface="Verdana" panose="020B0604030504040204" pitchFamily="34" charset="0"/>
                <a:cs typeface="Arial" panose="020B0604020202020204" pitchFamily="34" charset="0"/>
              </a:rPr>
              <a:t>Heroin can be snorted, smoked or injected</a:t>
            </a:r>
          </a:p>
        </p:txBody>
      </p:sp>
      <p:sp>
        <p:nvSpPr>
          <p:cNvPr id="13"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422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677B-AC74-4472-9678-733FCAA0F2E2}"/>
              </a:ext>
            </a:extLst>
          </p:cNvPr>
          <p:cNvSpPr>
            <a:spLocks noGrp="1"/>
          </p:cNvSpPr>
          <p:nvPr>
            <p:ph type="title"/>
          </p:nvPr>
        </p:nvSpPr>
        <p:spPr/>
        <p:txBody>
          <a:bodyPr/>
          <a:lstStyle/>
          <a:p>
            <a:r>
              <a:rPr lang="en-US" dirty="0"/>
              <a:t>Prescription Opioids</a:t>
            </a:r>
          </a:p>
        </p:txBody>
      </p:sp>
      <p:sp>
        <p:nvSpPr>
          <p:cNvPr id="3" name="Content Placeholder 2">
            <a:extLst>
              <a:ext uri="{FF2B5EF4-FFF2-40B4-BE49-F238E27FC236}">
                <a16:creationId xmlns:a16="http://schemas.microsoft.com/office/drawing/2014/main" id="{ED964A67-8D30-47E0-9AF1-1657471F9F3C}"/>
              </a:ext>
            </a:extLst>
          </p:cNvPr>
          <p:cNvSpPr>
            <a:spLocks noGrp="1"/>
          </p:cNvSpPr>
          <p:nvPr>
            <p:ph idx="1"/>
          </p:nvPr>
        </p:nvSpPr>
        <p:spPr>
          <a:xfrm>
            <a:off x="822959" y="1845734"/>
            <a:ext cx="8092441" cy="4023360"/>
          </a:xfrm>
        </p:spPr>
        <p:txBody>
          <a:bodyPr>
            <a:normAutofit fontScale="92500"/>
          </a:bodyPr>
          <a:lstStyle/>
          <a:p>
            <a:pPr marL="285750" indent="-285750">
              <a:buFont typeface="Arial" panose="020B0604020202020204" pitchFamily="34" charset="0"/>
              <a:buChar char="•"/>
            </a:pPr>
            <a:r>
              <a:rPr lang="en-US" b="1" dirty="0">
                <a:solidFill>
                  <a:schemeClr val="tx2"/>
                </a:solidFill>
              </a:rPr>
              <a:t>2018: 15% of the US population filled at least one opioid prescription.</a:t>
            </a:r>
          </a:p>
          <a:p>
            <a:pPr marL="578358" lvl="1" indent="-285750">
              <a:buFont typeface="Arial" panose="020B0604020202020204" pitchFamily="34" charset="0"/>
              <a:buChar char="•"/>
            </a:pPr>
            <a:r>
              <a:rPr lang="en-US" sz="2000" dirty="0">
                <a:cs typeface="Calibri Light" panose="020F0302020204030204" pitchFamily="34" charset="0"/>
              </a:rPr>
              <a:t>Avg. number of prescriptions filled by those who filled = 3.4 prescriptions</a:t>
            </a:r>
          </a:p>
          <a:p>
            <a:pPr marL="285750" indent="-285750">
              <a:buFont typeface="Arial" panose="020B0604020202020204" pitchFamily="34" charset="0"/>
              <a:buChar char="•"/>
            </a:pPr>
            <a:r>
              <a:rPr lang="en-US" b="1" dirty="0">
                <a:solidFill>
                  <a:schemeClr val="tx2"/>
                </a:solidFill>
              </a:rPr>
              <a:t>From 2006 to 2018…</a:t>
            </a:r>
          </a:p>
          <a:p>
            <a:pPr marL="578358" lvl="1" indent="-285750">
              <a:buFont typeface="Arial" panose="020B0604020202020204" pitchFamily="34" charset="0"/>
              <a:buChar char="•"/>
            </a:pPr>
            <a:r>
              <a:rPr lang="en-US" sz="2000" dirty="0">
                <a:solidFill>
                  <a:schemeClr val="tx2"/>
                </a:solidFill>
              </a:rPr>
              <a:t>29% decrease in the p</a:t>
            </a:r>
            <a:r>
              <a:rPr lang="en-US" sz="2000" dirty="0"/>
              <a:t>rescribing</a:t>
            </a:r>
            <a:r>
              <a:rPr lang="en-US" sz="2000" baseline="0" dirty="0"/>
              <a:t> </a:t>
            </a:r>
            <a:r>
              <a:rPr lang="en-US" sz="2000" dirty="0"/>
              <a:t>r</a:t>
            </a:r>
            <a:r>
              <a:rPr lang="en-US" sz="2000" baseline="0" dirty="0"/>
              <a:t>ate of all opioids</a:t>
            </a:r>
          </a:p>
          <a:p>
            <a:pPr marL="578358" lvl="1" indent="-285750">
              <a:buFont typeface="Arial" panose="020B0604020202020204" pitchFamily="34" charset="0"/>
              <a:buChar char="•"/>
            </a:pPr>
            <a:r>
              <a:rPr lang="en-US" sz="2000" dirty="0"/>
              <a:t>38% increase in avg. days supply per prescription</a:t>
            </a:r>
            <a:endParaRPr lang="en-US" sz="2000" dirty="0">
              <a:solidFill>
                <a:schemeClr val="tx2"/>
              </a:solidFill>
            </a:endParaRPr>
          </a:p>
          <a:p>
            <a:pPr marL="285750" indent="-285750">
              <a:buFont typeface="Arial" panose="020B0604020202020204" pitchFamily="34" charset="0"/>
              <a:buChar char="•"/>
            </a:pPr>
            <a:r>
              <a:rPr lang="en-US" b="1" dirty="0">
                <a:solidFill>
                  <a:schemeClr val="tx2"/>
                </a:solidFill>
              </a:rPr>
              <a:t>The longer the initial opioid prescription, the greater the risk of long-term use. </a:t>
            </a:r>
          </a:p>
          <a:p>
            <a:pPr marL="578358" lvl="1" indent="-285750">
              <a:buFont typeface="Arial" panose="020B0604020202020204" pitchFamily="34" charset="0"/>
              <a:buChar char="•"/>
            </a:pPr>
            <a:r>
              <a:rPr lang="en-US" sz="2000" dirty="0"/>
              <a:t>An initial prescription for 1 day of opioids resulted in a 6% chance of being on opioids at one year</a:t>
            </a:r>
            <a:endParaRPr lang="en-US" sz="2000" b="1" dirty="0">
              <a:solidFill>
                <a:schemeClr val="tx2"/>
              </a:solidFill>
            </a:endParaRPr>
          </a:p>
          <a:p>
            <a:pPr marL="285750" indent="-285750">
              <a:buFont typeface="Arial" panose="020B0604020202020204" pitchFamily="34" charset="0"/>
              <a:buChar char="•"/>
            </a:pPr>
            <a:r>
              <a:rPr lang="en-US" b="1" dirty="0">
                <a:solidFill>
                  <a:schemeClr val="tx2"/>
                </a:solidFill>
              </a:rPr>
              <a:t>People may start with prescribed opioids then transition to illicit use.</a:t>
            </a:r>
          </a:p>
          <a:p>
            <a:pPr marL="285750" indent="-285750">
              <a:buFont typeface="Arial" panose="020B0604020202020204" pitchFamily="34" charset="0"/>
              <a:buChar char="•"/>
            </a:pPr>
            <a:r>
              <a:rPr lang="en-US" b="1" dirty="0">
                <a:solidFill>
                  <a:schemeClr val="tx2"/>
                </a:solidFill>
              </a:rPr>
              <a:t>Most prescription opioids that are misused come from family and friends.</a:t>
            </a:r>
          </a:p>
          <a:p>
            <a:pPr marL="292608" lvl="1" indent="0">
              <a:buNone/>
            </a:pPr>
            <a:endParaRPr lang="en-US" b="1" dirty="0">
              <a:solidFill>
                <a:schemeClr val="tx2"/>
              </a:solidFill>
              <a:latin typeface="+mj-lt"/>
            </a:endParaRPr>
          </a:p>
          <a:p>
            <a:pPr marL="578358" lvl="1" indent="-285750">
              <a:buFont typeface="Arial" panose="020B0604020202020204" pitchFamily="34" charset="0"/>
              <a:buChar char="•"/>
            </a:pPr>
            <a:endParaRPr lang="en-US" sz="1800" dirty="0">
              <a:cs typeface="Calibri Light" panose="020F0302020204030204" pitchFamily="34" charset="0"/>
            </a:endParaRPr>
          </a:p>
          <a:p>
            <a:pPr marL="578358" lvl="1" indent="-285750">
              <a:buFont typeface="Arial" panose="020B0604020202020204" pitchFamily="34" charset="0"/>
              <a:buChar char="•"/>
            </a:pPr>
            <a:endParaRPr lang="en-US" dirty="0">
              <a:cs typeface="Calibri Light" panose="020F0302020204030204" pitchFamily="34" charset="0"/>
            </a:endParaRPr>
          </a:p>
          <a:p>
            <a:pPr marL="292608" lvl="1" indent="0">
              <a:buNone/>
            </a:pPr>
            <a:endParaRPr lang="en-US" sz="1800" dirty="0">
              <a:cs typeface="Calibri Light" panose="020F0302020204030204" pitchFamily="34" charset="0"/>
            </a:endParaRPr>
          </a:p>
          <a:p>
            <a:pPr marL="578358" lvl="1" indent="-285750">
              <a:buFont typeface="Arial" panose="020B0604020202020204" pitchFamily="34" charset="0"/>
              <a:buChar char="•"/>
            </a:pPr>
            <a:endParaRPr lang="en-US" b="1" dirty="0">
              <a:solidFill>
                <a:schemeClr val="tx2"/>
              </a:solidFill>
              <a:latin typeface="+mj-lt"/>
            </a:endParaRPr>
          </a:p>
          <a:p>
            <a:pPr marL="578358" lvl="1" indent="-285750">
              <a:buFont typeface="Arial" panose="020B0604020202020204" pitchFamily="34" charset="0"/>
              <a:buChar char="•"/>
            </a:pPr>
            <a:endParaRPr lang="en-US" b="1" dirty="0">
              <a:solidFill>
                <a:schemeClr val="tx2"/>
              </a:solidFill>
              <a:latin typeface="+mj-lt"/>
            </a:endParaRPr>
          </a:p>
          <a:p>
            <a:pPr marL="285750" indent="-285750">
              <a:buFont typeface="Arial" panose="020B0604020202020204" pitchFamily="34" charset="0"/>
              <a:buChar char="•"/>
            </a:pPr>
            <a:endParaRPr lang="en-US" b="1" dirty="0">
              <a:solidFill>
                <a:schemeClr val="tx2"/>
              </a:solidFill>
              <a:latin typeface="+mj-lt"/>
            </a:endParaRPr>
          </a:p>
          <a:p>
            <a:endParaRPr lang="en-US" dirty="0"/>
          </a:p>
        </p:txBody>
      </p:sp>
      <p:sp>
        <p:nvSpPr>
          <p:cNvPr id="5" name="TextBox 4">
            <a:extLst>
              <a:ext uri="{FF2B5EF4-FFF2-40B4-BE49-F238E27FC236}">
                <a16:creationId xmlns:a16="http://schemas.microsoft.com/office/drawing/2014/main" id="{023EC274-F215-47AE-B722-61964897EFF9}"/>
              </a:ext>
            </a:extLst>
          </p:cNvPr>
          <p:cNvSpPr txBox="1"/>
          <p:nvPr/>
        </p:nvSpPr>
        <p:spPr>
          <a:xfrm>
            <a:off x="3505200" y="6519446"/>
            <a:ext cx="5638800" cy="338554"/>
          </a:xfrm>
          <a:prstGeom prst="rect">
            <a:avLst/>
          </a:prstGeom>
          <a:noFill/>
        </p:spPr>
        <p:txBody>
          <a:bodyPr wrap="square">
            <a:spAutoFit/>
          </a:bodyPr>
          <a:lstStyle/>
          <a:p>
            <a:pPr algn="r"/>
            <a:r>
              <a:rPr lang="en-US" sz="800" i="1" dirty="0">
                <a:solidFill>
                  <a:schemeClr val="bg1"/>
                </a:solidFill>
              </a:rPr>
              <a:t>Sources: IQVIA™ Total Patient Tracker, 2018. Data extracted in 2019,  </a:t>
            </a:r>
            <a:r>
              <a:rPr lang="pt-BR" sz="800" i="1" dirty="0">
                <a:solidFill>
                  <a:schemeClr val="bg1"/>
                </a:solidFill>
                <a:effectLst/>
              </a:rPr>
              <a:t>CDC: MMWR Mar 17, 2017/66 (10): 265-9, </a:t>
            </a:r>
            <a:r>
              <a:rPr lang="en-US" sz="800" i="1" dirty="0">
                <a:solidFill>
                  <a:schemeClr val="bg1"/>
                </a:solidFill>
              </a:rPr>
              <a:t>2019 Annual Surveillance Report of Drug-Related Risks and Outcomes, U.S., 2006 - 2018</a:t>
            </a:r>
          </a:p>
        </p:txBody>
      </p:sp>
    </p:spTree>
    <p:extLst>
      <p:ext uri="{BB962C8B-B14F-4D97-AF65-F5344CB8AC3E}">
        <p14:creationId xmlns:p14="http://schemas.microsoft.com/office/powerpoint/2010/main" val="3217383035"/>
      </p:ext>
    </p:extLst>
  </p:cSld>
  <p:clrMapOvr>
    <a:masterClrMapping/>
  </p:clrMapOvr>
</p:sld>
</file>

<file path=ppt/theme/theme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13607</TotalTime>
  <Words>4231</Words>
  <Application>Microsoft Office PowerPoint</Application>
  <PresentationFormat>On-screen Show (4:3)</PresentationFormat>
  <Paragraphs>534</Paragraphs>
  <Slides>52</Slides>
  <Notes>42</Notes>
  <HiddenSlides>10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Calibri Light</vt:lpstr>
      <vt:lpstr>Gentona Book</vt:lpstr>
      <vt:lpstr>Open Sans</vt:lpstr>
      <vt:lpstr>open-sans</vt:lpstr>
      <vt:lpstr>sofia-pro</vt:lpstr>
      <vt:lpstr>worksans-extralight</vt:lpstr>
      <vt:lpstr>Retrospect</vt:lpstr>
      <vt:lpstr>The Opioid Epidemic &amp; Naloxone (Narcan)</vt:lpstr>
      <vt:lpstr>Regional Behavioral Health Action Organization (RBHAO)</vt:lpstr>
      <vt:lpstr>In today’s training, you will learn about:</vt:lpstr>
      <vt:lpstr>3 Waves of the Opioid Epidemic</vt:lpstr>
      <vt:lpstr>PowerPoint Presentation</vt:lpstr>
      <vt:lpstr>Which is NOT an opioid?</vt:lpstr>
      <vt:lpstr>Opioids</vt:lpstr>
      <vt:lpstr>Heroin</vt:lpstr>
      <vt:lpstr>Prescription Opioids</vt:lpstr>
      <vt:lpstr>Past Month Substance Use among Persons 12 and Older: (in millions) 2019</vt:lpstr>
      <vt:lpstr>Warning Signs of an Opioid Use Disorder</vt:lpstr>
      <vt:lpstr>Opioids and Suicide Shared Risk Factors</vt:lpstr>
      <vt:lpstr>CT Accidental OD Deaths</vt:lpstr>
      <vt:lpstr>PowerPoint Presentation</vt:lpstr>
      <vt:lpstr>2020 OCME data (N=1374)</vt:lpstr>
      <vt:lpstr>Counterfeit Drug Seizures</vt:lpstr>
      <vt:lpstr>CT Counterfeit Pills</vt:lpstr>
      <vt:lpstr>CT Counterfeit Pills</vt:lpstr>
      <vt:lpstr>Who is at Risk with Opioids?</vt:lpstr>
      <vt:lpstr>Greatest Risk of Overdose</vt:lpstr>
      <vt:lpstr>CDC Guidelines for Prescribing Opioids for Chronic Pain</vt:lpstr>
      <vt:lpstr>PowerPoint Presentation</vt:lpstr>
      <vt:lpstr>Naloxone Distribution Programs </vt:lpstr>
      <vt:lpstr>Naloxone (Narcan): IM &amp; IN</vt:lpstr>
      <vt:lpstr>Anyone can get a prescription for naloxone.</vt:lpstr>
      <vt:lpstr>Naloxone only works on opioids.</vt:lpstr>
      <vt:lpstr>Naloxone (Narcan)</vt:lpstr>
      <vt:lpstr>How does Narcan Work? </vt:lpstr>
      <vt:lpstr>Standard Training on Naloxone (Narcan)</vt:lpstr>
      <vt:lpstr>Identifying an Opioid Overdose</vt:lpstr>
      <vt:lpstr>When NOT to Narcan: Other Substances</vt:lpstr>
      <vt:lpstr>Try to Rouse Them</vt:lpstr>
      <vt:lpstr>Call 911</vt:lpstr>
      <vt:lpstr>Narcan Nasal Spray</vt:lpstr>
      <vt:lpstr>Storage and Expiration</vt:lpstr>
      <vt:lpstr>Naloxone Administration &amp; Personal Safety</vt:lpstr>
      <vt:lpstr>Resuscitation</vt:lpstr>
      <vt:lpstr>Rescue Position</vt:lpstr>
      <vt:lpstr>Afterwards</vt:lpstr>
      <vt:lpstr>Next Steps</vt:lpstr>
      <vt:lpstr>CT Narcan Legislation</vt:lpstr>
      <vt:lpstr>Prevention Efforts </vt:lpstr>
      <vt:lpstr>Does your town have a medication drop box?</vt:lpstr>
      <vt:lpstr>Medication Security &amp; Disposal</vt:lpstr>
      <vt:lpstr>NORA (Naloxone + Overdose Response App)</vt:lpstr>
      <vt:lpstr>Statewide Efforts</vt:lpstr>
      <vt:lpstr>Guidance on Safe Storage</vt:lpstr>
      <vt:lpstr>Harm Reduction</vt:lpstr>
      <vt:lpstr>Language Matters</vt:lpstr>
      <vt:lpstr>Remembrance Quilts</vt:lpstr>
      <vt:lpstr>Questions/Discussion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Kathy Hanley</dc:creator>
  <cp:lastModifiedBy>Pamela Mautte</cp:lastModifiedBy>
  <cp:revision>125</cp:revision>
  <cp:lastPrinted>2022-10-27T18:32:53Z</cp:lastPrinted>
  <dcterms:created xsi:type="dcterms:W3CDTF">2020-08-19T20:46:17Z</dcterms:created>
  <dcterms:modified xsi:type="dcterms:W3CDTF">2022-11-07T18:45:40Z</dcterms:modified>
</cp:coreProperties>
</file>