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8_E86CFCA1.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9" r:id="rId5"/>
    <p:sldId id="262" r:id="rId6"/>
    <p:sldId id="263" r:id="rId7"/>
    <p:sldId id="265" r:id="rId8"/>
    <p:sldId id="264" r:id="rId9"/>
    <p:sldId id="290" r:id="rId10"/>
    <p:sldId id="260" r:id="rId11"/>
    <p:sldId id="288" r:id="rId12"/>
    <p:sldId id="291" r:id="rId13"/>
    <p:sldId id="266" r:id="rId14"/>
    <p:sldId id="289" r:id="rId15"/>
    <p:sldId id="292" r:id="rId16"/>
    <p:sldId id="267" r:id="rId17"/>
    <p:sldId id="293" r:id="rId18"/>
    <p:sldId id="269" r:id="rId19"/>
    <p:sldId id="287" r:id="rId20"/>
    <p:sldId id="270" r:id="rId21"/>
    <p:sldId id="272" r:id="rId22"/>
    <p:sldId id="274" r:id="rId23"/>
    <p:sldId id="275" r:id="rId24"/>
    <p:sldId id="294" r:id="rId25"/>
    <p:sldId id="273" r:id="rId26"/>
    <p:sldId id="280" r:id="rId27"/>
    <p:sldId id="281" r:id="rId28"/>
    <p:sldId id="282" r:id="rId29"/>
    <p:sldId id="283"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3F22E-3A29-57AC-85EB-9C2646DDDA8C}" name="Hewes, Charles" initials="HC" userId="S::charles.hewes@ct.gov::47f2b56b-41fb-4279-9752-7f73136dab66" providerId="AD"/>
  <p188:author id="{CE089F86-2EAF-33B9-204C-2A474F9034DC}" name="Tafrate, Lauren" initials="TL" userId="S::lauren.tafrate@ct.gov::17036696-dd98-415e-920a-22b8251a8baf" providerId="AD"/>
  <p188:author id="{41711298-252D-E873-7882-62FB49639477}" name="Gianni, Lisa" initials="LG" userId="S::Lisa.Gianni@ct.gov::ff78ab31-69c3-4304-a6c7-f73ccd1a15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ABB"/>
    <a:srgbClr val="0064A4"/>
    <a:srgbClr val="FEC933"/>
    <a:srgbClr val="1A97CD"/>
    <a:srgbClr val="F2D40F"/>
    <a:srgbClr val="000000"/>
    <a:srgbClr val="061826"/>
    <a:srgbClr val="061520"/>
    <a:srgbClr val="002A54"/>
    <a:srgbClr val="117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A2519-A34A-486F-B544-EB6939304F56}" v="86" dt="2026-03-31T13:14:05.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353" autoAdjust="0"/>
  </p:normalViewPr>
  <p:slideViewPr>
    <p:cSldViewPr snapToGrid="0">
      <p:cViewPr varScale="1">
        <p:scale>
          <a:sx n="61" d="100"/>
          <a:sy n="61" d="100"/>
        </p:scale>
        <p:origin x="33" y="237"/>
      </p:cViewPr>
      <p:guideLst/>
    </p:cSldViewPr>
  </p:slideViewPr>
  <p:outlineViewPr>
    <p:cViewPr>
      <p:scale>
        <a:sx n="33" d="100"/>
        <a:sy n="33" d="100"/>
      </p:scale>
      <p:origin x="0" y="-46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8_E86CFCA1.xml><?xml version="1.0" encoding="utf-8"?>
<p188:cmLst xmlns:a="http://schemas.openxmlformats.org/drawingml/2006/main" xmlns:r="http://schemas.openxmlformats.org/officeDocument/2006/relationships" xmlns:p188="http://schemas.microsoft.com/office/powerpoint/2018/8/main">
  <p188:cm id="{34927013-C826-4D8D-8D18-5B10575577D4}" authorId="{9FC3F22E-3A29-57AC-85EB-9C2646DDDA8C}" status="resolved" created="2026-03-26T17:47:26.816" complete="100000">
    <ac:txMkLst xmlns:ac="http://schemas.microsoft.com/office/drawing/2013/main/command">
      <pc:docMk xmlns:pc="http://schemas.microsoft.com/office/powerpoint/2013/main/command"/>
      <pc:sldMk xmlns:pc="http://schemas.microsoft.com/office/powerpoint/2013/main/command" cId="3899456673" sldId="264"/>
      <ac:spMk id="2" creationId="{4A82B7EB-C6F6-FC73-4817-6962D054B6C4}"/>
      <ac:txMk cp="21" len="7">
        <ac:context len="29" hash="3251989025"/>
      </ac:txMk>
    </ac:txMkLst>
    <p188:pos x="7824439" y="362414"/>
    <p188:txBody>
      <a:bodyPr/>
      <a:lstStyle/>
      <a:p>
        <a:r>
          <a:rPr lang="en-US"/>
          <a:t>Add box about competencies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108DF-BA90-404E-BD18-3AFAFD217E0D}"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2CE20583-5A49-4321-A61B-5B62D28B38A4}">
      <dgm:prSet phldrT="[Text]" custT="1"/>
      <dgm:spPr/>
      <dgm:t>
        <a:bodyPr/>
        <a:lstStyle/>
        <a:p>
          <a:pPr rtl="0"/>
          <a:r>
            <a:rPr lang="en-US" sz="1800" b="1">
              <a:latin typeface="Aptos" panose="020B0004020202020204" pitchFamily="34" charset="0"/>
            </a:rPr>
            <a:t>Connecticut’s </a:t>
          </a:r>
          <a:r>
            <a:rPr lang="en-US" sz="1800" b="1">
              <a:latin typeface="Aptos" panose="020B0004020202020204" pitchFamily="34" charset="0"/>
              <a:ea typeface="Calibri" panose="020F0502020204030204" pitchFamily="34" charset="0"/>
              <a:cs typeface="Calibri" panose="020F0502020204030204" pitchFamily="34" charset="0"/>
            </a:rPr>
            <a:t>Structured</a:t>
          </a:r>
          <a:r>
            <a:rPr lang="en-US" sz="1800" b="1">
              <a:latin typeface="Aptos" panose="020B0004020202020204" pitchFamily="34" charset="0"/>
            </a:rPr>
            <a:t> Literacy and Dyslexia Legislation</a:t>
          </a:r>
        </a:p>
      </dgm:t>
    </dgm:pt>
    <dgm:pt modelId="{71B4EF18-32D2-4E5A-A7BD-B09446CFC93E}" type="parTrans" cxnId="{EF2DEE70-E5E2-4572-A388-2C718601B9B5}">
      <dgm:prSet/>
      <dgm:spPr/>
      <dgm:t>
        <a:bodyPr/>
        <a:lstStyle/>
        <a:p>
          <a:endParaRPr lang="en-US"/>
        </a:p>
      </dgm:t>
    </dgm:pt>
    <dgm:pt modelId="{D5303801-B01C-4D73-A025-15C56E128CB5}" type="sibTrans" cxnId="{EF2DEE70-E5E2-4572-A388-2C718601B9B5}">
      <dgm:prSet/>
      <dgm:spPr/>
      <dgm:t>
        <a:bodyPr/>
        <a:lstStyle/>
        <a:p>
          <a:endParaRPr lang="en-US"/>
        </a:p>
      </dgm:t>
    </dgm:pt>
    <dgm:pt modelId="{39CE5C52-EEA2-47A7-A099-75769B8D340F}">
      <dgm:prSet phldrT="[Text]" phldr="0" custT="1"/>
      <dgm:spPr/>
      <dgm:t>
        <a:bodyPr/>
        <a:lstStyle/>
        <a:p>
          <a:r>
            <a:rPr lang="en-US" sz="1200">
              <a:latin typeface="Aptos" panose="020B0004020202020204" pitchFamily="34" charset="0"/>
            </a:rPr>
            <a:t>CGS 10-145a(e)</a:t>
          </a:r>
        </a:p>
        <a:p>
          <a:r>
            <a:rPr lang="en-US" sz="1200">
              <a:latin typeface="Aptos" panose="020B0004020202020204" pitchFamily="34" charset="0"/>
            </a:rPr>
            <a:t>CGS 10-145d(i)(1)(2) </a:t>
          </a:r>
        </a:p>
      </dgm:t>
    </dgm:pt>
    <dgm:pt modelId="{D857172B-17AA-4D62-A1D2-99B58FB64514}" type="parTrans" cxnId="{3F8A377F-5C6D-4057-8F00-41DFB1ACFFE6}">
      <dgm:prSet/>
      <dgm:spPr/>
      <dgm:t>
        <a:bodyPr/>
        <a:lstStyle/>
        <a:p>
          <a:endParaRPr lang="en-US"/>
        </a:p>
      </dgm:t>
    </dgm:pt>
    <dgm:pt modelId="{A100C864-8CF4-4D43-ACE1-6BC0B8A7FA71}" type="sibTrans" cxnId="{3F8A377F-5C6D-4057-8F00-41DFB1ACFFE6}">
      <dgm:prSet/>
      <dgm:spPr/>
      <dgm:t>
        <a:bodyPr/>
        <a:lstStyle/>
        <a:p>
          <a:endParaRPr lang="en-US"/>
        </a:p>
      </dgm:t>
    </dgm:pt>
    <dgm:pt modelId="{3CCA5DC1-73A0-4262-8FE9-52EA372124F3}">
      <dgm:prSet phldrT="[Text]" custT="1"/>
      <dgm:spPr/>
      <dgm:t>
        <a:bodyPr/>
        <a:lstStyle/>
        <a:p>
          <a:pPr rtl="0"/>
          <a:r>
            <a:rPr lang="en-US" sz="1800" b="1">
              <a:latin typeface="Aptos" panose="020B0004020202020204" pitchFamily="34" charset="0"/>
            </a:rPr>
            <a:t>Connecticut’s Dyslexia-Specific Legislation</a:t>
          </a:r>
        </a:p>
      </dgm:t>
    </dgm:pt>
    <dgm:pt modelId="{078787D6-7B11-4356-AC52-E1D5C9194722}" type="parTrans" cxnId="{3392199D-5B3B-4942-91D3-C8F3C8ADE820}">
      <dgm:prSet/>
      <dgm:spPr/>
      <dgm:t>
        <a:bodyPr/>
        <a:lstStyle/>
        <a:p>
          <a:endParaRPr lang="en-US"/>
        </a:p>
      </dgm:t>
    </dgm:pt>
    <dgm:pt modelId="{4D39FEA5-30F9-4ACE-A8D3-AE5FEACF6637}" type="sibTrans" cxnId="{3392199D-5B3B-4942-91D3-C8F3C8ADE820}">
      <dgm:prSet/>
      <dgm:spPr/>
      <dgm:t>
        <a:bodyPr/>
        <a:lstStyle/>
        <a:p>
          <a:endParaRPr lang="en-US"/>
        </a:p>
      </dgm:t>
    </dgm:pt>
    <dgm:pt modelId="{404419DB-1CE4-484A-B1F1-717CEB8CF206}">
      <dgm:prSet phldrT="[Text]" custT="1"/>
      <dgm:spPr/>
      <dgm:t>
        <a:bodyPr/>
        <a:lstStyle/>
        <a:p>
          <a:r>
            <a:rPr lang="en-US" sz="1200">
              <a:latin typeface="Aptos" panose="020B0004020202020204" pitchFamily="34" charset="0"/>
            </a:rPr>
            <a:t>CGS 10-14z(c); </a:t>
          </a:r>
        </a:p>
        <a:p>
          <a:r>
            <a:rPr lang="en-US" sz="1200">
              <a:latin typeface="Aptos" panose="020B0004020202020204" pitchFamily="34" charset="0"/>
            </a:rPr>
            <a:t>CGS 10-14aa – 10-14dd;</a:t>
          </a:r>
        </a:p>
        <a:p>
          <a:r>
            <a:rPr lang="en-US" sz="1200">
              <a:latin typeface="Aptos" panose="020B0004020202020204" pitchFamily="34" charset="0"/>
            </a:rPr>
            <a:t> CGS 10-14jj</a:t>
          </a:r>
        </a:p>
      </dgm:t>
    </dgm:pt>
    <dgm:pt modelId="{269F645C-E187-40F4-AB22-40A9C292D5D0}" type="parTrans" cxnId="{747348B3-E65B-438A-BAF6-5D7E937D7E92}">
      <dgm:prSet/>
      <dgm:spPr/>
      <dgm:t>
        <a:bodyPr/>
        <a:lstStyle/>
        <a:p>
          <a:endParaRPr lang="en-US"/>
        </a:p>
      </dgm:t>
    </dgm:pt>
    <dgm:pt modelId="{16DDB012-CCD2-4DB1-B6CF-1A5B878F4890}" type="sibTrans" cxnId="{747348B3-E65B-438A-BAF6-5D7E937D7E92}">
      <dgm:prSet/>
      <dgm:spPr/>
      <dgm:t>
        <a:bodyPr/>
        <a:lstStyle/>
        <a:p>
          <a:endParaRPr lang="en-US"/>
        </a:p>
      </dgm:t>
    </dgm:pt>
    <dgm:pt modelId="{85826D70-B4C5-4E13-8971-672B0502CEAE}">
      <dgm:prSet phldrT="[Text]" custT="1"/>
      <dgm:spPr/>
      <dgm:t>
        <a:bodyPr/>
        <a:lstStyle/>
        <a:p>
          <a:pPr rtl="0">
            <a:buFont typeface="Arial" panose="020B0604020202020204" pitchFamily="34" charset="0"/>
            <a:buChar char="•"/>
          </a:pPr>
          <a:r>
            <a:rPr lang="en-US" sz="1200" b="0" i="0" u="none">
              <a:latin typeface="Aptos" panose="020B0004020202020204" pitchFamily="34" charset="0"/>
            </a:rPr>
            <a:t>Establishes requirements for verification </a:t>
          </a:r>
          <a:r>
            <a:rPr lang="en-US" sz="1200">
              <a:latin typeface="Aptos" panose="020B0004020202020204" pitchFamily="34" charset="0"/>
            </a:rPr>
            <a:t>and compliance and audit function</a:t>
          </a:r>
        </a:p>
      </dgm:t>
    </dgm:pt>
    <dgm:pt modelId="{336B923B-5326-429A-8334-E11892C243FF}" type="parTrans" cxnId="{24587C20-F629-4C59-B901-1C68612409FF}">
      <dgm:prSet/>
      <dgm:spPr/>
      <dgm:t>
        <a:bodyPr/>
        <a:lstStyle/>
        <a:p>
          <a:endParaRPr lang="en-US"/>
        </a:p>
      </dgm:t>
    </dgm:pt>
    <dgm:pt modelId="{86684072-62FA-42BB-94FC-0E8F1629DB6F}" type="sibTrans" cxnId="{24587C20-F629-4C59-B901-1C68612409FF}">
      <dgm:prSet/>
      <dgm:spPr/>
      <dgm:t>
        <a:bodyPr/>
        <a:lstStyle/>
        <a:p>
          <a:endParaRPr lang="en-US"/>
        </a:p>
      </dgm:t>
    </dgm:pt>
    <dgm:pt modelId="{9BDD0FFA-FF7C-4D1B-A9C3-4B1550246B89}">
      <dgm:prSet phldrT="[Text]" custT="1"/>
      <dgm:spPr/>
      <dgm:t>
        <a:bodyPr/>
        <a:lstStyle/>
        <a:p>
          <a:r>
            <a:rPr lang="en-US" sz="1800" b="1">
              <a:latin typeface="Aptos" panose="020B0004020202020204" pitchFamily="34" charset="0"/>
            </a:rPr>
            <a:t>Office of Dyslexia and Reading Disabilities’ (ODRD) Role</a:t>
          </a:r>
        </a:p>
      </dgm:t>
    </dgm:pt>
    <dgm:pt modelId="{8A6737B4-713A-4C61-95AF-5FA689F16325}" type="parTrans" cxnId="{3564FDC7-1028-42F2-A14E-2A3E6F418214}">
      <dgm:prSet/>
      <dgm:spPr/>
      <dgm:t>
        <a:bodyPr/>
        <a:lstStyle/>
        <a:p>
          <a:endParaRPr lang="en-US"/>
        </a:p>
      </dgm:t>
    </dgm:pt>
    <dgm:pt modelId="{404262B8-A843-469F-BC21-A7953A32685B}" type="sibTrans" cxnId="{3564FDC7-1028-42F2-A14E-2A3E6F418214}">
      <dgm:prSet/>
      <dgm:spPr/>
      <dgm:t>
        <a:bodyPr/>
        <a:lstStyle/>
        <a:p>
          <a:endParaRPr lang="en-US"/>
        </a:p>
      </dgm:t>
    </dgm:pt>
    <dgm:pt modelId="{7E3FEF4C-19DB-4744-A097-FB2F32435886}">
      <dgm:prSet phldrT="[Text]" custT="1"/>
      <dgm:spPr/>
      <dgm:t>
        <a:bodyPr/>
        <a:lstStyle/>
        <a:p>
          <a:pPr rtl="0">
            <a:buFont typeface="Arial" panose="020B0604020202020204" pitchFamily="34" charset="0"/>
            <a:buChar char="•"/>
          </a:pPr>
          <a:r>
            <a:rPr lang="en-US" sz="1200" b="0" i="0" u="none">
              <a:latin typeface="Aptos" panose="020B0004020202020204" pitchFamily="34" charset="0"/>
            </a:rPr>
            <a:t>ODRD oversees program training compliance </a:t>
          </a:r>
          <a:r>
            <a:rPr lang="en-US" sz="1200" b="0" i="0">
              <a:latin typeface="Aptos" panose="020B0004020202020204" pitchFamily="34" charset="0"/>
            </a:rPr>
            <a:t>​and certification verification</a:t>
          </a:r>
          <a:endParaRPr lang="en-US" sz="1200">
            <a:latin typeface="Aptos" panose="020B0004020202020204" pitchFamily="34" charset="0"/>
          </a:endParaRPr>
        </a:p>
      </dgm:t>
    </dgm:pt>
    <dgm:pt modelId="{8673C168-FD5A-4239-8ED7-495B7837F450}" type="parTrans" cxnId="{3048C062-19C2-4E42-803A-7136B090038F}">
      <dgm:prSet/>
      <dgm:spPr/>
      <dgm:t>
        <a:bodyPr/>
        <a:lstStyle/>
        <a:p>
          <a:endParaRPr lang="en-US"/>
        </a:p>
      </dgm:t>
    </dgm:pt>
    <dgm:pt modelId="{683E44BD-3756-4D12-8E74-8ACFCB1FB070}" type="sibTrans" cxnId="{3048C062-19C2-4E42-803A-7136B090038F}">
      <dgm:prSet/>
      <dgm:spPr/>
      <dgm:t>
        <a:bodyPr/>
        <a:lstStyle/>
        <a:p>
          <a:endParaRPr lang="en-US"/>
        </a:p>
      </dgm:t>
    </dgm:pt>
    <dgm:pt modelId="{445CA940-A34B-4CA3-ADF0-88E37CA7FD10}">
      <dgm:prSet phldrT="[Text]" custT="1"/>
      <dgm:spPr/>
      <dgm:t>
        <a:bodyPr/>
        <a:lstStyle/>
        <a:p>
          <a:pPr>
            <a:buFont typeface="Arial" panose="020B0604020202020204" pitchFamily="34" charset="0"/>
            <a:buChar char="•"/>
          </a:pPr>
          <a:r>
            <a:rPr lang="en-US" sz="1200" b="0" i="0" u="none">
              <a:latin typeface="Aptos" panose="020B0004020202020204" pitchFamily="34" charset="0"/>
            </a:rPr>
            <a:t>This procurement is a direct implementation of ODRD’s statutory oversight responsibilities</a:t>
          </a:r>
          <a:endParaRPr lang="en-US" sz="1200">
            <a:latin typeface="Aptos" panose="020B0004020202020204" pitchFamily="34" charset="0"/>
          </a:endParaRPr>
        </a:p>
      </dgm:t>
    </dgm:pt>
    <dgm:pt modelId="{D8621957-3032-4DEE-82A4-B311144A1168}" type="parTrans" cxnId="{BF290158-0230-43B8-A373-6D160474F741}">
      <dgm:prSet/>
      <dgm:spPr/>
      <dgm:t>
        <a:bodyPr/>
        <a:lstStyle/>
        <a:p>
          <a:endParaRPr lang="en-US"/>
        </a:p>
      </dgm:t>
    </dgm:pt>
    <dgm:pt modelId="{C8514E42-EDD2-46B4-8475-088D01BA27FB}" type="sibTrans" cxnId="{BF290158-0230-43B8-A373-6D160474F741}">
      <dgm:prSet/>
      <dgm:spPr/>
      <dgm:t>
        <a:bodyPr/>
        <a:lstStyle/>
        <a:p>
          <a:endParaRPr lang="en-US"/>
        </a:p>
      </dgm:t>
    </dgm:pt>
    <dgm:pt modelId="{3C2F2325-2C26-4F76-8EA1-609E4D8CC1A0}">
      <dgm:prSet custT="1"/>
      <dgm:spPr/>
      <dgm:t>
        <a:bodyPr/>
        <a:lstStyle/>
        <a:p>
          <a:pPr rtl="0">
            <a:buFont typeface="Arial" panose="020B0604020202020204" pitchFamily="34" charset="0"/>
            <a:buChar char="•"/>
          </a:pPr>
          <a:r>
            <a:rPr lang="en-US" sz="1200" b="0" i="0" u="none">
              <a:latin typeface="Aptos" panose="020B0004020202020204" pitchFamily="34" charset="0"/>
            </a:rPr>
            <a:t>Requires EPPs to prepare teacher candidates in evidence-based instruction</a:t>
          </a:r>
          <a:r>
            <a:rPr lang="en-US" sz="1200" b="0" i="0">
              <a:latin typeface="Aptos" panose="020B0004020202020204" pitchFamily="34" charset="0"/>
            </a:rPr>
            <a:t>​ and detection and recognition of dyslexia</a:t>
          </a:r>
        </a:p>
      </dgm:t>
    </dgm:pt>
    <dgm:pt modelId="{7FE3DC5D-BEC8-40EC-BF70-30016028BB38}" type="parTrans" cxnId="{C2319AD1-B49D-4059-9A63-E497B4405DAC}">
      <dgm:prSet/>
      <dgm:spPr/>
      <dgm:t>
        <a:bodyPr/>
        <a:lstStyle/>
        <a:p>
          <a:endParaRPr lang="en-US"/>
        </a:p>
      </dgm:t>
    </dgm:pt>
    <dgm:pt modelId="{E3003DD9-A790-485B-A3E2-D62AE1EFCDEF}" type="sibTrans" cxnId="{C2319AD1-B49D-4059-9A63-E497B4405DAC}">
      <dgm:prSet/>
      <dgm:spPr/>
      <dgm:t>
        <a:bodyPr/>
        <a:lstStyle/>
        <a:p>
          <a:endParaRPr lang="en-US"/>
        </a:p>
      </dgm:t>
    </dgm:pt>
    <dgm:pt modelId="{3931AD5B-411B-479D-9663-ACCDAFD18C30}">
      <dgm:prSet phldrT="[Text]" custT="1"/>
      <dgm:spPr/>
      <dgm:t>
        <a:bodyPr/>
        <a:lstStyle/>
        <a:p>
          <a:pPr>
            <a:buFont typeface="Arial" panose="020B0604020202020204" pitchFamily="34" charset="0"/>
            <a:buChar char="•"/>
          </a:pPr>
          <a:r>
            <a:rPr lang="en-US" sz="1800" b="1" i="0">
              <a:latin typeface="Aptos" panose="020B0004020202020204" pitchFamily="34" charset="0"/>
            </a:rPr>
            <a:t>Connecticut’s Educator Competencies</a:t>
          </a:r>
          <a:endParaRPr lang="en-US" sz="1800" b="1">
            <a:latin typeface="Aptos" panose="020B0004020202020204" pitchFamily="34" charset="0"/>
          </a:endParaRPr>
        </a:p>
      </dgm:t>
    </dgm:pt>
    <dgm:pt modelId="{D9E8A610-FEF0-4B8E-9425-7ED64CE7AA67}" type="parTrans" cxnId="{EC799E42-7967-41CD-B85A-161E8AB0E68D}">
      <dgm:prSet/>
      <dgm:spPr/>
      <dgm:t>
        <a:bodyPr/>
        <a:lstStyle/>
        <a:p>
          <a:endParaRPr lang="en-US"/>
        </a:p>
      </dgm:t>
    </dgm:pt>
    <dgm:pt modelId="{ADD109A2-6A8E-4DC9-AEE2-D9CA35409E3C}" type="sibTrans" cxnId="{EC799E42-7967-41CD-B85A-161E8AB0E68D}">
      <dgm:prSet/>
      <dgm:spPr/>
      <dgm:t>
        <a:bodyPr/>
        <a:lstStyle/>
        <a:p>
          <a:endParaRPr lang="en-US"/>
        </a:p>
      </dgm:t>
    </dgm:pt>
    <dgm:pt modelId="{997E830B-48BB-44EC-8617-FED98EF0B71B}">
      <dgm:prSet phldrT="[Text]" custT="1"/>
      <dgm:spPr/>
      <dgm:t>
        <a:bodyPr/>
        <a:lstStyle/>
        <a:p>
          <a:pPr>
            <a:buFont typeface="Arial" panose="020B0604020202020204" pitchFamily="34" charset="0"/>
            <a:buChar char="•"/>
          </a:pPr>
          <a:r>
            <a:rPr lang="en-US" sz="1200">
              <a:latin typeface="Aptos" panose="020B0004020202020204" pitchFamily="34" charset="0"/>
            </a:rPr>
            <a:t>CGS 10-14z(d)(1);        </a:t>
          </a:r>
        </a:p>
        <a:p>
          <a:pPr>
            <a:buFont typeface="Arial" panose="020B0604020202020204" pitchFamily="34" charset="0"/>
            <a:buChar char="•"/>
          </a:pPr>
          <a:r>
            <a:rPr lang="en-US" sz="1200">
              <a:latin typeface="Aptos" panose="020B0004020202020204" pitchFamily="34" charset="0"/>
            </a:rPr>
            <a:t>Adopted by SBE May 2025</a:t>
          </a:r>
        </a:p>
      </dgm:t>
    </dgm:pt>
    <dgm:pt modelId="{AAA92BA3-9D58-4829-9F6C-C60CDC829234}" type="parTrans" cxnId="{C68E9BC7-8F1D-45AA-84C1-CF2BAAE7D28E}">
      <dgm:prSet/>
      <dgm:spPr/>
      <dgm:t>
        <a:bodyPr/>
        <a:lstStyle/>
        <a:p>
          <a:endParaRPr lang="en-US"/>
        </a:p>
      </dgm:t>
    </dgm:pt>
    <dgm:pt modelId="{3403A24D-2FB6-4E12-AA92-094DCE20F443}" type="sibTrans" cxnId="{C68E9BC7-8F1D-45AA-84C1-CF2BAAE7D28E}">
      <dgm:prSet/>
      <dgm:spPr/>
      <dgm:t>
        <a:bodyPr/>
        <a:lstStyle/>
        <a:p>
          <a:endParaRPr lang="en-US"/>
        </a:p>
      </dgm:t>
    </dgm:pt>
    <dgm:pt modelId="{913140CA-CE21-4CB9-8D6E-7BE6EB6D8F13}">
      <dgm:prSet phldrT="[Text]" custT="1"/>
      <dgm:spPr/>
      <dgm:t>
        <a:bodyPr/>
        <a:lstStyle/>
        <a:p>
          <a:pPr>
            <a:buFont typeface="Arial" panose="020B0604020202020204" pitchFamily="34" charset="0"/>
            <a:buChar char="•"/>
          </a:pPr>
          <a:r>
            <a:rPr lang="en-US" sz="1200">
              <a:latin typeface="Aptos" panose="020B0004020202020204" pitchFamily="34" charset="0"/>
            </a:rPr>
            <a:t>Establishes requirements for ODRD to develop a set of educator competencies that all educators should achieve based on certification level and endorsement type</a:t>
          </a:r>
        </a:p>
      </dgm:t>
    </dgm:pt>
    <dgm:pt modelId="{53A9BBC6-EB9B-4303-A085-E1C2DBA36FD2}" type="parTrans" cxnId="{402D4D8E-5813-44E2-8E1E-FF941FF26219}">
      <dgm:prSet/>
      <dgm:spPr/>
      <dgm:t>
        <a:bodyPr/>
        <a:lstStyle/>
        <a:p>
          <a:endParaRPr lang="en-US"/>
        </a:p>
      </dgm:t>
    </dgm:pt>
    <dgm:pt modelId="{7F8C7E39-E201-4491-A947-A4F7548625E4}" type="sibTrans" cxnId="{402D4D8E-5813-44E2-8E1E-FF941FF26219}">
      <dgm:prSet/>
      <dgm:spPr/>
      <dgm:t>
        <a:bodyPr/>
        <a:lstStyle/>
        <a:p>
          <a:endParaRPr lang="en-US"/>
        </a:p>
      </dgm:t>
    </dgm:pt>
    <dgm:pt modelId="{506E42C4-59EC-4386-A0AE-F48AAB1B3AC0}" type="pres">
      <dgm:prSet presAssocID="{284108DF-BA90-404E-BD18-3AFAFD217E0D}" presName="theList" presStyleCnt="0">
        <dgm:presLayoutVars>
          <dgm:dir/>
          <dgm:animLvl val="lvl"/>
          <dgm:resizeHandles val="exact"/>
        </dgm:presLayoutVars>
      </dgm:prSet>
      <dgm:spPr/>
    </dgm:pt>
    <dgm:pt modelId="{25A6DFC7-999A-41C1-B8B5-29D68E51576B}" type="pres">
      <dgm:prSet presAssocID="{2CE20583-5A49-4321-A61B-5B62D28B38A4}" presName="compNode" presStyleCnt="0"/>
      <dgm:spPr/>
    </dgm:pt>
    <dgm:pt modelId="{3F896FCD-BC26-46B2-A886-CC57159B7122}" type="pres">
      <dgm:prSet presAssocID="{2CE20583-5A49-4321-A61B-5B62D28B38A4}" presName="aNode" presStyleLbl="bgShp" presStyleIdx="0" presStyleCnt="4"/>
      <dgm:spPr/>
    </dgm:pt>
    <dgm:pt modelId="{80499149-E53C-493D-8381-4CFE43CE91A3}" type="pres">
      <dgm:prSet presAssocID="{2CE20583-5A49-4321-A61B-5B62D28B38A4}" presName="textNode" presStyleLbl="bgShp" presStyleIdx="0" presStyleCnt="4"/>
      <dgm:spPr/>
    </dgm:pt>
    <dgm:pt modelId="{915CEA7E-A421-4557-9A48-9C2B548BDF21}" type="pres">
      <dgm:prSet presAssocID="{2CE20583-5A49-4321-A61B-5B62D28B38A4}" presName="compChildNode" presStyleCnt="0"/>
      <dgm:spPr/>
    </dgm:pt>
    <dgm:pt modelId="{B29F7822-7ED1-46C1-B92B-F312EE5F1596}" type="pres">
      <dgm:prSet presAssocID="{2CE20583-5A49-4321-A61B-5B62D28B38A4}" presName="theInnerList" presStyleCnt="0"/>
      <dgm:spPr/>
    </dgm:pt>
    <dgm:pt modelId="{1B938492-4C80-400F-AC94-7895A73C7797}" type="pres">
      <dgm:prSet presAssocID="{39CE5C52-EEA2-47A7-A099-75769B8D340F}" presName="childNode" presStyleLbl="node1" presStyleIdx="0" presStyleCnt="8">
        <dgm:presLayoutVars>
          <dgm:bulletEnabled val="1"/>
        </dgm:presLayoutVars>
      </dgm:prSet>
      <dgm:spPr/>
    </dgm:pt>
    <dgm:pt modelId="{0B834C26-644A-4A00-B4FB-82D8F993B2A7}" type="pres">
      <dgm:prSet presAssocID="{39CE5C52-EEA2-47A7-A099-75769B8D340F}" presName="aSpace2" presStyleCnt="0"/>
      <dgm:spPr/>
    </dgm:pt>
    <dgm:pt modelId="{221A9D7A-6235-48D8-AA56-3F68D0975F0C}" type="pres">
      <dgm:prSet presAssocID="{3C2F2325-2C26-4F76-8EA1-609E4D8CC1A0}" presName="childNode" presStyleLbl="node1" presStyleIdx="1" presStyleCnt="8">
        <dgm:presLayoutVars>
          <dgm:bulletEnabled val="1"/>
        </dgm:presLayoutVars>
      </dgm:prSet>
      <dgm:spPr/>
    </dgm:pt>
    <dgm:pt modelId="{025FA056-2D93-4120-A39C-BCFABE80B991}" type="pres">
      <dgm:prSet presAssocID="{2CE20583-5A49-4321-A61B-5B62D28B38A4}" presName="aSpace" presStyleCnt="0"/>
      <dgm:spPr/>
    </dgm:pt>
    <dgm:pt modelId="{94FA8C7E-90F9-4FAD-A7D7-F8296CE1A1AD}" type="pres">
      <dgm:prSet presAssocID="{3CCA5DC1-73A0-4262-8FE9-52EA372124F3}" presName="compNode" presStyleCnt="0"/>
      <dgm:spPr/>
    </dgm:pt>
    <dgm:pt modelId="{0538B42B-B97E-42D9-909E-E7F7BB1C7863}" type="pres">
      <dgm:prSet presAssocID="{3CCA5DC1-73A0-4262-8FE9-52EA372124F3}" presName="aNode" presStyleLbl="bgShp" presStyleIdx="1" presStyleCnt="4"/>
      <dgm:spPr/>
    </dgm:pt>
    <dgm:pt modelId="{A273E66C-6157-4110-9B4E-E10340CEA2A8}" type="pres">
      <dgm:prSet presAssocID="{3CCA5DC1-73A0-4262-8FE9-52EA372124F3}" presName="textNode" presStyleLbl="bgShp" presStyleIdx="1" presStyleCnt="4"/>
      <dgm:spPr/>
    </dgm:pt>
    <dgm:pt modelId="{3966AF83-80EC-42B7-9F6E-678C27774189}" type="pres">
      <dgm:prSet presAssocID="{3CCA5DC1-73A0-4262-8FE9-52EA372124F3}" presName="compChildNode" presStyleCnt="0"/>
      <dgm:spPr/>
    </dgm:pt>
    <dgm:pt modelId="{02FAB349-62BB-44F6-9244-643229F10347}" type="pres">
      <dgm:prSet presAssocID="{3CCA5DC1-73A0-4262-8FE9-52EA372124F3}" presName="theInnerList" presStyleCnt="0"/>
      <dgm:spPr/>
    </dgm:pt>
    <dgm:pt modelId="{23C78182-80A8-408A-ACA8-ECB3EE6C4284}" type="pres">
      <dgm:prSet presAssocID="{404419DB-1CE4-484A-B1F1-717CEB8CF206}" presName="childNode" presStyleLbl="node1" presStyleIdx="2" presStyleCnt="8">
        <dgm:presLayoutVars>
          <dgm:bulletEnabled val="1"/>
        </dgm:presLayoutVars>
      </dgm:prSet>
      <dgm:spPr/>
    </dgm:pt>
    <dgm:pt modelId="{4E9CE0E0-4C81-4847-97A2-8230DC40C401}" type="pres">
      <dgm:prSet presAssocID="{404419DB-1CE4-484A-B1F1-717CEB8CF206}" presName="aSpace2" presStyleCnt="0"/>
      <dgm:spPr/>
    </dgm:pt>
    <dgm:pt modelId="{3EA1703C-5A4A-4B20-8C93-139B5E540BAB}" type="pres">
      <dgm:prSet presAssocID="{85826D70-B4C5-4E13-8971-672B0502CEAE}" presName="childNode" presStyleLbl="node1" presStyleIdx="3" presStyleCnt="8">
        <dgm:presLayoutVars>
          <dgm:bulletEnabled val="1"/>
        </dgm:presLayoutVars>
      </dgm:prSet>
      <dgm:spPr/>
    </dgm:pt>
    <dgm:pt modelId="{CD6F3F61-1CF2-4FF9-968D-1C8105F2E747}" type="pres">
      <dgm:prSet presAssocID="{3CCA5DC1-73A0-4262-8FE9-52EA372124F3}" presName="aSpace" presStyleCnt="0"/>
      <dgm:spPr/>
    </dgm:pt>
    <dgm:pt modelId="{B0DFE004-A3EF-4934-9E79-6597D227E88C}" type="pres">
      <dgm:prSet presAssocID="{9BDD0FFA-FF7C-4D1B-A9C3-4B1550246B89}" presName="compNode" presStyleCnt="0"/>
      <dgm:spPr/>
    </dgm:pt>
    <dgm:pt modelId="{CC626425-923C-4D5A-809B-18F9870EFF5F}" type="pres">
      <dgm:prSet presAssocID="{9BDD0FFA-FF7C-4D1B-A9C3-4B1550246B89}" presName="aNode" presStyleLbl="bgShp" presStyleIdx="2" presStyleCnt="4"/>
      <dgm:spPr/>
    </dgm:pt>
    <dgm:pt modelId="{7FF3C1DC-0047-480F-B5CC-0C5667F62CD2}" type="pres">
      <dgm:prSet presAssocID="{9BDD0FFA-FF7C-4D1B-A9C3-4B1550246B89}" presName="textNode" presStyleLbl="bgShp" presStyleIdx="2" presStyleCnt="4"/>
      <dgm:spPr/>
    </dgm:pt>
    <dgm:pt modelId="{68571C47-EA21-4B3D-82D3-B78DF937FF7E}" type="pres">
      <dgm:prSet presAssocID="{9BDD0FFA-FF7C-4D1B-A9C3-4B1550246B89}" presName="compChildNode" presStyleCnt="0"/>
      <dgm:spPr/>
    </dgm:pt>
    <dgm:pt modelId="{7B170FE3-F030-418E-ACCC-66EC33C2B1B2}" type="pres">
      <dgm:prSet presAssocID="{9BDD0FFA-FF7C-4D1B-A9C3-4B1550246B89}" presName="theInnerList" presStyleCnt="0"/>
      <dgm:spPr/>
    </dgm:pt>
    <dgm:pt modelId="{70A31168-3C5D-4418-B9D6-7C0358D61FEF}" type="pres">
      <dgm:prSet presAssocID="{7E3FEF4C-19DB-4744-A097-FB2F32435886}" presName="childNode" presStyleLbl="node1" presStyleIdx="4" presStyleCnt="8">
        <dgm:presLayoutVars>
          <dgm:bulletEnabled val="1"/>
        </dgm:presLayoutVars>
      </dgm:prSet>
      <dgm:spPr/>
    </dgm:pt>
    <dgm:pt modelId="{F19D6938-CB1C-411D-8776-9D510B2F6CEA}" type="pres">
      <dgm:prSet presAssocID="{7E3FEF4C-19DB-4744-A097-FB2F32435886}" presName="aSpace2" presStyleCnt="0"/>
      <dgm:spPr/>
    </dgm:pt>
    <dgm:pt modelId="{9ECDE565-5C3B-4BE2-849F-8FA3BCABDDEE}" type="pres">
      <dgm:prSet presAssocID="{445CA940-A34B-4CA3-ADF0-88E37CA7FD10}" presName="childNode" presStyleLbl="node1" presStyleIdx="5" presStyleCnt="8">
        <dgm:presLayoutVars>
          <dgm:bulletEnabled val="1"/>
        </dgm:presLayoutVars>
      </dgm:prSet>
      <dgm:spPr/>
    </dgm:pt>
    <dgm:pt modelId="{D0EFA97E-2A24-46C6-9A76-4CBBB6B96032}" type="pres">
      <dgm:prSet presAssocID="{9BDD0FFA-FF7C-4D1B-A9C3-4B1550246B89}" presName="aSpace" presStyleCnt="0"/>
      <dgm:spPr/>
    </dgm:pt>
    <dgm:pt modelId="{5EA64BD4-EFC9-4FA6-988B-27FEDB4EB5BE}" type="pres">
      <dgm:prSet presAssocID="{3931AD5B-411B-479D-9663-ACCDAFD18C30}" presName="compNode" presStyleCnt="0"/>
      <dgm:spPr/>
    </dgm:pt>
    <dgm:pt modelId="{59F2AC7B-A5CE-4707-B3EE-07C2F75F4E30}" type="pres">
      <dgm:prSet presAssocID="{3931AD5B-411B-479D-9663-ACCDAFD18C30}" presName="aNode" presStyleLbl="bgShp" presStyleIdx="3" presStyleCnt="4"/>
      <dgm:spPr/>
    </dgm:pt>
    <dgm:pt modelId="{2645178C-3FC3-4355-870F-C58BEF706BDE}" type="pres">
      <dgm:prSet presAssocID="{3931AD5B-411B-479D-9663-ACCDAFD18C30}" presName="textNode" presStyleLbl="bgShp" presStyleIdx="3" presStyleCnt="4"/>
      <dgm:spPr/>
    </dgm:pt>
    <dgm:pt modelId="{F4596012-9230-4645-8097-5E3F90420725}" type="pres">
      <dgm:prSet presAssocID="{3931AD5B-411B-479D-9663-ACCDAFD18C30}" presName="compChildNode" presStyleCnt="0"/>
      <dgm:spPr/>
    </dgm:pt>
    <dgm:pt modelId="{1B71F2F8-B7A7-42D5-B7E0-888DFEBE2BFC}" type="pres">
      <dgm:prSet presAssocID="{3931AD5B-411B-479D-9663-ACCDAFD18C30}" presName="theInnerList" presStyleCnt="0"/>
      <dgm:spPr/>
    </dgm:pt>
    <dgm:pt modelId="{A7CC3E85-93A8-494C-8EA9-EF485C1AA17E}" type="pres">
      <dgm:prSet presAssocID="{997E830B-48BB-44EC-8617-FED98EF0B71B}" presName="childNode" presStyleLbl="node1" presStyleIdx="6" presStyleCnt="8">
        <dgm:presLayoutVars>
          <dgm:bulletEnabled val="1"/>
        </dgm:presLayoutVars>
      </dgm:prSet>
      <dgm:spPr/>
    </dgm:pt>
    <dgm:pt modelId="{1A0ED973-5C7C-4071-B01D-ECD4C54D3066}" type="pres">
      <dgm:prSet presAssocID="{997E830B-48BB-44EC-8617-FED98EF0B71B}" presName="aSpace2" presStyleCnt="0"/>
      <dgm:spPr/>
    </dgm:pt>
    <dgm:pt modelId="{9CFCCD50-9FA2-422E-95A7-A4890C464CE3}" type="pres">
      <dgm:prSet presAssocID="{913140CA-CE21-4CB9-8D6E-7BE6EB6D8F13}" presName="childNode" presStyleLbl="node1" presStyleIdx="7" presStyleCnt="8">
        <dgm:presLayoutVars>
          <dgm:bulletEnabled val="1"/>
        </dgm:presLayoutVars>
      </dgm:prSet>
      <dgm:spPr/>
    </dgm:pt>
  </dgm:ptLst>
  <dgm:cxnLst>
    <dgm:cxn modelId="{FBD6A81E-CE63-4D58-920E-C2DB87DD1A6D}" type="presOf" srcId="{2CE20583-5A49-4321-A61B-5B62D28B38A4}" destId="{3F896FCD-BC26-46B2-A886-CC57159B7122}" srcOrd="0" destOrd="0" presId="urn:microsoft.com/office/officeart/2005/8/layout/lProcess2"/>
    <dgm:cxn modelId="{24587C20-F629-4C59-B901-1C68612409FF}" srcId="{3CCA5DC1-73A0-4262-8FE9-52EA372124F3}" destId="{85826D70-B4C5-4E13-8971-672B0502CEAE}" srcOrd="1" destOrd="0" parTransId="{336B923B-5326-429A-8334-E11892C243FF}" sibTransId="{86684072-62FA-42BB-94FC-0E8F1629DB6F}"/>
    <dgm:cxn modelId="{BD51F323-96AD-4A2A-8847-B98A2FF1C755}" type="presOf" srcId="{445CA940-A34B-4CA3-ADF0-88E37CA7FD10}" destId="{9ECDE565-5C3B-4BE2-849F-8FA3BCABDDEE}" srcOrd="0" destOrd="0" presId="urn:microsoft.com/office/officeart/2005/8/layout/lProcess2"/>
    <dgm:cxn modelId="{F79FD92A-9590-49FD-A39E-C851970ADB80}" type="presOf" srcId="{39CE5C52-EEA2-47A7-A099-75769B8D340F}" destId="{1B938492-4C80-400F-AC94-7895A73C7797}" srcOrd="0" destOrd="0" presId="urn:microsoft.com/office/officeart/2005/8/layout/lProcess2"/>
    <dgm:cxn modelId="{64617A42-6386-4635-9C23-C24BB9C35F38}" type="presOf" srcId="{85826D70-B4C5-4E13-8971-672B0502CEAE}" destId="{3EA1703C-5A4A-4B20-8C93-139B5E540BAB}" srcOrd="0" destOrd="0" presId="urn:microsoft.com/office/officeart/2005/8/layout/lProcess2"/>
    <dgm:cxn modelId="{EC799E42-7967-41CD-B85A-161E8AB0E68D}" srcId="{284108DF-BA90-404E-BD18-3AFAFD217E0D}" destId="{3931AD5B-411B-479D-9663-ACCDAFD18C30}" srcOrd="3" destOrd="0" parTransId="{D9E8A610-FEF0-4B8E-9425-7ED64CE7AA67}" sibTransId="{ADD109A2-6A8E-4DC9-AEE2-D9CA35409E3C}"/>
    <dgm:cxn modelId="{3048C062-19C2-4E42-803A-7136B090038F}" srcId="{9BDD0FFA-FF7C-4D1B-A9C3-4B1550246B89}" destId="{7E3FEF4C-19DB-4744-A097-FB2F32435886}" srcOrd="0" destOrd="0" parTransId="{8673C168-FD5A-4239-8ED7-495B7837F450}" sibTransId="{683E44BD-3756-4D12-8E74-8ACFCB1FB070}"/>
    <dgm:cxn modelId="{A553C443-CF8B-4739-9B03-814A0288E5CC}" type="presOf" srcId="{3931AD5B-411B-479D-9663-ACCDAFD18C30}" destId="{2645178C-3FC3-4355-870F-C58BEF706BDE}" srcOrd="1" destOrd="0" presId="urn:microsoft.com/office/officeart/2005/8/layout/lProcess2"/>
    <dgm:cxn modelId="{89FD6A4B-1E23-43D1-AC04-401CBDFFE0DB}" type="presOf" srcId="{3931AD5B-411B-479D-9663-ACCDAFD18C30}" destId="{59F2AC7B-A5CE-4707-B3EE-07C2F75F4E30}" srcOrd="0" destOrd="0" presId="urn:microsoft.com/office/officeart/2005/8/layout/lProcess2"/>
    <dgm:cxn modelId="{EF2DEE70-E5E2-4572-A388-2C718601B9B5}" srcId="{284108DF-BA90-404E-BD18-3AFAFD217E0D}" destId="{2CE20583-5A49-4321-A61B-5B62D28B38A4}" srcOrd="0" destOrd="0" parTransId="{71B4EF18-32D2-4E5A-A7BD-B09446CFC93E}" sibTransId="{D5303801-B01C-4D73-A025-15C56E128CB5}"/>
    <dgm:cxn modelId="{BF290158-0230-43B8-A373-6D160474F741}" srcId="{9BDD0FFA-FF7C-4D1B-A9C3-4B1550246B89}" destId="{445CA940-A34B-4CA3-ADF0-88E37CA7FD10}" srcOrd="1" destOrd="0" parTransId="{D8621957-3032-4DEE-82A4-B311144A1168}" sibTransId="{C8514E42-EDD2-46B4-8475-088D01BA27FB}"/>
    <dgm:cxn modelId="{2B765D78-14CA-4ED9-8C21-AC5237417C14}" type="presOf" srcId="{7E3FEF4C-19DB-4744-A097-FB2F32435886}" destId="{70A31168-3C5D-4418-B9D6-7C0358D61FEF}" srcOrd="0" destOrd="0" presId="urn:microsoft.com/office/officeart/2005/8/layout/lProcess2"/>
    <dgm:cxn modelId="{1C1C527B-86B8-4E68-AA3E-B49B5C3BF2D7}" type="presOf" srcId="{3CCA5DC1-73A0-4262-8FE9-52EA372124F3}" destId="{0538B42B-B97E-42D9-909E-E7F7BB1C7863}" srcOrd="0" destOrd="0" presId="urn:microsoft.com/office/officeart/2005/8/layout/lProcess2"/>
    <dgm:cxn modelId="{3F8A377F-5C6D-4057-8F00-41DFB1ACFFE6}" srcId="{2CE20583-5A49-4321-A61B-5B62D28B38A4}" destId="{39CE5C52-EEA2-47A7-A099-75769B8D340F}" srcOrd="0" destOrd="0" parTransId="{D857172B-17AA-4D62-A1D2-99B58FB64514}" sibTransId="{A100C864-8CF4-4D43-ACE1-6BC0B8A7FA71}"/>
    <dgm:cxn modelId="{2EDBE985-E61A-4A7A-8916-688E9AE3DFBD}" type="presOf" srcId="{9BDD0FFA-FF7C-4D1B-A9C3-4B1550246B89}" destId="{CC626425-923C-4D5A-809B-18F9870EFF5F}" srcOrd="0" destOrd="0" presId="urn:microsoft.com/office/officeart/2005/8/layout/lProcess2"/>
    <dgm:cxn modelId="{402D4D8E-5813-44E2-8E1E-FF941FF26219}" srcId="{3931AD5B-411B-479D-9663-ACCDAFD18C30}" destId="{913140CA-CE21-4CB9-8D6E-7BE6EB6D8F13}" srcOrd="1" destOrd="0" parTransId="{53A9BBC6-EB9B-4303-A085-E1C2DBA36FD2}" sibTransId="{7F8C7E39-E201-4491-A947-A4F7548625E4}"/>
    <dgm:cxn modelId="{262B8F9C-D768-4886-89D3-56C4792DB84F}" type="presOf" srcId="{404419DB-1CE4-484A-B1F1-717CEB8CF206}" destId="{23C78182-80A8-408A-ACA8-ECB3EE6C4284}" srcOrd="0" destOrd="0" presId="urn:microsoft.com/office/officeart/2005/8/layout/lProcess2"/>
    <dgm:cxn modelId="{3392199D-5B3B-4942-91D3-C8F3C8ADE820}" srcId="{284108DF-BA90-404E-BD18-3AFAFD217E0D}" destId="{3CCA5DC1-73A0-4262-8FE9-52EA372124F3}" srcOrd="1" destOrd="0" parTransId="{078787D6-7B11-4356-AC52-E1D5C9194722}" sibTransId="{4D39FEA5-30F9-4ACE-A8D3-AE5FEACF6637}"/>
    <dgm:cxn modelId="{36A343A5-624C-430B-80CF-F1A49B4A2379}" type="presOf" srcId="{3C2F2325-2C26-4F76-8EA1-609E4D8CC1A0}" destId="{221A9D7A-6235-48D8-AA56-3F68D0975F0C}" srcOrd="0" destOrd="0" presId="urn:microsoft.com/office/officeart/2005/8/layout/lProcess2"/>
    <dgm:cxn modelId="{66F138AA-D379-4879-BB3F-8AAD036D04A4}" type="presOf" srcId="{2CE20583-5A49-4321-A61B-5B62D28B38A4}" destId="{80499149-E53C-493D-8381-4CFE43CE91A3}" srcOrd="1" destOrd="0" presId="urn:microsoft.com/office/officeart/2005/8/layout/lProcess2"/>
    <dgm:cxn modelId="{747348B3-E65B-438A-BAF6-5D7E937D7E92}" srcId="{3CCA5DC1-73A0-4262-8FE9-52EA372124F3}" destId="{404419DB-1CE4-484A-B1F1-717CEB8CF206}" srcOrd="0" destOrd="0" parTransId="{269F645C-E187-40F4-AB22-40A9C292D5D0}" sibTransId="{16DDB012-CCD2-4DB1-B6CF-1A5B878F4890}"/>
    <dgm:cxn modelId="{13E5D1C3-3D9C-4C5E-819C-249212021D45}" type="presOf" srcId="{284108DF-BA90-404E-BD18-3AFAFD217E0D}" destId="{506E42C4-59EC-4386-A0AE-F48AAB1B3AC0}" srcOrd="0" destOrd="0" presId="urn:microsoft.com/office/officeart/2005/8/layout/lProcess2"/>
    <dgm:cxn modelId="{C68E9BC7-8F1D-45AA-84C1-CF2BAAE7D28E}" srcId="{3931AD5B-411B-479D-9663-ACCDAFD18C30}" destId="{997E830B-48BB-44EC-8617-FED98EF0B71B}" srcOrd="0" destOrd="0" parTransId="{AAA92BA3-9D58-4829-9F6C-C60CDC829234}" sibTransId="{3403A24D-2FB6-4E12-AA92-094DCE20F443}"/>
    <dgm:cxn modelId="{3564FDC7-1028-42F2-A14E-2A3E6F418214}" srcId="{284108DF-BA90-404E-BD18-3AFAFD217E0D}" destId="{9BDD0FFA-FF7C-4D1B-A9C3-4B1550246B89}" srcOrd="2" destOrd="0" parTransId="{8A6737B4-713A-4C61-95AF-5FA689F16325}" sibTransId="{404262B8-A843-469F-BC21-A7953A32685B}"/>
    <dgm:cxn modelId="{660718C8-A1F9-4F9D-88B7-23869E55B5D4}" type="presOf" srcId="{997E830B-48BB-44EC-8617-FED98EF0B71B}" destId="{A7CC3E85-93A8-494C-8EA9-EF485C1AA17E}" srcOrd="0" destOrd="0" presId="urn:microsoft.com/office/officeart/2005/8/layout/lProcess2"/>
    <dgm:cxn modelId="{C2319AD1-B49D-4059-9A63-E497B4405DAC}" srcId="{2CE20583-5A49-4321-A61B-5B62D28B38A4}" destId="{3C2F2325-2C26-4F76-8EA1-609E4D8CC1A0}" srcOrd="1" destOrd="0" parTransId="{7FE3DC5D-BEC8-40EC-BF70-30016028BB38}" sibTransId="{E3003DD9-A790-485B-A3E2-D62AE1EFCDEF}"/>
    <dgm:cxn modelId="{F98109E9-A72C-43EC-B87F-79487F2ADB64}" type="presOf" srcId="{9BDD0FFA-FF7C-4D1B-A9C3-4B1550246B89}" destId="{7FF3C1DC-0047-480F-B5CC-0C5667F62CD2}" srcOrd="1" destOrd="0" presId="urn:microsoft.com/office/officeart/2005/8/layout/lProcess2"/>
    <dgm:cxn modelId="{D56EBAF4-2099-4E60-A5DF-FB11AD4E0FB6}" type="presOf" srcId="{913140CA-CE21-4CB9-8D6E-7BE6EB6D8F13}" destId="{9CFCCD50-9FA2-422E-95A7-A4890C464CE3}" srcOrd="0" destOrd="0" presId="urn:microsoft.com/office/officeart/2005/8/layout/lProcess2"/>
    <dgm:cxn modelId="{98C82BF6-5BE8-47EB-926E-C331147233D1}" type="presOf" srcId="{3CCA5DC1-73A0-4262-8FE9-52EA372124F3}" destId="{A273E66C-6157-4110-9B4E-E10340CEA2A8}" srcOrd="1" destOrd="0" presId="urn:microsoft.com/office/officeart/2005/8/layout/lProcess2"/>
    <dgm:cxn modelId="{59CACB8A-A153-4B02-A135-BFBFC1A13F79}" type="presParOf" srcId="{506E42C4-59EC-4386-A0AE-F48AAB1B3AC0}" destId="{25A6DFC7-999A-41C1-B8B5-29D68E51576B}" srcOrd="0" destOrd="0" presId="urn:microsoft.com/office/officeart/2005/8/layout/lProcess2"/>
    <dgm:cxn modelId="{13767FC8-E436-4563-BC0F-DF6483C0AAD7}" type="presParOf" srcId="{25A6DFC7-999A-41C1-B8B5-29D68E51576B}" destId="{3F896FCD-BC26-46B2-A886-CC57159B7122}" srcOrd="0" destOrd="0" presId="urn:microsoft.com/office/officeart/2005/8/layout/lProcess2"/>
    <dgm:cxn modelId="{CCDA690A-A4C0-45D8-8309-A221ECFC4EFA}" type="presParOf" srcId="{25A6DFC7-999A-41C1-B8B5-29D68E51576B}" destId="{80499149-E53C-493D-8381-4CFE43CE91A3}" srcOrd="1" destOrd="0" presId="urn:microsoft.com/office/officeart/2005/8/layout/lProcess2"/>
    <dgm:cxn modelId="{5F157CC6-EDFA-4817-8358-DB3CDFC6B52D}" type="presParOf" srcId="{25A6DFC7-999A-41C1-B8B5-29D68E51576B}" destId="{915CEA7E-A421-4557-9A48-9C2B548BDF21}" srcOrd="2" destOrd="0" presId="urn:microsoft.com/office/officeart/2005/8/layout/lProcess2"/>
    <dgm:cxn modelId="{541EE0A0-0E47-41CD-858D-9E8339B772C2}" type="presParOf" srcId="{915CEA7E-A421-4557-9A48-9C2B548BDF21}" destId="{B29F7822-7ED1-46C1-B92B-F312EE5F1596}" srcOrd="0" destOrd="0" presId="urn:microsoft.com/office/officeart/2005/8/layout/lProcess2"/>
    <dgm:cxn modelId="{C52B5247-4472-4033-AD52-35E1A95E2665}" type="presParOf" srcId="{B29F7822-7ED1-46C1-B92B-F312EE5F1596}" destId="{1B938492-4C80-400F-AC94-7895A73C7797}" srcOrd="0" destOrd="0" presId="urn:microsoft.com/office/officeart/2005/8/layout/lProcess2"/>
    <dgm:cxn modelId="{66626391-661B-4558-A210-239C8AE033A0}" type="presParOf" srcId="{B29F7822-7ED1-46C1-B92B-F312EE5F1596}" destId="{0B834C26-644A-4A00-B4FB-82D8F993B2A7}" srcOrd="1" destOrd="0" presId="urn:microsoft.com/office/officeart/2005/8/layout/lProcess2"/>
    <dgm:cxn modelId="{02F4A2A3-C0D5-4055-B0DD-49B68F395C5C}" type="presParOf" srcId="{B29F7822-7ED1-46C1-B92B-F312EE5F1596}" destId="{221A9D7A-6235-48D8-AA56-3F68D0975F0C}" srcOrd="2" destOrd="0" presId="urn:microsoft.com/office/officeart/2005/8/layout/lProcess2"/>
    <dgm:cxn modelId="{7E4CE8A4-4152-4CFC-898C-9BDE20A7C1A1}" type="presParOf" srcId="{506E42C4-59EC-4386-A0AE-F48AAB1B3AC0}" destId="{025FA056-2D93-4120-A39C-BCFABE80B991}" srcOrd="1" destOrd="0" presId="urn:microsoft.com/office/officeart/2005/8/layout/lProcess2"/>
    <dgm:cxn modelId="{10DF1EC1-7B06-4083-B3A0-1352D5AC9248}" type="presParOf" srcId="{506E42C4-59EC-4386-A0AE-F48AAB1B3AC0}" destId="{94FA8C7E-90F9-4FAD-A7D7-F8296CE1A1AD}" srcOrd="2" destOrd="0" presId="urn:microsoft.com/office/officeart/2005/8/layout/lProcess2"/>
    <dgm:cxn modelId="{19941B15-EB64-41DB-A0F9-F5DDD07D6A8D}" type="presParOf" srcId="{94FA8C7E-90F9-4FAD-A7D7-F8296CE1A1AD}" destId="{0538B42B-B97E-42D9-909E-E7F7BB1C7863}" srcOrd="0" destOrd="0" presId="urn:microsoft.com/office/officeart/2005/8/layout/lProcess2"/>
    <dgm:cxn modelId="{6D6857C7-074D-42D1-AC0D-478D455D9C40}" type="presParOf" srcId="{94FA8C7E-90F9-4FAD-A7D7-F8296CE1A1AD}" destId="{A273E66C-6157-4110-9B4E-E10340CEA2A8}" srcOrd="1" destOrd="0" presId="urn:microsoft.com/office/officeart/2005/8/layout/lProcess2"/>
    <dgm:cxn modelId="{1E42DA79-0B1C-4F6F-84DC-D1F6AC4C3595}" type="presParOf" srcId="{94FA8C7E-90F9-4FAD-A7D7-F8296CE1A1AD}" destId="{3966AF83-80EC-42B7-9F6E-678C27774189}" srcOrd="2" destOrd="0" presId="urn:microsoft.com/office/officeart/2005/8/layout/lProcess2"/>
    <dgm:cxn modelId="{5FB5BD57-19E8-44B9-ACB1-6F318BB36538}" type="presParOf" srcId="{3966AF83-80EC-42B7-9F6E-678C27774189}" destId="{02FAB349-62BB-44F6-9244-643229F10347}" srcOrd="0" destOrd="0" presId="urn:microsoft.com/office/officeart/2005/8/layout/lProcess2"/>
    <dgm:cxn modelId="{23771A9C-969D-4D92-AAA9-EDBD5DF76DDA}" type="presParOf" srcId="{02FAB349-62BB-44F6-9244-643229F10347}" destId="{23C78182-80A8-408A-ACA8-ECB3EE6C4284}" srcOrd="0" destOrd="0" presId="urn:microsoft.com/office/officeart/2005/8/layout/lProcess2"/>
    <dgm:cxn modelId="{DA5DA511-A2C0-47B4-A103-BB5215157FD9}" type="presParOf" srcId="{02FAB349-62BB-44F6-9244-643229F10347}" destId="{4E9CE0E0-4C81-4847-97A2-8230DC40C401}" srcOrd="1" destOrd="0" presId="urn:microsoft.com/office/officeart/2005/8/layout/lProcess2"/>
    <dgm:cxn modelId="{05E687C0-EB59-439E-886F-08BE3345FD4A}" type="presParOf" srcId="{02FAB349-62BB-44F6-9244-643229F10347}" destId="{3EA1703C-5A4A-4B20-8C93-139B5E540BAB}" srcOrd="2" destOrd="0" presId="urn:microsoft.com/office/officeart/2005/8/layout/lProcess2"/>
    <dgm:cxn modelId="{BCDBA757-DBD0-4B0D-AAE9-D78422663EA9}" type="presParOf" srcId="{506E42C4-59EC-4386-A0AE-F48AAB1B3AC0}" destId="{CD6F3F61-1CF2-4FF9-968D-1C8105F2E747}" srcOrd="3" destOrd="0" presId="urn:microsoft.com/office/officeart/2005/8/layout/lProcess2"/>
    <dgm:cxn modelId="{B1639502-6E29-4AD0-917B-75A1D023ECE0}" type="presParOf" srcId="{506E42C4-59EC-4386-A0AE-F48AAB1B3AC0}" destId="{B0DFE004-A3EF-4934-9E79-6597D227E88C}" srcOrd="4" destOrd="0" presId="urn:microsoft.com/office/officeart/2005/8/layout/lProcess2"/>
    <dgm:cxn modelId="{E0A8A296-C49E-4272-BF5C-D4E80960B6D4}" type="presParOf" srcId="{B0DFE004-A3EF-4934-9E79-6597D227E88C}" destId="{CC626425-923C-4D5A-809B-18F9870EFF5F}" srcOrd="0" destOrd="0" presId="urn:microsoft.com/office/officeart/2005/8/layout/lProcess2"/>
    <dgm:cxn modelId="{A67854B3-8305-4F1B-BDDF-E39348AFAFFC}" type="presParOf" srcId="{B0DFE004-A3EF-4934-9E79-6597D227E88C}" destId="{7FF3C1DC-0047-480F-B5CC-0C5667F62CD2}" srcOrd="1" destOrd="0" presId="urn:microsoft.com/office/officeart/2005/8/layout/lProcess2"/>
    <dgm:cxn modelId="{A3C9611E-94F0-468D-9A99-265EF0B71E02}" type="presParOf" srcId="{B0DFE004-A3EF-4934-9E79-6597D227E88C}" destId="{68571C47-EA21-4B3D-82D3-B78DF937FF7E}" srcOrd="2" destOrd="0" presId="urn:microsoft.com/office/officeart/2005/8/layout/lProcess2"/>
    <dgm:cxn modelId="{D4CF518A-D458-4BED-8D48-3FFB99317E36}" type="presParOf" srcId="{68571C47-EA21-4B3D-82D3-B78DF937FF7E}" destId="{7B170FE3-F030-418E-ACCC-66EC33C2B1B2}" srcOrd="0" destOrd="0" presId="urn:microsoft.com/office/officeart/2005/8/layout/lProcess2"/>
    <dgm:cxn modelId="{B63830DD-912C-44DA-98B9-5C0B94ACD195}" type="presParOf" srcId="{7B170FE3-F030-418E-ACCC-66EC33C2B1B2}" destId="{70A31168-3C5D-4418-B9D6-7C0358D61FEF}" srcOrd="0" destOrd="0" presId="urn:microsoft.com/office/officeart/2005/8/layout/lProcess2"/>
    <dgm:cxn modelId="{DA77F624-AC50-401E-B3DF-C8D880A67D61}" type="presParOf" srcId="{7B170FE3-F030-418E-ACCC-66EC33C2B1B2}" destId="{F19D6938-CB1C-411D-8776-9D510B2F6CEA}" srcOrd="1" destOrd="0" presId="urn:microsoft.com/office/officeart/2005/8/layout/lProcess2"/>
    <dgm:cxn modelId="{A99E9A6A-8843-44AD-8BB8-5B87F2BF3DDA}" type="presParOf" srcId="{7B170FE3-F030-418E-ACCC-66EC33C2B1B2}" destId="{9ECDE565-5C3B-4BE2-849F-8FA3BCABDDEE}" srcOrd="2" destOrd="0" presId="urn:microsoft.com/office/officeart/2005/8/layout/lProcess2"/>
    <dgm:cxn modelId="{CC72311B-0C10-4ED7-9FA0-B1C09562E87B}" type="presParOf" srcId="{506E42C4-59EC-4386-A0AE-F48AAB1B3AC0}" destId="{D0EFA97E-2A24-46C6-9A76-4CBBB6B96032}" srcOrd="5" destOrd="0" presId="urn:microsoft.com/office/officeart/2005/8/layout/lProcess2"/>
    <dgm:cxn modelId="{41C71453-5470-42E5-B5B4-D2FDC861DE0A}" type="presParOf" srcId="{506E42C4-59EC-4386-A0AE-F48AAB1B3AC0}" destId="{5EA64BD4-EFC9-4FA6-988B-27FEDB4EB5BE}" srcOrd="6" destOrd="0" presId="urn:microsoft.com/office/officeart/2005/8/layout/lProcess2"/>
    <dgm:cxn modelId="{A0D4E407-4FEC-4573-8CD5-04F7A10FCB80}" type="presParOf" srcId="{5EA64BD4-EFC9-4FA6-988B-27FEDB4EB5BE}" destId="{59F2AC7B-A5CE-4707-B3EE-07C2F75F4E30}" srcOrd="0" destOrd="0" presId="urn:microsoft.com/office/officeart/2005/8/layout/lProcess2"/>
    <dgm:cxn modelId="{3CBA5ABD-1E19-4310-83AF-20780EA237F1}" type="presParOf" srcId="{5EA64BD4-EFC9-4FA6-988B-27FEDB4EB5BE}" destId="{2645178C-3FC3-4355-870F-C58BEF706BDE}" srcOrd="1" destOrd="0" presId="urn:microsoft.com/office/officeart/2005/8/layout/lProcess2"/>
    <dgm:cxn modelId="{2C029B38-3311-4566-8CBD-DDFAC58C76AF}" type="presParOf" srcId="{5EA64BD4-EFC9-4FA6-988B-27FEDB4EB5BE}" destId="{F4596012-9230-4645-8097-5E3F90420725}" srcOrd="2" destOrd="0" presId="urn:microsoft.com/office/officeart/2005/8/layout/lProcess2"/>
    <dgm:cxn modelId="{5224F35C-82F7-420C-B07B-8F39F98E9DE1}" type="presParOf" srcId="{F4596012-9230-4645-8097-5E3F90420725}" destId="{1B71F2F8-B7A7-42D5-B7E0-888DFEBE2BFC}" srcOrd="0" destOrd="0" presId="urn:microsoft.com/office/officeart/2005/8/layout/lProcess2"/>
    <dgm:cxn modelId="{C5B72741-63EF-4187-BF24-A8F06D5D838E}" type="presParOf" srcId="{1B71F2F8-B7A7-42D5-B7E0-888DFEBE2BFC}" destId="{A7CC3E85-93A8-494C-8EA9-EF485C1AA17E}" srcOrd="0" destOrd="0" presId="urn:microsoft.com/office/officeart/2005/8/layout/lProcess2"/>
    <dgm:cxn modelId="{8BBCB8BE-F097-4082-8866-29A2D4A35EE8}" type="presParOf" srcId="{1B71F2F8-B7A7-42D5-B7E0-888DFEBE2BFC}" destId="{1A0ED973-5C7C-4071-B01D-ECD4C54D3066}" srcOrd="1" destOrd="0" presId="urn:microsoft.com/office/officeart/2005/8/layout/lProcess2"/>
    <dgm:cxn modelId="{66734A34-7CCF-44A6-B51C-2DA3AAA4AF18}" type="presParOf" srcId="{1B71F2F8-B7A7-42D5-B7E0-888DFEBE2BFC}" destId="{9CFCCD50-9FA2-422E-95A7-A4890C464CE3}"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CDFC4-0644-43BB-BC5C-675B9A8CA3B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5FE857EE-A771-4E56-9EEC-4320E72FF105}">
      <dgm:prSet phldrT="[Text]" phldr="0"/>
      <dgm:spPr/>
      <dgm:t>
        <a:bodyPr/>
        <a:lstStyle/>
        <a:p>
          <a:r>
            <a:rPr lang="en-US" b="1">
              <a:latin typeface="Aptos" panose="020B0004020202020204" pitchFamily="34" charset="0"/>
            </a:rPr>
            <a:t>Deliverable 1:</a:t>
          </a:r>
        </a:p>
        <a:p>
          <a:r>
            <a:rPr lang="en-US">
              <a:latin typeface="Aptos" panose="020B0004020202020204" pitchFamily="34" charset="0"/>
            </a:rPr>
            <a:t>Develop rubrics and guidance to assess course syllabi, materials and assessments </a:t>
          </a:r>
        </a:p>
      </dgm:t>
    </dgm:pt>
    <dgm:pt modelId="{2876F222-E51C-4560-AF17-388E8EAC8001}" type="parTrans" cxnId="{9602127B-1DF8-47AA-947F-3A8E559A3334}">
      <dgm:prSet/>
      <dgm:spPr/>
      <dgm:t>
        <a:bodyPr/>
        <a:lstStyle/>
        <a:p>
          <a:endParaRPr lang="en-US"/>
        </a:p>
      </dgm:t>
    </dgm:pt>
    <dgm:pt modelId="{80EC245D-A146-46EF-A92F-B180812F3F70}" type="sibTrans" cxnId="{9602127B-1DF8-47AA-947F-3A8E559A3334}">
      <dgm:prSet/>
      <dgm:spPr/>
      <dgm:t>
        <a:bodyPr/>
        <a:lstStyle/>
        <a:p>
          <a:endParaRPr lang="en-US"/>
        </a:p>
      </dgm:t>
    </dgm:pt>
    <dgm:pt modelId="{E97807C1-891F-46AE-844A-DEB6912D7A99}">
      <dgm:prSet/>
      <dgm:spPr/>
      <dgm:t>
        <a:bodyPr/>
        <a:lstStyle/>
        <a:p>
          <a:r>
            <a:rPr lang="en-US" b="1">
              <a:latin typeface="Aptos" panose="020B0004020202020204" pitchFamily="34" charset="0"/>
            </a:rPr>
            <a:t>Deliverable 4:</a:t>
          </a:r>
        </a:p>
        <a:p>
          <a:r>
            <a:rPr lang="en-US">
              <a:latin typeface="Aptos" panose="020B0004020202020204" pitchFamily="34" charset="0"/>
            </a:rPr>
            <a:t>Develop rubrics and guidance for auditors to assess course textbooks</a:t>
          </a:r>
          <a:endParaRPr lang="en-US"/>
        </a:p>
      </dgm:t>
    </dgm:pt>
    <dgm:pt modelId="{641436A4-5228-49D9-A678-4F51FAA74415}" type="parTrans" cxnId="{F3B96D13-96E9-44A3-9FCE-5D83BE06F60D}">
      <dgm:prSet/>
      <dgm:spPr/>
      <dgm:t>
        <a:bodyPr/>
        <a:lstStyle/>
        <a:p>
          <a:endParaRPr lang="en-US"/>
        </a:p>
      </dgm:t>
    </dgm:pt>
    <dgm:pt modelId="{7D140D5C-522C-4E78-AB2B-F9986D762220}" type="sibTrans" cxnId="{F3B96D13-96E9-44A3-9FCE-5D83BE06F60D}">
      <dgm:prSet/>
      <dgm:spPr/>
      <dgm:t>
        <a:bodyPr/>
        <a:lstStyle/>
        <a:p>
          <a:endParaRPr lang="en-US"/>
        </a:p>
      </dgm:t>
    </dgm:pt>
    <dgm:pt modelId="{4ECE6568-2A41-4893-8552-F55D2CA166EA}">
      <dgm:prSet/>
      <dgm:spPr/>
      <dgm:t>
        <a:bodyPr/>
        <a:lstStyle/>
        <a:p>
          <a:r>
            <a:rPr lang="en-US" b="1">
              <a:latin typeface="Aptos" panose="020B0004020202020204" pitchFamily="34" charset="0"/>
            </a:rPr>
            <a:t>Deliverable 2:</a:t>
          </a:r>
        </a:p>
        <a:p>
          <a:r>
            <a:rPr lang="en-US">
              <a:latin typeface="Aptos" panose="020B0004020202020204" pitchFamily="34" charset="0"/>
            </a:rPr>
            <a:t>Develop rubrics and guidance for auditors to conduct and analyze course observations</a:t>
          </a:r>
        </a:p>
      </dgm:t>
    </dgm:pt>
    <dgm:pt modelId="{730B7995-026B-447A-B837-6A69F25D4A57}" type="parTrans" cxnId="{28639C7E-6F17-47B2-A3F6-D1C56643CCBD}">
      <dgm:prSet/>
      <dgm:spPr/>
      <dgm:t>
        <a:bodyPr/>
        <a:lstStyle/>
        <a:p>
          <a:endParaRPr lang="en-US"/>
        </a:p>
      </dgm:t>
    </dgm:pt>
    <dgm:pt modelId="{E40905BB-3193-4E8C-B9DF-8CD7EAA77BF6}" type="sibTrans" cxnId="{28639C7E-6F17-47B2-A3F6-D1C56643CCBD}">
      <dgm:prSet/>
      <dgm:spPr/>
      <dgm:t>
        <a:bodyPr/>
        <a:lstStyle/>
        <a:p>
          <a:endParaRPr lang="en-US"/>
        </a:p>
      </dgm:t>
    </dgm:pt>
    <dgm:pt modelId="{4C942276-08D9-4F59-9415-99F2454B46A4}">
      <dgm:prSet/>
      <dgm:spPr/>
      <dgm:t>
        <a:bodyPr/>
        <a:lstStyle/>
        <a:p>
          <a:r>
            <a:rPr lang="en-US" b="1">
              <a:latin typeface="Aptos" panose="020B0004020202020204" pitchFamily="34" charset="0"/>
            </a:rPr>
            <a:t>Deliverable 3:</a:t>
          </a:r>
        </a:p>
        <a:p>
          <a:r>
            <a:rPr lang="en-US">
              <a:latin typeface="Aptos" panose="020B0004020202020204" pitchFamily="34" charset="0"/>
            </a:rPr>
            <a:t>Develop guidance for auditors to conduct faculty interviews </a:t>
          </a:r>
        </a:p>
      </dgm:t>
    </dgm:pt>
    <dgm:pt modelId="{376310E1-99DC-4FB4-B9E5-C339BCF21E97}" type="parTrans" cxnId="{87D83C78-4EB5-45C8-8A67-24F9B95CE2D4}">
      <dgm:prSet/>
      <dgm:spPr/>
      <dgm:t>
        <a:bodyPr/>
        <a:lstStyle/>
        <a:p>
          <a:endParaRPr lang="en-US"/>
        </a:p>
      </dgm:t>
    </dgm:pt>
    <dgm:pt modelId="{8CE93292-6819-4769-889B-6BBAC1F70E2E}" type="sibTrans" cxnId="{87D83C78-4EB5-45C8-8A67-24F9B95CE2D4}">
      <dgm:prSet/>
      <dgm:spPr/>
      <dgm:t>
        <a:bodyPr/>
        <a:lstStyle/>
        <a:p>
          <a:endParaRPr lang="en-US"/>
        </a:p>
      </dgm:t>
    </dgm:pt>
    <dgm:pt modelId="{132F450B-82A5-467F-BA0D-37FE7C506C9C}" type="pres">
      <dgm:prSet presAssocID="{198CDFC4-0644-43BB-BC5C-675B9A8CA3BC}" presName="diagram" presStyleCnt="0">
        <dgm:presLayoutVars>
          <dgm:dir/>
          <dgm:resizeHandles val="exact"/>
        </dgm:presLayoutVars>
      </dgm:prSet>
      <dgm:spPr/>
    </dgm:pt>
    <dgm:pt modelId="{231ACDB6-B2A3-49DB-BD77-628DBE5C584A}" type="pres">
      <dgm:prSet presAssocID="{5FE857EE-A771-4E56-9EEC-4320E72FF105}" presName="node" presStyleLbl="node1" presStyleIdx="0" presStyleCnt="4">
        <dgm:presLayoutVars>
          <dgm:bulletEnabled val="1"/>
        </dgm:presLayoutVars>
      </dgm:prSet>
      <dgm:spPr/>
    </dgm:pt>
    <dgm:pt modelId="{0394ED49-32B4-4582-8015-5C32241C700A}" type="pres">
      <dgm:prSet presAssocID="{80EC245D-A146-46EF-A92F-B180812F3F70}" presName="sibTrans" presStyleCnt="0"/>
      <dgm:spPr/>
    </dgm:pt>
    <dgm:pt modelId="{CEA7073D-3C3E-49B6-8C4F-FCD836801C2F}" type="pres">
      <dgm:prSet presAssocID="{4ECE6568-2A41-4893-8552-F55D2CA166EA}" presName="node" presStyleLbl="node1" presStyleIdx="1" presStyleCnt="4">
        <dgm:presLayoutVars>
          <dgm:bulletEnabled val="1"/>
        </dgm:presLayoutVars>
      </dgm:prSet>
      <dgm:spPr/>
    </dgm:pt>
    <dgm:pt modelId="{7F0DEDD9-F9F7-4A9F-8D74-12B04D543E95}" type="pres">
      <dgm:prSet presAssocID="{E40905BB-3193-4E8C-B9DF-8CD7EAA77BF6}" presName="sibTrans" presStyleCnt="0"/>
      <dgm:spPr/>
    </dgm:pt>
    <dgm:pt modelId="{CE2986B9-3A27-40DA-A7B4-EE8753A77A69}" type="pres">
      <dgm:prSet presAssocID="{4C942276-08D9-4F59-9415-99F2454B46A4}" presName="node" presStyleLbl="node1" presStyleIdx="2" presStyleCnt="4">
        <dgm:presLayoutVars>
          <dgm:bulletEnabled val="1"/>
        </dgm:presLayoutVars>
      </dgm:prSet>
      <dgm:spPr/>
    </dgm:pt>
    <dgm:pt modelId="{653EA84F-4C57-4641-8F06-7360CABFADBB}" type="pres">
      <dgm:prSet presAssocID="{8CE93292-6819-4769-889B-6BBAC1F70E2E}" presName="sibTrans" presStyleCnt="0"/>
      <dgm:spPr/>
    </dgm:pt>
    <dgm:pt modelId="{31D9F89F-F5AD-4F7A-89B9-2767C902DEDE}" type="pres">
      <dgm:prSet presAssocID="{E97807C1-891F-46AE-844A-DEB6912D7A99}" presName="node" presStyleLbl="node1" presStyleIdx="3" presStyleCnt="4">
        <dgm:presLayoutVars>
          <dgm:bulletEnabled val="1"/>
        </dgm:presLayoutVars>
      </dgm:prSet>
      <dgm:spPr/>
    </dgm:pt>
  </dgm:ptLst>
  <dgm:cxnLst>
    <dgm:cxn modelId="{F3B96D13-96E9-44A3-9FCE-5D83BE06F60D}" srcId="{198CDFC4-0644-43BB-BC5C-675B9A8CA3BC}" destId="{E97807C1-891F-46AE-844A-DEB6912D7A99}" srcOrd="3" destOrd="0" parTransId="{641436A4-5228-49D9-A678-4F51FAA74415}" sibTransId="{7D140D5C-522C-4E78-AB2B-F9986D762220}"/>
    <dgm:cxn modelId="{CEE1D022-B8A2-4FC4-8068-4588F0C77A55}" type="presOf" srcId="{4C942276-08D9-4F59-9415-99F2454B46A4}" destId="{CE2986B9-3A27-40DA-A7B4-EE8753A77A69}" srcOrd="0" destOrd="0" presId="urn:microsoft.com/office/officeart/2005/8/layout/default"/>
    <dgm:cxn modelId="{87D83C78-4EB5-45C8-8A67-24F9B95CE2D4}" srcId="{198CDFC4-0644-43BB-BC5C-675B9A8CA3BC}" destId="{4C942276-08D9-4F59-9415-99F2454B46A4}" srcOrd="2" destOrd="0" parTransId="{376310E1-99DC-4FB4-B9E5-C339BCF21E97}" sibTransId="{8CE93292-6819-4769-889B-6BBAC1F70E2E}"/>
    <dgm:cxn modelId="{9602127B-1DF8-47AA-947F-3A8E559A3334}" srcId="{198CDFC4-0644-43BB-BC5C-675B9A8CA3BC}" destId="{5FE857EE-A771-4E56-9EEC-4320E72FF105}" srcOrd="0" destOrd="0" parTransId="{2876F222-E51C-4560-AF17-388E8EAC8001}" sibTransId="{80EC245D-A146-46EF-A92F-B180812F3F70}"/>
    <dgm:cxn modelId="{28639C7E-6F17-47B2-A3F6-D1C56643CCBD}" srcId="{198CDFC4-0644-43BB-BC5C-675B9A8CA3BC}" destId="{4ECE6568-2A41-4893-8552-F55D2CA166EA}" srcOrd="1" destOrd="0" parTransId="{730B7995-026B-447A-B837-6A69F25D4A57}" sibTransId="{E40905BB-3193-4E8C-B9DF-8CD7EAA77BF6}"/>
    <dgm:cxn modelId="{C215C08C-199A-471B-BCC6-3CEB47E7E081}" type="presOf" srcId="{198CDFC4-0644-43BB-BC5C-675B9A8CA3BC}" destId="{132F450B-82A5-467F-BA0D-37FE7C506C9C}" srcOrd="0" destOrd="0" presId="urn:microsoft.com/office/officeart/2005/8/layout/default"/>
    <dgm:cxn modelId="{16D886B3-C335-4D6D-A982-504DF5EE6CFB}" type="presOf" srcId="{4ECE6568-2A41-4893-8552-F55D2CA166EA}" destId="{CEA7073D-3C3E-49B6-8C4F-FCD836801C2F}" srcOrd="0" destOrd="0" presId="urn:microsoft.com/office/officeart/2005/8/layout/default"/>
    <dgm:cxn modelId="{B127E7DE-EAE7-4DAC-B94F-E35C2DA01446}" type="presOf" srcId="{5FE857EE-A771-4E56-9EEC-4320E72FF105}" destId="{231ACDB6-B2A3-49DB-BD77-628DBE5C584A}" srcOrd="0" destOrd="0" presId="urn:microsoft.com/office/officeart/2005/8/layout/default"/>
    <dgm:cxn modelId="{8B6D9FF0-F279-45E6-BA2E-17F0934CC849}" type="presOf" srcId="{E97807C1-891F-46AE-844A-DEB6912D7A99}" destId="{31D9F89F-F5AD-4F7A-89B9-2767C902DEDE}" srcOrd="0" destOrd="0" presId="urn:microsoft.com/office/officeart/2005/8/layout/default"/>
    <dgm:cxn modelId="{63D9FE1D-03B3-481C-8D3E-3183CAC2F1CC}" type="presParOf" srcId="{132F450B-82A5-467F-BA0D-37FE7C506C9C}" destId="{231ACDB6-B2A3-49DB-BD77-628DBE5C584A}" srcOrd="0" destOrd="0" presId="urn:microsoft.com/office/officeart/2005/8/layout/default"/>
    <dgm:cxn modelId="{14096CFD-3B69-4D74-8020-F102DEF37DAA}" type="presParOf" srcId="{132F450B-82A5-467F-BA0D-37FE7C506C9C}" destId="{0394ED49-32B4-4582-8015-5C32241C700A}" srcOrd="1" destOrd="0" presId="urn:microsoft.com/office/officeart/2005/8/layout/default"/>
    <dgm:cxn modelId="{D38854F3-CF5F-407F-85EF-1E68376299BF}" type="presParOf" srcId="{132F450B-82A5-467F-BA0D-37FE7C506C9C}" destId="{CEA7073D-3C3E-49B6-8C4F-FCD836801C2F}" srcOrd="2" destOrd="0" presId="urn:microsoft.com/office/officeart/2005/8/layout/default"/>
    <dgm:cxn modelId="{A5DF085D-CC96-4020-8475-3F3B7A27935E}" type="presParOf" srcId="{132F450B-82A5-467F-BA0D-37FE7C506C9C}" destId="{7F0DEDD9-F9F7-4A9F-8D74-12B04D543E95}" srcOrd="3" destOrd="0" presId="urn:microsoft.com/office/officeart/2005/8/layout/default"/>
    <dgm:cxn modelId="{D540BEB3-B898-4595-A7C8-690427D95078}" type="presParOf" srcId="{132F450B-82A5-467F-BA0D-37FE7C506C9C}" destId="{CE2986B9-3A27-40DA-A7B4-EE8753A77A69}" srcOrd="4" destOrd="0" presId="urn:microsoft.com/office/officeart/2005/8/layout/default"/>
    <dgm:cxn modelId="{42F18FBB-C7CE-408F-A2F1-66ADE0B0E1DB}" type="presParOf" srcId="{132F450B-82A5-467F-BA0D-37FE7C506C9C}" destId="{653EA84F-4C57-4641-8F06-7360CABFADBB}" srcOrd="5" destOrd="0" presId="urn:microsoft.com/office/officeart/2005/8/layout/default"/>
    <dgm:cxn modelId="{F02534E4-FCC2-423B-A6F8-31A7B5C38A1B}" type="presParOf" srcId="{132F450B-82A5-467F-BA0D-37FE7C506C9C}" destId="{31D9F89F-F5AD-4F7A-89B9-2767C902DE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8CDFC4-0644-43BB-BC5C-675B9A8CA3B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5FE857EE-A771-4E56-9EEC-4320E72FF105}">
      <dgm:prSet phldrT="[Text]" phldr="0"/>
      <dgm:spPr>
        <a:noFill/>
        <a:ln>
          <a:solidFill>
            <a:schemeClr val="tx1"/>
          </a:solidFill>
        </a:ln>
      </dgm:spPr>
      <dgm:t>
        <a:bodyPr/>
        <a:lstStyle/>
        <a:p>
          <a:r>
            <a:rPr lang="en-US" b="1" dirty="0">
              <a:solidFill>
                <a:schemeClr val="tx1"/>
              </a:solidFill>
              <a:latin typeface="Aptos" panose="020B0004020202020204" pitchFamily="34" charset="0"/>
            </a:rPr>
            <a:t>Deliverable 1:</a:t>
          </a:r>
        </a:p>
        <a:p>
          <a:r>
            <a:rPr lang="en-US" dirty="0">
              <a:solidFill>
                <a:schemeClr val="tx1"/>
              </a:solidFill>
              <a:latin typeface="Aptos" panose="020B0004020202020204" pitchFamily="34" charset="0"/>
            </a:rPr>
            <a:t>Data analysis highlighting preparation program strengths and areas for improvement</a:t>
          </a:r>
        </a:p>
      </dgm:t>
    </dgm:pt>
    <dgm:pt modelId="{2876F222-E51C-4560-AF17-388E8EAC8001}" type="parTrans" cxnId="{9602127B-1DF8-47AA-947F-3A8E559A3334}">
      <dgm:prSet/>
      <dgm:spPr/>
      <dgm:t>
        <a:bodyPr/>
        <a:lstStyle/>
        <a:p>
          <a:endParaRPr lang="en-US"/>
        </a:p>
      </dgm:t>
    </dgm:pt>
    <dgm:pt modelId="{80EC245D-A146-46EF-A92F-B180812F3F70}" type="sibTrans" cxnId="{9602127B-1DF8-47AA-947F-3A8E559A3334}">
      <dgm:prSet/>
      <dgm:spPr/>
      <dgm:t>
        <a:bodyPr/>
        <a:lstStyle/>
        <a:p>
          <a:endParaRPr lang="en-US"/>
        </a:p>
      </dgm:t>
    </dgm:pt>
    <dgm:pt modelId="{4ECE6568-2A41-4893-8552-F55D2CA166EA}">
      <dgm:prSet/>
      <dgm:spPr>
        <a:noFill/>
        <a:ln>
          <a:solidFill>
            <a:schemeClr val="tx1"/>
          </a:solidFill>
        </a:ln>
      </dgm:spPr>
      <dgm:t>
        <a:bodyPr/>
        <a:lstStyle/>
        <a:p>
          <a:r>
            <a:rPr lang="en-US" b="1" dirty="0">
              <a:solidFill>
                <a:schemeClr val="tx1"/>
              </a:solidFill>
              <a:latin typeface="Aptos" panose="020B0004020202020204" pitchFamily="34" charset="0"/>
            </a:rPr>
            <a:t>Deliverable 2:</a:t>
          </a:r>
        </a:p>
        <a:p>
          <a:r>
            <a:rPr lang="en-US" dirty="0">
              <a:solidFill>
                <a:schemeClr val="tx1"/>
              </a:solidFill>
              <a:latin typeface="Aptos" panose="020B0004020202020204" pitchFamily="34" charset="0"/>
            </a:rPr>
            <a:t>A report summarizing site visits and audit findings​ for up to 229 programs</a:t>
          </a:r>
        </a:p>
      </dgm:t>
    </dgm:pt>
    <dgm:pt modelId="{730B7995-026B-447A-B837-6A69F25D4A57}" type="parTrans" cxnId="{28639C7E-6F17-47B2-A3F6-D1C56643CCBD}">
      <dgm:prSet/>
      <dgm:spPr/>
      <dgm:t>
        <a:bodyPr/>
        <a:lstStyle/>
        <a:p>
          <a:endParaRPr lang="en-US"/>
        </a:p>
      </dgm:t>
    </dgm:pt>
    <dgm:pt modelId="{E40905BB-3193-4E8C-B9DF-8CD7EAA77BF6}" type="sibTrans" cxnId="{28639C7E-6F17-47B2-A3F6-D1C56643CCBD}">
      <dgm:prSet/>
      <dgm:spPr/>
      <dgm:t>
        <a:bodyPr/>
        <a:lstStyle/>
        <a:p>
          <a:endParaRPr lang="en-US"/>
        </a:p>
      </dgm:t>
    </dgm:pt>
    <dgm:pt modelId="{132F450B-82A5-467F-BA0D-37FE7C506C9C}" type="pres">
      <dgm:prSet presAssocID="{198CDFC4-0644-43BB-BC5C-675B9A8CA3BC}" presName="diagram" presStyleCnt="0">
        <dgm:presLayoutVars>
          <dgm:dir/>
          <dgm:resizeHandles val="exact"/>
        </dgm:presLayoutVars>
      </dgm:prSet>
      <dgm:spPr/>
    </dgm:pt>
    <dgm:pt modelId="{231ACDB6-B2A3-49DB-BD77-628DBE5C584A}" type="pres">
      <dgm:prSet presAssocID="{5FE857EE-A771-4E56-9EEC-4320E72FF105}" presName="node" presStyleLbl="node1" presStyleIdx="0" presStyleCnt="2">
        <dgm:presLayoutVars>
          <dgm:bulletEnabled val="1"/>
        </dgm:presLayoutVars>
      </dgm:prSet>
      <dgm:spPr/>
    </dgm:pt>
    <dgm:pt modelId="{0394ED49-32B4-4582-8015-5C32241C700A}" type="pres">
      <dgm:prSet presAssocID="{80EC245D-A146-46EF-A92F-B180812F3F70}" presName="sibTrans" presStyleCnt="0"/>
      <dgm:spPr/>
    </dgm:pt>
    <dgm:pt modelId="{CEA7073D-3C3E-49B6-8C4F-FCD836801C2F}" type="pres">
      <dgm:prSet presAssocID="{4ECE6568-2A41-4893-8552-F55D2CA166EA}" presName="node" presStyleLbl="node1" presStyleIdx="1" presStyleCnt="2">
        <dgm:presLayoutVars>
          <dgm:bulletEnabled val="1"/>
        </dgm:presLayoutVars>
      </dgm:prSet>
      <dgm:spPr/>
    </dgm:pt>
  </dgm:ptLst>
  <dgm:cxnLst>
    <dgm:cxn modelId="{9602127B-1DF8-47AA-947F-3A8E559A3334}" srcId="{198CDFC4-0644-43BB-BC5C-675B9A8CA3BC}" destId="{5FE857EE-A771-4E56-9EEC-4320E72FF105}" srcOrd="0" destOrd="0" parTransId="{2876F222-E51C-4560-AF17-388E8EAC8001}" sibTransId="{80EC245D-A146-46EF-A92F-B180812F3F70}"/>
    <dgm:cxn modelId="{28639C7E-6F17-47B2-A3F6-D1C56643CCBD}" srcId="{198CDFC4-0644-43BB-BC5C-675B9A8CA3BC}" destId="{4ECE6568-2A41-4893-8552-F55D2CA166EA}" srcOrd="1" destOrd="0" parTransId="{730B7995-026B-447A-B837-6A69F25D4A57}" sibTransId="{E40905BB-3193-4E8C-B9DF-8CD7EAA77BF6}"/>
    <dgm:cxn modelId="{C215C08C-199A-471B-BCC6-3CEB47E7E081}" type="presOf" srcId="{198CDFC4-0644-43BB-BC5C-675B9A8CA3BC}" destId="{132F450B-82A5-467F-BA0D-37FE7C506C9C}" srcOrd="0" destOrd="0" presId="urn:microsoft.com/office/officeart/2005/8/layout/default"/>
    <dgm:cxn modelId="{16D886B3-C335-4D6D-A982-504DF5EE6CFB}" type="presOf" srcId="{4ECE6568-2A41-4893-8552-F55D2CA166EA}" destId="{CEA7073D-3C3E-49B6-8C4F-FCD836801C2F}" srcOrd="0" destOrd="0" presId="urn:microsoft.com/office/officeart/2005/8/layout/default"/>
    <dgm:cxn modelId="{B127E7DE-EAE7-4DAC-B94F-E35C2DA01446}" type="presOf" srcId="{5FE857EE-A771-4E56-9EEC-4320E72FF105}" destId="{231ACDB6-B2A3-49DB-BD77-628DBE5C584A}" srcOrd="0" destOrd="0" presId="urn:microsoft.com/office/officeart/2005/8/layout/default"/>
    <dgm:cxn modelId="{63D9FE1D-03B3-481C-8D3E-3183CAC2F1CC}" type="presParOf" srcId="{132F450B-82A5-467F-BA0D-37FE7C506C9C}" destId="{231ACDB6-B2A3-49DB-BD77-628DBE5C584A}" srcOrd="0" destOrd="0" presId="urn:microsoft.com/office/officeart/2005/8/layout/default"/>
    <dgm:cxn modelId="{14096CFD-3B69-4D74-8020-F102DEF37DAA}" type="presParOf" srcId="{132F450B-82A5-467F-BA0D-37FE7C506C9C}" destId="{0394ED49-32B4-4582-8015-5C32241C700A}" srcOrd="1" destOrd="0" presId="urn:microsoft.com/office/officeart/2005/8/layout/default"/>
    <dgm:cxn modelId="{D38854F3-CF5F-407F-85EF-1E68376299BF}" type="presParOf" srcId="{132F450B-82A5-467F-BA0D-37FE7C506C9C}" destId="{CEA7073D-3C3E-49B6-8C4F-FCD836801C2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96FCD-BC26-46B2-A886-CC57159B7122}">
      <dsp:nvSpPr>
        <dsp:cNvPr id="0" name=""/>
        <dsp:cNvSpPr/>
      </dsp:nvSpPr>
      <dsp:spPr>
        <a:xfrm>
          <a:off x="2447" y="0"/>
          <a:ext cx="2401744" cy="48257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ptos" panose="020B0004020202020204" pitchFamily="34" charset="0"/>
            </a:rPr>
            <a:t>Connecticut’s </a:t>
          </a:r>
          <a:r>
            <a:rPr lang="en-US" sz="1800" b="1" kern="1200">
              <a:latin typeface="Aptos" panose="020B0004020202020204" pitchFamily="34" charset="0"/>
              <a:ea typeface="Calibri" panose="020F0502020204030204" pitchFamily="34" charset="0"/>
              <a:cs typeface="Calibri" panose="020F0502020204030204" pitchFamily="34" charset="0"/>
            </a:rPr>
            <a:t>Structured</a:t>
          </a:r>
          <a:r>
            <a:rPr lang="en-US" sz="1800" b="1" kern="1200">
              <a:latin typeface="Aptos" panose="020B0004020202020204" pitchFamily="34" charset="0"/>
            </a:rPr>
            <a:t> Literacy and Dyslexia Legislation</a:t>
          </a:r>
        </a:p>
      </dsp:txBody>
      <dsp:txXfrm>
        <a:off x="2447" y="0"/>
        <a:ext cx="2401744" cy="1447729"/>
      </dsp:txXfrm>
    </dsp:sp>
    <dsp:sp modelId="{1B938492-4C80-400F-AC94-7895A73C7797}">
      <dsp:nvSpPr>
        <dsp:cNvPr id="0" name=""/>
        <dsp:cNvSpPr/>
      </dsp:nvSpPr>
      <dsp:spPr>
        <a:xfrm>
          <a:off x="242622" y="1449143"/>
          <a:ext cx="1921395" cy="1455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latin typeface="Aptos" panose="020B0004020202020204" pitchFamily="34" charset="0"/>
            </a:rPr>
            <a:t>CGS 10-145a(e)</a:t>
          </a:r>
        </a:p>
        <a:p>
          <a:pPr marL="0" lvl="0" indent="0" algn="ctr" defTabSz="533400">
            <a:lnSpc>
              <a:spcPct val="90000"/>
            </a:lnSpc>
            <a:spcBef>
              <a:spcPct val="0"/>
            </a:spcBef>
            <a:spcAft>
              <a:spcPct val="35000"/>
            </a:spcAft>
            <a:buNone/>
          </a:pPr>
          <a:r>
            <a:rPr lang="en-US" sz="1200" kern="1200">
              <a:latin typeface="Aptos" panose="020B0004020202020204" pitchFamily="34" charset="0"/>
            </a:rPr>
            <a:t>CGS 10-145d(i)(1)(2) </a:t>
          </a:r>
        </a:p>
      </dsp:txBody>
      <dsp:txXfrm>
        <a:off x="285238" y="1491759"/>
        <a:ext cx="1836163" cy="1369802"/>
      </dsp:txXfrm>
    </dsp:sp>
    <dsp:sp modelId="{221A9D7A-6235-48D8-AA56-3F68D0975F0C}">
      <dsp:nvSpPr>
        <dsp:cNvPr id="0" name=""/>
        <dsp:cNvSpPr/>
      </dsp:nvSpPr>
      <dsp:spPr>
        <a:xfrm>
          <a:off x="242622" y="3128029"/>
          <a:ext cx="1921395" cy="1455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Arial" panose="020B0604020202020204" pitchFamily="34" charset="0"/>
            <a:buNone/>
          </a:pPr>
          <a:r>
            <a:rPr lang="en-US" sz="1200" b="0" i="0" u="none" kern="1200">
              <a:latin typeface="Aptos" panose="020B0004020202020204" pitchFamily="34" charset="0"/>
            </a:rPr>
            <a:t>Requires EPPs to prepare teacher candidates in evidence-based instruction</a:t>
          </a:r>
          <a:r>
            <a:rPr lang="en-US" sz="1200" b="0" i="0" kern="1200">
              <a:latin typeface="Aptos" panose="020B0004020202020204" pitchFamily="34" charset="0"/>
            </a:rPr>
            <a:t>​ and detection and recognition of dyslexia</a:t>
          </a:r>
        </a:p>
      </dsp:txBody>
      <dsp:txXfrm>
        <a:off x="285238" y="3170645"/>
        <a:ext cx="1836163" cy="1369802"/>
      </dsp:txXfrm>
    </dsp:sp>
    <dsp:sp modelId="{0538B42B-B97E-42D9-909E-E7F7BB1C7863}">
      <dsp:nvSpPr>
        <dsp:cNvPr id="0" name=""/>
        <dsp:cNvSpPr/>
      </dsp:nvSpPr>
      <dsp:spPr>
        <a:xfrm>
          <a:off x="2584322" y="0"/>
          <a:ext cx="2401744" cy="48257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ptos" panose="020B0004020202020204" pitchFamily="34" charset="0"/>
            </a:rPr>
            <a:t>Connecticut’s Dyslexia-Specific Legislation</a:t>
          </a:r>
        </a:p>
      </dsp:txBody>
      <dsp:txXfrm>
        <a:off x="2584322" y="0"/>
        <a:ext cx="2401744" cy="1447729"/>
      </dsp:txXfrm>
    </dsp:sp>
    <dsp:sp modelId="{23C78182-80A8-408A-ACA8-ECB3EE6C4284}">
      <dsp:nvSpPr>
        <dsp:cNvPr id="0" name=""/>
        <dsp:cNvSpPr/>
      </dsp:nvSpPr>
      <dsp:spPr>
        <a:xfrm>
          <a:off x="2824496" y="1449143"/>
          <a:ext cx="1921395" cy="1455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latin typeface="Aptos" panose="020B0004020202020204" pitchFamily="34" charset="0"/>
            </a:rPr>
            <a:t>CGS 10-14z(c); </a:t>
          </a:r>
        </a:p>
        <a:p>
          <a:pPr marL="0" lvl="0" indent="0" algn="ctr" defTabSz="533400">
            <a:lnSpc>
              <a:spcPct val="90000"/>
            </a:lnSpc>
            <a:spcBef>
              <a:spcPct val="0"/>
            </a:spcBef>
            <a:spcAft>
              <a:spcPct val="35000"/>
            </a:spcAft>
            <a:buNone/>
          </a:pPr>
          <a:r>
            <a:rPr lang="en-US" sz="1200" kern="1200">
              <a:latin typeface="Aptos" panose="020B0004020202020204" pitchFamily="34" charset="0"/>
            </a:rPr>
            <a:t>CGS 10-14aa – 10-14dd;</a:t>
          </a:r>
        </a:p>
        <a:p>
          <a:pPr marL="0" lvl="0" indent="0" algn="ctr" defTabSz="533400">
            <a:lnSpc>
              <a:spcPct val="90000"/>
            </a:lnSpc>
            <a:spcBef>
              <a:spcPct val="0"/>
            </a:spcBef>
            <a:spcAft>
              <a:spcPct val="35000"/>
            </a:spcAft>
            <a:buNone/>
          </a:pPr>
          <a:r>
            <a:rPr lang="en-US" sz="1200" kern="1200">
              <a:latin typeface="Aptos" panose="020B0004020202020204" pitchFamily="34" charset="0"/>
            </a:rPr>
            <a:t> CGS 10-14jj</a:t>
          </a:r>
        </a:p>
      </dsp:txBody>
      <dsp:txXfrm>
        <a:off x="2867112" y="1491759"/>
        <a:ext cx="1836163" cy="1369802"/>
      </dsp:txXfrm>
    </dsp:sp>
    <dsp:sp modelId="{3EA1703C-5A4A-4B20-8C93-139B5E540BAB}">
      <dsp:nvSpPr>
        <dsp:cNvPr id="0" name=""/>
        <dsp:cNvSpPr/>
      </dsp:nvSpPr>
      <dsp:spPr>
        <a:xfrm>
          <a:off x="2824496" y="3128029"/>
          <a:ext cx="1921395" cy="1455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Arial" panose="020B0604020202020204" pitchFamily="34" charset="0"/>
            <a:buNone/>
          </a:pPr>
          <a:r>
            <a:rPr lang="en-US" sz="1200" b="0" i="0" u="none" kern="1200">
              <a:latin typeface="Aptos" panose="020B0004020202020204" pitchFamily="34" charset="0"/>
            </a:rPr>
            <a:t>Establishes requirements for verification </a:t>
          </a:r>
          <a:r>
            <a:rPr lang="en-US" sz="1200" kern="1200">
              <a:latin typeface="Aptos" panose="020B0004020202020204" pitchFamily="34" charset="0"/>
            </a:rPr>
            <a:t>and compliance and audit function</a:t>
          </a:r>
        </a:p>
      </dsp:txBody>
      <dsp:txXfrm>
        <a:off x="2867112" y="3170645"/>
        <a:ext cx="1836163" cy="1369802"/>
      </dsp:txXfrm>
    </dsp:sp>
    <dsp:sp modelId="{CC626425-923C-4D5A-809B-18F9870EFF5F}">
      <dsp:nvSpPr>
        <dsp:cNvPr id="0" name=""/>
        <dsp:cNvSpPr/>
      </dsp:nvSpPr>
      <dsp:spPr>
        <a:xfrm>
          <a:off x="5166197" y="0"/>
          <a:ext cx="2401744" cy="48257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ptos" panose="020B0004020202020204" pitchFamily="34" charset="0"/>
            </a:rPr>
            <a:t>Office of Dyslexia and Reading Disabilities’ (ODRD) Role</a:t>
          </a:r>
        </a:p>
      </dsp:txBody>
      <dsp:txXfrm>
        <a:off x="5166197" y="0"/>
        <a:ext cx="2401744" cy="1447729"/>
      </dsp:txXfrm>
    </dsp:sp>
    <dsp:sp modelId="{70A31168-3C5D-4418-B9D6-7C0358D61FEF}">
      <dsp:nvSpPr>
        <dsp:cNvPr id="0" name=""/>
        <dsp:cNvSpPr/>
      </dsp:nvSpPr>
      <dsp:spPr>
        <a:xfrm>
          <a:off x="5406371" y="1449143"/>
          <a:ext cx="1921395" cy="1455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Font typeface="Arial" panose="020B0604020202020204" pitchFamily="34" charset="0"/>
            <a:buNone/>
          </a:pPr>
          <a:r>
            <a:rPr lang="en-US" sz="1200" b="0" i="0" u="none" kern="1200">
              <a:latin typeface="Aptos" panose="020B0004020202020204" pitchFamily="34" charset="0"/>
            </a:rPr>
            <a:t>ODRD oversees program training compliance </a:t>
          </a:r>
          <a:r>
            <a:rPr lang="en-US" sz="1200" b="0" i="0" kern="1200">
              <a:latin typeface="Aptos" panose="020B0004020202020204" pitchFamily="34" charset="0"/>
            </a:rPr>
            <a:t>​and certification verification</a:t>
          </a:r>
          <a:endParaRPr lang="en-US" sz="1200" kern="1200">
            <a:latin typeface="Aptos" panose="020B0004020202020204" pitchFamily="34" charset="0"/>
          </a:endParaRPr>
        </a:p>
      </dsp:txBody>
      <dsp:txXfrm>
        <a:off x="5448987" y="1491759"/>
        <a:ext cx="1836163" cy="1369802"/>
      </dsp:txXfrm>
    </dsp:sp>
    <dsp:sp modelId="{9ECDE565-5C3B-4BE2-849F-8FA3BCABDDEE}">
      <dsp:nvSpPr>
        <dsp:cNvPr id="0" name=""/>
        <dsp:cNvSpPr/>
      </dsp:nvSpPr>
      <dsp:spPr>
        <a:xfrm>
          <a:off x="5406371" y="3128029"/>
          <a:ext cx="1921395" cy="1455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0" i="0" u="none" kern="1200">
              <a:latin typeface="Aptos" panose="020B0004020202020204" pitchFamily="34" charset="0"/>
            </a:rPr>
            <a:t>This procurement is a direct implementation of ODRD’s statutory oversight responsibilities</a:t>
          </a:r>
          <a:endParaRPr lang="en-US" sz="1200" kern="1200">
            <a:latin typeface="Aptos" panose="020B0004020202020204" pitchFamily="34" charset="0"/>
          </a:endParaRPr>
        </a:p>
      </dsp:txBody>
      <dsp:txXfrm>
        <a:off x="5448987" y="3170645"/>
        <a:ext cx="1836163" cy="1369802"/>
      </dsp:txXfrm>
    </dsp:sp>
    <dsp:sp modelId="{59F2AC7B-A5CE-4707-B3EE-07C2F75F4E30}">
      <dsp:nvSpPr>
        <dsp:cNvPr id="0" name=""/>
        <dsp:cNvSpPr/>
      </dsp:nvSpPr>
      <dsp:spPr>
        <a:xfrm>
          <a:off x="7748072" y="0"/>
          <a:ext cx="2401744" cy="48257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i="0" kern="1200">
              <a:latin typeface="Aptos" panose="020B0004020202020204" pitchFamily="34" charset="0"/>
            </a:rPr>
            <a:t>Connecticut’s Educator Competencies</a:t>
          </a:r>
          <a:endParaRPr lang="en-US" sz="1800" b="1" kern="1200">
            <a:latin typeface="Aptos" panose="020B0004020202020204" pitchFamily="34" charset="0"/>
          </a:endParaRPr>
        </a:p>
      </dsp:txBody>
      <dsp:txXfrm>
        <a:off x="7748072" y="0"/>
        <a:ext cx="2401744" cy="1447729"/>
      </dsp:txXfrm>
    </dsp:sp>
    <dsp:sp modelId="{A7CC3E85-93A8-494C-8EA9-EF485C1AA17E}">
      <dsp:nvSpPr>
        <dsp:cNvPr id="0" name=""/>
        <dsp:cNvSpPr/>
      </dsp:nvSpPr>
      <dsp:spPr>
        <a:xfrm>
          <a:off x="7988246" y="1449143"/>
          <a:ext cx="1921395" cy="1455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latin typeface="Aptos" panose="020B0004020202020204" pitchFamily="34" charset="0"/>
            </a:rPr>
            <a:t>CGS 10-14z(d)(1);        </a:t>
          </a:r>
        </a:p>
        <a:p>
          <a:pPr marL="0" lvl="0" indent="0" algn="ctr" defTabSz="533400">
            <a:lnSpc>
              <a:spcPct val="90000"/>
            </a:lnSpc>
            <a:spcBef>
              <a:spcPct val="0"/>
            </a:spcBef>
            <a:spcAft>
              <a:spcPct val="35000"/>
            </a:spcAft>
            <a:buFont typeface="Arial" panose="020B0604020202020204" pitchFamily="34" charset="0"/>
            <a:buNone/>
          </a:pPr>
          <a:r>
            <a:rPr lang="en-US" sz="1200" kern="1200">
              <a:latin typeface="Aptos" panose="020B0004020202020204" pitchFamily="34" charset="0"/>
            </a:rPr>
            <a:t>Adopted by SBE May 2025</a:t>
          </a:r>
        </a:p>
      </dsp:txBody>
      <dsp:txXfrm>
        <a:off x="8030862" y="1491759"/>
        <a:ext cx="1836163" cy="1369802"/>
      </dsp:txXfrm>
    </dsp:sp>
    <dsp:sp modelId="{9CFCCD50-9FA2-422E-95A7-A4890C464CE3}">
      <dsp:nvSpPr>
        <dsp:cNvPr id="0" name=""/>
        <dsp:cNvSpPr/>
      </dsp:nvSpPr>
      <dsp:spPr>
        <a:xfrm>
          <a:off x="7988246" y="3128029"/>
          <a:ext cx="1921395" cy="14550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latin typeface="Aptos" panose="020B0004020202020204" pitchFamily="34" charset="0"/>
            </a:rPr>
            <a:t>Establishes requirements for ODRD to develop a set of educator competencies that all educators should achieve based on certification level and endorsement type</a:t>
          </a:r>
        </a:p>
      </dsp:txBody>
      <dsp:txXfrm>
        <a:off x="8030862" y="3170645"/>
        <a:ext cx="1836163" cy="1369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CDB6-B2A3-49DB-BD77-628DBE5C584A}">
      <dsp:nvSpPr>
        <dsp:cNvPr id="0" name=""/>
        <dsp:cNvSpPr/>
      </dsp:nvSpPr>
      <dsp:spPr>
        <a:xfrm>
          <a:off x="805340" y="1521"/>
          <a:ext cx="2987303" cy="17923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Aptos" panose="020B0004020202020204" pitchFamily="34" charset="0"/>
            </a:rPr>
            <a:t>Deliverable 1:</a:t>
          </a:r>
        </a:p>
        <a:p>
          <a:pPr marL="0" lvl="0" indent="0" algn="ctr" defTabSz="933450">
            <a:lnSpc>
              <a:spcPct val="90000"/>
            </a:lnSpc>
            <a:spcBef>
              <a:spcPct val="0"/>
            </a:spcBef>
            <a:spcAft>
              <a:spcPct val="35000"/>
            </a:spcAft>
            <a:buNone/>
          </a:pPr>
          <a:r>
            <a:rPr lang="en-US" sz="2100" kern="1200">
              <a:latin typeface="Aptos" panose="020B0004020202020204" pitchFamily="34" charset="0"/>
            </a:rPr>
            <a:t>Develop rubrics and guidance to assess course syllabi, materials and assessments </a:t>
          </a:r>
        </a:p>
      </dsp:txBody>
      <dsp:txXfrm>
        <a:off x="805340" y="1521"/>
        <a:ext cx="2987303" cy="1792381"/>
      </dsp:txXfrm>
    </dsp:sp>
    <dsp:sp modelId="{CEA7073D-3C3E-49B6-8C4F-FCD836801C2F}">
      <dsp:nvSpPr>
        <dsp:cNvPr id="0" name=""/>
        <dsp:cNvSpPr/>
      </dsp:nvSpPr>
      <dsp:spPr>
        <a:xfrm>
          <a:off x="4091373" y="1521"/>
          <a:ext cx="2987303" cy="17923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Aptos" panose="020B0004020202020204" pitchFamily="34" charset="0"/>
            </a:rPr>
            <a:t>Deliverable 2:</a:t>
          </a:r>
        </a:p>
        <a:p>
          <a:pPr marL="0" lvl="0" indent="0" algn="ctr" defTabSz="933450">
            <a:lnSpc>
              <a:spcPct val="90000"/>
            </a:lnSpc>
            <a:spcBef>
              <a:spcPct val="0"/>
            </a:spcBef>
            <a:spcAft>
              <a:spcPct val="35000"/>
            </a:spcAft>
            <a:buNone/>
          </a:pPr>
          <a:r>
            <a:rPr lang="en-US" sz="2100" kern="1200">
              <a:latin typeface="Aptos" panose="020B0004020202020204" pitchFamily="34" charset="0"/>
            </a:rPr>
            <a:t>Develop rubrics and guidance for auditors to conduct and analyze course observations</a:t>
          </a:r>
        </a:p>
      </dsp:txBody>
      <dsp:txXfrm>
        <a:off x="4091373" y="1521"/>
        <a:ext cx="2987303" cy="1792381"/>
      </dsp:txXfrm>
    </dsp:sp>
    <dsp:sp modelId="{CE2986B9-3A27-40DA-A7B4-EE8753A77A69}">
      <dsp:nvSpPr>
        <dsp:cNvPr id="0" name=""/>
        <dsp:cNvSpPr/>
      </dsp:nvSpPr>
      <dsp:spPr>
        <a:xfrm>
          <a:off x="805340" y="2092633"/>
          <a:ext cx="2987303" cy="17923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Aptos" panose="020B0004020202020204" pitchFamily="34" charset="0"/>
            </a:rPr>
            <a:t>Deliverable 3:</a:t>
          </a:r>
        </a:p>
        <a:p>
          <a:pPr marL="0" lvl="0" indent="0" algn="ctr" defTabSz="933450">
            <a:lnSpc>
              <a:spcPct val="90000"/>
            </a:lnSpc>
            <a:spcBef>
              <a:spcPct val="0"/>
            </a:spcBef>
            <a:spcAft>
              <a:spcPct val="35000"/>
            </a:spcAft>
            <a:buNone/>
          </a:pPr>
          <a:r>
            <a:rPr lang="en-US" sz="2100" kern="1200">
              <a:latin typeface="Aptos" panose="020B0004020202020204" pitchFamily="34" charset="0"/>
            </a:rPr>
            <a:t>Develop guidance for auditors to conduct faculty interviews </a:t>
          </a:r>
        </a:p>
      </dsp:txBody>
      <dsp:txXfrm>
        <a:off x="805340" y="2092633"/>
        <a:ext cx="2987303" cy="1792381"/>
      </dsp:txXfrm>
    </dsp:sp>
    <dsp:sp modelId="{31D9F89F-F5AD-4F7A-89B9-2767C902DEDE}">
      <dsp:nvSpPr>
        <dsp:cNvPr id="0" name=""/>
        <dsp:cNvSpPr/>
      </dsp:nvSpPr>
      <dsp:spPr>
        <a:xfrm>
          <a:off x="4091373" y="2092633"/>
          <a:ext cx="2987303" cy="17923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Aptos" panose="020B0004020202020204" pitchFamily="34" charset="0"/>
            </a:rPr>
            <a:t>Deliverable 4:</a:t>
          </a:r>
        </a:p>
        <a:p>
          <a:pPr marL="0" lvl="0" indent="0" algn="ctr" defTabSz="933450">
            <a:lnSpc>
              <a:spcPct val="90000"/>
            </a:lnSpc>
            <a:spcBef>
              <a:spcPct val="0"/>
            </a:spcBef>
            <a:spcAft>
              <a:spcPct val="35000"/>
            </a:spcAft>
            <a:buNone/>
          </a:pPr>
          <a:r>
            <a:rPr lang="en-US" sz="2100" kern="1200">
              <a:latin typeface="Aptos" panose="020B0004020202020204" pitchFamily="34" charset="0"/>
            </a:rPr>
            <a:t>Develop rubrics and guidance for auditors to assess course textbooks</a:t>
          </a:r>
          <a:endParaRPr lang="en-US" sz="2100" kern="1200"/>
        </a:p>
      </dsp:txBody>
      <dsp:txXfrm>
        <a:off x="4091373" y="2092633"/>
        <a:ext cx="2987303" cy="1792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CDB6-B2A3-49DB-BD77-628DBE5C584A}">
      <dsp:nvSpPr>
        <dsp:cNvPr id="0" name=""/>
        <dsp:cNvSpPr/>
      </dsp:nvSpPr>
      <dsp:spPr>
        <a:xfrm>
          <a:off x="927" y="675006"/>
          <a:ext cx="3618999" cy="2171399"/>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latin typeface="Aptos" panose="020B0004020202020204" pitchFamily="34" charset="0"/>
            </a:rPr>
            <a:t>Deliverable 1:</a:t>
          </a:r>
        </a:p>
        <a:p>
          <a:pPr marL="0" lvl="0" indent="0" algn="ctr" defTabSz="1155700">
            <a:lnSpc>
              <a:spcPct val="90000"/>
            </a:lnSpc>
            <a:spcBef>
              <a:spcPct val="0"/>
            </a:spcBef>
            <a:spcAft>
              <a:spcPct val="35000"/>
            </a:spcAft>
            <a:buNone/>
          </a:pPr>
          <a:r>
            <a:rPr lang="en-US" sz="2600" kern="1200" dirty="0">
              <a:solidFill>
                <a:schemeClr val="tx1"/>
              </a:solidFill>
              <a:latin typeface="Aptos" panose="020B0004020202020204" pitchFamily="34" charset="0"/>
            </a:rPr>
            <a:t>Data analysis highlighting preparation program strengths and areas for improvement</a:t>
          </a:r>
        </a:p>
      </dsp:txBody>
      <dsp:txXfrm>
        <a:off x="927" y="675006"/>
        <a:ext cx="3618999" cy="2171399"/>
      </dsp:txXfrm>
    </dsp:sp>
    <dsp:sp modelId="{CEA7073D-3C3E-49B6-8C4F-FCD836801C2F}">
      <dsp:nvSpPr>
        <dsp:cNvPr id="0" name=""/>
        <dsp:cNvSpPr/>
      </dsp:nvSpPr>
      <dsp:spPr>
        <a:xfrm>
          <a:off x="3981826" y="675006"/>
          <a:ext cx="3618999" cy="2171399"/>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latin typeface="Aptos" panose="020B0004020202020204" pitchFamily="34" charset="0"/>
            </a:rPr>
            <a:t>Deliverable 2:</a:t>
          </a:r>
        </a:p>
        <a:p>
          <a:pPr marL="0" lvl="0" indent="0" algn="ctr" defTabSz="1155700">
            <a:lnSpc>
              <a:spcPct val="90000"/>
            </a:lnSpc>
            <a:spcBef>
              <a:spcPct val="0"/>
            </a:spcBef>
            <a:spcAft>
              <a:spcPct val="35000"/>
            </a:spcAft>
            <a:buNone/>
          </a:pPr>
          <a:r>
            <a:rPr lang="en-US" sz="2600" kern="1200" dirty="0">
              <a:solidFill>
                <a:schemeClr val="tx1"/>
              </a:solidFill>
              <a:latin typeface="Aptos" panose="020B0004020202020204" pitchFamily="34" charset="0"/>
            </a:rPr>
            <a:t>A report summarizing site visits and audit findings​ for up to 229 programs</a:t>
          </a:r>
        </a:p>
      </dsp:txBody>
      <dsp:txXfrm>
        <a:off x="3981826" y="675006"/>
        <a:ext cx="3618999" cy="21713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2F701-86F6-3048-923D-D929D3BB0CDC}"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1907F-849C-8E44-AF63-27265B3C298A}" type="slidenum">
              <a:rPr lang="en-US" smtClean="0"/>
              <a:t>‹#›</a:t>
            </a:fld>
            <a:endParaRPr lang="en-US"/>
          </a:p>
        </p:txBody>
      </p:sp>
    </p:spTree>
    <p:extLst>
      <p:ext uri="{BB962C8B-B14F-4D97-AF65-F5344CB8AC3E}">
        <p14:creationId xmlns:p14="http://schemas.microsoft.com/office/powerpoint/2010/main" val="38048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58FDD-C534-C71B-01E3-0B6B9FCFB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4E573-B8DB-6942-0BC6-2128248CE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7A202-016A-AB85-E3C4-1829678F4B9D}"/>
              </a:ext>
            </a:extLst>
          </p:cNvPr>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Welcome, and thank you for joining us today. We’re glad you’re here.</a:t>
            </a:r>
            <a:endParaRPr lang="en-US" b="0">
              <a:effectLst/>
            </a:endParaRPr>
          </a:p>
          <a:p>
            <a:pPr rtl="0"/>
            <a:r>
              <a:rPr lang="en-US" sz="1200" b="0" i="0" u="none" strike="noStrike" kern="1200">
                <a:solidFill>
                  <a:schemeClr val="tx1"/>
                </a:solidFill>
                <a:effectLst/>
                <a:latin typeface="+mn-lt"/>
                <a:ea typeface="+mn-ea"/>
                <a:cs typeface="+mn-cs"/>
              </a:rPr>
              <a:t>I’m Lisa Gianni, an Associate Education Consultant with the Connecticut State Department of Education’s Office of Dyslexia and Reading Disabilities. I’ll be walking you through this pre-bid conference for RFP #862, the EPP Structured Literacy and Dyslexia Audit.</a:t>
            </a:r>
            <a:endParaRPr lang="en-US" b="0">
              <a:effectLst/>
            </a:endParaRPr>
          </a:p>
          <a:p>
            <a:r>
              <a:rPr lang="en-US" sz="1200" b="0" i="0" u="none" strike="noStrike" kern="1200">
                <a:solidFill>
                  <a:schemeClr val="tx1"/>
                </a:solidFill>
                <a:effectLst/>
                <a:latin typeface="+mn-lt"/>
                <a:ea typeface="+mn-ea"/>
                <a:cs typeface="+mn-cs"/>
              </a:rPr>
              <a:t>Before we get started, a quick note on how today will work: this is </a:t>
            </a:r>
            <a:r>
              <a:rPr lang="en-US"/>
              <a:t>an optional,</a:t>
            </a:r>
            <a:r>
              <a:rPr lang="en-US" sz="1200" b="0" i="0" u="none" strike="noStrike" kern="1200">
                <a:solidFill>
                  <a:schemeClr val="tx1"/>
                </a:solidFill>
                <a:effectLst/>
                <a:latin typeface="+mn-lt"/>
                <a:ea typeface="+mn-ea"/>
                <a:cs typeface="+mn-cs"/>
              </a:rPr>
              <a:t> virtual</a:t>
            </a:r>
            <a:r>
              <a:rPr lang="en-US"/>
              <a:t>,</a:t>
            </a:r>
            <a:r>
              <a:rPr lang="en-US" sz="1200" b="0" i="0" u="none" strike="noStrike" kern="1200">
                <a:solidFill>
                  <a:schemeClr val="tx1"/>
                </a:solidFill>
                <a:effectLst/>
                <a:latin typeface="+mn-lt"/>
                <a:ea typeface="+mn-ea"/>
                <a:cs typeface="+mn-cs"/>
              </a:rPr>
              <a:t> </a:t>
            </a:r>
            <a:r>
              <a:rPr lang="en-US"/>
              <a:t>information session</a:t>
            </a:r>
            <a:r>
              <a:rPr lang="en-US" sz="1200" b="0" i="0" u="none" strike="noStrike" kern="1200">
                <a:solidFill>
                  <a:schemeClr val="tx1"/>
                </a:solidFill>
                <a:effectLst/>
                <a:latin typeface="+mn-lt"/>
                <a:ea typeface="+mn-ea"/>
                <a:cs typeface="+mn-cs"/>
              </a:rPr>
              <a:t>, and we won’t be taking live questions. </a:t>
            </a:r>
            <a:r>
              <a:rPr lang="en-US"/>
              <a:t>The chat feature has been disabled. We</a:t>
            </a:r>
            <a:r>
              <a:rPr lang="en-US" sz="1200" b="0" i="0" u="none" strike="noStrike" kern="1200">
                <a:solidFill>
                  <a:schemeClr val="tx1"/>
                </a:solidFill>
                <a:effectLst/>
                <a:latin typeface="+mn-lt"/>
                <a:ea typeface="+mn-ea"/>
                <a:cs typeface="+mn-cs"/>
              </a:rPr>
              <a:t> know you may have questions as we go, so please hold onto them and submit them in writing to me by April 1st. You’ll see the details on the next slide and again at the close of today’s session. We’ll post answers on April 10th.</a:t>
            </a:r>
            <a:endParaRPr lang="en-US" b="0">
              <a:effectLst/>
            </a:endParaRPr>
          </a:p>
          <a:p>
            <a:pPr rtl="0"/>
            <a:r>
              <a:rPr lang="en-US" sz="1200" b="0" i="0" u="none" strike="noStrike" kern="1200">
                <a:solidFill>
                  <a:schemeClr val="tx1"/>
                </a:solidFill>
                <a:effectLst/>
                <a:latin typeface="+mn-lt"/>
                <a:ea typeface="+mn-ea"/>
                <a:cs typeface="+mn-cs"/>
              </a:rPr>
              <a:t>Today’s goal is to walk you through the RFP</a:t>
            </a:r>
            <a:r>
              <a:rPr lang="en-US"/>
              <a:t>.</a:t>
            </a:r>
            <a:br>
              <a:rPr lang="en-US">
                <a:cs typeface="+mn-lt"/>
              </a:rPr>
            </a:br>
            <a:endParaRPr lang="en-US"/>
          </a:p>
        </p:txBody>
      </p:sp>
      <p:sp>
        <p:nvSpPr>
          <p:cNvPr id="4" name="Slide Number Placeholder 3">
            <a:extLst>
              <a:ext uri="{FF2B5EF4-FFF2-40B4-BE49-F238E27FC236}">
                <a16:creationId xmlns:a16="http://schemas.microsoft.com/office/drawing/2014/main" id="{D3682743-02E4-5D28-555B-9E2AA7336AA5}"/>
              </a:ext>
            </a:extLst>
          </p:cNvPr>
          <p:cNvSpPr>
            <a:spLocks noGrp="1"/>
          </p:cNvSpPr>
          <p:nvPr>
            <p:ph type="sldNum" sz="quarter" idx="5"/>
          </p:nvPr>
        </p:nvSpPr>
        <p:spPr/>
        <p:txBody>
          <a:bodyPr/>
          <a:lstStyle/>
          <a:p>
            <a:fld id="{7ED1907F-849C-8E44-AF63-27265B3C298A}" type="slidenum">
              <a:rPr lang="en-US" smtClean="0"/>
              <a:t>1</a:t>
            </a:fld>
            <a:endParaRPr lang="en-US"/>
          </a:p>
        </p:txBody>
      </p:sp>
    </p:spTree>
    <p:extLst>
      <p:ext uri="{BB962C8B-B14F-4D97-AF65-F5344CB8AC3E}">
        <p14:creationId xmlns:p14="http://schemas.microsoft.com/office/powerpoint/2010/main" val="244007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kind of expertise is right for this work. Project A requires deep subject matter expertise in structured literacy and in the diagnosis, remediation, and interventions for dyslexia and other reading difficulties. Because the legislation states any teacher prep program that leads to professional certification as well as specific endorsements, we need people who know this field deeply and specifically.</a:t>
            </a:r>
          </a:p>
          <a:p>
            <a:r>
              <a:rPr lang="en-US"/>
              <a:t>You’ll also need real experience with CAEP standards and higher education accreditation frameworks and how that works in practice. We’re also looking for policy analysis and compliance framework development experience, and, importantly, experience developing, training, and conducting audits of higher education teacher preparation programs. And because Project A feeds directly into Project B, your organization needs to have the capacity to conduct audits of 229 programs beginning as early as Fall 2026. Evidence in your proposal of previous work done at this kind of scale will be important to include. </a:t>
            </a:r>
          </a:p>
        </p:txBody>
      </p:sp>
      <p:sp>
        <p:nvSpPr>
          <p:cNvPr id="4" name="Slide Number Placeholder 3"/>
          <p:cNvSpPr>
            <a:spLocks noGrp="1"/>
          </p:cNvSpPr>
          <p:nvPr>
            <p:ph type="sldNum" sz="quarter" idx="5"/>
          </p:nvPr>
        </p:nvSpPr>
        <p:spPr/>
        <p:txBody>
          <a:bodyPr/>
          <a:lstStyle/>
          <a:p>
            <a:fld id="{7ED1907F-849C-8E44-AF63-27265B3C298A}" type="slidenum">
              <a:rPr lang="en-US" smtClean="0"/>
              <a:t>10</a:t>
            </a:fld>
            <a:endParaRPr lang="en-US"/>
          </a:p>
        </p:txBody>
      </p:sp>
    </p:spTree>
    <p:extLst>
      <p:ext uri="{BB962C8B-B14F-4D97-AF65-F5344CB8AC3E}">
        <p14:creationId xmlns:p14="http://schemas.microsoft.com/office/powerpoint/2010/main" val="222636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 B is the audit itself, the full statewide evaluation of all 229 educator preparation programs.</a:t>
            </a:r>
          </a:p>
          <a:p>
            <a:r>
              <a:rPr lang="en-US"/>
              <a:t>Project B begins with a project plan and training for EPP leadership, specifically, a training session for Deans, Directors, and Certification Officers that explains the audit methodology and gives them an opportunity to ask questions. Educator preparation programs will need early communication in how they will be measured and what the audit determines so that have ample time to meet submission timelines. The audit itself includes site visits as a core component. Site visits give auditors direct, firsthand evidence of what’s happening in programs and they are one method of collecting credible, reliable information. The full audit also involves analysis of submitted documentation, identification of program strengths and areas for improvement, and a comprehensive report of findings. This is substantive, high-stakes work as the findings will inform how Connecticut supports and holds accountable its educator preparation programs going forward. Our office has a legislative connection with program approval, and we must provide verification findings as the first step in the process. </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11</a:t>
            </a:fld>
            <a:endParaRPr lang="en-US"/>
          </a:p>
        </p:txBody>
      </p:sp>
    </p:spTree>
    <p:extLst>
      <p:ext uri="{BB962C8B-B14F-4D97-AF65-F5344CB8AC3E}">
        <p14:creationId xmlns:p14="http://schemas.microsoft.com/office/powerpoint/2010/main" val="413237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Project A, the deliverables for Project B are detailed in the RFP. Please read that section carefully, including what's expected in each deliverable and the associated timeline.</a:t>
            </a:r>
          </a:p>
          <a:p>
            <a:r>
              <a:rPr lang="en-US"/>
              <a:t>As the slide notes, this list may include additional items and is not exhaustive.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ED1907F-849C-8E44-AF63-27265B3C298A}" type="slidenum">
              <a:rPr lang="en-US" smtClean="0"/>
              <a:t>12</a:t>
            </a:fld>
            <a:endParaRPr lang="en-US"/>
          </a:p>
        </p:txBody>
      </p:sp>
    </p:spTree>
    <p:extLst>
      <p:ext uri="{BB962C8B-B14F-4D97-AF65-F5344CB8AC3E}">
        <p14:creationId xmlns:p14="http://schemas.microsoft.com/office/powerpoint/2010/main" val="174547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methodology you propose needs to align with established audit standards for credibility, objectivity, reliability, consistency, and accountability.</a:t>
            </a:r>
          </a:p>
          <a:p>
            <a:r>
              <a:rPr lang="en-US"/>
              <a:t>Audit procedures need to include site visits, program observations, and document review. How you design and implement those activities is where we expect to see your expertise come through in your proposal.</a:t>
            </a:r>
          </a:p>
          <a:p>
            <a:endParaRPr lang="en-US"/>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13</a:t>
            </a:fld>
            <a:endParaRPr lang="en-US"/>
          </a:p>
        </p:txBody>
      </p:sp>
    </p:spTree>
    <p:extLst>
      <p:ext uri="{BB962C8B-B14F-4D97-AF65-F5344CB8AC3E}">
        <p14:creationId xmlns:p14="http://schemas.microsoft.com/office/powerpoint/2010/main" val="100796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expertise requirements for Project B overlap significantly with Project A.</a:t>
            </a:r>
          </a:p>
          <a:p>
            <a:r>
              <a:rPr lang="en-US"/>
              <a:t>Deep subject matter expertise in scientifically based reading research, structured literacy, and dyslexia detection, recognition, and instruction is required. Experience with CAEP standards and higher education accreditation is required. You also need experience with policy analysis and audit framework development, and the ability to train others in audit implementation and quality assurance.</a:t>
            </a:r>
          </a:p>
          <a:p>
            <a:r>
              <a:rPr lang="en-US"/>
              <a:t>Keep this in mind as you consider whether this proposal is the right fit for your organization’s expertise.</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14</a:t>
            </a:fld>
            <a:endParaRPr lang="en-US"/>
          </a:p>
        </p:txBody>
      </p:sp>
    </p:spTree>
    <p:extLst>
      <p:ext uri="{BB962C8B-B14F-4D97-AF65-F5344CB8AC3E}">
        <p14:creationId xmlns:p14="http://schemas.microsoft.com/office/powerpoint/2010/main" val="274613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RFP states that proposers cannot propose on just one project. Both Project A and Project B must be addressed for your proposal to be considered complete. This is by design as these projects are deeply interdependent.</a:t>
            </a:r>
          </a:p>
          <a:p>
            <a:r>
              <a:rPr lang="en-US"/>
              <a:t>Subcontracting is allowed if you need to bring in additional expertise or capacity. If you plan to subcontract any portion of the work, your proposal must include your organization’s recruitment and hiring plan and explain how you’ll provide quality assurance over the subcontracted work. We want to understand who will be doing what and how you’ll ensure the quality holds across the full scope.</a:t>
            </a:r>
          </a:p>
          <a:p>
            <a:r>
              <a:rPr lang="en-US"/>
              <a:t>These projects are inseparable because Project A’s recommendations directly inform the audit procedures that Project B will use. </a:t>
            </a:r>
          </a:p>
        </p:txBody>
      </p:sp>
      <p:sp>
        <p:nvSpPr>
          <p:cNvPr id="4" name="Slide Number Placeholder 3"/>
          <p:cNvSpPr>
            <a:spLocks noGrp="1"/>
          </p:cNvSpPr>
          <p:nvPr>
            <p:ph type="sldNum" sz="quarter" idx="5"/>
          </p:nvPr>
        </p:nvSpPr>
        <p:spPr/>
        <p:txBody>
          <a:bodyPr/>
          <a:lstStyle/>
          <a:p>
            <a:fld id="{7ED1907F-849C-8E44-AF63-27265B3C298A}" type="slidenum">
              <a:rPr lang="en-US" smtClean="0"/>
              <a:t>15</a:t>
            </a:fld>
            <a:endParaRPr lang="en-US"/>
          </a:p>
        </p:txBody>
      </p:sp>
    </p:spTree>
    <p:extLst>
      <p:ext uri="{BB962C8B-B14F-4D97-AF65-F5344CB8AC3E}">
        <p14:creationId xmlns:p14="http://schemas.microsoft.com/office/powerpoint/2010/main" val="224628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CSDE and ODRD will be active partners in this work. We’ll coordinate across both projects, provide access to EPP documentation and institutional relationships, and work closely with the selected contractor throughout the contract period.</a:t>
            </a:r>
          </a:p>
          <a:p>
            <a:r>
              <a:rPr lang="en-US"/>
              <a:t>Please use the self-assessment guidance here to determine whether this proposal is the right fit. If your organization doesn’t have structured literacy and dyslexia subject matter expertise, this likely isn’t the right procurement for you. And if you don’t have the field audit infrastructure to conduct site visits in a state you may not be based in, please think carefully about your capacity to deliver on Project B. We’re looking for a partner we can effectively collaborate and work closely with to ensure this project is done well.</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16</a:t>
            </a:fld>
            <a:endParaRPr lang="en-US"/>
          </a:p>
        </p:txBody>
      </p:sp>
    </p:spTree>
    <p:extLst>
      <p:ext uri="{BB962C8B-B14F-4D97-AF65-F5344CB8AC3E}">
        <p14:creationId xmlns:p14="http://schemas.microsoft.com/office/powerpoint/2010/main" val="2882870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walk through what’s actually required in your proposal.</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17</a:t>
            </a:fld>
            <a:endParaRPr lang="en-US"/>
          </a:p>
        </p:txBody>
      </p:sp>
    </p:spTree>
    <p:extLst>
      <p:ext uri="{BB962C8B-B14F-4D97-AF65-F5344CB8AC3E}">
        <p14:creationId xmlns:p14="http://schemas.microsoft.com/office/powerpoint/2010/main" val="2156419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few important dates and requirements right up front.</a:t>
            </a:r>
          </a:p>
          <a:p>
            <a:r>
              <a:rPr lang="en-US"/>
              <a:t>First, you must submit a Letter of Intent by April 13th, 2026, at 4:00 PM Eastern. The letter should be emailed to me at my email address,  lisa.gianni@ct.gov. If you don’t submit a Letter of Intent by that deadline, you won’t be able to submit a full proposal. The full proposal is due May 1st, 2026, at 4:00 PM Eastern. Again, email to me. Late submissions will not be accepted, so please plan ahead.</a:t>
            </a:r>
          </a:p>
          <a:p>
            <a:r>
              <a:rPr lang="en-US"/>
              <a:t>Beyond the process requirements, there are minimum qualification requirements that every bidder must meet: demonstrated capacity to conduct field audits at significant scale, experience managing site visits and program documentation review, and organizational leadership or staff with genuine knowledge and expertise in structured literacy, dyslexia instruction, and educator preparation.</a:t>
            </a:r>
          </a:p>
          <a:p>
            <a:r>
              <a:rPr lang="en-US"/>
              <a:t>Proposals that don’t meet the minimum requirements won’t be reviewed. </a:t>
            </a:r>
          </a:p>
        </p:txBody>
      </p:sp>
      <p:sp>
        <p:nvSpPr>
          <p:cNvPr id="4" name="Slide Number Placeholder 3"/>
          <p:cNvSpPr>
            <a:spLocks noGrp="1"/>
          </p:cNvSpPr>
          <p:nvPr>
            <p:ph type="sldNum" sz="quarter" idx="5"/>
          </p:nvPr>
        </p:nvSpPr>
        <p:spPr/>
        <p:txBody>
          <a:bodyPr/>
          <a:lstStyle/>
          <a:p>
            <a:fld id="{7ED1907F-849C-8E44-AF63-27265B3C298A}" type="slidenum">
              <a:rPr lang="en-US" smtClean="0"/>
              <a:t>18</a:t>
            </a:fld>
            <a:endParaRPr lang="en-US"/>
          </a:p>
        </p:txBody>
      </p:sp>
    </p:spTree>
    <p:extLst>
      <p:ext uri="{BB962C8B-B14F-4D97-AF65-F5344CB8AC3E}">
        <p14:creationId xmlns:p14="http://schemas.microsoft.com/office/powerpoint/2010/main" val="71515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 about how proposals will be evaluated.</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19</a:t>
            </a:fld>
            <a:endParaRPr lang="en-US"/>
          </a:p>
        </p:txBody>
      </p:sp>
    </p:spTree>
    <p:extLst>
      <p:ext uri="{BB962C8B-B14F-4D97-AF65-F5344CB8AC3E}">
        <p14:creationId xmlns:p14="http://schemas.microsoft.com/office/powerpoint/2010/main" val="317882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our time today, we’ll start by moving through the policy context and project background, the application requirements and evaluation criteria, the timeline, and we’ll close with contact information and key dates.</a:t>
            </a:r>
          </a:p>
          <a:p>
            <a:r>
              <a:rPr lang="en-US"/>
              <a:t>Next, we want you to be able to assess whether your organization is the right fit for this work. And last, we want you to leave knowing exactly what the application process requires - the format, the timeline, the key dates - so that you are aware of the timeline as this is rather quick timeline. A few procurement reminders before we move on, written questions are due by April 1st at 4:00 PM Eastern, please email them to me at the email address you see on the slide lisa.gianni@ct.gov. Answers will be posted on April 10th on the State Contracting Portal and on the agency's RFP web page. And again, please submit questions in writing as we won’t be answering phone inquiries or live questions today.</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2</a:t>
            </a:fld>
            <a:endParaRPr lang="en-US"/>
          </a:p>
        </p:txBody>
      </p:sp>
    </p:spTree>
    <p:extLst>
      <p:ext uri="{BB962C8B-B14F-4D97-AF65-F5344CB8AC3E}">
        <p14:creationId xmlns:p14="http://schemas.microsoft.com/office/powerpoint/2010/main" val="2879072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CSDE will follow its standard contracting procedures and the State Code of Ethics throughout the evaluation process. Proposals are evaluated against four criteria; we’ll get to what those are on the next slide. What I want to emphasize here is that Project A and Project B are weighted equally in the evaluation. As I mentioned previously, proposals must meet all minimum requirements to advance to full review. If a proposal significantly deviates from the required outline or format, it will be rejected. Please follow the instructions carefully.</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20</a:t>
            </a:fld>
            <a:endParaRPr lang="en-US"/>
          </a:p>
        </p:txBody>
      </p:sp>
    </p:spTree>
    <p:extLst>
      <p:ext uri="{BB962C8B-B14F-4D97-AF65-F5344CB8AC3E}">
        <p14:creationId xmlns:p14="http://schemas.microsoft.com/office/powerpoint/2010/main" val="1707403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Superior score - 6 points - means the component evaluated meets and exceeds expectations. It demonstrates a high level of capacity, innovation, and creativity, and gives us high confidence in the probability of success.</a:t>
            </a:r>
          </a:p>
          <a:p>
            <a:r>
              <a:rPr lang="en-US"/>
              <a:t>Adequate - 4 points - means the component evaluated meets expectations and is consistent with industry standards. Good probability of success, but nothing that goes beyond what’s expected.</a:t>
            </a:r>
          </a:p>
          <a:p>
            <a:r>
              <a:rPr lang="en-US"/>
              <a:t>Minimal - 2 points - means the component evaluated meets some but not all expectations. It’s the lowest acceptable level and gives us only moderate to low confidence.</a:t>
            </a:r>
          </a:p>
          <a:p>
            <a:r>
              <a:rPr lang="en-US"/>
              <a:t>And Inadequate - 0 points - means the component evaluated fails to demonstrate sufficient capacity, with a very low probability of success.</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21</a:t>
            </a:fld>
            <a:endParaRPr lang="en-US"/>
          </a:p>
        </p:txBody>
      </p:sp>
    </p:spTree>
    <p:extLst>
      <p:ext uri="{BB962C8B-B14F-4D97-AF65-F5344CB8AC3E}">
        <p14:creationId xmlns:p14="http://schemas.microsoft.com/office/powerpoint/2010/main" val="2781435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review how the total points break down across the five evaluation components.</a:t>
            </a:r>
          </a:p>
          <a:p>
            <a:r>
              <a:rPr lang="en-US"/>
              <a:t>Quality of Response is worth 18 points. This covers your project understanding, your proposed methodology, and the balance you strike between technical quality, efficiency, and cost-effectiveness. Work Plan and Scope of Services is also 18 points. We’re evaluating your organizational capacity and experience, the comprehensiveness of your work plan, and how realistic and timely your approach to completing the work is.</a:t>
            </a:r>
          </a:p>
          <a:p>
            <a:r>
              <a:rPr lang="en-US"/>
              <a:t>Qualifications, Expertise, and Experience carries the highest weight, 24 points. We’re looking specifically at structured literacy, dyslexia instruction, evaluation and interventions, CAEP alignment, educator preparation, audit experience, and training capacity.</a:t>
            </a:r>
          </a:p>
          <a:p>
            <a:r>
              <a:rPr lang="en-US"/>
              <a:t>Financial Profile is 6 points, looking at your organization’s financial stability and fiscal management.</a:t>
            </a:r>
          </a:p>
          <a:p>
            <a:r>
              <a:rPr lang="en-US"/>
              <a:t>And Cost Competitiveness and Budget Narrative is 12 points. We want a budget that is cost-effective and competitively priced, with a narrative that clearly explains how you arrived at your cost estimates.</a:t>
            </a:r>
          </a:p>
          <a:p>
            <a:r>
              <a:rPr lang="en-US"/>
              <a:t>Total maximum points: 78. The highest-weighted criterion is Qualifications.</a:t>
            </a:r>
          </a:p>
        </p:txBody>
      </p:sp>
      <p:sp>
        <p:nvSpPr>
          <p:cNvPr id="4" name="Slide Number Placeholder 3"/>
          <p:cNvSpPr>
            <a:spLocks noGrp="1"/>
          </p:cNvSpPr>
          <p:nvPr>
            <p:ph type="sldNum" sz="quarter" idx="5"/>
          </p:nvPr>
        </p:nvSpPr>
        <p:spPr/>
        <p:txBody>
          <a:bodyPr/>
          <a:lstStyle/>
          <a:p>
            <a:fld id="{7ED1907F-849C-8E44-AF63-27265B3C298A}" type="slidenum">
              <a:rPr lang="en-US" smtClean="0"/>
              <a:t>22</a:t>
            </a:fld>
            <a:endParaRPr lang="en-US"/>
          </a:p>
        </p:txBody>
      </p:sp>
    </p:spTree>
    <p:extLst>
      <p:ext uri="{BB962C8B-B14F-4D97-AF65-F5344CB8AC3E}">
        <p14:creationId xmlns:p14="http://schemas.microsoft.com/office/powerpoint/2010/main" val="1504616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go through the timeline and a few important details on submission and fiscal considerations.</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23</a:t>
            </a:fld>
            <a:endParaRPr lang="en-US"/>
          </a:p>
        </p:txBody>
      </p:sp>
    </p:spTree>
    <p:extLst>
      <p:ext uri="{BB962C8B-B14F-4D97-AF65-F5344CB8AC3E}">
        <p14:creationId xmlns:p14="http://schemas.microsoft.com/office/powerpoint/2010/main" val="369535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me walk through the key dates. Feel free to screenshot this slide. You’ll find all of these dates and times in the RFP.</a:t>
            </a:r>
          </a:p>
          <a:p>
            <a:r>
              <a:rPr lang="en-US"/>
              <a:t>The RFP was posted on Monday, March 23, 2026.</a:t>
            </a:r>
          </a:p>
          <a:p>
            <a:r>
              <a:rPr lang="en-US"/>
              <a:t>Today, March 30</a:t>
            </a:r>
            <a:r>
              <a:rPr lang="en-US" baseline="30000"/>
              <a:t>th</a:t>
            </a:r>
            <a:r>
              <a:rPr lang="en-US"/>
              <a:t>, we’re holding the optional pre-bid conference. </a:t>
            </a:r>
          </a:p>
          <a:p>
            <a:r>
              <a:rPr lang="en-US"/>
              <a:t>Written questions are due Wednesday, April 1st at 4:00 PM Eastern, you can send them by email to me at lisa.gianni@ct.gov.</a:t>
            </a:r>
          </a:p>
          <a:p>
            <a:r>
              <a:rPr lang="en-US"/>
              <a:t>Answers to questions will be posted April 10th on the State Contracting Portal and on the agency's RFP web page.</a:t>
            </a:r>
          </a:p>
          <a:p>
            <a:r>
              <a:rPr lang="en-US"/>
              <a:t>Letters of Intent are due April 13th at 4:00 PM Eastern also emailed to lisa.gianni@ct.gov.</a:t>
            </a:r>
          </a:p>
          <a:p>
            <a:r>
              <a:rPr lang="en-US"/>
              <a:t>Full proposals are due May 1st at 4:00 PM Eastern , one electronic copy, emailed to lisa.gianni@ct.gov.</a:t>
            </a:r>
          </a:p>
          <a:p>
            <a:endParaRPr lang="en-US"/>
          </a:p>
          <a:p>
            <a:r>
              <a:rPr lang="en-US"/>
              <a:t>CSDE anticipates making one award, dependent on the availability of funding. However, CSDE reserves the right to make separate awards for Project A, Project B, or both depending on funding. The contract period runs from execution through June 30, 2027. This is a relatively tight timeline, particularly for Project B, which is designed to begin as early as Fall 2026. </a:t>
            </a:r>
          </a:p>
        </p:txBody>
      </p:sp>
      <p:sp>
        <p:nvSpPr>
          <p:cNvPr id="4" name="Slide Number Placeholder 3"/>
          <p:cNvSpPr>
            <a:spLocks noGrp="1"/>
          </p:cNvSpPr>
          <p:nvPr>
            <p:ph type="sldNum" sz="quarter" idx="5"/>
          </p:nvPr>
        </p:nvSpPr>
        <p:spPr/>
        <p:txBody>
          <a:bodyPr/>
          <a:lstStyle/>
          <a:p>
            <a:fld id="{7ED1907F-849C-8E44-AF63-27265B3C298A}" type="slidenum">
              <a:rPr lang="en-US" smtClean="0"/>
              <a:t>24</a:t>
            </a:fld>
            <a:endParaRPr lang="en-US"/>
          </a:p>
        </p:txBody>
      </p:sp>
    </p:spTree>
    <p:extLst>
      <p:ext uri="{BB962C8B-B14F-4D97-AF65-F5344CB8AC3E}">
        <p14:creationId xmlns:p14="http://schemas.microsoft.com/office/powerpoint/2010/main" val="3199571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pay close attention to the submission requirements as stated in the RFP.</a:t>
            </a:r>
          </a:p>
          <a:p>
            <a:r>
              <a:rPr lang="en-US"/>
              <a:t>All proposals are submitted electronically by email to me at lisa.gianni@ct.gov. There is no portal, no physical submission; email only.</a:t>
            </a:r>
          </a:p>
          <a:p>
            <a:r>
              <a:rPr lang="en-US"/>
              <a:t>Your proposal must include: the required outline, a cover sheet, a table of contents, and an executive summary that is two pages maximum. Please don’t exceed the two-page limit on the executive summary.</a:t>
            </a:r>
          </a:p>
          <a:p>
            <a:r>
              <a:rPr lang="en-US"/>
              <a:t>One of the most important things to note: attachments are not accepted and will disqualify your application if submitted. If you attach supporting documents, appendices, or supplemental materials to your email or embed them in your proposal, your proposal will be disqualified. Everything needs to be contained within the proposal itself, following the required format.</a:t>
            </a:r>
          </a:p>
          <a:p>
            <a:r>
              <a:rPr lang="en-US"/>
              <a:t>Also important: multiple proposals are not an option for this procurement. You may include multiple cost options within a single proposal, but you cannot submit two separate proposals.</a:t>
            </a:r>
          </a:p>
          <a:p>
            <a:r>
              <a:rPr lang="en-US"/>
              <a:t>Style requirements, pagination, confidential information declaration, and conflict of interest disclosure are all addressed in the RFP. Please read that section carefully before you finalize your submission.</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25</a:t>
            </a:fld>
            <a:endParaRPr lang="en-US"/>
          </a:p>
        </p:txBody>
      </p:sp>
    </p:spTree>
    <p:extLst>
      <p:ext uri="{BB962C8B-B14F-4D97-AF65-F5344CB8AC3E}">
        <p14:creationId xmlns:p14="http://schemas.microsoft.com/office/powerpoint/2010/main" val="3017948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we receive all applications, we’ll begin the review process. Proposals will be evaluated by a review committee composed of CSDE staff and other designees as appropriate, including subject matter experts in structured literacy, dyslexia, and higher education. Reviewers will score and rank all proposals that meet minimum requirements. The Commissioner of Education will make the final selection. CSDE reserves the right to award a proposer who didn’t rank the highest if it deems that to be in the best interest of the State. Once a contractor is selected, they’ll work closely with CSDE and ODRD throughout the contract period. We’ll facilitate access to EPP program documentation and help coordinate with institutions. </a:t>
            </a:r>
          </a:p>
        </p:txBody>
      </p:sp>
      <p:sp>
        <p:nvSpPr>
          <p:cNvPr id="4" name="Slide Number Placeholder 3"/>
          <p:cNvSpPr>
            <a:spLocks noGrp="1"/>
          </p:cNvSpPr>
          <p:nvPr>
            <p:ph type="sldNum" sz="quarter" idx="5"/>
          </p:nvPr>
        </p:nvSpPr>
        <p:spPr/>
        <p:txBody>
          <a:bodyPr/>
          <a:lstStyle/>
          <a:p>
            <a:fld id="{7ED1907F-849C-8E44-AF63-27265B3C298A}" type="slidenum">
              <a:rPr lang="en-US" smtClean="0"/>
              <a:t>26</a:t>
            </a:fld>
            <a:endParaRPr lang="en-US"/>
          </a:p>
        </p:txBody>
      </p:sp>
    </p:spTree>
    <p:extLst>
      <p:ext uri="{BB962C8B-B14F-4D97-AF65-F5344CB8AC3E}">
        <p14:creationId xmlns:p14="http://schemas.microsoft.com/office/powerpoint/2010/main" val="1832251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questions about this RFP must go to me. Phone inquiries will not be accepted. Unrelated questions or questions received after the April 1st deadline will not be answered. We want to make sure that every potential proposer has access to the same information through the same channel so we can keep the process fair.</a:t>
            </a:r>
          </a:p>
        </p:txBody>
      </p:sp>
      <p:sp>
        <p:nvSpPr>
          <p:cNvPr id="4" name="Slide Number Placeholder 3"/>
          <p:cNvSpPr>
            <a:spLocks noGrp="1"/>
          </p:cNvSpPr>
          <p:nvPr>
            <p:ph type="sldNum" sz="quarter" idx="5"/>
          </p:nvPr>
        </p:nvSpPr>
        <p:spPr/>
        <p:txBody>
          <a:bodyPr/>
          <a:lstStyle/>
          <a:p>
            <a:fld id="{7ED1907F-849C-8E44-AF63-27265B3C298A}" type="slidenum">
              <a:rPr lang="en-US" smtClean="0"/>
              <a:t>27</a:t>
            </a:fld>
            <a:endParaRPr lang="en-US"/>
          </a:p>
        </p:txBody>
      </p:sp>
    </p:spTree>
    <p:extLst>
      <p:ext uri="{BB962C8B-B14F-4D97-AF65-F5344CB8AC3E}">
        <p14:creationId xmlns:p14="http://schemas.microsoft.com/office/powerpoint/2010/main" val="97879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that brings us to the close of today’s pre-bid conference.</a:t>
            </a:r>
          </a:p>
          <a:p>
            <a:r>
              <a:rPr lang="en-US"/>
              <a:t>I want to leave you with the key dates one more time, feel free to screenshot this slide:</a:t>
            </a:r>
          </a:p>
          <a:p>
            <a:r>
              <a:rPr lang="en-US"/>
              <a:t>Submit written questions by April 1st at 4:00 PM Eastern to lisa.gianni@ct.gov</a:t>
            </a:r>
          </a:p>
          <a:p>
            <a:r>
              <a:rPr lang="en-US"/>
              <a:t>Answers posted April 10th on the CT Source Bid Board and 2026 RFPs page</a:t>
            </a:r>
          </a:p>
          <a:p>
            <a:r>
              <a:rPr lang="en-US"/>
              <a:t>Letter of Intent due April 13th at 4:00 PM Eastern</a:t>
            </a:r>
          </a:p>
          <a:p>
            <a:r>
              <a:rPr lang="en-US"/>
              <a:t>Full proposal due May 1st at 4:00 PM Eastern</a:t>
            </a:r>
          </a:p>
          <a:p>
            <a:endParaRPr lang="en-US"/>
          </a:p>
          <a:p>
            <a:r>
              <a:rPr lang="en-US"/>
              <a:t>We genuinely look forward to seeing strong proposals from organizations that share our commitment to making sure Connecticut’s teacher preparation programs are preparing our teachers to teach reading and writing effectively for all students, especially those with dyslexia or other reading difficulties. We’re grateful for your interest in being part of this important work. Thank you for your time today. Have a great rest of your day. </a:t>
            </a:r>
          </a:p>
        </p:txBody>
      </p:sp>
      <p:sp>
        <p:nvSpPr>
          <p:cNvPr id="4" name="Slide Number Placeholder 3"/>
          <p:cNvSpPr>
            <a:spLocks noGrp="1"/>
          </p:cNvSpPr>
          <p:nvPr>
            <p:ph type="sldNum" sz="quarter" idx="5"/>
          </p:nvPr>
        </p:nvSpPr>
        <p:spPr/>
        <p:txBody>
          <a:bodyPr/>
          <a:lstStyle/>
          <a:p>
            <a:fld id="{7ED1907F-849C-8E44-AF63-27265B3C298A}" type="slidenum">
              <a:rPr lang="en-US" smtClean="0"/>
              <a:t>28</a:t>
            </a:fld>
            <a:endParaRPr lang="en-US"/>
          </a:p>
        </p:txBody>
      </p:sp>
    </p:spTree>
    <p:extLst>
      <p:ext uri="{BB962C8B-B14F-4D97-AF65-F5344CB8AC3E}">
        <p14:creationId xmlns:p14="http://schemas.microsoft.com/office/powerpoint/2010/main" val="277476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help you understand the scope of what we’re asking for, it helps to have an idea of the landscape you’d be working in.</a:t>
            </a:r>
          </a:p>
          <a:p>
            <a:r>
              <a:rPr lang="en-US"/>
              <a:t>Connecticut has 18 educator preparation institutions that offer programs approved to prepare teachers and other educators. These range from research universities to regional state universities to private and independent colleges and also include regional education service centers and the Office of Higher Education’s Alternate Route to Certification.</a:t>
            </a:r>
          </a:p>
          <a:p>
            <a:r>
              <a:rPr lang="en-US"/>
              <a:t>Across those institutions, there are 229 individual educator preparation programs. These programs run the gamut from undergraduate teacher preparation to graduate programs to alternate route pathways, so the breadth of what you’d be looking at is significant. Geographically, the concentration of programs is heaviest in the Hartford–New Haven corridor and Fairfield County, with programs also serving eastern and western Connecticut. That geographic spread matters especially for Project B, which involves site visits. All programs are subject to this audit. This is a comprehensive statewide undertaking and is what makes Project B in particular a significant lift in terms of capacity and  infrastructure.</a:t>
            </a:r>
          </a:p>
        </p:txBody>
      </p:sp>
      <p:sp>
        <p:nvSpPr>
          <p:cNvPr id="4" name="Slide Number Placeholder 3"/>
          <p:cNvSpPr>
            <a:spLocks noGrp="1"/>
          </p:cNvSpPr>
          <p:nvPr>
            <p:ph type="sldNum" sz="quarter" idx="5"/>
          </p:nvPr>
        </p:nvSpPr>
        <p:spPr/>
        <p:txBody>
          <a:bodyPr/>
          <a:lstStyle/>
          <a:p>
            <a:fld id="{7ED1907F-849C-8E44-AF63-27265B3C298A}" type="slidenum">
              <a:rPr lang="en-US" smtClean="0"/>
              <a:t>3</a:t>
            </a:fld>
            <a:endParaRPr lang="en-US"/>
          </a:p>
        </p:txBody>
      </p:sp>
    </p:spTree>
    <p:extLst>
      <p:ext uri="{BB962C8B-B14F-4D97-AF65-F5344CB8AC3E}">
        <p14:creationId xmlns:p14="http://schemas.microsoft.com/office/powerpoint/2010/main" val="247613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the policy and legislative backdrop that is the foundation of this procurement.</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4</a:t>
            </a:fld>
            <a:endParaRPr lang="en-US"/>
          </a:p>
        </p:txBody>
      </p:sp>
    </p:spTree>
    <p:extLst>
      <p:ext uri="{BB962C8B-B14F-4D97-AF65-F5344CB8AC3E}">
        <p14:creationId xmlns:p14="http://schemas.microsoft.com/office/powerpoint/2010/main" val="398279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Connecticut has been doing serious, sustained work on structured literacy and dyslexia legislation and policy over the past decade and this work is ongoing. This audit is a direct outgrowth of that work.</a:t>
            </a:r>
          </a:p>
          <a:p>
            <a:r>
              <a:rPr lang="en-US"/>
              <a:t>The legislative foundation comes from two sections of the Connecticut General Statutes. Section e of 10-145a and Section i of 10-145d address dyslexia-specific instruction requirements, including supervised practicum, in educator preparation based on endorsement type and certification level. Section c of 10-14z along with 10-14aa-10-14jj address various aspects of the verification of these dyslexia-specific requirements and establishes the audit and compliance function. Together, these statutes establish that educator preparation programs must prepare teachers to teach reading using scientifically based methods and evidence-based structured literacy instruction and to identify and support students with or at risk for dyslexia. One of ODRD’s responsibilities is to verify the implementation of these statutes through a compliance and audit process.</a:t>
            </a:r>
          </a:p>
          <a:p>
            <a:r>
              <a:rPr lang="en-US"/>
              <a:t>The CT Educator Competencies for Structured Literacy and Dyslexia are the professional standards that anchor this work. These competencies, developed by ODRD with an advisory and the National Center on Improving Literacy, through a year long process were adopted in May of 2025. They define what educators need to know and be able to do based on endorsement type and certification level and they form the foundation of what this audit will be measuring against.</a:t>
            </a:r>
          </a:p>
          <a:p>
            <a:r>
              <a:rPr lang="en-US"/>
              <a:t>Through a faculty collaborative, programs are spending time over this past year understanding the competencies, reviewing their programs and where competencies may or may not be referenced in their courses. For the past decade, programs have had requirements to provide dyslexia instruction - what we don’t yet have is a rigorous, systematic way to verify that they are meeting these requirements and how they are meeting them. This procurement is how we build that verification system and make sure it’s credible, objective, and grounded in the best available evidence and practice.</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5</a:t>
            </a:fld>
            <a:endParaRPr lang="en-US"/>
          </a:p>
        </p:txBody>
      </p:sp>
    </p:spTree>
    <p:extLst>
      <p:ext uri="{BB962C8B-B14F-4D97-AF65-F5344CB8AC3E}">
        <p14:creationId xmlns:p14="http://schemas.microsoft.com/office/powerpoint/2010/main" val="154646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ODRD has worked to develop a draft compliance and audit framework. We are asking potential proposers to build on, strengthen and enhance what we’ve already started. We also want to ensure that what we’ve drafted aligns to statute and are asking that proposers review our draft with this lens in mind. The draft framework describes a baseline approach to verifying that educator preparation programs are meeting the dyslexia and structured literacy requirements in Connecticut statute. It establishes what it means for a program to demonstrate compliance, including requirements around scientifically based reading research, structured literacy instruction, dyslexia identification, and supervised practicum experience.</a:t>
            </a:r>
          </a:p>
          <a:p>
            <a:r>
              <a:rPr lang="en-US"/>
              <a:t>The draft is grounded in the CT Educator Competencies and begins with the competencies that represent the “not fewer than twelve clock hours of instruction”. We are seeking expertise to ensure the methodological rigor is where it needs to be, that the audit procedures are objective and consistent, and that the framework aligns well with CAEP accreditation processes.</a:t>
            </a:r>
          </a:p>
        </p:txBody>
      </p:sp>
      <p:sp>
        <p:nvSpPr>
          <p:cNvPr id="4" name="Slide Number Placeholder 3"/>
          <p:cNvSpPr>
            <a:spLocks noGrp="1"/>
          </p:cNvSpPr>
          <p:nvPr>
            <p:ph type="sldNum" sz="quarter" idx="5"/>
          </p:nvPr>
        </p:nvSpPr>
        <p:spPr/>
        <p:txBody>
          <a:bodyPr/>
          <a:lstStyle/>
          <a:p>
            <a:fld id="{7ED1907F-849C-8E44-AF63-27265B3C298A}" type="slidenum">
              <a:rPr lang="en-US" smtClean="0"/>
              <a:t>6</a:t>
            </a:fld>
            <a:endParaRPr lang="en-US"/>
          </a:p>
        </p:txBody>
      </p:sp>
    </p:spTree>
    <p:extLst>
      <p:ext uri="{BB962C8B-B14F-4D97-AF65-F5344CB8AC3E}">
        <p14:creationId xmlns:p14="http://schemas.microsoft.com/office/powerpoint/2010/main" val="144965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this procurement address? At the highest level, there are five service outcome goals that together define the full scope of this work. The first two goals, reviewing and evaluating the existing draft framework against statute, and providing recommendations to strengthen it, are the heart of Project A. The third goal, recommending how to incorporate CAEP accreditation submission materials into the compliance framework, is also part of Project A. We are looking to incorporate the accreditation materials if they align with the compliance measures and the audit procedures. Goals four and five, developing and delivering training for auditors, and then actually conducting the audits of up to 229 programs, are Project B. Both projects must be addressed for a proposal to be considered complete. You can’t propose on just one. We’ll say more about that when we get to the relationship between the two projects.</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7</a:t>
            </a:fld>
            <a:endParaRPr lang="en-US"/>
          </a:p>
        </p:txBody>
      </p:sp>
    </p:spTree>
    <p:extLst>
      <p:ext uri="{BB962C8B-B14F-4D97-AF65-F5344CB8AC3E}">
        <p14:creationId xmlns:p14="http://schemas.microsoft.com/office/powerpoint/2010/main" val="304667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walk through Project A in more detail.</a:t>
            </a:r>
          </a:p>
          <a:p>
            <a:r>
              <a:rPr lang="en-US"/>
              <a:t>Project A starts with the development of a project plan as well as regular updates on progress. From there, you’ll conduct a comprehensive review of ODRD’s existing draft compliance and audit framework and any associated draft materials. Then, you’ll provide actionable recommendations to strengthen the framework’s methodological rigor.  You’ll also recommend a process for incorporating CAEP accreditation submission materials into the audit framework. Project A also includes hosting focus groups with stakeholders to gather input, and developing and delivering training for all approved auditors on the tools, methodologies, and quality assurance measures that come out of Project A.</a:t>
            </a:r>
          </a:p>
          <a:p>
            <a:r>
              <a:rPr lang="en-US"/>
              <a:t>Project A is the design and preparation work that makes Project B possible.</a:t>
            </a:r>
          </a:p>
          <a:p>
            <a:endParaRPr lang="en-US"/>
          </a:p>
        </p:txBody>
      </p:sp>
      <p:sp>
        <p:nvSpPr>
          <p:cNvPr id="4" name="Slide Number Placeholder 3"/>
          <p:cNvSpPr>
            <a:spLocks noGrp="1"/>
          </p:cNvSpPr>
          <p:nvPr>
            <p:ph type="sldNum" sz="quarter" idx="5"/>
          </p:nvPr>
        </p:nvSpPr>
        <p:spPr/>
        <p:txBody>
          <a:bodyPr/>
          <a:lstStyle/>
          <a:p>
            <a:fld id="{7ED1907F-849C-8E44-AF63-27265B3C298A}" type="slidenum">
              <a:rPr lang="en-US" smtClean="0"/>
              <a:t>8</a:t>
            </a:fld>
            <a:endParaRPr lang="en-US"/>
          </a:p>
        </p:txBody>
      </p:sp>
    </p:spTree>
    <p:extLst>
      <p:ext uri="{BB962C8B-B14F-4D97-AF65-F5344CB8AC3E}">
        <p14:creationId xmlns:p14="http://schemas.microsoft.com/office/powerpoint/2010/main" val="65548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specific deliverables for Project A are laid out in detail in the RFP. Please review the RFP document carefully for the full list, including what’s expected in each deliverable and the associated timeline.</a:t>
            </a:r>
          </a:p>
          <a:p>
            <a:r>
              <a:rPr lang="en-US"/>
              <a:t>As the slide notes, this list may include additional items and is not exhaustive. </a:t>
            </a:r>
          </a:p>
        </p:txBody>
      </p:sp>
      <p:sp>
        <p:nvSpPr>
          <p:cNvPr id="4" name="Slide Number Placeholder 3"/>
          <p:cNvSpPr>
            <a:spLocks noGrp="1"/>
          </p:cNvSpPr>
          <p:nvPr>
            <p:ph type="sldNum" sz="quarter" idx="5"/>
          </p:nvPr>
        </p:nvSpPr>
        <p:spPr/>
        <p:txBody>
          <a:bodyPr/>
          <a:lstStyle/>
          <a:p>
            <a:fld id="{7ED1907F-849C-8E44-AF63-27265B3C298A}" type="slidenum">
              <a:rPr lang="en-US" smtClean="0"/>
              <a:t>9</a:t>
            </a:fld>
            <a:endParaRPr lang="en-US"/>
          </a:p>
        </p:txBody>
      </p:sp>
    </p:spTree>
    <p:extLst>
      <p:ext uri="{BB962C8B-B14F-4D97-AF65-F5344CB8AC3E}">
        <p14:creationId xmlns:p14="http://schemas.microsoft.com/office/powerpoint/2010/main" val="3988440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Illustration the 2025-26 school year theme, “Unlocking Lifelong Potential.” Illustration shows a box with a large keyhole and an open lid, with education icons such as pencils, books, art supplies, beakers and test tubes, music notes, and a globe flying out of the box in a beam of light ">
            <a:extLst>
              <a:ext uri="{FF2B5EF4-FFF2-40B4-BE49-F238E27FC236}">
                <a16:creationId xmlns:a16="http://schemas.microsoft.com/office/drawing/2014/main" id="{39C1E702-A405-ADBF-567A-55B3EA03C510}"/>
              </a:ext>
            </a:extLst>
          </p:cNvPr>
          <p:cNvPicPr/>
          <p:nvPr userDrawn="1"/>
        </p:nvPicPr>
        <p:blipFill>
          <a:blip r:embed="rId2"/>
          <a:srcRect/>
          <a:stretch/>
        </p:blipFill>
        <p:spPr>
          <a:xfrm>
            <a:off x="-1" y="1503869"/>
            <a:ext cx="12192000" cy="4356100"/>
          </a:xfrm>
          <a:prstGeom prst="rect">
            <a:avLst/>
          </a:prstGeom>
        </p:spPr>
      </p:pic>
      <p:sp>
        <p:nvSpPr>
          <p:cNvPr id="2" name="Title 1">
            <a:extLst>
              <a:ext uri="{FF2B5EF4-FFF2-40B4-BE49-F238E27FC236}">
                <a16:creationId xmlns:a16="http://schemas.microsoft.com/office/drawing/2014/main" id="{8F259CEF-8E7F-546C-E587-9CC80A6C7481}"/>
              </a:ext>
            </a:extLst>
          </p:cNvPr>
          <p:cNvSpPr>
            <a:spLocks noGrp="1"/>
          </p:cNvSpPr>
          <p:nvPr>
            <p:ph type="ctrTitle"/>
          </p:nvPr>
        </p:nvSpPr>
        <p:spPr>
          <a:xfrm>
            <a:off x="1590368" y="222658"/>
            <a:ext cx="9144000" cy="1047135"/>
          </a:xfrm>
        </p:spPr>
        <p:txBody>
          <a:bodyPr anchor="ctr">
            <a:normAutofit/>
          </a:bodyPr>
          <a:lstStyle>
            <a:lvl1pPr algn="ctr">
              <a:defRPr sz="4000"/>
            </a:lvl1pPr>
          </a:lstStyle>
          <a:p>
            <a:r>
              <a:rPr lang="en-US"/>
              <a:t>Click to edit Master title style</a:t>
            </a:r>
          </a:p>
        </p:txBody>
      </p:sp>
      <p:sp>
        <p:nvSpPr>
          <p:cNvPr id="8" name="TextBox 7">
            <a:extLst>
              <a:ext uri="{FF2B5EF4-FFF2-40B4-BE49-F238E27FC236}">
                <a16:creationId xmlns:a16="http://schemas.microsoft.com/office/drawing/2014/main" id="{B3FE8004-13CD-5FE3-6CC1-E5088A9D92C7}"/>
              </a:ext>
            </a:extLst>
          </p:cNvPr>
          <p:cNvSpPr txBox="1"/>
          <p:nvPr userDrawn="1"/>
        </p:nvSpPr>
        <p:spPr>
          <a:xfrm>
            <a:off x="3096483" y="6203203"/>
            <a:ext cx="4910203" cy="369332"/>
          </a:xfrm>
          <a:prstGeom prst="rect">
            <a:avLst/>
          </a:prstGeom>
          <a:noFill/>
        </p:spPr>
        <p:txBody>
          <a:bodyPr wrap="square" rtlCol="0">
            <a:spAutoFit/>
          </a:bodyPr>
          <a:lstStyle/>
          <a:p>
            <a:pPr algn="ctr"/>
            <a:r>
              <a:rPr lang="en-US" b="1">
                <a:solidFill>
                  <a:srgbClr val="255ABB"/>
                </a:solidFill>
                <a:latin typeface="Aptos SemiBold" panose="020B0004020202020204" pitchFamily="34" charset="0"/>
              </a:rPr>
              <a:t>Connecticut State Department of Education – </a:t>
            </a:r>
          </a:p>
        </p:txBody>
      </p:sp>
      <p:sp>
        <p:nvSpPr>
          <p:cNvPr id="10" name="Text Placeholder 9">
            <a:extLst>
              <a:ext uri="{FF2B5EF4-FFF2-40B4-BE49-F238E27FC236}">
                <a16:creationId xmlns:a16="http://schemas.microsoft.com/office/drawing/2014/main" id="{5B8DF637-1F33-5264-3AE0-0E86A4174D56}"/>
              </a:ext>
            </a:extLst>
          </p:cNvPr>
          <p:cNvSpPr>
            <a:spLocks noGrp="1"/>
          </p:cNvSpPr>
          <p:nvPr>
            <p:ph type="body" sz="quarter" idx="10" hasCustomPrompt="1"/>
          </p:nvPr>
        </p:nvSpPr>
        <p:spPr>
          <a:xfrm>
            <a:off x="7816279" y="6223675"/>
            <a:ext cx="3620543" cy="365760"/>
          </a:xfrm>
        </p:spPr>
        <p:txBody>
          <a:bodyPr>
            <a:noAutofit/>
          </a:bodyPr>
          <a:lstStyle>
            <a:lvl1pPr marL="0" indent="0">
              <a:buNone/>
              <a:defRPr sz="1800">
                <a:solidFill>
                  <a:srgbClr val="255ABB"/>
                </a:solidFill>
                <a:latin typeface="Aptos SemiBold" panose="020B0004020202020204" pitchFamily="34" charset="0"/>
              </a:defRPr>
            </a:lvl1pPr>
            <a:lvl2pPr>
              <a:defRPr sz="1800">
                <a:solidFill>
                  <a:srgbClr val="255ABB"/>
                </a:solidFill>
                <a:latin typeface="Aptos SemiBold" panose="020B0004020202020204" pitchFamily="34" charset="0"/>
              </a:defRPr>
            </a:lvl2pPr>
            <a:lvl3pPr>
              <a:defRPr sz="1800">
                <a:solidFill>
                  <a:srgbClr val="255ABB"/>
                </a:solidFill>
                <a:latin typeface="Aptos SemiBold" panose="020B0004020202020204" pitchFamily="34" charset="0"/>
              </a:defRPr>
            </a:lvl3pPr>
            <a:lvl4pPr>
              <a:defRPr sz="1800">
                <a:solidFill>
                  <a:srgbClr val="255ABB"/>
                </a:solidFill>
                <a:latin typeface="Aptos SemiBold" panose="020B0004020202020204" pitchFamily="34" charset="0"/>
              </a:defRPr>
            </a:lvl4pPr>
            <a:lvl5pPr>
              <a:defRPr sz="1800">
                <a:solidFill>
                  <a:srgbClr val="255ABB"/>
                </a:solidFill>
                <a:latin typeface="Aptos SemiBold" panose="020B0004020202020204" pitchFamily="34" charset="0"/>
              </a:defRPr>
            </a:lvl5pPr>
          </a:lstStyle>
          <a:p>
            <a:pPr lvl="0"/>
            <a:r>
              <a:rPr lang="en-US"/>
              <a:t>Add Date</a:t>
            </a:r>
          </a:p>
        </p:txBody>
      </p:sp>
    </p:spTree>
    <p:extLst>
      <p:ext uri="{BB962C8B-B14F-4D97-AF65-F5344CB8AC3E}">
        <p14:creationId xmlns:p14="http://schemas.microsoft.com/office/powerpoint/2010/main" val="284841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E79F-35D9-7E00-D3E0-E638E6EFC890}"/>
              </a:ext>
            </a:extLst>
          </p:cNvPr>
          <p:cNvSpPr>
            <a:spLocks noGrp="1"/>
          </p:cNvSpPr>
          <p:nvPr>
            <p:ph type="title"/>
          </p:nvPr>
        </p:nvSpPr>
        <p:spPr>
          <a:xfrm>
            <a:off x="838200" y="1379983"/>
            <a:ext cx="10515600" cy="1037135"/>
          </a:xfrm>
        </p:spPr>
        <p:txBody>
          <a:bodyPr>
            <a:normAutofit/>
          </a:bodyPr>
          <a:lstStyle>
            <a:lvl1pPr algn="ctr">
              <a:defRPr sz="3200" b="1">
                <a:solidFill>
                  <a:srgbClr val="255ABB"/>
                </a:solidFill>
                <a:latin typeface="Aptos"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CA364B3-E5E3-77B9-E623-3A958D25EEFC}"/>
              </a:ext>
            </a:extLst>
          </p:cNvPr>
          <p:cNvSpPr>
            <a:spLocks noGrp="1"/>
          </p:cNvSpPr>
          <p:nvPr>
            <p:ph idx="1"/>
          </p:nvPr>
        </p:nvSpPr>
        <p:spPr>
          <a:xfrm>
            <a:off x="838200" y="2653553"/>
            <a:ext cx="10515600" cy="352341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60721-D0C5-2A6A-6CE2-7A43F35AF8B1}"/>
              </a:ext>
            </a:extLst>
          </p:cNvPr>
          <p:cNvSpPr>
            <a:spLocks noGrp="1"/>
          </p:cNvSpPr>
          <p:nvPr>
            <p:ph type="dt" sz="half" idx="10"/>
          </p:nvPr>
        </p:nvSpPr>
        <p:spPr/>
        <p:txBody>
          <a:bodyPr/>
          <a:lstStyle/>
          <a:p>
            <a:fld id="{AB6391C7-DE36-4E5A-89A1-0277D1EEFEFE}" type="datetime1">
              <a:rPr lang="en-US" smtClean="0"/>
              <a:t>4/1/2026</a:t>
            </a:fld>
            <a:endParaRPr lang="en-US"/>
          </a:p>
        </p:txBody>
      </p:sp>
      <p:sp>
        <p:nvSpPr>
          <p:cNvPr id="5" name="Footer Placeholder 4">
            <a:extLst>
              <a:ext uri="{FF2B5EF4-FFF2-40B4-BE49-F238E27FC236}">
                <a16:creationId xmlns:a16="http://schemas.microsoft.com/office/drawing/2014/main" id="{72D3A8CF-A140-66A1-D4E1-90AE78229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E0597-FEB6-F234-C232-67ACEAAEBB83}"/>
              </a:ext>
            </a:extLst>
          </p:cNvPr>
          <p:cNvSpPr>
            <a:spLocks noGrp="1"/>
          </p:cNvSpPr>
          <p:nvPr>
            <p:ph type="sldNum" sz="quarter" idx="12"/>
          </p:nvPr>
        </p:nvSpPr>
        <p:spPr/>
        <p:txBody>
          <a:bodyPr/>
          <a:lstStyle/>
          <a:p>
            <a:fld id="{24496B1A-CBF2-C54D-B723-E625441D0ED7}" type="slidenum">
              <a:rPr lang="en-US" smtClean="0"/>
              <a:t>‹#›</a:t>
            </a:fld>
            <a:endParaRPr lang="en-US"/>
          </a:p>
        </p:txBody>
      </p:sp>
      <p:pic>
        <p:nvPicPr>
          <p:cNvPr id="8" name="Picture 7">
            <a:extLst>
              <a:ext uri="{FF2B5EF4-FFF2-40B4-BE49-F238E27FC236}">
                <a16:creationId xmlns:a16="http://schemas.microsoft.com/office/drawing/2014/main" id="{65939EAE-FBE0-B21C-5F2D-BDAC4C21A819}"/>
              </a:ext>
              <a:ext uri="{C183D7F6-B498-43B3-948B-1728B52AA6E4}">
                <adec:decorative xmlns:adec="http://schemas.microsoft.com/office/drawing/2017/decorative" val="1"/>
              </a:ext>
            </a:extLst>
          </p:cNvPr>
          <p:cNvPicPr/>
          <p:nvPr userDrawn="1"/>
        </p:nvPicPr>
        <p:blipFill>
          <a:blip r:embed="rId2"/>
          <a:stretch>
            <a:fillRect/>
          </a:stretch>
        </p:blipFill>
        <p:spPr>
          <a:xfrm>
            <a:off x="10275956" y="185903"/>
            <a:ext cx="1549118" cy="826811"/>
          </a:xfrm>
          <a:prstGeom prst="rect">
            <a:avLst/>
          </a:prstGeom>
        </p:spPr>
      </p:pic>
      <p:pic>
        <p:nvPicPr>
          <p:cNvPr id="7" name="Picture 6">
            <a:extLst>
              <a:ext uri="{FF2B5EF4-FFF2-40B4-BE49-F238E27FC236}">
                <a16:creationId xmlns:a16="http://schemas.microsoft.com/office/drawing/2014/main" id="{EF8761E3-2622-54FD-5A7E-97DCC0BEA4C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1244138"/>
          </a:xfrm>
          <a:prstGeom prst="rect">
            <a:avLst/>
          </a:prstGeom>
        </p:spPr>
      </p:pic>
    </p:spTree>
    <p:extLst>
      <p:ext uri="{BB962C8B-B14F-4D97-AF65-F5344CB8AC3E}">
        <p14:creationId xmlns:p14="http://schemas.microsoft.com/office/powerpoint/2010/main" val="232998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04C2-655D-4BF7-AF7D-C8EE385F1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5E21C-C209-640D-00A5-318AA7C5D30F}"/>
              </a:ext>
            </a:extLst>
          </p:cNvPr>
          <p:cNvSpPr>
            <a:spLocks noGrp="1"/>
          </p:cNvSpPr>
          <p:nvPr>
            <p:ph sz="half" idx="1"/>
          </p:nvPr>
        </p:nvSpPr>
        <p:spPr>
          <a:xfrm>
            <a:off x="838200" y="2474351"/>
            <a:ext cx="5181600" cy="3702611"/>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69373-31BB-6F22-D3E1-9BC00AD3E17E}"/>
              </a:ext>
            </a:extLst>
          </p:cNvPr>
          <p:cNvSpPr>
            <a:spLocks noGrp="1"/>
          </p:cNvSpPr>
          <p:nvPr>
            <p:ph sz="half" idx="2"/>
          </p:nvPr>
        </p:nvSpPr>
        <p:spPr>
          <a:xfrm>
            <a:off x="6172200" y="2474351"/>
            <a:ext cx="5181600" cy="3702612"/>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3C66EB-AB47-DEF0-FEAC-190B3404B449}"/>
              </a:ext>
            </a:extLst>
          </p:cNvPr>
          <p:cNvSpPr>
            <a:spLocks noGrp="1"/>
          </p:cNvSpPr>
          <p:nvPr>
            <p:ph type="dt" sz="half" idx="10"/>
          </p:nvPr>
        </p:nvSpPr>
        <p:spPr/>
        <p:txBody>
          <a:bodyPr/>
          <a:lstStyle/>
          <a:p>
            <a:fld id="{63ADAE21-EFC3-4AA8-BB5E-A68AFC3C52DE}" type="datetime1">
              <a:rPr lang="en-US" smtClean="0"/>
              <a:t>4/1/2026</a:t>
            </a:fld>
            <a:endParaRPr lang="en-US"/>
          </a:p>
        </p:txBody>
      </p:sp>
      <p:sp>
        <p:nvSpPr>
          <p:cNvPr id="6" name="Footer Placeholder 5">
            <a:extLst>
              <a:ext uri="{FF2B5EF4-FFF2-40B4-BE49-F238E27FC236}">
                <a16:creationId xmlns:a16="http://schemas.microsoft.com/office/drawing/2014/main" id="{60852453-5EE3-0920-3786-103FD26A5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974A4-8DF6-EE98-3FA9-C3054BB456F0}"/>
              </a:ext>
            </a:extLst>
          </p:cNvPr>
          <p:cNvSpPr>
            <a:spLocks noGrp="1"/>
          </p:cNvSpPr>
          <p:nvPr>
            <p:ph type="sldNum" sz="quarter" idx="12"/>
          </p:nvPr>
        </p:nvSpPr>
        <p:spPr/>
        <p:txBody>
          <a:bodyPr/>
          <a:lstStyle/>
          <a:p>
            <a:fld id="{24496B1A-CBF2-C54D-B723-E625441D0ED7}" type="slidenum">
              <a:rPr lang="en-US" smtClean="0"/>
              <a:t>‹#›</a:t>
            </a:fld>
            <a:endParaRPr lang="en-US"/>
          </a:p>
        </p:txBody>
      </p:sp>
      <p:pic>
        <p:nvPicPr>
          <p:cNvPr id="14" name="Picture 13">
            <a:extLst>
              <a:ext uri="{FF2B5EF4-FFF2-40B4-BE49-F238E27FC236}">
                <a16:creationId xmlns:a16="http://schemas.microsoft.com/office/drawing/2014/main" id="{8A9CD8CE-0AD1-8096-E084-3635194AA94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1244138"/>
          </a:xfrm>
          <a:prstGeom prst="rect">
            <a:avLst/>
          </a:prstGeom>
        </p:spPr>
      </p:pic>
    </p:spTree>
    <p:extLst>
      <p:ext uri="{BB962C8B-B14F-4D97-AF65-F5344CB8AC3E}">
        <p14:creationId xmlns:p14="http://schemas.microsoft.com/office/powerpoint/2010/main" val="16177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3E27-A15C-CB69-DBA0-ADDA72FBB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A0D403-5C1C-F692-0FBC-F621DEA552BE}"/>
              </a:ext>
            </a:extLst>
          </p:cNvPr>
          <p:cNvSpPr>
            <a:spLocks noGrp="1"/>
          </p:cNvSpPr>
          <p:nvPr>
            <p:ph type="dt" sz="half" idx="10"/>
          </p:nvPr>
        </p:nvSpPr>
        <p:spPr/>
        <p:txBody>
          <a:bodyPr/>
          <a:lstStyle/>
          <a:p>
            <a:fld id="{17C721DD-2989-4D83-A660-75A568575877}" type="datetime1">
              <a:rPr lang="en-US" smtClean="0"/>
              <a:t>4/1/2026</a:t>
            </a:fld>
            <a:endParaRPr lang="en-US"/>
          </a:p>
        </p:txBody>
      </p:sp>
      <p:sp>
        <p:nvSpPr>
          <p:cNvPr id="4" name="Footer Placeholder 3">
            <a:extLst>
              <a:ext uri="{FF2B5EF4-FFF2-40B4-BE49-F238E27FC236}">
                <a16:creationId xmlns:a16="http://schemas.microsoft.com/office/drawing/2014/main" id="{3FB5C799-F0DA-FC48-2BB9-F8B2F32368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3C83D-9AB7-7B9A-AB51-8682AC35E748}"/>
              </a:ext>
            </a:extLst>
          </p:cNvPr>
          <p:cNvSpPr>
            <a:spLocks noGrp="1"/>
          </p:cNvSpPr>
          <p:nvPr>
            <p:ph type="sldNum" sz="quarter" idx="12"/>
          </p:nvPr>
        </p:nvSpPr>
        <p:spPr/>
        <p:txBody>
          <a:bodyPr/>
          <a:lstStyle/>
          <a:p>
            <a:fld id="{24496B1A-CBF2-C54D-B723-E625441D0ED7}" type="slidenum">
              <a:rPr lang="en-US" smtClean="0"/>
              <a:t>‹#›</a:t>
            </a:fld>
            <a:endParaRPr lang="en-US"/>
          </a:p>
        </p:txBody>
      </p:sp>
      <p:pic>
        <p:nvPicPr>
          <p:cNvPr id="6" name="Picture 5">
            <a:extLst>
              <a:ext uri="{FF2B5EF4-FFF2-40B4-BE49-F238E27FC236}">
                <a16:creationId xmlns:a16="http://schemas.microsoft.com/office/drawing/2014/main" id="{DB01A595-54C9-07C4-FC8C-FD8A01EB95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1244138"/>
          </a:xfrm>
          <a:prstGeom prst="rect">
            <a:avLst/>
          </a:prstGeom>
        </p:spPr>
      </p:pic>
    </p:spTree>
    <p:extLst>
      <p:ext uri="{BB962C8B-B14F-4D97-AF65-F5344CB8AC3E}">
        <p14:creationId xmlns:p14="http://schemas.microsoft.com/office/powerpoint/2010/main" val="99077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C09C-7CFF-D9E8-137C-2BA70A054520}"/>
              </a:ext>
            </a:extLst>
          </p:cNvPr>
          <p:cNvSpPr>
            <a:spLocks noGrp="1"/>
          </p:cNvSpPr>
          <p:nvPr>
            <p:ph type="title"/>
          </p:nvPr>
        </p:nvSpPr>
        <p:spPr>
          <a:xfrm>
            <a:off x="838200" y="3668908"/>
            <a:ext cx="10515600" cy="765290"/>
          </a:xfrm>
        </p:spPr>
        <p:txBody>
          <a:bodyPr>
            <a:normAutofit/>
          </a:bodyPr>
          <a:lstStyle>
            <a:lvl1pPr>
              <a:defRPr sz="4000"/>
            </a:lvl1pPr>
          </a:lstStyle>
          <a:p>
            <a:r>
              <a:rPr lang="en-US"/>
              <a:t>Click to edit Master title style</a:t>
            </a:r>
          </a:p>
        </p:txBody>
      </p:sp>
      <p:sp>
        <p:nvSpPr>
          <p:cNvPr id="3" name="Date Placeholder 2">
            <a:extLst>
              <a:ext uri="{FF2B5EF4-FFF2-40B4-BE49-F238E27FC236}">
                <a16:creationId xmlns:a16="http://schemas.microsoft.com/office/drawing/2014/main" id="{543E4102-CBD4-E1D5-4D73-8B356396C800}"/>
              </a:ext>
            </a:extLst>
          </p:cNvPr>
          <p:cNvSpPr>
            <a:spLocks noGrp="1"/>
          </p:cNvSpPr>
          <p:nvPr>
            <p:ph type="dt" sz="half" idx="10"/>
          </p:nvPr>
        </p:nvSpPr>
        <p:spPr/>
        <p:txBody>
          <a:bodyPr/>
          <a:lstStyle/>
          <a:p>
            <a:fld id="{E8FEC130-B306-4CD1-BDC4-DE23DB3615E7}" type="datetime1">
              <a:rPr lang="en-US" smtClean="0"/>
              <a:t>4/1/2026</a:t>
            </a:fld>
            <a:endParaRPr lang="en-US"/>
          </a:p>
        </p:txBody>
      </p:sp>
      <p:sp>
        <p:nvSpPr>
          <p:cNvPr id="4" name="Footer Placeholder 3">
            <a:extLst>
              <a:ext uri="{FF2B5EF4-FFF2-40B4-BE49-F238E27FC236}">
                <a16:creationId xmlns:a16="http://schemas.microsoft.com/office/drawing/2014/main" id="{77CA15FF-DC70-9B16-297D-2C4ABEFF51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7DE7C-183E-8AB0-5AC9-40A99C6AE698}"/>
              </a:ext>
            </a:extLst>
          </p:cNvPr>
          <p:cNvSpPr>
            <a:spLocks noGrp="1"/>
          </p:cNvSpPr>
          <p:nvPr>
            <p:ph type="sldNum" sz="quarter" idx="12"/>
          </p:nvPr>
        </p:nvSpPr>
        <p:spPr/>
        <p:txBody>
          <a:bodyPr/>
          <a:lstStyle/>
          <a:p>
            <a:fld id="{24496B1A-CBF2-C54D-B723-E625441D0ED7}" type="slidenum">
              <a:rPr lang="en-US" smtClean="0"/>
              <a:t>‹#›</a:t>
            </a:fld>
            <a:endParaRPr lang="en-US"/>
          </a:p>
        </p:txBody>
      </p:sp>
      <p:pic>
        <p:nvPicPr>
          <p:cNvPr id="11" name="Picture 10">
            <a:extLst>
              <a:ext uri="{FF2B5EF4-FFF2-40B4-BE49-F238E27FC236}">
                <a16:creationId xmlns:a16="http://schemas.microsoft.com/office/drawing/2014/main" id="{9C4D1C82-526C-E213-4D2C-2195366AEEE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2513215"/>
          </a:xfrm>
          <a:prstGeom prst="rect">
            <a:avLst/>
          </a:prstGeom>
        </p:spPr>
      </p:pic>
    </p:spTree>
    <p:extLst>
      <p:ext uri="{BB962C8B-B14F-4D97-AF65-F5344CB8AC3E}">
        <p14:creationId xmlns:p14="http://schemas.microsoft.com/office/powerpoint/2010/main" val="2370799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F5DAC-79C9-CA60-DF8D-CD6DA67055F0}"/>
              </a:ext>
            </a:extLst>
          </p:cNvPr>
          <p:cNvSpPr>
            <a:spLocks noGrp="1"/>
          </p:cNvSpPr>
          <p:nvPr>
            <p:ph type="title"/>
          </p:nvPr>
        </p:nvSpPr>
        <p:spPr>
          <a:xfrm>
            <a:off x="838200" y="1529675"/>
            <a:ext cx="10515600" cy="7652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E9C6B-3ECB-7D87-D7BB-B8421B91F477}"/>
              </a:ext>
            </a:extLst>
          </p:cNvPr>
          <p:cNvSpPr>
            <a:spLocks noGrp="1"/>
          </p:cNvSpPr>
          <p:nvPr>
            <p:ph type="body" idx="1"/>
          </p:nvPr>
        </p:nvSpPr>
        <p:spPr>
          <a:xfrm>
            <a:off x="838200" y="2431862"/>
            <a:ext cx="10515600" cy="37986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0DB0C-2794-7186-8315-25337AEA9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76D27-128B-445B-958D-C9CB4CAB27F7}" type="datetime1">
              <a:rPr lang="en-US" smtClean="0"/>
              <a:t>4/1/2026</a:t>
            </a:fld>
            <a:endParaRPr lang="en-US"/>
          </a:p>
        </p:txBody>
      </p:sp>
      <p:sp>
        <p:nvSpPr>
          <p:cNvPr id="5" name="Footer Placeholder 4">
            <a:extLst>
              <a:ext uri="{FF2B5EF4-FFF2-40B4-BE49-F238E27FC236}">
                <a16:creationId xmlns:a16="http://schemas.microsoft.com/office/drawing/2014/main" id="{41E21D1F-6983-EE35-D2D9-6EF3C2168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5F8782-0652-701A-4265-4D32F74B5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96B1A-CBF2-C54D-B723-E625441D0ED7}" type="slidenum">
              <a:rPr lang="en-US" smtClean="0"/>
              <a:t>‹#›</a:t>
            </a:fld>
            <a:endParaRPr lang="en-US"/>
          </a:p>
        </p:txBody>
      </p:sp>
    </p:spTree>
    <p:extLst>
      <p:ext uri="{BB962C8B-B14F-4D97-AF65-F5344CB8AC3E}">
        <p14:creationId xmlns:p14="http://schemas.microsoft.com/office/powerpoint/2010/main" val="306953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lisa.gianni@ct.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ortal.ct.gov/sde/rfp/request-for-proposals/2026-rfps" TargetMode="External"/><Relationship Id="rId4" Type="http://schemas.openxmlformats.org/officeDocument/2006/relationships/hyperlink" Target="https://portal.ct.gov/DAS/CTSource/BidBoard?language=en_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portal.ct.gov/DAS/CTSource/BidBoard?language=en_U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lisa.gianni@ct.gov" TargetMode="External"/><Relationship Id="rId4" Type="http://schemas.openxmlformats.org/officeDocument/2006/relationships/hyperlink" Target="https://portal.ct.gov/sde/rfp/request-for-proposals/2026-rfp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lisa.Gianni@ct.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portal.ct.gov/sde/rfp/request-for-proposals/2026-rfps" TargetMode="External"/><Relationship Id="rId4" Type="http://schemas.openxmlformats.org/officeDocument/2006/relationships/hyperlink" Target="https://portal.ct.gov/DAS/CTSource/BidBoard?language=en_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8_E86CFCA1.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D8BC-221D-914B-DD8B-967F591F7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26EA6-1AC3-A735-7E32-B5A9EB39DAEB}"/>
              </a:ext>
            </a:extLst>
          </p:cNvPr>
          <p:cNvSpPr>
            <a:spLocks noGrp="1"/>
          </p:cNvSpPr>
          <p:nvPr>
            <p:ph type="ctrTitle"/>
          </p:nvPr>
        </p:nvSpPr>
        <p:spPr>
          <a:xfrm>
            <a:off x="510869" y="339075"/>
            <a:ext cx="11366499" cy="1047135"/>
          </a:xfrm>
        </p:spPr>
        <p:txBody>
          <a:bodyPr>
            <a:noAutofit/>
          </a:bodyPr>
          <a:lstStyle/>
          <a:p>
            <a:r>
              <a:rPr lang="en-US" sz="2400" dirty="0">
                <a:latin typeface="Aptos"/>
                <a:ea typeface="Verdana"/>
              </a:rPr>
              <a:t>EPP Structured Literacy and Dyslexia Audit</a:t>
            </a:r>
            <a:br>
              <a:rPr lang="en-US" sz="2400" dirty="0">
                <a:latin typeface="Aptos"/>
                <a:ea typeface="Verdana"/>
              </a:rPr>
            </a:br>
            <a:r>
              <a:rPr lang="en-US" sz="2400" dirty="0">
                <a:latin typeface="Aptos"/>
                <a:ea typeface="Verdana"/>
              </a:rPr>
              <a:t>Pre-Bid Conference: RFP #862</a:t>
            </a:r>
            <a:endParaRPr lang="en-US" dirty="0"/>
          </a:p>
        </p:txBody>
      </p:sp>
      <p:sp>
        <p:nvSpPr>
          <p:cNvPr id="4" name="Text Placeholder 3">
            <a:extLst>
              <a:ext uri="{FF2B5EF4-FFF2-40B4-BE49-F238E27FC236}">
                <a16:creationId xmlns:a16="http://schemas.microsoft.com/office/drawing/2014/main" id="{692F15DA-C3E8-D2C5-543A-9BB3C25FFB1B}"/>
              </a:ext>
            </a:extLst>
          </p:cNvPr>
          <p:cNvSpPr>
            <a:spLocks noGrp="1"/>
          </p:cNvSpPr>
          <p:nvPr>
            <p:ph type="body" sz="quarter" idx="10"/>
          </p:nvPr>
        </p:nvSpPr>
        <p:spPr/>
        <p:txBody>
          <a:bodyPr vert="horz" lIns="91440" tIns="45720" rIns="91440" bIns="45720" rtlCol="0" anchor="t">
            <a:noAutofit/>
          </a:bodyPr>
          <a:lstStyle/>
          <a:p>
            <a:r>
              <a:rPr lang="en-US">
                <a:latin typeface="Aptos SemiBold"/>
              </a:rPr>
              <a:t>March 30, 2026</a:t>
            </a:r>
            <a:endParaRPr lang="en-US"/>
          </a:p>
        </p:txBody>
      </p:sp>
    </p:spTree>
    <p:extLst>
      <p:ext uri="{BB962C8B-B14F-4D97-AF65-F5344CB8AC3E}">
        <p14:creationId xmlns:p14="http://schemas.microsoft.com/office/powerpoint/2010/main" val="70267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19A2-3F62-08C4-121B-098803AF4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C2B09-3DCC-C524-48F6-789AF697603B}"/>
              </a:ext>
            </a:extLst>
          </p:cNvPr>
          <p:cNvSpPr>
            <a:spLocks noGrp="1"/>
          </p:cNvSpPr>
          <p:nvPr>
            <p:ph type="title"/>
          </p:nvPr>
        </p:nvSpPr>
        <p:spPr>
          <a:xfrm>
            <a:off x="838200" y="1383184"/>
            <a:ext cx="10515600" cy="683875"/>
          </a:xfrm>
        </p:spPr>
        <p:txBody>
          <a:bodyPr>
            <a:normAutofit fontScale="90000"/>
          </a:bodyPr>
          <a:lstStyle/>
          <a:p>
            <a:r>
              <a:rPr lang="en-US" sz="3200" b="1" dirty="0">
                <a:solidFill>
                  <a:srgbClr val="255ABB"/>
                </a:solidFill>
                <a:latin typeface="Aptos" panose="020B0004020202020204" pitchFamily="34" charset="0"/>
              </a:rPr>
              <a:t>Project A: </a:t>
            </a:r>
            <a:r>
              <a:rPr lang="en-US" dirty="0"/>
              <a:t>Compliance Measures and Audit Procedures Continued</a:t>
            </a:r>
            <a:r>
              <a:rPr lang="en-US" b="0" dirty="0"/>
              <a:t>​</a:t>
            </a:r>
            <a:endParaRPr lang="en-US" sz="3200" b="1" dirty="0">
              <a:solidFill>
                <a:srgbClr val="255ABB"/>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A2C075B4-389C-D392-D6BA-3E2A1CFBB099}"/>
              </a:ext>
            </a:extLst>
          </p:cNvPr>
          <p:cNvSpPr>
            <a:spLocks noGrp="1"/>
          </p:cNvSpPr>
          <p:nvPr>
            <p:ph type="sldNum" sz="quarter" idx="12"/>
          </p:nvPr>
        </p:nvSpPr>
        <p:spPr/>
        <p:txBody>
          <a:bodyPr/>
          <a:lstStyle/>
          <a:p>
            <a:fld id="{24496B1A-CBF2-C54D-B723-E625441D0ED7}" type="slidenum">
              <a:rPr lang="en-US" smtClean="0"/>
              <a:t>10</a:t>
            </a:fld>
            <a:endParaRPr lang="en-US"/>
          </a:p>
        </p:txBody>
      </p:sp>
      <p:sp>
        <p:nvSpPr>
          <p:cNvPr id="8" name="TextBox 7">
            <a:extLst>
              <a:ext uri="{FF2B5EF4-FFF2-40B4-BE49-F238E27FC236}">
                <a16:creationId xmlns:a16="http://schemas.microsoft.com/office/drawing/2014/main" id="{9429AA81-0B9D-C4FA-6186-897CD9ED4662}"/>
              </a:ext>
            </a:extLst>
          </p:cNvPr>
          <p:cNvSpPr txBox="1"/>
          <p:nvPr/>
        </p:nvSpPr>
        <p:spPr>
          <a:xfrm>
            <a:off x="598315" y="2537922"/>
            <a:ext cx="10995370" cy="3293209"/>
          </a:xfrm>
          <a:prstGeom prst="rect">
            <a:avLst/>
          </a:prstGeom>
          <a:noFill/>
          <a:ln w="12700">
            <a:noFill/>
          </a:ln>
        </p:spPr>
        <p:txBody>
          <a:bodyPr wrap="square" lIns="91440" tIns="45720" rIns="91440" bIns="45720" rtlCol="0" anchor="t">
            <a:spAutoFit/>
          </a:bodyPr>
          <a:lstStyle/>
          <a:p>
            <a:pPr fontAlgn="base"/>
            <a:r>
              <a:rPr lang="en-US" sz="2800" b="1">
                <a:solidFill>
                  <a:srgbClr val="255ABB"/>
                </a:solidFill>
                <a:latin typeface="Aptos" panose="020B0004020202020204" pitchFamily="34" charset="0"/>
              </a:rPr>
              <a:t>Expertise Profile Required</a:t>
            </a:r>
            <a:r>
              <a:rPr lang="en-US" sz="2400" b="1">
                <a:solidFill>
                  <a:srgbClr val="255ABB"/>
                </a:solidFill>
                <a:latin typeface="Aptos" panose="020B0004020202020204" pitchFamily="34" charset="0"/>
              </a:rPr>
              <a:t>​</a:t>
            </a:r>
          </a:p>
          <a:p>
            <a:pPr fontAlgn="base"/>
            <a:endParaRPr lang="en-US" sz="2000">
              <a:latin typeface="Aptos" panose="020B0004020202020204" pitchFamily="34" charset="0"/>
            </a:endParaRPr>
          </a:p>
          <a:p>
            <a:pPr marL="342900" indent="-342900" fontAlgn="base">
              <a:buFont typeface="Arial" panose="020B0604020202020204" pitchFamily="34" charset="0"/>
              <a:buChar char="•"/>
            </a:pPr>
            <a:r>
              <a:rPr lang="en-US" sz="2000">
                <a:latin typeface="Aptos" panose="020B0004020202020204" pitchFamily="34" charset="0"/>
              </a:rPr>
              <a:t>Deep subject matter expertise in structured literacy and diagnosis and remediation of and interventions for students with or at risk for dyslexia​ and other reading difficulties</a:t>
            </a:r>
          </a:p>
          <a:p>
            <a:pPr marL="342900" indent="-342900" fontAlgn="base">
              <a:buFont typeface="Arial" panose="020B0604020202020204" pitchFamily="34" charset="0"/>
              <a:buChar char="•"/>
            </a:pPr>
            <a:r>
              <a:rPr lang="en-US" sz="2000">
                <a:latin typeface="Aptos" panose="020B0004020202020204" pitchFamily="34" charset="0"/>
              </a:rPr>
              <a:t>Experience with CAEP standards and higher education accreditation frameworks​</a:t>
            </a:r>
          </a:p>
          <a:p>
            <a:pPr marL="342900" indent="-342900" fontAlgn="base">
              <a:buFont typeface="Arial" panose="020B0604020202020204" pitchFamily="34" charset="0"/>
              <a:buChar char="•"/>
            </a:pPr>
            <a:r>
              <a:rPr lang="en-US" sz="2000">
                <a:latin typeface="Aptos" panose="020B0004020202020204" pitchFamily="34" charset="0"/>
              </a:rPr>
              <a:t>Policy analysis, organizational leadership, and compliance framework development experience</a:t>
            </a:r>
          </a:p>
          <a:p>
            <a:pPr marL="342900" indent="-342900" fontAlgn="base">
              <a:buFont typeface="Arial" panose="020B0604020202020204" pitchFamily="34" charset="0"/>
              <a:buChar char="•"/>
            </a:pPr>
            <a:r>
              <a:rPr lang="en-US" sz="2000">
                <a:latin typeface="Aptos" panose="020B0004020202020204" pitchFamily="34" charset="0"/>
              </a:rPr>
              <a:t>Experience and expertise to develop, train, and conduct audits of higher education teacher preparation programs, including intermediate supervisor and supervisor programs</a:t>
            </a:r>
          </a:p>
          <a:p>
            <a:pPr marL="342900" indent="-342900" fontAlgn="base">
              <a:buFont typeface="Arial" panose="020B0604020202020204" pitchFamily="34" charset="0"/>
              <a:buChar char="•"/>
            </a:pPr>
            <a:r>
              <a:rPr lang="en-US" sz="2000">
                <a:latin typeface="Aptos" panose="020B0004020202020204" pitchFamily="34" charset="0"/>
              </a:rPr>
              <a:t>Capacity to conduct audits of up to 18 educator preparation institutions and up to 229 EPPs beginning as early as Fall 2026</a:t>
            </a:r>
          </a:p>
        </p:txBody>
      </p:sp>
    </p:spTree>
    <p:extLst>
      <p:ext uri="{BB962C8B-B14F-4D97-AF65-F5344CB8AC3E}">
        <p14:creationId xmlns:p14="http://schemas.microsoft.com/office/powerpoint/2010/main" val="191510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353F-2C38-5C46-C117-59E26CF00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F984E-DA13-9360-5ED3-C0C50655F514}"/>
              </a:ext>
            </a:extLst>
          </p:cNvPr>
          <p:cNvSpPr>
            <a:spLocks noGrp="1"/>
          </p:cNvSpPr>
          <p:nvPr>
            <p:ph type="title"/>
          </p:nvPr>
        </p:nvSpPr>
        <p:spPr>
          <a:xfrm>
            <a:off x="760926" y="1413088"/>
            <a:ext cx="10515600" cy="785884"/>
          </a:xfrm>
        </p:spPr>
        <p:txBody>
          <a:bodyPr>
            <a:normAutofit/>
          </a:bodyPr>
          <a:lstStyle/>
          <a:p>
            <a:r>
              <a:rPr lang="en-US" sz="3200" b="1" dirty="0">
                <a:solidFill>
                  <a:srgbClr val="255ABB"/>
                </a:solidFill>
                <a:latin typeface="Aptos" panose="020B0004020202020204" pitchFamily="34" charset="0"/>
              </a:rPr>
              <a:t>Project B: </a:t>
            </a:r>
            <a:r>
              <a:rPr lang="en-US" dirty="0"/>
              <a:t>EPP Audit</a:t>
            </a:r>
            <a:r>
              <a:rPr lang="en-US" b="0" dirty="0"/>
              <a:t>​​</a:t>
            </a:r>
            <a:endParaRPr lang="en-US" sz="3200" b="1" dirty="0">
              <a:solidFill>
                <a:srgbClr val="255ABB"/>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38E6D52B-0F89-CA79-3E1D-0A2E46298B3A}"/>
              </a:ext>
            </a:extLst>
          </p:cNvPr>
          <p:cNvSpPr>
            <a:spLocks noGrp="1"/>
          </p:cNvSpPr>
          <p:nvPr>
            <p:ph type="sldNum" sz="quarter" idx="12"/>
          </p:nvPr>
        </p:nvSpPr>
        <p:spPr/>
        <p:txBody>
          <a:bodyPr/>
          <a:lstStyle/>
          <a:p>
            <a:fld id="{24496B1A-CBF2-C54D-B723-E625441D0ED7}" type="slidenum">
              <a:rPr lang="en-US" smtClean="0"/>
              <a:t>11</a:t>
            </a:fld>
            <a:endParaRPr lang="en-US"/>
          </a:p>
        </p:txBody>
      </p:sp>
      <p:sp>
        <p:nvSpPr>
          <p:cNvPr id="6" name="TextBox 5">
            <a:extLst>
              <a:ext uri="{FF2B5EF4-FFF2-40B4-BE49-F238E27FC236}">
                <a16:creationId xmlns:a16="http://schemas.microsoft.com/office/drawing/2014/main" id="{037A8B07-12F7-7E82-FDC9-D3663046B359}"/>
              </a:ext>
            </a:extLst>
          </p:cNvPr>
          <p:cNvSpPr txBox="1"/>
          <p:nvPr/>
        </p:nvSpPr>
        <p:spPr>
          <a:xfrm>
            <a:off x="265723" y="2513995"/>
            <a:ext cx="11765830" cy="4154984"/>
          </a:xfrm>
          <a:prstGeom prst="rect">
            <a:avLst/>
          </a:prstGeom>
          <a:noFill/>
          <a:ln w="12700">
            <a:noFill/>
          </a:ln>
        </p:spPr>
        <p:txBody>
          <a:bodyPr wrap="square" lIns="91440" tIns="45720" rIns="91440" bIns="45720" anchor="t">
            <a:spAutoFit/>
          </a:bodyPr>
          <a:lstStyle/>
          <a:p>
            <a:pPr marL="342900" indent="-342900" fontAlgn="base">
              <a:buFont typeface="Wingdings" panose="05000000000000000000" pitchFamily="2" charset="2"/>
              <a:buChar char="ü"/>
            </a:pPr>
            <a:r>
              <a:rPr lang="en-US" sz="2400" dirty="0">
                <a:latin typeface="Aptos" panose="020B0004020202020204" pitchFamily="34" charset="0"/>
              </a:rPr>
              <a:t>Develop a project plan and provide updates on key deliverables</a:t>
            </a:r>
          </a:p>
          <a:p>
            <a:pPr marL="342900" indent="-342900" fontAlgn="base">
              <a:buFont typeface="Wingdings" panose="05000000000000000000" pitchFamily="2" charset="2"/>
              <a:buChar char="ü"/>
            </a:pPr>
            <a:r>
              <a:rPr lang="en-US" sz="2400" dirty="0">
                <a:latin typeface="Aptos" panose="020B0004020202020204" pitchFamily="34" charset="0"/>
              </a:rPr>
              <a:t>Conduct a training session for Deans, Directors and Certification Officers of EPPs for the purpose of providing an overview of the audit methodology and to answer any questions</a:t>
            </a:r>
          </a:p>
          <a:p>
            <a:pPr marL="342900" indent="-342900" fontAlgn="base">
              <a:buFont typeface="Wingdings" panose="05000000000000000000" pitchFamily="2" charset="2"/>
              <a:buChar char="ü"/>
            </a:pPr>
            <a:r>
              <a:rPr lang="en-US" sz="2400" dirty="0">
                <a:latin typeface="Aptos" panose="020B0004020202020204" pitchFamily="34" charset="0"/>
              </a:rPr>
              <a:t>Conduct site visits of programs as a component of the EPP audit​</a:t>
            </a:r>
          </a:p>
          <a:p>
            <a:pPr marL="342900" indent="-342900" fontAlgn="base">
              <a:buFont typeface="Wingdings" panose="05000000000000000000" pitchFamily="2" charset="2"/>
              <a:buChar char="ü"/>
            </a:pPr>
            <a:r>
              <a:rPr lang="en-US" sz="2400" dirty="0">
                <a:latin typeface="Aptos" panose="020B0004020202020204" pitchFamily="34" charset="0"/>
              </a:rPr>
              <a:t>Conduct the full statewide EPP Audit​</a:t>
            </a:r>
          </a:p>
          <a:p>
            <a:pPr marL="342900" indent="-342900" fontAlgn="base">
              <a:buFont typeface="Wingdings" panose="05000000000000000000" pitchFamily="2" charset="2"/>
              <a:buChar char="ü"/>
            </a:pPr>
            <a:r>
              <a:rPr lang="en-US" sz="2400" dirty="0">
                <a:latin typeface="Aptos" panose="020B0004020202020204" pitchFamily="34" charset="0"/>
              </a:rPr>
              <a:t>Analyze data collected from site visits and all submitted documentation and highlight program strengths and areas for improvement</a:t>
            </a:r>
          </a:p>
          <a:p>
            <a:pPr marL="342900" indent="-342900" fontAlgn="base">
              <a:buFont typeface="Wingdings" panose="05000000000000000000" pitchFamily="2" charset="2"/>
              <a:buChar char="ü"/>
            </a:pPr>
            <a:r>
              <a:rPr lang="en-US" sz="2400" dirty="0">
                <a:latin typeface="Aptos" panose="020B0004020202020204" pitchFamily="34" charset="0"/>
              </a:rPr>
              <a:t>Create a report summarizing site visit and audit findings</a:t>
            </a:r>
          </a:p>
          <a:p>
            <a:pPr marL="342900" indent="-342900" fontAlgn="base">
              <a:buFont typeface="Wingdings" panose="05000000000000000000" pitchFamily="2" charset="2"/>
              <a:buChar char="ü"/>
            </a:pPr>
            <a:r>
              <a:rPr lang="en-US" sz="2400" dirty="0">
                <a:latin typeface="Aptos" panose="020B0004020202020204" pitchFamily="34" charset="0"/>
              </a:rPr>
              <a:t>Applicable for up to 18 educator preparation institutions and 229 educator preparation programs</a:t>
            </a:r>
          </a:p>
        </p:txBody>
      </p:sp>
    </p:spTree>
    <p:extLst>
      <p:ext uri="{BB962C8B-B14F-4D97-AF65-F5344CB8AC3E}">
        <p14:creationId xmlns:p14="http://schemas.microsoft.com/office/powerpoint/2010/main" val="203969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B78F-E5DF-9A6C-F9EF-8E861E6DA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B90BC-0F4F-15E1-945F-24B47583F37A}"/>
              </a:ext>
            </a:extLst>
          </p:cNvPr>
          <p:cNvSpPr>
            <a:spLocks noGrp="1"/>
          </p:cNvSpPr>
          <p:nvPr>
            <p:ph type="title"/>
          </p:nvPr>
        </p:nvSpPr>
        <p:spPr>
          <a:xfrm>
            <a:off x="838200" y="1614296"/>
            <a:ext cx="10515600" cy="1220642"/>
          </a:xfrm>
        </p:spPr>
        <p:txBody>
          <a:bodyPr>
            <a:normAutofit fontScale="90000"/>
          </a:bodyPr>
          <a:lstStyle/>
          <a:p>
            <a:r>
              <a:rPr lang="en-US" sz="3600" b="1" dirty="0">
                <a:solidFill>
                  <a:srgbClr val="255ABB"/>
                </a:solidFill>
                <a:latin typeface="Aptos" panose="020B0004020202020204" pitchFamily="34" charset="0"/>
              </a:rPr>
              <a:t>Project B: </a:t>
            </a:r>
            <a:r>
              <a:rPr lang="en-US" sz="3600" dirty="0"/>
              <a:t>EPP Audit</a:t>
            </a:r>
            <a:br>
              <a:rPr lang="en-US" dirty="0"/>
            </a:br>
            <a:r>
              <a:rPr lang="en-US" b="0" dirty="0"/>
              <a:t>​​</a:t>
            </a:r>
            <a:r>
              <a:rPr lang="en-US" sz="3100" dirty="0"/>
              <a:t>Anticipated Key Deliverables​</a:t>
            </a:r>
            <a:br>
              <a:rPr lang="en-US" sz="3100" dirty="0"/>
            </a:br>
            <a:r>
              <a:rPr lang="en-US" sz="2700" dirty="0"/>
              <a:t>(may include but not limited to)</a:t>
            </a:r>
            <a:endParaRPr lang="en-US" sz="2700" b="1" dirty="0">
              <a:solidFill>
                <a:srgbClr val="255ABB"/>
              </a:solidFill>
              <a:latin typeface="Aptos" panose="020B0004020202020204" pitchFamily="34" charset="0"/>
            </a:endParaRPr>
          </a:p>
        </p:txBody>
      </p:sp>
      <p:graphicFrame>
        <p:nvGraphicFramePr>
          <p:cNvPr id="3" name="Diagram 2" descr="Two boxes that describe deliverables">
            <a:extLst>
              <a:ext uri="{FF2B5EF4-FFF2-40B4-BE49-F238E27FC236}">
                <a16:creationId xmlns:a16="http://schemas.microsoft.com/office/drawing/2014/main" id="{5A8585C6-5B1E-A76A-F133-1E3B840D7A9A}"/>
              </a:ext>
            </a:extLst>
          </p:cNvPr>
          <p:cNvGraphicFramePr/>
          <p:nvPr>
            <p:extLst>
              <p:ext uri="{D42A27DB-BD31-4B8C-83A1-F6EECF244321}">
                <p14:modId xmlns:p14="http://schemas.microsoft.com/office/powerpoint/2010/main" val="891402892"/>
              </p:ext>
            </p:extLst>
          </p:nvPr>
        </p:nvGraphicFramePr>
        <p:xfrm>
          <a:off x="2063840" y="2834938"/>
          <a:ext cx="7601754" cy="3521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216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80397-CAB8-813A-CC04-0CBEAA9D8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E62FB-8B82-FCE4-5DC7-3077D9B66542}"/>
              </a:ext>
            </a:extLst>
          </p:cNvPr>
          <p:cNvSpPr>
            <a:spLocks noGrp="1"/>
          </p:cNvSpPr>
          <p:nvPr>
            <p:ph type="title"/>
          </p:nvPr>
        </p:nvSpPr>
        <p:spPr>
          <a:xfrm>
            <a:off x="639728" y="1445285"/>
            <a:ext cx="10515600" cy="785884"/>
          </a:xfrm>
        </p:spPr>
        <p:txBody>
          <a:bodyPr>
            <a:normAutofit/>
          </a:bodyPr>
          <a:lstStyle/>
          <a:p>
            <a:r>
              <a:rPr lang="en-US" sz="3200" b="1" dirty="0">
                <a:solidFill>
                  <a:srgbClr val="255ABB"/>
                </a:solidFill>
                <a:latin typeface="Aptos" panose="020B0004020202020204" pitchFamily="34" charset="0"/>
              </a:rPr>
              <a:t>Project B: </a:t>
            </a:r>
            <a:r>
              <a:rPr lang="en-US" dirty="0"/>
              <a:t>EPP Audit</a:t>
            </a:r>
            <a:r>
              <a:rPr lang="en-US" b="0" dirty="0"/>
              <a:t>​​ </a:t>
            </a:r>
            <a:r>
              <a:rPr lang="en-US" dirty="0"/>
              <a:t>Continued</a:t>
            </a:r>
            <a:endParaRPr lang="en-US" sz="3200" dirty="0">
              <a:solidFill>
                <a:srgbClr val="255ABB"/>
              </a:solidFill>
            </a:endParaRPr>
          </a:p>
        </p:txBody>
      </p:sp>
      <p:sp>
        <p:nvSpPr>
          <p:cNvPr id="4" name="Slide Number Placeholder 3">
            <a:extLst>
              <a:ext uri="{FF2B5EF4-FFF2-40B4-BE49-F238E27FC236}">
                <a16:creationId xmlns:a16="http://schemas.microsoft.com/office/drawing/2014/main" id="{F351448D-4995-2EC7-CCA6-CD484ACA5F16}"/>
              </a:ext>
            </a:extLst>
          </p:cNvPr>
          <p:cNvSpPr>
            <a:spLocks noGrp="1"/>
          </p:cNvSpPr>
          <p:nvPr>
            <p:ph type="sldNum" sz="quarter" idx="12"/>
          </p:nvPr>
        </p:nvSpPr>
        <p:spPr/>
        <p:txBody>
          <a:bodyPr/>
          <a:lstStyle/>
          <a:p>
            <a:fld id="{24496B1A-CBF2-C54D-B723-E625441D0ED7}" type="slidenum">
              <a:rPr lang="en-US" smtClean="0"/>
              <a:t>13</a:t>
            </a:fld>
            <a:endParaRPr lang="en-US"/>
          </a:p>
        </p:txBody>
      </p:sp>
      <p:sp>
        <p:nvSpPr>
          <p:cNvPr id="7" name="TextBox 6">
            <a:extLst>
              <a:ext uri="{FF2B5EF4-FFF2-40B4-BE49-F238E27FC236}">
                <a16:creationId xmlns:a16="http://schemas.microsoft.com/office/drawing/2014/main" id="{BFEF5B80-7CAD-3A58-A92F-D1E88920A91D}"/>
              </a:ext>
            </a:extLst>
          </p:cNvPr>
          <p:cNvSpPr txBox="1"/>
          <p:nvPr/>
        </p:nvSpPr>
        <p:spPr>
          <a:xfrm>
            <a:off x="966147" y="2553993"/>
            <a:ext cx="10189181" cy="3108543"/>
          </a:xfrm>
          <a:prstGeom prst="rect">
            <a:avLst/>
          </a:prstGeom>
          <a:noFill/>
          <a:ln w="12700">
            <a:noFill/>
          </a:ln>
        </p:spPr>
        <p:txBody>
          <a:bodyPr wrap="square" rtlCol="0">
            <a:spAutoFit/>
          </a:bodyPr>
          <a:lstStyle/>
          <a:p>
            <a:pPr fontAlgn="base"/>
            <a:r>
              <a:rPr lang="en-US" sz="2800" b="1">
                <a:solidFill>
                  <a:srgbClr val="255ABB"/>
                </a:solidFill>
                <a:latin typeface="Aptos" panose="020B0004020202020204" pitchFamily="34" charset="0"/>
              </a:rPr>
              <a:t>Methodology Reference</a:t>
            </a:r>
            <a:r>
              <a:rPr lang="en-US" sz="2400" b="1">
                <a:latin typeface="Aptos" panose="020B0004020202020204" pitchFamily="34" charset="0"/>
              </a:rPr>
              <a:t>​</a:t>
            </a:r>
          </a:p>
          <a:p>
            <a:pPr fontAlgn="base"/>
            <a:endParaRPr lang="en-US" sz="2400">
              <a:latin typeface="Aptos" panose="020B0004020202020204" pitchFamily="34" charset="0"/>
            </a:endParaRPr>
          </a:p>
          <a:p>
            <a:pPr fontAlgn="base"/>
            <a:r>
              <a:rPr lang="en-US" sz="2400">
                <a:latin typeface="Aptos" panose="020B0004020202020204" pitchFamily="34" charset="0"/>
              </a:rPr>
              <a:t>• Methodology should align with established audit standards to ensure rigor, including credibility, objectivity, reliability, consistency, and accountability across the compliance and audit framework</a:t>
            </a:r>
          </a:p>
          <a:p>
            <a:pPr fontAlgn="base"/>
            <a:endParaRPr lang="en-US" sz="2400">
              <a:latin typeface="Aptos" panose="020B0004020202020204" pitchFamily="34" charset="0"/>
            </a:endParaRPr>
          </a:p>
          <a:p>
            <a:pPr fontAlgn="base"/>
            <a:r>
              <a:rPr lang="en-US" sz="2400">
                <a:latin typeface="Aptos" panose="020B0004020202020204" pitchFamily="34" charset="0"/>
              </a:rPr>
              <a:t>• Audit procedures include site visits, program observations, and document review</a:t>
            </a:r>
          </a:p>
        </p:txBody>
      </p:sp>
    </p:spTree>
    <p:extLst>
      <p:ext uri="{BB962C8B-B14F-4D97-AF65-F5344CB8AC3E}">
        <p14:creationId xmlns:p14="http://schemas.microsoft.com/office/powerpoint/2010/main" val="251373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EFF12-2371-707B-F2D4-58726380D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4B566-C28F-3A3C-8C86-B01827726FC6}"/>
              </a:ext>
            </a:extLst>
          </p:cNvPr>
          <p:cNvSpPr>
            <a:spLocks noGrp="1"/>
          </p:cNvSpPr>
          <p:nvPr>
            <p:ph type="title"/>
          </p:nvPr>
        </p:nvSpPr>
        <p:spPr>
          <a:xfrm>
            <a:off x="760927" y="1374451"/>
            <a:ext cx="10515600" cy="785884"/>
          </a:xfrm>
        </p:spPr>
        <p:txBody>
          <a:bodyPr>
            <a:normAutofit/>
          </a:bodyPr>
          <a:lstStyle/>
          <a:p>
            <a:r>
              <a:rPr lang="en-US" sz="3200" b="1" dirty="0">
                <a:solidFill>
                  <a:srgbClr val="255ABB"/>
                </a:solidFill>
                <a:latin typeface="Aptos" panose="020B0004020202020204" pitchFamily="34" charset="0"/>
              </a:rPr>
              <a:t>Project B: </a:t>
            </a:r>
            <a:r>
              <a:rPr lang="en-US" dirty="0"/>
              <a:t>EPP Audit Continued</a:t>
            </a:r>
            <a:r>
              <a:rPr lang="en-US" b="0" dirty="0"/>
              <a:t>​​</a:t>
            </a:r>
            <a:endParaRPr lang="en-US" sz="3200" b="1" dirty="0">
              <a:solidFill>
                <a:srgbClr val="255ABB"/>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4EDA74B4-CD74-6F2D-E7CD-0C420955B98E}"/>
              </a:ext>
            </a:extLst>
          </p:cNvPr>
          <p:cNvSpPr>
            <a:spLocks noGrp="1"/>
          </p:cNvSpPr>
          <p:nvPr>
            <p:ph type="sldNum" sz="quarter" idx="12"/>
          </p:nvPr>
        </p:nvSpPr>
        <p:spPr/>
        <p:txBody>
          <a:bodyPr/>
          <a:lstStyle/>
          <a:p>
            <a:fld id="{24496B1A-CBF2-C54D-B723-E625441D0ED7}" type="slidenum">
              <a:rPr lang="en-US" smtClean="0"/>
              <a:t>14</a:t>
            </a:fld>
            <a:endParaRPr lang="en-US"/>
          </a:p>
        </p:txBody>
      </p:sp>
      <p:sp>
        <p:nvSpPr>
          <p:cNvPr id="8" name="TextBox 7">
            <a:extLst>
              <a:ext uri="{FF2B5EF4-FFF2-40B4-BE49-F238E27FC236}">
                <a16:creationId xmlns:a16="http://schemas.microsoft.com/office/drawing/2014/main" id="{A087EC3B-A683-8CF1-DF28-496807F49A5C}"/>
              </a:ext>
            </a:extLst>
          </p:cNvPr>
          <p:cNvSpPr txBox="1"/>
          <p:nvPr/>
        </p:nvSpPr>
        <p:spPr>
          <a:xfrm>
            <a:off x="760927" y="2455010"/>
            <a:ext cx="10727028" cy="3847207"/>
          </a:xfrm>
          <a:prstGeom prst="rect">
            <a:avLst/>
          </a:prstGeom>
          <a:noFill/>
          <a:ln w="12700">
            <a:noFill/>
          </a:ln>
        </p:spPr>
        <p:txBody>
          <a:bodyPr wrap="square" rtlCol="0">
            <a:spAutoFit/>
          </a:bodyPr>
          <a:lstStyle/>
          <a:p>
            <a:pPr fontAlgn="base"/>
            <a:r>
              <a:rPr lang="en-US" sz="2800" b="1" dirty="0">
                <a:solidFill>
                  <a:srgbClr val="255ABB"/>
                </a:solidFill>
                <a:latin typeface="Aptos" panose="020B0004020202020204" pitchFamily="34" charset="0"/>
              </a:rPr>
              <a:t>Expertise Profile Required</a:t>
            </a:r>
            <a:r>
              <a:rPr lang="en-US" sz="2400" dirty="0">
                <a:latin typeface="Aptos" panose="020B0004020202020204" pitchFamily="34" charset="0"/>
              </a:rPr>
              <a:t>​</a:t>
            </a:r>
          </a:p>
          <a:p>
            <a:pPr fontAlgn="base"/>
            <a:endParaRPr lang="en-US" sz="2400" dirty="0">
              <a:latin typeface="Aptos" panose="020B0004020202020204" pitchFamily="34" charset="0"/>
            </a:endParaRPr>
          </a:p>
          <a:p>
            <a:pPr marL="342900" indent="-342900" fontAlgn="base">
              <a:buFont typeface="Arial" panose="020B0604020202020204" pitchFamily="34" charset="0"/>
              <a:buChar char="•"/>
            </a:pPr>
            <a:r>
              <a:rPr lang="en-US" sz="2400" dirty="0">
                <a:latin typeface="Aptos" panose="020B0004020202020204" pitchFamily="34" charset="0"/>
              </a:rPr>
              <a:t>Deep subject-matter expertise in scientifically based reading research, structured literacy, and dyslexia detection, recognition and instruction​</a:t>
            </a:r>
          </a:p>
          <a:p>
            <a:pPr marL="342900" indent="-342900" fontAlgn="base">
              <a:buFont typeface="Arial" panose="020B0604020202020204" pitchFamily="34" charset="0"/>
              <a:buChar char="•"/>
            </a:pPr>
            <a:r>
              <a:rPr lang="en-US" sz="2400" dirty="0">
                <a:latin typeface="Aptos" panose="020B0004020202020204" pitchFamily="34" charset="0"/>
              </a:rPr>
              <a:t>Experience with CAEP standards and higher-education accreditation frameworks​</a:t>
            </a:r>
          </a:p>
          <a:p>
            <a:pPr marL="342900" indent="-342900" fontAlgn="base">
              <a:buFont typeface="Arial" panose="020B0604020202020204" pitchFamily="34" charset="0"/>
              <a:buChar char="•"/>
            </a:pPr>
            <a:r>
              <a:rPr lang="en-US" sz="2400" dirty="0">
                <a:latin typeface="Aptos" panose="020B0004020202020204" pitchFamily="34" charset="0"/>
              </a:rPr>
              <a:t>Experience with policy analysis, audit procedures and framework development experience​</a:t>
            </a:r>
          </a:p>
          <a:p>
            <a:pPr marL="342900" indent="-342900" fontAlgn="base">
              <a:buFont typeface="Arial" panose="020B0604020202020204" pitchFamily="34" charset="0"/>
              <a:buChar char="•"/>
            </a:pPr>
            <a:r>
              <a:rPr lang="en-US" sz="2400" dirty="0">
                <a:latin typeface="Aptos" panose="020B0004020202020204" pitchFamily="34" charset="0"/>
              </a:rPr>
              <a:t>Ability to provide training in conducting audits and implementing quality-assurance measures</a:t>
            </a:r>
          </a:p>
        </p:txBody>
      </p:sp>
    </p:spTree>
    <p:extLst>
      <p:ext uri="{BB962C8B-B14F-4D97-AF65-F5344CB8AC3E}">
        <p14:creationId xmlns:p14="http://schemas.microsoft.com/office/powerpoint/2010/main" val="289550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2721-D0A7-AA27-5841-0748D8969FD4}"/>
              </a:ext>
            </a:extLst>
          </p:cNvPr>
          <p:cNvSpPr>
            <a:spLocks noGrp="1"/>
          </p:cNvSpPr>
          <p:nvPr>
            <p:ph type="title"/>
          </p:nvPr>
        </p:nvSpPr>
        <p:spPr>
          <a:xfrm>
            <a:off x="657896" y="1296271"/>
            <a:ext cx="10515600" cy="1037135"/>
          </a:xfrm>
        </p:spPr>
        <p:txBody>
          <a:bodyPr/>
          <a:lstStyle/>
          <a:p>
            <a:r>
              <a:rPr lang="en-US" b="1" dirty="0"/>
              <a:t>Relationship Between Projects A and B</a:t>
            </a:r>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a:xfrm>
            <a:off x="657896" y="2431223"/>
            <a:ext cx="10881575" cy="3880077"/>
          </a:xfrm>
        </p:spPr>
        <p:txBody>
          <a:bodyPr>
            <a:normAutofit fontScale="92500"/>
          </a:bodyPr>
          <a:lstStyle/>
          <a:p>
            <a:pPr marL="0" indent="0">
              <a:buNone/>
            </a:pPr>
            <a:r>
              <a:rPr lang="en-US" sz="2600" b="1"/>
              <a:t>Bidding Options</a:t>
            </a:r>
          </a:p>
          <a:p>
            <a:r>
              <a:rPr lang="en-US" sz="2600"/>
              <a:t>Organizations must address both Project A and B to be considered complete</a:t>
            </a:r>
          </a:p>
          <a:p>
            <a:r>
              <a:rPr lang="en-US" sz="2600"/>
              <a:t>Teaming/Subcontracting rules: Subcontracting is allowed and must include your organization’s recruitment and hiring plan as well as how you will provide quality assurance of work performed</a:t>
            </a:r>
          </a:p>
          <a:p>
            <a:pPr marL="0" indent="0">
              <a:buNone/>
            </a:pPr>
            <a:r>
              <a:rPr lang="en-US" sz="2600" b="1"/>
              <a:t>How the Projects Are Complementary</a:t>
            </a:r>
          </a:p>
          <a:p>
            <a:r>
              <a:rPr lang="en-US" sz="2600"/>
              <a:t>Project A’s recommendations will inform the audit procedures used in Project B</a:t>
            </a:r>
          </a:p>
          <a:p>
            <a:r>
              <a:rPr lang="en-US" sz="2600"/>
              <a:t>Both projects contribute to Connecticut’s comprehensive structured literacy and dyslexia training oversight system</a:t>
            </a:r>
          </a:p>
          <a:p>
            <a:endParaRPr lang="en-US"/>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15</a:t>
            </a:fld>
            <a:endParaRPr lang="en-US"/>
          </a:p>
        </p:txBody>
      </p:sp>
    </p:spTree>
    <p:extLst>
      <p:ext uri="{BB962C8B-B14F-4D97-AF65-F5344CB8AC3E}">
        <p14:creationId xmlns:p14="http://schemas.microsoft.com/office/powerpoint/2010/main" val="17120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54A5E-FBAB-703D-070F-FB816B237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BA1A8-C1A7-BE79-C8FE-55CE01AFC7C3}"/>
              </a:ext>
            </a:extLst>
          </p:cNvPr>
          <p:cNvSpPr>
            <a:spLocks noGrp="1"/>
          </p:cNvSpPr>
          <p:nvPr>
            <p:ph type="title"/>
          </p:nvPr>
        </p:nvSpPr>
        <p:spPr/>
        <p:txBody>
          <a:bodyPr/>
          <a:lstStyle/>
          <a:p>
            <a:r>
              <a:rPr lang="en-US" b="1" dirty="0"/>
              <a:t>Relationship Between Projects A and B Continued</a:t>
            </a:r>
          </a:p>
        </p:txBody>
      </p:sp>
      <p:sp>
        <p:nvSpPr>
          <p:cNvPr id="3" name="Content Placeholder 2">
            <a:extLst>
              <a:ext uri="{FF2B5EF4-FFF2-40B4-BE49-F238E27FC236}">
                <a16:creationId xmlns:a16="http://schemas.microsoft.com/office/drawing/2014/main" id="{772BDB9D-BD3D-6D8D-003B-01FA0E96C322}"/>
              </a:ext>
            </a:extLst>
          </p:cNvPr>
          <p:cNvSpPr>
            <a:spLocks noGrp="1"/>
          </p:cNvSpPr>
          <p:nvPr>
            <p:ph idx="1"/>
          </p:nvPr>
        </p:nvSpPr>
        <p:spPr>
          <a:xfrm>
            <a:off x="587062" y="2528780"/>
            <a:ext cx="10997484" cy="3523410"/>
          </a:xfrm>
        </p:spPr>
        <p:txBody>
          <a:bodyPr>
            <a:normAutofit/>
          </a:bodyPr>
          <a:lstStyle/>
          <a:p>
            <a:pPr marL="0" indent="0">
              <a:buNone/>
            </a:pPr>
            <a:r>
              <a:rPr lang="en-US" sz="2400" b="1" dirty="0"/>
              <a:t>CSDE’s Coordination Role</a:t>
            </a:r>
          </a:p>
          <a:p>
            <a:r>
              <a:rPr lang="en-US" sz="2400" dirty="0"/>
              <a:t>CSDE/ODRD will coordinate activities across both projects</a:t>
            </a:r>
          </a:p>
          <a:p>
            <a:pPr marL="0" indent="0">
              <a:buNone/>
            </a:pPr>
            <a:endParaRPr lang="en-US" sz="2400" dirty="0"/>
          </a:p>
          <a:p>
            <a:pPr marL="0" indent="0">
              <a:buNone/>
            </a:pPr>
            <a:r>
              <a:rPr lang="en-US" sz="2400" b="1" dirty="0"/>
              <a:t>Self-Assessment Guidance</a:t>
            </a:r>
          </a:p>
          <a:p>
            <a:r>
              <a:rPr lang="en-US" sz="2400" dirty="0"/>
              <a:t>Organizations without structured literacy and dyslexia subject matter expertise should not bid on either project</a:t>
            </a:r>
          </a:p>
          <a:p>
            <a:r>
              <a:rPr lang="en-US" sz="2400" dirty="0"/>
              <a:t>Organizations without field audit capacity at scale should carefully assess fit for Project B</a:t>
            </a:r>
          </a:p>
        </p:txBody>
      </p:sp>
      <p:sp>
        <p:nvSpPr>
          <p:cNvPr id="4" name="Slide Number Placeholder 3">
            <a:extLst>
              <a:ext uri="{FF2B5EF4-FFF2-40B4-BE49-F238E27FC236}">
                <a16:creationId xmlns:a16="http://schemas.microsoft.com/office/drawing/2014/main" id="{F1F16890-9353-3D50-7D8B-0FAE2A52E84F}"/>
              </a:ext>
            </a:extLst>
          </p:cNvPr>
          <p:cNvSpPr>
            <a:spLocks noGrp="1"/>
          </p:cNvSpPr>
          <p:nvPr>
            <p:ph type="sldNum" sz="quarter" idx="12"/>
          </p:nvPr>
        </p:nvSpPr>
        <p:spPr/>
        <p:txBody>
          <a:bodyPr/>
          <a:lstStyle/>
          <a:p>
            <a:fld id="{24496B1A-CBF2-C54D-B723-E625441D0ED7}" type="slidenum">
              <a:rPr lang="en-US" smtClean="0"/>
              <a:t>16</a:t>
            </a:fld>
            <a:endParaRPr lang="en-US"/>
          </a:p>
        </p:txBody>
      </p:sp>
    </p:spTree>
    <p:extLst>
      <p:ext uri="{BB962C8B-B14F-4D97-AF65-F5344CB8AC3E}">
        <p14:creationId xmlns:p14="http://schemas.microsoft.com/office/powerpoint/2010/main" val="135137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309DFC-3EA6-77A1-40B8-2645D25785E0}"/>
              </a:ext>
            </a:extLst>
          </p:cNvPr>
          <p:cNvSpPr>
            <a:spLocks noGrp="1"/>
          </p:cNvSpPr>
          <p:nvPr>
            <p:ph type="title"/>
          </p:nvPr>
        </p:nvSpPr>
        <p:spPr/>
        <p:txBody>
          <a:bodyPr/>
          <a:lstStyle/>
          <a:p>
            <a:r>
              <a:rPr lang="en-US" b="1" dirty="0"/>
              <a:t>RFP Application Requirements</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17</a:t>
            </a:fld>
            <a:endParaRPr lang="en-US"/>
          </a:p>
        </p:txBody>
      </p:sp>
    </p:spTree>
    <p:extLst>
      <p:ext uri="{BB962C8B-B14F-4D97-AF65-F5344CB8AC3E}">
        <p14:creationId xmlns:p14="http://schemas.microsoft.com/office/powerpoint/2010/main" val="124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2721-D0A7-AA27-5841-0748D8969FD4}"/>
              </a:ext>
            </a:extLst>
          </p:cNvPr>
          <p:cNvSpPr>
            <a:spLocks noGrp="1"/>
          </p:cNvSpPr>
          <p:nvPr>
            <p:ph type="title"/>
          </p:nvPr>
        </p:nvSpPr>
        <p:spPr>
          <a:xfrm>
            <a:off x="696533" y="1287889"/>
            <a:ext cx="10515600" cy="719955"/>
          </a:xfrm>
        </p:spPr>
        <p:txBody>
          <a:bodyPr/>
          <a:lstStyle/>
          <a:p>
            <a:r>
              <a:rPr lang="en-US"/>
              <a:t>Application Requirements</a:t>
            </a:r>
            <a:endParaRPr lang="en-US" b="1"/>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a:xfrm>
            <a:off x="631830" y="2192666"/>
            <a:ext cx="10817487" cy="4419339"/>
          </a:xfrm>
        </p:spPr>
        <p:txBody>
          <a:bodyPr>
            <a:noAutofit/>
          </a:bodyPr>
          <a:lstStyle/>
          <a:p>
            <a:pPr marL="0" indent="0">
              <a:buNone/>
            </a:pPr>
            <a:r>
              <a:rPr lang="en-US" sz="2400" b="1"/>
              <a:t>Eligibility Proposal Requirements - All Bidders</a:t>
            </a:r>
          </a:p>
          <a:p>
            <a:r>
              <a:rPr lang="en-US" sz="2400"/>
              <a:t>Letter of Intent must be submitted by due date - April 13, 2026, 4:00 PM EST</a:t>
            </a:r>
            <a:endParaRPr lang="en-US" sz="2400" b="1"/>
          </a:p>
          <a:p>
            <a:pPr>
              <a:spcBef>
                <a:spcPts val="0"/>
              </a:spcBef>
            </a:pPr>
            <a:r>
              <a:rPr lang="en-US" sz="2400"/>
              <a:t>Must be received before due date and time - May 1, 2026, 4:00 PM EST</a:t>
            </a:r>
          </a:p>
          <a:p>
            <a:pPr>
              <a:spcBef>
                <a:spcPts val="0"/>
              </a:spcBef>
            </a:pPr>
            <a:r>
              <a:rPr lang="en-US" sz="2400"/>
              <a:t>Must meet the Proposal Requirements</a:t>
            </a:r>
          </a:p>
          <a:p>
            <a:pPr>
              <a:spcBef>
                <a:spcPts val="0"/>
              </a:spcBef>
            </a:pPr>
            <a:r>
              <a:rPr lang="en-US" sz="2400"/>
              <a:t>Must be complete</a:t>
            </a:r>
          </a:p>
          <a:p>
            <a:pPr marL="0" indent="0">
              <a:spcBef>
                <a:spcPts val="0"/>
              </a:spcBef>
              <a:buNone/>
            </a:pPr>
            <a:endParaRPr lang="en-US" sz="2400"/>
          </a:p>
          <a:p>
            <a:pPr marL="0" indent="0">
              <a:buNone/>
            </a:pPr>
            <a:r>
              <a:rPr lang="en-US" sz="2400" b="1"/>
              <a:t>Additional Minimum Qualification Requirements - All Bidders</a:t>
            </a:r>
          </a:p>
          <a:p>
            <a:pPr>
              <a:spcBef>
                <a:spcPts val="0"/>
              </a:spcBef>
            </a:pPr>
            <a:r>
              <a:rPr lang="en-US" sz="2400"/>
              <a:t>Demonstrated capacity to conduct field audits at significant scale</a:t>
            </a:r>
          </a:p>
          <a:p>
            <a:pPr>
              <a:spcBef>
                <a:spcPts val="0"/>
              </a:spcBef>
            </a:pPr>
            <a:r>
              <a:rPr lang="en-US" sz="2400"/>
              <a:t>Experience managing site visits, observations, and program documentation review</a:t>
            </a:r>
          </a:p>
          <a:p>
            <a:pPr>
              <a:spcBef>
                <a:spcPts val="0"/>
              </a:spcBef>
            </a:pPr>
            <a:r>
              <a:rPr lang="en-US" sz="2400"/>
              <a:t>Organizational leadership and/or staff possess knowledge and expertise in structured literacy and dyslexia instruction and educator preparation</a:t>
            </a:r>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18</a:t>
            </a:fld>
            <a:endParaRPr lang="en-US"/>
          </a:p>
        </p:txBody>
      </p:sp>
    </p:spTree>
    <p:extLst>
      <p:ext uri="{BB962C8B-B14F-4D97-AF65-F5344CB8AC3E}">
        <p14:creationId xmlns:p14="http://schemas.microsoft.com/office/powerpoint/2010/main" val="281992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309DFC-3EA6-77A1-40B8-2645D25785E0}"/>
              </a:ext>
            </a:extLst>
          </p:cNvPr>
          <p:cNvSpPr>
            <a:spLocks noGrp="1"/>
          </p:cNvSpPr>
          <p:nvPr>
            <p:ph type="title"/>
          </p:nvPr>
        </p:nvSpPr>
        <p:spPr/>
        <p:txBody>
          <a:bodyPr/>
          <a:lstStyle/>
          <a:p>
            <a:r>
              <a:rPr lang="en-US" b="1"/>
              <a:t>Application Review Standards</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19</a:t>
            </a:fld>
            <a:endParaRPr lang="en-US"/>
          </a:p>
        </p:txBody>
      </p:sp>
    </p:spTree>
    <p:extLst>
      <p:ext uri="{BB962C8B-B14F-4D97-AF65-F5344CB8AC3E}">
        <p14:creationId xmlns:p14="http://schemas.microsoft.com/office/powerpoint/2010/main" val="426469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2</a:t>
            </a:fld>
            <a:endParaRPr lang="en-US"/>
          </a:p>
        </p:txBody>
      </p:sp>
      <p:sp>
        <p:nvSpPr>
          <p:cNvPr id="5" name="Content Placeholder 2">
            <a:extLst>
              <a:ext uri="{FF2B5EF4-FFF2-40B4-BE49-F238E27FC236}">
                <a16:creationId xmlns:a16="http://schemas.microsoft.com/office/drawing/2014/main" id="{70C62843-4A08-38F5-43A4-0A6177B215EC}"/>
              </a:ext>
            </a:extLst>
          </p:cNvPr>
          <p:cNvSpPr>
            <a:spLocks noGrp="1"/>
          </p:cNvSpPr>
          <p:nvPr>
            <p:ph type="title" idx="4294967295"/>
          </p:nvPr>
        </p:nvSpPr>
        <p:spPr>
          <a:xfrm>
            <a:off x="273538" y="1915574"/>
            <a:ext cx="11700486" cy="45303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Aptos"/>
                <a:ea typeface="+mn-ea"/>
                <a:cs typeface="+mn-cs"/>
              </a:rPr>
              <a:t>Meeting Goals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55ABB"/>
                </a:solidFill>
                <a:effectLst/>
                <a:uLnTx/>
                <a:uFillTx/>
                <a:latin typeface="Aptos"/>
                <a:ea typeface="+mn-ea"/>
                <a:cs typeface="+mn-cs"/>
              </a:rPr>
              <a:t>Understand the policy context and scope of both projects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55ABB"/>
                </a:solidFill>
                <a:effectLst/>
                <a:uLnTx/>
                <a:uFillTx/>
                <a:latin typeface="Aptos"/>
                <a:ea typeface="+mn-ea"/>
                <a:cs typeface="+mn-cs"/>
              </a:rPr>
              <a:t>Assess your organization’s fit against qualifications and standards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55ABB"/>
                </a:solidFill>
                <a:effectLst/>
                <a:uLnTx/>
                <a:uFillTx/>
                <a:latin typeface="Aptos"/>
                <a:ea typeface="+mn-ea"/>
                <a:cs typeface="+mn-cs"/>
              </a:rPr>
              <a:t>Understand the timeline, application components, and next steps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Aptos"/>
                <a:ea typeface="+mn-ea"/>
                <a:cs typeface="+mn-cs"/>
              </a:rPr>
              <a:t>Procurement Reminders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55ABB"/>
                </a:solidFill>
                <a:effectLst/>
                <a:uLnTx/>
                <a:uFillTx/>
                <a:latin typeface="Aptos"/>
                <a:ea typeface="+mn-ea"/>
                <a:cs typeface="+mn-cs"/>
              </a:rPr>
              <a:t>Questions collected in writing by email: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ABB"/>
                </a:solidFill>
                <a:effectLst/>
                <a:uLnTx/>
                <a:uFillTx/>
                <a:latin typeface="Aptos"/>
                <a:ea typeface="+mn-ea"/>
                <a:cs typeface="+mn-cs"/>
              </a:rPr>
              <a:t>Deadline April 1, 2026, by 4:00 PM Eastern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55ABB"/>
                </a:solidFill>
                <a:effectLst/>
                <a:uLnTx/>
                <a:uFillTx/>
                <a:latin typeface="Aptos"/>
                <a:ea typeface="+mn-ea"/>
                <a:cs typeface="+mn-cs"/>
              </a:rPr>
              <a:t>All communication must go through the designated procurement contact at: </a:t>
            </a:r>
            <a:r>
              <a:rPr kumimoji="0" lang="en-US" b="0" i="0" u="none" strike="noStrike" kern="1200" cap="none" spc="0" normalizeH="0" baseline="0" noProof="0" dirty="0">
                <a:ln>
                  <a:noFill/>
                </a:ln>
                <a:solidFill>
                  <a:srgbClr val="255ABB"/>
                </a:solidFill>
                <a:effectLst/>
                <a:uLnTx/>
                <a:uFillTx/>
                <a:latin typeface="Aptos"/>
                <a:ea typeface="+mn-ea"/>
                <a:cs typeface="+mn-cs"/>
                <a:hlinkClick r:id="rId3"/>
              </a:rPr>
              <a:t>lisa.gianni@ct.gov</a:t>
            </a:r>
            <a:endParaRPr kumimoji="0" lang="en-US" b="0" i="0" u="none" strike="noStrike" kern="1200" cap="none" spc="0" normalizeH="0" baseline="0" noProof="0" dirty="0">
              <a:ln>
                <a:noFill/>
              </a:ln>
              <a:solidFill>
                <a:srgbClr val="255ABB"/>
              </a:solidFill>
              <a:effectLst/>
              <a:uLnTx/>
              <a:uFillTx/>
              <a:latin typeface="Aptos"/>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55ABB"/>
                </a:solidFill>
                <a:effectLst/>
                <a:uLnTx/>
                <a:uFillTx/>
                <a:latin typeface="Aptos"/>
                <a:ea typeface="+mn-ea"/>
                <a:cs typeface="+mn-cs"/>
              </a:rPr>
              <a:t>Responses to questions posting date and location: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5ABB"/>
                </a:solidFill>
                <a:effectLst/>
                <a:uLnTx/>
                <a:uFillTx/>
                <a:latin typeface="Aptos"/>
                <a:ea typeface="+mn-ea"/>
                <a:cs typeface="+mn-cs"/>
              </a:rPr>
              <a:t>April 10, 2026 | </a:t>
            </a:r>
            <a:r>
              <a:rPr kumimoji="0" lang="en-US" sz="2400" b="0" i="0" u="none" strike="noStrike" kern="1200" cap="none" spc="0" normalizeH="0" baseline="0" noProof="0" dirty="0">
                <a:ln>
                  <a:noFill/>
                </a:ln>
                <a:solidFill>
                  <a:schemeClr val="tx1"/>
                </a:solidFill>
                <a:effectLst/>
                <a:uLnTx/>
                <a:uFillTx/>
                <a:latin typeface="Aptos"/>
                <a:ea typeface="+mn-ea"/>
                <a:cs typeface="+mn-cs"/>
                <a:hlinkClick r:id="rId4"/>
              </a:rPr>
              <a:t>CT Source Bid Board</a:t>
            </a:r>
            <a:r>
              <a:rPr kumimoji="0" lang="en-US" sz="2400" b="0" i="0" u="none" strike="noStrike" kern="1200" cap="none" spc="0" normalizeH="0" baseline="0" noProof="0" dirty="0">
                <a:ln>
                  <a:noFill/>
                </a:ln>
                <a:solidFill>
                  <a:schemeClr val="tx1"/>
                </a:solidFill>
                <a:effectLst/>
                <a:uLnTx/>
                <a:uFillTx/>
                <a:latin typeface="Aptos"/>
                <a:ea typeface="+mn-ea"/>
                <a:cs typeface="+mn-cs"/>
              </a:rPr>
              <a:t> </a:t>
            </a:r>
            <a:r>
              <a:rPr kumimoji="0" lang="en-US" sz="2400" b="0" i="0" u="none" strike="noStrike" kern="1200" cap="none" spc="0" normalizeH="0" baseline="0" noProof="0" dirty="0">
                <a:ln>
                  <a:noFill/>
                </a:ln>
                <a:solidFill>
                  <a:srgbClr val="255ABB"/>
                </a:solidFill>
                <a:effectLst/>
                <a:uLnTx/>
                <a:uFillTx/>
                <a:latin typeface="Aptos"/>
                <a:ea typeface="+mn-ea"/>
                <a:cs typeface="+mn-cs"/>
              </a:rPr>
              <a:t>and</a:t>
            </a:r>
            <a:r>
              <a:rPr kumimoji="0" lang="en-US" sz="2400" b="0" i="0" u="none" strike="noStrike" kern="1200" cap="none" spc="0" normalizeH="0" baseline="0" noProof="0" dirty="0">
                <a:ln>
                  <a:noFill/>
                </a:ln>
                <a:solidFill>
                  <a:schemeClr val="tx1"/>
                </a:solidFill>
                <a:effectLst/>
                <a:uLnTx/>
                <a:uFillTx/>
                <a:latin typeface="Aptos"/>
                <a:ea typeface="+mn-ea"/>
                <a:cs typeface="+mn-cs"/>
              </a:rPr>
              <a:t> </a:t>
            </a:r>
            <a:r>
              <a:rPr kumimoji="0" lang="en-US" sz="2400" b="0" i="0" u="none" strike="noStrike" kern="1200" cap="none" spc="0" normalizeH="0" baseline="0" noProof="0" dirty="0">
                <a:ln>
                  <a:noFill/>
                </a:ln>
                <a:solidFill>
                  <a:schemeClr val="tx1"/>
                </a:solidFill>
                <a:effectLst/>
                <a:uLnTx/>
                <a:uFillTx/>
                <a:latin typeface="Aptos"/>
                <a:ea typeface="+mn-ea"/>
                <a:cs typeface="+mn-cs"/>
                <a:hlinkClick r:id="rId5"/>
              </a:rPr>
              <a:t>2026 RFPs</a:t>
            </a:r>
            <a:endParaRPr kumimoji="0" lang="en-US" sz="2400" b="0" i="0" u="none" strike="noStrike" kern="1200" cap="none" spc="0" normalizeH="0" baseline="0" noProof="0" dirty="0">
              <a:ln>
                <a:noFill/>
              </a:ln>
              <a:solidFill>
                <a:schemeClr val="tx1"/>
              </a:solidFill>
              <a:effectLst/>
              <a:uLnTx/>
              <a:uFillTx/>
              <a:latin typeface="Aptos"/>
              <a:ea typeface="+mn-ea"/>
              <a:cs typeface="+mn-cs"/>
            </a:endParaRPr>
          </a:p>
        </p:txBody>
      </p:sp>
    </p:spTree>
    <p:extLst>
      <p:ext uri="{BB962C8B-B14F-4D97-AF65-F5344CB8AC3E}">
        <p14:creationId xmlns:p14="http://schemas.microsoft.com/office/powerpoint/2010/main" val="36071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2721-D0A7-AA27-5841-0748D8969FD4}"/>
              </a:ext>
            </a:extLst>
          </p:cNvPr>
          <p:cNvSpPr>
            <a:spLocks noGrp="1"/>
          </p:cNvSpPr>
          <p:nvPr>
            <p:ph type="title"/>
          </p:nvPr>
        </p:nvSpPr>
        <p:spPr>
          <a:xfrm>
            <a:off x="439187" y="1508816"/>
            <a:ext cx="10515600" cy="590331"/>
          </a:xfrm>
        </p:spPr>
        <p:txBody>
          <a:bodyPr/>
          <a:lstStyle/>
          <a:p>
            <a:r>
              <a:rPr lang="en-US" b="1"/>
              <a:t>Evaluation Review Criteria</a:t>
            </a:r>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a:xfrm>
            <a:off x="766730" y="2510535"/>
            <a:ext cx="10272174" cy="3613369"/>
          </a:xfrm>
          <a:ln w="12700">
            <a:noFill/>
          </a:ln>
        </p:spPr>
        <p:txBody>
          <a:bodyPr vert="horz" lIns="91440" tIns="45720" rIns="91440" bIns="45720" rtlCol="0" anchor="t">
            <a:noAutofit/>
          </a:bodyPr>
          <a:lstStyle/>
          <a:p>
            <a:r>
              <a:rPr lang="en-US" sz="2400"/>
              <a:t>CSDE will conform with its contracting procedures and State Code of Ethics when evaluating proposals</a:t>
            </a:r>
          </a:p>
          <a:p>
            <a:r>
              <a:rPr lang="en-US" sz="2400"/>
              <a:t>Proposals are evaluated against four criteria</a:t>
            </a:r>
          </a:p>
          <a:p>
            <a:r>
              <a:rPr lang="en-US" sz="2400"/>
              <a:t>Project A and Project B are evaluated equally</a:t>
            </a:r>
          </a:p>
          <a:p>
            <a:r>
              <a:rPr lang="en-US" sz="2400"/>
              <a:t>Must be received on or before due date and time, meet the requirements, meet eligibility and qualification requirements, follow the proposal outline, and be complete</a:t>
            </a:r>
          </a:p>
          <a:p>
            <a:r>
              <a:rPr lang="en-US" sz="2400"/>
              <a:t>Proposals that do not satisfy minimum requirements will not be reviewed further; significant deviation will be rejected</a:t>
            </a:r>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20</a:t>
            </a:fld>
            <a:endParaRPr lang="en-US"/>
          </a:p>
        </p:txBody>
      </p:sp>
    </p:spTree>
    <p:extLst>
      <p:ext uri="{BB962C8B-B14F-4D97-AF65-F5344CB8AC3E}">
        <p14:creationId xmlns:p14="http://schemas.microsoft.com/office/powerpoint/2010/main" val="32498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6C76B-8DDB-05F3-37BA-DF9C3B80D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2FE65-E4CE-68EF-9E3C-468A22EC15D7}"/>
              </a:ext>
            </a:extLst>
          </p:cNvPr>
          <p:cNvSpPr>
            <a:spLocks noGrp="1"/>
          </p:cNvSpPr>
          <p:nvPr>
            <p:ph type="title"/>
          </p:nvPr>
        </p:nvSpPr>
        <p:spPr>
          <a:xfrm>
            <a:off x="625931" y="1532589"/>
            <a:ext cx="10515600" cy="590331"/>
          </a:xfrm>
        </p:spPr>
        <p:txBody>
          <a:bodyPr/>
          <a:lstStyle/>
          <a:p>
            <a:r>
              <a:rPr lang="en-US" b="1"/>
              <a:t>Evaluation Review Criteria and Points</a:t>
            </a:r>
          </a:p>
        </p:txBody>
      </p:sp>
      <p:sp>
        <p:nvSpPr>
          <p:cNvPr id="4" name="Slide Number Placeholder 3">
            <a:extLst>
              <a:ext uri="{FF2B5EF4-FFF2-40B4-BE49-F238E27FC236}">
                <a16:creationId xmlns:a16="http://schemas.microsoft.com/office/drawing/2014/main" id="{22D29D5D-D61A-E14F-06F2-A94A9689A43A}"/>
              </a:ext>
            </a:extLst>
          </p:cNvPr>
          <p:cNvSpPr>
            <a:spLocks noGrp="1"/>
          </p:cNvSpPr>
          <p:nvPr>
            <p:ph type="sldNum" sz="quarter" idx="12"/>
          </p:nvPr>
        </p:nvSpPr>
        <p:spPr/>
        <p:txBody>
          <a:bodyPr/>
          <a:lstStyle/>
          <a:p>
            <a:fld id="{24496B1A-CBF2-C54D-B723-E625441D0ED7}" type="slidenum">
              <a:rPr lang="en-US" smtClean="0"/>
              <a:t>21</a:t>
            </a:fld>
            <a:endParaRPr lang="en-US"/>
          </a:p>
        </p:txBody>
      </p:sp>
      <p:sp>
        <p:nvSpPr>
          <p:cNvPr id="5" name="TextBox 4">
            <a:extLst>
              <a:ext uri="{FF2B5EF4-FFF2-40B4-BE49-F238E27FC236}">
                <a16:creationId xmlns:a16="http://schemas.microsoft.com/office/drawing/2014/main" id="{9E94C5F5-E759-6E8C-39D0-1F557D0F36E6}"/>
              </a:ext>
            </a:extLst>
          </p:cNvPr>
          <p:cNvSpPr txBox="1"/>
          <p:nvPr/>
        </p:nvSpPr>
        <p:spPr>
          <a:xfrm>
            <a:off x="977829" y="2480546"/>
            <a:ext cx="10515600" cy="3724096"/>
          </a:xfrm>
          <a:prstGeom prst="rect">
            <a:avLst/>
          </a:prstGeom>
          <a:noFill/>
          <a:ln w="12700">
            <a:noFill/>
          </a:ln>
        </p:spPr>
        <p:txBody>
          <a:bodyPr wrap="square" rtlCol="0">
            <a:spAutoFit/>
          </a:bodyPr>
          <a:lstStyle/>
          <a:p>
            <a:r>
              <a:rPr lang="en-US" sz="2400" b="1">
                <a:latin typeface="Aptos" panose="020B0004020202020204" pitchFamily="34" charset="0"/>
              </a:rPr>
              <a:t>Superior | 6 Points | Meets and Exceeds Expectations</a:t>
            </a:r>
          </a:p>
          <a:p>
            <a:pPr marL="285750" indent="-285750">
              <a:buFont typeface="Arial" panose="020B0604020202020204" pitchFamily="34" charset="0"/>
              <a:buChar char="•"/>
            </a:pPr>
            <a:r>
              <a:rPr lang="en-US" sz="2000">
                <a:latin typeface="Aptos" panose="020B0004020202020204" pitchFamily="34" charset="0"/>
              </a:rPr>
              <a:t>Demonstrates high level of capacity, innovation and creativity; high probability of success</a:t>
            </a:r>
          </a:p>
          <a:p>
            <a:pPr marL="285750" indent="-285750">
              <a:buFont typeface="Arial" panose="020B0604020202020204" pitchFamily="34" charset="0"/>
              <a:buChar char="•"/>
            </a:pPr>
            <a:endParaRPr lang="en-US" sz="2000">
              <a:latin typeface="Aptos" panose="020B0004020202020204" pitchFamily="34" charset="0"/>
            </a:endParaRPr>
          </a:p>
          <a:p>
            <a:r>
              <a:rPr lang="en-US" sz="2400" b="1">
                <a:latin typeface="Aptos" panose="020B0004020202020204" pitchFamily="34" charset="0"/>
              </a:rPr>
              <a:t>Adequate | 4 Points | Meets Expectations</a:t>
            </a:r>
          </a:p>
          <a:p>
            <a:pPr marL="285750" indent="-285750">
              <a:buFont typeface="Arial" panose="020B0604020202020204" pitchFamily="34" charset="0"/>
              <a:buChar char="•"/>
            </a:pPr>
            <a:r>
              <a:rPr lang="en-US" sz="2000">
                <a:latin typeface="Aptos" panose="020B0004020202020204" pitchFamily="34" charset="0"/>
              </a:rPr>
              <a:t>Consistent with industry standards and practices; good probability of success</a:t>
            </a:r>
          </a:p>
          <a:p>
            <a:pPr marL="285750" indent="-285750">
              <a:buFont typeface="Arial" panose="020B0604020202020204" pitchFamily="34" charset="0"/>
              <a:buChar char="•"/>
            </a:pPr>
            <a:endParaRPr lang="en-US" sz="2000">
              <a:latin typeface="Aptos" panose="020B0004020202020204" pitchFamily="34" charset="0"/>
            </a:endParaRPr>
          </a:p>
          <a:p>
            <a:r>
              <a:rPr lang="en-US" sz="2400" b="1">
                <a:latin typeface="Aptos" panose="020B0004020202020204" pitchFamily="34" charset="0"/>
              </a:rPr>
              <a:t>Minimal | 2 Points | Meets Some but Not All</a:t>
            </a:r>
          </a:p>
          <a:p>
            <a:pPr marL="285750" indent="-285750">
              <a:buFont typeface="Arial" panose="020B0604020202020204" pitchFamily="34" charset="0"/>
              <a:buChar char="•"/>
            </a:pPr>
            <a:r>
              <a:rPr lang="en-US" sz="2000">
                <a:latin typeface="Aptos" panose="020B0004020202020204" pitchFamily="34" charset="0"/>
              </a:rPr>
              <a:t>Lowest acceptable level; moderate to low probability of success</a:t>
            </a:r>
          </a:p>
          <a:p>
            <a:pPr marL="285750" indent="-285750">
              <a:buFont typeface="Arial" panose="020B0604020202020204" pitchFamily="34" charset="0"/>
              <a:buChar char="•"/>
            </a:pPr>
            <a:endParaRPr lang="en-US" sz="2000">
              <a:latin typeface="Aptos" panose="020B0004020202020204" pitchFamily="34" charset="0"/>
            </a:endParaRPr>
          </a:p>
          <a:p>
            <a:r>
              <a:rPr lang="en-US" sz="2400" b="1">
                <a:latin typeface="Aptos" panose="020B0004020202020204" pitchFamily="34" charset="0"/>
              </a:rPr>
              <a:t>Inadequate | 0 Points | Fails to Meet Some or All</a:t>
            </a:r>
          </a:p>
          <a:p>
            <a:pPr marL="285750" indent="-285750">
              <a:buFont typeface="Arial" panose="020B0604020202020204" pitchFamily="34" charset="0"/>
              <a:buChar char="•"/>
            </a:pPr>
            <a:r>
              <a:rPr lang="en-US" sz="2000">
                <a:latin typeface="Aptos" panose="020B0004020202020204" pitchFamily="34" charset="0"/>
              </a:rPr>
              <a:t>Does not demonstrate sufficient capacity; low to very low probability of success</a:t>
            </a:r>
          </a:p>
        </p:txBody>
      </p:sp>
    </p:spTree>
    <p:extLst>
      <p:ext uri="{BB962C8B-B14F-4D97-AF65-F5344CB8AC3E}">
        <p14:creationId xmlns:p14="http://schemas.microsoft.com/office/powerpoint/2010/main" val="132852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2721-D0A7-AA27-5841-0748D8969FD4}"/>
              </a:ext>
            </a:extLst>
          </p:cNvPr>
          <p:cNvSpPr>
            <a:spLocks noGrp="1"/>
          </p:cNvSpPr>
          <p:nvPr>
            <p:ph type="title"/>
          </p:nvPr>
        </p:nvSpPr>
        <p:spPr>
          <a:xfrm>
            <a:off x="450027" y="1311599"/>
            <a:ext cx="10515600" cy="525017"/>
          </a:xfrm>
        </p:spPr>
        <p:txBody>
          <a:bodyPr>
            <a:normAutofit fontScale="90000"/>
          </a:bodyPr>
          <a:lstStyle/>
          <a:p>
            <a:r>
              <a:rPr lang="en-US" b="1"/>
              <a:t>Evaluation Components &amp; Criteria</a:t>
            </a:r>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a:xfrm>
            <a:off x="450027" y="1983861"/>
            <a:ext cx="11404515" cy="4555051"/>
          </a:xfrm>
        </p:spPr>
        <p:txBody>
          <a:bodyPr>
            <a:noAutofit/>
          </a:bodyPr>
          <a:lstStyle/>
          <a:p>
            <a:pPr marL="0" indent="0">
              <a:buNone/>
            </a:pPr>
            <a:r>
              <a:rPr lang="en-US" sz="2000" b="1">
                <a:latin typeface="+mn-lt"/>
              </a:rPr>
              <a:t>Quality of Response| 18 Points</a:t>
            </a:r>
          </a:p>
          <a:p>
            <a:r>
              <a:rPr lang="en-US" sz="2000">
                <a:latin typeface="+mn-lt"/>
              </a:rPr>
              <a:t>Project understanding, proposed methodology, balance between technical quality, efficiency and cost effectiveness</a:t>
            </a:r>
          </a:p>
          <a:p>
            <a:pPr marL="0" indent="0">
              <a:buNone/>
            </a:pPr>
            <a:r>
              <a:rPr lang="en-US" sz="2000" b="1">
                <a:latin typeface="+mn-lt"/>
              </a:rPr>
              <a:t>Work Plan and Scope of Services| 18 Points</a:t>
            </a:r>
          </a:p>
          <a:p>
            <a:r>
              <a:rPr lang="en-US" sz="2000">
                <a:latin typeface="+mn-lt"/>
              </a:rPr>
              <a:t>Organizational experience and capacity, comprehensive work plan, timeliness in task completion</a:t>
            </a:r>
          </a:p>
          <a:p>
            <a:pPr marL="0" indent="0">
              <a:buNone/>
            </a:pPr>
            <a:r>
              <a:rPr lang="en-US" sz="2000" b="1">
                <a:latin typeface="+mn-lt"/>
              </a:rPr>
              <a:t>Qualifications, Expertise and Experience | 24 Points</a:t>
            </a:r>
          </a:p>
          <a:p>
            <a:r>
              <a:rPr lang="en-US" sz="2000">
                <a:latin typeface="+mn-lt"/>
              </a:rPr>
              <a:t>Structured literacy, dyslexia instruction, evaluation and interventions, CAEP alignment, educator preparation, conducting audits and provide training</a:t>
            </a:r>
          </a:p>
          <a:p>
            <a:pPr marL="0" indent="0">
              <a:buNone/>
            </a:pPr>
            <a:r>
              <a:rPr lang="en-US" sz="2000" b="1">
                <a:latin typeface="+mn-lt"/>
              </a:rPr>
              <a:t>Financial Profile| 6 Points</a:t>
            </a:r>
          </a:p>
          <a:p>
            <a:r>
              <a:rPr lang="en-US" sz="2000">
                <a:latin typeface="+mn-lt"/>
              </a:rPr>
              <a:t>Financial stability and sound fiscal management</a:t>
            </a:r>
          </a:p>
          <a:p>
            <a:pPr marL="0" indent="0">
              <a:buNone/>
            </a:pPr>
            <a:r>
              <a:rPr lang="en-US" sz="2000" b="1">
                <a:latin typeface="+mn-lt"/>
              </a:rPr>
              <a:t>Cost Competitiveness and Budget Narrative| 12 Points</a:t>
            </a:r>
          </a:p>
          <a:p>
            <a:r>
              <a:rPr lang="en-US" sz="2000">
                <a:latin typeface="+mn-lt"/>
              </a:rPr>
              <a:t>Cost effective and competitively priced budget narrative</a:t>
            </a:r>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22</a:t>
            </a:fld>
            <a:endParaRPr lang="en-US"/>
          </a:p>
        </p:txBody>
      </p:sp>
    </p:spTree>
    <p:extLst>
      <p:ext uri="{BB962C8B-B14F-4D97-AF65-F5344CB8AC3E}">
        <p14:creationId xmlns:p14="http://schemas.microsoft.com/office/powerpoint/2010/main" val="177114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309DFC-3EA6-77A1-40B8-2645D25785E0}"/>
              </a:ext>
            </a:extLst>
          </p:cNvPr>
          <p:cNvSpPr>
            <a:spLocks noGrp="1"/>
          </p:cNvSpPr>
          <p:nvPr>
            <p:ph type="title"/>
          </p:nvPr>
        </p:nvSpPr>
        <p:spPr/>
        <p:txBody>
          <a:bodyPr/>
          <a:lstStyle/>
          <a:p>
            <a:r>
              <a:rPr lang="en-US" b="1"/>
              <a:t>Process, Timeline &amp; Fiscal Considerations</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23</a:t>
            </a:fld>
            <a:endParaRPr lang="en-US"/>
          </a:p>
        </p:txBody>
      </p:sp>
    </p:spTree>
    <p:extLst>
      <p:ext uri="{BB962C8B-B14F-4D97-AF65-F5344CB8AC3E}">
        <p14:creationId xmlns:p14="http://schemas.microsoft.com/office/powerpoint/2010/main" val="1915093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2721-D0A7-AA27-5841-0748D8969FD4}"/>
              </a:ext>
            </a:extLst>
          </p:cNvPr>
          <p:cNvSpPr>
            <a:spLocks noGrp="1"/>
          </p:cNvSpPr>
          <p:nvPr>
            <p:ph type="title"/>
          </p:nvPr>
        </p:nvSpPr>
        <p:spPr>
          <a:xfrm>
            <a:off x="748048" y="1587721"/>
            <a:ext cx="10515600" cy="448817"/>
          </a:xfrm>
        </p:spPr>
        <p:txBody>
          <a:bodyPr>
            <a:noAutofit/>
          </a:bodyPr>
          <a:lstStyle/>
          <a:p>
            <a:r>
              <a:rPr lang="en-US" b="1"/>
              <a:t>Application Timeline</a:t>
            </a:r>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a:xfrm>
            <a:off x="220916" y="2623458"/>
            <a:ext cx="11753370" cy="3667872"/>
          </a:xfrm>
        </p:spPr>
        <p:txBody>
          <a:bodyPr vert="horz" lIns="91440" tIns="45720" rIns="91440" bIns="45720" rtlCol="0" anchor="t">
            <a:noAutofit/>
          </a:bodyPr>
          <a:lstStyle/>
          <a:p>
            <a:r>
              <a:rPr lang="en-US" sz="2000" b="1">
                <a:latin typeface="+mn-lt"/>
              </a:rPr>
              <a:t>RFP #862 Posted</a:t>
            </a:r>
            <a:r>
              <a:rPr lang="en-US" sz="2000">
                <a:latin typeface="+mn-lt"/>
              </a:rPr>
              <a:t>: March 23, 2026</a:t>
            </a:r>
          </a:p>
          <a:p>
            <a:r>
              <a:rPr lang="en-US" sz="2000" b="1">
                <a:latin typeface="+mn-lt"/>
              </a:rPr>
              <a:t>Pre-Bid Conference</a:t>
            </a:r>
            <a:r>
              <a:rPr lang="en-US" sz="2000">
                <a:latin typeface="+mn-lt"/>
              </a:rPr>
              <a:t>: March 30, 2026, from 12:30 PM - 1:15 PM, Virtual</a:t>
            </a:r>
          </a:p>
          <a:p>
            <a:r>
              <a:rPr lang="en-US" sz="2000" b="1">
                <a:latin typeface="+mn-lt"/>
              </a:rPr>
              <a:t>Deadline to Submit Written Questions</a:t>
            </a:r>
            <a:r>
              <a:rPr lang="en-US" sz="2000">
                <a:latin typeface="+mn-lt"/>
              </a:rPr>
              <a:t>: April 1, 2026, 4:00 PM ET</a:t>
            </a:r>
          </a:p>
          <a:p>
            <a:r>
              <a:rPr lang="en-US" sz="2000" b="1">
                <a:latin typeface="+mn-lt"/>
              </a:rPr>
              <a:t>Answers to Questions Posted</a:t>
            </a:r>
            <a:r>
              <a:rPr lang="en-US" sz="2000">
                <a:latin typeface="+mn-lt"/>
              </a:rPr>
              <a:t>: April 10, 2026| Location: </a:t>
            </a:r>
            <a:r>
              <a:rPr lang="en-US" sz="2000">
                <a:latin typeface="Aptos"/>
                <a:hlinkClick r:id="rId3"/>
              </a:rPr>
              <a:t>CT Source Bid Board</a:t>
            </a:r>
            <a:r>
              <a:rPr lang="en-US" sz="2000">
                <a:latin typeface="Aptos"/>
              </a:rPr>
              <a:t> and </a:t>
            </a:r>
            <a:r>
              <a:rPr lang="en-US" sz="2000">
                <a:latin typeface="Aptos"/>
                <a:hlinkClick r:id="rId4"/>
              </a:rPr>
              <a:t>2026 RFPs</a:t>
            </a:r>
            <a:endParaRPr lang="en-US" sz="2000">
              <a:latin typeface="Aptos"/>
            </a:endParaRPr>
          </a:p>
          <a:p>
            <a:r>
              <a:rPr lang="en-US" sz="2000" b="1">
                <a:latin typeface="Aptos"/>
              </a:rPr>
              <a:t>Letter of Intent</a:t>
            </a:r>
            <a:r>
              <a:rPr lang="en-US" sz="2000">
                <a:latin typeface="Aptos"/>
              </a:rPr>
              <a:t>: April 13, 2026 | Emailed to Official Contact | </a:t>
            </a:r>
            <a:r>
              <a:rPr lang="en-US" sz="2000">
                <a:latin typeface="Aptos"/>
                <a:hlinkClick r:id="rId5"/>
              </a:rPr>
              <a:t>lisa.gianni@ct.gov</a:t>
            </a:r>
            <a:endParaRPr lang="en-US" sz="2000">
              <a:latin typeface="Aptos"/>
            </a:endParaRPr>
          </a:p>
          <a:p>
            <a:r>
              <a:rPr lang="en-US" sz="2000" b="1">
                <a:latin typeface="+mn-lt"/>
              </a:rPr>
              <a:t>Application Due</a:t>
            </a:r>
            <a:r>
              <a:rPr lang="en-US" sz="2000">
                <a:latin typeface="+mn-lt"/>
              </a:rPr>
              <a:t>: May 1, 2026, 4:00 PM ET| 1 Electronic copy emailed to Official Contact | </a:t>
            </a:r>
            <a:r>
              <a:rPr lang="en-US" sz="2000">
                <a:latin typeface="+mn-lt"/>
                <a:hlinkClick r:id="rId5"/>
              </a:rPr>
              <a:t>lisa.gianni@ct.gov</a:t>
            </a:r>
            <a:endParaRPr lang="en-US" sz="2000">
              <a:latin typeface="+mn-lt"/>
            </a:endParaRPr>
          </a:p>
          <a:p>
            <a:r>
              <a:rPr lang="en-US" sz="2000" b="1">
                <a:latin typeface="+mn-lt"/>
              </a:rPr>
              <a:t>Contract Awards</a:t>
            </a:r>
            <a:r>
              <a:rPr lang="en-US" sz="2000">
                <a:latin typeface="+mn-lt"/>
              </a:rPr>
              <a:t>: One (1), dependent upon availability of funding. CSDE may make awards for Project A, B, or both depending on funding</a:t>
            </a:r>
          </a:p>
          <a:p>
            <a:r>
              <a:rPr lang="en-US" sz="2000" b="1">
                <a:latin typeface="+mn-lt"/>
              </a:rPr>
              <a:t>Contract Period</a:t>
            </a:r>
            <a:r>
              <a:rPr lang="en-US" sz="2000">
                <a:latin typeface="+mn-lt"/>
              </a:rPr>
              <a:t>: Upon execution until June 30, 2027</a:t>
            </a:r>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24</a:t>
            </a:fld>
            <a:endParaRPr lang="en-US"/>
          </a:p>
        </p:txBody>
      </p:sp>
    </p:spTree>
    <p:extLst>
      <p:ext uri="{BB962C8B-B14F-4D97-AF65-F5344CB8AC3E}">
        <p14:creationId xmlns:p14="http://schemas.microsoft.com/office/powerpoint/2010/main" val="185930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2721-D0A7-AA27-5841-0748D8969FD4}"/>
              </a:ext>
            </a:extLst>
          </p:cNvPr>
          <p:cNvSpPr>
            <a:spLocks noGrp="1"/>
          </p:cNvSpPr>
          <p:nvPr>
            <p:ph type="title"/>
          </p:nvPr>
        </p:nvSpPr>
        <p:spPr>
          <a:xfrm>
            <a:off x="838200" y="1379984"/>
            <a:ext cx="10515600" cy="712834"/>
          </a:xfrm>
        </p:spPr>
        <p:txBody>
          <a:bodyPr/>
          <a:lstStyle/>
          <a:p>
            <a:r>
              <a:rPr lang="en-US" b="1"/>
              <a:t>Submission Instructions</a:t>
            </a:r>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a:xfrm>
            <a:off x="559910" y="2352724"/>
            <a:ext cx="11262896" cy="3523410"/>
          </a:xfrm>
        </p:spPr>
        <p:txBody>
          <a:bodyPr>
            <a:noAutofit/>
          </a:bodyPr>
          <a:lstStyle/>
          <a:p>
            <a:pPr marL="0" indent="0">
              <a:buNone/>
            </a:pPr>
            <a:r>
              <a:rPr lang="en-US" sz="2000" b="1"/>
              <a:t>Submission Address</a:t>
            </a:r>
            <a:r>
              <a:rPr lang="en-US" sz="2000"/>
              <a:t>: Email to Lisa Gianni, </a:t>
            </a:r>
            <a:r>
              <a:rPr lang="en-US" sz="2000">
                <a:hlinkClick r:id="rId3"/>
              </a:rPr>
              <a:t>lisa.gianni@ct.gov</a:t>
            </a:r>
            <a:endParaRPr lang="en-US" sz="2000" b="1"/>
          </a:p>
          <a:p>
            <a:pPr marL="0" indent="0">
              <a:buNone/>
            </a:pPr>
            <a:r>
              <a:rPr lang="en-US" sz="2000" b="1"/>
              <a:t>Format Requirements</a:t>
            </a:r>
          </a:p>
          <a:p>
            <a:r>
              <a:rPr lang="en-US" sz="2000"/>
              <a:t>Required Outline, Cover Sheet, Table of Contents, Executive Summary (2 page maximum), Attachments not accepted and will disqualify application if submitted, Style Requirements, Pagination, Confidential Information Declaration, Conflict of Interest Disclosure</a:t>
            </a:r>
          </a:p>
          <a:p>
            <a:pPr marL="0" indent="0">
              <a:buNone/>
            </a:pPr>
            <a:r>
              <a:rPr lang="en-US" sz="2000" b="1"/>
              <a:t>Separate Submissions</a:t>
            </a:r>
          </a:p>
          <a:p>
            <a:r>
              <a:rPr lang="en-US" sz="2000"/>
              <a:t>Multiple proposals are not an option for this procurement; multiple cost options within a single proposal are allowed</a:t>
            </a:r>
          </a:p>
          <a:p>
            <a:pPr marL="0" indent="0">
              <a:buNone/>
            </a:pPr>
            <a:r>
              <a:rPr lang="en-US" sz="2000" b="1"/>
              <a:t>Late Submissions</a:t>
            </a:r>
          </a:p>
          <a:p>
            <a:r>
              <a:rPr lang="en-US" sz="2000"/>
              <a:t>Late submissions will not be accepted</a:t>
            </a:r>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25</a:t>
            </a:fld>
            <a:endParaRPr lang="en-US"/>
          </a:p>
        </p:txBody>
      </p:sp>
    </p:spTree>
    <p:extLst>
      <p:ext uri="{BB962C8B-B14F-4D97-AF65-F5344CB8AC3E}">
        <p14:creationId xmlns:p14="http://schemas.microsoft.com/office/powerpoint/2010/main" val="1911563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309DFC-3EA6-77A1-40B8-2645D25785E0}"/>
              </a:ext>
            </a:extLst>
          </p:cNvPr>
          <p:cNvSpPr>
            <a:spLocks noGrp="1"/>
          </p:cNvSpPr>
          <p:nvPr>
            <p:ph type="title"/>
          </p:nvPr>
        </p:nvSpPr>
        <p:spPr>
          <a:xfrm>
            <a:off x="838200" y="1276116"/>
            <a:ext cx="10515600" cy="546787"/>
          </a:xfrm>
        </p:spPr>
        <p:txBody>
          <a:bodyPr/>
          <a:lstStyle/>
          <a:p>
            <a:r>
              <a:rPr lang="en-US" b="1"/>
              <a:t>Application Review Process &amp; Expectations</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26</a:t>
            </a:fld>
            <a:endParaRPr lang="en-US"/>
          </a:p>
        </p:txBody>
      </p:sp>
      <p:sp>
        <p:nvSpPr>
          <p:cNvPr id="20" name="Content Placeholder 2"/>
          <p:cNvSpPr>
            <a:spLocks noGrp="1"/>
          </p:cNvSpPr>
          <p:nvPr>
            <p:ph idx="1"/>
          </p:nvPr>
        </p:nvSpPr>
        <p:spPr>
          <a:xfrm>
            <a:off x="366208" y="1970314"/>
            <a:ext cx="11154783" cy="4570187"/>
          </a:xfrm>
        </p:spPr>
        <p:txBody>
          <a:bodyPr vert="horz" lIns="91440" tIns="45720" rIns="91440" bIns="45720" rtlCol="0" anchor="t">
            <a:noAutofit/>
          </a:bodyPr>
          <a:lstStyle/>
          <a:p>
            <a:pPr marL="0" indent="0">
              <a:buNone/>
            </a:pPr>
            <a:r>
              <a:rPr lang="en-US" sz="2000" b="1"/>
              <a:t>Review Committee</a:t>
            </a:r>
          </a:p>
          <a:p>
            <a:r>
              <a:rPr lang="en-US" sz="2000"/>
              <a:t>Composed of individuals, CSDE staff or other designees as deemed appropriate</a:t>
            </a:r>
          </a:p>
          <a:p>
            <a:r>
              <a:rPr lang="en-US" sz="2000"/>
              <a:t>Reviewers will include subject matter experts in structured literacy, dyslexia and higher education</a:t>
            </a:r>
          </a:p>
          <a:p>
            <a:pPr marL="0" indent="0">
              <a:buNone/>
            </a:pPr>
            <a:r>
              <a:rPr lang="en-US" sz="2000" b="1"/>
              <a:t>Scoring Process</a:t>
            </a:r>
          </a:p>
          <a:p>
            <a:r>
              <a:rPr lang="en-US" sz="2000"/>
              <a:t>Reviewers will evaluate all proposals that meet minimum requirements by score, rank order and make recommendations for contract award</a:t>
            </a:r>
          </a:p>
          <a:p>
            <a:r>
              <a:rPr lang="en-US" sz="2000"/>
              <a:t>Commissioner of Education will make the final selection</a:t>
            </a:r>
          </a:p>
          <a:p>
            <a:r>
              <a:rPr lang="en-US" sz="2000"/>
              <a:t>CSDE reserves the right to award a proposer who did not rank the highest if it deems it to be in the best interest of the State</a:t>
            </a:r>
          </a:p>
          <a:p>
            <a:pPr marL="0" indent="0">
              <a:buNone/>
            </a:pPr>
            <a:r>
              <a:rPr lang="en-US" sz="2000" b="1"/>
              <a:t>Post-Award Expectations</a:t>
            </a:r>
          </a:p>
          <a:p>
            <a:r>
              <a:rPr lang="en-US" sz="2000"/>
              <a:t>Selected Contractor will work in close coordination with CSDE/ODRD</a:t>
            </a:r>
          </a:p>
          <a:p>
            <a:r>
              <a:rPr lang="en-US" sz="2000"/>
              <a:t>Access to EPP program documentation will be facilitated by CSDE/ODRD</a:t>
            </a:r>
          </a:p>
        </p:txBody>
      </p:sp>
    </p:spTree>
    <p:extLst>
      <p:ext uri="{BB962C8B-B14F-4D97-AF65-F5344CB8AC3E}">
        <p14:creationId xmlns:p14="http://schemas.microsoft.com/office/powerpoint/2010/main" val="658330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2721-D0A7-AA27-5841-0748D8969FD4}"/>
              </a:ext>
            </a:extLst>
          </p:cNvPr>
          <p:cNvSpPr>
            <a:spLocks noGrp="1"/>
          </p:cNvSpPr>
          <p:nvPr>
            <p:ph type="title"/>
          </p:nvPr>
        </p:nvSpPr>
        <p:spPr>
          <a:xfrm>
            <a:off x="685801" y="1379984"/>
            <a:ext cx="10515600" cy="644760"/>
          </a:xfrm>
        </p:spPr>
        <p:txBody>
          <a:bodyPr/>
          <a:lstStyle/>
          <a:p>
            <a:r>
              <a:rPr lang="en-US" b="1" dirty="0"/>
              <a:t>Official Contact Information</a:t>
            </a:r>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a:xfrm>
            <a:off x="528320" y="2565871"/>
            <a:ext cx="10673081" cy="3160015"/>
          </a:xfrm>
        </p:spPr>
        <p:txBody>
          <a:bodyPr>
            <a:noAutofit/>
          </a:bodyPr>
          <a:lstStyle/>
          <a:p>
            <a:pPr marL="0" indent="0">
              <a:buNone/>
            </a:pPr>
            <a:r>
              <a:rPr lang="en-US" b="1" dirty="0">
                <a:latin typeface="+mn-lt"/>
              </a:rPr>
              <a:t>RFP Procurement Contact </a:t>
            </a:r>
          </a:p>
          <a:p>
            <a:pPr marL="0" indent="0">
              <a:spcBef>
                <a:spcPts val="0"/>
              </a:spcBef>
              <a:buNone/>
            </a:pPr>
            <a:r>
              <a:rPr lang="en-US" dirty="0">
                <a:latin typeface="+mn-lt"/>
              </a:rPr>
              <a:t>Lisa Gianni, Associate Education Consultant, </a:t>
            </a:r>
          </a:p>
          <a:p>
            <a:pPr marL="0" indent="0">
              <a:spcBef>
                <a:spcPts val="0"/>
              </a:spcBef>
              <a:buNone/>
            </a:pPr>
            <a:r>
              <a:rPr lang="en-US" dirty="0">
                <a:latin typeface="+mn-lt"/>
              </a:rPr>
              <a:t>Office of Dyslexia and Reading Disabilities, lisa.gianni@ct.gov</a:t>
            </a:r>
          </a:p>
          <a:p>
            <a:pPr marL="0" indent="0">
              <a:spcBef>
                <a:spcPts val="0"/>
              </a:spcBef>
              <a:buNone/>
            </a:pPr>
            <a:endParaRPr lang="en-US" dirty="0">
              <a:latin typeface="+mn-lt"/>
            </a:endParaRPr>
          </a:p>
          <a:p>
            <a:r>
              <a:rPr lang="en-US" dirty="0">
                <a:latin typeface="+mn-lt"/>
              </a:rPr>
              <a:t>All RFP questions must be submitted in writing, no phone inquiries accepted, unrelated or late questions will not be answered</a:t>
            </a:r>
          </a:p>
          <a:p>
            <a:pPr marL="0" indent="0">
              <a:buNone/>
            </a:pPr>
            <a:endParaRPr lang="en-US" sz="2000" dirty="0">
              <a:latin typeface="+mn-lt"/>
            </a:endParaRPr>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27</a:t>
            </a:fld>
            <a:endParaRPr lang="en-US"/>
          </a:p>
        </p:txBody>
      </p:sp>
    </p:spTree>
    <p:extLst>
      <p:ext uri="{BB962C8B-B14F-4D97-AF65-F5344CB8AC3E}">
        <p14:creationId xmlns:p14="http://schemas.microsoft.com/office/powerpoint/2010/main" val="157013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that has the words &quot;Thank you&quot; and also have important deadline dates">
            <a:extLst>
              <a:ext uri="{FF2B5EF4-FFF2-40B4-BE49-F238E27FC236}">
                <a16:creationId xmlns:a16="http://schemas.microsoft.com/office/drawing/2014/main" id="{5AA51480-5F70-9E8F-8AE1-60961C00B433}"/>
              </a:ext>
            </a:extLst>
          </p:cNvPr>
          <p:cNvPicPr>
            <a:picLocks noChangeAspect="1"/>
          </p:cNvPicPr>
          <p:nvPr/>
        </p:nvPicPr>
        <p:blipFill>
          <a:blip r:embed="rId3">
            <a:alphaModFix amt="5000"/>
          </a:blip>
          <a:stretch>
            <a:fillRect/>
          </a:stretch>
        </p:blipFill>
        <p:spPr>
          <a:xfrm>
            <a:off x="223234" y="1334738"/>
            <a:ext cx="11745531" cy="5299656"/>
          </a:xfrm>
          <a:prstGeom prst="rect">
            <a:avLst/>
          </a:prstGeom>
        </p:spPr>
      </p:pic>
      <p:sp>
        <p:nvSpPr>
          <p:cNvPr id="2" name="Title 1">
            <a:extLst>
              <a:ext uri="{FF2B5EF4-FFF2-40B4-BE49-F238E27FC236}">
                <a16:creationId xmlns:a16="http://schemas.microsoft.com/office/drawing/2014/main" id="{5DEA2721-D0A7-AA27-5841-0748D8969FD4}"/>
              </a:ext>
            </a:extLst>
          </p:cNvPr>
          <p:cNvSpPr>
            <a:spLocks noGrp="1"/>
          </p:cNvSpPr>
          <p:nvPr>
            <p:ph type="title"/>
          </p:nvPr>
        </p:nvSpPr>
        <p:spPr>
          <a:xfrm>
            <a:off x="838200" y="1379983"/>
            <a:ext cx="10515600" cy="767305"/>
          </a:xfrm>
        </p:spPr>
        <p:txBody>
          <a:bodyPr>
            <a:normAutofit/>
          </a:bodyPr>
          <a:lstStyle/>
          <a:p>
            <a:r>
              <a:rPr lang="en-US" sz="4400" b="1" dirty="0"/>
              <a:t>Thank You!</a:t>
            </a:r>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a:xfrm>
            <a:off x="376913" y="2341694"/>
            <a:ext cx="11523166" cy="3523410"/>
          </a:xfrm>
        </p:spPr>
        <p:txBody>
          <a:bodyPr vert="horz" lIns="91440" tIns="45720" rIns="91440" bIns="45720" rtlCol="0" anchor="t">
            <a:noAutofit/>
          </a:bodyPr>
          <a:lstStyle/>
          <a:p>
            <a:r>
              <a:rPr lang="en-US" sz="2400" b="1"/>
              <a:t>Submit Questions By: April 1, 2026| 4:00 PM ET | </a:t>
            </a:r>
            <a:r>
              <a:rPr lang="en-US" sz="2400"/>
              <a:t>Submit to: lisa.gianni@ct.gov</a:t>
            </a:r>
          </a:p>
          <a:p>
            <a:r>
              <a:rPr lang="en-US" sz="2400" b="1"/>
              <a:t>Answers will Be Posted: April 10, 2026| Location: </a:t>
            </a:r>
            <a:r>
              <a:rPr lang="en-US" sz="2400">
                <a:hlinkClick r:id="rId4">
                  <a:extLst>
                    <a:ext uri="{A12FA001-AC4F-418D-AE19-62706E023703}">
                      <ahyp:hlinkClr xmlns:ahyp="http://schemas.microsoft.com/office/drawing/2018/hyperlinkcolor" val="tx"/>
                    </a:ext>
                  </a:extLst>
                </a:hlinkClick>
              </a:rPr>
              <a:t>CT Source Bid Board</a:t>
            </a:r>
            <a:r>
              <a:rPr lang="en-US" sz="2400"/>
              <a:t> and </a:t>
            </a:r>
            <a:r>
              <a:rPr lang="en-US" sz="2400">
                <a:hlinkClick r:id="rId5">
                  <a:extLst>
                    <a:ext uri="{A12FA001-AC4F-418D-AE19-62706E023703}">
                      <ahyp:hlinkClr xmlns:ahyp="http://schemas.microsoft.com/office/drawing/2018/hyperlinkcolor" val="tx"/>
                    </a:ext>
                  </a:extLst>
                </a:hlinkClick>
              </a:rPr>
              <a:t>2026 RFPs</a:t>
            </a:r>
            <a:endParaRPr lang="en-US" sz="2400" b="1"/>
          </a:p>
          <a:p>
            <a:r>
              <a:rPr lang="en-US" sz="2400" b="1"/>
              <a:t>Letter of Intent Due: April 13, 2026| 4:00 PM ET</a:t>
            </a:r>
          </a:p>
          <a:p>
            <a:r>
              <a:rPr lang="en-US" sz="2400" b="1"/>
              <a:t>Application Due: May 1, 2026| 4:00 PM Eastern</a:t>
            </a:r>
          </a:p>
          <a:p>
            <a:pPr marL="0" indent="0">
              <a:buNone/>
            </a:pPr>
            <a:endParaRPr lang="en-US" sz="2400" b="1"/>
          </a:p>
          <a:p>
            <a:pPr marL="0" indent="0">
              <a:buNone/>
            </a:pPr>
            <a:r>
              <a:rPr lang="en-US" sz="2400" b="1"/>
              <a:t>We look forward to receiving strong applications that support Connecticut’s structured literacy and dyslexia goals for higher education and student outcomes.</a:t>
            </a:r>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28</a:t>
            </a:fld>
            <a:endParaRPr lang="en-US"/>
          </a:p>
        </p:txBody>
      </p:sp>
    </p:spTree>
    <p:extLst>
      <p:ext uri="{BB962C8B-B14F-4D97-AF65-F5344CB8AC3E}">
        <p14:creationId xmlns:p14="http://schemas.microsoft.com/office/powerpoint/2010/main" val="2598007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6657-29EE-7472-5B86-1CD167E11EB7}"/>
              </a:ext>
            </a:extLst>
          </p:cNvPr>
          <p:cNvSpPr>
            <a:spLocks noGrp="1"/>
          </p:cNvSpPr>
          <p:nvPr>
            <p:ph type="title"/>
          </p:nvPr>
        </p:nvSpPr>
        <p:spPr>
          <a:xfrm>
            <a:off x="838200" y="1268846"/>
            <a:ext cx="10515600" cy="495560"/>
          </a:xfrm>
        </p:spPr>
        <p:txBody>
          <a:bodyPr>
            <a:normAutofit fontScale="90000"/>
          </a:bodyPr>
          <a:lstStyle/>
          <a:p>
            <a:r>
              <a:rPr lang="en-US">
                <a:latin typeface="Aptos"/>
              </a:rPr>
              <a:t>Connecticut’s Educator Preparation Program Landscape</a:t>
            </a:r>
            <a:endParaRPr lang="en-US"/>
          </a:p>
        </p:txBody>
      </p:sp>
      <p:sp>
        <p:nvSpPr>
          <p:cNvPr id="4" name="Slide Number Placeholder 3">
            <a:extLst>
              <a:ext uri="{FF2B5EF4-FFF2-40B4-BE49-F238E27FC236}">
                <a16:creationId xmlns:a16="http://schemas.microsoft.com/office/drawing/2014/main" id="{D7AD0669-2BD6-DB59-8529-FCF3A4272006}"/>
              </a:ext>
            </a:extLst>
          </p:cNvPr>
          <p:cNvSpPr>
            <a:spLocks noGrp="1"/>
          </p:cNvSpPr>
          <p:nvPr>
            <p:ph type="sldNum" sz="quarter" idx="12"/>
          </p:nvPr>
        </p:nvSpPr>
        <p:spPr/>
        <p:txBody>
          <a:bodyPr/>
          <a:lstStyle/>
          <a:p>
            <a:fld id="{24496B1A-CBF2-C54D-B723-E625441D0ED7}" type="slidenum">
              <a:rPr lang="en-US" smtClean="0"/>
              <a:t>3</a:t>
            </a:fld>
            <a:endParaRPr lang="en-US"/>
          </a:p>
        </p:txBody>
      </p:sp>
      <p:sp>
        <p:nvSpPr>
          <p:cNvPr id="7" name="Content Placeholder 2">
            <a:extLst>
              <a:ext uri="{FF2B5EF4-FFF2-40B4-BE49-F238E27FC236}">
                <a16:creationId xmlns:a16="http://schemas.microsoft.com/office/drawing/2014/main" id="{AF8A6FDB-062C-9F76-D92E-EC65E010869C}"/>
              </a:ext>
            </a:extLst>
          </p:cNvPr>
          <p:cNvSpPr>
            <a:spLocks noGrp="1"/>
          </p:cNvSpPr>
          <p:nvPr/>
        </p:nvSpPr>
        <p:spPr>
          <a:xfrm>
            <a:off x="448972" y="1857612"/>
            <a:ext cx="11592774" cy="48381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Aptos"/>
              </a:rPr>
              <a:t>Educator Preparation Institutions</a:t>
            </a:r>
          </a:p>
          <a:p>
            <a:pPr lvl="1"/>
            <a:r>
              <a:rPr lang="en-US" sz="2000">
                <a:solidFill>
                  <a:srgbClr val="255ABB"/>
                </a:solidFill>
                <a:latin typeface="Aptos"/>
              </a:rPr>
              <a:t>18 educator preparation providers operate programs in Connecticut</a:t>
            </a:r>
          </a:p>
          <a:p>
            <a:pPr lvl="1"/>
            <a:r>
              <a:rPr lang="en-US" sz="2000">
                <a:solidFill>
                  <a:srgbClr val="255ABB"/>
                </a:solidFill>
                <a:latin typeface="Aptos"/>
              </a:rPr>
              <a:t>Includes research universities, regional state universities, private and independent colleges, regional education service centers, and the Office of Higher Education Alternate Route to Certification</a:t>
            </a:r>
          </a:p>
          <a:p>
            <a:pPr marL="0" indent="0">
              <a:buNone/>
            </a:pPr>
            <a:r>
              <a:rPr lang="en-US" sz="2000" b="1">
                <a:latin typeface="Aptos"/>
              </a:rPr>
              <a:t>Educator Preparation Programs (EPPs)</a:t>
            </a:r>
          </a:p>
          <a:p>
            <a:pPr lvl="1"/>
            <a:r>
              <a:rPr lang="en-US" sz="2000">
                <a:solidFill>
                  <a:srgbClr val="255ABB"/>
                </a:solidFill>
                <a:latin typeface="Aptos"/>
              </a:rPr>
              <a:t>229 preparation programs statewide</a:t>
            </a:r>
          </a:p>
          <a:p>
            <a:pPr lvl="1"/>
            <a:r>
              <a:rPr lang="en-US" sz="2000">
                <a:solidFill>
                  <a:srgbClr val="255ABB"/>
                </a:solidFill>
                <a:latin typeface="Aptos"/>
              </a:rPr>
              <a:t>Programs span undergraduate, graduate, and alternate route to certification (ARC) pathways</a:t>
            </a:r>
          </a:p>
          <a:p>
            <a:pPr lvl="1"/>
            <a:r>
              <a:rPr lang="en-US" sz="2000">
                <a:solidFill>
                  <a:srgbClr val="255ABB"/>
                </a:solidFill>
                <a:latin typeface="Aptos"/>
              </a:rPr>
              <a:t>All programs</a:t>
            </a:r>
          </a:p>
          <a:p>
            <a:pPr marL="0" indent="0">
              <a:buNone/>
            </a:pPr>
            <a:r>
              <a:rPr lang="en-US" sz="2000" b="1">
                <a:latin typeface="Aptos"/>
              </a:rPr>
              <a:t>Geographic Distribution</a:t>
            </a:r>
          </a:p>
          <a:p>
            <a:pPr lvl="1"/>
            <a:r>
              <a:rPr lang="en-US" sz="2000">
                <a:solidFill>
                  <a:srgbClr val="255ABB"/>
                </a:solidFill>
                <a:latin typeface="Aptos"/>
              </a:rPr>
              <a:t>Major hubs are concentrated near urban centers, including the Hartford/New Haven corridor and Fairfield County, with regional needs met in eastern and western Connecticut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ptos"/>
                <a:ea typeface="+mn-ea"/>
                <a:cs typeface="+mn-cs"/>
              </a:rPr>
              <a:t>Audit Applicability</a:t>
            </a:r>
          </a:p>
          <a:p>
            <a:pPr lvl="1">
              <a:lnSpc>
                <a:spcPct val="100000"/>
              </a:lnSpc>
              <a:spcBef>
                <a:spcPts val="0"/>
              </a:spcBef>
              <a:tabLst>
                <a:tab pos="3200400" algn="l"/>
              </a:tabLst>
              <a:defRPr/>
            </a:pPr>
            <a:r>
              <a:rPr lang="en-US" sz="2000">
                <a:solidFill>
                  <a:srgbClr val="255ABB"/>
                </a:solidFill>
                <a:latin typeface="Aptos"/>
              </a:rPr>
              <a:t>All EPPs are subject to this audit</a:t>
            </a:r>
            <a:endParaRPr kumimoji="0" lang="en-US" sz="2000" i="0" u="none" strike="noStrike" kern="1200" cap="none" spc="0" normalizeH="0" baseline="0" noProof="0">
              <a:ln>
                <a:noFill/>
              </a:ln>
              <a:solidFill>
                <a:srgbClr val="255ABB"/>
              </a:solidFill>
              <a:effectLst/>
              <a:uLnTx/>
              <a:uFillTx/>
              <a:latin typeface="Aptos"/>
              <a:ea typeface="+mn-ea"/>
              <a:cs typeface="+mn-cs"/>
            </a:endParaRPr>
          </a:p>
          <a:p>
            <a:pPr lvl="1"/>
            <a:endParaRPr lang="en-US" sz="2000">
              <a:solidFill>
                <a:srgbClr val="255ABB"/>
              </a:solidFill>
              <a:latin typeface="Aptos"/>
            </a:endParaRPr>
          </a:p>
        </p:txBody>
      </p:sp>
    </p:spTree>
    <p:extLst>
      <p:ext uri="{BB962C8B-B14F-4D97-AF65-F5344CB8AC3E}">
        <p14:creationId xmlns:p14="http://schemas.microsoft.com/office/powerpoint/2010/main" val="178329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309DFC-3EA6-77A1-40B8-2645D25785E0}"/>
              </a:ext>
            </a:extLst>
          </p:cNvPr>
          <p:cNvSpPr>
            <a:spLocks noGrp="1"/>
          </p:cNvSpPr>
          <p:nvPr>
            <p:ph type="title"/>
          </p:nvPr>
        </p:nvSpPr>
        <p:spPr/>
        <p:txBody>
          <a:bodyPr/>
          <a:lstStyle/>
          <a:p>
            <a:r>
              <a:rPr lang="en-US" b="1"/>
              <a:t>Policy &amp; Project Context</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4</a:t>
            </a:fld>
            <a:endParaRPr lang="en-US"/>
          </a:p>
        </p:txBody>
      </p:sp>
    </p:spTree>
    <p:extLst>
      <p:ext uri="{BB962C8B-B14F-4D97-AF65-F5344CB8AC3E}">
        <p14:creationId xmlns:p14="http://schemas.microsoft.com/office/powerpoint/2010/main" val="200706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B7EB-C6F6-FC73-4817-6962D054B6C4}"/>
              </a:ext>
            </a:extLst>
          </p:cNvPr>
          <p:cNvSpPr>
            <a:spLocks noGrp="1"/>
          </p:cNvSpPr>
          <p:nvPr>
            <p:ph type="title"/>
          </p:nvPr>
        </p:nvSpPr>
        <p:spPr>
          <a:xfrm>
            <a:off x="838200" y="1133211"/>
            <a:ext cx="10515600" cy="762498"/>
          </a:xfrm>
        </p:spPr>
        <p:txBody>
          <a:bodyPr/>
          <a:lstStyle/>
          <a:p>
            <a:r>
              <a:rPr lang="en-US" dirty="0">
                <a:latin typeface="Aptos"/>
              </a:rPr>
              <a:t>Policy &amp; Legislative Context</a:t>
            </a:r>
            <a:endParaRPr lang="en-US" dirty="0"/>
          </a:p>
        </p:txBody>
      </p:sp>
      <p:sp>
        <p:nvSpPr>
          <p:cNvPr id="4" name="Slide Number Placeholder 3">
            <a:extLst>
              <a:ext uri="{FF2B5EF4-FFF2-40B4-BE49-F238E27FC236}">
                <a16:creationId xmlns:a16="http://schemas.microsoft.com/office/drawing/2014/main" id="{59193A06-DA7A-B9A0-E20F-456B1595C34D}"/>
              </a:ext>
            </a:extLst>
          </p:cNvPr>
          <p:cNvSpPr>
            <a:spLocks noGrp="1"/>
          </p:cNvSpPr>
          <p:nvPr>
            <p:ph type="sldNum" sz="quarter" idx="12"/>
          </p:nvPr>
        </p:nvSpPr>
        <p:spPr/>
        <p:txBody>
          <a:bodyPr/>
          <a:lstStyle/>
          <a:p>
            <a:fld id="{24496B1A-CBF2-C54D-B723-E625441D0ED7}" type="slidenum">
              <a:rPr lang="en-US" smtClean="0"/>
              <a:t>5</a:t>
            </a:fld>
            <a:endParaRPr lang="en-US"/>
          </a:p>
        </p:txBody>
      </p:sp>
      <p:graphicFrame>
        <p:nvGraphicFramePr>
          <p:cNvPr id="5" name="Diagram 4" descr="Boxes that describe each subheading">
            <a:extLst>
              <a:ext uri="{FF2B5EF4-FFF2-40B4-BE49-F238E27FC236}">
                <a16:creationId xmlns:a16="http://schemas.microsoft.com/office/drawing/2014/main" id="{89D73A28-06F4-BF0C-4DAB-27B8FFBD0F65}"/>
              </a:ext>
            </a:extLst>
          </p:cNvPr>
          <p:cNvGraphicFramePr/>
          <p:nvPr>
            <p:extLst>
              <p:ext uri="{D42A27DB-BD31-4B8C-83A1-F6EECF244321}">
                <p14:modId xmlns:p14="http://schemas.microsoft.com/office/powerpoint/2010/main" val="1653886552"/>
              </p:ext>
            </p:extLst>
          </p:nvPr>
        </p:nvGraphicFramePr>
        <p:xfrm>
          <a:off x="920897" y="1895709"/>
          <a:ext cx="10152264" cy="48257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945667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3FA23-A3FC-0402-5F7B-CBF967655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1DA54-4596-5E0A-5394-B37A204933A8}"/>
              </a:ext>
            </a:extLst>
          </p:cNvPr>
          <p:cNvSpPr>
            <a:spLocks noGrp="1"/>
          </p:cNvSpPr>
          <p:nvPr>
            <p:ph type="title"/>
          </p:nvPr>
        </p:nvSpPr>
        <p:spPr>
          <a:xfrm>
            <a:off x="566476" y="1372094"/>
            <a:ext cx="11059048" cy="836633"/>
          </a:xfrm>
        </p:spPr>
        <p:txBody>
          <a:bodyPr>
            <a:normAutofit fontScale="90000"/>
          </a:bodyPr>
          <a:lstStyle/>
          <a:p>
            <a:r>
              <a:rPr lang="en-US" dirty="0"/>
              <a:t>What Has Been Developed</a:t>
            </a:r>
            <a:br>
              <a:rPr lang="en-US" dirty="0"/>
            </a:br>
            <a:r>
              <a:rPr lang="en-US" sz="3200" b="1" dirty="0">
                <a:solidFill>
                  <a:srgbClr val="255ABB"/>
                </a:solidFill>
                <a:latin typeface="Aptos" panose="020B0004020202020204" pitchFamily="34" charset="0"/>
              </a:rPr>
              <a:t>ODRD’s Draft Compliance and Audit Framework</a:t>
            </a:r>
          </a:p>
        </p:txBody>
      </p:sp>
      <p:sp>
        <p:nvSpPr>
          <p:cNvPr id="6" name="TextBox 5">
            <a:extLst>
              <a:ext uri="{FF2B5EF4-FFF2-40B4-BE49-F238E27FC236}">
                <a16:creationId xmlns:a16="http://schemas.microsoft.com/office/drawing/2014/main" id="{CDFFAE93-5F03-FDE0-C85A-67AE52961E56}"/>
              </a:ext>
            </a:extLst>
          </p:cNvPr>
          <p:cNvSpPr txBox="1"/>
          <p:nvPr/>
        </p:nvSpPr>
        <p:spPr>
          <a:xfrm>
            <a:off x="208723" y="2673069"/>
            <a:ext cx="11817316" cy="3416320"/>
          </a:xfrm>
          <a:prstGeom prst="rect">
            <a:avLst/>
          </a:prstGeom>
          <a:noFill/>
          <a:ln w="12700">
            <a:noFill/>
          </a:ln>
        </p:spPr>
        <p:txBody>
          <a:bodyPr wrap="square">
            <a:spAutoFit/>
          </a:bodyPr>
          <a:lstStyle/>
          <a:p>
            <a:pPr marL="285750" indent="-285750" rtl="0" fontAlgn="base">
              <a:buFont typeface="Wingdings" panose="05000000000000000000" pitchFamily="2" charset="2"/>
              <a:buChar char="Ø"/>
            </a:pPr>
            <a:r>
              <a:rPr lang="en-US" sz="2400" dirty="0">
                <a:solidFill>
                  <a:srgbClr val="000000"/>
                </a:solidFill>
                <a:latin typeface="Aptos" panose="020B0004020202020204" pitchFamily="34" charset="0"/>
              </a:rPr>
              <a:t>Describes a baseline compliance and audit framework to verify dyslexia‑specific instruction in educator preparation programs, aligned with section (e) of CGS 10‑145a and section (c) of CGS 10‑14z</a:t>
            </a:r>
          </a:p>
          <a:p>
            <a:pPr rtl="0" fontAlgn="base"/>
            <a:endParaRPr lang="en-US" sz="2400" dirty="0">
              <a:solidFill>
                <a:srgbClr val="000000"/>
              </a:solidFill>
              <a:latin typeface="Aptos" panose="020B0004020202020204" pitchFamily="34" charset="0"/>
            </a:endParaRPr>
          </a:p>
          <a:p>
            <a:pPr marL="285750" indent="-285750" rtl="0" fontAlgn="base">
              <a:buFont typeface="Wingdings" panose="05000000000000000000" pitchFamily="2" charset="2"/>
              <a:buChar char="Ø"/>
            </a:pPr>
            <a:r>
              <a:rPr lang="en-US" sz="2400" b="0" i="0" u="none" strike="noStrike" dirty="0">
                <a:solidFill>
                  <a:srgbClr val="000000"/>
                </a:solidFill>
                <a:effectLst/>
                <a:latin typeface="Aptos" panose="020B0004020202020204" pitchFamily="34" charset="0"/>
              </a:rPr>
              <a:t>Establishes requirements to verify that preparation programs meet standards in scientifically based reading research, structured literacy, and dyslexia identification and instruction, including supervised practicum</a:t>
            </a:r>
          </a:p>
          <a:p>
            <a:pPr marL="285750" indent="-285750" rtl="0" fontAlgn="base">
              <a:buFont typeface="Wingdings" panose="05000000000000000000" pitchFamily="2" charset="2"/>
              <a:buChar char="Ø"/>
            </a:pPr>
            <a:endParaRPr lang="en-US" sz="2400" dirty="0">
              <a:solidFill>
                <a:srgbClr val="000000"/>
              </a:solidFill>
              <a:latin typeface="Aptos" panose="020B0004020202020204" pitchFamily="34" charset="0"/>
            </a:endParaRPr>
          </a:p>
          <a:p>
            <a:pPr marL="285750" indent="-285750" rtl="0" fontAlgn="base">
              <a:buFont typeface="Wingdings" panose="05000000000000000000" pitchFamily="2" charset="2"/>
              <a:buChar char="Ø"/>
            </a:pPr>
            <a:r>
              <a:rPr lang="en-US" sz="2400" dirty="0">
                <a:solidFill>
                  <a:srgbClr val="000000"/>
                </a:solidFill>
                <a:latin typeface="Aptos" panose="020B0004020202020204" pitchFamily="34" charset="0"/>
              </a:rPr>
              <a:t>Grounded in the CT Educator Competencies for Structured Literacy and Dyslexia</a:t>
            </a:r>
            <a:endParaRPr lang="en-US" sz="24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14183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D453-8F12-8523-D5A6-C0C201D5C7CB}"/>
              </a:ext>
            </a:extLst>
          </p:cNvPr>
          <p:cNvSpPr>
            <a:spLocks noGrp="1"/>
          </p:cNvSpPr>
          <p:nvPr>
            <p:ph type="title"/>
          </p:nvPr>
        </p:nvSpPr>
        <p:spPr>
          <a:xfrm>
            <a:off x="838200" y="1393769"/>
            <a:ext cx="10515600" cy="637767"/>
          </a:xfrm>
        </p:spPr>
        <p:txBody>
          <a:bodyPr>
            <a:normAutofit/>
          </a:bodyPr>
          <a:lstStyle/>
          <a:p>
            <a:pPr algn="ctr"/>
            <a:r>
              <a:rPr lang="en-US" sz="3200" b="1" dirty="0">
                <a:solidFill>
                  <a:srgbClr val="255ABB"/>
                </a:solidFill>
                <a:latin typeface="Aptos" panose="020B0004020202020204" pitchFamily="34" charset="0"/>
              </a:rPr>
              <a:t>What This Procurement Addresses</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7</a:t>
            </a:fld>
            <a:endParaRPr lang="en-US"/>
          </a:p>
        </p:txBody>
      </p:sp>
      <p:sp>
        <p:nvSpPr>
          <p:cNvPr id="7" name="TextBox 6">
            <a:extLst>
              <a:ext uri="{FF2B5EF4-FFF2-40B4-BE49-F238E27FC236}">
                <a16:creationId xmlns:a16="http://schemas.microsoft.com/office/drawing/2014/main" id="{9553C80A-9457-71D5-0CC4-6D18FD21F7FE}"/>
              </a:ext>
            </a:extLst>
          </p:cNvPr>
          <p:cNvSpPr txBox="1"/>
          <p:nvPr/>
        </p:nvSpPr>
        <p:spPr>
          <a:xfrm>
            <a:off x="242552" y="2254950"/>
            <a:ext cx="11706895" cy="3877985"/>
          </a:xfrm>
          <a:prstGeom prst="rect">
            <a:avLst/>
          </a:prstGeom>
          <a:noFill/>
          <a:ln w="12700">
            <a:noFill/>
          </a:ln>
        </p:spPr>
        <p:txBody>
          <a:bodyPr wrap="square" rtlCol="0">
            <a:spAutoFit/>
          </a:bodyPr>
          <a:lstStyle/>
          <a:p>
            <a:pPr fontAlgn="base"/>
            <a:r>
              <a:rPr lang="en-US" sz="2800" b="1">
                <a:solidFill>
                  <a:srgbClr val="255ABB"/>
                </a:solidFill>
                <a:latin typeface="Aptos" panose="020B0004020202020204" pitchFamily="34" charset="0"/>
              </a:rPr>
              <a:t>Service Outcome Goals</a:t>
            </a:r>
            <a:r>
              <a:rPr lang="en-US" sz="2800">
                <a:solidFill>
                  <a:srgbClr val="255ABB"/>
                </a:solidFill>
                <a:latin typeface="Aptos" panose="020B0004020202020204" pitchFamily="34" charset="0"/>
              </a:rPr>
              <a:t>​</a:t>
            </a:r>
            <a:endParaRPr lang="en-US" sz="2000">
              <a:latin typeface="Aptos" panose="020B0004020202020204" pitchFamily="34" charset="0"/>
            </a:endParaRPr>
          </a:p>
          <a:p>
            <a:pPr fontAlgn="base"/>
            <a:r>
              <a:rPr lang="en-US" sz="2000" b="1">
                <a:latin typeface="Aptos" panose="020B0004020202020204" pitchFamily="34" charset="0"/>
              </a:rPr>
              <a:t>Scope of Service is separated into two projects; both must be addressed to be considered complete</a:t>
            </a:r>
          </a:p>
          <a:p>
            <a:pPr fontAlgn="base"/>
            <a:endParaRPr lang="en-US" sz="2000" b="1">
              <a:latin typeface="Aptos" panose="020B0004020202020204" pitchFamily="34" charset="0"/>
            </a:endParaRPr>
          </a:p>
          <a:p>
            <a:pPr marL="285750" indent="-285750" fontAlgn="base">
              <a:buFont typeface="Arial" panose="020B0604020202020204" pitchFamily="34" charset="0"/>
              <a:buChar char="•"/>
            </a:pPr>
            <a:r>
              <a:rPr lang="en-US" sz="2000">
                <a:latin typeface="Aptos" panose="020B0004020202020204" pitchFamily="34" charset="0"/>
              </a:rPr>
              <a:t>Review and evaluate alignment of the existing draft framework with statute</a:t>
            </a:r>
          </a:p>
          <a:p>
            <a:pPr marL="285750" indent="-285750" fontAlgn="base">
              <a:buFont typeface="Arial" panose="020B0604020202020204" pitchFamily="34" charset="0"/>
              <a:buChar char="•"/>
            </a:pPr>
            <a:r>
              <a:rPr lang="en-US" sz="2000">
                <a:latin typeface="Aptos" panose="020B0004020202020204" pitchFamily="34" charset="0"/>
              </a:rPr>
              <a:t>Provide recommendations to support ODRD in strengthening the rigor of the compliance measures and audit procedures in the draft framework</a:t>
            </a:r>
          </a:p>
          <a:p>
            <a:pPr marL="285750" indent="-285750" fontAlgn="base">
              <a:buFont typeface="Arial" panose="020B0604020202020204" pitchFamily="34" charset="0"/>
              <a:buChar char="•"/>
            </a:pPr>
            <a:r>
              <a:rPr lang="en-US" sz="2000">
                <a:latin typeface="Aptos" panose="020B0004020202020204" pitchFamily="34" charset="0"/>
              </a:rPr>
              <a:t>Provide recommendations for aligning audit procedures with the information submitted through accreditation</a:t>
            </a:r>
          </a:p>
          <a:p>
            <a:pPr marL="285750" indent="-285750" fontAlgn="base">
              <a:buFont typeface="Arial" panose="020B0604020202020204" pitchFamily="34" charset="0"/>
              <a:buChar char="•"/>
            </a:pPr>
            <a:r>
              <a:rPr lang="en-US" sz="2000">
                <a:latin typeface="Aptos" panose="020B0004020202020204" pitchFamily="34" charset="0"/>
              </a:rPr>
              <a:t>Develop and provide training in the strengthened compliance measures and audit procedures for auditors</a:t>
            </a:r>
          </a:p>
          <a:p>
            <a:pPr marL="285750" indent="-285750" fontAlgn="base">
              <a:buFont typeface="Arial" panose="020B0604020202020204" pitchFamily="34" charset="0"/>
              <a:buChar char="•"/>
            </a:pPr>
            <a:r>
              <a:rPr lang="en-US" sz="2000">
                <a:latin typeface="Aptos" panose="020B0004020202020204" pitchFamily="34" charset="0"/>
              </a:rPr>
              <a:t>Conduct audits of up to 229 educator preparation programs</a:t>
            </a:r>
            <a:endParaRPr lang="en-US"/>
          </a:p>
          <a:p>
            <a:pPr marL="285750" indent="-285750" fontAlgn="base">
              <a:buFont typeface="Arial" panose="020B0604020202020204" pitchFamily="34" charset="0"/>
              <a:buChar char="•"/>
            </a:pPr>
            <a:endParaRPr lang="en-US"/>
          </a:p>
        </p:txBody>
      </p:sp>
    </p:spTree>
    <p:extLst>
      <p:ext uri="{BB962C8B-B14F-4D97-AF65-F5344CB8AC3E}">
        <p14:creationId xmlns:p14="http://schemas.microsoft.com/office/powerpoint/2010/main" val="80919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A5B0-4BE6-E9B0-6E90-5AC989154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85041-5818-D7EA-8C1D-0460CB42E640}"/>
              </a:ext>
            </a:extLst>
          </p:cNvPr>
          <p:cNvSpPr>
            <a:spLocks noGrp="1"/>
          </p:cNvSpPr>
          <p:nvPr>
            <p:ph type="title"/>
          </p:nvPr>
        </p:nvSpPr>
        <p:spPr>
          <a:xfrm>
            <a:off x="754487" y="1419527"/>
            <a:ext cx="10515600" cy="785884"/>
          </a:xfrm>
        </p:spPr>
        <p:txBody>
          <a:bodyPr>
            <a:normAutofit/>
          </a:bodyPr>
          <a:lstStyle/>
          <a:p>
            <a:r>
              <a:rPr lang="en-US" sz="3200" b="1" dirty="0">
                <a:solidFill>
                  <a:srgbClr val="255ABB"/>
                </a:solidFill>
                <a:latin typeface="Aptos" panose="020B0004020202020204" pitchFamily="34" charset="0"/>
              </a:rPr>
              <a:t>Project A: </a:t>
            </a:r>
            <a:r>
              <a:rPr lang="en-US" dirty="0"/>
              <a:t>Compliance Measures and Audit Procedures</a:t>
            </a:r>
            <a:r>
              <a:rPr lang="en-US" b="0" dirty="0"/>
              <a:t>​</a:t>
            </a:r>
            <a:endParaRPr lang="en-US" sz="3200" b="1" dirty="0">
              <a:solidFill>
                <a:srgbClr val="255ABB"/>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9D5EE703-C717-B8BC-729F-D506A091EBA4}"/>
              </a:ext>
            </a:extLst>
          </p:cNvPr>
          <p:cNvSpPr>
            <a:spLocks noGrp="1"/>
          </p:cNvSpPr>
          <p:nvPr>
            <p:ph type="sldNum" sz="quarter" idx="12"/>
          </p:nvPr>
        </p:nvSpPr>
        <p:spPr/>
        <p:txBody>
          <a:bodyPr/>
          <a:lstStyle/>
          <a:p>
            <a:fld id="{24496B1A-CBF2-C54D-B723-E625441D0ED7}" type="slidenum">
              <a:rPr lang="en-US" smtClean="0"/>
              <a:t>8</a:t>
            </a:fld>
            <a:endParaRPr lang="en-US"/>
          </a:p>
        </p:txBody>
      </p:sp>
      <p:sp>
        <p:nvSpPr>
          <p:cNvPr id="6" name="TextBox 5">
            <a:extLst>
              <a:ext uri="{FF2B5EF4-FFF2-40B4-BE49-F238E27FC236}">
                <a16:creationId xmlns:a16="http://schemas.microsoft.com/office/drawing/2014/main" id="{0FE023BD-8134-E175-3C33-2E78750477A3}"/>
              </a:ext>
            </a:extLst>
          </p:cNvPr>
          <p:cNvSpPr txBox="1"/>
          <p:nvPr/>
        </p:nvSpPr>
        <p:spPr>
          <a:xfrm>
            <a:off x="328247" y="2470630"/>
            <a:ext cx="11597590" cy="4154984"/>
          </a:xfrm>
          <a:prstGeom prst="rect">
            <a:avLst/>
          </a:prstGeom>
          <a:noFill/>
          <a:ln w="12700">
            <a:noFill/>
          </a:ln>
        </p:spPr>
        <p:txBody>
          <a:bodyPr wrap="square" lIns="91440" tIns="45720" rIns="91440" bIns="45720" anchor="t">
            <a:spAutoFit/>
          </a:bodyPr>
          <a:lstStyle/>
          <a:p>
            <a:pPr marL="342900" indent="-342900" fontAlgn="base">
              <a:buFont typeface="Wingdings" panose="05000000000000000000" pitchFamily="2" charset="2"/>
              <a:buChar char="ü"/>
            </a:pPr>
            <a:r>
              <a:rPr lang="en-US" sz="2400" dirty="0">
                <a:latin typeface="Aptos" panose="020B0004020202020204" pitchFamily="34" charset="0"/>
              </a:rPr>
              <a:t>Development of a project plan and updates on key deliverables</a:t>
            </a:r>
          </a:p>
          <a:p>
            <a:pPr marL="342900" indent="-342900" fontAlgn="base">
              <a:buFont typeface="Wingdings" panose="05000000000000000000" pitchFamily="2" charset="2"/>
              <a:buChar char="ü"/>
            </a:pPr>
            <a:r>
              <a:rPr lang="en-US" sz="2400" dirty="0">
                <a:latin typeface="Aptos" panose="020B0004020202020204" pitchFamily="34" charset="0"/>
              </a:rPr>
              <a:t>Comprehensive review of existing draft compliance and audit framework​ and all draft materials</a:t>
            </a:r>
          </a:p>
          <a:p>
            <a:pPr marL="342900" indent="-342900" fontAlgn="base">
              <a:buFont typeface="Wingdings" panose="05000000000000000000" pitchFamily="2" charset="2"/>
              <a:buChar char="ü"/>
            </a:pPr>
            <a:r>
              <a:rPr lang="en-US" sz="2400" dirty="0">
                <a:latin typeface="Aptos" panose="020B0004020202020204" pitchFamily="34" charset="0"/>
              </a:rPr>
              <a:t>Provide actionable recommendations to strengthen the methodological rigor of draft framework and materials</a:t>
            </a:r>
          </a:p>
          <a:p>
            <a:pPr marL="342900" indent="-342900" fontAlgn="base">
              <a:buFont typeface="Wingdings" panose="05000000000000000000" pitchFamily="2" charset="2"/>
              <a:buChar char="ü"/>
            </a:pPr>
            <a:r>
              <a:rPr lang="en-US" sz="2400" dirty="0">
                <a:latin typeface="Aptos" panose="020B0004020202020204" pitchFamily="34" charset="0"/>
              </a:rPr>
              <a:t>Recommend a process for incorporating Council for Accreditation of Educator Preparation (CAEP) accreditation submission materials into the compliance and audit framework</a:t>
            </a:r>
          </a:p>
          <a:p>
            <a:pPr marL="342900" indent="-342900" fontAlgn="base">
              <a:buFont typeface="Wingdings" panose="05000000000000000000" pitchFamily="2" charset="2"/>
              <a:buChar char="ü"/>
            </a:pPr>
            <a:r>
              <a:rPr lang="en-US" sz="2400" dirty="0">
                <a:latin typeface="Aptos" panose="020B0004020202020204" pitchFamily="34" charset="0"/>
              </a:rPr>
              <a:t>Host focus groups with stakeholders to gather feedback</a:t>
            </a:r>
          </a:p>
          <a:p>
            <a:pPr marL="342900" indent="-342900" fontAlgn="base">
              <a:buFont typeface="Wingdings" panose="05000000000000000000" pitchFamily="2" charset="2"/>
              <a:buChar char="ü"/>
            </a:pPr>
            <a:r>
              <a:rPr lang="en-US" sz="2400" dirty="0">
                <a:latin typeface="Aptos" panose="020B0004020202020204" pitchFamily="34" charset="0"/>
              </a:rPr>
              <a:t>Develop and provide training for all approved auditors on all tools, methodologies, and quality control measures</a:t>
            </a:r>
          </a:p>
        </p:txBody>
      </p:sp>
    </p:spTree>
    <p:extLst>
      <p:ext uri="{BB962C8B-B14F-4D97-AF65-F5344CB8AC3E}">
        <p14:creationId xmlns:p14="http://schemas.microsoft.com/office/powerpoint/2010/main" val="97762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F3CAA-91A6-AC22-AD3E-AF04F32A8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F7702-11D7-7570-74CF-4324C693EB72}"/>
              </a:ext>
            </a:extLst>
          </p:cNvPr>
          <p:cNvSpPr>
            <a:spLocks noGrp="1"/>
          </p:cNvSpPr>
          <p:nvPr>
            <p:ph type="title"/>
          </p:nvPr>
        </p:nvSpPr>
        <p:spPr>
          <a:xfrm>
            <a:off x="754488" y="1165538"/>
            <a:ext cx="10515600" cy="1313645"/>
          </a:xfrm>
        </p:spPr>
        <p:txBody>
          <a:bodyPr>
            <a:normAutofit fontScale="90000"/>
          </a:bodyPr>
          <a:lstStyle/>
          <a:p>
            <a:pPr fontAlgn="base"/>
            <a:r>
              <a:rPr lang="en-US" sz="3200" b="1" dirty="0">
                <a:solidFill>
                  <a:srgbClr val="255ABB"/>
                </a:solidFill>
                <a:latin typeface="Aptos" panose="020B0004020202020204" pitchFamily="34" charset="0"/>
              </a:rPr>
              <a:t>Project A: </a:t>
            </a:r>
            <a:r>
              <a:rPr lang="en-US" dirty="0"/>
              <a:t>Compliance Measures and Audit Procedures</a:t>
            </a:r>
            <a:r>
              <a:rPr lang="en-US" b="0" dirty="0"/>
              <a:t>​</a:t>
            </a:r>
            <a:br>
              <a:rPr lang="en-US" b="0" dirty="0"/>
            </a:br>
            <a:r>
              <a:rPr lang="en-US" sz="3100" dirty="0"/>
              <a:t>Anticipated Key Deliverables</a:t>
            </a:r>
            <a:r>
              <a:rPr lang="en-US" sz="3600" dirty="0"/>
              <a:t>​</a:t>
            </a:r>
            <a:br>
              <a:rPr lang="en-US" sz="3600" dirty="0"/>
            </a:br>
            <a:r>
              <a:rPr lang="en-US" sz="2200" dirty="0"/>
              <a:t>(may include and is not limited to)</a:t>
            </a:r>
            <a:endParaRPr lang="en-US" sz="2200" b="1" dirty="0">
              <a:solidFill>
                <a:srgbClr val="255ABB"/>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B4E03313-CAC5-D047-C1E8-C9FAF92BEB1E}"/>
              </a:ext>
            </a:extLst>
          </p:cNvPr>
          <p:cNvSpPr>
            <a:spLocks noGrp="1"/>
          </p:cNvSpPr>
          <p:nvPr>
            <p:ph type="sldNum" sz="quarter" idx="12"/>
          </p:nvPr>
        </p:nvSpPr>
        <p:spPr/>
        <p:txBody>
          <a:bodyPr/>
          <a:lstStyle/>
          <a:p>
            <a:fld id="{24496B1A-CBF2-C54D-B723-E625441D0ED7}" type="slidenum">
              <a:rPr lang="en-US" smtClean="0"/>
              <a:t>9</a:t>
            </a:fld>
            <a:endParaRPr lang="en-US"/>
          </a:p>
        </p:txBody>
      </p:sp>
      <p:graphicFrame>
        <p:nvGraphicFramePr>
          <p:cNvPr id="9" name="Diagram 8" descr="Boxes that preak down each delliverable.">
            <a:extLst>
              <a:ext uri="{FF2B5EF4-FFF2-40B4-BE49-F238E27FC236}">
                <a16:creationId xmlns:a16="http://schemas.microsoft.com/office/drawing/2014/main" id="{4A81B145-AAC7-670C-A317-39E001896050}"/>
              </a:ext>
            </a:extLst>
          </p:cNvPr>
          <p:cNvGraphicFramePr/>
          <p:nvPr>
            <p:extLst>
              <p:ext uri="{D42A27DB-BD31-4B8C-83A1-F6EECF244321}">
                <p14:modId xmlns:p14="http://schemas.microsoft.com/office/powerpoint/2010/main" val="3310547274"/>
              </p:ext>
            </p:extLst>
          </p:nvPr>
        </p:nvGraphicFramePr>
        <p:xfrm>
          <a:off x="2153991" y="2688128"/>
          <a:ext cx="7884017" cy="3886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683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lockingLifelongPotential2025.potx  -  Read-Only" id="{99C0B38E-2D10-49C3-9D33-18E9102A8BE0}" vid="{2C2A5279-E88D-4BC6-BF14-31224A9C4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3e03fc-2c2a-4eb5-9efb-9038c02c6da4">
      <Terms xmlns="http://schemas.microsoft.com/office/infopath/2007/PartnerControls"/>
    </lcf76f155ced4ddcb4097134ff3c332f>
    <TaxCatchAll xmlns="fddfbcf2-9f8c-42e4-85dc-cc523265389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32C6921B094A4CB6C759F89BBAF4E8" ma:contentTypeVersion="16" ma:contentTypeDescription="Create a new document." ma:contentTypeScope="" ma:versionID="a0d7b089e797a70bb026ddf5c56b7e77">
  <xsd:schema xmlns:xsd="http://www.w3.org/2001/XMLSchema" xmlns:xs="http://www.w3.org/2001/XMLSchema" xmlns:p="http://schemas.microsoft.com/office/2006/metadata/properties" xmlns:ns2="b73e03fc-2c2a-4eb5-9efb-9038c02c6da4" xmlns:ns3="fddfbcf2-9f8c-42e4-85dc-cc5232653894" targetNamespace="http://schemas.microsoft.com/office/2006/metadata/properties" ma:root="true" ma:fieldsID="4f4c993ff77bab49cbb4db9f5831df58" ns2:_="" ns3:_="">
    <xsd:import namespace="b73e03fc-2c2a-4eb5-9efb-9038c02c6da4"/>
    <xsd:import namespace="fddfbcf2-9f8c-42e4-85dc-cc52326538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e03fc-2c2a-4eb5-9efb-9038c02c6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dfbcf2-9f8c-42e4-85dc-cc523265389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7109cd2-ba78-4625-98f6-a157f28663d3}" ma:internalName="TaxCatchAll" ma:showField="CatchAllData" ma:web="fddfbcf2-9f8c-42e4-85dc-cc52326538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7A4728-E828-405D-B2AE-3DA363C8CE24}">
  <ds:schemaRefs>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microsoft.com/office/2006/metadata/properties"/>
    <ds:schemaRef ds:uri="http://schemas.openxmlformats.org/package/2006/metadata/core-properties"/>
    <ds:schemaRef ds:uri="fddfbcf2-9f8c-42e4-85dc-cc5232653894"/>
    <ds:schemaRef ds:uri="b73e03fc-2c2a-4eb5-9efb-9038c02c6da4"/>
    <ds:schemaRef ds:uri="http://purl.org/dc/dcmitype/"/>
  </ds:schemaRefs>
</ds:datastoreItem>
</file>

<file path=customXml/itemProps2.xml><?xml version="1.0" encoding="utf-8"?>
<ds:datastoreItem xmlns:ds="http://schemas.openxmlformats.org/officeDocument/2006/customXml" ds:itemID="{3B8BAA8D-FDFE-4621-8B48-88FB39E2FE3E}">
  <ds:schemaRefs>
    <ds:schemaRef ds:uri="b73e03fc-2c2a-4eb5-9efb-9038c02c6da4"/>
    <ds:schemaRef ds:uri="fddfbcf2-9f8c-42e4-85dc-cc52326538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2C3C0D-E270-4CB4-AD06-8F7AA9FDD3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UnlockingLifelongPotential2025</Template>
  <TotalTime>28</TotalTime>
  <Words>5744</Words>
  <Application>Microsoft Office PowerPoint</Application>
  <PresentationFormat>Widescreen</PresentationFormat>
  <Paragraphs>339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SemiBold</vt:lpstr>
      <vt:lpstr>Arial</vt:lpstr>
      <vt:lpstr>Calibri</vt:lpstr>
      <vt:lpstr>Wingdings</vt:lpstr>
      <vt:lpstr>Office Theme</vt:lpstr>
      <vt:lpstr>EPP Structured Literacy and Dyslexia Audit Pre-Bid Conference: RFP #862</vt:lpstr>
      <vt:lpstr>Meeting Goals Understand the policy context and scope of both projects Assess your organization’s fit against qualifications and standards Understand the timeline, application components, and next steps Procurement Reminders Questions collected in writing by email:  Deadline April 1, 2026, by 4:00 PM Eastern All communication must go through the designated procurement contact at: lisa.gianni@ct.gov Responses to questions posting date and location:  April 10, 2026 | CT Source Bid Board and 2026 RFPs</vt:lpstr>
      <vt:lpstr>Connecticut’s Educator Preparation Program Landscape</vt:lpstr>
      <vt:lpstr>Policy &amp; Project Context</vt:lpstr>
      <vt:lpstr>Policy &amp; Legislative Context</vt:lpstr>
      <vt:lpstr>What Has Been Developed ODRD’s Draft Compliance and Audit Framework</vt:lpstr>
      <vt:lpstr>What This Procurement Addresses</vt:lpstr>
      <vt:lpstr>Project A: Compliance Measures and Audit Procedures​</vt:lpstr>
      <vt:lpstr>Project A: Compliance Measures and Audit Procedures​ Anticipated Key Deliverables​ (may include and is not limited to)</vt:lpstr>
      <vt:lpstr>Project A: Compliance Measures and Audit Procedures Continued​</vt:lpstr>
      <vt:lpstr>Project B: EPP Audit​​</vt:lpstr>
      <vt:lpstr>Project B: EPP Audit ​​Anticipated Key Deliverables​ (may include but not limited to)</vt:lpstr>
      <vt:lpstr>Project B: EPP Audit​​ Continued</vt:lpstr>
      <vt:lpstr>Project B: EPP Audit Continued​​</vt:lpstr>
      <vt:lpstr>Relationship Between Projects A and B</vt:lpstr>
      <vt:lpstr>Relationship Between Projects A and B Continued</vt:lpstr>
      <vt:lpstr>RFP Application Requirements</vt:lpstr>
      <vt:lpstr>Application Requirements</vt:lpstr>
      <vt:lpstr>Application Review Standards</vt:lpstr>
      <vt:lpstr>Evaluation Review Criteria</vt:lpstr>
      <vt:lpstr>Evaluation Review Criteria and Points</vt:lpstr>
      <vt:lpstr>Evaluation Components &amp; Criteria</vt:lpstr>
      <vt:lpstr>Process, Timeline &amp; Fiscal Considerations</vt:lpstr>
      <vt:lpstr>Application Timeline</vt:lpstr>
      <vt:lpstr>Submission Instructions</vt:lpstr>
      <vt:lpstr>Application Review Process &amp; Expectations</vt:lpstr>
      <vt:lpstr>Official 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Gauvin, Aimee</dc:creator>
  <cp:lastModifiedBy>Casiano, Pam</cp:lastModifiedBy>
  <cp:revision>2</cp:revision>
  <dcterms:created xsi:type="dcterms:W3CDTF">2026-03-19T19:20:06Z</dcterms:created>
  <dcterms:modified xsi:type="dcterms:W3CDTF">2026-04-01T12:51:36Z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0x0101008032C6921B094A4CB6C759F89BBAF4E8</vt:lpwstr>
  </property>
</Properties>
</file>