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74" r:id="rId6"/>
    <p:sldId id="262" r:id="rId7"/>
    <p:sldId id="271" r:id="rId8"/>
    <p:sldId id="263" r:id="rId9"/>
    <p:sldId id="270" r:id="rId10"/>
    <p:sldId id="264" r:id="rId11"/>
    <p:sldId id="272" r:id="rId12"/>
    <p:sldId id="265"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mith, Abbe" initials="SA" lastIdx="1" clrIdx="0">
    <p:extLst>
      <p:ext uri="{19B8F6BF-5375-455C-9EA6-DF929625EA0E}">
        <p15:presenceInfo xmlns:p15="http://schemas.microsoft.com/office/powerpoint/2012/main" userId="S-1-5-21-746137067-854245398-682003330-4348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0138" autoAdjust="0"/>
  </p:normalViewPr>
  <p:slideViewPr>
    <p:cSldViewPr snapToGrid="0">
      <p:cViewPr varScale="1">
        <p:scale>
          <a:sx n="93" d="100"/>
          <a:sy n="93" d="100"/>
        </p:scale>
        <p:origin x="984" y="78"/>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5609F-4D93-4AF5-8C87-7BDAFF0E24F0}" type="datetimeFigureOut">
              <a:rPr lang="en-US" smtClean="0"/>
              <a:t>3/2/2016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43847-EF39-4B50-9A28-6FABB3A4C342}" type="slidenum">
              <a:rPr lang="en-US" smtClean="0"/>
              <a:t>‹#›</a:t>
            </a:fld>
            <a:endParaRPr lang="en-US" dirty="0"/>
          </a:p>
        </p:txBody>
      </p:sp>
    </p:spTree>
    <p:extLst>
      <p:ext uri="{BB962C8B-B14F-4D97-AF65-F5344CB8AC3E}">
        <p14:creationId xmlns:p14="http://schemas.microsoft.com/office/powerpoint/2010/main" val="136762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ltLang="en-US" sz="1200" b="0" dirty="0" smtClean="0">
                <a:solidFill>
                  <a:srgbClr val="002D73"/>
                </a:solidFill>
                <a:ea typeface="ＭＳ Ｐゴシック" panose="020B0600070205080204" pitchFamily="34" charset="-128"/>
              </a:rPr>
              <a:t>This is an editable PowerPoint prepared by the CSDE for</a:t>
            </a:r>
            <a:r>
              <a:rPr lang="en-US" altLang="en-US" sz="1200" b="0" baseline="0" dirty="0" smtClean="0">
                <a:solidFill>
                  <a:srgbClr val="002D73"/>
                </a:solidFill>
                <a:ea typeface="ＭＳ Ｐゴシック" panose="020B0600070205080204" pitchFamily="34" charset="-128"/>
              </a:rPr>
              <a:t> districts to use at local board of education or other district/school meetings</a:t>
            </a:r>
            <a:r>
              <a:rPr lang="en-US" altLang="en-US" sz="1200" b="0" dirty="0" smtClean="0">
                <a:solidFill>
                  <a:srgbClr val="002D73"/>
                </a:solidFill>
                <a:ea typeface="ＭＳ Ｐゴシック" panose="020B0600070205080204" pitchFamily="34" charset="-128"/>
              </a:rPr>
              <a:t>.</a:t>
            </a:r>
          </a:p>
          <a:p>
            <a:pPr marL="171450" indent="-171450">
              <a:buFontTx/>
              <a:buChar char="•"/>
            </a:pPr>
            <a:endParaRPr lang="en-US" altLang="en-US" sz="1200" b="0" dirty="0" smtClean="0">
              <a:solidFill>
                <a:srgbClr val="002D73"/>
              </a:solidFill>
              <a:ea typeface="ＭＳ Ｐゴシック" panose="020B0600070205080204" pitchFamily="34" charset="-128"/>
            </a:endParaRPr>
          </a:p>
          <a:p>
            <a:pPr marL="171450" indent="-171450">
              <a:buFontTx/>
              <a:buChar char="•"/>
            </a:pPr>
            <a:r>
              <a:rPr lang="en-US" altLang="en-US" sz="1200" b="0" dirty="0" smtClean="0">
                <a:solidFill>
                  <a:srgbClr val="002D73"/>
                </a:solidFill>
                <a:ea typeface="ＭＳ Ｐゴシック" panose="020B0600070205080204" pitchFamily="34" charset="-128"/>
              </a:rPr>
              <a:t>Slides can be added or deleted as needed. </a:t>
            </a:r>
          </a:p>
          <a:p>
            <a:pPr marL="171450" indent="-171450">
              <a:buFontTx/>
              <a:buChar char="•"/>
            </a:pPr>
            <a:endParaRPr lang="en-US" altLang="en-US" sz="1200" b="0" dirty="0" smtClean="0">
              <a:solidFill>
                <a:srgbClr val="002D73"/>
              </a:solidFill>
              <a:ea typeface="ＭＳ Ｐゴシック" panose="020B0600070205080204" pitchFamily="34" charset="-128"/>
            </a:endParaRPr>
          </a:p>
          <a:p>
            <a:pPr marL="171450" indent="-171450">
              <a:buFontTx/>
              <a:buChar char="•"/>
            </a:pPr>
            <a:r>
              <a:rPr lang="en-US" altLang="en-US" sz="1200" b="0" dirty="0" smtClean="0">
                <a:solidFill>
                  <a:srgbClr val="002D73"/>
                </a:solidFill>
                <a:ea typeface="ＭＳ Ｐゴシック" panose="020B0600070205080204" pitchFamily="34" charset="-128"/>
              </a:rPr>
              <a:t>We encourage customization to your local context.</a:t>
            </a:r>
          </a:p>
        </p:txBody>
      </p:sp>
      <p:sp>
        <p:nvSpPr>
          <p:cNvPr id="4" name="Slide Number Placeholder 3"/>
          <p:cNvSpPr>
            <a:spLocks noGrp="1"/>
          </p:cNvSpPr>
          <p:nvPr>
            <p:ph type="sldNum" sz="quarter" idx="10"/>
          </p:nvPr>
        </p:nvSpPr>
        <p:spPr/>
        <p:txBody>
          <a:bodyPr/>
          <a:lstStyle/>
          <a:p>
            <a:fld id="{12DD2E53-2A0F-4666-AAC8-2F8AB63BFE97}"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227496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baseline="0" dirty="0" smtClean="0">
                <a:solidFill>
                  <a:schemeClr val="tx1"/>
                </a:solidFill>
                <a:effectLst/>
                <a:latin typeface="+mn-lt"/>
                <a:ea typeface="+mn-ea"/>
                <a:cs typeface="+mn-cs"/>
              </a:rPr>
              <a:t>This is Connecticut’s second substantial change to its accountability since it discontinued the </a:t>
            </a:r>
            <a:r>
              <a:rPr lang="en-US" sz="1200" i="1" kern="1200" baseline="0" dirty="0" smtClean="0">
                <a:solidFill>
                  <a:schemeClr val="tx1"/>
                </a:solidFill>
                <a:effectLst/>
                <a:latin typeface="+mn-lt"/>
                <a:ea typeface="+mn-ea"/>
                <a:cs typeface="+mn-cs"/>
              </a:rPr>
              <a:t>one-size-fits-all </a:t>
            </a:r>
            <a:r>
              <a:rPr lang="en-US" sz="1200" kern="1200" baseline="0" dirty="0" smtClean="0">
                <a:solidFill>
                  <a:schemeClr val="tx1"/>
                </a:solidFill>
                <a:effectLst/>
                <a:latin typeface="+mn-lt"/>
                <a:ea typeface="+mn-ea"/>
                <a:cs typeface="+mn-cs"/>
              </a:rPr>
              <a:t>AYP approach.  </a:t>
            </a:r>
          </a:p>
          <a:p>
            <a:pPr marL="171450" lvl="0" indent="-171450">
              <a:buFont typeface="Arial" panose="020B0604020202020204" pitchFamily="34" charset="0"/>
              <a:buChar char="•"/>
            </a:pPr>
            <a:endParaRPr lang="en-US" sz="1200" kern="1200" baseline="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baseline="0" dirty="0" smtClean="0">
                <a:solidFill>
                  <a:schemeClr val="tx1"/>
                </a:solidFill>
                <a:effectLst/>
                <a:latin typeface="+mn-lt"/>
                <a:ea typeface="+mn-ea"/>
                <a:cs typeface="+mn-cs"/>
              </a:rPr>
              <a:t>In addition to test scores and graduation rates, the new approach incorporates additional indicators such as </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participation in college / career preparation courses like AP, IB, dual enrollment and career-technical education courses</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Performance on college readiness exams like AP, IB, SAT, and ACT</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Six-year graduation rate</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Entrance into postsecondary institutions</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Performance on physical fitness assessments and </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Access to the arts</a:t>
            </a: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Existing indicators were refined as well.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test score based “performance index” is now based on scale scores and not achievement level,</a:t>
            </a:r>
            <a:r>
              <a:rPr lang="en-US" sz="1200" kern="1200" baseline="0" dirty="0" smtClean="0">
                <a:solidFill>
                  <a:schemeClr val="tx1"/>
                </a:solidFill>
                <a:effectLst/>
                <a:latin typeface="+mn-lt"/>
                <a:ea typeface="+mn-ea"/>
                <a:cs typeface="+mn-cs"/>
              </a:rPr>
              <a:t> providing a more accurate measure of student performance.</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Achievement and graduation rate gaps utilize an “outlier approach”.</a:t>
            </a:r>
          </a:p>
          <a:p>
            <a:pPr marL="628650" lvl="1" indent="-171450">
              <a:buFont typeface="Arial" panose="020B0604020202020204" pitchFamily="34" charset="0"/>
              <a:buChar char="•"/>
            </a:pPr>
            <a:r>
              <a:rPr lang="en-US" sz="1200" kern="1200" baseline="0" dirty="0" smtClean="0">
                <a:solidFill>
                  <a:schemeClr val="tx1"/>
                </a:solidFill>
                <a:effectLst/>
                <a:latin typeface="+mn-lt"/>
                <a:ea typeface="+mn-ea"/>
                <a:cs typeface="+mn-cs"/>
              </a:rPr>
              <a:t>School classification labels have been discontinued.</a:t>
            </a: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Academic Growth of the</a:t>
            </a:r>
            <a:r>
              <a:rPr lang="en-US" sz="1200" kern="1200" baseline="0" dirty="0" smtClean="0">
                <a:solidFill>
                  <a:schemeClr val="tx1"/>
                </a:solidFill>
                <a:effectLst/>
                <a:latin typeface="+mn-lt"/>
                <a:ea typeface="+mn-ea"/>
                <a:cs typeface="+mn-cs"/>
              </a:rPr>
              <a:t> same students over time </a:t>
            </a:r>
            <a:r>
              <a:rPr lang="en-US" sz="1200" kern="1200" dirty="0" smtClean="0">
                <a:solidFill>
                  <a:schemeClr val="tx1"/>
                </a:solidFill>
                <a:effectLst/>
                <a:latin typeface="+mn-lt"/>
                <a:ea typeface="+mn-ea"/>
                <a:cs typeface="+mn-cs"/>
              </a:rPr>
              <a:t>will be included in the system starting with 2015-16 results.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These change</a:t>
            </a:r>
            <a:r>
              <a:rPr lang="en-US" sz="1200" kern="1200" baseline="0" dirty="0" smtClean="0">
                <a:solidFill>
                  <a:schemeClr val="tx1"/>
                </a:solidFill>
                <a:effectLst/>
                <a:latin typeface="+mn-lt"/>
                <a:ea typeface="+mn-ea"/>
                <a:cs typeface="+mn-cs"/>
              </a:rPr>
              <a:t>s are in line with the requirements in the new federal education law, Every Student Succeeds Act.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E43847-EF39-4B50-9A28-6FABB3A4C342}" type="slidenum">
              <a:rPr lang="en-US" smtClean="0"/>
              <a:t>3</a:t>
            </a:fld>
            <a:endParaRPr lang="en-US" dirty="0"/>
          </a:p>
        </p:txBody>
      </p:sp>
    </p:spTree>
    <p:extLst>
      <p:ext uri="{BB962C8B-B14F-4D97-AF65-F5344CB8AC3E}">
        <p14:creationId xmlns:p14="http://schemas.microsoft.com/office/powerpoint/2010/main" val="3129412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student is more than a test score and school or district is more than the average of those scores. </a:t>
            </a:r>
          </a:p>
          <a:p>
            <a:endParaRPr lang="en-US" dirty="0" smtClean="0"/>
          </a:p>
          <a:p>
            <a:r>
              <a:rPr lang="en-US" dirty="0" smtClean="0"/>
              <a:t>Focusing</a:t>
            </a:r>
            <a:r>
              <a:rPr lang="en-US" baseline="0" dirty="0" smtClean="0"/>
              <a:t> on a broader set of indicators will guard against narrowing of the curriculum to what’s tested. </a:t>
            </a:r>
          </a:p>
          <a:p>
            <a:endParaRPr lang="en-US" baseline="0" dirty="0" smtClean="0"/>
          </a:p>
          <a:p>
            <a:r>
              <a:rPr lang="en-US" baseline="0" dirty="0" smtClean="0"/>
              <a:t>It will also make more local practitioners see their contributions reflected in the accountability system.</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24B70B74-AE76-48D4-9D17-5BBF3CE560AE}" type="slidenum">
              <a:rPr lang="en-US" smtClean="0">
                <a:solidFill>
                  <a:prstClr val="black"/>
                </a:solidFill>
              </a:rPr>
              <a:pPr/>
              <a:t>4</a:t>
            </a:fld>
            <a:endParaRPr lang="en-US" dirty="0">
              <a:solidFill>
                <a:prstClr val="black"/>
              </a:solidFill>
            </a:endParaRPr>
          </a:p>
        </p:txBody>
      </p:sp>
      <p:sp>
        <p:nvSpPr>
          <p:cNvPr id="5" name="Date Placeholder 4"/>
          <p:cNvSpPr>
            <a:spLocks noGrp="1"/>
          </p:cNvSpPr>
          <p:nvPr>
            <p:ph type="dt" idx="11"/>
          </p:nvPr>
        </p:nvSpPr>
        <p:spPr/>
        <p:txBody>
          <a:bodyPr/>
          <a:lstStyle/>
          <a:p>
            <a:r>
              <a:rPr lang="en-US" dirty="0" smtClean="0">
                <a:solidFill>
                  <a:prstClr val="black"/>
                </a:solidFill>
              </a:rPr>
              <a:t>10/17/2013</a:t>
            </a:r>
            <a:endParaRPr lang="en-US" dirty="0">
              <a:solidFill>
                <a:prstClr val="black"/>
              </a:solidFill>
            </a:endParaRPr>
          </a:p>
        </p:txBody>
      </p:sp>
    </p:spTree>
    <p:extLst>
      <p:ext uri="{BB962C8B-B14F-4D97-AF65-F5344CB8AC3E}">
        <p14:creationId xmlns:p14="http://schemas.microsoft.com/office/powerpoint/2010/main" val="1441394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Key Terms:</a:t>
            </a:r>
          </a:p>
          <a:p>
            <a:pPr marL="628650" lvl="1" indent="-171450">
              <a:buFont typeface="Arial" panose="020B0604020202020204" pitchFamily="34" charset="0"/>
              <a:buChar char="•"/>
            </a:pPr>
            <a:r>
              <a:rPr lang="en-US" dirty="0" smtClean="0"/>
              <a:t>The percentage of total possible points earned on all indicators is the “Accountability Index”.</a:t>
            </a:r>
          </a:p>
          <a:p>
            <a:pPr marL="628650" lvl="1" indent="-171450">
              <a:buFont typeface="Arial" panose="020B0604020202020204" pitchFamily="34" charset="0"/>
              <a:buChar char="•"/>
            </a:pPr>
            <a:r>
              <a:rPr lang="en-US" dirty="0" smtClean="0"/>
              <a:t>“Performance index” (SPI/DPI) will continue to refer to the index scores derived from state assessment results (Indicator 1). Note that</a:t>
            </a:r>
            <a:r>
              <a:rPr lang="en-US" baseline="0" dirty="0" smtClean="0"/>
              <a:t> only subject indexes will be provided.</a:t>
            </a:r>
            <a:endParaRPr lang="en-US" dirty="0" smtClean="0"/>
          </a:p>
          <a:p>
            <a:pPr marL="628650" lvl="1" indent="-171450">
              <a:buFont typeface="Arial" panose="020B0604020202020204" pitchFamily="34" charset="0"/>
              <a:buChar char="•"/>
            </a:pPr>
            <a:r>
              <a:rPr lang="en-US" dirty="0" smtClean="0"/>
              <a:t>These terms are now defined in Sec. 326 of Public Act 15-5.</a:t>
            </a:r>
          </a:p>
          <a:p>
            <a:pPr marL="628650" lvl="1" indent="-171450">
              <a:buFont typeface="Arial" panose="020B0604020202020204" pitchFamily="34" charset="0"/>
              <a:buChar char="•"/>
            </a:pPr>
            <a:endParaRPr lang="en-US" dirty="0" smtClean="0"/>
          </a:p>
          <a:p>
            <a:pPr marL="0" lvl="0" indent="0">
              <a:buFont typeface="Arial" panose="020B0604020202020204" pitchFamily="34" charset="0"/>
              <a:buNone/>
            </a:pPr>
            <a:r>
              <a:rPr lang="en-US" dirty="0" smtClean="0"/>
              <a:t>Refer</a:t>
            </a:r>
            <a:r>
              <a:rPr lang="en-US" baseline="0" dirty="0" smtClean="0"/>
              <a:t> to the document “Using Accountability Results to Guide Improvement” for the methodology for each indicator.</a:t>
            </a:r>
          </a:p>
        </p:txBody>
      </p:sp>
      <p:sp>
        <p:nvSpPr>
          <p:cNvPr id="4" name="Slide Number Placeholder 3"/>
          <p:cNvSpPr>
            <a:spLocks noGrp="1"/>
          </p:cNvSpPr>
          <p:nvPr>
            <p:ph type="sldNum" sz="quarter" idx="10"/>
          </p:nvPr>
        </p:nvSpPr>
        <p:spPr/>
        <p:txBody>
          <a:bodyPr/>
          <a:lstStyle/>
          <a:p>
            <a:fld id="{F2E43847-EF39-4B50-9A28-6FABB3A4C342}" type="slidenum">
              <a:rPr lang="en-US" smtClean="0"/>
              <a:t>6</a:t>
            </a:fld>
            <a:endParaRPr lang="en-US" dirty="0"/>
          </a:p>
        </p:txBody>
      </p:sp>
    </p:spTree>
    <p:extLst>
      <p:ext uri="{BB962C8B-B14F-4D97-AF65-F5344CB8AC3E}">
        <p14:creationId xmlns:p14="http://schemas.microsoft.com/office/powerpoint/2010/main" val="1993297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district’s gap</a:t>
            </a:r>
            <a:r>
              <a:rPr lang="en-US" baseline="0" dirty="0" smtClean="0"/>
              <a:t> size is the difference in “performance index” or six-year graduation rate between the Non-High Needs group of students, and the High Needs students.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Every school and district is expected to meet the 95% participation rate standard for the ALL Students group </a:t>
            </a:r>
            <a:r>
              <a:rPr lang="en-US" sz="1200" b="1" dirty="0" smtClean="0"/>
              <a:t>and</a:t>
            </a:r>
            <a:r>
              <a:rPr lang="en-US" sz="1200" dirty="0" smtClean="0"/>
              <a:t> the High Needs subgroup in ALL the tested subject areas (i.e., English Language Arts, Mathematics, and Science).</a:t>
            </a:r>
            <a:endParaRPr lang="en-US" sz="1100" b="1" dirty="0" smtClean="0"/>
          </a:p>
          <a:p>
            <a:endParaRPr lang="en-US" dirty="0"/>
          </a:p>
        </p:txBody>
      </p:sp>
      <p:sp>
        <p:nvSpPr>
          <p:cNvPr id="4" name="Slide Number Placeholder 3"/>
          <p:cNvSpPr>
            <a:spLocks noGrp="1"/>
          </p:cNvSpPr>
          <p:nvPr>
            <p:ph type="sldNum" sz="quarter" idx="10"/>
          </p:nvPr>
        </p:nvSpPr>
        <p:spPr/>
        <p:txBody>
          <a:bodyPr/>
          <a:lstStyle/>
          <a:p>
            <a:fld id="{F2E43847-EF39-4B50-9A28-6FABB3A4C342}" type="slidenum">
              <a:rPr lang="en-US" smtClean="0"/>
              <a:t>8</a:t>
            </a:fld>
            <a:endParaRPr lang="en-US" dirty="0"/>
          </a:p>
        </p:txBody>
      </p:sp>
    </p:spTree>
    <p:extLst>
      <p:ext uri="{BB962C8B-B14F-4D97-AF65-F5344CB8AC3E}">
        <p14:creationId xmlns:p14="http://schemas.microsoft.com/office/powerpoint/2010/main" val="609271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the districts’ strengths and opportunities from the most recent needs assessment. </a:t>
            </a:r>
          </a:p>
        </p:txBody>
      </p:sp>
      <p:sp>
        <p:nvSpPr>
          <p:cNvPr id="4" name="Slide Number Placeholder 3"/>
          <p:cNvSpPr>
            <a:spLocks noGrp="1"/>
          </p:cNvSpPr>
          <p:nvPr>
            <p:ph type="sldNum" sz="quarter" idx="10"/>
          </p:nvPr>
        </p:nvSpPr>
        <p:spPr/>
        <p:txBody>
          <a:bodyPr/>
          <a:lstStyle/>
          <a:p>
            <a:fld id="{F2E43847-EF39-4B50-9A28-6FABB3A4C342}" type="slidenum">
              <a:rPr lang="en-US" smtClean="0"/>
              <a:t>10</a:t>
            </a:fld>
            <a:endParaRPr lang="en-US" dirty="0"/>
          </a:p>
        </p:txBody>
      </p:sp>
    </p:spTree>
    <p:extLst>
      <p:ext uri="{BB962C8B-B14F-4D97-AF65-F5344CB8AC3E}">
        <p14:creationId xmlns:p14="http://schemas.microsoft.com/office/powerpoint/2010/main" val="3750226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the districts’ strengths and opportunities from the most recent needs assessment. </a:t>
            </a:r>
          </a:p>
        </p:txBody>
      </p:sp>
      <p:sp>
        <p:nvSpPr>
          <p:cNvPr id="4" name="Slide Number Placeholder 3"/>
          <p:cNvSpPr>
            <a:spLocks noGrp="1"/>
          </p:cNvSpPr>
          <p:nvPr>
            <p:ph type="sldNum" sz="quarter" idx="10"/>
          </p:nvPr>
        </p:nvSpPr>
        <p:spPr/>
        <p:txBody>
          <a:bodyPr/>
          <a:lstStyle/>
          <a:p>
            <a:fld id="{F2E43847-EF39-4B50-9A28-6FABB3A4C342}" type="slidenum">
              <a:rPr lang="en-US" smtClean="0"/>
              <a:t>11</a:t>
            </a:fld>
            <a:endParaRPr lang="en-US" dirty="0"/>
          </a:p>
        </p:txBody>
      </p:sp>
    </p:spTree>
    <p:extLst>
      <p:ext uri="{BB962C8B-B14F-4D97-AF65-F5344CB8AC3E}">
        <p14:creationId xmlns:p14="http://schemas.microsoft.com/office/powerpoint/2010/main" val="441749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the districts’ strategic priorities.</a:t>
            </a:r>
          </a:p>
          <a:p>
            <a:endParaRPr lang="en-US" dirty="0"/>
          </a:p>
        </p:txBody>
      </p:sp>
      <p:sp>
        <p:nvSpPr>
          <p:cNvPr id="4" name="Slide Number Placeholder 3"/>
          <p:cNvSpPr>
            <a:spLocks noGrp="1"/>
          </p:cNvSpPr>
          <p:nvPr>
            <p:ph type="sldNum" sz="quarter" idx="10"/>
          </p:nvPr>
        </p:nvSpPr>
        <p:spPr/>
        <p:txBody>
          <a:bodyPr/>
          <a:lstStyle/>
          <a:p>
            <a:fld id="{F2E43847-EF39-4B50-9A28-6FABB3A4C342}" type="slidenum">
              <a:rPr lang="en-US" smtClean="0"/>
              <a:t>12</a:t>
            </a:fld>
            <a:endParaRPr lang="en-US" dirty="0"/>
          </a:p>
        </p:txBody>
      </p:sp>
    </p:spTree>
    <p:extLst>
      <p:ext uri="{BB962C8B-B14F-4D97-AF65-F5344CB8AC3E}">
        <p14:creationId xmlns:p14="http://schemas.microsoft.com/office/powerpoint/2010/main" val="3640395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43847-EF39-4B50-9A28-6FABB3A4C342}" type="slidenum">
              <a:rPr lang="en-US" smtClean="0"/>
              <a:t>13</a:t>
            </a:fld>
            <a:endParaRPr lang="en-US" dirty="0"/>
          </a:p>
        </p:txBody>
      </p:sp>
    </p:spTree>
    <p:extLst>
      <p:ext uri="{BB962C8B-B14F-4D97-AF65-F5344CB8AC3E}">
        <p14:creationId xmlns:p14="http://schemas.microsoft.com/office/powerpoint/2010/main" val="825550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C15F27-7CD7-45AA-AF4D-70F88DA72102}" type="datetime1">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Slide Number Placeholder 5"/>
          <p:cNvSpPr>
            <a:spLocks noGrp="1"/>
          </p:cNvSpPr>
          <p:nvPr>
            <p:ph type="sldNum" sz="quarter" idx="12"/>
          </p:nvPr>
        </p:nvSpPr>
        <p:spPr>
          <a:xfrm>
            <a:off x="11094031" y="6451486"/>
            <a:ext cx="949036" cy="365125"/>
          </a:xfrm>
          <a:prstGeom prst="rect">
            <a:avLst/>
          </a:prstGeom>
        </p:spPr>
        <p:txBody>
          <a:bodyPr/>
          <a:lstStyle>
            <a:lvl1pPr algn="r">
              <a:defRPr sz="1600">
                <a:solidFill>
                  <a:schemeClr val="bg1"/>
                </a:solidFill>
              </a:defRPr>
            </a:lvl1pPr>
          </a:lstStyle>
          <a:p>
            <a:fld id="{348F862B-FA31-4C98-B891-687A8AF99F0C}" type="slidenum">
              <a:rPr lang="en-US" smtClean="0"/>
              <a:pPr/>
              <a:t>‹#›</a:t>
            </a:fld>
            <a:endParaRPr lang="en-US" dirty="0"/>
          </a:p>
        </p:txBody>
      </p:sp>
    </p:spTree>
    <p:extLst>
      <p:ext uri="{BB962C8B-B14F-4D97-AF65-F5344CB8AC3E}">
        <p14:creationId xmlns:p14="http://schemas.microsoft.com/office/powerpoint/2010/main" val="179225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B6121D-CACE-4A2D-88E0-2D8CE947EBD1}" type="datetime1">
              <a:rPr lang="en-US" smtClean="0"/>
              <a:t>3/2/2016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094031" y="6451486"/>
            <a:ext cx="949036" cy="365125"/>
          </a:xfrm>
          <a:prstGeom prst="rect">
            <a:avLst/>
          </a:prstGeom>
        </p:spPr>
        <p:txBody>
          <a:bodyPr/>
          <a:lstStyle>
            <a:lvl1pPr>
              <a:defRPr sz="1600">
                <a:solidFill>
                  <a:schemeClr val="bg1"/>
                </a:solidFill>
              </a:defRPr>
            </a:lvl1pPr>
          </a:lstStyle>
          <a:p>
            <a:fld id="{348F862B-FA31-4C98-B891-687A8AF99F0C}" type="slidenum">
              <a:rPr lang="en-US" smtClean="0"/>
              <a:pPr/>
              <a:t>‹#›</a:t>
            </a:fld>
            <a:endParaRPr lang="en-US" dirty="0"/>
          </a:p>
        </p:txBody>
      </p:sp>
      <p:grpSp>
        <p:nvGrpSpPr>
          <p:cNvPr id="11" name="Group 10"/>
          <p:cNvGrpSpPr/>
          <p:nvPr userDrawn="1"/>
        </p:nvGrpSpPr>
        <p:grpSpPr>
          <a:xfrm>
            <a:off x="-21273" y="6421755"/>
            <a:ext cx="12213273" cy="436245"/>
            <a:chOff x="-21273" y="6421755"/>
            <a:chExt cx="12213273" cy="436245"/>
          </a:xfrm>
        </p:grpSpPr>
        <p:pic>
          <p:nvPicPr>
            <p:cNvPr id="8" name="Picture 7"/>
            <p:cNvPicPr/>
            <p:nvPr userDrawn="1"/>
          </p:nvPicPr>
          <p:blipFill>
            <a:blip r:embed="rId2">
              <a:extLst>
                <a:ext uri="{28A0092B-C50C-407E-A947-70E740481C1C}">
                  <a14:useLocalDpi xmlns:a14="http://schemas.microsoft.com/office/drawing/2010/main" val="0"/>
                </a:ext>
              </a:extLst>
            </a:blip>
            <a:stretch>
              <a:fillRect/>
            </a:stretch>
          </p:blipFill>
          <p:spPr>
            <a:xfrm>
              <a:off x="-21273" y="6421755"/>
              <a:ext cx="12213273" cy="436245"/>
            </a:xfrm>
            <a:prstGeom prst="rect">
              <a:avLst/>
            </a:prstGeom>
          </p:spPr>
        </p:pic>
        <p:sp>
          <p:nvSpPr>
            <p:cNvPr id="10" name="Rectangle 9"/>
            <p:cNvSpPr/>
            <p:nvPr userDrawn="1"/>
          </p:nvSpPr>
          <p:spPr>
            <a:xfrm>
              <a:off x="457200" y="6522720"/>
              <a:ext cx="7940040" cy="1987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09239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8C701-56A3-4CA6-8E4B-6F158AEDF51C}" type="datetime1">
              <a:rPr lang="en-US" smtClean="0"/>
              <a:t>3/2/2016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7" name="Group 6"/>
          <p:cNvGrpSpPr/>
          <p:nvPr userDrawn="1"/>
        </p:nvGrpSpPr>
        <p:grpSpPr>
          <a:xfrm>
            <a:off x="-21273" y="6421755"/>
            <a:ext cx="12213273" cy="436245"/>
            <a:chOff x="-21273" y="6421755"/>
            <a:chExt cx="12213273" cy="436245"/>
          </a:xfrm>
        </p:grpSpPr>
        <p:pic>
          <p:nvPicPr>
            <p:cNvPr id="8" name="Picture 7"/>
            <p:cNvPicPr/>
            <p:nvPr userDrawn="1"/>
          </p:nvPicPr>
          <p:blipFill>
            <a:blip r:embed="rId4">
              <a:extLst>
                <a:ext uri="{28A0092B-C50C-407E-A947-70E740481C1C}">
                  <a14:useLocalDpi xmlns:a14="http://schemas.microsoft.com/office/drawing/2010/main" val="0"/>
                </a:ext>
              </a:extLst>
            </a:blip>
            <a:stretch>
              <a:fillRect/>
            </a:stretch>
          </p:blipFill>
          <p:spPr>
            <a:xfrm>
              <a:off x="-21273" y="6421755"/>
              <a:ext cx="12213273" cy="436245"/>
            </a:xfrm>
            <a:prstGeom prst="rect">
              <a:avLst/>
            </a:prstGeom>
          </p:spPr>
        </p:pic>
        <p:sp>
          <p:nvSpPr>
            <p:cNvPr id="9" name="Rectangle 8"/>
            <p:cNvSpPr/>
            <p:nvPr userDrawn="1"/>
          </p:nvSpPr>
          <p:spPr>
            <a:xfrm>
              <a:off x="457200" y="6522720"/>
              <a:ext cx="7940040" cy="1987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Slide Number Placeholder 5"/>
          <p:cNvSpPr>
            <a:spLocks noGrp="1"/>
          </p:cNvSpPr>
          <p:nvPr>
            <p:ph type="sldNum" sz="quarter" idx="4"/>
          </p:nvPr>
        </p:nvSpPr>
        <p:spPr>
          <a:xfrm>
            <a:off x="11094031" y="6451486"/>
            <a:ext cx="949036" cy="365125"/>
          </a:xfrm>
          <a:prstGeom prst="rect">
            <a:avLst/>
          </a:prstGeom>
        </p:spPr>
        <p:txBody>
          <a:bodyPr/>
          <a:lstStyle>
            <a:lvl1pPr algn="r">
              <a:defRPr sz="1600">
                <a:solidFill>
                  <a:schemeClr val="bg1"/>
                </a:solidFill>
              </a:defRPr>
            </a:lvl1pPr>
          </a:lstStyle>
          <a:p>
            <a:fld id="{348F862B-FA31-4C98-B891-687A8AF99F0C}" type="slidenum">
              <a:rPr lang="en-US" smtClean="0"/>
              <a:pPr/>
              <a:t>‹#›</a:t>
            </a:fld>
            <a:endParaRPr lang="en-US" dirty="0"/>
          </a:p>
        </p:txBody>
      </p:sp>
    </p:spTree>
    <p:extLst>
      <p:ext uri="{BB962C8B-B14F-4D97-AF65-F5344CB8AC3E}">
        <p14:creationId xmlns:p14="http://schemas.microsoft.com/office/powerpoint/2010/main" val="41094393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sde.ct.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150" y="1035277"/>
            <a:ext cx="11144250" cy="2387600"/>
          </a:xfrm>
        </p:spPr>
        <p:txBody>
          <a:bodyPr>
            <a:normAutofit fontScale="90000"/>
          </a:bodyPr>
          <a:lstStyle/>
          <a:p>
            <a:r>
              <a:rPr lang="en-US" dirty="0">
                <a:solidFill>
                  <a:srgbClr val="FF0000"/>
                </a:solidFill>
              </a:rPr>
              <a:t>ABC </a:t>
            </a:r>
            <a:r>
              <a:rPr lang="en-US" dirty="0" smtClean="0">
                <a:solidFill>
                  <a:srgbClr val="FF0000"/>
                </a:solidFill>
              </a:rPr>
              <a:t>District</a:t>
            </a:r>
            <a:r>
              <a:rPr lang="en-US" dirty="0" smtClean="0"/>
              <a:t/>
            </a:r>
            <a:br>
              <a:rPr lang="en-US" dirty="0" smtClean="0"/>
            </a:br>
            <a:r>
              <a:rPr lang="en-US" dirty="0" smtClean="0"/>
              <a:t>Next-Generation Accountability Report</a:t>
            </a:r>
            <a:br>
              <a:rPr lang="en-US" dirty="0" smtClean="0"/>
            </a:br>
            <a:r>
              <a:rPr lang="en-US" dirty="0" smtClean="0"/>
              <a:t>2014-15</a:t>
            </a:r>
            <a:endParaRPr lang="en-US" dirty="0"/>
          </a:p>
        </p:txBody>
      </p:sp>
      <p:sp>
        <p:nvSpPr>
          <p:cNvPr id="5" name="Content Placeholder 4"/>
          <p:cNvSpPr>
            <a:spLocks noGrp="1"/>
          </p:cNvSpPr>
          <p:nvPr>
            <p:ph type="subTitle" idx="1"/>
          </p:nvPr>
        </p:nvSpPr>
        <p:spPr/>
        <p:txBody>
          <a:bodyPr>
            <a:normAutofit/>
          </a:bodyPr>
          <a:lstStyle/>
          <a:p>
            <a:endParaRPr lang="en-US" dirty="0" smtClean="0"/>
          </a:p>
          <a:p>
            <a:endParaRPr lang="en-US" dirty="0"/>
          </a:p>
          <a:p>
            <a:r>
              <a:rPr lang="en-US" dirty="0" smtClean="0"/>
              <a:t>March </a:t>
            </a:r>
            <a:r>
              <a:rPr lang="en-US" dirty="0" smtClean="0"/>
              <a:t>2016</a:t>
            </a:r>
          </a:p>
          <a:p>
            <a:endParaRPr lang="en-US" dirty="0" smtClean="0"/>
          </a:p>
          <a:p>
            <a:endParaRPr lang="en-US" dirty="0"/>
          </a:p>
        </p:txBody>
      </p:sp>
      <p:sp>
        <p:nvSpPr>
          <p:cNvPr id="3" name="Slide Number Placeholder 2"/>
          <p:cNvSpPr>
            <a:spLocks noGrp="1"/>
          </p:cNvSpPr>
          <p:nvPr>
            <p:ph type="sldNum" sz="quarter" idx="12"/>
          </p:nvPr>
        </p:nvSpPr>
        <p:spPr/>
        <p:txBody>
          <a:bodyPr/>
          <a:lstStyle/>
          <a:p>
            <a:fld id="{348F862B-FA31-4C98-B891-687A8AF99F0C}" type="slidenum">
              <a:rPr lang="en-US" smtClean="0"/>
              <a:pPr/>
              <a:t>1</a:t>
            </a:fld>
            <a:endParaRPr lang="en-US" dirty="0"/>
          </a:p>
        </p:txBody>
      </p:sp>
    </p:spTree>
    <p:custDataLst>
      <p:tags r:id="rId1"/>
    </p:custDataLst>
    <p:extLst>
      <p:ext uri="{BB962C8B-B14F-4D97-AF65-F5344CB8AC3E}">
        <p14:creationId xmlns:p14="http://schemas.microsoft.com/office/powerpoint/2010/main" val="1248760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ABC District: </a:t>
            </a:r>
            <a:r>
              <a:rPr lang="en-US" dirty="0" smtClean="0"/>
              <a:t>Needs Assessment</a:t>
            </a:r>
            <a:endParaRPr lang="en-US" dirty="0"/>
          </a:p>
        </p:txBody>
      </p:sp>
      <p:sp>
        <p:nvSpPr>
          <p:cNvPr id="2" name="Slide Number Placeholder 1"/>
          <p:cNvSpPr>
            <a:spLocks noGrp="1"/>
          </p:cNvSpPr>
          <p:nvPr>
            <p:ph type="sldNum" sz="quarter" idx="12"/>
          </p:nvPr>
        </p:nvSpPr>
        <p:spPr/>
        <p:txBody>
          <a:bodyPr/>
          <a:lstStyle/>
          <a:p>
            <a:fld id="{348F862B-FA31-4C98-B891-687A8AF99F0C}" type="slidenum">
              <a:rPr lang="en-US" smtClean="0"/>
              <a:pPr/>
              <a:t>10</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76431982"/>
              </p:ext>
            </p:extLst>
          </p:nvPr>
        </p:nvGraphicFramePr>
        <p:xfrm>
          <a:off x="838200" y="1825625"/>
          <a:ext cx="10515600" cy="429768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pPr algn="ctr"/>
                      <a:endParaRPr lang="en-US" sz="2800" dirty="0"/>
                    </a:p>
                  </a:txBody>
                  <a:tcPr/>
                </a:tc>
                <a:tc>
                  <a:txBody>
                    <a:bodyPr/>
                    <a:lstStyle/>
                    <a:p>
                      <a:pPr algn="ctr"/>
                      <a:r>
                        <a:rPr lang="en-US" sz="2800" dirty="0" smtClean="0"/>
                        <a:t>Strengths</a:t>
                      </a:r>
                      <a:endParaRPr lang="en-US" sz="2800" dirty="0"/>
                    </a:p>
                  </a:txBody>
                  <a:tcPr/>
                </a:tc>
                <a:tc>
                  <a:txBody>
                    <a:bodyPr/>
                    <a:lstStyle/>
                    <a:p>
                      <a:pPr algn="ctr"/>
                      <a:r>
                        <a:rPr lang="en-US" sz="2800" dirty="0" smtClean="0"/>
                        <a:t>Opportunities</a:t>
                      </a:r>
                      <a:endParaRPr lang="en-US" sz="2800" dirty="0"/>
                    </a:p>
                  </a:txBody>
                  <a:tcPr/>
                </a:tc>
              </a:tr>
              <a:tr h="370840">
                <a:tc>
                  <a:txBody>
                    <a:bodyPr/>
                    <a:lstStyle/>
                    <a:p>
                      <a:r>
                        <a:rPr lang="en-US" sz="2800" b="1" dirty="0" smtClean="0"/>
                        <a:t>Academics: </a:t>
                      </a:r>
                    </a:p>
                    <a:p>
                      <a:r>
                        <a:rPr lang="en-US" dirty="0" smtClean="0"/>
                        <a:t>Design and implement a rigorous and engaging academic program that allows all students to achieve at high levels, including aligned curricula, instruction, and assessments</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2800" b="1" dirty="0" smtClean="0"/>
                        <a:t>Talent: </a:t>
                      </a:r>
                    </a:p>
                    <a:p>
                      <a:r>
                        <a:rPr lang="en-US" dirty="0" smtClean="0"/>
                        <a:t>Employ systems and strategies to recruit, hire, develop, evaluate, and retain excellent school leaders, teachers, and support staff.</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862126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ABC District: </a:t>
            </a:r>
            <a:r>
              <a:rPr lang="en-US" dirty="0" smtClean="0"/>
              <a:t>Needs Assessment</a:t>
            </a:r>
            <a:endParaRPr lang="en-US" dirty="0"/>
          </a:p>
        </p:txBody>
      </p:sp>
      <p:sp>
        <p:nvSpPr>
          <p:cNvPr id="2" name="Slide Number Placeholder 1"/>
          <p:cNvSpPr>
            <a:spLocks noGrp="1"/>
          </p:cNvSpPr>
          <p:nvPr>
            <p:ph type="sldNum" sz="quarter" idx="12"/>
          </p:nvPr>
        </p:nvSpPr>
        <p:spPr/>
        <p:txBody>
          <a:bodyPr/>
          <a:lstStyle/>
          <a:p>
            <a:fld id="{348F862B-FA31-4C98-B891-687A8AF99F0C}" type="slidenum">
              <a:rPr lang="en-US" smtClean="0"/>
              <a:pPr/>
              <a:t>11</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44041141"/>
              </p:ext>
            </p:extLst>
          </p:nvPr>
        </p:nvGraphicFramePr>
        <p:xfrm>
          <a:off x="838200" y="1825625"/>
          <a:ext cx="10515600" cy="457200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pPr algn="ctr"/>
                      <a:endParaRPr lang="en-US" sz="2800" dirty="0"/>
                    </a:p>
                  </a:txBody>
                  <a:tcPr/>
                </a:tc>
                <a:tc>
                  <a:txBody>
                    <a:bodyPr/>
                    <a:lstStyle/>
                    <a:p>
                      <a:pPr algn="ctr"/>
                      <a:r>
                        <a:rPr lang="en-US" sz="2800" dirty="0" smtClean="0"/>
                        <a:t>Strengths</a:t>
                      </a:r>
                      <a:endParaRPr lang="en-US" sz="2800" dirty="0"/>
                    </a:p>
                  </a:txBody>
                  <a:tcPr/>
                </a:tc>
                <a:tc>
                  <a:txBody>
                    <a:bodyPr/>
                    <a:lstStyle/>
                    <a:p>
                      <a:pPr algn="ctr"/>
                      <a:r>
                        <a:rPr lang="en-US" sz="2800" dirty="0" smtClean="0"/>
                        <a:t>Opportunities</a:t>
                      </a:r>
                      <a:endParaRPr lang="en-US" sz="2800" dirty="0"/>
                    </a:p>
                  </a:txBody>
                  <a:tcPr/>
                </a:tc>
              </a:tr>
              <a:tr h="370840">
                <a:tc>
                  <a:txBody>
                    <a:bodyPr/>
                    <a:lstStyle/>
                    <a:p>
                      <a:r>
                        <a:rPr lang="en-US" sz="2800" b="1" dirty="0" smtClean="0"/>
                        <a:t>Culture and Climate: </a:t>
                      </a:r>
                    </a:p>
                    <a:p>
                      <a:r>
                        <a:rPr lang="en-US" dirty="0" smtClean="0"/>
                        <a:t>Foster a positive learning environment that supports high-quality teaching and learning, and engages families and the community as partners in the educational process.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sz="2800" b="1" dirty="0" smtClean="0"/>
                        <a:t>Operations: </a:t>
                      </a:r>
                    </a:p>
                    <a:p>
                      <a:r>
                        <a:rPr lang="en-US" dirty="0" smtClean="0"/>
                        <a:t>Create systems and processes that promote organizational efficiency and effectiveness, including through the use of time and financial resources. </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55250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ABC District </a:t>
            </a:r>
            <a:r>
              <a:rPr lang="en-US" dirty="0" smtClean="0"/>
              <a:t>Strategic Priorities for 2016-17</a:t>
            </a:r>
            <a:endParaRPr lang="en-US" dirty="0"/>
          </a:p>
        </p:txBody>
      </p:sp>
      <p:sp>
        <p:nvSpPr>
          <p:cNvPr id="8" name="Content Placeholder 7"/>
          <p:cNvSpPr>
            <a:spLocks noGrp="1"/>
          </p:cNvSpPr>
          <p:nvPr>
            <p:ph idx="1"/>
          </p:nvPr>
        </p:nvSpPr>
        <p:spPr/>
        <p:txBody>
          <a:bodyPr/>
          <a:lstStyle/>
          <a:p>
            <a:endParaRPr lang="en-US" dirty="0"/>
          </a:p>
        </p:txBody>
      </p:sp>
      <p:sp>
        <p:nvSpPr>
          <p:cNvPr id="3" name="Slide Number Placeholder 2"/>
          <p:cNvSpPr>
            <a:spLocks noGrp="1"/>
          </p:cNvSpPr>
          <p:nvPr>
            <p:ph type="sldNum" sz="quarter" idx="12"/>
          </p:nvPr>
        </p:nvSpPr>
        <p:spPr/>
        <p:txBody>
          <a:bodyPr/>
          <a:lstStyle/>
          <a:p>
            <a:fld id="{348F862B-FA31-4C98-B891-687A8AF99F0C}" type="slidenum">
              <a:rPr lang="en-US" smtClean="0"/>
              <a:pPr/>
              <a:t>12</a:t>
            </a:fld>
            <a:endParaRPr lang="en-US" dirty="0"/>
          </a:p>
        </p:txBody>
      </p:sp>
    </p:spTree>
    <p:extLst>
      <p:ext uri="{BB962C8B-B14F-4D97-AF65-F5344CB8AC3E}">
        <p14:creationId xmlns:p14="http://schemas.microsoft.com/office/powerpoint/2010/main" val="1522332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Additional Resources</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4407" y="1690687"/>
            <a:ext cx="4577195" cy="4294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6"/>
          <p:cNvSpPr txBox="1">
            <a:spLocks/>
          </p:cNvSpPr>
          <p:nvPr/>
        </p:nvSpPr>
        <p:spPr>
          <a:xfrm>
            <a:off x="7047809" y="1360245"/>
            <a:ext cx="4717472" cy="478733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dirty="0"/>
              <a:t>Web site: </a:t>
            </a:r>
            <a:r>
              <a:rPr lang="en-US" dirty="0" smtClean="0">
                <a:hlinkClick r:id="rId4"/>
              </a:rPr>
              <a:t>www.sde.ct.gov</a:t>
            </a:r>
            <a:r>
              <a:rPr lang="en-US" dirty="0" smtClean="0"/>
              <a:t> </a:t>
            </a:r>
            <a:endParaRPr lang="en-US" dirty="0"/>
          </a:p>
          <a:p>
            <a:pPr marL="400050" lvl="1" indent="0">
              <a:spcBef>
                <a:spcPts val="0"/>
              </a:spcBef>
              <a:buNone/>
            </a:pPr>
            <a:r>
              <a:rPr lang="en-US" dirty="0" smtClean="0"/>
              <a:t>Select “Performance Office”</a:t>
            </a:r>
          </a:p>
          <a:p>
            <a:pPr marL="457200" lvl="1" indent="0">
              <a:buNone/>
            </a:pPr>
            <a:endParaRPr lang="en-US" dirty="0" smtClean="0"/>
          </a:p>
          <a:p>
            <a:pPr marL="457200" lvl="1" indent="0">
              <a:buNone/>
            </a:pPr>
            <a:endParaRPr lang="en-US" b="1" u="sng" dirty="0" smtClean="0"/>
          </a:p>
          <a:p>
            <a:pPr marL="457200" lvl="1" indent="0">
              <a:buNone/>
            </a:pPr>
            <a:r>
              <a:rPr lang="en-US" b="1" u="sng" dirty="0" smtClean="0"/>
              <a:t>Additional Resources</a:t>
            </a:r>
          </a:p>
          <a:p>
            <a:pPr lvl="1"/>
            <a:r>
              <a:rPr lang="en-US" dirty="0" smtClean="0"/>
              <a:t>Detailed PowerPoint presentation</a:t>
            </a:r>
          </a:p>
          <a:p>
            <a:pPr lvl="1"/>
            <a:r>
              <a:rPr lang="en-US" dirty="0" smtClean="0"/>
              <a:t>Using Accountability Results to Guide Improvement</a:t>
            </a:r>
          </a:p>
          <a:p>
            <a:pPr lvl="1"/>
            <a:endParaRPr lang="en-US" dirty="0" smtClean="0"/>
          </a:p>
        </p:txBody>
      </p:sp>
      <p:sp>
        <p:nvSpPr>
          <p:cNvPr id="2" name="Left Arrow 1"/>
          <p:cNvSpPr/>
          <p:nvPr/>
        </p:nvSpPr>
        <p:spPr>
          <a:xfrm>
            <a:off x="6231602" y="2704523"/>
            <a:ext cx="1330036" cy="31172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9"/>
          <p:cNvSpPr>
            <a:spLocks noGrp="1"/>
          </p:cNvSpPr>
          <p:nvPr>
            <p:ph type="sldNum" sz="quarter" idx="12"/>
          </p:nvPr>
        </p:nvSpPr>
        <p:spPr/>
        <p:txBody>
          <a:bodyPr/>
          <a:lstStyle/>
          <a:p>
            <a:fld id="{348F862B-FA31-4C98-B891-687A8AF99F0C}" type="slidenum">
              <a:rPr lang="en-US" smtClean="0"/>
              <a:pPr/>
              <a:t>13</a:t>
            </a:fld>
            <a:endParaRPr lang="en-US" dirty="0"/>
          </a:p>
        </p:txBody>
      </p:sp>
    </p:spTree>
    <p:extLst>
      <p:ext uri="{BB962C8B-B14F-4D97-AF65-F5344CB8AC3E}">
        <p14:creationId xmlns:p14="http://schemas.microsoft.com/office/powerpoint/2010/main" val="855119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11353800" cy="1325563"/>
          </a:xfrm>
        </p:spPr>
        <p:txBody>
          <a:bodyPr/>
          <a:lstStyle/>
          <a:p>
            <a:r>
              <a:rPr lang="en-US" dirty="0" smtClean="0"/>
              <a:t>Accountability Systems Serve Important Purposes</a:t>
            </a:r>
            <a:endParaRPr lang="en-US" dirty="0"/>
          </a:p>
        </p:txBody>
      </p:sp>
      <p:sp>
        <p:nvSpPr>
          <p:cNvPr id="2" name="Content Placeholder 1"/>
          <p:cNvSpPr>
            <a:spLocks noGrp="1"/>
          </p:cNvSpPr>
          <p:nvPr>
            <p:ph idx="1"/>
          </p:nvPr>
        </p:nvSpPr>
        <p:spPr/>
        <p:txBody>
          <a:bodyPr>
            <a:normAutofit/>
          </a:bodyPr>
          <a:lstStyle/>
          <a:p>
            <a:r>
              <a:rPr lang="en-US" dirty="0" smtClean="0"/>
              <a:t>Track progress</a:t>
            </a:r>
          </a:p>
          <a:p>
            <a:r>
              <a:rPr lang="en-US" dirty="0" smtClean="0"/>
              <a:t>Help schools and districts make </a:t>
            </a:r>
            <a:r>
              <a:rPr lang="en-US" dirty="0"/>
              <a:t>improvements</a:t>
            </a:r>
          </a:p>
          <a:p>
            <a:r>
              <a:rPr lang="en-US" dirty="0" smtClean="0"/>
              <a:t>Show where support is needed most</a:t>
            </a:r>
          </a:p>
          <a:p>
            <a:r>
              <a:rPr lang="en-US" dirty="0" smtClean="0"/>
              <a:t>Recognize successes</a:t>
            </a:r>
          </a:p>
          <a:p>
            <a:r>
              <a:rPr lang="en-US" dirty="0" smtClean="0"/>
              <a:t>Promote transparency</a:t>
            </a:r>
          </a:p>
          <a:p>
            <a:r>
              <a:rPr lang="en-US" dirty="0" smtClean="0"/>
              <a:t>Satisfy federal and state requirements</a:t>
            </a:r>
            <a:endParaRPr lang="en-US" dirty="0"/>
          </a:p>
        </p:txBody>
      </p:sp>
      <p:sp>
        <p:nvSpPr>
          <p:cNvPr id="4" name="Slide Number Placeholder 3"/>
          <p:cNvSpPr>
            <a:spLocks noGrp="1"/>
          </p:cNvSpPr>
          <p:nvPr>
            <p:ph type="sldNum" sz="quarter" idx="12"/>
          </p:nvPr>
        </p:nvSpPr>
        <p:spPr/>
        <p:txBody>
          <a:bodyPr/>
          <a:lstStyle/>
          <a:p>
            <a:fld id="{348F862B-FA31-4C98-B891-687A8AF99F0C}" type="slidenum">
              <a:rPr lang="en-US" smtClean="0"/>
              <a:t>2</a:t>
            </a:fld>
            <a:endParaRPr lang="en-US" dirty="0"/>
          </a:p>
        </p:txBody>
      </p:sp>
    </p:spTree>
    <p:extLst>
      <p:ext uri="{BB962C8B-B14F-4D97-AF65-F5344CB8AC3E}">
        <p14:creationId xmlns:p14="http://schemas.microsoft.com/office/powerpoint/2010/main" val="3045091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changes were made to the accountability system?</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Added several new indicators including some focused on college- and career-readiness and others on arts and physical fitness to underscore the importance of a well-rounded education</a:t>
            </a:r>
          </a:p>
          <a:p>
            <a:r>
              <a:rPr lang="en-US" dirty="0" smtClean="0"/>
              <a:t>Emphasized academic growth on state tests, which allows us to acknowledge schools that may have low performing students but made significant strides to improve their performance and close the achievement gap</a:t>
            </a:r>
          </a:p>
          <a:p>
            <a:r>
              <a:rPr lang="en-US" dirty="0" smtClean="0"/>
              <a:t>Refined existing metrics and made subgroup metrics more impactful and actionable</a:t>
            </a:r>
          </a:p>
          <a:p>
            <a:r>
              <a:rPr lang="en-US" dirty="0" smtClean="0"/>
              <a:t>Adjusted the classification methodology to better represent overall school performance, target interventions and support, and refrain from “labels”</a:t>
            </a:r>
          </a:p>
        </p:txBody>
      </p:sp>
      <p:sp>
        <p:nvSpPr>
          <p:cNvPr id="4" name="Slide Number Placeholder 3"/>
          <p:cNvSpPr>
            <a:spLocks noGrp="1"/>
          </p:cNvSpPr>
          <p:nvPr>
            <p:ph type="sldNum" sz="quarter" idx="12"/>
          </p:nvPr>
        </p:nvSpPr>
        <p:spPr/>
        <p:txBody>
          <a:bodyPr/>
          <a:lstStyle/>
          <a:p>
            <a:fld id="{348F862B-FA31-4C98-B891-687A8AF99F0C}" type="slidenum">
              <a:rPr lang="en-US" smtClean="0"/>
              <a:pPr/>
              <a:t>3</a:t>
            </a:fld>
            <a:endParaRPr lang="en-US" dirty="0"/>
          </a:p>
        </p:txBody>
      </p:sp>
    </p:spTree>
    <p:extLst>
      <p:ext uri="{BB962C8B-B14F-4D97-AF65-F5344CB8AC3E}">
        <p14:creationId xmlns:p14="http://schemas.microsoft.com/office/powerpoint/2010/main" val="3627967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were these changes made?</a:t>
            </a:r>
            <a:endParaRPr lang="en-US" dirty="0"/>
          </a:p>
        </p:txBody>
      </p:sp>
      <p:sp>
        <p:nvSpPr>
          <p:cNvPr id="3" name="Content Placeholder 2"/>
          <p:cNvSpPr>
            <a:spLocks noGrp="1"/>
          </p:cNvSpPr>
          <p:nvPr>
            <p:ph idx="1"/>
          </p:nvPr>
        </p:nvSpPr>
        <p:spPr/>
        <p:txBody>
          <a:bodyPr>
            <a:noAutofit/>
          </a:bodyPr>
          <a:lstStyle/>
          <a:p>
            <a:r>
              <a:rPr lang="en-US" sz="2400" dirty="0" smtClean="0"/>
              <a:t>Provide a more complete picture of a school or district</a:t>
            </a:r>
          </a:p>
          <a:p>
            <a:r>
              <a:rPr lang="en-US" sz="2400" dirty="0" smtClean="0"/>
              <a:t>Guard against narrowing of the curriculum to the tested subjects</a:t>
            </a:r>
          </a:p>
          <a:p>
            <a:r>
              <a:rPr lang="en-US" sz="2400" dirty="0" smtClean="0"/>
              <a:t>Expand ownership of accountability to all staff</a:t>
            </a:r>
          </a:p>
          <a:p>
            <a:r>
              <a:rPr lang="en-US" sz="2400" dirty="0" smtClean="0"/>
              <a:t>Allow schools to demonstrate progress on “outcome pre-cursors”</a:t>
            </a:r>
          </a:p>
          <a:p>
            <a:r>
              <a:rPr lang="en-US" sz="2400" dirty="0" smtClean="0"/>
              <a:t>Encourage leaders to view accountability results not as a “gotcha” but as a tool to guide and track improvement efforts</a:t>
            </a:r>
          </a:p>
          <a:p>
            <a:r>
              <a:rPr lang="en-US" sz="2400" dirty="0" smtClean="0"/>
              <a:t>Extensive feedback on these changes was sought by CSDE from district and school leaders, Connecticut educators, state and national experts, CSDE staff, and many others. </a:t>
            </a:r>
          </a:p>
          <a:p>
            <a:endParaRPr lang="en-US" sz="2400" dirty="0"/>
          </a:p>
        </p:txBody>
      </p:sp>
      <p:sp>
        <p:nvSpPr>
          <p:cNvPr id="4" name="Slide Number Placeholder 3"/>
          <p:cNvSpPr>
            <a:spLocks noGrp="1"/>
          </p:cNvSpPr>
          <p:nvPr>
            <p:ph type="sldNum" sz="quarter" idx="12"/>
          </p:nvPr>
        </p:nvSpPr>
        <p:spPr/>
        <p:txBody>
          <a:bodyPr/>
          <a:lstStyle/>
          <a:p>
            <a:fld id="{348F862B-FA31-4C98-B891-687A8AF99F0C}" type="slidenum">
              <a:rPr lang="en-US" smtClean="0"/>
              <a:pPr/>
              <a:t>4</a:t>
            </a:fld>
            <a:endParaRPr lang="en-US" dirty="0"/>
          </a:p>
        </p:txBody>
      </p:sp>
    </p:spTree>
    <p:extLst>
      <p:ext uri="{BB962C8B-B14F-4D97-AF65-F5344CB8AC3E}">
        <p14:creationId xmlns:p14="http://schemas.microsoft.com/office/powerpoint/2010/main" val="2451204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Each school will have an Accountability Index and a Performance Index.</a:t>
            </a:r>
          </a:p>
          <a:p>
            <a:pPr marL="0" indent="0">
              <a:buNone/>
            </a:pPr>
            <a:endParaRPr lang="en-US" dirty="0" smtClean="0"/>
          </a:p>
          <a:p>
            <a:r>
              <a:rPr lang="en-US" dirty="0" smtClean="0"/>
              <a:t>The percentage of total possible points earned  on all available indicators is the “</a:t>
            </a:r>
            <a:r>
              <a:rPr lang="en-US" b="1" dirty="0" smtClean="0"/>
              <a:t>Accountability Index</a:t>
            </a:r>
            <a:r>
              <a:rPr lang="en-US" dirty="0" smtClean="0"/>
              <a:t>”.</a:t>
            </a:r>
          </a:p>
          <a:p>
            <a:endParaRPr lang="en-US" u="sng" dirty="0" smtClean="0"/>
          </a:p>
          <a:p>
            <a:r>
              <a:rPr lang="en-US" dirty="0" smtClean="0"/>
              <a:t>“</a:t>
            </a:r>
            <a:r>
              <a:rPr lang="en-US" b="1" dirty="0" smtClean="0"/>
              <a:t>Performance Index</a:t>
            </a:r>
            <a:r>
              <a:rPr lang="en-US" dirty="0" smtClean="0"/>
              <a:t>” will continue to refer to the index scores derived from state assessment results (Indicator 1).</a:t>
            </a:r>
          </a:p>
          <a:p>
            <a:pPr lvl="1"/>
            <a:r>
              <a:rPr lang="en-US" dirty="0" smtClean="0"/>
              <a:t>Subject-specific (English Language Arts, Math, Science)</a:t>
            </a:r>
            <a:endParaRPr lang="en-US" dirty="0"/>
          </a:p>
        </p:txBody>
      </p:sp>
      <p:sp>
        <p:nvSpPr>
          <p:cNvPr id="3" name="Title 2"/>
          <p:cNvSpPr>
            <a:spLocks noGrp="1"/>
          </p:cNvSpPr>
          <p:nvPr>
            <p:ph type="title"/>
          </p:nvPr>
        </p:nvSpPr>
        <p:spPr/>
        <p:txBody>
          <a:bodyPr/>
          <a:lstStyle/>
          <a:p>
            <a:r>
              <a:rPr lang="en-US" dirty="0" smtClean="0"/>
              <a:t>A New Family of Index Scores</a:t>
            </a:r>
            <a:endParaRPr lang="en-US" dirty="0"/>
          </a:p>
        </p:txBody>
      </p:sp>
      <p:sp>
        <p:nvSpPr>
          <p:cNvPr id="6" name="Slide Number Placeholder 5"/>
          <p:cNvSpPr>
            <a:spLocks noGrp="1"/>
          </p:cNvSpPr>
          <p:nvPr>
            <p:ph type="sldNum" sz="quarter" idx="12"/>
          </p:nvPr>
        </p:nvSpPr>
        <p:spPr/>
        <p:txBody>
          <a:bodyPr/>
          <a:lstStyle/>
          <a:p>
            <a:fld id="{348F862B-FA31-4C98-B891-687A8AF99F0C}" type="slidenum">
              <a:rPr lang="en-US" smtClean="0"/>
              <a:pPr/>
              <a:t>5</a:t>
            </a:fld>
            <a:endParaRPr lang="en-US" dirty="0"/>
          </a:p>
        </p:txBody>
      </p:sp>
    </p:spTree>
    <p:extLst>
      <p:ext uri="{BB962C8B-B14F-4D97-AF65-F5344CB8AC3E}">
        <p14:creationId xmlns:p14="http://schemas.microsoft.com/office/powerpoint/2010/main" val="389560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06375"/>
            <a:ext cx="10515600" cy="1325563"/>
          </a:xfrm>
        </p:spPr>
        <p:txBody>
          <a:bodyPr/>
          <a:lstStyle/>
          <a:p>
            <a:r>
              <a:rPr lang="en-US" dirty="0" smtClean="0">
                <a:solidFill>
                  <a:srgbClr val="FF0000"/>
                </a:solidFill>
              </a:rPr>
              <a:t>ABC District </a:t>
            </a:r>
            <a:r>
              <a:rPr lang="en-US" dirty="0" smtClean="0"/>
              <a:t>Report, 2014-15</a:t>
            </a:r>
            <a:endParaRPr lang="en-US" dirty="0"/>
          </a:p>
        </p:txBody>
      </p:sp>
      <p:sp>
        <p:nvSpPr>
          <p:cNvPr id="2" name="TextBox 1"/>
          <p:cNvSpPr txBox="1"/>
          <p:nvPr/>
        </p:nvSpPr>
        <p:spPr>
          <a:xfrm>
            <a:off x="696085" y="6409680"/>
            <a:ext cx="11495915" cy="430887"/>
          </a:xfrm>
          <a:prstGeom prst="rect">
            <a:avLst/>
          </a:prstGeom>
          <a:noFill/>
        </p:spPr>
        <p:txBody>
          <a:bodyPr wrap="square" rtlCol="0">
            <a:spAutoFit/>
          </a:bodyPr>
          <a:lstStyle/>
          <a:p>
            <a:pPr marL="171450" indent="-171450">
              <a:buFont typeface="Arial" panose="020B0604020202020204" pitchFamily="34" charset="0"/>
              <a:buChar char="•"/>
            </a:pPr>
            <a:r>
              <a:rPr lang="en-US" sz="1100" dirty="0" smtClean="0"/>
              <a:t>Indicator 2 (Growth) will be included with 2015-16 results. </a:t>
            </a:r>
          </a:p>
          <a:p>
            <a:pPr marL="171450" indent="-171450">
              <a:buFont typeface="Arial" panose="020B0604020202020204" pitchFamily="34" charset="0"/>
              <a:buChar char="•"/>
            </a:pPr>
            <a:r>
              <a:rPr lang="en-US" sz="1100" dirty="0" smtClean="0"/>
              <a:t>Indicator 3 is the participation rate. </a:t>
            </a:r>
            <a:endParaRPr lang="en-US" sz="1100" dirty="0"/>
          </a:p>
        </p:txBody>
      </p:sp>
      <p:sp>
        <p:nvSpPr>
          <p:cNvPr id="5" name="Slide Number Placeholder 4"/>
          <p:cNvSpPr>
            <a:spLocks noGrp="1"/>
          </p:cNvSpPr>
          <p:nvPr>
            <p:ph type="sldNum" sz="quarter" idx="12"/>
          </p:nvPr>
        </p:nvSpPr>
        <p:spPr/>
        <p:txBody>
          <a:bodyPr/>
          <a:lstStyle/>
          <a:p>
            <a:fld id="{348F862B-FA31-4C98-B891-687A8AF99F0C}" type="slidenum">
              <a:rPr lang="en-US" smtClean="0"/>
              <a:t>6</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0893690"/>
              </p:ext>
            </p:extLst>
          </p:nvPr>
        </p:nvGraphicFramePr>
        <p:xfrm>
          <a:off x="699344" y="722541"/>
          <a:ext cx="10934638" cy="5699760"/>
        </p:xfrm>
        <a:graphic>
          <a:graphicData uri="http://schemas.openxmlformats.org/drawingml/2006/table">
            <a:tbl>
              <a:tblPr/>
              <a:tblGrid>
                <a:gridCol w="736540"/>
                <a:gridCol w="4331870"/>
                <a:gridCol w="759655"/>
                <a:gridCol w="674221"/>
                <a:gridCol w="701651"/>
                <a:gridCol w="790553"/>
                <a:gridCol w="703384"/>
                <a:gridCol w="815927"/>
                <a:gridCol w="703384"/>
                <a:gridCol w="717453"/>
              </a:tblGrid>
              <a:tr h="431006">
                <a:tc>
                  <a:txBody>
                    <a:bodyPr/>
                    <a:lstStyle/>
                    <a:p>
                      <a:pPr algn="ctr" rtl="0" fontAlgn="ctr"/>
                      <a:r>
                        <a:rPr lang="en-US" sz="1400" b="1" i="0" u="none" strike="noStrike" dirty="0">
                          <a:solidFill>
                            <a:srgbClr val="FFFFFF"/>
                          </a:solidFill>
                          <a:effectLst/>
                          <a:latin typeface="Calibri" panose="020F0502020204030204" pitchFamily="34" charset="0"/>
                        </a:rPr>
                        <a:t>No:</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400" b="1" i="0" u="none" strike="noStrike" dirty="0">
                          <a:solidFill>
                            <a:srgbClr val="FFFFFF"/>
                          </a:solidFill>
                          <a:effectLst/>
                          <a:latin typeface="Calibri" panose="020F0502020204030204" pitchFamily="34" charset="0"/>
                        </a:rPr>
                        <a:t>Indicator</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gridSpan="2">
                  <a:txBody>
                    <a:bodyPr/>
                    <a:lstStyle/>
                    <a:p>
                      <a:pPr algn="ctr" rtl="0" fontAlgn="ctr"/>
                      <a:r>
                        <a:rPr lang="en-US" sz="1400" b="1" i="0" u="none" strike="noStrike" dirty="0">
                          <a:solidFill>
                            <a:srgbClr val="FFFFFF"/>
                          </a:solidFill>
                          <a:effectLst/>
                          <a:latin typeface="Calibri" panose="020F0502020204030204" pitchFamily="34" charset="0"/>
                        </a:rPr>
                        <a:t>Index/ Rate</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hMerge="1">
                  <a:txBody>
                    <a:bodyPr/>
                    <a:lstStyle/>
                    <a:p>
                      <a:endParaRPr lang="en-US"/>
                    </a:p>
                  </a:txBody>
                  <a:tcPr/>
                </a:tc>
                <a:tc>
                  <a:txBody>
                    <a:bodyPr/>
                    <a:lstStyle/>
                    <a:p>
                      <a:pPr algn="ctr" rtl="0" fontAlgn="ctr"/>
                      <a:r>
                        <a:rPr lang="en-US" sz="1400" b="1" i="0" u="none" strike="noStrike" dirty="0">
                          <a:solidFill>
                            <a:srgbClr val="FFFFFF"/>
                          </a:solidFill>
                          <a:effectLst/>
                          <a:latin typeface="Calibri" panose="020F0502020204030204" pitchFamily="34" charset="0"/>
                        </a:rPr>
                        <a:t>Target</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400" b="1" i="0" u="none" strike="noStrike" dirty="0">
                          <a:solidFill>
                            <a:srgbClr val="FFFFFF"/>
                          </a:solidFill>
                          <a:effectLst/>
                          <a:latin typeface="Calibri" panose="020F0502020204030204" pitchFamily="34" charset="0"/>
                        </a:rPr>
                        <a:t>Points Earned</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400" b="1" i="0" u="none" strike="noStrike" dirty="0">
                          <a:solidFill>
                            <a:srgbClr val="FFFFFF"/>
                          </a:solidFill>
                          <a:effectLst/>
                          <a:latin typeface="Calibri" panose="020F0502020204030204" pitchFamily="34" charset="0"/>
                        </a:rPr>
                        <a:t>Max Points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400" b="1" i="0" u="none" strike="noStrike" dirty="0">
                          <a:solidFill>
                            <a:srgbClr val="FFFFFF"/>
                          </a:solidFill>
                          <a:effectLst/>
                          <a:latin typeface="Calibri" panose="020F0502020204030204" pitchFamily="34" charset="0"/>
                        </a:rPr>
                        <a:t>% Points Earned</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gridSpan="2">
                  <a:txBody>
                    <a:bodyPr/>
                    <a:lstStyle/>
                    <a:p>
                      <a:pPr algn="ctr" rtl="0" fontAlgn="ctr"/>
                      <a:r>
                        <a:rPr lang="en-US" sz="1400" b="1" i="1" u="none" strike="noStrike" dirty="0">
                          <a:solidFill>
                            <a:srgbClr val="FFFFFF"/>
                          </a:solidFill>
                          <a:effectLst/>
                          <a:latin typeface="Calibri" panose="020F0502020204030204" pitchFamily="34" charset="0"/>
                        </a:rPr>
                        <a:t>State Avg Index/Rate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1a.</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ELA Performance Index – All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60.7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80.9</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80.9</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67.9</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1b.</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ELA Performance Index – High Needs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57.1</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76.2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76.2</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56.7</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1c.</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Math Performance Index – All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51.7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69.0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69.0</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59.3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1d.</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Math Performance Index – High Needs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48.5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64.7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64.7</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47.8</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1e.</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Science Performance Index – All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46.8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62.4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62.4</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56.5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1f.</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Science Performance Index – High Needs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43.6</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58.1</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58.1</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45.9</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4a.</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Chronic Absenteeism – All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16.3%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&lt;=5%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27.4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54.8</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10.6%</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4b.</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Chronic Absenteeism – High Needs Students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19.3%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&lt;=5%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21.3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42.7</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17.3%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Preparation for CCR – % taking courses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75.9%</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100.0</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66.1%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6</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Preparation for CCR – % passing exams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20.9%</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13.9</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27.8</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37.3%</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On-track to High School Graduation</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88.8%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94%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47.2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94.5</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85.6%</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4-year Graduation All Students (2014 Cohort)</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76.4%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94%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81.3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81.3</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87.0%</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9</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6-year Graduation - High Needs Students (2012 Cohort)</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79.7%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94%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84.8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84.8</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77.6%</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Postsecondary Entrance (Class of 2014)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59.4%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79.2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100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79.2</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72.8%</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11</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l" rtl="0" fontAlgn="ctr"/>
                      <a:r>
                        <a:rPr lang="en-US" sz="1400" b="0" i="0" u="none" strike="noStrike" dirty="0">
                          <a:solidFill>
                            <a:srgbClr val="000000"/>
                          </a:solidFill>
                          <a:effectLst/>
                          <a:latin typeface="Calibri" panose="020F0502020204030204" pitchFamily="34" charset="0"/>
                        </a:rPr>
                        <a:t>Physical Fitness (estimated part rate) and (fitness rate)</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400" b="0" i="0" u="none" strike="noStrike" dirty="0">
                          <a:solidFill>
                            <a:srgbClr val="000000"/>
                          </a:solidFill>
                          <a:effectLst/>
                          <a:latin typeface="Calibri" panose="020F0502020204030204" pitchFamily="34" charset="0"/>
                        </a:rPr>
                        <a:t>85.5%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400" b="0" i="0" u="none" strike="noStrike" dirty="0">
                          <a:solidFill>
                            <a:srgbClr val="000000"/>
                          </a:solidFill>
                          <a:effectLst/>
                          <a:latin typeface="Calibri" panose="020F0502020204030204" pitchFamily="34" charset="0"/>
                        </a:rPr>
                        <a:t>38.0%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75%</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12.7</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400" b="0" i="0" u="none" strike="noStrike" dirty="0">
                          <a:solidFill>
                            <a:srgbClr val="000000"/>
                          </a:solidFill>
                          <a:effectLst/>
                          <a:latin typeface="Calibri" panose="020F0502020204030204" pitchFamily="34" charset="0"/>
                        </a:rPr>
                        <a:t>25.3</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400" b="0" i="1" u="none" strike="noStrike" dirty="0">
                          <a:solidFill>
                            <a:srgbClr val="000000"/>
                          </a:solidFill>
                          <a:effectLst/>
                          <a:latin typeface="Calibri" panose="020F0502020204030204" pitchFamily="34" charset="0"/>
                        </a:rPr>
                        <a:t>87.6%</a:t>
                      </a:r>
                    </a:p>
                  </a:txBody>
                  <a:tcPr anchor="ctr">
                    <a:lnL w="12700" cap="flat" cmpd="sng" algn="ctr">
                      <a:solidFill>
                        <a:srgbClr val="000000"/>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400" b="0" i="1" u="none" strike="noStrike" dirty="0" smtClean="0">
                          <a:solidFill>
                            <a:srgbClr val="000000"/>
                          </a:solidFill>
                          <a:effectLst/>
                          <a:latin typeface="Calibri" panose="020F0502020204030204" pitchFamily="34" charset="0"/>
                        </a:rPr>
                        <a:t>51.0%</a:t>
                      </a:r>
                      <a:endParaRPr lang="en-US" sz="1400" b="0" i="1" u="none" strike="noStrike" dirty="0">
                        <a:solidFill>
                          <a:srgbClr val="000000"/>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r h="248411">
                <a:tc>
                  <a:txBody>
                    <a:bodyPr/>
                    <a:lstStyle/>
                    <a:p>
                      <a:pPr algn="ctr" rtl="0" fontAlgn="ctr"/>
                      <a:r>
                        <a:rPr lang="en-US" sz="1400" b="0" i="0" u="none" strike="noStrike" dirty="0">
                          <a:solidFill>
                            <a:srgbClr val="000000"/>
                          </a:solidFill>
                          <a:effectLst/>
                          <a:latin typeface="Calibri" panose="020F0502020204030204" pitchFamily="34" charset="0"/>
                        </a:rPr>
                        <a:t>12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0" i="0" u="none" strike="noStrike" dirty="0">
                          <a:solidFill>
                            <a:srgbClr val="000000"/>
                          </a:solidFill>
                          <a:effectLst/>
                          <a:latin typeface="Calibri" panose="020F0502020204030204" pitchFamily="34" charset="0"/>
                        </a:rPr>
                        <a:t>Arts Access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0" u="none" strike="noStrike" dirty="0">
                          <a:solidFill>
                            <a:srgbClr val="000000"/>
                          </a:solidFill>
                          <a:effectLst/>
                          <a:latin typeface="Calibri" panose="020F0502020204030204" pitchFamily="34" charset="0"/>
                        </a:rPr>
                        <a:t>39.8%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0" i="0" u="none" strike="noStrike" dirty="0">
                          <a:solidFill>
                            <a:srgbClr val="000000"/>
                          </a:solidFill>
                          <a:effectLst/>
                          <a:latin typeface="Calibri" panose="020F0502020204030204" pitchFamily="34" charset="0"/>
                        </a:rPr>
                        <a:t>60%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33.1</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0" i="0" u="none" strike="noStrike" dirty="0">
                          <a:solidFill>
                            <a:srgbClr val="000000"/>
                          </a:solidFill>
                          <a:effectLst/>
                          <a:latin typeface="Calibri" panose="020F0502020204030204" pitchFamily="34" charset="0"/>
                        </a:rPr>
                        <a:t>66.3</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0" i="1" u="none" strike="noStrike" dirty="0">
                          <a:solidFill>
                            <a:srgbClr val="000000"/>
                          </a:solidFill>
                          <a:effectLst/>
                          <a:latin typeface="Calibri" panose="020F0502020204030204" pitchFamily="34" charset="0"/>
                        </a:rPr>
                        <a:t>45.7%</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r h="276013">
                <a:tc>
                  <a:txBody>
                    <a:bodyPr/>
                    <a:lstStyle/>
                    <a:p>
                      <a:pPr algn="ctr" rtl="0" fontAlgn="ctr"/>
                      <a:r>
                        <a:rPr lang="en-US" sz="1400" b="0" i="0" u="none" strike="noStrike" dirty="0">
                          <a:solidFill>
                            <a:srgbClr val="000000"/>
                          </a:solidFill>
                          <a:effectLst/>
                          <a:latin typeface="Arial" panose="020B060402020202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l" rtl="0" fontAlgn="ctr"/>
                      <a:r>
                        <a:rPr lang="en-US" sz="1400" b="1" i="0" u="none" strike="noStrike" dirty="0">
                          <a:solidFill>
                            <a:srgbClr val="000000"/>
                          </a:solidFill>
                          <a:effectLst/>
                          <a:latin typeface="Calibri" panose="020F0502020204030204" pitchFamily="34" charset="0"/>
                        </a:rPr>
                        <a:t>Accountability Index</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gridSpan="2">
                  <a:txBody>
                    <a:bodyPr/>
                    <a:lstStyle/>
                    <a:p>
                      <a:pPr algn="ctr" rtl="0" fontAlgn="ctr"/>
                      <a:r>
                        <a:rPr lang="en-US" sz="1400" b="1"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c>
                  <a:txBody>
                    <a:bodyPr/>
                    <a:lstStyle/>
                    <a:p>
                      <a:pPr algn="r" rtl="0" fontAlgn="ctr"/>
                      <a:r>
                        <a:rPr lang="en-US" sz="1400" b="1"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1" i="0" u="none" strike="noStrike" dirty="0">
                          <a:solidFill>
                            <a:srgbClr val="000000"/>
                          </a:solidFill>
                          <a:effectLst/>
                          <a:latin typeface="Calibri" panose="020F0502020204030204" pitchFamily="34" charset="0"/>
                        </a:rPr>
                        <a:t>862.4</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1" i="0" u="none" strike="noStrike" dirty="0">
                          <a:solidFill>
                            <a:srgbClr val="000000"/>
                          </a:solidFill>
                          <a:effectLst/>
                          <a:latin typeface="Calibri" panose="020F0502020204030204" pitchFamily="34" charset="0"/>
                        </a:rPr>
                        <a:t>1250</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400" b="1" i="0" u="none" strike="noStrike" dirty="0">
                          <a:solidFill>
                            <a:srgbClr val="000000"/>
                          </a:solidFill>
                          <a:effectLst/>
                          <a:latin typeface="Calibri" panose="020F0502020204030204" pitchFamily="34" charset="0"/>
                        </a:rPr>
                        <a:t>69.0</a:t>
                      </a:r>
                    </a:p>
                  </a:txBody>
                  <a:tcPr anchor="ctr">
                    <a:lnL w="1905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FFFF00"/>
                    </a:solidFill>
                  </a:tcPr>
                </a:tc>
                <a:tc gridSpan="2">
                  <a:txBody>
                    <a:bodyPr/>
                    <a:lstStyle/>
                    <a:p>
                      <a:pPr algn="ctr" rtl="0" fontAlgn="ctr"/>
                      <a:r>
                        <a:rPr lang="en-US" sz="1400" b="1" i="1" u="none" strike="noStrike" dirty="0">
                          <a:solidFill>
                            <a:srgbClr val="000000"/>
                          </a:solidFill>
                          <a:effectLst/>
                          <a:latin typeface="Calibri" panose="020F0502020204030204" pitchFamily="34" charset="0"/>
                        </a:rPr>
                        <a:t>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153498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and Graduation Rate Gaps</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district/school </a:t>
            </a:r>
            <a:r>
              <a:rPr lang="en-US" dirty="0" smtClean="0"/>
              <a:t>is identified as having an </a:t>
            </a:r>
            <a:r>
              <a:rPr lang="en-US" dirty="0"/>
              <a:t>“achievement gap” </a:t>
            </a:r>
            <a:r>
              <a:rPr lang="en-US" dirty="0" smtClean="0"/>
              <a:t>if its gap size is substantially different from the average statewide gap in any subject area</a:t>
            </a:r>
          </a:p>
          <a:p>
            <a:pPr marL="457200" lvl="1" indent="0">
              <a:buNone/>
            </a:pPr>
            <a:endParaRPr lang="en-US" dirty="0"/>
          </a:p>
          <a:p>
            <a:r>
              <a:rPr lang="en-US" dirty="0"/>
              <a:t>A district/school is identified as having </a:t>
            </a:r>
            <a:r>
              <a:rPr lang="en-US" dirty="0" smtClean="0"/>
              <a:t>a “graduation gap” </a:t>
            </a:r>
            <a:r>
              <a:rPr lang="en-US" dirty="0"/>
              <a:t>if its gap size is substantially different from the average statewide gap </a:t>
            </a:r>
          </a:p>
        </p:txBody>
      </p:sp>
      <p:sp>
        <p:nvSpPr>
          <p:cNvPr id="4" name="Slide Number Placeholder 3"/>
          <p:cNvSpPr>
            <a:spLocks noGrp="1"/>
          </p:cNvSpPr>
          <p:nvPr>
            <p:ph type="sldNum" sz="quarter" idx="12"/>
          </p:nvPr>
        </p:nvSpPr>
        <p:spPr/>
        <p:txBody>
          <a:bodyPr/>
          <a:lstStyle/>
          <a:p>
            <a:fld id="{348F862B-FA31-4C98-B891-687A8AF99F0C}" type="slidenum">
              <a:rPr lang="en-US" smtClean="0"/>
              <a:pPr/>
              <a:t>7</a:t>
            </a:fld>
            <a:endParaRPr lang="en-US" dirty="0"/>
          </a:p>
        </p:txBody>
      </p:sp>
    </p:spTree>
    <p:extLst>
      <p:ext uri="{BB962C8B-B14F-4D97-AF65-F5344CB8AC3E}">
        <p14:creationId xmlns:p14="http://schemas.microsoft.com/office/powerpoint/2010/main" val="778590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79193"/>
            <a:ext cx="10515600" cy="1325563"/>
          </a:xfrm>
        </p:spPr>
        <p:txBody>
          <a:bodyPr/>
          <a:lstStyle/>
          <a:p>
            <a:r>
              <a:rPr lang="en-US" dirty="0" smtClean="0">
                <a:solidFill>
                  <a:srgbClr val="FF0000"/>
                </a:solidFill>
              </a:rPr>
              <a:t>ABC District </a:t>
            </a:r>
            <a:r>
              <a:rPr lang="en-US" dirty="0" smtClean="0"/>
              <a:t>Report, 2014-15 (continued)</a:t>
            </a:r>
            <a:endParaRPr lang="en-US" dirty="0"/>
          </a:p>
        </p:txBody>
      </p:sp>
      <p:sp>
        <p:nvSpPr>
          <p:cNvPr id="2" name="Slide Number Placeholder 1"/>
          <p:cNvSpPr>
            <a:spLocks noGrp="1"/>
          </p:cNvSpPr>
          <p:nvPr>
            <p:ph type="sldNum" sz="quarter" idx="12"/>
          </p:nvPr>
        </p:nvSpPr>
        <p:spPr/>
        <p:txBody>
          <a:bodyPr/>
          <a:lstStyle/>
          <a:p>
            <a:fld id="{348F862B-FA31-4C98-B891-687A8AF99F0C}" type="slidenum">
              <a:rPr lang="en-US" smtClean="0"/>
              <a:t>8</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015706186"/>
              </p:ext>
            </p:extLst>
          </p:nvPr>
        </p:nvGraphicFramePr>
        <p:xfrm>
          <a:off x="8206885" y="1478414"/>
          <a:ext cx="3836182" cy="2560320"/>
        </p:xfrm>
        <a:graphic>
          <a:graphicData uri="http://schemas.openxmlformats.org/drawingml/2006/table">
            <a:tbl>
              <a:tblPr/>
              <a:tblGrid>
                <a:gridCol w="3075287"/>
                <a:gridCol w="760895"/>
              </a:tblGrid>
              <a:tr h="356394">
                <a:tc>
                  <a:txBody>
                    <a:bodyPr/>
                    <a:lstStyle/>
                    <a:p>
                      <a:pPr algn="ctr" rtl="0" fontAlgn="ctr"/>
                      <a:r>
                        <a:rPr lang="en-US" sz="1800" b="1" i="0" u="none" strike="noStrike" dirty="0">
                          <a:solidFill>
                            <a:srgbClr val="FFFFFF"/>
                          </a:solidFill>
                          <a:effectLst/>
                          <a:latin typeface="Calibri" panose="020F0502020204030204" pitchFamily="34" charset="0"/>
                        </a:rPr>
                        <a:t>Participation Rate</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800" b="1" i="0" u="none" strike="noStrike" dirty="0">
                          <a:solidFill>
                            <a:srgbClr val="FFFFFF"/>
                          </a:solidFill>
                          <a:effectLst/>
                          <a:latin typeface="Calibri" panose="020F0502020204030204" pitchFamily="34" charset="0"/>
                        </a:rPr>
                        <a:t>Rate</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ELA – All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98.6%</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ELA – High Needs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800" b="0" i="0" u="none" strike="noStrike" dirty="0">
                          <a:solidFill>
                            <a:srgbClr val="000000"/>
                          </a:solidFill>
                          <a:effectLst/>
                          <a:latin typeface="Calibri" panose="020F0502020204030204" pitchFamily="34" charset="0"/>
                        </a:rPr>
                        <a:t>98.8%</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Math – All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98.4%</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Math – High Needs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800" b="0" i="0" u="none" strike="noStrike" dirty="0">
                          <a:solidFill>
                            <a:srgbClr val="000000"/>
                          </a:solidFill>
                          <a:effectLst/>
                          <a:latin typeface="Calibri" panose="020F0502020204030204" pitchFamily="34" charset="0"/>
                        </a:rPr>
                        <a:t>98.2%</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Science – All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97.1%</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Science – High Needs Students</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800" b="0" i="0" u="none" strike="noStrike" dirty="0">
                          <a:solidFill>
                            <a:srgbClr val="000000"/>
                          </a:solidFill>
                          <a:effectLst/>
                          <a:latin typeface="Calibri" panose="020F0502020204030204" pitchFamily="34" charset="0"/>
                        </a:rPr>
                        <a:t>96.7%</a:t>
                      </a:r>
                    </a:p>
                  </a:txBody>
                  <a:tcPr marL="45720" marR="45720"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85932409"/>
              </p:ext>
            </p:extLst>
          </p:nvPr>
        </p:nvGraphicFramePr>
        <p:xfrm>
          <a:off x="450166" y="1470135"/>
          <a:ext cx="7582486" cy="3291840"/>
        </p:xfrm>
        <a:graphic>
          <a:graphicData uri="http://schemas.openxmlformats.org/drawingml/2006/table">
            <a:tbl>
              <a:tblPr/>
              <a:tblGrid>
                <a:gridCol w="4198034"/>
                <a:gridCol w="933450"/>
                <a:gridCol w="1428750"/>
                <a:gridCol w="1022252"/>
              </a:tblGrid>
              <a:tr h="733425">
                <a:tc>
                  <a:txBody>
                    <a:bodyPr/>
                    <a:lstStyle/>
                    <a:p>
                      <a:pPr algn="ctr" rtl="0" fontAlgn="ctr"/>
                      <a:r>
                        <a:rPr lang="en-US" sz="1800" b="1" i="0" u="none" strike="noStrike" dirty="0">
                          <a:solidFill>
                            <a:srgbClr val="FFFFFF"/>
                          </a:solidFill>
                          <a:effectLst/>
                          <a:latin typeface="Calibri" panose="020F0502020204030204" pitchFamily="34" charset="0"/>
                        </a:rPr>
                        <a:t>Gap Indicators</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800" b="1" i="0" u="none" strike="noStrike" dirty="0">
                          <a:solidFill>
                            <a:srgbClr val="FFFFFF"/>
                          </a:solidFill>
                          <a:effectLst/>
                          <a:latin typeface="Calibri" panose="020F0502020204030204" pitchFamily="34" charset="0"/>
                        </a:rPr>
                        <a:t>Size of </a:t>
                      </a:r>
                      <a:r>
                        <a:rPr lang="en-US" sz="1800" b="1" i="0" u="none" strike="noStrike" dirty="0" smtClean="0">
                          <a:solidFill>
                            <a:srgbClr val="FFFFFF"/>
                          </a:solidFill>
                          <a:effectLst/>
                          <a:latin typeface="Calibri" panose="020F0502020204030204" pitchFamily="34" charset="0"/>
                        </a:rPr>
                        <a:t>District Gap</a:t>
                      </a:r>
                      <a:endParaRPr lang="en-US" sz="1800" b="1" i="0" u="none" strike="noStrike" dirty="0">
                        <a:solidFill>
                          <a:srgbClr val="FFFFFF"/>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800" b="1" i="0" u="none" strike="noStrike" dirty="0" smtClean="0">
                          <a:solidFill>
                            <a:srgbClr val="FFFFFF"/>
                          </a:solidFill>
                          <a:effectLst/>
                          <a:latin typeface="Calibri" panose="020F0502020204030204" pitchFamily="34" charset="0"/>
                        </a:rPr>
                        <a:t>Average</a:t>
                      </a:r>
                      <a:r>
                        <a:rPr lang="en-US" sz="1800" b="1" i="0" u="none" strike="noStrike" baseline="0" dirty="0" smtClean="0">
                          <a:solidFill>
                            <a:srgbClr val="FFFFFF"/>
                          </a:solidFill>
                          <a:effectLst/>
                          <a:latin typeface="Calibri" panose="020F0502020204030204" pitchFamily="34" charset="0"/>
                        </a:rPr>
                        <a:t> Statewide</a:t>
                      </a:r>
                    </a:p>
                    <a:p>
                      <a:pPr algn="ctr" rtl="0" fontAlgn="ctr"/>
                      <a:r>
                        <a:rPr lang="en-US" sz="1800" b="1" i="0" u="none" strike="noStrike" baseline="0" dirty="0" smtClean="0">
                          <a:solidFill>
                            <a:srgbClr val="FFFFFF"/>
                          </a:solidFill>
                          <a:effectLst/>
                          <a:latin typeface="Calibri" panose="020F0502020204030204" pitchFamily="34" charset="0"/>
                        </a:rPr>
                        <a:t>“Substantial Gap Size” Threshold</a:t>
                      </a:r>
                      <a:endParaRPr lang="en-US" sz="1800" b="1" i="0" u="none" strike="noStrike" dirty="0">
                        <a:solidFill>
                          <a:srgbClr val="FFFFFF"/>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c>
                  <a:txBody>
                    <a:bodyPr/>
                    <a:lstStyle/>
                    <a:p>
                      <a:pPr algn="ctr" rtl="0" fontAlgn="ctr"/>
                      <a:r>
                        <a:rPr lang="en-US" sz="1800" b="1" i="0" u="none" strike="noStrike" dirty="0">
                          <a:solidFill>
                            <a:srgbClr val="FFFFFF"/>
                          </a:solidFill>
                          <a:effectLst/>
                          <a:latin typeface="Calibri" panose="020F0502020204030204" pitchFamily="34" charset="0"/>
                        </a:rPr>
                        <a:t>Is </a:t>
                      </a:r>
                      <a:r>
                        <a:rPr lang="en-US" sz="1800" b="1" i="0" u="none" strike="noStrike" dirty="0" smtClean="0">
                          <a:solidFill>
                            <a:srgbClr val="FFFFFF"/>
                          </a:solidFill>
                          <a:effectLst/>
                          <a:latin typeface="Calibri" panose="020F0502020204030204" pitchFamily="34" charset="0"/>
                        </a:rPr>
                        <a:t>District Gap Higher?</a:t>
                      </a:r>
                      <a:endParaRPr lang="en-US" sz="1800" b="1" i="0" u="none" strike="noStrike" dirty="0">
                        <a:solidFill>
                          <a:srgbClr val="FFFFFF"/>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5B9BD5"/>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Achievement Gap Size Outlier?</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endParaRPr lang="en-US" sz="1800" b="0" i="0" u="none" strike="noStrike" dirty="0">
                        <a:solidFill>
                          <a:srgbClr val="000000"/>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N</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r h="257175">
                <a:tc>
                  <a:txBody>
                    <a:bodyPr/>
                    <a:lstStyle/>
                    <a:p>
                      <a:pPr algn="r" rtl="0" fontAlgn="ctr"/>
                      <a:r>
                        <a:rPr lang="en-US" sz="1800" b="0" i="0" u="none" strike="noStrike" dirty="0">
                          <a:solidFill>
                            <a:srgbClr val="000000"/>
                          </a:solidFill>
                          <a:effectLst/>
                          <a:latin typeface="Calibri" panose="020F0502020204030204" pitchFamily="34" charset="0"/>
                        </a:rPr>
                        <a:t>ELA Performance Index Gap</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800" b="0" i="0" u="none" strike="noStrike" dirty="0">
                          <a:solidFill>
                            <a:srgbClr val="000000"/>
                          </a:solidFill>
                          <a:effectLst/>
                          <a:latin typeface="Calibri" panose="020F0502020204030204" pitchFamily="34" charset="0"/>
                        </a:rPr>
                        <a:t>13.3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800" b="0" i="0" u="none" strike="noStrike" dirty="0">
                          <a:solidFill>
                            <a:srgbClr val="000000"/>
                          </a:solidFill>
                          <a:effectLst/>
                          <a:latin typeface="Calibri" panose="020F0502020204030204" pitchFamily="34" charset="0"/>
                        </a:rPr>
                        <a:t>17.3</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800" b="0"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r h="257175">
                <a:tc>
                  <a:txBody>
                    <a:bodyPr/>
                    <a:lstStyle/>
                    <a:p>
                      <a:pPr algn="r" rtl="0" fontAlgn="ctr"/>
                      <a:r>
                        <a:rPr lang="en-US" sz="1800" b="0" i="0" u="none" strike="noStrike" dirty="0">
                          <a:solidFill>
                            <a:srgbClr val="000000"/>
                          </a:solidFill>
                          <a:effectLst/>
                          <a:latin typeface="Calibri" panose="020F0502020204030204" pitchFamily="34" charset="0"/>
                        </a:rPr>
                        <a:t>Math Performance Index Gap</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800" b="0" i="0" u="none" strike="noStrike" dirty="0">
                          <a:solidFill>
                            <a:srgbClr val="000000"/>
                          </a:solidFill>
                          <a:effectLst/>
                          <a:latin typeface="Calibri" panose="020F0502020204030204" pitchFamily="34" charset="0"/>
                        </a:rPr>
                        <a:t>11.8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800" b="0" i="0" u="none" strike="noStrike" dirty="0">
                          <a:solidFill>
                            <a:srgbClr val="000000"/>
                          </a:solidFill>
                          <a:effectLst/>
                          <a:latin typeface="Calibri" panose="020F0502020204030204" pitchFamily="34" charset="0"/>
                        </a:rPr>
                        <a:t>19.6</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r h="257175">
                <a:tc>
                  <a:txBody>
                    <a:bodyPr/>
                    <a:lstStyle/>
                    <a:p>
                      <a:pPr algn="r" rtl="0" fontAlgn="ctr"/>
                      <a:r>
                        <a:rPr lang="en-US" sz="1800" b="0" i="0" u="none" strike="noStrike" dirty="0">
                          <a:solidFill>
                            <a:srgbClr val="000000"/>
                          </a:solidFill>
                          <a:effectLst/>
                          <a:latin typeface="Calibri" panose="020F0502020204030204" pitchFamily="34" charset="0"/>
                        </a:rPr>
                        <a:t>Science Performance Index Gap</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800" b="0" i="0" u="none" strike="noStrike" dirty="0">
                          <a:solidFill>
                            <a:srgbClr val="000000"/>
                          </a:solidFill>
                          <a:effectLst/>
                          <a:latin typeface="Calibri" panose="020F0502020204030204" pitchFamily="34" charset="0"/>
                        </a:rPr>
                        <a:t>11.8</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r" rtl="0" fontAlgn="ctr"/>
                      <a:r>
                        <a:rPr lang="en-US" sz="1800" b="0" i="0" u="none" strike="noStrike" dirty="0">
                          <a:solidFill>
                            <a:srgbClr val="000000"/>
                          </a:solidFill>
                          <a:effectLst/>
                          <a:latin typeface="Calibri" panose="020F0502020204030204" pitchFamily="34" charset="0"/>
                        </a:rPr>
                        <a:t>17.2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c>
                  <a:txBody>
                    <a:bodyPr/>
                    <a:lstStyle/>
                    <a:p>
                      <a:pPr algn="ctr" rtl="0" fontAlgn="ctr"/>
                      <a:r>
                        <a:rPr lang="en-US" sz="1800" b="0" i="0" u="none" strike="noStrike" dirty="0">
                          <a:solidFill>
                            <a:srgbClr val="000000"/>
                          </a:solidFill>
                          <a:effectLst/>
                          <a:latin typeface="Calibri" panose="020F0502020204030204" pitchFamily="34" charset="0"/>
                        </a:rPr>
                        <a:t> </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D2DEEF"/>
                    </a:solidFill>
                  </a:tcPr>
                </a:tc>
              </a:tr>
              <a:tr h="257175">
                <a:tc>
                  <a:txBody>
                    <a:bodyPr/>
                    <a:lstStyle/>
                    <a:p>
                      <a:pPr algn="l" rtl="0" fontAlgn="ctr"/>
                      <a:r>
                        <a:rPr lang="en-US" sz="1800" b="0" i="0" u="none" strike="noStrike" dirty="0">
                          <a:solidFill>
                            <a:srgbClr val="000000"/>
                          </a:solidFill>
                          <a:effectLst/>
                          <a:latin typeface="Calibri" panose="020F0502020204030204" pitchFamily="34" charset="0"/>
                        </a:rPr>
                        <a:t>Graduation Rate </a:t>
                      </a:r>
                      <a:r>
                        <a:rPr lang="en-US" sz="1800" b="0" i="0" u="none" strike="noStrike" dirty="0" smtClean="0">
                          <a:solidFill>
                            <a:srgbClr val="000000"/>
                          </a:solidFill>
                          <a:effectLst/>
                          <a:latin typeface="Calibri" panose="020F0502020204030204" pitchFamily="34" charset="0"/>
                        </a:rPr>
                        <a:t>Gap (2012</a:t>
                      </a:r>
                      <a:r>
                        <a:rPr lang="en-US" sz="1800" b="0" i="0" u="none" strike="noStrike" baseline="0" dirty="0" smtClean="0">
                          <a:solidFill>
                            <a:srgbClr val="000000"/>
                          </a:solidFill>
                          <a:effectLst/>
                          <a:latin typeface="Calibri" panose="020F0502020204030204" pitchFamily="34" charset="0"/>
                        </a:rPr>
                        <a:t> </a:t>
                      </a:r>
                      <a:r>
                        <a:rPr lang="en-US" sz="1800" b="0" i="0" u="none" strike="noStrike" baseline="0" smtClean="0">
                          <a:solidFill>
                            <a:srgbClr val="000000"/>
                          </a:solidFill>
                          <a:effectLst/>
                          <a:latin typeface="Calibri" panose="020F0502020204030204" pitchFamily="34" charset="0"/>
                        </a:rPr>
                        <a:t>6 yr. </a:t>
                      </a:r>
                      <a:r>
                        <a:rPr lang="en-US" sz="1800" b="0" i="0" u="none" strike="noStrike" baseline="0" dirty="0" smtClean="0">
                          <a:solidFill>
                            <a:srgbClr val="000000"/>
                          </a:solidFill>
                          <a:effectLst/>
                          <a:latin typeface="Calibri" panose="020F0502020204030204" pitchFamily="34" charset="0"/>
                        </a:rPr>
                        <a:t>Cohort)</a:t>
                      </a:r>
                      <a:endParaRPr lang="en-US" sz="1800" b="0" i="0" u="none" strike="noStrike" dirty="0">
                        <a:solidFill>
                          <a:srgbClr val="000000"/>
                        </a:solidFill>
                        <a:effectLst/>
                        <a:latin typeface="Calibri" panose="020F0502020204030204" pitchFamily="34" charset="0"/>
                      </a:endParaRP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800" b="0" i="0" u="none" strike="noStrike" dirty="0">
                          <a:solidFill>
                            <a:srgbClr val="000000"/>
                          </a:solidFill>
                          <a:effectLst/>
                          <a:latin typeface="Calibri" panose="020F0502020204030204" pitchFamily="34" charset="0"/>
                        </a:rPr>
                        <a:t>12.2%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r" rtl="0" fontAlgn="ctr"/>
                      <a:r>
                        <a:rPr lang="en-US" sz="1800" b="0" i="0" u="none" strike="noStrike" dirty="0">
                          <a:solidFill>
                            <a:srgbClr val="000000"/>
                          </a:solidFill>
                          <a:effectLst/>
                          <a:latin typeface="Calibri" panose="020F0502020204030204" pitchFamily="34" charset="0"/>
                        </a:rPr>
                        <a:t>15.2%</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c>
                  <a:txBody>
                    <a:bodyPr/>
                    <a:lstStyle/>
                    <a:p>
                      <a:pPr algn="ctr" rtl="0" fontAlgn="ctr"/>
                      <a:r>
                        <a:rPr lang="en-US" sz="1800" b="0" i="0" u="none" strike="noStrike" dirty="0">
                          <a:solidFill>
                            <a:srgbClr val="000000"/>
                          </a:solidFill>
                          <a:effectLst/>
                          <a:latin typeface="Calibri" panose="020F0502020204030204" pitchFamily="34" charset="0"/>
                        </a:rPr>
                        <a:t>N</a:t>
                      </a:r>
                    </a:p>
                  </a:txBody>
                  <a:tcPr anchor="ctr">
                    <a:lnL w="19050" cap="flat" cmpd="sng" algn="ctr">
                      <a:solidFill>
                        <a:srgbClr val="4F81BD"/>
                      </a:solidFill>
                      <a:prstDash val="solid"/>
                      <a:round/>
                      <a:headEnd type="none" w="med" len="med"/>
                      <a:tailEnd type="none" w="med" len="med"/>
                    </a:lnL>
                    <a:lnR w="19050" cap="flat" cmpd="sng" algn="ctr">
                      <a:solidFill>
                        <a:srgbClr val="4F81BD"/>
                      </a:solidFill>
                      <a:prstDash val="solid"/>
                      <a:round/>
                      <a:headEnd type="none" w="med" len="med"/>
                      <a:tailEnd type="none" w="med" len="med"/>
                    </a:lnR>
                    <a:lnT w="19050" cap="flat" cmpd="sng" algn="ctr">
                      <a:solidFill>
                        <a:srgbClr val="4F81BD"/>
                      </a:solidFill>
                      <a:prstDash val="solid"/>
                      <a:round/>
                      <a:headEnd type="none" w="med" len="med"/>
                      <a:tailEnd type="none" w="med" len="med"/>
                    </a:lnT>
                    <a:lnB w="19050" cap="flat" cmpd="sng" algn="ctr">
                      <a:solidFill>
                        <a:srgbClr val="4F81BD"/>
                      </a:solidFill>
                      <a:prstDash val="solid"/>
                      <a:round/>
                      <a:headEnd type="none" w="med" len="med"/>
                      <a:tailEnd type="none" w="med" len="med"/>
                    </a:lnB>
                    <a:solidFill>
                      <a:srgbClr val="EAEFF7"/>
                    </a:solidFill>
                  </a:tcPr>
                </a:tc>
              </a:tr>
            </a:tbl>
          </a:graphicData>
        </a:graphic>
      </p:graphicFrame>
    </p:spTree>
    <p:extLst>
      <p:ext uri="{BB962C8B-B14F-4D97-AF65-F5344CB8AC3E}">
        <p14:creationId xmlns:p14="http://schemas.microsoft.com/office/powerpoint/2010/main" val="1588241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rPr>
              <a:t>ABC District</a:t>
            </a:r>
            <a:r>
              <a:rPr lang="en-US" dirty="0" smtClean="0"/>
              <a:t> Schools Report, 2014-15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2148619"/>
              </p:ext>
            </p:extLst>
          </p:nvPr>
        </p:nvGraphicFramePr>
        <p:xfrm>
          <a:off x="838200" y="1825625"/>
          <a:ext cx="10953756" cy="3931920"/>
        </p:xfrm>
        <a:graphic>
          <a:graphicData uri="http://schemas.openxmlformats.org/drawingml/2006/table">
            <a:tbl>
              <a:tblPr firstRow="1" bandRow="1">
                <a:tableStyleId>{5C22544A-7EE6-4342-B048-85BDC9FD1C3A}</a:tableStyleId>
              </a:tblPr>
              <a:tblGrid>
                <a:gridCol w="3241431"/>
                <a:gridCol w="1542465"/>
                <a:gridCol w="1542465"/>
                <a:gridCol w="1542465"/>
                <a:gridCol w="1542465"/>
                <a:gridCol w="1542465"/>
              </a:tblGrid>
              <a:tr h="531668">
                <a:tc>
                  <a:txBody>
                    <a:bodyPr/>
                    <a:lstStyle/>
                    <a:p>
                      <a:pPr algn="ctr"/>
                      <a:r>
                        <a:rPr lang="en-US" sz="1800" dirty="0" smtClean="0"/>
                        <a:t>School Name</a:t>
                      </a:r>
                      <a:endParaRPr lang="en-US" sz="1800" dirty="0"/>
                    </a:p>
                  </a:txBody>
                  <a:tcPr anchor="ctr"/>
                </a:tc>
                <a:tc>
                  <a:txBody>
                    <a:bodyPr/>
                    <a:lstStyle/>
                    <a:p>
                      <a:pPr algn="ctr"/>
                      <a:r>
                        <a:rPr lang="en-US" sz="1800" dirty="0" smtClean="0"/>
                        <a:t>Accountability Index</a:t>
                      </a:r>
                      <a:endParaRPr lang="en-US" sz="1800" dirty="0"/>
                    </a:p>
                  </a:txBody>
                  <a:tcPr anchor="ctr"/>
                </a:tc>
                <a:tc>
                  <a:txBody>
                    <a:bodyPr/>
                    <a:lstStyle/>
                    <a:p>
                      <a:pPr algn="ctr"/>
                      <a:r>
                        <a:rPr lang="en-US" sz="1800" dirty="0" smtClean="0"/>
                        <a:t>Any Participation</a:t>
                      </a:r>
                      <a:r>
                        <a:rPr lang="en-US" sz="1800" baseline="0" dirty="0" smtClean="0"/>
                        <a:t> below 95%?</a:t>
                      </a:r>
                      <a:endParaRPr lang="en-US" sz="1800" dirty="0"/>
                    </a:p>
                  </a:txBody>
                  <a:tcPr anchor="ctr"/>
                </a:tc>
                <a:tc>
                  <a:txBody>
                    <a:bodyPr/>
                    <a:lstStyle/>
                    <a:p>
                      <a:pPr algn="ctr"/>
                      <a:r>
                        <a:rPr lang="en-US" sz="1800" dirty="0" smtClean="0"/>
                        <a:t>Achievement Gap?</a:t>
                      </a:r>
                      <a:endParaRPr lang="en-US" sz="1800" dirty="0"/>
                    </a:p>
                  </a:txBody>
                  <a:tcPr anchor="ctr"/>
                </a:tc>
                <a:tc>
                  <a:txBody>
                    <a:bodyPr/>
                    <a:lstStyle/>
                    <a:p>
                      <a:pPr algn="ctr"/>
                      <a:r>
                        <a:rPr lang="en-US" sz="1800" dirty="0" smtClean="0"/>
                        <a:t>Graduation Rate Gap?</a:t>
                      </a:r>
                      <a:endParaRPr lang="en-US" sz="1800" dirty="0"/>
                    </a:p>
                  </a:txBody>
                  <a:tcPr anchor="ctr"/>
                </a:tc>
                <a:tc>
                  <a:txBody>
                    <a:bodyPr/>
                    <a:lstStyle/>
                    <a:p>
                      <a:pPr algn="ctr"/>
                      <a:r>
                        <a:rPr lang="en-US" sz="1800" baseline="0" dirty="0" smtClean="0"/>
                        <a:t>Category?</a:t>
                      </a:r>
                    </a:p>
                    <a:p>
                      <a:pPr algn="ctr"/>
                      <a:r>
                        <a:rPr lang="en-US" sz="1800" baseline="0" dirty="0" smtClean="0"/>
                        <a:t>(4, 5, or “Pause”)</a:t>
                      </a:r>
                      <a:endParaRPr lang="en-US" sz="1800" dirty="0"/>
                    </a:p>
                  </a:txBody>
                  <a:tcPr anchor="ctr"/>
                </a:tc>
              </a:tr>
              <a:tr h="640080">
                <a:tc>
                  <a:txBody>
                    <a:bodyPr/>
                    <a:lstStyle/>
                    <a:p>
                      <a:r>
                        <a:rPr lang="en-US" sz="1800" dirty="0" smtClean="0"/>
                        <a:t>XYZ Elementary School</a:t>
                      </a:r>
                      <a:endParaRPr lang="en-US" sz="1800" dirty="0"/>
                    </a:p>
                  </a:txBody>
                  <a:tcPr anchor="ctr"/>
                </a:tc>
                <a:tc>
                  <a:txBody>
                    <a:bodyPr/>
                    <a:lstStyle/>
                    <a:p>
                      <a:pPr algn="ctr"/>
                      <a:r>
                        <a:rPr lang="en-US" sz="1800" dirty="0" smtClean="0"/>
                        <a:t>77.3</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Pause</a:t>
                      </a:r>
                      <a:endParaRPr lang="en-US" sz="1800" dirty="0"/>
                    </a:p>
                  </a:txBody>
                  <a:tcPr anchor="ctr"/>
                </a:tc>
              </a:tr>
              <a:tr h="640080">
                <a:tc>
                  <a:txBody>
                    <a:bodyPr/>
                    <a:lstStyle/>
                    <a:p>
                      <a:r>
                        <a:rPr lang="en-US" sz="1800" dirty="0" smtClean="0"/>
                        <a:t>DEF Intermediate</a:t>
                      </a:r>
                      <a:r>
                        <a:rPr lang="en-US" sz="1800" baseline="0" dirty="0" smtClean="0"/>
                        <a:t> </a:t>
                      </a:r>
                      <a:r>
                        <a:rPr lang="en-US" sz="1800" dirty="0" smtClean="0"/>
                        <a:t>School</a:t>
                      </a:r>
                      <a:endParaRPr lang="en-US" sz="1800" dirty="0"/>
                    </a:p>
                  </a:txBody>
                  <a:tcPr anchor="ctr"/>
                </a:tc>
                <a:tc>
                  <a:txBody>
                    <a:bodyPr/>
                    <a:lstStyle/>
                    <a:p>
                      <a:pPr algn="ctr"/>
                      <a:r>
                        <a:rPr lang="en-US" sz="1800" dirty="0" smtClean="0"/>
                        <a:t>65.4</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Pause</a:t>
                      </a:r>
                      <a:endParaRPr lang="en-US" sz="1800" dirty="0"/>
                    </a:p>
                  </a:txBody>
                  <a:tcPr anchor="ctr"/>
                </a:tc>
              </a:tr>
              <a:tr h="640080">
                <a:tc>
                  <a:txBody>
                    <a:bodyPr/>
                    <a:lstStyle/>
                    <a:p>
                      <a:r>
                        <a:rPr lang="en-US" sz="1800" dirty="0" smtClean="0"/>
                        <a:t>MNO High School</a:t>
                      </a:r>
                      <a:endParaRPr lang="en-US" sz="1800" dirty="0"/>
                    </a:p>
                  </a:txBody>
                  <a:tcPr anchor="ctr"/>
                </a:tc>
                <a:tc>
                  <a:txBody>
                    <a:bodyPr/>
                    <a:lstStyle/>
                    <a:p>
                      <a:pPr algn="ctr"/>
                      <a:r>
                        <a:rPr lang="en-US" sz="1800" dirty="0" smtClean="0"/>
                        <a:t>71.2</a:t>
                      </a:r>
                      <a:endParaRPr lang="en-US" sz="1800" dirty="0"/>
                    </a:p>
                  </a:txBody>
                  <a:tcPr anchor="ctr"/>
                </a:tc>
                <a:tc>
                  <a:txBody>
                    <a:bodyPr/>
                    <a:lstStyle/>
                    <a:p>
                      <a:pPr algn="ctr"/>
                      <a:r>
                        <a:rPr lang="en-US" sz="1800" dirty="0" smtClean="0"/>
                        <a:t>Yes</a:t>
                      </a:r>
                      <a:endParaRPr lang="en-US" sz="1800" dirty="0"/>
                    </a:p>
                  </a:txBody>
                  <a:tcPr anchor="ctr"/>
                </a:tc>
                <a:tc>
                  <a:txBody>
                    <a:bodyPr/>
                    <a:lstStyle/>
                    <a:p>
                      <a:pPr algn="ctr"/>
                      <a:r>
                        <a:rPr lang="en-US" sz="1800" dirty="0" smtClean="0"/>
                        <a:t>No</a:t>
                      </a:r>
                      <a:endParaRPr lang="en-US" sz="1800" dirty="0"/>
                    </a:p>
                  </a:txBody>
                  <a:tcPr anchor="ctr"/>
                </a:tc>
                <a:tc>
                  <a:txBody>
                    <a:bodyPr/>
                    <a:lstStyle/>
                    <a:p>
                      <a:pPr algn="ctr"/>
                      <a:r>
                        <a:rPr lang="en-US" sz="1800" dirty="0" smtClean="0"/>
                        <a:t>Yes</a:t>
                      </a:r>
                      <a:endParaRPr lang="en-US" sz="1800" dirty="0"/>
                    </a:p>
                  </a:txBody>
                  <a:tcPr anchor="ctr"/>
                </a:tc>
                <a:tc>
                  <a:txBody>
                    <a:bodyPr/>
                    <a:lstStyle/>
                    <a:p>
                      <a:pPr algn="ctr"/>
                      <a:r>
                        <a:rPr lang="en-US" sz="1800" dirty="0" smtClean="0"/>
                        <a:t>Category 4: Focus</a:t>
                      </a:r>
                      <a:endParaRPr lang="en-US" sz="1800" dirty="0"/>
                    </a:p>
                  </a:txBody>
                  <a:tcPr anchor="ctr"/>
                </a:tc>
              </a:tr>
              <a:tr h="312746">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r>
              <a:tr h="312746">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r>
              <a:tr h="312746">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c>
                  <a:txBody>
                    <a:bodyPr/>
                    <a:lstStyle/>
                    <a:p>
                      <a:endParaRPr lang="en-US" sz="1800" dirty="0"/>
                    </a:p>
                  </a:txBody>
                  <a:tcPr anchor="ctr"/>
                </a:tc>
              </a:tr>
            </a:tbl>
          </a:graphicData>
        </a:graphic>
      </p:graphicFrame>
      <p:sp>
        <p:nvSpPr>
          <p:cNvPr id="8" name="Slide Number Placeholder 7"/>
          <p:cNvSpPr>
            <a:spLocks noGrp="1"/>
          </p:cNvSpPr>
          <p:nvPr>
            <p:ph type="sldNum" sz="quarter" idx="12"/>
          </p:nvPr>
        </p:nvSpPr>
        <p:spPr/>
        <p:txBody>
          <a:bodyPr/>
          <a:lstStyle/>
          <a:p>
            <a:fld id="{348F862B-FA31-4C98-B891-687A8AF99F0C}" type="slidenum">
              <a:rPr lang="en-US" smtClean="0"/>
              <a:t>9</a:t>
            </a:fld>
            <a:endParaRPr lang="en-US" dirty="0"/>
          </a:p>
        </p:txBody>
      </p:sp>
    </p:spTree>
    <p:extLst>
      <p:ext uri="{BB962C8B-B14F-4D97-AF65-F5344CB8AC3E}">
        <p14:creationId xmlns:p14="http://schemas.microsoft.com/office/powerpoint/2010/main" val="41082575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DIO_ID" val="378"/>
  <p:tag name="ARTICULATE_TITLE_TAG" val="Welcome"/>
  <p:tag name="ARTICULATE_NAV_LEVEL" val="1"/>
  <p:tag name="ARTICULATE_SLIDE_PRESENTER_GUID" val="2e7ba41b-7e98-4522-b2c6-9f1346454966"/>
  <p:tag name="ARTICULATE_SLIDE_PAUSE" val="0"/>
  <p:tag name="ARTICULATE_LOCK_SLIDE" val="0"/>
  <p:tag name="ARTICULATE_HIDE_SLIDE" val="0"/>
  <p:tag name="ARTICULATE_PLAYER_CONTROL_PREVIOUS" val="True"/>
  <p:tag name="ARTICULATE_PLAYER_CONTROL_NEXT" val="True"/>
  <p:tag name="ARTICULATE_USED_LAYOUT" val="2"/>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34023</TotalTime>
  <Words>1461</Words>
  <Application>Microsoft Office PowerPoint</Application>
  <PresentationFormat>Widescreen</PresentationFormat>
  <Paragraphs>334</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Arial</vt:lpstr>
      <vt:lpstr>Calibri</vt:lpstr>
      <vt:lpstr>Calibri Light</vt:lpstr>
      <vt:lpstr>Office Theme</vt:lpstr>
      <vt:lpstr>ABC District Next-Generation Accountability Report 2014-15</vt:lpstr>
      <vt:lpstr>Accountability Systems Serve Important Purposes</vt:lpstr>
      <vt:lpstr>What changes were made to the accountability system?</vt:lpstr>
      <vt:lpstr>Why were these changes made?</vt:lpstr>
      <vt:lpstr>A New Family of Index Scores</vt:lpstr>
      <vt:lpstr>ABC District Report, 2014-15</vt:lpstr>
      <vt:lpstr>Achievement and Graduation Rate Gaps</vt:lpstr>
      <vt:lpstr>ABC District Report, 2014-15 (continued)</vt:lpstr>
      <vt:lpstr>ABC District Schools Report, 2014-15</vt:lpstr>
      <vt:lpstr>ABC District: Needs Assessment</vt:lpstr>
      <vt:lpstr>ABC District: Needs Assessment</vt:lpstr>
      <vt:lpstr>ABC District Strategic Priorities for 2016-17</vt:lpstr>
      <vt:lpstr>Additional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Connecticut’s  “Next Generation” Accountability System for  Districts and Schools</dc:title>
  <dc:creator>Gopalakrishnan, Ajit</dc:creator>
  <cp:lastModifiedBy>Weiner, Gady</cp:lastModifiedBy>
  <cp:revision>63</cp:revision>
  <dcterms:created xsi:type="dcterms:W3CDTF">2015-12-30T22:43:04Z</dcterms:created>
  <dcterms:modified xsi:type="dcterms:W3CDTF">2016-03-02T16:29:43Z</dcterms:modified>
</cp:coreProperties>
</file>