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58" r:id="rId3"/>
    <p:sldId id="259" r:id="rId4"/>
    <p:sldId id="260" r:id="rId5"/>
    <p:sldId id="274" r:id="rId6"/>
    <p:sldId id="262" r:id="rId7"/>
    <p:sldId id="271" r:id="rId8"/>
    <p:sldId id="263" r:id="rId9"/>
    <p:sldId id="270" r:id="rId10"/>
    <p:sldId id="264" r:id="rId11"/>
    <p:sldId id="272" r:id="rId12"/>
    <p:sldId id="265" r:id="rId13"/>
    <p:sldId id="27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mith, Abbe" initials="SA" lastIdx="1" clrIdx="0">
    <p:extLst>
      <p:ext uri="{19B8F6BF-5375-455C-9EA6-DF929625EA0E}">
        <p15:presenceInfo xmlns:p15="http://schemas.microsoft.com/office/powerpoint/2012/main" userId="S-1-5-21-746137067-854245398-682003330-43486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DE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2" autoAdjust="0"/>
    <p:restoredTop sz="70138" autoAdjust="0"/>
  </p:normalViewPr>
  <p:slideViewPr>
    <p:cSldViewPr snapToGrid="0">
      <p:cViewPr varScale="1">
        <p:scale>
          <a:sx n="93" d="100"/>
          <a:sy n="93" d="100"/>
        </p:scale>
        <p:origin x="984" y="78"/>
      </p:cViewPr>
      <p:guideLst/>
    </p:cSldViewPr>
  </p:slideViewPr>
  <p:notesTextViewPr>
    <p:cViewPr>
      <p:scale>
        <a:sx n="150" d="100"/>
        <a:sy n="15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45609F-4D93-4AF5-8C87-7BDAFF0E24F0}" type="datetimeFigureOut">
              <a:rPr lang="en-US" smtClean="0"/>
              <a:t>3/2/2016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E43847-EF39-4B50-9A28-6FABB3A4C342}" type="slidenum">
              <a:rPr lang="en-US" smtClean="0"/>
              <a:t>‹#›</a:t>
            </a:fld>
            <a:endParaRPr lang="en-US" dirty="0"/>
          </a:p>
        </p:txBody>
      </p:sp>
    </p:spTree>
    <p:extLst>
      <p:ext uri="{BB962C8B-B14F-4D97-AF65-F5344CB8AC3E}">
        <p14:creationId xmlns:p14="http://schemas.microsoft.com/office/powerpoint/2010/main" val="13676229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altLang="en-US" sz="1200" b="0" dirty="0" smtClean="0">
                <a:solidFill>
                  <a:srgbClr val="002D73"/>
                </a:solidFill>
                <a:ea typeface="ＭＳ Ｐゴシック" panose="020B0600070205080204" pitchFamily="34" charset="-128"/>
              </a:rPr>
              <a:t>This is an editable PowerPoint prepared by the CSDE for</a:t>
            </a:r>
            <a:r>
              <a:rPr lang="en-US" altLang="en-US" sz="1200" b="0" baseline="0" dirty="0" smtClean="0">
                <a:solidFill>
                  <a:srgbClr val="002D73"/>
                </a:solidFill>
                <a:ea typeface="ＭＳ Ｐゴシック" panose="020B0600070205080204" pitchFamily="34" charset="-128"/>
              </a:rPr>
              <a:t> districts to use at local board of education or other district/school meetings</a:t>
            </a:r>
            <a:r>
              <a:rPr lang="en-US" altLang="en-US" sz="1200" b="0" dirty="0" smtClean="0">
                <a:solidFill>
                  <a:srgbClr val="002D73"/>
                </a:solidFill>
                <a:ea typeface="ＭＳ Ｐゴシック" panose="020B0600070205080204" pitchFamily="34" charset="-128"/>
              </a:rPr>
              <a:t>.</a:t>
            </a:r>
          </a:p>
          <a:p>
            <a:pPr marL="171450" indent="-171450">
              <a:buFontTx/>
              <a:buChar char="•"/>
            </a:pPr>
            <a:endParaRPr lang="en-US" altLang="en-US" sz="1200" b="0" dirty="0" smtClean="0">
              <a:solidFill>
                <a:srgbClr val="002D73"/>
              </a:solidFill>
              <a:ea typeface="ＭＳ Ｐゴシック" panose="020B0600070205080204" pitchFamily="34" charset="-128"/>
            </a:endParaRPr>
          </a:p>
          <a:p>
            <a:pPr marL="171450" indent="-171450">
              <a:buFontTx/>
              <a:buChar char="•"/>
            </a:pPr>
            <a:r>
              <a:rPr lang="en-US" altLang="en-US" sz="1200" b="0" dirty="0" smtClean="0">
                <a:solidFill>
                  <a:srgbClr val="002D73"/>
                </a:solidFill>
                <a:ea typeface="ＭＳ Ｐゴシック" panose="020B0600070205080204" pitchFamily="34" charset="-128"/>
              </a:rPr>
              <a:t>Slides can be added or deleted as needed. </a:t>
            </a:r>
          </a:p>
          <a:p>
            <a:pPr marL="171450" indent="-171450">
              <a:buFontTx/>
              <a:buChar char="•"/>
            </a:pPr>
            <a:endParaRPr lang="en-US" altLang="en-US" sz="1200" b="0" dirty="0" smtClean="0">
              <a:solidFill>
                <a:srgbClr val="002D73"/>
              </a:solidFill>
              <a:ea typeface="ＭＳ Ｐゴシック" panose="020B0600070205080204" pitchFamily="34" charset="-128"/>
            </a:endParaRPr>
          </a:p>
          <a:p>
            <a:pPr marL="171450" indent="-171450">
              <a:buFontTx/>
              <a:buChar char="•"/>
            </a:pPr>
            <a:r>
              <a:rPr lang="en-US" altLang="en-US" sz="1200" b="0" dirty="0" smtClean="0">
                <a:solidFill>
                  <a:srgbClr val="002D73"/>
                </a:solidFill>
                <a:ea typeface="ＭＳ Ｐゴシック" panose="020B0600070205080204" pitchFamily="34" charset="-128"/>
              </a:rPr>
              <a:t>We encourage customization to your local context.</a:t>
            </a:r>
          </a:p>
        </p:txBody>
      </p:sp>
      <p:sp>
        <p:nvSpPr>
          <p:cNvPr id="4" name="Slide Number Placeholder 3"/>
          <p:cNvSpPr>
            <a:spLocks noGrp="1"/>
          </p:cNvSpPr>
          <p:nvPr>
            <p:ph type="sldNum" sz="quarter" idx="10"/>
          </p:nvPr>
        </p:nvSpPr>
        <p:spPr/>
        <p:txBody>
          <a:bodyPr/>
          <a:lstStyle/>
          <a:p>
            <a:fld id="{12DD2E53-2A0F-4666-AAC8-2F8AB63BFE97}"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22274969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baseline="0" dirty="0" smtClean="0">
                <a:solidFill>
                  <a:schemeClr val="tx1"/>
                </a:solidFill>
                <a:effectLst/>
                <a:latin typeface="+mn-lt"/>
                <a:ea typeface="+mn-ea"/>
                <a:cs typeface="+mn-cs"/>
              </a:rPr>
              <a:t>This is Connecticut’s second substantial change to its accountability since it discontinued the </a:t>
            </a:r>
            <a:r>
              <a:rPr lang="en-US" sz="1200" i="1" kern="1200" baseline="0" dirty="0" smtClean="0">
                <a:solidFill>
                  <a:schemeClr val="tx1"/>
                </a:solidFill>
                <a:effectLst/>
                <a:latin typeface="+mn-lt"/>
                <a:ea typeface="+mn-ea"/>
                <a:cs typeface="+mn-cs"/>
              </a:rPr>
              <a:t>one-size-fits-all </a:t>
            </a:r>
            <a:r>
              <a:rPr lang="en-US" sz="1200" kern="1200" baseline="0" dirty="0" smtClean="0">
                <a:solidFill>
                  <a:schemeClr val="tx1"/>
                </a:solidFill>
                <a:effectLst/>
                <a:latin typeface="+mn-lt"/>
                <a:ea typeface="+mn-ea"/>
                <a:cs typeface="+mn-cs"/>
              </a:rPr>
              <a:t>AYP approach.  </a:t>
            </a:r>
          </a:p>
          <a:p>
            <a:pPr marL="171450" lvl="0" indent="-171450">
              <a:buFont typeface="Arial" panose="020B0604020202020204" pitchFamily="34" charset="0"/>
              <a:buChar char="•"/>
            </a:pPr>
            <a:endParaRPr lang="en-US" sz="1200" kern="1200" baseline="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baseline="0" dirty="0" smtClean="0">
                <a:solidFill>
                  <a:schemeClr val="tx1"/>
                </a:solidFill>
                <a:effectLst/>
                <a:latin typeface="+mn-lt"/>
                <a:ea typeface="+mn-ea"/>
                <a:cs typeface="+mn-cs"/>
              </a:rPr>
              <a:t>In addition to test scores and graduation rates, the new approach incorporates additional indicators such as </a:t>
            </a:r>
          </a:p>
          <a:p>
            <a:pPr marL="628650" lvl="1" indent="-171450">
              <a:buFont typeface="Arial" panose="020B0604020202020204" pitchFamily="34" charset="0"/>
              <a:buChar char="•"/>
            </a:pPr>
            <a:r>
              <a:rPr lang="en-US" sz="1200" kern="1200" baseline="0" dirty="0" smtClean="0">
                <a:solidFill>
                  <a:schemeClr val="tx1"/>
                </a:solidFill>
                <a:effectLst/>
                <a:latin typeface="+mn-lt"/>
                <a:ea typeface="+mn-ea"/>
                <a:cs typeface="+mn-cs"/>
              </a:rPr>
              <a:t>participation in college / career preparation courses like AP, IB, dual enrollment and career-technical education courses</a:t>
            </a:r>
          </a:p>
          <a:p>
            <a:pPr marL="628650" lvl="1" indent="-171450">
              <a:buFont typeface="Arial" panose="020B0604020202020204" pitchFamily="34" charset="0"/>
              <a:buChar char="•"/>
            </a:pPr>
            <a:r>
              <a:rPr lang="en-US" sz="1200" kern="1200" baseline="0" dirty="0" smtClean="0">
                <a:solidFill>
                  <a:schemeClr val="tx1"/>
                </a:solidFill>
                <a:effectLst/>
                <a:latin typeface="+mn-lt"/>
                <a:ea typeface="+mn-ea"/>
                <a:cs typeface="+mn-cs"/>
              </a:rPr>
              <a:t>Performance on college readiness exams like AP, IB, SAT, and ACT</a:t>
            </a:r>
          </a:p>
          <a:p>
            <a:pPr marL="628650" lvl="1" indent="-171450">
              <a:buFont typeface="Arial" panose="020B0604020202020204" pitchFamily="34" charset="0"/>
              <a:buChar char="•"/>
            </a:pPr>
            <a:r>
              <a:rPr lang="en-US" sz="1200" kern="1200" baseline="0" dirty="0" smtClean="0">
                <a:solidFill>
                  <a:schemeClr val="tx1"/>
                </a:solidFill>
                <a:effectLst/>
                <a:latin typeface="+mn-lt"/>
                <a:ea typeface="+mn-ea"/>
                <a:cs typeface="+mn-cs"/>
              </a:rPr>
              <a:t>Six-year graduation rate</a:t>
            </a:r>
          </a:p>
          <a:p>
            <a:pPr marL="628650" lvl="1" indent="-171450">
              <a:buFont typeface="Arial" panose="020B0604020202020204" pitchFamily="34" charset="0"/>
              <a:buChar char="•"/>
            </a:pPr>
            <a:r>
              <a:rPr lang="en-US" sz="1200" kern="1200" baseline="0" dirty="0" smtClean="0">
                <a:solidFill>
                  <a:schemeClr val="tx1"/>
                </a:solidFill>
                <a:effectLst/>
                <a:latin typeface="+mn-lt"/>
                <a:ea typeface="+mn-ea"/>
                <a:cs typeface="+mn-cs"/>
              </a:rPr>
              <a:t>Entrance into postsecondary institutions</a:t>
            </a:r>
          </a:p>
          <a:p>
            <a:pPr marL="628650" lvl="1" indent="-171450">
              <a:buFont typeface="Arial" panose="020B0604020202020204" pitchFamily="34" charset="0"/>
              <a:buChar char="•"/>
            </a:pPr>
            <a:r>
              <a:rPr lang="en-US" sz="1200" kern="1200" baseline="0" dirty="0" smtClean="0">
                <a:solidFill>
                  <a:schemeClr val="tx1"/>
                </a:solidFill>
                <a:effectLst/>
                <a:latin typeface="+mn-lt"/>
                <a:ea typeface="+mn-ea"/>
                <a:cs typeface="+mn-cs"/>
              </a:rPr>
              <a:t>Performance on physical fitness assessments and </a:t>
            </a:r>
          </a:p>
          <a:p>
            <a:pPr marL="628650" lvl="1" indent="-171450">
              <a:buFont typeface="Arial" panose="020B0604020202020204" pitchFamily="34" charset="0"/>
              <a:buChar char="•"/>
            </a:pPr>
            <a:r>
              <a:rPr lang="en-US" sz="1200" kern="1200" baseline="0" dirty="0" smtClean="0">
                <a:solidFill>
                  <a:schemeClr val="tx1"/>
                </a:solidFill>
                <a:effectLst/>
                <a:latin typeface="+mn-lt"/>
                <a:ea typeface="+mn-ea"/>
                <a:cs typeface="+mn-cs"/>
              </a:rPr>
              <a:t>Access to the arts</a:t>
            </a:r>
          </a:p>
          <a:p>
            <a:pPr marL="0" lvl="0" indent="0">
              <a:buFont typeface="Arial" panose="020B0604020202020204" pitchFamily="34" charset="0"/>
              <a:buNone/>
            </a:pPr>
            <a:endParaRPr lang="en-US"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Existing indicators were refined as well.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 test score based “performance index” is now based on scale scores and not achievement level,</a:t>
            </a:r>
            <a:r>
              <a:rPr lang="en-US" sz="1200" kern="1200" baseline="0" dirty="0" smtClean="0">
                <a:solidFill>
                  <a:schemeClr val="tx1"/>
                </a:solidFill>
                <a:effectLst/>
                <a:latin typeface="+mn-lt"/>
                <a:ea typeface="+mn-ea"/>
                <a:cs typeface="+mn-cs"/>
              </a:rPr>
              <a:t> providing a more accurate measure of student performance.</a:t>
            </a:r>
          </a:p>
          <a:p>
            <a:pPr marL="628650" lvl="1" indent="-171450">
              <a:buFont typeface="Arial" panose="020B0604020202020204" pitchFamily="34" charset="0"/>
              <a:buChar char="•"/>
            </a:pPr>
            <a:r>
              <a:rPr lang="en-US" sz="1200" kern="1200" baseline="0" dirty="0" smtClean="0">
                <a:solidFill>
                  <a:schemeClr val="tx1"/>
                </a:solidFill>
                <a:effectLst/>
                <a:latin typeface="+mn-lt"/>
                <a:ea typeface="+mn-ea"/>
                <a:cs typeface="+mn-cs"/>
              </a:rPr>
              <a:t>Achievement and graduation rate gaps utilize an “outlier approach”.</a:t>
            </a:r>
          </a:p>
          <a:p>
            <a:pPr marL="628650" lvl="1" indent="-171450">
              <a:buFont typeface="Arial" panose="020B0604020202020204" pitchFamily="34" charset="0"/>
              <a:buChar char="•"/>
            </a:pPr>
            <a:r>
              <a:rPr lang="en-US" sz="1200" kern="1200" baseline="0" dirty="0" smtClean="0">
                <a:solidFill>
                  <a:schemeClr val="tx1"/>
                </a:solidFill>
                <a:effectLst/>
                <a:latin typeface="+mn-lt"/>
                <a:ea typeface="+mn-ea"/>
                <a:cs typeface="+mn-cs"/>
              </a:rPr>
              <a:t>School classification labels have been discontinued.</a:t>
            </a:r>
          </a:p>
          <a:p>
            <a:pPr marL="171450" lvl="0" indent="-171450">
              <a:buFont typeface="Arial" panose="020B0604020202020204" pitchFamily="34" charset="0"/>
              <a:buChar char="•"/>
            </a:pPr>
            <a:endParaRPr lang="en-US" sz="1200" kern="1200" dirty="0" smtClean="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smtClean="0">
                <a:solidFill>
                  <a:schemeClr val="tx1"/>
                </a:solidFill>
                <a:effectLst/>
                <a:latin typeface="+mn-lt"/>
                <a:ea typeface="+mn-ea"/>
                <a:cs typeface="+mn-cs"/>
              </a:rPr>
              <a:t>Academic Growth of the</a:t>
            </a:r>
            <a:r>
              <a:rPr lang="en-US" sz="1200" kern="1200" baseline="0" dirty="0" smtClean="0">
                <a:solidFill>
                  <a:schemeClr val="tx1"/>
                </a:solidFill>
                <a:effectLst/>
                <a:latin typeface="+mn-lt"/>
                <a:ea typeface="+mn-ea"/>
                <a:cs typeface="+mn-cs"/>
              </a:rPr>
              <a:t> same students over time </a:t>
            </a:r>
            <a:r>
              <a:rPr lang="en-US" sz="1200" kern="1200" dirty="0" smtClean="0">
                <a:solidFill>
                  <a:schemeClr val="tx1"/>
                </a:solidFill>
                <a:effectLst/>
                <a:latin typeface="+mn-lt"/>
                <a:ea typeface="+mn-ea"/>
                <a:cs typeface="+mn-cs"/>
              </a:rPr>
              <a:t>will be included in the system starting with 2015-16 results.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kern="1200" dirty="0" smtClean="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smtClean="0">
                <a:solidFill>
                  <a:schemeClr val="tx1"/>
                </a:solidFill>
                <a:effectLst/>
                <a:latin typeface="+mn-lt"/>
                <a:ea typeface="+mn-ea"/>
                <a:cs typeface="+mn-cs"/>
              </a:rPr>
              <a:t>These change</a:t>
            </a:r>
            <a:r>
              <a:rPr lang="en-US" sz="1200" kern="1200" baseline="0" dirty="0" smtClean="0">
                <a:solidFill>
                  <a:schemeClr val="tx1"/>
                </a:solidFill>
                <a:effectLst/>
                <a:latin typeface="+mn-lt"/>
                <a:ea typeface="+mn-ea"/>
                <a:cs typeface="+mn-cs"/>
              </a:rPr>
              <a:t>s are in line with the requirements in the new federal education law, Every Student Succeeds Act.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E43847-EF39-4B50-9A28-6FABB3A4C342}" type="slidenum">
              <a:rPr lang="en-US" smtClean="0"/>
              <a:t>3</a:t>
            </a:fld>
            <a:endParaRPr lang="en-US" dirty="0"/>
          </a:p>
        </p:txBody>
      </p:sp>
    </p:spTree>
    <p:extLst>
      <p:ext uri="{BB962C8B-B14F-4D97-AF65-F5344CB8AC3E}">
        <p14:creationId xmlns:p14="http://schemas.microsoft.com/office/powerpoint/2010/main" val="3129412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student is more than a test score and school or district is more than the average of those scores. </a:t>
            </a:r>
          </a:p>
          <a:p>
            <a:endParaRPr lang="en-US" dirty="0" smtClean="0"/>
          </a:p>
          <a:p>
            <a:r>
              <a:rPr lang="en-US" dirty="0" smtClean="0"/>
              <a:t>Focusing</a:t>
            </a:r>
            <a:r>
              <a:rPr lang="en-US" baseline="0" dirty="0" smtClean="0"/>
              <a:t> on a broader set of indicators will guard against narrowing of the curriculum to what’s tested. </a:t>
            </a:r>
          </a:p>
          <a:p>
            <a:endParaRPr lang="en-US" baseline="0" dirty="0" smtClean="0"/>
          </a:p>
          <a:p>
            <a:r>
              <a:rPr lang="en-US" baseline="0" dirty="0" smtClean="0"/>
              <a:t>It will also make more local practitioners see their contributions reflected in the accountability system.</a:t>
            </a:r>
          </a:p>
          <a:p>
            <a:endParaRPr lang="en-US" baseline="0" dirty="0" smtClean="0"/>
          </a:p>
          <a:p>
            <a:endParaRPr lang="en-US" dirty="0" smtClean="0"/>
          </a:p>
        </p:txBody>
      </p:sp>
      <p:sp>
        <p:nvSpPr>
          <p:cNvPr id="4" name="Slide Number Placeholder 3"/>
          <p:cNvSpPr>
            <a:spLocks noGrp="1"/>
          </p:cNvSpPr>
          <p:nvPr>
            <p:ph type="sldNum" sz="quarter" idx="10"/>
          </p:nvPr>
        </p:nvSpPr>
        <p:spPr/>
        <p:txBody>
          <a:bodyPr/>
          <a:lstStyle/>
          <a:p>
            <a:fld id="{24B70B74-AE76-48D4-9D17-5BBF3CE560AE}" type="slidenum">
              <a:rPr lang="en-US" smtClean="0">
                <a:solidFill>
                  <a:prstClr val="black"/>
                </a:solidFill>
              </a:rPr>
              <a:pPr/>
              <a:t>4</a:t>
            </a:fld>
            <a:endParaRPr lang="en-US" dirty="0">
              <a:solidFill>
                <a:prstClr val="black"/>
              </a:solidFill>
            </a:endParaRPr>
          </a:p>
        </p:txBody>
      </p:sp>
      <p:sp>
        <p:nvSpPr>
          <p:cNvPr id="5" name="Date Placeholder 4"/>
          <p:cNvSpPr>
            <a:spLocks noGrp="1"/>
          </p:cNvSpPr>
          <p:nvPr>
            <p:ph type="dt" idx="11"/>
          </p:nvPr>
        </p:nvSpPr>
        <p:spPr/>
        <p:txBody>
          <a:bodyPr/>
          <a:lstStyle/>
          <a:p>
            <a:r>
              <a:rPr lang="en-US" dirty="0" smtClean="0">
                <a:solidFill>
                  <a:prstClr val="black"/>
                </a:solidFill>
              </a:rPr>
              <a:t>10/17/2013</a:t>
            </a:r>
            <a:endParaRPr lang="en-US" dirty="0">
              <a:solidFill>
                <a:prstClr val="black"/>
              </a:solidFill>
            </a:endParaRPr>
          </a:p>
        </p:txBody>
      </p:sp>
    </p:spTree>
    <p:extLst>
      <p:ext uri="{BB962C8B-B14F-4D97-AF65-F5344CB8AC3E}">
        <p14:creationId xmlns:p14="http://schemas.microsoft.com/office/powerpoint/2010/main" val="14413945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Key Terms:</a:t>
            </a:r>
          </a:p>
          <a:p>
            <a:pPr marL="628650" lvl="1" indent="-171450">
              <a:buFont typeface="Arial" panose="020B0604020202020204" pitchFamily="34" charset="0"/>
              <a:buChar char="•"/>
            </a:pPr>
            <a:r>
              <a:rPr lang="en-US" dirty="0" smtClean="0"/>
              <a:t>The percentage of total possible points earned on all indicators is the “Accountability Index”.</a:t>
            </a:r>
          </a:p>
          <a:p>
            <a:pPr marL="628650" lvl="1" indent="-171450">
              <a:buFont typeface="Arial" panose="020B0604020202020204" pitchFamily="34" charset="0"/>
              <a:buChar char="•"/>
            </a:pPr>
            <a:r>
              <a:rPr lang="en-US" dirty="0" smtClean="0"/>
              <a:t>“Performance index” (SPI/DPI) will continue to refer to the index scores derived from state assessment results (Indicator 1). Note that</a:t>
            </a:r>
            <a:r>
              <a:rPr lang="en-US" baseline="0" dirty="0" smtClean="0"/>
              <a:t> only subject indexes will be provided.</a:t>
            </a:r>
            <a:endParaRPr lang="en-US" dirty="0" smtClean="0"/>
          </a:p>
          <a:p>
            <a:pPr marL="628650" lvl="1" indent="-171450">
              <a:buFont typeface="Arial" panose="020B0604020202020204" pitchFamily="34" charset="0"/>
              <a:buChar char="•"/>
            </a:pPr>
            <a:r>
              <a:rPr lang="en-US" dirty="0" smtClean="0"/>
              <a:t>These terms are now defined in Sec. 326 of Public Act 15-5.</a:t>
            </a:r>
          </a:p>
          <a:p>
            <a:pPr marL="628650" lvl="1" indent="-171450">
              <a:buFont typeface="Arial" panose="020B0604020202020204" pitchFamily="34" charset="0"/>
              <a:buChar char="•"/>
            </a:pPr>
            <a:endParaRPr lang="en-US" dirty="0" smtClean="0"/>
          </a:p>
          <a:p>
            <a:pPr marL="0" lvl="0" indent="0">
              <a:buFont typeface="Arial" panose="020B0604020202020204" pitchFamily="34" charset="0"/>
              <a:buNone/>
            </a:pPr>
            <a:r>
              <a:rPr lang="en-US" dirty="0" smtClean="0"/>
              <a:t>Refer</a:t>
            </a:r>
            <a:r>
              <a:rPr lang="en-US" baseline="0" dirty="0" smtClean="0"/>
              <a:t> to the document “Using Accountability Results to Guide Improvement” for the methodology for each indicator.</a:t>
            </a:r>
          </a:p>
        </p:txBody>
      </p:sp>
      <p:sp>
        <p:nvSpPr>
          <p:cNvPr id="4" name="Slide Number Placeholder 3"/>
          <p:cNvSpPr>
            <a:spLocks noGrp="1"/>
          </p:cNvSpPr>
          <p:nvPr>
            <p:ph type="sldNum" sz="quarter" idx="10"/>
          </p:nvPr>
        </p:nvSpPr>
        <p:spPr/>
        <p:txBody>
          <a:bodyPr/>
          <a:lstStyle/>
          <a:p>
            <a:fld id="{F2E43847-EF39-4B50-9A28-6FABB3A4C342}" type="slidenum">
              <a:rPr lang="en-US" smtClean="0"/>
              <a:t>6</a:t>
            </a:fld>
            <a:endParaRPr lang="en-US" dirty="0"/>
          </a:p>
        </p:txBody>
      </p:sp>
    </p:spTree>
    <p:extLst>
      <p:ext uri="{BB962C8B-B14F-4D97-AF65-F5344CB8AC3E}">
        <p14:creationId xmlns:p14="http://schemas.microsoft.com/office/powerpoint/2010/main" val="19932970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district’s gap</a:t>
            </a:r>
            <a:r>
              <a:rPr lang="en-US" baseline="0" dirty="0" smtClean="0"/>
              <a:t> size is the difference in “performance index” or six-year graduation rate between the Non-High Needs group of students, and the High Needs students.</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Every school and district is expected to meet the 95% participation rate standard for the ALL Students group </a:t>
            </a:r>
            <a:r>
              <a:rPr lang="en-US" sz="1200" b="1" dirty="0" smtClean="0"/>
              <a:t>and</a:t>
            </a:r>
            <a:r>
              <a:rPr lang="en-US" sz="1200" dirty="0" smtClean="0"/>
              <a:t> the High Needs subgroup in ALL the tested subject areas (i.e., English Language Arts, Mathematics, and Science).</a:t>
            </a:r>
            <a:endParaRPr lang="en-US" sz="1100" b="1" dirty="0" smtClean="0"/>
          </a:p>
          <a:p>
            <a:endParaRPr lang="en-US" dirty="0"/>
          </a:p>
        </p:txBody>
      </p:sp>
      <p:sp>
        <p:nvSpPr>
          <p:cNvPr id="4" name="Slide Number Placeholder 3"/>
          <p:cNvSpPr>
            <a:spLocks noGrp="1"/>
          </p:cNvSpPr>
          <p:nvPr>
            <p:ph type="sldNum" sz="quarter" idx="10"/>
          </p:nvPr>
        </p:nvSpPr>
        <p:spPr/>
        <p:txBody>
          <a:bodyPr/>
          <a:lstStyle/>
          <a:p>
            <a:fld id="{F2E43847-EF39-4B50-9A28-6FABB3A4C342}" type="slidenum">
              <a:rPr lang="en-US" smtClean="0"/>
              <a:t>8</a:t>
            </a:fld>
            <a:endParaRPr lang="en-US" dirty="0"/>
          </a:p>
        </p:txBody>
      </p:sp>
    </p:spTree>
    <p:extLst>
      <p:ext uri="{BB962C8B-B14F-4D97-AF65-F5344CB8AC3E}">
        <p14:creationId xmlns:p14="http://schemas.microsoft.com/office/powerpoint/2010/main" val="6092713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Insert the districts’ strengths and opportunities from the most recent needs assessment. </a:t>
            </a:r>
          </a:p>
        </p:txBody>
      </p:sp>
      <p:sp>
        <p:nvSpPr>
          <p:cNvPr id="4" name="Slide Number Placeholder 3"/>
          <p:cNvSpPr>
            <a:spLocks noGrp="1"/>
          </p:cNvSpPr>
          <p:nvPr>
            <p:ph type="sldNum" sz="quarter" idx="10"/>
          </p:nvPr>
        </p:nvSpPr>
        <p:spPr/>
        <p:txBody>
          <a:bodyPr/>
          <a:lstStyle/>
          <a:p>
            <a:fld id="{F2E43847-EF39-4B50-9A28-6FABB3A4C342}" type="slidenum">
              <a:rPr lang="en-US" smtClean="0"/>
              <a:t>10</a:t>
            </a:fld>
            <a:endParaRPr lang="en-US" dirty="0"/>
          </a:p>
        </p:txBody>
      </p:sp>
    </p:spTree>
    <p:extLst>
      <p:ext uri="{BB962C8B-B14F-4D97-AF65-F5344CB8AC3E}">
        <p14:creationId xmlns:p14="http://schemas.microsoft.com/office/powerpoint/2010/main" val="37502260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Insert the districts’ strengths and opportunities from the most recent needs assessment. </a:t>
            </a:r>
          </a:p>
        </p:txBody>
      </p:sp>
      <p:sp>
        <p:nvSpPr>
          <p:cNvPr id="4" name="Slide Number Placeholder 3"/>
          <p:cNvSpPr>
            <a:spLocks noGrp="1"/>
          </p:cNvSpPr>
          <p:nvPr>
            <p:ph type="sldNum" sz="quarter" idx="10"/>
          </p:nvPr>
        </p:nvSpPr>
        <p:spPr/>
        <p:txBody>
          <a:bodyPr/>
          <a:lstStyle/>
          <a:p>
            <a:fld id="{F2E43847-EF39-4B50-9A28-6FABB3A4C342}" type="slidenum">
              <a:rPr lang="en-US" smtClean="0"/>
              <a:t>11</a:t>
            </a:fld>
            <a:endParaRPr lang="en-US" dirty="0"/>
          </a:p>
        </p:txBody>
      </p:sp>
    </p:spTree>
    <p:extLst>
      <p:ext uri="{BB962C8B-B14F-4D97-AF65-F5344CB8AC3E}">
        <p14:creationId xmlns:p14="http://schemas.microsoft.com/office/powerpoint/2010/main" val="4417492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Insert the districts’ strategic priorities.</a:t>
            </a:r>
          </a:p>
          <a:p>
            <a:endParaRPr lang="en-US" dirty="0"/>
          </a:p>
        </p:txBody>
      </p:sp>
      <p:sp>
        <p:nvSpPr>
          <p:cNvPr id="4" name="Slide Number Placeholder 3"/>
          <p:cNvSpPr>
            <a:spLocks noGrp="1"/>
          </p:cNvSpPr>
          <p:nvPr>
            <p:ph type="sldNum" sz="quarter" idx="10"/>
          </p:nvPr>
        </p:nvSpPr>
        <p:spPr/>
        <p:txBody>
          <a:bodyPr/>
          <a:lstStyle/>
          <a:p>
            <a:fld id="{F2E43847-EF39-4B50-9A28-6FABB3A4C342}" type="slidenum">
              <a:rPr lang="en-US" smtClean="0"/>
              <a:t>12</a:t>
            </a:fld>
            <a:endParaRPr lang="en-US" dirty="0"/>
          </a:p>
        </p:txBody>
      </p:sp>
    </p:spTree>
    <p:extLst>
      <p:ext uri="{BB962C8B-B14F-4D97-AF65-F5344CB8AC3E}">
        <p14:creationId xmlns:p14="http://schemas.microsoft.com/office/powerpoint/2010/main" val="36403950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43847-EF39-4B50-9A28-6FABB3A4C342}" type="slidenum">
              <a:rPr lang="en-US" smtClean="0"/>
              <a:t>13</a:t>
            </a:fld>
            <a:endParaRPr lang="en-US" dirty="0"/>
          </a:p>
        </p:txBody>
      </p:sp>
    </p:spTree>
    <p:extLst>
      <p:ext uri="{BB962C8B-B14F-4D97-AF65-F5344CB8AC3E}">
        <p14:creationId xmlns:p14="http://schemas.microsoft.com/office/powerpoint/2010/main" val="8255500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CC15F27-7CD7-45AA-AF4D-70F88DA72102}" type="datetime1">
              <a:rPr lang="en-US" smtClean="0"/>
              <a:t>3/2/2016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Slide Number Placeholder 5"/>
          <p:cNvSpPr>
            <a:spLocks noGrp="1"/>
          </p:cNvSpPr>
          <p:nvPr>
            <p:ph type="sldNum" sz="quarter" idx="12"/>
          </p:nvPr>
        </p:nvSpPr>
        <p:spPr>
          <a:xfrm>
            <a:off x="11094031" y="6451486"/>
            <a:ext cx="949036" cy="365125"/>
          </a:xfrm>
          <a:prstGeom prst="rect">
            <a:avLst/>
          </a:prstGeom>
        </p:spPr>
        <p:txBody>
          <a:bodyPr/>
          <a:lstStyle>
            <a:lvl1pPr algn="r">
              <a:defRPr sz="1600">
                <a:solidFill>
                  <a:schemeClr val="bg1"/>
                </a:solidFill>
              </a:defRPr>
            </a:lvl1pPr>
          </a:lstStyle>
          <a:p>
            <a:fld id="{348F862B-FA31-4C98-B891-687A8AF99F0C}" type="slidenum">
              <a:rPr lang="en-US" smtClean="0"/>
              <a:pPr/>
              <a:t>‹#›</a:t>
            </a:fld>
            <a:endParaRPr lang="en-US" dirty="0"/>
          </a:p>
        </p:txBody>
      </p:sp>
    </p:spTree>
    <p:extLst>
      <p:ext uri="{BB962C8B-B14F-4D97-AF65-F5344CB8AC3E}">
        <p14:creationId xmlns:p14="http://schemas.microsoft.com/office/powerpoint/2010/main" val="1792253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B6121D-CACE-4A2D-88E0-2D8CE947EBD1}" type="datetime1">
              <a:rPr lang="en-US" smtClean="0"/>
              <a:t>3/2/2016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1094031" y="6451486"/>
            <a:ext cx="949036" cy="365125"/>
          </a:xfrm>
          <a:prstGeom prst="rect">
            <a:avLst/>
          </a:prstGeom>
        </p:spPr>
        <p:txBody>
          <a:bodyPr/>
          <a:lstStyle>
            <a:lvl1pPr>
              <a:defRPr sz="1600">
                <a:solidFill>
                  <a:schemeClr val="bg1"/>
                </a:solidFill>
              </a:defRPr>
            </a:lvl1pPr>
          </a:lstStyle>
          <a:p>
            <a:fld id="{348F862B-FA31-4C98-B891-687A8AF99F0C}" type="slidenum">
              <a:rPr lang="en-US" smtClean="0"/>
              <a:pPr/>
              <a:t>‹#›</a:t>
            </a:fld>
            <a:endParaRPr lang="en-US" dirty="0"/>
          </a:p>
        </p:txBody>
      </p:sp>
      <p:grpSp>
        <p:nvGrpSpPr>
          <p:cNvPr id="11" name="Group 10"/>
          <p:cNvGrpSpPr/>
          <p:nvPr userDrawn="1"/>
        </p:nvGrpSpPr>
        <p:grpSpPr>
          <a:xfrm>
            <a:off x="-21273" y="6421755"/>
            <a:ext cx="12213273" cy="436245"/>
            <a:chOff x="-21273" y="6421755"/>
            <a:chExt cx="12213273" cy="436245"/>
          </a:xfrm>
        </p:grpSpPr>
        <p:pic>
          <p:nvPicPr>
            <p:cNvPr id="8" name="Picture 7"/>
            <p:cNvPicPr/>
            <p:nvPr userDrawn="1"/>
          </p:nvPicPr>
          <p:blipFill>
            <a:blip r:embed="rId2">
              <a:extLst>
                <a:ext uri="{28A0092B-C50C-407E-A947-70E740481C1C}">
                  <a14:useLocalDpi xmlns:a14="http://schemas.microsoft.com/office/drawing/2010/main" val="0"/>
                </a:ext>
              </a:extLst>
            </a:blip>
            <a:stretch>
              <a:fillRect/>
            </a:stretch>
          </p:blipFill>
          <p:spPr>
            <a:xfrm>
              <a:off x="-21273" y="6421755"/>
              <a:ext cx="12213273" cy="436245"/>
            </a:xfrm>
            <a:prstGeom prst="rect">
              <a:avLst/>
            </a:prstGeom>
          </p:spPr>
        </p:pic>
        <p:sp>
          <p:nvSpPr>
            <p:cNvPr id="10" name="Rectangle 9"/>
            <p:cNvSpPr/>
            <p:nvPr userDrawn="1"/>
          </p:nvSpPr>
          <p:spPr>
            <a:xfrm>
              <a:off x="457200" y="6522720"/>
              <a:ext cx="7940040" cy="198755"/>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9092397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38C701-56A3-4CA6-8E4B-6F158AEDF51C}" type="datetime1">
              <a:rPr lang="en-US" smtClean="0"/>
              <a:t>3/2/2016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grpSp>
        <p:nvGrpSpPr>
          <p:cNvPr id="7" name="Group 6"/>
          <p:cNvGrpSpPr/>
          <p:nvPr userDrawn="1"/>
        </p:nvGrpSpPr>
        <p:grpSpPr>
          <a:xfrm>
            <a:off x="-21273" y="6421755"/>
            <a:ext cx="12213273" cy="436245"/>
            <a:chOff x="-21273" y="6421755"/>
            <a:chExt cx="12213273" cy="436245"/>
          </a:xfrm>
        </p:grpSpPr>
        <p:pic>
          <p:nvPicPr>
            <p:cNvPr id="8" name="Picture 7"/>
            <p:cNvPicPr/>
            <p:nvPr userDrawn="1"/>
          </p:nvPicPr>
          <p:blipFill>
            <a:blip r:embed="rId4">
              <a:extLst>
                <a:ext uri="{28A0092B-C50C-407E-A947-70E740481C1C}">
                  <a14:useLocalDpi xmlns:a14="http://schemas.microsoft.com/office/drawing/2010/main" val="0"/>
                </a:ext>
              </a:extLst>
            </a:blip>
            <a:stretch>
              <a:fillRect/>
            </a:stretch>
          </p:blipFill>
          <p:spPr>
            <a:xfrm>
              <a:off x="-21273" y="6421755"/>
              <a:ext cx="12213273" cy="436245"/>
            </a:xfrm>
            <a:prstGeom prst="rect">
              <a:avLst/>
            </a:prstGeom>
          </p:spPr>
        </p:pic>
        <p:sp>
          <p:nvSpPr>
            <p:cNvPr id="9" name="Rectangle 8"/>
            <p:cNvSpPr/>
            <p:nvPr userDrawn="1"/>
          </p:nvSpPr>
          <p:spPr>
            <a:xfrm>
              <a:off x="457200" y="6522720"/>
              <a:ext cx="7940040" cy="198755"/>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 name="Slide Number Placeholder 5"/>
          <p:cNvSpPr>
            <a:spLocks noGrp="1"/>
          </p:cNvSpPr>
          <p:nvPr>
            <p:ph type="sldNum" sz="quarter" idx="4"/>
          </p:nvPr>
        </p:nvSpPr>
        <p:spPr>
          <a:xfrm>
            <a:off x="11094031" y="6451486"/>
            <a:ext cx="949036" cy="365125"/>
          </a:xfrm>
          <a:prstGeom prst="rect">
            <a:avLst/>
          </a:prstGeom>
        </p:spPr>
        <p:txBody>
          <a:bodyPr/>
          <a:lstStyle>
            <a:lvl1pPr algn="r">
              <a:defRPr sz="1600">
                <a:solidFill>
                  <a:schemeClr val="bg1"/>
                </a:solidFill>
              </a:defRPr>
            </a:lvl1pPr>
          </a:lstStyle>
          <a:p>
            <a:fld id="{348F862B-FA31-4C98-B891-687A8AF99F0C}" type="slidenum">
              <a:rPr lang="en-US" smtClean="0"/>
              <a:pPr/>
              <a:t>‹#›</a:t>
            </a:fld>
            <a:endParaRPr lang="en-US" dirty="0"/>
          </a:p>
        </p:txBody>
      </p:sp>
    </p:spTree>
    <p:extLst>
      <p:ext uri="{BB962C8B-B14F-4D97-AF65-F5344CB8AC3E}">
        <p14:creationId xmlns:p14="http://schemas.microsoft.com/office/powerpoint/2010/main" val="410943933"/>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www.sde.ct.gov/"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8150" y="1035277"/>
            <a:ext cx="11144250" cy="2387600"/>
          </a:xfrm>
        </p:spPr>
        <p:txBody>
          <a:bodyPr>
            <a:normAutofit fontScale="90000"/>
          </a:bodyPr>
          <a:lstStyle/>
          <a:p>
            <a:r>
              <a:rPr lang="en-US" dirty="0">
                <a:solidFill>
                  <a:srgbClr val="FF0000"/>
                </a:solidFill>
              </a:rPr>
              <a:t>ABC </a:t>
            </a:r>
            <a:r>
              <a:rPr lang="en-US" dirty="0" smtClean="0">
                <a:solidFill>
                  <a:srgbClr val="FF0000"/>
                </a:solidFill>
              </a:rPr>
              <a:t>District</a:t>
            </a:r>
            <a:r>
              <a:rPr lang="en-US" dirty="0" smtClean="0"/>
              <a:t/>
            </a:r>
            <a:br>
              <a:rPr lang="en-US" dirty="0" smtClean="0"/>
            </a:br>
            <a:r>
              <a:rPr lang="en-US" dirty="0" smtClean="0"/>
              <a:t>Next-Generation Accountability Report</a:t>
            </a:r>
            <a:br>
              <a:rPr lang="en-US" dirty="0" smtClean="0"/>
            </a:br>
            <a:r>
              <a:rPr lang="en-US" dirty="0" smtClean="0"/>
              <a:t>2014-15</a:t>
            </a:r>
            <a:endParaRPr lang="en-US" dirty="0"/>
          </a:p>
        </p:txBody>
      </p:sp>
      <p:sp>
        <p:nvSpPr>
          <p:cNvPr id="5" name="Content Placeholder 4"/>
          <p:cNvSpPr>
            <a:spLocks noGrp="1"/>
          </p:cNvSpPr>
          <p:nvPr>
            <p:ph type="subTitle" idx="1"/>
          </p:nvPr>
        </p:nvSpPr>
        <p:spPr/>
        <p:txBody>
          <a:bodyPr>
            <a:normAutofit/>
          </a:bodyPr>
          <a:lstStyle/>
          <a:p>
            <a:endParaRPr lang="en-US" dirty="0" smtClean="0"/>
          </a:p>
          <a:p>
            <a:endParaRPr lang="en-US" dirty="0"/>
          </a:p>
          <a:p>
            <a:r>
              <a:rPr lang="en-US" dirty="0" smtClean="0"/>
              <a:t>March </a:t>
            </a:r>
            <a:r>
              <a:rPr lang="en-US" dirty="0" smtClean="0"/>
              <a:t>2016</a:t>
            </a:r>
          </a:p>
          <a:p>
            <a:endParaRPr lang="en-US" dirty="0" smtClean="0"/>
          </a:p>
          <a:p>
            <a:endParaRPr lang="en-US" dirty="0"/>
          </a:p>
        </p:txBody>
      </p:sp>
      <p:sp>
        <p:nvSpPr>
          <p:cNvPr id="3" name="Slide Number Placeholder 2"/>
          <p:cNvSpPr>
            <a:spLocks noGrp="1"/>
          </p:cNvSpPr>
          <p:nvPr>
            <p:ph type="sldNum" sz="quarter" idx="12"/>
          </p:nvPr>
        </p:nvSpPr>
        <p:spPr/>
        <p:txBody>
          <a:bodyPr/>
          <a:lstStyle/>
          <a:p>
            <a:fld id="{348F862B-FA31-4C98-B891-687A8AF99F0C}" type="slidenum">
              <a:rPr lang="en-US" smtClean="0"/>
              <a:pPr/>
              <a:t>1</a:t>
            </a:fld>
            <a:endParaRPr lang="en-US" dirty="0"/>
          </a:p>
        </p:txBody>
      </p:sp>
    </p:spTree>
    <p:custDataLst>
      <p:tags r:id="rId1"/>
    </p:custDataLst>
    <p:extLst>
      <p:ext uri="{BB962C8B-B14F-4D97-AF65-F5344CB8AC3E}">
        <p14:creationId xmlns:p14="http://schemas.microsoft.com/office/powerpoint/2010/main" val="12487608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solidFill>
                  <a:srgbClr val="FF0000"/>
                </a:solidFill>
              </a:rPr>
              <a:t>ABC District: </a:t>
            </a:r>
            <a:r>
              <a:rPr lang="en-US" dirty="0" smtClean="0"/>
              <a:t>Needs Assessment</a:t>
            </a:r>
            <a:endParaRPr lang="en-US" dirty="0"/>
          </a:p>
        </p:txBody>
      </p:sp>
      <p:sp>
        <p:nvSpPr>
          <p:cNvPr id="2" name="Slide Number Placeholder 1"/>
          <p:cNvSpPr>
            <a:spLocks noGrp="1"/>
          </p:cNvSpPr>
          <p:nvPr>
            <p:ph type="sldNum" sz="quarter" idx="12"/>
          </p:nvPr>
        </p:nvSpPr>
        <p:spPr/>
        <p:txBody>
          <a:bodyPr/>
          <a:lstStyle/>
          <a:p>
            <a:fld id="{348F862B-FA31-4C98-B891-687A8AF99F0C}" type="slidenum">
              <a:rPr lang="en-US" smtClean="0"/>
              <a:pPr/>
              <a:t>10</a:t>
            </a:fld>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76431982"/>
              </p:ext>
            </p:extLst>
          </p:nvPr>
        </p:nvGraphicFramePr>
        <p:xfrm>
          <a:off x="838200" y="1825625"/>
          <a:ext cx="10515600" cy="4297680"/>
        </p:xfrm>
        <a:graphic>
          <a:graphicData uri="http://schemas.openxmlformats.org/drawingml/2006/table">
            <a:tbl>
              <a:tblPr firstRow="1" bandRow="1">
                <a:tableStyleId>{5C22544A-7EE6-4342-B048-85BDC9FD1C3A}</a:tableStyleId>
              </a:tblPr>
              <a:tblGrid>
                <a:gridCol w="3505200"/>
                <a:gridCol w="3505200"/>
                <a:gridCol w="3505200"/>
              </a:tblGrid>
              <a:tr h="370840">
                <a:tc>
                  <a:txBody>
                    <a:bodyPr/>
                    <a:lstStyle/>
                    <a:p>
                      <a:pPr algn="ctr"/>
                      <a:endParaRPr lang="en-US" sz="2800" dirty="0"/>
                    </a:p>
                  </a:txBody>
                  <a:tcPr/>
                </a:tc>
                <a:tc>
                  <a:txBody>
                    <a:bodyPr/>
                    <a:lstStyle/>
                    <a:p>
                      <a:pPr algn="ctr"/>
                      <a:r>
                        <a:rPr lang="en-US" sz="2800" dirty="0" smtClean="0"/>
                        <a:t>Strengths</a:t>
                      </a:r>
                      <a:endParaRPr lang="en-US" sz="2800" dirty="0"/>
                    </a:p>
                  </a:txBody>
                  <a:tcPr/>
                </a:tc>
                <a:tc>
                  <a:txBody>
                    <a:bodyPr/>
                    <a:lstStyle/>
                    <a:p>
                      <a:pPr algn="ctr"/>
                      <a:r>
                        <a:rPr lang="en-US" sz="2800" dirty="0" smtClean="0"/>
                        <a:t>Opportunities</a:t>
                      </a:r>
                      <a:endParaRPr lang="en-US" sz="2800" dirty="0"/>
                    </a:p>
                  </a:txBody>
                  <a:tcPr/>
                </a:tc>
              </a:tr>
              <a:tr h="370840">
                <a:tc>
                  <a:txBody>
                    <a:bodyPr/>
                    <a:lstStyle/>
                    <a:p>
                      <a:r>
                        <a:rPr lang="en-US" sz="2800" b="1" dirty="0" smtClean="0"/>
                        <a:t>Academics: </a:t>
                      </a:r>
                    </a:p>
                    <a:p>
                      <a:r>
                        <a:rPr lang="en-US" dirty="0" smtClean="0"/>
                        <a:t>Design and implement a rigorous and engaging academic program that allows all students to achieve at high levels, including aligned curricula, instruction, and assessments</a:t>
                      </a:r>
                      <a:endParaRPr lang="en-US" dirty="0"/>
                    </a:p>
                  </a:txBody>
                  <a:tcPr/>
                </a:tc>
                <a:tc>
                  <a:txBody>
                    <a:bodyPr/>
                    <a:lstStyle/>
                    <a:p>
                      <a:endParaRPr lang="en-US" dirty="0"/>
                    </a:p>
                  </a:txBody>
                  <a:tcPr/>
                </a:tc>
                <a:tc>
                  <a:txBody>
                    <a:bodyPr/>
                    <a:lstStyle/>
                    <a:p>
                      <a:endParaRPr lang="en-US" dirty="0"/>
                    </a:p>
                  </a:txBody>
                  <a:tcPr/>
                </a:tc>
              </a:tr>
              <a:tr h="370840">
                <a:tc>
                  <a:txBody>
                    <a:bodyPr/>
                    <a:lstStyle/>
                    <a:p>
                      <a:r>
                        <a:rPr lang="en-US" sz="2800" b="1" dirty="0" smtClean="0"/>
                        <a:t>Talent: </a:t>
                      </a:r>
                    </a:p>
                    <a:p>
                      <a:r>
                        <a:rPr lang="en-US" dirty="0" smtClean="0"/>
                        <a:t>Employ systems and strategies to recruit, hire, develop, evaluate, and retain excellent school leaders, teachers, and support staff.</a:t>
                      </a:r>
                      <a:endParaRPr lang="en-US" dirty="0"/>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8621265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solidFill>
                  <a:srgbClr val="FF0000"/>
                </a:solidFill>
              </a:rPr>
              <a:t>ABC District: </a:t>
            </a:r>
            <a:r>
              <a:rPr lang="en-US" dirty="0" smtClean="0"/>
              <a:t>Needs Assessment</a:t>
            </a:r>
            <a:endParaRPr lang="en-US" dirty="0"/>
          </a:p>
        </p:txBody>
      </p:sp>
      <p:sp>
        <p:nvSpPr>
          <p:cNvPr id="2" name="Slide Number Placeholder 1"/>
          <p:cNvSpPr>
            <a:spLocks noGrp="1"/>
          </p:cNvSpPr>
          <p:nvPr>
            <p:ph type="sldNum" sz="quarter" idx="12"/>
          </p:nvPr>
        </p:nvSpPr>
        <p:spPr/>
        <p:txBody>
          <a:bodyPr/>
          <a:lstStyle/>
          <a:p>
            <a:fld id="{348F862B-FA31-4C98-B891-687A8AF99F0C}" type="slidenum">
              <a:rPr lang="en-US" smtClean="0"/>
              <a:pPr/>
              <a:t>11</a:t>
            </a:fld>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544041141"/>
              </p:ext>
            </p:extLst>
          </p:nvPr>
        </p:nvGraphicFramePr>
        <p:xfrm>
          <a:off x="838200" y="1825625"/>
          <a:ext cx="10515600" cy="4572000"/>
        </p:xfrm>
        <a:graphic>
          <a:graphicData uri="http://schemas.openxmlformats.org/drawingml/2006/table">
            <a:tbl>
              <a:tblPr firstRow="1" bandRow="1">
                <a:tableStyleId>{5C22544A-7EE6-4342-B048-85BDC9FD1C3A}</a:tableStyleId>
              </a:tblPr>
              <a:tblGrid>
                <a:gridCol w="3505200"/>
                <a:gridCol w="3505200"/>
                <a:gridCol w="3505200"/>
              </a:tblGrid>
              <a:tr h="370840">
                <a:tc>
                  <a:txBody>
                    <a:bodyPr/>
                    <a:lstStyle/>
                    <a:p>
                      <a:pPr algn="ctr"/>
                      <a:endParaRPr lang="en-US" sz="2800" dirty="0"/>
                    </a:p>
                  </a:txBody>
                  <a:tcPr/>
                </a:tc>
                <a:tc>
                  <a:txBody>
                    <a:bodyPr/>
                    <a:lstStyle/>
                    <a:p>
                      <a:pPr algn="ctr"/>
                      <a:r>
                        <a:rPr lang="en-US" sz="2800" dirty="0" smtClean="0"/>
                        <a:t>Strengths</a:t>
                      </a:r>
                      <a:endParaRPr lang="en-US" sz="2800" dirty="0"/>
                    </a:p>
                  </a:txBody>
                  <a:tcPr/>
                </a:tc>
                <a:tc>
                  <a:txBody>
                    <a:bodyPr/>
                    <a:lstStyle/>
                    <a:p>
                      <a:pPr algn="ctr"/>
                      <a:r>
                        <a:rPr lang="en-US" sz="2800" dirty="0" smtClean="0"/>
                        <a:t>Opportunities</a:t>
                      </a:r>
                      <a:endParaRPr lang="en-US" sz="2800" dirty="0"/>
                    </a:p>
                  </a:txBody>
                  <a:tcPr/>
                </a:tc>
              </a:tr>
              <a:tr h="370840">
                <a:tc>
                  <a:txBody>
                    <a:bodyPr/>
                    <a:lstStyle/>
                    <a:p>
                      <a:r>
                        <a:rPr lang="en-US" sz="2800" b="1" dirty="0" smtClean="0"/>
                        <a:t>Culture and Climate: </a:t>
                      </a:r>
                    </a:p>
                    <a:p>
                      <a:r>
                        <a:rPr lang="en-US" dirty="0" smtClean="0"/>
                        <a:t>Foster a positive learning environment that supports high-quality teaching and learning, and engages families and the community as partners in the educational process. </a:t>
                      </a:r>
                      <a:endParaRPr lang="en-US" dirty="0"/>
                    </a:p>
                  </a:txBody>
                  <a:tcPr/>
                </a:tc>
                <a:tc>
                  <a:txBody>
                    <a:bodyPr/>
                    <a:lstStyle/>
                    <a:p>
                      <a:endParaRPr lang="en-US" dirty="0"/>
                    </a:p>
                  </a:txBody>
                  <a:tcPr/>
                </a:tc>
                <a:tc>
                  <a:txBody>
                    <a:bodyPr/>
                    <a:lstStyle/>
                    <a:p>
                      <a:endParaRPr lang="en-US" dirty="0"/>
                    </a:p>
                  </a:txBody>
                  <a:tcPr/>
                </a:tc>
              </a:tr>
              <a:tr h="370840">
                <a:tc>
                  <a:txBody>
                    <a:bodyPr/>
                    <a:lstStyle/>
                    <a:p>
                      <a:r>
                        <a:rPr lang="en-US" sz="2800" b="1" dirty="0" smtClean="0"/>
                        <a:t>Operations: </a:t>
                      </a:r>
                    </a:p>
                    <a:p>
                      <a:r>
                        <a:rPr lang="en-US" dirty="0" smtClean="0"/>
                        <a:t>Create systems and processes that promote organizational efficiency and effectiveness, including through the use of time and financial resources. </a:t>
                      </a:r>
                      <a:endParaRPr lang="en-US" dirty="0"/>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4552501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ABC District </a:t>
            </a:r>
            <a:r>
              <a:rPr lang="en-US" dirty="0" smtClean="0"/>
              <a:t>Strategic Priorities for 2016-17</a:t>
            </a:r>
            <a:endParaRPr lang="en-US" dirty="0"/>
          </a:p>
        </p:txBody>
      </p:sp>
      <p:sp>
        <p:nvSpPr>
          <p:cNvPr id="8" name="Content Placeholder 7"/>
          <p:cNvSpPr>
            <a:spLocks noGrp="1"/>
          </p:cNvSpPr>
          <p:nvPr>
            <p:ph idx="1"/>
          </p:nvPr>
        </p:nvSpPr>
        <p:spPr/>
        <p:txBody>
          <a:bodyPr/>
          <a:lstStyle/>
          <a:p>
            <a:endParaRPr lang="en-US" dirty="0"/>
          </a:p>
        </p:txBody>
      </p:sp>
      <p:sp>
        <p:nvSpPr>
          <p:cNvPr id="3" name="Slide Number Placeholder 2"/>
          <p:cNvSpPr>
            <a:spLocks noGrp="1"/>
          </p:cNvSpPr>
          <p:nvPr>
            <p:ph type="sldNum" sz="quarter" idx="12"/>
          </p:nvPr>
        </p:nvSpPr>
        <p:spPr/>
        <p:txBody>
          <a:bodyPr/>
          <a:lstStyle/>
          <a:p>
            <a:fld id="{348F862B-FA31-4C98-B891-687A8AF99F0C}" type="slidenum">
              <a:rPr lang="en-US" smtClean="0"/>
              <a:pPr/>
              <a:t>12</a:t>
            </a:fld>
            <a:endParaRPr lang="en-US" dirty="0"/>
          </a:p>
        </p:txBody>
      </p:sp>
    </p:spTree>
    <p:extLst>
      <p:ext uri="{BB962C8B-B14F-4D97-AF65-F5344CB8AC3E}">
        <p14:creationId xmlns:p14="http://schemas.microsoft.com/office/powerpoint/2010/main" val="15223325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Additional Resources</a:t>
            </a:r>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54407" y="1690687"/>
            <a:ext cx="4577195" cy="42945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Content Placeholder 6"/>
          <p:cNvSpPr txBox="1">
            <a:spLocks/>
          </p:cNvSpPr>
          <p:nvPr/>
        </p:nvSpPr>
        <p:spPr>
          <a:xfrm>
            <a:off x="7047809" y="1360245"/>
            <a:ext cx="4717472" cy="4787337"/>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0"/>
              </a:spcBef>
              <a:buNone/>
            </a:pPr>
            <a:r>
              <a:rPr lang="en-US" dirty="0"/>
              <a:t>Web site: </a:t>
            </a:r>
            <a:r>
              <a:rPr lang="en-US" dirty="0" smtClean="0">
                <a:hlinkClick r:id="rId4"/>
              </a:rPr>
              <a:t>www.sde.ct.gov</a:t>
            </a:r>
            <a:r>
              <a:rPr lang="en-US" dirty="0" smtClean="0"/>
              <a:t> </a:t>
            </a:r>
            <a:endParaRPr lang="en-US" dirty="0"/>
          </a:p>
          <a:p>
            <a:pPr marL="400050" lvl="1" indent="0">
              <a:spcBef>
                <a:spcPts val="0"/>
              </a:spcBef>
              <a:buNone/>
            </a:pPr>
            <a:r>
              <a:rPr lang="en-US" dirty="0" smtClean="0"/>
              <a:t>Select “Performance Office”</a:t>
            </a:r>
          </a:p>
          <a:p>
            <a:pPr marL="457200" lvl="1" indent="0">
              <a:buNone/>
            </a:pPr>
            <a:endParaRPr lang="en-US" dirty="0" smtClean="0"/>
          </a:p>
          <a:p>
            <a:pPr marL="457200" lvl="1" indent="0">
              <a:buNone/>
            </a:pPr>
            <a:endParaRPr lang="en-US" b="1" u="sng" dirty="0" smtClean="0"/>
          </a:p>
          <a:p>
            <a:pPr marL="457200" lvl="1" indent="0">
              <a:buNone/>
            </a:pPr>
            <a:r>
              <a:rPr lang="en-US" b="1" u="sng" dirty="0" smtClean="0"/>
              <a:t>Additional Resources</a:t>
            </a:r>
          </a:p>
          <a:p>
            <a:pPr lvl="1"/>
            <a:r>
              <a:rPr lang="en-US" dirty="0" smtClean="0"/>
              <a:t>Detailed PowerPoint presentation</a:t>
            </a:r>
          </a:p>
          <a:p>
            <a:pPr lvl="1"/>
            <a:r>
              <a:rPr lang="en-US" dirty="0" smtClean="0"/>
              <a:t>Using Accountability Results to Guide Improvement</a:t>
            </a:r>
          </a:p>
          <a:p>
            <a:pPr lvl="1"/>
            <a:endParaRPr lang="en-US" dirty="0" smtClean="0"/>
          </a:p>
        </p:txBody>
      </p:sp>
      <p:sp>
        <p:nvSpPr>
          <p:cNvPr id="2" name="Left Arrow 1"/>
          <p:cNvSpPr/>
          <p:nvPr/>
        </p:nvSpPr>
        <p:spPr>
          <a:xfrm>
            <a:off x="6231602" y="2704523"/>
            <a:ext cx="1330036" cy="31172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Slide Number Placeholder 9"/>
          <p:cNvSpPr>
            <a:spLocks noGrp="1"/>
          </p:cNvSpPr>
          <p:nvPr>
            <p:ph type="sldNum" sz="quarter" idx="12"/>
          </p:nvPr>
        </p:nvSpPr>
        <p:spPr/>
        <p:txBody>
          <a:bodyPr/>
          <a:lstStyle/>
          <a:p>
            <a:fld id="{348F862B-FA31-4C98-B891-687A8AF99F0C}" type="slidenum">
              <a:rPr lang="en-US" smtClean="0"/>
              <a:pPr/>
              <a:t>13</a:t>
            </a:fld>
            <a:endParaRPr lang="en-US" dirty="0"/>
          </a:p>
        </p:txBody>
      </p:sp>
    </p:spTree>
    <p:extLst>
      <p:ext uri="{BB962C8B-B14F-4D97-AF65-F5344CB8AC3E}">
        <p14:creationId xmlns:p14="http://schemas.microsoft.com/office/powerpoint/2010/main" val="8551192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65125"/>
            <a:ext cx="11353800" cy="1325563"/>
          </a:xfrm>
        </p:spPr>
        <p:txBody>
          <a:bodyPr/>
          <a:lstStyle/>
          <a:p>
            <a:r>
              <a:rPr lang="en-US" dirty="0" smtClean="0"/>
              <a:t>Accountability Systems Serve Important Purposes</a:t>
            </a:r>
            <a:endParaRPr lang="en-US" dirty="0"/>
          </a:p>
        </p:txBody>
      </p:sp>
      <p:sp>
        <p:nvSpPr>
          <p:cNvPr id="2" name="Content Placeholder 1"/>
          <p:cNvSpPr>
            <a:spLocks noGrp="1"/>
          </p:cNvSpPr>
          <p:nvPr>
            <p:ph idx="1"/>
          </p:nvPr>
        </p:nvSpPr>
        <p:spPr/>
        <p:txBody>
          <a:bodyPr>
            <a:normAutofit/>
          </a:bodyPr>
          <a:lstStyle/>
          <a:p>
            <a:r>
              <a:rPr lang="en-US" dirty="0" smtClean="0"/>
              <a:t>Track progress</a:t>
            </a:r>
          </a:p>
          <a:p>
            <a:r>
              <a:rPr lang="en-US" dirty="0" smtClean="0"/>
              <a:t>Help schools and districts make </a:t>
            </a:r>
            <a:r>
              <a:rPr lang="en-US" dirty="0"/>
              <a:t>improvements</a:t>
            </a:r>
          </a:p>
          <a:p>
            <a:r>
              <a:rPr lang="en-US" dirty="0" smtClean="0"/>
              <a:t>Show where support is needed most</a:t>
            </a:r>
          </a:p>
          <a:p>
            <a:r>
              <a:rPr lang="en-US" dirty="0" smtClean="0"/>
              <a:t>Recognize successes</a:t>
            </a:r>
          </a:p>
          <a:p>
            <a:r>
              <a:rPr lang="en-US" dirty="0" smtClean="0"/>
              <a:t>Promote transparency</a:t>
            </a:r>
          </a:p>
          <a:p>
            <a:r>
              <a:rPr lang="en-US" dirty="0" smtClean="0"/>
              <a:t>Satisfy federal and state requirements</a:t>
            </a:r>
            <a:endParaRPr lang="en-US" dirty="0"/>
          </a:p>
        </p:txBody>
      </p:sp>
      <p:sp>
        <p:nvSpPr>
          <p:cNvPr id="4" name="Slide Number Placeholder 3"/>
          <p:cNvSpPr>
            <a:spLocks noGrp="1"/>
          </p:cNvSpPr>
          <p:nvPr>
            <p:ph type="sldNum" sz="quarter" idx="12"/>
          </p:nvPr>
        </p:nvSpPr>
        <p:spPr/>
        <p:txBody>
          <a:bodyPr/>
          <a:lstStyle/>
          <a:p>
            <a:fld id="{348F862B-FA31-4C98-B891-687A8AF99F0C}" type="slidenum">
              <a:rPr lang="en-US" smtClean="0"/>
              <a:t>2</a:t>
            </a:fld>
            <a:endParaRPr lang="en-US" dirty="0"/>
          </a:p>
        </p:txBody>
      </p:sp>
    </p:spTree>
    <p:extLst>
      <p:ext uri="{BB962C8B-B14F-4D97-AF65-F5344CB8AC3E}">
        <p14:creationId xmlns:p14="http://schemas.microsoft.com/office/powerpoint/2010/main" val="30450913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What changes were made to the accountability system?</a:t>
            </a:r>
            <a:endParaRPr lang="en-US" dirty="0"/>
          </a:p>
        </p:txBody>
      </p:sp>
      <p:sp>
        <p:nvSpPr>
          <p:cNvPr id="2" name="Content Placeholder 1"/>
          <p:cNvSpPr>
            <a:spLocks noGrp="1"/>
          </p:cNvSpPr>
          <p:nvPr>
            <p:ph idx="1"/>
          </p:nvPr>
        </p:nvSpPr>
        <p:spPr/>
        <p:txBody>
          <a:bodyPr>
            <a:normAutofit fontScale="92500" lnSpcReduction="10000"/>
          </a:bodyPr>
          <a:lstStyle/>
          <a:p>
            <a:r>
              <a:rPr lang="en-US" dirty="0" smtClean="0"/>
              <a:t>Added several new indicators including some focused on college- and career-readiness and others on arts and physical fitness to underscore the importance of a well-rounded education</a:t>
            </a:r>
          </a:p>
          <a:p>
            <a:r>
              <a:rPr lang="en-US" dirty="0" smtClean="0"/>
              <a:t>Emphasized academic growth on state tests, which allows us to acknowledge schools that may have low performing students but made significant strides to improve their performance and close the achievement gap</a:t>
            </a:r>
          </a:p>
          <a:p>
            <a:r>
              <a:rPr lang="en-US" dirty="0" smtClean="0"/>
              <a:t>Refined existing metrics and made subgroup metrics more impactful and actionable</a:t>
            </a:r>
          </a:p>
          <a:p>
            <a:r>
              <a:rPr lang="en-US" dirty="0" smtClean="0"/>
              <a:t>Adjusted the classification methodology to better represent overall school performance, target interventions and support, and refrain from “labels”</a:t>
            </a:r>
          </a:p>
        </p:txBody>
      </p:sp>
      <p:sp>
        <p:nvSpPr>
          <p:cNvPr id="4" name="Slide Number Placeholder 3"/>
          <p:cNvSpPr>
            <a:spLocks noGrp="1"/>
          </p:cNvSpPr>
          <p:nvPr>
            <p:ph type="sldNum" sz="quarter" idx="12"/>
          </p:nvPr>
        </p:nvSpPr>
        <p:spPr/>
        <p:txBody>
          <a:bodyPr/>
          <a:lstStyle/>
          <a:p>
            <a:fld id="{348F862B-FA31-4C98-B891-687A8AF99F0C}" type="slidenum">
              <a:rPr lang="en-US" smtClean="0"/>
              <a:pPr/>
              <a:t>3</a:t>
            </a:fld>
            <a:endParaRPr lang="en-US" dirty="0"/>
          </a:p>
        </p:txBody>
      </p:sp>
    </p:spTree>
    <p:extLst>
      <p:ext uri="{BB962C8B-B14F-4D97-AF65-F5344CB8AC3E}">
        <p14:creationId xmlns:p14="http://schemas.microsoft.com/office/powerpoint/2010/main" val="36279677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were these changes made?</a:t>
            </a:r>
            <a:endParaRPr lang="en-US" dirty="0"/>
          </a:p>
        </p:txBody>
      </p:sp>
      <p:sp>
        <p:nvSpPr>
          <p:cNvPr id="3" name="Content Placeholder 2"/>
          <p:cNvSpPr>
            <a:spLocks noGrp="1"/>
          </p:cNvSpPr>
          <p:nvPr>
            <p:ph idx="1"/>
          </p:nvPr>
        </p:nvSpPr>
        <p:spPr/>
        <p:txBody>
          <a:bodyPr>
            <a:noAutofit/>
          </a:bodyPr>
          <a:lstStyle/>
          <a:p>
            <a:r>
              <a:rPr lang="en-US" sz="2400" dirty="0" smtClean="0"/>
              <a:t>Provide a more complete picture of a school or district</a:t>
            </a:r>
          </a:p>
          <a:p>
            <a:r>
              <a:rPr lang="en-US" sz="2400" dirty="0" smtClean="0"/>
              <a:t>Guard against narrowing of the curriculum to the tested subjects</a:t>
            </a:r>
          </a:p>
          <a:p>
            <a:r>
              <a:rPr lang="en-US" sz="2400" dirty="0" smtClean="0"/>
              <a:t>Expand ownership of accountability to all staff</a:t>
            </a:r>
          </a:p>
          <a:p>
            <a:r>
              <a:rPr lang="en-US" sz="2400" dirty="0" smtClean="0"/>
              <a:t>Allow schools to demonstrate progress on “outcome pre-cursors”</a:t>
            </a:r>
          </a:p>
          <a:p>
            <a:r>
              <a:rPr lang="en-US" sz="2400" dirty="0" smtClean="0"/>
              <a:t>Encourage leaders to view accountability results not as a “gotcha” but as a tool to guide and track improvement efforts</a:t>
            </a:r>
          </a:p>
          <a:p>
            <a:r>
              <a:rPr lang="en-US" sz="2400" dirty="0" smtClean="0"/>
              <a:t>Extensive feedback on these changes was sought by CSDE from district and school leaders, Connecticut educators, state and national experts, CSDE staff, and many others. </a:t>
            </a:r>
          </a:p>
          <a:p>
            <a:endParaRPr lang="en-US" sz="2400" dirty="0"/>
          </a:p>
        </p:txBody>
      </p:sp>
      <p:sp>
        <p:nvSpPr>
          <p:cNvPr id="4" name="Slide Number Placeholder 3"/>
          <p:cNvSpPr>
            <a:spLocks noGrp="1"/>
          </p:cNvSpPr>
          <p:nvPr>
            <p:ph type="sldNum" sz="quarter" idx="12"/>
          </p:nvPr>
        </p:nvSpPr>
        <p:spPr/>
        <p:txBody>
          <a:bodyPr/>
          <a:lstStyle/>
          <a:p>
            <a:fld id="{348F862B-FA31-4C98-B891-687A8AF99F0C}" type="slidenum">
              <a:rPr lang="en-US" smtClean="0"/>
              <a:pPr/>
              <a:t>4</a:t>
            </a:fld>
            <a:endParaRPr lang="en-US" dirty="0"/>
          </a:p>
        </p:txBody>
      </p:sp>
    </p:spTree>
    <p:extLst>
      <p:ext uri="{BB962C8B-B14F-4D97-AF65-F5344CB8AC3E}">
        <p14:creationId xmlns:p14="http://schemas.microsoft.com/office/powerpoint/2010/main" val="24512048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Each school will have an Accountability Index and a Performance Index.</a:t>
            </a:r>
          </a:p>
          <a:p>
            <a:pPr marL="0" indent="0">
              <a:buNone/>
            </a:pPr>
            <a:endParaRPr lang="en-US" dirty="0" smtClean="0"/>
          </a:p>
          <a:p>
            <a:r>
              <a:rPr lang="en-US" dirty="0" smtClean="0"/>
              <a:t>The percentage of total possible points earned  on all available indicators is the “</a:t>
            </a:r>
            <a:r>
              <a:rPr lang="en-US" b="1" dirty="0" smtClean="0"/>
              <a:t>Accountability Index</a:t>
            </a:r>
            <a:r>
              <a:rPr lang="en-US" dirty="0" smtClean="0"/>
              <a:t>”.</a:t>
            </a:r>
          </a:p>
          <a:p>
            <a:endParaRPr lang="en-US" u="sng" dirty="0" smtClean="0"/>
          </a:p>
          <a:p>
            <a:r>
              <a:rPr lang="en-US" dirty="0" smtClean="0"/>
              <a:t>“</a:t>
            </a:r>
            <a:r>
              <a:rPr lang="en-US" b="1" dirty="0" smtClean="0"/>
              <a:t>Performance Index</a:t>
            </a:r>
            <a:r>
              <a:rPr lang="en-US" dirty="0" smtClean="0"/>
              <a:t>” will continue to refer to the index scores derived from state assessment results (Indicator 1).</a:t>
            </a:r>
          </a:p>
          <a:p>
            <a:pPr lvl="1"/>
            <a:r>
              <a:rPr lang="en-US" dirty="0" smtClean="0"/>
              <a:t>Subject-specific (English Language Arts, Math, Science)</a:t>
            </a:r>
            <a:endParaRPr lang="en-US" dirty="0"/>
          </a:p>
        </p:txBody>
      </p:sp>
      <p:sp>
        <p:nvSpPr>
          <p:cNvPr id="3" name="Title 2"/>
          <p:cNvSpPr>
            <a:spLocks noGrp="1"/>
          </p:cNvSpPr>
          <p:nvPr>
            <p:ph type="title"/>
          </p:nvPr>
        </p:nvSpPr>
        <p:spPr/>
        <p:txBody>
          <a:bodyPr/>
          <a:lstStyle/>
          <a:p>
            <a:r>
              <a:rPr lang="en-US" dirty="0" smtClean="0"/>
              <a:t>A New Family of Index Scores</a:t>
            </a:r>
            <a:endParaRPr lang="en-US" dirty="0"/>
          </a:p>
        </p:txBody>
      </p:sp>
      <p:sp>
        <p:nvSpPr>
          <p:cNvPr id="6" name="Slide Number Placeholder 5"/>
          <p:cNvSpPr>
            <a:spLocks noGrp="1"/>
          </p:cNvSpPr>
          <p:nvPr>
            <p:ph type="sldNum" sz="quarter" idx="12"/>
          </p:nvPr>
        </p:nvSpPr>
        <p:spPr/>
        <p:txBody>
          <a:bodyPr/>
          <a:lstStyle/>
          <a:p>
            <a:fld id="{348F862B-FA31-4C98-B891-687A8AF99F0C}" type="slidenum">
              <a:rPr lang="en-US" smtClean="0"/>
              <a:pPr/>
              <a:t>5</a:t>
            </a:fld>
            <a:endParaRPr lang="en-US" dirty="0"/>
          </a:p>
        </p:txBody>
      </p:sp>
    </p:spTree>
    <p:extLst>
      <p:ext uri="{BB962C8B-B14F-4D97-AF65-F5344CB8AC3E}">
        <p14:creationId xmlns:p14="http://schemas.microsoft.com/office/powerpoint/2010/main" val="38956088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206375"/>
            <a:ext cx="10515600" cy="1325563"/>
          </a:xfrm>
        </p:spPr>
        <p:txBody>
          <a:bodyPr/>
          <a:lstStyle/>
          <a:p>
            <a:r>
              <a:rPr lang="en-US" dirty="0" smtClean="0">
                <a:solidFill>
                  <a:srgbClr val="FF0000"/>
                </a:solidFill>
              </a:rPr>
              <a:t>ABC District </a:t>
            </a:r>
            <a:r>
              <a:rPr lang="en-US" dirty="0" smtClean="0"/>
              <a:t>Report, 2014-15</a:t>
            </a:r>
            <a:endParaRPr lang="en-US" dirty="0"/>
          </a:p>
        </p:txBody>
      </p:sp>
      <p:sp>
        <p:nvSpPr>
          <p:cNvPr id="2" name="TextBox 1"/>
          <p:cNvSpPr txBox="1"/>
          <p:nvPr/>
        </p:nvSpPr>
        <p:spPr>
          <a:xfrm>
            <a:off x="696085" y="6409680"/>
            <a:ext cx="11495915" cy="430887"/>
          </a:xfrm>
          <a:prstGeom prst="rect">
            <a:avLst/>
          </a:prstGeom>
          <a:noFill/>
        </p:spPr>
        <p:txBody>
          <a:bodyPr wrap="square" rtlCol="0">
            <a:spAutoFit/>
          </a:bodyPr>
          <a:lstStyle/>
          <a:p>
            <a:pPr marL="171450" indent="-171450">
              <a:buFont typeface="Arial" panose="020B0604020202020204" pitchFamily="34" charset="0"/>
              <a:buChar char="•"/>
            </a:pPr>
            <a:r>
              <a:rPr lang="en-US" sz="1100" dirty="0" smtClean="0"/>
              <a:t>Indicator 2 (Growth) will be included with 2015-16 results. </a:t>
            </a:r>
          </a:p>
          <a:p>
            <a:pPr marL="171450" indent="-171450">
              <a:buFont typeface="Arial" panose="020B0604020202020204" pitchFamily="34" charset="0"/>
              <a:buChar char="•"/>
            </a:pPr>
            <a:r>
              <a:rPr lang="en-US" sz="1100" dirty="0" smtClean="0"/>
              <a:t>Indicator 3 is the participation rate. </a:t>
            </a:r>
            <a:endParaRPr lang="en-US" sz="1100" dirty="0"/>
          </a:p>
        </p:txBody>
      </p:sp>
      <p:sp>
        <p:nvSpPr>
          <p:cNvPr id="5" name="Slide Number Placeholder 4"/>
          <p:cNvSpPr>
            <a:spLocks noGrp="1"/>
          </p:cNvSpPr>
          <p:nvPr>
            <p:ph type="sldNum" sz="quarter" idx="12"/>
          </p:nvPr>
        </p:nvSpPr>
        <p:spPr/>
        <p:txBody>
          <a:bodyPr/>
          <a:lstStyle/>
          <a:p>
            <a:fld id="{348F862B-FA31-4C98-B891-687A8AF99F0C}" type="slidenum">
              <a:rPr lang="en-US" smtClean="0"/>
              <a:t>6</a:t>
            </a:fld>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090893690"/>
              </p:ext>
            </p:extLst>
          </p:nvPr>
        </p:nvGraphicFramePr>
        <p:xfrm>
          <a:off x="699344" y="722541"/>
          <a:ext cx="10934638" cy="5699760"/>
        </p:xfrm>
        <a:graphic>
          <a:graphicData uri="http://schemas.openxmlformats.org/drawingml/2006/table">
            <a:tbl>
              <a:tblPr/>
              <a:tblGrid>
                <a:gridCol w="736540"/>
                <a:gridCol w="4331870"/>
                <a:gridCol w="759655"/>
                <a:gridCol w="674221"/>
                <a:gridCol w="701651"/>
                <a:gridCol w="790553"/>
                <a:gridCol w="703384"/>
                <a:gridCol w="815927"/>
                <a:gridCol w="703384"/>
                <a:gridCol w="717453"/>
              </a:tblGrid>
              <a:tr h="431006">
                <a:tc>
                  <a:txBody>
                    <a:bodyPr/>
                    <a:lstStyle/>
                    <a:p>
                      <a:pPr algn="ctr" rtl="0" fontAlgn="ctr"/>
                      <a:r>
                        <a:rPr lang="en-US" sz="1400" b="1" i="0" u="none" strike="noStrike" dirty="0">
                          <a:solidFill>
                            <a:srgbClr val="FFFFFF"/>
                          </a:solidFill>
                          <a:effectLst/>
                          <a:latin typeface="Calibri" panose="020F0502020204030204" pitchFamily="34" charset="0"/>
                        </a:rPr>
                        <a:t>No:</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5B9BD5"/>
                    </a:solidFill>
                  </a:tcPr>
                </a:tc>
                <a:tc>
                  <a:txBody>
                    <a:bodyPr/>
                    <a:lstStyle/>
                    <a:p>
                      <a:pPr algn="ctr" rtl="0" fontAlgn="ctr"/>
                      <a:r>
                        <a:rPr lang="en-US" sz="1400" b="1" i="0" u="none" strike="noStrike" dirty="0">
                          <a:solidFill>
                            <a:srgbClr val="FFFFFF"/>
                          </a:solidFill>
                          <a:effectLst/>
                          <a:latin typeface="Calibri" panose="020F0502020204030204" pitchFamily="34" charset="0"/>
                        </a:rPr>
                        <a:t>Indicator</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5B9BD5"/>
                    </a:solidFill>
                  </a:tcPr>
                </a:tc>
                <a:tc gridSpan="2">
                  <a:txBody>
                    <a:bodyPr/>
                    <a:lstStyle/>
                    <a:p>
                      <a:pPr algn="ctr" rtl="0" fontAlgn="ctr"/>
                      <a:r>
                        <a:rPr lang="en-US" sz="1400" b="1" i="0" u="none" strike="noStrike" dirty="0">
                          <a:solidFill>
                            <a:srgbClr val="FFFFFF"/>
                          </a:solidFill>
                          <a:effectLst/>
                          <a:latin typeface="Calibri" panose="020F0502020204030204" pitchFamily="34" charset="0"/>
                        </a:rPr>
                        <a:t>Index/ Rate</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5B9BD5"/>
                    </a:solidFill>
                  </a:tcPr>
                </a:tc>
                <a:tc hMerge="1">
                  <a:txBody>
                    <a:bodyPr/>
                    <a:lstStyle/>
                    <a:p>
                      <a:endParaRPr lang="en-US"/>
                    </a:p>
                  </a:txBody>
                  <a:tcPr/>
                </a:tc>
                <a:tc>
                  <a:txBody>
                    <a:bodyPr/>
                    <a:lstStyle/>
                    <a:p>
                      <a:pPr algn="ctr" rtl="0" fontAlgn="ctr"/>
                      <a:r>
                        <a:rPr lang="en-US" sz="1400" b="1" i="0" u="none" strike="noStrike" dirty="0">
                          <a:solidFill>
                            <a:srgbClr val="FFFFFF"/>
                          </a:solidFill>
                          <a:effectLst/>
                          <a:latin typeface="Calibri" panose="020F0502020204030204" pitchFamily="34" charset="0"/>
                        </a:rPr>
                        <a:t>Target</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5B9BD5"/>
                    </a:solidFill>
                  </a:tcPr>
                </a:tc>
                <a:tc>
                  <a:txBody>
                    <a:bodyPr/>
                    <a:lstStyle/>
                    <a:p>
                      <a:pPr algn="ctr" rtl="0" fontAlgn="ctr"/>
                      <a:r>
                        <a:rPr lang="en-US" sz="1400" b="1" i="0" u="none" strike="noStrike" dirty="0">
                          <a:solidFill>
                            <a:srgbClr val="FFFFFF"/>
                          </a:solidFill>
                          <a:effectLst/>
                          <a:latin typeface="Calibri" panose="020F0502020204030204" pitchFamily="34" charset="0"/>
                        </a:rPr>
                        <a:t>Points Earned</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5B9BD5"/>
                    </a:solidFill>
                  </a:tcPr>
                </a:tc>
                <a:tc>
                  <a:txBody>
                    <a:bodyPr/>
                    <a:lstStyle/>
                    <a:p>
                      <a:pPr algn="ctr" rtl="0" fontAlgn="ctr"/>
                      <a:r>
                        <a:rPr lang="en-US" sz="1400" b="1" i="0" u="none" strike="noStrike" dirty="0">
                          <a:solidFill>
                            <a:srgbClr val="FFFFFF"/>
                          </a:solidFill>
                          <a:effectLst/>
                          <a:latin typeface="Calibri" panose="020F0502020204030204" pitchFamily="34" charset="0"/>
                        </a:rPr>
                        <a:t>Max Points</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5B9BD5"/>
                    </a:solidFill>
                  </a:tcPr>
                </a:tc>
                <a:tc>
                  <a:txBody>
                    <a:bodyPr/>
                    <a:lstStyle/>
                    <a:p>
                      <a:pPr algn="ctr" rtl="0" fontAlgn="ctr"/>
                      <a:r>
                        <a:rPr lang="en-US" sz="1400" b="1" i="0" u="none" strike="noStrike" dirty="0">
                          <a:solidFill>
                            <a:srgbClr val="FFFFFF"/>
                          </a:solidFill>
                          <a:effectLst/>
                          <a:latin typeface="Calibri" panose="020F0502020204030204" pitchFamily="34" charset="0"/>
                        </a:rPr>
                        <a:t>% Points Earned</a:t>
                      </a:r>
                    </a:p>
                  </a:txBody>
                  <a:tcPr anchor="ctr">
                    <a:lnL w="19050" cap="flat" cmpd="sng" algn="ctr">
                      <a:solidFill>
                        <a:srgbClr val="4F81BD"/>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5B9BD5"/>
                    </a:solidFill>
                  </a:tcPr>
                </a:tc>
                <a:tc gridSpan="2">
                  <a:txBody>
                    <a:bodyPr/>
                    <a:lstStyle/>
                    <a:p>
                      <a:pPr algn="ctr" rtl="0" fontAlgn="ctr"/>
                      <a:r>
                        <a:rPr lang="en-US" sz="1400" b="1" i="1" u="none" strike="noStrike" dirty="0">
                          <a:solidFill>
                            <a:srgbClr val="FFFFFF"/>
                          </a:solidFill>
                          <a:effectLst/>
                          <a:latin typeface="Calibri" panose="020F0502020204030204" pitchFamily="34" charset="0"/>
                        </a:rPr>
                        <a:t>State Avg Index/Rate</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5B9BD5"/>
                    </a:solidFill>
                  </a:tcPr>
                </a:tc>
                <a:tc hMerge="1">
                  <a:txBody>
                    <a:bodyPr/>
                    <a:lstStyle/>
                    <a:p>
                      <a:endParaRPr lang="en-US"/>
                    </a:p>
                  </a:txBody>
                  <a:tcPr/>
                </a:tc>
              </a:tr>
              <a:tr h="248411">
                <a:tc>
                  <a:txBody>
                    <a:bodyPr/>
                    <a:lstStyle/>
                    <a:p>
                      <a:pPr algn="ctr" rtl="0" fontAlgn="ctr"/>
                      <a:r>
                        <a:rPr lang="en-US" sz="1400" b="0" i="0" u="none" strike="noStrike" dirty="0">
                          <a:solidFill>
                            <a:srgbClr val="000000"/>
                          </a:solidFill>
                          <a:effectLst/>
                          <a:latin typeface="Calibri" panose="020F0502020204030204" pitchFamily="34" charset="0"/>
                        </a:rPr>
                        <a:t>1a.</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l" rtl="0" fontAlgn="ctr"/>
                      <a:r>
                        <a:rPr lang="en-US" sz="1400" b="0" i="0" u="none" strike="noStrike" dirty="0">
                          <a:solidFill>
                            <a:srgbClr val="000000"/>
                          </a:solidFill>
                          <a:effectLst/>
                          <a:latin typeface="Calibri" panose="020F0502020204030204" pitchFamily="34" charset="0"/>
                        </a:rPr>
                        <a:t>ELA Performance Index – All Students</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gridSpan="2">
                  <a:txBody>
                    <a:bodyPr/>
                    <a:lstStyle/>
                    <a:p>
                      <a:pPr algn="ctr" rtl="0" fontAlgn="ctr"/>
                      <a:r>
                        <a:rPr lang="en-US" sz="1400" b="0" i="0" u="none" strike="noStrike" dirty="0">
                          <a:solidFill>
                            <a:srgbClr val="000000"/>
                          </a:solidFill>
                          <a:effectLst/>
                          <a:latin typeface="Calibri" panose="020F0502020204030204" pitchFamily="34" charset="0"/>
                        </a:rPr>
                        <a:t>60.7</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hMerge="1">
                  <a:txBody>
                    <a:bodyPr/>
                    <a:lstStyle/>
                    <a:p>
                      <a:endParaRPr lang="en-US"/>
                    </a:p>
                  </a:txBody>
                  <a:tcPr/>
                </a:tc>
                <a:tc>
                  <a:txBody>
                    <a:bodyPr/>
                    <a:lstStyle/>
                    <a:p>
                      <a:pPr algn="r" rtl="0" fontAlgn="ctr"/>
                      <a:r>
                        <a:rPr lang="en-US" sz="1400" b="0" i="0" u="none" strike="noStrike" dirty="0">
                          <a:solidFill>
                            <a:srgbClr val="000000"/>
                          </a:solidFill>
                          <a:effectLst/>
                          <a:latin typeface="Calibri" panose="020F0502020204030204" pitchFamily="34" charset="0"/>
                        </a:rPr>
                        <a:t>75</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r" rtl="0" fontAlgn="ctr"/>
                      <a:r>
                        <a:rPr lang="en-US" sz="1400" b="0" i="0" u="none" strike="noStrike" dirty="0">
                          <a:solidFill>
                            <a:srgbClr val="000000"/>
                          </a:solidFill>
                          <a:effectLst/>
                          <a:latin typeface="Calibri" panose="020F0502020204030204" pitchFamily="34" charset="0"/>
                        </a:rPr>
                        <a:t>80.9</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r" rtl="0" fontAlgn="ctr"/>
                      <a:r>
                        <a:rPr lang="en-US" sz="1400" b="0" i="0" u="none" strike="noStrike" dirty="0">
                          <a:solidFill>
                            <a:srgbClr val="000000"/>
                          </a:solidFill>
                          <a:effectLst/>
                          <a:latin typeface="Calibri" panose="020F0502020204030204" pitchFamily="34" charset="0"/>
                        </a:rPr>
                        <a:t>100</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r" rtl="0" fontAlgn="ctr"/>
                      <a:r>
                        <a:rPr lang="en-US" sz="1400" b="0" i="0" u="none" strike="noStrike" dirty="0">
                          <a:solidFill>
                            <a:srgbClr val="000000"/>
                          </a:solidFill>
                          <a:effectLst/>
                          <a:latin typeface="Calibri" panose="020F0502020204030204" pitchFamily="34" charset="0"/>
                        </a:rPr>
                        <a:t>80.9</a:t>
                      </a:r>
                    </a:p>
                  </a:txBody>
                  <a:tcPr anchor="ctr">
                    <a:lnL w="19050" cap="flat" cmpd="sng" algn="ctr">
                      <a:solidFill>
                        <a:srgbClr val="4F81BD"/>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gridSpan="2">
                  <a:txBody>
                    <a:bodyPr/>
                    <a:lstStyle/>
                    <a:p>
                      <a:pPr algn="ctr" rtl="0" fontAlgn="ctr"/>
                      <a:r>
                        <a:rPr lang="en-US" sz="1400" b="0" i="1" u="none" strike="noStrike" dirty="0">
                          <a:solidFill>
                            <a:srgbClr val="000000"/>
                          </a:solidFill>
                          <a:effectLst/>
                          <a:latin typeface="Calibri" panose="020F0502020204030204" pitchFamily="34" charset="0"/>
                        </a:rPr>
                        <a:t>67.9</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hMerge="1">
                  <a:txBody>
                    <a:bodyPr/>
                    <a:lstStyle/>
                    <a:p>
                      <a:endParaRPr lang="en-US"/>
                    </a:p>
                  </a:txBody>
                  <a:tcPr/>
                </a:tc>
              </a:tr>
              <a:tr h="248411">
                <a:tc>
                  <a:txBody>
                    <a:bodyPr/>
                    <a:lstStyle/>
                    <a:p>
                      <a:pPr algn="ctr" rtl="0" fontAlgn="ctr"/>
                      <a:r>
                        <a:rPr lang="en-US" sz="1400" b="0" i="0" u="none" strike="noStrike" dirty="0">
                          <a:solidFill>
                            <a:srgbClr val="000000"/>
                          </a:solidFill>
                          <a:effectLst/>
                          <a:latin typeface="Calibri" panose="020F0502020204030204" pitchFamily="34" charset="0"/>
                        </a:rPr>
                        <a:t>1b.</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l" rtl="0" fontAlgn="ctr"/>
                      <a:r>
                        <a:rPr lang="en-US" sz="1400" b="0" i="0" u="none" strike="noStrike" dirty="0">
                          <a:solidFill>
                            <a:srgbClr val="000000"/>
                          </a:solidFill>
                          <a:effectLst/>
                          <a:latin typeface="Calibri" panose="020F0502020204030204" pitchFamily="34" charset="0"/>
                        </a:rPr>
                        <a:t>ELA Performance Index – High Needs Students</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gridSpan="2">
                  <a:txBody>
                    <a:bodyPr/>
                    <a:lstStyle/>
                    <a:p>
                      <a:pPr algn="ctr" rtl="0" fontAlgn="ctr"/>
                      <a:r>
                        <a:rPr lang="en-US" sz="1400" b="0" i="0" u="none" strike="noStrike" dirty="0">
                          <a:solidFill>
                            <a:srgbClr val="000000"/>
                          </a:solidFill>
                          <a:effectLst/>
                          <a:latin typeface="Calibri" panose="020F0502020204030204" pitchFamily="34" charset="0"/>
                        </a:rPr>
                        <a:t>57.1</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hMerge="1">
                  <a:txBody>
                    <a:bodyPr/>
                    <a:lstStyle/>
                    <a:p>
                      <a:endParaRPr lang="en-US"/>
                    </a:p>
                  </a:txBody>
                  <a:tcPr/>
                </a:tc>
                <a:tc>
                  <a:txBody>
                    <a:bodyPr/>
                    <a:lstStyle/>
                    <a:p>
                      <a:pPr algn="r" rtl="0" fontAlgn="ctr"/>
                      <a:r>
                        <a:rPr lang="en-US" sz="1400" b="0" i="0" u="none" strike="noStrike" dirty="0">
                          <a:solidFill>
                            <a:srgbClr val="000000"/>
                          </a:solidFill>
                          <a:effectLst/>
                          <a:latin typeface="Calibri" panose="020F0502020204030204" pitchFamily="34" charset="0"/>
                        </a:rPr>
                        <a:t>75</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r" rtl="0" fontAlgn="ctr"/>
                      <a:r>
                        <a:rPr lang="en-US" sz="1400" b="0" i="0" u="none" strike="noStrike" dirty="0">
                          <a:solidFill>
                            <a:srgbClr val="000000"/>
                          </a:solidFill>
                          <a:effectLst/>
                          <a:latin typeface="Calibri" panose="020F0502020204030204" pitchFamily="34" charset="0"/>
                        </a:rPr>
                        <a:t>76.2</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r" rtl="0" fontAlgn="ctr"/>
                      <a:r>
                        <a:rPr lang="en-US" sz="1400" b="0" i="0" u="none" strike="noStrike" dirty="0">
                          <a:solidFill>
                            <a:srgbClr val="000000"/>
                          </a:solidFill>
                          <a:effectLst/>
                          <a:latin typeface="Calibri" panose="020F0502020204030204" pitchFamily="34" charset="0"/>
                        </a:rPr>
                        <a:t>100</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r" rtl="0" fontAlgn="ctr"/>
                      <a:r>
                        <a:rPr lang="en-US" sz="1400" b="0" i="0" u="none" strike="noStrike" dirty="0">
                          <a:solidFill>
                            <a:srgbClr val="000000"/>
                          </a:solidFill>
                          <a:effectLst/>
                          <a:latin typeface="Calibri" panose="020F0502020204030204" pitchFamily="34" charset="0"/>
                        </a:rPr>
                        <a:t>76.2</a:t>
                      </a:r>
                    </a:p>
                  </a:txBody>
                  <a:tcPr anchor="ctr">
                    <a:lnL w="19050" cap="flat" cmpd="sng" algn="ctr">
                      <a:solidFill>
                        <a:srgbClr val="4F81BD"/>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gridSpan="2">
                  <a:txBody>
                    <a:bodyPr/>
                    <a:lstStyle/>
                    <a:p>
                      <a:pPr algn="ctr" rtl="0" fontAlgn="ctr"/>
                      <a:r>
                        <a:rPr lang="en-US" sz="1400" b="0" i="1" u="none" strike="noStrike" dirty="0">
                          <a:solidFill>
                            <a:srgbClr val="000000"/>
                          </a:solidFill>
                          <a:effectLst/>
                          <a:latin typeface="Calibri" panose="020F0502020204030204" pitchFamily="34" charset="0"/>
                        </a:rPr>
                        <a:t>56.7</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hMerge="1">
                  <a:txBody>
                    <a:bodyPr/>
                    <a:lstStyle/>
                    <a:p>
                      <a:endParaRPr lang="en-US"/>
                    </a:p>
                  </a:txBody>
                  <a:tcPr/>
                </a:tc>
              </a:tr>
              <a:tr h="248411">
                <a:tc>
                  <a:txBody>
                    <a:bodyPr/>
                    <a:lstStyle/>
                    <a:p>
                      <a:pPr algn="ctr" rtl="0" fontAlgn="ctr"/>
                      <a:r>
                        <a:rPr lang="en-US" sz="1400" b="0" i="0" u="none" strike="noStrike" dirty="0">
                          <a:solidFill>
                            <a:srgbClr val="000000"/>
                          </a:solidFill>
                          <a:effectLst/>
                          <a:latin typeface="Calibri" panose="020F0502020204030204" pitchFamily="34" charset="0"/>
                        </a:rPr>
                        <a:t>1c.</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l" rtl="0" fontAlgn="ctr"/>
                      <a:r>
                        <a:rPr lang="en-US" sz="1400" b="0" i="0" u="none" strike="noStrike" dirty="0">
                          <a:solidFill>
                            <a:srgbClr val="000000"/>
                          </a:solidFill>
                          <a:effectLst/>
                          <a:latin typeface="Calibri" panose="020F0502020204030204" pitchFamily="34" charset="0"/>
                        </a:rPr>
                        <a:t>Math Performance Index – All Students</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gridSpan="2">
                  <a:txBody>
                    <a:bodyPr/>
                    <a:lstStyle/>
                    <a:p>
                      <a:pPr algn="ctr" rtl="0" fontAlgn="ctr"/>
                      <a:r>
                        <a:rPr lang="en-US" sz="1400" b="0" i="0" u="none" strike="noStrike" dirty="0">
                          <a:solidFill>
                            <a:srgbClr val="000000"/>
                          </a:solidFill>
                          <a:effectLst/>
                          <a:latin typeface="Calibri" panose="020F0502020204030204" pitchFamily="34" charset="0"/>
                        </a:rPr>
                        <a:t>51.7</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hMerge="1">
                  <a:txBody>
                    <a:bodyPr/>
                    <a:lstStyle/>
                    <a:p>
                      <a:endParaRPr lang="en-US"/>
                    </a:p>
                  </a:txBody>
                  <a:tcPr/>
                </a:tc>
                <a:tc>
                  <a:txBody>
                    <a:bodyPr/>
                    <a:lstStyle/>
                    <a:p>
                      <a:pPr algn="r" rtl="0" fontAlgn="ctr"/>
                      <a:r>
                        <a:rPr lang="en-US" sz="1400" b="0" i="0" u="none" strike="noStrike" dirty="0">
                          <a:solidFill>
                            <a:srgbClr val="000000"/>
                          </a:solidFill>
                          <a:effectLst/>
                          <a:latin typeface="Calibri" panose="020F0502020204030204" pitchFamily="34" charset="0"/>
                        </a:rPr>
                        <a:t>75</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r" rtl="0" fontAlgn="ctr"/>
                      <a:r>
                        <a:rPr lang="en-US" sz="1400" b="0" i="0" u="none" strike="noStrike" dirty="0">
                          <a:solidFill>
                            <a:srgbClr val="000000"/>
                          </a:solidFill>
                          <a:effectLst/>
                          <a:latin typeface="Calibri" panose="020F0502020204030204" pitchFamily="34" charset="0"/>
                        </a:rPr>
                        <a:t>69.0</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r" rtl="0" fontAlgn="ctr"/>
                      <a:r>
                        <a:rPr lang="en-US" sz="1400" b="0" i="0" u="none" strike="noStrike" dirty="0">
                          <a:solidFill>
                            <a:srgbClr val="000000"/>
                          </a:solidFill>
                          <a:effectLst/>
                          <a:latin typeface="Calibri" panose="020F0502020204030204" pitchFamily="34" charset="0"/>
                        </a:rPr>
                        <a:t>100</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r" rtl="0" fontAlgn="ctr"/>
                      <a:r>
                        <a:rPr lang="en-US" sz="1400" b="0" i="0" u="none" strike="noStrike" dirty="0">
                          <a:solidFill>
                            <a:srgbClr val="000000"/>
                          </a:solidFill>
                          <a:effectLst/>
                          <a:latin typeface="Calibri" panose="020F0502020204030204" pitchFamily="34" charset="0"/>
                        </a:rPr>
                        <a:t>69.0</a:t>
                      </a:r>
                    </a:p>
                  </a:txBody>
                  <a:tcPr anchor="ctr">
                    <a:lnL w="19050" cap="flat" cmpd="sng" algn="ctr">
                      <a:solidFill>
                        <a:srgbClr val="4F81BD"/>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gridSpan="2">
                  <a:txBody>
                    <a:bodyPr/>
                    <a:lstStyle/>
                    <a:p>
                      <a:pPr algn="ctr" rtl="0" fontAlgn="ctr"/>
                      <a:r>
                        <a:rPr lang="en-US" sz="1400" b="0" i="1" u="none" strike="noStrike" dirty="0">
                          <a:solidFill>
                            <a:srgbClr val="000000"/>
                          </a:solidFill>
                          <a:effectLst/>
                          <a:latin typeface="Calibri" panose="020F0502020204030204" pitchFamily="34" charset="0"/>
                        </a:rPr>
                        <a:t>59.3</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hMerge="1">
                  <a:txBody>
                    <a:bodyPr/>
                    <a:lstStyle/>
                    <a:p>
                      <a:endParaRPr lang="en-US"/>
                    </a:p>
                  </a:txBody>
                  <a:tcPr/>
                </a:tc>
              </a:tr>
              <a:tr h="248411">
                <a:tc>
                  <a:txBody>
                    <a:bodyPr/>
                    <a:lstStyle/>
                    <a:p>
                      <a:pPr algn="ctr" rtl="0" fontAlgn="ctr"/>
                      <a:r>
                        <a:rPr lang="en-US" sz="1400" b="0" i="0" u="none" strike="noStrike" dirty="0">
                          <a:solidFill>
                            <a:srgbClr val="000000"/>
                          </a:solidFill>
                          <a:effectLst/>
                          <a:latin typeface="Calibri" panose="020F0502020204030204" pitchFamily="34" charset="0"/>
                        </a:rPr>
                        <a:t>1d.</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l" rtl="0" fontAlgn="ctr"/>
                      <a:r>
                        <a:rPr lang="en-US" sz="1400" b="0" i="0" u="none" strike="noStrike" dirty="0">
                          <a:solidFill>
                            <a:srgbClr val="000000"/>
                          </a:solidFill>
                          <a:effectLst/>
                          <a:latin typeface="Calibri" panose="020F0502020204030204" pitchFamily="34" charset="0"/>
                        </a:rPr>
                        <a:t>Math Performance Index – High Needs Students</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gridSpan="2">
                  <a:txBody>
                    <a:bodyPr/>
                    <a:lstStyle/>
                    <a:p>
                      <a:pPr algn="ctr" rtl="0" fontAlgn="ctr"/>
                      <a:r>
                        <a:rPr lang="en-US" sz="1400" b="0" i="0" u="none" strike="noStrike" dirty="0">
                          <a:solidFill>
                            <a:srgbClr val="000000"/>
                          </a:solidFill>
                          <a:effectLst/>
                          <a:latin typeface="Calibri" panose="020F0502020204030204" pitchFamily="34" charset="0"/>
                        </a:rPr>
                        <a:t>48.5</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hMerge="1">
                  <a:txBody>
                    <a:bodyPr/>
                    <a:lstStyle/>
                    <a:p>
                      <a:endParaRPr lang="en-US"/>
                    </a:p>
                  </a:txBody>
                  <a:tcPr/>
                </a:tc>
                <a:tc>
                  <a:txBody>
                    <a:bodyPr/>
                    <a:lstStyle/>
                    <a:p>
                      <a:pPr algn="r" rtl="0" fontAlgn="ctr"/>
                      <a:r>
                        <a:rPr lang="en-US" sz="1400" b="0" i="0" u="none" strike="noStrike" dirty="0">
                          <a:solidFill>
                            <a:srgbClr val="000000"/>
                          </a:solidFill>
                          <a:effectLst/>
                          <a:latin typeface="Calibri" panose="020F0502020204030204" pitchFamily="34" charset="0"/>
                        </a:rPr>
                        <a:t>75</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r" rtl="0" fontAlgn="ctr"/>
                      <a:r>
                        <a:rPr lang="en-US" sz="1400" b="0" i="0" u="none" strike="noStrike" dirty="0">
                          <a:solidFill>
                            <a:srgbClr val="000000"/>
                          </a:solidFill>
                          <a:effectLst/>
                          <a:latin typeface="Calibri" panose="020F0502020204030204" pitchFamily="34" charset="0"/>
                        </a:rPr>
                        <a:t>64.7</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r" rtl="0" fontAlgn="ctr"/>
                      <a:r>
                        <a:rPr lang="en-US" sz="1400" b="0" i="0" u="none" strike="noStrike" dirty="0">
                          <a:solidFill>
                            <a:srgbClr val="000000"/>
                          </a:solidFill>
                          <a:effectLst/>
                          <a:latin typeface="Calibri" panose="020F0502020204030204" pitchFamily="34" charset="0"/>
                        </a:rPr>
                        <a:t>100</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r" rtl="0" fontAlgn="ctr"/>
                      <a:r>
                        <a:rPr lang="en-US" sz="1400" b="0" i="0" u="none" strike="noStrike" dirty="0">
                          <a:solidFill>
                            <a:srgbClr val="000000"/>
                          </a:solidFill>
                          <a:effectLst/>
                          <a:latin typeface="Calibri" panose="020F0502020204030204" pitchFamily="34" charset="0"/>
                        </a:rPr>
                        <a:t>64.7</a:t>
                      </a:r>
                    </a:p>
                  </a:txBody>
                  <a:tcPr anchor="ctr">
                    <a:lnL w="19050" cap="flat" cmpd="sng" algn="ctr">
                      <a:solidFill>
                        <a:srgbClr val="4F81BD"/>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gridSpan="2">
                  <a:txBody>
                    <a:bodyPr/>
                    <a:lstStyle/>
                    <a:p>
                      <a:pPr algn="ctr" rtl="0" fontAlgn="ctr"/>
                      <a:r>
                        <a:rPr lang="en-US" sz="1400" b="0" i="1" u="none" strike="noStrike" dirty="0">
                          <a:solidFill>
                            <a:srgbClr val="000000"/>
                          </a:solidFill>
                          <a:effectLst/>
                          <a:latin typeface="Calibri" panose="020F0502020204030204" pitchFamily="34" charset="0"/>
                        </a:rPr>
                        <a:t>47.8</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hMerge="1">
                  <a:txBody>
                    <a:bodyPr/>
                    <a:lstStyle/>
                    <a:p>
                      <a:endParaRPr lang="en-US"/>
                    </a:p>
                  </a:txBody>
                  <a:tcPr/>
                </a:tc>
              </a:tr>
              <a:tr h="248411">
                <a:tc>
                  <a:txBody>
                    <a:bodyPr/>
                    <a:lstStyle/>
                    <a:p>
                      <a:pPr algn="ctr" rtl="0" fontAlgn="ctr"/>
                      <a:r>
                        <a:rPr lang="en-US" sz="1400" b="0" i="0" u="none" strike="noStrike" dirty="0">
                          <a:solidFill>
                            <a:srgbClr val="000000"/>
                          </a:solidFill>
                          <a:effectLst/>
                          <a:latin typeface="Calibri" panose="020F0502020204030204" pitchFamily="34" charset="0"/>
                        </a:rPr>
                        <a:t>1e.</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l" rtl="0" fontAlgn="ctr"/>
                      <a:r>
                        <a:rPr lang="en-US" sz="1400" b="0" i="0" u="none" strike="noStrike" dirty="0">
                          <a:solidFill>
                            <a:srgbClr val="000000"/>
                          </a:solidFill>
                          <a:effectLst/>
                          <a:latin typeface="Calibri" panose="020F0502020204030204" pitchFamily="34" charset="0"/>
                        </a:rPr>
                        <a:t>Science Performance Index – All Students</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gridSpan="2">
                  <a:txBody>
                    <a:bodyPr/>
                    <a:lstStyle/>
                    <a:p>
                      <a:pPr algn="ctr" rtl="0" fontAlgn="ctr"/>
                      <a:r>
                        <a:rPr lang="en-US" sz="1400" b="0" i="0" u="none" strike="noStrike" dirty="0">
                          <a:solidFill>
                            <a:srgbClr val="000000"/>
                          </a:solidFill>
                          <a:effectLst/>
                          <a:latin typeface="Calibri" panose="020F0502020204030204" pitchFamily="34" charset="0"/>
                        </a:rPr>
                        <a:t>46.8</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hMerge="1">
                  <a:txBody>
                    <a:bodyPr/>
                    <a:lstStyle/>
                    <a:p>
                      <a:endParaRPr lang="en-US"/>
                    </a:p>
                  </a:txBody>
                  <a:tcPr/>
                </a:tc>
                <a:tc>
                  <a:txBody>
                    <a:bodyPr/>
                    <a:lstStyle/>
                    <a:p>
                      <a:pPr algn="r" rtl="0" fontAlgn="ctr"/>
                      <a:r>
                        <a:rPr lang="en-US" sz="1400" b="0" i="0" u="none" strike="noStrike" dirty="0">
                          <a:solidFill>
                            <a:srgbClr val="000000"/>
                          </a:solidFill>
                          <a:effectLst/>
                          <a:latin typeface="Calibri" panose="020F0502020204030204" pitchFamily="34" charset="0"/>
                        </a:rPr>
                        <a:t>75</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r" rtl="0" fontAlgn="ctr"/>
                      <a:r>
                        <a:rPr lang="en-US" sz="1400" b="0" i="0" u="none" strike="noStrike" dirty="0">
                          <a:solidFill>
                            <a:srgbClr val="000000"/>
                          </a:solidFill>
                          <a:effectLst/>
                          <a:latin typeface="Calibri" panose="020F0502020204030204" pitchFamily="34" charset="0"/>
                        </a:rPr>
                        <a:t>62.4</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r" rtl="0" fontAlgn="ctr"/>
                      <a:r>
                        <a:rPr lang="en-US" sz="1400" b="0" i="0" u="none" strike="noStrike" dirty="0">
                          <a:solidFill>
                            <a:srgbClr val="000000"/>
                          </a:solidFill>
                          <a:effectLst/>
                          <a:latin typeface="Calibri" panose="020F0502020204030204" pitchFamily="34" charset="0"/>
                        </a:rPr>
                        <a:t>100</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r" rtl="0" fontAlgn="ctr"/>
                      <a:r>
                        <a:rPr lang="en-US" sz="1400" b="0" i="0" u="none" strike="noStrike" dirty="0">
                          <a:solidFill>
                            <a:srgbClr val="000000"/>
                          </a:solidFill>
                          <a:effectLst/>
                          <a:latin typeface="Calibri" panose="020F0502020204030204" pitchFamily="34" charset="0"/>
                        </a:rPr>
                        <a:t>62.4</a:t>
                      </a:r>
                    </a:p>
                  </a:txBody>
                  <a:tcPr anchor="ctr">
                    <a:lnL w="19050" cap="flat" cmpd="sng" algn="ctr">
                      <a:solidFill>
                        <a:srgbClr val="4F81BD"/>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gridSpan="2">
                  <a:txBody>
                    <a:bodyPr/>
                    <a:lstStyle/>
                    <a:p>
                      <a:pPr algn="ctr" rtl="0" fontAlgn="ctr"/>
                      <a:r>
                        <a:rPr lang="en-US" sz="1400" b="0" i="1" u="none" strike="noStrike" dirty="0">
                          <a:solidFill>
                            <a:srgbClr val="000000"/>
                          </a:solidFill>
                          <a:effectLst/>
                          <a:latin typeface="Calibri" panose="020F0502020204030204" pitchFamily="34" charset="0"/>
                        </a:rPr>
                        <a:t>56.5</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hMerge="1">
                  <a:txBody>
                    <a:bodyPr/>
                    <a:lstStyle/>
                    <a:p>
                      <a:endParaRPr lang="en-US"/>
                    </a:p>
                  </a:txBody>
                  <a:tcPr/>
                </a:tc>
              </a:tr>
              <a:tr h="248411">
                <a:tc>
                  <a:txBody>
                    <a:bodyPr/>
                    <a:lstStyle/>
                    <a:p>
                      <a:pPr algn="ctr" rtl="0" fontAlgn="ctr"/>
                      <a:r>
                        <a:rPr lang="en-US" sz="1400" b="0" i="0" u="none" strike="noStrike" dirty="0">
                          <a:solidFill>
                            <a:srgbClr val="000000"/>
                          </a:solidFill>
                          <a:effectLst/>
                          <a:latin typeface="Calibri" panose="020F0502020204030204" pitchFamily="34" charset="0"/>
                        </a:rPr>
                        <a:t>1f.</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l" rtl="0" fontAlgn="ctr"/>
                      <a:r>
                        <a:rPr lang="en-US" sz="1400" b="0" i="0" u="none" strike="noStrike" dirty="0">
                          <a:solidFill>
                            <a:srgbClr val="000000"/>
                          </a:solidFill>
                          <a:effectLst/>
                          <a:latin typeface="Calibri" panose="020F0502020204030204" pitchFamily="34" charset="0"/>
                        </a:rPr>
                        <a:t>Science Performance Index – High Needs Students</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gridSpan="2">
                  <a:txBody>
                    <a:bodyPr/>
                    <a:lstStyle/>
                    <a:p>
                      <a:pPr algn="ctr" rtl="0" fontAlgn="ctr"/>
                      <a:r>
                        <a:rPr lang="en-US" sz="1400" b="0" i="0" u="none" strike="noStrike" dirty="0">
                          <a:solidFill>
                            <a:srgbClr val="000000"/>
                          </a:solidFill>
                          <a:effectLst/>
                          <a:latin typeface="Calibri" panose="020F0502020204030204" pitchFamily="34" charset="0"/>
                        </a:rPr>
                        <a:t>43.6</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hMerge="1">
                  <a:txBody>
                    <a:bodyPr/>
                    <a:lstStyle/>
                    <a:p>
                      <a:endParaRPr lang="en-US"/>
                    </a:p>
                  </a:txBody>
                  <a:tcPr/>
                </a:tc>
                <a:tc>
                  <a:txBody>
                    <a:bodyPr/>
                    <a:lstStyle/>
                    <a:p>
                      <a:pPr algn="r" rtl="0" fontAlgn="ctr"/>
                      <a:r>
                        <a:rPr lang="en-US" sz="1400" b="0" i="0" u="none" strike="noStrike" dirty="0">
                          <a:solidFill>
                            <a:srgbClr val="000000"/>
                          </a:solidFill>
                          <a:effectLst/>
                          <a:latin typeface="Calibri" panose="020F0502020204030204" pitchFamily="34" charset="0"/>
                        </a:rPr>
                        <a:t>75</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r" rtl="0" fontAlgn="ctr"/>
                      <a:r>
                        <a:rPr lang="en-US" sz="1400" b="0" i="0" u="none" strike="noStrike" dirty="0">
                          <a:solidFill>
                            <a:srgbClr val="000000"/>
                          </a:solidFill>
                          <a:effectLst/>
                          <a:latin typeface="Calibri" panose="020F0502020204030204" pitchFamily="34" charset="0"/>
                        </a:rPr>
                        <a:t>58.1</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r" rtl="0" fontAlgn="ctr"/>
                      <a:r>
                        <a:rPr lang="en-US" sz="1400" b="0" i="0" u="none" strike="noStrike" dirty="0">
                          <a:solidFill>
                            <a:srgbClr val="000000"/>
                          </a:solidFill>
                          <a:effectLst/>
                          <a:latin typeface="Calibri" panose="020F0502020204030204" pitchFamily="34" charset="0"/>
                        </a:rPr>
                        <a:t>100</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r" rtl="0" fontAlgn="ctr"/>
                      <a:r>
                        <a:rPr lang="en-US" sz="1400" b="0" i="0" u="none" strike="noStrike" dirty="0">
                          <a:solidFill>
                            <a:srgbClr val="000000"/>
                          </a:solidFill>
                          <a:effectLst/>
                          <a:latin typeface="Calibri" panose="020F0502020204030204" pitchFamily="34" charset="0"/>
                        </a:rPr>
                        <a:t>58.1</a:t>
                      </a:r>
                    </a:p>
                  </a:txBody>
                  <a:tcPr anchor="ctr">
                    <a:lnL w="19050" cap="flat" cmpd="sng" algn="ctr">
                      <a:solidFill>
                        <a:srgbClr val="4F81BD"/>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gridSpan="2">
                  <a:txBody>
                    <a:bodyPr/>
                    <a:lstStyle/>
                    <a:p>
                      <a:pPr algn="ctr" rtl="0" fontAlgn="ctr"/>
                      <a:r>
                        <a:rPr lang="en-US" sz="1400" b="0" i="1" u="none" strike="noStrike" dirty="0">
                          <a:solidFill>
                            <a:srgbClr val="000000"/>
                          </a:solidFill>
                          <a:effectLst/>
                          <a:latin typeface="Calibri" panose="020F0502020204030204" pitchFamily="34" charset="0"/>
                        </a:rPr>
                        <a:t>45.9</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hMerge="1">
                  <a:txBody>
                    <a:bodyPr/>
                    <a:lstStyle/>
                    <a:p>
                      <a:endParaRPr lang="en-US"/>
                    </a:p>
                  </a:txBody>
                  <a:tcPr/>
                </a:tc>
              </a:tr>
              <a:tr h="248411">
                <a:tc>
                  <a:txBody>
                    <a:bodyPr/>
                    <a:lstStyle/>
                    <a:p>
                      <a:pPr algn="ctr" rtl="0" fontAlgn="ctr"/>
                      <a:r>
                        <a:rPr lang="en-US" sz="1400" b="0" i="0" u="none" strike="noStrike" dirty="0">
                          <a:solidFill>
                            <a:srgbClr val="000000"/>
                          </a:solidFill>
                          <a:effectLst/>
                          <a:latin typeface="Calibri" panose="020F0502020204030204" pitchFamily="34" charset="0"/>
                        </a:rPr>
                        <a:t>4a.</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l" rtl="0" fontAlgn="ctr"/>
                      <a:r>
                        <a:rPr lang="en-US" sz="1400" b="0" i="0" u="none" strike="noStrike" dirty="0">
                          <a:solidFill>
                            <a:srgbClr val="000000"/>
                          </a:solidFill>
                          <a:effectLst/>
                          <a:latin typeface="Calibri" panose="020F0502020204030204" pitchFamily="34" charset="0"/>
                        </a:rPr>
                        <a:t>Chronic Absenteeism – All Students</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gridSpan="2">
                  <a:txBody>
                    <a:bodyPr/>
                    <a:lstStyle/>
                    <a:p>
                      <a:pPr algn="ctr" rtl="0" fontAlgn="ctr"/>
                      <a:r>
                        <a:rPr lang="en-US" sz="1400" b="0" i="0" u="none" strike="noStrike" dirty="0">
                          <a:solidFill>
                            <a:srgbClr val="000000"/>
                          </a:solidFill>
                          <a:effectLst/>
                          <a:latin typeface="Calibri" panose="020F0502020204030204" pitchFamily="34" charset="0"/>
                        </a:rPr>
                        <a:t>16.3%</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hMerge="1">
                  <a:txBody>
                    <a:bodyPr/>
                    <a:lstStyle/>
                    <a:p>
                      <a:endParaRPr lang="en-US"/>
                    </a:p>
                  </a:txBody>
                  <a:tcPr/>
                </a:tc>
                <a:tc>
                  <a:txBody>
                    <a:bodyPr/>
                    <a:lstStyle/>
                    <a:p>
                      <a:pPr algn="r" rtl="0" fontAlgn="ctr"/>
                      <a:r>
                        <a:rPr lang="en-US" sz="1400" b="0" i="0" u="none" strike="noStrike" dirty="0">
                          <a:solidFill>
                            <a:srgbClr val="000000"/>
                          </a:solidFill>
                          <a:effectLst/>
                          <a:latin typeface="Calibri" panose="020F0502020204030204" pitchFamily="34" charset="0"/>
                        </a:rPr>
                        <a:t>&lt;=5%</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r" rtl="0" fontAlgn="ctr"/>
                      <a:r>
                        <a:rPr lang="en-US" sz="1400" b="0" i="0" u="none" strike="noStrike" dirty="0">
                          <a:solidFill>
                            <a:srgbClr val="000000"/>
                          </a:solidFill>
                          <a:effectLst/>
                          <a:latin typeface="Calibri" panose="020F0502020204030204" pitchFamily="34" charset="0"/>
                        </a:rPr>
                        <a:t>27.4</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r" rtl="0" fontAlgn="ctr"/>
                      <a:r>
                        <a:rPr lang="en-US" sz="1400" b="0" i="0" u="none" strike="noStrike" dirty="0">
                          <a:solidFill>
                            <a:srgbClr val="000000"/>
                          </a:solidFill>
                          <a:effectLst/>
                          <a:latin typeface="Calibri" panose="020F0502020204030204" pitchFamily="34" charset="0"/>
                        </a:rPr>
                        <a:t>50</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r" rtl="0" fontAlgn="ctr"/>
                      <a:r>
                        <a:rPr lang="en-US" sz="1400" b="0" i="0" u="none" strike="noStrike" dirty="0">
                          <a:solidFill>
                            <a:srgbClr val="000000"/>
                          </a:solidFill>
                          <a:effectLst/>
                          <a:latin typeface="Calibri" panose="020F0502020204030204" pitchFamily="34" charset="0"/>
                        </a:rPr>
                        <a:t>54.8</a:t>
                      </a:r>
                    </a:p>
                  </a:txBody>
                  <a:tcPr anchor="ctr">
                    <a:lnL w="19050" cap="flat" cmpd="sng" algn="ctr">
                      <a:solidFill>
                        <a:srgbClr val="4F81BD"/>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gridSpan="2">
                  <a:txBody>
                    <a:bodyPr/>
                    <a:lstStyle/>
                    <a:p>
                      <a:pPr algn="ctr" rtl="0" fontAlgn="ctr"/>
                      <a:r>
                        <a:rPr lang="en-US" sz="1400" b="0" i="1" u="none" strike="noStrike" dirty="0">
                          <a:solidFill>
                            <a:srgbClr val="000000"/>
                          </a:solidFill>
                          <a:effectLst/>
                          <a:latin typeface="Calibri" panose="020F0502020204030204" pitchFamily="34" charset="0"/>
                        </a:rPr>
                        <a:t>10.6%</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hMerge="1">
                  <a:txBody>
                    <a:bodyPr/>
                    <a:lstStyle/>
                    <a:p>
                      <a:endParaRPr lang="en-US"/>
                    </a:p>
                  </a:txBody>
                  <a:tcPr/>
                </a:tc>
              </a:tr>
              <a:tr h="248411">
                <a:tc>
                  <a:txBody>
                    <a:bodyPr/>
                    <a:lstStyle/>
                    <a:p>
                      <a:pPr algn="ctr" rtl="0" fontAlgn="ctr"/>
                      <a:r>
                        <a:rPr lang="en-US" sz="1400" b="0" i="0" u="none" strike="noStrike" dirty="0">
                          <a:solidFill>
                            <a:srgbClr val="000000"/>
                          </a:solidFill>
                          <a:effectLst/>
                          <a:latin typeface="Calibri" panose="020F0502020204030204" pitchFamily="34" charset="0"/>
                        </a:rPr>
                        <a:t>4b.</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l" rtl="0" fontAlgn="ctr"/>
                      <a:r>
                        <a:rPr lang="en-US" sz="1400" b="0" i="0" u="none" strike="noStrike" dirty="0">
                          <a:solidFill>
                            <a:srgbClr val="000000"/>
                          </a:solidFill>
                          <a:effectLst/>
                          <a:latin typeface="Calibri" panose="020F0502020204030204" pitchFamily="34" charset="0"/>
                        </a:rPr>
                        <a:t>Chronic Absenteeism – High Needs Students</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gridSpan="2">
                  <a:txBody>
                    <a:bodyPr/>
                    <a:lstStyle/>
                    <a:p>
                      <a:pPr algn="ctr" rtl="0" fontAlgn="ctr"/>
                      <a:r>
                        <a:rPr lang="en-US" sz="1400" b="0" i="0" u="none" strike="noStrike" dirty="0">
                          <a:solidFill>
                            <a:srgbClr val="000000"/>
                          </a:solidFill>
                          <a:effectLst/>
                          <a:latin typeface="Calibri" panose="020F0502020204030204" pitchFamily="34" charset="0"/>
                        </a:rPr>
                        <a:t>19.3%</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hMerge="1">
                  <a:txBody>
                    <a:bodyPr/>
                    <a:lstStyle/>
                    <a:p>
                      <a:endParaRPr lang="en-US"/>
                    </a:p>
                  </a:txBody>
                  <a:tcPr/>
                </a:tc>
                <a:tc>
                  <a:txBody>
                    <a:bodyPr/>
                    <a:lstStyle/>
                    <a:p>
                      <a:pPr algn="r" rtl="0" fontAlgn="ctr"/>
                      <a:r>
                        <a:rPr lang="en-US" sz="1400" b="0" i="0" u="none" strike="noStrike" dirty="0">
                          <a:solidFill>
                            <a:srgbClr val="000000"/>
                          </a:solidFill>
                          <a:effectLst/>
                          <a:latin typeface="Calibri" panose="020F0502020204030204" pitchFamily="34" charset="0"/>
                        </a:rPr>
                        <a:t>&lt;=5%</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r" rtl="0" fontAlgn="ctr"/>
                      <a:r>
                        <a:rPr lang="en-US" sz="1400" b="0" i="0" u="none" strike="noStrike" dirty="0">
                          <a:solidFill>
                            <a:srgbClr val="000000"/>
                          </a:solidFill>
                          <a:effectLst/>
                          <a:latin typeface="Calibri" panose="020F0502020204030204" pitchFamily="34" charset="0"/>
                        </a:rPr>
                        <a:t>21.3</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r" rtl="0" fontAlgn="ctr"/>
                      <a:r>
                        <a:rPr lang="en-US" sz="1400" b="0" i="0" u="none" strike="noStrike" dirty="0">
                          <a:solidFill>
                            <a:srgbClr val="000000"/>
                          </a:solidFill>
                          <a:effectLst/>
                          <a:latin typeface="Calibri" panose="020F0502020204030204" pitchFamily="34" charset="0"/>
                        </a:rPr>
                        <a:t>50</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r" rtl="0" fontAlgn="ctr"/>
                      <a:r>
                        <a:rPr lang="en-US" sz="1400" b="0" i="0" u="none" strike="noStrike" dirty="0">
                          <a:solidFill>
                            <a:srgbClr val="000000"/>
                          </a:solidFill>
                          <a:effectLst/>
                          <a:latin typeface="Calibri" panose="020F0502020204030204" pitchFamily="34" charset="0"/>
                        </a:rPr>
                        <a:t>42.7</a:t>
                      </a:r>
                    </a:p>
                  </a:txBody>
                  <a:tcPr anchor="ctr">
                    <a:lnL w="19050" cap="flat" cmpd="sng" algn="ctr">
                      <a:solidFill>
                        <a:srgbClr val="4F81BD"/>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gridSpan="2">
                  <a:txBody>
                    <a:bodyPr/>
                    <a:lstStyle/>
                    <a:p>
                      <a:pPr algn="ctr" rtl="0" fontAlgn="ctr"/>
                      <a:r>
                        <a:rPr lang="en-US" sz="1400" b="0" i="1" u="none" strike="noStrike" dirty="0">
                          <a:solidFill>
                            <a:srgbClr val="000000"/>
                          </a:solidFill>
                          <a:effectLst/>
                          <a:latin typeface="Calibri" panose="020F0502020204030204" pitchFamily="34" charset="0"/>
                        </a:rPr>
                        <a:t>17.3%</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hMerge="1">
                  <a:txBody>
                    <a:bodyPr/>
                    <a:lstStyle/>
                    <a:p>
                      <a:endParaRPr lang="en-US"/>
                    </a:p>
                  </a:txBody>
                  <a:tcPr/>
                </a:tc>
              </a:tr>
              <a:tr h="248411">
                <a:tc>
                  <a:txBody>
                    <a:bodyPr/>
                    <a:lstStyle/>
                    <a:p>
                      <a:pPr algn="ctr" rtl="0" fontAlgn="ctr"/>
                      <a:r>
                        <a:rPr lang="en-US" sz="1400" b="0" i="0" u="none" strike="noStrike" dirty="0">
                          <a:solidFill>
                            <a:srgbClr val="000000"/>
                          </a:solidFill>
                          <a:effectLst/>
                          <a:latin typeface="Calibri" panose="020F0502020204030204" pitchFamily="34" charset="0"/>
                        </a:rPr>
                        <a:t>5</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l" rtl="0" fontAlgn="ctr"/>
                      <a:r>
                        <a:rPr lang="en-US" sz="1400" b="0" i="0" u="none" strike="noStrike" dirty="0">
                          <a:solidFill>
                            <a:srgbClr val="000000"/>
                          </a:solidFill>
                          <a:effectLst/>
                          <a:latin typeface="Calibri" panose="020F0502020204030204" pitchFamily="34" charset="0"/>
                        </a:rPr>
                        <a:t>Preparation for CCR – % taking courses</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gridSpan="2">
                  <a:txBody>
                    <a:bodyPr/>
                    <a:lstStyle/>
                    <a:p>
                      <a:pPr algn="ctr" rtl="0" fontAlgn="ctr"/>
                      <a:r>
                        <a:rPr lang="en-US" sz="1400" b="0" i="0" u="none" strike="noStrike" dirty="0">
                          <a:solidFill>
                            <a:srgbClr val="000000"/>
                          </a:solidFill>
                          <a:effectLst/>
                          <a:latin typeface="Calibri" panose="020F0502020204030204" pitchFamily="34" charset="0"/>
                        </a:rPr>
                        <a:t>75.9%</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hMerge="1">
                  <a:txBody>
                    <a:bodyPr/>
                    <a:lstStyle/>
                    <a:p>
                      <a:endParaRPr lang="en-US"/>
                    </a:p>
                  </a:txBody>
                  <a:tcPr/>
                </a:tc>
                <a:tc>
                  <a:txBody>
                    <a:bodyPr/>
                    <a:lstStyle/>
                    <a:p>
                      <a:pPr algn="r" rtl="0" fontAlgn="ctr"/>
                      <a:r>
                        <a:rPr lang="en-US" sz="1400" b="0" i="0" u="none" strike="noStrike" dirty="0">
                          <a:solidFill>
                            <a:srgbClr val="000000"/>
                          </a:solidFill>
                          <a:effectLst/>
                          <a:latin typeface="Calibri" panose="020F0502020204030204" pitchFamily="34" charset="0"/>
                        </a:rPr>
                        <a:t>75%</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r" rtl="0" fontAlgn="ctr"/>
                      <a:r>
                        <a:rPr lang="en-US" sz="1400" b="0" i="0" u="none" strike="noStrike" dirty="0">
                          <a:solidFill>
                            <a:srgbClr val="000000"/>
                          </a:solidFill>
                          <a:effectLst/>
                          <a:latin typeface="Calibri" panose="020F0502020204030204" pitchFamily="34" charset="0"/>
                        </a:rPr>
                        <a:t>50.0</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r" rtl="0" fontAlgn="ctr"/>
                      <a:r>
                        <a:rPr lang="en-US" sz="1400" b="0" i="0" u="none" strike="noStrike" dirty="0">
                          <a:solidFill>
                            <a:srgbClr val="000000"/>
                          </a:solidFill>
                          <a:effectLst/>
                          <a:latin typeface="Calibri" panose="020F0502020204030204" pitchFamily="34" charset="0"/>
                        </a:rPr>
                        <a:t>50</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r" rtl="0" fontAlgn="ctr"/>
                      <a:r>
                        <a:rPr lang="en-US" sz="1400" b="0" i="0" u="none" strike="noStrike" dirty="0">
                          <a:solidFill>
                            <a:srgbClr val="000000"/>
                          </a:solidFill>
                          <a:effectLst/>
                          <a:latin typeface="Calibri" panose="020F0502020204030204" pitchFamily="34" charset="0"/>
                        </a:rPr>
                        <a:t>100.0</a:t>
                      </a:r>
                    </a:p>
                  </a:txBody>
                  <a:tcPr anchor="ctr">
                    <a:lnL w="19050" cap="flat" cmpd="sng" algn="ctr">
                      <a:solidFill>
                        <a:srgbClr val="4F81BD"/>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gridSpan="2">
                  <a:txBody>
                    <a:bodyPr/>
                    <a:lstStyle/>
                    <a:p>
                      <a:pPr algn="ctr" rtl="0" fontAlgn="ctr"/>
                      <a:r>
                        <a:rPr lang="en-US" sz="1400" b="0" i="1" u="none" strike="noStrike" dirty="0">
                          <a:solidFill>
                            <a:srgbClr val="000000"/>
                          </a:solidFill>
                          <a:effectLst/>
                          <a:latin typeface="Calibri" panose="020F0502020204030204" pitchFamily="34" charset="0"/>
                        </a:rPr>
                        <a:t>66.1%</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hMerge="1">
                  <a:txBody>
                    <a:bodyPr/>
                    <a:lstStyle/>
                    <a:p>
                      <a:endParaRPr lang="en-US"/>
                    </a:p>
                  </a:txBody>
                  <a:tcPr/>
                </a:tc>
              </a:tr>
              <a:tr h="248411">
                <a:tc>
                  <a:txBody>
                    <a:bodyPr/>
                    <a:lstStyle/>
                    <a:p>
                      <a:pPr algn="ctr" rtl="0" fontAlgn="ctr"/>
                      <a:r>
                        <a:rPr lang="en-US" sz="1400" b="0" i="0" u="none" strike="noStrike" dirty="0">
                          <a:solidFill>
                            <a:srgbClr val="000000"/>
                          </a:solidFill>
                          <a:effectLst/>
                          <a:latin typeface="Calibri" panose="020F0502020204030204" pitchFamily="34" charset="0"/>
                        </a:rPr>
                        <a:t>6</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l" rtl="0" fontAlgn="ctr"/>
                      <a:r>
                        <a:rPr lang="en-US" sz="1400" b="0" i="0" u="none" strike="noStrike" dirty="0">
                          <a:solidFill>
                            <a:srgbClr val="000000"/>
                          </a:solidFill>
                          <a:effectLst/>
                          <a:latin typeface="Calibri" panose="020F0502020204030204" pitchFamily="34" charset="0"/>
                        </a:rPr>
                        <a:t>Preparation for CCR – % passing exams</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gridSpan="2">
                  <a:txBody>
                    <a:bodyPr/>
                    <a:lstStyle/>
                    <a:p>
                      <a:pPr algn="ctr" rtl="0" fontAlgn="ctr"/>
                      <a:r>
                        <a:rPr lang="en-US" sz="1400" b="0" i="0" u="none" strike="noStrike" dirty="0">
                          <a:solidFill>
                            <a:srgbClr val="000000"/>
                          </a:solidFill>
                          <a:effectLst/>
                          <a:latin typeface="Calibri" panose="020F0502020204030204" pitchFamily="34" charset="0"/>
                        </a:rPr>
                        <a:t>20.9%</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hMerge="1">
                  <a:txBody>
                    <a:bodyPr/>
                    <a:lstStyle/>
                    <a:p>
                      <a:endParaRPr lang="en-US"/>
                    </a:p>
                  </a:txBody>
                  <a:tcPr/>
                </a:tc>
                <a:tc>
                  <a:txBody>
                    <a:bodyPr/>
                    <a:lstStyle/>
                    <a:p>
                      <a:pPr algn="r" rtl="0" fontAlgn="ctr"/>
                      <a:r>
                        <a:rPr lang="en-US" sz="1400" b="0" i="0" u="none" strike="noStrike" dirty="0">
                          <a:solidFill>
                            <a:srgbClr val="000000"/>
                          </a:solidFill>
                          <a:effectLst/>
                          <a:latin typeface="Calibri" panose="020F0502020204030204" pitchFamily="34" charset="0"/>
                        </a:rPr>
                        <a:t>75%</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r" rtl="0" fontAlgn="ctr"/>
                      <a:r>
                        <a:rPr lang="en-US" sz="1400" b="0" i="0" u="none" strike="noStrike" dirty="0">
                          <a:solidFill>
                            <a:srgbClr val="000000"/>
                          </a:solidFill>
                          <a:effectLst/>
                          <a:latin typeface="Calibri" panose="020F0502020204030204" pitchFamily="34" charset="0"/>
                        </a:rPr>
                        <a:t>13.9</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r" rtl="0" fontAlgn="ctr"/>
                      <a:r>
                        <a:rPr lang="en-US" sz="1400" b="0" i="0" u="none" strike="noStrike" dirty="0">
                          <a:solidFill>
                            <a:srgbClr val="000000"/>
                          </a:solidFill>
                          <a:effectLst/>
                          <a:latin typeface="Calibri" panose="020F0502020204030204" pitchFamily="34" charset="0"/>
                        </a:rPr>
                        <a:t>50</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r" rtl="0" fontAlgn="ctr"/>
                      <a:r>
                        <a:rPr lang="en-US" sz="1400" b="0" i="0" u="none" strike="noStrike" dirty="0">
                          <a:solidFill>
                            <a:srgbClr val="000000"/>
                          </a:solidFill>
                          <a:effectLst/>
                          <a:latin typeface="Calibri" panose="020F0502020204030204" pitchFamily="34" charset="0"/>
                        </a:rPr>
                        <a:t>27.8</a:t>
                      </a:r>
                    </a:p>
                  </a:txBody>
                  <a:tcPr anchor="ctr">
                    <a:lnL w="19050" cap="flat" cmpd="sng" algn="ctr">
                      <a:solidFill>
                        <a:srgbClr val="4F81BD"/>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gridSpan="2">
                  <a:txBody>
                    <a:bodyPr/>
                    <a:lstStyle/>
                    <a:p>
                      <a:pPr algn="ctr" rtl="0" fontAlgn="ctr"/>
                      <a:r>
                        <a:rPr lang="en-US" sz="1400" b="0" i="1" u="none" strike="noStrike" dirty="0">
                          <a:solidFill>
                            <a:srgbClr val="000000"/>
                          </a:solidFill>
                          <a:effectLst/>
                          <a:latin typeface="Calibri" panose="020F0502020204030204" pitchFamily="34" charset="0"/>
                        </a:rPr>
                        <a:t>37.3%</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hMerge="1">
                  <a:txBody>
                    <a:bodyPr/>
                    <a:lstStyle/>
                    <a:p>
                      <a:endParaRPr lang="en-US"/>
                    </a:p>
                  </a:txBody>
                  <a:tcPr/>
                </a:tc>
              </a:tr>
              <a:tr h="248411">
                <a:tc>
                  <a:txBody>
                    <a:bodyPr/>
                    <a:lstStyle/>
                    <a:p>
                      <a:pPr algn="ctr" rtl="0" fontAlgn="ctr"/>
                      <a:r>
                        <a:rPr lang="en-US" sz="1400" b="0" i="0" u="none" strike="noStrike" dirty="0">
                          <a:solidFill>
                            <a:srgbClr val="000000"/>
                          </a:solidFill>
                          <a:effectLst/>
                          <a:latin typeface="Calibri" panose="020F0502020204030204" pitchFamily="34" charset="0"/>
                        </a:rPr>
                        <a:t>7</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l" rtl="0" fontAlgn="ctr"/>
                      <a:r>
                        <a:rPr lang="en-US" sz="1400" b="0" i="0" u="none" strike="noStrike" dirty="0">
                          <a:solidFill>
                            <a:srgbClr val="000000"/>
                          </a:solidFill>
                          <a:effectLst/>
                          <a:latin typeface="Calibri" panose="020F0502020204030204" pitchFamily="34" charset="0"/>
                        </a:rPr>
                        <a:t>On-track to High School Graduation</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gridSpan="2">
                  <a:txBody>
                    <a:bodyPr/>
                    <a:lstStyle/>
                    <a:p>
                      <a:pPr algn="ctr" rtl="0" fontAlgn="ctr"/>
                      <a:r>
                        <a:rPr lang="en-US" sz="1400" b="0" i="0" u="none" strike="noStrike" dirty="0">
                          <a:solidFill>
                            <a:srgbClr val="000000"/>
                          </a:solidFill>
                          <a:effectLst/>
                          <a:latin typeface="Calibri" panose="020F0502020204030204" pitchFamily="34" charset="0"/>
                        </a:rPr>
                        <a:t>88.8%</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hMerge="1">
                  <a:txBody>
                    <a:bodyPr/>
                    <a:lstStyle/>
                    <a:p>
                      <a:endParaRPr lang="en-US"/>
                    </a:p>
                  </a:txBody>
                  <a:tcPr/>
                </a:tc>
                <a:tc>
                  <a:txBody>
                    <a:bodyPr/>
                    <a:lstStyle/>
                    <a:p>
                      <a:pPr algn="r" rtl="0" fontAlgn="ctr"/>
                      <a:r>
                        <a:rPr lang="en-US" sz="1400" b="0" i="0" u="none" strike="noStrike" dirty="0">
                          <a:solidFill>
                            <a:srgbClr val="000000"/>
                          </a:solidFill>
                          <a:effectLst/>
                          <a:latin typeface="Calibri" panose="020F0502020204030204" pitchFamily="34" charset="0"/>
                        </a:rPr>
                        <a:t>94%</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r" rtl="0" fontAlgn="ctr"/>
                      <a:r>
                        <a:rPr lang="en-US" sz="1400" b="0" i="0" u="none" strike="noStrike" dirty="0">
                          <a:solidFill>
                            <a:srgbClr val="000000"/>
                          </a:solidFill>
                          <a:effectLst/>
                          <a:latin typeface="Calibri" panose="020F0502020204030204" pitchFamily="34" charset="0"/>
                        </a:rPr>
                        <a:t>47.2</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r" rtl="0" fontAlgn="ctr"/>
                      <a:r>
                        <a:rPr lang="en-US" sz="1400" b="0" i="0" u="none" strike="noStrike" dirty="0">
                          <a:solidFill>
                            <a:srgbClr val="000000"/>
                          </a:solidFill>
                          <a:effectLst/>
                          <a:latin typeface="Calibri" panose="020F0502020204030204" pitchFamily="34" charset="0"/>
                        </a:rPr>
                        <a:t>50</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r" rtl="0" fontAlgn="ctr"/>
                      <a:r>
                        <a:rPr lang="en-US" sz="1400" b="0" i="0" u="none" strike="noStrike" dirty="0">
                          <a:solidFill>
                            <a:srgbClr val="000000"/>
                          </a:solidFill>
                          <a:effectLst/>
                          <a:latin typeface="Calibri" panose="020F0502020204030204" pitchFamily="34" charset="0"/>
                        </a:rPr>
                        <a:t>94.5</a:t>
                      </a:r>
                    </a:p>
                  </a:txBody>
                  <a:tcPr anchor="ctr">
                    <a:lnL w="19050" cap="flat" cmpd="sng" algn="ctr">
                      <a:solidFill>
                        <a:srgbClr val="4F81BD"/>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gridSpan="2">
                  <a:txBody>
                    <a:bodyPr/>
                    <a:lstStyle/>
                    <a:p>
                      <a:pPr algn="ctr" rtl="0" fontAlgn="ctr"/>
                      <a:r>
                        <a:rPr lang="en-US" sz="1400" b="0" i="1" u="none" strike="noStrike" dirty="0">
                          <a:solidFill>
                            <a:srgbClr val="000000"/>
                          </a:solidFill>
                          <a:effectLst/>
                          <a:latin typeface="Calibri" panose="020F0502020204030204" pitchFamily="34" charset="0"/>
                        </a:rPr>
                        <a:t>85.6%</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hMerge="1">
                  <a:txBody>
                    <a:bodyPr/>
                    <a:lstStyle/>
                    <a:p>
                      <a:endParaRPr lang="en-US"/>
                    </a:p>
                  </a:txBody>
                  <a:tcPr/>
                </a:tc>
              </a:tr>
              <a:tr h="248411">
                <a:tc>
                  <a:txBody>
                    <a:bodyPr/>
                    <a:lstStyle/>
                    <a:p>
                      <a:pPr algn="ctr" rtl="0" fontAlgn="ctr"/>
                      <a:r>
                        <a:rPr lang="en-US" sz="1400" b="0" i="0" u="none" strike="noStrike" dirty="0">
                          <a:solidFill>
                            <a:srgbClr val="000000"/>
                          </a:solidFill>
                          <a:effectLst/>
                          <a:latin typeface="Calibri" panose="020F0502020204030204" pitchFamily="34" charset="0"/>
                        </a:rPr>
                        <a:t>8</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l" rtl="0" fontAlgn="ctr"/>
                      <a:r>
                        <a:rPr lang="en-US" sz="1400" b="0" i="0" u="none" strike="noStrike" dirty="0">
                          <a:solidFill>
                            <a:srgbClr val="000000"/>
                          </a:solidFill>
                          <a:effectLst/>
                          <a:latin typeface="Calibri" panose="020F0502020204030204" pitchFamily="34" charset="0"/>
                        </a:rPr>
                        <a:t>4-year Graduation All Students (2014 Cohort)</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gridSpan="2">
                  <a:txBody>
                    <a:bodyPr/>
                    <a:lstStyle/>
                    <a:p>
                      <a:pPr algn="ctr" rtl="0" fontAlgn="ctr"/>
                      <a:r>
                        <a:rPr lang="en-US" sz="1400" b="0" i="0" u="none" strike="noStrike" dirty="0">
                          <a:solidFill>
                            <a:srgbClr val="000000"/>
                          </a:solidFill>
                          <a:effectLst/>
                          <a:latin typeface="Calibri" panose="020F0502020204030204" pitchFamily="34" charset="0"/>
                        </a:rPr>
                        <a:t>76.4%</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hMerge="1">
                  <a:txBody>
                    <a:bodyPr/>
                    <a:lstStyle/>
                    <a:p>
                      <a:endParaRPr lang="en-US"/>
                    </a:p>
                  </a:txBody>
                  <a:tcPr/>
                </a:tc>
                <a:tc>
                  <a:txBody>
                    <a:bodyPr/>
                    <a:lstStyle/>
                    <a:p>
                      <a:pPr algn="r" rtl="0" fontAlgn="ctr"/>
                      <a:r>
                        <a:rPr lang="en-US" sz="1400" b="0" i="0" u="none" strike="noStrike" dirty="0">
                          <a:solidFill>
                            <a:srgbClr val="000000"/>
                          </a:solidFill>
                          <a:effectLst/>
                          <a:latin typeface="Calibri" panose="020F0502020204030204" pitchFamily="34" charset="0"/>
                        </a:rPr>
                        <a:t>94%</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r" rtl="0" fontAlgn="ctr"/>
                      <a:r>
                        <a:rPr lang="en-US" sz="1400" b="0" i="0" u="none" strike="noStrike" dirty="0">
                          <a:solidFill>
                            <a:srgbClr val="000000"/>
                          </a:solidFill>
                          <a:effectLst/>
                          <a:latin typeface="Calibri" panose="020F0502020204030204" pitchFamily="34" charset="0"/>
                        </a:rPr>
                        <a:t>81.3</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r" rtl="0" fontAlgn="ctr"/>
                      <a:r>
                        <a:rPr lang="en-US" sz="1400" b="0" i="0" u="none" strike="noStrike" dirty="0">
                          <a:solidFill>
                            <a:srgbClr val="000000"/>
                          </a:solidFill>
                          <a:effectLst/>
                          <a:latin typeface="Calibri" panose="020F0502020204030204" pitchFamily="34" charset="0"/>
                        </a:rPr>
                        <a:t>100</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r" rtl="0" fontAlgn="ctr"/>
                      <a:r>
                        <a:rPr lang="en-US" sz="1400" b="0" i="0" u="none" strike="noStrike" dirty="0">
                          <a:solidFill>
                            <a:srgbClr val="000000"/>
                          </a:solidFill>
                          <a:effectLst/>
                          <a:latin typeface="Calibri" panose="020F0502020204030204" pitchFamily="34" charset="0"/>
                        </a:rPr>
                        <a:t>81.3</a:t>
                      </a:r>
                    </a:p>
                  </a:txBody>
                  <a:tcPr anchor="ctr">
                    <a:lnL w="19050" cap="flat" cmpd="sng" algn="ctr">
                      <a:solidFill>
                        <a:srgbClr val="4F81BD"/>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gridSpan="2">
                  <a:txBody>
                    <a:bodyPr/>
                    <a:lstStyle/>
                    <a:p>
                      <a:pPr algn="ctr" rtl="0" fontAlgn="ctr"/>
                      <a:r>
                        <a:rPr lang="en-US" sz="1400" b="0" i="1" u="none" strike="noStrike" dirty="0">
                          <a:solidFill>
                            <a:srgbClr val="000000"/>
                          </a:solidFill>
                          <a:effectLst/>
                          <a:latin typeface="Calibri" panose="020F0502020204030204" pitchFamily="34" charset="0"/>
                        </a:rPr>
                        <a:t>87.0%</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hMerge="1">
                  <a:txBody>
                    <a:bodyPr/>
                    <a:lstStyle/>
                    <a:p>
                      <a:endParaRPr lang="en-US"/>
                    </a:p>
                  </a:txBody>
                  <a:tcPr/>
                </a:tc>
              </a:tr>
              <a:tr h="248411">
                <a:tc>
                  <a:txBody>
                    <a:bodyPr/>
                    <a:lstStyle/>
                    <a:p>
                      <a:pPr algn="ctr" rtl="0" fontAlgn="ctr"/>
                      <a:r>
                        <a:rPr lang="en-US" sz="1400" b="0" i="0" u="none" strike="noStrike" dirty="0">
                          <a:solidFill>
                            <a:srgbClr val="000000"/>
                          </a:solidFill>
                          <a:effectLst/>
                          <a:latin typeface="Calibri" panose="020F0502020204030204" pitchFamily="34" charset="0"/>
                        </a:rPr>
                        <a:t>9</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l" rtl="0" fontAlgn="ctr"/>
                      <a:r>
                        <a:rPr lang="en-US" sz="1400" b="0" i="0" u="none" strike="noStrike" dirty="0">
                          <a:solidFill>
                            <a:srgbClr val="000000"/>
                          </a:solidFill>
                          <a:effectLst/>
                          <a:latin typeface="Calibri" panose="020F0502020204030204" pitchFamily="34" charset="0"/>
                        </a:rPr>
                        <a:t>6-year Graduation - High Needs Students (2012 Cohort)</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gridSpan="2">
                  <a:txBody>
                    <a:bodyPr/>
                    <a:lstStyle/>
                    <a:p>
                      <a:pPr algn="ctr" rtl="0" fontAlgn="ctr"/>
                      <a:r>
                        <a:rPr lang="en-US" sz="1400" b="0" i="0" u="none" strike="noStrike" dirty="0">
                          <a:solidFill>
                            <a:srgbClr val="000000"/>
                          </a:solidFill>
                          <a:effectLst/>
                          <a:latin typeface="Calibri" panose="020F0502020204030204" pitchFamily="34" charset="0"/>
                        </a:rPr>
                        <a:t>79.7%</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hMerge="1">
                  <a:txBody>
                    <a:bodyPr/>
                    <a:lstStyle/>
                    <a:p>
                      <a:endParaRPr lang="en-US"/>
                    </a:p>
                  </a:txBody>
                  <a:tcPr/>
                </a:tc>
                <a:tc>
                  <a:txBody>
                    <a:bodyPr/>
                    <a:lstStyle/>
                    <a:p>
                      <a:pPr algn="r" rtl="0" fontAlgn="ctr"/>
                      <a:r>
                        <a:rPr lang="en-US" sz="1400" b="0" i="0" u="none" strike="noStrike" dirty="0">
                          <a:solidFill>
                            <a:srgbClr val="000000"/>
                          </a:solidFill>
                          <a:effectLst/>
                          <a:latin typeface="Calibri" panose="020F0502020204030204" pitchFamily="34" charset="0"/>
                        </a:rPr>
                        <a:t>94%</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r" rtl="0" fontAlgn="ctr"/>
                      <a:r>
                        <a:rPr lang="en-US" sz="1400" b="0" i="0" u="none" strike="noStrike" dirty="0">
                          <a:solidFill>
                            <a:srgbClr val="000000"/>
                          </a:solidFill>
                          <a:effectLst/>
                          <a:latin typeface="Calibri" panose="020F0502020204030204" pitchFamily="34" charset="0"/>
                        </a:rPr>
                        <a:t>84.8</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r" rtl="0" fontAlgn="ctr"/>
                      <a:r>
                        <a:rPr lang="en-US" sz="1400" b="0" i="0" u="none" strike="noStrike" dirty="0">
                          <a:solidFill>
                            <a:srgbClr val="000000"/>
                          </a:solidFill>
                          <a:effectLst/>
                          <a:latin typeface="Calibri" panose="020F0502020204030204" pitchFamily="34" charset="0"/>
                        </a:rPr>
                        <a:t>100</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r" rtl="0" fontAlgn="ctr"/>
                      <a:r>
                        <a:rPr lang="en-US" sz="1400" b="0" i="0" u="none" strike="noStrike" dirty="0">
                          <a:solidFill>
                            <a:srgbClr val="000000"/>
                          </a:solidFill>
                          <a:effectLst/>
                          <a:latin typeface="Calibri" panose="020F0502020204030204" pitchFamily="34" charset="0"/>
                        </a:rPr>
                        <a:t>84.8</a:t>
                      </a:r>
                    </a:p>
                  </a:txBody>
                  <a:tcPr anchor="ctr">
                    <a:lnL w="19050" cap="flat" cmpd="sng" algn="ctr">
                      <a:solidFill>
                        <a:srgbClr val="4F81BD"/>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gridSpan="2">
                  <a:txBody>
                    <a:bodyPr/>
                    <a:lstStyle/>
                    <a:p>
                      <a:pPr algn="ctr" rtl="0" fontAlgn="ctr"/>
                      <a:r>
                        <a:rPr lang="en-US" sz="1400" b="0" i="1" u="none" strike="noStrike" dirty="0">
                          <a:solidFill>
                            <a:srgbClr val="000000"/>
                          </a:solidFill>
                          <a:effectLst/>
                          <a:latin typeface="Calibri" panose="020F0502020204030204" pitchFamily="34" charset="0"/>
                        </a:rPr>
                        <a:t>77.6%</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hMerge="1">
                  <a:txBody>
                    <a:bodyPr/>
                    <a:lstStyle/>
                    <a:p>
                      <a:endParaRPr lang="en-US"/>
                    </a:p>
                  </a:txBody>
                  <a:tcPr/>
                </a:tc>
              </a:tr>
              <a:tr h="248411">
                <a:tc>
                  <a:txBody>
                    <a:bodyPr/>
                    <a:lstStyle/>
                    <a:p>
                      <a:pPr algn="ctr" rtl="0" fontAlgn="ctr"/>
                      <a:r>
                        <a:rPr lang="en-US" sz="1400" b="0" i="0" u="none" strike="noStrike" dirty="0">
                          <a:solidFill>
                            <a:srgbClr val="000000"/>
                          </a:solidFill>
                          <a:effectLst/>
                          <a:latin typeface="Calibri" panose="020F0502020204030204" pitchFamily="34" charset="0"/>
                        </a:rPr>
                        <a:t>10</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l" rtl="0" fontAlgn="ctr"/>
                      <a:r>
                        <a:rPr lang="en-US" sz="1400" b="0" i="0" u="none" strike="noStrike" dirty="0">
                          <a:solidFill>
                            <a:srgbClr val="000000"/>
                          </a:solidFill>
                          <a:effectLst/>
                          <a:latin typeface="Calibri" panose="020F0502020204030204" pitchFamily="34" charset="0"/>
                        </a:rPr>
                        <a:t>Postsecondary Entrance (Class of 2014)</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gridSpan="2">
                  <a:txBody>
                    <a:bodyPr/>
                    <a:lstStyle/>
                    <a:p>
                      <a:pPr algn="ctr" rtl="0" fontAlgn="ctr"/>
                      <a:r>
                        <a:rPr lang="en-US" sz="1400" b="0" i="0" u="none" strike="noStrike" dirty="0">
                          <a:solidFill>
                            <a:srgbClr val="000000"/>
                          </a:solidFill>
                          <a:effectLst/>
                          <a:latin typeface="Calibri" panose="020F0502020204030204" pitchFamily="34" charset="0"/>
                        </a:rPr>
                        <a:t>59.4%</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hMerge="1">
                  <a:txBody>
                    <a:bodyPr/>
                    <a:lstStyle/>
                    <a:p>
                      <a:endParaRPr lang="en-US"/>
                    </a:p>
                  </a:txBody>
                  <a:tcPr/>
                </a:tc>
                <a:tc>
                  <a:txBody>
                    <a:bodyPr/>
                    <a:lstStyle/>
                    <a:p>
                      <a:pPr algn="r" rtl="0" fontAlgn="ctr"/>
                      <a:r>
                        <a:rPr lang="en-US" sz="1400" b="0" i="0" u="none" strike="noStrike" dirty="0">
                          <a:solidFill>
                            <a:srgbClr val="000000"/>
                          </a:solidFill>
                          <a:effectLst/>
                          <a:latin typeface="Calibri" panose="020F0502020204030204" pitchFamily="34" charset="0"/>
                        </a:rPr>
                        <a:t>75%</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r" rtl="0" fontAlgn="ctr"/>
                      <a:r>
                        <a:rPr lang="en-US" sz="1400" b="0" i="0" u="none" strike="noStrike" dirty="0">
                          <a:solidFill>
                            <a:srgbClr val="000000"/>
                          </a:solidFill>
                          <a:effectLst/>
                          <a:latin typeface="Calibri" panose="020F0502020204030204" pitchFamily="34" charset="0"/>
                        </a:rPr>
                        <a:t>79.2</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r" rtl="0" fontAlgn="ctr"/>
                      <a:r>
                        <a:rPr lang="en-US" sz="1400" b="0" i="0" u="none" strike="noStrike" dirty="0">
                          <a:solidFill>
                            <a:srgbClr val="000000"/>
                          </a:solidFill>
                          <a:effectLst/>
                          <a:latin typeface="Calibri" panose="020F0502020204030204" pitchFamily="34" charset="0"/>
                        </a:rPr>
                        <a:t>100</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r" rtl="0" fontAlgn="ctr"/>
                      <a:r>
                        <a:rPr lang="en-US" sz="1400" b="0" i="0" u="none" strike="noStrike" dirty="0">
                          <a:solidFill>
                            <a:srgbClr val="000000"/>
                          </a:solidFill>
                          <a:effectLst/>
                          <a:latin typeface="Calibri" panose="020F0502020204030204" pitchFamily="34" charset="0"/>
                        </a:rPr>
                        <a:t>79.2</a:t>
                      </a:r>
                    </a:p>
                  </a:txBody>
                  <a:tcPr anchor="ctr">
                    <a:lnL w="19050" cap="flat" cmpd="sng" algn="ctr">
                      <a:solidFill>
                        <a:srgbClr val="4F81BD"/>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gridSpan="2">
                  <a:txBody>
                    <a:bodyPr/>
                    <a:lstStyle/>
                    <a:p>
                      <a:pPr algn="ctr" rtl="0" fontAlgn="ctr"/>
                      <a:r>
                        <a:rPr lang="en-US" sz="1400" b="0" i="1" u="none" strike="noStrike" dirty="0">
                          <a:solidFill>
                            <a:srgbClr val="000000"/>
                          </a:solidFill>
                          <a:effectLst/>
                          <a:latin typeface="Calibri" panose="020F0502020204030204" pitchFamily="34" charset="0"/>
                        </a:rPr>
                        <a:t>72.8%</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hMerge="1">
                  <a:txBody>
                    <a:bodyPr/>
                    <a:lstStyle/>
                    <a:p>
                      <a:endParaRPr lang="en-US"/>
                    </a:p>
                  </a:txBody>
                  <a:tcPr/>
                </a:tc>
              </a:tr>
              <a:tr h="248411">
                <a:tc>
                  <a:txBody>
                    <a:bodyPr/>
                    <a:lstStyle/>
                    <a:p>
                      <a:pPr algn="ctr" rtl="0" fontAlgn="ctr"/>
                      <a:r>
                        <a:rPr lang="en-US" sz="1400" b="0" i="0" u="none" strike="noStrike" dirty="0">
                          <a:solidFill>
                            <a:srgbClr val="000000"/>
                          </a:solidFill>
                          <a:effectLst/>
                          <a:latin typeface="Calibri" panose="020F0502020204030204" pitchFamily="34" charset="0"/>
                        </a:rPr>
                        <a:t>11</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l" rtl="0" fontAlgn="ctr"/>
                      <a:r>
                        <a:rPr lang="en-US" sz="1400" b="0" i="0" u="none" strike="noStrike" dirty="0">
                          <a:solidFill>
                            <a:srgbClr val="000000"/>
                          </a:solidFill>
                          <a:effectLst/>
                          <a:latin typeface="Calibri" panose="020F0502020204030204" pitchFamily="34" charset="0"/>
                        </a:rPr>
                        <a:t>Physical Fitness (estimated part rate) and (fitness rate)</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ctr" rtl="0" fontAlgn="ctr"/>
                      <a:r>
                        <a:rPr lang="en-US" sz="1400" b="0" i="0" u="none" strike="noStrike" dirty="0">
                          <a:solidFill>
                            <a:srgbClr val="000000"/>
                          </a:solidFill>
                          <a:effectLst/>
                          <a:latin typeface="Calibri" panose="020F0502020204030204" pitchFamily="34" charset="0"/>
                        </a:rPr>
                        <a:t>85.5%</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ctr" rtl="0" fontAlgn="ctr"/>
                      <a:r>
                        <a:rPr lang="en-US" sz="1400" b="0" i="0" u="none" strike="noStrike" dirty="0">
                          <a:solidFill>
                            <a:srgbClr val="000000"/>
                          </a:solidFill>
                          <a:effectLst/>
                          <a:latin typeface="Calibri" panose="020F0502020204030204" pitchFamily="34" charset="0"/>
                        </a:rPr>
                        <a:t>38.0%</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r" rtl="0" fontAlgn="ctr"/>
                      <a:r>
                        <a:rPr lang="en-US" sz="1400" b="0" i="0" u="none" strike="noStrike" dirty="0">
                          <a:solidFill>
                            <a:srgbClr val="000000"/>
                          </a:solidFill>
                          <a:effectLst/>
                          <a:latin typeface="Calibri" panose="020F0502020204030204" pitchFamily="34" charset="0"/>
                        </a:rPr>
                        <a:t>75%</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r" rtl="0" fontAlgn="ctr"/>
                      <a:r>
                        <a:rPr lang="en-US" sz="1400" b="0" i="0" u="none" strike="noStrike" dirty="0">
                          <a:solidFill>
                            <a:srgbClr val="000000"/>
                          </a:solidFill>
                          <a:effectLst/>
                          <a:latin typeface="Calibri" panose="020F0502020204030204" pitchFamily="34" charset="0"/>
                        </a:rPr>
                        <a:t>12.7</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r" rtl="0" fontAlgn="ctr"/>
                      <a:r>
                        <a:rPr lang="en-US" sz="1400" b="0" i="0" u="none" strike="noStrike" dirty="0">
                          <a:solidFill>
                            <a:srgbClr val="000000"/>
                          </a:solidFill>
                          <a:effectLst/>
                          <a:latin typeface="Calibri" panose="020F0502020204030204" pitchFamily="34" charset="0"/>
                        </a:rPr>
                        <a:t>50</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r" rtl="0" fontAlgn="ctr"/>
                      <a:r>
                        <a:rPr lang="en-US" sz="1400" b="0" i="0" u="none" strike="noStrike" dirty="0">
                          <a:solidFill>
                            <a:srgbClr val="000000"/>
                          </a:solidFill>
                          <a:effectLst/>
                          <a:latin typeface="Calibri" panose="020F0502020204030204" pitchFamily="34" charset="0"/>
                        </a:rPr>
                        <a:t>25.3</a:t>
                      </a:r>
                    </a:p>
                  </a:txBody>
                  <a:tcPr anchor="ctr">
                    <a:lnL w="19050" cap="flat" cmpd="sng" algn="ctr">
                      <a:solidFill>
                        <a:srgbClr val="4F81BD"/>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ctr" rtl="0" fontAlgn="ctr"/>
                      <a:r>
                        <a:rPr lang="en-US" sz="1400" b="0" i="1" u="none" strike="noStrike" dirty="0">
                          <a:solidFill>
                            <a:srgbClr val="000000"/>
                          </a:solidFill>
                          <a:effectLst/>
                          <a:latin typeface="Calibri" panose="020F0502020204030204" pitchFamily="34" charset="0"/>
                        </a:rPr>
                        <a:t>87.6%</a:t>
                      </a:r>
                    </a:p>
                  </a:txBody>
                  <a:tcPr anchor="ctr">
                    <a:lnL w="12700" cap="flat" cmpd="sng" algn="ctr">
                      <a:solidFill>
                        <a:srgbClr val="000000"/>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ctr" rtl="0" fontAlgn="ctr"/>
                      <a:r>
                        <a:rPr lang="en-US" sz="1400" b="0" i="1" u="none" strike="noStrike" dirty="0" smtClean="0">
                          <a:solidFill>
                            <a:srgbClr val="000000"/>
                          </a:solidFill>
                          <a:effectLst/>
                          <a:latin typeface="Calibri" panose="020F0502020204030204" pitchFamily="34" charset="0"/>
                        </a:rPr>
                        <a:t>51.0%</a:t>
                      </a:r>
                      <a:endParaRPr lang="en-US" sz="1400" b="0" i="1" u="none" strike="noStrike" dirty="0">
                        <a:solidFill>
                          <a:srgbClr val="000000"/>
                        </a:solidFill>
                        <a:effectLst/>
                        <a:latin typeface="Calibri" panose="020F0502020204030204" pitchFamily="34" charset="0"/>
                      </a:endParaRPr>
                    </a:p>
                  </a:txBody>
                  <a:tcPr anchor="ctr">
                    <a:lnL w="19050" cap="flat" cmpd="sng" algn="ctr">
                      <a:solidFill>
                        <a:srgbClr val="4F81BD"/>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r>
              <a:tr h="248411">
                <a:tc>
                  <a:txBody>
                    <a:bodyPr/>
                    <a:lstStyle/>
                    <a:p>
                      <a:pPr algn="ctr" rtl="0" fontAlgn="ctr"/>
                      <a:r>
                        <a:rPr lang="en-US" sz="1400" b="0" i="0" u="none" strike="noStrike" dirty="0">
                          <a:solidFill>
                            <a:srgbClr val="000000"/>
                          </a:solidFill>
                          <a:effectLst/>
                          <a:latin typeface="Calibri" panose="020F0502020204030204" pitchFamily="34" charset="0"/>
                        </a:rPr>
                        <a:t>12</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l" rtl="0" fontAlgn="ctr"/>
                      <a:r>
                        <a:rPr lang="en-US" sz="1400" b="0" i="0" u="none" strike="noStrike" dirty="0">
                          <a:solidFill>
                            <a:srgbClr val="000000"/>
                          </a:solidFill>
                          <a:effectLst/>
                          <a:latin typeface="Calibri" panose="020F0502020204030204" pitchFamily="34" charset="0"/>
                        </a:rPr>
                        <a:t>Arts Access</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gridSpan="2">
                  <a:txBody>
                    <a:bodyPr/>
                    <a:lstStyle/>
                    <a:p>
                      <a:pPr algn="ctr" rtl="0" fontAlgn="ctr"/>
                      <a:r>
                        <a:rPr lang="en-US" sz="1400" b="0" i="0" u="none" strike="noStrike" dirty="0">
                          <a:solidFill>
                            <a:srgbClr val="000000"/>
                          </a:solidFill>
                          <a:effectLst/>
                          <a:latin typeface="Calibri" panose="020F0502020204030204" pitchFamily="34" charset="0"/>
                        </a:rPr>
                        <a:t>39.8%</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hMerge="1">
                  <a:txBody>
                    <a:bodyPr/>
                    <a:lstStyle/>
                    <a:p>
                      <a:endParaRPr lang="en-US"/>
                    </a:p>
                  </a:txBody>
                  <a:tcPr/>
                </a:tc>
                <a:tc>
                  <a:txBody>
                    <a:bodyPr/>
                    <a:lstStyle/>
                    <a:p>
                      <a:pPr algn="r" rtl="0" fontAlgn="ctr"/>
                      <a:r>
                        <a:rPr lang="en-US" sz="1400" b="0" i="0" u="none" strike="noStrike" dirty="0">
                          <a:solidFill>
                            <a:srgbClr val="000000"/>
                          </a:solidFill>
                          <a:effectLst/>
                          <a:latin typeface="Calibri" panose="020F0502020204030204" pitchFamily="34" charset="0"/>
                        </a:rPr>
                        <a:t>60%</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r" rtl="0" fontAlgn="ctr"/>
                      <a:r>
                        <a:rPr lang="en-US" sz="1400" b="0" i="0" u="none" strike="noStrike" dirty="0">
                          <a:solidFill>
                            <a:srgbClr val="000000"/>
                          </a:solidFill>
                          <a:effectLst/>
                          <a:latin typeface="Calibri" panose="020F0502020204030204" pitchFamily="34" charset="0"/>
                        </a:rPr>
                        <a:t>33.1</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r" rtl="0" fontAlgn="ctr"/>
                      <a:r>
                        <a:rPr lang="en-US" sz="1400" b="0" i="0" u="none" strike="noStrike" dirty="0">
                          <a:solidFill>
                            <a:srgbClr val="000000"/>
                          </a:solidFill>
                          <a:effectLst/>
                          <a:latin typeface="Calibri" panose="020F0502020204030204" pitchFamily="34" charset="0"/>
                        </a:rPr>
                        <a:t>50</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r" rtl="0" fontAlgn="ctr"/>
                      <a:r>
                        <a:rPr lang="en-US" sz="1400" b="0" i="0" u="none" strike="noStrike" dirty="0">
                          <a:solidFill>
                            <a:srgbClr val="000000"/>
                          </a:solidFill>
                          <a:effectLst/>
                          <a:latin typeface="Calibri" panose="020F0502020204030204" pitchFamily="34" charset="0"/>
                        </a:rPr>
                        <a:t>66.3</a:t>
                      </a:r>
                    </a:p>
                  </a:txBody>
                  <a:tcPr anchor="ctr">
                    <a:lnL w="19050" cap="flat" cmpd="sng" algn="ctr">
                      <a:solidFill>
                        <a:srgbClr val="4F81BD"/>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gridSpan="2">
                  <a:txBody>
                    <a:bodyPr/>
                    <a:lstStyle/>
                    <a:p>
                      <a:pPr algn="ctr" rtl="0" fontAlgn="ctr"/>
                      <a:r>
                        <a:rPr lang="en-US" sz="1400" b="0" i="1" u="none" strike="noStrike" dirty="0">
                          <a:solidFill>
                            <a:srgbClr val="000000"/>
                          </a:solidFill>
                          <a:effectLst/>
                          <a:latin typeface="Calibri" panose="020F0502020204030204" pitchFamily="34" charset="0"/>
                        </a:rPr>
                        <a:t>45.7%</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hMerge="1">
                  <a:txBody>
                    <a:bodyPr/>
                    <a:lstStyle/>
                    <a:p>
                      <a:endParaRPr lang="en-US"/>
                    </a:p>
                  </a:txBody>
                  <a:tcPr/>
                </a:tc>
              </a:tr>
              <a:tr h="276013">
                <a:tc>
                  <a:txBody>
                    <a:bodyPr/>
                    <a:lstStyle/>
                    <a:p>
                      <a:pPr algn="ctr" rtl="0" fontAlgn="ctr"/>
                      <a:r>
                        <a:rPr lang="en-US" sz="1400" b="0" i="0" u="none" strike="noStrike" dirty="0">
                          <a:solidFill>
                            <a:srgbClr val="000000"/>
                          </a:solidFill>
                          <a:effectLst/>
                          <a:latin typeface="Arial" panose="020B0604020202020204" pitchFamily="34" charset="0"/>
                        </a:rPr>
                        <a:t> </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l" rtl="0" fontAlgn="ctr"/>
                      <a:r>
                        <a:rPr lang="en-US" sz="1400" b="1" i="0" u="none" strike="noStrike" dirty="0">
                          <a:solidFill>
                            <a:srgbClr val="000000"/>
                          </a:solidFill>
                          <a:effectLst/>
                          <a:latin typeface="Calibri" panose="020F0502020204030204" pitchFamily="34" charset="0"/>
                        </a:rPr>
                        <a:t>Accountability Index</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gridSpan="2">
                  <a:txBody>
                    <a:bodyPr/>
                    <a:lstStyle/>
                    <a:p>
                      <a:pPr algn="ctr" rtl="0" fontAlgn="ctr"/>
                      <a:r>
                        <a:rPr lang="en-US" sz="1400" b="1" i="0" u="none" strike="noStrike" dirty="0">
                          <a:solidFill>
                            <a:srgbClr val="000000"/>
                          </a:solidFill>
                          <a:effectLst/>
                          <a:latin typeface="Calibri" panose="020F0502020204030204" pitchFamily="34" charset="0"/>
                        </a:rPr>
                        <a:t> </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hMerge="1">
                  <a:txBody>
                    <a:bodyPr/>
                    <a:lstStyle/>
                    <a:p>
                      <a:endParaRPr lang="en-US"/>
                    </a:p>
                  </a:txBody>
                  <a:tcPr/>
                </a:tc>
                <a:tc>
                  <a:txBody>
                    <a:bodyPr/>
                    <a:lstStyle/>
                    <a:p>
                      <a:pPr algn="r" rtl="0" fontAlgn="ctr"/>
                      <a:r>
                        <a:rPr lang="en-US" sz="1400" b="1" i="0" u="none" strike="noStrike" dirty="0">
                          <a:solidFill>
                            <a:srgbClr val="000000"/>
                          </a:solidFill>
                          <a:effectLst/>
                          <a:latin typeface="Calibri" panose="020F0502020204030204" pitchFamily="34" charset="0"/>
                        </a:rPr>
                        <a:t> </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r" rtl="0" fontAlgn="ctr"/>
                      <a:r>
                        <a:rPr lang="en-US" sz="1400" b="1" i="0" u="none" strike="noStrike" dirty="0">
                          <a:solidFill>
                            <a:srgbClr val="000000"/>
                          </a:solidFill>
                          <a:effectLst/>
                          <a:latin typeface="Calibri" panose="020F0502020204030204" pitchFamily="34" charset="0"/>
                        </a:rPr>
                        <a:t>862.4</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r" rtl="0" fontAlgn="ctr"/>
                      <a:r>
                        <a:rPr lang="en-US" sz="1400" b="1" i="0" u="none" strike="noStrike" dirty="0">
                          <a:solidFill>
                            <a:srgbClr val="000000"/>
                          </a:solidFill>
                          <a:effectLst/>
                          <a:latin typeface="Calibri" panose="020F0502020204030204" pitchFamily="34" charset="0"/>
                        </a:rPr>
                        <a:t>1250</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r" rtl="0" fontAlgn="ctr"/>
                      <a:r>
                        <a:rPr lang="en-US" sz="1400" b="1" i="0" u="none" strike="noStrike" dirty="0">
                          <a:solidFill>
                            <a:srgbClr val="000000"/>
                          </a:solidFill>
                          <a:effectLst/>
                          <a:latin typeface="Calibri" panose="020F0502020204030204" pitchFamily="34" charset="0"/>
                        </a:rPr>
                        <a:t>69.0</a:t>
                      </a:r>
                    </a:p>
                  </a:txBody>
                  <a:tcPr anchor="ctr">
                    <a:lnL w="19050" cap="flat" cmpd="sng" algn="ctr">
                      <a:solidFill>
                        <a:srgbClr val="4F81BD"/>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FFFF00"/>
                    </a:solidFill>
                  </a:tcPr>
                </a:tc>
                <a:tc gridSpan="2">
                  <a:txBody>
                    <a:bodyPr/>
                    <a:lstStyle/>
                    <a:p>
                      <a:pPr algn="ctr" rtl="0" fontAlgn="ctr"/>
                      <a:r>
                        <a:rPr lang="en-US" sz="1400" b="1" i="1" u="none" strike="noStrike" dirty="0">
                          <a:solidFill>
                            <a:srgbClr val="000000"/>
                          </a:solidFill>
                          <a:effectLst/>
                          <a:latin typeface="Calibri" panose="020F0502020204030204" pitchFamily="34" charset="0"/>
                        </a:rPr>
                        <a:t> </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hMerge="1">
                  <a:txBody>
                    <a:bodyPr/>
                    <a:lstStyle/>
                    <a:p>
                      <a:endParaRPr lang="en-US"/>
                    </a:p>
                  </a:txBody>
                  <a:tcPr/>
                </a:tc>
              </a:tr>
            </a:tbl>
          </a:graphicData>
        </a:graphic>
      </p:graphicFrame>
    </p:spTree>
    <p:extLst>
      <p:ext uri="{BB962C8B-B14F-4D97-AF65-F5344CB8AC3E}">
        <p14:creationId xmlns:p14="http://schemas.microsoft.com/office/powerpoint/2010/main" val="1534981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Achievement and Graduation Rate Gaps</a:t>
            </a:r>
            <a:endParaRPr lang="en-US" dirty="0"/>
          </a:p>
        </p:txBody>
      </p:sp>
      <p:sp>
        <p:nvSpPr>
          <p:cNvPr id="3" name="Content Placeholder 2"/>
          <p:cNvSpPr>
            <a:spLocks noGrp="1"/>
          </p:cNvSpPr>
          <p:nvPr>
            <p:ph idx="1"/>
          </p:nvPr>
        </p:nvSpPr>
        <p:spPr/>
        <p:txBody>
          <a:bodyPr>
            <a:normAutofit/>
          </a:bodyPr>
          <a:lstStyle/>
          <a:p>
            <a:r>
              <a:rPr lang="en-US" dirty="0" smtClean="0"/>
              <a:t>A </a:t>
            </a:r>
            <a:r>
              <a:rPr lang="en-US" dirty="0"/>
              <a:t>district/school </a:t>
            </a:r>
            <a:r>
              <a:rPr lang="en-US" dirty="0" smtClean="0"/>
              <a:t>is identified as having an </a:t>
            </a:r>
            <a:r>
              <a:rPr lang="en-US" dirty="0"/>
              <a:t>“achievement gap” </a:t>
            </a:r>
            <a:r>
              <a:rPr lang="en-US" dirty="0" smtClean="0"/>
              <a:t>if its gap size is substantially different from the average statewide gap in any subject area</a:t>
            </a:r>
          </a:p>
          <a:p>
            <a:pPr marL="457200" lvl="1" indent="0">
              <a:buNone/>
            </a:pPr>
            <a:endParaRPr lang="en-US" dirty="0"/>
          </a:p>
          <a:p>
            <a:r>
              <a:rPr lang="en-US" dirty="0"/>
              <a:t>A district/school is identified as having </a:t>
            </a:r>
            <a:r>
              <a:rPr lang="en-US" dirty="0" smtClean="0"/>
              <a:t>a “graduation gap” </a:t>
            </a:r>
            <a:r>
              <a:rPr lang="en-US" dirty="0"/>
              <a:t>if its gap size is substantially different from the average statewide gap </a:t>
            </a:r>
          </a:p>
        </p:txBody>
      </p:sp>
      <p:sp>
        <p:nvSpPr>
          <p:cNvPr id="4" name="Slide Number Placeholder 3"/>
          <p:cNvSpPr>
            <a:spLocks noGrp="1"/>
          </p:cNvSpPr>
          <p:nvPr>
            <p:ph type="sldNum" sz="quarter" idx="12"/>
          </p:nvPr>
        </p:nvSpPr>
        <p:spPr/>
        <p:txBody>
          <a:bodyPr/>
          <a:lstStyle/>
          <a:p>
            <a:fld id="{348F862B-FA31-4C98-B891-687A8AF99F0C}" type="slidenum">
              <a:rPr lang="en-US" smtClean="0"/>
              <a:pPr/>
              <a:t>7</a:t>
            </a:fld>
            <a:endParaRPr lang="en-US" dirty="0"/>
          </a:p>
        </p:txBody>
      </p:sp>
    </p:spTree>
    <p:extLst>
      <p:ext uri="{BB962C8B-B14F-4D97-AF65-F5344CB8AC3E}">
        <p14:creationId xmlns:p14="http://schemas.microsoft.com/office/powerpoint/2010/main" val="7785904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79193"/>
            <a:ext cx="10515600" cy="1325563"/>
          </a:xfrm>
        </p:spPr>
        <p:txBody>
          <a:bodyPr/>
          <a:lstStyle/>
          <a:p>
            <a:r>
              <a:rPr lang="en-US" dirty="0" smtClean="0">
                <a:solidFill>
                  <a:srgbClr val="FF0000"/>
                </a:solidFill>
              </a:rPr>
              <a:t>ABC District </a:t>
            </a:r>
            <a:r>
              <a:rPr lang="en-US" dirty="0" smtClean="0"/>
              <a:t>Report, 2014-15 (continued)</a:t>
            </a:r>
            <a:endParaRPr lang="en-US" dirty="0"/>
          </a:p>
        </p:txBody>
      </p:sp>
      <p:sp>
        <p:nvSpPr>
          <p:cNvPr id="2" name="Slide Number Placeholder 1"/>
          <p:cNvSpPr>
            <a:spLocks noGrp="1"/>
          </p:cNvSpPr>
          <p:nvPr>
            <p:ph type="sldNum" sz="quarter" idx="12"/>
          </p:nvPr>
        </p:nvSpPr>
        <p:spPr/>
        <p:txBody>
          <a:bodyPr/>
          <a:lstStyle/>
          <a:p>
            <a:fld id="{348F862B-FA31-4C98-B891-687A8AF99F0C}" type="slidenum">
              <a:rPr lang="en-US" smtClean="0"/>
              <a:t>8</a:t>
            </a:fld>
            <a:endParaRPr lang="en-US" dirty="0"/>
          </a:p>
        </p:txBody>
      </p:sp>
      <p:graphicFrame>
        <p:nvGraphicFramePr>
          <p:cNvPr id="9" name="Table 8"/>
          <p:cNvGraphicFramePr>
            <a:graphicFrameLocks noGrp="1"/>
          </p:cNvGraphicFramePr>
          <p:nvPr>
            <p:extLst>
              <p:ext uri="{D42A27DB-BD31-4B8C-83A1-F6EECF244321}">
                <p14:modId xmlns:p14="http://schemas.microsoft.com/office/powerpoint/2010/main" val="4015706186"/>
              </p:ext>
            </p:extLst>
          </p:nvPr>
        </p:nvGraphicFramePr>
        <p:xfrm>
          <a:off x="8206885" y="1478414"/>
          <a:ext cx="3836182" cy="2560320"/>
        </p:xfrm>
        <a:graphic>
          <a:graphicData uri="http://schemas.openxmlformats.org/drawingml/2006/table">
            <a:tbl>
              <a:tblPr/>
              <a:tblGrid>
                <a:gridCol w="3075287"/>
                <a:gridCol w="760895"/>
              </a:tblGrid>
              <a:tr h="356394">
                <a:tc>
                  <a:txBody>
                    <a:bodyPr/>
                    <a:lstStyle/>
                    <a:p>
                      <a:pPr algn="ctr" rtl="0" fontAlgn="ctr"/>
                      <a:r>
                        <a:rPr lang="en-US" sz="1800" b="1" i="0" u="none" strike="noStrike" dirty="0">
                          <a:solidFill>
                            <a:srgbClr val="FFFFFF"/>
                          </a:solidFill>
                          <a:effectLst/>
                          <a:latin typeface="Calibri" panose="020F0502020204030204" pitchFamily="34" charset="0"/>
                        </a:rPr>
                        <a:t>Participation Rate</a:t>
                      </a:r>
                    </a:p>
                  </a:txBody>
                  <a:tcPr marL="45720" marR="45720"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5B9BD5"/>
                    </a:solidFill>
                  </a:tcPr>
                </a:tc>
                <a:tc>
                  <a:txBody>
                    <a:bodyPr/>
                    <a:lstStyle/>
                    <a:p>
                      <a:pPr algn="ctr" rtl="0" fontAlgn="ctr"/>
                      <a:r>
                        <a:rPr lang="en-US" sz="1800" b="1" i="0" u="none" strike="noStrike" dirty="0">
                          <a:solidFill>
                            <a:srgbClr val="FFFFFF"/>
                          </a:solidFill>
                          <a:effectLst/>
                          <a:latin typeface="Calibri" panose="020F0502020204030204" pitchFamily="34" charset="0"/>
                        </a:rPr>
                        <a:t>Rate</a:t>
                      </a:r>
                    </a:p>
                  </a:txBody>
                  <a:tcPr marL="45720" marR="45720"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5B9BD5"/>
                    </a:solidFill>
                  </a:tcPr>
                </a:tc>
              </a:tr>
              <a:tr h="257175">
                <a:tc>
                  <a:txBody>
                    <a:bodyPr/>
                    <a:lstStyle/>
                    <a:p>
                      <a:pPr algn="l" rtl="0" fontAlgn="ctr"/>
                      <a:r>
                        <a:rPr lang="en-US" sz="1800" b="0" i="0" u="none" strike="noStrike" dirty="0">
                          <a:solidFill>
                            <a:srgbClr val="000000"/>
                          </a:solidFill>
                          <a:effectLst/>
                          <a:latin typeface="Calibri" panose="020F0502020204030204" pitchFamily="34" charset="0"/>
                        </a:rPr>
                        <a:t>ELA – All Students</a:t>
                      </a:r>
                    </a:p>
                  </a:txBody>
                  <a:tcPr marL="45720" marR="45720"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ctr" rtl="0" fontAlgn="ctr"/>
                      <a:r>
                        <a:rPr lang="en-US" sz="1800" b="0" i="0" u="none" strike="noStrike" dirty="0">
                          <a:solidFill>
                            <a:srgbClr val="000000"/>
                          </a:solidFill>
                          <a:effectLst/>
                          <a:latin typeface="Calibri" panose="020F0502020204030204" pitchFamily="34" charset="0"/>
                        </a:rPr>
                        <a:t>98.6%</a:t>
                      </a:r>
                    </a:p>
                  </a:txBody>
                  <a:tcPr marL="45720" marR="45720"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r>
              <a:tr h="257175">
                <a:tc>
                  <a:txBody>
                    <a:bodyPr/>
                    <a:lstStyle/>
                    <a:p>
                      <a:pPr algn="l" rtl="0" fontAlgn="ctr"/>
                      <a:r>
                        <a:rPr lang="en-US" sz="1800" b="0" i="0" u="none" strike="noStrike" dirty="0">
                          <a:solidFill>
                            <a:srgbClr val="000000"/>
                          </a:solidFill>
                          <a:effectLst/>
                          <a:latin typeface="Calibri" panose="020F0502020204030204" pitchFamily="34" charset="0"/>
                        </a:rPr>
                        <a:t>ELA – High Needs Students</a:t>
                      </a:r>
                    </a:p>
                  </a:txBody>
                  <a:tcPr marL="45720" marR="45720"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ctr" rtl="0" fontAlgn="ctr"/>
                      <a:r>
                        <a:rPr lang="en-US" sz="1800" b="0" i="0" u="none" strike="noStrike" dirty="0">
                          <a:solidFill>
                            <a:srgbClr val="000000"/>
                          </a:solidFill>
                          <a:effectLst/>
                          <a:latin typeface="Calibri" panose="020F0502020204030204" pitchFamily="34" charset="0"/>
                        </a:rPr>
                        <a:t>98.8%</a:t>
                      </a:r>
                    </a:p>
                  </a:txBody>
                  <a:tcPr marL="45720" marR="45720"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r>
              <a:tr h="257175">
                <a:tc>
                  <a:txBody>
                    <a:bodyPr/>
                    <a:lstStyle/>
                    <a:p>
                      <a:pPr algn="l" rtl="0" fontAlgn="ctr"/>
                      <a:r>
                        <a:rPr lang="en-US" sz="1800" b="0" i="0" u="none" strike="noStrike" dirty="0">
                          <a:solidFill>
                            <a:srgbClr val="000000"/>
                          </a:solidFill>
                          <a:effectLst/>
                          <a:latin typeface="Calibri" panose="020F0502020204030204" pitchFamily="34" charset="0"/>
                        </a:rPr>
                        <a:t>Math – All Students</a:t>
                      </a:r>
                    </a:p>
                  </a:txBody>
                  <a:tcPr marL="45720" marR="45720"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ctr" rtl="0" fontAlgn="ctr"/>
                      <a:r>
                        <a:rPr lang="en-US" sz="1800" b="0" i="0" u="none" strike="noStrike" dirty="0">
                          <a:solidFill>
                            <a:srgbClr val="000000"/>
                          </a:solidFill>
                          <a:effectLst/>
                          <a:latin typeface="Calibri" panose="020F0502020204030204" pitchFamily="34" charset="0"/>
                        </a:rPr>
                        <a:t>98.4%</a:t>
                      </a:r>
                    </a:p>
                  </a:txBody>
                  <a:tcPr marL="45720" marR="45720"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r>
              <a:tr h="257175">
                <a:tc>
                  <a:txBody>
                    <a:bodyPr/>
                    <a:lstStyle/>
                    <a:p>
                      <a:pPr algn="l" rtl="0" fontAlgn="ctr"/>
                      <a:r>
                        <a:rPr lang="en-US" sz="1800" b="0" i="0" u="none" strike="noStrike" dirty="0">
                          <a:solidFill>
                            <a:srgbClr val="000000"/>
                          </a:solidFill>
                          <a:effectLst/>
                          <a:latin typeface="Calibri" panose="020F0502020204030204" pitchFamily="34" charset="0"/>
                        </a:rPr>
                        <a:t>Math – High Needs Students</a:t>
                      </a:r>
                    </a:p>
                  </a:txBody>
                  <a:tcPr marL="45720" marR="45720"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ctr" rtl="0" fontAlgn="ctr"/>
                      <a:r>
                        <a:rPr lang="en-US" sz="1800" b="0" i="0" u="none" strike="noStrike" dirty="0">
                          <a:solidFill>
                            <a:srgbClr val="000000"/>
                          </a:solidFill>
                          <a:effectLst/>
                          <a:latin typeface="Calibri" panose="020F0502020204030204" pitchFamily="34" charset="0"/>
                        </a:rPr>
                        <a:t>98.2%</a:t>
                      </a:r>
                    </a:p>
                  </a:txBody>
                  <a:tcPr marL="45720" marR="45720"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r>
              <a:tr h="257175">
                <a:tc>
                  <a:txBody>
                    <a:bodyPr/>
                    <a:lstStyle/>
                    <a:p>
                      <a:pPr algn="l" rtl="0" fontAlgn="ctr"/>
                      <a:r>
                        <a:rPr lang="en-US" sz="1800" b="0" i="0" u="none" strike="noStrike" dirty="0">
                          <a:solidFill>
                            <a:srgbClr val="000000"/>
                          </a:solidFill>
                          <a:effectLst/>
                          <a:latin typeface="Calibri" panose="020F0502020204030204" pitchFamily="34" charset="0"/>
                        </a:rPr>
                        <a:t>Science – All Students</a:t>
                      </a:r>
                    </a:p>
                  </a:txBody>
                  <a:tcPr marL="45720" marR="45720"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ctr" rtl="0" fontAlgn="ctr"/>
                      <a:r>
                        <a:rPr lang="en-US" sz="1800" b="0" i="0" u="none" strike="noStrike" dirty="0">
                          <a:solidFill>
                            <a:srgbClr val="000000"/>
                          </a:solidFill>
                          <a:effectLst/>
                          <a:latin typeface="Calibri" panose="020F0502020204030204" pitchFamily="34" charset="0"/>
                        </a:rPr>
                        <a:t>97.1%</a:t>
                      </a:r>
                    </a:p>
                  </a:txBody>
                  <a:tcPr marL="45720" marR="45720"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r>
              <a:tr h="257175">
                <a:tc>
                  <a:txBody>
                    <a:bodyPr/>
                    <a:lstStyle/>
                    <a:p>
                      <a:pPr algn="l" rtl="0" fontAlgn="ctr"/>
                      <a:r>
                        <a:rPr lang="en-US" sz="1800" b="0" i="0" u="none" strike="noStrike" dirty="0">
                          <a:solidFill>
                            <a:srgbClr val="000000"/>
                          </a:solidFill>
                          <a:effectLst/>
                          <a:latin typeface="Calibri" panose="020F0502020204030204" pitchFamily="34" charset="0"/>
                        </a:rPr>
                        <a:t>Science – High Needs Students</a:t>
                      </a:r>
                    </a:p>
                  </a:txBody>
                  <a:tcPr marL="45720" marR="45720"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ctr" rtl="0" fontAlgn="ctr"/>
                      <a:r>
                        <a:rPr lang="en-US" sz="1800" b="0" i="0" u="none" strike="noStrike" dirty="0">
                          <a:solidFill>
                            <a:srgbClr val="000000"/>
                          </a:solidFill>
                          <a:effectLst/>
                          <a:latin typeface="Calibri" panose="020F0502020204030204" pitchFamily="34" charset="0"/>
                        </a:rPr>
                        <a:t>96.7%</a:t>
                      </a:r>
                    </a:p>
                  </a:txBody>
                  <a:tcPr marL="45720" marR="45720"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385932409"/>
              </p:ext>
            </p:extLst>
          </p:nvPr>
        </p:nvGraphicFramePr>
        <p:xfrm>
          <a:off x="450166" y="1470135"/>
          <a:ext cx="7582486" cy="3291840"/>
        </p:xfrm>
        <a:graphic>
          <a:graphicData uri="http://schemas.openxmlformats.org/drawingml/2006/table">
            <a:tbl>
              <a:tblPr/>
              <a:tblGrid>
                <a:gridCol w="4198034"/>
                <a:gridCol w="933450"/>
                <a:gridCol w="1428750"/>
                <a:gridCol w="1022252"/>
              </a:tblGrid>
              <a:tr h="733425">
                <a:tc>
                  <a:txBody>
                    <a:bodyPr/>
                    <a:lstStyle/>
                    <a:p>
                      <a:pPr algn="ctr" rtl="0" fontAlgn="ctr"/>
                      <a:r>
                        <a:rPr lang="en-US" sz="1800" b="1" i="0" u="none" strike="noStrike" dirty="0">
                          <a:solidFill>
                            <a:srgbClr val="FFFFFF"/>
                          </a:solidFill>
                          <a:effectLst/>
                          <a:latin typeface="Calibri" panose="020F0502020204030204" pitchFamily="34" charset="0"/>
                        </a:rPr>
                        <a:t>Gap Indicators</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5B9BD5"/>
                    </a:solidFill>
                  </a:tcPr>
                </a:tc>
                <a:tc>
                  <a:txBody>
                    <a:bodyPr/>
                    <a:lstStyle/>
                    <a:p>
                      <a:pPr algn="ctr" rtl="0" fontAlgn="ctr"/>
                      <a:r>
                        <a:rPr lang="en-US" sz="1800" b="1" i="0" u="none" strike="noStrike" dirty="0">
                          <a:solidFill>
                            <a:srgbClr val="FFFFFF"/>
                          </a:solidFill>
                          <a:effectLst/>
                          <a:latin typeface="Calibri" panose="020F0502020204030204" pitchFamily="34" charset="0"/>
                        </a:rPr>
                        <a:t>Size of </a:t>
                      </a:r>
                      <a:r>
                        <a:rPr lang="en-US" sz="1800" b="1" i="0" u="none" strike="noStrike" dirty="0" smtClean="0">
                          <a:solidFill>
                            <a:srgbClr val="FFFFFF"/>
                          </a:solidFill>
                          <a:effectLst/>
                          <a:latin typeface="Calibri" panose="020F0502020204030204" pitchFamily="34" charset="0"/>
                        </a:rPr>
                        <a:t>District Gap</a:t>
                      </a:r>
                      <a:endParaRPr lang="en-US" sz="1800" b="1" i="0" u="none" strike="noStrike" dirty="0">
                        <a:solidFill>
                          <a:srgbClr val="FFFFFF"/>
                        </a:solidFill>
                        <a:effectLst/>
                        <a:latin typeface="Calibri" panose="020F0502020204030204" pitchFamily="34" charset="0"/>
                      </a:endParaRP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5B9BD5"/>
                    </a:solidFill>
                  </a:tcPr>
                </a:tc>
                <a:tc>
                  <a:txBody>
                    <a:bodyPr/>
                    <a:lstStyle/>
                    <a:p>
                      <a:pPr algn="ctr" rtl="0" fontAlgn="ctr"/>
                      <a:r>
                        <a:rPr lang="en-US" sz="1800" b="1" i="0" u="none" strike="noStrike" dirty="0" smtClean="0">
                          <a:solidFill>
                            <a:srgbClr val="FFFFFF"/>
                          </a:solidFill>
                          <a:effectLst/>
                          <a:latin typeface="Calibri" panose="020F0502020204030204" pitchFamily="34" charset="0"/>
                        </a:rPr>
                        <a:t>Average</a:t>
                      </a:r>
                      <a:r>
                        <a:rPr lang="en-US" sz="1800" b="1" i="0" u="none" strike="noStrike" baseline="0" dirty="0" smtClean="0">
                          <a:solidFill>
                            <a:srgbClr val="FFFFFF"/>
                          </a:solidFill>
                          <a:effectLst/>
                          <a:latin typeface="Calibri" panose="020F0502020204030204" pitchFamily="34" charset="0"/>
                        </a:rPr>
                        <a:t> Statewide</a:t>
                      </a:r>
                    </a:p>
                    <a:p>
                      <a:pPr algn="ctr" rtl="0" fontAlgn="ctr"/>
                      <a:r>
                        <a:rPr lang="en-US" sz="1800" b="1" i="0" u="none" strike="noStrike" baseline="0" dirty="0" smtClean="0">
                          <a:solidFill>
                            <a:srgbClr val="FFFFFF"/>
                          </a:solidFill>
                          <a:effectLst/>
                          <a:latin typeface="Calibri" panose="020F0502020204030204" pitchFamily="34" charset="0"/>
                        </a:rPr>
                        <a:t>“Substantial Gap Size” Threshold</a:t>
                      </a:r>
                      <a:endParaRPr lang="en-US" sz="1800" b="1" i="0" u="none" strike="noStrike" dirty="0">
                        <a:solidFill>
                          <a:srgbClr val="FFFFFF"/>
                        </a:solidFill>
                        <a:effectLst/>
                        <a:latin typeface="Calibri" panose="020F0502020204030204" pitchFamily="34" charset="0"/>
                      </a:endParaRP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5B9BD5"/>
                    </a:solidFill>
                  </a:tcPr>
                </a:tc>
                <a:tc>
                  <a:txBody>
                    <a:bodyPr/>
                    <a:lstStyle/>
                    <a:p>
                      <a:pPr algn="ctr" rtl="0" fontAlgn="ctr"/>
                      <a:r>
                        <a:rPr lang="en-US" sz="1800" b="1" i="0" u="none" strike="noStrike" dirty="0">
                          <a:solidFill>
                            <a:srgbClr val="FFFFFF"/>
                          </a:solidFill>
                          <a:effectLst/>
                          <a:latin typeface="Calibri" panose="020F0502020204030204" pitchFamily="34" charset="0"/>
                        </a:rPr>
                        <a:t>Is </a:t>
                      </a:r>
                      <a:r>
                        <a:rPr lang="en-US" sz="1800" b="1" i="0" u="none" strike="noStrike" dirty="0" smtClean="0">
                          <a:solidFill>
                            <a:srgbClr val="FFFFFF"/>
                          </a:solidFill>
                          <a:effectLst/>
                          <a:latin typeface="Calibri" panose="020F0502020204030204" pitchFamily="34" charset="0"/>
                        </a:rPr>
                        <a:t>District Gap Higher?</a:t>
                      </a:r>
                      <a:endParaRPr lang="en-US" sz="1800" b="1" i="0" u="none" strike="noStrike" dirty="0">
                        <a:solidFill>
                          <a:srgbClr val="FFFFFF"/>
                        </a:solidFill>
                        <a:effectLst/>
                        <a:latin typeface="Calibri" panose="020F0502020204030204" pitchFamily="34" charset="0"/>
                      </a:endParaRP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5B9BD5"/>
                    </a:solidFill>
                  </a:tcPr>
                </a:tc>
              </a:tr>
              <a:tr h="257175">
                <a:tc>
                  <a:txBody>
                    <a:bodyPr/>
                    <a:lstStyle/>
                    <a:p>
                      <a:pPr algn="l" rtl="0" fontAlgn="ctr"/>
                      <a:r>
                        <a:rPr lang="en-US" sz="1800" b="0" i="0" u="none" strike="noStrike" dirty="0">
                          <a:solidFill>
                            <a:srgbClr val="000000"/>
                          </a:solidFill>
                          <a:effectLst/>
                          <a:latin typeface="Calibri" panose="020F0502020204030204" pitchFamily="34" charset="0"/>
                        </a:rPr>
                        <a:t>Achievement Gap Size Outlier?</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ctr" rtl="0" fontAlgn="ctr"/>
                      <a:r>
                        <a:rPr lang="en-US" sz="1800" b="0" i="0" u="none" strike="noStrike" dirty="0">
                          <a:solidFill>
                            <a:srgbClr val="000000"/>
                          </a:solidFill>
                          <a:effectLst/>
                          <a:latin typeface="Calibri" panose="020F0502020204030204" pitchFamily="34" charset="0"/>
                        </a:rPr>
                        <a:t> </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ctr" rtl="0" fontAlgn="ctr"/>
                      <a:endParaRPr lang="en-US" sz="1800" b="0" i="0" u="none" strike="noStrike" dirty="0">
                        <a:solidFill>
                          <a:srgbClr val="000000"/>
                        </a:solidFill>
                        <a:effectLst/>
                        <a:latin typeface="Calibri" panose="020F0502020204030204" pitchFamily="34" charset="0"/>
                      </a:endParaRP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ctr" rtl="0" fontAlgn="ctr"/>
                      <a:r>
                        <a:rPr lang="en-US" sz="1800" b="0" i="0" u="none" strike="noStrike" dirty="0">
                          <a:solidFill>
                            <a:srgbClr val="000000"/>
                          </a:solidFill>
                          <a:effectLst/>
                          <a:latin typeface="Calibri" panose="020F0502020204030204" pitchFamily="34" charset="0"/>
                        </a:rPr>
                        <a:t>N</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r>
              <a:tr h="257175">
                <a:tc>
                  <a:txBody>
                    <a:bodyPr/>
                    <a:lstStyle/>
                    <a:p>
                      <a:pPr algn="r" rtl="0" fontAlgn="ctr"/>
                      <a:r>
                        <a:rPr lang="en-US" sz="1800" b="0" i="0" u="none" strike="noStrike" dirty="0">
                          <a:solidFill>
                            <a:srgbClr val="000000"/>
                          </a:solidFill>
                          <a:effectLst/>
                          <a:latin typeface="Calibri" panose="020F0502020204030204" pitchFamily="34" charset="0"/>
                        </a:rPr>
                        <a:t>ELA Performance Index Gap</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r" rtl="0" fontAlgn="ctr"/>
                      <a:r>
                        <a:rPr lang="en-US" sz="1800" b="0" i="0" u="none" strike="noStrike" dirty="0">
                          <a:solidFill>
                            <a:srgbClr val="000000"/>
                          </a:solidFill>
                          <a:effectLst/>
                          <a:latin typeface="Calibri" panose="020F0502020204030204" pitchFamily="34" charset="0"/>
                        </a:rPr>
                        <a:t>13.3</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r" rtl="0" fontAlgn="ctr"/>
                      <a:r>
                        <a:rPr lang="en-US" sz="1800" b="0" i="0" u="none" strike="noStrike" dirty="0">
                          <a:solidFill>
                            <a:srgbClr val="000000"/>
                          </a:solidFill>
                          <a:effectLst/>
                          <a:latin typeface="Calibri" panose="020F0502020204030204" pitchFamily="34" charset="0"/>
                        </a:rPr>
                        <a:t>17.3</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ctr" rtl="0" fontAlgn="ctr"/>
                      <a:r>
                        <a:rPr lang="en-US" sz="1800" b="0" i="0" u="none" strike="noStrike" dirty="0">
                          <a:solidFill>
                            <a:srgbClr val="000000"/>
                          </a:solidFill>
                          <a:effectLst/>
                          <a:latin typeface="Calibri" panose="020F0502020204030204" pitchFamily="34" charset="0"/>
                        </a:rPr>
                        <a:t> </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r>
              <a:tr h="257175">
                <a:tc>
                  <a:txBody>
                    <a:bodyPr/>
                    <a:lstStyle/>
                    <a:p>
                      <a:pPr algn="r" rtl="0" fontAlgn="ctr"/>
                      <a:r>
                        <a:rPr lang="en-US" sz="1800" b="0" i="0" u="none" strike="noStrike" dirty="0">
                          <a:solidFill>
                            <a:srgbClr val="000000"/>
                          </a:solidFill>
                          <a:effectLst/>
                          <a:latin typeface="Calibri" panose="020F0502020204030204" pitchFamily="34" charset="0"/>
                        </a:rPr>
                        <a:t>Math Performance Index Gap</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r" rtl="0" fontAlgn="ctr"/>
                      <a:r>
                        <a:rPr lang="en-US" sz="1800" b="0" i="0" u="none" strike="noStrike" dirty="0">
                          <a:solidFill>
                            <a:srgbClr val="000000"/>
                          </a:solidFill>
                          <a:effectLst/>
                          <a:latin typeface="Calibri" panose="020F0502020204030204" pitchFamily="34" charset="0"/>
                        </a:rPr>
                        <a:t>11.8</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r" rtl="0" fontAlgn="ctr"/>
                      <a:r>
                        <a:rPr lang="en-US" sz="1800" b="0" i="0" u="none" strike="noStrike" dirty="0">
                          <a:solidFill>
                            <a:srgbClr val="000000"/>
                          </a:solidFill>
                          <a:effectLst/>
                          <a:latin typeface="Calibri" panose="020F0502020204030204" pitchFamily="34" charset="0"/>
                        </a:rPr>
                        <a:t>19.6</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ctr" rtl="0" fontAlgn="ctr"/>
                      <a:r>
                        <a:rPr lang="en-US" sz="1800" b="0" i="0" u="none" strike="noStrike" dirty="0">
                          <a:solidFill>
                            <a:srgbClr val="000000"/>
                          </a:solidFill>
                          <a:effectLst/>
                          <a:latin typeface="Calibri" panose="020F0502020204030204" pitchFamily="34" charset="0"/>
                        </a:rPr>
                        <a:t> </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r>
              <a:tr h="257175">
                <a:tc>
                  <a:txBody>
                    <a:bodyPr/>
                    <a:lstStyle/>
                    <a:p>
                      <a:pPr algn="r" rtl="0" fontAlgn="ctr"/>
                      <a:r>
                        <a:rPr lang="en-US" sz="1800" b="0" i="0" u="none" strike="noStrike" dirty="0">
                          <a:solidFill>
                            <a:srgbClr val="000000"/>
                          </a:solidFill>
                          <a:effectLst/>
                          <a:latin typeface="Calibri" panose="020F0502020204030204" pitchFamily="34" charset="0"/>
                        </a:rPr>
                        <a:t>Science Performance Index Gap</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r" rtl="0" fontAlgn="ctr"/>
                      <a:r>
                        <a:rPr lang="en-US" sz="1800" b="0" i="0" u="none" strike="noStrike" dirty="0">
                          <a:solidFill>
                            <a:srgbClr val="000000"/>
                          </a:solidFill>
                          <a:effectLst/>
                          <a:latin typeface="Calibri" panose="020F0502020204030204" pitchFamily="34" charset="0"/>
                        </a:rPr>
                        <a:t>11.8</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r" rtl="0" fontAlgn="ctr"/>
                      <a:r>
                        <a:rPr lang="en-US" sz="1800" b="0" i="0" u="none" strike="noStrike" dirty="0">
                          <a:solidFill>
                            <a:srgbClr val="000000"/>
                          </a:solidFill>
                          <a:effectLst/>
                          <a:latin typeface="Calibri" panose="020F0502020204030204" pitchFamily="34" charset="0"/>
                        </a:rPr>
                        <a:t>17.2</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c>
                  <a:txBody>
                    <a:bodyPr/>
                    <a:lstStyle/>
                    <a:p>
                      <a:pPr algn="ctr" rtl="0" fontAlgn="ctr"/>
                      <a:r>
                        <a:rPr lang="en-US" sz="1800" b="0" i="0" u="none" strike="noStrike" dirty="0">
                          <a:solidFill>
                            <a:srgbClr val="000000"/>
                          </a:solidFill>
                          <a:effectLst/>
                          <a:latin typeface="Calibri" panose="020F0502020204030204" pitchFamily="34" charset="0"/>
                        </a:rPr>
                        <a:t> </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D2DEEF"/>
                    </a:solidFill>
                  </a:tcPr>
                </a:tc>
              </a:tr>
              <a:tr h="257175">
                <a:tc>
                  <a:txBody>
                    <a:bodyPr/>
                    <a:lstStyle/>
                    <a:p>
                      <a:pPr algn="l" rtl="0" fontAlgn="ctr"/>
                      <a:r>
                        <a:rPr lang="en-US" sz="1800" b="0" i="0" u="none" strike="noStrike" dirty="0">
                          <a:solidFill>
                            <a:srgbClr val="000000"/>
                          </a:solidFill>
                          <a:effectLst/>
                          <a:latin typeface="Calibri" panose="020F0502020204030204" pitchFamily="34" charset="0"/>
                        </a:rPr>
                        <a:t>Graduation Rate </a:t>
                      </a:r>
                      <a:r>
                        <a:rPr lang="en-US" sz="1800" b="0" i="0" u="none" strike="noStrike" dirty="0" smtClean="0">
                          <a:solidFill>
                            <a:srgbClr val="000000"/>
                          </a:solidFill>
                          <a:effectLst/>
                          <a:latin typeface="Calibri" panose="020F0502020204030204" pitchFamily="34" charset="0"/>
                        </a:rPr>
                        <a:t>Gap (2012</a:t>
                      </a:r>
                      <a:r>
                        <a:rPr lang="en-US" sz="1800" b="0" i="0" u="none" strike="noStrike" baseline="0" dirty="0" smtClean="0">
                          <a:solidFill>
                            <a:srgbClr val="000000"/>
                          </a:solidFill>
                          <a:effectLst/>
                          <a:latin typeface="Calibri" panose="020F0502020204030204" pitchFamily="34" charset="0"/>
                        </a:rPr>
                        <a:t> </a:t>
                      </a:r>
                      <a:r>
                        <a:rPr lang="en-US" sz="1800" b="0" i="0" u="none" strike="noStrike" baseline="0" smtClean="0">
                          <a:solidFill>
                            <a:srgbClr val="000000"/>
                          </a:solidFill>
                          <a:effectLst/>
                          <a:latin typeface="Calibri" panose="020F0502020204030204" pitchFamily="34" charset="0"/>
                        </a:rPr>
                        <a:t>6 yr. </a:t>
                      </a:r>
                      <a:r>
                        <a:rPr lang="en-US" sz="1800" b="0" i="0" u="none" strike="noStrike" baseline="0" dirty="0" smtClean="0">
                          <a:solidFill>
                            <a:srgbClr val="000000"/>
                          </a:solidFill>
                          <a:effectLst/>
                          <a:latin typeface="Calibri" panose="020F0502020204030204" pitchFamily="34" charset="0"/>
                        </a:rPr>
                        <a:t>Cohort)</a:t>
                      </a:r>
                      <a:endParaRPr lang="en-US" sz="1800" b="0" i="0" u="none" strike="noStrike" dirty="0">
                        <a:solidFill>
                          <a:srgbClr val="000000"/>
                        </a:solidFill>
                        <a:effectLst/>
                        <a:latin typeface="Calibri" panose="020F0502020204030204" pitchFamily="34" charset="0"/>
                      </a:endParaRP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r" rtl="0" fontAlgn="ctr"/>
                      <a:r>
                        <a:rPr lang="en-US" sz="1800" b="0" i="0" u="none" strike="noStrike" dirty="0">
                          <a:solidFill>
                            <a:srgbClr val="000000"/>
                          </a:solidFill>
                          <a:effectLst/>
                          <a:latin typeface="Calibri" panose="020F0502020204030204" pitchFamily="34" charset="0"/>
                        </a:rPr>
                        <a:t>12.2%</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r" rtl="0" fontAlgn="ctr"/>
                      <a:r>
                        <a:rPr lang="en-US" sz="1800" b="0" i="0" u="none" strike="noStrike" dirty="0">
                          <a:solidFill>
                            <a:srgbClr val="000000"/>
                          </a:solidFill>
                          <a:effectLst/>
                          <a:latin typeface="Calibri" panose="020F0502020204030204" pitchFamily="34" charset="0"/>
                        </a:rPr>
                        <a:t>15.2%</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c>
                  <a:txBody>
                    <a:bodyPr/>
                    <a:lstStyle/>
                    <a:p>
                      <a:pPr algn="ctr" rtl="0" fontAlgn="ctr"/>
                      <a:r>
                        <a:rPr lang="en-US" sz="1800" b="0" i="0" u="none" strike="noStrike" dirty="0">
                          <a:solidFill>
                            <a:srgbClr val="000000"/>
                          </a:solidFill>
                          <a:effectLst/>
                          <a:latin typeface="Calibri" panose="020F0502020204030204" pitchFamily="34" charset="0"/>
                        </a:rPr>
                        <a:t>N</a:t>
                      </a:r>
                    </a:p>
                  </a:txBody>
                  <a:tcPr anchor="ctr">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solidFill>
                      <a:srgbClr val="EAEFF7"/>
                    </a:solidFill>
                  </a:tcPr>
                </a:tc>
              </a:tr>
            </a:tbl>
          </a:graphicData>
        </a:graphic>
      </p:graphicFrame>
    </p:spTree>
    <p:extLst>
      <p:ext uri="{BB962C8B-B14F-4D97-AF65-F5344CB8AC3E}">
        <p14:creationId xmlns:p14="http://schemas.microsoft.com/office/powerpoint/2010/main" val="15882416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solidFill>
                  <a:srgbClr val="FF0000"/>
                </a:solidFill>
              </a:rPr>
              <a:t>ABC District</a:t>
            </a:r>
            <a:r>
              <a:rPr lang="en-US" dirty="0" smtClean="0"/>
              <a:t> Schools Report, 2014-15</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42148619"/>
              </p:ext>
            </p:extLst>
          </p:nvPr>
        </p:nvGraphicFramePr>
        <p:xfrm>
          <a:off x="838200" y="1825625"/>
          <a:ext cx="10953756" cy="3931920"/>
        </p:xfrm>
        <a:graphic>
          <a:graphicData uri="http://schemas.openxmlformats.org/drawingml/2006/table">
            <a:tbl>
              <a:tblPr firstRow="1" bandRow="1">
                <a:tableStyleId>{5C22544A-7EE6-4342-B048-85BDC9FD1C3A}</a:tableStyleId>
              </a:tblPr>
              <a:tblGrid>
                <a:gridCol w="3241431"/>
                <a:gridCol w="1542465"/>
                <a:gridCol w="1542465"/>
                <a:gridCol w="1542465"/>
                <a:gridCol w="1542465"/>
                <a:gridCol w="1542465"/>
              </a:tblGrid>
              <a:tr h="531668">
                <a:tc>
                  <a:txBody>
                    <a:bodyPr/>
                    <a:lstStyle/>
                    <a:p>
                      <a:pPr algn="ctr"/>
                      <a:r>
                        <a:rPr lang="en-US" sz="1800" dirty="0" smtClean="0"/>
                        <a:t>School Name</a:t>
                      </a:r>
                      <a:endParaRPr lang="en-US" sz="1800" dirty="0"/>
                    </a:p>
                  </a:txBody>
                  <a:tcPr anchor="ctr"/>
                </a:tc>
                <a:tc>
                  <a:txBody>
                    <a:bodyPr/>
                    <a:lstStyle/>
                    <a:p>
                      <a:pPr algn="ctr"/>
                      <a:r>
                        <a:rPr lang="en-US" sz="1800" dirty="0" smtClean="0"/>
                        <a:t>Accountability Index</a:t>
                      </a:r>
                      <a:endParaRPr lang="en-US" sz="1800" dirty="0"/>
                    </a:p>
                  </a:txBody>
                  <a:tcPr anchor="ctr"/>
                </a:tc>
                <a:tc>
                  <a:txBody>
                    <a:bodyPr/>
                    <a:lstStyle/>
                    <a:p>
                      <a:pPr algn="ctr"/>
                      <a:r>
                        <a:rPr lang="en-US" sz="1800" dirty="0" smtClean="0"/>
                        <a:t>Any Participation</a:t>
                      </a:r>
                      <a:r>
                        <a:rPr lang="en-US" sz="1800" baseline="0" dirty="0" smtClean="0"/>
                        <a:t> below 95%?</a:t>
                      </a:r>
                      <a:endParaRPr lang="en-US" sz="1800" dirty="0"/>
                    </a:p>
                  </a:txBody>
                  <a:tcPr anchor="ctr"/>
                </a:tc>
                <a:tc>
                  <a:txBody>
                    <a:bodyPr/>
                    <a:lstStyle/>
                    <a:p>
                      <a:pPr algn="ctr"/>
                      <a:r>
                        <a:rPr lang="en-US" sz="1800" dirty="0" smtClean="0"/>
                        <a:t>Achievement Gap?</a:t>
                      </a:r>
                      <a:endParaRPr lang="en-US" sz="1800" dirty="0"/>
                    </a:p>
                  </a:txBody>
                  <a:tcPr anchor="ctr"/>
                </a:tc>
                <a:tc>
                  <a:txBody>
                    <a:bodyPr/>
                    <a:lstStyle/>
                    <a:p>
                      <a:pPr algn="ctr"/>
                      <a:r>
                        <a:rPr lang="en-US" sz="1800" dirty="0" smtClean="0"/>
                        <a:t>Graduation Rate Gap?</a:t>
                      </a:r>
                      <a:endParaRPr lang="en-US" sz="1800" dirty="0"/>
                    </a:p>
                  </a:txBody>
                  <a:tcPr anchor="ctr"/>
                </a:tc>
                <a:tc>
                  <a:txBody>
                    <a:bodyPr/>
                    <a:lstStyle/>
                    <a:p>
                      <a:pPr algn="ctr"/>
                      <a:r>
                        <a:rPr lang="en-US" sz="1800" baseline="0" dirty="0" smtClean="0"/>
                        <a:t>Category?</a:t>
                      </a:r>
                    </a:p>
                    <a:p>
                      <a:pPr algn="ctr"/>
                      <a:r>
                        <a:rPr lang="en-US" sz="1800" baseline="0" dirty="0" smtClean="0"/>
                        <a:t>(4, 5, or “Pause”)</a:t>
                      </a:r>
                      <a:endParaRPr lang="en-US" sz="1800" dirty="0"/>
                    </a:p>
                  </a:txBody>
                  <a:tcPr anchor="ctr"/>
                </a:tc>
              </a:tr>
              <a:tr h="640080">
                <a:tc>
                  <a:txBody>
                    <a:bodyPr/>
                    <a:lstStyle/>
                    <a:p>
                      <a:r>
                        <a:rPr lang="en-US" sz="1800" dirty="0" smtClean="0"/>
                        <a:t>XYZ Elementary School</a:t>
                      </a:r>
                      <a:endParaRPr lang="en-US" sz="1800" dirty="0"/>
                    </a:p>
                  </a:txBody>
                  <a:tcPr anchor="ctr"/>
                </a:tc>
                <a:tc>
                  <a:txBody>
                    <a:bodyPr/>
                    <a:lstStyle/>
                    <a:p>
                      <a:pPr algn="ctr"/>
                      <a:r>
                        <a:rPr lang="en-US" sz="1800" dirty="0" smtClean="0"/>
                        <a:t>77.3</a:t>
                      </a:r>
                      <a:endParaRPr lang="en-US" sz="1800" dirty="0"/>
                    </a:p>
                  </a:txBody>
                  <a:tcPr anchor="ctr"/>
                </a:tc>
                <a:tc>
                  <a:txBody>
                    <a:bodyPr/>
                    <a:lstStyle/>
                    <a:p>
                      <a:pPr algn="ctr"/>
                      <a:r>
                        <a:rPr lang="en-US" sz="1800" dirty="0" smtClean="0"/>
                        <a:t>No</a:t>
                      </a:r>
                      <a:endParaRPr lang="en-US" sz="1800" dirty="0"/>
                    </a:p>
                  </a:txBody>
                  <a:tcPr anchor="ctr"/>
                </a:tc>
                <a:tc>
                  <a:txBody>
                    <a:bodyPr/>
                    <a:lstStyle/>
                    <a:p>
                      <a:pPr algn="ctr"/>
                      <a:r>
                        <a:rPr lang="en-US" sz="1800" dirty="0" smtClean="0"/>
                        <a:t>No</a:t>
                      </a:r>
                      <a:endParaRPr lang="en-US" sz="1800" dirty="0"/>
                    </a:p>
                  </a:txBody>
                  <a:tcPr anchor="ctr"/>
                </a:tc>
                <a:tc>
                  <a:txBody>
                    <a:bodyPr/>
                    <a:lstStyle/>
                    <a:p>
                      <a:pPr algn="ctr"/>
                      <a:r>
                        <a:rPr lang="en-US" sz="1800" dirty="0" smtClean="0"/>
                        <a:t>No</a:t>
                      </a:r>
                      <a:endParaRPr lang="en-US" sz="1800" dirty="0"/>
                    </a:p>
                  </a:txBody>
                  <a:tcPr anchor="ctr"/>
                </a:tc>
                <a:tc>
                  <a:txBody>
                    <a:bodyPr/>
                    <a:lstStyle/>
                    <a:p>
                      <a:pPr algn="ctr"/>
                      <a:r>
                        <a:rPr lang="en-US" sz="1800" dirty="0" smtClean="0"/>
                        <a:t>Pause</a:t>
                      </a:r>
                      <a:endParaRPr lang="en-US" sz="1800" dirty="0"/>
                    </a:p>
                  </a:txBody>
                  <a:tcPr anchor="ctr"/>
                </a:tc>
              </a:tr>
              <a:tr h="640080">
                <a:tc>
                  <a:txBody>
                    <a:bodyPr/>
                    <a:lstStyle/>
                    <a:p>
                      <a:r>
                        <a:rPr lang="en-US" sz="1800" dirty="0" smtClean="0"/>
                        <a:t>DEF Intermediate</a:t>
                      </a:r>
                      <a:r>
                        <a:rPr lang="en-US" sz="1800" baseline="0" dirty="0" smtClean="0"/>
                        <a:t> </a:t>
                      </a:r>
                      <a:r>
                        <a:rPr lang="en-US" sz="1800" dirty="0" smtClean="0"/>
                        <a:t>School</a:t>
                      </a:r>
                      <a:endParaRPr lang="en-US" sz="1800" dirty="0"/>
                    </a:p>
                  </a:txBody>
                  <a:tcPr anchor="ctr"/>
                </a:tc>
                <a:tc>
                  <a:txBody>
                    <a:bodyPr/>
                    <a:lstStyle/>
                    <a:p>
                      <a:pPr algn="ctr"/>
                      <a:r>
                        <a:rPr lang="en-US" sz="1800" dirty="0" smtClean="0"/>
                        <a:t>65.4</a:t>
                      </a:r>
                      <a:endParaRPr lang="en-US" sz="1800" dirty="0"/>
                    </a:p>
                  </a:txBody>
                  <a:tcPr anchor="ctr"/>
                </a:tc>
                <a:tc>
                  <a:txBody>
                    <a:bodyPr/>
                    <a:lstStyle/>
                    <a:p>
                      <a:pPr algn="ctr"/>
                      <a:r>
                        <a:rPr lang="en-US" sz="1800" dirty="0" smtClean="0"/>
                        <a:t>No</a:t>
                      </a:r>
                      <a:endParaRPr lang="en-US" sz="1800" dirty="0"/>
                    </a:p>
                  </a:txBody>
                  <a:tcPr anchor="ctr"/>
                </a:tc>
                <a:tc>
                  <a:txBody>
                    <a:bodyPr/>
                    <a:lstStyle/>
                    <a:p>
                      <a:pPr algn="ctr"/>
                      <a:r>
                        <a:rPr lang="en-US" sz="1800" dirty="0" smtClean="0"/>
                        <a:t>No</a:t>
                      </a:r>
                      <a:endParaRPr lang="en-US" sz="1800" dirty="0"/>
                    </a:p>
                  </a:txBody>
                  <a:tcPr anchor="ctr"/>
                </a:tc>
                <a:tc>
                  <a:txBody>
                    <a:bodyPr/>
                    <a:lstStyle/>
                    <a:p>
                      <a:pPr algn="ctr"/>
                      <a:r>
                        <a:rPr lang="en-US" sz="1800" dirty="0" smtClean="0"/>
                        <a:t>No</a:t>
                      </a:r>
                      <a:endParaRPr lang="en-US" sz="1800" dirty="0"/>
                    </a:p>
                  </a:txBody>
                  <a:tcPr anchor="ctr"/>
                </a:tc>
                <a:tc>
                  <a:txBody>
                    <a:bodyPr/>
                    <a:lstStyle/>
                    <a:p>
                      <a:pPr algn="ctr"/>
                      <a:r>
                        <a:rPr lang="en-US" sz="1800" dirty="0" smtClean="0"/>
                        <a:t>Pause</a:t>
                      </a:r>
                      <a:endParaRPr lang="en-US" sz="1800" dirty="0"/>
                    </a:p>
                  </a:txBody>
                  <a:tcPr anchor="ctr"/>
                </a:tc>
              </a:tr>
              <a:tr h="640080">
                <a:tc>
                  <a:txBody>
                    <a:bodyPr/>
                    <a:lstStyle/>
                    <a:p>
                      <a:r>
                        <a:rPr lang="en-US" sz="1800" dirty="0" smtClean="0"/>
                        <a:t>MNO High School</a:t>
                      </a:r>
                      <a:endParaRPr lang="en-US" sz="1800" dirty="0"/>
                    </a:p>
                  </a:txBody>
                  <a:tcPr anchor="ctr"/>
                </a:tc>
                <a:tc>
                  <a:txBody>
                    <a:bodyPr/>
                    <a:lstStyle/>
                    <a:p>
                      <a:pPr algn="ctr"/>
                      <a:r>
                        <a:rPr lang="en-US" sz="1800" dirty="0" smtClean="0"/>
                        <a:t>71.2</a:t>
                      </a:r>
                      <a:endParaRPr lang="en-US" sz="1800" dirty="0"/>
                    </a:p>
                  </a:txBody>
                  <a:tcPr anchor="ctr"/>
                </a:tc>
                <a:tc>
                  <a:txBody>
                    <a:bodyPr/>
                    <a:lstStyle/>
                    <a:p>
                      <a:pPr algn="ctr"/>
                      <a:r>
                        <a:rPr lang="en-US" sz="1800" dirty="0" smtClean="0"/>
                        <a:t>Yes</a:t>
                      </a:r>
                      <a:endParaRPr lang="en-US" sz="1800" dirty="0"/>
                    </a:p>
                  </a:txBody>
                  <a:tcPr anchor="ctr"/>
                </a:tc>
                <a:tc>
                  <a:txBody>
                    <a:bodyPr/>
                    <a:lstStyle/>
                    <a:p>
                      <a:pPr algn="ctr"/>
                      <a:r>
                        <a:rPr lang="en-US" sz="1800" dirty="0" smtClean="0"/>
                        <a:t>No</a:t>
                      </a:r>
                      <a:endParaRPr lang="en-US" sz="1800" dirty="0"/>
                    </a:p>
                  </a:txBody>
                  <a:tcPr anchor="ctr"/>
                </a:tc>
                <a:tc>
                  <a:txBody>
                    <a:bodyPr/>
                    <a:lstStyle/>
                    <a:p>
                      <a:pPr algn="ctr"/>
                      <a:r>
                        <a:rPr lang="en-US" sz="1800" dirty="0" smtClean="0"/>
                        <a:t>Yes</a:t>
                      </a:r>
                      <a:endParaRPr lang="en-US" sz="1800" dirty="0"/>
                    </a:p>
                  </a:txBody>
                  <a:tcPr anchor="ctr"/>
                </a:tc>
                <a:tc>
                  <a:txBody>
                    <a:bodyPr/>
                    <a:lstStyle/>
                    <a:p>
                      <a:pPr algn="ctr"/>
                      <a:r>
                        <a:rPr lang="en-US" sz="1800" dirty="0" smtClean="0"/>
                        <a:t>Category 4: Focus</a:t>
                      </a:r>
                      <a:endParaRPr lang="en-US" sz="1800" dirty="0"/>
                    </a:p>
                  </a:txBody>
                  <a:tcPr anchor="ctr"/>
                </a:tc>
              </a:tr>
              <a:tr h="312746">
                <a:tc>
                  <a:txBody>
                    <a:bodyPr/>
                    <a:lstStyle/>
                    <a:p>
                      <a:endParaRPr lang="en-US" sz="1800" dirty="0"/>
                    </a:p>
                  </a:txBody>
                  <a:tcPr anchor="ctr"/>
                </a:tc>
                <a:tc>
                  <a:txBody>
                    <a:bodyPr/>
                    <a:lstStyle/>
                    <a:p>
                      <a:endParaRPr lang="en-US" sz="1800" dirty="0"/>
                    </a:p>
                  </a:txBody>
                  <a:tcPr anchor="ctr"/>
                </a:tc>
                <a:tc>
                  <a:txBody>
                    <a:bodyPr/>
                    <a:lstStyle/>
                    <a:p>
                      <a:endParaRPr lang="en-US" sz="1800" dirty="0"/>
                    </a:p>
                  </a:txBody>
                  <a:tcPr anchor="ctr"/>
                </a:tc>
                <a:tc>
                  <a:txBody>
                    <a:bodyPr/>
                    <a:lstStyle/>
                    <a:p>
                      <a:endParaRPr lang="en-US" sz="1800" dirty="0"/>
                    </a:p>
                  </a:txBody>
                  <a:tcPr anchor="ctr"/>
                </a:tc>
                <a:tc>
                  <a:txBody>
                    <a:bodyPr/>
                    <a:lstStyle/>
                    <a:p>
                      <a:endParaRPr lang="en-US" sz="1800" dirty="0"/>
                    </a:p>
                  </a:txBody>
                  <a:tcPr anchor="ctr"/>
                </a:tc>
                <a:tc>
                  <a:txBody>
                    <a:bodyPr/>
                    <a:lstStyle/>
                    <a:p>
                      <a:endParaRPr lang="en-US" sz="1800" dirty="0"/>
                    </a:p>
                  </a:txBody>
                  <a:tcPr anchor="ctr"/>
                </a:tc>
              </a:tr>
              <a:tr h="312746">
                <a:tc>
                  <a:txBody>
                    <a:bodyPr/>
                    <a:lstStyle/>
                    <a:p>
                      <a:endParaRPr lang="en-US" sz="1800" dirty="0"/>
                    </a:p>
                  </a:txBody>
                  <a:tcPr anchor="ctr"/>
                </a:tc>
                <a:tc>
                  <a:txBody>
                    <a:bodyPr/>
                    <a:lstStyle/>
                    <a:p>
                      <a:endParaRPr lang="en-US" sz="1800" dirty="0"/>
                    </a:p>
                  </a:txBody>
                  <a:tcPr anchor="ctr"/>
                </a:tc>
                <a:tc>
                  <a:txBody>
                    <a:bodyPr/>
                    <a:lstStyle/>
                    <a:p>
                      <a:endParaRPr lang="en-US" sz="1800" dirty="0"/>
                    </a:p>
                  </a:txBody>
                  <a:tcPr anchor="ctr"/>
                </a:tc>
                <a:tc>
                  <a:txBody>
                    <a:bodyPr/>
                    <a:lstStyle/>
                    <a:p>
                      <a:endParaRPr lang="en-US" sz="1800" dirty="0"/>
                    </a:p>
                  </a:txBody>
                  <a:tcPr anchor="ctr"/>
                </a:tc>
                <a:tc>
                  <a:txBody>
                    <a:bodyPr/>
                    <a:lstStyle/>
                    <a:p>
                      <a:endParaRPr lang="en-US" sz="1800" dirty="0"/>
                    </a:p>
                  </a:txBody>
                  <a:tcPr anchor="ctr"/>
                </a:tc>
                <a:tc>
                  <a:txBody>
                    <a:bodyPr/>
                    <a:lstStyle/>
                    <a:p>
                      <a:endParaRPr lang="en-US" sz="1800" dirty="0"/>
                    </a:p>
                  </a:txBody>
                  <a:tcPr anchor="ctr"/>
                </a:tc>
              </a:tr>
              <a:tr h="312746">
                <a:tc>
                  <a:txBody>
                    <a:bodyPr/>
                    <a:lstStyle/>
                    <a:p>
                      <a:endParaRPr lang="en-US" sz="1800" dirty="0"/>
                    </a:p>
                  </a:txBody>
                  <a:tcPr anchor="ctr"/>
                </a:tc>
                <a:tc>
                  <a:txBody>
                    <a:bodyPr/>
                    <a:lstStyle/>
                    <a:p>
                      <a:endParaRPr lang="en-US" sz="1800" dirty="0"/>
                    </a:p>
                  </a:txBody>
                  <a:tcPr anchor="ctr"/>
                </a:tc>
                <a:tc>
                  <a:txBody>
                    <a:bodyPr/>
                    <a:lstStyle/>
                    <a:p>
                      <a:endParaRPr lang="en-US" sz="1800" dirty="0"/>
                    </a:p>
                  </a:txBody>
                  <a:tcPr anchor="ctr"/>
                </a:tc>
                <a:tc>
                  <a:txBody>
                    <a:bodyPr/>
                    <a:lstStyle/>
                    <a:p>
                      <a:endParaRPr lang="en-US" sz="1800" dirty="0"/>
                    </a:p>
                  </a:txBody>
                  <a:tcPr anchor="ctr"/>
                </a:tc>
                <a:tc>
                  <a:txBody>
                    <a:bodyPr/>
                    <a:lstStyle/>
                    <a:p>
                      <a:endParaRPr lang="en-US" sz="1800" dirty="0"/>
                    </a:p>
                  </a:txBody>
                  <a:tcPr anchor="ctr"/>
                </a:tc>
                <a:tc>
                  <a:txBody>
                    <a:bodyPr/>
                    <a:lstStyle/>
                    <a:p>
                      <a:endParaRPr lang="en-US" sz="1800" dirty="0"/>
                    </a:p>
                  </a:txBody>
                  <a:tcPr anchor="ctr"/>
                </a:tc>
              </a:tr>
            </a:tbl>
          </a:graphicData>
        </a:graphic>
      </p:graphicFrame>
      <p:sp>
        <p:nvSpPr>
          <p:cNvPr id="8" name="Slide Number Placeholder 7"/>
          <p:cNvSpPr>
            <a:spLocks noGrp="1"/>
          </p:cNvSpPr>
          <p:nvPr>
            <p:ph type="sldNum" sz="quarter" idx="12"/>
          </p:nvPr>
        </p:nvSpPr>
        <p:spPr/>
        <p:txBody>
          <a:bodyPr/>
          <a:lstStyle/>
          <a:p>
            <a:fld id="{348F862B-FA31-4C98-B891-687A8AF99F0C}" type="slidenum">
              <a:rPr lang="en-US" smtClean="0"/>
              <a:t>9</a:t>
            </a:fld>
            <a:endParaRPr lang="en-US" dirty="0"/>
          </a:p>
        </p:txBody>
      </p:sp>
    </p:spTree>
    <p:extLst>
      <p:ext uri="{BB962C8B-B14F-4D97-AF65-F5344CB8AC3E}">
        <p14:creationId xmlns:p14="http://schemas.microsoft.com/office/powerpoint/2010/main" val="410825753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UDIO_ID" val="378"/>
  <p:tag name="ARTICULATE_TITLE_TAG" val="Welcome"/>
  <p:tag name="ARTICULATE_NAV_LEVEL" val="1"/>
  <p:tag name="ARTICULATE_SLIDE_PRESENTER_GUID" val="2e7ba41b-7e98-4522-b2c6-9f1346454966"/>
  <p:tag name="ARTICULATE_SLIDE_PAUSE" val="0"/>
  <p:tag name="ARTICULATE_LOCK_SLIDE" val="0"/>
  <p:tag name="ARTICULATE_HIDE_SLIDE" val="0"/>
  <p:tag name="ARTICULATE_PLAYER_CONTROL_PREVIOUS" val="True"/>
  <p:tag name="ARTICULATE_PLAYER_CONTROL_NEXT" val="True"/>
  <p:tag name="ARTICULATE_USED_LAYOUT" val="2"/>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34023</TotalTime>
  <Words>1461</Words>
  <Application>Microsoft Office PowerPoint</Application>
  <PresentationFormat>Widescreen</PresentationFormat>
  <Paragraphs>334</Paragraphs>
  <Slides>13</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ＭＳ Ｐゴシック</vt:lpstr>
      <vt:lpstr>Arial</vt:lpstr>
      <vt:lpstr>Calibri</vt:lpstr>
      <vt:lpstr>Calibri Light</vt:lpstr>
      <vt:lpstr>Office Theme</vt:lpstr>
      <vt:lpstr>ABC District Next-Generation Accountability Report 2014-15</vt:lpstr>
      <vt:lpstr>Accountability Systems Serve Important Purposes</vt:lpstr>
      <vt:lpstr>What changes were made to the accountability system?</vt:lpstr>
      <vt:lpstr>Why were these changes made?</vt:lpstr>
      <vt:lpstr>A New Family of Index Scores</vt:lpstr>
      <vt:lpstr>ABC District Report, 2014-15</vt:lpstr>
      <vt:lpstr>Achievement and Graduation Rate Gaps</vt:lpstr>
      <vt:lpstr>ABC District Report, 2014-15 (continued)</vt:lpstr>
      <vt:lpstr>ABC District Schools Report, 2014-15</vt:lpstr>
      <vt:lpstr>ABC District: Needs Assessment</vt:lpstr>
      <vt:lpstr>ABC District: Needs Assessment</vt:lpstr>
      <vt:lpstr>ABC District Strategic Priorities for 2016-17</vt:lpstr>
      <vt:lpstr>Additional Resources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Connecticut’s  “Next Generation” Accountability System for  Districts and Schools</dc:title>
  <dc:creator>Gopalakrishnan, Ajit</dc:creator>
  <cp:lastModifiedBy>Weiner, Gady</cp:lastModifiedBy>
  <cp:revision>63</cp:revision>
  <dcterms:created xsi:type="dcterms:W3CDTF">2015-12-30T22:43:04Z</dcterms:created>
  <dcterms:modified xsi:type="dcterms:W3CDTF">2016-03-02T16:29:43Z</dcterms:modified>
</cp:coreProperties>
</file>