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30"/>
  </p:notesMasterIdLst>
  <p:handoutMasterIdLst>
    <p:handoutMasterId r:id="rId31"/>
  </p:handoutMasterIdLst>
  <p:sldIdLst>
    <p:sldId id="279" r:id="rId2"/>
    <p:sldId id="292" r:id="rId3"/>
    <p:sldId id="272" r:id="rId4"/>
    <p:sldId id="282" r:id="rId5"/>
    <p:sldId id="280" r:id="rId6"/>
    <p:sldId id="281" r:id="rId7"/>
    <p:sldId id="285" r:id="rId8"/>
    <p:sldId id="283" r:id="rId9"/>
    <p:sldId id="284" r:id="rId10"/>
    <p:sldId id="257" r:id="rId11"/>
    <p:sldId id="259" r:id="rId12"/>
    <p:sldId id="260" r:id="rId13"/>
    <p:sldId id="258" r:id="rId14"/>
    <p:sldId id="262" r:id="rId15"/>
    <p:sldId id="261" r:id="rId16"/>
    <p:sldId id="286" r:id="rId17"/>
    <p:sldId id="287" r:id="rId18"/>
    <p:sldId id="265" r:id="rId19"/>
    <p:sldId id="271" r:id="rId20"/>
    <p:sldId id="273" r:id="rId21"/>
    <p:sldId id="289" r:id="rId22"/>
    <p:sldId id="290" r:id="rId23"/>
    <p:sldId id="293" r:id="rId24"/>
    <p:sldId id="288" r:id="rId25"/>
    <p:sldId id="264" r:id="rId26"/>
    <p:sldId id="296" r:id="rId27"/>
    <p:sldId id="295" r:id="rId28"/>
    <p:sldId id="294" r:id="rId2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130" autoAdjust="0"/>
  </p:normalViewPr>
  <p:slideViewPr>
    <p:cSldViewPr>
      <p:cViewPr>
        <p:scale>
          <a:sx n="66" d="100"/>
          <a:sy n="66" d="100"/>
        </p:scale>
        <p:origin x="-1494" y="-72"/>
      </p:cViewPr>
      <p:guideLst>
        <p:guide orient="horz" pos="2160"/>
        <p:guide pos="2880"/>
      </p:guideLst>
    </p:cSldViewPr>
  </p:slideViewPr>
  <p:notesTextViewPr>
    <p:cViewPr>
      <p:scale>
        <a:sx n="1" d="1"/>
        <a:sy n="1" d="1"/>
      </p:scale>
      <p:origin x="0" y="0"/>
    </p:cViewPr>
  </p:notesTextViewPr>
  <p:notesViewPr>
    <p:cSldViewPr>
      <p:cViewPr varScale="1">
        <p:scale>
          <a:sx n="53" d="100"/>
          <a:sy n="53" d="100"/>
        </p:scale>
        <p:origin x="-2940" y="-9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Smarter Balanced  2015
Percent at Levels 3 &amp; 4: </c:v>
                </c:pt>
              </c:strCache>
            </c:strRef>
          </c:tx>
          <c:invertIfNegative val="0"/>
          <c:cat>
            <c:strRef>
              <c:f>Sheet1!$A$2:$A$8</c:f>
              <c:strCache>
                <c:ptCount val="7"/>
                <c:pt idx="0">
                  <c:v>03</c:v>
                </c:pt>
                <c:pt idx="1">
                  <c:v>04</c:v>
                </c:pt>
                <c:pt idx="2">
                  <c:v>05</c:v>
                </c:pt>
                <c:pt idx="3">
                  <c:v>06</c:v>
                </c:pt>
                <c:pt idx="4">
                  <c:v>07</c:v>
                </c:pt>
                <c:pt idx="5">
                  <c:v>08</c:v>
                </c:pt>
                <c:pt idx="6">
                  <c:v>High School</c:v>
                </c:pt>
              </c:strCache>
            </c:strRef>
          </c:cat>
          <c:val>
            <c:numRef>
              <c:f>Sheet1!$B$2:$B$8</c:f>
              <c:numCache>
                <c:formatCode>0.0%</c:formatCode>
                <c:ptCount val="7"/>
                <c:pt idx="0">
                  <c:v>0.53627427728147148</c:v>
                </c:pt>
                <c:pt idx="1">
                  <c:v>0.5496654390787904</c:v>
                </c:pt>
                <c:pt idx="2">
                  <c:v>0.5854325125692923</c:v>
                </c:pt>
                <c:pt idx="3">
                  <c:v>0.555807736924396</c:v>
                </c:pt>
                <c:pt idx="4">
                  <c:v>0.571421195301407</c:v>
                </c:pt>
                <c:pt idx="5">
                  <c:v>0.54011222323324237</c:v>
                </c:pt>
                <c:pt idx="6">
                  <c:v>0.53423088826988552</c:v>
                </c:pt>
              </c:numCache>
            </c:numRef>
          </c:val>
        </c:ser>
        <c:ser>
          <c:idx val="1"/>
          <c:order val="1"/>
          <c:tx>
            <c:strRef>
              <c:f>Sheet1!$C$1</c:f>
              <c:strCache>
                <c:ptCount val="1"/>
                <c:pt idx="0">
                  <c:v>NAEP Reading 2013 
Percent at or above Proficient</c:v>
                </c:pt>
              </c:strCache>
            </c:strRef>
          </c:tx>
          <c:invertIfNegative val="0"/>
          <c:cat>
            <c:strRef>
              <c:f>Sheet1!$A$2:$A$8</c:f>
              <c:strCache>
                <c:ptCount val="7"/>
                <c:pt idx="0">
                  <c:v>03</c:v>
                </c:pt>
                <c:pt idx="1">
                  <c:v>04</c:v>
                </c:pt>
                <c:pt idx="2">
                  <c:v>05</c:v>
                </c:pt>
                <c:pt idx="3">
                  <c:v>06</c:v>
                </c:pt>
                <c:pt idx="4">
                  <c:v>07</c:v>
                </c:pt>
                <c:pt idx="5">
                  <c:v>08</c:v>
                </c:pt>
                <c:pt idx="6">
                  <c:v>High School</c:v>
                </c:pt>
              </c:strCache>
            </c:strRef>
          </c:cat>
          <c:val>
            <c:numRef>
              <c:f>Sheet1!$C$2:$C$8</c:f>
              <c:numCache>
                <c:formatCode>0%</c:formatCode>
                <c:ptCount val="7"/>
                <c:pt idx="1">
                  <c:v>0.43</c:v>
                </c:pt>
                <c:pt idx="5">
                  <c:v>0.45</c:v>
                </c:pt>
                <c:pt idx="6">
                  <c:v>0.5</c:v>
                </c:pt>
              </c:numCache>
            </c:numRef>
          </c:val>
        </c:ser>
        <c:dLbls>
          <c:showLegendKey val="0"/>
          <c:showVal val="0"/>
          <c:showCatName val="0"/>
          <c:showSerName val="0"/>
          <c:showPercent val="0"/>
          <c:showBubbleSize val="0"/>
        </c:dLbls>
        <c:gapWidth val="150"/>
        <c:axId val="152494080"/>
        <c:axId val="152495616"/>
      </c:barChart>
      <c:catAx>
        <c:axId val="152494080"/>
        <c:scaling>
          <c:orientation val="minMax"/>
        </c:scaling>
        <c:delete val="0"/>
        <c:axPos val="b"/>
        <c:majorTickMark val="out"/>
        <c:minorTickMark val="none"/>
        <c:tickLblPos val="nextTo"/>
        <c:txPr>
          <a:bodyPr/>
          <a:lstStyle/>
          <a:p>
            <a:pPr>
              <a:defRPr sz="1600"/>
            </a:pPr>
            <a:endParaRPr lang="en-US"/>
          </a:p>
        </c:txPr>
        <c:crossAx val="152495616"/>
        <c:crosses val="autoZero"/>
        <c:auto val="1"/>
        <c:lblAlgn val="ctr"/>
        <c:lblOffset val="100"/>
        <c:noMultiLvlLbl val="0"/>
      </c:catAx>
      <c:valAx>
        <c:axId val="152495616"/>
        <c:scaling>
          <c:orientation val="minMax"/>
          <c:max val="1"/>
        </c:scaling>
        <c:delete val="0"/>
        <c:axPos val="l"/>
        <c:majorGridlines/>
        <c:title>
          <c:tx>
            <c:rich>
              <a:bodyPr rot="-5400000" vert="horz"/>
              <a:lstStyle/>
              <a:p>
                <a:pPr>
                  <a:defRPr/>
                </a:pPr>
                <a:r>
                  <a:rPr lang="en-US" dirty="0" smtClean="0"/>
                  <a:t>Percent of Students</a:t>
                </a:r>
              </a:p>
            </c:rich>
          </c:tx>
          <c:layout/>
          <c:overlay val="0"/>
        </c:title>
        <c:numFmt formatCode="0%" sourceLinked="0"/>
        <c:majorTickMark val="out"/>
        <c:minorTickMark val="none"/>
        <c:tickLblPos val="nextTo"/>
        <c:crossAx val="152494080"/>
        <c:crosses val="autoZero"/>
        <c:crossBetween val="between"/>
      </c:valAx>
    </c:plotArea>
    <c:legend>
      <c:legendPos val="r"/>
      <c:layout>
        <c:manualLayout>
          <c:xMode val="edge"/>
          <c:yMode val="edge"/>
          <c:x val="0.68375328083989506"/>
          <c:y val="0.25775836614173231"/>
          <c:w val="0.30698745990084575"/>
          <c:h val="0.48448326771653544"/>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2013</c:v>
                </c:pt>
              </c:strCache>
            </c:strRef>
          </c:tx>
          <c:invertIfNegative val="0"/>
          <c:cat>
            <c:strRef>
              <c:f>Sheet1!$A$2:$A$4</c:f>
              <c:strCache>
                <c:ptCount val="3"/>
                <c:pt idx="0">
                  <c:v>Grade 5</c:v>
                </c:pt>
                <c:pt idx="1">
                  <c:v>Grade 8</c:v>
                </c:pt>
                <c:pt idx="2">
                  <c:v>Grade 10</c:v>
                </c:pt>
              </c:strCache>
            </c:strRef>
          </c:cat>
          <c:val>
            <c:numRef>
              <c:f>Sheet1!$B$2:$B$4</c:f>
              <c:numCache>
                <c:formatCode>General</c:formatCode>
                <c:ptCount val="3"/>
                <c:pt idx="0">
                  <c:v>63</c:v>
                </c:pt>
                <c:pt idx="1">
                  <c:v>61</c:v>
                </c:pt>
                <c:pt idx="2">
                  <c:v>49</c:v>
                </c:pt>
              </c:numCache>
            </c:numRef>
          </c:val>
        </c:ser>
        <c:ser>
          <c:idx val="1"/>
          <c:order val="1"/>
          <c:tx>
            <c:strRef>
              <c:f>Sheet1!$C$1</c:f>
              <c:strCache>
                <c:ptCount val="1"/>
                <c:pt idx="0">
                  <c:v>2014</c:v>
                </c:pt>
              </c:strCache>
            </c:strRef>
          </c:tx>
          <c:invertIfNegative val="0"/>
          <c:cat>
            <c:strRef>
              <c:f>Sheet1!$A$2:$A$4</c:f>
              <c:strCache>
                <c:ptCount val="3"/>
                <c:pt idx="0">
                  <c:v>Grade 5</c:v>
                </c:pt>
                <c:pt idx="1">
                  <c:v>Grade 8</c:v>
                </c:pt>
                <c:pt idx="2">
                  <c:v>Grade 10</c:v>
                </c:pt>
              </c:strCache>
            </c:strRef>
          </c:cat>
          <c:val>
            <c:numRef>
              <c:f>Sheet1!$C$2:$C$4</c:f>
              <c:numCache>
                <c:formatCode>General</c:formatCode>
                <c:ptCount val="3"/>
                <c:pt idx="0">
                  <c:v>60</c:v>
                </c:pt>
                <c:pt idx="1">
                  <c:v>63</c:v>
                </c:pt>
                <c:pt idx="2">
                  <c:v>47</c:v>
                </c:pt>
              </c:numCache>
            </c:numRef>
          </c:val>
        </c:ser>
        <c:ser>
          <c:idx val="2"/>
          <c:order val="2"/>
          <c:tx>
            <c:strRef>
              <c:f>Sheet1!$D$1</c:f>
              <c:strCache>
                <c:ptCount val="1"/>
                <c:pt idx="0">
                  <c:v>2015</c:v>
                </c:pt>
              </c:strCache>
            </c:strRef>
          </c:tx>
          <c:invertIfNegative val="0"/>
          <c:cat>
            <c:strRef>
              <c:f>Sheet1!$A$2:$A$4</c:f>
              <c:strCache>
                <c:ptCount val="3"/>
                <c:pt idx="0">
                  <c:v>Grade 5</c:v>
                </c:pt>
                <c:pt idx="1">
                  <c:v>Grade 8</c:v>
                </c:pt>
                <c:pt idx="2">
                  <c:v>Grade 10</c:v>
                </c:pt>
              </c:strCache>
            </c:strRef>
          </c:cat>
          <c:val>
            <c:numRef>
              <c:f>Sheet1!$D$2:$D$4</c:f>
              <c:numCache>
                <c:formatCode>General</c:formatCode>
                <c:ptCount val="3"/>
                <c:pt idx="0">
                  <c:v>56</c:v>
                </c:pt>
                <c:pt idx="1">
                  <c:v>61</c:v>
                </c:pt>
                <c:pt idx="2">
                  <c:v>45</c:v>
                </c:pt>
              </c:numCache>
            </c:numRef>
          </c:val>
        </c:ser>
        <c:dLbls>
          <c:showLegendKey val="0"/>
          <c:showVal val="0"/>
          <c:showCatName val="0"/>
          <c:showSerName val="0"/>
          <c:showPercent val="0"/>
          <c:showBubbleSize val="0"/>
        </c:dLbls>
        <c:gapWidth val="150"/>
        <c:axId val="158774784"/>
        <c:axId val="158776320"/>
      </c:barChart>
      <c:catAx>
        <c:axId val="158774784"/>
        <c:scaling>
          <c:orientation val="minMax"/>
        </c:scaling>
        <c:delete val="0"/>
        <c:axPos val="b"/>
        <c:majorTickMark val="out"/>
        <c:minorTickMark val="none"/>
        <c:tickLblPos val="nextTo"/>
        <c:crossAx val="158776320"/>
        <c:crosses val="autoZero"/>
        <c:auto val="1"/>
        <c:lblAlgn val="ctr"/>
        <c:lblOffset val="100"/>
        <c:noMultiLvlLbl val="0"/>
      </c:catAx>
      <c:valAx>
        <c:axId val="158776320"/>
        <c:scaling>
          <c:orientation val="minMax"/>
          <c:max val="100"/>
        </c:scaling>
        <c:delete val="0"/>
        <c:axPos val="l"/>
        <c:majorGridlines/>
        <c:title>
          <c:tx>
            <c:rich>
              <a:bodyPr rot="-5400000" vert="horz"/>
              <a:lstStyle/>
              <a:p>
                <a:pPr>
                  <a:defRPr/>
                </a:pPr>
                <a:r>
                  <a:rPr lang="en-US" dirty="0" smtClean="0"/>
                  <a:t>Percent At or Above Goal</a:t>
                </a:r>
                <a:endParaRPr lang="en-US" dirty="0"/>
              </a:p>
            </c:rich>
          </c:tx>
          <c:layout/>
          <c:overlay val="0"/>
        </c:title>
        <c:numFmt formatCode="General" sourceLinked="1"/>
        <c:majorTickMark val="out"/>
        <c:minorTickMark val="none"/>
        <c:tickLblPos val="nextTo"/>
        <c:crossAx val="158774784"/>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Smarter Balanced  2015
Percent at Level 3 &amp; 4: 
 Meets or Exceeds the Achievement Level</c:v>
                </c:pt>
              </c:strCache>
            </c:strRef>
          </c:tx>
          <c:invertIfNegative val="0"/>
          <c:cat>
            <c:strRef>
              <c:f>Sheet1!$A$2:$A$8</c:f>
              <c:strCache>
                <c:ptCount val="7"/>
                <c:pt idx="0">
                  <c:v>03</c:v>
                </c:pt>
                <c:pt idx="1">
                  <c:v>04</c:v>
                </c:pt>
                <c:pt idx="2">
                  <c:v>05</c:v>
                </c:pt>
                <c:pt idx="3">
                  <c:v>06</c:v>
                </c:pt>
                <c:pt idx="4">
                  <c:v>07</c:v>
                </c:pt>
                <c:pt idx="5">
                  <c:v>08</c:v>
                </c:pt>
                <c:pt idx="6">
                  <c:v>High School</c:v>
                </c:pt>
              </c:strCache>
            </c:strRef>
          </c:cat>
          <c:val>
            <c:numRef>
              <c:f>Sheet1!$B$2:$B$8</c:f>
              <c:numCache>
                <c:formatCode>0.0%</c:formatCode>
                <c:ptCount val="7"/>
                <c:pt idx="0">
                  <c:v>0.48021928784164886</c:v>
                </c:pt>
                <c:pt idx="1">
                  <c:v>0.44193648816936487</c:v>
                </c:pt>
                <c:pt idx="2">
                  <c:v>0.36898037091490626</c:v>
                </c:pt>
                <c:pt idx="3">
                  <c:v>0.37341372959608449</c:v>
                </c:pt>
                <c:pt idx="4">
                  <c:v>0.38792369052843534</c:v>
                </c:pt>
                <c:pt idx="5">
                  <c:v>0.36811198015541552</c:v>
                </c:pt>
                <c:pt idx="6">
                  <c:v>0.30558587780307522</c:v>
                </c:pt>
              </c:numCache>
            </c:numRef>
          </c:val>
        </c:ser>
        <c:ser>
          <c:idx val="1"/>
          <c:order val="1"/>
          <c:tx>
            <c:strRef>
              <c:f>Sheet1!$C$1</c:f>
              <c:strCache>
                <c:ptCount val="1"/>
                <c:pt idx="0">
                  <c:v>NAEP 2013 
Percent at or above Proficient</c:v>
                </c:pt>
              </c:strCache>
            </c:strRef>
          </c:tx>
          <c:invertIfNegative val="0"/>
          <c:cat>
            <c:strRef>
              <c:f>Sheet1!$A$2:$A$8</c:f>
              <c:strCache>
                <c:ptCount val="7"/>
                <c:pt idx="0">
                  <c:v>03</c:v>
                </c:pt>
                <c:pt idx="1">
                  <c:v>04</c:v>
                </c:pt>
                <c:pt idx="2">
                  <c:v>05</c:v>
                </c:pt>
                <c:pt idx="3">
                  <c:v>06</c:v>
                </c:pt>
                <c:pt idx="4">
                  <c:v>07</c:v>
                </c:pt>
                <c:pt idx="5">
                  <c:v>08</c:v>
                </c:pt>
                <c:pt idx="6">
                  <c:v>High School</c:v>
                </c:pt>
              </c:strCache>
            </c:strRef>
          </c:cat>
          <c:val>
            <c:numRef>
              <c:f>Sheet1!$C$2:$C$8</c:f>
              <c:numCache>
                <c:formatCode>0%</c:formatCode>
                <c:ptCount val="7"/>
                <c:pt idx="1">
                  <c:v>0.45</c:v>
                </c:pt>
                <c:pt idx="5">
                  <c:v>0.37</c:v>
                </c:pt>
                <c:pt idx="6">
                  <c:v>0.32</c:v>
                </c:pt>
              </c:numCache>
            </c:numRef>
          </c:val>
        </c:ser>
        <c:dLbls>
          <c:showLegendKey val="0"/>
          <c:showVal val="0"/>
          <c:showCatName val="0"/>
          <c:showSerName val="0"/>
          <c:showPercent val="0"/>
          <c:showBubbleSize val="0"/>
        </c:dLbls>
        <c:gapWidth val="150"/>
        <c:axId val="155665152"/>
        <c:axId val="155666688"/>
      </c:barChart>
      <c:catAx>
        <c:axId val="155665152"/>
        <c:scaling>
          <c:orientation val="minMax"/>
        </c:scaling>
        <c:delete val="0"/>
        <c:axPos val="b"/>
        <c:majorTickMark val="out"/>
        <c:minorTickMark val="none"/>
        <c:tickLblPos val="nextTo"/>
        <c:txPr>
          <a:bodyPr/>
          <a:lstStyle/>
          <a:p>
            <a:pPr>
              <a:defRPr sz="1600"/>
            </a:pPr>
            <a:endParaRPr lang="en-US"/>
          </a:p>
        </c:txPr>
        <c:crossAx val="155666688"/>
        <c:crosses val="autoZero"/>
        <c:auto val="1"/>
        <c:lblAlgn val="ctr"/>
        <c:lblOffset val="100"/>
        <c:noMultiLvlLbl val="0"/>
      </c:catAx>
      <c:valAx>
        <c:axId val="155666688"/>
        <c:scaling>
          <c:orientation val="minMax"/>
          <c:max val="1"/>
        </c:scaling>
        <c:delete val="0"/>
        <c:axPos val="l"/>
        <c:majorGridlines/>
        <c:title>
          <c:tx>
            <c:rich>
              <a:bodyPr rot="-5400000" vert="horz"/>
              <a:lstStyle/>
              <a:p>
                <a:pPr marL="0" marR="0" indent="0" algn="ctr" defTabSz="914400" rtl="0" eaLnBrk="1" fontAlgn="auto" latinLnBrk="0" hangingPunct="1">
                  <a:lnSpc>
                    <a:spcPct val="100000"/>
                  </a:lnSpc>
                  <a:spcBef>
                    <a:spcPts val="0"/>
                  </a:spcBef>
                  <a:spcAft>
                    <a:spcPts val="0"/>
                  </a:spcAft>
                  <a:buClrTx/>
                  <a:buSzTx/>
                  <a:buFontTx/>
                  <a:buNone/>
                  <a:tabLst/>
                  <a:defRPr sz="1800" b="1" i="0" u="none" strike="noStrike" kern="1200" baseline="0">
                    <a:solidFill>
                      <a:prstClr val="black"/>
                    </a:solidFill>
                    <a:latin typeface="+mn-lt"/>
                    <a:ea typeface="+mn-ea"/>
                    <a:cs typeface="+mn-cs"/>
                  </a:defRPr>
                </a:pPr>
                <a:r>
                  <a:rPr lang="en-US" sz="1800" b="1" i="0" baseline="0" dirty="0" smtClean="0">
                    <a:effectLst/>
                  </a:rPr>
                  <a:t>Percent of Students</a:t>
                </a:r>
              </a:p>
            </c:rich>
          </c:tx>
          <c:layout/>
          <c:overlay val="0"/>
        </c:title>
        <c:numFmt formatCode="0%" sourceLinked="0"/>
        <c:majorTickMark val="out"/>
        <c:minorTickMark val="none"/>
        <c:tickLblPos val="nextTo"/>
        <c:crossAx val="155665152"/>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High Needs</c:v>
                </c:pt>
              </c:strCache>
            </c:strRef>
          </c:tx>
          <c:invertIfNegative val="0"/>
          <c:cat>
            <c:strRef>
              <c:f>Sheet1!$A$2:$A$3</c:f>
              <c:strCache>
                <c:ptCount val="2"/>
                <c:pt idx="0">
                  <c:v>English Language Arts</c:v>
                </c:pt>
                <c:pt idx="1">
                  <c:v>Mathematics</c:v>
                </c:pt>
              </c:strCache>
            </c:strRef>
          </c:cat>
          <c:val>
            <c:numRef>
              <c:f>Sheet1!$B$2:$B$3</c:f>
              <c:numCache>
                <c:formatCode>0.0%</c:formatCode>
                <c:ptCount val="2"/>
                <c:pt idx="0">
                  <c:v>0.30599999999999999</c:v>
                </c:pt>
                <c:pt idx="1">
                  <c:v>0.16400000000000001</c:v>
                </c:pt>
              </c:numCache>
            </c:numRef>
          </c:val>
        </c:ser>
        <c:ser>
          <c:idx val="1"/>
          <c:order val="1"/>
          <c:tx>
            <c:strRef>
              <c:f>Sheet1!$C$1</c:f>
              <c:strCache>
                <c:ptCount val="1"/>
                <c:pt idx="0">
                  <c:v>Non High Needs</c:v>
                </c:pt>
              </c:strCache>
            </c:strRef>
          </c:tx>
          <c:invertIfNegative val="0"/>
          <c:cat>
            <c:strRef>
              <c:f>Sheet1!$A$2:$A$3</c:f>
              <c:strCache>
                <c:ptCount val="2"/>
                <c:pt idx="0">
                  <c:v>English Language Arts</c:v>
                </c:pt>
                <c:pt idx="1">
                  <c:v>Mathematics</c:v>
                </c:pt>
              </c:strCache>
            </c:strRef>
          </c:cat>
          <c:val>
            <c:numRef>
              <c:f>Sheet1!$C$2:$C$3</c:f>
              <c:numCache>
                <c:formatCode>0.0%</c:formatCode>
                <c:ptCount val="2"/>
                <c:pt idx="0">
                  <c:v>0.749</c:v>
                </c:pt>
                <c:pt idx="1">
                  <c:v>0.56999999999999995</c:v>
                </c:pt>
              </c:numCache>
            </c:numRef>
          </c:val>
        </c:ser>
        <c:dLbls>
          <c:dLblPos val="outEnd"/>
          <c:showLegendKey val="0"/>
          <c:showVal val="1"/>
          <c:showCatName val="0"/>
          <c:showSerName val="0"/>
          <c:showPercent val="0"/>
          <c:showBubbleSize val="0"/>
        </c:dLbls>
        <c:gapWidth val="150"/>
        <c:axId val="155235840"/>
        <c:axId val="155237376"/>
      </c:barChart>
      <c:catAx>
        <c:axId val="155235840"/>
        <c:scaling>
          <c:orientation val="minMax"/>
        </c:scaling>
        <c:delete val="0"/>
        <c:axPos val="b"/>
        <c:numFmt formatCode="General" sourceLinked="1"/>
        <c:majorTickMark val="out"/>
        <c:minorTickMark val="none"/>
        <c:tickLblPos val="nextTo"/>
        <c:crossAx val="155237376"/>
        <c:crosses val="autoZero"/>
        <c:auto val="1"/>
        <c:lblAlgn val="ctr"/>
        <c:lblOffset val="100"/>
        <c:noMultiLvlLbl val="0"/>
      </c:catAx>
      <c:valAx>
        <c:axId val="155237376"/>
        <c:scaling>
          <c:orientation val="minMax"/>
          <c:max val="1"/>
        </c:scaling>
        <c:delete val="0"/>
        <c:axPos val="l"/>
        <c:title>
          <c:tx>
            <c:rich>
              <a:bodyPr rot="-5400000" vert="horz"/>
              <a:lstStyle/>
              <a:p>
                <a:pPr>
                  <a:defRPr/>
                </a:pPr>
                <a:r>
                  <a:rPr lang="en-US" dirty="0" smtClean="0"/>
                  <a:t>Percent of Students</a:t>
                </a:r>
              </a:p>
              <a:p>
                <a:pPr>
                  <a:defRPr/>
                </a:pPr>
                <a:r>
                  <a:rPr lang="en-US" dirty="0" smtClean="0"/>
                  <a:t>At Levels 3 and 4</a:t>
                </a:r>
                <a:endParaRPr lang="en-US" dirty="0"/>
              </a:p>
            </c:rich>
          </c:tx>
          <c:layout/>
          <c:overlay val="0"/>
        </c:title>
        <c:numFmt formatCode="0%" sourceLinked="0"/>
        <c:majorTickMark val="out"/>
        <c:minorTickMark val="none"/>
        <c:tickLblPos val="nextTo"/>
        <c:crossAx val="155235840"/>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961565568192864"/>
          <c:y val="4.4409667541557306E-2"/>
          <c:w val="0.80147552736463512"/>
          <c:h val="0.75583092738407687"/>
        </c:manualLayout>
      </c:layout>
      <c:barChart>
        <c:barDir val="col"/>
        <c:grouping val="clustered"/>
        <c:varyColors val="0"/>
        <c:ser>
          <c:idx val="0"/>
          <c:order val="0"/>
          <c:tx>
            <c:strRef>
              <c:f>Sheet1!$B$1</c:f>
              <c:strCache>
                <c:ptCount val="1"/>
                <c:pt idx="0">
                  <c:v>English Language Arts</c:v>
                </c:pt>
              </c:strCache>
            </c:strRef>
          </c:tx>
          <c:invertIfNegative val="0"/>
          <c:cat>
            <c:strRef>
              <c:f>Sheet1!$A$2:$A$6</c:f>
              <c:strCache>
                <c:ptCount val="5"/>
                <c:pt idx="0">
                  <c:v>American Indian or Alaska Native</c:v>
                </c:pt>
                <c:pt idx="1">
                  <c:v>Asian</c:v>
                </c:pt>
                <c:pt idx="2">
                  <c:v>Black or African American</c:v>
                </c:pt>
                <c:pt idx="3">
                  <c:v>Hispanic/Latino of any race</c:v>
                </c:pt>
                <c:pt idx="4">
                  <c:v>White</c:v>
                </c:pt>
              </c:strCache>
            </c:strRef>
          </c:cat>
          <c:val>
            <c:numRef>
              <c:f>Sheet1!$B$2:$B$6</c:f>
              <c:numCache>
                <c:formatCode>0.0%</c:formatCode>
                <c:ptCount val="5"/>
                <c:pt idx="0">
                  <c:v>0.44398907103825136</c:v>
                </c:pt>
                <c:pt idx="1">
                  <c:v>0.75706871175149115</c:v>
                </c:pt>
                <c:pt idx="2">
                  <c:v>0.30276734060953064</c:v>
                </c:pt>
                <c:pt idx="3">
                  <c:v>0.32765151515151514</c:v>
                </c:pt>
                <c:pt idx="4">
                  <c:v>0.67310232830896333</c:v>
                </c:pt>
              </c:numCache>
            </c:numRef>
          </c:val>
        </c:ser>
        <c:dLbls>
          <c:dLblPos val="outEnd"/>
          <c:showLegendKey val="0"/>
          <c:showVal val="1"/>
          <c:showCatName val="0"/>
          <c:showSerName val="0"/>
          <c:showPercent val="0"/>
          <c:showBubbleSize val="0"/>
        </c:dLbls>
        <c:gapWidth val="150"/>
        <c:axId val="155330816"/>
        <c:axId val="155336704"/>
      </c:barChart>
      <c:catAx>
        <c:axId val="155330816"/>
        <c:scaling>
          <c:orientation val="minMax"/>
        </c:scaling>
        <c:delete val="0"/>
        <c:axPos val="b"/>
        <c:numFmt formatCode="General" sourceLinked="1"/>
        <c:majorTickMark val="out"/>
        <c:minorTickMark val="none"/>
        <c:tickLblPos val="nextTo"/>
        <c:txPr>
          <a:bodyPr/>
          <a:lstStyle/>
          <a:p>
            <a:pPr>
              <a:defRPr sz="1400"/>
            </a:pPr>
            <a:endParaRPr lang="en-US"/>
          </a:p>
        </c:txPr>
        <c:crossAx val="155336704"/>
        <c:crosses val="autoZero"/>
        <c:auto val="1"/>
        <c:lblAlgn val="ctr"/>
        <c:lblOffset val="100"/>
        <c:noMultiLvlLbl val="0"/>
      </c:catAx>
      <c:valAx>
        <c:axId val="155336704"/>
        <c:scaling>
          <c:orientation val="minMax"/>
          <c:max val="1"/>
        </c:scaling>
        <c:delete val="0"/>
        <c:axPos val="l"/>
        <c:title>
          <c:tx>
            <c:rich>
              <a:bodyPr rot="-5400000" vert="horz"/>
              <a:lstStyle/>
              <a:p>
                <a:pPr>
                  <a:defRPr/>
                </a:pPr>
                <a:r>
                  <a:rPr lang="en-US" dirty="0" smtClean="0"/>
                  <a:t>Percent of Students</a:t>
                </a:r>
              </a:p>
              <a:p>
                <a:pPr>
                  <a:defRPr/>
                </a:pPr>
                <a:r>
                  <a:rPr lang="en-US" dirty="0" smtClean="0"/>
                  <a:t>At Levels 3 and 4</a:t>
                </a:r>
                <a:endParaRPr lang="en-US" dirty="0"/>
              </a:p>
            </c:rich>
          </c:tx>
          <c:layout/>
          <c:overlay val="0"/>
        </c:title>
        <c:numFmt formatCode="0%" sourceLinked="0"/>
        <c:majorTickMark val="out"/>
        <c:minorTickMark val="none"/>
        <c:tickLblPos val="nextTo"/>
        <c:crossAx val="15533081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961565568192864"/>
          <c:y val="4.4409667541557306E-2"/>
          <c:w val="0.79221626810537582"/>
          <c:h val="0.75583092738407687"/>
        </c:manualLayout>
      </c:layout>
      <c:barChart>
        <c:barDir val="col"/>
        <c:grouping val="clustered"/>
        <c:varyColors val="0"/>
        <c:ser>
          <c:idx val="0"/>
          <c:order val="0"/>
          <c:tx>
            <c:strRef>
              <c:f>Sheet1!$B$1</c:f>
              <c:strCache>
                <c:ptCount val="1"/>
                <c:pt idx="0">
                  <c:v>Mathematics</c:v>
                </c:pt>
              </c:strCache>
            </c:strRef>
          </c:tx>
          <c:invertIfNegative val="0"/>
          <c:cat>
            <c:strRef>
              <c:f>Sheet1!$A$2:$A$6</c:f>
              <c:strCache>
                <c:ptCount val="5"/>
                <c:pt idx="0">
                  <c:v>American Indian or Alaska Native</c:v>
                </c:pt>
                <c:pt idx="1">
                  <c:v>Asian</c:v>
                </c:pt>
                <c:pt idx="2">
                  <c:v>Black or African American</c:v>
                </c:pt>
                <c:pt idx="3">
                  <c:v>Hispanic/Latino of any race</c:v>
                </c:pt>
                <c:pt idx="4">
                  <c:v>White</c:v>
                </c:pt>
              </c:strCache>
            </c:strRef>
          </c:cat>
          <c:val>
            <c:numRef>
              <c:f>Sheet1!$B$2:$B$6</c:f>
              <c:numCache>
                <c:formatCode>0.0%</c:formatCode>
                <c:ptCount val="5"/>
                <c:pt idx="0">
                  <c:v>0.24931880108991825</c:v>
                </c:pt>
                <c:pt idx="1">
                  <c:v>0.65968464986860409</c:v>
                </c:pt>
                <c:pt idx="2">
                  <c:v>0.13901492537313434</c:v>
                </c:pt>
                <c:pt idx="3">
                  <c:v>0.1734197157169915</c:v>
                </c:pt>
                <c:pt idx="4">
                  <c:v>0.50307418075666177</c:v>
                </c:pt>
              </c:numCache>
            </c:numRef>
          </c:val>
        </c:ser>
        <c:dLbls>
          <c:dLblPos val="outEnd"/>
          <c:showLegendKey val="0"/>
          <c:showVal val="1"/>
          <c:showCatName val="0"/>
          <c:showSerName val="0"/>
          <c:showPercent val="0"/>
          <c:showBubbleSize val="0"/>
        </c:dLbls>
        <c:gapWidth val="150"/>
        <c:axId val="122653312"/>
        <c:axId val="155365376"/>
      </c:barChart>
      <c:catAx>
        <c:axId val="122653312"/>
        <c:scaling>
          <c:orientation val="minMax"/>
        </c:scaling>
        <c:delete val="0"/>
        <c:axPos val="b"/>
        <c:numFmt formatCode="General" sourceLinked="1"/>
        <c:majorTickMark val="out"/>
        <c:minorTickMark val="none"/>
        <c:tickLblPos val="nextTo"/>
        <c:txPr>
          <a:bodyPr/>
          <a:lstStyle/>
          <a:p>
            <a:pPr>
              <a:defRPr sz="1400"/>
            </a:pPr>
            <a:endParaRPr lang="en-US"/>
          </a:p>
        </c:txPr>
        <c:crossAx val="155365376"/>
        <c:crosses val="autoZero"/>
        <c:auto val="1"/>
        <c:lblAlgn val="ctr"/>
        <c:lblOffset val="100"/>
        <c:noMultiLvlLbl val="0"/>
      </c:catAx>
      <c:valAx>
        <c:axId val="155365376"/>
        <c:scaling>
          <c:orientation val="minMax"/>
          <c:max val="1"/>
        </c:scaling>
        <c:delete val="0"/>
        <c:axPos val="l"/>
        <c:title>
          <c:tx>
            <c:rich>
              <a:bodyPr rot="-5400000" vert="horz"/>
              <a:lstStyle/>
              <a:p>
                <a:pPr>
                  <a:defRPr/>
                </a:pPr>
                <a:r>
                  <a:rPr lang="en-US" dirty="0" smtClean="0"/>
                  <a:t>Percent of Students</a:t>
                </a:r>
              </a:p>
              <a:p>
                <a:pPr>
                  <a:defRPr/>
                </a:pPr>
                <a:r>
                  <a:rPr lang="en-US" dirty="0" smtClean="0"/>
                  <a:t>At Levels 3 and 4</a:t>
                </a:r>
                <a:endParaRPr lang="en-US" dirty="0"/>
              </a:p>
            </c:rich>
          </c:tx>
          <c:layout/>
          <c:overlay val="0"/>
        </c:title>
        <c:numFmt formatCode="0%" sourceLinked="0"/>
        <c:majorTickMark val="out"/>
        <c:minorTickMark val="none"/>
        <c:tickLblPos val="nextTo"/>
        <c:crossAx val="12265331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All Tested Grades</c:v>
                </c:pt>
              </c:strCache>
            </c:strRef>
          </c:tx>
          <c:invertIfNegative val="0"/>
          <c:cat>
            <c:strRef>
              <c:f>Sheet1!$B$1:$C$1</c:f>
              <c:strCache>
                <c:ptCount val="2"/>
                <c:pt idx="0">
                  <c:v>English Language Arts</c:v>
                </c:pt>
                <c:pt idx="1">
                  <c:v>Mathematics
Participation Rate</c:v>
                </c:pt>
              </c:strCache>
            </c:strRef>
          </c:cat>
          <c:val>
            <c:numRef>
              <c:f>Sheet1!$B$2:$C$2</c:f>
              <c:numCache>
                <c:formatCode>0.0%</c:formatCode>
                <c:ptCount val="2"/>
                <c:pt idx="0">
                  <c:v>0.96011308794929051</c:v>
                </c:pt>
                <c:pt idx="1">
                  <c:v>0.95826283338112994</c:v>
                </c:pt>
              </c:numCache>
            </c:numRef>
          </c:val>
        </c:ser>
        <c:dLbls>
          <c:dLblPos val="outEnd"/>
          <c:showLegendKey val="0"/>
          <c:showVal val="1"/>
          <c:showCatName val="0"/>
          <c:showSerName val="0"/>
          <c:showPercent val="0"/>
          <c:showBubbleSize val="0"/>
        </c:dLbls>
        <c:gapWidth val="150"/>
        <c:axId val="157290496"/>
        <c:axId val="157292032"/>
      </c:barChart>
      <c:catAx>
        <c:axId val="157290496"/>
        <c:scaling>
          <c:orientation val="minMax"/>
        </c:scaling>
        <c:delete val="0"/>
        <c:axPos val="b"/>
        <c:majorTickMark val="out"/>
        <c:minorTickMark val="none"/>
        <c:tickLblPos val="nextTo"/>
        <c:txPr>
          <a:bodyPr/>
          <a:lstStyle/>
          <a:p>
            <a:pPr>
              <a:defRPr sz="1600"/>
            </a:pPr>
            <a:endParaRPr lang="en-US"/>
          </a:p>
        </c:txPr>
        <c:crossAx val="157292032"/>
        <c:crosses val="autoZero"/>
        <c:auto val="1"/>
        <c:lblAlgn val="ctr"/>
        <c:lblOffset val="100"/>
        <c:noMultiLvlLbl val="0"/>
      </c:catAx>
      <c:valAx>
        <c:axId val="157292032"/>
        <c:scaling>
          <c:orientation val="minMax"/>
          <c:max val="1"/>
          <c:min val="0"/>
        </c:scaling>
        <c:delete val="0"/>
        <c:axPos val="l"/>
        <c:numFmt formatCode="0%" sourceLinked="0"/>
        <c:majorTickMark val="out"/>
        <c:minorTickMark val="none"/>
        <c:tickLblPos val="nextTo"/>
        <c:crossAx val="157290496"/>
        <c:crosses val="autoZero"/>
        <c:crossBetween val="between"/>
        <c:majorUnit val="0.1"/>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English Language Arts</c:v>
                </c:pt>
              </c:strCache>
            </c:strRef>
          </c:tx>
          <c:invertIfNegative val="0"/>
          <c:cat>
            <c:strRef>
              <c:f>Sheet1!$A$2:$A$8</c:f>
              <c:strCache>
                <c:ptCount val="7"/>
                <c:pt idx="0">
                  <c:v>03</c:v>
                </c:pt>
                <c:pt idx="1">
                  <c:v>04</c:v>
                </c:pt>
                <c:pt idx="2">
                  <c:v>05</c:v>
                </c:pt>
                <c:pt idx="3">
                  <c:v>06</c:v>
                </c:pt>
                <c:pt idx="4">
                  <c:v>07</c:v>
                </c:pt>
                <c:pt idx="5">
                  <c:v>08</c:v>
                </c:pt>
                <c:pt idx="6">
                  <c:v>11</c:v>
                </c:pt>
              </c:strCache>
            </c:strRef>
          </c:cat>
          <c:val>
            <c:numRef>
              <c:f>Sheet1!$B$2:$B$8</c:f>
              <c:numCache>
                <c:formatCode>0.0%</c:formatCode>
                <c:ptCount val="7"/>
                <c:pt idx="0">
                  <c:v>0.98800249298846998</c:v>
                </c:pt>
                <c:pt idx="1">
                  <c:v>0.98849104859335035</c:v>
                </c:pt>
                <c:pt idx="2">
                  <c:v>0.98787401174466782</c:v>
                </c:pt>
                <c:pt idx="3">
                  <c:v>0.98477421271538923</c:v>
                </c:pt>
                <c:pt idx="4">
                  <c:v>0.97726586862488685</c:v>
                </c:pt>
                <c:pt idx="5">
                  <c:v>0.97374163336357178</c:v>
                </c:pt>
                <c:pt idx="6">
                  <c:v>0.82158302323242483</c:v>
                </c:pt>
              </c:numCache>
            </c:numRef>
          </c:val>
        </c:ser>
        <c:ser>
          <c:idx val="1"/>
          <c:order val="1"/>
          <c:tx>
            <c:strRef>
              <c:f>Sheet1!$C$1</c:f>
              <c:strCache>
                <c:ptCount val="1"/>
                <c:pt idx="0">
                  <c:v>Mathematics</c:v>
                </c:pt>
              </c:strCache>
            </c:strRef>
          </c:tx>
          <c:invertIfNegative val="0"/>
          <c:cat>
            <c:strRef>
              <c:f>Sheet1!$A$2:$A$8</c:f>
              <c:strCache>
                <c:ptCount val="7"/>
                <c:pt idx="0">
                  <c:v>03</c:v>
                </c:pt>
                <c:pt idx="1">
                  <c:v>04</c:v>
                </c:pt>
                <c:pt idx="2">
                  <c:v>05</c:v>
                </c:pt>
                <c:pt idx="3">
                  <c:v>06</c:v>
                </c:pt>
                <c:pt idx="4">
                  <c:v>07</c:v>
                </c:pt>
                <c:pt idx="5">
                  <c:v>08</c:v>
                </c:pt>
                <c:pt idx="6">
                  <c:v>11</c:v>
                </c:pt>
              </c:strCache>
            </c:strRef>
          </c:cat>
          <c:val>
            <c:numRef>
              <c:f>Sheet1!$C$2:$C$8</c:f>
              <c:numCache>
                <c:formatCode>0.0%</c:formatCode>
                <c:ptCount val="7"/>
                <c:pt idx="0">
                  <c:v>0.9878187261278002</c:v>
                </c:pt>
                <c:pt idx="1">
                  <c:v>0.98792024820711055</c:v>
                </c:pt>
                <c:pt idx="2">
                  <c:v>0.9879155606118063</c:v>
                </c:pt>
                <c:pt idx="3">
                  <c:v>0.98433607143738133</c:v>
                </c:pt>
                <c:pt idx="4">
                  <c:v>0.97779613497546813</c:v>
                </c:pt>
                <c:pt idx="5">
                  <c:v>0.97169489043970525</c:v>
                </c:pt>
                <c:pt idx="6">
                  <c:v>0.81096673857422363</c:v>
                </c:pt>
              </c:numCache>
            </c:numRef>
          </c:val>
        </c:ser>
        <c:dLbls>
          <c:showLegendKey val="0"/>
          <c:showVal val="0"/>
          <c:showCatName val="0"/>
          <c:showSerName val="0"/>
          <c:showPercent val="0"/>
          <c:showBubbleSize val="0"/>
        </c:dLbls>
        <c:gapWidth val="150"/>
        <c:axId val="157305856"/>
        <c:axId val="157319936"/>
      </c:barChart>
      <c:catAx>
        <c:axId val="157305856"/>
        <c:scaling>
          <c:orientation val="minMax"/>
        </c:scaling>
        <c:delete val="0"/>
        <c:axPos val="b"/>
        <c:majorTickMark val="out"/>
        <c:minorTickMark val="none"/>
        <c:tickLblPos val="nextTo"/>
        <c:txPr>
          <a:bodyPr/>
          <a:lstStyle/>
          <a:p>
            <a:pPr>
              <a:defRPr sz="1600"/>
            </a:pPr>
            <a:endParaRPr lang="en-US"/>
          </a:p>
        </c:txPr>
        <c:crossAx val="157319936"/>
        <c:crosses val="autoZero"/>
        <c:auto val="1"/>
        <c:lblAlgn val="ctr"/>
        <c:lblOffset val="100"/>
        <c:noMultiLvlLbl val="0"/>
      </c:catAx>
      <c:valAx>
        <c:axId val="157319936"/>
        <c:scaling>
          <c:orientation val="minMax"/>
          <c:max val="1"/>
        </c:scaling>
        <c:delete val="0"/>
        <c:axPos val="l"/>
        <c:majorGridlines/>
        <c:numFmt formatCode="0%" sourceLinked="0"/>
        <c:majorTickMark val="out"/>
        <c:minorTickMark val="none"/>
        <c:tickLblPos val="nextTo"/>
        <c:crossAx val="157305856"/>
        <c:crosses val="autoZero"/>
        <c:crossBetween val="between"/>
        <c:majorUnit val="0.1"/>
      </c:valAx>
    </c:plotArea>
    <c:legend>
      <c:legendPos val="r"/>
      <c:layout>
        <c:manualLayout>
          <c:xMode val="edge"/>
          <c:yMode val="edge"/>
          <c:x val="0.76886896082434142"/>
          <c:y val="0.35092845214353385"/>
          <c:w val="0.22187177991639934"/>
          <c:h val="0.46073246296575526"/>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7902692718965678E-2"/>
          <c:y val="4.8136931636600197E-2"/>
          <c:w val="0.88392923106833865"/>
          <c:h val="0.77702852639694564"/>
        </c:manualLayout>
      </c:layout>
      <c:barChart>
        <c:barDir val="col"/>
        <c:grouping val="clustered"/>
        <c:varyColors val="0"/>
        <c:ser>
          <c:idx val="0"/>
          <c:order val="0"/>
          <c:tx>
            <c:strRef>
              <c:f>Sheet1!$B$1</c:f>
              <c:strCache>
                <c:ptCount val="1"/>
                <c:pt idx="0">
                  <c:v>English Language Arts</c:v>
                </c:pt>
              </c:strCache>
            </c:strRef>
          </c:tx>
          <c:invertIfNegative val="0"/>
          <c:cat>
            <c:strRef>
              <c:f>Sheet1!$A$2:$A$6</c:f>
              <c:strCache>
                <c:ptCount val="5"/>
                <c:pt idx="0">
                  <c:v>High Needs</c:v>
                </c:pt>
                <c:pt idx="1">
                  <c:v>Asian</c:v>
                </c:pt>
                <c:pt idx="2">
                  <c:v>Black or African American</c:v>
                </c:pt>
                <c:pt idx="3">
                  <c:v>Hispanic/Latino of any race</c:v>
                </c:pt>
                <c:pt idx="4">
                  <c:v>White</c:v>
                </c:pt>
              </c:strCache>
            </c:strRef>
          </c:cat>
          <c:val>
            <c:numRef>
              <c:f>Sheet1!$B$2:$B$6</c:f>
              <c:numCache>
                <c:formatCode>0.0%</c:formatCode>
                <c:ptCount val="5"/>
                <c:pt idx="0">
                  <c:v>0.96157678110606604</c:v>
                </c:pt>
                <c:pt idx="1">
                  <c:v>0.96817808321505938</c:v>
                </c:pt>
                <c:pt idx="2">
                  <c:v>0.96265287461424165</c:v>
                </c:pt>
                <c:pt idx="3">
                  <c:v>0.96599759064764068</c:v>
                </c:pt>
                <c:pt idx="4">
                  <c:v>0.95643939393939392</c:v>
                </c:pt>
              </c:numCache>
            </c:numRef>
          </c:val>
        </c:ser>
        <c:dLbls>
          <c:dLblPos val="outEnd"/>
          <c:showLegendKey val="0"/>
          <c:showVal val="1"/>
          <c:showCatName val="0"/>
          <c:showSerName val="0"/>
          <c:showPercent val="0"/>
          <c:showBubbleSize val="0"/>
        </c:dLbls>
        <c:gapWidth val="150"/>
        <c:axId val="157391104"/>
        <c:axId val="157396992"/>
      </c:barChart>
      <c:catAx>
        <c:axId val="157391104"/>
        <c:scaling>
          <c:orientation val="minMax"/>
        </c:scaling>
        <c:delete val="0"/>
        <c:axPos val="b"/>
        <c:majorTickMark val="out"/>
        <c:minorTickMark val="none"/>
        <c:tickLblPos val="nextTo"/>
        <c:txPr>
          <a:bodyPr/>
          <a:lstStyle/>
          <a:p>
            <a:pPr>
              <a:defRPr sz="1600"/>
            </a:pPr>
            <a:endParaRPr lang="en-US"/>
          </a:p>
        </c:txPr>
        <c:crossAx val="157396992"/>
        <c:crosses val="autoZero"/>
        <c:auto val="1"/>
        <c:lblAlgn val="ctr"/>
        <c:lblOffset val="100"/>
        <c:noMultiLvlLbl val="0"/>
      </c:catAx>
      <c:valAx>
        <c:axId val="157396992"/>
        <c:scaling>
          <c:orientation val="minMax"/>
          <c:max val="1"/>
          <c:min val="0"/>
        </c:scaling>
        <c:delete val="0"/>
        <c:axPos val="l"/>
        <c:numFmt formatCode="0%" sourceLinked="0"/>
        <c:majorTickMark val="out"/>
        <c:minorTickMark val="none"/>
        <c:tickLblPos val="nextTo"/>
        <c:crossAx val="157391104"/>
        <c:crosses val="autoZero"/>
        <c:crossBetween val="between"/>
        <c:majorUnit val="0.1"/>
      </c:valAx>
    </c:plotArea>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7902692718965678E-2"/>
          <c:y val="4.8136931636600197E-2"/>
          <c:w val="0.87466997180907946"/>
          <c:h val="0.77702852639694564"/>
        </c:manualLayout>
      </c:layout>
      <c:barChart>
        <c:barDir val="col"/>
        <c:grouping val="clustered"/>
        <c:varyColors val="0"/>
        <c:ser>
          <c:idx val="0"/>
          <c:order val="0"/>
          <c:tx>
            <c:strRef>
              <c:f>Sheet1!$B$1</c:f>
              <c:strCache>
                <c:ptCount val="1"/>
                <c:pt idx="0">
                  <c:v>Mathematics</c:v>
                </c:pt>
              </c:strCache>
            </c:strRef>
          </c:tx>
          <c:invertIfNegative val="0"/>
          <c:cat>
            <c:strRef>
              <c:f>Sheet1!$A$2:$A$6</c:f>
              <c:strCache>
                <c:ptCount val="5"/>
                <c:pt idx="0">
                  <c:v>High Needs</c:v>
                </c:pt>
                <c:pt idx="1">
                  <c:v>Asian</c:v>
                </c:pt>
                <c:pt idx="2">
                  <c:v>Black or African American</c:v>
                </c:pt>
                <c:pt idx="3">
                  <c:v>Hispanic/Latino of any race</c:v>
                </c:pt>
                <c:pt idx="4">
                  <c:v>White</c:v>
                </c:pt>
              </c:strCache>
            </c:strRef>
          </c:cat>
          <c:val>
            <c:numRef>
              <c:f>Sheet1!$B$2:$B$6</c:f>
              <c:numCache>
                <c:formatCode>0.0%</c:formatCode>
                <c:ptCount val="5"/>
                <c:pt idx="0">
                  <c:v>0.96015227810961756</c:v>
                </c:pt>
                <c:pt idx="1">
                  <c:v>0.97014925373134331</c:v>
                </c:pt>
                <c:pt idx="2">
                  <c:v>0.960233918128655</c:v>
                </c:pt>
                <c:pt idx="3">
                  <c:v>0.96567570729098784</c:v>
                </c:pt>
                <c:pt idx="4">
                  <c:v>0.95380948871035109</c:v>
                </c:pt>
              </c:numCache>
            </c:numRef>
          </c:val>
        </c:ser>
        <c:dLbls>
          <c:dLblPos val="outEnd"/>
          <c:showLegendKey val="0"/>
          <c:showVal val="1"/>
          <c:showCatName val="0"/>
          <c:showSerName val="0"/>
          <c:showPercent val="0"/>
          <c:showBubbleSize val="0"/>
        </c:dLbls>
        <c:gapWidth val="150"/>
        <c:axId val="157403776"/>
        <c:axId val="158597504"/>
      </c:barChart>
      <c:catAx>
        <c:axId val="157403776"/>
        <c:scaling>
          <c:orientation val="minMax"/>
        </c:scaling>
        <c:delete val="0"/>
        <c:axPos val="b"/>
        <c:majorTickMark val="out"/>
        <c:minorTickMark val="none"/>
        <c:tickLblPos val="nextTo"/>
        <c:txPr>
          <a:bodyPr/>
          <a:lstStyle/>
          <a:p>
            <a:pPr>
              <a:defRPr sz="1600" b="0"/>
            </a:pPr>
            <a:endParaRPr lang="en-US"/>
          </a:p>
        </c:txPr>
        <c:crossAx val="158597504"/>
        <c:crosses val="autoZero"/>
        <c:auto val="1"/>
        <c:lblAlgn val="ctr"/>
        <c:lblOffset val="100"/>
        <c:noMultiLvlLbl val="0"/>
      </c:catAx>
      <c:valAx>
        <c:axId val="158597504"/>
        <c:scaling>
          <c:orientation val="minMax"/>
          <c:max val="1"/>
          <c:min val="0"/>
        </c:scaling>
        <c:delete val="0"/>
        <c:axPos val="l"/>
        <c:numFmt formatCode="0%" sourceLinked="0"/>
        <c:majorTickMark val="out"/>
        <c:minorTickMark val="none"/>
        <c:tickLblPos val="nextTo"/>
        <c:crossAx val="157403776"/>
        <c:crosses val="autoZero"/>
        <c:crossBetween val="between"/>
        <c:majorUnit val="0.1"/>
      </c:valAx>
    </c:plotArea>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5747" tIns="47873" rIns="95747" bIns="47873" rtlCol="0"/>
          <a:lstStyle>
            <a:lvl1pPr algn="l">
              <a:defRPr sz="1300"/>
            </a:lvl1pPr>
          </a:lstStyle>
          <a:p>
            <a:endParaRPr lang="en-US" dirty="0"/>
          </a:p>
        </p:txBody>
      </p:sp>
      <p:sp>
        <p:nvSpPr>
          <p:cNvPr id="3" name="Date Placeholder 2"/>
          <p:cNvSpPr>
            <a:spLocks noGrp="1"/>
          </p:cNvSpPr>
          <p:nvPr>
            <p:ph type="dt" sz="quarter" idx="1"/>
          </p:nvPr>
        </p:nvSpPr>
        <p:spPr>
          <a:xfrm>
            <a:off x="4143587" y="0"/>
            <a:ext cx="3169920" cy="480060"/>
          </a:xfrm>
          <a:prstGeom prst="rect">
            <a:avLst/>
          </a:prstGeom>
        </p:spPr>
        <p:txBody>
          <a:bodyPr vert="horz" lIns="95747" tIns="47873" rIns="95747" bIns="47873" rtlCol="0"/>
          <a:lstStyle>
            <a:lvl1pPr algn="r">
              <a:defRPr sz="1300"/>
            </a:lvl1pPr>
          </a:lstStyle>
          <a:p>
            <a:fld id="{2D04B7BC-D60E-44D2-A7AB-52042780A720}" type="datetimeFigureOut">
              <a:rPr lang="en-US" smtClean="0"/>
              <a:t>9/2/2015</a:t>
            </a:fld>
            <a:endParaRPr lang="en-US" dirty="0"/>
          </a:p>
        </p:txBody>
      </p:sp>
      <p:sp>
        <p:nvSpPr>
          <p:cNvPr id="4" name="Footer Placeholder 3"/>
          <p:cNvSpPr>
            <a:spLocks noGrp="1"/>
          </p:cNvSpPr>
          <p:nvPr>
            <p:ph type="ftr" sz="quarter" idx="2"/>
          </p:nvPr>
        </p:nvSpPr>
        <p:spPr>
          <a:xfrm>
            <a:off x="0" y="9119474"/>
            <a:ext cx="3169920" cy="480060"/>
          </a:xfrm>
          <a:prstGeom prst="rect">
            <a:avLst/>
          </a:prstGeom>
        </p:spPr>
        <p:txBody>
          <a:bodyPr vert="horz" lIns="95747" tIns="47873" rIns="95747" bIns="47873" rtlCol="0" anchor="b"/>
          <a:lstStyle>
            <a:lvl1pPr algn="l">
              <a:defRPr sz="1300"/>
            </a:lvl1pPr>
          </a:lstStyle>
          <a:p>
            <a:endParaRPr lang="en-US" dirty="0"/>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5747" tIns="47873" rIns="95747" bIns="47873" rtlCol="0" anchor="b"/>
          <a:lstStyle>
            <a:lvl1pPr algn="r">
              <a:defRPr sz="1300"/>
            </a:lvl1pPr>
          </a:lstStyle>
          <a:p>
            <a:fld id="{4AE6C87A-0398-4946-8174-F77B00D05BB6}" type="slidenum">
              <a:rPr lang="en-US" smtClean="0"/>
              <a:t>‹#›</a:t>
            </a:fld>
            <a:endParaRPr lang="en-US" dirty="0"/>
          </a:p>
        </p:txBody>
      </p:sp>
    </p:spTree>
    <p:extLst>
      <p:ext uri="{BB962C8B-B14F-4D97-AF65-F5344CB8AC3E}">
        <p14:creationId xmlns:p14="http://schemas.microsoft.com/office/powerpoint/2010/main" val="19692263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5747" tIns="47873" rIns="95747" bIns="47873" rtlCol="0"/>
          <a:lstStyle>
            <a:lvl1pPr algn="l">
              <a:defRPr sz="1300"/>
            </a:lvl1pPr>
          </a:lstStyle>
          <a:p>
            <a:endParaRPr lang="en-US" dirty="0"/>
          </a:p>
        </p:txBody>
      </p:sp>
      <p:sp>
        <p:nvSpPr>
          <p:cNvPr id="3" name="Date Placeholder 2"/>
          <p:cNvSpPr>
            <a:spLocks noGrp="1"/>
          </p:cNvSpPr>
          <p:nvPr>
            <p:ph type="dt" idx="1"/>
          </p:nvPr>
        </p:nvSpPr>
        <p:spPr>
          <a:xfrm>
            <a:off x="4143587" y="0"/>
            <a:ext cx="3169920" cy="480060"/>
          </a:xfrm>
          <a:prstGeom prst="rect">
            <a:avLst/>
          </a:prstGeom>
        </p:spPr>
        <p:txBody>
          <a:bodyPr vert="horz" lIns="95747" tIns="47873" rIns="95747" bIns="47873" rtlCol="0"/>
          <a:lstStyle>
            <a:lvl1pPr algn="r">
              <a:defRPr sz="1300"/>
            </a:lvl1pPr>
          </a:lstStyle>
          <a:p>
            <a:fld id="{A0332D37-510D-46EC-936E-EC560387313F}" type="datetimeFigureOut">
              <a:rPr lang="en-US" smtClean="0"/>
              <a:t>9/2/2015</a:t>
            </a:fld>
            <a:endParaRPr lang="en-US" dirty="0"/>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5747" tIns="47873" rIns="95747" bIns="47873" rtlCol="0" anchor="ctr"/>
          <a:lstStyle/>
          <a:p>
            <a:endParaRPr lang="en-US" dirty="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5747" tIns="47873" rIns="95747" bIns="4787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5747" tIns="47873" rIns="95747" bIns="47873"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5747" tIns="47873" rIns="95747" bIns="47873" rtlCol="0" anchor="b"/>
          <a:lstStyle>
            <a:lvl1pPr algn="r">
              <a:defRPr sz="1300"/>
            </a:lvl1pPr>
          </a:lstStyle>
          <a:p>
            <a:fld id="{73E67C7E-CE31-4A21-A09C-7CFD26BBE226}" type="slidenum">
              <a:rPr lang="en-US" smtClean="0"/>
              <a:t>‹#›</a:t>
            </a:fld>
            <a:endParaRPr lang="en-US" dirty="0"/>
          </a:p>
        </p:txBody>
      </p:sp>
    </p:spTree>
    <p:extLst>
      <p:ext uri="{BB962C8B-B14F-4D97-AF65-F5344CB8AC3E}">
        <p14:creationId xmlns:p14="http://schemas.microsoft.com/office/powerpoint/2010/main" val="5451416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E67C7E-CE31-4A21-A09C-7CFD26BBE226}" type="slidenum">
              <a:rPr lang="en-US" smtClean="0"/>
              <a:t>11</a:t>
            </a:fld>
            <a:endParaRPr lang="en-US" dirty="0"/>
          </a:p>
        </p:txBody>
      </p:sp>
    </p:spTree>
    <p:extLst>
      <p:ext uri="{BB962C8B-B14F-4D97-AF65-F5344CB8AC3E}">
        <p14:creationId xmlns:p14="http://schemas.microsoft.com/office/powerpoint/2010/main" val="18210972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D58D358-78DD-47B7-9102-F99C85268CC8}" type="datetime1">
              <a:rPr lang="en-US" smtClean="0"/>
              <a:t>9/2/2015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EB53C300-C79D-4DCD-90CB-DC22F9E1BF7A}" type="slidenum">
              <a:rPr lang="en-US" smtClean="0"/>
              <a:t>‹#›</a:t>
            </a:fld>
            <a:endParaRPr lang="en-US" dirty="0"/>
          </a:p>
        </p:txBody>
      </p:sp>
    </p:spTree>
    <p:extLst>
      <p:ext uri="{BB962C8B-B14F-4D97-AF65-F5344CB8AC3E}">
        <p14:creationId xmlns:p14="http://schemas.microsoft.com/office/powerpoint/2010/main" val="348095906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4FD36A5-5DD3-4A05-9589-3C3C25C01D95}" type="datetime1">
              <a:rPr lang="en-US" smtClean="0"/>
              <a:t>9/2/2015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EB53C300-C79D-4DCD-90CB-DC22F9E1BF7A}" type="slidenum">
              <a:rPr lang="en-US" smtClean="0"/>
              <a:t>‹#›</a:t>
            </a:fld>
            <a:endParaRPr lang="en-US" dirty="0"/>
          </a:p>
        </p:txBody>
      </p:sp>
    </p:spTree>
    <p:extLst>
      <p:ext uri="{BB962C8B-B14F-4D97-AF65-F5344CB8AC3E}">
        <p14:creationId xmlns:p14="http://schemas.microsoft.com/office/powerpoint/2010/main" val="225540690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21793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8332553" y="6019800"/>
            <a:ext cx="533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53C300-C79D-4DCD-90CB-DC22F9E1BF7A}" type="slidenum">
              <a:rPr lang="en-US" smtClean="0"/>
              <a:t>‹#›</a:t>
            </a:fld>
            <a:endParaRPr lang="en-US" dirty="0"/>
          </a:p>
        </p:txBody>
      </p:sp>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06311" y="5818130"/>
            <a:ext cx="1096963" cy="832417"/>
          </a:xfrm>
          <a:prstGeom prst="rect">
            <a:avLst/>
          </a:prstGeom>
        </p:spPr>
      </p:pic>
      <p:cxnSp>
        <p:nvCxnSpPr>
          <p:cNvPr id="8" name="Straight Connector 7"/>
          <p:cNvCxnSpPr/>
          <p:nvPr userDrawn="1"/>
        </p:nvCxnSpPr>
        <p:spPr>
          <a:xfrm>
            <a:off x="1303274" y="6650768"/>
            <a:ext cx="7562679" cy="0"/>
          </a:xfrm>
          <a:prstGeom prst="line">
            <a:avLst/>
          </a:prstGeom>
          <a:ln w="9525" cmpd="sng">
            <a:solidFill>
              <a:srgbClr val="002D73"/>
            </a:solidFill>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userDrawn="1"/>
        </p:nvSpPr>
        <p:spPr>
          <a:xfrm>
            <a:off x="4716939" y="6374493"/>
            <a:ext cx="4220006" cy="276999"/>
          </a:xfrm>
          <a:prstGeom prst="rect">
            <a:avLst/>
          </a:prstGeom>
          <a:noFill/>
        </p:spPr>
        <p:txBody>
          <a:bodyPr wrap="square" rtlCol="0">
            <a:spAutoFit/>
          </a:bodyPr>
          <a:lstStyle/>
          <a:p>
            <a:pPr algn="r"/>
            <a:r>
              <a:rPr lang="en-US" sz="1200" spc="50" dirty="0" smtClean="0">
                <a:solidFill>
                  <a:srgbClr val="002D73"/>
                </a:solidFill>
                <a:latin typeface="Times New Roman"/>
                <a:cs typeface="Times New Roman"/>
              </a:rPr>
              <a:t>CONNECTICUT STATE DEPARTMENT OF EDUCATION</a:t>
            </a:r>
            <a:endParaRPr lang="en-US" sz="1200" spc="50" dirty="0">
              <a:solidFill>
                <a:srgbClr val="002D73"/>
              </a:solidFill>
              <a:latin typeface="Times New Roman"/>
              <a:cs typeface="Times New Roman"/>
            </a:endParaRPr>
          </a:p>
        </p:txBody>
      </p:sp>
    </p:spTree>
    <p:extLst>
      <p:ext uri="{BB962C8B-B14F-4D97-AF65-F5344CB8AC3E}">
        <p14:creationId xmlns:p14="http://schemas.microsoft.com/office/powerpoint/2010/main" val="3388692069"/>
      </p:ext>
    </p:extLst>
  </p:cSld>
  <p:clrMap bg1="lt1" tx1="dk1" bg2="lt2" tx2="dk2" accent1="accent1" accent2="accent2" accent3="accent3" accent4="accent4" accent5="accent5" accent6="accent6" hlink="hlink" folHlink="folHlink"/>
  <p:sldLayoutIdLst>
    <p:sldLayoutId id="2147483877" r:id="rId1"/>
    <p:sldLayoutId id="2147483878" r:id="rId2"/>
  </p:sldLayoutIdLst>
  <p:timing>
    <p:tnLst>
      <p:par>
        <p:cTn id="1" dur="indefinite" restart="never" nodeType="tmRoot"/>
      </p:par>
    </p:tnLst>
  </p:timing>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15370" y="2569443"/>
            <a:ext cx="8713260" cy="4095357"/>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Rectangle 5"/>
          <p:cNvSpPr/>
          <p:nvPr/>
        </p:nvSpPr>
        <p:spPr>
          <a:xfrm>
            <a:off x="215370" y="206737"/>
            <a:ext cx="8713260" cy="6458063"/>
          </a:xfrm>
          <a:prstGeom prst="rect">
            <a:avLst/>
          </a:prstGeom>
          <a:no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57200" y="2001520"/>
            <a:ext cx="8229600" cy="567663"/>
          </a:xfrm>
        </p:spPr>
        <p:txBody>
          <a:bodyPr>
            <a:normAutofit fontScale="90000"/>
          </a:bodyPr>
          <a:lstStyle/>
          <a:p>
            <a:r>
              <a:rPr lang="en-US" sz="2000" spc="100" dirty="0" smtClean="0">
                <a:solidFill>
                  <a:schemeClr val="tx2"/>
                </a:solidFill>
                <a:latin typeface="Times New Roman"/>
                <a:cs typeface="Times New Roman"/>
              </a:rPr>
              <a:t>CONNECTICUT STATE DEPARTMENT OF EDUCATION </a:t>
            </a:r>
            <a:r>
              <a:rPr lang="en-US" sz="2800" dirty="0" smtClean="0">
                <a:latin typeface="Times New Roman"/>
                <a:cs typeface="Times New Roman"/>
              </a:rPr>
              <a:t/>
            </a:r>
            <a:br>
              <a:rPr lang="en-US" sz="2800" dirty="0" smtClean="0">
                <a:latin typeface="Times New Roman"/>
                <a:cs typeface="Times New Roman"/>
              </a:rPr>
            </a:br>
            <a:endParaRPr lang="en-US" sz="3600" b="1" dirty="0">
              <a:solidFill>
                <a:srgbClr val="1F497D"/>
              </a:solidFill>
              <a:latin typeface="Times New Roman"/>
              <a:cs typeface="Times New Roman"/>
            </a:endParaRPr>
          </a:p>
        </p:txBody>
      </p:sp>
      <p:sp>
        <p:nvSpPr>
          <p:cNvPr id="5" name="Content Placeholder 4"/>
          <p:cNvSpPr>
            <a:spLocks noGrp="1"/>
          </p:cNvSpPr>
          <p:nvPr>
            <p:ph idx="1"/>
          </p:nvPr>
        </p:nvSpPr>
        <p:spPr>
          <a:xfrm>
            <a:off x="457200" y="3219184"/>
            <a:ext cx="8229600" cy="3022294"/>
          </a:xfrm>
        </p:spPr>
        <p:txBody>
          <a:bodyPr>
            <a:normAutofit fontScale="92500" lnSpcReduction="10000"/>
          </a:bodyPr>
          <a:lstStyle/>
          <a:p>
            <a:pPr marL="0" indent="0" algn="ctr">
              <a:buNone/>
            </a:pPr>
            <a:r>
              <a:rPr lang="en-US" sz="2800" b="1" dirty="0" smtClean="0">
                <a:solidFill>
                  <a:srgbClr val="000090"/>
                </a:solidFill>
                <a:cs typeface="Arial"/>
              </a:rPr>
              <a:t>State Board of Education</a:t>
            </a:r>
          </a:p>
          <a:p>
            <a:pPr marL="0" indent="0" algn="ctr">
              <a:buNone/>
            </a:pPr>
            <a:r>
              <a:rPr lang="en-US" sz="4000" b="1" dirty="0" smtClean="0">
                <a:cs typeface="Helvetica"/>
              </a:rPr>
              <a:t/>
            </a:r>
            <a:br>
              <a:rPr lang="en-US" sz="4000" b="1" dirty="0" smtClean="0">
                <a:cs typeface="Helvetica"/>
              </a:rPr>
            </a:br>
            <a:r>
              <a:rPr lang="en-US" sz="2800" b="1" dirty="0" smtClean="0">
                <a:cs typeface="Helvetica"/>
              </a:rPr>
              <a:t>Update on Student Performance</a:t>
            </a:r>
          </a:p>
          <a:p>
            <a:pPr marL="0" indent="0" algn="ctr">
              <a:buNone/>
            </a:pPr>
            <a:r>
              <a:rPr lang="en-US" sz="3900" b="1" dirty="0" smtClean="0">
                <a:cs typeface="Helvetica"/>
              </a:rPr>
              <a:t>First </a:t>
            </a:r>
            <a:r>
              <a:rPr lang="en-US" sz="3900" b="1" dirty="0" smtClean="0">
                <a:cs typeface="Helvetica"/>
              </a:rPr>
              <a:t>Analysis of </a:t>
            </a:r>
            <a:r>
              <a:rPr lang="en-US" sz="3900" b="1" dirty="0">
                <a:cs typeface="Helvetica"/>
              </a:rPr>
              <a:t/>
            </a:r>
            <a:br>
              <a:rPr lang="en-US" sz="3900" b="1" dirty="0">
                <a:cs typeface="Helvetica"/>
              </a:rPr>
            </a:br>
            <a:r>
              <a:rPr lang="en-US" sz="3900" b="1" dirty="0" smtClean="0">
                <a:cs typeface="Helvetica"/>
              </a:rPr>
              <a:t>Smarter Balanced Results 2014-15</a:t>
            </a:r>
            <a:endParaRPr lang="en-US" sz="3500" b="1" dirty="0" smtClean="0">
              <a:solidFill>
                <a:srgbClr val="1F497D"/>
              </a:solidFill>
              <a:cs typeface="Arial Black"/>
            </a:endParaRPr>
          </a:p>
          <a:p>
            <a:pPr marL="0" indent="0" algn="ctr">
              <a:buNone/>
            </a:pPr>
            <a:r>
              <a:rPr lang="en-US" sz="2000" b="1" dirty="0" smtClean="0">
                <a:solidFill>
                  <a:srgbClr val="000090"/>
                </a:solidFill>
                <a:cs typeface="Arial"/>
              </a:rPr>
              <a:t>September 2, 2015</a:t>
            </a:r>
            <a:endParaRPr lang="en-US" sz="3600" b="1" dirty="0" smtClean="0">
              <a:solidFill>
                <a:srgbClr val="1F497D"/>
              </a:solidFill>
              <a:cs typeface="Arial Black"/>
            </a:endParaRPr>
          </a:p>
          <a:p>
            <a:pPr marL="0" indent="0" algn="ctr">
              <a:buNone/>
            </a:pPr>
            <a:endParaRPr lang="en-US" sz="3600" b="1" dirty="0">
              <a:cs typeface="Arial Black"/>
            </a:endParaRPr>
          </a:p>
        </p:txBody>
      </p:sp>
      <p:sp>
        <p:nvSpPr>
          <p:cNvPr id="3" name="Rectangle 2"/>
          <p:cNvSpPr/>
          <p:nvPr/>
        </p:nvSpPr>
        <p:spPr>
          <a:xfrm>
            <a:off x="215370" y="2472449"/>
            <a:ext cx="8713260" cy="96994"/>
          </a:xfrm>
          <a:prstGeom prst="rect">
            <a:avLst/>
          </a:prstGeom>
          <a:solidFill>
            <a:srgbClr val="00009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0090"/>
              </a:solidFill>
            </a:endParaRPr>
          </a:p>
        </p:txBody>
      </p:sp>
      <p:pic>
        <p:nvPicPr>
          <p:cNvPr id="8" name="Picture 7" descr="CSDElogo_formal_blue.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78702" y="460860"/>
            <a:ext cx="1580088" cy="1323740"/>
          </a:xfrm>
          <a:prstGeom prst="rect">
            <a:avLst/>
          </a:prstGeom>
        </p:spPr>
      </p:pic>
    </p:spTree>
    <p:extLst>
      <p:ext uri="{BB962C8B-B14F-4D97-AF65-F5344CB8AC3E}">
        <p14:creationId xmlns:p14="http://schemas.microsoft.com/office/powerpoint/2010/main" val="26391278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English Language Arts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5161105"/>
              </p:ext>
            </p:extLst>
          </p:nvPr>
        </p:nvGraphicFramePr>
        <p:xfrm>
          <a:off x="457200" y="1600200"/>
          <a:ext cx="8229600" cy="4876800"/>
        </p:xfrm>
        <a:graphic>
          <a:graphicData uri="http://schemas.openxmlformats.org/drawingml/2006/chart">
            <c:chart xmlns:c="http://schemas.openxmlformats.org/drawingml/2006/chart" xmlns:r="http://schemas.openxmlformats.org/officeDocument/2006/relationships" r:id="rId2"/>
          </a:graphicData>
        </a:graphic>
      </p:graphicFrame>
      <p:sp>
        <p:nvSpPr>
          <p:cNvPr id="9" name="Slide Number Placeholder 8"/>
          <p:cNvSpPr>
            <a:spLocks noGrp="1"/>
          </p:cNvSpPr>
          <p:nvPr>
            <p:ph type="sldNum" sz="quarter" idx="12"/>
          </p:nvPr>
        </p:nvSpPr>
        <p:spPr/>
        <p:txBody>
          <a:bodyPr/>
          <a:lstStyle/>
          <a:p>
            <a:fld id="{EB53C300-C79D-4DCD-90CB-DC22F9E1BF7A}" type="slidenum">
              <a:rPr lang="en-US" smtClean="0"/>
              <a:pPr/>
              <a:t>10</a:t>
            </a:fld>
            <a:endParaRPr lang="en-US" dirty="0"/>
          </a:p>
        </p:txBody>
      </p:sp>
    </p:spTree>
    <p:extLst>
      <p:ext uri="{BB962C8B-B14F-4D97-AF65-F5344CB8AC3E}">
        <p14:creationId xmlns:p14="http://schemas.microsoft.com/office/powerpoint/2010/main" val="1464921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graphicEl>
                                              <a:chart seriesIdx="0"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graphicEl>
                                              <a:chart seriesIdx="1" categoryIdx="-4" bldStep="series"/>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Chart bld="series"/>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ELA/Literacy - Observations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More than 50 percent of students in every grade meet or exceed achievement level expectations</a:t>
            </a:r>
          </a:p>
          <a:p>
            <a:r>
              <a:rPr lang="en-US" dirty="0" smtClean="0"/>
              <a:t>Overall across grades, 55.4 percent of all students meet or exceed achievement level expectations </a:t>
            </a:r>
          </a:p>
          <a:p>
            <a:r>
              <a:rPr lang="en-US" dirty="0" smtClean="0"/>
              <a:t>The median district is around 63% (i.e., half the districts have overall rates greater than the median)</a:t>
            </a:r>
          </a:p>
          <a:p>
            <a:r>
              <a:rPr lang="en-US" dirty="0" smtClean="0"/>
              <a:t>CT student performance on SB exceeds that on NAEP in grades 4 (CT rank 5) and 8 (CT rank 3)</a:t>
            </a:r>
          </a:p>
          <a:p>
            <a:r>
              <a:rPr lang="en-US" dirty="0" smtClean="0"/>
              <a:t>CT SB “actual” also exceeds SB consortium  “estimates” based on Field Test in all grades.</a:t>
            </a:r>
          </a:p>
          <a:p>
            <a:pPr lvl="1"/>
            <a:endParaRPr lang="en-US" dirty="0" smtClean="0"/>
          </a:p>
          <a:p>
            <a:pPr lvl="1"/>
            <a:endParaRPr lang="en-US" dirty="0"/>
          </a:p>
        </p:txBody>
      </p:sp>
      <p:sp>
        <p:nvSpPr>
          <p:cNvPr id="6" name="Slide Number Placeholder 5"/>
          <p:cNvSpPr>
            <a:spLocks noGrp="1"/>
          </p:cNvSpPr>
          <p:nvPr>
            <p:ph type="sldNum" sz="quarter" idx="12"/>
          </p:nvPr>
        </p:nvSpPr>
        <p:spPr/>
        <p:txBody>
          <a:bodyPr/>
          <a:lstStyle/>
          <a:p>
            <a:fld id="{EB53C300-C79D-4DCD-90CB-DC22F9E1BF7A}" type="slidenum">
              <a:rPr lang="en-US" smtClean="0"/>
              <a:pPr/>
              <a:t>11</a:t>
            </a:fld>
            <a:endParaRPr lang="en-US" dirty="0"/>
          </a:p>
        </p:txBody>
      </p:sp>
    </p:spTree>
    <p:extLst>
      <p:ext uri="{BB962C8B-B14F-4D97-AF65-F5344CB8AC3E}">
        <p14:creationId xmlns:p14="http://schemas.microsoft.com/office/powerpoint/2010/main" val="19326081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Mathematics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57705300"/>
              </p:ext>
            </p:extLst>
          </p:nvPr>
        </p:nvGraphicFramePr>
        <p:xfrm>
          <a:off x="457200" y="1600200"/>
          <a:ext cx="8229600" cy="48768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fld id="{EB53C300-C79D-4DCD-90CB-DC22F9E1BF7A}" type="slidenum">
              <a:rPr lang="en-US" smtClean="0"/>
              <a:pPr/>
              <a:t>12</a:t>
            </a:fld>
            <a:endParaRPr lang="en-US" dirty="0"/>
          </a:p>
        </p:txBody>
      </p:sp>
    </p:spTree>
    <p:extLst>
      <p:ext uri="{BB962C8B-B14F-4D97-AF65-F5344CB8AC3E}">
        <p14:creationId xmlns:p14="http://schemas.microsoft.com/office/powerpoint/2010/main" val="2391968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graphicEl>
                                              <a:chart seriesIdx="0"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graphicEl>
                                              <a:chart seriesIdx="1" categoryIdx="-4" bldStep="series"/>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Chart bld="series"/>
        </p:bldSub>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Mathematics - Observations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More than 40 percent of students meet or exceed achievement level expectations in only two grades (3 and 4); in all other grades, the rate is less than 40 percent.</a:t>
            </a:r>
          </a:p>
          <a:p>
            <a:r>
              <a:rPr lang="en-US" dirty="0" smtClean="0"/>
              <a:t>Overall across grades, 39.1 percent of students meet or exceed achievement level expectations. </a:t>
            </a:r>
          </a:p>
          <a:p>
            <a:r>
              <a:rPr lang="en-US" dirty="0" smtClean="0"/>
              <a:t>The median district is over 44 percent (i.e., half the districts have overall rates less than the median)</a:t>
            </a:r>
          </a:p>
          <a:p>
            <a:r>
              <a:rPr lang="en-US" dirty="0"/>
              <a:t>There is no district in the state where Mathematics overall performance exceeds ELA.</a:t>
            </a:r>
          </a:p>
          <a:p>
            <a:r>
              <a:rPr lang="en-US" dirty="0" smtClean="0"/>
              <a:t>CT student performance on SB is very similar to that on NAEP in grades 4 (CT rank 20) and 8 (CT rank 21)</a:t>
            </a:r>
          </a:p>
          <a:p>
            <a:r>
              <a:rPr lang="en-US" dirty="0" smtClean="0"/>
              <a:t>SB “actual” only slightly exceeds SB consortium-wide “estimates” based on SB-Field Test.</a:t>
            </a:r>
          </a:p>
          <a:p>
            <a:endParaRPr lang="en-US" dirty="0"/>
          </a:p>
        </p:txBody>
      </p:sp>
      <p:sp>
        <p:nvSpPr>
          <p:cNvPr id="5" name="Slide Number Placeholder 4"/>
          <p:cNvSpPr>
            <a:spLocks noGrp="1"/>
          </p:cNvSpPr>
          <p:nvPr>
            <p:ph type="sldNum" sz="quarter" idx="12"/>
          </p:nvPr>
        </p:nvSpPr>
        <p:spPr/>
        <p:txBody>
          <a:bodyPr/>
          <a:lstStyle/>
          <a:p>
            <a:fld id="{EB53C300-C79D-4DCD-90CB-DC22F9E1BF7A}" type="slidenum">
              <a:rPr lang="en-US" smtClean="0"/>
              <a:pPr/>
              <a:t>13</a:t>
            </a:fld>
            <a:endParaRPr lang="en-US" dirty="0"/>
          </a:p>
        </p:txBody>
      </p:sp>
    </p:spTree>
    <p:extLst>
      <p:ext uri="{BB962C8B-B14F-4D97-AF65-F5344CB8AC3E}">
        <p14:creationId xmlns:p14="http://schemas.microsoft.com/office/powerpoint/2010/main" val="25016216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Subgroup Achievement</a:t>
            </a:r>
            <a:endParaRPr lang="en-US" dirty="0"/>
          </a:p>
        </p:txBody>
      </p:sp>
      <p:sp>
        <p:nvSpPr>
          <p:cNvPr id="15" name="Subtitle 14"/>
          <p:cNvSpPr>
            <a:spLocks noGrp="1"/>
          </p:cNvSpPr>
          <p:nvPr>
            <p:ph type="subTitle" idx="1"/>
          </p:nvPr>
        </p:nvSpPr>
        <p:spPr/>
        <p:txBody>
          <a:bodyPr/>
          <a:lstStyle/>
          <a:p>
            <a:r>
              <a:rPr lang="en-US" dirty="0" smtClean="0"/>
              <a:t>Gaps Persist</a:t>
            </a:r>
            <a:endParaRPr lang="en-US" dirty="0"/>
          </a:p>
        </p:txBody>
      </p:sp>
      <p:sp>
        <p:nvSpPr>
          <p:cNvPr id="7" name="Slide Number Placeholder 6"/>
          <p:cNvSpPr>
            <a:spLocks noGrp="1"/>
          </p:cNvSpPr>
          <p:nvPr>
            <p:ph type="sldNum" sz="quarter" idx="12"/>
          </p:nvPr>
        </p:nvSpPr>
        <p:spPr/>
        <p:txBody>
          <a:bodyPr/>
          <a:lstStyle/>
          <a:p>
            <a:fld id="{EB53C300-C79D-4DCD-90CB-DC22F9E1BF7A}" type="slidenum">
              <a:rPr lang="en-US" smtClean="0"/>
              <a:pPr/>
              <a:t>14</a:t>
            </a:fld>
            <a:endParaRPr lang="en-US" dirty="0"/>
          </a:p>
        </p:txBody>
      </p:sp>
    </p:spTree>
    <p:extLst>
      <p:ext uri="{BB962C8B-B14F-4D97-AF65-F5344CB8AC3E}">
        <p14:creationId xmlns:p14="http://schemas.microsoft.com/office/powerpoint/2010/main" val="20907248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Smarter Balanced Results </a:t>
            </a:r>
            <a:br>
              <a:rPr lang="en-US" dirty="0" smtClean="0"/>
            </a:br>
            <a:r>
              <a:rPr lang="en-US" dirty="0" smtClean="0"/>
              <a:t>for High Needs Subgroup</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30247425"/>
              </p:ext>
            </p:extLst>
          </p:nvPr>
        </p:nvGraphicFramePr>
        <p:xfrm>
          <a:off x="457200" y="1600200"/>
          <a:ext cx="8229600" cy="45720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fld id="{EB53C300-C79D-4DCD-90CB-DC22F9E1BF7A}" type="slidenum">
              <a:rPr lang="en-US" smtClean="0"/>
              <a:pPr/>
              <a:t>15</a:t>
            </a:fld>
            <a:endParaRPr lang="en-US" dirty="0"/>
          </a:p>
        </p:txBody>
      </p:sp>
      <p:sp>
        <p:nvSpPr>
          <p:cNvPr id="16" name="Rectangle 15"/>
          <p:cNvSpPr/>
          <p:nvPr/>
        </p:nvSpPr>
        <p:spPr>
          <a:xfrm>
            <a:off x="6854372" y="4648200"/>
            <a:ext cx="2256971" cy="1169551"/>
          </a:xfrm>
          <a:prstGeom prst="rect">
            <a:avLst/>
          </a:prstGeom>
        </p:spPr>
        <p:txBody>
          <a:bodyPr wrap="square">
            <a:spAutoFit/>
          </a:bodyPr>
          <a:lstStyle/>
          <a:p>
            <a:r>
              <a:rPr lang="en-US" sz="1400" dirty="0"/>
              <a:t>*A high need student is someone who is eligible for free/reduced price meals </a:t>
            </a:r>
            <a:r>
              <a:rPr lang="en-US" sz="1400" i="1" dirty="0"/>
              <a:t>or</a:t>
            </a:r>
            <a:r>
              <a:rPr lang="en-US" sz="1400" dirty="0"/>
              <a:t> is an English learner </a:t>
            </a:r>
            <a:r>
              <a:rPr lang="en-US" sz="1400" i="1" dirty="0"/>
              <a:t>or </a:t>
            </a:r>
            <a:r>
              <a:rPr lang="en-US" sz="1400" dirty="0" smtClean="0"/>
              <a:t>is a </a:t>
            </a:r>
            <a:r>
              <a:rPr lang="en-US" sz="1400" dirty="0"/>
              <a:t>student with a disability</a:t>
            </a:r>
          </a:p>
        </p:txBody>
      </p:sp>
    </p:spTree>
    <p:extLst>
      <p:ext uri="{BB962C8B-B14F-4D97-AF65-F5344CB8AC3E}">
        <p14:creationId xmlns:p14="http://schemas.microsoft.com/office/powerpoint/2010/main" val="22088049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Smarter Balanced Results </a:t>
            </a:r>
            <a:br>
              <a:rPr lang="en-US" sz="3600" dirty="0" smtClean="0"/>
            </a:br>
            <a:r>
              <a:rPr lang="en-US" sz="3600" dirty="0" smtClean="0"/>
              <a:t>by Race / Ethnicity – English Language Arts</a:t>
            </a:r>
            <a:endParaRPr lang="en-US" sz="36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657005787"/>
              </p:ext>
            </p:extLst>
          </p:nvPr>
        </p:nvGraphicFramePr>
        <p:xfrm>
          <a:off x="457200" y="1600200"/>
          <a:ext cx="8229600" cy="45720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fld id="{EB53C300-C79D-4DCD-90CB-DC22F9E1BF7A}" type="slidenum">
              <a:rPr lang="en-US" smtClean="0"/>
              <a:pPr/>
              <a:t>16</a:t>
            </a:fld>
            <a:endParaRPr lang="en-US" dirty="0"/>
          </a:p>
        </p:txBody>
      </p:sp>
    </p:spTree>
    <p:extLst>
      <p:ext uri="{BB962C8B-B14F-4D97-AF65-F5344CB8AC3E}">
        <p14:creationId xmlns:p14="http://schemas.microsoft.com/office/powerpoint/2010/main" val="31153695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Smarter Balanced Results </a:t>
            </a:r>
            <a:br>
              <a:rPr lang="en-US" dirty="0" smtClean="0"/>
            </a:br>
            <a:r>
              <a:rPr lang="en-US" dirty="0" smtClean="0"/>
              <a:t>by Race / Ethnicity – Mathematics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5491704"/>
              </p:ext>
            </p:extLst>
          </p:nvPr>
        </p:nvGraphicFramePr>
        <p:xfrm>
          <a:off x="457200" y="1600200"/>
          <a:ext cx="8229600" cy="45720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fld id="{EB53C300-C79D-4DCD-90CB-DC22F9E1BF7A}" type="slidenum">
              <a:rPr lang="en-US" smtClean="0"/>
              <a:pPr/>
              <a:t>17</a:t>
            </a:fld>
            <a:endParaRPr lang="en-US" dirty="0"/>
          </a:p>
        </p:txBody>
      </p:sp>
    </p:spTree>
    <p:extLst>
      <p:ext uri="{BB962C8B-B14F-4D97-AF65-F5344CB8AC3E}">
        <p14:creationId xmlns:p14="http://schemas.microsoft.com/office/powerpoint/2010/main" val="19613410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ELA Subgroup Achievement - Observations</a:t>
            </a:r>
            <a:endParaRPr lang="en-US" dirty="0"/>
          </a:p>
        </p:txBody>
      </p:sp>
      <p:sp>
        <p:nvSpPr>
          <p:cNvPr id="3" name="Content Placeholder 2"/>
          <p:cNvSpPr>
            <a:spLocks noGrp="1"/>
          </p:cNvSpPr>
          <p:nvPr>
            <p:ph idx="1"/>
          </p:nvPr>
        </p:nvSpPr>
        <p:spPr/>
        <p:txBody>
          <a:bodyPr>
            <a:normAutofit/>
          </a:bodyPr>
          <a:lstStyle/>
          <a:p>
            <a:r>
              <a:rPr lang="en-US" dirty="0" smtClean="0"/>
              <a:t>Across grades, approximately 1 in 3 high needs students, black students and Hispanic students meet or exceed achievement level expectations. </a:t>
            </a:r>
          </a:p>
          <a:p>
            <a:r>
              <a:rPr lang="en-US" dirty="0" smtClean="0"/>
              <a:t>Conversely, 3 out of 4 </a:t>
            </a:r>
            <a:r>
              <a:rPr lang="en-US" u="sng" dirty="0" smtClean="0"/>
              <a:t>non</a:t>
            </a:r>
            <a:r>
              <a:rPr lang="en-US" dirty="0" smtClean="0"/>
              <a:t> high needs students and Asian </a:t>
            </a:r>
            <a:r>
              <a:rPr lang="en-US" dirty="0"/>
              <a:t>students, </a:t>
            </a:r>
            <a:r>
              <a:rPr lang="en-US" dirty="0" smtClean="0"/>
              <a:t>as well as 2 </a:t>
            </a:r>
            <a:r>
              <a:rPr lang="en-US" dirty="0"/>
              <a:t>out of 3 white students </a:t>
            </a:r>
            <a:r>
              <a:rPr lang="en-US" dirty="0" smtClean="0"/>
              <a:t>meet or exceed achievement  level expectations. </a:t>
            </a:r>
          </a:p>
        </p:txBody>
      </p:sp>
      <p:sp>
        <p:nvSpPr>
          <p:cNvPr id="5" name="Slide Number Placeholder 4"/>
          <p:cNvSpPr>
            <a:spLocks noGrp="1"/>
          </p:cNvSpPr>
          <p:nvPr>
            <p:ph type="sldNum" sz="quarter" idx="12"/>
          </p:nvPr>
        </p:nvSpPr>
        <p:spPr/>
        <p:txBody>
          <a:bodyPr/>
          <a:lstStyle/>
          <a:p>
            <a:fld id="{EB53C300-C79D-4DCD-90CB-DC22F9E1BF7A}" type="slidenum">
              <a:rPr lang="en-US" smtClean="0"/>
              <a:pPr/>
              <a:t>18</a:t>
            </a:fld>
            <a:endParaRPr lang="en-US" dirty="0"/>
          </a:p>
        </p:txBody>
      </p:sp>
    </p:spTree>
    <p:extLst>
      <p:ext uri="{BB962C8B-B14F-4D97-AF65-F5344CB8AC3E}">
        <p14:creationId xmlns:p14="http://schemas.microsoft.com/office/powerpoint/2010/main" val="40144405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Mathematics Subgroup Achievement - Observations</a:t>
            </a:r>
            <a:endParaRPr lang="en-US" dirty="0"/>
          </a:p>
        </p:txBody>
      </p:sp>
      <p:sp>
        <p:nvSpPr>
          <p:cNvPr id="3" name="Content Placeholder 2"/>
          <p:cNvSpPr>
            <a:spLocks noGrp="1"/>
          </p:cNvSpPr>
          <p:nvPr>
            <p:ph idx="1"/>
          </p:nvPr>
        </p:nvSpPr>
        <p:spPr/>
        <p:txBody>
          <a:bodyPr>
            <a:normAutofit/>
          </a:bodyPr>
          <a:lstStyle/>
          <a:p>
            <a:r>
              <a:rPr lang="en-US" dirty="0" smtClean="0"/>
              <a:t>Across all grades, between 1 in 6 and 1 in 7 high needs students, black students, and Hispanic students meet or exceed achievement level expectations.</a:t>
            </a:r>
          </a:p>
          <a:p>
            <a:r>
              <a:rPr lang="en-US" dirty="0" smtClean="0"/>
              <a:t>Conversely, nearly 3 out of 5 </a:t>
            </a:r>
            <a:r>
              <a:rPr lang="en-US" u="sng" dirty="0" smtClean="0"/>
              <a:t>non</a:t>
            </a:r>
            <a:r>
              <a:rPr lang="en-US" dirty="0" smtClean="0"/>
              <a:t> high needs students, 1 out of 2 white students and 2 out of 3 Asian students meet or exceed achievement level expectations.</a:t>
            </a:r>
          </a:p>
        </p:txBody>
      </p:sp>
      <p:sp>
        <p:nvSpPr>
          <p:cNvPr id="5" name="Slide Number Placeholder 4"/>
          <p:cNvSpPr>
            <a:spLocks noGrp="1"/>
          </p:cNvSpPr>
          <p:nvPr>
            <p:ph type="sldNum" sz="quarter" idx="12"/>
          </p:nvPr>
        </p:nvSpPr>
        <p:spPr/>
        <p:txBody>
          <a:bodyPr/>
          <a:lstStyle/>
          <a:p>
            <a:fld id="{EB53C300-C79D-4DCD-90CB-DC22F9E1BF7A}" type="slidenum">
              <a:rPr lang="en-US" smtClean="0"/>
              <a:pPr/>
              <a:t>19</a:t>
            </a:fld>
            <a:endParaRPr lang="en-US" dirty="0"/>
          </a:p>
        </p:txBody>
      </p:sp>
    </p:spTree>
    <p:extLst>
      <p:ext uri="{BB962C8B-B14F-4D97-AF65-F5344CB8AC3E}">
        <p14:creationId xmlns:p14="http://schemas.microsoft.com/office/powerpoint/2010/main" val="4656061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Kudos CSDE Staff for a</a:t>
            </a:r>
            <a:br>
              <a:rPr lang="en-US" dirty="0" smtClean="0"/>
            </a:br>
            <a:r>
              <a:rPr lang="en-US" dirty="0" smtClean="0"/>
              <a:t>Successful Implementation!</a:t>
            </a:r>
            <a:endParaRPr lang="en-US" dirty="0"/>
          </a:p>
        </p:txBody>
      </p:sp>
      <p:sp>
        <p:nvSpPr>
          <p:cNvPr id="3" name="Content Placeholder 2"/>
          <p:cNvSpPr>
            <a:spLocks noGrp="1"/>
          </p:cNvSpPr>
          <p:nvPr>
            <p:ph idx="1"/>
          </p:nvPr>
        </p:nvSpPr>
        <p:spPr>
          <a:xfrm>
            <a:off x="457200" y="1981199"/>
            <a:ext cx="8458200" cy="3836931"/>
          </a:xfrm>
        </p:spPr>
        <p:txBody>
          <a:bodyPr>
            <a:normAutofit/>
          </a:bodyPr>
          <a:lstStyle/>
          <a:p>
            <a:pPr marL="0" indent="0">
              <a:buNone/>
            </a:pPr>
            <a:r>
              <a:rPr lang="en-US" b="1" dirty="0" smtClean="0"/>
              <a:t>Academics</a:t>
            </a:r>
            <a:r>
              <a:rPr lang="en-US" dirty="0" smtClean="0"/>
              <a:t>: Assessment, Curriculum/Instruction</a:t>
            </a:r>
          </a:p>
          <a:p>
            <a:pPr marL="0" indent="0">
              <a:buNone/>
            </a:pPr>
            <a:r>
              <a:rPr lang="en-US" b="1" dirty="0" smtClean="0"/>
              <a:t>Performance</a:t>
            </a:r>
            <a:r>
              <a:rPr lang="en-US" dirty="0" smtClean="0"/>
              <a:t>: Collections, Analysis, Psychometrics</a:t>
            </a:r>
          </a:p>
          <a:p>
            <a:pPr marL="0" indent="0">
              <a:buNone/>
            </a:pPr>
            <a:r>
              <a:rPr lang="en-US" b="1" dirty="0" smtClean="0"/>
              <a:t>Information Technology</a:t>
            </a:r>
          </a:p>
          <a:p>
            <a:pPr marL="0" indent="0">
              <a:buNone/>
            </a:pPr>
            <a:r>
              <a:rPr lang="en-US" b="1" dirty="0" smtClean="0"/>
              <a:t>Communications</a:t>
            </a:r>
            <a:endParaRPr lang="en-US" b="1" dirty="0"/>
          </a:p>
        </p:txBody>
      </p:sp>
      <p:sp>
        <p:nvSpPr>
          <p:cNvPr id="5" name="Slide Number Placeholder 4"/>
          <p:cNvSpPr>
            <a:spLocks noGrp="1"/>
          </p:cNvSpPr>
          <p:nvPr>
            <p:ph type="sldNum" sz="quarter" idx="12"/>
          </p:nvPr>
        </p:nvSpPr>
        <p:spPr/>
        <p:txBody>
          <a:bodyPr/>
          <a:lstStyle/>
          <a:p>
            <a:fld id="{EB53C300-C79D-4DCD-90CB-DC22F9E1BF7A}" type="slidenum">
              <a:rPr lang="en-US" smtClean="0"/>
              <a:t>2</a:t>
            </a:fld>
            <a:endParaRPr lang="en-US" dirty="0"/>
          </a:p>
        </p:txBody>
      </p:sp>
      <p:pic>
        <p:nvPicPr>
          <p:cNvPr id="6150" name="Picture 6" descr="C:\Users\gopalakrishnana\AppData\Local\Microsoft\Windows\Temporary Internet Files\Content.IE5\69RDYCS9\well-don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3200400"/>
            <a:ext cx="3937000" cy="2933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81794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Smarter Balanced Participation Rates</a:t>
            </a:r>
            <a:endParaRPr lang="en-US" dirty="0"/>
          </a:p>
        </p:txBody>
      </p:sp>
      <p:graphicFrame>
        <p:nvGraphicFramePr>
          <p:cNvPr id="14" name="Content Placeholder 13"/>
          <p:cNvGraphicFramePr>
            <a:graphicFrameLocks noGrp="1"/>
          </p:cNvGraphicFramePr>
          <p:nvPr>
            <p:ph idx="1"/>
            <p:extLst>
              <p:ext uri="{D42A27DB-BD31-4B8C-83A1-F6EECF244321}">
                <p14:modId xmlns:p14="http://schemas.microsoft.com/office/powerpoint/2010/main" val="515821029"/>
              </p:ext>
            </p:extLst>
          </p:nvPr>
        </p:nvGraphicFramePr>
        <p:xfrm>
          <a:off x="457200" y="1600200"/>
          <a:ext cx="8229600" cy="4217988"/>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EB53C300-C79D-4DCD-90CB-DC22F9E1BF7A}" type="slidenum">
              <a:rPr lang="en-US" smtClean="0"/>
              <a:pPr/>
              <a:t>20</a:t>
            </a:fld>
            <a:endParaRPr lang="en-US" dirty="0"/>
          </a:p>
        </p:txBody>
      </p:sp>
      <p:sp>
        <p:nvSpPr>
          <p:cNvPr id="15" name="Rectangle 14"/>
          <p:cNvSpPr/>
          <p:nvPr/>
        </p:nvSpPr>
        <p:spPr>
          <a:xfrm>
            <a:off x="1295400" y="5638800"/>
            <a:ext cx="4191000" cy="646331"/>
          </a:xfrm>
          <a:prstGeom prst="rect">
            <a:avLst/>
          </a:prstGeom>
          <a:solidFill>
            <a:schemeClr val="bg1">
              <a:lumMod val="85000"/>
            </a:schemeClr>
          </a:solidFill>
        </p:spPr>
        <p:txBody>
          <a:bodyPr wrap="square">
            <a:spAutoFit/>
          </a:bodyPr>
          <a:lstStyle/>
          <a:p>
            <a:r>
              <a:rPr lang="en-US" dirty="0" smtClean="0"/>
              <a:t>In </a:t>
            </a:r>
            <a:r>
              <a:rPr lang="en-US" dirty="0"/>
              <a:t>total, approximately 267,000 students took the Smarter Balanced exams in </a:t>
            </a:r>
            <a:r>
              <a:rPr lang="en-US" dirty="0" smtClean="0"/>
              <a:t>2015. </a:t>
            </a:r>
            <a:endParaRPr lang="en-US" dirty="0"/>
          </a:p>
        </p:txBody>
      </p:sp>
    </p:spTree>
    <p:extLst>
      <p:ext uri="{BB962C8B-B14F-4D97-AF65-F5344CB8AC3E}">
        <p14:creationId xmlns:p14="http://schemas.microsoft.com/office/powerpoint/2010/main" val="5887124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Smarter Balanced Participation by Grade</a:t>
            </a:r>
            <a:endParaRPr lang="en-US" dirty="0"/>
          </a:p>
        </p:txBody>
      </p:sp>
      <p:graphicFrame>
        <p:nvGraphicFramePr>
          <p:cNvPr id="14" name="Content Placeholder 13"/>
          <p:cNvGraphicFramePr>
            <a:graphicFrameLocks noGrp="1"/>
          </p:cNvGraphicFramePr>
          <p:nvPr>
            <p:ph idx="1"/>
            <p:extLst>
              <p:ext uri="{D42A27DB-BD31-4B8C-83A1-F6EECF244321}">
                <p14:modId xmlns:p14="http://schemas.microsoft.com/office/powerpoint/2010/main" val="2499636643"/>
              </p:ext>
            </p:extLst>
          </p:nvPr>
        </p:nvGraphicFramePr>
        <p:xfrm>
          <a:off x="457200" y="1600200"/>
          <a:ext cx="8229600" cy="4217988"/>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EB53C300-C79D-4DCD-90CB-DC22F9E1BF7A}" type="slidenum">
              <a:rPr lang="en-US" smtClean="0"/>
              <a:pPr/>
              <a:t>21</a:t>
            </a:fld>
            <a:endParaRPr lang="en-US" dirty="0"/>
          </a:p>
        </p:txBody>
      </p:sp>
    </p:spTree>
    <p:extLst>
      <p:ext uri="{BB962C8B-B14F-4D97-AF65-F5344CB8AC3E}">
        <p14:creationId xmlns:p14="http://schemas.microsoft.com/office/powerpoint/2010/main" val="39832914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ELA Participation by Subgroup</a:t>
            </a:r>
            <a:endParaRPr lang="en-US" dirty="0"/>
          </a:p>
        </p:txBody>
      </p:sp>
      <p:graphicFrame>
        <p:nvGraphicFramePr>
          <p:cNvPr id="14" name="Content Placeholder 13"/>
          <p:cNvGraphicFramePr>
            <a:graphicFrameLocks noGrp="1"/>
          </p:cNvGraphicFramePr>
          <p:nvPr>
            <p:ph idx="1"/>
            <p:extLst>
              <p:ext uri="{D42A27DB-BD31-4B8C-83A1-F6EECF244321}">
                <p14:modId xmlns:p14="http://schemas.microsoft.com/office/powerpoint/2010/main" val="1732143135"/>
              </p:ext>
            </p:extLst>
          </p:nvPr>
        </p:nvGraphicFramePr>
        <p:xfrm>
          <a:off x="457200" y="1600200"/>
          <a:ext cx="8229600" cy="4724400"/>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EB53C300-C79D-4DCD-90CB-DC22F9E1BF7A}" type="slidenum">
              <a:rPr lang="en-US" smtClean="0"/>
              <a:pPr/>
              <a:t>22</a:t>
            </a:fld>
            <a:endParaRPr lang="en-US" dirty="0"/>
          </a:p>
        </p:txBody>
      </p:sp>
    </p:spTree>
    <p:extLst>
      <p:ext uri="{BB962C8B-B14F-4D97-AF65-F5344CB8AC3E}">
        <p14:creationId xmlns:p14="http://schemas.microsoft.com/office/powerpoint/2010/main" val="6163674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143000"/>
          </a:xfrm>
        </p:spPr>
        <p:txBody>
          <a:bodyPr>
            <a:normAutofit fontScale="90000"/>
          </a:bodyPr>
          <a:lstStyle/>
          <a:p>
            <a:r>
              <a:rPr lang="en-US" dirty="0" smtClean="0"/>
              <a:t>Mathematics Participation by Subgroup</a:t>
            </a:r>
            <a:endParaRPr lang="en-US" dirty="0"/>
          </a:p>
        </p:txBody>
      </p:sp>
      <p:graphicFrame>
        <p:nvGraphicFramePr>
          <p:cNvPr id="14" name="Content Placeholder 13"/>
          <p:cNvGraphicFramePr>
            <a:graphicFrameLocks noGrp="1"/>
          </p:cNvGraphicFramePr>
          <p:nvPr>
            <p:ph idx="1"/>
            <p:extLst>
              <p:ext uri="{D42A27DB-BD31-4B8C-83A1-F6EECF244321}">
                <p14:modId xmlns:p14="http://schemas.microsoft.com/office/powerpoint/2010/main" val="1059162150"/>
              </p:ext>
            </p:extLst>
          </p:nvPr>
        </p:nvGraphicFramePr>
        <p:xfrm>
          <a:off x="457200" y="1600200"/>
          <a:ext cx="8305800" cy="4724400"/>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EB53C300-C79D-4DCD-90CB-DC22F9E1BF7A}" type="slidenum">
              <a:rPr lang="en-US" smtClean="0"/>
              <a:pPr/>
              <a:t>23</a:t>
            </a:fld>
            <a:endParaRPr lang="en-US" dirty="0"/>
          </a:p>
        </p:txBody>
      </p:sp>
    </p:spTree>
    <p:extLst>
      <p:ext uri="{BB962C8B-B14F-4D97-AF65-F5344CB8AC3E}">
        <p14:creationId xmlns:p14="http://schemas.microsoft.com/office/powerpoint/2010/main" val="13122399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Participation Rates</a:t>
            </a:r>
            <a:endParaRPr lang="en-US" dirty="0"/>
          </a:p>
        </p:txBody>
      </p:sp>
      <p:sp>
        <p:nvSpPr>
          <p:cNvPr id="3" name="Content Placeholder 2"/>
          <p:cNvSpPr>
            <a:spLocks noGrp="1"/>
          </p:cNvSpPr>
          <p:nvPr>
            <p:ph idx="1"/>
          </p:nvPr>
        </p:nvSpPr>
        <p:spPr/>
        <p:txBody>
          <a:bodyPr>
            <a:normAutofit lnSpcReduction="10000"/>
          </a:bodyPr>
          <a:lstStyle/>
          <a:p>
            <a:r>
              <a:rPr lang="en-US" dirty="0" smtClean="0"/>
              <a:t>Participation rates </a:t>
            </a:r>
            <a:r>
              <a:rPr lang="en-US" dirty="0"/>
              <a:t>are considered "preliminary" because they represent participation in the Smarter Balanced assessments only. </a:t>
            </a:r>
            <a:endParaRPr lang="en-US" dirty="0" smtClean="0"/>
          </a:p>
          <a:p>
            <a:r>
              <a:rPr lang="en-US" dirty="0" smtClean="0"/>
              <a:t>Final </a:t>
            </a:r>
            <a:r>
              <a:rPr lang="en-US" dirty="0"/>
              <a:t>participation rates for the state, district, school, and student subgroups will be released after information from the Connecticut Alternate Assessment (CTAA) has been included and analyzed.</a:t>
            </a:r>
          </a:p>
          <a:p>
            <a:endParaRPr lang="en-US" dirty="0" smtClean="0"/>
          </a:p>
          <a:p>
            <a:endParaRPr lang="en-US" dirty="0"/>
          </a:p>
        </p:txBody>
      </p:sp>
      <p:sp>
        <p:nvSpPr>
          <p:cNvPr id="5" name="Slide Number Placeholder 4"/>
          <p:cNvSpPr>
            <a:spLocks noGrp="1"/>
          </p:cNvSpPr>
          <p:nvPr>
            <p:ph type="sldNum" sz="quarter" idx="12"/>
          </p:nvPr>
        </p:nvSpPr>
        <p:spPr/>
        <p:txBody>
          <a:bodyPr/>
          <a:lstStyle/>
          <a:p>
            <a:fld id="{EB53C300-C79D-4DCD-90CB-DC22F9E1BF7A}" type="slidenum">
              <a:rPr lang="en-US" smtClean="0"/>
              <a:pPr/>
              <a:t>24</a:t>
            </a:fld>
            <a:endParaRPr lang="en-US" dirty="0"/>
          </a:p>
        </p:txBody>
      </p:sp>
    </p:spTree>
    <p:extLst>
      <p:ext uri="{BB962C8B-B14F-4D97-AF65-F5344CB8AC3E}">
        <p14:creationId xmlns:p14="http://schemas.microsoft.com/office/powerpoint/2010/main" val="31335880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Overall Takeaways</a:t>
            </a:r>
            <a:endParaRPr lang="en-US" dirty="0"/>
          </a:p>
        </p:txBody>
      </p:sp>
      <p:sp>
        <p:nvSpPr>
          <p:cNvPr id="3" name="Content Placeholder 2"/>
          <p:cNvSpPr>
            <a:spLocks noGrp="1"/>
          </p:cNvSpPr>
          <p:nvPr>
            <p:ph idx="1"/>
          </p:nvPr>
        </p:nvSpPr>
        <p:spPr/>
        <p:txBody>
          <a:bodyPr>
            <a:normAutofit/>
          </a:bodyPr>
          <a:lstStyle/>
          <a:p>
            <a:r>
              <a:rPr lang="en-US" dirty="0" smtClean="0"/>
              <a:t>ELA performance better than anticipated.</a:t>
            </a:r>
          </a:p>
          <a:p>
            <a:r>
              <a:rPr lang="en-US" dirty="0" smtClean="0"/>
              <a:t>Math performance an area of concern.  </a:t>
            </a:r>
          </a:p>
          <a:p>
            <a:r>
              <a:rPr lang="en-US" dirty="0" smtClean="0"/>
              <a:t>Achievement gaps remain.</a:t>
            </a:r>
          </a:p>
          <a:p>
            <a:r>
              <a:rPr lang="en-US" dirty="0" smtClean="0"/>
              <a:t>Participation strong overall except in grade 11.</a:t>
            </a:r>
          </a:p>
          <a:p>
            <a:endParaRPr lang="en-US" dirty="0" smtClean="0"/>
          </a:p>
        </p:txBody>
      </p:sp>
      <p:sp>
        <p:nvSpPr>
          <p:cNvPr id="5" name="Slide Number Placeholder 4"/>
          <p:cNvSpPr>
            <a:spLocks noGrp="1"/>
          </p:cNvSpPr>
          <p:nvPr>
            <p:ph type="sldNum" sz="quarter" idx="12"/>
          </p:nvPr>
        </p:nvSpPr>
        <p:spPr/>
        <p:txBody>
          <a:bodyPr/>
          <a:lstStyle/>
          <a:p>
            <a:fld id="{EB53C300-C79D-4DCD-90CB-DC22F9E1BF7A}" type="slidenum">
              <a:rPr lang="en-US" smtClean="0"/>
              <a:pPr/>
              <a:t>25</a:t>
            </a:fld>
            <a:endParaRPr lang="en-US" dirty="0"/>
          </a:p>
        </p:txBody>
      </p:sp>
    </p:spTree>
    <p:extLst>
      <p:ext uri="{BB962C8B-B14F-4D97-AF65-F5344CB8AC3E}">
        <p14:creationId xmlns:p14="http://schemas.microsoft.com/office/powerpoint/2010/main" val="16527638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Analyses</a:t>
            </a:r>
            <a:endParaRPr lang="en-US" dirty="0"/>
          </a:p>
        </p:txBody>
      </p:sp>
      <p:sp>
        <p:nvSpPr>
          <p:cNvPr id="3" name="Content Placeholder 2"/>
          <p:cNvSpPr>
            <a:spLocks noGrp="1"/>
          </p:cNvSpPr>
          <p:nvPr>
            <p:ph idx="1"/>
          </p:nvPr>
        </p:nvSpPr>
        <p:spPr>
          <a:xfrm>
            <a:off x="457200" y="1600201"/>
            <a:ext cx="8305800" cy="4217930"/>
          </a:xfrm>
        </p:spPr>
        <p:txBody>
          <a:bodyPr/>
          <a:lstStyle/>
          <a:p>
            <a:r>
              <a:rPr lang="en-US" dirty="0" smtClean="0"/>
              <a:t>Promising schools where gaps are smaller but subgroup performance is higher than in district</a:t>
            </a:r>
          </a:p>
          <a:p>
            <a:endParaRPr lang="en-US" dirty="0"/>
          </a:p>
          <a:p>
            <a:r>
              <a:rPr lang="en-US" dirty="0" smtClean="0"/>
              <a:t>Performance in the middle grades</a:t>
            </a:r>
          </a:p>
          <a:p>
            <a:endParaRPr lang="en-US" dirty="0" smtClean="0"/>
          </a:p>
          <a:p>
            <a:r>
              <a:rPr lang="en-US" dirty="0" smtClean="0"/>
              <a:t>Areas of knowledge and skill</a:t>
            </a:r>
          </a:p>
        </p:txBody>
      </p:sp>
      <p:sp>
        <p:nvSpPr>
          <p:cNvPr id="5" name="Slide Number Placeholder 4"/>
          <p:cNvSpPr>
            <a:spLocks noGrp="1"/>
          </p:cNvSpPr>
          <p:nvPr>
            <p:ph type="sldNum" sz="quarter" idx="12"/>
          </p:nvPr>
        </p:nvSpPr>
        <p:spPr/>
        <p:txBody>
          <a:bodyPr/>
          <a:lstStyle/>
          <a:p>
            <a:fld id="{EB53C300-C79D-4DCD-90CB-DC22F9E1BF7A}" type="slidenum">
              <a:rPr lang="en-US" smtClean="0"/>
              <a:t>26</a:t>
            </a:fld>
            <a:endParaRPr lang="en-US" dirty="0"/>
          </a:p>
        </p:txBody>
      </p:sp>
    </p:spTree>
    <p:extLst>
      <p:ext uri="{BB962C8B-B14F-4D97-AF65-F5344CB8AC3E}">
        <p14:creationId xmlns:p14="http://schemas.microsoft.com/office/powerpoint/2010/main" val="24321386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Science Results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423176154"/>
              </p:ext>
            </p:extLst>
          </p:nvPr>
        </p:nvGraphicFramePr>
        <p:xfrm>
          <a:off x="457200" y="1600200"/>
          <a:ext cx="8229600" cy="4217988"/>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EB53C300-C79D-4DCD-90CB-DC22F9E1BF7A}" type="slidenum">
              <a:rPr lang="en-US" smtClean="0"/>
              <a:t>27</a:t>
            </a:fld>
            <a:endParaRPr lang="en-US" dirty="0"/>
          </a:p>
        </p:txBody>
      </p:sp>
    </p:spTree>
    <p:extLst>
      <p:ext uri="{BB962C8B-B14F-4D97-AF65-F5344CB8AC3E}">
        <p14:creationId xmlns:p14="http://schemas.microsoft.com/office/powerpoint/2010/main" val="20506860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1400" y="685800"/>
            <a:ext cx="5105400" cy="5638800"/>
          </a:xfrm>
        </p:spPr>
        <p:txBody>
          <a:bodyPr>
            <a:normAutofit fontScale="77500" lnSpcReduction="20000"/>
          </a:bodyPr>
          <a:lstStyle/>
          <a:p>
            <a:pPr marL="0" indent="0">
              <a:buNone/>
            </a:pPr>
            <a:r>
              <a:rPr lang="en-US" i="1" dirty="0" smtClean="0"/>
              <a:t>“Much like our annual physical where we track important health indicators, assessments are an important academic checkup. </a:t>
            </a:r>
          </a:p>
          <a:p>
            <a:pPr marL="0" indent="0">
              <a:buNone/>
            </a:pPr>
            <a:endParaRPr lang="en-US" i="1" dirty="0"/>
          </a:p>
          <a:p>
            <a:pPr marL="0" indent="0">
              <a:buNone/>
            </a:pPr>
            <a:r>
              <a:rPr lang="en-US" i="1" dirty="0" smtClean="0"/>
              <a:t>And just as we do not improve our health by practicing our physical exam, the best way to improve our results over this baseline year is not by practicing the Smarter Balanced exam. </a:t>
            </a:r>
          </a:p>
          <a:p>
            <a:pPr marL="0" indent="0">
              <a:buNone/>
            </a:pPr>
            <a:endParaRPr lang="en-US" i="1" dirty="0"/>
          </a:p>
          <a:p>
            <a:pPr marL="0" indent="0">
              <a:buNone/>
            </a:pPr>
            <a:r>
              <a:rPr lang="en-US" i="1" dirty="0" smtClean="0"/>
              <a:t>The only authentic way to improve our performance is to emphasize quality learning time and to personalize this instruction to address individual student needs.”</a:t>
            </a:r>
            <a:endParaRPr lang="en-US" i="1" dirty="0"/>
          </a:p>
        </p:txBody>
      </p:sp>
      <p:sp>
        <p:nvSpPr>
          <p:cNvPr id="5" name="Slide Number Placeholder 4"/>
          <p:cNvSpPr>
            <a:spLocks noGrp="1"/>
          </p:cNvSpPr>
          <p:nvPr>
            <p:ph type="sldNum" sz="quarter" idx="12"/>
          </p:nvPr>
        </p:nvSpPr>
        <p:spPr/>
        <p:txBody>
          <a:bodyPr/>
          <a:lstStyle/>
          <a:p>
            <a:fld id="{EB53C300-C79D-4DCD-90CB-DC22F9E1BF7A}" type="slidenum">
              <a:rPr lang="en-US" smtClean="0"/>
              <a:pPr/>
              <a:t>28</a:t>
            </a:fld>
            <a:endParaRPr lang="en-US" dirty="0"/>
          </a:p>
        </p:txBody>
      </p:sp>
      <p:grpSp>
        <p:nvGrpSpPr>
          <p:cNvPr id="12" name="Group 11"/>
          <p:cNvGrpSpPr/>
          <p:nvPr/>
        </p:nvGrpSpPr>
        <p:grpSpPr>
          <a:xfrm>
            <a:off x="-152400" y="729456"/>
            <a:ext cx="4038600" cy="3385344"/>
            <a:chOff x="-381000" y="838200"/>
            <a:chExt cx="4038600" cy="3385344"/>
          </a:xfrm>
        </p:grpSpPr>
        <p:pic>
          <p:nvPicPr>
            <p:cNvPr id="1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838200"/>
              <a:ext cx="2549525" cy="254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Content Placeholder 2"/>
            <p:cNvSpPr txBox="1">
              <a:spLocks/>
            </p:cNvSpPr>
            <p:nvPr/>
          </p:nvSpPr>
          <p:spPr>
            <a:xfrm>
              <a:off x="-381000" y="3387725"/>
              <a:ext cx="4038600" cy="8358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spcBef>
                  <a:spcPts val="0"/>
                </a:spcBef>
                <a:buFont typeface="Arial" charset="0"/>
                <a:buNone/>
                <a:defRPr/>
              </a:pPr>
              <a:r>
                <a:rPr lang="en-US" sz="2200" b="1" dirty="0" smtClean="0">
                  <a:latin typeface="Arial" panose="020B0604020202020204" pitchFamily="34" charset="0"/>
                  <a:cs typeface="Arial" panose="020B0604020202020204" pitchFamily="34" charset="0"/>
                </a:rPr>
                <a:t>Dianna R. Wentzell</a:t>
              </a:r>
            </a:p>
            <a:p>
              <a:pPr marL="0" indent="0" algn="ctr">
                <a:spcBef>
                  <a:spcPts val="0"/>
                </a:spcBef>
                <a:buFont typeface="Arial" charset="0"/>
                <a:buNone/>
                <a:defRPr/>
              </a:pPr>
              <a:r>
                <a:rPr lang="en-US" sz="2200" i="1" dirty="0" smtClean="0">
                  <a:latin typeface="Arial" panose="020B0604020202020204" pitchFamily="34" charset="0"/>
                  <a:cs typeface="Arial" panose="020B0604020202020204" pitchFamily="34" charset="0"/>
                </a:rPr>
                <a:t>Commissioner </a:t>
              </a:r>
            </a:p>
          </p:txBody>
        </p:sp>
      </p:grpSp>
    </p:spTree>
    <p:extLst>
      <p:ext uri="{BB962C8B-B14F-4D97-AF65-F5344CB8AC3E}">
        <p14:creationId xmlns:p14="http://schemas.microsoft.com/office/powerpoint/2010/main" val="18616036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How did Connecticut students perform on the 2015 Smarter Balanced assessments in English Language Arts (ELA)/Literacy and Mathematics?</a:t>
            </a:r>
          </a:p>
          <a:p>
            <a:r>
              <a:rPr lang="en-US" dirty="0" smtClean="0"/>
              <a:t>How do results on these assessments compare to those on the Nation’s Report Card (NAEP)?</a:t>
            </a:r>
          </a:p>
          <a:p>
            <a:r>
              <a:rPr lang="en-US" dirty="0" smtClean="0"/>
              <a:t>How did students from historically underperforming subgroups (i.e., our most vulnerable students) perform on the new assessments? </a:t>
            </a:r>
          </a:p>
          <a:p>
            <a:r>
              <a:rPr lang="en-US" dirty="0" smtClean="0"/>
              <a:t>What can we learn from these first analyses? What additional analyses are planned?</a:t>
            </a:r>
          </a:p>
          <a:p>
            <a:endParaRPr lang="en-US" dirty="0"/>
          </a:p>
        </p:txBody>
      </p:sp>
      <p:sp>
        <p:nvSpPr>
          <p:cNvPr id="5" name="Slide Number Placeholder 4"/>
          <p:cNvSpPr>
            <a:spLocks noGrp="1"/>
          </p:cNvSpPr>
          <p:nvPr>
            <p:ph type="sldNum" sz="quarter" idx="12"/>
          </p:nvPr>
        </p:nvSpPr>
        <p:spPr/>
        <p:txBody>
          <a:bodyPr/>
          <a:lstStyle/>
          <a:p>
            <a:fld id="{EB53C300-C79D-4DCD-90CB-DC22F9E1BF7A}" type="slidenum">
              <a:rPr lang="en-US" smtClean="0"/>
              <a:pPr/>
              <a:t>3</a:t>
            </a:fld>
            <a:endParaRPr lang="en-US" dirty="0"/>
          </a:p>
        </p:txBody>
      </p:sp>
    </p:spTree>
    <p:extLst>
      <p:ext uri="{BB962C8B-B14F-4D97-AF65-F5344CB8AC3E}">
        <p14:creationId xmlns:p14="http://schemas.microsoft.com/office/powerpoint/2010/main" val="14193859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New Standards, New Assessments, New Results</a:t>
            </a:r>
            <a:endParaRPr lang="en-US" dirty="0"/>
          </a:p>
        </p:txBody>
      </p:sp>
      <p:sp>
        <p:nvSpPr>
          <p:cNvPr id="6" name="Subtitle 5"/>
          <p:cNvSpPr>
            <a:spLocks noGrp="1"/>
          </p:cNvSpPr>
          <p:nvPr>
            <p:ph type="subTitle" idx="1"/>
          </p:nvPr>
        </p:nvSpPr>
        <p:spPr/>
        <p:txBody>
          <a:bodyPr/>
          <a:lstStyle/>
          <a:p>
            <a:endParaRPr lang="en-US" dirty="0"/>
          </a:p>
        </p:txBody>
      </p:sp>
      <p:sp>
        <p:nvSpPr>
          <p:cNvPr id="5" name="Slide Number Placeholder 4"/>
          <p:cNvSpPr>
            <a:spLocks noGrp="1"/>
          </p:cNvSpPr>
          <p:nvPr>
            <p:ph type="sldNum" sz="quarter" idx="12"/>
          </p:nvPr>
        </p:nvSpPr>
        <p:spPr/>
        <p:txBody>
          <a:bodyPr/>
          <a:lstStyle/>
          <a:p>
            <a:fld id="{EB53C300-C79D-4DCD-90CB-DC22F9E1BF7A}" type="slidenum">
              <a:rPr lang="en-US" smtClean="0"/>
              <a:t>4</a:t>
            </a:fld>
            <a:endParaRPr lang="en-US" dirty="0"/>
          </a:p>
        </p:txBody>
      </p:sp>
    </p:spTree>
    <p:extLst>
      <p:ext uri="{BB962C8B-B14F-4D97-AF65-F5344CB8AC3E}">
        <p14:creationId xmlns:p14="http://schemas.microsoft.com/office/powerpoint/2010/main" val="7282476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Key Shifts in English Language </a:t>
            </a:r>
            <a:r>
              <a:rPr lang="en-US" dirty="0" smtClean="0"/>
              <a:t>Arts</a:t>
            </a:r>
            <a:endParaRPr lang="en-US" dirty="0"/>
          </a:p>
        </p:txBody>
      </p:sp>
      <p:sp>
        <p:nvSpPr>
          <p:cNvPr id="3" name="Content Placeholder 2"/>
          <p:cNvSpPr>
            <a:spLocks noGrp="1"/>
          </p:cNvSpPr>
          <p:nvPr>
            <p:ph idx="1"/>
          </p:nvPr>
        </p:nvSpPr>
        <p:spPr/>
        <p:txBody>
          <a:bodyPr>
            <a:normAutofit fontScale="92500" lnSpcReduction="10000"/>
          </a:bodyPr>
          <a:lstStyle/>
          <a:p>
            <a:pPr marL="514350" lvl="0" indent="-514350">
              <a:buFont typeface="+mj-lt"/>
              <a:buAutoNum type="arabicPeriod"/>
            </a:pPr>
            <a:r>
              <a:rPr lang="en-US" dirty="0"/>
              <a:t>Regular practice with </a:t>
            </a:r>
            <a:r>
              <a:rPr lang="en-US" u="sng" dirty="0"/>
              <a:t>complex texts</a:t>
            </a:r>
            <a:r>
              <a:rPr lang="en-US" dirty="0"/>
              <a:t> and their academic </a:t>
            </a:r>
            <a:r>
              <a:rPr lang="en-US" dirty="0" smtClean="0"/>
              <a:t>language</a:t>
            </a:r>
          </a:p>
          <a:p>
            <a:pPr marL="514350" lvl="0" indent="-514350">
              <a:buFont typeface="+mj-lt"/>
              <a:buAutoNum type="arabicPeriod"/>
            </a:pPr>
            <a:endParaRPr lang="en-US" dirty="0" smtClean="0"/>
          </a:p>
          <a:p>
            <a:pPr marL="514350" lvl="0" indent="-514350">
              <a:buFont typeface="+mj-lt"/>
              <a:buAutoNum type="arabicPeriod"/>
            </a:pPr>
            <a:r>
              <a:rPr lang="en-US" dirty="0" smtClean="0"/>
              <a:t>Reading</a:t>
            </a:r>
            <a:r>
              <a:rPr lang="en-US" dirty="0"/>
              <a:t>, writing, and speaking </a:t>
            </a:r>
            <a:r>
              <a:rPr lang="en-US" u="sng" dirty="0"/>
              <a:t>grounded in evidence from texts</a:t>
            </a:r>
            <a:r>
              <a:rPr lang="en-US" dirty="0"/>
              <a:t>, both literary and informational</a:t>
            </a:r>
            <a:endParaRPr lang="en-US" dirty="0" smtClean="0"/>
          </a:p>
          <a:p>
            <a:pPr marL="514350" indent="-514350">
              <a:buFont typeface="+mj-lt"/>
              <a:buAutoNum type="arabicPeriod"/>
            </a:pPr>
            <a:endParaRPr lang="en-US" dirty="0" smtClean="0"/>
          </a:p>
          <a:p>
            <a:pPr marL="514350" indent="-514350">
              <a:buFont typeface="+mj-lt"/>
              <a:buAutoNum type="arabicPeriod"/>
            </a:pPr>
            <a:r>
              <a:rPr lang="en-US" u="sng" dirty="0"/>
              <a:t>Building knowledge</a:t>
            </a:r>
            <a:r>
              <a:rPr lang="en-US" dirty="0"/>
              <a:t> through content-rich nonfiction</a:t>
            </a:r>
          </a:p>
          <a:p>
            <a:endParaRPr lang="en-US" dirty="0"/>
          </a:p>
        </p:txBody>
      </p:sp>
      <p:sp>
        <p:nvSpPr>
          <p:cNvPr id="5" name="Slide Number Placeholder 4"/>
          <p:cNvSpPr>
            <a:spLocks noGrp="1"/>
          </p:cNvSpPr>
          <p:nvPr>
            <p:ph type="sldNum" sz="quarter" idx="12"/>
          </p:nvPr>
        </p:nvSpPr>
        <p:spPr/>
        <p:txBody>
          <a:bodyPr/>
          <a:lstStyle/>
          <a:p>
            <a:fld id="{EB53C300-C79D-4DCD-90CB-DC22F9E1BF7A}" type="slidenum">
              <a:rPr lang="en-US" smtClean="0"/>
              <a:t>5</a:t>
            </a:fld>
            <a:endParaRPr lang="en-US" dirty="0"/>
          </a:p>
        </p:txBody>
      </p:sp>
    </p:spTree>
    <p:extLst>
      <p:ext uri="{BB962C8B-B14F-4D97-AF65-F5344CB8AC3E}">
        <p14:creationId xmlns:p14="http://schemas.microsoft.com/office/powerpoint/2010/main" val="4542824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Key Shifts in Mathematics</a:t>
            </a:r>
            <a:endParaRPr lang="en-US" dirty="0"/>
          </a:p>
        </p:txBody>
      </p:sp>
      <p:sp>
        <p:nvSpPr>
          <p:cNvPr id="3" name="Content Placeholder 2"/>
          <p:cNvSpPr>
            <a:spLocks noGrp="1"/>
          </p:cNvSpPr>
          <p:nvPr>
            <p:ph idx="1"/>
          </p:nvPr>
        </p:nvSpPr>
        <p:spPr/>
        <p:txBody>
          <a:bodyPr>
            <a:normAutofit lnSpcReduction="10000"/>
          </a:bodyPr>
          <a:lstStyle/>
          <a:p>
            <a:r>
              <a:rPr lang="en-US" dirty="0"/>
              <a:t>Greater </a:t>
            </a:r>
            <a:r>
              <a:rPr lang="en-US" u="sng" dirty="0"/>
              <a:t>focus</a:t>
            </a:r>
            <a:r>
              <a:rPr lang="en-US" dirty="0"/>
              <a:t> on fewer topics</a:t>
            </a:r>
            <a:endParaRPr lang="en-US" dirty="0" smtClean="0"/>
          </a:p>
          <a:p>
            <a:pPr lvl="1"/>
            <a:endParaRPr lang="en-US" dirty="0" smtClean="0"/>
          </a:p>
          <a:p>
            <a:r>
              <a:rPr lang="en-US" u="sng" dirty="0"/>
              <a:t>Coherence</a:t>
            </a:r>
            <a:r>
              <a:rPr lang="en-US" dirty="0"/>
              <a:t>: Linking topics and thinking across </a:t>
            </a:r>
            <a:r>
              <a:rPr lang="en-US" dirty="0" smtClean="0"/>
              <a:t>grades</a:t>
            </a:r>
          </a:p>
          <a:p>
            <a:endParaRPr lang="en-US" dirty="0" smtClean="0"/>
          </a:p>
          <a:p>
            <a:r>
              <a:rPr lang="en-US" u="sng" dirty="0"/>
              <a:t>Rigor</a:t>
            </a:r>
            <a:r>
              <a:rPr lang="en-US" dirty="0"/>
              <a:t>: Pursue conceptual understanding, procedural skills and fluency, and application with equal intensity</a:t>
            </a:r>
            <a:endParaRPr lang="en-US" dirty="0" smtClean="0"/>
          </a:p>
        </p:txBody>
      </p:sp>
      <p:sp>
        <p:nvSpPr>
          <p:cNvPr id="5" name="Slide Number Placeholder 4"/>
          <p:cNvSpPr>
            <a:spLocks noGrp="1"/>
          </p:cNvSpPr>
          <p:nvPr>
            <p:ph type="sldNum" sz="quarter" idx="12"/>
          </p:nvPr>
        </p:nvSpPr>
        <p:spPr/>
        <p:txBody>
          <a:bodyPr/>
          <a:lstStyle/>
          <a:p>
            <a:fld id="{EB53C300-C79D-4DCD-90CB-DC22F9E1BF7A}" type="slidenum">
              <a:rPr lang="en-US" smtClean="0"/>
              <a:t>6</a:t>
            </a:fld>
            <a:endParaRPr lang="en-US" dirty="0"/>
          </a:p>
        </p:txBody>
      </p:sp>
    </p:spTree>
    <p:extLst>
      <p:ext uri="{BB962C8B-B14F-4D97-AF65-F5344CB8AC3E}">
        <p14:creationId xmlns:p14="http://schemas.microsoft.com/office/powerpoint/2010/main" val="31976930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Standards for Mathematical </a:t>
            </a:r>
            <a:r>
              <a:rPr lang="en-US" dirty="0" smtClean="0"/>
              <a:t>Practice</a:t>
            </a:r>
            <a:endParaRPr lang="en-US" dirty="0"/>
          </a:p>
        </p:txBody>
      </p:sp>
      <p:sp>
        <p:nvSpPr>
          <p:cNvPr id="3" name="Content Placeholder 2"/>
          <p:cNvSpPr>
            <a:spLocks noGrp="1"/>
          </p:cNvSpPr>
          <p:nvPr>
            <p:ph idx="1"/>
          </p:nvPr>
        </p:nvSpPr>
        <p:spPr/>
        <p:txBody>
          <a:bodyPr>
            <a:normAutofit fontScale="85000" lnSpcReduction="20000"/>
          </a:bodyPr>
          <a:lstStyle/>
          <a:p>
            <a:pPr marL="514350" indent="-514350">
              <a:buFont typeface="+mj-lt"/>
              <a:buAutoNum type="arabicPeriod"/>
            </a:pPr>
            <a:r>
              <a:rPr lang="en-US" dirty="0" smtClean="0"/>
              <a:t>Make </a:t>
            </a:r>
            <a:r>
              <a:rPr lang="en-US" dirty="0"/>
              <a:t>sense of problems and persevere in solving them.</a:t>
            </a:r>
          </a:p>
          <a:p>
            <a:pPr marL="514350" indent="-514350">
              <a:buFont typeface="+mj-lt"/>
              <a:buAutoNum type="arabicPeriod"/>
            </a:pPr>
            <a:r>
              <a:rPr lang="en-US" dirty="0" smtClean="0"/>
              <a:t>Reason </a:t>
            </a:r>
            <a:r>
              <a:rPr lang="en-US" dirty="0"/>
              <a:t>abstractly and quantitatively.</a:t>
            </a:r>
          </a:p>
          <a:p>
            <a:pPr marL="514350" indent="-514350">
              <a:buFont typeface="+mj-lt"/>
              <a:buAutoNum type="arabicPeriod"/>
            </a:pPr>
            <a:r>
              <a:rPr lang="en-US" dirty="0" smtClean="0"/>
              <a:t>Construct </a:t>
            </a:r>
            <a:r>
              <a:rPr lang="en-US" dirty="0"/>
              <a:t>viable arguments and critique the reasoning of others.</a:t>
            </a:r>
          </a:p>
          <a:p>
            <a:pPr marL="514350" indent="-514350">
              <a:buFont typeface="+mj-lt"/>
              <a:buAutoNum type="arabicPeriod"/>
            </a:pPr>
            <a:r>
              <a:rPr lang="en-US" dirty="0" smtClean="0"/>
              <a:t>Model </a:t>
            </a:r>
            <a:r>
              <a:rPr lang="en-US" dirty="0"/>
              <a:t>with mathematics.</a:t>
            </a:r>
          </a:p>
          <a:p>
            <a:pPr marL="514350" indent="-514350">
              <a:buFont typeface="+mj-lt"/>
              <a:buAutoNum type="arabicPeriod"/>
            </a:pPr>
            <a:r>
              <a:rPr lang="en-US" dirty="0" smtClean="0"/>
              <a:t>Use </a:t>
            </a:r>
            <a:r>
              <a:rPr lang="en-US" dirty="0"/>
              <a:t>appropriate tools strategically.</a:t>
            </a:r>
          </a:p>
          <a:p>
            <a:pPr marL="514350" indent="-514350">
              <a:buFont typeface="+mj-lt"/>
              <a:buAutoNum type="arabicPeriod"/>
            </a:pPr>
            <a:r>
              <a:rPr lang="en-US" dirty="0" smtClean="0"/>
              <a:t>Attend </a:t>
            </a:r>
            <a:r>
              <a:rPr lang="en-US" dirty="0"/>
              <a:t>to precision.</a:t>
            </a:r>
          </a:p>
          <a:p>
            <a:pPr marL="514350" indent="-514350">
              <a:buFont typeface="+mj-lt"/>
              <a:buAutoNum type="arabicPeriod"/>
            </a:pPr>
            <a:r>
              <a:rPr lang="en-US" dirty="0" smtClean="0"/>
              <a:t>Look </a:t>
            </a:r>
            <a:r>
              <a:rPr lang="en-US" dirty="0"/>
              <a:t>for and make use of structure.</a:t>
            </a:r>
          </a:p>
          <a:p>
            <a:pPr marL="514350" indent="-514350">
              <a:buFont typeface="+mj-lt"/>
              <a:buAutoNum type="arabicPeriod"/>
            </a:pPr>
            <a:r>
              <a:rPr lang="en-US" dirty="0" smtClean="0"/>
              <a:t>Look </a:t>
            </a:r>
            <a:r>
              <a:rPr lang="en-US" dirty="0"/>
              <a:t>for and express regularity in repeated reasoning.</a:t>
            </a:r>
          </a:p>
          <a:p>
            <a:endParaRPr lang="en-US" dirty="0"/>
          </a:p>
        </p:txBody>
      </p:sp>
      <p:sp>
        <p:nvSpPr>
          <p:cNvPr id="5" name="Slide Number Placeholder 4"/>
          <p:cNvSpPr>
            <a:spLocks noGrp="1"/>
          </p:cNvSpPr>
          <p:nvPr>
            <p:ph type="sldNum" sz="quarter" idx="12"/>
          </p:nvPr>
        </p:nvSpPr>
        <p:spPr/>
        <p:txBody>
          <a:bodyPr/>
          <a:lstStyle/>
          <a:p>
            <a:fld id="{EB53C300-C79D-4DCD-90CB-DC22F9E1BF7A}" type="slidenum">
              <a:rPr lang="en-US" smtClean="0"/>
              <a:t>7</a:t>
            </a:fld>
            <a:endParaRPr lang="en-US" dirty="0"/>
          </a:p>
        </p:txBody>
      </p:sp>
    </p:spTree>
    <p:extLst>
      <p:ext uri="{BB962C8B-B14F-4D97-AF65-F5344CB8AC3E}">
        <p14:creationId xmlns:p14="http://schemas.microsoft.com/office/powerpoint/2010/main" val="24891178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Shifts</a:t>
            </a:r>
            <a:endParaRPr lang="en-US" dirty="0"/>
          </a:p>
        </p:txBody>
      </p:sp>
      <p:sp>
        <p:nvSpPr>
          <p:cNvPr id="3" name="Content Placeholder 2"/>
          <p:cNvSpPr>
            <a:spLocks noGrp="1"/>
          </p:cNvSpPr>
          <p:nvPr>
            <p:ph idx="1"/>
          </p:nvPr>
        </p:nvSpPr>
        <p:spPr/>
        <p:txBody>
          <a:bodyPr/>
          <a:lstStyle/>
          <a:p>
            <a:r>
              <a:rPr lang="en-US" dirty="0" smtClean="0"/>
              <a:t>Computer delivered</a:t>
            </a:r>
          </a:p>
          <a:p>
            <a:endParaRPr lang="en-US" dirty="0" smtClean="0"/>
          </a:p>
          <a:p>
            <a:r>
              <a:rPr lang="en-US" dirty="0" smtClean="0"/>
              <a:t>Computer adaptive</a:t>
            </a:r>
          </a:p>
          <a:p>
            <a:endParaRPr lang="en-US" dirty="0" smtClean="0"/>
          </a:p>
          <a:p>
            <a:r>
              <a:rPr lang="en-US" dirty="0" smtClean="0"/>
              <a:t>Performance task</a:t>
            </a:r>
          </a:p>
          <a:p>
            <a:endParaRPr lang="en-US" dirty="0"/>
          </a:p>
          <a:p>
            <a:r>
              <a:rPr lang="en-US" dirty="0" smtClean="0"/>
              <a:t>High School assessment in Grade 11</a:t>
            </a:r>
          </a:p>
          <a:p>
            <a:endParaRPr lang="en-US" dirty="0"/>
          </a:p>
          <a:p>
            <a:endParaRPr lang="en-US" dirty="0" smtClean="0"/>
          </a:p>
          <a:p>
            <a:pPr lvl="1"/>
            <a:endParaRPr lang="en-US" dirty="0"/>
          </a:p>
          <a:p>
            <a:endParaRPr lang="en-US" dirty="0" smtClean="0"/>
          </a:p>
          <a:p>
            <a:endParaRPr lang="en-US" dirty="0" smtClean="0"/>
          </a:p>
        </p:txBody>
      </p:sp>
      <p:sp>
        <p:nvSpPr>
          <p:cNvPr id="5" name="Slide Number Placeholder 4"/>
          <p:cNvSpPr>
            <a:spLocks noGrp="1"/>
          </p:cNvSpPr>
          <p:nvPr>
            <p:ph type="sldNum" sz="quarter" idx="12"/>
          </p:nvPr>
        </p:nvSpPr>
        <p:spPr/>
        <p:txBody>
          <a:bodyPr/>
          <a:lstStyle/>
          <a:p>
            <a:fld id="{EB53C300-C79D-4DCD-90CB-DC22F9E1BF7A}" type="slidenum">
              <a:rPr lang="en-US" smtClean="0"/>
              <a:t>8</a:t>
            </a:fld>
            <a:endParaRPr lang="en-US" dirty="0"/>
          </a:p>
        </p:txBody>
      </p:sp>
    </p:spTree>
    <p:extLst>
      <p:ext uri="{BB962C8B-B14F-4D97-AF65-F5344CB8AC3E}">
        <p14:creationId xmlns:p14="http://schemas.microsoft.com/office/powerpoint/2010/main" val="13391845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Caution</a:t>
            </a:r>
            <a:endParaRPr lang="en-US" dirty="0"/>
          </a:p>
        </p:txBody>
      </p:sp>
      <p:sp>
        <p:nvSpPr>
          <p:cNvPr id="3" name="Content Placeholder 2"/>
          <p:cNvSpPr>
            <a:spLocks noGrp="1"/>
          </p:cNvSpPr>
          <p:nvPr>
            <p:ph idx="1"/>
          </p:nvPr>
        </p:nvSpPr>
        <p:spPr/>
        <p:txBody>
          <a:bodyPr/>
          <a:lstStyle/>
          <a:p>
            <a:r>
              <a:rPr lang="en-US" dirty="0" smtClean="0"/>
              <a:t>Main result used for </a:t>
            </a:r>
            <a:r>
              <a:rPr lang="en-US" i="1" dirty="0" smtClean="0"/>
              <a:t>first analysis </a:t>
            </a:r>
            <a:r>
              <a:rPr lang="en-US" dirty="0" smtClean="0"/>
              <a:t>is single benchmark attainment i.e., percent of students meeting or exceeding achievement level expectations (level 3 or greater). </a:t>
            </a:r>
          </a:p>
          <a:p>
            <a:r>
              <a:rPr lang="en-US" dirty="0" smtClean="0"/>
              <a:t>In the coming months, index scores calculated per our approved ESEA Flexibility will provide a more precise measure of student performance.</a:t>
            </a:r>
          </a:p>
        </p:txBody>
      </p:sp>
      <p:sp>
        <p:nvSpPr>
          <p:cNvPr id="5" name="Slide Number Placeholder 4"/>
          <p:cNvSpPr>
            <a:spLocks noGrp="1"/>
          </p:cNvSpPr>
          <p:nvPr>
            <p:ph type="sldNum" sz="quarter" idx="12"/>
          </p:nvPr>
        </p:nvSpPr>
        <p:spPr/>
        <p:txBody>
          <a:bodyPr/>
          <a:lstStyle/>
          <a:p>
            <a:fld id="{EB53C300-C79D-4DCD-90CB-DC22F9E1BF7A}" type="slidenum">
              <a:rPr lang="en-US" smtClean="0"/>
              <a:t>9</a:t>
            </a:fld>
            <a:endParaRPr lang="en-US" dirty="0"/>
          </a:p>
        </p:txBody>
      </p:sp>
    </p:spTree>
    <p:extLst>
      <p:ext uri="{BB962C8B-B14F-4D97-AF65-F5344CB8AC3E}">
        <p14:creationId xmlns:p14="http://schemas.microsoft.com/office/powerpoint/2010/main" val="50903218"/>
      </p:ext>
    </p:extLst>
  </p:cSld>
  <p:clrMapOvr>
    <a:masterClrMapping/>
  </p:clrMapOvr>
  <p:timing>
    <p:tnLst>
      <p:par>
        <p:cTn id="1" dur="indefinite" restart="never" nodeType="tmRoot"/>
      </p:par>
    </p:tnLst>
  </p:timing>
</p:sld>
</file>

<file path=ppt/theme/theme1.xml><?xml version="1.0" encoding="utf-8"?>
<a:theme xmlns:a="http://schemas.openxmlformats.org/drawingml/2006/main" name="SDEppt_template_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3016</TotalTime>
  <Words>934</Words>
  <Application>Microsoft Office PowerPoint</Application>
  <PresentationFormat>On-screen Show (4:3)</PresentationFormat>
  <Paragraphs>142</Paragraphs>
  <Slides>28</Slides>
  <Notes>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SDEppt_template_A</vt:lpstr>
      <vt:lpstr>CONNECTICUT STATE DEPARTMENT OF EDUCATION  </vt:lpstr>
      <vt:lpstr>Kudos CSDE Staff for a Successful Implementation!</vt:lpstr>
      <vt:lpstr>Questions</vt:lpstr>
      <vt:lpstr>New Standards, New Assessments, New Results</vt:lpstr>
      <vt:lpstr>Key Shifts in English Language Arts</vt:lpstr>
      <vt:lpstr>Key Shifts in Mathematics</vt:lpstr>
      <vt:lpstr>Standards for Mathematical Practice</vt:lpstr>
      <vt:lpstr>Assessment Shifts</vt:lpstr>
      <vt:lpstr>Caution</vt:lpstr>
      <vt:lpstr>English Language Arts</vt:lpstr>
      <vt:lpstr>ELA/Literacy - Observations</vt:lpstr>
      <vt:lpstr>Mathematics</vt:lpstr>
      <vt:lpstr>Mathematics - Observations</vt:lpstr>
      <vt:lpstr>Subgroup Achievement</vt:lpstr>
      <vt:lpstr>Smarter Balanced Results  for High Needs Subgroup</vt:lpstr>
      <vt:lpstr>Smarter Balanced Results  by Race / Ethnicity – English Language Arts</vt:lpstr>
      <vt:lpstr>Smarter Balanced Results  by Race / Ethnicity – Mathematics</vt:lpstr>
      <vt:lpstr>ELA Subgroup Achievement - Observations</vt:lpstr>
      <vt:lpstr>Mathematics Subgroup Achievement - Observations</vt:lpstr>
      <vt:lpstr>Smarter Balanced Participation Rates</vt:lpstr>
      <vt:lpstr>Smarter Balanced Participation by Grade</vt:lpstr>
      <vt:lpstr>ELA Participation by Subgroup</vt:lpstr>
      <vt:lpstr>Mathematics Participation by Subgroup</vt:lpstr>
      <vt:lpstr>Participation Rates</vt:lpstr>
      <vt:lpstr>Overall Takeaways</vt:lpstr>
      <vt:lpstr>Additional Analyses</vt:lpstr>
      <vt:lpstr>Science Results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Connecticut 2014-15 Smarter Balanced Results</dc:title>
  <dc:creator>Ajit Gopalakrishnan</dc:creator>
  <cp:lastModifiedBy>Ajit Gopalakrishnan</cp:lastModifiedBy>
  <cp:revision>127</cp:revision>
  <cp:lastPrinted>2015-09-02T13:54:19Z</cp:lastPrinted>
  <dcterms:created xsi:type="dcterms:W3CDTF">2015-08-04T01:46:35Z</dcterms:created>
  <dcterms:modified xsi:type="dcterms:W3CDTF">2015-09-02T14:00:56Z</dcterms:modified>
</cp:coreProperties>
</file>