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1"/>
  </p:notesMasterIdLst>
  <p:sldIdLst>
    <p:sldId id="256" r:id="rId5"/>
    <p:sldId id="704" r:id="rId6"/>
    <p:sldId id="668" r:id="rId7"/>
    <p:sldId id="1550" r:id="rId8"/>
    <p:sldId id="389" r:id="rId9"/>
    <p:sldId id="268" r:id="rId10"/>
    <p:sldId id="269" r:id="rId11"/>
    <p:sldId id="270" r:id="rId12"/>
    <p:sldId id="289" r:id="rId13"/>
    <p:sldId id="271" r:id="rId14"/>
    <p:sldId id="274" r:id="rId15"/>
    <p:sldId id="272" r:id="rId16"/>
    <p:sldId id="273" r:id="rId17"/>
    <p:sldId id="275" r:id="rId18"/>
    <p:sldId id="259" r:id="rId19"/>
    <p:sldId id="370" r:id="rId20"/>
    <p:sldId id="383" r:id="rId21"/>
    <p:sldId id="376" r:id="rId22"/>
    <p:sldId id="260" r:id="rId23"/>
    <p:sldId id="377" r:id="rId24"/>
    <p:sldId id="258" r:id="rId25"/>
    <p:sldId id="378" r:id="rId26"/>
    <p:sldId id="384" r:id="rId27"/>
    <p:sldId id="385" r:id="rId28"/>
    <p:sldId id="386" r:id="rId29"/>
    <p:sldId id="387" r:id="rId30"/>
    <p:sldId id="388" r:id="rId31"/>
    <p:sldId id="390" r:id="rId32"/>
    <p:sldId id="391" r:id="rId33"/>
    <p:sldId id="392" r:id="rId34"/>
    <p:sldId id="393" r:id="rId35"/>
    <p:sldId id="379" r:id="rId36"/>
    <p:sldId id="394" r:id="rId37"/>
    <p:sldId id="395" r:id="rId38"/>
    <p:sldId id="396" r:id="rId39"/>
    <p:sldId id="369" r:id="rId40"/>
    <p:sldId id="371" r:id="rId41"/>
    <p:sldId id="372" r:id="rId42"/>
    <p:sldId id="373" r:id="rId43"/>
    <p:sldId id="374" r:id="rId44"/>
    <p:sldId id="375" r:id="rId45"/>
    <p:sldId id="364" r:id="rId46"/>
    <p:sldId id="365" r:id="rId47"/>
    <p:sldId id="366" r:id="rId48"/>
    <p:sldId id="367" r:id="rId49"/>
    <p:sldId id="36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1A97CD"/>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17A45A-25CE-442E-BB1C-2D9F670CDE0D}" v="3" dt="2025-03-25T13:21:44.015"/>
    <p1510:client id="{AC5B65F1-8834-41C0-8334-E168BF739E30}" v="29" dt="2025-03-25T02:10:21.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5" d="100"/>
          <a:sy n="75" d="100"/>
        </p:scale>
        <p:origin x="327"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41022C-5ADC-488B-A2F1-544529847864}" type="doc">
      <dgm:prSet loTypeId="urn:microsoft.com/office/officeart/2005/8/layout/hProcess10" loCatId="process" qsTypeId="urn:microsoft.com/office/officeart/2005/8/quickstyle/simple1" qsCatId="simple" csTypeId="urn:microsoft.com/office/officeart/2005/8/colors/accent1_2" csCatId="accent1" phldr="1"/>
      <dgm:spPr/>
    </dgm:pt>
    <dgm:pt modelId="{0F890761-02BF-4674-A7A3-F7C2B85E3DD9}">
      <dgm:prSet phldrT="[Text]"/>
      <dgm:spPr/>
      <dgm:t>
        <a:bodyPr/>
        <a:lstStyle/>
        <a:p>
          <a:r>
            <a:rPr lang="en-US" dirty="0"/>
            <a:t>Designated by Superintendent</a:t>
          </a:r>
        </a:p>
      </dgm:t>
    </dgm:pt>
    <dgm:pt modelId="{FB9CC7E8-258A-438F-AE1C-D5E5E34FAEE8}" type="parTrans" cxnId="{3BB163B5-2E93-4C66-8970-1E31DCD898CF}">
      <dgm:prSet/>
      <dgm:spPr/>
      <dgm:t>
        <a:bodyPr/>
        <a:lstStyle/>
        <a:p>
          <a:endParaRPr lang="en-US"/>
        </a:p>
      </dgm:t>
    </dgm:pt>
    <dgm:pt modelId="{CD4330E8-F4CC-457D-B049-B3528B7053A0}" type="sibTrans" cxnId="{3BB163B5-2E93-4C66-8970-1E31DCD898CF}">
      <dgm:prSet/>
      <dgm:spPr/>
      <dgm:t>
        <a:bodyPr/>
        <a:lstStyle/>
        <a:p>
          <a:endParaRPr lang="en-US"/>
        </a:p>
      </dgm:t>
    </dgm:pt>
    <dgm:pt modelId="{429B9B41-9C3D-4D00-BE54-01E00A819614}">
      <dgm:prSet phldrT="[Text]"/>
      <dgm:spPr/>
      <dgm:t>
        <a:bodyPr/>
        <a:lstStyle/>
        <a:p>
          <a:r>
            <a:rPr lang="en-US" dirty="0"/>
            <a:t>LEA Security Manager creates account or assigns role</a:t>
          </a:r>
        </a:p>
      </dgm:t>
    </dgm:pt>
    <dgm:pt modelId="{5402E7A1-737A-4A64-A366-549EE14115B9}" type="parTrans" cxnId="{8ECDC943-1C89-4444-925B-03254B5579A0}">
      <dgm:prSet/>
      <dgm:spPr/>
      <dgm:t>
        <a:bodyPr/>
        <a:lstStyle/>
        <a:p>
          <a:endParaRPr lang="en-US"/>
        </a:p>
      </dgm:t>
    </dgm:pt>
    <dgm:pt modelId="{4A973161-59F8-48FB-B2E4-29051C815330}" type="sibTrans" cxnId="{8ECDC943-1C89-4444-925B-03254B5579A0}">
      <dgm:prSet/>
      <dgm:spPr/>
      <dgm:t>
        <a:bodyPr/>
        <a:lstStyle/>
        <a:p>
          <a:endParaRPr lang="en-US"/>
        </a:p>
      </dgm:t>
    </dgm:pt>
    <dgm:pt modelId="{1102DEC3-7463-4E87-B91E-C04F64BFC131}">
      <dgm:prSet phldrT="[Text]"/>
      <dgm:spPr/>
      <dgm:t>
        <a:bodyPr/>
        <a:lstStyle/>
        <a:p>
          <a:r>
            <a:rPr lang="en-US" dirty="0"/>
            <a:t>Wait one hour to login</a:t>
          </a:r>
        </a:p>
      </dgm:t>
    </dgm:pt>
    <dgm:pt modelId="{B1268BFE-F08C-4939-972A-E9D9F8EF1720}" type="parTrans" cxnId="{BABD4B84-6518-47B1-9D68-1D2BFDA30778}">
      <dgm:prSet/>
      <dgm:spPr/>
      <dgm:t>
        <a:bodyPr/>
        <a:lstStyle/>
        <a:p>
          <a:endParaRPr lang="en-US"/>
        </a:p>
      </dgm:t>
    </dgm:pt>
    <dgm:pt modelId="{A359351F-0F71-4F24-A8FE-4A48F43661D8}" type="sibTrans" cxnId="{BABD4B84-6518-47B1-9D68-1D2BFDA30778}">
      <dgm:prSet/>
      <dgm:spPr/>
      <dgm:t>
        <a:bodyPr/>
        <a:lstStyle/>
        <a:p>
          <a:endParaRPr lang="en-US"/>
        </a:p>
      </dgm:t>
    </dgm:pt>
    <dgm:pt modelId="{E61F0A14-999E-4B68-9BB7-1E40533F54BB}" type="pres">
      <dgm:prSet presAssocID="{6841022C-5ADC-488B-A2F1-544529847864}" presName="Name0" presStyleCnt="0">
        <dgm:presLayoutVars>
          <dgm:dir/>
          <dgm:resizeHandles val="exact"/>
        </dgm:presLayoutVars>
      </dgm:prSet>
      <dgm:spPr/>
    </dgm:pt>
    <dgm:pt modelId="{EBCC5D1F-7CBE-4E75-9A07-DB33E21DCBC2}" type="pres">
      <dgm:prSet presAssocID="{0F890761-02BF-4674-A7A3-F7C2B85E3DD9}" presName="composite" presStyleCnt="0"/>
      <dgm:spPr/>
    </dgm:pt>
    <dgm:pt modelId="{97BC3F3C-5BA1-4B43-822D-203028A9134E}" type="pres">
      <dgm:prSet presAssocID="{0F890761-02BF-4674-A7A3-F7C2B85E3DD9}" presName="imagSh" presStyleLbl="bgImgPlace1" presStyleIdx="0" presStyleCnt="3" custLinFactNeighborX="-212" custLinFactNeighborY="-1829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184DA7B2-B092-4E09-823A-03E23892C546}" type="pres">
      <dgm:prSet presAssocID="{0F890761-02BF-4674-A7A3-F7C2B85E3DD9}" presName="txNode" presStyleLbl="node1" presStyleIdx="0" presStyleCnt="3">
        <dgm:presLayoutVars>
          <dgm:bulletEnabled val="1"/>
        </dgm:presLayoutVars>
      </dgm:prSet>
      <dgm:spPr/>
    </dgm:pt>
    <dgm:pt modelId="{CE05E216-40EE-44E5-B70B-CB65BA611D43}" type="pres">
      <dgm:prSet presAssocID="{CD4330E8-F4CC-457D-B049-B3528B7053A0}" presName="sibTrans" presStyleLbl="sibTrans2D1" presStyleIdx="0" presStyleCnt="2"/>
      <dgm:spPr/>
    </dgm:pt>
    <dgm:pt modelId="{873B75AF-CA1E-4366-A69B-E7DBBAE66F03}" type="pres">
      <dgm:prSet presAssocID="{CD4330E8-F4CC-457D-B049-B3528B7053A0}" presName="connTx" presStyleLbl="sibTrans2D1" presStyleIdx="0" presStyleCnt="2"/>
      <dgm:spPr/>
    </dgm:pt>
    <dgm:pt modelId="{A2EF1C90-691B-4BFA-8811-901A10B8459D}" type="pres">
      <dgm:prSet presAssocID="{429B9B41-9C3D-4D00-BE54-01E00A819614}" presName="composite" presStyleCnt="0"/>
      <dgm:spPr/>
    </dgm:pt>
    <dgm:pt modelId="{1A8A12A4-3363-4FEA-82EC-B90FA5521938}" type="pres">
      <dgm:prSet presAssocID="{429B9B41-9C3D-4D00-BE54-01E00A819614}" presName="imagSh" presStyleLbl="bgImgPlace1" presStyleIdx="1" presStyleCnt="3" custLinFactNeighborX="1850" custLinFactNeighborY="-1829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E91AD08D-23CD-412D-9A63-E06A9A370EED}" type="pres">
      <dgm:prSet presAssocID="{429B9B41-9C3D-4D00-BE54-01E00A819614}" presName="txNode" presStyleLbl="node1" presStyleIdx="1" presStyleCnt="3">
        <dgm:presLayoutVars>
          <dgm:bulletEnabled val="1"/>
        </dgm:presLayoutVars>
      </dgm:prSet>
      <dgm:spPr/>
    </dgm:pt>
    <dgm:pt modelId="{2BA687C8-FDC9-4366-8B77-E40C5DB40680}" type="pres">
      <dgm:prSet presAssocID="{4A973161-59F8-48FB-B2E4-29051C815330}" presName="sibTrans" presStyleLbl="sibTrans2D1" presStyleIdx="1" presStyleCnt="2"/>
      <dgm:spPr/>
    </dgm:pt>
    <dgm:pt modelId="{D5268BCD-3D1F-485C-BFEE-A81B3CCCD352}" type="pres">
      <dgm:prSet presAssocID="{4A973161-59F8-48FB-B2E4-29051C815330}" presName="connTx" presStyleLbl="sibTrans2D1" presStyleIdx="1" presStyleCnt="2"/>
      <dgm:spPr/>
    </dgm:pt>
    <dgm:pt modelId="{568CBA8E-5390-4E5F-9888-BD0AE831F1AD}" type="pres">
      <dgm:prSet presAssocID="{1102DEC3-7463-4E87-B91E-C04F64BFC131}" presName="composite" presStyleCnt="0"/>
      <dgm:spPr/>
    </dgm:pt>
    <dgm:pt modelId="{CFB00B63-3DAC-48DA-9A3D-883648C8D357}" type="pres">
      <dgm:prSet presAssocID="{1102DEC3-7463-4E87-B91E-C04F64BFC131}" presName="imagSh" presStyleLbl="bgImgPlace1" presStyleIdx="2" presStyleCnt="3" custLinFactNeighborX="-483" custLinFactNeighborY="-1829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A4854112-5A85-4B1A-A6EF-862835B685CB}" type="pres">
      <dgm:prSet presAssocID="{1102DEC3-7463-4E87-B91E-C04F64BFC131}" presName="txNode" presStyleLbl="node1" presStyleIdx="2" presStyleCnt="3">
        <dgm:presLayoutVars>
          <dgm:bulletEnabled val="1"/>
        </dgm:presLayoutVars>
      </dgm:prSet>
      <dgm:spPr/>
    </dgm:pt>
  </dgm:ptLst>
  <dgm:cxnLst>
    <dgm:cxn modelId="{7C7B6D2E-7E0D-40E5-9B1D-7694CB154E97}" type="presOf" srcId="{429B9B41-9C3D-4D00-BE54-01E00A819614}" destId="{E91AD08D-23CD-412D-9A63-E06A9A370EED}" srcOrd="0" destOrd="0" presId="urn:microsoft.com/office/officeart/2005/8/layout/hProcess10"/>
    <dgm:cxn modelId="{827F095E-E91B-4CDA-9294-C5434D0CE01F}" type="presOf" srcId="{CD4330E8-F4CC-457D-B049-B3528B7053A0}" destId="{CE05E216-40EE-44E5-B70B-CB65BA611D43}" srcOrd="0" destOrd="0" presId="urn:microsoft.com/office/officeart/2005/8/layout/hProcess10"/>
    <dgm:cxn modelId="{8ECDC943-1C89-4444-925B-03254B5579A0}" srcId="{6841022C-5ADC-488B-A2F1-544529847864}" destId="{429B9B41-9C3D-4D00-BE54-01E00A819614}" srcOrd="1" destOrd="0" parTransId="{5402E7A1-737A-4A64-A366-549EE14115B9}" sibTransId="{4A973161-59F8-48FB-B2E4-29051C815330}"/>
    <dgm:cxn modelId="{8429804A-8225-4625-B069-EDE74BE27CCE}" type="presOf" srcId="{0F890761-02BF-4674-A7A3-F7C2B85E3DD9}" destId="{184DA7B2-B092-4E09-823A-03E23892C546}" srcOrd="0" destOrd="0" presId="urn:microsoft.com/office/officeart/2005/8/layout/hProcess10"/>
    <dgm:cxn modelId="{E8E9A84C-8684-45A0-A0BE-91FEC42FD93B}" type="presOf" srcId="{CD4330E8-F4CC-457D-B049-B3528B7053A0}" destId="{873B75AF-CA1E-4366-A69B-E7DBBAE66F03}" srcOrd="1" destOrd="0" presId="urn:microsoft.com/office/officeart/2005/8/layout/hProcess10"/>
    <dgm:cxn modelId="{6CEFFC77-8796-4619-924C-5B10F6EE4613}" type="presOf" srcId="{4A973161-59F8-48FB-B2E4-29051C815330}" destId="{2BA687C8-FDC9-4366-8B77-E40C5DB40680}" srcOrd="0" destOrd="0" presId="urn:microsoft.com/office/officeart/2005/8/layout/hProcess10"/>
    <dgm:cxn modelId="{BABD4B84-6518-47B1-9D68-1D2BFDA30778}" srcId="{6841022C-5ADC-488B-A2F1-544529847864}" destId="{1102DEC3-7463-4E87-B91E-C04F64BFC131}" srcOrd="2" destOrd="0" parTransId="{B1268BFE-F08C-4939-972A-E9D9F8EF1720}" sibTransId="{A359351F-0F71-4F24-A8FE-4A48F43661D8}"/>
    <dgm:cxn modelId="{25002A8F-D5DF-4D36-B307-BCDF0BD9BE97}" type="presOf" srcId="{1102DEC3-7463-4E87-B91E-C04F64BFC131}" destId="{A4854112-5A85-4B1A-A6EF-862835B685CB}" srcOrd="0" destOrd="0" presId="urn:microsoft.com/office/officeart/2005/8/layout/hProcess10"/>
    <dgm:cxn modelId="{3BB163B5-2E93-4C66-8970-1E31DCD898CF}" srcId="{6841022C-5ADC-488B-A2F1-544529847864}" destId="{0F890761-02BF-4674-A7A3-F7C2B85E3DD9}" srcOrd="0" destOrd="0" parTransId="{FB9CC7E8-258A-438F-AE1C-D5E5E34FAEE8}" sibTransId="{CD4330E8-F4CC-457D-B049-B3528B7053A0}"/>
    <dgm:cxn modelId="{D3079CBA-786C-465A-A71E-B56A457BF3C2}" type="presOf" srcId="{4A973161-59F8-48FB-B2E4-29051C815330}" destId="{D5268BCD-3D1F-485C-BFEE-A81B3CCCD352}" srcOrd="1" destOrd="0" presId="urn:microsoft.com/office/officeart/2005/8/layout/hProcess10"/>
    <dgm:cxn modelId="{470707D5-6451-4510-9977-B4B6888EE134}" type="presOf" srcId="{6841022C-5ADC-488B-A2F1-544529847864}" destId="{E61F0A14-999E-4B68-9BB7-1E40533F54BB}" srcOrd="0" destOrd="0" presId="urn:microsoft.com/office/officeart/2005/8/layout/hProcess10"/>
    <dgm:cxn modelId="{89C74C6B-6005-45B4-9A13-A4B509EFDA5C}" type="presParOf" srcId="{E61F0A14-999E-4B68-9BB7-1E40533F54BB}" destId="{EBCC5D1F-7CBE-4E75-9A07-DB33E21DCBC2}" srcOrd="0" destOrd="0" presId="urn:microsoft.com/office/officeart/2005/8/layout/hProcess10"/>
    <dgm:cxn modelId="{F9A97F52-9815-4AAB-B4FB-C391DFD4ED62}" type="presParOf" srcId="{EBCC5D1F-7CBE-4E75-9A07-DB33E21DCBC2}" destId="{97BC3F3C-5BA1-4B43-822D-203028A9134E}" srcOrd="0" destOrd="0" presId="urn:microsoft.com/office/officeart/2005/8/layout/hProcess10"/>
    <dgm:cxn modelId="{49E1D4C1-5A4F-4F47-9C2D-77B3C0868BBF}" type="presParOf" srcId="{EBCC5D1F-7CBE-4E75-9A07-DB33E21DCBC2}" destId="{184DA7B2-B092-4E09-823A-03E23892C546}" srcOrd="1" destOrd="0" presId="urn:microsoft.com/office/officeart/2005/8/layout/hProcess10"/>
    <dgm:cxn modelId="{3E7B2D4A-B69E-4FFC-83F1-328B4A1353BE}" type="presParOf" srcId="{E61F0A14-999E-4B68-9BB7-1E40533F54BB}" destId="{CE05E216-40EE-44E5-B70B-CB65BA611D43}" srcOrd="1" destOrd="0" presId="urn:microsoft.com/office/officeart/2005/8/layout/hProcess10"/>
    <dgm:cxn modelId="{073A055D-C958-42E2-A84F-11D95B1639F6}" type="presParOf" srcId="{CE05E216-40EE-44E5-B70B-CB65BA611D43}" destId="{873B75AF-CA1E-4366-A69B-E7DBBAE66F03}" srcOrd="0" destOrd="0" presId="urn:microsoft.com/office/officeart/2005/8/layout/hProcess10"/>
    <dgm:cxn modelId="{E902C8A9-AC89-45E5-BE30-B1C152D49A68}" type="presParOf" srcId="{E61F0A14-999E-4B68-9BB7-1E40533F54BB}" destId="{A2EF1C90-691B-4BFA-8811-901A10B8459D}" srcOrd="2" destOrd="0" presId="urn:microsoft.com/office/officeart/2005/8/layout/hProcess10"/>
    <dgm:cxn modelId="{1A6C3843-F19D-4D92-8459-6FAE4277DBD2}" type="presParOf" srcId="{A2EF1C90-691B-4BFA-8811-901A10B8459D}" destId="{1A8A12A4-3363-4FEA-82EC-B90FA5521938}" srcOrd="0" destOrd="0" presId="urn:microsoft.com/office/officeart/2005/8/layout/hProcess10"/>
    <dgm:cxn modelId="{845FB367-18DD-44ED-A119-4A20AD0F5DA8}" type="presParOf" srcId="{A2EF1C90-691B-4BFA-8811-901A10B8459D}" destId="{E91AD08D-23CD-412D-9A63-E06A9A370EED}" srcOrd="1" destOrd="0" presId="urn:microsoft.com/office/officeart/2005/8/layout/hProcess10"/>
    <dgm:cxn modelId="{F4BE4D45-BB35-4D62-8F2D-94062B0D4978}" type="presParOf" srcId="{E61F0A14-999E-4B68-9BB7-1E40533F54BB}" destId="{2BA687C8-FDC9-4366-8B77-E40C5DB40680}" srcOrd="3" destOrd="0" presId="urn:microsoft.com/office/officeart/2005/8/layout/hProcess10"/>
    <dgm:cxn modelId="{385EEB98-3BB1-4CEB-92AA-A7A386D0A1E2}" type="presParOf" srcId="{2BA687C8-FDC9-4366-8B77-E40C5DB40680}" destId="{D5268BCD-3D1F-485C-BFEE-A81B3CCCD352}" srcOrd="0" destOrd="0" presId="urn:microsoft.com/office/officeart/2005/8/layout/hProcess10"/>
    <dgm:cxn modelId="{7A866120-4121-40AC-9E49-A7F7EAE95500}" type="presParOf" srcId="{E61F0A14-999E-4B68-9BB7-1E40533F54BB}" destId="{568CBA8E-5390-4E5F-9888-BD0AE831F1AD}" srcOrd="4" destOrd="0" presId="urn:microsoft.com/office/officeart/2005/8/layout/hProcess10"/>
    <dgm:cxn modelId="{DFB82C58-9972-4CE5-AC85-B17980EFBD1C}" type="presParOf" srcId="{568CBA8E-5390-4E5F-9888-BD0AE831F1AD}" destId="{CFB00B63-3DAC-48DA-9A3D-883648C8D357}" srcOrd="0" destOrd="0" presId="urn:microsoft.com/office/officeart/2005/8/layout/hProcess10"/>
    <dgm:cxn modelId="{25CA26CD-4B65-4AF1-BAC1-EEE58C2A874B}" type="presParOf" srcId="{568CBA8E-5390-4E5F-9888-BD0AE831F1AD}" destId="{A4854112-5A85-4B1A-A6EF-862835B685CB}"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C3F3C-5BA1-4B43-822D-203028A9134E}">
      <dsp:nvSpPr>
        <dsp:cNvPr id="0" name=""/>
        <dsp:cNvSpPr/>
      </dsp:nvSpPr>
      <dsp:spPr>
        <a:xfrm>
          <a:off x="5" y="367529"/>
          <a:ext cx="1928330" cy="192833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4DA7B2-B092-4E09-823A-03E23892C546}">
      <dsp:nvSpPr>
        <dsp:cNvPr id="0" name=""/>
        <dsp:cNvSpPr/>
      </dsp:nvSpPr>
      <dsp:spPr>
        <a:xfrm>
          <a:off x="318007" y="1877315"/>
          <a:ext cx="1928330" cy="19283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Designated by Superintendent</a:t>
          </a:r>
        </a:p>
      </dsp:txBody>
      <dsp:txXfrm>
        <a:off x="374486" y="1933794"/>
        <a:ext cx="1815372" cy="1815372"/>
      </dsp:txXfrm>
    </dsp:sp>
    <dsp:sp modelId="{CE05E216-40EE-44E5-B70B-CB65BA611D43}">
      <dsp:nvSpPr>
        <dsp:cNvPr id="0" name=""/>
        <dsp:cNvSpPr/>
      </dsp:nvSpPr>
      <dsp:spPr>
        <a:xfrm>
          <a:off x="2313691" y="1100018"/>
          <a:ext cx="385355" cy="463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313691" y="1192688"/>
        <a:ext cx="269749" cy="278010"/>
      </dsp:txXfrm>
    </dsp:sp>
    <dsp:sp modelId="{1A8A12A4-3363-4FEA-82EC-B90FA5521938}">
      <dsp:nvSpPr>
        <dsp:cNvPr id="0" name=""/>
        <dsp:cNvSpPr/>
      </dsp:nvSpPr>
      <dsp:spPr>
        <a:xfrm>
          <a:off x="3029351" y="367529"/>
          <a:ext cx="1928330" cy="192833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1AD08D-23CD-412D-9A63-E06A9A370EED}">
      <dsp:nvSpPr>
        <dsp:cNvPr id="0" name=""/>
        <dsp:cNvSpPr/>
      </dsp:nvSpPr>
      <dsp:spPr>
        <a:xfrm>
          <a:off x="3307591" y="1877315"/>
          <a:ext cx="1928330" cy="19283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LEA Security Manager creates account or assigns role</a:t>
          </a:r>
        </a:p>
      </dsp:txBody>
      <dsp:txXfrm>
        <a:off x="3364070" y="1933794"/>
        <a:ext cx="1815372" cy="1815372"/>
      </dsp:txXfrm>
    </dsp:sp>
    <dsp:sp modelId="{2BA687C8-FDC9-4366-8B77-E40C5DB40680}">
      <dsp:nvSpPr>
        <dsp:cNvPr id="0" name=""/>
        <dsp:cNvSpPr/>
      </dsp:nvSpPr>
      <dsp:spPr>
        <a:xfrm>
          <a:off x="5313375" y="1100018"/>
          <a:ext cx="355693" cy="463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313375" y="1192688"/>
        <a:ext cx="248985" cy="278010"/>
      </dsp:txXfrm>
    </dsp:sp>
    <dsp:sp modelId="{CFB00B63-3DAC-48DA-9A3D-883648C8D357}">
      <dsp:nvSpPr>
        <dsp:cNvPr id="0" name=""/>
        <dsp:cNvSpPr/>
      </dsp:nvSpPr>
      <dsp:spPr>
        <a:xfrm>
          <a:off x="5973948" y="367529"/>
          <a:ext cx="1928330" cy="192833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854112-5A85-4B1A-A6EF-862835B685CB}">
      <dsp:nvSpPr>
        <dsp:cNvPr id="0" name=""/>
        <dsp:cNvSpPr/>
      </dsp:nvSpPr>
      <dsp:spPr>
        <a:xfrm>
          <a:off x="6297176" y="1877315"/>
          <a:ext cx="1928330" cy="19283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Wait one hour to login</a:t>
          </a:r>
        </a:p>
      </dsp:txBody>
      <dsp:txXfrm>
        <a:off x="6353655" y="1933794"/>
        <a:ext cx="1815372" cy="181537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63529-B3E2-4A1B-BC3A-5A421A944C1E}" type="datetimeFigureOut">
              <a:rPr lang="en-US" smtClean="0"/>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A5E30-BEC5-4ADD-805D-B470BD9E9C4C}" type="slidenum">
              <a:rPr lang="en-US" smtClean="0"/>
              <a:t>‹#›</a:t>
            </a:fld>
            <a:endParaRPr lang="en-US"/>
          </a:p>
        </p:txBody>
      </p:sp>
    </p:spTree>
    <p:extLst>
      <p:ext uri="{BB962C8B-B14F-4D97-AF65-F5344CB8AC3E}">
        <p14:creationId xmlns:p14="http://schemas.microsoft.com/office/powerpoint/2010/main" val="1987327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cs typeface="Calibri"/>
              </a:rPr>
              <a:t>Connecticut </a:t>
            </a:r>
            <a:r>
              <a:rPr lang="en-US" dirty="0">
                <a:cs typeface="Calibri"/>
              </a:rPr>
              <a:t>has two portals</a:t>
            </a:r>
            <a:r>
              <a:rPr lang="en-US" baseline="0" dirty="0">
                <a:cs typeface="Calibri"/>
              </a:rPr>
              <a:t> to facilitate the public and secure reporting of data. The</a:t>
            </a:r>
            <a:r>
              <a:rPr lang="en-US" dirty="0">
                <a:cs typeface="Calibri"/>
              </a:rPr>
              <a:t> public portal, EdSight public, contains tables, charts, graphs, links to other reports, and suppression of small N sizes to protect confidentiality.  The secure portal allows authorized users access to student-level data for students registered to their district and schools.  When students move from one school or district to another, that student's data are transferred to the new district and school for access the following morning.  </a:t>
            </a:r>
            <a:endParaRPr lang="en-US" dirty="0"/>
          </a:p>
          <a:p>
            <a:pPr>
              <a:spcBef>
                <a:spcPct val="0"/>
              </a:spcBef>
            </a:pPr>
            <a:endParaRPr lang="en-US" dirty="0"/>
          </a:p>
          <a:p>
            <a:endParaRPr lang="en-US" dirty="0">
              <a:cs typeface="Calibri"/>
            </a:endParaRPr>
          </a:p>
        </p:txBody>
      </p:sp>
      <p:sp>
        <p:nvSpPr>
          <p:cNvPr id="4" name="Slide Number Placeholder 3"/>
          <p:cNvSpPr>
            <a:spLocks noGrp="1"/>
          </p:cNvSpPr>
          <p:nvPr>
            <p:ph type="sldNum" sz="quarter" idx="10"/>
          </p:nvPr>
        </p:nvSpPr>
        <p:spPr/>
        <p:txBody>
          <a:bodyPr/>
          <a:lstStyle/>
          <a:p>
            <a:fld id="{AB8B8F9C-847F-4B88-AAE9-248F37147EF8}" type="slidenum">
              <a:rPr lang="en-US" smtClean="0"/>
              <a:t>2</a:t>
            </a:fld>
            <a:endParaRPr lang="en-US"/>
          </a:p>
        </p:txBody>
      </p:sp>
    </p:spTree>
    <p:extLst>
      <p:ext uri="{BB962C8B-B14F-4D97-AF65-F5344CB8AC3E}">
        <p14:creationId xmlns:p14="http://schemas.microsoft.com/office/powerpoint/2010/main" val="1775404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DANIELLE</a:t>
            </a:r>
          </a:p>
          <a:p>
            <a:endParaRPr lang="en-US"/>
          </a:p>
          <a:p>
            <a:endParaRPr lang="en-US"/>
          </a:p>
        </p:txBody>
      </p:sp>
      <p:sp>
        <p:nvSpPr>
          <p:cNvPr id="4" name="Slide Number Placeholder 3"/>
          <p:cNvSpPr>
            <a:spLocks noGrp="1"/>
          </p:cNvSpPr>
          <p:nvPr>
            <p:ph type="sldNum" sz="quarter" idx="5"/>
          </p:nvPr>
        </p:nvSpPr>
        <p:spPr/>
        <p:txBody>
          <a:bodyPr/>
          <a:lstStyle/>
          <a:p>
            <a:fld id="{D60BD955-3C3D-427A-8DB0-2BB498614709}" type="slidenum">
              <a:rPr lang="en-US" smtClean="0"/>
              <a:t>37</a:t>
            </a:fld>
            <a:endParaRPr lang="en-US"/>
          </a:p>
        </p:txBody>
      </p:sp>
    </p:spTree>
    <p:extLst>
      <p:ext uri="{BB962C8B-B14F-4D97-AF65-F5344CB8AC3E}">
        <p14:creationId xmlns:p14="http://schemas.microsoft.com/office/powerpoint/2010/main" val="1250579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DANIELLE</a:t>
            </a:r>
          </a:p>
        </p:txBody>
      </p:sp>
      <p:sp>
        <p:nvSpPr>
          <p:cNvPr id="4" name="Slide Number Placeholder 3"/>
          <p:cNvSpPr>
            <a:spLocks noGrp="1"/>
          </p:cNvSpPr>
          <p:nvPr>
            <p:ph type="sldNum" sz="quarter" idx="5"/>
          </p:nvPr>
        </p:nvSpPr>
        <p:spPr/>
        <p:txBody>
          <a:bodyPr/>
          <a:lstStyle/>
          <a:p>
            <a:fld id="{D60BD955-3C3D-427A-8DB0-2BB498614709}" type="slidenum">
              <a:rPr lang="en-US" smtClean="0"/>
              <a:t>38</a:t>
            </a:fld>
            <a:endParaRPr lang="en-US"/>
          </a:p>
        </p:txBody>
      </p:sp>
    </p:spTree>
    <p:extLst>
      <p:ext uri="{BB962C8B-B14F-4D97-AF65-F5344CB8AC3E}">
        <p14:creationId xmlns:p14="http://schemas.microsoft.com/office/powerpoint/2010/main" val="543621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DANIELLE</a:t>
            </a:r>
          </a:p>
        </p:txBody>
      </p:sp>
      <p:sp>
        <p:nvSpPr>
          <p:cNvPr id="4" name="Slide Number Placeholder 3"/>
          <p:cNvSpPr>
            <a:spLocks noGrp="1"/>
          </p:cNvSpPr>
          <p:nvPr>
            <p:ph type="sldNum" sz="quarter" idx="5"/>
          </p:nvPr>
        </p:nvSpPr>
        <p:spPr/>
        <p:txBody>
          <a:bodyPr/>
          <a:lstStyle/>
          <a:p>
            <a:fld id="{D60BD955-3C3D-427A-8DB0-2BB498614709}" type="slidenum">
              <a:rPr lang="en-US" smtClean="0"/>
              <a:t>39</a:t>
            </a:fld>
            <a:endParaRPr lang="en-US"/>
          </a:p>
        </p:txBody>
      </p:sp>
    </p:spTree>
    <p:extLst>
      <p:ext uri="{BB962C8B-B14F-4D97-AF65-F5344CB8AC3E}">
        <p14:creationId xmlns:p14="http://schemas.microsoft.com/office/powerpoint/2010/main" val="303699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DANIELLE</a:t>
            </a:r>
          </a:p>
        </p:txBody>
      </p:sp>
      <p:sp>
        <p:nvSpPr>
          <p:cNvPr id="4" name="Slide Number Placeholder 3"/>
          <p:cNvSpPr>
            <a:spLocks noGrp="1"/>
          </p:cNvSpPr>
          <p:nvPr>
            <p:ph type="sldNum" sz="quarter" idx="5"/>
          </p:nvPr>
        </p:nvSpPr>
        <p:spPr/>
        <p:txBody>
          <a:bodyPr/>
          <a:lstStyle/>
          <a:p>
            <a:fld id="{D60BD955-3C3D-427A-8DB0-2BB498614709}" type="slidenum">
              <a:rPr lang="en-US" smtClean="0"/>
              <a:t>40</a:t>
            </a:fld>
            <a:endParaRPr lang="en-US"/>
          </a:p>
        </p:txBody>
      </p:sp>
    </p:spTree>
    <p:extLst>
      <p:ext uri="{BB962C8B-B14F-4D97-AF65-F5344CB8AC3E}">
        <p14:creationId xmlns:p14="http://schemas.microsoft.com/office/powerpoint/2010/main" val="2179358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DANIELLE</a:t>
            </a:r>
          </a:p>
          <a:p>
            <a:endParaRPr lang="en-US"/>
          </a:p>
        </p:txBody>
      </p:sp>
      <p:sp>
        <p:nvSpPr>
          <p:cNvPr id="4" name="Slide Number Placeholder 3"/>
          <p:cNvSpPr>
            <a:spLocks noGrp="1"/>
          </p:cNvSpPr>
          <p:nvPr>
            <p:ph type="sldNum" sz="quarter" idx="5"/>
          </p:nvPr>
        </p:nvSpPr>
        <p:spPr/>
        <p:txBody>
          <a:bodyPr/>
          <a:lstStyle/>
          <a:p>
            <a:fld id="{D60BD955-3C3D-427A-8DB0-2BB498614709}" type="slidenum">
              <a:rPr lang="en-US" smtClean="0"/>
              <a:t>41</a:t>
            </a:fld>
            <a:endParaRPr lang="en-US"/>
          </a:p>
        </p:txBody>
      </p:sp>
    </p:spTree>
    <p:extLst>
      <p:ext uri="{BB962C8B-B14F-4D97-AF65-F5344CB8AC3E}">
        <p14:creationId xmlns:p14="http://schemas.microsoft.com/office/powerpoint/2010/main" val="1620603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DANIELLE</a:t>
            </a:r>
          </a:p>
        </p:txBody>
      </p:sp>
      <p:sp>
        <p:nvSpPr>
          <p:cNvPr id="4" name="Slide Number Placeholder 3"/>
          <p:cNvSpPr>
            <a:spLocks noGrp="1"/>
          </p:cNvSpPr>
          <p:nvPr>
            <p:ph type="sldNum" sz="quarter" idx="5"/>
          </p:nvPr>
        </p:nvSpPr>
        <p:spPr/>
        <p:txBody>
          <a:bodyPr/>
          <a:lstStyle/>
          <a:p>
            <a:fld id="{D60BD955-3C3D-427A-8DB0-2BB498614709}" type="slidenum">
              <a:rPr lang="en-US" smtClean="0"/>
              <a:t>42</a:t>
            </a:fld>
            <a:endParaRPr lang="en-US"/>
          </a:p>
        </p:txBody>
      </p:sp>
    </p:spTree>
    <p:extLst>
      <p:ext uri="{BB962C8B-B14F-4D97-AF65-F5344CB8AC3E}">
        <p14:creationId xmlns:p14="http://schemas.microsoft.com/office/powerpoint/2010/main" val="1599689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DANIELLE</a:t>
            </a:r>
          </a:p>
        </p:txBody>
      </p:sp>
      <p:sp>
        <p:nvSpPr>
          <p:cNvPr id="4" name="Slide Number Placeholder 3"/>
          <p:cNvSpPr>
            <a:spLocks noGrp="1"/>
          </p:cNvSpPr>
          <p:nvPr>
            <p:ph type="sldNum" sz="quarter" idx="5"/>
          </p:nvPr>
        </p:nvSpPr>
        <p:spPr/>
        <p:txBody>
          <a:bodyPr/>
          <a:lstStyle/>
          <a:p>
            <a:fld id="{D60BD955-3C3D-427A-8DB0-2BB498614709}" type="slidenum">
              <a:rPr lang="en-US" smtClean="0"/>
              <a:t>43</a:t>
            </a:fld>
            <a:endParaRPr lang="en-US"/>
          </a:p>
        </p:txBody>
      </p:sp>
    </p:spTree>
    <p:extLst>
      <p:ext uri="{BB962C8B-B14F-4D97-AF65-F5344CB8AC3E}">
        <p14:creationId xmlns:p14="http://schemas.microsoft.com/office/powerpoint/2010/main" val="3504872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DANIELLE</a:t>
            </a:r>
          </a:p>
        </p:txBody>
      </p:sp>
      <p:sp>
        <p:nvSpPr>
          <p:cNvPr id="4" name="Slide Number Placeholder 3"/>
          <p:cNvSpPr>
            <a:spLocks noGrp="1"/>
          </p:cNvSpPr>
          <p:nvPr>
            <p:ph type="sldNum" sz="quarter" idx="5"/>
          </p:nvPr>
        </p:nvSpPr>
        <p:spPr/>
        <p:txBody>
          <a:bodyPr/>
          <a:lstStyle/>
          <a:p>
            <a:fld id="{D60BD955-3C3D-427A-8DB0-2BB498614709}" type="slidenum">
              <a:rPr lang="en-US" smtClean="0"/>
              <a:t>44</a:t>
            </a:fld>
            <a:endParaRPr lang="en-US"/>
          </a:p>
        </p:txBody>
      </p:sp>
    </p:spTree>
    <p:extLst>
      <p:ext uri="{BB962C8B-B14F-4D97-AF65-F5344CB8AC3E}">
        <p14:creationId xmlns:p14="http://schemas.microsoft.com/office/powerpoint/2010/main" val="3238305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DANIELLE</a:t>
            </a:r>
          </a:p>
          <a:p>
            <a:r>
              <a:rPr lang="en-US"/>
              <a:t>Note that “My District” will not know the On-Track status of Student C because Student C was in “Other District” for Grade 9</a:t>
            </a:r>
          </a:p>
          <a:p>
            <a:r>
              <a:rPr lang="en-US"/>
              <a:t>We should probably say something about how only one of the columns would apply if the school/district only had grade 8 or grade 9 but not both.</a:t>
            </a:r>
          </a:p>
          <a:p>
            <a:endParaRPr lang="en-US"/>
          </a:p>
          <a:p>
            <a:r>
              <a:rPr lang="en-US"/>
              <a:t>Mention link at the end to full Indicator 7 report (Quick links)</a:t>
            </a:r>
          </a:p>
          <a:p>
            <a:endParaRPr lang="en-US"/>
          </a:p>
        </p:txBody>
      </p:sp>
      <p:sp>
        <p:nvSpPr>
          <p:cNvPr id="4" name="Slide Number Placeholder 3"/>
          <p:cNvSpPr>
            <a:spLocks noGrp="1"/>
          </p:cNvSpPr>
          <p:nvPr>
            <p:ph type="sldNum" sz="quarter" idx="5"/>
          </p:nvPr>
        </p:nvSpPr>
        <p:spPr/>
        <p:txBody>
          <a:bodyPr/>
          <a:lstStyle/>
          <a:p>
            <a:fld id="{D60BD955-3C3D-427A-8DB0-2BB498614709}" type="slidenum">
              <a:rPr lang="en-US" smtClean="0"/>
              <a:t>45</a:t>
            </a:fld>
            <a:endParaRPr lang="en-US"/>
          </a:p>
        </p:txBody>
      </p:sp>
    </p:spTree>
    <p:extLst>
      <p:ext uri="{BB962C8B-B14F-4D97-AF65-F5344CB8AC3E}">
        <p14:creationId xmlns:p14="http://schemas.microsoft.com/office/powerpoint/2010/main" val="3879435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DANIELLE</a:t>
            </a:r>
          </a:p>
        </p:txBody>
      </p:sp>
      <p:sp>
        <p:nvSpPr>
          <p:cNvPr id="4" name="Slide Number Placeholder 3"/>
          <p:cNvSpPr>
            <a:spLocks noGrp="1"/>
          </p:cNvSpPr>
          <p:nvPr>
            <p:ph type="sldNum" sz="quarter" idx="5"/>
          </p:nvPr>
        </p:nvSpPr>
        <p:spPr/>
        <p:txBody>
          <a:bodyPr/>
          <a:lstStyle/>
          <a:p>
            <a:fld id="{D60BD955-3C3D-427A-8DB0-2BB498614709}" type="slidenum">
              <a:rPr lang="en-US" smtClean="0"/>
              <a:t>46</a:t>
            </a:fld>
            <a:endParaRPr lang="en-US"/>
          </a:p>
        </p:txBody>
      </p:sp>
    </p:spTree>
    <p:extLst>
      <p:ext uri="{BB962C8B-B14F-4D97-AF65-F5344CB8AC3E}">
        <p14:creationId xmlns:p14="http://schemas.microsoft.com/office/powerpoint/2010/main" val="1465804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those of you who do not have access, and may want access, we’ve included this slide that outlines the steps required to gain access.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an individual needs to be designated by their Superintendent. Once designated, the district’s LEA Security Manager will create an account or assign the appropriate role. There are two levels of access for an EdSight Secure user. A user may be a district data analyst and have permission to view data for all students within the district, or a user may be a school data analyst and only have permission to view data for students attending a school or group of schools.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you need assistance in locating your user ID or resetting your password, you can contact your LEA Security Manager.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We’ve included a link to look up your LEA Security Manger on this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7A6442F-F9F2-41F5-99E6-E7C54A9BD7B8}" type="slidenum">
              <a:rPr lang="en-US" smtClean="0"/>
              <a:t>3</a:t>
            </a:fld>
            <a:endParaRPr lang="en-US"/>
          </a:p>
        </p:txBody>
      </p:sp>
    </p:spTree>
    <p:extLst>
      <p:ext uri="{BB962C8B-B14F-4D97-AF65-F5344CB8AC3E}">
        <p14:creationId xmlns:p14="http://schemas.microsoft.com/office/powerpoint/2010/main" val="2305057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7A6442F-F9F2-41F5-99E6-E7C54A9BD7B8}" type="slidenum">
              <a:rPr lang="en-US" smtClean="0"/>
              <a:t>4</a:t>
            </a:fld>
            <a:endParaRPr lang="en-US"/>
          </a:p>
        </p:txBody>
      </p:sp>
    </p:spTree>
    <p:extLst>
      <p:ext uri="{BB962C8B-B14F-4D97-AF65-F5344CB8AC3E}">
        <p14:creationId xmlns:p14="http://schemas.microsoft.com/office/powerpoint/2010/main" val="705042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9A5E30-BEC5-4ADD-805D-B470BD9E9C4C}" type="slidenum">
              <a:rPr lang="en-US" smtClean="0"/>
              <a:t>8</a:t>
            </a:fld>
            <a:endParaRPr lang="en-US"/>
          </a:p>
        </p:txBody>
      </p:sp>
    </p:spTree>
    <p:extLst>
      <p:ext uri="{BB962C8B-B14F-4D97-AF65-F5344CB8AC3E}">
        <p14:creationId xmlns:p14="http://schemas.microsoft.com/office/powerpoint/2010/main" val="779331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F01A2-3B60-0869-EC17-71E4666B7F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D7F4A0-0668-D246-57FF-6FC29AA2CA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CD37A6-1527-9DDE-8F1B-9CCA90343D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D2EDE7-E8B5-F791-09E0-D0ABAF87BA7E}"/>
              </a:ext>
            </a:extLst>
          </p:cNvPr>
          <p:cNvSpPr>
            <a:spLocks noGrp="1"/>
          </p:cNvSpPr>
          <p:nvPr>
            <p:ph type="sldNum" sz="quarter" idx="5"/>
          </p:nvPr>
        </p:nvSpPr>
        <p:spPr/>
        <p:txBody>
          <a:bodyPr/>
          <a:lstStyle/>
          <a:p>
            <a:fld id="{D19A5E30-BEC5-4ADD-805D-B470BD9E9C4C}" type="slidenum">
              <a:rPr lang="en-US" smtClean="0"/>
              <a:t>10</a:t>
            </a:fld>
            <a:endParaRPr lang="en-US"/>
          </a:p>
        </p:txBody>
      </p:sp>
    </p:spTree>
    <p:extLst>
      <p:ext uri="{BB962C8B-B14F-4D97-AF65-F5344CB8AC3E}">
        <p14:creationId xmlns:p14="http://schemas.microsoft.com/office/powerpoint/2010/main" val="3619710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E6B27-77EF-CA8A-34D9-7D0753ACB3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88EDD7-F315-248C-E4D9-A9D13BC193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F0D5D9-6B6C-104F-26AE-A79A2387376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54128ED-4D53-DF11-4A38-FE2DC8353A44}"/>
              </a:ext>
            </a:extLst>
          </p:cNvPr>
          <p:cNvSpPr>
            <a:spLocks noGrp="1"/>
          </p:cNvSpPr>
          <p:nvPr>
            <p:ph type="sldNum" sz="quarter" idx="5"/>
          </p:nvPr>
        </p:nvSpPr>
        <p:spPr/>
        <p:txBody>
          <a:bodyPr/>
          <a:lstStyle/>
          <a:p>
            <a:fld id="{D19A5E30-BEC5-4ADD-805D-B470BD9E9C4C}" type="slidenum">
              <a:rPr lang="en-US" smtClean="0"/>
              <a:t>11</a:t>
            </a:fld>
            <a:endParaRPr lang="en-US"/>
          </a:p>
        </p:txBody>
      </p:sp>
    </p:spTree>
    <p:extLst>
      <p:ext uri="{BB962C8B-B14F-4D97-AF65-F5344CB8AC3E}">
        <p14:creationId xmlns:p14="http://schemas.microsoft.com/office/powerpoint/2010/main" val="2753326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29A01-F420-6316-55B3-3DADFF6CB1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F16E6-22B9-EE53-631B-1C8E7B66EE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88A64A-4D61-2EB8-7F95-9B8C433B55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311388B-9C7F-5EA6-589D-DE71AC509C98}"/>
              </a:ext>
            </a:extLst>
          </p:cNvPr>
          <p:cNvSpPr>
            <a:spLocks noGrp="1"/>
          </p:cNvSpPr>
          <p:nvPr>
            <p:ph type="sldNum" sz="quarter" idx="5"/>
          </p:nvPr>
        </p:nvSpPr>
        <p:spPr/>
        <p:txBody>
          <a:bodyPr/>
          <a:lstStyle/>
          <a:p>
            <a:fld id="{D19A5E30-BEC5-4ADD-805D-B470BD9E9C4C}" type="slidenum">
              <a:rPr lang="en-US" smtClean="0"/>
              <a:t>12</a:t>
            </a:fld>
            <a:endParaRPr lang="en-US"/>
          </a:p>
        </p:txBody>
      </p:sp>
    </p:spTree>
    <p:extLst>
      <p:ext uri="{BB962C8B-B14F-4D97-AF65-F5344CB8AC3E}">
        <p14:creationId xmlns:p14="http://schemas.microsoft.com/office/powerpoint/2010/main" val="3010808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98330-5B53-F50D-F799-22B6C59317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4EF1B-81AF-9792-04A2-6EFF3218A8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89305E-1A95-468E-D21C-43C37246ED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BF1E127-2947-22BE-F2A0-BE8626A3A50A}"/>
              </a:ext>
            </a:extLst>
          </p:cNvPr>
          <p:cNvSpPr>
            <a:spLocks noGrp="1"/>
          </p:cNvSpPr>
          <p:nvPr>
            <p:ph type="sldNum" sz="quarter" idx="5"/>
          </p:nvPr>
        </p:nvSpPr>
        <p:spPr/>
        <p:txBody>
          <a:bodyPr/>
          <a:lstStyle/>
          <a:p>
            <a:fld id="{D19A5E30-BEC5-4ADD-805D-B470BD9E9C4C}" type="slidenum">
              <a:rPr lang="en-US" smtClean="0"/>
              <a:t>13</a:t>
            </a:fld>
            <a:endParaRPr lang="en-US"/>
          </a:p>
        </p:txBody>
      </p:sp>
    </p:spTree>
    <p:extLst>
      <p:ext uri="{BB962C8B-B14F-4D97-AF65-F5344CB8AC3E}">
        <p14:creationId xmlns:p14="http://schemas.microsoft.com/office/powerpoint/2010/main" val="3833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C8F34-CD7D-524A-5F99-B550EA18C9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124060-5E59-1A17-1890-077AAAD28A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FA4AAB-6A2D-3CEC-F053-A15E49E1B49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D8C5CE-5EEE-804B-5FC5-647B9412CC89}"/>
              </a:ext>
            </a:extLst>
          </p:cNvPr>
          <p:cNvSpPr>
            <a:spLocks noGrp="1"/>
          </p:cNvSpPr>
          <p:nvPr>
            <p:ph type="sldNum" sz="quarter" idx="5"/>
          </p:nvPr>
        </p:nvSpPr>
        <p:spPr/>
        <p:txBody>
          <a:bodyPr/>
          <a:lstStyle/>
          <a:p>
            <a:fld id="{D19A5E30-BEC5-4ADD-805D-B470BD9E9C4C}" type="slidenum">
              <a:rPr lang="en-US" smtClean="0"/>
              <a:t>14</a:t>
            </a:fld>
            <a:endParaRPr lang="en-US"/>
          </a:p>
        </p:txBody>
      </p:sp>
    </p:spTree>
    <p:extLst>
      <p:ext uri="{BB962C8B-B14F-4D97-AF65-F5344CB8AC3E}">
        <p14:creationId xmlns:p14="http://schemas.microsoft.com/office/powerpoint/2010/main" val="2259928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4" name="Picture 3" descr="A black background with yellow text and stars&#10;&#10;Description automatically generated">
            <a:extLst>
              <a:ext uri="{FF2B5EF4-FFF2-40B4-BE49-F238E27FC236}">
                <a16:creationId xmlns:a16="http://schemas.microsoft.com/office/drawing/2014/main" id="{2B394924-50F2-2753-E389-FC1CEF4791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Subtitle 2">
            <a:extLst>
              <a:ext uri="{FF2B5EF4-FFF2-40B4-BE49-F238E27FC236}">
                <a16:creationId xmlns:a16="http://schemas.microsoft.com/office/drawing/2014/main" id="{6BA90DEF-B0AE-011D-8A3D-2F853DD1029A}"/>
              </a:ext>
            </a:extLst>
          </p:cNvPr>
          <p:cNvSpPr>
            <a:spLocks noGrp="1"/>
          </p:cNvSpPr>
          <p:nvPr>
            <p:ph type="subTitle" idx="1" hasCustomPrompt="1"/>
          </p:nvPr>
        </p:nvSpPr>
        <p:spPr>
          <a:xfrm>
            <a:off x="8184381" y="4972719"/>
            <a:ext cx="3356149" cy="589045"/>
          </a:xfrm>
        </p:spPr>
        <p:txBody>
          <a:bodyPr anchor="ctr">
            <a:normAutofit/>
          </a:bodyPr>
          <a:lstStyle>
            <a:lvl1pPr marL="0" indent="0" algn="ctr">
              <a:buNone/>
              <a:defRPr sz="1800" b="0">
                <a:solidFill>
                  <a:schemeClr val="bg1"/>
                </a:solidFill>
                <a:latin typeface="Aptos" panose="020B00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nSpc>
                <a:spcPct val="100000"/>
              </a:lnSpc>
              <a:spcBef>
                <a:spcPts val="600"/>
              </a:spcBef>
            </a:pPr>
            <a:r>
              <a:rPr lang="en-US" sz="1800" b="1" dirty="0">
                <a:solidFill>
                  <a:schemeClr val="bg1"/>
                </a:solidFill>
                <a:latin typeface="Aptos" panose="020B0004020202020204" pitchFamily="34" charset="0"/>
                <a:cs typeface="Arial" panose="020B0604020202020204" pitchFamily="34" charset="0"/>
              </a:rPr>
              <a:t>Date</a:t>
            </a:r>
          </a:p>
        </p:txBody>
      </p:sp>
      <p:sp>
        <p:nvSpPr>
          <p:cNvPr id="2" name="Title 1">
            <a:extLst>
              <a:ext uri="{FF2B5EF4-FFF2-40B4-BE49-F238E27FC236}">
                <a16:creationId xmlns:a16="http://schemas.microsoft.com/office/drawing/2014/main" id="{D114DEC5-F3B2-36BB-660C-D025405AD069}"/>
              </a:ext>
            </a:extLst>
          </p:cNvPr>
          <p:cNvSpPr>
            <a:spLocks noGrp="1"/>
          </p:cNvSpPr>
          <p:nvPr>
            <p:ph type="ctrTitle"/>
          </p:nvPr>
        </p:nvSpPr>
        <p:spPr>
          <a:xfrm>
            <a:off x="8376344" y="1644595"/>
            <a:ext cx="2972223" cy="840001"/>
          </a:xfrm>
          <a:ln>
            <a:noFill/>
          </a:ln>
        </p:spPr>
        <p:txBody>
          <a:bodyPr anchor="ctr">
            <a:normAutofit/>
          </a:bodyPr>
          <a:lstStyle>
            <a:lvl1pPr algn="ctr">
              <a:defRPr sz="4400" b="1">
                <a:solidFill>
                  <a:schemeClr val="bg1"/>
                </a:solidFill>
                <a:latin typeface="Aptos ExtraBold" panose="020B0004020202020204" pitchFamily="34" charset="0"/>
                <a:cs typeface="Arial" panose="020B0604020202020204" pitchFamily="34" charset="0"/>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96C1DF54-CB91-434A-EDF4-36B526C41470}"/>
              </a:ext>
            </a:extLst>
          </p:cNvPr>
          <p:cNvCxnSpPr>
            <a:cxnSpLocks/>
          </p:cNvCxnSpPr>
          <p:nvPr userDrawn="1"/>
        </p:nvCxnSpPr>
        <p:spPr>
          <a:xfrm>
            <a:off x="7190512" y="554182"/>
            <a:ext cx="0" cy="5818909"/>
          </a:xfrm>
          <a:prstGeom prst="line">
            <a:avLst/>
          </a:prstGeom>
          <a:ln>
            <a:solidFill>
              <a:srgbClr val="1A97CD"/>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7C9455F-ABC5-31C8-54DC-CC3029C59D51}"/>
              </a:ext>
            </a:extLst>
          </p:cNvPr>
          <p:cNvSpPr txBox="1"/>
          <p:nvPr userDrawn="1"/>
        </p:nvSpPr>
        <p:spPr>
          <a:xfrm>
            <a:off x="8184381" y="5617924"/>
            <a:ext cx="3356149" cy="646331"/>
          </a:xfrm>
          <a:prstGeom prst="rect">
            <a:avLst/>
          </a:prstGeom>
          <a:noFill/>
        </p:spPr>
        <p:txBody>
          <a:bodyPr wrap="square">
            <a:spAutoFit/>
          </a:bodyPr>
          <a:lstStyle/>
          <a:p>
            <a:pPr algn="ctr">
              <a:lnSpc>
                <a:spcPct val="100000"/>
              </a:lnSpc>
              <a:spcBef>
                <a:spcPts val="600"/>
              </a:spcBef>
            </a:pPr>
            <a:r>
              <a:rPr lang="en-US" sz="1800" dirty="0">
                <a:solidFill>
                  <a:schemeClr val="bg1"/>
                </a:solidFill>
                <a:latin typeface="Aptos" panose="020B0004020202020204" pitchFamily="34" charset="0"/>
                <a:cs typeface="Arial" panose="020B0604020202020204" pitchFamily="34" charset="0"/>
              </a:rPr>
              <a:t>Connecticut State </a:t>
            </a:r>
            <a:br>
              <a:rPr lang="en-US" sz="1800" dirty="0">
                <a:solidFill>
                  <a:schemeClr val="bg1"/>
                </a:solidFill>
                <a:latin typeface="Aptos" panose="020B0004020202020204" pitchFamily="34" charset="0"/>
                <a:cs typeface="Arial" panose="020B0604020202020204" pitchFamily="34" charset="0"/>
              </a:rPr>
            </a:br>
            <a:r>
              <a:rPr lang="en-US" sz="1800" dirty="0">
                <a:solidFill>
                  <a:schemeClr val="bg1"/>
                </a:solidFill>
                <a:latin typeface="Aptos" panose="020B0004020202020204" pitchFamily="34" charset="0"/>
                <a:cs typeface="Arial" panose="020B0604020202020204" pitchFamily="34" charset="0"/>
              </a:rPr>
              <a:t>Department of Education</a:t>
            </a:r>
          </a:p>
        </p:txBody>
      </p:sp>
    </p:spTree>
    <p:extLst>
      <p:ext uri="{BB962C8B-B14F-4D97-AF65-F5344CB8AC3E}">
        <p14:creationId xmlns:p14="http://schemas.microsoft.com/office/powerpoint/2010/main" val="134890492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Content Placeholder 6">
            <a:extLst>
              <a:ext uri="{FF2B5EF4-FFF2-40B4-BE49-F238E27FC236}">
                <a16:creationId xmlns:a16="http://schemas.microsoft.com/office/drawing/2014/main" id="{FF362581-F535-FF96-C04C-F880308B0BB8}"/>
              </a:ext>
            </a:extLst>
          </p:cNvPr>
          <p:cNvPicPr>
            <a:picLocks noChangeAspect="1"/>
          </p:cNvPicPr>
          <p:nvPr userDrawn="1"/>
        </p:nvPicPr>
        <p:blipFill>
          <a:blip r:embed="rId2"/>
          <a:stretch>
            <a:fillRect/>
          </a:stretch>
        </p:blipFill>
        <p:spPr>
          <a:xfrm>
            <a:off x="0" y="0"/>
            <a:ext cx="12192000" cy="1422400"/>
          </a:xfrm>
          <a:prstGeom prst="rect">
            <a:avLst/>
          </a:prstGeom>
        </p:spPr>
      </p:pic>
      <p:sp>
        <p:nvSpPr>
          <p:cNvPr id="2" name="Title 1">
            <a:extLst>
              <a:ext uri="{FF2B5EF4-FFF2-40B4-BE49-F238E27FC236}">
                <a16:creationId xmlns:a16="http://schemas.microsoft.com/office/drawing/2014/main" id="{4472F37A-2923-AF66-A4C7-58303D45DD88}"/>
              </a:ext>
            </a:extLst>
          </p:cNvPr>
          <p:cNvSpPr>
            <a:spLocks noGrp="1"/>
          </p:cNvSpPr>
          <p:nvPr>
            <p:ph type="title"/>
          </p:nvPr>
        </p:nvSpPr>
        <p:spPr>
          <a:xfrm>
            <a:off x="2327097" y="365125"/>
            <a:ext cx="7505215" cy="823097"/>
          </a:xfrm>
        </p:spPr>
        <p:txBody>
          <a:bodyPr>
            <a:normAutofit/>
          </a:bodyPr>
          <a:lstStyle>
            <a:lvl1pPr algn="ctr">
              <a:defRPr sz="3200" b="1">
                <a:solidFill>
                  <a:srgbClr val="FFC000"/>
                </a:solidFill>
                <a:latin typeface="Aptos" panose="020B00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115DC6-4D55-C872-3759-4264BA852C41}"/>
              </a:ext>
            </a:extLst>
          </p:cNvPr>
          <p:cNvSpPr>
            <a:spLocks noGrp="1"/>
          </p:cNvSpPr>
          <p:nvPr>
            <p:ph idx="1"/>
          </p:nvPr>
        </p:nvSpPr>
        <p:spPr>
          <a:xfrm>
            <a:off x="838200" y="1825624"/>
            <a:ext cx="10515600" cy="4876258"/>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52984E5B-B01D-DAE4-4C4C-646679F7633B}"/>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13A326F7-3D62-4D6D-AF51-CF772FE3461F}" type="slidenum">
              <a:rPr lang="en-US" smtClean="0"/>
              <a:pPr/>
              <a:t>‹#›</a:t>
            </a:fld>
            <a:endParaRPr lang="en-US" dirty="0"/>
          </a:p>
        </p:txBody>
      </p:sp>
    </p:spTree>
    <p:extLst>
      <p:ext uri="{BB962C8B-B14F-4D97-AF65-F5344CB8AC3E}">
        <p14:creationId xmlns:p14="http://schemas.microsoft.com/office/powerpoint/2010/main" val="217862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F6FF-F20F-E3D2-2F7A-05DB5539FF67}"/>
              </a:ext>
            </a:extLst>
          </p:cNvPr>
          <p:cNvSpPr>
            <a:spLocks noGrp="1"/>
          </p:cNvSpPr>
          <p:nvPr>
            <p:ph type="title"/>
          </p:nvPr>
        </p:nvSpPr>
        <p:spPr>
          <a:xfrm>
            <a:off x="1346770" y="3158199"/>
            <a:ext cx="9498459" cy="2877930"/>
          </a:xfrm>
        </p:spPr>
        <p:txBody>
          <a:bodyPr anchor="ctr">
            <a:normAutofit/>
          </a:bodyPr>
          <a:lstStyle>
            <a:lvl1pPr algn="ctr">
              <a:defRPr sz="4000">
                <a:solidFill>
                  <a:schemeClr val="tx1"/>
                </a:solidFill>
                <a:latin typeface="Aptos" panose="020B0004020202020204" pitchFamily="34" charset="0"/>
              </a:defRPr>
            </a:lvl1p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A477320C-903D-5228-6C16-DDD6180F22C4}"/>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13A326F7-3D62-4D6D-AF51-CF772FE3461F}" type="slidenum">
              <a:rPr lang="en-US" smtClean="0"/>
              <a:pPr/>
              <a:t>‹#›</a:t>
            </a:fld>
            <a:endParaRPr lang="en-US" dirty="0"/>
          </a:p>
        </p:txBody>
      </p:sp>
      <p:pic>
        <p:nvPicPr>
          <p:cNvPr id="4" name="Picture 3" descr="A yellow text on a black background&#10;&#10;Description automatically generated">
            <a:extLst>
              <a:ext uri="{FF2B5EF4-FFF2-40B4-BE49-F238E27FC236}">
                <a16:creationId xmlns:a16="http://schemas.microsoft.com/office/drawing/2014/main" id="{8D4F414E-CFEA-227F-16C4-0D7BC5CB2233}"/>
              </a:ext>
            </a:extLst>
          </p:cNvPr>
          <p:cNvPicPr>
            <a:picLocks noChangeAspect="1"/>
          </p:cNvPicPr>
          <p:nvPr userDrawn="1"/>
        </p:nvPicPr>
        <p:blipFill>
          <a:blip r:embed="rId2"/>
          <a:stretch>
            <a:fillRect/>
          </a:stretch>
        </p:blipFill>
        <p:spPr>
          <a:xfrm>
            <a:off x="0" y="0"/>
            <a:ext cx="12192000" cy="2324099"/>
          </a:xfrm>
          <a:prstGeom prst="rect">
            <a:avLst/>
          </a:prstGeom>
        </p:spPr>
      </p:pic>
    </p:spTree>
    <p:extLst>
      <p:ext uri="{BB962C8B-B14F-4D97-AF65-F5344CB8AC3E}">
        <p14:creationId xmlns:p14="http://schemas.microsoft.com/office/powerpoint/2010/main" val="252096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DC552C-E849-F6EE-6A9A-79A52D6EEB16}"/>
              </a:ext>
            </a:extLst>
          </p:cNvPr>
          <p:cNvSpPr>
            <a:spLocks noGrp="1"/>
          </p:cNvSpPr>
          <p:nvPr>
            <p:ph sz="half" idx="1"/>
          </p:nvPr>
        </p:nvSpPr>
        <p:spPr>
          <a:xfrm>
            <a:off x="838200" y="1825624"/>
            <a:ext cx="5181600" cy="4876257"/>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F1099EC-018B-4156-ABA4-F738D49CBCDD}"/>
              </a:ext>
            </a:extLst>
          </p:cNvPr>
          <p:cNvSpPr>
            <a:spLocks noGrp="1"/>
          </p:cNvSpPr>
          <p:nvPr>
            <p:ph sz="half" idx="2"/>
          </p:nvPr>
        </p:nvSpPr>
        <p:spPr>
          <a:xfrm>
            <a:off x="6172200" y="1825624"/>
            <a:ext cx="5181600" cy="4876257"/>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Content Placeholder 6">
            <a:extLst>
              <a:ext uri="{FF2B5EF4-FFF2-40B4-BE49-F238E27FC236}">
                <a16:creationId xmlns:a16="http://schemas.microsoft.com/office/drawing/2014/main" id="{71B72E2A-8938-0392-780E-02F763048A6F}"/>
              </a:ext>
            </a:extLst>
          </p:cNvPr>
          <p:cNvPicPr>
            <a:picLocks noChangeAspect="1"/>
          </p:cNvPicPr>
          <p:nvPr userDrawn="1"/>
        </p:nvPicPr>
        <p:blipFill>
          <a:blip r:embed="rId2"/>
          <a:stretch>
            <a:fillRect/>
          </a:stretch>
        </p:blipFill>
        <p:spPr>
          <a:xfrm>
            <a:off x="0" y="0"/>
            <a:ext cx="12192000" cy="1422400"/>
          </a:xfrm>
          <a:prstGeom prst="rect">
            <a:avLst/>
          </a:prstGeom>
        </p:spPr>
      </p:pic>
      <p:sp>
        <p:nvSpPr>
          <p:cNvPr id="2" name="Title 1">
            <a:extLst>
              <a:ext uri="{FF2B5EF4-FFF2-40B4-BE49-F238E27FC236}">
                <a16:creationId xmlns:a16="http://schemas.microsoft.com/office/drawing/2014/main" id="{67375D5E-02B6-EC20-77F7-3E454CEF56D4}"/>
              </a:ext>
            </a:extLst>
          </p:cNvPr>
          <p:cNvSpPr>
            <a:spLocks noGrp="1"/>
          </p:cNvSpPr>
          <p:nvPr>
            <p:ph type="title"/>
          </p:nvPr>
        </p:nvSpPr>
        <p:spPr>
          <a:xfrm>
            <a:off x="2436725" y="365125"/>
            <a:ext cx="7480998" cy="823097"/>
          </a:xfrm>
        </p:spPr>
        <p:txBody>
          <a:bodyPr>
            <a:normAutofit/>
          </a:bodyPr>
          <a:lstStyle>
            <a:lvl1pPr algn="ctr">
              <a:defRPr sz="3200" b="1">
                <a:solidFill>
                  <a:srgbClr val="FFC000"/>
                </a:solidFill>
                <a:latin typeface="Aptos" panose="020B0004020202020204" pitchFamily="34"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60779AC-4C5D-3352-DE9F-97FFB9183759}"/>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13A326F7-3D62-4D6D-AF51-CF772FE3461F}" type="slidenum">
              <a:rPr lang="en-US" smtClean="0"/>
              <a:pPr/>
              <a:t>‹#›</a:t>
            </a:fld>
            <a:endParaRPr lang="en-US" dirty="0"/>
          </a:p>
        </p:txBody>
      </p:sp>
    </p:spTree>
    <p:extLst>
      <p:ext uri="{BB962C8B-B14F-4D97-AF65-F5344CB8AC3E}">
        <p14:creationId xmlns:p14="http://schemas.microsoft.com/office/powerpoint/2010/main" val="187128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474F63-3266-E37F-C987-C82E667C36D2}"/>
              </a:ext>
            </a:extLst>
          </p:cNvPr>
          <p:cNvSpPr>
            <a:spLocks noGrp="1"/>
          </p:cNvSpPr>
          <p:nvPr>
            <p:ph type="body" idx="1"/>
          </p:nvPr>
        </p:nvSpPr>
        <p:spPr>
          <a:xfrm>
            <a:off x="839788" y="1681163"/>
            <a:ext cx="5157787" cy="823912"/>
          </a:xfrm>
        </p:spPr>
        <p:txBody>
          <a:bodyPr anchor="b">
            <a:noAutofit/>
          </a:bodyPr>
          <a:lstStyle>
            <a:lvl1pPr marL="0" indent="0">
              <a:buNone/>
              <a:defRPr sz="28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9D113D-9B21-0C95-59B6-519DF9D0A0E2}"/>
              </a:ext>
            </a:extLst>
          </p:cNvPr>
          <p:cNvSpPr>
            <a:spLocks noGrp="1"/>
          </p:cNvSpPr>
          <p:nvPr>
            <p:ph sz="half" idx="2"/>
          </p:nvPr>
        </p:nvSpPr>
        <p:spPr>
          <a:xfrm>
            <a:off x="839788" y="2505074"/>
            <a:ext cx="5157787" cy="4196807"/>
          </a:xfrm>
        </p:spPr>
        <p:txBody>
          <a:bodyPr>
            <a:normAutofit/>
          </a:bodyPr>
          <a:lstStyle>
            <a:lvl1pPr>
              <a:defRPr sz="2400">
                <a:latin typeface="Aptos" panose="020B0004020202020204" pitchFamily="34" charset="0"/>
              </a:defRPr>
            </a:lvl1pPr>
            <a:lvl2pPr>
              <a:defRPr sz="2000">
                <a:latin typeface="Aptos" panose="020B0004020202020204" pitchFamily="34" charset="0"/>
              </a:defRPr>
            </a:lvl2pPr>
            <a:lvl3pPr>
              <a:defRPr sz="1800">
                <a:latin typeface="Aptos" panose="020B0004020202020204" pitchFamily="34" charset="0"/>
              </a:defRPr>
            </a:lvl3pPr>
            <a:lvl4pPr>
              <a:defRPr sz="1600">
                <a:latin typeface="Aptos" panose="020B0004020202020204" pitchFamily="34" charset="0"/>
              </a:defRPr>
            </a:lvl4pPr>
            <a:lvl5pPr>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F4A1717-77A6-8BB9-3C72-B61F5793E2C2}"/>
              </a:ext>
            </a:extLst>
          </p:cNvPr>
          <p:cNvSpPr>
            <a:spLocks noGrp="1"/>
          </p:cNvSpPr>
          <p:nvPr>
            <p:ph type="body" sz="quarter" idx="3"/>
          </p:nvPr>
        </p:nvSpPr>
        <p:spPr>
          <a:xfrm>
            <a:off x="6172200" y="1681163"/>
            <a:ext cx="5183188" cy="823912"/>
          </a:xfrm>
        </p:spPr>
        <p:txBody>
          <a:bodyPr anchor="b">
            <a:noAutofit/>
          </a:bodyPr>
          <a:lstStyle>
            <a:lvl1pPr marL="0" indent="0">
              <a:buNone/>
              <a:defRPr sz="28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1" name="Content Placeholder 6">
            <a:extLst>
              <a:ext uri="{FF2B5EF4-FFF2-40B4-BE49-F238E27FC236}">
                <a16:creationId xmlns:a16="http://schemas.microsoft.com/office/drawing/2014/main" id="{EEF17FD0-3012-3AD8-229B-6179407C064F}"/>
              </a:ext>
            </a:extLst>
          </p:cNvPr>
          <p:cNvPicPr>
            <a:picLocks noChangeAspect="1"/>
          </p:cNvPicPr>
          <p:nvPr userDrawn="1"/>
        </p:nvPicPr>
        <p:blipFill>
          <a:blip r:embed="rId2"/>
          <a:stretch>
            <a:fillRect/>
          </a:stretch>
        </p:blipFill>
        <p:spPr>
          <a:xfrm>
            <a:off x="0" y="0"/>
            <a:ext cx="12192000" cy="1422400"/>
          </a:xfrm>
          <a:prstGeom prst="rect">
            <a:avLst/>
          </a:prstGeom>
        </p:spPr>
      </p:pic>
      <p:sp>
        <p:nvSpPr>
          <p:cNvPr id="6" name="Content Placeholder 5">
            <a:extLst>
              <a:ext uri="{FF2B5EF4-FFF2-40B4-BE49-F238E27FC236}">
                <a16:creationId xmlns:a16="http://schemas.microsoft.com/office/drawing/2014/main" id="{53EC8A23-03DF-3CC8-20FC-449CA819457C}"/>
              </a:ext>
            </a:extLst>
          </p:cNvPr>
          <p:cNvSpPr>
            <a:spLocks noGrp="1"/>
          </p:cNvSpPr>
          <p:nvPr>
            <p:ph sz="quarter" idx="4"/>
          </p:nvPr>
        </p:nvSpPr>
        <p:spPr>
          <a:xfrm>
            <a:off x="6172200" y="2505074"/>
            <a:ext cx="5183188" cy="4196807"/>
          </a:xfrm>
        </p:spPr>
        <p:txBody>
          <a:bodyPr>
            <a:normAutofit/>
          </a:bodyPr>
          <a:lstStyle>
            <a:lvl1pPr>
              <a:defRPr sz="2400">
                <a:latin typeface="Aptos" panose="020B0004020202020204" pitchFamily="34" charset="0"/>
              </a:defRPr>
            </a:lvl1pPr>
            <a:lvl2pPr>
              <a:defRPr sz="2000">
                <a:latin typeface="Aptos" panose="020B0004020202020204" pitchFamily="34" charset="0"/>
              </a:defRPr>
            </a:lvl2pPr>
            <a:lvl3pPr>
              <a:defRPr sz="1800">
                <a:latin typeface="Aptos" panose="020B0004020202020204" pitchFamily="34" charset="0"/>
              </a:defRPr>
            </a:lvl3pPr>
            <a:lvl4pPr>
              <a:defRPr sz="1600">
                <a:latin typeface="Aptos" panose="020B0004020202020204" pitchFamily="34" charset="0"/>
              </a:defRPr>
            </a:lvl4pPr>
            <a:lvl5pPr>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D9F3F10-9781-37B7-AFFB-9AE0645F1480}"/>
              </a:ext>
            </a:extLst>
          </p:cNvPr>
          <p:cNvSpPr>
            <a:spLocks noGrp="1"/>
          </p:cNvSpPr>
          <p:nvPr>
            <p:ph type="title"/>
          </p:nvPr>
        </p:nvSpPr>
        <p:spPr>
          <a:xfrm>
            <a:off x="2491991" y="365125"/>
            <a:ext cx="7355394" cy="823097"/>
          </a:xfrm>
        </p:spPr>
        <p:txBody>
          <a:bodyPr>
            <a:normAutofit/>
          </a:bodyPr>
          <a:lstStyle>
            <a:lvl1pPr algn="ctr">
              <a:defRPr sz="3200" b="1">
                <a:solidFill>
                  <a:srgbClr val="FFC000"/>
                </a:solidFill>
                <a:latin typeface="Aptos" panose="020B0004020202020204" pitchFamily="34" charset="0"/>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EDFFB941-7B41-A1FD-BAF3-794124D9C63C}"/>
              </a:ext>
            </a:extLst>
          </p:cNvPr>
          <p:cNvSpPr>
            <a:spLocks noGrp="1"/>
          </p:cNvSpPr>
          <p:nvPr>
            <p:ph type="sldNum" sz="quarter" idx="10"/>
          </p:nvPr>
        </p:nvSpPr>
        <p:spPr>
          <a:xfrm>
            <a:off x="11651751" y="6326691"/>
            <a:ext cx="540249" cy="348815"/>
          </a:xfrm>
          <a:prstGeom prst="rect">
            <a:avLst/>
          </a:prstGeom>
        </p:spPr>
        <p:txBody>
          <a:bodyPr/>
          <a:lstStyle>
            <a:lvl1pPr algn="r">
              <a:defRPr sz="1400" b="1"/>
            </a:lvl1pPr>
          </a:lstStyle>
          <a:p>
            <a:fld id="{13A326F7-3D62-4D6D-AF51-CF772FE3461F}" type="slidenum">
              <a:rPr lang="en-US" smtClean="0"/>
              <a:pPr/>
              <a:t>‹#›</a:t>
            </a:fld>
            <a:endParaRPr lang="en-US" dirty="0"/>
          </a:p>
        </p:txBody>
      </p:sp>
    </p:spTree>
    <p:extLst>
      <p:ext uri="{BB962C8B-B14F-4D97-AF65-F5344CB8AC3E}">
        <p14:creationId xmlns:p14="http://schemas.microsoft.com/office/powerpoint/2010/main" val="4235528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DC25AC8-9418-BAC9-4CBB-7E7BEF05C968}"/>
              </a:ext>
            </a:extLst>
          </p:cNvPr>
          <p:cNvPicPr>
            <a:picLocks noChangeAspect="1"/>
          </p:cNvPicPr>
          <p:nvPr userDrawn="1"/>
        </p:nvPicPr>
        <p:blipFill>
          <a:blip r:embed="rId2"/>
          <a:stretch>
            <a:fillRect/>
          </a:stretch>
        </p:blipFill>
        <p:spPr>
          <a:xfrm>
            <a:off x="0" y="0"/>
            <a:ext cx="12192000" cy="1422400"/>
          </a:xfrm>
          <a:prstGeom prst="rect">
            <a:avLst/>
          </a:prstGeom>
        </p:spPr>
      </p:pic>
      <p:sp>
        <p:nvSpPr>
          <p:cNvPr id="2" name="Title 1">
            <a:extLst>
              <a:ext uri="{FF2B5EF4-FFF2-40B4-BE49-F238E27FC236}">
                <a16:creationId xmlns:a16="http://schemas.microsoft.com/office/drawing/2014/main" id="{00E609F2-2872-379D-9764-FA5914301FAD}"/>
              </a:ext>
            </a:extLst>
          </p:cNvPr>
          <p:cNvSpPr>
            <a:spLocks noGrp="1"/>
          </p:cNvSpPr>
          <p:nvPr>
            <p:ph type="title"/>
          </p:nvPr>
        </p:nvSpPr>
        <p:spPr>
          <a:xfrm>
            <a:off x="2527300" y="365125"/>
            <a:ext cx="7234674" cy="823097"/>
          </a:xfrm>
        </p:spPr>
        <p:txBody>
          <a:bodyPr>
            <a:normAutofit/>
          </a:bodyPr>
          <a:lstStyle>
            <a:lvl1pPr algn="ctr">
              <a:defRPr sz="3200" b="1">
                <a:solidFill>
                  <a:srgbClr val="FFC000"/>
                </a:solidFill>
                <a:latin typeface="Aptos" panose="020B0004020202020204" pitchFamily="34"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79C58B80-E5FC-1EC2-6472-916757174EE2}"/>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13A326F7-3D62-4D6D-AF51-CF772FE3461F}" type="slidenum">
              <a:rPr lang="en-US" smtClean="0"/>
              <a:pPr/>
              <a:t>‹#›</a:t>
            </a:fld>
            <a:endParaRPr lang="en-US" dirty="0"/>
          </a:p>
        </p:txBody>
      </p:sp>
    </p:spTree>
    <p:extLst>
      <p:ext uri="{BB962C8B-B14F-4D97-AF65-F5344CB8AC3E}">
        <p14:creationId xmlns:p14="http://schemas.microsoft.com/office/powerpoint/2010/main" val="203103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Oval 4"/>
          <p:cNvSpPr/>
          <p:nvPr userDrawn="1"/>
        </p:nvSpPr>
        <p:spPr>
          <a:xfrm>
            <a:off x="11540836" y="6379728"/>
            <a:ext cx="424493" cy="318370"/>
          </a:xfrm>
          <a:prstGeom prst="ellipse">
            <a:avLst/>
          </a:prstGeom>
          <a:solidFill>
            <a:srgbClr val="002A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fld id="{29F260D8-9E04-4018-BCC3-4D7227A7CC7D}" type="slidenum">
              <a:rPr lang="en-US" sz="1100" b="1">
                <a:solidFill>
                  <a:schemeClr val="bg1"/>
                </a:solidFill>
              </a:rPr>
              <a:t>‹#›</a:t>
            </a:fld>
            <a:endParaRPr lang="en-US" sz="1800" b="1" dirty="0">
              <a:solidFill>
                <a:schemeClr val="bg1"/>
              </a:solidFill>
            </a:endParaRPr>
          </a:p>
        </p:txBody>
      </p:sp>
      <p:cxnSp>
        <p:nvCxnSpPr>
          <p:cNvPr id="7" name="Straight Connector 6"/>
          <p:cNvCxnSpPr/>
          <p:nvPr userDrawn="1"/>
        </p:nvCxnSpPr>
        <p:spPr>
          <a:xfrm flipV="1">
            <a:off x="1737701" y="6650550"/>
            <a:ext cx="9345937" cy="221"/>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5568664" y="6365063"/>
            <a:ext cx="5626675"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2" name="Picture 1" descr="new State of CT Dept. of Ed icon&#10;Blue circle with a sideways capital T emanating from the right side">
            <a:extLst>
              <a:ext uri="{FF2B5EF4-FFF2-40B4-BE49-F238E27FC236}">
                <a16:creationId xmlns:a16="http://schemas.microsoft.com/office/drawing/2014/main" id="{4D4DCBE3-AE63-2BD3-382C-AA3D4D57BA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1099" y="5889676"/>
            <a:ext cx="1083852" cy="808422"/>
          </a:xfrm>
          <a:prstGeom prst="rect">
            <a:avLst/>
          </a:prstGeom>
          <a:noFill/>
          <a:ln>
            <a:noFill/>
          </a:ln>
        </p:spPr>
      </p:pic>
    </p:spTree>
    <p:extLst>
      <p:ext uri="{BB962C8B-B14F-4D97-AF65-F5344CB8AC3E}">
        <p14:creationId xmlns:p14="http://schemas.microsoft.com/office/powerpoint/2010/main" val="38718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0F9DB7-1108-19B2-B691-E28587B23F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4A5BB3-30A5-7AF5-C0F0-08F2D5664F06}"/>
              </a:ext>
            </a:extLst>
          </p:cNvPr>
          <p:cNvSpPr>
            <a:spLocks noGrp="1"/>
          </p:cNvSpPr>
          <p:nvPr>
            <p:ph type="body" idx="1"/>
          </p:nvPr>
        </p:nvSpPr>
        <p:spPr>
          <a:xfrm>
            <a:off x="838200" y="1825625"/>
            <a:ext cx="10515600" cy="4351338"/>
          </a:xfrm>
          <a:prstGeom prst="rect">
            <a:avLst/>
          </a:prstGeom>
        </p:spPr>
        <p:txBody>
          <a:bodyPr vert="horz" wrap="square"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3D019850-FB62-8A7E-6E10-2B383EBB7D76}"/>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13A326F7-3D62-4D6D-AF51-CF772FE3461F}" type="slidenum">
              <a:rPr lang="en-US" smtClean="0"/>
              <a:pPr/>
              <a:t>‹#›</a:t>
            </a:fld>
            <a:endParaRPr lang="en-US" dirty="0"/>
          </a:p>
        </p:txBody>
      </p:sp>
    </p:spTree>
    <p:extLst>
      <p:ext uri="{BB962C8B-B14F-4D97-AF65-F5344CB8AC3E}">
        <p14:creationId xmlns:p14="http://schemas.microsoft.com/office/powerpoint/2010/main" val="2534069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dsight.ct.gov/relatedreports/FAFSACompletionReport.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ortal.ct.gov/sde/performance/fafsa-completio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ublic-edsight.ct.gov/performance/college-enrollment-dashboard?language=en_U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ublic-edsight.ct.gov/students/attendance-dashboard?language=en_U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edsight.ct.gov/relatedreports/using_accountability_results_to_guide_improvement.pdf" TargetMode="External"/><Relationship Id="rId2" Type="http://schemas.openxmlformats.org/officeDocument/2006/relationships/hyperlink" Target="https://public-edsight.ct.gov/overview/next-generation-accountability-dashboard?language=en_U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portal.ct.gov/-/media/sde/performance/data-collection/help-sites/tcs/tcs_cte_sced_2024-25.xls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secure-edsight.ct.gov/" TargetMode="External"/><Relationship Id="rId5" Type="http://schemas.openxmlformats.org/officeDocument/2006/relationships/image" Target="../media/image6.png"/><Relationship Id="rId4" Type="http://schemas.openxmlformats.org/officeDocument/2006/relationships/hyperlink" Target="http://edsight.ct.gov/"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edsight.ct.gov/relatedreports/Ind7Preview.pdf" TargetMode="External"/><Relationship Id="rId2" Type="http://schemas.openxmlformats.org/officeDocument/2006/relationships/hyperlink" Target="https://portal.ct.gov/-/media/SDE/Performance/Data-Collection/Help-Sites/TCS/Indicator7_Explanation.pdf" TargetMode="External"/><Relationship Id="rId1" Type="http://schemas.openxmlformats.org/officeDocument/2006/relationships/slideLayout" Target="../slideLayouts/slideLayout2.xml"/><Relationship Id="rId4" Type="http://schemas.openxmlformats.org/officeDocument/2006/relationships/hyperlink" Target="https://www.youtube.com/watch?v=kZNdSQEiXw0&amp;t=685s"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nces.ed.gov/scedfinder/Home/Brows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public-edsight.ct.gov/overview/find-contact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youtube.com/@CTStateDepartmentofEducation/search?query=edsight"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hyperlink" Target="mailto:EdSight.SDE@ct.gov"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ADD7-8633-3424-C838-352B80141406}"/>
              </a:ext>
            </a:extLst>
          </p:cNvPr>
          <p:cNvSpPr>
            <a:spLocks noGrp="1"/>
          </p:cNvSpPr>
          <p:nvPr>
            <p:ph type="ctrTitle"/>
          </p:nvPr>
        </p:nvSpPr>
        <p:spPr>
          <a:xfrm>
            <a:off x="8376344" y="1192306"/>
            <a:ext cx="2972223" cy="2895600"/>
          </a:xfrm>
        </p:spPr>
        <p:txBody>
          <a:bodyPr>
            <a:normAutofit fontScale="90000"/>
          </a:bodyPr>
          <a:lstStyle/>
          <a:p>
            <a:r>
              <a:rPr lang="en-US" dirty="0"/>
              <a:t>Using EdSight Secure with TCS Data</a:t>
            </a:r>
          </a:p>
        </p:txBody>
      </p:sp>
      <p:sp>
        <p:nvSpPr>
          <p:cNvPr id="3" name="Subtitle 2">
            <a:extLst>
              <a:ext uri="{FF2B5EF4-FFF2-40B4-BE49-F238E27FC236}">
                <a16:creationId xmlns:a16="http://schemas.microsoft.com/office/drawing/2014/main" id="{FDB02C83-5279-C3B2-44D8-F17CDD3E08BA}"/>
              </a:ext>
            </a:extLst>
          </p:cNvPr>
          <p:cNvSpPr>
            <a:spLocks noGrp="1"/>
          </p:cNvSpPr>
          <p:nvPr>
            <p:ph type="subTitle" idx="1"/>
          </p:nvPr>
        </p:nvSpPr>
        <p:spPr/>
        <p:txBody>
          <a:bodyPr>
            <a:normAutofit/>
          </a:bodyPr>
          <a:lstStyle/>
          <a:p>
            <a:r>
              <a:rPr lang="en-US" b="1" dirty="0"/>
              <a:t>March 25, 2025</a:t>
            </a:r>
          </a:p>
        </p:txBody>
      </p:sp>
    </p:spTree>
    <p:extLst>
      <p:ext uri="{BB962C8B-B14F-4D97-AF65-F5344CB8AC3E}">
        <p14:creationId xmlns:p14="http://schemas.microsoft.com/office/powerpoint/2010/main" val="2636558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E5165-B2B7-98D9-705B-C18D03D60BC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0C3971-2B8F-F3ED-8076-B6B1F18A88D9}"/>
              </a:ext>
            </a:extLst>
          </p:cNvPr>
          <p:cNvSpPr>
            <a:spLocks noGrp="1"/>
          </p:cNvSpPr>
          <p:nvPr>
            <p:ph type="title"/>
          </p:nvPr>
        </p:nvSpPr>
        <p:spPr>
          <a:xfrm>
            <a:off x="2327097" y="365125"/>
            <a:ext cx="8075488" cy="823097"/>
          </a:xfrm>
        </p:spPr>
        <p:txBody>
          <a:bodyPr>
            <a:noAutofit/>
          </a:bodyPr>
          <a:lstStyle/>
          <a:p>
            <a:r>
              <a:rPr lang="en-US"/>
              <a:t>Early Indication Tool (EIT)</a:t>
            </a:r>
            <a:br>
              <a:rPr lang="en-US"/>
            </a:br>
            <a:r>
              <a:rPr lang="en-US" i="1"/>
              <a:t>Now Updated Weekly</a:t>
            </a:r>
          </a:p>
        </p:txBody>
      </p:sp>
      <p:sp>
        <p:nvSpPr>
          <p:cNvPr id="6" name="Content Placeholder 5">
            <a:extLst>
              <a:ext uri="{FF2B5EF4-FFF2-40B4-BE49-F238E27FC236}">
                <a16:creationId xmlns:a16="http://schemas.microsoft.com/office/drawing/2014/main" id="{5FBEB7A8-3729-06AB-AF64-1D42DA615677}"/>
              </a:ext>
            </a:extLst>
          </p:cNvPr>
          <p:cNvSpPr>
            <a:spLocks noGrp="1"/>
          </p:cNvSpPr>
          <p:nvPr>
            <p:ph idx="1"/>
          </p:nvPr>
        </p:nvSpPr>
        <p:spPr>
          <a:xfrm>
            <a:off x="838200" y="1825623"/>
            <a:ext cx="10515600" cy="3324789"/>
          </a:xfrm>
        </p:spPr>
        <p:txBody>
          <a:bodyPr>
            <a:normAutofit fontScale="92500" lnSpcReduction="20000"/>
          </a:bodyPr>
          <a:lstStyle/>
          <a:p>
            <a:r>
              <a:rPr lang="en-US" dirty="0"/>
              <a:t>The </a:t>
            </a:r>
            <a:r>
              <a:rPr lang="en-US" b="1" dirty="0"/>
              <a:t>Early Indication Tool (EIT) </a:t>
            </a:r>
            <a:r>
              <a:rPr lang="en-US" dirty="0"/>
              <a:t>is now updated every Friday to include students who were not enrolled at the time EIT was last run. </a:t>
            </a:r>
          </a:p>
          <a:p>
            <a:r>
              <a:rPr lang="en-US" dirty="0"/>
              <a:t>Support level designations do not change as part of this weekly update, but all available data will be populated for all students. </a:t>
            </a:r>
          </a:p>
          <a:p>
            <a:r>
              <a:rPr lang="en-US"/>
              <a:t>TCS tie-in</a:t>
            </a:r>
            <a:r>
              <a:rPr lang="en-US" dirty="0"/>
              <a:t>: For students in grades 8 to 12, the longitudinal view includes a list of any core courses failed.</a:t>
            </a:r>
          </a:p>
          <a:p>
            <a:r>
              <a:rPr lang="en-US" dirty="0"/>
              <a:t>Users can double-click a student record to access the Student Summary for additional information. </a:t>
            </a:r>
          </a:p>
        </p:txBody>
      </p:sp>
      <p:sp>
        <p:nvSpPr>
          <p:cNvPr id="4" name="Slide Number Placeholder 3">
            <a:extLst>
              <a:ext uri="{FF2B5EF4-FFF2-40B4-BE49-F238E27FC236}">
                <a16:creationId xmlns:a16="http://schemas.microsoft.com/office/drawing/2014/main" id="{CC005A32-9407-C5FB-3992-2B4EE7286AEE}"/>
              </a:ext>
            </a:extLst>
          </p:cNvPr>
          <p:cNvSpPr>
            <a:spLocks noGrp="1"/>
          </p:cNvSpPr>
          <p:nvPr>
            <p:ph type="sldNum" sz="quarter" idx="4"/>
          </p:nvPr>
        </p:nvSpPr>
        <p:spPr>
          <a:xfrm>
            <a:off x="11651751" y="6326691"/>
            <a:ext cx="540249" cy="348815"/>
          </a:xfrm>
        </p:spPr>
        <p:txBody>
          <a:bodyPr/>
          <a:lstStyle/>
          <a:p>
            <a:fld id="{1CB71A4D-09EB-492D-B34B-7518432BD89C}" type="slidenum">
              <a:rPr lang="en-US" smtClean="0"/>
              <a:pPr/>
              <a:t>10</a:t>
            </a:fld>
            <a:endParaRPr lang="en-US"/>
          </a:p>
        </p:txBody>
      </p:sp>
    </p:spTree>
    <p:extLst>
      <p:ext uri="{BB962C8B-B14F-4D97-AF65-F5344CB8AC3E}">
        <p14:creationId xmlns:p14="http://schemas.microsoft.com/office/powerpoint/2010/main" val="2652080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88C33-4B5E-A85D-0DC5-A3ECE6274D3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D670E00-0E3C-5A8D-49CB-740BB472988D}"/>
              </a:ext>
            </a:extLst>
          </p:cNvPr>
          <p:cNvSpPr>
            <a:spLocks noGrp="1"/>
          </p:cNvSpPr>
          <p:nvPr>
            <p:ph type="title"/>
          </p:nvPr>
        </p:nvSpPr>
        <p:spPr>
          <a:xfrm>
            <a:off x="2327097" y="365125"/>
            <a:ext cx="8075488" cy="823097"/>
          </a:xfrm>
        </p:spPr>
        <p:txBody>
          <a:bodyPr>
            <a:noAutofit/>
          </a:bodyPr>
          <a:lstStyle/>
          <a:p>
            <a:r>
              <a:rPr lang="en-US" dirty="0"/>
              <a:t>FAFSA Completion Report </a:t>
            </a:r>
            <a:br>
              <a:rPr lang="en-US" i="1" dirty="0"/>
            </a:br>
            <a:r>
              <a:rPr lang="en-US" i="1" dirty="0"/>
              <a:t>Updated Nightly </a:t>
            </a:r>
          </a:p>
        </p:txBody>
      </p:sp>
      <p:sp>
        <p:nvSpPr>
          <p:cNvPr id="6" name="Content Placeholder 5">
            <a:extLst>
              <a:ext uri="{FF2B5EF4-FFF2-40B4-BE49-F238E27FC236}">
                <a16:creationId xmlns:a16="http://schemas.microsoft.com/office/drawing/2014/main" id="{36FEA006-2776-D5AC-0709-C60BC85B0A30}"/>
              </a:ext>
            </a:extLst>
          </p:cNvPr>
          <p:cNvSpPr>
            <a:spLocks noGrp="1"/>
          </p:cNvSpPr>
          <p:nvPr>
            <p:ph idx="1"/>
          </p:nvPr>
        </p:nvSpPr>
        <p:spPr>
          <a:xfrm>
            <a:off x="838200" y="1825623"/>
            <a:ext cx="10515600" cy="3324789"/>
          </a:xfrm>
        </p:spPr>
        <p:txBody>
          <a:bodyPr>
            <a:normAutofit/>
          </a:bodyPr>
          <a:lstStyle/>
          <a:p>
            <a:r>
              <a:rPr lang="en-US" sz="2400" dirty="0">
                <a:effectLst/>
                <a:latin typeface="Aptos" panose="020B0004020202020204" pitchFamily="34" charset="0"/>
                <a:ea typeface="Aptos" panose="020B0004020202020204" pitchFamily="34" charset="0"/>
                <a:cs typeface="Aptos" panose="020B0004020202020204" pitchFamily="34" charset="0"/>
              </a:rPr>
              <a:t>The CSDE receives FAFSA completion status for high school seniors from the Connecticut Office of Higher Education (OHE). </a:t>
            </a:r>
          </a:p>
          <a:p>
            <a:r>
              <a:rPr lang="en-US" sz="2400" dirty="0">
                <a:effectLst/>
                <a:latin typeface="Aptos" panose="020B0004020202020204" pitchFamily="34" charset="0"/>
                <a:ea typeface="Aptos" panose="020B0004020202020204" pitchFamily="34" charset="0"/>
                <a:cs typeface="Aptos" panose="020B0004020202020204" pitchFamily="34" charset="0"/>
              </a:rPr>
              <a:t>The </a:t>
            </a:r>
            <a:r>
              <a:rPr lang="en-US" sz="2400" b="1"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public</a:t>
            </a:r>
            <a:r>
              <a:rPr lang="en-US" sz="24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 </a:t>
            </a:r>
            <a:r>
              <a:rPr lang="en-US" sz="2400" b="1"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FAFSA completion report</a:t>
            </a:r>
            <a:r>
              <a:rPr lang="en-US" sz="2400" b="1" dirty="0">
                <a:effectLst/>
                <a:latin typeface="Aptos" panose="020B0004020202020204" pitchFamily="34" charset="0"/>
                <a:ea typeface="Aptos" panose="020B0004020202020204" pitchFamily="34" charset="0"/>
                <a:cs typeface="Aptos" panose="020B0004020202020204" pitchFamily="34" charset="0"/>
              </a:rPr>
              <a:t> </a:t>
            </a:r>
            <a:r>
              <a:rPr lang="en-US" sz="2400" dirty="0">
                <a:ea typeface="Aptos" panose="020B0004020202020204" pitchFamily="34" charset="0"/>
                <a:cs typeface="Aptos" panose="020B0004020202020204" pitchFamily="34" charset="0"/>
              </a:rPr>
              <a:t>is</a:t>
            </a:r>
            <a:r>
              <a:rPr lang="en-US" sz="2400" dirty="0">
                <a:effectLst/>
                <a:latin typeface="Aptos" panose="020B0004020202020204" pitchFamily="34" charset="0"/>
                <a:ea typeface="Aptos" panose="020B0004020202020204" pitchFamily="34" charset="0"/>
                <a:cs typeface="Aptos" panose="020B0004020202020204" pitchFamily="34" charset="0"/>
              </a:rPr>
              <a:t> updated weekly and the student-level FAFSA </a:t>
            </a:r>
            <a:r>
              <a:rPr lang="en-US" sz="2400" dirty="0">
                <a:ea typeface="Aptos" panose="020B0004020202020204" pitchFamily="34" charset="0"/>
                <a:cs typeface="Aptos" panose="020B0004020202020204" pitchFamily="34" charset="0"/>
              </a:rPr>
              <a:t>Completion S</a:t>
            </a:r>
            <a:r>
              <a:rPr lang="en-US" sz="2400" dirty="0">
                <a:effectLst/>
                <a:latin typeface="Aptos" panose="020B0004020202020204" pitchFamily="34" charset="0"/>
                <a:ea typeface="Aptos" panose="020B0004020202020204" pitchFamily="34" charset="0"/>
                <a:cs typeface="Aptos" panose="020B0004020202020204" pitchFamily="34" charset="0"/>
              </a:rPr>
              <a:t>tatus is updated nightly in EdSight Secure. </a:t>
            </a:r>
          </a:p>
          <a:p>
            <a:r>
              <a:rPr lang="en-US" sz="2400" dirty="0">
                <a:effectLst/>
                <a:latin typeface="Aptos" panose="020B0004020202020204" pitchFamily="34" charset="0"/>
                <a:ea typeface="Aptos" panose="020B0004020202020204" pitchFamily="34" charset="0"/>
                <a:cs typeface="Aptos" panose="020B0004020202020204" pitchFamily="34" charset="0"/>
              </a:rPr>
              <a:t>Please see </a:t>
            </a:r>
            <a:r>
              <a:rPr lang="en-US" sz="24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4"/>
              </a:rPr>
              <a:t>FAFSA Completion Resources </a:t>
            </a:r>
            <a:r>
              <a:rPr lang="en-US" sz="2400" dirty="0">
                <a:effectLst/>
                <a:latin typeface="Aptos" panose="020B0004020202020204" pitchFamily="34" charset="0"/>
                <a:ea typeface="Aptos" panose="020B0004020202020204" pitchFamily="34" charset="0"/>
                <a:cs typeface="Aptos" panose="020B0004020202020204" pitchFamily="34" charset="0"/>
              </a:rPr>
              <a:t>for additional information to support students and families </a:t>
            </a:r>
            <a:r>
              <a:rPr lang="en-US" sz="2400" dirty="0">
                <a:solidFill>
                  <a:srgbClr val="000000"/>
                </a:solidFill>
                <a:effectLst/>
                <a:latin typeface="Aptos" panose="020B0004020202020204" pitchFamily="34" charset="0"/>
                <a:ea typeface="Aptos" panose="020B0004020202020204" pitchFamily="34" charset="0"/>
                <a:cs typeface="Aptos" panose="020B0004020202020204" pitchFamily="34" charset="0"/>
              </a:rPr>
              <a:t>completing the </a:t>
            </a:r>
            <a:r>
              <a:rPr lang="en-US" sz="2400" dirty="0">
                <a:effectLst/>
                <a:latin typeface="Aptos" panose="020B0004020202020204" pitchFamily="34" charset="0"/>
                <a:ea typeface="Aptos" panose="020B0004020202020204" pitchFamily="34" charset="0"/>
                <a:cs typeface="Aptos" panose="020B0004020202020204" pitchFamily="34" charset="0"/>
              </a:rPr>
              <a:t>FAFSA.</a:t>
            </a:r>
            <a:r>
              <a:rPr lang="en-US" sz="2400" dirty="0">
                <a:effectLst/>
                <a:latin typeface="Arial" panose="020B0604020202020204" pitchFamily="34" charset="0"/>
                <a:ea typeface="Aptos" panose="020B0004020202020204" pitchFamily="34" charset="0"/>
                <a:cs typeface="Aptos" panose="020B0004020202020204" pitchFamily="34" charset="0"/>
              </a:rPr>
              <a:t> </a:t>
            </a:r>
            <a:r>
              <a:rPr lang="en-US" sz="2400" dirty="0">
                <a:effectLst/>
                <a:latin typeface="Aptos" panose="020B0004020202020204" pitchFamily="34" charset="0"/>
                <a:ea typeface="Aptos" panose="020B0004020202020204" pitchFamily="34" charset="0"/>
                <a:cs typeface="Aptos" panose="020B0004020202020204" pitchFamily="34" charset="0"/>
              </a:rPr>
              <a:t> </a:t>
            </a:r>
          </a:p>
          <a:p>
            <a:endParaRPr lang="en-US" dirty="0"/>
          </a:p>
        </p:txBody>
      </p:sp>
      <p:sp>
        <p:nvSpPr>
          <p:cNvPr id="4" name="Slide Number Placeholder 3">
            <a:extLst>
              <a:ext uri="{FF2B5EF4-FFF2-40B4-BE49-F238E27FC236}">
                <a16:creationId xmlns:a16="http://schemas.microsoft.com/office/drawing/2014/main" id="{97827F4E-41EC-28B2-43CC-510FFCDD2B24}"/>
              </a:ext>
            </a:extLst>
          </p:cNvPr>
          <p:cNvSpPr>
            <a:spLocks noGrp="1"/>
          </p:cNvSpPr>
          <p:nvPr>
            <p:ph type="sldNum" sz="quarter" idx="4"/>
          </p:nvPr>
        </p:nvSpPr>
        <p:spPr>
          <a:xfrm>
            <a:off x="11651751" y="6326691"/>
            <a:ext cx="540249" cy="348815"/>
          </a:xfrm>
        </p:spPr>
        <p:txBody>
          <a:bodyPr/>
          <a:lstStyle/>
          <a:p>
            <a:fld id="{1CB71A4D-09EB-492D-B34B-7518432BD89C}" type="slidenum">
              <a:rPr lang="en-US" smtClean="0"/>
              <a:pPr/>
              <a:t>11</a:t>
            </a:fld>
            <a:endParaRPr lang="en-US"/>
          </a:p>
        </p:txBody>
      </p:sp>
    </p:spTree>
    <p:extLst>
      <p:ext uri="{BB962C8B-B14F-4D97-AF65-F5344CB8AC3E}">
        <p14:creationId xmlns:p14="http://schemas.microsoft.com/office/powerpoint/2010/main" val="3708450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9E003-6746-D8FC-3D02-B517CD97988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FC49A4A-3C40-07B9-A8AF-56AE6937F393}"/>
              </a:ext>
            </a:extLst>
          </p:cNvPr>
          <p:cNvSpPr>
            <a:spLocks noGrp="1"/>
          </p:cNvSpPr>
          <p:nvPr>
            <p:ph type="title"/>
          </p:nvPr>
        </p:nvSpPr>
        <p:spPr>
          <a:xfrm>
            <a:off x="2327097" y="365125"/>
            <a:ext cx="8075488" cy="823097"/>
          </a:xfrm>
        </p:spPr>
        <p:txBody>
          <a:bodyPr>
            <a:noAutofit/>
          </a:bodyPr>
          <a:lstStyle/>
          <a:p>
            <a:r>
              <a:rPr lang="en-US" dirty="0"/>
              <a:t>College Enrollment and Graduation </a:t>
            </a:r>
            <a:br>
              <a:rPr lang="en-US" dirty="0"/>
            </a:br>
            <a:r>
              <a:rPr lang="en-US" i="1" dirty="0"/>
              <a:t>New Report</a:t>
            </a:r>
          </a:p>
        </p:txBody>
      </p:sp>
      <p:sp>
        <p:nvSpPr>
          <p:cNvPr id="6" name="Content Placeholder 5">
            <a:extLst>
              <a:ext uri="{FF2B5EF4-FFF2-40B4-BE49-F238E27FC236}">
                <a16:creationId xmlns:a16="http://schemas.microsoft.com/office/drawing/2014/main" id="{08581A08-4520-6497-EFEB-8C7E71CA233B}"/>
              </a:ext>
            </a:extLst>
          </p:cNvPr>
          <p:cNvSpPr>
            <a:spLocks noGrp="1"/>
          </p:cNvSpPr>
          <p:nvPr>
            <p:ph idx="1"/>
          </p:nvPr>
        </p:nvSpPr>
        <p:spPr>
          <a:xfrm>
            <a:off x="838200" y="1825623"/>
            <a:ext cx="10515600" cy="3324789"/>
          </a:xfrm>
        </p:spPr>
        <p:txBody>
          <a:bodyPr>
            <a:normAutofit fontScale="85000" lnSpcReduction="20000"/>
          </a:bodyPr>
          <a:lstStyle/>
          <a:p>
            <a:r>
              <a:rPr lang="en-US" dirty="0"/>
              <a:t>CSDE tracks college enrollment, persistence, and graduation via data from National Student Clearinghouse. </a:t>
            </a:r>
          </a:p>
          <a:p>
            <a:r>
              <a:rPr lang="en-US" dirty="0"/>
              <a:t>These data are shared with districts, without suppression, in the </a:t>
            </a:r>
            <a:r>
              <a:rPr lang="en-US" b="1" dirty="0"/>
              <a:t>new College Enrollment and Graduation Report</a:t>
            </a:r>
            <a:r>
              <a:rPr lang="en-US" dirty="0"/>
              <a:t> for the students who graduated from your district. </a:t>
            </a:r>
          </a:p>
          <a:p>
            <a:r>
              <a:rPr lang="en-US" dirty="0"/>
              <a:t>Users can view data for individual students on the Student-level Data Table page. </a:t>
            </a:r>
          </a:p>
          <a:p>
            <a:r>
              <a:rPr lang="en-US" dirty="0"/>
              <a:t>These data are similar to those presented in the public </a:t>
            </a:r>
            <a:r>
              <a:rPr lang="en-US" dirty="0">
                <a:hlinkClick r:id="rId3"/>
              </a:rPr>
              <a:t>College Enrollment, Persistence, and Graduation Dashboard</a:t>
            </a:r>
            <a:r>
              <a:rPr lang="en-US" dirty="0"/>
              <a:t>.</a:t>
            </a:r>
          </a:p>
        </p:txBody>
      </p:sp>
      <p:sp>
        <p:nvSpPr>
          <p:cNvPr id="4" name="Slide Number Placeholder 3">
            <a:extLst>
              <a:ext uri="{FF2B5EF4-FFF2-40B4-BE49-F238E27FC236}">
                <a16:creationId xmlns:a16="http://schemas.microsoft.com/office/drawing/2014/main" id="{2BB13948-74E8-7A3C-12D8-6228735A24C9}"/>
              </a:ext>
            </a:extLst>
          </p:cNvPr>
          <p:cNvSpPr>
            <a:spLocks noGrp="1"/>
          </p:cNvSpPr>
          <p:nvPr>
            <p:ph type="sldNum" sz="quarter" idx="4"/>
          </p:nvPr>
        </p:nvSpPr>
        <p:spPr>
          <a:xfrm>
            <a:off x="11651751" y="6326691"/>
            <a:ext cx="540249" cy="348815"/>
          </a:xfrm>
        </p:spPr>
        <p:txBody>
          <a:bodyPr/>
          <a:lstStyle/>
          <a:p>
            <a:fld id="{1CB71A4D-09EB-492D-B34B-7518432BD89C}" type="slidenum">
              <a:rPr lang="en-US" smtClean="0"/>
              <a:pPr/>
              <a:t>12</a:t>
            </a:fld>
            <a:endParaRPr lang="en-US"/>
          </a:p>
        </p:txBody>
      </p:sp>
    </p:spTree>
    <p:extLst>
      <p:ext uri="{BB962C8B-B14F-4D97-AF65-F5344CB8AC3E}">
        <p14:creationId xmlns:p14="http://schemas.microsoft.com/office/powerpoint/2010/main" val="450404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88925-1E4B-32EF-0FC2-8506FAAB54F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50B3628-5EF3-A745-832F-2752BF32D0FC}"/>
              </a:ext>
            </a:extLst>
          </p:cNvPr>
          <p:cNvSpPr>
            <a:spLocks noGrp="1"/>
          </p:cNvSpPr>
          <p:nvPr>
            <p:ph type="title"/>
          </p:nvPr>
        </p:nvSpPr>
        <p:spPr>
          <a:xfrm>
            <a:off x="2327097" y="365125"/>
            <a:ext cx="8075488" cy="823097"/>
          </a:xfrm>
        </p:spPr>
        <p:txBody>
          <a:bodyPr>
            <a:noAutofit/>
          </a:bodyPr>
          <a:lstStyle/>
          <a:p>
            <a:r>
              <a:rPr lang="en-US"/>
              <a:t>Attendance Reports</a:t>
            </a:r>
            <a:endParaRPr lang="en-US" i="1"/>
          </a:p>
        </p:txBody>
      </p:sp>
      <p:sp>
        <p:nvSpPr>
          <p:cNvPr id="6" name="Content Placeholder 5">
            <a:extLst>
              <a:ext uri="{FF2B5EF4-FFF2-40B4-BE49-F238E27FC236}">
                <a16:creationId xmlns:a16="http://schemas.microsoft.com/office/drawing/2014/main" id="{2FCEAB58-DE7B-4080-BFE7-A034BAD036F8}"/>
              </a:ext>
            </a:extLst>
          </p:cNvPr>
          <p:cNvSpPr>
            <a:spLocks noGrp="1"/>
          </p:cNvSpPr>
          <p:nvPr>
            <p:ph idx="1"/>
          </p:nvPr>
        </p:nvSpPr>
        <p:spPr>
          <a:xfrm>
            <a:off x="838200" y="1825623"/>
            <a:ext cx="10515600" cy="3324789"/>
          </a:xfrm>
        </p:spPr>
        <p:txBody>
          <a:bodyPr>
            <a:noAutofit/>
          </a:bodyPr>
          <a:lstStyle/>
          <a:p>
            <a:r>
              <a:rPr lang="en-US" sz="2400">
                <a:effectLst/>
                <a:latin typeface="Aptos" panose="020B0004020202020204" pitchFamily="34" charset="0"/>
                <a:ea typeface="Aptos" panose="020B0004020202020204" pitchFamily="34" charset="0"/>
                <a:cs typeface="Aptos" panose="020B0004020202020204" pitchFamily="34" charset="0"/>
              </a:rPr>
              <a:t>The </a:t>
            </a:r>
            <a:r>
              <a:rPr lang="en-US" sz="2400" b="1">
                <a:effectLst/>
                <a:latin typeface="Aptos" panose="020B0004020202020204" pitchFamily="34" charset="0"/>
                <a:ea typeface="Aptos" panose="020B0004020202020204" pitchFamily="34" charset="0"/>
                <a:cs typeface="Aptos" panose="020B0004020202020204" pitchFamily="34" charset="0"/>
              </a:rPr>
              <a:t>Yearly Attendance Report </a:t>
            </a:r>
            <a:r>
              <a:rPr lang="en-US" sz="2400">
                <a:effectLst/>
                <a:latin typeface="Aptos" panose="020B0004020202020204" pitchFamily="34" charset="0"/>
                <a:ea typeface="Aptos" panose="020B0004020202020204" pitchFamily="34" charset="0"/>
                <a:cs typeface="Aptos" panose="020B0004020202020204" pitchFamily="34" charset="0"/>
              </a:rPr>
              <a:t>shows attendance data collected during June PSIS.</a:t>
            </a:r>
          </a:p>
          <a:p>
            <a:r>
              <a:rPr lang="en-US" sz="2400">
                <a:ea typeface="Aptos" panose="020B0004020202020204" pitchFamily="34" charset="0"/>
                <a:cs typeface="Aptos" panose="020B0004020202020204" pitchFamily="34" charset="0"/>
              </a:rPr>
              <a:t>The </a:t>
            </a:r>
            <a:r>
              <a:rPr lang="en-US" sz="2400" b="1">
                <a:effectLst/>
                <a:latin typeface="Aptos" panose="020B0004020202020204" pitchFamily="34" charset="0"/>
                <a:ea typeface="Aptos" panose="020B0004020202020204" pitchFamily="34" charset="0"/>
                <a:cs typeface="Aptos" panose="020B0004020202020204" pitchFamily="34" charset="0"/>
              </a:rPr>
              <a:t>Monthly Attendance Report </a:t>
            </a:r>
            <a:r>
              <a:rPr lang="en-US" sz="2400">
                <a:effectLst/>
                <a:latin typeface="Aptos" panose="020B0004020202020204" pitchFamily="34" charset="0"/>
                <a:ea typeface="Aptos" panose="020B0004020202020204" pitchFamily="34" charset="0"/>
                <a:cs typeface="Aptos" panose="020B0004020202020204" pitchFamily="34" charset="0"/>
              </a:rPr>
              <a:t>shows data collected during the monthly attendance collections. </a:t>
            </a:r>
          </a:p>
          <a:p>
            <a:r>
              <a:rPr lang="en-US" sz="2400">
                <a:effectLst/>
                <a:latin typeface="Aptos" panose="020B0004020202020204" pitchFamily="34" charset="0"/>
                <a:ea typeface="Aptos" panose="020B0004020202020204" pitchFamily="34" charset="0"/>
                <a:cs typeface="Aptos" panose="020B0004020202020204" pitchFamily="34" charset="0"/>
              </a:rPr>
              <a:t>These dashboards mirror the graphs available on the </a:t>
            </a:r>
            <a:r>
              <a:rPr lang="en-US" sz="2400">
                <a:effectLst/>
                <a:latin typeface="Aptos" panose="020B0004020202020204" pitchFamily="34" charset="0"/>
                <a:ea typeface="Aptos" panose="020B0004020202020204" pitchFamily="34" charset="0"/>
                <a:cs typeface="Aptos" panose="020B0004020202020204" pitchFamily="34" charset="0"/>
                <a:hlinkClick r:id="rId3"/>
              </a:rPr>
              <a:t>Attendance report on EdSight public</a:t>
            </a:r>
            <a:r>
              <a:rPr lang="en-US" sz="2400">
                <a:effectLst/>
                <a:latin typeface="Aptos" panose="020B0004020202020204" pitchFamily="34" charset="0"/>
                <a:ea typeface="Aptos" panose="020B0004020202020204" pitchFamily="34" charset="0"/>
                <a:cs typeface="Aptos" panose="020B0004020202020204" pitchFamily="34" charset="0"/>
              </a:rPr>
              <a:t>. </a:t>
            </a:r>
          </a:p>
        </p:txBody>
      </p:sp>
      <p:sp>
        <p:nvSpPr>
          <p:cNvPr id="4" name="Slide Number Placeholder 3">
            <a:extLst>
              <a:ext uri="{FF2B5EF4-FFF2-40B4-BE49-F238E27FC236}">
                <a16:creationId xmlns:a16="http://schemas.microsoft.com/office/drawing/2014/main" id="{2678C1D4-A492-8AB5-6211-09011DA787C2}"/>
              </a:ext>
            </a:extLst>
          </p:cNvPr>
          <p:cNvSpPr>
            <a:spLocks noGrp="1"/>
          </p:cNvSpPr>
          <p:nvPr>
            <p:ph type="sldNum" sz="quarter" idx="4"/>
          </p:nvPr>
        </p:nvSpPr>
        <p:spPr>
          <a:xfrm>
            <a:off x="11651751" y="6326691"/>
            <a:ext cx="540249" cy="348815"/>
          </a:xfrm>
        </p:spPr>
        <p:txBody>
          <a:bodyPr/>
          <a:lstStyle/>
          <a:p>
            <a:fld id="{1CB71A4D-09EB-492D-B34B-7518432BD89C}" type="slidenum">
              <a:rPr lang="en-US" smtClean="0"/>
              <a:pPr/>
              <a:t>13</a:t>
            </a:fld>
            <a:endParaRPr lang="en-US"/>
          </a:p>
        </p:txBody>
      </p:sp>
    </p:spTree>
    <p:extLst>
      <p:ext uri="{BB962C8B-B14F-4D97-AF65-F5344CB8AC3E}">
        <p14:creationId xmlns:p14="http://schemas.microsoft.com/office/powerpoint/2010/main" val="1056985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3C4BE-79A2-F684-82BD-74050696355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468FCD1-8B60-CD5E-11B2-62BE022BA9FF}"/>
              </a:ext>
            </a:extLst>
          </p:cNvPr>
          <p:cNvSpPr>
            <a:spLocks noGrp="1"/>
          </p:cNvSpPr>
          <p:nvPr>
            <p:ph type="title"/>
          </p:nvPr>
        </p:nvSpPr>
        <p:spPr>
          <a:xfrm>
            <a:off x="2327097" y="365125"/>
            <a:ext cx="8075488" cy="823097"/>
          </a:xfrm>
        </p:spPr>
        <p:txBody>
          <a:bodyPr>
            <a:noAutofit/>
          </a:bodyPr>
          <a:lstStyle/>
          <a:p>
            <a:r>
              <a:rPr lang="en-US" sz="3200">
                <a:effectLst/>
                <a:latin typeface="Aptos" panose="020B0004020202020204" pitchFamily="34" charset="0"/>
                <a:ea typeface="Aptos" panose="020B0004020202020204" pitchFamily="34" charset="0"/>
                <a:cs typeface="Aptos" panose="020B0004020202020204" pitchFamily="34" charset="0"/>
              </a:rPr>
              <a:t>Seal of Biliteracy Report Updated</a:t>
            </a:r>
            <a:br>
              <a:rPr lang="en-US" sz="3200">
                <a:effectLst/>
                <a:latin typeface="Aptos" panose="020B0004020202020204" pitchFamily="34" charset="0"/>
                <a:ea typeface="Aptos" panose="020B0004020202020204" pitchFamily="34" charset="0"/>
                <a:cs typeface="Aptos" panose="020B0004020202020204" pitchFamily="34" charset="0"/>
              </a:rPr>
            </a:br>
            <a:r>
              <a:rPr lang="en-US" sz="3200" i="1">
                <a:effectLst/>
                <a:latin typeface="Aptos" panose="020B0004020202020204" pitchFamily="34" charset="0"/>
                <a:ea typeface="Aptos" panose="020B0004020202020204" pitchFamily="34" charset="0"/>
                <a:cs typeface="Aptos" panose="020B0004020202020204" pitchFamily="34" charset="0"/>
              </a:rPr>
              <a:t>New Graduate Report Available</a:t>
            </a:r>
            <a:endParaRPr lang="en-US" i="1"/>
          </a:p>
        </p:txBody>
      </p:sp>
      <p:sp>
        <p:nvSpPr>
          <p:cNvPr id="6" name="Content Placeholder 5">
            <a:extLst>
              <a:ext uri="{FF2B5EF4-FFF2-40B4-BE49-F238E27FC236}">
                <a16:creationId xmlns:a16="http://schemas.microsoft.com/office/drawing/2014/main" id="{661EB2EA-FB9C-9558-8FA4-86D714E2A986}"/>
              </a:ext>
            </a:extLst>
          </p:cNvPr>
          <p:cNvSpPr>
            <a:spLocks noGrp="1"/>
          </p:cNvSpPr>
          <p:nvPr>
            <p:ph idx="1"/>
          </p:nvPr>
        </p:nvSpPr>
        <p:spPr>
          <a:xfrm>
            <a:off x="838200" y="1825623"/>
            <a:ext cx="10515600" cy="3324789"/>
          </a:xfrm>
        </p:spPr>
        <p:txBody>
          <a:bodyPr>
            <a:noAutofit/>
          </a:bodyPr>
          <a:lstStyle/>
          <a:p>
            <a:r>
              <a:rPr lang="en-US" sz="2400">
                <a:effectLst/>
                <a:latin typeface="Aptos" panose="020B0004020202020204" pitchFamily="34" charset="0"/>
                <a:ea typeface="Aptos" panose="020B0004020202020204" pitchFamily="34" charset="0"/>
                <a:cs typeface="Aptos" panose="020B0004020202020204" pitchFamily="34" charset="0"/>
              </a:rPr>
              <a:t>Starting in 2021-22, the CSDE began collecting student-level results for the students who took assessments in Grades 10, 11, or 12 in a language other than English to demonstrate their proficiency in those languages. </a:t>
            </a:r>
          </a:p>
          <a:p>
            <a:r>
              <a:rPr lang="en-US" sz="2400">
                <a:effectLst/>
                <a:latin typeface="Aptos" panose="020B0004020202020204" pitchFamily="34" charset="0"/>
                <a:ea typeface="Aptos" panose="020B0004020202020204" pitchFamily="34" charset="0"/>
                <a:cs typeface="Aptos" panose="020B0004020202020204" pitchFamily="34" charset="0"/>
              </a:rPr>
              <a:t>The data for 2023-24 have been processed and are now visible in the Seal of Biliteracy report. </a:t>
            </a:r>
          </a:p>
          <a:p>
            <a:r>
              <a:rPr lang="en-US" sz="2400">
                <a:effectLst/>
                <a:latin typeface="Aptos" panose="020B0004020202020204" pitchFamily="34" charset="0"/>
                <a:ea typeface="Aptos" panose="020B0004020202020204" pitchFamily="34" charset="0"/>
                <a:cs typeface="Aptos" panose="020B0004020202020204" pitchFamily="34" charset="0"/>
              </a:rPr>
              <a:t>In addition, a new graduate report is available which shows Seal of Biliteracy eligibility for graduates from Connecticut public schools. </a:t>
            </a:r>
          </a:p>
          <a:p>
            <a:r>
              <a:rPr lang="en-US" sz="2400">
                <a:effectLst/>
                <a:latin typeface="Aptos" panose="020B0004020202020204" pitchFamily="34" charset="0"/>
                <a:ea typeface="Aptos" panose="020B0004020202020204" pitchFamily="34" charset="0"/>
                <a:cs typeface="Aptos" panose="020B0004020202020204" pitchFamily="34" charset="0"/>
              </a:rPr>
              <a:t>Authorized users in EdSight Secure can view the counts and percentages of Seal-Eligible Graduates starting with the graduation class of 2024. </a:t>
            </a:r>
          </a:p>
        </p:txBody>
      </p:sp>
      <p:sp>
        <p:nvSpPr>
          <p:cNvPr id="4" name="Slide Number Placeholder 3">
            <a:extLst>
              <a:ext uri="{FF2B5EF4-FFF2-40B4-BE49-F238E27FC236}">
                <a16:creationId xmlns:a16="http://schemas.microsoft.com/office/drawing/2014/main" id="{50A144CF-D191-D097-AD4B-4D83D4153820}"/>
              </a:ext>
            </a:extLst>
          </p:cNvPr>
          <p:cNvSpPr>
            <a:spLocks noGrp="1"/>
          </p:cNvSpPr>
          <p:nvPr>
            <p:ph type="sldNum" sz="quarter" idx="4"/>
          </p:nvPr>
        </p:nvSpPr>
        <p:spPr>
          <a:xfrm>
            <a:off x="11651751" y="6326691"/>
            <a:ext cx="540249" cy="348815"/>
          </a:xfrm>
        </p:spPr>
        <p:txBody>
          <a:bodyPr/>
          <a:lstStyle/>
          <a:p>
            <a:fld id="{1CB71A4D-09EB-492D-B34B-7518432BD89C}" type="slidenum">
              <a:rPr lang="en-US" smtClean="0"/>
              <a:pPr/>
              <a:t>14</a:t>
            </a:fld>
            <a:endParaRPr lang="en-US"/>
          </a:p>
        </p:txBody>
      </p:sp>
    </p:spTree>
    <p:extLst>
      <p:ext uri="{BB962C8B-B14F-4D97-AF65-F5344CB8AC3E}">
        <p14:creationId xmlns:p14="http://schemas.microsoft.com/office/powerpoint/2010/main" val="3902849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DBB46-5084-5093-A372-21385389FEA8}"/>
              </a:ext>
            </a:extLst>
          </p:cNvPr>
          <p:cNvSpPr>
            <a:spLocks noGrp="1"/>
          </p:cNvSpPr>
          <p:nvPr>
            <p:ph type="title"/>
          </p:nvPr>
        </p:nvSpPr>
        <p:spPr/>
        <p:txBody>
          <a:bodyPr/>
          <a:lstStyle/>
          <a:p>
            <a:r>
              <a:rPr lang="en-US" sz="4800" dirty="0"/>
              <a:t>Next Generation Accountability</a:t>
            </a:r>
            <a:br>
              <a:rPr lang="en-US" dirty="0"/>
            </a:br>
            <a:r>
              <a:rPr lang="en-US" dirty="0"/>
              <a:t>TCS Reports Available in Secure</a:t>
            </a:r>
          </a:p>
        </p:txBody>
      </p:sp>
      <p:sp>
        <p:nvSpPr>
          <p:cNvPr id="3" name="Slide Number Placeholder 2">
            <a:extLst>
              <a:ext uri="{FF2B5EF4-FFF2-40B4-BE49-F238E27FC236}">
                <a16:creationId xmlns:a16="http://schemas.microsoft.com/office/drawing/2014/main" id="{75488BC6-7479-EB84-B7D3-8ED27E15605A}"/>
              </a:ext>
            </a:extLst>
          </p:cNvPr>
          <p:cNvSpPr>
            <a:spLocks noGrp="1"/>
          </p:cNvSpPr>
          <p:nvPr>
            <p:ph type="sldNum" sz="quarter" idx="4"/>
          </p:nvPr>
        </p:nvSpPr>
        <p:spPr/>
        <p:txBody>
          <a:bodyPr/>
          <a:lstStyle/>
          <a:p>
            <a:fld id="{13A326F7-3D62-4D6D-AF51-CF772FE3461F}" type="slidenum">
              <a:rPr lang="en-US" smtClean="0"/>
              <a:pPr/>
              <a:t>15</a:t>
            </a:fld>
            <a:endParaRPr lang="en-US" dirty="0"/>
          </a:p>
        </p:txBody>
      </p:sp>
    </p:spTree>
    <p:extLst>
      <p:ext uri="{BB962C8B-B14F-4D97-AF65-F5344CB8AC3E}">
        <p14:creationId xmlns:p14="http://schemas.microsoft.com/office/powerpoint/2010/main" val="3208747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75E00-4E8C-A5A3-0110-A22DC62830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8E2F92-583C-270D-F35D-28A78C1DB129}"/>
              </a:ext>
            </a:extLst>
          </p:cNvPr>
          <p:cNvSpPr>
            <a:spLocks noGrp="1"/>
          </p:cNvSpPr>
          <p:nvPr>
            <p:ph type="title"/>
          </p:nvPr>
        </p:nvSpPr>
        <p:spPr/>
        <p:txBody>
          <a:bodyPr>
            <a:normAutofit/>
          </a:bodyPr>
          <a:lstStyle/>
          <a:p>
            <a:r>
              <a:rPr lang="en-US" dirty="0"/>
              <a:t>Next Generation Accountability</a:t>
            </a:r>
          </a:p>
        </p:txBody>
      </p:sp>
      <p:sp>
        <p:nvSpPr>
          <p:cNvPr id="4" name="Slide Number Placeholder 3">
            <a:extLst>
              <a:ext uri="{FF2B5EF4-FFF2-40B4-BE49-F238E27FC236}">
                <a16:creationId xmlns:a16="http://schemas.microsoft.com/office/drawing/2014/main" id="{392E514F-3F71-1357-2D28-7C05F0BF8EA5}"/>
              </a:ext>
            </a:extLst>
          </p:cNvPr>
          <p:cNvSpPr>
            <a:spLocks noGrp="1"/>
          </p:cNvSpPr>
          <p:nvPr>
            <p:ph type="sldNum" sz="quarter" idx="4"/>
          </p:nvPr>
        </p:nvSpPr>
        <p:spPr/>
        <p:txBody>
          <a:bodyPr/>
          <a:lstStyle/>
          <a:p>
            <a:fld id="{13A326F7-3D62-4D6D-AF51-CF772FE3461F}" type="slidenum">
              <a:rPr lang="en-US" smtClean="0"/>
              <a:pPr/>
              <a:t>16</a:t>
            </a:fld>
            <a:endParaRPr lang="en-US" dirty="0"/>
          </a:p>
        </p:txBody>
      </p:sp>
      <p:sp>
        <p:nvSpPr>
          <p:cNvPr id="5" name="Content Placeholder 2">
            <a:extLst>
              <a:ext uri="{FF2B5EF4-FFF2-40B4-BE49-F238E27FC236}">
                <a16:creationId xmlns:a16="http://schemas.microsoft.com/office/drawing/2014/main" id="{C94A4B1D-7392-485C-0A89-DDC35CD4ABA7}"/>
              </a:ext>
            </a:extLst>
          </p:cNvPr>
          <p:cNvSpPr txBox="1">
            <a:spLocks/>
          </p:cNvSpPr>
          <p:nvPr/>
        </p:nvSpPr>
        <p:spPr>
          <a:xfrm>
            <a:off x="838200" y="1825624"/>
            <a:ext cx="10515600" cy="4876258"/>
          </a:xfrm>
          <a:prstGeom prst="rect">
            <a:avLst/>
          </a:prstGeom>
        </p:spPr>
        <p:txBody>
          <a:bodyPr vert="horz" wrap="square"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Font typeface="Arial" panose="020B0604020202020204" pitchFamily="34" charset="0"/>
              <a:buNone/>
              <a:tabLst>
                <a:tab pos="0" algn="l"/>
              </a:tabLst>
            </a:pPr>
            <a:r>
              <a:rPr lang="en-US" sz="3200" dirty="0">
                <a:solidFill>
                  <a:srgbClr val="000000"/>
                </a:solidFill>
                <a:latin typeface="Calibri" panose="020F0502020204030204" pitchFamily="34" charset="0"/>
                <a:ea typeface="Times New Roman" panose="02020603050405020304" pitchFamily="18" charset="0"/>
                <a:cs typeface="Arial" panose="020B0604020202020204" pitchFamily="34" charset="0"/>
              </a:rPr>
              <a:t>Three Next Generation Indicators relate to TCS:</a:t>
            </a:r>
          </a:p>
          <a:p>
            <a:pPr>
              <a:lnSpc>
                <a:spcPct val="150000"/>
              </a:lnSpc>
              <a:spcBef>
                <a:spcPts val="0"/>
              </a:spcBef>
              <a:tabLst>
                <a:tab pos="0" algn="l"/>
              </a:tabLst>
            </a:pPr>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Indicator 5: Postsecondary Preparation </a:t>
            </a:r>
          </a:p>
          <a:p>
            <a:pPr lvl="1">
              <a:spcBef>
                <a:spcPts val="0"/>
              </a:spcBef>
              <a:tabLst>
                <a:tab pos="0" algn="l"/>
              </a:tabLst>
            </a:pPr>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also known as: College and Career Readiness Course Taking</a:t>
            </a:r>
          </a:p>
          <a:p>
            <a:pPr>
              <a:lnSpc>
                <a:spcPct val="150000"/>
              </a:lnSpc>
              <a:spcBef>
                <a:spcPts val="0"/>
              </a:spcBef>
              <a:tabLst>
                <a:tab pos="0" algn="l"/>
              </a:tabLst>
            </a:pPr>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Indicator 7: On-Track to High School Graduation</a:t>
            </a:r>
          </a:p>
          <a:p>
            <a:pPr>
              <a:lnSpc>
                <a:spcPct val="150000"/>
              </a:lnSpc>
              <a:spcBef>
                <a:spcPts val="0"/>
              </a:spcBef>
              <a:tabLst>
                <a:tab pos="0" algn="l"/>
              </a:tabLst>
            </a:pPr>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Indicator 12: Arts Access</a:t>
            </a:r>
          </a:p>
          <a:p>
            <a:pPr marL="0" indent="0">
              <a:lnSpc>
                <a:spcPct val="110000"/>
              </a:lnSpc>
              <a:spcBef>
                <a:spcPts val="0"/>
              </a:spcBef>
              <a:buNone/>
              <a:tabLst>
                <a:tab pos="0" algn="l"/>
              </a:tabLst>
            </a:pPr>
            <a:endPar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marL="0" indent="0">
              <a:lnSpc>
                <a:spcPct val="110000"/>
              </a:lnSpc>
              <a:spcBef>
                <a:spcPts val="0"/>
              </a:spcBef>
              <a:buNone/>
              <a:tabLst>
                <a:tab pos="0" algn="l"/>
              </a:tabLst>
            </a:pPr>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EdSight Secure uses three reports to help schools/districts understand these indicators.</a:t>
            </a:r>
          </a:p>
        </p:txBody>
      </p:sp>
      <p:sp>
        <p:nvSpPr>
          <p:cNvPr id="6" name="TextBox 5">
            <a:extLst>
              <a:ext uri="{FF2B5EF4-FFF2-40B4-BE49-F238E27FC236}">
                <a16:creationId xmlns:a16="http://schemas.microsoft.com/office/drawing/2014/main" id="{BA916131-E64D-247A-1791-0109EACC3D99}"/>
              </a:ext>
            </a:extLst>
          </p:cNvPr>
          <p:cNvSpPr txBox="1"/>
          <p:nvPr/>
        </p:nvSpPr>
        <p:spPr>
          <a:xfrm>
            <a:off x="0" y="6550223"/>
            <a:ext cx="12012705" cy="307777"/>
          </a:xfrm>
          <a:prstGeom prst="rect">
            <a:avLst/>
          </a:prstGeom>
          <a:noFill/>
          <a:ln w="25400">
            <a:noFill/>
          </a:ln>
        </p:spPr>
        <p:txBody>
          <a:bodyPr wrap="square" rtlCol="0">
            <a:spAutoFit/>
          </a:bodyPr>
          <a:lstStyle/>
          <a:p>
            <a:pPr>
              <a:tabLst>
                <a:tab pos="0" algn="l"/>
              </a:tabLst>
            </a:pPr>
            <a:r>
              <a:rPr lang="en-US" sz="1400" dirty="0">
                <a:latin typeface="Calibri" panose="020F0502020204030204" pitchFamily="34" charset="0"/>
                <a:ea typeface="Times New Roman" panose="02020603050405020304" pitchFamily="18" charset="0"/>
                <a:cs typeface="Times New Roman" panose="02020603050405020304" pitchFamily="18" charset="0"/>
              </a:rPr>
              <a:t>For more information on Next Generation Accountability, visit the </a:t>
            </a:r>
            <a:r>
              <a:rPr lang="en-US" sz="1400" dirty="0">
                <a:latin typeface="Calibri" panose="020F0502020204030204" pitchFamily="34" charset="0"/>
                <a:ea typeface="Times New Roman" panose="02020603050405020304" pitchFamily="18" charset="0"/>
                <a:cs typeface="Times New Roman" panose="02020603050405020304" pitchFamily="18" charset="0"/>
                <a:hlinkClick r:id="rId2"/>
              </a:rPr>
              <a:t>Next Gen dashboard on EdSight</a:t>
            </a:r>
            <a:r>
              <a:rPr lang="en-US" sz="1400" dirty="0">
                <a:latin typeface="Calibri" panose="020F0502020204030204" pitchFamily="34" charset="0"/>
                <a:ea typeface="Times New Roman" panose="02020603050405020304" pitchFamily="18" charset="0"/>
                <a:cs typeface="Times New Roman" panose="02020603050405020304" pitchFamily="18" charset="0"/>
              </a:rPr>
              <a:t> or check out the </a:t>
            </a:r>
            <a:r>
              <a:rPr lang="en-US" sz="1400" dirty="0">
                <a:latin typeface="Calibri" panose="020F0502020204030204" pitchFamily="34" charset="0"/>
                <a:ea typeface="Times New Roman" panose="02020603050405020304" pitchFamily="18" charset="0"/>
                <a:cs typeface="Times New Roman" panose="02020603050405020304" pitchFamily="18" charset="0"/>
                <a:hlinkClick r:id="rId3"/>
              </a:rPr>
              <a:t>Using Accountability Results Guide</a:t>
            </a:r>
            <a:r>
              <a:rPr lang="en-US" sz="1400" dirty="0">
                <a:latin typeface="Calibri" panose="020F050202020403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87183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2AB99-B6DC-205D-3927-8978141CA7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5E0962-F2A4-29C1-A428-C5FAECA2D0C9}"/>
              </a:ext>
            </a:extLst>
          </p:cNvPr>
          <p:cNvSpPr>
            <a:spLocks noGrp="1"/>
          </p:cNvSpPr>
          <p:nvPr>
            <p:ph type="title"/>
          </p:nvPr>
        </p:nvSpPr>
        <p:spPr/>
        <p:txBody>
          <a:bodyPr>
            <a:normAutofit/>
          </a:bodyPr>
          <a:lstStyle/>
          <a:p>
            <a:r>
              <a:rPr lang="en-US" dirty="0"/>
              <a:t>Indicator 5: Postsecondary Preparation</a:t>
            </a:r>
          </a:p>
        </p:txBody>
      </p:sp>
      <p:sp>
        <p:nvSpPr>
          <p:cNvPr id="4" name="Slide Number Placeholder 3">
            <a:extLst>
              <a:ext uri="{FF2B5EF4-FFF2-40B4-BE49-F238E27FC236}">
                <a16:creationId xmlns:a16="http://schemas.microsoft.com/office/drawing/2014/main" id="{587FF406-17BE-EB37-70AD-A965D6263495}"/>
              </a:ext>
            </a:extLst>
          </p:cNvPr>
          <p:cNvSpPr>
            <a:spLocks noGrp="1"/>
          </p:cNvSpPr>
          <p:nvPr>
            <p:ph type="sldNum" sz="quarter" idx="4"/>
          </p:nvPr>
        </p:nvSpPr>
        <p:spPr/>
        <p:txBody>
          <a:bodyPr/>
          <a:lstStyle/>
          <a:p>
            <a:fld id="{13A326F7-3D62-4D6D-AF51-CF772FE3461F}" type="slidenum">
              <a:rPr lang="en-US" smtClean="0"/>
              <a:pPr/>
              <a:t>17</a:t>
            </a:fld>
            <a:endParaRPr lang="en-US" dirty="0"/>
          </a:p>
        </p:txBody>
      </p:sp>
      <p:sp>
        <p:nvSpPr>
          <p:cNvPr id="5" name="Content Placeholder 2">
            <a:extLst>
              <a:ext uri="{FF2B5EF4-FFF2-40B4-BE49-F238E27FC236}">
                <a16:creationId xmlns:a16="http://schemas.microsoft.com/office/drawing/2014/main" id="{9EAA8622-4FF2-BE8C-3B77-D59E7E1F7CE0}"/>
              </a:ext>
            </a:extLst>
          </p:cNvPr>
          <p:cNvSpPr txBox="1">
            <a:spLocks/>
          </p:cNvSpPr>
          <p:nvPr/>
        </p:nvSpPr>
        <p:spPr>
          <a:xfrm>
            <a:off x="838200" y="1825624"/>
            <a:ext cx="10515600" cy="4876258"/>
          </a:xfrm>
          <a:prstGeom prst="rect">
            <a:avLst/>
          </a:prstGeom>
        </p:spPr>
        <p:txBody>
          <a:bodyPr vert="horz" wrap="square"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Font typeface="Arial" panose="020B0604020202020204" pitchFamily="34" charset="0"/>
              <a:buNone/>
              <a:tabLst>
                <a:tab pos="0" algn="l"/>
              </a:tabLst>
            </a:pPr>
            <a:r>
              <a:rPr lang="en-US" sz="3200" dirty="0">
                <a:solidFill>
                  <a:srgbClr val="000000"/>
                </a:solidFill>
                <a:latin typeface="Calibri" panose="020F0502020204030204" pitchFamily="34" charset="0"/>
                <a:ea typeface="Times New Roman" panose="02020603050405020304" pitchFamily="18" charset="0"/>
                <a:cs typeface="Arial" panose="020B0604020202020204" pitchFamily="34" charset="0"/>
              </a:rPr>
              <a:t>Percentage of students in grades 11 and 12 participating in at least one of the following during high school: ​</a:t>
            </a:r>
          </a:p>
          <a:p>
            <a:pPr>
              <a:lnSpc>
                <a:spcPct val="115000"/>
              </a:lnSpc>
              <a:spcBef>
                <a:spcPts val="0"/>
              </a:spcBef>
              <a:tabLst>
                <a:tab pos="0" algn="l"/>
              </a:tabLst>
            </a:pPr>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Two courses in AP/IB/dual credit; or ​</a:t>
            </a:r>
          </a:p>
          <a:p>
            <a:pPr>
              <a:lnSpc>
                <a:spcPct val="115000"/>
              </a:lnSpc>
              <a:spcBef>
                <a:spcPts val="0"/>
              </a:spcBef>
              <a:tabLst>
                <a:tab pos="0" algn="l"/>
              </a:tabLst>
            </a:pPr>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Two CTE courses in one of 17 career clusters; or​</a:t>
            </a:r>
          </a:p>
          <a:p>
            <a:pPr>
              <a:lnSpc>
                <a:spcPct val="115000"/>
              </a:lnSpc>
              <a:spcBef>
                <a:spcPts val="0"/>
              </a:spcBef>
              <a:tabLst>
                <a:tab pos="0" algn="l"/>
              </a:tabLst>
            </a:pPr>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Two workplace experience “courses” in any area.​</a:t>
            </a:r>
          </a:p>
          <a:p>
            <a:pPr marL="0" indent="0">
              <a:lnSpc>
                <a:spcPct val="115000"/>
              </a:lnSpc>
              <a:spcBef>
                <a:spcPts val="0"/>
              </a:spcBef>
              <a:buFont typeface="Arial" panose="020B0604020202020204" pitchFamily="34" charset="0"/>
              <a:buNone/>
              <a:tabLst>
                <a:tab pos="0" algn="l"/>
              </a:tabLst>
            </a:pPr>
            <a:endParaRPr lang="en-US" sz="2000"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marL="0" indent="0">
              <a:buFont typeface="Arial" panose="020B0604020202020204" pitchFamily="34" charset="0"/>
              <a:buNone/>
            </a:pPr>
            <a:r>
              <a:rPr lang="en-US" sz="24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Note</a:t>
            </a:r>
            <a:r>
              <a:rPr lang="en-US" sz="2400" dirty="0">
                <a:solidFill>
                  <a:srgbClr val="000000"/>
                </a:solidFill>
                <a:latin typeface="Calibri" panose="020F0502020204030204" pitchFamily="34" charset="0"/>
                <a:ea typeface="Times New Roman" panose="02020603050405020304" pitchFamily="18" charset="0"/>
                <a:cs typeface="Arial" panose="020B0604020202020204" pitchFamily="34" charset="0"/>
              </a:rPr>
              <a:t>: CT uses a </a:t>
            </a:r>
            <a:r>
              <a:rPr lang="en-US" sz="2400" dirty="0">
                <a:solidFill>
                  <a:srgbClr val="000000"/>
                </a:solidFill>
                <a:latin typeface="Calibri" panose="020F0502020204030204" pitchFamily="34" charset="0"/>
                <a:ea typeface="Times New Roman" panose="02020603050405020304" pitchFamily="18" charset="0"/>
                <a:cs typeface="Arial" panose="020B0604020202020204" pitchFamily="34" charset="0"/>
                <a:hlinkClick r:id="rId2"/>
              </a:rPr>
              <a:t>modified list of CTE courses</a:t>
            </a:r>
            <a:r>
              <a:rPr lang="en-US" sz="2400" dirty="0">
                <a:solidFill>
                  <a:srgbClr val="000000"/>
                </a:solidFill>
                <a:latin typeface="Calibri" panose="020F0502020204030204" pitchFamily="34" charset="0"/>
                <a:ea typeface="Times New Roman" panose="02020603050405020304" pitchFamily="18" charset="0"/>
                <a:cs typeface="Arial" panose="020B0604020202020204" pitchFamily="34" charset="0"/>
              </a:rPr>
              <a:t>. Be sure you are checking the CT spreadsheet and not the one from NCES/SCED.</a:t>
            </a:r>
          </a:p>
          <a:p>
            <a:pPr marL="0" indent="0">
              <a:buFont typeface="Arial" panose="020B0604020202020204" pitchFamily="34" charset="0"/>
              <a:buNone/>
            </a:pP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9447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FFEB-6422-282B-1F1A-D60D104905DD}"/>
              </a:ext>
            </a:extLst>
          </p:cNvPr>
          <p:cNvSpPr>
            <a:spLocks noGrp="1"/>
          </p:cNvSpPr>
          <p:nvPr>
            <p:ph type="title"/>
          </p:nvPr>
        </p:nvSpPr>
        <p:spPr/>
        <p:txBody>
          <a:bodyPr/>
          <a:lstStyle/>
          <a:p>
            <a:r>
              <a:rPr lang="en-US" dirty="0"/>
              <a:t>Indicator 5: Postsecondary Preparation</a:t>
            </a:r>
          </a:p>
        </p:txBody>
      </p:sp>
      <p:sp>
        <p:nvSpPr>
          <p:cNvPr id="3" name="Content Placeholder 2">
            <a:extLst>
              <a:ext uri="{FF2B5EF4-FFF2-40B4-BE49-F238E27FC236}">
                <a16:creationId xmlns:a16="http://schemas.microsoft.com/office/drawing/2014/main" id="{F5EA4004-5FD8-6FBF-DCE2-3C057F0E3DDE}"/>
              </a:ext>
            </a:extLst>
          </p:cNvPr>
          <p:cNvSpPr>
            <a:spLocks noGrp="1"/>
          </p:cNvSpPr>
          <p:nvPr>
            <p:ph idx="1"/>
          </p:nvPr>
        </p:nvSpPr>
        <p:spPr/>
        <p:txBody>
          <a:bodyPr/>
          <a:lstStyle/>
          <a:p>
            <a:pPr marL="0" indent="0">
              <a:buNone/>
            </a:pPr>
            <a:r>
              <a:rPr lang="en-US" dirty="0"/>
              <a:t>Quick reminders on Indicator 5:</a:t>
            </a:r>
          </a:p>
          <a:p>
            <a:pPr lvl="1"/>
            <a:r>
              <a:rPr lang="en-US" dirty="0"/>
              <a:t>A student must take two courses of the same type. For CTE courses, they must be taken in the same cluster.</a:t>
            </a:r>
          </a:p>
          <a:p>
            <a:pPr lvl="1"/>
            <a:r>
              <a:rPr lang="en-US" dirty="0"/>
              <a:t>Courses may count toward multiple course types and/or clusters.</a:t>
            </a:r>
          </a:p>
          <a:p>
            <a:pPr lvl="1"/>
            <a:r>
              <a:rPr lang="en-US" dirty="0"/>
              <a:t>Courses from grades 9-12 are included.</a:t>
            </a:r>
          </a:p>
          <a:p>
            <a:pPr lvl="1"/>
            <a:r>
              <a:rPr lang="en-US" dirty="0"/>
              <a:t>Be sure AP and IB courses are coded using the correct codes.</a:t>
            </a:r>
          </a:p>
          <a:p>
            <a:pPr lvl="1"/>
            <a:r>
              <a:rPr lang="en-US" dirty="0"/>
              <a:t>Two courses taken in the same school year with the same SCED code will count as only one course.</a:t>
            </a:r>
          </a:p>
          <a:p>
            <a:pPr lvl="1"/>
            <a:endParaRPr lang="en-US" dirty="0"/>
          </a:p>
        </p:txBody>
      </p:sp>
      <p:sp>
        <p:nvSpPr>
          <p:cNvPr id="4" name="Slide Number Placeholder 3">
            <a:extLst>
              <a:ext uri="{FF2B5EF4-FFF2-40B4-BE49-F238E27FC236}">
                <a16:creationId xmlns:a16="http://schemas.microsoft.com/office/drawing/2014/main" id="{33A0CF46-D66D-60E2-BF6C-EBF7A1051DA3}"/>
              </a:ext>
            </a:extLst>
          </p:cNvPr>
          <p:cNvSpPr>
            <a:spLocks noGrp="1"/>
          </p:cNvSpPr>
          <p:nvPr>
            <p:ph type="sldNum" sz="quarter" idx="4"/>
          </p:nvPr>
        </p:nvSpPr>
        <p:spPr/>
        <p:txBody>
          <a:bodyPr/>
          <a:lstStyle/>
          <a:p>
            <a:fld id="{13A326F7-3D62-4D6D-AF51-CF772FE3461F}" type="slidenum">
              <a:rPr lang="en-US" smtClean="0"/>
              <a:pPr/>
              <a:t>18</a:t>
            </a:fld>
            <a:endParaRPr lang="en-US" dirty="0"/>
          </a:p>
        </p:txBody>
      </p:sp>
    </p:spTree>
    <p:extLst>
      <p:ext uri="{BB962C8B-B14F-4D97-AF65-F5344CB8AC3E}">
        <p14:creationId xmlns:p14="http://schemas.microsoft.com/office/powerpoint/2010/main" val="3019814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FC40B-B9F3-73DD-0E16-F289302DB0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8E25C5-A522-A51C-F8F1-CBD81DE68CF6}"/>
              </a:ext>
            </a:extLst>
          </p:cNvPr>
          <p:cNvSpPr>
            <a:spLocks noGrp="1"/>
          </p:cNvSpPr>
          <p:nvPr>
            <p:ph type="title"/>
          </p:nvPr>
        </p:nvSpPr>
        <p:spPr/>
        <p:txBody>
          <a:bodyPr>
            <a:normAutofit fontScale="90000"/>
          </a:bodyPr>
          <a:lstStyle/>
          <a:p>
            <a:r>
              <a:rPr lang="en-US" dirty="0"/>
              <a:t>Indicator 7: </a:t>
            </a:r>
            <a:br>
              <a:rPr lang="en-US" dirty="0"/>
            </a:br>
            <a:r>
              <a:rPr lang="en-US" dirty="0"/>
              <a:t>On-Track to High School Graduation</a:t>
            </a:r>
          </a:p>
        </p:txBody>
      </p:sp>
      <p:sp>
        <p:nvSpPr>
          <p:cNvPr id="4" name="Slide Number Placeholder 3">
            <a:extLst>
              <a:ext uri="{FF2B5EF4-FFF2-40B4-BE49-F238E27FC236}">
                <a16:creationId xmlns:a16="http://schemas.microsoft.com/office/drawing/2014/main" id="{09AB2976-DA7D-E44B-BD1C-B5FD8D0B55DE}"/>
              </a:ext>
            </a:extLst>
          </p:cNvPr>
          <p:cNvSpPr>
            <a:spLocks noGrp="1"/>
          </p:cNvSpPr>
          <p:nvPr>
            <p:ph type="sldNum" sz="quarter" idx="4"/>
          </p:nvPr>
        </p:nvSpPr>
        <p:spPr/>
        <p:txBody>
          <a:bodyPr/>
          <a:lstStyle/>
          <a:p>
            <a:fld id="{13A326F7-3D62-4D6D-AF51-CF772FE3461F}" type="slidenum">
              <a:rPr lang="en-US" smtClean="0"/>
              <a:pPr/>
              <a:t>19</a:t>
            </a:fld>
            <a:endParaRPr lang="en-US" dirty="0"/>
          </a:p>
        </p:txBody>
      </p:sp>
      <p:sp>
        <p:nvSpPr>
          <p:cNvPr id="5" name="Content Placeholder 2">
            <a:extLst>
              <a:ext uri="{FF2B5EF4-FFF2-40B4-BE49-F238E27FC236}">
                <a16:creationId xmlns:a16="http://schemas.microsoft.com/office/drawing/2014/main" id="{1CB73835-686A-7942-57AF-B54B76E09E83}"/>
              </a:ext>
            </a:extLst>
          </p:cNvPr>
          <p:cNvSpPr txBox="1">
            <a:spLocks/>
          </p:cNvSpPr>
          <p:nvPr/>
        </p:nvSpPr>
        <p:spPr>
          <a:xfrm>
            <a:off x="838200" y="1825624"/>
            <a:ext cx="10515600" cy="4876258"/>
          </a:xfrm>
          <a:prstGeom prst="rect">
            <a:avLst/>
          </a:prstGeom>
        </p:spPr>
        <p:txBody>
          <a:bodyPr vert="horz" wrap="square"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Font typeface="Arial" panose="020B0604020202020204" pitchFamily="34" charset="0"/>
              <a:buNone/>
              <a:tabLst>
                <a:tab pos="0" algn="l"/>
              </a:tabLst>
            </a:pPr>
            <a:r>
              <a:rPr lang="en-US" sz="3200" dirty="0">
                <a:solidFill>
                  <a:srgbClr val="000000"/>
                </a:solidFill>
                <a:latin typeface="Calibri" panose="020F0502020204030204" pitchFamily="34" charset="0"/>
                <a:ea typeface="Times New Roman" panose="02020603050405020304" pitchFamily="18" charset="0"/>
                <a:cs typeface="Arial" panose="020B0604020202020204" pitchFamily="34" charset="0"/>
              </a:rPr>
              <a:t>Percentage of 9</a:t>
            </a:r>
            <a:r>
              <a:rPr lang="en-US" sz="3200" baseline="30000" dirty="0">
                <a:solidFill>
                  <a:srgbClr val="000000"/>
                </a:solidFill>
                <a:latin typeface="Calibri" panose="020F0502020204030204" pitchFamily="34" charset="0"/>
                <a:ea typeface="Times New Roman" panose="02020603050405020304" pitchFamily="18" charset="0"/>
                <a:cs typeface="Arial" panose="020B0604020202020204" pitchFamily="34" charset="0"/>
              </a:rPr>
              <a:t>th</a:t>
            </a:r>
            <a:r>
              <a:rPr lang="en-US" sz="3200" dirty="0">
                <a:solidFill>
                  <a:srgbClr val="000000"/>
                </a:solidFill>
                <a:latin typeface="Calibri" panose="020F0502020204030204" pitchFamily="34" charset="0"/>
                <a:ea typeface="Times New Roman" panose="02020603050405020304" pitchFamily="18" charset="0"/>
                <a:cs typeface="Arial" panose="020B0604020202020204" pitchFamily="34" charset="0"/>
              </a:rPr>
              <a:t> graders earning at least six full-year credits in the year. </a:t>
            </a:r>
          </a:p>
          <a:p>
            <a:pPr marL="0" indent="0">
              <a:lnSpc>
                <a:spcPct val="115000"/>
              </a:lnSpc>
              <a:spcBef>
                <a:spcPts val="0"/>
              </a:spcBef>
              <a:buFont typeface="Arial" panose="020B0604020202020204" pitchFamily="34" charset="0"/>
              <a:buNone/>
              <a:tabLst>
                <a:tab pos="0" algn="l"/>
              </a:tabLst>
            </a:pPr>
            <a:endParaRPr lang="en-US" sz="3200"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marL="0" indent="0">
              <a:lnSpc>
                <a:spcPct val="115000"/>
              </a:lnSpc>
              <a:spcBef>
                <a:spcPts val="0"/>
              </a:spcBef>
              <a:buFont typeface="Arial" panose="020B0604020202020204" pitchFamily="34" charset="0"/>
              <a:buNone/>
              <a:tabLst>
                <a:tab pos="0" algn="l"/>
              </a:tabLst>
            </a:pPr>
            <a:r>
              <a:rPr lang="en-US" b="1" dirty="0">
                <a:solidFill>
                  <a:srgbClr val="000000"/>
                </a:solidFill>
                <a:latin typeface="Calibri" panose="020F0502020204030204" pitchFamily="34" charset="0"/>
                <a:ea typeface="Times New Roman" panose="02020603050405020304" pitchFamily="18" charset="0"/>
                <a:cs typeface="Arial" panose="020B0604020202020204" pitchFamily="34" charset="0"/>
              </a:rPr>
              <a:t>New this year: </a:t>
            </a:r>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Streamlined approach to summing credits for students.</a:t>
            </a:r>
          </a:p>
          <a:p>
            <a:pPr>
              <a:lnSpc>
                <a:spcPct val="115000"/>
              </a:lnSpc>
              <a:spcBef>
                <a:spcPts val="0"/>
              </a:spcBef>
              <a:tabLst>
                <a:tab pos="0" algn="l"/>
              </a:tabLst>
            </a:pPr>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Allows credit counts to match between TCS and Next Gen.</a:t>
            </a:r>
            <a:endPar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0"/>
              </a:spcBef>
              <a:tabLst>
                <a:tab pos="0" algn="l"/>
              </a:tabLst>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Two new checks in TCS:</a:t>
            </a:r>
          </a:p>
          <a:p>
            <a:pPr lvl="1">
              <a:lnSpc>
                <a:spcPct val="115000"/>
              </a:lnSpc>
              <a:spcBef>
                <a:spcPts val="0"/>
              </a:spcBef>
              <a:tabLst>
                <a:tab pos="0" algn="l"/>
              </a:tabLst>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Students earning over 12 credits will be flagged.</a:t>
            </a:r>
          </a:p>
          <a:p>
            <a:pPr lvl="1">
              <a:lnSpc>
                <a:spcPct val="115000"/>
              </a:lnSpc>
              <a:spcBef>
                <a:spcPts val="0"/>
              </a:spcBef>
              <a:tabLst>
                <a:tab pos="0" algn="l"/>
              </a:tabLst>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Courses with both year-long and semester records will be flagged.</a:t>
            </a:r>
          </a:p>
        </p:txBody>
      </p:sp>
    </p:spTree>
    <p:extLst>
      <p:ext uri="{BB962C8B-B14F-4D97-AF65-F5344CB8AC3E}">
        <p14:creationId xmlns:p14="http://schemas.microsoft.com/office/powerpoint/2010/main" val="277534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srcRect r="63360"/>
          <a:stretch/>
        </p:blipFill>
        <p:spPr>
          <a:xfrm>
            <a:off x="1454613" y="1460733"/>
            <a:ext cx="3643532" cy="914400"/>
          </a:xfrm>
          <a:prstGeom prst="rect">
            <a:avLst/>
          </a:prstGeom>
        </p:spPr>
      </p:pic>
      <p:sp>
        <p:nvSpPr>
          <p:cNvPr id="8" name="TextBox 7"/>
          <p:cNvSpPr txBox="1"/>
          <p:nvPr/>
        </p:nvSpPr>
        <p:spPr>
          <a:xfrm flipH="1">
            <a:off x="2463735" y="5994618"/>
            <a:ext cx="2339841" cy="369332"/>
          </a:xfrm>
          <a:prstGeom prst="rect">
            <a:avLst/>
          </a:prstGeom>
          <a:noFill/>
        </p:spPr>
        <p:txBody>
          <a:bodyPr wrap="square" rtlCol="0">
            <a:spAutoFit/>
          </a:bodyPr>
          <a:lstStyle/>
          <a:p>
            <a:r>
              <a:rPr lang="en-US" dirty="0">
                <a:hlinkClick r:id="rId4"/>
              </a:rPr>
              <a:t>http://edsight.ct.gov/</a:t>
            </a:r>
            <a:r>
              <a:rPr lang="en-US" dirty="0"/>
              <a:t> </a:t>
            </a:r>
          </a:p>
        </p:txBody>
      </p:sp>
      <p:sp>
        <p:nvSpPr>
          <p:cNvPr id="20" name="Google Shape;490;p63"/>
          <p:cNvSpPr txBox="1"/>
          <p:nvPr/>
        </p:nvSpPr>
        <p:spPr>
          <a:xfrm>
            <a:off x="1139483" y="416554"/>
            <a:ext cx="9144000" cy="690964"/>
          </a:xfrm>
          <a:prstGeom prst="rect">
            <a:avLst/>
          </a:prstGeom>
          <a:noFill/>
          <a:ln>
            <a:noFill/>
          </a:ln>
        </p:spPr>
        <p:txBody>
          <a:bodyPr spcFirstLastPara="1" wrap="square" lIns="91425" tIns="45700" rIns="91425" bIns="45700" anchor="t" anchorCtr="0">
            <a:noAutofit/>
          </a:bodyPr>
          <a:lstStyle/>
          <a:p>
            <a:pPr lvl="0" algn="ctr">
              <a:buClr>
                <a:srgbClr val="FFFFFF"/>
              </a:buClr>
              <a:buSzPts val="3600"/>
            </a:pPr>
            <a:endParaRPr lang="en-US" sz="500" b="1" dirty="0">
              <a:solidFill>
                <a:srgbClr val="FFFFFF"/>
              </a:solidFill>
              <a:latin typeface="Arial"/>
              <a:ea typeface="Arial"/>
              <a:cs typeface="Arial"/>
              <a:sym typeface="Arial"/>
            </a:endParaRPr>
          </a:p>
          <a:p>
            <a:pPr lvl="0" algn="ctr">
              <a:buClr>
                <a:srgbClr val="FFFFFF"/>
              </a:buClr>
              <a:buSzPts val="3600"/>
            </a:pPr>
            <a:r>
              <a:rPr lang="en-US" sz="2600" b="1" dirty="0">
                <a:solidFill>
                  <a:srgbClr val="FFFFFF"/>
                </a:solidFill>
                <a:latin typeface="Arial"/>
                <a:ea typeface="Arial"/>
                <a:cs typeface="Arial"/>
                <a:sym typeface="Arial"/>
              </a:rPr>
              <a:t>What’s the </a:t>
            </a:r>
            <a:r>
              <a:rPr lang="en-US" sz="2600" b="1" dirty="0">
                <a:solidFill>
                  <a:srgbClr val="FFC000"/>
                </a:solidFill>
                <a:latin typeface="Arial"/>
                <a:ea typeface="Arial"/>
                <a:cs typeface="Arial"/>
                <a:sym typeface="Arial"/>
              </a:rPr>
              <a:t>difference</a:t>
            </a:r>
            <a:r>
              <a:rPr lang="en-US" sz="2600" b="1" dirty="0">
                <a:solidFill>
                  <a:srgbClr val="FFFFFF"/>
                </a:solidFill>
                <a:latin typeface="Arial"/>
                <a:ea typeface="Arial"/>
                <a:cs typeface="Arial"/>
                <a:sym typeface="Arial"/>
              </a:rPr>
              <a:t> between the </a:t>
            </a:r>
            <a:r>
              <a:rPr lang="en-US" sz="2600" b="1" i="1" dirty="0">
                <a:solidFill>
                  <a:srgbClr val="FFFFFF"/>
                </a:solidFill>
                <a:latin typeface="Arial"/>
                <a:ea typeface="Arial"/>
                <a:cs typeface="Arial"/>
                <a:sym typeface="Arial"/>
              </a:rPr>
              <a:t>EdSight</a:t>
            </a:r>
            <a:r>
              <a:rPr lang="en-US" sz="2600" b="1" dirty="0">
                <a:solidFill>
                  <a:srgbClr val="FFFFFF"/>
                </a:solidFill>
                <a:latin typeface="Arial"/>
                <a:ea typeface="Arial"/>
                <a:cs typeface="Arial"/>
                <a:sym typeface="Arial"/>
              </a:rPr>
              <a:t> portals?</a:t>
            </a:r>
          </a:p>
          <a:p>
            <a:pPr lvl="0" algn="ctr">
              <a:buClr>
                <a:srgbClr val="FFFFFF"/>
              </a:buClr>
              <a:buSzPts val="3600"/>
            </a:pPr>
            <a:endParaRPr sz="1200" b="1" dirty="0"/>
          </a:p>
        </p:txBody>
      </p:sp>
      <p:pic>
        <p:nvPicPr>
          <p:cNvPr id="24" name="Picture 23"/>
          <p:cNvPicPr>
            <a:picLocks noChangeAspect="1"/>
          </p:cNvPicPr>
          <p:nvPr/>
        </p:nvPicPr>
        <p:blipFill rotWithShape="1">
          <a:blip r:embed="rId5"/>
          <a:srcRect r="62073"/>
          <a:stretch/>
        </p:blipFill>
        <p:spPr>
          <a:xfrm>
            <a:off x="6541653" y="1460733"/>
            <a:ext cx="3296539" cy="914400"/>
          </a:xfrm>
          <a:prstGeom prst="rect">
            <a:avLst/>
          </a:prstGeom>
        </p:spPr>
      </p:pic>
      <p:cxnSp>
        <p:nvCxnSpPr>
          <p:cNvPr id="10" name="Straight Connector 9"/>
          <p:cNvCxnSpPr>
            <a:cxnSpLocks/>
          </p:cNvCxnSpPr>
          <p:nvPr/>
        </p:nvCxnSpPr>
        <p:spPr>
          <a:xfrm>
            <a:off x="6096000" y="1460733"/>
            <a:ext cx="0" cy="4850972"/>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flipH="1">
            <a:off x="6897182" y="5994618"/>
            <a:ext cx="3141982" cy="369332"/>
          </a:xfrm>
          <a:prstGeom prst="rect">
            <a:avLst/>
          </a:prstGeom>
          <a:noFill/>
        </p:spPr>
        <p:txBody>
          <a:bodyPr wrap="square" rtlCol="0">
            <a:spAutoFit/>
          </a:bodyPr>
          <a:lstStyle/>
          <a:p>
            <a:r>
              <a:rPr lang="en-US" dirty="0">
                <a:hlinkClick r:id="rId6"/>
              </a:rPr>
              <a:t>https://secure-edsight.ct.gov/</a:t>
            </a:r>
            <a:r>
              <a:rPr lang="en-US" dirty="0"/>
              <a:t> </a:t>
            </a:r>
          </a:p>
        </p:txBody>
      </p:sp>
      <p:sp>
        <p:nvSpPr>
          <p:cNvPr id="28" name="TextBox 27"/>
          <p:cNvSpPr txBox="1"/>
          <p:nvPr/>
        </p:nvSpPr>
        <p:spPr>
          <a:xfrm flipH="1">
            <a:off x="1454094" y="2430550"/>
            <a:ext cx="401871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Often called </a:t>
            </a:r>
            <a:r>
              <a:rPr lang="en-US" i="1" dirty="0"/>
              <a:t>EdSight Public</a:t>
            </a:r>
            <a:r>
              <a:rPr lang="en-US" dirty="0"/>
              <a:t> </a:t>
            </a:r>
          </a:p>
          <a:p>
            <a:pPr marL="285750" indent="-285750">
              <a:buFont typeface="Arial" panose="020B0604020202020204" pitchFamily="34" charset="0"/>
              <a:buChar char="•"/>
            </a:pPr>
            <a:r>
              <a:rPr lang="en-US" dirty="0"/>
              <a:t>Accessible to all</a:t>
            </a:r>
          </a:p>
          <a:p>
            <a:pPr marL="285750" indent="-285750">
              <a:buFont typeface="Arial" panose="020B0604020202020204" pitchFamily="34" charset="0"/>
              <a:buChar char="•"/>
            </a:pPr>
            <a:r>
              <a:rPr lang="en-US" dirty="0"/>
              <a:t>Provides detailed information about schools and districts</a:t>
            </a:r>
          </a:p>
          <a:p>
            <a:pPr marL="742950" lvl="1" indent="-285750">
              <a:buFont typeface="Arial" panose="020B0604020202020204" pitchFamily="34" charset="0"/>
              <a:buChar char="•"/>
            </a:pPr>
            <a:r>
              <a:rPr lang="en-US" dirty="0"/>
              <a:t>Some suppression for small </a:t>
            </a:r>
            <a:r>
              <a:rPr lang="en-US" i="1" dirty="0"/>
              <a:t>n </a:t>
            </a:r>
            <a:r>
              <a:rPr lang="en-US" dirty="0"/>
              <a:t>sizes</a:t>
            </a:r>
          </a:p>
          <a:p>
            <a:pPr marL="285750" indent="-285750">
              <a:buFont typeface="Arial" panose="020B0604020202020204" pitchFamily="34" charset="0"/>
              <a:buChar char="•"/>
            </a:pPr>
            <a:r>
              <a:rPr lang="en-US" dirty="0"/>
              <a:t>Offers information on key performance measures that make up Connecticut’s Next Generation Accountability System</a:t>
            </a:r>
          </a:p>
          <a:p>
            <a:pPr marL="285750" indent="-285750">
              <a:buFont typeface="Arial" panose="020B0604020202020204" pitchFamily="34" charset="0"/>
              <a:buChar char="•"/>
            </a:pPr>
            <a:r>
              <a:rPr lang="en-US" dirty="0"/>
              <a:t>Contains a variety of reports, including the Connecticut Report Cards</a:t>
            </a:r>
          </a:p>
        </p:txBody>
      </p:sp>
      <p:sp>
        <p:nvSpPr>
          <p:cNvPr id="29" name="TextBox 28"/>
          <p:cNvSpPr txBox="1"/>
          <p:nvPr/>
        </p:nvSpPr>
        <p:spPr>
          <a:xfrm flipH="1">
            <a:off x="6442235" y="2390599"/>
            <a:ext cx="3841248" cy="3139321"/>
          </a:xfrm>
          <a:prstGeom prst="rect">
            <a:avLst/>
          </a:prstGeom>
          <a:noFill/>
        </p:spPr>
        <p:txBody>
          <a:bodyPr wrap="square" rtlCol="0">
            <a:spAutoFit/>
          </a:bodyPr>
          <a:lstStyle/>
          <a:p>
            <a:pPr marL="285750" indent="-285750">
              <a:buFont typeface="Arial" panose="020B0604020202020204" pitchFamily="34" charset="0"/>
              <a:buChar char="•"/>
            </a:pPr>
            <a:r>
              <a:rPr lang="en-US" i="1" dirty="0"/>
              <a:t>EdSight Secure</a:t>
            </a:r>
            <a:r>
              <a:rPr lang="en-US" dirty="0"/>
              <a:t> is accessible to designated school and district users via a secure log-in</a:t>
            </a:r>
          </a:p>
          <a:p>
            <a:pPr marL="285750" indent="-285750">
              <a:buFont typeface="Arial" panose="020B0604020202020204" pitchFamily="34" charset="0"/>
              <a:buChar char="•"/>
            </a:pPr>
            <a:r>
              <a:rPr lang="en-US" dirty="0"/>
              <a:t>Provides unsuppressed, longitudinal student-level data </a:t>
            </a:r>
          </a:p>
          <a:p>
            <a:pPr marL="285750" indent="-285750">
              <a:buFont typeface="Arial" panose="020B0604020202020204" pitchFamily="34" charset="0"/>
              <a:buChar char="•"/>
            </a:pPr>
            <a:r>
              <a:rPr lang="en-US" dirty="0"/>
              <a:t>Offers views to detailed, unsuppressed information about schools and districts</a:t>
            </a:r>
          </a:p>
          <a:p>
            <a:pPr marL="285750" indent="-285750">
              <a:buFont typeface="Arial" panose="020B0604020202020204" pitchFamily="34" charset="0"/>
              <a:buChar char="•"/>
            </a:pPr>
            <a:r>
              <a:rPr lang="en-US" dirty="0"/>
              <a:t>Contains a variety of reports, including the Early Indication Tool and Student Summary</a:t>
            </a:r>
          </a:p>
        </p:txBody>
      </p:sp>
    </p:spTree>
    <p:extLst>
      <p:ext uri="{BB962C8B-B14F-4D97-AF65-F5344CB8AC3E}">
        <p14:creationId xmlns:p14="http://schemas.microsoft.com/office/powerpoint/2010/main" val="204564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DA415C-06BE-5E85-EC03-9EA1C4D30AAB}"/>
              </a:ext>
            </a:extLst>
          </p:cNvPr>
          <p:cNvSpPr>
            <a:spLocks noGrp="1"/>
          </p:cNvSpPr>
          <p:nvPr>
            <p:ph type="sldNum" sz="quarter" idx="4"/>
          </p:nvPr>
        </p:nvSpPr>
        <p:spPr/>
        <p:txBody>
          <a:bodyPr/>
          <a:lstStyle/>
          <a:p>
            <a:fld id="{13A326F7-3D62-4D6D-AF51-CF772FE3461F}" type="slidenum">
              <a:rPr lang="en-US" smtClean="0"/>
              <a:pPr/>
              <a:t>20</a:t>
            </a:fld>
            <a:endParaRPr lang="en-US" dirty="0"/>
          </a:p>
        </p:txBody>
      </p:sp>
      <p:sp>
        <p:nvSpPr>
          <p:cNvPr id="5" name="Title 1">
            <a:extLst>
              <a:ext uri="{FF2B5EF4-FFF2-40B4-BE49-F238E27FC236}">
                <a16:creationId xmlns:a16="http://schemas.microsoft.com/office/drawing/2014/main" id="{CC6A6DBC-C418-29BB-D043-6927029D6C16}"/>
              </a:ext>
            </a:extLst>
          </p:cNvPr>
          <p:cNvSpPr>
            <a:spLocks noGrp="1"/>
          </p:cNvSpPr>
          <p:nvPr>
            <p:ph type="title"/>
          </p:nvPr>
        </p:nvSpPr>
        <p:spPr>
          <a:xfrm>
            <a:off x="2327275" y="365125"/>
            <a:ext cx="7505700" cy="822325"/>
          </a:xfrm>
        </p:spPr>
        <p:txBody>
          <a:bodyPr>
            <a:normAutofit fontScale="90000"/>
          </a:bodyPr>
          <a:lstStyle/>
          <a:p>
            <a:r>
              <a:rPr lang="en-US" dirty="0"/>
              <a:t>Indicator 7: </a:t>
            </a:r>
            <a:br>
              <a:rPr lang="en-US" dirty="0"/>
            </a:br>
            <a:r>
              <a:rPr lang="en-US" dirty="0"/>
              <a:t>On-Track to High School Graduation</a:t>
            </a:r>
          </a:p>
        </p:txBody>
      </p:sp>
      <p:sp>
        <p:nvSpPr>
          <p:cNvPr id="7" name="Content Placeholder 6">
            <a:extLst>
              <a:ext uri="{FF2B5EF4-FFF2-40B4-BE49-F238E27FC236}">
                <a16:creationId xmlns:a16="http://schemas.microsoft.com/office/drawing/2014/main" id="{16DC88C4-2570-4780-6F33-3A5D95224FD0}"/>
              </a:ext>
            </a:extLst>
          </p:cNvPr>
          <p:cNvSpPr>
            <a:spLocks noGrp="1"/>
          </p:cNvSpPr>
          <p:nvPr>
            <p:ph idx="1"/>
          </p:nvPr>
        </p:nvSpPr>
        <p:spPr/>
        <p:txBody>
          <a:bodyPr>
            <a:normAutofit/>
          </a:bodyPr>
          <a:lstStyle/>
          <a:p>
            <a:pPr marL="0" indent="0">
              <a:buNone/>
            </a:pPr>
            <a:r>
              <a:rPr lang="en-US" dirty="0"/>
              <a:t>Which students are included in Indicator 7?</a:t>
            </a:r>
          </a:p>
          <a:p>
            <a:pPr lvl="1"/>
            <a:r>
              <a:rPr lang="en-US" sz="2800" dirty="0">
                <a:solidFill>
                  <a:srgbClr val="000000"/>
                </a:solidFill>
                <a:latin typeface="Calibri" panose="020F0502020204030204" pitchFamily="34" charset="0"/>
                <a:ea typeface="Times New Roman" panose="02020603050405020304" pitchFamily="18" charset="0"/>
                <a:cs typeface="Arial" panose="020B0604020202020204" pitchFamily="34" charset="0"/>
              </a:rPr>
              <a:t>On-track status is applied to the school/district the student attended in 9</a:t>
            </a:r>
            <a:r>
              <a:rPr lang="en-US" sz="2800" baseline="30000" dirty="0">
                <a:solidFill>
                  <a:srgbClr val="000000"/>
                </a:solidFill>
                <a:latin typeface="Calibri" panose="020F0502020204030204" pitchFamily="34" charset="0"/>
                <a:ea typeface="Times New Roman" panose="02020603050405020304" pitchFamily="18" charset="0"/>
                <a:cs typeface="Arial" panose="020B0604020202020204" pitchFamily="34" charset="0"/>
              </a:rPr>
              <a:t>th</a:t>
            </a:r>
            <a:r>
              <a:rPr lang="en-US" sz="2800" dirty="0">
                <a:solidFill>
                  <a:srgbClr val="000000"/>
                </a:solidFill>
                <a:latin typeface="Calibri" panose="020F0502020204030204" pitchFamily="34" charset="0"/>
                <a:ea typeface="Times New Roman" panose="02020603050405020304" pitchFamily="18" charset="0"/>
                <a:cs typeface="Arial" panose="020B0604020202020204" pitchFamily="34" charset="0"/>
              </a:rPr>
              <a:t> grade as well as the school/district the student attended for 8</a:t>
            </a:r>
            <a:r>
              <a:rPr lang="en-US" sz="2800" baseline="30000" dirty="0">
                <a:solidFill>
                  <a:srgbClr val="000000"/>
                </a:solidFill>
                <a:latin typeface="Calibri" panose="020F0502020204030204" pitchFamily="34" charset="0"/>
                <a:ea typeface="Times New Roman" panose="02020603050405020304" pitchFamily="18" charset="0"/>
                <a:cs typeface="Arial" panose="020B0604020202020204" pitchFamily="34" charset="0"/>
              </a:rPr>
              <a:t>th</a:t>
            </a:r>
            <a:r>
              <a:rPr lang="en-US" sz="2800" dirty="0">
                <a:solidFill>
                  <a:srgbClr val="000000"/>
                </a:solidFill>
                <a:latin typeface="Calibri" panose="020F0502020204030204" pitchFamily="34" charset="0"/>
                <a:ea typeface="Times New Roman" panose="02020603050405020304" pitchFamily="18" charset="0"/>
                <a:cs typeface="Arial" panose="020B0604020202020204" pitchFamily="34" charset="0"/>
              </a:rPr>
              <a:t> grade </a:t>
            </a:r>
            <a:r>
              <a:rPr lang="en-US" sz="28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the prior year</a:t>
            </a:r>
            <a:r>
              <a:rPr lang="en-US" sz="2800"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p>
          <a:p>
            <a:pPr lvl="1"/>
            <a:r>
              <a:rPr lang="en-US" sz="2800" dirty="0">
                <a:solidFill>
                  <a:srgbClr val="000000"/>
                </a:solidFill>
                <a:latin typeface="Calibri" panose="020F0502020204030204" pitchFamily="34" charset="0"/>
                <a:ea typeface="Times New Roman" panose="02020603050405020304" pitchFamily="18" charset="0"/>
                <a:cs typeface="Arial" panose="020B0604020202020204" pitchFamily="34" charset="0"/>
              </a:rPr>
              <a:t>For schools/districts that have both 8</a:t>
            </a:r>
            <a:r>
              <a:rPr lang="en-US" sz="2800" baseline="30000" dirty="0">
                <a:solidFill>
                  <a:srgbClr val="000000"/>
                </a:solidFill>
                <a:latin typeface="Calibri" panose="020F0502020204030204" pitchFamily="34" charset="0"/>
                <a:ea typeface="Times New Roman" panose="02020603050405020304" pitchFamily="18" charset="0"/>
                <a:cs typeface="Arial" panose="020B0604020202020204" pitchFamily="34" charset="0"/>
              </a:rPr>
              <a:t>th</a:t>
            </a:r>
            <a:r>
              <a:rPr lang="en-US" sz="2800" dirty="0">
                <a:solidFill>
                  <a:srgbClr val="000000"/>
                </a:solidFill>
                <a:latin typeface="Calibri" panose="020F0502020204030204" pitchFamily="34" charset="0"/>
                <a:ea typeface="Times New Roman" panose="02020603050405020304" pitchFamily="18" charset="0"/>
                <a:cs typeface="Arial" panose="020B0604020202020204" pitchFamily="34" charset="0"/>
              </a:rPr>
              <a:t> and 9</a:t>
            </a:r>
            <a:r>
              <a:rPr lang="en-US" sz="2800" baseline="30000" dirty="0">
                <a:solidFill>
                  <a:srgbClr val="000000"/>
                </a:solidFill>
                <a:latin typeface="Calibri" panose="020F0502020204030204" pitchFamily="34" charset="0"/>
                <a:ea typeface="Times New Roman" panose="02020603050405020304" pitchFamily="18" charset="0"/>
                <a:cs typeface="Arial" panose="020B0604020202020204" pitchFamily="34" charset="0"/>
              </a:rPr>
              <a:t>th</a:t>
            </a:r>
            <a:r>
              <a:rPr lang="en-US" sz="2800" dirty="0">
                <a:solidFill>
                  <a:srgbClr val="000000"/>
                </a:solidFill>
                <a:latin typeface="Calibri" panose="020F0502020204030204" pitchFamily="34" charset="0"/>
                <a:ea typeface="Times New Roman" panose="02020603050405020304" pitchFamily="18" charset="0"/>
                <a:cs typeface="Arial" panose="020B0604020202020204" pitchFamily="34" charset="0"/>
              </a:rPr>
              <a:t> grade, those students will count twice toward Indicator 7.</a:t>
            </a:r>
          </a:p>
          <a:p>
            <a:pPr lvl="1"/>
            <a:r>
              <a:rPr lang="en-US" sz="2800" dirty="0">
                <a:solidFill>
                  <a:srgbClr val="000000"/>
                </a:solidFill>
                <a:latin typeface="Calibri" panose="020F0502020204030204" pitchFamily="34" charset="0"/>
                <a:ea typeface="Times New Roman" panose="02020603050405020304" pitchFamily="18" charset="0"/>
                <a:cs typeface="Arial" panose="020B0604020202020204" pitchFamily="34" charset="0"/>
              </a:rPr>
              <a:t>For more detailed examples:</a:t>
            </a:r>
          </a:p>
          <a:p>
            <a:pPr lvl="2"/>
            <a:r>
              <a:rPr lang="en-US" sz="2400" dirty="0">
                <a:latin typeface="Calibri" panose="020F0502020204030204" pitchFamily="34" charset="0"/>
                <a:ea typeface="Times New Roman" panose="02020603050405020304" pitchFamily="18" charset="0"/>
                <a:cs typeface="Times New Roman" panose="02020603050405020304" pitchFamily="18" charset="0"/>
              </a:rPr>
              <a:t>Get a </a:t>
            </a:r>
            <a:r>
              <a:rPr lang="en-US" sz="2400" dirty="0">
                <a:latin typeface="Calibri" panose="020F0502020204030204" pitchFamily="34" charset="0"/>
                <a:ea typeface="Times New Roman" panose="02020603050405020304" pitchFamily="18" charset="0"/>
                <a:cs typeface="Times New Roman" panose="02020603050405020304" pitchFamily="18" charset="0"/>
                <a:hlinkClick r:id="rId2"/>
              </a:rPr>
              <a:t>graphical explanation of Indicator 7</a:t>
            </a:r>
            <a:r>
              <a:rPr lang="en-US" sz="2400" dirty="0">
                <a:latin typeface="Calibri" panose="020F0502020204030204" pitchFamily="34" charset="0"/>
                <a:ea typeface="Times New Roman" panose="02020603050405020304" pitchFamily="18" charset="0"/>
                <a:cs typeface="Times New Roman" panose="02020603050405020304" pitchFamily="18" charset="0"/>
              </a:rPr>
              <a:t> on the TCS Help Site.</a:t>
            </a:r>
          </a:p>
          <a:p>
            <a:pPr lvl="2"/>
            <a:r>
              <a:rPr lang="en-US" sz="2400" dirty="0">
                <a:latin typeface="Calibri" panose="020F0502020204030204" pitchFamily="34" charset="0"/>
                <a:ea typeface="Times New Roman" panose="02020603050405020304" pitchFamily="18" charset="0"/>
                <a:cs typeface="Times New Roman" panose="02020603050405020304" pitchFamily="18" charset="0"/>
              </a:rPr>
              <a:t>Get a graphical example in the </a:t>
            </a:r>
            <a:r>
              <a:rPr lang="en-US" sz="2400" dirty="0">
                <a:latin typeface="Calibri" panose="020F0502020204030204" pitchFamily="34" charset="0"/>
                <a:ea typeface="Times New Roman" panose="02020603050405020304" pitchFamily="18" charset="0"/>
                <a:cs typeface="Times New Roman" panose="02020603050405020304" pitchFamily="18" charset="0"/>
                <a:hlinkClick r:id="rId3"/>
              </a:rPr>
              <a:t>Indicator 7 Preview Notes</a:t>
            </a:r>
            <a:r>
              <a:rPr lang="en-US" sz="2400" dirty="0">
                <a:latin typeface="Calibri" panose="020F0502020204030204" pitchFamily="34" charset="0"/>
                <a:ea typeface="Times New Roman" panose="02020603050405020304" pitchFamily="18" charset="0"/>
                <a:cs typeface="Times New Roman" panose="02020603050405020304" pitchFamily="18" charset="0"/>
              </a:rPr>
              <a:t>.</a:t>
            </a:r>
          </a:p>
          <a:p>
            <a:pPr lvl="2"/>
            <a:r>
              <a:rPr lang="en-US" sz="2400" dirty="0">
                <a:latin typeface="Calibri" panose="020F0502020204030204" pitchFamily="34" charset="0"/>
                <a:ea typeface="Times New Roman" panose="02020603050405020304" pitchFamily="18" charset="0"/>
                <a:cs typeface="Times New Roman" panose="02020603050405020304" pitchFamily="18" charset="0"/>
              </a:rPr>
              <a:t>View the </a:t>
            </a:r>
            <a:r>
              <a:rPr lang="en-US" sz="2400" dirty="0">
                <a:latin typeface="Calibri" panose="020F0502020204030204" pitchFamily="34" charset="0"/>
                <a:ea typeface="Times New Roman" panose="02020603050405020304" pitchFamily="18" charset="0"/>
                <a:cs typeface="Times New Roman" panose="02020603050405020304" pitchFamily="18" charset="0"/>
                <a:hlinkClick r:id="rId4"/>
              </a:rPr>
              <a:t>Behind the Numbers webinar</a:t>
            </a:r>
            <a:r>
              <a:rPr lang="en-US" sz="2400" dirty="0">
                <a:latin typeface="Calibri" panose="020F0502020204030204" pitchFamily="34" charset="0"/>
                <a:ea typeface="Times New Roman" panose="02020603050405020304" pitchFamily="18" charset="0"/>
                <a:cs typeface="Times New Roman" panose="02020603050405020304" pitchFamily="18" charset="0"/>
              </a:rPr>
              <a:t> on TCS (beginning at 11:25).</a:t>
            </a:r>
            <a:endParaRPr lang="en-US" sz="2400"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881513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B3B31-8C4A-9860-B1BF-2296475F385C}"/>
              </a:ext>
            </a:extLst>
          </p:cNvPr>
          <p:cNvSpPr>
            <a:spLocks noGrp="1"/>
          </p:cNvSpPr>
          <p:nvPr>
            <p:ph type="title"/>
          </p:nvPr>
        </p:nvSpPr>
        <p:spPr/>
        <p:txBody>
          <a:bodyPr/>
          <a:lstStyle/>
          <a:p>
            <a:r>
              <a:rPr lang="en-US" dirty="0"/>
              <a:t>Indicator 12: Arts Access</a:t>
            </a:r>
          </a:p>
        </p:txBody>
      </p:sp>
      <p:sp>
        <p:nvSpPr>
          <p:cNvPr id="4" name="Slide Number Placeholder 3">
            <a:extLst>
              <a:ext uri="{FF2B5EF4-FFF2-40B4-BE49-F238E27FC236}">
                <a16:creationId xmlns:a16="http://schemas.microsoft.com/office/drawing/2014/main" id="{96B2509D-DC25-817D-DEB2-5816A635FD21}"/>
              </a:ext>
            </a:extLst>
          </p:cNvPr>
          <p:cNvSpPr>
            <a:spLocks noGrp="1"/>
          </p:cNvSpPr>
          <p:nvPr>
            <p:ph type="sldNum" sz="quarter" idx="4"/>
          </p:nvPr>
        </p:nvSpPr>
        <p:spPr/>
        <p:txBody>
          <a:bodyPr/>
          <a:lstStyle/>
          <a:p>
            <a:fld id="{13A326F7-3D62-4D6D-AF51-CF772FE3461F}" type="slidenum">
              <a:rPr lang="en-US" smtClean="0"/>
              <a:pPr/>
              <a:t>21</a:t>
            </a:fld>
            <a:endParaRPr lang="en-US" dirty="0"/>
          </a:p>
        </p:txBody>
      </p:sp>
      <p:sp>
        <p:nvSpPr>
          <p:cNvPr id="5" name="Content Placeholder 2">
            <a:extLst>
              <a:ext uri="{FF2B5EF4-FFF2-40B4-BE49-F238E27FC236}">
                <a16:creationId xmlns:a16="http://schemas.microsoft.com/office/drawing/2014/main" id="{5CC123C6-1DD8-C253-4551-B5EBC121B581}"/>
              </a:ext>
            </a:extLst>
          </p:cNvPr>
          <p:cNvSpPr txBox="1">
            <a:spLocks/>
          </p:cNvSpPr>
          <p:nvPr/>
        </p:nvSpPr>
        <p:spPr>
          <a:xfrm>
            <a:off x="838200" y="1825624"/>
            <a:ext cx="10515600" cy="4876258"/>
          </a:xfrm>
          <a:prstGeom prst="rect">
            <a:avLst/>
          </a:prstGeom>
        </p:spPr>
        <p:txBody>
          <a:bodyPr vert="horz" wrap="square"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Font typeface="Arial" panose="020B0604020202020204" pitchFamily="34" charset="0"/>
              <a:buNone/>
              <a:tabLst>
                <a:tab pos="0" algn="l"/>
              </a:tabLst>
            </a:pPr>
            <a:r>
              <a:rPr lang="en-US" sz="3200" dirty="0">
                <a:solidFill>
                  <a:srgbClr val="000000"/>
                </a:solidFill>
                <a:latin typeface="Calibri" panose="020F0502020204030204" pitchFamily="34" charset="0"/>
                <a:ea typeface="Times New Roman" panose="02020603050405020304" pitchFamily="18" charset="0"/>
                <a:cs typeface="Arial" panose="020B0604020202020204" pitchFamily="34" charset="0"/>
              </a:rPr>
              <a:t>Percentage of students in grades 9 through 12 participating in at least one dance, theater, music, visual arts, or media arts course in the school year​</a:t>
            </a:r>
          </a:p>
          <a:p>
            <a:pPr marL="0" indent="0">
              <a:lnSpc>
                <a:spcPct val="115000"/>
              </a:lnSpc>
              <a:spcBef>
                <a:spcPts val="0"/>
              </a:spcBef>
              <a:buFont typeface="Arial" panose="020B0604020202020204" pitchFamily="34" charset="0"/>
              <a:buNone/>
              <a:tabLst>
                <a:tab pos="0" algn="l"/>
              </a:tabLst>
            </a:pPr>
            <a:endParaRPr lang="en-US" sz="2000"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marL="0" indent="0">
              <a:lnSpc>
                <a:spcPct val="115000"/>
              </a:lnSpc>
              <a:spcBef>
                <a:spcPts val="0"/>
              </a:spcBef>
              <a:buFont typeface="Arial" panose="020B0604020202020204" pitchFamily="34" charset="0"/>
              <a:buNone/>
              <a:tabLst>
                <a:tab pos="0" algn="l"/>
              </a:tabLst>
            </a:pPr>
            <a:r>
              <a:rPr lang="en-US" sz="3200" dirty="0">
                <a:solidFill>
                  <a:srgbClr val="000000"/>
                </a:solidFill>
                <a:latin typeface="Calibri" panose="020F0502020204030204" pitchFamily="34" charset="0"/>
                <a:ea typeface="Times New Roman" panose="02020603050405020304" pitchFamily="18" charset="0"/>
                <a:cs typeface="Arial" panose="020B0604020202020204" pitchFamily="34" charset="0"/>
              </a:rPr>
              <a:t>To be considered an arts course, the SCED subject code (the first two digits of the SCED code) must be </a:t>
            </a:r>
            <a:r>
              <a:rPr lang="en-US" sz="32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05</a:t>
            </a:r>
            <a:r>
              <a:rPr lang="en-US" sz="3200" dirty="0">
                <a:solidFill>
                  <a:srgbClr val="000000"/>
                </a:solidFill>
                <a:latin typeface="Calibri" panose="020F0502020204030204" pitchFamily="34" charset="0"/>
                <a:ea typeface="Times New Roman" panose="02020603050405020304" pitchFamily="18" charset="0"/>
                <a:cs typeface="Arial" panose="020B0604020202020204" pitchFamily="34" charset="0"/>
              </a:rPr>
              <a:t>. For example:</a:t>
            </a:r>
          </a:p>
          <a:p>
            <a:pPr lvl="1">
              <a:lnSpc>
                <a:spcPct val="115000"/>
              </a:lnSpc>
              <a:spcBef>
                <a:spcPts val="0"/>
              </a:spcBef>
              <a:tabLst>
                <a:tab pos="0" algn="l"/>
              </a:tabLst>
            </a:pPr>
            <a:r>
              <a:rPr lang="en-US" sz="3000" dirty="0">
                <a:solidFill>
                  <a:srgbClr val="000000"/>
                </a:solidFill>
                <a:latin typeface="Calibri" panose="020F0502020204030204" pitchFamily="34" charset="0"/>
                <a:ea typeface="Times New Roman" panose="02020603050405020304" pitchFamily="18" charset="0"/>
                <a:cs typeface="Arial" panose="020B0604020202020204" pitchFamily="34" charset="0"/>
              </a:rPr>
              <a:t>Web Design (</a:t>
            </a:r>
            <a:r>
              <a:rPr lang="en-US" sz="30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05</a:t>
            </a:r>
            <a:r>
              <a:rPr lang="en-US" sz="3000" dirty="0">
                <a:solidFill>
                  <a:srgbClr val="000000"/>
                </a:solidFill>
                <a:latin typeface="Calibri" panose="020F0502020204030204" pitchFamily="34" charset="0"/>
                <a:ea typeface="Times New Roman" panose="02020603050405020304" pitchFamily="18" charset="0"/>
                <a:cs typeface="Arial" panose="020B0604020202020204" pitchFamily="34" charset="0"/>
              </a:rPr>
              <a:t>254) = Arts Course</a:t>
            </a:r>
          </a:p>
          <a:p>
            <a:pPr lvl="1">
              <a:lnSpc>
                <a:spcPct val="115000"/>
              </a:lnSpc>
              <a:spcBef>
                <a:spcPts val="0"/>
              </a:spcBef>
              <a:tabLst>
                <a:tab pos="0" algn="l"/>
              </a:tabLst>
            </a:pPr>
            <a:r>
              <a:rPr lang="en-US" sz="3000" dirty="0">
                <a:solidFill>
                  <a:srgbClr val="000000"/>
                </a:solidFill>
                <a:latin typeface="Calibri" panose="020F0502020204030204" pitchFamily="34" charset="0"/>
                <a:ea typeface="Times New Roman" panose="02020603050405020304" pitchFamily="18" charset="0"/>
                <a:cs typeface="Arial" panose="020B0604020202020204" pitchFamily="34" charset="0"/>
              </a:rPr>
              <a:t>Web Page Design (</a:t>
            </a:r>
            <a:r>
              <a:rPr lang="en-US" sz="30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10</a:t>
            </a:r>
            <a:r>
              <a:rPr lang="en-US" sz="3000" dirty="0">
                <a:solidFill>
                  <a:srgbClr val="000000"/>
                </a:solidFill>
                <a:latin typeface="Calibri" panose="020F0502020204030204" pitchFamily="34" charset="0"/>
                <a:ea typeface="Times New Roman" panose="02020603050405020304" pitchFamily="18" charset="0"/>
                <a:cs typeface="Arial" panose="020B0604020202020204" pitchFamily="34" charset="0"/>
              </a:rPr>
              <a:t>201) = </a:t>
            </a:r>
            <a:r>
              <a:rPr lang="en-US" sz="3000" b="1" u="sng" dirty="0">
                <a:solidFill>
                  <a:srgbClr val="000000"/>
                </a:solidFill>
                <a:latin typeface="Calibri" panose="020F0502020204030204" pitchFamily="34" charset="0"/>
                <a:ea typeface="Times New Roman" panose="02020603050405020304" pitchFamily="18" charset="0"/>
                <a:cs typeface="Arial" panose="020B0604020202020204" pitchFamily="34" charset="0"/>
              </a:rPr>
              <a:t>Not</a:t>
            </a:r>
            <a:r>
              <a:rPr lang="en-US" sz="3000" dirty="0">
                <a:solidFill>
                  <a:srgbClr val="000000"/>
                </a:solidFill>
                <a:latin typeface="Calibri" panose="020F0502020204030204" pitchFamily="34" charset="0"/>
                <a:ea typeface="Times New Roman" panose="02020603050405020304" pitchFamily="18" charset="0"/>
                <a:cs typeface="Arial" panose="020B0604020202020204" pitchFamily="34" charset="0"/>
              </a:rPr>
              <a:t> an Arts Course</a:t>
            </a:r>
          </a:p>
          <a:p>
            <a:pPr marL="0" indent="0">
              <a:lnSpc>
                <a:spcPct val="115000"/>
              </a:lnSpc>
              <a:spcBef>
                <a:spcPts val="0"/>
              </a:spcBef>
              <a:buFont typeface="Arial" panose="020B0604020202020204" pitchFamily="34" charset="0"/>
              <a:buNone/>
              <a:tabLst>
                <a:tab pos="0" algn="l"/>
              </a:tabLst>
            </a:pPr>
            <a:endParaRPr lang="en-US" sz="3200"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marL="0" indent="0">
              <a:buFont typeface="Arial" panose="020B0604020202020204" pitchFamily="34" charset="0"/>
              <a:buNone/>
            </a:pPr>
            <a:endPar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marL="0" indent="0">
              <a:buFont typeface="Arial" panose="020B0604020202020204" pitchFamily="34" charset="0"/>
              <a:buNone/>
            </a:pP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925EF99-1546-1843-94E2-89EF6C8082E0}"/>
              </a:ext>
            </a:extLst>
          </p:cNvPr>
          <p:cNvSpPr txBox="1"/>
          <p:nvPr/>
        </p:nvSpPr>
        <p:spPr>
          <a:xfrm>
            <a:off x="2671482" y="6550223"/>
            <a:ext cx="9341223" cy="307777"/>
          </a:xfrm>
          <a:prstGeom prst="rect">
            <a:avLst/>
          </a:prstGeom>
          <a:noFill/>
          <a:ln w="25400">
            <a:noFill/>
          </a:ln>
        </p:spPr>
        <p:txBody>
          <a:bodyPr wrap="square" rtlCol="0">
            <a:spAutoFit/>
          </a:bodyPr>
          <a:lstStyle/>
          <a:p>
            <a:pPr>
              <a:tabLst>
                <a:tab pos="0" algn="l"/>
              </a:tabLst>
            </a:pPr>
            <a:r>
              <a:rPr lang="en-US" sz="1400" dirty="0">
                <a:latin typeface="Calibri" panose="020F0502020204030204" pitchFamily="34" charset="0"/>
                <a:ea typeface="Times New Roman" panose="02020603050405020304" pitchFamily="18" charset="0"/>
                <a:cs typeface="Times New Roman" panose="02020603050405020304" pitchFamily="18" charset="0"/>
              </a:rPr>
              <a:t>See a complete list of Arts Courses by selecting “05 – Visual and Performing Arts” in the </a:t>
            </a:r>
            <a:r>
              <a:rPr lang="en-US" sz="1400" dirty="0">
                <a:latin typeface="Calibri" panose="020F0502020204030204" pitchFamily="34" charset="0"/>
                <a:ea typeface="Times New Roman" panose="02020603050405020304" pitchFamily="18" charset="0"/>
                <a:cs typeface="Times New Roman" panose="02020603050405020304" pitchFamily="18" charset="0"/>
                <a:hlinkClick r:id="rId2"/>
              </a:rPr>
              <a:t>Browse Tool of the NCES SCED Finder</a:t>
            </a:r>
            <a:r>
              <a:rPr lang="en-US" sz="1400" dirty="0">
                <a:latin typeface="Calibri" panose="020F050202020403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37110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FA35E-1EC6-0CA9-F9F6-BC5248DBE742}"/>
              </a:ext>
            </a:extLst>
          </p:cNvPr>
          <p:cNvSpPr>
            <a:spLocks noGrp="1"/>
          </p:cNvSpPr>
          <p:nvPr>
            <p:ph type="title"/>
          </p:nvPr>
        </p:nvSpPr>
        <p:spPr/>
        <p:txBody>
          <a:bodyPr/>
          <a:lstStyle/>
          <a:p>
            <a:r>
              <a:rPr lang="en-US" dirty="0"/>
              <a:t>Next Gen TCS Reports in Secure</a:t>
            </a:r>
          </a:p>
        </p:txBody>
      </p:sp>
      <p:sp>
        <p:nvSpPr>
          <p:cNvPr id="3" name="Content Placeholder 2">
            <a:extLst>
              <a:ext uri="{FF2B5EF4-FFF2-40B4-BE49-F238E27FC236}">
                <a16:creationId xmlns:a16="http://schemas.microsoft.com/office/drawing/2014/main" id="{21498B9C-DFCB-9627-E8DF-CD6A97F30BCB}"/>
              </a:ext>
            </a:extLst>
          </p:cNvPr>
          <p:cNvSpPr>
            <a:spLocks noGrp="1"/>
          </p:cNvSpPr>
          <p:nvPr>
            <p:ph idx="1"/>
          </p:nvPr>
        </p:nvSpPr>
        <p:spPr/>
        <p:txBody>
          <a:bodyPr/>
          <a:lstStyle/>
          <a:p>
            <a:r>
              <a:rPr lang="en-US" dirty="0"/>
              <a:t>Teacher Course Student (TCS) Accountability Indicators Report</a:t>
            </a:r>
          </a:p>
          <a:p>
            <a:r>
              <a:rPr lang="en-US" dirty="0"/>
              <a:t>Indicator 7 – On-track to High School Graduation</a:t>
            </a:r>
          </a:p>
          <a:p>
            <a:pPr lvl="1"/>
            <a:r>
              <a:rPr lang="en-US" dirty="0"/>
              <a:t>Available all year in the “Instruction” section</a:t>
            </a:r>
          </a:p>
          <a:p>
            <a:pPr lvl="1"/>
            <a:r>
              <a:rPr lang="en-US" dirty="0"/>
              <a:t>Updated after TCS is frozen </a:t>
            </a:r>
          </a:p>
          <a:p>
            <a:pPr lvl="1"/>
            <a:r>
              <a:rPr lang="en-US" dirty="0"/>
              <a:t>Use to check prior accountability years</a:t>
            </a:r>
          </a:p>
          <a:p>
            <a:r>
              <a:rPr lang="en-US" dirty="0"/>
              <a:t>TCS Accountability Indicators </a:t>
            </a:r>
            <a:r>
              <a:rPr lang="en-US" b="1" dirty="0"/>
              <a:t>Preview</a:t>
            </a:r>
          </a:p>
          <a:p>
            <a:pPr lvl="1"/>
            <a:r>
              <a:rPr lang="en-US" dirty="0"/>
              <a:t>Only available in early September</a:t>
            </a:r>
          </a:p>
          <a:p>
            <a:pPr lvl="1"/>
            <a:r>
              <a:rPr lang="en-US" dirty="0"/>
              <a:t>Updated every few days before TCS is frozen</a:t>
            </a:r>
          </a:p>
          <a:p>
            <a:pPr lvl="1"/>
            <a:r>
              <a:rPr lang="en-US" dirty="0"/>
              <a:t>Use to check the accuracy of the current TCS load</a:t>
            </a:r>
          </a:p>
          <a:p>
            <a:pPr lvl="1"/>
            <a:endParaRPr lang="en-US" dirty="0"/>
          </a:p>
          <a:p>
            <a:endParaRPr lang="en-US" dirty="0"/>
          </a:p>
        </p:txBody>
      </p:sp>
      <p:sp>
        <p:nvSpPr>
          <p:cNvPr id="4" name="Slide Number Placeholder 3">
            <a:extLst>
              <a:ext uri="{FF2B5EF4-FFF2-40B4-BE49-F238E27FC236}">
                <a16:creationId xmlns:a16="http://schemas.microsoft.com/office/drawing/2014/main" id="{8806EC35-9942-DBE5-2570-DAB24E59E79A}"/>
              </a:ext>
            </a:extLst>
          </p:cNvPr>
          <p:cNvSpPr>
            <a:spLocks noGrp="1"/>
          </p:cNvSpPr>
          <p:nvPr>
            <p:ph type="sldNum" sz="quarter" idx="4"/>
          </p:nvPr>
        </p:nvSpPr>
        <p:spPr/>
        <p:txBody>
          <a:bodyPr/>
          <a:lstStyle/>
          <a:p>
            <a:fld id="{13A326F7-3D62-4D6D-AF51-CF772FE3461F}" type="slidenum">
              <a:rPr lang="en-US" smtClean="0"/>
              <a:pPr/>
              <a:t>22</a:t>
            </a:fld>
            <a:endParaRPr lang="en-US" dirty="0"/>
          </a:p>
        </p:txBody>
      </p:sp>
      <p:pic>
        <p:nvPicPr>
          <p:cNvPr id="6" name="Picture 5">
            <a:extLst>
              <a:ext uri="{FF2B5EF4-FFF2-40B4-BE49-F238E27FC236}">
                <a16:creationId xmlns:a16="http://schemas.microsoft.com/office/drawing/2014/main" id="{C9798453-473C-90BF-D3B3-12D5035F4098}"/>
              </a:ext>
            </a:extLst>
          </p:cNvPr>
          <p:cNvPicPr>
            <a:picLocks noChangeAspect="1"/>
          </p:cNvPicPr>
          <p:nvPr/>
        </p:nvPicPr>
        <p:blipFill>
          <a:blip r:embed="rId2"/>
          <a:stretch>
            <a:fillRect/>
          </a:stretch>
        </p:blipFill>
        <p:spPr>
          <a:xfrm>
            <a:off x="8319246" y="2920501"/>
            <a:ext cx="3671875" cy="3572374"/>
          </a:xfrm>
          <a:prstGeom prst="rect">
            <a:avLst/>
          </a:prstGeom>
        </p:spPr>
      </p:pic>
      <p:sp>
        <p:nvSpPr>
          <p:cNvPr id="7" name="Rectangle 6">
            <a:extLst>
              <a:ext uri="{FF2B5EF4-FFF2-40B4-BE49-F238E27FC236}">
                <a16:creationId xmlns:a16="http://schemas.microsoft.com/office/drawing/2014/main" id="{6E4CBE54-8659-A6A4-A75F-632CD41349BD}"/>
              </a:ext>
            </a:extLst>
          </p:cNvPr>
          <p:cNvSpPr/>
          <p:nvPr/>
        </p:nvSpPr>
        <p:spPr>
          <a:xfrm>
            <a:off x="8193741" y="3429000"/>
            <a:ext cx="3596501" cy="823097"/>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8464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025D5-789C-92DB-18C9-AA467F7A990E}"/>
              </a:ext>
            </a:extLst>
          </p:cNvPr>
          <p:cNvSpPr>
            <a:spLocks noGrp="1"/>
          </p:cNvSpPr>
          <p:nvPr>
            <p:ph type="title"/>
          </p:nvPr>
        </p:nvSpPr>
        <p:spPr/>
        <p:txBody>
          <a:bodyPr/>
          <a:lstStyle/>
          <a:p>
            <a:r>
              <a:rPr lang="en-US" dirty="0"/>
              <a:t>TCS Accountability Indicators Report</a:t>
            </a:r>
          </a:p>
        </p:txBody>
      </p:sp>
      <p:sp>
        <p:nvSpPr>
          <p:cNvPr id="4" name="Slide Number Placeholder 3">
            <a:extLst>
              <a:ext uri="{FF2B5EF4-FFF2-40B4-BE49-F238E27FC236}">
                <a16:creationId xmlns:a16="http://schemas.microsoft.com/office/drawing/2014/main" id="{4891B910-FA17-957E-3E0A-F068375FE535}"/>
              </a:ext>
            </a:extLst>
          </p:cNvPr>
          <p:cNvSpPr>
            <a:spLocks noGrp="1"/>
          </p:cNvSpPr>
          <p:nvPr>
            <p:ph type="sldNum" sz="quarter" idx="4"/>
          </p:nvPr>
        </p:nvSpPr>
        <p:spPr/>
        <p:txBody>
          <a:bodyPr/>
          <a:lstStyle/>
          <a:p>
            <a:fld id="{13A326F7-3D62-4D6D-AF51-CF772FE3461F}" type="slidenum">
              <a:rPr lang="en-US" smtClean="0"/>
              <a:pPr/>
              <a:t>23</a:t>
            </a:fld>
            <a:endParaRPr lang="en-US" dirty="0"/>
          </a:p>
        </p:txBody>
      </p:sp>
      <p:pic>
        <p:nvPicPr>
          <p:cNvPr id="6" name="Picture 5">
            <a:extLst>
              <a:ext uri="{FF2B5EF4-FFF2-40B4-BE49-F238E27FC236}">
                <a16:creationId xmlns:a16="http://schemas.microsoft.com/office/drawing/2014/main" id="{E6B73453-6265-60D8-79FB-89FC597CBDEB}"/>
              </a:ext>
            </a:extLst>
          </p:cNvPr>
          <p:cNvPicPr>
            <a:picLocks noChangeAspect="1"/>
          </p:cNvPicPr>
          <p:nvPr/>
        </p:nvPicPr>
        <p:blipFill>
          <a:blip r:embed="rId2"/>
          <a:srcRect b="6689"/>
          <a:stretch/>
        </p:blipFill>
        <p:spPr>
          <a:xfrm>
            <a:off x="4150659" y="1546915"/>
            <a:ext cx="7965292" cy="4876258"/>
          </a:xfrm>
          <a:prstGeom prst="rect">
            <a:avLst/>
          </a:prstGeom>
        </p:spPr>
      </p:pic>
      <p:sp>
        <p:nvSpPr>
          <p:cNvPr id="7" name="Rectangle 6">
            <a:extLst>
              <a:ext uri="{FF2B5EF4-FFF2-40B4-BE49-F238E27FC236}">
                <a16:creationId xmlns:a16="http://schemas.microsoft.com/office/drawing/2014/main" id="{E90CFCEA-881F-FBA8-F149-43B83E94ABAD}"/>
              </a:ext>
            </a:extLst>
          </p:cNvPr>
          <p:cNvSpPr/>
          <p:nvPr/>
        </p:nvSpPr>
        <p:spPr>
          <a:xfrm>
            <a:off x="4074610" y="2106707"/>
            <a:ext cx="6817508" cy="277906"/>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37808AF2-F457-CA7B-F380-364B34D5B51A}"/>
              </a:ext>
            </a:extLst>
          </p:cNvPr>
          <p:cNvSpPr>
            <a:spLocks noGrp="1"/>
          </p:cNvSpPr>
          <p:nvPr>
            <p:ph idx="1"/>
          </p:nvPr>
        </p:nvSpPr>
        <p:spPr>
          <a:xfrm>
            <a:off x="210671" y="1721698"/>
            <a:ext cx="3680011" cy="4876258"/>
          </a:xfrm>
        </p:spPr>
        <p:txBody>
          <a:bodyPr>
            <a:normAutofit lnSpcReduction="10000"/>
          </a:bodyPr>
          <a:lstStyle/>
          <a:p>
            <a:r>
              <a:rPr lang="en-US" dirty="0"/>
              <a:t>Use the TCS Accountability Indicators Report to view trends and see student-level data for each indicator.</a:t>
            </a:r>
          </a:p>
          <a:p>
            <a:r>
              <a:rPr lang="en-US" dirty="0"/>
              <a:t>Use the tabs to select either the Indicator Overview or the Student-Level Data for one of the indicators.</a:t>
            </a:r>
          </a:p>
          <a:p>
            <a:pPr lvl="1"/>
            <a:endParaRPr lang="en-US" dirty="0"/>
          </a:p>
          <a:p>
            <a:endParaRPr lang="en-US" dirty="0"/>
          </a:p>
        </p:txBody>
      </p:sp>
      <p:pic>
        <p:nvPicPr>
          <p:cNvPr id="17" name="Picture 16">
            <a:extLst>
              <a:ext uri="{FF2B5EF4-FFF2-40B4-BE49-F238E27FC236}">
                <a16:creationId xmlns:a16="http://schemas.microsoft.com/office/drawing/2014/main" id="{5D2E2563-149C-04C9-8C3D-07DED9B2B8D4}"/>
              </a:ext>
            </a:extLst>
          </p:cNvPr>
          <p:cNvPicPr>
            <a:picLocks noChangeAspect="1"/>
          </p:cNvPicPr>
          <p:nvPr/>
        </p:nvPicPr>
        <p:blipFill>
          <a:blip r:embed="rId3"/>
          <a:stretch>
            <a:fillRect/>
          </a:stretch>
        </p:blipFill>
        <p:spPr>
          <a:xfrm>
            <a:off x="4207664" y="4849906"/>
            <a:ext cx="7887613" cy="1651192"/>
          </a:xfrm>
          <a:prstGeom prst="rect">
            <a:avLst/>
          </a:prstGeom>
        </p:spPr>
      </p:pic>
    </p:spTree>
    <p:extLst>
      <p:ext uri="{BB962C8B-B14F-4D97-AF65-F5344CB8AC3E}">
        <p14:creationId xmlns:p14="http://schemas.microsoft.com/office/powerpoint/2010/main" val="2765228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7742D-9450-A68F-FC71-7F807F416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FD94C3-788D-D757-0F87-B1E2397D1994}"/>
              </a:ext>
            </a:extLst>
          </p:cNvPr>
          <p:cNvSpPr>
            <a:spLocks noGrp="1"/>
          </p:cNvSpPr>
          <p:nvPr>
            <p:ph type="title"/>
          </p:nvPr>
        </p:nvSpPr>
        <p:spPr/>
        <p:txBody>
          <a:bodyPr/>
          <a:lstStyle/>
          <a:p>
            <a:r>
              <a:rPr lang="en-US" dirty="0"/>
              <a:t>TCS Accountability Indicators Report</a:t>
            </a:r>
          </a:p>
        </p:txBody>
      </p:sp>
      <p:sp>
        <p:nvSpPr>
          <p:cNvPr id="4" name="Slide Number Placeholder 3">
            <a:extLst>
              <a:ext uri="{FF2B5EF4-FFF2-40B4-BE49-F238E27FC236}">
                <a16:creationId xmlns:a16="http://schemas.microsoft.com/office/drawing/2014/main" id="{46E34DE1-0915-830F-F5E6-BEFCBCBACC27}"/>
              </a:ext>
            </a:extLst>
          </p:cNvPr>
          <p:cNvSpPr>
            <a:spLocks noGrp="1"/>
          </p:cNvSpPr>
          <p:nvPr>
            <p:ph type="sldNum" sz="quarter" idx="4"/>
          </p:nvPr>
        </p:nvSpPr>
        <p:spPr/>
        <p:txBody>
          <a:bodyPr/>
          <a:lstStyle/>
          <a:p>
            <a:fld id="{13A326F7-3D62-4D6D-AF51-CF772FE3461F}" type="slidenum">
              <a:rPr lang="en-US" smtClean="0"/>
              <a:pPr/>
              <a:t>24</a:t>
            </a:fld>
            <a:endParaRPr lang="en-US" dirty="0"/>
          </a:p>
        </p:txBody>
      </p:sp>
      <p:pic>
        <p:nvPicPr>
          <p:cNvPr id="6" name="Picture 5">
            <a:extLst>
              <a:ext uri="{FF2B5EF4-FFF2-40B4-BE49-F238E27FC236}">
                <a16:creationId xmlns:a16="http://schemas.microsoft.com/office/drawing/2014/main" id="{9A946D81-4AE8-9947-6179-48AC6E34C9E4}"/>
              </a:ext>
            </a:extLst>
          </p:cNvPr>
          <p:cNvPicPr>
            <a:picLocks noChangeAspect="1"/>
          </p:cNvPicPr>
          <p:nvPr/>
        </p:nvPicPr>
        <p:blipFill>
          <a:blip r:embed="rId2"/>
          <a:stretch>
            <a:fillRect/>
          </a:stretch>
        </p:blipFill>
        <p:spPr>
          <a:xfrm>
            <a:off x="4150659" y="1546914"/>
            <a:ext cx="7965292" cy="5225827"/>
          </a:xfrm>
          <a:prstGeom prst="rect">
            <a:avLst/>
          </a:prstGeom>
        </p:spPr>
      </p:pic>
      <p:sp>
        <p:nvSpPr>
          <p:cNvPr id="8" name="Content Placeholder 2">
            <a:extLst>
              <a:ext uri="{FF2B5EF4-FFF2-40B4-BE49-F238E27FC236}">
                <a16:creationId xmlns:a16="http://schemas.microsoft.com/office/drawing/2014/main" id="{704F4C69-2567-EEBE-2263-45ACDA8218FC}"/>
              </a:ext>
            </a:extLst>
          </p:cNvPr>
          <p:cNvSpPr>
            <a:spLocks noGrp="1"/>
          </p:cNvSpPr>
          <p:nvPr>
            <p:ph idx="1"/>
          </p:nvPr>
        </p:nvSpPr>
        <p:spPr>
          <a:xfrm>
            <a:off x="210671" y="1721698"/>
            <a:ext cx="3680011" cy="4876258"/>
          </a:xfrm>
        </p:spPr>
        <p:txBody>
          <a:bodyPr>
            <a:normAutofit fontScale="92500" lnSpcReduction="20000"/>
          </a:bodyPr>
          <a:lstStyle/>
          <a:p>
            <a:pPr marL="514350" indent="-514350">
              <a:buFont typeface="+mj-lt"/>
              <a:buAutoNum type="arabicPeriod"/>
            </a:pPr>
            <a:r>
              <a:rPr lang="en-US" dirty="0"/>
              <a:t>Use the Year filter to select the school year(s) you want to view. </a:t>
            </a:r>
          </a:p>
          <a:p>
            <a:pPr marL="514350" indent="-514350">
              <a:buFont typeface="+mj-lt"/>
              <a:buAutoNum type="arabicPeriod"/>
            </a:pPr>
            <a:r>
              <a:rPr lang="en-US" dirty="0"/>
              <a:t>Use the school filter to select the school you want to view (district users only). Leave blank to see the district view.</a:t>
            </a:r>
          </a:p>
          <a:p>
            <a:pPr marL="514350" indent="-514350">
              <a:buFont typeface="+mj-lt"/>
              <a:buAutoNum type="arabicPeriod"/>
            </a:pPr>
            <a:r>
              <a:rPr lang="en-US" dirty="0"/>
              <a:t>View your selected filters in the center of the page.</a:t>
            </a:r>
          </a:p>
          <a:p>
            <a:pPr lvl="1"/>
            <a:endParaRPr lang="en-US" dirty="0"/>
          </a:p>
          <a:p>
            <a:endParaRPr lang="en-US" dirty="0"/>
          </a:p>
        </p:txBody>
      </p:sp>
      <p:sp>
        <p:nvSpPr>
          <p:cNvPr id="9" name="Rectangle 8">
            <a:extLst>
              <a:ext uri="{FF2B5EF4-FFF2-40B4-BE49-F238E27FC236}">
                <a16:creationId xmlns:a16="http://schemas.microsoft.com/office/drawing/2014/main" id="{39A28169-D31D-4F0E-A2B9-FF86191DA04D}"/>
              </a:ext>
            </a:extLst>
          </p:cNvPr>
          <p:cNvSpPr/>
          <p:nvPr/>
        </p:nvSpPr>
        <p:spPr>
          <a:xfrm>
            <a:off x="4074610" y="1582745"/>
            <a:ext cx="811155" cy="470172"/>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4931F5-3C1A-8580-DC7C-C5B999193416}"/>
              </a:ext>
            </a:extLst>
          </p:cNvPr>
          <p:cNvSpPr/>
          <p:nvPr/>
        </p:nvSpPr>
        <p:spPr>
          <a:xfrm>
            <a:off x="9641692" y="1582745"/>
            <a:ext cx="2010059" cy="470172"/>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5807E9-9D34-8AA3-1F37-50504B86E57E}"/>
              </a:ext>
            </a:extLst>
          </p:cNvPr>
          <p:cNvSpPr/>
          <p:nvPr/>
        </p:nvSpPr>
        <p:spPr>
          <a:xfrm>
            <a:off x="4724400" y="1490582"/>
            <a:ext cx="322729" cy="27790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2" name="Rectangle 11">
            <a:extLst>
              <a:ext uri="{FF2B5EF4-FFF2-40B4-BE49-F238E27FC236}">
                <a16:creationId xmlns:a16="http://schemas.microsoft.com/office/drawing/2014/main" id="{EE66A124-522F-CEC5-87FF-5100E87FB117}"/>
              </a:ext>
            </a:extLst>
          </p:cNvPr>
          <p:cNvSpPr/>
          <p:nvPr/>
        </p:nvSpPr>
        <p:spPr>
          <a:xfrm>
            <a:off x="11506151" y="1660912"/>
            <a:ext cx="322729" cy="27790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3" name="Rectangle 12">
            <a:extLst>
              <a:ext uri="{FF2B5EF4-FFF2-40B4-BE49-F238E27FC236}">
                <a16:creationId xmlns:a16="http://schemas.microsoft.com/office/drawing/2014/main" id="{A6158ED5-D26F-3F34-038F-5E633CABCFDA}"/>
              </a:ext>
            </a:extLst>
          </p:cNvPr>
          <p:cNvSpPr/>
          <p:nvPr/>
        </p:nvSpPr>
        <p:spPr>
          <a:xfrm>
            <a:off x="4318822" y="2308487"/>
            <a:ext cx="322729" cy="27790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4" name="Rectangle 13">
            <a:extLst>
              <a:ext uri="{FF2B5EF4-FFF2-40B4-BE49-F238E27FC236}">
                <a16:creationId xmlns:a16="http://schemas.microsoft.com/office/drawing/2014/main" id="{64F68E8D-6EAD-3E2D-AA71-D1F61F6BDC00}"/>
              </a:ext>
            </a:extLst>
          </p:cNvPr>
          <p:cNvSpPr/>
          <p:nvPr/>
        </p:nvSpPr>
        <p:spPr>
          <a:xfrm>
            <a:off x="4150659" y="2583879"/>
            <a:ext cx="7830670" cy="217143"/>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556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B7CFC-EF45-3BCF-3F31-188762C42C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C22D7A-BE6A-DA26-ED1F-76FEE935A14A}"/>
              </a:ext>
            </a:extLst>
          </p:cNvPr>
          <p:cNvSpPr>
            <a:spLocks noGrp="1"/>
          </p:cNvSpPr>
          <p:nvPr>
            <p:ph type="title"/>
          </p:nvPr>
        </p:nvSpPr>
        <p:spPr/>
        <p:txBody>
          <a:bodyPr/>
          <a:lstStyle/>
          <a:p>
            <a:r>
              <a:rPr lang="en-US" dirty="0"/>
              <a:t>TCS Accountability Indicators Report</a:t>
            </a:r>
          </a:p>
        </p:txBody>
      </p:sp>
      <p:sp>
        <p:nvSpPr>
          <p:cNvPr id="4" name="Slide Number Placeholder 3">
            <a:extLst>
              <a:ext uri="{FF2B5EF4-FFF2-40B4-BE49-F238E27FC236}">
                <a16:creationId xmlns:a16="http://schemas.microsoft.com/office/drawing/2014/main" id="{7CE9BF91-1990-244C-B037-08EBB2DDA54E}"/>
              </a:ext>
            </a:extLst>
          </p:cNvPr>
          <p:cNvSpPr>
            <a:spLocks noGrp="1"/>
          </p:cNvSpPr>
          <p:nvPr>
            <p:ph type="sldNum" sz="quarter" idx="4"/>
          </p:nvPr>
        </p:nvSpPr>
        <p:spPr/>
        <p:txBody>
          <a:bodyPr/>
          <a:lstStyle/>
          <a:p>
            <a:fld id="{13A326F7-3D62-4D6D-AF51-CF772FE3461F}" type="slidenum">
              <a:rPr lang="en-US" smtClean="0"/>
              <a:pPr/>
              <a:t>25</a:t>
            </a:fld>
            <a:endParaRPr lang="en-US" dirty="0"/>
          </a:p>
        </p:txBody>
      </p:sp>
      <p:pic>
        <p:nvPicPr>
          <p:cNvPr id="6" name="Picture 5">
            <a:extLst>
              <a:ext uri="{FF2B5EF4-FFF2-40B4-BE49-F238E27FC236}">
                <a16:creationId xmlns:a16="http://schemas.microsoft.com/office/drawing/2014/main" id="{F45BC610-444D-5D10-C970-A5A53D97ADB0}"/>
              </a:ext>
            </a:extLst>
          </p:cNvPr>
          <p:cNvPicPr>
            <a:picLocks noChangeAspect="1"/>
          </p:cNvPicPr>
          <p:nvPr/>
        </p:nvPicPr>
        <p:blipFill>
          <a:blip r:embed="rId2"/>
          <a:stretch>
            <a:fillRect/>
          </a:stretch>
        </p:blipFill>
        <p:spPr>
          <a:xfrm>
            <a:off x="4150659" y="1546914"/>
            <a:ext cx="7965292" cy="5225827"/>
          </a:xfrm>
          <a:prstGeom prst="rect">
            <a:avLst/>
          </a:prstGeom>
        </p:spPr>
      </p:pic>
      <p:sp>
        <p:nvSpPr>
          <p:cNvPr id="8" name="Content Placeholder 2">
            <a:extLst>
              <a:ext uri="{FF2B5EF4-FFF2-40B4-BE49-F238E27FC236}">
                <a16:creationId xmlns:a16="http://schemas.microsoft.com/office/drawing/2014/main" id="{6C6C00C7-1670-DB2E-BA90-91D8A5A90C62}"/>
              </a:ext>
            </a:extLst>
          </p:cNvPr>
          <p:cNvSpPr>
            <a:spLocks noGrp="1"/>
          </p:cNvSpPr>
          <p:nvPr>
            <p:ph idx="1"/>
          </p:nvPr>
        </p:nvSpPr>
        <p:spPr>
          <a:xfrm>
            <a:off x="210671" y="1721698"/>
            <a:ext cx="3680011" cy="4876258"/>
          </a:xfrm>
        </p:spPr>
        <p:txBody>
          <a:bodyPr>
            <a:normAutofit/>
          </a:bodyPr>
          <a:lstStyle/>
          <a:p>
            <a:pPr marL="0" indent="0">
              <a:buNone/>
            </a:pPr>
            <a:r>
              <a:rPr lang="en-US" b="1" dirty="0"/>
              <a:t>Indicator Overview</a:t>
            </a:r>
            <a:r>
              <a:rPr lang="en-US" dirty="0"/>
              <a:t>:</a:t>
            </a:r>
          </a:p>
          <a:p>
            <a:pPr marL="0" indent="0">
              <a:buNone/>
            </a:pPr>
            <a:r>
              <a:rPr lang="en-US" dirty="0"/>
              <a:t>Use this tab to view school/district trends on each indicator across time.</a:t>
            </a:r>
          </a:p>
          <a:p>
            <a:pPr lvl="1"/>
            <a:endParaRPr lang="en-US" dirty="0"/>
          </a:p>
          <a:p>
            <a:endParaRPr lang="en-US" dirty="0"/>
          </a:p>
        </p:txBody>
      </p:sp>
      <p:sp>
        <p:nvSpPr>
          <p:cNvPr id="9" name="Rectangle 8">
            <a:extLst>
              <a:ext uri="{FF2B5EF4-FFF2-40B4-BE49-F238E27FC236}">
                <a16:creationId xmlns:a16="http://schemas.microsoft.com/office/drawing/2014/main" id="{2F2A8D3B-CED2-9267-A373-9542CC37D298}"/>
              </a:ext>
            </a:extLst>
          </p:cNvPr>
          <p:cNvSpPr/>
          <p:nvPr/>
        </p:nvSpPr>
        <p:spPr>
          <a:xfrm>
            <a:off x="4235974" y="2855734"/>
            <a:ext cx="7879977" cy="3917008"/>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463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A7B86-268F-28E1-304B-0B3854F7F66B}"/>
              </a:ext>
            </a:extLst>
          </p:cNvPr>
          <p:cNvSpPr>
            <a:spLocks noGrp="1"/>
          </p:cNvSpPr>
          <p:nvPr>
            <p:ph type="title"/>
          </p:nvPr>
        </p:nvSpPr>
        <p:spPr/>
        <p:txBody>
          <a:bodyPr/>
          <a:lstStyle/>
          <a:p>
            <a:r>
              <a:rPr lang="en-US" dirty="0"/>
              <a:t>TCS Accountability Indicators Report</a:t>
            </a:r>
          </a:p>
        </p:txBody>
      </p:sp>
      <p:sp>
        <p:nvSpPr>
          <p:cNvPr id="4" name="Slide Number Placeholder 3">
            <a:extLst>
              <a:ext uri="{FF2B5EF4-FFF2-40B4-BE49-F238E27FC236}">
                <a16:creationId xmlns:a16="http://schemas.microsoft.com/office/drawing/2014/main" id="{424F7F0D-2948-E301-2F29-745A5089114D}"/>
              </a:ext>
            </a:extLst>
          </p:cNvPr>
          <p:cNvSpPr>
            <a:spLocks noGrp="1"/>
          </p:cNvSpPr>
          <p:nvPr>
            <p:ph type="sldNum" sz="quarter" idx="4"/>
          </p:nvPr>
        </p:nvSpPr>
        <p:spPr/>
        <p:txBody>
          <a:bodyPr/>
          <a:lstStyle/>
          <a:p>
            <a:fld id="{13A326F7-3D62-4D6D-AF51-CF772FE3461F}" type="slidenum">
              <a:rPr lang="en-US" smtClean="0"/>
              <a:pPr/>
              <a:t>26</a:t>
            </a:fld>
            <a:endParaRPr lang="en-US" dirty="0"/>
          </a:p>
        </p:txBody>
      </p:sp>
      <p:pic>
        <p:nvPicPr>
          <p:cNvPr id="6" name="Picture 5">
            <a:extLst>
              <a:ext uri="{FF2B5EF4-FFF2-40B4-BE49-F238E27FC236}">
                <a16:creationId xmlns:a16="http://schemas.microsoft.com/office/drawing/2014/main" id="{08FFFA64-1099-B1D1-DD8B-027CCAC88424}"/>
              </a:ext>
            </a:extLst>
          </p:cNvPr>
          <p:cNvPicPr>
            <a:picLocks noChangeAspect="1"/>
          </p:cNvPicPr>
          <p:nvPr/>
        </p:nvPicPr>
        <p:blipFill>
          <a:blip r:embed="rId2"/>
          <a:stretch>
            <a:fillRect/>
          </a:stretch>
        </p:blipFill>
        <p:spPr>
          <a:xfrm>
            <a:off x="2957715" y="2625248"/>
            <a:ext cx="9145276" cy="4153480"/>
          </a:xfrm>
          <a:prstGeom prst="rect">
            <a:avLst/>
          </a:prstGeom>
        </p:spPr>
      </p:pic>
      <p:sp>
        <p:nvSpPr>
          <p:cNvPr id="7" name="Content Placeholder 2">
            <a:extLst>
              <a:ext uri="{FF2B5EF4-FFF2-40B4-BE49-F238E27FC236}">
                <a16:creationId xmlns:a16="http://schemas.microsoft.com/office/drawing/2014/main" id="{4668C90D-F41A-5670-380D-65D23C9953C5}"/>
              </a:ext>
            </a:extLst>
          </p:cNvPr>
          <p:cNvSpPr>
            <a:spLocks noGrp="1"/>
          </p:cNvSpPr>
          <p:nvPr>
            <p:ph idx="1"/>
          </p:nvPr>
        </p:nvSpPr>
        <p:spPr>
          <a:xfrm>
            <a:off x="210671" y="1721698"/>
            <a:ext cx="6055658" cy="636020"/>
          </a:xfrm>
        </p:spPr>
        <p:txBody>
          <a:bodyPr>
            <a:normAutofit/>
          </a:bodyPr>
          <a:lstStyle/>
          <a:p>
            <a:pPr marL="0" indent="0">
              <a:buNone/>
            </a:pPr>
            <a:r>
              <a:rPr lang="en-US" b="1" dirty="0"/>
              <a:t>Indicator 5 – Student-Level Data Tab</a:t>
            </a:r>
            <a:endParaRPr lang="en-US" dirty="0"/>
          </a:p>
          <a:p>
            <a:endParaRPr lang="en-US" dirty="0"/>
          </a:p>
        </p:txBody>
      </p:sp>
      <p:sp>
        <p:nvSpPr>
          <p:cNvPr id="10" name="TextBox 9">
            <a:extLst>
              <a:ext uri="{FF2B5EF4-FFF2-40B4-BE49-F238E27FC236}">
                <a16:creationId xmlns:a16="http://schemas.microsoft.com/office/drawing/2014/main" id="{90DD2BC5-7961-061D-5615-441331854107}"/>
              </a:ext>
            </a:extLst>
          </p:cNvPr>
          <p:cNvSpPr txBox="1"/>
          <p:nvPr/>
        </p:nvSpPr>
        <p:spPr>
          <a:xfrm>
            <a:off x="89009" y="2915233"/>
            <a:ext cx="2747044" cy="3170099"/>
          </a:xfrm>
          <a:prstGeom prst="rect">
            <a:avLst/>
          </a:prstGeom>
          <a:noFill/>
        </p:spPr>
        <p:txBody>
          <a:bodyPr wrap="square">
            <a:spAutoFit/>
          </a:bodyPr>
          <a:lstStyle/>
          <a:p>
            <a:pPr marL="0" indent="0">
              <a:buNone/>
            </a:pPr>
            <a:r>
              <a:rPr lang="en-US" sz="2000" dirty="0"/>
              <a:t>1 = Met criteria</a:t>
            </a:r>
          </a:p>
          <a:p>
            <a:pPr marL="0" indent="0">
              <a:buNone/>
            </a:pPr>
            <a:r>
              <a:rPr lang="en-US" sz="2000" dirty="0"/>
              <a:t>0 = Did not meet criteria</a:t>
            </a:r>
          </a:p>
          <a:p>
            <a:pPr marL="0" indent="0">
              <a:buNone/>
            </a:pPr>
            <a:endParaRPr lang="en-US" sz="2000" dirty="0"/>
          </a:p>
          <a:p>
            <a:r>
              <a:rPr lang="en-US" sz="2000" dirty="0"/>
              <a:t>Filter by whether or not students met the criteria for Indicator 5 and by which category.</a:t>
            </a:r>
          </a:p>
          <a:p>
            <a:pPr marL="0" indent="0">
              <a:buNone/>
            </a:pPr>
            <a:endParaRPr lang="en-US" sz="2000" dirty="0"/>
          </a:p>
          <a:p>
            <a:pPr marL="0" indent="0">
              <a:buNone/>
            </a:pPr>
            <a:r>
              <a:rPr lang="en-US" sz="2000" dirty="0"/>
              <a:t>Select a specific student by Last Name or SASID.</a:t>
            </a:r>
          </a:p>
        </p:txBody>
      </p:sp>
    </p:spTree>
    <p:extLst>
      <p:ext uri="{BB962C8B-B14F-4D97-AF65-F5344CB8AC3E}">
        <p14:creationId xmlns:p14="http://schemas.microsoft.com/office/powerpoint/2010/main" val="2742740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41E9D-290D-9465-8B1E-5BD6F8E4D6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D7BAA-B083-DE11-49ED-A7BD35B6AC34}"/>
              </a:ext>
            </a:extLst>
          </p:cNvPr>
          <p:cNvSpPr>
            <a:spLocks noGrp="1"/>
          </p:cNvSpPr>
          <p:nvPr>
            <p:ph type="title"/>
          </p:nvPr>
        </p:nvSpPr>
        <p:spPr/>
        <p:txBody>
          <a:bodyPr/>
          <a:lstStyle/>
          <a:p>
            <a:r>
              <a:rPr lang="en-US" dirty="0"/>
              <a:t>TCS Accountability Indicators Report</a:t>
            </a:r>
          </a:p>
        </p:txBody>
      </p:sp>
      <p:sp>
        <p:nvSpPr>
          <p:cNvPr id="4" name="Slide Number Placeholder 3">
            <a:extLst>
              <a:ext uri="{FF2B5EF4-FFF2-40B4-BE49-F238E27FC236}">
                <a16:creationId xmlns:a16="http://schemas.microsoft.com/office/drawing/2014/main" id="{BB94DA1F-79F3-5123-CC2A-E4DB06F5323A}"/>
              </a:ext>
            </a:extLst>
          </p:cNvPr>
          <p:cNvSpPr>
            <a:spLocks noGrp="1"/>
          </p:cNvSpPr>
          <p:nvPr>
            <p:ph type="sldNum" sz="quarter" idx="4"/>
          </p:nvPr>
        </p:nvSpPr>
        <p:spPr/>
        <p:txBody>
          <a:bodyPr/>
          <a:lstStyle/>
          <a:p>
            <a:fld id="{13A326F7-3D62-4D6D-AF51-CF772FE3461F}" type="slidenum">
              <a:rPr lang="en-US" smtClean="0"/>
              <a:pPr/>
              <a:t>27</a:t>
            </a:fld>
            <a:endParaRPr lang="en-US" dirty="0"/>
          </a:p>
        </p:txBody>
      </p:sp>
      <p:sp>
        <p:nvSpPr>
          <p:cNvPr id="7" name="Content Placeholder 2">
            <a:extLst>
              <a:ext uri="{FF2B5EF4-FFF2-40B4-BE49-F238E27FC236}">
                <a16:creationId xmlns:a16="http://schemas.microsoft.com/office/drawing/2014/main" id="{8A2F0092-BE3F-46D3-7B3F-DFDAA0099DCB}"/>
              </a:ext>
            </a:extLst>
          </p:cNvPr>
          <p:cNvSpPr>
            <a:spLocks noGrp="1"/>
          </p:cNvSpPr>
          <p:nvPr>
            <p:ph idx="1"/>
          </p:nvPr>
        </p:nvSpPr>
        <p:spPr>
          <a:xfrm>
            <a:off x="89009" y="1518564"/>
            <a:ext cx="3987918" cy="1066326"/>
          </a:xfrm>
        </p:spPr>
        <p:txBody>
          <a:bodyPr>
            <a:normAutofit lnSpcReduction="10000"/>
          </a:bodyPr>
          <a:lstStyle/>
          <a:p>
            <a:pPr marL="0" indent="0">
              <a:buNone/>
            </a:pPr>
            <a:r>
              <a:rPr lang="en-US" b="1" dirty="0"/>
              <a:t>Indicator 7 – </a:t>
            </a:r>
          </a:p>
          <a:p>
            <a:pPr marL="0" indent="0">
              <a:buNone/>
            </a:pPr>
            <a:r>
              <a:rPr lang="en-US" b="1" dirty="0"/>
              <a:t>Student-Level Data Tab</a:t>
            </a:r>
            <a:endParaRPr lang="en-US" dirty="0"/>
          </a:p>
          <a:p>
            <a:endParaRPr lang="en-US" dirty="0"/>
          </a:p>
        </p:txBody>
      </p:sp>
      <p:sp>
        <p:nvSpPr>
          <p:cNvPr id="10" name="TextBox 9">
            <a:extLst>
              <a:ext uri="{FF2B5EF4-FFF2-40B4-BE49-F238E27FC236}">
                <a16:creationId xmlns:a16="http://schemas.microsoft.com/office/drawing/2014/main" id="{C9922E4F-615A-1C8D-B407-1EAF913C49F3}"/>
              </a:ext>
            </a:extLst>
          </p:cNvPr>
          <p:cNvSpPr txBox="1"/>
          <p:nvPr/>
        </p:nvSpPr>
        <p:spPr>
          <a:xfrm>
            <a:off x="89009" y="2891889"/>
            <a:ext cx="3987917" cy="3600986"/>
          </a:xfrm>
          <a:prstGeom prst="rect">
            <a:avLst/>
          </a:prstGeom>
          <a:noFill/>
        </p:spPr>
        <p:txBody>
          <a:bodyPr wrap="square">
            <a:spAutoFit/>
          </a:bodyPr>
          <a:lstStyle/>
          <a:p>
            <a:pPr marL="0" indent="0">
              <a:buNone/>
            </a:pPr>
            <a:r>
              <a:rPr lang="en-US" sz="2000" dirty="0"/>
              <a:t>2 = Student attended your school/ district for both 8</a:t>
            </a:r>
            <a:r>
              <a:rPr lang="en-US" sz="2000" baseline="30000" dirty="0"/>
              <a:t>th</a:t>
            </a:r>
            <a:r>
              <a:rPr lang="en-US" sz="2000" dirty="0"/>
              <a:t> and 9</a:t>
            </a:r>
            <a:r>
              <a:rPr lang="en-US" sz="2000" baseline="30000" dirty="0"/>
              <a:t>th</a:t>
            </a:r>
            <a:r>
              <a:rPr lang="en-US" sz="2000" dirty="0"/>
              <a:t> grade</a:t>
            </a:r>
          </a:p>
          <a:p>
            <a:pPr marL="0" indent="0">
              <a:buNone/>
            </a:pPr>
            <a:endParaRPr lang="en-US" sz="800" dirty="0"/>
          </a:p>
          <a:p>
            <a:pPr marL="0" indent="0">
              <a:buNone/>
            </a:pPr>
            <a:r>
              <a:rPr lang="en-US" sz="2000" dirty="0"/>
              <a:t>1 = Student attended your school/ district for 9</a:t>
            </a:r>
            <a:r>
              <a:rPr lang="en-US" sz="2000" baseline="30000" dirty="0"/>
              <a:t>th</a:t>
            </a:r>
            <a:r>
              <a:rPr lang="en-US" sz="2000" dirty="0"/>
              <a:t> grade only</a:t>
            </a:r>
          </a:p>
          <a:p>
            <a:pPr marL="0" indent="0">
              <a:buNone/>
            </a:pPr>
            <a:endParaRPr lang="en-US" sz="2000" dirty="0"/>
          </a:p>
          <a:p>
            <a:pPr marL="0" indent="0">
              <a:buNone/>
            </a:pPr>
            <a:r>
              <a:rPr lang="en-US" sz="2000" b="1" dirty="0"/>
              <a:t>Students who attended your school/ district for 8</a:t>
            </a:r>
            <a:r>
              <a:rPr lang="en-US" sz="2000" b="1" baseline="30000" dirty="0"/>
              <a:t>th</a:t>
            </a:r>
            <a:r>
              <a:rPr lang="en-US" sz="2000" b="1" dirty="0"/>
              <a:t> grade only will not appear in the data table.</a:t>
            </a:r>
          </a:p>
          <a:p>
            <a:pPr marL="0" indent="0">
              <a:buNone/>
            </a:pPr>
            <a:endParaRPr lang="en-US" sz="2000" dirty="0"/>
          </a:p>
          <a:p>
            <a:r>
              <a:rPr lang="en-US" sz="2000" dirty="0"/>
              <a:t>Filter by On-Track status, Last Name, or SASID.</a:t>
            </a:r>
          </a:p>
        </p:txBody>
      </p:sp>
      <p:pic>
        <p:nvPicPr>
          <p:cNvPr id="5" name="Picture 4">
            <a:extLst>
              <a:ext uri="{FF2B5EF4-FFF2-40B4-BE49-F238E27FC236}">
                <a16:creationId xmlns:a16="http://schemas.microsoft.com/office/drawing/2014/main" id="{400F50C3-9104-7769-926F-A86AC1ADAFE7}"/>
              </a:ext>
            </a:extLst>
          </p:cNvPr>
          <p:cNvPicPr>
            <a:picLocks noChangeAspect="1"/>
          </p:cNvPicPr>
          <p:nvPr/>
        </p:nvPicPr>
        <p:blipFill>
          <a:blip r:embed="rId2"/>
          <a:stretch>
            <a:fillRect/>
          </a:stretch>
        </p:blipFill>
        <p:spPr>
          <a:xfrm>
            <a:off x="4198590" y="1523999"/>
            <a:ext cx="7993409" cy="5273313"/>
          </a:xfrm>
          <a:prstGeom prst="rect">
            <a:avLst/>
          </a:prstGeom>
        </p:spPr>
      </p:pic>
    </p:spTree>
    <p:extLst>
      <p:ext uri="{BB962C8B-B14F-4D97-AF65-F5344CB8AC3E}">
        <p14:creationId xmlns:p14="http://schemas.microsoft.com/office/powerpoint/2010/main" val="3463657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15832-DC30-0A5D-A77B-E6D4E8EBA2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B6C051-D8A8-86C0-AD2A-8A7572984906}"/>
              </a:ext>
            </a:extLst>
          </p:cNvPr>
          <p:cNvSpPr>
            <a:spLocks noGrp="1"/>
          </p:cNvSpPr>
          <p:nvPr>
            <p:ph type="title"/>
          </p:nvPr>
        </p:nvSpPr>
        <p:spPr/>
        <p:txBody>
          <a:bodyPr/>
          <a:lstStyle/>
          <a:p>
            <a:r>
              <a:rPr lang="en-US" dirty="0"/>
              <a:t>TCS Accountability Indicators Report</a:t>
            </a:r>
          </a:p>
        </p:txBody>
      </p:sp>
      <p:sp>
        <p:nvSpPr>
          <p:cNvPr id="4" name="Slide Number Placeholder 3">
            <a:extLst>
              <a:ext uri="{FF2B5EF4-FFF2-40B4-BE49-F238E27FC236}">
                <a16:creationId xmlns:a16="http://schemas.microsoft.com/office/drawing/2014/main" id="{CB95E7D4-399D-C961-3511-AC5FC45EFACC}"/>
              </a:ext>
            </a:extLst>
          </p:cNvPr>
          <p:cNvSpPr>
            <a:spLocks noGrp="1"/>
          </p:cNvSpPr>
          <p:nvPr>
            <p:ph type="sldNum" sz="quarter" idx="4"/>
          </p:nvPr>
        </p:nvSpPr>
        <p:spPr/>
        <p:txBody>
          <a:bodyPr/>
          <a:lstStyle/>
          <a:p>
            <a:fld id="{13A326F7-3D62-4D6D-AF51-CF772FE3461F}" type="slidenum">
              <a:rPr lang="en-US" smtClean="0"/>
              <a:pPr/>
              <a:t>28</a:t>
            </a:fld>
            <a:endParaRPr lang="en-US" dirty="0"/>
          </a:p>
        </p:txBody>
      </p:sp>
      <p:sp>
        <p:nvSpPr>
          <p:cNvPr id="7" name="Content Placeholder 2">
            <a:extLst>
              <a:ext uri="{FF2B5EF4-FFF2-40B4-BE49-F238E27FC236}">
                <a16:creationId xmlns:a16="http://schemas.microsoft.com/office/drawing/2014/main" id="{A084358C-878A-23C3-C325-8303BB1351A3}"/>
              </a:ext>
            </a:extLst>
          </p:cNvPr>
          <p:cNvSpPr>
            <a:spLocks noGrp="1"/>
          </p:cNvSpPr>
          <p:nvPr>
            <p:ph idx="1"/>
          </p:nvPr>
        </p:nvSpPr>
        <p:spPr>
          <a:xfrm>
            <a:off x="89009" y="1518564"/>
            <a:ext cx="6374544" cy="1066326"/>
          </a:xfrm>
        </p:spPr>
        <p:txBody>
          <a:bodyPr>
            <a:normAutofit/>
          </a:bodyPr>
          <a:lstStyle/>
          <a:p>
            <a:pPr marL="0" indent="0">
              <a:buNone/>
            </a:pPr>
            <a:r>
              <a:rPr lang="en-US" b="1" dirty="0"/>
              <a:t>Indicator 12 – Student-Level Data Tab</a:t>
            </a:r>
            <a:endParaRPr lang="en-US" dirty="0"/>
          </a:p>
          <a:p>
            <a:endParaRPr lang="en-US" dirty="0"/>
          </a:p>
        </p:txBody>
      </p:sp>
      <p:sp>
        <p:nvSpPr>
          <p:cNvPr id="10" name="TextBox 9">
            <a:extLst>
              <a:ext uri="{FF2B5EF4-FFF2-40B4-BE49-F238E27FC236}">
                <a16:creationId xmlns:a16="http://schemas.microsoft.com/office/drawing/2014/main" id="{EA0C8760-5910-B1EF-D604-D1008BF52A30}"/>
              </a:ext>
            </a:extLst>
          </p:cNvPr>
          <p:cNvSpPr txBox="1"/>
          <p:nvPr/>
        </p:nvSpPr>
        <p:spPr>
          <a:xfrm>
            <a:off x="135896" y="3299591"/>
            <a:ext cx="2672120" cy="1631216"/>
          </a:xfrm>
          <a:prstGeom prst="rect">
            <a:avLst/>
          </a:prstGeom>
          <a:noFill/>
        </p:spPr>
        <p:txBody>
          <a:bodyPr wrap="square">
            <a:spAutoFit/>
          </a:bodyPr>
          <a:lstStyle/>
          <a:p>
            <a:pPr marL="0" indent="0">
              <a:buNone/>
            </a:pPr>
            <a:r>
              <a:rPr lang="en-US" sz="2000" dirty="0"/>
              <a:t>Filter on Grade Level,</a:t>
            </a:r>
          </a:p>
          <a:p>
            <a:pPr marL="0" indent="0">
              <a:buNone/>
            </a:pPr>
            <a:r>
              <a:rPr lang="en-US" sz="2000" dirty="0"/>
              <a:t>Last Name, SASID, and whether or not the student met the criteria for Indicator 12.</a:t>
            </a:r>
          </a:p>
        </p:txBody>
      </p:sp>
      <p:pic>
        <p:nvPicPr>
          <p:cNvPr id="6" name="Picture 5">
            <a:extLst>
              <a:ext uri="{FF2B5EF4-FFF2-40B4-BE49-F238E27FC236}">
                <a16:creationId xmlns:a16="http://schemas.microsoft.com/office/drawing/2014/main" id="{9F2E08E9-E9B3-4CF1-212D-CE9190463323}"/>
              </a:ext>
            </a:extLst>
          </p:cNvPr>
          <p:cNvPicPr>
            <a:picLocks noChangeAspect="1"/>
          </p:cNvPicPr>
          <p:nvPr/>
        </p:nvPicPr>
        <p:blipFill>
          <a:blip r:embed="rId2"/>
          <a:stretch>
            <a:fillRect/>
          </a:stretch>
        </p:blipFill>
        <p:spPr>
          <a:xfrm>
            <a:off x="2854902" y="2205897"/>
            <a:ext cx="9135750" cy="4134427"/>
          </a:xfrm>
          <a:prstGeom prst="rect">
            <a:avLst/>
          </a:prstGeom>
        </p:spPr>
      </p:pic>
    </p:spTree>
    <p:extLst>
      <p:ext uri="{BB962C8B-B14F-4D97-AF65-F5344CB8AC3E}">
        <p14:creationId xmlns:p14="http://schemas.microsoft.com/office/powerpoint/2010/main" val="3322394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2811E42-7DCD-8396-C922-C52ACD19B3DC}"/>
              </a:ext>
            </a:extLst>
          </p:cNvPr>
          <p:cNvPicPr>
            <a:picLocks noChangeAspect="1"/>
          </p:cNvPicPr>
          <p:nvPr/>
        </p:nvPicPr>
        <p:blipFill>
          <a:blip r:embed="rId2"/>
          <a:stretch>
            <a:fillRect/>
          </a:stretch>
        </p:blipFill>
        <p:spPr>
          <a:xfrm>
            <a:off x="621483" y="2070847"/>
            <a:ext cx="10393225" cy="1933845"/>
          </a:xfrm>
          <a:prstGeom prst="rect">
            <a:avLst/>
          </a:prstGeom>
        </p:spPr>
      </p:pic>
      <p:sp>
        <p:nvSpPr>
          <p:cNvPr id="2" name="Title 1">
            <a:extLst>
              <a:ext uri="{FF2B5EF4-FFF2-40B4-BE49-F238E27FC236}">
                <a16:creationId xmlns:a16="http://schemas.microsoft.com/office/drawing/2014/main" id="{31784403-5582-7B89-52D0-137AE4BBEDE7}"/>
              </a:ext>
            </a:extLst>
          </p:cNvPr>
          <p:cNvSpPr>
            <a:spLocks noGrp="1"/>
          </p:cNvSpPr>
          <p:nvPr>
            <p:ph type="title"/>
          </p:nvPr>
        </p:nvSpPr>
        <p:spPr/>
        <p:txBody>
          <a:bodyPr/>
          <a:lstStyle/>
          <a:p>
            <a:r>
              <a:rPr lang="en-US" dirty="0"/>
              <a:t>Indicator 7 Report</a:t>
            </a:r>
          </a:p>
        </p:txBody>
      </p:sp>
      <p:sp>
        <p:nvSpPr>
          <p:cNvPr id="4" name="Slide Number Placeholder 3">
            <a:extLst>
              <a:ext uri="{FF2B5EF4-FFF2-40B4-BE49-F238E27FC236}">
                <a16:creationId xmlns:a16="http://schemas.microsoft.com/office/drawing/2014/main" id="{0F44F0CB-208A-A084-169B-419775F64F45}"/>
              </a:ext>
            </a:extLst>
          </p:cNvPr>
          <p:cNvSpPr>
            <a:spLocks noGrp="1"/>
          </p:cNvSpPr>
          <p:nvPr>
            <p:ph type="sldNum" sz="quarter" idx="4"/>
          </p:nvPr>
        </p:nvSpPr>
        <p:spPr/>
        <p:txBody>
          <a:bodyPr/>
          <a:lstStyle/>
          <a:p>
            <a:fld id="{13A326F7-3D62-4D6D-AF51-CF772FE3461F}" type="slidenum">
              <a:rPr lang="en-US" smtClean="0"/>
              <a:pPr/>
              <a:t>29</a:t>
            </a:fld>
            <a:endParaRPr lang="en-US" dirty="0"/>
          </a:p>
        </p:txBody>
      </p:sp>
      <p:sp>
        <p:nvSpPr>
          <p:cNvPr id="9" name="Content Placeholder 2">
            <a:extLst>
              <a:ext uri="{FF2B5EF4-FFF2-40B4-BE49-F238E27FC236}">
                <a16:creationId xmlns:a16="http://schemas.microsoft.com/office/drawing/2014/main" id="{BA4B136D-ADC5-004B-604C-2C8E2C33B83B}"/>
              </a:ext>
            </a:extLst>
          </p:cNvPr>
          <p:cNvSpPr>
            <a:spLocks noGrp="1"/>
          </p:cNvSpPr>
          <p:nvPr>
            <p:ph idx="1"/>
          </p:nvPr>
        </p:nvSpPr>
        <p:spPr>
          <a:xfrm>
            <a:off x="89009" y="1554423"/>
            <a:ext cx="6374544" cy="588142"/>
          </a:xfrm>
        </p:spPr>
        <p:txBody>
          <a:bodyPr>
            <a:normAutofit/>
          </a:bodyPr>
          <a:lstStyle/>
          <a:p>
            <a:pPr marL="0" indent="0">
              <a:buNone/>
            </a:pPr>
            <a:r>
              <a:rPr lang="en-US" b="1" dirty="0"/>
              <a:t>Example:</a:t>
            </a:r>
            <a:endParaRPr lang="en-US" dirty="0"/>
          </a:p>
          <a:p>
            <a:endParaRPr lang="en-US" dirty="0"/>
          </a:p>
        </p:txBody>
      </p:sp>
      <p:sp>
        <p:nvSpPr>
          <p:cNvPr id="12" name="TextBox 11">
            <a:extLst>
              <a:ext uri="{FF2B5EF4-FFF2-40B4-BE49-F238E27FC236}">
                <a16:creationId xmlns:a16="http://schemas.microsoft.com/office/drawing/2014/main" id="{B1A82E10-DC8C-100B-6B6D-EE0253D8DE01}"/>
              </a:ext>
            </a:extLst>
          </p:cNvPr>
          <p:cNvSpPr txBox="1"/>
          <p:nvPr/>
        </p:nvSpPr>
        <p:spPr>
          <a:xfrm>
            <a:off x="152082" y="4173007"/>
            <a:ext cx="11499669" cy="2062103"/>
          </a:xfrm>
          <a:prstGeom prst="rect">
            <a:avLst/>
          </a:prstGeom>
          <a:noFill/>
        </p:spPr>
        <p:txBody>
          <a:bodyPr wrap="square">
            <a:spAutoFit/>
          </a:bodyPr>
          <a:lstStyle/>
          <a:p>
            <a:pPr marL="0" indent="0">
              <a:buNone/>
            </a:pPr>
            <a:r>
              <a:rPr lang="en-US" sz="2000" b="1" i="1" dirty="0"/>
              <a:t>First Row:</a:t>
            </a:r>
            <a:r>
              <a:rPr lang="en-US" sz="2000" i="1" dirty="0"/>
              <a:t> </a:t>
            </a:r>
            <a:r>
              <a:rPr lang="en-US" sz="2000" dirty="0"/>
              <a:t>Students in your school/district for </a:t>
            </a:r>
            <a:r>
              <a:rPr lang="en-US" sz="2000" b="1" dirty="0"/>
              <a:t>8</a:t>
            </a:r>
            <a:r>
              <a:rPr lang="en-US" sz="2000" b="1" baseline="30000" dirty="0"/>
              <a:t>th</a:t>
            </a:r>
            <a:r>
              <a:rPr lang="en-US" sz="2000" b="1" dirty="0"/>
              <a:t> grade during the previous school year </a:t>
            </a:r>
            <a:r>
              <a:rPr lang="en-US" sz="2000" dirty="0"/>
              <a:t>(2022-23) and were in any CT school/district for </a:t>
            </a:r>
            <a:r>
              <a:rPr lang="en-US" sz="2000" b="1" dirty="0"/>
              <a:t>9</a:t>
            </a:r>
            <a:r>
              <a:rPr lang="en-US" sz="2000" b="1" baseline="30000" dirty="0"/>
              <a:t>th</a:t>
            </a:r>
            <a:r>
              <a:rPr lang="en-US" sz="2000" b="1" dirty="0"/>
              <a:t> grade during the current school year </a:t>
            </a:r>
            <a:r>
              <a:rPr lang="en-US" sz="2000" dirty="0"/>
              <a:t>(2023-24).</a:t>
            </a:r>
            <a:endParaRPr lang="en-US" sz="800" dirty="0"/>
          </a:p>
          <a:p>
            <a:pPr marL="0" indent="0">
              <a:buNone/>
            </a:pPr>
            <a:endParaRPr lang="en-US" sz="800" b="1" i="1" dirty="0"/>
          </a:p>
          <a:p>
            <a:pPr marL="0" indent="0">
              <a:buNone/>
            </a:pPr>
            <a:r>
              <a:rPr lang="en-US" sz="2000" b="1" i="1" dirty="0"/>
              <a:t>Second Row: </a:t>
            </a:r>
            <a:r>
              <a:rPr lang="en-US" sz="2000" dirty="0"/>
              <a:t>Students in your school/district for </a:t>
            </a:r>
            <a:r>
              <a:rPr lang="en-US" sz="2000" b="1" dirty="0"/>
              <a:t>9</a:t>
            </a:r>
            <a:r>
              <a:rPr lang="en-US" sz="2000" b="1" baseline="30000" dirty="0"/>
              <a:t>th</a:t>
            </a:r>
            <a:r>
              <a:rPr lang="en-US" sz="2000" b="1" dirty="0"/>
              <a:t> grade during the current school year </a:t>
            </a:r>
            <a:r>
              <a:rPr lang="en-US" sz="2000" dirty="0"/>
              <a:t>(2023-24).</a:t>
            </a:r>
          </a:p>
          <a:p>
            <a:pPr marL="0" indent="0">
              <a:buNone/>
            </a:pPr>
            <a:endParaRPr lang="en-US" sz="2000" b="1" dirty="0"/>
          </a:p>
          <a:p>
            <a:pPr marL="0" indent="0">
              <a:buNone/>
            </a:pPr>
            <a:r>
              <a:rPr lang="en-US" sz="2000" b="1" dirty="0"/>
              <a:t>Students who were in your district for both 8</a:t>
            </a:r>
            <a:r>
              <a:rPr lang="en-US" sz="2000" b="1" baseline="30000" dirty="0"/>
              <a:t>th</a:t>
            </a:r>
            <a:r>
              <a:rPr lang="en-US" sz="2000" b="1" dirty="0"/>
              <a:t> grade during the previous year and 9</a:t>
            </a:r>
            <a:r>
              <a:rPr lang="en-US" sz="2000" b="1" baseline="30000" dirty="0"/>
              <a:t>th</a:t>
            </a:r>
            <a:r>
              <a:rPr lang="en-US" sz="2000" b="1" dirty="0"/>
              <a:t> grade during the current year appear in both rows. These students count twice in the totals.</a:t>
            </a:r>
          </a:p>
        </p:txBody>
      </p:sp>
      <p:sp>
        <p:nvSpPr>
          <p:cNvPr id="15" name="Rectangle 14">
            <a:extLst>
              <a:ext uri="{FF2B5EF4-FFF2-40B4-BE49-F238E27FC236}">
                <a16:creationId xmlns:a16="http://schemas.microsoft.com/office/drawing/2014/main" id="{EC08C883-F0F0-A92F-44B4-7F2DE8FA6E94}"/>
              </a:ext>
            </a:extLst>
          </p:cNvPr>
          <p:cNvSpPr/>
          <p:nvPr/>
        </p:nvSpPr>
        <p:spPr>
          <a:xfrm>
            <a:off x="513903" y="3178906"/>
            <a:ext cx="10709909" cy="500187"/>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E34D485-33B9-DA8C-9F0B-33D82AA3B14F}"/>
              </a:ext>
            </a:extLst>
          </p:cNvPr>
          <p:cNvSpPr/>
          <p:nvPr/>
        </p:nvSpPr>
        <p:spPr>
          <a:xfrm>
            <a:off x="2088776" y="2654409"/>
            <a:ext cx="1102659" cy="1368213"/>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B113BA9-FDA2-D22B-5DAE-2982AACB504D}"/>
              </a:ext>
            </a:extLst>
          </p:cNvPr>
          <p:cNvSpPr/>
          <p:nvPr/>
        </p:nvSpPr>
        <p:spPr>
          <a:xfrm>
            <a:off x="6203576" y="2658989"/>
            <a:ext cx="1102659" cy="1368213"/>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2939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496" y="69054"/>
            <a:ext cx="8698650" cy="1325563"/>
          </a:xfrm>
        </p:spPr>
        <p:txBody>
          <a:bodyPr>
            <a:normAutofit/>
          </a:bodyPr>
          <a:lstStyle/>
          <a:p>
            <a:pPr algn="ctr"/>
            <a:r>
              <a:rPr lang="en-US" sz="3600" dirty="0"/>
              <a:t>How do I gain access to </a:t>
            </a:r>
            <a:r>
              <a:rPr lang="en-US" sz="3600" i="1" dirty="0"/>
              <a:t>EdSight Secure</a:t>
            </a:r>
            <a:r>
              <a:rPr lang="en-US" sz="3600" dirty="0"/>
              <a:t>?</a:t>
            </a:r>
          </a:p>
        </p:txBody>
      </p:sp>
      <p:graphicFrame>
        <p:nvGraphicFramePr>
          <p:cNvPr id="13" name="Content Placeholder 12"/>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2687835" y="5818130"/>
            <a:ext cx="7662407" cy="338554"/>
          </a:xfrm>
          <a:prstGeom prst="rect">
            <a:avLst/>
          </a:prstGeom>
          <a:noFill/>
        </p:spPr>
        <p:txBody>
          <a:bodyPr wrap="square" rtlCol="0">
            <a:spAutoFit/>
          </a:bodyPr>
          <a:lstStyle/>
          <a:p>
            <a:r>
              <a:rPr lang="en-US" sz="1600" dirty="0"/>
              <a:t>Find your LEA Security Manager at: </a:t>
            </a:r>
            <a:r>
              <a:rPr lang="en-US" sz="1600" dirty="0">
                <a:hlinkClick r:id="rId8"/>
              </a:rPr>
              <a:t>https://public-edsight.ct.gov/overview/find-contacts</a:t>
            </a:r>
            <a:r>
              <a:rPr lang="en-US" sz="1600" dirty="0"/>
              <a:t> </a:t>
            </a:r>
          </a:p>
        </p:txBody>
      </p:sp>
    </p:spTree>
    <p:extLst>
      <p:ext uri="{BB962C8B-B14F-4D97-AF65-F5344CB8AC3E}">
        <p14:creationId xmlns:p14="http://schemas.microsoft.com/office/powerpoint/2010/main" val="2269445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AC307-6B84-D606-EA77-109337B065D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A44A55E5-3470-26F2-C847-3360E55D765C}"/>
              </a:ext>
            </a:extLst>
          </p:cNvPr>
          <p:cNvPicPr>
            <a:picLocks noChangeAspect="1"/>
          </p:cNvPicPr>
          <p:nvPr/>
        </p:nvPicPr>
        <p:blipFill>
          <a:blip r:embed="rId2"/>
          <a:stretch>
            <a:fillRect/>
          </a:stretch>
        </p:blipFill>
        <p:spPr>
          <a:xfrm>
            <a:off x="621483" y="2070847"/>
            <a:ext cx="10393225" cy="1933845"/>
          </a:xfrm>
          <a:prstGeom prst="rect">
            <a:avLst/>
          </a:prstGeom>
        </p:spPr>
      </p:pic>
      <p:sp>
        <p:nvSpPr>
          <p:cNvPr id="2" name="Title 1">
            <a:extLst>
              <a:ext uri="{FF2B5EF4-FFF2-40B4-BE49-F238E27FC236}">
                <a16:creationId xmlns:a16="http://schemas.microsoft.com/office/drawing/2014/main" id="{1D94E091-76CC-2DF5-32B3-638FA13308EC}"/>
              </a:ext>
            </a:extLst>
          </p:cNvPr>
          <p:cNvSpPr>
            <a:spLocks noGrp="1"/>
          </p:cNvSpPr>
          <p:nvPr>
            <p:ph type="title"/>
          </p:nvPr>
        </p:nvSpPr>
        <p:spPr/>
        <p:txBody>
          <a:bodyPr/>
          <a:lstStyle/>
          <a:p>
            <a:r>
              <a:rPr lang="en-US" dirty="0"/>
              <a:t>Indicator 7 Report</a:t>
            </a:r>
          </a:p>
        </p:txBody>
      </p:sp>
      <p:sp>
        <p:nvSpPr>
          <p:cNvPr id="4" name="Slide Number Placeholder 3">
            <a:extLst>
              <a:ext uri="{FF2B5EF4-FFF2-40B4-BE49-F238E27FC236}">
                <a16:creationId xmlns:a16="http://schemas.microsoft.com/office/drawing/2014/main" id="{200CF547-0EA9-39FF-DB4E-4B1760472718}"/>
              </a:ext>
            </a:extLst>
          </p:cNvPr>
          <p:cNvSpPr>
            <a:spLocks noGrp="1"/>
          </p:cNvSpPr>
          <p:nvPr>
            <p:ph type="sldNum" sz="quarter" idx="4"/>
          </p:nvPr>
        </p:nvSpPr>
        <p:spPr/>
        <p:txBody>
          <a:bodyPr/>
          <a:lstStyle/>
          <a:p>
            <a:fld id="{13A326F7-3D62-4D6D-AF51-CF772FE3461F}" type="slidenum">
              <a:rPr lang="en-US" smtClean="0"/>
              <a:pPr/>
              <a:t>30</a:t>
            </a:fld>
            <a:endParaRPr lang="en-US" dirty="0"/>
          </a:p>
        </p:txBody>
      </p:sp>
      <p:sp>
        <p:nvSpPr>
          <p:cNvPr id="9" name="Content Placeholder 2">
            <a:extLst>
              <a:ext uri="{FF2B5EF4-FFF2-40B4-BE49-F238E27FC236}">
                <a16:creationId xmlns:a16="http://schemas.microsoft.com/office/drawing/2014/main" id="{39C5E271-0CBF-C6D3-B0E8-957A046C7257}"/>
              </a:ext>
            </a:extLst>
          </p:cNvPr>
          <p:cNvSpPr>
            <a:spLocks noGrp="1"/>
          </p:cNvSpPr>
          <p:nvPr>
            <p:ph idx="1"/>
          </p:nvPr>
        </p:nvSpPr>
        <p:spPr>
          <a:xfrm>
            <a:off x="89009" y="1554423"/>
            <a:ext cx="6374544" cy="588142"/>
          </a:xfrm>
        </p:spPr>
        <p:txBody>
          <a:bodyPr>
            <a:normAutofit/>
          </a:bodyPr>
          <a:lstStyle/>
          <a:p>
            <a:pPr marL="0" indent="0">
              <a:buNone/>
            </a:pPr>
            <a:r>
              <a:rPr lang="en-US" b="1" dirty="0"/>
              <a:t>Example:</a:t>
            </a:r>
            <a:endParaRPr lang="en-US" dirty="0"/>
          </a:p>
          <a:p>
            <a:endParaRPr lang="en-US" dirty="0"/>
          </a:p>
        </p:txBody>
      </p:sp>
      <p:sp>
        <p:nvSpPr>
          <p:cNvPr id="12" name="TextBox 11">
            <a:extLst>
              <a:ext uri="{FF2B5EF4-FFF2-40B4-BE49-F238E27FC236}">
                <a16:creationId xmlns:a16="http://schemas.microsoft.com/office/drawing/2014/main" id="{725AA42D-D0CA-61C0-B6CF-186AF921B2B1}"/>
              </a:ext>
            </a:extLst>
          </p:cNvPr>
          <p:cNvSpPr txBox="1"/>
          <p:nvPr/>
        </p:nvSpPr>
        <p:spPr>
          <a:xfrm>
            <a:off x="241730" y="4272364"/>
            <a:ext cx="11499669" cy="2062103"/>
          </a:xfrm>
          <a:prstGeom prst="rect">
            <a:avLst/>
          </a:prstGeom>
          <a:noFill/>
        </p:spPr>
        <p:txBody>
          <a:bodyPr wrap="square">
            <a:spAutoFit/>
          </a:bodyPr>
          <a:lstStyle/>
          <a:p>
            <a:pPr marL="0" indent="0">
              <a:buNone/>
            </a:pPr>
            <a:r>
              <a:rPr lang="en-US" sz="2000" b="1" i="1" dirty="0"/>
              <a:t>First Group</a:t>
            </a:r>
            <a:r>
              <a:rPr lang="en-US" sz="2000" b="1" dirty="0"/>
              <a:t>: </a:t>
            </a:r>
            <a:r>
              <a:rPr lang="en-US" sz="2000" dirty="0"/>
              <a:t>Students who did not earn at least 6 credits (</a:t>
            </a:r>
            <a:r>
              <a:rPr lang="en-US" sz="2000" b="1" dirty="0"/>
              <a:t>not on-track</a:t>
            </a:r>
            <a:r>
              <a:rPr lang="en-US" sz="2000" dirty="0"/>
              <a:t>) in 9</a:t>
            </a:r>
            <a:r>
              <a:rPr lang="en-US" sz="2000" baseline="30000" dirty="0"/>
              <a:t>th</a:t>
            </a:r>
            <a:r>
              <a:rPr lang="en-US" sz="2000" dirty="0"/>
              <a:t> grade during the current year. These students are counted in the </a:t>
            </a:r>
            <a:r>
              <a:rPr lang="en-US" sz="2000" b="1" dirty="0"/>
              <a:t>denominator, but not the numerator</a:t>
            </a:r>
            <a:r>
              <a:rPr lang="en-US" sz="2000" dirty="0"/>
              <a:t>.</a:t>
            </a:r>
          </a:p>
          <a:p>
            <a:pPr marL="0" indent="0">
              <a:buNone/>
            </a:pPr>
            <a:endParaRPr lang="en-US" sz="800" b="1" dirty="0"/>
          </a:p>
          <a:p>
            <a:pPr marL="0" indent="0">
              <a:buNone/>
            </a:pPr>
            <a:r>
              <a:rPr lang="en-US" sz="2000" b="1" i="1" dirty="0"/>
              <a:t>Second Group</a:t>
            </a:r>
            <a:r>
              <a:rPr lang="en-US" sz="2000" b="1" dirty="0"/>
              <a:t>: </a:t>
            </a:r>
            <a:r>
              <a:rPr lang="en-US" sz="2000" dirty="0"/>
              <a:t>Students who did earn at least 6 credits (</a:t>
            </a:r>
            <a:r>
              <a:rPr lang="en-US" sz="2000" b="1" dirty="0"/>
              <a:t>on-track</a:t>
            </a:r>
            <a:r>
              <a:rPr lang="en-US" sz="2000" dirty="0"/>
              <a:t>) in 9</a:t>
            </a:r>
            <a:r>
              <a:rPr lang="en-US" sz="2000" baseline="30000" dirty="0"/>
              <a:t>th</a:t>
            </a:r>
            <a:r>
              <a:rPr lang="en-US" sz="2000" dirty="0"/>
              <a:t> grade during the current year.</a:t>
            </a:r>
          </a:p>
          <a:p>
            <a:pPr marL="0" indent="0">
              <a:buNone/>
            </a:pPr>
            <a:r>
              <a:rPr lang="en-US" sz="2000" dirty="0"/>
              <a:t>These students are counted in </a:t>
            </a:r>
            <a:r>
              <a:rPr lang="en-US" sz="2000" b="1" dirty="0"/>
              <a:t>both the numerator and denominator</a:t>
            </a:r>
            <a:r>
              <a:rPr lang="en-US" sz="2000" dirty="0"/>
              <a:t>.</a:t>
            </a:r>
          </a:p>
          <a:p>
            <a:pPr marL="0" indent="0">
              <a:buNone/>
            </a:pPr>
            <a:endParaRPr lang="en-US" sz="2000" dirty="0"/>
          </a:p>
          <a:p>
            <a:pPr marL="0" indent="0">
              <a:buNone/>
            </a:pPr>
            <a:r>
              <a:rPr lang="en-US" sz="2000" b="1" dirty="0"/>
              <a:t>The On-Track Percentage is calculated by dividing the On-Track Subtotal by the Total.</a:t>
            </a:r>
          </a:p>
        </p:txBody>
      </p:sp>
      <p:sp>
        <p:nvSpPr>
          <p:cNvPr id="5" name="Rectangle 4">
            <a:extLst>
              <a:ext uri="{FF2B5EF4-FFF2-40B4-BE49-F238E27FC236}">
                <a16:creationId xmlns:a16="http://schemas.microsoft.com/office/drawing/2014/main" id="{DCB923A2-9EFD-3BAC-9D8A-BECDB412829F}"/>
              </a:ext>
            </a:extLst>
          </p:cNvPr>
          <p:cNvSpPr/>
          <p:nvPr/>
        </p:nvSpPr>
        <p:spPr>
          <a:xfrm>
            <a:off x="2115671" y="2345850"/>
            <a:ext cx="4069977" cy="1685738"/>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C5BA232-390C-9B60-CC8E-421E6CF54F29}"/>
              </a:ext>
            </a:extLst>
          </p:cNvPr>
          <p:cNvSpPr/>
          <p:nvPr/>
        </p:nvSpPr>
        <p:spPr>
          <a:xfrm>
            <a:off x="6232032" y="2344579"/>
            <a:ext cx="4704909" cy="1685738"/>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88FD0FD-45B6-19C8-CEEA-64223360D7D6}"/>
              </a:ext>
            </a:extLst>
          </p:cNvPr>
          <p:cNvSpPr/>
          <p:nvPr/>
        </p:nvSpPr>
        <p:spPr>
          <a:xfrm>
            <a:off x="9260541" y="3664586"/>
            <a:ext cx="762000" cy="261955"/>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5C9D0C0-3AE6-25A3-A49B-CADED84F5188}"/>
              </a:ext>
            </a:extLst>
          </p:cNvPr>
          <p:cNvSpPr/>
          <p:nvPr/>
        </p:nvSpPr>
        <p:spPr>
          <a:xfrm>
            <a:off x="10076329" y="3664586"/>
            <a:ext cx="762000" cy="261956"/>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207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C150E-94F2-B800-9717-E5759506CF9B}"/>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B1B27907-FFCA-92D8-59ED-DFF3A16F279C}"/>
              </a:ext>
            </a:extLst>
          </p:cNvPr>
          <p:cNvPicPr>
            <a:picLocks noChangeAspect="1"/>
          </p:cNvPicPr>
          <p:nvPr/>
        </p:nvPicPr>
        <p:blipFill>
          <a:blip r:embed="rId2"/>
          <a:stretch>
            <a:fillRect/>
          </a:stretch>
        </p:blipFill>
        <p:spPr>
          <a:xfrm>
            <a:off x="621483" y="2070847"/>
            <a:ext cx="10393225" cy="1933845"/>
          </a:xfrm>
          <a:prstGeom prst="rect">
            <a:avLst/>
          </a:prstGeom>
        </p:spPr>
      </p:pic>
      <p:sp>
        <p:nvSpPr>
          <p:cNvPr id="2" name="Title 1">
            <a:extLst>
              <a:ext uri="{FF2B5EF4-FFF2-40B4-BE49-F238E27FC236}">
                <a16:creationId xmlns:a16="http://schemas.microsoft.com/office/drawing/2014/main" id="{0FC13D2A-F092-F3A5-CBEA-7B19C1619793}"/>
              </a:ext>
            </a:extLst>
          </p:cNvPr>
          <p:cNvSpPr>
            <a:spLocks noGrp="1"/>
          </p:cNvSpPr>
          <p:nvPr>
            <p:ph type="title"/>
          </p:nvPr>
        </p:nvSpPr>
        <p:spPr/>
        <p:txBody>
          <a:bodyPr/>
          <a:lstStyle/>
          <a:p>
            <a:r>
              <a:rPr lang="en-US" dirty="0"/>
              <a:t>Indicator 7 Report</a:t>
            </a:r>
          </a:p>
        </p:txBody>
      </p:sp>
      <p:sp>
        <p:nvSpPr>
          <p:cNvPr id="4" name="Slide Number Placeholder 3">
            <a:extLst>
              <a:ext uri="{FF2B5EF4-FFF2-40B4-BE49-F238E27FC236}">
                <a16:creationId xmlns:a16="http://schemas.microsoft.com/office/drawing/2014/main" id="{4D8882B5-2C83-19BD-2BB7-2D93EA087188}"/>
              </a:ext>
            </a:extLst>
          </p:cNvPr>
          <p:cNvSpPr>
            <a:spLocks noGrp="1"/>
          </p:cNvSpPr>
          <p:nvPr>
            <p:ph type="sldNum" sz="quarter" idx="4"/>
          </p:nvPr>
        </p:nvSpPr>
        <p:spPr/>
        <p:txBody>
          <a:bodyPr/>
          <a:lstStyle/>
          <a:p>
            <a:fld id="{13A326F7-3D62-4D6D-AF51-CF772FE3461F}" type="slidenum">
              <a:rPr lang="en-US" smtClean="0"/>
              <a:pPr/>
              <a:t>31</a:t>
            </a:fld>
            <a:endParaRPr lang="en-US" dirty="0"/>
          </a:p>
        </p:txBody>
      </p:sp>
      <p:sp>
        <p:nvSpPr>
          <p:cNvPr id="9" name="Content Placeholder 2">
            <a:extLst>
              <a:ext uri="{FF2B5EF4-FFF2-40B4-BE49-F238E27FC236}">
                <a16:creationId xmlns:a16="http://schemas.microsoft.com/office/drawing/2014/main" id="{543837A2-477C-5015-BF62-5BD5AC68DF66}"/>
              </a:ext>
            </a:extLst>
          </p:cNvPr>
          <p:cNvSpPr>
            <a:spLocks noGrp="1"/>
          </p:cNvSpPr>
          <p:nvPr>
            <p:ph idx="1"/>
          </p:nvPr>
        </p:nvSpPr>
        <p:spPr>
          <a:xfrm>
            <a:off x="89009" y="1554423"/>
            <a:ext cx="6374544" cy="588142"/>
          </a:xfrm>
        </p:spPr>
        <p:txBody>
          <a:bodyPr>
            <a:normAutofit/>
          </a:bodyPr>
          <a:lstStyle/>
          <a:p>
            <a:pPr marL="0" indent="0">
              <a:buNone/>
            </a:pPr>
            <a:r>
              <a:rPr lang="en-US" b="1" dirty="0"/>
              <a:t>Example:</a:t>
            </a:r>
            <a:endParaRPr lang="en-US" dirty="0"/>
          </a:p>
          <a:p>
            <a:endParaRPr lang="en-US" dirty="0"/>
          </a:p>
        </p:txBody>
      </p:sp>
      <p:sp>
        <p:nvSpPr>
          <p:cNvPr id="3" name="TextBox 2">
            <a:extLst>
              <a:ext uri="{FF2B5EF4-FFF2-40B4-BE49-F238E27FC236}">
                <a16:creationId xmlns:a16="http://schemas.microsoft.com/office/drawing/2014/main" id="{1EC3D1B8-5F31-21AB-1C91-A20078906F3E}"/>
              </a:ext>
            </a:extLst>
          </p:cNvPr>
          <p:cNvSpPr txBox="1"/>
          <p:nvPr/>
        </p:nvSpPr>
        <p:spPr>
          <a:xfrm>
            <a:off x="241730" y="4272364"/>
            <a:ext cx="11499669" cy="1631216"/>
          </a:xfrm>
          <a:prstGeom prst="rect">
            <a:avLst/>
          </a:prstGeom>
          <a:noFill/>
        </p:spPr>
        <p:txBody>
          <a:bodyPr wrap="square">
            <a:spAutoFit/>
          </a:bodyPr>
          <a:lstStyle/>
          <a:p>
            <a:pPr marL="0" indent="0">
              <a:buNone/>
            </a:pPr>
            <a:r>
              <a:rPr lang="en-US" sz="2000" b="1" dirty="0"/>
              <a:t>Double click any cell in this table</a:t>
            </a:r>
            <a:r>
              <a:rPr lang="en-US" sz="2000" b="1" i="1" dirty="0"/>
              <a:t> </a:t>
            </a:r>
            <a:r>
              <a:rPr lang="en-US" sz="2000" dirty="0"/>
              <a:t>to open a student-level table of the students included in that cell.</a:t>
            </a:r>
          </a:p>
          <a:p>
            <a:pPr marL="0" indent="0">
              <a:buNone/>
            </a:pPr>
            <a:endParaRPr lang="en-US" sz="2000" dirty="0"/>
          </a:p>
          <a:p>
            <a:pPr marL="0" indent="0">
              <a:buNone/>
            </a:pPr>
            <a:r>
              <a:rPr lang="en-US" sz="2000" dirty="0"/>
              <a:t>Note: Students that were in your school/district for </a:t>
            </a:r>
            <a:r>
              <a:rPr lang="en-US" sz="2000" b="1" dirty="0"/>
              <a:t>Grade 8 during the prior school year only </a:t>
            </a:r>
            <a:r>
              <a:rPr lang="en-US" sz="2000" dirty="0"/>
              <a:t>(i.e., they were not in your school district for Grade 9 during the current school year) </a:t>
            </a:r>
            <a:r>
              <a:rPr lang="en-US" sz="2000" b="1" dirty="0"/>
              <a:t>will not appear in the student-level tables</a:t>
            </a:r>
            <a:r>
              <a:rPr lang="en-US" sz="2000" dirty="0"/>
              <a:t> due to FERPA regulations.</a:t>
            </a:r>
          </a:p>
        </p:txBody>
      </p:sp>
    </p:spTree>
    <p:extLst>
      <p:ext uri="{BB962C8B-B14F-4D97-AF65-F5344CB8AC3E}">
        <p14:creationId xmlns:p14="http://schemas.microsoft.com/office/powerpoint/2010/main" val="3880573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128C5-D467-ADF3-49BF-923DB396CD3E}"/>
              </a:ext>
            </a:extLst>
          </p:cNvPr>
          <p:cNvSpPr>
            <a:spLocks noGrp="1"/>
          </p:cNvSpPr>
          <p:nvPr>
            <p:ph type="title"/>
          </p:nvPr>
        </p:nvSpPr>
        <p:spPr/>
        <p:txBody>
          <a:bodyPr>
            <a:normAutofit/>
          </a:bodyPr>
          <a:lstStyle/>
          <a:p>
            <a:r>
              <a:rPr lang="en-US" dirty="0"/>
              <a:t>Preview Report</a:t>
            </a:r>
          </a:p>
        </p:txBody>
      </p:sp>
      <p:sp>
        <p:nvSpPr>
          <p:cNvPr id="4" name="Slide Number Placeholder 3">
            <a:extLst>
              <a:ext uri="{FF2B5EF4-FFF2-40B4-BE49-F238E27FC236}">
                <a16:creationId xmlns:a16="http://schemas.microsoft.com/office/drawing/2014/main" id="{95BB5C40-9F64-6E27-5BE8-467081DD0C31}"/>
              </a:ext>
            </a:extLst>
          </p:cNvPr>
          <p:cNvSpPr>
            <a:spLocks noGrp="1"/>
          </p:cNvSpPr>
          <p:nvPr>
            <p:ph type="sldNum" sz="quarter" idx="4"/>
          </p:nvPr>
        </p:nvSpPr>
        <p:spPr/>
        <p:txBody>
          <a:bodyPr/>
          <a:lstStyle/>
          <a:p>
            <a:fld id="{13A326F7-3D62-4D6D-AF51-CF772FE3461F}" type="slidenum">
              <a:rPr lang="en-US" smtClean="0"/>
              <a:pPr/>
              <a:t>32</a:t>
            </a:fld>
            <a:endParaRPr lang="en-US" dirty="0"/>
          </a:p>
        </p:txBody>
      </p:sp>
      <p:sp>
        <p:nvSpPr>
          <p:cNvPr id="11" name="Content Placeholder 2">
            <a:extLst>
              <a:ext uri="{FF2B5EF4-FFF2-40B4-BE49-F238E27FC236}">
                <a16:creationId xmlns:a16="http://schemas.microsoft.com/office/drawing/2014/main" id="{01579A44-25F2-CA7B-781E-382EADB0AA71}"/>
              </a:ext>
            </a:extLst>
          </p:cNvPr>
          <p:cNvSpPr>
            <a:spLocks noGrp="1"/>
          </p:cNvSpPr>
          <p:nvPr>
            <p:ph idx="1"/>
          </p:nvPr>
        </p:nvSpPr>
        <p:spPr>
          <a:xfrm>
            <a:off x="600635" y="1825624"/>
            <a:ext cx="10753165" cy="1867835"/>
          </a:xfrm>
        </p:spPr>
        <p:txBody>
          <a:bodyPr>
            <a:normAutofit/>
          </a:bodyPr>
          <a:lstStyle/>
          <a:p>
            <a:pPr marL="0" indent="0">
              <a:buNone/>
            </a:pPr>
            <a:r>
              <a:rPr lang="en-US" sz="3200" dirty="0"/>
              <a:t>School Year Comparison (top of each tab)</a:t>
            </a:r>
          </a:p>
          <a:p>
            <a:r>
              <a:rPr lang="en-US" dirty="0"/>
              <a:t>Chart compares current results to the previous year.</a:t>
            </a:r>
          </a:p>
          <a:p>
            <a:r>
              <a:rPr lang="en-US" dirty="0"/>
              <a:t>If the difference is &gt;10% (in either direction), the cell will turn red.</a:t>
            </a:r>
          </a:p>
        </p:txBody>
      </p:sp>
      <p:pic>
        <p:nvPicPr>
          <p:cNvPr id="15" name="Picture 14">
            <a:extLst>
              <a:ext uri="{FF2B5EF4-FFF2-40B4-BE49-F238E27FC236}">
                <a16:creationId xmlns:a16="http://schemas.microsoft.com/office/drawing/2014/main" id="{6BAB0DDE-A205-42F4-3D90-97631CDB97EA}"/>
              </a:ext>
            </a:extLst>
          </p:cNvPr>
          <p:cNvPicPr>
            <a:picLocks noChangeAspect="1"/>
          </p:cNvPicPr>
          <p:nvPr/>
        </p:nvPicPr>
        <p:blipFill>
          <a:blip r:embed="rId2"/>
          <a:srcRect l="44260"/>
          <a:stretch/>
        </p:blipFill>
        <p:spPr>
          <a:xfrm>
            <a:off x="4061013" y="3875637"/>
            <a:ext cx="7180729" cy="2483222"/>
          </a:xfrm>
          <a:prstGeom prst="rect">
            <a:avLst/>
          </a:prstGeom>
        </p:spPr>
      </p:pic>
      <p:sp>
        <p:nvSpPr>
          <p:cNvPr id="16" name="Content Placeholder 2">
            <a:extLst>
              <a:ext uri="{FF2B5EF4-FFF2-40B4-BE49-F238E27FC236}">
                <a16:creationId xmlns:a16="http://schemas.microsoft.com/office/drawing/2014/main" id="{FE6D7D50-7808-A184-6605-6E8DE5E7DFEC}"/>
              </a:ext>
            </a:extLst>
          </p:cNvPr>
          <p:cNvSpPr txBox="1">
            <a:spLocks/>
          </p:cNvSpPr>
          <p:nvPr/>
        </p:nvSpPr>
        <p:spPr>
          <a:xfrm>
            <a:off x="372791" y="3827930"/>
            <a:ext cx="3616503" cy="2578636"/>
          </a:xfrm>
          <a:prstGeom prst="rect">
            <a:avLst/>
          </a:prstGeom>
        </p:spPr>
        <p:txBody>
          <a:bodyPr vert="horz" wrap="square" lIns="91440" tIns="45720" rIns="91440" bIns="45720" rtlCol="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Other components in the preview report resemble those from the Accountability Indicator and Indicator 7 reports.</a:t>
            </a:r>
          </a:p>
        </p:txBody>
      </p:sp>
    </p:spTree>
    <p:extLst>
      <p:ext uri="{BB962C8B-B14F-4D97-AF65-F5344CB8AC3E}">
        <p14:creationId xmlns:p14="http://schemas.microsoft.com/office/powerpoint/2010/main" val="3188298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F7DF8-2BA6-46BA-62C0-4A23BD6FF0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FF4A45-24A5-AFB7-0B2B-C7505244DA9A}"/>
              </a:ext>
            </a:extLst>
          </p:cNvPr>
          <p:cNvSpPr>
            <a:spLocks noGrp="1"/>
          </p:cNvSpPr>
          <p:nvPr>
            <p:ph type="title"/>
          </p:nvPr>
        </p:nvSpPr>
        <p:spPr/>
        <p:txBody>
          <a:bodyPr/>
          <a:lstStyle/>
          <a:p>
            <a:r>
              <a:rPr lang="en-US" dirty="0"/>
              <a:t>Preview Report</a:t>
            </a:r>
          </a:p>
        </p:txBody>
      </p:sp>
      <p:sp>
        <p:nvSpPr>
          <p:cNvPr id="4" name="Slide Number Placeholder 3">
            <a:extLst>
              <a:ext uri="{FF2B5EF4-FFF2-40B4-BE49-F238E27FC236}">
                <a16:creationId xmlns:a16="http://schemas.microsoft.com/office/drawing/2014/main" id="{6D71E441-925F-101E-89F4-66E6C9D98C56}"/>
              </a:ext>
            </a:extLst>
          </p:cNvPr>
          <p:cNvSpPr>
            <a:spLocks noGrp="1"/>
          </p:cNvSpPr>
          <p:nvPr>
            <p:ph type="sldNum" sz="quarter" idx="4"/>
          </p:nvPr>
        </p:nvSpPr>
        <p:spPr/>
        <p:txBody>
          <a:bodyPr/>
          <a:lstStyle/>
          <a:p>
            <a:fld id="{13A326F7-3D62-4D6D-AF51-CF772FE3461F}" type="slidenum">
              <a:rPr lang="en-US" smtClean="0"/>
              <a:pPr/>
              <a:t>33</a:t>
            </a:fld>
            <a:endParaRPr lang="en-US" dirty="0"/>
          </a:p>
        </p:txBody>
      </p:sp>
      <p:sp>
        <p:nvSpPr>
          <p:cNvPr id="9" name="Content Placeholder 2">
            <a:extLst>
              <a:ext uri="{FF2B5EF4-FFF2-40B4-BE49-F238E27FC236}">
                <a16:creationId xmlns:a16="http://schemas.microsoft.com/office/drawing/2014/main" id="{7F03BDFA-8EC2-F5F0-9034-66DF02322B0C}"/>
              </a:ext>
            </a:extLst>
          </p:cNvPr>
          <p:cNvSpPr>
            <a:spLocks noGrp="1"/>
          </p:cNvSpPr>
          <p:nvPr>
            <p:ph idx="1"/>
          </p:nvPr>
        </p:nvSpPr>
        <p:spPr>
          <a:xfrm>
            <a:off x="89009" y="1554423"/>
            <a:ext cx="6374544" cy="588142"/>
          </a:xfrm>
        </p:spPr>
        <p:txBody>
          <a:bodyPr>
            <a:normAutofit/>
          </a:bodyPr>
          <a:lstStyle/>
          <a:p>
            <a:pPr marL="0" indent="0">
              <a:buNone/>
            </a:pPr>
            <a:r>
              <a:rPr lang="en-US" b="1" dirty="0"/>
              <a:t>Indicator 5:</a:t>
            </a:r>
            <a:endParaRPr lang="en-US" dirty="0"/>
          </a:p>
          <a:p>
            <a:endParaRPr lang="en-US" dirty="0"/>
          </a:p>
        </p:txBody>
      </p:sp>
      <p:pic>
        <p:nvPicPr>
          <p:cNvPr id="6" name="Picture 5">
            <a:extLst>
              <a:ext uri="{FF2B5EF4-FFF2-40B4-BE49-F238E27FC236}">
                <a16:creationId xmlns:a16="http://schemas.microsoft.com/office/drawing/2014/main" id="{200F2400-464E-D72F-64E5-680B62A59B1A}"/>
              </a:ext>
            </a:extLst>
          </p:cNvPr>
          <p:cNvPicPr>
            <a:picLocks noChangeAspect="1"/>
          </p:cNvPicPr>
          <p:nvPr/>
        </p:nvPicPr>
        <p:blipFill>
          <a:blip r:embed="rId2"/>
          <a:stretch>
            <a:fillRect/>
          </a:stretch>
        </p:blipFill>
        <p:spPr>
          <a:xfrm>
            <a:off x="42658" y="2067168"/>
            <a:ext cx="12060333" cy="4534533"/>
          </a:xfrm>
          <a:prstGeom prst="rect">
            <a:avLst/>
          </a:prstGeom>
        </p:spPr>
      </p:pic>
    </p:spTree>
    <p:extLst>
      <p:ext uri="{BB962C8B-B14F-4D97-AF65-F5344CB8AC3E}">
        <p14:creationId xmlns:p14="http://schemas.microsoft.com/office/powerpoint/2010/main" val="3410052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96422-3F54-C35B-78E9-66972AF0E1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2CF957-D049-0DF4-1E72-DC65077E6A79}"/>
              </a:ext>
            </a:extLst>
          </p:cNvPr>
          <p:cNvSpPr>
            <a:spLocks noGrp="1"/>
          </p:cNvSpPr>
          <p:nvPr>
            <p:ph type="title"/>
          </p:nvPr>
        </p:nvSpPr>
        <p:spPr/>
        <p:txBody>
          <a:bodyPr/>
          <a:lstStyle/>
          <a:p>
            <a:r>
              <a:rPr lang="en-US" dirty="0"/>
              <a:t>Preview Report</a:t>
            </a:r>
          </a:p>
        </p:txBody>
      </p:sp>
      <p:sp>
        <p:nvSpPr>
          <p:cNvPr id="4" name="Slide Number Placeholder 3">
            <a:extLst>
              <a:ext uri="{FF2B5EF4-FFF2-40B4-BE49-F238E27FC236}">
                <a16:creationId xmlns:a16="http://schemas.microsoft.com/office/drawing/2014/main" id="{CB49B970-7F14-30A6-A3A1-3D5DE0D5B683}"/>
              </a:ext>
            </a:extLst>
          </p:cNvPr>
          <p:cNvSpPr>
            <a:spLocks noGrp="1"/>
          </p:cNvSpPr>
          <p:nvPr>
            <p:ph type="sldNum" sz="quarter" idx="4"/>
          </p:nvPr>
        </p:nvSpPr>
        <p:spPr/>
        <p:txBody>
          <a:bodyPr/>
          <a:lstStyle/>
          <a:p>
            <a:fld id="{13A326F7-3D62-4D6D-AF51-CF772FE3461F}" type="slidenum">
              <a:rPr lang="en-US" smtClean="0"/>
              <a:pPr/>
              <a:t>34</a:t>
            </a:fld>
            <a:endParaRPr lang="en-US" dirty="0"/>
          </a:p>
        </p:txBody>
      </p:sp>
      <p:sp>
        <p:nvSpPr>
          <p:cNvPr id="9" name="Content Placeholder 2">
            <a:extLst>
              <a:ext uri="{FF2B5EF4-FFF2-40B4-BE49-F238E27FC236}">
                <a16:creationId xmlns:a16="http://schemas.microsoft.com/office/drawing/2014/main" id="{5206620E-C072-E537-590D-03D4AED85408}"/>
              </a:ext>
            </a:extLst>
          </p:cNvPr>
          <p:cNvSpPr>
            <a:spLocks noGrp="1"/>
          </p:cNvSpPr>
          <p:nvPr>
            <p:ph idx="1"/>
          </p:nvPr>
        </p:nvSpPr>
        <p:spPr>
          <a:xfrm>
            <a:off x="89009" y="1554423"/>
            <a:ext cx="6374544" cy="588142"/>
          </a:xfrm>
        </p:spPr>
        <p:txBody>
          <a:bodyPr>
            <a:normAutofit/>
          </a:bodyPr>
          <a:lstStyle/>
          <a:p>
            <a:pPr marL="0" indent="0">
              <a:buNone/>
            </a:pPr>
            <a:r>
              <a:rPr lang="en-US" b="1" dirty="0"/>
              <a:t>Indicator 7:</a:t>
            </a:r>
            <a:endParaRPr lang="en-US" dirty="0"/>
          </a:p>
          <a:p>
            <a:endParaRPr lang="en-US" dirty="0"/>
          </a:p>
        </p:txBody>
      </p:sp>
      <p:pic>
        <p:nvPicPr>
          <p:cNvPr id="8" name="Picture 7">
            <a:extLst>
              <a:ext uri="{FF2B5EF4-FFF2-40B4-BE49-F238E27FC236}">
                <a16:creationId xmlns:a16="http://schemas.microsoft.com/office/drawing/2014/main" id="{F9E69882-86DB-E991-B232-7ACE73E1BBE1}"/>
              </a:ext>
            </a:extLst>
          </p:cNvPr>
          <p:cNvPicPr>
            <a:picLocks noChangeAspect="1"/>
          </p:cNvPicPr>
          <p:nvPr/>
        </p:nvPicPr>
        <p:blipFill>
          <a:blip r:embed="rId2"/>
          <a:stretch>
            <a:fillRect/>
          </a:stretch>
        </p:blipFill>
        <p:spPr>
          <a:xfrm>
            <a:off x="2359688" y="1138363"/>
            <a:ext cx="9849199" cy="5719637"/>
          </a:xfrm>
          <a:prstGeom prst="rect">
            <a:avLst/>
          </a:prstGeom>
        </p:spPr>
      </p:pic>
    </p:spTree>
    <p:extLst>
      <p:ext uri="{BB962C8B-B14F-4D97-AF65-F5344CB8AC3E}">
        <p14:creationId xmlns:p14="http://schemas.microsoft.com/office/powerpoint/2010/main" val="1134479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20097-C3BB-6219-BE66-785E30C13F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7264CE-CC56-9889-AAA5-7B2038CACA45}"/>
              </a:ext>
            </a:extLst>
          </p:cNvPr>
          <p:cNvSpPr>
            <a:spLocks noGrp="1"/>
          </p:cNvSpPr>
          <p:nvPr>
            <p:ph type="title"/>
          </p:nvPr>
        </p:nvSpPr>
        <p:spPr/>
        <p:txBody>
          <a:bodyPr/>
          <a:lstStyle/>
          <a:p>
            <a:r>
              <a:rPr lang="en-US" dirty="0"/>
              <a:t>Preview Report</a:t>
            </a:r>
          </a:p>
        </p:txBody>
      </p:sp>
      <p:sp>
        <p:nvSpPr>
          <p:cNvPr id="4" name="Slide Number Placeholder 3">
            <a:extLst>
              <a:ext uri="{FF2B5EF4-FFF2-40B4-BE49-F238E27FC236}">
                <a16:creationId xmlns:a16="http://schemas.microsoft.com/office/drawing/2014/main" id="{2E4E53B6-091A-BCBF-D514-51D16D8E80CF}"/>
              </a:ext>
            </a:extLst>
          </p:cNvPr>
          <p:cNvSpPr>
            <a:spLocks noGrp="1"/>
          </p:cNvSpPr>
          <p:nvPr>
            <p:ph type="sldNum" sz="quarter" idx="4"/>
          </p:nvPr>
        </p:nvSpPr>
        <p:spPr/>
        <p:txBody>
          <a:bodyPr/>
          <a:lstStyle/>
          <a:p>
            <a:fld id="{13A326F7-3D62-4D6D-AF51-CF772FE3461F}" type="slidenum">
              <a:rPr lang="en-US" smtClean="0"/>
              <a:pPr/>
              <a:t>35</a:t>
            </a:fld>
            <a:endParaRPr lang="en-US" dirty="0"/>
          </a:p>
        </p:txBody>
      </p:sp>
      <p:sp>
        <p:nvSpPr>
          <p:cNvPr id="9" name="Content Placeholder 2">
            <a:extLst>
              <a:ext uri="{FF2B5EF4-FFF2-40B4-BE49-F238E27FC236}">
                <a16:creationId xmlns:a16="http://schemas.microsoft.com/office/drawing/2014/main" id="{168E4E35-5960-B576-EC9A-7400BF23C885}"/>
              </a:ext>
            </a:extLst>
          </p:cNvPr>
          <p:cNvSpPr>
            <a:spLocks noGrp="1"/>
          </p:cNvSpPr>
          <p:nvPr>
            <p:ph idx="1"/>
          </p:nvPr>
        </p:nvSpPr>
        <p:spPr>
          <a:xfrm>
            <a:off x="89009" y="1554423"/>
            <a:ext cx="6374544" cy="588142"/>
          </a:xfrm>
        </p:spPr>
        <p:txBody>
          <a:bodyPr>
            <a:normAutofit/>
          </a:bodyPr>
          <a:lstStyle/>
          <a:p>
            <a:pPr marL="0" indent="0">
              <a:buNone/>
            </a:pPr>
            <a:r>
              <a:rPr lang="en-US" b="1" dirty="0"/>
              <a:t>Indicator 12:</a:t>
            </a:r>
            <a:endParaRPr lang="en-US" dirty="0"/>
          </a:p>
          <a:p>
            <a:endParaRPr lang="en-US" dirty="0"/>
          </a:p>
        </p:txBody>
      </p:sp>
      <p:pic>
        <p:nvPicPr>
          <p:cNvPr id="5" name="Picture 4">
            <a:extLst>
              <a:ext uri="{FF2B5EF4-FFF2-40B4-BE49-F238E27FC236}">
                <a16:creationId xmlns:a16="http://schemas.microsoft.com/office/drawing/2014/main" id="{2155D850-AA3D-43BC-845E-91C289BDF145}"/>
              </a:ext>
            </a:extLst>
          </p:cNvPr>
          <p:cNvPicPr>
            <a:picLocks noChangeAspect="1"/>
          </p:cNvPicPr>
          <p:nvPr/>
        </p:nvPicPr>
        <p:blipFill>
          <a:blip r:embed="rId2"/>
          <a:stretch>
            <a:fillRect/>
          </a:stretch>
        </p:blipFill>
        <p:spPr>
          <a:xfrm>
            <a:off x="73353" y="2212061"/>
            <a:ext cx="12012701" cy="3724795"/>
          </a:xfrm>
          <a:prstGeom prst="rect">
            <a:avLst/>
          </a:prstGeom>
        </p:spPr>
      </p:pic>
    </p:spTree>
    <p:extLst>
      <p:ext uri="{BB962C8B-B14F-4D97-AF65-F5344CB8AC3E}">
        <p14:creationId xmlns:p14="http://schemas.microsoft.com/office/powerpoint/2010/main" val="4195344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2891C-F930-B14A-231E-B43B67FDAC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589E14-2DBB-EF1A-D1BD-05527ED69A78}"/>
              </a:ext>
            </a:extLst>
          </p:cNvPr>
          <p:cNvSpPr>
            <a:spLocks noGrp="1"/>
          </p:cNvSpPr>
          <p:nvPr>
            <p:ph type="title"/>
          </p:nvPr>
        </p:nvSpPr>
        <p:spPr/>
        <p:txBody>
          <a:bodyPr/>
          <a:lstStyle/>
          <a:p>
            <a:r>
              <a:rPr lang="en-US" sz="4800" dirty="0"/>
              <a:t>Additional Slides </a:t>
            </a:r>
            <a:endParaRPr lang="en-US" dirty="0"/>
          </a:p>
        </p:txBody>
      </p:sp>
      <p:sp>
        <p:nvSpPr>
          <p:cNvPr id="3" name="Slide Number Placeholder 2">
            <a:extLst>
              <a:ext uri="{FF2B5EF4-FFF2-40B4-BE49-F238E27FC236}">
                <a16:creationId xmlns:a16="http://schemas.microsoft.com/office/drawing/2014/main" id="{483096E8-6A83-6746-FB92-3E5A5CA7BFDC}"/>
              </a:ext>
            </a:extLst>
          </p:cNvPr>
          <p:cNvSpPr>
            <a:spLocks noGrp="1"/>
          </p:cNvSpPr>
          <p:nvPr>
            <p:ph type="sldNum" sz="quarter" idx="4"/>
          </p:nvPr>
        </p:nvSpPr>
        <p:spPr/>
        <p:txBody>
          <a:bodyPr/>
          <a:lstStyle/>
          <a:p>
            <a:fld id="{13A326F7-3D62-4D6D-AF51-CF772FE3461F}" type="slidenum">
              <a:rPr lang="en-US" smtClean="0"/>
              <a:pPr/>
              <a:t>36</a:t>
            </a:fld>
            <a:endParaRPr lang="en-US" dirty="0"/>
          </a:p>
        </p:txBody>
      </p:sp>
    </p:spTree>
    <p:extLst>
      <p:ext uri="{BB962C8B-B14F-4D97-AF65-F5344CB8AC3E}">
        <p14:creationId xmlns:p14="http://schemas.microsoft.com/office/powerpoint/2010/main" val="4095914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i="1">
                <a:latin typeface="Arial"/>
                <a:cs typeface="Arial"/>
              </a:rPr>
              <a:t>Indicator 5: Postsecondary Preparation</a:t>
            </a:r>
          </a:p>
        </p:txBody>
      </p:sp>
      <p:sp>
        <p:nvSpPr>
          <p:cNvPr id="3" name="Content Placeholder 2"/>
          <p:cNvSpPr>
            <a:spLocks noGrp="1"/>
          </p:cNvSpPr>
          <p:nvPr>
            <p:ph idx="1"/>
          </p:nvPr>
        </p:nvSpPr>
        <p:spPr>
          <a:xfrm>
            <a:off x="1981200" y="1477462"/>
            <a:ext cx="8229600" cy="4525773"/>
          </a:xfrm>
        </p:spPr>
        <p:txBody>
          <a:bodyPr>
            <a:normAutofit lnSpcReduction="10000"/>
          </a:bodyPr>
          <a:lstStyle/>
          <a:p>
            <a:pPr marL="0" indent="0">
              <a:buNone/>
            </a:pPr>
            <a:r>
              <a:rPr lang="en-US" sz="3200">
                <a:solidFill>
                  <a:srgbClr val="000000"/>
                </a:solidFill>
                <a:latin typeface="Calibri" panose="020F0502020204030204" pitchFamily="34" charset="0"/>
                <a:ea typeface="Times New Roman" panose="02020603050405020304" pitchFamily="18" charset="0"/>
                <a:cs typeface="Arial" panose="020B0604020202020204" pitchFamily="34" charset="0"/>
              </a:rPr>
              <a:t>To count toward Indicator 5, a student must take two courses within the same course type. </a:t>
            </a:r>
          </a:p>
          <a:p>
            <a:pPr lvl="1"/>
            <a:r>
              <a:rPr lang="en-US"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AP course + IB course = YES</a:t>
            </a:r>
          </a:p>
          <a:p>
            <a:pPr lvl="1"/>
            <a:r>
              <a:rPr lang="en-US"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AP course + Workplace Experience  = NO</a:t>
            </a:r>
          </a:p>
          <a:p>
            <a:pPr marL="57150" indent="0">
              <a:buNone/>
            </a:pPr>
            <a:r>
              <a:rPr lang="en-US">
                <a:latin typeface="Calibri" panose="020F0502020204030204" pitchFamily="34" charset="0"/>
                <a:ea typeface="Calibri" panose="020F0502020204030204" pitchFamily="34" charset="0"/>
                <a:cs typeface="Times New Roman" panose="02020603050405020304" pitchFamily="18" charset="0"/>
              </a:rPr>
              <a:t>Many courses count toward more than one course type. </a:t>
            </a:r>
          </a:p>
          <a:p>
            <a:pPr marL="914400" lvl="1" indent="-457200"/>
            <a:r>
              <a:rPr lang="en-US">
                <a:latin typeface="Calibri" panose="020F0502020204030204" pitchFamily="34" charset="0"/>
                <a:ea typeface="Calibri" panose="020F0502020204030204" pitchFamily="34" charset="0"/>
                <a:cs typeface="Times New Roman" panose="02020603050405020304" pitchFamily="18" charset="0"/>
              </a:rPr>
              <a:t>AP Computer Science Principles (AP and CTE-Information Technology cluster)</a:t>
            </a:r>
          </a:p>
          <a:p>
            <a:pPr marL="914400" lvl="1" indent="-457200"/>
            <a:r>
              <a:rPr lang="en-US">
                <a:latin typeface="Calibri" panose="020F0502020204030204" pitchFamily="34" charset="0"/>
                <a:ea typeface="Calibri" panose="020F0502020204030204" pitchFamily="34" charset="0"/>
                <a:cs typeface="Times New Roman" panose="02020603050405020304" pitchFamily="18" charset="0"/>
              </a:rPr>
              <a:t>Business Law course taken for college credit (Dual Enrollment course, CTE-Business Management course, CTE-Law/Public Safety course)</a:t>
            </a:r>
          </a:p>
        </p:txBody>
      </p:sp>
    </p:spTree>
    <p:extLst>
      <p:ext uri="{BB962C8B-B14F-4D97-AF65-F5344CB8AC3E}">
        <p14:creationId xmlns:p14="http://schemas.microsoft.com/office/powerpoint/2010/main" val="3676319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i="1">
                <a:latin typeface="Arial"/>
                <a:cs typeface="Arial"/>
              </a:rPr>
              <a:t>Indicator 5: Postsecondary Preparation</a:t>
            </a:r>
          </a:p>
        </p:txBody>
      </p:sp>
      <p:sp>
        <p:nvSpPr>
          <p:cNvPr id="3" name="Content Placeholder 2"/>
          <p:cNvSpPr>
            <a:spLocks noGrp="1"/>
          </p:cNvSpPr>
          <p:nvPr>
            <p:ph idx="1"/>
          </p:nvPr>
        </p:nvSpPr>
        <p:spPr>
          <a:xfrm>
            <a:off x="1981200" y="1477462"/>
            <a:ext cx="8229600" cy="4525773"/>
          </a:xfrm>
        </p:spPr>
        <p:txBody>
          <a:bodyPr>
            <a:normAutofit fontScale="92500" lnSpcReduction="10000"/>
          </a:bodyPr>
          <a:lstStyle/>
          <a:p>
            <a:pPr marL="0" indent="0">
              <a:buNone/>
            </a:pPr>
            <a:r>
              <a:rPr lang="en-US">
                <a:solidFill>
                  <a:srgbClr val="000000"/>
                </a:solidFill>
                <a:latin typeface="Calibri" panose="020F0502020204030204" pitchFamily="34" charset="0"/>
                <a:ea typeface="Times New Roman" panose="02020603050405020304" pitchFamily="18" charset="0"/>
                <a:cs typeface="Arial" panose="020B0604020202020204" pitchFamily="34" charset="0"/>
              </a:rPr>
              <a:t>Indicator 5 is a cumulative lookback across all courses taken in grades 9-12, however only 11th and 12th graders are included. </a:t>
            </a:r>
          </a:p>
          <a:p>
            <a:r>
              <a:rPr lang="en-US">
                <a:solidFill>
                  <a:srgbClr val="000000"/>
                </a:solidFill>
                <a:latin typeface="Calibri" panose="020F0502020204030204" pitchFamily="34" charset="0"/>
                <a:ea typeface="Times New Roman" panose="02020603050405020304" pitchFamily="18" charset="0"/>
                <a:cs typeface="Arial" panose="020B0604020202020204" pitchFamily="34" charset="0"/>
              </a:rPr>
              <a:t>For example, a student who takes two AP courses in 9th grade</a:t>
            </a:r>
          </a:p>
          <a:p>
            <a:pPr lvl="1"/>
            <a:r>
              <a:rPr lang="en-US">
                <a:solidFill>
                  <a:srgbClr val="000000"/>
                </a:solidFill>
                <a:latin typeface="Calibri" panose="020F0502020204030204" pitchFamily="34" charset="0"/>
                <a:ea typeface="Times New Roman" panose="02020603050405020304" pitchFamily="18" charset="0"/>
                <a:cs typeface="Arial" panose="020B0604020202020204" pitchFamily="34" charset="0"/>
              </a:rPr>
              <a:t>Will not be counted toward (or against) Indicator 5 in either 9th or 10th grade</a:t>
            </a:r>
          </a:p>
          <a:p>
            <a:pPr lvl="1"/>
            <a:r>
              <a:rPr lang="en-US">
                <a:solidFill>
                  <a:srgbClr val="000000"/>
                </a:solidFill>
                <a:latin typeface="Calibri" panose="020F0502020204030204" pitchFamily="34" charset="0"/>
                <a:ea typeface="Times New Roman" panose="02020603050405020304" pitchFamily="18" charset="0"/>
                <a:cs typeface="Arial" panose="020B0604020202020204" pitchFamily="34" charset="0"/>
              </a:rPr>
              <a:t>Will be counted toward Indicator 5 in both 11th and 12th grade, even if they didn’t take any other AP/IB/DE classes after 9th grade.</a:t>
            </a:r>
          </a:p>
          <a:p>
            <a:r>
              <a:rPr lang="en-US">
                <a:solidFill>
                  <a:srgbClr val="000000"/>
                </a:solidFill>
                <a:latin typeface="Calibri" panose="020F0502020204030204" pitchFamily="34" charset="0"/>
                <a:ea typeface="Times New Roman" panose="02020603050405020304" pitchFamily="18" charset="0"/>
                <a:cs typeface="Arial" panose="020B0604020202020204" pitchFamily="34" charset="0"/>
              </a:rPr>
              <a:t>When a student repeats a grade, courses taken in both school years will count toward indicator 5. </a:t>
            </a:r>
          </a:p>
        </p:txBody>
      </p:sp>
    </p:spTree>
    <p:extLst>
      <p:ext uri="{BB962C8B-B14F-4D97-AF65-F5344CB8AC3E}">
        <p14:creationId xmlns:p14="http://schemas.microsoft.com/office/powerpoint/2010/main" val="3090202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i="1">
                <a:latin typeface="Arial"/>
                <a:cs typeface="Arial"/>
              </a:rPr>
              <a:t>Indicator 5: Postsecondary Preparation</a:t>
            </a:r>
          </a:p>
        </p:txBody>
      </p:sp>
      <p:sp>
        <p:nvSpPr>
          <p:cNvPr id="3" name="Content Placeholder 2"/>
          <p:cNvSpPr>
            <a:spLocks noGrp="1"/>
          </p:cNvSpPr>
          <p:nvPr>
            <p:ph idx="1"/>
          </p:nvPr>
        </p:nvSpPr>
        <p:spPr>
          <a:xfrm>
            <a:off x="2126139" y="1668569"/>
            <a:ext cx="8229600" cy="4525773"/>
          </a:xfrm>
        </p:spPr>
        <p:txBody>
          <a:bodyPr>
            <a:normAutofit/>
          </a:bodyPr>
          <a:lstStyle/>
          <a:p>
            <a:pPr marL="0" indent="0">
              <a:buNone/>
            </a:pPr>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AP, IB, CTE, and Workplace Experience are all </a:t>
            </a:r>
            <a:r>
              <a:rPr lang="en-US" b="1" dirty="0">
                <a:solidFill>
                  <a:srgbClr val="000000"/>
                </a:solidFill>
                <a:latin typeface="Calibri" panose="020F0502020204030204" pitchFamily="34" charset="0"/>
                <a:ea typeface="Times New Roman" panose="02020603050405020304" pitchFamily="18" charset="0"/>
                <a:cs typeface="Arial" panose="020B0604020202020204" pitchFamily="34" charset="0"/>
              </a:rPr>
              <a:t>course-level properties</a:t>
            </a:r>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 Dual Enrollment is a </a:t>
            </a:r>
            <a:r>
              <a:rPr lang="en-US" b="1" dirty="0">
                <a:solidFill>
                  <a:srgbClr val="000000"/>
                </a:solidFill>
                <a:latin typeface="Calibri" panose="020F0502020204030204" pitchFamily="34" charset="0"/>
                <a:ea typeface="Times New Roman" panose="02020603050405020304" pitchFamily="18" charset="0"/>
                <a:cs typeface="Arial" panose="020B0604020202020204" pitchFamily="34" charset="0"/>
              </a:rPr>
              <a:t>student-course record property</a:t>
            </a:r>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p>
          <a:p>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A student-course record should only be indicated as dual enrollment if the student is registered to receive college credit.</a:t>
            </a:r>
          </a:p>
          <a:p>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Ensure that the dual enrollment field is completed for all dual enrollment records.</a:t>
            </a:r>
          </a:p>
          <a:p>
            <a:pPr marL="0" indent="0">
              <a:buNone/>
            </a:pPr>
            <a:endPar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p:txBody>
      </p:sp>
      <p:sp>
        <p:nvSpPr>
          <p:cNvPr id="7" name="Slide Number Placeholder 6">
            <a:extLst>
              <a:ext uri="{FF2B5EF4-FFF2-40B4-BE49-F238E27FC236}">
                <a16:creationId xmlns:a16="http://schemas.microsoft.com/office/drawing/2014/main" id="{892D4CDF-A419-9AB1-D8F6-624E52D92D3C}"/>
              </a:ext>
            </a:extLst>
          </p:cNvPr>
          <p:cNvSpPr>
            <a:spLocks noGrp="1"/>
          </p:cNvSpPr>
          <p:nvPr>
            <p:ph type="sldNum" sz="quarter" idx="12"/>
          </p:nvPr>
        </p:nvSpPr>
        <p:spPr>
          <a:xfrm>
            <a:off x="9832312" y="631031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4F2258D-CF54-2C4E-9726-8648A0B8DDCC}" type="slidenum">
              <a:rPr lang="en-US" smtClean="0"/>
              <a:pPr/>
              <a:t>39</a:t>
            </a:fld>
            <a:endParaRPr lang="en-US" dirty="0"/>
          </a:p>
        </p:txBody>
      </p:sp>
    </p:spTree>
    <p:extLst>
      <p:ext uri="{BB962C8B-B14F-4D97-AF65-F5344CB8AC3E}">
        <p14:creationId xmlns:p14="http://schemas.microsoft.com/office/powerpoint/2010/main" val="1795844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387E75-2AFB-42E5-C564-03765A43D5EF}"/>
              </a:ext>
            </a:extLst>
          </p:cNvPr>
          <p:cNvPicPr>
            <a:picLocks noChangeAspect="1"/>
          </p:cNvPicPr>
          <p:nvPr/>
        </p:nvPicPr>
        <p:blipFill rotWithShape="1">
          <a:blip r:embed="rId3"/>
          <a:srcRect b="12957"/>
          <a:stretch/>
        </p:blipFill>
        <p:spPr>
          <a:xfrm>
            <a:off x="818601" y="1436698"/>
            <a:ext cx="10382799" cy="4187629"/>
          </a:xfrm>
          <a:prstGeom prst="rect">
            <a:avLst/>
          </a:prstGeom>
        </p:spPr>
      </p:pic>
      <p:sp>
        <p:nvSpPr>
          <p:cNvPr id="2" name="Title 1"/>
          <p:cNvSpPr>
            <a:spLocks noGrp="1"/>
          </p:cNvSpPr>
          <p:nvPr>
            <p:ph type="title"/>
          </p:nvPr>
        </p:nvSpPr>
        <p:spPr>
          <a:xfrm>
            <a:off x="1879929" y="78480"/>
            <a:ext cx="7886700" cy="1325563"/>
          </a:xfrm>
        </p:spPr>
        <p:txBody>
          <a:bodyPr>
            <a:normAutofit fontScale="90000"/>
          </a:bodyPr>
          <a:lstStyle/>
          <a:p>
            <a:pPr algn="ctr"/>
            <a:r>
              <a:rPr lang="en-US" sz="4500" dirty="0"/>
              <a:t>EdSight Secure Resource Library</a:t>
            </a:r>
          </a:p>
        </p:txBody>
      </p:sp>
      <p:sp>
        <p:nvSpPr>
          <p:cNvPr id="9" name="Rectangle 8">
            <a:extLst>
              <a:ext uri="{FF2B5EF4-FFF2-40B4-BE49-F238E27FC236}">
                <a16:creationId xmlns:a16="http://schemas.microsoft.com/office/drawing/2014/main" id="{EBC0D46A-63DD-E703-848E-B6B967B78F44}"/>
              </a:ext>
            </a:extLst>
          </p:cNvPr>
          <p:cNvSpPr/>
          <p:nvPr/>
        </p:nvSpPr>
        <p:spPr>
          <a:xfrm>
            <a:off x="1671239" y="5276575"/>
            <a:ext cx="2173970" cy="3841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3ABF6F7-F66D-E9E0-58E7-439D412A9D65}"/>
              </a:ext>
            </a:extLst>
          </p:cNvPr>
          <p:cNvSpPr txBox="1"/>
          <p:nvPr/>
        </p:nvSpPr>
        <p:spPr>
          <a:xfrm>
            <a:off x="4491763" y="5697203"/>
            <a:ext cx="6709637" cy="584775"/>
          </a:xfrm>
          <a:prstGeom prst="rect">
            <a:avLst/>
          </a:prstGeom>
          <a:noFill/>
        </p:spPr>
        <p:txBody>
          <a:bodyPr wrap="square" rtlCol="0">
            <a:spAutoFit/>
          </a:bodyPr>
          <a:lstStyle/>
          <a:p>
            <a:r>
              <a:rPr lang="en-US" sz="1600" i="1" dirty="0"/>
              <a:t>Click the link on the EdSight Secure welcome page to access the </a:t>
            </a:r>
            <a:r>
              <a:rPr lang="en-US" sz="1600" b="1" i="1" dirty="0">
                <a:solidFill>
                  <a:srgbClr val="FF0000"/>
                </a:solidFill>
              </a:rPr>
              <a:t>Resource Library</a:t>
            </a:r>
            <a:r>
              <a:rPr lang="en-US" sz="1600" i="1" dirty="0"/>
              <a:t>. Additional videos are available on the </a:t>
            </a:r>
            <a:r>
              <a:rPr lang="en-US" sz="1600" i="1" dirty="0">
                <a:hlinkClick r:id="rId4"/>
              </a:rPr>
              <a:t>CSDE YouTube channel</a:t>
            </a:r>
            <a:r>
              <a:rPr lang="en-US" sz="1600" i="1" dirty="0"/>
              <a:t>.</a:t>
            </a:r>
          </a:p>
        </p:txBody>
      </p:sp>
      <p:cxnSp>
        <p:nvCxnSpPr>
          <p:cNvPr id="12" name="Straight Arrow Connector 11">
            <a:extLst>
              <a:ext uri="{FF2B5EF4-FFF2-40B4-BE49-F238E27FC236}">
                <a16:creationId xmlns:a16="http://schemas.microsoft.com/office/drawing/2014/main" id="{7ECCA834-F4C0-4BB5-9568-81221B1AEAF6}"/>
              </a:ext>
            </a:extLst>
          </p:cNvPr>
          <p:cNvCxnSpPr>
            <a:cxnSpLocks/>
          </p:cNvCxnSpPr>
          <p:nvPr/>
        </p:nvCxnSpPr>
        <p:spPr>
          <a:xfrm flipH="1" flipV="1">
            <a:off x="3897460" y="5582657"/>
            <a:ext cx="543911" cy="3984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307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i="1">
                <a:latin typeface="Arial"/>
                <a:cs typeface="Arial"/>
              </a:rPr>
              <a:t>Indicator 5: Postsecondary Preparation</a:t>
            </a:r>
          </a:p>
        </p:txBody>
      </p:sp>
      <p:sp>
        <p:nvSpPr>
          <p:cNvPr id="3" name="Content Placeholder 2"/>
          <p:cNvSpPr>
            <a:spLocks noGrp="1"/>
          </p:cNvSpPr>
          <p:nvPr>
            <p:ph idx="1"/>
          </p:nvPr>
        </p:nvSpPr>
        <p:spPr>
          <a:xfrm>
            <a:off x="1987826" y="1477462"/>
            <a:ext cx="8229600" cy="4525773"/>
          </a:xfrm>
        </p:spPr>
        <p:txBody>
          <a:bodyPr>
            <a:normAutofit/>
          </a:bodyPr>
          <a:lstStyle/>
          <a:p>
            <a:pPr marL="0" indent="0">
              <a:buNone/>
            </a:pPr>
            <a:endParaRPr lang="en-US">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en-US">
              <a:solidFill>
                <a:srgbClr val="000000"/>
              </a:solidFill>
              <a:latin typeface="Calibri" panose="020F0502020204030204" pitchFamily="34" charset="0"/>
              <a:ea typeface="Times New Roman" panose="02020603050405020304" pitchFamily="18" charset="0"/>
              <a:cs typeface="Arial" panose="020B0604020202020204" pitchFamily="34" charset="0"/>
            </a:endParaRPr>
          </a:p>
        </p:txBody>
      </p:sp>
      <p:graphicFrame>
        <p:nvGraphicFramePr>
          <p:cNvPr id="9" name="Table 8">
            <a:extLst>
              <a:ext uri="{FF2B5EF4-FFF2-40B4-BE49-F238E27FC236}">
                <a16:creationId xmlns:a16="http://schemas.microsoft.com/office/drawing/2014/main" id="{2B7FAFDC-F82E-B980-5C39-EF2ED6969D85}"/>
              </a:ext>
            </a:extLst>
          </p:cNvPr>
          <p:cNvGraphicFramePr>
            <a:graphicFrameLocks noGrp="1"/>
          </p:cNvGraphicFramePr>
          <p:nvPr>
            <p:extLst>
              <p:ext uri="{D42A27DB-BD31-4B8C-83A1-F6EECF244321}">
                <p14:modId xmlns:p14="http://schemas.microsoft.com/office/powerpoint/2010/main" val="1241783223"/>
              </p:ext>
            </p:extLst>
          </p:nvPr>
        </p:nvGraphicFramePr>
        <p:xfrm>
          <a:off x="2087217" y="3078759"/>
          <a:ext cx="8030818" cy="3414116"/>
        </p:xfrm>
        <a:graphic>
          <a:graphicData uri="http://schemas.openxmlformats.org/drawingml/2006/table">
            <a:tbl>
              <a:tblPr firstRow="1" firstCol="1" bandRow="1"/>
              <a:tblGrid>
                <a:gridCol w="1140273">
                  <a:extLst>
                    <a:ext uri="{9D8B030D-6E8A-4147-A177-3AD203B41FA5}">
                      <a16:colId xmlns:a16="http://schemas.microsoft.com/office/drawing/2014/main" val="750513950"/>
                    </a:ext>
                  </a:extLst>
                </a:gridCol>
                <a:gridCol w="1330748">
                  <a:extLst>
                    <a:ext uri="{9D8B030D-6E8A-4147-A177-3AD203B41FA5}">
                      <a16:colId xmlns:a16="http://schemas.microsoft.com/office/drawing/2014/main" val="3902385521"/>
                    </a:ext>
                  </a:extLst>
                </a:gridCol>
                <a:gridCol w="5559797">
                  <a:extLst>
                    <a:ext uri="{9D8B030D-6E8A-4147-A177-3AD203B41FA5}">
                      <a16:colId xmlns:a16="http://schemas.microsoft.com/office/drawing/2014/main" val="221212432"/>
                    </a:ext>
                  </a:extLst>
                </a:gridCol>
              </a:tblGrid>
              <a:tr h="311848">
                <a:tc>
                  <a:txBody>
                    <a:bodyPr/>
                    <a:lstStyle/>
                    <a:p>
                      <a:pPr marL="0" marR="0">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SCED Code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Course Title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Description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617008133"/>
                  </a:ext>
                </a:extLst>
              </a:tr>
              <a:tr h="1674464">
                <a:tc>
                  <a:txBody>
                    <a:bodyPr/>
                    <a:lstStyle/>
                    <a:p>
                      <a:pPr marL="0" marR="0">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02203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 Statistics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Following the College Board's suggested curriculum designed to parallel college-level statistics courses, AP Statistics courses introduce students to the major concepts and tools for collecting, analyzing, and drawing conclusions from data. Students are exposed to four broad conceptual themes: exploring data, sampling and experimentation, anticipating patterns, and statistical inference.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6541837"/>
                  </a:ext>
                </a:extLst>
              </a:tr>
              <a:tr h="1395388">
                <a:tc>
                  <a:txBody>
                    <a:bodyPr/>
                    <a:lstStyle/>
                    <a:p>
                      <a:pPr marL="0" marR="0">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02205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Statistics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Statistics courses involve the major concepts and methods used to collect, analyze, and draw conclusions from data. Topics typically include populations and samples, measures of central tendency and variability, hypothesis testing, presentation, and making statistical inferences.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4717327"/>
                  </a:ext>
                </a:extLst>
              </a:tr>
            </a:tbl>
          </a:graphicData>
        </a:graphic>
      </p:graphicFrame>
      <p:sp>
        <p:nvSpPr>
          <p:cNvPr id="11" name="TextBox 10">
            <a:extLst>
              <a:ext uri="{FF2B5EF4-FFF2-40B4-BE49-F238E27FC236}">
                <a16:creationId xmlns:a16="http://schemas.microsoft.com/office/drawing/2014/main" id="{28A2DAC0-6433-60B1-8865-058AD28734AD}"/>
              </a:ext>
            </a:extLst>
          </p:cNvPr>
          <p:cNvSpPr txBox="1"/>
          <p:nvPr/>
        </p:nvSpPr>
        <p:spPr>
          <a:xfrm>
            <a:off x="2087217" y="1770279"/>
            <a:ext cx="7832617" cy="1015663"/>
          </a:xfrm>
          <a:prstGeom prst="rect">
            <a:avLst/>
          </a:prstGeom>
          <a:noFill/>
        </p:spPr>
        <p:txBody>
          <a:bodyPr wrap="square" rtlCol="0">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Be sure that you are using the correct course codes for AP or IB courses. For example, the courses below have very similar course titles and descriptions, but only 02203 will be counted as an AP course.</a:t>
            </a:r>
            <a:endParaRPr lang="en-US" sz="2000" dirty="0"/>
          </a:p>
        </p:txBody>
      </p:sp>
    </p:spTree>
    <p:extLst>
      <p:ext uri="{BB962C8B-B14F-4D97-AF65-F5344CB8AC3E}">
        <p14:creationId xmlns:p14="http://schemas.microsoft.com/office/powerpoint/2010/main" val="1644247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i="1">
                <a:latin typeface="Arial"/>
                <a:cs typeface="Arial"/>
              </a:rPr>
              <a:t>Indicator 5: Postsecondary Preparation</a:t>
            </a:r>
          </a:p>
        </p:txBody>
      </p:sp>
      <p:sp>
        <p:nvSpPr>
          <p:cNvPr id="3" name="Content Placeholder 2"/>
          <p:cNvSpPr>
            <a:spLocks noGrp="1"/>
          </p:cNvSpPr>
          <p:nvPr>
            <p:ph idx="1"/>
          </p:nvPr>
        </p:nvSpPr>
        <p:spPr>
          <a:xfrm>
            <a:off x="1987826" y="1477462"/>
            <a:ext cx="8229600" cy="4525773"/>
          </a:xfrm>
        </p:spPr>
        <p:txBody>
          <a:bodyPr>
            <a:normAutofit/>
          </a:bodyPr>
          <a:lstStyle/>
          <a:p>
            <a:pPr marL="0" indent="0">
              <a:buNone/>
            </a:pPr>
            <a:endParaRPr lang="en-US">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en-US">
              <a:solidFill>
                <a:srgbClr val="000000"/>
              </a:solidFill>
              <a:latin typeface="Calibri" panose="020F0502020204030204" pitchFamily="34" charset="0"/>
              <a:ea typeface="Times New Roman" panose="02020603050405020304" pitchFamily="18" charset="0"/>
              <a:cs typeface="Arial" panose="020B0604020202020204" pitchFamily="34" charset="0"/>
            </a:endParaRPr>
          </a:p>
        </p:txBody>
      </p:sp>
      <p:sp>
        <p:nvSpPr>
          <p:cNvPr id="11" name="TextBox 10">
            <a:extLst>
              <a:ext uri="{FF2B5EF4-FFF2-40B4-BE49-F238E27FC236}">
                <a16:creationId xmlns:a16="http://schemas.microsoft.com/office/drawing/2014/main" id="{28A2DAC0-6433-60B1-8865-058AD28734AD}"/>
              </a:ext>
            </a:extLst>
          </p:cNvPr>
          <p:cNvSpPr txBox="1"/>
          <p:nvPr/>
        </p:nvSpPr>
        <p:spPr>
          <a:xfrm>
            <a:off x="2111981" y="1901959"/>
            <a:ext cx="7832617" cy="1631216"/>
          </a:xfrm>
          <a:prstGeom prst="rect">
            <a:avLst/>
          </a:prstGeom>
          <a:noFill/>
        </p:spPr>
        <p:txBody>
          <a:bodyPr wrap="square" rtlCol="0">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To count toward Indicator 5, both CTE courses must be taken in the same cluster. In the example below, Mechatronics + Refrigeration would not count toward Indicator 5, but Mechatronics + Marine Mechanics or Mechatronics + Industrial Art would (see quick links for CTE Course Mapping). </a:t>
            </a:r>
          </a:p>
        </p:txBody>
      </p:sp>
      <p:graphicFrame>
        <p:nvGraphicFramePr>
          <p:cNvPr id="7" name="Table 6">
            <a:extLst>
              <a:ext uri="{FF2B5EF4-FFF2-40B4-BE49-F238E27FC236}">
                <a16:creationId xmlns:a16="http://schemas.microsoft.com/office/drawing/2014/main" id="{E2CD9036-74F0-0809-AE33-7B8C067AACCF}"/>
              </a:ext>
            </a:extLst>
          </p:cNvPr>
          <p:cNvGraphicFramePr>
            <a:graphicFrameLocks noGrp="1"/>
          </p:cNvGraphicFramePr>
          <p:nvPr>
            <p:extLst>
              <p:ext uri="{D42A27DB-BD31-4B8C-83A1-F6EECF244321}">
                <p14:modId xmlns:p14="http://schemas.microsoft.com/office/powerpoint/2010/main" val="3349575256"/>
              </p:ext>
            </p:extLst>
          </p:nvPr>
        </p:nvGraphicFramePr>
        <p:xfrm>
          <a:off x="1802587" y="3647836"/>
          <a:ext cx="8216348" cy="1814775"/>
        </p:xfrm>
        <a:graphic>
          <a:graphicData uri="http://schemas.openxmlformats.org/drawingml/2006/table">
            <a:tbl>
              <a:tblPr firstRow="1" firstCol="1" bandRow="1"/>
              <a:tblGrid>
                <a:gridCol w="1881809">
                  <a:extLst>
                    <a:ext uri="{9D8B030D-6E8A-4147-A177-3AD203B41FA5}">
                      <a16:colId xmlns:a16="http://schemas.microsoft.com/office/drawing/2014/main" val="1908722774"/>
                    </a:ext>
                  </a:extLst>
                </a:gridCol>
                <a:gridCol w="2690191">
                  <a:extLst>
                    <a:ext uri="{9D8B030D-6E8A-4147-A177-3AD203B41FA5}">
                      <a16:colId xmlns:a16="http://schemas.microsoft.com/office/drawing/2014/main" val="3652597336"/>
                    </a:ext>
                  </a:extLst>
                </a:gridCol>
                <a:gridCol w="1823202">
                  <a:extLst>
                    <a:ext uri="{9D8B030D-6E8A-4147-A177-3AD203B41FA5}">
                      <a16:colId xmlns:a16="http://schemas.microsoft.com/office/drawing/2014/main" val="734912965"/>
                    </a:ext>
                  </a:extLst>
                </a:gridCol>
                <a:gridCol w="1821146">
                  <a:extLst>
                    <a:ext uri="{9D8B030D-6E8A-4147-A177-3AD203B41FA5}">
                      <a16:colId xmlns:a16="http://schemas.microsoft.com/office/drawing/2014/main" val="2322366405"/>
                    </a:ext>
                  </a:extLst>
                </a:gridCol>
              </a:tblGrid>
              <a:tr h="362955">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Course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Architecture/Construction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Manufacturing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Transportation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870120614"/>
                  </a:ext>
                </a:extLst>
              </a:tr>
              <a:tr h="362955">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Mechatronics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799525"/>
                  </a:ext>
                </a:extLst>
              </a:tr>
              <a:tr h="362955">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Refrigeration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8062780"/>
                  </a:ext>
                </a:extLst>
              </a:tr>
              <a:tr h="362955">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Marine Mechanics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3431993"/>
                  </a:ext>
                </a:extLst>
              </a:tr>
              <a:tr h="362955">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Industrial Art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5342693"/>
                  </a:ext>
                </a:extLst>
              </a:tr>
            </a:tbl>
          </a:graphicData>
        </a:graphic>
      </p:graphicFrame>
      <p:sp>
        <p:nvSpPr>
          <p:cNvPr id="9" name="TextBox 8">
            <a:extLst>
              <a:ext uri="{FF2B5EF4-FFF2-40B4-BE49-F238E27FC236}">
                <a16:creationId xmlns:a16="http://schemas.microsoft.com/office/drawing/2014/main" id="{7EDCE85C-5A49-DB68-D285-4580266EB04F}"/>
              </a:ext>
            </a:extLst>
          </p:cNvPr>
          <p:cNvSpPr txBox="1"/>
          <p:nvPr/>
        </p:nvSpPr>
        <p:spPr>
          <a:xfrm>
            <a:off x="2111981" y="5577272"/>
            <a:ext cx="8136503" cy="707886"/>
          </a:xfrm>
          <a:prstGeom prst="rect">
            <a:avLst/>
          </a:prstGeom>
          <a:noFill/>
        </p:spPr>
        <p:txBody>
          <a:bodyPr wrap="square">
            <a:spAutoFit/>
          </a:bodyPr>
          <a:lstStyle/>
          <a:p>
            <a:r>
              <a:rPr lang="en-US"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For the purpose of Indicator 5, two courses taken in the </a:t>
            </a:r>
            <a:r>
              <a:rPr lang="en-US" sz="2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same school year</a:t>
            </a:r>
            <a:r>
              <a:rPr lang="en-US"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 with the </a:t>
            </a:r>
            <a:r>
              <a:rPr lang="en-US" sz="2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same SCED code</a:t>
            </a:r>
            <a:r>
              <a:rPr lang="en-US"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 will count as only </a:t>
            </a:r>
            <a:r>
              <a:rPr lang="en-US" sz="2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one course</a:t>
            </a:r>
            <a:r>
              <a:rPr lang="en-US" sz="2000"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p>
        </p:txBody>
      </p:sp>
      <p:sp>
        <p:nvSpPr>
          <p:cNvPr id="8" name="Slide Number Placeholder 7">
            <a:extLst>
              <a:ext uri="{FF2B5EF4-FFF2-40B4-BE49-F238E27FC236}">
                <a16:creationId xmlns:a16="http://schemas.microsoft.com/office/drawing/2014/main" id="{984199DB-FA6A-433C-D9C3-E01BCB779D1D}"/>
              </a:ext>
            </a:extLst>
          </p:cNvPr>
          <p:cNvSpPr>
            <a:spLocks noGrp="1"/>
          </p:cNvSpPr>
          <p:nvPr>
            <p:ph type="sldNum" sz="quarter" idx="12"/>
          </p:nvPr>
        </p:nvSpPr>
        <p:spPr>
          <a:xfrm>
            <a:off x="9832312" y="631466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4F2258D-CF54-2C4E-9726-8648A0B8DDCC}" type="slidenum">
              <a:rPr lang="en-US" smtClean="0"/>
              <a:pPr/>
              <a:t>41</a:t>
            </a:fld>
            <a:endParaRPr lang="en-US" dirty="0"/>
          </a:p>
        </p:txBody>
      </p:sp>
    </p:spTree>
    <p:extLst>
      <p:ext uri="{BB962C8B-B14F-4D97-AF65-F5344CB8AC3E}">
        <p14:creationId xmlns:p14="http://schemas.microsoft.com/office/powerpoint/2010/main" val="9263750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876" y="274638"/>
            <a:ext cx="8910797" cy="1143000"/>
          </a:xfrm>
        </p:spPr>
        <p:txBody>
          <a:bodyPr>
            <a:normAutofit fontScale="90000"/>
          </a:bodyPr>
          <a:lstStyle/>
          <a:p>
            <a:r>
              <a:rPr lang="en-US" sz="3600" i="1">
                <a:latin typeface="Arial"/>
                <a:cs typeface="Arial"/>
              </a:rPr>
              <a:t>Indicator 7: </a:t>
            </a:r>
            <a:br>
              <a:rPr lang="en-US" sz="3600" i="1">
                <a:latin typeface="Arial"/>
                <a:cs typeface="Arial"/>
              </a:rPr>
            </a:br>
            <a:r>
              <a:rPr lang="en-US" sz="3600" i="1">
                <a:latin typeface="Arial"/>
                <a:cs typeface="Arial"/>
              </a:rPr>
              <a:t>Schools/Districts with Grade 9 (not Grade 8)</a:t>
            </a:r>
          </a:p>
        </p:txBody>
      </p:sp>
      <p:sp>
        <p:nvSpPr>
          <p:cNvPr id="3" name="Content Placeholder 2"/>
          <p:cNvSpPr>
            <a:spLocks noGrp="1"/>
          </p:cNvSpPr>
          <p:nvPr>
            <p:ph idx="1"/>
          </p:nvPr>
        </p:nvSpPr>
        <p:spPr>
          <a:xfrm>
            <a:off x="1993474" y="1831030"/>
            <a:ext cx="8229600" cy="4291901"/>
          </a:xfrm>
        </p:spPr>
        <p:txBody>
          <a:bodyPr>
            <a:normAutofit/>
          </a:bodyPr>
          <a:lstStyle/>
          <a:p>
            <a:pPr marL="0" indent="0">
              <a:buNone/>
            </a:pPr>
            <a:r>
              <a:rPr lang="en-US" sz="3200" i="1" dirty="0">
                <a:latin typeface="Calibri" panose="020F0502020204030204" pitchFamily="34" charset="0"/>
                <a:ea typeface="Times New Roman" panose="02020603050405020304" pitchFamily="18" charset="0"/>
                <a:cs typeface="Times New Roman" panose="02020603050405020304" pitchFamily="18" charset="0"/>
              </a:rPr>
              <a:t>Denominator</a:t>
            </a:r>
            <a:r>
              <a:rPr lang="en-US" sz="3200" dirty="0">
                <a:latin typeface="Calibri" panose="020F0502020204030204" pitchFamily="34" charset="0"/>
                <a:ea typeface="Times New Roman" panose="02020603050405020304" pitchFamily="18" charset="0"/>
                <a:cs typeface="Times New Roman" panose="02020603050405020304" pitchFamily="18" charset="0"/>
              </a:rPr>
              <a:t>: Number of students enrolled in your school/district for </a:t>
            </a:r>
            <a:r>
              <a:rPr lang="en-US" sz="3200" b="1" dirty="0">
                <a:latin typeface="Calibri" panose="020F0502020204030204" pitchFamily="34" charset="0"/>
                <a:ea typeface="Times New Roman" panose="02020603050405020304" pitchFamily="18" charset="0"/>
                <a:cs typeface="Times New Roman" panose="02020603050405020304" pitchFamily="18" charset="0"/>
              </a:rPr>
              <a:t>Grade 9 during the current accountability year</a:t>
            </a:r>
          </a:p>
          <a:p>
            <a:pPr marL="0" indent="0">
              <a:buNone/>
            </a:pPr>
            <a:endParaRPr lang="en-US" sz="3200" i="1"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3200" i="1" dirty="0">
                <a:latin typeface="Calibri" panose="020F0502020204030204" pitchFamily="34" charset="0"/>
                <a:ea typeface="Times New Roman" panose="02020603050405020304" pitchFamily="18" charset="0"/>
                <a:cs typeface="Times New Roman" panose="02020603050405020304" pitchFamily="18" charset="0"/>
              </a:rPr>
              <a:t>Numerator</a:t>
            </a:r>
            <a:r>
              <a:rPr lang="en-US" sz="3200" dirty="0">
                <a:latin typeface="Calibri" panose="020F0502020204030204" pitchFamily="34" charset="0"/>
                <a:ea typeface="Times New Roman" panose="02020603050405020304" pitchFamily="18" charset="0"/>
                <a:cs typeface="Times New Roman" panose="02020603050405020304" pitchFamily="18" charset="0"/>
              </a:rPr>
              <a:t>: Of the students in the denominator, those who earned at least 6 credits in Grade 9.</a:t>
            </a:r>
          </a:p>
        </p:txBody>
      </p:sp>
      <p:sp>
        <p:nvSpPr>
          <p:cNvPr id="7" name="Slide Number Placeholder 6">
            <a:extLst>
              <a:ext uri="{FF2B5EF4-FFF2-40B4-BE49-F238E27FC236}">
                <a16:creationId xmlns:a16="http://schemas.microsoft.com/office/drawing/2014/main" id="{34B6444C-CE46-CAB8-A597-B333914867FA}"/>
              </a:ext>
            </a:extLst>
          </p:cNvPr>
          <p:cNvSpPr>
            <a:spLocks noGrp="1"/>
          </p:cNvSpPr>
          <p:nvPr>
            <p:ph type="sldNum" sz="quarter" idx="12"/>
          </p:nvPr>
        </p:nvSpPr>
        <p:spPr>
          <a:xfrm>
            <a:off x="9991165" y="6400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4F2258D-CF54-2C4E-9726-8648A0B8DDCC}" type="slidenum">
              <a:rPr lang="en-US" smtClean="0"/>
              <a:pPr/>
              <a:t>42</a:t>
            </a:fld>
            <a:endParaRPr lang="en-US" dirty="0"/>
          </a:p>
        </p:txBody>
      </p:sp>
    </p:spTree>
    <p:extLst>
      <p:ext uri="{BB962C8B-B14F-4D97-AF65-F5344CB8AC3E}">
        <p14:creationId xmlns:p14="http://schemas.microsoft.com/office/powerpoint/2010/main" val="3942453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876" y="274638"/>
            <a:ext cx="8910797" cy="1143000"/>
          </a:xfrm>
        </p:spPr>
        <p:txBody>
          <a:bodyPr>
            <a:normAutofit fontScale="90000"/>
          </a:bodyPr>
          <a:lstStyle/>
          <a:p>
            <a:r>
              <a:rPr lang="en-US" sz="3600" i="1">
                <a:latin typeface="Arial"/>
                <a:cs typeface="Arial"/>
              </a:rPr>
              <a:t>Indicator 7: </a:t>
            </a:r>
            <a:br>
              <a:rPr lang="en-US" sz="3600" i="1">
                <a:latin typeface="Arial"/>
                <a:cs typeface="Arial"/>
              </a:rPr>
            </a:br>
            <a:r>
              <a:rPr lang="en-US" sz="3600" i="1">
                <a:latin typeface="Arial"/>
                <a:cs typeface="Arial"/>
              </a:rPr>
              <a:t>Schools/Districts with Grade 8 (not Grade 9)</a:t>
            </a:r>
          </a:p>
        </p:txBody>
      </p:sp>
      <p:sp>
        <p:nvSpPr>
          <p:cNvPr id="7" name="Content Placeholder 2">
            <a:extLst>
              <a:ext uri="{FF2B5EF4-FFF2-40B4-BE49-F238E27FC236}">
                <a16:creationId xmlns:a16="http://schemas.microsoft.com/office/drawing/2014/main" id="{28C7AA20-86E2-F345-24B3-3154D9A5952F}"/>
              </a:ext>
            </a:extLst>
          </p:cNvPr>
          <p:cNvSpPr txBox="1">
            <a:spLocks/>
          </p:cNvSpPr>
          <p:nvPr/>
        </p:nvSpPr>
        <p:spPr>
          <a:xfrm>
            <a:off x="2115671" y="1853503"/>
            <a:ext cx="8229600" cy="413950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i="1" dirty="0">
                <a:latin typeface="Calibri" panose="020F0502020204030204" pitchFamily="34" charset="0"/>
                <a:ea typeface="Times New Roman" panose="02020603050405020304" pitchFamily="18" charset="0"/>
                <a:cs typeface="Times New Roman" panose="02020603050405020304" pitchFamily="18" charset="0"/>
              </a:rPr>
              <a:t>Denominator</a:t>
            </a:r>
            <a:r>
              <a:rPr lang="en-US" dirty="0">
                <a:latin typeface="Calibri" panose="020F0502020204030204" pitchFamily="34" charset="0"/>
                <a:ea typeface="Times New Roman" panose="02020603050405020304" pitchFamily="18" charset="0"/>
                <a:cs typeface="Times New Roman" panose="02020603050405020304" pitchFamily="18" charset="0"/>
              </a:rPr>
              <a:t>: Number of students enrolled in your school/district for </a:t>
            </a:r>
            <a:r>
              <a:rPr lang="en-US" b="1" dirty="0">
                <a:latin typeface="Calibri" panose="020F0502020204030204" pitchFamily="34" charset="0"/>
                <a:ea typeface="Times New Roman" panose="02020603050405020304" pitchFamily="18" charset="0"/>
                <a:cs typeface="Times New Roman" panose="02020603050405020304" pitchFamily="18" charset="0"/>
              </a:rPr>
              <a:t>Grade 8 during the previous accountability year </a:t>
            </a:r>
            <a:r>
              <a:rPr lang="en-US" dirty="0">
                <a:latin typeface="Calibri" panose="020F0502020204030204" pitchFamily="34" charset="0"/>
                <a:ea typeface="Times New Roman" panose="02020603050405020304" pitchFamily="18" charset="0"/>
                <a:cs typeface="Times New Roman" panose="02020603050405020304" pitchFamily="18" charset="0"/>
              </a:rPr>
              <a:t>who were also enrolled in any CT public school for Grade 9 during the current accountability year</a:t>
            </a:r>
          </a:p>
          <a:p>
            <a:pPr marL="0" indent="0">
              <a:buNone/>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i="1" dirty="0">
                <a:latin typeface="Calibri" panose="020F0502020204030204" pitchFamily="34" charset="0"/>
                <a:ea typeface="Times New Roman" panose="02020603050405020304" pitchFamily="18" charset="0"/>
                <a:cs typeface="Times New Roman" panose="02020603050405020304" pitchFamily="18" charset="0"/>
              </a:rPr>
              <a:t>Numerator</a:t>
            </a:r>
            <a:r>
              <a:rPr lang="en-US" dirty="0">
                <a:latin typeface="Calibri" panose="020F0502020204030204" pitchFamily="34" charset="0"/>
                <a:ea typeface="Times New Roman" panose="02020603050405020304" pitchFamily="18" charset="0"/>
                <a:cs typeface="Times New Roman" panose="02020603050405020304" pitchFamily="18" charset="0"/>
              </a:rPr>
              <a:t>: Of the students in the denominator, those who earned at least 6 credits </a:t>
            </a:r>
            <a:r>
              <a:rPr lang="en-US" b="1" dirty="0">
                <a:latin typeface="Calibri" panose="020F0502020204030204" pitchFamily="34" charset="0"/>
                <a:ea typeface="Times New Roman" panose="02020603050405020304" pitchFamily="18" charset="0"/>
                <a:cs typeface="Times New Roman" panose="02020603050405020304" pitchFamily="18" charset="0"/>
              </a:rPr>
              <a:t>in Grade 9</a:t>
            </a:r>
            <a:r>
              <a:rPr lang="en-US" dirty="0">
                <a:latin typeface="Calibri" panose="020F0502020204030204" pitchFamily="34" charset="0"/>
                <a:ea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A46073C1-E168-6198-5B4A-6566BB87A66E}"/>
              </a:ext>
            </a:extLst>
          </p:cNvPr>
          <p:cNvSpPr>
            <a:spLocks noGrp="1"/>
          </p:cNvSpPr>
          <p:nvPr>
            <p:ph type="sldNum" sz="quarter" idx="12"/>
          </p:nvPr>
        </p:nvSpPr>
        <p:spPr>
          <a:xfrm>
            <a:off x="9919447" y="642887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4F2258D-CF54-2C4E-9726-8648A0B8DDCC}" type="slidenum">
              <a:rPr lang="en-US" smtClean="0"/>
              <a:pPr/>
              <a:t>43</a:t>
            </a:fld>
            <a:endParaRPr lang="en-US" dirty="0"/>
          </a:p>
        </p:txBody>
      </p:sp>
    </p:spTree>
    <p:extLst>
      <p:ext uri="{BB962C8B-B14F-4D97-AF65-F5344CB8AC3E}">
        <p14:creationId xmlns:p14="http://schemas.microsoft.com/office/powerpoint/2010/main" val="391648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876" y="274638"/>
            <a:ext cx="8910797" cy="1143000"/>
          </a:xfrm>
        </p:spPr>
        <p:txBody>
          <a:bodyPr>
            <a:normAutofit fontScale="90000"/>
          </a:bodyPr>
          <a:lstStyle/>
          <a:p>
            <a:r>
              <a:rPr lang="en-US" sz="3600" i="1">
                <a:latin typeface="Arial"/>
                <a:cs typeface="Arial"/>
              </a:rPr>
              <a:t>Indicator 7: </a:t>
            </a:r>
            <a:br>
              <a:rPr lang="en-US" sz="3600" i="1">
                <a:latin typeface="Arial"/>
                <a:cs typeface="Arial"/>
              </a:rPr>
            </a:br>
            <a:r>
              <a:rPr lang="en-US" sz="3600" i="1">
                <a:latin typeface="Arial"/>
                <a:cs typeface="Arial"/>
              </a:rPr>
              <a:t>Schools/Districts with BOTH Grades 8 and 9</a:t>
            </a:r>
          </a:p>
        </p:txBody>
      </p:sp>
      <p:sp>
        <p:nvSpPr>
          <p:cNvPr id="3" name="Content Placeholder 2"/>
          <p:cNvSpPr>
            <a:spLocks noGrp="1"/>
          </p:cNvSpPr>
          <p:nvPr>
            <p:ph idx="1"/>
          </p:nvPr>
        </p:nvSpPr>
        <p:spPr>
          <a:xfrm>
            <a:off x="2061882" y="1768276"/>
            <a:ext cx="8229600" cy="4410744"/>
          </a:xfrm>
        </p:spPr>
        <p:txBody>
          <a:bodyPr>
            <a:normAutofit lnSpcReduction="10000"/>
          </a:bodyPr>
          <a:lstStyle/>
          <a:p>
            <a:pPr marL="0" indent="0">
              <a:buNone/>
            </a:pPr>
            <a:r>
              <a:rPr lang="en-US" sz="3200" i="1" dirty="0">
                <a:latin typeface="Calibri" panose="020F0502020204030204" pitchFamily="34" charset="0"/>
                <a:ea typeface="Times New Roman" panose="02020603050405020304" pitchFamily="18" charset="0"/>
                <a:cs typeface="Times New Roman" panose="02020603050405020304" pitchFamily="18" charset="0"/>
              </a:rPr>
              <a:t>Denominator</a:t>
            </a:r>
            <a:r>
              <a:rPr lang="en-US" sz="3200" dirty="0">
                <a:latin typeface="Calibri" panose="020F0502020204030204" pitchFamily="34" charset="0"/>
                <a:ea typeface="Times New Roman" panose="02020603050405020304" pitchFamily="18" charset="0"/>
                <a:cs typeface="Times New Roman" panose="02020603050405020304" pitchFamily="18" charset="0"/>
              </a:rPr>
              <a:t>: Number of </a:t>
            </a:r>
            <a:r>
              <a:rPr lang="en-US" dirty="0">
                <a:latin typeface="Calibri" panose="020F0502020204030204" pitchFamily="34" charset="0"/>
                <a:ea typeface="Times New Roman" panose="02020603050405020304" pitchFamily="18" charset="0"/>
                <a:cs typeface="Times New Roman" panose="02020603050405020304" pitchFamily="18" charset="0"/>
              </a:rPr>
              <a:t>students enrolled in your school/district for </a:t>
            </a:r>
            <a:r>
              <a:rPr lang="en-US" b="1" dirty="0">
                <a:latin typeface="Calibri" panose="020F0502020204030204" pitchFamily="34" charset="0"/>
                <a:ea typeface="Times New Roman" panose="02020603050405020304" pitchFamily="18" charset="0"/>
                <a:cs typeface="Times New Roman" panose="02020603050405020304" pitchFamily="18" charset="0"/>
              </a:rPr>
              <a:t>Grade 9 during the current accountability year</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b="1" u="sng" dirty="0">
                <a:latin typeface="Calibri" panose="020F0502020204030204" pitchFamily="34" charset="0"/>
                <a:ea typeface="Times New Roman" panose="02020603050405020304" pitchFamily="18" charset="0"/>
                <a:cs typeface="Times New Roman" panose="02020603050405020304" pitchFamily="18" charset="0"/>
              </a:rPr>
              <a:t>PLUS</a:t>
            </a:r>
            <a:r>
              <a:rPr lang="en-US" dirty="0">
                <a:latin typeface="Calibri" panose="020F0502020204030204" pitchFamily="34" charset="0"/>
                <a:ea typeface="Times New Roman" panose="02020603050405020304" pitchFamily="18" charset="0"/>
                <a:cs typeface="Times New Roman" panose="02020603050405020304" pitchFamily="18" charset="0"/>
              </a:rPr>
              <a:t> the number of students enrolled in your school/district for </a:t>
            </a:r>
            <a:r>
              <a:rPr lang="en-US" b="1" dirty="0">
                <a:latin typeface="Calibri" panose="020F0502020204030204" pitchFamily="34" charset="0"/>
                <a:ea typeface="Times New Roman" panose="02020603050405020304" pitchFamily="18" charset="0"/>
                <a:cs typeface="Times New Roman" panose="02020603050405020304" pitchFamily="18" charset="0"/>
              </a:rPr>
              <a:t>Grade 8 during the previous accountability year </a:t>
            </a:r>
            <a:r>
              <a:rPr lang="en-US" dirty="0">
                <a:latin typeface="Calibri" panose="020F0502020204030204" pitchFamily="34" charset="0"/>
                <a:ea typeface="Times New Roman" panose="02020603050405020304" pitchFamily="18" charset="0"/>
                <a:cs typeface="Times New Roman" panose="02020603050405020304" pitchFamily="18" charset="0"/>
              </a:rPr>
              <a:t>who were also enrolled in any CT public school for Grade 9 during the current accountability year. </a:t>
            </a:r>
          </a:p>
          <a:p>
            <a:pPr marL="0" indent="0">
              <a:buNone/>
            </a:pPr>
            <a:r>
              <a:rPr lang="en-US" dirty="0">
                <a:latin typeface="Calibri" panose="020F0502020204030204" pitchFamily="34" charset="0"/>
                <a:ea typeface="Times New Roman" panose="02020603050405020304" pitchFamily="18" charset="0"/>
                <a:cs typeface="Times New Roman" panose="02020603050405020304" pitchFamily="18" charset="0"/>
              </a:rPr>
              <a:t>Students who were enrolled in your school/district during </a:t>
            </a:r>
            <a:r>
              <a:rPr lang="en-US" b="1" dirty="0">
                <a:latin typeface="Calibri" panose="020F0502020204030204" pitchFamily="34" charset="0"/>
                <a:ea typeface="Times New Roman" panose="02020603050405020304" pitchFamily="18" charset="0"/>
                <a:cs typeface="Times New Roman" panose="02020603050405020304" pitchFamily="18" charset="0"/>
              </a:rPr>
              <a:t>both 8</a:t>
            </a:r>
            <a:r>
              <a:rPr lang="en-US" b="1" baseline="30000" dirty="0">
                <a:latin typeface="Calibri" panose="020F0502020204030204" pitchFamily="34" charset="0"/>
                <a:ea typeface="Times New Roman" panose="02020603050405020304" pitchFamily="18" charset="0"/>
                <a:cs typeface="Times New Roman" panose="02020603050405020304" pitchFamily="18" charset="0"/>
              </a:rPr>
              <a:t>th</a:t>
            </a:r>
            <a:r>
              <a:rPr lang="en-US" b="1" dirty="0">
                <a:latin typeface="Calibri" panose="020F0502020204030204" pitchFamily="34" charset="0"/>
                <a:ea typeface="Times New Roman" panose="02020603050405020304" pitchFamily="18" charset="0"/>
                <a:cs typeface="Times New Roman" panose="02020603050405020304" pitchFamily="18" charset="0"/>
              </a:rPr>
              <a:t> and 9</a:t>
            </a:r>
            <a:r>
              <a:rPr lang="en-US" b="1" baseline="30000" dirty="0">
                <a:latin typeface="Calibri" panose="020F0502020204030204" pitchFamily="34" charset="0"/>
                <a:ea typeface="Times New Roman" panose="02020603050405020304" pitchFamily="18" charset="0"/>
                <a:cs typeface="Times New Roman" panose="02020603050405020304" pitchFamily="18" charset="0"/>
              </a:rPr>
              <a:t>th</a:t>
            </a:r>
            <a:r>
              <a:rPr lang="en-US" b="1" dirty="0">
                <a:latin typeface="Calibri" panose="020F0502020204030204" pitchFamily="34" charset="0"/>
                <a:ea typeface="Times New Roman" panose="02020603050405020304" pitchFamily="18" charset="0"/>
                <a:cs typeface="Times New Roman" panose="02020603050405020304" pitchFamily="18" charset="0"/>
              </a:rPr>
              <a:t> grade will count twice toward Indicator 7.</a:t>
            </a:r>
          </a:p>
          <a:p>
            <a:pPr marL="0" indent="0">
              <a:buNone/>
            </a:pPr>
            <a:endParaRPr lang="en-US" u="sng"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29872DE0-D189-1F58-C936-C51A232859F3}"/>
              </a:ext>
            </a:extLst>
          </p:cNvPr>
          <p:cNvSpPr>
            <a:spLocks noGrp="1"/>
          </p:cNvSpPr>
          <p:nvPr>
            <p:ph type="sldNum" sz="quarter" idx="12"/>
          </p:nvPr>
        </p:nvSpPr>
        <p:spPr>
          <a:xfrm>
            <a:off x="9937377" y="6400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4F2258D-CF54-2C4E-9726-8648A0B8DDCC}" type="slidenum">
              <a:rPr lang="en-US" smtClean="0"/>
              <a:pPr/>
              <a:t>44</a:t>
            </a:fld>
            <a:endParaRPr lang="en-US" dirty="0"/>
          </a:p>
        </p:txBody>
      </p:sp>
    </p:spTree>
    <p:extLst>
      <p:ext uri="{BB962C8B-B14F-4D97-AF65-F5344CB8AC3E}">
        <p14:creationId xmlns:p14="http://schemas.microsoft.com/office/powerpoint/2010/main" val="991842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876" y="274638"/>
            <a:ext cx="8910797" cy="1143000"/>
          </a:xfrm>
        </p:spPr>
        <p:txBody>
          <a:bodyPr>
            <a:normAutofit/>
          </a:bodyPr>
          <a:lstStyle/>
          <a:p>
            <a:r>
              <a:rPr lang="en-US" sz="3600" i="1">
                <a:latin typeface="Arial"/>
                <a:cs typeface="Arial"/>
              </a:rPr>
              <a:t>Indicator 7: Example</a:t>
            </a:r>
          </a:p>
        </p:txBody>
      </p:sp>
      <p:sp>
        <p:nvSpPr>
          <p:cNvPr id="3" name="Content Placeholder 2"/>
          <p:cNvSpPr>
            <a:spLocks noGrp="1"/>
          </p:cNvSpPr>
          <p:nvPr>
            <p:ph idx="1"/>
          </p:nvPr>
        </p:nvSpPr>
        <p:spPr>
          <a:xfrm>
            <a:off x="1981200" y="1526229"/>
            <a:ext cx="8229600" cy="4410744"/>
          </a:xfrm>
        </p:spPr>
        <p:txBody>
          <a:bodyPr>
            <a:normAutofit/>
          </a:bodyPr>
          <a:lstStyle/>
          <a:p>
            <a:pPr marL="0" indent="0">
              <a:buNone/>
            </a:pPr>
            <a:endParaRPr lang="en-US" u="sng">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3200">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2A026BF0-E7C9-76BE-C69D-E90D20C678AF}"/>
              </a:ext>
            </a:extLst>
          </p:cNvPr>
          <p:cNvGraphicFramePr>
            <a:graphicFrameLocks noGrp="1"/>
          </p:cNvGraphicFramePr>
          <p:nvPr>
            <p:extLst>
              <p:ext uri="{D42A27DB-BD31-4B8C-83A1-F6EECF244321}">
                <p14:modId xmlns:p14="http://schemas.microsoft.com/office/powerpoint/2010/main" val="1262955504"/>
              </p:ext>
            </p:extLst>
          </p:nvPr>
        </p:nvGraphicFramePr>
        <p:xfrm>
          <a:off x="2232211" y="1709872"/>
          <a:ext cx="8050696" cy="4410744"/>
        </p:xfrm>
        <a:graphic>
          <a:graphicData uri="http://schemas.openxmlformats.org/drawingml/2006/table">
            <a:tbl>
              <a:tblPr firstRow="1" firstCol="1" bandRow="1"/>
              <a:tblGrid>
                <a:gridCol w="1284759">
                  <a:extLst>
                    <a:ext uri="{9D8B030D-6E8A-4147-A177-3AD203B41FA5}">
                      <a16:colId xmlns:a16="http://schemas.microsoft.com/office/drawing/2014/main" val="1890790167"/>
                    </a:ext>
                  </a:extLst>
                </a:gridCol>
                <a:gridCol w="1394979">
                  <a:extLst>
                    <a:ext uri="{9D8B030D-6E8A-4147-A177-3AD203B41FA5}">
                      <a16:colId xmlns:a16="http://schemas.microsoft.com/office/drawing/2014/main" val="2050069898"/>
                    </a:ext>
                  </a:extLst>
                </a:gridCol>
                <a:gridCol w="2685479">
                  <a:extLst>
                    <a:ext uri="{9D8B030D-6E8A-4147-A177-3AD203B41FA5}">
                      <a16:colId xmlns:a16="http://schemas.microsoft.com/office/drawing/2014/main" val="2154753173"/>
                    </a:ext>
                  </a:extLst>
                </a:gridCol>
                <a:gridCol w="2685479">
                  <a:extLst>
                    <a:ext uri="{9D8B030D-6E8A-4147-A177-3AD203B41FA5}">
                      <a16:colId xmlns:a16="http://schemas.microsoft.com/office/drawing/2014/main" val="2412756815"/>
                    </a:ext>
                  </a:extLst>
                </a:gridCol>
              </a:tblGrid>
              <a:tr h="367562">
                <a:tc>
                  <a:txBody>
                    <a:bodyPr/>
                    <a:lstStyle/>
                    <a:p>
                      <a:pPr marL="0" marR="0">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On-Track?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8</a:t>
                      </a:r>
                      <a:r>
                        <a:rPr lang="en-US" sz="20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2000" dirty="0">
                          <a:effectLst/>
                          <a:latin typeface="Calibri" panose="020F0502020204030204" pitchFamily="34" charset="0"/>
                          <a:ea typeface="Calibri" panose="020F0502020204030204" pitchFamily="34" charset="0"/>
                          <a:cs typeface="Times New Roman" panose="02020603050405020304" pitchFamily="18" charset="0"/>
                        </a:rPr>
                        <a:t> Grade (2023-24)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9</a:t>
                      </a:r>
                      <a:r>
                        <a:rPr lang="en-US" sz="20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2000" dirty="0">
                          <a:effectLst/>
                          <a:latin typeface="Calibri" panose="020F0502020204030204" pitchFamily="34" charset="0"/>
                          <a:ea typeface="Calibri" panose="020F0502020204030204" pitchFamily="34" charset="0"/>
                          <a:cs typeface="Times New Roman" panose="02020603050405020304" pitchFamily="18" charset="0"/>
                        </a:rPr>
                        <a:t> Grade (2024-25)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03102"/>
                  </a:ext>
                </a:extLst>
              </a:tr>
              <a:tr h="367562">
                <a:tc>
                  <a:txBody>
                    <a:bodyPr/>
                    <a:lstStyle/>
                    <a:p>
                      <a:pPr marL="0" marR="0">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Student 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My District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My District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798464217"/>
                  </a:ext>
                </a:extLst>
              </a:tr>
              <a:tr h="367562">
                <a:tc>
                  <a:txBody>
                    <a:bodyPr/>
                    <a:lstStyle/>
                    <a:p>
                      <a:pPr marL="0" marR="0">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Student B</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My District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My District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755859852"/>
                  </a:ext>
                </a:extLst>
              </a:tr>
              <a:tr h="367562">
                <a:tc>
                  <a:txBody>
                    <a:bodyPr/>
                    <a:lstStyle/>
                    <a:p>
                      <a:pPr marL="0" marR="0">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Student 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My District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Other District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0510562"/>
                  </a:ext>
                </a:extLst>
              </a:tr>
              <a:tr h="367562">
                <a:tc>
                  <a:txBody>
                    <a:bodyPr/>
                    <a:lstStyle/>
                    <a:p>
                      <a:pPr marL="0" marR="0">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Student 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My District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My District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699865987"/>
                  </a:ext>
                </a:extLst>
              </a:tr>
              <a:tr h="367562">
                <a:tc>
                  <a:txBody>
                    <a:bodyPr/>
                    <a:lstStyle/>
                    <a:p>
                      <a:pPr marL="0" marR="0">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Student 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My District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My District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992806792"/>
                  </a:ext>
                </a:extLst>
              </a:tr>
              <a:tr h="367562">
                <a:tc>
                  <a:txBody>
                    <a:bodyPr/>
                    <a:lstStyle/>
                    <a:p>
                      <a:pPr marL="0" marR="0">
                        <a:spcBef>
                          <a:spcPts val="0"/>
                        </a:spcBef>
                        <a:spcAft>
                          <a:spcPts val="0"/>
                        </a:spcAft>
                      </a:pPr>
                      <a:r>
                        <a:rPr lang="en-US" sz="2000" i="1" strike="sng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Student F</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marL="0" marR="0" algn="ctr">
                        <a:spcBef>
                          <a:spcPts val="0"/>
                        </a:spcBef>
                        <a:spcAft>
                          <a:spcPts val="0"/>
                        </a:spcAft>
                      </a:pPr>
                      <a:r>
                        <a:rPr lang="en-US" sz="2000" i="1"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marL="0" marR="0" algn="ctr">
                        <a:spcBef>
                          <a:spcPts val="0"/>
                        </a:spcBef>
                        <a:spcAft>
                          <a:spcPts val="0"/>
                        </a:spcAft>
                      </a:pPr>
                      <a:r>
                        <a:rPr lang="en-US" sz="2000" i="1" strike="sng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My District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marL="0" marR="0" algn="ctr">
                        <a:spcBef>
                          <a:spcPts val="0"/>
                        </a:spcBef>
                        <a:spcAft>
                          <a:spcPts val="0"/>
                        </a:spcAft>
                      </a:pPr>
                      <a:r>
                        <a:rPr lang="en-US" sz="2000" i="1" strike="sng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Out of State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25091673"/>
                  </a:ext>
                </a:extLst>
              </a:tr>
              <a:tr h="367562">
                <a:tc>
                  <a:txBody>
                    <a:bodyPr/>
                    <a:lstStyle/>
                    <a:p>
                      <a:pPr marL="0" marR="0">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Student 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Other District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My District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033089549"/>
                  </a:ext>
                </a:extLst>
              </a:tr>
              <a:tr h="367562">
                <a:tc>
                  <a:txBody>
                    <a:bodyPr/>
                    <a:lstStyle/>
                    <a:p>
                      <a:pPr marL="0" marR="0">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Student 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Other District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My District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300875827"/>
                  </a:ext>
                </a:extLst>
              </a:tr>
              <a:tr h="367562">
                <a:tc>
                  <a:txBody>
                    <a:bodyPr/>
                    <a:lstStyle/>
                    <a:p>
                      <a:pPr marL="0" marR="0">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Student 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Other District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My District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4210461133"/>
                  </a:ext>
                </a:extLst>
              </a:tr>
              <a:tr h="367562">
                <a:tc gridSpan="2">
                  <a:txBody>
                    <a:bodyPr/>
                    <a:lstStyle/>
                    <a:p>
                      <a:pPr marL="0" marR="0" algn="r">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Denominator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5</a:t>
                      </a:r>
                      <a:r>
                        <a:rPr lang="en-US" sz="2000">
                          <a:effectLst/>
                          <a:latin typeface="Calibri" panose="020F0502020204030204" pitchFamily="34" charset="0"/>
                          <a:ea typeface="Calibri" panose="020F0502020204030204" pitchFamily="34" charset="0"/>
                          <a:cs typeface="Times New Roman" panose="02020603050405020304" pitchFamily="18" charset="0"/>
                        </a:rPr>
                        <a:t> – (A, B, C, D, 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7</a:t>
                      </a:r>
                      <a:r>
                        <a:rPr lang="en-US" sz="2000">
                          <a:effectLst/>
                          <a:latin typeface="Calibri" panose="020F0502020204030204" pitchFamily="34" charset="0"/>
                          <a:ea typeface="Calibri" panose="020F0502020204030204" pitchFamily="34" charset="0"/>
                          <a:cs typeface="Times New Roman" panose="02020603050405020304" pitchFamily="18" charset="0"/>
                        </a:rPr>
                        <a:t> – (A, B, D, E, G, H, 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0349680"/>
                  </a:ext>
                </a:extLst>
              </a:tr>
              <a:tr h="367562">
                <a:tc gridSpan="2">
                  <a:txBody>
                    <a:bodyPr/>
                    <a:lstStyle/>
                    <a:p>
                      <a:pPr marL="0" marR="0" algn="r">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Numerator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3</a:t>
                      </a:r>
                      <a:r>
                        <a:rPr lang="en-US" sz="2000">
                          <a:effectLst/>
                          <a:latin typeface="Calibri" panose="020F0502020204030204" pitchFamily="34" charset="0"/>
                          <a:ea typeface="Calibri" panose="020F0502020204030204" pitchFamily="34" charset="0"/>
                          <a:cs typeface="Times New Roman" panose="02020603050405020304" pitchFamily="18" charset="0"/>
                        </a:rPr>
                        <a:t> – (A, C, 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4</a:t>
                      </a:r>
                      <a:r>
                        <a:rPr lang="en-US" sz="2000" dirty="0">
                          <a:effectLst/>
                          <a:latin typeface="Calibri" panose="020F0502020204030204" pitchFamily="34" charset="0"/>
                          <a:ea typeface="Calibri" panose="020F0502020204030204" pitchFamily="34" charset="0"/>
                          <a:cs typeface="Times New Roman" panose="02020603050405020304" pitchFamily="18" charset="0"/>
                        </a:rPr>
                        <a:t> – (A, E, G,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8651338"/>
                  </a:ext>
                </a:extLst>
              </a:tr>
            </a:tbl>
          </a:graphicData>
        </a:graphic>
      </p:graphicFrame>
      <p:sp>
        <p:nvSpPr>
          <p:cNvPr id="10" name="TextBox 9">
            <a:extLst>
              <a:ext uri="{FF2B5EF4-FFF2-40B4-BE49-F238E27FC236}">
                <a16:creationId xmlns:a16="http://schemas.microsoft.com/office/drawing/2014/main" id="{EC3CB8FB-4DCE-B7BA-5F24-7A1D41132357}"/>
              </a:ext>
            </a:extLst>
          </p:cNvPr>
          <p:cNvSpPr txBox="1"/>
          <p:nvPr/>
        </p:nvSpPr>
        <p:spPr>
          <a:xfrm>
            <a:off x="3491790" y="6304259"/>
            <a:ext cx="6400958" cy="461665"/>
          </a:xfrm>
          <a:prstGeom prst="rect">
            <a:avLst/>
          </a:prstGeom>
          <a:solidFill>
            <a:schemeClr val="bg1"/>
          </a:solidFill>
          <a:ln w="25400">
            <a:noFill/>
          </a:ln>
        </p:spPr>
        <p:txBody>
          <a:bodyPr wrap="square" rtlCol="0">
            <a:spAutoFit/>
          </a:bodyPr>
          <a:lstStyle/>
          <a:p>
            <a:r>
              <a:rPr lang="en-US" sz="2400" b="1">
                <a:solidFill>
                  <a:srgbClr val="FF0000"/>
                </a:solidFill>
              </a:rPr>
              <a:t>District % On-Track = (3+4)/(5+7) = 7/12 = 58.3%</a:t>
            </a:r>
          </a:p>
        </p:txBody>
      </p:sp>
      <p:sp>
        <p:nvSpPr>
          <p:cNvPr id="7" name="Slide Number Placeholder 6">
            <a:extLst>
              <a:ext uri="{FF2B5EF4-FFF2-40B4-BE49-F238E27FC236}">
                <a16:creationId xmlns:a16="http://schemas.microsoft.com/office/drawing/2014/main" id="{8718AFCB-3F52-8D7E-6C6F-B91883751002}"/>
              </a:ext>
            </a:extLst>
          </p:cNvPr>
          <p:cNvSpPr>
            <a:spLocks noGrp="1"/>
          </p:cNvSpPr>
          <p:nvPr>
            <p:ph type="sldNum" sz="quarter" idx="12"/>
          </p:nvPr>
        </p:nvSpPr>
        <p:spPr>
          <a:xfrm>
            <a:off x="9928412" y="6400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4F2258D-CF54-2C4E-9726-8648A0B8DDCC}" type="slidenum">
              <a:rPr lang="en-US" smtClean="0"/>
              <a:pPr/>
              <a:t>45</a:t>
            </a:fld>
            <a:endParaRPr lang="en-US" dirty="0"/>
          </a:p>
        </p:txBody>
      </p:sp>
    </p:spTree>
    <p:extLst>
      <p:ext uri="{BB962C8B-B14F-4D97-AF65-F5344CB8AC3E}">
        <p14:creationId xmlns:p14="http://schemas.microsoft.com/office/powerpoint/2010/main" val="4271217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876" y="274638"/>
            <a:ext cx="8910797" cy="1143000"/>
          </a:xfrm>
        </p:spPr>
        <p:txBody>
          <a:bodyPr>
            <a:normAutofit/>
          </a:bodyPr>
          <a:lstStyle/>
          <a:p>
            <a:r>
              <a:rPr lang="en-US" sz="3600" i="1">
                <a:latin typeface="Arial"/>
                <a:cs typeface="Arial"/>
              </a:rPr>
              <a:t>Indicator 7: </a:t>
            </a:r>
            <a:br>
              <a:rPr lang="en-US" sz="3600" i="1">
                <a:latin typeface="Arial"/>
                <a:cs typeface="Arial"/>
              </a:rPr>
            </a:br>
            <a:r>
              <a:rPr lang="en-US" sz="3600" i="1">
                <a:latin typeface="Arial"/>
                <a:cs typeface="Arial"/>
              </a:rPr>
              <a:t>On-Track to High School Graduation</a:t>
            </a:r>
          </a:p>
        </p:txBody>
      </p:sp>
      <p:sp>
        <p:nvSpPr>
          <p:cNvPr id="3" name="Content Placeholder 2"/>
          <p:cNvSpPr>
            <a:spLocks noGrp="1"/>
          </p:cNvSpPr>
          <p:nvPr>
            <p:ph idx="1"/>
          </p:nvPr>
        </p:nvSpPr>
        <p:spPr>
          <a:xfrm>
            <a:off x="1981200" y="1822065"/>
            <a:ext cx="8229600" cy="4410741"/>
          </a:xfrm>
        </p:spPr>
        <p:txBody>
          <a:bodyPr>
            <a:normAutofit/>
          </a:bodyPr>
          <a:lstStyle/>
          <a:p>
            <a:pPr marL="0" indent="0">
              <a:buNone/>
            </a:pPr>
            <a:r>
              <a:rPr lang="en-US" sz="3200" dirty="0">
                <a:solidFill>
                  <a:srgbClr val="000000"/>
                </a:solidFill>
                <a:latin typeface="Calibri" panose="020F0502020204030204" pitchFamily="34" charset="0"/>
                <a:ea typeface="Times New Roman" panose="02020603050405020304" pitchFamily="18" charset="0"/>
                <a:cs typeface="Arial" panose="020B0604020202020204" pitchFamily="34" charset="0"/>
              </a:rPr>
              <a:t>Students who Repeat Ninth Grade:</a:t>
            </a:r>
          </a:p>
          <a:p>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Credits will only count toward Indicator 7 if they were earned in the current accountability school year.</a:t>
            </a:r>
          </a:p>
          <a:p>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Since they were not in Grade 8 during the previous accountability year, they will not count towards either the school they attended for Grade 8 nor the school they attended for their initial Grade 9 year.</a:t>
            </a:r>
            <a:endParaRPr lang="en-US" sz="3200"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p:txBody>
      </p:sp>
      <p:sp>
        <p:nvSpPr>
          <p:cNvPr id="7" name="Slide Number Placeholder 6">
            <a:extLst>
              <a:ext uri="{FF2B5EF4-FFF2-40B4-BE49-F238E27FC236}">
                <a16:creationId xmlns:a16="http://schemas.microsoft.com/office/drawing/2014/main" id="{2306D679-0283-04A6-0536-153A1EB4C3C0}"/>
              </a:ext>
            </a:extLst>
          </p:cNvPr>
          <p:cNvSpPr>
            <a:spLocks noGrp="1"/>
          </p:cNvSpPr>
          <p:nvPr>
            <p:ph type="sldNum" sz="quarter" idx="12"/>
          </p:nvPr>
        </p:nvSpPr>
        <p:spPr>
          <a:xfrm>
            <a:off x="9982200" y="6400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4F2258D-CF54-2C4E-9726-8648A0B8DDCC}" type="slidenum">
              <a:rPr lang="en-US" smtClean="0"/>
              <a:pPr/>
              <a:t>46</a:t>
            </a:fld>
            <a:endParaRPr lang="en-US"/>
          </a:p>
        </p:txBody>
      </p:sp>
    </p:spTree>
    <p:extLst>
      <p:ext uri="{BB962C8B-B14F-4D97-AF65-F5344CB8AC3E}">
        <p14:creationId xmlns:p14="http://schemas.microsoft.com/office/powerpoint/2010/main" val="1300302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5A2BC-604B-225F-0913-7C3EE48E4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3B7F7F-EBB1-F078-FDB4-0DABA94F9DA9}"/>
              </a:ext>
            </a:extLst>
          </p:cNvPr>
          <p:cNvSpPr>
            <a:spLocks noGrp="1"/>
          </p:cNvSpPr>
          <p:nvPr>
            <p:ph type="title"/>
          </p:nvPr>
        </p:nvSpPr>
        <p:spPr>
          <a:xfrm>
            <a:off x="1346770" y="2818566"/>
            <a:ext cx="9498459" cy="2877930"/>
          </a:xfrm>
        </p:spPr>
        <p:txBody>
          <a:bodyPr/>
          <a:lstStyle/>
          <a:p>
            <a:r>
              <a:rPr lang="en-US" sz="4800" dirty="0"/>
              <a:t>EdSight Secure Enhancements</a:t>
            </a:r>
            <a:endParaRPr lang="en-US" dirty="0"/>
          </a:p>
        </p:txBody>
      </p:sp>
      <p:sp>
        <p:nvSpPr>
          <p:cNvPr id="3" name="Slide Number Placeholder 2">
            <a:extLst>
              <a:ext uri="{FF2B5EF4-FFF2-40B4-BE49-F238E27FC236}">
                <a16:creationId xmlns:a16="http://schemas.microsoft.com/office/drawing/2014/main" id="{9883C177-3FF1-13CF-2F79-F16A5FF7FF9E}"/>
              </a:ext>
            </a:extLst>
          </p:cNvPr>
          <p:cNvSpPr>
            <a:spLocks noGrp="1"/>
          </p:cNvSpPr>
          <p:nvPr>
            <p:ph type="sldNum" sz="quarter" idx="4"/>
          </p:nvPr>
        </p:nvSpPr>
        <p:spPr/>
        <p:txBody>
          <a:bodyPr/>
          <a:lstStyle/>
          <a:p>
            <a:fld id="{13A326F7-3D62-4D6D-AF51-CF772FE3461F}" type="slidenum">
              <a:rPr lang="en-US" smtClean="0"/>
              <a:pPr/>
              <a:t>5</a:t>
            </a:fld>
            <a:endParaRPr lang="en-US" dirty="0"/>
          </a:p>
        </p:txBody>
      </p:sp>
    </p:spTree>
    <p:extLst>
      <p:ext uri="{BB962C8B-B14F-4D97-AF65-F5344CB8AC3E}">
        <p14:creationId xmlns:p14="http://schemas.microsoft.com/office/powerpoint/2010/main" val="4135879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F27617-0493-BA90-FB32-B6F3BB502932}"/>
              </a:ext>
            </a:extLst>
          </p:cNvPr>
          <p:cNvSpPr>
            <a:spLocks noGrp="1"/>
          </p:cNvSpPr>
          <p:nvPr>
            <p:ph type="sldNum" sz="quarter" idx="4"/>
          </p:nvPr>
        </p:nvSpPr>
        <p:spPr>
          <a:xfrm>
            <a:off x="11651751" y="6326691"/>
            <a:ext cx="540249" cy="348815"/>
          </a:xfrm>
        </p:spPr>
        <p:txBody>
          <a:bodyPr/>
          <a:lstStyle/>
          <a:p>
            <a:fld id="{1CB71A4D-09EB-492D-B34B-7518432BD89C}" type="slidenum">
              <a:rPr lang="en-US" smtClean="0"/>
              <a:pPr/>
              <a:t>6</a:t>
            </a:fld>
            <a:endParaRPr lang="en-US"/>
          </a:p>
        </p:txBody>
      </p:sp>
      <p:sp>
        <p:nvSpPr>
          <p:cNvPr id="5" name="Title 4">
            <a:extLst>
              <a:ext uri="{FF2B5EF4-FFF2-40B4-BE49-F238E27FC236}">
                <a16:creationId xmlns:a16="http://schemas.microsoft.com/office/drawing/2014/main" id="{0B00E257-04BC-18B3-87DB-CDD37B5CB1B4}"/>
              </a:ext>
            </a:extLst>
          </p:cNvPr>
          <p:cNvSpPr>
            <a:spLocks noGrp="1"/>
          </p:cNvSpPr>
          <p:nvPr>
            <p:ph type="title"/>
          </p:nvPr>
        </p:nvSpPr>
        <p:spPr>
          <a:xfrm>
            <a:off x="2327097" y="365125"/>
            <a:ext cx="8075488" cy="823097"/>
          </a:xfrm>
        </p:spPr>
        <p:txBody>
          <a:bodyPr>
            <a:noAutofit/>
          </a:bodyPr>
          <a:lstStyle/>
          <a:p>
            <a:r>
              <a:rPr lang="en-US" dirty="0"/>
              <a:t>Student Summary </a:t>
            </a:r>
            <a:br>
              <a:rPr lang="en-US" dirty="0"/>
            </a:br>
            <a:r>
              <a:rPr lang="en-US" i="1" dirty="0"/>
              <a:t>Course History Page</a:t>
            </a:r>
          </a:p>
        </p:txBody>
      </p:sp>
      <p:sp>
        <p:nvSpPr>
          <p:cNvPr id="6" name="Content Placeholder 5">
            <a:extLst>
              <a:ext uri="{FF2B5EF4-FFF2-40B4-BE49-F238E27FC236}">
                <a16:creationId xmlns:a16="http://schemas.microsoft.com/office/drawing/2014/main" id="{E3B2B2FF-F1BF-AA8F-F9F8-95C6B6610364}"/>
              </a:ext>
            </a:extLst>
          </p:cNvPr>
          <p:cNvSpPr>
            <a:spLocks noGrp="1"/>
          </p:cNvSpPr>
          <p:nvPr>
            <p:ph idx="1"/>
          </p:nvPr>
        </p:nvSpPr>
        <p:spPr>
          <a:xfrm>
            <a:off x="838200" y="1825623"/>
            <a:ext cx="10515600" cy="3324789"/>
          </a:xfrm>
        </p:spPr>
        <p:txBody>
          <a:bodyPr>
            <a:normAutofit/>
          </a:bodyPr>
          <a:lstStyle/>
          <a:p>
            <a:r>
              <a:rPr lang="en-US"/>
              <a:t>The </a:t>
            </a:r>
            <a:r>
              <a:rPr lang="en-US" b="1"/>
              <a:t>Course History page </a:t>
            </a:r>
            <a:r>
              <a:rPr lang="en-US"/>
              <a:t>has been added and includes a listing of all prior year courses for students currently enrolled in grades 7-12 that were reported to the CSDE by all public schools that the student attended within the State of Connecticut. </a:t>
            </a:r>
          </a:p>
          <a:p>
            <a:r>
              <a:rPr lang="en-US"/>
              <a:t>Course data include the NCES Course name, course grade earned, credits earned, course dates, and the school where the course was taken. </a:t>
            </a:r>
          </a:p>
        </p:txBody>
      </p:sp>
      <p:pic>
        <p:nvPicPr>
          <p:cNvPr id="12" name="Picture 11">
            <a:extLst>
              <a:ext uri="{FF2B5EF4-FFF2-40B4-BE49-F238E27FC236}">
                <a16:creationId xmlns:a16="http://schemas.microsoft.com/office/drawing/2014/main" id="{BB1BEF12-46FF-0A34-39BD-EEBF43A09E3E}"/>
              </a:ext>
            </a:extLst>
          </p:cNvPr>
          <p:cNvPicPr>
            <a:picLocks noChangeAspect="1"/>
          </p:cNvPicPr>
          <p:nvPr/>
        </p:nvPicPr>
        <p:blipFill>
          <a:blip r:embed="rId2"/>
          <a:srcRect b="35447"/>
          <a:stretch/>
        </p:blipFill>
        <p:spPr>
          <a:xfrm>
            <a:off x="260610" y="5019124"/>
            <a:ext cx="11670780" cy="1473751"/>
          </a:xfrm>
          <a:prstGeom prst="rect">
            <a:avLst/>
          </a:prstGeom>
        </p:spPr>
      </p:pic>
    </p:spTree>
    <p:extLst>
      <p:ext uri="{BB962C8B-B14F-4D97-AF65-F5344CB8AC3E}">
        <p14:creationId xmlns:p14="http://schemas.microsoft.com/office/powerpoint/2010/main" val="2793273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B85B8-5D8C-23F9-2B22-D2A89A8C6E2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F459542-D38A-E628-C69F-1A23824CD184}"/>
              </a:ext>
            </a:extLst>
          </p:cNvPr>
          <p:cNvSpPr>
            <a:spLocks noGrp="1"/>
          </p:cNvSpPr>
          <p:nvPr>
            <p:ph type="title"/>
          </p:nvPr>
        </p:nvSpPr>
        <p:spPr>
          <a:xfrm>
            <a:off x="2327097" y="365125"/>
            <a:ext cx="8075488" cy="823097"/>
          </a:xfrm>
        </p:spPr>
        <p:txBody>
          <a:bodyPr>
            <a:noAutofit/>
          </a:bodyPr>
          <a:lstStyle/>
          <a:p>
            <a:r>
              <a:rPr lang="en-US"/>
              <a:t>Student Summary</a:t>
            </a:r>
            <a:br>
              <a:rPr lang="en-US"/>
            </a:br>
            <a:r>
              <a:rPr lang="en-US" i="1"/>
              <a:t>Attendance History Page</a:t>
            </a:r>
          </a:p>
        </p:txBody>
      </p:sp>
      <p:sp>
        <p:nvSpPr>
          <p:cNvPr id="6" name="Content Placeholder 5">
            <a:extLst>
              <a:ext uri="{FF2B5EF4-FFF2-40B4-BE49-F238E27FC236}">
                <a16:creationId xmlns:a16="http://schemas.microsoft.com/office/drawing/2014/main" id="{6A3278ED-0A49-2B57-E98B-8D4E26801F5D}"/>
              </a:ext>
            </a:extLst>
          </p:cNvPr>
          <p:cNvSpPr>
            <a:spLocks noGrp="1"/>
          </p:cNvSpPr>
          <p:nvPr>
            <p:ph idx="1"/>
          </p:nvPr>
        </p:nvSpPr>
        <p:spPr>
          <a:xfrm>
            <a:off x="838200" y="1825623"/>
            <a:ext cx="10515600" cy="3324789"/>
          </a:xfrm>
        </p:spPr>
        <p:txBody>
          <a:bodyPr>
            <a:normAutofit/>
          </a:bodyPr>
          <a:lstStyle/>
          <a:p>
            <a:r>
              <a:rPr lang="en-US"/>
              <a:t>The </a:t>
            </a:r>
            <a:r>
              <a:rPr lang="en-US" b="1"/>
              <a:t>Attendance History page </a:t>
            </a:r>
            <a:r>
              <a:rPr lang="en-US"/>
              <a:t>now includes the monthly attendance pattern for the student for the four most recent years including the current year. </a:t>
            </a:r>
          </a:p>
        </p:txBody>
      </p:sp>
      <p:sp>
        <p:nvSpPr>
          <p:cNvPr id="4" name="Slide Number Placeholder 3">
            <a:extLst>
              <a:ext uri="{FF2B5EF4-FFF2-40B4-BE49-F238E27FC236}">
                <a16:creationId xmlns:a16="http://schemas.microsoft.com/office/drawing/2014/main" id="{F2250355-F435-5A43-0FF9-E07887D7FF39}"/>
              </a:ext>
            </a:extLst>
          </p:cNvPr>
          <p:cNvSpPr>
            <a:spLocks noGrp="1"/>
          </p:cNvSpPr>
          <p:nvPr>
            <p:ph type="sldNum" sz="quarter" idx="4"/>
          </p:nvPr>
        </p:nvSpPr>
        <p:spPr>
          <a:xfrm>
            <a:off x="11651751" y="6326691"/>
            <a:ext cx="540249" cy="348815"/>
          </a:xfrm>
        </p:spPr>
        <p:txBody>
          <a:bodyPr/>
          <a:lstStyle/>
          <a:p>
            <a:fld id="{1CB71A4D-09EB-492D-B34B-7518432BD89C}" type="slidenum">
              <a:rPr lang="en-US" smtClean="0"/>
              <a:pPr/>
              <a:t>7</a:t>
            </a:fld>
            <a:endParaRPr lang="en-US"/>
          </a:p>
        </p:txBody>
      </p:sp>
      <p:pic>
        <p:nvPicPr>
          <p:cNvPr id="3" name="Picture 2">
            <a:extLst>
              <a:ext uri="{FF2B5EF4-FFF2-40B4-BE49-F238E27FC236}">
                <a16:creationId xmlns:a16="http://schemas.microsoft.com/office/drawing/2014/main" id="{7A07A0B0-3E2A-9C9C-CF67-BA11036B5DA5}"/>
              </a:ext>
            </a:extLst>
          </p:cNvPr>
          <p:cNvPicPr>
            <a:picLocks noChangeAspect="1"/>
          </p:cNvPicPr>
          <p:nvPr/>
        </p:nvPicPr>
        <p:blipFill>
          <a:blip r:embed="rId2"/>
          <a:stretch>
            <a:fillRect/>
          </a:stretch>
        </p:blipFill>
        <p:spPr>
          <a:xfrm>
            <a:off x="714727" y="3098120"/>
            <a:ext cx="10762546" cy="3759880"/>
          </a:xfrm>
          <a:prstGeom prst="rect">
            <a:avLst/>
          </a:prstGeom>
        </p:spPr>
      </p:pic>
    </p:spTree>
    <p:extLst>
      <p:ext uri="{BB962C8B-B14F-4D97-AF65-F5344CB8AC3E}">
        <p14:creationId xmlns:p14="http://schemas.microsoft.com/office/powerpoint/2010/main" val="2103323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2F494-9407-9BD4-25E9-882C286D63A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6F90802-0E3B-57A2-DD4A-BEFEC74ED501}"/>
              </a:ext>
            </a:extLst>
          </p:cNvPr>
          <p:cNvSpPr>
            <a:spLocks noGrp="1"/>
          </p:cNvSpPr>
          <p:nvPr>
            <p:ph type="title"/>
          </p:nvPr>
        </p:nvSpPr>
        <p:spPr>
          <a:xfrm>
            <a:off x="2327097" y="365125"/>
            <a:ext cx="8075488" cy="823097"/>
          </a:xfrm>
        </p:spPr>
        <p:txBody>
          <a:bodyPr>
            <a:noAutofit/>
          </a:bodyPr>
          <a:lstStyle/>
          <a:p>
            <a:r>
              <a:rPr lang="en-US" dirty="0"/>
              <a:t>Student Summary</a:t>
            </a:r>
            <a:br>
              <a:rPr lang="en-US" dirty="0"/>
            </a:br>
            <a:r>
              <a:rPr lang="en-US" i="1" dirty="0"/>
              <a:t>Assessment History Page</a:t>
            </a:r>
          </a:p>
        </p:txBody>
      </p:sp>
      <p:sp>
        <p:nvSpPr>
          <p:cNvPr id="6" name="Content Placeholder 5">
            <a:extLst>
              <a:ext uri="{FF2B5EF4-FFF2-40B4-BE49-F238E27FC236}">
                <a16:creationId xmlns:a16="http://schemas.microsoft.com/office/drawing/2014/main" id="{442127AF-770D-5822-CF25-2AB4AB4E97F9}"/>
              </a:ext>
            </a:extLst>
          </p:cNvPr>
          <p:cNvSpPr>
            <a:spLocks noGrp="1"/>
          </p:cNvSpPr>
          <p:nvPr>
            <p:ph idx="1"/>
          </p:nvPr>
        </p:nvSpPr>
        <p:spPr>
          <a:xfrm>
            <a:off x="838200" y="1825623"/>
            <a:ext cx="10515600" cy="3324789"/>
          </a:xfrm>
        </p:spPr>
        <p:txBody>
          <a:bodyPr>
            <a:normAutofit/>
          </a:bodyPr>
          <a:lstStyle/>
          <a:p>
            <a:r>
              <a:rPr lang="en-US"/>
              <a:t>The </a:t>
            </a:r>
            <a:r>
              <a:rPr lang="en-US" b="1"/>
              <a:t>Assessment History page </a:t>
            </a:r>
            <a:r>
              <a:rPr lang="en-US"/>
              <a:t>now indicates whether students currently enrolled in grades 8 to 10 have demonstrated the potential to succeed in rigorous courses in high school. </a:t>
            </a:r>
          </a:p>
        </p:txBody>
      </p:sp>
      <p:sp>
        <p:nvSpPr>
          <p:cNvPr id="4" name="Slide Number Placeholder 3">
            <a:extLst>
              <a:ext uri="{FF2B5EF4-FFF2-40B4-BE49-F238E27FC236}">
                <a16:creationId xmlns:a16="http://schemas.microsoft.com/office/drawing/2014/main" id="{B5AC7DC6-9009-51DF-4883-E4B1E7B10B0A}"/>
              </a:ext>
            </a:extLst>
          </p:cNvPr>
          <p:cNvSpPr>
            <a:spLocks noGrp="1"/>
          </p:cNvSpPr>
          <p:nvPr>
            <p:ph type="sldNum" sz="quarter" idx="4"/>
          </p:nvPr>
        </p:nvSpPr>
        <p:spPr>
          <a:xfrm>
            <a:off x="11651751" y="6326691"/>
            <a:ext cx="540249" cy="348815"/>
          </a:xfrm>
        </p:spPr>
        <p:txBody>
          <a:bodyPr/>
          <a:lstStyle/>
          <a:p>
            <a:fld id="{1CB71A4D-09EB-492D-B34B-7518432BD89C}" type="slidenum">
              <a:rPr lang="en-US" smtClean="0"/>
              <a:pPr/>
              <a:t>8</a:t>
            </a:fld>
            <a:endParaRPr lang="en-US"/>
          </a:p>
        </p:txBody>
      </p:sp>
      <p:pic>
        <p:nvPicPr>
          <p:cNvPr id="3" name="Picture 2">
            <a:extLst>
              <a:ext uri="{FF2B5EF4-FFF2-40B4-BE49-F238E27FC236}">
                <a16:creationId xmlns:a16="http://schemas.microsoft.com/office/drawing/2014/main" id="{2967A1B9-9A21-7AE2-A30C-4EBCD33C1F54}"/>
              </a:ext>
            </a:extLst>
          </p:cNvPr>
          <p:cNvPicPr>
            <a:picLocks noChangeAspect="1"/>
          </p:cNvPicPr>
          <p:nvPr/>
        </p:nvPicPr>
        <p:blipFill>
          <a:blip r:embed="rId3"/>
          <a:stretch>
            <a:fillRect/>
          </a:stretch>
        </p:blipFill>
        <p:spPr>
          <a:xfrm>
            <a:off x="112369" y="3244602"/>
            <a:ext cx="11929514" cy="2930056"/>
          </a:xfrm>
          <a:prstGeom prst="rect">
            <a:avLst/>
          </a:prstGeom>
        </p:spPr>
      </p:pic>
    </p:spTree>
    <p:extLst>
      <p:ext uri="{BB962C8B-B14F-4D97-AF65-F5344CB8AC3E}">
        <p14:creationId xmlns:p14="http://schemas.microsoft.com/office/powerpoint/2010/main" val="477604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424408"/>
            <a:ext cx="9144000" cy="5433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2780081" y="2902166"/>
            <a:ext cx="6603605" cy="2484454"/>
            <a:chOff x="1256080" y="2588666"/>
            <a:chExt cx="6603605" cy="2484454"/>
          </a:xfrm>
          <a:effectLst>
            <a:outerShdw blurRad="50800" dist="63500" dir="3000000" algn="ctr" rotWithShape="0">
              <a:srgbClr val="000000">
                <a:alpha val="43137"/>
              </a:srgbClr>
            </a:outerShdw>
          </a:effectLst>
        </p:grpSpPr>
        <p:grpSp>
          <p:nvGrpSpPr>
            <p:cNvPr id="8" name="Group 7"/>
            <p:cNvGrpSpPr/>
            <p:nvPr/>
          </p:nvGrpSpPr>
          <p:grpSpPr>
            <a:xfrm>
              <a:off x="1256080" y="2833323"/>
              <a:ext cx="6601968" cy="2239797"/>
              <a:chOff x="2067247" y="2838425"/>
              <a:chExt cx="6601968" cy="2239797"/>
            </a:xfrm>
          </p:grpSpPr>
          <p:pic>
            <p:nvPicPr>
              <p:cNvPr id="41" name="Picture 40"/>
              <p:cNvPicPr>
                <a:picLocks noChangeAspect="1"/>
              </p:cNvPicPr>
              <p:nvPr/>
            </p:nvPicPr>
            <p:blipFill rotWithShape="1">
              <a:blip r:embed="rId2"/>
              <a:srcRect b="28485"/>
              <a:stretch/>
            </p:blipFill>
            <p:spPr>
              <a:xfrm>
                <a:off x="2067247" y="2838425"/>
                <a:ext cx="6601968" cy="2068855"/>
              </a:xfrm>
              <a:prstGeom prst="rect">
                <a:avLst/>
              </a:prstGeom>
            </p:spPr>
          </p:pic>
          <p:pic>
            <p:nvPicPr>
              <p:cNvPr id="42" name="Picture 41"/>
              <p:cNvPicPr>
                <a:picLocks noChangeAspect="1"/>
              </p:cNvPicPr>
              <p:nvPr/>
            </p:nvPicPr>
            <p:blipFill rotWithShape="1">
              <a:blip r:embed="rId2"/>
              <a:srcRect t="94168"/>
              <a:stretch/>
            </p:blipFill>
            <p:spPr>
              <a:xfrm>
                <a:off x="2067247" y="4909521"/>
                <a:ext cx="6601968" cy="168701"/>
              </a:xfrm>
              <a:prstGeom prst="rect">
                <a:avLst/>
              </a:prstGeom>
            </p:spPr>
          </p:pic>
        </p:grpSp>
        <p:pic>
          <p:nvPicPr>
            <p:cNvPr id="13" name="Picture 12"/>
            <p:cNvPicPr>
              <a:picLocks noChangeAspect="1"/>
            </p:cNvPicPr>
            <p:nvPr/>
          </p:nvPicPr>
          <p:blipFill rotWithShape="1">
            <a:blip r:embed="rId3"/>
            <a:srcRect r="14821" b="16469"/>
            <a:stretch/>
          </p:blipFill>
          <p:spPr>
            <a:xfrm>
              <a:off x="1257493" y="2588666"/>
              <a:ext cx="6602192" cy="244657"/>
            </a:xfrm>
            <a:prstGeom prst="rect">
              <a:avLst/>
            </a:prstGeom>
          </p:spPr>
        </p:pic>
        <p:pic>
          <p:nvPicPr>
            <p:cNvPr id="32" name="Picture 31"/>
            <p:cNvPicPr>
              <a:picLocks noChangeAspect="1"/>
            </p:cNvPicPr>
            <p:nvPr/>
          </p:nvPicPr>
          <p:blipFill rotWithShape="1">
            <a:blip r:embed="rId4"/>
            <a:srcRect t="7214"/>
            <a:stretch/>
          </p:blipFill>
          <p:spPr>
            <a:xfrm>
              <a:off x="7243987" y="3681593"/>
              <a:ext cx="596396" cy="123956"/>
            </a:xfrm>
            <a:prstGeom prst="rect">
              <a:avLst/>
            </a:prstGeom>
          </p:spPr>
        </p:pic>
      </p:grpSp>
      <p:sp>
        <p:nvSpPr>
          <p:cNvPr id="7" name="TextBox 6"/>
          <p:cNvSpPr txBox="1"/>
          <p:nvPr/>
        </p:nvSpPr>
        <p:spPr>
          <a:xfrm>
            <a:off x="2778444" y="307541"/>
            <a:ext cx="7315200" cy="707886"/>
          </a:xfrm>
          <a:prstGeom prst="rect">
            <a:avLst/>
          </a:prstGeom>
          <a:noFill/>
        </p:spPr>
        <p:txBody>
          <a:bodyPr wrap="square" rtlCol="0">
            <a:spAutoFit/>
          </a:bodyPr>
          <a:lstStyle/>
          <a:p>
            <a:r>
              <a:rPr lang="en-US" sz="4000" spc="38" dirty="0">
                <a:solidFill>
                  <a:srgbClr val="FFC000"/>
                </a:solidFill>
                <a:latin typeface="Aptos ExtraBold" panose="020B0004020202020204" pitchFamily="34" charset="0"/>
                <a:cs typeface="Times New Roman"/>
              </a:rPr>
              <a:t>Early Indication Tool (EIT)</a:t>
            </a:r>
            <a:endParaRPr lang="en-US" spc="38" dirty="0">
              <a:solidFill>
                <a:srgbClr val="FFC000"/>
              </a:solidFill>
              <a:latin typeface="Aptos ExtraBold" panose="020B0004020202020204" pitchFamily="34" charset="0"/>
              <a:cs typeface="Times New Roman"/>
            </a:endParaRPr>
          </a:p>
        </p:txBody>
      </p:sp>
      <p:sp>
        <p:nvSpPr>
          <p:cNvPr id="14" name="Rectangle 13"/>
          <p:cNvSpPr/>
          <p:nvPr/>
        </p:nvSpPr>
        <p:spPr>
          <a:xfrm>
            <a:off x="4872518" y="3983717"/>
            <a:ext cx="300038" cy="12464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Left Brace 14"/>
          <p:cNvSpPr/>
          <p:nvPr/>
        </p:nvSpPr>
        <p:spPr>
          <a:xfrm rot="16200000">
            <a:off x="7155119" y="3412348"/>
            <a:ext cx="246005" cy="421112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16" name="Left Brace 15"/>
          <p:cNvSpPr/>
          <p:nvPr/>
        </p:nvSpPr>
        <p:spPr>
          <a:xfrm rot="16200000">
            <a:off x="3710456" y="4458528"/>
            <a:ext cx="246005" cy="210396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17" name="Left Brace 16"/>
          <p:cNvSpPr/>
          <p:nvPr/>
        </p:nvSpPr>
        <p:spPr>
          <a:xfrm rot="16200000">
            <a:off x="4910017" y="5377509"/>
            <a:ext cx="246005" cy="27907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cxnSp>
        <p:nvCxnSpPr>
          <p:cNvPr id="21" name="Straight Connector 20"/>
          <p:cNvCxnSpPr/>
          <p:nvPr/>
        </p:nvCxnSpPr>
        <p:spPr>
          <a:xfrm>
            <a:off x="5034782" y="5577423"/>
            <a:ext cx="1" cy="706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653620" y="1653495"/>
            <a:ext cx="8893628" cy="461665"/>
          </a:xfrm>
          <a:prstGeom prst="rect">
            <a:avLst/>
          </a:prstGeom>
          <a:noFill/>
        </p:spPr>
        <p:txBody>
          <a:bodyPr wrap="square" rtlCol="0">
            <a:spAutoFit/>
          </a:bodyPr>
          <a:lstStyle/>
          <a:p>
            <a:r>
              <a:rPr lang="en-US" sz="1200" dirty="0"/>
              <a:t>The EIT is a K-12 system that uses statistical methods to identify clusters of students who are at-risk of missing milestones and/or dropping out, and </a:t>
            </a:r>
            <a:r>
              <a:rPr lang="en-US" sz="1200" b="1" i="1" dirty="0"/>
              <a:t>ultimately facilitates more timely interventions by assigning targeted student support levels</a:t>
            </a:r>
            <a:r>
              <a:rPr lang="en-US" sz="1200" dirty="0"/>
              <a:t>. </a:t>
            </a:r>
          </a:p>
        </p:txBody>
      </p:sp>
      <p:sp>
        <p:nvSpPr>
          <p:cNvPr id="25" name="Left Brace 24"/>
          <p:cNvSpPr/>
          <p:nvPr/>
        </p:nvSpPr>
        <p:spPr>
          <a:xfrm>
            <a:off x="2697467" y="4381220"/>
            <a:ext cx="80977" cy="20221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27" name="Left Brace 26"/>
          <p:cNvSpPr/>
          <p:nvPr/>
        </p:nvSpPr>
        <p:spPr>
          <a:xfrm flipH="1">
            <a:off x="9391726" y="5204527"/>
            <a:ext cx="263688" cy="19238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31" name="Left Brace 30"/>
          <p:cNvSpPr/>
          <p:nvPr/>
        </p:nvSpPr>
        <p:spPr>
          <a:xfrm flipH="1">
            <a:off x="9397279" y="3952637"/>
            <a:ext cx="263688" cy="17672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33" name="TextBox 32"/>
          <p:cNvSpPr txBox="1"/>
          <p:nvPr/>
        </p:nvSpPr>
        <p:spPr>
          <a:xfrm>
            <a:off x="1706373" y="3477885"/>
            <a:ext cx="595127" cy="276999"/>
          </a:xfrm>
          <a:prstGeom prst="rect">
            <a:avLst/>
          </a:prstGeom>
          <a:noFill/>
          <a:ln w="19050">
            <a:solidFill>
              <a:schemeClr val="tx1"/>
            </a:solidFill>
          </a:ln>
        </p:spPr>
        <p:txBody>
          <a:bodyPr wrap="square" rtlCol="0">
            <a:spAutoFit/>
          </a:bodyPr>
          <a:lstStyle/>
          <a:p>
            <a:r>
              <a:rPr lang="en-US" sz="1200" dirty="0"/>
              <a:t>Filters</a:t>
            </a:r>
          </a:p>
        </p:txBody>
      </p:sp>
      <p:cxnSp>
        <p:nvCxnSpPr>
          <p:cNvPr id="34" name="Straight Connector 33"/>
          <p:cNvCxnSpPr>
            <a:endCxn id="33" idx="3"/>
          </p:cNvCxnSpPr>
          <p:nvPr/>
        </p:nvCxnSpPr>
        <p:spPr>
          <a:xfrm flipH="1">
            <a:off x="2301499" y="3285300"/>
            <a:ext cx="477294" cy="3310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33" idx="3"/>
          </p:cNvCxnSpPr>
          <p:nvPr/>
        </p:nvCxnSpPr>
        <p:spPr>
          <a:xfrm flipH="1" flipV="1">
            <a:off x="2301499" y="3616384"/>
            <a:ext cx="477294" cy="2023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687060" y="6055206"/>
            <a:ext cx="2091943" cy="507831"/>
          </a:xfrm>
          <a:prstGeom prst="rect">
            <a:avLst/>
          </a:prstGeom>
          <a:noFill/>
          <a:ln w="19050">
            <a:noFill/>
          </a:ln>
        </p:spPr>
        <p:txBody>
          <a:bodyPr wrap="square" rtlCol="0">
            <a:spAutoFit/>
          </a:bodyPr>
          <a:lstStyle/>
          <a:p>
            <a:r>
              <a:rPr lang="en-US" sz="900" dirty="0"/>
              <a:t>* Additional fields, including student ID, name, and date of birth, are displayed in the EIT</a:t>
            </a:r>
          </a:p>
        </p:txBody>
      </p:sp>
      <p:sp>
        <p:nvSpPr>
          <p:cNvPr id="35" name="TextBox 34"/>
          <p:cNvSpPr txBox="1"/>
          <p:nvPr/>
        </p:nvSpPr>
        <p:spPr>
          <a:xfrm>
            <a:off x="1653620" y="2370855"/>
            <a:ext cx="8893628" cy="276999"/>
          </a:xfrm>
          <a:prstGeom prst="rect">
            <a:avLst/>
          </a:prstGeom>
          <a:noFill/>
        </p:spPr>
        <p:txBody>
          <a:bodyPr wrap="square" rtlCol="0">
            <a:spAutoFit/>
          </a:bodyPr>
          <a:lstStyle/>
          <a:p>
            <a:r>
              <a:rPr lang="en-US" sz="1200" dirty="0"/>
              <a:t>The EIT provides </a:t>
            </a:r>
            <a:r>
              <a:rPr lang="en-US" sz="1200" b="1" dirty="0"/>
              <a:t>color-coded longitudinal data </a:t>
            </a:r>
            <a:r>
              <a:rPr lang="en-US" sz="1200" dirty="0"/>
              <a:t>and </a:t>
            </a:r>
            <a:r>
              <a:rPr lang="en-US" sz="1200" b="1" dirty="0"/>
              <a:t>visualizations</a:t>
            </a:r>
            <a:r>
              <a:rPr lang="en-US" sz="1200" dirty="0"/>
              <a:t> to school and district users in a secure fashion via EdSight Secure.</a:t>
            </a:r>
          </a:p>
        </p:txBody>
      </p:sp>
      <p:sp>
        <p:nvSpPr>
          <p:cNvPr id="37" name="TextBox 36"/>
          <p:cNvSpPr txBox="1"/>
          <p:nvPr/>
        </p:nvSpPr>
        <p:spPr>
          <a:xfrm>
            <a:off x="1653620" y="1422520"/>
            <a:ext cx="8893628" cy="276999"/>
          </a:xfrm>
          <a:prstGeom prst="rect">
            <a:avLst/>
          </a:prstGeom>
          <a:solidFill>
            <a:schemeClr val="accent1">
              <a:lumMod val="20000"/>
              <a:lumOff val="80000"/>
            </a:schemeClr>
          </a:solidFill>
        </p:spPr>
        <p:txBody>
          <a:bodyPr wrap="square" rtlCol="0">
            <a:spAutoFit/>
          </a:bodyPr>
          <a:lstStyle/>
          <a:p>
            <a:pPr algn="ctr"/>
            <a:r>
              <a:rPr lang="en-US" sz="1200" b="1" dirty="0">
                <a:latin typeface="AvenirNextforSAS" panose="020B0503020202020204" pitchFamily="34" charset="0"/>
              </a:rPr>
              <a:t>OVERVIEW</a:t>
            </a:r>
          </a:p>
        </p:txBody>
      </p:sp>
      <p:sp>
        <p:nvSpPr>
          <p:cNvPr id="38" name="TextBox 37"/>
          <p:cNvSpPr txBox="1"/>
          <p:nvPr/>
        </p:nvSpPr>
        <p:spPr>
          <a:xfrm>
            <a:off x="1653620" y="2125734"/>
            <a:ext cx="8893628" cy="276999"/>
          </a:xfrm>
          <a:prstGeom prst="rect">
            <a:avLst/>
          </a:prstGeom>
          <a:solidFill>
            <a:schemeClr val="accent1">
              <a:lumMod val="20000"/>
              <a:lumOff val="80000"/>
            </a:schemeClr>
          </a:solidFill>
        </p:spPr>
        <p:txBody>
          <a:bodyPr wrap="square" rtlCol="0">
            <a:spAutoFit/>
          </a:bodyPr>
          <a:lstStyle/>
          <a:p>
            <a:pPr algn="ctr"/>
            <a:r>
              <a:rPr lang="en-US" sz="1200" b="1" dirty="0">
                <a:latin typeface="AvenirNextforSAS" panose="020B0503020202020204" pitchFamily="34" charset="0"/>
              </a:rPr>
              <a:t>INFORMATION &amp; ACCESS</a:t>
            </a:r>
          </a:p>
        </p:txBody>
      </p:sp>
      <p:sp>
        <p:nvSpPr>
          <p:cNvPr id="39" name="TextBox 38"/>
          <p:cNvSpPr txBox="1"/>
          <p:nvPr/>
        </p:nvSpPr>
        <p:spPr>
          <a:xfrm>
            <a:off x="1653620" y="2652721"/>
            <a:ext cx="8893628" cy="276999"/>
          </a:xfrm>
          <a:prstGeom prst="rect">
            <a:avLst/>
          </a:prstGeom>
          <a:solidFill>
            <a:schemeClr val="accent1">
              <a:lumMod val="20000"/>
              <a:lumOff val="80000"/>
            </a:schemeClr>
          </a:solidFill>
        </p:spPr>
        <p:txBody>
          <a:bodyPr wrap="square" rtlCol="0">
            <a:spAutoFit/>
          </a:bodyPr>
          <a:lstStyle/>
          <a:p>
            <a:pPr algn="ctr"/>
            <a:r>
              <a:rPr lang="en-US" sz="1200" b="1" dirty="0">
                <a:latin typeface="AvenirNextforSAS" panose="020B0503020202020204" pitchFamily="34" charset="0"/>
              </a:rPr>
              <a:t>THE DASHBOARD</a:t>
            </a:r>
          </a:p>
        </p:txBody>
      </p:sp>
      <p:sp>
        <p:nvSpPr>
          <p:cNvPr id="40" name="TextBox 39"/>
          <p:cNvSpPr txBox="1"/>
          <p:nvPr/>
        </p:nvSpPr>
        <p:spPr>
          <a:xfrm>
            <a:off x="7257364" y="6131456"/>
            <a:ext cx="2337540" cy="369332"/>
          </a:xfrm>
          <a:prstGeom prst="rect">
            <a:avLst/>
          </a:prstGeom>
          <a:noFill/>
          <a:ln w="19050">
            <a:noFill/>
          </a:ln>
        </p:spPr>
        <p:txBody>
          <a:bodyPr wrap="square" rtlCol="0">
            <a:spAutoFit/>
          </a:bodyPr>
          <a:lstStyle/>
          <a:p>
            <a:r>
              <a:rPr lang="en-US" sz="900" i="1" dirty="0"/>
              <a:t>Please email questions and comments to </a:t>
            </a:r>
          </a:p>
          <a:p>
            <a:r>
              <a:rPr lang="en-US" sz="900" i="1" dirty="0"/>
              <a:t>the EdSight Help Desk at </a:t>
            </a:r>
            <a:r>
              <a:rPr lang="en-US" sz="900" i="1" dirty="0">
                <a:hlinkClick r:id="rId5"/>
              </a:rPr>
              <a:t>EdSight.SDE@ct.gov</a:t>
            </a:r>
            <a:r>
              <a:rPr lang="en-US" sz="900" i="1" dirty="0"/>
              <a:t> </a:t>
            </a:r>
          </a:p>
        </p:txBody>
      </p:sp>
      <p:sp>
        <p:nvSpPr>
          <p:cNvPr id="24" name="TextBox 23"/>
          <p:cNvSpPr txBox="1"/>
          <p:nvPr/>
        </p:nvSpPr>
        <p:spPr>
          <a:xfrm>
            <a:off x="1731337" y="4156732"/>
            <a:ext cx="941818" cy="646331"/>
          </a:xfrm>
          <a:prstGeom prst="rect">
            <a:avLst/>
          </a:prstGeom>
          <a:solidFill>
            <a:schemeClr val="bg1"/>
          </a:solidFill>
          <a:ln w="19050">
            <a:solidFill>
              <a:schemeClr val="tx1"/>
            </a:solidFill>
          </a:ln>
        </p:spPr>
        <p:txBody>
          <a:bodyPr wrap="square" rtlCol="0">
            <a:spAutoFit/>
          </a:bodyPr>
          <a:lstStyle/>
          <a:p>
            <a:r>
              <a:rPr lang="en-US" sz="1200" dirty="0"/>
              <a:t>One row per student (*)</a:t>
            </a:r>
          </a:p>
        </p:txBody>
      </p:sp>
      <p:sp>
        <p:nvSpPr>
          <p:cNvPr id="18" name="TextBox 17"/>
          <p:cNvSpPr txBox="1"/>
          <p:nvPr/>
        </p:nvSpPr>
        <p:spPr>
          <a:xfrm>
            <a:off x="2875848" y="5614600"/>
            <a:ext cx="1932457" cy="461665"/>
          </a:xfrm>
          <a:prstGeom prst="rect">
            <a:avLst/>
          </a:prstGeom>
          <a:solidFill>
            <a:schemeClr val="bg1"/>
          </a:solidFill>
          <a:ln w="19050">
            <a:solidFill>
              <a:schemeClr val="tx1"/>
            </a:solidFill>
          </a:ln>
        </p:spPr>
        <p:txBody>
          <a:bodyPr wrap="square" rtlCol="0">
            <a:spAutoFit/>
          </a:bodyPr>
          <a:lstStyle/>
          <a:p>
            <a:r>
              <a:rPr lang="en-US" sz="1200" dirty="0"/>
              <a:t>Demographics and special populations status fields</a:t>
            </a:r>
          </a:p>
        </p:txBody>
      </p:sp>
      <p:sp>
        <p:nvSpPr>
          <p:cNvPr id="19" name="TextBox 18"/>
          <p:cNvSpPr txBox="1"/>
          <p:nvPr/>
        </p:nvSpPr>
        <p:spPr>
          <a:xfrm>
            <a:off x="3920589" y="6183709"/>
            <a:ext cx="2230575" cy="646331"/>
          </a:xfrm>
          <a:prstGeom prst="rect">
            <a:avLst/>
          </a:prstGeom>
          <a:solidFill>
            <a:schemeClr val="bg1"/>
          </a:solidFill>
          <a:ln w="28575">
            <a:solidFill>
              <a:schemeClr val="tx1"/>
            </a:solidFill>
          </a:ln>
        </p:spPr>
        <p:txBody>
          <a:bodyPr wrap="square" rtlCol="0">
            <a:spAutoFit/>
          </a:bodyPr>
          <a:lstStyle/>
          <a:p>
            <a:r>
              <a:rPr lang="en-US" sz="1200" b="1" dirty="0"/>
              <a:t>Targeted Student Support Level</a:t>
            </a:r>
          </a:p>
          <a:p>
            <a:r>
              <a:rPr lang="en-US" sz="1200" dirty="0"/>
              <a:t>(as determined by the EIT model)</a:t>
            </a:r>
          </a:p>
        </p:txBody>
      </p:sp>
      <p:sp>
        <p:nvSpPr>
          <p:cNvPr id="22" name="TextBox 21"/>
          <p:cNvSpPr txBox="1"/>
          <p:nvPr/>
        </p:nvSpPr>
        <p:spPr>
          <a:xfrm>
            <a:off x="5199335" y="5619973"/>
            <a:ext cx="4169142" cy="461665"/>
          </a:xfrm>
          <a:prstGeom prst="rect">
            <a:avLst/>
          </a:prstGeom>
          <a:solidFill>
            <a:schemeClr val="bg1"/>
          </a:solidFill>
          <a:ln w="19050">
            <a:solidFill>
              <a:schemeClr val="tx1"/>
            </a:solidFill>
          </a:ln>
        </p:spPr>
        <p:txBody>
          <a:bodyPr wrap="square" rtlCol="0">
            <a:spAutoFit/>
          </a:bodyPr>
          <a:lstStyle/>
          <a:p>
            <a:r>
              <a:rPr lang="en-US" sz="1200" dirty="0"/>
              <a:t>Two years of attendance, achievement, mobility, discipline, and retention</a:t>
            </a:r>
          </a:p>
        </p:txBody>
      </p:sp>
      <p:sp>
        <p:nvSpPr>
          <p:cNvPr id="30" name="TextBox 29"/>
          <p:cNvSpPr txBox="1"/>
          <p:nvPr/>
        </p:nvSpPr>
        <p:spPr>
          <a:xfrm>
            <a:off x="9608081" y="3536674"/>
            <a:ext cx="830028" cy="1015663"/>
          </a:xfrm>
          <a:prstGeom prst="rect">
            <a:avLst/>
          </a:prstGeom>
          <a:solidFill>
            <a:schemeClr val="bg1"/>
          </a:solidFill>
          <a:ln w="19050">
            <a:solidFill>
              <a:schemeClr val="tx1"/>
            </a:solidFill>
          </a:ln>
        </p:spPr>
        <p:txBody>
          <a:bodyPr wrap="square" rtlCol="0">
            <a:spAutoFit/>
          </a:bodyPr>
          <a:lstStyle/>
          <a:p>
            <a:r>
              <a:rPr lang="en-US" sz="1200" dirty="0"/>
              <a:t>Options to maximize, save, and export</a:t>
            </a:r>
          </a:p>
        </p:txBody>
      </p:sp>
      <p:sp>
        <p:nvSpPr>
          <p:cNvPr id="26" name="TextBox 25"/>
          <p:cNvSpPr txBox="1"/>
          <p:nvPr/>
        </p:nvSpPr>
        <p:spPr>
          <a:xfrm>
            <a:off x="9608082" y="4977554"/>
            <a:ext cx="774037" cy="646331"/>
          </a:xfrm>
          <a:prstGeom prst="rect">
            <a:avLst/>
          </a:prstGeom>
          <a:solidFill>
            <a:schemeClr val="bg1"/>
          </a:solidFill>
          <a:ln w="19050">
            <a:solidFill>
              <a:schemeClr val="tx1"/>
            </a:solidFill>
          </a:ln>
        </p:spPr>
        <p:txBody>
          <a:bodyPr wrap="square" rtlCol="0">
            <a:spAutoFit/>
          </a:bodyPr>
          <a:lstStyle/>
          <a:p>
            <a:r>
              <a:rPr lang="en-US" sz="1200" dirty="0"/>
              <a:t>Summary</a:t>
            </a:r>
          </a:p>
          <a:p>
            <a:r>
              <a:rPr lang="en-US" sz="1200" dirty="0"/>
              <a:t>data by</a:t>
            </a:r>
          </a:p>
          <a:p>
            <a:r>
              <a:rPr lang="en-US" sz="1200" dirty="0"/>
              <a:t>column</a:t>
            </a:r>
          </a:p>
        </p:txBody>
      </p:sp>
    </p:spTree>
    <p:extLst>
      <p:ext uri="{BB962C8B-B14F-4D97-AF65-F5344CB8AC3E}">
        <p14:creationId xmlns:p14="http://schemas.microsoft.com/office/powerpoint/2010/main" val="1123806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niverseOfOpportunities_template.potx" id="{DA9B7810-D05F-415D-BE88-61560BFB4366}" vid="{9E02503F-8B23-4924-8A9C-2CD5763944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fe1ab5a-1809-4ce3-b80e-370d008aa218" xsi:nil="true"/>
    <lcf76f155ced4ddcb4097134ff3c332f xmlns="4cf662d2-5748-4aa1-b153-5e852749b62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925AA43B38B14C9EB09FF1C1C42642" ma:contentTypeVersion="15" ma:contentTypeDescription="Create a new document." ma:contentTypeScope="" ma:versionID="9dd0693648ee5a4bfb818d6aafedc9f3">
  <xsd:schema xmlns:xsd="http://www.w3.org/2001/XMLSchema" xmlns:xs="http://www.w3.org/2001/XMLSchema" xmlns:p="http://schemas.microsoft.com/office/2006/metadata/properties" xmlns:ns2="4cf662d2-5748-4aa1-b153-5e852749b621" xmlns:ns3="7fe1ab5a-1809-4ce3-b80e-370d008aa218" targetNamespace="http://schemas.microsoft.com/office/2006/metadata/properties" ma:root="true" ma:fieldsID="1ff2c28aedf0c8bec9aa6f7e77e37a5b" ns2:_="" ns3:_="">
    <xsd:import namespace="4cf662d2-5748-4aa1-b153-5e852749b621"/>
    <xsd:import namespace="7fe1ab5a-1809-4ce3-b80e-370d008aa2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CR"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f662d2-5748-4aa1-b153-5e852749b6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fe1ab5a-1809-4ce3-b80e-370d008aa21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935bad4-068d-4cc2-9d44-2363757eaf48}" ma:internalName="TaxCatchAll" ma:showField="CatchAllData" ma:web="7fe1ab5a-1809-4ce3-b80e-370d008aa2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2F6ACD-5E49-4880-BEDC-1F1E27E701D8}">
  <ds:schemaRefs>
    <ds:schemaRef ds:uri="http://purl.org/dc/dcmitype/"/>
    <ds:schemaRef ds:uri="http://www.w3.org/XML/1998/namespace"/>
    <ds:schemaRef ds:uri="http://purl.org/dc/terms/"/>
    <ds:schemaRef ds:uri="http://schemas.microsoft.com/office/2006/metadata/properties"/>
    <ds:schemaRef ds:uri="http://schemas.microsoft.com/office/2006/documentManagement/types"/>
    <ds:schemaRef ds:uri="7fe1ab5a-1809-4ce3-b80e-370d008aa218"/>
    <ds:schemaRef ds:uri="http://schemas.openxmlformats.org/package/2006/metadata/core-properties"/>
    <ds:schemaRef ds:uri="http://schemas.microsoft.com/office/infopath/2007/PartnerControls"/>
    <ds:schemaRef ds:uri="4cf662d2-5748-4aa1-b153-5e852749b621"/>
    <ds:schemaRef ds:uri="http://purl.org/dc/elements/1.1/"/>
  </ds:schemaRefs>
</ds:datastoreItem>
</file>

<file path=customXml/itemProps2.xml><?xml version="1.0" encoding="utf-8"?>
<ds:datastoreItem xmlns:ds="http://schemas.openxmlformats.org/officeDocument/2006/customXml" ds:itemID="{6A91F602-F5FD-4A09-8858-BDA1E4111DE3}">
  <ds:schemaRefs>
    <ds:schemaRef ds:uri="http://schemas.microsoft.com/sharepoint/v3/contenttype/forms"/>
  </ds:schemaRefs>
</ds:datastoreItem>
</file>

<file path=customXml/itemProps3.xml><?xml version="1.0" encoding="utf-8"?>
<ds:datastoreItem xmlns:ds="http://schemas.openxmlformats.org/officeDocument/2006/customXml" ds:itemID="{0D2EBF1A-2809-4DD4-BFBD-41E1C171F7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f662d2-5748-4aa1-b153-5e852749b621"/>
    <ds:schemaRef ds:uri="7fe1ab5a-1809-4ce3-b80e-370d008aa2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AUniverseOfOpportunities_template</Template>
  <TotalTime>618</TotalTime>
  <Words>3455</Words>
  <Application>Microsoft Office PowerPoint</Application>
  <PresentationFormat>Widescreen</PresentationFormat>
  <Paragraphs>391</Paragraphs>
  <Slides>46</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Aptos</vt:lpstr>
      <vt:lpstr>Aptos ExtraBold</vt:lpstr>
      <vt:lpstr>Arial</vt:lpstr>
      <vt:lpstr>AvenirNextforSAS</vt:lpstr>
      <vt:lpstr>Calibri</vt:lpstr>
      <vt:lpstr>Times New Roman</vt:lpstr>
      <vt:lpstr>Office Theme</vt:lpstr>
      <vt:lpstr>Using EdSight Secure with TCS Data</vt:lpstr>
      <vt:lpstr>PowerPoint Presentation</vt:lpstr>
      <vt:lpstr>How do I gain access to EdSight Secure?</vt:lpstr>
      <vt:lpstr>EdSight Secure Resource Library</vt:lpstr>
      <vt:lpstr>EdSight Secure Enhancements</vt:lpstr>
      <vt:lpstr>Student Summary  Course History Page</vt:lpstr>
      <vt:lpstr>Student Summary Attendance History Page</vt:lpstr>
      <vt:lpstr>Student Summary Assessment History Page</vt:lpstr>
      <vt:lpstr>PowerPoint Presentation</vt:lpstr>
      <vt:lpstr>Early Indication Tool (EIT) Now Updated Weekly</vt:lpstr>
      <vt:lpstr>FAFSA Completion Report  Updated Nightly </vt:lpstr>
      <vt:lpstr>College Enrollment and Graduation  New Report</vt:lpstr>
      <vt:lpstr>Attendance Reports</vt:lpstr>
      <vt:lpstr>Seal of Biliteracy Report Updated New Graduate Report Available</vt:lpstr>
      <vt:lpstr>Next Generation Accountability TCS Reports Available in Secure</vt:lpstr>
      <vt:lpstr>Next Generation Accountability</vt:lpstr>
      <vt:lpstr>Indicator 5: Postsecondary Preparation</vt:lpstr>
      <vt:lpstr>Indicator 5: Postsecondary Preparation</vt:lpstr>
      <vt:lpstr>Indicator 7:  On-Track to High School Graduation</vt:lpstr>
      <vt:lpstr>Indicator 7:  On-Track to High School Graduation</vt:lpstr>
      <vt:lpstr>Indicator 12: Arts Access</vt:lpstr>
      <vt:lpstr>Next Gen TCS Reports in Secure</vt:lpstr>
      <vt:lpstr>TCS Accountability Indicators Report</vt:lpstr>
      <vt:lpstr>TCS Accountability Indicators Report</vt:lpstr>
      <vt:lpstr>TCS Accountability Indicators Report</vt:lpstr>
      <vt:lpstr>TCS Accountability Indicators Report</vt:lpstr>
      <vt:lpstr>TCS Accountability Indicators Report</vt:lpstr>
      <vt:lpstr>TCS Accountability Indicators Report</vt:lpstr>
      <vt:lpstr>Indicator 7 Report</vt:lpstr>
      <vt:lpstr>Indicator 7 Report</vt:lpstr>
      <vt:lpstr>Indicator 7 Report</vt:lpstr>
      <vt:lpstr>Preview Report</vt:lpstr>
      <vt:lpstr>Preview Report</vt:lpstr>
      <vt:lpstr>Preview Report</vt:lpstr>
      <vt:lpstr>Preview Report</vt:lpstr>
      <vt:lpstr>Additional Slides </vt:lpstr>
      <vt:lpstr>Indicator 5: Postsecondary Preparation</vt:lpstr>
      <vt:lpstr>Indicator 5: Postsecondary Preparation</vt:lpstr>
      <vt:lpstr>Indicator 5: Postsecondary Preparation</vt:lpstr>
      <vt:lpstr>Indicator 5: Postsecondary Preparation</vt:lpstr>
      <vt:lpstr>Indicator 5: Postsecondary Preparation</vt:lpstr>
      <vt:lpstr>Indicator 7:  Schools/Districts with Grade 9 (not Grade 8)</vt:lpstr>
      <vt:lpstr>Indicator 7:  Schools/Districts with Grade 8 (not Grade 9)</vt:lpstr>
      <vt:lpstr>Indicator 7:  Schools/Districts with BOTH Grades 8 and 9</vt:lpstr>
      <vt:lpstr>Indicator 7: Example</vt:lpstr>
      <vt:lpstr>Indicator 7:  On-Track to High School Graduation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Bousquet, Danielle</dc:creator>
  <cp:lastModifiedBy>Felder, Keryn</cp:lastModifiedBy>
  <cp:revision>2</cp:revision>
  <dcterms:created xsi:type="dcterms:W3CDTF">2025-03-24T16:11:01Z</dcterms:created>
  <dcterms:modified xsi:type="dcterms:W3CDTF">2025-03-25T17:35:28Z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0x010100A6925AA43B38B14C9EB09FF1C1C42642</vt:lpwstr>
  </property>
  <property fmtid="{D5CDD505-2E9C-101B-9397-08002B2CF9AE}" pid="3" name="MediaServiceImageTags">
    <vt:lpwstr/>
  </property>
</Properties>
</file>