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8"/>
  </p:notesMasterIdLst>
  <p:sldIdLst>
    <p:sldId id="257" r:id="rId2"/>
    <p:sldId id="333" r:id="rId3"/>
    <p:sldId id="392" r:id="rId4"/>
    <p:sldId id="398" r:id="rId5"/>
    <p:sldId id="397" r:id="rId6"/>
    <p:sldId id="396" r:id="rId7"/>
    <p:sldId id="400" r:id="rId8"/>
    <p:sldId id="357" r:id="rId9"/>
    <p:sldId id="391" r:id="rId10"/>
    <p:sldId id="351" r:id="rId11"/>
    <p:sldId id="393" r:id="rId12"/>
    <p:sldId id="381" r:id="rId13"/>
    <p:sldId id="395" r:id="rId14"/>
    <p:sldId id="399" r:id="rId15"/>
    <p:sldId id="382" r:id="rId16"/>
    <p:sldId id="361"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00CCFF"/>
    <a:srgbClr val="9966FF"/>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67864" autoAdjust="0"/>
  </p:normalViewPr>
  <p:slideViewPr>
    <p:cSldViewPr snapToGrid="0" snapToObjects="1">
      <p:cViewPr varScale="1">
        <p:scale>
          <a:sx n="88" d="100"/>
          <a:sy n="88" d="100"/>
        </p:scale>
        <p:origin x="244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3" d="100"/>
          <a:sy n="53" d="100"/>
        </p:scale>
        <p:origin x="25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F5928-310A-4AE2-A2CB-5B0C74E6EB1E}" type="doc">
      <dgm:prSet loTypeId="urn:microsoft.com/office/officeart/2008/layout/LinedList" loCatId="list" qsTypeId="urn:microsoft.com/office/officeart/2005/8/quickstyle/simple4" qsCatId="simple" csTypeId="urn:microsoft.com/office/officeart/2005/8/colors/accent2_2" csCatId="accent2" phldr="1"/>
      <dgm:spPr/>
    </dgm:pt>
    <dgm:pt modelId="{BB88FEF4-F0E6-4896-AB9F-4D35C96FA570}">
      <dgm:prSet phldrT="[Text]"/>
      <dgm:spPr/>
      <dgm:t>
        <a:bodyPr/>
        <a:lstStyle/>
        <a:p>
          <a:r>
            <a:rPr lang="en-US" dirty="0">
              <a:latin typeface="Antique Olive" pitchFamily="34" charset="0"/>
            </a:rPr>
            <a:t>Kendra Shakir</a:t>
          </a:r>
        </a:p>
        <a:p>
          <a:r>
            <a:rPr lang="en-US" dirty="0">
              <a:latin typeface="Antique Olive" pitchFamily="34" charset="0"/>
            </a:rPr>
            <a:t>(860) 713-6896</a:t>
          </a:r>
        </a:p>
        <a:p>
          <a:r>
            <a:rPr lang="en-US" dirty="0">
              <a:effectLst/>
              <a:latin typeface="Antique Olive" pitchFamily="34" charset="0"/>
              <a:ea typeface="Calibri"/>
              <a:cs typeface="Times New Roman"/>
            </a:rPr>
            <a:t>Kendra.Shakir@ct.gov</a:t>
          </a:r>
          <a:endParaRPr lang="en-US" dirty="0"/>
        </a:p>
      </dgm:t>
    </dgm:pt>
    <dgm:pt modelId="{9EE9AC14-CF61-4CC6-8AD3-7F26122666B0}" type="parTrans" cxnId="{450DBDEC-323B-453A-925B-84C0924DF4BB}">
      <dgm:prSet/>
      <dgm:spPr/>
      <dgm:t>
        <a:bodyPr/>
        <a:lstStyle/>
        <a:p>
          <a:endParaRPr lang="en-US"/>
        </a:p>
      </dgm:t>
    </dgm:pt>
    <dgm:pt modelId="{0D01DE6B-3254-4E58-BD2F-B18FC6C3E6FF}" type="sibTrans" cxnId="{450DBDEC-323B-453A-925B-84C0924DF4BB}">
      <dgm:prSet/>
      <dgm:spPr/>
      <dgm:t>
        <a:bodyPr/>
        <a:lstStyle/>
        <a:p>
          <a:endParaRPr lang="en-US"/>
        </a:p>
      </dgm:t>
    </dgm:pt>
    <dgm:pt modelId="{F41FCF0C-1875-4819-A77E-992DBDADBC00}">
      <dgm:prSet phldrT="[Text]"/>
      <dgm:spPr/>
      <dgm:t>
        <a:bodyPr/>
        <a:lstStyle/>
        <a:p>
          <a:r>
            <a:rPr lang="en-US" dirty="0">
              <a:effectLst/>
              <a:latin typeface="Antique Olive" pitchFamily="34" charset="0"/>
              <a:ea typeface="Calibri"/>
              <a:cs typeface="Times New Roman"/>
            </a:rPr>
            <a:t>Renee Brousseau</a:t>
          </a:r>
        </a:p>
        <a:p>
          <a:r>
            <a:rPr lang="en-US" dirty="0">
              <a:effectLst/>
              <a:latin typeface="Antique Olive" pitchFamily="34" charset="0"/>
              <a:ea typeface="Calibri"/>
              <a:cs typeface="Times New Roman"/>
            </a:rPr>
            <a:t>(860) 713-6865</a:t>
          </a:r>
        </a:p>
        <a:p>
          <a:r>
            <a:rPr lang="en-US" dirty="0">
              <a:effectLst/>
              <a:latin typeface="Antique Olive" pitchFamily="34" charset="0"/>
              <a:ea typeface="Calibri"/>
              <a:cs typeface="Times New Roman"/>
            </a:rPr>
            <a:t>Renee.Brousseau@ct.gov</a:t>
          </a:r>
          <a:endParaRPr lang="en-US" dirty="0"/>
        </a:p>
      </dgm:t>
    </dgm:pt>
    <dgm:pt modelId="{CC12898D-63F4-4C72-8190-E2D7AD3877BB}" type="parTrans" cxnId="{EA999260-7738-4376-84E4-6D8B31699357}">
      <dgm:prSet/>
      <dgm:spPr/>
      <dgm:t>
        <a:bodyPr/>
        <a:lstStyle/>
        <a:p>
          <a:endParaRPr lang="en-US"/>
        </a:p>
      </dgm:t>
    </dgm:pt>
    <dgm:pt modelId="{3AE6300C-1F9F-42AF-A0D2-A427681A6C2C}" type="sibTrans" cxnId="{EA999260-7738-4376-84E4-6D8B31699357}">
      <dgm:prSet/>
      <dgm:spPr/>
      <dgm:t>
        <a:bodyPr/>
        <a:lstStyle/>
        <a:p>
          <a:endParaRPr lang="en-US"/>
        </a:p>
      </dgm:t>
    </dgm:pt>
    <dgm:pt modelId="{C92D1924-A8E9-45B4-B6E6-5C60E0C32A71}" type="pres">
      <dgm:prSet presAssocID="{7D5F5928-310A-4AE2-A2CB-5B0C74E6EB1E}" presName="vert0" presStyleCnt="0">
        <dgm:presLayoutVars>
          <dgm:dir/>
          <dgm:animOne val="branch"/>
          <dgm:animLvl val="lvl"/>
        </dgm:presLayoutVars>
      </dgm:prSet>
      <dgm:spPr/>
    </dgm:pt>
    <dgm:pt modelId="{26A8E65C-7ACE-4382-A596-A3BDABFD4CDE}" type="pres">
      <dgm:prSet presAssocID="{BB88FEF4-F0E6-4896-AB9F-4D35C96FA570}" presName="thickLine" presStyleLbl="alignNode1" presStyleIdx="0" presStyleCnt="2"/>
      <dgm:spPr/>
    </dgm:pt>
    <dgm:pt modelId="{A7BADCC0-19D1-428B-9F1D-A844943B09E3}" type="pres">
      <dgm:prSet presAssocID="{BB88FEF4-F0E6-4896-AB9F-4D35C96FA570}" presName="horz1" presStyleCnt="0"/>
      <dgm:spPr/>
    </dgm:pt>
    <dgm:pt modelId="{06ECE725-EA34-47E7-B7D5-FB91215C5F6B}" type="pres">
      <dgm:prSet presAssocID="{BB88FEF4-F0E6-4896-AB9F-4D35C96FA570}" presName="tx1" presStyleLbl="revTx" presStyleIdx="0" presStyleCnt="2"/>
      <dgm:spPr/>
    </dgm:pt>
    <dgm:pt modelId="{DA7A3DC4-79A9-444E-89BC-272667608A5B}" type="pres">
      <dgm:prSet presAssocID="{BB88FEF4-F0E6-4896-AB9F-4D35C96FA570}" presName="vert1" presStyleCnt="0"/>
      <dgm:spPr/>
    </dgm:pt>
    <dgm:pt modelId="{F910FBCF-2CEA-4CA0-8E1C-B9F6F097E3DA}" type="pres">
      <dgm:prSet presAssocID="{F41FCF0C-1875-4819-A77E-992DBDADBC00}" presName="thickLine" presStyleLbl="alignNode1" presStyleIdx="1" presStyleCnt="2"/>
      <dgm:spPr/>
    </dgm:pt>
    <dgm:pt modelId="{BB73F998-D53F-459A-8E8A-5A1F88F8E6F2}" type="pres">
      <dgm:prSet presAssocID="{F41FCF0C-1875-4819-A77E-992DBDADBC00}" presName="horz1" presStyleCnt="0"/>
      <dgm:spPr/>
    </dgm:pt>
    <dgm:pt modelId="{37044ECA-65CD-4FD3-B6B9-36C4F3EB93A9}" type="pres">
      <dgm:prSet presAssocID="{F41FCF0C-1875-4819-A77E-992DBDADBC00}" presName="tx1" presStyleLbl="revTx" presStyleIdx="1" presStyleCnt="2"/>
      <dgm:spPr/>
    </dgm:pt>
    <dgm:pt modelId="{08D4C5EA-6637-4B35-AE34-F2E23F300EE9}" type="pres">
      <dgm:prSet presAssocID="{F41FCF0C-1875-4819-A77E-992DBDADBC00}" presName="vert1" presStyleCnt="0"/>
      <dgm:spPr/>
    </dgm:pt>
  </dgm:ptLst>
  <dgm:cxnLst>
    <dgm:cxn modelId="{A15C2F3E-476E-44A4-A573-D63018A6E00D}" type="presOf" srcId="{F41FCF0C-1875-4819-A77E-992DBDADBC00}" destId="{37044ECA-65CD-4FD3-B6B9-36C4F3EB93A9}" srcOrd="0" destOrd="0" presId="urn:microsoft.com/office/officeart/2008/layout/LinedList"/>
    <dgm:cxn modelId="{EA999260-7738-4376-84E4-6D8B31699357}" srcId="{7D5F5928-310A-4AE2-A2CB-5B0C74E6EB1E}" destId="{F41FCF0C-1875-4819-A77E-992DBDADBC00}" srcOrd="1" destOrd="0" parTransId="{CC12898D-63F4-4C72-8190-E2D7AD3877BB}" sibTransId="{3AE6300C-1F9F-42AF-A0D2-A427681A6C2C}"/>
    <dgm:cxn modelId="{5116E451-372C-40D5-8623-04980A03208F}" type="presOf" srcId="{7D5F5928-310A-4AE2-A2CB-5B0C74E6EB1E}" destId="{C92D1924-A8E9-45B4-B6E6-5C60E0C32A71}" srcOrd="0" destOrd="0" presId="urn:microsoft.com/office/officeart/2008/layout/LinedList"/>
    <dgm:cxn modelId="{56102CBD-4B75-4F35-808B-EE7155F3BC76}" type="presOf" srcId="{BB88FEF4-F0E6-4896-AB9F-4D35C96FA570}" destId="{06ECE725-EA34-47E7-B7D5-FB91215C5F6B}" srcOrd="0" destOrd="0" presId="urn:microsoft.com/office/officeart/2008/layout/LinedList"/>
    <dgm:cxn modelId="{450DBDEC-323B-453A-925B-84C0924DF4BB}" srcId="{7D5F5928-310A-4AE2-A2CB-5B0C74E6EB1E}" destId="{BB88FEF4-F0E6-4896-AB9F-4D35C96FA570}" srcOrd="0" destOrd="0" parTransId="{9EE9AC14-CF61-4CC6-8AD3-7F26122666B0}" sibTransId="{0D01DE6B-3254-4E58-BD2F-B18FC6C3E6FF}"/>
    <dgm:cxn modelId="{B91057DD-57C4-4933-88B7-14BF7E4DAC88}" type="presParOf" srcId="{C92D1924-A8E9-45B4-B6E6-5C60E0C32A71}" destId="{26A8E65C-7ACE-4382-A596-A3BDABFD4CDE}" srcOrd="0" destOrd="0" presId="urn:microsoft.com/office/officeart/2008/layout/LinedList"/>
    <dgm:cxn modelId="{49F9F350-467C-4453-BF1B-4D55945079BA}" type="presParOf" srcId="{C92D1924-A8E9-45B4-B6E6-5C60E0C32A71}" destId="{A7BADCC0-19D1-428B-9F1D-A844943B09E3}" srcOrd="1" destOrd="0" presId="urn:microsoft.com/office/officeart/2008/layout/LinedList"/>
    <dgm:cxn modelId="{F63966BA-DC18-4E93-BB06-A3F4005757D3}" type="presParOf" srcId="{A7BADCC0-19D1-428B-9F1D-A844943B09E3}" destId="{06ECE725-EA34-47E7-B7D5-FB91215C5F6B}" srcOrd="0" destOrd="0" presId="urn:microsoft.com/office/officeart/2008/layout/LinedList"/>
    <dgm:cxn modelId="{FC48CDBF-1BFB-41BA-9FF1-8E32B82B0EE8}" type="presParOf" srcId="{A7BADCC0-19D1-428B-9F1D-A844943B09E3}" destId="{DA7A3DC4-79A9-444E-89BC-272667608A5B}" srcOrd="1" destOrd="0" presId="urn:microsoft.com/office/officeart/2008/layout/LinedList"/>
    <dgm:cxn modelId="{6964E6C8-6885-4FFF-B474-343F9C4C55B9}" type="presParOf" srcId="{C92D1924-A8E9-45B4-B6E6-5C60E0C32A71}" destId="{F910FBCF-2CEA-4CA0-8E1C-B9F6F097E3DA}" srcOrd="2" destOrd="0" presId="urn:microsoft.com/office/officeart/2008/layout/LinedList"/>
    <dgm:cxn modelId="{DF8EEF2C-8EB3-4333-90D8-64228BA7F964}" type="presParOf" srcId="{C92D1924-A8E9-45B4-B6E6-5C60E0C32A71}" destId="{BB73F998-D53F-459A-8E8A-5A1F88F8E6F2}" srcOrd="3" destOrd="0" presId="urn:microsoft.com/office/officeart/2008/layout/LinedList"/>
    <dgm:cxn modelId="{E742D820-2307-4A8B-8F1F-81C72ABB6C0F}" type="presParOf" srcId="{BB73F998-D53F-459A-8E8A-5A1F88F8E6F2}" destId="{37044ECA-65CD-4FD3-B6B9-36C4F3EB93A9}" srcOrd="0" destOrd="0" presId="urn:microsoft.com/office/officeart/2008/layout/LinedList"/>
    <dgm:cxn modelId="{EB95FFAB-EA50-4AA7-AFB9-894D224C95E1}" type="presParOf" srcId="{BB73F998-D53F-459A-8E8A-5A1F88F8E6F2}" destId="{08D4C5EA-6637-4B35-AE34-F2E23F300EE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C8962-0703-445E-996B-99E5D0D4789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02ABA7B3-E4AC-4D68-AED8-AB68BE02C1E2}">
      <dgm:prSet custT="1"/>
      <dgm:spPr/>
      <dgm:t>
        <a:bodyPr/>
        <a:lstStyle/>
        <a:p>
          <a:r>
            <a:rPr lang="en-US" sz="2000" dirty="0"/>
            <a:t>Effective July 1, 2023,</a:t>
          </a:r>
          <a:r>
            <a:rPr lang="en-US" sz="2000" b="1" u="sng" dirty="0"/>
            <a:t> </a:t>
          </a:r>
          <a:r>
            <a:rPr lang="en-US" sz="2000" dirty="0"/>
            <a:t>IDEA eligibility now </a:t>
          </a:r>
          <a:r>
            <a:rPr lang="en-US" sz="2000" b="1" dirty="0"/>
            <a:t>extends through the end of the school year during which a student turns age 22 or until the student graduates with a regular high school diploma, whichever occurs first</a:t>
          </a:r>
          <a:r>
            <a:rPr lang="en-US" sz="2000" dirty="0"/>
            <a:t>.  In the past students were exited in PSIS the day before their 22</a:t>
          </a:r>
          <a:r>
            <a:rPr lang="en-US" sz="2000" baseline="30000" dirty="0"/>
            <a:t>nd</a:t>
          </a:r>
          <a:r>
            <a:rPr lang="en-US" sz="2000" dirty="0"/>
            <a:t> birthday. Now the students can remain through the end of the school year.</a:t>
          </a:r>
        </a:p>
      </dgm:t>
    </dgm:pt>
    <dgm:pt modelId="{2EEFD695-151F-4039-AD9F-27D713670AFE}" type="parTrans" cxnId="{F628D754-27DE-4FE6-9853-8BF9FB583EA9}">
      <dgm:prSet/>
      <dgm:spPr/>
      <dgm:t>
        <a:bodyPr/>
        <a:lstStyle/>
        <a:p>
          <a:endParaRPr lang="en-US"/>
        </a:p>
      </dgm:t>
    </dgm:pt>
    <dgm:pt modelId="{58933C08-879F-4381-B44D-9C36E073B607}" type="sibTrans" cxnId="{F628D754-27DE-4FE6-9853-8BF9FB583EA9}">
      <dgm:prSet/>
      <dgm:spPr/>
      <dgm:t>
        <a:bodyPr/>
        <a:lstStyle/>
        <a:p>
          <a:endParaRPr lang="en-US"/>
        </a:p>
      </dgm:t>
    </dgm:pt>
    <dgm:pt modelId="{531CC4D1-44FA-4107-A4BE-D8FB9E32ADD2}" type="pres">
      <dgm:prSet presAssocID="{48DC8962-0703-445E-996B-99E5D0D4789B}" presName="Name0" presStyleCnt="0">
        <dgm:presLayoutVars>
          <dgm:chMax val="7"/>
          <dgm:dir/>
          <dgm:animLvl val="lvl"/>
          <dgm:resizeHandles val="exact"/>
        </dgm:presLayoutVars>
      </dgm:prSet>
      <dgm:spPr/>
    </dgm:pt>
    <dgm:pt modelId="{EE94C440-CD13-4F71-A429-6D108F3FEA63}" type="pres">
      <dgm:prSet presAssocID="{02ABA7B3-E4AC-4D68-AED8-AB68BE02C1E2}" presName="circle1" presStyleLbl="node1" presStyleIdx="0" presStyleCnt="1"/>
      <dgm:spPr/>
    </dgm:pt>
    <dgm:pt modelId="{2356D3B2-5798-4B21-A6C3-72A3E5E3800C}" type="pres">
      <dgm:prSet presAssocID="{02ABA7B3-E4AC-4D68-AED8-AB68BE02C1E2}" presName="space" presStyleCnt="0"/>
      <dgm:spPr/>
    </dgm:pt>
    <dgm:pt modelId="{D50B9B80-43E0-4661-AE7B-069BDA400DAC}" type="pres">
      <dgm:prSet presAssocID="{02ABA7B3-E4AC-4D68-AED8-AB68BE02C1E2}" presName="rect1" presStyleLbl="alignAcc1" presStyleIdx="0" presStyleCnt="1"/>
      <dgm:spPr/>
    </dgm:pt>
    <dgm:pt modelId="{DB6405FB-E5DA-46B1-A410-B7D210D8BD16}" type="pres">
      <dgm:prSet presAssocID="{02ABA7B3-E4AC-4D68-AED8-AB68BE02C1E2}" presName="rect1ParTxNoCh" presStyleLbl="alignAcc1" presStyleIdx="0" presStyleCnt="1">
        <dgm:presLayoutVars>
          <dgm:chMax val="1"/>
          <dgm:bulletEnabled val="1"/>
        </dgm:presLayoutVars>
      </dgm:prSet>
      <dgm:spPr/>
    </dgm:pt>
  </dgm:ptLst>
  <dgm:cxnLst>
    <dgm:cxn modelId="{DB958573-F70E-40E5-9BC1-5CDF4AE679AC}" type="presOf" srcId="{02ABA7B3-E4AC-4D68-AED8-AB68BE02C1E2}" destId="{DB6405FB-E5DA-46B1-A410-B7D210D8BD16}" srcOrd="1" destOrd="0" presId="urn:microsoft.com/office/officeart/2005/8/layout/target3"/>
    <dgm:cxn modelId="{F628D754-27DE-4FE6-9853-8BF9FB583EA9}" srcId="{48DC8962-0703-445E-996B-99E5D0D4789B}" destId="{02ABA7B3-E4AC-4D68-AED8-AB68BE02C1E2}" srcOrd="0" destOrd="0" parTransId="{2EEFD695-151F-4039-AD9F-27D713670AFE}" sibTransId="{58933C08-879F-4381-B44D-9C36E073B607}"/>
    <dgm:cxn modelId="{2A34FCBC-DE52-4072-9741-5E5F71385AAF}" type="presOf" srcId="{48DC8962-0703-445E-996B-99E5D0D4789B}" destId="{531CC4D1-44FA-4107-A4BE-D8FB9E32ADD2}" srcOrd="0" destOrd="0" presId="urn:microsoft.com/office/officeart/2005/8/layout/target3"/>
    <dgm:cxn modelId="{7EEB04C4-B8D7-48CC-A567-B64D94FA29D6}" type="presOf" srcId="{02ABA7B3-E4AC-4D68-AED8-AB68BE02C1E2}" destId="{D50B9B80-43E0-4661-AE7B-069BDA400DAC}" srcOrd="0" destOrd="0" presId="urn:microsoft.com/office/officeart/2005/8/layout/target3"/>
    <dgm:cxn modelId="{9B99B551-DA47-441B-937F-01C176677E88}" type="presParOf" srcId="{531CC4D1-44FA-4107-A4BE-D8FB9E32ADD2}" destId="{EE94C440-CD13-4F71-A429-6D108F3FEA63}" srcOrd="0" destOrd="0" presId="urn:microsoft.com/office/officeart/2005/8/layout/target3"/>
    <dgm:cxn modelId="{06125C70-8C61-4193-B532-B9C94BFB5E6F}" type="presParOf" srcId="{531CC4D1-44FA-4107-A4BE-D8FB9E32ADD2}" destId="{2356D3B2-5798-4B21-A6C3-72A3E5E3800C}" srcOrd="1" destOrd="0" presId="urn:microsoft.com/office/officeart/2005/8/layout/target3"/>
    <dgm:cxn modelId="{B71777B2-F74B-436F-8D5D-DC42D81EE0D5}" type="presParOf" srcId="{531CC4D1-44FA-4107-A4BE-D8FB9E32ADD2}" destId="{D50B9B80-43E0-4661-AE7B-069BDA400DAC}" srcOrd="2" destOrd="0" presId="urn:microsoft.com/office/officeart/2005/8/layout/target3"/>
    <dgm:cxn modelId="{F733B9F2-D3A2-439E-8F3D-36EF49BFD6CD}" type="presParOf" srcId="{531CC4D1-44FA-4107-A4BE-D8FB9E32ADD2}" destId="{DB6405FB-E5DA-46B1-A410-B7D210D8BD16}"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1BA63-6572-45D0-8B28-141F2F83B2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FE2E591-72A7-47CA-B275-03F7ACE2FA0A}">
      <dgm:prSet/>
      <dgm:spPr/>
      <dgm:t>
        <a:bodyPr/>
        <a:lstStyle/>
        <a:p>
          <a:r>
            <a:rPr lang="en-US" dirty="0"/>
            <a:t>Consult with Special Education staff to confirm the student’s outcome BEFORE exiting the student in PSIS.</a:t>
          </a:r>
        </a:p>
      </dgm:t>
    </dgm:pt>
    <dgm:pt modelId="{F309431C-DCC4-4C52-A79C-872F4E6936C2}" type="parTrans" cxnId="{2C9E7988-A71E-4A30-97E3-0A069CBF94EF}">
      <dgm:prSet/>
      <dgm:spPr/>
      <dgm:t>
        <a:bodyPr/>
        <a:lstStyle/>
        <a:p>
          <a:endParaRPr lang="en-US"/>
        </a:p>
      </dgm:t>
    </dgm:pt>
    <dgm:pt modelId="{ACB2D0B4-8FC5-4F01-9FEF-C200F55B1614}" type="sibTrans" cxnId="{2C9E7988-A71E-4A30-97E3-0A069CBF94EF}">
      <dgm:prSet/>
      <dgm:spPr/>
      <dgm:t>
        <a:bodyPr/>
        <a:lstStyle/>
        <a:p>
          <a:endParaRPr lang="en-US"/>
        </a:p>
      </dgm:t>
    </dgm:pt>
    <dgm:pt modelId="{CEE62C85-7ECD-4D94-A6E3-E0CAE9685D17}" type="pres">
      <dgm:prSet presAssocID="{DEB1BA63-6572-45D0-8B28-141F2F83B2A2}" presName="linear" presStyleCnt="0">
        <dgm:presLayoutVars>
          <dgm:animLvl val="lvl"/>
          <dgm:resizeHandles val="exact"/>
        </dgm:presLayoutVars>
      </dgm:prSet>
      <dgm:spPr/>
    </dgm:pt>
    <dgm:pt modelId="{5074EDB0-D0AF-4888-B8CA-DC2F1C4A01B0}" type="pres">
      <dgm:prSet presAssocID="{6FE2E591-72A7-47CA-B275-03F7ACE2FA0A}" presName="parentText" presStyleLbl="node1" presStyleIdx="0" presStyleCnt="1">
        <dgm:presLayoutVars>
          <dgm:chMax val="0"/>
          <dgm:bulletEnabled val="1"/>
        </dgm:presLayoutVars>
      </dgm:prSet>
      <dgm:spPr/>
    </dgm:pt>
  </dgm:ptLst>
  <dgm:cxnLst>
    <dgm:cxn modelId="{D06F5808-5393-4C10-A31D-DC5B72552695}" type="presOf" srcId="{6FE2E591-72A7-47CA-B275-03F7ACE2FA0A}" destId="{5074EDB0-D0AF-4888-B8CA-DC2F1C4A01B0}" srcOrd="0" destOrd="0" presId="urn:microsoft.com/office/officeart/2005/8/layout/vList2"/>
    <dgm:cxn modelId="{2C9E7988-A71E-4A30-97E3-0A069CBF94EF}" srcId="{DEB1BA63-6572-45D0-8B28-141F2F83B2A2}" destId="{6FE2E591-72A7-47CA-B275-03F7ACE2FA0A}" srcOrd="0" destOrd="0" parTransId="{F309431C-DCC4-4C52-A79C-872F4E6936C2}" sibTransId="{ACB2D0B4-8FC5-4F01-9FEF-C200F55B1614}"/>
    <dgm:cxn modelId="{2CDEDFFF-B9C7-49B4-A1CF-EB9BB6CCFB33}" type="presOf" srcId="{DEB1BA63-6572-45D0-8B28-141F2F83B2A2}" destId="{CEE62C85-7ECD-4D94-A6E3-E0CAE9685D17}" srcOrd="0" destOrd="0" presId="urn:microsoft.com/office/officeart/2005/8/layout/vList2"/>
    <dgm:cxn modelId="{5B8C5CAB-7A76-489C-8BE8-B3A45B9B3D6C}" type="presParOf" srcId="{CEE62C85-7ECD-4D94-A6E3-E0CAE9685D17}" destId="{5074EDB0-D0AF-4888-B8CA-DC2F1C4A01B0}"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8D33F8-208D-46D1-97E6-5C6573FA2C9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02D40AD-744C-462C-A0BA-CAE5CB5252AA}">
      <dgm:prSet/>
      <dgm:spPr/>
      <dgm:t>
        <a:bodyPr/>
        <a:lstStyle/>
        <a:p>
          <a:r>
            <a:rPr lang="en-US" dirty="0"/>
            <a:t>Exit the student in PSIS using exit type 21-Discontinued Schooling if ALL conditions cited by the law met</a:t>
          </a:r>
        </a:p>
      </dgm:t>
    </dgm:pt>
    <dgm:pt modelId="{95F1FB14-72DA-46B8-AC95-F9C4407CCFFF}" type="parTrans" cxnId="{FF20E6C7-204E-4070-BF6A-D5F28050E0A7}">
      <dgm:prSet/>
      <dgm:spPr/>
      <dgm:t>
        <a:bodyPr/>
        <a:lstStyle/>
        <a:p>
          <a:endParaRPr lang="en-US"/>
        </a:p>
      </dgm:t>
    </dgm:pt>
    <dgm:pt modelId="{E4E749A1-DCBE-4F3E-972B-5BC1A1689FB4}" type="sibTrans" cxnId="{FF20E6C7-204E-4070-BF6A-D5F28050E0A7}">
      <dgm:prSet/>
      <dgm:spPr/>
      <dgm:t>
        <a:bodyPr/>
        <a:lstStyle/>
        <a:p>
          <a:endParaRPr lang="en-US"/>
        </a:p>
      </dgm:t>
    </dgm:pt>
    <dgm:pt modelId="{93D05E44-4D26-4BD4-BF60-D89E5C997B46}" type="pres">
      <dgm:prSet presAssocID="{AD8D33F8-208D-46D1-97E6-5C6573FA2C95}" presName="linear" presStyleCnt="0">
        <dgm:presLayoutVars>
          <dgm:animLvl val="lvl"/>
          <dgm:resizeHandles val="exact"/>
        </dgm:presLayoutVars>
      </dgm:prSet>
      <dgm:spPr/>
    </dgm:pt>
    <dgm:pt modelId="{1FC6BCF6-3BF1-4808-91F3-EF9DCDA03F18}" type="pres">
      <dgm:prSet presAssocID="{F02D40AD-744C-462C-A0BA-CAE5CB5252AA}" presName="parentText" presStyleLbl="node1" presStyleIdx="0" presStyleCnt="1">
        <dgm:presLayoutVars>
          <dgm:chMax val="0"/>
          <dgm:bulletEnabled val="1"/>
        </dgm:presLayoutVars>
      </dgm:prSet>
      <dgm:spPr/>
    </dgm:pt>
  </dgm:ptLst>
  <dgm:cxnLst>
    <dgm:cxn modelId="{658C6F6D-09FD-47E1-A70B-048FFD210005}" type="presOf" srcId="{AD8D33F8-208D-46D1-97E6-5C6573FA2C95}" destId="{93D05E44-4D26-4BD4-BF60-D89E5C997B46}" srcOrd="0" destOrd="0" presId="urn:microsoft.com/office/officeart/2005/8/layout/vList2"/>
    <dgm:cxn modelId="{FF20E6C7-204E-4070-BF6A-D5F28050E0A7}" srcId="{AD8D33F8-208D-46D1-97E6-5C6573FA2C95}" destId="{F02D40AD-744C-462C-A0BA-CAE5CB5252AA}" srcOrd="0" destOrd="0" parTransId="{95F1FB14-72DA-46B8-AC95-F9C4407CCFFF}" sibTransId="{E4E749A1-DCBE-4F3E-972B-5BC1A1689FB4}"/>
    <dgm:cxn modelId="{D12154E2-66D5-47D4-A700-BCCA165B74C4}" type="presOf" srcId="{F02D40AD-744C-462C-A0BA-CAE5CB5252AA}" destId="{1FC6BCF6-3BF1-4808-91F3-EF9DCDA03F18}" srcOrd="0" destOrd="0" presId="urn:microsoft.com/office/officeart/2005/8/layout/vList2"/>
    <dgm:cxn modelId="{B97F39C3-C276-4CDD-B492-88E1A863EEAB}" type="presParOf" srcId="{93D05E44-4D26-4BD4-BF60-D89E5C997B46}" destId="{1FC6BCF6-3BF1-4808-91F3-EF9DCDA03F1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8D33F8-208D-46D1-97E6-5C6573FA2C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2D40AD-744C-462C-A0BA-CAE5CB5252AA}">
      <dgm:prSet/>
      <dgm:spPr/>
      <dgm:t>
        <a:bodyPr/>
        <a:lstStyle/>
        <a:p>
          <a:r>
            <a:rPr lang="en-US" dirty="0"/>
            <a:t>Exit type 21 – Discontinued Schooling can no longer be used for 17-year-old students.</a:t>
          </a:r>
        </a:p>
      </dgm:t>
    </dgm:pt>
    <dgm:pt modelId="{95F1FB14-72DA-46B8-AC95-F9C4407CCFFF}" type="parTrans" cxnId="{FF20E6C7-204E-4070-BF6A-D5F28050E0A7}">
      <dgm:prSet/>
      <dgm:spPr/>
      <dgm:t>
        <a:bodyPr/>
        <a:lstStyle/>
        <a:p>
          <a:endParaRPr lang="en-US"/>
        </a:p>
      </dgm:t>
    </dgm:pt>
    <dgm:pt modelId="{E4E749A1-DCBE-4F3E-972B-5BC1A1689FB4}" type="sibTrans" cxnId="{FF20E6C7-204E-4070-BF6A-D5F28050E0A7}">
      <dgm:prSet/>
      <dgm:spPr/>
      <dgm:t>
        <a:bodyPr/>
        <a:lstStyle/>
        <a:p>
          <a:endParaRPr lang="en-US"/>
        </a:p>
      </dgm:t>
    </dgm:pt>
    <dgm:pt modelId="{93D05E44-4D26-4BD4-BF60-D89E5C997B46}" type="pres">
      <dgm:prSet presAssocID="{AD8D33F8-208D-46D1-97E6-5C6573FA2C95}" presName="linear" presStyleCnt="0">
        <dgm:presLayoutVars>
          <dgm:animLvl val="lvl"/>
          <dgm:resizeHandles val="exact"/>
        </dgm:presLayoutVars>
      </dgm:prSet>
      <dgm:spPr/>
    </dgm:pt>
    <dgm:pt modelId="{1FC6BCF6-3BF1-4808-91F3-EF9DCDA03F18}" type="pres">
      <dgm:prSet presAssocID="{F02D40AD-744C-462C-A0BA-CAE5CB5252AA}" presName="parentText" presStyleLbl="node1" presStyleIdx="0" presStyleCnt="1" custLinFactY="76059" custLinFactNeighborX="7455" custLinFactNeighborY="100000">
        <dgm:presLayoutVars>
          <dgm:chMax val="0"/>
          <dgm:bulletEnabled val="1"/>
        </dgm:presLayoutVars>
      </dgm:prSet>
      <dgm:spPr/>
    </dgm:pt>
  </dgm:ptLst>
  <dgm:cxnLst>
    <dgm:cxn modelId="{658C6F6D-09FD-47E1-A70B-048FFD210005}" type="presOf" srcId="{AD8D33F8-208D-46D1-97E6-5C6573FA2C95}" destId="{93D05E44-4D26-4BD4-BF60-D89E5C997B46}" srcOrd="0" destOrd="0" presId="urn:microsoft.com/office/officeart/2005/8/layout/vList2"/>
    <dgm:cxn modelId="{FF20E6C7-204E-4070-BF6A-D5F28050E0A7}" srcId="{AD8D33F8-208D-46D1-97E6-5C6573FA2C95}" destId="{F02D40AD-744C-462C-A0BA-CAE5CB5252AA}" srcOrd="0" destOrd="0" parTransId="{95F1FB14-72DA-46B8-AC95-F9C4407CCFFF}" sibTransId="{E4E749A1-DCBE-4F3E-972B-5BC1A1689FB4}"/>
    <dgm:cxn modelId="{D12154E2-66D5-47D4-A700-BCCA165B74C4}" type="presOf" srcId="{F02D40AD-744C-462C-A0BA-CAE5CB5252AA}" destId="{1FC6BCF6-3BF1-4808-91F3-EF9DCDA03F18}" srcOrd="0" destOrd="0" presId="urn:microsoft.com/office/officeart/2005/8/layout/vList2"/>
    <dgm:cxn modelId="{B97F39C3-C276-4CDD-B492-88E1A863EEAB}" type="presParOf" srcId="{93D05E44-4D26-4BD4-BF60-D89E5C997B46}" destId="{1FC6BCF6-3BF1-4808-91F3-EF9DCDA03F1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8E65C-7ACE-4382-A596-A3BDABFD4CDE}">
      <dsp:nvSpPr>
        <dsp:cNvPr id="0" name=""/>
        <dsp:cNvSpPr/>
      </dsp:nvSpPr>
      <dsp:spPr>
        <a:xfrm>
          <a:off x="0" y="0"/>
          <a:ext cx="3182691"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ECE725-EA34-47E7-B7D5-FB91215C5F6B}">
      <dsp:nvSpPr>
        <dsp:cNvPr id="0" name=""/>
        <dsp:cNvSpPr/>
      </dsp:nvSpPr>
      <dsp:spPr>
        <a:xfrm>
          <a:off x="0" y="0"/>
          <a:ext cx="3182691" cy="166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ntique Olive" pitchFamily="34" charset="0"/>
            </a:rPr>
            <a:t>Kendra Shakir</a:t>
          </a:r>
        </a:p>
        <a:p>
          <a:pPr marL="0" lvl="0" indent="0" algn="l" defTabSz="977900">
            <a:lnSpc>
              <a:spcPct val="90000"/>
            </a:lnSpc>
            <a:spcBef>
              <a:spcPct val="0"/>
            </a:spcBef>
            <a:spcAft>
              <a:spcPct val="35000"/>
            </a:spcAft>
            <a:buNone/>
          </a:pPr>
          <a:r>
            <a:rPr lang="en-US" sz="2200" kern="1200" dirty="0">
              <a:latin typeface="Antique Olive" pitchFamily="34" charset="0"/>
            </a:rPr>
            <a:t>(860) 713-6896</a:t>
          </a:r>
        </a:p>
        <a:p>
          <a:pPr marL="0" lvl="0" indent="0" algn="l" defTabSz="977900">
            <a:lnSpc>
              <a:spcPct val="90000"/>
            </a:lnSpc>
            <a:spcBef>
              <a:spcPct val="0"/>
            </a:spcBef>
            <a:spcAft>
              <a:spcPct val="35000"/>
            </a:spcAft>
            <a:buNone/>
          </a:pPr>
          <a:r>
            <a:rPr lang="en-US" sz="2200" kern="1200" dirty="0">
              <a:effectLst/>
              <a:latin typeface="Antique Olive" pitchFamily="34" charset="0"/>
              <a:ea typeface="Calibri"/>
              <a:cs typeface="Times New Roman"/>
            </a:rPr>
            <a:t>Kendra.Shakir@ct.gov</a:t>
          </a:r>
          <a:endParaRPr lang="en-US" sz="2200" kern="1200" dirty="0"/>
        </a:p>
      </dsp:txBody>
      <dsp:txXfrm>
        <a:off x="0" y="0"/>
        <a:ext cx="3182691" cy="1660334"/>
      </dsp:txXfrm>
    </dsp:sp>
    <dsp:sp modelId="{F910FBCF-2CEA-4CA0-8E1C-B9F6F097E3DA}">
      <dsp:nvSpPr>
        <dsp:cNvPr id="0" name=""/>
        <dsp:cNvSpPr/>
      </dsp:nvSpPr>
      <dsp:spPr>
        <a:xfrm>
          <a:off x="0" y="1660334"/>
          <a:ext cx="3182691"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7044ECA-65CD-4FD3-B6B9-36C4F3EB93A9}">
      <dsp:nvSpPr>
        <dsp:cNvPr id="0" name=""/>
        <dsp:cNvSpPr/>
      </dsp:nvSpPr>
      <dsp:spPr>
        <a:xfrm>
          <a:off x="0" y="1660334"/>
          <a:ext cx="3182691" cy="166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effectLst/>
              <a:latin typeface="Antique Olive" pitchFamily="34" charset="0"/>
              <a:ea typeface="Calibri"/>
              <a:cs typeface="Times New Roman"/>
            </a:rPr>
            <a:t>Renee Brousseau</a:t>
          </a:r>
        </a:p>
        <a:p>
          <a:pPr marL="0" lvl="0" indent="0" algn="l" defTabSz="977900">
            <a:lnSpc>
              <a:spcPct val="90000"/>
            </a:lnSpc>
            <a:spcBef>
              <a:spcPct val="0"/>
            </a:spcBef>
            <a:spcAft>
              <a:spcPct val="35000"/>
            </a:spcAft>
            <a:buNone/>
          </a:pPr>
          <a:r>
            <a:rPr lang="en-US" sz="2200" kern="1200" dirty="0">
              <a:effectLst/>
              <a:latin typeface="Antique Olive" pitchFamily="34" charset="0"/>
              <a:ea typeface="Calibri"/>
              <a:cs typeface="Times New Roman"/>
            </a:rPr>
            <a:t>(860) 713-6865</a:t>
          </a:r>
        </a:p>
        <a:p>
          <a:pPr marL="0" lvl="0" indent="0" algn="l" defTabSz="977900">
            <a:lnSpc>
              <a:spcPct val="90000"/>
            </a:lnSpc>
            <a:spcBef>
              <a:spcPct val="0"/>
            </a:spcBef>
            <a:spcAft>
              <a:spcPct val="35000"/>
            </a:spcAft>
            <a:buNone/>
          </a:pPr>
          <a:r>
            <a:rPr lang="en-US" sz="2200" kern="1200" dirty="0">
              <a:effectLst/>
              <a:latin typeface="Antique Olive" pitchFamily="34" charset="0"/>
              <a:ea typeface="Calibri"/>
              <a:cs typeface="Times New Roman"/>
            </a:rPr>
            <a:t>Renee.Brousseau@ct.gov</a:t>
          </a:r>
          <a:endParaRPr lang="en-US" sz="2200" kern="1200" dirty="0"/>
        </a:p>
      </dsp:txBody>
      <dsp:txXfrm>
        <a:off x="0" y="1660334"/>
        <a:ext cx="3182691" cy="1660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4C440-CD13-4F71-A429-6D108F3FEA63}">
      <dsp:nvSpPr>
        <dsp:cNvPr id="0" name=""/>
        <dsp:cNvSpPr/>
      </dsp:nvSpPr>
      <dsp:spPr>
        <a:xfrm>
          <a:off x="0" y="0"/>
          <a:ext cx="1809432" cy="18094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B9B80-43E0-4661-AE7B-069BDA400DAC}">
      <dsp:nvSpPr>
        <dsp:cNvPr id="0" name=""/>
        <dsp:cNvSpPr/>
      </dsp:nvSpPr>
      <dsp:spPr>
        <a:xfrm>
          <a:off x="904716" y="0"/>
          <a:ext cx="6856254" cy="18094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Effective July 1, 2023,</a:t>
          </a:r>
          <a:r>
            <a:rPr lang="en-US" sz="2000" b="1" u="sng" kern="1200" dirty="0"/>
            <a:t> </a:t>
          </a:r>
          <a:r>
            <a:rPr lang="en-US" sz="2000" kern="1200" dirty="0"/>
            <a:t>IDEA eligibility now </a:t>
          </a:r>
          <a:r>
            <a:rPr lang="en-US" sz="2000" b="1" kern="1200" dirty="0"/>
            <a:t>extends through the end of the school year during which a student turns age 22 or until the student graduates with a regular high school diploma, whichever occurs first</a:t>
          </a:r>
          <a:r>
            <a:rPr lang="en-US" sz="2000" kern="1200" dirty="0"/>
            <a:t>.  In the past students were exited in PSIS the day before their 22</a:t>
          </a:r>
          <a:r>
            <a:rPr lang="en-US" sz="2000" kern="1200" baseline="30000" dirty="0"/>
            <a:t>nd</a:t>
          </a:r>
          <a:r>
            <a:rPr lang="en-US" sz="2000" kern="1200" dirty="0"/>
            <a:t> birthday. Now the students can remain through the end of the school year.</a:t>
          </a:r>
        </a:p>
      </dsp:txBody>
      <dsp:txXfrm>
        <a:off x="904716" y="0"/>
        <a:ext cx="6856254" cy="180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4EDB0-D0AF-4888-B8CA-DC2F1C4A01B0}">
      <dsp:nvSpPr>
        <dsp:cNvPr id="0" name=""/>
        <dsp:cNvSpPr/>
      </dsp:nvSpPr>
      <dsp:spPr>
        <a:xfrm>
          <a:off x="0" y="244992"/>
          <a:ext cx="885825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Consult with Special Education staff to confirm the student’s outcome BEFORE exiting the student in PSIS.</a:t>
          </a:r>
        </a:p>
      </dsp:txBody>
      <dsp:txXfrm>
        <a:off x="58257" y="303249"/>
        <a:ext cx="8741736" cy="1076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6BCF6-3BF1-4808-91F3-EF9DCDA03F18}">
      <dsp:nvSpPr>
        <dsp:cNvPr id="0" name=""/>
        <dsp:cNvSpPr/>
      </dsp:nvSpPr>
      <dsp:spPr>
        <a:xfrm>
          <a:off x="0" y="17698"/>
          <a:ext cx="827913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Exit the student in PSIS using exit type 21-Discontinued Schooling if ALL conditions cited by the law met</a:t>
          </a:r>
        </a:p>
      </dsp:txBody>
      <dsp:txXfrm>
        <a:off x="38838" y="56536"/>
        <a:ext cx="8201454"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6BCF6-3BF1-4808-91F3-EF9DCDA03F18}">
      <dsp:nvSpPr>
        <dsp:cNvPr id="0" name=""/>
        <dsp:cNvSpPr/>
      </dsp:nvSpPr>
      <dsp:spPr>
        <a:xfrm>
          <a:off x="0" y="42269"/>
          <a:ext cx="642747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Exit type 21 – Discontinued Schooling can no longer be used for 17-year-old students.</a:t>
          </a:r>
        </a:p>
      </dsp:txBody>
      <dsp:txXfrm>
        <a:off x="52431" y="94700"/>
        <a:ext cx="6322608" cy="9691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48D862-ADD8-984E-B8F2-1D319D5F8F89}" type="datetimeFigureOut">
              <a:rPr lang="en-US" smtClean="0"/>
              <a:t>7/26/2023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F87E0F-5A19-6D48-97F0-7EDA4B9641F4}" type="slidenum">
              <a:rPr lang="en-US" smtClean="0"/>
              <a:t>‹#›</a:t>
            </a:fld>
            <a:endParaRPr lang="en-US" dirty="0"/>
          </a:p>
        </p:txBody>
      </p:sp>
    </p:spTree>
    <p:extLst>
      <p:ext uri="{BB962C8B-B14F-4D97-AF65-F5344CB8AC3E}">
        <p14:creationId xmlns:p14="http://schemas.microsoft.com/office/powerpoint/2010/main" val="3872189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a:t>
            </a:fld>
            <a:endParaRPr lang="en-US" dirty="0"/>
          </a:p>
        </p:txBody>
      </p:sp>
    </p:spTree>
    <p:extLst>
      <p:ext uri="{BB962C8B-B14F-4D97-AF65-F5344CB8AC3E}">
        <p14:creationId xmlns:p14="http://schemas.microsoft.com/office/powerpoint/2010/main" val="307848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10</a:t>
            </a:fld>
            <a:endParaRPr lang="en-US" dirty="0"/>
          </a:p>
        </p:txBody>
      </p:sp>
    </p:spTree>
    <p:extLst>
      <p:ext uri="{BB962C8B-B14F-4D97-AF65-F5344CB8AC3E}">
        <p14:creationId xmlns:p14="http://schemas.microsoft.com/office/powerpoint/2010/main" val="257496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11</a:t>
            </a:fld>
            <a:endParaRPr lang="en-US" dirty="0"/>
          </a:p>
        </p:txBody>
      </p:sp>
    </p:spTree>
    <p:extLst>
      <p:ext uri="{BB962C8B-B14F-4D97-AF65-F5344CB8AC3E}">
        <p14:creationId xmlns:p14="http://schemas.microsoft.com/office/powerpoint/2010/main" val="9139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12</a:t>
            </a:fld>
            <a:endParaRPr lang="en-US" dirty="0"/>
          </a:p>
        </p:txBody>
      </p:sp>
    </p:spTree>
    <p:extLst>
      <p:ext uri="{BB962C8B-B14F-4D97-AF65-F5344CB8AC3E}">
        <p14:creationId xmlns:p14="http://schemas.microsoft.com/office/powerpoint/2010/main" val="352169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13</a:t>
            </a:fld>
            <a:endParaRPr lang="en-US" dirty="0"/>
          </a:p>
        </p:txBody>
      </p:sp>
    </p:spTree>
    <p:extLst>
      <p:ext uri="{BB962C8B-B14F-4D97-AF65-F5344CB8AC3E}">
        <p14:creationId xmlns:p14="http://schemas.microsoft.com/office/powerpoint/2010/main" val="138526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14</a:t>
            </a:fld>
            <a:endParaRPr lang="en-US" dirty="0"/>
          </a:p>
        </p:txBody>
      </p:sp>
    </p:spTree>
    <p:extLst>
      <p:ext uri="{BB962C8B-B14F-4D97-AF65-F5344CB8AC3E}">
        <p14:creationId xmlns:p14="http://schemas.microsoft.com/office/powerpoint/2010/main" val="70153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16</a:t>
            </a:fld>
            <a:endParaRPr lang="en-US" dirty="0"/>
          </a:p>
        </p:txBody>
      </p:sp>
    </p:spTree>
    <p:extLst>
      <p:ext uri="{BB962C8B-B14F-4D97-AF65-F5344CB8AC3E}">
        <p14:creationId xmlns:p14="http://schemas.microsoft.com/office/powerpoint/2010/main" val="36753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2</a:t>
            </a:fld>
            <a:endParaRPr lang="en-US" dirty="0"/>
          </a:p>
        </p:txBody>
      </p:sp>
    </p:spTree>
    <p:extLst>
      <p:ext uri="{BB962C8B-B14F-4D97-AF65-F5344CB8AC3E}">
        <p14:creationId xmlns:p14="http://schemas.microsoft.com/office/powerpoint/2010/main" val="328449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3</a:t>
            </a:fld>
            <a:endParaRPr lang="en-US" dirty="0"/>
          </a:p>
        </p:txBody>
      </p:sp>
    </p:spTree>
    <p:extLst>
      <p:ext uri="{BB962C8B-B14F-4D97-AF65-F5344CB8AC3E}">
        <p14:creationId xmlns:p14="http://schemas.microsoft.com/office/powerpoint/2010/main" val="408094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4</a:t>
            </a:fld>
            <a:endParaRPr lang="en-US" dirty="0"/>
          </a:p>
        </p:txBody>
      </p:sp>
    </p:spTree>
    <p:extLst>
      <p:ext uri="{BB962C8B-B14F-4D97-AF65-F5344CB8AC3E}">
        <p14:creationId xmlns:p14="http://schemas.microsoft.com/office/powerpoint/2010/main" val="237340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5</a:t>
            </a:fld>
            <a:endParaRPr lang="en-US" dirty="0"/>
          </a:p>
        </p:txBody>
      </p:sp>
    </p:spTree>
    <p:extLst>
      <p:ext uri="{BB962C8B-B14F-4D97-AF65-F5344CB8AC3E}">
        <p14:creationId xmlns:p14="http://schemas.microsoft.com/office/powerpoint/2010/main" val="238713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6</a:t>
            </a:fld>
            <a:endParaRPr lang="en-US" dirty="0"/>
          </a:p>
        </p:txBody>
      </p:sp>
    </p:spTree>
    <p:extLst>
      <p:ext uri="{BB962C8B-B14F-4D97-AF65-F5344CB8AC3E}">
        <p14:creationId xmlns:p14="http://schemas.microsoft.com/office/powerpoint/2010/main" val="269016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7</a:t>
            </a:fld>
            <a:endParaRPr lang="en-US" dirty="0"/>
          </a:p>
        </p:txBody>
      </p:sp>
    </p:spTree>
    <p:extLst>
      <p:ext uri="{BB962C8B-B14F-4D97-AF65-F5344CB8AC3E}">
        <p14:creationId xmlns:p14="http://schemas.microsoft.com/office/powerpoint/2010/main" val="312746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8</a:t>
            </a:fld>
            <a:endParaRPr lang="en-US" dirty="0"/>
          </a:p>
        </p:txBody>
      </p:sp>
    </p:spTree>
    <p:extLst>
      <p:ext uri="{BB962C8B-B14F-4D97-AF65-F5344CB8AC3E}">
        <p14:creationId xmlns:p14="http://schemas.microsoft.com/office/powerpoint/2010/main" val="11687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87E0F-5A19-6D48-97F0-7EDA4B9641F4}" type="slidenum">
              <a:rPr lang="en-US" smtClean="0"/>
              <a:t>9</a:t>
            </a:fld>
            <a:endParaRPr lang="en-US" dirty="0"/>
          </a:p>
        </p:txBody>
      </p:sp>
    </p:spTree>
    <p:extLst>
      <p:ext uri="{BB962C8B-B14F-4D97-AF65-F5344CB8AC3E}">
        <p14:creationId xmlns:p14="http://schemas.microsoft.com/office/powerpoint/2010/main" val="1011988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5540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79A55B3-D0ED-4022-9618-34FAFD174411}" type="datetimeFigureOut">
              <a:rPr lang="en-US" smtClean="0"/>
              <a:t>7/26/2023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CF43AF5-C03A-47C4-90F0-389A93ADD9BE}" type="slidenum">
              <a:rPr lang="en-US" smtClean="0"/>
              <a:t>‹#›</a:t>
            </a:fld>
            <a:endParaRPr lang="en-US" dirty="0"/>
          </a:p>
        </p:txBody>
      </p:sp>
    </p:spTree>
    <p:extLst>
      <p:ext uri="{BB962C8B-B14F-4D97-AF65-F5344CB8AC3E}">
        <p14:creationId xmlns:p14="http://schemas.microsoft.com/office/powerpoint/2010/main" val="291923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7924800" cy="639763"/>
          </a:xfrm>
          <a:prstGeom prst="rect">
            <a:avLst/>
          </a:prstGeom>
        </p:spPr>
        <p:txBody>
          <a:bodyPr/>
          <a:lstStyle>
            <a:lvl1pPr>
              <a:defRPr>
                <a:solidFill>
                  <a:srgbClr val="00529B"/>
                </a:solidFill>
              </a:defRPr>
            </a:lvl1pPr>
          </a:lstStyle>
          <a:p>
            <a:r>
              <a:rPr lang="en-US"/>
              <a:t>Click to edit Master title style</a:t>
            </a:r>
            <a:endParaRPr lang="en-US" dirty="0"/>
          </a:p>
        </p:txBody>
      </p:sp>
      <p:sp>
        <p:nvSpPr>
          <p:cNvPr id="3" name="Content Placeholder 2"/>
          <p:cNvSpPr>
            <a:spLocks noGrp="1"/>
          </p:cNvSpPr>
          <p:nvPr>
            <p:ph idx="1"/>
          </p:nvPr>
        </p:nvSpPr>
        <p:spPr>
          <a:xfrm>
            <a:off x="495300" y="1019175"/>
            <a:ext cx="8153400" cy="51022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327546" y="6134899"/>
            <a:ext cx="2442950" cy="62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7543" y="5823352"/>
            <a:ext cx="939238" cy="786870"/>
          </a:xfrm>
          <a:prstGeom prst="rect">
            <a:avLst/>
          </a:prstGeom>
        </p:spPr>
      </p:pic>
    </p:spTree>
    <p:extLst>
      <p:ext uri="{BB962C8B-B14F-4D97-AF65-F5344CB8AC3E}">
        <p14:creationId xmlns:p14="http://schemas.microsoft.com/office/powerpoint/2010/main" val="1268203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public-edsight.ct.gov/?language=en_U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cga.ct.gov/2023/amd/H/pdf/2023HB-05001-R00HA-AMD.pdf" TargetMode="External"/><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cga.ct.gov/current/pub/chap_168.htm#sec_10-184" TargetMode="External"/><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cga.ct.gov/current/pub/chap_168.htm#sec_10-184" TargetMode="External"/><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edsight.ct.gov/students/chronic-absenteeism?language=en_U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dsight.ct.gov/relatedreports/FAFSACompletionReport.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215370" y="206738"/>
            <a:ext cx="8713260" cy="1897222"/>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cxnSp>
        <p:nvCxnSpPr>
          <p:cNvPr id="10" name="Straight Connector 9"/>
          <p:cNvCxnSpPr/>
          <p:nvPr/>
        </p:nvCxnSpPr>
        <p:spPr>
          <a:xfrm>
            <a:off x="215370"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332900" y="398046"/>
            <a:ext cx="8261709" cy="6266754"/>
          </a:xfrm>
          <a:prstGeom prst="rect">
            <a:avLst/>
          </a:prstGeom>
        </p:spPr>
      </p:pic>
      <p:sp>
        <p:nvSpPr>
          <p:cNvPr id="13" name="Content Placeholder 4"/>
          <p:cNvSpPr txBox="1">
            <a:spLocks/>
          </p:cNvSpPr>
          <p:nvPr/>
        </p:nvSpPr>
        <p:spPr>
          <a:xfrm>
            <a:off x="136187" y="2763011"/>
            <a:ext cx="8909973" cy="3649342"/>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4000" b="1" dirty="0"/>
          </a:p>
          <a:p>
            <a:pPr marL="0" indent="0" algn="ctr">
              <a:buNone/>
            </a:pPr>
            <a:endParaRPr lang="en-US" sz="4000" b="1" dirty="0"/>
          </a:p>
          <a:p>
            <a:pPr marL="0" indent="0" algn="ctr">
              <a:buNone/>
            </a:pPr>
            <a:r>
              <a:rPr lang="en-US" sz="5800" b="1" dirty="0"/>
              <a:t>2023-24 PSIS District Coordinators Meeting</a:t>
            </a:r>
          </a:p>
          <a:p>
            <a:pPr marL="0" indent="0" algn="ctr">
              <a:buNone/>
            </a:pPr>
            <a:endParaRPr lang="en-US" sz="4000" b="1" dirty="0">
              <a:effectLst>
                <a:outerShdw blurRad="38100" dist="38100" dir="2700000" algn="tl">
                  <a:srgbClr val="000000">
                    <a:alpha val="43137"/>
                  </a:srgbClr>
                </a:outerShdw>
              </a:effectLst>
            </a:endParaRPr>
          </a:p>
          <a:p>
            <a:pPr marL="0" indent="0" algn="ctr">
              <a:buNone/>
            </a:pPr>
            <a:r>
              <a:rPr lang="en-US" sz="4000" b="1" dirty="0">
                <a:effectLst>
                  <a:outerShdw blurRad="38100" dist="38100" dir="2700000" algn="tl">
                    <a:srgbClr val="000000">
                      <a:alpha val="43137"/>
                    </a:srgbClr>
                  </a:outerShdw>
                </a:effectLst>
              </a:rPr>
              <a:t>July 25, 2023</a:t>
            </a:r>
          </a:p>
          <a:p>
            <a:pPr marL="0" indent="0" algn="ctr">
              <a:buNone/>
            </a:pPr>
            <a:endParaRPr lang="en-US" sz="2900" b="1" dirty="0">
              <a:effectLst>
                <a:outerShdw blurRad="38100" dist="38100" dir="2700000" algn="tl">
                  <a:srgbClr val="000000">
                    <a:alpha val="43137"/>
                  </a:srgbClr>
                </a:outerShdw>
              </a:effectLst>
            </a:endParaRPr>
          </a:p>
          <a:p>
            <a:pPr marL="0" indent="0" algn="ctr">
              <a:buNone/>
            </a:pPr>
            <a:r>
              <a:rPr lang="en-US" sz="2900" b="1" dirty="0">
                <a:effectLst>
                  <a:outerShdw blurRad="38100" dist="38100" dir="2700000" algn="tl">
                    <a:srgbClr val="000000">
                      <a:alpha val="43137"/>
                    </a:srgbClr>
                  </a:outerShdw>
                </a:effectLst>
              </a:rPr>
              <a:t>Kendra Shakir</a:t>
            </a:r>
          </a:p>
          <a:p>
            <a:pPr marL="0" indent="0" algn="ctr">
              <a:buNone/>
            </a:pPr>
            <a:r>
              <a:rPr lang="en-US" sz="2900" b="1" dirty="0">
                <a:effectLst>
                  <a:outerShdw blurRad="38100" dist="38100" dir="2700000" algn="tl">
                    <a:srgbClr val="000000">
                      <a:alpha val="43137"/>
                    </a:srgbClr>
                  </a:outerShdw>
                </a:effectLst>
              </a:rPr>
              <a:t>Renee Brousseau</a:t>
            </a:r>
          </a:p>
          <a:p>
            <a:pPr marL="0" indent="0" algn="ctr">
              <a:buNone/>
            </a:pP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t>
            </a:r>
            <a:br>
              <a:rPr lang="en-US" sz="2800" b="1" dirty="0">
                <a:solidFill>
                  <a:srgbClr val="3333CC"/>
                </a:solidFill>
                <a:effectLst>
                  <a:outerShdw blurRad="38100" dist="38100" dir="2700000" algn="tl">
                    <a:srgbClr val="000000">
                      <a:alpha val="43137"/>
                    </a:srgbClr>
                  </a:outerShdw>
                </a:effectLst>
              </a:rPr>
            </a:br>
            <a:endParaRPr lang="en-US" sz="2400" b="1" dirty="0">
              <a:solidFill>
                <a:srgbClr val="1F497D"/>
              </a:solidFill>
              <a:latin typeface="Arial Black"/>
              <a:cs typeface="Arial Black"/>
            </a:endParaRPr>
          </a:p>
          <a:p>
            <a:pPr marL="0" indent="0" algn="ctr">
              <a:buNone/>
            </a:pPr>
            <a:endParaRPr lang="en-US" sz="2400" b="1" dirty="0">
              <a:solidFill>
                <a:srgbClr val="1F497D"/>
              </a:solidFill>
              <a:latin typeface="Arial Black"/>
              <a:cs typeface="Arial Black"/>
            </a:endParaRPr>
          </a:p>
          <a:p>
            <a:pPr marL="0" indent="0" algn="ctr">
              <a:buFont typeface="Arial"/>
              <a:buNone/>
            </a:pPr>
            <a:endParaRPr lang="en-US" sz="3600" b="1" dirty="0">
              <a:solidFill>
                <a:srgbClr val="1F497D"/>
              </a:solidFill>
              <a:latin typeface="Arial Black"/>
              <a:cs typeface="Arial Black"/>
            </a:endParaRPr>
          </a:p>
          <a:p>
            <a:pPr marL="0" indent="0" algn="ctr">
              <a:buFont typeface="Arial"/>
              <a:buNone/>
            </a:pPr>
            <a:endParaRPr lang="en-US" sz="3600" b="1" dirty="0">
              <a:latin typeface="Arial Black"/>
              <a:cs typeface="Arial Black"/>
            </a:endParaRPr>
          </a:p>
        </p:txBody>
      </p:sp>
      <p:sp>
        <p:nvSpPr>
          <p:cNvPr id="14" name="Title 1"/>
          <p:cNvSpPr txBox="1">
            <a:spLocks/>
          </p:cNvSpPr>
          <p:nvPr/>
        </p:nvSpPr>
        <p:spPr>
          <a:xfrm>
            <a:off x="1406585" y="1575589"/>
            <a:ext cx="6338395" cy="33170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dirty="0">
                <a:solidFill>
                  <a:srgbClr val="002D73"/>
                </a:solidFill>
                <a:latin typeface="Times New Roman"/>
                <a:cs typeface="Times New Roman"/>
              </a:rPr>
              <a:t>CONNECTICUT STATE DEPARTMENT OF EDUCATION </a:t>
            </a:r>
            <a:br>
              <a:rPr lang="en-US" sz="1800" dirty="0">
                <a:solidFill>
                  <a:srgbClr val="002D73"/>
                </a:solidFill>
                <a:latin typeface="Times New Roman"/>
                <a:cs typeface="Times New Roman"/>
              </a:rPr>
            </a:br>
            <a:endParaRPr lang="en-US" sz="1800" b="1" dirty="0">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384" y="445645"/>
            <a:ext cx="1351351" cy="1025457"/>
          </a:xfrm>
          <a:prstGeom prst="rect">
            <a:avLst/>
          </a:prstGeom>
        </p:spPr>
      </p:pic>
    </p:spTree>
    <p:extLst>
      <p:ext uri="{BB962C8B-B14F-4D97-AF65-F5344CB8AC3E}">
        <p14:creationId xmlns:p14="http://schemas.microsoft.com/office/powerpoint/2010/main" val="253367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2890" y="374648"/>
            <a:ext cx="8789670" cy="639763"/>
          </a:xfrm>
        </p:spPr>
        <p:txBody>
          <a:bodyPr/>
          <a:lstStyle/>
          <a:p>
            <a:r>
              <a:rPr lang="en-US" sz="3200" dirty="0"/>
              <a:t>2023-24 Monthly Student Attendance Collection</a:t>
            </a:r>
          </a:p>
        </p:txBody>
      </p:sp>
      <p:sp>
        <p:nvSpPr>
          <p:cNvPr id="8" name="Content Placeholder 7"/>
          <p:cNvSpPr>
            <a:spLocks noGrp="1"/>
          </p:cNvSpPr>
          <p:nvPr>
            <p:ph idx="1"/>
          </p:nvPr>
        </p:nvSpPr>
        <p:spPr>
          <a:xfrm>
            <a:off x="495300" y="1364615"/>
            <a:ext cx="8153400" cy="3435985"/>
          </a:xfrm>
        </p:spPr>
        <p:txBody>
          <a:bodyPr/>
          <a:lstStyle/>
          <a:p>
            <a:pPr marL="0" marR="0">
              <a:spcBef>
                <a:spcPts val="0"/>
              </a:spcBef>
              <a:spcAft>
                <a:spcPts val="0"/>
              </a:spcAft>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Monthly Attendance collection will continue to collect in person and remote membership and attendance days.</a:t>
            </a:r>
          </a:p>
          <a:p>
            <a:pPr marL="0" marR="0" indent="0">
              <a:spcBef>
                <a:spcPts val="0"/>
              </a:spcBef>
              <a:spcAft>
                <a:spcPts val="0"/>
              </a:spcAft>
              <a:buNone/>
            </a:pPr>
            <a:endParaRPr lang="en-US" sz="2000" u="sng" dirty="0">
              <a:effectLst/>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2000" u="sng" dirty="0">
                <a:latin typeface="Times New Roman" panose="02020603050405020304" pitchFamily="18" charset="0"/>
                <a:ea typeface="Calibri" panose="020F0502020204030204" pitchFamily="34" charset="0"/>
              </a:rPr>
              <a:t>Collection months</a:t>
            </a:r>
          </a:p>
          <a:p>
            <a:pPr marL="0" indent="0">
              <a:spcBef>
                <a:spcPts val="0"/>
              </a:spcBef>
              <a:buSzPct val="111000"/>
              <a:buNone/>
            </a:pPr>
            <a:endParaRPr lang="en-US" sz="2000" u="sng" dirty="0">
              <a:latin typeface="Times New Roman" panose="02020603050405020304" pitchFamily="18" charset="0"/>
              <a:ea typeface="Times New Roman" panose="02020603050405020304" pitchFamily="18" charset="0"/>
            </a:endParaRPr>
          </a:p>
          <a:p>
            <a:pPr>
              <a:spcBef>
                <a:spcPts val="0"/>
              </a:spcBef>
              <a:buSzPct val="104000"/>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September 2023 through May 2024 in-person and remote attendance data</a:t>
            </a:r>
          </a:p>
          <a:p>
            <a:pPr marL="0" indent="0">
              <a:spcBef>
                <a:spcPts val="0"/>
              </a:spcBef>
              <a:buNone/>
            </a:pPr>
            <a:r>
              <a:rPr lang="en-US" sz="2000" b="1" dirty="0">
                <a:latin typeface="Times New Roman" panose="02020603050405020304" pitchFamily="18" charset="0"/>
                <a:ea typeface="Calibri" panose="020F0502020204030204" pitchFamily="34" charset="0"/>
              </a:rPr>
              <a:t>     </a:t>
            </a:r>
            <a:r>
              <a:rPr lang="en-US" sz="2000" b="1" dirty="0">
                <a:solidFill>
                  <a:srgbClr val="FF0000"/>
                </a:solidFill>
                <a:effectLst/>
                <a:latin typeface="Times New Roman" panose="02020603050405020304" pitchFamily="18" charset="0"/>
                <a:ea typeface="Calibri" panose="020F0502020204030204" pitchFamily="34" charset="0"/>
              </a:rPr>
              <a:t>June monthly attendance collection has been eliminated.</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Open on the 1</a:t>
            </a:r>
            <a:r>
              <a:rPr lang="en-US" sz="2000" baseline="30000" dirty="0">
                <a:effectLst/>
                <a:latin typeface="Times New Roman" panose="02020603050405020304" pitchFamily="18" charset="0"/>
                <a:ea typeface="Times New Roman" panose="02020603050405020304" pitchFamily="18" charset="0"/>
              </a:rPr>
              <a:t>st</a:t>
            </a:r>
            <a:r>
              <a:rPr lang="en-US" sz="2000" dirty="0">
                <a:effectLst/>
                <a:latin typeface="Times New Roman" panose="02020603050405020304" pitchFamily="18" charset="0"/>
                <a:ea typeface="Times New Roman" panose="02020603050405020304" pitchFamily="18" charset="0"/>
              </a:rPr>
              <a:t> of the month, </a:t>
            </a:r>
            <a:r>
              <a:rPr lang="en-US" sz="2000" dirty="0">
                <a:solidFill>
                  <a:srgbClr val="FF0000"/>
                </a:solidFill>
                <a:effectLst/>
                <a:latin typeface="Times New Roman" panose="02020603050405020304" pitchFamily="18" charset="0"/>
                <a:ea typeface="Times New Roman" panose="02020603050405020304" pitchFamily="18" charset="0"/>
              </a:rPr>
              <a:t>due on the 10</a:t>
            </a:r>
            <a:r>
              <a:rPr lang="en-US" sz="2000" baseline="30000" dirty="0">
                <a:solidFill>
                  <a:srgbClr val="FF0000"/>
                </a:solidFill>
                <a:effectLst/>
                <a:latin typeface="Times New Roman" panose="02020603050405020304" pitchFamily="18" charset="0"/>
                <a:ea typeface="Times New Roman" panose="02020603050405020304" pitchFamily="18" charset="0"/>
              </a:rPr>
              <a:t>th</a:t>
            </a:r>
            <a:r>
              <a:rPr lang="en-US" sz="2000" dirty="0">
                <a:solidFill>
                  <a:srgbClr val="FF0000"/>
                </a:solidFill>
                <a:effectLst/>
                <a:latin typeface="Times New Roman" panose="02020603050405020304" pitchFamily="18" charset="0"/>
                <a:ea typeface="Times New Roman" panose="02020603050405020304" pitchFamily="18" charset="0"/>
              </a:rPr>
              <a:t> of the month</a:t>
            </a:r>
          </a:p>
          <a:p>
            <a:pPr marL="342900" marR="0" lvl="0" indent="-342900">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Freeze </a:t>
            </a:r>
            <a:r>
              <a:rPr lang="en-US" sz="2000" dirty="0">
                <a:effectLst/>
                <a:latin typeface="Times New Roman" panose="02020603050405020304" pitchFamily="18" charset="0"/>
                <a:ea typeface="Times New Roman" panose="02020603050405020304" pitchFamily="18" charset="0"/>
              </a:rPr>
              <a:t>on the 15</a:t>
            </a:r>
            <a:r>
              <a:rPr lang="en-US" sz="2000" baseline="30000" dirty="0">
                <a:effectLst/>
                <a:latin typeface="Times New Roman" panose="02020603050405020304" pitchFamily="18" charset="0"/>
                <a:ea typeface="Times New Roman" panose="02020603050405020304" pitchFamily="18" charset="0"/>
              </a:rPr>
              <a:t>th</a:t>
            </a:r>
            <a:r>
              <a:rPr lang="en-US" sz="2000" dirty="0">
                <a:effectLst/>
                <a:latin typeface="Times New Roman" panose="02020603050405020304" pitchFamily="18" charset="0"/>
                <a:ea typeface="Times New Roman" panose="02020603050405020304" pitchFamily="18" charset="0"/>
              </a:rPr>
              <a:t> of the month</a:t>
            </a:r>
          </a:p>
          <a:p>
            <a:pPr lvl="1" indent="-342900">
              <a:spcBef>
                <a:spcPts val="0"/>
              </a:spcBef>
              <a:buFont typeface="Symbol" panose="05050102010706020507" pitchFamily="18" charset="2"/>
              <a:buChar char=""/>
            </a:pPr>
            <a:r>
              <a:rPr lang="en-US" sz="1800" dirty="0">
                <a:latin typeface="Times New Roman" panose="02020603050405020304" pitchFamily="18" charset="0"/>
                <a:ea typeface="Calibri" panose="020F0502020204030204" pitchFamily="34" charset="0"/>
              </a:rPr>
              <a:t>Posted on </a:t>
            </a:r>
            <a:r>
              <a:rPr lang="en-US" sz="1800" dirty="0" err="1">
                <a:latin typeface="Times New Roman" panose="02020603050405020304" pitchFamily="18" charset="0"/>
                <a:ea typeface="Calibri" panose="020F0502020204030204" pitchFamily="34" charset="0"/>
                <a:hlinkClick r:id="rId3"/>
              </a:rPr>
              <a:t>EdSight</a:t>
            </a:r>
            <a:r>
              <a:rPr lang="en-US" sz="1800" dirty="0">
                <a:latin typeface="Times New Roman" panose="02020603050405020304" pitchFamily="18" charset="0"/>
                <a:ea typeface="Calibri" panose="020F0502020204030204" pitchFamily="34" charset="0"/>
              </a:rPr>
              <a:t> shortly after freeze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FF0000"/>
                </a:solidFill>
                <a:effectLst/>
                <a:latin typeface="Times New Roman" panose="02020603050405020304" pitchFamily="18" charset="0"/>
                <a:ea typeface="Times New Roman" panose="02020603050405020304" pitchFamily="18" charset="0"/>
              </a:rPr>
              <a:t>After freeze-no resubmission of prior months data will be allowed</a:t>
            </a:r>
            <a:endParaRPr lang="en-US" sz="2000" dirty="0">
              <a:solidFill>
                <a:srgbClr val="FF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effectLst/>
                <a:latin typeface="Times New Roman" panose="02020603050405020304" pitchFamily="18" charset="0"/>
                <a:ea typeface="Calibri" panose="020F0502020204030204" pitchFamily="34" charset="0"/>
              </a:rPr>
              <a:t> </a:t>
            </a:r>
            <a:endParaRPr lang="en-US" sz="2400" dirty="0">
              <a:solidFill>
                <a:srgbClr val="00529B"/>
              </a:solidFill>
              <a:latin typeface="+mj-lt"/>
              <a:ea typeface="+mj-ea"/>
              <a:cs typeface="+mj-cs"/>
            </a:endParaRPr>
          </a:p>
          <a:p>
            <a:pPr marL="0" indent="0" algn="ctr">
              <a:buNone/>
            </a:pPr>
            <a:r>
              <a:rPr lang="en-US" sz="2400" dirty="0">
                <a:solidFill>
                  <a:srgbClr val="00529B"/>
                </a:solidFill>
                <a:latin typeface="+mj-lt"/>
                <a:ea typeface="+mj-ea"/>
                <a:cs typeface="+mj-cs"/>
              </a:rPr>
              <a:t>On October 1, 2023 the system will open to collection student membership and attendance for September 2023</a:t>
            </a:r>
          </a:p>
        </p:txBody>
      </p:sp>
    </p:spTree>
    <p:extLst>
      <p:ext uri="{BB962C8B-B14F-4D97-AF65-F5344CB8AC3E}">
        <p14:creationId xmlns:p14="http://schemas.microsoft.com/office/powerpoint/2010/main" val="31454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8">
                                            <p:txEl>
                                              <p:pRg st="11" end="11"/>
                                            </p:txEl>
                                          </p:spTgt>
                                        </p:tgtEl>
                                        <p:attrNameLst>
                                          <p:attrName>stroke.color</p:attrName>
                                        </p:attrNameLst>
                                      </p:cBhvr>
                                      <p:to>
                                        <a:srgbClr val="002D73"/>
                                      </p:to>
                                    </p:animClr>
                                    <p:set>
                                      <p:cBhvr>
                                        <p:cTn id="7" dur="2000" fill="hold"/>
                                        <p:tgtEl>
                                          <p:spTgt spid="8">
                                            <p:txEl>
                                              <p:pRg st="11" end="11"/>
                                            </p:txEl>
                                          </p:spTgt>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8">
                                            <p:txEl>
                                              <p:pRg st="9" end="9"/>
                                            </p:txEl>
                                          </p:spTgt>
                                        </p:tgtEl>
                                        <p:attrNameLst>
                                          <p:attrName>stroke.color</p:attrName>
                                        </p:attrNameLst>
                                      </p:cBhvr>
                                      <p:to>
                                        <a:schemeClr val="accent2"/>
                                      </p:to>
                                    </p:animClr>
                                    <p:set>
                                      <p:cBhvr>
                                        <p:cTn id="12" dur="2000" fill="hold"/>
                                        <p:tgtEl>
                                          <p:spTgt spid="8">
                                            <p:txEl>
                                              <p:pRg st="9" end="9"/>
                                            </p:tx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16A2721-5FEF-7DD9-191A-F97A94A5A561}"/>
              </a:ext>
            </a:extLst>
          </p:cNvPr>
          <p:cNvGraphicFramePr>
            <a:graphicFrameLocks noGrp="1"/>
          </p:cNvGraphicFramePr>
          <p:nvPr>
            <p:ph sz="half" idx="1"/>
            <p:extLst>
              <p:ext uri="{D42A27DB-BD31-4B8C-83A1-F6EECF244321}">
                <p14:modId xmlns:p14="http://schemas.microsoft.com/office/powerpoint/2010/main" val="2810561482"/>
              </p:ext>
            </p:extLst>
          </p:nvPr>
        </p:nvGraphicFramePr>
        <p:xfrm>
          <a:off x="537210" y="1936750"/>
          <a:ext cx="7760970" cy="1809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13C5F4BD-E082-3CA0-A15F-4AADA3C6C603}"/>
              </a:ext>
            </a:extLst>
          </p:cNvPr>
          <p:cNvSpPr>
            <a:spLocks noGrp="1"/>
          </p:cNvSpPr>
          <p:nvPr/>
        </p:nvSpPr>
        <p:spPr>
          <a:xfrm>
            <a:off x="45720" y="274637"/>
            <a:ext cx="909828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hlinkClick r:id="rId8"/>
              </a:rPr>
              <a:t>Public Act No. 23-137 - "AN ACT CONCERNING RESOURCES AND SUPPORT SERVICES FOR PERSONS WITH AN INTELLECTUAL OR DEVELOPMENTAL DISABILITY."</a:t>
            </a:r>
            <a:endParaRPr lang="en-US" sz="2800" dirty="0"/>
          </a:p>
        </p:txBody>
      </p:sp>
      <p:graphicFrame>
        <p:nvGraphicFramePr>
          <p:cNvPr id="8" name="Diagram 7">
            <a:extLst>
              <a:ext uri="{FF2B5EF4-FFF2-40B4-BE49-F238E27FC236}">
                <a16:creationId xmlns:a16="http://schemas.microsoft.com/office/drawing/2014/main" id="{C2CAFFF0-5A85-4E57-8946-A3A701B92C9E}"/>
              </a:ext>
            </a:extLst>
          </p:cNvPr>
          <p:cNvGraphicFramePr/>
          <p:nvPr>
            <p:extLst>
              <p:ext uri="{D42A27DB-BD31-4B8C-83A1-F6EECF244321}">
                <p14:modId xmlns:p14="http://schemas.microsoft.com/office/powerpoint/2010/main" val="974134588"/>
              </p:ext>
            </p:extLst>
          </p:nvPr>
        </p:nvGraphicFramePr>
        <p:xfrm>
          <a:off x="160020" y="3829685"/>
          <a:ext cx="8858250" cy="16833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2953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46710"/>
            <a:ext cx="8389620" cy="1196340"/>
          </a:xfrm>
        </p:spPr>
        <p:txBody>
          <a:bodyPr/>
          <a:lstStyle/>
          <a:p>
            <a:r>
              <a:rPr lang="en-US" sz="3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C.G.S 10-184 Duties of parents. School attendance age requirements</a:t>
            </a:r>
            <a:r>
              <a:rPr lang="en-US" sz="3200" dirty="0">
                <a:latin typeface="Times New Roman" panose="02020603050405020304" pitchFamily="18" charset="0"/>
                <a:cs typeface="Times New Roman" panose="02020603050405020304" pitchFamily="18" charset="0"/>
              </a:rPr>
              <a:t>	</a:t>
            </a:r>
          </a:p>
        </p:txBody>
      </p:sp>
      <p:sp>
        <p:nvSpPr>
          <p:cNvPr id="6" name="Content Placeholder 5">
            <a:extLst>
              <a:ext uri="{FF2B5EF4-FFF2-40B4-BE49-F238E27FC236}">
                <a16:creationId xmlns:a16="http://schemas.microsoft.com/office/drawing/2014/main" id="{5B83F2FC-D569-DD2D-5B22-04413EEB33CB}"/>
              </a:ext>
            </a:extLst>
          </p:cNvPr>
          <p:cNvSpPr>
            <a:spLocks noGrp="1"/>
          </p:cNvSpPr>
          <p:nvPr>
            <p:ph idx="1"/>
          </p:nvPr>
        </p:nvSpPr>
        <p:spPr>
          <a:xfrm>
            <a:off x="617220" y="1802446"/>
            <a:ext cx="8153400" cy="2129474"/>
          </a:xfrm>
        </p:spPr>
        <p:txBody>
          <a:bodyPr/>
          <a:lstStyle/>
          <a:p>
            <a:pPr marL="0" indent="0">
              <a:buNone/>
            </a:pPr>
            <a:r>
              <a:rPr lang="en-US" sz="1800" b="0" i="0" dirty="0">
                <a:solidFill>
                  <a:srgbClr val="000000"/>
                </a:solidFill>
                <a:effectLst/>
                <a:latin typeface="Times New Roman" panose="02020603050405020304" pitchFamily="18" charset="0"/>
              </a:rPr>
              <a:t>-For the school year commencing July 1, 2023, and each school year thereafter, a student who </a:t>
            </a:r>
            <a:r>
              <a:rPr lang="en-US" sz="1800" b="0" i="0" dirty="0">
                <a:solidFill>
                  <a:srgbClr val="FF0000"/>
                </a:solidFill>
                <a:effectLst/>
                <a:latin typeface="Times New Roman" panose="02020603050405020304" pitchFamily="18" charset="0"/>
              </a:rPr>
              <a:t>is eighteen years of age or older may withdraw from school. Such parent, person or student shall personally appear at the school district office and sign a withdrawal form. </a:t>
            </a:r>
            <a:r>
              <a:rPr lang="en-US" sz="1800" b="0" i="0" dirty="0">
                <a:solidFill>
                  <a:srgbClr val="000000"/>
                </a:solidFill>
                <a:effectLst/>
                <a:latin typeface="Times New Roman" panose="02020603050405020304" pitchFamily="18" charset="0"/>
              </a:rPr>
              <a:t>Such withdrawal form shall include an attestation from a guidance counselor, school counselor or school administrator of the school that such school district has provided such parent, person or student with information on the educational options available in the school system and in the community. </a:t>
            </a:r>
            <a:endParaRPr lang="en-US" sz="1800" dirty="0"/>
          </a:p>
        </p:txBody>
      </p:sp>
      <p:graphicFrame>
        <p:nvGraphicFramePr>
          <p:cNvPr id="11" name="Diagram 10">
            <a:extLst>
              <a:ext uri="{FF2B5EF4-FFF2-40B4-BE49-F238E27FC236}">
                <a16:creationId xmlns:a16="http://schemas.microsoft.com/office/drawing/2014/main" id="{2FA3FC6E-6FE2-240B-D43A-3E447CF1CABD}"/>
              </a:ext>
            </a:extLst>
          </p:cNvPr>
          <p:cNvGraphicFramePr/>
          <p:nvPr/>
        </p:nvGraphicFramePr>
        <p:xfrm>
          <a:off x="491490" y="4198281"/>
          <a:ext cx="8279130" cy="83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49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46710"/>
            <a:ext cx="8389620" cy="1196340"/>
          </a:xfrm>
        </p:spPr>
        <p:txBody>
          <a:bodyPr/>
          <a:lstStyle/>
          <a:p>
            <a:r>
              <a:rPr lang="en-US" sz="32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C.G.S 10-184 Duties of parents. School attendance age requirements</a:t>
            </a:r>
            <a:r>
              <a:rPr lang="en-US" sz="3200" dirty="0">
                <a:latin typeface="Times New Roman" panose="02020603050405020304" pitchFamily="18" charset="0"/>
                <a:cs typeface="Times New Roman" panose="02020603050405020304" pitchFamily="18" charset="0"/>
              </a:rPr>
              <a:t>	</a:t>
            </a:r>
          </a:p>
        </p:txBody>
      </p:sp>
      <p:sp>
        <p:nvSpPr>
          <p:cNvPr id="3" name="Content Placeholder 5">
            <a:extLst>
              <a:ext uri="{FF2B5EF4-FFF2-40B4-BE49-F238E27FC236}">
                <a16:creationId xmlns:a16="http://schemas.microsoft.com/office/drawing/2014/main" id="{C85A30B8-B87F-0027-01A9-6224C08AE281}"/>
              </a:ext>
            </a:extLst>
          </p:cNvPr>
          <p:cNvSpPr txBox="1">
            <a:spLocks/>
          </p:cNvSpPr>
          <p:nvPr/>
        </p:nvSpPr>
        <p:spPr>
          <a:xfrm>
            <a:off x="731520" y="1543050"/>
            <a:ext cx="8153400" cy="38519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ctr">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Note Regarding 17-Year Olds Effective July 1, 2023</a:t>
            </a:r>
            <a:endParaRPr lang="en-US"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The parent or person having control of a child seventeen years of age </a:t>
            </a:r>
            <a:r>
              <a:rPr lang="en-US" sz="2000" dirty="0">
                <a:solidFill>
                  <a:srgbClr val="FF0000"/>
                </a:solidFill>
                <a:effectLst/>
                <a:latin typeface="Times New Roman" panose="02020603050405020304" pitchFamily="18" charset="0"/>
                <a:ea typeface="Times New Roman" panose="02020603050405020304" pitchFamily="18" charset="0"/>
              </a:rPr>
              <a:t>may withdraw such child from school and enroll such child in an adult education program pursuant to section 10-69</a:t>
            </a:r>
            <a:r>
              <a:rPr lang="en-US" sz="2000" dirty="0">
                <a:solidFill>
                  <a:srgbClr val="000000"/>
                </a:solidFill>
                <a:effectLst/>
                <a:latin typeface="Times New Roman" panose="02020603050405020304" pitchFamily="18" charset="0"/>
                <a:ea typeface="Times New Roman" panose="02020603050405020304" pitchFamily="18" charset="0"/>
              </a:rPr>
              <a:t>. Such parent or person shall personally appear at the school district office and sign an adult education withdrawal and enrollment form. Such adult education withdrawal and enrollment form shall include an attestation (1) from a school counselor or school administrator of the school that such school district has provided such parent or person with information on the educational options available in the school system and in the community, and (2) from such parent or person that such child will be enrolled in an adult education program upon such child's withdrawal from school.</a:t>
            </a:r>
            <a:endParaRPr lang="en-US" sz="2000" dirty="0"/>
          </a:p>
        </p:txBody>
      </p:sp>
      <p:graphicFrame>
        <p:nvGraphicFramePr>
          <p:cNvPr id="10" name="Diagram 9">
            <a:extLst>
              <a:ext uri="{FF2B5EF4-FFF2-40B4-BE49-F238E27FC236}">
                <a16:creationId xmlns:a16="http://schemas.microsoft.com/office/drawing/2014/main" id="{F2F0D713-EF98-1EF1-4E7D-6CADFCE8D9B9}"/>
              </a:ext>
            </a:extLst>
          </p:cNvPr>
          <p:cNvGraphicFramePr/>
          <p:nvPr>
            <p:extLst>
              <p:ext uri="{D42A27DB-BD31-4B8C-83A1-F6EECF244321}">
                <p14:modId xmlns:p14="http://schemas.microsoft.com/office/powerpoint/2010/main" val="3056445891"/>
              </p:ext>
            </p:extLst>
          </p:nvPr>
        </p:nvGraphicFramePr>
        <p:xfrm>
          <a:off x="1790700" y="5337810"/>
          <a:ext cx="6427470" cy="1116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132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13055"/>
            <a:ext cx="7924800" cy="639763"/>
          </a:xfrm>
        </p:spPr>
        <p:txBody>
          <a:bodyPr/>
          <a:lstStyle/>
          <a:p>
            <a:r>
              <a:rPr lang="en-US" dirty="0"/>
              <a:t>June 2024 PSIS collection</a:t>
            </a:r>
          </a:p>
        </p:txBody>
      </p:sp>
      <p:sp>
        <p:nvSpPr>
          <p:cNvPr id="3" name="Content Placeholder 2"/>
          <p:cNvSpPr>
            <a:spLocks noGrp="1"/>
          </p:cNvSpPr>
          <p:nvPr>
            <p:ph idx="1"/>
          </p:nvPr>
        </p:nvSpPr>
        <p:spPr>
          <a:xfrm>
            <a:off x="650240" y="1280159"/>
            <a:ext cx="7998460" cy="3566161"/>
          </a:xfrm>
        </p:spPr>
        <p:txBody>
          <a:bodyPr/>
          <a:lstStyle/>
          <a:p>
            <a:pPr marL="347472" rtl="0"/>
            <a:r>
              <a:rPr lang="en-US" sz="4400" dirty="0">
                <a:effectLst/>
              </a:rPr>
              <a:t>Open 1st week of June</a:t>
            </a:r>
          </a:p>
          <a:p>
            <a:pPr marL="347472" rtl="0"/>
            <a:r>
              <a:rPr lang="en-US" sz="4400" dirty="0">
                <a:effectLst/>
              </a:rPr>
              <a:t>Timely due date: 07/01/2024</a:t>
            </a:r>
          </a:p>
          <a:p>
            <a:pPr marL="347472" rtl="0"/>
            <a:r>
              <a:rPr lang="en-US" sz="4400" dirty="0">
                <a:effectLst/>
              </a:rPr>
              <a:t>Accurate due date: 07/19/2024</a:t>
            </a:r>
          </a:p>
          <a:p>
            <a:pPr marL="347472" rtl="0"/>
            <a:r>
              <a:rPr lang="en-US" sz="4400" dirty="0">
                <a:effectLst/>
              </a:rPr>
              <a:t>Freeze:  July 29, 2024</a:t>
            </a:r>
          </a:p>
          <a:p>
            <a:endParaRPr lang="en-US" dirty="0"/>
          </a:p>
        </p:txBody>
      </p:sp>
    </p:spTree>
    <p:extLst>
      <p:ext uri="{BB962C8B-B14F-4D97-AF65-F5344CB8AC3E}">
        <p14:creationId xmlns:p14="http://schemas.microsoft.com/office/powerpoint/2010/main" val="52389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13055"/>
            <a:ext cx="7924800" cy="639763"/>
          </a:xfrm>
        </p:spPr>
        <p:txBody>
          <a:bodyPr/>
          <a:lstStyle/>
          <a:p>
            <a:r>
              <a:rPr lang="en-US" dirty="0"/>
              <a:t>Keeping Data Current	</a:t>
            </a:r>
          </a:p>
        </p:txBody>
      </p:sp>
      <p:sp>
        <p:nvSpPr>
          <p:cNvPr id="3" name="Content Placeholder 2"/>
          <p:cNvSpPr>
            <a:spLocks noGrp="1"/>
          </p:cNvSpPr>
          <p:nvPr>
            <p:ph idx="1"/>
          </p:nvPr>
        </p:nvSpPr>
        <p:spPr>
          <a:xfrm>
            <a:off x="650240" y="1280159"/>
            <a:ext cx="7998460" cy="3566161"/>
          </a:xfrm>
        </p:spPr>
        <p:txBody>
          <a:bodyPr/>
          <a:lstStyle/>
          <a:p>
            <a:r>
              <a:rPr lang="en-US" dirty="0"/>
              <a:t>It is extremely important that student enrollment and demographic status is correct in PSIS.</a:t>
            </a:r>
          </a:p>
          <a:p>
            <a:r>
              <a:rPr lang="en-US" dirty="0"/>
              <a:t>Incorrect data reported into the PSIS system will result in downstream reporting issues</a:t>
            </a:r>
          </a:p>
          <a:p>
            <a:r>
              <a:rPr lang="en-US" dirty="0"/>
              <a:t>Looking beyond your local SIS</a:t>
            </a:r>
          </a:p>
        </p:txBody>
      </p:sp>
    </p:spTree>
    <p:extLst>
      <p:ext uri="{BB962C8B-B14F-4D97-AF65-F5344CB8AC3E}">
        <p14:creationId xmlns:p14="http://schemas.microsoft.com/office/powerpoint/2010/main" val="334836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5370" y="206738"/>
            <a:ext cx="8713260" cy="1897222"/>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cxnSp>
        <p:nvCxnSpPr>
          <p:cNvPr id="10" name="Straight Connector 9"/>
          <p:cNvCxnSpPr/>
          <p:nvPr/>
        </p:nvCxnSpPr>
        <p:spPr>
          <a:xfrm>
            <a:off x="215370"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372656" y="398046"/>
            <a:ext cx="8261709" cy="6266754"/>
          </a:xfrm>
          <a:prstGeom prst="rect">
            <a:avLst/>
          </a:prstGeom>
        </p:spPr>
      </p:pic>
      <p:sp>
        <p:nvSpPr>
          <p:cNvPr id="14" name="Title 1"/>
          <p:cNvSpPr txBox="1">
            <a:spLocks/>
          </p:cNvSpPr>
          <p:nvPr/>
        </p:nvSpPr>
        <p:spPr>
          <a:xfrm>
            <a:off x="1406585" y="1575589"/>
            <a:ext cx="6338395" cy="33170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dirty="0">
                <a:solidFill>
                  <a:srgbClr val="002D73"/>
                </a:solidFill>
                <a:latin typeface="Times New Roman"/>
                <a:cs typeface="Times New Roman"/>
              </a:rPr>
              <a:t>CONNECTICUT STATE DEPARTMENT OF EDUCATION </a:t>
            </a:r>
            <a:br>
              <a:rPr lang="en-US" sz="1800" dirty="0">
                <a:solidFill>
                  <a:srgbClr val="002D73"/>
                </a:solidFill>
                <a:latin typeface="Times New Roman"/>
                <a:cs typeface="Times New Roman"/>
              </a:rPr>
            </a:br>
            <a:endParaRPr lang="en-US" sz="1800" b="1" dirty="0">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384" y="445645"/>
            <a:ext cx="1351351" cy="1025457"/>
          </a:xfrm>
          <a:prstGeom prst="rect">
            <a:avLst/>
          </a:prstGeom>
        </p:spPr>
      </p:pic>
      <p:sp>
        <p:nvSpPr>
          <p:cNvPr id="16" name="Title 1"/>
          <p:cNvSpPr txBox="1">
            <a:spLocks/>
          </p:cNvSpPr>
          <p:nvPr/>
        </p:nvSpPr>
        <p:spPr>
          <a:xfrm>
            <a:off x="385482" y="3150523"/>
            <a:ext cx="8229600" cy="8842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kern="0" dirty="0">
                <a:solidFill>
                  <a:schemeClr val="dk1"/>
                </a:solidFill>
                <a:latin typeface="Arial" panose="020B0604020202020204" pitchFamily="34" charset="0"/>
                <a:cs typeface="Arial" panose="020B0604020202020204" pitchFamily="34" charset="0"/>
              </a:rPr>
              <a:t>Questions?</a:t>
            </a:r>
          </a:p>
          <a:p>
            <a:endParaRPr lang="en-US" b="1" kern="0" dirty="0">
              <a:solidFill>
                <a:schemeClr val="dk1"/>
              </a:solidFill>
              <a:latin typeface="Arial" panose="020B0604020202020204" pitchFamily="34" charset="0"/>
              <a:cs typeface="Arial" panose="020B0604020202020204" pitchFamily="34" charset="0"/>
            </a:endParaRPr>
          </a:p>
        </p:txBody>
      </p:sp>
      <p:sp>
        <p:nvSpPr>
          <p:cNvPr id="18" name="Content Placeholder 2"/>
          <p:cNvSpPr txBox="1">
            <a:spLocks/>
          </p:cNvSpPr>
          <p:nvPr/>
        </p:nvSpPr>
        <p:spPr>
          <a:xfrm>
            <a:off x="372656" y="3007729"/>
            <a:ext cx="8555973" cy="281933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b="1" dirty="0">
              <a:latin typeface="Arial" panose="020B0604020202020204" pitchFamily="34" charset="0"/>
              <a:cs typeface="Arial" panose="020B0604020202020204" pitchFamily="34" charset="0"/>
            </a:endParaRPr>
          </a:p>
          <a:p>
            <a:pPr marL="0" indent="0">
              <a:buFont typeface="Arial"/>
              <a:buNone/>
            </a:pPr>
            <a:endParaRPr lang="en-US" sz="2400" b="1" dirty="0">
              <a:latin typeface="Arial" panose="020B0604020202020204" pitchFamily="34" charset="0"/>
              <a:cs typeface="Arial" panose="020B0604020202020204" pitchFamily="34" charset="0"/>
            </a:endParaRPr>
          </a:p>
          <a:p>
            <a:pPr marL="0" indent="0">
              <a:buFont typeface="Arial"/>
              <a:buNone/>
            </a:pPr>
            <a:endParaRPr lang="en-US" sz="2400" b="1" dirty="0">
              <a:latin typeface="Arial" panose="020B0604020202020204" pitchFamily="34" charset="0"/>
              <a:cs typeface="Arial" panose="020B0604020202020204" pitchFamily="34" charset="0"/>
            </a:endParaRPr>
          </a:p>
          <a:p>
            <a:pPr marL="0" indent="0">
              <a:buFont typeface="Arial"/>
              <a:buNone/>
            </a:pPr>
            <a:endParaRPr lang="en-US" sz="2400" b="1" dirty="0">
              <a:latin typeface="Arial" panose="020B0604020202020204" pitchFamily="34" charset="0"/>
              <a:cs typeface="Arial" panose="020B0604020202020204" pitchFamily="34" charset="0"/>
            </a:endParaRPr>
          </a:p>
          <a:p>
            <a:pPr marL="0" indent="0">
              <a:buFont typeface="Arial"/>
              <a:buNone/>
            </a:pPr>
            <a:endParaRPr lang="en-US" sz="2800" b="1" dirty="0">
              <a:latin typeface="Arial" panose="020B0604020202020204" pitchFamily="34" charset="0"/>
              <a:cs typeface="Arial" panose="020B0604020202020204" pitchFamily="34" charset="0"/>
            </a:endParaRPr>
          </a:p>
          <a:p>
            <a:pPr marL="0" indent="0">
              <a:buFont typeface="Arial"/>
              <a:buNone/>
            </a:pPr>
            <a:endParaRPr lang="en-US" sz="2800" b="1" dirty="0">
              <a:latin typeface="Arial" panose="020B0604020202020204" pitchFamily="34" charset="0"/>
              <a:cs typeface="Arial" panose="020B0604020202020204" pitchFamily="34" charset="0"/>
            </a:endParaRPr>
          </a:p>
          <a:p>
            <a:pPr marL="0" indent="0">
              <a:buFont typeface="Arial"/>
              <a:buNone/>
            </a:pPr>
            <a:endParaRPr lang="en-US" sz="2800" b="1" dirty="0">
              <a:latin typeface="Arial" panose="020B0604020202020204" pitchFamily="34" charset="0"/>
              <a:cs typeface="Arial" panose="020B0604020202020204" pitchFamily="34" charset="0"/>
            </a:endParaRPr>
          </a:p>
          <a:p>
            <a:pPr marL="0" indent="0">
              <a:buFont typeface="Arial"/>
              <a:buNone/>
            </a:pPr>
            <a:endParaRPr lang="en-US" sz="2000" dirty="0">
              <a:latin typeface="Arial"/>
              <a:cs typeface="Arial"/>
            </a:endParaRPr>
          </a:p>
        </p:txBody>
      </p:sp>
    </p:spTree>
    <p:extLst>
      <p:ext uri="{BB962C8B-B14F-4D97-AF65-F5344CB8AC3E}">
        <p14:creationId xmlns:p14="http://schemas.microsoft.com/office/powerpoint/2010/main" val="236429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80060" y="325369"/>
            <a:ext cx="3276451" cy="1956841"/>
          </a:xfrm>
        </p:spPr>
        <p:txBody>
          <a:bodyPr anchor="b">
            <a:normAutofit/>
          </a:bodyPr>
          <a:lstStyle/>
          <a:p>
            <a:pPr marL="0" indent="0">
              <a:spcBef>
                <a:spcPct val="50000"/>
              </a:spcBef>
              <a:buNone/>
            </a:pPr>
            <a:r>
              <a:rPr lang="en-US" sz="4700"/>
              <a:t>PSIS TEAM</a:t>
            </a:r>
            <a:endParaRPr lang="en-US" sz="4700">
              <a:latin typeface="Arial" charset="0"/>
            </a:endParaRPr>
          </a:p>
        </p:txBody>
      </p:sp>
      <p:pic>
        <p:nvPicPr>
          <p:cNvPr id="3" name="Picture 2" descr="Colleagues huddle">
            <a:extLst>
              <a:ext uri="{FF2B5EF4-FFF2-40B4-BE49-F238E27FC236}">
                <a16:creationId xmlns:a16="http://schemas.microsoft.com/office/drawing/2014/main" id="{8DB6CAAF-DFF6-56E0-A2DE-2414CA2091EA}"/>
              </a:ext>
            </a:extLst>
          </p:cNvPr>
          <p:cNvPicPr>
            <a:picLocks noChangeAspect="1"/>
          </p:cNvPicPr>
          <p:nvPr/>
        </p:nvPicPr>
        <p:blipFill rotWithShape="1">
          <a:blip r:embed="rId3"/>
          <a:srcRect l="23630" r="26155"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11" name="Diagram 10"/>
          <p:cNvGraphicFramePr/>
          <p:nvPr>
            <p:extLst>
              <p:ext uri="{D42A27DB-BD31-4B8C-83A1-F6EECF244321}">
                <p14:modId xmlns:p14="http://schemas.microsoft.com/office/powerpoint/2010/main" val="2237977929"/>
              </p:ext>
            </p:extLst>
          </p:nvPr>
        </p:nvGraphicFramePr>
        <p:xfrm>
          <a:off x="480060" y="2872899"/>
          <a:ext cx="3182691" cy="3320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846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stel checklist and pencil">
            <a:extLst>
              <a:ext uri="{FF2B5EF4-FFF2-40B4-BE49-F238E27FC236}">
                <a16:creationId xmlns:a16="http://schemas.microsoft.com/office/drawing/2014/main" id="{DDB73845-7F7B-8057-B56C-D26930C19229}"/>
              </a:ext>
            </a:extLst>
          </p:cNvPr>
          <p:cNvPicPr>
            <a:picLocks noGrp="1" noChangeAspect="1"/>
          </p:cNvPicPr>
          <p:nvPr>
            <p:ph idx="1"/>
          </p:nvPr>
        </p:nvPicPr>
        <p:blipFill>
          <a:blip r:embed="rId3"/>
          <a:stretch>
            <a:fillRect/>
          </a:stretch>
        </p:blipFill>
        <p:spPr>
          <a:xfrm>
            <a:off x="0" y="0"/>
            <a:ext cx="2498301" cy="2044065"/>
          </a:xfrm>
        </p:spPr>
      </p:pic>
      <p:sp>
        <p:nvSpPr>
          <p:cNvPr id="6" name="TextBox 5">
            <a:extLst>
              <a:ext uri="{FF2B5EF4-FFF2-40B4-BE49-F238E27FC236}">
                <a16:creationId xmlns:a16="http://schemas.microsoft.com/office/drawing/2014/main" id="{444DE56A-F16D-FB19-1948-FA566C0D9B62}"/>
              </a:ext>
            </a:extLst>
          </p:cNvPr>
          <p:cNvSpPr txBox="1"/>
          <p:nvPr/>
        </p:nvSpPr>
        <p:spPr>
          <a:xfrm>
            <a:off x="1249150" y="2323237"/>
            <a:ext cx="7646670" cy="2862322"/>
          </a:xfrm>
          <a:prstGeom prst="rect">
            <a:avLst/>
          </a:prstGeom>
          <a:noFill/>
        </p:spPr>
        <p:txBody>
          <a:bodyPr wrap="square" rtlCol="0">
            <a:spAutoFit/>
          </a:bodyPr>
          <a:lstStyle/>
          <a:p>
            <a:pPr marL="285750" indent="-285750">
              <a:buFont typeface="Courier New" panose="02070309020205020404" pitchFamily="49" charset="0"/>
              <a:buChar char="o"/>
            </a:pPr>
            <a:r>
              <a:rPr lang="en-US" sz="3600" dirty="0"/>
              <a:t>Reminders</a:t>
            </a:r>
          </a:p>
          <a:p>
            <a:pPr marL="285750" indent="-285750">
              <a:buFont typeface="Courier New" panose="02070309020205020404" pitchFamily="49" charset="0"/>
              <a:buChar char="o"/>
            </a:pPr>
            <a:r>
              <a:rPr lang="en-US" sz="3600" dirty="0"/>
              <a:t>Current PSIS Activities</a:t>
            </a:r>
          </a:p>
          <a:p>
            <a:pPr marL="285750" indent="-285750">
              <a:buFont typeface="Courier New" panose="02070309020205020404" pitchFamily="49" charset="0"/>
              <a:buChar char="o"/>
            </a:pPr>
            <a:r>
              <a:rPr lang="en-US" sz="3600" dirty="0"/>
              <a:t>Changes for the 2023-24 School Year</a:t>
            </a:r>
          </a:p>
          <a:p>
            <a:pPr marL="285750" indent="-285750">
              <a:buFont typeface="Courier New" panose="02070309020205020404" pitchFamily="49" charset="0"/>
              <a:buChar char="o"/>
            </a:pPr>
            <a:r>
              <a:rPr lang="en-US" sz="3600" dirty="0"/>
              <a:t>Questions</a:t>
            </a:r>
          </a:p>
          <a:p>
            <a:pPr marL="285750" indent="-285750">
              <a:buFont typeface="Courier New" panose="02070309020205020404" pitchFamily="49" charset="0"/>
              <a:buChar char="o"/>
            </a:pPr>
            <a:endParaRPr lang="en-US" sz="3600" dirty="0">
              <a:solidFill>
                <a:srgbClr val="9966FF"/>
              </a:solidFill>
            </a:endParaRPr>
          </a:p>
        </p:txBody>
      </p:sp>
      <p:sp>
        <p:nvSpPr>
          <p:cNvPr id="8" name="TextBox 7">
            <a:extLst>
              <a:ext uri="{FF2B5EF4-FFF2-40B4-BE49-F238E27FC236}">
                <a16:creationId xmlns:a16="http://schemas.microsoft.com/office/drawing/2014/main" id="{C30AA135-3EC1-EBA4-8806-27254882D386}"/>
              </a:ext>
            </a:extLst>
          </p:cNvPr>
          <p:cNvSpPr txBox="1"/>
          <p:nvPr/>
        </p:nvSpPr>
        <p:spPr>
          <a:xfrm>
            <a:off x="3817620" y="373618"/>
            <a:ext cx="3726180" cy="769441"/>
          </a:xfrm>
          <a:prstGeom prst="rect">
            <a:avLst/>
          </a:prstGeom>
          <a:noFill/>
        </p:spPr>
        <p:txBody>
          <a:bodyPr wrap="square" rtlCol="0">
            <a:spAutoFit/>
          </a:bodyPr>
          <a:lstStyle/>
          <a:p>
            <a:r>
              <a:rPr lang="en-US" sz="4400" dirty="0"/>
              <a:t>Today’s Agenda</a:t>
            </a:r>
          </a:p>
        </p:txBody>
      </p:sp>
    </p:spTree>
    <p:extLst>
      <p:ext uri="{BB962C8B-B14F-4D97-AF65-F5344CB8AC3E}">
        <p14:creationId xmlns:p14="http://schemas.microsoft.com/office/powerpoint/2010/main" val="412623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CA37-8D6C-C9FA-FF3A-44A0C1F10318}"/>
              </a:ext>
            </a:extLst>
          </p:cNvPr>
          <p:cNvSpPr>
            <a:spLocks noGrp="1"/>
          </p:cNvSpPr>
          <p:nvPr>
            <p:ph type="title"/>
          </p:nvPr>
        </p:nvSpPr>
        <p:spPr/>
        <p:txBody>
          <a:bodyPr/>
          <a:lstStyle/>
          <a:p>
            <a:r>
              <a:rPr lang="en-US" dirty="0"/>
              <a:t>Teacher-Course Student (TCS)</a:t>
            </a:r>
          </a:p>
        </p:txBody>
      </p:sp>
      <p:sp>
        <p:nvSpPr>
          <p:cNvPr id="3" name="Content Placeholder 2">
            <a:extLst>
              <a:ext uri="{FF2B5EF4-FFF2-40B4-BE49-F238E27FC236}">
                <a16:creationId xmlns:a16="http://schemas.microsoft.com/office/drawing/2014/main" id="{D018D736-DCAA-E9C4-C0CB-88866CF1DF7D}"/>
              </a:ext>
            </a:extLst>
          </p:cNvPr>
          <p:cNvSpPr>
            <a:spLocks noGrp="1"/>
          </p:cNvSpPr>
          <p:nvPr>
            <p:ph idx="1"/>
          </p:nvPr>
        </p:nvSpPr>
        <p:spPr>
          <a:xfrm>
            <a:off x="632460" y="1355724"/>
            <a:ext cx="7014210" cy="2759076"/>
          </a:xfrm>
        </p:spPr>
        <p:txBody>
          <a:bodyPr/>
          <a:lstStyle/>
          <a:p>
            <a:pPr rtl="0">
              <a:buFont typeface="Arial" panose="020B0604020202020204" pitchFamily="34" charset="0"/>
              <a:buChar char="•"/>
            </a:pPr>
            <a:r>
              <a:rPr lang="en-US" dirty="0"/>
              <a:t>TCS is due today. </a:t>
            </a:r>
          </a:p>
          <a:p>
            <a:pPr lvl="1">
              <a:buFont typeface="Courier New" panose="02070309020205020404" pitchFamily="49" charset="0"/>
              <a:buChar char="o"/>
            </a:pPr>
            <a:r>
              <a:rPr lang="en-US" dirty="0"/>
              <a:t>Keryn Felder sent an email at 1:30 pm yesterday for details and how to handle missing APSEP Records.</a:t>
            </a:r>
          </a:p>
          <a:p>
            <a:pPr rtl="0">
              <a:buFont typeface="Arial" panose="020B0604020202020204" pitchFamily="34" charset="0"/>
              <a:buChar char="•"/>
            </a:pPr>
            <a:r>
              <a:rPr lang="en-US" dirty="0"/>
              <a:t>TCS Certification on August 25, 2023.</a:t>
            </a:r>
          </a:p>
          <a:p>
            <a:pPr rtl="0">
              <a:buFont typeface="Arial" panose="020B0604020202020204" pitchFamily="34" charset="0"/>
              <a:buChar char="•"/>
            </a:pPr>
            <a:r>
              <a:rPr lang="en-US" dirty="0"/>
              <a:t>ED166 Data Exceptions will be generated before August 1, 2023.  LEAs may certify after the Data Exceptions are generated.</a:t>
            </a:r>
          </a:p>
          <a:p>
            <a:pPr marL="0" indent="0" rtl="0">
              <a:buNone/>
            </a:pPr>
            <a:r>
              <a:rPr lang="en-US" dirty="0"/>
              <a:t>				</a:t>
            </a:r>
            <a:r>
              <a:rPr lang="en-US" dirty="0">
                <a:solidFill>
                  <a:srgbClr val="002D73"/>
                </a:solidFill>
              </a:rPr>
              <a:t>Keryn.felder@ct.gov</a:t>
            </a:r>
          </a:p>
          <a:p>
            <a:pPr rtl="0">
              <a:buFont typeface="Arial" panose="020B0604020202020204" pitchFamily="34" charset="0"/>
              <a:buChar char="•"/>
            </a:pPr>
            <a:endParaRPr lang="en-US" dirty="0"/>
          </a:p>
          <a:p>
            <a:pPr rtl="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015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CA37-8D6C-C9FA-FF3A-44A0C1F10318}"/>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D018D736-DCAA-E9C4-C0CB-88866CF1DF7D}"/>
              </a:ext>
            </a:extLst>
          </p:cNvPr>
          <p:cNvSpPr>
            <a:spLocks noGrp="1"/>
          </p:cNvSpPr>
          <p:nvPr>
            <p:ph idx="1"/>
          </p:nvPr>
        </p:nvSpPr>
        <p:spPr>
          <a:xfrm>
            <a:off x="495300" y="1755774"/>
            <a:ext cx="8153400" cy="3033396"/>
          </a:xfrm>
        </p:spPr>
        <p:txBody>
          <a:bodyPr/>
          <a:lstStyle/>
          <a:p>
            <a:r>
              <a:rPr lang="en-US" dirty="0"/>
              <a:t>Superintendent Emails from Commissioner</a:t>
            </a:r>
          </a:p>
          <a:p>
            <a:r>
              <a:rPr lang="en-US" dirty="0"/>
              <a:t>PSIS District Profile Page</a:t>
            </a:r>
          </a:p>
          <a:p>
            <a:r>
              <a:rPr lang="en-US" dirty="0"/>
              <a:t>School Level Users</a:t>
            </a:r>
          </a:p>
          <a:p>
            <a:r>
              <a:rPr lang="en-US" dirty="0"/>
              <a:t>October collection reopen period</a:t>
            </a:r>
          </a:p>
          <a:p>
            <a:r>
              <a:rPr lang="en-US" dirty="0"/>
              <a:t>Services Plan Students</a:t>
            </a:r>
          </a:p>
        </p:txBody>
      </p:sp>
    </p:spTree>
    <p:extLst>
      <p:ext uri="{BB962C8B-B14F-4D97-AF65-F5344CB8AC3E}">
        <p14:creationId xmlns:p14="http://schemas.microsoft.com/office/powerpoint/2010/main" val="347886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CA37-8D6C-C9FA-FF3A-44A0C1F10318}"/>
              </a:ext>
            </a:extLst>
          </p:cNvPr>
          <p:cNvSpPr>
            <a:spLocks noGrp="1"/>
          </p:cNvSpPr>
          <p:nvPr>
            <p:ph type="title"/>
          </p:nvPr>
        </p:nvSpPr>
        <p:spPr/>
        <p:txBody>
          <a:bodyPr/>
          <a:lstStyle/>
          <a:p>
            <a:r>
              <a:rPr lang="en-US" dirty="0"/>
              <a:t>Current PSIS Activities</a:t>
            </a:r>
          </a:p>
        </p:txBody>
      </p:sp>
      <p:sp>
        <p:nvSpPr>
          <p:cNvPr id="3" name="Content Placeholder 2">
            <a:extLst>
              <a:ext uri="{FF2B5EF4-FFF2-40B4-BE49-F238E27FC236}">
                <a16:creationId xmlns:a16="http://schemas.microsoft.com/office/drawing/2014/main" id="{D018D736-DCAA-E9C4-C0CB-88866CF1DF7D}"/>
              </a:ext>
            </a:extLst>
          </p:cNvPr>
          <p:cNvSpPr>
            <a:spLocks noGrp="1"/>
          </p:cNvSpPr>
          <p:nvPr>
            <p:ph idx="1"/>
          </p:nvPr>
        </p:nvSpPr>
        <p:spPr>
          <a:xfrm>
            <a:off x="815340" y="1584324"/>
            <a:ext cx="8153400" cy="1593216"/>
          </a:xfrm>
        </p:spPr>
        <p:txBody>
          <a:bodyPr/>
          <a:lstStyle/>
          <a:p>
            <a:r>
              <a:rPr lang="en-US" dirty="0"/>
              <a:t>June 2023 Phase II due August 11, 2023</a:t>
            </a:r>
          </a:p>
          <a:p>
            <a:pPr lvl="1"/>
            <a:r>
              <a:rPr lang="en-US" dirty="0"/>
              <a:t>Share all Attendance, Truancy, and </a:t>
            </a:r>
            <a:r>
              <a:rPr lang="en-US" dirty="0">
                <a:hlinkClick r:id="rId3"/>
              </a:rPr>
              <a:t>Chronic Absenteeism Reports</a:t>
            </a:r>
            <a:r>
              <a:rPr lang="en-US" dirty="0"/>
              <a:t> with Attendance Teams</a:t>
            </a:r>
            <a:endParaRPr lang="en-US" sz="3200" dirty="0"/>
          </a:p>
          <a:p>
            <a:pPr lvl="1"/>
            <a:endParaRPr lang="en-US" sz="3200" dirty="0">
              <a:solidFill>
                <a:srgbClr val="000000"/>
              </a:solidFill>
              <a:effectLst/>
              <a:latin typeface="Arial" panose="020B0604020202020204" pitchFamily="34" charset="0"/>
              <a:ea typeface="Calibri" panose="020F0502020204030204" pitchFamily="34" charset="0"/>
            </a:endParaRPr>
          </a:p>
          <a:p>
            <a:pPr marL="0" indent="0">
              <a:buNone/>
            </a:pPr>
            <a:r>
              <a:rPr lang="en-US" dirty="0"/>
              <a:t>	</a:t>
            </a:r>
          </a:p>
        </p:txBody>
      </p:sp>
      <p:sp>
        <p:nvSpPr>
          <p:cNvPr id="4" name="TextBox 3">
            <a:extLst>
              <a:ext uri="{FF2B5EF4-FFF2-40B4-BE49-F238E27FC236}">
                <a16:creationId xmlns:a16="http://schemas.microsoft.com/office/drawing/2014/main" id="{F1A73ED7-AA6A-2E0E-235D-B16CF5B70C6F}"/>
              </a:ext>
            </a:extLst>
          </p:cNvPr>
          <p:cNvSpPr txBox="1"/>
          <p:nvPr/>
        </p:nvSpPr>
        <p:spPr>
          <a:xfrm>
            <a:off x="655320" y="3257550"/>
            <a:ext cx="8054340" cy="3139321"/>
          </a:xfrm>
          <a:prstGeom prst="rect">
            <a:avLst/>
          </a:prstGeom>
          <a:noFill/>
        </p:spPr>
        <p:txBody>
          <a:bodyPr wrap="square" rtlCol="0">
            <a:spAutoFit/>
          </a:bodyPr>
          <a:lstStyle/>
          <a:p>
            <a:pPr lvl="1"/>
            <a:r>
              <a:rPr lang="en-US" sz="1800" dirty="0">
                <a:solidFill>
                  <a:srgbClr val="000000"/>
                </a:solidFill>
                <a:effectLst/>
                <a:latin typeface="Arial" panose="020B0604020202020204" pitchFamily="34" charset="0"/>
                <a:ea typeface="Calibri" panose="020F0502020204030204" pitchFamily="34" charset="0"/>
              </a:rPr>
              <a:t>Pursuant to the "State Plan for Pandemic EBT: Summer 2023" jointly submitted by the Connecticut State Department of Education (CSDE) and Department of Social Services (DSS) and approved by the Food and Nutrition Service of the United States Department of Agriculture, CSDE needs to use students' values for "Eligible for free/reduced-price meals" and Homeless as reported in the June 2023 PSIS Collection. This is to determine eligibility for students not already found eligible through the CSDE Direct Certification system, school-wide and district-wide NSLP CEP eligibility, or "Eligible for free/reduced-price meals" and Homeless reporting from the Oct. 2022 PSIS Collection and CT Testing Demographics values in PSIS Registration.</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4027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CA37-8D6C-C9FA-FF3A-44A0C1F10318}"/>
              </a:ext>
            </a:extLst>
          </p:cNvPr>
          <p:cNvSpPr>
            <a:spLocks noGrp="1"/>
          </p:cNvSpPr>
          <p:nvPr>
            <p:ph type="title"/>
          </p:nvPr>
        </p:nvSpPr>
        <p:spPr/>
        <p:txBody>
          <a:bodyPr/>
          <a:lstStyle/>
          <a:p>
            <a:r>
              <a:rPr lang="en-US" dirty="0"/>
              <a:t>Current PSIS Activities</a:t>
            </a:r>
          </a:p>
        </p:txBody>
      </p:sp>
      <p:sp>
        <p:nvSpPr>
          <p:cNvPr id="3" name="Content Placeholder 2">
            <a:extLst>
              <a:ext uri="{FF2B5EF4-FFF2-40B4-BE49-F238E27FC236}">
                <a16:creationId xmlns:a16="http://schemas.microsoft.com/office/drawing/2014/main" id="{D018D736-DCAA-E9C4-C0CB-88866CF1DF7D}"/>
              </a:ext>
            </a:extLst>
          </p:cNvPr>
          <p:cNvSpPr>
            <a:spLocks noGrp="1"/>
          </p:cNvSpPr>
          <p:nvPr>
            <p:ph idx="1"/>
          </p:nvPr>
        </p:nvSpPr>
        <p:spPr>
          <a:xfrm>
            <a:off x="815340" y="1584324"/>
            <a:ext cx="8153400" cy="4473576"/>
          </a:xfrm>
        </p:spPr>
        <p:txBody>
          <a:bodyPr/>
          <a:lstStyle/>
          <a:p>
            <a:r>
              <a:rPr lang="en-US" dirty="0"/>
              <a:t>August 1 summer roll up-Encouraged</a:t>
            </a:r>
          </a:p>
          <a:p>
            <a:pPr lvl="1"/>
            <a:r>
              <a:rPr lang="en-US" dirty="0">
                <a:solidFill>
                  <a:srgbClr val="FF0000"/>
                </a:solidFill>
              </a:rPr>
              <a:t>Will be required next year</a:t>
            </a:r>
          </a:p>
          <a:p>
            <a:r>
              <a:rPr lang="en-US" dirty="0"/>
              <a:t>July 1 is the start of the new school year</a:t>
            </a:r>
          </a:p>
          <a:p>
            <a:pPr marL="0" indent="0">
              <a:buNone/>
            </a:pPr>
            <a:r>
              <a:rPr lang="en-US" dirty="0"/>
              <a:t>	</a:t>
            </a:r>
          </a:p>
        </p:txBody>
      </p:sp>
      <p:sp>
        <p:nvSpPr>
          <p:cNvPr id="5" name="TextBox 4">
            <a:extLst>
              <a:ext uri="{FF2B5EF4-FFF2-40B4-BE49-F238E27FC236}">
                <a16:creationId xmlns:a16="http://schemas.microsoft.com/office/drawing/2014/main" id="{66CCA590-ED0E-94BB-732E-43F853FBAA29}"/>
              </a:ext>
            </a:extLst>
          </p:cNvPr>
          <p:cNvSpPr txBox="1"/>
          <p:nvPr/>
        </p:nvSpPr>
        <p:spPr>
          <a:xfrm>
            <a:off x="1645920" y="4114145"/>
            <a:ext cx="2708910" cy="461665"/>
          </a:xfrm>
          <a:prstGeom prst="rect">
            <a:avLst/>
          </a:prstGeom>
          <a:noFill/>
        </p:spPr>
        <p:txBody>
          <a:bodyPr wrap="square" rtlCol="0">
            <a:spAutoFit/>
          </a:bodyPr>
          <a:lstStyle/>
          <a:p>
            <a:r>
              <a:rPr lang="en-US" sz="2400" dirty="0">
                <a:hlinkClick r:id="rId3"/>
              </a:rPr>
              <a:t>FAFSA Completion</a:t>
            </a:r>
            <a:endParaRPr lang="en-US" sz="2400" dirty="0"/>
          </a:p>
        </p:txBody>
      </p:sp>
      <p:pic>
        <p:nvPicPr>
          <p:cNvPr id="7" name="Picture 6">
            <a:extLst>
              <a:ext uri="{FF2B5EF4-FFF2-40B4-BE49-F238E27FC236}">
                <a16:creationId xmlns:a16="http://schemas.microsoft.com/office/drawing/2014/main" id="{60643F57-8EED-91E3-927E-B584E4071624}"/>
              </a:ext>
            </a:extLst>
          </p:cNvPr>
          <p:cNvPicPr>
            <a:picLocks noChangeAspect="1"/>
          </p:cNvPicPr>
          <p:nvPr/>
        </p:nvPicPr>
        <p:blipFill>
          <a:blip r:embed="rId4"/>
          <a:stretch>
            <a:fillRect/>
          </a:stretch>
        </p:blipFill>
        <p:spPr>
          <a:xfrm>
            <a:off x="4354830" y="3429000"/>
            <a:ext cx="3143250" cy="2247900"/>
          </a:xfrm>
          <a:prstGeom prst="rect">
            <a:avLst/>
          </a:prstGeom>
        </p:spPr>
      </p:pic>
    </p:spTree>
    <p:extLst>
      <p:ext uri="{BB962C8B-B14F-4D97-AF65-F5344CB8AC3E}">
        <p14:creationId xmlns:p14="http://schemas.microsoft.com/office/powerpoint/2010/main" val="92008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PSIS – Summer Roll up</a:t>
            </a:r>
          </a:p>
        </p:txBody>
      </p:sp>
      <p:sp>
        <p:nvSpPr>
          <p:cNvPr id="3" name="Content Placeholder 2"/>
          <p:cNvSpPr>
            <a:spLocks noGrp="1"/>
          </p:cNvSpPr>
          <p:nvPr>
            <p:ph idx="1"/>
          </p:nvPr>
        </p:nvSpPr>
        <p:spPr/>
        <p:txBody>
          <a:bodyPr/>
          <a:lstStyle/>
          <a:p>
            <a:pPr marL="0" indent="0">
              <a:buNone/>
            </a:pPr>
            <a:r>
              <a:rPr lang="en-US" b="1" dirty="0"/>
              <a:t>         Summer Rollup Requirements</a:t>
            </a:r>
          </a:p>
          <a:p>
            <a:r>
              <a:rPr lang="en-US" sz="2400" dirty="0"/>
              <a:t>Transfer students to new grades and/or facilities as needed.</a:t>
            </a:r>
          </a:p>
          <a:p>
            <a:r>
              <a:rPr lang="en-US" sz="2400" dirty="0"/>
              <a:t>Enter Nexus District Exit Date for students who returned to Regular Education.</a:t>
            </a:r>
          </a:p>
          <a:p>
            <a:r>
              <a:rPr lang="en-US" sz="2400" dirty="0"/>
              <a:t>Enter Nexus District/Nexus District Entry Date for students who became Eligible for special education or students with disabilities who transferred into your district</a:t>
            </a:r>
          </a:p>
          <a:p>
            <a:r>
              <a:rPr lang="en-US" sz="2400" dirty="0"/>
              <a:t>Unregister students who have exited/withdrawn from your district.  </a:t>
            </a:r>
            <a:r>
              <a:rPr lang="en-US" sz="2400" b="1" i="1" dirty="0"/>
              <a:t>This includes your graduates</a:t>
            </a:r>
            <a:endParaRPr lang="en-US" sz="2400" dirty="0"/>
          </a:p>
          <a:p>
            <a:r>
              <a:rPr lang="en-US" sz="2400" dirty="0"/>
              <a:t>Register students new to your district. </a:t>
            </a:r>
            <a:r>
              <a:rPr lang="en-US" sz="2400" b="1" i="1" dirty="0"/>
              <a:t>This includes incoming Kindergarten students</a:t>
            </a:r>
            <a:endParaRPr lang="en-US" dirty="0">
              <a:solidFill>
                <a:srgbClr val="FF0000"/>
              </a:solidFill>
            </a:endParaRPr>
          </a:p>
          <a:p>
            <a:endParaRPr lang="en-US" dirty="0"/>
          </a:p>
        </p:txBody>
      </p:sp>
      <p:sp>
        <p:nvSpPr>
          <p:cNvPr id="2" name="TextBox 1">
            <a:extLst>
              <a:ext uri="{FF2B5EF4-FFF2-40B4-BE49-F238E27FC236}">
                <a16:creationId xmlns:a16="http://schemas.microsoft.com/office/drawing/2014/main" id="{758EA16F-F376-286D-A1BE-EA9A37B9B974}"/>
              </a:ext>
            </a:extLst>
          </p:cNvPr>
          <p:cNvSpPr txBox="1"/>
          <p:nvPr/>
        </p:nvSpPr>
        <p:spPr>
          <a:xfrm>
            <a:off x="2823210" y="5730895"/>
            <a:ext cx="5360670" cy="461665"/>
          </a:xfrm>
          <a:prstGeom prst="rect">
            <a:avLst/>
          </a:prstGeom>
          <a:noFill/>
        </p:spPr>
        <p:txBody>
          <a:bodyPr wrap="square" rtlCol="0">
            <a:spAutoFit/>
          </a:bodyPr>
          <a:lstStyle/>
          <a:p>
            <a:r>
              <a:rPr lang="en-US" sz="2400" dirty="0">
                <a:solidFill>
                  <a:srgbClr val="C00000"/>
                </a:solidFill>
              </a:rPr>
              <a:t>July 1 is the start of the new school year</a:t>
            </a:r>
          </a:p>
        </p:txBody>
      </p:sp>
    </p:spTree>
    <p:extLst>
      <p:ext uri="{BB962C8B-B14F-4D97-AF65-F5344CB8AC3E}">
        <p14:creationId xmlns:p14="http://schemas.microsoft.com/office/powerpoint/2010/main" val="396475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1AED-B574-CEB8-A767-FA56DDFB7DE2}"/>
              </a:ext>
            </a:extLst>
          </p:cNvPr>
          <p:cNvSpPr>
            <a:spLocks noGrp="1"/>
          </p:cNvSpPr>
          <p:nvPr>
            <p:ph type="title"/>
          </p:nvPr>
        </p:nvSpPr>
        <p:spPr>
          <a:xfrm>
            <a:off x="207645" y="333375"/>
            <a:ext cx="8728710" cy="639763"/>
          </a:xfrm>
        </p:spPr>
        <p:txBody>
          <a:bodyPr/>
          <a:lstStyle/>
          <a:p>
            <a:r>
              <a:rPr lang="en-US" sz="4400" dirty="0"/>
              <a:t>Changes for the 2023-24 School Year</a:t>
            </a:r>
            <a:endParaRPr lang="en-US" dirty="0"/>
          </a:p>
        </p:txBody>
      </p:sp>
      <p:sp>
        <p:nvSpPr>
          <p:cNvPr id="3" name="Content Placeholder 2">
            <a:extLst>
              <a:ext uri="{FF2B5EF4-FFF2-40B4-BE49-F238E27FC236}">
                <a16:creationId xmlns:a16="http://schemas.microsoft.com/office/drawing/2014/main" id="{C18824E6-4D98-A8A5-1FA3-14EDB02432E8}"/>
              </a:ext>
            </a:extLst>
          </p:cNvPr>
          <p:cNvSpPr>
            <a:spLocks noGrp="1"/>
          </p:cNvSpPr>
          <p:nvPr>
            <p:ph idx="1"/>
          </p:nvPr>
        </p:nvSpPr>
        <p:spPr/>
        <p:txBody>
          <a:bodyPr/>
          <a:lstStyle/>
          <a:p>
            <a:endParaRPr lang="en-US" dirty="0"/>
          </a:p>
          <a:p>
            <a:r>
              <a:rPr lang="en-US" dirty="0"/>
              <a:t>Monthly Student Attendance Collection</a:t>
            </a:r>
          </a:p>
          <a:p>
            <a:r>
              <a:rPr lang="en-US" dirty="0"/>
              <a:t>IDEA changes for 22 year-old students</a:t>
            </a:r>
          </a:p>
          <a:p>
            <a:r>
              <a:rPr lang="en-US" dirty="0"/>
              <a:t>Exit type 21 - Discontinued Schooling</a:t>
            </a:r>
          </a:p>
          <a:p>
            <a:r>
              <a:rPr lang="en-US" dirty="0"/>
              <a:t>Alternative Income Form</a:t>
            </a:r>
          </a:p>
          <a:p>
            <a:r>
              <a:rPr lang="en-US" dirty="0"/>
              <a:t>June 2024 PSIS collection</a:t>
            </a:r>
          </a:p>
          <a:p>
            <a:endParaRPr lang="en-US" dirty="0"/>
          </a:p>
          <a:p>
            <a:endParaRPr lang="en-US" dirty="0"/>
          </a:p>
          <a:p>
            <a:endParaRPr lang="en-US" dirty="0"/>
          </a:p>
        </p:txBody>
      </p:sp>
    </p:spTree>
    <p:extLst>
      <p:ext uri="{BB962C8B-B14F-4D97-AF65-F5344CB8AC3E}">
        <p14:creationId xmlns:p14="http://schemas.microsoft.com/office/powerpoint/2010/main" val="2468053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1055</Words>
  <Application>Microsoft Office PowerPoint</Application>
  <PresentationFormat>On-screen Show (4:3)</PresentationFormat>
  <Paragraphs>119</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Antique Olive</vt:lpstr>
      <vt:lpstr>Arial</vt:lpstr>
      <vt:lpstr>Arial Black</vt:lpstr>
      <vt:lpstr>Arial Narrow</vt:lpstr>
      <vt:lpstr>Calibri</vt:lpstr>
      <vt:lpstr>Courier New</vt:lpstr>
      <vt:lpstr>Symbol</vt:lpstr>
      <vt:lpstr>Times New Roman</vt:lpstr>
      <vt:lpstr>Wingdings</vt:lpstr>
      <vt:lpstr>Office Theme</vt:lpstr>
      <vt:lpstr>PowerPoint Presentation</vt:lpstr>
      <vt:lpstr>PSIS TEAM</vt:lpstr>
      <vt:lpstr>PowerPoint Presentation</vt:lpstr>
      <vt:lpstr>Teacher-Course Student (TCS)</vt:lpstr>
      <vt:lpstr>Reminders</vt:lpstr>
      <vt:lpstr>Current PSIS Activities</vt:lpstr>
      <vt:lpstr>Current PSIS Activities</vt:lpstr>
      <vt:lpstr>PSIS – Summer Roll up</vt:lpstr>
      <vt:lpstr>Changes for the 2023-24 School Year</vt:lpstr>
      <vt:lpstr>2023-24 Monthly Student Attendance Collection</vt:lpstr>
      <vt:lpstr>PowerPoint Presentation</vt:lpstr>
      <vt:lpstr>C.G.S 10-184 Duties of parents. School attendance age requirements </vt:lpstr>
      <vt:lpstr>C.G.S 10-184 Duties of parents. School attendance age requirements </vt:lpstr>
      <vt:lpstr>June 2024 PSIS collection</vt:lpstr>
      <vt:lpstr>Keeping Data Current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2023-07-26T15:21:40Z</dcterms:created>
  <dcterms:modified xsi:type="dcterms:W3CDTF">2023-07-26T15:21:46Z</dcterms:modified>
</cp:coreProperties>
</file>