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8"/>
  </p:notesMasterIdLst>
  <p:sldIdLst>
    <p:sldId id="301" r:id="rId2"/>
    <p:sldId id="313" r:id="rId3"/>
    <p:sldId id="304" r:id="rId4"/>
    <p:sldId id="308" r:id="rId5"/>
    <p:sldId id="305" r:id="rId6"/>
    <p:sldId id="307" r:id="rId7"/>
    <p:sldId id="309" r:id="rId8"/>
    <p:sldId id="315" r:id="rId9"/>
    <p:sldId id="311" r:id="rId10"/>
    <p:sldId id="292" r:id="rId11"/>
    <p:sldId id="293" r:id="rId12"/>
    <p:sldId id="294" r:id="rId13"/>
    <p:sldId id="295" r:id="rId14"/>
    <p:sldId id="296" r:id="rId15"/>
    <p:sldId id="312" r:id="rId16"/>
    <p:sldId id="297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5" d="100"/>
          <a:sy n="95" d="100"/>
        </p:scale>
        <p:origin x="109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1E8B6-2ED3-49EC-91F1-C85AA6E8818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E2031-65CF-4103-A65E-72AF85C36A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84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fld id="{E6194B60-020E-42C8-9FE7-AE2ADC820739}" type="slidenum">
              <a:rPr lang="en-US" smtClean="0"/>
              <a:pPr eaLnBrk="1" hangingPunct="1"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fld id="{E627E742-B8C6-486F-AB11-0AC4B0920455}" type="slidenum">
              <a:rPr lang="en-US" smtClean="0"/>
              <a:pPr eaLnBrk="1" hangingPunct="1"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fld id="{F2BBF9F8-83B1-494C-A320-D7E14113FE64}" type="slidenum">
              <a:rPr lang="en-US" smtClean="0"/>
              <a:pPr eaLnBrk="1" hangingPunct="1"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fld id="{ADB1AAEC-79C6-42AF-8EA9-D3DE54352995}" type="slidenum">
              <a:rPr lang="en-US" smtClean="0"/>
              <a:pPr eaLnBrk="1" hangingPunct="1"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9828060-ECAA-4035-98DB-A2B155465CDA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0422E7D-EB29-4360-9B10-D071810D4220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8060-ECAA-4035-98DB-A2B155465CDA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2E7D-EB29-4360-9B10-D071810D42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8060-ECAA-4035-98DB-A2B155465CDA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2E7D-EB29-4360-9B10-D071810D42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828060-ECAA-4035-98DB-A2B155465CDA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001000" y="5638800"/>
            <a:ext cx="710184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9828060-ECAA-4035-98DB-A2B155465CDA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0422E7D-EB29-4360-9B10-D071810D4220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8060-ECAA-4035-98DB-A2B155465CDA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2E7D-EB29-4360-9B10-D071810D42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8060-ECAA-4035-98DB-A2B155465CDA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2E7D-EB29-4360-9B10-D071810D42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828060-ECAA-4035-98DB-A2B155465CDA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164286" y="5704113"/>
            <a:ext cx="565438" cy="566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8060-ECAA-4035-98DB-A2B155465CDA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2E7D-EB29-4360-9B10-D071810D42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044543" y="5618292"/>
            <a:ext cx="685800" cy="880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828060-ECAA-4035-98DB-A2B155465CDA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422E7D-EB29-4360-9B10-D071810D42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828060-ECAA-4035-98DB-A2B155465CDA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422E7D-EB29-4360-9B10-D071810D42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828060-ECAA-4035-98DB-A2B155465CDA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422E7D-EB29-4360-9B10-D071810D422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sde.state.ct.us/distric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tate.ct.u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5370" y="2569443"/>
            <a:ext cx="8713260" cy="40953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5370" y="206737"/>
            <a:ext cx="8713260" cy="6458063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1"/>
            <a:ext cx="8229600" cy="457200"/>
          </a:xfrm>
        </p:spPr>
        <p:txBody>
          <a:bodyPr>
            <a:normAutofit/>
          </a:bodyPr>
          <a:lstStyle/>
          <a:p>
            <a:pPr algn="ctr"/>
            <a:r>
              <a:rPr lang="en-US" sz="2000" spc="100" dirty="0" smtClean="0">
                <a:solidFill>
                  <a:schemeClr val="tx2"/>
                </a:solidFill>
                <a:latin typeface="Times New Roman"/>
                <a:cs typeface="Times New Roman"/>
              </a:rPr>
              <a:t>CONNECTICUT </a:t>
            </a:r>
            <a:r>
              <a:rPr lang="en-US" sz="2000" spc="100" dirty="0">
                <a:solidFill>
                  <a:schemeClr val="tx2"/>
                </a:solidFill>
                <a:latin typeface="Times New Roman"/>
                <a:cs typeface="Times New Roman"/>
              </a:rPr>
              <a:t>STATE DEPARTMENT OF EDUCATION </a:t>
            </a:r>
            <a:endParaRPr lang="en-US" sz="3600" b="1" dirty="0">
              <a:solidFill>
                <a:srgbClr val="1F497D"/>
              </a:solidFill>
              <a:latin typeface="Times New Roman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219184"/>
            <a:ext cx="8229600" cy="30222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CSDE</a:t>
            </a:r>
            <a:br>
              <a:rPr lang="en-US" sz="2800" dirty="0"/>
            </a:br>
            <a:r>
              <a:rPr lang="en-US" sz="2800" dirty="0"/>
              <a:t>Data &amp; Performance</a:t>
            </a:r>
            <a:br>
              <a:rPr lang="en-US" sz="2800" dirty="0"/>
            </a:br>
            <a:r>
              <a:rPr lang="en-US" sz="2800" dirty="0"/>
              <a:t>Summit</a:t>
            </a:r>
            <a:endParaRPr lang="en-US" sz="3600" b="1" dirty="0" smtClean="0">
              <a:solidFill>
                <a:srgbClr val="1F497D"/>
              </a:solidFill>
              <a:latin typeface="Arial Black"/>
              <a:cs typeface="Arial Black"/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rgbClr val="1F497D"/>
              </a:solidFill>
              <a:latin typeface="Arial Black"/>
              <a:cs typeface="Arial Black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2018</a:t>
            </a:r>
            <a:endParaRPr lang="en-US" sz="20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1F497D"/>
              </a:solidFill>
              <a:latin typeface="Arial Black"/>
              <a:cs typeface="Arial Black"/>
            </a:endParaRPr>
          </a:p>
          <a:p>
            <a:pPr marL="0" indent="0" algn="ctr">
              <a:buNone/>
            </a:pPr>
            <a:endParaRPr lang="en-US" sz="3600" b="1" dirty="0">
              <a:latin typeface="Arial Black"/>
              <a:cs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370" y="2472449"/>
            <a:ext cx="8713260" cy="96994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8" name="Picture 7" descr="CSDElogo_formal_blu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02" y="460860"/>
            <a:ext cx="1580088" cy="132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58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3" b="30211"/>
          <a:stretch>
            <a:fillRect/>
          </a:stretch>
        </p:blipFill>
        <p:spPr bwMode="auto">
          <a:xfrm>
            <a:off x="381000" y="306388"/>
            <a:ext cx="825500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36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0" b="6870"/>
          <a:stretch>
            <a:fillRect/>
          </a:stretch>
        </p:blipFill>
        <p:spPr bwMode="auto">
          <a:xfrm>
            <a:off x="487363" y="228600"/>
            <a:ext cx="8275637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8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2" b="2628"/>
          <a:stretch>
            <a:fillRect/>
          </a:stretch>
        </p:blipFill>
        <p:spPr bwMode="auto">
          <a:xfrm>
            <a:off x="484188" y="304800"/>
            <a:ext cx="8128000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3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6" b="5379"/>
          <a:stretch>
            <a:fillRect/>
          </a:stretch>
        </p:blipFill>
        <p:spPr bwMode="auto">
          <a:xfrm>
            <a:off x="512763" y="228600"/>
            <a:ext cx="8128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1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sz="4000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8" b="6461"/>
          <a:stretch>
            <a:fillRect/>
          </a:stretch>
        </p:blipFill>
        <p:spPr bwMode="auto">
          <a:xfrm>
            <a:off x="558800" y="76200"/>
            <a:ext cx="8128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7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Final Steps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20947"/>
          </a:xfrm>
        </p:spPr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en-US" dirty="0">
                <a:solidFill>
                  <a:srgbClr val="000000"/>
                </a:solidFill>
              </a:rPr>
              <a:t>Run the reports to identify outdated or erroneous data elements.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dirty="0">
                <a:solidFill>
                  <a:srgbClr val="000000"/>
                </a:solidFill>
              </a:rPr>
              <a:t>Send the reports along with a copy of the instructions to each principal.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dirty="0">
                <a:solidFill>
                  <a:srgbClr val="000000"/>
                </a:solidFill>
              </a:rPr>
              <a:t>Ask them to provide current data.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dirty="0">
                <a:solidFill>
                  <a:srgbClr val="000000"/>
                </a:solidFill>
              </a:rPr>
              <a:t>Enter and edit records to reflect all FTE changes.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b="1" dirty="0">
                <a:solidFill>
                  <a:srgbClr val="000000"/>
                </a:solidFill>
              </a:rPr>
              <a:t>Complete by </a:t>
            </a:r>
            <a:r>
              <a:rPr lang="en-US" b="1" dirty="0" smtClean="0">
                <a:solidFill>
                  <a:srgbClr val="000000"/>
                </a:solidFill>
              </a:rPr>
              <a:t>October </a:t>
            </a:r>
            <a:r>
              <a:rPr lang="en-US" b="1" dirty="0" smtClean="0">
                <a:solidFill>
                  <a:srgbClr val="000000"/>
                </a:solidFill>
              </a:rPr>
              <a:t>31</a:t>
            </a:r>
            <a:r>
              <a:rPr lang="en-US" b="1" baseline="30000" dirty="0" smtClean="0">
                <a:solidFill>
                  <a:srgbClr val="000000"/>
                </a:solidFill>
              </a:rPr>
              <a:t>st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054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838200" y="304800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/>
              <a:t>Need </a:t>
            </a:r>
            <a:r>
              <a:rPr lang="en-US" sz="2800" dirty="0"/>
              <a:t>help?  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457200" y="1295400"/>
            <a:ext cx="76961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For Help, please </a:t>
            </a:r>
            <a:r>
              <a:rPr lang="en-US" dirty="0" smtClean="0"/>
              <a:t>contact: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231611"/>
              </p:ext>
            </p:extLst>
          </p:nvPr>
        </p:nvGraphicFramePr>
        <p:xfrm>
          <a:off x="457200" y="2257903"/>
          <a:ext cx="7467600" cy="800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7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6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SDE Data Manager/Analyst</a:t>
                      </a:r>
                      <a:endParaRPr lang="en-US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2302" marR="72302" marT="27035" marB="2703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Y.H. Alison </a:t>
                      </a:r>
                      <a:r>
                        <a:rPr lang="en-US" sz="1000" dirty="0">
                          <a:effectLst/>
                        </a:rPr>
                        <a:t>Zhou</a:t>
                      </a:r>
                      <a:endParaRPr lang="en-US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2302" marR="72302" marT="27035" marB="2703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</a:rPr>
                        <a:t>Alison.Zhou@ct.gov</a:t>
                      </a:r>
                      <a:endParaRPr lang="en-US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2302" marR="72302" marT="27035" marB="2703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860-713-6893</a:t>
                      </a:r>
                      <a:endParaRPr lang="en-US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2302" marR="72302" marT="27035" marB="2703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05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5370" y="2569443"/>
            <a:ext cx="8713260" cy="40953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5370" y="206737"/>
            <a:ext cx="8713260" cy="6458063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7403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spc="100" dirty="0">
                <a:solidFill>
                  <a:schemeClr val="tx2"/>
                </a:solidFill>
                <a:latin typeface="Times New Roman"/>
                <a:cs typeface="Times New Roman"/>
              </a:rPr>
              <a:t>CONNECTICUT STATE DEPARTMENT OF EDUCATION </a:t>
            </a:r>
            <a:r>
              <a:rPr lang="en-US" sz="2800" dirty="0" smtClean="0">
                <a:latin typeface="Times New Roman"/>
                <a:cs typeface="Times New Roman"/>
              </a:rPr>
              <a:t/>
            </a:r>
            <a:br>
              <a:rPr lang="en-US" sz="2800" dirty="0" smtClean="0">
                <a:latin typeface="Times New Roman"/>
                <a:cs typeface="Times New Roman"/>
              </a:rPr>
            </a:br>
            <a:endParaRPr lang="en-US" sz="3600" b="1" dirty="0">
              <a:solidFill>
                <a:srgbClr val="1F497D"/>
              </a:solidFill>
              <a:latin typeface="Times New Roman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895600"/>
            <a:ext cx="8305800" cy="334587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sz="3500" b="1" dirty="0" smtClean="0">
              <a:solidFill>
                <a:srgbClr val="898989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3500" b="1" dirty="0" smtClean="0">
                <a:solidFill>
                  <a:srgbClr val="898989"/>
                </a:solidFill>
              </a:rPr>
              <a:t>ED162 </a:t>
            </a:r>
            <a:r>
              <a:rPr lang="en-US" sz="3500" b="1" dirty="0">
                <a:solidFill>
                  <a:srgbClr val="898989"/>
                </a:solidFill>
              </a:rPr>
              <a:t>Non-Certified Staff File</a:t>
            </a: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endParaRPr lang="en-US" sz="2800" b="1" u="sng" dirty="0">
              <a:solidFill>
                <a:srgbClr val="898989"/>
              </a:solidFill>
              <a:hlinkClick r:id="rId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u="sng" dirty="0" smtClean="0">
                <a:solidFill>
                  <a:srgbClr val="898989"/>
                </a:solidFill>
                <a:latin typeface="Arial Black"/>
                <a:cs typeface="Arial Black"/>
              </a:rPr>
              <a:t>https</a:t>
            </a:r>
            <a:r>
              <a:rPr lang="en-US" sz="1600" b="1" u="sng" dirty="0">
                <a:solidFill>
                  <a:srgbClr val="898989"/>
                </a:solidFill>
                <a:latin typeface="Arial Black"/>
                <a:cs typeface="Arial Black"/>
              </a:rPr>
              <a:t>://www.csde.state.ct.us/public/help/Ed162/default.asp</a:t>
            </a:r>
            <a:endParaRPr lang="en-US" sz="1600" b="1" u="sng" dirty="0">
              <a:solidFill>
                <a:srgbClr val="898989"/>
              </a:solidFill>
              <a:latin typeface="Arial Black"/>
              <a:cs typeface="Arial Black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2018</a:t>
            </a:r>
            <a:endParaRPr lang="en-US" sz="20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1F497D"/>
              </a:solidFill>
              <a:latin typeface="Arial Black"/>
              <a:cs typeface="Arial Black"/>
            </a:endParaRPr>
          </a:p>
          <a:p>
            <a:pPr marL="0" indent="0" algn="ctr">
              <a:buNone/>
            </a:pPr>
            <a:endParaRPr lang="en-US" sz="3600" b="1" dirty="0">
              <a:latin typeface="Arial Black"/>
              <a:cs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370" y="2472449"/>
            <a:ext cx="8713260" cy="96994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8" name="Picture 7" descr="CSDElogo_formal_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52660"/>
            <a:ext cx="1752600" cy="132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9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0000"/>
                </a:solidFill>
              </a:rPr>
              <a:t>What is </a:t>
            </a:r>
            <a:r>
              <a:rPr lang="en-US" sz="3600" b="1" dirty="0" smtClean="0">
                <a:solidFill>
                  <a:srgbClr val="000000"/>
                </a:solidFill>
              </a:rPr>
              <a:t>it ?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2094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The </a:t>
            </a:r>
            <a:r>
              <a:rPr lang="en-US" sz="2800" dirty="0">
                <a:solidFill>
                  <a:srgbClr val="000000"/>
                </a:solidFill>
              </a:rPr>
              <a:t>Non-Certified Staff file is a data collection of paraprofessional staff as of October 1 every school year.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397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63976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ED162: Non-Certified Staff Data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9893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Collect </a:t>
            </a:r>
            <a:r>
              <a:rPr lang="en-US" sz="2600" b="1" dirty="0"/>
              <a:t>para-professional</a:t>
            </a:r>
            <a:r>
              <a:rPr lang="en-US" sz="2600" dirty="0"/>
              <a:t> staff in nine instructional and eleven non-instructional categories. </a:t>
            </a:r>
          </a:p>
          <a:p>
            <a:r>
              <a:rPr lang="en-US" sz="2600" dirty="0"/>
              <a:t>Used for </a:t>
            </a:r>
            <a:r>
              <a:rPr lang="en-US" sz="2600" b="1" dirty="0"/>
              <a:t>federal and state grants </a:t>
            </a:r>
            <a:r>
              <a:rPr lang="en-US" sz="2600" dirty="0"/>
              <a:t>under the Connecticut General Statues Section 10-20 and 10-220. Statutory Reference C.G.S. Section 10-4. </a:t>
            </a:r>
          </a:p>
          <a:p>
            <a:r>
              <a:rPr lang="en-US" sz="2600" dirty="0"/>
              <a:t>Have </a:t>
            </a:r>
            <a:r>
              <a:rPr lang="en-US" sz="2600" b="1" dirty="0"/>
              <a:t>no changes </a:t>
            </a:r>
            <a:r>
              <a:rPr lang="en-US" sz="2600" dirty="0"/>
              <a:t>in the </a:t>
            </a:r>
            <a:r>
              <a:rPr lang="en-US" sz="2600" dirty="0" smtClean="0"/>
              <a:t>2018-19 </a:t>
            </a:r>
            <a:r>
              <a:rPr lang="en-US" sz="2600" dirty="0"/>
              <a:t>school year.</a:t>
            </a:r>
          </a:p>
          <a:p>
            <a:r>
              <a:rPr lang="en-US" sz="2600" dirty="0"/>
              <a:t>Include regular non-certified, </a:t>
            </a:r>
            <a:r>
              <a:rPr lang="en-US" sz="2600" b="1" dirty="0"/>
              <a:t>contracted </a:t>
            </a:r>
            <a:r>
              <a:rPr lang="en-US" sz="2600" dirty="0"/>
              <a:t>food service, and transportation staff (e.g., employees of Laidlaw, Dattco, Marriott, etc.).</a:t>
            </a:r>
          </a:p>
          <a:p>
            <a:r>
              <a:rPr lang="en-US" sz="2600" dirty="0"/>
              <a:t>Report full-time equivalent (</a:t>
            </a:r>
            <a:r>
              <a:rPr lang="en-US" sz="2600" b="1" dirty="0"/>
              <a:t>FTE)</a:t>
            </a:r>
            <a:r>
              <a:rPr lang="en-US" sz="2600" dirty="0"/>
              <a:t> for a full-time position as 1.0 and a part-time position as a percentage of 1.0 (e.g., 0.4, 0.6, etc.).</a:t>
            </a: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518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0000"/>
                </a:solidFill>
              </a:rPr>
              <a:t>Instructional Staff:</a:t>
            </a:r>
            <a:br>
              <a:rPr lang="en-US" sz="2800" b="1" dirty="0">
                <a:solidFill>
                  <a:srgbClr val="000000"/>
                </a:solidFill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41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Pre-Kindergarten</a:t>
            </a:r>
            <a:r>
              <a:rPr lang="en-US" dirty="0">
                <a:solidFill>
                  <a:srgbClr val="000000"/>
                </a:solidFill>
              </a:rPr>
              <a:t>,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Kindergarten,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Regular Program,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Special Education: age 3-5, and age 6-21,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ESL/Bilingual,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Other Program,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Reading Instructional Assistant,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Library/Media Support Staff</a:t>
            </a: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5189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0000"/>
                </a:solidFill>
              </a:rPr>
              <a:t>Non-Instructional Staff:</a:t>
            </a:r>
            <a:br>
              <a:rPr lang="en-US" sz="2800" b="1" dirty="0">
                <a:solidFill>
                  <a:srgbClr val="000000"/>
                </a:solidFill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03509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600" dirty="0" smtClean="0">
                <a:solidFill>
                  <a:srgbClr val="000000"/>
                </a:solidFill>
              </a:rPr>
              <a:t>Technical </a:t>
            </a:r>
            <a:r>
              <a:rPr lang="en-US" sz="2600" dirty="0">
                <a:solidFill>
                  <a:srgbClr val="000000"/>
                </a:solidFill>
              </a:rPr>
              <a:t>Staff, </a:t>
            </a:r>
          </a:p>
          <a:p>
            <a:pPr>
              <a:defRPr/>
            </a:pPr>
            <a:r>
              <a:rPr lang="en-US" sz="2600" dirty="0">
                <a:solidFill>
                  <a:srgbClr val="000000"/>
                </a:solidFill>
              </a:rPr>
              <a:t>School Nurse, </a:t>
            </a:r>
          </a:p>
          <a:p>
            <a:pPr>
              <a:defRPr/>
            </a:pPr>
            <a:r>
              <a:rPr lang="en-US" sz="2600" dirty="0">
                <a:solidFill>
                  <a:srgbClr val="000000"/>
                </a:solidFill>
              </a:rPr>
              <a:t>Other Student Support Services,</a:t>
            </a:r>
          </a:p>
          <a:p>
            <a:pPr>
              <a:defRPr/>
            </a:pPr>
            <a:r>
              <a:rPr lang="en-US" sz="2600" dirty="0">
                <a:solidFill>
                  <a:srgbClr val="000000"/>
                </a:solidFill>
              </a:rPr>
              <a:t>Professional Administrative Support Staff, </a:t>
            </a:r>
          </a:p>
          <a:p>
            <a:pPr>
              <a:defRPr/>
            </a:pPr>
            <a:r>
              <a:rPr lang="en-US" sz="2600" dirty="0">
                <a:solidFill>
                  <a:srgbClr val="000000"/>
                </a:solidFill>
              </a:rPr>
              <a:t>Auxiliary Support Staff, Maintenance, </a:t>
            </a:r>
          </a:p>
          <a:p>
            <a:pPr>
              <a:defRPr/>
            </a:pPr>
            <a:r>
              <a:rPr lang="en-US" sz="2600" dirty="0">
                <a:solidFill>
                  <a:srgbClr val="000000"/>
                </a:solidFill>
              </a:rPr>
              <a:t>Custodial, </a:t>
            </a:r>
          </a:p>
          <a:p>
            <a:pPr>
              <a:defRPr/>
            </a:pPr>
            <a:r>
              <a:rPr lang="en-US" sz="2600" dirty="0">
                <a:solidFill>
                  <a:srgbClr val="000000"/>
                </a:solidFill>
              </a:rPr>
              <a:t>Food Service, </a:t>
            </a:r>
          </a:p>
          <a:p>
            <a:pPr>
              <a:defRPr/>
            </a:pPr>
            <a:r>
              <a:rPr lang="en-US" sz="2600" dirty="0">
                <a:solidFill>
                  <a:srgbClr val="000000"/>
                </a:solidFill>
              </a:rPr>
              <a:t>Transportation,</a:t>
            </a:r>
          </a:p>
          <a:p>
            <a:pPr>
              <a:defRPr/>
            </a:pPr>
            <a:r>
              <a:rPr lang="en-US" sz="2600" dirty="0">
                <a:solidFill>
                  <a:srgbClr val="000000"/>
                </a:solidFill>
              </a:rPr>
              <a:t>Security, </a:t>
            </a:r>
          </a:p>
          <a:p>
            <a:pPr>
              <a:defRPr/>
            </a:pPr>
            <a:r>
              <a:rPr lang="en-US" sz="2600" dirty="0">
                <a:solidFill>
                  <a:srgbClr val="000000"/>
                </a:solidFill>
              </a:rPr>
              <a:t>Other</a:t>
            </a: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5189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0000"/>
                </a:solidFill>
              </a:rPr>
              <a:t>What are the ED162 data used for?</a:t>
            </a:r>
            <a:r>
              <a:rPr lang="en-US" b="1" dirty="0">
                <a:solidFill>
                  <a:srgbClr val="000000"/>
                </a:solidFill>
              </a:rPr>
              <a:t/>
            </a:r>
            <a:br>
              <a:rPr lang="en-US" b="1" dirty="0">
                <a:solidFill>
                  <a:srgbClr val="000000"/>
                </a:solidFill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2094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District Profile and Performance Report (PPR replacing SSP): the October 1</a:t>
            </a:r>
            <a:r>
              <a:rPr lang="en-US" baseline="30000" dirty="0">
                <a:solidFill>
                  <a:srgbClr val="000000"/>
                </a:solidFill>
              </a:rPr>
              <a:t>st</a:t>
            </a:r>
            <a:r>
              <a:rPr lang="en-US" dirty="0">
                <a:solidFill>
                  <a:srgbClr val="000000"/>
                </a:solidFill>
              </a:rPr>
              <a:t> snapshot;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dirty="0">
                <a:solidFill>
                  <a:srgbClr val="000000"/>
                </a:solidFill>
              </a:rPr>
              <a:t>the Connecticut Data Warehouse and other education-related websites;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dirty="0">
                <a:solidFill>
                  <a:srgbClr val="000000"/>
                </a:solidFill>
              </a:rPr>
              <a:t>research; and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000000"/>
                </a:solidFill>
              </a:rPr>
              <a:t>federal </a:t>
            </a:r>
            <a:r>
              <a:rPr lang="en-US" dirty="0">
                <a:solidFill>
                  <a:srgbClr val="000000"/>
                </a:solidFill>
              </a:rPr>
              <a:t>reporting.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518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Common Problems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2094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/>
              <a:t>1. Computer got stuck in the ED162 application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dirty="0" smtClean="0"/>
              <a:t>An incompatibility issue between the ED162 and Internet Explorer.     You're </a:t>
            </a:r>
            <a:r>
              <a:rPr lang="en-US" dirty="0"/>
              <a:t>using a newer version </a:t>
            </a:r>
            <a:r>
              <a:rPr lang="en-US" dirty="0" smtClean="0"/>
              <a:t>of </a:t>
            </a:r>
            <a:r>
              <a:rPr lang="en-US" dirty="0"/>
              <a:t>IE which blocks the old scripting in the page by default. </a:t>
            </a:r>
            <a:r>
              <a:rPr lang="en-US" dirty="0" smtClean="0"/>
              <a:t>You </a:t>
            </a:r>
            <a:r>
              <a:rPr lang="en-US" dirty="0"/>
              <a:t>need to go into the Tools menu in IE and click View Compatibility Settings, then add "</a:t>
            </a:r>
            <a:r>
              <a:rPr lang="en-US" u="sng" dirty="0">
                <a:hlinkClick r:id="rId2"/>
              </a:rPr>
              <a:t>state.ct.us</a:t>
            </a:r>
            <a:r>
              <a:rPr lang="en-US" dirty="0"/>
              <a:t>" to the list of sites, then refresh the page.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2. Can’t enter 0 FTE value while in ED162.</a:t>
            </a:r>
            <a:endParaRPr lang="en-US" dirty="0"/>
          </a:p>
          <a:p>
            <a:pPr>
              <a:buFont typeface="Wingdings" pitchFamily="2" charset="2"/>
              <a:buChar char="v"/>
              <a:defRPr/>
            </a:pPr>
            <a:r>
              <a:rPr lang="en-US" dirty="0" smtClean="0"/>
              <a:t>Please enter 0.001 FTE in order to continue.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968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sz="2800" b="1" dirty="0">
                <a:solidFill>
                  <a:srgbClr val="000000"/>
                </a:solidFill>
              </a:rPr>
              <a:t>Data Deadlines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2094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Due </a:t>
            </a:r>
            <a:r>
              <a:rPr lang="en-US" b="1" dirty="0"/>
              <a:t>Date Submission: (TIMELY</a:t>
            </a:r>
            <a:r>
              <a:rPr lang="en-US" b="1" dirty="0" smtClean="0"/>
              <a:t>):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October </a:t>
            </a:r>
            <a:r>
              <a:rPr lang="en-US" b="1" dirty="0" smtClean="0"/>
              <a:t>31, 2018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Final Revision Date: (ACCURATE</a:t>
            </a:r>
            <a:r>
              <a:rPr lang="en-US" b="1" dirty="0" smtClean="0"/>
              <a:t>):</a:t>
            </a:r>
          </a:p>
          <a:p>
            <a:pPr marL="0" indent="0">
              <a:buNone/>
            </a:pPr>
            <a:r>
              <a:rPr lang="en-US" b="1" dirty="0"/>
              <a:t>	Freeze Date January </a:t>
            </a:r>
            <a:r>
              <a:rPr lang="en-US" b="1" dirty="0" smtClean="0"/>
              <a:t>2, 2019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67641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ab7e9b49-984c-4751-acd5-2953c376b64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1140</TotalTime>
  <Words>465</Words>
  <Application>Microsoft Office PowerPoint</Application>
  <PresentationFormat>On-screen Show (4:3)</PresentationFormat>
  <Paragraphs>83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Century Schoolbook</vt:lpstr>
      <vt:lpstr>Palatino Linotype</vt:lpstr>
      <vt:lpstr>Times New Roman</vt:lpstr>
      <vt:lpstr>Wingdings</vt:lpstr>
      <vt:lpstr>Wingdings 2</vt:lpstr>
      <vt:lpstr>Oriel</vt:lpstr>
      <vt:lpstr>CONNECTICUT STATE DEPARTMENT OF EDUCATION </vt:lpstr>
      <vt:lpstr>CONNECTICUT STATE DEPARTMENT OF EDUCATION  </vt:lpstr>
      <vt:lpstr>What is it ? </vt:lpstr>
      <vt:lpstr>ED162: Non-Certified Staff Data</vt:lpstr>
      <vt:lpstr>Instructional Staff: </vt:lpstr>
      <vt:lpstr>Non-Instructional Staff: </vt:lpstr>
      <vt:lpstr>What are the ED162 data used for? </vt:lpstr>
      <vt:lpstr>Common Problems</vt:lpstr>
      <vt:lpstr>Data Deadlines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Restraint and Seclusion Data Collection</dc:title>
  <dc:creator>ODay</dc:creator>
  <cp:lastModifiedBy>Zhou, Alison</cp:lastModifiedBy>
  <cp:revision>81</cp:revision>
  <dcterms:created xsi:type="dcterms:W3CDTF">2013-07-12T12:59:12Z</dcterms:created>
  <dcterms:modified xsi:type="dcterms:W3CDTF">2018-04-17T19:45:47Z</dcterms:modified>
</cp:coreProperties>
</file>