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Lst>
  <p:notesMasterIdLst>
    <p:notesMasterId r:id="rId61"/>
  </p:notesMasterIdLst>
  <p:sldIdLst>
    <p:sldId id="260" r:id="rId2"/>
    <p:sldId id="266" r:id="rId3"/>
    <p:sldId id="316" r:id="rId4"/>
    <p:sldId id="317" r:id="rId5"/>
    <p:sldId id="324" r:id="rId6"/>
    <p:sldId id="269" r:id="rId7"/>
    <p:sldId id="270" r:id="rId8"/>
    <p:sldId id="262" r:id="rId9"/>
    <p:sldId id="264" r:id="rId10"/>
    <p:sldId id="265" r:id="rId11"/>
    <p:sldId id="320" r:id="rId12"/>
    <p:sldId id="271" r:id="rId13"/>
    <p:sldId id="268" r:id="rId14"/>
    <p:sldId id="282" r:id="rId15"/>
    <p:sldId id="285" r:id="rId16"/>
    <p:sldId id="284" r:id="rId17"/>
    <p:sldId id="267" r:id="rId18"/>
    <p:sldId id="283" r:id="rId19"/>
    <p:sldId id="273" r:id="rId20"/>
    <p:sldId id="275" r:id="rId21"/>
    <p:sldId id="318" r:id="rId22"/>
    <p:sldId id="301" r:id="rId23"/>
    <p:sldId id="279" r:id="rId24"/>
    <p:sldId id="278" r:id="rId25"/>
    <p:sldId id="277" r:id="rId26"/>
    <p:sldId id="281" r:id="rId27"/>
    <p:sldId id="321" r:id="rId28"/>
    <p:sldId id="287" r:id="rId29"/>
    <p:sldId id="295" r:id="rId30"/>
    <p:sldId id="276" r:id="rId31"/>
    <p:sldId id="288" r:id="rId32"/>
    <p:sldId id="289" r:id="rId33"/>
    <p:sldId id="292" r:id="rId34"/>
    <p:sldId id="293" r:id="rId35"/>
    <p:sldId id="296" r:id="rId36"/>
    <p:sldId id="297" r:id="rId37"/>
    <p:sldId id="298" r:id="rId38"/>
    <p:sldId id="302" r:id="rId39"/>
    <p:sldId id="290" r:id="rId40"/>
    <p:sldId id="300" r:id="rId41"/>
    <p:sldId id="294" r:id="rId42"/>
    <p:sldId id="308" r:id="rId43"/>
    <p:sldId id="312" r:id="rId44"/>
    <p:sldId id="310" r:id="rId45"/>
    <p:sldId id="311" r:id="rId46"/>
    <p:sldId id="325" r:id="rId47"/>
    <p:sldId id="305" r:id="rId48"/>
    <p:sldId id="322" r:id="rId49"/>
    <p:sldId id="306" r:id="rId50"/>
    <p:sldId id="307" r:id="rId51"/>
    <p:sldId id="304" r:id="rId52"/>
    <p:sldId id="309" r:id="rId53"/>
    <p:sldId id="314" r:id="rId54"/>
    <p:sldId id="315" r:id="rId55"/>
    <p:sldId id="319" r:id="rId56"/>
    <p:sldId id="274" r:id="rId57"/>
    <p:sldId id="291" r:id="rId58"/>
    <p:sldId id="263" r:id="rId59"/>
    <p:sldId id="323"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2ACE"/>
    <a:srgbClr val="0078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31" autoAdjust="0"/>
    <p:restoredTop sz="94680" autoAdjust="0"/>
  </p:normalViewPr>
  <p:slideViewPr>
    <p:cSldViewPr>
      <p:cViewPr varScale="1">
        <p:scale>
          <a:sx n="90" d="100"/>
          <a:sy n="90" d="100"/>
        </p:scale>
        <p:origin x="-1147"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A6F810-2A43-46B1-A95D-0BD2D7590C09}" type="datetimeFigureOut">
              <a:rPr lang="en-US" smtClean="0"/>
              <a:t>8/25/2014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DA21B4-53F4-43DE-8BD7-2F15CEF935EE}" type="slidenum">
              <a:rPr lang="en-US" smtClean="0"/>
              <a:t>‹#›</a:t>
            </a:fld>
            <a:endParaRPr lang="en-US" dirty="0"/>
          </a:p>
        </p:txBody>
      </p:sp>
    </p:spTree>
    <p:extLst>
      <p:ext uri="{BB962C8B-B14F-4D97-AF65-F5344CB8AC3E}">
        <p14:creationId xmlns:p14="http://schemas.microsoft.com/office/powerpoint/2010/main" val="1704693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7D4FC-0DA5-4428-9F93-B0F63FFCD66F}" type="slidenum">
              <a:rPr lang="en-US">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986662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7D4FC-0DA5-4428-9F93-B0F63FFCD66F}" type="slidenum">
              <a:rPr lang="en-US">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986662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7D4FC-0DA5-4428-9F93-B0F63FFCD66F}" type="slidenum">
              <a:rPr lang="en-US">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9866622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7D4FC-0DA5-4428-9F93-B0F63FFCD66F}" type="slidenum">
              <a:rPr lang="en-US">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9866622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7D4FC-0DA5-4428-9F93-B0F63FFCD66F}" type="slidenum">
              <a:rPr lang="en-US">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9866622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7D4FC-0DA5-4428-9F93-B0F63FFCD66F}" type="slidenum">
              <a:rPr lang="en-US">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9866622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7D4FC-0DA5-4428-9F93-B0F63FFCD66F}" type="slidenum">
              <a:rPr lang="en-US">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29866622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7D4FC-0DA5-4428-9F93-B0F63FFCD66F}" type="slidenum">
              <a:rPr lang="en-US">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29866622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7D4FC-0DA5-4428-9F93-B0F63FFCD66F}" type="slidenum">
              <a:rPr lang="en-US">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29866622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7D4FC-0DA5-4428-9F93-B0F63FFCD66F}" type="slidenum">
              <a:rPr lang="en-US">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9866622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7D4FC-0DA5-4428-9F93-B0F63FFCD66F}" type="slidenum">
              <a:rPr lang="en-US">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2986662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7D4FC-0DA5-4428-9F93-B0F63FFCD66F}" type="slidenum">
              <a:rPr lang="en-US">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9866622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7D4FC-0DA5-4428-9F93-B0F63FFCD66F}" type="slidenum">
              <a:rPr lang="en-US">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9866622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7D4FC-0DA5-4428-9F93-B0F63FFCD66F}" type="slidenum">
              <a:rPr lang="en-US">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29866622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7D4FC-0DA5-4428-9F93-B0F63FFCD66F}" type="slidenum">
              <a:rPr lang="en-US">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29866622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7D4FC-0DA5-4428-9F93-B0F63FFCD66F}" type="slidenum">
              <a:rPr lang="en-US">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29866622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7D4FC-0DA5-4428-9F93-B0F63FFCD66F}" type="slidenum">
              <a:rPr lang="en-US">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29866622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7D4FC-0DA5-4428-9F93-B0F63FFCD66F}" type="slidenum">
              <a:rPr lang="en-US">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29866622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7D4FC-0DA5-4428-9F93-B0F63FFCD66F}" type="slidenum">
              <a:rPr lang="en-US">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29866622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7D4FC-0DA5-4428-9F93-B0F63FFCD66F}" type="slidenum">
              <a:rPr lang="en-US">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29866622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7D4FC-0DA5-4428-9F93-B0F63FFCD66F}" type="slidenum">
              <a:rPr lang="en-US">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29866622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7D4FC-0DA5-4428-9F93-B0F63FFCD66F}" type="slidenum">
              <a:rPr lang="en-US">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2986662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7D4FC-0DA5-4428-9F93-B0F63FFCD66F}" type="slidenum">
              <a:rPr lang="en-US">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9866622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7D4FC-0DA5-4428-9F93-B0F63FFCD66F}" type="slidenum">
              <a:rPr lang="en-US">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29866622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7D4FC-0DA5-4428-9F93-B0F63FFCD66F}" type="slidenum">
              <a:rPr lang="en-US">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29866622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7D4FC-0DA5-4428-9F93-B0F63FFCD66F}" type="slidenum">
              <a:rPr lang="en-US">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29866622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7D4FC-0DA5-4428-9F93-B0F63FFCD66F}" type="slidenum">
              <a:rPr lang="en-US">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29866622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7D4FC-0DA5-4428-9F93-B0F63FFCD66F}" type="slidenum">
              <a:rPr lang="en-US">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29866622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7D4FC-0DA5-4428-9F93-B0F63FFCD66F}" type="slidenum">
              <a:rPr lang="en-US">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29866622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7D4FC-0DA5-4428-9F93-B0F63FFCD66F}" type="slidenum">
              <a:rPr lang="en-US">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29866622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7D4FC-0DA5-4428-9F93-B0F63FFCD66F}" type="slidenum">
              <a:rPr lang="en-US">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29866622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7D4FC-0DA5-4428-9F93-B0F63FFCD66F}" type="slidenum">
              <a:rPr lang="en-US">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29866622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7D4FC-0DA5-4428-9F93-B0F63FFCD66F}" type="slidenum">
              <a:rPr lang="en-US">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2986662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7D4FC-0DA5-4428-9F93-B0F63FFCD66F}" type="slidenum">
              <a:rPr lang="en-US">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9866622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7D4FC-0DA5-4428-9F93-B0F63FFCD66F}" type="slidenum">
              <a:rPr lang="en-US">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29866622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7D4FC-0DA5-4428-9F93-B0F63FFCD66F}" type="slidenum">
              <a:rPr lang="en-US">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29866622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7D4FC-0DA5-4428-9F93-B0F63FFCD66F}" type="slidenum">
              <a:rPr lang="en-US">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29866622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7D4FC-0DA5-4428-9F93-B0F63FFCD66F}" type="slidenum">
              <a:rPr lang="en-US">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29866622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7D4FC-0DA5-4428-9F93-B0F63FFCD66F}" type="slidenum">
              <a:rPr lang="en-US">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29866622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7D4FC-0DA5-4428-9F93-B0F63FFCD66F}" type="slidenum">
              <a:rPr lang="en-US">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29866622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7D4FC-0DA5-4428-9F93-B0F63FFCD66F}" type="slidenum">
              <a:rPr lang="en-US">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29866622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7D4FC-0DA5-4428-9F93-B0F63FFCD66F}" type="slidenum">
              <a:rPr lang="en-US">
                <a:solidFill>
                  <a:prstClr val="black"/>
                </a:solidFill>
              </a:rPr>
              <a:pPr/>
              <a:t>47</a:t>
            </a:fld>
            <a:endParaRPr lang="en-US" dirty="0">
              <a:solidFill>
                <a:prstClr val="black"/>
              </a:solidFill>
            </a:endParaRPr>
          </a:p>
        </p:txBody>
      </p:sp>
    </p:spTree>
    <p:extLst>
      <p:ext uri="{BB962C8B-B14F-4D97-AF65-F5344CB8AC3E}">
        <p14:creationId xmlns:p14="http://schemas.microsoft.com/office/powerpoint/2010/main" val="29866622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7D4FC-0DA5-4428-9F93-B0F63FFCD66F}" type="slidenum">
              <a:rPr lang="en-US">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29866622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7D4FC-0DA5-4428-9F93-B0F63FFCD66F}" type="slidenum">
              <a:rPr lang="en-US">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2986662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7D4FC-0DA5-4428-9F93-B0F63FFCD66F}" type="slidenum">
              <a:rPr lang="en-US">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98666227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7D4FC-0DA5-4428-9F93-B0F63FFCD66F}" type="slidenum">
              <a:rPr lang="en-US">
                <a:solidFill>
                  <a:prstClr val="black"/>
                </a:solidFill>
              </a:rPr>
              <a:pPr/>
              <a:t>50</a:t>
            </a:fld>
            <a:endParaRPr lang="en-US" dirty="0">
              <a:solidFill>
                <a:prstClr val="black"/>
              </a:solidFill>
            </a:endParaRPr>
          </a:p>
        </p:txBody>
      </p:sp>
    </p:spTree>
    <p:extLst>
      <p:ext uri="{BB962C8B-B14F-4D97-AF65-F5344CB8AC3E}">
        <p14:creationId xmlns:p14="http://schemas.microsoft.com/office/powerpoint/2010/main" val="29866622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7D4FC-0DA5-4428-9F93-B0F63FFCD66F}" type="slidenum">
              <a:rPr lang="en-US">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val="298666227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7D4FC-0DA5-4428-9F93-B0F63FFCD66F}" type="slidenum">
              <a:rPr lang="en-US">
                <a:solidFill>
                  <a:prstClr val="black"/>
                </a:solidFill>
              </a:rPr>
              <a:pPr/>
              <a:t>52</a:t>
            </a:fld>
            <a:endParaRPr lang="en-US" dirty="0">
              <a:solidFill>
                <a:prstClr val="black"/>
              </a:solidFill>
            </a:endParaRPr>
          </a:p>
        </p:txBody>
      </p:sp>
    </p:spTree>
    <p:extLst>
      <p:ext uri="{BB962C8B-B14F-4D97-AF65-F5344CB8AC3E}">
        <p14:creationId xmlns:p14="http://schemas.microsoft.com/office/powerpoint/2010/main" val="298666227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7D4FC-0DA5-4428-9F93-B0F63FFCD66F}" type="slidenum">
              <a:rPr lang="en-US">
                <a:solidFill>
                  <a:prstClr val="black"/>
                </a:solidFill>
              </a:rPr>
              <a:pPr/>
              <a:t>53</a:t>
            </a:fld>
            <a:endParaRPr lang="en-US" dirty="0">
              <a:solidFill>
                <a:prstClr val="black"/>
              </a:solidFill>
            </a:endParaRPr>
          </a:p>
        </p:txBody>
      </p:sp>
    </p:spTree>
    <p:extLst>
      <p:ext uri="{BB962C8B-B14F-4D97-AF65-F5344CB8AC3E}">
        <p14:creationId xmlns:p14="http://schemas.microsoft.com/office/powerpoint/2010/main" val="298666227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7D4FC-0DA5-4428-9F93-B0F63FFCD66F}" type="slidenum">
              <a:rPr lang="en-US">
                <a:solidFill>
                  <a:prstClr val="black"/>
                </a:solidFill>
              </a:rPr>
              <a:pPr/>
              <a:t>54</a:t>
            </a:fld>
            <a:endParaRPr lang="en-US" dirty="0">
              <a:solidFill>
                <a:prstClr val="black"/>
              </a:solidFill>
            </a:endParaRPr>
          </a:p>
        </p:txBody>
      </p:sp>
    </p:spTree>
    <p:extLst>
      <p:ext uri="{BB962C8B-B14F-4D97-AF65-F5344CB8AC3E}">
        <p14:creationId xmlns:p14="http://schemas.microsoft.com/office/powerpoint/2010/main" val="298666227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7D4FC-0DA5-4428-9F93-B0F63FFCD66F}" type="slidenum">
              <a:rPr lang="en-US">
                <a:solidFill>
                  <a:prstClr val="black"/>
                </a:solidFill>
              </a:rPr>
              <a:pPr/>
              <a:t>55</a:t>
            </a:fld>
            <a:endParaRPr lang="en-US" dirty="0">
              <a:solidFill>
                <a:prstClr val="black"/>
              </a:solidFill>
            </a:endParaRPr>
          </a:p>
        </p:txBody>
      </p:sp>
    </p:spTree>
    <p:extLst>
      <p:ext uri="{BB962C8B-B14F-4D97-AF65-F5344CB8AC3E}">
        <p14:creationId xmlns:p14="http://schemas.microsoft.com/office/powerpoint/2010/main" val="298666227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7D4FC-0DA5-4428-9F93-B0F63FFCD66F}" type="slidenum">
              <a:rPr lang="en-US">
                <a:solidFill>
                  <a:prstClr val="black"/>
                </a:solidFill>
              </a:rPr>
              <a:pPr/>
              <a:t>56</a:t>
            </a:fld>
            <a:endParaRPr lang="en-US" dirty="0">
              <a:solidFill>
                <a:prstClr val="black"/>
              </a:solidFill>
            </a:endParaRPr>
          </a:p>
        </p:txBody>
      </p:sp>
    </p:spTree>
    <p:extLst>
      <p:ext uri="{BB962C8B-B14F-4D97-AF65-F5344CB8AC3E}">
        <p14:creationId xmlns:p14="http://schemas.microsoft.com/office/powerpoint/2010/main" val="298666227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7D4FC-0DA5-4428-9F93-B0F63FFCD66F}" type="slidenum">
              <a:rPr lang="en-US">
                <a:solidFill>
                  <a:prstClr val="black"/>
                </a:solidFill>
              </a:rPr>
              <a:pPr/>
              <a:t>57</a:t>
            </a:fld>
            <a:endParaRPr lang="en-US" dirty="0">
              <a:solidFill>
                <a:prstClr val="black"/>
              </a:solidFill>
            </a:endParaRPr>
          </a:p>
        </p:txBody>
      </p:sp>
    </p:spTree>
    <p:extLst>
      <p:ext uri="{BB962C8B-B14F-4D97-AF65-F5344CB8AC3E}">
        <p14:creationId xmlns:p14="http://schemas.microsoft.com/office/powerpoint/2010/main" val="298666227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7D4FC-0DA5-4428-9F93-B0F63FFCD66F}" type="slidenum">
              <a:rPr lang="en-US">
                <a:solidFill>
                  <a:prstClr val="black"/>
                </a:solidFill>
              </a:rPr>
              <a:pPr/>
              <a:t>58</a:t>
            </a:fld>
            <a:endParaRPr lang="en-US" dirty="0">
              <a:solidFill>
                <a:prstClr val="black"/>
              </a:solidFill>
            </a:endParaRPr>
          </a:p>
        </p:txBody>
      </p:sp>
    </p:spTree>
    <p:extLst>
      <p:ext uri="{BB962C8B-B14F-4D97-AF65-F5344CB8AC3E}">
        <p14:creationId xmlns:p14="http://schemas.microsoft.com/office/powerpoint/2010/main" val="2986662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7D4FC-0DA5-4428-9F93-B0F63FFCD66F}" type="slidenum">
              <a:rPr lang="en-US">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986662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7D4FC-0DA5-4428-9F93-B0F63FFCD66F}" type="slidenum">
              <a:rPr lang="en-US">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986662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7D4FC-0DA5-4428-9F93-B0F63FFCD66F}" type="slidenum">
              <a:rPr lang="en-US">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986662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7D4FC-0DA5-4428-9F93-B0F63FFCD66F}" type="slidenum">
              <a:rPr lang="en-US">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9866622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Title 15"/>
          <p:cNvSpPr>
            <a:spLocks noGrp="1"/>
          </p:cNvSpPr>
          <p:nvPr>
            <p:ph type="title"/>
          </p:nvPr>
        </p:nvSpPr>
        <p:spPr>
          <a:xfrm>
            <a:off x="2438400" y="1447800"/>
            <a:ext cx="3962400" cy="2133600"/>
          </a:xfrm>
        </p:spPr>
        <p:txBody>
          <a:bodyPr anchor="b"/>
          <a:lstStyle/>
          <a:p>
            <a:r>
              <a:rPr lang="en-US" smtClean="0"/>
              <a:t>Click to edit Master title style</a:t>
            </a:r>
            <a:endParaRPr lang="en-US" dirty="0"/>
          </a:p>
        </p:txBody>
      </p:sp>
      <p:sp>
        <p:nvSpPr>
          <p:cNvPr id="13" name="Date Placeholder 12"/>
          <p:cNvSpPr>
            <a:spLocks noGrp="1"/>
          </p:cNvSpPr>
          <p:nvPr>
            <p:ph type="dt" sz="half" idx="10"/>
          </p:nvPr>
        </p:nvSpPr>
        <p:spPr>
          <a:xfrm>
            <a:off x="3582988" y="6426201"/>
            <a:ext cx="2819399" cy="126999"/>
          </a:xfrm>
        </p:spPr>
        <p:txBody>
          <a:bodyPr/>
          <a:lstStyle/>
          <a:p>
            <a:fld id="{E71331B4-8886-884C-97D5-3124897D6AD0}" type="datetimeFigureOut">
              <a:rPr lang="en-US" smtClean="0">
                <a:solidFill>
                  <a:prstClr val="black">
                    <a:tint val="75000"/>
                  </a:prstClr>
                </a:solidFill>
              </a:rPr>
              <a:pPr/>
              <a:t>8/25/2014</a:t>
            </a:fld>
            <a:endParaRPr lang="en-US" dirty="0">
              <a:solidFill>
                <a:prstClr val="black">
                  <a:tint val="75000"/>
                </a:prstClr>
              </a:solidFill>
            </a:endParaRPr>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24F2258D-CF54-2C4E-9726-8648A0B8DDCC}" type="slidenum">
              <a:rPr lang="en-US" smtClean="0">
                <a:solidFill>
                  <a:prstClr val="black">
                    <a:tint val="75000"/>
                  </a:prstClr>
                </a:solidFill>
              </a:rPr>
              <a:pPr/>
              <a:t>‹#›</a:t>
            </a:fld>
            <a:endParaRPr lang="en-US" dirty="0">
              <a:solidFill>
                <a:prstClr val="black">
                  <a:tint val="75000"/>
                </a:prstClr>
              </a:solidFill>
            </a:endParaRPr>
          </a:p>
        </p:txBody>
      </p:sp>
      <p:sp>
        <p:nvSpPr>
          <p:cNvPr id="15" name="Footer Placeholder 14"/>
          <p:cNvSpPr>
            <a:spLocks noGrp="1"/>
          </p:cNvSpPr>
          <p:nvPr>
            <p:ph type="ftr" sz="quarter" idx="12"/>
          </p:nvPr>
        </p:nvSpPr>
        <p:spPr>
          <a:xfrm>
            <a:off x="3581400" y="6296248"/>
            <a:ext cx="2820987" cy="152400"/>
          </a:xfrm>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201784338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pPr defTabSz="457200"/>
            <a:fld id="{E71331B4-8886-884C-97D5-3124897D6AD0}" type="datetimeFigureOut">
              <a:rPr lang="en-US" smtClean="0">
                <a:solidFill>
                  <a:prstClr val="black">
                    <a:tint val="75000"/>
                  </a:prstClr>
                </a:solidFill>
              </a:rPr>
              <a:pPr defTabSz="457200"/>
              <a:t>8/25/2014</a:t>
            </a:fld>
            <a:endParaRPr lang="en-US" dirty="0">
              <a:solidFill>
                <a:prstClr val="black">
                  <a:tint val="75000"/>
                </a:prstClr>
              </a:solidFill>
            </a:endParaRPr>
          </a:p>
        </p:txBody>
      </p:sp>
      <p:sp>
        <p:nvSpPr>
          <p:cNvPr id="14" name="Slide Number Placeholder 13"/>
          <p:cNvSpPr>
            <a:spLocks noGrp="1"/>
          </p:cNvSpPr>
          <p:nvPr>
            <p:ph type="sldNum" sz="quarter" idx="11"/>
          </p:nvPr>
        </p:nvSpPr>
        <p:spPr/>
        <p:txBody>
          <a:bodyPr/>
          <a:lstStyle/>
          <a:p>
            <a:pPr defTabSz="457200"/>
            <a:fld id="{24F2258D-CF54-2C4E-9726-8648A0B8DDCC}" type="slidenum">
              <a:rPr lang="en-US" smtClean="0">
                <a:solidFill>
                  <a:prstClr val="black">
                    <a:tint val="75000"/>
                  </a:prstClr>
                </a:solidFill>
              </a:rPr>
              <a:pPr defTabSz="457200"/>
              <a:t>‹#›</a:t>
            </a:fld>
            <a:endParaRPr lang="en-US" dirty="0">
              <a:solidFill>
                <a:prstClr val="black">
                  <a:tint val="75000"/>
                </a:prstClr>
              </a:solidFill>
            </a:endParaRPr>
          </a:p>
        </p:txBody>
      </p:sp>
      <p:sp>
        <p:nvSpPr>
          <p:cNvPr id="15" name="Footer Placeholder 14"/>
          <p:cNvSpPr>
            <a:spLocks noGrp="1"/>
          </p:cNvSpPr>
          <p:nvPr>
            <p:ph type="ftr" sz="quarter" idx="12"/>
          </p:nvPr>
        </p:nvSpPr>
        <p:spPr/>
        <p:txBody>
          <a:bodyPr/>
          <a:lstStyle/>
          <a:p>
            <a:pPr defTabSz="457200"/>
            <a:endParaRPr lang="en-US" dirty="0">
              <a:solidFill>
                <a:prstClr val="black">
                  <a:tint val="75000"/>
                </a:prstClr>
              </a:solidFill>
            </a:endParaRPr>
          </a:p>
        </p:txBody>
      </p:sp>
    </p:spTree>
    <p:extLst>
      <p:ext uri="{BB962C8B-B14F-4D97-AF65-F5344CB8AC3E}">
        <p14:creationId xmlns:p14="http://schemas.microsoft.com/office/powerpoint/2010/main" val="114169345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pPr defTabSz="457200"/>
            <a:fld id="{E71331B4-8886-884C-97D5-3124897D6AD0}" type="datetimeFigureOut">
              <a:rPr lang="en-US" smtClean="0">
                <a:solidFill>
                  <a:prstClr val="black">
                    <a:tint val="75000"/>
                  </a:prstClr>
                </a:solidFill>
              </a:rPr>
              <a:pPr defTabSz="457200"/>
              <a:t>8/25/2014</a:t>
            </a:fld>
            <a:endParaRPr lang="en-US" dirty="0">
              <a:solidFill>
                <a:prstClr val="black">
                  <a:tint val="75000"/>
                </a:prstClr>
              </a:solidFill>
            </a:endParaRPr>
          </a:p>
        </p:txBody>
      </p:sp>
      <p:sp>
        <p:nvSpPr>
          <p:cNvPr id="14" name="Slide Number Placeholder 13"/>
          <p:cNvSpPr>
            <a:spLocks noGrp="1"/>
          </p:cNvSpPr>
          <p:nvPr>
            <p:ph type="sldNum" sz="quarter" idx="11"/>
          </p:nvPr>
        </p:nvSpPr>
        <p:spPr/>
        <p:txBody>
          <a:bodyPr/>
          <a:lstStyle/>
          <a:p>
            <a:pPr defTabSz="457200"/>
            <a:fld id="{24F2258D-CF54-2C4E-9726-8648A0B8DDCC}" type="slidenum">
              <a:rPr lang="en-US" smtClean="0">
                <a:solidFill>
                  <a:prstClr val="black">
                    <a:tint val="75000"/>
                  </a:prstClr>
                </a:solidFill>
              </a:rPr>
              <a:pPr defTabSz="457200"/>
              <a:t>‹#›</a:t>
            </a:fld>
            <a:endParaRPr lang="en-US" dirty="0">
              <a:solidFill>
                <a:prstClr val="black">
                  <a:tint val="75000"/>
                </a:prstClr>
              </a:solidFill>
            </a:endParaRPr>
          </a:p>
        </p:txBody>
      </p:sp>
      <p:sp>
        <p:nvSpPr>
          <p:cNvPr id="15" name="Footer Placeholder 14"/>
          <p:cNvSpPr>
            <a:spLocks noGrp="1"/>
          </p:cNvSpPr>
          <p:nvPr>
            <p:ph type="ftr" sz="quarter" idx="12"/>
          </p:nvPr>
        </p:nvSpPr>
        <p:spPr/>
        <p:txBody>
          <a:bodyPr/>
          <a:lstStyle/>
          <a:p>
            <a:pPr defTabSz="457200"/>
            <a:endParaRPr lang="en-US" dirty="0">
              <a:solidFill>
                <a:prstClr val="black">
                  <a:tint val="75000"/>
                </a:prstClr>
              </a:solidFill>
            </a:endParaRPr>
          </a:p>
        </p:txBody>
      </p:sp>
    </p:spTree>
    <p:extLst>
      <p:ext uri="{BB962C8B-B14F-4D97-AF65-F5344CB8AC3E}">
        <p14:creationId xmlns:p14="http://schemas.microsoft.com/office/powerpoint/2010/main" val="244318216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itle 15"/>
          <p:cNvSpPr>
            <a:spLocks noGrp="1"/>
          </p:cNvSpPr>
          <p:nvPr>
            <p:ph type="title"/>
          </p:nvPr>
        </p:nvSpPr>
        <p:spPr/>
        <p:txBody>
          <a:bodyPr/>
          <a:lstStyle>
            <a:lvl1pPr>
              <a:defRPr>
                <a:latin typeface="Times New Roman" pitchFamily="18" charset="0"/>
                <a:cs typeface="Times New Roman" pitchFamily="18" charset="0"/>
              </a:defRPr>
            </a:lvl1pPr>
          </a:lstStyle>
          <a:p>
            <a:r>
              <a:rPr lang="en-US" dirty="0" smtClean="0"/>
              <a:t>Click to edit Master title style</a:t>
            </a:r>
            <a:endParaRPr lang="en-US" dirty="0"/>
          </a:p>
        </p:txBody>
      </p:sp>
      <p:sp>
        <p:nvSpPr>
          <p:cNvPr id="10" name="Date Placeholder 9"/>
          <p:cNvSpPr>
            <a:spLocks noGrp="1"/>
          </p:cNvSpPr>
          <p:nvPr>
            <p:ph type="dt" sz="half" idx="10"/>
          </p:nvPr>
        </p:nvSpPr>
        <p:spPr/>
        <p:txBody>
          <a:bodyPr/>
          <a:lstStyle/>
          <a:p>
            <a:fld id="{E71331B4-8886-884C-97D5-3124897D6AD0}" type="datetimeFigureOut">
              <a:rPr lang="en-US" smtClean="0">
                <a:solidFill>
                  <a:prstClr val="black">
                    <a:tint val="75000"/>
                  </a:prstClr>
                </a:solidFill>
              </a:rPr>
              <a:pPr/>
              <a:t>8/25/2014</a:t>
            </a:fld>
            <a:endParaRPr lang="en-US" dirty="0">
              <a:solidFill>
                <a:prstClr val="black">
                  <a:tint val="75000"/>
                </a:prstClr>
              </a:solidFill>
            </a:endParaRPr>
          </a:p>
        </p:txBody>
      </p:sp>
      <p:sp>
        <p:nvSpPr>
          <p:cNvPr id="11" name="Slide Number Placeholder 10"/>
          <p:cNvSpPr>
            <a:spLocks noGrp="1"/>
          </p:cNvSpPr>
          <p:nvPr>
            <p:ph type="sldNum" sz="quarter" idx="11"/>
          </p:nvPr>
        </p:nvSpPr>
        <p:spPr/>
        <p:txBody>
          <a:bodyPr/>
          <a:lstStyle/>
          <a:p>
            <a:fld id="{24F2258D-CF54-2C4E-9726-8648A0B8DDCC}" type="slidenum">
              <a:rPr lang="en-US" smtClean="0">
                <a:solidFill>
                  <a:prstClr val="black">
                    <a:tint val="75000"/>
                  </a:prstClr>
                </a:solidFill>
              </a:rPr>
              <a:pPr/>
              <a:t>‹#›</a:t>
            </a:fld>
            <a:endParaRPr lang="en-US" dirty="0">
              <a:solidFill>
                <a:prstClr val="black">
                  <a:tint val="75000"/>
                </a:prstClr>
              </a:solidFill>
            </a:endParaRPr>
          </a:p>
        </p:txBody>
      </p:sp>
      <p:sp>
        <p:nvSpPr>
          <p:cNvPr id="12" name="Footer Placeholder 11"/>
          <p:cNvSpPr>
            <a:spLocks noGrp="1"/>
          </p:cNvSpPr>
          <p:nvPr>
            <p:ph type="ftr" sz="quarter" idx="12"/>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22644762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pPr defTabSz="457200"/>
            <a:fld id="{E71331B4-8886-884C-97D5-3124897D6AD0}" type="datetimeFigureOut">
              <a:rPr lang="en-US" smtClean="0">
                <a:solidFill>
                  <a:prstClr val="black">
                    <a:tint val="75000"/>
                  </a:prstClr>
                </a:solidFill>
              </a:rPr>
              <a:pPr defTabSz="457200"/>
              <a:t>8/25/2014</a:t>
            </a:fld>
            <a:endParaRPr lang="en-US" dirty="0">
              <a:solidFill>
                <a:prstClr val="black">
                  <a:tint val="75000"/>
                </a:prstClr>
              </a:solidFill>
            </a:endParaRPr>
          </a:p>
        </p:txBody>
      </p:sp>
      <p:sp>
        <p:nvSpPr>
          <p:cNvPr id="13" name="Slide Number Placeholder 12"/>
          <p:cNvSpPr>
            <a:spLocks noGrp="1"/>
          </p:cNvSpPr>
          <p:nvPr>
            <p:ph type="sldNum" sz="quarter" idx="11"/>
          </p:nvPr>
        </p:nvSpPr>
        <p:spPr>
          <a:xfrm>
            <a:off x="4116388" y="6400800"/>
            <a:ext cx="533400" cy="152400"/>
          </a:xfrm>
        </p:spPr>
        <p:txBody>
          <a:bodyPr/>
          <a:lstStyle/>
          <a:p>
            <a:pPr defTabSz="457200"/>
            <a:fld id="{24F2258D-CF54-2C4E-9726-8648A0B8DDCC}" type="slidenum">
              <a:rPr lang="en-US" smtClean="0">
                <a:solidFill>
                  <a:prstClr val="black">
                    <a:tint val="75000"/>
                  </a:prstClr>
                </a:solidFill>
              </a:rPr>
              <a:pPr defTabSz="457200"/>
              <a:t>‹#›</a:t>
            </a:fld>
            <a:endParaRPr lang="en-US" dirty="0">
              <a:solidFill>
                <a:prstClr val="black">
                  <a:tint val="75000"/>
                </a:prstClr>
              </a:solidFill>
            </a:endParaRPr>
          </a:p>
        </p:txBody>
      </p:sp>
      <p:sp>
        <p:nvSpPr>
          <p:cNvPr id="14" name="Footer Placeholder 13"/>
          <p:cNvSpPr>
            <a:spLocks noGrp="1"/>
          </p:cNvSpPr>
          <p:nvPr>
            <p:ph type="ftr" sz="quarter" idx="12"/>
          </p:nvPr>
        </p:nvSpPr>
        <p:spPr>
          <a:xfrm>
            <a:off x="838200" y="6296248"/>
            <a:ext cx="2820987" cy="152400"/>
          </a:xfrm>
        </p:spPr>
        <p:txBody>
          <a:bodyPr/>
          <a:lstStyle/>
          <a:p>
            <a:pPr defTabSz="457200"/>
            <a:endParaRPr lang="en-US" dirty="0">
              <a:solidFill>
                <a:prstClr val="black">
                  <a:tint val="75000"/>
                </a:prstClr>
              </a:solidFill>
            </a:endParaRPr>
          </a:p>
        </p:txBody>
      </p:sp>
      <p:sp>
        <p:nvSpPr>
          <p:cNvPr id="15" name="Title 14"/>
          <p:cNvSpPr>
            <a:spLocks noGrp="1"/>
          </p:cNvSpPr>
          <p:nvPr>
            <p:ph type="title"/>
          </p:nvPr>
        </p:nvSpPr>
        <p:spPr>
          <a:xfrm>
            <a:off x="457200" y="1828800"/>
            <a:ext cx="3200400" cy="1752600"/>
          </a:xfrm>
        </p:spPr>
        <p:txBody>
          <a:bodyPr anchor="b"/>
          <a:lstStyle/>
          <a:p>
            <a:r>
              <a:rPr lang="en-US" smtClean="0"/>
              <a:t>Click to edit Master title style</a:t>
            </a:r>
            <a:endParaRPr lang="en-US"/>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val="200660246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9" name="Date Placeholder 8"/>
          <p:cNvSpPr>
            <a:spLocks noGrp="1"/>
          </p:cNvSpPr>
          <p:nvPr>
            <p:ph type="dt" sz="half" idx="10"/>
          </p:nvPr>
        </p:nvSpPr>
        <p:spPr/>
        <p:txBody>
          <a:bodyPr/>
          <a:lstStyle/>
          <a:p>
            <a:pPr defTabSz="457200"/>
            <a:fld id="{E71331B4-8886-884C-97D5-3124897D6AD0}" type="datetimeFigureOut">
              <a:rPr lang="en-US" smtClean="0">
                <a:solidFill>
                  <a:prstClr val="black">
                    <a:tint val="75000"/>
                  </a:prstClr>
                </a:solidFill>
              </a:rPr>
              <a:pPr defTabSz="457200"/>
              <a:t>8/25/2014</a:t>
            </a:fld>
            <a:endParaRPr lang="en-US" dirty="0">
              <a:solidFill>
                <a:prstClr val="black">
                  <a:tint val="75000"/>
                </a:prstClr>
              </a:solidFill>
            </a:endParaRPr>
          </a:p>
        </p:txBody>
      </p:sp>
      <p:sp>
        <p:nvSpPr>
          <p:cNvPr id="13" name="Slide Number Placeholder 12"/>
          <p:cNvSpPr>
            <a:spLocks noGrp="1"/>
          </p:cNvSpPr>
          <p:nvPr>
            <p:ph type="sldNum" sz="quarter" idx="11"/>
          </p:nvPr>
        </p:nvSpPr>
        <p:spPr/>
        <p:txBody>
          <a:bodyPr/>
          <a:lstStyle/>
          <a:p>
            <a:pPr defTabSz="457200"/>
            <a:fld id="{24F2258D-CF54-2C4E-9726-8648A0B8DDCC}" type="slidenum">
              <a:rPr lang="en-US" smtClean="0">
                <a:solidFill>
                  <a:prstClr val="black">
                    <a:tint val="75000"/>
                  </a:prstClr>
                </a:solidFill>
              </a:rPr>
              <a:pPr defTabSz="457200"/>
              <a:t>‹#›</a:t>
            </a:fld>
            <a:endParaRPr lang="en-US" dirty="0">
              <a:solidFill>
                <a:prstClr val="black">
                  <a:tint val="75000"/>
                </a:prstClr>
              </a:solidFill>
            </a:endParaRPr>
          </a:p>
        </p:txBody>
      </p:sp>
      <p:sp>
        <p:nvSpPr>
          <p:cNvPr id="14" name="Footer Placeholder 13"/>
          <p:cNvSpPr>
            <a:spLocks noGrp="1"/>
          </p:cNvSpPr>
          <p:nvPr>
            <p:ph type="ftr" sz="quarter" idx="12"/>
          </p:nvPr>
        </p:nvSpPr>
        <p:spPr/>
        <p:txBody>
          <a:bodyPr/>
          <a:lstStyle/>
          <a:p>
            <a:pPr defTabSz="457200"/>
            <a:endParaRPr lang="en-US" dirty="0">
              <a:solidFill>
                <a:prstClr val="black">
                  <a:tint val="75000"/>
                </a:prstClr>
              </a:solidFill>
            </a:endParaRPr>
          </a:p>
        </p:txBody>
      </p:sp>
    </p:spTree>
    <p:extLst>
      <p:ext uri="{BB962C8B-B14F-4D97-AF65-F5344CB8AC3E}">
        <p14:creationId xmlns:p14="http://schemas.microsoft.com/office/powerpoint/2010/main" val="65539888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12" name="Date Placeholder 11"/>
          <p:cNvSpPr>
            <a:spLocks noGrp="1"/>
          </p:cNvSpPr>
          <p:nvPr>
            <p:ph type="dt" sz="half" idx="10"/>
          </p:nvPr>
        </p:nvSpPr>
        <p:spPr/>
        <p:txBody>
          <a:bodyPr/>
          <a:lstStyle/>
          <a:p>
            <a:pPr defTabSz="457200"/>
            <a:fld id="{E71331B4-8886-884C-97D5-3124897D6AD0}" type="datetimeFigureOut">
              <a:rPr lang="en-US" smtClean="0">
                <a:solidFill>
                  <a:prstClr val="black">
                    <a:tint val="75000"/>
                  </a:prstClr>
                </a:solidFill>
              </a:rPr>
              <a:pPr defTabSz="457200"/>
              <a:t>8/25/2014</a:t>
            </a:fld>
            <a:endParaRPr lang="en-US" dirty="0">
              <a:solidFill>
                <a:prstClr val="black">
                  <a:tint val="75000"/>
                </a:prstClr>
              </a:solidFill>
            </a:endParaRPr>
          </a:p>
        </p:txBody>
      </p:sp>
      <p:sp>
        <p:nvSpPr>
          <p:cNvPr id="14" name="Slide Number Placeholder 13"/>
          <p:cNvSpPr>
            <a:spLocks noGrp="1"/>
          </p:cNvSpPr>
          <p:nvPr>
            <p:ph type="sldNum" sz="quarter" idx="11"/>
          </p:nvPr>
        </p:nvSpPr>
        <p:spPr/>
        <p:txBody>
          <a:bodyPr/>
          <a:lstStyle/>
          <a:p>
            <a:pPr defTabSz="457200"/>
            <a:fld id="{24F2258D-CF54-2C4E-9726-8648A0B8DDCC}" type="slidenum">
              <a:rPr lang="en-US" smtClean="0">
                <a:solidFill>
                  <a:prstClr val="black">
                    <a:tint val="75000"/>
                  </a:prstClr>
                </a:solidFill>
              </a:rPr>
              <a:pPr defTabSz="457200"/>
              <a:t>‹#›</a:t>
            </a:fld>
            <a:endParaRPr lang="en-US" dirty="0">
              <a:solidFill>
                <a:prstClr val="black">
                  <a:tint val="75000"/>
                </a:prstClr>
              </a:solidFill>
            </a:endParaRPr>
          </a:p>
        </p:txBody>
      </p:sp>
      <p:sp>
        <p:nvSpPr>
          <p:cNvPr id="16" name="Footer Placeholder 15"/>
          <p:cNvSpPr>
            <a:spLocks noGrp="1"/>
          </p:cNvSpPr>
          <p:nvPr>
            <p:ph type="ftr" sz="quarter" idx="12"/>
          </p:nvPr>
        </p:nvSpPr>
        <p:spPr/>
        <p:txBody>
          <a:bodyPr/>
          <a:lstStyle/>
          <a:p>
            <a:pPr defTabSz="457200"/>
            <a:endParaRPr lang="en-US" dirty="0">
              <a:solidFill>
                <a:prstClr val="black">
                  <a:tint val="75000"/>
                </a:prstClr>
              </a:solidFill>
            </a:endParaRPr>
          </a:p>
        </p:txBody>
      </p:sp>
    </p:spTree>
    <p:extLst>
      <p:ext uri="{BB962C8B-B14F-4D97-AF65-F5344CB8AC3E}">
        <p14:creationId xmlns:p14="http://schemas.microsoft.com/office/powerpoint/2010/main" val="4034034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n-US" smtClean="0"/>
              <a:t>Click to edit Master title style</a:t>
            </a:r>
            <a:endParaRPr lang="en-US" dirty="0"/>
          </a:p>
        </p:txBody>
      </p:sp>
      <p:sp>
        <p:nvSpPr>
          <p:cNvPr id="9" name="Date Placeholder 8"/>
          <p:cNvSpPr>
            <a:spLocks noGrp="1"/>
          </p:cNvSpPr>
          <p:nvPr>
            <p:ph type="dt" sz="half" idx="10"/>
          </p:nvPr>
        </p:nvSpPr>
        <p:spPr/>
        <p:txBody>
          <a:bodyPr/>
          <a:lstStyle/>
          <a:p>
            <a:pPr defTabSz="457200"/>
            <a:fld id="{E71331B4-8886-884C-97D5-3124897D6AD0}" type="datetimeFigureOut">
              <a:rPr lang="en-US" smtClean="0">
                <a:solidFill>
                  <a:prstClr val="black">
                    <a:tint val="75000"/>
                  </a:prstClr>
                </a:solidFill>
              </a:rPr>
              <a:pPr defTabSz="457200"/>
              <a:t>8/25/2014</a:t>
            </a:fld>
            <a:endParaRPr lang="en-US" dirty="0">
              <a:solidFill>
                <a:prstClr val="black">
                  <a:tint val="75000"/>
                </a:prstClr>
              </a:solidFill>
            </a:endParaRPr>
          </a:p>
        </p:txBody>
      </p:sp>
      <p:sp>
        <p:nvSpPr>
          <p:cNvPr id="10" name="Slide Number Placeholder 9"/>
          <p:cNvSpPr>
            <a:spLocks noGrp="1"/>
          </p:cNvSpPr>
          <p:nvPr>
            <p:ph type="sldNum" sz="quarter" idx="11"/>
          </p:nvPr>
        </p:nvSpPr>
        <p:spPr/>
        <p:txBody>
          <a:bodyPr/>
          <a:lstStyle/>
          <a:p>
            <a:pPr defTabSz="457200"/>
            <a:fld id="{24F2258D-CF54-2C4E-9726-8648A0B8DDCC}" type="slidenum">
              <a:rPr lang="en-US" smtClean="0">
                <a:solidFill>
                  <a:prstClr val="black">
                    <a:tint val="75000"/>
                  </a:prstClr>
                </a:solidFill>
              </a:rPr>
              <a:pPr defTabSz="457200"/>
              <a:t>‹#›</a:t>
            </a:fld>
            <a:endParaRPr lang="en-US" dirty="0">
              <a:solidFill>
                <a:prstClr val="black">
                  <a:tint val="75000"/>
                </a:prstClr>
              </a:solidFill>
            </a:endParaRPr>
          </a:p>
        </p:txBody>
      </p:sp>
      <p:sp>
        <p:nvSpPr>
          <p:cNvPr id="11" name="Footer Placeholder 10"/>
          <p:cNvSpPr>
            <a:spLocks noGrp="1"/>
          </p:cNvSpPr>
          <p:nvPr>
            <p:ph type="ftr" sz="quarter" idx="12"/>
          </p:nvPr>
        </p:nvSpPr>
        <p:spPr/>
        <p:txBody>
          <a:bodyPr/>
          <a:lstStyle/>
          <a:p>
            <a:pPr defTabSz="457200"/>
            <a:endParaRPr lang="en-US" dirty="0">
              <a:solidFill>
                <a:prstClr val="black">
                  <a:tint val="75000"/>
                </a:prstClr>
              </a:solidFill>
            </a:endParaRPr>
          </a:p>
        </p:txBody>
      </p:sp>
    </p:spTree>
    <p:extLst>
      <p:ext uri="{BB962C8B-B14F-4D97-AF65-F5344CB8AC3E}">
        <p14:creationId xmlns:p14="http://schemas.microsoft.com/office/powerpoint/2010/main" val="9520191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pPr defTabSz="457200"/>
            <a:fld id="{E71331B4-8886-884C-97D5-3124897D6AD0}" type="datetimeFigureOut">
              <a:rPr lang="en-US" smtClean="0">
                <a:solidFill>
                  <a:prstClr val="black">
                    <a:tint val="75000"/>
                  </a:prstClr>
                </a:solidFill>
              </a:rPr>
              <a:pPr defTabSz="457200"/>
              <a:t>8/25/2014</a:t>
            </a:fld>
            <a:endParaRPr lang="en-US" dirty="0">
              <a:solidFill>
                <a:prstClr val="black">
                  <a:tint val="75000"/>
                </a:prstClr>
              </a:solidFill>
            </a:endParaRPr>
          </a:p>
        </p:txBody>
      </p:sp>
      <p:sp>
        <p:nvSpPr>
          <p:cNvPr id="9" name="Slide Number Placeholder 8"/>
          <p:cNvSpPr>
            <a:spLocks noGrp="1"/>
          </p:cNvSpPr>
          <p:nvPr>
            <p:ph type="sldNum" sz="quarter" idx="11"/>
          </p:nvPr>
        </p:nvSpPr>
        <p:spPr/>
        <p:txBody>
          <a:bodyPr/>
          <a:lstStyle/>
          <a:p>
            <a:pPr defTabSz="457200"/>
            <a:fld id="{24F2258D-CF54-2C4E-9726-8648A0B8DDCC}" type="slidenum">
              <a:rPr lang="en-US" smtClean="0">
                <a:solidFill>
                  <a:prstClr val="black">
                    <a:tint val="75000"/>
                  </a:prstClr>
                </a:solidFill>
              </a:rPr>
              <a:pPr defTabSz="457200"/>
              <a:t>‹#›</a:t>
            </a:fld>
            <a:endParaRPr lang="en-US" dirty="0">
              <a:solidFill>
                <a:prstClr val="black">
                  <a:tint val="75000"/>
                </a:prstClr>
              </a:solidFill>
            </a:endParaRPr>
          </a:p>
        </p:txBody>
      </p:sp>
      <p:sp>
        <p:nvSpPr>
          <p:cNvPr id="10" name="Footer Placeholder 9"/>
          <p:cNvSpPr>
            <a:spLocks noGrp="1"/>
          </p:cNvSpPr>
          <p:nvPr>
            <p:ph type="ftr" sz="quarter" idx="12"/>
          </p:nvPr>
        </p:nvSpPr>
        <p:spPr/>
        <p:txBody>
          <a:bodyPr/>
          <a:lstStyle/>
          <a:p>
            <a:pPr defTabSz="457200"/>
            <a:endParaRPr lang="en-US" dirty="0">
              <a:solidFill>
                <a:prstClr val="black">
                  <a:tint val="75000"/>
                </a:prstClr>
              </a:solidFill>
            </a:endParaRPr>
          </a:p>
        </p:txBody>
      </p:sp>
    </p:spTree>
    <p:extLst>
      <p:ext uri="{BB962C8B-B14F-4D97-AF65-F5344CB8AC3E}">
        <p14:creationId xmlns:p14="http://schemas.microsoft.com/office/powerpoint/2010/main" val="127983837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pPr defTabSz="457200"/>
            <a:fld id="{E71331B4-8886-884C-97D5-3124897D6AD0}" type="datetimeFigureOut">
              <a:rPr lang="en-US" smtClean="0">
                <a:solidFill>
                  <a:prstClr val="black">
                    <a:tint val="75000"/>
                  </a:prstClr>
                </a:solidFill>
              </a:rPr>
              <a:pPr defTabSz="457200"/>
              <a:t>8/25/2014</a:t>
            </a:fld>
            <a:endParaRPr lang="en-US" dirty="0">
              <a:solidFill>
                <a:prstClr val="black">
                  <a:tint val="75000"/>
                </a:prstClr>
              </a:solidFill>
            </a:endParaRPr>
          </a:p>
        </p:txBody>
      </p:sp>
      <p:sp>
        <p:nvSpPr>
          <p:cNvPr id="16" name="Slide Number Placeholder 15"/>
          <p:cNvSpPr>
            <a:spLocks noGrp="1"/>
          </p:cNvSpPr>
          <p:nvPr>
            <p:ph type="sldNum" sz="quarter" idx="11"/>
          </p:nvPr>
        </p:nvSpPr>
        <p:spPr/>
        <p:txBody>
          <a:bodyPr/>
          <a:lstStyle/>
          <a:p>
            <a:pPr defTabSz="457200"/>
            <a:fld id="{24F2258D-CF54-2C4E-9726-8648A0B8DDCC}" type="slidenum">
              <a:rPr lang="en-US" smtClean="0">
                <a:solidFill>
                  <a:prstClr val="black">
                    <a:tint val="75000"/>
                  </a:prstClr>
                </a:solidFill>
              </a:rPr>
              <a:pPr defTabSz="457200"/>
              <a:t>‹#›</a:t>
            </a:fld>
            <a:endParaRPr lang="en-US" dirty="0">
              <a:solidFill>
                <a:prstClr val="black">
                  <a:tint val="75000"/>
                </a:prstClr>
              </a:solidFill>
            </a:endParaRPr>
          </a:p>
        </p:txBody>
      </p:sp>
      <p:sp>
        <p:nvSpPr>
          <p:cNvPr id="17" name="Footer Placeholder 16"/>
          <p:cNvSpPr>
            <a:spLocks noGrp="1"/>
          </p:cNvSpPr>
          <p:nvPr>
            <p:ph type="ftr" sz="quarter" idx="12"/>
          </p:nvPr>
        </p:nvSpPr>
        <p:spPr/>
        <p:txBody>
          <a:bodyPr/>
          <a:lstStyle/>
          <a:p>
            <a:pPr defTabSz="457200"/>
            <a:endParaRPr lang="en-US" dirty="0">
              <a:solidFill>
                <a:prstClr val="black">
                  <a:tint val="75000"/>
                </a:prstClr>
              </a:solidFill>
            </a:endParaRPr>
          </a:p>
        </p:txBody>
      </p:sp>
    </p:spTree>
    <p:extLst>
      <p:ext uri="{BB962C8B-B14F-4D97-AF65-F5344CB8AC3E}">
        <p14:creationId xmlns:p14="http://schemas.microsoft.com/office/powerpoint/2010/main" val="343296881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en-US" smtClean="0"/>
              <a:t>Click to edit Master title style</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Date Placeholder 15"/>
          <p:cNvSpPr>
            <a:spLocks noGrp="1"/>
          </p:cNvSpPr>
          <p:nvPr>
            <p:ph type="dt" sz="half" idx="10"/>
          </p:nvPr>
        </p:nvSpPr>
        <p:spPr/>
        <p:txBody>
          <a:bodyPr/>
          <a:lstStyle/>
          <a:p>
            <a:pPr defTabSz="457200"/>
            <a:fld id="{E71331B4-8886-884C-97D5-3124897D6AD0}" type="datetimeFigureOut">
              <a:rPr lang="en-US" smtClean="0">
                <a:solidFill>
                  <a:prstClr val="black">
                    <a:tint val="75000"/>
                  </a:prstClr>
                </a:solidFill>
              </a:rPr>
              <a:pPr defTabSz="457200"/>
              <a:t>8/25/2014</a:t>
            </a:fld>
            <a:endParaRPr lang="en-US" dirty="0">
              <a:solidFill>
                <a:prstClr val="black">
                  <a:tint val="75000"/>
                </a:prstClr>
              </a:solidFill>
            </a:endParaRPr>
          </a:p>
        </p:txBody>
      </p:sp>
      <p:sp>
        <p:nvSpPr>
          <p:cNvPr id="17" name="Slide Number Placeholder 16"/>
          <p:cNvSpPr>
            <a:spLocks noGrp="1"/>
          </p:cNvSpPr>
          <p:nvPr>
            <p:ph type="sldNum" sz="quarter" idx="11"/>
          </p:nvPr>
        </p:nvSpPr>
        <p:spPr/>
        <p:txBody>
          <a:bodyPr/>
          <a:lstStyle/>
          <a:p>
            <a:pPr defTabSz="457200"/>
            <a:fld id="{24F2258D-CF54-2C4E-9726-8648A0B8DDCC}" type="slidenum">
              <a:rPr lang="en-US" smtClean="0">
                <a:solidFill>
                  <a:prstClr val="black">
                    <a:tint val="75000"/>
                  </a:prstClr>
                </a:solidFill>
              </a:rPr>
              <a:pPr defTabSz="457200"/>
              <a:t>‹#›</a:t>
            </a:fld>
            <a:endParaRPr lang="en-US" dirty="0">
              <a:solidFill>
                <a:prstClr val="black">
                  <a:tint val="75000"/>
                </a:prstClr>
              </a:solidFill>
            </a:endParaRPr>
          </a:p>
        </p:txBody>
      </p:sp>
      <p:sp>
        <p:nvSpPr>
          <p:cNvPr id="18" name="Footer Placeholder 17"/>
          <p:cNvSpPr>
            <a:spLocks noGrp="1"/>
          </p:cNvSpPr>
          <p:nvPr>
            <p:ph type="ftr" sz="quarter" idx="12"/>
          </p:nvPr>
        </p:nvSpPr>
        <p:spPr/>
        <p:txBody>
          <a:bodyPr/>
          <a:lstStyle/>
          <a:p>
            <a:pPr defTabSz="457200"/>
            <a:endParaRPr lang="en-US" dirty="0">
              <a:solidFill>
                <a:prstClr val="black">
                  <a:tint val="75000"/>
                </a:prstClr>
              </a:solidFill>
            </a:endParaRPr>
          </a:p>
        </p:txBody>
      </p:sp>
    </p:spTree>
    <p:extLst>
      <p:ext uri="{BB962C8B-B14F-4D97-AF65-F5344CB8AC3E}">
        <p14:creationId xmlns:p14="http://schemas.microsoft.com/office/powerpoint/2010/main" val="351026330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4"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B4D76B1B-8DC9-4464-9E97-BF882807BE13}" type="slidenum">
              <a:rPr lang="en-US" smtClean="0">
                <a:solidFill>
                  <a:prstClr val="white">
                    <a:shade val="50000"/>
                  </a:prstClr>
                </a:solidFill>
              </a:rPr>
              <a:pPr/>
              <a:t>‹#›</a:t>
            </a:fld>
            <a:endParaRPr lang="en-US" dirty="0">
              <a:solidFill>
                <a:prstClr val="white">
                  <a:shade val="50000"/>
                </a:prstClr>
              </a:solidFill>
            </a:endParaRPr>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09083629-3CCB-41D9-AF48-B76FBB875907}" type="datetimeFigureOut">
              <a:rPr lang="en-US" smtClean="0">
                <a:solidFill>
                  <a:prstClr val="white">
                    <a:shade val="50000"/>
                  </a:prstClr>
                </a:solidFill>
              </a:rPr>
              <a:pPr/>
              <a:t>8/25/2014</a:t>
            </a:fld>
            <a:endParaRPr lang="en-US" dirty="0">
              <a:solidFill>
                <a:prstClr val="white">
                  <a:shade val="50000"/>
                </a:prstClr>
              </a:solidFill>
            </a:endParaRPr>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endParaRPr lang="en-US" dirty="0">
              <a:solidFill>
                <a:prstClr val="white">
                  <a:shade val="50000"/>
                </a:prstClr>
              </a:solidFill>
            </a:endParaRPr>
          </a:p>
        </p:txBody>
      </p:sp>
    </p:spTree>
    <p:extLst>
      <p:ext uri="{BB962C8B-B14F-4D97-AF65-F5344CB8AC3E}">
        <p14:creationId xmlns:p14="http://schemas.microsoft.com/office/powerpoint/2010/main" val="633430225"/>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iming>
    <p:tnLst>
      <p:par>
        <p:cTn id="1" dur="indefinite" restart="never" nodeType="tmRoot"/>
      </p:par>
    </p:tnLst>
  </p:timing>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59" y="1219200"/>
            <a:ext cx="8183880" cy="1889760"/>
          </a:xfrm>
        </p:spPr>
        <p:txBody>
          <a:bodyPr>
            <a:noAutofit/>
          </a:bodyPr>
          <a:lstStyle/>
          <a:p>
            <a:pPr algn="ctr"/>
            <a:r>
              <a:rPr lang="en-US" sz="6000" dirty="0" smtClean="0">
                <a:latin typeface="Times New Roman" pitchFamily="18" charset="0"/>
                <a:cs typeface="Times New Roman" pitchFamily="18" charset="0"/>
              </a:rPr>
              <a:t>Staffing &amp; </a:t>
            </a:r>
            <a:br>
              <a:rPr lang="en-US" sz="6000" dirty="0" smtClean="0">
                <a:latin typeface="Times New Roman" pitchFamily="18" charset="0"/>
                <a:cs typeface="Times New Roman" pitchFamily="18" charset="0"/>
              </a:rPr>
            </a:br>
            <a:r>
              <a:rPr lang="en-US" sz="6000" dirty="0" smtClean="0">
                <a:latin typeface="Times New Roman" pitchFamily="18" charset="0"/>
                <a:cs typeface="Times New Roman" pitchFamily="18" charset="0"/>
              </a:rPr>
              <a:t>Reporting</a:t>
            </a:r>
            <a:endParaRPr lang="en-US" sz="6000" dirty="0">
              <a:latin typeface="Times New Roman" pitchFamily="18" charset="0"/>
              <a:cs typeface="Times New Roman" pitchFamily="18" charset="0"/>
            </a:endParaRPr>
          </a:p>
        </p:txBody>
      </p:sp>
      <p:sp>
        <p:nvSpPr>
          <p:cNvPr id="3" name="Rectangle 2"/>
          <p:cNvSpPr/>
          <p:nvPr/>
        </p:nvSpPr>
        <p:spPr>
          <a:xfrm>
            <a:off x="4495800" y="5638800"/>
            <a:ext cx="4281941" cy="646331"/>
          </a:xfrm>
          <a:prstGeom prst="rect">
            <a:avLst/>
          </a:prstGeom>
        </p:spPr>
        <p:txBody>
          <a:bodyPr wrap="none">
            <a:spAutoFit/>
          </a:bodyPr>
          <a:lstStyle/>
          <a:p>
            <a:r>
              <a:rPr lang="en-US" b="1" dirty="0">
                <a:latin typeface="Times New Roman" pitchFamily="18" charset="0"/>
                <a:cs typeface="Times New Roman" pitchFamily="18" charset="0"/>
              </a:rPr>
              <a:t>CSDE Data &amp; Performance Summit </a:t>
            </a:r>
            <a:r>
              <a:rPr lang="en-US" b="1" dirty="0" smtClean="0">
                <a:latin typeface="Times New Roman" pitchFamily="18" charset="0"/>
                <a:cs typeface="Times New Roman" pitchFamily="18" charset="0"/>
              </a:rPr>
              <a:t>2014</a:t>
            </a:r>
          </a:p>
          <a:p>
            <a:r>
              <a:rPr lang="en-US" b="1" dirty="0" smtClean="0">
                <a:latin typeface="Times New Roman" pitchFamily="18" charset="0"/>
                <a:cs typeface="Times New Roman" pitchFamily="18" charset="0"/>
              </a:rPr>
              <a:t>August 19, 2014</a:t>
            </a:r>
            <a:r>
              <a:rPr lang="en-US" b="1" dirty="0">
                <a:latin typeface="Times New Roman" pitchFamily="18" charset="0"/>
                <a:cs typeface="Times New Roman" pitchFamily="18" charset="0"/>
              </a:rPr>
              <a:t> </a:t>
            </a:r>
          </a:p>
        </p:txBody>
      </p:sp>
    </p:spTree>
    <p:extLst>
      <p:ext uri="{BB962C8B-B14F-4D97-AF65-F5344CB8AC3E}">
        <p14:creationId xmlns:p14="http://schemas.microsoft.com/office/powerpoint/2010/main" val="23777378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228600"/>
            <a:ext cx="8534400" cy="707886"/>
          </a:xfrm>
          <a:prstGeom prst="rect">
            <a:avLst/>
          </a:prstGeom>
          <a:noFill/>
        </p:spPr>
        <p:txBody>
          <a:bodyPr wrap="square" rtlCol="0">
            <a:spAutoFit/>
          </a:bodyPr>
          <a:lstStyle/>
          <a:p>
            <a:pPr algn="ctr"/>
            <a:r>
              <a:rPr lang="en-US" sz="4000" b="1" u="sng" dirty="0" smtClean="0">
                <a:latin typeface="Times New Roman" pitchFamily="18" charset="0"/>
                <a:cs typeface="Times New Roman" pitchFamily="18" charset="0"/>
              </a:rPr>
              <a:t>Big Changes</a:t>
            </a:r>
            <a:endParaRPr lang="en-US" sz="4000" b="1" u="sng" dirty="0">
              <a:latin typeface="Times New Roman" pitchFamily="18" charset="0"/>
              <a:cs typeface="Times New Roman" pitchFamily="18" charset="0"/>
            </a:endParaRPr>
          </a:p>
        </p:txBody>
      </p:sp>
      <p:sp>
        <p:nvSpPr>
          <p:cNvPr id="5" name="TextBox 4"/>
          <p:cNvSpPr txBox="1"/>
          <p:nvPr/>
        </p:nvSpPr>
        <p:spPr>
          <a:xfrm>
            <a:off x="465667" y="1201182"/>
            <a:ext cx="8178801" cy="3657411"/>
          </a:xfrm>
          <a:prstGeom prst="rect">
            <a:avLst/>
          </a:prstGeom>
          <a:noFill/>
        </p:spPr>
        <p:txBody>
          <a:bodyPr wrap="square" rtlCol="0">
            <a:spAutoFit/>
          </a:bodyPr>
          <a:lstStyle/>
          <a:p>
            <a:pPr algn="ctr">
              <a:spcAft>
                <a:spcPts val="400"/>
              </a:spcAft>
            </a:pPr>
            <a:r>
              <a:rPr lang="en-US" sz="2000" b="1" u="sng" dirty="0" smtClean="0">
                <a:latin typeface="Times New Roman" pitchFamily="18" charset="0"/>
                <a:cs typeface="Times New Roman" pitchFamily="18" charset="0"/>
              </a:rPr>
              <a:t>Data Element Changes</a:t>
            </a:r>
          </a:p>
          <a:p>
            <a:pPr algn="ctr">
              <a:spcAft>
                <a:spcPts val="400"/>
              </a:spcAft>
            </a:pPr>
            <a:endParaRPr lang="en-US" sz="2000" b="1" u="sng" dirty="0" smtClean="0">
              <a:latin typeface="Times New Roman" pitchFamily="18" charset="0"/>
              <a:cs typeface="Times New Roman" pitchFamily="18" charset="0"/>
            </a:endParaRPr>
          </a:p>
          <a:p>
            <a:pPr marL="342900" indent="-342900">
              <a:spcBef>
                <a:spcPts val="600"/>
              </a:spcBef>
              <a:spcAft>
                <a:spcPts val="600"/>
              </a:spcAft>
              <a:buFont typeface="Wingdings" pitchFamily="2" charset="2"/>
              <a:buChar char="Ø"/>
            </a:pPr>
            <a:r>
              <a:rPr lang="en-US" sz="2000" dirty="0" smtClean="0">
                <a:latin typeface="Times New Roman" pitchFamily="18" charset="0"/>
                <a:cs typeface="Times New Roman" pitchFamily="18" charset="0"/>
              </a:rPr>
              <a:t>Educator Identification Number </a:t>
            </a:r>
            <a:r>
              <a:rPr lang="en-US" sz="1600" dirty="0" smtClean="0">
                <a:latin typeface="Times New Roman" pitchFamily="18" charset="0"/>
                <a:cs typeface="Times New Roman" pitchFamily="18" charset="0"/>
              </a:rPr>
              <a:t>(EIN)</a:t>
            </a:r>
            <a:r>
              <a:rPr lang="en-US" sz="2000" dirty="0" smtClean="0">
                <a:latin typeface="Times New Roman" pitchFamily="18" charset="0"/>
                <a:cs typeface="Times New Roman" pitchFamily="18" charset="0"/>
              </a:rPr>
              <a:t> replaces SSN as the unique identifier.  All records must have valid EIN.</a:t>
            </a:r>
            <a:endParaRPr lang="en-US" sz="1600" dirty="0" smtClean="0">
              <a:latin typeface="Times New Roman" pitchFamily="18" charset="0"/>
              <a:cs typeface="Times New Roman" pitchFamily="18" charset="0"/>
            </a:endParaRPr>
          </a:p>
          <a:p>
            <a:pPr marL="342900" indent="-342900">
              <a:spcBef>
                <a:spcPts val="600"/>
              </a:spcBef>
              <a:spcAft>
                <a:spcPts val="600"/>
              </a:spcAft>
              <a:buFont typeface="Wingdings" pitchFamily="2" charset="2"/>
              <a:buChar char="Ø"/>
            </a:pPr>
            <a:r>
              <a:rPr lang="en-US" sz="2000" dirty="0" smtClean="0">
                <a:latin typeface="Times New Roman" pitchFamily="18" charset="0"/>
                <a:cs typeface="Times New Roman" pitchFamily="18" charset="0"/>
              </a:rPr>
              <a:t>Assignment based grade served and bilingual certificate data</a:t>
            </a:r>
          </a:p>
          <a:p>
            <a:pPr marL="342900" indent="-342900">
              <a:spcBef>
                <a:spcPts val="600"/>
              </a:spcBef>
              <a:spcAft>
                <a:spcPts val="600"/>
              </a:spcAft>
              <a:buFont typeface="Wingdings" pitchFamily="2" charset="2"/>
              <a:buChar char="Ø"/>
            </a:pPr>
            <a:r>
              <a:rPr lang="en-US" sz="2000" dirty="0">
                <a:latin typeface="Times New Roman" pitchFamily="18" charset="0"/>
                <a:cs typeface="Times New Roman" pitchFamily="18" charset="0"/>
              </a:rPr>
              <a:t>Birth </a:t>
            </a:r>
            <a:r>
              <a:rPr lang="en-US" sz="2000" dirty="0" smtClean="0">
                <a:latin typeface="Times New Roman" pitchFamily="18" charset="0"/>
                <a:cs typeface="Times New Roman" pitchFamily="18" charset="0"/>
              </a:rPr>
              <a:t>Year becomes Date of Birth (MM/DD/YYYY)</a:t>
            </a:r>
          </a:p>
          <a:p>
            <a:pPr marL="342900" indent="-342900">
              <a:spcBef>
                <a:spcPts val="600"/>
              </a:spcBef>
              <a:spcAft>
                <a:spcPts val="600"/>
              </a:spcAft>
              <a:buFont typeface="Wingdings" pitchFamily="2" charset="2"/>
              <a:buChar char="Ø"/>
            </a:pPr>
            <a:r>
              <a:rPr lang="en-US" sz="2000" dirty="0" smtClean="0">
                <a:latin typeface="Times New Roman" pitchFamily="18" charset="0"/>
                <a:cs typeface="Times New Roman" pitchFamily="18" charset="0"/>
              </a:rPr>
              <a:t>Treatment of temporary leaves</a:t>
            </a:r>
          </a:p>
          <a:p>
            <a:pPr marL="342900" indent="-342900">
              <a:spcBef>
                <a:spcPts val="600"/>
              </a:spcBef>
              <a:spcAft>
                <a:spcPts val="600"/>
              </a:spcAft>
              <a:buFont typeface="Wingdings" pitchFamily="2" charset="2"/>
              <a:buChar char="Ø"/>
            </a:pPr>
            <a:r>
              <a:rPr lang="en-US" sz="2000" dirty="0" smtClean="0">
                <a:latin typeface="Times New Roman" pitchFamily="18" charset="0"/>
                <a:cs typeface="Times New Roman" pitchFamily="18" charset="0"/>
              </a:rPr>
              <a:t>Assignment codes transition to Course/Role Descriptors and expand from 3 digits to 5 digits </a:t>
            </a:r>
            <a:r>
              <a:rPr lang="en-US" sz="1600" dirty="0" smtClean="0">
                <a:latin typeface="Times New Roman" pitchFamily="18" charset="0"/>
                <a:cs typeface="Times New Roman" pitchFamily="18" charset="0"/>
              </a:rPr>
              <a:t>(for 2014-15 add </a:t>
            </a:r>
            <a:r>
              <a:rPr lang="en-US" sz="1600" dirty="0">
                <a:latin typeface="Times New Roman" pitchFamily="18" charset="0"/>
                <a:cs typeface="Times New Roman" pitchFamily="18" charset="0"/>
              </a:rPr>
              <a:t>“90” </a:t>
            </a:r>
            <a:r>
              <a:rPr lang="en-US" sz="1600" dirty="0" smtClean="0">
                <a:latin typeface="Times New Roman" pitchFamily="18" charset="0"/>
                <a:cs typeface="Times New Roman" pitchFamily="18" charset="0"/>
              </a:rPr>
              <a:t>to the beginning of the old assignment codes).</a:t>
            </a:r>
          </a:p>
        </p:txBody>
      </p:sp>
    </p:spTree>
    <p:extLst>
      <p:ext uri="{BB962C8B-B14F-4D97-AF65-F5344CB8AC3E}">
        <p14:creationId xmlns:p14="http://schemas.microsoft.com/office/powerpoint/2010/main" val="1907991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228600"/>
            <a:ext cx="8534400" cy="707886"/>
          </a:xfrm>
          <a:prstGeom prst="rect">
            <a:avLst/>
          </a:prstGeom>
          <a:noFill/>
        </p:spPr>
        <p:txBody>
          <a:bodyPr wrap="square" rtlCol="0">
            <a:spAutoFit/>
          </a:bodyPr>
          <a:lstStyle/>
          <a:p>
            <a:pPr algn="ctr"/>
            <a:r>
              <a:rPr lang="en-US" sz="4000" b="1" u="sng" dirty="0" smtClean="0">
                <a:latin typeface="Times New Roman" pitchFamily="18" charset="0"/>
                <a:cs typeface="Times New Roman" pitchFamily="18" charset="0"/>
              </a:rPr>
              <a:t>Big Changes</a:t>
            </a:r>
            <a:endParaRPr lang="en-US" sz="4000" b="1" u="sng" dirty="0">
              <a:latin typeface="Times New Roman" pitchFamily="18" charset="0"/>
              <a:cs typeface="Times New Roman" pitchFamily="18" charset="0"/>
            </a:endParaRPr>
          </a:p>
        </p:txBody>
      </p:sp>
      <p:sp>
        <p:nvSpPr>
          <p:cNvPr id="5" name="TextBox 4"/>
          <p:cNvSpPr txBox="1"/>
          <p:nvPr/>
        </p:nvSpPr>
        <p:spPr>
          <a:xfrm>
            <a:off x="533400" y="1219200"/>
            <a:ext cx="8034868" cy="2887970"/>
          </a:xfrm>
          <a:prstGeom prst="rect">
            <a:avLst/>
          </a:prstGeom>
          <a:noFill/>
        </p:spPr>
        <p:txBody>
          <a:bodyPr wrap="square" rtlCol="0">
            <a:spAutoFit/>
          </a:bodyPr>
          <a:lstStyle/>
          <a:p>
            <a:pPr algn="ctr">
              <a:spcAft>
                <a:spcPts val="400"/>
              </a:spcAft>
            </a:pPr>
            <a:r>
              <a:rPr lang="en-US" sz="2000" b="1" u="sng" dirty="0" smtClean="0">
                <a:latin typeface="Times New Roman" pitchFamily="18" charset="0"/>
                <a:cs typeface="Times New Roman" pitchFamily="18" charset="0"/>
              </a:rPr>
              <a:t>Data Element Changes (continued)</a:t>
            </a:r>
          </a:p>
          <a:p>
            <a:pPr algn="ctr">
              <a:spcAft>
                <a:spcPts val="400"/>
              </a:spcAft>
            </a:pPr>
            <a:endParaRPr lang="en-US" sz="2000" b="1" u="sng" dirty="0" smtClean="0">
              <a:latin typeface="Times New Roman" pitchFamily="18" charset="0"/>
              <a:cs typeface="Times New Roman" pitchFamily="18" charset="0"/>
            </a:endParaRPr>
          </a:p>
          <a:p>
            <a:pPr marL="342900" indent="-342900">
              <a:spcBef>
                <a:spcPts val="600"/>
              </a:spcBef>
              <a:spcAft>
                <a:spcPts val="600"/>
              </a:spcAft>
              <a:buFont typeface="Wingdings" pitchFamily="2" charset="2"/>
              <a:buChar char="Ø"/>
            </a:pPr>
            <a:r>
              <a:rPr lang="en-US" sz="2000" dirty="0" smtClean="0">
                <a:latin typeface="Times New Roman" pitchFamily="18" charset="0"/>
                <a:cs typeface="Times New Roman" pitchFamily="18" charset="0"/>
              </a:rPr>
              <a:t>New Course/Role Descriptors</a:t>
            </a:r>
          </a:p>
          <a:p>
            <a:pPr marL="342900" indent="-342900">
              <a:spcBef>
                <a:spcPts val="600"/>
              </a:spcBef>
              <a:spcAft>
                <a:spcPts val="600"/>
              </a:spcAft>
              <a:buFont typeface="Wingdings" pitchFamily="2" charset="2"/>
              <a:buChar char="Ø"/>
            </a:pPr>
            <a:r>
              <a:rPr lang="en-US" sz="2000" dirty="0" smtClean="0">
                <a:latin typeface="Times New Roman" pitchFamily="18" charset="0"/>
                <a:cs typeface="Times New Roman" pitchFamily="18" charset="0"/>
              </a:rPr>
              <a:t>Two assignment codes removed (old assignments 910 and 989)</a:t>
            </a:r>
          </a:p>
          <a:p>
            <a:pPr marL="342900" indent="-342900">
              <a:spcBef>
                <a:spcPts val="600"/>
              </a:spcBef>
              <a:spcAft>
                <a:spcPts val="600"/>
              </a:spcAft>
              <a:buFont typeface="Wingdings" pitchFamily="2" charset="2"/>
              <a:buChar char="Ø"/>
            </a:pPr>
            <a:r>
              <a:rPr lang="en-US" sz="2000" dirty="0" smtClean="0">
                <a:latin typeface="Times New Roman" pitchFamily="18" charset="0"/>
                <a:cs typeface="Times New Roman" pitchFamily="18" charset="0"/>
              </a:rPr>
              <a:t>Salary become Annualized Salary (for part year employees report what they would receive if employed the entire year)</a:t>
            </a:r>
          </a:p>
          <a:p>
            <a:pPr marL="342900" indent="-342900">
              <a:spcBef>
                <a:spcPts val="600"/>
              </a:spcBef>
              <a:spcAft>
                <a:spcPts val="600"/>
              </a:spcAft>
              <a:buFont typeface="Wingdings" pitchFamily="2" charset="2"/>
              <a:buChar char="Ø"/>
            </a:pPr>
            <a:r>
              <a:rPr lang="en-US" sz="2000" dirty="0" smtClean="0">
                <a:latin typeface="Times New Roman" pitchFamily="18" charset="0"/>
                <a:cs typeface="Times New Roman" pitchFamily="18" charset="0"/>
              </a:rPr>
              <a:t>No longer collected:</a:t>
            </a:r>
          </a:p>
        </p:txBody>
      </p:sp>
      <p:graphicFrame>
        <p:nvGraphicFramePr>
          <p:cNvPr id="2" name="Table 1"/>
          <p:cNvGraphicFramePr>
            <a:graphicFrameLocks noGrp="1"/>
          </p:cNvGraphicFramePr>
          <p:nvPr>
            <p:extLst>
              <p:ext uri="{D42A27DB-BD31-4B8C-83A1-F6EECF244321}">
                <p14:modId xmlns:p14="http://schemas.microsoft.com/office/powerpoint/2010/main" val="872209884"/>
              </p:ext>
            </p:extLst>
          </p:nvPr>
        </p:nvGraphicFramePr>
        <p:xfrm>
          <a:off x="1312334" y="4125764"/>
          <a:ext cx="6477000" cy="827236"/>
        </p:xfrm>
        <a:graphic>
          <a:graphicData uri="http://schemas.openxmlformats.org/drawingml/2006/table">
            <a:tbl>
              <a:tblPr firstRow="1" bandRow="1">
                <a:tableStyleId>{073A0DAA-6AF3-43AB-8588-CEC1D06C72B9}</a:tableStyleId>
              </a:tblPr>
              <a:tblGrid>
                <a:gridCol w="3048000"/>
                <a:gridCol w="3429000"/>
              </a:tblGrid>
              <a:tr h="430996">
                <a:tc>
                  <a:txBody>
                    <a:bodyPr/>
                    <a:lstStyle/>
                    <a:p>
                      <a:pPr marL="342900" marR="0" lvl="1" indent="-342900" algn="l" defTabSz="914400" rtl="0" eaLnBrk="1" fontAlgn="auto" latinLnBrk="0" hangingPunct="1">
                        <a:lnSpc>
                          <a:spcPct val="100000"/>
                        </a:lnSpc>
                        <a:spcBef>
                          <a:spcPts val="0"/>
                        </a:spcBef>
                        <a:spcAft>
                          <a:spcPts val="0"/>
                        </a:spcAft>
                        <a:buClrTx/>
                        <a:buSzTx/>
                        <a:buFont typeface="Wingdings" pitchFamily="2" charset="2"/>
                        <a:buChar char="q"/>
                        <a:tabLst/>
                        <a:defRPr/>
                      </a:pPr>
                      <a:r>
                        <a:rPr lang="en-US" sz="2000" b="0" dirty="0" smtClean="0">
                          <a:solidFill>
                            <a:schemeClr val="tx1"/>
                          </a:solidFill>
                          <a:latin typeface="Times New Roman" pitchFamily="18" charset="0"/>
                          <a:cs typeface="Times New Roman" pitchFamily="18" charset="0"/>
                        </a:rPr>
                        <a:t>Additional Credits</a:t>
                      </a:r>
                      <a:endParaRPr lang="en-US" sz="2000" b="0" dirty="0">
                        <a:solidFill>
                          <a:schemeClr val="tx1"/>
                        </a:solidFill>
                        <a:latin typeface="Times New Roman"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marR="0" lvl="1" indent="-342900" algn="l" defTabSz="914400" rtl="0" eaLnBrk="1" fontAlgn="auto" latinLnBrk="0" hangingPunct="1">
                        <a:lnSpc>
                          <a:spcPct val="100000"/>
                        </a:lnSpc>
                        <a:spcBef>
                          <a:spcPts val="0"/>
                        </a:spcBef>
                        <a:spcAft>
                          <a:spcPts val="0"/>
                        </a:spcAft>
                        <a:buClrTx/>
                        <a:buSzTx/>
                        <a:buFont typeface="Wingdings" pitchFamily="2" charset="2"/>
                        <a:buChar char="q"/>
                        <a:tabLst/>
                        <a:defRPr/>
                      </a:pPr>
                      <a:r>
                        <a:rPr lang="en-US" sz="2000" b="0" dirty="0" smtClean="0">
                          <a:solidFill>
                            <a:schemeClr val="tx1"/>
                          </a:solidFill>
                          <a:latin typeface="Times New Roman" pitchFamily="18" charset="0"/>
                          <a:cs typeface="Times New Roman" pitchFamily="18" charset="0"/>
                        </a:rPr>
                        <a:t>Short Term subs</a:t>
                      </a:r>
                      <a:endParaRPr lang="en-US" sz="2000" dirty="0">
                        <a:latin typeface="Times New Roman"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63356">
                <a:tc>
                  <a:txBody>
                    <a:bodyPr/>
                    <a:lstStyle/>
                    <a:p>
                      <a:pPr marL="342900" marR="0" lvl="1" indent="-342900" algn="l" defTabSz="914400" rtl="0" eaLnBrk="1" fontAlgn="auto" latinLnBrk="0" hangingPunct="1">
                        <a:lnSpc>
                          <a:spcPct val="100000"/>
                        </a:lnSpc>
                        <a:spcBef>
                          <a:spcPts val="0"/>
                        </a:spcBef>
                        <a:spcAft>
                          <a:spcPts val="0"/>
                        </a:spcAft>
                        <a:buClrTx/>
                        <a:buSzTx/>
                        <a:buFont typeface="Wingdings" pitchFamily="2" charset="2"/>
                        <a:buChar char="q"/>
                        <a:tabLst/>
                        <a:defRPr/>
                      </a:pPr>
                      <a:r>
                        <a:rPr lang="en-US" sz="2000" dirty="0" smtClean="0">
                          <a:latin typeface="Times New Roman" pitchFamily="18" charset="0"/>
                          <a:cs typeface="Times New Roman" pitchFamily="18" charset="0"/>
                        </a:rPr>
                        <a:t>Educator Name</a:t>
                      </a:r>
                      <a:endParaRPr lang="en-US" sz="2000" dirty="0" smtClean="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marR="0" lvl="1" indent="-342900" algn="l" defTabSz="914400" rtl="0" eaLnBrk="1" fontAlgn="auto" latinLnBrk="0" hangingPunct="1">
                        <a:lnSpc>
                          <a:spcPct val="100000"/>
                        </a:lnSpc>
                        <a:spcBef>
                          <a:spcPts val="0"/>
                        </a:spcBef>
                        <a:spcAft>
                          <a:spcPts val="0"/>
                        </a:spcAft>
                        <a:buClrTx/>
                        <a:buSzTx/>
                        <a:buFont typeface="Wingdings" pitchFamily="2" charset="2"/>
                        <a:buChar char="q"/>
                        <a:tabLst/>
                        <a:defRPr/>
                      </a:pPr>
                      <a:r>
                        <a:rPr lang="en-US" sz="2000" dirty="0" smtClean="0">
                          <a:latin typeface="Times New Roman" pitchFamily="18" charset="0"/>
                          <a:cs typeface="Times New Roman" pitchFamily="18" charset="0"/>
                        </a:rPr>
                        <a:t>CT Education Experience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5492491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228600"/>
            <a:ext cx="8534400" cy="707886"/>
          </a:xfrm>
          <a:prstGeom prst="rect">
            <a:avLst/>
          </a:prstGeom>
          <a:noFill/>
        </p:spPr>
        <p:txBody>
          <a:bodyPr wrap="square" rtlCol="0">
            <a:spAutoFit/>
          </a:bodyPr>
          <a:lstStyle/>
          <a:p>
            <a:pPr algn="ctr"/>
            <a:r>
              <a:rPr lang="en-US" sz="4000" b="1" u="sng" dirty="0" smtClean="0">
                <a:latin typeface="Times New Roman" pitchFamily="18" charset="0"/>
                <a:cs typeface="Times New Roman" pitchFamily="18" charset="0"/>
              </a:rPr>
              <a:t>Big Changes</a:t>
            </a:r>
            <a:endParaRPr lang="en-US" sz="4000" b="1" u="sng" dirty="0">
              <a:latin typeface="Times New Roman" pitchFamily="18" charset="0"/>
              <a:cs typeface="Times New Roman" pitchFamily="18" charset="0"/>
            </a:endParaRPr>
          </a:p>
        </p:txBody>
      </p:sp>
      <p:sp>
        <p:nvSpPr>
          <p:cNvPr id="5" name="TextBox 4"/>
          <p:cNvSpPr txBox="1"/>
          <p:nvPr/>
        </p:nvSpPr>
        <p:spPr>
          <a:xfrm>
            <a:off x="457200" y="1201182"/>
            <a:ext cx="8229600" cy="3452227"/>
          </a:xfrm>
          <a:prstGeom prst="rect">
            <a:avLst/>
          </a:prstGeom>
          <a:noFill/>
        </p:spPr>
        <p:txBody>
          <a:bodyPr wrap="square" rtlCol="0">
            <a:spAutoFit/>
          </a:bodyPr>
          <a:lstStyle/>
          <a:p>
            <a:pPr algn="ctr">
              <a:spcAft>
                <a:spcPts val="600"/>
              </a:spcAft>
            </a:pPr>
            <a:r>
              <a:rPr lang="en-US" sz="2000" b="1" u="sng" dirty="0" smtClean="0">
                <a:latin typeface="Times New Roman" pitchFamily="18" charset="0"/>
                <a:cs typeface="Times New Roman" pitchFamily="18" charset="0"/>
              </a:rPr>
              <a:t>New Data Elements</a:t>
            </a:r>
            <a:endParaRPr lang="en-US" sz="2000" dirty="0" smtClean="0">
              <a:latin typeface="Times New Roman" pitchFamily="18" charset="0"/>
              <a:cs typeface="Times New Roman" pitchFamily="18" charset="0"/>
            </a:endParaRPr>
          </a:p>
          <a:p>
            <a:pPr marL="342900" indent="-342900">
              <a:spcAft>
                <a:spcPts val="600"/>
              </a:spcAft>
              <a:buFont typeface="Wingdings" pitchFamily="2" charset="2"/>
              <a:buChar char="Ø"/>
            </a:pPr>
            <a:r>
              <a:rPr lang="en-US" sz="2000" dirty="0" smtClean="0">
                <a:latin typeface="Times New Roman" pitchFamily="18" charset="0"/>
                <a:cs typeface="Times New Roman" pitchFamily="18" charset="0"/>
              </a:rPr>
              <a:t>Employment </a:t>
            </a:r>
            <a:r>
              <a:rPr lang="en-US" sz="2000" dirty="0">
                <a:latin typeface="Times New Roman" pitchFamily="18" charset="0"/>
                <a:cs typeface="Times New Roman" pitchFamily="18" charset="0"/>
              </a:rPr>
              <a:t>start and end </a:t>
            </a:r>
            <a:r>
              <a:rPr lang="en-US" sz="2000" dirty="0" smtClean="0">
                <a:latin typeface="Times New Roman" pitchFamily="18" charset="0"/>
                <a:cs typeface="Times New Roman" pitchFamily="18" charset="0"/>
              </a:rPr>
              <a:t>date </a:t>
            </a:r>
            <a:r>
              <a:rPr lang="en-US" sz="1600" dirty="0" smtClean="0">
                <a:latin typeface="Times New Roman" pitchFamily="18" charset="0"/>
                <a:cs typeface="Times New Roman" pitchFamily="18" charset="0"/>
              </a:rPr>
              <a:t>(Dates started and stopped working in your district)</a:t>
            </a:r>
            <a:r>
              <a:rPr lang="en-US" sz="2000" dirty="0" smtClean="0">
                <a:latin typeface="Times New Roman" pitchFamily="18" charset="0"/>
                <a:cs typeface="Times New Roman" pitchFamily="18" charset="0"/>
              </a:rPr>
              <a:t> </a:t>
            </a:r>
            <a:endParaRPr lang="en-US" sz="2000" dirty="0">
              <a:latin typeface="Times New Roman" pitchFamily="18" charset="0"/>
              <a:cs typeface="Times New Roman" pitchFamily="18" charset="0"/>
            </a:endParaRPr>
          </a:p>
          <a:p>
            <a:pPr marL="342900" indent="-342900">
              <a:spcAft>
                <a:spcPts val="600"/>
              </a:spcAft>
              <a:buFont typeface="Wingdings" pitchFamily="2" charset="2"/>
              <a:buChar char="Ø"/>
            </a:pPr>
            <a:r>
              <a:rPr lang="en-US" sz="2000" dirty="0">
                <a:latin typeface="Times New Roman" pitchFamily="18" charset="0"/>
                <a:cs typeface="Times New Roman" pitchFamily="18" charset="0"/>
              </a:rPr>
              <a:t>Total </a:t>
            </a:r>
            <a:r>
              <a:rPr lang="en-US" sz="2000" dirty="0" smtClean="0">
                <a:latin typeface="Times New Roman" pitchFamily="18" charset="0"/>
                <a:cs typeface="Times New Roman" pitchFamily="18" charset="0"/>
              </a:rPr>
              <a:t>FTE </a:t>
            </a:r>
            <a:r>
              <a:rPr lang="en-US" sz="1600" dirty="0" smtClean="0">
                <a:latin typeface="Times New Roman" pitchFamily="18" charset="0"/>
                <a:cs typeface="Times New Roman" pitchFamily="18" charset="0"/>
              </a:rPr>
              <a:t>(was auto calculated before)</a:t>
            </a:r>
            <a:r>
              <a:rPr lang="en-US" sz="2000" dirty="0" smtClean="0">
                <a:latin typeface="Times New Roman" pitchFamily="18" charset="0"/>
                <a:cs typeface="Times New Roman" pitchFamily="18" charset="0"/>
              </a:rPr>
              <a:t> </a:t>
            </a:r>
          </a:p>
          <a:p>
            <a:pPr marL="342900" indent="-342900">
              <a:spcAft>
                <a:spcPts val="600"/>
              </a:spcAft>
              <a:buFont typeface="Wingdings" pitchFamily="2" charset="2"/>
              <a:buChar char="Ø"/>
            </a:pPr>
            <a:r>
              <a:rPr lang="en-US" sz="2000" dirty="0" smtClean="0">
                <a:latin typeface="Times New Roman" pitchFamily="18" charset="0"/>
                <a:cs typeface="Times New Roman" pitchFamily="18" charset="0"/>
              </a:rPr>
              <a:t>TRB Eligible</a:t>
            </a:r>
          </a:p>
          <a:p>
            <a:pPr marL="342900" indent="-342900">
              <a:spcAft>
                <a:spcPts val="600"/>
              </a:spcAft>
              <a:buFont typeface="Wingdings" pitchFamily="2" charset="2"/>
              <a:buChar char="Ø"/>
            </a:pPr>
            <a:r>
              <a:rPr lang="en-US" sz="2000" dirty="0">
                <a:latin typeface="Times New Roman" pitchFamily="18" charset="0"/>
                <a:cs typeface="Times New Roman" pitchFamily="18" charset="0"/>
              </a:rPr>
              <a:t>Assignment </a:t>
            </a:r>
            <a:r>
              <a:rPr lang="en-US" sz="2000" dirty="0" smtClean="0">
                <a:latin typeface="Times New Roman" pitchFamily="18" charset="0"/>
                <a:cs typeface="Times New Roman" pitchFamily="18" charset="0"/>
              </a:rPr>
              <a:t>type – recommended element  </a:t>
            </a:r>
          </a:p>
          <a:p>
            <a:pPr marL="342900" indent="-342900">
              <a:spcAft>
                <a:spcPts val="600"/>
              </a:spcAft>
              <a:buFont typeface="Wingdings" pitchFamily="2" charset="2"/>
              <a:buChar char="Ø"/>
            </a:pPr>
            <a:r>
              <a:rPr lang="en-US" sz="2000" dirty="0" smtClean="0">
                <a:latin typeface="Times New Roman" pitchFamily="18" charset="0"/>
                <a:cs typeface="Times New Roman" pitchFamily="18" charset="0"/>
              </a:rPr>
              <a:t>Funded by Title 1 Funds (yes/no)  - optional element</a:t>
            </a:r>
          </a:p>
          <a:p>
            <a:pPr marL="342900" indent="-342900">
              <a:spcAft>
                <a:spcPts val="600"/>
              </a:spcAft>
              <a:buFont typeface="Wingdings" pitchFamily="2" charset="2"/>
              <a:buChar char="Ø"/>
            </a:pPr>
            <a:r>
              <a:rPr lang="en-US" sz="2000" dirty="0" smtClean="0">
                <a:latin typeface="Times New Roman" pitchFamily="18" charset="0"/>
                <a:cs typeface="Times New Roman" pitchFamily="18" charset="0"/>
              </a:rPr>
              <a:t>Local educator ID – optional element</a:t>
            </a:r>
            <a:endParaRPr lang="en-US" sz="2000" dirty="0">
              <a:latin typeface="Times New Roman" pitchFamily="18" charset="0"/>
              <a:cs typeface="Times New Roman" pitchFamily="18" charset="0"/>
            </a:endParaRPr>
          </a:p>
          <a:p>
            <a:pPr>
              <a:spcAft>
                <a:spcPts val="400"/>
              </a:spcAft>
            </a:pPr>
            <a:endParaRPr lang="en-US" sz="2000" dirty="0">
              <a:latin typeface="Times New Roman" pitchFamily="18" charset="0"/>
              <a:cs typeface="Times New Roman" pitchFamily="18" charset="0"/>
            </a:endParaRPr>
          </a:p>
          <a:p>
            <a:pPr marL="342900" indent="-342900">
              <a:spcAft>
                <a:spcPts val="400"/>
              </a:spcAft>
              <a:buFont typeface="Wingdings" pitchFamily="2" charset="2"/>
              <a:buChar char="Ø"/>
            </a:pPr>
            <a:endParaRPr lang="en-US" sz="2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9290197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447877"/>
            <a:ext cx="8534400" cy="707886"/>
          </a:xfrm>
          <a:prstGeom prst="rect">
            <a:avLst/>
          </a:prstGeom>
          <a:noFill/>
        </p:spPr>
        <p:txBody>
          <a:bodyPr wrap="square" rtlCol="0">
            <a:spAutoFit/>
          </a:bodyPr>
          <a:lstStyle/>
          <a:p>
            <a:pPr algn="ctr"/>
            <a:r>
              <a:rPr lang="en-US" sz="4000" b="1" u="sng" dirty="0" smtClean="0">
                <a:latin typeface="Times New Roman" pitchFamily="18" charset="0"/>
                <a:cs typeface="Times New Roman" pitchFamily="18" charset="0"/>
              </a:rPr>
              <a:t>Big Changes</a:t>
            </a:r>
            <a:endParaRPr lang="en-US" sz="4000" b="1" u="sng" dirty="0">
              <a:latin typeface="Times New Roman" pitchFamily="18" charset="0"/>
              <a:cs typeface="Times New Roman" pitchFamily="18" charset="0"/>
            </a:endParaRPr>
          </a:p>
        </p:txBody>
      </p:sp>
      <p:sp>
        <p:nvSpPr>
          <p:cNvPr id="5" name="TextBox 4"/>
          <p:cNvSpPr txBox="1"/>
          <p:nvPr/>
        </p:nvSpPr>
        <p:spPr>
          <a:xfrm>
            <a:off x="914400" y="1295400"/>
            <a:ext cx="7315200" cy="3862596"/>
          </a:xfrm>
          <a:prstGeom prst="rect">
            <a:avLst/>
          </a:prstGeom>
          <a:noFill/>
        </p:spPr>
        <p:txBody>
          <a:bodyPr wrap="square" rtlCol="0">
            <a:spAutoFit/>
          </a:bodyPr>
          <a:lstStyle/>
          <a:p>
            <a:pPr algn="ctr">
              <a:spcAft>
                <a:spcPts val="600"/>
              </a:spcAft>
            </a:pPr>
            <a:r>
              <a:rPr lang="en-US" sz="2000" b="1" u="sng" dirty="0" smtClean="0">
                <a:latin typeface="Times New Roman" pitchFamily="18" charset="0"/>
                <a:cs typeface="Times New Roman" pitchFamily="18" charset="0"/>
              </a:rPr>
              <a:t>Other Notable Changes</a:t>
            </a:r>
          </a:p>
          <a:p>
            <a:pPr marL="742950" lvl="1" indent="-285750">
              <a:spcAft>
                <a:spcPts val="600"/>
              </a:spcAft>
              <a:buFont typeface="Wingdings" pitchFamily="2" charset="2"/>
              <a:buChar char="Ø"/>
            </a:pPr>
            <a:r>
              <a:rPr lang="en-US" dirty="0" smtClean="0">
                <a:latin typeface="Times New Roman" pitchFamily="18" charset="0"/>
                <a:cs typeface="Times New Roman" pitchFamily="18" charset="0"/>
              </a:rPr>
              <a:t>Data Certification</a:t>
            </a:r>
          </a:p>
          <a:p>
            <a:pPr marL="1200150" lvl="2" indent="-285750">
              <a:spcAft>
                <a:spcPts val="600"/>
              </a:spcAft>
              <a:buFont typeface="Wingdings" pitchFamily="2" charset="2"/>
              <a:buChar char="q"/>
            </a:pPr>
            <a:r>
              <a:rPr lang="en-US" dirty="0" smtClean="0">
                <a:latin typeface="Times New Roman" pitchFamily="18" charset="0"/>
                <a:cs typeface="Times New Roman" pitchFamily="18" charset="0"/>
              </a:rPr>
              <a:t>October 1 certification</a:t>
            </a:r>
          </a:p>
          <a:p>
            <a:pPr marL="1200150" lvl="2" indent="-285750">
              <a:spcAft>
                <a:spcPts val="600"/>
              </a:spcAft>
              <a:buFont typeface="Wingdings" pitchFamily="2" charset="2"/>
              <a:buChar char="q"/>
            </a:pPr>
            <a:r>
              <a:rPr lang="en-US" dirty="0" smtClean="0">
                <a:latin typeface="Times New Roman" pitchFamily="18" charset="0"/>
                <a:cs typeface="Times New Roman" pitchFamily="18" charset="0"/>
              </a:rPr>
              <a:t>End of year certification</a:t>
            </a:r>
          </a:p>
          <a:p>
            <a:pPr marL="742950" lvl="1" indent="-285750">
              <a:spcAft>
                <a:spcPts val="600"/>
              </a:spcAft>
              <a:buFont typeface="Wingdings" pitchFamily="2" charset="2"/>
              <a:buChar char="Ø"/>
            </a:pPr>
            <a:r>
              <a:rPr lang="en-US" dirty="0" smtClean="0">
                <a:latin typeface="Times New Roman" pitchFamily="18" charset="0"/>
                <a:cs typeface="Times New Roman" pitchFamily="18" charset="0"/>
              </a:rPr>
              <a:t>Connection to Teacher Certification (for information purposes only)</a:t>
            </a:r>
          </a:p>
          <a:p>
            <a:pPr marL="742950" lvl="1" indent="-285750">
              <a:spcAft>
                <a:spcPts val="600"/>
              </a:spcAft>
              <a:buFont typeface="Wingdings" pitchFamily="2" charset="2"/>
              <a:buChar char="Ø"/>
            </a:pPr>
            <a:r>
              <a:rPr lang="en-US" dirty="0" smtClean="0">
                <a:latin typeface="Times New Roman" pitchFamily="18" charset="0"/>
                <a:cs typeface="Times New Roman" pitchFamily="18" charset="0"/>
              </a:rPr>
              <a:t>Additional data reports</a:t>
            </a:r>
          </a:p>
          <a:p>
            <a:pPr marL="742950" lvl="1" indent="-285750">
              <a:spcAft>
                <a:spcPts val="600"/>
              </a:spcAft>
              <a:buFont typeface="Wingdings" pitchFamily="2" charset="2"/>
              <a:buChar char="Ø"/>
            </a:pPr>
            <a:r>
              <a:rPr lang="en-US" dirty="0" smtClean="0">
                <a:latin typeface="Times New Roman" pitchFamily="18" charset="0"/>
                <a:cs typeface="Times New Roman" pitchFamily="18" charset="0"/>
              </a:rPr>
              <a:t>Enhanced data verification</a:t>
            </a:r>
          </a:p>
          <a:p>
            <a:pPr marL="742950" lvl="1" indent="-285750">
              <a:spcAft>
                <a:spcPts val="600"/>
              </a:spcAft>
              <a:buFont typeface="Wingdings" pitchFamily="2" charset="2"/>
              <a:buChar char="Ø"/>
            </a:pPr>
            <a:r>
              <a:rPr lang="en-US" dirty="0" smtClean="0">
                <a:latin typeface="Times New Roman" pitchFamily="18" charset="0"/>
                <a:cs typeface="Times New Roman" pitchFamily="18" charset="0"/>
              </a:rPr>
              <a:t>Transition to the full seven digit organization codes and the Directory Manger organization list</a:t>
            </a:r>
          </a:p>
          <a:p>
            <a:pPr marL="742950" lvl="1" indent="-285750">
              <a:spcAft>
                <a:spcPts val="600"/>
              </a:spcAft>
              <a:buFont typeface="Wingdings" pitchFamily="2" charset="2"/>
              <a:buChar char="Ø"/>
            </a:pPr>
            <a:r>
              <a:rPr lang="en-US" dirty="0" smtClean="0">
                <a:latin typeface="Times New Roman" pitchFamily="18" charset="0"/>
                <a:cs typeface="Times New Roman" pitchFamily="18" charset="0"/>
              </a:rPr>
              <a:t>In system communication</a:t>
            </a:r>
          </a:p>
          <a:p>
            <a:pPr marL="742950" lvl="1" indent="-285750">
              <a:spcAft>
                <a:spcPts val="600"/>
              </a:spcAft>
              <a:buFont typeface="Wingdings" pitchFamily="2" charset="2"/>
              <a:buChar char="Ø"/>
            </a:pPr>
            <a:r>
              <a:rPr lang="en-US" dirty="0" smtClean="0">
                <a:latin typeface="Times New Roman" pitchFamily="18" charset="0"/>
                <a:cs typeface="Times New Roman" pitchFamily="18" charset="0"/>
              </a:rPr>
              <a:t>New </a:t>
            </a:r>
            <a:r>
              <a:rPr lang="en-US" dirty="0">
                <a:latin typeface="Times New Roman" pitchFamily="18" charset="0"/>
                <a:cs typeface="Times New Roman" pitchFamily="18" charset="0"/>
              </a:rPr>
              <a:t>help site </a:t>
            </a:r>
            <a:r>
              <a:rPr lang="en-US" dirty="0" smtClean="0">
                <a:latin typeface="Times New Roman" pitchFamily="18" charset="0"/>
                <a:cs typeface="Times New Roman" pitchFamily="18" charset="0"/>
              </a:rPr>
              <a:t>(</a:t>
            </a:r>
            <a:r>
              <a:rPr lang="en-US" u="sng" dirty="0" smtClean="0">
                <a:solidFill>
                  <a:srgbClr val="0078D2"/>
                </a:solidFill>
                <a:latin typeface="Times New Roman" pitchFamily="18" charset="0"/>
                <a:cs typeface="Times New Roman" pitchFamily="18" charset="0"/>
              </a:rPr>
              <a:t>http://www.csde.state.ct.us/public/eds/</a:t>
            </a:r>
            <a:r>
              <a:rPr lang="en-US" dirty="0" smtClean="0">
                <a:latin typeface="Times New Roman" pitchFamily="18" charset="0"/>
                <a:cs typeface="Times New Roman" pitchFamily="18" charset="0"/>
              </a:rPr>
              <a:t>) </a:t>
            </a:r>
          </a:p>
        </p:txBody>
      </p:sp>
    </p:spTree>
    <p:extLst>
      <p:ext uri="{BB962C8B-B14F-4D97-AF65-F5344CB8AC3E}">
        <p14:creationId xmlns:p14="http://schemas.microsoft.com/office/powerpoint/2010/main" val="24119231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598" y="152400"/>
            <a:ext cx="8183880" cy="838200"/>
          </a:xfrm>
        </p:spPr>
        <p:txBody>
          <a:bodyPr>
            <a:normAutofit/>
          </a:bodyPr>
          <a:lstStyle/>
          <a:p>
            <a:pPr algn="ctr"/>
            <a:r>
              <a:rPr lang="en-US" sz="4000" dirty="0" smtClean="0">
                <a:latin typeface="Times New Roman" pitchFamily="18" charset="0"/>
                <a:cs typeface="Times New Roman" pitchFamily="18" charset="0"/>
              </a:rPr>
              <a:t>How it Works</a:t>
            </a:r>
            <a:endParaRPr lang="en-US" sz="4000" dirty="0">
              <a:latin typeface="Times New Roman" pitchFamily="18" charset="0"/>
              <a:cs typeface="Times New Roman" pitchFamily="18" charset="0"/>
            </a:endParaRPr>
          </a:p>
        </p:txBody>
      </p:sp>
      <p:sp>
        <p:nvSpPr>
          <p:cNvPr id="3" name="TextBox 2"/>
          <p:cNvSpPr txBox="1"/>
          <p:nvPr/>
        </p:nvSpPr>
        <p:spPr>
          <a:xfrm>
            <a:off x="495300" y="990600"/>
            <a:ext cx="8153400" cy="2308324"/>
          </a:xfrm>
          <a:prstGeom prst="rect">
            <a:avLst/>
          </a:prstGeom>
          <a:noFill/>
        </p:spPr>
        <p:txBody>
          <a:bodyPr wrap="square" rtlCol="0">
            <a:spAutoFit/>
          </a:bodyPr>
          <a:lstStyle/>
          <a:p>
            <a:r>
              <a:rPr lang="en-US" dirty="0" smtClean="0">
                <a:latin typeface="Times New Roman" pitchFamily="18" charset="0"/>
                <a:cs typeface="Times New Roman" pitchFamily="18" charset="0"/>
              </a:rPr>
              <a:t>While the EDS will have direct entry functionality, it is designed for most districts to use data uploads.  The system will accept two different comma separated value (CSV) files.  They are:</a:t>
            </a:r>
          </a:p>
          <a:p>
            <a:pPr marL="285750" indent="-285750">
              <a:buFont typeface="Wingdings" pitchFamily="2" charset="2"/>
              <a:buChar char="Ø"/>
            </a:pPr>
            <a:r>
              <a:rPr lang="en-US" dirty="0" smtClean="0">
                <a:latin typeface="Times New Roman" pitchFamily="18" charset="0"/>
                <a:cs typeface="Times New Roman" pitchFamily="18" charset="0"/>
              </a:rPr>
              <a:t>Core File – The information about the educator themselves (gender, date of birth, etc.).  One record for each educator per district.</a:t>
            </a:r>
          </a:p>
          <a:p>
            <a:pPr marL="285750" indent="-285750">
              <a:buFont typeface="Wingdings" pitchFamily="2" charset="2"/>
              <a:buChar char="Ø"/>
            </a:pPr>
            <a:endParaRPr lang="en-US" dirty="0" smtClean="0">
              <a:latin typeface="Times New Roman" pitchFamily="18" charset="0"/>
              <a:cs typeface="Times New Roman" pitchFamily="18" charset="0"/>
            </a:endParaRPr>
          </a:p>
          <a:p>
            <a:pPr marL="285750" indent="-285750">
              <a:buFont typeface="Wingdings" pitchFamily="2" charset="2"/>
              <a:buChar char="Ø"/>
            </a:pPr>
            <a:r>
              <a:rPr lang="en-US" dirty="0" smtClean="0">
                <a:latin typeface="Times New Roman" pitchFamily="18" charset="0"/>
                <a:cs typeface="Times New Roman" pitchFamily="18" charset="0"/>
              </a:rPr>
              <a:t>Assignment File – This is about the different roles that the educators fill.  In this file, an educator can have multiple records. </a:t>
            </a:r>
          </a:p>
        </p:txBody>
      </p:sp>
      <p:sp>
        <p:nvSpPr>
          <p:cNvPr id="7" name="Rectangle 6"/>
          <p:cNvSpPr/>
          <p:nvPr/>
        </p:nvSpPr>
        <p:spPr>
          <a:xfrm>
            <a:off x="2438400" y="3733800"/>
            <a:ext cx="1219200" cy="9906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86400" y="3733800"/>
            <a:ext cx="1143000" cy="9906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2438400" y="4058734"/>
            <a:ext cx="1219200" cy="369332"/>
          </a:xfrm>
          <a:prstGeom prst="rect">
            <a:avLst/>
          </a:prstGeom>
          <a:noFill/>
        </p:spPr>
        <p:txBody>
          <a:bodyPr wrap="square" rtlCol="0">
            <a:spAutoFit/>
          </a:bodyPr>
          <a:lstStyle/>
          <a:p>
            <a:pPr algn="ctr"/>
            <a:r>
              <a:rPr lang="en-US" dirty="0" smtClean="0">
                <a:latin typeface="Times New Roman" pitchFamily="18" charset="0"/>
                <a:cs typeface="Times New Roman" pitchFamily="18" charset="0"/>
              </a:rPr>
              <a:t>CORE</a:t>
            </a:r>
            <a:endParaRPr lang="en-US" dirty="0">
              <a:latin typeface="Times New Roman" pitchFamily="18" charset="0"/>
              <a:cs typeface="Times New Roman" pitchFamily="18" charset="0"/>
            </a:endParaRPr>
          </a:p>
        </p:txBody>
      </p:sp>
      <p:sp>
        <p:nvSpPr>
          <p:cNvPr id="12" name="TextBox 11"/>
          <p:cNvSpPr txBox="1"/>
          <p:nvPr/>
        </p:nvSpPr>
        <p:spPr>
          <a:xfrm>
            <a:off x="5486400" y="4050268"/>
            <a:ext cx="1117602" cy="369332"/>
          </a:xfrm>
          <a:prstGeom prst="rect">
            <a:avLst/>
          </a:prstGeom>
          <a:noFill/>
        </p:spPr>
        <p:txBody>
          <a:bodyPr wrap="square" rtlCol="0">
            <a:spAutoFit/>
          </a:bodyPr>
          <a:lstStyle/>
          <a:p>
            <a:pPr algn="ctr"/>
            <a:r>
              <a:rPr lang="en-US" dirty="0" smtClean="0">
                <a:latin typeface="Times New Roman" pitchFamily="18" charset="0"/>
                <a:cs typeface="Times New Roman" pitchFamily="18" charset="0"/>
              </a:rPr>
              <a:t>ASSIGN.</a:t>
            </a:r>
            <a:endParaRPr lang="en-US" dirty="0">
              <a:latin typeface="Times New Roman" pitchFamily="18" charset="0"/>
              <a:cs typeface="Times New Roman" pitchFamily="18" charset="0"/>
            </a:endParaRPr>
          </a:p>
        </p:txBody>
      </p:sp>
      <p:sp>
        <p:nvSpPr>
          <p:cNvPr id="15" name="Oval 14"/>
          <p:cNvSpPr/>
          <p:nvPr/>
        </p:nvSpPr>
        <p:spPr>
          <a:xfrm>
            <a:off x="3810000" y="5181600"/>
            <a:ext cx="1524000" cy="7620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4148665" y="5377934"/>
            <a:ext cx="838200" cy="369332"/>
          </a:xfrm>
          <a:prstGeom prst="rect">
            <a:avLst/>
          </a:prstGeom>
          <a:noFill/>
        </p:spPr>
        <p:txBody>
          <a:bodyPr wrap="square" rtlCol="0">
            <a:spAutoFit/>
          </a:bodyPr>
          <a:lstStyle/>
          <a:p>
            <a:pPr algn="ctr"/>
            <a:r>
              <a:rPr lang="en-US" dirty="0" smtClean="0">
                <a:latin typeface="Times New Roman" pitchFamily="18" charset="0"/>
                <a:cs typeface="Times New Roman" pitchFamily="18" charset="0"/>
              </a:rPr>
              <a:t>EDS</a:t>
            </a:r>
            <a:endParaRPr lang="en-US" dirty="0">
              <a:latin typeface="Times New Roman" pitchFamily="18" charset="0"/>
              <a:cs typeface="Times New Roman" pitchFamily="18" charset="0"/>
            </a:endParaRPr>
          </a:p>
        </p:txBody>
      </p:sp>
      <p:cxnSp>
        <p:nvCxnSpPr>
          <p:cNvPr id="18" name="Straight Arrow Connector 17"/>
          <p:cNvCxnSpPr>
            <a:endCxn id="15" idx="1"/>
          </p:cNvCxnSpPr>
          <p:nvPr/>
        </p:nvCxnSpPr>
        <p:spPr>
          <a:xfrm>
            <a:off x="3657600" y="4724400"/>
            <a:ext cx="375585" cy="568792"/>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endCxn id="15" idx="7"/>
          </p:cNvCxnSpPr>
          <p:nvPr/>
        </p:nvCxnSpPr>
        <p:spPr>
          <a:xfrm flipH="1">
            <a:off x="5110815" y="4724400"/>
            <a:ext cx="375585" cy="568792"/>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124200" y="4885210"/>
            <a:ext cx="721192" cy="338554"/>
          </a:xfrm>
          <a:prstGeom prst="rect">
            <a:avLst/>
          </a:prstGeom>
          <a:noFill/>
        </p:spPr>
        <p:txBody>
          <a:bodyPr wrap="square" rtlCol="0">
            <a:spAutoFit/>
          </a:bodyPr>
          <a:lstStyle/>
          <a:p>
            <a:r>
              <a:rPr lang="en-US" sz="1600" dirty="0" smtClean="0">
                <a:latin typeface="Times New Roman" pitchFamily="18" charset="0"/>
                <a:cs typeface="Times New Roman" pitchFamily="18" charset="0"/>
              </a:rPr>
              <a:t>Step 1</a:t>
            </a:r>
            <a:endParaRPr lang="en-US" sz="1600" dirty="0">
              <a:latin typeface="Times New Roman" pitchFamily="18" charset="0"/>
              <a:cs typeface="Times New Roman" pitchFamily="18" charset="0"/>
            </a:endParaRPr>
          </a:p>
        </p:txBody>
      </p:sp>
      <p:sp>
        <p:nvSpPr>
          <p:cNvPr id="26" name="TextBox 25"/>
          <p:cNvSpPr txBox="1"/>
          <p:nvPr/>
        </p:nvSpPr>
        <p:spPr>
          <a:xfrm>
            <a:off x="5298607" y="4885210"/>
            <a:ext cx="759293" cy="338554"/>
          </a:xfrm>
          <a:prstGeom prst="rect">
            <a:avLst/>
          </a:prstGeom>
          <a:noFill/>
        </p:spPr>
        <p:txBody>
          <a:bodyPr wrap="square" rtlCol="0">
            <a:spAutoFit/>
          </a:bodyPr>
          <a:lstStyle/>
          <a:p>
            <a:r>
              <a:rPr lang="en-US" sz="1600" dirty="0" smtClean="0">
                <a:latin typeface="Times New Roman" pitchFamily="18" charset="0"/>
                <a:cs typeface="Times New Roman" pitchFamily="18" charset="0"/>
              </a:rPr>
              <a:t>Step 2</a:t>
            </a:r>
            <a:endParaRPr lang="en-US" sz="1600" dirty="0">
              <a:latin typeface="Times New Roman" pitchFamily="18" charset="0"/>
              <a:cs typeface="Times New Roman" pitchFamily="18" charset="0"/>
            </a:endParaRPr>
          </a:p>
        </p:txBody>
      </p:sp>
    </p:spTree>
    <p:extLst>
      <p:ext uri="{BB962C8B-B14F-4D97-AF65-F5344CB8AC3E}">
        <p14:creationId xmlns:p14="http://schemas.microsoft.com/office/powerpoint/2010/main" val="3038038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598" y="152400"/>
            <a:ext cx="8183880" cy="838200"/>
          </a:xfrm>
        </p:spPr>
        <p:txBody>
          <a:bodyPr>
            <a:normAutofit/>
          </a:bodyPr>
          <a:lstStyle/>
          <a:p>
            <a:pPr algn="ctr"/>
            <a:r>
              <a:rPr lang="en-US" sz="4000" dirty="0" smtClean="0">
                <a:latin typeface="Times New Roman" pitchFamily="18" charset="0"/>
                <a:cs typeface="Times New Roman" pitchFamily="18" charset="0"/>
              </a:rPr>
              <a:t>How it Works</a:t>
            </a:r>
            <a:endParaRPr lang="en-US" sz="4000" dirty="0">
              <a:latin typeface="Times New Roman" pitchFamily="18" charset="0"/>
              <a:cs typeface="Times New Roman" pitchFamily="18" charset="0"/>
            </a:endParaRPr>
          </a:p>
        </p:txBody>
      </p:sp>
      <p:sp>
        <p:nvSpPr>
          <p:cNvPr id="3" name="TextBox 2"/>
          <p:cNvSpPr txBox="1"/>
          <p:nvPr/>
        </p:nvSpPr>
        <p:spPr>
          <a:xfrm>
            <a:off x="491065" y="1356479"/>
            <a:ext cx="8153400" cy="3139321"/>
          </a:xfrm>
          <a:prstGeom prst="rect">
            <a:avLst/>
          </a:prstGeom>
          <a:noFill/>
        </p:spPr>
        <p:txBody>
          <a:bodyPr wrap="square" rtlCol="0">
            <a:spAutoFit/>
          </a:bodyPr>
          <a:lstStyle/>
          <a:p>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In year 1 (2014-15), districts will need to load a Core file for all active staff in their district.  Only staff that are active at the beginning of your school year should be included (so leave out those staff that left over summer).  After that initial load, you’ll only upload files to submit changes (new staff, changes to existing staff, staff leaving).</a:t>
            </a: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The assignment file will need to be uploaded annually.  Assignment data will NOT be rolled over from one year to the next.  As staff change positions, you will need to exit them from one role and enter them into their new role.  Only educators in the CORE file will be accepted.</a:t>
            </a:r>
            <a:endParaRPr lang="en-US" dirty="0">
              <a:latin typeface="Times New Roman" pitchFamily="18" charset="0"/>
              <a:cs typeface="Times New Roman" pitchFamily="18" charset="0"/>
            </a:endParaRPr>
          </a:p>
        </p:txBody>
      </p:sp>
      <p:sp>
        <p:nvSpPr>
          <p:cNvPr id="5" name="TextBox 4"/>
          <p:cNvSpPr txBox="1"/>
          <p:nvPr/>
        </p:nvSpPr>
        <p:spPr>
          <a:xfrm>
            <a:off x="1600200" y="5105400"/>
            <a:ext cx="6858000" cy="1077218"/>
          </a:xfrm>
          <a:prstGeom prst="rect">
            <a:avLst/>
          </a:prstGeom>
          <a:noFill/>
        </p:spPr>
        <p:txBody>
          <a:bodyPr wrap="square" rtlCol="0">
            <a:spAutoFit/>
          </a:bodyPr>
          <a:lstStyle/>
          <a:p>
            <a:r>
              <a:rPr lang="en-US" sz="3200" b="1" dirty="0" smtClean="0">
                <a:solidFill>
                  <a:srgbClr val="FF0000"/>
                </a:solidFill>
                <a:latin typeface="Times New Roman" pitchFamily="18" charset="0"/>
                <a:cs typeface="Times New Roman" pitchFamily="18" charset="0"/>
              </a:rPr>
              <a:t>As always, it is CRITICAL you keep these data up-to-date.</a:t>
            </a:r>
            <a:r>
              <a:rPr lang="en-US" sz="3200"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1031551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598" y="152400"/>
            <a:ext cx="8183880" cy="838200"/>
          </a:xfrm>
        </p:spPr>
        <p:txBody>
          <a:bodyPr>
            <a:normAutofit/>
          </a:bodyPr>
          <a:lstStyle/>
          <a:p>
            <a:pPr algn="ctr"/>
            <a:r>
              <a:rPr lang="en-US" sz="4000" dirty="0" smtClean="0">
                <a:latin typeface="Times New Roman" pitchFamily="18" charset="0"/>
                <a:cs typeface="Times New Roman" pitchFamily="18" charset="0"/>
              </a:rPr>
              <a:t>How it Works</a:t>
            </a:r>
            <a:endParaRPr lang="en-US" sz="4000" dirty="0">
              <a:latin typeface="Times New Roman" pitchFamily="18" charset="0"/>
              <a:cs typeface="Times New Roman" pitchFamily="18" charset="0"/>
            </a:endParaRPr>
          </a:p>
        </p:txBody>
      </p:sp>
      <p:sp>
        <p:nvSpPr>
          <p:cNvPr id="7" name="TextBox 6"/>
          <p:cNvSpPr txBox="1"/>
          <p:nvPr/>
        </p:nvSpPr>
        <p:spPr>
          <a:xfrm>
            <a:off x="848264" y="1411069"/>
            <a:ext cx="7457536" cy="646331"/>
          </a:xfrm>
          <a:prstGeom prst="rect">
            <a:avLst/>
          </a:prstGeom>
          <a:noFill/>
        </p:spPr>
        <p:txBody>
          <a:bodyPr wrap="square" rtlCol="0">
            <a:spAutoFit/>
          </a:bodyPr>
          <a:lstStyle/>
          <a:p>
            <a:r>
              <a:rPr lang="en-US" dirty="0" smtClean="0">
                <a:latin typeface="Times New Roman" pitchFamily="18" charset="0"/>
                <a:cs typeface="Times New Roman" pitchFamily="18" charset="0"/>
              </a:rPr>
              <a:t>The table below outlines how things will be reported in EDS for year 1 and after.  </a:t>
            </a:r>
            <a:endParaRPr lang="en-US" dirty="0">
              <a:latin typeface="Times New Roman" pitchFamily="18" charset="0"/>
              <a:cs typeface="Times New Roman" pitchFamily="18"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3818247182"/>
              </p:ext>
            </p:extLst>
          </p:nvPr>
        </p:nvGraphicFramePr>
        <p:xfrm>
          <a:off x="897148" y="2286000"/>
          <a:ext cx="7315200" cy="2540000"/>
        </p:xfrm>
        <a:graphic>
          <a:graphicData uri="http://schemas.openxmlformats.org/drawingml/2006/table">
            <a:tbl>
              <a:tblPr firstRow="1" bandRow="1">
                <a:tableStyleId>{5940675A-B579-460E-94D1-54222C63F5DA}</a:tableStyleId>
              </a:tblPr>
              <a:tblGrid>
                <a:gridCol w="1447800"/>
                <a:gridCol w="1455979"/>
                <a:gridCol w="2049221"/>
                <a:gridCol w="2362200"/>
              </a:tblGrid>
              <a:tr h="508000">
                <a:tc>
                  <a:txBody>
                    <a:bodyPr/>
                    <a:lstStyle/>
                    <a:p>
                      <a:r>
                        <a:rPr lang="en-US" sz="2400" i="0" dirty="0" smtClean="0">
                          <a:latin typeface="Times New Roman" pitchFamily="18" charset="0"/>
                          <a:cs typeface="Times New Roman" pitchFamily="18" charset="0"/>
                        </a:rPr>
                        <a:t> </a:t>
                      </a:r>
                      <a:endParaRPr lang="en-US" sz="2400" i="0" dirty="0">
                        <a:latin typeface="Times New Roman" pitchFamily="18" charset="0"/>
                        <a:cs typeface="Times New Roman" pitchFamily="18" charset="0"/>
                      </a:endParaRPr>
                    </a:p>
                  </a:txBody>
                  <a:tcPr/>
                </a:tc>
                <a:tc>
                  <a:txBody>
                    <a:bodyPr/>
                    <a:lstStyle/>
                    <a:p>
                      <a:endParaRPr lang="en-US" sz="2400" i="0" dirty="0">
                        <a:latin typeface="Times New Roman" pitchFamily="18" charset="0"/>
                        <a:cs typeface="Times New Roman" pitchFamily="18" charset="0"/>
                      </a:endParaRPr>
                    </a:p>
                  </a:txBody>
                  <a:tcPr/>
                </a:tc>
                <a:tc>
                  <a:txBody>
                    <a:bodyPr/>
                    <a:lstStyle/>
                    <a:p>
                      <a:r>
                        <a:rPr lang="en-US" sz="2400" i="0" dirty="0" smtClean="0">
                          <a:latin typeface="Times New Roman" pitchFamily="18" charset="0"/>
                          <a:cs typeface="Times New Roman" pitchFamily="18" charset="0"/>
                        </a:rPr>
                        <a:t>CORE</a:t>
                      </a:r>
                      <a:endParaRPr lang="en-US" sz="2400" i="0" dirty="0">
                        <a:latin typeface="Times New Roman" pitchFamily="18" charset="0"/>
                        <a:cs typeface="Times New Roman" pitchFamily="18" charset="0"/>
                      </a:endParaRPr>
                    </a:p>
                  </a:txBody>
                  <a:tcPr/>
                </a:tc>
                <a:tc>
                  <a:txBody>
                    <a:bodyPr/>
                    <a:lstStyle/>
                    <a:p>
                      <a:r>
                        <a:rPr lang="en-US" sz="2400" i="0" dirty="0" smtClean="0">
                          <a:latin typeface="Times New Roman" pitchFamily="18" charset="0"/>
                          <a:cs typeface="Times New Roman" pitchFamily="18" charset="0"/>
                        </a:rPr>
                        <a:t>ASSIGNMENT</a:t>
                      </a:r>
                      <a:endParaRPr lang="en-US" sz="2400" i="0" dirty="0">
                        <a:latin typeface="Times New Roman" pitchFamily="18" charset="0"/>
                        <a:cs typeface="Times New Roman" pitchFamily="18" charset="0"/>
                      </a:endParaRPr>
                    </a:p>
                  </a:txBody>
                  <a:tcPr/>
                </a:tc>
              </a:tr>
              <a:tr h="508000">
                <a:tc rowSpan="2">
                  <a:txBody>
                    <a:bodyPr/>
                    <a:lstStyle/>
                    <a:p>
                      <a:r>
                        <a:rPr lang="en-US" sz="2400" i="0" dirty="0" smtClean="0">
                          <a:latin typeface="Times New Roman" pitchFamily="18" charset="0"/>
                          <a:cs typeface="Times New Roman" pitchFamily="18" charset="0"/>
                        </a:rPr>
                        <a:t>Year 1</a:t>
                      </a:r>
                      <a:endParaRPr lang="en-US" sz="2400" i="0" dirty="0">
                        <a:latin typeface="Times New Roman" pitchFamily="18" charset="0"/>
                        <a:cs typeface="Times New Roman" pitchFamily="18" charset="0"/>
                      </a:endParaRPr>
                    </a:p>
                  </a:txBody>
                  <a:tcPr anchor="ctr"/>
                </a:tc>
                <a:tc>
                  <a:txBody>
                    <a:bodyPr/>
                    <a:lstStyle/>
                    <a:p>
                      <a:r>
                        <a:rPr lang="en-US" sz="1800" i="0" dirty="0" smtClean="0">
                          <a:latin typeface="Times New Roman" pitchFamily="18" charset="0"/>
                          <a:cs typeface="Times New Roman" pitchFamily="18" charset="0"/>
                        </a:rPr>
                        <a:t>Initial</a:t>
                      </a:r>
                      <a:endParaRPr lang="en-US" sz="1800" i="0" dirty="0">
                        <a:latin typeface="Times New Roman" pitchFamily="18" charset="0"/>
                        <a:cs typeface="Times New Roman" pitchFamily="18" charset="0"/>
                      </a:endParaRPr>
                    </a:p>
                  </a:txBody>
                  <a:tcPr/>
                </a:tc>
                <a:tc>
                  <a:txBody>
                    <a:bodyPr/>
                    <a:lstStyle/>
                    <a:p>
                      <a:r>
                        <a:rPr lang="en-US" sz="2400" i="0" dirty="0" smtClean="0">
                          <a:latin typeface="Times New Roman" pitchFamily="18" charset="0"/>
                          <a:cs typeface="Times New Roman" pitchFamily="18" charset="0"/>
                        </a:rPr>
                        <a:t>All Staff</a:t>
                      </a:r>
                      <a:endParaRPr lang="en-US" sz="2400" i="0" dirty="0">
                        <a:latin typeface="Times New Roman" pitchFamily="18" charset="0"/>
                        <a:cs typeface="Times New Roman" pitchFamily="18" charset="0"/>
                      </a:endParaRPr>
                    </a:p>
                  </a:txBody>
                  <a:tcPr>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i="0" dirty="0" smtClean="0">
                          <a:latin typeface="Times New Roman" pitchFamily="18" charset="0"/>
                          <a:cs typeface="Times New Roman" pitchFamily="18" charset="0"/>
                        </a:rPr>
                        <a:t>All Staff</a:t>
                      </a:r>
                    </a:p>
                  </a:txBody>
                  <a:tcPr>
                    <a:solidFill>
                      <a:schemeClr val="accent2">
                        <a:lumMod val="40000"/>
                        <a:lumOff val="60000"/>
                      </a:schemeClr>
                    </a:solidFill>
                  </a:tcPr>
                </a:tc>
              </a:tr>
              <a:tr h="508000">
                <a:tc vMerge="1">
                  <a:txBody>
                    <a:bodyPr/>
                    <a:lstStyle/>
                    <a:p>
                      <a:endParaRPr lang="en-US" sz="2400" i="0" dirty="0">
                        <a:latin typeface="Times New Roman" pitchFamily="18" charset="0"/>
                        <a:cs typeface="Times New Roman" pitchFamily="18" charset="0"/>
                      </a:endParaRPr>
                    </a:p>
                  </a:txBody>
                  <a:tcPr/>
                </a:tc>
                <a:tc>
                  <a:txBody>
                    <a:bodyPr/>
                    <a:lstStyle/>
                    <a:p>
                      <a:r>
                        <a:rPr lang="en-US" sz="1800" i="0" dirty="0" smtClean="0">
                          <a:latin typeface="Times New Roman" pitchFamily="18" charset="0"/>
                          <a:cs typeface="Times New Roman" pitchFamily="18" charset="0"/>
                        </a:rPr>
                        <a:t>Ongoing</a:t>
                      </a:r>
                      <a:endParaRPr lang="en-US" sz="1800" i="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i="0" dirty="0" smtClean="0">
                          <a:latin typeface="Times New Roman" pitchFamily="18" charset="0"/>
                          <a:cs typeface="Times New Roman" pitchFamily="18" charset="0"/>
                        </a:rPr>
                        <a:t>Changes</a:t>
                      </a:r>
                      <a:r>
                        <a:rPr lang="en-US" sz="2400" i="0" baseline="0" dirty="0" smtClean="0">
                          <a:latin typeface="Times New Roman" pitchFamily="18" charset="0"/>
                          <a:cs typeface="Times New Roman" pitchFamily="18" charset="0"/>
                        </a:rPr>
                        <a:t> Only</a:t>
                      </a:r>
                      <a:endParaRPr lang="en-US" sz="2400" i="0" dirty="0" smtClean="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i="0" dirty="0" smtClean="0">
                          <a:latin typeface="Times New Roman" pitchFamily="18" charset="0"/>
                          <a:cs typeface="Times New Roman" pitchFamily="18" charset="0"/>
                        </a:rPr>
                        <a:t>Changes</a:t>
                      </a:r>
                      <a:r>
                        <a:rPr lang="en-US" sz="2400" i="0" baseline="0" dirty="0" smtClean="0">
                          <a:latin typeface="Times New Roman" pitchFamily="18" charset="0"/>
                          <a:cs typeface="Times New Roman" pitchFamily="18" charset="0"/>
                        </a:rPr>
                        <a:t> Only</a:t>
                      </a:r>
                      <a:endParaRPr lang="en-US" sz="2400" i="0" dirty="0" smtClean="0">
                        <a:latin typeface="Times New Roman" pitchFamily="18" charset="0"/>
                        <a:cs typeface="Times New Roman" pitchFamily="18" charset="0"/>
                      </a:endParaRPr>
                    </a:p>
                  </a:txBody>
                  <a:tcPr/>
                </a:tc>
              </a:tr>
              <a:tr h="508000">
                <a:tc rowSpan="2">
                  <a:txBody>
                    <a:bodyPr/>
                    <a:lstStyle/>
                    <a:p>
                      <a:r>
                        <a:rPr lang="en-US" sz="2400" i="0" dirty="0" smtClean="0">
                          <a:latin typeface="Times New Roman" pitchFamily="18" charset="0"/>
                          <a:cs typeface="Times New Roman" pitchFamily="18" charset="0"/>
                        </a:rPr>
                        <a:t>Year 2 &amp; beyond</a:t>
                      </a:r>
                      <a:endParaRPr lang="en-US" sz="2400" i="0" dirty="0">
                        <a:latin typeface="Times New Roman" pitchFamily="18" charset="0"/>
                        <a:cs typeface="Times New Roman" pitchFamily="18" charset="0"/>
                      </a:endParaRPr>
                    </a:p>
                  </a:txBody>
                  <a:tcPr anchor="ctr"/>
                </a:tc>
                <a:tc>
                  <a:txBody>
                    <a:bodyPr/>
                    <a:lstStyle/>
                    <a:p>
                      <a:r>
                        <a:rPr lang="en-US" sz="1800" i="0" dirty="0" smtClean="0">
                          <a:latin typeface="Times New Roman" pitchFamily="18" charset="0"/>
                          <a:cs typeface="Times New Roman" pitchFamily="18" charset="0"/>
                        </a:rPr>
                        <a:t>Initial</a:t>
                      </a:r>
                      <a:endParaRPr lang="en-US" sz="1800" i="0" dirty="0">
                        <a:latin typeface="Times New Roman" pitchFamily="18" charset="0"/>
                        <a:cs typeface="Times New Roman" pitchFamily="18" charset="0"/>
                      </a:endParaRPr>
                    </a:p>
                  </a:txBody>
                  <a:tcPr/>
                </a:tc>
                <a:tc>
                  <a:txBody>
                    <a:bodyPr/>
                    <a:lstStyle/>
                    <a:p>
                      <a:r>
                        <a:rPr lang="en-US" sz="2400" i="0" dirty="0" smtClean="0">
                          <a:latin typeface="Times New Roman" pitchFamily="18" charset="0"/>
                          <a:cs typeface="Times New Roman" pitchFamily="18" charset="0"/>
                        </a:rPr>
                        <a:t>Changes</a:t>
                      </a:r>
                      <a:r>
                        <a:rPr lang="en-US" sz="2400" i="0" baseline="0" dirty="0" smtClean="0">
                          <a:latin typeface="Times New Roman" pitchFamily="18" charset="0"/>
                          <a:cs typeface="Times New Roman" pitchFamily="18" charset="0"/>
                        </a:rPr>
                        <a:t> Only</a:t>
                      </a:r>
                      <a:endParaRPr lang="en-US" sz="2400" i="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i="0" dirty="0" smtClean="0">
                          <a:latin typeface="Times New Roman" pitchFamily="18" charset="0"/>
                          <a:cs typeface="Times New Roman" pitchFamily="18" charset="0"/>
                        </a:rPr>
                        <a:t>All Staff</a:t>
                      </a:r>
                      <a:endParaRPr lang="en-US" sz="2400" i="0" dirty="0">
                        <a:latin typeface="Times New Roman" pitchFamily="18" charset="0"/>
                        <a:cs typeface="Times New Roman" pitchFamily="18" charset="0"/>
                      </a:endParaRPr>
                    </a:p>
                  </a:txBody>
                  <a:tcPr>
                    <a:solidFill>
                      <a:schemeClr val="accent2">
                        <a:lumMod val="40000"/>
                        <a:lumOff val="60000"/>
                      </a:schemeClr>
                    </a:solidFill>
                  </a:tcPr>
                </a:tc>
              </a:tr>
              <a:tr h="508000">
                <a:tc vMerge="1">
                  <a:txBody>
                    <a:bodyPr/>
                    <a:lstStyle/>
                    <a:p>
                      <a:endParaRPr lang="en-US" sz="2400" i="0" dirty="0">
                        <a:latin typeface="Times New Roman" pitchFamily="18" charset="0"/>
                        <a:cs typeface="Times New Roman" pitchFamily="18" charset="0"/>
                      </a:endParaRPr>
                    </a:p>
                  </a:txBody>
                  <a:tcPr/>
                </a:tc>
                <a:tc>
                  <a:txBody>
                    <a:bodyPr/>
                    <a:lstStyle/>
                    <a:p>
                      <a:r>
                        <a:rPr lang="en-US" sz="1800" i="0" dirty="0" smtClean="0">
                          <a:latin typeface="Times New Roman" pitchFamily="18" charset="0"/>
                          <a:cs typeface="Times New Roman" pitchFamily="18" charset="0"/>
                        </a:rPr>
                        <a:t>Ongoing</a:t>
                      </a:r>
                      <a:endParaRPr lang="en-US" sz="1800" i="0" dirty="0">
                        <a:latin typeface="Times New Roman" pitchFamily="18" charset="0"/>
                        <a:cs typeface="Times New Roman" pitchFamily="18" charset="0"/>
                      </a:endParaRPr>
                    </a:p>
                  </a:txBody>
                  <a:tcPr/>
                </a:tc>
                <a:tc>
                  <a:txBody>
                    <a:bodyPr/>
                    <a:lstStyle/>
                    <a:p>
                      <a:r>
                        <a:rPr lang="en-US" sz="2400" i="0" dirty="0" smtClean="0">
                          <a:latin typeface="Times New Roman" pitchFamily="18" charset="0"/>
                          <a:cs typeface="Times New Roman" pitchFamily="18" charset="0"/>
                        </a:rPr>
                        <a:t>Changes Only</a:t>
                      </a:r>
                      <a:endParaRPr lang="en-US" sz="2400" i="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i="0" dirty="0" smtClean="0">
                          <a:latin typeface="Times New Roman" pitchFamily="18" charset="0"/>
                          <a:cs typeface="Times New Roman" pitchFamily="18" charset="0"/>
                        </a:rPr>
                        <a:t>Changes</a:t>
                      </a:r>
                      <a:r>
                        <a:rPr lang="en-US" sz="2400" i="0" baseline="0" dirty="0" smtClean="0">
                          <a:latin typeface="Times New Roman" pitchFamily="18" charset="0"/>
                          <a:cs typeface="Times New Roman" pitchFamily="18" charset="0"/>
                        </a:rPr>
                        <a:t> Only</a:t>
                      </a:r>
                      <a:endParaRPr lang="en-US" sz="2400" i="0" dirty="0" smtClean="0">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val="22469165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598" y="152400"/>
            <a:ext cx="8183880" cy="838200"/>
          </a:xfrm>
        </p:spPr>
        <p:txBody>
          <a:bodyPr>
            <a:normAutofit/>
          </a:bodyPr>
          <a:lstStyle/>
          <a:p>
            <a:pPr algn="ctr"/>
            <a:r>
              <a:rPr lang="en-US" sz="4000" dirty="0" smtClean="0">
                <a:latin typeface="Times New Roman" pitchFamily="18" charset="0"/>
                <a:cs typeface="Times New Roman" pitchFamily="18" charset="0"/>
              </a:rPr>
              <a:t>Core File</a:t>
            </a:r>
            <a:endParaRPr lang="en-US" sz="4000" dirty="0">
              <a:latin typeface="Times New Roman" pitchFamily="18" charset="0"/>
              <a:cs typeface="Times New Roman"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389182563"/>
              </p:ext>
            </p:extLst>
          </p:nvPr>
        </p:nvGraphicFramePr>
        <p:xfrm>
          <a:off x="1024471" y="1447800"/>
          <a:ext cx="7603066" cy="4854833"/>
        </p:xfrm>
        <a:graphic>
          <a:graphicData uri="http://schemas.openxmlformats.org/drawingml/2006/table">
            <a:tbl>
              <a:tblPr>
                <a:tableStyleId>{5C22544A-7EE6-4342-B048-85BDC9FD1C3A}</a:tableStyleId>
              </a:tblPr>
              <a:tblGrid>
                <a:gridCol w="668866"/>
                <a:gridCol w="2885230"/>
                <a:gridCol w="619970"/>
                <a:gridCol w="3429000"/>
              </a:tblGrid>
              <a:tr h="468089">
                <a:tc>
                  <a:txBody>
                    <a:bodyPr/>
                    <a:lstStyle/>
                    <a:p>
                      <a:pPr algn="ctr" fontAlgn="ctr"/>
                      <a:r>
                        <a:rPr lang="en-US" sz="1400" u="none" strike="noStrike" dirty="0">
                          <a:effectLst/>
                          <a:latin typeface="Times New Roman" pitchFamily="18" charset="0"/>
                          <a:cs typeface="Times New Roman" pitchFamily="18" charset="0"/>
                        </a:rPr>
                        <a:t>Element #</a:t>
                      </a:r>
                      <a:endParaRPr lang="en-US" sz="1400" b="1" i="0" u="none" strike="noStrike" dirty="0">
                        <a:solidFill>
                          <a:srgbClr val="000000"/>
                        </a:solidFill>
                        <a:effectLst/>
                        <a:latin typeface="Times New Roman" pitchFamily="18" charset="0"/>
                        <a:cs typeface="Times New Roman" pitchFamily="18" charset="0"/>
                      </a:endParaRPr>
                    </a:p>
                  </a:txBody>
                  <a:tcPr marL="6493" marR="6493" marT="6493"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ctr"/>
                      <a:r>
                        <a:rPr lang="en-US" sz="1600" u="none" strike="noStrike" dirty="0">
                          <a:effectLst/>
                          <a:latin typeface="Times New Roman" pitchFamily="18" charset="0"/>
                          <a:cs typeface="Times New Roman" pitchFamily="18" charset="0"/>
                        </a:rPr>
                        <a:t>Field Name</a:t>
                      </a:r>
                      <a:endParaRPr lang="en-US" sz="1600" b="1" i="0" u="none" strike="noStrike" dirty="0">
                        <a:solidFill>
                          <a:srgbClr val="000000"/>
                        </a:solidFill>
                        <a:effectLst/>
                        <a:latin typeface="Times New Roman" pitchFamily="18" charset="0"/>
                        <a:cs typeface="Times New Roman" pitchFamily="18" charset="0"/>
                      </a:endParaRPr>
                    </a:p>
                  </a:txBody>
                  <a:tcPr marL="6493" marR="6493" marT="6493"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ctr"/>
                      <a:r>
                        <a:rPr lang="en-US" sz="1200" u="none" strike="noStrike" dirty="0">
                          <a:effectLst/>
                          <a:latin typeface="Times New Roman" pitchFamily="18" charset="0"/>
                          <a:cs typeface="Times New Roman" pitchFamily="18" charset="0"/>
                        </a:rPr>
                        <a:t>Element #</a:t>
                      </a:r>
                      <a:endParaRPr lang="en-US" sz="1200" b="1" i="0" u="none" strike="noStrike" dirty="0">
                        <a:solidFill>
                          <a:srgbClr val="000000"/>
                        </a:solidFill>
                        <a:effectLst/>
                        <a:latin typeface="Times New Roman" pitchFamily="18" charset="0"/>
                        <a:cs typeface="Times New Roman" pitchFamily="18" charset="0"/>
                      </a:endParaRPr>
                    </a:p>
                  </a:txBody>
                  <a:tcPr marL="6493" marR="6493" marT="6493"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ctr"/>
                      <a:r>
                        <a:rPr lang="en-US" sz="1600" u="none" strike="noStrike" dirty="0">
                          <a:effectLst/>
                          <a:latin typeface="Times New Roman" pitchFamily="18" charset="0"/>
                          <a:cs typeface="Times New Roman" pitchFamily="18" charset="0"/>
                        </a:rPr>
                        <a:t>Field Name</a:t>
                      </a:r>
                      <a:endParaRPr lang="en-US" sz="1600" b="1" i="0" u="none" strike="noStrike" dirty="0">
                        <a:solidFill>
                          <a:srgbClr val="000000"/>
                        </a:solidFill>
                        <a:effectLst/>
                        <a:latin typeface="Times New Roman" pitchFamily="18" charset="0"/>
                        <a:cs typeface="Times New Roman" pitchFamily="18" charset="0"/>
                      </a:endParaRPr>
                    </a:p>
                  </a:txBody>
                  <a:tcPr marL="6493" marR="6493" marT="6493"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r>
              <a:tr h="229645">
                <a:tc>
                  <a:txBody>
                    <a:bodyPr/>
                    <a:lstStyle/>
                    <a:p>
                      <a:pPr algn="ctr" fontAlgn="ctr"/>
                      <a:r>
                        <a:rPr lang="en-US" sz="1600" u="none" strike="noStrike" dirty="0">
                          <a:effectLst/>
                          <a:latin typeface="Times New Roman" pitchFamily="18" charset="0"/>
                          <a:cs typeface="Times New Roman" pitchFamily="18" charset="0"/>
                        </a:rPr>
                        <a:t>1</a:t>
                      </a:r>
                      <a:endParaRPr lang="en-US" sz="1600" b="0" i="0" u="none" strike="noStrike" dirty="0">
                        <a:solidFill>
                          <a:srgbClr val="000000"/>
                        </a:solidFill>
                        <a:effectLst/>
                        <a:latin typeface="Times New Roman" pitchFamily="18" charset="0"/>
                        <a:cs typeface="Times New Roman" pitchFamily="18" charset="0"/>
                      </a:endParaRPr>
                    </a:p>
                  </a:txBody>
                  <a:tcPr marL="6493" marR="6493" marT="6493" marB="0"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l" fontAlgn="ctr"/>
                      <a:r>
                        <a:rPr lang="en-US" sz="1600" u="none" strike="noStrike" dirty="0">
                          <a:effectLst/>
                          <a:latin typeface="Times New Roman" pitchFamily="18" charset="0"/>
                          <a:cs typeface="Times New Roman" pitchFamily="18" charset="0"/>
                        </a:rPr>
                        <a:t>Record Type</a:t>
                      </a:r>
                      <a:endParaRPr lang="en-US" sz="1600" b="0" i="0" u="none" strike="noStrike" dirty="0">
                        <a:solidFill>
                          <a:srgbClr val="000000"/>
                        </a:solidFill>
                        <a:effectLst/>
                        <a:latin typeface="Times New Roman" pitchFamily="18" charset="0"/>
                        <a:cs typeface="Times New Roman" pitchFamily="18" charset="0"/>
                      </a:endParaRPr>
                    </a:p>
                  </a:txBody>
                  <a:tcPr marL="6493" marR="6493" marT="6493" marB="0"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fontAlgn="ctr"/>
                      <a:r>
                        <a:rPr lang="en-US" sz="1600" u="none" strike="noStrike" dirty="0">
                          <a:effectLst/>
                          <a:latin typeface="Times New Roman" pitchFamily="18" charset="0"/>
                          <a:cs typeface="Times New Roman" pitchFamily="18" charset="0"/>
                        </a:rPr>
                        <a:t>13</a:t>
                      </a:r>
                      <a:endParaRPr lang="en-US" sz="1600" b="0" i="0" u="none" strike="noStrike" dirty="0">
                        <a:solidFill>
                          <a:srgbClr val="000000"/>
                        </a:solidFill>
                        <a:effectLst/>
                        <a:latin typeface="Times New Roman" pitchFamily="18" charset="0"/>
                        <a:cs typeface="Times New Roman" pitchFamily="18" charset="0"/>
                      </a:endParaRPr>
                    </a:p>
                  </a:txBody>
                  <a:tcPr marL="6493" marR="6493" marT="6493" marB="0"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l" fontAlgn="ctr"/>
                      <a:r>
                        <a:rPr lang="en-US" sz="1600" u="none" strike="noStrike" dirty="0">
                          <a:effectLst/>
                          <a:latin typeface="Times New Roman" pitchFamily="18" charset="0"/>
                          <a:cs typeface="Times New Roman" pitchFamily="18" charset="0"/>
                        </a:rPr>
                        <a:t>Highest Degree Code </a:t>
                      </a:r>
                      <a:endParaRPr lang="en-US" sz="1600" b="0" i="0" u="none" strike="noStrike" dirty="0">
                        <a:solidFill>
                          <a:srgbClr val="000000"/>
                        </a:solidFill>
                        <a:effectLst/>
                        <a:latin typeface="Times New Roman" pitchFamily="18" charset="0"/>
                        <a:cs typeface="Times New Roman" pitchFamily="18" charset="0"/>
                      </a:endParaRPr>
                    </a:p>
                  </a:txBody>
                  <a:tcPr marL="6493" marR="6493" marT="6493" marB="0" anchor="ctr">
                    <a:lnR w="12700" cap="flat" cmpd="sng" algn="ctr">
                      <a:solidFill>
                        <a:schemeClr val="tx1"/>
                      </a:solidFill>
                      <a:prstDash val="solid"/>
                      <a:round/>
                      <a:headEnd type="none" w="med" len="med"/>
                      <a:tailEnd type="none" w="med" len="med"/>
                    </a:lnR>
                    <a:solidFill>
                      <a:schemeClr val="bg1">
                        <a:lumMod val="95000"/>
                      </a:schemeClr>
                    </a:solidFill>
                  </a:tcPr>
                </a:tc>
              </a:tr>
              <a:tr h="440151">
                <a:tc>
                  <a:txBody>
                    <a:bodyPr/>
                    <a:lstStyle/>
                    <a:p>
                      <a:pPr algn="ctr" fontAlgn="ctr"/>
                      <a:r>
                        <a:rPr lang="en-US" sz="1600" u="none" strike="noStrike" dirty="0">
                          <a:effectLst/>
                          <a:latin typeface="Times New Roman" pitchFamily="18" charset="0"/>
                          <a:cs typeface="Times New Roman" pitchFamily="18" charset="0"/>
                        </a:rPr>
                        <a:t>2</a:t>
                      </a:r>
                      <a:endParaRPr lang="en-US" sz="1600" b="0" i="0" u="none" strike="noStrike" dirty="0">
                        <a:solidFill>
                          <a:srgbClr val="000000"/>
                        </a:solidFill>
                        <a:effectLst/>
                        <a:latin typeface="Times New Roman" pitchFamily="18" charset="0"/>
                        <a:cs typeface="Times New Roman" pitchFamily="18" charset="0"/>
                      </a:endParaRPr>
                    </a:p>
                  </a:txBody>
                  <a:tcPr marL="6493" marR="6493" marT="6493" marB="0"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l" fontAlgn="ctr"/>
                      <a:r>
                        <a:rPr lang="en-US" sz="1600" u="none" strike="noStrike" dirty="0">
                          <a:effectLst/>
                          <a:latin typeface="Times New Roman" pitchFamily="18" charset="0"/>
                          <a:cs typeface="Times New Roman" pitchFamily="18" charset="0"/>
                        </a:rPr>
                        <a:t>Educator Identification Number</a:t>
                      </a:r>
                      <a:endParaRPr lang="en-US" sz="1600" b="0" i="0" u="none" strike="noStrike" dirty="0">
                        <a:solidFill>
                          <a:srgbClr val="000000"/>
                        </a:solidFill>
                        <a:effectLst/>
                        <a:latin typeface="Times New Roman" pitchFamily="18" charset="0"/>
                        <a:cs typeface="Times New Roman" pitchFamily="18" charset="0"/>
                      </a:endParaRPr>
                    </a:p>
                  </a:txBody>
                  <a:tcPr marL="6493" marR="6493" marT="6493" marB="0"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fontAlgn="ctr"/>
                      <a:r>
                        <a:rPr lang="en-US" sz="1600" u="none" strike="noStrike" dirty="0">
                          <a:effectLst/>
                          <a:latin typeface="Times New Roman" pitchFamily="18" charset="0"/>
                          <a:cs typeface="Times New Roman" pitchFamily="18" charset="0"/>
                        </a:rPr>
                        <a:t>14</a:t>
                      </a:r>
                      <a:endParaRPr lang="en-US" sz="1600" b="0" i="0" u="none" strike="noStrike" dirty="0">
                        <a:solidFill>
                          <a:srgbClr val="000000"/>
                        </a:solidFill>
                        <a:effectLst/>
                        <a:latin typeface="Times New Roman" pitchFamily="18" charset="0"/>
                        <a:cs typeface="Times New Roman" pitchFamily="18" charset="0"/>
                      </a:endParaRPr>
                    </a:p>
                  </a:txBody>
                  <a:tcPr marL="6493" marR="6493" marT="6493" marB="0"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l" fontAlgn="ctr"/>
                      <a:r>
                        <a:rPr lang="en-US" sz="1600" u="none" strike="noStrike" dirty="0">
                          <a:effectLst/>
                          <a:latin typeface="Times New Roman" pitchFamily="18" charset="0"/>
                          <a:cs typeface="Times New Roman" pitchFamily="18" charset="0"/>
                        </a:rPr>
                        <a:t>Experience outside of CT Public Schools</a:t>
                      </a:r>
                      <a:endParaRPr lang="en-US" sz="1600" b="0" i="0" u="none" strike="noStrike" dirty="0">
                        <a:solidFill>
                          <a:srgbClr val="000000"/>
                        </a:solidFill>
                        <a:effectLst/>
                        <a:latin typeface="Times New Roman" pitchFamily="18" charset="0"/>
                        <a:cs typeface="Times New Roman" pitchFamily="18" charset="0"/>
                      </a:endParaRPr>
                    </a:p>
                  </a:txBody>
                  <a:tcPr marL="6493" marR="6493" marT="6493" marB="0" anchor="ctr">
                    <a:lnR w="12700" cap="flat" cmpd="sng" algn="ctr">
                      <a:solidFill>
                        <a:schemeClr val="tx1"/>
                      </a:solidFill>
                      <a:prstDash val="solid"/>
                      <a:round/>
                      <a:headEnd type="none" w="med" len="med"/>
                      <a:tailEnd type="none" w="med" len="med"/>
                    </a:lnR>
                    <a:solidFill>
                      <a:schemeClr val="bg1">
                        <a:lumMod val="95000"/>
                      </a:schemeClr>
                    </a:solidFill>
                  </a:tcPr>
                </a:tc>
              </a:tr>
              <a:tr h="440151">
                <a:tc>
                  <a:txBody>
                    <a:bodyPr/>
                    <a:lstStyle/>
                    <a:p>
                      <a:pPr algn="ctr" fontAlgn="ctr"/>
                      <a:r>
                        <a:rPr lang="en-US" sz="1600" u="none" strike="noStrike" dirty="0">
                          <a:effectLst/>
                          <a:latin typeface="Times New Roman" pitchFamily="18" charset="0"/>
                          <a:cs typeface="Times New Roman" pitchFamily="18" charset="0"/>
                        </a:rPr>
                        <a:t>3</a:t>
                      </a:r>
                      <a:endParaRPr lang="en-US" sz="1600" b="0" i="0" u="none" strike="noStrike" dirty="0">
                        <a:solidFill>
                          <a:srgbClr val="000000"/>
                        </a:solidFill>
                        <a:effectLst/>
                        <a:latin typeface="Times New Roman" pitchFamily="18" charset="0"/>
                        <a:cs typeface="Times New Roman" pitchFamily="18" charset="0"/>
                      </a:endParaRPr>
                    </a:p>
                  </a:txBody>
                  <a:tcPr marL="6493" marR="6493" marT="6493" marB="0"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l" fontAlgn="ctr"/>
                      <a:r>
                        <a:rPr lang="en-US" sz="1600" u="none" strike="noStrike" dirty="0">
                          <a:effectLst/>
                          <a:latin typeface="Times New Roman" pitchFamily="18" charset="0"/>
                          <a:cs typeface="Times New Roman" pitchFamily="18" charset="0"/>
                        </a:rPr>
                        <a:t>Reporting Organization Code </a:t>
                      </a:r>
                      <a:endParaRPr lang="en-US" sz="1600" b="0" i="0" u="none" strike="noStrike" dirty="0">
                        <a:solidFill>
                          <a:srgbClr val="000000"/>
                        </a:solidFill>
                        <a:effectLst/>
                        <a:latin typeface="Times New Roman" pitchFamily="18" charset="0"/>
                        <a:cs typeface="Times New Roman" pitchFamily="18" charset="0"/>
                      </a:endParaRPr>
                    </a:p>
                  </a:txBody>
                  <a:tcPr marL="6493" marR="6493" marT="6493" marB="0"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fontAlgn="ctr"/>
                      <a:r>
                        <a:rPr lang="en-US" sz="1600" u="none" strike="noStrike" dirty="0">
                          <a:effectLst/>
                          <a:latin typeface="Times New Roman" pitchFamily="18" charset="0"/>
                          <a:cs typeface="Times New Roman" pitchFamily="18" charset="0"/>
                        </a:rPr>
                        <a:t>15</a:t>
                      </a:r>
                      <a:endParaRPr lang="en-US" sz="1600" b="0" i="0" u="none" strike="noStrike" dirty="0">
                        <a:solidFill>
                          <a:srgbClr val="000000"/>
                        </a:solidFill>
                        <a:effectLst/>
                        <a:latin typeface="Times New Roman" pitchFamily="18" charset="0"/>
                        <a:cs typeface="Times New Roman" pitchFamily="18" charset="0"/>
                      </a:endParaRPr>
                    </a:p>
                  </a:txBody>
                  <a:tcPr marL="6493" marR="6493" marT="6493" marB="0"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l" fontAlgn="ctr"/>
                      <a:r>
                        <a:rPr lang="en-US" sz="1600" u="none" strike="noStrike" dirty="0">
                          <a:effectLst/>
                          <a:latin typeface="Times New Roman" pitchFamily="18" charset="0"/>
                          <a:cs typeface="Times New Roman" pitchFamily="18" charset="0"/>
                        </a:rPr>
                        <a:t>Position </a:t>
                      </a:r>
                      <a:r>
                        <a:rPr lang="en-US" sz="1600" u="none" strike="noStrike" dirty="0" smtClean="0">
                          <a:effectLst/>
                          <a:latin typeface="Times New Roman" pitchFamily="18" charset="0"/>
                          <a:cs typeface="Times New Roman" pitchFamily="18" charset="0"/>
                        </a:rPr>
                        <a:t>Type </a:t>
                      </a:r>
                      <a:r>
                        <a:rPr lang="en-US" sz="1400" u="none" strike="noStrike" dirty="0" smtClean="0">
                          <a:effectLst/>
                          <a:latin typeface="Times New Roman" pitchFamily="18" charset="0"/>
                          <a:cs typeface="Times New Roman" pitchFamily="18" charset="0"/>
                        </a:rPr>
                        <a:t>(in Year 1, enter 1 only)</a:t>
                      </a:r>
                      <a:endParaRPr lang="en-US" sz="1400" b="0" i="0" u="none" strike="noStrike" dirty="0">
                        <a:solidFill>
                          <a:srgbClr val="000000"/>
                        </a:solidFill>
                        <a:effectLst/>
                        <a:latin typeface="Times New Roman" pitchFamily="18" charset="0"/>
                        <a:cs typeface="Times New Roman" pitchFamily="18" charset="0"/>
                      </a:endParaRPr>
                    </a:p>
                  </a:txBody>
                  <a:tcPr marL="6493" marR="6493" marT="6493" marB="0" anchor="ctr">
                    <a:lnR w="12700" cap="flat" cmpd="sng" algn="ctr">
                      <a:solidFill>
                        <a:schemeClr val="tx1"/>
                      </a:solidFill>
                      <a:prstDash val="solid"/>
                      <a:round/>
                      <a:headEnd type="none" w="med" len="med"/>
                      <a:tailEnd type="none" w="med" len="med"/>
                    </a:lnR>
                    <a:solidFill>
                      <a:schemeClr val="bg1">
                        <a:lumMod val="95000"/>
                      </a:schemeClr>
                    </a:solidFill>
                  </a:tcPr>
                </a:tc>
              </a:tr>
              <a:tr h="229645">
                <a:tc>
                  <a:txBody>
                    <a:bodyPr/>
                    <a:lstStyle/>
                    <a:p>
                      <a:pPr algn="ctr" fontAlgn="ctr"/>
                      <a:r>
                        <a:rPr lang="en-US" sz="1600" u="none" strike="noStrike" dirty="0">
                          <a:effectLst/>
                          <a:latin typeface="Times New Roman" pitchFamily="18" charset="0"/>
                          <a:cs typeface="Times New Roman" pitchFamily="18" charset="0"/>
                        </a:rPr>
                        <a:t>4</a:t>
                      </a:r>
                      <a:endParaRPr lang="en-US" sz="1600" b="0" i="0" u="none" strike="noStrike" dirty="0">
                        <a:solidFill>
                          <a:srgbClr val="000000"/>
                        </a:solidFill>
                        <a:effectLst/>
                        <a:latin typeface="Times New Roman" pitchFamily="18" charset="0"/>
                        <a:cs typeface="Times New Roman" pitchFamily="18" charset="0"/>
                      </a:endParaRPr>
                    </a:p>
                  </a:txBody>
                  <a:tcPr marL="6493" marR="6493" marT="6493" marB="0"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l" fontAlgn="ctr"/>
                      <a:r>
                        <a:rPr lang="en-US" sz="1600" u="none" strike="noStrike" dirty="0">
                          <a:effectLst/>
                          <a:latin typeface="Times New Roman" pitchFamily="18" charset="0"/>
                          <a:cs typeface="Times New Roman" pitchFamily="18" charset="0"/>
                        </a:rPr>
                        <a:t>Date of Birth</a:t>
                      </a:r>
                      <a:endParaRPr lang="en-US" sz="1600" b="0" i="0" u="none" strike="noStrike" dirty="0">
                        <a:solidFill>
                          <a:srgbClr val="000000"/>
                        </a:solidFill>
                        <a:effectLst/>
                        <a:latin typeface="Times New Roman" pitchFamily="18" charset="0"/>
                        <a:cs typeface="Times New Roman" pitchFamily="18" charset="0"/>
                      </a:endParaRPr>
                    </a:p>
                  </a:txBody>
                  <a:tcPr marL="6493" marR="6493" marT="6493" marB="0"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fontAlgn="ctr"/>
                      <a:r>
                        <a:rPr lang="en-US" sz="1600" u="none" strike="noStrike" dirty="0">
                          <a:effectLst/>
                          <a:latin typeface="Times New Roman" pitchFamily="18" charset="0"/>
                          <a:cs typeface="Times New Roman" pitchFamily="18" charset="0"/>
                        </a:rPr>
                        <a:t>16</a:t>
                      </a:r>
                      <a:endParaRPr lang="en-US" sz="1600" b="0" i="0" u="none" strike="noStrike" dirty="0">
                        <a:solidFill>
                          <a:srgbClr val="000000"/>
                        </a:solidFill>
                        <a:effectLst/>
                        <a:latin typeface="Times New Roman" pitchFamily="18" charset="0"/>
                        <a:cs typeface="Times New Roman" pitchFamily="18" charset="0"/>
                      </a:endParaRPr>
                    </a:p>
                  </a:txBody>
                  <a:tcPr marL="6493" marR="6493" marT="6493" marB="0"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l" fontAlgn="ctr"/>
                      <a:r>
                        <a:rPr lang="en-US" sz="1600" u="none" strike="noStrike" dirty="0">
                          <a:effectLst/>
                          <a:latin typeface="Times New Roman" pitchFamily="18" charset="0"/>
                          <a:cs typeface="Times New Roman" pitchFamily="18" charset="0"/>
                        </a:rPr>
                        <a:t>TRB Eligible </a:t>
                      </a:r>
                      <a:endParaRPr lang="en-US" sz="1600" b="0" i="0" u="none" strike="noStrike" dirty="0">
                        <a:solidFill>
                          <a:srgbClr val="000000"/>
                        </a:solidFill>
                        <a:effectLst/>
                        <a:latin typeface="Times New Roman" pitchFamily="18" charset="0"/>
                        <a:cs typeface="Times New Roman" pitchFamily="18" charset="0"/>
                      </a:endParaRPr>
                    </a:p>
                  </a:txBody>
                  <a:tcPr marL="6493" marR="6493" marT="6493" marB="0" anchor="ctr">
                    <a:lnR w="12700" cap="flat" cmpd="sng" algn="ctr">
                      <a:solidFill>
                        <a:schemeClr val="tx1"/>
                      </a:solidFill>
                      <a:prstDash val="solid"/>
                      <a:round/>
                      <a:headEnd type="none" w="med" len="med"/>
                      <a:tailEnd type="none" w="med" len="med"/>
                    </a:lnR>
                    <a:solidFill>
                      <a:schemeClr val="bg1">
                        <a:lumMod val="95000"/>
                      </a:schemeClr>
                    </a:solidFill>
                  </a:tcPr>
                </a:tc>
              </a:tr>
              <a:tr h="229645">
                <a:tc>
                  <a:txBody>
                    <a:bodyPr/>
                    <a:lstStyle/>
                    <a:p>
                      <a:pPr algn="ctr" fontAlgn="ctr"/>
                      <a:r>
                        <a:rPr lang="en-US" sz="1600" u="none" strike="noStrike" dirty="0">
                          <a:effectLst/>
                          <a:latin typeface="Times New Roman" pitchFamily="18" charset="0"/>
                          <a:cs typeface="Times New Roman" pitchFamily="18" charset="0"/>
                        </a:rPr>
                        <a:t>5</a:t>
                      </a:r>
                      <a:endParaRPr lang="en-US" sz="1600" b="0" i="0" u="none" strike="noStrike" dirty="0">
                        <a:solidFill>
                          <a:srgbClr val="000000"/>
                        </a:solidFill>
                        <a:effectLst/>
                        <a:latin typeface="Times New Roman" pitchFamily="18" charset="0"/>
                        <a:cs typeface="Times New Roman" pitchFamily="18" charset="0"/>
                      </a:endParaRPr>
                    </a:p>
                  </a:txBody>
                  <a:tcPr marL="6493" marR="6493" marT="6493" marB="0"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l" fontAlgn="ctr"/>
                      <a:r>
                        <a:rPr lang="en-US" sz="1600" u="none" strike="noStrike" dirty="0">
                          <a:effectLst/>
                          <a:latin typeface="Times New Roman" pitchFamily="18" charset="0"/>
                          <a:cs typeface="Times New Roman" pitchFamily="18" charset="0"/>
                        </a:rPr>
                        <a:t>District Educator ID</a:t>
                      </a:r>
                      <a:endParaRPr lang="en-US" sz="1600" b="0" i="0" u="none" strike="noStrike" dirty="0">
                        <a:solidFill>
                          <a:srgbClr val="000000"/>
                        </a:solidFill>
                        <a:effectLst/>
                        <a:latin typeface="Times New Roman" pitchFamily="18" charset="0"/>
                        <a:cs typeface="Times New Roman" pitchFamily="18" charset="0"/>
                      </a:endParaRPr>
                    </a:p>
                  </a:txBody>
                  <a:tcPr marL="6493" marR="6493" marT="6493" marB="0"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fontAlgn="ctr"/>
                      <a:r>
                        <a:rPr lang="en-US" sz="1600" u="none" strike="noStrike" dirty="0">
                          <a:effectLst/>
                          <a:latin typeface="Times New Roman" pitchFamily="18" charset="0"/>
                          <a:cs typeface="Times New Roman" pitchFamily="18" charset="0"/>
                        </a:rPr>
                        <a:t>17</a:t>
                      </a:r>
                      <a:endParaRPr lang="en-US" sz="1600" b="0" i="0" u="none" strike="noStrike" dirty="0">
                        <a:solidFill>
                          <a:srgbClr val="000000"/>
                        </a:solidFill>
                        <a:effectLst/>
                        <a:latin typeface="Times New Roman" pitchFamily="18" charset="0"/>
                        <a:cs typeface="Times New Roman" pitchFamily="18" charset="0"/>
                      </a:endParaRPr>
                    </a:p>
                  </a:txBody>
                  <a:tcPr marL="6493" marR="6493" marT="6493" marB="0"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l" fontAlgn="ctr"/>
                      <a:r>
                        <a:rPr lang="en-US" sz="1600" u="none" strike="noStrike" dirty="0">
                          <a:effectLst/>
                          <a:latin typeface="Times New Roman" pitchFamily="18" charset="0"/>
                          <a:cs typeface="Times New Roman" pitchFamily="18" charset="0"/>
                        </a:rPr>
                        <a:t>Annual Salary</a:t>
                      </a:r>
                      <a:endParaRPr lang="en-US" sz="1600" b="0" i="0" u="none" strike="noStrike" dirty="0">
                        <a:solidFill>
                          <a:srgbClr val="000000"/>
                        </a:solidFill>
                        <a:effectLst/>
                        <a:latin typeface="Times New Roman" pitchFamily="18" charset="0"/>
                        <a:cs typeface="Times New Roman" pitchFamily="18" charset="0"/>
                      </a:endParaRPr>
                    </a:p>
                  </a:txBody>
                  <a:tcPr marL="6493" marR="6493" marT="6493" marB="0" anchor="ctr">
                    <a:lnR w="12700" cap="flat" cmpd="sng" algn="ctr">
                      <a:solidFill>
                        <a:schemeClr val="tx1"/>
                      </a:solidFill>
                      <a:prstDash val="solid"/>
                      <a:round/>
                      <a:headEnd type="none" w="med" len="med"/>
                      <a:tailEnd type="none" w="med" len="med"/>
                    </a:lnR>
                    <a:solidFill>
                      <a:schemeClr val="bg1">
                        <a:lumMod val="95000"/>
                      </a:schemeClr>
                    </a:solidFill>
                  </a:tcPr>
                </a:tc>
              </a:tr>
              <a:tr h="440151">
                <a:tc>
                  <a:txBody>
                    <a:bodyPr/>
                    <a:lstStyle/>
                    <a:p>
                      <a:pPr algn="ctr" fontAlgn="ctr"/>
                      <a:r>
                        <a:rPr lang="en-US" sz="1600" u="none" strike="noStrike" dirty="0">
                          <a:effectLst/>
                          <a:latin typeface="Times New Roman" pitchFamily="18" charset="0"/>
                          <a:cs typeface="Times New Roman" pitchFamily="18" charset="0"/>
                        </a:rPr>
                        <a:t>6</a:t>
                      </a:r>
                      <a:endParaRPr lang="en-US" sz="1600" b="0" i="0" u="none" strike="noStrike" dirty="0">
                        <a:solidFill>
                          <a:srgbClr val="000000"/>
                        </a:solidFill>
                        <a:effectLst/>
                        <a:latin typeface="Times New Roman" pitchFamily="18" charset="0"/>
                        <a:cs typeface="Times New Roman" pitchFamily="18" charset="0"/>
                      </a:endParaRPr>
                    </a:p>
                  </a:txBody>
                  <a:tcPr marL="6493" marR="6493" marT="6493" marB="0"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l" fontAlgn="ctr"/>
                      <a:r>
                        <a:rPr lang="en-US" sz="1600" u="none" strike="noStrike" dirty="0">
                          <a:effectLst/>
                          <a:latin typeface="Times New Roman" pitchFamily="18" charset="0"/>
                          <a:cs typeface="Times New Roman" pitchFamily="18" charset="0"/>
                        </a:rPr>
                        <a:t>Gender Code</a:t>
                      </a:r>
                      <a:endParaRPr lang="en-US" sz="1600" b="0" i="0" u="none" strike="noStrike" dirty="0">
                        <a:solidFill>
                          <a:srgbClr val="000000"/>
                        </a:solidFill>
                        <a:effectLst/>
                        <a:latin typeface="Times New Roman" pitchFamily="18" charset="0"/>
                        <a:cs typeface="Times New Roman" pitchFamily="18" charset="0"/>
                      </a:endParaRPr>
                    </a:p>
                  </a:txBody>
                  <a:tcPr marL="6493" marR="6493" marT="6493" marB="0"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fontAlgn="ctr"/>
                      <a:r>
                        <a:rPr lang="en-US" sz="1600" u="none" strike="noStrike" dirty="0">
                          <a:effectLst/>
                          <a:latin typeface="Times New Roman" pitchFamily="18" charset="0"/>
                          <a:cs typeface="Times New Roman" pitchFamily="18" charset="0"/>
                        </a:rPr>
                        <a:t>18</a:t>
                      </a:r>
                      <a:endParaRPr lang="en-US" sz="1600" b="0" i="0" u="none" strike="noStrike" dirty="0">
                        <a:solidFill>
                          <a:srgbClr val="000000"/>
                        </a:solidFill>
                        <a:effectLst/>
                        <a:latin typeface="Times New Roman" pitchFamily="18" charset="0"/>
                        <a:cs typeface="Times New Roman" pitchFamily="18" charset="0"/>
                      </a:endParaRPr>
                    </a:p>
                  </a:txBody>
                  <a:tcPr marL="6493" marR="6493" marT="6493" marB="0"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l" fontAlgn="ctr"/>
                      <a:r>
                        <a:rPr lang="en-US" sz="1600" u="none" strike="noStrike" dirty="0">
                          <a:effectLst/>
                          <a:latin typeface="Times New Roman" pitchFamily="18" charset="0"/>
                          <a:cs typeface="Times New Roman" pitchFamily="18" charset="0"/>
                        </a:rPr>
                        <a:t>Reason For Leave Code</a:t>
                      </a:r>
                      <a:endParaRPr lang="en-US" sz="1600" b="0" i="0" u="none" strike="noStrike" dirty="0">
                        <a:solidFill>
                          <a:srgbClr val="000000"/>
                        </a:solidFill>
                        <a:effectLst/>
                        <a:latin typeface="Times New Roman" pitchFamily="18" charset="0"/>
                        <a:cs typeface="Times New Roman" pitchFamily="18" charset="0"/>
                      </a:endParaRPr>
                    </a:p>
                  </a:txBody>
                  <a:tcPr marL="6493" marR="6493" marT="6493" marB="0" anchor="ctr">
                    <a:lnR w="12700" cap="flat" cmpd="sng" algn="ctr">
                      <a:solidFill>
                        <a:schemeClr val="tx1"/>
                      </a:solidFill>
                      <a:prstDash val="solid"/>
                      <a:round/>
                      <a:headEnd type="none" w="med" len="med"/>
                      <a:tailEnd type="none" w="med" len="med"/>
                    </a:lnR>
                    <a:solidFill>
                      <a:schemeClr val="bg1">
                        <a:lumMod val="95000"/>
                      </a:schemeClr>
                    </a:solidFill>
                  </a:tcPr>
                </a:tc>
              </a:tr>
              <a:tr h="229645">
                <a:tc>
                  <a:txBody>
                    <a:bodyPr/>
                    <a:lstStyle/>
                    <a:p>
                      <a:pPr algn="ctr" fontAlgn="ctr"/>
                      <a:r>
                        <a:rPr lang="en-US" sz="1600" u="none" strike="noStrike" dirty="0">
                          <a:effectLst/>
                          <a:latin typeface="Times New Roman" pitchFamily="18" charset="0"/>
                          <a:cs typeface="Times New Roman" pitchFamily="18" charset="0"/>
                        </a:rPr>
                        <a:t>7</a:t>
                      </a:r>
                      <a:endParaRPr lang="en-US" sz="1600" b="0" i="0" u="none" strike="noStrike" dirty="0">
                        <a:solidFill>
                          <a:srgbClr val="000000"/>
                        </a:solidFill>
                        <a:effectLst/>
                        <a:latin typeface="Times New Roman" pitchFamily="18" charset="0"/>
                        <a:cs typeface="Times New Roman" pitchFamily="18" charset="0"/>
                      </a:endParaRPr>
                    </a:p>
                  </a:txBody>
                  <a:tcPr marL="6493" marR="6493" marT="6493" marB="0"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l" fontAlgn="ctr"/>
                      <a:r>
                        <a:rPr lang="en-US" sz="1600" u="none" strike="noStrike" dirty="0">
                          <a:effectLst/>
                          <a:latin typeface="Times New Roman" pitchFamily="18" charset="0"/>
                          <a:cs typeface="Times New Roman" pitchFamily="18" charset="0"/>
                        </a:rPr>
                        <a:t>Hispanic or Latino</a:t>
                      </a:r>
                      <a:endParaRPr lang="en-US" sz="1600" b="0" i="0" u="none" strike="noStrike" dirty="0">
                        <a:solidFill>
                          <a:srgbClr val="000000"/>
                        </a:solidFill>
                        <a:effectLst/>
                        <a:latin typeface="Times New Roman" pitchFamily="18" charset="0"/>
                        <a:cs typeface="Times New Roman" pitchFamily="18" charset="0"/>
                      </a:endParaRPr>
                    </a:p>
                  </a:txBody>
                  <a:tcPr marL="6493" marR="6493" marT="6493" marB="0"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fontAlgn="ctr"/>
                      <a:r>
                        <a:rPr lang="en-US" sz="1600" u="none" strike="noStrike" dirty="0">
                          <a:effectLst/>
                          <a:latin typeface="Times New Roman" pitchFamily="18" charset="0"/>
                          <a:cs typeface="Times New Roman" pitchFamily="18" charset="0"/>
                        </a:rPr>
                        <a:t>19</a:t>
                      </a:r>
                      <a:endParaRPr lang="en-US" sz="1600" b="0" i="0" u="none" strike="noStrike" dirty="0">
                        <a:solidFill>
                          <a:srgbClr val="000000"/>
                        </a:solidFill>
                        <a:effectLst/>
                        <a:latin typeface="Times New Roman" pitchFamily="18" charset="0"/>
                        <a:cs typeface="Times New Roman" pitchFamily="18" charset="0"/>
                      </a:endParaRPr>
                    </a:p>
                  </a:txBody>
                  <a:tcPr marL="6493" marR="6493" marT="6493" marB="0"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l" fontAlgn="ctr"/>
                      <a:r>
                        <a:rPr lang="en-US" sz="1600" u="none" strike="noStrike" dirty="0">
                          <a:effectLst/>
                          <a:latin typeface="Times New Roman" pitchFamily="18" charset="0"/>
                          <a:cs typeface="Times New Roman" pitchFamily="18" charset="0"/>
                        </a:rPr>
                        <a:t>Date In District</a:t>
                      </a:r>
                      <a:endParaRPr lang="en-US" sz="1600" b="0" i="0" u="none" strike="noStrike" dirty="0">
                        <a:solidFill>
                          <a:srgbClr val="000000"/>
                        </a:solidFill>
                        <a:effectLst/>
                        <a:latin typeface="Times New Roman" pitchFamily="18" charset="0"/>
                        <a:cs typeface="Times New Roman" pitchFamily="18" charset="0"/>
                      </a:endParaRPr>
                    </a:p>
                  </a:txBody>
                  <a:tcPr marL="6493" marR="6493" marT="6493" marB="0" anchor="ctr">
                    <a:lnR w="12700" cap="flat" cmpd="sng" algn="ctr">
                      <a:solidFill>
                        <a:schemeClr val="tx1"/>
                      </a:solidFill>
                      <a:prstDash val="solid"/>
                      <a:round/>
                      <a:headEnd type="none" w="med" len="med"/>
                      <a:tailEnd type="none" w="med" len="med"/>
                    </a:lnR>
                    <a:solidFill>
                      <a:schemeClr val="bg1">
                        <a:lumMod val="95000"/>
                      </a:schemeClr>
                    </a:solidFill>
                  </a:tcPr>
                </a:tc>
              </a:tr>
              <a:tr h="440151">
                <a:tc>
                  <a:txBody>
                    <a:bodyPr/>
                    <a:lstStyle/>
                    <a:p>
                      <a:pPr algn="ctr" fontAlgn="ctr"/>
                      <a:r>
                        <a:rPr lang="en-US" sz="1600" u="none" strike="noStrike" dirty="0">
                          <a:effectLst/>
                          <a:latin typeface="Times New Roman" pitchFamily="18" charset="0"/>
                          <a:cs typeface="Times New Roman" pitchFamily="18" charset="0"/>
                        </a:rPr>
                        <a:t>8</a:t>
                      </a:r>
                      <a:endParaRPr lang="en-US" sz="1600" b="0" i="0" u="none" strike="noStrike" dirty="0">
                        <a:solidFill>
                          <a:srgbClr val="000000"/>
                        </a:solidFill>
                        <a:effectLst/>
                        <a:latin typeface="Times New Roman" pitchFamily="18" charset="0"/>
                        <a:cs typeface="Times New Roman" pitchFamily="18" charset="0"/>
                      </a:endParaRPr>
                    </a:p>
                  </a:txBody>
                  <a:tcPr marL="6493" marR="6493" marT="6493" marB="0"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l" fontAlgn="ctr"/>
                      <a:r>
                        <a:rPr lang="en-US" sz="1600" u="none" strike="noStrike" dirty="0">
                          <a:effectLst/>
                          <a:latin typeface="Times New Roman" pitchFamily="18" charset="0"/>
                          <a:cs typeface="Times New Roman" pitchFamily="18" charset="0"/>
                        </a:rPr>
                        <a:t>American Indian or Alaska Native</a:t>
                      </a:r>
                      <a:endParaRPr lang="en-US" sz="1600" b="0" i="0" u="none" strike="noStrike" dirty="0">
                        <a:solidFill>
                          <a:srgbClr val="000000"/>
                        </a:solidFill>
                        <a:effectLst/>
                        <a:latin typeface="Times New Roman" pitchFamily="18" charset="0"/>
                        <a:cs typeface="Times New Roman" pitchFamily="18" charset="0"/>
                      </a:endParaRPr>
                    </a:p>
                  </a:txBody>
                  <a:tcPr marL="6493" marR="6493" marT="6493" marB="0"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fontAlgn="ctr"/>
                      <a:r>
                        <a:rPr lang="en-US" sz="1600" u="none" strike="noStrike" dirty="0">
                          <a:effectLst/>
                          <a:latin typeface="Times New Roman" pitchFamily="18" charset="0"/>
                          <a:cs typeface="Times New Roman" pitchFamily="18" charset="0"/>
                        </a:rPr>
                        <a:t>20</a:t>
                      </a:r>
                      <a:endParaRPr lang="en-US" sz="1600" b="0" i="0" u="none" strike="noStrike" dirty="0">
                        <a:solidFill>
                          <a:srgbClr val="000000"/>
                        </a:solidFill>
                        <a:effectLst/>
                        <a:latin typeface="Times New Roman" pitchFamily="18" charset="0"/>
                        <a:cs typeface="Times New Roman" pitchFamily="18" charset="0"/>
                      </a:endParaRPr>
                    </a:p>
                  </a:txBody>
                  <a:tcPr marL="6493" marR="6493" marT="6493" marB="0"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l" fontAlgn="ctr"/>
                      <a:r>
                        <a:rPr lang="en-US" sz="1600" u="none" strike="noStrike" dirty="0">
                          <a:effectLst/>
                          <a:latin typeface="Times New Roman" pitchFamily="18" charset="0"/>
                          <a:cs typeface="Times New Roman" pitchFamily="18" charset="0"/>
                        </a:rPr>
                        <a:t>Date Out of District</a:t>
                      </a:r>
                      <a:endParaRPr lang="en-US" sz="1600" b="0" i="0" u="none" strike="noStrike" dirty="0">
                        <a:solidFill>
                          <a:srgbClr val="000000"/>
                        </a:solidFill>
                        <a:effectLst/>
                        <a:latin typeface="Times New Roman" pitchFamily="18" charset="0"/>
                        <a:cs typeface="Times New Roman" pitchFamily="18" charset="0"/>
                      </a:endParaRPr>
                    </a:p>
                  </a:txBody>
                  <a:tcPr marL="6493" marR="6493" marT="6493" marB="0" anchor="ctr">
                    <a:lnR w="12700" cap="flat" cmpd="sng" algn="ctr">
                      <a:solidFill>
                        <a:schemeClr val="tx1"/>
                      </a:solidFill>
                      <a:prstDash val="solid"/>
                      <a:round/>
                      <a:headEnd type="none" w="med" len="med"/>
                      <a:tailEnd type="none" w="med" len="med"/>
                    </a:lnR>
                    <a:solidFill>
                      <a:schemeClr val="bg1">
                        <a:lumMod val="95000"/>
                      </a:schemeClr>
                    </a:solidFill>
                  </a:tcPr>
                </a:tc>
              </a:tr>
              <a:tr h="229645">
                <a:tc>
                  <a:txBody>
                    <a:bodyPr/>
                    <a:lstStyle/>
                    <a:p>
                      <a:pPr algn="ctr" fontAlgn="ctr"/>
                      <a:r>
                        <a:rPr lang="en-US" sz="1600" u="none" strike="noStrike" dirty="0">
                          <a:effectLst/>
                          <a:latin typeface="Times New Roman" pitchFamily="18" charset="0"/>
                          <a:cs typeface="Times New Roman" pitchFamily="18" charset="0"/>
                        </a:rPr>
                        <a:t>9</a:t>
                      </a:r>
                      <a:endParaRPr lang="en-US" sz="1600" b="0" i="0" u="none" strike="noStrike" dirty="0">
                        <a:solidFill>
                          <a:srgbClr val="000000"/>
                        </a:solidFill>
                        <a:effectLst/>
                        <a:latin typeface="Times New Roman" pitchFamily="18" charset="0"/>
                        <a:cs typeface="Times New Roman" pitchFamily="18" charset="0"/>
                      </a:endParaRPr>
                    </a:p>
                  </a:txBody>
                  <a:tcPr marL="6493" marR="6493" marT="6493" marB="0"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l" fontAlgn="ctr"/>
                      <a:r>
                        <a:rPr lang="en-US" sz="1600" u="none" strike="noStrike" dirty="0">
                          <a:effectLst/>
                          <a:latin typeface="Times New Roman" pitchFamily="18" charset="0"/>
                          <a:cs typeface="Times New Roman" pitchFamily="18" charset="0"/>
                        </a:rPr>
                        <a:t>Asian</a:t>
                      </a:r>
                      <a:endParaRPr lang="en-US" sz="1600" b="0" i="0" u="none" strike="noStrike" dirty="0">
                        <a:solidFill>
                          <a:srgbClr val="000000"/>
                        </a:solidFill>
                        <a:effectLst/>
                        <a:latin typeface="Times New Roman" pitchFamily="18" charset="0"/>
                        <a:cs typeface="Times New Roman" pitchFamily="18" charset="0"/>
                      </a:endParaRPr>
                    </a:p>
                  </a:txBody>
                  <a:tcPr marL="6493" marR="6493" marT="6493" marB="0"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fontAlgn="ctr"/>
                      <a:r>
                        <a:rPr lang="en-US" sz="1600" u="none" strike="noStrike" dirty="0">
                          <a:effectLst/>
                          <a:latin typeface="Times New Roman" pitchFamily="18" charset="0"/>
                          <a:cs typeface="Times New Roman" pitchFamily="18" charset="0"/>
                        </a:rPr>
                        <a:t>21</a:t>
                      </a:r>
                      <a:endParaRPr lang="en-US" sz="1600" b="0" i="0" u="none" strike="noStrike" dirty="0">
                        <a:solidFill>
                          <a:srgbClr val="000000"/>
                        </a:solidFill>
                        <a:effectLst/>
                        <a:latin typeface="Times New Roman" pitchFamily="18" charset="0"/>
                        <a:cs typeface="Times New Roman" pitchFamily="18" charset="0"/>
                      </a:endParaRPr>
                    </a:p>
                  </a:txBody>
                  <a:tcPr marL="6493" marR="6493" marT="6493" marB="0"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l" fontAlgn="ctr"/>
                      <a:r>
                        <a:rPr lang="en-US" sz="1600" u="none" strike="noStrike" dirty="0">
                          <a:effectLst/>
                          <a:latin typeface="Times New Roman" pitchFamily="18" charset="0"/>
                          <a:cs typeface="Times New Roman" pitchFamily="18" charset="0"/>
                        </a:rPr>
                        <a:t>Long Term Sub</a:t>
                      </a:r>
                      <a:endParaRPr lang="en-US" sz="1600" b="0" i="0" u="none" strike="noStrike" dirty="0">
                        <a:solidFill>
                          <a:srgbClr val="000000"/>
                        </a:solidFill>
                        <a:effectLst/>
                        <a:latin typeface="Times New Roman" pitchFamily="18" charset="0"/>
                        <a:cs typeface="Times New Roman" pitchFamily="18" charset="0"/>
                      </a:endParaRPr>
                    </a:p>
                  </a:txBody>
                  <a:tcPr marL="6493" marR="6493" marT="6493" marB="0" anchor="ctr">
                    <a:lnR w="12700" cap="flat" cmpd="sng" algn="ctr">
                      <a:solidFill>
                        <a:schemeClr val="tx1"/>
                      </a:solidFill>
                      <a:prstDash val="solid"/>
                      <a:round/>
                      <a:headEnd type="none" w="med" len="med"/>
                      <a:tailEnd type="none" w="med" len="med"/>
                    </a:lnR>
                    <a:solidFill>
                      <a:schemeClr val="bg1">
                        <a:lumMod val="95000"/>
                      </a:schemeClr>
                    </a:solidFill>
                  </a:tcPr>
                </a:tc>
              </a:tr>
              <a:tr h="440151">
                <a:tc>
                  <a:txBody>
                    <a:bodyPr/>
                    <a:lstStyle/>
                    <a:p>
                      <a:pPr algn="ctr" fontAlgn="ctr"/>
                      <a:r>
                        <a:rPr lang="en-US" sz="1600" u="none" strike="noStrike" dirty="0">
                          <a:effectLst/>
                          <a:latin typeface="Times New Roman" pitchFamily="18" charset="0"/>
                          <a:cs typeface="Times New Roman" pitchFamily="18" charset="0"/>
                        </a:rPr>
                        <a:t>10</a:t>
                      </a:r>
                      <a:endParaRPr lang="en-US" sz="1600" b="0" i="0" u="none" strike="noStrike" dirty="0">
                        <a:solidFill>
                          <a:srgbClr val="000000"/>
                        </a:solidFill>
                        <a:effectLst/>
                        <a:latin typeface="Times New Roman" pitchFamily="18" charset="0"/>
                        <a:cs typeface="Times New Roman" pitchFamily="18" charset="0"/>
                      </a:endParaRPr>
                    </a:p>
                  </a:txBody>
                  <a:tcPr marL="6493" marR="6493" marT="6493" marB="0"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l" fontAlgn="ctr"/>
                      <a:r>
                        <a:rPr lang="en-US" sz="1600" u="none" strike="noStrike" dirty="0">
                          <a:effectLst/>
                          <a:latin typeface="Times New Roman" pitchFamily="18" charset="0"/>
                          <a:cs typeface="Times New Roman" pitchFamily="18" charset="0"/>
                        </a:rPr>
                        <a:t>Black or African American</a:t>
                      </a:r>
                      <a:endParaRPr lang="en-US" sz="1600" b="0" i="0" u="none" strike="noStrike" dirty="0">
                        <a:solidFill>
                          <a:srgbClr val="000000"/>
                        </a:solidFill>
                        <a:effectLst/>
                        <a:latin typeface="Times New Roman" pitchFamily="18" charset="0"/>
                        <a:cs typeface="Times New Roman" pitchFamily="18" charset="0"/>
                      </a:endParaRPr>
                    </a:p>
                  </a:txBody>
                  <a:tcPr marL="6493" marR="6493" marT="6493" marB="0"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fontAlgn="ctr"/>
                      <a:r>
                        <a:rPr lang="en-US" sz="1600" u="none" strike="noStrike" dirty="0">
                          <a:effectLst/>
                          <a:latin typeface="Times New Roman" pitchFamily="18" charset="0"/>
                          <a:cs typeface="Times New Roman" pitchFamily="18" charset="0"/>
                        </a:rPr>
                        <a:t>22</a:t>
                      </a:r>
                      <a:endParaRPr lang="en-US" sz="1600" b="0" i="0" u="none" strike="noStrike" dirty="0">
                        <a:solidFill>
                          <a:srgbClr val="000000"/>
                        </a:solidFill>
                        <a:effectLst/>
                        <a:latin typeface="Times New Roman" pitchFamily="18" charset="0"/>
                        <a:cs typeface="Times New Roman" pitchFamily="18" charset="0"/>
                      </a:endParaRPr>
                    </a:p>
                  </a:txBody>
                  <a:tcPr marL="6493" marR="6493" marT="6493" marB="0"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l" fontAlgn="ctr"/>
                      <a:r>
                        <a:rPr lang="en-US" sz="1600" u="none" strike="noStrike" dirty="0">
                          <a:effectLst/>
                          <a:latin typeface="Times New Roman" pitchFamily="18" charset="0"/>
                          <a:cs typeface="Times New Roman" pitchFamily="18" charset="0"/>
                        </a:rPr>
                        <a:t>Expected Long Term Sub Duration</a:t>
                      </a:r>
                      <a:endParaRPr lang="en-US" sz="1600" b="0" i="0" u="none" strike="noStrike" dirty="0">
                        <a:solidFill>
                          <a:srgbClr val="000000"/>
                        </a:solidFill>
                        <a:effectLst/>
                        <a:latin typeface="Times New Roman" pitchFamily="18" charset="0"/>
                        <a:cs typeface="Times New Roman" pitchFamily="18" charset="0"/>
                      </a:endParaRPr>
                    </a:p>
                  </a:txBody>
                  <a:tcPr marL="6493" marR="6493" marT="6493" marB="0" anchor="ctr">
                    <a:lnR w="12700" cap="flat" cmpd="sng" algn="ctr">
                      <a:solidFill>
                        <a:schemeClr val="tx1"/>
                      </a:solidFill>
                      <a:prstDash val="solid"/>
                      <a:round/>
                      <a:headEnd type="none" w="med" len="med"/>
                      <a:tailEnd type="none" w="med" len="med"/>
                    </a:lnR>
                    <a:solidFill>
                      <a:schemeClr val="bg1">
                        <a:lumMod val="95000"/>
                      </a:schemeClr>
                    </a:solidFill>
                  </a:tcPr>
                </a:tc>
              </a:tr>
              <a:tr h="440151">
                <a:tc>
                  <a:txBody>
                    <a:bodyPr/>
                    <a:lstStyle/>
                    <a:p>
                      <a:pPr algn="ctr" fontAlgn="ctr"/>
                      <a:r>
                        <a:rPr lang="en-US" sz="1600" u="none" strike="noStrike" dirty="0">
                          <a:effectLst/>
                          <a:latin typeface="Times New Roman" pitchFamily="18" charset="0"/>
                          <a:cs typeface="Times New Roman" pitchFamily="18" charset="0"/>
                        </a:rPr>
                        <a:t>11</a:t>
                      </a:r>
                      <a:endParaRPr lang="en-US" sz="1600" b="0" i="0" u="none" strike="noStrike" dirty="0">
                        <a:solidFill>
                          <a:srgbClr val="000000"/>
                        </a:solidFill>
                        <a:effectLst/>
                        <a:latin typeface="Times New Roman" pitchFamily="18" charset="0"/>
                        <a:cs typeface="Times New Roman" pitchFamily="18" charset="0"/>
                      </a:endParaRPr>
                    </a:p>
                  </a:txBody>
                  <a:tcPr marL="6493" marR="6493" marT="6493" marB="0"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l" fontAlgn="ctr"/>
                      <a:r>
                        <a:rPr lang="en-US" sz="1600" u="none" strike="noStrike" dirty="0">
                          <a:effectLst/>
                          <a:latin typeface="Times New Roman" pitchFamily="18" charset="0"/>
                          <a:cs typeface="Times New Roman" pitchFamily="18" charset="0"/>
                        </a:rPr>
                        <a:t>Native Hawaiian or Other Pacific Islander</a:t>
                      </a:r>
                      <a:endParaRPr lang="en-US" sz="1600" b="0" i="0" u="none" strike="noStrike" dirty="0">
                        <a:solidFill>
                          <a:srgbClr val="000000"/>
                        </a:solidFill>
                        <a:effectLst/>
                        <a:latin typeface="Times New Roman" pitchFamily="18" charset="0"/>
                        <a:cs typeface="Times New Roman" pitchFamily="18" charset="0"/>
                      </a:endParaRPr>
                    </a:p>
                  </a:txBody>
                  <a:tcPr marL="6493" marR="6493" marT="6493" marB="0"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fontAlgn="ctr"/>
                      <a:r>
                        <a:rPr lang="en-US" sz="1600" u="none" strike="noStrike" dirty="0">
                          <a:effectLst/>
                          <a:latin typeface="Times New Roman" pitchFamily="18" charset="0"/>
                          <a:cs typeface="Times New Roman" pitchFamily="18" charset="0"/>
                        </a:rPr>
                        <a:t>23</a:t>
                      </a:r>
                      <a:endParaRPr lang="en-US" sz="1600" b="0" i="0" u="none" strike="noStrike" dirty="0">
                        <a:solidFill>
                          <a:srgbClr val="000000"/>
                        </a:solidFill>
                        <a:effectLst/>
                        <a:latin typeface="Times New Roman" pitchFamily="18" charset="0"/>
                        <a:cs typeface="Times New Roman" pitchFamily="18" charset="0"/>
                      </a:endParaRPr>
                    </a:p>
                  </a:txBody>
                  <a:tcPr marL="6493" marR="6493" marT="6493" marB="0"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l" fontAlgn="ctr"/>
                      <a:r>
                        <a:rPr lang="en-US" sz="1600" u="none" strike="noStrike" dirty="0">
                          <a:effectLst/>
                          <a:latin typeface="Times New Roman" pitchFamily="18" charset="0"/>
                          <a:cs typeface="Times New Roman" pitchFamily="18" charset="0"/>
                        </a:rPr>
                        <a:t>Total FTE</a:t>
                      </a:r>
                      <a:endParaRPr lang="en-US" sz="1600" b="0" i="0" u="none" strike="noStrike" dirty="0">
                        <a:solidFill>
                          <a:srgbClr val="000000"/>
                        </a:solidFill>
                        <a:effectLst/>
                        <a:latin typeface="Times New Roman" pitchFamily="18" charset="0"/>
                        <a:cs typeface="Times New Roman" pitchFamily="18" charset="0"/>
                      </a:endParaRPr>
                    </a:p>
                  </a:txBody>
                  <a:tcPr marL="6493" marR="6493" marT="6493" marB="0" anchor="ctr">
                    <a:lnR w="12700" cap="flat" cmpd="sng" algn="ctr">
                      <a:solidFill>
                        <a:schemeClr val="tx1"/>
                      </a:solidFill>
                      <a:prstDash val="solid"/>
                      <a:round/>
                      <a:headEnd type="none" w="med" len="med"/>
                      <a:tailEnd type="none" w="med" len="med"/>
                    </a:lnR>
                    <a:solidFill>
                      <a:schemeClr val="bg1">
                        <a:lumMod val="95000"/>
                      </a:schemeClr>
                    </a:solidFill>
                  </a:tcPr>
                </a:tc>
              </a:tr>
              <a:tr h="440151">
                <a:tc>
                  <a:txBody>
                    <a:bodyPr/>
                    <a:lstStyle/>
                    <a:p>
                      <a:pPr algn="ctr" fontAlgn="ctr"/>
                      <a:r>
                        <a:rPr lang="en-US" sz="1600" u="none" strike="noStrike" dirty="0">
                          <a:effectLst/>
                          <a:latin typeface="Times New Roman" pitchFamily="18" charset="0"/>
                          <a:cs typeface="Times New Roman" pitchFamily="18" charset="0"/>
                        </a:rPr>
                        <a:t>12</a:t>
                      </a:r>
                      <a:endParaRPr lang="en-US" sz="1600" b="0" i="0" u="none" strike="noStrike" dirty="0">
                        <a:solidFill>
                          <a:srgbClr val="000000"/>
                        </a:solidFill>
                        <a:effectLst/>
                        <a:latin typeface="Times New Roman" pitchFamily="18" charset="0"/>
                        <a:cs typeface="Times New Roman" pitchFamily="18" charset="0"/>
                      </a:endParaRPr>
                    </a:p>
                  </a:txBody>
                  <a:tcPr marL="6493" marR="6493" marT="6493"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ctr"/>
                      <a:r>
                        <a:rPr lang="en-US" sz="1600" u="none" strike="noStrike" dirty="0">
                          <a:effectLst/>
                          <a:latin typeface="Times New Roman" pitchFamily="18" charset="0"/>
                          <a:cs typeface="Times New Roman" pitchFamily="18" charset="0"/>
                        </a:rPr>
                        <a:t>White</a:t>
                      </a:r>
                      <a:endParaRPr lang="en-US" sz="1600" b="0" i="0" u="none" strike="noStrike" dirty="0">
                        <a:solidFill>
                          <a:srgbClr val="000000"/>
                        </a:solidFill>
                        <a:effectLst/>
                        <a:latin typeface="Times New Roman" pitchFamily="18" charset="0"/>
                        <a:cs typeface="Times New Roman" pitchFamily="18" charset="0"/>
                      </a:endParaRPr>
                    </a:p>
                  </a:txBody>
                  <a:tcPr marL="6493" marR="6493" marT="6493"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600" u="none" strike="noStrike" dirty="0">
                          <a:effectLst/>
                          <a:latin typeface="Times New Roman" pitchFamily="18" charset="0"/>
                          <a:cs typeface="Times New Roman" pitchFamily="18" charset="0"/>
                        </a:rPr>
                        <a:t>24</a:t>
                      </a:r>
                      <a:endParaRPr lang="en-US" sz="1600" b="0" i="0" u="none" strike="noStrike" dirty="0">
                        <a:solidFill>
                          <a:srgbClr val="000000"/>
                        </a:solidFill>
                        <a:effectLst/>
                        <a:latin typeface="Times New Roman" pitchFamily="18" charset="0"/>
                        <a:cs typeface="Times New Roman" pitchFamily="18" charset="0"/>
                      </a:endParaRPr>
                    </a:p>
                  </a:txBody>
                  <a:tcPr marL="6493" marR="6493" marT="6493"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ctr"/>
                      <a:r>
                        <a:rPr lang="en-US" sz="1600" u="none" strike="noStrike" dirty="0">
                          <a:effectLst/>
                          <a:latin typeface="Times New Roman" pitchFamily="18" charset="0"/>
                          <a:cs typeface="Times New Roman" pitchFamily="18" charset="0"/>
                        </a:rPr>
                        <a:t>End of Record Marker</a:t>
                      </a:r>
                      <a:endParaRPr lang="en-US" sz="1600" b="0" i="0" u="none" strike="noStrike" dirty="0">
                        <a:solidFill>
                          <a:srgbClr val="000000"/>
                        </a:solidFill>
                        <a:effectLst/>
                        <a:latin typeface="Times New Roman" pitchFamily="18" charset="0"/>
                        <a:cs typeface="Times New Roman" pitchFamily="18" charset="0"/>
                      </a:endParaRPr>
                    </a:p>
                  </a:txBody>
                  <a:tcPr marL="6493" marR="6493" marT="6493"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sp>
        <p:nvSpPr>
          <p:cNvPr id="3" name="TextBox 2"/>
          <p:cNvSpPr txBox="1"/>
          <p:nvPr/>
        </p:nvSpPr>
        <p:spPr>
          <a:xfrm>
            <a:off x="880532" y="990600"/>
            <a:ext cx="7391400" cy="369332"/>
          </a:xfrm>
          <a:prstGeom prst="rect">
            <a:avLst/>
          </a:prstGeom>
          <a:noFill/>
        </p:spPr>
        <p:txBody>
          <a:bodyPr wrap="square" rtlCol="0">
            <a:spAutoFit/>
          </a:bodyPr>
          <a:lstStyle/>
          <a:p>
            <a:pPr algn="ctr"/>
            <a:r>
              <a:rPr lang="en-US" dirty="0" smtClean="0">
                <a:latin typeface="Times New Roman" pitchFamily="18" charset="0"/>
                <a:cs typeface="Times New Roman" pitchFamily="18" charset="0"/>
              </a:rPr>
              <a:t>The educator focused file.  One record per educator per district.</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7408679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598" y="152400"/>
            <a:ext cx="8183880" cy="838200"/>
          </a:xfrm>
        </p:spPr>
        <p:txBody>
          <a:bodyPr>
            <a:normAutofit/>
          </a:bodyPr>
          <a:lstStyle/>
          <a:p>
            <a:pPr algn="ctr"/>
            <a:r>
              <a:rPr lang="en-US" sz="4000" dirty="0" smtClean="0">
                <a:latin typeface="Times New Roman" pitchFamily="18" charset="0"/>
                <a:cs typeface="Times New Roman" pitchFamily="18" charset="0"/>
              </a:rPr>
              <a:t>Assignment File</a:t>
            </a:r>
            <a:endParaRPr lang="en-US" sz="4000" dirty="0">
              <a:latin typeface="Times New Roman" pitchFamily="18" charset="0"/>
              <a:cs typeface="Times New Roman"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4173579602"/>
              </p:ext>
            </p:extLst>
          </p:nvPr>
        </p:nvGraphicFramePr>
        <p:xfrm>
          <a:off x="2362200" y="1535430"/>
          <a:ext cx="5029200" cy="4636770"/>
        </p:xfrm>
        <a:graphic>
          <a:graphicData uri="http://schemas.openxmlformats.org/drawingml/2006/table">
            <a:tbl>
              <a:tblPr>
                <a:tableStyleId>{5C22544A-7EE6-4342-B048-85BDC9FD1C3A}</a:tableStyleId>
              </a:tblPr>
              <a:tblGrid>
                <a:gridCol w="838200"/>
                <a:gridCol w="4191000"/>
              </a:tblGrid>
              <a:tr h="32385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u="none" strike="noStrike" dirty="0">
                          <a:effectLst/>
                          <a:latin typeface="Times New Roman" pitchFamily="18" charset="0"/>
                          <a:cs typeface="Times New Roman" pitchFamily="18" charset="0"/>
                        </a:rPr>
                        <a:t> </a:t>
                      </a:r>
                      <a:r>
                        <a:rPr lang="en-US" sz="1600" u="none" strike="noStrike" dirty="0" smtClean="0">
                          <a:effectLst/>
                          <a:latin typeface="Times New Roman" pitchFamily="18" charset="0"/>
                          <a:cs typeface="Times New Roman" pitchFamily="18" charset="0"/>
                        </a:rPr>
                        <a:t>Element #</a:t>
                      </a:r>
                      <a:endParaRPr lang="en-US" sz="1600" b="1" i="0" u="none" strike="noStrike" dirty="0" smtClean="0">
                        <a:solidFill>
                          <a:srgbClr val="000000"/>
                        </a:solidFill>
                        <a:effectLst/>
                        <a:latin typeface="Times New Roman" pitchFamily="18" charset="0"/>
                        <a:cs typeface="Times New Roman" pitchFamily="18" charset="0"/>
                      </a:endParaRPr>
                    </a:p>
                  </a:txBody>
                  <a:tcPr marL="7620" marR="7620" marT="762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ctr"/>
                      <a:r>
                        <a:rPr lang="en-US" sz="1600" u="none" strike="noStrike" dirty="0">
                          <a:effectLst/>
                          <a:latin typeface="Times New Roman" pitchFamily="18" charset="0"/>
                          <a:cs typeface="Times New Roman" pitchFamily="18" charset="0"/>
                        </a:rPr>
                        <a:t>Field Name</a:t>
                      </a:r>
                      <a:endParaRPr lang="en-US" sz="1600" b="1" i="0" u="none" strike="noStrike" dirty="0">
                        <a:solidFill>
                          <a:srgbClr val="000000"/>
                        </a:solidFill>
                        <a:effectLst/>
                        <a:latin typeface="Times New Roman" pitchFamily="18" charset="0"/>
                        <a:cs typeface="Times New Roman" pitchFamily="18" charset="0"/>
                      </a:endParaRPr>
                    </a:p>
                  </a:txBody>
                  <a:tcPr marL="7620" marR="7620" marT="762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r>
              <a:tr h="175260">
                <a:tc>
                  <a:txBody>
                    <a:bodyPr/>
                    <a:lstStyle/>
                    <a:p>
                      <a:pPr algn="ctr" fontAlgn="ctr"/>
                      <a:r>
                        <a:rPr lang="en-US" sz="1600" u="none" strike="noStrike" dirty="0">
                          <a:effectLst/>
                          <a:latin typeface="Times New Roman" pitchFamily="18" charset="0"/>
                          <a:cs typeface="Times New Roman" pitchFamily="18" charset="0"/>
                        </a:rPr>
                        <a:t>1</a:t>
                      </a:r>
                      <a:endParaRPr lang="en-US" sz="1600" b="0" i="0" u="none" strike="noStrike" dirty="0">
                        <a:solidFill>
                          <a:srgbClr val="000000"/>
                        </a:solidFill>
                        <a:effectLst/>
                        <a:latin typeface="Times New Roman" pitchFamily="18" charset="0"/>
                        <a:cs typeface="Times New Roman" pitchFamily="18" charset="0"/>
                      </a:endParaRPr>
                    </a:p>
                  </a:txBody>
                  <a:tcPr marL="7620" marR="7620" marT="7620" marB="0"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l" fontAlgn="ctr"/>
                      <a:r>
                        <a:rPr lang="en-US" sz="1600" u="none" strike="noStrike" dirty="0">
                          <a:effectLst/>
                          <a:latin typeface="Times New Roman" pitchFamily="18" charset="0"/>
                          <a:cs typeface="Times New Roman" pitchFamily="18" charset="0"/>
                        </a:rPr>
                        <a:t>Record Type</a:t>
                      </a:r>
                      <a:endParaRPr lang="en-US" sz="1600" b="0" i="0" u="none" strike="noStrike" dirty="0">
                        <a:solidFill>
                          <a:srgbClr val="000000"/>
                        </a:solidFill>
                        <a:effectLst/>
                        <a:latin typeface="Times New Roman" pitchFamily="18" charset="0"/>
                        <a:cs typeface="Times New Roman" pitchFamily="18" charset="0"/>
                      </a:endParaRPr>
                    </a:p>
                  </a:txBody>
                  <a:tcPr marL="7620" marR="7620" marT="7620" marB="0" anchor="ctr">
                    <a:lnR w="12700" cap="flat" cmpd="sng" algn="ctr">
                      <a:solidFill>
                        <a:schemeClr val="tx1"/>
                      </a:solidFill>
                      <a:prstDash val="solid"/>
                      <a:round/>
                      <a:headEnd type="none" w="med" len="med"/>
                      <a:tailEnd type="none" w="med" len="med"/>
                    </a:lnR>
                    <a:solidFill>
                      <a:schemeClr val="bg1">
                        <a:lumMod val="95000"/>
                      </a:schemeClr>
                    </a:solidFill>
                  </a:tcPr>
                </a:tc>
              </a:tr>
              <a:tr h="175260">
                <a:tc>
                  <a:txBody>
                    <a:bodyPr/>
                    <a:lstStyle/>
                    <a:p>
                      <a:pPr algn="ctr" fontAlgn="ctr"/>
                      <a:r>
                        <a:rPr lang="en-US" sz="1600" u="none" strike="noStrike" dirty="0">
                          <a:effectLst/>
                          <a:latin typeface="Times New Roman" pitchFamily="18" charset="0"/>
                          <a:cs typeface="Times New Roman" pitchFamily="18" charset="0"/>
                        </a:rPr>
                        <a:t>2</a:t>
                      </a:r>
                      <a:endParaRPr lang="en-US" sz="1600" b="0" i="0" u="none" strike="noStrike" dirty="0">
                        <a:solidFill>
                          <a:srgbClr val="000000"/>
                        </a:solidFill>
                        <a:effectLst/>
                        <a:latin typeface="Times New Roman" pitchFamily="18" charset="0"/>
                        <a:cs typeface="Times New Roman" pitchFamily="18" charset="0"/>
                      </a:endParaRPr>
                    </a:p>
                  </a:txBody>
                  <a:tcPr marL="7620" marR="7620" marT="7620" marB="0"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l" fontAlgn="ctr"/>
                      <a:r>
                        <a:rPr lang="en-US" sz="1600" u="none" strike="noStrike" dirty="0">
                          <a:effectLst/>
                          <a:latin typeface="Times New Roman" pitchFamily="18" charset="0"/>
                          <a:cs typeface="Times New Roman" pitchFamily="18" charset="0"/>
                        </a:rPr>
                        <a:t>Educator Identification Number</a:t>
                      </a:r>
                      <a:endParaRPr lang="en-US" sz="1600" b="0" i="0" u="none" strike="noStrike" dirty="0">
                        <a:solidFill>
                          <a:srgbClr val="000000"/>
                        </a:solidFill>
                        <a:effectLst/>
                        <a:latin typeface="Times New Roman" pitchFamily="18" charset="0"/>
                        <a:cs typeface="Times New Roman" pitchFamily="18" charset="0"/>
                      </a:endParaRPr>
                    </a:p>
                  </a:txBody>
                  <a:tcPr marL="7620" marR="7620" marT="7620" marB="0" anchor="ctr">
                    <a:lnR w="12700" cap="flat" cmpd="sng" algn="ctr">
                      <a:solidFill>
                        <a:schemeClr val="tx1"/>
                      </a:solidFill>
                      <a:prstDash val="solid"/>
                      <a:round/>
                      <a:headEnd type="none" w="med" len="med"/>
                      <a:tailEnd type="none" w="med" len="med"/>
                    </a:lnR>
                    <a:solidFill>
                      <a:schemeClr val="bg1">
                        <a:lumMod val="95000"/>
                      </a:schemeClr>
                    </a:solidFill>
                  </a:tcPr>
                </a:tc>
              </a:tr>
              <a:tr h="175260">
                <a:tc>
                  <a:txBody>
                    <a:bodyPr/>
                    <a:lstStyle/>
                    <a:p>
                      <a:pPr algn="ctr" fontAlgn="ctr"/>
                      <a:r>
                        <a:rPr lang="en-US" sz="1600" u="none" strike="noStrike" dirty="0">
                          <a:effectLst/>
                          <a:latin typeface="Times New Roman" pitchFamily="18" charset="0"/>
                          <a:cs typeface="Times New Roman" pitchFamily="18" charset="0"/>
                        </a:rPr>
                        <a:t>3</a:t>
                      </a:r>
                      <a:endParaRPr lang="en-US" sz="1600" b="0" i="0" u="none" strike="noStrike" dirty="0">
                        <a:solidFill>
                          <a:srgbClr val="000000"/>
                        </a:solidFill>
                        <a:effectLst/>
                        <a:latin typeface="Times New Roman" pitchFamily="18" charset="0"/>
                        <a:cs typeface="Times New Roman" pitchFamily="18" charset="0"/>
                      </a:endParaRPr>
                    </a:p>
                  </a:txBody>
                  <a:tcPr marL="7620" marR="7620" marT="7620" marB="0"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l" fontAlgn="ctr"/>
                      <a:r>
                        <a:rPr lang="en-US" sz="1600" u="none" strike="noStrike" dirty="0">
                          <a:effectLst/>
                          <a:latin typeface="Times New Roman" pitchFamily="18" charset="0"/>
                          <a:cs typeface="Times New Roman" pitchFamily="18" charset="0"/>
                        </a:rPr>
                        <a:t>Reporting District</a:t>
                      </a:r>
                      <a:endParaRPr lang="en-US" sz="1600" b="0" i="0" u="none" strike="noStrike" dirty="0">
                        <a:solidFill>
                          <a:srgbClr val="000000"/>
                        </a:solidFill>
                        <a:effectLst/>
                        <a:latin typeface="Times New Roman" pitchFamily="18" charset="0"/>
                        <a:cs typeface="Times New Roman" pitchFamily="18" charset="0"/>
                      </a:endParaRPr>
                    </a:p>
                  </a:txBody>
                  <a:tcPr marL="7620" marR="7620" marT="7620" marB="0" anchor="ctr">
                    <a:lnR w="12700" cap="flat" cmpd="sng" algn="ctr">
                      <a:solidFill>
                        <a:schemeClr val="tx1"/>
                      </a:solidFill>
                      <a:prstDash val="solid"/>
                      <a:round/>
                      <a:headEnd type="none" w="med" len="med"/>
                      <a:tailEnd type="none" w="med" len="med"/>
                    </a:lnR>
                    <a:solidFill>
                      <a:schemeClr val="bg1">
                        <a:lumMod val="95000"/>
                      </a:schemeClr>
                    </a:solidFill>
                  </a:tcPr>
                </a:tc>
              </a:tr>
              <a:tr h="175260">
                <a:tc>
                  <a:txBody>
                    <a:bodyPr/>
                    <a:lstStyle/>
                    <a:p>
                      <a:pPr algn="ctr" fontAlgn="ctr"/>
                      <a:r>
                        <a:rPr lang="en-US" sz="1600" u="none" strike="noStrike" dirty="0">
                          <a:effectLst/>
                          <a:latin typeface="Times New Roman" pitchFamily="18" charset="0"/>
                          <a:cs typeface="Times New Roman" pitchFamily="18" charset="0"/>
                        </a:rPr>
                        <a:t>4</a:t>
                      </a:r>
                      <a:endParaRPr lang="en-US" sz="1600" b="0" i="0" u="none" strike="noStrike" dirty="0">
                        <a:solidFill>
                          <a:srgbClr val="000000"/>
                        </a:solidFill>
                        <a:effectLst/>
                        <a:latin typeface="Times New Roman" pitchFamily="18" charset="0"/>
                        <a:cs typeface="Times New Roman" pitchFamily="18" charset="0"/>
                      </a:endParaRPr>
                    </a:p>
                  </a:txBody>
                  <a:tcPr marL="7620" marR="7620" marT="7620" marB="0"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l" fontAlgn="ctr"/>
                      <a:r>
                        <a:rPr lang="en-US" sz="1600" u="none" strike="noStrike" dirty="0">
                          <a:effectLst/>
                          <a:latin typeface="Times New Roman" pitchFamily="18" charset="0"/>
                          <a:cs typeface="Times New Roman" pitchFamily="18" charset="0"/>
                        </a:rPr>
                        <a:t>Date of Birth</a:t>
                      </a:r>
                      <a:endParaRPr lang="en-US" sz="1600" b="0" i="0" u="none" strike="noStrike" dirty="0">
                        <a:solidFill>
                          <a:srgbClr val="000000"/>
                        </a:solidFill>
                        <a:effectLst/>
                        <a:latin typeface="Times New Roman" pitchFamily="18" charset="0"/>
                        <a:cs typeface="Times New Roman" pitchFamily="18" charset="0"/>
                      </a:endParaRPr>
                    </a:p>
                  </a:txBody>
                  <a:tcPr marL="7620" marR="7620" marT="7620" marB="0" anchor="ctr">
                    <a:lnR w="12700" cap="flat" cmpd="sng" algn="ctr">
                      <a:solidFill>
                        <a:schemeClr val="tx1"/>
                      </a:solidFill>
                      <a:prstDash val="solid"/>
                      <a:round/>
                      <a:headEnd type="none" w="med" len="med"/>
                      <a:tailEnd type="none" w="med" len="med"/>
                    </a:lnR>
                    <a:solidFill>
                      <a:schemeClr val="bg1">
                        <a:lumMod val="95000"/>
                      </a:schemeClr>
                    </a:solidFill>
                  </a:tcPr>
                </a:tc>
              </a:tr>
              <a:tr h="175260">
                <a:tc>
                  <a:txBody>
                    <a:bodyPr/>
                    <a:lstStyle/>
                    <a:p>
                      <a:pPr algn="ctr" fontAlgn="ctr"/>
                      <a:r>
                        <a:rPr lang="en-US" sz="1600" u="none" strike="noStrike" dirty="0">
                          <a:effectLst/>
                          <a:latin typeface="Times New Roman" pitchFamily="18" charset="0"/>
                          <a:cs typeface="Times New Roman" pitchFamily="18" charset="0"/>
                        </a:rPr>
                        <a:t>5</a:t>
                      </a:r>
                      <a:endParaRPr lang="en-US" sz="1600" b="0" i="0" u="none" strike="noStrike" dirty="0">
                        <a:solidFill>
                          <a:srgbClr val="000000"/>
                        </a:solidFill>
                        <a:effectLst/>
                        <a:latin typeface="Times New Roman" pitchFamily="18" charset="0"/>
                        <a:cs typeface="Times New Roman" pitchFamily="18" charset="0"/>
                      </a:endParaRPr>
                    </a:p>
                  </a:txBody>
                  <a:tcPr marL="7620" marR="7620" marT="7620" marB="0"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l" fontAlgn="ctr"/>
                      <a:r>
                        <a:rPr lang="en-US" sz="1600" u="none" strike="noStrike" dirty="0">
                          <a:effectLst/>
                          <a:latin typeface="Times New Roman" pitchFamily="18" charset="0"/>
                          <a:cs typeface="Times New Roman" pitchFamily="18" charset="0"/>
                        </a:rPr>
                        <a:t>Assigned Facility Code</a:t>
                      </a:r>
                      <a:endParaRPr lang="en-US" sz="1600" b="0" i="0" u="none" strike="noStrike" dirty="0">
                        <a:solidFill>
                          <a:srgbClr val="000000"/>
                        </a:solidFill>
                        <a:effectLst/>
                        <a:latin typeface="Times New Roman" pitchFamily="18" charset="0"/>
                        <a:cs typeface="Times New Roman" pitchFamily="18" charset="0"/>
                      </a:endParaRPr>
                    </a:p>
                  </a:txBody>
                  <a:tcPr marL="7620" marR="7620" marT="7620" marB="0" anchor="ctr">
                    <a:lnR w="12700" cap="flat" cmpd="sng" algn="ctr">
                      <a:solidFill>
                        <a:schemeClr val="tx1"/>
                      </a:solidFill>
                      <a:prstDash val="solid"/>
                      <a:round/>
                      <a:headEnd type="none" w="med" len="med"/>
                      <a:tailEnd type="none" w="med" len="med"/>
                    </a:lnR>
                    <a:solidFill>
                      <a:schemeClr val="bg1">
                        <a:lumMod val="95000"/>
                      </a:schemeClr>
                    </a:solidFill>
                  </a:tcPr>
                </a:tc>
              </a:tr>
              <a:tr h="175260">
                <a:tc>
                  <a:txBody>
                    <a:bodyPr/>
                    <a:lstStyle/>
                    <a:p>
                      <a:pPr algn="ctr" fontAlgn="ctr"/>
                      <a:r>
                        <a:rPr lang="en-US" sz="1600" u="none" strike="noStrike" dirty="0">
                          <a:effectLst/>
                          <a:latin typeface="Times New Roman" pitchFamily="18" charset="0"/>
                          <a:cs typeface="Times New Roman" pitchFamily="18" charset="0"/>
                        </a:rPr>
                        <a:t>6</a:t>
                      </a:r>
                      <a:endParaRPr lang="en-US" sz="1600" b="0" i="0" u="none" strike="noStrike" dirty="0">
                        <a:solidFill>
                          <a:srgbClr val="000000"/>
                        </a:solidFill>
                        <a:effectLst/>
                        <a:latin typeface="Times New Roman" pitchFamily="18" charset="0"/>
                        <a:cs typeface="Times New Roman" pitchFamily="18" charset="0"/>
                      </a:endParaRPr>
                    </a:p>
                  </a:txBody>
                  <a:tcPr marL="7620" marR="7620" marT="7620" marB="0"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l" fontAlgn="ctr"/>
                      <a:r>
                        <a:rPr lang="en-US" sz="1600" u="none" strike="noStrike" dirty="0">
                          <a:effectLst/>
                          <a:latin typeface="Times New Roman" pitchFamily="18" charset="0"/>
                          <a:cs typeface="Times New Roman" pitchFamily="18" charset="0"/>
                        </a:rPr>
                        <a:t>Assignment Start Date</a:t>
                      </a:r>
                      <a:endParaRPr lang="en-US" sz="1600" b="0" i="0" u="none" strike="noStrike" dirty="0">
                        <a:solidFill>
                          <a:srgbClr val="000000"/>
                        </a:solidFill>
                        <a:effectLst/>
                        <a:latin typeface="Times New Roman" pitchFamily="18" charset="0"/>
                        <a:cs typeface="Times New Roman" pitchFamily="18" charset="0"/>
                      </a:endParaRPr>
                    </a:p>
                  </a:txBody>
                  <a:tcPr marL="7620" marR="7620" marT="7620" marB="0" anchor="ctr">
                    <a:lnR w="12700" cap="flat" cmpd="sng" algn="ctr">
                      <a:solidFill>
                        <a:schemeClr val="tx1"/>
                      </a:solidFill>
                      <a:prstDash val="solid"/>
                      <a:round/>
                      <a:headEnd type="none" w="med" len="med"/>
                      <a:tailEnd type="none" w="med" len="med"/>
                    </a:lnR>
                    <a:solidFill>
                      <a:schemeClr val="bg1">
                        <a:lumMod val="95000"/>
                      </a:schemeClr>
                    </a:solidFill>
                  </a:tcPr>
                </a:tc>
              </a:tr>
              <a:tr h="350520">
                <a:tc>
                  <a:txBody>
                    <a:bodyPr/>
                    <a:lstStyle/>
                    <a:p>
                      <a:pPr algn="ctr" fontAlgn="ctr"/>
                      <a:r>
                        <a:rPr lang="en-US" sz="1600" u="none" strike="noStrike" dirty="0">
                          <a:effectLst/>
                          <a:latin typeface="Times New Roman" pitchFamily="18" charset="0"/>
                          <a:cs typeface="Times New Roman" pitchFamily="18" charset="0"/>
                        </a:rPr>
                        <a:t>7</a:t>
                      </a:r>
                      <a:endParaRPr lang="en-US" sz="1600" b="0" i="0" u="none" strike="noStrike" dirty="0">
                        <a:solidFill>
                          <a:srgbClr val="000000"/>
                        </a:solidFill>
                        <a:effectLst/>
                        <a:latin typeface="Times New Roman" pitchFamily="18" charset="0"/>
                        <a:cs typeface="Times New Roman" pitchFamily="18" charset="0"/>
                      </a:endParaRPr>
                    </a:p>
                  </a:txBody>
                  <a:tcPr marL="7620" marR="7620" marT="7620" marB="0"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l" fontAlgn="ctr"/>
                      <a:r>
                        <a:rPr lang="en-US" sz="1600" u="none" strike="noStrike" dirty="0">
                          <a:effectLst/>
                          <a:latin typeface="Times New Roman" pitchFamily="18" charset="0"/>
                          <a:cs typeface="Times New Roman" pitchFamily="18" charset="0"/>
                        </a:rPr>
                        <a:t>Assignment End Date</a:t>
                      </a:r>
                      <a:endParaRPr lang="en-US" sz="1600" b="0" i="0" u="none" strike="noStrike" dirty="0">
                        <a:solidFill>
                          <a:srgbClr val="000000"/>
                        </a:solidFill>
                        <a:effectLst/>
                        <a:latin typeface="Times New Roman" pitchFamily="18" charset="0"/>
                        <a:cs typeface="Times New Roman" pitchFamily="18" charset="0"/>
                      </a:endParaRPr>
                    </a:p>
                  </a:txBody>
                  <a:tcPr marL="7620" marR="7620" marT="7620" marB="0" anchor="ctr">
                    <a:lnR w="12700" cap="flat" cmpd="sng" algn="ctr">
                      <a:solidFill>
                        <a:schemeClr val="tx1"/>
                      </a:solidFill>
                      <a:prstDash val="solid"/>
                      <a:round/>
                      <a:headEnd type="none" w="med" len="med"/>
                      <a:tailEnd type="none" w="med" len="med"/>
                    </a:lnR>
                    <a:solidFill>
                      <a:schemeClr val="bg1">
                        <a:lumMod val="95000"/>
                      </a:schemeClr>
                    </a:solidFill>
                  </a:tcPr>
                </a:tc>
              </a:tr>
              <a:tr h="270510">
                <a:tc>
                  <a:txBody>
                    <a:bodyPr/>
                    <a:lstStyle/>
                    <a:p>
                      <a:pPr algn="ctr" fontAlgn="ctr"/>
                      <a:r>
                        <a:rPr lang="en-US" sz="1600" u="none" strike="noStrike" dirty="0">
                          <a:effectLst/>
                          <a:latin typeface="Times New Roman" pitchFamily="18" charset="0"/>
                          <a:cs typeface="Times New Roman" pitchFamily="18" charset="0"/>
                        </a:rPr>
                        <a:t>8</a:t>
                      </a:r>
                      <a:endParaRPr lang="en-US" sz="1600" b="0" i="0" u="none" strike="noStrike" dirty="0">
                        <a:solidFill>
                          <a:srgbClr val="000000"/>
                        </a:solidFill>
                        <a:effectLst/>
                        <a:latin typeface="Times New Roman" pitchFamily="18" charset="0"/>
                        <a:cs typeface="Times New Roman" pitchFamily="18" charset="0"/>
                      </a:endParaRPr>
                    </a:p>
                  </a:txBody>
                  <a:tcPr marL="7620" marR="7620" marT="7620" marB="0"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l" fontAlgn="ctr"/>
                      <a:r>
                        <a:rPr lang="en-US" sz="1600" u="none" strike="noStrike" dirty="0">
                          <a:effectLst/>
                          <a:latin typeface="Times New Roman" pitchFamily="18" charset="0"/>
                          <a:cs typeface="Times New Roman" pitchFamily="18" charset="0"/>
                        </a:rPr>
                        <a:t>Assignment Type</a:t>
                      </a:r>
                      <a:endParaRPr lang="en-US" sz="1600" b="0" i="0" u="none" strike="noStrike" dirty="0">
                        <a:solidFill>
                          <a:srgbClr val="000000"/>
                        </a:solidFill>
                        <a:effectLst/>
                        <a:latin typeface="Times New Roman" pitchFamily="18" charset="0"/>
                        <a:cs typeface="Times New Roman" pitchFamily="18" charset="0"/>
                      </a:endParaRPr>
                    </a:p>
                  </a:txBody>
                  <a:tcPr marL="7620" marR="7620" marT="7620" marB="0" anchor="ctr">
                    <a:lnR w="12700" cap="flat" cmpd="sng" algn="ctr">
                      <a:solidFill>
                        <a:schemeClr val="tx1"/>
                      </a:solidFill>
                      <a:prstDash val="solid"/>
                      <a:round/>
                      <a:headEnd type="none" w="med" len="med"/>
                      <a:tailEnd type="none" w="med" len="med"/>
                    </a:lnR>
                    <a:solidFill>
                      <a:schemeClr val="bg1">
                        <a:lumMod val="95000"/>
                      </a:schemeClr>
                    </a:solidFill>
                  </a:tcPr>
                </a:tc>
              </a:tr>
              <a:tr h="304800">
                <a:tc>
                  <a:txBody>
                    <a:bodyPr/>
                    <a:lstStyle/>
                    <a:p>
                      <a:pPr algn="ctr" fontAlgn="ctr"/>
                      <a:r>
                        <a:rPr lang="en-US" sz="1600" u="none" strike="noStrike" dirty="0">
                          <a:effectLst/>
                          <a:latin typeface="Times New Roman" pitchFamily="18" charset="0"/>
                          <a:cs typeface="Times New Roman" pitchFamily="18" charset="0"/>
                        </a:rPr>
                        <a:t>9</a:t>
                      </a:r>
                      <a:endParaRPr lang="en-US" sz="1600" b="0" i="0" u="none" strike="noStrike" dirty="0">
                        <a:solidFill>
                          <a:srgbClr val="000000"/>
                        </a:solidFill>
                        <a:effectLst/>
                        <a:latin typeface="Times New Roman" pitchFamily="18" charset="0"/>
                        <a:cs typeface="Times New Roman" pitchFamily="18" charset="0"/>
                      </a:endParaRPr>
                    </a:p>
                  </a:txBody>
                  <a:tcPr marL="7620" marR="7620" marT="7620" marB="0"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l" fontAlgn="ctr"/>
                      <a:r>
                        <a:rPr lang="en-US" sz="1600" u="none" strike="noStrike" dirty="0">
                          <a:effectLst/>
                          <a:latin typeface="Times New Roman" pitchFamily="18" charset="0"/>
                          <a:cs typeface="Times New Roman" pitchFamily="18" charset="0"/>
                        </a:rPr>
                        <a:t>Course/Role Descriptor</a:t>
                      </a:r>
                      <a:endParaRPr lang="en-US" sz="1600" b="0" i="0" u="none" strike="noStrike" dirty="0">
                        <a:solidFill>
                          <a:srgbClr val="000000"/>
                        </a:solidFill>
                        <a:effectLst/>
                        <a:latin typeface="Times New Roman" pitchFamily="18" charset="0"/>
                        <a:cs typeface="Times New Roman" pitchFamily="18" charset="0"/>
                      </a:endParaRPr>
                    </a:p>
                  </a:txBody>
                  <a:tcPr marL="7620" marR="7620" marT="7620" marB="0" anchor="ctr">
                    <a:lnR w="12700" cap="flat" cmpd="sng" algn="ctr">
                      <a:solidFill>
                        <a:schemeClr val="tx1"/>
                      </a:solidFill>
                      <a:prstDash val="solid"/>
                      <a:round/>
                      <a:headEnd type="none" w="med" len="med"/>
                      <a:tailEnd type="none" w="med" len="med"/>
                    </a:lnR>
                    <a:solidFill>
                      <a:schemeClr val="bg1">
                        <a:lumMod val="95000"/>
                      </a:schemeClr>
                    </a:solidFill>
                  </a:tcPr>
                </a:tc>
              </a:tr>
              <a:tr h="350520">
                <a:tc>
                  <a:txBody>
                    <a:bodyPr/>
                    <a:lstStyle/>
                    <a:p>
                      <a:pPr algn="ctr" fontAlgn="ctr"/>
                      <a:r>
                        <a:rPr lang="en-US" sz="1600" u="none" strike="noStrike" dirty="0">
                          <a:effectLst/>
                          <a:latin typeface="Times New Roman" pitchFamily="18" charset="0"/>
                          <a:cs typeface="Times New Roman" pitchFamily="18" charset="0"/>
                        </a:rPr>
                        <a:t>10</a:t>
                      </a:r>
                      <a:endParaRPr lang="en-US" sz="1600" b="0" i="0" u="none" strike="noStrike" dirty="0">
                        <a:solidFill>
                          <a:srgbClr val="000000"/>
                        </a:solidFill>
                        <a:effectLst/>
                        <a:latin typeface="Times New Roman" pitchFamily="18" charset="0"/>
                        <a:cs typeface="Times New Roman" pitchFamily="18" charset="0"/>
                      </a:endParaRPr>
                    </a:p>
                  </a:txBody>
                  <a:tcPr marL="7620" marR="7620" marT="7620" marB="0"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l" fontAlgn="ctr"/>
                      <a:r>
                        <a:rPr lang="en-US" sz="1600" u="none" strike="noStrike" dirty="0">
                          <a:effectLst/>
                          <a:latin typeface="Times New Roman" pitchFamily="18" charset="0"/>
                          <a:cs typeface="Times New Roman" pitchFamily="18" charset="0"/>
                        </a:rPr>
                        <a:t>Assignment FTE</a:t>
                      </a:r>
                      <a:endParaRPr lang="en-US" sz="1600" b="0" i="0" u="none" strike="noStrike" dirty="0">
                        <a:solidFill>
                          <a:srgbClr val="000000"/>
                        </a:solidFill>
                        <a:effectLst/>
                        <a:latin typeface="Times New Roman" pitchFamily="18" charset="0"/>
                        <a:cs typeface="Times New Roman" pitchFamily="18" charset="0"/>
                      </a:endParaRPr>
                    </a:p>
                  </a:txBody>
                  <a:tcPr marL="7620" marR="7620" marT="7620" marB="0" anchor="ctr">
                    <a:lnR w="12700" cap="flat" cmpd="sng" algn="ctr">
                      <a:solidFill>
                        <a:schemeClr val="tx1"/>
                      </a:solidFill>
                      <a:prstDash val="solid"/>
                      <a:round/>
                      <a:headEnd type="none" w="med" len="med"/>
                      <a:tailEnd type="none" w="med" len="med"/>
                    </a:lnR>
                    <a:solidFill>
                      <a:schemeClr val="bg1">
                        <a:lumMod val="95000"/>
                      </a:schemeClr>
                    </a:solidFill>
                  </a:tcPr>
                </a:tc>
              </a:tr>
              <a:tr h="175260">
                <a:tc>
                  <a:txBody>
                    <a:bodyPr/>
                    <a:lstStyle/>
                    <a:p>
                      <a:pPr algn="ctr" fontAlgn="ctr"/>
                      <a:r>
                        <a:rPr lang="en-US" sz="1600" u="none" strike="noStrike" dirty="0">
                          <a:effectLst/>
                          <a:latin typeface="Times New Roman" pitchFamily="18" charset="0"/>
                          <a:cs typeface="Times New Roman" pitchFamily="18" charset="0"/>
                        </a:rPr>
                        <a:t>11</a:t>
                      </a:r>
                      <a:endParaRPr lang="en-US" sz="1600" b="0" i="0" u="none" strike="noStrike" dirty="0">
                        <a:solidFill>
                          <a:srgbClr val="000000"/>
                        </a:solidFill>
                        <a:effectLst/>
                        <a:latin typeface="Times New Roman" pitchFamily="18" charset="0"/>
                        <a:cs typeface="Times New Roman" pitchFamily="18" charset="0"/>
                      </a:endParaRPr>
                    </a:p>
                  </a:txBody>
                  <a:tcPr marL="7620" marR="7620" marT="7620" marB="0"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l" fontAlgn="ctr"/>
                      <a:r>
                        <a:rPr lang="en-US" sz="1600" u="none" strike="noStrike" dirty="0">
                          <a:effectLst/>
                          <a:latin typeface="Times New Roman" pitchFamily="18" charset="0"/>
                          <a:cs typeface="Times New Roman" pitchFamily="18" charset="0"/>
                        </a:rPr>
                        <a:t>Taught under Bilingual Certificate</a:t>
                      </a:r>
                      <a:endParaRPr lang="en-US" sz="1600" b="0" i="0" u="none" strike="noStrike" dirty="0">
                        <a:solidFill>
                          <a:srgbClr val="000000"/>
                        </a:solidFill>
                        <a:effectLst/>
                        <a:latin typeface="Times New Roman" pitchFamily="18" charset="0"/>
                        <a:cs typeface="Times New Roman" pitchFamily="18" charset="0"/>
                      </a:endParaRPr>
                    </a:p>
                  </a:txBody>
                  <a:tcPr marL="7620" marR="7620" marT="7620" marB="0" anchor="ctr">
                    <a:lnR w="12700" cap="flat" cmpd="sng" algn="ctr">
                      <a:solidFill>
                        <a:schemeClr val="tx1"/>
                      </a:solidFill>
                      <a:prstDash val="solid"/>
                      <a:round/>
                      <a:headEnd type="none" w="med" len="med"/>
                      <a:tailEnd type="none" w="med" len="med"/>
                    </a:lnR>
                    <a:solidFill>
                      <a:schemeClr val="bg1">
                        <a:lumMod val="95000"/>
                      </a:schemeClr>
                    </a:solidFill>
                  </a:tcPr>
                </a:tc>
              </a:tr>
              <a:tr h="175260">
                <a:tc>
                  <a:txBody>
                    <a:bodyPr/>
                    <a:lstStyle/>
                    <a:p>
                      <a:pPr algn="ctr" fontAlgn="ctr"/>
                      <a:r>
                        <a:rPr lang="en-US" sz="1600" u="none" strike="noStrike" dirty="0">
                          <a:effectLst/>
                          <a:latin typeface="Times New Roman" pitchFamily="18" charset="0"/>
                          <a:cs typeface="Times New Roman" pitchFamily="18" charset="0"/>
                        </a:rPr>
                        <a:t>12</a:t>
                      </a:r>
                      <a:endParaRPr lang="en-US" sz="1600" b="0" i="0" u="none" strike="noStrike" dirty="0">
                        <a:solidFill>
                          <a:srgbClr val="000000"/>
                        </a:solidFill>
                        <a:effectLst/>
                        <a:latin typeface="Times New Roman" pitchFamily="18" charset="0"/>
                        <a:cs typeface="Times New Roman" pitchFamily="18" charset="0"/>
                      </a:endParaRPr>
                    </a:p>
                  </a:txBody>
                  <a:tcPr marL="7620" marR="7620" marT="7620" marB="0"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l" fontAlgn="ctr"/>
                      <a:r>
                        <a:rPr lang="en-US" sz="1600" u="none" strike="noStrike" dirty="0">
                          <a:effectLst/>
                          <a:latin typeface="Times New Roman" pitchFamily="18" charset="0"/>
                          <a:cs typeface="Times New Roman" pitchFamily="18" charset="0"/>
                        </a:rPr>
                        <a:t>Special Education Teacher Type</a:t>
                      </a:r>
                      <a:endParaRPr lang="en-US" sz="1600" b="0" i="0" u="none" strike="noStrike" dirty="0">
                        <a:solidFill>
                          <a:srgbClr val="000000"/>
                        </a:solidFill>
                        <a:effectLst/>
                        <a:latin typeface="Times New Roman" pitchFamily="18" charset="0"/>
                        <a:cs typeface="Times New Roman" pitchFamily="18" charset="0"/>
                      </a:endParaRPr>
                    </a:p>
                  </a:txBody>
                  <a:tcPr marL="7620" marR="7620" marT="7620" marB="0" anchor="ctr">
                    <a:lnR w="12700" cap="flat" cmpd="sng" algn="ctr">
                      <a:solidFill>
                        <a:schemeClr val="tx1"/>
                      </a:solidFill>
                      <a:prstDash val="solid"/>
                      <a:round/>
                      <a:headEnd type="none" w="med" len="med"/>
                      <a:tailEnd type="none" w="med" len="med"/>
                    </a:lnR>
                    <a:solidFill>
                      <a:schemeClr val="bg1">
                        <a:lumMod val="95000"/>
                      </a:schemeClr>
                    </a:solidFill>
                  </a:tcPr>
                </a:tc>
              </a:tr>
              <a:tr h="175260">
                <a:tc>
                  <a:txBody>
                    <a:bodyPr/>
                    <a:lstStyle/>
                    <a:p>
                      <a:pPr algn="ctr" fontAlgn="ctr"/>
                      <a:r>
                        <a:rPr lang="en-US" sz="1600" u="none" strike="noStrike" dirty="0">
                          <a:effectLst/>
                          <a:latin typeface="Times New Roman" pitchFamily="18" charset="0"/>
                          <a:cs typeface="Times New Roman" pitchFamily="18" charset="0"/>
                        </a:rPr>
                        <a:t>13</a:t>
                      </a:r>
                      <a:endParaRPr lang="en-US" sz="1600" b="0" i="0" u="none" strike="noStrike" dirty="0">
                        <a:solidFill>
                          <a:srgbClr val="000000"/>
                        </a:solidFill>
                        <a:effectLst/>
                        <a:latin typeface="Times New Roman" pitchFamily="18" charset="0"/>
                        <a:cs typeface="Times New Roman" pitchFamily="18" charset="0"/>
                      </a:endParaRPr>
                    </a:p>
                  </a:txBody>
                  <a:tcPr marL="7620" marR="7620" marT="7620" marB="0"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l" fontAlgn="ctr"/>
                      <a:r>
                        <a:rPr lang="en-US" sz="1600" u="none" strike="noStrike" dirty="0">
                          <a:effectLst/>
                          <a:latin typeface="Times New Roman" pitchFamily="18" charset="0"/>
                          <a:cs typeface="Times New Roman" pitchFamily="18" charset="0"/>
                        </a:rPr>
                        <a:t>Role Funded by Title I funds</a:t>
                      </a:r>
                      <a:endParaRPr lang="en-US" sz="1600" b="0" i="0" u="none" strike="noStrike" dirty="0">
                        <a:solidFill>
                          <a:srgbClr val="000000"/>
                        </a:solidFill>
                        <a:effectLst/>
                        <a:latin typeface="Times New Roman" pitchFamily="18" charset="0"/>
                        <a:cs typeface="Times New Roman" pitchFamily="18" charset="0"/>
                      </a:endParaRPr>
                    </a:p>
                  </a:txBody>
                  <a:tcPr marL="7620" marR="7620" marT="7620" marB="0" anchor="ctr">
                    <a:lnR w="12700" cap="flat" cmpd="sng" algn="ctr">
                      <a:solidFill>
                        <a:schemeClr val="tx1"/>
                      </a:solidFill>
                      <a:prstDash val="solid"/>
                      <a:round/>
                      <a:headEnd type="none" w="med" len="med"/>
                      <a:tailEnd type="none" w="med" len="med"/>
                    </a:lnR>
                    <a:solidFill>
                      <a:schemeClr val="bg1">
                        <a:lumMod val="95000"/>
                      </a:schemeClr>
                    </a:solidFill>
                  </a:tcPr>
                </a:tc>
              </a:tr>
              <a:tr h="350520">
                <a:tc>
                  <a:txBody>
                    <a:bodyPr/>
                    <a:lstStyle/>
                    <a:p>
                      <a:pPr algn="ctr" fontAlgn="ctr"/>
                      <a:r>
                        <a:rPr lang="en-US" sz="1600" u="none" strike="noStrike" dirty="0">
                          <a:effectLst/>
                          <a:latin typeface="Times New Roman" pitchFamily="18" charset="0"/>
                          <a:cs typeface="Times New Roman" pitchFamily="18" charset="0"/>
                        </a:rPr>
                        <a:t>14</a:t>
                      </a:r>
                      <a:endParaRPr lang="en-US" sz="1600" b="0" i="0" u="none" strike="noStrike" dirty="0">
                        <a:solidFill>
                          <a:srgbClr val="000000"/>
                        </a:solidFill>
                        <a:effectLst/>
                        <a:latin typeface="Times New Roman" pitchFamily="18" charset="0"/>
                        <a:cs typeface="Times New Roman" pitchFamily="18" charset="0"/>
                      </a:endParaRPr>
                    </a:p>
                  </a:txBody>
                  <a:tcPr marL="7620" marR="7620" marT="7620" marB="0"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l" fontAlgn="ctr"/>
                      <a:r>
                        <a:rPr lang="en-US" sz="1600" u="none" strike="noStrike" dirty="0">
                          <a:effectLst/>
                          <a:latin typeface="Times New Roman" pitchFamily="18" charset="0"/>
                          <a:cs typeface="Times New Roman" pitchFamily="18" charset="0"/>
                        </a:rPr>
                        <a:t>Grade Served – System-wide Through 12</a:t>
                      </a:r>
                      <a:endParaRPr lang="en-US" sz="1600" b="0" i="0" u="none" strike="noStrike" dirty="0">
                        <a:solidFill>
                          <a:srgbClr val="000000"/>
                        </a:solidFill>
                        <a:effectLst/>
                        <a:latin typeface="Times New Roman" pitchFamily="18" charset="0"/>
                        <a:cs typeface="Times New Roman" pitchFamily="18" charset="0"/>
                      </a:endParaRPr>
                    </a:p>
                  </a:txBody>
                  <a:tcPr marL="7620" marR="7620" marT="7620" marB="0" anchor="ctr">
                    <a:lnR w="12700" cap="flat" cmpd="sng" algn="ctr">
                      <a:solidFill>
                        <a:schemeClr val="tx1"/>
                      </a:solidFill>
                      <a:prstDash val="solid"/>
                      <a:round/>
                      <a:headEnd type="none" w="med" len="med"/>
                      <a:tailEnd type="none" w="med" len="med"/>
                    </a:lnR>
                    <a:solidFill>
                      <a:schemeClr val="bg1">
                        <a:lumMod val="95000"/>
                      </a:schemeClr>
                    </a:solidFill>
                  </a:tcPr>
                </a:tc>
              </a:tr>
              <a:tr h="175260">
                <a:tc>
                  <a:txBody>
                    <a:bodyPr/>
                    <a:lstStyle/>
                    <a:p>
                      <a:pPr algn="ctr" fontAlgn="ctr"/>
                      <a:r>
                        <a:rPr lang="en-US" sz="1600" u="none" strike="noStrike" dirty="0">
                          <a:effectLst/>
                          <a:latin typeface="Times New Roman" pitchFamily="18" charset="0"/>
                          <a:cs typeface="Times New Roman" pitchFamily="18" charset="0"/>
                        </a:rPr>
                        <a:t>30</a:t>
                      </a:r>
                      <a:endParaRPr lang="en-US" sz="1600" b="0" i="0" u="none" strike="noStrike" dirty="0">
                        <a:solidFill>
                          <a:srgbClr val="000000"/>
                        </a:solidFill>
                        <a:effectLst/>
                        <a:latin typeface="Times New Roman" pitchFamily="18" charset="0"/>
                        <a:cs typeface="Times New Roman" pitchFamily="18" charset="0"/>
                      </a:endParaRPr>
                    </a:p>
                  </a:txBody>
                  <a:tcPr marL="7620" marR="7620" marT="762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ctr"/>
                      <a:r>
                        <a:rPr lang="en-US" sz="1600" u="none" strike="noStrike" dirty="0">
                          <a:effectLst/>
                          <a:latin typeface="Times New Roman" pitchFamily="18" charset="0"/>
                          <a:cs typeface="Times New Roman" pitchFamily="18" charset="0"/>
                        </a:rPr>
                        <a:t>End of Record Marker</a:t>
                      </a:r>
                      <a:endParaRPr lang="en-US" sz="1600" b="0" i="0" u="none" strike="noStrike" dirty="0">
                        <a:solidFill>
                          <a:srgbClr val="000000"/>
                        </a:solidFill>
                        <a:effectLst/>
                        <a:latin typeface="Times New Roman" pitchFamily="18" charset="0"/>
                        <a:cs typeface="Times New Roman" pitchFamily="18" charset="0"/>
                      </a:endParaRPr>
                    </a:p>
                  </a:txBody>
                  <a:tcPr marL="7620" marR="7620" marT="762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sp>
        <p:nvSpPr>
          <p:cNvPr id="5" name="TextBox 4"/>
          <p:cNvSpPr txBox="1"/>
          <p:nvPr/>
        </p:nvSpPr>
        <p:spPr>
          <a:xfrm>
            <a:off x="152400" y="3535680"/>
            <a:ext cx="1295400" cy="1754326"/>
          </a:xfrm>
          <a:prstGeom prst="rect">
            <a:avLst/>
          </a:prstGeom>
          <a:noFill/>
          <a:ln>
            <a:solidFill>
              <a:schemeClr val="tx1"/>
            </a:solidFill>
          </a:ln>
        </p:spPr>
        <p:txBody>
          <a:bodyPr wrap="square" rtlCol="0">
            <a:spAutoFit/>
          </a:bodyPr>
          <a:lstStyle/>
          <a:p>
            <a:r>
              <a:rPr lang="en-US" dirty="0" smtClean="0"/>
              <a:t>Notice element # jump.  Each grade is separate element.  </a:t>
            </a:r>
            <a:endParaRPr lang="en-US" dirty="0"/>
          </a:p>
        </p:txBody>
      </p:sp>
      <p:cxnSp>
        <p:nvCxnSpPr>
          <p:cNvPr id="7" name="Straight Arrow Connector 6"/>
          <p:cNvCxnSpPr>
            <a:stCxn id="5" idx="3"/>
          </p:cNvCxnSpPr>
          <p:nvPr/>
        </p:nvCxnSpPr>
        <p:spPr>
          <a:xfrm>
            <a:off x="1447800" y="4412843"/>
            <a:ext cx="838200" cy="1408837"/>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75732" y="990600"/>
            <a:ext cx="8001000" cy="369332"/>
          </a:xfrm>
          <a:prstGeom prst="rect">
            <a:avLst/>
          </a:prstGeom>
          <a:noFill/>
        </p:spPr>
        <p:txBody>
          <a:bodyPr wrap="square" rtlCol="0">
            <a:spAutoFit/>
          </a:bodyPr>
          <a:lstStyle/>
          <a:p>
            <a:pPr algn="ctr"/>
            <a:r>
              <a:rPr lang="en-US" dirty="0" smtClean="0">
                <a:latin typeface="Times New Roman" pitchFamily="18" charset="0"/>
                <a:cs typeface="Times New Roman" pitchFamily="18" charset="0"/>
              </a:rPr>
              <a:t>The “what are they doing?” file.  One record per assignment per educator per district.</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46506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598" y="304800"/>
            <a:ext cx="8183880" cy="838200"/>
          </a:xfrm>
        </p:spPr>
        <p:txBody>
          <a:bodyPr>
            <a:normAutofit/>
          </a:bodyPr>
          <a:lstStyle/>
          <a:p>
            <a:pPr algn="ctr"/>
            <a:r>
              <a:rPr lang="en-US" sz="4000" dirty="0" smtClean="0">
                <a:latin typeface="Times New Roman" pitchFamily="18" charset="0"/>
                <a:cs typeface="Times New Roman" pitchFamily="18" charset="0"/>
              </a:rPr>
              <a:t>Organization Information</a:t>
            </a:r>
            <a:endParaRPr lang="en-US" sz="4000" dirty="0">
              <a:latin typeface="Times New Roman" pitchFamily="18" charset="0"/>
              <a:cs typeface="Times New Roman" pitchFamily="18" charset="0"/>
            </a:endParaRPr>
          </a:p>
        </p:txBody>
      </p:sp>
      <p:sp>
        <p:nvSpPr>
          <p:cNvPr id="4" name="TextBox 3"/>
          <p:cNvSpPr txBox="1"/>
          <p:nvPr/>
        </p:nvSpPr>
        <p:spPr>
          <a:xfrm>
            <a:off x="719668" y="1219200"/>
            <a:ext cx="7696200" cy="3785652"/>
          </a:xfrm>
          <a:prstGeom prst="rect">
            <a:avLst/>
          </a:prstGeom>
          <a:noFill/>
        </p:spPr>
        <p:txBody>
          <a:bodyPr wrap="square" rtlCol="0">
            <a:spAutoFit/>
          </a:bodyPr>
          <a:lstStyle/>
          <a:p>
            <a:r>
              <a:rPr lang="en-US" sz="2000" dirty="0" smtClean="0">
                <a:latin typeface="Times New Roman" pitchFamily="18" charset="0"/>
                <a:cs typeface="Times New Roman" pitchFamily="18" charset="0"/>
              </a:rPr>
              <a:t>The Core and Assignment files have a number of organization codes. They are all the full seven digit codes (district code + school code + institution code) and are text variables.  The will be compared against the Directory Manager System (DM) for open organizations. </a:t>
            </a:r>
          </a:p>
          <a:p>
            <a:endParaRPr lang="en-US" sz="2000" dirty="0">
              <a:latin typeface="Times New Roman" pitchFamily="18" charset="0"/>
              <a:cs typeface="Times New Roman" pitchFamily="18" charset="0"/>
            </a:endParaRPr>
          </a:p>
          <a:p>
            <a:r>
              <a:rPr lang="en-US" sz="2000" dirty="0" smtClean="0">
                <a:latin typeface="Times New Roman" pitchFamily="18" charset="0"/>
                <a:cs typeface="Times New Roman" pitchFamily="18" charset="0"/>
              </a:rPr>
              <a:t>The different organization variables include:</a:t>
            </a:r>
          </a:p>
          <a:p>
            <a:pPr marL="342900" indent="-342900">
              <a:buFont typeface="Wingdings" pitchFamily="2" charset="2"/>
              <a:buChar char="Ø"/>
            </a:pPr>
            <a:r>
              <a:rPr lang="en-US" sz="2000" u="sng" dirty="0" smtClean="0">
                <a:latin typeface="Times New Roman" pitchFamily="18" charset="0"/>
                <a:cs typeface="Times New Roman" pitchFamily="18" charset="0"/>
              </a:rPr>
              <a:t>Reporting Organization</a:t>
            </a:r>
            <a:r>
              <a:rPr lang="en-US" sz="2000" dirty="0" smtClean="0">
                <a:latin typeface="Times New Roman" pitchFamily="18" charset="0"/>
                <a:cs typeface="Times New Roman" pitchFamily="18" charset="0"/>
              </a:rPr>
              <a:t> – This is the employing organization who is reporting the educator.  For public school districts, the school code for this indicator will be “00”.  </a:t>
            </a:r>
          </a:p>
          <a:p>
            <a:pPr marL="342900" indent="-342900">
              <a:buFont typeface="Wingdings" pitchFamily="2" charset="2"/>
              <a:buChar char="Ø"/>
            </a:pPr>
            <a:r>
              <a:rPr lang="en-US" sz="2000" u="sng" dirty="0" smtClean="0">
                <a:latin typeface="Times New Roman" pitchFamily="18" charset="0"/>
                <a:cs typeface="Times New Roman" pitchFamily="18" charset="0"/>
              </a:rPr>
              <a:t>Assigned Facility Code</a:t>
            </a:r>
            <a:r>
              <a:rPr lang="en-US" sz="2000" dirty="0" smtClean="0">
                <a:latin typeface="Times New Roman" pitchFamily="18" charset="0"/>
                <a:cs typeface="Times New Roman" pitchFamily="18" charset="0"/>
              </a:rPr>
              <a:t> – This indicted where the educator is actually working.  It can be a school in your district, a private school they are assigned to or your district central office (school “00” in those cases).</a:t>
            </a:r>
            <a:endParaRPr lang="en-US" sz="2000" dirty="0">
              <a:latin typeface="Times New Roman" pitchFamily="18" charset="0"/>
              <a:cs typeface="Times New Roman" pitchFamily="18" charset="0"/>
            </a:endParaRPr>
          </a:p>
        </p:txBody>
      </p:sp>
      <p:sp>
        <p:nvSpPr>
          <p:cNvPr id="6" name="TextBox 5"/>
          <p:cNvSpPr txBox="1"/>
          <p:nvPr/>
        </p:nvSpPr>
        <p:spPr>
          <a:xfrm>
            <a:off x="1828800" y="5257800"/>
            <a:ext cx="6705600" cy="923330"/>
          </a:xfrm>
          <a:prstGeom prst="rect">
            <a:avLst/>
          </a:prstGeom>
          <a:noFill/>
        </p:spPr>
        <p:txBody>
          <a:bodyPr wrap="square" rtlCol="0">
            <a:spAutoFit/>
          </a:bodyPr>
          <a:lstStyle/>
          <a:p>
            <a:r>
              <a:rPr lang="en-US" b="1" dirty="0">
                <a:latin typeface="Times New Roman" pitchFamily="18" charset="0"/>
                <a:cs typeface="Times New Roman" pitchFamily="18" charset="0"/>
              </a:rPr>
              <a:t>Note:</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The transition to DM means </a:t>
            </a:r>
            <a:r>
              <a:rPr lang="en-US" dirty="0">
                <a:latin typeface="Times New Roman" pitchFamily="18" charset="0"/>
                <a:cs typeface="Times New Roman" pitchFamily="18" charset="0"/>
              </a:rPr>
              <a:t>that the historical ED163 APSEP org codes will not work nor will the generic homebound, other or private school </a:t>
            </a:r>
            <a:r>
              <a:rPr lang="en-US" dirty="0" smtClean="0">
                <a:latin typeface="Times New Roman" pitchFamily="18" charset="0"/>
                <a:cs typeface="Times New Roman" pitchFamily="18" charset="0"/>
              </a:rPr>
              <a:t>facility </a:t>
            </a:r>
            <a:r>
              <a:rPr lang="en-US" dirty="0">
                <a:latin typeface="Times New Roman" pitchFamily="18" charset="0"/>
                <a:cs typeface="Times New Roman" pitchFamily="18" charset="0"/>
              </a:rPr>
              <a:t>codes districts have </a:t>
            </a:r>
            <a:r>
              <a:rPr lang="en-US" dirty="0" smtClean="0">
                <a:latin typeface="Times New Roman" pitchFamily="18" charset="0"/>
                <a:cs typeface="Times New Roman" pitchFamily="18" charset="0"/>
              </a:rPr>
              <a:t>used in the past.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1540260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 y="2667000"/>
            <a:ext cx="8183880" cy="1447800"/>
          </a:xfrm>
        </p:spPr>
        <p:txBody>
          <a:bodyPr>
            <a:normAutofit fontScale="90000"/>
          </a:bodyPr>
          <a:lstStyle/>
          <a:p>
            <a:pPr algn="ctr"/>
            <a:r>
              <a:rPr lang="en-US" sz="5400" dirty="0" smtClean="0">
                <a:latin typeface="Times New Roman" pitchFamily="18" charset="0"/>
                <a:cs typeface="Times New Roman" pitchFamily="18" charset="0"/>
              </a:rPr>
              <a:t>Educator Data System</a:t>
            </a:r>
            <a:br>
              <a:rPr lang="en-US" sz="5400" dirty="0" smtClean="0">
                <a:latin typeface="Times New Roman" pitchFamily="18" charset="0"/>
                <a:cs typeface="Times New Roman" pitchFamily="18" charset="0"/>
              </a:rPr>
            </a:br>
            <a:r>
              <a:rPr lang="en-US" sz="5400" dirty="0" smtClean="0"/>
              <a:t>(EDS)</a:t>
            </a:r>
            <a:endParaRPr lang="en-US" sz="5400" dirty="0">
              <a:latin typeface="Times New Roman" pitchFamily="18" charset="0"/>
              <a:cs typeface="Times New Roman" pitchFamily="18" charset="0"/>
            </a:endParaRPr>
          </a:p>
        </p:txBody>
      </p:sp>
    </p:spTree>
    <p:extLst>
      <p:ext uri="{BB962C8B-B14F-4D97-AF65-F5344CB8AC3E}">
        <p14:creationId xmlns:p14="http://schemas.microsoft.com/office/powerpoint/2010/main" val="15763764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598" y="304800"/>
            <a:ext cx="8183880" cy="838200"/>
          </a:xfrm>
        </p:spPr>
        <p:txBody>
          <a:bodyPr>
            <a:normAutofit/>
          </a:bodyPr>
          <a:lstStyle/>
          <a:p>
            <a:pPr algn="ctr"/>
            <a:r>
              <a:rPr lang="en-US" sz="4000" dirty="0" smtClean="0">
                <a:latin typeface="Times New Roman" pitchFamily="18" charset="0"/>
                <a:cs typeface="Times New Roman" pitchFamily="18" charset="0"/>
              </a:rPr>
              <a:t>Data Verification</a:t>
            </a:r>
            <a:endParaRPr lang="en-US" sz="4000" dirty="0">
              <a:latin typeface="Times New Roman" pitchFamily="18" charset="0"/>
              <a:cs typeface="Times New Roman" pitchFamily="18" charset="0"/>
            </a:endParaRPr>
          </a:p>
        </p:txBody>
      </p:sp>
      <p:sp>
        <p:nvSpPr>
          <p:cNvPr id="4" name="TextBox 3"/>
          <p:cNvSpPr txBox="1"/>
          <p:nvPr/>
        </p:nvSpPr>
        <p:spPr>
          <a:xfrm>
            <a:off x="939798" y="1143000"/>
            <a:ext cx="7239000" cy="400110"/>
          </a:xfrm>
          <a:prstGeom prst="rect">
            <a:avLst/>
          </a:prstGeom>
          <a:noFill/>
        </p:spPr>
        <p:txBody>
          <a:bodyPr wrap="square" rtlCol="0">
            <a:spAutoFit/>
          </a:bodyPr>
          <a:lstStyle/>
          <a:p>
            <a:pPr algn="ctr"/>
            <a:r>
              <a:rPr lang="en-US" sz="2000" b="1" u="sng" dirty="0" smtClean="0">
                <a:latin typeface="Times New Roman" pitchFamily="18" charset="0"/>
                <a:cs typeface="Times New Roman" pitchFamily="18" charset="0"/>
              </a:rPr>
              <a:t>How will the data be checked? What will be checked?  </a:t>
            </a:r>
            <a:endParaRPr lang="en-US" sz="2000" b="1" u="sng" dirty="0">
              <a:latin typeface="Times New Roman" pitchFamily="18" charset="0"/>
              <a:cs typeface="Times New Roman" pitchFamily="18" charset="0"/>
            </a:endParaRPr>
          </a:p>
        </p:txBody>
      </p:sp>
      <p:sp>
        <p:nvSpPr>
          <p:cNvPr id="8" name="TextBox 7"/>
          <p:cNvSpPr txBox="1"/>
          <p:nvPr/>
        </p:nvSpPr>
        <p:spPr>
          <a:xfrm>
            <a:off x="609600" y="1600200"/>
            <a:ext cx="7924800" cy="400110"/>
          </a:xfrm>
          <a:prstGeom prst="rect">
            <a:avLst/>
          </a:prstGeom>
          <a:noFill/>
        </p:spPr>
        <p:txBody>
          <a:bodyPr wrap="square" rtlCol="0">
            <a:spAutoFit/>
          </a:bodyPr>
          <a:lstStyle/>
          <a:p>
            <a:pPr marL="342900" indent="-342900">
              <a:buFont typeface="Wingdings" pitchFamily="2" charset="2"/>
              <a:buChar char="Ø"/>
            </a:pPr>
            <a:r>
              <a:rPr lang="en-US" sz="2000" dirty="0" smtClean="0">
                <a:latin typeface="Times New Roman" pitchFamily="18" charset="0"/>
                <a:cs typeface="Times New Roman" pitchFamily="18" charset="0"/>
              </a:rPr>
              <a:t>Data uploads will be checked for completeness and format compliance.    </a:t>
            </a:r>
            <a:endParaRPr lang="en-US" sz="2000" dirty="0">
              <a:latin typeface="Times New Roman" pitchFamily="18" charset="0"/>
              <a:cs typeface="Times New Roman" pitchFamily="18" charset="0"/>
            </a:endParaRPr>
          </a:p>
        </p:txBody>
      </p:sp>
      <p:sp>
        <p:nvSpPr>
          <p:cNvPr id="9" name="TextBox 8"/>
          <p:cNvSpPr txBox="1"/>
          <p:nvPr/>
        </p:nvSpPr>
        <p:spPr>
          <a:xfrm>
            <a:off x="609600" y="2182996"/>
            <a:ext cx="7924800" cy="707886"/>
          </a:xfrm>
          <a:prstGeom prst="rect">
            <a:avLst/>
          </a:prstGeom>
          <a:noFill/>
        </p:spPr>
        <p:txBody>
          <a:bodyPr wrap="square" rtlCol="0">
            <a:spAutoFit/>
          </a:bodyPr>
          <a:lstStyle/>
          <a:p>
            <a:pPr marL="342900" indent="-342900">
              <a:buFont typeface="Wingdings" pitchFamily="2" charset="2"/>
              <a:buChar char="Ø"/>
            </a:pPr>
            <a:r>
              <a:rPr lang="en-US" sz="2000" dirty="0" smtClean="0">
                <a:latin typeface="Times New Roman" pitchFamily="18" charset="0"/>
                <a:cs typeface="Times New Roman" pitchFamily="18" charset="0"/>
              </a:rPr>
              <a:t>Reasonability Checks: For example, a staff person who is making more than $1,000,000 would be flagged.  </a:t>
            </a:r>
          </a:p>
        </p:txBody>
      </p:sp>
      <p:sp>
        <p:nvSpPr>
          <p:cNvPr id="10" name="TextBox 9"/>
          <p:cNvSpPr txBox="1"/>
          <p:nvPr/>
        </p:nvSpPr>
        <p:spPr>
          <a:xfrm>
            <a:off x="609600" y="3073568"/>
            <a:ext cx="7924800" cy="707886"/>
          </a:xfrm>
          <a:prstGeom prst="rect">
            <a:avLst/>
          </a:prstGeom>
          <a:noFill/>
        </p:spPr>
        <p:txBody>
          <a:bodyPr wrap="square" rtlCol="0">
            <a:spAutoFit/>
          </a:bodyPr>
          <a:lstStyle/>
          <a:p>
            <a:pPr marL="342900" indent="-342900">
              <a:buFont typeface="Wingdings" pitchFamily="2" charset="2"/>
              <a:buChar char="Ø"/>
            </a:pPr>
            <a:r>
              <a:rPr lang="en-US" sz="2000" dirty="0" smtClean="0">
                <a:latin typeface="Times New Roman" pitchFamily="18" charset="0"/>
                <a:cs typeface="Times New Roman" pitchFamily="18" charset="0"/>
              </a:rPr>
              <a:t>Certification compliance:  These warnings will be for information only and </a:t>
            </a:r>
            <a:r>
              <a:rPr lang="en-US" sz="2000" b="1" u="sng" dirty="0" smtClean="0">
                <a:latin typeface="Times New Roman" pitchFamily="18" charset="0"/>
                <a:cs typeface="Times New Roman" pitchFamily="18" charset="0"/>
              </a:rPr>
              <a:t>WILL NOT </a:t>
            </a:r>
            <a:r>
              <a:rPr lang="en-US" sz="2000" dirty="0" smtClean="0">
                <a:latin typeface="Times New Roman" pitchFamily="18" charset="0"/>
                <a:cs typeface="Times New Roman" pitchFamily="18" charset="0"/>
              </a:rPr>
              <a:t>constitute the formal certification compliance process.  </a:t>
            </a:r>
            <a:endParaRPr lang="en-US" sz="2000" dirty="0">
              <a:latin typeface="Times New Roman" pitchFamily="18" charset="0"/>
              <a:cs typeface="Times New Roman" pitchFamily="18" charset="0"/>
            </a:endParaRPr>
          </a:p>
        </p:txBody>
      </p:sp>
      <p:sp>
        <p:nvSpPr>
          <p:cNvPr id="11" name="TextBox 10"/>
          <p:cNvSpPr txBox="1"/>
          <p:nvPr/>
        </p:nvSpPr>
        <p:spPr>
          <a:xfrm>
            <a:off x="609600" y="3964140"/>
            <a:ext cx="7924800" cy="1015663"/>
          </a:xfrm>
          <a:prstGeom prst="rect">
            <a:avLst/>
          </a:prstGeom>
          <a:noFill/>
        </p:spPr>
        <p:txBody>
          <a:bodyPr wrap="square" rtlCol="0">
            <a:spAutoFit/>
          </a:bodyPr>
          <a:lstStyle/>
          <a:p>
            <a:pPr marL="342900" indent="-342900">
              <a:buFont typeface="Wingdings" pitchFamily="2" charset="2"/>
              <a:buChar char="Ø"/>
            </a:pPr>
            <a:r>
              <a:rPr lang="en-US" sz="2000" dirty="0" smtClean="0">
                <a:latin typeface="Times New Roman" pitchFamily="18" charset="0"/>
                <a:cs typeface="Times New Roman" pitchFamily="18" charset="0"/>
              </a:rPr>
              <a:t>Organizational Data Checks:  These organization level checks will ensure that all organizations reported in your district have staff and that all schools have principals.  </a:t>
            </a:r>
            <a:endParaRPr lang="en-US" sz="2000" dirty="0">
              <a:latin typeface="Times New Roman" pitchFamily="18" charset="0"/>
              <a:cs typeface="Times New Roman" pitchFamily="18" charset="0"/>
            </a:endParaRPr>
          </a:p>
        </p:txBody>
      </p:sp>
      <p:sp>
        <p:nvSpPr>
          <p:cNvPr id="12" name="TextBox 11"/>
          <p:cNvSpPr txBox="1"/>
          <p:nvPr/>
        </p:nvSpPr>
        <p:spPr>
          <a:xfrm>
            <a:off x="609600" y="5162490"/>
            <a:ext cx="7924800" cy="707886"/>
          </a:xfrm>
          <a:prstGeom prst="rect">
            <a:avLst/>
          </a:prstGeom>
          <a:noFill/>
        </p:spPr>
        <p:txBody>
          <a:bodyPr wrap="square" rtlCol="0">
            <a:spAutoFit/>
          </a:bodyPr>
          <a:lstStyle/>
          <a:p>
            <a:pPr marL="342900" indent="-342900">
              <a:buFont typeface="Wingdings" pitchFamily="2" charset="2"/>
              <a:buChar char="Ø"/>
            </a:pPr>
            <a:r>
              <a:rPr lang="en-US" sz="2000" dirty="0" smtClean="0">
                <a:latin typeface="Times New Roman" pitchFamily="18" charset="0"/>
                <a:cs typeface="Times New Roman" pitchFamily="18" charset="0"/>
              </a:rPr>
              <a:t>Assignment/Grade Level Checks: For example, making sure a Biology course does not have a grade of Kindergarten.  </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1609987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598" y="304800"/>
            <a:ext cx="8183880" cy="838200"/>
          </a:xfrm>
        </p:spPr>
        <p:txBody>
          <a:bodyPr>
            <a:normAutofit/>
          </a:bodyPr>
          <a:lstStyle/>
          <a:p>
            <a:pPr algn="ctr"/>
            <a:r>
              <a:rPr lang="en-US" sz="4000" dirty="0" smtClean="0">
                <a:latin typeface="Times New Roman" pitchFamily="18" charset="0"/>
                <a:cs typeface="Times New Roman" pitchFamily="18" charset="0"/>
              </a:rPr>
              <a:t>Changes to Staff on Leave</a:t>
            </a:r>
            <a:endParaRPr lang="en-US" sz="4000" dirty="0">
              <a:latin typeface="Times New Roman" pitchFamily="18" charset="0"/>
              <a:cs typeface="Times New Roman"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83606646"/>
              </p:ext>
            </p:extLst>
          </p:nvPr>
        </p:nvGraphicFramePr>
        <p:xfrm>
          <a:off x="821269" y="2413635"/>
          <a:ext cx="7467600" cy="3148965"/>
        </p:xfrm>
        <a:graphic>
          <a:graphicData uri="http://schemas.openxmlformats.org/drawingml/2006/table">
            <a:tbl>
              <a:tblPr firstRow="1" bandRow="1">
                <a:tableStyleId>{073A0DAA-6AF3-43AB-8588-CEC1D06C72B9}</a:tableStyleId>
              </a:tblPr>
              <a:tblGrid>
                <a:gridCol w="1540931"/>
                <a:gridCol w="1752600"/>
                <a:gridCol w="4174069"/>
              </a:tblGrid>
              <a:tr h="396875">
                <a:tc>
                  <a:txBody>
                    <a:bodyPr/>
                    <a:lstStyle/>
                    <a:p>
                      <a:pPr algn="ctr"/>
                      <a:endParaRPr lang="en-US" sz="20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Times New Roman" pitchFamily="18" charset="0"/>
                          <a:cs typeface="Times New Roman" pitchFamily="18" charset="0"/>
                        </a:rPr>
                        <a:t>ED163</a:t>
                      </a:r>
                      <a:endParaRPr lang="en-US" sz="2000" dirty="0" smtClean="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Times New Roman" pitchFamily="18" charset="0"/>
                          <a:cs typeface="Times New Roman" pitchFamily="18" charset="0"/>
                        </a:rPr>
                        <a:t>EDS</a:t>
                      </a:r>
                      <a:endParaRPr lang="en-US" sz="2000" dirty="0" smtClean="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831850">
                <a:tc>
                  <a:txBody>
                    <a:bodyPr/>
                    <a:lstStyle/>
                    <a:p>
                      <a:r>
                        <a:rPr lang="en-US" sz="2000" b="1" dirty="0" smtClean="0">
                          <a:latin typeface="Times New Roman" pitchFamily="18" charset="0"/>
                          <a:cs typeface="Times New Roman" pitchFamily="18" charset="0"/>
                        </a:rPr>
                        <a:t>Permanent leave</a:t>
                      </a:r>
                      <a:endParaRPr lang="en-US" sz="20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r>
                        <a:rPr lang="en-US" sz="2000" dirty="0" smtClean="0">
                          <a:latin typeface="Times New Roman" pitchFamily="18" charset="0"/>
                          <a:cs typeface="Times New Roman" pitchFamily="18" charset="0"/>
                        </a:rPr>
                        <a:t>Reported </a:t>
                      </a:r>
                      <a:r>
                        <a:rPr lang="en-US" sz="2000" baseline="0" dirty="0" smtClean="0">
                          <a:latin typeface="Times New Roman" pitchFamily="18" charset="0"/>
                          <a:cs typeface="Times New Roman" pitchFamily="18" charset="0"/>
                        </a:rPr>
                        <a:t>the same, with only the leave types different.  Both used Dates In and Out of Classroom.</a:t>
                      </a:r>
                      <a:endParaRPr lang="en-US" sz="2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smtClean="0">
                          <a:latin typeface="Times New Roman" pitchFamily="18" charset="0"/>
                          <a:cs typeface="Times New Roman" pitchFamily="18" charset="0"/>
                        </a:rPr>
                        <a:t>Reported in</a:t>
                      </a:r>
                      <a:r>
                        <a:rPr lang="en-US" sz="2000" baseline="0" dirty="0" smtClean="0">
                          <a:latin typeface="Times New Roman" pitchFamily="18" charset="0"/>
                          <a:cs typeface="Times New Roman" pitchFamily="18" charset="0"/>
                        </a:rPr>
                        <a:t> Core file with reason for leave code and a Date out of District</a:t>
                      </a:r>
                      <a:endParaRPr lang="en-US" sz="2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31850">
                <a:tc>
                  <a:txBody>
                    <a:bodyPr/>
                    <a:lstStyle/>
                    <a:p>
                      <a:r>
                        <a:rPr lang="en-US" sz="2000" b="1" dirty="0" smtClean="0">
                          <a:latin typeface="Times New Roman" pitchFamily="18" charset="0"/>
                          <a:cs typeface="Times New Roman" pitchFamily="18" charset="0"/>
                        </a:rPr>
                        <a:t>Temporary Leave</a:t>
                      </a:r>
                      <a:endParaRPr lang="en-US" sz="20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sz="20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Reported in Assignment file</a:t>
                      </a:r>
                      <a:r>
                        <a:rPr lang="en-US" sz="2000" baseline="0" dirty="0" smtClean="0">
                          <a:latin typeface="Times New Roman" pitchFamily="18" charset="0"/>
                          <a:cs typeface="Times New Roman" pitchFamily="18" charset="0"/>
                        </a:rPr>
                        <a:t> as if the temporary leave was an assignment.  Assignment Start Date and Assignment End Date define the dates of the leave. Please do not enter the End Date until the person actually returns.    </a:t>
                      </a:r>
                      <a:endParaRPr lang="en-US" sz="2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TextBox 4"/>
          <p:cNvSpPr txBox="1"/>
          <p:nvPr/>
        </p:nvSpPr>
        <p:spPr>
          <a:xfrm>
            <a:off x="914400" y="1295400"/>
            <a:ext cx="7315200" cy="923330"/>
          </a:xfrm>
          <a:prstGeom prst="rect">
            <a:avLst/>
          </a:prstGeom>
          <a:noFill/>
        </p:spPr>
        <p:txBody>
          <a:bodyPr wrap="square" rtlCol="0">
            <a:spAutoFit/>
          </a:bodyPr>
          <a:lstStyle/>
          <a:p>
            <a:r>
              <a:rPr lang="en-US" dirty="0" smtClean="0">
                <a:latin typeface="Times New Roman" pitchFamily="18" charset="0"/>
                <a:cs typeface="Times New Roman" pitchFamily="18" charset="0"/>
              </a:rPr>
              <a:t>In the EDS, staff on leave are treated differently than the ED163.  Staff on temporary leave are now reported the same way as assignments.  Permanent leaves are reported the same as in the past.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40132881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598" y="304800"/>
            <a:ext cx="8183880" cy="838200"/>
          </a:xfrm>
        </p:spPr>
        <p:txBody>
          <a:bodyPr>
            <a:normAutofit/>
          </a:bodyPr>
          <a:lstStyle/>
          <a:p>
            <a:pPr algn="ctr"/>
            <a:r>
              <a:rPr lang="en-US" sz="4000" dirty="0" smtClean="0">
                <a:latin typeface="Times New Roman" pitchFamily="18" charset="0"/>
                <a:cs typeface="Times New Roman" pitchFamily="18" charset="0"/>
              </a:rPr>
              <a:t>Certification</a:t>
            </a:r>
            <a:endParaRPr lang="en-US" sz="4000" dirty="0">
              <a:latin typeface="Times New Roman" pitchFamily="18" charset="0"/>
              <a:cs typeface="Times New Roman" pitchFamily="18" charset="0"/>
            </a:endParaRPr>
          </a:p>
        </p:txBody>
      </p:sp>
      <p:sp>
        <p:nvSpPr>
          <p:cNvPr id="3" name="TextBox 2"/>
          <p:cNvSpPr txBox="1"/>
          <p:nvPr/>
        </p:nvSpPr>
        <p:spPr>
          <a:xfrm>
            <a:off x="414867" y="1151467"/>
            <a:ext cx="8305800" cy="3785652"/>
          </a:xfrm>
          <a:prstGeom prst="rect">
            <a:avLst/>
          </a:prstGeom>
          <a:noFill/>
        </p:spPr>
        <p:txBody>
          <a:bodyPr wrap="square" rtlCol="0">
            <a:spAutoFit/>
          </a:bodyPr>
          <a:lstStyle/>
          <a:p>
            <a:r>
              <a:rPr lang="en-US" sz="2000" dirty="0" smtClean="0">
                <a:latin typeface="Times New Roman" pitchFamily="18" charset="0"/>
                <a:cs typeface="Times New Roman" pitchFamily="18" charset="0"/>
              </a:rPr>
              <a:t>One of the notable changes from the ED163 is that the EDS has a required data certification process.  While the ED163 had no formal data signoff process, the EDS will need to be signed off by a certified administrator and will only be allowed if there are no outstanding errors or missing data.  This data certification process will be required twice a year.  Once in the fall (for October 1 data) and once at the end of the school year.  </a:t>
            </a:r>
          </a:p>
          <a:p>
            <a:endParaRPr lang="en-US" sz="2000" dirty="0">
              <a:latin typeface="Times New Roman" pitchFamily="18" charset="0"/>
              <a:cs typeface="Times New Roman" pitchFamily="18" charset="0"/>
            </a:endParaRPr>
          </a:p>
          <a:p>
            <a:r>
              <a:rPr lang="en-US" sz="2000" dirty="0" smtClean="0">
                <a:latin typeface="Times New Roman" pitchFamily="18" charset="0"/>
                <a:cs typeface="Times New Roman" pitchFamily="18" charset="0"/>
              </a:rPr>
              <a:t>The process of certification is rather simple.  A user with the proper role will log into the system, go to the certification section and click the certification button and acknowledge that the data are final.  </a:t>
            </a:r>
          </a:p>
          <a:p>
            <a:endParaRPr lang="en-US" sz="2000" dirty="0">
              <a:latin typeface="Times New Roman" pitchFamily="18" charset="0"/>
              <a:cs typeface="Times New Roman" pitchFamily="18" charset="0"/>
            </a:endParaRPr>
          </a:p>
          <a:p>
            <a:r>
              <a:rPr lang="en-US" sz="2000" dirty="0" smtClean="0">
                <a:latin typeface="Times New Roman" pitchFamily="18" charset="0"/>
                <a:cs typeface="Times New Roman" pitchFamily="18" charset="0"/>
              </a:rPr>
              <a:t>There will be more on this process later in the presentation.   </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1709810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598" y="304800"/>
            <a:ext cx="8183880" cy="838200"/>
          </a:xfrm>
        </p:spPr>
        <p:txBody>
          <a:bodyPr>
            <a:normAutofit/>
          </a:bodyPr>
          <a:lstStyle/>
          <a:p>
            <a:pPr algn="ctr"/>
            <a:r>
              <a:rPr lang="en-US" sz="4000" dirty="0" smtClean="0">
                <a:latin typeface="Times New Roman" pitchFamily="18" charset="0"/>
                <a:cs typeface="Times New Roman" pitchFamily="18" charset="0"/>
              </a:rPr>
              <a:t>Accessing the EDS</a:t>
            </a:r>
            <a:endParaRPr lang="en-US" sz="4000" dirty="0">
              <a:latin typeface="Times New Roman" pitchFamily="18" charset="0"/>
              <a:cs typeface="Times New Roman" pitchFamily="18" charset="0"/>
            </a:endParaRPr>
          </a:p>
        </p:txBody>
      </p:sp>
      <p:sp>
        <p:nvSpPr>
          <p:cNvPr id="3" name="TextBox 2"/>
          <p:cNvSpPr txBox="1"/>
          <p:nvPr/>
        </p:nvSpPr>
        <p:spPr>
          <a:xfrm>
            <a:off x="414867" y="1151467"/>
            <a:ext cx="8305800" cy="1200329"/>
          </a:xfrm>
          <a:prstGeom prst="rect">
            <a:avLst/>
          </a:prstGeom>
          <a:noFill/>
        </p:spPr>
        <p:txBody>
          <a:bodyPr wrap="square" rtlCol="0">
            <a:spAutoFit/>
          </a:bodyPr>
          <a:lstStyle/>
          <a:p>
            <a:r>
              <a:rPr lang="en-US" dirty="0" smtClean="0">
                <a:latin typeface="Times New Roman" pitchFamily="18" charset="0"/>
                <a:cs typeface="Times New Roman" pitchFamily="18" charset="0"/>
              </a:rPr>
              <a:t>The website that the EDS is on is actually a web portal (https://CSDE.CT.GOV) that contains a number of CSDE applications.  It uses individualized credentials, so you’ll enter and act on the site as yourself (</a:t>
            </a:r>
            <a:r>
              <a:rPr lang="en-US" u="sng" dirty="0" smtClean="0">
                <a:latin typeface="Times New Roman" pitchFamily="18" charset="0"/>
                <a:cs typeface="Times New Roman" pitchFamily="18" charset="0"/>
              </a:rPr>
              <a:t>not</a:t>
            </a:r>
            <a:r>
              <a:rPr lang="en-US" dirty="0" smtClean="0">
                <a:latin typeface="Times New Roman" pitchFamily="18" charset="0"/>
                <a:cs typeface="Times New Roman" pitchFamily="18" charset="0"/>
              </a:rPr>
              <a:t> using the district level credentials you’ve used in the past).  </a:t>
            </a:r>
            <a:endParaRPr lang="en-US" dirty="0">
              <a:latin typeface="Times New Roman" pitchFamily="18" charset="0"/>
              <a:cs typeface="Times New Roman" pitchFamily="18" charset="0"/>
            </a:endParaRPr>
          </a:p>
        </p:txBody>
      </p:sp>
      <p:sp>
        <p:nvSpPr>
          <p:cNvPr id="4" name="TextBox 3"/>
          <p:cNvSpPr txBox="1"/>
          <p:nvPr/>
        </p:nvSpPr>
        <p:spPr>
          <a:xfrm>
            <a:off x="414867" y="2590800"/>
            <a:ext cx="8305800" cy="2739211"/>
          </a:xfrm>
          <a:prstGeom prst="rect">
            <a:avLst/>
          </a:prstGeom>
          <a:noFill/>
        </p:spPr>
        <p:txBody>
          <a:bodyPr wrap="square" rtlCol="0">
            <a:spAutoFit/>
          </a:bodyPr>
          <a:lstStyle/>
          <a:p>
            <a:r>
              <a:rPr lang="en-US" dirty="0" smtClean="0">
                <a:latin typeface="Times New Roman" pitchFamily="18" charset="0"/>
                <a:cs typeface="Times New Roman" pitchFamily="18" charset="0"/>
              </a:rPr>
              <a:t>If you do not have an account in the portal, speak to your district’s LEA Security Manager.  They can create you an account.  When they do, you’ll receive two emails from the system.  One with your username (some version of your last name and then first initial) and a second with a temporary password (you’ll choose a permanent one when you log in.  If you need to find out who your LEA Security Manager is, please visit this site: </a:t>
            </a:r>
            <a:r>
              <a:rPr lang="en-US" sz="1600" dirty="0">
                <a:latin typeface="Times New Roman" pitchFamily="18" charset="0"/>
                <a:cs typeface="Times New Roman" pitchFamily="18" charset="0"/>
              </a:rPr>
              <a:t>http://</a:t>
            </a:r>
            <a:r>
              <a:rPr lang="en-US" sz="1600" dirty="0" smtClean="0">
                <a:latin typeface="Times New Roman" pitchFamily="18" charset="0"/>
                <a:cs typeface="Times New Roman" pitchFamily="18" charset="0"/>
              </a:rPr>
              <a:t>www.csde.state.ct.us/public/directorymanager/docs/DirectoryManagerRoles.pdf</a:t>
            </a:r>
          </a:p>
          <a:p>
            <a:endParaRPr lang="en-US" sz="1600" dirty="0">
              <a:latin typeface="Times New Roman" pitchFamily="18" charset="0"/>
              <a:cs typeface="Times New Roman" pitchFamily="18" charset="0"/>
            </a:endParaRPr>
          </a:p>
          <a:p>
            <a:r>
              <a:rPr lang="en-US" sz="1600" dirty="0" smtClean="0">
                <a:latin typeface="Times New Roman" pitchFamily="18" charset="0"/>
                <a:cs typeface="Times New Roman" pitchFamily="18" charset="0"/>
              </a:rPr>
              <a:t>For APSEPS only, please contact me directly if you do not currently have access (for Restraint and Seclusion) to be assigned the EDS Certifier Role.</a:t>
            </a:r>
            <a:endParaRPr lang="en-US" sz="1600" dirty="0">
              <a:latin typeface="Times New Roman" pitchFamily="18" charset="0"/>
              <a:cs typeface="Times New Roman" pitchFamily="18" charset="0"/>
            </a:endParaRPr>
          </a:p>
        </p:txBody>
      </p:sp>
    </p:spTree>
    <p:extLst>
      <p:ext uri="{BB962C8B-B14F-4D97-AF65-F5344CB8AC3E}">
        <p14:creationId xmlns:p14="http://schemas.microsoft.com/office/powerpoint/2010/main" val="15361104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598" y="152400"/>
            <a:ext cx="8183880" cy="838200"/>
          </a:xfrm>
        </p:spPr>
        <p:txBody>
          <a:bodyPr>
            <a:normAutofit/>
          </a:bodyPr>
          <a:lstStyle/>
          <a:p>
            <a:pPr algn="ctr"/>
            <a:r>
              <a:rPr lang="en-US" sz="4000" dirty="0" smtClean="0">
                <a:latin typeface="Times New Roman" pitchFamily="18" charset="0"/>
                <a:cs typeface="Times New Roman" pitchFamily="18" charset="0"/>
              </a:rPr>
              <a:t>Accessing the EDS</a:t>
            </a:r>
            <a:endParaRPr lang="en-US" sz="4000" dirty="0">
              <a:latin typeface="Times New Roman" pitchFamily="18" charset="0"/>
              <a:cs typeface="Times New Roman" pitchFamily="18" charset="0"/>
            </a:endParaRPr>
          </a:p>
        </p:txBody>
      </p:sp>
      <p:sp>
        <p:nvSpPr>
          <p:cNvPr id="3" name="TextBox 2"/>
          <p:cNvSpPr txBox="1"/>
          <p:nvPr/>
        </p:nvSpPr>
        <p:spPr>
          <a:xfrm>
            <a:off x="228600" y="914400"/>
            <a:ext cx="8610600" cy="4955203"/>
          </a:xfrm>
          <a:prstGeom prst="rect">
            <a:avLst/>
          </a:prstGeom>
          <a:noFill/>
        </p:spPr>
        <p:txBody>
          <a:bodyPr wrap="square" rtlCol="0">
            <a:spAutoFit/>
          </a:bodyPr>
          <a:lstStyle/>
          <a:p>
            <a:r>
              <a:rPr lang="en-US" dirty="0" smtClean="0">
                <a:latin typeface="Times New Roman" pitchFamily="18" charset="0"/>
                <a:cs typeface="Times New Roman" pitchFamily="18" charset="0"/>
              </a:rPr>
              <a:t>Hints about using the csde.ct.gov website:</a:t>
            </a:r>
          </a:p>
          <a:p>
            <a:endParaRPr lang="en-US" sz="1000" dirty="0">
              <a:latin typeface="Times New Roman" pitchFamily="18" charset="0"/>
              <a:cs typeface="Times New Roman" pitchFamily="18" charset="0"/>
            </a:endParaRPr>
          </a:p>
          <a:p>
            <a:pPr marL="285750" indent="-285750">
              <a:buFont typeface="Wingdings" pitchFamily="2" charset="2"/>
              <a:buChar char="Ø"/>
            </a:pPr>
            <a:r>
              <a:rPr lang="en-US" dirty="0" smtClean="0">
                <a:latin typeface="Times New Roman" pitchFamily="18" charset="0"/>
                <a:cs typeface="Times New Roman" pitchFamily="18" charset="0"/>
              </a:rPr>
              <a:t>Do not set up a favorite based on the site.  Favorites are usually set up on the redirected site and that will cause problems.</a:t>
            </a:r>
          </a:p>
          <a:p>
            <a:pPr marL="285750" indent="-285750">
              <a:buFont typeface="Wingdings" pitchFamily="2" charset="2"/>
              <a:buChar char="Ø"/>
            </a:pPr>
            <a:r>
              <a:rPr lang="en-US" dirty="0" smtClean="0">
                <a:latin typeface="Times New Roman" pitchFamily="18" charset="0"/>
                <a:cs typeface="Times New Roman" pitchFamily="18" charset="0"/>
              </a:rPr>
              <a:t>The website does have a time out function and it will kick you out if you go a while without an action. It is set a little over 15 minutes.   </a:t>
            </a:r>
          </a:p>
          <a:p>
            <a:pPr marL="285750" indent="-285750">
              <a:buFont typeface="Wingdings" pitchFamily="2" charset="2"/>
              <a:buChar char="Ø"/>
            </a:pPr>
            <a:r>
              <a:rPr lang="en-US" dirty="0" smtClean="0">
                <a:latin typeface="Times New Roman" pitchFamily="18" charset="0"/>
                <a:cs typeface="Times New Roman" pitchFamily="18" charset="0"/>
              </a:rPr>
              <a:t>The site customizes what a user can see and do based upon  the roles that they have, so your colleagues may be able to see and do other things than you can do based upon their role(s).  </a:t>
            </a:r>
          </a:p>
          <a:p>
            <a:pPr marL="285750" indent="-285750">
              <a:buFont typeface="Wingdings" pitchFamily="2" charset="2"/>
              <a:buChar char="Ø"/>
            </a:pPr>
            <a:r>
              <a:rPr lang="en-US" dirty="0" smtClean="0">
                <a:latin typeface="Times New Roman" pitchFamily="18" charset="0"/>
                <a:cs typeface="Times New Roman" pitchFamily="18" charset="0"/>
              </a:rPr>
              <a:t>Some more up to date web browsers can have issues with the site.  If yours does, try going into compatibility mode.  </a:t>
            </a:r>
          </a:p>
          <a:p>
            <a:pPr marL="285750" indent="-285750">
              <a:buFont typeface="Wingdings" pitchFamily="2" charset="2"/>
              <a:buChar char="Ø"/>
            </a:pPr>
            <a:r>
              <a:rPr lang="en-US" dirty="0" smtClean="0">
                <a:latin typeface="Times New Roman" pitchFamily="18" charset="0"/>
                <a:cs typeface="Times New Roman" pitchFamily="18" charset="0"/>
              </a:rPr>
              <a:t>Under no circumstances should you share your credentials.  This is a significant security breach.  The CSDE reserves the right to deactivate rights of users who have shared their account information.</a:t>
            </a:r>
          </a:p>
          <a:p>
            <a:pPr marL="285750" indent="-285750">
              <a:buFont typeface="Wingdings" pitchFamily="2" charset="2"/>
              <a:buChar char="Ø"/>
            </a:pPr>
            <a:r>
              <a:rPr lang="en-US" dirty="0" smtClean="0">
                <a:latin typeface="Times New Roman" pitchFamily="18" charset="0"/>
                <a:cs typeface="Times New Roman" pitchFamily="18" charset="0"/>
              </a:rPr>
              <a:t>If you have a problem or an unexpected error, take a screen capture of the message you are receiving (</a:t>
            </a:r>
            <a:r>
              <a:rPr lang="en-US" dirty="0">
                <a:latin typeface="Times New Roman" pitchFamily="18" charset="0"/>
                <a:cs typeface="Times New Roman" pitchFamily="18" charset="0"/>
              </a:rPr>
              <a:t>use the print screen or snipping tool in windows) </a:t>
            </a:r>
            <a:r>
              <a:rPr lang="en-US" dirty="0" smtClean="0">
                <a:latin typeface="Times New Roman" pitchFamily="18" charset="0"/>
                <a:cs typeface="Times New Roman" pitchFamily="18" charset="0"/>
              </a:rPr>
              <a:t>and include it in the email asking for help.  And be detailed in your email.  An email of “It won’t work!” may be accurate, but it doesn’t help us fix the problem.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7891452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598" y="304800"/>
            <a:ext cx="8183880" cy="838200"/>
          </a:xfrm>
        </p:spPr>
        <p:txBody>
          <a:bodyPr>
            <a:normAutofit/>
          </a:bodyPr>
          <a:lstStyle/>
          <a:p>
            <a:pPr algn="ctr"/>
            <a:r>
              <a:rPr lang="en-US" sz="4000" dirty="0" smtClean="0">
                <a:latin typeface="Times New Roman" pitchFamily="18" charset="0"/>
                <a:cs typeface="Times New Roman" pitchFamily="18" charset="0"/>
              </a:rPr>
              <a:t>Application Roles</a:t>
            </a:r>
            <a:endParaRPr lang="en-US" sz="4000" dirty="0">
              <a:latin typeface="Times New Roman" pitchFamily="18" charset="0"/>
              <a:cs typeface="Times New Roman" pitchFamily="18" charset="0"/>
            </a:endParaRPr>
          </a:p>
        </p:txBody>
      </p:sp>
      <p:sp>
        <p:nvSpPr>
          <p:cNvPr id="3" name="TextBox 2"/>
          <p:cNvSpPr txBox="1"/>
          <p:nvPr/>
        </p:nvSpPr>
        <p:spPr>
          <a:xfrm>
            <a:off x="414867" y="1167348"/>
            <a:ext cx="8305800" cy="3785652"/>
          </a:xfrm>
          <a:prstGeom prst="rect">
            <a:avLst/>
          </a:prstGeom>
          <a:noFill/>
        </p:spPr>
        <p:txBody>
          <a:bodyPr wrap="square" rtlCol="0">
            <a:spAutoFit/>
          </a:bodyPr>
          <a:lstStyle/>
          <a:p>
            <a:r>
              <a:rPr lang="en-US" sz="2000" dirty="0" smtClean="0">
                <a:latin typeface="Times New Roman" pitchFamily="18" charset="0"/>
                <a:cs typeface="Times New Roman" pitchFamily="18" charset="0"/>
              </a:rPr>
              <a:t>The web portal that will contain the EDS utilizes individualized security (the system that manages this security is called Directory Manager [DM]).  The EDS will have two district roles.  </a:t>
            </a:r>
          </a:p>
          <a:p>
            <a:endParaRPr lang="en-US" sz="2000" dirty="0" smtClean="0">
              <a:latin typeface="Times New Roman" pitchFamily="18" charset="0"/>
              <a:cs typeface="Times New Roman" pitchFamily="18" charset="0"/>
            </a:endParaRPr>
          </a:p>
          <a:p>
            <a:pPr marL="285750" indent="-285750">
              <a:buFont typeface="Wingdings" pitchFamily="2" charset="2"/>
              <a:buChar char="Ø"/>
            </a:pPr>
            <a:r>
              <a:rPr lang="en-US" sz="2000" u="sng" dirty="0" smtClean="0">
                <a:latin typeface="Times New Roman" pitchFamily="18" charset="0"/>
                <a:cs typeface="Times New Roman" pitchFamily="18" charset="0"/>
              </a:rPr>
              <a:t>EDS LEA Writer</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a:t>
            </a:r>
            <a:r>
              <a:rPr lang="en-US" sz="2000" dirty="0" smtClean="0">
                <a:latin typeface="Times New Roman" pitchFamily="18" charset="0"/>
                <a:cs typeface="Times New Roman" pitchFamily="18" charset="0"/>
              </a:rPr>
              <a:t> Users with the EDS LEA Writer role can upload files, enter data, run reports, and search for staff.  This is essentially a data entry role.  </a:t>
            </a:r>
          </a:p>
          <a:p>
            <a:endParaRPr lang="en-US" sz="2000" dirty="0">
              <a:latin typeface="Times New Roman" pitchFamily="18" charset="0"/>
              <a:cs typeface="Times New Roman" pitchFamily="18" charset="0"/>
            </a:endParaRPr>
          </a:p>
          <a:p>
            <a:pPr marL="342900" indent="-342900">
              <a:buFont typeface="Wingdings" pitchFamily="2" charset="2"/>
              <a:buChar char="Ø"/>
            </a:pPr>
            <a:r>
              <a:rPr lang="en-US" sz="2000" u="sng" dirty="0" smtClean="0">
                <a:latin typeface="Times New Roman" pitchFamily="18" charset="0"/>
                <a:cs typeface="Times New Roman" pitchFamily="18" charset="0"/>
              </a:rPr>
              <a:t>EDS LEA Certifier</a:t>
            </a:r>
            <a:r>
              <a:rPr lang="en-US" sz="2000" dirty="0" smtClean="0">
                <a:latin typeface="Times New Roman" pitchFamily="18" charset="0"/>
                <a:cs typeface="Times New Roman" pitchFamily="18" charset="0"/>
              </a:rPr>
              <a:t> – Users with the EDS LEA Certifier role can take all of the actions that the EDS LEA Writer as well as certify the data. Since July </a:t>
            </a:r>
            <a:r>
              <a:rPr lang="en-US" sz="2000" dirty="0">
                <a:latin typeface="Times New Roman" pitchFamily="18" charset="0"/>
                <a:cs typeface="Times New Roman" pitchFamily="18" charset="0"/>
              </a:rPr>
              <a:t>1, 2014, the CSDE </a:t>
            </a:r>
            <a:r>
              <a:rPr lang="en-US" sz="2000" dirty="0" smtClean="0">
                <a:latin typeface="Times New Roman" pitchFamily="18" charset="0"/>
                <a:cs typeface="Times New Roman" pitchFamily="18" charset="0"/>
              </a:rPr>
              <a:t>has required </a:t>
            </a:r>
            <a:r>
              <a:rPr lang="en-US" sz="2000" dirty="0">
                <a:latin typeface="Times New Roman" pitchFamily="18" charset="0"/>
                <a:cs typeface="Times New Roman" pitchFamily="18" charset="0"/>
              </a:rPr>
              <a:t>that all final data submissions be reviewed and certified by </a:t>
            </a:r>
            <a:r>
              <a:rPr lang="en-US" sz="2000" b="1" dirty="0">
                <a:latin typeface="Times New Roman" pitchFamily="18" charset="0"/>
                <a:cs typeface="Times New Roman" pitchFamily="18" charset="0"/>
              </a:rPr>
              <a:t>certified administrators only</a:t>
            </a:r>
            <a:r>
              <a:rPr lang="en-US" sz="2000" dirty="0">
                <a:latin typeface="Times New Roman" pitchFamily="18" charset="0"/>
                <a:cs typeface="Times New Roman" pitchFamily="18" charset="0"/>
              </a:rPr>
              <a:t>. </a:t>
            </a:r>
          </a:p>
        </p:txBody>
      </p:sp>
    </p:spTree>
    <p:extLst>
      <p:ext uri="{BB962C8B-B14F-4D97-AF65-F5344CB8AC3E}">
        <p14:creationId xmlns:p14="http://schemas.microsoft.com/office/powerpoint/2010/main" val="38018218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598" y="304800"/>
            <a:ext cx="8183880" cy="838200"/>
          </a:xfrm>
        </p:spPr>
        <p:txBody>
          <a:bodyPr>
            <a:normAutofit/>
          </a:bodyPr>
          <a:lstStyle/>
          <a:p>
            <a:pPr algn="ctr"/>
            <a:r>
              <a:rPr lang="en-US" sz="4000" dirty="0" smtClean="0">
                <a:latin typeface="Times New Roman" pitchFamily="18" charset="0"/>
                <a:cs typeface="Times New Roman" pitchFamily="18" charset="0"/>
              </a:rPr>
              <a:t>Logging into the EDS</a:t>
            </a:r>
            <a:endParaRPr lang="en-US" sz="4000" dirty="0">
              <a:latin typeface="Times New Roman" pitchFamily="18" charset="0"/>
              <a:cs typeface="Times New Roman" pitchFamily="18" charset="0"/>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242202"/>
            <a:ext cx="6057900" cy="3853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97933" y="1151467"/>
            <a:ext cx="8305800" cy="923330"/>
          </a:xfrm>
          <a:prstGeom prst="rect">
            <a:avLst/>
          </a:prstGeom>
          <a:noFill/>
        </p:spPr>
        <p:txBody>
          <a:bodyPr wrap="square" rtlCol="0">
            <a:spAutoFit/>
          </a:bodyPr>
          <a:lstStyle/>
          <a:p>
            <a:r>
              <a:rPr lang="en-US" dirty="0" smtClean="0">
                <a:latin typeface="Times New Roman" pitchFamily="18" charset="0"/>
                <a:cs typeface="Times New Roman" pitchFamily="18" charset="0"/>
              </a:rPr>
              <a:t>As we mentioned before, EDS is located at a different website than ED163.  The URL is </a:t>
            </a:r>
            <a:r>
              <a:rPr lang="en-US" u="sng" dirty="0" smtClean="0">
                <a:solidFill>
                  <a:srgbClr val="042ACE"/>
                </a:solidFill>
                <a:latin typeface="Times New Roman" pitchFamily="18" charset="0"/>
                <a:cs typeface="Times New Roman" pitchFamily="18" charset="0"/>
              </a:rPr>
              <a:t>https://CSDE.CT.gov</a:t>
            </a:r>
            <a:r>
              <a:rPr lang="en-US" dirty="0" smtClean="0">
                <a:latin typeface="Times New Roman" pitchFamily="18" charset="0"/>
                <a:cs typeface="Times New Roman" pitchFamily="18" charset="0"/>
              </a:rPr>
              <a:t>.   When you enter in the web address you’ll be automatically redirected to the page below, where you will enter your user name and password.</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7771332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598" y="152400"/>
            <a:ext cx="8183880" cy="838200"/>
          </a:xfrm>
        </p:spPr>
        <p:txBody>
          <a:bodyPr>
            <a:normAutofit/>
          </a:bodyPr>
          <a:lstStyle/>
          <a:p>
            <a:pPr algn="ctr"/>
            <a:r>
              <a:rPr lang="en-US" sz="4000" dirty="0" smtClean="0">
                <a:latin typeface="Times New Roman" pitchFamily="18" charset="0"/>
                <a:cs typeface="Times New Roman" pitchFamily="18" charset="0"/>
              </a:rPr>
              <a:t>Logging into the EDS</a:t>
            </a:r>
            <a:endParaRPr lang="en-US" sz="4000" dirty="0">
              <a:latin typeface="Times New Roman" pitchFamily="18" charset="0"/>
              <a:cs typeface="Times New Roman" pitchFamily="18" charset="0"/>
            </a:endParaRPr>
          </a:p>
        </p:txBody>
      </p:sp>
      <p:sp>
        <p:nvSpPr>
          <p:cNvPr id="3" name="TextBox 2"/>
          <p:cNvSpPr txBox="1"/>
          <p:nvPr/>
        </p:nvSpPr>
        <p:spPr>
          <a:xfrm>
            <a:off x="397933" y="914400"/>
            <a:ext cx="8305800" cy="646331"/>
          </a:xfrm>
          <a:prstGeom prst="rect">
            <a:avLst/>
          </a:prstGeom>
          <a:noFill/>
        </p:spPr>
        <p:txBody>
          <a:bodyPr wrap="square" rtlCol="0">
            <a:spAutoFit/>
          </a:bodyPr>
          <a:lstStyle/>
          <a:p>
            <a:r>
              <a:rPr lang="en-US" dirty="0" smtClean="0">
                <a:latin typeface="Times New Roman" pitchFamily="18" charset="0"/>
                <a:cs typeface="Times New Roman" pitchFamily="18" charset="0"/>
              </a:rPr>
              <a:t>If you have access to more than one application in the portal, you will see the page below when you log in.  From here you will be able to choose the EDS application.  </a:t>
            </a:r>
            <a:endParaRPr lang="en-US"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158" y="1600200"/>
            <a:ext cx="7753350" cy="346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23335" y="5181600"/>
            <a:ext cx="8305800" cy="646331"/>
          </a:xfrm>
          <a:prstGeom prst="rect">
            <a:avLst/>
          </a:prstGeom>
          <a:noFill/>
        </p:spPr>
        <p:txBody>
          <a:bodyPr wrap="square" rtlCol="0">
            <a:spAutoFit/>
          </a:bodyPr>
          <a:lstStyle/>
          <a:p>
            <a:r>
              <a:rPr lang="en-US" dirty="0" smtClean="0">
                <a:latin typeface="Times New Roman" pitchFamily="18" charset="0"/>
                <a:cs typeface="Times New Roman" pitchFamily="18" charset="0"/>
              </a:rPr>
              <a:t>If you do not have other portal applications assigned to you, you will be sent directly to the EDS.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8498127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304800"/>
            <a:ext cx="8534400" cy="707886"/>
          </a:xfrm>
          <a:prstGeom prst="rect">
            <a:avLst/>
          </a:prstGeom>
          <a:noFill/>
        </p:spPr>
        <p:txBody>
          <a:bodyPr wrap="square" rtlCol="0">
            <a:spAutoFit/>
          </a:bodyPr>
          <a:lstStyle/>
          <a:p>
            <a:pPr algn="ctr"/>
            <a:r>
              <a:rPr lang="en-US" sz="4000" b="1" u="sng" dirty="0" smtClean="0">
                <a:latin typeface="Times New Roman" pitchFamily="18" charset="0"/>
                <a:cs typeface="Times New Roman" pitchFamily="18" charset="0"/>
              </a:rPr>
              <a:t>Expectations</a:t>
            </a:r>
            <a:endParaRPr lang="en-US" sz="4000" b="1" u="sng" dirty="0">
              <a:latin typeface="Times New Roman" pitchFamily="18" charset="0"/>
              <a:cs typeface="Times New Roman" pitchFamily="18" charset="0"/>
            </a:endParaRPr>
          </a:p>
        </p:txBody>
      </p:sp>
      <p:sp>
        <p:nvSpPr>
          <p:cNvPr id="3" name="TextBox 2"/>
          <p:cNvSpPr txBox="1"/>
          <p:nvPr/>
        </p:nvSpPr>
        <p:spPr>
          <a:xfrm>
            <a:off x="414867" y="1143000"/>
            <a:ext cx="8305800" cy="1323439"/>
          </a:xfrm>
          <a:prstGeom prst="rect">
            <a:avLst/>
          </a:prstGeom>
          <a:noFill/>
        </p:spPr>
        <p:txBody>
          <a:bodyPr wrap="square" rtlCol="0">
            <a:spAutoFit/>
          </a:bodyPr>
          <a:lstStyle/>
          <a:p>
            <a:r>
              <a:rPr lang="en-US" sz="2000" dirty="0" smtClean="0">
                <a:latin typeface="Times New Roman" pitchFamily="18" charset="0"/>
                <a:cs typeface="Times New Roman" pitchFamily="18" charset="0"/>
              </a:rPr>
              <a:t>The EDS is a work in progress.  The pages you will see today may change over the coming weeks and months and new reports are added and new features are released.  Even from today and the release date, some of the page text will change, but the basic functionality and concepts will stay the same.    </a:t>
            </a:r>
            <a:endParaRPr lang="en-US" sz="2000" dirty="0">
              <a:latin typeface="Times New Roman" pitchFamily="18" charset="0"/>
              <a:cs typeface="Times New Roman"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2514600"/>
            <a:ext cx="3657600" cy="3657600"/>
          </a:xfrm>
          <a:prstGeom prst="rect">
            <a:avLst/>
          </a:prstGeom>
        </p:spPr>
      </p:pic>
    </p:spTree>
    <p:extLst>
      <p:ext uri="{BB962C8B-B14F-4D97-AF65-F5344CB8AC3E}">
        <p14:creationId xmlns:p14="http://schemas.microsoft.com/office/powerpoint/2010/main" val="18945242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447877"/>
            <a:ext cx="8534400" cy="707886"/>
          </a:xfrm>
          <a:prstGeom prst="rect">
            <a:avLst/>
          </a:prstGeom>
          <a:noFill/>
        </p:spPr>
        <p:txBody>
          <a:bodyPr wrap="square" rtlCol="0">
            <a:spAutoFit/>
          </a:bodyPr>
          <a:lstStyle/>
          <a:p>
            <a:pPr algn="ctr"/>
            <a:r>
              <a:rPr lang="en-US" sz="4000" b="1" u="sng" dirty="0" smtClean="0">
                <a:latin typeface="Times New Roman" pitchFamily="18" charset="0"/>
                <a:cs typeface="Times New Roman" pitchFamily="18" charset="0"/>
              </a:rPr>
              <a:t>Acknowledgement</a:t>
            </a:r>
            <a:endParaRPr lang="en-US" sz="4000" b="1" u="sng" dirty="0">
              <a:latin typeface="Times New Roman" pitchFamily="18" charset="0"/>
              <a:cs typeface="Times New Roman" pitchFamily="18" charset="0"/>
            </a:endParaRPr>
          </a:p>
        </p:txBody>
      </p:sp>
      <p:sp>
        <p:nvSpPr>
          <p:cNvPr id="5" name="TextBox 4"/>
          <p:cNvSpPr txBox="1"/>
          <p:nvPr/>
        </p:nvSpPr>
        <p:spPr>
          <a:xfrm>
            <a:off x="414867" y="1600200"/>
            <a:ext cx="8305800" cy="1015663"/>
          </a:xfrm>
          <a:prstGeom prst="rect">
            <a:avLst/>
          </a:prstGeom>
          <a:noFill/>
        </p:spPr>
        <p:txBody>
          <a:bodyPr wrap="square" rtlCol="0">
            <a:spAutoFit/>
          </a:bodyPr>
          <a:lstStyle/>
          <a:p>
            <a:r>
              <a:rPr lang="en-US" sz="2000" dirty="0" smtClean="0">
                <a:latin typeface="Times New Roman" pitchFamily="18" charset="0"/>
                <a:cs typeface="Times New Roman" pitchFamily="18" charset="0"/>
              </a:rPr>
              <a:t>As you enter EDS, you will be asked to acknowledge that you understand data in the system may be confidential and privileged and that you will only use them in your official capacity.  </a:t>
            </a:r>
            <a:endParaRPr lang="en-US" sz="2000"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266" y="2819400"/>
            <a:ext cx="7747000" cy="244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44364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 y="304800"/>
            <a:ext cx="8183880" cy="762000"/>
          </a:xfrm>
        </p:spPr>
        <p:txBody>
          <a:bodyPr>
            <a:normAutofit/>
          </a:bodyPr>
          <a:lstStyle/>
          <a:p>
            <a:pPr algn="ctr"/>
            <a:r>
              <a:rPr lang="en-US" sz="4000" dirty="0" smtClean="0">
                <a:latin typeface="Times New Roman" pitchFamily="18" charset="0"/>
                <a:cs typeface="Times New Roman" pitchFamily="18" charset="0"/>
              </a:rPr>
              <a:t>About the EDS</a:t>
            </a:r>
            <a:endParaRPr lang="en-US" sz="4000" dirty="0">
              <a:latin typeface="Times New Roman" pitchFamily="18" charset="0"/>
              <a:cs typeface="Times New Roman" pitchFamily="18" charset="0"/>
            </a:endParaRPr>
          </a:p>
        </p:txBody>
      </p:sp>
      <p:sp>
        <p:nvSpPr>
          <p:cNvPr id="4" name="TextBox 3"/>
          <p:cNvSpPr txBox="1"/>
          <p:nvPr/>
        </p:nvSpPr>
        <p:spPr>
          <a:xfrm>
            <a:off x="338665" y="1066800"/>
            <a:ext cx="8458200" cy="3785652"/>
          </a:xfrm>
          <a:prstGeom prst="rect">
            <a:avLst/>
          </a:prstGeom>
          <a:noFill/>
        </p:spPr>
        <p:txBody>
          <a:bodyPr wrap="square" rtlCol="0">
            <a:spAutoFit/>
          </a:bodyPr>
          <a:lstStyle/>
          <a:p>
            <a:pPr>
              <a:defRPr/>
            </a:pPr>
            <a:r>
              <a:rPr lang="en-US" sz="2000" dirty="0" smtClean="0">
                <a:latin typeface="Times New Roman" pitchFamily="18" charset="0"/>
                <a:cs typeface="Times New Roman" pitchFamily="18" charset="0"/>
              </a:rPr>
              <a:t>The Educator Data System is </a:t>
            </a:r>
            <a:r>
              <a:rPr lang="en-US" sz="2000" dirty="0">
                <a:latin typeface="Times New Roman" pitchFamily="18" charset="0"/>
                <a:cs typeface="Times New Roman" pitchFamily="18" charset="0"/>
              </a:rPr>
              <a:t>a collection of information about </a:t>
            </a:r>
            <a:r>
              <a:rPr lang="en-US" sz="2000" b="1" dirty="0">
                <a:solidFill>
                  <a:srgbClr val="FF0000"/>
                </a:solidFill>
                <a:latin typeface="Times New Roman" pitchFamily="18" charset="0"/>
                <a:cs typeface="Times New Roman" pitchFamily="18" charset="0"/>
              </a:rPr>
              <a:t>people occupying roles which require certification, not just staff holding certification</a:t>
            </a:r>
            <a:r>
              <a:rPr lang="en-US" sz="2000" b="1" dirty="0">
                <a:latin typeface="Times New Roman" pitchFamily="18" charset="0"/>
                <a:cs typeface="Times New Roman" pitchFamily="18" charset="0"/>
              </a:rPr>
              <a:t>. </a:t>
            </a:r>
          </a:p>
          <a:p>
            <a:pPr>
              <a:defRPr/>
            </a:pPr>
            <a:endParaRPr lang="en-US" sz="2000" dirty="0">
              <a:latin typeface="Times New Roman" pitchFamily="18" charset="0"/>
              <a:cs typeface="Times New Roman" pitchFamily="18" charset="0"/>
            </a:endParaRPr>
          </a:p>
          <a:p>
            <a:pPr>
              <a:defRPr/>
            </a:pPr>
            <a:r>
              <a:rPr lang="en-US" sz="2000" dirty="0">
                <a:latin typeface="Times New Roman" pitchFamily="18" charset="0"/>
                <a:cs typeface="Times New Roman" pitchFamily="18" charset="0"/>
              </a:rPr>
              <a:t>When a district hires a person at any time during the school year, a record must be created for that person as soon as possible </a:t>
            </a:r>
            <a:r>
              <a:rPr lang="en-US" sz="2000" b="1" i="1" u="sng" dirty="0">
                <a:latin typeface="Times New Roman" pitchFamily="18" charset="0"/>
                <a:cs typeface="Times New Roman" pitchFamily="18" charset="0"/>
              </a:rPr>
              <a:t>even if</a:t>
            </a:r>
            <a:r>
              <a:rPr lang="en-US" sz="2000" b="1" u="sng" dirty="0">
                <a:latin typeface="Times New Roman" pitchFamily="18" charset="0"/>
                <a:cs typeface="Times New Roman" pitchFamily="18" charset="0"/>
              </a:rPr>
              <a:t> </a:t>
            </a:r>
            <a:r>
              <a:rPr lang="en-US" sz="2000" dirty="0">
                <a:latin typeface="Times New Roman" pitchFamily="18" charset="0"/>
                <a:cs typeface="Times New Roman" pitchFamily="18" charset="0"/>
              </a:rPr>
              <a:t>the person does not hold an active certificate at the time of hire. </a:t>
            </a:r>
          </a:p>
          <a:p>
            <a:pPr>
              <a:defRPr/>
            </a:pPr>
            <a:endParaRPr lang="en-US" sz="2000" dirty="0">
              <a:latin typeface="Times New Roman" pitchFamily="18" charset="0"/>
              <a:cs typeface="Times New Roman" pitchFamily="18" charset="0"/>
            </a:endParaRPr>
          </a:p>
          <a:p>
            <a:pPr>
              <a:defRPr/>
            </a:pPr>
            <a:r>
              <a:rPr lang="en-US" sz="2000" dirty="0">
                <a:latin typeface="Times New Roman" pitchFamily="18" charset="0"/>
                <a:cs typeface="Times New Roman" pitchFamily="18" charset="0"/>
              </a:rPr>
              <a:t>When a person leaves a district, the </a:t>
            </a:r>
            <a:r>
              <a:rPr lang="en-US" sz="2000" dirty="0" smtClean="0">
                <a:latin typeface="Times New Roman" pitchFamily="18" charset="0"/>
                <a:cs typeface="Times New Roman" pitchFamily="18" charset="0"/>
              </a:rPr>
              <a:t>EDS file </a:t>
            </a:r>
            <a:r>
              <a:rPr lang="en-US" sz="2000" dirty="0">
                <a:latin typeface="Times New Roman" pitchFamily="18" charset="0"/>
                <a:cs typeface="Times New Roman" pitchFamily="18" charset="0"/>
              </a:rPr>
              <a:t>record must be updated with the leave information as soon as possible. Having duplicate records in the staff file (i.e., having it appear that a person is working full-time in two different districts) negatively impacts other data systems.</a:t>
            </a:r>
          </a:p>
        </p:txBody>
      </p:sp>
    </p:spTree>
    <p:extLst>
      <p:ext uri="{BB962C8B-B14F-4D97-AF65-F5344CB8AC3E}">
        <p14:creationId xmlns:p14="http://schemas.microsoft.com/office/powerpoint/2010/main" val="10651432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304800"/>
            <a:ext cx="8534400" cy="707886"/>
          </a:xfrm>
          <a:prstGeom prst="rect">
            <a:avLst/>
          </a:prstGeom>
          <a:noFill/>
        </p:spPr>
        <p:txBody>
          <a:bodyPr wrap="square" rtlCol="0">
            <a:spAutoFit/>
          </a:bodyPr>
          <a:lstStyle/>
          <a:p>
            <a:pPr algn="ctr"/>
            <a:r>
              <a:rPr lang="en-US" sz="4000" b="1" u="sng" dirty="0" smtClean="0">
                <a:latin typeface="Times New Roman" pitchFamily="18" charset="0"/>
                <a:cs typeface="Times New Roman" pitchFamily="18" charset="0"/>
              </a:rPr>
              <a:t>Navigating the EDS</a:t>
            </a:r>
            <a:endParaRPr lang="en-US" sz="4000" b="1" u="sng" dirty="0">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467" y="1295400"/>
            <a:ext cx="7569200" cy="86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70467" y="2362200"/>
            <a:ext cx="7569200" cy="923330"/>
          </a:xfrm>
          <a:prstGeom prst="rect">
            <a:avLst/>
          </a:prstGeom>
          <a:noFill/>
        </p:spPr>
        <p:txBody>
          <a:bodyPr wrap="square" rtlCol="0">
            <a:spAutoFit/>
          </a:bodyPr>
          <a:lstStyle/>
          <a:p>
            <a:r>
              <a:rPr lang="en-US" dirty="0" smtClean="0">
                <a:latin typeface="Times New Roman" pitchFamily="18" charset="0"/>
                <a:cs typeface="Times New Roman" pitchFamily="18" charset="0"/>
              </a:rPr>
              <a:t>On the top of each page you will see the navigation bar.  This will allow you to move through out the application.  The same options will be on the left hand side of the home page.   </a:t>
            </a:r>
            <a:endParaRPr lang="en-US" dirty="0">
              <a:latin typeface="Times New Roman" pitchFamily="18" charset="0"/>
              <a:cs typeface="Times New Roman" pitchFamily="18" charset="0"/>
            </a:endParaRP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450" y="3644900"/>
            <a:ext cx="77851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770467" y="4953000"/>
            <a:ext cx="7569200" cy="646331"/>
          </a:xfrm>
          <a:prstGeom prst="rect">
            <a:avLst/>
          </a:prstGeom>
          <a:noFill/>
        </p:spPr>
        <p:txBody>
          <a:bodyPr wrap="square" rtlCol="0">
            <a:spAutoFit/>
          </a:bodyPr>
          <a:lstStyle/>
          <a:p>
            <a:r>
              <a:rPr lang="en-US" dirty="0" smtClean="0">
                <a:latin typeface="Times New Roman" pitchFamily="18" charset="0"/>
                <a:cs typeface="Times New Roman" pitchFamily="18" charset="0"/>
              </a:rPr>
              <a:t>When you hover over one of the six navigation items that have multiple items, the different items will appear.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5623951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228600"/>
            <a:ext cx="8534400" cy="707886"/>
          </a:xfrm>
          <a:prstGeom prst="rect">
            <a:avLst/>
          </a:prstGeom>
          <a:noFill/>
        </p:spPr>
        <p:txBody>
          <a:bodyPr wrap="square" rtlCol="0">
            <a:spAutoFit/>
          </a:bodyPr>
          <a:lstStyle/>
          <a:p>
            <a:pPr algn="ctr"/>
            <a:r>
              <a:rPr lang="en-US" sz="4000" b="1" u="sng" dirty="0" smtClean="0">
                <a:latin typeface="Times New Roman" pitchFamily="18" charset="0"/>
                <a:cs typeface="Times New Roman" pitchFamily="18" charset="0"/>
              </a:rPr>
              <a:t>Home Page</a:t>
            </a:r>
            <a:endParaRPr lang="en-US" sz="4000" b="1" u="sng" dirty="0">
              <a:latin typeface="Times New Roman" pitchFamily="18" charset="0"/>
              <a:cs typeface="Times New Roman" pitchFamily="18" charset="0"/>
            </a:endParaRPr>
          </a:p>
        </p:txBody>
      </p:sp>
      <p:sp>
        <p:nvSpPr>
          <p:cNvPr id="4" name="TextBox 3"/>
          <p:cNvSpPr txBox="1"/>
          <p:nvPr/>
        </p:nvSpPr>
        <p:spPr>
          <a:xfrm>
            <a:off x="533400" y="956732"/>
            <a:ext cx="8001000" cy="923330"/>
          </a:xfrm>
          <a:prstGeom prst="rect">
            <a:avLst/>
          </a:prstGeom>
          <a:noFill/>
        </p:spPr>
        <p:txBody>
          <a:bodyPr wrap="square" rtlCol="0">
            <a:spAutoFit/>
          </a:bodyPr>
          <a:lstStyle/>
          <a:p>
            <a:r>
              <a:rPr lang="en-US" dirty="0" smtClean="0">
                <a:latin typeface="Times New Roman" pitchFamily="18" charset="0"/>
                <a:cs typeface="Times New Roman" pitchFamily="18" charset="0"/>
              </a:rPr>
              <a:t>Below is a shot of the home page, which is also the page you’ll be brought to when you enter the application.  Here you’ll be warned of potential problems with your data and any system announcements.</a:t>
            </a:r>
            <a:endParaRPr lang="en-US" dirty="0">
              <a:latin typeface="Times New Roman" pitchFamily="18" charset="0"/>
              <a:cs typeface="Times New Roman" pitchFamily="18"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 y="1845733"/>
            <a:ext cx="7912100" cy="397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9448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228600"/>
            <a:ext cx="8534400" cy="707886"/>
          </a:xfrm>
          <a:prstGeom prst="rect">
            <a:avLst/>
          </a:prstGeom>
          <a:noFill/>
        </p:spPr>
        <p:txBody>
          <a:bodyPr wrap="square" rtlCol="0">
            <a:spAutoFit/>
          </a:bodyPr>
          <a:lstStyle/>
          <a:p>
            <a:pPr algn="ctr"/>
            <a:r>
              <a:rPr lang="en-US" sz="4000" b="1" u="sng" dirty="0" smtClean="0">
                <a:latin typeface="Times New Roman" pitchFamily="18" charset="0"/>
                <a:cs typeface="Times New Roman" pitchFamily="18" charset="0"/>
              </a:rPr>
              <a:t>Upload Staff Rosters Page</a:t>
            </a:r>
            <a:endParaRPr lang="en-US" sz="4000" b="1" u="sng" dirty="0">
              <a:latin typeface="Times New Roman" pitchFamily="18" charset="0"/>
              <a:cs typeface="Times New Roman" pitchFamily="18" charset="0"/>
            </a:endParaRPr>
          </a:p>
        </p:txBody>
      </p:sp>
      <p:sp>
        <p:nvSpPr>
          <p:cNvPr id="3" name="TextBox 2"/>
          <p:cNvSpPr txBox="1"/>
          <p:nvPr/>
        </p:nvSpPr>
        <p:spPr>
          <a:xfrm>
            <a:off x="901700" y="5248870"/>
            <a:ext cx="7937500" cy="923330"/>
          </a:xfrm>
          <a:prstGeom prst="rect">
            <a:avLst/>
          </a:prstGeom>
          <a:noFill/>
        </p:spPr>
        <p:txBody>
          <a:bodyPr wrap="square" rtlCol="0">
            <a:spAutoFit/>
          </a:bodyPr>
          <a:lstStyle/>
          <a:p>
            <a:r>
              <a:rPr lang="en-US" dirty="0" smtClean="0">
                <a:latin typeface="Times New Roman" pitchFamily="18" charset="0"/>
                <a:cs typeface="Times New Roman" pitchFamily="18" charset="0"/>
              </a:rPr>
              <a:t>When you select the Upload File under the Upload navigation option, you will come to this page, where you can indicate the type of file you wish to submit and Upload it.  </a:t>
            </a:r>
            <a:endParaRPr lang="en-US"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166" y="1049325"/>
            <a:ext cx="8064500" cy="413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100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228600"/>
            <a:ext cx="8534400" cy="707886"/>
          </a:xfrm>
          <a:prstGeom prst="rect">
            <a:avLst/>
          </a:prstGeom>
          <a:noFill/>
        </p:spPr>
        <p:txBody>
          <a:bodyPr wrap="square" rtlCol="0">
            <a:spAutoFit/>
          </a:bodyPr>
          <a:lstStyle/>
          <a:p>
            <a:pPr algn="ctr"/>
            <a:r>
              <a:rPr lang="en-US" sz="4000" b="1" u="sng" dirty="0" smtClean="0">
                <a:latin typeface="Times New Roman" pitchFamily="18" charset="0"/>
                <a:cs typeface="Times New Roman" pitchFamily="18" charset="0"/>
              </a:rPr>
              <a:t>Upload Staff Rosters Page</a:t>
            </a:r>
            <a:endParaRPr lang="en-US" sz="4000" b="1" u="sng" dirty="0">
              <a:latin typeface="Times New Roman" pitchFamily="18" charset="0"/>
              <a:cs typeface="Times New Roman" pitchFamily="18" charset="0"/>
            </a:endParaRPr>
          </a:p>
        </p:txBody>
      </p:sp>
      <p:sp>
        <p:nvSpPr>
          <p:cNvPr id="3" name="TextBox 2"/>
          <p:cNvSpPr txBox="1"/>
          <p:nvPr/>
        </p:nvSpPr>
        <p:spPr>
          <a:xfrm>
            <a:off x="597031" y="5172669"/>
            <a:ext cx="7937500" cy="646331"/>
          </a:xfrm>
          <a:prstGeom prst="rect">
            <a:avLst/>
          </a:prstGeom>
          <a:noFill/>
        </p:spPr>
        <p:txBody>
          <a:bodyPr wrap="square" rtlCol="0">
            <a:spAutoFit/>
          </a:bodyPr>
          <a:lstStyle/>
          <a:p>
            <a:r>
              <a:rPr lang="en-US" dirty="0" smtClean="0">
                <a:latin typeface="Times New Roman" pitchFamily="18" charset="0"/>
                <a:cs typeface="Times New Roman" pitchFamily="18" charset="0"/>
              </a:rPr>
              <a:t>When you click choose file, it will open a window to allow you find the file you wish to upload.  When you’ve selected it, click open.  </a:t>
            </a:r>
            <a:endParaRPr lang="en-US"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3364" y="995753"/>
            <a:ext cx="5244834" cy="4033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07798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228600"/>
            <a:ext cx="8534400" cy="707886"/>
          </a:xfrm>
          <a:prstGeom prst="rect">
            <a:avLst/>
          </a:prstGeom>
          <a:noFill/>
        </p:spPr>
        <p:txBody>
          <a:bodyPr wrap="square" rtlCol="0">
            <a:spAutoFit/>
          </a:bodyPr>
          <a:lstStyle/>
          <a:p>
            <a:pPr algn="ctr"/>
            <a:r>
              <a:rPr lang="en-US" sz="4000" b="1" u="sng" dirty="0" smtClean="0">
                <a:latin typeface="Times New Roman" pitchFamily="18" charset="0"/>
                <a:cs typeface="Times New Roman" pitchFamily="18" charset="0"/>
              </a:rPr>
              <a:t>Upload Staff Rosters Page</a:t>
            </a:r>
            <a:endParaRPr lang="en-US" sz="4000" b="1" u="sng" dirty="0">
              <a:latin typeface="Times New Roman" pitchFamily="18" charset="0"/>
              <a:cs typeface="Times New Roman" pitchFamily="18" charset="0"/>
            </a:endParaRPr>
          </a:p>
        </p:txBody>
      </p:sp>
      <p:sp>
        <p:nvSpPr>
          <p:cNvPr id="3" name="TextBox 2"/>
          <p:cNvSpPr txBox="1"/>
          <p:nvPr/>
        </p:nvSpPr>
        <p:spPr>
          <a:xfrm>
            <a:off x="603250" y="4876800"/>
            <a:ext cx="7937500" cy="646331"/>
          </a:xfrm>
          <a:prstGeom prst="rect">
            <a:avLst/>
          </a:prstGeom>
          <a:noFill/>
        </p:spPr>
        <p:txBody>
          <a:bodyPr wrap="square" rtlCol="0">
            <a:spAutoFit/>
          </a:bodyPr>
          <a:lstStyle/>
          <a:p>
            <a:r>
              <a:rPr lang="en-US" dirty="0" smtClean="0">
                <a:latin typeface="Times New Roman" pitchFamily="18" charset="0"/>
                <a:cs typeface="Times New Roman" pitchFamily="18" charset="0"/>
              </a:rPr>
              <a:t>The system will show the file you’ve selected and if it is correct, click the Upload button.  If it is incorrect, click the Cancel button.  </a:t>
            </a:r>
            <a:endParaRPr lang="en-US"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200" y="1066800"/>
            <a:ext cx="7975600" cy="364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90202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228600"/>
            <a:ext cx="8534400" cy="707886"/>
          </a:xfrm>
          <a:prstGeom prst="rect">
            <a:avLst/>
          </a:prstGeom>
          <a:noFill/>
        </p:spPr>
        <p:txBody>
          <a:bodyPr wrap="square" rtlCol="0">
            <a:spAutoFit/>
          </a:bodyPr>
          <a:lstStyle/>
          <a:p>
            <a:pPr algn="ctr"/>
            <a:r>
              <a:rPr lang="en-US" sz="4000" b="1" u="sng" dirty="0" smtClean="0">
                <a:latin typeface="Times New Roman" pitchFamily="18" charset="0"/>
                <a:cs typeface="Times New Roman" pitchFamily="18" charset="0"/>
              </a:rPr>
              <a:t>Upload Staff Rosters Page</a:t>
            </a:r>
            <a:endParaRPr lang="en-US" sz="4000" b="1" u="sng" dirty="0">
              <a:latin typeface="Times New Roman" pitchFamily="18" charset="0"/>
              <a:cs typeface="Times New Roman" pitchFamily="18" charset="0"/>
            </a:endParaRPr>
          </a:p>
        </p:txBody>
      </p:sp>
      <p:sp>
        <p:nvSpPr>
          <p:cNvPr id="3" name="TextBox 2"/>
          <p:cNvSpPr txBox="1"/>
          <p:nvPr/>
        </p:nvSpPr>
        <p:spPr>
          <a:xfrm>
            <a:off x="990599" y="5105400"/>
            <a:ext cx="7550151" cy="1200329"/>
          </a:xfrm>
          <a:prstGeom prst="rect">
            <a:avLst/>
          </a:prstGeom>
          <a:noFill/>
        </p:spPr>
        <p:txBody>
          <a:bodyPr wrap="square" rtlCol="0">
            <a:spAutoFit/>
          </a:bodyPr>
          <a:lstStyle/>
          <a:p>
            <a:r>
              <a:rPr lang="en-US" dirty="0" smtClean="0">
                <a:latin typeface="Times New Roman" pitchFamily="18" charset="0"/>
                <a:cs typeface="Times New Roman" pitchFamily="18" charset="0"/>
              </a:rPr>
              <a:t>When you load a file, the system will load the records that pass the basic file specifications validations and let you know the rows of the records that do not pass the data checks.  It will also tell you the number of records (rows) in the uploaded file, so you can verify all of your data was uploaded.  </a:t>
            </a:r>
            <a:endParaRPr lang="en-US" dirty="0">
              <a:latin typeface="Times New Roman" pitchFamily="18" charset="0"/>
              <a:cs typeface="Times New Roman" pitchFamily="18"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3333" b="8348"/>
          <a:stretch/>
        </p:blipFill>
        <p:spPr>
          <a:xfrm>
            <a:off x="685800" y="936486"/>
            <a:ext cx="7570149" cy="3946415"/>
          </a:xfrm>
          <a:prstGeom prst="rect">
            <a:avLst/>
          </a:prstGeom>
        </p:spPr>
      </p:pic>
      <p:sp>
        <p:nvSpPr>
          <p:cNvPr id="5" name="Oval 4"/>
          <p:cNvSpPr/>
          <p:nvPr/>
        </p:nvSpPr>
        <p:spPr>
          <a:xfrm>
            <a:off x="152400" y="3733800"/>
            <a:ext cx="4876800" cy="12192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93826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228600"/>
            <a:ext cx="8534400" cy="707886"/>
          </a:xfrm>
          <a:prstGeom prst="rect">
            <a:avLst/>
          </a:prstGeom>
          <a:noFill/>
        </p:spPr>
        <p:txBody>
          <a:bodyPr wrap="square" rtlCol="0">
            <a:spAutoFit/>
          </a:bodyPr>
          <a:lstStyle/>
          <a:p>
            <a:pPr algn="ctr"/>
            <a:r>
              <a:rPr lang="en-US" sz="4000" b="1" u="sng" dirty="0" smtClean="0">
                <a:latin typeface="Times New Roman" pitchFamily="18" charset="0"/>
                <a:cs typeface="Times New Roman" pitchFamily="18" charset="0"/>
              </a:rPr>
              <a:t>Upload History Page</a:t>
            </a:r>
            <a:endParaRPr lang="en-US" sz="4000" b="1" u="sng" dirty="0">
              <a:latin typeface="Times New Roman" pitchFamily="18" charset="0"/>
              <a:cs typeface="Times New Roman" pitchFamily="18" charset="0"/>
            </a:endParaRPr>
          </a:p>
        </p:txBody>
      </p:sp>
      <p:sp>
        <p:nvSpPr>
          <p:cNvPr id="3" name="TextBox 2"/>
          <p:cNvSpPr txBox="1"/>
          <p:nvPr/>
        </p:nvSpPr>
        <p:spPr>
          <a:xfrm>
            <a:off x="1295400" y="5525869"/>
            <a:ext cx="7245350" cy="646331"/>
          </a:xfrm>
          <a:prstGeom prst="rect">
            <a:avLst/>
          </a:prstGeom>
          <a:noFill/>
        </p:spPr>
        <p:txBody>
          <a:bodyPr wrap="square" rtlCol="0">
            <a:spAutoFit/>
          </a:bodyPr>
          <a:lstStyle/>
          <a:p>
            <a:r>
              <a:rPr lang="en-US" dirty="0" smtClean="0">
                <a:latin typeface="Times New Roman" pitchFamily="18" charset="0"/>
                <a:cs typeface="Times New Roman" pitchFamily="18" charset="0"/>
              </a:rPr>
              <a:t>When you upload files, the record of those upload will be on the upload history page.   </a:t>
            </a:r>
            <a:endParaRPr lang="en-US" dirty="0">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792069"/>
            <a:ext cx="79248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85800" y="1219200"/>
            <a:ext cx="77724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The other option under the Upload navigation tab is upload history.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4632129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152400"/>
            <a:ext cx="8534400" cy="707886"/>
          </a:xfrm>
          <a:prstGeom prst="rect">
            <a:avLst/>
          </a:prstGeom>
          <a:noFill/>
        </p:spPr>
        <p:txBody>
          <a:bodyPr wrap="square" rtlCol="0">
            <a:spAutoFit/>
          </a:bodyPr>
          <a:lstStyle/>
          <a:p>
            <a:pPr algn="ctr"/>
            <a:r>
              <a:rPr lang="en-US" sz="4000" b="1" u="sng" dirty="0" smtClean="0">
                <a:latin typeface="Times New Roman" pitchFamily="18" charset="0"/>
                <a:cs typeface="Times New Roman" pitchFamily="18" charset="0"/>
              </a:rPr>
              <a:t>Search for an Educator Page</a:t>
            </a:r>
            <a:endParaRPr lang="en-US" sz="4000" b="1" u="sng" dirty="0">
              <a:latin typeface="Times New Roman" pitchFamily="18" charset="0"/>
              <a:cs typeface="Times New Roman" pitchFamily="18" charset="0"/>
            </a:endParaRPr>
          </a:p>
        </p:txBody>
      </p:sp>
      <p:sp>
        <p:nvSpPr>
          <p:cNvPr id="5" name="TextBox 4"/>
          <p:cNvSpPr txBox="1"/>
          <p:nvPr/>
        </p:nvSpPr>
        <p:spPr>
          <a:xfrm>
            <a:off x="429684" y="857071"/>
            <a:ext cx="8274050" cy="1200329"/>
          </a:xfrm>
          <a:prstGeom prst="rect">
            <a:avLst/>
          </a:prstGeom>
          <a:noFill/>
        </p:spPr>
        <p:txBody>
          <a:bodyPr wrap="square" rtlCol="0">
            <a:spAutoFit/>
          </a:bodyPr>
          <a:lstStyle/>
          <a:p>
            <a:r>
              <a:rPr lang="en-US" dirty="0" smtClean="0">
                <a:latin typeface="Times New Roman" pitchFamily="18" charset="0"/>
                <a:cs typeface="Times New Roman" pitchFamily="18" charset="0"/>
              </a:rPr>
              <a:t>Under the View/Enter/Edit Staff tab, you can search your staff for an individual educator and view their record.  When in their record, you can enter edit mode and make changes to their record.   If you want all your of your staff to show, simply click search and all will show.  </a:t>
            </a:r>
            <a:endParaRPr lang="en-US"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684" y="2133600"/>
            <a:ext cx="8274050" cy="365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36733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199886"/>
            <a:ext cx="8534400" cy="707886"/>
          </a:xfrm>
          <a:prstGeom prst="rect">
            <a:avLst/>
          </a:prstGeom>
          <a:noFill/>
        </p:spPr>
        <p:txBody>
          <a:bodyPr wrap="square" rtlCol="0">
            <a:spAutoFit/>
          </a:bodyPr>
          <a:lstStyle/>
          <a:p>
            <a:pPr algn="ctr"/>
            <a:r>
              <a:rPr lang="en-US" sz="4000" b="1" u="sng" dirty="0" smtClean="0">
                <a:latin typeface="Times New Roman" pitchFamily="18" charset="0"/>
                <a:cs typeface="Times New Roman" pitchFamily="18" charset="0"/>
              </a:rPr>
              <a:t>Search for an Educator Page</a:t>
            </a:r>
            <a:endParaRPr lang="en-US" sz="4000" b="1" u="sng" dirty="0">
              <a:latin typeface="Times New Roman" pitchFamily="18" charset="0"/>
              <a:cs typeface="Times New Roman" pitchFamily="18" charset="0"/>
            </a:endParaRPr>
          </a:p>
        </p:txBody>
      </p:sp>
      <p:sp>
        <p:nvSpPr>
          <p:cNvPr id="5" name="TextBox 4"/>
          <p:cNvSpPr txBox="1"/>
          <p:nvPr/>
        </p:nvSpPr>
        <p:spPr>
          <a:xfrm>
            <a:off x="1066800" y="5486400"/>
            <a:ext cx="7359650" cy="646331"/>
          </a:xfrm>
          <a:prstGeom prst="rect">
            <a:avLst/>
          </a:prstGeom>
          <a:noFill/>
        </p:spPr>
        <p:txBody>
          <a:bodyPr wrap="square" rtlCol="0">
            <a:spAutoFit/>
          </a:bodyPr>
          <a:lstStyle/>
          <a:p>
            <a:r>
              <a:rPr lang="en-US" dirty="0" smtClean="0">
                <a:latin typeface="Times New Roman" pitchFamily="18" charset="0"/>
                <a:cs typeface="Times New Roman" pitchFamily="18" charset="0"/>
              </a:rPr>
              <a:t>The results show beneath the search area.  The educator’s EINs are links to their record.   </a:t>
            </a:r>
            <a:endParaRPr lang="en-US" dirty="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025" y="1371600"/>
            <a:ext cx="7727950" cy="341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76200" y="3657600"/>
            <a:ext cx="8686800" cy="1501801"/>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74343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228600"/>
            <a:ext cx="8534400" cy="707886"/>
          </a:xfrm>
          <a:prstGeom prst="rect">
            <a:avLst/>
          </a:prstGeom>
          <a:noFill/>
        </p:spPr>
        <p:txBody>
          <a:bodyPr wrap="square" rtlCol="0">
            <a:spAutoFit/>
          </a:bodyPr>
          <a:lstStyle/>
          <a:p>
            <a:pPr algn="ctr"/>
            <a:r>
              <a:rPr lang="en-US" sz="4000" b="1" u="sng" dirty="0" smtClean="0">
                <a:latin typeface="Times New Roman" pitchFamily="18" charset="0"/>
                <a:cs typeface="Times New Roman" pitchFamily="18" charset="0"/>
              </a:rPr>
              <a:t>View an Educator Page</a:t>
            </a:r>
            <a:endParaRPr lang="en-US" sz="4000" b="1" u="sng" dirty="0">
              <a:latin typeface="Times New Roman" pitchFamily="18" charset="0"/>
              <a:cs typeface="Times New Roman" pitchFamily="18" charset="0"/>
            </a:endParaRPr>
          </a:p>
        </p:txBody>
      </p:sp>
      <p:sp>
        <p:nvSpPr>
          <p:cNvPr id="5" name="TextBox 4"/>
          <p:cNvSpPr txBox="1"/>
          <p:nvPr/>
        </p:nvSpPr>
        <p:spPr>
          <a:xfrm>
            <a:off x="76200" y="1295400"/>
            <a:ext cx="1474452" cy="3970318"/>
          </a:xfrm>
          <a:prstGeom prst="rect">
            <a:avLst/>
          </a:prstGeom>
          <a:noFill/>
        </p:spPr>
        <p:txBody>
          <a:bodyPr wrap="square" rtlCol="0">
            <a:spAutoFit/>
          </a:bodyPr>
          <a:lstStyle/>
          <a:p>
            <a:r>
              <a:rPr lang="en-US" dirty="0" smtClean="0">
                <a:latin typeface="Times New Roman" pitchFamily="18" charset="0"/>
                <a:cs typeface="Times New Roman" pitchFamily="18" charset="0"/>
              </a:rPr>
              <a:t>The View Page has three sections.  One for basic demographic information about the educator, one for district information and one for assignment information </a:t>
            </a:r>
            <a:endParaRPr lang="en-US" dirty="0">
              <a:latin typeface="Times New Roman" pitchFamily="18" charset="0"/>
              <a:cs typeface="Times New Roman" pitchFamily="18" charset="0"/>
            </a:endParaRP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936486"/>
            <a:ext cx="6591300" cy="534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Oval 17"/>
          <p:cNvSpPr/>
          <p:nvPr/>
        </p:nvSpPr>
        <p:spPr>
          <a:xfrm>
            <a:off x="1779255" y="1405469"/>
            <a:ext cx="1116348"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p:nvPr/>
        </p:nvSpPr>
        <p:spPr>
          <a:xfrm>
            <a:off x="1855452" y="2887133"/>
            <a:ext cx="1573548" cy="31326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p:nvPr/>
        </p:nvSpPr>
        <p:spPr>
          <a:xfrm>
            <a:off x="1855452" y="4495800"/>
            <a:ext cx="1116348"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24391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2" grpId="0" animBg="1"/>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 y="304800"/>
            <a:ext cx="8183880" cy="762000"/>
          </a:xfrm>
        </p:spPr>
        <p:txBody>
          <a:bodyPr>
            <a:normAutofit/>
          </a:bodyPr>
          <a:lstStyle/>
          <a:p>
            <a:pPr algn="ctr"/>
            <a:r>
              <a:rPr lang="en-US" sz="4000" dirty="0" smtClean="0">
                <a:latin typeface="Times New Roman" pitchFamily="18" charset="0"/>
                <a:cs typeface="Times New Roman" pitchFamily="18" charset="0"/>
              </a:rPr>
              <a:t>How will EDS Data be Used? </a:t>
            </a:r>
            <a:endParaRPr lang="en-US" sz="4000" dirty="0">
              <a:latin typeface="Times New Roman" pitchFamily="18" charset="0"/>
              <a:cs typeface="Times New Roman" pitchFamily="18" charset="0"/>
            </a:endParaRPr>
          </a:p>
        </p:txBody>
      </p:sp>
      <p:sp>
        <p:nvSpPr>
          <p:cNvPr id="4" name="TextBox 3"/>
          <p:cNvSpPr txBox="1"/>
          <p:nvPr/>
        </p:nvSpPr>
        <p:spPr>
          <a:xfrm>
            <a:off x="338665" y="1066800"/>
            <a:ext cx="8458200" cy="3708708"/>
          </a:xfrm>
          <a:prstGeom prst="rect">
            <a:avLst/>
          </a:prstGeom>
          <a:noFill/>
        </p:spPr>
        <p:txBody>
          <a:bodyPr wrap="square" rtlCol="0">
            <a:spAutoFit/>
          </a:bodyPr>
          <a:lstStyle/>
          <a:p>
            <a:pPr algn="ctr">
              <a:defRPr/>
            </a:pPr>
            <a:r>
              <a:rPr lang="en-US" sz="2000" u="sng" dirty="0" smtClean="0">
                <a:latin typeface="Times New Roman" pitchFamily="18" charset="0"/>
                <a:cs typeface="Times New Roman" pitchFamily="18" charset="0"/>
              </a:rPr>
              <a:t>EDS data will be used for:</a:t>
            </a:r>
          </a:p>
          <a:p>
            <a:pPr marL="342900" indent="-342900">
              <a:spcAft>
                <a:spcPts val="600"/>
              </a:spcAft>
              <a:buFont typeface="Wingdings" pitchFamily="2" charset="2"/>
              <a:buChar char="Ø"/>
              <a:defRPr/>
            </a:pPr>
            <a:r>
              <a:rPr lang="en-US" sz="2000" dirty="0">
                <a:latin typeface="Times New Roman" pitchFamily="18" charset="0"/>
                <a:cs typeface="Times New Roman" pitchFamily="18" charset="0"/>
              </a:rPr>
              <a:t>Federal and state reporting;</a:t>
            </a:r>
            <a:endParaRPr lang="en-US" sz="2000" b="1" dirty="0">
              <a:latin typeface="Times New Roman" pitchFamily="18" charset="0"/>
              <a:cs typeface="Times New Roman" pitchFamily="18" charset="0"/>
            </a:endParaRPr>
          </a:p>
          <a:p>
            <a:pPr marL="342900" indent="-342900">
              <a:spcAft>
                <a:spcPts val="600"/>
              </a:spcAft>
              <a:buFont typeface="Wingdings" pitchFamily="2" charset="2"/>
              <a:buChar char="Ø"/>
              <a:defRPr/>
            </a:pPr>
            <a:r>
              <a:rPr lang="en-US" sz="2000" dirty="0" smtClean="0">
                <a:latin typeface="Times New Roman" pitchFamily="18" charset="0"/>
                <a:cs typeface="Times New Roman" pitchFamily="18" charset="0"/>
              </a:rPr>
              <a:t>District/School Profiles and Performance Reports;</a:t>
            </a:r>
            <a:endParaRPr lang="en-US" sz="2000" b="1" dirty="0">
              <a:latin typeface="Times New Roman" pitchFamily="18" charset="0"/>
              <a:cs typeface="Times New Roman" pitchFamily="18" charset="0"/>
            </a:endParaRPr>
          </a:p>
          <a:p>
            <a:pPr marL="342900" indent="-342900">
              <a:spcAft>
                <a:spcPts val="600"/>
              </a:spcAft>
              <a:buFont typeface="Wingdings" pitchFamily="2" charset="2"/>
              <a:buChar char="Ø"/>
              <a:defRPr/>
            </a:pPr>
            <a:r>
              <a:rPr lang="en-US" sz="2000" dirty="0" smtClean="0">
                <a:latin typeface="Times New Roman" pitchFamily="18" charset="0"/>
                <a:cs typeface="Times New Roman" pitchFamily="18" charset="0"/>
              </a:rPr>
              <a:t>Public reporting on the web;</a:t>
            </a:r>
            <a:endParaRPr lang="en-US" sz="2000" b="1" dirty="0">
              <a:latin typeface="Times New Roman" pitchFamily="18" charset="0"/>
              <a:cs typeface="Times New Roman" pitchFamily="18" charset="0"/>
            </a:endParaRPr>
          </a:p>
          <a:p>
            <a:pPr marL="342900" indent="-342900">
              <a:spcAft>
                <a:spcPts val="600"/>
              </a:spcAft>
              <a:buFont typeface="Wingdings" pitchFamily="2" charset="2"/>
              <a:buChar char="Ø"/>
              <a:defRPr/>
            </a:pPr>
            <a:r>
              <a:rPr lang="en-US" sz="2000" dirty="0">
                <a:latin typeface="Times New Roman" pitchFamily="18" charset="0"/>
                <a:cs typeface="Times New Roman" pitchFamily="18" charset="0"/>
              </a:rPr>
              <a:t>Research;</a:t>
            </a:r>
            <a:endParaRPr lang="en-US" sz="2000" b="1" dirty="0">
              <a:latin typeface="Times New Roman" pitchFamily="18" charset="0"/>
              <a:cs typeface="Times New Roman" pitchFamily="18" charset="0"/>
            </a:endParaRPr>
          </a:p>
          <a:p>
            <a:pPr marL="342900" indent="-342900">
              <a:spcAft>
                <a:spcPts val="600"/>
              </a:spcAft>
              <a:buFont typeface="Wingdings" pitchFamily="2" charset="2"/>
              <a:buChar char="Ø"/>
              <a:defRPr/>
            </a:pPr>
            <a:r>
              <a:rPr lang="en-US" sz="2000" dirty="0">
                <a:latin typeface="Times New Roman" pitchFamily="18" charset="0"/>
                <a:cs typeface="Times New Roman" pitchFamily="18" charset="0"/>
              </a:rPr>
              <a:t>The teacher quality analysis (HQT);</a:t>
            </a:r>
            <a:endParaRPr lang="en-US" sz="2000" b="1" dirty="0">
              <a:latin typeface="Times New Roman" pitchFamily="18" charset="0"/>
              <a:cs typeface="Times New Roman" pitchFamily="18" charset="0"/>
            </a:endParaRPr>
          </a:p>
          <a:p>
            <a:pPr marL="342900" indent="-342900">
              <a:spcAft>
                <a:spcPts val="600"/>
              </a:spcAft>
              <a:buFont typeface="Wingdings" pitchFamily="2" charset="2"/>
              <a:buChar char="Ø"/>
              <a:defRPr/>
            </a:pPr>
            <a:r>
              <a:rPr lang="en-US" sz="2000" dirty="0">
                <a:latin typeface="Times New Roman" pitchFamily="18" charset="0"/>
                <a:cs typeface="Times New Roman" pitchFamily="18" charset="0"/>
              </a:rPr>
              <a:t>Certification and Teachers’ Retirement (TRB</a:t>
            </a:r>
            <a:r>
              <a:rPr lang="en-US" sz="2000" dirty="0" smtClean="0">
                <a:latin typeface="Times New Roman" pitchFamily="18" charset="0"/>
                <a:cs typeface="Times New Roman" pitchFamily="18" charset="0"/>
              </a:rPr>
              <a:t>); </a:t>
            </a:r>
            <a:endParaRPr lang="en-US" sz="2000" dirty="0">
              <a:latin typeface="Times New Roman" pitchFamily="18" charset="0"/>
              <a:cs typeface="Times New Roman" pitchFamily="18" charset="0"/>
            </a:endParaRPr>
          </a:p>
          <a:p>
            <a:pPr marL="342900" indent="-342900">
              <a:spcAft>
                <a:spcPts val="600"/>
              </a:spcAft>
              <a:buFont typeface="Wingdings" pitchFamily="2" charset="2"/>
              <a:buChar char="Ø"/>
              <a:defRPr/>
            </a:pPr>
            <a:r>
              <a:rPr lang="en-US" sz="2000" dirty="0">
                <a:latin typeface="Times New Roman" pitchFamily="18" charset="0"/>
                <a:cs typeface="Times New Roman" pitchFamily="18" charset="0"/>
              </a:rPr>
              <a:t>Validation of the Teacher-Course-Student (TCS) data your district </a:t>
            </a:r>
            <a:r>
              <a:rPr lang="en-US" sz="2000" dirty="0" smtClean="0">
                <a:latin typeface="Times New Roman" pitchFamily="18" charset="0"/>
                <a:cs typeface="Times New Roman" pitchFamily="18" charset="0"/>
              </a:rPr>
              <a:t>submits;</a:t>
            </a:r>
          </a:p>
          <a:p>
            <a:pPr marL="342900" indent="-342900">
              <a:spcAft>
                <a:spcPts val="600"/>
              </a:spcAft>
              <a:buFont typeface="Wingdings" pitchFamily="2" charset="2"/>
              <a:buChar char="Ø"/>
              <a:defRPr/>
            </a:pPr>
            <a:r>
              <a:rPr lang="en-US" sz="2000" dirty="0" smtClean="0">
                <a:latin typeface="Times New Roman" pitchFamily="18" charset="0"/>
                <a:cs typeface="Times New Roman" pitchFamily="18" charset="0"/>
              </a:rPr>
              <a:t>Registration </a:t>
            </a:r>
            <a:r>
              <a:rPr lang="en-US" sz="2000" dirty="0">
                <a:latin typeface="Times New Roman" pitchFamily="18" charset="0"/>
                <a:cs typeface="Times New Roman" pitchFamily="18" charset="0"/>
              </a:rPr>
              <a:t>of beginning teachers in the Teacher Education and Mentoring (TEAM) </a:t>
            </a:r>
            <a:r>
              <a:rPr lang="en-US" sz="2000" dirty="0" smtClean="0">
                <a:latin typeface="Times New Roman" pitchFamily="18" charset="0"/>
                <a:cs typeface="Times New Roman" pitchFamily="18" charset="0"/>
              </a:rPr>
              <a:t>Program, and</a:t>
            </a:r>
            <a:endParaRPr lang="en-US" sz="2000" dirty="0">
              <a:latin typeface="Times New Roman" pitchFamily="18" charset="0"/>
              <a:cs typeface="Times New Roman" pitchFamily="18" charset="0"/>
            </a:endParaRPr>
          </a:p>
        </p:txBody>
      </p:sp>
      <p:sp>
        <p:nvSpPr>
          <p:cNvPr id="5" name="TextBox 4"/>
          <p:cNvSpPr txBox="1"/>
          <p:nvPr/>
        </p:nvSpPr>
        <p:spPr>
          <a:xfrm>
            <a:off x="338665" y="4764035"/>
            <a:ext cx="8458200" cy="707886"/>
          </a:xfrm>
          <a:prstGeom prst="rect">
            <a:avLst/>
          </a:prstGeom>
          <a:noFill/>
        </p:spPr>
        <p:txBody>
          <a:bodyPr wrap="square" rtlCol="0">
            <a:spAutoFit/>
          </a:bodyPr>
          <a:lstStyle/>
          <a:p>
            <a:pPr marL="342900" indent="-342900">
              <a:buFont typeface="Wingdings" pitchFamily="2" charset="2"/>
              <a:buChar char="Ø"/>
            </a:pPr>
            <a:r>
              <a:rPr lang="en-US" sz="2000" dirty="0" smtClean="0">
                <a:latin typeface="Times New Roman" pitchFamily="18" charset="0"/>
                <a:cs typeface="Times New Roman" pitchFamily="18" charset="0"/>
              </a:rPr>
              <a:t>Confirming service for individual teachers certification and retirement benefits.</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2233089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5"/>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228600"/>
            <a:ext cx="8534400" cy="707886"/>
          </a:xfrm>
          <a:prstGeom prst="rect">
            <a:avLst/>
          </a:prstGeom>
          <a:noFill/>
        </p:spPr>
        <p:txBody>
          <a:bodyPr wrap="square" rtlCol="0">
            <a:spAutoFit/>
          </a:bodyPr>
          <a:lstStyle/>
          <a:p>
            <a:pPr algn="ctr"/>
            <a:r>
              <a:rPr lang="en-US" sz="4000" b="1" u="sng" dirty="0" smtClean="0">
                <a:latin typeface="Times New Roman" pitchFamily="18" charset="0"/>
                <a:cs typeface="Times New Roman" pitchFamily="18" charset="0"/>
              </a:rPr>
              <a:t>View Educator Page</a:t>
            </a:r>
            <a:endParaRPr lang="en-US" sz="4000" b="1" u="sng"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6852" y="912533"/>
            <a:ext cx="7063123" cy="5183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6200" y="1295400"/>
            <a:ext cx="1474452" cy="3970318"/>
          </a:xfrm>
          <a:prstGeom prst="rect">
            <a:avLst/>
          </a:prstGeom>
          <a:noFill/>
        </p:spPr>
        <p:txBody>
          <a:bodyPr wrap="square" rtlCol="0">
            <a:spAutoFit/>
          </a:bodyPr>
          <a:lstStyle/>
          <a:p>
            <a:r>
              <a:rPr lang="en-US" dirty="0" smtClean="0">
                <a:latin typeface="Times New Roman" pitchFamily="18" charset="0"/>
                <a:cs typeface="Times New Roman" pitchFamily="18" charset="0"/>
              </a:rPr>
              <a:t>To enter edit mode for one of the areas, you click the edit button.  For example if we wanted to exit a staff member who left the district, we’d click the Edit Registration button.  </a:t>
            </a:r>
            <a:endParaRPr lang="en-US" dirty="0">
              <a:latin typeface="Times New Roman" pitchFamily="18" charset="0"/>
              <a:cs typeface="Times New Roman" pitchFamily="18" charset="0"/>
            </a:endParaRPr>
          </a:p>
        </p:txBody>
      </p:sp>
      <p:sp>
        <p:nvSpPr>
          <p:cNvPr id="22" name="Oval 21"/>
          <p:cNvSpPr/>
          <p:nvPr/>
        </p:nvSpPr>
        <p:spPr>
          <a:xfrm>
            <a:off x="1525252" y="3272366"/>
            <a:ext cx="1497348" cy="31326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078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228600"/>
            <a:ext cx="8534400" cy="707886"/>
          </a:xfrm>
          <a:prstGeom prst="rect">
            <a:avLst/>
          </a:prstGeom>
          <a:noFill/>
        </p:spPr>
        <p:txBody>
          <a:bodyPr wrap="square" rtlCol="0">
            <a:spAutoFit/>
          </a:bodyPr>
          <a:lstStyle/>
          <a:p>
            <a:pPr algn="ctr"/>
            <a:r>
              <a:rPr lang="en-US" sz="4000" b="1" u="sng" dirty="0" smtClean="0">
                <a:latin typeface="Times New Roman" pitchFamily="18" charset="0"/>
                <a:cs typeface="Times New Roman" pitchFamily="18" charset="0"/>
              </a:rPr>
              <a:t>Editing an Educator Record</a:t>
            </a:r>
            <a:endParaRPr lang="en-US" sz="4000" b="1" u="sng" dirty="0">
              <a:latin typeface="Times New Roman" pitchFamily="18" charset="0"/>
              <a:cs typeface="Times New Roman" pitchFamily="18" charset="0"/>
            </a:endParaRPr>
          </a:p>
        </p:txBody>
      </p:sp>
      <p:sp>
        <p:nvSpPr>
          <p:cNvPr id="19" name="TextBox 18"/>
          <p:cNvSpPr txBox="1"/>
          <p:nvPr/>
        </p:nvSpPr>
        <p:spPr>
          <a:xfrm>
            <a:off x="457200" y="1143000"/>
            <a:ext cx="8077200" cy="1200329"/>
          </a:xfrm>
          <a:prstGeom prst="rect">
            <a:avLst/>
          </a:prstGeom>
          <a:noFill/>
        </p:spPr>
        <p:txBody>
          <a:bodyPr wrap="square" rtlCol="0">
            <a:spAutoFit/>
          </a:bodyPr>
          <a:lstStyle/>
          <a:p>
            <a:r>
              <a:rPr lang="en-US" dirty="0" smtClean="0">
                <a:latin typeface="Times New Roman" pitchFamily="18" charset="0"/>
                <a:cs typeface="Times New Roman" pitchFamily="18" charset="0"/>
              </a:rPr>
              <a:t>To exit the staff person, you enter the district end date in the End Date field, give the reason for the permanent leave and click the Save button.  You do not need to exit a person who is leaving your district from their assignments.  The system will automatically exit them from their active assignments with their final last day.  </a:t>
            </a:r>
            <a:endParaRPr lang="en-US" dirty="0">
              <a:latin typeface="Times New Roman" pitchFamily="18" charset="0"/>
              <a:cs typeface="Times New Roman" pitchFamily="18" charset="0"/>
            </a:endParaRPr>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569" y="2743200"/>
            <a:ext cx="8039100" cy="128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74340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228600"/>
            <a:ext cx="8534400" cy="707886"/>
          </a:xfrm>
          <a:prstGeom prst="rect">
            <a:avLst/>
          </a:prstGeom>
          <a:noFill/>
        </p:spPr>
        <p:txBody>
          <a:bodyPr wrap="square" rtlCol="0">
            <a:spAutoFit/>
          </a:bodyPr>
          <a:lstStyle/>
          <a:p>
            <a:pPr algn="ctr"/>
            <a:r>
              <a:rPr lang="en-US" sz="4000" b="1" u="sng" dirty="0" smtClean="0">
                <a:latin typeface="Times New Roman" pitchFamily="18" charset="0"/>
                <a:cs typeface="Times New Roman" pitchFamily="18" charset="0"/>
              </a:rPr>
              <a:t>Warnings and Errors</a:t>
            </a:r>
            <a:endParaRPr lang="en-US" sz="4000" b="1" u="sng" dirty="0">
              <a:latin typeface="Times New Roman" pitchFamily="18" charset="0"/>
              <a:cs typeface="Times New Roman" pitchFamily="18" charset="0"/>
            </a:endParaRPr>
          </a:p>
        </p:txBody>
      </p:sp>
      <p:sp>
        <p:nvSpPr>
          <p:cNvPr id="19" name="TextBox 18"/>
          <p:cNvSpPr txBox="1"/>
          <p:nvPr/>
        </p:nvSpPr>
        <p:spPr>
          <a:xfrm>
            <a:off x="330198" y="1039798"/>
            <a:ext cx="8458200" cy="1200329"/>
          </a:xfrm>
          <a:prstGeom prst="rect">
            <a:avLst/>
          </a:prstGeom>
          <a:noFill/>
        </p:spPr>
        <p:txBody>
          <a:bodyPr wrap="square" rtlCol="0">
            <a:spAutoFit/>
          </a:bodyPr>
          <a:lstStyle/>
          <a:p>
            <a:r>
              <a:rPr lang="en-US" dirty="0" smtClean="0">
                <a:latin typeface="Times New Roman" pitchFamily="18" charset="0"/>
                <a:cs typeface="Times New Roman" pitchFamily="18" charset="0"/>
              </a:rPr>
              <a:t>The Data Warnings tab will bring you to a page where your data warnings and errors are displayed.  Each educator’s EIN is a link to their record so you can attempt to fix the data.  If you believe that your data is in fact accurate, you can either give an explanation of why the data are accurate or (in some cases) leave the data as is without explanation</a:t>
            </a:r>
            <a:endParaRPr lang="en-US" dirty="0">
              <a:latin typeface="Times New Roman" pitchFamily="18" charset="0"/>
              <a:cs typeface="Times New Roman" pitchFamily="18" charset="0"/>
            </a:endParaRPr>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0" y="2324100"/>
            <a:ext cx="7689850"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09036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228600"/>
            <a:ext cx="8534400" cy="707886"/>
          </a:xfrm>
          <a:prstGeom prst="rect">
            <a:avLst/>
          </a:prstGeom>
          <a:noFill/>
        </p:spPr>
        <p:txBody>
          <a:bodyPr wrap="square" rtlCol="0">
            <a:spAutoFit/>
          </a:bodyPr>
          <a:lstStyle/>
          <a:p>
            <a:pPr algn="ctr"/>
            <a:r>
              <a:rPr lang="en-US" sz="4000" b="1" u="sng" dirty="0" smtClean="0">
                <a:latin typeface="Times New Roman" pitchFamily="18" charset="0"/>
                <a:cs typeface="Times New Roman" pitchFamily="18" charset="0"/>
              </a:rPr>
              <a:t>Warnings and Errors</a:t>
            </a:r>
            <a:endParaRPr lang="en-US" sz="4000" b="1" u="sng" dirty="0">
              <a:latin typeface="Times New Roman" pitchFamily="18" charset="0"/>
              <a:cs typeface="Times New Roman" pitchFamily="18" charset="0"/>
            </a:endParaRPr>
          </a:p>
        </p:txBody>
      </p:sp>
      <p:sp>
        <p:nvSpPr>
          <p:cNvPr id="19" name="TextBox 18"/>
          <p:cNvSpPr txBox="1"/>
          <p:nvPr/>
        </p:nvSpPr>
        <p:spPr>
          <a:xfrm>
            <a:off x="533400" y="4343400"/>
            <a:ext cx="8077200" cy="1477328"/>
          </a:xfrm>
          <a:prstGeom prst="rect">
            <a:avLst/>
          </a:prstGeom>
          <a:noFill/>
        </p:spPr>
        <p:txBody>
          <a:bodyPr wrap="square" rtlCol="0">
            <a:spAutoFit/>
          </a:bodyPr>
          <a:lstStyle/>
          <a:p>
            <a:r>
              <a:rPr lang="en-US" dirty="0" smtClean="0">
                <a:latin typeface="Times New Roman" pitchFamily="18" charset="0"/>
                <a:cs typeface="Times New Roman" pitchFamily="18" charset="0"/>
              </a:rPr>
              <a:t>There will be warnings and errors where you will need to explain why your data is unusual, but true.  For example, a teacher’s FTE salary being over $1,000,000.  in those cases, you’ll be given the opportunity to explain the unusual data.   Some errors, like not reporting a principal in a school, will require an explanation and CSDE override of the error for you to certify your data.  </a:t>
            </a:r>
            <a:endParaRPr lang="en-US" dirty="0">
              <a:latin typeface="Times New Roman" pitchFamily="18" charset="0"/>
              <a:cs typeface="Times New Roman"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2" y="1219200"/>
            <a:ext cx="5334000" cy="2705100"/>
          </a:xfrm>
          <a:prstGeom prst="rect">
            <a:avLst/>
          </a:prstGeom>
          <a:ln>
            <a:solidFill>
              <a:schemeClr val="tx1"/>
            </a:solidFill>
          </a:ln>
        </p:spPr>
      </p:pic>
    </p:spTree>
    <p:extLst>
      <p:ext uri="{BB962C8B-B14F-4D97-AF65-F5344CB8AC3E}">
        <p14:creationId xmlns:p14="http://schemas.microsoft.com/office/powerpoint/2010/main" val="8433740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228600"/>
            <a:ext cx="8534400" cy="707886"/>
          </a:xfrm>
          <a:prstGeom prst="rect">
            <a:avLst/>
          </a:prstGeom>
          <a:noFill/>
        </p:spPr>
        <p:txBody>
          <a:bodyPr wrap="square" rtlCol="0">
            <a:spAutoFit/>
          </a:bodyPr>
          <a:lstStyle/>
          <a:p>
            <a:pPr algn="ctr"/>
            <a:r>
              <a:rPr lang="en-US" sz="4000" b="1" u="sng" dirty="0" smtClean="0">
                <a:latin typeface="Times New Roman" pitchFamily="18" charset="0"/>
                <a:cs typeface="Times New Roman" pitchFamily="18" charset="0"/>
              </a:rPr>
              <a:t>Searching for an EIN</a:t>
            </a:r>
            <a:endParaRPr lang="en-US" sz="4000" b="1" u="sng" dirty="0">
              <a:latin typeface="Times New Roman" pitchFamily="18" charset="0"/>
              <a:cs typeface="Times New Roman" pitchFamily="18" charset="0"/>
            </a:endParaRPr>
          </a:p>
        </p:txBody>
      </p:sp>
      <p:sp>
        <p:nvSpPr>
          <p:cNvPr id="19" name="TextBox 18"/>
          <p:cNvSpPr txBox="1"/>
          <p:nvPr/>
        </p:nvSpPr>
        <p:spPr>
          <a:xfrm>
            <a:off x="457200" y="1066800"/>
            <a:ext cx="8077200" cy="923330"/>
          </a:xfrm>
          <a:prstGeom prst="rect">
            <a:avLst/>
          </a:prstGeom>
          <a:noFill/>
        </p:spPr>
        <p:txBody>
          <a:bodyPr wrap="square" rtlCol="0">
            <a:spAutoFit/>
          </a:bodyPr>
          <a:lstStyle/>
          <a:p>
            <a:r>
              <a:rPr lang="en-US" dirty="0" smtClean="0">
                <a:latin typeface="Times New Roman" pitchFamily="18" charset="0"/>
                <a:cs typeface="Times New Roman" pitchFamily="18" charset="0"/>
              </a:rPr>
              <a:t>If you need to find out the EIN of an employee, the system has a lookup function.  Simply enter the last four digits of the person’s social security number, their date of birth and last name.   </a:t>
            </a:r>
            <a:endParaRPr lang="en-US" dirty="0">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475" y="2362200"/>
            <a:ext cx="7893050" cy="325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89129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228600"/>
            <a:ext cx="8534400" cy="707886"/>
          </a:xfrm>
          <a:prstGeom prst="rect">
            <a:avLst/>
          </a:prstGeom>
          <a:noFill/>
        </p:spPr>
        <p:txBody>
          <a:bodyPr wrap="square" rtlCol="0">
            <a:spAutoFit/>
          </a:bodyPr>
          <a:lstStyle/>
          <a:p>
            <a:pPr algn="ctr"/>
            <a:r>
              <a:rPr lang="en-US" sz="4000" b="1" u="sng" dirty="0" smtClean="0">
                <a:latin typeface="Times New Roman" pitchFamily="18" charset="0"/>
                <a:cs typeface="Times New Roman" pitchFamily="18" charset="0"/>
              </a:rPr>
              <a:t>Searching for an EIN</a:t>
            </a:r>
            <a:endParaRPr lang="en-US" sz="4000" b="1" u="sng" dirty="0">
              <a:latin typeface="Times New Roman" pitchFamily="18" charset="0"/>
              <a:cs typeface="Times New Roman" pitchFamily="18" charset="0"/>
            </a:endParaRPr>
          </a:p>
        </p:txBody>
      </p:sp>
      <p:sp>
        <p:nvSpPr>
          <p:cNvPr id="19" name="TextBox 18"/>
          <p:cNvSpPr txBox="1"/>
          <p:nvPr/>
        </p:nvSpPr>
        <p:spPr>
          <a:xfrm>
            <a:off x="457200" y="1066800"/>
            <a:ext cx="8077200" cy="923330"/>
          </a:xfrm>
          <a:prstGeom prst="rect">
            <a:avLst/>
          </a:prstGeom>
          <a:noFill/>
        </p:spPr>
        <p:txBody>
          <a:bodyPr wrap="square" rtlCol="0">
            <a:spAutoFit/>
          </a:bodyPr>
          <a:lstStyle/>
          <a:p>
            <a:r>
              <a:rPr lang="en-US" dirty="0" smtClean="0">
                <a:latin typeface="Times New Roman" pitchFamily="18" charset="0"/>
                <a:cs typeface="Times New Roman" pitchFamily="18" charset="0"/>
              </a:rPr>
              <a:t>If you need to find out the EIN of an employee, the system has a lookup unction.  Simply enter the last four digits of the person’s social security number, their date of birth and last name.   </a:t>
            </a:r>
            <a:endParaRPr lang="en-US"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468" y="2133600"/>
            <a:ext cx="7848600" cy="309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506745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228600"/>
            <a:ext cx="8534400" cy="707886"/>
          </a:xfrm>
          <a:prstGeom prst="rect">
            <a:avLst/>
          </a:prstGeom>
          <a:noFill/>
        </p:spPr>
        <p:txBody>
          <a:bodyPr wrap="square" rtlCol="0">
            <a:spAutoFit/>
          </a:bodyPr>
          <a:lstStyle/>
          <a:p>
            <a:pPr algn="ctr"/>
            <a:r>
              <a:rPr lang="en-US" sz="4000" b="1" u="sng" dirty="0" smtClean="0">
                <a:latin typeface="Times New Roman" pitchFamily="18" charset="0"/>
                <a:cs typeface="Times New Roman" pitchFamily="18" charset="0"/>
              </a:rPr>
              <a:t>Searching for an EIN</a:t>
            </a:r>
            <a:endParaRPr lang="en-US" sz="4000" b="1" u="sng" dirty="0">
              <a:latin typeface="Times New Roman" pitchFamily="18" charset="0"/>
              <a:cs typeface="Times New Roman" pitchFamily="18" charset="0"/>
            </a:endParaRPr>
          </a:p>
        </p:txBody>
      </p:sp>
      <p:sp>
        <p:nvSpPr>
          <p:cNvPr id="19" name="TextBox 18"/>
          <p:cNvSpPr txBox="1"/>
          <p:nvPr/>
        </p:nvSpPr>
        <p:spPr>
          <a:xfrm>
            <a:off x="457200" y="1066800"/>
            <a:ext cx="8077200" cy="646331"/>
          </a:xfrm>
          <a:prstGeom prst="rect">
            <a:avLst/>
          </a:prstGeom>
          <a:noFill/>
        </p:spPr>
        <p:txBody>
          <a:bodyPr wrap="square" rtlCol="0">
            <a:spAutoFit/>
          </a:bodyPr>
          <a:lstStyle/>
          <a:p>
            <a:r>
              <a:rPr lang="en-US" dirty="0" smtClean="0">
                <a:latin typeface="Times New Roman" pitchFamily="18" charset="0"/>
                <a:cs typeface="Times New Roman" pitchFamily="18" charset="0"/>
              </a:rPr>
              <a:t>The EIN Search Results will give you the person’s EIN as well give you’re the name so you can confirm you have the correct educator.  </a:t>
            </a:r>
            <a:endParaRPr lang="en-US"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133600"/>
            <a:ext cx="779145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26519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152400"/>
            <a:ext cx="8534400" cy="707886"/>
          </a:xfrm>
          <a:prstGeom prst="rect">
            <a:avLst/>
          </a:prstGeom>
          <a:noFill/>
        </p:spPr>
        <p:txBody>
          <a:bodyPr wrap="square" rtlCol="0">
            <a:spAutoFit/>
          </a:bodyPr>
          <a:lstStyle/>
          <a:p>
            <a:pPr algn="ctr"/>
            <a:r>
              <a:rPr lang="en-US" sz="4000" b="1" u="sng" dirty="0" smtClean="0">
                <a:latin typeface="Times New Roman" pitchFamily="18" charset="0"/>
                <a:cs typeface="Times New Roman" pitchFamily="18" charset="0"/>
              </a:rPr>
              <a:t>Reports</a:t>
            </a:r>
            <a:endParaRPr lang="en-US" sz="4000" b="1" u="sng" dirty="0">
              <a:latin typeface="Times New Roman" pitchFamily="18" charset="0"/>
              <a:cs typeface="Times New Roman" pitchFamily="18" charset="0"/>
            </a:endParaRPr>
          </a:p>
        </p:txBody>
      </p:sp>
      <p:sp>
        <p:nvSpPr>
          <p:cNvPr id="19" name="TextBox 18"/>
          <p:cNvSpPr txBox="1"/>
          <p:nvPr/>
        </p:nvSpPr>
        <p:spPr>
          <a:xfrm>
            <a:off x="338665" y="914400"/>
            <a:ext cx="8458200" cy="923330"/>
          </a:xfrm>
          <a:prstGeom prst="rect">
            <a:avLst/>
          </a:prstGeom>
          <a:noFill/>
        </p:spPr>
        <p:txBody>
          <a:bodyPr wrap="square" rtlCol="0">
            <a:spAutoFit/>
          </a:bodyPr>
          <a:lstStyle/>
          <a:p>
            <a:r>
              <a:rPr lang="en-US" dirty="0" smtClean="0">
                <a:latin typeface="Times New Roman" pitchFamily="18" charset="0"/>
                <a:cs typeface="Times New Roman" pitchFamily="18" charset="0"/>
              </a:rPr>
              <a:t>The EDS contains a number of reports that will allow you to print and export your data.  While not all of the reports below will be available on Day 1,  we believe that the reports that are available will be a distinct improvement form the ED163.</a:t>
            </a:r>
            <a:endParaRPr lang="en-US" dirty="0">
              <a:latin typeface="Times New Roman" pitchFamily="18" charset="0"/>
              <a:cs typeface="Times New Roman" pitchFamily="18" charset="0"/>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820333"/>
            <a:ext cx="6913256" cy="460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000235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152400"/>
            <a:ext cx="8534400" cy="707886"/>
          </a:xfrm>
          <a:prstGeom prst="rect">
            <a:avLst/>
          </a:prstGeom>
          <a:noFill/>
        </p:spPr>
        <p:txBody>
          <a:bodyPr wrap="square" rtlCol="0">
            <a:spAutoFit/>
          </a:bodyPr>
          <a:lstStyle/>
          <a:p>
            <a:pPr algn="ctr"/>
            <a:r>
              <a:rPr lang="en-US" sz="4000" b="1" u="sng" dirty="0" smtClean="0">
                <a:latin typeface="Times New Roman" pitchFamily="18" charset="0"/>
                <a:cs typeface="Times New Roman" pitchFamily="18" charset="0"/>
              </a:rPr>
              <a:t>Reports</a:t>
            </a:r>
            <a:endParaRPr lang="en-US" sz="4000" b="1" u="sng" dirty="0">
              <a:latin typeface="Times New Roman" pitchFamily="18" charset="0"/>
              <a:cs typeface="Times New Roman" pitchFamily="18" charset="0"/>
            </a:endParaRPr>
          </a:p>
        </p:txBody>
      </p:sp>
      <p:sp>
        <p:nvSpPr>
          <p:cNvPr id="19" name="TextBox 18"/>
          <p:cNvSpPr txBox="1"/>
          <p:nvPr/>
        </p:nvSpPr>
        <p:spPr>
          <a:xfrm>
            <a:off x="4953000" y="1752600"/>
            <a:ext cx="3204635" cy="3139321"/>
          </a:xfrm>
          <a:prstGeom prst="rect">
            <a:avLst/>
          </a:prstGeom>
          <a:noFill/>
        </p:spPr>
        <p:txBody>
          <a:bodyPr wrap="square" rtlCol="0">
            <a:spAutoFit/>
          </a:bodyPr>
          <a:lstStyle/>
          <a:p>
            <a:r>
              <a:rPr lang="en-US" dirty="0" smtClean="0">
                <a:latin typeface="Times New Roman" pitchFamily="18" charset="0"/>
                <a:cs typeface="Times New Roman" pitchFamily="18" charset="0"/>
              </a:rPr>
              <a:t>The image at the left is an up close view of the reports we are working on for the EDS.  </a:t>
            </a:r>
          </a:p>
          <a:p>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The Certification reports will likely be coming on line later in the fall.  These reports are for </a:t>
            </a:r>
            <a:r>
              <a:rPr lang="en-US" u="sng" dirty="0" smtClean="0">
                <a:latin typeface="Times New Roman" pitchFamily="18" charset="0"/>
                <a:cs typeface="Times New Roman" pitchFamily="18" charset="0"/>
              </a:rPr>
              <a:t>information purposes only </a:t>
            </a:r>
            <a:r>
              <a:rPr lang="en-US" dirty="0" smtClean="0">
                <a:latin typeface="Times New Roman" pitchFamily="18" charset="0"/>
                <a:cs typeface="Times New Roman" pitchFamily="18" charset="0"/>
              </a:rPr>
              <a:t>and will not constitute the Department’s official compliance process.  </a:t>
            </a:r>
            <a:endParaRPr lang="en-US" dirty="0">
              <a:latin typeface="Times New Roman" pitchFamily="18" charset="0"/>
              <a:cs typeface="Times New Roman" pitchFamily="18" charset="0"/>
            </a:endParaRPr>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877219"/>
            <a:ext cx="3476105" cy="4990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17308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228600"/>
            <a:ext cx="8534400" cy="707886"/>
          </a:xfrm>
          <a:prstGeom prst="rect">
            <a:avLst/>
          </a:prstGeom>
          <a:noFill/>
        </p:spPr>
        <p:txBody>
          <a:bodyPr wrap="square" rtlCol="0">
            <a:spAutoFit/>
          </a:bodyPr>
          <a:lstStyle/>
          <a:p>
            <a:pPr algn="ctr"/>
            <a:r>
              <a:rPr lang="en-US" sz="4000" b="1" u="sng" dirty="0" smtClean="0">
                <a:latin typeface="Times New Roman" pitchFamily="18" charset="0"/>
                <a:cs typeface="Times New Roman" pitchFamily="18" charset="0"/>
              </a:rPr>
              <a:t>To Do</a:t>
            </a:r>
            <a:endParaRPr lang="en-US" sz="4000" b="1" u="sng" dirty="0">
              <a:latin typeface="Times New Roman" pitchFamily="18" charset="0"/>
              <a:cs typeface="Times New Roman" pitchFamily="18" charset="0"/>
            </a:endParaRPr>
          </a:p>
        </p:txBody>
      </p:sp>
      <p:sp>
        <p:nvSpPr>
          <p:cNvPr id="19" name="TextBox 18"/>
          <p:cNvSpPr txBox="1"/>
          <p:nvPr/>
        </p:nvSpPr>
        <p:spPr>
          <a:xfrm>
            <a:off x="457200" y="4495800"/>
            <a:ext cx="8077200" cy="646331"/>
          </a:xfrm>
          <a:prstGeom prst="rect">
            <a:avLst/>
          </a:prstGeom>
          <a:noFill/>
        </p:spPr>
        <p:txBody>
          <a:bodyPr wrap="square" rtlCol="0">
            <a:spAutoFit/>
          </a:bodyPr>
          <a:lstStyle/>
          <a:p>
            <a:r>
              <a:rPr lang="en-US" dirty="0" smtClean="0">
                <a:latin typeface="Times New Roman" pitchFamily="18" charset="0"/>
                <a:cs typeface="Times New Roman" pitchFamily="18" charset="0"/>
              </a:rPr>
              <a:t>The system also includes a “To Do” list where you can track your tasks.  Items can be added and edited by both district staff and the CSDE administrator.  </a:t>
            </a:r>
            <a:endParaRPr lang="en-US"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550" y="914400"/>
            <a:ext cx="7962900" cy="344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72140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598" y="381000"/>
            <a:ext cx="8183880" cy="1051560"/>
          </a:xfrm>
        </p:spPr>
        <p:txBody>
          <a:bodyPr>
            <a:normAutofit/>
          </a:bodyPr>
          <a:lstStyle/>
          <a:p>
            <a:pPr algn="ctr"/>
            <a:r>
              <a:rPr lang="en-US" sz="5400" u="sng" dirty="0" smtClean="0">
                <a:latin typeface="Times New Roman" pitchFamily="18" charset="0"/>
                <a:cs typeface="Times New Roman" pitchFamily="18" charset="0"/>
              </a:rPr>
              <a:t>The Old System</a:t>
            </a:r>
            <a:endParaRPr lang="en-US" sz="5400" u="sng" dirty="0">
              <a:latin typeface="Times New Roman" pitchFamily="18" charset="0"/>
              <a:cs typeface="Times New Roman" pitchFamily="18" charset="0"/>
            </a:endParaRPr>
          </a:p>
        </p:txBody>
      </p:sp>
      <p:sp>
        <p:nvSpPr>
          <p:cNvPr id="3" name="TextBox 2"/>
          <p:cNvSpPr txBox="1"/>
          <p:nvPr/>
        </p:nvSpPr>
        <p:spPr>
          <a:xfrm>
            <a:off x="4114800" y="1964267"/>
            <a:ext cx="914400" cy="400110"/>
          </a:xfrm>
          <a:prstGeom prst="rect">
            <a:avLst/>
          </a:prstGeom>
          <a:noFill/>
        </p:spPr>
        <p:txBody>
          <a:bodyPr wrap="square" rtlCol="0">
            <a:spAutoFit/>
          </a:bodyPr>
          <a:lstStyle/>
          <a:p>
            <a:r>
              <a:rPr lang="en-US" sz="2000" dirty="0" smtClean="0">
                <a:latin typeface="Times New Roman" pitchFamily="18" charset="0"/>
                <a:cs typeface="Times New Roman" pitchFamily="18" charset="0"/>
              </a:rPr>
              <a:t>ED163</a:t>
            </a:r>
            <a:endParaRPr lang="en-US" sz="2000" dirty="0">
              <a:latin typeface="Times New Roman" pitchFamily="18" charset="0"/>
              <a:cs typeface="Times New Roman" pitchFamily="18" charset="0"/>
            </a:endParaRPr>
          </a:p>
        </p:txBody>
      </p:sp>
      <p:sp>
        <p:nvSpPr>
          <p:cNvPr id="4" name="TextBox 3"/>
          <p:cNvSpPr txBox="1"/>
          <p:nvPr/>
        </p:nvSpPr>
        <p:spPr>
          <a:xfrm>
            <a:off x="990600" y="4649688"/>
            <a:ext cx="1524000" cy="400110"/>
          </a:xfrm>
          <a:prstGeom prst="rect">
            <a:avLst/>
          </a:prstGeom>
          <a:noFill/>
        </p:spPr>
        <p:txBody>
          <a:bodyPr wrap="square" rtlCol="0">
            <a:spAutoFit/>
          </a:bodyPr>
          <a:lstStyle/>
          <a:p>
            <a:r>
              <a:rPr lang="en-US" sz="2000" dirty="0" smtClean="0">
                <a:latin typeface="Times New Roman" pitchFamily="18" charset="0"/>
                <a:cs typeface="Times New Roman" pitchFamily="18" charset="0"/>
              </a:rPr>
              <a:t>Certification</a:t>
            </a:r>
            <a:endParaRPr lang="en-US" sz="2000" dirty="0">
              <a:latin typeface="Times New Roman" pitchFamily="18" charset="0"/>
              <a:cs typeface="Times New Roman" pitchFamily="18" charset="0"/>
            </a:endParaRPr>
          </a:p>
        </p:txBody>
      </p:sp>
      <p:sp>
        <p:nvSpPr>
          <p:cNvPr id="5" name="TextBox 4"/>
          <p:cNvSpPr txBox="1"/>
          <p:nvPr/>
        </p:nvSpPr>
        <p:spPr>
          <a:xfrm>
            <a:off x="6019800" y="4495800"/>
            <a:ext cx="2743200" cy="707886"/>
          </a:xfrm>
          <a:prstGeom prst="rect">
            <a:avLst/>
          </a:prstGeom>
          <a:noFill/>
        </p:spPr>
        <p:txBody>
          <a:bodyPr wrap="square" rtlCol="0">
            <a:spAutoFit/>
          </a:bodyPr>
          <a:lstStyle/>
          <a:p>
            <a:pPr algn="ctr"/>
            <a:r>
              <a:rPr lang="en-US" sz="2000" dirty="0" smtClean="0">
                <a:latin typeface="Times New Roman" pitchFamily="18" charset="0"/>
                <a:cs typeface="Times New Roman" pitchFamily="18" charset="0"/>
              </a:rPr>
              <a:t>Teacher-Course-Student (TCS) Collection</a:t>
            </a:r>
            <a:endParaRPr lang="en-US" sz="2000" dirty="0">
              <a:latin typeface="Times New Roman" pitchFamily="18" charset="0"/>
              <a:cs typeface="Times New Roman" pitchFamily="18" charset="0"/>
            </a:endParaRPr>
          </a:p>
        </p:txBody>
      </p:sp>
      <p:cxnSp>
        <p:nvCxnSpPr>
          <p:cNvPr id="7" name="Straight Arrow Connector 6"/>
          <p:cNvCxnSpPr>
            <a:stCxn id="3" idx="1"/>
            <a:endCxn id="4" idx="0"/>
          </p:cNvCxnSpPr>
          <p:nvPr/>
        </p:nvCxnSpPr>
        <p:spPr>
          <a:xfrm flipH="1">
            <a:off x="1752600" y="2164322"/>
            <a:ext cx="2362200" cy="2485366"/>
          </a:xfrm>
          <a:prstGeom prst="straightConnector1">
            <a:avLst/>
          </a:prstGeom>
          <a:ln w="38100">
            <a:solidFill>
              <a:schemeClr val="tx1"/>
            </a:solidFill>
            <a:prstDash val="dash"/>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5" idx="1"/>
          </p:cNvCxnSpPr>
          <p:nvPr/>
        </p:nvCxnSpPr>
        <p:spPr>
          <a:xfrm flipH="1">
            <a:off x="2514600" y="4849743"/>
            <a:ext cx="3505200" cy="0"/>
          </a:xfrm>
          <a:prstGeom prst="straightConnector1">
            <a:avLst/>
          </a:prstGeom>
          <a:ln w="38100">
            <a:solidFill>
              <a:schemeClr val="tx1"/>
            </a:solidFill>
            <a:prstDash val="dash"/>
            <a:headEnd type="stealth"/>
            <a:tailEnd type="stealth"/>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743200" y="5410200"/>
            <a:ext cx="3657600" cy="369332"/>
          </a:xfrm>
          <a:prstGeom prst="rect">
            <a:avLst/>
          </a:prstGeom>
          <a:noFill/>
        </p:spPr>
        <p:txBody>
          <a:bodyPr wrap="square" rtlCol="0">
            <a:spAutoFit/>
          </a:bodyPr>
          <a:lstStyle/>
          <a:p>
            <a:pPr algn="ctr"/>
            <a:r>
              <a:rPr lang="en-US" dirty="0" smtClean="0">
                <a:latin typeface="Times New Roman" pitchFamily="18" charset="0"/>
                <a:cs typeface="Times New Roman" pitchFamily="18" charset="0"/>
              </a:rPr>
              <a:t>Limited and Intermittent connections.</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26114247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228600"/>
            <a:ext cx="8534400" cy="707886"/>
          </a:xfrm>
          <a:prstGeom prst="rect">
            <a:avLst/>
          </a:prstGeom>
          <a:noFill/>
        </p:spPr>
        <p:txBody>
          <a:bodyPr wrap="square" rtlCol="0">
            <a:spAutoFit/>
          </a:bodyPr>
          <a:lstStyle/>
          <a:p>
            <a:pPr algn="ctr"/>
            <a:r>
              <a:rPr lang="en-US" sz="4000" b="1" u="sng" dirty="0" smtClean="0">
                <a:latin typeface="Times New Roman" pitchFamily="18" charset="0"/>
                <a:cs typeface="Times New Roman" pitchFamily="18" charset="0"/>
              </a:rPr>
              <a:t>Communication</a:t>
            </a:r>
            <a:endParaRPr lang="en-US" sz="4000" b="1" u="sng" dirty="0">
              <a:latin typeface="Times New Roman" pitchFamily="18" charset="0"/>
              <a:cs typeface="Times New Roman" pitchFamily="18" charset="0"/>
            </a:endParaRPr>
          </a:p>
        </p:txBody>
      </p:sp>
      <p:sp>
        <p:nvSpPr>
          <p:cNvPr id="19" name="TextBox 18"/>
          <p:cNvSpPr txBox="1"/>
          <p:nvPr/>
        </p:nvSpPr>
        <p:spPr>
          <a:xfrm>
            <a:off x="508002" y="1066800"/>
            <a:ext cx="8077200" cy="923330"/>
          </a:xfrm>
          <a:prstGeom prst="rect">
            <a:avLst/>
          </a:prstGeom>
          <a:noFill/>
        </p:spPr>
        <p:txBody>
          <a:bodyPr wrap="square" rtlCol="0">
            <a:spAutoFit/>
          </a:bodyPr>
          <a:lstStyle/>
          <a:p>
            <a:r>
              <a:rPr lang="en-US" dirty="0" smtClean="0">
                <a:latin typeface="Times New Roman" pitchFamily="18" charset="0"/>
                <a:cs typeface="Times New Roman" pitchFamily="18" charset="0"/>
              </a:rPr>
              <a:t>The EDS system has been built with a new way to send and receive message from the CSDE administrator.  The Communication tab will allow you to ask questions, get clarifications and get updates from the Department.   </a:t>
            </a:r>
            <a:endParaRPr lang="en-US" dirty="0">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117" y="2209800"/>
            <a:ext cx="7931150" cy="356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858086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76200"/>
            <a:ext cx="8534400" cy="707886"/>
          </a:xfrm>
          <a:prstGeom prst="rect">
            <a:avLst/>
          </a:prstGeom>
          <a:noFill/>
        </p:spPr>
        <p:txBody>
          <a:bodyPr wrap="square" rtlCol="0">
            <a:spAutoFit/>
          </a:bodyPr>
          <a:lstStyle/>
          <a:p>
            <a:pPr algn="ctr"/>
            <a:r>
              <a:rPr lang="en-US" sz="4000" b="1" u="sng" dirty="0" smtClean="0">
                <a:latin typeface="Times New Roman" pitchFamily="18" charset="0"/>
                <a:cs typeface="Times New Roman" pitchFamily="18" charset="0"/>
              </a:rPr>
              <a:t>Certification Page</a:t>
            </a:r>
            <a:endParaRPr lang="en-US" sz="4000" b="1" u="sng" dirty="0">
              <a:latin typeface="Times New Roman" pitchFamily="18" charset="0"/>
              <a:cs typeface="Times New Roman" pitchFamily="18" charset="0"/>
            </a:endParaRPr>
          </a:p>
        </p:txBody>
      </p:sp>
      <p:sp>
        <p:nvSpPr>
          <p:cNvPr id="19" name="TextBox 18"/>
          <p:cNvSpPr txBox="1"/>
          <p:nvPr/>
        </p:nvSpPr>
        <p:spPr>
          <a:xfrm>
            <a:off x="304800" y="838200"/>
            <a:ext cx="8534400" cy="2308324"/>
          </a:xfrm>
          <a:prstGeom prst="rect">
            <a:avLst/>
          </a:prstGeom>
          <a:noFill/>
        </p:spPr>
        <p:txBody>
          <a:bodyPr wrap="square" rtlCol="0">
            <a:spAutoFit/>
          </a:bodyPr>
          <a:lstStyle/>
          <a:p>
            <a:r>
              <a:rPr lang="en-US" dirty="0" smtClean="0">
                <a:latin typeface="Times New Roman" pitchFamily="18" charset="0"/>
                <a:cs typeface="Times New Roman" pitchFamily="18" charset="0"/>
              </a:rPr>
              <a:t>As mentioned before the new EDS will require that the data be certified twice a year.  Once for the October 1 reporting data and once at the end of the school year indicating the data are up-to-date and final.  The year end certification will also auto exit all assignments for the schools year, so you will not need to submit an assignment file closing out all of your educators’ assignments.  Only users with the </a:t>
            </a:r>
            <a:r>
              <a:rPr lang="en-US" dirty="0">
                <a:latin typeface="Times New Roman" pitchFamily="18" charset="0"/>
                <a:cs typeface="Times New Roman" pitchFamily="18" charset="0"/>
              </a:rPr>
              <a:t>EDS LEA Certifier </a:t>
            </a:r>
            <a:r>
              <a:rPr lang="en-US" dirty="0" smtClean="0">
                <a:latin typeface="Times New Roman" pitchFamily="18" charset="0"/>
                <a:cs typeface="Times New Roman" pitchFamily="18" charset="0"/>
              </a:rPr>
              <a:t>role will be able to certify data.  </a:t>
            </a:r>
          </a:p>
          <a:p>
            <a:r>
              <a:rPr lang="en-US" b="1" i="1" dirty="0" smtClean="0">
                <a:latin typeface="Times New Roman" pitchFamily="18" charset="0"/>
                <a:cs typeface="Times New Roman" pitchFamily="18" charset="0"/>
              </a:rPr>
              <a:t>Note:</a:t>
            </a:r>
            <a:r>
              <a:rPr lang="en-US" dirty="0" smtClean="0">
                <a:latin typeface="Times New Roman" pitchFamily="18" charset="0"/>
                <a:cs typeface="Times New Roman" pitchFamily="18" charset="0"/>
              </a:rPr>
              <a:t> Districts with outstanding errors and/or incomplete data will </a:t>
            </a:r>
            <a:r>
              <a:rPr lang="en-US" b="1" u="sng" dirty="0" smtClean="0">
                <a:latin typeface="Times New Roman" pitchFamily="18" charset="0"/>
                <a:cs typeface="Times New Roman" pitchFamily="18" charset="0"/>
              </a:rPr>
              <a:t>not</a:t>
            </a:r>
            <a:r>
              <a:rPr lang="en-US" dirty="0" smtClean="0">
                <a:latin typeface="Times New Roman" pitchFamily="18" charset="0"/>
                <a:cs typeface="Times New Roman" pitchFamily="18" charset="0"/>
              </a:rPr>
              <a:t> be able to certify their data.  </a:t>
            </a:r>
            <a:endParaRPr lang="en-US" dirty="0">
              <a:latin typeface="Times New Roman" pitchFamily="18" charset="0"/>
              <a:cs typeface="Times New Roman" pitchFamily="18"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665" y="3101433"/>
            <a:ext cx="7696200" cy="2613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600200" y="5754469"/>
            <a:ext cx="6858000" cy="646331"/>
          </a:xfrm>
          <a:prstGeom prst="rect">
            <a:avLst/>
          </a:prstGeom>
          <a:noFill/>
        </p:spPr>
        <p:txBody>
          <a:bodyPr wrap="square" rtlCol="0">
            <a:spAutoFit/>
          </a:bodyPr>
          <a:lstStyle/>
          <a:p>
            <a:r>
              <a:rPr lang="en-US" dirty="0" smtClean="0">
                <a:latin typeface="Times New Roman" pitchFamily="18" charset="0"/>
                <a:cs typeface="Times New Roman" pitchFamily="18" charset="0"/>
              </a:rPr>
              <a:t>Department policy requires that only certified administrators certify data.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869280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2"/>
                                        </p:tgtEl>
                                        <p:attrNameLst>
                                          <p:attrName>style.color</p:attrName>
                                        </p:attrNameLst>
                                      </p:cBhvr>
                                      <p:to>
                                        <p:clrVal>
                                          <a:srgbClr val="FF0000"/>
                                        </p:clrVal>
                                      </p:to>
                                    </p:set>
                                    <p:set>
                                      <p:cBhvr>
                                        <p:cTn id="7" dur="500" fill="hold"/>
                                        <p:tgtEl>
                                          <p:spTgt spid="2"/>
                                        </p:tgtEl>
                                        <p:attrNameLst>
                                          <p:attrName>fillcolor</p:attrName>
                                        </p:attrNameLst>
                                      </p:cBhvr>
                                      <p:to>
                                        <p:clrVal>
                                          <a:srgbClr val="FF0000"/>
                                        </p:clrVal>
                                      </p:to>
                                    </p:set>
                                    <p:set>
                                      <p:cBhvr>
                                        <p:cTn id="8"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228600"/>
            <a:ext cx="8534400" cy="707886"/>
          </a:xfrm>
          <a:prstGeom prst="rect">
            <a:avLst/>
          </a:prstGeom>
          <a:noFill/>
        </p:spPr>
        <p:txBody>
          <a:bodyPr wrap="square" rtlCol="0">
            <a:spAutoFit/>
          </a:bodyPr>
          <a:lstStyle/>
          <a:p>
            <a:pPr algn="ctr"/>
            <a:r>
              <a:rPr lang="en-US" sz="4000" b="1" u="sng" dirty="0" smtClean="0">
                <a:latin typeface="Times New Roman" pitchFamily="18" charset="0"/>
                <a:cs typeface="Times New Roman" pitchFamily="18" charset="0"/>
              </a:rPr>
              <a:t>Coming Attractions</a:t>
            </a:r>
            <a:endParaRPr lang="en-US" sz="4000" b="1" u="sng" dirty="0">
              <a:latin typeface="Times New Roman" pitchFamily="18" charset="0"/>
              <a:cs typeface="Times New Roman" pitchFamily="18" charset="0"/>
            </a:endParaRPr>
          </a:p>
        </p:txBody>
      </p:sp>
      <p:sp>
        <p:nvSpPr>
          <p:cNvPr id="19" name="TextBox 18"/>
          <p:cNvSpPr txBox="1"/>
          <p:nvPr/>
        </p:nvSpPr>
        <p:spPr>
          <a:xfrm>
            <a:off x="440267" y="4495800"/>
            <a:ext cx="8077200" cy="1200329"/>
          </a:xfrm>
          <a:prstGeom prst="rect">
            <a:avLst/>
          </a:prstGeom>
          <a:noFill/>
        </p:spPr>
        <p:txBody>
          <a:bodyPr wrap="square" rtlCol="0">
            <a:spAutoFit/>
          </a:bodyPr>
          <a:lstStyle/>
          <a:p>
            <a:pPr marL="285750" indent="-285750">
              <a:buFont typeface="Arial" pitchFamily="34" charset="0"/>
              <a:buChar char="•"/>
            </a:pPr>
            <a:r>
              <a:rPr lang="en-US" dirty="0" smtClean="0">
                <a:latin typeface="Times New Roman" pitchFamily="18" charset="0"/>
                <a:cs typeface="Times New Roman" pitchFamily="18" charset="0"/>
              </a:rPr>
              <a:t>Missing staff</a:t>
            </a:r>
          </a:p>
          <a:p>
            <a:pPr marL="285750" indent="-285750">
              <a:buFont typeface="Arial" pitchFamily="34" charset="0"/>
              <a:buChar char="•"/>
            </a:pPr>
            <a:r>
              <a:rPr lang="en-US" dirty="0" smtClean="0">
                <a:latin typeface="Times New Roman" pitchFamily="18" charset="0"/>
                <a:cs typeface="Times New Roman" pitchFamily="18" charset="0"/>
              </a:rPr>
              <a:t>Certification compliance warnings</a:t>
            </a:r>
          </a:p>
          <a:p>
            <a:pPr marL="285750" indent="-285750">
              <a:buFont typeface="Arial" pitchFamily="34" charset="0"/>
              <a:buChar char="•"/>
            </a:pPr>
            <a:r>
              <a:rPr lang="en-US" dirty="0" smtClean="0">
                <a:latin typeface="Times New Roman" pitchFamily="18" charset="0"/>
                <a:cs typeface="Times New Roman" pitchFamily="18" charset="0"/>
              </a:rPr>
              <a:t>Staff in two districts</a:t>
            </a:r>
          </a:p>
          <a:p>
            <a:pPr marL="285750" indent="-285750">
              <a:buFont typeface="Arial" pitchFamily="34" charset="0"/>
              <a:buChar char="•"/>
            </a:pPr>
            <a:r>
              <a:rPr lang="en-US" dirty="0" smtClean="0">
                <a:latin typeface="Times New Roman" pitchFamily="18" charset="0"/>
                <a:cs typeface="Times New Roman" pitchFamily="18" charset="0"/>
              </a:rPr>
              <a:t>Window into CECS</a:t>
            </a:r>
            <a:endParaRPr lang="en-US" dirty="0">
              <a:latin typeface="Times New Roman" pitchFamily="18" charset="0"/>
              <a:cs typeface="Times New Roman"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948265"/>
            <a:ext cx="6400800" cy="3496733"/>
          </a:xfrm>
          <a:prstGeom prst="rect">
            <a:avLst/>
          </a:prstGeom>
        </p:spPr>
      </p:pic>
    </p:spTree>
    <p:extLst>
      <p:ext uri="{BB962C8B-B14F-4D97-AF65-F5344CB8AC3E}">
        <p14:creationId xmlns:p14="http://schemas.microsoft.com/office/powerpoint/2010/main" val="90661743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598" y="228600"/>
            <a:ext cx="8183880" cy="1051560"/>
          </a:xfrm>
        </p:spPr>
        <p:txBody>
          <a:bodyPr>
            <a:normAutofit/>
          </a:bodyPr>
          <a:lstStyle/>
          <a:p>
            <a:pPr algn="ctr"/>
            <a:r>
              <a:rPr lang="en-US" sz="5400" dirty="0" smtClean="0">
                <a:latin typeface="Times New Roman" pitchFamily="18" charset="0"/>
                <a:cs typeface="Times New Roman" pitchFamily="18" charset="0"/>
              </a:rPr>
              <a:t>FAQ</a:t>
            </a:r>
            <a:endParaRPr lang="en-US" sz="5400" dirty="0">
              <a:latin typeface="Times New Roman" pitchFamily="18" charset="0"/>
              <a:cs typeface="Times New Roman" pitchFamily="18" charset="0"/>
            </a:endParaRPr>
          </a:p>
        </p:txBody>
      </p:sp>
      <p:sp>
        <p:nvSpPr>
          <p:cNvPr id="4" name="TextBox 3"/>
          <p:cNvSpPr txBox="1"/>
          <p:nvPr/>
        </p:nvSpPr>
        <p:spPr>
          <a:xfrm>
            <a:off x="762003" y="1295400"/>
            <a:ext cx="76200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Where can I get more information?</a:t>
            </a:r>
            <a:endParaRPr lang="en-US" dirty="0">
              <a:latin typeface="Times New Roman" pitchFamily="18" charset="0"/>
              <a:cs typeface="Times New Roman" pitchFamily="18" charset="0"/>
            </a:endParaRPr>
          </a:p>
        </p:txBody>
      </p:sp>
      <p:sp>
        <p:nvSpPr>
          <p:cNvPr id="5" name="TextBox 4"/>
          <p:cNvSpPr txBox="1"/>
          <p:nvPr/>
        </p:nvSpPr>
        <p:spPr>
          <a:xfrm>
            <a:off x="762000" y="1676400"/>
            <a:ext cx="7620000" cy="646331"/>
          </a:xfrm>
          <a:prstGeom prst="rect">
            <a:avLst/>
          </a:prstGeom>
          <a:noFill/>
        </p:spPr>
        <p:txBody>
          <a:bodyPr wrap="square" rtlCol="0">
            <a:spAutoFit/>
          </a:bodyPr>
          <a:lstStyle/>
          <a:p>
            <a:r>
              <a:rPr lang="en-US" dirty="0" smtClean="0">
                <a:latin typeface="Times New Roman" pitchFamily="18" charset="0"/>
                <a:cs typeface="Times New Roman" pitchFamily="18" charset="0"/>
              </a:rPr>
              <a:t>The EDS </a:t>
            </a:r>
            <a:r>
              <a:rPr lang="en-US" dirty="0">
                <a:latin typeface="Times New Roman" pitchFamily="18" charset="0"/>
                <a:cs typeface="Times New Roman" pitchFamily="18" charset="0"/>
              </a:rPr>
              <a:t>help site: http://</a:t>
            </a:r>
            <a:r>
              <a:rPr lang="en-US" dirty="0" smtClean="0">
                <a:latin typeface="Times New Roman" pitchFamily="18" charset="0"/>
                <a:cs typeface="Times New Roman" pitchFamily="18" charset="0"/>
              </a:rPr>
              <a:t>www.csde.state.ct.us/public/eds</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It has file specifications, definitions, code sets, and (eventually) this presentation.</a:t>
            </a:r>
            <a:endParaRPr lang="en-US" dirty="0">
              <a:latin typeface="Times New Roman" pitchFamily="18" charset="0"/>
              <a:cs typeface="Times New Roman" pitchFamily="18" charset="0"/>
            </a:endParaRPr>
          </a:p>
        </p:txBody>
      </p:sp>
      <p:sp>
        <p:nvSpPr>
          <p:cNvPr id="6" name="TextBox 5"/>
          <p:cNvSpPr txBox="1"/>
          <p:nvPr/>
        </p:nvSpPr>
        <p:spPr>
          <a:xfrm>
            <a:off x="762003" y="2438400"/>
            <a:ext cx="76200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The EDS is just a once a year collection, right?</a:t>
            </a:r>
            <a:endParaRPr lang="en-US" dirty="0">
              <a:latin typeface="Times New Roman" pitchFamily="18" charset="0"/>
              <a:cs typeface="Times New Roman" pitchFamily="18" charset="0"/>
            </a:endParaRPr>
          </a:p>
        </p:txBody>
      </p:sp>
      <p:sp>
        <p:nvSpPr>
          <p:cNvPr id="7" name="TextBox 6"/>
          <p:cNvSpPr txBox="1"/>
          <p:nvPr/>
        </p:nvSpPr>
        <p:spPr>
          <a:xfrm>
            <a:off x="762000" y="2819400"/>
            <a:ext cx="7620000" cy="923330"/>
          </a:xfrm>
          <a:prstGeom prst="rect">
            <a:avLst/>
          </a:prstGeom>
          <a:noFill/>
        </p:spPr>
        <p:txBody>
          <a:bodyPr wrap="square" rtlCol="0">
            <a:spAutoFit/>
          </a:bodyPr>
          <a:lstStyle/>
          <a:p>
            <a:r>
              <a:rPr lang="en-US" dirty="0" smtClean="0">
                <a:latin typeface="Times New Roman" pitchFamily="18" charset="0"/>
                <a:cs typeface="Times New Roman" pitchFamily="18" charset="0"/>
              </a:rPr>
              <a:t>No, the EDS is a year round collection that must be kept up-to-date.  While we use the October 1 snapshot for reporting purposes, the year round data are used for several purposes.   </a:t>
            </a:r>
            <a:endParaRPr lang="en-US" dirty="0">
              <a:latin typeface="Times New Roman" pitchFamily="18" charset="0"/>
              <a:cs typeface="Times New Roman" pitchFamily="18" charset="0"/>
            </a:endParaRPr>
          </a:p>
        </p:txBody>
      </p:sp>
      <p:sp>
        <p:nvSpPr>
          <p:cNvPr id="8" name="TextBox 7"/>
          <p:cNvSpPr txBox="1"/>
          <p:nvPr/>
        </p:nvSpPr>
        <p:spPr>
          <a:xfrm>
            <a:off x="762000" y="3962400"/>
            <a:ext cx="76200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If the Assignment Type element is not required, why should I care?</a:t>
            </a:r>
            <a:endParaRPr lang="en-US" dirty="0">
              <a:latin typeface="Times New Roman" pitchFamily="18" charset="0"/>
              <a:cs typeface="Times New Roman" pitchFamily="18" charset="0"/>
            </a:endParaRPr>
          </a:p>
        </p:txBody>
      </p:sp>
      <p:sp>
        <p:nvSpPr>
          <p:cNvPr id="9" name="TextBox 8"/>
          <p:cNvSpPr txBox="1"/>
          <p:nvPr/>
        </p:nvSpPr>
        <p:spPr>
          <a:xfrm>
            <a:off x="762003" y="4351867"/>
            <a:ext cx="7620000" cy="1200329"/>
          </a:xfrm>
          <a:prstGeom prst="rect">
            <a:avLst/>
          </a:prstGeom>
          <a:noFill/>
        </p:spPr>
        <p:txBody>
          <a:bodyPr wrap="square" rtlCol="0">
            <a:spAutoFit/>
          </a:bodyPr>
          <a:lstStyle/>
          <a:p>
            <a:r>
              <a:rPr lang="en-US" dirty="0" smtClean="0">
                <a:latin typeface="Times New Roman" pitchFamily="18" charset="0"/>
                <a:cs typeface="Times New Roman" pitchFamily="18" charset="0"/>
              </a:rPr>
              <a:t>The Assignment Type element is important to keep your district and the Department on the same page on how the different assignment will be counted.  This common understanding is important to limit confusion and surprises when data are publicly reported.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918557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598" y="0"/>
            <a:ext cx="8183880" cy="1051560"/>
          </a:xfrm>
        </p:spPr>
        <p:txBody>
          <a:bodyPr>
            <a:normAutofit/>
          </a:bodyPr>
          <a:lstStyle/>
          <a:p>
            <a:pPr algn="ctr"/>
            <a:r>
              <a:rPr lang="en-US" sz="5400" dirty="0" smtClean="0">
                <a:latin typeface="Times New Roman" pitchFamily="18" charset="0"/>
                <a:cs typeface="Times New Roman" pitchFamily="18" charset="0"/>
              </a:rPr>
              <a:t>FAQ</a:t>
            </a:r>
            <a:endParaRPr lang="en-US" sz="5400" dirty="0">
              <a:latin typeface="Times New Roman" pitchFamily="18" charset="0"/>
              <a:cs typeface="Times New Roman" pitchFamily="18" charset="0"/>
            </a:endParaRPr>
          </a:p>
        </p:txBody>
      </p:sp>
      <p:sp>
        <p:nvSpPr>
          <p:cNvPr id="3" name="TextBox 2"/>
          <p:cNvSpPr txBox="1"/>
          <p:nvPr/>
        </p:nvSpPr>
        <p:spPr>
          <a:xfrm>
            <a:off x="762003" y="914400"/>
            <a:ext cx="76200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How will I know the EIN for all my staff?</a:t>
            </a:r>
            <a:endParaRPr lang="en-US" dirty="0">
              <a:latin typeface="Times New Roman" pitchFamily="18" charset="0"/>
              <a:cs typeface="Times New Roman" pitchFamily="18" charset="0"/>
            </a:endParaRPr>
          </a:p>
        </p:txBody>
      </p:sp>
      <p:sp>
        <p:nvSpPr>
          <p:cNvPr id="4" name="TextBox 3"/>
          <p:cNvSpPr txBox="1"/>
          <p:nvPr/>
        </p:nvSpPr>
        <p:spPr>
          <a:xfrm>
            <a:off x="762000" y="1295400"/>
            <a:ext cx="7772400" cy="1477328"/>
          </a:xfrm>
          <a:prstGeom prst="rect">
            <a:avLst/>
          </a:prstGeom>
          <a:noFill/>
        </p:spPr>
        <p:txBody>
          <a:bodyPr wrap="square" rtlCol="0">
            <a:spAutoFit/>
          </a:bodyPr>
          <a:lstStyle/>
          <a:p>
            <a:r>
              <a:rPr lang="en-US" dirty="0" smtClean="0">
                <a:latin typeface="Times New Roman" pitchFamily="18" charset="0"/>
                <a:cs typeface="Times New Roman" pitchFamily="18" charset="0"/>
              </a:rPr>
              <a:t>Districts were instructed years ago to add EINs to their HR systems and have been reporting them to the CSDE as part of the TCS collection.  You should have them</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If you do not have </a:t>
            </a:r>
            <a:r>
              <a:rPr lang="en-US" dirty="0" smtClean="0">
                <a:latin typeface="Times New Roman" pitchFamily="18" charset="0"/>
                <a:cs typeface="Times New Roman" pitchFamily="18" charset="0"/>
              </a:rPr>
              <a:t>them, </a:t>
            </a:r>
            <a:r>
              <a:rPr lang="en-US" dirty="0">
                <a:latin typeface="Times New Roman" pitchFamily="18" charset="0"/>
                <a:cs typeface="Times New Roman" pitchFamily="18" charset="0"/>
              </a:rPr>
              <a:t>the system has an EIN look up feature that will allow you to look them up.  Furthermore, </a:t>
            </a:r>
            <a:r>
              <a:rPr lang="en-US" dirty="0" smtClean="0">
                <a:latin typeface="Times New Roman" pitchFamily="18" charset="0"/>
                <a:cs typeface="Times New Roman" pitchFamily="18" charset="0"/>
              </a:rPr>
              <a:t>the CSDE will make reports of the staff you had at the end of 2013-14 available.  They will include EINs.</a:t>
            </a:r>
            <a:endParaRPr lang="en-US" dirty="0">
              <a:latin typeface="Times New Roman" pitchFamily="18" charset="0"/>
              <a:cs typeface="Times New Roman" pitchFamily="18" charset="0"/>
            </a:endParaRPr>
          </a:p>
        </p:txBody>
      </p:sp>
      <p:sp>
        <p:nvSpPr>
          <p:cNvPr id="5" name="TextBox 4"/>
          <p:cNvSpPr txBox="1"/>
          <p:nvPr/>
        </p:nvSpPr>
        <p:spPr>
          <a:xfrm>
            <a:off x="762003" y="2819400"/>
            <a:ext cx="76200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What about the staff that left over the summer?</a:t>
            </a:r>
            <a:endParaRPr lang="en-US" dirty="0">
              <a:latin typeface="Times New Roman" pitchFamily="18" charset="0"/>
              <a:cs typeface="Times New Roman" pitchFamily="18" charset="0"/>
            </a:endParaRPr>
          </a:p>
        </p:txBody>
      </p:sp>
      <p:sp>
        <p:nvSpPr>
          <p:cNvPr id="6" name="TextBox 5"/>
          <p:cNvSpPr txBox="1"/>
          <p:nvPr/>
        </p:nvSpPr>
        <p:spPr>
          <a:xfrm>
            <a:off x="762000" y="3200400"/>
            <a:ext cx="7772400" cy="923330"/>
          </a:xfrm>
          <a:prstGeom prst="rect">
            <a:avLst/>
          </a:prstGeom>
          <a:noFill/>
        </p:spPr>
        <p:txBody>
          <a:bodyPr wrap="square" rtlCol="0">
            <a:spAutoFit/>
          </a:bodyPr>
          <a:lstStyle/>
          <a:p>
            <a:r>
              <a:rPr lang="en-US" dirty="0" smtClean="0">
                <a:latin typeface="Times New Roman" pitchFamily="18" charset="0"/>
                <a:cs typeface="Times New Roman" pitchFamily="18" charset="0"/>
              </a:rPr>
              <a:t>Since we are starting from scratch, you do not need to report staff who left your district over the summer or who retired in June.  If you have staff who are starting the year on leave, however, you should report their leave. </a:t>
            </a:r>
            <a:endParaRPr lang="en-US" dirty="0">
              <a:latin typeface="Times New Roman" pitchFamily="18" charset="0"/>
              <a:cs typeface="Times New Roman" pitchFamily="18" charset="0"/>
            </a:endParaRPr>
          </a:p>
        </p:txBody>
      </p:sp>
      <p:sp>
        <p:nvSpPr>
          <p:cNvPr id="7" name="TextBox 6"/>
          <p:cNvSpPr txBox="1"/>
          <p:nvPr/>
        </p:nvSpPr>
        <p:spPr>
          <a:xfrm>
            <a:off x="762000" y="4126468"/>
            <a:ext cx="76200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After I’ve entered all of my data and passed all edit checks, I’m set, right?</a:t>
            </a:r>
            <a:endParaRPr lang="en-US" dirty="0">
              <a:latin typeface="Times New Roman" pitchFamily="18" charset="0"/>
              <a:cs typeface="Times New Roman" pitchFamily="18" charset="0"/>
            </a:endParaRPr>
          </a:p>
        </p:txBody>
      </p:sp>
      <p:sp>
        <p:nvSpPr>
          <p:cNvPr id="8" name="TextBox 7"/>
          <p:cNvSpPr txBox="1"/>
          <p:nvPr/>
        </p:nvSpPr>
        <p:spPr>
          <a:xfrm>
            <a:off x="762002" y="4428067"/>
            <a:ext cx="7772397" cy="1477328"/>
          </a:xfrm>
          <a:prstGeom prst="rect">
            <a:avLst/>
          </a:prstGeom>
          <a:noFill/>
        </p:spPr>
        <p:txBody>
          <a:bodyPr wrap="square" rtlCol="0">
            <a:spAutoFit/>
          </a:bodyPr>
          <a:lstStyle/>
          <a:p>
            <a:r>
              <a:rPr lang="en-US" dirty="0" smtClean="0">
                <a:latin typeface="Times New Roman" pitchFamily="18" charset="0"/>
                <a:cs typeface="Times New Roman" pitchFamily="18" charset="0"/>
              </a:rPr>
              <a:t>No.  Not only do you need to keep up on changes, but during the year data that passed edit checks initially may fail subsequent checks.  Why?  In year one, we’ll be adding data checks throughout the year and your data may fail one of those checks.  Furthermore, when certification compliance check are live, you may have staff that let their certifications lapse and that will result in warnings.</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41826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598" y="243840"/>
            <a:ext cx="8183880" cy="1051560"/>
          </a:xfrm>
        </p:spPr>
        <p:txBody>
          <a:bodyPr>
            <a:normAutofit/>
          </a:bodyPr>
          <a:lstStyle/>
          <a:p>
            <a:pPr algn="ctr"/>
            <a:r>
              <a:rPr lang="en-US" sz="5400" dirty="0" smtClean="0">
                <a:latin typeface="Times New Roman" pitchFamily="18" charset="0"/>
                <a:cs typeface="Times New Roman" pitchFamily="18" charset="0"/>
              </a:rPr>
              <a:t>FAQ</a:t>
            </a:r>
            <a:endParaRPr lang="en-US" sz="5400" dirty="0">
              <a:latin typeface="Times New Roman" pitchFamily="18" charset="0"/>
              <a:cs typeface="Times New Roman" pitchFamily="18" charset="0"/>
            </a:endParaRPr>
          </a:p>
        </p:txBody>
      </p:sp>
      <p:sp>
        <p:nvSpPr>
          <p:cNvPr id="3" name="TextBox 2"/>
          <p:cNvSpPr txBox="1"/>
          <p:nvPr/>
        </p:nvSpPr>
        <p:spPr>
          <a:xfrm>
            <a:off x="762003" y="1210270"/>
            <a:ext cx="76200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What if I don’t know the actual date a person started in my district?</a:t>
            </a:r>
            <a:endParaRPr lang="en-US" dirty="0">
              <a:latin typeface="Times New Roman" pitchFamily="18" charset="0"/>
              <a:cs typeface="Times New Roman" pitchFamily="18" charset="0"/>
            </a:endParaRPr>
          </a:p>
        </p:txBody>
      </p:sp>
      <p:sp>
        <p:nvSpPr>
          <p:cNvPr id="4" name="TextBox 3"/>
          <p:cNvSpPr txBox="1"/>
          <p:nvPr/>
        </p:nvSpPr>
        <p:spPr>
          <a:xfrm>
            <a:off x="762000" y="1591270"/>
            <a:ext cx="7620000" cy="923330"/>
          </a:xfrm>
          <a:prstGeom prst="rect">
            <a:avLst/>
          </a:prstGeom>
          <a:noFill/>
        </p:spPr>
        <p:txBody>
          <a:bodyPr wrap="square" rtlCol="0">
            <a:spAutoFit/>
          </a:bodyPr>
          <a:lstStyle/>
          <a:p>
            <a:r>
              <a:rPr lang="en-US" dirty="0" smtClean="0">
                <a:latin typeface="Times New Roman" pitchFamily="18" charset="0"/>
                <a:cs typeface="Times New Roman" pitchFamily="18" charset="0"/>
              </a:rPr>
              <a:t>In most cases, you’ll know the year they started or the number of years that they worked in your district and you can use that to determine the year and use September 1 of that year.  </a:t>
            </a:r>
            <a:endParaRPr lang="en-US" dirty="0">
              <a:latin typeface="Times New Roman" pitchFamily="18" charset="0"/>
              <a:cs typeface="Times New Roman" pitchFamily="18" charset="0"/>
            </a:endParaRPr>
          </a:p>
        </p:txBody>
      </p:sp>
      <p:sp>
        <p:nvSpPr>
          <p:cNvPr id="5" name="TextBox 4"/>
          <p:cNvSpPr txBox="1"/>
          <p:nvPr/>
        </p:nvSpPr>
        <p:spPr>
          <a:xfrm>
            <a:off x="762003" y="2505670"/>
            <a:ext cx="76200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We have a teacher who is awaiting their certification.  Should I report them?</a:t>
            </a:r>
            <a:endParaRPr lang="en-US" dirty="0">
              <a:latin typeface="Times New Roman" pitchFamily="18" charset="0"/>
              <a:cs typeface="Times New Roman" pitchFamily="18" charset="0"/>
            </a:endParaRPr>
          </a:p>
        </p:txBody>
      </p:sp>
      <p:sp>
        <p:nvSpPr>
          <p:cNvPr id="6" name="TextBox 5"/>
          <p:cNvSpPr txBox="1"/>
          <p:nvPr/>
        </p:nvSpPr>
        <p:spPr>
          <a:xfrm>
            <a:off x="762000" y="2886670"/>
            <a:ext cx="7620000" cy="646331"/>
          </a:xfrm>
          <a:prstGeom prst="rect">
            <a:avLst/>
          </a:prstGeom>
          <a:noFill/>
        </p:spPr>
        <p:txBody>
          <a:bodyPr wrap="square" rtlCol="0">
            <a:spAutoFit/>
          </a:bodyPr>
          <a:lstStyle/>
          <a:p>
            <a:r>
              <a:rPr lang="en-US" dirty="0" smtClean="0">
                <a:latin typeface="Times New Roman" pitchFamily="18" charset="0"/>
                <a:cs typeface="Times New Roman" pitchFamily="18" charset="0"/>
              </a:rPr>
              <a:t>If they are working in a role that requires certification, you need to report them, even if they are not yet certified.  There are </a:t>
            </a:r>
            <a:r>
              <a:rPr lang="en-US" u="sng" dirty="0" smtClean="0">
                <a:latin typeface="Times New Roman" pitchFamily="18" charset="0"/>
                <a:cs typeface="Times New Roman" pitchFamily="18" charset="0"/>
              </a:rPr>
              <a:t>no</a:t>
            </a:r>
            <a:r>
              <a:rPr lang="en-US" dirty="0" smtClean="0">
                <a:latin typeface="Times New Roman" pitchFamily="18" charset="0"/>
                <a:cs typeface="Times New Roman" pitchFamily="18" charset="0"/>
              </a:rPr>
              <a:t> exceptions to this rule.  </a:t>
            </a:r>
            <a:endParaRPr lang="en-US" dirty="0">
              <a:latin typeface="Times New Roman" pitchFamily="18" charset="0"/>
              <a:cs typeface="Times New Roman" pitchFamily="18" charset="0"/>
            </a:endParaRPr>
          </a:p>
        </p:txBody>
      </p:sp>
      <p:sp>
        <p:nvSpPr>
          <p:cNvPr id="7" name="TextBox 6"/>
          <p:cNvSpPr txBox="1"/>
          <p:nvPr/>
        </p:nvSpPr>
        <p:spPr>
          <a:xfrm>
            <a:off x="762000" y="3657600"/>
            <a:ext cx="76200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What if a person is not a certified administrator, can they certify data?</a:t>
            </a:r>
            <a:endParaRPr lang="en-US" dirty="0">
              <a:latin typeface="Times New Roman" pitchFamily="18" charset="0"/>
              <a:cs typeface="Times New Roman" pitchFamily="18" charset="0"/>
            </a:endParaRPr>
          </a:p>
        </p:txBody>
      </p:sp>
      <p:sp>
        <p:nvSpPr>
          <p:cNvPr id="8" name="TextBox 7"/>
          <p:cNvSpPr txBox="1"/>
          <p:nvPr/>
        </p:nvSpPr>
        <p:spPr>
          <a:xfrm>
            <a:off x="762003" y="4004735"/>
            <a:ext cx="7620000" cy="923330"/>
          </a:xfrm>
          <a:prstGeom prst="rect">
            <a:avLst/>
          </a:prstGeom>
          <a:noFill/>
        </p:spPr>
        <p:txBody>
          <a:bodyPr wrap="square" rtlCol="0">
            <a:spAutoFit/>
          </a:bodyPr>
          <a:lstStyle/>
          <a:p>
            <a:r>
              <a:rPr lang="en-US" dirty="0">
                <a:latin typeface="Times New Roman" pitchFamily="18" charset="0"/>
                <a:cs typeface="Times New Roman" pitchFamily="18" charset="0"/>
              </a:rPr>
              <a:t>As of July 1, 2014, CSDE is policy requires that all final data submissions be reviewed and certified by </a:t>
            </a:r>
            <a:r>
              <a:rPr lang="en-US" b="1" dirty="0">
                <a:latin typeface="Times New Roman" pitchFamily="18" charset="0"/>
                <a:cs typeface="Times New Roman" pitchFamily="18" charset="0"/>
              </a:rPr>
              <a:t>certified administrators only</a:t>
            </a:r>
            <a:r>
              <a:rPr lang="en-US" dirty="0">
                <a:latin typeface="Times New Roman" pitchFamily="18" charset="0"/>
                <a:cs typeface="Times New Roman" pitchFamily="18" charset="0"/>
              </a:rPr>
              <a:t>. </a:t>
            </a:r>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445014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447877"/>
            <a:ext cx="8534400" cy="707886"/>
          </a:xfrm>
          <a:prstGeom prst="rect">
            <a:avLst/>
          </a:prstGeom>
          <a:noFill/>
        </p:spPr>
        <p:txBody>
          <a:bodyPr wrap="square" rtlCol="0">
            <a:spAutoFit/>
          </a:bodyPr>
          <a:lstStyle/>
          <a:p>
            <a:pPr algn="ctr"/>
            <a:r>
              <a:rPr lang="en-US" sz="4000" b="1" u="sng" dirty="0" smtClean="0">
                <a:latin typeface="Times New Roman" pitchFamily="18" charset="0"/>
                <a:cs typeface="Times New Roman" pitchFamily="18" charset="0"/>
              </a:rPr>
              <a:t>Expectations</a:t>
            </a:r>
            <a:endParaRPr lang="en-US" sz="4000" b="1" u="sng" dirty="0">
              <a:latin typeface="Times New Roman" pitchFamily="18" charset="0"/>
              <a:cs typeface="Times New Roman" pitchFamily="18" charset="0"/>
            </a:endParaRPr>
          </a:p>
        </p:txBody>
      </p:sp>
      <p:sp>
        <p:nvSpPr>
          <p:cNvPr id="4" name="TextBox 3"/>
          <p:cNvSpPr txBox="1"/>
          <p:nvPr/>
        </p:nvSpPr>
        <p:spPr>
          <a:xfrm>
            <a:off x="524933" y="1612880"/>
            <a:ext cx="8077200" cy="3416320"/>
          </a:xfrm>
          <a:prstGeom prst="rect">
            <a:avLst/>
          </a:prstGeom>
          <a:noFill/>
        </p:spPr>
        <p:txBody>
          <a:bodyPr wrap="square" rtlCol="0">
            <a:spAutoFit/>
          </a:bodyPr>
          <a:lstStyle/>
          <a:p>
            <a:r>
              <a:rPr lang="en-US" dirty="0" smtClean="0">
                <a:latin typeface="Times New Roman" pitchFamily="18" charset="0"/>
                <a:cs typeface="Times New Roman" pitchFamily="18" charset="0"/>
              </a:rPr>
              <a:t>While we are working diligently and trying our hardest, there will be bumps in the road.  There will be problems and things will take longer than anyone hopes.  </a:t>
            </a:r>
          </a:p>
          <a:p>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No one wants this system working smoothly more than we do!</a:t>
            </a:r>
          </a:p>
          <a:p>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So please:</a:t>
            </a:r>
          </a:p>
          <a:p>
            <a:pPr marL="285750" indent="-285750">
              <a:buFont typeface="Wingdings" pitchFamily="2" charset="2"/>
              <a:buChar char="Ø"/>
            </a:pPr>
            <a:r>
              <a:rPr lang="en-US" dirty="0" smtClean="0">
                <a:latin typeface="Times New Roman" pitchFamily="18" charset="0"/>
                <a:cs typeface="Times New Roman" pitchFamily="18" charset="0"/>
              </a:rPr>
              <a:t>Be patient.</a:t>
            </a:r>
          </a:p>
          <a:p>
            <a:pPr marL="285750" indent="-285750">
              <a:buFont typeface="Wingdings" pitchFamily="2" charset="2"/>
              <a:buChar char="Ø"/>
            </a:pPr>
            <a:r>
              <a:rPr lang="en-US" dirty="0" smtClean="0">
                <a:latin typeface="Times New Roman" pitchFamily="18" charset="0"/>
                <a:cs typeface="Times New Roman" pitchFamily="18" charset="0"/>
              </a:rPr>
              <a:t>Be descriptive as possible when reporting a problem.</a:t>
            </a:r>
          </a:p>
          <a:p>
            <a:pPr marL="285750" indent="-285750">
              <a:buFont typeface="Wingdings" pitchFamily="2" charset="2"/>
              <a:buChar char="Ø"/>
            </a:pPr>
            <a:r>
              <a:rPr lang="en-US" dirty="0" smtClean="0">
                <a:latin typeface="Times New Roman" pitchFamily="18" charset="0"/>
                <a:cs typeface="Times New Roman" pitchFamily="18" charset="0"/>
              </a:rPr>
              <a:t>Visit our Help Site.</a:t>
            </a:r>
          </a:p>
          <a:p>
            <a:pPr marL="285750" indent="-285750">
              <a:buFont typeface="Wingdings" pitchFamily="2" charset="2"/>
              <a:buChar char="Ø"/>
            </a:pPr>
            <a:r>
              <a:rPr lang="en-US" dirty="0" smtClean="0">
                <a:latin typeface="Times New Roman" pitchFamily="18" charset="0"/>
                <a:cs typeface="Times New Roman" pitchFamily="18" charset="0"/>
              </a:rPr>
              <a:t>If you are having problems getting onto the site, visit our DM </a:t>
            </a:r>
            <a:r>
              <a:rPr lang="en-US" dirty="0">
                <a:latin typeface="Times New Roman" pitchFamily="18" charset="0"/>
                <a:cs typeface="Times New Roman" pitchFamily="18" charset="0"/>
              </a:rPr>
              <a:t>help site (http://</a:t>
            </a:r>
            <a:r>
              <a:rPr lang="en-US" dirty="0" smtClean="0">
                <a:latin typeface="Times New Roman" pitchFamily="18" charset="0"/>
                <a:cs typeface="Times New Roman" pitchFamily="18" charset="0"/>
              </a:rPr>
              <a:t>www.csde.state.ct.us/public/directorymanager/default.asp) before throwing the computer out the window (or at us).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290625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598" y="304800"/>
            <a:ext cx="8183880" cy="1051560"/>
          </a:xfrm>
        </p:spPr>
        <p:txBody>
          <a:bodyPr>
            <a:normAutofit/>
          </a:bodyPr>
          <a:lstStyle/>
          <a:p>
            <a:pPr algn="ctr"/>
            <a:r>
              <a:rPr lang="en-US" sz="5400" dirty="0" smtClean="0">
                <a:latin typeface="Times New Roman" pitchFamily="18" charset="0"/>
                <a:cs typeface="Times New Roman" pitchFamily="18" charset="0"/>
              </a:rPr>
              <a:t>So When????????</a:t>
            </a:r>
            <a:endParaRPr lang="en-US" sz="5400" dirty="0">
              <a:latin typeface="Times New Roman" pitchFamily="18" charset="0"/>
              <a:cs typeface="Times New Roman" pitchFamily="18" charset="0"/>
            </a:endParaRPr>
          </a:p>
        </p:txBody>
      </p:sp>
      <p:sp>
        <p:nvSpPr>
          <p:cNvPr id="3" name="TextBox 2"/>
          <p:cNvSpPr txBox="1"/>
          <p:nvPr/>
        </p:nvSpPr>
        <p:spPr>
          <a:xfrm>
            <a:off x="914400" y="1295400"/>
            <a:ext cx="7315200" cy="923330"/>
          </a:xfrm>
          <a:prstGeom prst="rect">
            <a:avLst/>
          </a:prstGeom>
          <a:noFill/>
        </p:spPr>
        <p:txBody>
          <a:bodyPr wrap="square" rtlCol="0">
            <a:spAutoFit/>
          </a:bodyPr>
          <a:lstStyle/>
          <a:p>
            <a:r>
              <a:rPr lang="en-US" dirty="0" smtClean="0">
                <a:latin typeface="Times New Roman" pitchFamily="18" charset="0"/>
                <a:cs typeface="Times New Roman" pitchFamily="18" charset="0"/>
              </a:rPr>
              <a:t>We recognize that everyone is incredibly eager to get started.  We also know that you want a system that works properly and doesn’t waste your time and efforts.  </a:t>
            </a:r>
            <a:endParaRPr lang="en-US" dirty="0">
              <a:latin typeface="Times New Roman" pitchFamily="18" charset="0"/>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3135" y="2209800"/>
            <a:ext cx="3864740" cy="2819400"/>
          </a:xfrm>
          <a:prstGeom prst="rect">
            <a:avLst/>
          </a:prstGeom>
        </p:spPr>
      </p:pic>
      <p:sp>
        <p:nvSpPr>
          <p:cNvPr id="5" name="TextBox 4"/>
          <p:cNvSpPr txBox="1"/>
          <p:nvPr/>
        </p:nvSpPr>
        <p:spPr>
          <a:xfrm>
            <a:off x="914400" y="5181600"/>
            <a:ext cx="7315200" cy="646331"/>
          </a:xfrm>
          <a:prstGeom prst="rect">
            <a:avLst/>
          </a:prstGeom>
          <a:noFill/>
        </p:spPr>
        <p:txBody>
          <a:bodyPr wrap="square" rtlCol="0">
            <a:spAutoFit/>
          </a:bodyPr>
          <a:lstStyle/>
          <a:p>
            <a:r>
              <a:rPr lang="en-US" dirty="0" smtClean="0">
                <a:latin typeface="Times New Roman" pitchFamily="18" charset="0"/>
                <a:cs typeface="Times New Roman" pitchFamily="18" charset="0"/>
              </a:rPr>
              <a:t>Our current targeting a go live the week of September 2</a:t>
            </a:r>
            <a:r>
              <a:rPr lang="en-US" baseline="30000" dirty="0" smtClean="0">
                <a:latin typeface="Times New Roman" pitchFamily="18" charset="0"/>
                <a:cs typeface="Times New Roman" pitchFamily="18" charset="0"/>
              </a:rPr>
              <a:t>nd</a:t>
            </a:r>
            <a:r>
              <a:rPr lang="en-US" dirty="0" smtClean="0">
                <a:latin typeface="Times New Roman" pitchFamily="18" charset="0"/>
                <a:cs typeface="Times New Roman" pitchFamily="18" charset="0"/>
              </a:rPr>
              <a:t>, but please do not wait until then.  Start working on getting your files ready now.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74619760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598" y="1844040"/>
            <a:ext cx="8183880" cy="1051560"/>
          </a:xfrm>
        </p:spPr>
        <p:txBody>
          <a:bodyPr>
            <a:normAutofit/>
          </a:bodyPr>
          <a:lstStyle/>
          <a:p>
            <a:pPr algn="ctr"/>
            <a:r>
              <a:rPr lang="en-US" sz="5400" dirty="0" smtClean="0">
                <a:latin typeface="Times New Roman" pitchFamily="18" charset="0"/>
                <a:cs typeface="Times New Roman" pitchFamily="18" charset="0"/>
              </a:rPr>
              <a:t>Questions?  </a:t>
            </a:r>
            <a:endParaRPr lang="en-US" sz="5400" dirty="0">
              <a:latin typeface="Times New Roman" pitchFamily="18" charset="0"/>
              <a:cs typeface="Times New Roman" pitchFamily="18" charset="0"/>
            </a:endParaRPr>
          </a:p>
        </p:txBody>
      </p:sp>
    </p:spTree>
    <p:extLst>
      <p:ext uri="{BB962C8B-B14F-4D97-AF65-F5344CB8AC3E}">
        <p14:creationId xmlns:p14="http://schemas.microsoft.com/office/powerpoint/2010/main" val="307437439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1143000"/>
            <a:ext cx="5348288"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3"/>
          <p:cNvSpPr txBox="1">
            <a:spLocks noChangeArrowheads="1"/>
          </p:cNvSpPr>
          <p:nvPr/>
        </p:nvSpPr>
        <p:spPr bwMode="auto">
          <a:xfrm>
            <a:off x="838200" y="304800"/>
            <a:ext cx="7467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algn="ctr" eaLnBrk="1" hangingPunct="1"/>
            <a:r>
              <a:rPr lang="en-US" sz="2800" dirty="0"/>
              <a:t>Frustrated?  Need help?  </a:t>
            </a:r>
          </a:p>
        </p:txBody>
      </p:sp>
      <p:sp>
        <p:nvSpPr>
          <p:cNvPr id="6" name="TextBox 4"/>
          <p:cNvSpPr txBox="1">
            <a:spLocks noChangeArrowheads="1"/>
          </p:cNvSpPr>
          <p:nvPr/>
        </p:nvSpPr>
        <p:spPr bwMode="auto">
          <a:xfrm>
            <a:off x="5638800" y="1295400"/>
            <a:ext cx="31242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r>
              <a:rPr lang="en-US" dirty="0"/>
              <a:t>For Help, please contact:</a:t>
            </a:r>
          </a:p>
          <a:p>
            <a:pPr eaLnBrk="1" hangingPunct="1"/>
            <a:endParaRPr lang="en-US" dirty="0"/>
          </a:p>
          <a:p>
            <a:pPr eaLnBrk="1" hangingPunct="1"/>
            <a:r>
              <a:rPr lang="en-US" dirty="0" smtClean="0"/>
              <a:t>Ray </a:t>
            </a:r>
            <a:r>
              <a:rPr lang="en-US" dirty="0"/>
              <a:t>Martin: 860-713-6876</a:t>
            </a:r>
          </a:p>
          <a:p>
            <a:pPr eaLnBrk="1" hangingPunct="1"/>
            <a:r>
              <a:rPr lang="en-US" dirty="0"/>
              <a:t>or </a:t>
            </a:r>
            <a:r>
              <a:rPr lang="en-US" u="sng" dirty="0">
                <a:solidFill>
                  <a:srgbClr val="042ACE"/>
                </a:solidFill>
              </a:rPr>
              <a:t>raymond.martin@ct.gov</a:t>
            </a:r>
            <a:r>
              <a:rPr lang="en-US" dirty="0"/>
              <a:t> </a:t>
            </a:r>
          </a:p>
          <a:p>
            <a:pPr eaLnBrk="1" hangingPunct="1"/>
            <a:endParaRPr lang="en-US" dirty="0"/>
          </a:p>
          <a:p>
            <a:pPr eaLnBrk="1" hangingPunct="1"/>
            <a:endParaRPr lang="en-US" dirty="0"/>
          </a:p>
        </p:txBody>
      </p:sp>
    </p:spTree>
    <p:extLst>
      <p:ext uri="{BB962C8B-B14F-4D97-AF65-F5344CB8AC3E}">
        <p14:creationId xmlns:p14="http://schemas.microsoft.com/office/powerpoint/2010/main" val="19255622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598" y="381000"/>
            <a:ext cx="8183880" cy="1051560"/>
          </a:xfrm>
        </p:spPr>
        <p:txBody>
          <a:bodyPr>
            <a:normAutofit/>
          </a:bodyPr>
          <a:lstStyle/>
          <a:p>
            <a:pPr algn="ctr"/>
            <a:r>
              <a:rPr lang="en-US" sz="5400" u="sng" dirty="0" smtClean="0">
                <a:latin typeface="Times New Roman" pitchFamily="18" charset="0"/>
                <a:cs typeface="Times New Roman" pitchFamily="18" charset="0"/>
              </a:rPr>
              <a:t>Vision</a:t>
            </a:r>
            <a:endParaRPr lang="en-US" sz="5400" u="sng" dirty="0">
              <a:latin typeface="Times New Roman" pitchFamily="18" charset="0"/>
              <a:cs typeface="Times New Roman" pitchFamily="18" charset="0"/>
            </a:endParaRPr>
          </a:p>
        </p:txBody>
      </p:sp>
      <p:sp>
        <p:nvSpPr>
          <p:cNvPr id="3" name="TextBox 2"/>
          <p:cNvSpPr txBox="1"/>
          <p:nvPr/>
        </p:nvSpPr>
        <p:spPr>
          <a:xfrm>
            <a:off x="4190997" y="1964267"/>
            <a:ext cx="762000" cy="400110"/>
          </a:xfrm>
          <a:prstGeom prst="rect">
            <a:avLst/>
          </a:prstGeom>
          <a:noFill/>
        </p:spPr>
        <p:txBody>
          <a:bodyPr wrap="square" rtlCol="0">
            <a:spAutoFit/>
          </a:bodyPr>
          <a:lstStyle/>
          <a:p>
            <a:r>
              <a:rPr lang="en-US" sz="2000" dirty="0" smtClean="0">
                <a:latin typeface="Times New Roman" pitchFamily="18" charset="0"/>
                <a:cs typeface="Times New Roman" pitchFamily="18" charset="0"/>
              </a:rPr>
              <a:t>EDS</a:t>
            </a:r>
            <a:endParaRPr lang="en-US" sz="2000" dirty="0">
              <a:latin typeface="Times New Roman" pitchFamily="18" charset="0"/>
              <a:cs typeface="Times New Roman" pitchFamily="18" charset="0"/>
            </a:endParaRPr>
          </a:p>
        </p:txBody>
      </p:sp>
      <p:sp>
        <p:nvSpPr>
          <p:cNvPr id="4" name="TextBox 3"/>
          <p:cNvSpPr txBox="1"/>
          <p:nvPr/>
        </p:nvSpPr>
        <p:spPr>
          <a:xfrm>
            <a:off x="990600" y="4649688"/>
            <a:ext cx="1524000" cy="400110"/>
          </a:xfrm>
          <a:prstGeom prst="rect">
            <a:avLst/>
          </a:prstGeom>
          <a:noFill/>
        </p:spPr>
        <p:txBody>
          <a:bodyPr wrap="square" rtlCol="0">
            <a:spAutoFit/>
          </a:bodyPr>
          <a:lstStyle/>
          <a:p>
            <a:r>
              <a:rPr lang="en-US" sz="2000" dirty="0" smtClean="0">
                <a:latin typeface="Times New Roman" pitchFamily="18" charset="0"/>
                <a:cs typeface="Times New Roman" pitchFamily="18" charset="0"/>
              </a:rPr>
              <a:t>Certification</a:t>
            </a:r>
            <a:endParaRPr lang="en-US" sz="2000" dirty="0">
              <a:latin typeface="Times New Roman" pitchFamily="18" charset="0"/>
              <a:cs typeface="Times New Roman" pitchFamily="18" charset="0"/>
            </a:endParaRPr>
          </a:p>
        </p:txBody>
      </p:sp>
      <p:sp>
        <p:nvSpPr>
          <p:cNvPr id="5" name="TextBox 4"/>
          <p:cNvSpPr txBox="1"/>
          <p:nvPr/>
        </p:nvSpPr>
        <p:spPr>
          <a:xfrm>
            <a:off x="6019800" y="4495800"/>
            <a:ext cx="2743200" cy="707886"/>
          </a:xfrm>
          <a:prstGeom prst="rect">
            <a:avLst/>
          </a:prstGeom>
          <a:noFill/>
        </p:spPr>
        <p:txBody>
          <a:bodyPr wrap="square" rtlCol="0">
            <a:spAutoFit/>
          </a:bodyPr>
          <a:lstStyle/>
          <a:p>
            <a:pPr algn="ctr"/>
            <a:r>
              <a:rPr lang="en-US" sz="2000" dirty="0" smtClean="0">
                <a:latin typeface="Times New Roman" pitchFamily="18" charset="0"/>
                <a:cs typeface="Times New Roman" pitchFamily="18" charset="0"/>
              </a:rPr>
              <a:t>Teacher-Course-Student (TCS) Collection</a:t>
            </a:r>
            <a:endParaRPr lang="en-US" sz="2000" dirty="0">
              <a:latin typeface="Times New Roman" pitchFamily="18" charset="0"/>
              <a:cs typeface="Times New Roman" pitchFamily="18" charset="0"/>
            </a:endParaRPr>
          </a:p>
        </p:txBody>
      </p:sp>
      <p:cxnSp>
        <p:nvCxnSpPr>
          <p:cNvPr id="7" name="Straight Arrow Connector 6"/>
          <p:cNvCxnSpPr>
            <a:stCxn id="3" idx="1"/>
            <a:endCxn id="4" idx="0"/>
          </p:cNvCxnSpPr>
          <p:nvPr/>
        </p:nvCxnSpPr>
        <p:spPr>
          <a:xfrm flipH="1">
            <a:off x="1752600" y="2164322"/>
            <a:ext cx="2438397" cy="2485366"/>
          </a:xfrm>
          <a:prstGeom prst="straightConnector1">
            <a:avLst/>
          </a:prstGeom>
          <a:ln w="38100">
            <a:solidFill>
              <a:srgbClr val="FF0000"/>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3" idx="3"/>
            <a:endCxn id="5" idx="0"/>
          </p:cNvCxnSpPr>
          <p:nvPr/>
        </p:nvCxnSpPr>
        <p:spPr>
          <a:xfrm>
            <a:off x="4952997" y="2164322"/>
            <a:ext cx="2438403" cy="2331478"/>
          </a:xfrm>
          <a:prstGeom prst="straightConnector1">
            <a:avLst/>
          </a:prstGeom>
          <a:ln w="38100">
            <a:solidFill>
              <a:srgbClr val="FF0000"/>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5" idx="1"/>
            <a:endCxn id="4" idx="3"/>
          </p:cNvCxnSpPr>
          <p:nvPr/>
        </p:nvCxnSpPr>
        <p:spPr>
          <a:xfrm flipH="1">
            <a:off x="2514600" y="4849743"/>
            <a:ext cx="3505200" cy="0"/>
          </a:xfrm>
          <a:prstGeom prst="straightConnector1">
            <a:avLst/>
          </a:prstGeom>
          <a:ln w="38100">
            <a:solidFill>
              <a:srgbClr val="FF0000"/>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743200" y="5410200"/>
            <a:ext cx="3657600" cy="369332"/>
          </a:xfrm>
          <a:prstGeom prst="rect">
            <a:avLst/>
          </a:prstGeom>
          <a:noFill/>
        </p:spPr>
        <p:txBody>
          <a:bodyPr wrap="square" rtlCol="0">
            <a:spAutoFit/>
          </a:bodyPr>
          <a:lstStyle/>
          <a:p>
            <a:pPr algn="ctr"/>
            <a:r>
              <a:rPr lang="en-US" dirty="0" smtClean="0">
                <a:latin typeface="Times New Roman" pitchFamily="18" charset="0"/>
                <a:cs typeface="Times New Roman" pitchFamily="18" charset="0"/>
              </a:rPr>
              <a:t>Active and continuous connections.</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4288582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76868" y="457200"/>
            <a:ext cx="6781800" cy="914400"/>
          </a:xfrm>
        </p:spPr>
        <p:txBody>
          <a:bodyPr/>
          <a:lstStyle/>
          <a:p>
            <a:pPr algn="ctr"/>
            <a:r>
              <a:rPr lang="en-US" sz="4000" dirty="0" smtClean="0">
                <a:latin typeface="Times New Roman" pitchFamily="18" charset="0"/>
                <a:cs typeface="Times New Roman" pitchFamily="18" charset="0"/>
              </a:rPr>
              <a:t>Approach</a:t>
            </a:r>
            <a:endParaRPr lang="en-US" sz="4000" dirty="0">
              <a:latin typeface="Times New Roman" pitchFamily="18" charset="0"/>
              <a:cs typeface="Times New Roman" pitchFamily="18" charset="0"/>
            </a:endParaRPr>
          </a:p>
        </p:txBody>
      </p:sp>
      <p:sp>
        <p:nvSpPr>
          <p:cNvPr id="6" name="TextBox 5"/>
          <p:cNvSpPr txBox="1"/>
          <p:nvPr/>
        </p:nvSpPr>
        <p:spPr>
          <a:xfrm>
            <a:off x="914400" y="1371600"/>
            <a:ext cx="7315200" cy="461665"/>
          </a:xfrm>
          <a:prstGeom prst="rect">
            <a:avLst/>
          </a:prstGeom>
          <a:noFill/>
        </p:spPr>
        <p:txBody>
          <a:bodyPr wrap="square" rtlCol="0">
            <a:spAutoFit/>
          </a:bodyPr>
          <a:lstStyle/>
          <a:p>
            <a:pPr algn="ctr"/>
            <a:r>
              <a:rPr lang="en-US" sz="2400" b="1" u="sng" dirty="0" smtClean="0">
                <a:latin typeface="Times New Roman" pitchFamily="18" charset="0"/>
                <a:cs typeface="Times New Roman" pitchFamily="18" charset="0"/>
              </a:rPr>
              <a:t>Phasing it in</a:t>
            </a:r>
          </a:p>
        </p:txBody>
      </p:sp>
      <p:sp>
        <p:nvSpPr>
          <p:cNvPr id="7" name="TextBox 6"/>
          <p:cNvSpPr txBox="1"/>
          <p:nvPr/>
        </p:nvSpPr>
        <p:spPr>
          <a:xfrm>
            <a:off x="457200" y="4590871"/>
            <a:ext cx="8229600" cy="1569660"/>
          </a:xfrm>
          <a:prstGeom prst="rect">
            <a:avLst/>
          </a:prstGeom>
          <a:noFill/>
        </p:spPr>
        <p:txBody>
          <a:bodyPr wrap="square" rtlCol="0">
            <a:spAutoFit/>
          </a:bodyPr>
          <a:lstStyle/>
          <a:p>
            <a:pPr marL="285750" indent="-285750">
              <a:buFont typeface="Arial" pitchFamily="34" charset="0"/>
              <a:buChar char="•"/>
            </a:pPr>
            <a:r>
              <a:rPr lang="en-US" sz="2400" dirty="0" smtClean="0">
                <a:latin typeface="Times New Roman" pitchFamily="18" charset="0"/>
                <a:cs typeface="Times New Roman" pitchFamily="18" charset="0"/>
              </a:rPr>
              <a:t>For Next Year:</a:t>
            </a:r>
          </a:p>
          <a:p>
            <a:pPr marL="742950" lvl="1" indent="-285750">
              <a:buFont typeface="Arial" pitchFamily="34" charset="0"/>
              <a:buChar char="•"/>
            </a:pPr>
            <a:r>
              <a:rPr lang="en-US" sz="2400" dirty="0" smtClean="0">
                <a:latin typeface="Times New Roman" pitchFamily="18" charset="0"/>
                <a:cs typeface="Times New Roman" pitchFamily="18" charset="0"/>
              </a:rPr>
              <a:t>SCED Codes replace assignment codes for classroom teachers</a:t>
            </a:r>
          </a:p>
          <a:p>
            <a:pPr marL="742950" lvl="1" indent="-285750">
              <a:buFont typeface="Arial" pitchFamily="34" charset="0"/>
              <a:buChar char="•"/>
            </a:pPr>
            <a:r>
              <a:rPr lang="en-US" sz="2400" dirty="0" smtClean="0">
                <a:latin typeface="Times New Roman" pitchFamily="18" charset="0"/>
                <a:cs typeface="Times New Roman" pitchFamily="18" charset="0"/>
              </a:rPr>
              <a:t>Paraprofessionals</a:t>
            </a:r>
          </a:p>
        </p:txBody>
      </p:sp>
      <p:sp>
        <p:nvSpPr>
          <p:cNvPr id="8" name="TextBox 7"/>
          <p:cNvSpPr txBox="1"/>
          <p:nvPr/>
        </p:nvSpPr>
        <p:spPr>
          <a:xfrm>
            <a:off x="457200" y="1981200"/>
            <a:ext cx="8229600" cy="2308324"/>
          </a:xfrm>
          <a:prstGeom prst="rect">
            <a:avLst/>
          </a:prstGeom>
          <a:noFill/>
        </p:spPr>
        <p:txBody>
          <a:bodyPr wrap="square" rtlCol="0">
            <a:spAutoFit/>
          </a:bodyPr>
          <a:lstStyle/>
          <a:p>
            <a:pPr marL="285750" indent="-285750">
              <a:buFont typeface="Arial" pitchFamily="34" charset="0"/>
              <a:buChar char="•"/>
            </a:pPr>
            <a:r>
              <a:rPr lang="en-US" sz="2400" dirty="0" smtClean="0">
                <a:latin typeface="Times New Roman" pitchFamily="18" charset="0"/>
                <a:cs typeface="Times New Roman" pitchFamily="18" charset="0"/>
              </a:rPr>
              <a:t>During the 2014-15 School Year:</a:t>
            </a:r>
          </a:p>
          <a:p>
            <a:pPr marL="742950" lvl="1" indent="-285750">
              <a:buFont typeface="Arial" pitchFamily="34" charset="0"/>
              <a:buChar char="•"/>
            </a:pPr>
            <a:r>
              <a:rPr lang="en-US" sz="2400" dirty="0" smtClean="0">
                <a:latin typeface="Times New Roman" pitchFamily="18" charset="0"/>
                <a:cs typeface="Times New Roman" pitchFamily="18" charset="0"/>
              </a:rPr>
              <a:t>Base functionality at Opening</a:t>
            </a:r>
          </a:p>
          <a:p>
            <a:pPr marL="742950" lvl="1" indent="-285750">
              <a:buFont typeface="Arial" pitchFamily="34" charset="0"/>
              <a:buChar char="•"/>
            </a:pPr>
            <a:r>
              <a:rPr lang="en-US" sz="2400" dirty="0" smtClean="0">
                <a:latin typeface="Times New Roman" pitchFamily="18" charset="0"/>
                <a:cs typeface="Times New Roman" pitchFamily="18" charset="0"/>
              </a:rPr>
              <a:t>Additional reports will be added throughout the fall</a:t>
            </a:r>
          </a:p>
          <a:p>
            <a:pPr marL="742950" lvl="1" indent="-285750">
              <a:buFont typeface="Arial" pitchFamily="34" charset="0"/>
              <a:buChar char="•"/>
            </a:pPr>
            <a:r>
              <a:rPr lang="en-US" sz="2400" dirty="0" smtClean="0">
                <a:latin typeface="Times New Roman" pitchFamily="18" charset="0"/>
                <a:cs typeface="Times New Roman" pitchFamily="18" charset="0"/>
              </a:rPr>
              <a:t>Additional data checks will be added</a:t>
            </a:r>
          </a:p>
          <a:p>
            <a:pPr marL="742950" lvl="1" indent="-285750">
              <a:buFont typeface="Arial" pitchFamily="34" charset="0"/>
              <a:buChar char="•"/>
            </a:pPr>
            <a:r>
              <a:rPr lang="en-US" sz="2400" dirty="0" smtClean="0">
                <a:latin typeface="Times New Roman" pitchFamily="18" charset="0"/>
                <a:cs typeface="Times New Roman" pitchFamily="18" charset="0"/>
              </a:rPr>
              <a:t>Connecting to the Teacher-Course-Student (TCS) data collection</a:t>
            </a:r>
          </a:p>
        </p:txBody>
      </p:sp>
    </p:spTree>
    <p:extLst>
      <p:ext uri="{BB962C8B-B14F-4D97-AF65-F5344CB8AC3E}">
        <p14:creationId xmlns:p14="http://schemas.microsoft.com/office/powerpoint/2010/main" val="2308133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455487"/>
            <a:ext cx="8534400" cy="707886"/>
          </a:xfrm>
          <a:prstGeom prst="rect">
            <a:avLst/>
          </a:prstGeom>
          <a:noFill/>
        </p:spPr>
        <p:txBody>
          <a:bodyPr wrap="square" rtlCol="0">
            <a:spAutoFit/>
          </a:bodyPr>
          <a:lstStyle/>
          <a:p>
            <a:pPr algn="ctr"/>
            <a:r>
              <a:rPr lang="en-US" sz="4000" b="1" u="sng" dirty="0" smtClean="0">
                <a:latin typeface="Times New Roman" pitchFamily="18" charset="0"/>
                <a:cs typeface="Times New Roman" pitchFamily="18" charset="0"/>
              </a:rPr>
              <a:t>Big Changes</a:t>
            </a:r>
            <a:endParaRPr lang="en-US" sz="4000" b="1" u="sng" dirty="0">
              <a:latin typeface="Times New Roman" pitchFamily="18" charset="0"/>
              <a:cs typeface="Times New Roman" pitchFamily="18" charset="0"/>
            </a:endParaRPr>
          </a:p>
        </p:txBody>
      </p:sp>
      <p:sp>
        <p:nvSpPr>
          <p:cNvPr id="4" name="TextBox 3"/>
          <p:cNvSpPr txBox="1"/>
          <p:nvPr/>
        </p:nvSpPr>
        <p:spPr>
          <a:xfrm>
            <a:off x="1066800" y="1806714"/>
            <a:ext cx="7010400" cy="707886"/>
          </a:xfrm>
          <a:prstGeom prst="rect">
            <a:avLst/>
          </a:prstGeom>
          <a:noFill/>
        </p:spPr>
        <p:txBody>
          <a:bodyPr wrap="square" rtlCol="0">
            <a:spAutoFit/>
          </a:bodyPr>
          <a:lstStyle/>
          <a:p>
            <a:pPr marL="571500" indent="-571500">
              <a:spcAft>
                <a:spcPts val="1200"/>
              </a:spcAft>
              <a:buFont typeface="Wingdings" pitchFamily="2" charset="2"/>
              <a:buChar char="Ø"/>
            </a:pPr>
            <a:r>
              <a:rPr lang="en-US" sz="4000" dirty="0" smtClean="0">
                <a:latin typeface="Times New Roman" pitchFamily="18" charset="0"/>
                <a:cs typeface="Times New Roman" pitchFamily="18" charset="0"/>
              </a:rPr>
              <a:t>Method of Entry</a:t>
            </a:r>
          </a:p>
        </p:txBody>
      </p:sp>
      <p:sp>
        <p:nvSpPr>
          <p:cNvPr id="7" name="TextBox 6"/>
          <p:cNvSpPr txBox="1"/>
          <p:nvPr/>
        </p:nvSpPr>
        <p:spPr>
          <a:xfrm>
            <a:off x="1066800" y="2846457"/>
            <a:ext cx="7010400" cy="707886"/>
          </a:xfrm>
          <a:prstGeom prst="rect">
            <a:avLst/>
          </a:prstGeom>
          <a:noFill/>
        </p:spPr>
        <p:txBody>
          <a:bodyPr wrap="square" rtlCol="0">
            <a:spAutoFit/>
          </a:bodyPr>
          <a:lstStyle/>
          <a:p>
            <a:pPr marL="571500" indent="-571500">
              <a:spcAft>
                <a:spcPts val="1200"/>
              </a:spcAft>
              <a:buFont typeface="Wingdings" pitchFamily="2" charset="2"/>
              <a:buChar char="Ø"/>
            </a:pPr>
            <a:r>
              <a:rPr lang="en-US" sz="4000" dirty="0" smtClean="0">
                <a:latin typeface="Times New Roman" pitchFamily="18" charset="0"/>
                <a:cs typeface="Times New Roman" pitchFamily="18" charset="0"/>
              </a:rPr>
              <a:t>Data Element Changes </a:t>
            </a:r>
          </a:p>
        </p:txBody>
      </p:sp>
      <p:sp>
        <p:nvSpPr>
          <p:cNvPr id="8" name="TextBox 7"/>
          <p:cNvSpPr txBox="1"/>
          <p:nvPr/>
        </p:nvSpPr>
        <p:spPr>
          <a:xfrm>
            <a:off x="1066800" y="3886200"/>
            <a:ext cx="7010400" cy="707886"/>
          </a:xfrm>
          <a:prstGeom prst="rect">
            <a:avLst/>
          </a:prstGeom>
          <a:noFill/>
        </p:spPr>
        <p:txBody>
          <a:bodyPr wrap="square" rtlCol="0">
            <a:spAutoFit/>
          </a:bodyPr>
          <a:lstStyle/>
          <a:p>
            <a:pPr marL="571500" indent="-571500">
              <a:spcAft>
                <a:spcPts val="1200"/>
              </a:spcAft>
              <a:buFont typeface="Wingdings" pitchFamily="2" charset="2"/>
              <a:buChar char="Ø"/>
            </a:pPr>
            <a:r>
              <a:rPr lang="en-US" sz="4000" dirty="0" smtClean="0">
                <a:latin typeface="Times New Roman" pitchFamily="18" charset="0"/>
                <a:cs typeface="Times New Roman" pitchFamily="18" charset="0"/>
              </a:rPr>
              <a:t>Other Changes</a:t>
            </a: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338440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447877"/>
            <a:ext cx="8534400" cy="707886"/>
          </a:xfrm>
          <a:prstGeom prst="rect">
            <a:avLst/>
          </a:prstGeom>
          <a:noFill/>
        </p:spPr>
        <p:txBody>
          <a:bodyPr wrap="square" rtlCol="0">
            <a:spAutoFit/>
          </a:bodyPr>
          <a:lstStyle/>
          <a:p>
            <a:pPr algn="ctr"/>
            <a:r>
              <a:rPr lang="en-US" sz="4000" b="1" u="sng" dirty="0" smtClean="0">
                <a:latin typeface="Times New Roman" pitchFamily="18" charset="0"/>
                <a:cs typeface="Times New Roman" pitchFamily="18" charset="0"/>
              </a:rPr>
              <a:t>Big Changes</a:t>
            </a:r>
            <a:endParaRPr lang="en-US" sz="4000" b="1" u="sng" dirty="0">
              <a:latin typeface="Times New Roman" pitchFamily="18" charset="0"/>
              <a:cs typeface="Times New Roman" pitchFamily="18" charset="0"/>
            </a:endParaRPr>
          </a:p>
        </p:txBody>
      </p:sp>
      <p:sp>
        <p:nvSpPr>
          <p:cNvPr id="6" name="TextBox 5"/>
          <p:cNvSpPr txBox="1"/>
          <p:nvPr/>
        </p:nvSpPr>
        <p:spPr>
          <a:xfrm>
            <a:off x="838200" y="1668552"/>
            <a:ext cx="7145867" cy="2631490"/>
          </a:xfrm>
          <a:prstGeom prst="rect">
            <a:avLst/>
          </a:prstGeom>
          <a:noFill/>
        </p:spPr>
        <p:txBody>
          <a:bodyPr wrap="square" rtlCol="0">
            <a:spAutoFit/>
          </a:bodyPr>
          <a:lstStyle/>
          <a:p>
            <a:pPr algn="ctr">
              <a:spcAft>
                <a:spcPts val="600"/>
              </a:spcAft>
            </a:pPr>
            <a:r>
              <a:rPr lang="en-US" sz="2000" b="1" u="sng" dirty="0" smtClean="0">
                <a:latin typeface="Times New Roman" pitchFamily="18" charset="0"/>
                <a:cs typeface="Times New Roman" pitchFamily="18" charset="0"/>
              </a:rPr>
              <a:t>Method of Entry</a:t>
            </a:r>
          </a:p>
          <a:p>
            <a:pPr marL="800100" lvl="1" indent="-342900">
              <a:spcAft>
                <a:spcPts val="600"/>
              </a:spcAft>
              <a:buFont typeface="Wingdings" pitchFamily="2" charset="2"/>
              <a:buChar char="Ø"/>
            </a:pPr>
            <a:r>
              <a:rPr lang="en-US" sz="2000" dirty="0" smtClean="0">
                <a:latin typeface="Times New Roman" pitchFamily="18" charset="0"/>
                <a:cs typeface="Times New Roman" pitchFamily="18" charset="0"/>
              </a:rPr>
              <a:t>New website (</a:t>
            </a:r>
            <a:r>
              <a:rPr lang="en-US" sz="2000" u="sng" dirty="0" smtClean="0">
                <a:solidFill>
                  <a:srgbClr val="0078D2"/>
                </a:solidFill>
                <a:latin typeface="Times New Roman" pitchFamily="18" charset="0"/>
                <a:cs typeface="Times New Roman" pitchFamily="18" charset="0"/>
              </a:rPr>
              <a:t>http://csde.ct.gov</a:t>
            </a:r>
            <a:r>
              <a:rPr lang="en-US" sz="2000" dirty="0" smtClean="0">
                <a:latin typeface="Times New Roman" pitchFamily="18" charset="0"/>
                <a:cs typeface="Times New Roman" pitchFamily="18" charset="0"/>
              </a:rPr>
              <a:t>) works with Internet Explorer, FireFox, Chrome.   </a:t>
            </a:r>
          </a:p>
          <a:p>
            <a:pPr marL="800100" lvl="1" indent="-342900">
              <a:spcAft>
                <a:spcPts val="600"/>
              </a:spcAft>
              <a:buFont typeface="Wingdings" pitchFamily="2" charset="2"/>
              <a:buChar char="Ø"/>
            </a:pPr>
            <a:r>
              <a:rPr lang="en-US" sz="2000" dirty="0" smtClean="0">
                <a:latin typeface="Times New Roman" pitchFamily="18" charset="0"/>
                <a:cs typeface="Times New Roman" pitchFamily="18" charset="0"/>
              </a:rPr>
              <a:t>Data Upload files (Comma Separated Value [CSV])</a:t>
            </a:r>
          </a:p>
          <a:p>
            <a:pPr marL="1257300" lvl="2" indent="-342900">
              <a:spcAft>
                <a:spcPts val="600"/>
              </a:spcAft>
              <a:buFont typeface="Wingdings" pitchFamily="2" charset="2"/>
              <a:buChar char="q"/>
            </a:pPr>
            <a:r>
              <a:rPr lang="en-US" sz="2000" dirty="0" smtClean="0">
                <a:latin typeface="Times New Roman" pitchFamily="18" charset="0"/>
                <a:cs typeface="Times New Roman" pitchFamily="18" charset="0"/>
              </a:rPr>
              <a:t>Core Data</a:t>
            </a:r>
          </a:p>
          <a:p>
            <a:pPr marL="1257300" lvl="2" indent="-342900">
              <a:spcAft>
                <a:spcPts val="600"/>
              </a:spcAft>
              <a:buFont typeface="Wingdings" pitchFamily="2" charset="2"/>
              <a:buChar char="q"/>
            </a:pPr>
            <a:r>
              <a:rPr lang="en-US" sz="2000" dirty="0" smtClean="0">
                <a:latin typeface="Times New Roman" pitchFamily="18" charset="0"/>
                <a:cs typeface="Times New Roman" pitchFamily="18" charset="0"/>
              </a:rPr>
              <a:t>Assignment Data</a:t>
            </a:r>
          </a:p>
          <a:p>
            <a:pPr marL="800100" lvl="1" indent="-342900">
              <a:spcAft>
                <a:spcPts val="600"/>
              </a:spcAft>
              <a:buFont typeface="Wingdings" pitchFamily="2" charset="2"/>
              <a:buChar char="Ø"/>
            </a:pPr>
            <a:r>
              <a:rPr lang="en-US" sz="2000" dirty="0" smtClean="0">
                <a:latin typeface="Times New Roman" pitchFamily="18" charset="0"/>
                <a:cs typeface="Times New Roman" pitchFamily="18" charset="0"/>
              </a:rPr>
              <a:t>Manual Entry Still Available</a:t>
            </a:r>
          </a:p>
        </p:txBody>
      </p:sp>
    </p:spTree>
    <p:extLst>
      <p:ext uri="{BB962C8B-B14F-4D97-AF65-F5344CB8AC3E}">
        <p14:creationId xmlns:p14="http://schemas.microsoft.com/office/powerpoint/2010/main" val="1248266813"/>
      </p:ext>
    </p:extLst>
  </p:cSld>
  <p:clrMapOvr>
    <a:masterClrMapping/>
  </p:clrMapOvr>
  <p:timing>
    <p:tnLst>
      <p:par>
        <p:cTn id="1" dur="indefinite" restart="never" nodeType="tmRoot"/>
      </p:par>
    </p:tnLst>
  </p:timing>
</p:sld>
</file>

<file path=ppt/theme/theme1.xml><?xml version="1.0" encoding="utf-8"?>
<a:theme xmlns:a="http://schemas.openxmlformats.org/drawingml/2006/main" name="Composit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2375</TotalTime>
  <Words>4267</Words>
  <Application>Microsoft Office PowerPoint</Application>
  <PresentationFormat>On-screen Show (4:3)</PresentationFormat>
  <Paragraphs>426</Paragraphs>
  <Slides>59</Slides>
  <Notes>58</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Composite</vt:lpstr>
      <vt:lpstr>Staffing &amp;  Reporting</vt:lpstr>
      <vt:lpstr>Educator Data System (EDS)</vt:lpstr>
      <vt:lpstr>About the EDS</vt:lpstr>
      <vt:lpstr>How will EDS Data be Used? </vt:lpstr>
      <vt:lpstr>The Old System</vt:lpstr>
      <vt:lpstr>Vision</vt:lpstr>
      <vt:lpstr>Approach</vt:lpstr>
      <vt:lpstr>PowerPoint Presentation</vt:lpstr>
      <vt:lpstr>PowerPoint Presentation</vt:lpstr>
      <vt:lpstr>PowerPoint Presentation</vt:lpstr>
      <vt:lpstr>PowerPoint Presentation</vt:lpstr>
      <vt:lpstr>PowerPoint Presentation</vt:lpstr>
      <vt:lpstr>PowerPoint Presentation</vt:lpstr>
      <vt:lpstr>How it Works</vt:lpstr>
      <vt:lpstr>How it Works</vt:lpstr>
      <vt:lpstr>How it Works</vt:lpstr>
      <vt:lpstr>Core File</vt:lpstr>
      <vt:lpstr>Assignment File</vt:lpstr>
      <vt:lpstr>Organization Information</vt:lpstr>
      <vt:lpstr>Data Verification</vt:lpstr>
      <vt:lpstr>Changes to Staff on Leave</vt:lpstr>
      <vt:lpstr>Certification</vt:lpstr>
      <vt:lpstr>Accessing the EDS</vt:lpstr>
      <vt:lpstr>Accessing the EDS</vt:lpstr>
      <vt:lpstr>Application Roles</vt:lpstr>
      <vt:lpstr>Logging into the EDS</vt:lpstr>
      <vt:lpstr>Logging into the EDS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FAQ</vt:lpstr>
      <vt:lpstr>FAQ</vt:lpstr>
      <vt:lpstr>FAQ</vt:lpstr>
      <vt:lpstr>PowerPoint Presentation</vt:lpstr>
      <vt:lpstr>So When????????</vt:lpstr>
      <vt:lpstr>Questions?  </vt:lpstr>
      <vt:lpstr>PowerPoint Presentation</vt:lpstr>
    </vt:vector>
  </TitlesOfParts>
  <Company>CSDE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Vanessa Kass</dc:creator>
  <cp:lastModifiedBy>RJM</cp:lastModifiedBy>
  <cp:revision>107</cp:revision>
  <dcterms:created xsi:type="dcterms:W3CDTF">2014-06-30T17:19:08Z</dcterms:created>
  <dcterms:modified xsi:type="dcterms:W3CDTF">2014-08-25T13:40:35Z</dcterms:modified>
</cp:coreProperties>
</file>