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8"/>
  </p:notesMasterIdLst>
  <p:sldIdLst>
    <p:sldId id="420" r:id="rId2"/>
    <p:sldId id="425" r:id="rId3"/>
    <p:sldId id="257" r:id="rId4"/>
    <p:sldId id="421" r:id="rId5"/>
    <p:sldId id="260" r:id="rId6"/>
    <p:sldId id="422" r:id="rId7"/>
    <p:sldId id="267" r:id="rId8"/>
    <p:sldId id="262" r:id="rId9"/>
    <p:sldId id="268" r:id="rId10"/>
    <p:sldId id="426" r:id="rId11"/>
    <p:sldId id="264" r:id="rId12"/>
    <p:sldId id="265" r:id="rId13"/>
    <p:sldId id="273" r:id="rId14"/>
    <p:sldId id="274" r:id="rId15"/>
    <p:sldId id="269" r:id="rId16"/>
    <p:sldId id="270" r:id="rId17"/>
    <p:sldId id="271" r:id="rId18"/>
    <p:sldId id="272" r:id="rId19"/>
    <p:sldId id="261" r:id="rId20"/>
    <p:sldId id="275" r:id="rId21"/>
    <p:sldId id="276" r:id="rId22"/>
    <p:sldId id="277" r:id="rId23"/>
    <p:sldId id="361" r:id="rId24"/>
    <p:sldId id="362" r:id="rId25"/>
    <p:sldId id="385" r:id="rId26"/>
    <p:sldId id="386" r:id="rId27"/>
    <p:sldId id="428" r:id="rId28"/>
    <p:sldId id="388" r:id="rId29"/>
    <p:sldId id="389" r:id="rId30"/>
    <p:sldId id="390" r:id="rId31"/>
    <p:sldId id="391" r:id="rId32"/>
    <p:sldId id="392" r:id="rId33"/>
    <p:sldId id="393" r:id="rId34"/>
    <p:sldId id="394" r:id="rId35"/>
    <p:sldId id="395" r:id="rId36"/>
    <p:sldId id="396" r:id="rId37"/>
    <p:sldId id="397" r:id="rId38"/>
    <p:sldId id="334" r:id="rId39"/>
    <p:sldId id="333" r:id="rId40"/>
    <p:sldId id="332" r:id="rId41"/>
    <p:sldId id="331" r:id="rId42"/>
    <p:sldId id="336" r:id="rId43"/>
    <p:sldId id="398" r:id="rId44"/>
    <p:sldId id="399" r:id="rId45"/>
    <p:sldId id="400" r:id="rId46"/>
    <p:sldId id="401" r:id="rId47"/>
    <p:sldId id="402" r:id="rId48"/>
    <p:sldId id="335" r:id="rId49"/>
    <p:sldId id="419" r:id="rId50"/>
    <p:sldId id="404" r:id="rId51"/>
    <p:sldId id="406" r:id="rId52"/>
    <p:sldId id="405" r:id="rId53"/>
    <p:sldId id="407" r:id="rId54"/>
    <p:sldId id="408" r:id="rId55"/>
    <p:sldId id="412" r:id="rId56"/>
    <p:sldId id="413" r:id="rId57"/>
    <p:sldId id="414" r:id="rId58"/>
    <p:sldId id="411" r:id="rId59"/>
    <p:sldId id="415" r:id="rId60"/>
    <p:sldId id="416" r:id="rId61"/>
    <p:sldId id="417" r:id="rId62"/>
    <p:sldId id="384" r:id="rId63"/>
    <p:sldId id="410" r:id="rId64"/>
    <p:sldId id="424" r:id="rId65"/>
    <p:sldId id="315" r:id="rId66"/>
    <p:sldId id="382"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BFF6E3B-D47C-48F3-B7C7-30E99275CB23}">
          <p14:sldIdLst>
            <p14:sldId id="420"/>
            <p14:sldId id="425"/>
            <p14:sldId id="257"/>
            <p14:sldId id="421"/>
          </p14:sldIdLst>
        </p14:section>
        <p14:section name="General Collection Information" id="{82F12A11-EAB9-4F46-9AB1-5F1D37B528D4}">
          <p14:sldIdLst>
            <p14:sldId id="260"/>
            <p14:sldId id="422"/>
            <p14:sldId id="267"/>
            <p14:sldId id="262"/>
            <p14:sldId id="268"/>
            <p14:sldId id="426"/>
            <p14:sldId id="264"/>
            <p14:sldId id="265"/>
            <p14:sldId id="273"/>
            <p14:sldId id="274"/>
            <p14:sldId id="269"/>
            <p14:sldId id="270"/>
            <p14:sldId id="271"/>
            <p14:sldId id="272"/>
            <p14:sldId id="261"/>
            <p14:sldId id="275"/>
          </p14:sldIdLst>
        </p14:section>
        <p14:section name="Record Layout/User Guide" id="{85191F3A-0A1B-4E12-92AF-682083D8D16F}">
          <p14:sldIdLst>
            <p14:sldId id="276"/>
            <p14:sldId id="277"/>
            <p14:sldId id="361"/>
            <p14:sldId id="362"/>
            <p14:sldId id="385"/>
            <p14:sldId id="386"/>
            <p14:sldId id="428"/>
            <p14:sldId id="388"/>
            <p14:sldId id="389"/>
            <p14:sldId id="390"/>
            <p14:sldId id="391"/>
            <p14:sldId id="392"/>
            <p14:sldId id="393"/>
            <p14:sldId id="394"/>
          </p14:sldIdLst>
        </p14:section>
        <p14:section name="A Closer Look at Reporting Rules" id="{F518F666-04A3-4C34-969D-1C286F96E42D}">
          <p14:sldIdLst>
            <p14:sldId id="395"/>
            <p14:sldId id="396"/>
            <p14:sldId id="397"/>
          </p14:sldIdLst>
        </p14:section>
        <p14:section name="Laws" id="{297C15A1-B65E-469E-AA70-6F711CDFF9B2}">
          <p14:sldIdLst>
            <p14:sldId id="334"/>
            <p14:sldId id="333"/>
            <p14:sldId id="332"/>
            <p14:sldId id="331"/>
          </p14:sldIdLst>
        </p14:section>
        <p14:section name="Help Site" id="{DA6C7270-F6ED-4060-BD18-77F0729689A3}">
          <p14:sldIdLst>
            <p14:sldId id="336"/>
            <p14:sldId id="398"/>
            <p14:sldId id="399"/>
            <p14:sldId id="400"/>
            <p14:sldId id="401"/>
            <p14:sldId id="402"/>
            <p14:sldId id="335"/>
            <p14:sldId id="419"/>
          </p14:sldIdLst>
        </p14:section>
        <p14:section name="Application Walkthrough" id="{0945612A-96B9-4BAE-BE7B-2573FBE0A33A}">
          <p14:sldIdLst>
            <p14:sldId id="404"/>
            <p14:sldId id="406"/>
            <p14:sldId id="405"/>
            <p14:sldId id="407"/>
            <p14:sldId id="408"/>
            <p14:sldId id="412"/>
            <p14:sldId id="413"/>
            <p14:sldId id="414"/>
            <p14:sldId id="411"/>
            <p14:sldId id="415"/>
            <p14:sldId id="416"/>
            <p14:sldId id="417"/>
            <p14:sldId id="384"/>
            <p14:sldId id="410"/>
            <p14:sldId id="424"/>
            <p14:sldId id="315"/>
            <p14:sldId id="38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AE59157-9BE3-8938-63ED-F4B5E1A7B0F4}" name="Felder, Keryn" initials="KF" userId="S::Keryn.Felder@ct.gov::0c327020-70f6-45aa-85bd-62823c29d1e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A97CD"/>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70056" autoAdjust="0"/>
  </p:normalViewPr>
  <p:slideViewPr>
    <p:cSldViewPr snapToGrid="0">
      <p:cViewPr varScale="1">
        <p:scale>
          <a:sx n="113" d="100"/>
          <a:sy n="113" d="100"/>
        </p:scale>
        <p:origin x="1916" y="6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31FE86-F13B-4FC6-8628-D54CAD1A322A}" type="doc">
      <dgm:prSet loTypeId="urn:microsoft.com/office/officeart/2005/8/layout/chevron1" loCatId="process" qsTypeId="urn:microsoft.com/office/officeart/2005/8/quickstyle/simple1" qsCatId="simple" csTypeId="urn:microsoft.com/office/officeart/2005/8/colors/accent1_2" csCatId="accent1" phldr="1"/>
      <dgm:spPr/>
    </dgm:pt>
    <dgm:pt modelId="{C43E9868-3BEC-46E0-B438-2B76CC62BC94}">
      <dgm:prSet phldrT="[Text]" custT="1"/>
      <dgm:spPr>
        <a:ln w="76200">
          <a:solidFill>
            <a:srgbClr val="002060"/>
          </a:solidFill>
        </a:ln>
      </dgm:spPr>
      <dgm:t>
        <a:bodyPr/>
        <a:lstStyle/>
        <a:p>
          <a:r>
            <a:rPr lang="en-US" sz="2900" dirty="0"/>
            <a:t>Input Data</a:t>
          </a:r>
          <a:br>
            <a:rPr lang="en-US" sz="2900" dirty="0"/>
          </a:br>
          <a:r>
            <a:rPr lang="en-US" sz="1900" dirty="0"/>
            <a:t>(Mid-Year &amp; Phase 1)</a:t>
          </a:r>
        </a:p>
      </dgm:t>
    </dgm:pt>
    <dgm:pt modelId="{15DE476E-B528-44C6-AEB3-3510FA2F50E2}" type="parTrans" cxnId="{25326593-2AA8-459B-835B-3C4925C19372}">
      <dgm:prSet/>
      <dgm:spPr/>
      <dgm:t>
        <a:bodyPr/>
        <a:lstStyle/>
        <a:p>
          <a:endParaRPr lang="en-US"/>
        </a:p>
      </dgm:t>
    </dgm:pt>
    <dgm:pt modelId="{E7A34E17-ABB8-4B21-B66D-4A1413DAB6D9}" type="sibTrans" cxnId="{25326593-2AA8-459B-835B-3C4925C19372}">
      <dgm:prSet/>
      <dgm:spPr/>
      <dgm:t>
        <a:bodyPr/>
        <a:lstStyle/>
        <a:p>
          <a:endParaRPr lang="en-US"/>
        </a:p>
      </dgm:t>
    </dgm:pt>
    <dgm:pt modelId="{342693FC-DFC0-401D-8B28-6C0B628E5ECB}">
      <dgm:prSet phldrT="[Text]" custT="1"/>
      <dgm:spPr/>
      <dgm:t>
        <a:bodyPr/>
        <a:lstStyle/>
        <a:p>
          <a:r>
            <a:rPr lang="en-US" sz="2900" dirty="0"/>
            <a:t>Data Cleaning</a:t>
          </a:r>
          <a:br>
            <a:rPr lang="en-US" sz="2900" dirty="0"/>
          </a:br>
          <a:r>
            <a:rPr lang="en-US" sz="2000" dirty="0"/>
            <a:t>(Phase 2)</a:t>
          </a:r>
        </a:p>
      </dgm:t>
    </dgm:pt>
    <dgm:pt modelId="{0B3B8EE4-201F-4DB7-851B-CCAC36F51650}" type="parTrans" cxnId="{2D428D25-18B3-439D-AF22-D9CE940D1A61}">
      <dgm:prSet/>
      <dgm:spPr/>
      <dgm:t>
        <a:bodyPr/>
        <a:lstStyle/>
        <a:p>
          <a:endParaRPr lang="en-US"/>
        </a:p>
      </dgm:t>
    </dgm:pt>
    <dgm:pt modelId="{72C9D908-AC95-4B3B-A476-1172B1F2BE1F}" type="sibTrans" cxnId="{2D428D25-18B3-439D-AF22-D9CE940D1A61}">
      <dgm:prSet/>
      <dgm:spPr/>
      <dgm:t>
        <a:bodyPr/>
        <a:lstStyle/>
        <a:p>
          <a:endParaRPr lang="en-US"/>
        </a:p>
      </dgm:t>
    </dgm:pt>
    <dgm:pt modelId="{2EB9C502-BB22-46CD-AB66-E395EA52A53D}">
      <dgm:prSet phldrT="[Text]"/>
      <dgm:spPr/>
      <dgm:t>
        <a:bodyPr/>
        <a:lstStyle/>
        <a:p>
          <a:r>
            <a:rPr lang="en-US" dirty="0"/>
            <a:t>Administrator Review &amp; Certification</a:t>
          </a:r>
        </a:p>
      </dgm:t>
    </dgm:pt>
    <dgm:pt modelId="{3B8CA0D5-57B5-4318-AFDD-148482B104C6}" type="parTrans" cxnId="{8A147331-24D2-4790-996C-3FAB843DC7BC}">
      <dgm:prSet/>
      <dgm:spPr/>
      <dgm:t>
        <a:bodyPr/>
        <a:lstStyle/>
        <a:p>
          <a:endParaRPr lang="en-US"/>
        </a:p>
      </dgm:t>
    </dgm:pt>
    <dgm:pt modelId="{3ED869A6-7A1C-4D9C-9AB4-CE182957C424}" type="sibTrans" cxnId="{8A147331-24D2-4790-996C-3FAB843DC7BC}">
      <dgm:prSet/>
      <dgm:spPr/>
      <dgm:t>
        <a:bodyPr/>
        <a:lstStyle/>
        <a:p>
          <a:endParaRPr lang="en-US"/>
        </a:p>
      </dgm:t>
    </dgm:pt>
    <dgm:pt modelId="{42610430-EF17-48C7-84C9-BF6B26513002}" type="pres">
      <dgm:prSet presAssocID="{6431FE86-F13B-4FC6-8628-D54CAD1A322A}" presName="Name0" presStyleCnt="0">
        <dgm:presLayoutVars>
          <dgm:dir/>
          <dgm:animLvl val="lvl"/>
          <dgm:resizeHandles val="exact"/>
        </dgm:presLayoutVars>
      </dgm:prSet>
      <dgm:spPr/>
    </dgm:pt>
    <dgm:pt modelId="{2EF5224C-F48E-4D93-AA27-3FD93C5F4371}" type="pres">
      <dgm:prSet presAssocID="{C43E9868-3BEC-46E0-B438-2B76CC62BC94}" presName="parTxOnly" presStyleLbl="node1" presStyleIdx="0" presStyleCnt="3">
        <dgm:presLayoutVars>
          <dgm:chMax val="0"/>
          <dgm:chPref val="0"/>
          <dgm:bulletEnabled val="1"/>
        </dgm:presLayoutVars>
      </dgm:prSet>
      <dgm:spPr/>
    </dgm:pt>
    <dgm:pt modelId="{AC5EA714-1001-468C-881A-9C8E3D9DC53A}" type="pres">
      <dgm:prSet presAssocID="{E7A34E17-ABB8-4B21-B66D-4A1413DAB6D9}" presName="parTxOnlySpace" presStyleCnt="0"/>
      <dgm:spPr/>
    </dgm:pt>
    <dgm:pt modelId="{F1FB5F73-F7A3-49FB-A929-7BCCE13267A4}" type="pres">
      <dgm:prSet presAssocID="{342693FC-DFC0-401D-8B28-6C0B628E5ECB}" presName="parTxOnly" presStyleLbl="node1" presStyleIdx="1" presStyleCnt="3">
        <dgm:presLayoutVars>
          <dgm:chMax val="0"/>
          <dgm:chPref val="0"/>
          <dgm:bulletEnabled val="1"/>
        </dgm:presLayoutVars>
      </dgm:prSet>
      <dgm:spPr/>
    </dgm:pt>
    <dgm:pt modelId="{0DF5DC97-EED7-494D-BC19-264299D71CC5}" type="pres">
      <dgm:prSet presAssocID="{72C9D908-AC95-4B3B-A476-1172B1F2BE1F}" presName="parTxOnlySpace" presStyleCnt="0"/>
      <dgm:spPr/>
    </dgm:pt>
    <dgm:pt modelId="{85D26F58-F528-4DE6-B8A7-0E5ED69E266C}" type="pres">
      <dgm:prSet presAssocID="{2EB9C502-BB22-46CD-AB66-E395EA52A53D}" presName="parTxOnly" presStyleLbl="node1" presStyleIdx="2" presStyleCnt="3">
        <dgm:presLayoutVars>
          <dgm:chMax val="0"/>
          <dgm:chPref val="0"/>
          <dgm:bulletEnabled val="1"/>
        </dgm:presLayoutVars>
      </dgm:prSet>
      <dgm:spPr/>
    </dgm:pt>
  </dgm:ptLst>
  <dgm:cxnLst>
    <dgm:cxn modelId="{2D428D25-18B3-439D-AF22-D9CE940D1A61}" srcId="{6431FE86-F13B-4FC6-8628-D54CAD1A322A}" destId="{342693FC-DFC0-401D-8B28-6C0B628E5ECB}" srcOrd="1" destOrd="0" parTransId="{0B3B8EE4-201F-4DB7-851B-CCAC36F51650}" sibTransId="{72C9D908-AC95-4B3B-A476-1172B1F2BE1F}"/>
    <dgm:cxn modelId="{8A147331-24D2-4790-996C-3FAB843DC7BC}" srcId="{6431FE86-F13B-4FC6-8628-D54CAD1A322A}" destId="{2EB9C502-BB22-46CD-AB66-E395EA52A53D}" srcOrd="2" destOrd="0" parTransId="{3B8CA0D5-57B5-4318-AFDD-148482B104C6}" sibTransId="{3ED869A6-7A1C-4D9C-9AB4-CE182957C424}"/>
    <dgm:cxn modelId="{394FF332-79D3-4897-A825-4E43991A0E88}" type="presOf" srcId="{342693FC-DFC0-401D-8B28-6C0B628E5ECB}" destId="{F1FB5F73-F7A3-49FB-A929-7BCCE13267A4}" srcOrd="0" destOrd="0" presId="urn:microsoft.com/office/officeart/2005/8/layout/chevron1"/>
    <dgm:cxn modelId="{7C204853-C34F-409E-8D1F-279C4FA9392D}" type="presOf" srcId="{6431FE86-F13B-4FC6-8628-D54CAD1A322A}" destId="{42610430-EF17-48C7-84C9-BF6B26513002}" srcOrd="0" destOrd="0" presId="urn:microsoft.com/office/officeart/2005/8/layout/chevron1"/>
    <dgm:cxn modelId="{25326593-2AA8-459B-835B-3C4925C19372}" srcId="{6431FE86-F13B-4FC6-8628-D54CAD1A322A}" destId="{C43E9868-3BEC-46E0-B438-2B76CC62BC94}" srcOrd="0" destOrd="0" parTransId="{15DE476E-B528-44C6-AEB3-3510FA2F50E2}" sibTransId="{E7A34E17-ABB8-4B21-B66D-4A1413DAB6D9}"/>
    <dgm:cxn modelId="{03AF85C1-B407-43CA-86DD-1D3D8D7E95D1}" type="presOf" srcId="{C43E9868-3BEC-46E0-B438-2B76CC62BC94}" destId="{2EF5224C-F48E-4D93-AA27-3FD93C5F4371}" srcOrd="0" destOrd="0" presId="urn:microsoft.com/office/officeart/2005/8/layout/chevron1"/>
    <dgm:cxn modelId="{C83070C7-72E2-458C-8337-F0EFDEE28B6F}" type="presOf" srcId="{2EB9C502-BB22-46CD-AB66-E395EA52A53D}" destId="{85D26F58-F528-4DE6-B8A7-0E5ED69E266C}" srcOrd="0" destOrd="0" presId="urn:microsoft.com/office/officeart/2005/8/layout/chevron1"/>
    <dgm:cxn modelId="{75C24BCB-E481-4798-B563-384C1F9E8447}" type="presParOf" srcId="{42610430-EF17-48C7-84C9-BF6B26513002}" destId="{2EF5224C-F48E-4D93-AA27-3FD93C5F4371}" srcOrd="0" destOrd="0" presId="urn:microsoft.com/office/officeart/2005/8/layout/chevron1"/>
    <dgm:cxn modelId="{9C3B8132-1805-44B5-8BBB-130151D4B13B}" type="presParOf" srcId="{42610430-EF17-48C7-84C9-BF6B26513002}" destId="{AC5EA714-1001-468C-881A-9C8E3D9DC53A}" srcOrd="1" destOrd="0" presId="urn:microsoft.com/office/officeart/2005/8/layout/chevron1"/>
    <dgm:cxn modelId="{AD26764A-638D-4B44-8A9E-2C1A884D3AAC}" type="presParOf" srcId="{42610430-EF17-48C7-84C9-BF6B26513002}" destId="{F1FB5F73-F7A3-49FB-A929-7BCCE13267A4}" srcOrd="2" destOrd="0" presId="urn:microsoft.com/office/officeart/2005/8/layout/chevron1"/>
    <dgm:cxn modelId="{FBAD4F6D-FF5A-47C9-8ECF-6772F67A482F}" type="presParOf" srcId="{42610430-EF17-48C7-84C9-BF6B26513002}" destId="{0DF5DC97-EED7-494D-BC19-264299D71CC5}" srcOrd="3" destOrd="0" presId="urn:microsoft.com/office/officeart/2005/8/layout/chevron1"/>
    <dgm:cxn modelId="{60F20CC4-34F3-4226-A351-3AAF3CAEE301}" type="presParOf" srcId="{42610430-EF17-48C7-84C9-BF6B26513002}" destId="{85D26F58-F528-4DE6-B8A7-0E5ED69E266C}"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572552-8279-4A75-AACE-E680B9D7D028}"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US"/>
        </a:p>
      </dgm:t>
    </dgm:pt>
    <dgm:pt modelId="{D7381366-00C2-45D7-8DDE-21A819BD4217}">
      <dgm:prSet phldrT="[Text]"/>
      <dgm:spPr/>
      <dgm:t>
        <a:bodyPr/>
        <a:lstStyle/>
        <a:p>
          <a:r>
            <a:rPr lang="en-US" dirty="0"/>
            <a:t>     Batch Upload</a:t>
          </a:r>
        </a:p>
      </dgm:t>
    </dgm:pt>
    <dgm:pt modelId="{04D8ABD0-02B7-4560-8E21-565A3BBAE0EC}" type="parTrans" cxnId="{46FA1610-C5F5-4E1B-B779-457AF400178C}">
      <dgm:prSet/>
      <dgm:spPr/>
      <dgm:t>
        <a:bodyPr/>
        <a:lstStyle/>
        <a:p>
          <a:endParaRPr lang="en-US"/>
        </a:p>
      </dgm:t>
    </dgm:pt>
    <dgm:pt modelId="{95BE7B53-1DA3-48CC-A164-1DAD62F3600E}" type="sibTrans" cxnId="{46FA1610-C5F5-4E1B-B779-457AF400178C}">
      <dgm:prSet/>
      <dgm:spPr/>
      <dgm:t>
        <a:bodyPr/>
        <a:lstStyle/>
        <a:p>
          <a:endParaRPr lang="en-US"/>
        </a:p>
      </dgm:t>
    </dgm:pt>
    <dgm:pt modelId="{BB22D54D-3292-4F4A-91EA-F20BEADAA573}">
      <dgm:prSet phldrT="[Text]"/>
      <dgm:spPr/>
      <dgm:t>
        <a:bodyPr/>
        <a:lstStyle/>
        <a:p>
          <a:r>
            <a:rPr lang="en-US" dirty="0"/>
            <a:t>SIF</a:t>
          </a:r>
        </a:p>
      </dgm:t>
    </dgm:pt>
    <dgm:pt modelId="{9122235D-D408-43FD-833B-118609CB553F}" type="parTrans" cxnId="{EB34DCB0-D124-448E-8191-72DC11E06789}">
      <dgm:prSet/>
      <dgm:spPr/>
      <dgm:t>
        <a:bodyPr/>
        <a:lstStyle/>
        <a:p>
          <a:endParaRPr lang="en-US"/>
        </a:p>
      </dgm:t>
    </dgm:pt>
    <dgm:pt modelId="{CE28019E-9C38-48E4-AEF4-81DE9AA72067}" type="sibTrans" cxnId="{EB34DCB0-D124-448E-8191-72DC11E06789}">
      <dgm:prSet/>
      <dgm:spPr/>
      <dgm:t>
        <a:bodyPr/>
        <a:lstStyle/>
        <a:p>
          <a:endParaRPr lang="en-US"/>
        </a:p>
      </dgm:t>
    </dgm:pt>
    <dgm:pt modelId="{C6247E56-CC9C-4CFA-88E6-5AEBABBEEB88}">
      <dgm:prSet phldrT="[Text]"/>
      <dgm:spPr/>
      <dgm:t>
        <a:bodyPr/>
        <a:lstStyle/>
        <a:p>
          <a:r>
            <a:rPr lang="en-US" dirty="0"/>
            <a:t>       Manual Entry</a:t>
          </a:r>
        </a:p>
      </dgm:t>
    </dgm:pt>
    <dgm:pt modelId="{D82CBE5D-8A00-40B0-96CC-A700F84CBD93}" type="parTrans" cxnId="{744FD480-3CD2-45BD-97AE-AC9F628C3DE0}">
      <dgm:prSet/>
      <dgm:spPr/>
      <dgm:t>
        <a:bodyPr/>
        <a:lstStyle/>
        <a:p>
          <a:endParaRPr lang="en-US"/>
        </a:p>
      </dgm:t>
    </dgm:pt>
    <dgm:pt modelId="{9C888708-2739-45FB-9982-84D73F450928}" type="sibTrans" cxnId="{744FD480-3CD2-45BD-97AE-AC9F628C3DE0}">
      <dgm:prSet/>
      <dgm:spPr/>
      <dgm:t>
        <a:bodyPr/>
        <a:lstStyle/>
        <a:p>
          <a:endParaRPr lang="en-US"/>
        </a:p>
      </dgm:t>
    </dgm:pt>
    <dgm:pt modelId="{4D489E48-EB3C-41D8-A7E8-958B53C59DB5}" type="pres">
      <dgm:prSet presAssocID="{DC572552-8279-4A75-AACE-E680B9D7D028}" presName="linearFlow" presStyleCnt="0">
        <dgm:presLayoutVars>
          <dgm:dir/>
          <dgm:resizeHandles val="exact"/>
        </dgm:presLayoutVars>
      </dgm:prSet>
      <dgm:spPr/>
    </dgm:pt>
    <dgm:pt modelId="{96A66D23-2232-4132-8CF9-B7E15EE6228C}" type="pres">
      <dgm:prSet presAssocID="{D7381366-00C2-45D7-8DDE-21A819BD4217}" presName="composite" presStyleCnt="0"/>
      <dgm:spPr/>
    </dgm:pt>
    <dgm:pt modelId="{C7591AB5-D852-4E7A-8219-1D9DCA105CF0}" type="pres">
      <dgm:prSet presAssocID="{D7381366-00C2-45D7-8DDE-21A819BD4217}" presName="imgShp" presStyleLbl="fgImgPlace1" presStyleIdx="0" presStyleCnt="3" custAng="10800000" custLinFactNeighborX="94892" custLinFactNeighborY="-148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Download with solid fill"/>
        </a:ext>
      </dgm:extLst>
    </dgm:pt>
    <dgm:pt modelId="{51A90C62-152E-4F18-8446-35DD36C3DAA7}" type="pres">
      <dgm:prSet presAssocID="{D7381366-00C2-45D7-8DDE-21A819BD4217}" presName="txShp" presStyleLbl="node1" presStyleIdx="0" presStyleCnt="3">
        <dgm:presLayoutVars>
          <dgm:bulletEnabled val="1"/>
        </dgm:presLayoutVars>
      </dgm:prSet>
      <dgm:spPr/>
    </dgm:pt>
    <dgm:pt modelId="{78E231F5-EE39-498F-B362-9F04E172A2BC}" type="pres">
      <dgm:prSet presAssocID="{95BE7B53-1DA3-48CC-A164-1DAD62F3600E}" presName="spacing" presStyleCnt="0"/>
      <dgm:spPr/>
    </dgm:pt>
    <dgm:pt modelId="{0C0AB767-E977-4F09-866A-F7781D5BC4C6}" type="pres">
      <dgm:prSet presAssocID="{BB22D54D-3292-4F4A-91EA-F20BEADAA573}" presName="composite" presStyleCnt="0"/>
      <dgm:spPr/>
    </dgm:pt>
    <dgm:pt modelId="{6447BDDA-19D5-41BB-87A9-685A7607FD6F}" type="pres">
      <dgm:prSet presAssocID="{BB22D54D-3292-4F4A-91EA-F20BEADAA573}" presName="imgShp" presStyleLbl="fgImgPlace1" presStyleIdx="1" presStyleCnt="3" custLinFactX="81" custLinFactNeighborX="100000" custLinFactNeighborY="-74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Link with solid fill"/>
        </a:ext>
      </dgm:extLst>
    </dgm:pt>
    <dgm:pt modelId="{61BEF6E8-5ADB-435A-A0FB-477F9A86962D}" type="pres">
      <dgm:prSet presAssocID="{BB22D54D-3292-4F4A-91EA-F20BEADAA573}" presName="txShp" presStyleLbl="node1" presStyleIdx="1" presStyleCnt="3">
        <dgm:presLayoutVars>
          <dgm:bulletEnabled val="1"/>
        </dgm:presLayoutVars>
      </dgm:prSet>
      <dgm:spPr/>
    </dgm:pt>
    <dgm:pt modelId="{050FCBFF-8E5C-4D57-A7CC-F758F90DCEC5}" type="pres">
      <dgm:prSet presAssocID="{CE28019E-9C38-48E4-AEF4-81DE9AA72067}" presName="spacing" presStyleCnt="0"/>
      <dgm:spPr/>
    </dgm:pt>
    <dgm:pt modelId="{BF0CD0CF-0636-43EC-BFC0-F7CB18E666A5}" type="pres">
      <dgm:prSet presAssocID="{C6247E56-CC9C-4CFA-88E6-5AEBABBEEB88}" presName="composite" presStyleCnt="0"/>
      <dgm:spPr/>
    </dgm:pt>
    <dgm:pt modelId="{8E3B56D0-9BB6-43DA-A839-EBA6BAA2EAE7}" type="pres">
      <dgm:prSet presAssocID="{C6247E56-CC9C-4CFA-88E6-5AEBABBEEB88}" presName="imgShp" presStyleLbl="fgImgPlace1" presStyleIdx="2" presStyleCnt="3" custLinFactNeighborX="98599" custLinFactNeighborY="-193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Keyboard with solid fill"/>
        </a:ext>
      </dgm:extLst>
    </dgm:pt>
    <dgm:pt modelId="{6E321571-EAE7-4107-8502-C1255684EDE0}" type="pres">
      <dgm:prSet presAssocID="{C6247E56-CC9C-4CFA-88E6-5AEBABBEEB88}" presName="txShp" presStyleLbl="node1" presStyleIdx="2" presStyleCnt="3">
        <dgm:presLayoutVars>
          <dgm:bulletEnabled val="1"/>
        </dgm:presLayoutVars>
      </dgm:prSet>
      <dgm:spPr/>
    </dgm:pt>
  </dgm:ptLst>
  <dgm:cxnLst>
    <dgm:cxn modelId="{46FA1610-C5F5-4E1B-B779-457AF400178C}" srcId="{DC572552-8279-4A75-AACE-E680B9D7D028}" destId="{D7381366-00C2-45D7-8DDE-21A819BD4217}" srcOrd="0" destOrd="0" parTransId="{04D8ABD0-02B7-4560-8E21-565A3BBAE0EC}" sibTransId="{95BE7B53-1DA3-48CC-A164-1DAD62F3600E}"/>
    <dgm:cxn modelId="{591BEF11-B832-46E2-BF3A-FF0932C159D6}" type="presOf" srcId="{DC572552-8279-4A75-AACE-E680B9D7D028}" destId="{4D489E48-EB3C-41D8-A7E8-958B53C59DB5}" srcOrd="0" destOrd="0" presId="urn:microsoft.com/office/officeart/2005/8/layout/vList3"/>
    <dgm:cxn modelId="{116DC865-D14B-4977-BE6F-84344CB0520C}" type="presOf" srcId="{BB22D54D-3292-4F4A-91EA-F20BEADAA573}" destId="{61BEF6E8-5ADB-435A-A0FB-477F9A86962D}" srcOrd="0" destOrd="0" presId="urn:microsoft.com/office/officeart/2005/8/layout/vList3"/>
    <dgm:cxn modelId="{979AD354-7953-4B00-84EE-251A53A8FFF6}" type="presOf" srcId="{D7381366-00C2-45D7-8DDE-21A819BD4217}" destId="{51A90C62-152E-4F18-8446-35DD36C3DAA7}" srcOrd="0" destOrd="0" presId="urn:microsoft.com/office/officeart/2005/8/layout/vList3"/>
    <dgm:cxn modelId="{744FD480-3CD2-45BD-97AE-AC9F628C3DE0}" srcId="{DC572552-8279-4A75-AACE-E680B9D7D028}" destId="{C6247E56-CC9C-4CFA-88E6-5AEBABBEEB88}" srcOrd="2" destOrd="0" parTransId="{D82CBE5D-8A00-40B0-96CC-A700F84CBD93}" sibTransId="{9C888708-2739-45FB-9982-84D73F450928}"/>
    <dgm:cxn modelId="{EB34DCB0-D124-448E-8191-72DC11E06789}" srcId="{DC572552-8279-4A75-AACE-E680B9D7D028}" destId="{BB22D54D-3292-4F4A-91EA-F20BEADAA573}" srcOrd="1" destOrd="0" parTransId="{9122235D-D408-43FD-833B-118609CB553F}" sibTransId="{CE28019E-9C38-48E4-AEF4-81DE9AA72067}"/>
    <dgm:cxn modelId="{887E22DE-41AD-4D54-B9BB-DE3250C8C3AC}" type="presOf" srcId="{C6247E56-CC9C-4CFA-88E6-5AEBABBEEB88}" destId="{6E321571-EAE7-4107-8502-C1255684EDE0}" srcOrd="0" destOrd="0" presId="urn:microsoft.com/office/officeart/2005/8/layout/vList3"/>
    <dgm:cxn modelId="{6F9EF70A-E048-4DFA-9369-A98B14AD949C}" type="presParOf" srcId="{4D489E48-EB3C-41D8-A7E8-958B53C59DB5}" destId="{96A66D23-2232-4132-8CF9-B7E15EE6228C}" srcOrd="0" destOrd="0" presId="urn:microsoft.com/office/officeart/2005/8/layout/vList3"/>
    <dgm:cxn modelId="{45AB357C-B087-422B-919A-DCE40BC26551}" type="presParOf" srcId="{96A66D23-2232-4132-8CF9-B7E15EE6228C}" destId="{C7591AB5-D852-4E7A-8219-1D9DCA105CF0}" srcOrd="0" destOrd="0" presId="urn:microsoft.com/office/officeart/2005/8/layout/vList3"/>
    <dgm:cxn modelId="{CEB5410E-424F-4D53-8AFE-170BF9CDC9DE}" type="presParOf" srcId="{96A66D23-2232-4132-8CF9-B7E15EE6228C}" destId="{51A90C62-152E-4F18-8446-35DD36C3DAA7}" srcOrd="1" destOrd="0" presId="urn:microsoft.com/office/officeart/2005/8/layout/vList3"/>
    <dgm:cxn modelId="{8DBD6141-F12A-49F2-A8AA-C42B614DAE05}" type="presParOf" srcId="{4D489E48-EB3C-41D8-A7E8-958B53C59DB5}" destId="{78E231F5-EE39-498F-B362-9F04E172A2BC}" srcOrd="1" destOrd="0" presId="urn:microsoft.com/office/officeart/2005/8/layout/vList3"/>
    <dgm:cxn modelId="{E6135554-65BE-4B64-AE71-0948B96D83C8}" type="presParOf" srcId="{4D489E48-EB3C-41D8-A7E8-958B53C59DB5}" destId="{0C0AB767-E977-4F09-866A-F7781D5BC4C6}" srcOrd="2" destOrd="0" presId="urn:microsoft.com/office/officeart/2005/8/layout/vList3"/>
    <dgm:cxn modelId="{0AC72ACD-B902-4E17-BF18-0AC9A7FD48A1}" type="presParOf" srcId="{0C0AB767-E977-4F09-866A-F7781D5BC4C6}" destId="{6447BDDA-19D5-41BB-87A9-685A7607FD6F}" srcOrd="0" destOrd="0" presId="urn:microsoft.com/office/officeart/2005/8/layout/vList3"/>
    <dgm:cxn modelId="{3E6BC511-1033-4DA2-B66A-EBE5ED6EF4C4}" type="presParOf" srcId="{0C0AB767-E977-4F09-866A-F7781D5BC4C6}" destId="{61BEF6E8-5ADB-435A-A0FB-477F9A86962D}" srcOrd="1" destOrd="0" presId="urn:microsoft.com/office/officeart/2005/8/layout/vList3"/>
    <dgm:cxn modelId="{C1BB0E1A-8F1E-4BA1-8FB1-6EF8BB46456D}" type="presParOf" srcId="{4D489E48-EB3C-41D8-A7E8-958B53C59DB5}" destId="{050FCBFF-8E5C-4D57-A7CC-F758F90DCEC5}" srcOrd="3" destOrd="0" presId="urn:microsoft.com/office/officeart/2005/8/layout/vList3"/>
    <dgm:cxn modelId="{DD6C124C-758A-4B06-B428-ABD512087EF8}" type="presParOf" srcId="{4D489E48-EB3C-41D8-A7E8-958B53C59DB5}" destId="{BF0CD0CF-0636-43EC-BFC0-F7CB18E666A5}" srcOrd="4" destOrd="0" presId="urn:microsoft.com/office/officeart/2005/8/layout/vList3"/>
    <dgm:cxn modelId="{6E55F119-51BC-499F-808D-3599526DDC5C}" type="presParOf" srcId="{BF0CD0CF-0636-43EC-BFC0-F7CB18E666A5}" destId="{8E3B56D0-9BB6-43DA-A839-EBA6BAA2EAE7}" srcOrd="0" destOrd="0" presId="urn:microsoft.com/office/officeart/2005/8/layout/vList3"/>
    <dgm:cxn modelId="{74186B77-5957-47C4-8824-AE94E123E69B}" type="presParOf" srcId="{BF0CD0CF-0636-43EC-BFC0-F7CB18E666A5}" destId="{6E321571-EAE7-4107-8502-C1255684EDE0}"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F5224C-F48E-4D93-AA27-3FD93C5F4371}">
      <dsp:nvSpPr>
        <dsp:cNvPr id="0" name=""/>
        <dsp:cNvSpPr/>
      </dsp:nvSpPr>
      <dsp:spPr>
        <a:xfrm>
          <a:off x="3080" y="1687725"/>
          <a:ext cx="3753370" cy="1501348"/>
        </a:xfrm>
        <a:prstGeom prst="chevron">
          <a:avLst/>
        </a:prstGeom>
        <a:solidFill>
          <a:schemeClr val="accent1">
            <a:hueOff val="0"/>
            <a:satOff val="0"/>
            <a:lumOff val="0"/>
            <a:alphaOff val="0"/>
          </a:schemeClr>
        </a:solidFill>
        <a:ln w="762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marL="0" lvl="0" indent="0" algn="ctr" defTabSz="1289050">
            <a:lnSpc>
              <a:spcPct val="90000"/>
            </a:lnSpc>
            <a:spcBef>
              <a:spcPct val="0"/>
            </a:spcBef>
            <a:spcAft>
              <a:spcPct val="35000"/>
            </a:spcAft>
            <a:buNone/>
          </a:pPr>
          <a:r>
            <a:rPr lang="en-US" sz="2900" kern="1200" dirty="0"/>
            <a:t>Input Data</a:t>
          </a:r>
          <a:br>
            <a:rPr lang="en-US" sz="2900" kern="1200" dirty="0"/>
          </a:br>
          <a:r>
            <a:rPr lang="en-US" sz="1900" kern="1200" dirty="0"/>
            <a:t>(Mid-Year &amp; Phase 1)</a:t>
          </a:r>
        </a:p>
      </dsp:txBody>
      <dsp:txXfrm>
        <a:off x="753754" y="1687725"/>
        <a:ext cx="2252022" cy="1501348"/>
      </dsp:txXfrm>
    </dsp:sp>
    <dsp:sp modelId="{F1FB5F73-F7A3-49FB-A929-7BCCE13267A4}">
      <dsp:nvSpPr>
        <dsp:cNvPr id="0" name=""/>
        <dsp:cNvSpPr/>
      </dsp:nvSpPr>
      <dsp:spPr>
        <a:xfrm>
          <a:off x="3381114" y="1687725"/>
          <a:ext cx="3753370" cy="150134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marL="0" lvl="0" indent="0" algn="ctr" defTabSz="1289050">
            <a:lnSpc>
              <a:spcPct val="90000"/>
            </a:lnSpc>
            <a:spcBef>
              <a:spcPct val="0"/>
            </a:spcBef>
            <a:spcAft>
              <a:spcPct val="35000"/>
            </a:spcAft>
            <a:buNone/>
          </a:pPr>
          <a:r>
            <a:rPr lang="en-US" sz="2900" kern="1200" dirty="0"/>
            <a:t>Data Cleaning</a:t>
          </a:r>
          <a:br>
            <a:rPr lang="en-US" sz="2900" kern="1200" dirty="0"/>
          </a:br>
          <a:r>
            <a:rPr lang="en-US" sz="2000" kern="1200" dirty="0"/>
            <a:t>(Phase 2)</a:t>
          </a:r>
        </a:p>
      </dsp:txBody>
      <dsp:txXfrm>
        <a:off x="4131788" y="1687725"/>
        <a:ext cx="2252022" cy="1501348"/>
      </dsp:txXfrm>
    </dsp:sp>
    <dsp:sp modelId="{85D26F58-F528-4DE6-B8A7-0E5ED69E266C}">
      <dsp:nvSpPr>
        <dsp:cNvPr id="0" name=""/>
        <dsp:cNvSpPr/>
      </dsp:nvSpPr>
      <dsp:spPr>
        <a:xfrm>
          <a:off x="6759148" y="1687725"/>
          <a:ext cx="3753370" cy="150134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marL="0" lvl="0" indent="0" algn="ctr" defTabSz="1289050">
            <a:lnSpc>
              <a:spcPct val="90000"/>
            </a:lnSpc>
            <a:spcBef>
              <a:spcPct val="0"/>
            </a:spcBef>
            <a:spcAft>
              <a:spcPct val="35000"/>
            </a:spcAft>
            <a:buNone/>
          </a:pPr>
          <a:r>
            <a:rPr lang="en-US" sz="2900" kern="1200" dirty="0"/>
            <a:t>Administrator Review &amp; Certification</a:t>
          </a:r>
        </a:p>
      </dsp:txBody>
      <dsp:txXfrm>
        <a:off x="7509822" y="1687725"/>
        <a:ext cx="2252022" cy="15013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A90C62-152E-4F18-8446-35DD36C3DAA7}">
      <dsp:nvSpPr>
        <dsp:cNvPr id="0" name=""/>
        <dsp:cNvSpPr/>
      </dsp:nvSpPr>
      <dsp:spPr>
        <a:xfrm rot="10800000">
          <a:off x="2100218" y="660"/>
          <a:ext cx="6992874" cy="135542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7704" tIns="236220" rIns="440944" bIns="236220" numCol="1" spcCol="1270" anchor="ctr" anchorCtr="0">
          <a:noAutofit/>
        </a:bodyPr>
        <a:lstStyle/>
        <a:p>
          <a:pPr marL="0" lvl="0" indent="0" algn="ctr" defTabSz="2755900">
            <a:lnSpc>
              <a:spcPct val="90000"/>
            </a:lnSpc>
            <a:spcBef>
              <a:spcPct val="0"/>
            </a:spcBef>
            <a:spcAft>
              <a:spcPct val="35000"/>
            </a:spcAft>
            <a:buNone/>
          </a:pPr>
          <a:r>
            <a:rPr lang="en-US" sz="6200" kern="1200" dirty="0"/>
            <a:t>     Batch Upload</a:t>
          </a:r>
        </a:p>
      </dsp:txBody>
      <dsp:txXfrm rot="10800000">
        <a:off x="2439074" y="660"/>
        <a:ext cx="6654018" cy="1355423"/>
      </dsp:txXfrm>
    </dsp:sp>
    <dsp:sp modelId="{C7591AB5-D852-4E7A-8219-1D9DCA105CF0}">
      <dsp:nvSpPr>
        <dsp:cNvPr id="0" name=""/>
        <dsp:cNvSpPr/>
      </dsp:nvSpPr>
      <dsp:spPr>
        <a:xfrm rot="10800000">
          <a:off x="2708695" y="0"/>
          <a:ext cx="1355423" cy="1355423"/>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1BEF6E8-5ADB-435A-A0FB-477F9A86962D}">
      <dsp:nvSpPr>
        <dsp:cNvPr id="0" name=""/>
        <dsp:cNvSpPr/>
      </dsp:nvSpPr>
      <dsp:spPr>
        <a:xfrm rot="10800000">
          <a:off x="2100218" y="1760688"/>
          <a:ext cx="6992874" cy="135542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7704" tIns="236220" rIns="440944" bIns="236220" numCol="1" spcCol="1270" anchor="ctr" anchorCtr="0">
          <a:noAutofit/>
        </a:bodyPr>
        <a:lstStyle/>
        <a:p>
          <a:pPr marL="0" lvl="0" indent="0" algn="ctr" defTabSz="2755900">
            <a:lnSpc>
              <a:spcPct val="90000"/>
            </a:lnSpc>
            <a:spcBef>
              <a:spcPct val="0"/>
            </a:spcBef>
            <a:spcAft>
              <a:spcPct val="35000"/>
            </a:spcAft>
            <a:buNone/>
          </a:pPr>
          <a:r>
            <a:rPr lang="en-US" sz="6200" kern="1200" dirty="0"/>
            <a:t>SIF</a:t>
          </a:r>
        </a:p>
      </dsp:txBody>
      <dsp:txXfrm rot="10800000">
        <a:off x="2439074" y="1760688"/>
        <a:ext cx="6654018" cy="1355423"/>
      </dsp:txXfrm>
    </dsp:sp>
    <dsp:sp modelId="{6447BDDA-19D5-41BB-87A9-685A7607FD6F}">
      <dsp:nvSpPr>
        <dsp:cNvPr id="0" name=""/>
        <dsp:cNvSpPr/>
      </dsp:nvSpPr>
      <dsp:spPr>
        <a:xfrm>
          <a:off x="2779028" y="1750644"/>
          <a:ext cx="1355423" cy="1355423"/>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321571-EAE7-4107-8502-C1255684EDE0}">
      <dsp:nvSpPr>
        <dsp:cNvPr id="0" name=""/>
        <dsp:cNvSpPr/>
      </dsp:nvSpPr>
      <dsp:spPr>
        <a:xfrm rot="10800000">
          <a:off x="2100218" y="3520716"/>
          <a:ext cx="6992874" cy="135542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7704" tIns="236220" rIns="440944" bIns="236220" numCol="1" spcCol="1270" anchor="ctr" anchorCtr="0">
          <a:noAutofit/>
        </a:bodyPr>
        <a:lstStyle/>
        <a:p>
          <a:pPr marL="0" lvl="0" indent="0" algn="ctr" defTabSz="2755900">
            <a:lnSpc>
              <a:spcPct val="90000"/>
            </a:lnSpc>
            <a:spcBef>
              <a:spcPct val="0"/>
            </a:spcBef>
            <a:spcAft>
              <a:spcPct val="35000"/>
            </a:spcAft>
            <a:buNone/>
          </a:pPr>
          <a:r>
            <a:rPr lang="en-US" sz="6200" kern="1200" dirty="0"/>
            <a:t>       Manual Entry</a:t>
          </a:r>
        </a:p>
      </dsp:txBody>
      <dsp:txXfrm rot="10800000">
        <a:off x="2439074" y="3520716"/>
        <a:ext cx="6654018" cy="1355423"/>
      </dsp:txXfrm>
    </dsp:sp>
    <dsp:sp modelId="{8E3B56D0-9BB6-43DA-A839-EBA6BAA2EAE7}">
      <dsp:nvSpPr>
        <dsp:cNvPr id="0" name=""/>
        <dsp:cNvSpPr/>
      </dsp:nvSpPr>
      <dsp:spPr>
        <a:xfrm>
          <a:off x="2758941" y="3494461"/>
          <a:ext cx="1355423" cy="1355423"/>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C63529-B3E2-4A1B-BC3A-5A421A944C1E}" type="datetimeFigureOut">
              <a:rPr lang="en-US" smtClean="0"/>
              <a:t>2/21/2025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9A5E30-BEC5-4ADD-805D-B470BD9E9C4C}" type="slidenum">
              <a:rPr lang="en-US" smtClean="0"/>
              <a:t>‹#›</a:t>
            </a:fld>
            <a:endParaRPr lang="en-US"/>
          </a:p>
        </p:txBody>
      </p:sp>
    </p:spTree>
    <p:extLst>
      <p:ext uri="{BB962C8B-B14F-4D97-AF65-F5344CB8AC3E}">
        <p14:creationId xmlns:p14="http://schemas.microsoft.com/office/powerpoint/2010/main" val="1987327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edsight.ct.gov/"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portal.ct.gov/SDE/Performance/Data-Collections-Guide/Data-Collection-Applications"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This information covers the ED166 Student Disciplinary Offense Collection. The focus is General, Mid-Year and Phase 1 information. This information is intended for those who have direct contact with the ED166 application and are responsible for reporting data to the CT State Department of Education.</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1</a:t>
            </a:fld>
            <a:endParaRPr lang="en-US"/>
          </a:p>
        </p:txBody>
      </p:sp>
    </p:spTree>
    <p:extLst>
      <p:ext uri="{BB962C8B-B14F-4D97-AF65-F5344CB8AC3E}">
        <p14:creationId xmlns:p14="http://schemas.microsoft.com/office/powerpoint/2010/main" val="572165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are viewing this in PowerPoint, and you can see this message, your notes are visible.</a:t>
            </a:r>
          </a:p>
        </p:txBody>
      </p:sp>
      <p:sp>
        <p:nvSpPr>
          <p:cNvPr id="4" name="Slide Number Placeholder 3"/>
          <p:cNvSpPr>
            <a:spLocks noGrp="1"/>
          </p:cNvSpPr>
          <p:nvPr>
            <p:ph type="sldNum" sz="quarter" idx="5"/>
          </p:nvPr>
        </p:nvSpPr>
        <p:spPr/>
        <p:txBody>
          <a:bodyPr/>
          <a:lstStyle/>
          <a:p>
            <a:fld id="{D60BD955-3C3D-427A-8DB0-2BB498614709}" type="slidenum">
              <a:rPr lang="en-US" smtClean="0"/>
              <a:t>2</a:t>
            </a:fld>
            <a:endParaRPr lang="en-US" dirty="0"/>
          </a:p>
        </p:txBody>
      </p:sp>
    </p:spTree>
    <p:extLst>
      <p:ext uri="{BB962C8B-B14F-4D97-AF65-F5344CB8AC3E}">
        <p14:creationId xmlns:p14="http://schemas.microsoft.com/office/powerpoint/2010/main" val="1570671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Message:</a:t>
            </a:r>
          </a:p>
          <a:p>
            <a:endParaRPr lang="en-US" dirty="0"/>
          </a:p>
          <a:p>
            <a:r>
              <a:rPr lang="en-US" i="1" dirty="0"/>
              <a:t>Welcome to the ED166 Student Disciplinary Offense collection. This information includes the same content presented at both live and virtual training sessions but allows you to step through the information at your own pace. I encourage you to reference this document when you are completing your collection. Note that if I get questions during the school year or at training sessions this PDF version of this document (posted online) may contain additional clarifying information in the accompanying text so be sure you have the latest edition.</a:t>
            </a:r>
          </a:p>
          <a:p>
            <a:endParaRPr lang="en-US" i="1" dirty="0"/>
          </a:p>
          <a:p>
            <a:r>
              <a:rPr lang="en-US" i="1" dirty="0"/>
              <a:t>I encourage you to bookmark the ED166 Help Site as it’s a great resource and many questions can be answered from information on the Documentation page. I recommend beginning your collection early, as it will allow ample time to work through any issues that may occur (missing data, records that require further research, etc.). </a:t>
            </a:r>
          </a:p>
          <a:p>
            <a:endParaRPr lang="en-US" i="1" dirty="0"/>
          </a:p>
          <a:p>
            <a:r>
              <a:rPr lang="en-US" i="1" dirty="0"/>
              <a:t>If you have any questions, I’m happy to help. The best way to reach me with questions is via email. </a:t>
            </a:r>
          </a:p>
          <a:p>
            <a:endParaRPr lang="en-US" i="1" dirty="0"/>
          </a:p>
          <a:p>
            <a:pPr marL="171450" indent="-171450">
              <a:buFontTx/>
              <a:buChar char="-"/>
            </a:pPr>
            <a:r>
              <a:rPr lang="en-US" i="1" dirty="0"/>
              <a:t>Keryn Felder</a:t>
            </a:r>
          </a:p>
          <a:p>
            <a:pPr marL="171450" indent="-171450">
              <a:buFontTx/>
              <a:buChar char="-"/>
            </a:pPr>
            <a:endParaRPr lang="en-US" i="1" dirty="0"/>
          </a:p>
          <a:p>
            <a:endParaRPr lang="en-US" dirty="0"/>
          </a:p>
          <a:p>
            <a:pPr marL="0" indent="0">
              <a:buFontTx/>
              <a:buNone/>
            </a:pPr>
            <a:r>
              <a:rPr lang="en-US" b="1" i="0" u="none" dirty="0"/>
              <a:t>Slide Links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t>Email: </a:t>
            </a:r>
            <a:r>
              <a:rPr lang="en-US" sz="1200" b="0" dirty="0">
                <a:solidFill>
                  <a:srgbClr val="0070C0"/>
                </a:solidFill>
              </a:rPr>
              <a:t>Keryn.Felder@ct.gov</a:t>
            </a:r>
            <a:endParaRPr lang="en-US" i="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t>ED166 Help Site: </a:t>
            </a:r>
            <a:r>
              <a:rPr lang="en-US" sz="1200" dirty="0">
                <a:solidFill>
                  <a:schemeClr val="tx1"/>
                </a:solidFill>
              </a:rPr>
              <a:t>https://portal.ct.gov/SDE/Performance/Data-Collection-Help-Sites/ED166-Help-Site</a:t>
            </a:r>
            <a:endParaRPr lang="en-US" i="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t>CSDE Home Page: </a:t>
            </a:r>
            <a:r>
              <a:rPr lang="en-US" sz="1200" b="0" dirty="0">
                <a:solidFill>
                  <a:srgbClr val="0070C0"/>
                </a:solidFill>
              </a:rPr>
              <a:t>https://portal.ct.gov/sde</a:t>
            </a:r>
            <a:endParaRPr lang="en-US" sz="1200" b="0"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3</a:t>
            </a:fld>
            <a:endParaRPr lang="en-US"/>
          </a:p>
        </p:txBody>
      </p:sp>
    </p:spTree>
    <p:extLst>
      <p:ext uri="{BB962C8B-B14F-4D97-AF65-F5344CB8AC3E}">
        <p14:creationId xmlns:p14="http://schemas.microsoft.com/office/powerpoint/2010/main" val="1251865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topics covered include the basics of the collection including the Record Layout/User Guide document (these names are used interchangeably), applicable laws, exploring the Help Site and an application walkthrough. </a:t>
            </a:r>
          </a:p>
          <a:p>
            <a:endParaRPr lang="en-US" dirty="0"/>
          </a:p>
          <a:p>
            <a:r>
              <a:rPr lang="en-US" dirty="0"/>
              <a:t>There are several pieces of reference material </a:t>
            </a:r>
            <a:r>
              <a:rPr lang="en-US" baseline="0" dirty="0"/>
              <a:t>available on the </a:t>
            </a:r>
            <a:r>
              <a:rPr lang="en-US" b="1" baseline="0" dirty="0"/>
              <a:t>Documentation</a:t>
            </a:r>
            <a:r>
              <a:rPr lang="en-US" baseline="0" dirty="0"/>
              <a:t> page of the </a:t>
            </a:r>
            <a:r>
              <a:rPr lang="en-US" b="1" baseline="0" dirty="0"/>
              <a:t>Help Site </a:t>
            </a:r>
            <a:r>
              <a:rPr lang="en-US" baseline="0" dirty="0"/>
              <a:t>that accompany this presentation, which you may wish to download or print:</a:t>
            </a:r>
          </a:p>
          <a:p>
            <a:endParaRPr lang="en-US" baseline="0" dirty="0"/>
          </a:p>
          <a:p>
            <a:pPr marL="181212" indent="-181212">
              <a:buFont typeface="Arial" panose="020B0604020202020204" pitchFamily="34" charset="0"/>
              <a:buChar char="•"/>
            </a:pPr>
            <a:r>
              <a:rPr lang="en-US" baseline="0" dirty="0"/>
              <a:t>2024-25 Record Layout</a:t>
            </a:r>
          </a:p>
          <a:p>
            <a:pPr marL="181212" indent="-181212">
              <a:buFont typeface="Arial" panose="020B0604020202020204" pitchFamily="34" charset="0"/>
              <a:buChar char="•"/>
            </a:pPr>
            <a:r>
              <a:rPr lang="en-US" baseline="0" dirty="0"/>
              <a:t>Multiple Incident Types/Sanctions Guide</a:t>
            </a:r>
          </a:p>
          <a:p>
            <a:pPr marL="181212" indent="-181212">
              <a:buFont typeface="Arial" panose="020B0604020202020204" pitchFamily="34" charset="0"/>
              <a:buChar char="•"/>
            </a:pPr>
            <a:r>
              <a:rPr lang="en-US" baseline="0" dirty="0"/>
              <a:t>Reporting Arrests Flow Chart</a:t>
            </a:r>
          </a:p>
          <a:p>
            <a:pPr marL="181212" indent="-181212">
              <a:buFont typeface="Arial" panose="020B0604020202020204" pitchFamily="34" charset="0"/>
              <a:buChar char="•"/>
            </a:pPr>
            <a:endParaRPr lang="en-US" baseline="0" dirty="0"/>
          </a:p>
          <a:p>
            <a:r>
              <a:rPr lang="en-US" baseline="0" dirty="0"/>
              <a:t>If you are looking for a specific item in this document, click on CTRL + F keys to open a search window. </a:t>
            </a:r>
            <a:r>
              <a:rPr lang="en-US" b="1" baseline="0" dirty="0"/>
              <a:t>TIP: This command will work in other file types as well, such as Word and Excel.</a:t>
            </a:r>
          </a:p>
          <a:p>
            <a:endParaRPr lang="en-US" dirty="0"/>
          </a:p>
          <a:p>
            <a:pPr marL="0" indent="0">
              <a:buFontTx/>
              <a:buNone/>
            </a:pPr>
            <a:r>
              <a:rPr lang="en-US" b="1" i="0" u="none" dirty="0"/>
              <a:t>Slide Links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t>ED166 Help Site: </a:t>
            </a:r>
            <a:r>
              <a:rPr lang="en-US" sz="1200" dirty="0">
                <a:solidFill>
                  <a:schemeClr val="tx1"/>
                </a:solidFill>
              </a:rPr>
              <a:t>https://portal.ct.gov/SDE/Performance/Data-Collection-Help-Sites/ED166-Help-Site</a:t>
            </a:r>
            <a:endParaRPr lang="en-US" i="0" dirty="0"/>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4</a:t>
            </a:fld>
            <a:endParaRPr lang="en-US"/>
          </a:p>
        </p:txBody>
      </p:sp>
    </p:spTree>
    <p:extLst>
      <p:ext uri="{BB962C8B-B14F-4D97-AF65-F5344CB8AC3E}">
        <p14:creationId xmlns:p14="http://schemas.microsoft.com/office/powerpoint/2010/main" val="2449573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ED166 collection opens in the Fall each school year, and your Reporting District  can begin uploading/data entry at any time. When the collection opens, an email will be sent to everyone in the </a:t>
            </a:r>
            <a:r>
              <a:rPr lang="en-US" b="1" dirty="0"/>
              <a:t>ED166 District Profile </a:t>
            </a:r>
            <a:r>
              <a:rPr lang="en-US" dirty="0"/>
              <a:t>alerting you of the opening. The collection will also be posted as “open” on the </a:t>
            </a:r>
            <a:r>
              <a:rPr lang="en-US" b="1" dirty="0"/>
              <a:t>Home Page </a:t>
            </a:r>
            <a:r>
              <a:rPr lang="en-US" dirty="0"/>
              <a:t>of the Help Site.</a:t>
            </a:r>
          </a:p>
          <a:p>
            <a:endParaRPr lang="en-US" dirty="0"/>
          </a:p>
          <a:p>
            <a:r>
              <a:rPr lang="en-US" b="1" i="1" dirty="0"/>
              <a:t>NOTE: </a:t>
            </a:r>
            <a:r>
              <a:rPr lang="en-US" i="1" dirty="0"/>
              <a:t>The </a:t>
            </a:r>
            <a:r>
              <a:rPr lang="en-US" b="1" i="1" dirty="0"/>
              <a:t>ED166 District Profile </a:t>
            </a:r>
            <a:r>
              <a:rPr lang="en-US" i="1" dirty="0"/>
              <a:t>is a screen within the ED166 application. </a:t>
            </a:r>
            <a:r>
              <a:rPr lang="en-US" i="1" baseline="0" dirty="0"/>
              <a:t>Be sure this information is up to date as the individuals listed are the only ones authorized to receive password information from the CSDE. These individuals are also automatically on the ED166 mailing list. </a:t>
            </a:r>
          </a:p>
          <a:p>
            <a:endParaRPr lang="en-US" i="1" baseline="0" dirty="0"/>
          </a:p>
          <a:p>
            <a:r>
              <a:rPr lang="en-US" dirty="0"/>
              <a:t>The deadlines on this screen pertain to the ED166 Application, not your Reporting District policy. Most LEAs enter incidents into their local Student Information System daily.</a:t>
            </a:r>
          </a:p>
          <a:p>
            <a:endParaRPr lang="en-US" dirty="0"/>
          </a:p>
          <a:p>
            <a:r>
              <a:rPr lang="en-US" dirty="0"/>
              <a:t>These deadlines do adjust within the same general time frame each year. These dates are posted on the </a:t>
            </a:r>
            <a:r>
              <a:rPr lang="en-US" b="1" dirty="0"/>
              <a:t>Home Page </a:t>
            </a:r>
            <a:r>
              <a:rPr lang="en-US" dirty="0"/>
              <a:t>of the Help Site, as well as on the left side of every email sent about the collection. Note the Charter Schools have an additional submission date this year.</a:t>
            </a:r>
          </a:p>
          <a:p>
            <a:endParaRPr lang="en-US" dirty="0"/>
          </a:p>
          <a:p>
            <a:r>
              <a:rPr lang="en-US" dirty="0"/>
              <a:t>The ED166 incident date range is July 1 – June 30 every year. It’s important to note that the data can be entered at any time, you do not need to wait for the mid-year collection deadline to approach to begin. You can report data at any interval you wish, such as monthly or weekly. You can also group your batches in any way you wish such as by school or grade level.</a:t>
            </a:r>
          </a:p>
          <a:p>
            <a:endParaRPr lang="en-US" dirty="0"/>
          </a:p>
          <a:p>
            <a:r>
              <a:rPr lang="en-US" dirty="0"/>
              <a:t>A best practice is to start your collection early, especially in Phase 2 as it is generally more difficult to connect with colleagues during the summer months if you need to learn more about an incident to clean up errors, etc. New users are encouraged to start each portion early so there is ample time for assistance. </a:t>
            </a:r>
          </a:p>
          <a:p>
            <a:endParaRPr lang="en-US" i="1" dirty="0"/>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5</a:t>
            </a:fld>
            <a:endParaRPr lang="en-US"/>
          </a:p>
        </p:txBody>
      </p:sp>
    </p:spTree>
    <p:extLst>
      <p:ext uri="{BB962C8B-B14F-4D97-AF65-F5344CB8AC3E}">
        <p14:creationId xmlns:p14="http://schemas.microsoft.com/office/powerpoint/2010/main" val="4804247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lists the acronyms referenced in this document. </a:t>
            </a:r>
          </a:p>
          <a:p>
            <a:endParaRPr lang="en-US" dirty="0"/>
          </a:p>
          <a:p>
            <a:r>
              <a:rPr lang="en-US" dirty="0"/>
              <a:t>The most used ones are:</a:t>
            </a:r>
          </a:p>
          <a:p>
            <a:r>
              <a:rPr lang="en-US" dirty="0"/>
              <a:t> </a:t>
            </a:r>
          </a:p>
          <a:p>
            <a:pPr marL="185897" indent="-185897">
              <a:buFont typeface="Arial" panose="020B0604020202020204" pitchFamily="34" charset="0"/>
              <a:buChar char="•"/>
            </a:pPr>
            <a:r>
              <a:rPr lang="en-US" b="1" dirty="0">
                <a:latin typeface="Arial"/>
                <a:cs typeface="Arial"/>
              </a:rPr>
              <a:t>ISS: </a:t>
            </a:r>
            <a:r>
              <a:rPr lang="en-US" dirty="0">
                <a:latin typeface="Arial"/>
                <a:cs typeface="Arial"/>
              </a:rPr>
              <a:t>In-School Suspension</a:t>
            </a:r>
            <a:endParaRPr lang="en-US" dirty="0"/>
          </a:p>
          <a:p>
            <a:pPr marL="185897" indent="-185897">
              <a:buFont typeface="Arial" panose="020B0604020202020204" pitchFamily="34" charset="0"/>
              <a:buChar char="•"/>
            </a:pPr>
            <a:r>
              <a:rPr lang="en-US" b="1" dirty="0"/>
              <a:t>OSS: </a:t>
            </a:r>
            <a:r>
              <a:rPr lang="en-US" dirty="0"/>
              <a:t>Out-of-School Suspension</a:t>
            </a:r>
          </a:p>
          <a:p>
            <a:pPr marL="185897" indent="-185897">
              <a:buFont typeface="Arial" panose="020B0604020202020204" pitchFamily="34" charset="0"/>
              <a:buChar char="•"/>
            </a:pPr>
            <a:r>
              <a:rPr lang="en-US" b="1" dirty="0"/>
              <a:t>LEA:</a:t>
            </a:r>
            <a:r>
              <a:rPr lang="en-US" dirty="0"/>
              <a:t> Local Education Agency or your district. The terms LEA and District are used interchangeably in this presentation.</a:t>
            </a:r>
          </a:p>
          <a:p>
            <a:pPr marL="185897" indent="-185897">
              <a:buFont typeface="Arial" panose="020B0604020202020204" pitchFamily="34" charset="0"/>
              <a:buChar char="•"/>
            </a:pPr>
            <a:r>
              <a:rPr lang="en-US" b="1" dirty="0"/>
              <a:t>PSIS:</a:t>
            </a:r>
            <a:r>
              <a:rPr lang="en-US" dirty="0"/>
              <a:t> Public School Information System – many of you may also work on this application. If you are not familiar this is the online application where all public-school students are registered and receive their SASID.</a:t>
            </a:r>
          </a:p>
          <a:p>
            <a:pPr marL="185897" indent="-185897">
              <a:buFont typeface="Arial" panose="020B0604020202020204" pitchFamily="34" charset="0"/>
              <a:buChar char="•"/>
            </a:pPr>
            <a:r>
              <a:rPr lang="en-US" b="1" dirty="0"/>
              <a:t>SASID:</a:t>
            </a:r>
            <a:r>
              <a:rPr lang="en-US" dirty="0"/>
              <a:t> State Assigned Student Identifier – this number is generated by the PSIS Register Module, is unique to each student, and stays with them throughout their public-school career even if they change districts.</a:t>
            </a:r>
          </a:p>
          <a:p>
            <a:pPr marL="185897" indent="-185897">
              <a:buFont typeface="Arial" panose="020B0604020202020204" pitchFamily="34" charset="0"/>
              <a:buChar char="•"/>
            </a:pPr>
            <a:r>
              <a:rPr lang="en-US" b="1" dirty="0"/>
              <a:t>SIS: </a:t>
            </a:r>
            <a:r>
              <a:rPr lang="en-US" dirty="0"/>
              <a:t>Your LEA’s student information system such as Administrator Plus, Infinite Campus, PowerSchool, etc.</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6</a:t>
            </a:fld>
            <a:endParaRPr lang="en-US"/>
          </a:p>
        </p:txBody>
      </p:sp>
    </p:spTree>
    <p:extLst>
      <p:ext uri="{BB962C8B-B14F-4D97-AF65-F5344CB8AC3E}">
        <p14:creationId xmlns:p14="http://schemas.microsoft.com/office/powerpoint/2010/main" val="2898103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high-level view of this collection is inputting the required data, cleaning the data, and then an Administrator should complete a final review of the data before Certifying.  This PowerPoint details the first step of the process.</a:t>
            </a:r>
          </a:p>
        </p:txBody>
      </p:sp>
      <p:sp>
        <p:nvSpPr>
          <p:cNvPr id="4" name="Slide Number Placeholder 3"/>
          <p:cNvSpPr>
            <a:spLocks noGrp="1"/>
          </p:cNvSpPr>
          <p:nvPr>
            <p:ph type="sldNum" sz="quarter" idx="5"/>
          </p:nvPr>
        </p:nvSpPr>
        <p:spPr/>
        <p:txBody>
          <a:bodyPr/>
          <a:lstStyle/>
          <a:p>
            <a:fld id="{D19A5E30-BEC5-4ADD-805D-B470BD9E9C4C}" type="slidenum">
              <a:rPr lang="en-US" smtClean="0"/>
              <a:t>7</a:t>
            </a:fld>
            <a:endParaRPr lang="en-US"/>
          </a:p>
        </p:txBody>
      </p:sp>
    </p:spTree>
    <p:extLst>
      <p:ext uri="{BB962C8B-B14F-4D97-AF65-F5344CB8AC3E}">
        <p14:creationId xmlns:p14="http://schemas.microsoft.com/office/powerpoint/2010/main" val="3440615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Each Reporting District is different and involves different parties.  Be sure that all the involved parties in your district have an adequate understanding of the collection. You are encouraged to communicate regularly with all who are involved to ensure records are reported in a correct and consistent manner.</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8</a:t>
            </a:fld>
            <a:endParaRPr lang="en-US"/>
          </a:p>
        </p:txBody>
      </p:sp>
    </p:spTree>
    <p:extLst>
      <p:ext uri="{BB962C8B-B14F-4D97-AF65-F5344CB8AC3E}">
        <p14:creationId xmlns:p14="http://schemas.microsoft.com/office/powerpoint/2010/main" val="2505613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collection is sometimes referred to as the “suspension and expulsion collection.” While this is</a:t>
            </a:r>
            <a:r>
              <a:rPr lang="en-US" i="1" dirty="0"/>
              <a:t> partially </a:t>
            </a:r>
            <a:r>
              <a:rPr lang="en-US" dirty="0"/>
              <a:t>true, it is not a complete description of the collection. </a:t>
            </a:r>
          </a:p>
          <a:p>
            <a:r>
              <a:rPr lang="en-US" dirty="0"/>
              <a:t> </a:t>
            </a:r>
          </a:p>
          <a:p>
            <a:r>
              <a:rPr lang="en-US" dirty="0"/>
              <a:t>LEA’s are required to report incidents to the CSDE that result in in-school-suspension, out-of-school suspension, bus suspension and expulsion. In addition to that, all offenses categorized as “serious” must be reported regardless of the sanction (consequence) imposed. Note that all incidents involving a Weapon or Substance must be reported as well as all Bullying incidents.</a:t>
            </a:r>
          </a:p>
          <a:p>
            <a:endParaRPr lang="en-US" dirty="0"/>
          </a:p>
          <a:p>
            <a:r>
              <a:rPr lang="en-US" dirty="0"/>
              <a:t>A list of offenses categorized as “serious” is available on the Documentation page of the Help Site.</a:t>
            </a:r>
          </a:p>
          <a:p>
            <a:endParaRPr lang="en-US" dirty="0"/>
          </a:p>
          <a:p>
            <a:r>
              <a:rPr lang="en-US" dirty="0"/>
              <a:t>If your Reporting District reports an incident to CSDE that is not required to be reported, </a:t>
            </a:r>
            <a:r>
              <a:rPr lang="en-US" b="1" dirty="0"/>
              <a:t>it will not be saved on the CSDE end and not used in any CSDE analysis</a:t>
            </a:r>
            <a:r>
              <a:rPr lang="en-US" dirty="0"/>
              <a:t>. Upon data transmission to the CSDE non-required records will result in a warning from the ED166 Application; however, no action is needed on the Reporting District end.</a:t>
            </a:r>
          </a:p>
          <a:p>
            <a:endParaRPr lang="en-US" dirty="0"/>
          </a:p>
          <a:p>
            <a:r>
              <a:rPr lang="en-US" dirty="0"/>
              <a:t>As a reminder, the requirements above pertain to the ED166 application; follow your local district policy when recording incidents in your Student Information System (SIS).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9</a:t>
            </a:fld>
            <a:endParaRPr lang="en-US"/>
          </a:p>
        </p:txBody>
      </p:sp>
    </p:spTree>
    <p:extLst>
      <p:ext uri="{BB962C8B-B14F-4D97-AF65-F5344CB8AC3E}">
        <p14:creationId xmlns:p14="http://schemas.microsoft.com/office/powerpoint/2010/main" val="4179257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dirty="0"/>
              <a:t>The data collected is used to satisfy federal data collections, state data collections including our annual Board Report, and Freedom of Information (FOI) requests. Discipline data is also publicly posted on EdSight, the SDE’s public longitudinal data portal. Any publicly posted or released data follows all Family Educational Rights and Privacy Act (FERPA) data suppression guidelines and no Personally Identifiable Information (PII) is included. This generally means that counts of 5 or less are suppressed. More information on the data suppression guidelines is available on EdSight.</a:t>
            </a:r>
          </a:p>
          <a:p>
            <a:endParaRPr lang="en-US" dirty="0"/>
          </a:p>
          <a:p>
            <a:r>
              <a:rPr lang="en-US" b="1" dirty="0"/>
              <a:t>Slide Links:</a:t>
            </a:r>
          </a:p>
          <a:p>
            <a:pPr marL="171450" indent="-171450">
              <a:buFont typeface="Arial" panose="020B0604020202020204" pitchFamily="34" charset="0"/>
              <a:buChar char="•"/>
            </a:pPr>
            <a:r>
              <a:rPr lang="en-US" dirty="0"/>
              <a:t>EdSight: http://edsight.ct.gov</a:t>
            </a:r>
          </a:p>
          <a:p>
            <a:pPr marL="171450" indent="-171450">
              <a:buFont typeface="Arial" panose="020B0604020202020204" pitchFamily="34" charset="0"/>
              <a:buChar char="•"/>
            </a:pPr>
            <a:r>
              <a:rPr lang="en-US" dirty="0"/>
              <a:t>Data Suppression Guidelines: https://edsight.ct.gov/relatedreports/BDCRE%20Data%20Suppression%20Rules.pdf</a:t>
            </a:r>
          </a:p>
        </p:txBody>
      </p:sp>
      <p:sp>
        <p:nvSpPr>
          <p:cNvPr id="4" name="Slide Number Placeholder 3"/>
          <p:cNvSpPr>
            <a:spLocks noGrp="1"/>
          </p:cNvSpPr>
          <p:nvPr>
            <p:ph type="sldNum" sz="quarter" idx="10"/>
          </p:nvPr>
        </p:nvSpPr>
        <p:spPr/>
        <p:txBody>
          <a:bodyPr/>
          <a:lstStyle/>
          <a:p>
            <a:fld id="{18501D06-CC83-4012-9EC8-6B2290C44ABD}" type="slidenum">
              <a:rPr lang="en-US" smtClean="0"/>
              <a:t>10</a:t>
            </a:fld>
            <a:endParaRPr lang="en-US" dirty="0"/>
          </a:p>
        </p:txBody>
      </p:sp>
    </p:spTree>
    <p:extLst>
      <p:ext uri="{BB962C8B-B14F-4D97-AF65-F5344CB8AC3E}">
        <p14:creationId xmlns:p14="http://schemas.microsoft.com/office/powerpoint/2010/main" val="1409225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There are several laws requiring CSDE to collect this information. This is an example of some of them. Links to these laws are available on the </a:t>
            </a:r>
            <a:r>
              <a:rPr lang="en-US" b="1" dirty="0"/>
              <a:t>Statutory References </a:t>
            </a:r>
            <a:r>
              <a:rPr lang="en-US" dirty="0"/>
              <a:t>section of the ED166 Help Site.</a:t>
            </a:r>
          </a:p>
          <a:p>
            <a:pPr defTabSz="966612">
              <a:defRPr/>
            </a:pPr>
            <a:endParaRPr lang="en-US" dirty="0"/>
          </a:p>
          <a:p>
            <a:pPr defTabSz="966612">
              <a:defRPr/>
            </a:pPr>
            <a:r>
              <a:rPr lang="en-US" b="1" dirty="0"/>
              <a:t>Slide Links:</a:t>
            </a:r>
          </a:p>
          <a:p>
            <a:pPr defTabSz="966612">
              <a:defRPr/>
            </a:pPr>
            <a:r>
              <a:rPr lang="en-US" dirty="0"/>
              <a:t>Documentation Page of Help Site: https://portal.ct.gov/sde/performance/data-collection-help-sites/ed166-help-site/laws </a:t>
            </a:r>
          </a:p>
          <a:p>
            <a:pPr defTabSz="966612">
              <a:defRPr/>
            </a:pPr>
            <a:endParaRPr lang="en-US" dirty="0"/>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11</a:t>
            </a:fld>
            <a:endParaRPr lang="en-US"/>
          </a:p>
        </p:txBody>
      </p:sp>
    </p:spTree>
    <p:extLst>
      <p:ext uri="{BB962C8B-B14F-4D97-AF65-F5344CB8AC3E}">
        <p14:creationId xmlns:p14="http://schemas.microsoft.com/office/powerpoint/2010/main" val="15572507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a:t>
            </a:r>
            <a:r>
              <a:rPr lang="en-US" b="1" dirty="0"/>
              <a:t>Mid-Year Collection </a:t>
            </a:r>
            <a:r>
              <a:rPr lang="en-US" dirty="0"/>
              <a:t>your Reporting District should report all incidents that took place from July 1 – January 31 of the current school year. If there was a summer school incident that took place on July 15, 2024 for example, it should be included in the current 2024-25 collection, not the collection pertaining to the prior school year. Note that the mid-year dates are not hard dates, you can certainly go beyond January 31. The purpose of the Mid-Year Collection is for CSDE to obtain approximately half of your school year’s incidents</a:t>
            </a:r>
            <a:r>
              <a:rPr lang="en-US" baseline="0" dirty="0"/>
              <a:t>.</a:t>
            </a:r>
            <a:r>
              <a:rPr lang="en-US" dirty="0"/>
              <a:t> All uploads must be error free. When your Reporting District </a:t>
            </a:r>
            <a:r>
              <a:rPr lang="en-US" baseline="0" dirty="0"/>
              <a:t>has finished </a:t>
            </a:r>
            <a:r>
              <a:rPr lang="en-US" dirty="0"/>
              <a:t>reporting</a:t>
            </a:r>
            <a:r>
              <a:rPr lang="en-US" baseline="0" dirty="0"/>
              <a:t> </a:t>
            </a:r>
            <a:r>
              <a:rPr lang="en-US" dirty="0"/>
              <a:t>you must check the Mid-Year</a:t>
            </a:r>
            <a:r>
              <a:rPr lang="en-US" baseline="0" dirty="0"/>
              <a:t> </a:t>
            </a:r>
            <a:r>
              <a:rPr lang="en-US" dirty="0"/>
              <a:t>Certification checkbox.  Your Reporting District can continue to add, edit or delete records, you do not need to clear the checkbox. It is also recommended that you begin clearing your Data Cleaning Reports.</a:t>
            </a:r>
          </a:p>
          <a:p>
            <a:endParaRPr lang="en-US" dirty="0"/>
          </a:p>
          <a:p>
            <a:r>
              <a:rPr lang="en-US" b="1" dirty="0"/>
              <a:t>Phase 1 </a:t>
            </a:r>
            <a:r>
              <a:rPr lang="en-US" dirty="0"/>
              <a:t>follows the same process as the Mid-Year Collection, except your Reporting District is now reporting incidents that occurred from February 1 – June 30 as well as any other incidents that may have been missed during the Mid-Year Collection.</a:t>
            </a:r>
          </a:p>
        </p:txBody>
      </p:sp>
      <p:sp>
        <p:nvSpPr>
          <p:cNvPr id="4" name="Slide Number Placeholder 3"/>
          <p:cNvSpPr>
            <a:spLocks noGrp="1"/>
          </p:cNvSpPr>
          <p:nvPr>
            <p:ph type="sldNum" sz="quarter" idx="5"/>
          </p:nvPr>
        </p:nvSpPr>
        <p:spPr/>
        <p:txBody>
          <a:bodyPr/>
          <a:lstStyle/>
          <a:p>
            <a:fld id="{D19A5E30-BEC5-4ADD-805D-B470BD9E9C4C}" type="slidenum">
              <a:rPr lang="en-US" smtClean="0"/>
              <a:t>12</a:t>
            </a:fld>
            <a:endParaRPr lang="en-US"/>
          </a:p>
        </p:txBody>
      </p:sp>
    </p:spTree>
    <p:extLst>
      <p:ext uri="{BB962C8B-B14F-4D97-AF65-F5344CB8AC3E}">
        <p14:creationId xmlns:p14="http://schemas.microsoft.com/office/powerpoint/2010/main" val="2775155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Phase 2 </a:t>
            </a:r>
            <a:r>
              <a:rPr lang="en-US" dirty="0"/>
              <a:t>is the Data Cleaning and Certification stage. During this phase, your Reporting District will input any final records. Your Reporting District will then review the Data Exceptions which are variances in the data from the prior year. </a:t>
            </a:r>
          </a:p>
          <a:p>
            <a:endParaRPr lang="en-US" dirty="0"/>
          </a:p>
          <a:p>
            <a:r>
              <a:rPr lang="en-US" dirty="0"/>
              <a:t>All Data Cleaning Reports must be cleared. Your Reporting District should review the other reports available within the application, and then a Certified Administrator must input their Certification Code to indicate their electronic signoff of the data.  More details on each of these items will be emailed to you during Phase 2. A Phase 2 video and PowerPoint will be available. Once your Administrator has completed Certification CSDE will review your data to see if there are any final items that need attention. </a:t>
            </a:r>
          </a:p>
          <a:p>
            <a:r>
              <a:rPr lang="en-US" dirty="0"/>
              <a:t> </a:t>
            </a:r>
          </a:p>
          <a:p>
            <a:r>
              <a:rPr lang="en-US" dirty="0"/>
              <a:t>During the finalization period please respond to any CSDE questions and re-certify as soon as possible.  </a:t>
            </a:r>
            <a:r>
              <a:rPr lang="en-US" b="1" dirty="0"/>
              <a:t>Note that no changes can be made after the Freeze so please be sure that all final changes have been made by this date.</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13</a:t>
            </a:fld>
            <a:endParaRPr lang="en-US"/>
          </a:p>
        </p:txBody>
      </p:sp>
    </p:spTree>
    <p:extLst>
      <p:ext uri="{BB962C8B-B14F-4D97-AF65-F5344CB8AC3E}">
        <p14:creationId xmlns:p14="http://schemas.microsoft.com/office/powerpoint/2010/main" val="2857897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ED166 Application Managers also are responsible for the Public School Information System (PSIS).  If you are unfamiliar with the PSIS Registration Module, this is the state application that assigns each student a unique 10-digit SASID (or State Assigned ID). </a:t>
            </a:r>
          </a:p>
          <a:p>
            <a:endParaRPr lang="en-US" dirty="0"/>
          </a:p>
          <a:p>
            <a:r>
              <a:rPr lang="en-US" dirty="0"/>
              <a:t>PSIS Registration has several “hang-off” applications including the PSIS Collections, TCS, CT-SEDS and the ED166. The data in a “hang-off” application relies on the data in PSIS Registration to exist and be accurate. You will be unable to successfully report a record in the ED166 unless a student has been registered in the PSIS Registration Module.</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14</a:t>
            </a:fld>
            <a:endParaRPr lang="en-US"/>
          </a:p>
        </p:txBody>
      </p:sp>
    </p:spTree>
    <p:extLst>
      <p:ext uri="{BB962C8B-B14F-4D97-AF65-F5344CB8AC3E}">
        <p14:creationId xmlns:p14="http://schemas.microsoft.com/office/powerpoint/2010/main" val="32413100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All records must be electronically reported. There are three ways to do this: Batch Entry, SIF, or Manual Entry.</a:t>
            </a:r>
          </a:p>
          <a:p>
            <a:pPr defTabSz="966612">
              <a:defRPr/>
            </a:pPr>
            <a:endParaRPr lang="en-US" dirty="0"/>
          </a:p>
          <a:p>
            <a:pPr defTabSz="966612">
              <a:defRPr/>
            </a:pPr>
            <a:r>
              <a:rPr lang="en-US" b="1" dirty="0"/>
              <a:t>SIF </a:t>
            </a:r>
            <a:r>
              <a:rPr lang="en-US" dirty="0"/>
              <a:t>- </a:t>
            </a:r>
            <a:r>
              <a:rPr lang="en-US" dirty="0">
                <a:latin typeface="Arial" panose="020B0604020202020204" pitchFamily="34" charset="0"/>
                <a:cs typeface="Arial" panose="020B0604020202020204" pitchFamily="34" charset="0"/>
              </a:rPr>
              <a:t>School Interoperability Framework</a:t>
            </a:r>
          </a:p>
          <a:p>
            <a:pPr defTabSz="966612">
              <a:defRPr/>
            </a:pPr>
            <a:endParaRPr lang="en-US" dirty="0"/>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15</a:t>
            </a:fld>
            <a:endParaRPr lang="en-US"/>
          </a:p>
        </p:txBody>
      </p:sp>
    </p:spTree>
    <p:extLst>
      <p:ext uri="{BB962C8B-B14F-4D97-AF65-F5344CB8AC3E}">
        <p14:creationId xmlns:p14="http://schemas.microsoft.com/office/powerpoint/2010/main" val="17973166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type of data transmission is Batch Upload. This is when your data is extracted from your local Student Information System and organized into a format readable by the ED166 application (CSV or Fixed Width). Most SIS’s have a “state reporting” feature that will automatically arrange your data according to the Record Layout.  Your Reporting District can also manually build a file following the Record Layout – a template is available on the Help Site. All LEA’s can use this method of transmittal, regardless of SIS. Each batch added via upload is appended to any data already reported – unless the Incident Tracking Number is included (see page 24 for more details on the ITN).</a:t>
            </a:r>
          </a:p>
          <a:p>
            <a:r>
              <a:rPr lang="en-US" dirty="0"/>
              <a:t> </a:t>
            </a:r>
          </a:p>
          <a:p>
            <a:r>
              <a:rPr lang="en-US" dirty="0"/>
              <a:t>Two things to remember with this method is </a:t>
            </a:r>
            <a:r>
              <a:rPr lang="en-US" b="1" dirty="0"/>
              <a:t>G</a:t>
            </a:r>
            <a:r>
              <a:rPr lang="en-US" dirty="0"/>
              <a:t>arbage </a:t>
            </a:r>
            <a:r>
              <a:rPr lang="en-US" b="1" dirty="0"/>
              <a:t>I</a:t>
            </a:r>
            <a:r>
              <a:rPr lang="en-US" dirty="0"/>
              <a:t>n </a:t>
            </a:r>
            <a:r>
              <a:rPr lang="en-US" b="1" dirty="0"/>
              <a:t>G</a:t>
            </a:r>
            <a:r>
              <a:rPr lang="en-US" dirty="0"/>
              <a:t>arbage </a:t>
            </a:r>
            <a:r>
              <a:rPr lang="en-US" b="1" dirty="0"/>
              <a:t>O</a:t>
            </a:r>
            <a:r>
              <a:rPr lang="en-US" dirty="0"/>
              <a:t>ut –  if there are mistakes in your Student Information System there will be mistakes in the ED166. The other item is that while CSDE can assist with the upload process and error correction, we do not have knowledge of all the SIS’s and the processes to extract data from your system. If you are unsure how to do that contact your SIS vendor.</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16</a:t>
            </a:fld>
            <a:endParaRPr lang="en-US"/>
          </a:p>
        </p:txBody>
      </p:sp>
    </p:spTree>
    <p:extLst>
      <p:ext uri="{BB962C8B-B14F-4D97-AF65-F5344CB8AC3E}">
        <p14:creationId xmlns:p14="http://schemas.microsoft.com/office/powerpoint/2010/main" val="18705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type of transmittal is SIF – the School Interoperability Framework. SIF works as a link between your local Student Information System and the ED166. Note that this method does not bypass error checks, and like Batch Upload, </a:t>
            </a:r>
            <a:r>
              <a:rPr lang="en-US" b="1" dirty="0"/>
              <a:t>G</a:t>
            </a:r>
            <a:r>
              <a:rPr lang="en-US" dirty="0"/>
              <a:t>arbage </a:t>
            </a:r>
            <a:r>
              <a:rPr lang="en-US" b="1" dirty="0"/>
              <a:t>I</a:t>
            </a:r>
            <a:r>
              <a:rPr lang="en-US" dirty="0"/>
              <a:t>n, </a:t>
            </a:r>
            <a:r>
              <a:rPr lang="en-US" b="1" dirty="0"/>
              <a:t>G</a:t>
            </a:r>
            <a:r>
              <a:rPr lang="en-US" dirty="0"/>
              <a:t>arbage </a:t>
            </a:r>
            <a:r>
              <a:rPr lang="en-US" b="1" dirty="0"/>
              <a:t>O</a:t>
            </a:r>
            <a:r>
              <a:rPr lang="en-US" dirty="0"/>
              <a:t>ut applies. If there are mistakes on the Reporting District end, they will be imported into the ED166. </a:t>
            </a:r>
          </a:p>
          <a:p>
            <a:r>
              <a:rPr lang="en-US" dirty="0"/>
              <a:t> </a:t>
            </a:r>
          </a:p>
          <a:p>
            <a:r>
              <a:rPr lang="en-US" dirty="0"/>
              <a:t>Currently SIF is only available to LEA’s using PowerSchool, and your district must be “SIF enabled” to use this mechanism. Many LEA’s who use SIF absolutely love it, however there are some who have run into issues. If your Reporting District decides to use SIF be sure to test the process early and complete the collection well before the deadline so if you do run into SIF related issues you still have time to upload directly to the system to make the deadline.</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17</a:t>
            </a:fld>
            <a:endParaRPr lang="en-US"/>
          </a:p>
        </p:txBody>
      </p:sp>
    </p:spTree>
    <p:extLst>
      <p:ext uri="{BB962C8B-B14F-4D97-AF65-F5344CB8AC3E}">
        <p14:creationId xmlns:p14="http://schemas.microsoft.com/office/powerpoint/2010/main" val="11493913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type of data transmission is manual entry, where each record is hand typed. This method is open to all LEA’s regardless of size, however</a:t>
            </a:r>
            <a:r>
              <a:rPr lang="en-US" baseline="0" dirty="0"/>
              <a:t> it is not recommended to complete your entire collection this way unless you only have a handful of records to report.</a:t>
            </a:r>
            <a:endParaRPr lang="en-US" dirty="0"/>
          </a:p>
          <a:p>
            <a:endParaRPr lang="en-US" dirty="0"/>
          </a:p>
          <a:p>
            <a:r>
              <a:rPr lang="en-US" dirty="0"/>
              <a:t>Like the other methods the data entered will only be as good as the data in your local student information system, so once again GIGO applies. In addition, your Reporting District is open to human data entry error. While this method is not the most efficient, it can be combined with the other data entry methods.</a:t>
            </a:r>
            <a:r>
              <a:rPr lang="en-US" baseline="0" dirty="0"/>
              <a:t> Therefore, </a:t>
            </a:r>
            <a:r>
              <a:rPr lang="en-US" dirty="0"/>
              <a:t>if you notice one record is missing you do not have to create and submit a batch to add the data you can simply add it manually.</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18</a:t>
            </a:fld>
            <a:endParaRPr lang="en-US"/>
          </a:p>
        </p:txBody>
      </p:sp>
    </p:spTree>
    <p:extLst>
      <p:ext uri="{BB962C8B-B14F-4D97-AF65-F5344CB8AC3E}">
        <p14:creationId xmlns:p14="http://schemas.microsoft.com/office/powerpoint/2010/main" val="1884656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323130"/>
                </a:solidFill>
                <a:latin typeface="+mn-lt"/>
                <a:ea typeface="Segoe UI" panose="020B0502040204020203" pitchFamily="34" charset="0"/>
              </a:rPr>
              <a:t>This slide illustrates the steps of the collection process using a batch transmission, the most common method of reporting. Note the item in green is a district-only process, the items in gray are CSDE processes, and the remaining boxes in blue are application-based processes. </a:t>
            </a:r>
          </a:p>
          <a:p>
            <a:endParaRPr lang="en-US" sz="1200" dirty="0">
              <a:solidFill>
                <a:srgbClr val="323130"/>
              </a:solidFill>
              <a:latin typeface="+mn-lt"/>
              <a:ea typeface="Segoe UI" panose="020B0502040204020203" pitchFamily="34" charset="0"/>
            </a:endParaRPr>
          </a:p>
          <a:p>
            <a:r>
              <a:rPr lang="en-US" sz="1200" dirty="0">
                <a:solidFill>
                  <a:srgbClr val="323130"/>
                </a:solidFill>
                <a:latin typeface="+mn-lt"/>
                <a:ea typeface="Segoe UI" panose="020B0502040204020203" pitchFamily="34" charset="0"/>
              </a:rPr>
              <a:t>The first step is for your district to extract the data from the student information system. Most SIS have a “State Reporting” feature which automatically pulls the required records in the correct  format. Note that CSDE cannot assist with the data extraction, we advise reaching out to someone in your district or the SIS vendor if you need help with this step.</a:t>
            </a:r>
            <a:br>
              <a:rPr lang="en-US" sz="1200" dirty="0">
                <a:solidFill>
                  <a:srgbClr val="323130"/>
                </a:solidFill>
                <a:latin typeface="+mn-lt"/>
                <a:ea typeface="Segoe UI" panose="020B0502040204020203" pitchFamily="34" charset="0"/>
              </a:rPr>
            </a:br>
            <a:endParaRPr lang="en-US" sz="1200" dirty="0">
              <a:solidFill>
                <a:srgbClr val="323130"/>
              </a:solidFill>
              <a:latin typeface="+mn-lt"/>
              <a:ea typeface="Segoe UI" panose="020B0502040204020203" pitchFamily="34" charset="0"/>
            </a:endParaRPr>
          </a:p>
          <a:p>
            <a:r>
              <a:rPr lang="en-US" sz="1200" dirty="0">
                <a:solidFill>
                  <a:srgbClr val="323130"/>
                </a:solidFill>
                <a:latin typeface="+mn-lt"/>
                <a:ea typeface="Segoe UI" panose="020B0502040204020203" pitchFamily="34" charset="0"/>
              </a:rPr>
              <a:t>Next, your district will upload the file into the ED166 application. Next, review the error report that automatically opens after your upload. If errors exist, the best practice is to go back to your Student Information System, resolve the errors, extract an updated file, and repeat the process. </a:t>
            </a:r>
          </a:p>
          <a:p>
            <a:br>
              <a:rPr lang="en-US" sz="1200" dirty="0">
                <a:solidFill>
                  <a:srgbClr val="323130"/>
                </a:solidFill>
                <a:latin typeface="+mn-lt"/>
                <a:ea typeface="Segoe UI" panose="020B0502040204020203" pitchFamily="34" charset="0"/>
              </a:rPr>
            </a:br>
            <a:r>
              <a:rPr lang="en-US" sz="1200" dirty="0">
                <a:solidFill>
                  <a:srgbClr val="323130"/>
                </a:solidFill>
                <a:latin typeface="+mn-lt"/>
                <a:ea typeface="Segoe UI" panose="020B0502040204020203" pitchFamily="34" charset="0"/>
              </a:rPr>
              <a:t>If you do not have errors, the next step it to complete the appropriate precertification checkbox. After that, you can begin reviewing your Data Cleaning Reports, or wait until Phase 2 begins. </a:t>
            </a:r>
            <a:br>
              <a:rPr lang="en-US" sz="1200" dirty="0">
                <a:solidFill>
                  <a:srgbClr val="323130"/>
                </a:solidFill>
                <a:latin typeface="+mn-lt"/>
                <a:ea typeface="Segoe UI" panose="020B0502040204020203" pitchFamily="34" charset="0"/>
              </a:rPr>
            </a:br>
            <a:endParaRPr lang="en-US" sz="1200" dirty="0">
              <a:solidFill>
                <a:srgbClr val="323130"/>
              </a:solidFill>
              <a:latin typeface="+mn-lt"/>
              <a:ea typeface="Segoe UI" panose="020B0502040204020203" pitchFamily="34" charset="0"/>
            </a:endParaRPr>
          </a:p>
          <a:p>
            <a:r>
              <a:rPr lang="en-US" sz="1200" dirty="0">
                <a:solidFill>
                  <a:srgbClr val="323130"/>
                </a:solidFill>
                <a:latin typeface="+mn-lt"/>
                <a:ea typeface="Segoe UI" panose="020B0502040204020203" pitchFamily="34" charset="0"/>
              </a:rPr>
              <a:t>Once we open Phase 2, you will complete the data cleaning and finalization stage. Then, to complete the report, your administrator should review the data for accuracy and then electronically sign off.  Separate training materials will be available for Phase 2.</a:t>
            </a:r>
            <a:br>
              <a:rPr lang="en-US" sz="1200" dirty="0">
                <a:solidFill>
                  <a:srgbClr val="323130"/>
                </a:solidFill>
                <a:latin typeface="Segoe UI" panose="020B0502040204020203" pitchFamily="34" charset="0"/>
                <a:ea typeface="Segoe UI" panose="020B0502040204020203" pitchFamily="34" charset="0"/>
              </a:rPr>
            </a:br>
            <a:endParaRPr lang="en-US" sz="1200" dirty="0"/>
          </a:p>
        </p:txBody>
      </p:sp>
      <p:sp>
        <p:nvSpPr>
          <p:cNvPr id="4" name="Slide Number Placeholder 3"/>
          <p:cNvSpPr>
            <a:spLocks noGrp="1"/>
          </p:cNvSpPr>
          <p:nvPr>
            <p:ph type="sldNum" sz="quarter" idx="5"/>
          </p:nvPr>
        </p:nvSpPr>
        <p:spPr/>
        <p:txBody>
          <a:bodyPr/>
          <a:lstStyle/>
          <a:p>
            <a:fld id="{D19A5E30-BEC5-4ADD-805D-B470BD9E9C4C}" type="slidenum">
              <a:rPr lang="en-US" smtClean="0"/>
              <a:t>19</a:t>
            </a:fld>
            <a:endParaRPr lang="en-US"/>
          </a:p>
        </p:txBody>
      </p:sp>
    </p:spTree>
    <p:extLst>
      <p:ext uri="{BB962C8B-B14F-4D97-AF65-F5344CB8AC3E}">
        <p14:creationId xmlns:p14="http://schemas.microsoft.com/office/powerpoint/2010/main" val="8053067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If you had a student who began the school year with your district, committed an incident in December, and then left in January, the discipline record should be reported in the ED166, and it will be accepted by the system if PSIS registration accurately reflects the students Entry and Exit Dates AND the Incident Date took place during the time the student was registered to your LEA.</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20</a:t>
            </a:fld>
            <a:endParaRPr lang="en-US"/>
          </a:p>
        </p:txBody>
      </p:sp>
    </p:spTree>
    <p:extLst>
      <p:ext uri="{BB962C8B-B14F-4D97-AF65-F5344CB8AC3E}">
        <p14:creationId xmlns:p14="http://schemas.microsoft.com/office/powerpoint/2010/main" val="28123743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The next section of this presentation is a review of the Record Layout document. The Record Layout lists all fields collected, as well as definitions, code lists and reporting rules.</a:t>
            </a:r>
          </a:p>
          <a:p>
            <a:pPr defTabSz="966612">
              <a:defRPr/>
            </a:pPr>
            <a:endParaRPr lang="en-US" dirty="0"/>
          </a:p>
          <a:p>
            <a:pPr defTabSz="966612">
              <a:defRPr/>
            </a:pPr>
            <a:r>
              <a:rPr lang="en-US" dirty="0"/>
              <a:t>The Record Layout is available on the Help Site.</a:t>
            </a:r>
          </a:p>
          <a:p>
            <a:endParaRPr lang="en-US" dirty="0"/>
          </a:p>
          <a:p>
            <a:r>
              <a:rPr lang="en-US" b="1" dirty="0"/>
              <a:t>Slide Links: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ED166 Help Site: </a:t>
            </a:r>
            <a:r>
              <a:rPr lang="en-US" sz="1200" dirty="0">
                <a:latin typeface="Arial"/>
                <a:cs typeface="Arial"/>
              </a:rPr>
              <a:t>https://portal.ct.gov/SDE/Performance/Data-Collection-Help-Sites/ED166-Help-Site</a:t>
            </a:r>
            <a:endParaRPr lang="en-US" dirty="0">
              <a:latin typeface="Arial"/>
              <a:cs typeface="Arial"/>
            </a:endParaRP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21</a:t>
            </a:fld>
            <a:endParaRPr lang="en-US"/>
          </a:p>
        </p:txBody>
      </p:sp>
    </p:spTree>
    <p:extLst>
      <p:ext uri="{BB962C8B-B14F-4D97-AF65-F5344CB8AC3E}">
        <p14:creationId xmlns:p14="http://schemas.microsoft.com/office/powerpoint/2010/main" val="36645046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Record Layout Page 1: </a:t>
            </a:r>
            <a:r>
              <a:rPr lang="en-US" sz="1200" dirty="0"/>
              <a:t>It’s recommended to have a copy of the Record Layout (either physical or digital) open while you read through these slides. Note that if you keep a digital copy open now or while completing your collection you can press CTRL + F to open a search box</a:t>
            </a:r>
            <a:r>
              <a:rPr lang="en-US" sz="1200" baseline="0" dirty="0"/>
              <a:t> to quickly find what you need within the document. </a:t>
            </a:r>
          </a:p>
          <a:p>
            <a:endParaRPr lang="en-US" sz="1200" baseline="0" dirty="0"/>
          </a:p>
          <a:p>
            <a:r>
              <a:rPr lang="en-US" sz="1200" dirty="0"/>
              <a:t>Before the content of the Record Layout is described, there are a few items to make note of. First is the updated date in the upper right corner. An “updated date” is included on all documentation so you can always be sure you are using the most recent copy.  Since this document is quite lengthy, items updated from the prior year are highlighted in yellow. </a:t>
            </a:r>
            <a:r>
              <a:rPr lang="en-US" dirty="0"/>
              <a:t>Changes to the file structure itself (number of fields, length, etc.) are rare; however, new codes and definition updates do occur more regularly. </a:t>
            </a:r>
            <a:r>
              <a:rPr lang="en-US" sz="1200" dirty="0"/>
              <a:t>There is a change log listed on the Help Site, however there are generally no significant changes made once a collection is open for a school year.</a:t>
            </a:r>
          </a:p>
          <a:p>
            <a:r>
              <a:rPr lang="en-US" sz="1200" dirty="0"/>
              <a:t> </a:t>
            </a:r>
          </a:p>
          <a:p>
            <a:r>
              <a:rPr lang="en-US" sz="1200" dirty="0"/>
              <a:t>At the bottom of the page is a key: M–Mandatory, O–Optional, R-Recommended, C-Conditional and D-Disallowed. The various shades of blue and white rows also coincide with this key.</a:t>
            </a:r>
          </a:p>
          <a:p>
            <a:endParaRPr lang="en-US" sz="1200" dirty="0"/>
          </a:p>
          <a:p>
            <a:r>
              <a:rPr lang="en-US" sz="1200" dirty="0"/>
              <a:t>Note each of the column headers. After the field name there is the Excel column. When reviewing errors, some LEA’s like to look directly in the batch, so the Excel column is useful.  The starting and ending column, as well as the maximum field length is only needed when manually creating a file - the state reporting feature in your SIS has already been set up to follow these rules. </a:t>
            </a:r>
          </a:p>
          <a:p>
            <a:endParaRPr lang="en-US" sz="1200" dirty="0"/>
          </a:p>
          <a:p>
            <a:r>
              <a:rPr lang="en-US" sz="1200" dirty="0"/>
              <a:t>Next is the Requirement column which is where the key referenced earlier is used. After that is the Valid Values column so you can determine if a field is alpha-numeric, yes/no, or uses a code table. Finally, there is a column to indicate the parameters for a conditional field, such as requiring a Victim Type when a specific Incident Type is reported.</a:t>
            </a:r>
            <a:endParaRPr lang="en-US" sz="1200" baseline="0" dirty="0"/>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22</a:t>
            </a:fld>
            <a:endParaRPr lang="en-US"/>
          </a:p>
        </p:txBody>
      </p:sp>
    </p:spTree>
    <p:extLst>
      <p:ext uri="{BB962C8B-B14F-4D97-AF65-F5344CB8AC3E}">
        <p14:creationId xmlns:p14="http://schemas.microsoft.com/office/powerpoint/2010/main" val="11794680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252413"/>
            <a:ext cx="5853113" cy="3292475"/>
          </a:xfrm>
        </p:spPr>
      </p:sp>
      <p:sp>
        <p:nvSpPr>
          <p:cNvPr id="3" name="Notes Placeholder 2"/>
          <p:cNvSpPr>
            <a:spLocks noGrp="1"/>
          </p:cNvSpPr>
          <p:nvPr>
            <p:ph type="body" idx="1"/>
          </p:nvPr>
        </p:nvSpPr>
        <p:spPr/>
        <p:txBody>
          <a:bodyPr/>
          <a:lstStyle/>
          <a:p>
            <a:r>
              <a:rPr lang="en-US" sz="1200" b="0" dirty="0"/>
              <a:t>Some of the following definitions are brief, but there are additional slides with more details on select fields.</a:t>
            </a:r>
          </a:p>
          <a:p>
            <a:endParaRPr lang="en-US" sz="1200" b="1" dirty="0"/>
          </a:p>
          <a:p>
            <a:r>
              <a:rPr lang="en-US" sz="1200" b="1" dirty="0"/>
              <a:t>Record Layout Page 2: </a:t>
            </a:r>
            <a:r>
              <a:rPr lang="en-US" sz="1200" dirty="0"/>
              <a:t>The definition of each field begins on page 2 of the Record Layout. You will notice that the first column again indicates if the field is mandatory, optional, etc. and the same color-code is followed from the first page.  The Code Tables are at the end of this document.</a:t>
            </a:r>
          </a:p>
          <a:p>
            <a:endParaRPr lang="en-US" sz="1200" dirty="0"/>
          </a:p>
          <a:p>
            <a:pPr marL="185897" indent="-185897">
              <a:buFont typeface="Arial" panose="020B0604020202020204" pitchFamily="34" charset="0"/>
              <a:buChar char="•"/>
            </a:pPr>
            <a:r>
              <a:rPr lang="en-US" sz="1200" dirty="0"/>
              <a:t>The </a:t>
            </a:r>
            <a:r>
              <a:rPr lang="en-US" sz="1200" b="1" dirty="0"/>
              <a:t>SASID </a:t>
            </a:r>
            <a:r>
              <a:rPr lang="en-US" sz="1200" dirty="0"/>
              <a:t>is the student’s 10-digit identifier which you may recall comes from PSIS Registration. Next is the student’s </a:t>
            </a:r>
            <a:r>
              <a:rPr lang="en-US" sz="1200" b="1" dirty="0"/>
              <a:t>DOB</a:t>
            </a:r>
            <a:r>
              <a:rPr lang="en-US" sz="1200" dirty="0"/>
              <a:t>. These two fields </a:t>
            </a:r>
            <a:r>
              <a:rPr lang="en-US" sz="1200" i="1" dirty="0"/>
              <a:t>must</a:t>
            </a:r>
            <a:r>
              <a:rPr lang="en-US" sz="1200" dirty="0"/>
              <a:t> match PSIS Registration exactly for the record to be accepted by the system. A common upload error is that the SASID or DOB does not match PSIS Registration. These two fields must be consistent so if there is a mistake in PSIS you (or your PSIS Manager) may have to update PSIS Registration to resolve the error in the ED166.</a:t>
            </a:r>
          </a:p>
          <a:p>
            <a:pPr marL="185897" indent="-185897">
              <a:buFont typeface="Arial" panose="020B0604020202020204" pitchFamily="34" charset="0"/>
              <a:buChar char="•"/>
            </a:pPr>
            <a:r>
              <a:rPr lang="en-US" sz="1200" dirty="0"/>
              <a:t>Next is your three-digit </a:t>
            </a:r>
            <a:r>
              <a:rPr lang="en-US" sz="1200" b="1" dirty="0"/>
              <a:t>Reporting District</a:t>
            </a:r>
            <a:r>
              <a:rPr lang="en-US" sz="1200" dirty="0"/>
              <a:t>. You can only report records for students who are registered (or were registered) to your Reporting District on the date of incident. If a student joined your district mid-year but they committed an incident in their previous district that incident should not be reported by your district.</a:t>
            </a:r>
          </a:p>
          <a:p>
            <a:pPr marL="185897" indent="-185897">
              <a:buFont typeface="Arial" panose="020B0604020202020204" pitchFamily="34" charset="0"/>
              <a:buChar char="•"/>
            </a:pPr>
            <a:r>
              <a:rPr lang="en-US" sz="1200" dirty="0"/>
              <a:t>After that is the seven-digit </a:t>
            </a:r>
            <a:r>
              <a:rPr lang="en-US" sz="1200" b="1" dirty="0"/>
              <a:t>Facility Code </a:t>
            </a:r>
            <a:r>
              <a:rPr lang="en-US" sz="1200" dirty="0"/>
              <a:t>for the facility where the incident took place. In 99% of the cases this will be the student’s Facility Code 1 in PSIS. If the student did commit an incident while attending their Facility Code 2 instructions for reporting are available on the Documentation page of the Help Site and linked above.</a:t>
            </a:r>
          </a:p>
          <a:p>
            <a:pPr marL="185897" indent="-185897">
              <a:buFont typeface="Arial" panose="020B0604020202020204" pitchFamily="34" charset="0"/>
              <a:buChar char="•"/>
            </a:pPr>
            <a:r>
              <a:rPr lang="en-US" sz="1200" dirty="0"/>
              <a:t>The </a:t>
            </a:r>
            <a:r>
              <a:rPr lang="en-US" sz="1200" b="1" dirty="0"/>
              <a:t>Local Incident Number </a:t>
            </a:r>
            <a:r>
              <a:rPr lang="en-US" sz="1200" dirty="0"/>
              <a:t>is no longer used; however, a column needs to be left in the record layout to maintain the file structure. </a:t>
            </a:r>
          </a:p>
          <a:p>
            <a:pPr marL="185897" indent="-185897">
              <a:buFont typeface="Arial" panose="020B0604020202020204" pitchFamily="34" charset="0"/>
              <a:buChar char="•"/>
            </a:pPr>
            <a:r>
              <a:rPr lang="en-US" sz="1200" dirty="0"/>
              <a:t>The </a:t>
            </a:r>
            <a:r>
              <a:rPr lang="en-US" sz="1200" b="1" dirty="0"/>
              <a:t>Date of Incident </a:t>
            </a:r>
            <a:r>
              <a:rPr lang="en-US" sz="1200" dirty="0"/>
              <a:t>is when the incident took place – remember this date must be within the timeframe that a student was registered to your district. </a:t>
            </a:r>
          </a:p>
          <a:p>
            <a:pPr marL="185897" indent="-185897">
              <a:buFont typeface="Arial" panose="020B0604020202020204" pitchFamily="34" charset="0"/>
              <a:buChar char="•"/>
            </a:pPr>
            <a:r>
              <a:rPr lang="en-US" sz="1200" b="1" dirty="0"/>
              <a:t>Time of Incident </a:t>
            </a:r>
            <a:r>
              <a:rPr lang="en-US" sz="1200" dirty="0"/>
              <a:t>is Optional but</a:t>
            </a:r>
            <a:r>
              <a:rPr lang="en-US" sz="1200" b="1" dirty="0"/>
              <a:t> </a:t>
            </a:r>
            <a:r>
              <a:rPr lang="en-US" sz="1200" dirty="0"/>
              <a:t>must be included if a student had two or more incidents on the same day.</a:t>
            </a:r>
          </a:p>
          <a:p>
            <a:pPr marL="185897" indent="-185897">
              <a:buFont typeface="Arial" panose="020B0604020202020204" pitchFamily="34" charset="0"/>
              <a:buChar char="•"/>
            </a:pPr>
            <a:r>
              <a:rPr lang="en-US" sz="1200" b="1" dirty="0"/>
              <a:t>Bullying</a:t>
            </a:r>
            <a:r>
              <a:rPr lang="en-US" sz="1200" dirty="0"/>
              <a:t> is a separate field (not an Incident Type) that must be completed for every record to indicate if it was a Bullying incident.</a:t>
            </a:r>
          </a:p>
          <a:p>
            <a:pPr marL="185897" indent="-185897">
              <a:buFont typeface="Arial" panose="020B0604020202020204" pitchFamily="34" charset="0"/>
              <a:buChar char="•"/>
            </a:pPr>
            <a:r>
              <a:rPr lang="en-US" sz="1200" dirty="0"/>
              <a:t>Next is </a:t>
            </a:r>
            <a:r>
              <a:rPr lang="en-US" sz="1200" b="1" dirty="0"/>
              <a:t>Incident Type</a:t>
            </a:r>
            <a:r>
              <a:rPr lang="en-US" sz="1200" dirty="0"/>
              <a:t>. There are two Incident Type fields that can be used to describe each incident. More information on using both fields is on slide 34.</a:t>
            </a:r>
          </a:p>
          <a:p>
            <a:pPr marL="185897" indent="-185897">
              <a:buFont typeface="Arial" panose="020B0604020202020204" pitchFamily="34" charset="0"/>
              <a:buChar char="•"/>
            </a:pPr>
            <a:r>
              <a:rPr lang="en-US" sz="1200" dirty="0"/>
              <a:t>After that are the </a:t>
            </a:r>
            <a:r>
              <a:rPr lang="en-US" sz="1200" b="1" dirty="0"/>
              <a:t>Substance</a:t>
            </a:r>
            <a:r>
              <a:rPr lang="en-US" sz="1200" dirty="0"/>
              <a:t> and </a:t>
            </a:r>
            <a:r>
              <a:rPr lang="en-US" sz="1200" b="1" dirty="0"/>
              <a:t>Weapons</a:t>
            </a:r>
            <a:r>
              <a:rPr lang="en-US" sz="1200" dirty="0"/>
              <a:t> fields. Remember that all incidents involving a Substance (including vaping) or Weapons must be reported regardless of sanction (consequence). </a:t>
            </a:r>
          </a:p>
        </p:txBody>
      </p:sp>
      <p:sp>
        <p:nvSpPr>
          <p:cNvPr id="4" name="Slide Number Placeholder 3"/>
          <p:cNvSpPr>
            <a:spLocks noGrp="1"/>
          </p:cNvSpPr>
          <p:nvPr>
            <p:ph type="sldNum" sz="quarter" idx="10"/>
          </p:nvPr>
        </p:nvSpPr>
        <p:spPr/>
        <p:txBody>
          <a:bodyPr/>
          <a:lstStyle/>
          <a:p>
            <a:fld id="{18501D06-CC83-4012-9EC8-6B2290C44ABD}" type="slidenum">
              <a:rPr lang="en-US" smtClean="0"/>
              <a:t>23</a:t>
            </a:fld>
            <a:endParaRPr lang="en-US" dirty="0"/>
          </a:p>
        </p:txBody>
      </p:sp>
    </p:spTree>
    <p:extLst>
      <p:ext uri="{BB962C8B-B14F-4D97-AF65-F5344CB8AC3E}">
        <p14:creationId xmlns:p14="http://schemas.microsoft.com/office/powerpoint/2010/main" val="3302173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252413"/>
            <a:ext cx="5853113" cy="3292475"/>
          </a:xfrm>
        </p:spPr>
      </p:sp>
      <p:sp>
        <p:nvSpPr>
          <p:cNvPr id="3" name="Notes Placeholder 2"/>
          <p:cNvSpPr>
            <a:spLocks noGrp="1"/>
          </p:cNvSpPr>
          <p:nvPr>
            <p:ph type="body" idx="1"/>
          </p:nvPr>
        </p:nvSpPr>
        <p:spPr/>
        <p:txBody>
          <a:bodyPr/>
          <a:lstStyle/>
          <a:p>
            <a:r>
              <a:rPr lang="en-US" sz="1200" b="1" dirty="0"/>
              <a:t>Record Layout Page 3: </a:t>
            </a:r>
          </a:p>
          <a:p>
            <a:endParaRPr lang="en-US" sz="1200" b="1" dirty="0"/>
          </a:p>
          <a:p>
            <a:pPr defTabSz="966612">
              <a:defRPr/>
            </a:pPr>
            <a:r>
              <a:rPr lang="en-US" sz="1200" dirty="0"/>
              <a:t>Next are the</a:t>
            </a:r>
            <a:r>
              <a:rPr lang="en-US" sz="1200" b="1" dirty="0"/>
              <a:t> Victim Type </a:t>
            </a:r>
            <a:r>
              <a:rPr lang="en-US" sz="1200" dirty="0"/>
              <a:t>fields. Some Incident Types require at least one Victim Type to be reported. CSDE does not require specific information on the victim, or how many victims there are, but we do require the category of the victim. The categories are Other Student, Certified Staff, Substitute Teacher, Other Staff and Non-School individual (such as a parent, etc.).</a:t>
            </a:r>
            <a:endParaRPr lang="en-US" sz="1200" b="1" dirty="0"/>
          </a:p>
          <a:p>
            <a:endParaRPr lang="en-US" sz="1200" b="1" dirty="0"/>
          </a:p>
          <a:p>
            <a:r>
              <a:rPr lang="en-US" sz="1200" dirty="0"/>
              <a:t>Here you can see a list of Incident Types that require a Victim Type.  </a:t>
            </a:r>
          </a:p>
          <a:p>
            <a:r>
              <a:rPr lang="en-US" sz="1200" dirty="0"/>
              <a:t> </a:t>
            </a:r>
          </a:p>
          <a:p>
            <a:r>
              <a:rPr lang="en-US" sz="1200" dirty="0"/>
              <a:t>If an Incident results in a </a:t>
            </a:r>
            <a:r>
              <a:rPr lang="en-US" sz="1200" b="1" dirty="0"/>
              <a:t>School-Based Arrest </a:t>
            </a:r>
            <a:r>
              <a:rPr lang="en-US" sz="1200" dirty="0"/>
              <a:t>it must be reported. Note that a School-Based Arrest is an arrest that took place due to an incident that took place on school grounds during the school day or at a school-sponsored event. More information on School-Based Arrests is on slide 36.</a:t>
            </a:r>
          </a:p>
          <a:p>
            <a:r>
              <a:rPr lang="en-US" sz="1200" dirty="0"/>
              <a:t> </a:t>
            </a:r>
          </a:p>
          <a:p>
            <a:r>
              <a:rPr lang="en-US" sz="1200" b="1" dirty="0"/>
              <a:t>Location of Incident </a:t>
            </a:r>
            <a:r>
              <a:rPr lang="en-US" sz="1200" dirty="0"/>
              <a:t>is where the incident took place. There is a code for online (22) as well as a location code for an accumulation of incidents (50) since those are not specific locations.</a:t>
            </a:r>
          </a:p>
          <a:p>
            <a:r>
              <a:rPr lang="en-US" sz="1200" dirty="0"/>
              <a:t> </a:t>
            </a:r>
          </a:p>
          <a:p>
            <a:r>
              <a:rPr lang="en-US" sz="1200" b="1" dirty="0"/>
              <a:t>School Sponsored </a:t>
            </a:r>
            <a:r>
              <a:rPr lang="en-US" sz="1200" dirty="0"/>
              <a:t>is used to indicate if the incident took place during the school day or at a school-sponsored event (such as an evening concert or sporting event).</a:t>
            </a:r>
          </a:p>
          <a:p>
            <a:r>
              <a:rPr lang="en-US" sz="1200" dirty="0"/>
              <a:t> </a:t>
            </a:r>
          </a:p>
          <a:p>
            <a:r>
              <a:rPr lang="en-US" sz="1200" b="1" dirty="0"/>
              <a:t>Education Provided </a:t>
            </a:r>
            <a:r>
              <a:rPr lang="en-US" sz="1200" dirty="0"/>
              <a:t>is the type of education a student receives during their sanction. This field is especially important for expelled students.</a:t>
            </a:r>
          </a:p>
        </p:txBody>
      </p:sp>
      <p:sp>
        <p:nvSpPr>
          <p:cNvPr id="4" name="Slide Number Placeholder 3"/>
          <p:cNvSpPr>
            <a:spLocks noGrp="1"/>
          </p:cNvSpPr>
          <p:nvPr>
            <p:ph type="sldNum" sz="quarter" idx="10"/>
          </p:nvPr>
        </p:nvSpPr>
        <p:spPr/>
        <p:txBody>
          <a:bodyPr/>
          <a:lstStyle/>
          <a:p>
            <a:fld id="{18501D06-CC83-4012-9EC8-6B2290C44ABD}" type="slidenum">
              <a:rPr lang="en-US" smtClean="0"/>
              <a:t>24</a:t>
            </a:fld>
            <a:endParaRPr lang="en-US" dirty="0"/>
          </a:p>
        </p:txBody>
      </p:sp>
    </p:spTree>
    <p:extLst>
      <p:ext uri="{BB962C8B-B14F-4D97-AF65-F5344CB8AC3E}">
        <p14:creationId xmlns:p14="http://schemas.microsoft.com/office/powerpoint/2010/main" val="4861482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Record Layout Page 4:  </a:t>
            </a:r>
            <a:r>
              <a:rPr lang="en-US" dirty="0"/>
              <a:t>On page 4 you will see there are two fields available for the </a:t>
            </a:r>
            <a:r>
              <a:rPr lang="en-US" b="1" dirty="0"/>
              <a:t>Sanction</a:t>
            </a:r>
            <a:r>
              <a:rPr lang="en-US" dirty="0"/>
              <a:t>.  There are three additional fields associated with the Sanction (consequence) fields: </a:t>
            </a:r>
            <a:r>
              <a:rPr lang="en-US" b="1" dirty="0"/>
              <a:t>Days Sanctioned, Days Served</a:t>
            </a:r>
            <a:r>
              <a:rPr lang="en-US" dirty="0"/>
              <a:t>, and </a:t>
            </a:r>
            <a:r>
              <a:rPr lang="en-US" b="1" dirty="0"/>
              <a:t>Days to Carryover</a:t>
            </a:r>
            <a:r>
              <a:rPr lang="en-US" dirty="0"/>
              <a:t>. The number of Days Sanctioned is the total number of days the student is supposed to be sanctioned, the Number of Days Served is the actual number of days the student completed the sanction (example: student transferred to another Reporting District mid-suspension), and the Carryover Days are the number of days that the student will be sanctioned the next school year (example: an incident took place at the end of the school year in June and the sanction could not be completed that school year). </a:t>
            </a:r>
          </a:p>
          <a:p>
            <a:r>
              <a:rPr lang="en-US" dirty="0"/>
              <a:t> </a:t>
            </a:r>
          </a:p>
          <a:p>
            <a:r>
              <a:rPr lang="en-US" dirty="0"/>
              <a:t>All three of the “Days” fields must be reported in increments of .25 or one quarter of a school day. Note that any amount over .5 is considered over 90 minutes. 90 minutes is an important parameter because once a student is removed from class for 90 minutes or more that is legally considered an ISS. If a student is sitting outside of the principal’s office for 91 minutes, by law, that is considered an ISS. See slide 39 for statute information.</a:t>
            </a:r>
          </a:p>
          <a:p>
            <a:r>
              <a:rPr lang="en-US" dirty="0"/>
              <a:t> </a:t>
            </a:r>
          </a:p>
          <a:p>
            <a:r>
              <a:rPr lang="en-US" b="1" dirty="0"/>
              <a:t>Referring Party </a:t>
            </a:r>
            <a:r>
              <a:rPr lang="en-US" dirty="0"/>
              <a:t>is the person who reported the student while </a:t>
            </a:r>
            <a:r>
              <a:rPr lang="en-US" b="1" dirty="0"/>
              <a:t>Party Taking Action </a:t>
            </a:r>
            <a:r>
              <a:rPr lang="en-US" dirty="0"/>
              <a:t>is the person who sanctioned the student.</a:t>
            </a:r>
          </a:p>
          <a:p>
            <a:r>
              <a:rPr lang="en-US" dirty="0"/>
              <a:t> </a:t>
            </a:r>
          </a:p>
          <a:p>
            <a:r>
              <a:rPr lang="en-US" b="1" dirty="0"/>
              <a:t>Memo</a:t>
            </a:r>
            <a:r>
              <a:rPr lang="en-US" dirty="0"/>
              <a:t> is an optional field where your Reporting District can include a few sentences about the incident. This field is not used for analysis.</a:t>
            </a:r>
          </a:p>
          <a:p>
            <a:r>
              <a:rPr lang="en-US" dirty="0"/>
              <a:t> </a:t>
            </a:r>
          </a:p>
          <a:p>
            <a:r>
              <a:rPr lang="en-US" dirty="0"/>
              <a:t>The ITN or </a:t>
            </a:r>
            <a:r>
              <a:rPr lang="en-US" b="1" dirty="0"/>
              <a:t>Incident Tracking Number </a:t>
            </a:r>
            <a:r>
              <a:rPr lang="en-US" dirty="0"/>
              <a:t>is a unique number assigned by the ED166 once an incident is successfully reported.  The ITN number is used if you are trying to batch update records that have already been reported in the ED166.  To update a record this number must be included in the batch, otherwise the system will recognize the record as a new record.</a:t>
            </a:r>
          </a:p>
          <a:p>
            <a:r>
              <a:rPr lang="en-US" dirty="0"/>
              <a:t> </a:t>
            </a:r>
          </a:p>
          <a:p>
            <a:r>
              <a:rPr lang="en-US" dirty="0"/>
              <a:t>The </a:t>
            </a:r>
            <a:r>
              <a:rPr lang="en-US" b="1" dirty="0"/>
              <a:t>District ID </a:t>
            </a:r>
            <a:r>
              <a:rPr lang="en-US" dirty="0"/>
              <a:t>is the local ID number used by your Reporting District which is often shorter and therefore easier to work with than the SASID.</a:t>
            </a:r>
          </a:p>
          <a:p>
            <a:r>
              <a:rPr lang="en-US" dirty="0"/>
              <a:t> </a:t>
            </a:r>
          </a:p>
          <a:p>
            <a:r>
              <a:rPr lang="en-US" dirty="0"/>
              <a:t>The </a:t>
            </a:r>
            <a:r>
              <a:rPr lang="en-US" b="1" dirty="0"/>
              <a:t>Reserved Field </a:t>
            </a:r>
            <a:r>
              <a:rPr lang="en-US" dirty="0"/>
              <a:t>is a placeholder field that will be used for any future updates needed.</a:t>
            </a:r>
          </a:p>
          <a:p>
            <a:r>
              <a:rPr lang="en-US" dirty="0"/>
              <a:t> </a:t>
            </a:r>
          </a:p>
          <a:p>
            <a:r>
              <a:rPr lang="en-US" dirty="0"/>
              <a:t>Finally, the </a:t>
            </a:r>
            <a:r>
              <a:rPr lang="en-US" b="1" dirty="0"/>
              <a:t>End of Record Marker</a:t>
            </a:r>
            <a:r>
              <a:rPr lang="en-US" dirty="0"/>
              <a:t> is simply the letter X.  This marker signifies to our database to move onto the next line to read the next record. Your state reporting feature will automatically populate this field.</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25</a:t>
            </a:fld>
            <a:endParaRPr lang="en-US"/>
          </a:p>
        </p:txBody>
      </p:sp>
    </p:spTree>
    <p:extLst>
      <p:ext uri="{BB962C8B-B14F-4D97-AF65-F5344CB8AC3E}">
        <p14:creationId xmlns:p14="http://schemas.microsoft.com/office/powerpoint/2010/main" val="36158989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dirty="0"/>
              <a:t>Record Layout Page 5:  </a:t>
            </a:r>
            <a:r>
              <a:rPr lang="en-US" dirty="0"/>
              <a:t>The code tables begin on page 5 of the Record Layout. First is </a:t>
            </a:r>
            <a:r>
              <a:rPr lang="en-US" b="1" dirty="0"/>
              <a:t>Reporting District</a:t>
            </a:r>
            <a:r>
              <a:rPr lang="en-US" dirty="0"/>
              <a:t>. Remember that this can only be your Reporting District.</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26</a:t>
            </a:fld>
            <a:endParaRPr lang="en-US"/>
          </a:p>
        </p:txBody>
      </p:sp>
    </p:spTree>
    <p:extLst>
      <p:ext uri="{BB962C8B-B14F-4D97-AF65-F5344CB8AC3E}">
        <p14:creationId xmlns:p14="http://schemas.microsoft.com/office/powerpoint/2010/main" val="861668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Record Layout Pages 6-10: </a:t>
            </a:r>
            <a:r>
              <a:rPr lang="en-US" b="0" dirty="0"/>
              <a:t>These pages contain the </a:t>
            </a:r>
            <a:r>
              <a:rPr lang="en-US" b="1" dirty="0">
                <a:solidFill>
                  <a:schemeClr val="tx2">
                    <a:lumMod val="60000"/>
                    <a:lumOff val="40000"/>
                  </a:schemeClr>
                </a:solidFill>
              </a:rPr>
              <a:t>Incident Types</a:t>
            </a:r>
            <a:r>
              <a:rPr lang="en-US" dirty="0"/>
              <a:t>. The Incident Types are listed by category.  Note that the first column contains the Incident Type Code, followed by the name of the code and then a description. There are two important columns at the end. The first is Other, which indicates if the code is Serious or requires a Victim. Remember all Serious incidents must be reported regardless of Sanction.  The last column is “OK Under PK-2 Law”. This law is explained in more detail on slide 37.</a:t>
            </a:r>
          </a:p>
          <a:p>
            <a:endParaRPr lang="en-US" dirty="0"/>
          </a:p>
          <a:p>
            <a:r>
              <a:rPr lang="en-US" dirty="0"/>
              <a:t>The Incident Type categories are: </a:t>
            </a:r>
          </a:p>
          <a:p>
            <a:pPr marL="185897" indent="-185897">
              <a:buFont typeface="Arial" panose="020B0604020202020204" pitchFamily="34" charset="0"/>
              <a:buChar char="•"/>
            </a:pPr>
            <a:r>
              <a:rPr lang="en-US" dirty="0"/>
              <a:t>Fighting/battery</a:t>
            </a:r>
          </a:p>
          <a:p>
            <a:pPr marL="185897" indent="-185897">
              <a:buFont typeface="Arial" panose="020B0604020202020204" pitchFamily="34" charset="0"/>
              <a:buChar char="•"/>
            </a:pPr>
            <a:r>
              <a:rPr lang="en-US" dirty="0"/>
              <a:t>Personally threatening behavior</a:t>
            </a:r>
          </a:p>
          <a:p>
            <a:pPr marL="185897" indent="-185897">
              <a:buFont typeface="Arial" panose="020B0604020202020204" pitchFamily="34" charset="0"/>
              <a:buChar char="•"/>
            </a:pPr>
            <a:r>
              <a:rPr lang="en-US" dirty="0"/>
              <a:t>Physical/Verbal confrontation</a:t>
            </a:r>
          </a:p>
          <a:p>
            <a:pPr marL="185897" indent="-185897">
              <a:buFont typeface="Arial" panose="020B0604020202020204" pitchFamily="34" charset="0"/>
              <a:buChar char="•"/>
            </a:pPr>
            <a:r>
              <a:rPr lang="en-US" dirty="0"/>
              <a:t>Property Damage</a:t>
            </a:r>
          </a:p>
          <a:p>
            <a:pPr marL="185897" indent="-185897">
              <a:buFont typeface="Arial" panose="020B0604020202020204" pitchFamily="34" charset="0"/>
              <a:buChar char="•"/>
            </a:pPr>
            <a:r>
              <a:rPr lang="en-US" dirty="0"/>
              <a:t>School Policy Violations.</a:t>
            </a:r>
            <a:r>
              <a:rPr lang="en-US" baseline="0" dirty="0"/>
              <a:t> Notice that </a:t>
            </a:r>
            <a:r>
              <a:rPr lang="en-US" dirty="0"/>
              <a:t>this category has the most Incident Types. This category also does not contain any “Serious” incidents so these Incident Types should only be reported if only ending in an ISS, OSS, Expulsion or Bus Suspension. </a:t>
            </a:r>
          </a:p>
          <a:p>
            <a:pPr marL="185897" indent="-185897">
              <a:buFont typeface="Arial" panose="020B0604020202020204" pitchFamily="34" charset="0"/>
              <a:buChar char="•"/>
            </a:pPr>
            <a:r>
              <a:rPr lang="en-US" dirty="0"/>
              <a:t>Theft/Theft Related Behaviors</a:t>
            </a:r>
          </a:p>
          <a:p>
            <a:pPr marL="185897" indent="-185897">
              <a:buFont typeface="Arial" panose="020B0604020202020204" pitchFamily="34" charset="0"/>
              <a:buChar char="•"/>
            </a:pPr>
            <a:r>
              <a:rPr lang="en-US" dirty="0"/>
              <a:t>Sexually Related behavior</a:t>
            </a:r>
          </a:p>
          <a:p>
            <a:pPr marL="185897" indent="-185897">
              <a:buFont typeface="Arial" panose="020B0604020202020204" pitchFamily="34" charset="0"/>
              <a:buChar char="•"/>
            </a:pPr>
            <a:r>
              <a:rPr lang="en-US" dirty="0"/>
              <a:t>Violent Crimes Against Persons</a:t>
            </a:r>
          </a:p>
          <a:p>
            <a:pPr marL="185897" indent="-185897">
              <a:buFont typeface="Arial" panose="020B0604020202020204" pitchFamily="34" charset="0"/>
              <a:buChar char="•"/>
            </a:pPr>
            <a:r>
              <a:rPr lang="en-US" dirty="0"/>
              <a:t>Weapons</a:t>
            </a:r>
          </a:p>
          <a:p>
            <a:pPr marL="185897" indent="-185897">
              <a:buFont typeface="Arial" panose="020B0604020202020204" pitchFamily="34" charset="0"/>
              <a:buChar char="•"/>
            </a:pPr>
            <a:r>
              <a:rPr lang="en-US" dirty="0"/>
              <a:t>Drugs</a:t>
            </a:r>
          </a:p>
          <a:p>
            <a:pPr marL="185897" indent="-185897">
              <a:buFont typeface="Arial" panose="020B0604020202020204" pitchFamily="34" charset="0"/>
              <a:buChar char="•"/>
            </a:pPr>
            <a:endParaRPr lang="en-US" dirty="0"/>
          </a:p>
          <a:p>
            <a:r>
              <a:rPr lang="en-US" dirty="0"/>
              <a:t>These categories are consistent with how the data is publicly reported on EdSight.</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27</a:t>
            </a:fld>
            <a:endParaRPr lang="en-US"/>
          </a:p>
        </p:txBody>
      </p:sp>
    </p:spTree>
    <p:extLst>
      <p:ext uri="{BB962C8B-B14F-4D97-AF65-F5344CB8AC3E}">
        <p14:creationId xmlns:p14="http://schemas.microsoft.com/office/powerpoint/2010/main" val="31283617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Record Layout Page 10: </a:t>
            </a:r>
            <a:r>
              <a:rPr lang="en-US" dirty="0"/>
              <a:t>Notice that there is only one code for both</a:t>
            </a:r>
            <a:r>
              <a:rPr lang="en-US" baseline="0" dirty="0"/>
              <a:t> Weapons and Drugs (3700 and 3800) in the Incident Type table. This is because there are</a:t>
            </a:r>
            <a:r>
              <a:rPr lang="en-US" dirty="0"/>
              <a:t> separate fields with additional code lists. For example, if a student was in a fight and has a substance on them you may choose to use a fight code as the Incident Type and then use the </a:t>
            </a:r>
            <a:r>
              <a:rPr lang="en-US" b="1" dirty="0"/>
              <a:t>Substance Involvement </a:t>
            </a:r>
            <a:r>
              <a:rPr lang="en-US" dirty="0"/>
              <a:t>field to provide that additional piece of information. </a:t>
            </a:r>
          </a:p>
          <a:p>
            <a:endParaRPr lang="en-US" b="1" dirty="0"/>
          </a:p>
          <a:p>
            <a:r>
              <a:rPr lang="en-US" dirty="0"/>
              <a:t>The </a:t>
            </a:r>
            <a:r>
              <a:rPr lang="en-US" b="1" dirty="0"/>
              <a:t>Weapons</a:t>
            </a:r>
            <a:r>
              <a:rPr lang="en-US" dirty="0"/>
              <a:t> categories are:</a:t>
            </a:r>
          </a:p>
          <a:p>
            <a:pPr marL="628650" lvl="1" indent="-171450">
              <a:buFont typeface="Arial" panose="020B0604020202020204" pitchFamily="34" charset="0"/>
              <a:buChar char="•"/>
            </a:pPr>
            <a:r>
              <a:rPr lang="en-US" dirty="0"/>
              <a:t>Knives and Bladed Objects</a:t>
            </a:r>
          </a:p>
          <a:p>
            <a:pPr marL="628650" lvl="1" indent="-171450">
              <a:buFont typeface="Arial" panose="020B0604020202020204" pitchFamily="34" charset="0"/>
              <a:buChar char="•"/>
            </a:pPr>
            <a:r>
              <a:rPr lang="en-US" dirty="0"/>
              <a:t>Guns of Any Type and Related Items</a:t>
            </a:r>
          </a:p>
          <a:p>
            <a:pPr marL="628650" lvl="1" indent="-171450">
              <a:buFont typeface="Arial" panose="020B0604020202020204" pitchFamily="34" charset="0"/>
              <a:buChar char="•"/>
            </a:pPr>
            <a:r>
              <a:rPr lang="en-US" dirty="0"/>
              <a:t>Explosives/Incendiary Devices</a:t>
            </a:r>
          </a:p>
          <a:p>
            <a:pPr marL="628650" lvl="1" indent="-171450">
              <a:buFont typeface="Arial" panose="020B0604020202020204" pitchFamily="34" charset="0"/>
              <a:buChar char="•"/>
            </a:pPr>
            <a:r>
              <a:rPr lang="en-US" dirty="0"/>
              <a:t>Projectiles and Related Items</a:t>
            </a:r>
          </a:p>
          <a:p>
            <a:pPr marL="628650" lvl="1" indent="-171450">
              <a:buFont typeface="Arial" panose="020B0604020202020204" pitchFamily="34" charset="0"/>
              <a:buChar char="•"/>
            </a:pPr>
            <a:r>
              <a:rPr lang="en-US" dirty="0"/>
              <a:t>Other Weapons</a:t>
            </a:r>
          </a:p>
          <a:p>
            <a:pPr marL="628650" lvl="1" indent="-171450">
              <a:buFont typeface="Arial" panose="020B0604020202020204" pitchFamily="34" charset="0"/>
              <a:buChar char="•"/>
            </a:pPr>
            <a:r>
              <a:rPr lang="en-US" dirty="0"/>
              <a:t>Everyday Objects</a:t>
            </a:r>
          </a:p>
          <a:p>
            <a:pPr marL="628650" lvl="1" indent="-171450">
              <a:buFont typeface="Arial" panose="020B0604020202020204" pitchFamily="34" charset="0"/>
              <a:buChar char="•"/>
            </a:pPr>
            <a:r>
              <a:rPr lang="en-US" dirty="0"/>
              <a:t>Other Weapon Related Offenses</a:t>
            </a:r>
          </a:p>
          <a:p>
            <a:endParaRPr lang="en-US" dirty="0"/>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28</a:t>
            </a:fld>
            <a:endParaRPr lang="en-US"/>
          </a:p>
        </p:txBody>
      </p:sp>
    </p:spTree>
    <p:extLst>
      <p:ext uri="{BB962C8B-B14F-4D97-AF65-F5344CB8AC3E}">
        <p14:creationId xmlns:p14="http://schemas.microsoft.com/office/powerpoint/2010/main" val="20389553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Record Layout Page 11: </a:t>
            </a:r>
            <a:r>
              <a:rPr lang="en-US" b="0" dirty="0"/>
              <a:t>Pa</a:t>
            </a:r>
            <a:r>
              <a:rPr lang="en-US" dirty="0"/>
              <a:t>ge 11 begins with the Guns of Any Type and Related Items and Explosives/Incendiary Devices categories. </a:t>
            </a:r>
          </a:p>
          <a:p>
            <a:endParaRPr lang="en-US" dirty="0"/>
          </a:p>
          <a:p>
            <a:r>
              <a:rPr lang="en-US" dirty="0"/>
              <a:t>Note there are red boxes around the following codes:</a:t>
            </a:r>
          </a:p>
          <a:p>
            <a:pPr marL="181240" indent="-181240">
              <a:buFont typeface="Arial" panose="020B0604020202020204" pitchFamily="34" charset="0"/>
              <a:buChar char="•"/>
            </a:pPr>
            <a:r>
              <a:rPr lang="en-US" dirty="0"/>
              <a:t>3711 - Handgun</a:t>
            </a:r>
          </a:p>
          <a:p>
            <a:pPr marL="181240" indent="-181240">
              <a:buFont typeface="Arial" panose="020B0604020202020204" pitchFamily="34" charset="0"/>
              <a:buChar char="•"/>
            </a:pPr>
            <a:r>
              <a:rPr lang="en-US" dirty="0"/>
              <a:t>3712 - Rifle/Shotgun</a:t>
            </a:r>
          </a:p>
          <a:p>
            <a:pPr marL="181240" indent="-181240">
              <a:buFont typeface="Arial" panose="020B0604020202020204" pitchFamily="34" charset="0"/>
              <a:buChar char="•"/>
            </a:pPr>
            <a:r>
              <a:rPr lang="en-US" dirty="0"/>
              <a:t>3720 - Explosive Device</a:t>
            </a:r>
          </a:p>
          <a:p>
            <a:endParaRPr lang="en-US" dirty="0"/>
          </a:p>
          <a:p>
            <a:r>
              <a:rPr lang="en-US" dirty="0"/>
              <a:t>If you report a record with one of these weapons the Gun-Free Schools Act of 1994 indicates that states receiving federal funds require a law where an Reporting District must expel a student who was determined to have brought a weapon to school. If your district does not code a record in this way, we will reach out to you to verify your coding prior to freezing the file.</a:t>
            </a:r>
          </a:p>
        </p:txBody>
      </p:sp>
      <p:sp>
        <p:nvSpPr>
          <p:cNvPr id="4" name="Slide Number Placeholder 3"/>
          <p:cNvSpPr>
            <a:spLocks noGrp="1"/>
          </p:cNvSpPr>
          <p:nvPr>
            <p:ph type="sldNum" sz="quarter" idx="5"/>
          </p:nvPr>
        </p:nvSpPr>
        <p:spPr/>
        <p:txBody>
          <a:bodyPr/>
          <a:lstStyle/>
          <a:p>
            <a:fld id="{D19A5E30-BEC5-4ADD-805D-B470BD9E9C4C}" type="slidenum">
              <a:rPr lang="en-US" smtClean="0"/>
              <a:t>29</a:t>
            </a:fld>
            <a:endParaRPr lang="en-US"/>
          </a:p>
        </p:txBody>
      </p:sp>
    </p:spTree>
    <p:extLst>
      <p:ext uri="{BB962C8B-B14F-4D97-AF65-F5344CB8AC3E}">
        <p14:creationId xmlns:p14="http://schemas.microsoft.com/office/powerpoint/2010/main" val="7686271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Record Layout Page 12</a:t>
            </a:r>
            <a:r>
              <a:rPr lang="en-US" dirty="0"/>
              <a:t>: Remember that all substances must be reported regardless of Sanction. Like the previous tables they are categorized:</a:t>
            </a:r>
          </a:p>
          <a:p>
            <a:endParaRPr lang="en-US" dirty="0"/>
          </a:p>
          <a:p>
            <a:pPr marL="185897" indent="-185897">
              <a:buFont typeface="Arial" panose="020B0604020202020204" pitchFamily="34" charset="0"/>
              <a:buChar char="•"/>
            </a:pPr>
            <a:r>
              <a:rPr lang="en-US" dirty="0"/>
              <a:t>Alcohol</a:t>
            </a:r>
          </a:p>
          <a:p>
            <a:pPr marL="185897" indent="-185897">
              <a:buFont typeface="Arial" panose="020B0604020202020204" pitchFamily="34" charset="0"/>
              <a:buChar char="•"/>
            </a:pPr>
            <a:r>
              <a:rPr lang="en-US" dirty="0"/>
              <a:t>Illegal Drugs</a:t>
            </a:r>
          </a:p>
          <a:p>
            <a:pPr marL="185897" indent="-185897">
              <a:buFont typeface="Arial" panose="020B0604020202020204" pitchFamily="34" charset="0"/>
              <a:buChar char="•"/>
            </a:pPr>
            <a:r>
              <a:rPr lang="en-US" dirty="0"/>
              <a:t>Prescription Drugs</a:t>
            </a:r>
          </a:p>
          <a:p>
            <a:pPr marL="185897" indent="-185897">
              <a:buFont typeface="Arial" panose="020B0604020202020204" pitchFamily="34" charset="0"/>
              <a:buChar char="•"/>
            </a:pPr>
            <a:r>
              <a:rPr lang="en-US" dirty="0"/>
              <a:t>Over the Counter Drugs</a:t>
            </a:r>
          </a:p>
          <a:p>
            <a:pPr marL="185897" indent="-185897">
              <a:buFont typeface="Arial" panose="020B0604020202020204" pitchFamily="34" charset="0"/>
              <a:buChar char="•"/>
            </a:pPr>
            <a:r>
              <a:rPr lang="en-US" dirty="0"/>
              <a:t>Tobacco and ENDS - Electronic Nicotine Delivery Systems, better known as vaping or e-cigarettes. Both Tobacco and e-cigarettes are highly underreported.  Note that the ENDS codes only pertain to tobacco based vaping device. Be sure to use the marijuana codes if applicable.</a:t>
            </a:r>
          </a:p>
        </p:txBody>
      </p:sp>
      <p:sp>
        <p:nvSpPr>
          <p:cNvPr id="4" name="Slide Number Placeholder 3"/>
          <p:cNvSpPr>
            <a:spLocks noGrp="1"/>
          </p:cNvSpPr>
          <p:nvPr>
            <p:ph type="sldNum" sz="quarter" idx="5"/>
          </p:nvPr>
        </p:nvSpPr>
        <p:spPr/>
        <p:txBody>
          <a:bodyPr/>
          <a:lstStyle/>
          <a:p>
            <a:fld id="{D19A5E30-BEC5-4ADD-805D-B470BD9E9C4C}" type="slidenum">
              <a:rPr lang="en-US" smtClean="0"/>
              <a:t>30</a:t>
            </a:fld>
            <a:endParaRPr lang="en-US"/>
          </a:p>
        </p:txBody>
      </p:sp>
    </p:spTree>
    <p:extLst>
      <p:ext uri="{BB962C8B-B14F-4D97-AF65-F5344CB8AC3E}">
        <p14:creationId xmlns:p14="http://schemas.microsoft.com/office/powerpoint/2010/main" val="7053295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Record Layout Pages 13-14: </a:t>
            </a:r>
            <a:r>
              <a:rPr lang="en-US" b="0" dirty="0"/>
              <a:t>Next is the Sanction Codes table.</a:t>
            </a:r>
            <a:r>
              <a:rPr lang="en-US" b="0" baseline="0" dirty="0"/>
              <a:t> T</a:t>
            </a:r>
            <a:r>
              <a:rPr lang="en-US" b="0" dirty="0"/>
              <a:t>he most common ones are:</a:t>
            </a:r>
          </a:p>
          <a:p>
            <a:pPr marL="185897" indent="-185897">
              <a:buFont typeface="Arial" panose="020B0604020202020204" pitchFamily="34" charset="0"/>
              <a:buChar char="•"/>
            </a:pPr>
            <a:r>
              <a:rPr lang="en-US" b="0" dirty="0"/>
              <a:t>1000 Expulsion</a:t>
            </a:r>
          </a:p>
          <a:p>
            <a:pPr marL="185897" indent="-185897">
              <a:buFont typeface="Arial" panose="020B0604020202020204" pitchFamily="34" charset="0"/>
              <a:buChar char="•"/>
            </a:pPr>
            <a:r>
              <a:rPr lang="en-US" b="0" dirty="0"/>
              <a:t>1010 OSS</a:t>
            </a:r>
          </a:p>
          <a:p>
            <a:pPr marL="185897" indent="-185897">
              <a:buFont typeface="Arial" panose="020B0604020202020204" pitchFamily="34" charset="0"/>
              <a:buChar char="•"/>
            </a:pPr>
            <a:r>
              <a:rPr lang="en-US" b="0" dirty="0"/>
              <a:t>1020 ISS</a:t>
            </a:r>
          </a:p>
          <a:p>
            <a:endParaRPr lang="en-US" b="0" dirty="0"/>
          </a:p>
          <a:p>
            <a:r>
              <a:rPr lang="en-US" b="0" dirty="0"/>
              <a:t>In addition to these it’s important to be aware of:</a:t>
            </a:r>
          </a:p>
          <a:p>
            <a:pPr marL="181240" indent="-181240">
              <a:buFont typeface="Arial" panose="020B0604020202020204" pitchFamily="34" charset="0"/>
              <a:buChar char="•"/>
            </a:pPr>
            <a:r>
              <a:rPr lang="en-US" b="0" dirty="0"/>
              <a:t>1001 Suspended Pending Expulsion</a:t>
            </a:r>
          </a:p>
          <a:p>
            <a:pPr marL="181240" indent="-181240">
              <a:buFont typeface="Arial" panose="020B0604020202020204" pitchFamily="34" charset="0"/>
              <a:buChar char="•"/>
            </a:pPr>
            <a:r>
              <a:rPr lang="en-US" b="0" dirty="0"/>
              <a:t>1002 Expulsion Reinstated</a:t>
            </a:r>
          </a:p>
          <a:p>
            <a:endParaRPr lang="en-US" b="0" dirty="0"/>
          </a:p>
          <a:p>
            <a:r>
              <a:rPr lang="en-US" b="0" dirty="0"/>
              <a:t>These two are important to note because the code Suspended Pending Expulsion will need to be updated prior to Certification unless the expulsion hearing is continued into the next school year.  Expulsion reinstated is used if your Reporting District has a student who was expelled and then was allowed back in school as part of an agreement plan, and then that student then violates agreement.</a:t>
            </a:r>
          </a:p>
          <a:p>
            <a:endParaRPr lang="en-US" b="0" dirty="0"/>
          </a:p>
          <a:p>
            <a:r>
              <a:rPr lang="en-US" b="0" dirty="0"/>
              <a:t>One other Sanction Code to note is 1090 No Sanction. This code is used if your district is reporting a serious incident that did not end in a sanction.</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31</a:t>
            </a:fld>
            <a:endParaRPr lang="en-US"/>
          </a:p>
        </p:txBody>
      </p:sp>
    </p:spTree>
    <p:extLst>
      <p:ext uri="{BB962C8B-B14F-4D97-AF65-F5344CB8AC3E}">
        <p14:creationId xmlns:p14="http://schemas.microsoft.com/office/powerpoint/2010/main" val="26847093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Record Layout Page 15: </a:t>
            </a:r>
            <a:r>
              <a:rPr lang="en-US" b="0" dirty="0"/>
              <a:t>O</a:t>
            </a:r>
            <a:r>
              <a:rPr lang="en-US" dirty="0"/>
              <a:t>n page 15 are the </a:t>
            </a:r>
            <a:r>
              <a:rPr lang="en-US" b="1" dirty="0"/>
              <a:t>Education Provided </a:t>
            </a:r>
            <a:r>
              <a:rPr lang="en-US" dirty="0"/>
              <a:t>codes. These codes are especially important when reporting Expulsions. At the bottom of this table are footnotes pertaining to Expulsions. By law, LEA’s are required to provide an appropriate alternative education to any student who is under the age of 16 and expelled or and any student 16-18 who is expelled for the first time and wants to continue their education. There are links to documentation detailing appropriate alternative education both at the bottom of this table and on the Help Site. The codes that fulfill the appropriate alternative education definition are identified in the definitions.</a:t>
            </a:r>
          </a:p>
          <a:p>
            <a:endParaRPr lang="en-US" dirty="0"/>
          </a:p>
          <a:p>
            <a:r>
              <a:rPr lang="en-US" dirty="0"/>
              <a:t>See slides 38-39 for statute information.</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32</a:t>
            </a:fld>
            <a:endParaRPr lang="en-US"/>
          </a:p>
        </p:txBody>
      </p:sp>
    </p:spTree>
    <p:extLst>
      <p:ext uri="{BB962C8B-B14F-4D97-AF65-F5344CB8AC3E}">
        <p14:creationId xmlns:p14="http://schemas.microsoft.com/office/powerpoint/2010/main" val="32725160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Record Layout Page 16: </a:t>
            </a:r>
            <a:r>
              <a:rPr lang="en-US" dirty="0"/>
              <a:t>On page 16 is the </a:t>
            </a:r>
            <a:r>
              <a:rPr lang="en-US" b="1" dirty="0"/>
              <a:t>Party Taking Action </a:t>
            </a:r>
            <a:r>
              <a:rPr lang="en-US" dirty="0"/>
              <a:t>code list – this is the individual that sanctioned the student. If a student is expelled a hearing must take place and an administrator cannot expel a student. </a:t>
            </a:r>
          </a:p>
          <a:p>
            <a:r>
              <a:rPr lang="en-US" dirty="0"/>
              <a:t> </a:t>
            </a:r>
          </a:p>
          <a:p>
            <a:r>
              <a:rPr lang="en-US" dirty="0"/>
              <a:t>The next table is the </a:t>
            </a:r>
            <a:r>
              <a:rPr lang="en-US" b="1" dirty="0"/>
              <a:t>Location of Incident</a:t>
            </a:r>
            <a:r>
              <a:rPr lang="en-US" dirty="0"/>
              <a:t>. These codes are categorized by On-Campus, Off-Campus, and then Other. Other includes online as well as if a reportable incident took place because of an accumulation of incidents. </a:t>
            </a:r>
          </a:p>
          <a:p>
            <a:endParaRPr lang="en-US" dirty="0"/>
          </a:p>
          <a:p>
            <a:pPr lvl="1"/>
            <a:r>
              <a:rPr lang="en-US" b="1" dirty="0"/>
              <a:t>EXAMPLE: </a:t>
            </a:r>
            <a:r>
              <a:rPr lang="en-US" dirty="0"/>
              <a:t>a student was suspended after numerous detentions not served.</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33</a:t>
            </a:fld>
            <a:endParaRPr lang="en-US"/>
          </a:p>
        </p:txBody>
      </p:sp>
    </p:spTree>
    <p:extLst>
      <p:ext uri="{BB962C8B-B14F-4D97-AF65-F5344CB8AC3E}">
        <p14:creationId xmlns:p14="http://schemas.microsoft.com/office/powerpoint/2010/main" val="9541956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Record Layout Page 17: </a:t>
            </a:r>
            <a:r>
              <a:rPr lang="en-US" dirty="0"/>
              <a:t>The </a:t>
            </a:r>
            <a:r>
              <a:rPr lang="en-US" b="1" dirty="0"/>
              <a:t>Referring Party </a:t>
            </a:r>
            <a:r>
              <a:rPr lang="en-US" dirty="0"/>
              <a:t>is the individual who reported the student. Note that there is a code for an anonymous tip as well as a parent.</a:t>
            </a:r>
          </a:p>
          <a:p>
            <a:r>
              <a:rPr lang="en-US" dirty="0"/>
              <a:t> </a:t>
            </a:r>
          </a:p>
          <a:p>
            <a:r>
              <a:rPr lang="en-US" dirty="0"/>
              <a:t>The final table is the</a:t>
            </a:r>
            <a:r>
              <a:rPr lang="en-US" b="1" dirty="0"/>
              <a:t> Bullying </a:t>
            </a:r>
            <a:r>
              <a:rPr lang="en-US" dirty="0"/>
              <a:t>codes. Remember that all incidents must have the Bullying field completed so you must indicate if each incident was a bullying incident. If a Bullying incident did take place your Reporting District must select if the incident was Bullying of a Protected Class or Bullying Non-Protected Class. Protected classes include incidents based on Race, Color, Religion, Ancestry, National origin, Gender, Sexual orientation, Gender identity or expression, Mental/Physical /developmental/sensory disability, or the victim is associated with a group with one of these characteristics.</a:t>
            </a:r>
          </a:p>
          <a:p>
            <a:endParaRPr lang="en-US" dirty="0"/>
          </a:p>
          <a:p>
            <a:r>
              <a:rPr lang="en-US" b="1" dirty="0"/>
              <a:t>EXAMPLE: </a:t>
            </a:r>
            <a:r>
              <a:rPr lang="en-US" dirty="0"/>
              <a:t>If there is a student who does not have a physical disability, but they are friends with a group of students who do have physical disabilities and are subsequently bullied because of that relationship the incident would fall under Bullying of a Protected Class (since the student was associated with a protected class). </a:t>
            </a:r>
          </a:p>
          <a:p>
            <a:endParaRPr lang="en-US" dirty="0"/>
          </a:p>
          <a:p>
            <a:r>
              <a:rPr lang="en-US" dirty="0"/>
              <a:t>An Incident Type code is required in addition to saying yes in the Bullying field. Common Incident Type codes for Bullying incidents are:</a:t>
            </a:r>
          </a:p>
          <a:p>
            <a:r>
              <a:rPr lang="en-US" dirty="0"/>
              <a:t>• 1800 – Harassment (non-sexual)</a:t>
            </a:r>
          </a:p>
          <a:p>
            <a:r>
              <a:rPr lang="en-US" dirty="0"/>
              <a:t>• 1810 – Threat/Intimidation/Verbal Harassment</a:t>
            </a:r>
          </a:p>
          <a:p>
            <a:r>
              <a:rPr lang="en-US" dirty="0"/>
              <a:t>• 1814 – Teasing</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34</a:t>
            </a:fld>
            <a:endParaRPr lang="en-US"/>
          </a:p>
        </p:txBody>
      </p:sp>
    </p:spTree>
    <p:extLst>
      <p:ext uri="{BB962C8B-B14F-4D97-AF65-F5344CB8AC3E}">
        <p14:creationId xmlns:p14="http://schemas.microsoft.com/office/powerpoint/2010/main" val="21677902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Recall that there are two </a:t>
            </a:r>
            <a:r>
              <a:rPr lang="en-US" b="1" dirty="0"/>
              <a:t>Incident Type </a:t>
            </a:r>
            <a:r>
              <a:rPr lang="en-US" dirty="0"/>
              <a:t>fields and two </a:t>
            </a:r>
            <a:r>
              <a:rPr lang="en-US" b="1" dirty="0"/>
              <a:t>Sanction Type </a:t>
            </a:r>
            <a:r>
              <a:rPr lang="en-US" dirty="0"/>
              <a:t>fields in the Record Layout. Think of each set of ovals as one all-encompassing event. The gray portion is the Incident description, and the blue portion is the Sanction description. </a:t>
            </a:r>
          </a:p>
          <a:p>
            <a:endParaRPr lang="en-US" dirty="0"/>
          </a:p>
          <a:p>
            <a:r>
              <a:rPr lang="en-US" dirty="0"/>
              <a:t>A record can consist of:</a:t>
            </a:r>
          </a:p>
          <a:p>
            <a:pPr marL="241617" indent="-241617">
              <a:buFont typeface="+mj-lt"/>
              <a:buAutoNum type="arabicPeriod"/>
            </a:pPr>
            <a:r>
              <a:rPr lang="en-US" dirty="0"/>
              <a:t>one incident type and one sanction type or </a:t>
            </a:r>
          </a:p>
          <a:p>
            <a:pPr marL="241617" indent="-241617">
              <a:buFont typeface="+mj-lt"/>
              <a:buAutoNum type="arabicPeriod"/>
            </a:pPr>
            <a:r>
              <a:rPr lang="en-US" dirty="0"/>
              <a:t>one incident type and two sanction types or </a:t>
            </a:r>
          </a:p>
          <a:p>
            <a:pPr marL="241617" indent="-241617">
              <a:buFont typeface="+mj-lt"/>
              <a:buAutoNum type="arabicPeriod"/>
            </a:pPr>
            <a:r>
              <a:rPr lang="en-US" dirty="0"/>
              <a:t>two incident types and one sanction type or </a:t>
            </a:r>
          </a:p>
          <a:p>
            <a:pPr marL="241617" indent="-241617">
              <a:buFont typeface="+mj-lt"/>
              <a:buAutoNum type="arabicPeriod"/>
            </a:pPr>
            <a:r>
              <a:rPr lang="en-US" dirty="0"/>
              <a:t>two incident types and two sanction types </a:t>
            </a:r>
          </a:p>
          <a:p>
            <a:pPr marL="241617" indent="-241617">
              <a:buFont typeface="+mj-lt"/>
              <a:buAutoNum type="arabicPeriod"/>
            </a:pPr>
            <a:endParaRPr lang="en-US" dirty="0"/>
          </a:p>
          <a:p>
            <a:r>
              <a:rPr lang="en-US" dirty="0"/>
              <a:t>This can get confusing, so it is useful to follow the description on the next page while viewing a full page printed or downloaded copy of the</a:t>
            </a:r>
            <a:r>
              <a:rPr lang="en-US" baseline="0" dirty="0"/>
              <a:t> </a:t>
            </a:r>
            <a:r>
              <a:rPr lang="en-US" b="1" baseline="0" dirty="0"/>
              <a:t>Multiple Incident Types/Sanctions Guide.</a:t>
            </a:r>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35</a:t>
            </a:fld>
            <a:endParaRPr lang="en-US"/>
          </a:p>
        </p:txBody>
      </p:sp>
    </p:spTree>
    <p:extLst>
      <p:ext uri="{BB962C8B-B14F-4D97-AF65-F5344CB8AC3E}">
        <p14:creationId xmlns:p14="http://schemas.microsoft.com/office/powerpoint/2010/main" val="7581863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document covers 5 scenarios. Each includes an example situation and then the appropriate Incident and Sanction fields to use.  </a:t>
            </a:r>
          </a:p>
          <a:p>
            <a:r>
              <a:rPr lang="en-US" dirty="0"/>
              <a:t> </a:t>
            </a:r>
          </a:p>
          <a:p>
            <a:r>
              <a:rPr lang="en-US" dirty="0"/>
              <a:t>Scenario #1 – </a:t>
            </a:r>
            <a:r>
              <a:rPr lang="en-US" b="1" dirty="0"/>
              <a:t>1 Incident Type, 1 Sanction Type</a:t>
            </a:r>
            <a:r>
              <a:rPr lang="en-US" dirty="0"/>
              <a:t> - A student was in a physical altercation (1710) and received 2 days OSS (1010).</a:t>
            </a:r>
          </a:p>
          <a:p>
            <a:pPr marL="664546" lvl="1" indent="-181240">
              <a:buFont typeface="Arial" panose="020B0604020202020204" pitchFamily="34" charset="0"/>
              <a:buChar char="•"/>
            </a:pPr>
            <a:r>
              <a:rPr lang="en-US" dirty="0"/>
              <a:t>Incident Type – Input 1710 in the first Incident Type field and leave the second Incident Type field blank. </a:t>
            </a:r>
          </a:p>
          <a:p>
            <a:pPr marL="664546" lvl="1" indent="-181240">
              <a:buFont typeface="Arial" panose="020B0604020202020204" pitchFamily="34" charset="0"/>
              <a:buChar char="•"/>
            </a:pPr>
            <a:r>
              <a:rPr lang="en-US" dirty="0"/>
              <a:t>Sanction Type – Input 1010 in the first Sanction Type field and leave the second Sanction Type field blank. </a:t>
            </a:r>
          </a:p>
          <a:p>
            <a:r>
              <a:rPr lang="en-US" dirty="0"/>
              <a:t> </a:t>
            </a:r>
          </a:p>
          <a:p>
            <a:r>
              <a:rPr lang="en-US" dirty="0"/>
              <a:t>Scenario #2 - </a:t>
            </a:r>
            <a:r>
              <a:rPr lang="en-US" b="1" dirty="0"/>
              <a:t>2 Incident Types, 1 Sanction Type</a:t>
            </a:r>
            <a:r>
              <a:rPr lang="en-US" dirty="0"/>
              <a:t> - A student was in a physical altercation (1710) and made an obscene gesture (3621) during the altercation. The student received 2 days OSS (1010) for fighting and 1 day OSS (1010) for the obscene gesture.</a:t>
            </a:r>
          </a:p>
          <a:p>
            <a:endParaRPr lang="en-US" dirty="0"/>
          </a:p>
          <a:p>
            <a:r>
              <a:rPr lang="en-US" dirty="0"/>
              <a:t>For the Incident Type use both fields – but then only one sanction field. The second sanction field must remain blank, even though the student received 2 days of OSS for part of the incident and an additional day of OSS for the other part of the incident. </a:t>
            </a:r>
            <a:r>
              <a:rPr lang="en-US" b="1" dirty="0"/>
              <a:t>Since it was the same sanction, the days are combined.</a:t>
            </a:r>
          </a:p>
          <a:p>
            <a:pPr marL="664546" lvl="1" indent="-181240">
              <a:buFont typeface="Arial" panose="020B0604020202020204" pitchFamily="34" charset="0"/>
              <a:buChar char="•"/>
            </a:pPr>
            <a:r>
              <a:rPr lang="en-US" dirty="0"/>
              <a:t>Incident Type – Input 1710 in the first Incident Type field and 3621 in the second Incident Type field </a:t>
            </a:r>
          </a:p>
          <a:p>
            <a:pPr marL="664546" lvl="1" indent="-181240">
              <a:buFont typeface="Arial" panose="020B0604020202020204" pitchFamily="34" charset="0"/>
              <a:buChar char="•"/>
            </a:pPr>
            <a:r>
              <a:rPr lang="en-US" dirty="0"/>
              <a:t>Sanction Type – Input 1010 in the first Sanction Type field and leave the second Sanction Type field blank. </a:t>
            </a:r>
          </a:p>
          <a:p>
            <a:endParaRPr lang="en-US" dirty="0"/>
          </a:p>
          <a:p>
            <a:r>
              <a:rPr lang="en-US" dirty="0"/>
              <a:t>Scenario #3 - </a:t>
            </a:r>
            <a:r>
              <a:rPr lang="en-US" b="1" dirty="0"/>
              <a:t>1 Incident Type, 2 Sanction Types</a:t>
            </a:r>
            <a:r>
              <a:rPr lang="en-US" dirty="0"/>
              <a:t> - A student was in a physical altercation (1710) . The student received 1 day ISS (1020) and 3 days OSS (1010). In this instance use one Incident Type field and both Sanction Type fields. The other incident field remains blank. </a:t>
            </a:r>
            <a:r>
              <a:rPr lang="en-US" b="1" dirty="0"/>
              <a:t>You do not need to have two Incident Types to use both Sanction fields.</a:t>
            </a:r>
          </a:p>
          <a:p>
            <a:r>
              <a:rPr lang="en-US" dirty="0"/>
              <a:t> </a:t>
            </a:r>
          </a:p>
          <a:p>
            <a:r>
              <a:rPr lang="en-US" dirty="0"/>
              <a:t>Scenario #4 - </a:t>
            </a:r>
            <a:r>
              <a:rPr lang="en-US" b="1" dirty="0"/>
              <a:t>2 Incident Types, 2 Sanction Types</a:t>
            </a:r>
            <a:r>
              <a:rPr lang="en-US" dirty="0"/>
              <a:t> - A student was in a physical altercation (1710) and made an obscene gesture (3621) during the altercation. The student received 2 days OSS for fighting and 1 day ISS for the obscene gesture. In this case all four fields are used. The Primary Sanction is not tied to Incident Type ‐ Part 1 and the Secondary Sanction is not tied to Incident Type ‐ Part 2 field. </a:t>
            </a:r>
            <a:r>
              <a:rPr lang="en-US" b="1" dirty="0"/>
              <a:t>It does not matter what order the incidents and sanctions are listed in.</a:t>
            </a:r>
          </a:p>
          <a:p>
            <a:r>
              <a:rPr lang="en-US" dirty="0"/>
              <a:t> </a:t>
            </a:r>
          </a:p>
          <a:p>
            <a:r>
              <a:rPr lang="en-US" dirty="0"/>
              <a:t>Scenario #5 is a little different -  At 10:00 a.m. a student was in a physical altercation (1710) and received 2 days OSS. At 2:00 p.m. the student made an obscene gesture (3621) and received 1 day OSS. When two incidents take place on the same day but at different times, they should be recorded as separate incidents. The time of incident must be included since both incidents occurred on the same day. The example on this handout illustrates only the 10:00 a.m. incident.</a:t>
            </a:r>
          </a:p>
          <a:p>
            <a:r>
              <a:rPr lang="en-US" dirty="0"/>
              <a:t> </a:t>
            </a:r>
          </a:p>
          <a:p>
            <a:r>
              <a:rPr lang="en-US" dirty="0"/>
              <a:t>A few rules to remember are at the bottom of this sheet:</a:t>
            </a:r>
          </a:p>
          <a:p>
            <a:pPr marL="185897" indent="-185897">
              <a:buFont typeface="Arial" panose="020B0604020202020204" pitchFamily="34" charset="0"/>
              <a:buChar char="•"/>
            </a:pPr>
            <a:r>
              <a:rPr lang="en-US" dirty="0"/>
              <a:t>Incident Type ‐ Part 1 and Incident Type ‐ Part 2 should be viewed as one all‐encompassing description of an incident regardless of if one or two Sanction Types are imposed.</a:t>
            </a:r>
          </a:p>
          <a:p>
            <a:pPr marL="185897" indent="-185897">
              <a:buFont typeface="Arial" panose="020B0604020202020204" pitchFamily="34" charset="0"/>
              <a:buChar char="•"/>
            </a:pPr>
            <a:r>
              <a:rPr lang="en-US" dirty="0"/>
              <a:t>Sanction Type ‐ Part 1 and Sanction Type ‐ Part 2 should be viewed as one all‐encompassing sanction for an incident regardless of if the incident is described in one or two Incident Types.</a:t>
            </a:r>
          </a:p>
          <a:p>
            <a:pPr marL="185897" indent="-185897">
              <a:buFont typeface="Arial" panose="020B0604020202020204" pitchFamily="34" charset="0"/>
              <a:buChar char="•"/>
            </a:pPr>
            <a:r>
              <a:rPr lang="en-US" dirty="0"/>
              <a:t>Incident Type ‐ Part 1 CANNOT equal Incident Type ‐ Part 2.</a:t>
            </a:r>
          </a:p>
          <a:p>
            <a:pPr marL="185897" indent="-185897">
              <a:buFont typeface="Arial" panose="020B0604020202020204" pitchFamily="34" charset="0"/>
              <a:buChar char="•"/>
            </a:pPr>
            <a:r>
              <a:rPr lang="en-US" dirty="0"/>
              <a:t>Sanction Type ‐ Part 1 CANNOT equal Sanction Type ‐ Part 2.</a:t>
            </a:r>
          </a:p>
          <a:p>
            <a:r>
              <a:rPr lang="en-US" dirty="0"/>
              <a:t> </a:t>
            </a:r>
          </a:p>
          <a:p>
            <a:r>
              <a:rPr lang="en-US" dirty="0"/>
              <a:t>As mentioned earlier this section this can get confusing!  Please reach out to CSDE if you are unsure how to code a multi-part incident.</a:t>
            </a:r>
          </a:p>
          <a:p>
            <a:r>
              <a:rPr lang="en-US" dirty="0"/>
              <a:t> </a:t>
            </a:r>
          </a:p>
          <a:p>
            <a:r>
              <a:rPr lang="en-US" dirty="0"/>
              <a:t>There is a data cleaning report built into the ED166 that will help you identify records that have been potentially miscoded. More information on this report will be available in Phase 2 Training.</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36</a:t>
            </a:fld>
            <a:endParaRPr lang="en-US"/>
          </a:p>
        </p:txBody>
      </p:sp>
    </p:spTree>
    <p:extLst>
      <p:ext uri="{BB962C8B-B14F-4D97-AF65-F5344CB8AC3E}">
        <p14:creationId xmlns:p14="http://schemas.microsoft.com/office/powerpoint/2010/main" val="13839061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This slide details when your Reporting District should report a student arrest in the ED166. As with the last slide it is recommended to follow this description with a printed or downloaded copy of the </a:t>
            </a:r>
            <a:r>
              <a:rPr lang="en-US" sz="1200" b="1" dirty="0"/>
              <a:t>Reporting Arrests </a:t>
            </a:r>
            <a:r>
              <a:rPr lang="en-US" sz="1200" dirty="0"/>
              <a:t>document as it will likely be easier to see.</a:t>
            </a:r>
          </a:p>
          <a:p>
            <a:r>
              <a:rPr lang="en-US" sz="1200" dirty="0"/>
              <a:t> </a:t>
            </a:r>
          </a:p>
          <a:p>
            <a:r>
              <a:rPr lang="en-US" sz="1200" dirty="0"/>
              <a:t>Recall that only School-Based Arrests (SBA) should be reported in the ED166. </a:t>
            </a:r>
            <a:r>
              <a:rPr lang="en-US" sz="1200" b="1" dirty="0"/>
              <a:t>This only includes incidents that took place on school grounds or at a school-sponsored event.</a:t>
            </a:r>
          </a:p>
          <a:p>
            <a:endParaRPr lang="en-US" sz="1200" dirty="0"/>
          </a:p>
          <a:p>
            <a:r>
              <a:rPr lang="en-US" sz="1200" dirty="0"/>
              <a:t>Note the series of questions in blue and the green “yes” arrows and red “no” arrows. All the situations that end in yellow will instruct you to report the arrest as School-Based, while the orange boxes will not be reported as a SBA, and the light blue boxes result in the incident not being reported in the ED166 at all. At the bottom of the page are several pertinent definition as well as the location codes.</a:t>
            </a:r>
          </a:p>
          <a:p>
            <a:r>
              <a:rPr lang="en-US" sz="1200" dirty="0"/>
              <a:t> </a:t>
            </a:r>
          </a:p>
          <a:p>
            <a:r>
              <a:rPr lang="en-US" sz="1200" b="1" dirty="0"/>
              <a:t>EXAMPLE #1: </a:t>
            </a:r>
            <a:r>
              <a:rPr lang="en-US" sz="1200" dirty="0"/>
              <a:t>A student robbed a convenience store on the weekend with a weapon. The student was arrested on school grounds on Monday and subsequently suspended from the school district due to the severity of the arrest. How and should that be reported?  </a:t>
            </a:r>
          </a:p>
          <a:p>
            <a:pPr marL="185897" indent="-185897">
              <a:buFont typeface="Arial" panose="020B0604020202020204" pitchFamily="34" charset="0"/>
              <a:buChar char="•"/>
            </a:pPr>
            <a:r>
              <a:rPr lang="en-US" sz="1200" dirty="0"/>
              <a:t>Start at the top of the chart…Did the incident take place on campus? No, it did not, move to the right and down to the next question. </a:t>
            </a:r>
          </a:p>
          <a:p>
            <a:pPr marL="185897" indent="-185897" defTabSz="966612">
              <a:buFont typeface="Arial" panose="020B0604020202020204" pitchFamily="34" charset="0"/>
              <a:buChar char="•"/>
            </a:pPr>
            <a:r>
              <a:rPr lang="en-US" sz="1200" dirty="0"/>
              <a:t>Did the incident occur on a field trip? No, again move right and down to the next question. </a:t>
            </a:r>
          </a:p>
          <a:p>
            <a:pPr marL="185897" indent="-185897" defTabSz="966612">
              <a:buFont typeface="Arial" panose="020B0604020202020204" pitchFamily="34" charset="0"/>
              <a:buChar char="•"/>
              <a:defRPr/>
            </a:pPr>
            <a:r>
              <a:rPr lang="en-US" sz="1200" dirty="0"/>
              <a:t>Did the incident occur on a school bus, No, again move right and down to the next question. </a:t>
            </a:r>
          </a:p>
          <a:p>
            <a:pPr marL="185897" indent="-185897" defTabSz="966612">
              <a:buFont typeface="Arial" panose="020B0604020202020204" pitchFamily="34" charset="0"/>
              <a:buChar char="•"/>
              <a:defRPr/>
            </a:pPr>
            <a:r>
              <a:rPr lang="en-US" sz="1200" dirty="0"/>
              <a:t>Did the incident occur at the school bus stop? Note that a bus stop is only considered a bus stop during drop-off/pickup times. In this case no, again move right and down to the next question. </a:t>
            </a:r>
          </a:p>
          <a:p>
            <a:pPr marL="185897" indent="-185897">
              <a:buFont typeface="Arial" panose="020B0604020202020204" pitchFamily="34" charset="0"/>
              <a:buChar char="•"/>
            </a:pPr>
            <a:r>
              <a:rPr lang="en-US" sz="1200" dirty="0"/>
              <a:t>Was the student suspended/expelled? Yes.  Following the guidance in the orange box, note that the incident should be reported, but </a:t>
            </a:r>
            <a:r>
              <a:rPr lang="en-US" sz="1200" b="1" dirty="0"/>
              <a:t>not </a:t>
            </a:r>
            <a:r>
              <a:rPr lang="en-US" sz="1200" dirty="0"/>
              <a:t>as a SBA. Use incident type 3600 – which is a school policy violation where a “sanctionable” arrest took place. The incident is not coded as a robbery and the weapon is not reported. The school-sponsored activity field is coded as no.</a:t>
            </a:r>
          </a:p>
          <a:p>
            <a:r>
              <a:rPr lang="en-US" sz="1200" dirty="0"/>
              <a:t> </a:t>
            </a:r>
          </a:p>
          <a:p>
            <a:r>
              <a:rPr lang="en-US" sz="1200" b="1" dirty="0"/>
              <a:t>EXAMPLE #2: </a:t>
            </a:r>
            <a:r>
              <a:rPr lang="en-US" sz="1200" dirty="0"/>
              <a:t>A student shoplifted merchandise from a convenience store on a weekend. The student was arrested on school grounds on Monday, but no sanction is given by the LEA. Stepping through the chart all the answers are the same as the previous example except for the last one. The student was not suspended/expelled.   This is an example of when a non-SBA took place, and nothing needs to be reported in the ED166.</a:t>
            </a:r>
          </a:p>
          <a:p>
            <a:r>
              <a:rPr lang="en-US" sz="1200" dirty="0"/>
              <a:t> </a:t>
            </a:r>
          </a:p>
          <a:p>
            <a:r>
              <a:rPr lang="en-US" sz="1200" dirty="0"/>
              <a:t>Many other situations are more straight forward – arrests that occurred due to fights during the school day or at school football game etc.  In each of those cases the SBA field should be marked “yes” as well as School Sponsored Activity field.  The Incident Type would be coded as the actual incident that took place, and include any weapon or substance involved.</a:t>
            </a:r>
          </a:p>
          <a:p>
            <a:endParaRPr lang="en-US" sz="1200" dirty="0"/>
          </a:p>
          <a:p>
            <a:r>
              <a:rPr lang="en-US" sz="1200" dirty="0"/>
              <a:t>See slide 40 for statute information.</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37</a:t>
            </a:fld>
            <a:endParaRPr lang="en-US"/>
          </a:p>
        </p:txBody>
      </p:sp>
    </p:spTree>
    <p:extLst>
      <p:ext uri="{BB962C8B-B14F-4D97-AF65-F5344CB8AC3E}">
        <p14:creationId xmlns:p14="http://schemas.microsoft.com/office/powerpoint/2010/main" val="33111270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next set of slides pertain to the discipline laws related to this collection.</a:t>
            </a:r>
          </a:p>
          <a:p>
            <a:endParaRPr lang="en-US" sz="1200" dirty="0"/>
          </a:p>
          <a:p>
            <a:r>
              <a:rPr lang="en-US" sz="1200" dirty="0"/>
              <a:t>10-233 (d) covers alternative education for expelled students. Recall that additional information is also linked at the bottom of the Alternative Education Provided table in the Record Layout and in the Links section of the Help Site.</a:t>
            </a:r>
          </a:p>
        </p:txBody>
      </p:sp>
      <p:sp>
        <p:nvSpPr>
          <p:cNvPr id="4" name="Slide Number Placeholder 3"/>
          <p:cNvSpPr>
            <a:spLocks noGrp="1"/>
          </p:cNvSpPr>
          <p:nvPr>
            <p:ph type="sldNum" sz="quarter" idx="10"/>
          </p:nvPr>
        </p:nvSpPr>
        <p:spPr/>
        <p:txBody>
          <a:bodyPr/>
          <a:lstStyle/>
          <a:p>
            <a:fld id="{18501D06-CC83-4012-9EC8-6B2290C44ABD}" type="slidenum">
              <a:rPr lang="en-US" smtClean="0"/>
              <a:t>38</a:t>
            </a:fld>
            <a:endParaRPr lang="en-US" dirty="0"/>
          </a:p>
        </p:txBody>
      </p:sp>
    </p:spTree>
    <p:extLst>
      <p:ext uri="{BB962C8B-B14F-4D97-AF65-F5344CB8AC3E}">
        <p14:creationId xmlns:p14="http://schemas.microsoft.com/office/powerpoint/2010/main" val="33334918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10-233 (a-n) defines several of the terms used in reference to discipline including the “90 Minute Rule” referenced earlier.</a:t>
            </a:r>
          </a:p>
        </p:txBody>
      </p:sp>
      <p:sp>
        <p:nvSpPr>
          <p:cNvPr id="4" name="Slide Number Placeholder 3"/>
          <p:cNvSpPr>
            <a:spLocks noGrp="1"/>
          </p:cNvSpPr>
          <p:nvPr>
            <p:ph type="sldNum" sz="quarter" idx="10"/>
          </p:nvPr>
        </p:nvSpPr>
        <p:spPr/>
        <p:txBody>
          <a:bodyPr/>
          <a:lstStyle/>
          <a:p>
            <a:fld id="{18501D06-CC83-4012-9EC8-6B2290C44ABD}" type="slidenum">
              <a:rPr lang="en-US" smtClean="0"/>
              <a:t>39</a:t>
            </a:fld>
            <a:endParaRPr lang="en-US" dirty="0"/>
          </a:p>
        </p:txBody>
      </p:sp>
    </p:spTree>
    <p:extLst>
      <p:ext uri="{BB962C8B-B14F-4D97-AF65-F5344CB8AC3E}">
        <p14:creationId xmlns:p14="http://schemas.microsoft.com/office/powerpoint/2010/main" val="39812284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PA 15-168 defines School-Based Arrests, which was discussed on slide 36.</a:t>
            </a:r>
          </a:p>
        </p:txBody>
      </p:sp>
      <p:sp>
        <p:nvSpPr>
          <p:cNvPr id="4" name="Slide Number Placeholder 3"/>
          <p:cNvSpPr>
            <a:spLocks noGrp="1"/>
          </p:cNvSpPr>
          <p:nvPr>
            <p:ph type="sldNum" sz="quarter" idx="10"/>
          </p:nvPr>
        </p:nvSpPr>
        <p:spPr/>
        <p:txBody>
          <a:bodyPr/>
          <a:lstStyle/>
          <a:p>
            <a:fld id="{18501D06-CC83-4012-9EC8-6B2290C44ABD}" type="slidenum">
              <a:rPr lang="en-US" smtClean="0"/>
              <a:t>40</a:t>
            </a:fld>
            <a:endParaRPr lang="en-US" dirty="0"/>
          </a:p>
        </p:txBody>
      </p:sp>
    </p:spTree>
    <p:extLst>
      <p:ext uri="{BB962C8B-B14F-4D97-AF65-F5344CB8AC3E}">
        <p14:creationId xmlns:p14="http://schemas.microsoft.com/office/powerpoint/2010/main" val="25327661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252413"/>
            <a:ext cx="5853113" cy="3292475"/>
          </a:xfrm>
        </p:spPr>
      </p:sp>
      <p:sp>
        <p:nvSpPr>
          <p:cNvPr id="3" name="Notes Placeholder 2"/>
          <p:cNvSpPr>
            <a:spLocks noGrp="1"/>
          </p:cNvSpPr>
          <p:nvPr>
            <p:ph type="body" idx="1"/>
          </p:nvPr>
        </p:nvSpPr>
        <p:spPr/>
        <p:txBody>
          <a:bodyPr/>
          <a:lstStyle/>
          <a:p>
            <a:endParaRPr lang="en-US" sz="1200" dirty="0"/>
          </a:p>
          <a:p>
            <a:r>
              <a:rPr lang="en-US" dirty="0"/>
              <a:t>This is an update to a law that has been in place since July 1, 2015.  The law prohibits exclusionary discipline for students in grades PK-2 unless the behavior causes physical harm.  Refer to the last column in Table C (Incident Type codes) to determine if a code falls within the law. </a:t>
            </a:r>
          </a:p>
          <a:p>
            <a:endParaRPr lang="en-US" dirty="0"/>
          </a:p>
          <a:p>
            <a:r>
              <a:rPr lang="en-US" dirty="0"/>
              <a:t>A report housed within the ED166 identifies records that may not follow the law. If the records below do not accurately describe the incident that occurred, your district should recode them before the data is frozen. This report is live, so it will be updated as you make changes to the data.</a:t>
            </a:r>
          </a:p>
        </p:txBody>
      </p:sp>
      <p:sp>
        <p:nvSpPr>
          <p:cNvPr id="4" name="Slide Number Placeholder 3"/>
          <p:cNvSpPr>
            <a:spLocks noGrp="1"/>
          </p:cNvSpPr>
          <p:nvPr>
            <p:ph type="sldNum" sz="quarter" idx="10"/>
          </p:nvPr>
        </p:nvSpPr>
        <p:spPr/>
        <p:txBody>
          <a:bodyPr/>
          <a:lstStyle/>
          <a:p>
            <a:fld id="{18501D06-CC83-4012-9EC8-6B2290C44ABD}" type="slidenum">
              <a:rPr lang="en-US" smtClean="0"/>
              <a:t>41</a:t>
            </a:fld>
            <a:endParaRPr lang="en-US" dirty="0"/>
          </a:p>
        </p:txBody>
      </p:sp>
    </p:spTree>
    <p:extLst>
      <p:ext uri="{BB962C8B-B14F-4D97-AF65-F5344CB8AC3E}">
        <p14:creationId xmlns:p14="http://schemas.microsoft.com/office/powerpoint/2010/main" val="11638619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ED166 Help Site</a:t>
            </a:r>
            <a:r>
              <a:rPr lang="en-US" baseline="0" dirty="0"/>
              <a:t> </a:t>
            </a:r>
            <a:r>
              <a:rPr lang="en-US" b="1" baseline="0" dirty="0"/>
              <a:t>Home Page</a:t>
            </a:r>
            <a:r>
              <a:rPr lang="en-US" baseline="0" dirty="0"/>
              <a:t>. Note that there is a </a:t>
            </a:r>
            <a:r>
              <a:rPr lang="en-US" dirty="0"/>
              <a:t>link to the application login page in the</a:t>
            </a:r>
            <a:r>
              <a:rPr lang="en-US" baseline="0" dirty="0"/>
              <a:t> upper right</a:t>
            </a:r>
            <a:r>
              <a:rPr lang="en-US" dirty="0"/>
              <a:t>.</a:t>
            </a:r>
            <a:r>
              <a:rPr lang="en-US" baseline="0" dirty="0"/>
              <a:t> </a:t>
            </a:r>
            <a:r>
              <a:rPr lang="en-US" dirty="0"/>
              <a:t>In the bottom center of the page the deadlines are listed.</a:t>
            </a:r>
          </a:p>
          <a:p>
            <a:endParaRPr lang="en-US" dirty="0"/>
          </a:p>
          <a:p>
            <a:r>
              <a:rPr lang="en-US" dirty="0"/>
              <a:t>There are several links on the left side menu.</a:t>
            </a:r>
            <a:r>
              <a:rPr lang="en-US" baseline="0" dirty="0"/>
              <a:t> The next few slides will highlight the most referenced pages.</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Arial"/>
                <a:cs typeface="Arial"/>
              </a:rPr>
              <a:t>Slide Links: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a:cs typeface="Arial"/>
              </a:rPr>
              <a:t>ED166 Help Site: https://portal.ct.gov/SDE/Performance/Data-Collection-Help-Sites/ED166-Help-Site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a:cs typeface="Arial"/>
              </a:rPr>
              <a:t>CSDE Home Page: </a:t>
            </a:r>
            <a:r>
              <a:rPr lang="en-US" dirty="0"/>
              <a:t>https://portal.ct.gov/SDE</a:t>
            </a:r>
            <a:endParaRPr lang="en-US" dirty="0">
              <a:latin typeface="Arial"/>
              <a:cs typeface="Arial"/>
            </a:endParaRPr>
          </a:p>
          <a:p>
            <a:endParaRPr lang="en-US" dirty="0"/>
          </a:p>
        </p:txBody>
      </p:sp>
      <p:sp>
        <p:nvSpPr>
          <p:cNvPr id="4" name="Slide Number Placeholder 3"/>
          <p:cNvSpPr>
            <a:spLocks noGrp="1"/>
          </p:cNvSpPr>
          <p:nvPr>
            <p:ph type="sldNum" sz="quarter" idx="10"/>
          </p:nvPr>
        </p:nvSpPr>
        <p:spPr/>
        <p:txBody>
          <a:bodyPr/>
          <a:lstStyle/>
          <a:p>
            <a:fld id="{18501D06-CC83-4012-9EC8-6B2290C44ABD}" type="slidenum">
              <a:rPr lang="en-US" smtClean="0"/>
              <a:t>42</a:t>
            </a:fld>
            <a:endParaRPr lang="en-US" dirty="0"/>
          </a:p>
        </p:txBody>
      </p:sp>
    </p:spTree>
    <p:extLst>
      <p:ext uri="{BB962C8B-B14F-4D97-AF65-F5344CB8AC3E}">
        <p14:creationId xmlns:p14="http://schemas.microsoft.com/office/powerpoint/2010/main" val="10228070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a:t>
            </a:r>
            <a:r>
              <a:rPr lang="en-US" sz="1200" b="1" dirty="0"/>
              <a:t>Documentation </a:t>
            </a:r>
            <a:r>
              <a:rPr lang="en-US" sz="1200" dirty="0"/>
              <a:t>page is the most important pages as everything needed for reference is here. The page starts with </a:t>
            </a:r>
            <a:r>
              <a:rPr lang="en-US" sz="1200" b="1" dirty="0"/>
              <a:t>General Information </a:t>
            </a:r>
            <a:r>
              <a:rPr lang="en-US" sz="1200" dirty="0"/>
              <a:t>such as the record layout as well as the change log – recall that this is where any updates are listed. There is information on the phases and error messages. Next there is </a:t>
            </a:r>
            <a:r>
              <a:rPr lang="en-US" sz="1200" b="1" dirty="0"/>
              <a:t>Coding Information</a:t>
            </a:r>
            <a:r>
              <a:rPr lang="en-US" sz="1200" dirty="0"/>
              <a:t>.  This is where the documents  covered in this PowerPoint are all posted. After that is the </a:t>
            </a:r>
            <a:r>
              <a:rPr lang="en-US" sz="1200" b="1" dirty="0"/>
              <a:t>Data Cleaning Report Information</a:t>
            </a:r>
            <a:r>
              <a:rPr lang="en-US" sz="1200" dirty="0"/>
              <a:t>. Those reports will be covered in the Phase 2 PowerPoint, but you are encouraged to begin reviewing them early.  Next is the </a:t>
            </a:r>
            <a:r>
              <a:rPr lang="en-US" sz="1200" b="1" dirty="0"/>
              <a:t>Communication</a:t>
            </a:r>
            <a:r>
              <a:rPr lang="en-US" sz="1200" dirty="0"/>
              <a:t> section. Since you are reviewing these instructions you may be new, so if you just joined the mailing list or haven’t yet been added to the profile, here is where you can catch up on the emails that have been sent this collection year.</a:t>
            </a:r>
          </a:p>
          <a:p>
            <a:r>
              <a:rPr lang="en-US" sz="1200" dirty="0"/>
              <a:t> </a:t>
            </a:r>
          </a:p>
          <a:p>
            <a:r>
              <a:rPr lang="en-US" sz="1200" dirty="0"/>
              <a:t>When Phase 2 opens additional information will be posted in the Phase 2 Information section. If you need prior year documentation you can check the archive page (linked at the top left side of the screen but not visible on this screen shot).</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43</a:t>
            </a:fld>
            <a:endParaRPr lang="en-US"/>
          </a:p>
        </p:txBody>
      </p:sp>
    </p:spTree>
    <p:extLst>
      <p:ext uri="{BB962C8B-B14F-4D97-AF65-F5344CB8AC3E}">
        <p14:creationId xmlns:p14="http://schemas.microsoft.com/office/powerpoint/2010/main" val="28958345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The </a:t>
            </a:r>
            <a:r>
              <a:rPr lang="en-US" sz="1300" b="1" dirty="0"/>
              <a:t>Frequently Asked Questions </a:t>
            </a:r>
            <a:r>
              <a:rPr lang="en-US" sz="1300" dirty="0"/>
              <a:t>page lists the most common questions and is updated as additional reoccurring questions emerge.</a:t>
            </a:r>
            <a:endParaRPr lang="en-US" dirty="0"/>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44</a:t>
            </a:fld>
            <a:endParaRPr lang="en-US"/>
          </a:p>
        </p:txBody>
      </p:sp>
    </p:spTree>
    <p:extLst>
      <p:ext uri="{BB962C8B-B14F-4D97-AF65-F5344CB8AC3E}">
        <p14:creationId xmlns:p14="http://schemas.microsoft.com/office/powerpoint/2010/main" val="21908050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The </a:t>
            </a:r>
            <a:r>
              <a:rPr lang="en-US" sz="1300" b="1" dirty="0"/>
              <a:t>Links </a:t>
            </a:r>
            <a:r>
              <a:rPr lang="en-US" sz="1300" dirty="0"/>
              <a:t>page brings you to documentation on alternative education for expelled students, information on bullying and harassment, as well as a link to EdSight, our public data warehouse.</a:t>
            </a:r>
            <a:endParaRPr lang="en-US" dirty="0"/>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45</a:t>
            </a:fld>
            <a:endParaRPr lang="en-US"/>
          </a:p>
        </p:txBody>
      </p:sp>
    </p:spTree>
    <p:extLst>
      <p:ext uri="{BB962C8B-B14F-4D97-AF65-F5344CB8AC3E}">
        <p14:creationId xmlns:p14="http://schemas.microsoft.com/office/powerpoint/2010/main" val="38612966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The </a:t>
            </a:r>
            <a:r>
              <a:rPr lang="en-US" sz="1300" b="1" dirty="0"/>
              <a:t>Statutory References </a:t>
            </a:r>
            <a:r>
              <a:rPr lang="en-US" sz="1300" dirty="0"/>
              <a:t>page links to the laws pertaining to the ED166 including those covered on the slides.</a:t>
            </a:r>
            <a:endParaRPr lang="en-US" dirty="0"/>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46</a:t>
            </a:fld>
            <a:endParaRPr lang="en-US"/>
          </a:p>
        </p:txBody>
      </p:sp>
    </p:spTree>
    <p:extLst>
      <p:ext uri="{BB962C8B-B14F-4D97-AF65-F5344CB8AC3E}">
        <p14:creationId xmlns:p14="http://schemas.microsoft.com/office/powerpoint/2010/main" val="18979284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The </a:t>
            </a:r>
            <a:r>
              <a:rPr lang="en-US" sz="1300" b="1" dirty="0"/>
              <a:t>Training </a:t>
            </a:r>
            <a:r>
              <a:rPr lang="en-US" sz="1300" dirty="0"/>
              <a:t>page lists any upcoming live sessions as well as prerecorded videos and PowerPoint training such as this one. When live sessions are scheduled, you will be notified via email if you are listed as an ED166 Contact.</a:t>
            </a:r>
          </a:p>
          <a:p>
            <a:pPr defTabSz="966612">
              <a:defRPr/>
            </a:pPr>
            <a:endParaRPr lang="en-US" sz="1300" dirty="0"/>
          </a:p>
          <a:p>
            <a:pPr defTabSz="966612">
              <a:defRPr/>
            </a:pPr>
            <a:r>
              <a:rPr lang="en-US" dirty="0"/>
              <a:t>In addition to training, we have Working Days in the spring/early summer. It is highly encouraged for new users to attend these. These sessions give districts a chance to work on their collection and receive live help as needed. The goal of these sessions is to complete your collection or to understand what else is needed to successfully complete your collection. </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47</a:t>
            </a:fld>
            <a:endParaRPr lang="en-US"/>
          </a:p>
        </p:txBody>
      </p:sp>
    </p:spTree>
    <p:extLst>
      <p:ext uri="{BB962C8B-B14F-4D97-AF65-F5344CB8AC3E}">
        <p14:creationId xmlns:p14="http://schemas.microsoft.com/office/powerpoint/2010/main" val="34919758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r>
              <a:rPr lang="en-US" sz="1200" dirty="0"/>
              <a:t>EdSight, CSDE’s public information portal, has been mentioned on a few slides. The website is linked from the Help Site, or you can go directly to </a:t>
            </a:r>
            <a:r>
              <a:rPr lang="en-US" sz="1200" dirty="0">
                <a:hlinkClick r:id="rId3"/>
              </a:rPr>
              <a:t>http://edsight.ct.gov/</a:t>
            </a:r>
            <a:r>
              <a:rPr lang="en-US" sz="1200" dirty="0"/>
              <a:t>. To view the discipline data, go to Students </a:t>
            </a:r>
            <a:r>
              <a:rPr lang="en-US" sz="1200" dirty="0">
                <a:sym typeface="Wingdings" panose="05000000000000000000" pitchFamily="2" charset="2"/>
              </a:rPr>
              <a:t></a:t>
            </a:r>
            <a:r>
              <a:rPr lang="en-US" sz="1200" dirty="0"/>
              <a:t> Discipline</a:t>
            </a:r>
          </a:p>
          <a:p>
            <a:r>
              <a:rPr lang="en-US" sz="1200" dirty="0"/>
              <a:t> </a:t>
            </a:r>
          </a:p>
          <a:p>
            <a:r>
              <a:rPr lang="en-US" sz="1200" dirty="0"/>
              <a:t>There are four sections of discipline data: Bullying, Incidents (where the data counts by category are displayed), Sanctions, and Suspension Rates.</a:t>
            </a:r>
          </a:p>
          <a:p>
            <a:r>
              <a:rPr lang="en-US" sz="1200" dirty="0"/>
              <a:t> </a:t>
            </a:r>
          </a:p>
          <a:p>
            <a:r>
              <a:rPr lang="en-US" sz="1200" dirty="0"/>
              <a:t>You can view trend data, which shows a five-year range, or select a specific year. You can view district wide data or view a specific school. On the Suspension Rates Page, you can also drill down by subcategory (gender, grade, etc.). </a:t>
            </a:r>
          </a:p>
          <a:p>
            <a:endParaRPr lang="en-US" sz="1200" dirty="0"/>
          </a:p>
          <a:p>
            <a:r>
              <a:rPr lang="en-US" sz="1200" dirty="0"/>
              <a:t>Note that no Personally Identifying Information (PII) is posted on EdSight. You may notice some tables contain an asterisk instead of a number following our Data Suppression Guidelines (https://edsight.ct.gov/relatedreports/BDCRE%20Data%20Suppression%20Rules.pdf). Calculation information on each of these reports are available in the Report Notes section.</a:t>
            </a:r>
          </a:p>
          <a:p>
            <a:r>
              <a:rPr lang="en-US" sz="1200" dirty="0"/>
              <a:t> </a:t>
            </a:r>
          </a:p>
          <a:p>
            <a:r>
              <a:rPr lang="en-US" sz="1200" dirty="0"/>
              <a:t>EdSight also contains links to our Annual Board Report on Discipline. </a:t>
            </a:r>
          </a:p>
          <a:p>
            <a:endParaRPr lang="en-US" dirty="0"/>
          </a:p>
        </p:txBody>
      </p:sp>
      <p:sp>
        <p:nvSpPr>
          <p:cNvPr id="4" name="Slide Number Placeholder 3"/>
          <p:cNvSpPr>
            <a:spLocks noGrp="1"/>
          </p:cNvSpPr>
          <p:nvPr>
            <p:ph type="sldNum" sz="quarter" idx="10"/>
          </p:nvPr>
        </p:nvSpPr>
        <p:spPr/>
        <p:txBody>
          <a:bodyPr/>
          <a:lstStyle/>
          <a:p>
            <a:fld id="{18501D06-CC83-4012-9EC8-6B2290C44ABD}" type="slidenum">
              <a:rPr lang="en-US" smtClean="0"/>
              <a:t>48</a:t>
            </a:fld>
            <a:endParaRPr lang="en-US" dirty="0"/>
          </a:p>
        </p:txBody>
      </p:sp>
    </p:spTree>
    <p:extLst>
      <p:ext uri="{BB962C8B-B14F-4D97-AF65-F5344CB8AC3E}">
        <p14:creationId xmlns:p14="http://schemas.microsoft.com/office/powerpoint/2010/main" val="24853330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CSDE has two types of applications, legacy and portal. The ED166 is a legacy application, so there is only one username and password per district – and districts may share this with whoever they feel is appropriate on their end. </a:t>
            </a:r>
          </a:p>
          <a:p>
            <a:endParaRPr lang="en-US" dirty="0"/>
          </a:p>
          <a:p>
            <a:r>
              <a:rPr lang="en-US" b="1" dirty="0"/>
              <a:t>Slide Links:</a:t>
            </a:r>
          </a:p>
          <a:p>
            <a:r>
              <a:rPr lang="en-US" dirty="0"/>
              <a:t>Data Collection Applications: </a:t>
            </a:r>
            <a:r>
              <a:rPr lang="en-US" dirty="0">
                <a:hlinkClick r:id="rId3"/>
              </a:rPr>
              <a:t>https://portal.ct.gov/SDE/Performance/Data-Collections-Guide/Data-Collection-Applications</a:t>
            </a:r>
            <a:endParaRPr lang="en-US" dirty="0"/>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49</a:t>
            </a:fld>
            <a:endParaRPr lang="en-US"/>
          </a:p>
        </p:txBody>
      </p:sp>
    </p:spTree>
    <p:extLst>
      <p:ext uri="{BB962C8B-B14F-4D97-AF65-F5344CB8AC3E}">
        <p14:creationId xmlns:p14="http://schemas.microsoft.com/office/powerpoint/2010/main" val="33221331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200" baseline="0" dirty="0">
                <a:latin typeface="+mn-lt"/>
              </a:rPr>
              <a:t>The next set of slides are screen shots from the application and include tips in the blue boxes on the </a:t>
            </a:r>
            <a:r>
              <a:rPr lang="en-US" sz="1200" baseline="0" dirty="0">
                <a:solidFill>
                  <a:schemeClr val="tx1"/>
                </a:solidFill>
                <a:latin typeface="+mn-lt"/>
              </a:rPr>
              <a:t>slides. </a:t>
            </a:r>
            <a:r>
              <a:rPr lang="en-US" sz="1200" dirty="0">
                <a:solidFill>
                  <a:schemeClr val="tx1"/>
                </a:solidFill>
                <a:latin typeface="+mn-lt"/>
                <a:ea typeface="Calibri" panose="020F0502020204030204" pitchFamily="34" charset="0"/>
                <a:cs typeface="Times New Roman" panose="02020603050405020304" pitchFamily="18" charset="0"/>
              </a:rPr>
              <a:t>This is a quick overview of each page, not comprehensive instructions. </a:t>
            </a:r>
            <a:r>
              <a:rPr lang="en-US" sz="1200" baseline="0" dirty="0">
                <a:solidFill>
                  <a:schemeClr val="tx1"/>
                </a:solidFill>
                <a:latin typeface="+mn-lt"/>
              </a:rPr>
              <a:t>Visit the Training section of the Help Site to view a video demonstrating how to upload or manually enter data in to the ED166 Application. The next set of slides has been included so you can take additional notes on each screen as needed when you watch the video or when you upload.</a:t>
            </a:r>
          </a:p>
          <a:p>
            <a:endParaRPr lang="en-US" sz="1200" baseline="0" dirty="0">
              <a:latin typeface="+mn-lt"/>
            </a:endParaRPr>
          </a:p>
          <a:p>
            <a:r>
              <a:rPr lang="en-US" sz="1200" baseline="0" dirty="0">
                <a:latin typeface="+mn-lt"/>
              </a:rPr>
              <a:t>To log onto the ED166 go to </a:t>
            </a:r>
            <a:r>
              <a:rPr lang="en-US" sz="1200" u="sng" dirty="0">
                <a:solidFill>
                  <a:srgbClr val="0563C1"/>
                </a:solidFill>
                <a:latin typeface="+mn-lt"/>
                <a:ea typeface="Calibri" panose="020F0502020204030204" pitchFamily="34" charset="0"/>
                <a:cs typeface="Times New Roman" panose="02020603050405020304" pitchFamily="18" charset="0"/>
              </a:rPr>
              <a:t>http://www.csde.state.ct.us/</a:t>
            </a:r>
          </a:p>
          <a:p>
            <a:endParaRPr lang="en-US" sz="1900"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50</a:t>
            </a:fld>
            <a:endParaRPr lang="en-US"/>
          </a:p>
        </p:txBody>
      </p:sp>
    </p:spTree>
    <p:extLst>
      <p:ext uri="{BB962C8B-B14F-4D97-AF65-F5344CB8AC3E}">
        <p14:creationId xmlns:p14="http://schemas.microsoft.com/office/powerpoint/2010/main" val="41461864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After entering the first password select ED166 Disciplinary Offense Application.</a:t>
            </a:r>
          </a:p>
          <a:p>
            <a:pPr defTabSz="966612">
              <a:defRPr/>
            </a:pPr>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51</a:t>
            </a:fld>
            <a:endParaRPr lang="en-US"/>
          </a:p>
        </p:txBody>
      </p:sp>
    </p:spTree>
    <p:extLst>
      <p:ext uri="{BB962C8B-B14F-4D97-AF65-F5344CB8AC3E}">
        <p14:creationId xmlns:p14="http://schemas.microsoft.com/office/powerpoint/2010/main" val="31382016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Enter the ED166 specific password. If you need password assistance, contact CSDE.</a:t>
            </a:r>
          </a:p>
          <a:p>
            <a:pPr defTabSz="966612">
              <a:defRPr/>
            </a:pPr>
            <a:endParaRPr lang="en-US" dirty="0"/>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52</a:t>
            </a:fld>
            <a:endParaRPr lang="en-US"/>
          </a:p>
        </p:txBody>
      </p:sp>
    </p:spTree>
    <p:extLst>
      <p:ext uri="{BB962C8B-B14F-4D97-AF65-F5344CB8AC3E}">
        <p14:creationId xmlns:p14="http://schemas.microsoft.com/office/powerpoint/2010/main" val="24735157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ED166 Home Screen you can select a prior year in the drop-down menu to review reports or download data from a different collection year.</a:t>
            </a:r>
          </a:p>
          <a:p>
            <a:endParaRPr lang="en-US" dirty="0"/>
          </a:p>
          <a:p>
            <a:r>
              <a:rPr lang="en-US" dirty="0"/>
              <a:t>The next slides will step through each of the menu item on the left side of the screen.</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53</a:t>
            </a:fld>
            <a:endParaRPr lang="en-US"/>
          </a:p>
        </p:txBody>
      </p:sp>
    </p:spTree>
    <p:extLst>
      <p:ext uri="{BB962C8B-B14F-4D97-AF65-F5344CB8AC3E}">
        <p14:creationId xmlns:p14="http://schemas.microsoft.com/office/powerpoint/2010/main" val="40323427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mn-lt"/>
                <a:ea typeface="Times New Roman" panose="02020603050405020304" pitchFamily="18" charset="0"/>
                <a:cs typeface="Times New Roman" panose="02020603050405020304" pitchFamily="18" charset="0"/>
              </a:rPr>
              <a:t>To manually enter a record, select New Incident. Next enter the date of the incident and the students SASID, District Student ID, or Name. A list of potential matches will appear. Select the appropriate student and the Individual Entry screen will open.</a:t>
            </a:r>
          </a:p>
        </p:txBody>
      </p:sp>
      <p:sp>
        <p:nvSpPr>
          <p:cNvPr id="4" name="Slide Number Placeholder 3"/>
          <p:cNvSpPr>
            <a:spLocks noGrp="1"/>
          </p:cNvSpPr>
          <p:nvPr>
            <p:ph type="sldNum" sz="quarter" idx="5"/>
          </p:nvPr>
        </p:nvSpPr>
        <p:spPr/>
        <p:txBody>
          <a:bodyPr/>
          <a:lstStyle/>
          <a:p>
            <a:fld id="{D19A5E30-BEC5-4ADD-805D-B470BD9E9C4C}" type="slidenum">
              <a:rPr lang="en-US" smtClean="0"/>
              <a:t>54</a:t>
            </a:fld>
            <a:endParaRPr lang="en-US"/>
          </a:p>
        </p:txBody>
      </p:sp>
    </p:spTree>
    <p:extLst>
      <p:ext uri="{BB962C8B-B14F-4D97-AF65-F5344CB8AC3E}">
        <p14:creationId xmlns:p14="http://schemas.microsoft.com/office/powerpoint/2010/main" val="33423346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mn-lt"/>
                <a:ea typeface="Times New Roman" panose="02020603050405020304" pitchFamily="18" charset="0"/>
                <a:cs typeface="Times New Roman" panose="02020603050405020304" pitchFamily="18" charset="0"/>
              </a:rPr>
              <a:t>The top of this screen contains locked (“grayed out”) fields with demographic information for the selected student. If the data in any of these fields is incorrect, it must be edited in the Public School Information System (PSIS) Registration Module.</a:t>
            </a:r>
          </a:p>
          <a:p>
            <a:pPr marL="0" marR="0">
              <a:lnSpc>
                <a:spcPct val="107000"/>
              </a:lnSpc>
              <a:spcBef>
                <a:spcPts val="0"/>
              </a:spcBef>
              <a:spcAft>
                <a:spcPts val="800"/>
              </a:spcAft>
            </a:pPr>
            <a:endParaRPr lang="en-US" sz="1200" dirty="0">
              <a:effectLst/>
              <a:latin typeface="+mn-lt"/>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1200" dirty="0">
                <a:effectLst/>
                <a:latin typeface="+mn-lt"/>
                <a:ea typeface="Times New Roman" panose="02020603050405020304" pitchFamily="18" charset="0"/>
                <a:cs typeface="Times New Roman" panose="02020603050405020304" pitchFamily="18" charset="0"/>
              </a:rPr>
              <a:t>Complete the form and select Save. An error message will occur at the top of the screen if there is any missing or inconsistent information. You will not get an error report for manually entered records as the error check occurs upon saving.</a:t>
            </a:r>
          </a:p>
        </p:txBody>
      </p:sp>
      <p:sp>
        <p:nvSpPr>
          <p:cNvPr id="4" name="Slide Number Placeholder 3"/>
          <p:cNvSpPr>
            <a:spLocks noGrp="1"/>
          </p:cNvSpPr>
          <p:nvPr>
            <p:ph type="sldNum" sz="quarter" idx="5"/>
          </p:nvPr>
        </p:nvSpPr>
        <p:spPr/>
        <p:txBody>
          <a:bodyPr/>
          <a:lstStyle/>
          <a:p>
            <a:fld id="{D19A5E30-BEC5-4ADD-805D-B470BD9E9C4C}" type="slidenum">
              <a:rPr lang="en-US" smtClean="0"/>
              <a:t>55</a:t>
            </a:fld>
            <a:endParaRPr lang="en-US"/>
          </a:p>
        </p:txBody>
      </p:sp>
    </p:spTree>
    <p:extLst>
      <p:ext uri="{BB962C8B-B14F-4D97-AF65-F5344CB8AC3E}">
        <p14:creationId xmlns:p14="http://schemas.microsoft.com/office/powerpoint/2010/main" val="24474416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mn-lt"/>
                <a:ea typeface="Times New Roman" panose="02020603050405020304" pitchFamily="18" charset="0"/>
                <a:cs typeface="Times New Roman" panose="02020603050405020304" pitchFamily="18" charset="0"/>
              </a:rPr>
              <a:t>All uploads for the school year are listed as well as corresponding error reports. There is also a report that indicates the number of errors by type, which can be useful to identify systematic issues. If you enter records manually, they will not be reflected on this page.</a:t>
            </a:r>
          </a:p>
        </p:txBody>
      </p:sp>
      <p:sp>
        <p:nvSpPr>
          <p:cNvPr id="4" name="Slide Number Placeholder 3"/>
          <p:cNvSpPr>
            <a:spLocks noGrp="1"/>
          </p:cNvSpPr>
          <p:nvPr>
            <p:ph type="sldNum" sz="quarter" idx="5"/>
          </p:nvPr>
        </p:nvSpPr>
        <p:spPr/>
        <p:txBody>
          <a:bodyPr/>
          <a:lstStyle/>
          <a:p>
            <a:fld id="{D19A5E30-BEC5-4ADD-805D-B470BD9E9C4C}" type="slidenum">
              <a:rPr lang="en-US" smtClean="0"/>
              <a:t>56</a:t>
            </a:fld>
            <a:endParaRPr lang="en-US"/>
          </a:p>
        </p:txBody>
      </p:sp>
    </p:spTree>
    <p:extLst>
      <p:ext uri="{BB962C8B-B14F-4D97-AF65-F5344CB8AC3E}">
        <p14:creationId xmlns:p14="http://schemas.microsoft.com/office/powerpoint/2010/main" val="20617755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mn-lt"/>
                <a:ea typeface="Times New Roman" panose="02020603050405020304" pitchFamily="18" charset="0"/>
                <a:cs typeface="Times New Roman" panose="02020603050405020304" pitchFamily="18" charset="0"/>
              </a:rPr>
              <a:t>The Error Report identifies records that did not pass the ED166 validation checks. The best practice is to correct errors in your LEA’s Student Information System (SIS), create a new extract, and upload again. </a:t>
            </a:r>
          </a:p>
          <a:p>
            <a:pPr marL="0" marR="0">
              <a:lnSpc>
                <a:spcPct val="107000"/>
              </a:lnSpc>
              <a:spcBef>
                <a:spcPts val="0"/>
              </a:spcBef>
              <a:spcAft>
                <a:spcPts val="800"/>
              </a:spcAft>
            </a:pPr>
            <a:endParaRPr lang="en-US" sz="1200" dirty="0">
              <a:effectLst/>
              <a:latin typeface="+mn-lt"/>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1200" dirty="0">
                <a:effectLst/>
                <a:latin typeface="+mn-lt"/>
                <a:ea typeface="Times New Roman" panose="02020603050405020304" pitchFamily="18" charset="0"/>
                <a:cs typeface="Times New Roman" panose="02020603050405020304" pitchFamily="18" charset="0"/>
              </a:rPr>
              <a:t>These errors </a:t>
            </a:r>
            <a:r>
              <a:rPr lang="en-US" sz="1200" b="1" dirty="0">
                <a:effectLst/>
                <a:latin typeface="+mn-lt"/>
                <a:ea typeface="Times New Roman" panose="02020603050405020304" pitchFamily="18" charset="0"/>
                <a:cs typeface="Times New Roman" panose="02020603050405020304" pitchFamily="18" charset="0"/>
              </a:rPr>
              <a:t>cannot </a:t>
            </a:r>
            <a:r>
              <a:rPr lang="en-US" sz="1200" dirty="0">
                <a:effectLst/>
                <a:latin typeface="+mn-lt"/>
                <a:ea typeface="Times New Roman" panose="02020603050405020304" pitchFamily="18" charset="0"/>
                <a:cs typeface="Times New Roman" panose="02020603050405020304" pitchFamily="18" charset="0"/>
              </a:rPr>
              <a:t>be corrected manually within the ED166 application.</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57</a:t>
            </a:fld>
            <a:endParaRPr lang="en-US"/>
          </a:p>
        </p:txBody>
      </p:sp>
    </p:spTree>
    <p:extLst>
      <p:ext uri="{BB962C8B-B14F-4D97-AF65-F5344CB8AC3E}">
        <p14:creationId xmlns:p14="http://schemas.microsoft.com/office/powerpoint/2010/main" val="691707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mn-lt"/>
                <a:ea typeface="Times New Roman" panose="02020603050405020304" pitchFamily="18" charset="0"/>
                <a:cs typeface="Times New Roman" panose="02020603050405020304" pitchFamily="18" charset="0"/>
              </a:rPr>
              <a:t>The downloads section of the application provides extracts of your data and system codes, both of which can be helpful with internal analysis or recordkeeping. </a:t>
            </a:r>
          </a:p>
          <a:p>
            <a:pPr marL="0" marR="0">
              <a:lnSpc>
                <a:spcPct val="107000"/>
              </a:lnSpc>
              <a:spcBef>
                <a:spcPts val="0"/>
              </a:spcBef>
              <a:spcAft>
                <a:spcPts val="800"/>
              </a:spcAft>
            </a:pPr>
            <a:endParaRPr lang="en-US" sz="1200" dirty="0">
              <a:effectLst/>
              <a:latin typeface="+mn-lt"/>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1200" b="1" dirty="0">
                <a:effectLst/>
                <a:latin typeface="+mn-lt"/>
                <a:ea typeface="Times New Roman" panose="02020603050405020304" pitchFamily="18" charset="0"/>
                <a:cs typeface="Times New Roman" panose="02020603050405020304" pitchFamily="18" charset="0"/>
              </a:rPr>
              <a:t>Incidents </a:t>
            </a:r>
            <a:r>
              <a:rPr lang="en-US" sz="1200" dirty="0">
                <a:effectLst/>
                <a:latin typeface="+mn-lt"/>
                <a:ea typeface="Times New Roman" panose="02020603050405020304" pitchFamily="18" charset="0"/>
                <a:cs typeface="Times New Roman" panose="02020603050405020304" pitchFamily="18" charset="0"/>
              </a:rPr>
              <a:t>– records reported can be downloaded by batch, or combined. There is an option to include the field names in the download (select “Add Header”).</a:t>
            </a:r>
          </a:p>
          <a:p>
            <a:pPr marL="0" marR="0">
              <a:lnSpc>
                <a:spcPct val="107000"/>
              </a:lnSpc>
              <a:spcBef>
                <a:spcPts val="0"/>
              </a:spcBef>
              <a:spcAft>
                <a:spcPts val="800"/>
              </a:spcAft>
            </a:pPr>
            <a:endParaRPr lang="en-US" sz="1800" dirty="0">
              <a:effectLst/>
              <a:latin typeface="Tw Cen MT" panose="020B0602020104020603"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19A5E30-BEC5-4ADD-805D-B470BD9E9C4C}" type="slidenum">
              <a:rPr lang="en-US" smtClean="0"/>
              <a:t>58</a:t>
            </a:fld>
            <a:endParaRPr lang="en-US"/>
          </a:p>
        </p:txBody>
      </p:sp>
    </p:spTree>
    <p:extLst>
      <p:ext uri="{BB962C8B-B14F-4D97-AF65-F5344CB8AC3E}">
        <p14:creationId xmlns:p14="http://schemas.microsoft.com/office/powerpoint/2010/main" val="50382220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Tw Cen MT" panose="020B0602020104020603" pitchFamily="34" charset="0"/>
                <a:ea typeface="Times New Roman" panose="02020603050405020304" pitchFamily="18" charset="0"/>
                <a:cs typeface="Times New Roman" panose="02020603050405020304" pitchFamily="18" charset="0"/>
              </a:rPr>
              <a:t>Codes </a:t>
            </a:r>
            <a:r>
              <a:rPr lang="en-US" sz="1200" dirty="0">
                <a:effectLst/>
                <a:latin typeface="Tw Cen MT" panose="020B0602020104020603" pitchFamily="34" charset="0"/>
                <a:ea typeface="Times New Roman" panose="02020603050405020304" pitchFamily="18" charset="0"/>
                <a:cs typeface="Times New Roman" panose="02020603050405020304" pitchFamily="18" charset="0"/>
              </a:rPr>
              <a:t>– Each of the code tables is available for individual download. </a:t>
            </a:r>
          </a:p>
        </p:txBody>
      </p:sp>
      <p:sp>
        <p:nvSpPr>
          <p:cNvPr id="4" name="Slide Number Placeholder 3"/>
          <p:cNvSpPr>
            <a:spLocks noGrp="1"/>
          </p:cNvSpPr>
          <p:nvPr>
            <p:ph type="sldNum" sz="quarter" idx="5"/>
          </p:nvPr>
        </p:nvSpPr>
        <p:spPr/>
        <p:txBody>
          <a:bodyPr/>
          <a:lstStyle/>
          <a:p>
            <a:fld id="{D19A5E30-BEC5-4ADD-805D-B470BD9E9C4C}" type="slidenum">
              <a:rPr lang="en-US" smtClean="0"/>
              <a:t>59</a:t>
            </a:fld>
            <a:endParaRPr lang="en-US"/>
          </a:p>
        </p:txBody>
      </p:sp>
    </p:spTree>
    <p:extLst>
      <p:ext uri="{BB962C8B-B14F-4D97-AF65-F5344CB8AC3E}">
        <p14:creationId xmlns:p14="http://schemas.microsoft.com/office/powerpoint/2010/main" val="188263132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solidFill>
                  <a:schemeClr val="tx1"/>
                </a:solidFill>
                <a:effectLst/>
                <a:latin typeface="+mn-lt"/>
                <a:ea typeface="Times New Roman" panose="02020603050405020304" pitchFamily="18" charset="0"/>
                <a:cs typeface="Times New Roman" panose="02020603050405020304" pitchFamily="18" charset="0"/>
              </a:rPr>
              <a:t>There are many reports available within the ED166. These reports are live, and therefore immediately updated upon data charges.</a:t>
            </a:r>
          </a:p>
          <a:p>
            <a:pPr marL="0" marR="0">
              <a:lnSpc>
                <a:spcPct val="107000"/>
              </a:lnSpc>
              <a:spcBef>
                <a:spcPts val="0"/>
              </a:spcBef>
              <a:spcAft>
                <a:spcPts val="800"/>
              </a:spcAft>
            </a:pPr>
            <a:endParaRPr lang="en-US" sz="1200" dirty="0">
              <a:solidFill>
                <a:schemeClr val="tx1"/>
              </a:solidFill>
              <a:effectLst/>
              <a:latin typeface="+mn-lt"/>
              <a:ea typeface="Times New Roman" panose="02020603050405020304" pitchFamily="18" charset="0"/>
              <a:cs typeface="Times New Roman" panose="02020603050405020304" pitchFamily="18" charset="0"/>
            </a:endParaRPr>
          </a:p>
          <a:p>
            <a:pPr marL="0" marR="0">
              <a:spcBef>
                <a:spcPts val="200"/>
              </a:spcBef>
              <a:spcAft>
                <a:spcPts val="0"/>
              </a:spcAft>
            </a:pPr>
            <a:r>
              <a:rPr lang="en-US" sz="1200" b="1" dirty="0">
                <a:solidFill>
                  <a:schemeClr val="tx1"/>
                </a:solidFill>
                <a:effectLst/>
                <a:latin typeface="+mn-lt"/>
                <a:ea typeface="Times New Roman" panose="02020603050405020304" pitchFamily="18" charset="0"/>
                <a:cs typeface="Times New Roman" panose="02020603050405020304" pitchFamily="18" charset="0"/>
              </a:rPr>
              <a:t>Review and Compliance Reports</a:t>
            </a:r>
          </a:p>
          <a:p>
            <a:pPr marL="0" marR="0">
              <a:lnSpc>
                <a:spcPct val="107000"/>
              </a:lnSpc>
              <a:spcBef>
                <a:spcPts val="0"/>
              </a:spcBef>
              <a:spcAft>
                <a:spcPts val="800"/>
              </a:spcAft>
            </a:pPr>
            <a:r>
              <a:rPr lang="en-US" sz="1200" dirty="0">
                <a:solidFill>
                  <a:schemeClr val="tx1"/>
                </a:solidFill>
                <a:effectLst/>
                <a:latin typeface="+mn-lt"/>
                <a:ea typeface="Times New Roman" panose="02020603050405020304" pitchFamily="18" charset="0"/>
                <a:cs typeface="Times New Roman" panose="02020603050405020304" pitchFamily="18" charset="0"/>
              </a:rPr>
              <a:t>These reports are encouraged to be shared with administrators as they provide a high-level record review, as well as student level records that may be out of compliance with CT disciplinary laws or have been reported incorrectly. </a:t>
            </a:r>
          </a:p>
          <a:p>
            <a:pPr marL="0" marR="0">
              <a:lnSpc>
                <a:spcPct val="107000"/>
              </a:lnSpc>
              <a:spcBef>
                <a:spcPts val="0"/>
              </a:spcBef>
              <a:spcAft>
                <a:spcPts val="800"/>
              </a:spcAft>
            </a:pPr>
            <a:endParaRPr lang="en-US" sz="1200" dirty="0">
              <a:solidFill>
                <a:schemeClr val="tx1"/>
              </a:solidFill>
              <a:effectLst/>
              <a:latin typeface="+mn-lt"/>
              <a:ea typeface="Times New Roman" panose="02020603050405020304" pitchFamily="18" charset="0"/>
              <a:cs typeface="Times New Roman" panose="02020603050405020304" pitchFamily="18" charset="0"/>
            </a:endParaRPr>
          </a:p>
          <a:p>
            <a:pPr marL="0" marR="0">
              <a:spcBef>
                <a:spcPts val="200"/>
              </a:spcBef>
              <a:spcAft>
                <a:spcPts val="0"/>
              </a:spcAft>
            </a:pPr>
            <a:r>
              <a:rPr lang="en-US" sz="1200" b="1" dirty="0">
                <a:solidFill>
                  <a:schemeClr val="tx1"/>
                </a:solidFill>
                <a:effectLst/>
                <a:latin typeface="+mn-lt"/>
                <a:ea typeface="Times New Roman" panose="02020603050405020304" pitchFamily="18" charset="0"/>
                <a:cs typeface="Times New Roman" panose="02020603050405020304" pitchFamily="18" charset="0"/>
              </a:rPr>
              <a:t>Data Cleaning Reports</a:t>
            </a:r>
          </a:p>
          <a:p>
            <a:pPr marL="0" marR="0">
              <a:lnSpc>
                <a:spcPct val="107000"/>
              </a:lnSpc>
              <a:spcBef>
                <a:spcPts val="0"/>
              </a:spcBef>
              <a:spcAft>
                <a:spcPts val="800"/>
              </a:spcAft>
            </a:pPr>
            <a:r>
              <a:rPr lang="en-US" sz="1200" dirty="0">
                <a:solidFill>
                  <a:schemeClr val="tx1"/>
                </a:solidFill>
                <a:effectLst/>
                <a:latin typeface="+mn-lt"/>
                <a:ea typeface="Times New Roman" panose="02020603050405020304" pitchFamily="18" charset="0"/>
                <a:cs typeface="Times New Roman" panose="02020603050405020304" pitchFamily="18" charset="0"/>
              </a:rPr>
              <a:t>The Data Cleaning Reports identify records that must be updated prior to Phase 2 Certification.</a:t>
            </a:r>
          </a:p>
          <a:p>
            <a:pPr marL="0" marR="0">
              <a:lnSpc>
                <a:spcPct val="107000"/>
              </a:lnSpc>
              <a:spcBef>
                <a:spcPts val="0"/>
              </a:spcBef>
              <a:spcAft>
                <a:spcPts val="800"/>
              </a:spcAft>
            </a:pPr>
            <a:endParaRPr lang="en-US" sz="1200" dirty="0">
              <a:solidFill>
                <a:schemeClr val="tx1"/>
              </a:solidFill>
              <a:effectLst/>
              <a:latin typeface="+mn-lt"/>
              <a:ea typeface="Times New Roman" panose="02020603050405020304" pitchFamily="18" charset="0"/>
              <a:cs typeface="Times New Roman" panose="02020603050405020304" pitchFamily="18" charset="0"/>
            </a:endParaRPr>
          </a:p>
          <a:p>
            <a:pPr marL="0" marR="0">
              <a:spcBef>
                <a:spcPts val="200"/>
              </a:spcBef>
              <a:spcAft>
                <a:spcPts val="0"/>
              </a:spcAft>
            </a:pPr>
            <a:r>
              <a:rPr lang="en-US" sz="1200" b="1" dirty="0">
                <a:solidFill>
                  <a:schemeClr val="tx1"/>
                </a:solidFill>
                <a:effectLst/>
                <a:latin typeface="+mn-lt"/>
                <a:ea typeface="Times New Roman" panose="02020603050405020304" pitchFamily="18" charset="0"/>
                <a:cs typeface="Times New Roman" panose="02020603050405020304" pitchFamily="18" charset="0"/>
              </a:rPr>
              <a:t>General Reports </a:t>
            </a:r>
          </a:p>
          <a:p>
            <a:r>
              <a:rPr lang="en-US" sz="1200" dirty="0">
                <a:solidFill>
                  <a:schemeClr val="tx1"/>
                </a:solidFill>
                <a:effectLst/>
                <a:latin typeface="+mn-lt"/>
                <a:ea typeface="Times New Roman" panose="02020603050405020304" pitchFamily="18" charset="0"/>
                <a:cs typeface="Times New Roman" panose="02020603050405020304" pitchFamily="18" charset="0"/>
              </a:rPr>
              <a:t>Several general reports are available to help your Reporting District review the data submitted. </a:t>
            </a:r>
          </a:p>
        </p:txBody>
      </p:sp>
      <p:sp>
        <p:nvSpPr>
          <p:cNvPr id="4" name="Slide Number Placeholder 3"/>
          <p:cNvSpPr>
            <a:spLocks noGrp="1"/>
          </p:cNvSpPr>
          <p:nvPr>
            <p:ph type="sldNum" sz="quarter" idx="5"/>
          </p:nvPr>
        </p:nvSpPr>
        <p:spPr/>
        <p:txBody>
          <a:bodyPr/>
          <a:lstStyle/>
          <a:p>
            <a:fld id="{D19A5E30-BEC5-4ADD-805D-B470BD9E9C4C}" type="slidenum">
              <a:rPr lang="en-US" smtClean="0"/>
              <a:t>60</a:t>
            </a:fld>
            <a:endParaRPr lang="en-US"/>
          </a:p>
        </p:txBody>
      </p:sp>
    </p:spTree>
    <p:extLst>
      <p:ext uri="{BB962C8B-B14F-4D97-AF65-F5344CB8AC3E}">
        <p14:creationId xmlns:p14="http://schemas.microsoft.com/office/powerpoint/2010/main" val="421692979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dirty="0"/>
              <a:t>Variances in counts will generate a data exception that must be addressed by your LEA. Fluctuation in counts can naturally occur due to redistricting, changes in enrollment/administration, etc. or can be indicative of errors in data reporting. </a:t>
            </a:r>
          </a:p>
          <a:p>
            <a:pPr marL="0" marR="0">
              <a:lnSpc>
                <a:spcPct val="107000"/>
              </a:lnSpc>
              <a:spcBef>
                <a:spcPts val="0"/>
              </a:spcBef>
              <a:spcAft>
                <a:spcPts val="800"/>
              </a:spcAft>
            </a:pPr>
            <a:endParaRPr lang="en-US" dirty="0"/>
          </a:p>
          <a:p>
            <a:pPr marL="0" marR="0" lvl="0" indent="0" algn="l" defTabSz="914400" rtl="0" eaLnBrk="1" fontAlgn="auto" latinLnBrk="0" hangingPunct="1">
              <a:lnSpc>
                <a:spcPct val="107000"/>
              </a:lnSpc>
              <a:spcBef>
                <a:spcPts val="0"/>
              </a:spcBef>
              <a:spcAft>
                <a:spcPts val="800"/>
              </a:spcAft>
              <a:buClrTx/>
              <a:buSzTx/>
              <a:buFontTx/>
              <a:buNone/>
              <a:tabLst/>
              <a:defRPr/>
            </a:pPr>
            <a:r>
              <a:rPr lang="en-US" dirty="0"/>
              <a:t>An explanation of the logic used to identify Data Exception Types is available on the Help Site. Data Exceptions are not generated until Phase 2 begins and detailed information will be available in Phase 2 training. </a:t>
            </a:r>
          </a:p>
        </p:txBody>
      </p:sp>
      <p:sp>
        <p:nvSpPr>
          <p:cNvPr id="4" name="Slide Number Placeholder 3"/>
          <p:cNvSpPr>
            <a:spLocks noGrp="1"/>
          </p:cNvSpPr>
          <p:nvPr>
            <p:ph type="sldNum" sz="quarter" idx="5"/>
          </p:nvPr>
        </p:nvSpPr>
        <p:spPr/>
        <p:txBody>
          <a:bodyPr/>
          <a:lstStyle/>
          <a:p>
            <a:fld id="{D19A5E30-BEC5-4ADD-805D-B470BD9E9C4C}" type="slidenum">
              <a:rPr lang="en-US" smtClean="0"/>
              <a:t>61</a:t>
            </a:fld>
            <a:endParaRPr lang="en-US"/>
          </a:p>
        </p:txBody>
      </p:sp>
    </p:spTree>
    <p:extLst>
      <p:ext uri="{BB962C8B-B14F-4D97-AF65-F5344CB8AC3E}">
        <p14:creationId xmlns:p14="http://schemas.microsoft.com/office/powerpoint/2010/main" val="8546720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mn-lt"/>
                <a:ea typeface="Times New Roman" panose="02020603050405020304" pitchFamily="18" charset="0"/>
                <a:cs typeface="Times New Roman" panose="02020603050405020304" pitchFamily="18" charset="0"/>
              </a:rPr>
              <a:t>Mid-Year Certification</a:t>
            </a:r>
            <a:r>
              <a:rPr lang="en-US" sz="1200" dirty="0">
                <a:effectLst/>
                <a:latin typeface="+mn-lt"/>
                <a:ea typeface="Times New Roman" panose="02020603050405020304" pitchFamily="18" charset="0"/>
                <a:cs typeface="Times New Roman" panose="02020603050405020304" pitchFamily="18" charset="0"/>
              </a:rPr>
              <a:t> – consists of a checkbox indicating that incidents which occurred between 7/1 and 1/31 of the school year have been reported. This box does not need to be unchecked to make any additional edits and does not need to be completed by an Administrator.</a:t>
            </a:r>
          </a:p>
          <a:p>
            <a:pPr marL="0" marR="0">
              <a:lnSpc>
                <a:spcPct val="107000"/>
              </a:lnSpc>
              <a:spcBef>
                <a:spcPts val="0"/>
              </a:spcBef>
              <a:spcAft>
                <a:spcPts val="800"/>
              </a:spcAft>
            </a:pPr>
            <a:r>
              <a:rPr lang="en-US" sz="1200" dirty="0">
                <a:effectLst/>
                <a:latin typeface="+mn-lt"/>
                <a:ea typeface="Times New Roman" panose="02020603050405020304" pitchFamily="18" charset="0"/>
                <a:cs typeface="Times New Roman" panose="02020603050405020304" pitchFamily="18" charset="0"/>
              </a:rPr>
              <a:t>                                                                                                                          </a:t>
            </a:r>
          </a:p>
          <a:p>
            <a:pPr marL="0" marR="0">
              <a:lnSpc>
                <a:spcPct val="107000"/>
              </a:lnSpc>
              <a:spcBef>
                <a:spcPts val="0"/>
              </a:spcBef>
              <a:spcAft>
                <a:spcPts val="800"/>
              </a:spcAft>
            </a:pPr>
            <a:r>
              <a:rPr lang="en-US" sz="1200" b="1" dirty="0">
                <a:effectLst/>
                <a:latin typeface="+mn-lt"/>
                <a:ea typeface="Times New Roman" panose="02020603050405020304" pitchFamily="18" charset="0"/>
                <a:cs typeface="Times New Roman" panose="02020603050405020304" pitchFamily="18" charset="0"/>
              </a:rPr>
              <a:t>Phase 1 Certification</a:t>
            </a:r>
            <a:r>
              <a:rPr lang="en-US" sz="1200" dirty="0">
                <a:effectLst/>
                <a:latin typeface="+mn-lt"/>
                <a:ea typeface="Times New Roman" panose="02020603050405020304" pitchFamily="18" charset="0"/>
                <a:cs typeface="Times New Roman" panose="02020603050405020304" pitchFamily="18" charset="0"/>
              </a:rPr>
              <a:t> – as with Mid-Year Certification this consists of a checkbox indicating that incidents which occurred between 2/1 and 6/30 of the school year have been reported. This box does not need to be unchecked to make any additional edits and does not need to be completed by an Administrator.                                                                                                                          </a:t>
            </a:r>
          </a:p>
          <a:p>
            <a:endParaRPr lang="en-US" dirty="0"/>
          </a:p>
        </p:txBody>
      </p:sp>
      <p:sp>
        <p:nvSpPr>
          <p:cNvPr id="4" name="Slide Number Placeholder 3"/>
          <p:cNvSpPr>
            <a:spLocks noGrp="1"/>
          </p:cNvSpPr>
          <p:nvPr>
            <p:ph type="sldNum" sz="quarter" idx="10"/>
          </p:nvPr>
        </p:nvSpPr>
        <p:spPr/>
        <p:txBody>
          <a:bodyPr/>
          <a:lstStyle/>
          <a:p>
            <a:fld id="{18501D06-CC83-4012-9EC8-6B2290C44ABD}" type="slidenum">
              <a:rPr lang="en-US" smtClean="0"/>
              <a:t>62</a:t>
            </a:fld>
            <a:endParaRPr lang="en-US"/>
          </a:p>
        </p:txBody>
      </p:sp>
      <p:sp>
        <p:nvSpPr>
          <p:cNvPr id="6" name="Date Placeholder 5"/>
          <p:cNvSpPr>
            <a:spLocks noGrp="1"/>
          </p:cNvSpPr>
          <p:nvPr>
            <p:ph type="dt" idx="12"/>
          </p:nvPr>
        </p:nvSpPr>
        <p:spPr/>
        <p:txBody>
          <a:bodyPr/>
          <a:lstStyle/>
          <a:p>
            <a:r>
              <a:rPr lang="en-US"/>
              <a:t>Updated 2/16/2021</a:t>
            </a:r>
          </a:p>
        </p:txBody>
      </p:sp>
      <p:sp>
        <p:nvSpPr>
          <p:cNvPr id="7" name="Footer Placeholder 6"/>
          <p:cNvSpPr>
            <a:spLocks noGrp="1"/>
          </p:cNvSpPr>
          <p:nvPr>
            <p:ph type="ftr" sz="quarter" idx="13"/>
          </p:nvPr>
        </p:nvSpPr>
        <p:spPr/>
        <p:txBody>
          <a:bodyPr/>
          <a:lstStyle/>
          <a:p>
            <a:endParaRPr lang="en-US"/>
          </a:p>
        </p:txBody>
      </p:sp>
    </p:spTree>
    <p:extLst>
      <p:ext uri="{BB962C8B-B14F-4D97-AF65-F5344CB8AC3E}">
        <p14:creationId xmlns:p14="http://schemas.microsoft.com/office/powerpoint/2010/main" val="16621063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mn-lt"/>
                <a:ea typeface="Times New Roman" panose="02020603050405020304" pitchFamily="18" charset="0"/>
                <a:cs typeface="Times New Roman" panose="02020603050405020304" pitchFamily="18" charset="0"/>
              </a:rPr>
              <a:t>Passwords are only released to those on the profile. Once a user is added to the profile, they are automatically on the email list and will receive training invitations, collection reminders, and other pertinent information.</a:t>
            </a:r>
          </a:p>
          <a:p>
            <a:pPr marL="0" marR="0">
              <a:lnSpc>
                <a:spcPct val="107000"/>
              </a:lnSpc>
              <a:spcBef>
                <a:spcPts val="0"/>
              </a:spcBef>
              <a:spcAft>
                <a:spcPts val="800"/>
              </a:spcAft>
            </a:pPr>
            <a:endParaRPr lang="en-US" sz="1200" dirty="0">
              <a:effectLst/>
              <a:latin typeface="+mn-lt"/>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1200" dirty="0">
                <a:effectLst/>
                <a:latin typeface="+mn-lt"/>
                <a:ea typeface="Times New Roman" panose="02020603050405020304" pitchFamily="18" charset="0"/>
                <a:cs typeface="Times New Roman" panose="02020603050405020304" pitchFamily="18" charset="0"/>
              </a:rPr>
              <a:t>The Maximum Sanction Length is also stored on this page. This number is used to validate the length of expulsions reported by your LEA.</a:t>
            </a:r>
          </a:p>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63</a:t>
            </a:fld>
            <a:endParaRPr lang="en-US"/>
          </a:p>
        </p:txBody>
      </p:sp>
    </p:spTree>
    <p:extLst>
      <p:ext uri="{BB962C8B-B14F-4D97-AF65-F5344CB8AC3E}">
        <p14:creationId xmlns:p14="http://schemas.microsoft.com/office/powerpoint/2010/main" val="66449755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9A5E30-BEC5-4ADD-805D-B470BD9E9C4C}" type="slidenum">
              <a:rPr lang="en-US" smtClean="0"/>
              <a:t>64</a:t>
            </a:fld>
            <a:endParaRPr lang="en-US"/>
          </a:p>
        </p:txBody>
      </p:sp>
    </p:spTree>
    <p:extLst>
      <p:ext uri="{BB962C8B-B14F-4D97-AF65-F5344CB8AC3E}">
        <p14:creationId xmlns:p14="http://schemas.microsoft.com/office/powerpoint/2010/main" val="167803498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252413"/>
            <a:ext cx="5853113" cy="3292475"/>
          </a:xfrm>
        </p:spPr>
      </p:sp>
      <p:sp>
        <p:nvSpPr>
          <p:cNvPr id="3" name="Notes Placeholder 2"/>
          <p:cNvSpPr>
            <a:spLocks noGrp="1"/>
          </p:cNvSpPr>
          <p:nvPr>
            <p:ph type="body" idx="1"/>
          </p:nvPr>
        </p:nvSpPr>
        <p:spPr/>
        <p:txBody>
          <a:bodyPr/>
          <a:lstStyle/>
          <a:p>
            <a:r>
              <a:rPr lang="en-US" dirty="0"/>
              <a:t>T</a:t>
            </a:r>
            <a:r>
              <a:rPr lang="en-US" baseline="0" dirty="0"/>
              <a:t>his slide highlights the biggest takeaways:</a:t>
            </a:r>
          </a:p>
          <a:p>
            <a:endParaRPr lang="en-US" baseline="0" dirty="0"/>
          </a:p>
          <a:p>
            <a:pPr marL="185897" indent="-185897">
              <a:buFont typeface="Arial" panose="020B0604020202020204" pitchFamily="34" charset="0"/>
              <a:buChar char="•"/>
            </a:pPr>
            <a:r>
              <a:rPr lang="en-US" baseline="0" dirty="0"/>
              <a:t>What is, and what is not, a reportable incident</a:t>
            </a:r>
          </a:p>
          <a:p>
            <a:pPr marL="185897" indent="-185897">
              <a:buFont typeface="Arial" panose="020B0604020202020204" pitchFamily="34" charset="0"/>
              <a:buChar char="•"/>
            </a:pPr>
            <a:r>
              <a:rPr lang="en-US" baseline="0" dirty="0"/>
              <a:t>A reminder about the link between the ED166 and PSIS</a:t>
            </a:r>
          </a:p>
          <a:p>
            <a:pPr marL="185897" indent="-185897">
              <a:buFont typeface="Arial" panose="020B0604020202020204" pitchFamily="34" charset="0"/>
              <a:buChar char="•"/>
            </a:pPr>
            <a:r>
              <a:rPr lang="en-US" baseline="0" dirty="0"/>
              <a:t>The four ways a record can “look” using 1-2 Incident Type fields and 1-2 Sanction Type fields</a:t>
            </a:r>
          </a:p>
          <a:p>
            <a:pPr marL="185897" indent="-185897">
              <a:buFont typeface="Arial" panose="020B0604020202020204" pitchFamily="34" charset="0"/>
              <a:buChar char="•"/>
            </a:pPr>
            <a:r>
              <a:rPr lang="en-US" baseline="0" dirty="0"/>
              <a:t>The link to the Help Site</a:t>
            </a:r>
          </a:p>
          <a:p>
            <a:pPr marL="185897" indent="-185897">
              <a:buFont typeface="Arial" panose="020B0604020202020204" pitchFamily="34" charset="0"/>
              <a:buChar char="•"/>
            </a:pPr>
            <a:r>
              <a:rPr lang="en-US" baseline="0" dirty="0"/>
              <a:t>The deadlines</a:t>
            </a:r>
          </a:p>
          <a:p>
            <a:pPr marL="185897" indent="-185897">
              <a:buFont typeface="Arial" panose="020B0604020202020204" pitchFamily="34" charset="0"/>
              <a:buChar char="•"/>
            </a:pPr>
            <a:r>
              <a:rPr lang="en-US" baseline="0" dirty="0"/>
              <a:t>A reminder to start your collection early</a:t>
            </a:r>
          </a:p>
          <a:p>
            <a:pPr marL="185897" indent="-185897">
              <a:buFont typeface="Arial" panose="020B0604020202020204" pitchFamily="34" charset="0"/>
              <a:buChar char="•"/>
            </a:pPr>
            <a:endParaRPr lang="en-US" baseline="0" dirty="0"/>
          </a:p>
          <a:p>
            <a:endParaRPr lang="en-US" baseline="0" dirty="0"/>
          </a:p>
        </p:txBody>
      </p:sp>
      <p:sp>
        <p:nvSpPr>
          <p:cNvPr id="4" name="Slide Number Placeholder 3"/>
          <p:cNvSpPr>
            <a:spLocks noGrp="1"/>
          </p:cNvSpPr>
          <p:nvPr>
            <p:ph type="sldNum" sz="quarter" idx="10"/>
          </p:nvPr>
        </p:nvSpPr>
        <p:spPr/>
        <p:txBody>
          <a:bodyPr/>
          <a:lstStyle/>
          <a:p>
            <a:fld id="{18501D06-CC83-4012-9EC8-6B2290C44ABD}" type="slidenum">
              <a:rPr lang="en-US" smtClean="0"/>
              <a:t>65</a:t>
            </a:fld>
            <a:endParaRPr lang="en-US" dirty="0"/>
          </a:p>
        </p:txBody>
      </p:sp>
    </p:spTree>
    <p:extLst>
      <p:ext uri="{BB962C8B-B14F-4D97-AF65-F5344CB8AC3E}">
        <p14:creationId xmlns:p14="http://schemas.microsoft.com/office/powerpoint/2010/main" val="380268141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Remarks:</a:t>
            </a:r>
          </a:p>
          <a:p>
            <a:endParaRPr lang="en-US" dirty="0"/>
          </a:p>
          <a:p>
            <a:r>
              <a:rPr lang="en-US" i="1" dirty="0"/>
              <a:t>I hope the printed version of this information was helpful to you. Be sure you are viewing the most recent version of this document as the training sessions above will be updated as they are scheduled.</a:t>
            </a:r>
          </a:p>
          <a:p>
            <a:endParaRPr lang="en-US" i="1" dirty="0"/>
          </a:p>
          <a:p>
            <a:r>
              <a:rPr lang="en-US" i="1" dirty="0"/>
              <a:t>Once again, I recommend beginning your collection early, as it will allow ample time to work together through any issues that may occur (missing data, records that require further research, etc.). If you have any additional questions, I’m happy to help, and if you have any recommendations on the collection itself (new reports, etc.) let me know. As always feel free to email me with questions.</a:t>
            </a:r>
          </a:p>
          <a:p>
            <a:endParaRPr lang="en-US" i="1" dirty="0"/>
          </a:p>
          <a:p>
            <a:r>
              <a:rPr lang="en-US" i="1" dirty="0"/>
              <a:t>- Keryn Felder</a:t>
            </a:r>
          </a:p>
          <a:p>
            <a:endParaRPr lang="en-US" i="1" dirty="0"/>
          </a:p>
        </p:txBody>
      </p:sp>
      <p:sp>
        <p:nvSpPr>
          <p:cNvPr id="4" name="Slide Number Placeholder 3"/>
          <p:cNvSpPr>
            <a:spLocks noGrp="1"/>
          </p:cNvSpPr>
          <p:nvPr>
            <p:ph type="sldNum" sz="quarter" idx="10"/>
          </p:nvPr>
        </p:nvSpPr>
        <p:spPr/>
        <p:txBody>
          <a:bodyPr/>
          <a:lstStyle/>
          <a:p>
            <a:fld id="{18501D06-CC83-4012-9EC8-6B2290C44ABD}" type="slidenum">
              <a:rPr lang="en-US" smtClean="0"/>
              <a:t>66</a:t>
            </a:fld>
            <a:endParaRPr lang="en-US" dirty="0"/>
          </a:p>
        </p:txBody>
      </p:sp>
    </p:spTree>
    <p:extLst>
      <p:ext uri="{BB962C8B-B14F-4D97-AF65-F5344CB8AC3E}">
        <p14:creationId xmlns:p14="http://schemas.microsoft.com/office/powerpoint/2010/main" val="7604324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pic>
        <p:nvPicPr>
          <p:cNvPr id="4" name="Picture 3" descr="A black background with yellow text and stars&#10;&#10;Description automatically generated">
            <a:extLst>
              <a:ext uri="{FF2B5EF4-FFF2-40B4-BE49-F238E27FC236}">
                <a16:creationId xmlns:a16="http://schemas.microsoft.com/office/drawing/2014/main" id="{2B394924-50F2-2753-E389-FC1CEF4791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3" name="Subtitle 2">
            <a:extLst>
              <a:ext uri="{FF2B5EF4-FFF2-40B4-BE49-F238E27FC236}">
                <a16:creationId xmlns:a16="http://schemas.microsoft.com/office/drawing/2014/main" id="{6BA90DEF-B0AE-011D-8A3D-2F853DD1029A}"/>
              </a:ext>
            </a:extLst>
          </p:cNvPr>
          <p:cNvSpPr>
            <a:spLocks noGrp="1"/>
          </p:cNvSpPr>
          <p:nvPr>
            <p:ph type="subTitle" idx="1" hasCustomPrompt="1"/>
          </p:nvPr>
        </p:nvSpPr>
        <p:spPr>
          <a:xfrm>
            <a:off x="8184381" y="4972719"/>
            <a:ext cx="3356149" cy="589045"/>
          </a:xfrm>
        </p:spPr>
        <p:txBody>
          <a:bodyPr anchor="ctr">
            <a:normAutofit/>
          </a:bodyPr>
          <a:lstStyle>
            <a:lvl1pPr marL="0" indent="0" algn="ctr">
              <a:buNone/>
              <a:defRPr sz="1800" b="0">
                <a:solidFill>
                  <a:schemeClr val="bg1"/>
                </a:solidFill>
                <a:latin typeface="Aptos"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nSpc>
                <a:spcPct val="100000"/>
              </a:lnSpc>
              <a:spcBef>
                <a:spcPts val="600"/>
              </a:spcBef>
            </a:pPr>
            <a:r>
              <a:rPr lang="en-US" sz="1800" b="1" dirty="0">
                <a:solidFill>
                  <a:schemeClr val="bg1"/>
                </a:solidFill>
                <a:latin typeface="Aptos" panose="020B0004020202020204" pitchFamily="34" charset="0"/>
                <a:cs typeface="Arial" panose="020B0604020202020204" pitchFamily="34" charset="0"/>
              </a:rPr>
              <a:t>Date</a:t>
            </a:r>
          </a:p>
        </p:txBody>
      </p:sp>
      <p:sp>
        <p:nvSpPr>
          <p:cNvPr id="2" name="Title 1">
            <a:extLst>
              <a:ext uri="{FF2B5EF4-FFF2-40B4-BE49-F238E27FC236}">
                <a16:creationId xmlns:a16="http://schemas.microsoft.com/office/drawing/2014/main" id="{D114DEC5-F3B2-36BB-660C-D025405AD069}"/>
              </a:ext>
            </a:extLst>
          </p:cNvPr>
          <p:cNvSpPr>
            <a:spLocks noGrp="1"/>
          </p:cNvSpPr>
          <p:nvPr>
            <p:ph type="ctrTitle"/>
          </p:nvPr>
        </p:nvSpPr>
        <p:spPr>
          <a:xfrm>
            <a:off x="8376344" y="1644595"/>
            <a:ext cx="2972223" cy="840001"/>
          </a:xfrm>
          <a:ln>
            <a:noFill/>
          </a:ln>
        </p:spPr>
        <p:txBody>
          <a:bodyPr anchor="ctr">
            <a:normAutofit/>
          </a:bodyPr>
          <a:lstStyle>
            <a:lvl1pPr algn="ctr">
              <a:defRPr sz="4400" b="1">
                <a:solidFill>
                  <a:schemeClr val="bg1"/>
                </a:solidFill>
                <a:latin typeface="Aptos ExtraBold" panose="020B0004020202020204" pitchFamily="34" charset="0"/>
                <a:cs typeface="Arial" panose="020B0604020202020204" pitchFamily="34" charset="0"/>
              </a:defRPr>
            </a:lvl1pPr>
          </a:lstStyle>
          <a:p>
            <a:r>
              <a:rPr lang="en-US"/>
              <a:t>Click to edit Master title style</a:t>
            </a:r>
            <a:endParaRPr lang="en-US" dirty="0"/>
          </a:p>
        </p:txBody>
      </p:sp>
      <p:cxnSp>
        <p:nvCxnSpPr>
          <p:cNvPr id="13" name="Straight Connector 12">
            <a:extLst>
              <a:ext uri="{FF2B5EF4-FFF2-40B4-BE49-F238E27FC236}">
                <a16:creationId xmlns:a16="http://schemas.microsoft.com/office/drawing/2014/main" id="{96C1DF54-CB91-434A-EDF4-36B526C41470}"/>
              </a:ext>
            </a:extLst>
          </p:cNvPr>
          <p:cNvCxnSpPr>
            <a:cxnSpLocks/>
          </p:cNvCxnSpPr>
          <p:nvPr userDrawn="1"/>
        </p:nvCxnSpPr>
        <p:spPr>
          <a:xfrm>
            <a:off x="7190512" y="554182"/>
            <a:ext cx="0" cy="5818909"/>
          </a:xfrm>
          <a:prstGeom prst="line">
            <a:avLst/>
          </a:prstGeom>
          <a:ln>
            <a:solidFill>
              <a:srgbClr val="1A97CD"/>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7C9455F-ABC5-31C8-54DC-CC3029C59D51}"/>
              </a:ext>
            </a:extLst>
          </p:cNvPr>
          <p:cNvSpPr txBox="1"/>
          <p:nvPr userDrawn="1"/>
        </p:nvSpPr>
        <p:spPr>
          <a:xfrm>
            <a:off x="8184381" y="5617924"/>
            <a:ext cx="3356149" cy="646331"/>
          </a:xfrm>
          <a:prstGeom prst="rect">
            <a:avLst/>
          </a:prstGeom>
          <a:noFill/>
        </p:spPr>
        <p:txBody>
          <a:bodyPr wrap="square">
            <a:spAutoFit/>
          </a:bodyPr>
          <a:lstStyle/>
          <a:p>
            <a:pPr algn="ctr">
              <a:lnSpc>
                <a:spcPct val="100000"/>
              </a:lnSpc>
              <a:spcBef>
                <a:spcPts val="600"/>
              </a:spcBef>
            </a:pPr>
            <a:r>
              <a:rPr lang="en-US" sz="1800" dirty="0">
                <a:solidFill>
                  <a:schemeClr val="bg1"/>
                </a:solidFill>
                <a:latin typeface="Aptos" panose="020B0004020202020204" pitchFamily="34" charset="0"/>
                <a:cs typeface="Arial" panose="020B0604020202020204" pitchFamily="34" charset="0"/>
              </a:rPr>
              <a:t>Connecticut State </a:t>
            </a:r>
            <a:br>
              <a:rPr lang="en-US" sz="1800" dirty="0">
                <a:solidFill>
                  <a:schemeClr val="bg1"/>
                </a:solidFill>
                <a:latin typeface="Aptos" panose="020B0004020202020204" pitchFamily="34" charset="0"/>
                <a:cs typeface="Arial" panose="020B0604020202020204" pitchFamily="34" charset="0"/>
              </a:rPr>
            </a:br>
            <a:r>
              <a:rPr lang="en-US" sz="1800" dirty="0">
                <a:solidFill>
                  <a:schemeClr val="bg1"/>
                </a:solidFill>
                <a:latin typeface="Aptos" panose="020B0004020202020204" pitchFamily="34" charset="0"/>
                <a:cs typeface="Arial" panose="020B0604020202020204" pitchFamily="34" charset="0"/>
              </a:rPr>
              <a:t>Department of Education</a:t>
            </a:r>
          </a:p>
        </p:txBody>
      </p:sp>
    </p:spTree>
    <p:extLst>
      <p:ext uri="{BB962C8B-B14F-4D97-AF65-F5344CB8AC3E}">
        <p14:creationId xmlns:p14="http://schemas.microsoft.com/office/powerpoint/2010/main" val="134890492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5" name="Content Placeholder 6">
            <a:extLst>
              <a:ext uri="{FF2B5EF4-FFF2-40B4-BE49-F238E27FC236}">
                <a16:creationId xmlns:a16="http://schemas.microsoft.com/office/drawing/2014/main" id="{FF362581-F535-FF96-C04C-F880308B0BB8}"/>
              </a:ext>
            </a:extLst>
          </p:cNvPr>
          <p:cNvPicPr>
            <a:picLocks noChangeAspect="1"/>
          </p:cNvPicPr>
          <p:nvPr userDrawn="1"/>
        </p:nvPicPr>
        <p:blipFill>
          <a:blip r:embed="rId2"/>
          <a:stretch>
            <a:fillRect/>
          </a:stretch>
        </p:blipFill>
        <p:spPr>
          <a:xfrm>
            <a:off x="0" y="0"/>
            <a:ext cx="12192000" cy="1422400"/>
          </a:xfrm>
          <a:prstGeom prst="rect">
            <a:avLst/>
          </a:prstGeom>
        </p:spPr>
      </p:pic>
      <p:sp>
        <p:nvSpPr>
          <p:cNvPr id="2" name="Title 1">
            <a:extLst>
              <a:ext uri="{FF2B5EF4-FFF2-40B4-BE49-F238E27FC236}">
                <a16:creationId xmlns:a16="http://schemas.microsoft.com/office/drawing/2014/main" id="{4472F37A-2923-AF66-A4C7-58303D45DD88}"/>
              </a:ext>
            </a:extLst>
          </p:cNvPr>
          <p:cNvSpPr>
            <a:spLocks noGrp="1"/>
          </p:cNvSpPr>
          <p:nvPr>
            <p:ph type="title"/>
          </p:nvPr>
        </p:nvSpPr>
        <p:spPr>
          <a:xfrm>
            <a:off x="2327097" y="365125"/>
            <a:ext cx="7505215" cy="823097"/>
          </a:xfrm>
        </p:spPr>
        <p:txBody>
          <a:bodyPr>
            <a:normAutofit/>
          </a:bodyPr>
          <a:lstStyle>
            <a:lvl1pPr algn="ctr">
              <a:defRPr sz="3200" b="1">
                <a:solidFill>
                  <a:srgbClr val="FFC000"/>
                </a:solidFill>
                <a:latin typeface="Aptos" panose="020B00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115DC6-4D55-C872-3759-4264BA852C41}"/>
              </a:ext>
            </a:extLst>
          </p:cNvPr>
          <p:cNvSpPr>
            <a:spLocks noGrp="1"/>
          </p:cNvSpPr>
          <p:nvPr>
            <p:ph idx="1"/>
          </p:nvPr>
        </p:nvSpPr>
        <p:spPr>
          <a:xfrm>
            <a:off x="838200" y="1825624"/>
            <a:ext cx="10515600" cy="4876258"/>
          </a:xfrm>
        </p:spPr>
        <p:txBody>
          <a:bodyPr/>
          <a:lstStyle>
            <a:lvl1pPr>
              <a:defRPr>
                <a:latin typeface="Aptos" panose="020B0004020202020204" pitchFamily="34" charset="0"/>
              </a:defRPr>
            </a:lvl1pPr>
            <a:lvl2pPr>
              <a:defRPr>
                <a:latin typeface="Aptos" panose="020B0004020202020204" pitchFamily="34" charset="0"/>
              </a:defRPr>
            </a:lvl2pPr>
            <a:lvl3pPr>
              <a:defRPr>
                <a:latin typeface="Aptos" panose="020B0004020202020204" pitchFamily="34" charset="0"/>
              </a:defRPr>
            </a:lvl3pPr>
            <a:lvl4pPr>
              <a:defRPr>
                <a:latin typeface="Aptos" panose="020B0004020202020204" pitchFamily="34" charset="0"/>
              </a:defRPr>
            </a:lvl4pPr>
            <a:lvl5pPr>
              <a:defRPr>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52984E5B-B01D-DAE4-4C4C-646679F7633B}"/>
              </a:ext>
            </a:extLst>
          </p:cNvPr>
          <p:cNvSpPr>
            <a:spLocks noGrp="1"/>
          </p:cNvSpPr>
          <p:nvPr>
            <p:ph type="sldNum" sz="quarter" idx="4"/>
          </p:nvPr>
        </p:nvSpPr>
        <p:spPr>
          <a:xfrm>
            <a:off x="11651751" y="6326691"/>
            <a:ext cx="540249" cy="348815"/>
          </a:xfrm>
          <a:prstGeom prst="rect">
            <a:avLst/>
          </a:prstGeom>
        </p:spPr>
        <p:txBody>
          <a:bodyPr/>
          <a:lstStyle>
            <a:lvl1pPr algn="r">
              <a:defRPr sz="1400" b="1"/>
            </a:lvl1pPr>
          </a:lstStyle>
          <a:p>
            <a:fld id="{13A326F7-3D62-4D6D-AF51-CF772FE3461F}" type="slidenum">
              <a:rPr lang="en-US" smtClean="0"/>
              <a:pPr/>
              <a:t>‹#›</a:t>
            </a:fld>
            <a:endParaRPr lang="en-US" dirty="0"/>
          </a:p>
        </p:txBody>
      </p:sp>
    </p:spTree>
    <p:extLst>
      <p:ext uri="{BB962C8B-B14F-4D97-AF65-F5344CB8AC3E}">
        <p14:creationId xmlns:p14="http://schemas.microsoft.com/office/powerpoint/2010/main" val="2178620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8F6FF-F20F-E3D2-2F7A-05DB5539FF67}"/>
              </a:ext>
            </a:extLst>
          </p:cNvPr>
          <p:cNvSpPr>
            <a:spLocks noGrp="1"/>
          </p:cNvSpPr>
          <p:nvPr>
            <p:ph type="title"/>
          </p:nvPr>
        </p:nvSpPr>
        <p:spPr>
          <a:xfrm>
            <a:off x="1346770" y="3158199"/>
            <a:ext cx="9498459" cy="2877930"/>
          </a:xfrm>
        </p:spPr>
        <p:txBody>
          <a:bodyPr anchor="ctr">
            <a:normAutofit/>
          </a:bodyPr>
          <a:lstStyle>
            <a:lvl1pPr algn="ctr">
              <a:defRPr sz="4000">
                <a:solidFill>
                  <a:schemeClr val="tx1"/>
                </a:solidFill>
                <a:latin typeface="Aptos" panose="020B0004020202020204" pitchFamily="34" charset="0"/>
              </a:defRPr>
            </a:lvl1pPr>
          </a:lstStyle>
          <a:p>
            <a:r>
              <a:rPr lang="en-US"/>
              <a:t>Click to edit Master title style</a:t>
            </a:r>
            <a:endParaRPr lang="en-US" dirty="0"/>
          </a:p>
        </p:txBody>
      </p:sp>
      <p:sp>
        <p:nvSpPr>
          <p:cNvPr id="5" name="Slide Number Placeholder 5">
            <a:extLst>
              <a:ext uri="{FF2B5EF4-FFF2-40B4-BE49-F238E27FC236}">
                <a16:creationId xmlns:a16="http://schemas.microsoft.com/office/drawing/2014/main" id="{A477320C-903D-5228-6C16-DDD6180F22C4}"/>
              </a:ext>
            </a:extLst>
          </p:cNvPr>
          <p:cNvSpPr>
            <a:spLocks noGrp="1"/>
          </p:cNvSpPr>
          <p:nvPr>
            <p:ph type="sldNum" sz="quarter" idx="4"/>
          </p:nvPr>
        </p:nvSpPr>
        <p:spPr>
          <a:xfrm>
            <a:off x="11651751" y="6326691"/>
            <a:ext cx="540249" cy="348815"/>
          </a:xfrm>
          <a:prstGeom prst="rect">
            <a:avLst/>
          </a:prstGeom>
        </p:spPr>
        <p:txBody>
          <a:bodyPr/>
          <a:lstStyle>
            <a:lvl1pPr algn="r">
              <a:defRPr sz="1400" b="1"/>
            </a:lvl1pPr>
          </a:lstStyle>
          <a:p>
            <a:fld id="{13A326F7-3D62-4D6D-AF51-CF772FE3461F}" type="slidenum">
              <a:rPr lang="en-US" smtClean="0"/>
              <a:pPr/>
              <a:t>‹#›</a:t>
            </a:fld>
            <a:endParaRPr lang="en-US" dirty="0"/>
          </a:p>
        </p:txBody>
      </p:sp>
      <p:pic>
        <p:nvPicPr>
          <p:cNvPr id="4" name="Picture 3" descr="A yellow text on a black background&#10;&#10;Description automatically generated">
            <a:extLst>
              <a:ext uri="{FF2B5EF4-FFF2-40B4-BE49-F238E27FC236}">
                <a16:creationId xmlns:a16="http://schemas.microsoft.com/office/drawing/2014/main" id="{8D4F414E-CFEA-227F-16C4-0D7BC5CB2233}"/>
              </a:ext>
            </a:extLst>
          </p:cNvPr>
          <p:cNvPicPr>
            <a:picLocks noChangeAspect="1"/>
          </p:cNvPicPr>
          <p:nvPr userDrawn="1"/>
        </p:nvPicPr>
        <p:blipFill>
          <a:blip r:embed="rId2"/>
          <a:stretch>
            <a:fillRect/>
          </a:stretch>
        </p:blipFill>
        <p:spPr>
          <a:xfrm>
            <a:off x="0" y="0"/>
            <a:ext cx="12192000" cy="2324099"/>
          </a:xfrm>
          <a:prstGeom prst="rect">
            <a:avLst/>
          </a:prstGeom>
        </p:spPr>
      </p:pic>
    </p:spTree>
    <p:extLst>
      <p:ext uri="{BB962C8B-B14F-4D97-AF65-F5344CB8AC3E}">
        <p14:creationId xmlns:p14="http://schemas.microsoft.com/office/powerpoint/2010/main" val="252096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DC552C-E849-F6EE-6A9A-79A52D6EEB16}"/>
              </a:ext>
            </a:extLst>
          </p:cNvPr>
          <p:cNvSpPr>
            <a:spLocks noGrp="1"/>
          </p:cNvSpPr>
          <p:nvPr>
            <p:ph sz="half" idx="1"/>
          </p:nvPr>
        </p:nvSpPr>
        <p:spPr>
          <a:xfrm>
            <a:off x="838200" y="1825624"/>
            <a:ext cx="5181600" cy="4876257"/>
          </a:xfrm>
        </p:spPr>
        <p:txBody>
          <a:bodyPr/>
          <a:lstStyle>
            <a:lvl1pPr>
              <a:defRPr>
                <a:latin typeface="Aptos" panose="020B0004020202020204" pitchFamily="34" charset="0"/>
              </a:defRPr>
            </a:lvl1pPr>
            <a:lvl2pPr>
              <a:defRPr>
                <a:latin typeface="Aptos" panose="020B0004020202020204" pitchFamily="34" charset="0"/>
              </a:defRPr>
            </a:lvl2pPr>
            <a:lvl3pPr>
              <a:defRPr>
                <a:latin typeface="Aptos" panose="020B0004020202020204" pitchFamily="34" charset="0"/>
              </a:defRPr>
            </a:lvl3pPr>
            <a:lvl4pPr>
              <a:defRPr>
                <a:latin typeface="Aptos" panose="020B0004020202020204" pitchFamily="34" charset="0"/>
              </a:defRPr>
            </a:lvl4pPr>
            <a:lvl5pPr>
              <a:defRPr>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8F1099EC-018B-4156-ABA4-F738D49CBCDD}"/>
              </a:ext>
            </a:extLst>
          </p:cNvPr>
          <p:cNvSpPr>
            <a:spLocks noGrp="1"/>
          </p:cNvSpPr>
          <p:nvPr>
            <p:ph sz="half" idx="2"/>
          </p:nvPr>
        </p:nvSpPr>
        <p:spPr>
          <a:xfrm>
            <a:off x="6172200" y="1825624"/>
            <a:ext cx="5181600" cy="4876257"/>
          </a:xfrm>
        </p:spPr>
        <p:txBody>
          <a:bodyPr/>
          <a:lstStyle>
            <a:lvl1pPr>
              <a:defRPr>
                <a:latin typeface="Aptos" panose="020B0004020202020204" pitchFamily="34" charset="0"/>
              </a:defRPr>
            </a:lvl1pPr>
            <a:lvl2pPr>
              <a:defRPr>
                <a:latin typeface="Aptos" panose="020B0004020202020204" pitchFamily="34" charset="0"/>
              </a:defRPr>
            </a:lvl2pPr>
            <a:lvl3pPr>
              <a:defRPr>
                <a:latin typeface="Aptos" panose="020B0004020202020204" pitchFamily="34" charset="0"/>
              </a:defRPr>
            </a:lvl3pPr>
            <a:lvl4pPr>
              <a:defRPr>
                <a:latin typeface="Aptos" panose="020B0004020202020204" pitchFamily="34" charset="0"/>
              </a:defRPr>
            </a:lvl4pPr>
            <a:lvl5pPr>
              <a:defRPr>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Content Placeholder 6">
            <a:extLst>
              <a:ext uri="{FF2B5EF4-FFF2-40B4-BE49-F238E27FC236}">
                <a16:creationId xmlns:a16="http://schemas.microsoft.com/office/drawing/2014/main" id="{71B72E2A-8938-0392-780E-02F763048A6F}"/>
              </a:ext>
            </a:extLst>
          </p:cNvPr>
          <p:cNvPicPr>
            <a:picLocks noChangeAspect="1"/>
          </p:cNvPicPr>
          <p:nvPr userDrawn="1"/>
        </p:nvPicPr>
        <p:blipFill>
          <a:blip r:embed="rId2"/>
          <a:stretch>
            <a:fillRect/>
          </a:stretch>
        </p:blipFill>
        <p:spPr>
          <a:xfrm>
            <a:off x="0" y="0"/>
            <a:ext cx="12192000" cy="1422400"/>
          </a:xfrm>
          <a:prstGeom prst="rect">
            <a:avLst/>
          </a:prstGeom>
        </p:spPr>
      </p:pic>
      <p:sp>
        <p:nvSpPr>
          <p:cNvPr id="2" name="Title 1">
            <a:extLst>
              <a:ext uri="{FF2B5EF4-FFF2-40B4-BE49-F238E27FC236}">
                <a16:creationId xmlns:a16="http://schemas.microsoft.com/office/drawing/2014/main" id="{67375D5E-02B6-EC20-77F7-3E454CEF56D4}"/>
              </a:ext>
            </a:extLst>
          </p:cNvPr>
          <p:cNvSpPr>
            <a:spLocks noGrp="1"/>
          </p:cNvSpPr>
          <p:nvPr>
            <p:ph type="title"/>
          </p:nvPr>
        </p:nvSpPr>
        <p:spPr>
          <a:xfrm>
            <a:off x="2436725" y="365125"/>
            <a:ext cx="7480998" cy="823097"/>
          </a:xfrm>
        </p:spPr>
        <p:txBody>
          <a:bodyPr>
            <a:normAutofit/>
          </a:bodyPr>
          <a:lstStyle>
            <a:lvl1pPr algn="ctr">
              <a:defRPr sz="3200" b="1">
                <a:solidFill>
                  <a:srgbClr val="FFC000"/>
                </a:solidFill>
                <a:latin typeface="Aptos" panose="020B0004020202020204" pitchFamily="34" charset="0"/>
              </a:defRPr>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360779AC-4C5D-3352-DE9F-97FFB9183759}"/>
              </a:ext>
            </a:extLst>
          </p:cNvPr>
          <p:cNvSpPr>
            <a:spLocks noGrp="1"/>
          </p:cNvSpPr>
          <p:nvPr>
            <p:ph type="sldNum" sz="quarter" idx="4"/>
          </p:nvPr>
        </p:nvSpPr>
        <p:spPr>
          <a:xfrm>
            <a:off x="11651751" y="6326691"/>
            <a:ext cx="540249" cy="348815"/>
          </a:xfrm>
          <a:prstGeom prst="rect">
            <a:avLst/>
          </a:prstGeom>
        </p:spPr>
        <p:txBody>
          <a:bodyPr/>
          <a:lstStyle>
            <a:lvl1pPr algn="r">
              <a:defRPr sz="1400" b="1"/>
            </a:lvl1pPr>
          </a:lstStyle>
          <a:p>
            <a:fld id="{13A326F7-3D62-4D6D-AF51-CF772FE3461F}" type="slidenum">
              <a:rPr lang="en-US" smtClean="0"/>
              <a:pPr/>
              <a:t>‹#›</a:t>
            </a:fld>
            <a:endParaRPr lang="en-US" dirty="0"/>
          </a:p>
        </p:txBody>
      </p:sp>
    </p:spTree>
    <p:extLst>
      <p:ext uri="{BB962C8B-B14F-4D97-AF65-F5344CB8AC3E}">
        <p14:creationId xmlns:p14="http://schemas.microsoft.com/office/powerpoint/2010/main" val="1871285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B474F63-3266-E37F-C987-C82E667C36D2}"/>
              </a:ext>
            </a:extLst>
          </p:cNvPr>
          <p:cNvSpPr>
            <a:spLocks noGrp="1"/>
          </p:cNvSpPr>
          <p:nvPr>
            <p:ph type="body" idx="1"/>
          </p:nvPr>
        </p:nvSpPr>
        <p:spPr>
          <a:xfrm>
            <a:off x="839788" y="1681163"/>
            <a:ext cx="5157787" cy="823912"/>
          </a:xfrm>
        </p:spPr>
        <p:txBody>
          <a:bodyPr anchor="b">
            <a:noAutofit/>
          </a:bodyPr>
          <a:lstStyle>
            <a:lvl1pPr marL="0" indent="0">
              <a:buNone/>
              <a:defRPr sz="2800" b="1">
                <a:latin typeface="Aptos"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9D113D-9B21-0C95-59B6-519DF9D0A0E2}"/>
              </a:ext>
            </a:extLst>
          </p:cNvPr>
          <p:cNvSpPr>
            <a:spLocks noGrp="1"/>
          </p:cNvSpPr>
          <p:nvPr>
            <p:ph sz="half" idx="2"/>
          </p:nvPr>
        </p:nvSpPr>
        <p:spPr>
          <a:xfrm>
            <a:off x="839788" y="2505074"/>
            <a:ext cx="5157787" cy="4196807"/>
          </a:xfrm>
        </p:spPr>
        <p:txBody>
          <a:bodyPr>
            <a:normAutofit/>
          </a:bodyPr>
          <a:lstStyle>
            <a:lvl1pPr>
              <a:defRPr sz="2400">
                <a:latin typeface="Aptos" panose="020B0004020202020204" pitchFamily="34" charset="0"/>
              </a:defRPr>
            </a:lvl1pPr>
            <a:lvl2pPr>
              <a:defRPr sz="2000">
                <a:latin typeface="Aptos" panose="020B0004020202020204" pitchFamily="34" charset="0"/>
              </a:defRPr>
            </a:lvl2pPr>
            <a:lvl3pPr>
              <a:defRPr sz="1800">
                <a:latin typeface="Aptos" panose="020B0004020202020204" pitchFamily="34" charset="0"/>
              </a:defRPr>
            </a:lvl3pPr>
            <a:lvl4pPr>
              <a:defRPr sz="1600">
                <a:latin typeface="Aptos" panose="020B0004020202020204" pitchFamily="34" charset="0"/>
              </a:defRPr>
            </a:lvl4pPr>
            <a:lvl5pPr>
              <a:defRPr sz="1600">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F4A1717-77A6-8BB9-3C72-B61F5793E2C2}"/>
              </a:ext>
            </a:extLst>
          </p:cNvPr>
          <p:cNvSpPr>
            <a:spLocks noGrp="1"/>
          </p:cNvSpPr>
          <p:nvPr>
            <p:ph type="body" sz="quarter" idx="3"/>
          </p:nvPr>
        </p:nvSpPr>
        <p:spPr>
          <a:xfrm>
            <a:off x="6172200" y="1681163"/>
            <a:ext cx="5183188" cy="823912"/>
          </a:xfrm>
        </p:spPr>
        <p:txBody>
          <a:bodyPr anchor="b">
            <a:noAutofit/>
          </a:bodyPr>
          <a:lstStyle>
            <a:lvl1pPr marL="0" indent="0">
              <a:buNone/>
              <a:defRPr sz="2800" b="1">
                <a:latin typeface="Aptos"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11" name="Content Placeholder 6">
            <a:extLst>
              <a:ext uri="{FF2B5EF4-FFF2-40B4-BE49-F238E27FC236}">
                <a16:creationId xmlns:a16="http://schemas.microsoft.com/office/drawing/2014/main" id="{EEF17FD0-3012-3AD8-229B-6179407C064F}"/>
              </a:ext>
            </a:extLst>
          </p:cNvPr>
          <p:cNvPicPr>
            <a:picLocks noChangeAspect="1"/>
          </p:cNvPicPr>
          <p:nvPr userDrawn="1"/>
        </p:nvPicPr>
        <p:blipFill>
          <a:blip r:embed="rId2"/>
          <a:stretch>
            <a:fillRect/>
          </a:stretch>
        </p:blipFill>
        <p:spPr>
          <a:xfrm>
            <a:off x="0" y="0"/>
            <a:ext cx="12192000" cy="1422400"/>
          </a:xfrm>
          <a:prstGeom prst="rect">
            <a:avLst/>
          </a:prstGeom>
        </p:spPr>
      </p:pic>
      <p:sp>
        <p:nvSpPr>
          <p:cNvPr id="6" name="Content Placeholder 5">
            <a:extLst>
              <a:ext uri="{FF2B5EF4-FFF2-40B4-BE49-F238E27FC236}">
                <a16:creationId xmlns:a16="http://schemas.microsoft.com/office/drawing/2014/main" id="{53EC8A23-03DF-3CC8-20FC-449CA819457C}"/>
              </a:ext>
            </a:extLst>
          </p:cNvPr>
          <p:cNvSpPr>
            <a:spLocks noGrp="1"/>
          </p:cNvSpPr>
          <p:nvPr>
            <p:ph sz="quarter" idx="4"/>
          </p:nvPr>
        </p:nvSpPr>
        <p:spPr>
          <a:xfrm>
            <a:off x="6172200" y="2505074"/>
            <a:ext cx="5183188" cy="4196807"/>
          </a:xfrm>
        </p:spPr>
        <p:txBody>
          <a:bodyPr>
            <a:normAutofit/>
          </a:bodyPr>
          <a:lstStyle>
            <a:lvl1pPr>
              <a:defRPr sz="2400">
                <a:latin typeface="Aptos" panose="020B0004020202020204" pitchFamily="34" charset="0"/>
              </a:defRPr>
            </a:lvl1pPr>
            <a:lvl2pPr>
              <a:defRPr sz="2000">
                <a:latin typeface="Aptos" panose="020B0004020202020204" pitchFamily="34" charset="0"/>
              </a:defRPr>
            </a:lvl2pPr>
            <a:lvl3pPr>
              <a:defRPr sz="1800">
                <a:latin typeface="Aptos" panose="020B0004020202020204" pitchFamily="34" charset="0"/>
              </a:defRPr>
            </a:lvl3pPr>
            <a:lvl4pPr>
              <a:defRPr sz="1600">
                <a:latin typeface="Aptos" panose="020B0004020202020204" pitchFamily="34" charset="0"/>
              </a:defRPr>
            </a:lvl4pPr>
            <a:lvl5pPr>
              <a:defRPr sz="1600">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5D9F3F10-9781-37B7-AFFB-9AE0645F1480}"/>
              </a:ext>
            </a:extLst>
          </p:cNvPr>
          <p:cNvSpPr>
            <a:spLocks noGrp="1"/>
          </p:cNvSpPr>
          <p:nvPr>
            <p:ph type="title"/>
          </p:nvPr>
        </p:nvSpPr>
        <p:spPr>
          <a:xfrm>
            <a:off x="2491991" y="365125"/>
            <a:ext cx="7355394" cy="823097"/>
          </a:xfrm>
        </p:spPr>
        <p:txBody>
          <a:bodyPr>
            <a:normAutofit/>
          </a:bodyPr>
          <a:lstStyle>
            <a:lvl1pPr algn="ctr">
              <a:defRPr sz="3200" b="1">
                <a:solidFill>
                  <a:srgbClr val="FFC000"/>
                </a:solidFill>
                <a:latin typeface="Aptos" panose="020B0004020202020204" pitchFamily="34" charset="0"/>
              </a:defRPr>
            </a:lvl1pPr>
          </a:lstStyle>
          <a:p>
            <a:r>
              <a:rPr lang="en-US"/>
              <a:t>Click to edit Master title style</a:t>
            </a:r>
            <a:endParaRPr lang="en-US" dirty="0"/>
          </a:p>
        </p:txBody>
      </p:sp>
      <p:sp>
        <p:nvSpPr>
          <p:cNvPr id="8" name="Slide Number Placeholder 5">
            <a:extLst>
              <a:ext uri="{FF2B5EF4-FFF2-40B4-BE49-F238E27FC236}">
                <a16:creationId xmlns:a16="http://schemas.microsoft.com/office/drawing/2014/main" id="{EDFFB941-7B41-A1FD-BAF3-794124D9C63C}"/>
              </a:ext>
            </a:extLst>
          </p:cNvPr>
          <p:cNvSpPr>
            <a:spLocks noGrp="1"/>
          </p:cNvSpPr>
          <p:nvPr>
            <p:ph type="sldNum" sz="quarter" idx="10"/>
          </p:nvPr>
        </p:nvSpPr>
        <p:spPr>
          <a:xfrm>
            <a:off x="11651751" y="6326691"/>
            <a:ext cx="540249" cy="348815"/>
          </a:xfrm>
          <a:prstGeom prst="rect">
            <a:avLst/>
          </a:prstGeom>
        </p:spPr>
        <p:txBody>
          <a:bodyPr/>
          <a:lstStyle>
            <a:lvl1pPr algn="r">
              <a:defRPr sz="1400" b="1"/>
            </a:lvl1pPr>
          </a:lstStyle>
          <a:p>
            <a:fld id="{13A326F7-3D62-4D6D-AF51-CF772FE3461F}" type="slidenum">
              <a:rPr lang="en-US" smtClean="0"/>
              <a:pPr/>
              <a:t>‹#›</a:t>
            </a:fld>
            <a:endParaRPr lang="en-US" dirty="0"/>
          </a:p>
        </p:txBody>
      </p:sp>
    </p:spTree>
    <p:extLst>
      <p:ext uri="{BB962C8B-B14F-4D97-AF65-F5344CB8AC3E}">
        <p14:creationId xmlns:p14="http://schemas.microsoft.com/office/powerpoint/2010/main" val="4235528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BDC25AC8-9418-BAC9-4CBB-7E7BEF05C968}"/>
              </a:ext>
            </a:extLst>
          </p:cNvPr>
          <p:cNvPicPr>
            <a:picLocks noChangeAspect="1"/>
          </p:cNvPicPr>
          <p:nvPr userDrawn="1"/>
        </p:nvPicPr>
        <p:blipFill>
          <a:blip r:embed="rId2"/>
          <a:stretch>
            <a:fillRect/>
          </a:stretch>
        </p:blipFill>
        <p:spPr>
          <a:xfrm>
            <a:off x="0" y="0"/>
            <a:ext cx="12192000" cy="1422400"/>
          </a:xfrm>
          <a:prstGeom prst="rect">
            <a:avLst/>
          </a:prstGeom>
        </p:spPr>
      </p:pic>
      <p:sp>
        <p:nvSpPr>
          <p:cNvPr id="2" name="Title 1">
            <a:extLst>
              <a:ext uri="{FF2B5EF4-FFF2-40B4-BE49-F238E27FC236}">
                <a16:creationId xmlns:a16="http://schemas.microsoft.com/office/drawing/2014/main" id="{00E609F2-2872-379D-9764-FA5914301FAD}"/>
              </a:ext>
            </a:extLst>
          </p:cNvPr>
          <p:cNvSpPr>
            <a:spLocks noGrp="1"/>
          </p:cNvSpPr>
          <p:nvPr>
            <p:ph type="title"/>
          </p:nvPr>
        </p:nvSpPr>
        <p:spPr>
          <a:xfrm>
            <a:off x="2527300" y="365125"/>
            <a:ext cx="7234674" cy="823097"/>
          </a:xfrm>
        </p:spPr>
        <p:txBody>
          <a:bodyPr>
            <a:normAutofit/>
          </a:bodyPr>
          <a:lstStyle>
            <a:lvl1pPr algn="ctr">
              <a:defRPr sz="3200" b="1">
                <a:solidFill>
                  <a:srgbClr val="FFC000"/>
                </a:solidFill>
                <a:latin typeface="Aptos" panose="020B0004020202020204" pitchFamily="34" charset="0"/>
              </a:defRPr>
            </a:lvl1pPr>
          </a:lstStyle>
          <a:p>
            <a:r>
              <a:rPr lang="en-US"/>
              <a:t>Click to edit Master title style</a:t>
            </a:r>
            <a:endParaRPr lang="en-US" dirty="0"/>
          </a:p>
        </p:txBody>
      </p:sp>
      <p:sp>
        <p:nvSpPr>
          <p:cNvPr id="4" name="Slide Number Placeholder 5">
            <a:extLst>
              <a:ext uri="{FF2B5EF4-FFF2-40B4-BE49-F238E27FC236}">
                <a16:creationId xmlns:a16="http://schemas.microsoft.com/office/drawing/2014/main" id="{79C58B80-E5FC-1EC2-6472-916757174EE2}"/>
              </a:ext>
            </a:extLst>
          </p:cNvPr>
          <p:cNvSpPr>
            <a:spLocks noGrp="1"/>
          </p:cNvSpPr>
          <p:nvPr>
            <p:ph type="sldNum" sz="quarter" idx="4"/>
          </p:nvPr>
        </p:nvSpPr>
        <p:spPr>
          <a:xfrm>
            <a:off x="11651751" y="6326691"/>
            <a:ext cx="540249" cy="348815"/>
          </a:xfrm>
          <a:prstGeom prst="rect">
            <a:avLst/>
          </a:prstGeom>
        </p:spPr>
        <p:txBody>
          <a:bodyPr/>
          <a:lstStyle>
            <a:lvl1pPr algn="r">
              <a:defRPr sz="1400" b="1"/>
            </a:lvl1pPr>
          </a:lstStyle>
          <a:p>
            <a:fld id="{13A326F7-3D62-4D6D-AF51-CF772FE3461F}" type="slidenum">
              <a:rPr lang="en-US" smtClean="0"/>
              <a:pPr/>
              <a:t>‹#›</a:t>
            </a:fld>
            <a:endParaRPr lang="en-US" dirty="0"/>
          </a:p>
        </p:txBody>
      </p:sp>
    </p:spTree>
    <p:extLst>
      <p:ext uri="{BB962C8B-B14F-4D97-AF65-F5344CB8AC3E}">
        <p14:creationId xmlns:p14="http://schemas.microsoft.com/office/powerpoint/2010/main" val="20310378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0F9DB7-1108-19B2-B691-E28587B23F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94A5BB3-30A5-7AF5-C0F0-08F2D5664F06}"/>
              </a:ext>
            </a:extLst>
          </p:cNvPr>
          <p:cNvSpPr>
            <a:spLocks noGrp="1"/>
          </p:cNvSpPr>
          <p:nvPr>
            <p:ph type="body" idx="1"/>
          </p:nvPr>
        </p:nvSpPr>
        <p:spPr>
          <a:xfrm>
            <a:off x="838200" y="1825625"/>
            <a:ext cx="10515600" cy="4351338"/>
          </a:xfrm>
          <a:prstGeom prst="rect">
            <a:avLst/>
          </a:prstGeom>
        </p:spPr>
        <p:txBody>
          <a:bodyPr vert="horz" wrap="square"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3D019850-FB62-8A7E-6E10-2B383EBB7D76}"/>
              </a:ext>
            </a:extLst>
          </p:cNvPr>
          <p:cNvSpPr>
            <a:spLocks noGrp="1"/>
          </p:cNvSpPr>
          <p:nvPr>
            <p:ph type="sldNum" sz="quarter" idx="4"/>
          </p:nvPr>
        </p:nvSpPr>
        <p:spPr>
          <a:xfrm>
            <a:off x="11651751" y="6326691"/>
            <a:ext cx="540249" cy="348815"/>
          </a:xfrm>
          <a:prstGeom prst="rect">
            <a:avLst/>
          </a:prstGeom>
        </p:spPr>
        <p:txBody>
          <a:bodyPr/>
          <a:lstStyle>
            <a:lvl1pPr algn="r">
              <a:defRPr sz="1400" b="1"/>
            </a:lvl1pPr>
          </a:lstStyle>
          <a:p>
            <a:fld id="{13A326F7-3D62-4D6D-AF51-CF772FE3461F}" type="slidenum">
              <a:rPr lang="en-US" smtClean="0"/>
              <a:pPr/>
              <a:t>‹#›</a:t>
            </a:fld>
            <a:endParaRPr lang="en-US" dirty="0"/>
          </a:p>
        </p:txBody>
      </p:sp>
    </p:spTree>
    <p:extLst>
      <p:ext uri="{BB962C8B-B14F-4D97-AF65-F5344CB8AC3E}">
        <p14:creationId xmlns:p14="http://schemas.microsoft.com/office/powerpoint/2010/main" val="2534069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dt="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Keryn.Felder@ct.gov"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portal.ct.gov/sde" TargetMode="External"/><Relationship Id="rId4" Type="http://schemas.openxmlformats.org/officeDocument/2006/relationships/hyperlink" Target="https://portal.ct.gov/SDE/Performance/Data-Collection-Help-Sites/ED166-Help-Sit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edsight.ct.gov/"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edsight.ct.gov/relatedreports/BDCRE%20Data%20Suppression%20Rules.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Srinivasa.Erigela@ct.gov"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s://portal.ct.gov/SDE/Performance/Data-Collection-Help-Sites/SIF"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hyperlink" Target="https://portal.ct.gov/SDE/Performance/Data-Collection-Help-Sites/ED166-Help-Site"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slide" Target="slide41.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3" Type="http://schemas.openxmlformats.org/officeDocument/2006/relationships/hyperlink" Target="https://portal.ct.gov/-/media/SDE/Performance/Data-Collection/Help-Sites/ED166/ED_166_MultipleTypes.pdf"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s://portal.ct.gov/-/media/SDE/Performance/Data-Collection/Help-Sites/ED166/ED166_SchoolBasedArrestsFlowChart.pdf"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portal.ct.gov/SDE/Performance/Data-Collection-Help-Sites/ED166-Help-Site"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hyperlink" Target="https://portal.ct.gov/SDE"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3.xml"/><Relationship Id="rId1" Type="http://schemas.openxmlformats.org/officeDocument/2006/relationships/slideLayout" Target="../slideLayouts/slideLayout4.xml"/><Relationship Id="rId5" Type="http://schemas.openxmlformats.org/officeDocument/2006/relationships/image" Target="../media/image38.png"/><Relationship Id="rId4" Type="http://schemas.openxmlformats.org/officeDocument/2006/relationships/image" Target="../media/image37.png"/></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hyperlink" Target="http://edsight.ct.gov/"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9.xml.rels><?xml version="1.0" encoding="UTF-8" standalone="yes"?>
<Relationships xmlns="http://schemas.openxmlformats.org/package/2006/relationships"><Relationship Id="rId3" Type="http://schemas.openxmlformats.org/officeDocument/2006/relationships/hyperlink" Target="https://portal.ct.gov/SDE/Performance/Data-Collections-Guide/Data-Collection-Applications"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hyperlink" Target="https://portal.ct.gov/-/media/SDE/Performance/Data-Collection/Help-Sites/ED166/ED166_ErrorList.pdf" TargetMode="External"/><Relationship Id="rId4" Type="http://schemas.openxmlformats.org/officeDocument/2006/relationships/image" Target="../media/image55.png"/></Relationships>
</file>

<file path=ppt/slides/_rels/slide5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0.xml"/><Relationship Id="rId1" Type="http://schemas.openxmlformats.org/officeDocument/2006/relationships/slideLayout" Target="../slideLayouts/slideLayout4.xml"/><Relationship Id="rId4" Type="http://schemas.openxmlformats.org/officeDocument/2006/relationships/image" Target="../media/image59.png"/></Relationships>
</file>

<file path=ppt/slides/_rels/slide6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s://portal.ct.gov/SDE" TargetMode="External"/><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66.xml.rels><?xml version="1.0" encoding="UTF-8" standalone="yes"?>
<Relationships xmlns="http://schemas.openxmlformats.org/package/2006/relationships"><Relationship Id="rId3" Type="http://schemas.openxmlformats.org/officeDocument/2006/relationships/hyperlink" Target="mailto:Keryn.Felder@ct.gov"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DB02C83-5279-C3B2-44D8-F17CDD3E08BA}"/>
              </a:ext>
            </a:extLst>
          </p:cNvPr>
          <p:cNvSpPr>
            <a:spLocks noGrp="1"/>
          </p:cNvSpPr>
          <p:nvPr>
            <p:ph type="subTitle" idx="1"/>
          </p:nvPr>
        </p:nvSpPr>
        <p:spPr/>
        <p:txBody>
          <a:bodyPr>
            <a:normAutofit/>
          </a:bodyPr>
          <a:lstStyle/>
          <a:p>
            <a:r>
              <a:rPr lang="en-US" dirty="0"/>
              <a:t>2024-25 School Year</a:t>
            </a:r>
          </a:p>
        </p:txBody>
      </p:sp>
      <p:sp>
        <p:nvSpPr>
          <p:cNvPr id="2" name="Title 1">
            <a:extLst>
              <a:ext uri="{FF2B5EF4-FFF2-40B4-BE49-F238E27FC236}">
                <a16:creationId xmlns:a16="http://schemas.microsoft.com/office/drawing/2014/main" id="{0101ADD7-8633-3424-C838-352B80141406}"/>
              </a:ext>
            </a:extLst>
          </p:cNvPr>
          <p:cNvSpPr>
            <a:spLocks noGrp="1"/>
          </p:cNvSpPr>
          <p:nvPr>
            <p:ph type="ctrTitle"/>
          </p:nvPr>
        </p:nvSpPr>
        <p:spPr>
          <a:xfrm>
            <a:off x="8376344" y="1644595"/>
            <a:ext cx="2972223" cy="2407482"/>
          </a:xfrm>
        </p:spPr>
        <p:txBody>
          <a:bodyPr>
            <a:noAutofit/>
          </a:bodyPr>
          <a:lstStyle/>
          <a:p>
            <a:r>
              <a:rPr lang="en-US" sz="2800" dirty="0"/>
              <a:t>ED166 Student Disciplinary Offense Collection Training</a:t>
            </a:r>
            <a:br>
              <a:rPr lang="en-US" sz="2800" dirty="0"/>
            </a:br>
            <a:br>
              <a:rPr lang="en-US" sz="2800" dirty="0"/>
            </a:br>
            <a:r>
              <a:rPr lang="en-US" sz="1800" i="1" dirty="0"/>
              <a:t>Part 1: General, Mid-Year and Phase 1 Information</a:t>
            </a:r>
            <a:br>
              <a:rPr lang="en-US" sz="1400" dirty="0"/>
            </a:br>
            <a:endParaRPr lang="en-US" sz="3600" dirty="0"/>
          </a:p>
        </p:txBody>
      </p:sp>
      <p:sp>
        <p:nvSpPr>
          <p:cNvPr id="4" name="TextBox 3">
            <a:extLst>
              <a:ext uri="{FF2B5EF4-FFF2-40B4-BE49-F238E27FC236}">
                <a16:creationId xmlns:a16="http://schemas.microsoft.com/office/drawing/2014/main" id="{D47B8520-C47D-0690-9A5C-7375A8E44D4D}"/>
              </a:ext>
            </a:extLst>
          </p:cNvPr>
          <p:cNvSpPr txBox="1"/>
          <p:nvPr/>
        </p:nvSpPr>
        <p:spPr>
          <a:xfrm>
            <a:off x="10800539" y="6482406"/>
            <a:ext cx="1221809" cy="246221"/>
          </a:xfrm>
          <a:prstGeom prst="rect">
            <a:avLst/>
          </a:prstGeom>
          <a:noFill/>
        </p:spPr>
        <p:txBody>
          <a:bodyPr wrap="none" rtlCol="0">
            <a:spAutoFit/>
          </a:bodyPr>
          <a:lstStyle/>
          <a:p>
            <a:r>
              <a:rPr lang="en-US" sz="1000" i="1" dirty="0">
                <a:solidFill>
                  <a:schemeClr val="bg1"/>
                </a:solidFill>
              </a:rPr>
              <a:t>Updated 2/20/2025</a:t>
            </a:r>
          </a:p>
        </p:txBody>
      </p:sp>
    </p:spTree>
    <p:extLst>
      <p:ext uri="{BB962C8B-B14F-4D97-AF65-F5344CB8AC3E}">
        <p14:creationId xmlns:p14="http://schemas.microsoft.com/office/powerpoint/2010/main" val="3448513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AB395-9519-8BCB-55EB-1AC4DD652E6D}"/>
              </a:ext>
            </a:extLst>
          </p:cNvPr>
          <p:cNvSpPr>
            <a:spLocks noGrp="1"/>
          </p:cNvSpPr>
          <p:nvPr>
            <p:ph type="title"/>
          </p:nvPr>
        </p:nvSpPr>
        <p:spPr/>
        <p:txBody>
          <a:bodyPr>
            <a:normAutofit/>
          </a:bodyPr>
          <a:lstStyle/>
          <a:p>
            <a:r>
              <a:rPr lang="en-US" sz="3600" dirty="0">
                <a:latin typeface="Arial" panose="020B0604020202020204" pitchFamily="34" charset="0"/>
              </a:rPr>
              <a:t>Slide Deck Information</a:t>
            </a:r>
          </a:p>
        </p:txBody>
      </p:sp>
      <p:sp>
        <p:nvSpPr>
          <p:cNvPr id="3" name="Content Placeholder 2">
            <a:extLst>
              <a:ext uri="{FF2B5EF4-FFF2-40B4-BE49-F238E27FC236}">
                <a16:creationId xmlns:a16="http://schemas.microsoft.com/office/drawing/2014/main" id="{B6C6B341-53FC-4CBF-83F8-ABF143020D8F}"/>
              </a:ext>
            </a:extLst>
          </p:cNvPr>
          <p:cNvSpPr>
            <a:spLocks noGrp="1"/>
          </p:cNvSpPr>
          <p:nvPr>
            <p:ph idx="1"/>
          </p:nvPr>
        </p:nvSpPr>
        <p:spPr/>
        <p:txBody>
          <a:bodyPr/>
          <a:lstStyle/>
          <a:p>
            <a:r>
              <a:rPr lang="en-US" dirty="0"/>
              <a:t>If you are viewing this in PowerPoint, be sure the notes are visible beneath the slides. To enable notes, go to View and select Notes:</a:t>
            </a:r>
          </a:p>
          <a:p>
            <a:endParaRPr lang="en-US" dirty="0"/>
          </a:p>
          <a:p>
            <a:endParaRPr lang="en-US" dirty="0"/>
          </a:p>
          <a:p>
            <a:pPr marL="0" indent="0">
              <a:buNone/>
            </a:pPr>
            <a:endParaRPr lang="en-US" dirty="0"/>
          </a:p>
          <a:p>
            <a:endParaRPr lang="en-US" dirty="0"/>
          </a:p>
          <a:p>
            <a:r>
              <a:rPr lang="en-US" dirty="0"/>
              <a:t>If you are viewing this as a PDF, and the links within the slide do not work, use the links provided in the notes below the slide.</a:t>
            </a:r>
          </a:p>
        </p:txBody>
      </p:sp>
      <p:pic>
        <p:nvPicPr>
          <p:cNvPr id="5" name="Picture 4">
            <a:extLst>
              <a:ext uri="{FF2B5EF4-FFF2-40B4-BE49-F238E27FC236}">
                <a16:creationId xmlns:a16="http://schemas.microsoft.com/office/drawing/2014/main" id="{B1A00EA4-FA56-0DF7-7AF7-FBAA8A13EF7A}"/>
              </a:ext>
            </a:extLst>
          </p:cNvPr>
          <p:cNvPicPr>
            <a:picLocks noChangeAspect="1"/>
          </p:cNvPicPr>
          <p:nvPr/>
        </p:nvPicPr>
        <p:blipFill>
          <a:blip r:embed="rId3"/>
          <a:stretch>
            <a:fillRect/>
          </a:stretch>
        </p:blipFill>
        <p:spPr>
          <a:xfrm>
            <a:off x="1171322" y="2854295"/>
            <a:ext cx="9849356" cy="1149409"/>
          </a:xfrm>
          <a:prstGeom prst="rect">
            <a:avLst/>
          </a:prstGeom>
        </p:spPr>
      </p:pic>
    </p:spTree>
    <p:extLst>
      <p:ext uri="{BB962C8B-B14F-4D97-AF65-F5344CB8AC3E}">
        <p14:creationId xmlns:p14="http://schemas.microsoft.com/office/powerpoint/2010/main" val="1847337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A9317-192A-4238-DBEA-A16AED69F314}"/>
              </a:ext>
            </a:extLst>
          </p:cNvPr>
          <p:cNvSpPr>
            <a:spLocks noGrp="1"/>
          </p:cNvSpPr>
          <p:nvPr>
            <p:ph type="title"/>
          </p:nvPr>
        </p:nvSpPr>
        <p:spPr/>
        <p:txBody>
          <a:bodyPr/>
          <a:lstStyle/>
          <a:p>
            <a:r>
              <a:rPr lang="en-US" dirty="0"/>
              <a:t>CSDE Resources</a:t>
            </a:r>
          </a:p>
        </p:txBody>
      </p:sp>
      <p:sp>
        <p:nvSpPr>
          <p:cNvPr id="3" name="Content Placeholder 2">
            <a:extLst>
              <a:ext uri="{FF2B5EF4-FFF2-40B4-BE49-F238E27FC236}">
                <a16:creationId xmlns:a16="http://schemas.microsoft.com/office/drawing/2014/main" id="{CBC60A00-6FDB-B2F0-A717-FEA17ABC2A17}"/>
              </a:ext>
            </a:extLst>
          </p:cNvPr>
          <p:cNvSpPr>
            <a:spLocks noGrp="1"/>
          </p:cNvSpPr>
          <p:nvPr>
            <p:ph idx="1"/>
          </p:nvPr>
        </p:nvSpPr>
        <p:spPr/>
        <p:txBody>
          <a:bodyPr/>
          <a:lstStyle/>
          <a:p>
            <a:pPr marL="0" indent="0" algn="ctr">
              <a:buNone/>
            </a:pPr>
            <a:r>
              <a:rPr lang="en-US" sz="2800" b="1" dirty="0">
                <a:solidFill>
                  <a:schemeClr val="tx1"/>
                </a:solidFill>
              </a:rPr>
              <a:t>Keryn G. Felder</a:t>
            </a:r>
          </a:p>
          <a:p>
            <a:pPr marL="0" indent="0" algn="ctr">
              <a:buNone/>
            </a:pPr>
            <a:r>
              <a:rPr lang="en-US" sz="2800" dirty="0">
                <a:solidFill>
                  <a:schemeClr val="tx1"/>
                </a:solidFill>
              </a:rPr>
              <a:t>Education Consultant</a:t>
            </a:r>
          </a:p>
          <a:p>
            <a:pPr marL="0" indent="0" algn="ctr">
              <a:buNone/>
            </a:pPr>
            <a:r>
              <a:rPr lang="en-US" sz="2800" b="0" dirty="0">
                <a:solidFill>
                  <a:srgbClr val="0070C0"/>
                </a:solidFill>
                <a:hlinkClick r:id="rId3">
                  <a:extLst>
                    <a:ext uri="{A12FA001-AC4F-418D-AE19-62706E023703}">
                      <ahyp:hlinkClr xmlns:ahyp="http://schemas.microsoft.com/office/drawing/2018/hyperlinkcolor" val="tx"/>
                    </a:ext>
                  </a:extLst>
                </a:hlinkClick>
              </a:rPr>
              <a:t>Keryn.Felder@ct.gov</a:t>
            </a:r>
            <a:endParaRPr lang="en-US" sz="2800" b="0" dirty="0">
              <a:solidFill>
                <a:srgbClr val="0070C0"/>
              </a:solidFill>
            </a:endParaRPr>
          </a:p>
          <a:p>
            <a:pPr marL="0" indent="0" algn="ctr">
              <a:buNone/>
            </a:pPr>
            <a:endParaRPr lang="en-US" sz="2800" dirty="0">
              <a:solidFill>
                <a:srgbClr val="0070C0"/>
              </a:solidFill>
            </a:endParaRPr>
          </a:p>
          <a:p>
            <a:r>
              <a:rPr lang="en-US" sz="2800" dirty="0">
                <a:solidFill>
                  <a:schemeClr val="tx1"/>
                </a:solidFill>
                <a:hlinkClick r:id="rId4"/>
              </a:rPr>
              <a:t>ED166 Help Site</a:t>
            </a:r>
            <a:endParaRPr lang="en-US" sz="2800" dirty="0">
              <a:solidFill>
                <a:schemeClr val="tx1"/>
              </a:solidFill>
            </a:endParaRPr>
          </a:p>
          <a:p>
            <a:r>
              <a:rPr lang="en-US" sz="2800" b="0" dirty="0">
                <a:solidFill>
                  <a:schemeClr val="tx1"/>
                </a:solidFill>
              </a:rPr>
              <a:t>Search </a:t>
            </a:r>
            <a:r>
              <a:rPr lang="en-US" sz="2800" b="1" dirty="0">
                <a:solidFill>
                  <a:schemeClr val="tx1"/>
                </a:solidFill>
              </a:rPr>
              <a:t>ED166</a:t>
            </a:r>
            <a:r>
              <a:rPr lang="en-US" sz="2800" b="0" dirty="0">
                <a:solidFill>
                  <a:schemeClr val="tx1"/>
                </a:solidFill>
              </a:rPr>
              <a:t> from the </a:t>
            </a:r>
            <a:r>
              <a:rPr lang="en-US" sz="2800" b="0" dirty="0">
                <a:solidFill>
                  <a:schemeClr val="tx1"/>
                </a:solidFill>
                <a:hlinkClick r:id="rId5"/>
              </a:rPr>
              <a:t>CSDE home page</a:t>
            </a: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9B32CC9F-AF92-E0BD-7536-2027B1A5C1DD}"/>
              </a:ext>
            </a:extLst>
          </p:cNvPr>
          <p:cNvSpPr>
            <a:spLocks noGrp="1"/>
          </p:cNvSpPr>
          <p:nvPr>
            <p:ph type="sldNum" sz="quarter" idx="4"/>
          </p:nvPr>
        </p:nvSpPr>
        <p:spPr/>
        <p:txBody>
          <a:bodyPr/>
          <a:lstStyle/>
          <a:p>
            <a:fld id="{13A326F7-3D62-4D6D-AF51-CF772FE3461F}" type="slidenum">
              <a:rPr lang="en-US" smtClean="0"/>
              <a:pPr/>
              <a:t>3</a:t>
            </a:fld>
            <a:endParaRPr lang="en-US" dirty="0"/>
          </a:p>
        </p:txBody>
      </p:sp>
    </p:spTree>
    <p:extLst>
      <p:ext uri="{BB962C8B-B14F-4D97-AF65-F5344CB8AC3E}">
        <p14:creationId xmlns:p14="http://schemas.microsoft.com/office/powerpoint/2010/main" val="3058916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12B7341-AF76-F130-724F-54EA0ADAA912}"/>
              </a:ext>
            </a:extLst>
          </p:cNvPr>
          <p:cNvSpPr>
            <a:spLocks noGrp="1"/>
          </p:cNvSpPr>
          <p:nvPr>
            <p:ph sz="half" idx="1"/>
          </p:nvPr>
        </p:nvSpPr>
        <p:spPr>
          <a:xfrm>
            <a:off x="838200" y="1825624"/>
            <a:ext cx="5181600" cy="3051474"/>
          </a:xfrm>
        </p:spPr>
        <p:txBody>
          <a:bodyPr>
            <a:normAutofit/>
          </a:bodyPr>
          <a:lstStyle/>
          <a:p>
            <a:r>
              <a:rPr lang="en-US" dirty="0">
                <a:latin typeface="Arial"/>
                <a:cs typeface="Arial"/>
              </a:rPr>
              <a:t>General collection information </a:t>
            </a:r>
          </a:p>
          <a:p>
            <a:r>
              <a:rPr lang="en-US" dirty="0">
                <a:latin typeface="Arial"/>
                <a:cs typeface="Arial"/>
              </a:rPr>
              <a:t>Record Layout/User Guide </a:t>
            </a:r>
          </a:p>
          <a:p>
            <a:r>
              <a:rPr lang="en-US" dirty="0">
                <a:latin typeface="Arial"/>
                <a:cs typeface="Arial"/>
              </a:rPr>
              <a:t>A closer look at reporting:</a:t>
            </a:r>
          </a:p>
          <a:p>
            <a:pPr lvl="1"/>
            <a:r>
              <a:rPr lang="en-US" dirty="0">
                <a:latin typeface="Arial"/>
                <a:cs typeface="Arial"/>
              </a:rPr>
              <a:t>Multiple Incident/Sanction Types </a:t>
            </a:r>
          </a:p>
          <a:p>
            <a:pPr lvl="1"/>
            <a:r>
              <a:rPr lang="en-US" dirty="0">
                <a:latin typeface="Arial"/>
                <a:cs typeface="Arial"/>
              </a:rPr>
              <a:t>School Based Arrests </a:t>
            </a:r>
            <a:endParaRPr lang="en-US" dirty="0"/>
          </a:p>
        </p:txBody>
      </p:sp>
      <p:sp>
        <p:nvSpPr>
          <p:cNvPr id="6" name="Content Placeholder 5">
            <a:extLst>
              <a:ext uri="{FF2B5EF4-FFF2-40B4-BE49-F238E27FC236}">
                <a16:creationId xmlns:a16="http://schemas.microsoft.com/office/drawing/2014/main" id="{14E418E6-BEC5-B38C-4816-D6AA6E0D6E6D}"/>
              </a:ext>
            </a:extLst>
          </p:cNvPr>
          <p:cNvSpPr>
            <a:spLocks noGrp="1"/>
          </p:cNvSpPr>
          <p:nvPr>
            <p:ph sz="half" idx="2"/>
          </p:nvPr>
        </p:nvSpPr>
        <p:spPr/>
        <p:txBody>
          <a:bodyPr/>
          <a:lstStyle/>
          <a:p>
            <a:r>
              <a:rPr lang="en-US" dirty="0">
                <a:latin typeface="Arial"/>
                <a:cs typeface="Arial"/>
              </a:rPr>
              <a:t>Laws </a:t>
            </a:r>
          </a:p>
          <a:p>
            <a:r>
              <a:rPr lang="en-US" dirty="0">
                <a:latin typeface="Arial"/>
                <a:cs typeface="Arial"/>
              </a:rPr>
              <a:t>Help Site </a:t>
            </a:r>
          </a:p>
          <a:p>
            <a:r>
              <a:rPr lang="en-US" dirty="0">
                <a:latin typeface="Arial"/>
                <a:cs typeface="Arial"/>
              </a:rPr>
              <a:t>Application Walkthrough </a:t>
            </a:r>
          </a:p>
          <a:p>
            <a:pPr lvl="1"/>
            <a:r>
              <a:rPr lang="en-US" dirty="0">
                <a:latin typeface="Arial"/>
                <a:cs typeface="Arial"/>
              </a:rPr>
              <a:t>A video demonstrating the application is available on the Help Site</a:t>
            </a:r>
            <a:endParaRPr lang="en-US" dirty="0"/>
          </a:p>
          <a:p>
            <a:endParaRPr lang="en-US" dirty="0"/>
          </a:p>
        </p:txBody>
      </p:sp>
      <p:sp>
        <p:nvSpPr>
          <p:cNvPr id="2" name="Title 1">
            <a:extLst>
              <a:ext uri="{FF2B5EF4-FFF2-40B4-BE49-F238E27FC236}">
                <a16:creationId xmlns:a16="http://schemas.microsoft.com/office/drawing/2014/main" id="{69BAB3AC-87DD-450A-11EE-8F9E8D84EE11}"/>
              </a:ext>
            </a:extLst>
          </p:cNvPr>
          <p:cNvSpPr>
            <a:spLocks noGrp="1"/>
          </p:cNvSpPr>
          <p:nvPr>
            <p:ph type="title"/>
          </p:nvPr>
        </p:nvSpPr>
        <p:spPr/>
        <p:txBody>
          <a:bodyPr/>
          <a:lstStyle/>
          <a:p>
            <a:r>
              <a:rPr lang="en-US" dirty="0"/>
              <a:t>Contents</a:t>
            </a:r>
          </a:p>
        </p:txBody>
      </p:sp>
      <p:sp>
        <p:nvSpPr>
          <p:cNvPr id="4" name="Slide Number Placeholder 3">
            <a:extLst>
              <a:ext uri="{FF2B5EF4-FFF2-40B4-BE49-F238E27FC236}">
                <a16:creationId xmlns:a16="http://schemas.microsoft.com/office/drawing/2014/main" id="{E2AB8751-4058-2300-A70D-FCFA3F8D9FE7}"/>
              </a:ext>
            </a:extLst>
          </p:cNvPr>
          <p:cNvSpPr>
            <a:spLocks noGrp="1"/>
          </p:cNvSpPr>
          <p:nvPr>
            <p:ph type="sldNum" sz="quarter" idx="4"/>
          </p:nvPr>
        </p:nvSpPr>
        <p:spPr/>
        <p:txBody>
          <a:bodyPr/>
          <a:lstStyle/>
          <a:p>
            <a:fld id="{13A326F7-3D62-4D6D-AF51-CF772FE3461F}" type="slidenum">
              <a:rPr lang="en-US" smtClean="0"/>
              <a:pPr/>
              <a:t>4</a:t>
            </a:fld>
            <a:endParaRPr lang="en-US" dirty="0"/>
          </a:p>
        </p:txBody>
      </p:sp>
      <p:grpSp>
        <p:nvGrpSpPr>
          <p:cNvPr id="10" name="Group 9" descr="Press the CTRL and F keys to search any document">
            <a:extLst>
              <a:ext uri="{FF2B5EF4-FFF2-40B4-BE49-F238E27FC236}">
                <a16:creationId xmlns:a16="http://schemas.microsoft.com/office/drawing/2014/main" id="{EDC94798-59AB-DE0E-E888-0912FAF8AD5A}"/>
              </a:ext>
            </a:extLst>
          </p:cNvPr>
          <p:cNvGrpSpPr/>
          <p:nvPr/>
        </p:nvGrpSpPr>
        <p:grpSpPr>
          <a:xfrm>
            <a:off x="1507933" y="5228914"/>
            <a:ext cx="3646170" cy="1263961"/>
            <a:chOff x="571500" y="4400549"/>
            <a:chExt cx="3646170" cy="1263961"/>
          </a:xfrm>
        </p:grpSpPr>
        <p:sp>
          <p:nvSpPr>
            <p:cNvPr id="8" name="Rectangle 7">
              <a:extLst>
                <a:ext uri="{FF2B5EF4-FFF2-40B4-BE49-F238E27FC236}">
                  <a16:creationId xmlns:a16="http://schemas.microsoft.com/office/drawing/2014/main" id="{2300A961-0C50-A6FD-5B2D-72B3639525B3}"/>
                </a:ext>
              </a:extLst>
            </p:cNvPr>
            <p:cNvSpPr/>
            <p:nvPr/>
          </p:nvSpPr>
          <p:spPr>
            <a:xfrm>
              <a:off x="571500" y="4400549"/>
              <a:ext cx="3646170" cy="1263961"/>
            </a:xfrm>
            <a:prstGeom prst="rect">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a:p>
              <a:pPr algn="ctr"/>
              <a:r>
                <a:rPr lang="en-US" dirty="0">
                  <a:solidFill>
                    <a:schemeClr val="tx1"/>
                  </a:solidFill>
                </a:rPr>
                <a:t>Press CTRL + F to search</a:t>
              </a:r>
            </a:p>
          </p:txBody>
        </p:sp>
        <p:pic>
          <p:nvPicPr>
            <p:cNvPr id="9" name="Picture 2" descr="Using Ctrl-F – Writing Center">
              <a:extLst>
                <a:ext uri="{FF2B5EF4-FFF2-40B4-BE49-F238E27FC236}">
                  <a16:creationId xmlns:a16="http://schemas.microsoft.com/office/drawing/2014/main" id="{2D2D030A-87E0-C1AF-0F3C-5EB0A25068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837" b="11907"/>
            <a:stretch/>
          </p:blipFill>
          <p:spPr bwMode="auto">
            <a:xfrm>
              <a:off x="1198245" y="4455442"/>
              <a:ext cx="2392680" cy="85725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08523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AB3AC-87DD-450A-11EE-8F9E8D84EE11}"/>
              </a:ext>
            </a:extLst>
          </p:cNvPr>
          <p:cNvSpPr>
            <a:spLocks noGrp="1"/>
          </p:cNvSpPr>
          <p:nvPr>
            <p:ph type="title"/>
          </p:nvPr>
        </p:nvSpPr>
        <p:spPr/>
        <p:txBody>
          <a:bodyPr/>
          <a:lstStyle/>
          <a:p>
            <a:r>
              <a:rPr lang="en-US" dirty="0"/>
              <a:t>2024–25 ED166 Application Deadlines</a:t>
            </a:r>
          </a:p>
        </p:txBody>
      </p:sp>
      <p:sp>
        <p:nvSpPr>
          <p:cNvPr id="3" name="Content Placeholder 2">
            <a:extLst>
              <a:ext uri="{FF2B5EF4-FFF2-40B4-BE49-F238E27FC236}">
                <a16:creationId xmlns:a16="http://schemas.microsoft.com/office/drawing/2014/main" id="{E5DEDB1B-58D8-422F-3BC3-98D80275841F}"/>
              </a:ext>
            </a:extLst>
          </p:cNvPr>
          <p:cNvSpPr>
            <a:spLocks noGrp="1"/>
          </p:cNvSpPr>
          <p:nvPr>
            <p:ph idx="1"/>
          </p:nvPr>
        </p:nvSpPr>
        <p:spPr/>
        <p:txBody>
          <a:bodyPr/>
          <a:lstStyle/>
          <a:p>
            <a:r>
              <a:rPr lang="en-US" dirty="0">
                <a:latin typeface="Arial"/>
                <a:cs typeface="Arial"/>
              </a:rPr>
              <a:t>Collection Opens – Fall (email and web site notification)</a:t>
            </a:r>
          </a:p>
          <a:p>
            <a:r>
              <a:rPr lang="en-US" i="1" dirty="0">
                <a:latin typeface="Arial"/>
                <a:cs typeface="Arial"/>
              </a:rPr>
              <a:t>Charter School </a:t>
            </a:r>
            <a:r>
              <a:rPr lang="en-US" dirty="0">
                <a:latin typeface="Arial"/>
                <a:cs typeface="Arial"/>
              </a:rPr>
              <a:t>Submission: December 4, 2024 (required)</a:t>
            </a:r>
            <a:endParaRPr lang="en-US" dirty="0">
              <a:highlight>
                <a:srgbClr val="FFFF00"/>
              </a:highlight>
              <a:latin typeface="Arial"/>
              <a:cs typeface="Arial"/>
            </a:endParaRPr>
          </a:p>
          <a:p>
            <a:r>
              <a:rPr lang="en-US" dirty="0">
                <a:latin typeface="Arial"/>
                <a:cs typeface="Arial"/>
              </a:rPr>
              <a:t>Mid-Year: March 5, 2025</a:t>
            </a:r>
          </a:p>
          <a:p>
            <a:r>
              <a:rPr lang="en-US" dirty="0">
                <a:latin typeface="Arial"/>
                <a:cs typeface="Arial"/>
              </a:rPr>
              <a:t>Phase 1: July 9, 2025</a:t>
            </a:r>
          </a:p>
          <a:p>
            <a:r>
              <a:rPr lang="en-US" dirty="0">
                <a:latin typeface="Arial"/>
                <a:cs typeface="Arial"/>
              </a:rPr>
              <a:t>Phase 2: August 20, 2025</a:t>
            </a:r>
          </a:p>
          <a:p>
            <a:r>
              <a:rPr lang="en-US" dirty="0">
                <a:latin typeface="Arial"/>
                <a:cs typeface="Arial"/>
              </a:rPr>
              <a:t>Freeze Date: September 3, 2025</a:t>
            </a:r>
          </a:p>
          <a:p>
            <a:r>
              <a:rPr lang="en-US" dirty="0">
                <a:latin typeface="Arial"/>
                <a:cs typeface="Arial"/>
              </a:rPr>
              <a:t>Incident Date Range: July 1 – June 30 </a:t>
            </a:r>
            <a:r>
              <a:rPr lang="en-US" dirty="0">
                <a:solidFill>
                  <a:schemeClr val="accent1"/>
                </a:solidFill>
                <a:latin typeface="Arial"/>
                <a:cs typeface="Arial"/>
                <a:sym typeface="Wingdings" panose="05000000000000000000" pitchFamily="2" charset="2"/>
              </a:rPr>
              <a:t></a:t>
            </a:r>
            <a:r>
              <a:rPr lang="en-US" dirty="0">
                <a:latin typeface="Arial"/>
                <a:cs typeface="Arial"/>
                <a:sym typeface="Wingdings" panose="05000000000000000000" pitchFamily="2" charset="2"/>
              </a:rPr>
              <a:t> </a:t>
            </a:r>
            <a:r>
              <a:rPr lang="en-US" dirty="0">
                <a:solidFill>
                  <a:schemeClr val="accent1"/>
                </a:solidFill>
                <a:latin typeface="Arial"/>
                <a:cs typeface="Arial"/>
                <a:sym typeface="Wingdings" panose="05000000000000000000" pitchFamily="2" charset="2"/>
              </a:rPr>
              <a:t>Does not change</a:t>
            </a:r>
            <a:endParaRPr lang="en-US" dirty="0">
              <a:solidFill>
                <a:schemeClr val="accent1"/>
              </a:solidFill>
              <a:latin typeface="Arial"/>
              <a:cs typeface="Arial"/>
            </a:endParaRPr>
          </a:p>
          <a:p>
            <a:endParaRPr lang="en-US" dirty="0"/>
          </a:p>
        </p:txBody>
      </p:sp>
      <p:sp>
        <p:nvSpPr>
          <p:cNvPr id="4" name="Slide Number Placeholder 3">
            <a:extLst>
              <a:ext uri="{FF2B5EF4-FFF2-40B4-BE49-F238E27FC236}">
                <a16:creationId xmlns:a16="http://schemas.microsoft.com/office/drawing/2014/main" id="{E2AB8751-4058-2300-A70D-FCFA3F8D9FE7}"/>
              </a:ext>
            </a:extLst>
          </p:cNvPr>
          <p:cNvSpPr>
            <a:spLocks noGrp="1"/>
          </p:cNvSpPr>
          <p:nvPr>
            <p:ph type="sldNum" sz="quarter" idx="4"/>
          </p:nvPr>
        </p:nvSpPr>
        <p:spPr/>
        <p:txBody>
          <a:bodyPr/>
          <a:lstStyle/>
          <a:p>
            <a:fld id="{13A326F7-3D62-4D6D-AF51-CF772FE3461F}" type="slidenum">
              <a:rPr lang="en-US" smtClean="0"/>
              <a:pPr/>
              <a:t>5</a:t>
            </a:fld>
            <a:endParaRPr lang="en-US" dirty="0"/>
          </a:p>
        </p:txBody>
      </p:sp>
      <p:sp>
        <p:nvSpPr>
          <p:cNvPr id="5" name="Flowchart: Alternate Process 4">
            <a:extLst>
              <a:ext uri="{FF2B5EF4-FFF2-40B4-BE49-F238E27FC236}">
                <a16:creationId xmlns:a16="http://schemas.microsoft.com/office/drawing/2014/main" id="{476387FA-7D53-4216-E7E2-DF74A8DD466E}"/>
              </a:ext>
            </a:extLst>
          </p:cNvPr>
          <p:cNvSpPr/>
          <p:nvPr/>
        </p:nvSpPr>
        <p:spPr>
          <a:xfrm>
            <a:off x="2444833" y="5689567"/>
            <a:ext cx="7509510" cy="811531"/>
          </a:xfrm>
          <a:prstGeom prst="flowChartAlternateProcess">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i="1" dirty="0">
                <a:solidFill>
                  <a:schemeClr val="tx1"/>
                </a:solidFill>
                <a:latin typeface="Arial" panose="020B0604020202020204" pitchFamily="34" charset="0"/>
                <a:cs typeface="Arial" panose="020B0604020202020204" pitchFamily="34" charset="0"/>
              </a:rPr>
              <a:t>START YOUR COLLECTION EARLY</a:t>
            </a:r>
          </a:p>
        </p:txBody>
      </p:sp>
      <p:sp>
        <p:nvSpPr>
          <p:cNvPr id="7" name="Right Brace 6">
            <a:extLst>
              <a:ext uri="{FF2B5EF4-FFF2-40B4-BE49-F238E27FC236}">
                <a16:creationId xmlns:a16="http://schemas.microsoft.com/office/drawing/2014/main" id="{2AB2E858-22CE-E67A-1CA5-9412AF6E340A}"/>
              </a:ext>
            </a:extLst>
          </p:cNvPr>
          <p:cNvSpPr/>
          <p:nvPr/>
        </p:nvSpPr>
        <p:spPr>
          <a:xfrm>
            <a:off x="6593462" y="3216925"/>
            <a:ext cx="902608" cy="1751682"/>
          </a:xfrm>
          <a:prstGeom prst="rightBrace">
            <a:avLst>
              <a:gd name="adj1" fmla="val 8333"/>
              <a:gd name="adj2" fmla="val 55952"/>
            </a:avLst>
          </a:prstGeom>
          <a:ln w="635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TextBox 7">
            <a:extLst>
              <a:ext uri="{FF2B5EF4-FFF2-40B4-BE49-F238E27FC236}">
                <a16:creationId xmlns:a16="http://schemas.microsoft.com/office/drawing/2014/main" id="{5F2131EA-94B6-D43B-F1DC-A01DF3A37E25}"/>
              </a:ext>
            </a:extLst>
          </p:cNvPr>
          <p:cNvSpPr txBox="1"/>
          <p:nvPr/>
        </p:nvSpPr>
        <p:spPr>
          <a:xfrm>
            <a:off x="7579241" y="3429000"/>
            <a:ext cx="3691387" cy="1384995"/>
          </a:xfrm>
          <a:prstGeom prst="rect">
            <a:avLst/>
          </a:prstGeom>
          <a:solidFill>
            <a:schemeClr val="bg1">
              <a:lumMod val="85000"/>
            </a:schemeClr>
          </a:solidFill>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2800" dirty="0">
                <a:solidFill>
                  <a:schemeClr val="accent1"/>
                </a:solidFill>
              </a:rPr>
              <a:t>Varies yearly, but within the same general time frame </a:t>
            </a:r>
          </a:p>
        </p:txBody>
      </p:sp>
    </p:spTree>
    <p:extLst>
      <p:ext uri="{BB962C8B-B14F-4D97-AF65-F5344CB8AC3E}">
        <p14:creationId xmlns:p14="http://schemas.microsoft.com/office/powerpoint/2010/main" val="3871094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AB3AC-87DD-450A-11EE-8F9E8D84EE11}"/>
              </a:ext>
            </a:extLst>
          </p:cNvPr>
          <p:cNvSpPr>
            <a:spLocks noGrp="1"/>
          </p:cNvSpPr>
          <p:nvPr>
            <p:ph type="title"/>
          </p:nvPr>
        </p:nvSpPr>
        <p:spPr/>
        <p:txBody>
          <a:bodyPr/>
          <a:lstStyle/>
          <a:p>
            <a:r>
              <a:rPr lang="en-US" dirty="0"/>
              <a:t>Acronyms</a:t>
            </a:r>
          </a:p>
        </p:txBody>
      </p:sp>
      <p:sp>
        <p:nvSpPr>
          <p:cNvPr id="3" name="Content Placeholder 2">
            <a:extLst>
              <a:ext uri="{FF2B5EF4-FFF2-40B4-BE49-F238E27FC236}">
                <a16:creationId xmlns:a16="http://schemas.microsoft.com/office/drawing/2014/main" id="{E5DEDB1B-58D8-422F-3BC3-98D80275841F}"/>
              </a:ext>
            </a:extLst>
          </p:cNvPr>
          <p:cNvSpPr>
            <a:spLocks noGrp="1"/>
          </p:cNvSpPr>
          <p:nvPr>
            <p:ph idx="1"/>
          </p:nvPr>
        </p:nvSpPr>
        <p:spPr/>
        <p:txBody>
          <a:bodyPr vert="horz" wrap="square" lIns="91440" tIns="45720" rIns="91440" bIns="45720" rtlCol="0" anchor="t">
            <a:normAutofit fontScale="70000" lnSpcReduction="20000"/>
          </a:bodyPr>
          <a:lstStyle/>
          <a:p>
            <a:r>
              <a:rPr lang="en-US" b="1" dirty="0">
                <a:latin typeface="Arial"/>
                <a:cs typeface="Arial"/>
              </a:rPr>
              <a:t>FERPA: </a:t>
            </a:r>
            <a:r>
              <a:rPr lang="en-US" dirty="0">
                <a:latin typeface="Arial"/>
                <a:cs typeface="Arial"/>
              </a:rPr>
              <a:t>Family Educational Rights and Privacy Act </a:t>
            </a:r>
            <a:endParaRPr lang="en-US" dirty="0">
              <a:latin typeface="Arial" panose="020B0604020202020204" pitchFamily="34" charset="0"/>
              <a:cs typeface="Arial" panose="020B0604020202020204" pitchFamily="34" charset="0"/>
            </a:endParaRPr>
          </a:p>
          <a:p>
            <a:r>
              <a:rPr lang="en-US" b="1" dirty="0">
                <a:latin typeface="Arial"/>
                <a:cs typeface="Arial"/>
              </a:rPr>
              <a:t>FOI: </a:t>
            </a:r>
            <a:r>
              <a:rPr lang="en-US" dirty="0">
                <a:latin typeface="Arial"/>
                <a:cs typeface="Arial"/>
              </a:rPr>
              <a:t>Freedom of Information</a:t>
            </a:r>
          </a:p>
          <a:p>
            <a:r>
              <a:rPr lang="en-US" b="1" dirty="0">
                <a:latin typeface="Arial"/>
                <a:cs typeface="Arial"/>
              </a:rPr>
              <a:t>ISS: </a:t>
            </a:r>
            <a:r>
              <a:rPr lang="en-US" dirty="0">
                <a:latin typeface="Arial"/>
                <a:cs typeface="Arial"/>
              </a:rPr>
              <a:t>In-School Suspension</a:t>
            </a:r>
            <a:endParaRPr lang="en-US" b="1" dirty="0">
              <a:latin typeface="Arial"/>
              <a:cs typeface="Arial"/>
            </a:endParaRPr>
          </a:p>
          <a:p>
            <a:r>
              <a:rPr lang="en-US" b="1" dirty="0">
                <a:latin typeface="Arial"/>
                <a:cs typeface="Arial"/>
              </a:rPr>
              <a:t>LEA: </a:t>
            </a:r>
            <a:r>
              <a:rPr lang="en-US" dirty="0">
                <a:latin typeface="Arial"/>
                <a:cs typeface="Arial"/>
              </a:rPr>
              <a:t>Local Education Agency (your district)</a:t>
            </a:r>
          </a:p>
          <a:p>
            <a:r>
              <a:rPr lang="en-US" b="1" dirty="0">
                <a:latin typeface="Arial"/>
                <a:cs typeface="Arial"/>
              </a:rPr>
              <a:t>OSS: </a:t>
            </a:r>
            <a:r>
              <a:rPr lang="en-US" dirty="0">
                <a:latin typeface="Arial"/>
                <a:cs typeface="Arial"/>
              </a:rPr>
              <a:t>Out-of-School Suspension</a:t>
            </a:r>
          </a:p>
          <a:p>
            <a:r>
              <a:rPr lang="en-US" b="1" dirty="0">
                <a:latin typeface="Arial"/>
                <a:cs typeface="Arial"/>
              </a:rPr>
              <a:t>PII: </a:t>
            </a:r>
            <a:r>
              <a:rPr lang="en-US" dirty="0">
                <a:latin typeface="Arial"/>
                <a:cs typeface="Arial"/>
              </a:rPr>
              <a:t>Personally Identifiable Information</a:t>
            </a:r>
          </a:p>
          <a:p>
            <a:r>
              <a:rPr lang="en-US" b="1" dirty="0">
                <a:latin typeface="Arial" panose="020B0604020202020204" pitchFamily="34" charset="0"/>
                <a:cs typeface="Arial" panose="020B0604020202020204" pitchFamily="34" charset="0"/>
              </a:rPr>
              <a:t>PSIS:</a:t>
            </a:r>
            <a:r>
              <a:rPr lang="en-US" dirty="0">
                <a:latin typeface="Arial" panose="020B0604020202020204" pitchFamily="34" charset="0"/>
                <a:cs typeface="Arial" panose="020B0604020202020204" pitchFamily="34" charset="0"/>
              </a:rPr>
              <a:t> Public School Information System – many of you may also work on this application. If you are not familiar this is the online application where all public-school students are registered.</a:t>
            </a:r>
          </a:p>
          <a:p>
            <a:r>
              <a:rPr lang="en-US" b="1" dirty="0">
                <a:latin typeface="Arial"/>
                <a:cs typeface="Arial"/>
              </a:rPr>
              <a:t>CSDE: </a:t>
            </a:r>
            <a:r>
              <a:rPr lang="en-US" dirty="0">
                <a:latin typeface="Arial"/>
                <a:cs typeface="Arial"/>
              </a:rPr>
              <a:t>Connecticut State Department of Education</a:t>
            </a:r>
          </a:p>
          <a:p>
            <a:r>
              <a:rPr lang="en-US" b="1" dirty="0">
                <a:latin typeface="Arial"/>
                <a:cs typeface="Arial"/>
              </a:rPr>
              <a:t>SASID:</a:t>
            </a:r>
            <a:r>
              <a:rPr lang="en-US" dirty="0">
                <a:latin typeface="Arial"/>
                <a:cs typeface="Arial"/>
              </a:rPr>
              <a:t> State Assigned Student Identifier</a:t>
            </a:r>
          </a:p>
          <a:p>
            <a:r>
              <a:rPr lang="en-US" b="1" dirty="0">
                <a:latin typeface="Arial"/>
                <a:cs typeface="Arial"/>
              </a:rPr>
              <a:t>SIF: </a:t>
            </a:r>
            <a:r>
              <a:rPr lang="en-US" dirty="0">
                <a:latin typeface="Arial"/>
                <a:cs typeface="Arial"/>
              </a:rPr>
              <a:t>School Interoperability Framework</a:t>
            </a:r>
          </a:p>
          <a:p>
            <a:r>
              <a:rPr lang="en-US" b="1" dirty="0">
                <a:latin typeface="Arial" panose="020B0604020202020204" pitchFamily="34" charset="0"/>
                <a:cs typeface="Arial" panose="020B0604020202020204" pitchFamily="34" charset="0"/>
              </a:rPr>
              <a:t>SIS: </a:t>
            </a:r>
            <a:r>
              <a:rPr lang="en-US" dirty="0">
                <a:latin typeface="Arial" panose="020B0604020202020204" pitchFamily="34" charset="0"/>
                <a:cs typeface="Arial" panose="020B0604020202020204" pitchFamily="34" charset="0"/>
              </a:rPr>
              <a:t>This is your student information system such as Administrator Plus, Infinite Campus, PowerSchool, etc.</a:t>
            </a:r>
          </a:p>
          <a:p>
            <a:endParaRPr lang="en-US" dirty="0"/>
          </a:p>
        </p:txBody>
      </p:sp>
      <p:sp>
        <p:nvSpPr>
          <p:cNvPr id="4" name="Slide Number Placeholder 3">
            <a:extLst>
              <a:ext uri="{FF2B5EF4-FFF2-40B4-BE49-F238E27FC236}">
                <a16:creationId xmlns:a16="http://schemas.microsoft.com/office/drawing/2014/main" id="{E2AB8751-4058-2300-A70D-FCFA3F8D9FE7}"/>
              </a:ext>
            </a:extLst>
          </p:cNvPr>
          <p:cNvSpPr>
            <a:spLocks noGrp="1"/>
          </p:cNvSpPr>
          <p:nvPr>
            <p:ph type="sldNum" sz="quarter" idx="4"/>
          </p:nvPr>
        </p:nvSpPr>
        <p:spPr/>
        <p:txBody>
          <a:bodyPr/>
          <a:lstStyle/>
          <a:p>
            <a:fld id="{13A326F7-3D62-4D6D-AF51-CF772FE3461F}" type="slidenum">
              <a:rPr lang="en-US" smtClean="0"/>
              <a:pPr/>
              <a:t>6</a:t>
            </a:fld>
            <a:endParaRPr lang="en-US" dirty="0"/>
          </a:p>
        </p:txBody>
      </p:sp>
      <p:sp>
        <p:nvSpPr>
          <p:cNvPr id="5" name="TextBox 4">
            <a:extLst>
              <a:ext uri="{FF2B5EF4-FFF2-40B4-BE49-F238E27FC236}">
                <a16:creationId xmlns:a16="http://schemas.microsoft.com/office/drawing/2014/main" id="{2B2FF16C-CDAF-7544-1923-C316A1E5AE30}"/>
              </a:ext>
            </a:extLst>
          </p:cNvPr>
          <p:cNvSpPr txBox="1"/>
          <p:nvPr/>
        </p:nvSpPr>
        <p:spPr>
          <a:xfrm>
            <a:off x="7865548" y="1917064"/>
            <a:ext cx="3488252" cy="1815882"/>
          </a:xfrm>
          <a:prstGeom prst="rect">
            <a:avLst/>
          </a:prstGeom>
          <a:solidFill>
            <a:schemeClr val="bg1">
              <a:lumMod val="85000"/>
            </a:schemeClr>
          </a:solidFill>
          <a:ln w="19050">
            <a:solidFill>
              <a:srgbClr val="0070C0"/>
            </a:solidFill>
          </a:ln>
        </p:spPr>
        <p:txBody>
          <a:bodyPr wrap="square" rtlCol="0">
            <a:spAutoFit/>
          </a:bodyPr>
          <a:lstStyle/>
          <a:p>
            <a:pPr algn="ctr"/>
            <a:r>
              <a:rPr lang="en-US" sz="2800" dirty="0">
                <a:latin typeface="Calibri" panose="020F0502020204030204" pitchFamily="34" charset="0"/>
                <a:cs typeface="Calibri" panose="020F0502020204030204" pitchFamily="34" charset="0"/>
              </a:rPr>
              <a:t>The terms District and LEA used interchangeably in this  document</a:t>
            </a:r>
          </a:p>
        </p:txBody>
      </p:sp>
    </p:spTree>
    <p:extLst>
      <p:ext uri="{BB962C8B-B14F-4D97-AF65-F5344CB8AC3E}">
        <p14:creationId xmlns:p14="http://schemas.microsoft.com/office/powerpoint/2010/main" val="2843125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AB3AC-87DD-450A-11EE-8F9E8D84EE11}"/>
              </a:ext>
            </a:extLst>
          </p:cNvPr>
          <p:cNvSpPr>
            <a:spLocks noGrp="1"/>
          </p:cNvSpPr>
          <p:nvPr>
            <p:ph type="title"/>
          </p:nvPr>
        </p:nvSpPr>
        <p:spPr/>
        <p:txBody>
          <a:bodyPr/>
          <a:lstStyle/>
          <a:p>
            <a:r>
              <a:rPr lang="en-US" dirty="0"/>
              <a:t>Overall Process</a:t>
            </a:r>
          </a:p>
        </p:txBody>
      </p:sp>
      <p:graphicFrame>
        <p:nvGraphicFramePr>
          <p:cNvPr id="5" name="Content Placeholder 4">
            <a:extLst>
              <a:ext uri="{FF2B5EF4-FFF2-40B4-BE49-F238E27FC236}">
                <a16:creationId xmlns:a16="http://schemas.microsoft.com/office/drawing/2014/main" id="{A15FC2D0-E355-3710-F640-05064E849018}"/>
              </a:ext>
            </a:extLst>
          </p:cNvPr>
          <p:cNvGraphicFramePr>
            <a:graphicFrameLocks noGrp="1"/>
          </p:cNvGraphicFramePr>
          <p:nvPr>
            <p:ph idx="1"/>
            <p:extLst>
              <p:ext uri="{D42A27DB-BD31-4B8C-83A1-F6EECF244321}">
                <p14:modId xmlns:p14="http://schemas.microsoft.com/office/powerpoint/2010/main" val="3268984024"/>
              </p:ext>
            </p:extLst>
          </p:nvPr>
        </p:nvGraphicFramePr>
        <p:xfrm>
          <a:off x="838200" y="1825625"/>
          <a:ext cx="10515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E2AB8751-4058-2300-A70D-FCFA3F8D9FE7}"/>
              </a:ext>
            </a:extLst>
          </p:cNvPr>
          <p:cNvSpPr>
            <a:spLocks noGrp="1"/>
          </p:cNvSpPr>
          <p:nvPr>
            <p:ph type="sldNum" sz="quarter" idx="4"/>
          </p:nvPr>
        </p:nvSpPr>
        <p:spPr/>
        <p:txBody>
          <a:bodyPr/>
          <a:lstStyle/>
          <a:p>
            <a:fld id="{13A326F7-3D62-4D6D-AF51-CF772FE3461F}" type="slidenum">
              <a:rPr lang="en-US" smtClean="0"/>
              <a:pPr/>
              <a:t>7</a:t>
            </a:fld>
            <a:endParaRPr lang="en-US" dirty="0"/>
          </a:p>
        </p:txBody>
      </p:sp>
    </p:spTree>
    <p:extLst>
      <p:ext uri="{BB962C8B-B14F-4D97-AF65-F5344CB8AC3E}">
        <p14:creationId xmlns:p14="http://schemas.microsoft.com/office/powerpoint/2010/main" val="1515351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10" descr="Several individuals each holding a piece of a puzzle">
            <a:extLst>
              <a:ext uri="{FF2B5EF4-FFF2-40B4-BE49-F238E27FC236}">
                <a16:creationId xmlns:a16="http://schemas.microsoft.com/office/drawing/2014/main" id="{E8D59BEE-80C5-B3A4-7896-A8434909BF91}"/>
              </a:ext>
            </a:extLst>
          </p:cNvPr>
          <p:cNvPicPr>
            <a:picLocks noGrp="1" noChangeAspect="1"/>
          </p:cNvPicPr>
          <p:nvPr>
            <p:ph sz="half" idx="1"/>
          </p:nvPr>
        </p:nvPicPr>
        <p:blipFill>
          <a:blip r:embed="rId3"/>
          <a:stretch>
            <a:fillRect/>
          </a:stretch>
        </p:blipFill>
        <p:spPr>
          <a:xfrm>
            <a:off x="1524000" y="2468562"/>
            <a:ext cx="3810000" cy="3590925"/>
          </a:xfrm>
        </p:spPr>
      </p:pic>
      <p:sp>
        <p:nvSpPr>
          <p:cNvPr id="6" name="Content Placeholder 5">
            <a:extLst>
              <a:ext uri="{FF2B5EF4-FFF2-40B4-BE49-F238E27FC236}">
                <a16:creationId xmlns:a16="http://schemas.microsoft.com/office/drawing/2014/main" id="{7AF0272E-2672-B02A-FE6F-C81F97A3B669}"/>
              </a:ext>
            </a:extLst>
          </p:cNvPr>
          <p:cNvSpPr>
            <a:spLocks noGrp="1"/>
          </p:cNvSpPr>
          <p:nvPr>
            <p:ph sz="half" idx="2"/>
          </p:nvPr>
        </p:nvSpPr>
        <p:spPr/>
        <p:txBody>
          <a:bodyPr/>
          <a:lstStyle/>
          <a:p>
            <a:pPr marL="285750" indent="-285750">
              <a:buFont typeface="Arial" pitchFamily="34" charset="0"/>
              <a:buChar char="•"/>
            </a:pPr>
            <a:r>
              <a:rPr lang="en-US" sz="2800" dirty="0"/>
              <a:t>IT Specialists</a:t>
            </a:r>
          </a:p>
          <a:p>
            <a:pPr marL="285750" indent="-285750">
              <a:buFont typeface="Arial" pitchFamily="34" charset="0"/>
              <a:buChar char="•"/>
            </a:pPr>
            <a:r>
              <a:rPr lang="en-US" sz="2800" dirty="0"/>
              <a:t>Administrators/Directors</a:t>
            </a:r>
          </a:p>
          <a:p>
            <a:pPr marL="285750" indent="-285750">
              <a:buFont typeface="Arial" pitchFamily="34" charset="0"/>
              <a:buChar char="•"/>
            </a:pPr>
            <a:r>
              <a:rPr lang="en-US" sz="2800" dirty="0"/>
              <a:t>Guidance Counselors</a:t>
            </a:r>
          </a:p>
          <a:p>
            <a:pPr marL="285750" indent="-285750">
              <a:buFont typeface="Arial" pitchFamily="34" charset="0"/>
              <a:buChar char="•"/>
            </a:pPr>
            <a:r>
              <a:rPr lang="en-US" sz="2800" dirty="0"/>
              <a:t>Data Entry Personnel</a:t>
            </a:r>
          </a:p>
          <a:p>
            <a:pPr marL="285750" indent="-285750">
              <a:buFont typeface="Arial" pitchFamily="34" charset="0"/>
              <a:buChar char="•"/>
            </a:pPr>
            <a:r>
              <a:rPr lang="en-US" sz="2800" dirty="0"/>
              <a:t>School Resource Officers</a:t>
            </a:r>
          </a:p>
          <a:p>
            <a:pPr marL="285750" indent="-285750">
              <a:buFont typeface="Arial" pitchFamily="34" charset="0"/>
              <a:buChar char="•"/>
            </a:pPr>
            <a:r>
              <a:rPr lang="en-US" sz="2800" dirty="0"/>
              <a:t>Administrative Assistants</a:t>
            </a:r>
          </a:p>
          <a:p>
            <a:endParaRPr lang="en-US" dirty="0"/>
          </a:p>
        </p:txBody>
      </p:sp>
      <p:sp>
        <p:nvSpPr>
          <p:cNvPr id="2" name="Title 1">
            <a:extLst>
              <a:ext uri="{FF2B5EF4-FFF2-40B4-BE49-F238E27FC236}">
                <a16:creationId xmlns:a16="http://schemas.microsoft.com/office/drawing/2014/main" id="{69BAB3AC-87DD-450A-11EE-8F9E8D84EE11}"/>
              </a:ext>
            </a:extLst>
          </p:cNvPr>
          <p:cNvSpPr>
            <a:spLocks noGrp="1"/>
          </p:cNvSpPr>
          <p:nvPr>
            <p:ph type="title"/>
          </p:nvPr>
        </p:nvSpPr>
        <p:spPr/>
        <p:txBody>
          <a:bodyPr>
            <a:normAutofit/>
          </a:bodyPr>
          <a:lstStyle/>
          <a:p>
            <a:r>
              <a:rPr lang="en-US" dirty="0"/>
              <a:t>Your Team</a:t>
            </a:r>
          </a:p>
        </p:txBody>
      </p:sp>
      <p:sp>
        <p:nvSpPr>
          <p:cNvPr id="4" name="Slide Number Placeholder 3">
            <a:extLst>
              <a:ext uri="{FF2B5EF4-FFF2-40B4-BE49-F238E27FC236}">
                <a16:creationId xmlns:a16="http://schemas.microsoft.com/office/drawing/2014/main" id="{E2AB8751-4058-2300-A70D-FCFA3F8D9FE7}"/>
              </a:ext>
            </a:extLst>
          </p:cNvPr>
          <p:cNvSpPr>
            <a:spLocks noGrp="1"/>
          </p:cNvSpPr>
          <p:nvPr>
            <p:ph type="sldNum" sz="quarter" idx="4"/>
          </p:nvPr>
        </p:nvSpPr>
        <p:spPr/>
        <p:txBody>
          <a:bodyPr/>
          <a:lstStyle/>
          <a:p>
            <a:fld id="{13A326F7-3D62-4D6D-AF51-CF772FE3461F}" type="slidenum">
              <a:rPr lang="en-US" smtClean="0"/>
              <a:pPr/>
              <a:t>8</a:t>
            </a:fld>
            <a:endParaRPr lang="en-US" dirty="0"/>
          </a:p>
        </p:txBody>
      </p:sp>
    </p:spTree>
    <p:extLst>
      <p:ext uri="{BB962C8B-B14F-4D97-AF65-F5344CB8AC3E}">
        <p14:creationId xmlns:p14="http://schemas.microsoft.com/office/powerpoint/2010/main" val="1351232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AB3AC-87DD-450A-11EE-8F9E8D84EE11}"/>
              </a:ext>
            </a:extLst>
          </p:cNvPr>
          <p:cNvSpPr>
            <a:spLocks noGrp="1"/>
          </p:cNvSpPr>
          <p:nvPr>
            <p:ph type="title"/>
          </p:nvPr>
        </p:nvSpPr>
        <p:spPr/>
        <p:txBody>
          <a:bodyPr/>
          <a:lstStyle/>
          <a:p>
            <a:r>
              <a:rPr lang="en-US" dirty="0"/>
              <a:t>Records Required to be Reported</a:t>
            </a:r>
          </a:p>
        </p:txBody>
      </p:sp>
      <p:sp>
        <p:nvSpPr>
          <p:cNvPr id="3" name="Content Placeholder 2">
            <a:extLst>
              <a:ext uri="{FF2B5EF4-FFF2-40B4-BE49-F238E27FC236}">
                <a16:creationId xmlns:a16="http://schemas.microsoft.com/office/drawing/2014/main" id="{E5DEDB1B-58D8-422F-3BC3-98D80275841F}"/>
              </a:ext>
            </a:extLst>
          </p:cNvPr>
          <p:cNvSpPr>
            <a:spLocks noGrp="1"/>
          </p:cNvSpPr>
          <p:nvPr>
            <p:ph idx="1"/>
          </p:nvPr>
        </p:nvSpPr>
        <p:spPr/>
        <p:txBody>
          <a:bodyPr vert="horz" wrap="square" lIns="91440" tIns="45720" rIns="91440" bIns="45720" rtlCol="0" anchor="t">
            <a:normAutofit fontScale="77500" lnSpcReduction="20000"/>
          </a:bodyPr>
          <a:lstStyle/>
          <a:p>
            <a:pPr marL="0" indent="0">
              <a:buNone/>
            </a:pPr>
            <a:r>
              <a:rPr lang="en-US" dirty="0">
                <a:latin typeface="Arial"/>
                <a:cs typeface="Arial"/>
              </a:rPr>
              <a:t>All offenses that result in: </a:t>
            </a:r>
          </a:p>
          <a:p>
            <a:r>
              <a:rPr lang="en-US" dirty="0">
                <a:latin typeface="Arial"/>
                <a:cs typeface="Arial"/>
              </a:rPr>
              <a:t>In-school suspension </a:t>
            </a:r>
          </a:p>
          <a:p>
            <a:r>
              <a:rPr lang="en-US" dirty="0">
                <a:latin typeface="Arial"/>
                <a:cs typeface="Arial"/>
              </a:rPr>
              <a:t>Out-of-school suspension </a:t>
            </a:r>
          </a:p>
          <a:p>
            <a:r>
              <a:rPr lang="en-US" dirty="0">
                <a:latin typeface="Arial"/>
                <a:cs typeface="Arial"/>
              </a:rPr>
              <a:t>Bus suspension </a:t>
            </a:r>
          </a:p>
          <a:p>
            <a:r>
              <a:rPr lang="en-US" dirty="0">
                <a:latin typeface="Arial"/>
                <a:cs typeface="Arial"/>
              </a:rPr>
              <a:t>Expulsion </a:t>
            </a:r>
          </a:p>
          <a:p>
            <a:endParaRPr lang="en-US" sz="1400" dirty="0">
              <a:latin typeface="Arial"/>
              <a:cs typeface="Arial"/>
            </a:endParaRPr>
          </a:p>
          <a:p>
            <a:pPr marL="0" indent="0">
              <a:buNone/>
            </a:pPr>
            <a:r>
              <a:rPr lang="en-US" dirty="0">
                <a:latin typeface="Arial"/>
                <a:cs typeface="Arial"/>
              </a:rPr>
              <a:t>In addition, all "serious" offenses and incidents involving Alcohol, Drugs or Weapons must be reported regardless of the type of sanction (consequence) imposed. This means that if anything is listed in the Weapon Involvement or Substance Involvement field (including vaping) the incident must be reported. All Bullying Incidents must be reported.</a:t>
            </a:r>
          </a:p>
          <a:p>
            <a:pPr marL="0" indent="0">
              <a:buNone/>
            </a:pPr>
            <a:endParaRPr lang="en-US" sz="1400" dirty="0">
              <a:latin typeface="Arial"/>
              <a:cs typeface="Arial"/>
            </a:endParaRPr>
          </a:p>
          <a:p>
            <a:pPr marL="0" indent="0">
              <a:buNone/>
            </a:pPr>
            <a:r>
              <a:rPr lang="en-US" dirty="0">
                <a:latin typeface="Arial"/>
                <a:cs typeface="Arial"/>
              </a:rPr>
              <a:t>A list of offenses categorized as “serious” is available on the Documentation page of the Help Site</a:t>
            </a:r>
            <a:endParaRPr lang="en-US" dirty="0"/>
          </a:p>
        </p:txBody>
      </p:sp>
      <p:sp>
        <p:nvSpPr>
          <p:cNvPr id="4" name="Slide Number Placeholder 3">
            <a:extLst>
              <a:ext uri="{FF2B5EF4-FFF2-40B4-BE49-F238E27FC236}">
                <a16:creationId xmlns:a16="http://schemas.microsoft.com/office/drawing/2014/main" id="{E2AB8751-4058-2300-A70D-FCFA3F8D9FE7}"/>
              </a:ext>
            </a:extLst>
          </p:cNvPr>
          <p:cNvSpPr>
            <a:spLocks noGrp="1"/>
          </p:cNvSpPr>
          <p:nvPr>
            <p:ph type="sldNum" sz="quarter" idx="4"/>
          </p:nvPr>
        </p:nvSpPr>
        <p:spPr/>
        <p:txBody>
          <a:bodyPr/>
          <a:lstStyle/>
          <a:p>
            <a:fld id="{13A326F7-3D62-4D6D-AF51-CF772FE3461F}" type="slidenum">
              <a:rPr lang="en-US" smtClean="0"/>
              <a:pPr/>
              <a:t>9</a:t>
            </a:fld>
            <a:endParaRPr lang="en-US" dirty="0"/>
          </a:p>
        </p:txBody>
      </p:sp>
      <p:pic>
        <p:nvPicPr>
          <p:cNvPr id="5" name="Picture 4">
            <a:extLst>
              <a:ext uri="{FF2B5EF4-FFF2-40B4-BE49-F238E27FC236}">
                <a16:creationId xmlns:a16="http://schemas.microsoft.com/office/drawing/2014/main" id="{C24AF502-9F38-78E2-8028-25BAFFD9DD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1948" y="1709039"/>
            <a:ext cx="3626694" cy="2071281"/>
          </a:xfrm>
          <a:prstGeom prst="rect">
            <a:avLst/>
          </a:prstGeom>
        </p:spPr>
      </p:pic>
    </p:spTree>
    <p:extLst>
      <p:ext uri="{BB962C8B-B14F-4D97-AF65-F5344CB8AC3E}">
        <p14:creationId xmlns:p14="http://schemas.microsoft.com/office/powerpoint/2010/main" val="1585181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i="1" dirty="0">
                <a:latin typeface="Arial" panose="020B0604020202020204" pitchFamily="34" charset="0"/>
              </a:rPr>
              <a:t>What is the Data Used for?</a:t>
            </a:r>
          </a:p>
        </p:txBody>
      </p:sp>
      <p:sp>
        <p:nvSpPr>
          <p:cNvPr id="8" name="Content Placeholder 7"/>
          <p:cNvSpPr>
            <a:spLocks noGrp="1"/>
          </p:cNvSpPr>
          <p:nvPr>
            <p:ph idx="1"/>
          </p:nvPr>
        </p:nvSpPr>
        <p:spPr/>
        <p:txBody>
          <a:bodyPr/>
          <a:lstStyle/>
          <a:p>
            <a:r>
              <a:rPr lang="en-US" dirty="0"/>
              <a:t>Federal Data Collections</a:t>
            </a:r>
          </a:p>
          <a:p>
            <a:r>
              <a:rPr lang="en-US" dirty="0"/>
              <a:t>State Data Collections</a:t>
            </a:r>
          </a:p>
          <a:p>
            <a:pPr lvl="1"/>
            <a:r>
              <a:rPr lang="en-US" dirty="0"/>
              <a:t>Board Report</a:t>
            </a:r>
          </a:p>
          <a:p>
            <a:r>
              <a:rPr lang="en-US" dirty="0">
                <a:hlinkClick r:id="rId3"/>
              </a:rPr>
              <a:t>EdSight</a:t>
            </a:r>
            <a:endParaRPr lang="en-US" dirty="0"/>
          </a:p>
          <a:p>
            <a:pPr lvl="1"/>
            <a:r>
              <a:rPr lang="en-US" dirty="0">
                <a:hlinkClick r:id="rId4"/>
              </a:rPr>
              <a:t>Data Suppression Guidelines </a:t>
            </a:r>
            <a:endParaRPr lang="en-US" dirty="0"/>
          </a:p>
          <a:p>
            <a:r>
              <a:rPr lang="en-US" dirty="0"/>
              <a:t>FOI Requests</a:t>
            </a:r>
          </a:p>
          <a:p>
            <a:pPr lvl="1"/>
            <a:r>
              <a:rPr lang="en-US" dirty="0"/>
              <a:t>Media</a:t>
            </a:r>
          </a:p>
          <a:p>
            <a:pPr lvl="1"/>
            <a:r>
              <a:rPr lang="en-US" dirty="0"/>
              <a:t>Research</a:t>
            </a:r>
          </a:p>
          <a:p>
            <a:pPr lvl="1"/>
            <a:r>
              <a:rPr lang="en-US" dirty="0"/>
              <a:t>Other</a:t>
            </a:r>
          </a:p>
          <a:p>
            <a:pPr marL="0" indent="0">
              <a:buNone/>
            </a:pPr>
            <a:endParaRPr lang="en-US" dirty="0"/>
          </a:p>
        </p:txBody>
      </p:sp>
      <p:sp>
        <p:nvSpPr>
          <p:cNvPr id="3" name="Slide Number Placeholder 2">
            <a:extLst>
              <a:ext uri="{FF2B5EF4-FFF2-40B4-BE49-F238E27FC236}">
                <a16:creationId xmlns:a16="http://schemas.microsoft.com/office/drawing/2014/main" id="{E22155EE-F158-055A-833A-35DD9033505F}"/>
              </a:ext>
            </a:extLst>
          </p:cNvPr>
          <p:cNvSpPr>
            <a:spLocks noGrp="1"/>
          </p:cNvSpPr>
          <p:nvPr>
            <p:ph type="sldNum" sz="quarter" idx="4"/>
          </p:nvPr>
        </p:nvSpPr>
        <p:spPr/>
        <p:txBody>
          <a:bodyPr/>
          <a:lstStyle/>
          <a:p>
            <a:fld id="{24F2258D-CF54-2C4E-9726-8648A0B8DDCC}" type="slidenum">
              <a:rPr lang="en-US" smtClean="0"/>
              <a:t>10</a:t>
            </a:fld>
            <a:endParaRPr lang="en-US" dirty="0"/>
          </a:p>
        </p:txBody>
      </p:sp>
    </p:spTree>
    <p:extLst>
      <p:ext uri="{BB962C8B-B14F-4D97-AF65-F5344CB8AC3E}">
        <p14:creationId xmlns:p14="http://schemas.microsoft.com/office/powerpoint/2010/main" val="1741910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DEDB1B-58D8-422F-3BC3-98D80275841F}"/>
              </a:ext>
            </a:extLst>
          </p:cNvPr>
          <p:cNvSpPr>
            <a:spLocks noGrp="1"/>
          </p:cNvSpPr>
          <p:nvPr>
            <p:ph sz="half" idx="1"/>
          </p:nvPr>
        </p:nvSpPr>
        <p:spPr>
          <a:xfrm>
            <a:off x="838199" y="1825624"/>
            <a:ext cx="6617677" cy="4876257"/>
          </a:xfrm>
        </p:spPr>
        <p:txBody>
          <a:bodyPr wrap="square">
            <a:normAutofit/>
          </a:bodyPr>
          <a:lstStyle/>
          <a:p>
            <a:pPr marL="0" indent="0">
              <a:lnSpc>
                <a:spcPct val="90000"/>
              </a:lnSpc>
              <a:buNone/>
            </a:pPr>
            <a:r>
              <a:rPr lang="en-US" sz="2200" b="1" dirty="0"/>
              <a:t>Education of Individuals with Disabilities</a:t>
            </a:r>
          </a:p>
          <a:p>
            <a:pPr marL="0" indent="0">
              <a:lnSpc>
                <a:spcPct val="90000"/>
              </a:lnSpc>
              <a:buNone/>
            </a:pPr>
            <a:r>
              <a:rPr lang="en-US" sz="2200" dirty="0"/>
              <a:t>20 U.S.C. 1418(a)</a:t>
            </a:r>
          </a:p>
          <a:p>
            <a:pPr marL="0" indent="0">
              <a:lnSpc>
                <a:spcPct val="90000"/>
              </a:lnSpc>
              <a:buNone/>
            </a:pPr>
            <a:endParaRPr lang="en-US" sz="2200" dirty="0"/>
          </a:p>
          <a:p>
            <a:pPr marL="0" indent="0">
              <a:lnSpc>
                <a:spcPct val="90000"/>
              </a:lnSpc>
              <a:buNone/>
            </a:pPr>
            <a:r>
              <a:rPr lang="en-US" sz="2200" b="1" dirty="0"/>
              <a:t>Safe &amp; Drug Free Schools and Communities</a:t>
            </a:r>
          </a:p>
          <a:p>
            <a:pPr marL="0" indent="0">
              <a:lnSpc>
                <a:spcPct val="90000"/>
              </a:lnSpc>
              <a:buNone/>
            </a:pPr>
            <a:r>
              <a:rPr lang="en-US" sz="2200" dirty="0"/>
              <a:t>20 U.S.C. 7101- 7165</a:t>
            </a:r>
          </a:p>
          <a:p>
            <a:pPr marL="0" indent="0">
              <a:lnSpc>
                <a:spcPct val="90000"/>
              </a:lnSpc>
              <a:buNone/>
            </a:pPr>
            <a:endParaRPr lang="en-US" sz="2200" dirty="0"/>
          </a:p>
          <a:p>
            <a:pPr marL="0" indent="0">
              <a:lnSpc>
                <a:spcPct val="90000"/>
              </a:lnSpc>
              <a:buNone/>
            </a:pPr>
            <a:r>
              <a:rPr lang="en-US" sz="2200" b="1" dirty="0"/>
              <a:t>Strengthening &amp; Improvement of Elementary &amp; Secondary Schools: Gun Possession</a:t>
            </a:r>
          </a:p>
          <a:p>
            <a:pPr marL="0" indent="0">
              <a:lnSpc>
                <a:spcPct val="90000"/>
              </a:lnSpc>
              <a:buNone/>
            </a:pPr>
            <a:r>
              <a:rPr lang="en-US" sz="2200" dirty="0"/>
              <a:t>20 U.S.C. 8921 	</a:t>
            </a:r>
          </a:p>
          <a:p>
            <a:pPr marL="0" indent="0">
              <a:lnSpc>
                <a:spcPct val="90000"/>
              </a:lnSpc>
              <a:buNone/>
            </a:pPr>
            <a:endParaRPr lang="en-US" sz="2200" dirty="0"/>
          </a:p>
        </p:txBody>
      </p:sp>
      <p:sp>
        <p:nvSpPr>
          <p:cNvPr id="2" name="Title 1">
            <a:extLst>
              <a:ext uri="{FF2B5EF4-FFF2-40B4-BE49-F238E27FC236}">
                <a16:creationId xmlns:a16="http://schemas.microsoft.com/office/drawing/2014/main" id="{69BAB3AC-87DD-450A-11EE-8F9E8D84EE11}"/>
              </a:ext>
            </a:extLst>
          </p:cNvPr>
          <p:cNvSpPr>
            <a:spLocks noGrp="1"/>
          </p:cNvSpPr>
          <p:nvPr>
            <p:ph type="title"/>
          </p:nvPr>
        </p:nvSpPr>
        <p:spPr/>
        <p:txBody>
          <a:bodyPr anchor="ctr">
            <a:normAutofit/>
          </a:bodyPr>
          <a:lstStyle/>
          <a:p>
            <a:r>
              <a:rPr lang="en-US" dirty="0"/>
              <a:t>Legal Requirements</a:t>
            </a:r>
          </a:p>
        </p:txBody>
      </p:sp>
      <p:sp>
        <p:nvSpPr>
          <p:cNvPr id="4" name="Slide Number Placeholder 3">
            <a:extLst>
              <a:ext uri="{FF2B5EF4-FFF2-40B4-BE49-F238E27FC236}">
                <a16:creationId xmlns:a16="http://schemas.microsoft.com/office/drawing/2014/main" id="{E2AB8751-4058-2300-A70D-FCFA3F8D9FE7}"/>
              </a:ext>
            </a:extLst>
          </p:cNvPr>
          <p:cNvSpPr>
            <a:spLocks noGrp="1"/>
          </p:cNvSpPr>
          <p:nvPr>
            <p:ph type="sldNum" sz="quarter" idx="4"/>
          </p:nvPr>
        </p:nvSpPr>
        <p:spPr/>
        <p:txBody>
          <a:bodyPr>
            <a:normAutofit/>
          </a:bodyPr>
          <a:lstStyle/>
          <a:p>
            <a:pPr>
              <a:spcAft>
                <a:spcPts val="600"/>
              </a:spcAft>
            </a:pPr>
            <a:fld id="{13A326F7-3D62-4D6D-AF51-CF772FE3461F}" type="slidenum">
              <a:rPr lang="en-US" smtClean="0"/>
              <a:pPr>
                <a:spcAft>
                  <a:spcPts val="600"/>
                </a:spcAft>
              </a:pPr>
              <a:t>11</a:t>
            </a:fld>
            <a:endParaRPr lang="en-US"/>
          </a:p>
        </p:txBody>
      </p:sp>
      <p:pic>
        <p:nvPicPr>
          <p:cNvPr id="5" name="Picture 4">
            <a:extLst>
              <a:ext uri="{FF2B5EF4-FFF2-40B4-BE49-F238E27FC236}">
                <a16:creationId xmlns:a16="http://schemas.microsoft.com/office/drawing/2014/main" id="{FEF7F449-0D8E-24B1-25CE-93D62D7C1194}"/>
              </a:ext>
            </a:extLst>
          </p:cNvPr>
          <p:cNvPicPr>
            <a:picLocks noChangeAspect="1"/>
          </p:cNvPicPr>
          <p:nvPr/>
        </p:nvPicPr>
        <p:blipFill rotWithShape="1">
          <a:blip r:embed="rId3">
            <a:extLst>
              <a:ext uri="{28A0092B-C50C-407E-A947-70E740481C1C}">
                <a14:useLocalDpi xmlns:a14="http://schemas.microsoft.com/office/drawing/2010/main" val="0"/>
              </a:ext>
            </a:extLst>
          </a:blip>
          <a:srcRect l="24489" r="6705" b="-1"/>
          <a:stretch/>
        </p:blipFill>
        <p:spPr>
          <a:xfrm>
            <a:off x="7645310" y="1825625"/>
            <a:ext cx="3708489" cy="3489954"/>
          </a:xfrm>
          <a:prstGeom prst="rect">
            <a:avLst/>
          </a:prstGeom>
          <a:noFill/>
        </p:spPr>
      </p:pic>
    </p:spTree>
    <p:extLst>
      <p:ext uri="{BB962C8B-B14F-4D97-AF65-F5344CB8AC3E}">
        <p14:creationId xmlns:p14="http://schemas.microsoft.com/office/powerpoint/2010/main" val="4276397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B6FF7E7-94CD-C6F9-923B-650F2FCD260C}"/>
              </a:ext>
            </a:extLst>
          </p:cNvPr>
          <p:cNvSpPr>
            <a:spLocks noGrp="1"/>
          </p:cNvSpPr>
          <p:nvPr>
            <p:ph sz="half" idx="1"/>
          </p:nvPr>
        </p:nvSpPr>
        <p:spPr>
          <a:xfrm>
            <a:off x="616449" y="1825624"/>
            <a:ext cx="5181600" cy="4876257"/>
          </a:xfrm>
        </p:spPr>
        <p:txBody>
          <a:bodyPr>
            <a:normAutofit fontScale="92500" lnSpcReduction="10000"/>
          </a:bodyPr>
          <a:lstStyle/>
          <a:p>
            <a:pPr marL="0" marR="0" lvl="0" indent="0" algn="ctr">
              <a:lnSpc>
                <a:spcPct val="107000"/>
              </a:lnSpc>
              <a:spcBef>
                <a:spcPts val="0"/>
              </a:spcBef>
              <a:spcAft>
                <a:spcPts val="0"/>
              </a:spcAft>
              <a:buNone/>
            </a:pPr>
            <a:r>
              <a:rPr lang="en-US" sz="1800" b="1" dirty="0">
                <a:effectLst/>
                <a:ea typeface="Calibri" panose="020F0502020204030204" pitchFamily="34" charset="0"/>
                <a:cs typeface="Times New Roman" panose="02020603050405020304" pitchFamily="18" charset="0"/>
              </a:rPr>
              <a:t>Mid-Year Collection</a:t>
            </a:r>
          </a:p>
          <a:p>
            <a:pPr marL="0" marR="0" lvl="0" indent="0" algn="ctr">
              <a:lnSpc>
                <a:spcPct val="107000"/>
              </a:lnSpc>
              <a:spcBef>
                <a:spcPts val="0"/>
              </a:spcBef>
              <a:spcAft>
                <a:spcPts val="0"/>
              </a:spcAft>
              <a:buNone/>
            </a:pPr>
            <a:r>
              <a:rPr lang="en-US" sz="1800" b="1" dirty="0">
                <a:effectLst/>
                <a:ea typeface="Calibri" panose="020F0502020204030204" pitchFamily="34" charset="0"/>
                <a:cs typeface="Times New Roman" panose="02020603050405020304" pitchFamily="18" charset="0"/>
              </a:rPr>
              <a:t>March 5, 2025</a:t>
            </a:r>
          </a:p>
          <a:p>
            <a:pPr marL="0" marR="0" lvl="0" indent="0" algn="ctr">
              <a:lnSpc>
                <a:spcPct val="107000"/>
              </a:lnSpc>
              <a:spcBef>
                <a:spcPts val="0"/>
              </a:spcBef>
              <a:spcAft>
                <a:spcPts val="0"/>
              </a:spcAft>
              <a:buNone/>
            </a:pPr>
            <a:endParaRPr lang="en-US" sz="18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
            </a:pPr>
            <a:r>
              <a:rPr lang="en-US" sz="1800" dirty="0">
                <a:effectLst/>
                <a:ea typeface="Calibri" panose="020F0502020204030204" pitchFamily="34" charset="0"/>
                <a:cs typeface="Times New Roman" panose="02020603050405020304" pitchFamily="18" charset="0"/>
              </a:rPr>
              <a:t>Report all required incidents that occurred between 7/1 and 1/31*</a:t>
            </a:r>
          </a:p>
          <a:p>
            <a:pPr marL="342900" marR="0" lvl="0" indent="-342900">
              <a:lnSpc>
                <a:spcPct val="107000"/>
              </a:lnSpc>
              <a:spcBef>
                <a:spcPts val="0"/>
              </a:spcBef>
              <a:spcAft>
                <a:spcPts val="0"/>
              </a:spcAft>
              <a:buFont typeface="Wingdings" panose="05000000000000000000" pitchFamily="2" charset="2"/>
              <a:buChar char="¨"/>
            </a:pPr>
            <a:r>
              <a:rPr lang="en-US" sz="1800" dirty="0">
                <a:effectLst/>
                <a:ea typeface="Calibri" panose="020F0502020204030204" pitchFamily="34" charset="0"/>
                <a:cs typeface="Times New Roman" panose="02020603050405020304" pitchFamily="18" charset="0"/>
              </a:rPr>
              <a:t>Ensure uploads are error free</a:t>
            </a:r>
          </a:p>
          <a:p>
            <a:pPr marL="342900" marR="0" lvl="0" indent="-342900">
              <a:lnSpc>
                <a:spcPct val="107000"/>
              </a:lnSpc>
              <a:spcBef>
                <a:spcPts val="0"/>
              </a:spcBef>
              <a:spcAft>
                <a:spcPts val="0"/>
              </a:spcAft>
              <a:buFont typeface="Wingdings" panose="05000000000000000000" pitchFamily="2" charset="2"/>
              <a:buChar char="¨"/>
            </a:pPr>
            <a:r>
              <a:rPr lang="en-US" sz="1800" dirty="0">
                <a:effectLst/>
                <a:ea typeface="Calibri" panose="020F0502020204030204" pitchFamily="34" charset="0"/>
                <a:cs typeface="Times New Roman" panose="02020603050405020304" pitchFamily="18" charset="0"/>
              </a:rPr>
              <a:t>Recommendation: Clear Data Cleaning Reports </a:t>
            </a:r>
          </a:p>
          <a:p>
            <a:pPr marL="342900" marR="0" lvl="0" indent="-342900">
              <a:lnSpc>
                <a:spcPct val="107000"/>
              </a:lnSpc>
              <a:spcBef>
                <a:spcPts val="0"/>
              </a:spcBef>
              <a:spcAft>
                <a:spcPts val="0"/>
              </a:spcAft>
              <a:buFont typeface="Wingdings" panose="05000000000000000000" pitchFamily="2" charset="2"/>
              <a:buChar char="¨"/>
            </a:pPr>
            <a:r>
              <a:rPr lang="en-US" sz="1800" dirty="0">
                <a:effectLst/>
                <a:ea typeface="Calibri" panose="020F0502020204030204" pitchFamily="34" charset="0"/>
                <a:cs typeface="Times New Roman" panose="02020603050405020304" pitchFamily="18" charset="0"/>
              </a:rPr>
              <a:t>Complete mid-year certification </a:t>
            </a:r>
          </a:p>
          <a:p>
            <a:pPr marL="742950" marR="0" lvl="1" indent="-285750">
              <a:lnSpc>
                <a:spcPct val="107000"/>
              </a:lnSpc>
              <a:spcBef>
                <a:spcPts val="0"/>
              </a:spcBef>
              <a:spcAft>
                <a:spcPts val="0"/>
              </a:spcAft>
              <a:buFont typeface="Courier New" panose="02070309020205020404" pitchFamily="49" charset="0"/>
              <a:buChar char="o"/>
            </a:pPr>
            <a:r>
              <a:rPr lang="en-US" sz="1800" dirty="0">
                <a:effectLst/>
                <a:ea typeface="Calibri" panose="020F0502020204030204" pitchFamily="34" charset="0"/>
                <a:cs typeface="Times New Roman" panose="02020603050405020304" pitchFamily="18" charset="0"/>
              </a:rPr>
              <a:t>This is a checkbox, no password is needed</a:t>
            </a:r>
          </a:p>
          <a:p>
            <a:pPr marL="742950" marR="0" lvl="1" indent="-285750">
              <a:lnSpc>
                <a:spcPct val="107000"/>
              </a:lnSpc>
              <a:spcBef>
                <a:spcPts val="0"/>
              </a:spcBef>
              <a:spcAft>
                <a:spcPts val="0"/>
              </a:spcAft>
              <a:buFont typeface="Courier New" panose="02070309020205020404" pitchFamily="49" charset="0"/>
              <a:buChar char="o"/>
            </a:pPr>
            <a:r>
              <a:rPr lang="en-US" sz="1800" u="sng" dirty="0">
                <a:effectLst/>
                <a:ea typeface="Calibri" panose="020F0502020204030204" pitchFamily="34" charset="0"/>
                <a:cs typeface="Times New Roman" panose="02020603050405020304" pitchFamily="18" charset="0"/>
              </a:rPr>
              <a:t>Does not</a:t>
            </a:r>
            <a:r>
              <a:rPr lang="en-US" sz="1800" dirty="0">
                <a:effectLst/>
                <a:ea typeface="Calibri" panose="020F0502020204030204" pitchFamily="34" charset="0"/>
                <a:cs typeface="Times New Roman" panose="02020603050405020304" pitchFamily="18" charset="0"/>
              </a:rPr>
              <a:t> have to be completed by an Administrator</a:t>
            </a:r>
          </a:p>
          <a:p>
            <a:pPr marR="0" indent="0">
              <a:lnSpc>
                <a:spcPct val="107000"/>
              </a:lnSpc>
              <a:spcBef>
                <a:spcPts val="0"/>
              </a:spcBef>
              <a:spcAft>
                <a:spcPts val="800"/>
              </a:spcAft>
              <a:buNone/>
            </a:pPr>
            <a:endParaRPr lang="en-US" sz="1800" dirty="0">
              <a:ea typeface="Calibri" panose="020F0502020204030204" pitchFamily="34" charset="0"/>
              <a:cs typeface="Times New Roman" panose="02020603050405020304" pitchFamily="18" charset="0"/>
            </a:endParaRPr>
          </a:p>
          <a:p>
            <a:pPr marR="0" indent="0">
              <a:lnSpc>
                <a:spcPct val="107000"/>
              </a:lnSpc>
              <a:spcBef>
                <a:spcPts val="0"/>
              </a:spcBef>
              <a:spcAft>
                <a:spcPts val="800"/>
              </a:spcAft>
              <a:buNone/>
            </a:pPr>
            <a:r>
              <a:rPr lang="en-US" sz="1800" dirty="0">
                <a:effectLst/>
                <a:ea typeface="Calibri" panose="020F0502020204030204" pitchFamily="34" charset="0"/>
                <a:cs typeface="Times New Roman" panose="02020603050405020304" pitchFamily="18" charset="0"/>
              </a:rPr>
              <a:t>* NOTE: Your Reporting District may go beyond this date if you wish; 1/31 is not a hard cut-off date. After your Reporting District has completed the mid-year collection you can continue to add, edit, or delete records as needed. You do not need to clear your certification.</a:t>
            </a:r>
          </a:p>
          <a:p>
            <a:pPr marL="0" indent="0">
              <a:buNone/>
            </a:pPr>
            <a:endParaRPr lang="en-US" dirty="0"/>
          </a:p>
        </p:txBody>
      </p:sp>
      <p:sp>
        <p:nvSpPr>
          <p:cNvPr id="6" name="Content Placeholder 5">
            <a:extLst>
              <a:ext uri="{FF2B5EF4-FFF2-40B4-BE49-F238E27FC236}">
                <a16:creationId xmlns:a16="http://schemas.microsoft.com/office/drawing/2014/main" id="{7EFB815A-1695-FA32-0E7F-E5E5AD087D7B}"/>
              </a:ext>
            </a:extLst>
          </p:cNvPr>
          <p:cNvSpPr>
            <a:spLocks noGrp="1"/>
          </p:cNvSpPr>
          <p:nvPr>
            <p:ph sz="half" idx="2"/>
          </p:nvPr>
        </p:nvSpPr>
        <p:spPr/>
        <p:txBody>
          <a:bodyPr/>
          <a:lstStyle/>
          <a:p>
            <a:pPr marL="0" marR="0" lvl="0" indent="0" algn="ctr">
              <a:lnSpc>
                <a:spcPct val="107000"/>
              </a:lnSpc>
              <a:spcBef>
                <a:spcPts val="0"/>
              </a:spcBef>
              <a:spcAft>
                <a:spcPts val="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Phase 1</a:t>
            </a:r>
          </a:p>
          <a:p>
            <a:pPr marL="0" marR="0" lvl="0" indent="0" algn="ctr">
              <a:lnSpc>
                <a:spcPct val="107000"/>
              </a:lnSpc>
              <a:spcBef>
                <a:spcPts val="0"/>
              </a:spcBef>
              <a:spcAft>
                <a:spcPts val="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July 9, 2025</a:t>
            </a:r>
          </a:p>
          <a:p>
            <a:pPr marL="0" marR="0" lvl="0" indent="0" algn="ctr">
              <a:lnSpc>
                <a:spcPct val="107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Report all required incidents that occurred between 2/1 and 6/30 as well as any other incidents your Reporting District may have missed</a:t>
            </a:r>
          </a:p>
          <a:p>
            <a:pPr marL="342900" marR="0" lvl="0" indent="-342900">
              <a:lnSpc>
                <a:spcPct val="107000"/>
              </a:lnSpc>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Ensure uploads are error free</a:t>
            </a:r>
          </a:p>
          <a:p>
            <a:pPr marL="342900" marR="0" lvl="0" indent="-342900">
              <a:lnSpc>
                <a:spcPct val="107000"/>
              </a:lnSpc>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Recommendation: Clear Data Cleaning Reports </a:t>
            </a:r>
          </a:p>
          <a:p>
            <a:pPr marL="342900" marR="0" lvl="0" indent="-342900">
              <a:lnSpc>
                <a:spcPct val="107000"/>
              </a:lnSpc>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Complete Phase 1 Certification </a:t>
            </a:r>
          </a:p>
          <a:p>
            <a:pPr marL="742950" marR="0" lvl="1" indent="-285750">
              <a:lnSpc>
                <a:spcPct val="107000"/>
              </a:lnSpc>
              <a:spcBef>
                <a:spcPts val="0"/>
              </a:spcBef>
              <a:spcAft>
                <a:spcPts val="0"/>
              </a:spcAft>
              <a:buFont typeface="Courier New" panose="02070309020205020404" pitchFamily="49" charset="0"/>
              <a:buChar char="o"/>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is a checkbox, no password is needed</a:t>
            </a:r>
          </a:p>
          <a:p>
            <a:pPr marL="742950" marR="0" lvl="1" indent="-285750">
              <a:lnSpc>
                <a:spcPct val="107000"/>
              </a:lnSpc>
              <a:spcBef>
                <a:spcPts val="0"/>
              </a:spcBef>
              <a:spcAft>
                <a:spcPts val="800"/>
              </a:spcAft>
              <a:buFont typeface="Courier New" panose="02070309020205020404" pitchFamily="49" charset="0"/>
              <a:buChar char="o"/>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Does not</a:t>
            </a:r>
            <a:r>
              <a:rPr lang="en-US" sz="1800" dirty="0">
                <a:effectLst/>
                <a:latin typeface="Calibri" panose="020F0502020204030204" pitchFamily="34" charset="0"/>
                <a:ea typeface="Calibri" panose="020F0502020204030204" pitchFamily="34" charset="0"/>
                <a:cs typeface="Times New Roman" panose="02020603050405020304" pitchFamily="18" charset="0"/>
              </a:rPr>
              <a:t> have to be completed by an Administrator</a:t>
            </a:r>
          </a:p>
          <a:p>
            <a:endParaRPr lang="en-US" dirty="0"/>
          </a:p>
        </p:txBody>
      </p:sp>
      <p:sp>
        <p:nvSpPr>
          <p:cNvPr id="2" name="Title 1">
            <a:extLst>
              <a:ext uri="{FF2B5EF4-FFF2-40B4-BE49-F238E27FC236}">
                <a16:creationId xmlns:a16="http://schemas.microsoft.com/office/drawing/2014/main" id="{69BAB3AC-87DD-450A-11EE-8F9E8D84EE11}"/>
              </a:ext>
            </a:extLst>
          </p:cNvPr>
          <p:cNvSpPr>
            <a:spLocks noGrp="1"/>
          </p:cNvSpPr>
          <p:nvPr>
            <p:ph type="title"/>
          </p:nvPr>
        </p:nvSpPr>
        <p:spPr/>
        <p:txBody>
          <a:bodyPr/>
          <a:lstStyle/>
          <a:p>
            <a:r>
              <a:rPr lang="en-US" dirty="0"/>
              <a:t>Phase Requirements</a:t>
            </a:r>
          </a:p>
        </p:txBody>
      </p:sp>
      <p:sp>
        <p:nvSpPr>
          <p:cNvPr id="4" name="Slide Number Placeholder 3">
            <a:extLst>
              <a:ext uri="{FF2B5EF4-FFF2-40B4-BE49-F238E27FC236}">
                <a16:creationId xmlns:a16="http://schemas.microsoft.com/office/drawing/2014/main" id="{E2AB8751-4058-2300-A70D-FCFA3F8D9FE7}"/>
              </a:ext>
            </a:extLst>
          </p:cNvPr>
          <p:cNvSpPr>
            <a:spLocks noGrp="1"/>
          </p:cNvSpPr>
          <p:nvPr>
            <p:ph type="sldNum" sz="quarter" idx="4"/>
          </p:nvPr>
        </p:nvSpPr>
        <p:spPr/>
        <p:txBody>
          <a:bodyPr/>
          <a:lstStyle/>
          <a:p>
            <a:fld id="{13A326F7-3D62-4D6D-AF51-CF772FE3461F}" type="slidenum">
              <a:rPr lang="en-US" smtClean="0"/>
              <a:pPr/>
              <a:t>12</a:t>
            </a:fld>
            <a:endParaRPr lang="en-US" dirty="0"/>
          </a:p>
        </p:txBody>
      </p:sp>
      <p:cxnSp>
        <p:nvCxnSpPr>
          <p:cNvPr id="10" name="Straight Connector 9">
            <a:extLst>
              <a:ext uri="{FF2B5EF4-FFF2-40B4-BE49-F238E27FC236}">
                <a16:creationId xmlns:a16="http://schemas.microsoft.com/office/drawing/2014/main" id="{50A1989A-5543-1CC5-2C5E-EB766A9195E9}"/>
              </a:ext>
            </a:extLst>
          </p:cNvPr>
          <p:cNvCxnSpPr/>
          <p:nvPr/>
        </p:nvCxnSpPr>
        <p:spPr>
          <a:xfrm>
            <a:off x="6096000" y="1825624"/>
            <a:ext cx="0" cy="4849882"/>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6491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B6FF7E7-94CD-C6F9-923B-650F2FCD260C}"/>
              </a:ext>
            </a:extLst>
          </p:cNvPr>
          <p:cNvSpPr>
            <a:spLocks noGrp="1"/>
          </p:cNvSpPr>
          <p:nvPr>
            <p:ph sz="half" idx="1"/>
          </p:nvPr>
        </p:nvSpPr>
        <p:spPr/>
        <p:txBody>
          <a:bodyPr>
            <a:normAutofit/>
          </a:bodyPr>
          <a:lstStyle/>
          <a:p>
            <a:pPr marL="0" marR="0" lvl="0" indent="0" algn="ctr">
              <a:lnSpc>
                <a:spcPct val="107000"/>
              </a:lnSpc>
              <a:spcBef>
                <a:spcPts val="0"/>
              </a:spcBef>
              <a:spcAft>
                <a:spcPts val="0"/>
              </a:spcAft>
              <a:buNone/>
            </a:pPr>
            <a:r>
              <a:rPr lang="en-US" sz="1800" b="1" dirty="0">
                <a:ea typeface="Calibri" panose="020F0502020204030204" pitchFamily="34" charset="0"/>
                <a:cs typeface="Times New Roman" panose="02020603050405020304" pitchFamily="18" charset="0"/>
              </a:rPr>
              <a:t>Phase 2</a:t>
            </a:r>
            <a:endParaRPr lang="en-US" sz="1800" b="1" dirty="0">
              <a:effectLst/>
              <a:ea typeface="Calibri" panose="020F0502020204030204" pitchFamily="34" charset="0"/>
              <a:cs typeface="Times New Roman" panose="02020603050405020304" pitchFamily="18" charset="0"/>
            </a:endParaRPr>
          </a:p>
          <a:p>
            <a:pPr marL="0" marR="0" lvl="0" indent="0" algn="ctr">
              <a:lnSpc>
                <a:spcPct val="107000"/>
              </a:lnSpc>
              <a:spcBef>
                <a:spcPts val="0"/>
              </a:spcBef>
              <a:spcAft>
                <a:spcPts val="0"/>
              </a:spcAft>
              <a:buNone/>
            </a:pPr>
            <a:r>
              <a:rPr lang="en-US" sz="1800" b="1" dirty="0">
                <a:ea typeface="Calibri" panose="020F0502020204030204" pitchFamily="34" charset="0"/>
                <a:cs typeface="Times New Roman" panose="02020603050405020304" pitchFamily="18" charset="0"/>
              </a:rPr>
              <a:t>August 20</a:t>
            </a:r>
            <a:r>
              <a:rPr lang="en-US" sz="1800" b="1" dirty="0">
                <a:effectLst/>
                <a:ea typeface="Calibri" panose="020F0502020204030204" pitchFamily="34" charset="0"/>
                <a:cs typeface="Times New Roman" panose="02020603050405020304" pitchFamily="18" charset="0"/>
              </a:rPr>
              <a:t>, 2025</a:t>
            </a:r>
            <a:endParaRPr lang="en-US" sz="18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Input any additional records</a:t>
            </a:r>
          </a:p>
          <a:p>
            <a:pPr marL="342900" marR="0" lvl="0" indent="-342900">
              <a:lnSpc>
                <a:spcPct val="107000"/>
              </a:lnSpc>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Respond to Data Exceptions</a:t>
            </a:r>
          </a:p>
          <a:p>
            <a:pPr marL="342900" marR="0" lvl="0" indent="-342900">
              <a:lnSpc>
                <a:spcPct val="107000"/>
              </a:lnSpc>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Clear Data Cleaning Reports </a:t>
            </a:r>
          </a:p>
          <a:p>
            <a:pPr marL="342900" marR="0" lvl="0" indent="-342900">
              <a:lnSpc>
                <a:spcPct val="107000"/>
              </a:lnSpc>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Review other reports to ensure data accuracy</a:t>
            </a:r>
          </a:p>
          <a:p>
            <a:pPr marL="342900" marR="0" lvl="0" indent="-342900">
              <a:lnSpc>
                <a:spcPct val="107000"/>
              </a:lnSpc>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Administrator Review &amp; Certification </a:t>
            </a:r>
          </a:p>
          <a:p>
            <a:pPr marL="742950" marR="0" lvl="1" indent="-285750">
              <a:lnSpc>
                <a:spcPct val="107000"/>
              </a:lnSpc>
              <a:spcBef>
                <a:spcPts val="0"/>
              </a:spcBef>
              <a:spcAft>
                <a:spcPts val="0"/>
              </a:spcAft>
              <a:buFont typeface="Courier New" panose="02070309020205020404" pitchFamily="49" charset="0"/>
              <a:buChar char="o"/>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Superintendents Certification code is required (this is a 5-6 digit password)</a:t>
            </a:r>
          </a:p>
          <a:p>
            <a:pPr marL="742950" marR="0" lvl="1" indent="-285750">
              <a:lnSpc>
                <a:spcPct val="107000"/>
              </a:lnSpc>
              <a:spcBef>
                <a:spcPts val="0"/>
              </a:spcBef>
              <a:spcAft>
                <a:spcPts val="0"/>
              </a:spcAft>
              <a:buFont typeface="Courier New" panose="02070309020205020404" pitchFamily="49" charset="0"/>
              <a:buChar char="o"/>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Must</a:t>
            </a:r>
            <a:r>
              <a:rPr lang="en-US" sz="1800" dirty="0">
                <a:effectLst/>
                <a:latin typeface="Calibri" panose="020F0502020204030204" pitchFamily="34" charset="0"/>
                <a:ea typeface="Calibri" panose="020F0502020204030204" pitchFamily="34" charset="0"/>
                <a:cs typeface="Times New Roman" panose="02020603050405020304" pitchFamily="18" charset="0"/>
              </a:rPr>
              <a:t> be completed by an Administrator</a:t>
            </a:r>
          </a:p>
          <a:p>
            <a:pPr marR="0" indent="0">
              <a:lnSpc>
                <a:spcPct val="107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All items above are listed on the Certification Checklist that is emailed and posted on the Help Site at the beginning of Phase 2.</a:t>
            </a:r>
            <a:endParaRPr lang="en-US" sz="1800" dirty="0"/>
          </a:p>
        </p:txBody>
      </p:sp>
      <p:sp>
        <p:nvSpPr>
          <p:cNvPr id="6" name="Content Placeholder 5">
            <a:extLst>
              <a:ext uri="{FF2B5EF4-FFF2-40B4-BE49-F238E27FC236}">
                <a16:creationId xmlns:a16="http://schemas.microsoft.com/office/drawing/2014/main" id="{7EFB815A-1695-FA32-0E7F-E5E5AD087D7B}"/>
              </a:ext>
            </a:extLst>
          </p:cNvPr>
          <p:cNvSpPr>
            <a:spLocks noGrp="1"/>
          </p:cNvSpPr>
          <p:nvPr>
            <p:ph sz="half" idx="2"/>
          </p:nvPr>
        </p:nvSpPr>
        <p:spPr/>
        <p:txBody>
          <a:bodyPr/>
          <a:lstStyle/>
          <a:p>
            <a:pPr marL="0" marR="0" lvl="0" indent="0" algn="ctr">
              <a:lnSpc>
                <a:spcPct val="107000"/>
              </a:lnSpc>
              <a:spcBef>
                <a:spcPts val="0"/>
              </a:spcBef>
              <a:spcAft>
                <a:spcPts val="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Freeze</a:t>
            </a:r>
          </a:p>
          <a:p>
            <a:pPr marL="0" marR="0" lvl="0" indent="0" algn="ctr">
              <a:lnSpc>
                <a:spcPct val="107000"/>
              </a:lnSpc>
              <a:spcBef>
                <a:spcPts val="0"/>
              </a:spcBef>
              <a:spcAft>
                <a:spcPts val="0"/>
              </a:spcAft>
              <a:buNone/>
            </a:pPr>
            <a:r>
              <a:rPr lang="en-US" sz="1800" b="1" dirty="0">
                <a:latin typeface="Calibri" panose="020F0502020204030204" pitchFamily="34" charset="0"/>
                <a:ea typeface="Calibri" panose="020F0502020204030204" pitchFamily="34" charset="0"/>
                <a:cs typeface="Times New Roman" panose="02020603050405020304" pitchFamily="18" charset="0"/>
              </a:rPr>
              <a:t>September 3</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2025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Respond ASAP to any CSDE questions</a:t>
            </a:r>
          </a:p>
          <a:p>
            <a:pPr marL="342900" marR="0" lvl="0" indent="-342900">
              <a:lnSpc>
                <a:spcPct val="107000"/>
              </a:lnSpc>
              <a:spcBef>
                <a:spcPts val="0"/>
              </a:spcBef>
              <a:spcAft>
                <a:spcPts val="80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Input any final changes and recertify immediately</a:t>
            </a:r>
          </a:p>
          <a:p>
            <a:pPr marL="0" marR="0" lvl="0" indent="0">
              <a:lnSpc>
                <a:spcPct val="107000"/>
              </a:lnSpc>
              <a:spcBef>
                <a:spcPts val="0"/>
              </a:spcBef>
              <a:spcAft>
                <a:spcPts val="800"/>
              </a:spcAft>
              <a:buNone/>
            </a:pPr>
            <a:endParaRPr lang="en-US" sz="1800" dirty="0">
              <a:latin typeface="Calibri" panose="020F0502020204030204" pitchFamily="34" charset="0"/>
              <a:cs typeface="Times New Roman" panose="02020603050405020304" pitchFamily="18" charset="0"/>
            </a:endParaRPr>
          </a:p>
        </p:txBody>
      </p:sp>
      <p:sp>
        <p:nvSpPr>
          <p:cNvPr id="2" name="Title 1">
            <a:extLst>
              <a:ext uri="{FF2B5EF4-FFF2-40B4-BE49-F238E27FC236}">
                <a16:creationId xmlns:a16="http://schemas.microsoft.com/office/drawing/2014/main" id="{69BAB3AC-87DD-450A-11EE-8F9E8D84EE11}"/>
              </a:ext>
            </a:extLst>
          </p:cNvPr>
          <p:cNvSpPr>
            <a:spLocks noGrp="1"/>
          </p:cNvSpPr>
          <p:nvPr>
            <p:ph type="title"/>
          </p:nvPr>
        </p:nvSpPr>
        <p:spPr/>
        <p:txBody>
          <a:bodyPr/>
          <a:lstStyle/>
          <a:p>
            <a:r>
              <a:rPr lang="en-US" dirty="0"/>
              <a:t>Phase Requirements (continued)</a:t>
            </a:r>
          </a:p>
        </p:txBody>
      </p:sp>
      <p:sp>
        <p:nvSpPr>
          <p:cNvPr id="4" name="Slide Number Placeholder 3">
            <a:extLst>
              <a:ext uri="{FF2B5EF4-FFF2-40B4-BE49-F238E27FC236}">
                <a16:creationId xmlns:a16="http://schemas.microsoft.com/office/drawing/2014/main" id="{E2AB8751-4058-2300-A70D-FCFA3F8D9FE7}"/>
              </a:ext>
            </a:extLst>
          </p:cNvPr>
          <p:cNvSpPr>
            <a:spLocks noGrp="1"/>
          </p:cNvSpPr>
          <p:nvPr>
            <p:ph type="sldNum" sz="quarter" idx="4"/>
          </p:nvPr>
        </p:nvSpPr>
        <p:spPr/>
        <p:txBody>
          <a:bodyPr/>
          <a:lstStyle/>
          <a:p>
            <a:fld id="{13A326F7-3D62-4D6D-AF51-CF772FE3461F}" type="slidenum">
              <a:rPr lang="en-US" smtClean="0"/>
              <a:pPr/>
              <a:t>13</a:t>
            </a:fld>
            <a:endParaRPr lang="en-US" dirty="0"/>
          </a:p>
        </p:txBody>
      </p:sp>
      <p:cxnSp>
        <p:nvCxnSpPr>
          <p:cNvPr id="10" name="Straight Connector 9">
            <a:extLst>
              <a:ext uri="{FF2B5EF4-FFF2-40B4-BE49-F238E27FC236}">
                <a16:creationId xmlns:a16="http://schemas.microsoft.com/office/drawing/2014/main" id="{50A1989A-5543-1CC5-2C5E-EB766A9195E9}"/>
              </a:ext>
            </a:extLst>
          </p:cNvPr>
          <p:cNvCxnSpPr/>
          <p:nvPr/>
        </p:nvCxnSpPr>
        <p:spPr>
          <a:xfrm>
            <a:off x="6096000" y="1825624"/>
            <a:ext cx="0" cy="484988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AA57A23-D5ED-6E28-F8E6-8B452DCEA0EC}"/>
              </a:ext>
            </a:extLst>
          </p:cNvPr>
          <p:cNvSpPr txBox="1"/>
          <p:nvPr/>
        </p:nvSpPr>
        <p:spPr>
          <a:xfrm>
            <a:off x="6621864" y="4511711"/>
            <a:ext cx="4884336" cy="993926"/>
          </a:xfrm>
          <a:prstGeom prst="rect">
            <a:avLst/>
          </a:prstGeom>
          <a:solidFill>
            <a:schemeClr val="bg1">
              <a:lumMod val="85000"/>
            </a:schemeClr>
          </a:solidFill>
        </p:spPr>
        <p:style>
          <a:lnRef idx="2">
            <a:schemeClr val="accent5"/>
          </a:lnRef>
          <a:fillRef idx="1">
            <a:schemeClr val="lt1"/>
          </a:fillRef>
          <a:effectRef idx="0">
            <a:schemeClr val="accent5"/>
          </a:effectRef>
          <a:fontRef idx="minor">
            <a:schemeClr val="dk1"/>
          </a:fontRef>
        </p:style>
        <p:txBody>
          <a:bodyPr wrap="square" rtlCol="0">
            <a:spAutoFit/>
          </a:bodyPr>
          <a:lstStyle/>
          <a:p>
            <a:pPr marL="0" marR="0" lvl="0" indent="0" algn="ctr">
              <a:lnSpc>
                <a:spcPct val="107000"/>
              </a:lnSpc>
              <a:spcBef>
                <a:spcPts val="0"/>
              </a:spcBef>
              <a:spcAft>
                <a:spcPts val="800"/>
              </a:spcAft>
              <a:buNone/>
            </a:pPr>
            <a:r>
              <a:rPr lang="en-US" sz="2800" b="1" dirty="0">
                <a:latin typeface="Calibri" panose="020F0502020204030204" pitchFamily="34" charset="0"/>
                <a:cs typeface="Times New Roman" panose="02020603050405020304" pitchFamily="18" charset="0"/>
              </a:rPr>
              <a:t>No changes can be made once the file is frozen</a:t>
            </a:r>
            <a:endParaRPr lang="en-US" sz="4000" b="1" dirty="0"/>
          </a:p>
        </p:txBody>
      </p:sp>
      <p:sp>
        <p:nvSpPr>
          <p:cNvPr id="7" name="TextBox 6">
            <a:extLst>
              <a:ext uri="{FF2B5EF4-FFF2-40B4-BE49-F238E27FC236}">
                <a16:creationId xmlns:a16="http://schemas.microsoft.com/office/drawing/2014/main" id="{332E8D8D-4014-9048-258A-86C1FE3CA23C}"/>
              </a:ext>
            </a:extLst>
          </p:cNvPr>
          <p:cNvSpPr txBox="1"/>
          <p:nvPr/>
        </p:nvSpPr>
        <p:spPr>
          <a:xfrm>
            <a:off x="554186" y="1468582"/>
            <a:ext cx="11097565" cy="369332"/>
          </a:xfrm>
          <a:prstGeom prst="rect">
            <a:avLst/>
          </a:prstGeom>
          <a:solidFill>
            <a:schemeClr val="accent5">
              <a:lumMod val="20000"/>
              <a:lumOff val="80000"/>
            </a:schemeClr>
          </a:solidFill>
        </p:spPr>
        <p:txBody>
          <a:bodyPr wrap="square" rtlCol="0">
            <a:spAutoFit/>
          </a:bodyPr>
          <a:lstStyle/>
          <a:p>
            <a:pPr algn="ctr"/>
            <a:r>
              <a:rPr lang="en-US" dirty="0"/>
              <a:t>These items are covered in detail in Part 2 (Spring) training</a:t>
            </a:r>
          </a:p>
        </p:txBody>
      </p:sp>
    </p:spTree>
    <p:extLst>
      <p:ext uri="{BB962C8B-B14F-4D97-AF65-F5344CB8AC3E}">
        <p14:creationId xmlns:p14="http://schemas.microsoft.com/office/powerpoint/2010/main" val="3404763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C3495-A5DF-1185-A945-EC17225D56E1}"/>
              </a:ext>
            </a:extLst>
          </p:cNvPr>
          <p:cNvSpPr>
            <a:spLocks noGrp="1"/>
          </p:cNvSpPr>
          <p:nvPr>
            <p:ph type="title"/>
          </p:nvPr>
        </p:nvSpPr>
        <p:spPr/>
        <p:txBody>
          <a:bodyPr/>
          <a:lstStyle/>
          <a:p>
            <a:r>
              <a:rPr lang="en-US" dirty="0"/>
              <a:t>PSIS Connection</a:t>
            </a:r>
          </a:p>
        </p:txBody>
      </p:sp>
      <p:sp>
        <p:nvSpPr>
          <p:cNvPr id="3" name="Content Placeholder 2">
            <a:extLst>
              <a:ext uri="{FF2B5EF4-FFF2-40B4-BE49-F238E27FC236}">
                <a16:creationId xmlns:a16="http://schemas.microsoft.com/office/drawing/2014/main" id="{D6393D56-85AC-A7C3-61D7-58268A777DB5}"/>
              </a:ext>
            </a:extLst>
          </p:cNvPr>
          <p:cNvSpPr>
            <a:spLocks noGrp="1"/>
          </p:cNvSpPr>
          <p:nvPr>
            <p:ph idx="1"/>
          </p:nvPr>
        </p:nvSpPr>
        <p:spPr>
          <a:xfrm>
            <a:off x="838200" y="5250426"/>
            <a:ext cx="10515600" cy="1425080"/>
          </a:xfrm>
        </p:spPr>
        <p:txBody>
          <a:bodyPr/>
          <a:lstStyle/>
          <a:p>
            <a:r>
              <a:rPr lang="en-US" sz="2800" dirty="0"/>
              <a:t>Register before reporting</a:t>
            </a:r>
          </a:p>
          <a:p>
            <a:r>
              <a:rPr lang="en-US" sz="2800" dirty="0"/>
              <a:t>Check your dates</a:t>
            </a:r>
          </a:p>
          <a:p>
            <a:endParaRPr lang="en-US" dirty="0"/>
          </a:p>
        </p:txBody>
      </p:sp>
      <p:sp>
        <p:nvSpPr>
          <p:cNvPr id="4" name="Slide Number Placeholder 3">
            <a:extLst>
              <a:ext uri="{FF2B5EF4-FFF2-40B4-BE49-F238E27FC236}">
                <a16:creationId xmlns:a16="http://schemas.microsoft.com/office/drawing/2014/main" id="{CA1CF4E5-8A30-952F-B03F-3C53D782AA38}"/>
              </a:ext>
            </a:extLst>
          </p:cNvPr>
          <p:cNvSpPr>
            <a:spLocks noGrp="1"/>
          </p:cNvSpPr>
          <p:nvPr>
            <p:ph type="sldNum" sz="quarter" idx="4"/>
          </p:nvPr>
        </p:nvSpPr>
        <p:spPr/>
        <p:txBody>
          <a:bodyPr/>
          <a:lstStyle/>
          <a:p>
            <a:fld id="{13A326F7-3D62-4D6D-AF51-CF772FE3461F}" type="slidenum">
              <a:rPr lang="en-US" smtClean="0"/>
              <a:pPr/>
              <a:t>14</a:t>
            </a:fld>
            <a:endParaRPr lang="en-US" dirty="0"/>
          </a:p>
        </p:txBody>
      </p:sp>
      <p:grpSp>
        <p:nvGrpSpPr>
          <p:cNvPr id="12" name="Group 11">
            <a:extLst>
              <a:ext uri="{FF2B5EF4-FFF2-40B4-BE49-F238E27FC236}">
                <a16:creationId xmlns:a16="http://schemas.microsoft.com/office/drawing/2014/main" id="{81B7F450-ED6F-8D6B-2528-4C356BA1848D}"/>
              </a:ext>
            </a:extLst>
          </p:cNvPr>
          <p:cNvGrpSpPr/>
          <p:nvPr/>
        </p:nvGrpSpPr>
        <p:grpSpPr>
          <a:xfrm>
            <a:off x="1841729" y="1988795"/>
            <a:ext cx="8246169" cy="1069112"/>
            <a:chOff x="1340" y="789"/>
            <a:chExt cx="8292232" cy="1201774"/>
          </a:xfrm>
        </p:grpSpPr>
        <p:sp>
          <p:nvSpPr>
            <p:cNvPr id="25" name="Rectangle: Rounded Corners 24">
              <a:extLst>
                <a:ext uri="{FF2B5EF4-FFF2-40B4-BE49-F238E27FC236}">
                  <a16:creationId xmlns:a16="http://schemas.microsoft.com/office/drawing/2014/main" id="{01564A14-9689-F75F-AE0A-7FA6F631CDCE}"/>
                </a:ext>
              </a:extLst>
            </p:cNvPr>
            <p:cNvSpPr/>
            <p:nvPr/>
          </p:nvSpPr>
          <p:spPr>
            <a:xfrm>
              <a:off x="1340" y="789"/>
              <a:ext cx="8292232" cy="120177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6" name="Rectangle: Rounded Corners 4">
              <a:extLst>
                <a:ext uri="{FF2B5EF4-FFF2-40B4-BE49-F238E27FC236}">
                  <a16:creationId xmlns:a16="http://schemas.microsoft.com/office/drawing/2014/main" id="{1B26DF7D-2B43-4E5E-57C6-D808A44E94BB}"/>
                </a:ext>
              </a:extLst>
            </p:cNvPr>
            <p:cNvSpPr txBox="1"/>
            <p:nvPr/>
          </p:nvSpPr>
          <p:spPr>
            <a:xfrm>
              <a:off x="36539" y="35988"/>
              <a:ext cx="8221834" cy="11313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8120" tIns="198120" rIns="198120" bIns="198120" numCol="1" spcCol="1270" anchor="ctr" anchorCtr="0">
              <a:noAutofit/>
            </a:bodyPr>
            <a:lstStyle/>
            <a:p>
              <a:pPr marL="0" lvl="0" indent="0" algn="ctr" defTabSz="2311400">
                <a:lnSpc>
                  <a:spcPct val="90000"/>
                </a:lnSpc>
                <a:spcBef>
                  <a:spcPct val="0"/>
                </a:spcBef>
                <a:spcAft>
                  <a:spcPct val="35000"/>
                </a:spcAft>
                <a:buNone/>
              </a:pPr>
              <a:r>
                <a:rPr lang="en-US" sz="5200" kern="1200" dirty="0"/>
                <a:t>PSIS Registration Module</a:t>
              </a:r>
            </a:p>
          </p:txBody>
        </p:sp>
      </p:grpSp>
      <p:grpSp>
        <p:nvGrpSpPr>
          <p:cNvPr id="13" name="Group 12">
            <a:extLst>
              <a:ext uri="{FF2B5EF4-FFF2-40B4-BE49-F238E27FC236}">
                <a16:creationId xmlns:a16="http://schemas.microsoft.com/office/drawing/2014/main" id="{5274C067-E20B-DBCD-4C60-935BDEE008BC}"/>
              </a:ext>
            </a:extLst>
          </p:cNvPr>
          <p:cNvGrpSpPr/>
          <p:nvPr/>
        </p:nvGrpSpPr>
        <p:grpSpPr>
          <a:xfrm>
            <a:off x="1876732" y="3973742"/>
            <a:ext cx="1902790" cy="1069112"/>
            <a:chOff x="1340" y="1416559"/>
            <a:chExt cx="1950195" cy="1201774"/>
          </a:xfrm>
        </p:grpSpPr>
        <p:sp>
          <p:nvSpPr>
            <p:cNvPr id="23" name="Rectangle: Rounded Corners 22">
              <a:extLst>
                <a:ext uri="{FF2B5EF4-FFF2-40B4-BE49-F238E27FC236}">
                  <a16:creationId xmlns:a16="http://schemas.microsoft.com/office/drawing/2014/main" id="{0AB50D09-2C90-6A78-1727-3A1F9682E5E0}"/>
                </a:ext>
              </a:extLst>
            </p:cNvPr>
            <p:cNvSpPr/>
            <p:nvPr/>
          </p:nvSpPr>
          <p:spPr>
            <a:xfrm>
              <a:off x="1340" y="1416559"/>
              <a:ext cx="1950195" cy="120177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4" name="Rectangle: Rounded Corners 6">
              <a:extLst>
                <a:ext uri="{FF2B5EF4-FFF2-40B4-BE49-F238E27FC236}">
                  <a16:creationId xmlns:a16="http://schemas.microsoft.com/office/drawing/2014/main" id="{E3050139-AA61-5911-82F6-118B16298E54}"/>
                </a:ext>
              </a:extLst>
            </p:cNvPr>
            <p:cNvSpPr txBox="1"/>
            <p:nvPr/>
          </p:nvSpPr>
          <p:spPr>
            <a:xfrm>
              <a:off x="36539" y="1451758"/>
              <a:ext cx="1879797" cy="11313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PSIS</a:t>
              </a:r>
            </a:p>
            <a:p>
              <a:pPr marL="0" lvl="0" indent="0" algn="ctr" defTabSz="1200150">
                <a:lnSpc>
                  <a:spcPct val="90000"/>
                </a:lnSpc>
                <a:spcBef>
                  <a:spcPct val="0"/>
                </a:spcBef>
                <a:spcAft>
                  <a:spcPct val="35000"/>
                </a:spcAft>
                <a:buNone/>
              </a:pPr>
              <a:r>
                <a:rPr lang="en-US" sz="2700" kern="1200" dirty="0"/>
                <a:t>Collections</a:t>
              </a:r>
            </a:p>
          </p:txBody>
        </p:sp>
      </p:grpSp>
      <p:grpSp>
        <p:nvGrpSpPr>
          <p:cNvPr id="14" name="Group 13">
            <a:extLst>
              <a:ext uri="{FF2B5EF4-FFF2-40B4-BE49-F238E27FC236}">
                <a16:creationId xmlns:a16="http://schemas.microsoft.com/office/drawing/2014/main" id="{60166990-79A5-BF5F-7992-9617985249D1}"/>
              </a:ext>
            </a:extLst>
          </p:cNvPr>
          <p:cNvGrpSpPr/>
          <p:nvPr/>
        </p:nvGrpSpPr>
        <p:grpSpPr>
          <a:xfrm>
            <a:off x="8185108" y="3964457"/>
            <a:ext cx="1902790" cy="1069112"/>
            <a:chOff x="6344718" y="1416559"/>
            <a:chExt cx="1950195" cy="1201774"/>
          </a:xfrm>
        </p:grpSpPr>
        <p:sp>
          <p:nvSpPr>
            <p:cNvPr id="21" name="Rectangle: Rounded Corners 20">
              <a:extLst>
                <a:ext uri="{FF2B5EF4-FFF2-40B4-BE49-F238E27FC236}">
                  <a16:creationId xmlns:a16="http://schemas.microsoft.com/office/drawing/2014/main" id="{7425F194-473D-140F-333B-C45950A6CD31}"/>
                </a:ext>
              </a:extLst>
            </p:cNvPr>
            <p:cNvSpPr/>
            <p:nvPr/>
          </p:nvSpPr>
          <p:spPr>
            <a:xfrm>
              <a:off x="6344718" y="1416559"/>
              <a:ext cx="1950195" cy="120177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2" name="Rectangle: Rounded Corners 8">
              <a:extLst>
                <a:ext uri="{FF2B5EF4-FFF2-40B4-BE49-F238E27FC236}">
                  <a16:creationId xmlns:a16="http://schemas.microsoft.com/office/drawing/2014/main" id="{48A8CE8A-411C-87AE-87EA-BE93595ACFD7}"/>
                </a:ext>
              </a:extLst>
            </p:cNvPr>
            <p:cNvSpPr txBox="1"/>
            <p:nvPr/>
          </p:nvSpPr>
          <p:spPr>
            <a:xfrm>
              <a:off x="6379917" y="1451758"/>
              <a:ext cx="1879797" cy="11313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ED166</a:t>
              </a:r>
            </a:p>
          </p:txBody>
        </p:sp>
      </p:grpSp>
      <p:grpSp>
        <p:nvGrpSpPr>
          <p:cNvPr id="15" name="Group 14">
            <a:extLst>
              <a:ext uri="{FF2B5EF4-FFF2-40B4-BE49-F238E27FC236}">
                <a16:creationId xmlns:a16="http://schemas.microsoft.com/office/drawing/2014/main" id="{376E9502-7ED6-0B3D-F1CA-E3B79718A7BF}"/>
              </a:ext>
            </a:extLst>
          </p:cNvPr>
          <p:cNvGrpSpPr/>
          <p:nvPr/>
        </p:nvGrpSpPr>
        <p:grpSpPr>
          <a:xfrm>
            <a:off x="6096182" y="3970109"/>
            <a:ext cx="1902790" cy="1069112"/>
            <a:chOff x="4255790" y="1416559"/>
            <a:chExt cx="1950195" cy="1201774"/>
          </a:xfrm>
        </p:grpSpPr>
        <p:sp>
          <p:nvSpPr>
            <p:cNvPr id="19" name="Rectangle: Rounded Corners 18">
              <a:extLst>
                <a:ext uri="{FF2B5EF4-FFF2-40B4-BE49-F238E27FC236}">
                  <a16:creationId xmlns:a16="http://schemas.microsoft.com/office/drawing/2014/main" id="{2AA9F1AA-3455-5207-D1EF-3AF950A774E7}"/>
                </a:ext>
              </a:extLst>
            </p:cNvPr>
            <p:cNvSpPr/>
            <p:nvPr/>
          </p:nvSpPr>
          <p:spPr>
            <a:xfrm>
              <a:off x="4255790" y="1416559"/>
              <a:ext cx="1950195" cy="120177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0" name="Rectangle: Rounded Corners 10">
              <a:extLst>
                <a:ext uri="{FF2B5EF4-FFF2-40B4-BE49-F238E27FC236}">
                  <a16:creationId xmlns:a16="http://schemas.microsoft.com/office/drawing/2014/main" id="{C3215CCC-4A62-3521-21F0-8CA0120F7220}"/>
                </a:ext>
              </a:extLst>
            </p:cNvPr>
            <p:cNvSpPr txBox="1"/>
            <p:nvPr/>
          </p:nvSpPr>
          <p:spPr>
            <a:xfrm>
              <a:off x="4290989" y="1451758"/>
              <a:ext cx="1879797" cy="11313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CT-SEDS</a:t>
              </a:r>
            </a:p>
          </p:txBody>
        </p:sp>
      </p:grpSp>
      <p:grpSp>
        <p:nvGrpSpPr>
          <p:cNvPr id="16" name="Group 15">
            <a:extLst>
              <a:ext uri="{FF2B5EF4-FFF2-40B4-BE49-F238E27FC236}">
                <a16:creationId xmlns:a16="http://schemas.microsoft.com/office/drawing/2014/main" id="{A0685903-0566-5004-7831-234951C68CBE}"/>
              </a:ext>
            </a:extLst>
          </p:cNvPr>
          <p:cNvGrpSpPr/>
          <p:nvPr/>
        </p:nvGrpSpPr>
        <p:grpSpPr>
          <a:xfrm>
            <a:off x="4000510" y="3964457"/>
            <a:ext cx="1902790" cy="1069112"/>
            <a:chOff x="2153342" y="1416559"/>
            <a:chExt cx="1950195" cy="1201774"/>
          </a:xfrm>
        </p:grpSpPr>
        <p:sp>
          <p:nvSpPr>
            <p:cNvPr id="17" name="Rectangle: Rounded Corners 16">
              <a:extLst>
                <a:ext uri="{FF2B5EF4-FFF2-40B4-BE49-F238E27FC236}">
                  <a16:creationId xmlns:a16="http://schemas.microsoft.com/office/drawing/2014/main" id="{8F28885D-9A51-6D00-78CA-D952CFCDB4E3}"/>
                </a:ext>
              </a:extLst>
            </p:cNvPr>
            <p:cNvSpPr/>
            <p:nvPr/>
          </p:nvSpPr>
          <p:spPr>
            <a:xfrm>
              <a:off x="2153342" y="1416559"/>
              <a:ext cx="1950195" cy="120177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8" name="Rectangle: Rounded Corners 12">
              <a:extLst>
                <a:ext uri="{FF2B5EF4-FFF2-40B4-BE49-F238E27FC236}">
                  <a16:creationId xmlns:a16="http://schemas.microsoft.com/office/drawing/2014/main" id="{47BDDD71-65C6-B7E9-5C1F-6CBC214029C6}"/>
                </a:ext>
              </a:extLst>
            </p:cNvPr>
            <p:cNvSpPr txBox="1"/>
            <p:nvPr/>
          </p:nvSpPr>
          <p:spPr>
            <a:xfrm>
              <a:off x="2188541" y="1451758"/>
              <a:ext cx="1879797" cy="11313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TCS</a:t>
              </a:r>
            </a:p>
          </p:txBody>
        </p:sp>
      </p:grpSp>
      <p:cxnSp>
        <p:nvCxnSpPr>
          <p:cNvPr id="28" name="Connector: Elbow 27">
            <a:extLst>
              <a:ext uri="{FF2B5EF4-FFF2-40B4-BE49-F238E27FC236}">
                <a16:creationId xmlns:a16="http://schemas.microsoft.com/office/drawing/2014/main" id="{28864182-AD90-8062-89EB-E36AA8793BCF}"/>
              </a:ext>
            </a:extLst>
          </p:cNvPr>
          <p:cNvCxnSpPr>
            <a:stCxn id="26" idx="2"/>
            <a:endCxn id="24" idx="0"/>
          </p:cNvCxnSpPr>
          <p:nvPr/>
        </p:nvCxnSpPr>
        <p:spPr>
          <a:xfrm rot="5400000">
            <a:off x="3907239" y="1947481"/>
            <a:ext cx="978462" cy="3136686"/>
          </a:xfrm>
          <a:prstGeom prst="bentConnector3">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30" name="Connector: Elbow 29">
            <a:extLst>
              <a:ext uri="{FF2B5EF4-FFF2-40B4-BE49-F238E27FC236}">
                <a16:creationId xmlns:a16="http://schemas.microsoft.com/office/drawing/2014/main" id="{ACEE2D0D-B817-4F8F-766C-47FCF97475A4}"/>
              </a:ext>
            </a:extLst>
          </p:cNvPr>
          <p:cNvCxnSpPr>
            <a:stCxn id="26" idx="2"/>
            <a:endCxn id="22" idx="0"/>
          </p:cNvCxnSpPr>
          <p:nvPr/>
        </p:nvCxnSpPr>
        <p:spPr>
          <a:xfrm rot="16200000" flipH="1">
            <a:off x="7066070" y="1925336"/>
            <a:ext cx="969177" cy="3171690"/>
          </a:xfrm>
          <a:prstGeom prst="bentConnector3">
            <a:avLst>
              <a:gd name="adj1" fmla="val 52028"/>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DF5B0633-E2AA-1C4E-6855-9EB500D8D938}"/>
              </a:ext>
            </a:extLst>
          </p:cNvPr>
          <p:cNvCxnSpPr>
            <a:cxnSpLocks/>
            <a:stCxn id="25" idx="2"/>
            <a:endCxn id="18" idx="0"/>
          </p:cNvCxnSpPr>
          <p:nvPr/>
        </p:nvCxnSpPr>
        <p:spPr>
          <a:xfrm rot="5400000">
            <a:off x="4989429" y="3020384"/>
            <a:ext cx="937863" cy="1012909"/>
          </a:xfrm>
          <a:prstGeom prst="bentConnector3">
            <a:avLst>
              <a:gd name="adj1" fmla="val 50000"/>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9E574B09-8925-BCF8-2234-3CA487069073}"/>
              </a:ext>
            </a:extLst>
          </p:cNvPr>
          <p:cNvCxnSpPr>
            <a:cxnSpLocks/>
          </p:cNvCxnSpPr>
          <p:nvPr/>
        </p:nvCxnSpPr>
        <p:spPr>
          <a:xfrm rot="16200000" flipH="1">
            <a:off x="6037263" y="2954144"/>
            <a:ext cx="937864" cy="1082763"/>
          </a:xfrm>
          <a:prstGeom prst="bentConnector3">
            <a:avLst>
              <a:gd name="adj1" fmla="val 52100"/>
            </a:avLst>
          </a:prstGeom>
          <a:ln w="635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1374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AB3AC-87DD-450A-11EE-8F9E8D84EE11}"/>
              </a:ext>
            </a:extLst>
          </p:cNvPr>
          <p:cNvSpPr>
            <a:spLocks noGrp="1"/>
          </p:cNvSpPr>
          <p:nvPr>
            <p:ph type="title"/>
          </p:nvPr>
        </p:nvSpPr>
        <p:spPr/>
        <p:txBody>
          <a:bodyPr/>
          <a:lstStyle/>
          <a:p>
            <a:r>
              <a:rPr lang="en-US" dirty="0"/>
              <a:t>Data Transmission Options</a:t>
            </a:r>
          </a:p>
        </p:txBody>
      </p:sp>
      <p:graphicFrame>
        <p:nvGraphicFramePr>
          <p:cNvPr id="5" name="Content Placeholder 4">
            <a:extLst>
              <a:ext uri="{FF2B5EF4-FFF2-40B4-BE49-F238E27FC236}">
                <a16:creationId xmlns:a16="http://schemas.microsoft.com/office/drawing/2014/main" id="{9A75BF0A-E682-671C-B8C4-B3CC8D8E3C6C}"/>
              </a:ext>
            </a:extLst>
          </p:cNvPr>
          <p:cNvGraphicFramePr>
            <a:graphicFrameLocks noGrp="1"/>
          </p:cNvGraphicFramePr>
          <p:nvPr>
            <p:ph idx="1"/>
          </p:nvPr>
        </p:nvGraphicFramePr>
        <p:xfrm>
          <a:off x="838200" y="1825625"/>
          <a:ext cx="10515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E2AB8751-4058-2300-A70D-FCFA3F8D9FE7}"/>
              </a:ext>
            </a:extLst>
          </p:cNvPr>
          <p:cNvSpPr>
            <a:spLocks noGrp="1"/>
          </p:cNvSpPr>
          <p:nvPr>
            <p:ph type="sldNum" sz="quarter" idx="4"/>
          </p:nvPr>
        </p:nvSpPr>
        <p:spPr/>
        <p:txBody>
          <a:bodyPr/>
          <a:lstStyle/>
          <a:p>
            <a:fld id="{13A326F7-3D62-4D6D-AF51-CF772FE3461F}" type="slidenum">
              <a:rPr lang="en-US" smtClean="0"/>
              <a:pPr/>
              <a:t>15</a:t>
            </a:fld>
            <a:endParaRPr lang="en-US" dirty="0"/>
          </a:p>
        </p:txBody>
      </p:sp>
    </p:spTree>
    <p:extLst>
      <p:ext uri="{BB962C8B-B14F-4D97-AF65-F5344CB8AC3E}">
        <p14:creationId xmlns:p14="http://schemas.microsoft.com/office/powerpoint/2010/main" val="4008790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AB3AC-87DD-450A-11EE-8F9E8D84EE11}"/>
              </a:ext>
            </a:extLst>
          </p:cNvPr>
          <p:cNvSpPr>
            <a:spLocks noGrp="1"/>
          </p:cNvSpPr>
          <p:nvPr>
            <p:ph type="title"/>
          </p:nvPr>
        </p:nvSpPr>
        <p:spPr/>
        <p:txBody>
          <a:bodyPr/>
          <a:lstStyle/>
          <a:p>
            <a:r>
              <a:rPr lang="en-US" dirty="0"/>
              <a:t>Batch Upload</a:t>
            </a:r>
          </a:p>
        </p:txBody>
      </p:sp>
      <p:sp>
        <p:nvSpPr>
          <p:cNvPr id="3" name="Content Placeholder 2">
            <a:extLst>
              <a:ext uri="{FF2B5EF4-FFF2-40B4-BE49-F238E27FC236}">
                <a16:creationId xmlns:a16="http://schemas.microsoft.com/office/drawing/2014/main" id="{E5DEDB1B-58D8-422F-3BC3-98D80275841F}"/>
              </a:ext>
            </a:extLst>
          </p:cNvPr>
          <p:cNvSpPr>
            <a:spLocks noGrp="1"/>
          </p:cNvSpPr>
          <p:nvPr>
            <p:ph idx="1"/>
          </p:nvPr>
        </p:nvSpPr>
        <p:spPr/>
        <p:txBody>
          <a:bodyPr/>
          <a:lstStyle/>
          <a:p>
            <a:r>
              <a:rPr lang="en-US" dirty="0"/>
              <a:t>Export data from local SIS (built in feature), requires Reporting District knowledge</a:t>
            </a:r>
          </a:p>
          <a:p>
            <a:r>
              <a:rPr lang="en-US" dirty="0"/>
              <a:t>Multiple file types accepted: CSV or Fixed Width</a:t>
            </a:r>
          </a:p>
          <a:p>
            <a:r>
              <a:rPr lang="en-US" dirty="0"/>
              <a:t>Open to ALL LEAs</a:t>
            </a:r>
          </a:p>
          <a:p>
            <a:r>
              <a:rPr lang="en-US" dirty="0"/>
              <a:t>Can upload all records or by school</a:t>
            </a:r>
          </a:p>
          <a:p>
            <a:r>
              <a:rPr lang="en-US" dirty="0"/>
              <a:t>GIGO – Garbage In Garbage Out</a:t>
            </a:r>
          </a:p>
          <a:p>
            <a:pPr marL="0" indent="0">
              <a:buNone/>
            </a:pPr>
            <a:endParaRPr lang="en-US" dirty="0"/>
          </a:p>
        </p:txBody>
      </p:sp>
      <p:sp>
        <p:nvSpPr>
          <p:cNvPr id="4" name="Slide Number Placeholder 3">
            <a:extLst>
              <a:ext uri="{FF2B5EF4-FFF2-40B4-BE49-F238E27FC236}">
                <a16:creationId xmlns:a16="http://schemas.microsoft.com/office/drawing/2014/main" id="{E2AB8751-4058-2300-A70D-FCFA3F8D9FE7}"/>
              </a:ext>
            </a:extLst>
          </p:cNvPr>
          <p:cNvSpPr>
            <a:spLocks noGrp="1"/>
          </p:cNvSpPr>
          <p:nvPr>
            <p:ph type="sldNum" sz="quarter" idx="4"/>
          </p:nvPr>
        </p:nvSpPr>
        <p:spPr/>
        <p:txBody>
          <a:bodyPr/>
          <a:lstStyle/>
          <a:p>
            <a:fld id="{13A326F7-3D62-4D6D-AF51-CF772FE3461F}" type="slidenum">
              <a:rPr lang="en-US" smtClean="0"/>
              <a:pPr/>
              <a:t>16</a:t>
            </a:fld>
            <a:endParaRPr lang="en-US" dirty="0"/>
          </a:p>
        </p:txBody>
      </p:sp>
    </p:spTree>
    <p:extLst>
      <p:ext uri="{BB962C8B-B14F-4D97-AF65-F5344CB8AC3E}">
        <p14:creationId xmlns:p14="http://schemas.microsoft.com/office/powerpoint/2010/main" val="4033159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DEDB1B-58D8-422F-3BC3-98D80275841F}"/>
              </a:ext>
            </a:extLst>
          </p:cNvPr>
          <p:cNvSpPr>
            <a:spLocks noGrp="1"/>
          </p:cNvSpPr>
          <p:nvPr>
            <p:ph sz="half" idx="1"/>
          </p:nvPr>
        </p:nvSpPr>
        <p:spPr/>
        <p:txBody>
          <a:bodyPr/>
          <a:lstStyle/>
          <a:p>
            <a:r>
              <a:rPr lang="en-US" dirty="0"/>
              <a:t>Transmit data to ED166 directly</a:t>
            </a:r>
          </a:p>
          <a:p>
            <a:r>
              <a:rPr lang="en-US" dirty="0"/>
              <a:t>Available to PowerSchool LEAs only</a:t>
            </a:r>
          </a:p>
          <a:p>
            <a:r>
              <a:rPr lang="en-US" dirty="0"/>
              <a:t>Reporting District must be SIF enabled</a:t>
            </a:r>
          </a:p>
          <a:p>
            <a:r>
              <a:rPr lang="en-US" dirty="0"/>
              <a:t>Test the process early</a:t>
            </a:r>
          </a:p>
          <a:p>
            <a:r>
              <a:rPr lang="en-US" dirty="0"/>
              <a:t>GIGO</a:t>
            </a:r>
          </a:p>
          <a:p>
            <a:endParaRPr lang="en-US" dirty="0"/>
          </a:p>
          <a:p>
            <a:endParaRPr lang="en-US" dirty="0"/>
          </a:p>
        </p:txBody>
      </p:sp>
      <p:sp>
        <p:nvSpPr>
          <p:cNvPr id="15" name="Content Placeholder 14">
            <a:extLst>
              <a:ext uri="{FF2B5EF4-FFF2-40B4-BE49-F238E27FC236}">
                <a16:creationId xmlns:a16="http://schemas.microsoft.com/office/drawing/2014/main" id="{D88EACAF-857A-50FB-DCBF-596EC17BC0E4}"/>
              </a:ext>
            </a:extLst>
          </p:cNvPr>
          <p:cNvSpPr>
            <a:spLocks noGrp="1"/>
          </p:cNvSpPr>
          <p:nvPr>
            <p:ph sz="half" idx="2"/>
          </p:nvPr>
        </p:nvSpPr>
        <p:spPr>
          <a:ln>
            <a:solidFill>
              <a:schemeClr val="accent1"/>
            </a:solidFill>
          </a:ln>
        </p:spPr>
        <p:txBody>
          <a:bodyPr>
            <a:normAutofit/>
          </a:bodyPr>
          <a:lstStyle/>
          <a:p>
            <a:pPr marL="0" indent="0" algn="ctr">
              <a:buNone/>
            </a:pPr>
            <a:r>
              <a:rPr lang="en-US" b="1" dirty="0"/>
              <a:t>SIF Contact Information:</a:t>
            </a:r>
          </a:p>
          <a:p>
            <a:pPr marL="0" indent="0" algn="ctr">
              <a:buNone/>
            </a:pPr>
            <a:endParaRPr lang="en-US" sz="800" dirty="0"/>
          </a:p>
          <a:p>
            <a:pPr marL="0" indent="0" algn="ctr">
              <a:buNone/>
            </a:pPr>
            <a:r>
              <a:rPr lang="en-US" dirty="0"/>
              <a:t>Srinivasa (Reddy) Erigela </a:t>
            </a:r>
          </a:p>
          <a:p>
            <a:pPr marL="0" indent="0" algn="ctr">
              <a:buNone/>
            </a:pPr>
            <a:r>
              <a:rPr lang="en-US" dirty="0">
                <a:hlinkClick r:id="rId3"/>
              </a:rPr>
              <a:t>Srinivasa.Erigela@ct.gov</a:t>
            </a:r>
            <a:endParaRPr lang="en-US" dirty="0"/>
          </a:p>
          <a:p>
            <a:pPr marL="0" indent="0" algn="ctr">
              <a:buNone/>
            </a:pPr>
            <a:endParaRPr lang="en-US" sz="1200" dirty="0"/>
          </a:p>
          <a:p>
            <a:r>
              <a:rPr lang="en-US" dirty="0"/>
              <a:t>Set up SIF</a:t>
            </a:r>
          </a:p>
          <a:p>
            <a:r>
              <a:rPr lang="en-US" dirty="0"/>
              <a:t>Set date range</a:t>
            </a:r>
          </a:p>
          <a:p>
            <a:r>
              <a:rPr lang="en-US" dirty="0"/>
              <a:t>Troubleshooting</a:t>
            </a:r>
          </a:p>
          <a:p>
            <a:r>
              <a:rPr lang="en-US" dirty="0">
                <a:hlinkClick r:id="rId4"/>
              </a:rPr>
              <a:t>Help Site</a:t>
            </a:r>
            <a:endParaRPr lang="en-US" dirty="0"/>
          </a:p>
        </p:txBody>
      </p:sp>
      <p:sp>
        <p:nvSpPr>
          <p:cNvPr id="2" name="Title 1">
            <a:extLst>
              <a:ext uri="{FF2B5EF4-FFF2-40B4-BE49-F238E27FC236}">
                <a16:creationId xmlns:a16="http://schemas.microsoft.com/office/drawing/2014/main" id="{69BAB3AC-87DD-450A-11EE-8F9E8D84EE11}"/>
              </a:ext>
            </a:extLst>
          </p:cNvPr>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School Interoperability Framework (SIF)</a:t>
            </a:r>
            <a:endParaRPr lang="en-US" dirty="0"/>
          </a:p>
        </p:txBody>
      </p:sp>
      <p:sp>
        <p:nvSpPr>
          <p:cNvPr id="4" name="Slide Number Placeholder 3">
            <a:extLst>
              <a:ext uri="{FF2B5EF4-FFF2-40B4-BE49-F238E27FC236}">
                <a16:creationId xmlns:a16="http://schemas.microsoft.com/office/drawing/2014/main" id="{E2AB8751-4058-2300-A70D-FCFA3F8D9FE7}"/>
              </a:ext>
            </a:extLst>
          </p:cNvPr>
          <p:cNvSpPr>
            <a:spLocks noGrp="1"/>
          </p:cNvSpPr>
          <p:nvPr>
            <p:ph type="sldNum" sz="quarter" idx="4"/>
          </p:nvPr>
        </p:nvSpPr>
        <p:spPr/>
        <p:txBody>
          <a:bodyPr/>
          <a:lstStyle/>
          <a:p>
            <a:fld id="{13A326F7-3D62-4D6D-AF51-CF772FE3461F}" type="slidenum">
              <a:rPr lang="en-US" smtClean="0"/>
              <a:pPr/>
              <a:t>17</a:t>
            </a:fld>
            <a:endParaRPr lang="en-US" dirty="0"/>
          </a:p>
        </p:txBody>
      </p:sp>
    </p:spTree>
    <p:extLst>
      <p:ext uri="{BB962C8B-B14F-4D97-AF65-F5344CB8AC3E}">
        <p14:creationId xmlns:p14="http://schemas.microsoft.com/office/powerpoint/2010/main" val="1250924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AB3AC-87DD-450A-11EE-8F9E8D84EE11}"/>
              </a:ext>
            </a:extLst>
          </p:cNvPr>
          <p:cNvSpPr>
            <a:spLocks noGrp="1"/>
          </p:cNvSpPr>
          <p:nvPr>
            <p:ph type="title"/>
          </p:nvPr>
        </p:nvSpPr>
        <p:spPr/>
        <p:txBody>
          <a:bodyPr/>
          <a:lstStyle/>
          <a:p>
            <a:r>
              <a:rPr lang="en-US" dirty="0"/>
              <a:t>Manual Entry</a:t>
            </a:r>
          </a:p>
        </p:txBody>
      </p:sp>
      <p:sp>
        <p:nvSpPr>
          <p:cNvPr id="3" name="Content Placeholder 2">
            <a:extLst>
              <a:ext uri="{FF2B5EF4-FFF2-40B4-BE49-F238E27FC236}">
                <a16:creationId xmlns:a16="http://schemas.microsoft.com/office/drawing/2014/main" id="{E5DEDB1B-58D8-422F-3BC3-98D80275841F}"/>
              </a:ext>
            </a:extLst>
          </p:cNvPr>
          <p:cNvSpPr>
            <a:spLocks noGrp="1"/>
          </p:cNvSpPr>
          <p:nvPr>
            <p:ph idx="1"/>
          </p:nvPr>
        </p:nvSpPr>
        <p:spPr/>
        <p:txBody>
          <a:bodyPr/>
          <a:lstStyle/>
          <a:p>
            <a:r>
              <a:rPr lang="en-US" dirty="0"/>
              <a:t>Hand type each record</a:t>
            </a:r>
          </a:p>
          <a:p>
            <a:r>
              <a:rPr lang="en-US" dirty="0"/>
              <a:t>Open to ALL LEA’s</a:t>
            </a:r>
          </a:p>
          <a:p>
            <a:r>
              <a:rPr lang="en-US" dirty="0"/>
              <a:t>Can combine with other types</a:t>
            </a:r>
          </a:p>
          <a:p>
            <a:r>
              <a:rPr lang="en-US" dirty="0"/>
              <a:t>GIGO and human error</a:t>
            </a:r>
          </a:p>
          <a:p>
            <a:endParaRPr lang="en-US" dirty="0"/>
          </a:p>
          <a:p>
            <a:endParaRPr lang="en-US" dirty="0"/>
          </a:p>
        </p:txBody>
      </p:sp>
      <p:sp>
        <p:nvSpPr>
          <p:cNvPr id="4" name="Slide Number Placeholder 3">
            <a:extLst>
              <a:ext uri="{FF2B5EF4-FFF2-40B4-BE49-F238E27FC236}">
                <a16:creationId xmlns:a16="http://schemas.microsoft.com/office/drawing/2014/main" id="{E2AB8751-4058-2300-A70D-FCFA3F8D9FE7}"/>
              </a:ext>
            </a:extLst>
          </p:cNvPr>
          <p:cNvSpPr>
            <a:spLocks noGrp="1"/>
          </p:cNvSpPr>
          <p:nvPr>
            <p:ph type="sldNum" sz="quarter" idx="4"/>
          </p:nvPr>
        </p:nvSpPr>
        <p:spPr/>
        <p:txBody>
          <a:bodyPr/>
          <a:lstStyle/>
          <a:p>
            <a:fld id="{13A326F7-3D62-4D6D-AF51-CF772FE3461F}" type="slidenum">
              <a:rPr lang="en-US" smtClean="0"/>
              <a:pPr/>
              <a:t>18</a:t>
            </a:fld>
            <a:endParaRPr lang="en-US" dirty="0"/>
          </a:p>
        </p:txBody>
      </p:sp>
    </p:spTree>
    <p:extLst>
      <p:ext uri="{BB962C8B-B14F-4D97-AF65-F5344CB8AC3E}">
        <p14:creationId xmlns:p14="http://schemas.microsoft.com/office/powerpoint/2010/main" val="2084811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AB3AC-87DD-450A-11EE-8F9E8D84EE11}"/>
              </a:ext>
            </a:extLst>
          </p:cNvPr>
          <p:cNvSpPr>
            <a:spLocks noGrp="1"/>
          </p:cNvSpPr>
          <p:nvPr>
            <p:ph type="title"/>
          </p:nvPr>
        </p:nvSpPr>
        <p:spPr/>
        <p:txBody>
          <a:bodyPr/>
          <a:lstStyle/>
          <a:p>
            <a:r>
              <a:rPr lang="en-US" dirty="0"/>
              <a:t>Collection Steps</a:t>
            </a:r>
          </a:p>
        </p:txBody>
      </p:sp>
      <p:sp>
        <p:nvSpPr>
          <p:cNvPr id="5" name="Content Placeholder 4">
            <a:extLst>
              <a:ext uri="{FF2B5EF4-FFF2-40B4-BE49-F238E27FC236}">
                <a16:creationId xmlns:a16="http://schemas.microsoft.com/office/drawing/2014/main" id="{22B64978-CF14-0A55-952E-F71D429A5754}"/>
              </a:ext>
            </a:extLst>
          </p:cNvPr>
          <p:cNvSpPr>
            <a:spLocks noGrp="1"/>
          </p:cNvSpPr>
          <p:nvPr>
            <p:ph idx="1"/>
          </p:nvPr>
        </p:nvSpPr>
        <p:spPr>
          <a:xfrm>
            <a:off x="3738343" y="2579095"/>
            <a:ext cx="2002536" cy="102412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indent="0" algn="ctr">
              <a:buNone/>
            </a:pPr>
            <a:r>
              <a:rPr lang="en-US" sz="1800" dirty="0"/>
              <a:t>Transmit Data</a:t>
            </a:r>
            <a:br>
              <a:rPr lang="en-US" sz="1800" dirty="0"/>
            </a:br>
            <a:r>
              <a:rPr lang="en-US" sz="1600" dirty="0"/>
              <a:t>(Mid-Year, Phase 1)</a:t>
            </a:r>
          </a:p>
        </p:txBody>
      </p:sp>
      <p:sp>
        <p:nvSpPr>
          <p:cNvPr id="4" name="Slide Number Placeholder 3">
            <a:extLst>
              <a:ext uri="{FF2B5EF4-FFF2-40B4-BE49-F238E27FC236}">
                <a16:creationId xmlns:a16="http://schemas.microsoft.com/office/drawing/2014/main" id="{E2AB8751-4058-2300-A70D-FCFA3F8D9FE7}"/>
              </a:ext>
            </a:extLst>
          </p:cNvPr>
          <p:cNvSpPr>
            <a:spLocks noGrp="1"/>
          </p:cNvSpPr>
          <p:nvPr>
            <p:ph type="sldNum" sz="quarter" idx="4"/>
          </p:nvPr>
        </p:nvSpPr>
        <p:spPr/>
        <p:txBody>
          <a:bodyPr/>
          <a:lstStyle/>
          <a:p>
            <a:fld id="{13A326F7-3D62-4D6D-AF51-CF772FE3461F}" type="slidenum">
              <a:rPr lang="en-US" smtClean="0"/>
              <a:pPr/>
              <a:t>19</a:t>
            </a:fld>
            <a:endParaRPr lang="en-US" dirty="0"/>
          </a:p>
        </p:txBody>
      </p:sp>
      <p:sp>
        <p:nvSpPr>
          <p:cNvPr id="6" name="Flowchart: Alternate Process 5">
            <a:extLst>
              <a:ext uri="{FF2B5EF4-FFF2-40B4-BE49-F238E27FC236}">
                <a16:creationId xmlns:a16="http://schemas.microsoft.com/office/drawing/2014/main" id="{589DE568-ABC5-689B-73A0-83EEA76699E1}"/>
              </a:ext>
            </a:extLst>
          </p:cNvPr>
          <p:cNvSpPr/>
          <p:nvPr/>
        </p:nvSpPr>
        <p:spPr>
          <a:xfrm>
            <a:off x="6450954" y="2570753"/>
            <a:ext cx="1999622" cy="10249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Review Error Report</a:t>
            </a:r>
          </a:p>
        </p:txBody>
      </p:sp>
      <p:sp>
        <p:nvSpPr>
          <p:cNvPr id="7" name="Flowchart: Alternate Process 6">
            <a:extLst>
              <a:ext uri="{FF2B5EF4-FFF2-40B4-BE49-F238E27FC236}">
                <a16:creationId xmlns:a16="http://schemas.microsoft.com/office/drawing/2014/main" id="{5B802FC6-6AF7-D166-B1BB-46308D8A5D18}"/>
              </a:ext>
            </a:extLst>
          </p:cNvPr>
          <p:cNvSpPr/>
          <p:nvPr/>
        </p:nvSpPr>
        <p:spPr>
          <a:xfrm>
            <a:off x="1001220" y="2570753"/>
            <a:ext cx="1999622" cy="1024932"/>
          </a:xfrm>
          <a:prstGeom prst="flowChartAlternateProcess">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LEA Extracts Data from local SIS</a:t>
            </a:r>
          </a:p>
        </p:txBody>
      </p:sp>
      <p:sp>
        <p:nvSpPr>
          <p:cNvPr id="8" name="Flowchart: Alternate Process 7">
            <a:extLst>
              <a:ext uri="{FF2B5EF4-FFF2-40B4-BE49-F238E27FC236}">
                <a16:creationId xmlns:a16="http://schemas.microsoft.com/office/drawing/2014/main" id="{B6CC24A7-D703-B9E8-27B8-88577A9326DF}"/>
              </a:ext>
            </a:extLst>
          </p:cNvPr>
          <p:cNvSpPr/>
          <p:nvPr/>
        </p:nvSpPr>
        <p:spPr>
          <a:xfrm>
            <a:off x="9200933" y="2570060"/>
            <a:ext cx="1999622" cy="10249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Complete </a:t>
            </a:r>
            <a:br>
              <a:rPr lang="en-US" dirty="0"/>
            </a:br>
            <a:r>
              <a:rPr lang="en-US" dirty="0"/>
              <a:t>Pre-Certification</a:t>
            </a:r>
          </a:p>
        </p:txBody>
      </p:sp>
      <p:sp>
        <p:nvSpPr>
          <p:cNvPr id="9" name="Flowchart: Alternate Process 8">
            <a:extLst>
              <a:ext uri="{FF2B5EF4-FFF2-40B4-BE49-F238E27FC236}">
                <a16:creationId xmlns:a16="http://schemas.microsoft.com/office/drawing/2014/main" id="{A8033F4E-5B84-0301-9FA7-D033037DCEB1}"/>
              </a:ext>
            </a:extLst>
          </p:cNvPr>
          <p:cNvSpPr/>
          <p:nvPr/>
        </p:nvSpPr>
        <p:spPr>
          <a:xfrm>
            <a:off x="6450954" y="5004830"/>
            <a:ext cx="1999622" cy="10249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Administrator Review &amp; Certification</a:t>
            </a:r>
          </a:p>
        </p:txBody>
      </p:sp>
      <p:sp>
        <p:nvSpPr>
          <p:cNvPr id="10" name="Flowchart: Alternate Process 9">
            <a:extLst>
              <a:ext uri="{FF2B5EF4-FFF2-40B4-BE49-F238E27FC236}">
                <a16:creationId xmlns:a16="http://schemas.microsoft.com/office/drawing/2014/main" id="{78BE5FE4-7454-AA59-38E5-ACBDD84B3BC3}"/>
              </a:ext>
            </a:extLst>
          </p:cNvPr>
          <p:cNvSpPr/>
          <p:nvPr/>
        </p:nvSpPr>
        <p:spPr>
          <a:xfrm>
            <a:off x="3751199" y="5004830"/>
            <a:ext cx="1999622" cy="10249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 Cleaning &amp; Finalization</a:t>
            </a:r>
          </a:p>
        </p:txBody>
      </p:sp>
      <p:sp>
        <p:nvSpPr>
          <p:cNvPr id="11" name="Flowchart: Alternate Process 10">
            <a:extLst>
              <a:ext uri="{FF2B5EF4-FFF2-40B4-BE49-F238E27FC236}">
                <a16:creationId xmlns:a16="http://schemas.microsoft.com/office/drawing/2014/main" id="{3D76123E-9110-183A-7CD3-ABF07C8C3714}"/>
              </a:ext>
            </a:extLst>
          </p:cNvPr>
          <p:cNvSpPr/>
          <p:nvPr/>
        </p:nvSpPr>
        <p:spPr>
          <a:xfrm>
            <a:off x="1001220" y="5010166"/>
            <a:ext cx="1999622" cy="1024932"/>
          </a:xfrm>
          <a:prstGeom prst="flowChartAlternateProcess">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CSDE Opens Phase 2</a:t>
            </a:r>
          </a:p>
        </p:txBody>
      </p:sp>
      <p:cxnSp>
        <p:nvCxnSpPr>
          <p:cNvPr id="20" name="Connector: Elbow 19">
            <a:extLst>
              <a:ext uri="{FF2B5EF4-FFF2-40B4-BE49-F238E27FC236}">
                <a16:creationId xmlns:a16="http://schemas.microsoft.com/office/drawing/2014/main" id="{8834A1F5-71E2-D6C6-7499-3656B646AADC}"/>
              </a:ext>
            </a:extLst>
          </p:cNvPr>
          <p:cNvCxnSpPr>
            <a:cxnSpLocks/>
            <a:stCxn id="6" idx="2"/>
            <a:endCxn id="7" idx="2"/>
          </p:cNvCxnSpPr>
          <p:nvPr/>
        </p:nvCxnSpPr>
        <p:spPr>
          <a:xfrm rot="5400000">
            <a:off x="4725898" y="870818"/>
            <a:ext cx="12700" cy="5449734"/>
          </a:xfrm>
          <a:prstGeom prst="bentConnector3">
            <a:avLst>
              <a:gd name="adj1" fmla="val 4094504"/>
            </a:avLst>
          </a:prstGeom>
          <a:ln w="117475" cap="flat">
            <a:solidFill>
              <a:schemeClr val="accent2"/>
            </a:solidFill>
            <a:round/>
            <a:tailEnd type="triangle"/>
          </a:ln>
        </p:spPr>
        <p:style>
          <a:lnRef idx="1">
            <a:schemeClr val="accent1"/>
          </a:lnRef>
          <a:fillRef idx="0">
            <a:schemeClr val="accent1"/>
          </a:fillRef>
          <a:effectRef idx="0">
            <a:schemeClr val="accent1"/>
          </a:effectRef>
          <a:fontRef idx="minor">
            <a:schemeClr val="tx1"/>
          </a:fontRef>
        </p:style>
      </p:cxnSp>
      <p:sp>
        <p:nvSpPr>
          <p:cNvPr id="22" name="Flowchart: Alternate Process 21">
            <a:extLst>
              <a:ext uri="{FF2B5EF4-FFF2-40B4-BE49-F238E27FC236}">
                <a16:creationId xmlns:a16="http://schemas.microsoft.com/office/drawing/2014/main" id="{4823B63B-6360-AF37-5F92-F26EDDEEEE58}"/>
              </a:ext>
            </a:extLst>
          </p:cNvPr>
          <p:cNvSpPr/>
          <p:nvPr/>
        </p:nvSpPr>
        <p:spPr>
          <a:xfrm>
            <a:off x="9200933" y="5004830"/>
            <a:ext cx="1999622" cy="1024932"/>
          </a:xfrm>
          <a:prstGeom prst="flowChartAlternateProcess">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CSDE FREEZE</a:t>
            </a:r>
          </a:p>
        </p:txBody>
      </p:sp>
      <p:cxnSp>
        <p:nvCxnSpPr>
          <p:cNvPr id="26" name="Straight Arrow Connector 25">
            <a:extLst>
              <a:ext uri="{FF2B5EF4-FFF2-40B4-BE49-F238E27FC236}">
                <a16:creationId xmlns:a16="http://schemas.microsoft.com/office/drawing/2014/main" id="{D81D6A35-1AFE-8461-F46D-3C0A1049CF73}"/>
              </a:ext>
            </a:extLst>
          </p:cNvPr>
          <p:cNvCxnSpPr>
            <a:cxnSpLocks/>
            <a:stCxn id="7" idx="3"/>
            <a:endCxn id="5" idx="1"/>
          </p:cNvCxnSpPr>
          <p:nvPr/>
        </p:nvCxnSpPr>
        <p:spPr>
          <a:xfrm>
            <a:off x="3000842" y="3083219"/>
            <a:ext cx="737501" cy="7940"/>
          </a:xfrm>
          <a:prstGeom prst="straightConnector1">
            <a:avLst/>
          </a:prstGeom>
          <a:ln w="120650">
            <a:tailEnd type="triangle" w="sm" len="sm"/>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AD9E3AFB-1066-FBB8-B2EB-8749F8BD56F3}"/>
              </a:ext>
            </a:extLst>
          </p:cNvPr>
          <p:cNvCxnSpPr>
            <a:cxnSpLocks/>
            <a:stCxn id="5" idx="3"/>
            <a:endCxn id="6" idx="1"/>
          </p:cNvCxnSpPr>
          <p:nvPr/>
        </p:nvCxnSpPr>
        <p:spPr>
          <a:xfrm flipV="1">
            <a:off x="5740879" y="3083219"/>
            <a:ext cx="710075" cy="7940"/>
          </a:xfrm>
          <a:prstGeom prst="straightConnector1">
            <a:avLst/>
          </a:prstGeom>
          <a:ln w="120650">
            <a:tailEnd type="triangle" w="sm" len="sm"/>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B193F7C0-2C18-286F-293E-702E5CA2DC82}"/>
              </a:ext>
            </a:extLst>
          </p:cNvPr>
          <p:cNvCxnSpPr>
            <a:cxnSpLocks/>
            <a:stCxn id="6" idx="3"/>
            <a:endCxn id="8" idx="1"/>
          </p:cNvCxnSpPr>
          <p:nvPr/>
        </p:nvCxnSpPr>
        <p:spPr>
          <a:xfrm flipV="1">
            <a:off x="8450576" y="3082526"/>
            <a:ext cx="750357" cy="693"/>
          </a:xfrm>
          <a:prstGeom prst="straightConnector1">
            <a:avLst/>
          </a:prstGeom>
          <a:ln w="120650">
            <a:tailEnd type="triangle" w="sm" len="sm"/>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C94D4480-E62C-DD14-5C1D-0A42765F892B}"/>
              </a:ext>
            </a:extLst>
          </p:cNvPr>
          <p:cNvCxnSpPr>
            <a:cxnSpLocks/>
            <a:stCxn id="11" idx="3"/>
            <a:endCxn id="10" idx="1"/>
          </p:cNvCxnSpPr>
          <p:nvPr/>
        </p:nvCxnSpPr>
        <p:spPr>
          <a:xfrm flipV="1">
            <a:off x="3000842" y="5517296"/>
            <a:ext cx="750357" cy="5336"/>
          </a:xfrm>
          <a:prstGeom prst="straightConnector1">
            <a:avLst/>
          </a:prstGeom>
          <a:ln w="120650">
            <a:tailEnd type="triangle" w="sm" len="sm"/>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81522724-BEE7-E97F-97C1-83932C171FBA}"/>
              </a:ext>
            </a:extLst>
          </p:cNvPr>
          <p:cNvCxnSpPr>
            <a:cxnSpLocks/>
            <a:stCxn id="10" idx="3"/>
            <a:endCxn id="9" idx="1"/>
          </p:cNvCxnSpPr>
          <p:nvPr/>
        </p:nvCxnSpPr>
        <p:spPr>
          <a:xfrm>
            <a:off x="5750821" y="5517296"/>
            <a:ext cx="700133" cy="0"/>
          </a:xfrm>
          <a:prstGeom prst="straightConnector1">
            <a:avLst/>
          </a:prstGeom>
          <a:ln w="120650">
            <a:tailEnd type="triangle" w="sm" len="sm"/>
          </a:ln>
        </p:spPr>
        <p:style>
          <a:lnRef idx="1">
            <a:schemeClr val="accent1"/>
          </a:lnRef>
          <a:fillRef idx="0">
            <a:schemeClr val="accent1"/>
          </a:fillRef>
          <a:effectRef idx="0">
            <a:schemeClr val="accent1"/>
          </a:effectRef>
          <a:fontRef idx="minor">
            <a:schemeClr val="tx1"/>
          </a:fontRef>
        </p:style>
      </p:cxnSp>
      <p:cxnSp>
        <p:nvCxnSpPr>
          <p:cNvPr id="46" name="Connector: Elbow 45">
            <a:extLst>
              <a:ext uri="{FF2B5EF4-FFF2-40B4-BE49-F238E27FC236}">
                <a16:creationId xmlns:a16="http://schemas.microsoft.com/office/drawing/2014/main" id="{7695839D-9A59-89CD-D650-F0045439D24E}"/>
              </a:ext>
            </a:extLst>
          </p:cNvPr>
          <p:cNvCxnSpPr>
            <a:cxnSpLocks/>
            <a:stCxn id="8" idx="2"/>
            <a:endCxn id="11" idx="0"/>
          </p:cNvCxnSpPr>
          <p:nvPr/>
        </p:nvCxnSpPr>
        <p:spPr>
          <a:xfrm rot="5400000">
            <a:off x="5393301" y="202723"/>
            <a:ext cx="1415174" cy="8199713"/>
          </a:xfrm>
          <a:prstGeom prst="bentConnector3">
            <a:avLst>
              <a:gd name="adj1" fmla="val 54970"/>
            </a:avLst>
          </a:prstGeom>
          <a:ln w="117475" cap="flat">
            <a:solidFill>
              <a:schemeClr val="accent1"/>
            </a:solidFill>
            <a:round/>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8E0C282B-0921-7B6E-62B6-128C4BFB2346}"/>
              </a:ext>
            </a:extLst>
          </p:cNvPr>
          <p:cNvSpPr txBox="1"/>
          <p:nvPr/>
        </p:nvSpPr>
        <p:spPr>
          <a:xfrm>
            <a:off x="6682558" y="3510695"/>
            <a:ext cx="1549113" cy="338554"/>
          </a:xfrm>
          <a:prstGeom prst="rect">
            <a:avLst/>
          </a:prstGeom>
          <a:solidFill>
            <a:schemeClr val="accent2"/>
          </a:solidFill>
        </p:spPr>
        <p:txBody>
          <a:bodyPr wrap="square" rtlCol="0">
            <a:spAutoFit/>
          </a:bodyPr>
          <a:lstStyle/>
          <a:p>
            <a:pPr algn="ctr"/>
            <a:r>
              <a:rPr lang="en-US" sz="1600" dirty="0"/>
              <a:t>IF ERRORS EXIST</a:t>
            </a:r>
          </a:p>
        </p:txBody>
      </p:sp>
      <p:sp>
        <p:nvSpPr>
          <p:cNvPr id="3" name="Flowchart: Alternate Process 2">
            <a:extLst>
              <a:ext uri="{FF2B5EF4-FFF2-40B4-BE49-F238E27FC236}">
                <a16:creationId xmlns:a16="http://schemas.microsoft.com/office/drawing/2014/main" id="{76E25055-21CB-F9DF-EE92-0305692A7A33}"/>
              </a:ext>
            </a:extLst>
          </p:cNvPr>
          <p:cNvSpPr/>
          <p:nvPr/>
        </p:nvSpPr>
        <p:spPr>
          <a:xfrm>
            <a:off x="1629008" y="1478709"/>
            <a:ext cx="363543" cy="348814"/>
          </a:xfrm>
          <a:prstGeom prst="flowChartAlternateProcess">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4">
            <a:extLst>
              <a:ext uri="{FF2B5EF4-FFF2-40B4-BE49-F238E27FC236}">
                <a16:creationId xmlns:a16="http://schemas.microsoft.com/office/drawing/2014/main" id="{BFF2A9A6-FFF0-56C3-1137-51AED1C6C004}"/>
              </a:ext>
            </a:extLst>
          </p:cNvPr>
          <p:cNvSpPr txBox="1">
            <a:spLocks/>
          </p:cNvSpPr>
          <p:nvPr/>
        </p:nvSpPr>
        <p:spPr>
          <a:xfrm>
            <a:off x="3738342" y="1478709"/>
            <a:ext cx="363931" cy="34881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rtlCol="0" anchor="ctr">
            <a:normAutofit fontScale="92500" lnSpcReduction="10000"/>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buFont typeface="Arial" panose="020B0604020202020204" pitchFamily="34" charset="0"/>
              <a:buNone/>
            </a:pPr>
            <a:endParaRPr lang="en-US" sz="1600" dirty="0"/>
          </a:p>
        </p:txBody>
      </p:sp>
      <p:sp>
        <p:nvSpPr>
          <p:cNvPr id="13" name="Flowchart: Alternate Process 12">
            <a:extLst>
              <a:ext uri="{FF2B5EF4-FFF2-40B4-BE49-F238E27FC236}">
                <a16:creationId xmlns:a16="http://schemas.microsoft.com/office/drawing/2014/main" id="{8569DDAC-5DBD-799D-4AD4-9E941FDAC53D}"/>
              </a:ext>
            </a:extLst>
          </p:cNvPr>
          <p:cNvSpPr/>
          <p:nvPr/>
        </p:nvSpPr>
        <p:spPr>
          <a:xfrm>
            <a:off x="6876181" y="1478709"/>
            <a:ext cx="375179" cy="351410"/>
          </a:xfrm>
          <a:prstGeom prst="flowChartAlternateProcess">
            <a:avLst/>
          </a:prstGeom>
          <a:solidFill>
            <a:schemeClr val="bg2">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0F848FA9-1490-5E3C-CEA5-F20482719855}"/>
              </a:ext>
            </a:extLst>
          </p:cNvPr>
          <p:cNvSpPr txBox="1"/>
          <p:nvPr/>
        </p:nvSpPr>
        <p:spPr>
          <a:xfrm>
            <a:off x="1001219" y="1453061"/>
            <a:ext cx="8363117" cy="400110"/>
          </a:xfrm>
          <a:prstGeom prst="rect">
            <a:avLst/>
          </a:prstGeom>
          <a:noFill/>
        </p:spPr>
        <p:txBody>
          <a:bodyPr wrap="square" rtlCol="0">
            <a:spAutoFit/>
          </a:bodyPr>
          <a:lstStyle/>
          <a:p>
            <a:r>
              <a:rPr lang="en-US" sz="2000" dirty="0"/>
              <a:t>KEY: 	 LEA Process	      Application Process     	             CSDE Process</a:t>
            </a:r>
          </a:p>
        </p:txBody>
      </p:sp>
    </p:spTree>
    <p:extLst>
      <p:ext uri="{BB962C8B-B14F-4D97-AF65-F5344CB8AC3E}">
        <p14:creationId xmlns:p14="http://schemas.microsoft.com/office/powerpoint/2010/main" val="29773530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C3495-A5DF-1185-A945-EC17225D56E1}"/>
              </a:ext>
            </a:extLst>
          </p:cNvPr>
          <p:cNvSpPr>
            <a:spLocks noGrp="1"/>
          </p:cNvSpPr>
          <p:nvPr>
            <p:ph type="title"/>
          </p:nvPr>
        </p:nvSpPr>
        <p:spPr/>
        <p:txBody>
          <a:bodyPr/>
          <a:lstStyle/>
          <a:p>
            <a:r>
              <a:rPr lang="en-US" dirty="0"/>
              <a:t>PSIS Registration Accuracy</a:t>
            </a:r>
          </a:p>
        </p:txBody>
      </p:sp>
      <p:sp>
        <p:nvSpPr>
          <p:cNvPr id="3" name="Content Placeholder 2">
            <a:extLst>
              <a:ext uri="{FF2B5EF4-FFF2-40B4-BE49-F238E27FC236}">
                <a16:creationId xmlns:a16="http://schemas.microsoft.com/office/drawing/2014/main" id="{D6393D56-85AC-A7C3-61D7-58268A777DB5}"/>
              </a:ext>
            </a:extLst>
          </p:cNvPr>
          <p:cNvSpPr>
            <a:spLocks noGrp="1"/>
          </p:cNvSpPr>
          <p:nvPr>
            <p:ph idx="1"/>
          </p:nvPr>
        </p:nvSpPr>
        <p:spPr/>
        <p:txBody>
          <a:bodyPr/>
          <a:lstStyle/>
          <a:p>
            <a:r>
              <a:rPr lang="en-US" dirty="0">
                <a:latin typeface="Arial"/>
                <a:cs typeface="Arial"/>
              </a:rPr>
              <a:t>September - Student enters LEA</a:t>
            </a:r>
          </a:p>
          <a:p>
            <a:r>
              <a:rPr lang="en-US" dirty="0">
                <a:latin typeface="Arial"/>
                <a:cs typeface="Arial"/>
              </a:rPr>
              <a:t>December - Incident occurs</a:t>
            </a:r>
          </a:p>
          <a:p>
            <a:r>
              <a:rPr lang="en-US" dirty="0">
                <a:latin typeface="Arial"/>
                <a:cs typeface="Arial"/>
              </a:rPr>
              <a:t>January - Student exits LEA</a:t>
            </a:r>
          </a:p>
          <a:p>
            <a:r>
              <a:rPr lang="en-US" dirty="0">
                <a:latin typeface="Arial"/>
                <a:cs typeface="Arial"/>
              </a:rPr>
              <a:t>February - ED166 data is uploaded</a:t>
            </a:r>
          </a:p>
          <a:p>
            <a:endParaRPr lang="en-US" dirty="0"/>
          </a:p>
        </p:txBody>
      </p:sp>
      <p:sp>
        <p:nvSpPr>
          <p:cNvPr id="4" name="Slide Number Placeholder 3">
            <a:extLst>
              <a:ext uri="{FF2B5EF4-FFF2-40B4-BE49-F238E27FC236}">
                <a16:creationId xmlns:a16="http://schemas.microsoft.com/office/drawing/2014/main" id="{CA1CF4E5-8A30-952F-B03F-3C53D782AA38}"/>
              </a:ext>
            </a:extLst>
          </p:cNvPr>
          <p:cNvSpPr>
            <a:spLocks noGrp="1"/>
          </p:cNvSpPr>
          <p:nvPr>
            <p:ph type="sldNum" sz="quarter" idx="4"/>
          </p:nvPr>
        </p:nvSpPr>
        <p:spPr/>
        <p:txBody>
          <a:bodyPr/>
          <a:lstStyle/>
          <a:p>
            <a:fld id="{13A326F7-3D62-4D6D-AF51-CF772FE3461F}" type="slidenum">
              <a:rPr lang="en-US" smtClean="0"/>
              <a:pPr/>
              <a:t>20</a:t>
            </a:fld>
            <a:endParaRPr lang="en-US" dirty="0"/>
          </a:p>
        </p:txBody>
      </p:sp>
      <p:pic>
        <p:nvPicPr>
          <p:cNvPr id="1026" name="Picture 2">
            <a:extLst>
              <a:ext uri="{FF2B5EF4-FFF2-40B4-BE49-F238E27FC236}">
                <a16:creationId xmlns:a16="http://schemas.microsoft.com/office/drawing/2014/main" id="{FED6901F-5AFB-927F-6868-330E8C39EC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3734" y="1630324"/>
            <a:ext cx="2456015" cy="245601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E21BC79-9F6B-FDCA-7074-9707C44046EB}"/>
              </a:ext>
            </a:extLst>
          </p:cNvPr>
          <p:cNvSpPr txBox="1"/>
          <p:nvPr/>
        </p:nvSpPr>
        <p:spPr>
          <a:xfrm>
            <a:off x="8276707" y="3989251"/>
            <a:ext cx="2870067" cy="584775"/>
          </a:xfrm>
          <a:prstGeom prst="rect">
            <a:avLst/>
          </a:prstGeom>
          <a:noFill/>
        </p:spPr>
        <p:txBody>
          <a:bodyPr wrap="square" rtlCol="0">
            <a:spAutoFit/>
          </a:bodyPr>
          <a:lstStyle/>
          <a:p>
            <a:pPr algn="ctr"/>
            <a:r>
              <a:rPr lang="en-US" sz="3200" dirty="0"/>
              <a:t>Report Incident</a:t>
            </a:r>
          </a:p>
        </p:txBody>
      </p:sp>
      <p:pic>
        <p:nvPicPr>
          <p:cNvPr id="8" name="Picture 7">
            <a:extLst>
              <a:ext uri="{FF2B5EF4-FFF2-40B4-BE49-F238E27FC236}">
                <a16:creationId xmlns:a16="http://schemas.microsoft.com/office/drawing/2014/main" id="{872A9D74-8A59-7B69-4F51-DD5F6EC75E00}"/>
              </a:ext>
            </a:extLst>
          </p:cNvPr>
          <p:cNvPicPr>
            <a:picLocks noChangeAspect="1"/>
          </p:cNvPicPr>
          <p:nvPr/>
        </p:nvPicPr>
        <p:blipFill>
          <a:blip r:embed="rId4"/>
          <a:stretch>
            <a:fillRect/>
          </a:stretch>
        </p:blipFill>
        <p:spPr>
          <a:xfrm>
            <a:off x="903164" y="4248216"/>
            <a:ext cx="7012243" cy="1841865"/>
          </a:xfrm>
          <a:prstGeom prst="rect">
            <a:avLst/>
          </a:prstGeom>
        </p:spPr>
      </p:pic>
    </p:spTree>
    <p:extLst>
      <p:ext uri="{BB962C8B-B14F-4D97-AF65-F5344CB8AC3E}">
        <p14:creationId xmlns:p14="http://schemas.microsoft.com/office/powerpoint/2010/main" val="38842409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C3495-A5DF-1185-A945-EC17225D56E1}"/>
              </a:ext>
            </a:extLst>
          </p:cNvPr>
          <p:cNvSpPr>
            <a:spLocks noGrp="1"/>
          </p:cNvSpPr>
          <p:nvPr>
            <p:ph type="title"/>
          </p:nvPr>
        </p:nvSpPr>
        <p:spPr/>
        <p:txBody>
          <a:bodyPr/>
          <a:lstStyle/>
          <a:p>
            <a:r>
              <a:rPr lang="en-US" dirty="0"/>
              <a:t>Record Layout/User Guide</a:t>
            </a:r>
          </a:p>
        </p:txBody>
      </p:sp>
      <p:sp>
        <p:nvSpPr>
          <p:cNvPr id="3" name="Content Placeholder 2">
            <a:extLst>
              <a:ext uri="{FF2B5EF4-FFF2-40B4-BE49-F238E27FC236}">
                <a16:creationId xmlns:a16="http://schemas.microsoft.com/office/drawing/2014/main" id="{D6393D56-85AC-A7C3-61D7-58268A777DB5}"/>
              </a:ext>
            </a:extLst>
          </p:cNvPr>
          <p:cNvSpPr>
            <a:spLocks noGrp="1"/>
          </p:cNvSpPr>
          <p:nvPr>
            <p:ph idx="1"/>
          </p:nvPr>
        </p:nvSpPr>
        <p:spPr/>
        <p:txBody>
          <a:bodyPr/>
          <a:lstStyle/>
          <a:p>
            <a:r>
              <a:rPr lang="en-US" dirty="0">
                <a:latin typeface="Arial"/>
                <a:cs typeface="Arial"/>
              </a:rPr>
              <a:t>Fields Collected</a:t>
            </a:r>
          </a:p>
          <a:p>
            <a:r>
              <a:rPr lang="en-US" dirty="0">
                <a:latin typeface="Arial"/>
                <a:cs typeface="Arial"/>
              </a:rPr>
              <a:t>Definitions</a:t>
            </a:r>
          </a:p>
          <a:p>
            <a:r>
              <a:rPr lang="en-US" dirty="0">
                <a:latin typeface="Arial"/>
                <a:cs typeface="Arial"/>
              </a:rPr>
              <a:t>Code Lists</a:t>
            </a:r>
          </a:p>
          <a:p>
            <a:r>
              <a:rPr lang="en-US" dirty="0">
                <a:latin typeface="Arial"/>
                <a:cs typeface="Arial"/>
              </a:rPr>
              <a:t>Additional Information (reporting rules, etc.)</a:t>
            </a:r>
          </a:p>
          <a:p>
            <a:endParaRPr lang="en-US" dirty="0">
              <a:latin typeface="Arial"/>
              <a:cs typeface="Arial"/>
            </a:endParaRPr>
          </a:p>
          <a:p>
            <a:pPr marL="0" indent="0">
              <a:buNone/>
            </a:pPr>
            <a:endParaRPr lang="en-US" sz="1100" dirty="0">
              <a:latin typeface="Arial"/>
              <a:cs typeface="Arial"/>
            </a:endParaRPr>
          </a:p>
          <a:p>
            <a:pPr marL="0" indent="0" algn="ctr">
              <a:buNone/>
            </a:pPr>
            <a:r>
              <a:rPr lang="en-US" sz="2800" dirty="0">
                <a:latin typeface="Arial"/>
                <a:cs typeface="Arial"/>
              </a:rPr>
              <a:t>The Record Layout is available on the </a:t>
            </a:r>
            <a:r>
              <a:rPr lang="en-US" sz="2800" dirty="0">
                <a:latin typeface="Arial"/>
                <a:cs typeface="Arial"/>
                <a:hlinkClick r:id="rId3"/>
              </a:rPr>
              <a:t>ED166 Help Site</a:t>
            </a:r>
            <a:endParaRPr lang="en-US" dirty="0"/>
          </a:p>
        </p:txBody>
      </p:sp>
      <p:sp>
        <p:nvSpPr>
          <p:cNvPr id="4" name="Slide Number Placeholder 3">
            <a:extLst>
              <a:ext uri="{FF2B5EF4-FFF2-40B4-BE49-F238E27FC236}">
                <a16:creationId xmlns:a16="http://schemas.microsoft.com/office/drawing/2014/main" id="{CA1CF4E5-8A30-952F-B03F-3C53D782AA38}"/>
              </a:ext>
            </a:extLst>
          </p:cNvPr>
          <p:cNvSpPr>
            <a:spLocks noGrp="1"/>
          </p:cNvSpPr>
          <p:nvPr>
            <p:ph type="sldNum" sz="quarter" idx="4"/>
          </p:nvPr>
        </p:nvSpPr>
        <p:spPr/>
        <p:txBody>
          <a:bodyPr/>
          <a:lstStyle/>
          <a:p>
            <a:fld id="{13A326F7-3D62-4D6D-AF51-CF772FE3461F}" type="slidenum">
              <a:rPr lang="en-US" smtClean="0"/>
              <a:pPr/>
              <a:t>21</a:t>
            </a:fld>
            <a:endParaRPr lang="en-US" dirty="0"/>
          </a:p>
        </p:txBody>
      </p:sp>
    </p:spTree>
    <p:extLst>
      <p:ext uri="{BB962C8B-B14F-4D97-AF65-F5344CB8AC3E}">
        <p14:creationId xmlns:p14="http://schemas.microsoft.com/office/powerpoint/2010/main" val="21485355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F505F4B7-DD91-C8F7-F274-9C37C810213D}"/>
              </a:ext>
            </a:extLst>
          </p:cNvPr>
          <p:cNvPicPr>
            <a:picLocks noGrp="1" noChangeAspect="1"/>
          </p:cNvPicPr>
          <p:nvPr>
            <p:ph idx="1"/>
          </p:nvPr>
        </p:nvPicPr>
        <p:blipFill>
          <a:blip r:embed="rId3"/>
          <a:stretch>
            <a:fillRect/>
          </a:stretch>
        </p:blipFill>
        <p:spPr>
          <a:xfrm>
            <a:off x="3488301" y="460500"/>
            <a:ext cx="5345688" cy="5937000"/>
          </a:xfrm>
          <a:prstGeom prst="rect">
            <a:avLst/>
          </a:prstGeom>
          <a:ln>
            <a:noFill/>
          </a:ln>
          <a:effectLst>
            <a:outerShdw blurRad="292100" dist="139700" dir="2700000" algn="tl" rotWithShape="0">
              <a:srgbClr val="333333">
                <a:alpha val="65000"/>
              </a:srgbClr>
            </a:outerShdw>
          </a:effectLst>
        </p:spPr>
      </p:pic>
      <p:sp>
        <p:nvSpPr>
          <p:cNvPr id="4" name="Slide Number Placeholder 3">
            <a:extLst>
              <a:ext uri="{FF2B5EF4-FFF2-40B4-BE49-F238E27FC236}">
                <a16:creationId xmlns:a16="http://schemas.microsoft.com/office/drawing/2014/main" id="{CA1CF4E5-8A30-952F-B03F-3C53D782AA38}"/>
              </a:ext>
            </a:extLst>
          </p:cNvPr>
          <p:cNvSpPr>
            <a:spLocks noGrp="1"/>
          </p:cNvSpPr>
          <p:nvPr>
            <p:ph type="sldNum" sz="quarter" idx="4"/>
          </p:nvPr>
        </p:nvSpPr>
        <p:spPr/>
        <p:txBody>
          <a:bodyPr/>
          <a:lstStyle/>
          <a:p>
            <a:fld id="{13A326F7-3D62-4D6D-AF51-CF772FE3461F}" type="slidenum">
              <a:rPr lang="en-US" smtClean="0"/>
              <a:pPr/>
              <a:t>22</a:t>
            </a:fld>
            <a:endParaRPr lang="en-US" dirty="0"/>
          </a:p>
        </p:txBody>
      </p:sp>
      <p:sp>
        <p:nvSpPr>
          <p:cNvPr id="11" name="Rectangle: Rounded Corners 10">
            <a:extLst>
              <a:ext uri="{FF2B5EF4-FFF2-40B4-BE49-F238E27FC236}">
                <a16:creationId xmlns:a16="http://schemas.microsoft.com/office/drawing/2014/main" id="{793D6F65-7AC1-4E41-8CB1-EC69CF2A5E6D}"/>
              </a:ext>
            </a:extLst>
          </p:cNvPr>
          <p:cNvSpPr/>
          <p:nvPr/>
        </p:nvSpPr>
        <p:spPr>
          <a:xfrm>
            <a:off x="3540512" y="657071"/>
            <a:ext cx="3391230" cy="200025"/>
          </a:xfrm>
          <a:prstGeom prst="round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6D478C94-5C5D-B74A-D1C0-43B65B384459}"/>
              </a:ext>
            </a:extLst>
          </p:cNvPr>
          <p:cNvSpPr/>
          <p:nvPr/>
        </p:nvSpPr>
        <p:spPr>
          <a:xfrm>
            <a:off x="8052619" y="557059"/>
            <a:ext cx="707923" cy="200025"/>
          </a:xfrm>
          <a:prstGeom prst="round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8C56D902-3E5F-CACF-DB0F-7E73978831D7}"/>
              </a:ext>
            </a:extLst>
          </p:cNvPr>
          <p:cNvSpPr/>
          <p:nvPr/>
        </p:nvSpPr>
        <p:spPr>
          <a:xfrm>
            <a:off x="3488301" y="5692569"/>
            <a:ext cx="2774847" cy="200025"/>
          </a:xfrm>
          <a:prstGeom prst="round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7DC7BF0A-0627-4C2C-CDCA-280D1CE30CF7}"/>
              </a:ext>
            </a:extLst>
          </p:cNvPr>
          <p:cNvPicPr>
            <a:picLocks noChangeAspect="1"/>
          </p:cNvPicPr>
          <p:nvPr/>
        </p:nvPicPr>
        <p:blipFill>
          <a:blip r:embed="rId4"/>
          <a:stretch>
            <a:fillRect/>
          </a:stretch>
        </p:blipFill>
        <p:spPr>
          <a:xfrm>
            <a:off x="9309857" y="3247070"/>
            <a:ext cx="2341894" cy="899120"/>
          </a:xfrm>
          <a:prstGeom prst="rect">
            <a:avLst/>
          </a:prstGeom>
        </p:spPr>
      </p:pic>
    </p:spTree>
    <p:extLst>
      <p:ext uri="{BB962C8B-B14F-4D97-AF65-F5344CB8AC3E}">
        <p14:creationId xmlns:p14="http://schemas.microsoft.com/office/powerpoint/2010/main" val="27319490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01B8CE-A19E-95CB-C061-13FF3583E5BB}"/>
              </a:ext>
            </a:extLst>
          </p:cNvPr>
          <p:cNvSpPr>
            <a:spLocks noGrp="1"/>
          </p:cNvSpPr>
          <p:nvPr>
            <p:ph type="sldNum" sz="quarter" idx="4"/>
          </p:nvPr>
        </p:nvSpPr>
        <p:spPr/>
        <p:txBody>
          <a:bodyPr/>
          <a:lstStyle/>
          <a:p>
            <a:fld id="{24F2258D-CF54-2C4E-9726-8648A0B8DDCC}" type="slidenum">
              <a:rPr lang="en-US" smtClean="0"/>
              <a:t>23</a:t>
            </a:fld>
            <a:endParaRPr lang="en-US" dirty="0"/>
          </a:p>
        </p:txBody>
      </p:sp>
      <p:pic>
        <p:nvPicPr>
          <p:cNvPr id="4" name="Picture 3">
            <a:extLst>
              <a:ext uri="{FF2B5EF4-FFF2-40B4-BE49-F238E27FC236}">
                <a16:creationId xmlns:a16="http://schemas.microsoft.com/office/drawing/2014/main" id="{AC9D9D0C-2085-DEBA-7945-0CB12CD98D3A}"/>
              </a:ext>
            </a:extLst>
          </p:cNvPr>
          <p:cNvPicPr>
            <a:picLocks noChangeAspect="1"/>
          </p:cNvPicPr>
          <p:nvPr/>
        </p:nvPicPr>
        <p:blipFill>
          <a:blip r:embed="rId3"/>
          <a:stretch>
            <a:fillRect/>
          </a:stretch>
        </p:blipFill>
        <p:spPr>
          <a:xfrm>
            <a:off x="2930362" y="620748"/>
            <a:ext cx="6331275" cy="6185218"/>
          </a:xfrm>
          <a:prstGeom prst="rect">
            <a:avLst/>
          </a:prstGeom>
        </p:spPr>
      </p:pic>
    </p:spTree>
    <p:extLst>
      <p:ext uri="{BB962C8B-B14F-4D97-AF65-F5344CB8AC3E}">
        <p14:creationId xmlns:p14="http://schemas.microsoft.com/office/powerpoint/2010/main" val="2461683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AD5F72-E08C-8B8A-86ED-FBBE726B4B7E}"/>
              </a:ext>
            </a:extLst>
          </p:cNvPr>
          <p:cNvSpPr>
            <a:spLocks noGrp="1"/>
          </p:cNvSpPr>
          <p:nvPr>
            <p:ph type="sldNum" sz="quarter" idx="4"/>
          </p:nvPr>
        </p:nvSpPr>
        <p:spPr/>
        <p:txBody>
          <a:bodyPr/>
          <a:lstStyle/>
          <a:p>
            <a:fld id="{24F2258D-CF54-2C4E-9726-8648A0B8DDCC}" type="slidenum">
              <a:rPr lang="en-US" smtClean="0"/>
              <a:t>24</a:t>
            </a:fld>
            <a:endParaRPr lang="en-US" dirty="0"/>
          </a:p>
        </p:txBody>
      </p:sp>
      <p:pic>
        <p:nvPicPr>
          <p:cNvPr id="4" name="Picture 3">
            <a:extLst>
              <a:ext uri="{FF2B5EF4-FFF2-40B4-BE49-F238E27FC236}">
                <a16:creationId xmlns:a16="http://schemas.microsoft.com/office/drawing/2014/main" id="{894F365F-7239-5D4C-EDF1-37D9B742EF37}"/>
              </a:ext>
            </a:extLst>
          </p:cNvPr>
          <p:cNvPicPr>
            <a:picLocks noChangeAspect="1"/>
          </p:cNvPicPr>
          <p:nvPr/>
        </p:nvPicPr>
        <p:blipFill>
          <a:blip r:embed="rId3"/>
          <a:stretch>
            <a:fillRect/>
          </a:stretch>
        </p:blipFill>
        <p:spPr>
          <a:xfrm>
            <a:off x="3057144" y="0"/>
            <a:ext cx="6077712" cy="6858000"/>
          </a:xfrm>
          <a:prstGeom prst="rect">
            <a:avLst/>
          </a:prstGeom>
        </p:spPr>
      </p:pic>
    </p:spTree>
    <p:extLst>
      <p:ext uri="{BB962C8B-B14F-4D97-AF65-F5344CB8AC3E}">
        <p14:creationId xmlns:p14="http://schemas.microsoft.com/office/powerpoint/2010/main" val="17017702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37A8AA-25DD-3EB3-3DA7-8F7805E231D2}"/>
              </a:ext>
            </a:extLst>
          </p:cNvPr>
          <p:cNvPicPr>
            <a:picLocks noChangeAspect="1"/>
          </p:cNvPicPr>
          <p:nvPr/>
        </p:nvPicPr>
        <p:blipFill>
          <a:blip r:embed="rId3"/>
          <a:stretch>
            <a:fillRect/>
          </a:stretch>
        </p:blipFill>
        <p:spPr>
          <a:xfrm>
            <a:off x="2968464" y="837891"/>
            <a:ext cx="6255071" cy="6020109"/>
          </a:xfrm>
          <a:prstGeom prst="rect">
            <a:avLst/>
          </a:prstGeom>
        </p:spPr>
      </p:pic>
      <p:sp>
        <p:nvSpPr>
          <p:cNvPr id="4" name="Slide Number Placeholder 3">
            <a:extLst>
              <a:ext uri="{FF2B5EF4-FFF2-40B4-BE49-F238E27FC236}">
                <a16:creationId xmlns:a16="http://schemas.microsoft.com/office/drawing/2014/main" id="{28E51CA8-AFC0-1A60-205B-688F4F0AEE8E}"/>
              </a:ext>
            </a:extLst>
          </p:cNvPr>
          <p:cNvSpPr>
            <a:spLocks noGrp="1"/>
          </p:cNvSpPr>
          <p:nvPr>
            <p:ph type="sldNum" sz="quarter" idx="4"/>
          </p:nvPr>
        </p:nvSpPr>
        <p:spPr/>
        <p:txBody>
          <a:bodyPr/>
          <a:lstStyle/>
          <a:p>
            <a:fld id="{13A326F7-3D62-4D6D-AF51-CF772FE3461F}" type="slidenum">
              <a:rPr lang="en-US" smtClean="0"/>
              <a:pPr/>
              <a:t>25</a:t>
            </a:fld>
            <a:endParaRPr lang="en-US" dirty="0"/>
          </a:p>
        </p:txBody>
      </p:sp>
      <p:sp>
        <p:nvSpPr>
          <p:cNvPr id="5" name="Right Arrow 6">
            <a:extLst>
              <a:ext uri="{FF2B5EF4-FFF2-40B4-BE49-F238E27FC236}">
                <a16:creationId xmlns:a16="http://schemas.microsoft.com/office/drawing/2014/main" id="{C756E0F7-71F9-111A-4CBD-F617274AC913}"/>
              </a:ext>
            </a:extLst>
          </p:cNvPr>
          <p:cNvSpPr/>
          <p:nvPr/>
        </p:nvSpPr>
        <p:spPr>
          <a:xfrm flipH="1">
            <a:off x="8463214" y="3429000"/>
            <a:ext cx="1871127" cy="92363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90 Minute Rule</a:t>
            </a:r>
          </a:p>
        </p:txBody>
      </p:sp>
    </p:spTree>
    <p:extLst>
      <p:ext uri="{BB962C8B-B14F-4D97-AF65-F5344CB8AC3E}">
        <p14:creationId xmlns:p14="http://schemas.microsoft.com/office/powerpoint/2010/main" val="8424214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803EB6-A3E1-1ECA-CBFC-7397E70B11D0}"/>
              </a:ext>
            </a:extLst>
          </p:cNvPr>
          <p:cNvSpPr>
            <a:spLocks noGrp="1"/>
          </p:cNvSpPr>
          <p:nvPr>
            <p:ph type="sldNum" sz="quarter" idx="4"/>
          </p:nvPr>
        </p:nvSpPr>
        <p:spPr/>
        <p:txBody>
          <a:bodyPr/>
          <a:lstStyle/>
          <a:p>
            <a:fld id="{13A326F7-3D62-4D6D-AF51-CF772FE3461F}" type="slidenum">
              <a:rPr lang="en-US" smtClean="0"/>
              <a:pPr/>
              <a:t>26</a:t>
            </a:fld>
            <a:endParaRPr lang="en-US" dirty="0"/>
          </a:p>
        </p:txBody>
      </p:sp>
      <p:pic>
        <p:nvPicPr>
          <p:cNvPr id="6" name="Picture 5">
            <a:extLst>
              <a:ext uri="{FF2B5EF4-FFF2-40B4-BE49-F238E27FC236}">
                <a16:creationId xmlns:a16="http://schemas.microsoft.com/office/drawing/2014/main" id="{6E2B9D84-9F2E-9159-344D-179467EFCE08}"/>
              </a:ext>
            </a:extLst>
          </p:cNvPr>
          <p:cNvPicPr>
            <a:picLocks noChangeAspect="1"/>
          </p:cNvPicPr>
          <p:nvPr/>
        </p:nvPicPr>
        <p:blipFill>
          <a:blip r:embed="rId3"/>
          <a:stretch>
            <a:fillRect/>
          </a:stretch>
        </p:blipFill>
        <p:spPr>
          <a:xfrm>
            <a:off x="3352800" y="612661"/>
            <a:ext cx="5486400" cy="60628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448598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E86E8BC-EDF2-50D8-30BE-1884034EBC65}"/>
              </a:ext>
            </a:extLst>
          </p:cNvPr>
          <p:cNvSpPr>
            <a:spLocks noGrp="1"/>
          </p:cNvSpPr>
          <p:nvPr>
            <p:ph type="sldNum" sz="quarter" idx="4"/>
          </p:nvPr>
        </p:nvSpPr>
        <p:spPr/>
        <p:txBody>
          <a:bodyPr/>
          <a:lstStyle/>
          <a:p>
            <a:fld id="{13A326F7-3D62-4D6D-AF51-CF772FE3461F}" type="slidenum">
              <a:rPr lang="en-US" smtClean="0"/>
              <a:pPr/>
              <a:t>27</a:t>
            </a:fld>
            <a:endParaRPr lang="en-US" dirty="0"/>
          </a:p>
        </p:txBody>
      </p:sp>
      <p:pic>
        <p:nvPicPr>
          <p:cNvPr id="6" name="Picture 5">
            <a:extLst>
              <a:ext uri="{FF2B5EF4-FFF2-40B4-BE49-F238E27FC236}">
                <a16:creationId xmlns:a16="http://schemas.microsoft.com/office/drawing/2014/main" id="{A38920FA-A085-82AC-DBA3-A506DE1643B3}"/>
              </a:ext>
            </a:extLst>
          </p:cNvPr>
          <p:cNvPicPr>
            <a:picLocks noChangeAspect="1"/>
          </p:cNvPicPr>
          <p:nvPr/>
        </p:nvPicPr>
        <p:blipFill>
          <a:blip r:embed="rId3"/>
          <a:stretch>
            <a:fillRect/>
          </a:stretch>
        </p:blipFill>
        <p:spPr>
          <a:xfrm>
            <a:off x="3352800" y="733658"/>
            <a:ext cx="5486400" cy="5941848"/>
          </a:xfrm>
          <a:prstGeom prst="rect">
            <a:avLst/>
          </a:prstGeom>
          <a:ln>
            <a:noFill/>
          </a:ln>
          <a:effectLst>
            <a:outerShdw blurRad="292100" dist="139700" dir="2700000" algn="tl" rotWithShape="0">
              <a:srgbClr val="333333">
                <a:alpha val="65000"/>
              </a:srgbClr>
            </a:outerShdw>
          </a:effectLst>
        </p:spPr>
      </p:pic>
      <p:sp>
        <p:nvSpPr>
          <p:cNvPr id="2" name="Rectangle 1">
            <a:extLst>
              <a:ext uri="{FF2B5EF4-FFF2-40B4-BE49-F238E27FC236}">
                <a16:creationId xmlns:a16="http://schemas.microsoft.com/office/drawing/2014/main" id="{A3E682A6-7844-6609-052E-7AE1A79F6B4C}"/>
              </a:ext>
            </a:extLst>
          </p:cNvPr>
          <p:cNvSpPr/>
          <p:nvPr/>
        </p:nvSpPr>
        <p:spPr>
          <a:xfrm>
            <a:off x="7792630" y="890124"/>
            <a:ext cx="987228" cy="550258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464CBE9-AB0B-A085-1A8C-75C30C611534}"/>
              </a:ext>
            </a:extLst>
          </p:cNvPr>
          <p:cNvSpPr txBox="1"/>
          <p:nvPr/>
        </p:nvSpPr>
        <p:spPr>
          <a:xfrm>
            <a:off x="155098" y="1517757"/>
            <a:ext cx="2864581" cy="4247317"/>
          </a:xfrm>
          <a:prstGeom prst="rect">
            <a:avLst/>
          </a:prstGeom>
          <a:noFill/>
        </p:spPr>
        <p:txBody>
          <a:bodyPr wrap="square" rtlCol="0">
            <a:spAutoFit/>
          </a:bodyPr>
          <a:lstStyle/>
          <a:p>
            <a:r>
              <a:rPr lang="en-US" dirty="0"/>
              <a:t>The first column contains the Incident Type Code, followed by the name of the code and then a description</a:t>
            </a:r>
            <a:br>
              <a:rPr lang="en-US" dirty="0"/>
            </a:br>
            <a:br>
              <a:rPr lang="en-US" dirty="0"/>
            </a:br>
            <a:br>
              <a:rPr lang="en-US" dirty="0"/>
            </a:br>
            <a:r>
              <a:rPr lang="en-US" dirty="0"/>
              <a:t>The Incident Types are </a:t>
            </a:r>
            <a:br>
              <a:rPr lang="en-US" dirty="0"/>
            </a:br>
            <a:r>
              <a:rPr lang="en-US" dirty="0"/>
              <a:t>listed by category, which are separated by the blue rows. The ten categories are consistent </a:t>
            </a:r>
            <a:br>
              <a:rPr lang="en-US" dirty="0"/>
            </a:br>
            <a:r>
              <a:rPr lang="en-US" dirty="0"/>
              <a:t>with the way</a:t>
            </a:r>
            <a:br>
              <a:rPr lang="en-US" dirty="0"/>
            </a:br>
            <a:r>
              <a:rPr lang="en-US" dirty="0"/>
              <a:t>data is publicly reported on EdSight.</a:t>
            </a:r>
          </a:p>
          <a:p>
            <a:endParaRPr lang="en-US" dirty="0"/>
          </a:p>
        </p:txBody>
      </p:sp>
      <p:sp>
        <p:nvSpPr>
          <p:cNvPr id="8" name="Right Arrow 6">
            <a:extLst>
              <a:ext uri="{FF2B5EF4-FFF2-40B4-BE49-F238E27FC236}">
                <a16:creationId xmlns:a16="http://schemas.microsoft.com/office/drawing/2014/main" id="{607222C6-C9E4-1C8C-4528-A733E175D85B}"/>
              </a:ext>
            </a:extLst>
          </p:cNvPr>
          <p:cNvSpPr/>
          <p:nvPr/>
        </p:nvSpPr>
        <p:spPr>
          <a:xfrm>
            <a:off x="1739788" y="4175377"/>
            <a:ext cx="1613012" cy="81740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Category</a:t>
            </a:r>
          </a:p>
        </p:txBody>
      </p:sp>
      <p:sp>
        <p:nvSpPr>
          <p:cNvPr id="10" name="Right Arrow 6">
            <a:extLst>
              <a:ext uri="{FF2B5EF4-FFF2-40B4-BE49-F238E27FC236}">
                <a16:creationId xmlns:a16="http://schemas.microsoft.com/office/drawing/2014/main" id="{D7162436-A51B-9FF7-FE56-E8251FB7AABD}"/>
              </a:ext>
            </a:extLst>
          </p:cNvPr>
          <p:cNvSpPr/>
          <p:nvPr/>
        </p:nvSpPr>
        <p:spPr>
          <a:xfrm rot="20744455">
            <a:off x="1854796" y="837638"/>
            <a:ext cx="1613012" cy="81740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Code</a:t>
            </a:r>
          </a:p>
        </p:txBody>
      </p:sp>
      <p:sp>
        <p:nvSpPr>
          <p:cNvPr id="11" name="TextBox 10">
            <a:extLst>
              <a:ext uri="{FF2B5EF4-FFF2-40B4-BE49-F238E27FC236}">
                <a16:creationId xmlns:a16="http://schemas.microsoft.com/office/drawing/2014/main" id="{C2E2B2DA-F2AE-41E1-6BD6-E64A47EADE76}"/>
              </a:ext>
            </a:extLst>
          </p:cNvPr>
          <p:cNvSpPr txBox="1"/>
          <p:nvPr/>
        </p:nvSpPr>
        <p:spPr>
          <a:xfrm>
            <a:off x="9144000" y="1691235"/>
            <a:ext cx="2678464" cy="3970318"/>
          </a:xfrm>
          <a:prstGeom prst="rect">
            <a:avLst/>
          </a:prstGeom>
          <a:noFill/>
        </p:spPr>
        <p:txBody>
          <a:bodyPr wrap="square" rtlCol="0">
            <a:spAutoFit/>
          </a:bodyPr>
          <a:lstStyle/>
          <a:p>
            <a:r>
              <a:rPr lang="en-US" dirty="0"/>
              <a:t>There are two important indicators for each code:</a:t>
            </a:r>
          </a:p>
          <a:p>
            <a:endParaRPr lang="en-US" dirty="0"/>
          </a:p>
          <a:p>
            <a:r>
              <a:rPr lang="en-US" dirty="0"/>
              <a:t>Other, which indicates if the code is Serious or requires a Victim. All Serious incidents must be reported regardless of Sanction.  </a:t>
            </a:r>
          </a:p>
          <a:p>
            <a:endParaRPr lang="en-US" dirty="0"/>
          </a:p>
          <a:p>
            <a:r>
              <a:rPr lang="en-US" dirty="0"/>
              <a:t>The second is “OK Under PK-2 Law”. This indicator is explained in more detail in the </a:t>
            </a:r>
            <a:r>
              <a:rPr lang="en-US" dirty="0">
                <a:hlinkClick r:id="rId4" action="ppaction://hlinksldjump"/>
              </a:rPr>
              <a:t>Laws</a:t>
            </a:r>
            <a:r>
              <a:rPr lang="en-US" dirty="0"/>
              <a:t> section. </a:t>
            </a:r>
            <a:endParaRPr lang="en-US" b="1" dirty="0"/>
          </a:p>
        </p:txBody>
      </p:sp>
    </p:spTree>
    <p:extLst>
      <p:ext uri="{BB962C8B-B14F-4D97-AF65-F5344CB8AC3E}">
        <p14:creationId xmlns:p14="http://schemas.microsoft.com/office/powerpoint/2010/main" val="31664499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632F4A-F68D-A12E-7F7C-BD76A1F90B8F}"/>
              </a:ext>
            </a:extLst>
          </p:cNvPr>
          <p:cNvSpPr>
            <a:spLocks noGrp="1"/>
          </p:cNvSpPr>
          <p:nvPr>
            <p:ph type="sldNum" sz="quarter" idx="4"/>
          </p:nvPr>
        </p:nvSpPr>
        <p:spPr/>
        <p:txBody>
          <a:bodyPr/>
          <a:lstStyle/>
          <a:p>
            <a:fld id="{13A326F7-3D62-4D6D-AF51-CF772FE3461F}" type="slidenum">
              <a:rPr lang="en-US" smtClean="0"/>
              <a:pPr/>
              <a:t>28</a:t>
            </a:fld>
            <a:endParaRPr lang="en-US" dirty="0"/>
          </a:p>
        </p:txBody>
      </p:sp>
      <p:pic>
        <p:nvPicPr>
          <p:cNvPr id="3" name="Picture 2">
            <a:extLst>
              <a:ext uri="{FF2B5EF4-FFF2-40B4-BE49-F238E27FC236}">
                <a16:creationId xmlns:a16="http://schemas.microsoft.com/office/drawing/2014/main" id="{7C59A118-0D37-8496-1576-276E0DDE5D73}"/>
              </a:ext>
            </a:extLst>
          </p:cNvPr>
          <p:cNvPicPr>
            <a:picLocks noChangeAspect="1"/>
          </p:cNvPicPr>
          <p:nvPr/>
        </p:nvPicPr>
        <p:blipFill>
          <a:blip r:embed="rId3"/>
          <a:stretch>
            <a:fillRect/>
          </a:stretch>
        </p:blipFill>
        <p:spPr>
          <a:xfrm>
            <a:off x="3511417" y="607995"/>
            <a:ext cx="5169166" cy="58931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400600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B051F6-F2FC-0587-259F-A89040B2C055}"/>
              </a:ext>
            </a:extLst>
          </p:cNvPr>
          <p:cNvSpPr>
            <a:spLocks noGrp="1"/>
          </p:cNvSpPr>
          <p:nvPr>
            <p:ph type="sldNum" sz="quarter" idx="4"/>
          </p:nvPr>
        </p:nvSpPr>
        <p:spPr/>
        <p:txBody>
          <a:bodyPr/>
          <a:lstStyle/>
          <a:p>
            <a:fld id="{13A326F7-3D62-4D6D-AF51-CF772FE3461F}" type="slidenum">
              <a:rPr lang="en-US" smtClean="0"/>
              <a:pPr/>
              <a:t>29</a:t>
            </a:fld>
            <a:endParaRPr lang="en-US" dirty="0"/>
          </a:p>
        </p:txBody>
      </p:sp>
      <p:pic>
        <p:nvPicPr>
          <p:cNvPr id="6" name="Picture 5">
            <a:extLst>
              <a:ext uri="{FF2B5EF4-FFF2-40B4-BE49-F238E27FC236}">
                <a16:creationId xmlns:a16="http://schemas.microsoft.com/office/drawing/2014/main" id="{0380A60E-4E23-223B-E946-99DD27779291}"/>
              </a:ext>
            </a:extLst>
          </p:cNvPr>
          <p:cNvPicPr>
            <a:picLocks noChangeAspect="1"/>
          </p:cNvPicPr>
          <p:nvPr/>
        </p:nvPicPr>
        <p:blipFill rotWithShape="1">
          <a:blip r:embed="rId3"/>
          <a:srcRect r="8977"/>
          <a:stretch/>
        </p:blipFill>
        <p:spPr>
          <a:xfrm>
            <a:off x="3352800" y="724157"/>
            <a:ext cx="4993888" cy="58103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54965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ADCA115-499F-75F4-40A1-A4B5DDDACC7E}"/>
              </a:ext>
            </a:extLst>
          </p:cNvPr>
          <p:cNvSpPr>
            <a:spLocks noGrp="1"/>
          </p:cNvSpPr>
          <p:nvPr>
            <p:ph type="sldNum" sz="quarter" idx="4"/>
          </p:nvPr>
        </p:nvSpPr>
        <p:spPr/>
        <p:txBody>
          <a:bodyPr/>
          <a:lstStyle/>
          <a:p>
            <a:fld id="{13A326F7-3D62-4D6D-AF51-CF772FE3461F}" type="slidenum">
              <a:rPr lang="en-US" smtClean="0"/>
              <a:pPr/>
              <a:t>30</a:t>
            </a:fld>
            <a:endParaRPr lang="en-US" dirty="0"/>
          </a:p>
        </p:txBody>
      </p:sp>
      <p:pic>
        <p:nvPicPr>
          <p:cNvPr id="6" name="Picture 5">
            <a:extLst>
              <a:ext uri="{FF2B5EF4-FFF2-40B4-BE49-F238E27FC236}">
                <a16:creationId xmlns:a16="http://schemas.microsoft.com/office/drawing/2014/main" id="{FA282974-FFCA-F9B7-FBC6-1158D0BE2C8C}"/>
              </a:ext>
            </a:extLst>
          </p:cNvPr>
          <p:cNvPicPr>
            <a:picLocks noChangeAspect="1"/>
          </p:cNvPicPr>
          <p:nvPr/>
        </p:nvPicPr>
        <p:blipFill rotWithShape="1">
          <a:blip r:embed="rId3"/>
          <a:srcRect r="9282"/>
          <a:stretch/>
        </p:blipFill>
        <p:spPr>
          <a:xfrm>
            <a:off x="3607419" y="872583"/>
            <a:ext cx="4977161" cy="58029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719279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7B0BB4-79D3-D586-C810-636922848811}"/>
              </a:ext>
            </a:extLst>
          </p:cNvPr>
          <p:cNvSpPr>
            <a:spLocks noGrp="1"/>
          </p:cNvSpPr>
          <p:nvPr>
            <p:ph idx="1"/>
          </p:nvPr>
        </p:nvSpPr>
        <p:spPr>
          <a:xfrm>
            <a:off x="540248" y="1825624"/>
            <a:ext cx="2533457" cy="4876258"/>
          </a:xfrm>
        </p:spPr>
        <p:txBody>
          <a:bodyPr>
            <a:normAutofit/>
          </a:bodyPr>
          <a:lstStyle/>
          <a:p>
            <a:r>
              <a:rPr lang="en-US" sz="2000" dirty="0"/>
              <a:t>1000 Expulsion</a:t>
            </a:r>
          </a:p>
          <a:p>
            <a:endParaRPr lang="en-US" sz="2000" dirty="0"/>
          </a:p>
          <a:p>
            <a:r>
              <a:rPr lang="en-US" sz="2000" dirty="0"/>
              <a:t>1010 OSS</a:t>
            </a:r>
          </a:p>
          <a:p>
            <a:endParaRPr lang="en-US" sz="2000" dirty="0"/>
          </a:p>
          <a:p>
            <a:r>
              <a:rPr lang="en-US" sz="2000" dirty="0"/>
              <a:t>1020 ISS</a:t>
            </a:r>
          </a:p>
          <a:p>
            <a:endParaRPr lang="en-US" dirty="0"/>
          </a:p>
          <a:p>
            <a:endParaRPr lang="en-US" dirty="0"/>
          </a:p>
        </p:txBody>
      </p:sp>
      <p:sp>
        <p:nvSpPr>
          <p:cNvPr id="4" name="Slide Number Placeholder 3">
            <a:extLst>
              <a:ext uri="{FF2B5EF4-FFF2-40B4-BE49-F238E27FC236}">
                <a16:creationId xmlns:a16="http://schemas.microsoft.com/office/drawing/2014/main" id="{A5ABFDE3-FA8E-54CA-8C37-45274CF483C0}"/>
              </a:ext>
            </a:extLst>
          </p:cNvPr>
          <p:cNvSpPr>
            <a:spLocks noGrp="1"/>
          </p:cNvSpPr>
          <p:nvPr>
            <p:ph type="sldNum" sz="quarter" idx="4"/>
          </p:nvPr>
        </p:nvSpPr>
        <p:spPr/>
        <p:txBody>
          <a:bodyPr/>
          <a:lstStyle/>
          <a:p>
            <a:fld id="{13A326F7-3D62-4D6D-AF51-CF772FE3461F}" type="slidenum">
              <a:rPr lang="en-US" smtClean="0"/>
              <a:pPr/>
              <a:t>31</a:t>
            </a:fld>
            <a:endParaRPr lang="en-US" dirty="0"/>
          </a:p>
        </p:txBody>
      </p:sp>
      <p:pic>
        <p:nvPicPr>
          <p:cNvPr id="6" name="Picture 5">
            <a:extLst>
              <a:ext uri="{FF2B5EF4-FFF2-40B4-BE49-F238E27FC236}">
                <a16:creationId xmlns:a16="http://schemas.microsoft.com/office/drawing/2014/main" id="{7FF009F1-F447-653A-D1CD-81AC9E7F29AB}"/>
              </a:ext>
            </a:extLst>
          </p:cNvPr>
          <p:cNvPicPr>
            <a:picLocks noChangeAspect="1"/>
          </p:cNvPicPr>
          <p:nvPr/>
        </p:nvPicPr>
        <p:blipFill rotWithShape="1">
          <a:blip r:embed="rId3"/>
          <a:srcRect b="18877"/>
          <a:stretch/>
        </p:blipFill>
        <p:spPr>
          <a:xfrm>
            <a:off x="3352800" y="1534665"/>
            <a:ext cx="5486400" cy="5248971"/>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BC39A5BF-FC86-92AE-60E8-1E6724E3CEB1}"/>
              </a:ext>
            </a:extLst>
          </p:cNvPr>
          <p:cNvSpPr txBox="1"/>
          <p:nvPr/>
        </p:nvSpPr>
        <p:spPr>
          <a:xfrm>
            <a:off x="9024439" y="1801104"/>
            <a:ext cx="2897436" cy="2246769"/>
          </a:xfrm>
          <a:prstGeom prst="rect">
            <a:avLst/>
          </a:prstGeom>
          <a:noFill/>
        </p:spPr>
        <p:txBody>
          <a:bodyPr wrap="square" rtlCol="0">
            <a:spAutoFit/>
          </a:bodyPr>
          <a:lstStyle/>
          <a:p>
            <a:pPr marL="342900" indent="-342900">
              <a:buFont typeface="Arial" panose="020B0604020202020204" pitchFamily="34" charset="0"/>
              <a:buChar char="•"/>
            </a:pPr>
            <a:r>
              <a:rPr lang="en-US" sz="2000" dirty="0"/>
              <a:t>1001 Suspended Pending Expulsion</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1002 Expulsion Reinstated</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b="0" dirty="0"/>
              <a:t>1090 No Sanction</a:t>
            </a:r>
            <a:endParaRPr lang="en-US" sz="2000" dirty="0"/>
          </a:p>
        </p:txBody>
      </p:sp>
    </p:spTree>
    <p:extLst>
      <p:ext uri="{BB962C8B-B14F-4D97-AF65-F5344CB8AC3E}">
        <p14:creationId xmlns:p14="http://schemas.microsoft.com/office/powerpoint/2010/main" val="6761672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3B68AD-E055-B3FC-C8A3-005C2D5CAB5A}"/>
              </a:ext>
            </a:extLst>
          </p:cNvPr>
          <p:cNvSpPr>
            <a:spLocks noGrp="1"/>
          </p:cNvSpPr>
          <p:nvPr>
            <p:ph type="sldNum" sz="quarter" idx="4"/>
          </p:nvPr>
        </p:nvSpPr>
        <p:spPr/>
        <p:txBody>
          <a:bodyPr/>
          <a:lstStyle/>
          <a:p>
            <a:fld id="{13A326F7-3D62-4D6D-AF51-CF772FE3461F}" type="slidenum">
              <a:rPr lang="en-US" smtClean="0"/>
              <a:pPr/>
              <a:t>32</a:t>
            </a:fld>
            <a:endParaRPr lang="en-US" dirty="0"/>
          </a:p>
        </p:txBody>
      </p:sp>
      <p:pic>
        <p:nvPicPr>
          <p:cNvPr id="6" name="Picture 5">
            <a:extLst>
              <a:ext uri="{FF2B5EF4-FFF2-40B4-BE49-F238E27FC236}">
                <a16:creationId xmlns:a16="http://schemas.microsoft.com/office/drawing/2014/main" id="{05127674-8436-59B0-CE8C-A0C0D93FD0EA}"/>
              </a:ext>
            </a:extLst>
          </p:cNvPr>
          <p:cNvPicPr>
            <a:picLocks noChangeAspect="1"/>
          </p:cNvPicPr>
          <p:nvPr/>
        </p:nvPicPr>
        <p:blipFill>
          <a:blip r:embed="rId3"/>
          <a:stretch>
            <a:fillRect/>
          </a:stretch>
        </p:blipFill>
        <p:spPr>
          <a:xfrm>
            <a:off x="3352800" y="1741297"/>
            <a:ext cx="5486400" cy="3870687"/>
          </a:xfrm>
          <a:prstGeom prst="rect">
            <a:avLst/>
          </a:prstGeom>
        </p:spPr>
      </p:pic>
    </p:spTree>
    <p:extLst>
      <p:ext uri="{BB962C8B-B14F-4D97-AF65-F5344CB8AC3E}">
        <p14:creationId xmlns:p14="http://schemas.microsoft.com/office/powerpoint/2010/main" val="10575217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58D21DA-B16D-65D2-BC38-4836760BC761}"/>
              </a:ext>
            </a:extLst>
          </p:cNvPr>
          <p:cNvSpPr>
            <a:spLocks noGrp="1"/>
          </p:cNvSpPr>
          <p:nvPr>
            <p:ph type="sldNum" sz="quarter" idx="4"/>
          </p:nvPr>
        </p:nvSpPr>
        <p:spPr/>
        <p:txBody>
          <a:bodyPr/>
          <a:lstStyle/>
          <a:p>
            <a:fld id="{13A326F7-3D62-4D6D-AF51-CF772FE3461F}" type="slidenum">
              <a:rPr lang="en-US" smtClean="0"/>
              <a:pPr/>
              <a:t>33</a:t>
            </a:fld>
            <a:endParaRPr lang="en-US" dirty="0"/>
          </a:p>
        </p:txBody>
      </p:sp>
      <p:pic>
        <p:nvPicPr>
          <p:cNvPr id="6" name="Picture 5">
            <a:extLst>
              <a:ext uri="{FF2B5EF4-FFF2-40B4-BE49-F238E27FC236}">
                <a16:creationId xmlns:a16="http://schemas.microsoft.com/office/drawing/2014/main" id="{416734BF-1F76-F0B4-2E00-B9CA45891DE4}"/>
              </a:ext>
            </a:extLst>
          </p:cNvPr>
          <p:cNvPicPr>
            <a:picLocks noChangeAspect="1"/>
          </p:cNvPicPr>
          <p:nvPr/>
        </p:nvPicPr>
        <p:blipFill>
          <a:blip r:embed="rId3"/>
          <a:stretch>
            <a:fillRect/>
          </a:stretch>
        </p:blipFill>
        <p:spPr>
          <a:xfrm>
            <a:off x="3352800" y="966081"/>
            <a:ext cx="5486400" cy="5709425"/>
          </a:xfrm>
          <a:prstGeom prst="rect">
            <a:avLst/>
          </a:prstGeom>
          <a:ln>
            <a:noFill/>
          </a:ln>
          <a:effectLst>
            <a:outerShdw blurRad="292100" dist="139700" dir="2700000" algn="tl" rotWithShape="0">
              <a:srgbClr val="333333">
                <a:alpha val="65000"/>
              </a:srgbClr>
            </a:outerShdw>
          </a:effectLst>
        </p:spPr>
      </p:pic>
      <p:sp>
        <p:nvSpPr>
          <p:cNvPr id="7" name="Rectangle: Rounded Corners 6">
            <a:extLst>
              <a:ext uri="{FF2B5EF4-FFF2-40B4-BE49-F238E27FC236}">
                <a16:creationId xmlns:a16="http://schemas.microsoft.com/office/drawing/2014/main" id="{55754936-1C9F-10F6-2E2C-2CCDABA1368E}"/>
              </a:ext>
            </a:extLst>
          </p:cNvPr>
          <p:cNvSpPr/>
          <p:nvPr/>
        </p:nvSpPr>
        <p:spPr>
          <a:xfrm>
            <a:off x="3352800" y="2853369"/>
            <a:ext cx="5486400" cy="275421"/>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24176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725570A-4320-C57A-1862-9C5EE65DE61E}"/>
              </a:ext>
            </a:extLst>
          </p:cNvPr>
          <p:cNvSpPr>
            <a:spLocks noGrp="1"/>
          </p:cNvSpPr>
          <p:nvPr>
            <p:ph type="sldNum" sz="quarter" idx="4"/>
          </p:nvPr>
        </p:nvSpPr>
        <p:spPr/>
        <p:txBody>
          <a:bodyPr/>
          <a:lstStyle/>
          <a:p>
            <a:fld id="{13A326F7-3D62-4D6D-AF51-CF772FE3461F}" type="slidenum">
              <a:rPr lang="en-US" smtClean="0"/>
              <a:pPr/>
              <a:t>34</a:t>
            </a:fld>
            <a:endParaRPr lang="en-US" dirty="0"/>
          </a:p>
        </p:txBody>
      </p:sp>
      <p:pic>
        <p:nvPicPr>
          <p:cNvPr id="6" name="Picture 5">
            <a:extLst>
              <a:ext uri="{FF2B5EF4-FFF2-40B4-BE49-F238E27FC236}">
                <a16:creationId xmlns:a16="http://schemas.microsoft.com/office/drawing/2014/main" id="{51242B08-A2E1-80C9-F272-272C3F27B670}"/>
              </a:ext>
            </a:extLst>
          </p:cNvPr>
          <p:cNvPicPr>
            <a:picLocks noChangeAspect="1"/>
          </p:cNvPicPr>
          <p:nvPr/>
        </p:nvPicPr>
        <p:blipFill>
          <a:blip r:embed="rId3"/>
          <a:stretch>
            <a:fillRect/>
          </a:stretch>
        </p:blipFill>
        <p:spPr>
          <a:xfrm>
            <a:off x="3352800" y="1474838"/>
            <a:ext cx="5486400" cy="538316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561059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6EB50-773E-51DD-8EE6-4D74DD42C6EE}"/>
              </a:ext>
            </a:extLst>
          </p:cNvPr>
          <p:cNvSpPr>
            <a:spLocks noGrp="1"/>
          </p:cNvSpPr>
          <p:nvPr>
            <p:ph type="title"/>
          </p:nvPr>
        </p:nvSpPr>
        <p:spPr/>
        <p:txBody>
          <a:bodyPr>
            <a:normAutofit fontScale="90000"/>
          </a:bodyPr>
          <a:lstStyle/>
          <a:p>
            <a:r>
              <a:rPr lang="en-US" dirty="0"/>
              <a:t>Possible Incident/Sanction</a:t>
            </a:r>
            <a:br>
              <a:rPr lang="en-US" dirty="0"/>
            </a:br>
            <a:r>
              <a:rPr lang="en-US" dirty="0"/>
              <a:t>Field Combinations</a:t>
            </a:r>
          </a:p>
        </p:txBody>
      </p:sp>
      <p:sp>
        <p:nvSpPr>
          <p:cNvPr id="4" name="Slide Number Placeholder 3">
            <a:extLst>
              <a:ext uri="{FF2B5EF4-FFF2-40B4-BE49-F238E27FC236}">
                <a16:creationId xmlns:a16="http://schemas.microsoft.com/office/drawing/2014/main" id="{377FBEA2-FC4B-AAB2-92BC-DD91A840C111}"/>
              </a:ext>
            </a:extLst>
          </p:cNvPr>
          <p:cNvSpPr>
            <a:spLocks noGrp="1"/>
          </p:cNvSpPr>
          <p:nvPr>
            <p:ph type="sldNum" sz="quarter" idx="4"/>
          </p:nvPr>
        </p:nvSpPr>
        <p:spPr/>
        <p:txBody>
          <a:bodyPr/>
          <a:lstStyle/>
          <a:p>
            <a:fld id="{13A326F7-3D62-4D6D-AF51-CF772FE3461F}" type="slidenum">
              <a:rPr lang="en-US" smtClean="0"/>
              <a:pPr/>
              <a:t>35</a:t>
            </a:fld>
            <a:endParaRPr lang="en-US" dirty="0"/>
          </a:p>
        </p:txBody>
      </p:sp>
      <p:pic>
        <p:nvPicPr>
          <p:cNvPr id="5" name="Picture 2">
            <a:extLst>
              <a:ext uri="{FF2B5EF4-FFF2-40B4-BE49-F238E27FC236}">
                <a16:creationId xmlns:a16="http://schemas.microsoft.com/office/drawing/2014/main" id="{CA22A680-0176-1B23-DECE-320AEC83D7E7}"/>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3321" b="-1"/>
          <a:stretch/>
        </p:blipFill>
        <p:spPr bwMode="auto">
          <a:xfrm>
            <a:off x="3595687" y="1737484"/>
            <a:ext cx="5000625" cy="209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a:extLst>
              <a:ext uri="{FF2B5EF4-FFF2-40B4-BE49-F238E27FC236}">
                <a16:creationId xmlns:a16="http://schemas.microsoft.com/office/drawing/2014/main" id="{3AF2E10D-DB60-7C2A-2713-6838E0F56C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5687" y="4043446"/>
            <a:ext cx="5229225"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3280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EDB10-81C1-6EE3-006F-65261D8263AC}"/>
              </a:ext>
            </a:extLst>
          </p:cNvPr>
          <p:cNvSpPr>
            <a:spLocks noGrp="1"/>
          </p:cNvSpPr>
          <p:nvPr>
            <p:ph type="title"/>
          </p:nvPr>
        </p:nvSpPr>
        <p:spPr/>
        <p:txBody>
          <a:bodyPr>
            <a:normAutofit fontScale="90000"/>
          </a:bodyPr>
          <a:lstStyle/>
          <a:p>
            <a:r>
              <a:rPr lang="en-US" b="1" dirty="0">
                <a:latin typeface="Arial" panose="020B0604020202020204" pitchFamily="34" charset="0"/>
                <a:cs typeface="Arial" panose="020B0604020202020204" pitchFamily="34" charset="0"/>
              </a:rPr>
              <a:t>Using Multiple Incident Type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and Sanction Type Fields</a:t>
            </a:r>
            <a:endParaRPr lang="en-US" dirty="0"/>
          </a:p>
        </p:txBody>
      </p:sp>
      <p:sp>
        <p:nvSpPr>
          <p:cNvPr id="4" name="Slide Number Placeholder 3">
            <a:extLst>
              <a:ext uri="{FF2B5EF4-FFF2-40B4-BE49-F238E27FC236}">
                <a16:creationId xmlns:a16="http://schemas.microsoft.com/office/drawing/2014/main" id="{01438D2E-89F3-6D95-EEC0-7D704CAE75F8}"/>
              </a:ext>
            </a:extLst>
          </p:cNvPr>
          <p:cNvSpPr>
            <a:spLocks noGrp="1"/>
          </p:cNvSpPr>
          <p:nvPr>
            <p:ph type="sldNum" sz="quarter" idx="4"/>
          </p:nvPr>
        </p:nvSpPr>
        <p:spPr/>
        <p:txBody>
          <a:bodyPr/>
          <a:lstStyle/>
          <a:p>
            <a:fld id="{13A326F7-3D62-4D6D-AF51-CF772FE3461F}" type="slidenum">
              <a:rPr lang="en-US" smtClean="0"/>
              <a:pPr/>
              <a:t>36</a:t>
            </a:fld>
            <a:endParaRPr lang="en-US" dirty="0"/>
          </a:p>
        </p:txBody>
      </p:sp>
      <p:sp>
        <p:nvSpPr>
          <p:cNvPr id="10" name="TextBox 9">
            <a:extLst>
              <a:ext uri="{FF2B5EF4-FFF2-40B4-BE49-F238E27FC236}">
                <a16:creationId xmlns:a16="http://schemas.microsoft.com/office/drawing/2014/main" id="{E6BC023A-3338-A5FE-0ECA-4A983ACC6CBD}"/>
              </a:ext>
            </a:extLst>
          </p:cNvPr>
          <p:cNvSpPr txBox="1"/>
          <p:nvPr/>
        </p:nvSpPr>
        <p:spPr>
          <a:xfrm>
            <a:off x="137160" y="1826826"/>
            <a:ext cx="1813792" cy="1754326"/>
          </a:xfrm>
          <a:prstGeom prst="rect">
            <a:avLst/>
          </a:prstGeom>
          <a:solidFill>
            <a:schemeClr val="accent5">
              <a:lumMod val="60000"/>
              <a:lumOff val="40000"/>
            </a:schemeClr>
          </a:solidFill>
          <a:effectLst>
            <a:outerShdw blurRad="50800" dist="38100" dir="8100000" algn="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b="1" dirty="0">
                <a:solidFill>
                  <a:schemeClr val="tx1"/>
                </a:solidFill>
                <a:sym typeface="Webdings" panose="05030102010509060703" pitchFamily="18" charset="2"/>
              </a:rPr>
              <a:t></a:t>
            </a:r>
            <a:r>
              <a:rPr lang="en-US" b="1" dirty="0">
                <a:solidFill>
                  <a:schemeClr val="tx1"/>
                </a:solidFill>
              </a:rPr>
              <a:t> TIP: </a:t>
            </a:r>
            <a:r>
              <a:rPr lang="en-US" dirty="0">
                <a:solidFill>
                  <a:schemeClr val="tx1"/>
                </a:solidFill>
              </a:rPr>
              <a:t>Download the </a:t>
            </a:r>
            <a:r>
              <a:rPr lang="fr-FR" dirty="0">
                <a:solidFill>
                  <a:schemeClr val="tx1"/>
                </a:solidFill>
                <a:hlinkClick r:id="rId3"/>
              </a:rPr>
              <a:t>Multiple Incident Types/Sanctions Guide</a:t>
            </a:r>
            <a:r>
              <a:rPr lang="en-US" dirty="0">
                <a:solidFill>
                  <a:schemeClr val="tx1"/>
                </a:solidFill>
                <a:hlinkClick r:id="rId3"/>
              </a:rPr>
              <a:t> PDF </a:t>
            </a:r>
            <a:r>
              <a:rPr lang="en-US" dirty="0">
                <a:solidFill>
                  <a:schemeClr val="tx1"/>
                </a:solidFill>
              </a:rPr>
              <a:t>from the Help Site</a:t>
            </a:r>
          </a:p>
        </p:txBody>
      </p:sp>
      <p:pic>
        <p:nvPicPr>
          <p:cNvPr id="13" name="Picture 12">
            <a:extLst>
              <a:ext uri="{FF2B5EF4-FFF2-40B4-BE49-F238E27FC236}">
                <a16:creationId xmlns:a16="http://schemas.microsoft.com/office/drawing/2014/main" id="{0F848617-14C6-FD68-6D10-2B97DF6224D2}"/>
              </a:ext>
            </a:extLst>
          </p:cNvPr>
          <p:cNvPicPr>
            <a:picLocks noChangeAspect="1"/>
          </p:cNvPicPr>
          <p:nvPr/>
        </p:nvPicPr>
        <p:blipFill rotWithShape="1">
          <a:blip r:embed="rId4"/>
          <a:srcRect t="687" b="17087"/>
          <a:stretch/>
        </p:blipFill>
        <p:spPr>
          <a:xfrm>
            <a:off x="2054744" y="1826826"/>
            <a:ext cx="9782122" cy="4666049"/>
          </a:xfrm>
          <a:prstGeom prst="rect">
            <a:avLst/>
          </a:prstGeom>
        </p:spPr>
      </p:pic>
    </p:spTree>
    <p:extLst>
      <p:ext uri="{BB962C8B-B14F-4D97-AF65-F5344CB8AC3E}">
        <p14:creationId xmlns:p14="http://schemas.microsoft.com/office/powerpoint/2010/main" val="35754100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80463-8D14-9148-4374-CE0589CD4E90}"/>
              </a:ext>
            </a:extLst>
          </p:cNvPr>
          <p:cNvSpPr>
            <a:spLocks noGrp="1"/>
          </p:cNvSpPr>
          <p:nvPr>
            <p:ph type="title"/>
          </p:nvPr>
        </p:nvSpPr>
        <p:spPr/>
        <p:txBody>
          <a:bodyPr/>
          <a:lstStyle/>
          <a:p>
            <a:r>
              <a:rPr lang="en-US" dirty="0"/>
              <a:t>School Based Arrest Flow Chart</a:t>
            </a:r>
          </a:p>
        </p:txBody>
      </p:sp>
      <p:sp>
        <p:nvSpPr>
          <p:cNvPr id="4" name="Slide Number Placeholder 3">
            <a:extLst>
              <a:ext uri="{FF2B5EF4-FFF2-40B4-BE49-F238E27FC236}">
                <a16:creationId xmlns:a16="http://schemas.microsoft.com/office/drawing/2014/main" id="{E848102F-1353-0945-CE90-D842F2597D24}"/>
              </a:ext>
            </a:extLst>
          </p:cNvPr>
          <p:cNvSpPr>
            <a:spLocks noGrp="1"/>
          </p:cNvSpPr>
          <p:nvPr>
            <p:ph type="sldNum" sz="quarter" idx="4"/>
          </p:nvPr>
        </p:nvSpPr>
        <p:spPr/>
        <p:txBody>
          <a:bodyPr/>
          <a:lstStyle/>
          <a:p>
            <a:fld id="{13A326F7-3D62-4D6D-AF51-CF772FE3461F}" type="slidenum">
              <a:rPr lang="en-US" smtClean="0"/>
              <a:pPr/>
              <a:t>37</a:t>
            </a:fld>
            <a:endParaRPr lang="en-US" dirty="0"/>
          </a:p>
        </p:txBody>
      </p:sp>
      <p:pic>
        <p:nvPicPr>
          <p:cNvPr id="6" name="Picture 5">
            <a:extLst>
              <a:ext uri="{FF2B5EF4-FFF2-40B4-BE49-F238E27FC236}">
                <a16:creationId xmlns:a16="http://schemas.microsoft.com/office/drawing/2014/main" id="{D2B3DDBC-EFA6-7316-30B6-6FADC030EEB6}"/>
              </a:ext>
            </a:extLst>
          </p:cNvPr>
          <p:cNvPicPr>
            <a:picLocks noChangeAspect="1"/>
          </p:cNvPicPr>
          <p:nvPr/>
        </p:nvPicPr>
        <p:blipFill>
          <a:blip r:embed="rId3"/>
          <a:stretch>
            <a:fillRect/>
          </a:stretch>
        </p:blipFill>
        <p:spPr>
          <a:xfrm>
            <a:off x="2456449" y="1586429"/>
            <a:ext cx="7279101" cy="5271571"/>
          </a:xfrm>
          <a:prstGeom prst="rect">
            <a:avLst/>
          </a:prstGeom>
        </p:spPr>
      </p:pic>
      <p:sp>
        <p:nvSpPr>
          <p:cNvPr id="7" name="TextBox 6">
            <a:extLst>
              <a:ext uri="{FF2B5EF4-FFF2-40B4-BE49-F238E27FC236}">
                <a16:creationId xmlns:a16="http://schemas.microsoft.com/office/drawing/2014/main" id="{BC1A18C6-29CB-E567-CA8E-F458BDC00BFA}"/>
              </a:ext>
            </a:extLst>
          </p:cNvPr>
          <p:cNvSpPr txBox="1"/>
          <p:nvPr/>
        </p:nvSpPr>
        <p:spPr>
          <a:xfrm>
            <a:off x="569892" y="1826826"/>
            <a:ext cx="1381060" cy="2031325"/>
          </a:xfrm>
          <a:prstGeom prst="rect">
            <a:avLst/>
          </a:prstGeom>
          <a:solidFill>
            <a:schemeClr val="accent5">
              <a:lumMod val="60000"/>
              <a:lumOff val="40000"/>
            </a:schemeClr>
          </a:solidFill>
          <a:effectLst>
            <a:outerShdw blurRad="50800" dist="38100" dir="8100000" algn="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b="1" dirty="0">
                <a:solidFill>
                  <a:schemeClr val="tx1"/>
                </a:solidFill>
                <a:sym typeface="Webdings" panose="05030102010509060703" pitchFamily="18" charset="2"/>
              </a:rPr>
              <a:t></a:t>
            </a:r>
            <a:r>
              <a:rPr lang="en-US" b="1" dirty="0">
                <a:solidFill>
                  <a:schemeClr val="tx1"/>
                </a:solidFill>
              </a:rPr>
              <a:t> TIP: </a:t>
            </a:r>
            <a:r>
              <a:rPr lang="en-US" dirty="0">
                <a:solidFill>
                  <a:schemeClr val="tx1"/>
                </a:solidFill>
              </a:rPr>
              <a:t>Download the </a:t>
            </a:r>
            <a:r>
              <a:rPr lang="en-US" dirty="0">
                <a:solidFill>
                  <a:schemeClr val="tx1"/>
                </a:solidFill>
                <a:hlinkClick r:id="rId4"/>
              </a:rPr>
              <a:t>Reporting Arrests PDF </a:t>
            </a:r>
            <a:r>
              <a:rPr lang="en-US" dirty="0">
                <a:solidFill>
                  <a:schemeClr val="tx1"/>
                </a:solidFill>
              </a:rPr>
              <a:t>from the Help Site</a:t>
            </a:r>
          </a:p>
        </p:txBody>
      </p:sp>
    </p:spTree>
    <p:extLst>
      <p:ext uri="{BB962C8B-B14F-4D97-AF65-F5344CB8AC3E}">
        <p14:creationId xmlns:p14="http://schemas.microsoft.com/office/powerpoint/2010/main" val="26956088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Arial"/>
                <a:cs typeface="Arial"/>
              </a:rPr>
              <a:t>Laws</a:t>
            </a:r>
          </a:p>
        </p:txBody>
      </p:sp>
      <p:sp>
        <p:nvSpPr>
          <p:cNvPr id="3" name="Content Placeholder 2"/>
          <p:cNvSpPr>
            <a:spLocks noGrp="1"/>
          </p:cNvSpPr>
          <p:nvPr>
            <p:ph idx="1"/>
          </p:nvPr>
        </p:nvSpPr>
        <p:spPr>
          <a:xfrm>
            <a:off x="793214" y="1600202"/>
            <a:ext cx="10708396" cy="4646362"/>
          </a:xfrm>
        </p:spPr>
        <p:txBody>
          <a:bodyPr>
            <a:normAutofit fontScale="92500"/>
          </a:bodyPr>
          <a:lstStyle/>
          <a:p>
            <a:r>
              <a:rPr lang="en-US" dirty="0">
                <a:cs typeface="Arial"/>
              </a:rPr>
              <a:t>CT General Statutes Sec. 10-233d. Expulsion of pupils</a:t>
            </a:r>
          </a:p>
          <a:p>
            <a:pPr lvl="1"/>
            <a:r>
              <a:rPr lang="en-US" sz="2800" dirty="0"/>
              <a:t> LEAs are required to offer an alternative educational opportunity to (1) any student under 16 years old who has been expelled (regardless of the reason); and (2) any student between 16-18 years old who has been expelled for the first time and wishes to continue his or her education  shall be offered such an alternative educational opportunity if he or she complies with conditions established by his or her local or regional board of education</a:t>
            </a:r>
          </a:p>
          <a:p>
            <a:pPr lvl="1"/>
            <a:r>
              <a:rPr lang="en-US" dirty="0"/>
              <a:t>Reporting District Review:</a:t>
            </a:r>
          </a:p>
          <a:p>
            <a:pPr lvl="2"/>
            <a:r>
              <a:rPr lang="en-US" sz="2400" dirty="0"/>
              <a:t>ED166 Report</a:t>
            </a:r>
          </a:p>
          <a:p>
            <a:pPr lvl="2"/>
            <a:r>
              <a:rPr lang="en-US" sz="2400" dirty="0"/>
              <a:t>Alternative Education information linked from the Help Site</a:t>
            </a:r>
          </a:p>
          <a:p>
            <a:pPr lvl="1"/>
            <a:endParaRPr lang="en-US" dirty="0"/>
          </a:p>
          <a:p>
            <a:pPr lvl="1"/>
            <a:endParaRPr lang="en-US" dirty="0"/>
          </a:p>
          <a:p>
            <a:endParaRPr lang="en-US" dirty="0">
              <a:latin typeface="Arial"/>
              <a:cs typeface="Arial"/>
              <a:sym typeface="Wingdings" pitchFamily="2" charset="2"/>
            </a:endParaRPr>
          </a:p>
        </p:txBody>
      </p:sp>
      <p:sp>
        <p:nvSpPr>
          <p:cNvPr id="7" name="Slide Number Placeholder 6">
            <a:extLst>
              <a:ext uri="{FF2B5EF4-FFF2-40B4-BE49-F238E27FC236}">
                <a16:creationId xmlns:a16="http://schemas.microsoft.com/office/drawing/2014/main" id="{DA5866D6-9A63-DCE7-3690-6E8D64C39036}"/>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4F2258D-CF54-2C4E-9726-8648A0B8DDCC}" type="slidenum">
              <a:rPr lang="en-US" smtClean="0"/>
              <a:pPr/>
              <a:t>38</a:t>
            </a:fld>
            <a:endParaRPr lang="en-US" dirty="0"/>
          </a:p>
        </p:txBody>
      </p:sp>
      <p:sp>
        <p:nvSpPr>
          <p:cNvPr id="8" name="TextBox 7">
            <a:extLst>
              <a:ext uri="{FF2B5EF4-FFF2-40B4-BE49-F238E27FC236}">
                <a16:creationId xmlns:a16="http://schemas.microsoft.com/office/drawing/2014/main" id="{5B95F7BA-7D25-5E4C-585B-0E926FBE7F40}"/>
              </a:ext>
            </a:extLst>
          </p:cNvPr>
          <p:cNvSpPr txBox="1"/>
          <p:nvPr/>
        </p:nvSpPr>
        <p:spPr>
          <a:xfrm>
            <a:off x="7724969" y="4796133"/>
            <a:ext cx="3459297" cy="923330"/>
          </a:xfrm>
          <a:prstGeom prst="rect">
            <a:avLst/>
          </a:prstGeom>
          <a:solidFill>
            <a:schemeClr val="bg2"/>
          </a:solidFill>
          <a:ln w="28575">
            <a:solidFill>
              <a:schemeClr val="accent1"/>
            </a:solidFill>
          </a:ln>
        </p:spPr>
        <p:txBody>
          <a:bodyPr wrap="square" rtlCol="0">
            <a:spAutoFit/>
          </a:bodyPr>
          <a:lstStyle/>
          <a:p>
            <a:pPr algn="ctr"/>
            <a:r>
              <a:rPr lang="en-US" dirty="0"/>
              <a:t>More information on Reporting District Review items is available in the Phase 2 Training </a:t>
            </a:r>
          </a:p>
        </p:txBody>
      </p:sp>
    </p:spTree>
    <p:extLst>
      <p:ext uri="{BB962C8B-B14F-4D97-AF65-F5344CB8AC3E}">
        <p14:creationId xmlns:p14="http://schemas.microsoft.com/office/powerpoint/2010/main" val="29698730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Arial"/>
                <a:cs typeface="Arial"/>
              </a:rPr>
              <a:t>Laws</a:t>
            </a:r>
          </a:p>
        </p:txBody>
      </p:sp>
      <p:sp>
        <p:nvSpPr>
          <p:cNvPr id="3" name="Content Placeholder 2"/>
          <p:cNvSpPr>
            <a:spLocks noGrp="1"/>
          </p:cNvSpPr>
          <p:nvPr>
            <p:ph idx="1"/>
          </p:nvPr>
        </p:nvSpPr>
        <p:spPr>
          <a:xfrm>
            <a:off x="1981200" y="1600201"/>
            <a:ext cx="8229600" cy="4120947"/>
          </a:xfrm>
        </p:spPr>
        <p:txBody>
          <a:bodyPr>
            <a:normAutofit/>
          </a:bodyPr>
          <a:lstStyle/>
          <a:p>
            <a:r>
              <a:rPr lang="en-US" dirty="0">
                <a:latin typeface="Arial"/>
                <a:cs typeface="Arial"/>
              </a:rPr>
              <a:t>CT General Statutes Sec. 10-233 (a-n) - Suspension of Pupils</a:t>
            </a:r>
          </a:p>
          <a:p>
            <a:pPr lvl="1"/>
            <a:r>
              <a:rPr lang="en-US" dirty="0"/>
              <a:t>Defines Removal (90-minute rule), In-School Suspension, Suspension (Out of School), Expulsion and School-Sponsored Activities</a:t>
            </a:r>
          </a:p>
          <a:p>
            <a:pPr lvl="1"/>
            <a:r>
              <a:rPr lang="en-US" dirty="0"/>
              <a:t>Resources: ED166 Data Exceptions</a:t>
            </a:r>
          </a:p>
          <a:p>
            <a:pPr lvl="1"/>
            <a:endParaRPr lang="en-US" dirty="0"/>
          </a:p>
          <a:p>
            <a:pPr lvl="1"/>
            <a:endParaRPr lang="en-US" dirty="0"/>
          </a:p>
          <a:p>
            <a:endParaRPr lang="en-US" dirty="0">
              <a:latin typeface="Arial"/>
              <a:cs typeface="Arial"/>
              <a:sym typeface="Wingdings" pitchFamily="2" charset="2"/>
            </a:endParaRPr>
          </a:p>
        </p:txBody>
      </p:sp>
      <p:sp>
        <p:nvSpPr>
          <p:cNvPr id="7" name="Slide Number Placeholder 6">
            <a:extLst>
              <a:ext uri="{FF2B5EF4-FFF2-40B4-BE49-F238E27FC236}">
                <a16:creationId xmlns:a16="http://schemas.microsoft.com/office/drawing/2014/main" id="{24342AD6-56C5-ECD5-FCC2-F7FC6CABA3DC}"/>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4F2258D-CF54-2C4E-9726-8648A0B8DDCC}" type="slidenum">
              <a:rPr lang="en-US" smtClean="0"/>
              <a:pPr/>
              <a:t>39</a:t>
            </a:fld>
            <a:endParaRPr lang="en-US" dirty="0"/>
          </a:p>
        </p:txBody>
      </p:sp>
    </p:spTree>
    <p:extLst>
      <p:ext uri="{BB962C8B-B14F-4D97-AF65-F5344CB8AC3E}">
        <p14:creationId xmlns:p14="http://schemas.microsoft.com/office/powerpoint/2010/main" val="19899289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Arial"/>
                <a:cs typeface="Arial"/>
              </a:rPr>
              <a:t>Laws</a:t>
            </a:r>
          </a:p>
        </p:txBody>
      </p:sp>
      <p:sp>
        <p:nvSpPr>
          <p:cNvPr id="3" name="Content Placeholder 2"/>
          <p:cNvSpPr>
            <a:spLocks noGrp="1"/>
          </p:cNvSpPr>
          <p:nvPr>
            <p:ph idx="1"/>
          </p:nvPr>
        </p:nvSpPr>
        <p:spPr>
          <a:xfrm>
            <a:off x="1981200" y="1600201"/>
            <a:ext cx="8229600" cy="4120947"/>
          </a:xfrm>
        </p:spPr>
        <p:txBody>
          <a:bodyPr>
            <a:normAutofit/>
          </a:bodyPr>
          <a:lstStyle/>
          <a:p>
            <a:r>
              <a:rPr lang="en-US" dirty="0">
                <a:latin typeface="Arial"/>
                <a:cs typeface="Arial"/>
              </a:rPr>
              <a:t>Public Act No. 15-168 - An Act Concerning Collaboration Between Boards of Education and School Resource Officers and the Collection and Reporting of Data on School-Based Arrests</a:t>
            </a:r>
          </a:p>
          <a:p>
            <a:pPr lvl="1"/>
            <a:r>
              <a:rPr lang="en-US" dirty="0"/>
              <a:t> "School-based arrest" means an arrest of a student for conduct of such student on school property or at a school-sponsored event. </a:t>
            </a:r>
          </a:p>
          <a:p>
            <a:pPr lvl="1"/>
            <a:r>
              <a:rPr lang="en-US" dirty="0"/>
              <a:t>Resources: Reporting Arrests flow chart, Data Exceptions, Report</a:t>
            </a:r>
          </a:p>
          <a:p>
            <a:endParaRPr lang="en-US" dirty="0">
              <a:latin typeface="Arial"/>
              <a:cs typeface="Arial"/>
              <a:sym typeface="Wingdings" pitchFamily="2" charset="2"/>
            </a:endParaRPr>
          </a:p>
        </p:txBody>
      </p:sp>
      <p:sp>
        <p:nvSpPr>
          <p:cNvPr id="7" name="Slide Number Placeholder 6">
            <a:extLst>
              <a:ext uri="{FF2B5EF4-FFF2-40B4-BE49-F238E27FC236}">
                <a16:creationId xmlns:a16="http://schemas.microsoft.com/office/drawing/2014/main" id="{0D6F2665-F3B7-76AC-56F6-B416344865C4}"/>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4F2258D-CF54-2C4E-9726-8648A0B8DDCC}" type="slidenum">
              <a:rPr lang="en-US" smtClean="0"/>
              <a:pPr/>
              <a:t>40</a:t>
            </a:fld>
            <a:endParaRPr lang="en-US" dirty="0"/>
          </a:p>
        </p:txBody>
      </p:sp>
    </p:spTree>
    <p:extLst>
      <p:ext uri="{BB962C8B-B14F-4D97-AF65-F5344CB8AC3E}">
        <p14:creationId xmlns:p14="http://schemas.microsoft.com/office/powerpoint/2010/main" val="22036295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Arial"/>
                <a:cs typeface="Arial"/>
              </a:rPr>
              <a:t>Laws</a:t>
            </a:r>
          </a:p>
        </p:txBody>
      </p:sp>
      <p:sp>
        <p:nvSpPr>
          <p:cNvPr id="3" name="Content Placeholder 2"/>
          <p:cNvSpPr>
            <a:spLocks noGrp="1"/>
          </p:cNvSpPr>
          <p:nvPr>
            <p:ph idx="1"/>
          </p:nvPr>
        </p:nvSpPr>
        <p:spPr>
          <a:xfrm>
            <a:off x="1465243" y="1600201"/>
            <a:ext cx="9298237" cy="4217206"/>
          </a:xfrm>
        </p:spPr>
        <p:txBody>
          <a:bodyPr>
            <a:normAutofit/>
          </a:bodyPr>
          <a:lstStyle/>
          <a:p>
            <a:r>
              <a:rPr lang="en-US" sz="2400" b="0" i="0" dirty="0">
                <a:solidFill>
                  <a:srgbClr val="000000"/>
                </a:solidFill>
                <a:effectLst/>
                <a:latin typeface="Aptos" panose="020B0004020202020204" pitchFamily="34" charset="0"/>
              </a:rPr>
              <a:t>Public Act 24-45 Sec. 14 revises the standard for determining when a school may issue an out-of-school suspension for Kindergarten through Grade Two students.  An out-of-school suspension is permissible only if it is determined that it is necessary based on evidence that the student’s conduct (on school grounds) constitutes behavior that </a:t>
            </a:r>
            <a:r>
              <a:rPr lang="en-US" sz="2400" b="1" i="0" dirty="0">
                <a:solidFill>
                  <a:srgbClr val="000000"/>
                </a:solidFill>
                <a:effectLst/>
                <a:latin typeface="Aptos" panose="020B0004020202020204" pitchFamily="34" charset="0"/>
              </a:rPr>
              <a:t>causes physical harm</a:t>
            </a:r>
            <a:r>
              <a:rPr lang="en-US" sz="2400" b="0" i="0" dirty="0">
                <a:solidFill>
                  <a:srgbClr val="000000"/>
                </a:solidFill>
                <a:effectLst/>
                <a:latin typeface="Aptos" panose="020B0004020202020204" pitchFamily="34" charset="0"/>
              </a:rPr>
              <a:t>. School suspensions for such students cannot exceed </a:t>
            </a:r>
            <a:r>
              <a:rPr lang="en-US" sz="2400" b="1" i="0" dirty="0">
                <a:solidFill>
                  <a:srgbClr val="000000"/>
                </a:solidFill>
                <a:effectLst/>
                <a:latin typeface="Aptos" panose="020B0004020202020204" pitchFamily="34" charset="0"/>
              </a:rPr>
              <a:t>five</a:t>
            </a:r>
            <a:r>
              <a:rPr lang="en-US" sz="2400" b="0" i="0" dirty="0">
                <a:solidFill>
                  <a:srgbClr val="000000"/>
                </a:solidFill>
                <a:effectLst/>
                <a:latin typeface="Aptos" panose="020B0004020202020204" pitchFamily="34" charset="0"/>
              </a:rPr>
              <a:t> consecutive school days.</a:t>
            </a:r>
            <a:endParaRPr lang="en-US" sz="2400" dirty="0">
              <a:highlight>
                <a:srgbClr val="FFFF00"/>
              </a:highlight>
              <a:cs typeface="Arial"/>
            </a:endParaRPr>
          </a:p>
          <a:p>
            <a:pPr marL="457200" lvl="1" indent="0">
              <a:buNone/>
            </a:pPr>
            <a:endParaRPr lang="en-US" dirty="0"/>
          </a:p>
          <a:p>
            <a:endParaRPr lang="en-US" dirty="0">
              <a:latin typeface="Arial"/>
              <a:cs typeface="Arial"/>
              <a:sym typeface="Wingdings" pitchFamily="2" charset="2"/>
            </a:endParaRPr>
          </a:p>
        </p:txBody>
      </p:sp>
      <p:sp>
        <p:nvSpPr>
          <p:cNvPr id="7" name="Slide Number Placeholder 6">
            <a:extLst>
              <a:ext uri="{FF2B5EF4-FFF2-40B4-BE49-F238E27FC236}">
                <a16:creationId xmlns:a16="http://schemas.microsoft.com/office/drawing/2014/main" id="{2D3D3C11-5BE3-891F-F4DD-1BB4903A35A6}"/>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4F2258D-CF54-2C4E-9726-8648A0B8DDCC}" type="slidenum">
              <a:rPr lang="en-US" smtClean="0"/>
              <a:pPr/>
              <a:t>41</a:t>
            </a:fld>
            <a:endParaRPr lang="en-US" dirty="0"/>
          </a:p>
        </p:txBody>
      </p:sp>
    </p:spTree>
    <p:extLst>
      <p:ext uri="{BB962C8B-B14F-4D97-AF65-F5344CB8AC3E}">
        <p14:creationId xmlns:p14="http://schemas.microsoft.com/office/powerpoint/2010/main" val="7125860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Arial"/>
                <a:cs typeface="Arial"/>
              </a:rPr>
              <a:t>Help Site - Home</a:t>
            </a:r>
          </a:p>
        </p:txBody>
      </p:sp>
      <p:sp>
        <p:nvSpPr>
          <p:cNvPr id="4" name="Slide Number Placeholder 3">
            <a:extLst>
              <a:ext uri="{FF2B5EF4-FFF2-40B4-BE49-F238E27FC236}">
                <a16:creationId xmlns:a16="http://schemas.microsoft.com/office/drawing/2014/main" id="{71B3F132-8009-8F4C-5A0B-FA586B7E97E4}"/>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4F2258D-CF54-2C4E-9726-8648A0B8DDCC}" type="slidenum">
              <a:rPr lang="en-US" smtClean="0"/>
              <a:pPr/>
              <a:t>42</a:t>
            </a:fld>
            <a:endParaRPr lang="en-US" dirty="0"/>
          </a:p>
        </p:txBody>
      </p:sp>
      <p:sp>
        <p:nvSpPr>
          <p:cNvPr id="8" name="TextBox 7"/>
          <p:cNvSpPr txBox="1"/>
          <p:nvPr/>
        </p:nvSpPr>
        <p:spPr>
          <a:xfrm>
            <a:off x="229390" y="6166270"/>
            <a:ext cx="11591709" cy="923330"/>
          </a:xfrm>
          <a:prstGeom prst="rect">
            <a:avLst/>
          </a:prstGeom>
          <a:noFill/>
        </p:spPr>
        <p:txBody>
          <a:bodyPr wrap="square" rtlCol="0">
            <a:spAutoFit/>
          </a:bodyPr>
          <a:lstStyle/>
          <a:p>
            <a:pPr algn="ctr"/>
            <a:r>
              <a:rPr lang="en-US" dirty="0"/>
              <a:t>url: </a:t>
            </a:r>
            <a:r>
              <a:rPr lang="en-US" dirty="0">
                <a:hlinkClick r:id="rId3"/>
              </a:rPr>
              <a:t>https://portal.ct.gov/SDE/Performance/Data-Collection-Help-Sites/ED166-Help-Site </a:t>
            </a:r>
            <a:r>
              <a:rPr lang="en-US" dirty="0"/>
              <a:t> </a:t>
            </a:r>
            <a:br>
              <a:rPr lang="en-US" dirty="0"/>
            </a:br>
            <a:r>
              <a:rPr lang="en-US" dirty="0"/>
              <a:t>or go to </a:t>
            </a:r>
            <a:r>
              <a:rPr lang="en-US" dirty="0">
                <a:hlinkClick r:id="rId4"/>
              </a:rPr>
              <a:t>https://portal.ct.gov/SDE</a:t>
            </a:r>
            <a:r>
              <a:rPr lang="en-US" dirty="0"/>
              <a:t> and search for </a:t>
            </a:r>
            <a:r>
              <a:rPr lang="en-US" b="1" dirty="0"/>
              <a:t>ED166</a:t>
            </a:r>
          </a:p>
          <a:p>
            <a:pPr marL="285750" indent="-285750" algn="ctr">
              <a:buFont typeface="Arial" panose="020B0604020202020204" pitchFamily="34" charset="0"/>
              <a:buChar char="•"/>
            </a:pPr>
            <a:endParaRPr lang="en-US" dirty="0"/>
          </a:p>
        </p:txBody>
      </p:sp>
      <p:pic>
        <p:nvPicPr>
          <p:cNvPr id="5" name="Picture 4">
            <a:extLst>
              <a:ext uri="{FF2B5EF4-FFF2-40B4-BE49-F238E27FC236}">
                <a16:creationId xmlns:a16="http://schemas.microsoft.com/office/drawing/2014/main" id="{03EDDFD2-22A1-F99D-B2AF-2F843305B8ED}"/>
              </a:ext>
            </a:extLst>
          </p:cNvPr>
          <p:cNvPicPr>
            <a:picLocks noChangeAspect="1"/>
          </p:cNvPicPr>
          <p:nvPr/>
        </p:nvPicPr>
        <p:blipFill>
          <a:blip r:embed="rId5"/>
          <a:stretch>
            <a:fillRect/>
          </a:stretch>
        </p:blipFill>
        <p:spPr>
          <a:xfrm>
            <a:off x="2396952" y="1464945"/>
            <a:ext cx="7365503" cy="4424601"/>
          </a:xfrm>
          <a:prstGeom prst="rect">
            <a:avLst/>
          </a:prstGeom>
        </p:spPr>
      </p:pic>
    </p:spTree>
    <p:extLst>
      <p:ext uri="{BB962C8B-B14F-4D97-AF65-F5344CB8AC3E}">
        <p14:creationId xmlns:p14="http://schemas.microsoft.com/office/powerpoint/2010/main" val="29708144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Content Placeholder 18">
            <a:extLst>
              <a:ext uri="{FF2B5EF4-FFF2-40B4-BE49-F238E27FC236}">
                <a16:creationId xmlns:a16="http://schemas.microsoft.com/office/drawing/2014/main" id="{C619BEE2-907D-8604-7B63-9DAA392D1CDC}"/>
              </a:ext>
            </a:extLst>
          </p:cNvPr>
          <p:cNvPicPr>
            <a:picLocks noGrp="1" noChangeAspect="1"/>
          </p:cNvPicPr>
          <p:nvPr>
            <p:ph sz="half" idx="2"/>
          </p:nvPr>
        </p:nvPicPr>
        <p:blipFill>
          <a:blip r:embed="rId3"/>
          <a:stretch>
            <a:fillRect/>
          </a:stretch>
        </p:blipFill>
        <p:spPr>
          <a:xfrm>
            <a:off x="4358860" y="1798706"/>
            <a:ext cx="3101541" cy="4876800"/>
          </a:xfrm>
        </p:spPr>
      </p:pic>
      <p:sp>
        <p:nvSpPr>
          <p:cNvPr id="5" name="Title 4">
            <a:extLst>
              <a:ext uri="{FF2B5EF4-FFF2-40B4-BE49-F238E27FC236}">
                <a16:creationId xmlns:a16="http://schemas.microsoft.com/office/drawing/2014/main" id="{67F9E363-8938-12DA-C602-D78F75BCDB1D}"/>
              </a:ext>
            </a:extLst>
          </p:cNvPr>
          <p:cNvSpPr>
            <a:spLocks noGrp="1"/>
          </p:cNvSpPr>
          <p:nvPr>
            <p:ph type="title"/>
          </p:nvPr>
        </p:nvSpPr>
        <p:spPr/>
        <p:txBody>
          <a:bodyPr/>
          <a:lstStyle/>
          <a:p>
            <a:r>
              <a:rPr lang="en-US" dirty="0"/>
              <a:t>Help Site - Documentation</a:t>
            </a:r>
          </a:p>
        </p:txBody>
      </p:sp>
      <p:sp>
        <p:nvSpPr>
          <p:cNvPr id="4" name="Slide Number Placeholder 3">
            <a:extLst>
              <a:ext uri="{FF2B5EF4-FFF2-40B4-BE49-F238E27FC236}">
                <a16:creationId xmlns:a16="http://schemas.microsoft.com/office/drawing/2014/main" id="{0C2C555A-6774-AE19-F180-671986EC2C9B}"/>
              </a:ext>
            </a:extLst>
          </p:cNvPr>
          <p:cNvSpPr>
            <a:spLocks noGrp="1"/>
          </p:cNvSpPr>
          <p:nvPr>
            <p:ph type="sldNum" sz="quarter" idx="4"/>
          </p:nvPr>
        </p:nvSpPr>
        <p:spPr/>
        <p:txBody>
          <a:bodyPr/>
          <a:lstStyle/>
          <a:p>
            <a:fld id="{13A326F7-3D62-4D6D-AF51-CF772FE3461F}" type="slidenum">
              <a:rPr lang="en-US" smtClean="0"/>
              <a:pPr/>
              <a:t>43</a:t>
            </a:fld>
            <a:endParaRPr lang="en-US" dirty="0"/>
          </a:p>
        </p:txBody>
      </p:sp>
      <p:pic>
        <p:nvPicPr>
          <p:cNvPr id="17" name="Content Placeholder 16">
            <a:extLst>
              <a:ext uri="{FF2B5EF4-FFF2-40B4-BE49-F238E27FC236}">
                <a16:creationId xmlns:a16="http://schemas.microsoft.com/office/drawing/2014/main" id="{D71CA510-2E9F-9F1E-5A83-FFABF9976618}"/>
              </a:ext>
            </a:extLst>
          </p:cNvPr>
          <p:cNvPicPr>
            <a:picLocks noGrp="1" noChangeAspect="1"/>
          </p:cNvPicPr>
          <p:nvPr>
            <p:ph sz="half" idx="1"/>
          </p:nvPr>
        </p:nvPicPr>
        <p:blipFill>
          <a:blip r:embed="rId4"/>
          <a:stretch>
            <a:fillRect/>
          </a:stretch>
        </p:blipFill>
        <p:spPr>
          <a:xfrm>
            <a:off x="802450" y="1798706"/>
            <a:ext cx="3049294" cy="4876800"/>
          </a:xfrm>
        </p:spPr>
      </p:pic>
      <p:pic>
        <p:nvPicPr>
          <p:cNvPr id="21" name="Picture 20">
            <a:extLst>
              <a:ext uri="{FF2B5EF4-FFF2-40B4-BE49-F238E27FC236}">
                <a16:creationId xmlns:a16="http://schemas.microsoft.com/office/drawing/2014/main" id="{D73180E9-9941-6B54-AD10-3FBAF996003D}"/>
              </a:ext>
            </a:extLst>
          </p:cNvPr>
          <p:cNvPicPr>
            <a:picLocks noChangeAspect="1"/>
          </p:cNvPicPr>
          <p:nvPr/>
        </p:nvPicPr>
        <p:blipFill>
          <a:blip r:embed="rId5"/>
          <a:stretch>
            <a:fillRect/>
          </a:stretch>
        </p:blipFill>
        <p:spPr>
          <a:xfrm>
            <a:off x="8184516" y="1785900"/>
            <a:ext cx="3361161" cy="1320857"/>
          </a:xfrm>
          <a:prstGeom prst="rect">
            <a:avLst/>
          </a:prstGeom>
        </p:spPr>
      </p:pic>
    </p:spTree>
    <p:extLst>
      <p:ext uri="{BB962C8B-B14F-4D97-AF65-F5344CB8AC3E}">
        <p14:creationId xmlns:p14="http://schemas.microsoft.com/office/powerpoint/2010/main" val="12960763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9427F-E04F-971D-F558-5602D29B01E6}"/>
              </a:ext>
            </a:extLst>
          </p:cNvPr>
          <p:cNvSpPr>
            <a:spLocks noGrp="1"/>
          </p:cNvSpPr>
          <p:nvPr>
            <p:ph type="title"/>
          </p:nvPr>
        </p:nvSpPr>
        <p:spPr/>
        <p:txBody>
          <a:bodyPr>
            <a:normAutofit/>
          </a:bodyPr>
          <a:lstStyle/>
          <a:p>
            <a:r>
              <a:rPr lang="en-US" dirty="0"/>
              <a:t>Help Site - Frequently Asked Questions</a:t>
            </a:r>
          </a:p>
        </p:txBody>
      </p:sp>
      <p:pic>
        <p:nvPicPr>
          <p:cNvPr id="6" name="Content Placeholder 5">
            <a:extLst>
              <a:ext uri="{FF2B5EF4-FFF2-40B4-BE49-F238E27FC236}">
                <a16:creationId xmlns:a16="http://schemas.microsoft.com/office/drawing/2014/main" id="{DB0E7824-AFBC-A3AC-564F-36C76F653F38}"/>
              </a:ext>
            </a:extLst>
          </p:cNvPr>
          <p:cNvPicPr>
            <a:picLocks noGrp="1" noChangeAspect="1"/>
          </p:cNvPicPr>
          <p:nvPr>
            <p:ph idx="1"/>
          </p:nvPr>
        </p:nvPicPr>
        <p:blipFill>
          <a:blip r:embed="rId3"/>
          <a:stretch>
            <a:fillRect/>
          </a:stretch>
        </p:blipFill>
        <p:spPr>
          <a:xfrm>
            <a:off x="3665608" y="1825625"/>
            <a:ext cx="4860784" cy="4876800"/>
          </a:xfrm>
        </p:spPr>
      </p:pic>
      <p:sp>
        <p:nvSpPr>
          <p:cNvPr id="4" name="Slide Number Placeholder 3">
            <a:extLst>
              <a:ext uri="{FF2B5EF4-FFF2-40B4-BE49-F238E27FC236}">
                <a16:creationId xmlns:a16="http://schemas.microsoft.com/office/drawing/2014/main" id="{AA823971-2954-46D1-589A-3C1B2AC5BF91}"/>
              </a:ext>
            </a:extLst>
          </p:cNvPr>
          <p:cNvSpPr>
            <a:spLocks noGrp="1"/>
          </p:cNvSpPr>
          <p:nvPr>
            <p:ph type="sldNum" sz="quarter" idx="4"/>
          </p:nvPr>
        </p:nvSpPr>
        <p:spPr/>
        <p:txBody>
          <a:bodyPr/>
          <a:lstStyle/>
          <a:p>
            <a:fld id="{13A326F7-3D62-4D6D-AF51-CF772FE3461F}" type="slidenum">
              <a:rPr lang="en-US" smtClean="0"/>
              <a:pPr/>
              <a:t>44</a:t>
            </a:fld>
            <a:endParaRPr lang="en-US" dirty="0"/>
          </a:p>
        </p:txBody>
      </p:sp>
    </p:spTree>
    <p:extLst>
      <p:ext uri="{BB962C8B-B14F-4D97-AF65-F5344CB8AC3E}">
        <p14:creationId xmlns:p14="http://schemas.microsoft.com/office/powerpoint/2010/main" val="11294625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038DC-0B37-B040-D533-FAC723AEA371}"/>
              </a:ext>
            </a:extLst>
          </p:cNvPr>
          <p:cNvSpPr>
            <a:spLocks noGrp="1"/>
          </p:cNvSpPr>
          <p:nvPr>
            <p:ph type="title"/>
          </p:nvPr>
        </p:nvSpPr>
        <p:spPr/>
        <p:txBody>
          <a:bodyPr/>
          <a:lstStyle/>
          <a:p>
            <a:r>
              <a:rPr lang="en-US" dirty="0"/>
              <a:t>Help Site - Links</a:t>
            </a:r>
          </a:p>
        </p:txBody>
      </p:sp>
      <p:pic>
        <p:nvPicPr>
          <p:cNvPr id="8" name="Content Placeholder 7">
            <a:extLst>
              <a:ext uri="{FF2B5EF4-FFF2-40B4-BE49-F238E27FC236}">
                <a16:creationId xmlns:a16="http://schemas.microsoft.com/office/drawing/2014/main" id="{9E1485C7-2CDC-44AE-174E-5CED978732CC}"/>
              </a:ext>
            </a:extLst>
          </p:cNvPr>
          <p:cNvPicPr>
            <a:picLocks noGrp="1" noChangeAspect="1"/>
          </p:cNvPicPr>
          <p:nvPr>
            <p:ph idx="1"/>
          </p:nvPr>
        </p:nvPicPr>
        <p:blipFill>
          <a:blip r:embed="rId3"/>
          <a:stretch>
            <a:fillRect/>
          </a:stretch>
        </p:blipFill>
        <p:spPr>
          <a:xfrm>
            <a:off x="3252787" y="1888570"/>
            <a:ext cx="5686425" cy="3781425"/>
          </a:xfrm>
        </p:spPr>
      </p:pic>
      <p:sp>
        <p:nvSpPr>
          <p:cNvPr id="4" name="Slide Number Placeholder 3">
            <a:extLst>
              <a:ext uri="{FF2B5EF4-FFF2-40B4-BE49-F238E27FC236}">
                <a16:creationId xmlns:a16="http://schemas.microsoft.com/office/drawing/2014/main" id="{F83C391C-26E9-6379-764B-3CF3766BEA70}"/>
              </a:ext>
            </a:extLst>
          </p:cNvPr>
          <p:cNvSpPr>
            <a:spLocks noGrp="1"/>
          </p:cNvSpPr>
          <p:nvPr>
            <p:ph type="sldNum" sz="quarter" idx="4"/>
          </p:nvPr>
        </p:nvSpPr>
        <p:spPr/>
        <p:txBody>
          <a:bodyPr/>
          <a:lstStyle/>
          <a:p>
            <a:fld id="{13A326F7-3D62-4D6D-AF51-CF772FE3461F}" type="slidenum">
              <a:rPr lang="en-US" smtClean="0"/>
              <a:pPr/>
              <a:t>45</a:t>
            </a:fld>
            <a:endParaRPr lang="en-US" dirty="0"/>
          </a:p>
        </p:txBody>
      </p:sp>
    </p:spTree>
    <p:extLst>
      <p:ext uri="{BB962C8B-B14F-4D97-AF65-F5344CB8AC3E}">
        <p14:creationId xmlns:p14="http://schemas.microsoft.com/office/powerpoint/2010/main" val="29305603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4BD92-B981-45C6-9C9B-1DD2BDAF2736}"/>
              </a:ext>
            </a:extLst>
          </p:cNvPr>
          <p:cNvSpPr>
            <a:spLocks noGrp="1"/>
          </p:cNvSpPr>
          <p:nvPr>
            <p:ph type="title"/>
          </p:nvPr>
        </p:nvSpPr>
        <p:spPr/>
        <p:txBody>
          <a:bodyPr/>
          <a:lstStyle/>
          <a:p>
            <a:r>
              <a:rPr lang="en-US" dirty="0"/>
              <a:t>Help Site - Statutory References</a:t>
            </a:r>
          </a:p>
        </p:txBody>
      </p:sp>
      <p:pic>
        <p:nvPicPr>
          <p:cNvPr id="6" name="Content Placeholder 5">
            <a:extLst>
              <a:ext uri="{FF2B5EF4-FFF2-40B4-BE49-F238E27FC236}">
                <a16:creationId xmlns:a16="http://schemas.microsoft.com/office/drawing/2014/main" id="{9E53429B-D550-B98A-C4DB-A0555869AC75}"/>
              </a:ext>
            </a:extLst>
          </p:cNvPr>
          <p:cNvPicPr>
            <a:picLocks noGrp="1" noChangeAspect="1"/>
          </p:cNvPicPr>
          <p:nvPr>
            <p:ph idx="1"/>
          </p:nvPr>
        </p:nvPicPr>
        <p:blipFill>
          <a:blip r:embed="rId3"/>
          <a:stretch>
            <a:fillRect/>
          </a:stretch>
        </p:blipFill>
        <p:spPr>
          <a:xfrm>
            <a:off x="3919110" y="1825625"/>
            <a:ext cx="4353780" cy="4876800"/>
          </a:xfrm>
        </p:spPr>
      </p:pic>
      <p:sp>
        <p:nvSpPr>
          <p:cNvPr id="4" name="Slide Number Placeholder 3">
            <a:extLst>
              <a:ext uri="{FF2B5EF4-FFF2-40B4-BE49-F238E27FC236}">
                <a16:creationId xmlns:a16="http://schemas.microsoft.com/office/drawing/2014/main" id="{10EE3010-675B-1704-28F9-C6F7884A3156}"/>
              </a:ext>
            </a:extLst>
          </p:cNvPr>
          <p:cNvSpPr>
            <a:spLocks noGrp="1"/>
          </p:cNvSpPr>
          <p:nvPr>
            <p:ph type="sldNum" sz="quarter" idx="4"/>
          </p:nvPr>
        </p:nvSpPr>
        <p:spPr/>
        <p:txBody>
          <a:bodyPr/>
          <a:lstStyle/>
          <a:p>
            <a:fld id="{13A326F7-3D62-4D6D-AF51-CF772FE3461F}" type="slidenum">
              <a:rPr lang="en-US" smtClean="0"/>
              <a:pPr/>
              <a:t>46</a:t>
            </a:fld>
            <a:endParaRPr lang="en-US" dirty="0"/>
          </a:p>
        </p:txBody>
      </p:sp>
    </p:spTree>
    <p:extLst>
      <p:ext uri="{BB962C8B-B14F-4D97-AF65-F5344CB8AC3E}">
        <p14:creationId xmlns:p14="http://schemas.microsoft.com/office/powerpoint/2010/main" val="12548226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45C1E44F-F187-9800-F032-2174F58D540D}"/>
              </a:ext>
            </a:extLst>
          </p:cNvPr>
          <p:cNvPicPr>
            <a:picLocks noGrp="1" noChangeAspect="1"/>
          </p:cNvPicPr>
          <p:nvPr>
            <p:ph sz="half" idx="1"/>
          </p:nvPr>
        </p:nvPicPr>
        <p:blipFill>
          <a:blip r:embed="rId3"/>
          <a:stretch>
            <a:fillRect/>
          </a:stretch>
        </p:blipFill>
        <p:spPr>
          <a:xfrm>
            <a:off x="838200" y="1868105"/>
            <a:ext cx="5181600" cy="4458586"/>
          </a:xfrm>
        </p:spPr>
      </p:pic>
      <p:pic>
        <p:nvPicPr>
          <p:cNvPr id="14" name="Content Placeholder 13">
            <a:extLst>
              <a:ext uri="{FF2B5EF4-FFF2-40B4-BE49-F238E27FC236}">
                <a16:creationId xmlns:a16="http://schemas.microsoft.com/office/drawing/2014/main" id="{F314E7AC-8516-5343-4988-8C1B79C3B1BB}"/>
              </a:ext>
            </a:extLst>
          </p:cNvPr>
          <p:cNvPicPr>
            <a:picLocks noGrp="1" noChangeAspect="1"/>
          </p:cNvPicPr>
          <p:nvPr>
            <p:ph sz="half" idx="2"/>
          </p:nvPr>
        </p:nvPicPr>
        <p:blipFill>
          <a:blip r:embed="rId4"/>
          <a:stretch>
            <a:fillRect/>
          </a:stretch>
        </p:blipFill>
        <p:spPr>
          <a:xfrm>
            <a:off x="6252633" y="1825625"/>
            <a:ext cx="5020733" cy="4876800"/>
          </a:xfrm>
        </p:spPr>
      </p:pic>
      <p:sp>
        <p:nvSpPr>
          <p:cNvPr id="2" name="Title 1">
            <a:extLst>
              <a:ext uri="{FF2B5EF4-FFF2-40B4-BE49-F238E27FC236}">
                <a16:creationId xmlns:a16="http://schemas.microsoft.com/office/drawing/2014/main" id="{127FAE8A-87D4-8E10-5B8A-F038A1D65433}"/>
              </a:ext>
            </a:extLst>
          </p:cNvPr>
          <p:cNvSpPr>
            <a:spLocks noGrp="1"/>
          </p:cNvSpPr>
          <p:nvPr>
            <p:ph type="title"/>
          </p:nvPr>
        </p:nvSpPr>
        <p:spPr/>
        <p:txBody>
          <a:bodyPr/>
          <a:lstStyle/>
          <a:p>
            <a:r>
              <a:rPr lang="en-US" dirty="0"/>
              <a:t>Help Site - Training</a:t>
            </a:r>
          </a:p>
        </p:txBody>
      </p:sp>
      <p:sp>
        <p:nvSpPr>
          <p:cNvPr id="4" name="Slide Number Placeholder 3">
            <a:extLst>
              <a:ext uri="{FF2B5EF4-FFF2-40B4-BE49-F238E27FC236}">
                <a16:creationId xmlns:a16="http://schemas.microsoft.com/office/drawing/2014/main" id="{7C703E1B-FF13-AAEE-B806-08A9CC0BE9FE}"/>
              </a:ext>
            </a:extLst>
          </p:cNvPr>
          <p:cNvSpPr>
            <a:spLocks noGrp="1"/>
          </p:cNvSpPr>
          <p:nvPr>
            <p:ph type="sldNum" sz="quarter" idx="4"/>
          </p:nvPr>
        </p:nvSpPr>
        <p:spPr/>
        <p:txBody>
          <a:bodyPr/>
          <a:lstStyle/>
          <a:p>
            <a:fld id="{13A326F7-3D62-4D6D-AF51-CF772FE3461F}" type="slidenum">
              <a:rPr lang="en-US" smtClean="0"/>
              <a:pPr/>
              <a:t>47</a:t>
            </a:fld>
            <a:endParaRPr lang="en-US" dirty="0"/>
          </a:p>
        </p:txBody>
      </p:sp>
    </p:spTree>
    <p:extLst>
      <p:ext uri="{BB962C8B-B14F-4D97-AF65-F5344CB8AC3E}">
        <p14:creationId xmlns:p14="http://schemas.microsoft.com/office/powerpoint/2010/main" val="28803582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a:bodyPr>
          <a:lstStyle/>
          <a:p>
            <a:r>
              <a:rPr lang="en-US" sz="4000" dirty="0"/>
              <a:t>EdSight</a:t>
            </a:r>
          </a:p>
        </p:txBody>
      </p:sp>
      <p:sp>
        <p:nvSpPr>
          <p:cNvPr id="3" name="Content Placeholder 2"/>
          <p:cNvSpPr>
            <a:spLocks noGrp="1"/>
          </p:cNvSpPr>
          <p:nvPr>
            <p:ph idx="1"/>
          </p:nvPr>
        </p:nvSpPr>
        <p:spPr>
          <a:xfrm>
            <a:off x="1924051" y="1600202"/>
            <a:ext cx="3618533" cy="1303019"/>
          </a:xfrm>
        </p:spPr>
        <p:txBody>
          <a:bodyPr/>
          <a:lstStyle/>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FBD61174-1317-C518-3682-F516647AA86F}"/>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4F2258D-CF54-2C4E-9726-8648A0B8DDCC}" type="slidenum">
              <a:rPr lang="en-US" smtClean="0"/>
              <a:pPr/>
              <a:t>48</a:t>
            </a:fld>
            <a:endParaRPr lang="en-US" dirty="0"/>
          </a:p>
        </p:txBody>
      </p:sp>
      <p:sp>
        <p:nvSpPr>
          <p:cNvPr id="7" name="TextBox 6"/>
          <p:cNvSpPr txBox="1"/>
          <p:nvPr/>
        </p:nvSpPr>
        <p:spPr>
          <a:xfrm>
            <a:off x="1924051" y="1734297"/>
            <a:ext cx="3104183" cy="646331"/>
          </a:xfrm>
          <a:prstGeom prst="rect">
            <a:avLst/>
          </a:prstGeom>
          <a:noFill/>
        </p:spPr>
        <p:txBody>
          <a:bodyPr wrap="none" rtlCol="0">
            <a:spAutoFit/>
          </a:bodyPr>
          <a:lstStyle/>
          <a:p>
            <a:pPr marL="285750" indent="-285750">
              <a:buFont typeface="Arial" panose="020B0604020202020204" pitchFamily="34" charset="0"/>
              <a:buChar char="•"/>
            </a:pPr>
            <a:r>
              <a:rPr lang="en-US" dirty="0"/>
              <a:t>url: </a:t>
            </a:r>
            <a:r>
              <a:rPr lang="en-US" dirty="0">
                <a:hlinkClick r:id="rId3"/>
              </a:rPr>
              <a:t>http://edsight.ct.gov/</a:t>
            </a:r>
            <a:endParaRPr lang="en-US" dirty="0"/>
          </a:p>
          <a:p>
            <a:pPr marL="285750" indent="-285750">
              <a:buFont typeface="Arial" panose="020B0604020202020204" pitchFamily="34" charset="0"/>
              <a:buChar char="•"/>
            </a:pPr>
            <a:r>
              <a:rPr lang="en-US" dirty="0"/>
              <a:t>Go to Students </a:t>
            </a:r>
            <a:r>
              <a:rPr lang="en-US" dirty="0">
                <a:sym typeface="Wingdings" panose="05000000000000000000" pitchFamily="2" charset="2"/>
              </a:rPr>
              <a:t> Discipline</a:t>
            </a:r>
            <a:endParaRPr lang="en-US" dirty="0"/>
          </a:p>
        </p:txBody>
      </p:sp>
      <p:pic>
        <p:nvPicPr>
          <p:cNvPr id="6" name="Picture 5">
            <a:extLst>
              <a:ext uri="{FF2B5EF4-FFF2-40B4-BE49-F238E27FC236}">
                <a16:creationId xmlns:a16="http://schemas.microsoft.com/office/drawing/2014/main" id="{36303C50-B68C-1009-7DDF-5ABA2140821E}"/>
              </a:ext>
            </a:extLst>
          </p:cNvPr>
          <p:cNvPicPr>
            <a:picLocks noChangeAspect="1"/>
          </p:cNvPicPr>
          <p:nvPr/>
        </p:nvPicPr>
        <p:blipFill>
          <a:blip r:embed="rId4"/>
          <a:stretch>
            <a:fillRect/>
          </a:stretch>
        </p:blipFill>
        <p:spPr>
          <a:xfrm>
            <a:off x="5366922" y="1553079"/>
            <a:ext cx="4159187" cy="4773612"/>
          </a:xfrm>
          <a:prstGeom prst="rect">
            <a:avLst/>
          </a:prstGeom>
        </p:spPr>
      </p:pic>
      <p:sp>
        <p:nvSpPr>
          <p:cNvPr id="5" name="Rectangle: Rounded Corners 4">
            <a:extLst>
              <a:ext uri="{FF2B5EF4-FFF2-40B4-BE49-F238E27FC236}">
                <a16:creationId xmlns:a16="http://schemas.microsoft.com/office/drawing/2014/main" id="{59BEDBEF-4929-2BBF-268B-7F0D0F5F7DB6}"/>
              </a:ext>
            </a:extLst>
          </p:cNvPr>
          <p:cNvSpPr/>
          <p:nvPr/>
        </p:nvSpPr>
        <p:spPr>
          <a:xfrm>
            <a:off x="5366922" y="5931014"/>
            <a:ext cx="2851661" cy="558353"/>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2D42AD9E-2476-B415-DD15-18266406AE34}"/>
              </a:ext>
            </a:extLst>
          </p:cNvPr>
          <p:cNvSpPr/>
          <p:nvPr/>
        </p:nvSpPr>
        <p:spPr>
          <a:xfrm>
            <a:off x="3733317" y="6052200"/>
            <a:ext cx="1469786" cy="437167"/>
          </a:xfrm>
          <a:prstGeom prst="rightArrow">
            <a:avLst/>
          </a:prstGeom>
          <a:solidFill>
            <a:srgbClr val="FF0000"/>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66660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610E362-D633-5A11-F760-74AF0F0C22E5}"/>
              </a:ext>
            </a:extLst>
          </p:cNvPr>
          <p:cNvSpPr>
            <a:spLocks noGrp="1"/>
          </p:cNvSpPr>
          <p:nvPr>
            <p:ph type="title"/>
          </p:nvPr>
        </p:nvSpPr>
        <p:spPr/>
        <p:txBody>
          <a:bodyPr/>
          <a:lstStyle/>
          <a:p>
            <a:r>
              <a:rPr lang="en-US" dirty="0"/>
              <a:t>Application Types</a:t>
            </a:r>
          </a:p>
        </p:txBody>
      </p:sp>
      <p:graphicFrame>
        <p:nvGraphicFramePr>
          <p:cNvPr id="8" name="Content Placeholder 7">
            <a:extLst>
              <a:ext uri="{FF2B5EF4-FFF2-40B4-BE49-F238E27FC236}">
                <a16:creationId xmlns:a16="http://schemas.microsoft.com/office/drawing/2014/main" id="{D60A6A70-C8CF-0B47-4E25-BC4D76FB3319}"/>
              </a:ext>
            </a:extLst>
          </p:cNvPr>
          <p:cNvGraphicFramePr>
            <a:graphicFrameLocks noGrp="1"/>
          </p:cNvGraphicFramePr>
          <p:nvPr>
            <p:ph idx="1"/>
            <p:extLst>
              <p:ext uri="{D42A27DB-BD31-4B8C-83A1-F6EECF244321}">
                <p14:modId xmlns:p14="http://schemas.microsoft.com/office/powerpoint/2010/main" val="414253297"/>
              </p:ext>
            </p:extLst>
          </p:nvPr>
        </p:nvGraphicFramePr>
        <p:xfrm>
          <a:off x="838200" y="1630496"/>
          <a:ext cx="10515600" cy="4982713"/>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80686725"/>
                    </a:ext>
                  </a:extLst>
                </a:gridCol>
                <a:gridCol w="5257800">
                  <a:extLst>
                    <a:ext uri="{9D8B030D-6E8A-4147-A177-3AD203B41FA5}">
                      <a16:colId xmlns:a16="http://schemas.microsoft.com/office/drawing/2014/main" val="1959623151"/>
                    </a:ext>
                  </a:extLst>
                </a:gridCol>
              </a:tblGrid>
              <a:tr h="372891">
                <a:tc>
                  <a:txBody>
                    <a:bodyPr/>
                    <a:lstStyle/>
                    <a:p>
                      <a:r>
                        <a:rPr lang="en-US" sz="2000" dirty="0"/>
                        <a:t>Legacy </a:t>
                      </a:r>
                    </a:p>
                  </a:txBody>
                  <a:tcPr>
                    <a:lnR w="12700" cap="flat" cmpd="sng" algn="ctr">
                      <a:solidFill>
                        <a:schemeClr val="tx1"/>
                      </a:solidFill>
                      <a:prstDash val="solid"/>
                      <a:round/>
                      <a:headEnd type="none" w="med" len="med"/>
                      <a:tailEnd type="none" w="med" len="med"/>
                    </a:lnR>
                  </a:tcPr>
                </a:tc>
                <a:tc>
                  <a:txBody>
                    <a:bodyPr/>
                    <a:lstStyle/>
                    <a:p>
                      <a:r>
                        <a:rPr lang="en-US" sz="2000" dirty="0"/>
                        <a:t>Portal</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11317893"/>
                  </a:ext>
                </a:extLst>
              </a:tr>
              <a:tr h="6023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One password per Reporting District – may be shared as they see fit</a:t>
                      </a:r>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One password per person. Do not share passwords, create a new account for every user.</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99359093"/>
                  </a:ext>
                </a:extLst>
              </a:tr>
              <a:tr h="6023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One role per Reporting District – anyone with the password can add, delete, etc.</a:t>
                      </a:r>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Multiple roles available. Functions are based on roles (access to editing data, certification, etc.)</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86197615"/>
                  </a:ext>
                </a:extLst>
              </a:tr>
              <a:tr h="3442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Contact CSDE to reset your password</a:t>
                      </a:r>
                    </a:p>
                  </a:txBody>
                  <a:tcPr>
                    <a:lnR w="12700" cap="flat" cmpd="sng" algn="ctr">
                      <a:solidFill>
                        <a:schemeClr val="tx1"/>
                      </a:solidFill>
                      <a:prstDash val="solid"/>
                      <a:round/>
                      <a:headEnd type="none" w="med" len="med"/>
                      <a:tailEnd type="none" w="med" len="med"/>
                    </a:lnR>
                  </a:tcPr>
                </a:tc>
                <a:tc>
                  <a:txBody>
                    <a:bodyPr/>
                    <a:lstStyle/>
                    <a:p>
                      <a:r>
                        <a:rPr lang="en-US" sz="1800" dirty="0"/>
                        <a:t>Password can be reset online</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219801701"/>
                  </a:ext>
                </a:extLst>
              </a:tr>
              <a:tr h="2214886">
                <a:tc>
                  <a:txBody>
                    <a:bodyPr/>
                    <a:lstStyle/>
                    <a:p>
                      <a:endParaRPr lang="en-US" sz="2000" dirty="0"/>
                    </a:p>
                    <a:p>
                      <a:endParaRPr lang="en-US" sz="2000" dirty="0"/>
                    </a:p>
                    <a:p>
                      <a:endParaRPr lang="en-US" sz="2000" dirty="0"/>
                    </a:p>
                    <a:p>
                      <a:endParaRPr lang="en-US" sz="2000" dirty="0"/>
                    </a:p>
                    <a:p>
                      <a:endParaRPr lang="en-US" sz="2000" dirty="0"/>
                    </a:p>
                  </a:txBody>
                  <a:tcPr>
                    <a:lnR w="12700" cap="flat" cmpd="sng" algn="ctr">
                      <a:solidFill>
                        <a:schemeClr val="tx1"/>
                      </a:solidFill>
                      <a:prstDash val="solid"/>
                      <a:round/>
                      <a:headEnd type="none" w="med" len="med"/>
                      <a:tailEnd type="none" w="med" len="med"/>
                    </a:lnR>
                  </a:tcPr>
                </a:tc>
                <a:tc>
                  <a:txBody>
                    <a:bodyPr/>
                    <a:lstStyle/>
                    <a:p>
                      <a:endParaRPr lang="en-US" sz="20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81285623"/>
                  </a:ext>
                </a:extLst>
              </a:tr>
              <a:tr h="725667">
                <a:tc gridSpan="2">
                  <a:txBody>
                    <a:bodyPr/>
                    <a:lstStyle/>
                    <a:p>
                      <a:pPr algn="ctr"/>
                      <a:r>
                        <a:rPr lang="en-US" sz="1800" dirty="0"/>
                        <a:t>Visit the </a:t>
                      </a:r>
                      <a:r>
                        <a:rPr lang="en-US" sz="1800" dirty="0">
                          <a:hlinkClick r:id="rId3"/>
                        </a:rPr>
                        <a:t>Data Collection Applications</a:t>
                      </a:r>
                      <a:r>
                        <a:rPr lang="en-US" sz="1800" dirty="0"/>
                        <a:t> page for a list of each Performance Office application with its type.</a:t>
                      </a:r>
                    </a:p>
                  </a:txBody>
                  <a:tcPr/>
                </a:tc>
                <a:tc hMerge="1">
                  <a:txBody>
                    <a:bodyPr/>
                    <a:lstStyle/>
                    <a:p>
                      <a:endParaRPr lang="en-US" sz="20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380432958"/>
                  </a:ext>
                </a:extLst>
              </a:tr>
            </a:tbl>
          </a:graphicData>
        </a:graphic>
      </p:graphicFrame>
      <p:sp>
        <p:nvSpPr>
          <p:cNvPr id="5" name="Slide Number Placeholder 4">
            <a:extLst>
              <a:ext uri="{FF2B5EF4-FFF2-40B4-BE49-F238E27FC236}">
                <a16:creationId xmlns:a16="http://schemas.microsoft.com/office/drawing/2014/main" id="{98A1B73C-3FA4-6CD2-73DB-25BBA5430CCB}"/>
              </a:ext>
            </a:extLst>
          </p:cNvPr>
          <p:cNvSpPr>
            <a:spLocks noGrp="1"/>
          </p:cNvSpPr>
          <p:nvPr>
            <p:ph type="sldNum" sz="quarter" idx="4"/>
          </p:nvPr>
        </p:nvSpPr>
        <p:spPr/>
        <p:txBody>
          <a:bodyPr/>
          <a:lstStyle/>
          <a:p>
            <a:fld id="{13A326F7-3D62-4D6D-AF51-CF772FE3461F}" type="slidenum">
              <a:rPr lang="en-US" smtClean="0"/>
              <a:pPr/>
              <a:t>49</a:t>
            </a:fld>
            <a:endParaRPr lang="en-US" dirty="0"/>
          </a:p>
        </p:txBody>
      </p:sp>
      <p:pic>
        <p:nvPicPr>
          <p:cNvPr id="13" name="Picture 12">
            <a:extLst>
              <a:ext uri="{FF2B5EF4-FFF2-40B4-BE49-F238E27FC236}">
                <a16:creationId xmlns:a16="http://schemas.microsoft.com/office/drawing/2014/main" id="{3A140E8B-6FEA-01FA-E4AC-03F7F1960ADB}"/>
              </a:ext>
            </a:extLst>
          </p:cNvPr>
          <p:cNvPicPr>
            <a:picLocks noChangeAspect="1"/>
          </p:cNvPicPr>
          <p:nvPr/>
        </p:nvPicPr>
        <p:blipFill>
          <a:blip r:embed="rId4"/>
          <a:stretch>
            <a:fillRect/>
          </a:stretch>
        </p:blipFill>
        <p:spPr>
          <a:xfrm>
            <a:off x="1531344" y="3734179"/>
            <a:ext cx="3862770" cy="2024581"/>
          </a:xfrm>
          <a:prstGeom prst="rect">
            <a:avLst/>
          </a:prstGeom>
        </p:spPr>
      </p:pic>
      <p:pic>
        <p:nvPicPr>
          <p:cNvPr id="14" name="Picture 13">
            <a:extLst>
              <a:ext uri="{FF2B5EF4-FFF2-40B4-BE49-F238E27FC236}">
                <a16:creationId xmlns:a16="http://schemas.microsoft.com/office/drawing/2014/main" id="{0CB27AF2-FA9A-CB1E-D7D6-B281505AB09D}"/>
              </a:ext>
            </a:extLst>
          </p:cNvPr>
          <p:cNvPicPr>
            <a:picLocks noChangeAspect="1"/>
          </p:cNvPicPr>
          <p:nvPr/>
        </p:nvPicPr>
        <p:blipFill>
          <a:blip r:embed="rId5"/>
          <a:stretch>
            <a:fillRect/>
          </a:stretch>
        </p:blipFill>
        <p:spPr>
          <a:xfrm>
            <a:off x="6893367" y="3756249"/>
            <a:ext cx="3293563" cy="1980443"/>
          </a:xfrm>
          <a:prstGeom prst="rect">
            <a:avLst/>
          </a:prstGeom>
        </p:spPr>
      </p:pic>
      <p:sp>
        <p:nvSpPr>
          <p:cNvPr id="2" name="Rectangle 1">
            <a:extLst>
              <a:ext uri="{FF2B5EF4-FFF2-40B4-BE49-F238E27FC236}">
                <a16:creationId xmlns:a16="http://schemas.microsoft.com/office/drawing/2014/main" id="{C9748AB7-BE8B-FD3D-0EA9-CF116AD5BC67}"/>
              </a:ext>
            </a:extLst>
          </p:cNvPr>
          <p:cNvSpPr/>
          <p:nvPr/>
        </p:nvSpPr>
        <p:spPr>
          <a:xfrm>
            <a:off x="838200" y="1630496"/>
            <a:ext cx="5257800" cy="427669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23802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15533-E695-464A-6397-70F989BB6C8C}"/>
              </a:ext>
            </a:extLst>
          </p:cNvPr>
          <p:cNvSpPr>
            <a:spLocks noGrp="1"/>
          </p:cNvSpPr>
          <p:nvPr>
            <p:ph type="title"/>
          </p:nvPr>
        </p:nvSpPr>
        <p:spPr/>
        <p:txBody>
          <a:bodyPr/>
          <a:lstStyle/>
          <a:p>
            <a:r>
              <a:rPr lang="en-US" dirty="0"/>
              <a:t>Accessing the Application</a:t>
            </a:r>
          </a:p>
        </p:txBody>
      </p:sp>
      <p:sp>
        <p:nvSpPr>
          <p:cNvPr id="4" name="Slide Number Placeholder 3">
            <a:extLst>
              <a:ext uri="{FF2B5EF4-FFF2-40B4-BE49-F238E27FC236}">
                <a16:creationId xmlns:a16="http://schemas.microsoft.com/office/drawing/2014/main" id="{203E2F79-31A3-946F-E301-1DAA4D37EA93}"/>
              </a:ext>
            </a:extLst>
          </p:cNvPr>
          <p:cNvSpPr>
            <a:spLocks noGrp="1"/>
          </p:cNvSpPr>
          <p:nvPr>
            <p:ph type="sldNum" sz="quarter" idx="4"/>
          </p:nvPr>
        </p:nvSpPr>
        <p:spPr/>
        <p:txBody>
          <a:bodyPr/>
          <a:lstStyle/>
          <a:p>
            <a:fld id="{13A326F7-3D62-4D6D-AF51-CF772FE3461F}" type="slidenum">
              <a:rPr lang="en-US" smtClean="0"/>
              <a:pPr/>
              <a:t>50</a:t>
            </a:fld>
            <a:endParaRPr lang="en-US" dirty="0"/>
          </a:p>
        </p:txBody>
      </p:sp>
      <p:pic>
        <p:nvPicPr>
          <p:cNvPr id="5" name="Picture 3">
            <a:extLst>
              <a:ext uri="{FF2B5EF4-FFF2-40B4-BE49-F238E27FC236}">
                <a16:creationId xmlns:a16="http://schemas.microsoft.com/office/drawing/2014/main" id="{666169E0-5F51-C117-E6C7-52F651D60E02}"/>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806" b="19323"/>
          <a:stretch/>
        </p:blipFill>
        <p:spPr bwMode="auto">
          <a:xfrm>
            <a:off x="2349838" y="1489141"/>
            <a:ext cx="7492323" cy="3895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B7F48478-5ED9-C9F8-2411-97ECCE03ED94}"/>
              </a:ext>
            </a:extLst>
          </p:cNvPr>
          <p:cNvSpPr txBox="1"/>
          <p:nvPr/>
        </p:nvSpPr>
        <p:spPr>
          <a:xfrm>
            <a:off x="2529059" y="5352782"/>
            <a:ext cx="8096865" cy="1323439"/>
          </a:xfrm>
          <a:prstGeom prst="rect">
            <a:avLst/>
          </a:prstGeom>
          <a:solidFill>
            <a:schemeClr val="accent5">
              <a:lumMod val="60000"/>
              <a:lumOff val="40000"/>
            </a:schemeClr>
          </a:solidFill>
          <a:effectLst>
            <a:outerShdw blurRad="50800" dist="38100" dir="8100000" algn="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marL="285750" indent="-285750">
              <a:buFont typeface="Webdings" panose="05030102010509060703" pitchFamily="18" charset="2"/>
              <a:buChar char="V"/>
            </a:pPr>
            <a:r>
              <a:rPr lang="en-US" sz="1600" b="1" dirty="0">
                <a:solidFill>
                  <a:schemeClr val="tx1"/>
                </a:solidFill>
              </a:rPr>
              <a:t>TIPS &amp; REMINDERS:</a:t>
            </a:r>
          </a:p>
          <a:p>
            <a:r>
              <a:rPr lang="en-US" sz="1600" b="1" dirty="0">
                <a:solidFill>
                  <a:schemeClr val="tx1"/>
                </a:solidFill>
                <a:sym typeface="Wingdings" panose="05000000000000000000" pitchFamily="2" charset="2"/>
              </a:rPr>
              <a:t>    </a:t>
            </a:r>
            <a:r>
              <a:rPr lang="en-US" sz="1600" dirty="0">
                <a:solidFill>
                  <a:schemeClr val="tx1"/>
                </a:solidFill>
              </a:rPr>
              <a:t>Add </a:t>
            </a:r>
            <a:r>
              <a:rPr lang="en-US" sz="1600" b="1" dirty="0">
                <a:solidFill>
                  <a:schemeClr val="tx1"/>
                </a:solidFill>
              </a:rPr>
              <a:t>sdect\ </a:t>
            </a:r>
            <a:r>
              <a:rPr lang="en-US" sz="1600" dirty="0">
                <a:solidFill>
                  <a:schemeClr val="tx1"/>
                </a:solidFill>
              </a:rPr>
              <a:t>before your username</a:t>
            </a:r>
          </a:p>
          <a:p>
            <a:pPr marL="285750" indent="-285750">
              <a:buFont typeface="Wingdings" panose="05000000000000000000" pitchFamily="2" charset="2"/>
              <a:buChar char=""/>
            </a:pPr>
            <a:r>
              <a:rPr lang="en-US" sz="1600" dirty="0">
                <a:solidFill>
                  <a:schemeClr val="tx1"/>
                </a:solidFill>
              </a:rPr>
              <a:t>Use the same username/password used to access other collections such as PSIS</a:t>
            </a:r>
          </a:p>
          <a:p>
            <a:pPr marL="285750" indent="-285750">
              <a:buFont typeface="Wingdings" panose="05000000000000000000" pitchFamily="2" charset="2"/>
              <a:buChar char=""/>
            </a:pPr>
            <a:r>
              <a:rPr lang="en-US" sz="1600" dirty="0">
                <a:solidFill>
                  <a:schemeClr val="tx1"/>
                </a:solidFill>
              </a:rPr>
              <a:t>If you are unsure of the username/password please contact our IT office at (860) 713-6681. Ask for the “enter button” password. </a:t>
            </a:r>
          </a:p>
        </p:txBody>
      </p:sp>
    </p:spTree>
    <p:extLst>
      <p:ext uri="{BB962C8B-B14F-4D97-AF65-F5344CB8AC3E}">
        <p14:creationId xmlns:p14="http://schemas.microsoft.com/office/powerpoint/2010/main" val="31282333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8A7CE-C1BC-62F3-887E-FC1E4281FC16}"/>
              </a:ext>
            </a:extLst>
          </p:cNvPr>
          <p:cNvSpPr>
            <a:spLocks noGrp="1"/>
          </p:cNvSpPr>
          <p:nvPr>
            <p:ph type="title"/>
          </p:nvPr>
        </p:nvSpPr>
        <p:spPr/>
        <p:txBody>
          <a:bodyPr/>
          <a:lstStyle/>
          <a:p>
            <a:r>
              <a:rPr lang="en-US" dirty="0"/>
              <a:t>Accessing the Application</a:t>
            </a:r>
          </a:p>
        </p:txBody>
      </p:sp>
      <p:pic>
        <p:nvPicPr>
          <p:cNvPr id="6" name="Content Placeholder 5">
            <a:extLst>
              <a:ext uri="{FF2B5EF4-FFF2-40B4-BE49-F238E27FC236}">
                <a16:creationId xmlns:a16="http://schemas.microsoft.com/office/drawing/2014/main" id="{A612B5B1-47A7-594B-EC41-10D021057AD6}"/>
              </a:ext>
            </a:extLst>
          </p:cNvPr>
          <p:cNvPicPr>
            <a:picLocks noGrp="1" noChangeAspect="1"/>
          </p:cNvPicPr>
          <p:nvPr>
            <p:ph idx="1"/>
          </p:nvPr>
        </p:nvPicPr>
        <p:blipFill>
          <a:blip r:embed="rId3"/>
          <a:stretch>
            <a:fillRect/>
          </a:stretch>
        </p:blipFill>
        <p:spPr>
          <a:xfrm>
            <a:off x="959386" y="2030631"/>
            <a:ext cx="10515600" cy="3034594"/>
          </a:xfrm>
        </p:spPr>
      </p:pic>
      <p:sp>
        <p:nvSpPr>
          <p:cNvPr id="4" name="Slide Number Placeholder 3">
            <a:extLst>
              <a:ext uri="{FF2B5EF4-FFF2-40B4-BE49-F238E27FC236}">
                <a16:creationId xmlns:a16="http://schemas.microsoft.com/office/drawing/2014/main" id="{38243276-692C-FE3B-CBB6-5669A04DE2A6}"/>
              </a:ext>
            </a:extLst>
          </p:cNvPr>
          <p:cNvSpPr>
            <a:spLocks noGrp="1"/>
          </p:cNvSpPr>
          <p:nvPr>
            <p:ph type="sldNum" sz="quarter" idx="4"/>
          </p:nvPr>
        </p:nvSpPr>
        <p:spPr/>
        <p:txBody>
          <a:bodyPr/>
          <a:lstStyle/>
          <a:p>
            <a:fld id="{13A326F7-3D62-4D6D-AF51-CF772FE3461F}" type="slidenum">
              <a:rPr lang="en-US" smtClean="0"/>
              <a:pPr/>
              <a:t>51</a:t>
            </a:fld>
            <a:endParaRPr lang="en-US" dirty="0"/>
          </a:p>
        </p:txBody>
      </p:sp>
    </p:spTree>
    <p:extLst>
      <p:ext uri="{BB962C8B-B14F-4D97-AF65-F5344CB8AC3E}">
        <p14:creationId xmlns:p14="http://schemas.microsoft.com/office/powerpoint/2010/main" val="9231023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9DB5C-9AC8-7E20-ACE4-5CF54C725249}"/>
              </a:ext>
            </a:extLst>
          </p:cNvPr>
          <p:cNvSpPr>
            <a:spLocks noGrp="1"/>
          </p:cNvSpPr>
          <p:nvPr>
            <p:ph type="title"/>
          </p:nvPr>
        </p:nvSpPr>
        <p:spPr/>
        <p:txBody>
          <a:bodyPr/>
          <a:lstStyle/>
          <a:p>
            <a:r>
              <a:rPr lang="en-US" dirty="0"/>
              <a:t>Accessing the Application</a:t>
            </a:r>
          </a:p>
        </p:txBody>
      </p:sp>
      <p:pic>
        <p:nvPicPr>
          <p:cNvPr id="6" name="Content Placeholder 5">
            <a:extLst>
              <a:ext uri="{FF2B5EF4-FFF2-40B4-BE49-F238E27FC236}">
                <a16:creationId xmlns:a16="http://schemas.microsoft.com/office/drawing/2014/main" id="{F130B459-9404-EFA0-094B-21DD45CDE13C}"/>
              </a:ext>
            </a:extLst>
          </p:cNvPr>
          <p:cNvPicPr>
            <a:picLocks noGrp="1" noChangeAspect="1"/>
          </p:cNvPicPr>
          <p:nvPr>
            <p:ph idx="1"/>
          </p:nvPr>
        </p:nvPicPr>
        <p:blipFill>
          <a:blip r:embed="rId3"/>
          <a:stretch>
            <a:fillRect/>
          </a:stretch>
        </p:blipFill>
        <p:spPr>
          <a:xfrm>
            <a:off x="1326328" y="1936941"/>
            <a:ext cx="9363075" cy="2781300"/>
          </a:xfrm>
        </p:spPr>
      </p:pic>
      <p:sp>
        <p:nvSpPr>
          <p:cNvPr id="4" name="Slide Number Placeholder 3">
            <a:extLst>
              <a:ext uri="{FF2B5EF4-FFF2-40B4-BE49-F238E27FC236}">
                <a16:creationId xmlns:a16="http://schemas.microsoft.com/office/drawing/2014/main" id="{46887E4F-3BA5-02B5-2CF9-C90B98C0F09C}"/>
              </a:ext>
            </a:extLst>
          </p:cNvPr>
          <p:cNvSpPr>
            <a:spLocks noGrp="1"/>
          </p:cNvSpPr>
          <p:nvPr>
            <p:ph type="sldNum" sz="quarter" idx="4"/>
          </p:nvPr>
        </p:nvSpPr>
        <p:spPr/>
        <p:txBody>
          <a:bodyPr/>
          <a:lstStyle/>
          <a:p>
            <a:fld id="{13A326F7-3D62-4D6D-AF51-CF772FE3461F}" type="slidenum">
              <a:rPr lang="en-US" smtClean="0"/>
              <a:pPr/>
              <a:t>52</a:t>
            </a:fld>
            <a:endParaRPr lang="en-US" dirty="0"/>
          </a:p>
        </p:txBody>
      </p:sp>
      <p:sp>
        <p:nvSpPr>
          <p:cNvPr id="7" name="TextBox 6">
            <a:extLst>
              <a:ext uri="{FF2B5EF4-FFF2-40B4-BE49-F238E27FC236}">
                <a16:creationId xmlns:a16="http://schemas.microsoft.com/office/drawing/2014/main" id="{E3827558-D505-EC92-C01F-9F5125738C6F}"/>
              </a:ext>
            </a:extLst>
          </p:cNvPr>
          <p:cNvSpPr txBox="1"/>
          <p:nvPr/>
        </p:nvSpPr>
        <p:spPr>
          <a:xfrm>
            <a:off x="3348942" y="5037796"/>
            <a:ext cx="5851149" cy="1477328"/>
          </a:xfrm>
          <a:prstGeom prst="rect">
            <a:avLst/>
          </a:prstGeom>
          <a:solidFill>
            <a:schemeClr val="accent5">
              <a:lumMod val="60000"/>
              <a:lumOff val="40000"/>
            </a:schemeClr>
          </a:solidFill>
          <a:effectLst>
            <a:outerShdw blurRad="50800" dist="38100" dir="8100000" algn="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marL="285750" indent="-285750">
              <a:buFont typeface="Webdings" panose="05030102010509060703" pitchFamily="18" charset="2"/>
              <a:buChar char="V"/>
            </a:pPr>
            <a:r>
              <a:rPr lang="en-US" b="1" dirty="0">
                <a:solidFill>
                  <a:schemeClr val="tx1"/>
                </a:solidFill>
              </a:rPr>
              <a:t>TIPS &amp; REMINDERS:</a:t>
            </a:r>
          </a:p>
          <a:p>
            <a:pPr marL="285750" indent="-285750">
              <a:buFont typeface="Wingdings" panose="05000000000000000000" pitchFamily="2" charset="2"/>
              <a:buChar char=""/>
            </a:pPr>
            <a:r>
              <a:rPr lang="en-US" dirty="0">
                <a:solidFill>
                  <a:schemeClr val="tx1"/>
                </a:solidFill>
              </a:rPr>
              <a:t>There is one shared password per LEA</a:t>
            </a:r>
          </a:p>
          <a:p>
            <a:pPr marL="285750" indent="-285750">
              <a:buFont typeface="Wingdings" panose="05000000000000000000" pitchFamily="2" charset="2"/>
              <a:buChar char=""/>
            </a:pPr>
            <a:r>
              <a:rPr lang="en-US" dirty="0">
                <a:solidFill>
                  <a:schemeClr val="tx1"/>
                </a:solidFill>
              </a:rPr>
              <a:t>The password will only be released to those listed on the District Profile</a:t>
            </a:r>
          </a:p>
          <a:p>
            <a:pPr marL="285750" indent="-285750">
              <a:buFont typeface="Wingdings" panose="05000000000000000000" pitchFamily="2" charset="2"/>
              <a:buChar char=""/>
            </a:pPr>
            <a:r>
              <a:rPr lang="en-US" dirty="0">
                <a:solidFill>
                  <a:schemeClr val="tx1"/>
                </a:solidFill>
              </a:rPr>
              <a:t>The password provides users with full access</a:t>
            </a:r>
          </a:p>
        </p:txBody>
      </p:sp>
    </p:spTree>
    <p:extLst>
      <p:ext uri="{BB962C8B-B14F-4D97-AF65-F5344CB8AC3E}">
        <p14:creationId xmlns:p14="http://schemas.microsoft.com/office/powerpoint/2010/main" val="21606657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1F5A9-B775-29AD-C88A-4644CF7C4004}"/>
              </a:ext>
            </a:extLst>
          </p:cNvPr>
          <p:cNvSpPr>
            <a:spLocks noGrp="1"/>
          </p:cNvSpPr>
          <p:nvPr>
            <p:ph type="title"/>
          </p:nvPr>
        </p:nvSpPr>
        <p:spPr/>
        <p:txBody>
          <a:bodyPr/>
          <a:lstStyle/>
          <a:p>
            <a:r>
              <a:rPr lang="en-US" dirty="0"/>
              <a:t>ED166 - Home Screen</a:t>
            </a:r>
          </a:p>
        </p:txBody>
      </p:sp>
      <p:pic>
        <p:nvPicPr>
          <p:cNvPr id="6" name="Content Placeholder 5">
            <a:extLst>
              <a:ext uri="{FF2B5EF4-FFF2-40B4-BE49-F238E27FC236}">
                <a16:creationId xmlns:a16="http://schemas.microsoft.com/office/drawing/2014/main" id="{2094D330-6A82-AB53-2C89-46A8C0446A7B}"/>
              </a:ext>
            </a:extLst>
          </p:cNvPr>
          <p:cNvPicPr>
            <a:picLocks noGrp="1" noChangeAspect="1"/>
          </p:cNvPicPr>
          <p:nvPr>
            <p:ph idx="1"/>
          </p:nvPr>
        </p:nvPicPr>
        <p:blipFill>
          <a:blip r:embed="rId3"/>
          <a:stretch>
            <a:fillRect/>
          </a:stretch>
        </p:blipFill>
        <p:spPr>
          <a:xfrm>
            <a:off x="2204852" y="1624298"/>
            <a:ext cx="7782296" cy="4876800"/>
          </a:xfrm>
        </p:spPr>
      </p:pic>
      <p:sp>
        <p:nvSpPr>
          <p:cNvPr id="4" name="Slide Number Placeholder 3">
            <a:extLst>
              <a:ext uri="{FF2B5EF4-FFF2-40B4-BE49-F238E27FC236}">
                <a16:creationId xmlns:a16="http://schemas.microsoft.com/office/drawing/2014/main" id="{062BBB0C-5F5E-9D94-5C46-103507534B4D}"/>
              </a:ext>
            </a:extLst>
          </p:cNvPr>
          <p:cNvSpPr>
            <a:spLocks noGrp="1"/>
          </p:cNvSpPr>
          <p:nvPr>
            <p:ph type="sldNum" sz="quarter" idx="4"/>
          </p:nvPr>
        </p:nvSpPr>
        <p:spPr/>
        <p:txBody>
          <a:bodyPr/>
          <a:lstStyle/>
          <a:p>
            <a:fld id="{13A326F7-3D62-4D6D-AF51-CF772FE3461F}" type="slidenum">
              <a:rPr lang="en-US" smtClean="0"/>
              <a:pPr/>
              <a:t>53</a:t>
            </a:fld>
            <a:endParaRPr lang="en-US" dirty="0"/>
          </a:p>
        </p:txBody>
      </p:sp>
      <p:sp>
        <p:nvSpPr>
          <p:cNvPr id="7" name="Rectangle 6">
            <a:extLst>
              <a:ext uri="{FF2B5EF4-FFF2-40B4-BE49-F238E27FC236}">
                <a16:creationId xmlns:a16="http://schemas.microsoft.com/office/drawing/2014/main" id="{CC08CD4D-BADE-BE57-4A84-F6C845FFBBD4}"/>
              </a:ext>
            </a:extLst>
          </p:cNvPr>
          <p:cNvSpPr/>
          <p:nvPr/>
        </p:nvSpPr>
        <p:spPr>
          <a:xfrm>
            <a:off x="4671152" y="3811837"/>
            <a:ext cx="2016087" cy="33050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D543B7F-969F-F90E-D054-0FB84E68E318}"/>
              </a:ext>
            </a:extLst>
          </p:cNvPr>
          <p:cNvSpPr txBox="1"/>
          <p:nvPr/>
        </p:nvSpPr>
        <p:spPr>
          <a:xfrm>
            <a:off x="4570868" y="4721556"/>
            <a:ext cx="5341875" cy="1200329"/>
          </a:xfrm>
          <a:prstGeom prst="rect">
            <a:avLst/>
          </a:prstGeom>
          <a:solidFill>
            <a:schemeClr val="accent5">
              <a:lumMod val="60000"/>
              <a:lumOff val="40000"/>
            </a:schemeClr>
          </a:solidFill>
          <a:effectLst>
            <a:outerShdw blurRad="50800" dist="38100" dir="8100000" algn="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marL="285750" indent="-285750">
              <a:buFont typeface="Webdings" panose="05030102010509060703" pitchFamily="18" charset="2"/>
              <a:buChar char="V"/>
            </a:pPr>
            <a:r>
              <a:rPr lang="en-US" b="1" dirty="0">
                <a:solidFill>
                  <a:schemeClr val="tx1"/>
                </a:solidFill>
              </a:rPr>
              <a:t>TIPS &amp; REMINDERS:</a:t>
            </a:r>
          </a:p>
          <a:p>
            <a:pPr marL="285750" indent="-285750">
              <a:buFont typeface="Wingdings" panose="05000000000000000000" pitchFamily="2" charset="2"/>
              <a:buChar char=""/>
            </a:pPr>
            <a:r>
              <a:rPr lang="en-US" dirty="0">
                <a:solidFill>
                  <a:schemeClr val="tx1"/>
                </a:solidFill>
              </a:rPr>
              <a:t>You can select a prior year on the Home screen. This can be useful to review data by comparing it to previous year data.</a:t>
            </a:r>
          </a:p>
        </p:txBody>
      </p:sp>
    </p:spTree>
    <p:extLst>
      <p:ext uri="{BB962C8B-B14F-4D97-AF65-F5344CB8AC3E}">
        <p14:creationId xmlns:p14="http://schemas.microsoft.com/office/powerpoint/2010/main" val="15019225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17C76-680C-B0FD-5FFB-B544CF22F86D}"/>
              </a:ext>
            </a:extLst>
          </p:cNvPr>
          <p:cNvSpPr>
            <a:spLocks noGrp="1"/>
          </p:cNvSpPr>
          <p:nvPr>
            <p:ph type="title"/>
          </p:nvPr>
        </p:nvSpPr>
        <p:spPr/>
        <p:txBody>
          <a:bodyPr/>
          <a:lstStyle/>
          <a:p>
            <a:r>
              <a:rPr lang="en-US" dirty="0"/>
              <a:t>ED166 – Manual Entry Step 1</a:t>
            </a:r>
          </a:p>
        </p:txBody>
      </p:sp>
      <p:pic>
        <p:nvPicPr>
          <p:cNvPr id="6" name="Content Placeholder 5">
            <a:extLst>
              <a:ext uri="{FF2B5EF4-FFF2-40B4-BE49-F238E27FC236}">
                <a16:creationId xmlns:a16="http://schemas.microsoft.com/office/drawing/2014/main" id="{1BDF2D82-A703-80D3-16F2-D81D3E49F105}"/>
              </a:ext>
            </a:extLst>
          </p:cNvPr>
          <p:cNvPicPr>
            <a:picLocks noGrp="1" noChangeAspect="1"/>
          </p:cNvPicPr>
          <p:nvPr>
            <p:ph idx="1"/>
          </p:nvPr>
        </p:nvPicPr>
        <p:blipFill>
          <a:blip r:embed="rId3"/>
          <a:stretch>
            <a:fillRect/>
          </a:stretch>
        </p:blipFill>
        <p:spPr>
          <a:xfrm>
            <a:off x="2219325" y="1682750"/>
            <a:ext cx="7753350" cy="4810125"/>
          </a:xfrm>
        </p:spPr>
      </p:pic>
      <p:sp>
        <p:nvSpPr>
          <p:cNvPr id="4" name="Slide Number Placeholder 3">
            <a:extLst>
              <a:ext uri="{FF2B5EF4-FFF2-40B4-BE49-F238E27FC236}">
                <a16:creationId xmlns:a16="http://schemas.microsoft.com/office/drawing/2014/main" id="{49083838-8E3D-F4AF-FAF9-F431342D678F}"/>
              </a:ext>
            </a:extLst>
          </p:cNvPr>
          <p:cNvSpPr>
            <a:spLocks noGrp="1"/>
          </p:cNvSpPr>
          <p:nvPr>
            <p:ph type="sldNum" sz="quarter" idx="4"/>
          </p:nvPr>
        </p:nvSpPr>
        <p:spPr/>
        <p:txBody>
          <a:bodyPr/>
          <a:lstStyle/>
          <a:p>
            <a:fld id="{13A326F7-3D62-4D6D-AF51-CF772FE3461F}" type="slidenum">
              <a:rPr lang="en-US" smtClean="0"/>
              <a:pPr/>
              <a:t>54</a:t>
            </a:fld>
            <a:endParaRPr lang="en-US" dirty="0"/>
          </a:p>
        </p:txBody>
      </p:sp>
      <p:sp>
        <p:nvSpPr>
          <p:cNvPr id="7" name="TextBox 6">
            <a:extLst>
              <a:ext uri="{FF2B5EF4-FFF2-40B4-BE49-F238E27FC236}">
                <a16:creationId xmlns:a16="http://schemas.microsoft.com/office/drawing/2014/main" id="{07EAA61C-0E87-4FCC-203E-65431F4E436E}"/>
              </a:ext>
            </a:extLst>
          </p:cNvPr>
          <p:cNvSpPr txBox="1"/>
          <p:nvPr/>
        </p:nvSpPr>
        <p:spPr>
          <a:xfrm>
            <a:off x="3604116" y="5580777"/>
            <a:ext cx="7644581" cy="830997"/>
          </a:xfrm>
          <a:prstGeom prst="rect">
            <a:avLst/>
          </a:prstGeom>
          <a:solidFill>
            <a:schemeClr val="accent5">
              <a:lumMod val="60000"/>
              <a:lumOff val="40000"/>
            </a:schemeClr>
          </a:solidFill>
          <a:effectLst>
            <a:outerShdw blurRad="50800" dist="38100" dir="8100000" algn="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marL="285750" indent="-285750">
              <a:buFont typeface="Webdings" panose="05030102010509060703" pitchFamily="18" charset="2"/>
              <a:buChar char="V"/>
            </a:pPr>
            <a:r>
              <a:rPr lang="en-US" sz="1600" b="1" dirty="0">
                <a:solidFill>
                  <a:schemeClr val="tx1"/>
                </a:solidFill>
              </a:rPr>
              <a:t>TIPS &amp; REMINDERS:</a:t>
            </a:r>
          </a:p>
          <a:p>
            <a:pPr marL="285750" indent="-285750">
              <a:buFont typeface="Wingdings" panose="05000000000000000000" pitchFamily="2" charset="2"/>
              <a:buChar char=""/>
            </a:pPr>
            <a:r>
              <a:rPr lang="en-US" sz="1600" dirty="0">
                <a:solidFill>
                  <a:schemeClr val="tx1"/>
                </a:solidFill>
              </a:rPr>
              <a:t>When manually entering a record, you must include the Incident Date and then SASID or Name</a:t>
            </a:r>
          </a:p>
        </p:txBody>
      </p:sp>
    </p:spTree>
    <p:extLst>
      <p:ext uri="{BB962C8B-B14F-4D97-AF65-F5344CB8AC3E}">
        <p14:creationId xmlns:p14="http://schemas.microsoft.com/office/powerpoint/2010/main" val="22426062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DB6E5-104A-479A-6C4A-A7DDF9931624}"/>
              </a:ext>
            </a:extLst>
          </p:cNvPr>
          <p:cNvSpPr>
            <a:spLocks noGrp="1"/>
          </p:cNvSpPr>
          <p:nvPr>
            <p:ph type="title"/>
          </p:nvPr>
        </p:nvSpPr>
        <p:spPr/>
        <p:txBody>
          <a:bodyPr/>
          <a:lstStyle/>
          <a:p>
            <a:r>
              <a:rPr lang="en-US" dirty="0"/>
              <a:t>ED166 – Manual Entry Step 2</a:t>
            </a:r>
          </a:p>
        </p:txBody>
      </p:sp>
      <p:pic>
        <p:nvPicPr>
          <p:cNvPr id="6" name="Content Placeholder 5">
            <a:extLst>
              <a:ext uri="{FF2B5EF4-FFF2-40B4-BE49-F238E27FC236}">
                <a16:creationId xmlns:a16="http://schemas.microsoft.com/office/drawing/2014/main" id="{4DC7A199-6DB8-0F14-621C-4943F844188D}"/>
              </a:ext>
            </a:extLst>
          </p:cNvPr>
          <p:cNvPicPr>
            <a:picLocks noGrp="1" noChangeAspect="1"/>
          </p:cNvPicPr>
          <p:nvPr>
            <p:ph idx="1"/>
          </p:nvPr>
        </p:nvPicPr>
        <p:blipFill>
          <a:blip r:embed="rId3"/>
          <a:stretch>
            <a:fillRect/>
          </a:stretch>
        </p:blipFill>
        <p:spPr>
          <a:xfrm>
            <a:off x="3593187" y="1559510"/>
            <a:ext cx="5005625" cy="5115996"/>
          </a:xfrm>
        </p:spPr>
      </p:pic>
      <p:sp>
        <p:nvSpPr>
          <p:cNvPr id="4" name="Slide Number Placeholder 3">
            <a:extLst>
              <a:ext uri="{FF2B5EF4-FFF2-40B4-BE49-F238E27FC236}">
                <a16:creationId xmlns:a16="http://schemas.microsoft.com/office/drawing/2014/main" id="{B9994585-F0EB-B956-F37E-B0CA01729770}"/>
              </a:ext>
            </a:extLst>
          </p:cNvPr>
          <p:cNvSpPr>
            <a:spLocks noGrp="1"/>
          </p:cNvSpPr>
          <p:nvPr>
            <p:ph type="sldNum" sz="quarter" idx="4"/>
          </p:nvPr>
        </p:nvSpPr>
        <p:spPr/>
        <p:txBody>
          <a:bodyPr/>
          <a:lstStyle/>
          <a:p>
            <a:fld id="{13A326F7-3D62-4D6D-AF51-CF772FE3461F}" type="slidenum">
              <a:rPr lang="en-US" smtClean="0"/>
              <a:pPr/>
              <a:t>55</a:t>
            </a:fld>
            <a:endParaRPr lang="en-US" dirty="0"/>
          </a:p>
        </p:txBody>
      </p:sp>
      <p:sp>
        <p:nvSpPr>
          <p:cNvPr id="11" name="TextBox 10">
            <a:extLst>
              <a:ext uri="{FF2B5EF4-FFF2-40B4-BE49-F238E27FC236}">
                <a16:creationId xmlns:a16="http://schemas.microsoft.com/office/drawing/2014/main" id="{0C602A2A-9498-D7B7-15D2-D456B9E4B30F}"/>
              </a:ext>
            </a:extLst>
          </p:cNvPr>
          <p:cNvSpPr txBox="1"/>
          <p:nvPr/>
        </p:nvSpPr>
        <p:spPr>
          <a:xfrm>
            <a:off x="9113044" y="1825625"/>
            <a:ext cx="1907457" cy="2031325"/>
          </a:xfrm>
          <a:prstGeom prst="rect">
            <a:avLst/>
          </a:prstGeom>
          <a:solidFill>
            <a:schemeClr val="accent5">
              <a:lumMod val="60000"/>
              <a:lumOff val="40000"/>
            </a:schemeClr>
          </a:solidFill>
          <a:effectLst>
            <a:outerShdw blurRad="50800" dist="38100" dir="8100000" algn="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marL="285750" indent="-285750">
              <a:buFont typeface="Webdings" panose="05030102010509060703" pitchFamily="18" charset="2"/>
              <a:buChar char="V"/>
            </a:pPr>
            <a:r>
              <a:rPr lang="en-US" b="1" dirty="0">
                <a:solidFill>
                  <a:schemeClr val="tx1"/>
                </a:solidFill>
              </a:rPr>
              <a:t>TIPS &amp; REMINDERS:</a:t>
            </a:r>
          </a:p>
          <a:p>
            <a:pPr marL="285750" indent="-285750">
              <a:buFont typeface="Wingdings" panose="05000000000000000000" pitchFamily="2" charset="2"/>
              <a:buChar char=""/>
            </a:pPr>
            <a:r>
              <a:rPr lang="en-US" dirty="0">
                <a:solidFill>
                  <a:schemeClr val="tx1"/>
                </a:solidFill>
              </a:rPr>
              <a:t>Demographic information is populated from PSIS registration.</a:t>
            </a:r>
          </a:p>
        </p:txBody>
      </p:sp>
      <p:sp>
        <p:nvSpPr>
          <p:cNvPr id="12" name="Rectangle 11">
            <a:extLst>
              <a:ext uri="{FF2B5EF4-FFF2-40B4-BE49-F238E27FC236}">
                <a16:creationId xmlns:a16="http://schemas.microsoft.com/office/drawing/2014/main" id="{7026C9CB-4768-3163-4BA6-EB22BC7B563F}"/>
              </a:ext>
            </a:extLst>
          </p:cNvPr>
          <p:cNvSpPr/>
          <p:nvPr/>
        </p:nvSpPr>
        <p:spPr>
          <a:xfrm>
            <a:off x="3593187" y="1581544"/>
            <a:ext cx="5005625" cy="122775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91393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36D0E-7213-E0C2-0F32-089A37DB19AF}"/>
              </a:ext>
            </a:extLst>
          </p:cNvPr>
          <p:cNvSpPr>
            <a:spLocks noGrp="1"/>
          </p:cNvSpPr>
          <p:nvPr>
            <p:ph type="title"/>
          </p:nvPr>
        </p:nvSpPr>
        <p:spPr/>
        <p:txBody>
          <a:bodyPr/>
          <a:lstStyle/>
          <a:p>
            <a:r>
              <a:rPr lang="en-US" dirty="0"/>
              <a:t>ED166 – Batch Upload Screen</a:t>
            </a:r>
          </a:p>
        </p:txBody>
      </p:sp>
      <p:sp>
        <p:nvSpPr>
          <p:cNvPr id="4" name="Slide Number Placeholder 3">
            <a:extLst>
              <a:ext uri="{FF2B5EF4-FFF2-40B4-BE49-F238E27FC236}">
                <a16:creationId xmlns:a16="http://schemas.microsoft.com/office/drawing/2014/main" id="{90FE0350-2EF7-F182-2FFA-55C44F0F81C7}"/>
              </a:ext>
            </a:extLst>
          </p:cNvPr>
          <p:cNvSpPr>
            <a:spLocks noGrp="1"/>
          </p:cNvSpPr>
          <p:nvPr>
            <p:ph type="sldNum" sz="quarter" idx="4"/>
          </p:nvPr>
        </p:nvSpPr>
        <p:spPr/>
        <p:txBody>
          <a:bodyPr/>
          <a:lstStyle/>
          <a:p>
            <a:fld id="{13A326F7-3D62-4D6D-AF51-CF772FE3461F}" type="slidenum">
              <a:rPr lang="en-US" smtClean="0"/>
              <a:pPr/>
              <a:t>56</a:t>
            </a:fld>
            <a:endParaRPr lang="en-US" dirty="0"/>
          </a:p>
        </p:txBody>
      </p:sp>
      <p:pic>
        <p:nvPicPr>
          <p:cNvPr id="5" name="Content Placeholder 4">
            <a:extLst>
              <a:ext uri="{FF2B5EF4-FFF2-40B4-BE49-F238E27FC236}">
                <a16:creationId xmlns:a16="http://schemas.microsoft.com/office/drawing/2014/main" id="{E5A97E36-8BE9-C2E7-C41C-95BF00561C31}"/>
              </a:ext>
            </a:extLst>
          </p:cNvPr>
          <p:cNvPicPr>
            <a:picLocks noGrp="1" noChangeAspect="1"/>
          </p:cNvPicPr>
          <p:nvPr>
            <p:ph idx="1"/>
          </p:nvPr>
        </p:nvPicPr>
        <p:blipFill>
          <a:blip r:embed="rId3"/>
          <a:stretch>
            <a:fillRect/>
          </a:stretch>
        </p:blipFill>
        <p:spPr>
          <a:xfrm>
            <a:off x="3080899" y="1616075"/>
            <a:ext cx="6030201" cy="4876800"/>
          </a:xfrm>
          <a:prstGeom prst="rect">
            <a:avLst/>
          </a:prstGeom>
        </p:spPr>
      </p:pic>
      <p:sp>
        <p:nvSpPr>
          <p:cNvPr id="6" name="TextBox 5">
            <a:extLst>
              <a:ext uri="{FF2B5EF4-FFF2-40B4-BE49-F238E27FC236}">
                <a16:creationId xmlns:a16="http://schemas.microsoft.com/office/drawing/2014/main" id="{7C89EC17-F96C-69AC-15AB-959509621BA9}"/>
              </a:ext>
            </a:extLst>
          </p:cNvPr>
          <p:cNvSpPr txBox="1"/>
          <p:nvPr/>
        </p:nvSpPr>
        <p:spPr>
          <a:xfrm>
            <a:off x="9111100" y="1729438"/>
            <a:ext cx="2484645" cy="2031325"/>
          </a:xfrm>
          <a:prstGeom prst="rect">
            <a:avLst/>
          </a:prstGeom>
          <a:solidFill>
            <a:schemeClr val="accent5">
              <a:lumMod val="60000"/>
              <a:lumOff val="40000"/>
            </a:schemeClr>
          </a:solidFill>
          <a:effectLst>
            <a:outerShdw blurRad="50800" dist="38100" dir="8100000" algn="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marL="285750" indent="-285750">
              <a:buFont typeface="Webdings" panose="05030102010509060703" pitchFamily="18" charset="2"/>
              <a:buChar char="V"/>
            </a:pPr>
            <a:r>
              <a:rPr lang="en-US" b="1" dirty="0">
                <a:solidFill>
                  <a:schemeClr val="tx1"/>
                </a:solidFill>
              </a:rPr>
              <a:t>TIPS &amp; REMINDERS:</a:t>
            </a:r>
          </a:p>
          <a:p>
            <a:pPr marL="285750" indent="-285750">
              <a:buFont typeface="Wingdings" panose="05000000000000000000" pitchFamily="2" charset="2"/>
              <a:buChar char=""/>
            </a:pPr>
            <a:r>
              <a:rPr lang="en-US" dirty="0">
                <a:solidFill>
                  <a:schemeClr val="tx1"/>
                </a:solidFill>
              </a:rPr>
              <a:t>Your prior uploads will be listed here.</a:t>
            </a:r>
          </a:p>
          <a:p>
            <a:pPr marL="285750" indent="-285750">
              <a:buFont typeface="Wingdings" panose="05000000000000000000" pitchFamily="2" charset="2"/>
              <a:buChar char=""/>
            </a:pPr>
            <a:r>
              <a:rPr lang="en-US" dirty="0">
                <a:solidFill>
                  <a:schemeClr val="tx1"/>
                </a:solidFill>
              </a:rPr>
              <a:t>This is where you access your error report.</a:t>
            </a:r>
          </a:p>
          <a:p>
            <a:pPr marL="285750" indent="-285750">
              <a:buFont typeface="Wingdings" panose="05000000000000000000" pitchFamily="2" charset="2"/>
              <a:buChar char=""/>
            </a:pPr>
            <a:r>
              <a:rPr lang="en-US" dirty="0">
                <a:solidFill>
                  <a:schemeClr val="tx1"/>
                </a:solidFill>
              </a:rPr>
              <a:t>Max errors = 500</a:t>
            </a:r>
          </a:p>
        </p:txBody>
      </p:sp>
    </p:spTree>
    <p:extLst>
      <p:ext uri="{BB962C8B-B14F-4D97-AF65-F5344CB8AC3E}">
        <p14:creationId xmlns:p14="http://schemas.microsoft.com/office/powerpoint/2010/main" val="10887605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26888-EE48-1414-87C2-47BD0227830C}"/>
              </a:ext>
            </a:extLst>
          </p:cNvPr>
          <p:cNvSpPr>
            <a:spLocks noGrp="1"/>
          </p:cNvSpPr>
          <p:nvPr>
            <p:ph type="title"/>
          </p:nvPr>
        </p:nvSpPr>
        <p:spPr/>
        <p:txBody>
          <a:bodyPr/>
          <a:lstStyle/>
          <a:p>
            <a:r>
              <a:rPr lang="en-US" dirty="0"/>
              <a:t>Error Report</a:t>
            </a:r>
          </a:p>
        </p:txBody>
      </p:sp>
      <p:sp>
        <p:nvSpPr>
          <p:cNvPr id="4" name="Slide Number Placeholder 3">
            <a:extLst>
              <a:ext uri="{FF2B5EF4-FFF2-40B4-BE49-F238E27FC236}">
                <a16:creationId xmlns:a16="http://schemas.microsoft.com/office/drawing/2014/main" id="{7D941F7B-2759-FE23-C88E-1C7103736C69}"/>
              </a:ext>
            </a:extLst>
          </p:cNvPr>
          <p:cNvSpPr>
            <a:spLocks noGrp="1"/>
          </p:cNvSpPr>
          <p:nvPr>
            <p:ph type="sldNum" sz="quarter" idx="4"/>
          </p:nvPr>
        </p:nvSpPr>
        <p:spPr/>
        <p:txBody>
          <a:bodyPr/>
          <a:lstStyle/>
          <a:p>
            <a:fld id="{13A326F7-3D62-4D6D-AF51-CF772FE3461F}" type="slidenum">
              <a:rPr lang="en-US" smtClean="0"/>
              <a:pPr/>
              <a:t>57</a:t>
            </a:fld>
            <a:endParaRPr lang="en-US" dirty="0"/>
          </a:p>
        </p:txBody>
      </p:sp>
      <p:pic>
        <p:nvPicPr>
          <p:cNvPr id="8" name="Content Placeholder 7">
            <a:extLst>
              <a:ext uri="{FF2B5EF4-FFF2-40B4-BE49-F238E27FC236}">
                <a16:creationId xmlns:a16="http://schemas.microsoft.com/office/drawing/2014/main" id="{156991A8-308A-0D38-752F-9D6C1DD2A523}"/>
              </a:ext>
            </a:extLst>
          </p:cNvPr>
          <p:cNvPicPr>
            <a:picLocks noGrp="1" noChangeAspect="1"/>
          </p:cNvPicPr>
          <p:nvPr>
            <p:ph idx="1"/>
          </p:nvPr>
        </p:nvPicPr>
        <p:blipFill rotWithShape="1">
          <a:blip r:embed="rId3"/>
          <a:srcRect l="1291" t="2914"/>
          <a:stretch/>
        </p:blipFill>
        <p:spPr>
          <a:xfrm>
            <a:off x="2403035" y="1683155"/>
            <a:ext cx="3921411" cy="4817943"/>
          </a:xfrm>
          <a:prstGeom prst="rect">
            <a:avLst/>
          </a:prstGeom>
          <a:ln w="9525">
            <a:solidFill>
              <a:schemeClr val="tx1"/>
            </a:solidFill>
          </a:ln>
        </p:spPr>
      </p:pic>
      <p:pic>
        <p:nvPicPr>
          <p:cNvPr id="9" name="Picture 8">
            <a:extLst>
              <a:ext uri="{FF2B5EF4-FFF2-40B4-BE49-F238E27FC236}">
                <a16:creationId xmlns:a16="http://schemas.microsoft.com/office/drawing/2014/main" id="{8CC591AB-7782-91D5-06DB-A65EF42F2633}"/>
              </a:ext>
            </a:extLst>
          </p:cNvPr>
          <p:cNvPicPr>
            <a:picLocks noChangeAspect="1"/>
          </p:cNvPicPr>
          <p:nvPr/>
        </p:nvPicPr>
        <p:blipFill rotWithShape="1">
          <a:blip r:embed="rId4"/>
          <a:srcRect l="1068" t="2286" b="62077"/>
          <a:stretch/>
        </p:blipFill>
        <p:spPr>
          <a:xfrm>
            <a:off x="6573274" y="1683155"/>
            <a:ext cx="3862775" cy="1796314"/>
          </a:xfrm>
          <a:prstGeom prst="rect">
            <a:avLst/>
          </a:prstGeom>
          <a:ln w="9525">
            <a:solidFill>
              <a:schemeClr val="tx1"/>
            </a:solidFill>
          </a:ln>
        </p:spPr>
      </p:pic>
      <p:sp>
        <p:nvSpPr>
          <p:cNvPr id="10" name="TextBox 9">
            <a:extLst>
              <a:ext uri="{FF2B5EF4-FFF2-40B4-BE49-F238E27FC236}">
                <a16:creationId xmlns:a16="http://schemas.microsoft.com/office/drawing/2014/main" id="{8C7D272A-141D-8627-B55C-44C03A61C2DC}"/>
              </a:ext>
            </a:extLst>
          </p:cNvPr>
          <p:cNvSpPr txBox="1"/>
          <p:nvPr/>
        </p:nvSpPr>
        <p:spPr>
          <a:xfrm>
            <a:off x="6635413" y="3812871"/>
            <a:ext cx="3767172" cy="1754326"/>
          </a:xfrm>
          <a:prstGeom prst="rect">
            <a:avLst/>
          </a:prstGeom>
          <a:solidFill>
            <a:schemeClr val="accent5">
              <a:lumMod val="60000"/>
              <a:lumOff val="40000"/>
            </a:schemeClr>
          </a:solidFill>
          <a:effectLst>
            <a:outerShdw blurRad="50800" dist="38100" dir="8100000" algn="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marL="285750" indent="-285750">
              <a:buFont typeface="Webdings" panose="05030102010509060703" pitchFamily="18" charset="2"/>
              <a:buChar char="V"/>
            </a:pPr>
            <a:r>
              <a:rPr lang="en-US" b="1" dirty="0">
                <a:solidFill>
                  <a:schemeClr val="tx1"/>
                </a:solidFill>
              </a:rPr>
              <a:t>TIPS &amp; REMINDERS:</a:t>
            </a:r>
          </a:p>
          <a:p>
            <a:pPr marL="285750" indent="-285750">
              <a:buFont typeface="Wingdings" panose="05000000000000000000" pitchFamily="2" charset="2"/>
              <a:buChar char=""/>
            </a:pPr>
            <a:r>
              <a:rPr lang="en-US" dirty="0">
                <a:solidFill>
                  <a:schemeClr val="tx1"/>
                </a:solidFill>
              </a:rPr>
              <a:t>A list of </a:t>
            </a:r>
            <a:r>
              <a:rPr lang="en-US" dirty="0">
                <a:solidFill>
                  <a:schemeClr val="tx1"/>
                </a:solidFill>
                <a:hlinkClick r:id="rId5"/>
              </a:rPr>
              <a:t>Error Messages </a:t>
            </a:r>
            <a:r>
              <a:rPr lang="en-US" dirty="0">
                <a:solidFill>
                  <a:schemeClr val="tx1"/>
                </a:solidFill>
              </a:rPr>
              <a:t>&amp; correction information is on the Help Site</a:t>
            </a:r>
          </a:p>
          <a:p>
            <a:pPr marL="285750" indent="-285750">
              <a:buFont typeface="Wingdings" panose="05000000000000000000" pitchFamily="2" charset="2"/>
              <a:buChar char=""/>
            </a:pPr>
            <a:r>
              <a:rPr lang="en-US" dirty="0">
                <a:solidFill>
                  <a:schemeClr val="tx1"/>
                </a:solidFill>
              </a:rPr>
              <a:t>500+ errors are generally same error on every record</a:t>
            </a:r>
          </a:p>
        </p:txBody>
      </p:sp>
    </p:spTree>
    <p:extLst>
      <p:ext uri="{BB962C8B-B14F-4D97-AF65-F5344CB8AC3E}">
        <p14:creationId xmlns:p14="http://schemas.microsoft.com/office/powerpoint/2010/main" val="41889954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D7A03-1CB0-4498-2F5A-5E807174C0F8}"/>
              </a:ext>
            </a:extLst>
          </p:cNvPr>
          <p:cNvSpPr>
            <a:spLocks noGrp="1"/>
          </p:cNvSpPr>
          <p:nvPr>
            <p:ph type="title"/>
          </p:nvPr>
        </p:nvSpPr>
        <p:spPr/>
        <p:txBody>
          <a:bodyPr/>
          <a:lstStyle/>
          <a:p>
            <a:r>
              <a:rPr lang="en-US" dirty="0"/>
              <a:t>ED166 – Download Incidents Screen</a:t>
            </a:r>
          </a:p>
        </p:txBody>
      </p:sp>
      <p:pic>
        <p:nvPicPr>
          <p:cNvPr id="6" name="Content Placeholder 5">
            <a:extLst>
              <a:ext uri="{FF2B5EF4-FFF2-40B4-BE49-F238E27FC236}">
                <a16:creationId xmlns:a16="http://schemas.microsoft.com/office/drawing/2014/main" id="{54E122FA-802E-CF71-B921-1F9094DD3E54}"/>
              </a:ext>
            </a:extLst>
          </p:cNvPr>
          <p:cNvPicPr>
            <a:picLocks noGrp="1" noChangeAspect="1"/>
          </p:cNvPicPr>
          <p:nvPr>
            <p:ph idx="1"/>
          </p:nvPr>
        </p:nvPicPr>
        <p:blipFill>
          <a:blip r:embed="rId3"/>
          <a:stretch>
            <a:fillRect/>
          </a:stretch>
        </p:blipFill>
        <p:spPr>
          <a:xfrm>
            <a:off x="2719387" y="1642412"/>
            <a:ext cx="6753225" cy="4295775"/>
          </a:xfrm>
        </p:spPr>
      </p:pic>
      <p:sp>
        <p:nvSpPr>
          <p:cNvPr id="4" name="Slide Number Placeholder 3">
            <a:extLst>
              <a:ext uri="{FF2B5EF4-FFF2-40B4-BE49-F238E27FC236}">
                <a16:creationId xmlns:a16="http://schemas.microsoft.com/office/drawing/2014/main" id="{91E0B6BD-8490-F19A-6853-091FD5ECA551}"/>
              </a:ext>
            </a:extLst>
          </p:cNvPr>
          <p:cNvSpPr>
            <a:spLocks noGrp="1"/>
          </p:cNvSpPr>
          <p:nvPr>
            <p:ph type="sldNum" sz="quarter" idx="4"/>
          </p:nvPr>
        </p:nvSpPr>
        <p:spPr/>
        <p:txBody>
          <a:bodyPr/>
          <a:lstStyle/>
          <a:p>
            <a:fld id="{13A326F7-3D62-4D6D-AF51-CF772FE3461F}" type="slidenum">
              <a:rPr lang="en-US" smtClean="0"/>
              <a:pPr/>
              <a:t>58</a:t>
            </a:fld>
            <a:endParaRPr lang="en-US" dirty="0"/>
          </a:p>
        </p:txBody>
      </p:sp>
      <p:sp>
        <p:nvSpPr>
          <p:cNvPr id="7" name="TextBox 6">
            <a:extLst>
              <a:ext uri="{FF2B5EF4-FFF2-40B4-BE49-F238E27FC236}">
                <a16:creationId xmlns:a16="http://schemas.microsoft.com/office/drawing/2014/main" id="{0DA492E9-ED6B-4795-9A5F-C0C128B7CA39}"/>
              </a:ext>
            </a:extLst>
          </p:cNvPr>
          <p:cNvSpPr txBox="1"/>
          <p:nvPr/>
        </p:nvSpPr>
        <p:spPr>
          <a:xfrm>
            <a:off x="4129453" y="5014857"/>
            <a:ext cx="6025021" cy="923330"/>
          </a:xfrm>
          <a:prstGeom prst="rect">
            <a:avLst/>
          </a:prstGeom>
          <a:solidFill>
            <a:schemeClr val="accent5">
              <a:lumMod val="60000"/>
              <a:lumOff val="40000"/>
            </a:schemeClr>
          </a:solidFill>
          <a:effectLst>
            <a:outerShdw blurRad="50800" dist="38100" dir="8100000" algn="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marL="285750" indent="-285750">
              <a:buFont typeface="Webdings" panose="05030102010509060703" pitchFamily="18" charset="2"/>
              <a:buChar char="V"/>
            </a:pPr>
            <a:r>
              <a:rPr lang="en-US" b="1" dirty="0">
                <a:solidFill>
                  <a:schemeClr val="tx1"/>
                </a:solidFill>
              </a:rPr>
              <a:t>TIPS &amp; REMINDERS:</a:t>
            </a:r>
          </a:p>
          <a:p>
            <a:pPr marL="285750" indent="-285750">
              <a:buFont typeface="Wingdings" panose="05000000000000000000" pitchFamily="2" charset="2"/>
              <a:buChar char=""/>
            </a:pPr>
            <a:r>
              <a:rPr lang="en-US" dirty="0">
                <a:solidFill>
                  <a:schemeClr val="tx1"/>
                </a:solidFill>
              </a:rPr>
              <a:t>It can be useful to retain a copy of your complete batch</a:t>
            </a:r>
          </a:p>
          <a:p>
            <a:pPr marL="285750" indent="-285750">
              <a:buFont typeface="Wingdings" panose="05000000000000000000" pitchFamily="2" charset="2"/>
              <a:buChar char=""/>
            </a:pPr>
            <a:r>
              <a:rPr lang="en-US" dirty="0">
                <a:solidFill>
                  <a:schemeClr val="tx1"/>
                </a:solidFill>
              </a:rPr>
              <a:t>Prior year data is also available</a:t>
            </a:r>
          </a:p>
        </p:txBody>
      </p:sp>
    </p:spTree>
    <p:extLst>
      <p:ext uri="{BB962C8B-B14F-4D97-AF65-F5344CB8AC3E}">
        <p14:creationId xmlns:p14="http://schemas.microsoft.com/office/powerpoint/2010/main" val="10236501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4BA2F-3662-3D12-309A-D57B80D58DB8}"/>
              </a:ext>
            </a:extLst>
          </p:cNvPr>
          <p:cNvSpPr>
            <a:spLocks noGrp="1"/>
          </p:cNvSpPr>
          <p:nvPr>
            <p:ph type="title"/>
          </p:nvPr>
        </p:nvSpPr>
        <p:spPr/>
        <p:txBody>
          <a:bodyPr/>
          <a:lstStyle/>
          <a:p>
            <a:r>
              <a:rPr lang="en-US" dirty="0"/>
              <a:t>ED166 – Download Codes Screen</a:t>
            </a:r>
          </a:p>
        </p:txBody>
      </p:sp>
      <p:pic>
        <p:nvPicPr>
          <p:cNvPr id="6" name="Content Placeholder 5">
            <a:extLst>
              <a:ext uri="{FF2B5EF4-FFF2-40B4-BE49-F238E27FC236}">
                <a16:creationId xmlns:a16="http://schemas.microsoft.com/office/drawing/2014/main" id="{0955669A-3EF3-B8F2-375A-5227674A8AFC}"/>
              </a:ext>
            </a:extLst>
          </p:cNvPr>
          <p:cNvPicPr>
            <a:picLocks noGrp="1" noChangeAspect="1"/>
          </p:cNvPicPr>
          <p:nvPr>
            <p:ph idx="1"/>
          </p:nvPr>
        </p:nvPicPr>
        <p:blipFill>
          <a:blip r:embed="rId3"/>
          <a:stretch>
            <a:fillRect/>
          </a:stretch>
        </p:blipFill>
        <p:spPr>
          <a:xfrm>
            <a:off x="2797997" y="1710005"/>
            <a:ext cx="6772275" cy="4314825"/>
          </a:xfrm>
        </p:spPr>
      </p:pic>
      <p:sp>
        <p:nvSpPr>
          <p:cNvPr id="4" name="Slide Number Placeholder 3">
            <a:extLst>
              <a:ext uri="{FF2B5EF4-FFF2-40B4-BE49-F238E27FC236}">
                <a16:creationId xmlns:a16="http://schemas.microsoft.com/office/drawing/2014/main" id="{B5B26685-0D6F-3AD1-F878-AE7B65E097C0}"/>
              </a:ext>
            </a:extLst>
          </p:cNvPr>
          <p:cNvSpPr>
            <a:spLocks noGrp="1"/>
          </p:cNvSpPr>
          <p:nvPr>
            <p:ph type="sldNum" sz="quarter" idx="4"/>
          </p:nvPr>
        </p:nvSpPr>
        <p:spPr/>
        <p:txBody>
          <a:bodyPr/>
          <a:lstStyle/>
          <a:p>
            <a:fld id="{13A326F7-3D62-4D6D-AF51-CF772FE3461F}" type="slidenum">
              <a:rPr lang="en-US" smtClean="0"/>
              <a:pPr/>
              <a:t>59</a:t>
            </a:fld>
            <a:endParaRPr lang="en-US" dirty="0"/>
          </a:p>
        </p:txBody>
      </p:sp>
      <p:sp>
        <p:nvSpPr>
          <p:cNvPr id="9" name="TextBox 8">
            <a:extLst>
              <a:ext uri="{FF2B5EF4-FFF2-40B4-BE49-F238E27FC236}">
                <a16:creationId xmlns:a16="http://schemas.microsoft.com/office/drawing/2014/main" id="{854E82B0-29AD-1385-8B47-EC6096B5FA14}"/>
              </a:ext>
            </a:extLst>
          </p:cNvPr>
          <p:cNvSpPr txBox="1"/>
          <p:nvPr/>
        </p:nvSpPr>
        <p:spPr>
          <a:xfrm>
            <a:off x="4288318" y="5378499"/>
            <a:ext cx="5105686" cy="646331"/>
          </a:xfrm>
          <a:prstGeom prst="rect">
            <a:avLst/>
          </a:prstGeom>
          <a:solidFill>
            <a:schemeClr val="accent5">
              <a:lumMod val="60000"/>
              <a:lumOff val="40000"/>
            </a:schemeClr>
          </a:solidFill>
          <a:effectLst>
            <a:outerShdw blurRad="50800" dist="38100" dir="8100000" algn="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marL="285750" indent="-285750">
              <a:buFont typeface="Webdings" panose="05030102010509060703" pitchFamily="18" charset="2"/>
              <a:buChar char="V"/>
            </a:pPr>
            <a:r>
              <a:rPr lang="en-US" b="1" dirty="0">
                <a:solidFill>
                  <a:schemeClr val="tx1"/>
                </a:solidFill>
              </a:rPr>
              <a:t>TIPS &amp; REMINDERS:</a:t>
            </a:r>
          </a:p>
          <a:p>
            <a:pPr marL="285750" indent="-285750">
              <a:buFont typeface="Wingdings" panose="05000000000000000000" pitchFamily="2" charset="2"/>
              <a:buChar char=""/>
            </a:pPr>
            <a:r>
              <a:rPr lang="en-US" dirty="0">
                <a:solidFill>
                  <a:schemeClr val="tx1"/>
                </a:solidFill>
              </a:rPr>
              <a:t>Code lists can be helpful for internal analysis</a:t>
            </a:r>
          </a:p>
        </p:txBody>
      </p:sp>
    </p:spTree>
    <p:extLst>
      <p:ext uri="{BB962C8B-B14F-4D97-AF65-F5344CB8AC3E}">
        <p14:creationId xmlns:p14="http://schemas.microsoft.com/office/powerpoint/2010/main" val="29130706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3D08904B-C37F-1C66-87FE-C33D308A47CA}"/>
              </a:ext>
            </a:extLst>
          </p:cNvPr>
          <p:cNvPicPr>
            <a:picLocks noGrp="1" noChangeAspect="1"/>
          </p:cNvPicPr>
          <p:nvPr>
            <p:ph sz="half" idx="1"/>
          </p:nvPr>
        </p:nvPicPr>
        <p:blipFill>
          <a:blip r:embed="rId3"/>
          <a:stretch>
            <a:fillRect/>
          </a:stretch>
        </p:blipFill>
        <p:spPr>
          <a:xfrm>
            <a:off x="824073" y="1583944"/>
            <a:ext cx="4146015" cy="4476624"/>
          </a:xfrm>
        </p:spPr>
      </p:pic>
      <p:pic>
        <p:nvPicPr>
          <p:cNvPr id="11" name="Content Placeholder 10">
            <a:extLst>
              <a:ext uri="{FF2B5EF4-FFF2-40B4-BE49-F238E27FC236}">
                <a16:creationId xmlns:a16="http://schemas.microsoft.com/office/drawing/2014/main" id="{188784DC-0ECD-8457-A594-7B8B9D9E3B2F}"/>
              </a:ext>
            </a:extLst>
          </p:cNvPr>
          <p:cNvPicPr>
            <a:picLocks noGrp="1" noChangeAspect="1"/>
          </p:cNvPicPr>
          <p:nvPr>
            <p:ph sz="half" idx="2"/>
          </p:nvPr>
        </p:nvPicPr>
        <p:blipFill>
          <a:blip r:embed="rId4"/>
          <a:stretch>
            <a:fillRect/>
          </a:stretch>
        </p:blipFill>
        <p:spPr>
          <a:xfrm>
            <a:off x="7221914" y="1768543"/>
            <a:ext cx="3413760" cy="4876800"/>
          </a:xfrm>
        </p:spPr>
      </p:pic>
      <p:sp>
        <p:nvSpPr>
          <p:cNvPr id="5" name="Title 4">
            <a:extLst>
              <a:ext uri="{FF2B5EF4-FFF2-40B4-BE49-F238E27FC236}">
                <a16:creationId xmlns:a16="http://schemas.microsoft.com/office/drawing/2014/main" id="{8A16E552-B3B7-3E37-8222-621757CD8DD9}"/>
              </a:ext>
            </a:extLst>
          </p:cNvPr>
          <p:cNvSpPr>
            <a:spLocks noGrp="1"/>
          </p:cNvSpPr>
          <p:nvPr>
            <p:ph type="title"/>
          </p:nvPr>
        </p:nvSpPr>
        <p:spPr/>
        <p:txBody>
          <a:bodyPr/>
          <a:lstStyle/>
          <a:p>
            <a:r>
              <a:rPr lang="en-US" dirty="0"/>
              <a:t>ED166 – Reports Screen</a:t>
            </a:r>
          </a:p>
        </p:txBody>
      </p:sp>
      <p:sp>
        <p:nvSpPr>
          <p:cNvPr id="4" name="Slide Number Placeholder 3">
            <a:extLst>
              <a:ext uri="{FF2B5EF4-FFF2-40B4-BE49-F238E27FC236}">
                <a16:creationId xmlns:a16="http://schemas.microsoft.com/office/drawing/2014/main" id="{451F9B3E-AEB7-6863-5E54-0DAA5B9528B5}"/>
              </a:ext>
            </a:extLst>
          </p:cNvPr>
          <p:cNvSpPr>
            <a:spLocks noGrp="1"/>
          </p:cNvSpPr>
          <p:nvPr>
            <p:ph type="sldNum" sz="quarter" idx="4"/>
          </p:nvPr>
        </p:nvSpPr>
        <p:spPr/>
        <p:txBody>
          <a:bodyPr/>
          <a:lstStyle/>
          <a:p>
            <a:fld id="{13A326F7-3D62-4D6D-AF51-CF772FE3461F}" type="slidenum">
              <a:rPr lang="en-US" smtClean="0"/>
              <a:pPr/>
              <a:t>60</a:t>
            </a:fld>
            <a:endParaRPr lang="en-US" dirty="0"/>
          </a:p>
        </p:txBody>
      </p:sp>
      <p:sp>
        <p:nvSpPr>
          <p:cNvPr id="12" name="TextBox 11">
            <a:extLst>
              <a:ext uri="{FF2B5EF4-FFF2-40B4-BE49-F238E27FC236}">
                <a16:creationId xmlns:a16="http://schemas.microsoft.com/office/drawing/2014/main" id="{859193F7-BDB5-C02C-CD40-B6CD96CF4868}"/>
              </a:ext>
            </a:extLst>
          </p:cNvPr>
          <p:cNvSpPr txBox="1"/>
          <p:nvPr/>
        </p:nvSpPr>
        <p:spPr>
          <a:xfrm>
            <a:off x="824073" y="6060568"/>
            <a:ext cx="5927433" cy="584775"/>
          </a:xfrm>
          <a:prstGeom prst="rect">
            <a:avLst/>
          </a:prstGeom>
          <a:solidFill>
            <a:schemeClr val="accent5">
              <a:lumMod val="60000"/>
              <a:lumOff val="40000"/>
            </a:schemeClr>
          </a:solidFill>
          <a:effectLst>
            <a:outerShdw blurRad="50800" dist="38100" dir="8100000" algn="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marL="285750" indent="-285750">
              <a:buFont typeface="Webdings" panose="05030102010509060703" pitchFamily="18" charset="2"/>
              <a:buChar char="V"/>
            </a:pPr>
            <a:r>
              <a:rPr lang="en-US" sz="1600" b="1" dirty="0">
                <a:solidFill>
                  <a:schemeClr val="tx1"/>
                </a:solidFill>
              </a:rPr>
              <a:t>TIPS &amp; REMINDERS:</a:t>
            </a:r>
          </a:p>
          <a:p>
            <a:pPr marL="285750" indent="-285750">
              <a:buFont typeface="Wingdings" panose="05000000000000000000" pitchFamily="2" charset="2"/>
              <a:buChar char=""/>
            </a:pPr>
            <a:r>
              <a:rPr lang="en-US" sz="1600" dirty="0">
                <a:solidFill>
                  <a:schemeClr val="tx1"/>
                </a:solidFill>
              </a:rPr>
              <a:t>Data Cleaning Reports must be cleared prior to final Certification</a:t>
            </a:r>
          </a:p>
        </p:txBody>
      </p:sp>
    </p:spTree>
    <p:extLst>
      <p:ext uri="{BB962C8B-B14F-4D97-AF65-F5344CB8AC3E}">
        <p14:creationId xmlns:p14="http://schemas.microsoft.com/office/powerpoint/2010/main" val="15443573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1870E-DE2F-FEE7-EA8C-E59BB53C9084}"/>
              </a:ext>
            </a:extLst>
          </p:cNvPr>
          <p:cNvSpPr>
            <a:spLocks noGrp="1"/>
          </p:cNvSpPr>
          <p:nvPr>
            <p:ph type="title"/>
          </p:nvPr>
        </p:nvSpPr>
        <p:spPr/>
        <p:txBody>
          <a:bodyPr/>
          <a:lstStyle/>
          <a:p>
            <a:r>
              <a:rPr lang="en-US" dirty="0"/>
              <a:t>ED166 – Data Exceptions Screen</a:t>
            </a:r>
          </a:p>
        </p:txBody>
      </p:sp>
      <p:pic>
        <p:nvPicPr>
          <p:cNvPr id="7" name="Content Placeholder 6">
            <a:extLst>
              <a:ext uri="{FF2B5EF4-FFF2-40B4-BE49-F238E27FC236}">
                <a16:creationId xmlns:a16="http://schemas.microsoft.com/office/drawing/2014/main" id="{380D0784-DEC6-41CF-4C29-2AB3E2093CEC}"/>
              </a:ext>
            </a:extLst>
          </p:cNvPr>
          <p:cNvPicPr>
            <a:picLocks noGrp="1" noChangeAspect="1"/>
          </p:cNvPicPr>
          <p:nvPr>
            <p:ph idx="1"/>
          </p:nvPr>
        </p:nvPicPr>
        <p:blipFill>
          <a:blip r:embed="rId3"/>
          <a:stretch>
            <a:fillRect/>
          </a:stretch>
        </p:blipFill>
        <p:spPr>
          <a:xfrm>
            <a:off x="2202426" y="1825625"/>
            <a:ext cx="7787148" cy="4876800"/>
          </a:xfrm>
        </p:spPr>
      </p:pic>
      <p:sp>
        <p:nvSpPr>
          <p:cNvPr id="4" name="Slide Number Placeholder 3">
            <a:extLst>
              <a:ext uri="{FF2B5EF4-FFF2-40B4-BE49-F238E27FC236}">
                <a16:creationId xmlns:a16="http://schemas.microsoft.com/office/drawing/2014/main" id="{1B9B8A7B-771F-BB81-64E9-AEEE0368DE67}"/>
              </a:ext>
            </a:extLst>
          </p:cNvPr>
          <p:cNvSpPr>
            <a:spLocks noGrp="1"/>
          </p:cNvSpPr>
          <p:nvPr>
            <p:ph type="sldNum" sz="quarter" idx="4"/>
          </p:nvPr>
        </p:nvSpPr>
        <p:spPr/>
        <p:txBody>
          <a:bodyPr/>
          <a:lstStyle/>
          <a:p>
            <a:fld id="{13A326F7-3D62-4D6D-AF51-CF772FE3461F}" type="slidenum">
              <a:rPr lang="en-US" smtClean="0"/>
              <a:pPr/>
              <a:t>61</a:t>
            </a:fld>
            <a:endParaRPr lang="en-US" dirty="0"/>
          </a:p>
        </p:txBody>
      </p:sp>
      <p:sp>
        <p:nvSpPr>
          <p:cNvPr id="5" name="TextBox 4">
            <a:extLst>
              <a:ext uri="{FF2B5EF4-FFF2-40B4-BE49-F238E27FC236}">
                <a16:creationId xmlns:a16="http://schemas.microsoft.com/office/drawing/2014/main" id="{05E52CBD-447A-2AA2-9391-AA188474FC2E}"/>
              </a:ext>
            </a:extLst>
          </p:cNvPr>
          <p:cNvSpPr txBox="1"/>
          <p:nvPr/>
        </p:nvSpPr>
        <p:spPr>
          <a:xfrm>
            <a:off x="3929068" y="4161956"/>
            <a:ext cx="6473517" cy="923330"/>
          </a:xfrm>
          <a:prstGeom prst="rect">
            <a:avLst/>
          </a:prstGeom>
          <a:solidFill>
            <a:schemeClr val="accent5">
              <a:lumMod val="60000"/>
              <a:lumOff val="40000"/>
            </a:schemeClr>
          </a:solidFill>
          <a:effectLst>
            <a:outerShdw blurRad="50800" dist="38100" dir="8100000" algn="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marL="285750" indent="-285750">
              <a:buFont typeface="Webdings" panose="05030102010509060703" pitchFamily="18" charset="2"/>
              <a:buChar char="V"/>
            </a:pPr>
            <a:r>
              <a:rPr lang="en-US" b="1" dirty="0">
                <a:solidFill>
                  <a:schemeClr val="tx1"/>
                </a:solidFill>
              </a:rPr>
              <a:t>TIPS &amp; REMINDERS:</a:t>
            </a:r>
          </a:p>
          <a:p>
            <a:pPr marL="285750" indent="-285750">
              <a:buFont typeface="Wingdings" panose="05000000000000000000" pitchFamily="2" charset="2"/>
              <a:buChar char=""/>
            </a:pPr>
            <a:r>
              <a:rPr lang="en-US" dirty="0">
                <a:solidFill>
                  <a:schemeClr val="tx1"/>
                </a:solidFill>
              </a:rPr>
              <a:t>Data Exception information will be covered in Phase 2 training.</a:t>
            </a:r>
          </a:p>
          <a:p>
            <a:pPr marL="285750" indent="-285750">
              <a:buFont typeface="Wingdings" panose="05000000000000000000" pitchFamily="2" charset="2"/>
              <a:buChar char=""/>
            </a:pPr>
            <a:r>
              <a:rPr lang="en-US" dirty="0">
                <a:solidFill>
                  <a:schemeClr val="tx1"/>
                </a:solidFill>
              </a:rPr>
              <a:t>Data Exceptions are not generated until Phase 2.</a:t>
            </a:r>
          </a:p>
        </p:txBody>
      </p:sp>
    </p:spTree>
    <p:extLst>
      <p:ext uri="{BB962C8B-B14F-4D97-AF65-F5344CB8AC3E}">
        <p14:creationId xmlns:p14="http://schemas.microsoft.com/office/powerpoint/2010/main" val="34806126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40020F6-E866-295A-FB17-26242367FA41}"/>
              </a:ext>
            </a:extLst>
          </p:cNvPr>
          <p:cNvPicPr>
            <a:picLocks noChangeAspect="1"/>
          </p:cNvPicPr>
          <p:nvPr/>
        </p:nvPicPr>
        <p:blipFill>
          <a:blip r:embed="rId3"/>
          <a:stretch>
            <a:fillRect/>
          </a:stretch>
        </p:blipFill>
        <p:spPr>
          <a:xfrm>
            <a:off x="2327097" y="1699207"/>
            <a:ext cx="5937160" cy="4846296"/>
          </a:xfrm>
          <a:prstGeom prst="rect">
            <a:avLst/>
          </a:prstGeom>
        </p:spPr>
      </p:pic>
      <p:sp>
        <p:nvSpPr>
          <p:cNvPr id="5" name="TextBox 4"/>
          <p:cNvSpPr txBox="1"/>
          <p:nvPr/>
        </p:nvSpPr>
        <p:spPr>
          <a:xfrm>
            <a:off x="8614503" y="1699207"/>
            <a:ext cx="3365479" cy="2308324"/>
          </a:xfrm>
          <a:prstGeom prst="rect">
            <a:avLst/>
          </a:prstGeom>
          <a:solidFill>
            <a:schemeClr val="accent5">
              <a:lumMod val="60000"/>
              <a:lumOff val="40000"/>
            </a:schemeClr>
          </a:solidFill>
          <a:effectLst>
            <a:outerShdw blurRad="50800" dist="38100" dir="8100000" algn="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marL="285750" indent="-285750">
              <a:buFont typeface="Webdings" panose="05030102010509060703" pitchFamily="18" charset="2"/>
              <a:buChar char="V"/>
            </a:pPr>
            <a:r>
              <a:rPr lang="en-US" b="1" dirty="0">
                <a:solidFill>
                  <a:schemeClr val="tx1"/>
                </a:solidFill>
              </a:rPr>
              <a:t>TIPS &amp; REMINDERS:</a:t>
            </a:r>
          </a:p>
          <a:p>
            <a:pPr marL="285750" indent="-285750">
              <a:buFont typeface="Wingdings" panose="05000000000000000000" pitchFamily="2" charset="2"/>
              <a:buChar char=""/>
            </a:pPr>
            <a:r>
              <a:rPr lang="en-US" dirty="0">
                <a:solidFill>
                  <a:schemeClr val="tx1"/>
                </a:solidFill>
              </a:rPr>
              <a:t>Check this box to complete the Mid-Year Collection</a:t>
            </a:r>
          </a:p>
          <a:p>
            <a:pPr marL="285750" indent="-285750">
              <a:buFont typeface="Wingdings" panose="05000000000000000000" pitchFamily="2" charset="2"/>
              <a:buChar char=""/>
            </a:pPr>
            <a:r>
              <a:rPr lang="en-US" dirty="0">
                <a:solidFill>
                  <a:schemeClr val="tx1"/>
                </a:solidFill>
              </a:rPr>
              <a:t>An Administrator is not required to complete this step</a:t>
            </a:r>
          </a:p>
          <a:p>
            <a:pPr marL="285750" indent="-285750">
              <a:buFont typeface="Wingdings" panose="05000000000000000000" pitchFamily="2" charset="2"/>
              <a:buChar char=""/>
            </a:pPr>
            <a:r>
              <a:rPr lang="en-US" dirty="0">
                <a:solidFill>
                  <a:schemeClr val="tx1"/>
                </a:solidFill>
              </a:rPr>
              <a:t>You do not need to uncheck the box to add/edit/delete data</a:t>
            </a:r>
          </a:p>
        </p:txBody>
      </p:sp>
      <p:sp>
        <p:nvSpPr>
          <p:cNvPr id="3" name="Rectangle 2"/>
          <p:cNvSpPr/>
          <p:nvPr/>
        </p:nvSpPr>
        <p:spPr>
          <a:xfrm>
            <a:off x="2244215" y="1604476"/>
            <a:ext cx="6119526" cy="1110382"/>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0000"/>
                </a:solidFill>
              </a:ln>
            </a:endParaRPr>
          </a:p>
        </p:txBody>
      </p:sp>
      <p:sp>
        <p:nvSpPr>
          <p:cNvPr id="4" name="Right Arrow 3"/>
          <p:cNvSpPr/>
          <p:nvPr/>
        </p:nvSpPr>
        <p:spPr>
          <a:xfrm>
            <a:off x="1676656" y="2021156"/>
            <a:ext cx="567559" cy="277022"/>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4EF3FB-02CF-81C0-4BDA-A721D649E41F}"/>
              </a:ext>
            </a:extLst>
          </p:cNvPr>
          <p:cNvSpPr>
            <a:spLocks noGrp="1"/>
          </p:cNvSpPr>
          <p:nvPr>
            <p:ph type="title"/>
          </p:nvPr>
        </p:nvSpPr>
        <p:spPr/>
        <p:txBody>
          <a:bodyPr>
            <a:normAutofit/>
          </a:bodyPr>
          <a:lstStyle/>
          <a:p>
            <a:r>
              <a:rPr lang="en-US" b="1" dirty="0"/>
              <a:t>ED166 – Certification Screen</a:t>
            </a:r>
          </a:p>
        </p:txBody>
      </p:sp>
    </p:spTree>
    <p:extLst>
      <p:ext uri="{BB962C8B-B14F-4D97-AF65-F5344CB8AC3E}">
        <p14:creationId xmlns:p14="http://schemas.microsoft.com/office/powerpoint/2010/main" val="14112719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13D33-6986-496C-3698-2B37B6CF912A}"/>
              </a:ext>
            </a:extLst>
          </p:cNvPr>
          <p:cNvSpPr>
            <a:spLocks noGrp="1"/>
          </p:cNvSpPr>
          <p:nvPr>
            <p:ph type="title"/>
          </p:nvPr>
        </p:nvSpPr>
        <p:spPr/>
        <p:txBody>
          <a:bodyPr/>
          <a:lstStyle/>
          <a:p>
            <a:r>
              <a:rPr lang="en-US" dirty="0"/>
              <a:t>ED166 – District Profile Screen</a:t>
            </a:r>
          </a:p>
        </p:txBody>
      </p:sp>
      <p:pic>
        <p:nvPicPr>
          <p:cNvPr id="6" name="Content Placeholder 5">
            <a:extLst>
              <a:ext uri="{FF2B5EF4-FFF2-40B4-BE49-F238E27FC236}">
                <a16:creationId xmlns:a16="http://schemas.microsoft.com/office/drawing/2014/main" id="{4FE76727-E66E-0EDA-C32F-2D3BE86AAB34}"/>
              </a:ext>
            </a:extLst>
          </p:cNvPr>
          <p:cNvPicPr>
            <a:picLocks noGrp="1" noChangeAspect="1"/>
          </p:cNvPicPr>
          <p:nvPr>
            <p:ph idx="1"/>
          </p:nvPr>
        </p:nvPicPr>
        <p:blipFill>
          <a:blip r:embed="rId3"/>
          <a:stretch>
            <a:fillRect/>
          </a:stretch>
        </p:blipFill>
        <p:spPr>
          <a:xfrm>
            <a:off x="282022" y="1616075"/>
            <a:ext cx="8949446" cy="4876800"/>
          </a:xfrm>
        </p:spPr>
      </p:pic>
      <p:sp>
        <p:nvSpPr>
          <p:cNvPr id="4" name="Slide Number Placeholder 3">
            <a:extLst>
              <a:ext uri="{FF2B5EF4-FFF2-40B4-BE49-F238E27FC236}">
                <a16:creationId xmlns:a16="http://schemas.microsoft.com/office/drawing/2014/main" id="{BABDE6B7-38DF-47CF-755C-5EBC763AA210}"/>
              </a:ext>
            </a:extLst>
          </p:cNvPr>
          <p:cNvSpPr>
            <a:spLocks noGrp="1"/>
          </p:cNvSpPr>
          <p:nvPr>
            <p:ph type="sldNum" sz="quarter" idx="4"/>
          </p:nvPr>
        </p:nvSpPr>
        <p:spPr/>
        <p:txBody>
          <a:bodyPr/>
          <a:lstStyle/>
          <a:p>
            <a:fld id="{13A326F7-3D62-4D6D-AF51-CF772FE3461F}" type="slidenum">
              <a:rPr lang="en-US" smtClean="0"/>
              <a:pPr/>
              <a:t>63</a:t>
            </a:fld>
            <a:endParaRPr lang="en-US" dirty="0"/>
          </a:p>
        </p:txBody>
      </p:sp>
      <p:sp>
        <p:nvSpPr>
          <p:cNvPr id="7" name="TextBox 6">
            <a:extLst>
              <a:ext uri="{FF2B5EF4-FFF2-40B4-BE49-F238E27FC236}">
                <a16:creationId xmlns:a16="http://schemas.microsoft.com/office/drawing/2014/main" id="{C51057F2-407B-87E3-FFE7-9AE22560A5C3}"/>
              </a:ext>
            </a:extLst>
          </p:cNvPr>
          <p:cNvSpPr txBox="1"/>
          <p:nvPr/>
        </p:nvSpPr>
        <p:spPr>
          <a:xfrm>
            <a:off x="9507556" y="2938790"/>
            <a:ext cx="2281236" cy="3139321"/>
          </a:xfrm>
          <a:prstGeom prst="rect">
            <a:avLst/>
          </a:prstGeom>
          <a:solidFill>
            <a:schemeClr val="accent5">
              <a:lumMod val="60000"/>
              <a:lumOff val="40000"/>
            </a:schemeClr>
          </a:solidFill>
          <a:effectLst>
            <a:outerShdw blurRad="50800" dist="38100" dir="8100000" algn="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marL="285750" indent="-285750">
              <a:buFont typeface="Webdings" panose="05030102010509060703" pitchFamily="18" charset="2"/>
              <a:buChar char="V"/>
            </a:pPr>
            <a:r>
              <a:rPr lang="en-US" b="1" dirty="0">
                <a:solidFill>
                  <a:schemeClr val="tx1"/>
                </a:solidFill>
              </a:rPr>
              <a:t>TIPS &amp; REMINDERS:</a:t>
            </a:r>
          </a:p>
          <a:p>
            <a:pPr marL="285750" indent="-285750">
              <a:buFont typeface="Wingdings" panose="05000000000000000000" pitchFamily="2" charset="2"/>
              <a:buChar char=""/>
            </a:pPr>
            <a:r>
              <a:rPr lang="en-US" dirty="0">
                <a:solidFill>
                  <a:schemeClr val="tx1"/>
                </a:solidFill>
              </a:rPr>
              <a:t>Passwords are only released to those on the profile</a:t>
            </a:r>
          </a:p>
          <a:p>
            <a:endParaRPr lang="en-US" dirty="0">
              <a:solidFill>
                <a:schemeClr val="tx1"/>
              </a:solidFill>
            </a:endParaRPr>
          </a:p>
          <a:p>
            <a:pPr marL="285750" indent="-285750">
              <a:buFont typeface="Wingdings" panose="05000000000000000000" pitchFamily="2" charset="2"/>
              <a:buChar char=""/>
            </a:pPr>
            <a:r>
              <a:rPr lang="en-US" dirty="0">
                <a:solidFill>
                  <a:schemeClr val="tx1"/>
                </a:solidFill>
              </a:rPr>
              <a:t>Once you are added to the profile you are automatically on the email list</a:t>
            </a:r>
          </a:p>
        </p:txBody>
      </p:sp>
    </p:spTree>
    <p:extLst>
      <p:ext uri="{BB962C8B-B14F-4D97-AF65-F5344CB8AC3E}">
        <p14:creationId xmlns:p14="http://schemas.microsoft.com/office/powerpoint/2010/main" val="21630729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B27CD-4284-2099-606D-E09681D22840}"/>
              </a:ext>
            </a:extLst>
          </p:cNvPr>
          <p:cNvSpPr>
            <a:spLocks noGrp="1"/>
          </p:cNvSpPr>
          <p:nvPr>
            <p:ph type="title"/>
          </p:nvPr>
        </p:nvSpPr>
        <p:spPr/>
        <p:txBody>
          <a:bodyPr/>
          <a:lstStyle/>
          <a:p>
            <a:r>
              <a:rPr lang="en-US" dirty="0"/>
              <a:t>What Can I Do Now?</a:t>
            </a:r>
          </a:p>
        </p:txBody>
      </p:sp>
      <p:sp>
        <p:nvSpPr>
          <p:cNvPr id="3" name="Content Placeholder 2">
            <a:extLst>
              <a:ext uri="{FF2B5EF4-FFF2-40B4-BE49-F238E27FC236}">
                <a16:creationId xmlns:a16="http://schemas.microsoft.com/office/drawing/2014/main" id="{78A63F24-C050-1E99-E0E9-5CF2DCA8045E}"/>
              </a:ext>
            </a:extLst>
          </p:cNvPr>
          <p:cNvSpPr>
            <a:spLocks noGrp="1"/>
          </p:cNvSpPr>
          <p:nvPr>
            <p:ph idx="1"/>
          </p:nvPr>
        </p:nvSpPr>
        <p:spPr/>
        <p:txBody>
          <a:bodyPr/>
          <a:lstStyle/>
          <a:p>
            <a:r>
              <a:rPr lang="en-US" dirty="0"/>
              <a:t>Step through the Record Layout to familiarize yourself with the codes</a:t>
            </a:r>
          </a:p>
          <a:p>
            <a:r>
              <a:rPr lang="en-US" dirty="0"/>
              <a:t>Review last years data – in the ED166 as well as on EdSight</a:t>
            </a:r>
          </a:p>
          <a:p>
            <a:r>
              <a:rPr lang="en-US" dirty="0"/>
              <a:t>Query your SIS (check for missing data, etc.)</a:t>
            </a:r>
          </a:p>
          <a:p>
            <a:r>
              <a:rPr lang="en-US" dirty="0"/>
              <a:t>Upload a file (can upload at any interval) or enter data</a:t>
            </a:r>
          </a:p>
          <a:p>
            <a:endParaRPr lang="en-US" dirty="0"/>
          </a:p>
        </p:txBody>
      </p:sp>
      <p:sp>
        <p:nvSpPr>
          <p:cNvPr id="4" name="Slide Number Placeholder 3">
            <a:extLst>
              <a:ext uri="{FF2B5EF4-FFF2-40B4-BE49-F238E27FC236}">
                <a16:creationId xmlns:a16="http://schemas.microsoft.com/office/drawing/2014/main" id="{6BE76F38-87FB-AA6A-20C2-4B1BD7805BE2}"/>
              </a:ext>
            </a:extLst>
          </p:cNvPr>
          <p:cNvSpPr>
            <a:spLocks noGrp="1"/>
          </p:cNvSpPr>
          <p:nvPr>
            <p:ph type="sldNum" sz="quarter" idx="4"/>
          </p:nvPr>
        </p:nvSpPr>
        <p:spPr/>
        <p:txBody>
          <a:bodyPr/>
          <a:lstStyle/>
          <a:p>
            <a:fld id="{13A326F7-3D62-4D6D-AF51-CF772FE3461F}" type="slidenum">
              <a:rPr lang="en-US" smtClean="0"/>
              <a:pPr/>
              <a:t>64</a:t>
            </a:fld>
            <a:endParaRPr lang="en-US" dirty="0"/>
          </a:p>
        </p:txBody>
      </p:sp>
    </p:spTree>
    <p:extLst>
      <p:ext uri="{BB962C8B-B14F-4D97-AF65-F5344CB8AC3E}">
        <p14:creationId xmlns:p14="http://schemas.microsoft.com/office/powerpoint/2010/main" val="18976869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237110" y="4910378"/>
            <a:ext cx="4600928" cy="1600438"/>
          </a:xfrm>
          <a:prstGeom prst="rect">
            <a:avLst/>
          </a:prstGeom>
          <a:solidFill>
            <a:schemeClr val="accent1">
              <a:lumMod val="60000"/>
              <a:lumOff val="40000"/>
            </a:schemeClr>
          </a:solidFill>
        </p:spPr>
        <p:txBody>
          <a:bodyPr wrap="square" rtlCol="0">
            <a:spAutoFit/>
          </a:bodyPr>
          <a:lstStyle/>
          <a:p>
            <a:r>
              <a:rPr lang="en-US" sz="1400" b="1" dirty="0"/>
              <a:t>A single record in the ED166 can “look” </a:t>
            </a:r>
          </a:p>
          <a:p>
            <a:r>
              <a:rPr lang="en-US" sz="1400" b="1" dirty="0"/>
              <a:t>any of the following ways:</a:t>
            </a:r>
          </a:p>
          <a:p>
            <a:pPr marL="285750" indent="-285750">
              <a:buFont typeface="Arial" pitchFamily="34" charset="0"/>
              <a:buChar char="•"/>
            </a:pPr>
            <a:r>
              <a:rPr lang="en-US" sz="1200" dirty="0"/>
              <a:t>1 Incident Type, 1 Sanction Type</a:t>
            </a:r>
          </a:p>
          <a:p>
            <a:pPr marL="285750" indent="-285750">
              <a:buFont typeface="Arial" pitchFamily="34" charset="0"/>
              <a:buChar char="•"/>
            </a:pPr>
            <a:r>
              <a:rPr lang="en-US" sz="1200" dirty="0"/>
              <a:t>1 Incident Type, 2 Sanction Types</a:t>
            </a:r>
          </a:p>
          <a:p>
            <a:pPr marL="285750" indent="-285750">
              <a:buFont typeface="Arial" pitchFamily="34" charset="0"/>
              <a:buChar char="•"/>
            </a:pPr>
            <a:r>
              <a:rPr lang="en-US" sz="1200" dirty="0"/>
              <a:t>2 Incident Types, 1 Sanction Type</a:t>
            </a:r>
          </a:p>
          <a:p>
            <a:pPr marL="285750" indent="-285750">
              <a:buFont typeface="Arial" pitchFamily="34" charset="0"/>
              <a:buChar char="•"/>
            </a:pPr>
            <a:r>
              <a:rPr lang="en-US" sz="1200" dirty="0"/>
              <a:t>2 Incident Types, 2 Sanction Types</a:t>
            </a:r>
          </a:p>
          <a:p>
            <a:r>
              <a:rPr lang="en-US" sz="1400" b="1" dirty="0"/>
              <a:t>Details available on the Help Site</a:t>
            </a:r>
          </a:p>
          <a:p>
            <a:endParaRPr lang="en-US" sz="800" dirty="0"/>
          </a:p>
        </p:txBody>
      </p:sp>
      <p:sp>
        <p:nvSpPr>
          <p:cNvPr id="2" name="Title 1"/>
          <p:cNvSpPr>
            <a:spLocks noGrp="1"/>
          </p:cNvSpPr>
          <p:nvPr>
            <p:ph type="title"/>
          </p:nvPr>
        </p:nvSpPr>
        <p:spPr/>
        <p:txBody>
          <a:bodyPr>
            <a:normAutofit fontScale="90000"/>
          </a:bodyPr>
          <a:lstStyle/>
          <a:p>
            <a:r>
              <a:rPr lang="en-US" sz="4000" dirty="0">
                <a:latin typeface="Arial"/>
                <a:cs typeface="Arial"/>
              </a:rPr>
              <a:t>THE MOST IMPORTANT SLIDE</a:t>
            </a:r>
          </a:p>
        </p:txBody>
      </p:sp>
      <p:sp>
        <p:nvSpPr>
          <p:cNvPr id="3" name="Content Placeholder 2"/>
          <p:cNvSpPr>
            <a:spLocks noGrp="1"/>
          </p:cNvSpPr>
          <p:nvPr>
            <p:ph idx="1"/>
          </p:nvPr>
        </p:nvSpPr>
        <p:spPr>
          <a:xfrm>
            <a:off x="443319" y="1496396"/>
            <a:ext cx="11394719" cy="421671"/>
          </a:xfrm>
          <a:solidFill>
            <a:schemeClr val="tx2">
              <a:lumMod val="20000"/>
              <a:lumOff val="80000"/>
            </a:schemeClr>
          </a:solidFill>
        </p:spPr>
        <p:txBody>
          <a:bodyPr>
            <a:normAutofit/>
          </a:bodyPr>
          <a:lstStyle/>
          <a:p>
            <a:pPr marL="0" indent="0" algn="ctr">
              <a:buNone/>
            </a:pPr>
            <a:r>
              <a:rPr lang="en-US" sz="1800" dirty="0"/>
              <a:t>Bookmark the Help Site (Record Layout, FAQs, Instructions): </a:t>
            </a:r>
            <a:r>
              <a:rPr lang="en-US" sz="1800" dirty="0">
                <a:hlinkClick r:id="rId3"/>
              </a:rPr>
              <a:t>https://portal.ct.gov/SDE</a:t>
            </a:r>
            <a:r>
              <a:rPr lang="en-US" sz="1800" dirty="0"/>
              <a:t> → Search “</a:t>
            </a:r>
            <a:r>
              <a:rPr lang="en-US" sz="1800" b="1" dirty="0"/>
              <a:t>ED166</a:t>
            </a:r>
            <a:r>
              <a:rPr lang="en-US" sz="1800" dirty="0"/>
              <a:t>”</a:t>
            </a:r>
          </a:p>
        </p:txBody>
      </p:sp>
      <p:sp>
        <p:nvSpPr>
          <p:cNvPr id="13" name="Slide Number Placeholder 12">
            <a:extLst>
              <a:ext uri="{FF2B5EF4-FFF2-40B4-BE49-F238E27FC236}">
                <a16:creationId xmlns:a16="http://schemas.microsoft.com/office/drawing/2014/main" id="{CBE088BD-40C1-83B2-CD4C-A155FD008DE2}"/>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4F2258D-CF54-2C4E-9726-8648A0B8DDCC}" type="slidenum">
              <a:rPr lang="en-US" smtClean="0"/>
              <a:pPr/>
              <a:t>65</a:t>
            </a:fld>
            <a:endParaRPr lang="en-US" dirty="0"/>
          </a:p>
        </p:txBody>
      </p:sp>
      <p:sp>
        <p:nvSpPr>
          <p:cNvPr id="7" name="TextBox 6"/>
          <p:cNvSpPr txBox="1"/>
          <p:nvPr/>
        </p:nvSpPr>
        <p:spPr>
          <a:xfrm>
            <a:off x="3497959" y="2035774"/>
            <a:ext cx="3669757" cy="3293209"/>
          </a:xfrm>
          <a:prstGeom prst="rect">
            <a:avLst/>
          </a:prstGeom>
          <a:solidFill>
            <a:srgbClr val="FFFF00"/>
          </a:solidFill>
        </p:spPr>
        <p:txBody>
          <a:bodyPr wrap="square" rtlCol="0">
            <a:spAutoFit/>
          </a:bodyPr>
          <a:lstStyle/>
          <a:p>
            <a:r>
              <a:rPr lang="en-US" sz="1600" b="1" u="sng" dirty="0"/>
              <a:t>Deadlines</a:t>
            </a:r>
          </a:p>
          <a:p>
            <a:r>
              <a:rPr lang="en-US" sz="1600" b="1" dirty="0">
                <a:cs typeface="Arial"/>
              </a:rPr>
              <a:t>Mid-Year: March 5, 2025</a:t>
            </a:r>
            <a:br>
              <a:rPr lang="en-US" sz="1600" dirty="0">
                <a:cs typeface="Arial"/>
              </a:rPr>
            </a:br>
            <a:r>
              <a:rPr lang="en-US" sz="1600" dirty="0">
                <a:cs typeface="Arial"/>
              </a:rPr>
              <a:t>   - partial data</a:t>
            </a:r>
          </a:p>
          <a:p>
            <a:r>
              <a:rPr lang="en-US" sz="1600" dirty="0">
                <a:cs typeface="Arial"/>
              </a:rPr>
              <a:t>   - checkbox to certify (no Admin needed)</a:t>
            </a:r>
          </a:p>
          <a:p>
            <a:r>
              <a:rPr lang="en-US" sz="1600" b="1" dirty="0">
                <a:cs typeface="Arial"/>
              </a:rPr>
              <a:t>Phase 1: July 9, 2025</a:t>
            </a:r>
          </a:p>
          <a:p>
            <a:r>
              <a:rPr lang="en-US" sz="1600" dirty="0">
                <a:cs typeface="Arial"/>
              </a:rPr>
              <a:t>   - all remaining data</a:t>
            </a:r>
          </a:p>
          <a:p>
            <a:r>
              <a:rPr lang="en-US" sz="1600" dirty="0">
                <a:cs typeface="Arial"/>
              </a:rPr>
              <a:t>   - checkbox to certify (no Admin needed)</a:t>
            </a:r>
          </a:p>
          <a:p>
            <a:r>
              <a:rPr lang="en-US" sz="1600" b="1" dirty="0">
                <a:cs typeface="Arial"/>
              </a:rPr>
              <a:t>Phase 2: August 20, 2025</a:t>
            </a:r>
          </a:p>
          <a:p>
            <a:r>
              <a:rPr lang="en-US" sz="1600" dirty="0">
                <a:cs typeface="Arial"/>
              </a:rPr>
              <a:t>  - resolve Data Exceptions</a:t>
            </a:r>
          </a:p>
          <a:p>
            <a:r>
              <a:rPr lang="en-US" sz="1600" dirty="0">
                <a:cs typeface="Arial"/>
              </a:rPr>
              <a:t>  - clear Cleaning Reports</a:t>
            </a:r>
          </a:p>
          <a:p>
            <a:r>
              <a:rPr lang="en-US" sz="1600" dirty="0">
                <a:cs typeface="Arial"/>
              </a:rPr>
              <a:t>  - review Certification checklist</a:t>
            </a:r>
          </a:p>
          <a:p>
            <a:r>
              <a:rPr lang="en-US" sz="1600" dirty="0">
                <a:cs typeface="Arial"/>
              </a:rPr>
              <a:t>  - Administrator Certification</a:t>
            </a:r>
          </a:p>
          <a:p>
            <a:endParaRPr lang="en-US" sz="1600" dirty="0">
              <a:cs typeface="Arial"/>
            </a:endParaRPr>
          </a:p>
        </p:txBody>
      </p:sp>
      <p:sp>
        <p:nvSpPr>
          <p:cNvPr id="8" name="TextBox 7"/>
          <p:cNvSpPr txBox="1"/>
          <p:nvPr/>
        </p:nvSpPr>
        <p:spPr>
          <a:xfrm>
            <a:off x="7237110" y="2039488"/>
            <a:ext cx="4600928" cy="2800767"/>
          </a:xfrm>
          <a:prstGeom prst="rect">
            <a:avLst/>
          </a:prstGeom>
          <a:solidFill>
            <a:schemeClr val="bg1">
              <a:lumMod val="95000"/>
            </a:schemeClr>
          </a:solidFill>
        </p:spPr>
        <p:txBody>
          <a:bodyPr wrap="square" rtlCol="0">
            <a:spAutoFit/>
          </a:bodyPr>
          <a:lstStyle/>
          <a:p>
            <a:r>
              <a:rPr lang="en-US" sz="1600" b="1" dirty="0"/>
              <a:t>Reminders:</a:t>
            </a:r>
          </a:p>
          <a:p>
            <a:pPr marL="285750" indent="-285750">
              <a:buFont typeface="Arial" pitchFamily="34" charset="0"/>
              <a:buChar char="•"/>
            </a:pPr>
            <a:r>
              <a:rPr lang="en-US" sz="1600" dirty="0"/>
              <a:t>A student must be registered to your district in the PSIS Registration Module on the Incident Date to report them. </a:t>
            </a:r>
          </a:p>
          <a:p>
            <a:pPr marL="285750" indent="-285750">
              <a:buFont typeface="Arial" pitchFamily="34" charset="0"/>
              <a:buChar char="•"/>
            </a:pPr>
            <a:r>
              <a:rPr lang="en-US" sz="1600" dirty="0"/>
              <a:t>Review the </a:t>
            </a:r>
            <a:r>
              <a:rPr lang="en-US" sz="1600" b="1" dirty="0"/>
              <a:t>Reporting Arrests flowchart </a:t>
            </a:r>
            <a:r>
              <a:rPr lang="en-US" sz="1600" dirty="0"/>
              <a:t>to determine if a School-Based Arrest should be reported</a:t>
            </a:r>
          </a:p>
          <a:p>
            <a:pPr marL="285750" indent="-285750">
              <a:buFont typeface="Arial" pitchFamily="34" charset="0"/>
              <a:buChar char="•"/>
            </a:pPr>
            <a:r>
              <a:rPr lang="en-US" sz="1600" dirty="0"/>
              <a:t>Be sure to update incidents with an expulsion hearing pending (do not add a new record)</a:t>
            </a:r>
          </a:p>
          <a:p>
            <a:pPr marL="285750" indent="-285750">
              <a:buFont typeface="Arial" pitchFamily="34" charset="0"/>
              <a:buChar char="•"/>
            </a:pPr>
            <a:r>
              <a:rPr lang="en-US" sz="1600" dirty="0"/>
              <a:t>Update your District Profile as needed</a:t>
            </a:r>
          </a:p>
          <a:p>
            <a:pPr marL="285750" indent="-285750">
              <a:buFont typeface="Arial" pitchFamily="34" charset="0"/>
              <a:buChar char="•"/>
            </a:pPr>
            <a:endParaRPr lang="en-US" sz="1600" dirty="0"/>
          </a:p>
        </p:txBody>
      </p:sp>
      <p:sp>
        <p:nvSpPr>
          <p:cNvPr id="9" name="TextBox 8"/>
          <p:cNvSpPr txBox="1"/>
          <p:nvPr/>
        </p:nvSpPr>
        <p:spPr>
          <a:xfrm>
            <a:off x="443319" y="2022200"/>
            <a:ext cx="2985246" cy="3785652"/>
          </a:xfrm>
          <a:prstGeom prst="rect">
            <a:avLst/>
          </a:prstGeom>
          <a:solidFill>
            <a:schemeClr val="bg1">
              <a:lumMod val="75000"/>
            </a:schemeClr>
          </a:solidFill>
        </p:spPr>
        <p:txBody>
          <a:bodyPr wrap="square" rtlCol="0">
            <a:spAutoFit/>
          </a:bodyPr>
          <a:lstStyle/>
          <a:p>
            <a:r>
              <a:rPr lang="en-US" sz="1400" b="1" dirty="0"/>
              <a:t>What incidents are required to be reported to CSDE?</a:t>
            </a:r>
          </a:p>
          <a:p>
            <a:endParaRPr lang="en-US" sz="800" dirty="0"/>
          </a:p>
          <a:p>
            <a:r>
              <a:rPr lang="en-US" sz="1400" dirty="0"/>
              <a:t>All offenses that result in: </a:t>
            </a:r>
          </a:p>
          <a:p>
            <a:pPr marL="285750" indent="-285750">
              <a:buFont typeface="Arial" pitchFamily="34" charset="0"/>
              <a:buChar char="•"/>
            </a:pPr>
            <a:r>
              <a:rPr lang="en-US" sz="1400" dirty="0"/>
              <a:t>In-school suspension </a:t>
            </a:r>
          </a:p>
          <a:p>
            <a:pPr marL="285750" indent="-285750">
              <a:buFont typeface="Arial" pitchFamily="34" charset="0"/>
              <a:buChar char="•"/>
            </a:pPr>
            <a:r>
              <a:rPr lang="en-US" sz="1400" dirty="0"/>
              <a:t>Out-of-school suspension </a:t>
            </a:r>
          </a:p>
          <a:p>
            <a:pPr marL="285750" indent="-285750">
              <a:buFont typeface="Arial" pitchFamily="34" charset="0"/>
              <a:buChar char="•"/>
            </a:pPr>
            <a:r>
              <a:rPr lang="en-US" sz="1400" dirty="0"/>
              <a:t>Bus suspension </a:t>
            </a:r>
          </a:p>
          <a:p>
            <a:pPr marL="285750" indent="-285750">
              <a:buFont typeface="Arial" pitchFamily="34" charset="0"/>
              <a:buChar char="•"/>
            </a:pPr>
            <a:r>
              <a:rPr lang="en-US" sz="1400" dirty="0"/>
              <a:t>Expulsion </a:t>
            </a:r>
          </a:p>
          <a:p>
            <a:endParaRPr lang="en-US" sz="800" dirty="0"/>
          </a:p>
          <a:p>
            <a:r>
              <a:rPr lang="en-US" sz="1400" dirty="0"/>
              <a:t>In addition, all "serious" offenses and incidents involving Alcohol, Drugs or Weapons must be reported regardless of the type of sanction imposed. This means that if anything is listed in the Weapon Involvement or Substance Involvement field the incident must be reported. All Bullying Incidents must be reported.</a:t>
            </a:r>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20971" y="5196074"/>
            <a:ext cx="1536954" cy="1068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2479668" y="5972207"/>
            <a:ext cx="4688047" cy="538609"/>
          </a:xfrm>
          <a:prstGeom prst="rect">
            <a:avLst/>
          </a:prstGeom>
          <a:noFill/>
          <a:ln w="38100">
            <a:solidFill>
              <a:schemeClr val="tx1"/>
            </a:solidFill>
            <a:prstDash val="dash"/>
          </a:ln>
        </p:spPr>
        <p:txBody>
          <a:bodyPr wrap="square" rtlCol="0">
            <a:spAutoFit/>
          </a:bodyPr>
          <a:lstStyle/>
          <a:p>
            <a:pPr algn="ctr"/>
            <a:r>
              <a:rPr lang="en-US" b="1" dirty="0"/>
              <a:t>FREEZE DATE: SEPTEMBER 3, 2025</a:t>
            </a:r>
          </a:p>
          <a:p>
            <a:pPr algn="ctr"/>
            <a:r>
              <a:rPr lang="en-US" sz="1100" dirty="0"/>
              <a:t>ABSOLUTELY NO CHANGES CAN BE MADE AFTER THIS DATE</a:t>
            </a:r>
          </a:p>
        </p:txBody>
      </p:sp>
      <p:sp>
        <p:nvSpPr>
          <p:cNvPr id="11" name="TextBox 10">
            <a:extLst>
              <a:ext uri="{FF2B5EF4-FFF2-40B4-BE49-F238E27FC236}">
                <a16:creationId xmlns:a16="http://schemas.microsoft.com/office/drawing/2014/main" id="{D234D14B-D233-6040-9673-EFDC21E85767}"/>
              </a:ext>
            </a:extLst>
          </p:cNvPr>
          <p:cNvSpPr txBox="1"/>
          <p:nvPr/>
        </p:nvSpPr>
        <p:spPr>
          <a:xfrm>
            <a:off x="443319" y="5972207"/>
            <a:ext cx="1879837" cy="584775"/>
          </a:xfrm>
          <a:prstGeom prst="rect">
            <a:avLst/>
          </a:prstGeom>
          <a:solidFill>
            <a:srgbClr val="FFFF00"/>
          </a:solidFill>
          <a:ln w="19050">
            <a:solidFill>
              <a:srgbClr val="FF0000"/>
            </a:solidFill>
          </a:ln>
        </p:spPr>
        <p:txBody>
          <a:bodyPr wrap="square" rtlCol="0">
            <a:spAutoFit/>
          </a:bodyPr>
          <a:lstStyle/>
          <a:p>
            <a:pPr algn="ctr"/>
            <a:r>
              <a:rPr lang="en-US" sz="1600" b="1" dirty="0">
                <a:sym typeface="Webdings" panose="05030102010509060703" pitchFamily="18" charset="2"/>
              </a:rPr>
              <a:t> </a:t>
            </a:r>
            <a:r>
              <a:rPr lang="en-US" sz="1600" b="1" dirty="0"/>
              <a:t>START YOUR</a:t>
            </a:r>
            <a:r>
              <a:rPr lang="en-US" sz="1600" b="1" dirty="0">
                <a:sym typeface="Webdings" panose="05030102010509060703" pitchFamily="18" charset="2"/>
              </a:rPr>
              <a:t> </a:t>
            </a:r>
            <a:r>
              <a:rPr lang="en-US" sz="1600" b="1" dirty="0"/>
              <a:t> COLLECTION EARLY</a:t>
            </a:r>
          </a:p>
        </p:txBody>
      </p:sp>
      <p:sp>
        <p:nvSpPr>
          <p:cNvPr id="15" name="TextBox 14">
            <a:extLst>
              <a:ext uri="{FF2B5EF4-FFF2-40B4-BE49-F238E27FC236}">
                <a16:creationId xmlns:a16="http://schemas.microsoft.com/office/drawing/2014/main" id="{BF368850-81DC-180B-E9D4-5473357E104D}"/>
              </a:ext>
            </a:extLst>
          </p:cNvPr>
          <p:cNvSpPr txBox="1"/>
          <p:nvPr/>
        </p:nvSpPr>
        <p:spPr>
          <a:xfrm>
            <a:off x="3529781" y="5458084"/>
            <a:ext cx="3637935" cy="369332"/>
          </a:xfrm>
          <a:prstGeom prst="rect">
            <a:avLst/>
          </a:prstGeom>
          <a:solidFill>
            <a:schemeClr val="accent1">
              <a:lumMod val="20000"/>
              <a:lumOff val="80000"/>
            </a:schemeClr>
          </a:solidFill>
        </p:spPr>
        <p:txBody>
          <a:bodyPr wrap="square" rtlCol="0">
            <a:spAutoFit/>
          </a:bodyPr>
          <a:lstStyle/>
          <a:p>
            <a:pPr algn="ctr"/>
            <a:r>
              <a:rPr lang="fi-FI" dirty="0"/>
              <a:t>Questions: Keryn.Felder@ct.gov</a:t>
            </a:r>
          </a:p>
        </p:txBody>
      </p:sp>
    </p:spTree>
    <p:extLst>
      <p:ext uri="{BB962C8B-B14F-4D97-AF65-F5344CB8AC3E}">
        <p14:creationId xmlns:p14="http://schemas.microsoft.com/office/powerpoint/2010/main" val="30363823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a:cs typeface="Arial"/>
              </a:rPr>
              <a:t>Questions? Suggestions?</a:t>
            </a:r>
          </a:p>
        </p:txBody>
      </p:sp>
      <p:sp>
        <p:nvSpPr>
          <p:cNvPr id="7" name="Content Placeholder 6"/>
          <p:cNvSpPr>
            <a:spLocks noGrp="1"/>
          </p:cNvSpPr>
          <p:nvPr>
            <p:ph idx="1"/>
          </p:nvPr>
        </p:nvSpPr>
        <p:spPr>
          <a:xfrm>
            <a:off x="1910209" y="2863485"/>
            <a:ext cx="8479745" cy="2670493"/>
          </a:xfrm>
        </p:spPr>
        <p:txBody>
          <a:bodyPr>
            <a:normAutofit/>
          </a:bodyPr>
          <a:lstStyle/>
          <a:p>
            <a:pPr marL="0" indent="0" algn="ctr">
              <a:buNone/>
            </a:pPr>
            <a:endParaRPr lang="en-US" dirty="0"/>
          </a:p>
          <a:p>
            <a:pPr marL="0" indent="0" algn="ctr">
              <a:buNone/>
            </a:pPr>
            <a:endParaRPr lang="en-US" dirty="0"/>
          </a:p>
          <a:p>
            <a:pPr marL="0" indent="0" algn="ctr">
              <a:buNone/>
            </a:pPr>
            <a:endParaRPr lang="en-US" b="1" dirty="0"/>
          </a:p>
        </p:txBody>
      </p:sp>
      <p:sp>
        <p:nvSpPr>
          <p:cNvPr id="8" name="Slide Number Placeholder 7">
            <a:extLst>
              <a:ext uri="{FF2B5EF4-FFF2-40B4-BE49-F238E27FC236}">
                <a16:creationId xmlns:a16="http://schemas.microsoft.com/office/drawing/2014/main" id="{1407FBC9-01AB-A64F-7B17-18DD74DF87AF}"/>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4F2258D-CF54-2C4E-9726-8648A0B8DDCC}" type="slidenum">
              <a:rPr lang="en-US" smtClean="0"/>
              <a:pPr/>
              <a:t>66</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311146665"/>
              </p:ext>
            </p:extLst>
          </p:nvPr>
        </p:nvGraphicFramePr>
        <p:xfrm>
          <a:off x="1910208" y="2053449"/>
          <a:ext cx="8371584" cy="3581541"/>
        </p:xfrm>
        <a:graphic>
          <a:graphicData uri="http://schemas.openxmlformats.org/drawingml/2006/table">
            <a:tbl>
              <a:tblPr firstRow="1" bandRow="1">
                <a:tableStyleId>{5C22544A-7EE6-4342-B048-85BDC9FD1C3A}</a:tableStyleId>
              </a:tblPr>
              <a:tblGrid>
                <a:gridCol w="8371584">
                  <a:extLst>
                    <a:ext uri="{9D8B030D-6E8A-4147-A177-3AD203B41FA5}">
                      <a16:colId xmlns:a16="http://schemas.microsoft.com/office/drawing/2014/main" val="1478819334"/>
                    </a:ext>
                  </a:extLst>
                </a:gridCol>
              </a:tblGrid>
              <a:tr h="3581541">
                <a:tc>
                  <a:txBody>
                    <a:bodyPr/>
                    <a:lstStyle/>
                    <a:p>
                      <a:pPr marL="0" indent="0" algn="ctr">
                        <a:buNone/>
                      </a:pPr>
                      <a:r>
                        <a:rPr lang="en-US" sz="4000" b="1" dirty="0">
                          <a:solidFill>
                            <a:schemeClr val="tx1"/>
                          </a:solidFill>
                        </a:rPr>
                        <a:t>Keryn G. Felder</a:t>
                      </a:r>
                    </a:p>
                    <a:p>
                      <a:pPr marL="0" indent="0" algn="ctr">
                        <a:buNone/>
                      </a:pPr>
                      <a:r>
                        <a:rPr lang="en-US" sz="4000" b="0" dirty="0">
                          <a:solidFill>
                            <a:srgbClr val="0070C0"/>
                          </a:solidFill>
                          <a:hlinkClick r:id="rId3">
                            <a:extLst>
                              <a:ext uri="{A12FA001-AC4F-418D-AE19-62706E023703}">
                                <ahyp:hlinkClr xmlns:ahyp="http://schemas.microsoft.com/office/drawing/2018/hyperlinkcolor" val="tx"/>
                              </a:ext>
                            </a:extLst>
                          </a:hlinkClick>
                        </a:rPr>
                        <a:t>Keryn.Felder@ct.gov</a:t>
                      </a:r>
                      <a:endParaRPr lang="en-US" sz="4000" b="0" dirty="0">
                        <a:solidFill>
                          <a:srgbClr val="0070C0"/>
                        </a:solidFill>
                      </a:endParaRPr>
                    </a:p>
                    <a:p>
                      <a:pPr marL="0" indent="0" algn="ctr">
                        <a:buNone/>
                      </a:pPr>
                      <a:endParaRPr lang="en-US" sz="2400" dirty="0">
                        <a:solidFill>
                          <a:srgbClr val="0070C0"/>
                        </a:solidFill>
                      </a:endParaRPr>
                    </a:p>
                    <a:p>
                      <a:pPr marL="0" indent="0" algn="ctr">
                        <a:buNone/>
                      </a:pPr>
                      <a:endParaRPr lang="en-US" sz="2400" dirty="0">
                        <a:solidFill>
                          <a:srgbClr val="0070C0"/>
                        </a:solidFill>
                      </a:endParaRPr>
                    </a:p>
                    <a:p>
                      <a:pPr marL="0" indent="0" algn="l">
                        <a:buNone/>
                      </a:pPr>
                      <a:r>
                        <a:rPr lang="en-US" sz="2400" dirty="0">
                          <a:solidFill>
                            <a:schemeClr val="tx1"/>
                          </a:solidFill>
                        </a:rPr>
                        <a:t>Additional training opportunities for the 2024-25 collection: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0" dirty="0">
                          <a:solidFill>
                            <a:schemeClr val="tx1"/>
                          </a:solidFill>
                        </a:rPr>
                        <a:t>January/February – New User Phase 2 Training – online</a:t>
                      </a:r>
                    </a:p>
                    <a:p>
                      <a:pPr marL="342900" indent="-342900" algn="l">
                        <a:buFont typeface="Arial" panose="020B0604020202020204" pitchFamily="34" charset="0"/>
                        <a:buChar char="•"/>
                      </a:pPr>
                      <a:r>
                        <a:rPr lang="en-US" sz="2400" b="0" dirty="0">
                          <a:solidFill>
                            <a:schemeClr val="tx1"/>
                          </a:solidFill>
                        </a:rPr>
                        <a:t>May/June – New User Phase 2 Training – online</a:t>
                      </a:r>
                    </a:p>
                    <a:p>
                      <a:pPr marL="342900" indent="-342900" algn="l">
                        <a:buFont typeface="Arial" panose="020B0604020202020204" pitchFamily="34" charset="0"/>
                        <a:buChar char="•"/>
                      </a:pPr>
                      <a:r>
                        <a:rPr lang="en-US" sz="2400" b="0" dirty="0">
                          <a:solidFill>
                            <a:schemeClr val="tx1"/>
                          </a:solidFill>
                        </a:rPr>
                        <a:t>July – Working Day Sessions – in person</a:t>
                      </a:r>
                    </a:p>
                  </a:txBody>
                  <a:tcPr>
                    <a:solidFill>
                      <a:schemeClr val="bg1"/>
                    </a:solidFill>
                  </a:tcPr>
                </a:tc>
                <a:extLst>
                  <a:ext uri="{0D108BD9-81ED-4DB2-BD59-A6C34878D82A}">
                    <a16:rowId xmlns:a16="http://schemas.microsoft.com/office/drawing/2014/main" val="2537414139"/>
                  </a:ext>
                </a:extLst>
              </a:tr>
            </a:tbl>
          </a:graphicData>
        </a:graphic>
      </p:graphicFrame>
    </p:spTree>
    <p:extLst>
      <p:ext uri="{BB962C8B-B14F-4D97-AF65-F5344CB8AC3E}">
        <p14:creationId xmlns:p14="http://schemas.microsoft.com/office/powerpoint/2010/main" val="15846302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UniverseOfOpportunities_template.potx" id="{DA9B7810-D05F-415D-BE88-61560BFB4366}" vid="{9E02503F-8B23-4924-8A9C-2CD5763944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AUniverseOfOpportunities_template</Template>
  <TotalTime>1304</TotalTime>
  <Words>11598</Words>
  <Application>Microsoft Office PowerPoint</Application>
  <PresentationFormat>Widescreen</PresentationFormat>
  <Paragraphs>873</Paragraphs>
  <Slides>66</Slides>
  <Notes>66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66</vt:i4>
      </vt:variant>
    </vt:vector>
  </HeadingPairs>
  <TitlesOfParts>
    <vt:vector size="76" baseType="lpstr">
      <vt:lpstr>Aptos</vt:lpstr>
      <vt:lpstr>Aptos ExtraBold</vt:lpstr>
      <vt:lpstr>Arial</vt:lpstr>
      <vt:lpstr>Calibri</vt:lpstr>
      <vt:lpstr>Courier New</vt:lpstr>
      <vt:lpstr>Segoe UI</vt:lpstr>
      <vt:lpstr>Tw Cen MT</vt:lpstr>
      <vt:lpstr>Webdings</vt:lpstr>
      <vt:lpstr>Wingdings</vt:lpstr>
      <vt:lpstr>Office Theme</vt:lpstr>
      <vt:lpstr>ED166 Student Disciplinary Offense Collection Training  Part 1: General, Mid-Year and Phase 1 Information </vt:lpstr>
      <vt:lpstr>Slide Deck Information</vt:lpstr>
      <vt:lpstr>CSDE Resources</vt:lpstr>
      <vt:lpstr>Contents</vt:lpstr>
      <vt:lpstr>2024–25 ED166 Application Deadlines</vt:lpstr>
      <vt:lpstr>Acronyms</vt:lpstr>
      <vt:lpstr>Overall Process</vt:lpstr>
      <vt:lpstr>Your Team</vt:lpstr>
      <vt:lpstr>Records Required to be Reported</vt:lpstr>
      <vt:lpstr>What is the Data Used for?</vt:lpstr>
      <vt:lpstr>Legal Requirements</vt:lpstr>
      <vt:lpstr>Phase Requirements</vt:lpstr>
      <vt:lpstr>Phase Requirements (continued)</vt:lpstr>
      <vt:lpstr>PSIS Connection</vt:lpstr>
      <vt:lpstr>Data Transmission Options</vt:lpstr>
      <vt:lpstr>Batch Upload</vt:lpstr>
      <vt:lpstr>School Interoperability Framework (SIF)</vt:lpstr>
      <vt:lpstr>Manual Entry</vt:lpstr>
      <vt:lpstr>Collection Steps</vt:lpstr>
      <vt:lpstr>PSIS Registration Accuracy</vt:lpstr>
      <vt:lpstr>Record Layout/User Guide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Possible Incident/Sanction Field Combinations</vt:lpstr>
      <vt:lpstr>Using Multiple Incident Type  and Sanction Type Fields</vt:lpstr>
      <vt:lpstr>School Based Arrest Flow Chart</vt:lpstr>
      <vt:lpstr>Laws</vt:lpstr>
      <vt:lpstr>Laws</vt:lpstr>
      <vt:lpstr>Laws</vt:lpstr>
      <vt:lpstr>Laws</vt:lpstr>
      <vt:lpstr>Help Site - Home</vt:lpstr>
      <vt:lpstr>Help Site - Documentation</vt:lpstr>
      <vt:lpstr>Help Site - Frequently Asked Questions</vt:lpstr>
      <vt:lpstr>Help Site - Links</vt:lpstr>
      <vt:lpstr>Help Site - Statutory References</vt:lpstr>
      <vt:lpstr>Help Site - Training</vt:lpstr>
      <vt:lpstr>EdSight</vt:lpstr>
      <vt:lpstr>Application Types</vt:lpstr>
      <vt:lpstr>Accessing the Application</vt:lpstr>
      <vt:lpstr>Accessing the Application</vt:lpstr>
      <vt:lpstr>Accessing the Application</vt:lpstr>
      <vt:lpstr>ED166 - Home Screen</vt:lpstr>
      <vt:lpstr>ED166 – Manual Entry Step 1</vt:lpstr>
      <vt:lpstr>ED166 – Manual Entry Step 2</vt:lpstr>
      <vt:lpstr>ED166 – Batch Upload Screen</vt:lpstr>
      <vt:lpstr>Error Report</vt:lpstr>
      <vt:lpstr>ED166 – Download Incidents Screen</vt:lpstr>
      <vt:lpstr>ED166 – Download Codes Screen</vt:lpstr>
      <vt:lpstr>ED166 – Reports Screen</vt:lpstr>
      <vt:lpstr>ED166 – Data Exceptions Screen</vt:lpstr>
      <vt:lpstr>ED166 – Certification Screen</vt:lpstr>
      <vt:lpstr>ED166 – District Profile Screen</vt:lpstr>
      <vt:lpstr>What Can I Do Now?</vt:lpstr>
      <vt:lpstr>THE MOST IMPORTANT SLIDE</vt:lpstr>
      <vt:lpstr>Questions? Suggestions?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Felder, Keryn</dc:creator>
  <cp:lastModifiedBy>Felder, Keryn</cp:lastModifiedBy>
  <cp:revision>24</cp:revision>
  <dcterms:created xsi:type="dcterms:W3CDTF">2024-09-23T12:57:07Z</dcterms:created>
  <dcterms:modified xsi:type="dcterms:W3CDTF">2025-02-21T13:18:32Z</dcterms:modified>
</cp:coreProperties>
</file>