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2" r:id="rId2"/>
  </p:sldMasterIdLst>
  <p:notesMasterIdLst>
    <p:notesMasterId r:id="rId21"/>
  </p:notesMasterIdLst>
  <p:sldIdLst>
    <p:sldId id="420" r:id="rId3"/>
    <p:sldId id="421" r:id="rId4"/>
    <p:sldId id="257" r:id="rId5"/>
    <p:sldId id="261" r:id="rId6"/>
    <p:sldId id="286" r:id="rId7"/>
    <p:sldId id="274" r:id="rId8"/>
    <p:sldId id="260" r:id="rId9"/>
    <p:sldId id="318" r:id="rId10"/>
    <p:sldId id="317" r:id="rId11"/>
    <p:sldId id="290" r:id="rId12"/>
    <p:sldId id="385" r:id="rId13"/>
    <p:sldId id="293" r:id="rId14"/>
    <p:sldId id="294" r:id="rId15"/>
    <p:sldId id="295" r:id="rId16"/>
    <p:sldId id="291" r:id="rId17"/>
    <p:sldId id="288" r:id="rId18"/>
    <p:sldId id="292" r:id="rId19"/>
    <p:sldId id="296" r:id="rId20"/>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F9045AD-BE17-46BA-92F7-479C5BADAE5D}">
          <p14:sldIdLst>
            <p14:sldId id="420"/>
            <p14:sldId id="421"/>
            <p14:sldId id="257"/>
            <p14:sldId id="261"/>
          </p14:sldIdLst>
        </p14:section>
        <p14:section name="General Information" id="{E70EA943-6C74-4EC1-8CC4-B9B2DAFBA7B9}">
          <p14:sldIdLst>
            <p14:sldId id="286"/>
            <p14:sldId id="274"/>
            <p14:sldId id="260"/>
            <p14:sldId id="318"/>
            <p14:sldId id="317"/>
            <p14:sldId id="290"/>
            <p14:sldId id="385"/>
          </p14:sldIdLst>
        </p14:section>
        <p14:section name="Discipline Laws" id="{422183AC-1864-4EFC-A6BD-7292752CC8F8}">
          <p14:sldIdLst>
            <p14:sldId id="293"/>
            <p14:sldId id="294"/>
            <p14:sldId id="295"/>
          </p14:sldIdLst>
        </p14:section>
        <p14:section name="Data Review Reccomendations" id="{FFB024C3-F40D-4246-AD9A-7402E2696DD3}">
          <p14:sldIdLst>
            <p14:sldId id="291"/>
            <p14:sldId id="288"/>
            <p14:sldId id="292"/>
            <p14:sldId id="296"/>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E9EDF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61183" autoAdjust="0"/>
  </p:normalViewPr>
  <p:slideViewPr>
    <p:cSldViewPr snapToGrid="0" snapToObjects="1">
      <p:cViewPr varScale="1">
        <p:scale>
          <a:sx n="69" d="100"/>
          <a:sy n="69" d="100"/>
        </p:scale>
        <p:origin x="920" y="44"/>
      </p:cViewPr>
      <p:guideLst>
        <p:guide orient="horz" pos="2160"/>
        <p:guide pos="3840"/>
      </p:guideLst>
    </p:cSldViewPr>
  </p:slideViewPr>
  <p:outlineViewPr>
    <p:cViewPr>
      <p:scale>
        <a:sx n="33" d="100"/>
        <a:sy n="33" d="100"/>
      </p:scale>
      <p:origin x="0" y="-675"/>
    </p:cViewPr>
  </p:outlineViewPr>
  <p:notesTextViewPr>
    <p:cViewPr>
      <p:scale>
        <a:sx n="100" d="100"/>
        <a:sy n="100" d="100"/>
      </p:scale>
      <p:origin x="0" y="0"/>
    </p:cViewPr>
  </p:notesTextViewPr>
  <p:sorterViewPr>
    <p:cViewPr>
      <p:scale>
        <a:sx n="100" d="100"/>
        <a:sy n="100" d="100"/>
      </p:scale>
      <p:origin x="0" y="-1332"/>
    </p:cViewPr>
  </p:sorterViewPr>
  <p:notesViewPr>
    <p:cSldViewPr snapToGrid="0" snapToObjects="1">
      <p:cViewPr varScale="1">
        <p:scale>
          <a:sx n="90" d="100"/>
          <a:sy n="90" d="100"/>
        </p:scale>
        <p:origin x="364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13AD0A36-997C-4C3E-A590-D298FFBAC2CF}" type="datetimeFigureOut">
              <a:rPr lang="en-US" smtClean="0"/>
              <a:t>10/21/2024</a:t>
            </a:fld>
            <a:endParaRPr lang="en-US" dirty="0"/>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D60BD955-3C3D-427A-8DB0-2BB498614709}" type="slidenum">
              <a:rPr lang="en-US" smtClean="0"/>
              <a:t>‹#›</a:t>
            </a:fld>
            <a:endParaRPr lang="en-US" dirty="0"/>
          </a:p>
        </p:txBody>
      </p:sp>
    </p:spTree>
    <p:extLst>
      <p:ext uri="{BB962C8B-B14F-4D97-AF65-F5344CB8AC3E}">
        <p14:creationId xmlns:p14="http://schemas.microsoft.com/office/powerpoint/2010/main" val="2690133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portal.ct.gov/SDE/Performance/Data-Collection-Help-Sites/ED166-Help-Site"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PowerPoint is on the ED166 Student Disciplinary Offense Collection. The focus is general information, an overview of discipline laws related to this collection, and best practices for reviewing your </a:t>
            </a:r>
            <a:r>
              <a:rPr lang="en-US" baseline="0" dirty="0"/>
              <a:t>District’s </a:t>
            </a:r>
            <a:r>
              <a:rPr lang="en-US" dirty="0"/>
              <a:t>data. This PowerPoint is intended for Administrators or other District individuals who would like general overview of the collection.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term “Application Manager” applies to the individual(s) in your District who are directly responsible for uploading data into the ED166 application.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D19A5E30-BEC5-4ADD-805D-B470BD9E9C4C}" type="slidenum">
              <a:rPr lang="en-US" smtClean="0"/>
              <a:t>1</a:t>
            </a:fld>
            <a:endParaRPr lang="en-US" dirty="0"/>
          </a:p>
        </p:txBody>
      </p:sp>
    </p:spTree>
    <p:extLst>
      <p:ext uri="{BB962C8B-B14F-4D97-AF65-F5344CB8AC3E}">
        <p14:creationId xmlns:p14="http://schemas.microsoft.com/office/powerpoint/2010/main" val="5721658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pPr defTabSz="966612">
              <a:defRPr/>
            </a:pPr>
            <a:r>
              <a:rPr lang="en-US" dirty="0"/>
              <a:t>There are two important dates that those at the Administrator</a:t>
            </a:r>
            <a:r>
              <a:rPr lang="en-US" baseline="0" dirty="0"/>
              <a:t> level should be aware of (see above).</a:t>
            </a:r>
            <a:endParaRPr lang="en-US" dirty="0"/>
          </a:p>
          <a:p>
            <a:endParaRPr lang="en-US" baseline="0" dirty="0"/>
          </a:p>
          <a:p>
            <a:r>
              <a:rPr lang="en-US" baseline="0" dirty="0"/>
              <a:t>Once the data is certified, certification can only be removed by SDE if further changes are needed. Once updated, the file must be recertified. Certification cannot be removed after the data is frozen.</a:t>
            </a:r>
            <a:endParaRPr lang="en-US" dirty="0"/>
          </a:p>
          <a:p>
            <a:endParaRPr lang="en-US" dirty="0"/>
          </a:p>
        </p:txBody>
      </p:sp>
      <p:sp>
        <p:nvSpPr>
          <p:cNvPr id="4" name="Slide Number Placeholder 3"/>
          <p:cNvSpPr>
            <a:spLocks noGrp="1"/>
          </p:cNvSpPr>
          <p:nvPr>
            <p:ph type="sldNum" sz="quarter" idx="10"/>
          </p:nvPr>
        </p:nvSpPr>
        <p:spPr/>
        <p:txBody>
          <a:bodyPr/>
          <a:lstStyle/>
          <a:p>
            <a:fld id="{D60BD955-3C3D-427A-8DB0-2BB498614709}" type="slidenum">
              <a:rPr lang="en-US" smtClean="0"/>
              <a:t>10</a:t>
            </a:fld>
            <a:endParaRPr lang="en-US" dirty="0"/>
          </a:p>
        </p:txBody>
      </p:sp>
    </p:spTree>
    <p:extLst>
      <p:ext uri="{BB962C8B-B14F-4D97-AF65-F5344CB8AC3E}">
        <p14:creationId xmlns:p14="http://schemas.microsoft.com/office/powerpoint/2010/main" val="31042054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pPr marL="0" indent="0">
              <a:buFont typeface="Wingdings" panose="05000000000000000000" pitchFamily="2" charset="2"/>
              <a:buNone/>
            </a:pPr>
            <a:r>
              <a:rPr lang="en-US" dirty="0">
                <a:solidFill>
                  <a:schemeClr val="tx1"/>
                </a:solidFill>
              </a:rPr>
              <a:t>To access the Certification page, log onto the ED166 Application and go to the Certify page. While there is a Mid-Year and Phase 1 checkbox that can be completed by </a:t>
            </a:r>
            <a:r>
              <a:rPr lang="en-US" i="1" dirty="0">
                <a:solidFill>
                  <a:schemeClr val="tx1"/>
                </a:solidFill>
              </a:rPr>
              <a:t>any</a:t>
            </a:r>
            <a:r>
              <a:rPr lang="en-US" dirty="0">
                <a:solidFill>
                  <a:schemeClr val="tx1"/>
                </a:solidFill>
              </a:rPr>
              <a:t> Application Manager, an administrator must complete Phase 2 Certification since it is the final signoff affirming completeness and accuracy.</a:t>
            </a:r>
          </a:p>
          <a:p>
            <a:pPr marL="0" indent="0">
              <a:buFont typeface="Wingdings" panose="05000000000000000000" pitchFamily="2" charset="2"/>
              <a:buNone/>
            </a:pPr>
            <a:endParaRPr lang="en-US" dirty="0">
              <a:solidFill>
                <a:schemeClr val="tx1"/>
              </a:solidFill>
            </a:endParaRPr>
          </a:p>
          <a:p>
            <a:pPr marL="0" indent="0">
              <a:buFont typeface="Wingdings" panose="05000000000000000000" pitchFamily="2" charset="2"/>
              <a:buNone/>
            </a:pPr>
            <a:r>
              <a:rPr lang="en-US" dirty="0">
                <a:solidFill>
                  <a:schemeClr val="tx1"/>
                </a:solidFill>
              </a:rPr>
              <a:t>Note the following:</a:t>
            </a:r>
          </a:p>
          <a:p>
            <a:pPr marL="171450" indent="-171450">
              <a:buFont typeface="Arial" panose="020B0604020202020204" pitchFamily="34" charset="0"/>
              <a:buChar char="•"/>
            </a:pPr>
            <a:r>
              <a:rPr lang="en-US" dirty="0">
                <a:solidFill>
                  <a:schemeClr val="tx1"/>
                </a:solidFill>
              </a:rPr>
              <a:t>Phase 2 Certification is not available until the Data Exceptions are generated and Reporting District’s are notified that Phase 2 has begun.</a:t>
            </a:r>
          </a:p>
          <a:p>
            <a:pPr marL="171450" indent="-171450">
              <a:buFont typeface="Arial" panose="020B0604020202020204" pitchFamily="34" charset="0"/>
              <a:buChar char="•"/>
            </a:pPr>
            <a:r>
              <a:rPr lang="en-US" dirty="0">
                <a:solidFill>
                  <a:schemeClr val="tx1"/>
                </a:solidFill>
              </a:rPr>
              <a:t>The Phase 2 Certification section lists all Cleaning Reports that must be cleared prior to Certification. Your Application Manager will receive more information on these reports.</a:t>
            </a:r>
          </a:p>
          <a:p>
            <a:pPr marL="171450" indent="-171450">
              <a:buFont typeface="Arial" panose="020B0604020202020204" pitchFamily="34" charset="0"/>
              <a:buChar char="•"/>
            </a:pPr>
            <a:r>
              <a:rPr lang="en-US" dirty="0">
                <a:solidFill>
                  <a:schemeClr val="tx1"/>
                </a:solidFill>
              </a:rPr>
              <a:t>Enter your 5-6 digit numeric code and click OK.</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8501D06-CC83-4012-9EC8-6B2290C44ABD}"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Date Placeholder 5"/>
          <p:cNvSpPr>
            <a:spLocks noGrp="1"/>
          </p:cNvSpPr>
          <p:nvPr>
            <p:ph type="dt"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rPr>
              <a:t>Updated 2/16/2021</a:t>
            </a:r>
          </a:p>
        </p:txBody>
      </p:sp>
      <p:sp>
        <p:nvSpPr>
          <p:cNvPr id="7" name="Footer Placeholder 6"/>
          <p:cNvSpPr>
            <a:spLocks noGrp="1"/>
          </p:cNvSpPr>
          <p:nvPr>
            <p:ph type="ftr" sz="quarter" idx="13"/>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621063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r>
              <a:rPr lang="en-US" dirty="0"/>
              <a:t>CSDE only collects School-Based</a:t>
            </a:r>
            <a:r>
              <a:rPr lang="en-US" baseline="0" dirty="0"/>
              <a:t> Arrests. “School-sponsored event” is defined any school activity such as a football game, dance, play, etc.</a:t>
            </a:r>
          </a:p>
          <a:p>
            <a:endParaRPr lang="en-US" baseline="0" dirty="0"/>
          </a:p>
          <a:p>
            <a:r>
              <a:rPr lang="en-US" baseline="0" dirty="0"/>
              <a:t>A data exception will be generated in Phase 2 to identify records that may have been reported incorrectly in the ED166.</a:t>
            </a:r>
          </a:p>
          <a:p>
            <a:endParaRPr lang="en-US" baseline="0" dirty="0"/>
          </a:p>
          <a:p>
            <a:pPr marL="171450" indent="-171450">
              <a:buFont typeface="Arial" panose="020B0604020202020204" pitchFamily="34" charset="0"/>
              <a:buChar char="•"/>
            </a:pPr>
            <a:endParaRPr lang="en-US" baseline="0" dirty="0"/>
          </a:p>
          <a:p>
            <a:pPr marL="0" indent="0">
              <a:buFont typeface="Arial" panose="020B0604020202020204" pitchFamily="34" charset="0"/>
              <a:buNone/>
            </a:pPr>
            <a:r>
              <a:rPr lang="en-US" b="1" baseline="0" dirty="0"/>
              <a:t>Slide Links:</a:t>
            </a:r>
          </a:p>
          <a:p>
            <a:pPr marL="171450" indent="-171450">
              <a:buFont typeface="Arial" panose="020B0604020202020204" pitchFamily="34" charset="0"/>
              <a:buChar char="•"/>
            </a:pPr>
            <a:r>
              <a:rPr lang="en-US" baseline="0" dirty="0"/>
              <a:t>Reporting Arrests flow chart: https://portal.ct.gov/-/media/SDE/Performance/Data-Collection/Help-Sites/ED166/ED166_SchoolBasedArrestsFlowChart.pdf</a:t>
            </a:r>
          </a:p>
          <a:p>
            <a:pPr marL="171450" indent="-171450">
              <a:buFont typeface="Arial" panose="020B0604020202020204" pitchFamily="34" charset="0"/>
              <a:buChar char="•"/>
            </a:pPr>
            <a:r>
              <a:rPr lang="en-US" baseline="0" dirty="0"/>
              <a:t>PA 15-168: </a:t>
            </a:r>
            <a:r>
              <a:rPr lang="en-US" u="none" dirty="0"/>
              <a:t>https://www.cga.ct.gov/2015/act/pa/pdf/2015PA-00168-R00HB-06834-PA.pdf</a:t>
            </a:r>
            <a:endParaRPr lang="en-US" u="none" baseline="0" dirty="0"/>
          </a:p>
        </p:txBody>
      </p:sp>
      <p:sp>
        <p:nvSpPr>
          <p:cNvPr id="4" name="Slide Number Placeholder 3"/>
          <p:cNvSpPr>
            <a:spLocks noGrp="1"/>
          </p:cNvSpPr>
          <p:nvPr>
            <p:ph type="sldNum" sz="quarter" idx="10"/>
          </p:nvPr>
        </p:nvSpPr>
        <p:spPr/>
        <p:txBody>
          <a:bodyPr/>
          <a:lstStyle/>
          <a:p>
            <a:fld id="{D60BD955-3C3D-427A-8DB0-2BB498614709}" type="slidenum">
              <a:rPr lang="en-US" smtClean="0"/>
              <a:t>12</a:t>
            </a:fld>
            <a:endParaRPr lang="en-US" dirty="0"/>
          </a:p>
        </p:txBody>
      </p:sp>
    </p:spTree>
    <p:extLst>
      <p:ext uri="{BB962C8B-B14F-4D97-AF65-F5344CB8AC3E}">
        <p14:creationId xmlns:p14="http://schemas.microsoft.com/office/powerpoint/2010/main" val="21414032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r>
              <a:rPr lang="en-US" baseline="0" dirty="0"/>
              <a:t>Once a removal is over 90 minutes the “Removal from Class” sanction can no longer be used as more than 90 minutes is legally considered an In-School Suspension (ISS). </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A data exception will be generated in Phase 2 to identify records that may have been reported incorrectly in the ED166.</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dirty="0"/>
              <a:t>Slide Links: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Sec. 10-233 (a) – Definitions: https://www.cga.ct.gov/current/pub/chap_170.htm#sec_10-233 </a:t>
            </a:r>
          </a:p>
        </p:txBody>
      </p:sp>
      <p:sp>
        <p:nvSpPr>
          <p:cNvPr id="4" name="Slide Number Placeholder 3"/>
          <p:cNvSpPr>
            <a:spLocks noGrp="1"/>
          </p:cNvSpPr>
          <p:nvPr>
            <p:ph type="sldNum" sz="quarter" idx="10"/>
          </p:nvPr>
        </p:nvSpPr>
        <p:spPr/>
        <p:txBody>
          <a:bodyPr/>
          <a:lstStyle/>
          <a:p>
            <a:fld id="{D60BD955-3C3D-427A-8DB0-2BB498614709}" type="slidenum">
              <a:rPr lang="en-US" smtClean="0"/>
              <a:t>13</a:t>
            </a:fld>
            <a:endParaRPr lang="en-US" dirty="0"/>
          </a:p>
        </p:txBody>
      </p:sp>
    </p:spTree>
    <p:extLst>
      <p:ext uri="{BB962C8B-B14F-4D97-AF65-F5344CB8AC3E}">
        <p14:creationId xmlns:p14="http://schemas.microsoft.com/office/powerpoint/2010/main" val="16132028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baseline="0" dirty="0"/>
          </a:p>
          <a:p>
            <a:r>
              <a:rPr lang="en-US" baseline="0" dirty="0"/>
              <a:t>A live report is available within the ED166 application to review records where students may not have received the appropriate Alternative Education or where data reporting may be incorrect.</a:t>
            </a:r>
            <a:endParaRPr lang="en-US" dirty="0"/>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b="1" dirty="0"/>
              <a:t>Slide Links:</a:t>
            </a:r>
          </a:p>
          <a:p>
            <a:pPr marL="171450" indent="-171450">
              <a:buFont typeface="Arial" panose="020B0604020202020204" pitchFamily="34" charset="0"/>
              <a:buChar char="•"/>
            </a:pPr>
            <a:r>
              <a:rPr lang="en-US" dirty="0"/>
              <a:t>Links page: https://portal.ct.gov/SDE/Performance/Data-Collection-Help-Sites/ED166-Help-Site/Links</a:t>
            </a:r>
          </a:p>
        </p:txBody>
      </p:sp>
      <p:sp>
        <p:nvSpPr>
          <p:cNvPr id="4" name="Slide Number Placeholder 3"/>
          <p:cNvSpPr>
            <a:spLocks noGrp="1"/>
          </p:cNvSpPr>
          <p:nvPr>
            <p:ph type="sldNum" sz="quarter" idx="10"/>
          </p:nvPr>
        </p:nvSpPr>
        <p:spPr/>
        <p:txBody>
          <a:bodyPr/>
          <a:lstStyle/>
          <a:p>
            <a:fld id="{D60BD955-3C3D-427A-8DB0-2BB498614709}" type="slidenum">
              <a:rPr lang="en-US" smtClean="0"/>
              <a:t>14</a:t>
            </a:fld>
            <a:endParaRPr lang="en-US" dirty="0"/>
          </a:p>
        </p:txBody>
      </p:sp>
    </p:spTree>
    <p:extLst>
      <p:ext uri="{BB962C8B-B14F-4D97-AF65-F5344CB8AC3E}">
        <p14:creationId xmlns:p14="http://schemas.microsoft.com/office/powerpoint/2010/main" val="3336567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r>
              <a:rPr lang="en-US" dirty="0"/>
              <a:t>There are </a:t>
            </a:r>
            <a:r>
              <a:rPr lang="en-US" baseline="0" dirty="0"/>
              <a:t>several reports in the ED166 application that are useful to review prior to Certification. </a:t>
            </a:r>
          </a:p>
          <a:p>
            <a:endParaRPr lang="en-US" baseline="0" dirty="0"/>
          </a:p>
          <a:p>
            <a:r>
              <a:rPr lang="en-US" baseline="0" dirty="0"/>
              <a:t>These reports are broken out by facility and those with access to the ED166 can obtain them. The reports should be compared to your SIS data. Spot checks and aggregate counts are recommended. It is also helpful to ensure that reports that “should be” blank are blank (for example if you know if a particular school has no School Based Arrests).</a:t>
            </a:r>
          </a:p>
          <a:p>
            <a:endParaRPr lang="en-US" baseline="0" dirty="0"/>
          </a:p>
        </p:txBody>
      </p:sp>
      <p:sp>
        <p:nvSpPr>
          <p:cNvPr id="4" name="Slide Number Placeholder 3"/>
          <p:cNvSpPr>
            <a:spLocks noGrp="1"/>
          </p:cNvSpPr>
          <p:nvPr>
            <p:ph type="sldNum" sz="quarter" idx="10"/>
          </p:nvPr>
        </p:nvSpPr>
        <p:spPr/>
        <p:txBody>
          <a:bodyPr/>
          <a:lstStyle/>
          <a:p>
            <a:fld id="{D60BD955-3C3D-427A-8DB0-2BB498614709}" type="slidenum">
              <a:rPr lang="en-US" smtClean="0"/>
              <a:t>15</a:t>
            </a:fld>
            <a:endParaRPr lang="en-US" dirty="0"/>
          </a:p>
        </p:txBody>
      </p:sp>
    </p:spTree>
    <p:extLst>
      <p:ext uri="{BB962C8B-B14F-4D97-AF65-F5344CB8AC3E}">
        <p14:creationId xmlns:p14="http://schemas.microsoft.com/office/powerpoint/2010/main" val="13063591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r>
              <a:rPr lang="en-US" baseline="0" dirty="0"/>
              <a:t>These recommendations apply to data reporting only; additional reviews should take place to further identify students who may need support/intervention. </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These checks are not built into the ED166 application, they are recommended to be completed by someone in your Reporting District familiar with your SIS.</a:t>
            </a:r>
          </a:p>
          <a:p>
            <a:pPr marL="171450" indent="-171450">
              <a:buFont typeface="Arial" panose="020B0604020202020204" pitchFamily="34" charset="0"/>
              <a:buChar char="•"/>
            </a:pPr>
            <a:r>
              <a:rPr lang="en-US" dirty="0"/>
              <a:t>Incident count by student: Once</a:t>
            </a:r>
            <a:r>
              <a:rPr lang="en-US" baseline="0" dirty="0"/>
              <a:t> your Reporting District identifies students with the highest incident counts you can determine if an error in reporting has occurred, or if the student needs support/intervention. </a:t>
            </a:r>
          </a:p>
          <a:p>
            <a:pPr marL="171450" indent="-171450">
              <a:buFont typeface="Arial" panose="020B0604020202020204" pitchFamily="34" charset="0"/>
              <a:buChar char="•"/>
            </a:pPr>
            <a:r>
              <a:rPr lang="en-US" baseline="0" dirty="0"/>
              <a:t>Students with multiple incidents in one day may be indicative of duplicate records or could be correctly reported with two or more incidents in one day. Again, this may signify data correction or support/intervention is needed. </a:t>
            </a:r>
          </a:p>
          <a:p>
            <a:endParaRPr lang="en-US" baseline="0" dirty="0"/>
          </a:p>
          <a:p>
            <a:r>
              <a:rPr lang="en-US" baseline="0" dirty="0"/>
              <a:t>It is recommended to review compliance with the four laws on the previous slides by comparing the application reports to your SIS. If there are records that do not follow the law, such as a School Based Arrest with a location off campus, it could signify data cleanup is needed while in the case of the PreK -2 law it can identify an opportunity to review discipline practices in your Reporting District.</a:t>
            </a:r>
            <a:endParaRPr lang="en-US" dirty="0"/>
          </a:p>
        </p:txBody>
      </p:sp>
      <p:sp>
        <p:nvSpPr>
          <p:cNvPr id="4" name="Slide Number Placeholder 3"/>
          <p:cNvSpPr>
            <a:spLocks noGrp="1"/>
          </p:cNvSpPr>
          <p:nvPr>
            <p:ph type="sldNum" sz="quarter" idx="10"/>
          </p:nvPr>
        </p:nvSpPr>
        <p:spPr/>
        <p:txBody>
          <a:bodyPr/>
          <a:lstStyle/>
          <a:p>
            <a:fld id="{D60BD955-3C3D-427A-8DB0-2BB498614709}" type="slidenum">
              <a:rPr lang="en-US" smtClean="0"/>
              <a:t>16</a:t>
            </a:fld>
            <a:endParaRPr lang="en-US" dirty="0"/>
          </a:p>
        </p:txBody>
      </p:sp>
    </p:spTree>
    <p:extLst>
      <p:ext uri="{BB962C8B-B14F-4D97-AF65-F5344CB8AC3E}">
        <p14:creationId xmlns:p14="http://schemas.microsoft.com/office/powerpoint/2010/main" val="36204787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r>
              <a:rPr lang="en-US" dirty="0"/>
              <a:t>Your Reporting District may choose to take a deeper look at the data reported to the SDE.</a:t>
            </a:r>
            <a:endParaRPr lang="en-US" baseline="0" dirty="0"/>
          </a:p>
          <a:p>
            <a:endParaRPr lang="en-US" baseline="0" dirty="0"/>
          </a:p>
          <a:p>
            <a:r>
              <a:rPr lang="en-US" dirty="0"/>
              <a:t>The items on this slide </a:t>
            </a:r>
            <a:r>
              <a:rPr lang="en-US" baseline="0" dirty="0"/>
              <a:t>are ongoing areas of concern across the state. Each year a large section of the annual Report on Student Discipline in CT Public Schools is devoted to these topics.</a:t>
            </a:r>
          </a:p>
          <a:p>
            <a:endParaRPr lang="en-US" baseline="0" dirty="0"/>
          </a:p>
          <a:p>
            <a:r>
              <a:rPr lang="en-US" baseline="0" dirty="0"/>
              <a:t>It is suggested to review if similar incidents end with similar sanctions or if some students are treated more severely.  If there is inconsistency, it’s helpful to look at student subgroups as well as the number of previous incidents a student has had to determine if the appropriate sanction was given.</a:t>
            </a:r>
          </a:p>
          <a:p>
            <a:endParaRPr lang="en-US" baseline="0" dirty="0"/>
          </a:p>
          <a:p>
            <a:r>
              <a:rPr lang="en-US" baseline="0" dirty="0"/>
              <a:t>On an earlier slide it was noted that the incidents are broken into ten categories and some incidents are classified as serious, while others are not. One of the categories is School Policy Violations. None of the incidents in this category are considered “serious” so they only become reportable if they end in OSS, ISS…etc.  In the Board Report there is a case study where select School Policy Violations are examined and the sanction is analyzed by subgroup to identify disparities.</a:t>
            </a:r>
          </a:p>
          <a:p>
            <a:endParaRPr lang="en-US" baseline="0" dirty="0"/>
          </a:p>
          <a:p>
            <a:r>
              <a:rPr lang="en-US" baseline="0" dirty="0"/>
              <a:t>These examples may provide your Reporting District with inspiration on additional ways to examine your data.</a:t>
            </a:r>
          </a:p>
          <a:p>
            <a:endParaRPr lang="en-US" baseline="0" dirty="0"/>
          </a:p>
        </p:txBody>
      </p:sp>
      <p:sp>
        <p:nvSpPr>
          <p:cNvPr id="4" name="Slide Number Placeholder 3"/>
          <p:cNvSpPr>
            <a:spLocks noGrp="1"/>
          </p:cNvSpPr>
          <p:nvPr>
            <p:ph type="sldNum" sz="quarter" idx="10"/>
          </p:nvPr>
        </p:nvSpPr>
        <p:spPr/>
        <p:txBody>
          <a:bodyPr/>
          <a:lstStyle/>
          <a:p>
            <a:fld id="{D60BD955-3C3D-427A-8DB0-2BB498614709}" type="slidenum">
              <a:rPr lang="en-US" smtClean="0"/>
              <a:t>17</a:t>
            </a:fld>
            <a:endParaRPr lang="en-US" dirty="0"/>
          </a:p>
        </p:txBody>
      </p:sp>
    </p:spTree>
    <p:extLst>
      <p:ext uri="{BB962C8B-B14F-4D97-AF65-F5344CB8AC3E}">
        <p14:creationId xmlns:p14="http://schemas.microsoft.com/office/powerpoint/2010/main" val="13017542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dirty="0"/>
              <a:t>The Help Site contains everything your Application Manager needs for a successful collection, as well as content that may be useful to Administrators.  If you have a new Application Manger join your Reporting District during the school year they should review the Training page for any upcoming sessions or posted material. Links to the ED166 related laws are posted on the Statutory References page. The Links page contains additional information on education for expelled students, as well as links that may be useful to parents, such as information on Bullying.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0" dirty="0"/>
              <a:t>The Discipline section of EdSight can be accessed by visiting EdSight </a:t>
            </a:r>
            <a:r>
              <a:rPr lang="en-US" dirty="0">
                <a:solidFill>
                  <a:srgbClr val="000000"/>
                </a:solidFill>
                <a:latin typeface="Arial"/>
                <a:cs typeface="Arial"/>
              </a:rPr>
              <a:t> </a:t>
            </a:r>
            <a:r>
              <a:rPr lang="en-US" dirty="0">
                <a:solidFill>
                  <a:srgbClr val="000000"/>
                </a:solidFill>
                <a:latin typeface="Arial"/>
                <a:cs typeface="Arial"/>
                <a:sym typeface="Wingdings" panose="05000000000000000000" pitchFamily="2" charset="2"/>
              </a:rPr>
              <a:t> </a:t>
            </a:r>
            <a:r>
              <a:rPr lang="en-US" dirty="0">
                <a:solidFill>
                  <a:srgbClr val="000000"/>
                </a:solidFill>
                <a:latin typeface="Arial"/>
                <a:cs typeface="Arial"/>
              </a:rPr>
              <a:t>Students </a:t>
            </a:r>
            <a:r>
              <a:rPr lang="en-US" dirty="0">
                <a:solidFill>
                  <a:srgbClr val="000000"/>
                </a:solidFill>
                <a:latin typeface="Arial"/>
                <a:cs typeface="Arial"/>
                <a:sym typeface="Wingdings" panose="05000000000000000000" pitchFamily="2" charset="2"/>
              </a:rPr>
              <a:t> Discipline. Board Reports and Discipline Tiers are available in this section.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1" u="none"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u="none" dirty="0">
                <a:solidFill>
                  <a:schemeClr val="tx1"/>
                </a:solidFill>
              </a:rPr>
              <a:t>Slide Links: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u="none" dirty="0">
                <a:solidFill>
                  <a:schemeClr val="tx1"/>
                </a:solidFill>
              </a:rPr>
              <a:t>Help Site (contains Deadlines, Record Layout, FAQ, Training Information, Statutory References, and Links): https://portal.ct.gov/SDE/Performance/Data-Collection-Help-Sites/ED166-Help-Site </a:t>
            </a:r>
          </a:p>
          <a:p>
            <a:pPr marL="171450" indent="-171450">
              <a:buFont typeface="Arial" panose="020B0604020202020204" pitchFamily="34" charset="0"/>
              <a:buChar char="•"/>
            </a:pPr>
            <a:r>
              <a:rPr lang="en-US" b="0" u="none" dirty="0">
                <a:solidFill>
                  <a:schemeClr val="tx1"/>
                </a:solidFill>
              </a:rPr>
              <a:t>EdSight: http://edsight.ct.gov/ </a:t>
            </a:r>
          </a:p>
        </p:txBody>
      </p:sp>
      <p:sp>
        <p:nvSpPr>
          <p:cNvPr id="4" name="Slide Number Placeholder 3"/>
          <p:cNvSpPr>
            <a:spLocks noGrp="1"/>
          </p:cNvSpPr>
          <p:nvPr>
            <p:ph type="sldNum" sz="quarter" idx="10"/>
          </p:nvPr>
        </p:nvSpPr>
        <p:spPr/>
        <p:txBody>
          <a:bodyPr/>
          <a:lstStyle/>
          <a:p>
            <a:fld id="{D60BD955-3C3D-427A-8DB0-2BB498614709}" type="slidenum">
              <a:rPr lang="en-US" smtClean="0"/>
              <a:t>18</a:t>
            </a:fld>
            <a:endParaRPr lang="en-US" dirty="0"/>
          </a:p>
        </p:txBody>
      </p:sp>
    </p:spTree>
    <p:extLst>
      <p:ext uri="{BB962C8B-B14F-4D97-AF65-F5344CB8AC3E}">
        <p14:creationId xmlns:p14="http://schemas.microsoft.com/office/powerpoint/2010/main" val="1533297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you are viewing this in PowerPoint, and you can see this message, your notes are visible.</a:t>
            </a:r>
          </a:p>
        </p:txBody>
      </p:sp>
      <p:sp>
        <p:nvSpPr>
          <p:cNvPr id="4" name="Slide Number Placeholder 3"/>
          <p:cNvSpPr>
            <a:spLocks noGrp="1"/>
          </p:cNvSpPr>
          <p:nvPr>
            <p:ph type="sldNum" sz="quarter" idx="5"/>
          </p:nvPr>
        </p:nvSpPr>
        <p:spPr/>
        <p:txBody>
          <a:bodyPr/>
          <a:lstStyle/>
          <a:p>
            <a:fld id="{D60BD955-3C3D-427A-8DB0-2BB498614709}" type="slidenum">
              <a:rPr lang="en-US" smtClean="0"/>
              <a:t>2</a:t>
            </a:fld>
            <a:endParaRPr lang="en-US" dirty="0"/>
          </a:p>
        </p:txBody>
      </p:sp>
    </p:spTree>
    <p:extLst>
      <p:ext uri="{BB962C8B-B14F-4D97-AF65-F5344CB8AC3E}">
        <p14:creationId xmlns:p14="http://schemas.microsoft.com/office/powerpoint/2010/main" val="15706712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Message:</a:t>
            </a:r>
          </a:p>
          <a:p>
            <a:endParaRPr lang="en-US" dirty="0"/>
          </a:p>
          <a:p>
            <a:r>
              <a:rPr lang="en-US" i="1" dirty="0"/>
              <a:t>Welcome to the ED166 Student Disciplinary Offense collection. This information includes the same content presented at both live and virtual training sessions but allows you to step through the information at your own pace. I encourage you to reference this document when you are completing your collection. Note that if I get questions during the school year or at training sessions this PDF version of this document (posted online) may contain additional clarifying information in the accompanying text so be sure you have the latest edition.</a:t>
            </a:r>
          </a:p>
          <a:p>
            <a:endParaRPr lang="en-US" i="1" dirty="0"/>
          </a:p>
          <a:p>
            <a:r>
              <a:rPr lang="en-US" i="1" dirty="0"/>
              <a:t>I encourage you to bookmark the ED166 Help Site as it’s a great resource and many questions can be answered from information on the Documentation page. I recommend beginning your collection early, as it will allow ample time to work through any issues that may occur (missing data, records that require further research, etc.). </a:t>
            </a:r>
          </a:p>
          <a:p>
            <a:endParaRPr lang="en-US" i="1" dirty="0"/>
          </a:p>
          <a:p>
            <a:r>
              <a:rPr lang="en-US" i="1" dirty="0"/>
              <a:t>If you have any questions, I’m happy to help. The best way to reach me with questions is via email. </a:t>
            </a:r>
          </a:p>
          <a:p>
            <a:endParaRPr lang="en-US" i="1" dirty="0"/>
          </a:p>
          <a:p>
            <a:pPr marL="171450" indent="-171450">
              <a:buFontTx/>
              <a:buChar char="-"/>
            </a:pPr>
            <a:r>
              <a:rPr lang="en-US" i="1" dirty="0"/>
              <a:t>Keryn Felder</a:t>
            </a:r>
          </a:p>
          <a:p>
            <a:pPr marL="171450" indent="-171450">
              <a:buFontTx/>
              <a:buChar char="-"/>
            </a:pPr>
            <a:endParaRPr lang="en-US" i="1" dirty="0"/>
          </a:p>
          <a:p>
            <a:pPr marL="0" indent="0">
              <a:buFontTx/>
              <a:buNone/>
            </a:pPr>
            <a:r>
              <a:rPr lang="en-US" b="1" i="0" u="none" dirty="0"/>
              <a:t>Slide Links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0" dirty="0"/>
              <a:t>Email: </a:t>
            </a:r>
            <a:r>
              <a:rPr lang="en-US" sz="1200" b="0" dirty="0">
                <a:solidFill>
                  <a:srgbClr val="0070C0"/>
                </a:solidFill>
              </a:rPr>
              <a:t>Keryn.Felder@ct.gov</a:t>
            </a:r>
            <a:endParaRPr lang="en-US" i="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0" dirty="0"/>
              <a:t>ED166 Help Site: </a:t>
            </a:r>
            <a:r>
              <a:rPr lang="en-US" sz="1200" dirty="0">
                <a:solidFill>
                  <a:schemeClr val="tx1"/>
                </a:solidFill>
              </a:rPr>
              <a:t>https://portal.ct.gov/SDE/Performance/Data-Collection-Help-Sites/ED166-Help-Site</a:t>
            </a:r>
            <a:endParaRPr lang="en-US" i="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0" dirty="0"/>
              <a:t>CSDE Home Page: </a:t>
            </a:r>
            <a:r>
              <a:rPr lang="en-US" sz="1200" b="0" dirty="0">
                <a:solidFill>
                  <a:srgbClr val="0070C0"/>
                </a:solidFill>
              </a:rPr>
              <a:t>https://portal.ct.gov/sde</a:t>
            </a:r>
            <a:endParaRPr lang="en-US" sz="1200" b="0" dirty="0">
              <a:solidFill>
                <a:schemeClr val="tx1"/>
              </a:solidFill>
            </a:endParaRPr>
          </a:p>
          <a:p>
            <a:pPr marL="171450" indent="-171450">
              <a:buFont typeface="Arial" panose="020B0604020202020204" pitchFamily="34" charset="0"/>
              <a:buChar char="•"/>
            </a:pPr>
            <a:endParaRPr lang="en-US" i="0" dirty="0"/>
          </a:p>
          <a:p>
            <a:endParaRPr lang="en-US" dirty="0"/>
          </a:p>
          <a:p>
            <a:endParaRPr lang="en-US" dirty="0"/>
          </a:p>
        </p:txBody>
      </p:sp>
      <p:sp>
        <p:nvSpPr>
          <p:cNvPr id="4" name="Slide Number Placeholder 3"/>
          <p:cNvSpPr>
            <a:spLocks noGrp="1"/>
          </p:cNvSpPr>
          <p:nvPr>
            <p:ph type="sldNum" sz="quarter" idx="5"/>
          </p:nvPr>
        </p:nvSpPr>
        <p:spPr/>
        <p:txBody>
          <a:bodyPr/>
          <a:lstStyle/>
          <a:p>
            <a:fld id="{D19A5E30-BEC5-4ADD-805D-B470BD9E9C4C}" type="slidenum">
              <a:rPr lang="en-US" smtClean="0"/>
              <a:t>3</a:t>
            </a:fld>
            <a:endParaRPr lang="en-US" dirty="0"/>
          </a:p>
        </p:txBody>
      </p:sp>
    </p:spTree>
    <p:extLst>
      <p:ext uri="{BB962C8B-B14F-4D97-AF65-F5344CB8AC3E}">
        <p14:creationId xmlns:p14="http://schemas.microsoft.com/office/powerpoint/2010/main" val="12518654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r>
              <a:rPr lang="en-US" dirty="0"/>
              <a:t>The goals of this PowerPoint are to provide a better understanding of what the State Department of Education (SDE)</a:t>
            </a:r>
            <a:r>
              <a:rPr lang="en-US" baseline="0" dirty="0"/>
              <a:t> is required to collect, a brief overview of ED166 related discipline laws, and suggest strategies to identify if there are incorrectly reported records or incorrectly sanctioned incidents.</a:t>
            </a:r>
          </a:p>
          <a:p>
            <a:endParaRPr lang="en-US" baseline="0" dirty="0"/>
          </a:p>
        </p:txBody>
      </p:sp>
      <p:sp>
        <p:nvSpPr>
          <p:cNvPr id="4" name="Slide Number Placeholder 3"/>
          <p:cNvSpPr>
            <a:spLocks noGrp="1"/>
          </p:cNvSpPr>
          <p:nvPr>
            <p:ph type="sldNum" sz="quarter" idx="10"/>
          </p:nvPr>
        </p:nvSpPr>
        <p:spPr/>
        <p:txBody>
          <a:bodyPr/>
          <a:lstStyle/>
          <a:p>
            <a:fld id="{D60BD955-3C3D-427A-8DB0-2BB498614709}" type="slidenum">
              <a:rPr lang="en-US" smtClean="0"/>
              <a:t>4</a:t>
            </a:fld>
            <a:endParaRPr lang="en-US" dirty="0"/>
          </a:p>
        </p:txBody>
      </p:sp>
    </p:spTree>
    <p:extLst>
      <p:ext uri="{BB962C8B-B14F-4D97-AF65-F5344CB8AC3E}">
        <p14:creationId xmlns:p14="http://schemas.microsoft.com/office/powerpoint/2010/main" val="33743421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r>
              <a:rPr lang="en-US" dirty="0"/>
              <a:t>The</a:t>
            </a:r>
            <a:r>
              <a:rPr lang="en-US" baseline="0" dirty="0"/>
              <a:t> ED166 </a:t>
            </a:r>
            <a:r>
              <a:rPr lang="en-US" dirty="0"/>
              <a:t>collection is sometimes</a:t>
            </a:r>
            <a:r>
              <a:rPr lang="en-US" b="0" i="1" dirty="0"/>
              <a:t> incorrectly</a:t>
            </a:r>
            <a:r>
              <a:rPr lang="en-US" b="0" i="1" baseline="0" dirty="0"/>
              <a:t> </a:t>
            </a:r>
            <a:r>
              <a:rPr lang="en-US" dirty="0"/>
              <a:t>referred to as the</a:t>
            </a:r>
            <a:r>
              <a:rPr lang="en-US" baseline="0" dirty="0"/>
              <a:t> “suspension and expulsion collection” as many who are not directly involved with reporting are not familiar with the with the full requirements. The slide above outlines which incidents are required to be reported.</a:t>
            </a:r>
          </a:p>
          <a:p>
            <a:endParaRPr lang="en-US" baseline="0" dirty="0"/>
          </a:p>
          <a:p>
            <a:r>
              <a:rPr lang="en-US" baseline="0" dirty="0"/>
              <a:t>While other incidents do occur, they are not required to be reported to the SDE. There are over 100 Incident Type codes broken into 10 categories. This material focuses on reportable incidents.</a:t>
            </a:r>
          </a:p>
          <a:p>
            <a:endParaRPr lang="en-US" baseline="0" dirty="0"/>
          </a:p>
          <a:p>
            <a:r>
              <a:rPr lang="en-US" baseline="0" dirty="0"/>
              <a:t>The complete Record Layout is available on the Help Site. It includes Incident Type codes, Sanction Type codes and all other ED166 fields and definitions. </a:t>
            </a:r>
          </a:p>
          <a:p>
            <a:endParaRPr lang="en-US" baseline="0" dirty="0">
              <a:hlinkClick r:id="rId3"/>
            </a:endParaRPr>
          </a:p>
          <a:p>
            <a:pPr marL="0" indent="0">
              <a:buFont typeface="Arial" panose="020B0604020202020204" pitchFamily="34" charset="0"/>
              <a:buNone/>
            </a:pPr>
            <a:r>
              <a:rPr lang="en-US" b="1" baseline="0" dirty="0"/>
              <a:t>Slide Links:</a:t>
            </a:r>
          </a:p>
          <a:p>
            <a:pPr marL="171450" indent="-171450">
              <a:buFont typeface="Arial" panose="020B0604020202020204" pitchFamily="34" charset="0"/>
              <a:buChar char="•"/>
            </a:pPr>
            <a:r>
              <a:rPr lang="en-US" b="0" baseline="0" dirty="0"/>
              <a:t>Help Site: https://portal.ct.gov/SDE/Performance/Data-Collection-Help-Sites/ED166-Help-Site  </a:t>
            </a:r>
          </a:p>
          <a:p>
            <a:pPr marL="171450" indent="-171450">
              <a:buFont typeface="Arial" panose="020B0604020202020204" pitchFamily="34" charset="0"/>
              <a:buChar char="•"/>
            </a:pPr>
            <a:r>
              <a:rPr lang="en-US" b="0" baseline="0" dirty="0"/>
              <a:t>Record Layout: https://portal.ct.gov/-/media/SDE/Performance/Data-Collection/Help-Sites/ED166/2022-2023_ED166_RecordLayout.pdf</a:t>
            </a:r>
          </a:p>
        </p:txBody>
      </p:sp>
      <p:sp>
        <p:nvSpPr>
          <p:cNvPr id="4" name="Slide Number Placeholder 3"/>
          <p:cNvSpPr>
            <a:spLocks noGrp="1"/>
          </p:cNvSpPr>
          <p:nvPr>
            <p:ph type="sldNum" sz="quarter" idx="10"/>
          </p:nvPr>
        </p:nvSpPr>
        <p:spPr/>
        <p:txBody>
          <a:bodyPr/>
          <a:lstStyle/>
          <a:p>
            <a:fld id="{D60BD955-3C3D-427A-8DB0-2BB498614709}" type="slidenum">
              <a:rPr lang="en-US" smtClean="0"/>
              <a:t>5</a:t>
            </a:fld>
            <a:endParaRPr lang="en-US" dirty="0"/>
          </a:p>
        </p:txBody>
      </p:sp>
    </p:spTree>
    <p:extLst>
      <p:ext uri="{BB962C8B-B14F-4D97-AF65-F5344CB8AC3E}">
        <p14:creationId xmlns:p14="http://schemas.microsoft.com/office/powerpoint/2010/main" val="28658823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r>
              <a:rPr lang="en-US" dirty="0"/>
              <a:t>The data collected is used to satisfy federal data collections, state data collections including our annual Board Report, and Freedom of Information (FOI) requests. Discipline data is also publicly posted on EdSight, the SDE’s public longitudinal data portal. Any publicly posted or released data follows all Family Educational Rights and Privacy Act (FERPA) data suppression guidelines and no Personally Identifiable Information (PII) is included. This generally means that counts of 5 or less are suppressed. More information on the data suppression guidelines is available on EdSight.</a:t>
            </a:r>
          </a:p>
          <a:p>
            <a:endParaRPr lang="en-US" dirty="0"/>
          </a:p>
          <a:p>
            <a:r>
              <a:rPr lang="en-US" b="1" dirty="0"/>
              <a:t>Slide Links:</a:t>
            </a:r>
          </a:p>
          <a:p>
            <a:pPr marL="171450" indent="-171450">
              <a:buFont typeface="Arial" panose="020B0604020202020204" pitchFamily="34" charset="0"/>
              <a:buChar char="•"/>
            </a:pPr>
            <a:r>
              <a:rPr lang="en-US" dirty="0"/>
              <a:t>EdSight: http://edsight.ct.gov</a:t>
            </a:r>
          </a:p>
          <a:p>
            <a:pPr marL="171450" indent="-171450">
              <a:buFont typeface="Arial" panose="020B0604020202020204" pitchFamily="34" charset="0"/>
              <a:buChar char="•"/>
            </a:pPr>
            <a:r>
              <a:rPr lang="en-US" dirty="0"/>
              <a:t>Data Suppression Guidelines: https://edsight.ct.gov/relatedreports/BDCRE%20Data%20Suppression%20Rules.pdf</a:t>
            </a:r>
          </a:p>
        </p:txBody>
      </p:sp>
      <p:sp>
        <p:nvSpPr>
          <p:cNvPr id="4" name="Slide Number Placeholder 3"/>
          <p:cNvSpPr>
            <a:spLocks noGrp="1"/>
          </p:cNvSpPr>
          <p:nvPr>
            <p:ph type="sldNum" sz="quarter" idx="10"/>
          </p:nvPr>
        </p:nvSpPr>
        <p:spPr/>
        <p:txBody>
          <a:bodyPr/>
          <a:lstStyle/>
          <a:p>
            <a:fld id="{18501D06-CC83-4012-9EC8-6B2290C44ABD}" type="slidenum">
              <a:rPr lang="en-US" smtClean="0"/>
              <a:t>6</a:t>
            </a:fld>
            <a:endParaRPr lang="en-US" dirty="0"/>
          </a:p>
        </p:txBody>
      </p:sp>
    </p:spTree>
    <p:extLst>
      <p:ext uri="{BB962C8B-B14F-4D97-AF65-F5344CB8AC3E}">
        <p14:creationId xmlns:p14="http://schemas.microsoft.com/office/powerpoint/2010/main" val="14092254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ED166 collection opens in the Fall each school year, and your Reporting District can begin uploading/data entry at any time. When the collection opens, an email will be sent to everyone in the </a:t>
            </a:r>
            <a:r>
              <a:rPr lang="en-US" b="1" dirty="0"/>
              <a:t>ED166 District Profile </a:t>
            </a:r>
            <a:r>
              <a:rPr lang="en-US" dirty="0"/>
              <a:t>alerting them of the opening. The collection will also be posted as “open” on the </a:t>
            </a:r>
            <a:r>
              <a:rPr lang="en-US" b="1" dirty="0"/>
              <a:t>Home Page </a:t>
            </a:r>
            <a:r>
              <a:rPr lang="en-US" dirty="0"/>
              <a:t>of the Help Site.</a:t>
            </a:r>
          </a:p>
          <a:p>
            <a:endParaRPr lang="en-US" dirty="0"/>
          </a:p>
          <a:p>
            <a:r>
              <a:rPr lang="en-US" b="1" i="1" dirty="0"/>
              <a:t>NOTE: </a:t>
            </a:r>
            <a:r>
              <a:rPr lang="en-US" i="1" dirty="0"/>
              <a:t>The </a:t>
            </a:r>
            <a:r>
              <a:rPr lang="en-US" b="1" i="1" dirty="0"/>
              <a:t>ED166 District Profile </a:t>
            </a:r>
            <a:r>
              <a:rPr lang="en-US" i="1" dirty="0"/>
              <a:t>is a screen within the ED166 application</a:t>
            </a:r>
            <a:r>
              <a:rPr lang="en-US" i="1" baseline="0" dirty="0"/>
              <a:t>. Be sure this information is up to date as the individuals listed are the only ones authorized to receive password information from the CSDE. These individuals are also automatically on the ED166 mailing list. </a:t>
            </a:r>
          </a:p>
          <a:p>
            <a:endParaRPr lang="en-US" i="1" baseline="0" dirty="0"/>
          </a:p>
          <a:p>
            <a:r>
              <a:rPr lang="en-US" dirty="0"/>
              <a:t>The deadlines on this screen pertain to the ED166 Application, not your Reporting District policy. Most Reporting Districts enter incidents into their local Student Information System daily.</a:t>
            </a:r>
          </a:p>
          <a:p>
            <a:endParaRPr lang="en-US" dirty="0"/>
          </a:p>
          <a:p>
            <a:r>
              <a:rPr lang="en-US" dirty="0"/>
              <a:t>These deadlines do adjust within the same general time frame each year. These dates are posted on the </a:t>
            </a:r>
            <a:r>
              <a:rPr lang="en-US" b="1" dirty="0"/>
              <a:t>Home Page </a:t>
            </a:r>
            <a:r>
              <a:rPr lang="en-US" dirty="0"/>
              <a:t>of the Help Site, as well as on the left side of every email sent about the collection. Note the Charter Schools have an additional submission, which began in the 2023-24 school year.</a:t>
            </a:r>
          </a:p>
          <a:p>
            <a:endParaRPr lang="en-US" dirty="0"/>
          </a:p>
          <a:p>
            <a:r>
              <a:rPr lang="en-US" dirty="0"/>
              <a:t>The ED166 incident date range is July 1 – June 30 every year. It’s important to note that the data can be entered at any time, you do not need to wait for the mid-year collection deadline to approach to begin. You can report data at any interval you wish, such as monthly or weekly. You can also group your batches in any way you wish such as by school or grade level.</a:t>
            </a:r>
          </a:p>
          <a:p>
            <a:endParaRPr lang="en-US" dirty="0"/>
          </a:p>
          <a:p>
            <a:r>
              <a:rPr lang="en-US" dirty="0"/>
              <a:t>A best practice is to start your collection early, especially in Phase 2 as it is generally more difficult to connect with colleagues during the summer months if you need to learn more about an incident to clean up errors, etc. New users are encouraged to start each portion early so there is ample time for assistance. </a:t>
            </a:r>
          </a:p>
          <a:p>
            <a:endParaRPr lang="en-US" dirty="0"/>
          </a:p>
          <a:p>
            <a:r>
              <a:rPr lang="en-US" dirty="0"/>
              <a:t>Reminder emails are sent at the following intervals: 1 month, 2 weeks, and then to applicable Reporting District’s 1 week, 2 days, 1 day, and the day of.</a:t>
            </a:r>
          </a:p>
          <a:p>
            <a:endParaRPr lang="en-US" dirty="0"/>
          </a:p>
          <a:p>
            <a:r>
              <a:rPr lang="en-US" b="1" dirty="0"/>
              <a:t>Slide Links:</a:t>
            </a:r>
          </a:p>
          <a:p>
            <a:r>
              <a:rPr lang="en-US" dirty="0"/>
              <a:t>Timely and Accurate Calendar: https://portal.ct.gov/-/media/SDE/Performance/Data-Collection/Timely_Accurate_Calendar_Current.pdf</a:t>
            </a:r>
          </a:p>
          <a:p>
            <a:r>
              <a:rPr lang="en-US" dirty="0"/>
              <a:t>Data Acquisition Plan: https://portal.ct.gov/-/media/SDE/Performance/Data-Collection/DAP_Current_Excel.xlsx </a:t>
            </a:r>
          </a:p>
          <a:p>
            <a:endParaRPr lang="en-US" dirty="0"/>
          </a:p>
          <a:p>
            <a:endParaRPr lang="en-US" dirty="0"/>
          </a:p>
          <a:p>
            <a:endParaRPr lang="en-US" i="1" dirty="0"/>
          </a:p>
          <a:p>
            <a:endParaRPr lang="en-US" dirty="0"/>
          </a:p>
        </p:txBody>
      </p:sp>
      <p:sp>
        <p:nvSpPr>
          <p:cNvPr id="4" name="Slide Number Placeholder 3"/>
          <p:cNvSpPr>
            <a:spLocks noGrp="1"/>
          </p:cNvSpPr>
          <p:nvPr>
            <p:ph type="sldNum" sz="quarter" idx="5"/>
          </p:nvPr>
        </p:nvSpPr>
        <p:spPr/>
        <p:txBody>
          <a:bodyPr/>
          <a:lstStyle/>
          <a:p>
            <a:fld id="{D19A5E30-BEC5-4ADD-805D-B470BD9E9C4C}" type="slidenum">
              <a:rPr lang="en-US" smtClean="0"/>
              <a:t>7</a:t>
            </a:fld>
            <a:endParaRPr lang="en-US" dirty="0"/>
          </a:p>
        </p:txBody>
      </p:sp>
    </p:spTree>
    <p:extLst>
      <p:ext uri="{BB962C8B-B14F-4D97-AF65-F5344CB8AC3E}">
        <p14:creationId xmlns:p14="http://schemas.microsoft.com/office/powerpoint/2010/main" val="4804247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r>
              <a:rPr lang="en-US" dirty="0"/>
              <a:t>The ED166 is a Legacy Application meaning a shared username and passwords are used to access the application. </a:t>
            </a:r>
          </a:p>
          <a:p>
            <a:pPr marL="171450" indent="-171450">
              <a:buFont typeface="Arial" panose="020B0604020202020204" pitchFamily="34" charset="0"/>
              <a:buChar char="•"/>
            </a:pPr>
            <a:r>
              <a:rPr lang="en-US" dirty="0"/>
              <a:t>The first password is the same username/password used to access other collections such as PSIS.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Arial"/>
                <a:cs typeface="Arial"/>
              </a:rPr>
              <a:t>If your Reporting District is unsure of the first username/password please contact our IT office at (860) 713-6681. Ask for the “enter button” password.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Arial"/>
                <a:cs typeface="Arial"/>
              </a:rPr>
              <a:t>The second password applies to the ED166 application only. Again, this username can be shared amongst your Reporting District as you see fit.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Arial"/>
                <a:cs typeface="Arial"/>
              </a:rPr>
              <a:t>Contact Keryn Felder (Keryn.Felder@ct.gov) if your Reporting District needs your password reset.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Arial"/>
                <a:cs typeface="Arial"/>
              </a:rPr>
              <a:t>The password will only be released to those listed on the District Profile screen in the ED166.</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Arial"/>
                <a:cs typeface="Arial"/>
              </a:rPr>
              <a:t>For security purposes the District Profile can only be updated on the Reporting District end.</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latin typeface="Arial"/>
                <a:cs typeface="Arial"/>
              </a:rPr>
              <a:t>The password provides users with full access so be sure those with access understand their role.</a:t>
            </a:r>
          </a:p>
          <a:p>
            <a:endParaRPr lang="en-US" dirty="0"/>
          </a:p>
          <a:p>
            <a:endParaRPr lang="en-US" dirty="0"/>
          </a:p>
          <a:p>
            <a:pPr marL="0" indent="0">
              <a:buFont typeface="Arial" panose="020B0604020202020204" pitchFamily="34" charset="0"/>
              <a:buNone/>
            </a:pPr>
            <a:r>
              <a:rPr lang="en-US" b="1" dirty="0"/>
              <a:t>Slide Links:</a:t>
            </a:r>
          </a:p>
          <a:p>
            <a:pPr marL="171450" indent="-171450">
              <a:buFont typeface="Arial" panose="020B0604020202020204" pitchFamily="34" charset="0"/>
              <a:buChar char="•"/>
            </a:pPr>
            <a:r>
              <a:rPr lang="en-US" dirty="0"/>
              <a:t>Login Page: https://www.csde.state.ct.us/</a:t>
            </a:r>
          </a:p>
        </p:txBody>
      </p:sp>
      <p:sp>
        <p:nvSpPr>
          <p:cNvPr id="4" name="Slide Number Placeholder 3"/>
          <p:cNvSpPr>
            <a:spLocks noGrp="1"/>
          </p:cNvSpPr>
          <p:nvPr>
            <p:ph type="sldNum" sz="quarter" idx="10"/>
          </p:nvPr>
        </p:nvSpPr>
        <p:spPr/>
        <p:txBody>
          <a:bodyPr/>
          <a:lstStyle/>
          <a:p>
            <a:fld id="{D60BD955-3C3D-427A-8DB0-2BB498614709}" type="slidenum">
              <a:rPr lang="en-US" smtClean="0"/>
              <a:t>8</a:t>
            </a:fld>
            <a:endParaRPr lang="en-US" dirty="0"/>
          </a:p>
        </p:txBody>
      </p:sp>
    </p:spTree>
    <p:extLst>
      <p:ext uri="{BB962C8B-B14F-4D97-AF65-F5344CB8AC3E}">
        <p14:creationId xmlns:p14="http://schemas.microsoft.com/office/powerpoint/2010/main" val="38014249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dirty="0"/>
          </a:p>
          <a:p>
            <a:r>
              <a:rPr lang="en-US" dirty="0"/>
              <a:t>Each Reporting District may handle data entry differently</a:t>
            </a:r>
            <a:r>
              <a:rPr lang="en-US" baseline="0" dirty="0"/>
              <a:t> throughout the year. Some Reporting District’s have guidance counselors input discipline logs, others have a dedicated data entry person.</a:t>
            </a:r>
          </a:p>
          <a:p>
            <a:endParaRPr lang="en-US" baseline="0" dirty="0"/>
          </a:p>
          <a:p>
            <a:r>
              <a:rPr lang="en-US" baseline="0" dirty="0"/>
              <a:t>While the first deadline is March 1, your Reporting District may upload data at any interval (monthly, quarterly, etc.) to meet the deadline. Your ED166 Application Manager wil</a:t>
            </a:r>
            <a:r>
              <a:rPr lang="en-US" dirty="0"/>
              <a:t>l </a:t>
            </a:r>
            <a:r>
              <a:rPr lang="en-US" baseline="0" dirty="0"/>
              <a:t>extract the data from your student information system (SIS) and upload it into the ED166. </a:t>
            </a:r>
            <a:r>
              <a:rPr lang="en-US" dirty="0"/>
              <a:t>Any errors detected by the ED166 should be corrected in your SIS, and then a new file should be exported and uploaded.</a:t>
            </a:r>
            <a:endParaRPr lang="en-US" baseline="0" dirty="0"/>
          </a:p>
          <a:p>
            <a:endParaRPr lang="en-US" baseline="0" dirty="0"/>
          </a:p>
          <a:p>
            <a:r>
              <a:rPr lang="en-US" baseline="0" dirty="0"/>
              <a:t>During Phase 1 I, your ED166 Application Manager will be prompted to review several reports, update items that appear to be errors, and respond to any large variations in your numbers (excluding of the “COVID years”).</a:t>
            </a:r>
          </a:p>
          <a:p>
            <a:endParaRPr lang="en-US" baseline="0" dirty="0"/>
          </a:p>
          <a:p>
            <a:r>
              <a:rPr lang="en-US" baseline="0" dirty="0"/>
              <a:t>It is highly recommended that new Application Managers try uploading data well before the deadlines so there is ample time to work through any issues that may occur. </a:t>
            </a:r>
            <a:endParaRPr lang="en-US" dirty="0"/>
          </a:p>
        </p:txBody>
      </p:sp>
      <p:sp>
        <p:nvSpPr>
          <p:cNvPr id="4" name="Slide Number Placeholder 3"/>
          <p:cNvSpPr>
            <a:spLocks noGrp="1"/>
          </p:cNvSpPr>
          <p:nvPr>
            <p:ph type="sldNum" sz="quarter" idx="5"/>
          </p:nvPr>
        </p:nvSpPr>
        <p:spPr/>
        <p:txBody>
          <a:bodyPr/>
          <a:lstStyle/>
          <a:p>
            <a:fld id="{D60BD955-3C3D-427A-8DB0-2BB498614709}" type="slidenum">
              <a:rPr lang="en-US" smtClean="0"/>
              <a:t>9</a:t>
            </a:fld>
            <a:endParaRPr lang="en-US" dirty="0"/>
          </a:p>
        </p:txBody>
      </p:sp>
    </p:spTree>
    <p:extLst>
      <p:ext uri="{BB962C8B-B14F-4D97-AF65-F5344CB8AC3E}">
        <p14:creationId xmlns:p14="http://schemas.microsoft.com/office/powerpoint/2010/main" val="1213414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58C80E9-7824-BD41-828F-4EDC7749B3AF}" type="datetimeFigureOut">
              <a:rPr lang="en-US" smtClean="0"/>
              <a:t>10/21/2024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59B2DE2-3140-3548-BD9C-DD981A23931E}" type="slidenum">
              <a:rPr lang="en-US" smtClean="0"/>
              <a:t>‹#›</a:t>
            </a:fld>
            <a:endParaRPr lang="en-US" dirty="0"/>
          </a:p>
        </p:txBody>
      </p:sp>
    </p:spTree>
    <p:extLst>
      <p:ext uri="{BB962C8B-B14F-4D97-AF65-F5344CB8AC3E}">
        <p14:creationId xmlns:p14="http://schemas.microsoft.com/office/powerpoint/2010/main" val="403036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8C80E9-7824-BD41-828F-4EDC7749B3AF}" type="datetimeFigureOut">
              <a:rPr lang="en-US" smtClean="0"/>
              <a:t>10/21/2024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59B2DE2-3140-3548-BD9C-DD981A23931E}" type="slidenum">
              <a:rPr lang="en-US" smtClean="0"/>
              <a:t>‹#›</a:t>
            </a:fld>
            <a:endParaRPr lang="en-US" dirty="0"/>
          </a:p>
        </p:txBody>
      </p:sp>
    </p:spTree>
    <p:extLst>
      <p:ext uri="{BB962C8B-B14F-4D97-AF65-F5344CB8AC3E}">
        <p14:creationId xmlns:p14="http://schemas.microsoft.com/office/powerpoint/2010/main" val="2364304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8C80E9-7824-BD41-828F-4EDC7749B3AF}" type="datetimeFigureOut">
              <a:rPr lang="en-US" smtClean="0"/>
              <a:t>10/21/2024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59B2DE2-3140-3548-BD9C-DD981A23931E}" type="slidenum">
              <a:rPr lang="en-US" smtClean="0"/>
              <a:t>‹#›</a:t>
            </a:fld>
            <a:endParaRPr lang="en-US" dirty="0"/>
          </a:p>
        </p:txBody>
      </p:sp>
    </p:spTree>
    <p:extLst>
      <p:ext uri="{BB962C8B-B14F-4D97-AF65-F5344CB8AC3E}">
        <p14:creationId xmlns:p14="http://schemas.microsoft.com/office/powerpoint/2010/main" val="25217860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pic>
        <p:nvPicPr>
          <p:cNvPr id="4" name="Picture 3" descr="A black background with yellow text and stars&#10;&#10;Description automatically generated">
            <a:extLst>
              <a:ext uri="{FF2B5EF4-FFF2-40B4-BE49-F238E27FC236}">
                <a16:creationId xmlns:a16="http://schemas.microsoft.com/office/drawing/2014/main" id="{2B394924-50F2-2753-E389-FC1CEF4791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
            <a:ext cx="12192000" cy="6857999"/>
          </a:xfrm>
          <a:prstGeom prst="rect">
            <a:avLst/>
          </a:prstGeom>
        </p:spPr>
      </p:pic>
      <p:sp>
        <p:nvSpPr>
          <p:cNvPr id="3" name="Subtitle 2">
            <a:extLst>
              <a:ext uri="{FF2B5EF4-FFF2-40B4-BE49-F238E27FC236}">
                <a16:creationId xmlns:a16="http://schemas.microsoft.com/office/drawing/2014/main" id="{6BA90DEF-B0AE-011D-8A3D-2F853DD1029A}"/>
              </a:ext>
            </a:extLst>
          </p:cNvPr>
          <p:cNvSpPr>
            <a:spLocks noGrp="1"/>
          </p:cNvSpPr>
          <p:nvPr>
            <p:ph type="subTitle" idx="1" hasCustomPrompt="1"/>
          </p:nvPr>
        </p:nvSpPr>
        <p:spPr>
          <a:xfrm>
            <a:off x="8184382" y="4972721"/>
            <a:ext cx="3356149" cy="589045"/>
          </a:xfrm>
        </p:spPr>
        <p:txBody>
          <a:bodyPr anchor="ctr">
            <a:normAutofit/>
          </a:bodyPr>
          <a:lstStyle>
            <a:lvl1pPr marL="0" indent="0" algn="ctr">
              <a:lnSpc>
                <a:spcPct val="100000"/>
              </a:lnSpc>
              <a:spcBef>
                <a:spcPts val="600"/>
              </a:spcBef>
              <a:buNone/>
              <a:defRPr sz="1350" b="0">
                <a:solidFill>
                  <a:schemeClr val="bg1"/>
                </a:solidFill>
                <a:latin typeface="Aptos" panose="020B0004020202020204" pitchFamily="34" charset="0"/>
                <a:cs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a:lnSpc>
                <a:spcPct val="100000"/>
              </a:lnSpc>
              <a:spcBef>
                <a:spcPts val="600"/>
              </a:spcBef>
            </a:pPr>
            <a:r>
              <a:rPr lang="en-US" sz="1350" b="1" dirty="0">
                <a:solidFill>
                  <a:schemeClr val="bg1"/>
                </a:solidFill>
                <a:latin typeface="Aptos" panose="020B0004020202020204" pitchFamily="34" charset="0"/>
                <a:cs typeface="Arial" panose="020B0604020202020204" pitchFamily="34" charset="0"/>
              </a:rPr>
              <a:t>Date</a:t>
            </a:r>
          </a:p>
        </p:txBody>
      </p:sp>
      <p:sp>
        <p:nvSpPr>
          <p:cNvPr id="2" name="Title 1">
            <a:extLst>
              <a:ext uri="{FF2B5EF4-FFF2-40B4-BE49-F238E27FC236}">
                <a16:creationId xmlns:a16="http://schemas.microsoft.com/office/drawing/2014/main" id="{D114DEC5-F3B2-36BB-660C-D025405AD069}"/>
              </a:ext>
            </a:extLst>
          </p:cNvPr>
          <p:cNvSpPr>
            <a:spLocks noGrp="1"/>
          </p:cNvSpPr>
          <p:nvPr>
            <p:ph type="ctrTitle"/>
          </p:nvPr>
        </p:nvSpPr>
        <p:spPr>
          <a:xfrm>
            <a:off x="8376346" y="1644597"/>
            <a:ext cx="2972223" cy="840001"/>
          </a:xfrm>
          <a:ln>
            <a:noFill/>
          </a:ln>
        </p:spPr>
        <p:txBody>
          <a:bodyPr anchor="ctr">
            <a:normAutofit/>
          </a:bodyPr>
          <a:lstStyle>
            <a:lvl1pPr algn="ctr">
              <a:defRPr sz="3300" b="1">
                <a:solidFill>
                  <a:schemeClr val="bg1"/>
                </a:solidFill>
                <a:latin typeface="Aptos ExtraBold" panose="020B0004020202020204" pitchFamily="34" charset="0"/>
                <a:cs typeface="Arial" panose="020B0604020202020204" pitchFamily="34" charset="0"/>
              </a:defRPr>
            </a:lvl1pPr>
          </a:lstStyle>
          <a:p>
            <a:r>
              <a:rPr lang="en-US"/>
              <a:t>Click to edit Master title style</a:t>
            </a:r>
            <a:endParaRPr lang="en-US" dirty="0"/>
          </a:p>
        </p:txBody>
      </p:sp>
      <p:cxnSp>
        <p:nvCxnSpPr>
          <p:cNvPr id="13" name="Straight Connector 12">
            <a:extLst>
              <a:ext uri="{FF2B5EF4-FFF2-40B4-BE49-F238E27FC236}">
                <a16:creationId xmlns:a16="http://schemas.microsoft.com/office/drawing/2014/main" id="{96C1DF54-CB91-434A-EDF4-36B526C41470}"/>
              </a:ext>
            </a:extLst>
          </p:cNvPr>
          <p:cNvCxnSpPr>
            <a:cxnSpLocks/>
          </p:cNvCxnSpPr>
          <p:nvPr/>
        </p:nvCxnSpPr>
        <p:spPr>
          <a:xfrm>
            <a:off x="7190512" y="554183"/>
            <a:ext cx="0" cy="5818909"/>
          </a:xfrm>
          <a:prstGeom prst="line">
            <a:avLst/>
          </a:prstGeom>
          <a:ln>
            <a:solidFill>
              <a:srgbClr val="1A97CD"/>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A7C9455F-ABC5-31C8-54DC-CC3029C59D51}"/>
              </a:ext>
            </a:extLst>
          </p:cNvPr>
          <p:cNvSpPr txBox="1"/>
          <p:nvPr/>
        </p:nvSpPr>
        <p:spPr>
          <a:xfrm>
            <a:off x="8184382" y="5617926"/>
            <a:ext cx="3356149" cy="507831"/>
          </a:xfrm>
          <a:prstGeom prst="rect">
            <a:avLst/>
          </a:prstGeom>
          <a:noFill/>
        </p:spPr>
        <p:txBody>
          <a:bodyPr wrap="square">
            <a:spAutoFit/>
          </a:bodyPr>
          <a:lstStyle/>
          <a:p>
            <a:pPr algn="ctr">
              <a:lnSpc>
                <a:spcPct val="100000"/>
              </a:lnSpc>
              <a:spcBef>
                <a:spcPts val="450"/>
              </a:spcBef>
            </a:pPr>
            <a:r>
              <a:rPr lang="en-US" sz="1350" dirty="0">
                <a:solidFill>
                  <a:schemeClr val="bg1"/>
                </a:solidFill>
                <a:latin typeface="Aptos" panose="020B0004020202020204" pitchFamily="34" charset="0"/>
                <a:cs typeface="Arial" panose="020B0604020202020204" pitchFamily="34" charset="0"/>
              </a:rPr>
              <a:t>Connecticut State </a:t>
            </a:r>
            <a:br>
              <a:rPr lang="en-US" sz="1350" dirty="0">
                <a:solidFill>
                  <a:schemeClr val="bg1"/>
                </a:solidFill>
                <a:latin typeface="Aptos" panose="020B0004020202020204" pitchFamily="34" charset="0"/>
                <a:cs typeface="Arial" panose="020B0604020202020204" pitchFamily="34" charset="0"/>
              </a:rPr>
            </a:br>
            <a:r>
              <a:rPr lang="en-US" sz="1350" dirty="0">
                <a:solidFill>
                  <a:schemeClr val="bg1"/>
                </a:solidFill>
                <a:latin typeface="Aptos" panose="020B0004020202020204" pitchFamily="34" charset="0"/>
                <a:cs typeface="Arial" panose="020B0604020202020204" pitchFamily="34" charset="0"/>
              </a:rPr>
              <a:t>Department of Education</a:t>
            </a:r>
          </a:p>
        </p:txBody>
      </p:sp>
    </p:spTree>
    <p:extLst>
      <p:ext uri="{BB962C8B-B14F-4D97-AF65-F5344CB8AC3E}">
        <p14:creationId xmlns:p14="http://schemas.microsoft.com/office/powerpoint/2010/main" val="2871715997"/>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5" name="Content Placeholder 6">
            <a:extLst>
              <a:ext uri="{FF2B5EF4-FFF2-40B4-BE49-F238E27FC236}">
                <a16:creationId xmlns:a16="http://schemas.microsoft.com/office/drawing/2014/main" id="{FF362581-F535-FF96-C04C-F880308B0BB8}"/>
              </a:ext>
            </a:extLst>
          </p:cNvPr>
          <p:cNvPicPr>
            <a:picLocks noChangeAspect="1"/>
          </p:cNvPicPr>
          <p:nvPr/>
        </p:nvPicPr>
        <p:blipFill>
          <a:blip r:embed="rId2"/>
          <a:stretch>
            <a:fillRect/>
          </a:stretch>
        </p:blipFill>
        <p:spPr>
          <a:xfrm>
            <a:off x="0" y="0"/>
            <a:ext cx="12192000" cy="1422400"/>
          </a:xfrm>
          <a:prstGeom prst="rect">
            <a:avLst/>
          </a:prstGeom>
        </p:spPr>
      </p:pic>
      <p:sp>
        <p:nvSpPr>
          <p:cNvPr id="2" name="Title 1">
            <a:extLst>
              <a:ext uri="{FF2B5EF4-FFF2-40B4-BE49-F238E27FC236}">
                <a16:creationId xmlns:a16="http://schemas.microsoft.com/office/drawing/2014/main" id="{4472F37A-2923-AF66-A4C7-58303D45DD88}"/>
              </a:ext>
            </a:extLst>
          </p:cNvPr>
          <p:cNvSpPr>
            <a:spLocks noGrp="1"/>
          </p:cNvSpPr>
          <p:nvPr>
            <p:ph type="title"/>
          </p:nvPr>
        </p:nvSpPr>
        <p:spPr>
          <a:xfrm>
            <a:off x="2327098" y="365127"/>
            <a:ext cx="7505215" cy="823097"/>
          </a:xfrm>
        </p:spPr>
        <p:txBody>
          <a:bodyPr>
            <a:normAutofit/>
          </a:bodyPr>
          <a:lstStyle>
            <a:lvl1pPr algn="ctr">
              <a:defRPr sz="2400" b="1">
                <a:solidFill>
                  <a:srgbClr val="FFC000"/>
                </a:solidFill>
                <a:latin typeface="Aptos" panose="020B0004020202020204" pitchFamily="34" charset="0"/>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115DC6-4D55-C872-3759-4264BA852C41}"/>
              </a:ext>
            </a:extLst>
          </p:cNvPr>
          <p:cNvSpPr>
            <a:spLocks noGrp="1"/>
          </p:cNvSpPr>
          <p:nvPr>
            <p:ph idx="1"/>
          </p:nvPr>
        </p:nvSpPr>
        <p:spPr>
          <a:xfrm>
            <a:off x="838200" y="1825624"/>
            <a:ext cx="10515600" cy="4876258"/>
          </a:xfrm>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lide Number Placeholder 5">
            <a:extLst>
              <a:ext uri="{FF2B5EF4-FFF2-40B4-BE49-F238E27FC236}">
                <a16:creationId xmlns:a16="http://schemas.microsoft.com/office/drawing/2014/main" id="{52984E5B-B01D-DAE4-4C4C-646679F7633B}"/>
              </a:ext>
            </a:extLst>
          </p:cNvPr>
          <p:cNvSpPr>
            <a:spLocks noGrp="1"/>
          </p:cNvSpPr>
          <p:nvPr>
            <p:ph type="sldNum" sz="quarter" idx="4"/>
          </p:nvPr>
        </p:nvSpPr>
        <p:spPr>
          <a:xfrm>
            <a:off x="11651753" y="6326693"/>
            <a:ext cx="540249" cy="348815"/>
          </a:xfrm>
          <a:prstGeom prst="rect">
            <a:avLst/>
          </a:prstGeom>
        </p:spPr>
        <p:txBody>
          <a:bodyPr/>
          <a:lstStyle>
            <a:lvl1pPr algn="r">
              <a:defRPr sz="1050" b="1"/>
            </a:lvl1pPr>
          </a:lstStyle>
          <a:p>
            <a:fld id="{24F2258D-CF54-2C4E-9726-8648A0B8DDCC}" type="slidenum">
              <a:rPr lang="en-US" smtClean="0"/>
              <a:t>‹#›</a:t>
            </a:fld>
            <a:endParaRPr lang="en-US" dirty="0"/>
          </a:p>
        </p:txBody>
      </p:sp>
    </p:spTree>
    <p:extLst>
      <p:ext uri="{BB962C8B-B14F-4D97-AF65-F5344CB8AC3E}">
        <p14:creationId xmlns:p14="http://schemas.microsoft.com/office/powerpoint/2010/main" val="106019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ection Header">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8F6FF-F20F-E3D2-2F7A-05DB5539FF67}"/>
              </a:ext>
            </a:extLst>
          </p:cNvPr>
          <p:cNvSpPr>
            <a:spLocks noGrp="1"/>
          </p:cNvSpPr>
          <p:nvPr>
            <p:ph type="title"/>
          </p:nvPr>
        </p:nvSpPr>
        <p:spPr>
          <a:xfrm>
            <a:off x="1346771" y="3158199"/>
            <a:ext cx="9498459" cy="2877930"/>
          </a:xfrm>
        </p:spPr>
        <p:txBody>
          <a:bodyPr anchor="ctr">
            <a:normAutofit/>
          </a:bodyPr>
          <a:lstStyle>
            <a:lvl1pPr algn="ctr">
              <a:defRPr sz="3000">
                <a:solidFill>
                  <a:schemeClr val="tx1"/>
                </a:solidFill>
                <a:latin typeface="Aptos" panose="020B0004020202020204" pitchFamily="34" charset="0"/>
              </a:defRPr>
            </a:lvl1pPr>
          </a:lstStyle>
          <a:p>
            <a:r>
              <a:rPr lang="en-US"/>
              <a:t>Click to edit Master title style</a:t>
            </a:r>
            <a:endParaRPr lang="en-US" dirty="0"/>
          </a:p>
        </p:txBody>
      </p:sp>
      <p:sp>
        <p:nvSpPr>
          <p:cNvPr id="5" name="Slide Number Placeholder 5">
            <a:extLst>
              <a:ext uri="{FF2B5EF4-FFF2-40B4-BE49-F238E27FC236}">
                <a16:creationId xmlns:a16="http://schemas.microsoft.com/office/drawing/2014/main" id="{A477320C-903D-5228-6C16-DDD6180F22C4}"/>
              </a:ext>
            </a:extLst>
          </p:cNvPr>
          <p:cNvSpPr>
            <a:spLocks noGrp="1"/>
          </p:cNvSpPr>
          <p:nvPr>
            <p:ph type="sldNum" sz="quarter" idx="4"/>
          </p:nvPr>
        </p:nvSpPr>
        <p:spPr>
          <a:xfrm>
            <a:off x="11651753" y="6326693"/>
            <a:ext cx="540249" cy="348815"/>
          </a:xfrm>
          <a:prstGeom prst="rect">
            <a:avLst/>
          </a:prstGeom>
        </p:spPr>
        <p:txBody>
          <a:bodyPr/>
          <a:lstStyle>
            <a:lvl1pPr algn="r">
              <a:defRPr sz="1050" b="1"/>
            </a:lvl1pPr>
          </a:lstStyle>
          <a:p>
            <a:fld id="{24F2258D-CF54-2C4E-9726-8648A0B8DDCC}" type="slidenum">
              <a:rPr lang="en-US" smtClean="0"/>
              <a:t>‹#›</a:t>
            </a:fld>
            <a:endParaRPr lang="en-US" dirty="0"/>
          </a:p>
        </p:txBody>
      </p:sp>
      <p:pic>
        <p:nvPicPr>
          <p:cNvPr id="4" name="Picture 3" descr="A yellow text on a black background&#10;&#10;Description automatically generated">
            <a:extLst>
              <a:ext uri="{FF2B5EF4-FFF2-40B4-BE49-F238E27FC236}">
                <a16:creationId xmlns:a16="http://schemas.microsoft.com/office/drawing/2014/main" id="{8D4F414E-CFEA-227F-16C4-0D7BC5CB2233}"/>
              </a:ext>
            </a:extLst>
          </p:cNvPr>
          <p:cNvPicPr>
            <a:picLocks noChangeAspect="1"/>
          </p:cNvPicPr>
          <p:nvPr/>
        </p:nvPicPr>
        <p:blipFill>
          <a:blip r:embed="rId2"/>
          <a:stretch>
            <a:fillRect/>
          </a:stretch>
        </p:blipFill>
        <p:spPr>
          <a:xfrm>
            <a:off x="0" y="2"/>
            <a:ext cx="12192000" cy="2324099"/>
          </a:xfrm>
          <a:prstGeom prst="rect">
            <a:avLst/>
          </a:prstGeom>
        </p:spPr>
      </p:pic>
    </p:spTree>
    <p:extLst>
      <p:ext uri="{BB962C8B-B14F-4D97-AF65-F5344CB8AC3E}">
        <p14:creationId xmlns:p14="http://schemas.microsoft.com/office/powerpoint/2010/main" val="40911769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DC552C-E849-F6EE-6A9A-79A52D6EEB16}"/>
              </a:ext>
            </a:extLst>
          </p:cNvPr>
          <p:cNvSpPr>
            <a:spLocks noGrp="1"/>
          </p:cNvSpPr>
          <p:nvPr>
            <p:ph sz="half" idx="1"/>
          </p:nvPr>
        </p:nvSpPr>
        <p:spPr>
          <a:xfrm>
            <a:off x="838200" y="1825626"/>
            <a:ext cx="5181600" cy="4876257"/>
          </a:xfrm>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8F1099EC-018B-4156-ABA4-F738D49CBCDD}"/>
              </a:ext>
            </a:extLst>
          </p:cNvPr>
          <p:cNvSpPr>
            <a:spLocks noGrp="1"/>
          </p:cNvSpPr>
          <p:nvPr>
            <p:ph sz="half" idx="2"/>
          </p:nvPr>
        </p:nvSpPr>
        <p:spPr>
          <a:xfrm>
            <a:off x="6172200" y="1825626"/>
            <a:ext cx="5181600" cy="4876257"/>
          </a:xfrm>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Content Placeholder 6">
            <a:extLst>
              <a:ext uri="{FF2B5EF4-FFF2-40B4-BE49-F238E27FC236}">
                <a16:creationId xmlns:a16="http://schemas.microsoft.com/office/drawing/2014/main" id="{71B72E2A-8938-0392-780E-02F763048A6F}"/>
              </a:ext>
            </a:extLst>
          </p:cNvPr>
          <p:cNvPicPr>
            <a:picLocks noChangeAspect="1"/>
          </p:cNvPicPr>
          <p:nvPr/>
        </p:nvPicPr>
        <p:blipFill>
          <a:blip r:embed="rId2"/>
          <a:stretch>
            <a:fillRect/>
          </a:stretch>
        </p:blipFill>
        <p:spPr>
          <a:xfrm>
            <a:off x="0" y="0"/>
            <a:ext cx="12192000" cy="1422400"/>
          </a:xfrm>
          <a:prstGeom prst="rect">
            <a:avLst/>
          </a:prstGeom>
        </p:spPr>
      </p:pic>
      <p:sp>
        <p:nvSpPr>
          <p:cNvPr id="2" name="Title 1">
            <a:extLst>
              <a:ext uri="{FF2B5EF4-FFF2-40B4-BE49-F238E27FC236}">
                <a16:creationId xmlns:a16="http://schemas.microsoft.com/office/drawing/2014/main" id="{67375D5E-02B6-EC20-77F7-3E454CEF56D4}"/>
              </a:ext>
            </a:extLst>
          </p:cNvPr>
          <p:cNvSpPr>
            <a:spLocks noGrp="1"/>
          </p:cNvSpPr>
          <p:nvPr>
            <p:ph type="title"/>
          </p:nvPr>
        </p:nvSpPr>
        <p:spPr>
          <a:xfrm>
            <a:off x="2436726" y="365127"/>
            <a:ext cx="7480999" cy="823097"/>
          </a:xfrm>
        </p:spPr>
        <p:txBody>
          <a:bodyPr>
            <a:normAutofit/>
          </a:bodyPr>
          <a:lstStyle>
            <a:lvl1pPr algn="ctr">
              <a:defRPr sz="2400" b="1">
                <a:solidFill>
                  <a:srgbClr val="FFC000"/>
                </a:solidFill>
                <a:latin typeface="Aptos" panose="020B0004020202020204" pitchFamily="34"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360779AC-4C5D-3352-DE9F-97FFB9183759}"/>
              </a:ext>
            </a:extLst>
          </p:cNvPr>
          <p:cNvSpPr>
            <a:spLocks noGrp="1"/>
          </p:cNvSpPr>
          <p:nvPr>
            <p:ph type="sldNum" sz="quarter" idx="4"/>
          </p:nvPr>
        </p:nvSpPr>
        <p:spPr>
          <a:xfrm>
            <a:off x="11651753" y="6326693"/>
            <a:ext cx="540249" cy="348815"/>
          </a:xfrm>
          <a:prstGeom prst="rect">
            <a:avLst/>
          </a:prstGeom>
        </p:spPr>
        <p:txBody>
          <a:bodyPr/>
          <a:lstStyle>
            <a:lvl1pPr algn="r">
              <a:defRPr sz="1050" b="1"/>
            </a:lvl1pPr>
          </a:lstStyle>
          <a:p>
            <a:fld id="{24F2258D-CF54-2C4E-9726-8648A0B8DDCC}" type="slidenum">
              <a:rPr lang="en-US" smtClean="0"/>
              <a:t>‹#›</a:t>
            </a:fld>
            <a:endParaRPr lang="en-US" dirty="0"/>
          </a:p>
        </p:txBody>
      </p:sp>
    </p:spTree>
    <p:extLst>
      <p:ext uri="{BB962C8B-B14F-4D97-AF65-F5344CB8AC3E}">
        <p14:creationId xmlns:p14="http://schemas.microsoft.com/office/powerpoint/2010/main" val="31208906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B474F63-3266-E37F-C987-C82E667C36D2}"/>
              </a:ext>
            </a:extLst>
          </p:cNvPr>
          <p:cNvSpPr>
            <a:spLocks noGrp="1"/>
          </p:cNvSpPr>
          <p:nvPr>
            <p:ph type="body" idx="1"/>
          </p:nvPr>
        </p:nvSpPr>
        <p:spPr>
          <a:xfrm>
            <a:off x="839789" y="1681163"/>
            <a:ext cx="5157787" cy="823912"/>
          </a:xfrm>
        </p:spPr>
        <p:txBody>
          <a:bodyPr anchor="b">
            <a:noAutofit/>
          </a:bodyPr>
          <a:lstStyle>
            <a:lvl1pPr marL="0" indent="0">
              <a:buNone/>
              <a:defRPr sz="2100" b="1">
                <a:latin typeface="Aptos" panose="020B0004020202020204" pitchFamily="34"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29D113D-9B21-0C95-59B6-519DF9D0A0E2}"/>
              </a:ext>
            </a:extLst>
          </p:cNvPr>
          <p:cNvSpPr>
            <a:spLocks noGrp="1"/>
          </p:cNvSpPr>
          <p:nvPr>
            <p:ph sz="half" idx="2"/>
          </p:nvPr>
        </p:nvSpPr>
        <p:spPr>
          <a:xfrm>
            <a:off x="839789" y="2505076"/>
            <a:ext cx="5157787" cy="4196807"/>
          </a:xfrm>
        </p:spPr>
        <p:txBody>
          <a:bodyPr>
            <a:normAutofit/>
          </a:bodyPr>
          <a:lstStyle>
            <a:lvl1pPr>
              <a:defRPr sz="1800">
                <a:latin typeface="Aptos" panose="020B0004020202020204" pitchFamily="34" charset="0"/>
              </a:defRPr>
            </a:lvl1pPr>
            <a:lvl2pPr>
              <a:defRPr sz="1500">
                <a:latin typeface="Aptos" panose="020B0004020202020204" pitchFamily="34" charset="0"/>
              </a:defRPr>
            </a:lvl2pPr>
            <a:lvl3pPr>
              <a:defRPr sz="1350">
                <a:latin typeface="Aptos" panose="020B0004020202020204" pitchFamily="34" charset="0"/>
              </a:defRPr>
            </a:lvl3pPr>
            <a:lvl4pPr>
              <a:defRPr sz="1200">
                <a:latin typeface="Aptos" panose="020B0004020202020204" pitchFamily="34" charset="0"/>
              </a:defRPr>
            </a:lvl4pPr>
            <a:lvl5pPr>
              <a:defRPr sz="1200">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2F4A1717-77A6-8BB9-3C72-B61F5793E2C2}"/>
              </a:ext>
            </a:extLst>
          </p:cNvPr>
          <p:cNvSpPr>
            <a:spLocks noGrp="1"/>
          </p:cNvSpPr>
          <p:nvPr>
            <p:ph type="body" sz="quarter" idx="3"/>
          </p:nvPr>
        </p:nvSpPr>
        <p:spPr>
          <a:xfrm>
            <a:off x="6172201" y="1681163"/>
            <a:ext cx="5183188" cy="823912"/>
          </a:xfrm>
        </p:spPr>
        <p:txBody>
          <a:bodyPr anchor="b">
            <a:noAutofit/>
          </a:bodyPr>
          <a:lstStyle>
            <a:lvl1pPr marL="0" indent="0">
              <a:buNone/>
              <a:defRPr sz="2100" b="1">
                <a:latin typeface="Aptos" panose="020B0004020202020204" pitchFamily="34"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pic>
        <p:nvPicPr>
          <p:cNvPr id="11" name="Content Placeholder 6">
            <a:extLst>
              <a:ext uri="{FF2B5EF4-FFF2-40B4-BE49-F238E27FC236}">
                <a16:creationId xmlns:a16="http://schemas.microsoft.com/office/drawing/2014/main" id="{EEF17FD0-3012-3AD8-229B-6179407C064F}"/>
              </a:ext>
            </a:extLst>
          </p:cNvPr>
          <p:cNvPicPr>
            <a:picLocks noChangeAspect="1"/>
          </p:cNvPicPr>
          <p:nvPr/>
        </p:nvPicPr>
        <p:blipFill>
          <a:blip r:embed="rId2"/>
          <a:stretch>
            <a:fillRect/>
          </a:stretch>
        </p:blipFill>
        <p:spPr>
          <a:xfrm>
            <a:off x="0" y="0"/>
            <a:ext cx="12192000" cy="1422400"/>
          </a:xfrm>
          <a:prstGeom prst="rect">
            <a:avLst/>
          </a:prstGeom>
        </p:spPr>
      </p:pic>
      <p:sp>
        <p:nvSpPr>
          <p:cNvPr id="6" name="Content Placeholder 5">
            <a:extLst>
              <a:ext uri="{FF2B5EF4-FFF2-40B4-BE49-F238E27FC236}">
                <a16:creationId xmlns:a16="http://schemas.microsoft.com/office/drawing/2014/main" id="{53EC8A23-03DF-3CC8-20FC-449CA819457C}"/>
              </a:ext>
            </a:extLst>
          </p:cNvPr>
          <p:cNvSpPr>
            <a:spLocks noGrp="1"/>
          </p:cNvSpPr>
          <p:nvPr>
            <p:ph sz="quarter" idx="4"/>
          </p:nvPr>
        </p:nvSpPr>
        <p:spPr>
          <a:xfrm>
            <a:off x="6172201" y="2505076"/>
            <a:ext cx="5183188" cy="4196807"/>
          </a:xfrm>
        </p:spPr>
        <p:txBody>
          <a:bodyPr>
            <a:normAutofit/>
          </a:bodyPr>
          <a:lstStyle>
            <a:lvl1pPr>
              <a:defRPr sz="1800">
                <a:latin typeface="Aptos" panose="020B0004020202020204" pitchFamily="34" charset="0"/>
              </a:defRPr>
            </a:lvl1pPr>
            <a:lvl2pPr>
              <a:defRPr sz="1500">
                <a:latin typeface="Aptos" panose="020B0004020202020204" pitchFamily="34" charset="0"/>
              </a:defRPr>
            </a:lvl2pPr>
            <a:lvl3pPr>
              <a:defRPr sz="1350">
                <a:latin typeface="Aptos" panose="020B0004020202020204" pitchFamily="34" charset="0"/>
              </a:defRPr>
            </a:lvl3pPr>
            <a:lvl4pPr>
              <a:defRPr sz="1200">
                <a:latin typeface="Aptos" panose="020B0004020202020204" pitchFamily="34" charset="0"/>
              </a:defRPr>
            </a:lvl4pPr>
            <a:lvl5pPr>
              <a:defRPr sz="1200">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5D9F3F10-9781-37B7-AFFB-9AE0645F1480}"/>
              </a:ext>
            </a:extLst>
          </p:cNvPr>
          <p:cNvSpPr>
            <a:spLocks noGrp="1"/>
          </p:cNvSpPr>
          <p:nvPr>
            <p:ph type="title"/>
          </p:nvPr>
        </p:nvSpPr>
        <p:spPr>
          <a:xfrm>
            <a:off x="2491991" y="365127"/>
            <a:ext cx="7355395" cy="823097"/>
          </a:xfrm>
        </p:spPr>
        <p:txBody>
          <a:bodyPr>
            <a:normAutofit/>
          </a:bodyPr>
          <a:lstStyle>
            <a:lvl1pPr algn="ctr">
              <a:defRPr sz="2400" b="1">
                <a:solidFill>
                  <a:srgbClr val="FFC000"/>
                </a:solidFill>
                <a:latin typeface="Aptos" panose="020B0004020202020204" pitchFamily="34" charset="0"/>
              </a:defRPr>
            </a:lvl1pPr>
          </a:lstStyle>
          <a:p>
            <a:r>
              <a:rPr lang="en-US"/>
              <a:t>Click to edit Master title style</a:t>
            </a:r>
            <a:endParaRPr lang="en-US" dirty="0"/>
          </a:p>
        </p:txBody>
      </p:sp>
      <p:sp>
        <p:nvSpPr>
          <p:cNvPr id="8" name="Slide Number Placeholder 5">
            <a:extLst>
              <a:ext uri="{FF2B5EF4-FFF2-40B4-BE49-F238E27FC236}">
                <a16:creationId xmlns:a16="http://schemas.microsoft.com/office/drawing/2014/main" id="{EDFFB941-7B41-A1FD-BAF3-794124D9C63C}"/>
              </a:ext>
            </a:extLst>
          </p:cNvPr>
          <p:cNvSpPr>
            <a:spLocks noGrp="1"/>
          </p:cNvSpPr>
          <p:nvPr>
            <p:ph type="sldNum" sz="quarter" idx="10"/>
          </p:nvPr>
        </p:nvSpPr>
        <p:spPr>
          <a:xfrm>
            <a:off x="11651753" y="6326693"/>
            <a:ext cx="540249" cy="348815"/>
          </a:xfrm>
          <a:prstGeom prst="rect">
            <a:avLst/>
          </a:prstGeom>
        </p:spPr>
        <p:txBody>
          <a:bodyPr/>
          <a:lstStyle>
            <a:lvl1pPr algn="r">
              <a:defRPr sz="1050" b="1"/>
            </a:lvl1pPr>
          </a:lstStyle>
          <a:p>
            <a:fld id="{24F2258D-CF54-2C4E-9726-8648A0B8DDCC}" type="slidenum">
              <a:rPr lang="en-US" smtClean="0"/>
              <a:t>‹#›</a:t>
            </a:fld>
            <a:endParaRPr lang="en-US" dirty="0"/>
          </a:p>
        </p:txBody>
      </p:sp>
    </p:spTree>
    <p:extLst>
      <p:ext uri="{BB962C8B-B14F-4D97-AF65-F5344CB8AC3E}">
        <p14:creationId xmlns:p14="http://schemas.microsoft.com/office/powerpoint/2010/main" val="17774604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BDC25AC8-9418-BAC9-4CBB-7E7BEF05C968}"/>
              </a:ext>
            </a:extLst>
          </p:cNvPr>
          <p:cNvPicPr>
            <a:picLocks noChangeAspect="1"/>
          </p:cNvPicPr>
          <p:nvPr/>
        </p:nvPicPr>
        <p:blipFill>
          <a:blip r:embed="rId2"/>
          <a:stretch>
            <a:fillRect/>
          </a:stretch>
        </p:blipFill>
        <p:spPr>
          <a:xfrm>
            <a:off x="0" y="0"/>
            <a:ext cx="12192000" cy="1422400"/>
          </a:xfrm>
          <a:prstGeom prst="rect">
            <a:avLst/>
          </a:prstGeom>
        </p:spPr>
      </p:pic>
      <p:sp>
        <p:nvSpPr>
          <p:cNvPr id="2" name="Title 1">
            <a:extLst>
              <a:ext uri="{FF2B5EF4-FFF2-40B4-BE49-F238E27FC236}">
                <a16:creationId xmlns:a16="http://schemas.microsoft.com/office/drawing/2014/main" id="{00E609F2-2872-379D-9764-FA5914301FAD}"/>
              </a:ext>
            </a:extLst>
          </p:cNvPr>
          <p:cNvSpPr>
            <a:spLocks noGrp="1"/>
          </p:cNvSpPr>
          <p:nvPr>
            <p:ph type="title"/>
          </p:nvPr>
        </p:nvSpPr>
        <p:spPr>
          <a:xfrm>
            <a:off x="2527300" y="365127"/>
            <a:ext cx="7234675" cy="823097"/>
          </a:xfrm>
        </p:spPr>
        <p:txBody>
          <a:bodyPr>
            <a:normAutofit/>
          </a:bodyPr>
          <a:lstStyle>
            <a:lvl1pPr algn="ctr">
              <a:defRPr sz="2400" b="1">
                <a:solidFill>
                  <a:srgbClr val="FFC000"/>
                </a:solidFill>
                <a:latin typeface="Aptos" panose="020B0004020202020204" pitchFamily="34" charset="0"/>
              </a:defRPr>
            </a:lvl1pPr>
          </a:lstStyle>
          <a:p>
            <a:r>
              <a:rPr lang="en-US"/>
              <a:t>Click to edit Master title style</a:t>
            </a:r>
            <a:endParaRPr lang="en-US" dirty="0"/>
          </a:p>
        </p:txBody>
      </p:sp>
      <p:sp>
        <p:nvSpPr>
          <p:cNvPr id="4" name="Slide Number Placeholder 5">
            <a:extLst>
              <a:ext uri="{FF2B5EF4-FFF2-40B4-BE49-F238E27FC236}">
                <a16:creationId xmlns:a16="http://schemas.microsoft.com/office/drawing/2014/main" id="{79C58B80-E5FC-1EC2-6472-916757174EE2}"/>
              </a:ext>
            </a:extLst>
          </p:cNvPr>
          <p:cNvSpPr>
            <a:spLocks noGrp="1"/>
          </p:cNvSpPr>
          <p:nvPr>
            <p:ph type="sldNum" sz="quarter" idx="4"/>
          </p:nvPr>
        </p:nvSpPr>
        <p:spPr>
          <a:xfrm>
            <a:off x="11651753" y="6326693"/>
            <a:ext cx="540249" cy="348815"/>
          </a:xfrm>
          <a:prstGeom prst="rect">
            <a:avLst/>
          </a:prstGeom>
        </p:spPr>
        <p:txBody>
          <a:bodyPr/>
          <a:lstStyle>
            <a:lvl1pPr algn="r">
              <a:defRPr sz="1050" b="1"/>
            </a:lvl1pPr>
          </a:lstStyle>
          <a:p>
            <a:fld id="{24F2258D-CF54-2C4E-9726-8648A0B8DDCC}" type="slidenum">
              <a:rPr lang="en-US" smtClean="0"/>
              <a:t>‹#›</a:t>
            </a:fld>
            <a:endParaRPr lang="en-US" dirty="0"/>
          </a:p>
        </p:txBody>
      </p:sp>
    </p:spTree>
    <p:extLst>
      <p:ext uri="{BB962C8B-B14F-4D97-AF65-F5344CB8AC3E}">
        <p14:creationId xmlns:p14="http://schemas.microsoft.com/office/powerpoint/2010/main" val="457408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8C80E9-7824-BD41-828F-4EDC7749B3AF}" type="datetimeFigureOut">
              <a:rPr lang="en-US" smtClean="0"/>
              <a:t>10/21/2024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59B2DE2-3140-3548-BD9C-DD981A23931E}" type="slidenum">
              <a:rPr lang="en-US" smtClean="0"/>
              <a:t>‹#›</a:t>
            </a:fld>
            <a:endParaRPr lang="en-US" dirty="0"/>
          </a:p>
        </p:txBody>
      </p:sp>
    </p:spTree>
    <p:extLst>
      <p:ext uri="{BB962C8B-B14F-4D97-AF65-F5344CB8AC3E}">
        <p14:creationId xmlns:p14="http://schemas.microsoft.com/office/powerpoint/2010/main" val="3599640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C80E9-7824-BD41-828F-4EDC7749B3AF}" type="datetimeFigureOut">
              <a:rPr lang="en-US" smtClean="0"/>
              <a:t>10/21/2024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59B2DE2-3140-3548-BD9C-DD981A23931E}" type="slidenum">
              <a:rPr lang="en-US" smtClean="0"/>
              <a:t>‹#›</a:t>
            </a:fld>
            <a:endParaRPr lang="en-US" dirty="0"/>
          </a:p>
        </p:txBody>
      </p:sp>
    </p:spTree>
    <p:extLst>
      <p:ext uri="{BB962C8B-B14F-4D97-AF65-F5344CB8AC3E}">
        <p14:creationId xmlns:p14="http://schemas.microsoft.com/office/powerpoint/2010/main" val="1383016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58C80E9-7824-BD41-828F-4EDC7749B3AF}" type="datetimeFigureOut">
              <a:rPr lang="en-US" smtClean="0"/>
              <a:t>10/21/2024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59B2DE2-3140-3548-BD9C-DD981A23931E}" type="slidenum">
              <a:rPr lang="en-US" smtClean="0"/>
              <a:t>‹#›</a:t>
            </a:fld>
            <a:endParaRPr lang="en-US" dirty="0"/>
          </a:p>
        </p:txBody>
      </p:sp>
    </p:spTree>
    <p:extLst>
      <p:ext uri="{BB962C8B-B14F-4D97-AF65-F5344CB8AC3E}">
        <p14:creationId xmlns:p14="http://schemas.microsoft.com/office/powerpoint/2010/main" val="713460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8C80E9-7824-BD41-828F-4EDC7749B3AF}" type="datetimeFigureOut">
              <a:rPr lang="en-US" smtClean="0"/>
              <a:t>10/21/2024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59B2DE2-3140-3548-BD9C-DD981A23931E}" type="slidenum">
              <a:rPr lang="en-US" smtClean="0"/>
              <a:t>‹#›</a:t>
            </a:fld>
            <a:endParaRPr lang="en-US" dirty="0"/>
          </a:p>
        </p:txBody>
      </p:sp>
    </p:spTree>
    <p:extLst>
      <p:ext uri="{BB962C8B-B14F-4D97-AF65-F5344CB8AC3E}">
        <p14:creationId xmlns:p14="http://schemas.microsoft.com/office/powerpoint/2010/main" val="1648311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58C80E9-7824-BD41-828F-4EDC7749B3AF}" type="datetimeFigureOut">
              <a:rPr lang="en-US" smtClean="0"/>
              <a:t>10/21/2024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59B2DE2-3140-3548-BD9C-DD981A23931E}" type="slidenum">
              <a:rPr lang="en-US" smtClean="0"/>
              <a:t>‹#›</a:t>
            </a:fld>
            <a:endParaRPr lang="en-US" dirty="0"/>
          </a:p>
        </p:txBody>
      </p:sp>
    </p:spTree>
    <p:extLst>
      <p:ext uri="{BB962C8B-B14F-4D97-AF65-F5344CB8AC3E}">
        <p14:creationId xmlns:p14="http://schemas.microsoft.com/office/powerpoint/2010/main" val="1020474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8C80E9-7824-BD41-828F-4EDC7749B3AF}" type="datetimeFigureOut">
              <a:rPr lang="en-US" smtClean="0"/>
              <a:t>10/21/2024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59B2DE2-3140-3548-BD9C-DD981A23931E}" type="slidenum">
              <a:rPr lang="en-US" smtClean="0"/>
              <a:t>‹#›</a:t>
            </a:fld>
            <a:endParaRPr lang="en-US" dirty="0"/>
          </a:p>
        </p:txBody>
      </p:sp>
    </p:spTree>
    <p:extLst>
      <p:ext uri="{BB962C8B-B14F-4D97-AF65-F5344CB8AC3E}">
        <p14:creationId xmlns:p14="http://schemas.microsoft.com/office/powerpoint/2010/main" val="581714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8C80E9-7824-BD41-828F-4EDC7749B3AF}" type="datetimeFigureOut">
              <a:rPr lang="en-US" smtClean="0"/>
              <a:t>10/21/2024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59B2DE2-3140-3548-BD9C-DD981A23931E}" type="slidenum">
              <a:rPr lang="en-US" smtClean="0"/>
              <a:t>‹#›</a:t>
            </a:fld>
            <a:endParaRPr lang="en-US" dirty="0"/>
          </a:p>
        </p:txBody>
      </p:sp>
    </p:spTree>
    <p:extLst>
      <p:ext uri="{BB962C8B-B14F-4D97-AF65-F5344CB8AC3E}">
        <p14:creationId xmlns:p14="http://schemas.microsoft.com/office/powerpoint/2010/main" val="936526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8C80E9-7824-BD41-828F-4EDC7749B3AF}" type="datetimeFigureOut">
              <a:rPr lang="en-US" smtClean="0"/>
              <a:t>10/21/2024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59B2DE2-3140-3548-BD9C-DD981A23931E}" type="slidenum">
              <a:rPr lang="en-US" smtClean="0"/>
              <a:t>‹#›</a:t>
            </a:fld>
            <a:endParaRPr lang="en-US" dirty="0"/>
          </a:p>
        </p:txBody>
      </p:sp>
    </p:spTree>
    <p:extLst>
      <p:ext uri="{BB962C8B-B14F-4D97-AF65-F5344CB8AC3E}">
        <p14:creationId xmlns:p14="http://schemas.microsoft.com/office/powerpoint/2010/main" val="798229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8C80E9-7824-BD41-828F-4EDC7749B3AF}" type="datetimeFigureOut">
              <a:rPr lang="en-US" smtClean="0"/>
              <a:t>10/21/2024</a:t>
            </a:fld>
            <a:endParaRPr lang="en-US"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9B2DE2-3140-3548-BD9C-DD981A23931E}" type="slidenum">
              <a:rPr lang="en-US" smtClean="0"/>
              <a:t>‹#›</a:t>
            </a:fld>
            <a:endParaRPr lang="en-US" dirty="0"/>
          </a:p>
        </p:txBody>
      </p:sp>
    </p:spTree>
    <p:extLst>
      <p:ext uri="{BB962C8B-B14F-4D97-AF65-F5344CB8AC3E}">
        <p14:creationId xmlns:p14="http://schemas.microsoft.com/office/powerpoint/2010/main" val="17937840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0F9DB7-1108-19B2-B691-E28587B23FC6}"/>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94A5BB3-30A5-7AF5-C0F0-08F2D5664F06}"/>
              </a:ext>
            </a:extLst>
          </p:cNvPr>
          <p:cNvSpPr>
            <a:spLocks noGrp="1"/>
          </p:cNvSpPr>
          <p:nvPr>
            <p:ph type="body" idx="1"/>
          </p:nvPr>
        </p:nvSpPr>
        <p:spPr>
          <a:xfrm>
            <a:off x="838200" y="1825625"/>
            <a:ext cx="10515600" cy="4351338"/>
          </a:xfrm>
          <a:prstGeom prst="rect">
            <a:avLst/>
          </a:prstGeom>
        </p:spPr>
        <p:txBody>
          <a:bodyPr vert="horz" wrap="square"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5">
            <a:extLst>
              <a:ext uri="{FF2B5EF4-FFF2-40B4-BE49-F238E27FC236}">
                <a16:creationId xmlns:a16="http://schemas.microsoft.com/office/drawing/2014/main" id="{3D019850-FB62-8A7E-6E10-2B383EBB7D76}"/>
              </a:ext>
            </a:extLst>
          </p:cNvPr>
          <p:cNvSpPr>
            <a:spLocks noGrp="1"/>
          </p:cNvSpPr>
          <p:nvPr>
            <p:ph type="sldNum" sz="quarter" idx="4"/>
          </p:nvPr>
        </p:nvSpPr>
        <p:spPr>
          <a:xfrm>
            <a:off x="11651753" y="6326693"/>
            <a:ext cx="540249" cy="348815"/>
          </a:xfrm>
          <a:prstGeom prst="rect">
            <a:avLst/>
          </a:prstGeom>
        </p:spPr>
        <p:txBody>
          <a:bodyPr/>
          <a:lstStyle>
            <a:lvl1pPr algn="r">
              <a:defRPr sz="1050" b="1"/>
            </a:lvl1pPr>
          </a:lstStyle>
          <a:p>
            <a:fld id="{24F2258D-CF54-2C4E-9726-8648A0B8DDCC}" type="slidenum">
              <a:rPr lang="en-US" smtClean="0"/>
              <a:t>‹#›</a:t>
            </a:fld>
            <a:endParaRPr lang="en-US" dirty="0"/>
          </a:p>
        </p:txBody>
      </p:sp>
    </p:spTree>
    <p:extLst>
      <p:ext uri="{BB962C8B-B14F-4D97-AF65-F5344CB8AC3E}">
        <p14:creationId xmlns:p14="http://schemas.microsoft.com/office/powerpoint/2010/main" val="2203152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Lst>
  <p:txStyles>
    <p:titleStyle>
      <a:lvl1pPr algn="l" defTabSz="685800" rtl="0" eaLnBrk="1" latinLnBrk="0" hangingPunct="1">
        <a:lnSpc>
          <a:spcPct val="90000"/>
        </a:lnSpc>
        <a:spcBef>
          <a:spcPct val="0"/>
        </a:spcBef>
        <a:buNone/>
        <a:defRPr sz="3300" b="1" kern="1200">
          <a:solidFill>
            <a:schemeClr val="tx1"/>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10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10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s://www.cga.ct.gov/2015/act/pa/pdf/2015PA-00168-R00HB-06834-PA.pdf" TargetMode="External"/><Relationship Id="rId2" Type="http://schemas.openxmlformats.org/officeDocument/2006/relationships/notesSlide" Target="../notesSlides/notesSlide12.xml"/><Relationship Id="rId1" Type="http://schemas.openxmlformats.org/officeDocument/2006/relationships/slideLayout" Target="../slideLayouts/slideLayout13.xml"/><Relationship Id="rId4" Type="http://schemas.openxmlformats.org/officeDocument/2006/relationships/hyperlink" Target="https://portal.ct.gov/-/media/SDE/Performance/Data-Collection/Help-Sites/ED166/ED166_SchoolBasedArrestsFlowChart.pdf"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cga.ct.gov/current/pub/chap_170.htm#sec_10-233" TargetMode="External"/><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hyperlink" Target="https://www.cga.ct.gov/current/pub/chap_170.htm#sec_10-233d" TargetMode="External"/><Relationship Id="rId2" Type="http://schemas.openxmlformats.org/officeDocument/2006/relationships/notesSlide" Target="../notesSlides/notesSlide14.xml"/><Relationship Id="rId1" Type="http://schemas.openxmlformats.org/officeDocument/2006/relationships/slideLayout" Target="../slideLayouts/slideLayout13.xml"/><Relationship Id="rId4" Type="http://schemas.openxmlformats.org/officeDocument/2006/relationships/hyperlink" Target="https://portal.ct.gov/SDE/Performance/Data-Collection-Help-Sites/ED166-Help-Site/Links"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8" Type="http://schemas.openxmlformats.org/officeDocument/2006/relationships/hyperlink" Target="https://portal.ct.gov/SDE/Performance/Data-Collection-Help-Sites/ED166-Help-Site/Links" TargetMode="External"/><Relationship Id="rId3" Type="http://schemas.openxmlformats.org/officeDocument/2006/relationships/hyperlink" Target="https://portal.ct.gov/SDE/Performance/Data-Collection-Help-Sites/ED166-Help-Site" TargetMode="External"/><Relationship Id="rId7" Type="http://schemas.openxmlformats.org/officeDocument/2006/relationships/hyperlink" Target="https://portal.ct.gov/SDE/Performance/Data-Collection-Help-Sites/ED166-Help-Site/Laws" TargetMode="External"/><Relationship Id="rId2" Type="http://schemas.openxmlformats.org/officeDocument/2006/relationships/notesSlide" Target="../notesSlides/notesSlide18.xml"/><Relationship Id="rId1" Type="http://schemas.openxmlformats.org/officeDocument/2006/relationships/slideLayout" Target="../slideLayouts/slideLayout13.xml"/><Relationship Id="rId6" Type="http://schemas.openxmlformats.org/officeDocument/2006/relationships/hyperlink" Target="https://portal.ct.gov/SDE/Performance/Data-Collection-Help-Sites/ED166-Help-Site/Training" TargetMode="External"/><Relationship Id="rId5" Type="http://schemas.openxmlformats.org/officeDocument/2006/relationships/hyperlink" Target="https://portal.ct.gov/SDE/Performance/Data-Collection-Help-Sites/ED166-Help-Site/FAQ" TargetMode="External"/><Relationship Id="rId4" Type="http://schemas.openxmlformats.org/officeDocument/2006/relationships/hyperlink" Target="https://portal.ct.gov/-/media/SDE/Performance/Data-Collection/Help-Sites/ED166/2022-2023_ED166_RecordLayout.pdf" TargetMode="External"/><Relationship Id="rId9" Type="http://schemas.openxmlformats.org/officeDocument/2006/relationships/hyperlink" Target="http://edsight.ct.gov/"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hyperlink" Target="mailto:Keryn.Felder@ct.gov" TargetMode="External"/><Relationship Id="rId2" Type="http://schemas.openxmlformats.org/officeDocument/2006/relationships/notesSlide" Target="../notesSlides/notesSlide3.xml"/><Relationship Id="rId1" Type="http://schemas.openxmlformats.org/officeDocument/2006/relationships/slideLayout" Target="../slideLayouts/slideLayout13.xml"/><Relationship Id="rId5" Type="http://schemas.openxmlformats.org/officeDocument/2006/relationships/hyperlink" Target="https://portal.ct.gov/sde" TargetMode="External"/><Relationship Id="rId4" Type="http://schemas.openxmlformats.org/officeDocument/2006/relationships/hyperlink" Target="https://portal.ct.gov/SDE/Performance/Data-Collection-Help-Sites/ED166-Help-Site" TargetMode="Externa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4.xml"/><Relationship Id="rId1" Type="http://schemas.openxmlformats.org/officeDocument/2006/relationships/slideLayout" Target="../slideLayouts/slideLayout13.xml"/><Relationship Id="rId5" Type="http://schemas.openxmlformats.org/officeDocument/2006/relationships/slide" Target="slide15.xml"/><Relationship Id="rId4" Type="http://schemas.openxmlformats.org/officeDocument/2006/relationships/slide" Target="slide12.xml"/></Relationships>
</file>

<file path=ppt/slides/_rels/slide5.xml.rels><?xml version="1.0" encoding="UTF-8" standalone="yes"?>
<Relationships xmlns="http://schemas.openxmlformats.org/package/2006/relationships"><Relationship Id="rId3" Type="http://schemas.openxmlformats.org/officeDocument/2006/relationships/hyperlink" Target="https://portal.ct.gov/SDE/Performance/Data-Collection-Help-Sites/ED166-Help-Site/Documentation" TargetMode="External"/><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hyperlink" Target="http://edsight.ct.gov/" TargetMode="External"/><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hyperlink" Target="https://edsight.ct.gov/relatedreports/BDCRE%20Data%20Suppression%20Rules.pdf"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hyperlink" Target="https://www.csde.state.ct.us/" TargetMode="External"/><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DB02C83-5279-C3B2-44D8-F17CDD3E08BA}"/>
              </a:ext>
            </a:extLst>
          </p:cNvPr>
          <p:cNvSpPr>
            <a:spLocks noGrp="1"/>
          </p:cNvSpPr>
          <p:nvPr>
            <p:ph type="subTitle" idx="1"/>
          </p:nvPr>
        </p:nvSpPr>
        <p:spPr/>
        <p:txBody>
          <a:bodyPr>
            <a:normAutofit/>
          </a:bodyPr>
          <a:lstStyle/>
          <a:p>
            <a:r>
              <a:rPr lang="en-US" sz="1800" dirty="0"/>
              <a:t>2024-25 School Year</a:t>
            </a:r>
          </a:p>
        </p:txBody>
      </p:sp>
      <p:sp>
        <p:nvSpPr>
          <p:cNvPr id="2" name="Title 1">
            <a:extLst>
              <a:ext uri="{FF2B5EF4-FFF2-40B4-BE49-F238E27FC236}">
                <a16:creationId xmlns:a16="http://schemas.microsoft.com/office/drawing/2014/main" id="{0101ADD7-8633-3424-C838-352B80141406}"/>
              </a:ext>
            </a:extLst>
          </p:cNvPr>
          <p:cNvSpPr>
            <a:spLocks noGrp="1"/>
          </p:cNvSpPr>
          <p:nvPr>
            <p:ph type="ctrTitle"/>
          </p:nvPr>
        </p:nvSpPr>
        <p:spPr>
          <a:xfrm>
            <a:off x="8376344" y="1644595"/>
            <a:ext cx="2972223" cy="2407482"/>
          </a:xfrm>
        </p:spPr>
        <p:txBody>
          <a:bodyPr>
            <a:noAutofit/>
          </a:bodyPr>
          <a:lstStyle/>
          <a:p>
            <a:r>
              <a:rPr lang="en-US" sz="2800" dirty="0"/>
              <a:t>ED166 Student Disciplinary Offense Collection Training</a:t>
            </a:r>
            <a:br>
              <a:rPr lang="en-US" sz="2800" dirty="0"/>
            </a:br>
            <a:br>
              <a:rPr lang="en-US" sz="2800" dirty="0"/>
            </a:br>
            <a:r>
              <a:rPr lang="en-US" sz="1800" i="1" dirty="0"/>
              <a:t>Administrator Overview</a:t>
            </a:r>
            <a:br>
              <a:rPr lang="en-US" sz="1400" dirty="0"/>
            </a:br>
            <a:endParaRPr lang="en-US" sz="3600" dirty="0"/>
          </a:p>
        </p:txBody>
      </p:sp>
      <p:sp>
        <p:nvSpPr>
          <p:cNvPr id="4" name="TextBox 3">
            <a:extLst>
              <a:ext uri="{FF2B5EF4-FFF2-40B4-BE49-F238E27FC236}">
                <a16:creationId xmlns:a16="http://schemas.microsoft.com/office/drawing/2014/main" id="{D47B8520-C47D-0690-9A5C-7375A8E44D4D}"/>
              </a:ext>
            </a:extLst>
          </p:cNvPr>
          <p:cNvSpPr txBox="1"/>
          <p:nvPr/>
        </p:nvSpPr>
        <p:spPr>
          <a:xfrm>
            <a:off x="10800539" y="6482406"/>
            <a:ext cx="1287532" cy="246221"/>
          </a:xfrm>
          <a:prstGeom prst="rect">
            <a:avLst/>
          </a:prstGeom>
          <a:noFill/>
        </p:spPr>
        <p:txBody>
          <a:bodyPr wrap="none" rtlCol="0">
            <a:spAutoFit/>
          </a:bodyPr>
          <a:lstStyle/>
          <a:p>
            <a:r>
              <a:rPr lang="en-US" sz="1000" i="1" dirty="0">
                <a:solidFill>
                  <a:schemeClr val="bg1"/>
                </a:solidFill>
              </a:rPr>
              <a:t>Updated 10/21/2024</a:t>
            </a:r>
          </a:p>
        </p:txBody>
      </p:sp>
    </p:spTree>
    <p:extLst>
      <p:ext uri="{BB962C8B-B14F-4D97-AF65-F5344CB8AC3E}">
        <p14:creationId xmlns:p14="http://schemas.microsoft.com/office/powerpoint/2010/main" val="34485138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25217" y="469282"/>
            <a:ext cx="8229600" cy="780875"/>
          </a:xfrm>
        </p:spPr>
        <p:txBody>
          <a:bodyPr>
            <a:noAutofit/>
          </a:bodyPr>
          <a:lstStyle/>
          <a:p>
            <a:r>
              <a:rPr lang="en-US" sz="3200" i="1" dirty="0">
                <a:latin typeface="Arial"/>
                <a:cs typeface="Arial"/>
              </a:rPr>
              <a:t>Administrator Timeline</a:t>
            </a:r>
            <a:br>
              <a:rPr lang="en-US" sz="3200" i="1" dirty="0">
                <a:latin typeface="Arial"/>
                <a:cs typeface="Arial"/>
              </a:rPr>
            </a:br>
            <a:r>
              <a:rPr lang="en-US" sz="3200" i="1" dirty="0">
                <a:latin typeface="Arial"/>
                <a:cs typeface="Arial"/>
              </a:rPr>
              <a:t>and Responsibilities</a:t>
            </a:r>
          </a:p>
        </p:txBody>
      </p:sp>
      <p:sp>
        <p:nvSpPr>
          <p:cNvPr id="3" name="Content Placeholder 2"/>
          <p:cNvSpPr>
            <a:spLocks noGrp="1"/>
          </p:cNvSpPr>
          <p:nvPr>
            <p:ph idx="1"/>
          </p:nvPr>
        </p:nvSpPr>
        <p:spPr>
          <a:xfrm>
            <a:off x="1981200" y="1699000"/>
            <a:ext cx="8229600" cy="3824612"/>
          </a:xfrm>
        </p:spPr>
        <p:txBody>
          <a:bodyPr>
            <a:noAutofit/>
          </a:bodyPr>
          <a:lstStyle/>
          <a:p>
            <a:pPr marL="0" indent="0">
              <a:buNone/>
            </a:pPr>
            <a:r>
              <a:rPr lang="en-US" b="1" dirty="0">
                <a:cs typeface="Arial"/>
              </a:rPr>
              <a:t>August 20, 2025</a:t>
            </a:r>
            <a:r>
              <a:rPr lang="en-US" b="1" dirty="0"/>
              <a:t> - Certification </a:t>
            </a:r>
            <a:r>
              <a:rPr lang="en-US" dirty="0"/>
              <a:t>– the electronic signoff signifying the accuracy and completeness of the data reported. This must only be completed by an administrator.</a:t>
            </a:r>
          </a:p>
          <a:p>
            <a:pPr marL="0" indent="0">
              <a:buNone/>
            </a:pPr>
            <a:endParaRPr lang="en-US" dirty="0"/>
          </a:p>
          <a:p>
            <a:pPr marL="0" indent="0">
              <a:buNone/>
            </a:pPr>
            <a:r>
              <a:rPr lang="en-US" b="1" dirty="0"/>
              <a:t>September 3, 2025 - Freeze </a:t>
            </a:r>
            <a:r>
              <a:rPr lang="en-US" dirty="0"/>
              <a:t>– no changes can be made after this date.  The frozen data is used for all reporting purposes.</a:t>
            </a:r>
          </a:p>
        </p:txBody>
      </p:sp>
    </p:spTree>
    <p:extLst>
      <p:ext uri="{BB962C8B-B14F-4D97-AF65-F5344CB8AC3E}">
        <p14:creationId xmlns:p14="http://schemas.microsoft.com/office/powerpoint/2010/main" val="3221978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B4BA0A8-08CB-252C-1338-29EC6CA4ACB2}"/>
              </a:ext>
            </a:extLst>
          </p:cNvPr>
          <p:cNvPicPr>
            <a:picLocks noChangeAspect="1"/>
          </p:cNvPicPr>
          <p:nvPr/>
        </p:nvPicPr>
        <p:blipFill>
          <a:blip r:embed="rId3"/>
          <a:stretch>
            <a:fillRect/>
          </a:stretch>
        </p:blipFill>
        <p:spPr>
          <a:xfrm>
            <a:off x="2327097" y="1720726"/>
            <a:ext cx="6119526" cy="5065198"/>
          </a:xfrm>
          <a:prstGeom prst="rect">
            <a:avLst/>
          </a:prstGeom>
        </p:spPr>
      </p:pic>
      <p:sp>
        <p:nvSpPr>
          <p:cNvPr id="5" name="TextBox 4"/>
          <p:cNvSpPr txBox="1"/>
          <p:nvPr/>
        </p:nvSpPr>
        <p:spPr>
          <a:xfrm>
            <a:off x="8852246" y="1598866"/>
            <a:ext cx="3100677" cy="3416320"/>
          </a:xfrm>
          <a:prstGeom prst="rect">
            <a:avLst/>
          </a:prstGeom>
          <a:solidFill>
            <a:schemeClr val="accent5">
              <a:lumMod val="60000"/>
              <a:lumOff val="40000"/>
            </a:schemeClr>
          </a:solidFill>
          <a:effectLst>
            <a:outerShdw blurRad="50800" dist="38100" dir="8100000" algn="tr" rotWithShape="0">
              <a:prstClr val="black">
                <a:alpha val="40000"/>
              </a:prstClr>
            </a:outerShdw>
          </a:effectLst>
        </p:spPr>
        <p:style>
          <a:lnRef idx="0">
            <a:schemeClr val="accent1"/>
          </a:lnRef>
          <a:fillRef idx="3">
            <a:schemeClr val="accent1"/>
          </a:fillRef>
          <a:effectRef idx="3">
            <a:schemeClr val="accent1"/>
          </a:effectRef>
          <a:fontRef idx="minor">
            <a:schemeClr val="lt1"/>
          </a:fontRef>
        </p:style>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ebdings" panose="05030102010509060703" pitchFamily="18" charset="2"/>
              <a:buChar char="V"/>
              <a:tabLst/>
              <a:defRPr/>
            </a:pP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TIPS &amp; REMINDERS:</a:t>
            </a:r>
          </a:p>
          <a:p>
            <a:pPr marL="285750" lvl="0" indent="-285750">
              <a:buFont typeface="Wingdings" panose="05000000000000000000" pitchFamily="2" charset="2"/>
              <a:buChar cha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An Administrator must complete this step.</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The 5-digit Superintenden</a:t>
            </a:r>
            <a:r>
              <a:rPr lang="en-US" dirty="0">
                <a:solidFill>
                  <a:prstClr val="black"/>
                </a:solidFill>
                <a:latin typeface="Calibri" panose="020F0502020204030204"/>
              </a:rPr>
              <a:t>t  certification code is needed here.</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Once certified, your Reporting District must request that certification be cleared if any additional edits are needed (before the freeze date).</a:t>
            </a:r>
          </a:p>
        </p:txBody>
      </p:sp>
      <p:sp>
        <p:nvSpPr>
          <p:cNvPr id="3" name="Rectangle 2"/>
          <p:cNvSpPr/>
          <p:nvPr/>
        </p:nvSpPr>
        <p:spPr>
          <a:xfrm>
            <a:off x="2244215" y="4007531"/>
            <a:ext cx="6370288" cy="2690048"/>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solidFill>
                  <a:srgbClr val="FF0000"/>
                </a:solidFill>
              </a:ln>
              <a:solidFill>
                <a:prstClr val="white"/>
              </a:solidFill>
              <a:effectLst/>
              <a:uLnTx/>
              <a:uFillTx/>
              <a:latin typeface="Calibri" panose="020F0502020204030204"/>
              <a:ea typeface="+mn-ea"/>
              <a:cs typeface="+mn-cs"/>
            </a:endParaRPr>
          </a:p>
        </p:txBody>
      </p:sp>
      <p:sp>
        <p:nvSpPr>
          <p:cNvPr id="4" name="Right Arrow 3"/>
          <p:cNvSpPr/>
          <p:nvPr/>
        </p:nvSpPr>
        <p:spPr>
          <a:xfrm>
            <a:off x="2935961" y="6414564"/>
            <a:ext cx="567559" cy="277022"/>
          </a:xfrm>
          <a:prstGeom prst="rightArrow">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C4EF3FB-02CF-81C0-4BDA-A721D649E41F}"/>
              </a:ext>
            </a:extLst>
          </p:cNvPr>
          <p:cNvSpPr>
            <a:spLocks noGrp="1"/>
          </p:cNvSpPr>
          <p:nvPr>
            <p:ph type="title"/>
          </p:nvPr>
        </p:nvSpPr>
        <p:spPr/>
        <p:txBody>
          <a:bodyPr>
            <a:normAutofit/>
          </a:bodyPr>
          <a:lstStyle/>
          <a:p>
            <a:r>
              <a:rPr lang="en-US" sz="3600" b="1" dirty="0">
                <a:latin typeface="Arial" panose="020B0604020202020204" pitchFamily="34" charset="0"/>
              </a:rPr>
              <a:t>Phase 2 - Final Certification</a:t>
            </a:r>
          </a:p>
        </p:txBody>
      </p:sp>
    </p:spTree>
    <p:extLst>
      <p:ext uri="{BB962C8B-B14F-4D97-AF65-F5344CB8AC3E}">
        <p14:creationId xmlns:p14="http://schemas.microsoft.com/office/powerpoint/2010/main" val="25615389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Arial"/>
                <a:cs typeface="Arial"/>
              </a:rPr>
              <a:t>School-Based Arrests</a:t>
            </a:r>
          </a:p>
        </p:txBody>
      </p:sp>
      <p:sp>
        <p:nvSpPr>
          <p:cNvPr id="3" name="Content Placeholder 2"/>
          <p:cNvSpPr>
            <a:spLocks noGrp="1"/>
          </p:cNvSpPr>
          <p:nvPr>
            <p:ph idx="1"/>
          </p:nvPr>
        </p:nvSpPr>
        <p:spPr>
          <a:xfrm>
            <a:off x="1981200" y="1600201"/>
            <a:ext cx="8229600" cy="4120947"/>
          </a:xfrm>
        </p:spPr>
        <p:txBody>
          <a:bodyPr>
            <a:normAutofit/>
          </a:bodyPr>
          <a:lstStyle/>
          <a:p>
            <a:r>
              <a:rPr lang="en-US" dirty="0">
                <a:latin typeface="Arial"/>
                <a:cs typeface="Arial"/>
                <a:hlinkClick r:id="rId3"/>
              </a:rPr>
              <a:t>PA 15-168</a:t>
            </a:r>
            <a:r>
              <a:rPr lang="en-US" dirty="0">
                <a:latin typeface="Arial"/>
                <a:cs typeface="Arial"/>
              </a:rPr>
              <a:t> - An Act Concerning Collaboration Between Boards of Education and School Resource Officers and the Collection and Reporting of Data on School-Based Arrests</a:t>
            </a:r>
          </a:p>
          <a:p>
            <a:pPr lvl="1"/>
            <a:r>
              <a:rPr lang="en-US" dirty="0"/>
              <a:t> "School-based arrest“ refers to an arrest of a student for conduct of such student on school property or at a school-sponsored event. </a:t>
            </a:r>
          </a:p>
          <a:p>
            <a:pPr lvl="1"/>
            <a:r>
              <a:rPr lang="en-US" dirty="0"/>
              <a:t>ED166 Resources: </a:t>
            </a:r>
            <a:r>
              <a:rPr lang="en-US" dirty="0">
                <a:hlinkClick r:id="rId4"/>
              </a:rPr>
              <a:t>Reporting Arrests flow chart</a:t>
            </a:r>
            <a:r>
              <a:rPr lang="en-US" dirty="0"/>
              <a:t>, Data Exceptions</a:t>
            </a:r>
          </a:p>
          <a:p>
            <a:endParaRPr lang="en-US" dirty="0">
              <a:latin typeface="Arial"/>
              <a:cs typeface="Arial"/>
              <a:sym typeface="Wingdings" pitchFamily="2" charset="2"/>
            </a:endParaRPr>
          </a:p>
        </p:txBody>
      </p:sp>
    </p:spTree>
    <p:extLst>
      <p:ext uri="{BB962C8B-B14F-4D97-AF65-F5344CB8AC3E}">
        <p14:creationId xmlns:p14="http://schemas.microsoft.com/office/powerpoint/2010/main" val="27379331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Arial"/>
                <a:cs typeface="Arial"/>
              </a:rPr>
              <a:t>“90 Minute Rule”</a:t>
            </a:r>
          </a:p>
        </p:txBody>
      </p:sp>
      <p:sp>
        <p:nvSpPr>
          <p:cNvPr id="3" name="Content Placeholder 2"/>
          <p:cNvSpPr>
            <a:spLocks noGrp="1"/>
          </p:cNvSpPr>
          <p:nvPr>
            <p:ph idx="1"/>
          </p:nvPr>
        </p:nvSpPr>
        <p:spPr>
          <a:xfrm>
            <a:off x="1981200" y="1600201"/>
            <a:ext cx="8229600" cy="4120947"/>
          </a:xfrm>
        </p:spPr>
        <p:txBody>
          <a:bodyPr>
            <a:normAutofit/>
          </a:bodyPr>
          <a:lstStyle/>
          <a:p>
            <a:r>
              <a:rPr lang="en-US" dirty="0">
                <a:latin typeface="Arial"/>
                <a:cs typeface="Arial"/>
              </a:rPr>
              <a:t>CT General Statutes </a:t>
            </a:r>
            <a:r>
              <a:rPr lang="en-US" dirty="0">
                <a:latin typeface="Arial"/>
                <a:cs typeface="Arial"/>
                <a:hlinkClick r:id="rId3"/>
              </a:rPr>
              <a:t>Sec. 10-233 (a) - Definitions</a:t>
            </a:r>
            <a:endParaRPr lang="en-US" dirty="0">
              <a:latin typeface="Arial"/>
              <a:cs typeface="Arial"/>
            </a:endParaRPr>
          </a:p>
          <a:p>
            <a:pPr lvl="1"/>
            <a:r>
              <a:rPr lang="en-US" dirty="0"/>
              <a:t>Defines “removal” as exclusion from a classroom for all or part of a single class period, provided such exclusion shall not extend beyond ninety minutes.</a:t>
            </a:r>
          </a:p>
          <a:p>
            <a:pPr lvl="1"/>
            <a:r>
              <a:rPr lang="en-US" dirty="0"/>
              <a:t>ED166 Resources: Data Exceptions</a:t>
            </a:r>
          </a:p>
          <a:p>
            <a:pPr lvl="1"/>
            <a:endParaRPr lang="en-US" dirty="0"/>
          </a:p>
          <a:p>
            <a:pPr lvl="1"/>
            <a:endParaRPr lang="en-US" dirty="0"/>
          </a:p>
          <a:p>
            <a:endParaRPr lang="en-US" dirty="0">
              <a:latin typeface="Arial"/>
              <a:cs typeface="Arial"/>
              <a:sym typeface="Wingdings" pitchFamily="2" charset="2"/>
            </a:endParaRPr>
          </a:p>
        </p:txBody>
      </p:sp>
    </p:spTree>
    <p:extLst>
      <p:ext uri="{BB962C8B-B14F-4D97-AF65-F5344CB8AC3E}">
        <p14:creationId xmlns:p14="http://schemas.microsoft.com/office/powerpoint/2010/main" val="23936478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latin typeface="Arial"/>
                <a:cs typeface="Arial"/>
              </a:rPr>
              <a:t>Expelled Students &amp; </a:t>
            </a:r>
            <a:br>
              <a:rPr lang="en-US" sz="3600" dirty="0">
                <a:latin typeface="Arial"/>
                <a:cs typeface="Arial"/>
              </a:rPr>
            </a:br>
            <a:r>
              <a:rPr lang="en-US" sz="3600" dirty="0">
                <a:latin typeface="Arial"/>
                <a:cs typeface="Arial"/>
              </a:rPr>
              <a:t>Alternative Education</a:t>
            </a:r>
          </a:p>
        </p:txBody>
      </p:sp>
      <p:sp>
        <p:nvSpPr>
          <p:cNvPr id="3" name="Content Placeholder 2"/>
          <p:cNvSpPr>
            <a:spLocks noGrp="1"/>
          </p:cNvSpPr>
          <p:nvPr>
            <p:ph idx="1"/>
          </p:nvPr>
        </p:nvSpPr>
        <p:spPr>
          <a:xfrm>
            <a:off x="1981200" y="1600201"/>
            <a:ext cx="8229600" cy="4120947"/>
          </a:xfrm>
        </p:spPr>
        <p:txBody>
          <a:bodyPr>
            <a:normAutofit/>
          </a:bodyPr>
          <a:lstStyle/>
          <a:p>
            <a:r>
              <a:rPr lang="en-US" dirty="0">
                <a:latin typeface="Arial"/>
                <a:cs typeface="Arial"/>
              </a:rPr>
              <a:t>CT General Statutes </a:t>
            </a:r>
            <a:r>
              <a:rPr lang="en-US" dirty="0">
                <a:latin typeface="Arial"/>
                <a:cs typeface="Arial"/>
                <a:hlinkClick r:id="rId3"/>
              </a:rPr>
              <a:t>Sec. 10-233d. Expulsion of pupils</a:t>
            </a:r>
            <a:endParaRPr lang="en-US" dirty="0">
              <a:latin typeface="Arial"/>
              <a:cs typeface="Arial"/>
            </a:endParaRPr>
          </a:p>
          <a:p>
            <a:pPr lvl="1"/>
            <a:r>
              <a:rPr lang="en-US" dirty="0"/>
              <a:t> Reporting Districts are required to offer an alternative educational opportunity to (1) any student under 16 years old who has been expelled (regardless of the reason); and (2) any student between 16-18 years old who has been expelled for the first time and wishes to continue his or her education </a:t>
            </a:r>
          </a:p>
          <a:p>
            <a:pPr lvl="1"/>
            <a:r>
              <a:rPr lang="en-US" dirty="0"/>
              <a:t>ED166 Resources: Data Exceptions and Application Report</a:t>
            </a:r>
          </a:p>
          <a:p>
            <a:pPr lvl="1"/>
            <a:r>
              <a:rPr lang="en-US" dirty="0"/>
              <a:t>Additional Resources are available on the </a:t>
            </a:r>
            <a:r>
              <a:rPr lang="en-US" dirty="0">
                <a:hlinkClick r:id="rId4"/>
              </a:rPr>
              <a:t>Links</a:t>
            </a:r>
            <a:r>
              <a:rPr lang="en-US" dirty="0"/>
              <a:t> section of the Help Site.</a:t>
            </a:r>
          </a:p>
          <a:p>
            <a:pPr lvl="1"/>
            <a:endParaRPr lang="en-US" dirty="0"/>
          </a:p>
          <a:p>
            <a:pPr lvl="1"/>
            <a:endParaRPr lang="en-US" dirty="0"/>
          </a:p>
          <a:p>
            <a:endParaRPr lang="en-US" dirty="0">
              <a:latin typeface="Arial"/>
              <a:cs typeface="Arial"/>
              <a:sym typeface="Wingdings" pitchFamily="2" charset="2"/>
            </a:endParaRPr>
          </a:p>
        </p:txBody>
      </p:sp>
    </p:spTree>
    <p:extLst>
      <p:ext uri="{BB962C8B-B14F-4D97-AF65-F5344CB8AC3E}">
        <p14:creationId xmlns:p14="http://schemas.microsoft.com/office/powerpoint/2010/main" val="3079971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a:latin typeface="Arial"/>
                <a:cs typeface="Arial"/>
              </a:rPr>
              <a:t>ED166 Application Reports</a:t>
            </a:r>
          </a:p>
        </p:txBody>
      </p:sp>
      <p:sp>
        <p:nvSpPr>
          <p:cNvPr id="3" name="Content Placeholder 2"/>
          <p:cNvSpPr>
            <a:spLocks noGrp="1"/>
          </p:cNvSpPr>
          <p:nvPr>
            <p:ph idx="1"/>
          </p:nvPr>
        </p:nvSpPr>
        <p:spPr/>
        <p:txBody>
          <a:bodyPr/>
          <a:lstStyle/>
          <a:p>
            <a:r>
              <a:rPr lang="en-US" dirty="0"/>
              <a:t>Incident Count Comparison by School</a:t>
            </a:r>
          </a:p>
          <a:p>
            <a:r>
              <a:rPr lang="en-US" dirty="0"/>
              <a:t>Suspension and Expulsion Counts by Facility</a:t>
            </a:r>
          </a:p>
          <a:p>
            <a:r>
              <a:rPr lang="en-US" dirty="0"/>
              <a:t>Bullying Count Summary by Facility</a:t>
            </a:r>
          </a:p>
          <a:p>
            <a:r>
              <a:rPr lang="en-US" dirty="0"/>
              <a:t>Substance Offenses by Facility</a:t>
            </a:r>
          </a:p>
          <a:p>
            <a:r>
              <a:rPr lang="en-US" dirty="0"/>
              <a:t>Weapon Offenses by Facility</a:t>
            </a:r>
          </a:p>
          <a:p>
            <a:r>
              <a:rPr lang="en-US" dirty="0"/>
              <a:t>Student Arrests by Facility</a:t>
            </a:r>
          </a:p>
          <a:p>
            <a:endParaRPr lang="en-US" dirty="0"/>
          </a:p>
          <a:p>
            <a:endParaRPr lang="en-US" dirty="0"/>
          </a:p>
        </p:txBody>
      </p:sp>
    </p:spTree>
    <p:extLst>
      <p:ext uri="{BB962C8B-B14F-4D97-AF65-F5344CB8AC3E}">
        <p14:creationId xmlns:p14="http://schemas.microsoft.com/office/powerpoint/2010/main" val="33806236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i="1" dirty="0">
                <a:latin typeface="Arial"/>
                <a:cs typeface="Arial"/>
              </a:rPr>
              <a:t>Additional Data Review Recommendations</a:t>
            </a:r>
          </a:p>
        </p:txBody>
      </p:sp>
      <p:sp>
        <p:nvSpPr>
          <p:cNvPr id="3" name="Content Placeholder 2"/>
          <p:cNvSpPr>
            <a:spLocks noGrp="1"/>
          </p:cNvSpPr>
          <p:nvPr>
            <p:ph idx="1"/>
          </p:nvPr>
        </p:nvSpPr>
        <p:spPr/>
        <p:txBody>
          <a:bodyPr/>
          <a:lstStyle/>
          <a:p>
            <a:r>
              <a:rPr lang="en-US" dirty="0"/>
              <a:t>Incident count by student</a:t>
            </a:r>
          </a:p>
          <a:p>
            <a:r>
              <a:rPr lang="en-US" dirty="0"/>
              <a:t>Identification of students with multiple incidents in a day</a:t>
            </a:r>
          </a:p>
          <a:p>
            <a:r>
              <a:rPr lang="en-US" dirty="0"/>
              <a:t>Compliance with discipline laws</a:t>
            </a:r>
          </a:p>
          <a:p>
            <a:endParaRPr lang="en-US" dirty="0"/>
          </a:p>
        </p:txBody>
      </p:sp>
    </p:spTree>
    <p:extLst>
      <p:ext uri="{BB962C8B-B14F-4D97-AF65-F5344CB8AC3E}">
        <p14:creationId xmlns:p14="http://schemas.microsoft.com/office/powerpoint/2010/main" val="28601249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i="1" dirty="0">
                <a:latin typeface="Arial"/>
                <a:cs typeface="Arial"/>
              </a:rPr>
              <a:t>Advanced Data Review Recommendations</a:t>
            </a:r>
          </a:p>
        </p:txBody>
      </p:sp>
      <p:sp>
        <p:nvSpPr>
          <p:cNvPr id="3" name="Content Placeholder 2"/>
          <p:cNvSpPr>
            <a:spLocks noGrp="1"/>
          </p:cNvSpPr>
          <p:nvPr>
            <p:ph idx="1"/>
          </p:nvPr>
        </p:nvSpPr>
        <p:spPr/>
        <p:txBody>
          <a:bodyPr/>
          <a:lstStyle/>
          <a:p>
            <a:r>
              <a:rPr lang="en-US" dirty="0"/>
              <a:t>Are sanctions consistent by incident type?</a:t>
            </a:r>
          </a:p>
          <a:p>
            <a:r>
              <a:rPr lang="en-US" dirty="0"/>
              <a:t>What proportion of students are being reported with School Policy Violations? </a:t>
            </a:r>
          </a:p>
          <a:p>
            <a:pPr lvl="1"/>
            <a:r>
              <a:rPr lang="en-US" dirty="0"/>
              <a:t>Are the differences in rate by subgroup?</a:t>
            </a:r>
          </a:p>
        </p:txBody>
      </p:sp>
    </p:spTree>
    <p:extLst>
      <p:ext uri="{BB962C8B-B14F-4D97-AF65-F5344CB8AC3E}">
        <p14:creationId xmlns:p14="http://schemas.microsoft.com/office/powerpoint/2010/main" val="23628329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a:latin typeface="Arial"/>
                <a:cs typeface="Arial"/>
              </a:rPr>
              <a:t>Useful Resources</a:t>
            </a:r>
          </a:p>
        </p:txBody>
      </p:sp>
      <p:sp>
        <p:nvSpPr>
          <p:cNvPr id="3" name="Content Placeholder 2"/>
          <p:cNvSpPr>
            <a:spLocks noGrp="1"/>
          </p:cNvSpPr>
          <p:nvPr>
            <p:ph idx="1"/>
          </p:nvPr>
        </p:nvSpPr>
        <p:spPr>
          <a:xfrm>
            <a:off x="1981200" y="1417639"/>
            <a:ext cx="8229600" cy="4708525"/>
          </a:xfrm>
        </p:spPr>
        <p:txBody>
          <a:bodyPr>
            <a:normAutofit/>
          </a:bodyPr>
          <a:lstStyle/>
          <a:p>
            <a:r>
              <a:rPr lang="en-US" dirty="0">
                <a:solidFill>
                  <a:srgbClr val="000000"/>
                </a:solidFill>
                <a:latin typeface="Arial"/>
                <a:cs typeface="Arial"/>
                <a:hlinkClick r:id="rId3"/>
              </a:rPr>
              <a:t>Help Site: </a:t>
            </a:r>
            <a:endParaRPr lang="en-US" dirty="0">
              <a:solidFill>
                <a:srgbClr val="000000"/>
              </a:solidFill>
              <a:latin typeface="Arial"/>
              <a:cs typeface="Arial"/>
            </a:endParaRPr>
          </a:p>
          <a:p>
            <a:pPr lvl="1"/>
            <a:r>
              <a:rPr lang="en-US" dirty="0">
                <a:solidFill>
                  <a:srgbClr val="000000"/>
                </a:solidFill>
                <a:latin typeface="Arial"/>
                <a:cs typeface="Arial"/>
              </a:rPr>
              <a:t>Deadlines</a:t>
            </a:r>
          </a:p>
          <a:p>
            <a:pPr lvl="1"/>
            <a:r>
              <a:rPr lang="en-US" dirty="0">
                <a:solidFill>
                  <a:srgbClr val="000000"/>
                </a:solidFill>
                <a:latin typeface="Arial"/>
                <a:cs typeface="Arial"/>
                <a:hlinkClick r:id="rId4"/>
              </a:rPr>
              <a:t>Record Layout</a:t>
            </a:r>
            <a:endParaRPr lang="en-US" dirty="0">
              <a:solidFill>
                <a:srgbClr val="000000"/>
              </a:solidFill>
              <a:latin typeface="Arial"/>
              <a:cs typeface="Arial"/>
            </a:endParaRPr>
          </a:p>
          <a:p>
            <a:pPr lvl="1"/>
            <a:r>
              <a:rPr lang="en-US" dirty="0">
                <a:solidFill>
                  <a:srgbClr val="000000"/>
                </a:solidFill>
                <a:latin typeface="Arial"/>
                <a:cs typeface="Arial"/>
                <a:hlinkClick r:id="rId5"/>
              </a:rPr>
              <a:t>FAQ</a:t>
            </a:r>
            <a:endParaRPr lang="en-US" dirty="0">
              <a:solidFill>
                <a:srgbClr val="000000"/>
              </a:solidFill>
              <a:latin typeface="Arial"/>
              <a:cs typeface="Arial"/>
            </a:endParaRPr>
          </a:p>
          <a:p>
            <a:pPr lvl="1"/>
            <a:r>
              <a:rPr lang="en-US" dirty="0">
                <a:solidFill>
                  <a:srgbClr val="000000"/>
                </a:solidFill>
                <a:latin typeface="Arial"/>
                <a:cs typeface="Arial"/>
                <a:hlinkClick r:id="rId6"/>
              </a:rPr>
              <a:t>Training Dates and/or Documents</a:t>
            </a:r>
            <a:endParaRPr lang="en-US" dirty="0">
              <a:solidFill>
                <a:srgbClr val="000000"/>
              </a:solidFill>
              <a:latin typeface="Arial"/>
              <a:cs typeface="Arial"/>
            </a:endParaRPr>
          </a:p>
          <a:p>
            <a:pPr lvl="1"/>
            <a:r>
              <a:rPr lang="en-US" dirty="0">
                <a:solidFill>
                  <a:srgbClr val="000000"/>
                </a:solidFill>
                <a:latin typeface="Arial"/>
                <a:cs typeface="Arial"/>
                <a:hlinkClick r:id="rId7"/>
              </a:rPr>
              <a:t>Statutory References</a:t>
            </a:r>
            <a:endParaRPr lang="en-US" dirty="0">
              <a:solidFill>
                <a:srgbClr val="000000"/>
              </a:solidFill>
              <a:latin typeface="Arial"/>
              <a:cs typeface="Arial"/>
            </a:endParaRPr>
          </a:p>
          <a:p>
            <a:pPr lvl="1"/>
            <a:r>
              <a:rPr lang="en-US" dirty="0">
                <a:solidFill>
                  <a:srgbClr val="000000"/>
                </a:solidFill>
                <a:latin typeface="Arial"/>
                <a:cs typeface="Arial"/>
                <a:hlinkClick r:id="rId8"/>
              </a:rPr>
              <a:t>Links</a:t>
            </a:r>
            <a:r>
              <a:rPr lang="en-US" dirty="0">
                <a:solidFill>
                  <a:srgbClr val="000000"/>
                </a:solidFill>
                <a:latin typeface="Arial"/>
                <a:cs typeface="Arial"/>
              </a:rPr>
              <a:t> (alternative education, parent information, etc.)</a:t>
            </a:r>
          </a:p>
          <a:p>
            <a:r>
              <a:rPr lang="en-US" dirty="0">
                <a:solidFill>
                  <a:srgbClr val="000000"/>
                </a:solidFill>
                <a:latin typeface="Arial"/>
                <a:cs typeface="Arial"/>
                <a:hlinkClick r:id="rId9"/>
              </a:rPr>
              <a:t>EdSight Public</a:t>
            </a:r>
            <a:r>
              <a:rPr lang="en-US" dirty="0">
                <a:solidFill>
                  <a:srgbClr val="000000"/>
                </a:solidFill>
                <a:latin typeface="Arial"/>
                <a:cs typeface="Arial"/>
              </a:rPr>
              <a:t>:</a:t>
            </a:r>
          </a:p>
          <a:p>
            <a:pPr lvl="1"/>
            <a:r>
              <a:rPr lang="en-US" dirty="0">
                <a:solidFill>
                  <a:srgbClr val="000000"/>
                </a:solidFill>
                <a:latin typeface="Arial"/>
                <a:cs typeface="Arial"/>
              </a:rPr>
              <a:t>Students </a:t>
            </a:r>
            <a:r>
              <a:rPr lang="en-US" dirty="0">
                <a:solidFill>
                  <a:srgbClr val="000000"/>
                </a:solidFill>
                <a:latin typeface="Arial"/>
                <a:cs typeface="Arial"/>
                <a:sym typeface="Wingdings" panose="05000000000000000000" pitchFamily="2" charset="2"/>
              </a:rPr>
              <a:t> Discipline</a:t>
            </a:r>
          </a:p>
          <a:p>
            <a:pPr lvl="2"/>
            <a:r>
              <a:rPr lang="en-US" dirty="0">
                <a:solidFill>
                  <a:srgbClr val="000000"/>
                </a:solidFill>
                <a:latin typeface="Arial"/>
                <a:cs typeface="Arial"/>
                <a:sym typeface="Wingdings" panose="05000000000000000000" pitchFamily="2" charset="2"/>
              </a:rPr>
              <a:t>Board Reports</a:t>
            </a:r>
          </a:p>
          <a:p>
            <a:pPr lvl="2"/>
            <a:r>
              <a:rPr lang="en-US" dirty="0">
                <a:solidFill>
                  <a:srgbClr val="000000"/>
                </a:solidFill>
                <a:latin typeface="Arial"/>
                <a:cs typeface="Arial"/>
                <a:sym typeface="Wingdings" panose="05000000000000000000" pitchFamily="2" charset="2"/>
              </a:rPr>
              <a:t>District Tiers</a:t>
            </a:r>
            <a:endParaRPr lang="en-US" dirty="0">
              <a:solidFill>
                <a:srgbClr val="000000"/>
              </a:solidFill>
              <a:latin typeface="Arial"/>
              <a:cs typeface="Arial"/>
            </a:endParaRPr>
          </a:p>
          <a:p>
            <a:endParaRPr lang="en-US" dirty="0"/>
          </a:p>
          <a:p>
            <a:endParaRPr lang="en-US" dirty="0"/>
          </a:p>
        </p:txBody>
      </p:sp>
    </p:spTree>
    <p:extLst>
      <p:ext uri="{BB962C8B-B14F-4D97-AF65-F5344CB8AC3E}">
        <p14:creationId xmlns:p14="http://schemas.microsoft.com/office/powerpoint/2010/main" val="955749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AB395-9519-8BCB-55EB-1AC4DD652E6D}"/>
              </a:ext>
            </a:extLst>
          </p:cNvPr>
          <p:cNvSpPr>
            <a:spLocks noGrp="1"/>
          </p:cNvSpPr>
          <p:nvPr>
            <p:ph type="title"/>
          </p:nvPr>
        </p:nvSpPr>
        <p:spPr/>
        <p:txBody>
          <a:bodyPr>
            <a:normAutofit/>
          </a:bodyPr>
          <a:lstStyle/>
          <a:p>
            <a:r>
              <a:rPr lang="en-US" sz="3600" dirty="0">
                <a:latin typeface="Arial" panose="020B0604020202020204" pitchFamily="34" charset="0"/>
              </a:rPr>
              <a:t>Slide Deck Information</a:t>
            </a:r>
          </a:p>
        </p:txBody>
      </p:sp>
      <p:sp>
        <p:nvSpPr>
          <p:cNvPr id="3" name="Content Placeholder 2">
            <a:extLst>
              <a:ext uri="{FF2B5EF4-FFF2-40B4-BE49-F238E27FC236}">
                <a16:creationId xmlns:a16="http://schemas.microsoft.com/office/drawing/2014/main" id="{B6C6B341-53FC-4CBF-83F8-ABF143020D8F}"/>
              </a:ext>
            </a:extLst>
          </p:cNvPr>
          <p:cNvSpPr>
            <a:spLocks noGrp="1"/>
          </p:cNvSpPr>
          <p:nvPr>
            <p:ph idx="1"/>
          </p:nvPr>
        </p:nvSpPr>
        <p:spPr/>
        <p:txBody>
          <a:bodyPr/>
          <a:lstStyle/>
          <a:p>
            <a:r>
              <a:rPr lang="en-US" dirty="0"/>
              <a:t>If you are viewing this in PowerPoint, be sure the notes are visible beneath the slides. To enable notes, go to View and select Notes:</a:t>
            </a:r>
          </a:p>
          <a:p>
            <a:endParaRPr lang="en-US" dirty="0"/>
          </a:p>
          <a:p>
            <a:endParaRPr lang="en-US" dirty="0"/>
          </a:p>
          <a:p>
            <a:endParaRPr lang="en-US" dirty="0"/>
          </a:p>
          <a:p>
            <a:endParaRPr lang="en-US" dirty="0"/>
          </a:p>
          <a:p>
            <a:endParaRPr lang="en-US" dirty="0"/>
          </a:p>
          <a:p>
            <a:r>
              <a:rPr lang="en-US" dirty="0"/>
              <a:t>If you are viewing this as a PDF, and the links within the slide do not work, use the links provided in the notes below the slide.</a:t>
            </a:r>
          </a:p>
        </p:txBody>
      </p:sp>
      <p:pic>
        <p:nvPicPr>
          <p:cNvPr id="5" name="Picture 4">
            <a:extLst>
              <a:ext uri="{FF2B5EF4-FFF2-40B4-BE49-F238E27FC236}">
                <a16:creationId xmlns:a16="http://schemas.microsoft.com/office/drawing/2014/main" id="{B1A00EA4-FA56-0DF7-7AF7-FBAA8A13EF7A}"/>
              </a:ext>
            </a:extLst>
          </p:cNvPr>
          <p:cNvPicPr>
            <a:picLocks noChangeAspect="1"/>
          </p:cNvPicPr>
          <p:nvPr/>
        </p:nvPicPr>
        <p:blipFill>
          <a:blip r:embed="rId3"/>
          <a:stretch>
            <a:fillRect/>
          </a:stretch>
        </p:blipFill>
        <p:spPr>
          <a:xfrm>
            <a:off x="1171322" y="2854295"/>
            <a:ext cx="9849356" cy="1149409"/>
          </a:xfrm>
          <a:prstGeom prst="rect">
            <a:avLst/>
          </a:prstGeom>
        </p:spPr>
      </p:pic>
    </p:spTree>
    <p:extLst>
      <p:ext uri="{BB962C8B-B14F-4D97-AF65-F5344CB8AC3E}">
        <p14:creationId xmlns:p14="http://schemas.microsoft.com/office/powerpoint/2010/main" val="1847337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A9317-192A-4238-DBEA-A16AED69F314}"/>
              </a:ext>
            </a:extLst>
          </p:cNvPr>
          <p:cNvSpPr>
            <a:spLocks noGrp="1"/>
          </p:cNvSpPr>
          <p:nvPr>
            <p:ph type="title"/>
          </p:nvPr>
        </p:nvSpPr>
        <p:spPr/>
        <p:txBody>
          <a:bodyPr>
            <a:normAutofit/>
          </a:bodyPr>
          <a:lstStyle/>
          <a:p>
            <a:r>
              <a:rPr lang="en-US" sz="3600" dirty="0">
                <a:latin typeface="Arial" panose="020B0604020202020204" pitchFamily="34" charset="0"/>
              </a:rPr>
              <a:t>CSDE Resources</a:t>
            </a:r>
          </a:p>
        </p:txBody>
      </p:sp>
      <p:sp>
        <p:nvSpPr>
          <p:cNvPr id="3" name="Content Placeholder 2">
            <a:extLst>
              <a:ext uri="{FF2B5EF4-FFF2-40B4-BE49-F238E27FC236}">
                <a16:creationId xmlns:a16="http://schemas.microsoft.com/office/drawing/2014/main" id="{CBC60A00-6FDB-B2F0-A717-FEA17ABC2A17}"/>
              </a:ext>
            </a:extLst>
          </p:cNvPr>
          <p:cNvSpPr>
            <a:spLocks noGrp="1"/>
          </p:cNvSpPr>
          <p:nvPr>
            <p:ph idx="1"/>
          </p:nvPr>
        </p:nvSpPr>
        <p:spPr/>
        <p:txBody>
          <a:bodyPr/>
          <a:lstStyle/>
          <a:p>
            <a:pPr marL="0" indent="0" algn="ctr">
              <a:buNone/>
            </a:pPr>
            <a:r>
              <a:rPr lang="en-US" sz="2800" b="1" dirty="0">
                <a:solidFill>
                  <a:schemeClr val="tx1"/>
                </a:solidFill>
              </a:rPr>
              <a:t>Keryn G. Felder</a:t>
            </a:r>
          </a:p>
          <a:p>
            <a:pPr marL="0" indent="0" algn="ctr">
              <a:buNone/>
            </a:pPr>
            <a:r>
              <a:rPr lang="en-US" sz="2800" dirty="0">
                <a:solidFill>
                  <a:schemeClr val="tx1"/>
                </a:solidFill>
              </a:rPr>
              <a:t>Education Consultant</a:t>
            </a:r>
          </a:p>
          <a:p>
            <a:pPr marL="0" indent="0" algn="ctr">
              <a:buNone/>
            </a:pPr>
            <a:r>
              <a:rPr lang="en-US" sz="2800" b="0" dirty="0">
                <a:solidFill>
                  <a:srgbClr val="0070C0"/>
                </a:solidFill>
                <a:hlinkClick r:id="rId3">
                  <a:extLst>
                    <a:ext uri="{A12FA001-AC4F-418D-AE19-62706E023703}">
                      <ahyp:hlinkClr xmlns:ahyp="http://schemas.microsoft.com/office/drawing/2018/hyperlinkcolor" val="tx"/>
                    </a:ext>
                  </a:extLst>
                </a:hlinkClick>
              </a:rPr>
              <a:t>Keryn.Felder@ct.gov</a:t>
            </a:r>
            <a:endParaRPr lang="en-US" sz="2800" b="0" dirty="0">
              <a:solidFill>
                <a:srgbClr val="0070C0"/>
              </a:solidFill>
            </a:endParaRPr>
          </a:p>
          <a:p>
            <a:pPr marL="0" indent="0" algn="ctr">
              <a:buNone/>
            </a:pPr>
            <a:endParaRPr lang="en-US" sz="2800" dirty="0">
              <a:solidFill>
                <a:srgbClr val="0070C0"/>
              </a:solidFill>
            </a:endParaRPr>
          </a:p>
          <a:p>
            <a:r>
              <a:rPr lang="en-US" sz="2800" dirty="0">
                <a:solidFill>
                  <a:schemeClr val="tx1"/>
                </a:solidFill>
                <a:hlinkClick r:id="rId4"/>
              </a:rPr>
              <a:t>ED166 Help Site</a:t>
            </a:r>
            <a:endParaRPr lang="en-US" sz="2800" dirty="0">
              <a:solidFill>
                <a:schemeClr val="tx1"/>
              </a:solidFill>
            </a:endParaRPr>
          </a:p>
          <a:p>
            <a:r>
              <a:rPr lang="en-US" sz="2800" b="0" dirty="0">
                <a:solidFill>
                  <a:schemeClr val="tx1"/>
                </a:solidFill>
              </a:rPr>
              <a:t>Search </a:t>
            </a:r>
            <a:r>
              <a:rPr lang="en-US" sz="2800" b="1" dirty="0">
                <a:solidFill>
                  <a:schemeClr val="tx1"/>
                </a:solidFill>
              </a:rPr>
              <a:t>ED166</a:t>
            </a:r>
            <a:r>
              <a:rPr lang="en-US" sz="2800" b="0" dirty="0">
                <a:solidFill>
                  <a:schemeClr val="tx1"/>
                </a:solidFill>
              </a:rPr>
              <a:t> from the </a:t>
            </a:r>
            <a:r>
              <a:rPr lang="en-US" sz="2800" b="0" dirty="0">
                <a:solidFill>
                  <a:schemeClr val="tx1"/>
                </a:solidFill>
                <a:hlinkClick r:id="rId5"/>
              </a:rPr>
              <a:t>CSDE home page</a:t>
            </a:r>
            <a:endParaRPr lang="en-US" dirty="0"/>
          </a:p>
        </p:txBody>
      </p:sp>
      <p:sp>
        <p:nvSpPr>
          <p:cNvPr id="4" name="Slide Number Placeholder 3">
            <a:extLst>
              <a:ext uri="{FF2B5EF4-FFF2-40B4-BE49-F238E27FC236}">
                <a16:creationId xmlns:a16="http://schemas.microsoft.com/office/drawing/2014/main" id="{9B32CC9F-AF92-E0BD-7536-2027B1A5C1DD}"/>
              </a:ext>
            </a:extLst>
          </p:cNvPr>
          <p:cNvSpPr>
            <a:spLocks noGrp="1"/>
          </p:cNvSpPr>
          <p:nvPr>
            <p:ph type="sldNum" sz="quarter" idx="4"/>
          </p:nvPr>
        </p:nvSpPr>
        <p:spPr/>
        <p:txBody>
          <a:bodyPr/>
          <a:lstStyle/>
          <a:p>
            <a:fld id="{13A326F7-3D62-4D6D-AF51-CF772FE3461F}" type="slidenum">
              <a:rPr lang="en-US" smtClean="0"/>
              <a:pPr/>
              <a:t>3</a:t>
            </a:fld>
            <a:endParaRPr lang="en-US" dirty="0"/>
          </a:p>
        </p:txBody>
      </p:sp>
    </p:spTree>
    <p:extLst>
      <p:ext uri="{BB962C8B-B14F-4D97-AF65-F5344CB8AC3E}">
        <p14:creationId xmlns:p14="http://schemas.microsoft.com/office/powerpoint/2010/main" val="3058916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a:latin typeface="Arial"/>
                <a:cs typeface="Arial"/>
              </a:rPr>
              <a:t>Contents</a:t>
            </a:r>
          </a:p>
        </p:txBody>
      </p:sp>
      <p:sp>
        <p:nvSpPr>
          <p:cNvPr id="3" name="Content Placeholder 2"/>
          <p:cNvSpPr>
            <a:spLocks noGrp="1"/>
          </p:cNvSpPr>
          <p:nvPr>
            <p:ph idx="1"/>
          </p:nvPr>
        </p:nvSpPr>
        <p:spPr>
          <a:xfrm>
            <a:off x="1981200" y="1600201"/>
            <a:ext cx="8229600" cy="4120947"/>
          </a:xfrm>
        </p:spPr>
        <p:txBody>
          <a:bodyPr>
            <a:normAutofit/>
          </a:bodyPr>
          <a:lstStyle/>
          <a:p>
            <a:r>
              <a:rPr lang="en-US" sz="2800" dirty="0">
                <a:cs typeface="Arial"/>
                <a:hlinkClick r:id="rId3" action="ppaction://hlinksldjump"/>
              </a:rPr>
              <a:t>General information and timeline </a:t>
            </a:r>
            <a:endParaRPr lang="en-US" sz="2800" dirty="0">
              <a:cs typeface="Arial"/>
            </a:endParaRPr>
          </a:p>
          <a:p>
            <a:r>
              <a:rPr lang="en-US" sz="2800" dirty="0">
                <a:cs typeface="Arial"/>
                <a:hlinkClick r:id="rId4" action="ppaction://hlinksldjump"/>
              </a:rPr>
              <a:t>Review of discipline laws </a:t>
            </a:r>
            <a:endParaRPr lang="en-US" sz="2800" dirty="0">
              <a:cs typeface="Arial"/>
            </a:endParaRPr>
          </a:p>
          <a:p>
            <a:r>
              <a:rPr lang="en-US" sz="2800" dirty="0">
                <a:cs typeface="Arial"/>
                <a:hlinkClick r:id="rId5" action="ppaction://hlinksldjump"/>
              </a:rPr>
              <a:t>Data review recommendations</a:t>
            </a:r>
            <a:endParaRPr lang="en-US" dirty="0">
              <a:latin typeface="Arial"/>
              <a:cs typeface="Arial"/>
            </a:endParaRPr>
          </a:p>
        </p:txBody>
      </p:sp>
    </p:spTree>
    <p:extLst>
      <p:ext uri="{BB962C8B-B14F-4D97-AF65-F5344CB8AC3E}">
        <p14:creationId xmlns:p14="http://schemas.microsoft.com/office/powerpoint/2010/main" val="2113629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25217" y="81354"/>
            <a:ext cx="8229600" cy="1765177"/>
          </a:xfrm>
        </p:spPr>
        <p:txBody>
          <a:bodyPr>
            <a:normAutofit/>
          </a:bodyPr>
          <a:lstStyle/>
          <a:p>
            <a:r>
              <a:rPr lang="en-US" sz="3600" i="1" dirty="0">
                <a:latin typeface="Arial"/>
                <a:cs typeface="Arial"/>
              </a:rPr>
              <a:t>ED166 Student Disciplinary </a:t>
            </a:r>
            <a:br>
              <a:rPr lang="en-US" sz="3600" i="1" dirty="0">
                <a:latin typeface="Arial"/>
                <a:cs typeface="Arial"/>
              </a:rPr>
            </a:br>
            <a:r>
              <a:rPr lang="en-US" sz="3600" i="1" dirty="0">
                <a:latin typeface="Arial"/>
                <a:cs typeface="Arial"/>
              </a:rPr>
              <a:t>Offense Application</a:t>
            </a:r>
            <a:br>
              <a:rPr lang="en-US" sz="3100" i="1" dirty="0">
                <a:latin typeface="Arial"/>
                <a:cs typeface="Arial"/>
              </a:rPr>
            </a:br>
            <a:endParaRPr lang="en-US" sz="3100" i="1" dirty="0">
              <a:latin typeface="Arial"/>
              <a:cs typeface="Arial"/>
            </a:endParaRPr>
          </a:p>
        </p:txBody>
      </p:sp>
      <p:sp>
        <p:nvSpPr>
          <p:cNvPr id="3" name="Content Placeholder 2"/>
          <p:cNvSpPr>
            <a:spLocks noGrp="1"/>
          </p:cNvSpPr>
          <p:nvPr>
            <p:ph idx="1"/>
          </p:nvPr>
        </p:nvSpPr>
        <p:spPr>
          <a:xfrm>
            <a:off x="1108364" y="1699000"/>
            <a:ext cx="9102436" cy="3824612"/>
          </a:xfrm>
        </p:spPr>
        <p:txBody>
          <a:bodyPr>
            <a:noAutofit/>
          </a:bodyPr>
          <a:lstStyle/>
          <a:p>
            <a:pPr marL="0" indent="0">
              <a:buNone/>
            </a:pPr>
            <a:r>
              <a:rPr lang="en-US" sz="1800" dirty="0"/>
              <a:t>Reportable offenses include all offenses that result in: </a:t>
            </a:r>
          </a:p>
          <a:p>
            <a:r>
              <a:rPr lang="en-US" sz="1800" dirty="0"/>
              <a:t>In-school suspension </a:t>
            </a:r>
          </a:p>
          <a:p>
            <a:r>
              <a:rPr lang="en-US" sz="1800" dirty="0"/>
              <a:t>Out-of-school suspension </a:t>
            </a:r>
          </a:p>
          <a:p>
            <a:r>
              <a:rPr lang="en-US" sz="1800" dirty="0"/>
              <a:t>Bus suspension </a:t>
            </a:r>
          </a:p>
          <a:p>
            <a:r>
              <a:rPr lang="en-US" sz="1800" dirty="0"/>
              <a:t>Expulsion </a:t>
            </a:r>
          </a:p>
          <a:p>
            <a:r>
              <a:rPr lang="en-US" sz="1800" dirty="0"/>
              <a:t>In addition, all "serious" offenses, all incidents involving Alcohol, Drugs or Weapons must be reported regardless of the type of sanction imposed. </a:t>
            </a:r>
          </a:p>
          <a:p>
            <a:pPr lvl="1"/>
            <a:r>
              <a:rPr lang="en-US" dirty="0"/>
              <a:t>This means that if anything is listed in the Weapon Involvement or Substance Involvement field (including electronic cigarettes) the incident must be reported. </a:t>
            </a:r>
          </a:p>
          <a:p>
            <a:r>
              <a:rPr lang="en-US" sz="1800" dirty="0"/>
              <a:t>All Bullying incidents must be reported.</a:t>
            </a:r>
          </a:p>
          <a:p>
            <a:r>
              <a:rPr lang="en-US" sz="1800" dirty="0"/>
              <a:t>All other incidents are removed if reported.</a:t>
            </a:r>
          </a:p>
          <a:p>
            <a:r>
              <a:rPr lang="en-US" sz="1800" dirty="0"/>
              <a:t>A list of serious offenses is available on the Documentation page of the </a:t>
            </a:r>
            <a:r>
              <a:rPr lang="en-US" sz="1800" dirty="0">
                <a:hlinkClick r:id="rId3"/>
              </a:rPr>
              <a:t>Help Site</a:t>
            </a:r>
            <a:r>
              <a:rPr lang="en-US" sz="1800" dirty="0"/>
              <a:t>.</a:t>
            </a:r>
          </a:p>
        </p:txBody>
      </p:sp>
    </p:spTree>
    <p:extLst>
      <p:ext uri="{BB962C8B-B14F-4D97-AF65-F5344CB8AC3E}">
        <p14:creationId xmlns:p14="http://schemas.microsoft.com/office/powerpoint/2010/main" val="1791307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a:latin typeface="Arial" panose="020B0604020202020204" pitchFamily="34" charset="0"/>
              </a:rPr>
              <a:t>What is the Data Used for?</a:t>
            </a:r>
          </a:p>
        </p:txBody>
      </p:sp>
      <p:sp>
        <p:nvSpPr>
          <p:cNvPr id="8" name="Content Placeholder 7"/>
          <p:cNvSpPr>
            <a:spLocks noGrp="1"/>
          </p:cNvSpPr>
          <p:nvPr>
            <p:ph idx="1"/>
          </p:nvPr>
        </p:nvSpPr>
        <p:spPr/>
        <p:txBody>
          <a:bodyPr/>
          <a:lstStyle/>
          <a:p>
            <a:r>
              <a:rPr lang="en-US" dirty="0"/>
              <a:t>Federal Data Collections</a:t>
            </a:r>
          </a:p>
          <a:p>
            <a:r>
              <a:rPr lang="en-US" dirty="0"/>
              <a:t>State Data Collections</a:t>
            </a:r>
          </a:p>
          <a:p>
            <a:pPr lvl="1"/>
            <a:r>
              <a:rPr lang="en-US" dirty="0"/>
              <a:t>Board Report</a:t>
            </a:r>
          </a:p>
          <a:p>
            <a:r>
              <a:rPr lang="en-US" dirty="0">
                <a:hlinkClick r:id="rId3"/>
              </a:rPr>
              <a:t>EdSight</a:t>
            </a:r>
            <a:endParaRPr lang="en-US" dirty="0"/>
          </a:p>
          <a:p>
            <a:pPr lvl="1"/>
            <a:r>
              <a:rPr lang="en-US" dirty="0">
                <a:hlinkClick r:id="rId4"/>
              </a:rPr>
              <a:t>Data Suppression Guidelines </a:t>
            </a:r>
            <a:endParaRPr lang="en-US" dirty="0"/>
          </a:p>
          <a:p>
            <a:r>
              <a:rPr lang="en-US" dirty="0"/>
              <a:t>FOI Requests</a:t>
            </a:r>
          </a:p>
          <a:p>
            <a:pPr lvl="1"/>
            <a:r>
              <a:rPr lang="en-US" dirty="0"/>
              <a:t>Media</a:t>
            </a:r>
          </a:p>
          <a:p>
            <a:pPr lvl="1"/>
            <a:r>
              <a:rPr lang="en-US" dirty="0"/>
              <a:t>Research</a:t>
            </a:r>
          </a:p>
          <a:p>
            <a:pPr lvl="1"/>
            <a:r>
              <a:rPr lang="en-US" dirty="0"/>
              <a:t>Other</a:t>
            </a:r>
          </a:p>
          <a:p>
            <a:pPr marL="0" indent="0">
              <a:buNone/>
            </a:pPr>
            <a:endParaRPr lang="en-US" dirty="0"/>
          </a:p>
        </p:txBody>
      </p:sp>
      <p:sp>
        <p:nvSpPr>
          <p:cNvPr id="3" name="Slide Number Placeholder 2">
            <a:extLst>
              <a:ext uri="{FF2B5EF4-FFF2-40B4-BE49-F238E27FC236}">
                <a16:creationId xmlns:a16="http://schemas.microsoft.com/office/drawing/2014/main" id="{E22155EE-F158-055A-833A-35DD9033505F}"/>
              </a:ext>
            </a:extLst>
          </p:cNvPr>
          <p:cNvSpPr>
            <a:spLocks noGrp="1"/>
          </p:cNvSpPr>
          <p:nvPr>
            <p:ph type="sldNum" sz="quarter" idx="4"/>
          </p:nvPr>
        </p:nvSpPr>
        <p:spPr/>
        <p:txBody>
          <a:bodyPr/>
          <a:lstStyle/>
          <a:p>
            <a:fld id="{24F2258D-CF54-2C4E-9726-8648A0B8DDCC}" type="slidenum">
              <a:rPr lang="en-US" smtClean="0"/>
              <a:t>6</a:t>
            </a:fld>
            <a:endParaRPr lang="en-US" dirty="0"/>
          </a:p>
        </p:txBody>
      </p:sp>
    </p:spTree>
    <p:extLst>
      <p:ext uri="{BB962C8B-B14F-4D97-AF65-F5344CB8AC3E}">
        <p14:creationId xmlns:p14="http://schemas.microsoft.com/office/powerpoint/2010/main" val="1741910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AB3AC-87DD-450A-11EE-8F9E8D84EE11}"/>
              </a:ext>
            </a:extLst>
          </p:cNvPr>
          <p:cNvSpPr>
            <a:spLocks noGrp="1"/>
          </p:cNvSpPr>
          <p:nvPr>
            <p:ph type="title"/>
          </p:nvPr>
        </p:nvSpPr>
        <p:spPr/>
        <p:txBody>
          <a:bodyPr>
            <a:noAutofit/>
          </a:bodyPr>
          <a:lstStyle/>
          <a:p>
            <a:r>
              <a:rPr lang="en-US" sz="3600" dirty="0">
                <a:latin typeface="Arial" panose="020B0604020202020204" pitchFamily="34" charset="0"/>
              </a:rPr>
              <a:t>2024–25 ED166 Application Deadlines</a:t>
            </a:r>
          </a:p>
        </p:txBody>
      </p:sp>
      <p:sp>
        <p:nvSpPr>
          <p:cNvPr id="3" name="Content Placeholder 2">
            <a:extLst>
              <a:ext uri="{FF2B5EF4-FFF2-40B4-BE49-F238E27FC236}">
                <a16:creationId xmlns:a16="http://schemas.microsoft.com/office/drawing/2014/main" id="{E5DEDB1B-58D8-422F-3BC3-98D80275841F}"/>
              </a:ext>
            </a:extLst>
          </p:cNvPr>
          <p:cNvSpPr>
            <a:spLocks noGrp="1"/>
          </p:cNvSpPr>
          <p:nvPr>
            <p:ph idx="1"/>
          </p:nvPr>
        </p:nvSpPr>
        <p:spPr/>
        <p:txBody>
          <a:bodyPr/>
          <a:lstStyle/>
          <a:p>
            <a:r>
              <a:rPr lang="en-US" dirty="0">
                <a:latin typeface="Arial"/>
                <a:cs typeface="Arial"/>
              </a:rPr>
              <a:t>Collection Opens – Fall (email and web site notification)</a:t>
            </a:r>
          </a:p>
          <a:p>
            <a:r>
              <a:rPr lang="en-US" i="1" dirty="0">
                <a:latin typeface="Arial"/>
                <a:cs typeface="Arial"/>
              </a:rPr>
              <a:t>Charter School </a:t>
            </a:r>
            <a:r>
              <a:rPr lang="en-US" dirty="0">
                <a:latin typeface="Arial"/>
                <a:cs typeface="Arial"/>
              </a:rPr>
              <a:t>Submission: December 4, 2024 (required)</a:t>
            </a:r>
            <a:endParaRPr lang="en-US" dirty="0">
              <a:highlight>
                <a:srgbClr val="FFFF00"/>
              </a:highlight>
              <a:latin typeface="Arial"/>
              <a:cs typeface="Arial"/>
            </a:endParaRPr>
          </a:p>
          <a:p>
            <a:r>
              <a:rPr lang="en-US" dirty="0">
                <a:latin typeface="Arial"/>
                <a:cs typeface="Arial"/>
              </a:rPr>
              <a:t>Mid-Year: March 5, 2025</a:t>
            </a:r>
          </a:p>
          <a:p>
            <a:r>
              <a:rPr lang="en-US" dirty="0">
                <a:latin typeface="Arial"/>
                <a:cs typeface="Arial"/>
              </a:rPr>
              <a:t>Phase 1: July 9, 2025</a:t>
            </a:r>
          </a:p>
          <a:p>
            <a:r>
              <a:rPr lang="en-US" dirty="0">
                <a:latin typeface="Arial"/>
                <a:cs typeface="Arial"/>
              </a:rPr>
              <a:t>Phase 2: August 20, 2025</a:t>
            </a:r>
          </a:p>
          <a:p>
            <a:r>
              <a:rPr lang="en-US" dirty="0">
                <a:latin typeface="Arial"/>
                <a:cs typeface="Arial"/>
              </a:rPr>
              <a:t>Freeze Date: September 3, 2025</a:t>
            </a:r>
          </a:p>
          <a:p>
            <a:r>
              <a:rPr lang="en-US" dirty="0">
                <a:latin typeface="Arial"/>
                <a:cs typeface="Arial"/>
              </a:rPr>
              <a:t>Incident Date Range: July 1 – June 30 </a:t>
            </a:r>
            <a:r>
              <a:rPr lang="en-US" dirty="0">
                <a:solidFill>
                  <a:schemeClr val="accent1"/>
                </a:solidFill>
                <a:latin typeface="Arial"/>
                <a:cs typeface="Arial"/>
                <a:sym typeface="Wingdings" panose="05000000000000000000" pitchFamily="2" charset="2"/>
              </a:rPr>
              <a:t></a:t>
            </a:r>
            <a:r>
              <a:rPr lang="en-US" dirty="0">
                <a:latin typeface="Arial"/>
                <a:cs typeface="Arial"/>
                <a:sym typeface="Wingdings" panose="05000000000000000000" pitchFamily="2" charset="2"/>
              </a:rPr>
              <a:t> </a:t>
            </a:r>
            <a:r>
              <a:rPr lang="en-US" dirty="0">
                <a:solidFill>
                  <a:schemeClr val="accent1"/>
                </a:solidFill>
                <a:latin typeface="Arial"/>
                <a:cs typeface="Arial"/>
                <a:sym typeface="Wingdings" panose="05000000000000000000" pitchFamily="2" charset="2"/>
              </a:rPr>
              <a:t>Does not change</a:t>
            </a:r>
            <a:endParaRPr lang="en-US" dirty="0">
              <a:solidFill>
                <a:schemeClr val="accent1"/>
              </a:solidFill>
              <a:latin typeface="Arial"/>
              <a:cs typeface="Arial"/>
            </a:endParaRPr>
          </a:p>
          <a:p>
            <a:endParaRPr lang="en-US" dirty="0"/>
          </a:p>
        </p:txBody>
      </p:sp>
      <p:sp>
        <p:nvSpPr>
          <p:cNvPr id="4" name="Slide Number Placeholder 3">
            <a:extLst>
              <a:ext uri="{FF2B5EF4-FFF2-40B4-BE49-F238E27FC236}">
                <a16:creationId xmlns:a16="http://schemas.microsoft.com/office/drawing/2014/main" id="{E2AB8751-4058-2300-A70D-FCFA3F8D9FE7}"/>
              </a:ext>
            </a:extLst>
          </p:cNvPr>
          <p:cNvSpPr>
            <a:spLocks noGrp="1"/>
          </p:cNvSpPr>
          <p:nvPr>
            <p:ph type="sldNum" sz="quarter" idx="4"/>
          </p:nvPr>
        </p:nvSpPr>
        <p:spPr/>
        <p:txBody>
          <a:bodyPr/>
          <a:lstStyle/>
          <a:p>
            <a:fld id="{13A326F7-3D62-4D6D-AF51-CF772FE3461F}" type="slidenum">
              <a:rPr lang="en-US" smtClean="0"/>
              <a:pPr/>
              <a:t>7</a:t>
            </a:fld>
            <a:endParaRPr lang="en-US" dirty="0"/>
          </a:p>
        </p:txBody>
      </p:sp>
      <p:sp>
        <p:nvSpPr>
          <p:cNvPr id="5" name="Flowchart: Alternate Process 4">
            <a:extLst>
              <a:ext uri="{FF2B5EF4-FFF2-40B4-BE49-F238E27FC236}">
                <a16:creationId xmlns:a16="http://schemas.microsoft.com/office/drawing/2014/main" id="{476387FA-7D53-4216-E7E2-DF74A8DD466E}"/>
              </a:ext>
            </a:extLst>
          </p:cNvPr>
          <p:cNvSpPr/>
          <p:nvPr/>
        </p:nvSpPr>
        <p:spPr>
          <a:xfrm>
            <a:off x="2444833" y="5689567"/>
            <a:ext cx="7509510" cy="811531"/>
          </a:xfrm>
          <a:prstGeom prst="flowChartAlternateProcess">
            <a:avLst/>
          </a:prstGeom>
          <a:solidFill>
            <a:srgbClr val="FFFF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b="1" i="1" dirty="0">
                <a:solidFill>
                  <a:schemeClr val="tx1"/>
                </a:solidFill>
                <a:latin typeface="Arial" panose="020B0604020202020204" pitchFamily="34" charset="0"/>
                <a:cs typeface="Arial" panose="020B0604020202020204" pitchFamily="34" charset="0"/>
              </a:rPr>
              <a:t>START YOUR COLLECTION EARLY</a:t>
            </a:r>
          </a:p>
        </p:txBody>
      </p:sp>
      <p:sp>
        <p:nvSpPr>
          <p:cNvPr id="7" name="Right Brace 6">
            <a:extLst>
              <a:ext uri="{FF2B5EF4-FFF2-40B4-BE49-F238E27FC236}">
                <a16:creationId xmlns:a16="http://schemas.microsoft.com/office/drawing/2014/main" id="{2AB2E858-22CE-E67A-1CA5-9412AF6E340A}"/>
              </a:ext>
            </a:extLst>
          </p:cNvPr>
          <p:cNvSpPr/>
          <p:nvPr/>
        </p:nvSpPr>
        <p:spPr>
          <a:xfrm>
            <a:off x="6593462" y="3216925"/>
            <a:ext cx="902608" cy="1751682"/>
          </a:xfrm>
          <a:prstGeom prst="rightBrace">
            <a:avLst>
              <a:gd name="adj1" fmla="val 8333"/>
              <a:gd name="adj2" fmla="val 55952"/>
            </a:avLst>
          </a:prstGeom>
          <a:ln w="635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8" name="TextBox 7">
            <a:extLst>
              <a:ext uri="{FF2B5EF4-FFF2-40B4-BE49-F238E27FC236}">
                <a16:creationId xmlns:a16="http://schemas.microsoft.com/office/drawing/2014/main" id="{5F2131EA-94B6-D43B-F1DC-A01DF3A37E25}"/>
              </a:ext>
            </a:extLst>
          </p:cNvPr>
          <p:cNvSpPr txBox="1"/>
          <p:nvPr/>
        </p:nvSpPr>
        <p:spPr>
          <a:xfrm>
            <a:off x="7579241" y="3429000"/>
            <a:ext cx="3691387" cy="1384995"/>
          </a:xfrm>
          <a:prstGeom prst="rect">
            <a:avLst/>
          </a:prstGeom>
          <a:solidFill>
            <a:schemeClr val="bg1">
              <a:lumMod val="85000"/>
            </a:schemeClr>
          </a:solidFill>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n-US" sz="2800" dirty="0">
                <a:solidFill>
                  <a:schemeClr val="accent1"/>
                </a:solidFill>
              </a:rPr>
              <a:t>Varies yearly, but within the same general time frame </a:t>
            </a:r>
          </a:p>
        </p:txBody>
      </p:sp>
    </p:spTree>
    <p:extLst>
      <p:ext uri="{BB962C8B-B14F-4D97-AF65-F5344CB8AC3E}">
        <p14:creationId xmlns:p14="http://schemas.microsoft.com/office/powerpoint/2010/main" val="3871094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a:latin typeface="Arial"/>
                <a:cs typeface="Arial"/>
              </a:rPr>
              <a:t>Accessing the Application</a:t>
            </a:r>
          </a:p>
        </p:txBody>
      </p:sp>
      <p:sp>
        <p:nvSpPr>
          <p:cNvPr id="3" name="Content Placeholder 2"/>
          <p:cNvSpPr>
            <a:spLocks noGrp="1"/>
          </p:cNvSpPr>
          <p:nvPr>
            <p:ph idx="1"/>
          </p:nvPr>
        </p:nvSpPr>
        <p:spPr>
          <a:xfrm>
            <a:off x="1981200" y="1600201"/>
            <a:ext cx="8229600" cy="4120947"/>
          </a:xfrm>
        </p:spPr>
        <p:txBody>
          <a:bodyPr>
            <a:normAutofit/>
          </a:bodyPr>
          <a:lstStyle/>
          <a:p>
            <a:r>
              <a:rPr lang="en-US" dirty="0">
                <a:latin typeface="Arial"/>
                <a:cs typeface="Arial"/>
              </a:rPr>
              <a:t>The ED166 is a Legacy Application</a:t>
            </a:r>
          </a:p>
          <a:p>
            <a:pPr lvl="1"/>
            <a:r>
              <a:rPr lang="en-US" dirty="0">
                <a:latin typeface="Arial"/>
                <a:cs typeface="Arial"/>
                <a:hlinkClick r:id="rId3"/>
              </a:rPr>
              <a:t>Logon Page</a:t>
            </a:r>
            <a:endParaRPr lang="en-US" dirty="0">
              <a:latin typeface="Arial"/>
              <a:cs typeface="Arial"/>
            </a:endParaRPr>
          </a:p>
          <a:p>
            <a:r>
              <a:rPr lang="en-US" dirty="0">
                <a:latin typeface="Arial"/>
                <a:cs typeface="Arial"/>
              </a:rPr>
              <a:t>One username and two passwords are needed:</a:t>
            </a:r>
          </a:p>
          <a:p>
            <a:pPr marL="400050" lvl="1" indent="0">
              <a:buNone/>
            </a:pPr>
            <a:r>
              <a:rPr lang="en-US" u="sng" dirty="0">
                <a:latin typeface="Arial"/>
                <a:cs typeface="Arial"/>
              </a:rPr>
              <a:t>Password #1</a:t>
            </a:r>
          </a:p>
          <a:p>
            <a:pPr lvl="1"/>
            <a:r>
              <a:rPr lang="en-US" dirty="0">
                <a:latin typeface="Arial"/>
                <a:cs typeface="Arial"/>
              </a:rPr>
              <a:t>The same username/password used to access other collections such as PSIS</a:t>
            </a:r>
          </a:p>
          <a:p>
            <a:pPr lvl="1"/>
            <a:r>
              <a:rPr lang="en-US" dirty="0">
                <a:latin typeface="Arial"/>
                <a:cs typeface="Arial"/>
              </a:rPr>
              <a:t>Call (860) 713-6681 for assistance</a:t>
            </a:r>
          </a:p>
          <a:p>
            <a:pPr marL="457200" lvl="1" indent="0">
              <a:buNone/>
            </a:pPr>
            <a:r>
              <a:rPr lang="en-US" u="sng" dirty="0">
                <a:latin typeface="Arial"/>
                <a:cs typeface="Arial"/>
              </a:rPr>
              <a:t>Password #2</a:t>
            </a:r>
          </a:p>
          <a:p>
            <a:pPr lvl="1"/>
            <a:r>
              <a:rPr lang="en-US" dirty="0">
                <a:latin typeface="Arial"/>
                <a:cs typeface="Arial"/>
              </a:rPr>
              <a:t>The password will only be released to those listed on the District Profile</a:t>
            </a:r>
          </a:p>
          <a:p>
            <a:pPr lvl="1"/>
            <a:r>
              <a:rPr lang="en-US" dirty="0">
                <a:latin typeface="Arial"/>
                <a:cs typeface="Arial"/>
              </a:rPr>
              <a:t>The password provides users with full access</a:t>
            </a:r>
          </a:p>
          <a:p>
            <a:pPr marL="0" indent="0">
              <a:buNone/>
            </a:pPr>
            <a:endParaRPr lang="en-US" dirty="0">
              <a:latin typeface="Arial"/>
              <a:cs typeface="Arial"/>
            </a:endParaRPr>
          </a:p>
        </p:txBody>
      </p:sp>
    </p:spTree>
    <p:extLst>
      <p:ext uri="{BB962C8B-B14F-4D97-AF65-F5344CB8AC3E}">
        <p14:creationId xmlns:p14="http://schemas.microsoft.com/office/powerpoint/2010/main" val="1551115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1"/>
          </p:nvPr>
        </p:nvSpPr>
        <p:spPr/>
        <p:txBody>
          <a:bodyPr>
            <a:normAutofit/>
          </a:bodyPr>
          <a:lstStyle/>
          <a:p>
            <a:pPr marL="0" indent="0">
              <a:buNone/>
            </a:pPr>
            <a:r>
              <a:rPr lang="en-US" dirty="0"/>
              <a:t>Mid-Year (May) and </a:t>
            </a:r>
            <a:br>
              <a:rPr lang="en-US" dirty="0"/>
            </a:br>
            <a:r>
              <a:rPr lang="en-US" dirty="0"/>
              <a:t>Phase 1  (July):</a:t>
            </a:r>
          </a:p>
          <a:p>
            <a:r>
              <a:rPr lang="en-US" dirty="0"/>
              <a:t>Input all incidents. If uploading data must be error free</a:t>
            </a:r>
          </a:p>
          <a:p>
            <a:r>
              <a:rPr lang="en-US" dirty="0"/>
              <a:t>Complete mid-year or Phase 1  certification (checkbox)</a:t>
            </a:r>
          </a:p>
        </p:txBody>
      </p:sp>
      <p:sp>
        <p:nvSpPr>
          <p:cNvPr id="8" name="Content Placeholder 7"/>
          <p:cNvSpPr>
            <a:spLocks noGrp="1"/>
          </p:cNvSpPr>
          <p:nvPr>
            <p:ph sz="half" idx="2"/>
          </p:nvPr>
        </p:nvSpPr>
        <p:spPr/>
        <p:txBody>
          <a:bodyPr>
            <a:normAutofit/>
          </a:bodyPr>
          <a:lstStyle/>
          <a:p>
            <a:pPr marL="0" indent="0">
              <a:buNone/>
            </a:pPr>
            <a:r>
              <a:rPr lang="en-US" dirty="0"/>
              <a:t>Phase 2(August):</a:t>
            </a:r>
          </a:p>
          <a:p>
            <a:r>
              <a:rPr lang="en-US" dirty="0"/>
              <a:t>Respond to any data exceptions</a:t>
            </a:r>
          </a:p>
          <a:p>
            <a:r>
              <a:rPr lang="en-US" dirty="0"/>
              <a:t>Clear Data Cleaning Reports</a:t>
            </a:r>
          </a:p>
          <a:p>
            <a:r>
              <a:rPr lang="en-US" dirty="0"/>
              <a:t>Review all other reports</a:t>
            </a:r>
          </a:p>
          <a:p>
            <a:r>
              <a:rPr lang="en-US" dirty="0"/>
              <a:t>Request a Certified Administrator to complete certification (5-6 digit password)</a:t>
            </a:r>
          </a:p>
          <a:p>
            <a:endParaRPr lang="en-US" dirty="0"/>
          </a:p>
          <a:p>
            <a:endParaRPr lang="en-US" dirty="0"/>
          </a:p>
        </p:txBody>
      </p:sp>
      <p:sp>
        <p:nvSpPr>
          <p:cNvPr id="2" name="Title 1"/>
          <p:cNvSpPr>
            <a:spLocks noGrp="1"/>
          </p:cNvSpPr>
          <p:nvPr>
            <p:ph type="title"/>
          </p:nvPr>
        </p:nvSpPr>
        <p:spPr/>
        <p:txBody>
          <a:bodyPr>
            <a:normAutofit fontScale="90000"/>
          </a:bodyPr>
          <a:lstStyle/>
          <a:p>
            <a:r>
              <a:rPr lang="en-US" sz="3600" i="1" dirty="0">
                <a:latin typeface="Arial"/>
                <a:cs typeface="Arial"/>
              </a:rPr>
              <a:t>Phase Descriptions</a:t>
            </a:r>
            <a:br>
              <a:rPr lang="en-US" sz="3600" i="1" dirty="0">
                <a:latin typeface="Arial"/>
                <a:cs typeface="Arial"/>
              </a:rPr>
            </a:br>
            <a:r>
              <a:rPr lang="en-US" sz="3600" i="1" dirty="0">
                <a:latin typeface="Arial"/>
                <a:cs typeface="Arial"/>
              </a:rPr>
              <a:t>Application Manger Responsibilities</a:t>
            </a:r>
          </a:p>
        </p:txBody>
      </p:sp>
    </p:spTree>
    <p:extLst>
      <p:ext uri="{BB962C8B-B14F-4D97-AF65-F5344CB8AC3E}">
        <p14:creationId xmlns:p14="http://schemas.microsoft.com/office/powerpoint/2010/main" val="623036776"/>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AUniverseOfOpportunities_templa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UniverseOfOpportunities_template.potx" id="{DA9B7810-D05F-415D-BE88-61560BFB4366}" vid="{9E02503F-8B23-4924-8A9C-2CD57639446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CSDE_ppt_template1</Template>
  <TotalTime>5315</TotalTime>
  <Words>3495</Words>
  <Application>Microsoft Office PowerPoint</Application>
  <PresentationFormat>Widescreen</PresentationFormat>
  <Paragraphs>272</Paragraphs>
  <Slides>18</Slides>
  <Notes>18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18</vt:i4>
      </vt:variant>
    </vt:vector>
  </HeadingPairs>
  <TitlesOfParts>
    <vt:vector size="26" baseType="lpstr">
      <vt:lpstr>Aptos</vt:lpstr>
      <vt:lpstr>Aptos ExtraBold</vt:lpstr>
      <vt:lpstr>Arial</vt:lpstr>
      <vt:lpstr>Calibri</vt:lpstr>
      <vt:lpstr>Webdings</vt:lpstr>
      <vt:lpstr>Wingdings</vt:lpstr>
      <vt:lpstr>Custom Design</vt:lpstr>
      <vt:lpstr>AUniverseOfOpportunities_template</vt:lpstr>
      <vt:lpstr>ED166 Student Disciplinary Offense Collection Training  Administrator Overview </vt:lpstr>
      <vt:lpstr>Slide Deck Information</vt:lpstr>
      <vt:lpstr>CSDE Resources</vt:lpstr>
      <vt:lpstr>Contents</vt:lpstr>
      <vt:lpstr>ED166 Student Disciplinary  Offense Application </vt:lpstr>
      <vt:lpstr>What is the Data Used for?</vt:lpstr>
      <vt:lpstr>2024–25 ED166 Application Deadlines</vt:lpstr>
      <vt:lpstr>Accessing the Application</vt:lpstr>
      <vt:lpstr>Phase Descriptions Application Manger Responsibilities</vt:lpstr>
      <vt:lpstr>Administrator Timeline and Responsibilities</vt:lpstr>
      <vt:lpstr>Phase 2 - Final Certification</vt:lpstr>
      <vt:lpstr>School-Based Arrests</vt:lpstr>
      <vt:lpstr>“90 Minute Rule”</vt:lpstr>
      <vt:lpstr>Expelled Students &amp;  Alternative Education</vt:lpstr>
      <vt:lpstr>ED166 Application Reports</vt:lpstr>
      <vt:lpstr>Additional Data Review Recommendations</vt:lpstr>
      <vt:lpstr>Advanced Data Review Recommendations</vt:lpstr>
      <vt:lpstr>Useful Resources</vt:lpstr>
    </vt:vector>
  </TitlesOfParts>
  <Company>CT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CONNECTICUT STATE DEPARTMENT OF EDUCATION</dc:title>
  <dc:creator>Felder, Keryn</dc:creator>
  <cp:lastModifiedBy>Keryn Felder</cp:lastModifiedBy>
  <cp:revision>195</cp:revision>
  <cp:lastPrinted>2024-10-21T14:38:58Z</cp:lastPrinted>
  <dcterms:created xsi:type="dcterms:W3CDTF">2019-03-12T16:24:50Z</dcterms:created>
  <dcterms:modified xsi:type="dcterms:W3CDTF">2024-10-21T17:43:32Z</dcterms:modified>
</cp:coreProperties>
</file>