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handoutMasterIdLst>
    <p:handoutMasterId r:id="rId100"/>
  </p:handoutMasterIdLst>
  <p:sldIdLst>
    <p:sldId id="256" r:id="rId2"/>
    <p:sldId id="258" r:id="rId3"/>
    <p:sldId id="259" r:id="rId4"/>
    <p:sldId id="260" r:id="rId5"/>
    <p:sldId id="261" r:id="rId6"/>
    <p:sldId id="262" r:id="rId7"/>
    <p:sldId id="263" r:id="rId8"/>
    <p:sldId id="264" r:id="rId9"/>
    <p:sldId id="350" r:id="rId10"/>
    <p:sldId id="265" r:id="rId11"/>
    <p:sldId id="266" r:id="rId12"/>
    <p:sldId id="267" r:id="rId13"/>
    <p:sldId id="268" r:id="rId14"/>
    <p:sldId id="368" r:id="rId15"/>
    <p:sldId id="271" r:id="rId16"/>
    <p:sldId id="272" r:id="rId17"/>
    <p:sldId id="273" r:id="rId18"/>
    <p:sldId id="274" r:id="rId19"/>
    <p:sldId id="275" r:id="rId20"/>
    <p:sldId id="276" r:id="rId21"/>
    <p:sldId id="351" r:id="rId22"/>
    <p:sldId id="352" r:id="rId23"/>
    <p:sldId id="277" r:id="rId24"/>
    <p:sldId id="278" r:id="rId25"/>
    <p:sldId id="370" r:id="rId26"/>
    <p:sldId id="281" r:id="rId27"/>
    <p:sldId id="282" r:id="rId28"/>
    <p:sldId id="369" r:id="rId29"/>
    <p:sldId id="359" r:id="rId30"/>
    <p:sldId id="283" r:id="rId31"/>
    <p:sldId id="358" r:id="rId32"/>
    <p:sldId id="284" r:id="rId33"/>
    <p:sldId id="285" r:id="rId34"/>
    <p:sldId id="286" r:id="rId35"/>
    <p:sldId id="287" r:id="rId36"/>
    <p:sldId id="288" r:id="rId37"/>
    <p:sldId id="289" r:id="rId38"/>
    <p:sldId id="291" r:id="rId39"/>
    <p:sldId id="292" r:id="rId40"/>
    <p:sldId id="374" r:id="rId41"/>
    <p:sldId id="371" r:id="rId42"/>
    <p:sldId id="372" r:id="rId43"/>
    <p:sldId id="373" r:id="rId44"/>
    <p:sldId id="360" r:id="rId45"/>
    <p:sldId id="361" r:id="rId46"/>
    <p:sldId id="362" r:id="rId47"/>
    <p:sldId id="301" r:id="rId48"/>
    <p:sldId id="302" r:id="rId49"/>
    <p:sldId id="303" r:id="rId50"/>
    <p:sldId id="304" r:id="rId51"/>
    <p:sldId id="305" r:id="rId52"/>
    <p:sldId id="306" r:id="rId53"/>
    <p:sldId id="307" r:id="rId54"/>
    <p:sldId id="308" r:id="rId55"/>
    <p:sldId id="363" r:id="rId56"/>
    <p:sldId id="364" r:id="rId57"/>
    <p:sldId id="309" r:id="rId58"/>
    <p:sldId id="310" r:id="rId59"/>
    <p:sldId id="311" r:id="rId60"/>
    <p:sldId id="312" r:id="rId61"/>
    <p:sldId id="313" r:id="rId62"/>
    <p:sldId id="314" r:id="rId63"/>
    <p:sldId id="315" r:id="rId64"/>
    <p:sldId id="316" r:id="rId65"/>
    <p:sldId id="365" r:id="rId66"/>
    <p:sldId id="317" r:id="rId67"/>
    <p:sldId id="319" r:id="rId68"/>
    <p:sldId id="320" r:id="rId69"/>
    <p:sldId id="321" r:id="rId70"/>
    <p:sldId id="322" r:id="rId71"/>
    <p:sldId id="323" r:id="rId72"/>
    <p:sldId id="324" r:id="rId73"/>
    <p:sldId id="325" r:id="rId74"/>
    <p:sldId id="326" r:id="rId75"/>
    <p:sldId id="327" r:id="rId76"/>
    <p:sldId id="328" r:id="rId77"/>
    <p:sldId id="378" r:id="rId78"/>
    <p:sldId id="379" r:id="rId79"/>
    <p:sldId id="330" r:id="rId80"/>
    <p:sldId id="331" r:id="rId81"/>
    <p:sldId id="332" r:id="rId82"/>
    <p:sldId id="366" r:id="rId83"/>
    <p:sldId id="333" r:id="rId84"/>
    <p:sldId id="334" r:id="rId85"/>
    <p:sldId id="367" r:id="rId86"/>
    <p:sldId id="341" r:id="rId87"/>
    <p:sldId id="343" r:id="rId88"/>
    <p:sldId id="344" r:id="rId89"/>
    <p:sldId id="345" r:id="rId90"/>
    <p:sldId id="346" r:id="rId91"/>
    <p:sldId id="375" r:id="rId92"/>
    <p:sldId id="376" r:id="rId93"/>
    <p:sldId id="377" r:id="rId94"/>
    <p:sldId id="349" r:id="rId95"/>
    <p:sldId id="348" r:id="rId96"/>
    <p:sldId id="353" r:id="rId97"/>
    <p:sldId id="354"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D9DB1F7-7D9A-43BA-85BE-16A9D61A45DB}">
          <p14:sldIdLst>
            <p14:sldId id="256"/>
            <p14:sldId id="258"/>
            <p14:sldId id="259"/>
          </p14:sldIdLst>
        </p14:section>
        <p14:section name="Civil Rights Overview" id="{FE804E26-684D-48C4-987E-2105526BB1EF}">
          <p14:sldIdLst>
            <p14:sldId id="260"/>
            <p14:sldId id="261"/>
            <p14:sldId id="262"/>
            <p14:sldId id="263"/>
            <p14:sldId id="264"/>
            <p14:sldId id="350"/>
            <p14:sldId id="265"/>
            <p14:sldId id="266"/>
          </p14:sldIdLst>
        </p14:section>
        <p14:section name="Protected Classes" id="{0428424E-F089-4F58-A0B0-6C6BB7980D6D}">
          <p14:sldIdLst>
            <p14:sldId id="267"/>
            <p14:sldId id="268"/>
            <p14:sldId id="368"/>
            <p14:sldId id="271"/>
          </p14:sldIdLst>
        </p14:section>
        <p14:section name="Assurances" id="{849A9776-0AF7-4729-A251-A34819CABD06}">
          <p14:sldIdLst>
            <p14:sldId id="272"/>
            <p14:sldId id="273"/>
            <p14:sldId id="274"/>
            <p14:sldId id="275"/>
            <p14:sldId id="276"/>
            <p14:sldId id="351"/>
            <p14:sldId id="352"/>
          </p14:sldIdLst>
        </p14:section>
        <p14:section name="Public Notification" id="{EEF8CC4C-9F6C-4403-A951-CD3D6C2D01E6}">
          <p14:sldIdLst>
            <p14:sldId id="277"/>
            <p14:sldId id="278"/>
            <p14:sldId id="370"/>
            <p14:sldId id="281"/>
            <p14:sldId id="282"/>
            <p14:sldId id="369"/>
          </p14:sldIdLst>
        </p14:section>
        <p14:section name="And Justice for All” (AJFA) Poster" id="{A1F9B8D3-91DC-4C5C-8F54-22D99C9C9906}">
          <p14:sldIdLst>
            <p14:sldId id="359"/>
            <p14:sldId id="283"/>
            <p14:sldId id="358"/>
          </p14:sldIdLst>
        </p14:section>
        <p14:section name="USDA Nondiscrimination Statement (NDS)" id="{0C165B19-50F0-458D-9C7F-D292EFC717B5}">
          <p14:sldIdLst>
            <p14:sldId id="284"/>
            <p14:sldId id="285"/>
            <p14:sldId id="286"/>
            <p14:sldId id="287"/>
            <p14:sldId id="288"/>
            <p14:sldId id="289"/>
          </p14:sldIdLst>
        </p14:section>
        <p14:section name="Data Collection" id="{E2A5F5C2-A6E5-4868-A6EA-F7B70C825220}">
          <p14:sldIdLst>
            <p14:sldId id="291"/>
            <p14:sldId id="292"/>
            <p14:sldId id="374"/>
            <p14:sldId id="371"/>
            <p14:sldId id="372"/>
            <p14:sldId id="373"/>
            <p14:sldId id="360"/>
            <p14:sldId id="361"/>
            <p14:sldId id="362"/>
          </p14:sldIdLst>
        </p14:section>
        <p14:section name="Complaint Procedures" id="{6F3C643E-6E16-4E0B-86F5-A401E403DEB1}">
          <p14:sldIdLst>
            <p14:sldId id="301"/>
            <p14:sldId id="302"/>
            <p14:sldId id="303"/>
            <p14:sldId id="304"/>
            <p14:sldId id="305"/>
            <p14:sldId id="306"/>
            <p14:sldId id="307"/>
            <p14:sldId id="308"/>
            <p14:sldId id="363"/>
            <p14:sldId id="364"/>
          </p14:sldIdLst>
        </p14:section>
        <p14:section name="Language Assistance" id="{BEC8F421-77FF-4DEC-B3EB-58DC27249BEB}">
          <p14:sldIdLst>
            <p14:sldId id="309"/>
            <p14:sldId id="310"/>
            <p14:sldId id="311"/>
            <p14:sldId id="312"/>
            <p14:sldId id="313"/>
            <p14:sldId id="314"/>
            <p14:sldId id="315"/>
            <p14:sldId id="316"/>
            <p14:sldId id="365"/>
            <p14:sldId id="317"/>
            <p14:sldId id="319"/>
            <p14:sldId id="320"/>
            <p14:sldId id="321"/>
            <p14:sldId id="322"/>
            <p14:sldId id="323"/>
          </p14:sldIdLst>
        </p14:section>
        <p14:section name="Accommodations" id="{FDF12D11-B749-4E04-AD33-5AFFE66BD058}">
          <p14:sldIdLst>
            <p14:sldId id="324"/>
            <p14:sldId id="325"/>
            <p14:sldId id="326"/>
            <p14:sldId id="327"/>
            <p14:sldId id="328"/>
            <p14:sldId id="378"/>
            <p14:sldId id="379"/>
            <p14:sldId id="330"/>
          </p14:sldIdLst>
        </p14:section>
        <p14:section name="Customer Service" id="{02F3D42D-0467-480F-BED7-735B4E487A33}">
          <p14:sldIdLst>
            <p14:sldId id="331"/>
            <p14:sldId id="332"/>
            <p14:sldId id="366"/>
          </p14:sldIdLst>
        </p14:section>
        <p14:section name="Conflict Resolution" id="{2992E5B4-C4FA-4C6A-BBEA-B1FCFE938F68}">
          <p14:sldIdLst>
            <p14:sldId id="333"/>
            <p14:sldId id="334"/>
            <p14:sldId id="367"/>
          </p14:sldIdLst>
        </p14:section>
        <p14:section name="Required Training" id="{EC37DEEC-34FD-4FD2-80F1-525B29FC1DF6}">
          <p14:sldIdLst>
            <p14:sldId id="341"/>
            <p14:sldId id="343"/>
            <p14:sldId id="344"/>
            <p14:sldId id="345"/>
            <p14:sldId id="346"/>
          </p14:sldIdLst>
        </p14:section>
        <p14:section name="Resources" id="{58533F35-47BD-497E-A2CF-D12F0B269720}">
          <p14:sldIdLst>
            <p14:sldId id="375"/>
            <p14:sldId id="376"/>
            <p14:sldId id="377"/>
          </p14:sldIdLst>
        </p14:section>
        <p14:section name="Contact and Questions" id="{4352A395-D514-4458-B050-BC22BECE7915}">
          <p14:sldIdLst>
            <p14:sldId id="349"/>
            <p14:sldId id="348"/>
            <p14:sldId id="353"/>
            <p14:sldId id="35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002D"/>
    <a:srgbClr val="A6CAEC"/>
    <a:srgbClr val="215F9A"/>
    <a:srgbClr val="FFE38B"/>
    <a:srgbClr val="C1E5F5"/>
    <a:srgbClr val="163E64"/>
    <a:srgbClr val="990033"/>
    <a:srgbClr val="0000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7" d="100"/>
          <a:sy n="97" d="100"/>
        </p:scale>
        <p:origin x="216" y="72"/>
      </p:cViewPr>
      <p:guideLst/>
    </p:cSldViewPr>
  </p:slideViewPr>
  <p:notesTextViewPr>
    <p:cViewPr>
      <p:scale>
        <a:sx n="3" d="2"/>
        <a:sy n="3" d="2"/>
      </p:scale>
      <p:origin x="0" y="0"/>
    </p:cViewPr>
  </p:notesTextViewPr>
  <p:sorterViewPr>
    <p:cViewPr varScale="1">
      <p:scale>
        <a:sx n="100" d="100"/>
        <a:sy n="100" d="100"/>
      </p:scale>
      <p:origin x="0" y="-13614"/>
    </p:cViewPr>
  </p:sorterViewPr>
  <p:notesViewPr>
    <p:cSldViewPr snapToGrid="0">
      <p:cViewPr varScale="1">
        <p:scale>
          <a:sx n="78" d="100"/>
          <a:sy n="78" d="100"/>
        </p:scale>
        <p:origin x="3186"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27DC67-AF26-B3FB-1962-1B7DF6B71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latin typeface="Calibri" panose="020F0502020204030204" pitchFamily="34" charset="0"/>
                <a:ea typeface="Calibri" panose="020F0502020204030204" pitchFamily="34" charset="0"/>
                <a:cs typeface="Calibri" panose="020F0502020204030204" pitchFamily="34" charset="0"/>
              </a:rPr>
              <a:t>Civil Rights: Your Responsibilities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in the Summer Meal Programs</a:t>
            </a:r>
          </a:p>
        </p:txBody>
      </p:sp>
      <p:sp>
        <p:nvSpPr>
          <p:cNvPr id="3" name="Date Placeholder 2">
            <a:extLst>
              <a:ext uri="{FF2B5EF4-FFF2-40B4-BE49-F238E27FC236}">
                <a16:creationId xmlns:a16="http://schemas.microsoft.com/office/drawing/2014/main" id="{3D20A05C-07D2-9F25-6771-C40113BCF5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latin typeface="Calibri" panose="020F0502020204030204" pitchFamily="34" charset="0"/>
                <a:ea typeface="Calibri" panose="020F0502020204030204" pitchFamily="34" charset="0"/>
                <a:cs typeface="Calibri" panose="020F0502020204030204" pitchFamily="34" charset="0"/>
              </a:rPr>
              <a:t>March 2026</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54077207-EB04-2D9D-3E96-84CF380158B5}"/>
              </a:ext>
            </a:extLst>
          </p:cNvPr>
          <p:cNvSpPr>
            <a:spLocks noGrp="1"/>
          </p:cNvSpPr>
          <p:nvPr>
            <p:ph type="ftr" sz="quarter" idx="2"/>
          </p:nvPr>
        </p:nvSpPr>
        <p:spPr>
          <a:xfrm>
            <a:off x="-1" y="8685213"/>
            <a:ext cx="3526971" cy="458787"/>
          </a:xfrm>
          <a:prstGeom prst="rect">
            <a:avLst/>
          </a:prstGeom>
        </p:spPr>
        <p:txBody>
          <a:bodyPr vert="horz" lIns="91440" tIns="45720" rIns="91440" bIns="45720" rtlCol="0" anchor="b"/>
          <a:lstStyle>
            <a:lvl1pPr algn="l">
              <a:defRPr sz="1200"/>
            </a:lvl1pPr>
          </a:lstStyle>
          <a:p>
            <a:r>
              <a:rPr lang="en-US" dirty="0">
                <a:latin typeface="Calibri" panose="020F0502020204030204" pitchFamily="34" charset="0"/>
                <a:ea typeface="Calibri" panose="020F0502020204030204" pitchFamily="34" charset="0"/>
                <a:cs typeface="Calibri" panose="020F0502020204030204" pitchFamily="34" charset="0"/>
              </a:rPr>
              <a:t>Connecticut State Department of Education</a:t>
            </a:r>
          </a:p>
          <a:p>
            <a:endParaRPr lang="en-US" dirty="0"/>
          </a:p>
        </p:txBody>
      </p:sp>
      <p:sp>
        <p:nvSpPr>
          <p:cNvPr id="5" name="Slide Number Placeholder 4">
            <a:extLst>
              <a:ext uri="{FF2B5EF4-FFF2-40B4-BE49-F238E27FC236}">
                <a16:creationId xmlns:a16="http://schemas.microsoft.com/office/drawing/2014/main" id="{16F75200-E416-138C-D45D-03D2B56586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E89E2C-AD23-4EF6-A110-933704F8716B}" type="slidenum">
              <a:rPr lang="en-US" smtClean="0">
                <a:latin typeface="Calibri" panose="020F0502020204030204" pitchFamily="34" charset="0"/>
                <a:ea typeface="Calibri" panose="020F0502020204030204" pitchFamily="34" charset="0"/>
                <a:cs typeface="Calibri" panose="020F0502020204030204" pitchFamily="34" charset="0"/>
              </a:rPr>
              <a:t>‹#›</a:t>
            </a:fld>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36179012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r>
              <a:rPr lang="en-US"/>
              <a:t>Civil Rights: Your Responsibilities in the Summer Meal Programs</a:t>
            </a: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r>
              <a:rPr lang="en-US"/>
              <a:t>March 2026</a:t>
            </a:r>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r>
              <a:rPr lang="en-US"/>
              <a:t>Connecticut State Department of Education </a:t>
            </a: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9F1C586F-860A-4C44-A568-2FCA7C0BBCEF}" type="slidenum">
              <a:rPr lang="en-US" smtClean="0"/>
              <a:pPr/>
              <a:t>‹#›</a:t>
            </a:fld>
            <a:endParaRPr lang="en-US" dirty="0"/>
          </a:p>
        </p:txBody>
      </p:sp>
    </p:spTree>
    <p:extLst>
      <p:ext uri="{BB962C8B-B14F-4D97-AF65-F5344CB8AC3E}">
        <p14:creationId xmlns:p14="http://schemas.microsoft.com/office/powerpoint/2010/main" val="3678419130"/>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Civil Rights: Your Responsibilities in the Summer Meal Programs</a:t>
            </a:r>
            <a:endParaRPr lang="en-US" dirty="0"/>
          </a:p>
        </p:txBody>
      </p:sp>
      <p:sp>
        <p:nvSpPr>
          <p:cNvPr id="5" name="Date Placeholder 4"/>
          <p:cNvSpPr>
            <a:spLocks noGrp="1"/>
          </p:cNvSpPr>
          <p:nvPr>
            <p:ph type="dt" idx="1"/>
          </p:nvPr>
        </p:nvSpPr>
        <p:spPr/>
        <p:txBody>
          <a:bodyPr/>
          <a:lstStyle/>
          <a:p>
            <a:r>
              <a:rPr lang="en-US"/>
              <a:t>March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77</a:t>
            </a:fld>
            <a:endParaRPr lang="en-US" dirty="0"/>
          </a:p>
        </p:txBody>
      </p:sp>
    </p:spTree>
    <p:extLst>
      <p:ext uri="{BB962C8B-B14F-4D97-AF65-F5344CB8AC3E}">
        <p14:creationId xmlns:p14="http://schemas.microsoft.com/office/powerpoint/2010/main" val="2737671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Civil Rights: Your Responsibilities in the Summer Meal Programs</a:t>
            </a:r>
            <a:endParaRPr lang="en-US" dirty="0"/>
          </a:p>
        </p:txBody>
      </p:sp>
      <p:sp>
        <p:nvSpPr>
          <p:cNvPr id="5" name="Date Placeholder 4"/>
          <p:cNvSpPr>
            <a:spLocks noGrp="1"/>
          </p:cNvSpPr>
          <p:nvPr>
            <p:ph type="dt" idx="1"/>
          </p:nvPr>
        </p:nvSpPr>
        <p:spPr/>
        <p:txBody>
          <a:bodyPr/>
          <a:lstStyle/>
          <a:p>
            <a:r>
              <a:rPr lang="en-US"/>
              <a:t>March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90</a:t>
            </a:fld>
            <a:endParaRPr lang="en-US" dirty="0"/>
          </a:p>
        </p:txBody>
      </p:sp>
    </p:spTree>
    <p:extLst>
      <p:ext uri="{BB962C8B-B14F-4D97-AF65-F5344CB8AC3E}">
        <p14:creationId xmlns:p14="http://schemas.microsoft.com/office/powerpoint/2010/main" val="2335878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Summer Meal Programs</a:t>
            </a:r>
            <a:endParaRPr lang="en-US" dirty="0"/>
          </a:p>
        </p:txBody>
      </p:sp>
      <p:sp>
        <p:nvSpPr>
          <p:cNvPr id="5" name="Date Placeholder 4"/>
          <p:cNvSpPr>
            <a:spLocks noGrp="1"/>
          </p:cNvSpPr>
          <p:nvPr>
            <p:ph type="dt" idx="1"/>
          </p:nvPr>
        </p:nvSpPr>
        <p:spPr/>
        <p:txBody>
          <a:bodyPr/>
          <a:lstStyle/>
          <a:p>
            <a:r>
              <a:rPr lang="en-US"/>
              <a:t>March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95</a:t>
            </a:fld>
            <a:endParaRPr lang="en-US" dirty="0"/>
          </a:p>
        </p:txBody>
      </p:sp>
    </p:spTree>
    <p:extLst>
      <p:ext uri="{BB962C8B-B14F-4D97-AF65-F5344CB8AC3E}">
        <p14:creationId xmlns:p14="http://schemas.microsoft.com/office/powerpoint/2010/main" val="2168618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Civil Rights: Your Responsibilities in the Summer Meal Programs</a:t>
            </a:r>
            <a:endParaRPr lang="en-US" dirty="0"/>
          </a:p>
        </p:txBody>
      </p:sp>
      <p:sp>
        <p:nvSpPr>
          <p:cNvPr id="5" name="Date Placeholder 4"/>
          <p:cNvSpPr>
            <a:spLocks noGrp="1"/>
          </p:cNvSpPr>
          <p:nvPr>
            <p:ph type="dt" idx="1"/>
          </p:nvPr>
        </p:nvSpPr>
        <p:spPr/>
        <p:txBody>
          <a:bodyPr/>
          <a:lstStyle/>
          <a:p>
            <a:r>
              <a:rPr lang="en-US"/>
              <a:t>March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96</a:t>
            </a:fld>
            <a:endParaRPr lang="en-US" dirty="0"/>
          </a:p>
        </p:txBody>
      </p:sp>
    </p:spTree>
    <p:extLst>
      <p:ext uri="{BB962C8B-B14F-4D97-AF65-F5344CB8AC3E}">
        <p14:creationId xmlns:p14="http://schemas.microsoft.com/office/powerpoint/2010/main" val="1393921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Civil Rights: Your Responsibilities in the Summer Meal Programs</a:t>
            </a:r>
            <a:endParaRPr lang="en-US" dirty="0"/>
          </a:p>
        </p:txBody>
      </p:sp>
      <p:sp>
        <p:nvSpPr>
          <p:cNvPr id="5" name="Date Placeholder 4"/>
          <p:cNvSpPr>
            <a:spLocks noGrp="1"/>
          </p:cNvSpPr>
          <p:nvPr>
            <p:ph type="dt" idx="1"/>
          </p:nvPr>
        </p:nvSpPr>
        <p:spPr/>
        <p:txBody>
          <a:bodyPr/>
          <a:lstStyle/>
          <a:p>
            <a:r>
              <a:rPr lang="en-US"/>
              <a:t>March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97</a:t>
            </a:fld>
            <a:endParaRPr lang="en-US" dirty="0"/>
          </a:p>
        </p:txBody>
      </p:sp>
    </p:spTree>
    <p:extLst>
      <p:ext uri="{BB962C8B-B14F-4D97-AF65-F5344CB8AC3E}">
        <p14:creationId xmlns:p14="http://schemas.microsoft.com/office/powerpoint/2010/main" val="21234373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2CBA70-3105-513B-FBE5-4B744B8F7AC0}"/>
              </a:ext>
            </a:extLst>
          </p:cNvPr>
          <p:cNvSpPr/>
          <p:nvPr userDrawn="1"/>
        </p:nvSpPr>
        <p:spPr>
          <a:xfrm>
            <a:off x="1" y="6400800"/>
            <a:ext cx="12192001" cy="4572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CB287B31-814F-8A12-99D8-C44E993600A5}"/>
              </a:ext>
            </a:extLst>
          </p:cNvPr>
          <p:cNvSpPr/>
          <p:nvPr userDrawn="1"/>
        </p:nvSpPr>
        <p:spPr>
          <a:xfrm>
            <a:off x="1" y="6334316"/>
            <a:ext cx="12192001" cy="6599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FD8D266C-5732-38A0-3695-0D52A84647CC}"/>
              </a:ext>
            </a:extLst>
          </p:cNvPr>
          <p:cNvSpPr/>
          <p:nvPr userDrawn="1"/>
        </p:nvSpPr>
        <p:spPr>
          <a:xfrm>
            <a:off x="-1" y="1035555"/>
            <a:ext cx="12192000" cy="954899"/>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5" name="Rectangle 14">
            <a:extLst>
              <a:ext uri="{FF2B5EF4-FFF2-40B4-BE49-F238E27FC236}">
                <a16:creationId xmlns:a16="http://schemas.microsoft.com/office/drawing/2014/main" id="{6FEF5896-4B2D-56C3-54F2-3F10BB2976D6}"/>
              </a:ext>
            </a:extLst>
          </p:cNvPr>
          <p:cNvSpPr/>
          <p:nvPr userDrawn="1"/>
        </p:nvSpPr>
        <p:spPr>
          <a:xfrm>
            <a:off x="10844600" y="4970824"/>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Rectangle 7">
            <a:extLst>
              <a:ext uri="{FF2B5EF4-FFF2-40B4-BE49-F238E27FC236}">
                <a16:creationId xmlns:a16="http://schemas.microsoft.com/office/drawing/2014/main" id="{8D62ECE4-E7FB-B578-5CA4-F0FE497AC7BA}"/>
              </a:ext>
            </a:extLst>
          </p:cNvPr>
          <p:cNvSpPr>
            <a:spLocks noChangeAspect="1"/>
          </p:cNvSpPr>
          <p:nvPr userDrawn="1"/>
        </p:nvSpPr>
        <p:spPr>
          <a:xfrm>
            <a:off x="2" y="754143"/>
            <a:ext cx="3687844" cy="4355185"/>
          </a:xfrm>
          <a:prstGeom prst="rect">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1">
            <a:extLst>
              <a:ext uri="{FF2B5EF4-FFF2-40B4-BE49-F238E27FC236}">
                <a16:creationId xmlns:a16="http://schemas.microsoft.com/office/drawing/2014/main" id="{6B659C0E-C867-15F3-33A3-35E33BB2FF70}"/>
              </a:ext>
            </a:extLst>
          </p:cNvPr>
          <p:cNvSpPr>
            <a:spLocks noGrp="1"/>
          </p:cNvSpPr>
          <p:nvPr>
            <p:ph type="ctrTitle"/>
          </p:nvPr>
        </p:nvSpPr>
        <p:spPr>
          <a:xfrm>
            <a:off x="4099044" y="1058546"/>
            <a:ext cx="8057441" cy="923030"/>
          </a:xfrm>
        </p:spPr>
        <p:txBody>
          <a:bodyPr anchor="ctr">
            <a:normAutofit/>
          </a:bodyPr>
          <a:lstStyle>
            <a:lvl1pPr marL="0" indent="0" algn="l">
              <a:lnSpc>
                <a:spcPct val="100000"/>
              </a:lnSpc>
              <a:defRPr sz="4400" b="1">
                <a:solidFill>
                  <a:schemeClr val="bg1"/>
                </a:solidFill>
              </a:defRPr>
            </a:lvl1pPr>
          </a:lstStyle>
          <a:p>
            <a:endParaRPr lang="en-US" dirty="0"/>
          </a:p>
        </p:txBody>
      </p:sp>
      <p:sp>
        <p:nvSpPr>
          <p:cNvPr id="3" name="Subtitle 2">
            <a:extLst>
              <a:ext uri="{FF2B5EF4-FFF2-40B4-BE49-F238E27FC236}">
                <a16:creationId xmlns:a16="http://schemas.microsoft.com/office/drawing/2014/main" id="{369B51E1-065D-1B90-189C-FD8CF15B703B}"/>
              </a:ext>
            </a:extLst>
          </p:cNvPr>
          <p:cNvSpPr>
            <a:spLocks noGrp="1"/>
          </p:cNvSpPr>
          <p:nvPr>
            <p:ph type="subTitle" idx="1"/>
          </p:nvPr>
        </p:nvSpPr>
        <p:spPr>
          <a:xfrm>
            <a:off x="4232214" y="2445215"/>
            <a:ext cx="7508395" cy="3270693"/>
          </a:xfrm>
        </p:spPr>
        <p:txBody>
          <a:bodyPr>
            <a:normAutofit/>
          </a:bodyPr>
          <a:lstStyle>
            <a:lvl1pPr marL="0" indent="0" algn="l">
              <a:buNone/>
              <a:defRPr sz="4000" b="1">
                <a:solidFill>
                  <a:srgbClr val="FFE38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912F2F90-1893-0D46-F39B-40DDF4ED6D9F}"/>
              </a:ext>
            </a:extLst>
          </p:cNvPr>
          <p:cNvSpPr>
            <a:spLocks noGrp="1"/>
          </p:cNvSpPr>
          <p:nvPr>
            <p:ph type="ftr" sz="quarter" idx="11"/>
          </p:nvPr>
        </p:nvSpPr>
        <p:spPr>
          <a:xfrm>
            <a:off x="3687845" y="6509838"/>
            <a:ext cx="4816311" cy="211637"/>
          </a:xfrm>
        </p:spPr>
        <p:txBody>
          <a:bodyPr/>
          <a:lstStyle>
            <a:lvl1pPr>
              <a:defRPr>
                <a:solidFill>
                  <a:schemeClr val="bg1"/>
                </a:solidFill>
              </a:defRPr>
            </a:lvl1pPr>
          </a:lstStyle>
          <a:p>
            <a:r>
              <a:rPr lang="en-US"/>
              <a:t>Connecticut State Department of Education • March 2026</a:t>
            </a:r>
            <a:endParaRPr lang="en-US" dirty="0"/>
          </a:p>
        </p:txBody>
      </p:sp>
      <p:pic>
        <p:nvPicPr>
          <p:cNvPr id="13" name="Picture 12" descr="Connecticut State Department of Education (CSDE) logo">
            <a:extLst>
              <a:ext uri="{FF2B5EF4-FFF2-40B4-BE49-F238E27FC236}">
                <a16:creationId xmlns:a16="http://schemas.microsoft.com/office/drawing/2014/main" id="{559F8C31-7172-7BBC-3038-6F9E5DB94D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007" y="5342374"/>
            <a:ext cx="1527543" cy="882419"/>
          </a:xfrm>
          <a:prstGeom prst="rect">
            <a:avLst/>
          </a:prstGeom>
        </p:spPr>
      </p:pic>
      <p:pic>
        <p:nvPicPr>
          <p:cNvPr id="16" name="Picture 15" descr="A flag on a pole&#10;&#10;AI-generated content may be incorrect.">
            <a:extLst>
              <a:ext uri="{FF2B5EF4-FFF2-40B4-BE49-F238E27FC236}">
                <a16:creationId xmlns:a16="http://schemas.microsoft.com/office/drawing/2014/main" id="{1377526E-C646-33B6-A2A4-93F9EEC2505B}"/>
              </a:ext>
            </a:extLst>
          </p:cNvPr>
          <p:cNvPicPr>
            <a:picLocks noChangeAspect="1"/>
          </p:cNvPicPr>
          <p:nvPr userDrawn="1"/>
        </p:nvPicPr>
        <p:blipFill>
          <a:blip r:embed="rId3">
            <a:extLst>
              <a:ext uri="{28A0092B-C50C-407E-A947-70E740481C1C}">
                <a14:useLocalDpi xmlns:a14="http://schemas.microsoft.com/office/drawing/2010/main" val="0"/>
              </a:ext>
            </a:extLst>
          </a:blip>
          <a:srcRect b="19826"/>
          <a:stretch/>
        </p:blipFill>
        <p:spPr>
          <a:xfrm>
            <a:off x="0" y="915662"/>
            <a:ext cx="3535990" cy="4032146"/>
          </a:xfrm>
          <a:prstGeom prst="rect">
            <a:avLst/>
          </a:prstGeom>
        </p:spPr>
      </p:pic>
      <p:sp>
        <p:nvSpPr>
          <p:cNvPr id="12" name="Rectangle 11">
            <a:extLst>
              <a:ext uri="{FF2B5EF4-FFF2-40B4-BE49-F238E27FC236}">
                <a16:creationId xmlns:a16="http://schemas.microsoft.com/office/drawing/2014/main" id="{48FA664E-43A0-1CAC-D5D6-71CFD3ACAC1C}"/>
              </a:ext>
            </a:extLst>
          </p:cNvPr>
          <p:cNvSpPr/>
          <p:nvPr userDrawn="1"/>
        </p:nvSpPr>
        <p:spPr>
          <a:xfrm>
            <a:off x="320507" y="0"/>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1865546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199" y="136525"/>
            <a:ext cx="11123645"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6616958"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327404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912006"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pic>
        <p:nvPicPr>
          <p:cNvPr id="9" name="Picture 8" descr="A school food service worker helping a student select her meal at the salad bar">
            <a:extLst>
              <a:ext uri="{FF2B5EF4-FFF2-40B4-BE49-F238E27FC236}">
                <a16:creationId xmlns:a16="http://schemas.microsoft.com/office/drawing/2014/main" id="{5546ED1B-7005-9749-DE09-DDFDC8D65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7221" y="959978"/>
            <a:ext cx="3594779" cy="5385816"/>
          </a:xfrm>
          <a:prstGeom prst="rect">
            <a:avLst/>
          </a:prstGeom>
        </p:spPr>
      </p:pic>
    </p:spTree>
    <p:extLst>
      <p:ext uri="{BB962C8B-B14F-4D97-AF65-F5344CB8AC3E}">
        <p14:creationId xmlns:p14="http://schemas.microsoft.com/office/powerpoint/2010/main" val="3011816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257800"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pic>
        <p:nvPicPr>
          <p:cNvPr id="7" name="Picture 6" descr="A picture containing person&#10;&#10;AI-generated content may be incorrect.">
            <a:extLst>
              <a:ext uri="{FF2B5EF4-FFF2-40B4-BE49-F238E27FC236}">
                <a16:creationId xmlns:a16="http://schemas.microsoft.com/office/drawing/2014/main" id="{F79188B9-38F8-82B3-2556-18DA574748FC}"/>
              </a:ext>
            </a:extLst>
          </p:cNvPr>
          <p:cNvPicPr>
            <a:picLocks noChangeAspect="1"/>
          </p:cNvPicPr>
          <p:nvPr userDrawn="1"/>
        </p:nvPicPr>
        <p:blipFill>
          <a:blip r:embed="rId2">
            <a:extLst>
              <a:ext uri="{28A0092B-C50C-407E-A947-70E740481C1C}">
                <a14:useLocalDpi xmlns:a14="http://schemas.microsoft.com/office/drawing/2010/main" val="0"/>
              </a:ext>
            </a:extLst>
          </a:blip>
          <a:srcRect l="15139" r="15744"/>
          <a:stretch/>
        </p:blipFill>
        <p:spPr>
          <a:xfrm>
            <a:off x="6598763" y="955406"/>
            <a:ext cx="5593237" cy="5394960"/>
          </a:xfrm>
          <a:prstGeom prst="rect">
            <a:avLst/>
          </a:prstGeom>
        </p:spPr>
      </p:pic>
    </p:spTree>
    <p:extLst>
      <p:ext uri="{BB962C8B-B14F-4D97-AF65-F5344CB8AC3E}">
        <p14:creationId xmlns:p14="http://schemas.microsoft.com/office/powerpoint/2010/main" val="3853635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673435"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pic>
        <p:nvPicPr>
          <p:cNvPr id="9" name="Picture 8" descr="Close-up of documents and charts">
            <a:extLst>
              <a:ext uri="{FF2B5EF4-FFF2-40B4-BE49-F238E27FC236}">
                <a16:creationId xmlns:a16="http://schemas.microsoft.com/office/drawing/2014/main" id="{FC325EA8-7D48-6B46-738A-99386E9C2DAD}"/>
              </a:ext>
            </a:extLst>
          </p:cNvPr>
          <p:cNvPicPr>
            <a:picLocks noChangeAspect="1"/>
          </p:cNvPicPr>
          <p:nvPr userDrawn="1"/>
        </p:nvPicPr>
        <p:blipFill>
          <a:blip r:embed="rId2">
            <a:extLst>
              <a:ext uri="{28A0092B-C50C-407E-A947-70E740481C1C}">
                <a14:useLocalDpi xmlns:a14="http://schemas.microsoft.com/office/drawing/2010/main" val="0"/>
              </a:ext>
            </a:extLst>
          </a:blip>
          <a:srcRect l="7760" r="28902"/>
          <a:stretch/>
        </p:blipFill>
        <p:spPr>
          <a:xfrm>
            <a:off x="7075054" y="950742"/>
            <a:ext cx="5116946" cy="5385816"/>
          </a:xfrm>
          <a:prstGeom prst="rect">
            <a:avLst/>
          </a:prstGeom>
        </p:spPr>
      </p:pic>
    </p:spTree>
    <p:extLst>
      <p:ext uri="{BB962C8B-B14F-4D97-AF65-F5344CB8AC3E}">
        <p14:creationId xmlns:p14="http://schemas.microsoft.com/office/powerpoint/2010/main" val="997637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69457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pic>
        <p:nvPicPr>
          <p:cNvPr id="4" name="Picture 3" descr="A group of young children eating school lunch&#10;&#10;">
            <a:extLst>
              <a:ext uri="{FF2B5EF4-FFF2-40B4-BE49-F238E27FC236}">
                <a16:creationId xmlns:a16="http://schemas.microsoft.com/office/drawing/2014/main" id="{D4F967CA-644F-7644-C8BB-7844067F46B8}"/>
              </a:ext>
            </a:extLst>
          </p:cNvPr>
          <p:cNvPicPr>
            <a:picLocks noChangeAspect="1"/>
          </p:cNvPicPr>
          <p:nvPr userDrawn="1"/>
        </p:nvPicPr>
        <p:blipFill>
          <a:blip r:embed="rId2">
            <a:extLst>
              <a:ext uri="{28A0092B-C50C-407E-A947-70E740481C1C}">
                <a14:useLocalDpi xmlns:a14="http://schemas.microsoft.com/office/drawing/2010/main" val="0"/>
              </a:ext>
            </a:extLst>
          </a:blip>
          <a:srcRect l="35647"/>
          <a:stretch/>
        </p:blipFill>
        <p:spPr>
          <a:xfrm flipH="1">
            <a:off x="6993142" y="950551"/>
            <a:ext cx="5198858" cy="5385816"/>
          </a:xfrm>
          <a:prstGeom prst="rect">
            <a:avLst/>
          </a:prstGeom>
          <a:ln>
            <a:noFill/>
          </a:ln>
        </p:spPr>
      </p:pic>
    </p:spTree>
    <p:extLst>
      <p:ext uri="{BB962C8B-B14F-4D97-AF65-F5344CB8AC3E}">
        <p14:creationId xmlns:p14="http://schemas.microsoft.com/office/powerpoint/2010/main" val="3326788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69457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pic>
        <p:nvPicPr>
          <p:cNvPr id="6" name="Picture 5" descr="Two boys sitting on the grass eating watermelon and enjoying their Summer Meals ">
            <a:extLst>
              <a:ext uri="{FF2B5EF4-FFF2-40B4-BE49-F238E27FC236}">
                <a16:creationId xmlns:a16="http://schemas.microsoft.com/office/drawing/2014/main" id="{F7D4F80E-D535-1DDD-47C3-E6A7D7EED4FD}"/>
              </a:ext>
            </a:extLst>
          </p:cNvPr>
          <p:cNvPicPr>
            <a:picLocks noChangeAspect="1"/>
          </p:cNvPicPr>
          <p:nvPr userDrawn="1"/>
        </p:nvPicPr>
        <p:blipFill>
          <a:blip r:embed="rId2">
            <a:extLst>
              <a:ext uri="{28A0092B-C50C-407E-A947-70E740481C1C}">
                <a14:useLocalDpi xmlns:a14="http://schemas.microsoft.com/office/drawing/2010/main" val="0"/>
              </a:ext>
            </a:extLst>
          </a:blip>
          <a:srcRect l="3842" t="16814" b="17324"/>
          <a:stretch/>
        </p:blipFill>
        <p:spPr>
          <a:xfrm>
            <a:off x="6951216" y="959978"/>
            <a:ext cx="5240784" cy="5385816"/>
          </a:xfrm>
          <a:prstGeom prst="rect">
            <a:avLst/>
          </a:prstGeom>
        </p:spPr>
      </p:pic>
    </p:spTree>
    <p:extLst>
      <p:ext uri="{BB962C8B-B14F-4D97-AF65-F5344CB8AC3E}">
        <p14:creationId xmlns:p14="http://schemas.microsoft.com/office/powerpoint/2010/main" val="2240695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69457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pic>
        <p:nvPicPr>
          <p:cNvPr id="6" name="Content Placeholder 6" descr="A child going through the lunch line selecting a slice of pizza">
            <a:extLst>
              <a:ext uri="{FF2B5EF4-FFF2-40B4-BE49-F238E27FC236}">
                <a16:creationId xmlns:a16="http://schemas.microsoft.com/office/drawing/2014/main" id="{418C0607-0F5E-AB7C-45B1-00EB8EDFEFFA}"/>
              </a:ext>
            </a:extLst>
          </p:cNvPr>
          <p:cNvPicPr>
            <a:picLocks noChangeAspect="1"/>
          </p:cNvPicPr>
          <p:nvPr userDrawn="1"/>
        </p:nvPicPr>
        <p:blipFill>
          <a:blip r:embed="rId2">
            <a:extLst>
              <a:ext uri="{28A0092B-C50C-407E-A947-70E740481C1C}">
                <a14:useLocalDpi xmlns:a14="http://schemas.microsoft.com/office/drawing/2010/main" val="0"/>
              </a:ext>
            </a:extLst>
          </a:blip>
          <a:srcRect l="29511" r="5546"/>
          <a:stretch/>
        </p:blipFill>
        <p:spPr>
          <a:xfrm>
            <a:off x="6945467" y="951101"/>
            <a:ext cx="5246533" cy="5385816"/>
          </a:xfrm>
          <a:prstGeom prst="rect">
            <a:avLst/>
          </a:prstGeom>
          <a:ln>
            <a:noFill/>
          </a:ln>
        </p:spPr>
      </p:pic>
    </p:spTree>
    <p:extLst>
      <p:ext uri="{BB962C8B-B14F-4D97-AF65-F5344CB8AC3E}">
        <p14:creationId xmlns:p14="http://schemas.microsoft.com/office/powerpoint/2010/main" val="3104828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988727"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pic>
        <p:nvPicPr>
          <p:cNvPr id="4" name="Picture 3" descr="Children in the hallway reviewing the daily school lunch menu">
            <a:extLst>
              <a:ext uri="{FF2B5EF4-FFF2-40B4-BE49-F238E27FC236}">
                <a16:creationId xmlns:a16="http://schemas.microsoft.com/office/drawing/2014/main" id="{141B46FE-CBEA-7AFA-535C-D4808F448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02" r="35401"/>
          <a:stretch/>
        </p:blipFill>
        <p:spPr>
          <a:xfrm>
            <a:off x="7190232" y="951100"/>
            <a:ext cx="5001768" cy="5385816"/>
          </a:xfrm>
          <a:prstGeom prst="rect">
            <a:avLst/>
          </a:prstGeom>
          <a:ln>
            <a:noFill/>
          </a:ln>
        </p:spPr>
      </p:pic>
    </p:spTree>
    <p:extLst>
      <p:ext uri="{BB962C8B-B14F-4D97-AF65-F5344CB8AC3E}">
        <p14:creationId xmlns:p14="http://schemas.microsoft.com/office/powerpoint/2010/main" val="251416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69457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pic>
        <p:nvPicPr>
          <p:cNvPr id="6" name="Picture 5" descr="Food service staff ready to serve school lunch">
            <a:extLst>
              <a:ext uri="{FF2B5EF4-FFF2-40B4-BE49-F238E27FC236}">
                <a16:creationId xmlns:a16="http://schemas.microsoft.com/office/drawing/2014/main" id="{B1F2C3B2-BC09-E2F2-F291-80F9A44A7D19}"/>
              </a:ext>
            </a:extLst>
          </p:cNvPr>
          <p:cNvPicPr>
            <a:picLocks noChangeAspect="1"/>
          </p:cNvPicPr>
          <p:nvPr userDrawn="1"/>
        </p:nvPicPr>
        <p:blipFill>
          <a:blip r:embed="rId2">
            <a:extLst>
              <a:ext uri="{28A0092B-C50C-407E-A947-70E740481C1C}">
                <a14:useLocalDpi xmlns:a14="http://schemas.microsoft.com/office/drawing/2010/main" val="0"/>
              </a:ext>
            </a:extLst>
          </a:blip>
          <a:srcRect l="17760" r="15762"/>
          <a:stretch/>
        </p:blipFill>
        <p:spPr>
          <a:xfrm flipH="1">
            <a:off x="6821424" y="951100"/>
            <a:ext cx="5370576" cy="5385816"/>
          </a:xfrm>
          <a:prstGeom prst="rect">
            <a:avLst/>
          </a:prstGeom>
          <a:ln>
            <a:noFill/>
          </a:ln>
        </p:spPr>
      </p:pic>
    </p:spTree>
    <p:extLst>
      <p:ext uri="{BB962C8B-B14F-4D97-AF65-F5344CB8AC3E}">
        <p14:creationId xmlns:p14="http://schemas.microsoft.com/office/powerpoint/2010/main" val="207458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7278277" cy="46851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pic>
        <p:nvPicPr>
          <p:cNvPr id="7" name="Picture 6" descr="Calendar&#10;&#10;AI-generated content may be incorrect.">
            <a:extLst>
              <a:ext uri="{FF2B5EF4-FFF2-40B4-BE49-F238E27FC236}">
                <a16:creationId xmlns:a16="http://schemas.microsoft.com/office/drawing/2014/main" id="{7DD5EF9F-58A4-BBA7-8098-EE2CEF0867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952" y="1348033"/>
            <a:ext cx="2952728" cy="4563308"/>
          </a:xfrm>
          <a:prstGeom prst="rect">
            <a:avLst/>
          </a:prstGeom>
        </p:spPr>
      </p:pic>
    </p:spTree>
    <p:extLst>
      <p:ext uri="{BB962C8B-B14F-4D97-AF65-F5344CB8AC3E}">
        <p14:creationId xmlns:p14="http://schemas.microsoft.com/office/powerpoint/2010/main" val="3656577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A61A3-59F4-ADDC-0AE1-0BD984B3B5D1}"/>
              </a:ext>
            </a:extLst>
          </p:cNvPr>
          <p:cNvSpPr>
            <a:spLocks noGrp="1"/>
          </p:cNvSpPr>
          <p:nvPr>
            <p:ph type="title"/>
          </p:nvPr>
        </p:nvSpPr>
        <p:spPr>
          <a:xfrm>
            <a:off x="5015059" y="1432874"/>
            <a:ext cx="5938887" cy="2962698"/>
          </a:xfrm>
        </p:spPr>
        <p:txBody>
          <a:bodyPr>
            <a:normAutofit/>
          </a:bodyPr>
          <a:lstStyle>
            <a:lvl1pPr>
              <a:lnSpc>
                <a:spcPct val="100000"/>
              </a:lnSpc>
              <a:defRPr sz="4400" b="1">
                <a:solidFill>
                  <a:srgbClr val="FFE38B"/>
                </a:solidFill>
              </a:defRPr>
            </a:lvl1pPr>
          </a:lstStyle>
          <a:p>
            <a:r>
              <a:rPr lang="en-US" dirty="0"/>
              <a:t>Click to edit Master title style</a:t>
            </a:r>
          </a:p>
        </p:txBody>
      </p:sp>
      <p:sp>
        <p:nvSpPr>
          <p:cNvPr id="8" name="Rectangle 7">
            <a:extLst>
              <a:ext uri="{FF2B5EF4-FFF2-40B4-BE49-F238E27FC236}">
                <a16:creationId xmlns:a16="http://schemas.microsoft.com/office/drawing/2014/main" id="{3639FD29-51B9-BAEA-2CDC-F5BFFC970452}"/>
              </a:ext>
            </a:extLst>
          </p:cNvPr>
          <p:cNvSpPr>
            <a:spLocks noChangeAspect="1"/>
          </p:cNvSpPr>
          <p:nvPr userDrawn="1"/>
        </p:nvSpPr>
        <p:spPr>
          <a:xfrm>
            <a:off x="2" y="754143"/>
            <a:ext cx="3687844" cy="4355185"/>
          </a:xfrm>
          <a:prstGeom prst="rect">
            <a:avLst/>
          </a:prstGeom>
          <a:solidFill>
            <a:srgbClr val="9900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9" name="Picture 8" descr="A flag on a pole&#10;&#10;AI-generated content may be incorrect.">
            <a:extLst>
              <a:ext uri="{FF2B5EF4-FFF2-40B4-BE49-F238E27FC236}">
                <a16:creationId xmlns:a16="http://schemas.microsoft.com/office/drawing/2014/main" id="{9A0796E9-F83D-4A72-C72E-CFFA01EF0AC3}"/>
              </a:ext>
            </a:extLst>
          </p:cNvPr>
          <p:cNvPicPr>
            <a:picLocks noChangeAspect="1"/>
          </p:cNvPicPr>
          <p:nvPr userDrawn="1"/>
        </p:nvPicPr>
        <p:blipFill>
          <a:blip r:embed="rId2">
            <a:extLst>
              <a:ext uri="{28A0092B-C50C-407E-A947-70E740481C1C}">
                <a14:useLocalDpi xmlns:a14="http://schemas.microsoft.com/office/drawing/2010/main" val="0"/>
              </a:ext>
            </a:extLst>
          </a:blip>
          <a:srcRect b="19826"/>
          <a:stretch/>
        </p:blipFill>
        <p:spPr>
          <a:xfrm>
            <a:off x="0" y="915662"/>
            <a:ext cx="3535990" cy="4032146"/>
          </a:xfrm>
          <a:prstGeom prst="rect">
            <a:avLst/>
          </a:prstGeom>
        </p:spPr>
      </p:pic>
      <p:sp>
        <p:nvSpPr>
          <p:cNvPr id="10" name="Rectangle 9">
            <a:extLst>
              <a:ext uri="{FF2B5EF4-FFF2-40B4-BE49-F238E27FC236}">
                <a16:creationId xmlns:a16="http://schemas.microsoft.com/office/drawing/2014/main" id="{956CFC96-500E-B5AA-17CE-88DF93677390}"/>
              </a:ext>
            </a:extLst>
          </p:cNvPr>
          <p:cNvSpPr/>
          <p:nvPr userDrawn="1"/>
        </p:nvSpPr>
        <p:spPr>
          <a:xfrm>
            <a:off x="320507" y="0"/>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3" name="Rectangle 12">
            <a:extLst>
              <a:ext uri="{FF2B5EF4-FFF2-40B4-BE49-F238E27FC236}">
                <a16:creationId xmlns:a16="http://schemas.microsoft.com/office/drawing/2014/main" id="{163EC910-8C46-A523-D33B-63D9362A1D41}"/>
              </a:ext>
            </a:extLst>
          </p:cNvPr>
          <p:cNvSpPr/>
          <p:nvPr userDrawn="1"/>
        </p:nvSpPr>
        <p:spPr>
          <a:xfrm>
            <a:off x="10844600" y="4970824"/>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Rectangle 13">
            <a:extLst>
              <a:ext uri="{FF2B5EF4-FFF2-40B4-BE49-F238E27FC236}">
                <a16:creationId xmlns:a16="http://schemas.microsoft.com/office/drawing/2014/main" id="{0DEE5094-B4E3-DEDC-CEC8-B77AEF4ADE2F}"/>
              </a:ext>
            </a:extLst>
          </p:cNvPr>
          <p:cNvSpPr/>
          <p:nvPr userDrawn="1"/>
        </p:nvSpPr>
        <p:spPr>
          <a:xfrm>
            <a:off x="1" y="6400800"/>
            <a:ext cx="12192001" cy="4572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CE6751B0-8F1C-6D4B-6E5F-23C596E129C1}"/>
              </a:ext>
            </a:extLst>
          </p:cNvPr>
          <p:cNvSpPr/>
          <p:nvPr userDrawn="1"/>
        </p:nvSpPr>
        <p:spPr>
          <a:xfrm>
            <a:off x="1" y="6334316"/>
            <a:ext cx="12192001" cy="6599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Footer Placeholder 15">
            <a:extLst>
              <a:ext uri="{FF2B5EF4-FFF2-40B4-BE49-F238E27FC236}">
                <a16:creationId xmlns:a16="http://schemas.microsoft.com/office/drawing/2014/main" id="{22EDB700-FE8A-BD65-8482-FB00E7276B0D}"/>
              </a:ext>
            </a:extLst>
          </p:cNvPr>
          <p:cNvSpPr>
            <a:spLocks noGrp="1"/>
          </p:cNvSpPr>
          <p:nvPr>
            <p:ph type="ftr" sz="quarter" idx="10"/>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2223938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533561"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pic>
        <p:nvPicPr>
          <p:cNvPr id="6" name="Picture 5" descr="A person reviewing a document">
            <a:extLst>
              <a:ext uri="{FF2B5EF4-FFF2-40B4-BE49-F238E27FC236}">
                <a16:creationId xmlns:a16="http://schemas.microsoft.com/office/drawing/2014/main" id="{7EFF0987-FE33-C60D-2B0F-28377E35235C}"/>
              </a:ext>
            </a:extLst>
          </p:cNvPr>
          <p:cNvPicPr>
            <a:picLocks noChangeAspect="1"/>
          </p:cNvPicPr>
          <p:nvPr userDrawn="1"/>
        </p:nvPicPr>
        <p:blipFill>
          <a:blip r:embed="rId2">
            <a:extLst>
              <a:ext uri="{28A0092B-C50C-407E-A947-70E740481C1C}">
                <a14:useLocalDpi xmlns:a14="http://schemas.microsoft.com/office/drawing/2010/main" val="0"/>
              </a:ext>
            </a:extLst>
          </a:blip>
          <a:srcRect l="6279" r="5868"/>
          <a:stretch/>
        </p:blipFill>
        <p:spPr>
          <a:xfrm>
            <a:off x="7952518" y="937686"/>
            <a:ext cx="4239482" cy="5394960"/>
          </a:xfrm>
          <a:prstGeom prst="rect">
            <a:avLst/>
          </a:prstGeom>
        </p:spPr>
      </p:pic>
    </p:spTree>
    <p:extLst>
      <p:ext uri="{BB962C8B-B14F-4D97-AF65-F5344CB8AC3E}">
        <p14:creationId xmlns:p14="http://schemas.microsoft.com/office/powerpoint/2010/main" val="1581444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533561"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pic>
        <p:nvPicPr>
          <p:cNvPr id="7" name="Picture 6" descr="Close up of a person's hand signing a  contract">
            <a:extLst>
              <a:ext uri="{FF2B5EF4-FFF2-40B4-BE49-F238E27FC236}">
                <a16:creationId xmlns:a16="http://schemas.microsoft.com/office/drawing/2014/main" id="{5223317B-CBFA-E5C6-4C71-244A4E5CB24D}"/>
              </a:ext>
            </a:extLst>
          </p:cNvPr>
          <p:cNvPicPr>
            <a:picLocks noChangeAspect="1"/>
          </p:cNvPicPr>
          <p:nvPr userDrawn="1"/>
        </p:nvPicPr>
        <p:blipFill>
          <a:blip r:embed="rId2">
            <a:extLst>
              <a:ext uri="{28A0092B-C50C-407E-A947-70E740481C1C}">
                <a14:useLocalDpi xmlns:a14="http://schemas.microsoft.com/office/drawing/2010/main" val="0"/>
              </a:ext>
            </a:extLst>
          </a:blip>
          <a:srcRect l="4481" r="4853"/>
          <a:stretch/>
        </p:blipFill>
        <p:spPr>
          <a:xfrm>
            <a:off x="7824187" y="949907"/>
            <a:ext cx="4367813" cy="5385816"/>
          </a:xfrm>
          <a:prstGeom prst="rect">
            <a:avLst/>
          </a:prstGeom>
        </p:spPr>
      </p:pic>
    </p:spTree>
    <p:extLst>
      <p:ext uri="{BB962C8B-B14F-4D97-AF65-F5344CB8AC3E}">
        <p14:creationId xmlns:p14="http://schemas.microsoft.com/office/powerpoint/2010/main" val="101940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072406" cy="4828930"/>
          </a:xfrm>
        </p:spPr>
        <p:txBody>
          <a:bodyPr/>
          <a:lstStyle>
            <a:lvl2pPr>
              <a:spcBef>
                <a:spcPts val="120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pic>
        <p:nvPicPr>
          <p:cNvPr id="4" name="Picture 3" descr="Paper files on the table next to a calendar and a laptop">
            <a:extLst>
              <a:ext uri="{FF2B5EF4-FFF2-40B4-BE49-F238E27FC236}">
                <a16:creationId xmlns:a16="http://schemas.microsoft.com/office/drawing/2014/main" id="{EA921CCE-D7F9-6FE6-302A-428651231FBD}"/>
              </a:ext>
            </a:extLst>
          </p:cNvPr>
          <p:cNvPicPr>
            <a:picLocks noChangeAspect="1"/>
          </p:cNvPicPr>
          <p:nvPr userDrawn="1"/>
        </p:nvPicPr>
        <p:blipFill>
          <a:blip r:embed="rId2">
            <a:extLst>
              <a:ext uri="{28A0092B-C50C-407E-A947-70E740481C1C}">
                <a14:useLocalDpi xmlns:a14="http://schemas.microsoft.com/office/drawing/2010/main" val="0"/>
              </a:ext>
            </a:extLst>
          </a:blip>
          <a:srcRect l="16549" r="12066"/>
          <a:stretch/>
        </p:blipFill>
        <p:spPr>
          <a:xfrm>
            <a:off x="6447934" y="950551"/>
            <a:ext cx="5734314" cy="5376672"/>
          </a:xfrm>
          <a:prstGeom prst="rect">
            <a:avLst/>
          </a:prstGeom>
          <a:ln>
            <a:noFill/>
          </a:ln>
        </p:spPr>
      </p:pic>
    </p:spTree>
    <p:extLst>
      <p:ext uri="{BB962C8B-B14F-4D97-AF65-F5344CB8AC3E}">
        <p14:creationId xmlns:p14="http://schemas.microsoft.com/office/powerpoint/2010/main" val="118349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467926"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pic>
        <p:nvPicPr>
          <p:cNvPr id="6" name="Content Placeholder 5" descr="Two women, one in glasses and blazer, talking in an office">
            <a:extLst>
              <a:ext uri="{FF2B5EF4-FFF2-40B4-BE49-F238E27FC236}">
                <a16:creationId xmlns:a16="http://schemas.microsoft.com/office/drawing/2014/main" id="{45643AF8-9530-99C9-4689-B9DD8D148165}"/>
              </a:ext>
            </a:extLst>
          </p:cNvPr>
          <p:cNvPicPr>
            <a:picLocks noChangeAspect="1"/>
          </p:cNvPicPr>
          <p:nvPr userDrawn="1"/>
        </p:nvPicPr>
        <p:blipFill>
          <a:blip r:embed="rId2">
            <a:extLst>
              <a:ext uri="{28A0092B-C50C-407E-A947-70E740481C1C}">
                <a14:useLocalDpi xmlns:a14="http://schemas.microsoft.com/office/drawing/2010/main" val="0"/>
              </a:ext>
            </a:extLst>
          </a:blip>
          <a:srcRect t="292" r="5107" b="-292"/>
          <a:stretch/>
        </p:blipFill>
        <p:spPr>
          <a:xfrm flipH="1">
            <a:off x="6724072" y="951919"/>
            <a:ext cx="5467927" cy="5394960"/>
          </a:xfrm>
          <a:prstGeom prst="rect">
            <a:avLst/>
          </a:prstGeom>
        </p:spPr>
      </p:pic>
    </p:spTree>
    <p:extLst>
      <p:ext uri="{BB962C8B-B14F-4D97-AF65-F5344CB8AC3E}">
        <p14:creationId xmlns:p14="http://schemas.microsoft.com/office/powerpoint/2010/main" val="4115386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988727"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pic>
        <p:nvPicPr>
          <p:cNvPr id="7" name="Picture 6" descr="A doctor next to a young boy in a wheelchair">
            <a:extLst>
              <a:ext uri="{FF2B5EF4-FFF2-40B4-BE49-F238E27FC236}">
                <a16:creationId xmlns:a16="http://schemas.microsoft.com/office/drawing/2014/main" id="{4F5D0D63-ECF9-7D49-48C7-C7986AE67FAC}"/>
              </a:ext>
            </a:extLst>
          </p:cNvPr>
          <p:cNvPicPr>
            <a:picLocks noChangeAspect="1"/>
          </p:cNvPicPr>
          <p:nvPr userDrawn="1"/>
        </p:nvPicPr>
        <p:blipFill>
          <a:blip r:embed="rId2">
            <a:extLst>
              <a:ext uri="{28A0092B-C50C-407E-A947-70E740481C1C}">
                <a14:useLocalDpi xmlns:a14="http://schemas.microsoft.com/office/drawing/2010/main" val="0"/>
              </a:ext>
            </a:extLst>
          </a:blip>
          <a:srcRect l="10371" r="17997"/>
          <a:stretch/>
        </p:blipFill>
        <p:spPr>
          <a:xfrm>
            <a:off x="7189690" y="947682"/>
            <a:ext cx="5002310" cy="5385816"/>
          </a:xfrm>
          <a:prstGeom prst="rect">
            <a:avLst/>
          </a:prstGeom>
        </p:spPr>
      </p:pic>
    </p:spTree>
    <p:extLst>
      <p:ext uri="{BB962C8B-B14F-4D97-AF65-F5344CB8AC3E}">
        <p14:creationId xmlns:p14="http://schemas.microsoft.com/office/powerpoint/2010/main" val="1415617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882325"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pic>
        <p:nvPicPr>
          <p:cNvPr id="4" name="Content Placeholder 6" descr="A woman filing papers in a filing cabinet">
            <a:extLst>
              <a:ext uri="{FF2B5EF4-FFF2-40B4-BE49-F238E27FC236}">
                <a16:creationId xmlns:a16="http://schemas.microsoft.com/office/drawing/2014/main" id="{CE2CB6E3-0741-3348-4F14-4789F9B407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881"/>
          <a:stretch/>
        </p:blipFill>
        <p:spPr>
          <a:xfrm>
            <a:off x="7084380" y="959978"/>
            <a:ext cx="5107619" cy="5385816"/>
          </a:xfrm>
          <a:prstGeom prst="rect">
            <a:avLst/>
          </a:prstGeom>
          <a:ln>
            <a:noFill/>
          </a:ln>
        </p:spPr>
      </p:pic>
    </p:spTree>
    <p:extLst>
      <p:ext uri="{BB962C8B-B14F-4D97-AF65-F5344CB8AC3E}">
        <p14:creationId xmlns:p14="http://schemas.microsoft.com/office/powerpoint/2010/main" val="3567223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201791"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pic>
        <p:nvPicPr>
          <p:cNvPr id="6" name="Picture 5" descr="Close up of checklist">
            <a:extLst>
              <a:ext uri="{FF2B5EF4-FFF2-40B4-BE49-F238E27FC236}">
                <a16:creationId xmlns:a16="http://schemas.microsoft.com/office/drawing/2014/main" id="{AC307E2B-CC24-7E61-7DB8-5D4FF36582E7}"/>
              </a:ext>
            </a:extLst>
          </p:cNvPr>
          <p:cNvPicPr>
            <a:picLocks noChangeAspect="1"/>
          </p:cNvPicPr>
          <p:nvPr userDrawn="1"/>
        </p:nvPicPr>
        <p:blipFill>
          <a:blip r:embed="rId2">
            <a:extLst>
              <a:ext uri="{28A0092B-C50C-407E-A947-70E740481C1C}">
                <a14:useLocalDpi xmlns:a14="http://schemas.microsoft.com/office/drawing/2010/main" val="0"/>
              </a:ext>
            </a:extLst>
          </a:blip>
          <a:srcRect l="42259" t="-194" r="228" b="194"/>
          <a:stretch/>
        </p:blipFill>
        <p:spPr>
          <a:xfrm>
            <a:off x="7519386" y="944924"/>
            <a:ext cx="4654271" cy="5394960"/>
          </a:xfrm>
          <a:prstGeom prst="rect">
            <a:avLst/>
          </a:prstGeom>
        </p:spPr>
      </p:pic>
    </p:spTree>
    <p:extLst>
      <p:ext uri="{BB962C8B-B14F-4D97-AF65-F5344CB8AC3E}">
        <p14:creationId xmlns:p14="http://schemas.microsoft.com/office/powerpoint/2010/main" val="1105407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199" y="136525"/>
            <a:ext cx="1117830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424054" cy="4828930"/>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3943036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838199" y="136525"/>
            <a:ext cx="11151637"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5029200" cy="46851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351313" y="1348033"/>
            <a:ext cx="5029200" cy="46851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3414271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838199" y="136525"/>
            <a:ext cx="11151637"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4558507" cy="46851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March 2026</a:t>
            </a:r>
          </a:p>
        </p:txBody>
      </p:sp>
      <p:pic>
        <p:nvPicPr>
          <p:cNvPr id="5" name="Picture 4" descr="Screenshot of  &quot;Civil Rights for SFSP&quot; section of CSDE's Civil Rights for Child Nutrition Programs webpage">
            <a:extLst>
              <a:ext uri="{FF2B5EF4-FFF2-40B4-BE49-F238E27FC236}">
                <a16:creationId xmlns:a16="http://schemas.microsoft.com/office/drawing/2014/main" id="{79F651CA-B8FF-A89E-D221-9AC87DEFE002}"/>
              </a:ext>
            </a:extLst>
          </p:cNvPr>
          <p:cNvPicPr>
            <a:picLocks noChangeAspect="1"/>
          </p:cNvPicPr>
          <p:nvPr userDrawn="1"/>
        </p:nvPicPr>
        <p:blipFill>
          <a:blip r:embed="rId2"/>
          <a:stretch>
            <a:fillRect/>
          </a:stretch>
        </p:blipFill>
        <p:spPr>
          <a:xfrm>
            <a:off x="5767442" y="1438997"/>
            <a:ext cx="5990024" cy="4317186"/>
          </a:xfrm>
          <a:prstGeom prst="rect">
            <a:avLst/>
          </a:prstGeom>
        </p:spPr>
      </p:pic>
      <p:sp>
        <p:nvSpPr>
          <p:cNvPr id="7" name="Rectangle 6">
            <a:extLst>
              <a:ext uri="{FF2B5EF4-FFF2-40B4-BE49-F238E27FC236}">
                <a16:creationId xmlns:a16="http://schemas.microsoft.com/office/drawing/2014/main" id="{08705DDF-B20B-4BE7-A11C-1609D549F9EE}"/>
              </a:ext>
              <a:ext uri="{C183D7F6-B498-43B3-948B-1728B52AA6E4}">
                <adec:decorative xmlns:adec="http://schemas.microsoft.com/office/drawing/2017/decorative" val="1"/>
              </a:ext>
            </a:extLst>
          </p:cNvPr>
          <p:cNvSpPr/>
          <p:nvPr userDrawn="1"/>
        </p:nvSpPr>
        <p:spPr>
          <a:xfrm>
            <a:off x="5858475" y="3146504"/>
            <a:ext cx="1828800" cy="246888"/>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A73ECD-3634-D94C-0F7F-1763DE894B12}"/>
              </a:ext>
              <a:ext uri="{C183D7F6-B498-43B3-948B-1728B52AA6E4}">
                <adec:decorative xmlns:adec="http://schemas.microsoft.com/office/drawing/2017/decorative" val="1"/>
              </a:ext>
            </a:extLst>
          </p:cNvPr>
          <p:cNvSpPr/>
          <p:nvPr userDrawn="1"/>
        </p:nvSpPr>
        <p:spPr>
          <a:xfrm>
            <a:off x="10732770" y="2880624"/>
            <a:ext cx="640080" cy="164592"/>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B4423F45-9990-E62E-60F4-23C5F75AD6EF}"/>
              </a:ext>
              <a:ext uri="{C183D7F6-B498-43B3-948B-1728B52AA6E4}">
                <adec:decorative xmlns:adec="http://schemas.microsoft.com/office/drawing/2017/decorative" val="1"/>
              </a:ext>
            </a:extLst>
          </p:cNvPr>
          <p:cNvSpPr/>
          <p:nvPr userDrawn="1"/>
        </p:nvSpPr>
        <p:spPr>
          <a:xfrm>
            <a:off x="10809923" y="2430365"/>
            <a:ext cx="485775" cy="369332"/>
          </a:xfrm>
          <a:prstGeom prst="downArrow">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324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561559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838199" y="136525"/>
            <a:ext cx="11151637"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4558507" cy="46851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March 2026</a:t>
            </a:r>
          </a:p>
        </p:txBody>
      </p:sp>
      <p:pic>
        <p:nvPicPr>
          <p:cNvPr id="5" name="Picture 4" descr="Screenshot of  &quot;Civil Rights for SFSP&quot; section of CSDE's Civil Rights for Child Nutrition Programs webpage">
            <a:extLst>
              <a:ext uri="{FF2B5EF4-FFF2-40B4-BE49-F238E27FC236}">
                <a16:creationId xmlns:a16="http://schemas.microsoft.com/office/drawing/2014/main" id="{79F651CA-B8FF-A89E-D221-9AC87DEFE002}"/>
              </a:ext>
            </a:extLst>
          </p:cNvPr>
          <p:cNvPicPr>
            <a:picLocks noChangeAspect="1"/>
          </p:cNvPicPr>
          <p:nvPr userDrawn="1"/>
        </p:nvPicPr>
        <p:blipFill>
          <a:blip r:embed="rId2"/>
          <a:stretch>
            <a:fillRect/>
          </a:stretch>
        </p:blipFill>
        <p:spPr>
          <a:xfrm>
            <a:off x="5767442" y="1438997"/>
            <a:ext cx="5990024" cy="4317186"/>
          </a:xfrm>
          <a:prstGeom prst="rect">
            <a:avLst/>
          </a:prstGeom>
        </p:spPr>
      </p:pic>
      <p:sp>
        <p:nvSpPr>
          <p:cNvPr id="7" name="Rectangle 6">
            <a:extLst>
              <a:ext uri="{FF2B5EF4-FFF2-40B4-BE49-F238E27FC236}">
                <a16:creationId xmlns:a16="http://schemas.microsoft.com/office/drawing/2014/main" id="{08705DDF-B20B-4BE7-A11C-1609D549F9EE}"/>
              </a:ext>
              <a:ext uri="{C183D7F6-B498-43B3-948B-1728B52AA6E4}">
                <adec:decorative xmlns:adec="http://schemas.microsoft.com/office/drawing/2017/decorative" val="1"/>
              </a:ext>
            </a:extLst>
          </p:cNvPr>
          <p:cNvSpPr/>
          <p:nvPr userDrawn="1"/>
        </p:nvSpPr>
        <p:spPr>
          <a:xfrm>
            <a:off x="5858475" y="3146504"/>
            <a:ext cx="1828800" cy="246888"/>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8470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838199" y="136525"/>
            <a:ext cx="1118895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5029200" cy="4685122"/>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351313" y="1348033"/>
            <a:ext cx="5029200" cy="4685122"/>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2057300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5029200" cy="4685122"/>
          </a:xfrm>
        </p:spPr>
        <p:txBody>
          <a:bodyPr>
            <a:normAutofit/>
          </a:bodyPr>
          <a:lstStyle>
            <a:lvl1pPr>
              <a:spcBef>
                <a:spcPts val="1200"/>
              </a:spcBef>
              <a:defRPr sz="2400"/>
            </a:lvl1pPr>
            <a:lvl2pPr>
              <a:defRPr sz="2400"/>
            </a:lvl2pPr>
          </a:lstStyle>
          <a:p>
            <a:pPr lvl="0"/>
            <a:r>
              <a:rPr lang="en-US" dirty="0"/>
              <a:t>Click to edit Master text styles</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351313" y="1348033"/>
            <a:ext cx="5029200" cy="4685122"/>
          </a:xfrm>
        </p:spPr>
        <p:txBody>
          <a:bodyPr>
            <a:normAutofit/>
          </a:bodyPr>
          <a:lstStyle>
            <a:lvl1pPr>
              <a:spcBef>
                <a:spcPts val="1200"/>
              </a:spcBef>
              <a:defRPr sz="2400"/>
            </a:lvl1pPr>
            <a:lvl2pPr>
              <a:defRPr sz="2400"/>
            </a:lvl2pPr>
          </a:lstStyle>
          <a:p>
            <a:pPr lvl="0"/>
            <a:r>
              <a:rPr lang="en-US" dirty="0"/>
              <a:t>Click to edit Master text styles</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1970177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199" y="1216055"/>
            <a:ext cx="4186287" cy="4685122"/>
          </a:xfrm>
        </p:spPr>
        <p:txBody>
          <a:bodyPr/>
          <a:lstStyle>
            <a:lvl1pPr marL="0" indent="0">
              <a:buNone/>
              <a:defRPr sz="1800" b="1"/>
            </a:lvl1pPr>
          </a:lstStyle>
          <a:p>
            <a:pPr lvl="0"/>
            <a:r>
              <a:rPr lang="en-US" dirty="0"/>
              <a:t>Click to edit Master text styles</a:t>
            </a:r>
          </a:p>
          <a:p>
            <a:pPr lvl="1"/>
            <a:endParaRPr lang="en-US" dirty="0"/>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5498186" y="1216055"/>
            <a:ext cx="5882326" cy="4685122"/>
          </a:xfrm>
        </p:spPr>
        <p:txBody>
          <a:bodyPr/>
          <a:lstStyle>
            <a:lvl1pPr marL="0" indent="0">
              <a:buNone/>
              <a:defRPr sz="1800" b="1"/>
            </a:lvl1pPr>
          </a:lstStyle>
          <a:p>
            <a:pPr lvl="0"/>
            <a:r>
              <a:rPr lang="en-US" dirty="0"/>
              <a:t>Click to edit Master text styles</a:t>
            </a:r>
          </a:p>
          <a:p>
            <a:pPr lvl="1"/>
            <a:endParaRPr lang="en-US" dirty="0"/>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3346121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838199" y="136525"/>
            <a:ext cx="1101348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241497"/>
            <a:ext cx="5303520" cy="4685122"/>
          </a:xfrm>
        </p:spPr>
        <p:txBody>
          <a:bodyPr/>
          <a:lstStyle>
            <a:lvl1pPr marL="0" indent="0">
              <a:buNone/>
              <a:defRPr sz="1600"/>
            </a:lvl1pPr>
          </a:lstStyle>
          <a:p>
            <a:pPr lvl="0"/>
            <a:r>
              <a:rPr lang="en-US" dirty="0"/>
              <a:t>Click to edit Master text styles</a:t>
            </a:r>
          </a:p>
          <a:p>
            <a:pPr lvl="1"/>
            <a:endParaRPr lang="en-US" dirty="0"/>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542843" y="1241497"/>
            <a:ext cx="5104660" cy="4685122"/>
          </a:xfrm>
        </p:spPr>
        <p:txBody>
          <a:bodyPr/>
          <a:lstStyle>
            <a:lvl1pPr marL="0" indent="0">
              <a:buNone/>
              <a:defRPr sz="1600"/>
            </a:lvl1pPr>
          </a:lstStyle>
          <a:p>
            <a:pPr lvl="0"/>
            <a:r>
              <a:rPr lang="en-US" dirty="0"/>
              <a:t>Click to edit Master text styles</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7739707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A3179A-F49D-272C-72B3-ED26E08791FD}"/>
              </a:ext>
            </a:extLst>
          </p:cNvPr>
          <p:cNvSpPr>
            <a:spLocks noGrp="1"/>
          </p:cNvSpPr>
          <p:nvPr>
            <p:ph type="body" idx="1"/>
          </p:nvPr>
        </p:nvSpPr>
        <p:spPr>
          <a:xfrm>
            <a:off x="839788" y="134803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AE12E-57E2-87DA-29B9-5853403F35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C3AA59-A489-5B56-9D78-31C732A5D9E3}"/>
              </a:ext>
            </a:extLst>
          </p:cNvPr>
          <p:cNvSpPr>
            <a:spLocks noGrp="1"/>
          </p:cNvSpPr>
          <p:nvPr>
            <p:ph type="body" sz="quarter" idx="3"/>
          </p:nvPr>
        </p:nvSpPr>
        <p:spPr>
          <a:xfrm>
            <a:off x="6172200" y="134803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5A6B14-1E52-7BC0-6689-80E45CD65D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434B3D3-CC00-12D6-CD05-5E7AD9951D8F}"/>
              </a:ext>
            </a:extLst>
          </p:cNvPr>
          <p:cNvSpPr>
            <a:spLocks noGrp="1"/>
          </p:cNvSpPr>
          <p:nvPr>
            <p:ph type="ftr" sz="quarter" idx="11"/>
          </p:nvPr>
        </p:nvSpPr>
        <p:spPr/>
        <p:txBody>
          <a:bodyPr/>
          <a:lstStyle/>
          <a:p>
            <a:r>
              <a:rPr lang="en-US"/>
              <a:t>Connecticut State Department of Education • March 2026</a:t>
            </a:r>
          </a:p>
        </p:txBody>
      </p:sp>
      <p:sp>
        <p:nvSpPr>
          <p:cNvPr id="10" name="Title 1">
            <a:extLst>
              <a:ext uri="{FF2B5EF4-FFF2-40B4-BE49-F238E27FC236}">
                <a16:creationId xmlns:a16="http://schemas.microsoft.com/office/drawing/2014/main" id="{A979295B-030F-E6EE-27B6-EA6B8B57892A}"/>
              </a:ext>
            </a:extLst>
          </p:cNvPr>
          <p:cNvSpPr>
            <a:spLocks noGrp="1"/>
          </p:cNvSpPr>
          <p:nvPr>
            <p:ph type="title"/>
          </p:nvPr>
        </p:nvSpPr>
        <p:spPr>
          <a:xfrm>
            <a:off x="838200" y="136525"/>
            <a:ext cx="10515600" cy="702461"/>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668161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201" y="1331651"/>
            <a:ext cx="5459962" cy="3426780"/>
          </a:xfrm>
        </p:spPr>
        <p:txBody>
          <a:bodyPr anchor="t">
            <a:normAutofit/>
          </a:bodyPr>
          <a:lstStyle>
            <a:lvl1pPr>
              <a:defRPr sz="3200" b="1">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sp>
        <p:nvSpPr>
          <p:cNvPr id="6" name="Title 1">
            <a:extLst>
              <a:ext uri="{FF2B5EF4-FFF2-40B4-BE49-F238E27FC236}">
                <a16:creationId xmlns:a16="http://schemas.microsoft.com/office/drawing/2014/main" id="{86061124-52F5-82B2-F676-CFA9ADFBABB9}"/>
              </a:ext>
            </a:extLst>
          </p:cNvPr>
          <p:cNvSpPr txBox="1">
            <a:spLocks/>
          </p:cNvSpPr>
          <p:nvPr userDrawn="1"/>
        </p:nvSpPr>
        <p:spPr>
          <a:xfrm>
            <a:off x="838200" y="136525"/>
            <a:ext cx="10515600" cy="70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mj-cs"/>
              </a:defRPr>
            </a:lvl1pPr>
          </a:lstStyle>
          <a:p>
            <a:r>
              <a:rPr lang="en-US" dirty="0"/>
              <a:t>CSDE Resource</a:t>
            </a:r>
          </a:p>
        </p:txBody>
      </p:sp>
    </p:spTree>
    <p:extLst>
      <p:ext uri="{BB962C8B-B14F-4D97-AF65-F5344CB8AC3E}">
        <p14:creationId xmlns:p14="http://schemas.microsoft.com/office/powerpoint/2010/main" val="2729364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201" y="1331651"/>
            <a:ext cx="4213193" cy="3426780"/>
          </a:xfrm>
        </p:spPr>
        <p:txBody>
          <a:bodyPr anchor="t">
            <a:normAutofit/>
          </a:bodyPr>
          <a:lstStyle>
            <a:lvl1pPr>
              <a:defRPr sz="3200" b="1">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sp>
        <p:nvSpPr>
          <p:cNvPr id="6" name="Title 1">
            <a:extLst>
              <a:ext uri="{FF2B5EF4-FFF2-40B4-BE49-F238E27FC236}">
                <a16:creationId xmlns:a16="http://schemas.microsoft.com/office/drawing/2014/main" id="{86061124-52F5-82B2-F676-CFA9ADFBABB9}"/>
              </a:ext>
            </a:extLst>
          </p:cNvPr>
          <p:cNvSpPr txBox="1">
            <a:spLocks/>
          </p:cNvSpPr>
          <p:nvPr userDrawn="1"/>
        </p:nvSpPr>
        <p:spPr>
          <a:xfrm>
            <a:off x="838200" y="136525"/>
            <a:ext cx="10515600" cy="70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mj-cs"/>
              </a:defRPr>
            </a:lvl1pPr>
          </a:lstStyle>
          <a:p>
            <a:r>
              <a:rPr lang="en-US" dirty="0"/>
              <a:t>CSDE Webpage</a:t>
            </a:r>
          </a:p>
        </p:txBody>
      </p:sp>
    </p:spTree>
    <p:extLst>
      <p:ext uri="{BB962C8B-B14F-4D97-AF65-F5344CB8AC3E}">
        <p14:creationId xmlns:p14="http://schemas.microsoft.com/office/powerpoint/2010/main" val="1893405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201" y="1331651"/>
            <a:ext cx="4213193" cy="3426780"/>
          </a:xfrm>
        </p:spPr>
        <p:txBody>
          <a:bodyPr anchor="t">
            <a:normAutofit/>
          </a:bodyPr>
          <a:lstStyle>
            <a:lvl1pPr>
              <a:defRPr sz="3200" b="1">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sp>
        <p:nvSpPr>
          <p:cNvPr id="6" name="Title 1">
            <a:extLst>
              <a:ext uri="{FF2B5EF4-FFF2-40B4-BE49-F238E27FC236}">
                <a16:creationId xmlns:a16="http://schemas.microsoft.com/office/drawing/2014/main" id="{86061124-52F5-82B2-F676-CFA9ADFBABB9}"/>
              </a:ext>
            </a:extLst>
          </p:cNvPr>
          <p:cNvSpPr txBox="1">
            <a:spLocks/>
          </p:cNvSpPr>
          <p:nvPr userDrawn="1"/>
        </p:nvSpPr>
        <p:spPr>
          <a:xfrm>
            <a:off x="838200" y="136525"/>
            <a:ext cx="10515600" cy="70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mj-cs"/>
              </a:defRPr>
            </a:lvl1pPr>
          </a:lstStyle>
          <a:p>
            <a:r>
              <a:rPr lang="en-US" dirty="0"/>
              <a:t>CSDE Webpage</a:t>
            </a:r>
          </a:p>
        </p:txBody>
      </p:sp>
      <p:pic>
        <p:nvPicPr>
          <p:cNvPr id="3" name="Picture 2" descr="Screenshot of  &quot;Civil Rights for SFSP&quot; section of CSDE's Civil Rights for Child Nutrition Programs webpage">
            <a:extLst>
              <a:ext uri="{FF2B5EF4-FFF2-40B4-BE49-F238E27FC236}">
                <a16:creationId xmlns:a16="http://schemas.microsoft.com/office/drawing/2014/main" id="{A7A073DA-620E-1B4B-5B2F-B433E6D05A9E}"/>
              </a:ext>
            </a:extLst>
          </p:cNvPr>
          <p:cNvPicPr>
            <a:picLocks noChangeAspect="1"/>
          </p:cNvPicPr>
          <p:nvPr userDrawn="1"/>
        </p:nvPicPr>
        <p:blipFill>
          <a:blip r:embed="rId2"/>
          <a:stretch>
            <a:fillRect/>
          </a:stretch>
        </p:blipFill>
        <p:spPr>
          <a:xfrm>
            <a:off x="5767442" y="1438997"/>
            <a:ext cx="5990024" cy="4317186"/>
          </a:xfrm>
          <a:prstGeom prst="rect">
            <a:avLst/>
          </a:prstGeom>
        </p:spPr>
      </p:pic>
      <p:sp>
        <p:nvSpPr>
          <p:cNvPr id="4" name="Rectangle 3">
            <a:extLst>
              <a:ext uri="{FF2B5EF4-FFF2-40B4-BE49-F238E27FC236}">
                <a16:creationId xmlns:a16="http://schemas.microsoft.com/office/drawing/2014/main" id="{5532A6F1-6D5A-D52C-4310-09D357AB19C2}"/>
              </a:ext>
              <a:ext uri="{C183D7F6-B498-43B3-948B-1728B52AA6E4}">
                <adec:decorative xmlns:adec="http://schemas.microsoft.com/office/drawing/2017/decorative" val="1"/>
              </a:ext>
            </a:extLst>
          </p:cNvPr>
          <p:cNvSpPr/>
          <p:nvPr userDrawn="1"/>
        </p:nvSpPr>
        <p:spPr>
          <a:xfrm>
            <a:off x="5858475" y="3146504"/>
            <a:ext cx="1828800" cy="246888"/>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209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201" y="1331651"/>
            <a:ext cx="4213193" cy="3426780"/>
          </a:xfrm>
        </p:spPr>
        <p:txBody>
          <a:bodyPr anchor="t">
            <a:normAutofit/>
          </a:bodyPr>
          <a:lstStyle>
            <a:lvl1pPr>
              <a:defRPr sz="3200" b="1">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sp>
        <p:nvSpPr>
          <p:cNvPr id="6" name="Title 1">
            <a:extLst>
              <a:ext uri="{FF2B5EF4-FFF2-40B4-BE49-F238E27FC236}">
                <a16:creationId xmlns:a16="http://schemas.microsoft.com/office/drawing/2014/main" id="{86061124-52F5-82B2-F676-CFA9ADFBABB9}"/>
              </a:ext>
            </a:extLst>
          </p:cNvPr>
          <p:cNvSpPr txBox="1">
            <a:spLocks/>
          </p:cNvSpPr>
          <p:nvPr userDrawn="1"/>
        </p:nvSpPr>
        <p:spPr>
          <a:xfrm>
            <a:off x="838200" y="136525"/>
            <a:ext cx="10515600" cy="70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mj-cs"/>
              </a:defRPr>
            </a:lvl1pPr>
          </a:lstStyle>
          <a:p>
            <a:r>
              <a:rPr lang="en-US" dirty="0"/>
              <a:t>USDA Resource</a:t>
            </a:r>
          </a:p>
        </p:txBody>
      </p:sp>
    </p:spTree>
    <p:extLst>
      <p:ext uri="{BB962C8B-B14F-4D97-AF65-F5344CB8AC3E}">
        <p14:creationId xmlns:p14="http://schemas.microsoft.com/office/powerpoint/2010/main" val="1566067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pic>
        <p:nvPicPr>
          <p:cNvPr id="4" name="Graphic 3" descr="Chat with solid fill">
            <a:extLst>
              <a:ext uri="{FF2B5EF4-FFF2-40B4-BE49-F238E27FC236}">
                <a16:creationId xmlns:a16="http://schemas.microsoft.com/office/drawing/2014/main" id="{BBE32380-5284-CA18-B02B-C4E6A022A7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05675" y="715160"/>
            <a:ext cx="4509351" cy="4509351"/>
          </a:xfrm>
          <a:prstGeom prst="rect">
            <a:avLst/>
          </a:prstGeom>
        </p:spPr>
      </p:pic>
    </p:spTree>
    <p:extLst>
      <p:ext uri="{BB962C8B-B14F-4D97-AF65-F5344CB8AC3E}">
        <p14:creationId xmlns:p14="http://schemas.microsoft.com/office/powerpoint/2010/main" val="6543087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4FFFE-A822-EBCF-5E82-CD5362C9E4E8}"/>
              </a:ext>
            </a:extLst>
          </p:cNvPr>
          <p:cNvSpPr>
            <a:spLocks noGrp="1"/>
          </p:cNvSpPr>
          <p:nvPr>
            <p:ph type="title"/>
          </p:nvPr>
        </p:nvSpPr>
        <p:spPr/>
        <p:txBody>
          <a:bodyPr/>
          <a:lstStyle>
            <a:lvl1pPr>
              <a:defRPr b="1"/>
            </a:lvl1pPr>
          </a:lstStyle>
          <a:p>
            <a:r>
              <a:rPr lang="en-US" dirty="0"/>
              <a:t>Click to edit Master title style</a:t>
            </a:r>
          </a:p>
        </p:txBody>
      </p:sp>
      <p:sp>
        <p:nvSpPr>
          <p:cNvPr id="4" name="Footer Placeholder 3">
            <a:extLst>
              <a:ext uri="{FF2B5EF4-FFF2-40B4-BE49-F238E27FC236}">
                <a16:creationId xmlns:a16="http://schemas.microsoft.com/office/drawing/2014/main" id="{10ADEFE3-DC9D-0EE5-818E-DF9E31048FA1}"/>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1175500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p:txBody>
          <a:bodyPr/>
          <a:lstStyle>
            <a:lvl1pPr marL="0" indent="0">
              <a:buNone/>
              <a:defRPr sz="2000"/>
            </a:lvl1pPr>
          </a:lstStyle>
          <a:p>
            <a:pPr lvl="0"/>
            <a:r>
              <a:rPr lang="en-US" dirty="0"/>
              <a:t>Click to edit Master text styles</a:t>
            </a:r>
          </a:p>
          <a:p>
            <a:pPr lvl="1"/>
            <a:endParaRPr lang="en-US" dirty="0"/>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3057275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21C89A8-B530-5255-969D-10292E03B56F}"/>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4150785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2657718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7099170"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2818603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703243"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pic>
        <p:nvPicPr>
          <p:cNvPr id="4" name="Picture 3" descr="A group of children siting at a table eating their school lunch&#10;&#10;">
            <a:extLst>
              <a:ext uri="{FF2B5EF4-FFF2-40B4-BE49-F238E27FC236}">
                <a16:creationId xmlns:a16="http://schemas.microsoft.com/office/drawing/2014/main" id="{427D0C54-71A1-6D82-40B7-CA6988BA92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86" t="21677" r="7245"/>
          <a:stretch/>
        </p:blipFill>
        <p:spPr>
          <a:xfrm>
            <a:off x="8120292" y="964327"/>
            <a:ext cx="4064806" cy="5385816"/>
          </a:xfrm>
          <a:prstGeom prst="rect">
            <a:avLst/>
          </a:prstGeom>
        </p:spPr>
      </p:pic>
    </p:spTree>
    <p:extLst>
      <p:ext uri="{BB962C8B-B14F-4D97-AF65-F5344CB8AC3E}">
        <p14:creationId xmlns:p14="http://schemas.microsoft.com/office/powerpoint/2010/main" val="833124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458339"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pic>
        <p:nvPicPr>
          <p:cNvPr id="6" name="Picture 5" descr="Children sitting at a picnic table enjoying their Summer Meals ">
            <a:extLst>
              <a:ext uri="{FF2B5EF4-FFF2-40B4-BE49-F238E27FC236}">
                <a16:creationId xmlns:a16="http://schemas.microsoft.com/office/drawing/2014/main" id="{64828582-C427-BDD5-F9EB-2106F81E7A3E}"/>
              </a:ext>
            </a:extLst>
          </p:cNvPr>
          <p:cNvPicPr>
            <a:picLocks noChangeAspect="1"/>
          </p:cNvPicPr>
          <p:nvPr userDrawn="1"/>
        </p:nvPicPr>
        <p:blipFill>
          <a:blip r:embed="rId2">
            <a:extLst>
              <a:ext uri="{28A0092B-C50C-407E-A947-70E740481C1C}">
                <a14:useLocalDpi xmlns:a14="http://schemas.microsoft.com/office/drawing/2010/main" val="0"/>
              </a:ext>
            </a:extLst>
          </a:blip>
          <a:srcRect t="19519"/>
          <a:stretch/>
        </p:blipFill>
        <p:spPr>
          <a:xfrm>
            <a:off x="7727501" y="955406"/>
            <a:ext cx="4456933" cy="5385816"/>
          </a:xfrm>
          <a:prstGeom prst="rect">
            <a:avLst/>
          </a:prstGeom>
        </p:spPr>
      </p:pic>
    </p:spTree>
    <p:extLst>
      <p:ext uri="{BB962C8B-B14F-4D97-AF65-F5344CB8AC3E}">
        <p14:creationId xmlns:p14="http://schemas.microsoft.com/office/powerpoint/2010/main" val="302532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4582886"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72208652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3A"/>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FBF289-6730-2C4B-18E9-E3F8F9BE7C50}"/>
              </a:ext>
            </a:extLst>
          </p:cNvPr>
          <p:cNvSpPr/>
          <p:nvPr userDrawn="1"/>
        </p:nvSpPr>
        <p:spPr>
          <a:xfrm>
            <a:off x="1" y="6400800"/>
            <a:ext cx="12192001" cy="457200"/>
          </a:xfrm>
          <a:prstGeom prst="rect">
            <a:avLst/>
          </a:prstGeom>
          <a:solidFill>
            <a:srgbClr val="163E6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2746880D-9C91-EE80-3582-66356B770A3F}"/>
              </a:ext>
            </a:extLst>
          </p:cNvPr>
          <p:cNvSpPr/>
          <p:nvPr userDrawn="1"/>
        </p:nvSpPr>
        <p:spPr>
          <a:xfrm>
            <a:off x="1" y="6334316"/>
            <a:ext cx="12192001" cy="6599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Rectangle 6">
            <a:extLst>
              <a:ext uri="{FF2B5EF4-FFF2-40B4-BE49-F238E27FC236}">
                <a16:creationId xmlns:a16="http://schemas.microsoft.com/office/drawing/2014/main" id="{EED5F2F9-BB84-5F05-2D75-6012997AA8CA}"/>
              </a:ext>
            </a:extLst>
          </p:cNvPr>
          <p:cNvSpPr/>
          <p:nvPr userDrawn="1"/>
        </p:nvSpPr>
        <p:spPr>
          <a:xfrm>
            <a:off x="0" y="0"/>
            <a:ext cx="12192000" cy="954899"/>
          </a:xfrm>
          <a:prstGeom prst="rect">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Placeholder 1">
            <a:extLst>
              <a:ext uri="{FF2B5EF4-FFF2-40B4-BE49-F238E27FC236}">
                <a16:creationId xmlns:a16="http://schemas.microsoft.com/office/drawing/2014/main" id="{6428C6C7-5107-E083-7D31-FAB9E5326D21}"/>
              </a:ext>
            </a:extLst>
          </p:cNvPr>
          <p:cNvSpPr>
            <a:spLocks noGrp="1"/>
          </p:cNvSpPr>
          <p:nvPr>
            <p:ph type="title"/>
          </p:nvPr>
        </p:nvSpPr>
        <p:spPr>
          <a:xfrm>
            <a:off x="838200" y="136525"/>
            <a:ext cx="10515600" cy="7024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7FC7C1-1C93-A16B-EBF7-C19458DDF630}"/>
              </a:ext>
            </a:extLst>
          </p:cNvPr>
          <p:cNvSpPr>
            <a:spLocks noGrp="1"/>
          </p:cNvSpPr>
          <p:nvPr>
            <p:ph type="body" idx="1"/>
          </p:nvPr>
        </p:nvSpPr>
        <p:spPr>
          <a:xfrm>
            <a:off x="838200" y="1348033"/>
            <a:ext cx="10515600" cy="48289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5547D0F-D0FF-CED9-DC2F-F469CD971CBE}"/>
              </a:ext>
            </a:extLst>
          </p:cNvPr>
          <p:cNvSpPr>
            <a:spLocks noGrp="1"/>
          </p:cNvSpPr>
          <p:nvPr>
            <p:ph type="ftr" sz="quarter" idx="3"/>
          </p:nvPr>
        </p:nvSpPr>
        <p:spPr>
          <a:xfrm>
            <a:off x="2875175" y="6466787"/>
            <a:ext cx="5882326" cy="254687"/>
          </a:xfrm>
          <a:prstGeom prst="rect">
            <a:avLst/>
          </a:prstGeom>
        </p:spPr>
        <p:txBody>
          <a:bodyPr vert="horz" lIns="91440" tIns="45720" rIns="91440" bIns="45720" rtlCol="0" anchor="ctr"/>
          <a:lstStyle>
            <a:lvl1pPr algn="ctr">
              <a:defRPr sz="1200">
                <a:solidFill>
                  <a:schemeClr val="bg1"/>
                </a:solidFill>
                <a:latin typeface="Calibri" panose="020F0502020204030204" pitchFamily="34" charset="0"/>
              </a:defRPr>
            </a:lvl1pPr>
          </a:lstStyle>
          <a:p>
            <a:r>
              <a:rPr lang="en-US"/>
              <a:t>Connecticut State Department of Education • March 2026</a:t>
            </a:r>
            <a:endParaRPr lang="en-US" dirty="0"/>
          </a:p>
        </p:txBody>
      </p:sp>
    </p:spTree>
    <p:extLst>
      <p:ext uri="{BB962C8B-B14F-4D97-AF65-F5344CB8AC3E}">
        <p14:creationId xmlns:p14="http://schemas.microsoft.com/office/powerpoint/2010/main" val="21920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50" r:id="rId3"/>
    <p:sldLayoutId id="2147483688" r:id="rId4"/>
    <p:sldLayoutId id="2147483684" r:id="rId5"/>
    <p:sldLayoutId id="2147483662" r:id="rId6"/>
    <p:sldLayoutId id="2147483663" r:id="rId7"/>
    <p:sldLayoutId id="2147483691" r:id="rId8"/>
    <p:sldLayoutId id="2147483689" r:id="rId9"/>
    <p:sldLayoutId id="2147483693" r:id="rId10"/>
    <p:sldLayoutId id="2147483686" r:id="rId11"/>
    <p:sldLayoutId id="2147483665" r:id="rId12"/>
    <p:sldLayoutId id="2147483671" r:id="rId13"/>
    <p:sldLayoutId id="2147483666" r:id="rId14"/>
    <p:sldLayoutId id="2147483690" r:id="rId15"/>
    <p:sldLayoutId id="2147483678" r:id="rId16"/>
    <p:sldLayoutId id="2147483682" r:id="rId17"/>
    <p:sldLayoutId id="2147483677" r:id="rId18"/>
    <p:sldLayoutId id="2147483667" r:id="rId19"/>
    <p:sldLayoutId id="2147483664" r:id="rId20"/>
    <p:sldLayoutId id="2147483679" r:id="rId21"/>
    <p:sldLayoutId id="2147483669" r:id="rId22"/>
    <p:sldLayoutId id="2147483672" r:id="rId23"/>
    <p:sldLayoutId id="2147483675" r:id="rId24"/>
    <p:sldLayoutId id="2147483673" r:id="rId25"/>
    <p:sldLayoutId id="2147483676" r:id="rId26"/>
    <p:sldLayoutId id="2147483670" r:id="rId27"/>
    <p:sldLayoutId id="2147483652" r:id="rId28"/>
    <p:sldLayoutId id="2147483694" r:id="rId29"/>
    <p:sldLayoutId id="2147483695" r:id="rId30"/>
    <p:sldLayoutId id="2147483674" r:id="rId31"/>
    <p:sldLayoutId id="2147483687" r:id="rId32"/>
    <p:sldLayoutId id="2147483668" r:id="rId33"/>
    <p:sldLayoutId id="2147483681" r:id="rId34"/>
    <p:sldLayoutId id="2147483653" r:id="rId35"/>
    <p:sldLayoutId id="2147483683" r:id="rId36"/>
    <p:sldLayoutId id="2147483685" r:id="rId37"/>
    <p:sldLayoutId id="2147483696" r:id="rId38"/>
    <p:sldLayoutId id="2147483692" r:id="rId39"/>
    <p:sldLayoutId id="2147483654" r:id="rId40"/>
    <p:sldLayoutId id="2147483680" r:id="rId41"/>
    <p:sldLayoutId id="2147483655" r:id="rId42"/>
  </p:sldLayoutIdLst>
  <p:hf sldNum="0" hdr="0" dt="0"/>
  <p:txStyles>
    <p:titleStyle>
      <a:lvl1pPr algn="l" defTabSz="914400" rtl="0" eaLnBrk="1" latinLnBrk="0" hangingPunct="1">
        <a:lnSpc>
          <a:spcPct val="90000"/>
        </a:lnSpc>
        <a:spcBef>
          <a:spcPct val="0"/>
        </a:spcBef>
        <a:buNone/>
        <a:defRPr sz="3800" b="1" kern="1200">
          <a:solidFill>
            <a:schemeClr val="bg1"/>
          </a:solidFill>
          <a:latin typeface="Calibri" panose="020F0502020204030204" pitchFamily="34" charset="0"/>
          <a:ea typeface="+mj-ea"/>
          <a:cs typeface="+mj-cs"/>
        </a:defRPr>
      </a:lvl1pPr>
    </p:titleStyle>
    <p:body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3200" b="0"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800" b="0"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hyperlink" Target="https://www.usda.gov/sites/default/files/documents/ad-475a.pdf" TargetMode="Externa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program.intake@usda.gov" TargetMode="External"/><Relationship Id="rId2" Type="http://schemas.openxmlformats.org/officeDocument/2006/relationships/hyperlink" Target="https://www.usda.gov/sites/default/files/documents/ad-3027.pdf" TargetMode="Externa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fns.usda.gov/cn/Race-and-Ethnicity-Data-Policy-Rescission" TargetMode="External"/><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portal.ct.gov/sde/nutrition/civil-rights-for-child-nutrition-programs/civil-rights-for-sfsp" TargetMode="Externa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portal.ct.gov/sde/nutrition/civil-rights-for-child-nutrition-programs/civil-rights-for-sfsp" TargetMode="Externa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portal.ct.gov/-/media/sde/nutrition/sfsp/records_retention_sfsp.pdf" TargetMode="Externa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hyperlink" Target="https://portal.ct.gov/-/media/sde/nutrition/civilrights/civil_rights_sfsp_complaint_procedures.pdf" TargetMode="Externa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image" Target="../media/image34.jp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www.usda.gov/sites/default/files/documents/ad-3027s.pdf" TargetMode="Externa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hyperlink" Target="https://portal.ct.gov/-/media/sde/nutrition/nslp/forms/freered/taglines_providing_meaningful_access_cnps.pdf" TargetMode="External"/><Relationship Id="rId2" Type="http://schemas.openxmlformats.org/officeDocument/2006/relationships/image" Target="../media/image36.jpg"/><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portal.ct.gov/sde/english-learners/english-learner-multilingual-learner" TargetMode="Externa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hyperlink" Target="https://www.lep.gov/" TargetMode="External"/><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hyperlink" Target="https://portal.ct.gov/-/media/sde/nutrition/sfsp/mealpattern/meal_modification_guidance_sfsp.pdf" TargetMode="External"/><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41.jpg"/></Relationships>
</file>

<file path=ppt/slides/_rels/slide78.xml.rels><?xml version="1.0" encoding="UTF-8" standalone="yes"?>
<Relationships xmlns="http://schemas.openxmlformats.org/package/2006/relationships"><Relationship Id="rId3" Type="http://schemas.openxmlformats.org/officeDocument/2006/relationships/hyperlink" Target="https://fns-prod.azureedge.us/sites/default/files/cacfp/CACFP14-2017_SFSP10-2017os.pdf" TargetMode="External"/><Relationship Id="rId2" Type="http://schemas.openxmlformats.org/officeDocument/2006/relationships/image" Target="../media/image42.jpg"/><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portal.ct.gov/sde/nutrition/summer-food-service-program/meal-patterns#MealModifications" TargetMode="Externa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hyperlink" Target="https://www.fns.usda.gov/fns-instruction-113-1" TargetMode="External"/><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s://www.fns.usda.gov/fns-instruction-113-1" TargetMode="External"/><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2" Type="http://schemas.openxmlformats.org/officeDocument/2006/relationships/hyperlink" Target="https://portal.ct.gov/sde/nutrition/civil-rights-for-child-nutrition-programs/civil-rights-for-sfsp" TargetMode="Externa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hyperlink" Target="https://portal.ct.gov/sde/nutrition/summer-food-service-program/apply#TrainingCertification"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ttps://portal.ct.gov/-/media/sde/nutrition/civilrights/civil_rights_sfsp_requirements.pdf" TargetMode="External"/><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2" Type="http://schemas.openxmlformats.org/officeDocument/2006/relationships/hyperlink" Target="https://portal.ct.gov/sde/nutrition/civil-rights-for-child-nutrition-programs/civil-rights-for-sfsp" TargetMode="External"/><Relationship Id="rId1" Type="http://schemas.openxmlformats.org/officeDocument/2006/relationships/slideLayout" Target="../slideLayouts/slideLayout3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portal.ct.gov/-/media/sde/nutrition/cnstaff/county_assign_summer_meals.pdf"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7.jpg"/></Relationships>
</file>

<file path=ppt/slides/_rels/slide96.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hyperlink" Target="mailto:program.intake@usda.gov"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notesSlide" Target="../notesSlides/notesSlide5.xml"/><Relationship Id="rId1" Type="http://schemas.openxmlformats.org/officeDocument/2006/relationships/slideLayout" Target="../slideLayouts/slideLayout41.xml"/><Relationship Id="rId5" Type="http://schemas.openxmlformats.org/officeDocument/2006/relationships/hyperlink" Target="mailto:louis.todisco@ct.gov" TargetMode="External"/><Relationship Id="rId4" Type="http://schemas.openxmlformats.org/officeDocument/2006/relationships/hyperlink" Target="mailto:program.intake@usd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1CA069-9C56-E5C9-84FF-477900401933}"/>
              </a:ext>
            </a:extLst>
          </p:cNvPr>
          <p:cNvSpPr>
            <a:spLocks noGrp="1"/>
          </p:cNvSpPr>
          <p:nvPr>
            <p:ph type="ctrTitle"/>
          </p:nvPr>
        </p:nvSpPr>
        <p:spPr/>
        <p:txBody>
          <a:bodyPr/>
          <a:lstStyle/>
          <a:p>
            <a:r>
              <a:rPr lang="en-US" dirty="0"/>
              <a:t>Civil Rights</a:t>
            </a:r>
          </a:p>
        </p:txBody>
      </p:sp>
      <p:sp>
        <p:nvSpPr>
          <p:cNvPr id="5" name="Subtitle 4">
            <a:extLst>
              <a:ext uri="{FF2B5EF4-FFF2-40B4-BE49-F238E27FC236}">
                <a16:creationId xmlns:a16="http://schemas.microsoft.com/office/drawing/2014/main" id="{7839560C-8633-40A5-9960-D4AE4BA8081F}"/>
              </a:ext>
            </a:extLst>
          </p:cNvPr>
          <p:cNvSpPr>
            <a:spLocks noGrp="1"/>
          </p:cNvSpPr>
          <p:nvPr>
            <p:ph type="subTitle" idx="1"/>
          </p:nvPr>
        </p:nvSpPr>
        <p:spPr/>
        <p:txBody>
          <a:bodyPr/>
          <a:lstStyle/>
          <a:p>
            <a:pPr>
              <a:lnSpc>
                <a:spcPct val="120000"/>
              </a:lnSpc>
            </a:pPr>
            <a:r>
              <a:rPr lang="en-US" dirty="0"/>
              <a:t>Your Responsibilities in the </a:t>
            </a:r>
            <a:br>
              <a:rPr lang="en-US" dirty="0"/>
            </a:br>
            <a:r>
              <a:rPr lang="en-US" dirty="0"/>
              <a:t>Summer Meal Programs</a:t>
            </a:r>
          </a:p>
          <a:p>
            <a:pPr>
              <a:lnSpc>
                <a:spcPct val="120000"/>
              </a:lnSpc>
            </a:pPr>
            <a:r>
              <a:rPr lang="en-US" sz="3200" dirty="0">
                <a:solidFill>
                  <a:schemeClr val="bg1"/>
                </a:solidFill>
              </a:rPr>
              <a:t>Summer 2026</a:t>
            </a:r>
          </a:p>
        </p:txBody>
      </p:sp>
      <p:sp>
        <p:nvSpPr>
          <p:cNvPr id="7" name="Footer Placeholder 6">
            <a:extLst>
              <a:ext uri="{FF2B5EF4-FFF2-40B4-BE49-F238E27FC236}">
                <a16:creationId xmlns:a16="http://schemas.microsoft.com/office/drawing/2014/main" id="{FA917B8E-1F58-77CF-FD43-BEAA1056B24C}"/>
              </a:ext>
            </a:extLst>
          </p:cNvPr>
          <p:cNvSpPr>
            <a:spLocks noGrp="1"/>
          </p:cNvSpPr>
          <p:nvPr>
            <p:ph type="ftr" sz="quarter" idx="11"/>
          </p:nvPr>
        </p:nvSpPr>
        <p:spPr/>
        <p:txBody>
          <a:bodyPr/>
          <a:lstStyle/>
          <a:p>
            <a:r>
              <a:rPr lang="en-US"/>
              <a:t>Connecticut State Department of Education • March 2026</a:t>
            </a:r>
            <a:endParaRPr lang="en-US" dirty="0"/>
          </a:p>
        </p:txBody>
      </p:sp>
      <p:sp>
        <p:nvSpPr>
          <p:cNvPr id="14" name="TextBox 13">
            <a:extLst>
              <a:ext uri="{FF2B5EF4-FFF2-40B4-BE49-F238E27FC236}">
                <a16:creationId xmlns:a16="http://schemas.microsoft.com/office/drawing/2014/main" id="{ECD9499F-84BC-CB65-24C1-791666C1AB48}"/>
              </a:ext>
            </a:extLst>
          </p:cNvPr>
          <p:cNvSpPr txBox="1"/>
          <p:nvPr/>
        </p:nvSpPr>
        <p:spPr>
          <a:xfrm>
            <a:off x="2481067" y="5619670"/>
            <a:ext cx="5175685" cy="569515"/>
          </a:xfrm>
          <a:prstGeom prst="rect">
            <a:avLst/>
          </a:prstGeom>
          <a:noFill/>
        </p:spPr>
        <p:txBody>
          <a:bodyPr wrap="square">
            <a:spAutoFit/>
          </a:bodyPr>
          <a:lstStyle/>
          <a:p>
            <a:pPr>
              <a:lnSpc>
                <a:spcPct val="114000"/>
              </a:lnSpc>
            </a:pP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Connecticut State Department of Education</a:t>
            </a:r>
          </a:p>
          <a:p>
            <a:pPr>
              <a:lnSpc>
                <a:spcPct val="114000"/>
              </a:lnSpc>
              <a:tabLst>
                <a:tab pos="4967288" algn="l"/>
                <a:tab pos="8113713" algn="r"/>
              </a:tabLst>
            </a:pP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Bureau of Child Nutrition Programs		</a:t>
            </a:r>
          </a:p>
        </p:txBody>
      </p:sp>
    </p:spTree>
    <p:extLst>
      <p:ext uri="{BB962C8B-B14F-4D97-AF65-F5344CB8AC3E}">
        <p14:creationId xmlns:p14="http://schemas.microsoft.com/office/powerpoint/2010/main" val="1595840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E30AD-1C8E-075F-06DF-C052AED7FE82}"/>
              </a:ext>
            </a:extLst>
          </p:cNvPr>
          <p:cNvSpPr>
            <a:spLocks noGrp="1"/>
          </p:cNvSpPr>
          <p:nvPr>
            <p:ph type="title"/>
          </p:nvPr>
        </p:nvSpPr>
        <p:spPr/>
        <p:txBody>
          <a:bodyPr/>
          <a:lstStyle/>
          <a:p>
            <a:r>
              <a:rPr lang="en-US" altLang="en-US" dirty="0"/>
              <a:t>Purpose of Civil Rights</a:t>
            </a:r>
            <a:endParaRPr lang="en-US" dirty="0"/>
          </a:p>
        </p:txBody>
      </p:sp>
      <p:sp>
        <p:nvSpPr>
          <p:cNvPr id="5" name="Content Placeholder 4">
            <a:extLst>
              <a:ext uri="{FF2B5EF4-FFF2-40B4-BE49-F238E27FC236}">
                <a16:creationId xmlns:a16="http://schemas.microsoft.com/office/drawing/2014/main" id="{6296D9F9-5E69-F55E-B882-1CC1F0E21478}"/>
              </a:ext>
            </a:extLst>
          </p:cNvPr>
          <p:cNvSpPr>
            <a:spLocks noGrp="1"/>
          </p:cNvSpPr>
          <p:nvPr>
            <p:ph idx="1"/>
          </p:nvPr>
        </p:nvSpPr>
        <p:spPr/>
        <p:txBody>
          <a:bodyPr/>
          <a:lstStyle/>
          <a:p>
            <a:r>
              <a:rPr lang="en-US" dirty="0"/>
              <a:t>Equal opportunity to participate in and access benefits and services</a:t>
            </a:r>
          </a:p>
          <a:p>
            <a:endParaRPr lang="en-US" dirty="0"/>
          </a:p>
        </p:txBody>
      </p:sp>
      <p:sp>
        <p:nvSpPr>
          <p:cNvPr id="4" name="Footer Placeholder 3">
            <a:extLst>
              <a:ext uri="{FF2B5EF4-FFF2-40B4-BE49-F238E27FC236}">
                <a16:creationId xmlns:a16="http://schemas.microsoft.com/office/drawing/2014/main" id="{C23DE7FF-B736-0860-E752-5A26FEBCA331}"/>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873552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34F11-83CB-2DF4-3FFC-77E8E4BAE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B1037E-0814-B118-0726-E27EF16C2505}"/>
              </a:ext>
            </a:extLst>
          </p:cNvPr>
          <p:cNvSpPr>
            <a:spLocks noGrp="1"/>
          </p:cNvSpPr>
          <p:nvPr>
            <p:ph type="title"/>
          </p:nvPr>
        </p:nvSpPr>
        <p:spPr/>
        <p:txBody>
          <a:bodyPr/>
          <a:lstStyle/>
          <a:p>
            <a:r>
              <a:rPr lang="en-US" altLang="en-US" dirty="0"/>
              <a:t>Civil Rights Goals</a:t>
            </a:r>
            <a:endParaRPr lang="en-US" dirty="0"/>
          </a:p>
        </p:txBody>
      </p:sp>
      <p:sp>
        <p:nvSpPr>
          <p:cNvPr id="5" name="Content Placeholder 4">
            <a:extLst>
              <a:ext uri="{FF2B5EF4-FFF2-40B4-BE49-F238E27FC236}">
                <a16:creationId xmlns:a16="http://schemas.microsoft.com/office/drawing/2014/main" id="{1FA2F8B6-1115-8DDD-DD6C-7C8BEF32DE6E}"/>
              </a:ext>
            </a:extLst>
          </p:cNvPr>
          <p:cNvSpPr>
            <a:spLocks noGrp="1"/>
          </p:cNvSpPr>
          <p:nvPr>
            <p:ph idx="1"/>
          </p:nvPr>
        </p:nvSpPr>
        <p:spPr/>
        <p:txBody>
          <a:bodyPr/>
          <a:lstStyle/>
          <a:p>
            <a:r>
              <a:rPr lang="en-US" dirty="0"/>
              <a:t>Eliminate barriers that prevent or deter people from receiving benefits of a government sponsored/funded program</a:t>
            </a:r>
          </a:p>
          <a:p>
            <a:r>
              <a:rPr lang="en-US" dirty="0"/>
              <a:t>Provide equal treatment in the delivery of programs and services to all applicants, participants and beneficiaries of a federal program</a:t>
            </a:r>
          </a:p>
          <a:p>
            <a:endParaRPr lang="en-US" dirty="0"/>
          </a:p>
        </p:txBody>
      </p:sp>
      <p:sp>
        <p:nvSpPr>
          <p:cNvPr id="4" name="Footer Placeholder 3">
            <a:extLst>
              <a:ext uri="{FF2B5EF4-FFF2-40B4-BE49-F238E27FC236}">
                <a16:creationId xmlns:a16="http://schemas.microsoft.com/office/drawing/2014/main" id="{E478C7EE-18D8-697F-7420-9228507A5083}"/>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4222412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86FF63-B490-7441-897D-6DE229A7DDEB}"/>
              </a:ext>
            </a:extLst>
          </p:cNvPr>
          <p:cNvSpPr>
            <a:spLocks noGrp="1"/>
          </p:cNvSpPr>
          <p:nvPr>
            <p:ph type="title"/>
          </p:nvPr>
        </p:nvSpPr>
        <p:spPr/>
        <p:txBody>
          <a:bodyPr/>
          <a:lstStyle/>
          <a:p>
            <a:r>
              <a:rPr lang="en-US" dirty="0"/>
              <a:t>Protected Classes</a:t>
            </a:r>
          </a:p>
        </p:txBody>
      </p:sp>
      <p:sp>
        <p:nvSpPr>
          <p:cNvPr id="4" name="Footer Placeholder 3">
            <a:extLst>
              <a:ext uri="{FF2B5EF4-FFF2-40B4-BE49-F238E27FC236}">
                <a16:creationId xmlns:a16="http://schemas.microsoft.com/office/drawing/2014/main" id="{A7AB30FC-61BB-883E-DE81-88731C05AC0B}"/>
              </a:ext>
            </a:extLst>
          </p:cNvPr>
          <p:cNvSpPr>
            <a:spLocks noGrp="1"/>
          </p:cNvSpPr>
          <p:nvPr>
            <p:ph type="ftr" sz="quarter" idx="10"/>
          </p:nvPr>
        </p:nvSpPr>
        <p:spPr/>
        <p:txBody>
          <a:bodyPr/>
          <a:lstStyle/>
          <a:p>
            <a:r>
              <a:rPr lang="en-US"/>
              <a:t>Connecticut State Department of Education • March 2026</a:t>
            </a:r>
          </a:p>
        </p:txBody>
      </p:sp>
    </p:spTree>
    <p:extLst>
      <p:ext uri="{BB962C8B-B14F-4D97-AF65-F5344CB8AC3E}">
        <p14:creationId xmlns:p14="http://schemas.microsoft.com/office/powerpoint/2010/main" val="783155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50C7D-96BB-BFAA-58A9-BB72B1BD1A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378059-7127-DA19-7D34-248A4523BEAE}"/>
              </a:ext>
            </a:extLst>
          </p:cNvPr>
          <p:cNvSpPr>
            <a:spLocks noGrp="1"/>
          </p:cNvSpPr>
          <p:nvPr>
            <p:ph type="title"/>
          </p:nvPr>
        </p:nvSpPr>
        <p:spPr/>
        <p:txBody>
          <a:bodyPr/>
          <a:lstStyle/>
          <a:p>
            <a:r>
              <a:rPr lang="en-US" dirty="0"/>
              <a:t>USDA Protected Classes</a:t>
            </a:r>
          </a:p>
        </p:txBody>
      </p:sp>
      <p:sp>
        <p:nvSpPr>
          <p:cNvPr id="9" name="Content Placeholder 8">
            <a:extLst>
              <a:ext uri="{FF2B5EF4-FFF2-40B4-BE49-F238E27FC236}">
                <a16:creationId xmlns:a16="http://schemas.microsoft.com/office/drawing/2014/main" id="{0E67945D-776D-959E-9EC3-CC77C6261541}"/>
              </a:ext>
            </a:extLst>
          </p:cNvPr>
          <p:cNvSpPr>
            <a:spLocks noGrp="1"/>
          </p:cNvSpPr>
          <p:nvPr>
            <p:ph sz="half" idx="1"/>
          </p:nvPr>
        </p:nvSpPr>
        <p:spPr/>
        <p:txBody>
          <a:bodyPr>
            <a:normAutofit/>
          </a:bodyPr>
          <a:lstStyle/>
          <a:p>
            <a:r>
              <a:rPr lang="en-US" dirty="0"/>
              <a:t>Race</a:t>
            </a:r>
          </a:p>
          <a:p>
            <a:r>
              <a:rPr lang="en-US" dirty="0"/>
              <a:t>Color</a:t>
            </a:r>
          </a:p>
          <a:p>
            <a:r>
              <a:rPr lang="en-US" dirty="0"/>
              <a:t>National origin</a:t>
            </a:r>
          </a:p>
          <a:p>
            <a:r>
              <a:rPr lang="en-US" dirty="0"/>
              <a:t>Sex (including gender identity and sexual orientation) </a:t>
            </a:r>
          </a:p>
          <a:p>
            <a:endParaRPr lang="en-US" dirty="0"/>
          </a:p>
        </p:txBody>
      </p:sp>
      <p:sp>
        <p:nvSpPr>
          <p:cNvPr id="10" name="Content Placeholder 9">
            <a:extLst>
              <a:ext uri="{FF2B5EF4-FFF2-40B4-BE49-F238E27FC236}">
                <a16:creationId xmlns:a16="http://schemas.microsoft.com/office/drawing/2014/main" id="{2833C639-4B50-708C-6CCD-AC1088DD5AAD}"/>
              </a:ext>
            </a:extLst>
          </p:cNvPr>
          <p:cNvSpPr>
            <a:spLocks noGrp="1"/>
          </p:cNvSpPr>
          <p:nvPr>
            <p:ph sz="half" idx="2"/>
          </p:nvPr>
        </p:nvSpPr>
        <p:spPr/>
        <p:txBody>
          <a:bodyPr/>
          <a:lstStyle/>
          <a:p>
            <a:r>
              <a:rPr lang="en-US" dirty="0"/>
              <a:t>Disability</a:t>
            </a:r>
          </a:p>
          <a:p>
            <a:r>
              <a:rPr lang="en-US" dirty="0"/>
              <a:t>Age</a:t>
            </a:r>
          </a:p>
          <a:p>
            <a:r>
              <a:rPr lang="en-US" dirty="0"/>
              <a:t>Reprisal or retaliation for </a:t>
            </a:r>
            <a:br>
              <a:rPr lang="en-US" dirty="0"/>
            </a:br>
            <a:r>
              <a:rPr lang="en-US" dirty="0"/>
              <a:t>prior civil rights activity</a:t>
            </a:r>
          </a:p>
          <a:p>
            <a:endParaRPr lang="en-US" dirty="0"/>
          </a:p>
        </p:txBody>
      </p:sp>
      <p:sp>
        <p:nvSpPr>
          <p:cNvPr id="4" name="Footer Placeholder 3">
            <a:extLst>
              <a:ext uri="{FF2B5EF4-FFF2-40B4-BE49-F238E27FC236}">
                <a16:creationId xmlns:a16="http://schemas.microsoft.com/office/drawing/2014/main" id="{8E1B1D4A-2CAD-73A5-155E-86DE6E002A9C}"/>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1998097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D94B5-8A38-A7FC-2C66-F01B6D4990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651D66-8B39-A7F4-41F2-2314FFE88B13}"/>
              </a:ext>
            </a:extLst>
          </p:cNvPr>
          <p:cNvSpPr>
            <a:spLocks noGrp="1"/>
          </p:cNvSpPr>
          <p:nvPr>
            <p:ph type="title"/>
          </p:nvPr>
        </p:nvSpPr>
        <p:spPr/>
        <p:txBody>
          <a:bodyPr/>
          <a:lstStyle/>
          <a:p>
            <a:r>
              <a:rPr lang="en-US" dirty="0"/>
              <a:t>CSDE Protected Classes Include All Federal Plus</a:t>
            </a:r>
          </a:p>
        </p:txBody>
      </p:sp>
      <p:sp>
        <p:nvSpPr>
          <p:cNvPr id="9" name="Content Placeholder 8">
            <a:extLst>
              <a:ext uri="{FF2B5EF4-FFF2-40B4-BE49-F238E27FC236}">
                <a16:creationId xmlns:a16="http://schemas.microsoft.com/office/drawing/2014/main" id="{C67E244F-DB04-6F86-98EA-8B6DC0B5B2B5}"/>
              </a:ext>
            </a:extLst>
          </p:cNvPr>
          <p:cNvSpPr>
            <a:spLocks noGrp="1"/>
          </p:cNvSpPr>
          <p:nvPr>
            <p:ph sz="half" idx="1"/>
          </p:nvPr>
        </p:nvSpPr>
        <p:spPr/>
        <p:txBody>
          <a:bodyPr>
            <a:noAutofit/>
          </a:bodyPr>
          <a:lstStyle/>
          <a:p>
            <a:r>
              <a:rPr lang="en-US" dirty="0"/>
              <a:t>Religious creed</a:t>
            </a:r>
          </a:p>
          <a:p>
            <a:r>
              <a:rPr lang="en-US" dirty="0"/>
              <a:t>Pregnancy</a:t>
            </a:r>
          </a:p>
          <a:p>
            <a:r>
              <a:rPr lang="en-US" dirty="0"/>
              <a:t>Workplace hazards to </a:t>
            </a:r>
            <a:br>
              <a:rPr lang="en-US" dirty="0"/>
            </a:br>
            <a:r>
              <a:rPr lang="en-US" dirty="0"/>
              <a:t>reproductive systems</a:t>
            </a:r>
          </a:p>
          <a:p>
            <a:r>
              <a:rPr lang="en-US" dirty="0"/>
              <a:t>Ancestry</a:t>
            </a:r>
          </a:p>
          <a:p>
            <a:r>
              <a:rPr lang="en-US" dirty="0"/>
              <a:t>Marital status</a:t>
            </a:r>
          </a:p>
          <a:p>
            <a:r>
              <a:rPr lang="en-US" dirty="0"/>
              <a:t>Gender expression</a:t>
            </a:r>
          </a:p>
          <a:p>
            <a:r>
              <a:rPr lang="en-US" dirty="0"/>
              <a:t>Genetic information</a:t>
            </a:r>
          </a:p>
          <a:p>
            <a:r>
              <a:rPr lang="en-US" dirty="0"/>
              <a:t>Retaliation for previously opposed discrimination or coercion</a:t>
            </a:r>
          </a:p>
          <a:p>
            <a:endParaRPr lang="en-US" dirty="0"/>
          </a:p>
          <a:p>
            <a:endParaRPr lang="en-US" dirty="0"/>
          </a:p>
        </p:txBody>
      </p:sp>
      <p:sp>
        <p:nvSpPr>
          <p:cNvPr id="10" name="Content Placeholder 9">
            <a:extLst>
              <a:ext uri="{FF2B5EF4-FFF2-40B4-BE49-F238E27FC236}">
                <a16:creationId xmlns:a16="http://schemas.microsoft.com/office/drawing/2014/main" id="{E602D389-B2C3-EBAA-4789-ADFAE8089CC4}"/>
              </a:ext>
            </a:extLst>
          </p:cNvPr>
          <p:cNvSpPr>
            <a:spLocks noGrp="1"/>
          </p:cNvSpPr>
          <p:nvPr>
            <p:ph sz="half" idx="2"/>
          </p:nvPr>
        </p:nvSpPr>
        <p:spPr/>
        <p:txBody>
          <a:bodyPr>
            <a:noAutofit/>
          </a:bodyPr>
          <a:lstStyle/>
          <a:p>
            <a:r>
              <a:rPr lang="en-US" dirty="0"/>
              <a:t>Intellectual disability</a:t>
            </a:r>
          </a:p>
          <a:p>
            <a:r>
              <a:rPr lang="en-US" dirty="0"/>
              <a:t>Learning disability</a:t>
            </a:r>
          </a:p>
          <a:p>
            <a:r>
              <a:rPr lang="en-US" dirty="0"/>
              <a:t>Physical disability</a:t>
            </a:r>
          </a:p>
          <a:p>
            <a:r>
              <a:rPr lang="en-US" dirty="0"/>
              <a:t>Mental disability</a:t>
            </a:r>
          </a:p>
          <a:p>
            <a:r>
              <a:rPr lang="en-US" dirty="0"/>
              <a:t>Military or Veteran status</a:t>
            </a:r>
          </a:p>
          <a:p>
            <a:r>
              <a:rPr lang="en-US" dirty="0"/>
              <a:t>Status as a victim of </a:t>
            </a:r>
            <a:br>
              <a:rPr lang="en-US" dirty="0"/>
            </a:br>
            <a:r>
              <a:rPr lang="en-US" dirty="0"/>
              <a:t>domestic violence</a:t>
            </a:r>
          </a:p>
          <a:p>
            <a:r>
              <a:rPr lang="en-US" dirty="0"/>
              <a:t>Criminal record in state employment</a:t>
            </a:r>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62B02A89-7591-EC17-291F-12C749FA735D}"/>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4071024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494F-9517-E8C1-33CD-68437780C00B}"/>
              </a:ext>
            </a:extLst>
          </p:cNvPr>
          <p:cNvSpPr>
            <a:spLocks noGrp="1"/>
          </p:cNvSpPr>
          <p:nvPr>
            <p:ph type="title"/>
          </p:nvPr>
        </p:nvSpPr>
        <p:spPr/>
        <p:txBody>
          <a:bodyPr/>
          <a:lstStyle/>
          <a:p>
            <a:r>
              <a:rPr lang="en-US" altLang="en-US" dirty="0"/>
              <a:t>Definition of Discrimination </a:t>
            </a:r>
            <a:endParaRPr lang="en-US" dirty="0"/>
          </a:p>
        </p:txBody>
      </p:sp>
      <p:sp>
        <p:nvSpPr>
          <p:cNvPr id="3" name="Content Placeholder 2">
            <a:extLst>
              <a:ext uri="{FF2B5EF4-FFF2-40B4-BE49-F238E27FC236}">
                <a16:creationId xmlns:a16="http://schemas.microsoft.com/office/drawing/2014/main" id="{2CB2562D-6F4A-6208-E0C5-444E724B0A2E}"/>
              </a:ext>
            </a:extLst>
          </p:cNvPr>
          <p:cNvSpPr>
            <a:spLocks noGrp="1"/>
          </p:cNvSpPr>
          <p:nvPr>
            <p:ph sz="half" idx="1"/>
          </p:nvPr>
        </p:nvSpPr>
        <p:spPr>
          <a:xfrm>
            <a:off x="838200" y="1348033"/>
            <a:ext cx="3848100" cy="4685122"/>
          </a:xfrm>
        </p:spPr>
        <p:txBody>
          <a:bodyPr/>
          <a:lstStyle/>
          <a:p>
            <a:pPr marL="0" indent="0">
              <a:buNone/>
            </a:pPr>
            <a:r>
              <a:rPr lang="en-US" b="1" dirty="0">
                <a:solidFill>
                  <a:srgbClr val="FFE38B"/>
                </a:solidFill>
              </a:rPr>
              <a:t>The act of distinguishing one person or group of persons from others based on the protected bases</a:t>
            </a:r>
          </a:p>
          <a:p>
            <a:endParaRPr lang="en-US" dirty="0"/>
          </a:p>
        </p:txBody>
      </p:sp>
      <p:sp>
        <p:nvSpPr>
          <p:cNvPr id="4" name="Content Placeholder 3">
            <a:extLst>
              <a:ext uri="{FF2B5EF4-FFF2-40B4-BE49-F238E27FC236}">
                <a16:creationId xmlns:a16="http://schemas.microsoft.com/office/drawing/2014/main" id="{D8ADADB6-0374-D304-DDC3-CB4D2117A1C1}"/>
              </a:ext>
            </a:extLst>
          </p:cNvPr>
          <p:cNvSpPr>
            <a:spLocks noGrp="1"/>
          </p:cNvSpPr>
          <p:nvPr>
            <p:ph sz="half" idx="2"/>
          </p:nvPr>
        </p:nvSpPr>
        <p:spPr>
          <a:xfrm>
            <a:off x="5381625" y="1348033"/>
            <a:ext cx="5998888" cy="4685122"/>
          </a:xfrm>
        </p:spPr>
        <p:txBody>
          <a:bodyPr>
            <a:noAutofit/>
          </a:bodyPr>
          <a:lstStyle/>
          <a:p>
            <a:r>
              <a:rPr lang="en-US" dirty="0"/>
              <a:t>Intentional, e.g., not accommodating a disabled child with a dietary need is verified by a recognized medical authority</a:t>
            </a:r>
          </a:p>
          <a:p>
            <a:r>
              <a:rPr lang="en-US" dirty="0"/>
              <a:t>Neglect or omission</a:t>
            </a:r>
          </a:p>
          <a:p>
            <a:r>
              <a:rPr lang="en-US" dirty="0"/>
              <a:t>Effect of actions or lack of actions, e.g., intentionally delaying approval of an eligibility application</a:t>
            </a:r>
          </a:p>
          <a:p>
            <a:endParaRPr lang="en-US" dirty="0"/>
          </a:p>
        </p:txBody>
      </p:sp>
      <p:sp>
        <p:nvSpPr>
          <p:cNvPr id="5" name="Footer Placeholder 4">
            <a:extLst>
              <a:ext uri="{FF2B5EF4-FFF2-40B4-BE49-F238E27FC236}">
                <a16:creationId xmlns:a16="http://schemas.microsoft.com/office/drawing/2014/main" id="{4E642EFD-23B5-FCD9-7BC3-7B57EAD2B633}"/>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3759579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B3A81F-5397-732B-B558-86C810D5987E}"/>
              </a:ext>
            </a:extLst>
          </p:cNvPr>
          <p:cNvSpPr>
            <a:spLocks noGrp="1"/>
          </p:cNvSpPr>
          <p:nvPr>
            <p:ph type="title"/>
          </p:nvPr>
        </p:nvSpPr>
        <p:spPr/>
        <p:txBody>
          <a:bodyPr/>
          <a:lstStyle/>
          <a:p>
            <a:r>
              <a:rPr lang="en-US" dirty="0"/>
              <a:t>Assurances</a:t>
            </a:r>
          </a:p>
        </p:txBody>
      </p:sp>
      <p:sp>
        <p:nvSpPr>
          <p:cNvPr id="5" name="Footer Placeholder 4">
            <a:extLst>
              <a:ext uri="{FF2B5EF4-FFF2-40B4-BE49-F238E27FC236}">
                <a16:creationId xmlns:a16="http://schemas.microsoft.com/office/drawing/2014/main" id="{7A1C1857-A19A-D247-C91C-D2A05C6DCBC8}"/>
              </a:ext>
            </a:extLst>
          </p:cNvPr>
          <p:cNvSpPr>
            <a:spLocks noGrp="1"/>
          </p:cNvSpPr>
          <p:nvPr>
            <p:ph type="ftr" sz="quarter" idx="10"/>
          </p:nvPr>
        </p:nvSpPr>
        <p:spPr/>
        <p:txBody>
          <a:bodyPr/>
          <a:lstStyle/>
          <a:p>
            <a:r>
              <a:rPr lang="en-US"/>
              <a:t>Connecticut State Department of Education • March 2026</a:t>
            </a:r>
          </a:p>
        </p:txBody>
      </p:sp>
    </p:spTree>
    <p:extLst>
      <p:ext uri="{BB962C8B-B14F-4D97-AF65-F5344CB8AC3E}">
        <p14:creationId xmlns:p14="http://schemas.microsoft.com/office/powerpoint/2010/main" val="1611854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FB0194-0B78-7D43-C465-A99CCBCEC61A}"/>
              </a:ext>
            </a:extLst>
          </p:cNvPr>
          <p:cNvSpPr>
            <a:spLocks noGrp="1"/>
          </p:cNvSpPr>
          <p:nvPr>
            <p:ph type="title"/>
          </p:nvPr>
        </p:nvSpPr>
        <p:spPr/>
        <p:txBody>
          <a:bodyPr/>
          <a:lstStyle/>
          <a:p>
            <a:r>
              <a:rPr lang="en-US" altLang="en-US" dirty="0"/>
              <a:t>Written Assurance Required</a:t>
            </a:r>
            <a:endParaRPr lang="en-US" dirty="0"/>
          </a:p>
        </p:txBody>
      </p:sp>
      <p:sp>
        <p:nvSpPr>
          <p:cNvPr id="5" name="Content Placeholder 4">
            <a:extLst>
              <a:ext uri="{FF2B5EF4-FFF2-40B4-BE49-F238E27FC236}">
                <a16:creationId xmlns:a16="http://schemas.microsoft.com/office/drawing/2014/main" id="{F0208B3D-DEE9-EB14-F6FC-BBAEAE80D2BD}"/>
              </a:ext>
            </a:extLst>
          </p:cNvPr>
          <p:cNvSpPr>
            <a:spLocks noGrp="1"/>
          </p:cNvSpPr>
          <p:nvPr>
            <p:ph idx="1"/>
          </p:nvPr>
        </p:nvSpPr>
        <p:spPr/>
        <p:txBody>
          <a:bodyPr/>
          <a:lstStyle/>
          <a:p>
            <a:r>
              <a:rPr lang="en-US" dirty="0"/>
              <a:t>To qualify for federal financial assistance, all programs need </a:t>
            </a:r>
            <a:br>
              <a:rPr lang="en-US" dirty="0"/>
            </a:br>
            <a:r>
              <a:rPr lang="en-US" dirty="0"/>
              <a:t>a written assurance that the program or facility will be operated in compliance with the civil rights laws and implementing nondiscrimination regulations</a:t>
            </a:r>
          </a:p>
          <a:p>
            <a:endParaRPr lang="en-US" dirty="0"/>
          </a:p>
        </p:txBody>
      </p:sp>
      <p:sp>
        <p:nvSpPr>
          <p:cNvPr id="3" name="Footer Placeholder 2">
            <a:extLst>
              <a:ext uri="{FF2B5EF4-FFF2-40B4-BE49-F238E27FC236}">
                <a16:creationId xmlns:a16="http://schemas.microsoft.com/office/drawing/2014/main" id="{7C99CB09-5FA1-18C5-11AB-BED02F37B37C}"/>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4211765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4587C-D104-D917-DE75-566759374C17}"/>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04743D3D-05A4-698F-D027-41FC434C00B5}"/>
              </a:ext>
            </a:extLst>
          </p:cNvPr>
          <p:cNvSpPr>
            <a:spLocks noGrp="1"/>
          </p:cNvSpPr>
          <p:nvPr>
            <p:ph type="title"/>
          </p:nvPr>
        </p:nvSpPr>
        <p:spPr/>
        <p:txBody>
          <a:bodyPr/>
          <a:lstStyle/>
          <a:p>
            <a:r>
              <a:rPr lang="en-US" altLang="en-US" sz="3600" dirty="0"/>
              <a:t>Agreements Between Local and State Agencies</a:t>
            </a:r>
            <a:endParaRPr lang="en-US" dirty="0"/>
          </a:p>
        </p:txBody>
      </p:sp>
      <p:sp>
        <p:nvSpPr>
          <p:cNvPr id="5" name="Content Placeholder 4">
            <a:extLst>
              <a:ext uri="{FF2B5EF4-FFF2-40B4-BE49-F238E27FC236}">
                <a16:creationId xmlns:a16="http://schemas.microsoft.com/office/drawing/2014/main" id="{25B7CCDE-2B31-9FE3-1C0C-0FF9B73D3247}"/>
              </a:ext>
            </a:extLst>
          </p:cNvPr>
          <p:cNvSpPr>
            <a:spLocks noGrp="1"/>
          </p:cNvSpPr>
          <p:nvPr>
            <p:ph sz="half" idx="1"/>
          </p:nvPr>
        </p:nvSpPr>
        <p:spPr>
          <a:xfrm>
            <a:off x="838200" y="1348033"/>
            <a:ext cx="4914900" cy="4685122"/>
          </a:xfrm>
        </p:spPr>
        <p:txBody>
          <a:bodyPr>
            <a:normAutofit/>
          </a:bodyPr>
          <a:lstStyle/>
          <a:p>
            <a:r>
              <a:rPr lang="en-US" dirty="0"/>
              <a:t>A civil rights assurance must be incorporated in </a:t>
            </a:r>
            <a:r>
              <a:rPr lang="en-US" b="1" dirty="0">
                <a:solidFill>
                  <a:srgbClr val="FFE38B"/>
                </a:solidFill>
              </a:rPr>
              <a:t>all agreements </a:t>
            </a:r>
            <a:r>
              <a:rPr lang="en-US" dirty="0"/>
              <a:t>between state and local agencies</a:t>
            </a:r>
          </a:p>
          <a:p>
            <a:pPr lvl="1"/>
            <a:r>
              <a:rPr lang="en-US" dirty="0"/>
              <a:t>Included in CSDE’s Permanent Agreement for Child Nutrition Programs (CNPs)</a:t>
            </a:r>
          </a:p>
          <a:p>
            <a:pPr marL="0" indent="0">
              <a:buNone/>
            </a:pPr>
            <a:endParaRPr lang="en-US" dirty="0"/>
          </a:p>
        </p:txBody>
      </p:sp>
      <p:sp>
        <p:nvSpPr>
          <p:cNvPr id="2" name="Content Placeholder 1">
            <a:extLst>
              <a:ext uri="{FF2B5EF4-FFF2-40B4-BE49-F238E27FC236}">
                <a16:creationId xmlns:a16="http://schemas.microsoft.com/office/drawing/2014/main" id="{80DA69C4-EFD8-C6EC-8F57-75EA9490061C}"/>
              </a:ext>
            </a:extLst>
          </p:cNvPr>
          <p:cNvSpPr>
            <a:spLocks noGrp="1"/>
          </p:cNvSpPr>
          <p:nvPr>
            <p:ph sz="half" idx="2"/>
          </p:nvPr>
        </p:nvSpPr>
        <p:spPr/>
        <p:txBody>
          <a:bodyPr/>
          <a:lstStyle/>
          <a:p>
            <a:r>
              <a:rPr lang="en-US" dirty="0"/>
              <a:t>FNS Instruction 113-1 Appendix B contains required language for </a:t>
            </a:r>
            <a:br>
              <a:rPr lang="en-US" dirty="0"/>
            </a:br>
            <a:r>
              <a:rPr lang="en-US" dirty="0"/>
              <a:t>Child Nutrition Programs</a:t>
            </a:r>
          </a:p>
          <a:p>
            <a:endParaRPr lang="en-US" dirty="0"/>
          </a:p>
        </p:txBody>
      </p:sp>
      <p:sp>
        <p:nvSpPr>
          <p:cNvPr id="3" name="Footer Placeholder 2">
            <a:extLst>
              <a:ext uri="{FF2B5EF4-FFF2-40B4-BE49-F238E27FC236}">
                <a16:creationId xmlns:a16="http://schemas.microsoft.com/office/drawing/2014/main" id="{A915B231-09E7-67EF-64BF-7DC56BF29B84}"/>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2298996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A36F1-7DEB-D04E-A749-5CA799744A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8DBFBF5-D49A-453D-4B86-2B2A458EA129}"/>
              </a:ext>
            </a:extLst>
          </p:cNvPr>
          <p:cNvSpPr>
            <a:spLocks noGrp="1"/>
          </p:cNvSpPr>
          <p:nvPr>
            <p:ph type="title"/>
          </p:nvPr>
        </p:nvSpPr>
        <p:spPr/>
        <p:txBody>
          <a:bodyPr>
            <a:normAutofit/>
          </a:bodyPr>
          <a:lstStyle/>
          <a:p>
            <a:r>
              <a:rPr lang="en-US" altLang="en-US" dirty="0"/>
              <a:t>Retailer/Vendor Agreements and Contracts</a:t>
            </a:r>
            <a:endParaRPr lang="en-US" dirty="0"/>
          </a:p>
        </p:txBody>
      </p:sp>
      <p:sp>
        <p:nvSpPr>
          <p:cNvPr id="5" name="Content Placeholder 4">
            <a:extLst>
              <a:ext uri="{FF2B5EF4-FFF2-40B4-BE49-F238E27FC236}">
                <a16:creationId xmlns:a16="http://schemas.microsoft.com/office/drawing/2014/main" id="{423BE063-593A-0F72-DEA9-5457684592C6}"/>
              </a:ext>
            </a:extLst>
          </p:cNvPr>
          <p:cNvSpPr>
            <a:spLocks noGrp="1"/>
          </p:cNvSpPr>
          <p:nvPr>
            <p:ph sz="half" idx="1"/>
          </p:nvPr>
        </p:nvSpPr>
        <p:spPr>
          <a:xfrm>
            <a:off x="838200" y="1348033"/>
            <a:ext cx="4914900" cy="4685122"/>
          </a:xfrm>
        </p:spPr>
        <p:txBody>
          <a:bodyPr>
            <a:normAutofit/>
          </a:bodyPr>
          <a:lstStyle/>
          <a:p>
            <a:r>
              <a:rPr lang="en-US" dirty="0"/>
              <a:t>Retailer and vendor agreements and contracts must also include an assurance of nondiscrimination</a:t>
            </a:r>
          </a:p>
          <a:p>
            <a:pPr marL="0" indent="0">
              <a:buNone/>
            </a:pPr>
            <a:endParaRPr lang="en-US" dirty="0"/>
          </a:p>
        </p:txBody>
      </p:sp>
      <p:sp>
        <p:nvSpPr>
          <p:cNvPr id="2" name="Content Placeholder 1">
            <a:extLst>
              <a:ext uri="{FF2B5EF4-FFF2-40B4-BE49-F238E27FC236}">
                <a16:creationId xmlns:a16="http://schemas.microsoft.com/office/drawing/2014/main" id="{C5F46EB4-7C40-54EC-D124-434F77810204}"/>
              </a:ext>
            </a:extLst>
          </p:cNvPr>
          <p:cNvSpPr>
            <a:spLocks noGrp="1"/>
          </p:cNvSpPr>
          <p:nvPr>
            <p:ph sz="half" idx="2"/>
          </p:nvPr>
        </p:nvSpPr>
        <p:spPr/>
        <p:txBody>
          <a:bodyPr>
            <a:normAutofit/>
          </a:bodyPr>
          <a:lstStyle/>
          <a:p>
            <a:pPr marL="0" indent="0">
              <a:buNone/>
            </a:pPr>
            <a:r>
              <a:rPr lang="en-US" b="1" dirty="0">
                <a:solidFill>
                  <a:srgbClr val="FFE38B"/>
                </a:solidFill>
              </a:rPr>
              <a:t>Example </a:t>
            </a:r>
            <a:br>
              <a:rPr lang="en-US" dirty="0">
                <a:solidFill>
                  <a:srgbClr val="8E0000"/>
                </a:solidFill>
              </a:rPr>
            </a:br>
            <a:r>
              <a:rPr lang="en-US" dirty="0"/>
              <a:t>If SFSP sponsor contracts with food service management company (FSMC) to provide food service to children, sponsor is responsible for ensuring that FSMC complies with civil rights requirements</a:t>
            </a:r>
          </a:p>
          <a:p>
            <a:endParaRPr lang="en-US" dirty="0"/>
          </a:p>
        </p:txBody>
      </p:sp>
      <p:sp>
        <p:nvSpPr>
          <p:cNvPr id="3" name="Footer Placeholder 2">
            <a:extLst>
              <a:ext uri="{FF2B5EF4-FFF2-40B4-BE49-F238E27FC236}">
                <a16:creationId xmlns:a16="http://schemas.microsoft.com/office/drawing/2014/main" id="{039EA563-0F7B-C0DB-E78A-13C55C21F1BA}"/>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2985244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687761-2B47-2FA4-3CCB-AE967698865E}"/>
              </a:ext>
            </a:extLst>
          </p:cNvPr>
          <p:cNvSpPr>
            <a:spLocks noGrp="1"/>
          </p:cNvSpPr>
          <p:nvPr>
            <p:ph type="title"/>
          </p:nvPr>
        </p:nvSpPr>
        <p:spPr/>
        <p:txBody>
          <a:bodyPr/>
          <a:lstStyle/>
          <a:p>
            <a:r>
              <a:rPr lang="en-US" dirty="0"/>
              <a:t>Disclaimer</a:t>
            </a:r>
          </a:p>
        </p:txBody>
      </p:sp>
      <p:sp>
        <p:nvSpPr>
          <p:cNvPr id="6" name="Content Placeholder 5">
            <a:extLst>
              <a:ext uri="{FF2B5EF4-FFF2-40B4-BE49-F238E27FC236}">
                <a16:creationId xmlns:a16="http://schemas.microsoft.com/office/drawing/2014/main" id="{549AA1E3-3C8E-F358-AD8C-5672A4720CB7}"/>
              </a:ext>
            </a:extLst>
          </p:cNvPr>
          <p:cNvSpPr>
            <a:spLocks noGrp="1"/>
          </p:cNvSpPr>
          <p:nvPr>
            <p:ph idx="1"/>
          </p:nvPr>
        </p:nvSpPr>
        <p:spPr/>
        <p:txBody>
          <a:bodyPr>
            <a:normAutofit/>
          </a:bodyPr>
          <a:lstStyle/>
          <a:p>
            <a:r>
              <a:rPr lang="en-US" dirty="0"/>
              <a:t>The language in this PowerPoint addresses compliance with the U.S. Department of Agriculture (USDA) civil rights requirements and should not be modified</a:t>
            </a:r>
          </a:p>
          <a:p>
            <a:pPr marL="0" indent="0">
              <a:buNone/>
            </a:pPr>
            <a:endParaRPr lang="en-US" dirty="0"/>
          </a:p>
        </p:txBody>
      </p:sp>
      <p:sp>
        <p:nvSpPr>
          <p:cNvPr id="9" name="Footer Placeholder 8">
            <a:extLst>
              <a:ext uri="{FF2B5EF4-FFF2-40B4-BE49-F238E27FC236}">
                <a16:creationId xmlns:a16="http://schemas.microsoft.com/office/drawing/2014/main" id="{AD5E9431-DCAF-609F-9723-2BC76FDD94B3}"/>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2312778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F65F7-C822-9325-3094-500E2365B0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FCF5D51-A58B-3600-7993-47AE85F935DB}"/>
              </a:ext>
            </a:extLst>
          </p:cNvPr>
          <p:cNvSpPr>
            <a:spLocks noGrp="1"/>
          </p:cNvSpPr>
          <p:nvPr>
            <p:ph type="title"/>
          </p:nvPr>
        </p:nvSpPr>
        <p:spPr/>
        <p:txBody>
          <a:bodyPr/>
          <a:lstStyle/>
          <a:p>
            <a:r>
              <a:rPr lang="en-US" altLang="en-US" dirty="0"/>
              <a:t>Contacts, MOU, and MOA</a:t>
            </a:r>
            <a:endParaRPr lang="en-US" dirty="0"/>
          </a:p>
        </p:txBody>
      </p:sp>
      <p:sp>
        <p:nvSpPr>
          <p:cNvPr id="5" name="Content Placeholder 4">
            <a:extLst>
              <a:ext uri="{FF2B5EF4-FFF2-40B4-BE49-F238E27FC236}">
                <a16:creationId xmlns:a16="http://schemas.microsoft.com/office/drawing/2014/main" id="{68E3F9A7-1392-37E0-7E2A-E503FEE1E54E}"/>
              </a:ext>
            </a:extLst>
          </p:cNvPr>
          <p:cNvSpPr>
            <a:spLocks noGrp="1"/>
          </p:cNvSpPr>
          <p:nvPr>
            <p:ph idx="1"/>
          </p:nvPr>
        </p:nvSpPr>
        <p:spPr/>
        <p:txBody>
          <a:bodyPr>
            <a:noAutofit/>
          </a:bodyPr>
          <a:lstStyle/>
          <a:p>
            <a:r>
              <a:rPr lang="en-US" dirty="0"/>
              <a:t>Prescribed language must be included in all</a:t>
            </a:r>
          </a:p>
          <a:p>
            <a:pPr lvl="1">
              <a:spcBef>
                <a:spcPts val="600"/>
              </a:spcBef>
            </a:pPr>
            <a:r>
              <a:rPr lang="en-US" dirty="0"/>
              <a:t>Contracts</a:t>
            </a:r>
          </a:p>
          <a:p>
            <a:pPr lvl="1">
              <a:spcBef>
                <a:spcPts val="600"/>
              </a:spcBef>
            </a:pPr>
            <a:r>
              <a:rPr lang="en-US" dirty="0"/>
              <a:t>Memoranda of Understanding (MOU)</a:t>
            </a:r>
          </a:p>
          <a:p>
            <a:pPr lvl="1">
              <a:spcBef>
                <a:spcPts val="600"/>
              </a:spcBef>
            </a:pPr>
            <a:r>
              <a:rPr lang="en-US" dirty="0"/>
              <a:t>Memoranda of Agreement (MOA)</a:t>
            </a:r>
          </a:p>
        </p:txBody>
      </p:sp>
      <p:sp>
        <p:nvSpPr>
          <p:cNvPr id="3" name="Footer Placeholder 2">
            <a:extLst>
              <a:ext uri="{FF2B5EF4-FFF2-40B4-BE49-F238E27FC236}">
                <a16:creationId xmlns:a16="http://schemas.microsoft.com/office/drawing/2014/main" id="{562EB3A6-5794-B685-1DBA-73AA6E6B6F0F}"/>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2510827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207C9-4661-70D0-F47D-1DF19BE159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D7A8F8-69B8-F643-8C7E-17FE58380BEA}"/>
              </a:ext>
            </a:extLst>
          </p:cNvPr>
          <p:cNvSpPr>
            <a:spLocks noGrp="1"/>
          </p:cNvSpPr>
          <p:nvPr>
            <p:ph type="title"/>
          </p:nvPr>
        </p:nvSpPr>
        <p:spPr/>
        <p:txBody>
          <a:bodyPr/>
          <a:lstStyle/>
          <a:p>
            <a:r>
              <a:rPr lang="en-US" altLang="en-US" dirty="0"/>
              <a:t>Contacts, MOU, and MOA, continued</a:t>
            </a:r>
            <a:endParaRPr lang="en-US" dirty="0"/>
          </a:p>
        </p:txBody>
      </p:sp>
      <p:sp>
        <p:nvSpPr>
          <p:cNvPr id="5" name="Content Placeholder 4">
            <a:extLst>
              <a:ext uri="{FF2B5EF4-FFF2-40B4-BE49-F238E27FC236}">
                <a16:creationId xmlns:a16="http://schemas.microsoft.com/office/drawing/2014/main" id="{1ED78613-5BCF-F260-4930-4BEE6E0380CA}"/>
              </a:ext>
            </a:extLst>
          </p:cNvPr>
          <p:cNvSpPr>
            <a:spLocks noGrp="1"/>
          </p:cNvSpPr>
          <p:nvPr>
            <p:ph idx="1"/>
          </p:nvPr>
        </p:nvSpPr>
        <p:spPr/>
        <p:txBody>
          <a:bodyPr>
            <a:noAutofit/>
          </a:bodyPr>
          <a:lstStyle/>
          <a:p>
            <a:r>
              <a:rPr lang="en-US" dirty="0"/>
              <a:t>Assurance is binding on program application and its successors, transferees, and assignees as long as they receive assistance or retain possession of any assistance from USDA</a:t>
            </a:r>
          </a:p>
        </p:txBody>
      </p:sp>
      <p:sp>
        <p:nvSpPr>
          <p:cNvPr id="3" name="Footer Placeholder 2">
            <a:extLst>
              <a:ext uri="{FF2B5EF4-FFF2-40B4-BE49-F238E27FC236}">
                <a16:creationId xmlns:a16="http://schemas.microsoft.com/office/drawing/2014/main" id="{29B087B3-01F3-D5DB-DC9E-0A7E0C174C63}"/>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326509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30418-4773-1FB5-65E2-92A47B6DDD5B}"/>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6AF17083-80F7-B86B-EE5C-C7C813B014D2}"/>
              </a:ext>
            </a:extLst>
          </p:cNvPr>
          <p:cNvSpPr>
            <a:spLocks noGrp="1"/>
          </p:cNvSpPr>
          <p:nvPr>
            <p:ph type="title"/>
          </p:nvPr>
        </p:nvSpPr>
        <p:spPr/>
        <p:txBody>
          <a:bodyPr/>
          <a:lstStyle/>
          <a:p>
            <a:r>
              <a:rPr lang="en-US" sz="4000" dirty="0"/>
              <a:t>Civil Rights Assurance Statement</a:t>
            </a:r>
            <a:endParaRPr lang="en-US" dirty="0"/>
          </a:p>
        </p:txBody>
      </p:sp>
      <p:sp>
        <p:nvSpPr>
          <p:cNvPr id="12" name="Content Placeholder 11">
            <a:extLst>
              <a:ext uri="{FF2B5EF4-FFF2-40B4-BE49-F238E27FC236}">
                <a16:creationId xmlns:a16="http://schemas.microsoft.com/office/drawing/2014/main" id="{2C3C340E-AF18-BEE3-D460-70BD83139542}"/>
              </a:ext>
            </a:extLst>
          </p:cNvPr>
          <p:cNvSpPr>
            <a:spLocks noGrp="1"/>
          </p:cNvSpPr>
          <p:nvPr>
            <p:ph sz="half" idx="1"/>
          </p:nvPr>
        </p:nvSpPr>
        <p:spPr/>
        <p:txBody>
          <a:bodyPr>
            <a:noAutofit/>
          </a:bodyPr>
          <a:lstStyle/>
          <a:p>
            <a:pPr>
              <a:lnSpc>
                <a:spcPct val="110000"/>
              </a:lnSpc>
            </a:pPr>
            <a:r>
              <a:rPr lang="en-US" sz="1600" dirty="0"/>
              <a:t>“The program applicant hereby agrees that it will comply with Title VI of the Civil Rights Act of 1964 (42 U.S.C. § 2000d et seq.), Title IX of the Education Amendments of 1972 (20 U.S.C. § 1681 et seq.), Section 504 of the Rehabilitation Act of 1973 (29 U.S.C. § 794), the Age Discrimination Act of 1975 (42 U.S.C. § 6101 et seq.); all provisions required by the implementing regulations of the Department of Agriculture; Department of Justice Enforcement Guidelines, 28 CFR Part SO.3 and 42; and FNS directives and guidelines, to the effect that, no person shall, on the grounds of race, color, national origin, sex (including gender identity and sexual orientation), disability, age, or reprisal or retaliation for prior civil rights activity be excluded from participation in, be denied benefits of, or otherwise be subject to discrimination under any program or activity for which the program applicant receives Federal financial assistance from FNS; and hereby gives assurance that it will immediately take measures necessary to effectuate this agreement.” </a:t>
            </a:r>
          </a:p>
          <a:p>
            <a:endParaRPr lang="en-US" dirty="0"/>
          </a:p>
        </p:txBody>
      </p:sp>
      <p:sp>
        <p:nvSpPr>
          <p:cNvPr id="14" name="Content Placeholder 13">
            <a:extLst>
              <a:ext uri="{FF2B5EF4-FFF2-40B4-BE49-F238E27FC236}">
                <a16:creationId xmlns:a16="http://schemas.microsoft.com/office/drawing/2014/main" id="{28688BDF-3FDE-2907-0A8E-C73025E542D7}"/>
              </a:ext>
            </a:extLst>
          </p:cNvPr>
          <p:cNvSpPr>
            <a:spLocks noGrp="1"/>
          </p:cNvSpPr>
          <p:nvPr>
            <p:ph sz="half" idx="2"/>
          </p:nvPr>
        </p:nvSpPr>
        <p:spPr/>
        <p:txBody>
          <a:bodyPr/>
          <a:lstStyle/>
          <a:p>
            <a:pPr>
              <a:lnSpc>
                <a:spcPct val="110000"/>
              </a:lnSpc>
            </a:pPr>
            <a:r>
              <a:rPr lang="en-US" sz="1600" dirty="0"/>
              <a:t>“By accepting this assurance, the Program applicant agrees to compile data, maintain records, and submit reports as required, to permit effective enforcement of nondiscrimination laws and permit authorized USDA personnel during hours of program operation to review such records, books, and accounts as needed to ascertain compliance with the nondiscrimination laws. If there are any violations of this assurance, the Department of Agriculture, FNS, shall have the right to seek judicial enforcement of this assurance. This assurance is binding on the Program applicant, its successors, transferees, and assignees as long as it receives assistance or retains possession of any assistance from USDA. The person or persons whose signatures appear below are authorized to sign this assurance on the behalf of the Program applicant.” </a:t>
            </a:r>
          </a:p>
          <a:p>
            <a:endParaRPr lang="en-US" dirty="0"/>
          </a:p>
        </p:txBody>
      </p:sp>
      <p:sp>
        <p:nvSpPr>
          <p:cNvPr id="3" name="Footer Placeholder 2">
            <a:extLst>
              <a:ext uri="{FF2B5EF4-FFF2-40B4-BE49-F238E27FC236}">
                <a16:creationId xmlns:a16="http://schemas.microsoft.com/office/drawing/2014/main" id="{A6DA4F7E-02D0-B5E5-DEC3-3CDC451A6B5E}"/>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2725755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A2DCE-6DF4-B0FE-CF5E-3036930762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B48E54-27FF-A6C5-E74B-CAC6672E677A}"/>
              </a:ext>
            </a:extLst>
          </p:cNvPr>
          <p:cNvSpPr>
            <a:spLocks noGrp="1"/>
          </p:cNvSpPr>
          <p:nvPr>
            <p:ph type="title"/>
          </p:nvPr>
        </p:nvSpPr>
        <p:spPr/>
        <p:txBody>
          <a:bodyPr/>
          <a:lstStyle/>
          <a:p>
            <a:r>
              <a:rPr lang="en-US" altLang="en-US" dirty="0"/>
              <a:t>Public Notification</a:t>
            </a:r>
            <a:endParaRPr lang="en-US" dirty="0"/>
          </a:p>
        </p:txBody>
      </p:sp>
      <p:sp>
        <p:nvSpPr>
          <p:cNvPr id="3" name="Footer Placeholder 2">
            <a:extLst>
              <a:ext uri="{FF2B5EF4-FFF2-40B4-BE49-F238E27FC236}">
                <a16:creationId xmlns:a16="http://schemas.microsoft.com/office/drawing/2014/main" id="{D88B20F9-81AE-E9A4-38ED-D34770AA6A89}"/>
              </a:ext>
            </a:extLst>
          </p:cNvPr>
          <p:cNvSpPr>
            <a:spLocks noGrp="1"/>
          </p:cNvSpPr>
          <p:nvPr>
            <p:ph type="ftr" sz="quarter" idx="10"/>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4012489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03DE71-A2B6-995A-1692-8E350F9A26F7}"/>
              </a:ext>
            </a:extLst>
          </p:cNvPr>
          <p:cNvSpPr>
            <a:spLocks noGrp="1"/>
          </p:cNvSpPr>
          <p:nvPr>
            <p:ph type="title"/>
          </p:nvPr>
        </p:nvSpPr>
        <p:spPr/>
        <p:txBody>
          <a:bodyPr/>
          <a:lstStyle/>
          <a:p>
            <a:r>
              <a:rPr lang="en-US" altLang="en-US" dirty="0"/>
              <a:t>Public Notification Requirement</a:t>
            </a:r>
            <a:endParaRPr lang="en-US" dirty="0"/>
          </a:p>
        </p:txBody>
      </p:sp>
      <p:sp>
        <p:nvSpPr>
          <p:cNvPr id="6" name="Content Placeholder 5">
            <a:extLst>
              <a:ext uri="{FF2B5EF4-FFF2-40B4-BE49-F238E27FC236}">
                <a16:creationId xmlns:a16="http://schemas.microsoft.com/office/drawing/2014/main" id="{3E52B1B1-6C39-EA06-80CA-0B09672BC8B2}"/>
              </a:ext>
            </a:extLst>
          </p:cNvPr>
          <p:cNvSpPr>
            <a:spLocks noGrp="1"/>
          </p:cNvSpPr>
          <p:nvPr>
            <p:ph sz="half" idx="1"/>
          </p:nvPr>
        </p:nvSpPr>
        <p:spPr/>
        <p:txBody>
          <a:bodyPr/>
          <a:lstStyle/>
          <a:p>
            <a:r>
              <a:rPr lang="en-US" dirty="0"/>
              <a:t>Sponsors must notify the </a:t>
            </a:r>
            <a:br>
              <a:rPr lang="en-US" dirty="0"/>
            </a:br>
            <a:r>
              <a:rPr lang="en-US" dirty="0"/>
              <a:t>public of their participation </a:t>
            </a:r>
            <a:br>
              <a:rPr lang="en-US" dirty="0"/>
            </a:br>
            <a:r>
              <a:rPr lang="en-US" dirty="0"/>
              <a:t>in the USDA Summer Meal programs</a:t>
            </a:r>
          </a:p>
          <a:p>
            <a:pPr lvl="1"/>
            <a:r>
              <a:rPr lang="en-US" dirty="0"/>
              <a:t>Program availability</a:t>
            </a:r>
          </a:p>
          <a:p>
            <a:pPr lvl="1"/>
            <a:r>
              <a:rPr lang="en-US" dirty="0"/>
              <a:t>Program rights and responsibilities</a:t>
            </a:r>
          </a:p>
          <a:p>
            <a:pPr lvl="1"/>
            <a:r>
              <a:rPr lang="en-US" dirty="0"/>
              <a:t>Policy of nondiscrimination</a:t>
            </a:r>
          </a:p>
          <a:p>
            <a:pPr lvl="1"/>
            <a:r>
              <a:rPr lang="en-US" dirty="0"/>
              <a:t>Procedure for filing a complaint</a:t>
            </a:r>
          </a:p>
          <a:p>
            <a:endParaRPr lang="en-US" dirty="0"/>
          </a:p>
        </p:txBody>
      </p:sp>
      <p:sp>
        <p:nvSpPr>
          <p:cNvPr id="2" name="Content Placeholder 1">
            <a:extLst>
              <a:ext uri="{FF2B5EF4-FFF2-40B4-BE49-F238E27FC236}">
                <a16:creationId xmlns:a16="http://schemas.microsoft.com/office/drawing/2014/main" id="{E0846081-A265-7D39-8A01-F54157EB33BF}"/>
              </a:ext>
            </a:extLst>
          </p:cNvPr>
          <p:cNvSpPr>
            <a:spLocks noGrp="1"/>
          </p:cNvSpPr>
          <p:nvPr>
            <p:ph sz="half" idx="2"/>
          </p:nvPr>
        </p:nvSpPr>
        <p:spPr/>
        <p:txBody>
          <a:bodyPr/>
          <a:lstStyle/>
          <a:p>
            <a:r>
              <a:rPr lang="en-US" dirty="0"/>
              <a:t>Inform community of </a:t>
            </a:r>
            <a:br>
              <a:rPr lang="en-US" dirty="0"/>
            </a:br>
            <a:r>
              <a:rPr lang="en-US" dirty="0"/>
              <a:t>program and details</a:t>
            </a:r>
          </a:p>
          <a:p>
            <a:pPr lvl="1"/>
            <a:r>
              <a:rPr lang="en-US" dirty="0"/>
              <a:t>Eligibility</a:t>
            </a:r>
          </a:p>
          <a:p>
            <a:pPr lvl="1"/>
            <a:r>
              <a:rPr lang="en-US" dirty="0"/>
              <a:t>Benefits</a:t>
            </a:r>
          </a:p>
          <a:p>
            <a:pPr lvl="1"/>
            <a:r>
              <a:rPr lang="en-US" dirty="0"/>
              <a:t>Services</a:t>
            </a:r>
          </a:p>
          <a:p>
            <a:pPr lvl="1"/>
            <a:r>
              <a:rPr lang="en-US" dirty="0"/>
              <a:t>Facility location</a:t>
            </a:r>
          </a:p>
          <a:p>
            <a:pPr lvl="1"/>
            <a:r>
              <a:rPr lang="en-US" dirty="0"/>
              <a:t>Hours</a:t>
            </a:r>
          </a:p>
          <a:p>
            <a:pPr lvl="1"/>
            <a:r>
              <a:rPr lang="en-US" dirty="0"/>
              <a:t>Delivery points</a:t>
            </a:r>
          </a:p>
          <a:p>
            <a:endParaRPr lang="en-US" dirty="0"/>
          </a:p>
        </p:txBody>
      </p:sp>
      <p:sp>
        <p:nvSpPr>
          <p:cNvPr id="3" name="Footer Placeholder 2">
            <a:extLst>
              <a:ext uri="{FF2B5EF4-FFF2-40B4-BE49-F238E27FC236}">
                <a16:creationId xmlns:a16="http://schemas.microsoft.com/office/drawing/2014/main" id="{52404514-3AEC-8D00-CC10-88984ED14CC5}"/>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4099966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3A084-A9D6-0610-6B15-4465D0856C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5FB7C-CC77-F4D2-6A92-0AF805C4BF95}"/>
              </a:ext>
            </a:extLst>
          </p:cNvPr>
          <p:cNvSpPr>
            <a:spLocks noGrp="1"/>
          </p:cNvSpPr>
          <p:nvPr>
            <p:ph type="title"/>
          </p:nvPr>
        </p:nvSpPr>
        <p:spPr/>
        <p:txBody>
          <a:bodyPr/>
          <a:lstStyle/>
          <a:p>
            <a:r>
              <a:rPr lang="en-US" altLang="en-US" dirty="0"/>
              <a:t>Examples of Public Notification Methods</a:t>
            </a:r>
            <a:endParaRPr lang="en-US" dirty="0"/>
          </a:p>
        </p:txBody>
      </p:sp>
      <p:sp>
        <p:nvSpPr>
          <p:cNvPr id="5" name="Content Placeholder 4">
            <a:extLst>
              <a:ext uri="{FF2B5EF4-FFF2-40B4-BE49-F238E27FC236}">
                <a16:creationId xmlns:a16="http://schemas.microsoft.com/office/drawing/2014/main" id="{1B683820-8EF8-2352-43AE-AC2F6405C0D2}"/>
              </a:ext>
            </a:extLst>
          </p:cNvPr>
          <p:cNvSpPr>
            <a:spLocks noGrp="1"/>
          </p:cNvSpPr>
          <p:nvPr>
            <p:ph idx="1"/>
          </p:nvPr>
        </p:nvSpPr>
        <p:spPr/>
        <p:txBody>
          <a:bodyPr/>
          <a:lstStyle/>
          <a:p>
            <a:r>
              <a:rPr lang="en-US" dirty="0"/>
              <a:t>Internet</a:t>
            </a:r>
          </a:p>
          <a:p>
            <a:r>
              <a:rPr lang="en-US" dirty="0"/>
              <a:t>Newspaper articles</a:t>
            </a:r>
          </a:p>
          <a:p>
            <a:r>
              <a:rPr lang="en-US" dirty="0"/>
              <a:t>Radio and TV announcements</a:t>
            </a:r>
          </a:p>
          <a:p>
            <a:r>
              <a:rPr lang="en-US" dirty="0"/>
              <a:t>Letters</a:t>
            </a:r>
          </a:p>
          <a:p>
            <a:r>
              <a:rPr lang="en-US" dirty="0"/>
              <a:t>Bulletins</a:t>
            </a:r>
          </a:p>
          <a:p>
            <a:endParaRPr lang="en-US" dirty="0"/>
          </a:p>
        </p:txBody>
      </p:sp>
      <p:sp>
        <p:nvSpPr>
          <p:cNvPr id="4" name="Footer Placeholder 3">
            <a:extLst>
              <a:ext uri="{FF2B5EF4-FFF2-40B4-BE49-F238E27FC236}">
                <a16:creationId xmlns:a16="http://schemas.microsoft.com/office/drawing/2014/main" id="{D0D28781-C5CF-DF6B-4C28-A250694F9C51}"/>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992626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2CC49-D724-3FB7-270D-4BF7FD812B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8E507B-A42D-04CA-CADE-7151483A42AE}"/>
              </a:ext>
            </a:extLst>
          </p:cNvPr>
          <p:cNvSpPr>
            <a:spLocks noGrp="1"/>
          </p:cNvSpPr>
          <p:nvPr>
            <p:ph type="title"/>
          </p:nvPr>
        </p:nvSpPr>
        <p:spPr/>
        <p:txBody>
          <a:bodyPr/>
          <a:lstStyle/>
          <a:p>
            <a:r>
              <a:rPr lang="en-US" altLang="en-US" dirty="0"/>
              <a:t>Public Notification for Disabilities and LEP</a:t>
            </a:r>
            <a:endParaRPr lang="en-US" dirty="0"/>
          </a:p>
        </p:txBody>
      </p:sp>
      <p:sp>
        <p:nvSpPr>
          <p:cNvPr id="5" name="Content Placeholder 4">
            <a:extLst>
              <a:ext uri="{FF2B5EF4-FFF2-40B4-BE49-F238E27FC236}">
                <a16:creationId xmlns:a16="http://schemas.microsoft.com/office/drawing/2014/main" id="{2A733C67-0313-05DD-0A89-62128EF9F585}"/>
              </a:ext>
            </a:extLst>
          </p:cNvPr>
          <p:cNvSpPr>
            <a:spLocks noGrp="1"/>
          </p:cNvSpPr>
          <p:nvPr>
            <p:ph idx="1"/>
          </p:nvPr>
        </p:nvSpPr>
        <p:spPr>
          <a:xfrm>
            <a:off x="838200" y="1348033"/>
            <a:ext cx="5411875" cy="4828930"/>
          </a:xfrm>
        </p:spPr>
        <p:txBody>
          <a:bodyPr/>
          <a:lstStyle/>
          <a:p>
            <a:r>
              <a:rPr lang="en-US" dirty="0"/>
              <a:t>Provide appropriate information in alternative formats for persons with disabilities </a:t>
            </a:r>
          </a:p>
          <a:p>
            <a:r>
              <a:rPr lang="en-US" dirty="0"/>
              <a:t>Provide appropriate information in appropriate languages for LEP persons</a:t>
            </a:r>
          </a:p>
          <a:p>
            <a:endParaRPr lang="en-US" dirty="0"/>
          </a:p>
        </p:txBody>
      </p:sp>
      <p:sp>
        <p:nvSpPr>
          <p:cNvPr id="4" name="Footer Placeholder 3">
            <a:extLst>
              <a:ext uri="{FF2B5EF4-FFF2-40B4-BE49-F238E27FC236}">
                <a16:creationId xmlns:a16="http://schemas.microsoft.com/office/drawing/2014/main" id="{EB5E70E9-4375-AD81-7BFF-9518AD94E3F9}"/>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102185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0525B-10B0-F1E9-3805-9EA38AC63C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BAEBE0-F61B-96CE-B843-A8443186C1E0}"/>
              </a:ext>
            </a:extLst>
          </p:cNvPr>
          <p:cNvSpPr>
            <a:spLocks noGrp="1"/>
          </p:cNvSpPr>
          <p:nvPr>
            <p:ph type="title"/>
          </p:nvPr>
        </p:nvSpPr>
        <p:spPr/>
        <p:txBody>
          <a:bodyPr/>
          <a:lstStyle/>
          <a:p>
            <a:r>
              <a:rPr lang="en-US" altLang="en-US" dirty="0"/>
              <a:t>Equal Opportunity in Photos and Graphics  </a:t>
            </a:r>
            <a:endParaRPr lang="en-US" dirty="0"/>
          </a:p>
        </p:txBody>
      </p:sp>
      <p:sp>
        <p:nvSpPr>
          <p:cNvPr id="5" name="Content Placeholder 4">
            <a:extLst>
              <a:ext uri="{FF2B5EF4-FFF2-40B4-BE49-F238E27FC236}">
                <a16:creationId xmlns:a16="http://schemas.microsoft.com/office/drawing/2014/main" id="{871C92BF-9E24-D3FE-7212-E1B3F76DA5D9}"/>
              </a:ext>
            </a:extLst>
          </p:cNvPr>
          <p:cNvSpPr>
            <a:spLocks noGrp="1"/>
          </p:cNvSpPr>
          <p:nvPr>
            <p:ph idx="1"/>
          </p:nvPr>
        </p:nvSpPr>
        <p:spPr/>
        <p:txBody>
          <a:bodyPr/>
          <a:lstStyle/>
          <a:p>
            <a:r>
              <a:rPr lang="en-US" dirty="0"/>
              <a:t>Convey equal opportunity in photos and other graphics in program-related information</a:t>
            </a:r>
          </a:p>
          <a:p>
            <a:endParaRPr lang="en-US" dirty="0"/>
          </a:p>
        </p:txBody>
      </p:sp>
      <p:pic>
        <p:nvPicPr>
          <p:cNvPr id="7" name="Picture 6" descr="A group of young children eating their school lunch&#10;&#10;">
            <a:extLst>
              <a:ext uri="{FF2B5EF4-FFF2-40B4-BE49-F238E27FC236}">
                <a16:creationId xmlns:a16="http://schemas.microsoft.com/office/drawing/2014/main" id="{479655D7-5353-3ED4-E84B-1118312A7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1087" y="1461301"/>
            <a:ext cx="6339000" cy="3595314"/>
          </a:xfrm>
          <a:prstGeom prst="rect">
            <a:avLst/>
          </a:prstGeom>
        </p:spPr>
      </p:pic>
      <p:sp>
        <p:nvSpPr>
          <p:cNvPr id="4" name="Footer Placeholder 3">
            <a:extLst>
              <a:ext uri="{FF2B5EF4-FFF2-40B4-BE49-F238E27FC236}">
                <a16:creationId xmlns:a16="http://schemas.microsoft.com/office/drawing/2014/main" id="{7D30FDFF-CF3A-C809-3EFA-E4DA23BF54C0}"/>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3147219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D8EA2-2259-C940-5788-1CE3164EE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139160-F98A-932E-8BA0-AB267CDFD6B4}"/>
              </a:ext>
            </a:extLst>
          </p:cNvPr>
          <p:cNvSpPr>
            <a:spLocks noGrp="1"/>
          </p:cNvSpPr>
          <p:nvPr>
            <p:ph type="title"/>
          </p:nvPr>
        </p:nvSpPr>
        <p:spPr/>
        <p:txBody>
          <a:bodyPr/>
          <a:lstStyle/>
          <a:p>
            <a:r>
              <a:rPr lang="en-US" dirty="0"/>
              <a:t>Include Required Nondiscrimination Statement</a:t>
            </a:r>
          </a:p>
        </p:txBody>
      </p:sp>
      <p:sp>
        <p:nvSpPr>
          <p:cNvPr id="5" name="Content Placeholder 4">
            <a:extLst>
              <a:ext uri="{FF2B5EF4-FFF2-40B4-BE49-F238E27FC236}">
                <a16:creationId xmlns:a16="http://schemas.microsoft.com/office/drawing/2014/main" id="{F69D7373-A2F9-E274-15E1-543895478A4B}"/>
              </a:ext>
            </a:extLst>
          </p:cNvPr>
          <p:cNvSpPr>
            <a:spLocks noGrp="1"/>
          </p:cNvSpPr>
          <p:nvPr>
            <p:ph idx="1"/>
          </p:nvPr>
        </p:nvSpPr>
        <p:spPr/>
        <p:txBody>
          <a:bodyPr/>
          <a:lstStyle/>
          <a:p>
            <a:r>
              <a:rPr lang="en-US" dirty="0"/>
              <a:t>Must be on all appropriate</a:t>
            </a:r>
          </a:p>
          <a:p>
            <a:pPr lvl="1"/>
            <a:r>
              <a:rPr lang="en-US" dirty="0"/>
              <a:t>publications</a:t>
            </a:r>
          </a:p>
          <a:p>
            <a:pPr lvl="1"/>
            <a:r>
              <a:rPr lang="en-US" dirty="0"/>
              <a:t>websites</a:t>
            </a:r>
          </a:p>
          <a:p>
            <a:pPr lvl="1"/>
            <a:r>
              <a:rPr lang="en-US" dirty="0"/>
              <a:t>posters</a:t>
            </a:r>
          </a:p>
          <a:p>
            <a:pPr lvl="1"/>
            <a:r>
              <a:rPr lang="en-US" dirty="0"/>
              <a:t>informational materials</a:t>
            </a:r>
          </a:p>
          <a:p>
            <a:endParaRPr lang="en-US" dirty="0"/>
          </a:p>
        </p:txBody>
      </p:sp>
      <p:sp>
        <p:nvSpPr>
          <p:cNvPr id="4" name="Footer Placeholder 3">
            <a:extLst>
              <a:ext uri="{FF2B5EF4-FFF2-40B4-BE49-F238E27FC236}">
                <a16:creationId xmlns:a16="http://schemas.microsoft.com/office/drawing/2014/main" id="{CCECAA22-824B-F99C-6534-7AD5829CF56F}"/>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3019819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339D91-9AAA-AEEB-0E86-DB2559F5327E}"/>
              </a:ext>
            </a:extLst>
          </p:cNvPr>
          <p:cNvSpPr>
            <a:spLocks noGrp="1"/>
          </p:cNvSpPr>
          <p:nvPr>
            <p:ph type="title"/>
          </p:nvPr>
        </p:nvSpPr>
        <p:spPr/>
        <p:txBody>
          <a:bodyPr/>
          <a:lstStyle/>
          <a:p>
            <a:r>
              <a:rPr lang="en-US" altLang="en-US" dirty="0"/>
              <a:t>And Justice for All” (AJFA) Poster</a:t>
            </a:r>
            <a:endParaRPr lang="en-US" dirty="0"/>
          </a:p>
        </p:txBody>
      </p:sp>
      <p:sp>
        <p:nvSpPr>
          <p:cNvPr id="4" name="Footer Placeholder 3">
            <a:extLst>
              <a:ext uri="{FF2B5EF4-FFF2-40B4-BE49-F238E27FC236}">
                <a16:creationId xmlns:a16="http://schemas.microsoft.com/office/drawing/2014/main" id="{DCE7D62D-0E09-4247-12EA-7CED68541DDC}"/>
              </a:ext>
            </a:extLst>
          </p:cNvPr>
          <p:cNvSpPr>
            <a:spLocks noGrp="1"/>
          </p:cNvSpPr>
          <p:nvPr>
            <p:ph type="ftr" sz="quarter" idx="10"/>
          </p:nvPr>
        </p:nvSpPr>
        <p:spPr/>
        <p:txBody>
          <a:bodyPr/>
          <a:lstStyle/>
          <a:p>
            <a:r>
              <a:rPr lang="en-US"/>
              <a:t>Connecticut State Department of Education • March 2026</a:t>
            </a:r>
          </a:p>
        </p:txBody>
      </p:sp>
    </p:spTree>
    <p:extLst>
      <p:ext uri="{BB962C8B-B14F-4D97-AF65-F5344CB8AC3E}">
        <p14:creationId xmlns:p14="http://schemas.microsoft.com/office/powerpoint/2010/main" val="1722026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43C05-183D-D572-EFAD-6B129144E77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1F905E-9BC0-9F3B-F88A-15A5459A8D92}"/>
              </a:ext>
            </a:extLst>
          </p:cNvPr>
          <p:cNvSpPr>
            <a:spLocks noGrp="1"/>
          </p:cNvSpPr>
          <p:nvPr>
            <p:ph type="title"/>
          </p:nvPr>
        </p:nvSpPr>
        <p:spPr/>
        <p:txBody>
          <a:bodyPr/>
          <a:lstStyle/>
          <a:p>
            <a:r>
              <a:rPr lang="en-US" dirty="0"/>
              <a:t>Topics</a:t>
            </a:r>
          </a:p>
        </p:txBody>
      </p:sp>
      <p:sp>
        <p:nvSpPr>
          <p:cNvPr id="6" name="Content Placeholder 5">
            <a:extLst>
              <a:ext uri="{FF2B5EF4-FFF2-40B4-BE49-F238E27FC236}">
                <a16:creationId xmlns:a16="http://schemas.microsoft.com/office/drawing/2014/main" id="{82E18ADE-D98E-F338-5EB3-4D067C4225F1}"/>
              </a:ext>
            </a:extLst>
          </p:cNvPr>
          <p:cNvSpPr>
            <a:spLocks noGrp="1"/>
          </p:cNvSpPr>
          <p:nvPr>
            <p:ph sz="half" idx="1"/>
          </p:nvPr>
        </p:nvSpPr>
        <p:spPr/>
        <p:txBody>
          <a:bodyPr>
            <a:normAutofit lnSpcReduction="10000"/>
          </a:bodyPr>
          <a:lstStyle/>
          <a:p>
            <a:r>
              <a:rPr lang="en-US" dirty="0"/>
              <a:t>Civil Rights Overview</a:t>
            </a:r>
          </a:p>
          <a:p>
            <a:r>
              <a:rPr lang="en-US" dirty="0"/>
              <a:t>Assurances</a:t>
            </a:r>
          </a:p>
          <a:p>
            <a:r>
              <a:rPr lang="en-US" dirty="0"/>
              <a:t>Public Notification</a:t>
            </a:r>
          </a:p>
          <a:p>
            <a:r>
              <a:rPr lang="en-US" dirty="0"/>
              <a:t>Data Collection</a:t>
            </a:r>
          </a:p>
          <a:p>
            <a:r>
              <a:rPr lang="en-US" dirty="0"/>
              <a:t>Complaint Procedure</a:t>
            </a:r>
          </a:p>
          <a:p>
            <a:r>
              <a:rPr lang="en-US" dirty="0"/>
              <a:t>Language Assistance</a:t>
            </a:r>
          </a:p>
          <a:p>
            <a:pPr marL="0" indent="0">
              <a:buNone/>
            </a:pPr>
            <a:r>
              <a:rPr lang="en-US" dirty="0"/>
              <a:t>	</a:t>
            </a:r>
          </a:p>
          <a:p>
            <a:pPr marL="0" indent="0">
              <a:buNone/>
            </a:pPr>
            <a:endParaRPr lang="en-US" dirty="0"/>
          </a:p>
        </p:txBody>
      </p:sp>
      <p:sp>
        <p:nvSpPr>
          <p:cNvPr id="8" name="Content Placeholder 7">
            <a:extLst>
              <a:ext uri="{FF2B5EF4-FFF2-40B4-BE49-F238E27FC236}">
                <a16:creationId xmlns:a16="http://schemas.microsoft.com/office/drawing/2014/main" id="{CABB3801-A074-2D16-2D2F-F2BE0FEA7326}"/>
              </a:ext>
            </a:extLst>
          </p:cNvPr>
          <p:cNvSpPr>
            <a:spLocks noGrp="1"/>
          </p:cNvSpPr>
          <p:nvPr>
            <p:ph sz="half" idx="2"/>
          </p:nvPr>
        </p:nvSpPr>
        <p:spPr/>
        <p:txBody>
          <a:bodyPr>
            <a:normAutofit/>
          </a:bodyPr>
          <a:lstStyle/>
          <a:p>
            <a:r>
              <a:rPr lang="en-US" dirty="0"/>
              <a:t>Accommodations</a:t>
            </a:r>
          </a:p>
          <a:p>
            <a:r>
              <a:rPr lang="en-US" dirty="0"/>
              <a:t>Customer Service	</a:t>
            </a:r>
          </a:p>
          <a:p>
            <a:r>
              <a:rPr lang="en-US" dirty="0"/>
              <a:t>Conflict Resolution</a:t>
            </a:r>
          </a:p>
          <a:p>
            <a:r>
              <a:rPr lang="en-US" dirty="0"/>
              <a:t>Compliance Reviews/Resolution</a:t>
            </a:r>
          </a:p>
          <a:p>
            <a:r>
              <a:rPr lang="en-US" dirty="0"/>
              <a:t>Required Training</a:t>
            </a:r>
          </a:p>
        </p:txBody>
      </p:sp>
      <p:sp>
        <p:nvSpPr>
          <p:cNvPr id="2" name="Footer Placeholder 1">
            <a:extLst>
              <a:ext uri="{FF2B5EF4-FFF2-40B4-BE49-F238E27FC236}">
                <a16:creationId xmlns:a16="http://schemas.microsoft.com/office/drawing/2014/main" id="{B4A8E1C2-4DB2-4BCD-AF34-AFED783AAEB2}"/>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123590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CC73A-4517-804F-B297-B534AE8670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27C81-05DD-F729-D682-69F4BC4866F8}"/>
              </a:ext>
            </a:extLst>
          </p:cNvPr>
          <p:cNvSpPr>
            <a:spLocks noGrp="1"/>
          </p:cNvSpPr>
          <p:nvPr>
            <p:ph type="title"/>
          </p:nvPr>
        </p:nvSpPr>
        <p:spPr/>
        <p:txBody>
          <a:bodyPr/>
          <a:lstStyle/>
          <a:p>
            <a:r>
              <a:rPr lang="en-US" altLang="en-US" dirty="0"/>
              <a:t>AJFA Poster </a:t>
            </a:r>
            <a:r>
              <a:rPr lang="en-US" dirty="0"/>
              <a:t>Form AD-475-A </a:t>
            </a:r>
          </a:p>
        </p:txBody>
      </p:sp>
      <p:sp>
        <p:nvSpPr>
          <p:cNvPr id="4" name="Footer Placeholder 3">
            <a:extLst>
              <a:ext uri="{FF2B5EF4-FFF2-40B4-BE49-F238E27FC236}">
                <a16:creationId xmlns:a16="http://schemas.microsoft.com/office/drawing/2014/main" id="{4EB5DA71-0CED-9F5B-CBFD-D2CE8CEAB6DF}"/>
              </a:ext>
            </a:extLst>
          </p:cNvPr>
          <p:cNvSpPr>
            <a:spLocks noGrp="1"/>
          </p:cNvSpPr>
          <p:nvPr>
            <p:ph type="ftr" sz="quarter" idx="11"/>
          </p:nvPr>
        </p:nvSpPr>
        <p:spPr/>
        <p:txBody>
          <a:bodyPr/>
          <a:lstStyle/>
          <a:p>
            <a:r>
              <a:rPr lang="en-US"/>
              <a:t>Connecticut State Department of Education • March 2026</a:t>
            </a:r>
          </a:p>
        </p:txBody>
      </p:sp>
      <p:sp>
        <p:nvSpPr>
          <p:cNvPr id="3" name="TextBox 2">
            <a:hlinkClick r:id="rId2"/>
            <a:extLst>
              <a:ext uri="{FF2B5EF4-FFF2-40B4-BE49-F238E27FC236}">
                <a16:creationId xmlns:a16="http://schemas.microsoft.com/office/drawing/2014/main" id="{44D43076-28D7-08B1-2570-C612DD65052A}"/>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https://www.usda.gov/sites/default/files/documents/ad-475a.pdf</a:t>
            </a:r>
            <a:endParaRPr lang="en-US" altLang="en-US" sz="2000" b="1" dirty="0">
              <a:solidFill>
                <a:prstClr val="black"/>
              </a:solidFill>
              <a:latin typeface="Calibri" pitchFamily="34" charset="0"/>
            </a:endParaRPr>
          </a:p>
        </p:txBody>
      </p:sp>
      <p:sp>
        <p:nvSpPr>
          <p:cNvPr id="7" name="Content Placeholder 6">
            <a:extLst>
              <a:ext uri="{FF2B5EF4-FFF2-40B4-BE49-F238E27FC236}">
                <a16:creationId xmlns:a16="http://schemas.microsoft.com/office/drawing/2014/main" id="{D8A8F760-1EB3-C931-27BD-CB7A7026531F}"/>
              </a:ext>
            </a:extLst>
          </p:cNvPr>
          <p:cNvSpPr>
            <a:spLocks noGrp="1"/>
          </p:cNvSpPr>
          <p:nvPr>
            <p:ph idx="1"/>
          </p:nvPr>
        </p:nvSpPr>
        <p:spPr/>
        <p:txBody>
          <a:bodyPr>
            <a:normAutofit/>
          </a:bodyPr>
          <a:lstStyle/>
          <a:p>
            <a:r>
              <a:rPr lang="en-US" dirty="0"/>
              <a:t>All entities participating in CNPs must prominently display USDA’s “And Justice for All” (AJFA) poster where participants and potential participants have access</a:t>
            </a:r>
          </a:p>
          <a:p>
            <a:r>
              <a:rPr lang="en-US" dirty="0"/>
              <a:t>Updated USDA AJFA posters are in production and will be distributed </a:t>
            </a:r>
            <a:br>
              <a:rPr lang="en-US" dirty="0"/>
            </a:br>
            <a:r>
              <a:rPr lang="en-US" dirty="0"/>
              <a:t>to all sponsors when available</a:t>
            </a:r>
          </a:p>
          <a:p>
            <a:endParaRPr lang="en-US" dirty="0"/>
          </a:p>
        </p:txBody>
      </p:sp>
    </p:spTree>
    <p:extLst>
      <p:ext uri="{BB962C8B-B14F-4D97-AF65-F5344CB8AC3E}">
        <p14:creationId xmlns:p14="http://schemas.microsoft.com/office/powerpoint/2010/main" val="325630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B6D71-A89F-E9A3-410F-E91B694125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4F822-39F7-8804-35EA-E25881ED43A9}"/>
              </a:ext>
            </a:extLst>
          </p:cNvPr>
          <p:cNvSpPr>
            <a:spLocks noGrp="1"/>
          </p:cNvSpPr>
          <p:nvPr>
            <p:ph type="title"/>
          </p:nvPr>
        </p:nvSpPr>
        <p:spPr/>
        <p:txBody>
          <a:bodyPr/>
          <a:lstStyle/>
          <a:p>
            <a:r>
              <a:rPr lang="en-US" altLang="en-US" dirty="0"/>
              <a:t>AJFA Poster for Summer 2025</a:t>
            </a:r>
            <a:endParaRPr lang="en-US" dirty="0"/>
          </a:p>
        </p:txBody>
      </p:sp>
      <p:sp>
        <p:nvSpPr>
          <p:cNvPr id="4" name="Footer Placeholder 3">
            <a:extLst>
              <a:ext uri="{FF2B5EF4-FFF2-40B4-BE49-F238E27FC236}">
                <a16:creationId xmlns:a16="http://schemas.microsoft.com/office/drawing/2014/main" id="{7F19FA3B-3928-2A5D-EB0D-3FC849255845}"/>
              </a:ext>
            </a:extLst>
          </p:cNvPr>
          <p:cNvSpPr>
            <a:spLocks noGrp="1"/>
          </p:cNvSpPr>
          <p:nvPr>
            <p:ph type="ftr" sz="quarter" idx="11"/>
          </p:nvPr>
        </p:nvSpPr>
        <p:spPr/>
        <p:txBody>
          <a:bodyPr/>
          <a:lstStyle/>
          <a:p>
            <a:r>
              <a:rPr lang="en-US"/>
              <a:t>Connecticut State Department of Education • March 2026</a:t>
            </a:r>
          </a:p>
        </p:txBody>
      </p:sp>
      <p:sp>
        <p:nvSpPr>
          <p:cNvPr id="7" name="Content Placeholder 6">
            <a:extLst>
              <a:ext uri="{FF2B5EF4-FFF2-40B4-BE49-F238E27FC236}">
                <a16:creationId xmlns:a16="http://schemas.microsoft.com/office/drawing/2014/main" id="{BBCDCD2F-A537-8E0E-9A2F-0E266D9992AA}"/>
              </a:ext>
            </a:extLst>
          </p:cNvPr>
          <p:cNvSpPr>
            <a:spLocks noGrp="1"/>
          </p:cNvSpPr>
          <p:nvPr>
            <p:ph idx="1"/>
          </p:nvPr>
        </p:nvSpPr>
        <p:spPr/>
        <p:txBody>
          <a:bodyPr>
            <a:noAutofit/>
          </a:bodyPr>
          <a:lstStyle/>
          <a:p>
            <a:r>
              <a:rPr lang="en-US" sz="3000" dirty="0"/>
              <a:t>Must prominently display in all facilities and locations that distribute CNP benefits or administer services</a:t>
            </a:r>
          </a:p>
          <a:p>
            <a:r>
              <a:rPr lang="en-US" sz="3000" dirty="0"/>
              <a:t>May display AJFA posters dated September 2019 until new posters are received</a:t>
            </a:r>
          </a:p>
          <a:p>
            <a:r>
              <a:rPr lang="en-US" sz="3000" dirty="0"/>
              <a:t>If the 2019 AJFA posters are not available for display, paper copies may be substituted as necessary if sponsor has not received new posters (issued 2019) </a:t>
            </a:r>
          </a:p>
        </p:txBody>
      </p:sp>
    </p:spTree>
    <p:extLst>
      <p:ext uri="{BB962C8B-B14F-4D97-AF65-F5344CB8AC3E}">
        <p14:creationId xmlns:p14="http://schemas.microsoft.com/office/powerpoint/2010/main" val="103806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8B04F7-FD8E-4354-FE61-0688F6F3432E}"/>
              </a:ext>
            </a:extLst>
          </p:cNvPr>
          <p:cNvSpPr>
            <a:spLocks noGrp="1"/>
          </p:cNvSpPr>
          <p:nvPr>
            <p:ph type="title"/>
          </p:nvPr>
        </p:nvSpPr>
        <p:spPr/>
        <p:txBody>
          <a:bodyPr/>
          <a:lstStyle/>
          <a:p>
            <a:r>
              <a:rPr lang="en-US" dirty="0"/>
              <a:t>USDA Nondiscrimination Statement</a:t>
            </a:r>
          </a:p>
        </p:txBody>
      </p:sp>
      <p:sp>
        <p:nvSpPr>
          <p:cNvPr id="4" name="Footer Placeholder 3">
            <a:extLst>
              <a:ext uri="{FF2B5EF4-FFF2-40B4-BE49-F238E27FC236}">
                <a16:creationId xmlns:a16="http://schemas.microsoft.com/office/drawing/2014/main" id="{365E710F-A1ED-401D-DCAE-4F3C7E719ACA}"/>
              </a:ext>
            </a:extLst>
          </p:cNvPr>
          <p:cNvSpPr>
            <a:spLocks noGrp="1"/>
          </p:cNvSpPr>
          <p:nvPr>
            <p:ph type="ftr" sz="quarter" idx="10"/>
          </p:nvPr>
        </p:nvSpPr>
        <p:spPr/>
        <p:txBody>
          <a:bodyPr/>
          <a:lstStyle/>
          <a:p>
            <a:r>
              <a:rPr lang="en-US"/>
              <a:t>Connecticut State Department of Education • March 2026</a:t>
            </a:r>
          </a:p>
        </p:txBody>
      </p:sp>
    </p:spTree>
    <p:extLst>
      <p:ext uri="{BB962C8B-B14F-4D97-AF65-F5344CB8AC3E}">
        <p14:creationId xmlns:p14="http://schemas.microsoft.com/office/powerpoint/2010/main" val="3687212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9A459F1-D1BA-7AE2-0154-0959BB9D56B9}"/>
              </a:ext>
            </a:extLst>
          </p:cNvPr>
          <p:cNvSpPr>
            <a:spLocks noGrp="1"/>
          </p:cNvSpPr>
          <p:nvPr>
            <p:ph type="title"/>
          </p:nvPr>
        </p:nvSpPr>
        <p:spPr/>
        <p:txBody>
          <a:bodyPr/>
          <a:lstStyle/>
          <a:p>
            <a:r>
              <a:rPr lang="en-US" dirty="0"/>
              <a:t>USDA Nondiscrimination Statement (NDS)</a:t>
            </a:r>
          </a:p>
        </p:txBody>
      </p:sp>
      <p:sp>
        <p:nvSpPr>
          <p:cNvPr id="14" name="Content Placeholder 13">
            <a:extLst>
              <a:ext uri="{FF2B5EF4-FFF2-40B4-BE49-F238E27FC236}">
                <a16:creationId xmlns:a16="http://schemas.microsoft.com/office/drawing/2014/main" id="{F860B874-55BC-B6FA-D5EA-FA0CB24ADE39}"/>
              </a:ext>
            </a:extLst>
          </p:cNvPr>
          <p:cNvSpPr>
            <a:spLocks noGrp="1"/>
          </p:cNvSpPr>
          <p:nvPr>
            <p:ph sz="half" idx="1"/>
          </p:nvPr>
        </p:nvSpPr>
        <p:spPr/>
        <p:txBody>
          <a:bodyPr>
            <a:noAutofit/>
          </a:bodyPr>
          <a:lstStyle/>
          <a:p>
            <a:pPr marL="0" indent="0">
              <a:buNone/>
            </a:pPr>
            <a:r>
              <a:rPr lang="en-US" sz="1600" b="1" dirty="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 </a:t>
            </a:r>
          </a:p>
          <a:p>
            <a:pPr marL="0" indent="0">
              <a:buNone/>
            </a:pPr>
            <a:r>
              <a:rPr lang="en-US" sz="1600" b="1" dirty="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p:txBody>
      </p:sp>
      <p:sp>
        <p:nvSpPr>
          <p:cNvPr id="12" name="Content Placeholder 11">
            <a:extLst>
              <a:ext uri="{FF2B5EF4-FFF2-40B4-BE49-F238E27FC236}">
                <a16:creationId xmlns:a16="http://schemas.microsoft.com/office/drawing/2014/main" id="{1E9A8A50-CDA4-FC0C-2D29-A40D91988BD0}"/>
              </a:ext>
            </a:extLst>
          </p:cNvPr>
          <p:cNvSpPr>
            <a:spLocks noGrp="1"/>
          </p:cNvSpPr>
          <p:nvPr>
            <p:ph sz="half" idx="2"/>
          </p:nvPr>
        </p:nvSpPr>
        <p:spPr/>
        <p:txBody>
          <a:bodyPr>
            <a:noAutofit/>
          </a:bodyPr>
          <a:lstStyle/>
          <a:p>
            <a:pPr marL="0" indent="0">
              <a:spcAft>
                <a:spcPts val="600"/>
              </a:spcAft>
              <a:buNone/>
            </a:pPr>
            <a:r>
              <a:rPr lang="en-US" sz="1600" b="1" dirty="0"/>
              <a:t>To file a program discrimination complaint, a Complainant should complete a Form AD-3027, USDA Program Discrimination Complaint Form which can be obtained online at: </a:t>
            </a:r>
            <a:r>
              <a:rPr lang="en-US" sz="1600" b="1" dirty="0">
                <a:solidFill>
                  <a:srgbClr val="C1E5F5"/>
                </a:solidFill>
              </a:rPr>
              <a:t>https</a:t>
            </a:r>
            <a:r>
              <a:rPr lang="en-US" sz="1600" b="1" dirty="0">
                <a:solidFill>
                  <a:schemeClr val="accent1">
                    <a:lumMod val="20000"/>
                    <a:lumOff val="80000"/>
                  </a:schemeClr>
                </a:solidFill>
              </a:rPr>
              <a:t>://www.usda.gov/sites/default/files/documents/ad-3027.pdf</a:t>
            </a:r>
            <a:r>
              <a:rPr lang="en-US" sz="1600" b="1" dirty="0"/>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690563" indent="-346075">
              <a:spcBef>
                <a:spcPts val="1200"/>
              </a:spcBef>
              <a:buNone/>
            </a:pPr>
            <a:r>
              <a:rPr lang="en-US" sz="1600" b="1" dirty="0"/>
              <a:t>1.    mail: U.S. Department of Agriculture </a:t>
            </a:r>
          </a:p>
          <a:p>
            <a:pPr marL="690563" indent="-346075">
              <a:spcBef>
                <a:spcPts val="0"/>
              </a:spcBef>
              <a:buNone/>
            </a:pPr>
            <a:r>
              <a:rPr lang="en-US" sz="1600" b="1" dirty="0"/>
              <a:t>        Office of the Assistant Secretary for Civil Rights </a:t>
            </a:r>
          </a:p>
          <a:p>
            <a:pPr marL="690563" indent="-346075">
              <a:spcBef>
                <a:spcPts val="0"/>
              </a:spcBef>
              <a:buNone/>
            </a:pPr>
            <a:r>
              <a:rPr lang="en-US" sz="1600" b="1" dirty="0"/>
              <a:t>        1400 Independence Avenue, SW </a:t>
            </a:r>
          </a:p>
          <a:p>
            <a:pPr marL="690563" indent="-346075">
              <a:spcBef>
                <a:spcPts val="0"/>
              </a:spcBef>
              <a:buNone/>
            </a:pPr>
            <a:r>
              <a:rPr lang="en-US" sz="1600" b="1" dirty="0"/>
              <a:t>        Washington, D.C. 20250-9410;</a:t>
            </a:r>
          </a:p>
          <a:p>
            <a:pPr marL="690563" indent="-346075">
              <a:spcBef>
                <a:spcPts val="0"/>
              </a:spcBef>
              <a:buNone/>
            </a:pPr>
            <a:r>
              <a:rPr lang="en-US" sz="1600" b="1" dirty="0"/>
              <a:t>2.    fax: (833) 256-1665 or (202) 690-7442; or</a:t>
            </a:r>
          </a:p>
          <a:p>
            <a:pPr marL="690563" indent="-346075">
              <a:spcBef>
                <a:spcPts val="0"/>
              </a:spcBef>
              <a:buNone/>
            </a:pPr>
            <a:r>
              <a:rPr lang="en-US" sz="1600" b="1" dirty="0"/>
              <a:t>3.    email: </a:t>
            </a:r>
            <a:r>
              <a:rPr lang="en-US" sz="1600" b="1" dirty="0">
                <a:solidFill>
                  <a:srgbClr val="C1E5F5"/>
                </a:solidFill>
              </a:rPr>
              <a:t>program.intake@usda.gov. </a:t>
            </a:r>
          </a:p>
          <a:p>
            <a:pPr marL="0" indent="0">
              <a:buNone/>
            </a:pPr>
            <a:r>
              <a:rPr lang="en-US" sz="1600" b="1" dirty="0"/>
              <a:t>This institution is an equal opportunity provider.</a:t>
            </a:r>
          </a:p>
          <a:p>
            <a:endParaRPr lang="en-US" dirty="0"/>
          </a:p>
        </p:txBody>
      </p:sp>
      <p:sp>
        <p:nvSpPr>
          <p:cNvPr id="15" name="Rectangle 14">
            <a:hlinkClick r:id="rId2"/>
            <a:extLst>
              <a:ext uri="{FF2B5EF4-FFF2-40B4-BE49-F238E27FC236}">
                <a16:creationId xmlns:a16="http://schemas.microsoft.com/office/drawing/2014/main" id="{8E58553E-002D-84D0-03D5-726B397463B5}"/>
              </a:ext>
              <a:ext uri="{C183D7F6-B498-43B3-948B-1728B52AA6E4}">
                <adec:decorative xmlns:adec="http://schemas.microsoft.com/office/drawing/2017/decorative" val="1"/>
              </a:ext>
            </a:extLst>
          </p:cNvPr>
          <p:cNvSpPr/>
          <p:nvPr/>
        </p:nvSpPr>
        <p:spPr>
          <a:xfrm>
            <a:off x="5361005" y="1943886"/>
            <a:ext cx="5882326"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3"/>
            <a:extLst>
              <a:ext uri="{FF2B5EF4-FFF2-40B4-BE49-F238E27FC236}">
                <a16:creationId xmlns:a16="http://schemas.microsoft.com/office/drawing/2014/main" id="{2103F59A-2CAF-A31E-64DC-79C5A2D01B43}"/>
              </a:ext>
              <a:ext uri="{C183D7F6-B498-43B3-948B-1728B52AA6E4}">
                <adec:decorative xmlns:adec="http://schemas.microsoft.com/office/drawing/2017/decorative" val="1"/>
              </a:ext>
            </a:extLst>
          </p:cNvPr>
          <p:cNvSpPr/>
          <p:nvPr/>
        </p:nvSpPr>
        <p:spPr>
          <a:xfrm>
            <a:off x="6517361" y="5403820"/>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5CF329D2-CF58-4014-29D9-D6AFE8BB5ED6}"/>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2812124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57EC-E623-1108-587D-00A4E0842AA4}"/>
              </a:ext>
            </a:extLst>
          </p:cNvPr>
          <p:cNvSpPr>
            <a:spLocks noGrp="1"/>
          </p:cNvSpPr>
          <p:nvPr>
            <p:ph type="title"/>
          </p:nvPr>
        </p:nvSpPr>
        <p:spPr/>
        <p:txBody>
          <a:bodyPr/>
          <a:lstStyle/>
          <a:p>
            <a:r>
              <a:rPr lang="en-US" sz="4000" dirty="0"/>
              <a:t>Where USDA NDS Statement is Required</a:t>
            </a:r>
            <a:endParaRPr lang="en-US" dirty="0"/>
          </a:p>
        </p:txBody>
      </p:sp>
      <p:sp>
        <p:nvSpPr>
          <p:cNvPr id="7" name="Content Placeholder 6">
            <a:extLst>
              <a:ext uri="{FF2B5EF4-FFF2-40B4-BE49-F238E27FC236}">
                <a16:creationId xmlns:a16="http://schemas.microsoft.com/office/drawing/2014/main" id="{D67EFD18-6ECF-24E9-1AF7-61C2119F0014}"/>
              </a:ext>
            </a:extLst>
          </p:cNvPr>
          <p:cNvSpPr>
            <a:spLocks noGrp="1"/>
          </p:cNvSpPr>
          <p:nvPr>
            <p:ph idx="1"/>
          </p:nvPr>
        </p:nvSpPr>
        <p:spPr/>
        <p:txBody>
          <a:bodyPr>
            <a:noAutofit/>
          </a:bodyPr>
          <a:lstStyle/>
          <a:p>
            <a:r>
              <a:rPr lang="en-US" dirty="0"/>
              <a:t>The most current nondiscrimination statement must be on</a:t>
            </a:r>
          </a:p>
          <a:p>
            <a:pPr lvl="1">
              <a:spcBef>
                <a:spcPts val="600"/>
              </a:spcBef>
            </a:pPr>
            <a:r>
              <a:rPr lang="en-US" dirty="0"/>
              <a:t>application forms</a:t>
            </a:r>
          </a:p>
          <a:p>
            <a:pPr lvl="1">
              <a:spcBef>
                <a:spcPts val="600"/>
              </a:spcBef>
            </a:pPr>
            <a:r>
              <a:rPr lang="en-US" dirty="0"/>
              <a:t>notification letters</a:t>
            </a:r>
          </a:p>
          <a:p>
            <a:pPr lvl="1">
              <a:spcBef>
                <a:spcPts val="600"/>
              </a:spcBef>
            </a:pPr>
            <a:r>
              <a:rPr lang="en-US" dirty="0"/>
              <a:t>state agency and sponsor's Summer Meals webpages (English and Spanish)</a:t>
            </a:r>
          </a:p>
          <a:p>
            <a:pPr lvl="1">
              <a:spcBef>
                <a:spcPts val="600"/>
              </a:spcBef>
            </a:pPr>
            <a:r>
              <a:rPr lang="en-US" dirty="0"/>
              <a:t>information developed for public information</a:t>
            </a:r>
          </a:p>
          <a:p>
            <a:pPr marL="0" indent="0">
              <a:buNone/>
            </a:pPr>
            <a:endParaRPr lang="en-US" dirty="0"/>
          </a:p>
        </p:txBody>
      </p:sp>
      <p:sp>
        <p:nvSpPr>
          <p:cNvPr id="5" name="Footer Placeholder 4">
            <a:extLst>
              <a:ext uri="{FF2B5EF4-FFF2-40B4-BE49-F238E27FC236}">
                <a16:creationId xmlns:a16="http://schemas.microsoft.com/office/drawing/2014/main" id="{3032EFC3-6BE2-C22F-2A7E-92653A06AFBA}"/>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3208702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7B0BB-75CE-9713-3129-438DF08B8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102F20-D355-EA5B-7D43-AB1A5464302F}"/>
              </a:ext>
            </a:extLst>
          </p:cNvPr>
          <p:cNvSpPr>
            <a:spLocks noGrp="1"/>
          </p:cNvSpPr>
          <p:nvPr>
            <p:ph type="title"/>
          </p:nvPr>
        </p:nvSpPr>
        <p:spPr/>
        <p:txBody>
          <a:bodyPr/>
          <a:lstStyle/>
          <a:p>
            <a:r>
              <a:rPr lang="en-US" dirty="0"/>
              <a:t>When Short USDA NDS is Allowed </a:t>
            </a:r>
          </a:p>
        </p:txBody>
      </p:sp>
      <p:sp>
        <p:nvSpPr>
          <p:cNvPr id="7" name="Content Placeholder 6">
            <a:extLst>
              <a:ext uri="{FF2B5EF4-FFF2-40B4-BE49-F238E27FC236}">
                <a16:creationId xmlns:a16="http://schemas.microsoft.com/office/drawing/2014/main" id="{FFE79A52-0CCB-B344-E176-B3BAB8A09F1E}"/>
              </a:ext>
            </a:extLst>
          </p:cNvPr>
          <p:cNvSpPr>
            <a:spLocks noGrp="1"/>
          </p:cNvSpPr>
          <p:nvPr>
            <p:ph idx="1"/>
          </p:nvPr>
        </p:nvSpPr>
        <p:spPr/>
        <p:txBody>
          <a:bodyPr/>
          <a:lstStyle/>
          <a:p>
            <a:r>
              <a:rPr lang="en-US" dirty="0"/>
              <a:t>Short statement can be used only in special circumstances (e.g., menu, one-page flier)</a:t>
            </a:r>
          </a:p>
          <a:p>
            <a:pPr lvl="1"/>
            <a:r>
              <a:rPr lang="en-US" dirty="0"/>
              <a:t>“This institution is an equal opportunity provider.”</a:t>
            </a:r>
          </a:p>
          <a:p>
            <a:pPr marL="0" indent="0">
              <a:buNone/>
            </a:pPr>
            <a:endParaRPr lang="en-US" dirty="0"/>
          </a:p>
        </p:txBody>
      </p:sp>
      <p:sp>
        <p:nvSpPr>
          <p:cNvPr id="5" name="Footer Placeholder 4">
            <a:extLst>
              <a:ext uri="{FF2B5EF4-FFF2-40B4-BE49-F238E27FC236}">
                <a16:creationId xmlns:a16="http://schemas.microsoft.com/office/drawing/2014/main" id="{B029A6D7-3783-601C-1592-4D0BA0AD515D}"/>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1176174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4F6CD-BC9A-C05E-C1BB-0DF255F57E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CB17D7-7C16-3205-1074-9620E0D4A60F}"/>
              </a:ext>
            </a:extLst>
          </p:cNvPr>
          <p:cNvSpPr>
            <a:spLocks noGrp="1"/>
          </p:cNvSpPr>
          <p:nvPr>
            <p:ph type="title"/>
          </p:nvPr>
        </p:nvSpPr>
        <p:spPr/>
        <p:txBody>
          <a:bodyPr>
            <a:normAutofit/>
          </a:bodyPr>
          <a:lstStyle/>
          <a:p>
            <a:r>
              <a:rPr lang="en-US" dirty="0"/>
              <a:t>USDA NDS is Required for </a:t>
            </a:r>
            <a:r>
              <a:rPr lang="en-US" sz="4000" dirty="0"/>
              <a:t>Vital Documents </a:t>
            </a:r>
            <a:endParaRPr lang="en-US" dirty="0"/>
          </a:p>
        </p:txBody>
      </p:sp>
      <p:sp>
        <p:nvSpPr>
          <p:cNvPr id="11" name="Content Placeholder 10">
            <a:extLst>
              <a:ext uri="{FF2B5EF4-FFF2-40B4-BE49-F238E27FC236}">
                <a16:creationId xmlns:a16="http://schemas.microsoft.com/office/drawing/2014/main" id="{8B13359E-28E9-A210-FD46-87B25EFD83F6}"/>
              </a:ext>
            </a:extLst>
          </p:cNvPr>
          <p:cNvSpPr>
            <a:spLocks noGrp="1"/>
          </p:cNvSpPr>
          <p:nvPr>
            <p:ph idx="1"/>
          </p:nvPr>
        </p:nvSpPr>
        <p:spPr>
          <a:xfrm>
            <a:off x="838201" y="1348033"/>
            <a:ext cx="4686173" cy="4023122"/>
          </a:xfrm>
        </p:spPr>
        <p:txBody>
          <a:bodyPr>
            <a:normAutofit fontScale="92500"/>
          </a:bodyPr>
          <a:lstStyle/>
          <a:p>
            <a:r>
              <a:rPr lang="en-US" sz="2800" dirty="0"/>
              <a:t>Vital documents about sensitive topics require full NDS, even if document is one page</a:t>
            </a:r>
          </a:p>
          <a:p>
            <a:r>
              <a:rPr lang="en-US" sz="2800" b="1" dirty="0">
                <a:solidFill>
                  <a:srgbClr val="FFE38B"/>
                </a:solidFill>
              </a:rPr>
              <a:t>Example: </a:t>
            </a:r>
            <a:r>
              <a:rPr lang="en-US" sz="2800" dirty="0"/>
              <a:t>CSDE’s </a:t>
            </a:r>
            <a:r>
              <a:rPr lang="en-US" dirty="0"/>
              <a:t>Summer Food Service Program Parent Letter for Sharing Information with Other Program</a:t>
            </a:r>
            <a:r>
              <a:rPr lang="en-US" sz="2800" dirty="0"/>
              <a:t> has full USDA NDS on page 2</a:t>
            </a:r>
          </a:p>
          <a:p>
            <a:endParaRPr lang="en-US" dirty="0"/>
          </a:p>
        </p:txBody>
      </p:sp>
      <p:pic>
        <p:nvPicPr>
          <p:cNvPr id="10" name="Picture 9" descr="Page 1 of CSDE's Summer Food Service Program Parent Letter for Sharing Information with Other Program">
            <a:extLst>
              <a:ext uri="{FF2B5EF4-FFF2-40B4-BE49-F238E27FC236}">
                <a16:creationId xmlns:a16="http://schemas.microsoft.com/office/drawing/2014/main" id="{7F2B6542-C7A4-F5EF-2CE2-B79DBD4572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0812" y="1530794"/>
            <a:ext cx="2826327" cy="3657600"/>
          </a:xfrm>
          <a:prstGeom prst="rect">
            <a:avLst/>
          </a:prstGeom>
        </p:spPr>
      </p:pic>
      <p:pic>
        <p:nvPicPr>
          <p:cNvPr id="13" name="Picture 12" descr="Page 2 of CSDE's Summer Food Service Program Parent Letter for Sharing Information with Other Program">
            <a:extLst>
              <a:ext uri="{FF2B5EF4-FFF2-40B4-BE49-F238E27FC236}">
                <a16:creationId xmlns:a16="http://schemas.microsoft.com/office/drawing/2014/main" id="{CAE7FD37-F905-820B-BC3D-004BCA80B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1246" y="1530794"/>
            <a:ext cx="2826327" cy="3657600"/>
          </a:xfrm>
          <a:prstGeom prst="rect">
            <a:avLst/>
          </a:prstGeom>
        </p:spPr>
      </p:pic>
      <p:sp>
        <p:nvSpPr>
          <p:cNvPr id="4" name="Right Arrow 9">
            <a:extLst>
              <a:ext uri="{FF2B5EF4-FFF2-40B4-BE49-F238E27FC236}">
                <a16:creationId xmlns:a16="http://schemas.microsoft.com/office/drawing/2014/main" id="{224CBBD3-FD32-44DC-B6E7-56A271730C99}"/>
              </a:ext>
              <a:ext uri="{C183D7F6-B498-43B3-948B-1728B52AA6E4}">
                <adec:decorative xmlns:adec="http://schemas.microsoft.com/office/drawing/2017/decorative" val="1"/>
              </a:ext>
            </a:extLst>
          </p:cNvPr>
          <p:cNvSpPr/>
          <p:nvPr/>
        </p:nvSpPr>
        <p:spPr>
          <a:xfrm>
            <a:off x="8672052" y="2562215"/>
            <a:ext cx="455000" cy="501650"/>
          </a:xfrm>
          <a:prstGeom prst="rightArrow">
            <a:avLst/>
          </a:prstGeom>
          <a:solidFill>
            <a:srgbClr val="8600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7EC9E399-3E4B-ACBF-E0A8-B2AEC02B4346}"/>
              </a:ext>
              <a:ext uri="{C183D7F6-B498-43B3-948B-1728B52AA6E4}">
                <adec:decorative xmlns:adec="http://schemas.microsoft.com/office/drawing/2017/decorative" val="1"/>
              </a:ext>
            </a:extLst>
          </p:cNvPr>
          <p:cNvSpPr/>
          <p:nvPr/>
        </p:nvSpPr>
        <p:spPr>
          <a:xfrm>
            <a:off x="9139021" y="2061701"/>
            <a:ext cx="2390775" cy="2219325"/>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F321FFDB-F44E-6D04-C7E1-68FA18282781}"/>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181632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E974D-78F5-5249-3BF6-C05781ACA2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7A1C8F-37B4-88FB-FF4E-7722B7049DA0}"/>
              </a:ext>
            </a:extLst>
          </p:cNvPr>
          <p:cNvSpPr>
            <a:spLocks noGrp="1"/>
          </p:cNvSpPr>
          <p:nvPr>
            <p:ph type="title"/>
          </p:nvPr>
        </p:nvSpPr>
        <p:spPr/>
        <p:txBody>
          <a:bodyPr>
            <a:normAutofit/>
          </a:bodyPr>
          <a:lstStyle/>
          <a:p>
            <a:r>
              <a:rPr lang="en-US" dirty="0"/>
              <a:t>Webpages with Information About CNPs</a:t>
            </a:r>
          </a:p>
        </p:txBody>
      </p:sp>
      <p:sp>
        <p:nvSpPr>
          <p:cNvPr id="7" name="Content Placeholder 6">
            <a:extLst>
              <a:ext uri="{FF2B5EF4-FFF2-40B4-BE49-F238E27FC236}">
                <a16:creationId xmlns:a16="http://schemas.microsoft.com/office/drawing/2014/main" id="{892E316F-40E5-80D0-5A9D-B25080A17D5C}"/>
              </a:ext>
            </a:extLst>
          </p:cNvPr>
          <p:cNvSpPr>
            <a:spLocks noGrp="1"/>
          </p:cNvSpPr>
          <p:nvPr>
            <p:ph idx="1"/>
          </p:nvPr>
        </p:nvSpPr>
        <p:spPr/>
        <p:txBody>
          <a:bodyPr>
            <a:normAutofit/>
          </a:bodyPr>
          <a:lstStyle/>
          <a:p>
            <a:r>
              <a:rPr lang="en-US" sz="2800" dirty="0"/>
              <a:t>Must include full statement </a:t>
            </a:r>
            <a:r>
              <a:rPr lang="en-US" sz="2800" b="1" dirty="0">
                <a:solidFill>
                  <a:srgbClr val="FFE38B"/>
                </a:solidFill>
              </a:rPr>
              <a:t>or</a:t>
            </a:r>
            <a:r>
              <a:rPr lang="en-US" sz="2800" dirty="0"/>
              <a:t> direct link to full statement</a:t>
            </a:r>
          </a:p>
        </p:txBody>
      </p:sp>
      <p:pic>
        <p:nvPicPr>
          <p:cNvPr id="4" name="Picture 3">
            <a:extLst>
              <a:ext uri="{FF2B5EF4-FFF2-40B4-BE49-F238E27FC236}">
                <a16:creationId xmlns:a16="http://schemas.microsoft.com/office/drawing/2014/main" id="{5312A155-176C-8A00-5E9B-CD6B603FCD0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87259" y="1851160"/>
            <a:ext cx="3175831" cy="4325803"/>
          </a:xfrm>
          <a:prstGeom prst="rect">
            <a:avLst/>
          </a:prstGeom>
        </p:spPr>
      </p:pic>
      <p:sp>
        <p:nvSpPr>
          <p:cNvPr id="6" name="Right Arrow 16">
            <a:extLst>
              <a:ext uri="{FF2B5EF4-FFF2-40B4-BE49-F238E27FC236}">
                <a16:creationId xmlns:a16="http://schemas.microsoft.com/office/drawing/2014/main" id="{1A5174F6-11CB-19D7-C1EE-546305ADB4D9}"/>
              </a:ext>
              <a:ext uri="{C183D7F6-B498-43B3-948B-1728B52AA6E4}">
                <adec:decorative xmlns:adec="http://schemas.microsoft.com/office/drawing/2017/decorative" val="1"/>
              </a:ext>
            </a:extLst>
          </p:cNvPr>
          <p:cNvSpPr/>
          <p:nvPr/>
        </p:nvSpPr>
        <p:spPr>
          <a:xfrm>
            <a:off x="1812008" y="5820224"/>
            <a:ext cx="421705" cy="501650"/>
          </a:xfrm>
          <a:prstGeom prst="rightArrow">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4D034456-7E54-124A-7240-E7B63A170B11}"/>
              </a:ext>
              <a:ext uri="{C183D7F6-B498-43B3-948B-1728B52AA6E4}">
                <adec:decorative xmlns:adec="http://schemas.microsoft.com/office/drawing/2017/decorative" val="1"/>
              </a:ext>
            </a:extLst>
          </p:cNvPr>
          <p:cNvSpPr/>
          <p:nvPr/>
        </p:nvSpPr>
        <p:spPr>
          <a:xfrm>
            <a:off x="2313838" y="5982943"/>
            <a:ext cx="1097280" cy="176213"/>
          </a:xfrm>
          <a:prstGeom prst="rect">
            <a:avLst/>
          </a:prstGeom>
          <a:noFill/>
          <a:ln w="28575">
            <a:solidFill>
              <a:srgbClr val="8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peech Bubble: Rectangle 12">
            <a:extLst>
              <a:ext uri="{FF2B5EF4-FFF2-40B4-BE49-F238E27FC236}">
                <a16:creationId xmlns:a16="http://schemas.microsoft.com/office/drawing/2014/main" id="{F495B621-6B2C-9B91-C8C6-90031DD8F263}"/>
              </a:ext>
              <a:ext uri="{C183D7F6-B498-43B3-948B-1728B52AA6E4}">
                <adec:decorative xmlns:adec="http://schemas.microsoft.com/office/drawing/2017/decorative" val="1"/>
              </a:ext>
            </a:extLst>
          </p:cNvPr>
          <p:cNvSpPr/>
          <p:nvPr/>
        </p:nvSpPr>
        <p:spPr>
          <a:xfrm>
            <a:off x="5717054" y="2033779"/>
            <a:ext cx="4662938" cy="4022475"/>
          </a:xfrm>
          <a:prstGeom prst="wedgeRectCallout">
            <a:avLst>
              <a:gd name="adj1" fmla="val -93313"/>
              <a:gd name="adj2" fmla="val 46661"/>
            </a:avLst>
          </a:prstGeom>
          <a:solidFill>
            <a:srgbClr val="A6C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CFBF960-E034-7356-4446-E32D31C268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13100" y="2184262"/>
            <a:ext cx="4270847" cy="3721508"/>
          </a:xfrm>
          <a:prstGeom prst="rect">
            <a:avLst/>
          </a:prstGeom>
        </p:spPr>
      </p:pic>
      <p:sp>
        <p:nvSpPr>
          <p:cNvPr id="5" name="Footer Placeholder 4">
            <a:extLst>
              <a:ext uri="{FF2B5EF4-FFF2-40B4-BE49-F238E27FC236}">
                <a16:creationId xmlns:a16="http://schemas.microsoft.com/office/drawing/2014/main" id="{11B1B965-B6E4-CA89-92F1-89CABBFDCCC0}"/>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4241145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47CDA1-5E4C-C528-51D3-5AA91E7B0234}"/>
              </a:ext>
            </a:extLst>
          </p:cNvPr>
          <p:cNvSpPr>
            <a:spLocks noGrp="1"/>
          </p:cNvSpPr>
          <p:nvPr>
            <p:ph type="title"/>
          </p:nvPr>
        </p:nvSpPr>
        <p:spPr/>
        <p:txBody>
          <a:bodyPr/>
          <a:lstStyle/>
          <a:p>
            <a:r>
              <a:rPr lang="en-US" dirty="0"/>
              <a:t>Data Collection</a:t>
            </a:r>
          </a:p>
        </p:txBody>
      </p:sp>
      <p:sp>
        <p:nvSpPr>
          <p:cNvPr id="4" name="Footer Placeholder 3">
            <a:extLst>
              <a:ext uri="{FF2B5EF4-FFF2-40B4-BE49-F238E27FC236}">
                <a16:creationId xmlns:a16="http://schemas.microsoft.com/office/drawing/2014/main" id="{AFD80F54-0AD7-CB66-CF66-027781A16F65}"/>
              </a:ext>
            </a:extLst>
          </p:cNvPr>
          <p:cNvSpPr>
            <a:spLocks noGrp="1"/>
          </p:cNvSpPr>
          <p:nvPr>
            <p:ph type="ftr" sz="quarter" idx="10"/>
          </p:nvPr>
        </p:nvSpPr>
        <p:spPr/>
        <p:txBody>
          <a:bodyPr/>
          <a:lstStyle/>
          <a:p>
            <a:r>
              <a:rPr lang="en-US"/>
              <a:t>Connecticut State Department of Education • March 2026</a:t>
            </a:r>
          </a:p>
        </p:txBody>
      </p:sp>
    </p:spTree>
    <p:extLst>
      <p:ext uri="{BB962C8B-B14F-4D97-AF65-F5344CB8AC3E}">
        <p14:creationId xmlns:p14="http://schemas.microsoft.com/office/powerpoint/2010/main" val="827242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B54431-B8B8-33F7-B6F9-5222E5B65CC6}"/>
              </a:ext>
            </a:extLst>
          </p:cNvPr>
          <p:cNvSpPr>
            <a:spLocks noGrp="1"/>
          </p:cNvSpPr>
          <p:nvPr>
            <p:ph type="title"/>
          </p:nvPr>
        </p:nvSpPr>
        <p:spPr/>
        <p:txBody>
          <a:bodyPr/>
          <a:lstStyle/>
          <a:p>
            <a:r>
              <a:rPr lang="en-US" dirty="0"/>
              <a:t>Data Collection Requirements</a:t>
            </a:r>
          </a:p>
        </p:txBody>
      </p:sp>
      <p:sp>
        <p:nvSpPr>
          <p:cNvPr id="5" name="Content Placeholder 4">
            <a:extLst>
              <a:ext uri="{FF2B5EF4-FFF2-40B4-BE49-F238E27FC236}">
                <a16:creationId xmlns:a16="http://schemas.microsoft.com/office/drawing/2014/main" id="{2E0C13DC-0880-06A6-4918-21840BFBB9B4}"/>
              </a:ext>
            </a:extLst>
          </p:cNvPr>
          <p:cNvSpPr>
            <a:spLocks noGrp="1"/>
          </p:cNvSpPr>
          <p:nvPr>
            <p:ph idx="1"/>
          </p:nvPr>
        </p:nvSpPr>
        <p:spPr/>
        <p:txBody>
          <a:bodyPr>
            <a:normAutofit/>
          </a:bodyPr>
          <a:lstStyle/>
          <a:p>
            <a:r>
              <a:rPr lang="en-US" dirty="0"/>
              <a:t>Collect beneficiary data by racial or ethnic category for each site under sponsor’s jurisdiction</a:t>
            </a:r>
          </a:p>
          <a:p>
            <a:pPr lvl="1"/>
            <a:r>
              <a:rPr lang="en-US" dirty="0"/>
              <a:t>Self-reporting is preferred</a:t>
            </a:r>
          </a:p>
          <a:p>
            <a:pPr lvl="1"/>
            <a:r>
              <a:rPr lang="en-US" dirty="0"/>
              <a:t>May use other methods, </a:t>
            </a:r>
            <a:br>
              <a:rPr lang="en-US" dirty="0"/>
            </a:br>
            <a:r>
              <a:rPr lang="en-US" dirty="0"/>
              <a:t>e.g., census or public school databases</a:t>
            </a:r>
          </a:p>
          <a:p>
            <a:endParaRPr lang="en-US" dirty="0"/>
          </a:p>
        </p:txBody>
      </p:sp>
      <p:sp>
        <p:nvSpPr>
          <p:cNvPr id="3" name="Footer Placeholder 2">
            <a:extLst>
              <a:ext uri="{FF2B5EF4-FFF2-40B4-BE49-F238E27FC236}">
                <a16:creationId xmlns:a16="http://schemas.microsoft.com/office/drawing/2014/main" id="{C5C27DB6-FBF7-6411-B3CF-F010230EA7DD}"/>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2636189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ABE7C3-A233-EE91-84F2-5D75C2283480}"/>
              </a:ext>
            </a:extLst>
          </p:cNvPr>
          <p:cNvSpPr>
            <a:spLocks noGrp="1"/>
          </p:cNvSpPr>
          <p:nvPr>
            <p:ph type="title"/>
          </p:nvPr>
        </p:nvSpPr>
        <p:spPr/>
        <p:txBody>
          <a:bodyPr/>
          <a:lstStyle/>
          <a:p>
            <a:r>
              <a:rPr lang="en-US" dirty="0"/>
              <a:t>Civil Rights Overview</a:t>
            </a:r>
          </a:p>
        </p:txBody>
      </p:sp>
      <p:sp>
        <p:nvSpPr>
          <p:cNvPr id="2" name="Footer Placeholder 1">
            <a:extLst>
              <a:ext uri="{FF2B5EF4-FFF2-40B4-BE49-F238E27FC236}">
                <a16:creationId xmlns:a16="http://schemas.microsoft.com/office/drawing/2014/main" id="{69DC85DE-9279-D0C6-9A09-E4553DD31B86}"/>
              </a:ext>
            </a:extLst>
          </p:cNvPr>
          <p:cNvSpPr>
            <a:spLocks noGrp="1"/>
          </p:cNvSpPr>
          <p:nvPr>
            <p:ph type="ftr" sz="quarter" idx="10"/>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650675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24E-5A87-0061-57E2-EF3785966EE8}"/>
              </a:ext>
            </a:extLst>
          </p:cNvPr>
          <p:cNvSpPr>
            <a:spLocks noGrp="1"/>
          </p:cNvSpPr>
          <p:nvPr>
            <p:ph type="title"/>
          </p:nvPr>
        </p:nvSpPr>
        <p:spPr/>
        <p:txBody>
          <a:bodyPr/>
          <a:lstStyle/>
          <a:p>
            <a:r>
              <a:rPr lang="en-US" dirty="0"/>
              <a:t>Visual Observation and Identification Not Allowed</a:t>
            </a:r>
          </a:p>
        </p:txBody>
      </p:sp>
      <p:sp>
        <p:nvSpPr>
          <p:cNvPr id="3" name="Content Placeholder 2">
            <a:extLst>
              <a:ext uri="{FF2B5EF4-FFF2-40B4-BE49-F238E27FC236}">
                <a16:creationId xmlns:a16="http://schemas.microsoft.com/office/drawing/2014/main" id="{39285847-33C6-A648-6B9E-E10902D89EB9}"/>
              </a:ext>
            </a:extLst>
          </p:cNvPr>
          <p:cNvSpPr>
            <a:spLocks noGrp="1"/>
          </p:cNvSpPr>
          <p:nvPr>
            <p:ph idx="1"/>
          </p:nvPr>
        </p:nvSpPr>
        <p:spPr>
          <a:xfrm>
            <a:off x="838200" y="1348033"/>
            <a:ext cx="5257799" cy="4828930"/>
          </a:xfrm>
        </p:spPr>
        <p:txBody>
          <a:bodyPr>
            <a:normAutofit/>
          </a:bodyPr>
          <a:lstStyle/>
          <a:p>
            <a:r>
              <a:rPr lang="en-US" dirty="0"/>
              <a:t>Collection of Race and Ethnicity Data by Visual Observation and Identification</a:t>
            </a:r>
          </a:p>
          <a:p>
            <a:pPr lvl="1"/>
            <a:r>
              <a:rPr lang="en-US" dirty="0">
                <a:latin typeface="Calibri" panose="020F0502020204030204" pitchFamily="34" charset="0"/>
                <a:ea typeface="Calibri" panose="020F0502020204030204" pitchFamily="34" charset="0"/>
                <a:cs typeface="Calibri" panose="020F0502020204030204" pitchFamily="34" charset="0"/>
              </a:rPr>
              <a:t>USDA Memo CACFP 11-2021 and SFSP 07-2021</a:t>
            </a:r>
          </a:p>
          <a:p>
            <a:pPr lvl="1"/>
            <a:r>
              <a:rPr lang="en-US" dirty="0">
                <a:latin typeface="Calibri" panose="020F0502020204030204" pitchFamily="34" charset="0"/>
                <a:ea typeface="Calibri" panose="020F0502020204030204" pitchFamily="34" charset="0"/>
                <a:cs typeface="Calibri" panose="020F0502020204030204" pitchFamily="34" charset="0"/>
              </a:rPr>
              <a:t>USDA Memo </a:t>
            </a:r>
            <a:r>
              <a:rPr lang="en-US" b="0" i="0" dirty="0">
                <a:effectLst/>
                <a:latin typeface="Calibri" panose="020F0502020204030204" pitchFamily="34" charset="0"/>
                <a:ea typeface="Calibri" panose="020F0502020204030204" pitchFamily="34" charset="0"/>
                <a:cs typeface="Calibri" panose="020F0502020204030204" pitchFamily="34" charset="0"/>
              </a:rPr>
              <a:t>CACFP 09-2022, SFSP 05-2022: Q&amp;As </a:t>
            </a:r>
          </a:p>
          <a:p>
            <a:endParaRPr lang="en-US" dirty="0"/>
          </a:p>
        </p:txBody>
      </p:sp>
      <p:sp>
        <p:nvSpPr>
          <p:cNvPr id="4" name="Footer Placeholder 3">
            <a:extLst>
              <a:ext uri="{FF2B5EF4-FFF2-40B4-BE49-F238E27FC236}">
                <a16:creationId xmlns:a16="http://schemas.microsoft.com/office/drawing/2014/main" id="{B6209748-4E5A-20FD-EB21-4580C85A4317}"/>
              </a:ext>
            </a:extLst>
          </p:cNvPr>
          <p:cNvSpPr>
            <a:spLocks noGrp="1"/>
          </p:cNvSpPr>
          <p:nvPr>
            <p:ph type="ftr" sz="quarter" idx="11"/>
          </p:nvPr>
        </p:nvSpPr>
        <p:spPr/>
        <p:txBody>
          <a:bodyPr/>
          <a:lstStyle/>
          <a:p>
            <a:r>
              <a:rPr lang="en-US"/>
              <a:t>Connecticut State Department of Education • March 2026</a:t>
            </a:r>
          </a:p>
        </p:txBody>
      </p:sp>
      <p:pic>
        <p:nvPicPr>
          <p:cNvPr id="5" name="Picture 4" descr="Screenshot of USDA webpage for Questions and Answers Related to Collection of Race and Ethnicity Data by Visual Observation and Identification in CACFP and SFSP – Policy Rescission&#10;">
            <a:extLst>
              <a:ext uri="{FF2B5EF4-FFF2-40B4-BE49-F238E27FC236}">
                <a16:creationId xmlns:a16="http://schemas.microsoft.com/office/drawing/2014/main" id="{88D8201F-5908-9BED-0DEC-049D90CA8209}"/>
              </a:ext>
            </a:extLst>
          </p:cNvPr>
          <p:cNvPicPr>
            <a:picLocks noChangeAspect="1"/>
          </p:cNvPicPr>
          <p:nvPr/>
        </p:nvPicPr>
        <p:blipFill>
          <a:blip r:embed="rId2"/>
          <a:stretch>
            <a:fillRect/>
          </a:stretch>
        </p:blipFill>
        <p:spPr>
          <a:xfrm>
            <a:off x="6363442" y="1511092"/>
            <a:ext cx="4990358" cy="4025371"/>
          </a:xfrm>
          <a:prstGeom prst="rect">
            <a:avLst/>
          </a:prstGeom>
          <a:ln>
            <a:solidFill>
              <a:schemeClr val="accent1"/>
            </a:solidFill>
          </a:ln>
        </p:spPr>
      </p:pic>
      <p:sp>
        <p:nvSpPr>
          <p:cNvPr id="6" name="TextBox 5">
            <a:hlinkClick r:id="rId3"/>
            <a:extLst>
              <a:ext uri="{FF2B5EF4-FFF2-40B4-BE49-F238E27FC236}">
                <a16:creationId xmlns:a16="http://schemas.microsoft.com/office/drawing/2014/main" id="{16926FD3-714E-CA13-B708-1A207647658D}"/>
              </a:ext>
              <a:ext uri="{C183D7F6-B498-43B3-948B-1728B52AA6E4}">
                <adec:decorative xmlns:adec="http://schemas.microsoft.com/office/drawing/2017/decorative" val="1"/>
              </a:ext>
            </a:extLst>
          </p:cNvPr>
          <p:cNvSpPr txBox="1"/>
          <p:nvPr/>
        </p:nvSpPr>
        <p:spPr>
          <a:xfrm>
            <a:off x="0" y="5933371"/>
            <a:ext cx="12188952" cy="400110"/>
          </a:xfrm>
          <a:prstGeom prst="rect">
            <a:avLst/>
          </a:prstGeom>
          <a:solidFill>
            <a:srgbClr val="FFF2C9"/>
          </a:solidFill>
        </p:spPr>
        <p:txBody>
          <a:bodyPr wrap="square" rtlCol="0">
            <a:spAutoFit/>
          </a:bodyPr>
          <a:lstStyle/>
          <a:p>
            <a:pPr algn="ctr">
              <a:spcBef>
                <a:spcPts val="2400"/>
              </a:spcBef>
              <a:defRPr/>
            </a:pPr>
            <a:r>
              <a:rPr lang="en-US" altLang="en-US" sz="2000" b="1" dirty="0">
                <a:solidFill>
                  <a:prstClr val="black"/>
                </a:solidFill>
                <a:latin typeface="Calibri" panose="020F0502020204030204" pitchFamily="34" charset="0"/>
              </a:rPr>
              <a:t>https://www.fns.usda.gov/cn/Race-and-Ethnicity-Data-Policy-Rescission</a:t>
            </a:r>
          </a:p>
        </p:txBody>
      </p:sp>
    </p:spTree>
    <p:extLst>
      <p:ext uri="{BB962C8B-B14F-4D97-AF65-F5344CB8AC3E}">
        <p14:creationId xmlns:p14="http://schemas.microsoft.com/office/powerpoint/2010/main" val="3350424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AA064-CEA5-82E5-971C-2787C23C31C1}"/>
              </a:ext>
            </a:extLst>
          </p:cNvPr>
          <p:cNvSpPr>
            <a:spLocks noGrp="1"/>
          </p:cNvSpPr>
          <p:nvPr>
            <p:ph type="title"/>
          </p:nvPr>
        </p:nvSpPr>
        <p:spPr/>
        <p:txBody>
          <a:bodyPr/>
          <a:lstStyle/>
          <a:p>
            <a:r>
              <a:rPr lang="en-US" dirty="0"/>
              <a:t>Two Required Data Collection Forms</a:t>
            </a:r>
          </a:p>
        </p:txBody>
      </p:sp>
      <p:sp>
        <p:nvSpPr>
          <p:cNvPr id="3" name="Content Placeholder 2">
            <a:extLst>
              <a:ext uri="{FF2B5EF4-FFF2-40B4-BE49-F238E27FC236}">
                <a16:creationId xmlns:a16="http://schemas.microsoft.com/office/drawing/2014/main" id="{55CD68B1-5CAE-9037-03E9-17E5E5351E78}"/>
              </a:ext>
            </a:extLst>
          </p:cNvPr>
          <p:cNvSpPr>
            <a:spLocks noGrp="1"/>
          </p:cNvSpPr>
          <p:nvPr>
            <p:ph idx="1"/>
          </p:nvPr>
        </p:nvSpPr>
        <p:spPr/>
        <p:txBody>
          <a:bodyPr/>
          <a:lstStyle/>
          <a:p>
            <a:pPr marL="514350" indent="-514350">
              <a:buFont typeface="+mj-lt"/>
              <a:buAutoNum type="arabicPeriod"/>
            </a:pPr>
            <a:r>
              <a:rPr lang="en-US" dirty="0"/>
              <a:t>SFSP Civil Rights Beneficiary Data Determination Form</a:t>
            </a:r>
          </a:p>
          <a:p>
            <a:pPr marL="514350" indent="-514350">
              <a:buFont typeface="+mj-lt"/>
              <a:buAutoNum type="arabicPeriod"/>
            </a:pPr>
            <a:r>
              <a:rPr lang="en-US" dirty="0"/>
              <a:t>Summary Form for SFSP Civil Rights Beneficiary Data Collection</a:t>
            </a:r>
          </a:p>
        </p:txBody>
      </p:sp>
      <p:sp>
        <p:nvSpPr>
          <p:cNvPr id="5" name="TextBox 4">
            <a:extLst>
              <a:ext uri="{FF2B5EF4-FFF2-40B4-BE49-F238E27FC236}">
                <a16:creationId xmlns:a16="http://schemas.microsoft.com/office/drawing/2014/main" id="{B14451BC-CCE8-87DF-4483-82B5C7FDED0E}"/>
              </a:ext>
            </a:extLst>
          </p:cNvPr>
          <p:cNvSpPr txBox="1"/>
          <p:nvPr/>
        </p:nvSpPr>
        <p:spPr>
          <a:xfrm>
            <a:off x="838199" y="4768386"/>
            <a:ext cx="5673435" cy="1055608"/>
          </a:xfrm>
          <a:prstGeom prst="roundRect">
            <a:avLst/>
          </a:prstGeom>
          <a:solidFill>
            <a:srgbClr val="215F9A"/>
          </a:solidFill>
        </p:spPr>
        <p:txBody>
          <a:bodyPr wrap="square">
            <a:spAutoFit/>
          </a:bodyPr>
          <a:lstStyle/>
          <a:p>
            <a:pPr marL="117475"/>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Complete annually, sign, date, and maintain on file with SFSP records</a:t>
            </a:r>
          </a:p>
        </p:txBody>
      </p:sp>
      <p:sp>
        <p:nvSpPr>
          <p:cNvPr id="4" name="Footer Placeholder 3">
            <a:extLst>
              <a:ext uri="{FF2B5EF4-FFF2-40B4-BE49-F238E27FC236}">
                <a16:creationId xmlns:a16="http://schemas.microsoft.com/office/drawing/2014/main" id="{1AFE3668-C6FB-6A58-9775-FDA66422CF5B}"/>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36025270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8E251F-967F-18BD-2ED1-03DD1EFDD79C}"/>
              </a:ext>
            </a:extLst>
          </p:cNvPr>
          <p:cNvSpPr>
            <a:spLocks noGrp="1"/>
          </p:cNvSpPr>
          <p:nvPr>
            <p:ph type="title"/>
          </p:nvPr>
        </p:nvSpPr>
        <p:spPr/>
        <p:txBody>
          <a:bodyPr>
            <a:noAutofit/>
          </a:bodyPr>
          <a:lstStyle/>
          <a:p>
            <a:r>
              <a:rPr lang="en-US" sz="3200" dirty="0"/>
              <a:t>SFSP Civil Rights Beneficiary Data Determination Form</a:t>
            </a:r>
          </a:p>
        </p:txBody>
      </p:sp>
      <p:sp>
        <p:nvSpPr>
          <p:cNvPr id="7" name="Content Placeholder 6">
            <a:extLst>
              <a:ext uri="{FF2B5EF4-FFF2-40B4-BE49-F238E27FC236}">
                <a16:creationId xmlns:a16="http://schemas.microsoft.com/office/drawing/2014/main" id="{E9E2DD39-3718-BD97-EB97-DD9C7DB4B284}"/>
              </a:ext>
            </a:extLst>
          </p:cNvPr>
          <p:cNvSpPr>
            <a:spLocks noGrp="1"/>
          </p:cNvSpPr>
          <p:nvPr>
            <p:ph idx="1"/>
          </p:nvPr>
        </p:nvSpPr>
        <p:spPr>
          <a:xfrm>
            <a:off x="838200" y="1348033"/>
            <a:ext cx="6145403" cy="4828930"/>
          </a:xfrm>
        </p:spPr>
        <p:txBody>
          <a:bodyPr>
            <a:normAutofit/>
          </a:bodyPr>
          <a:lstStyle/>
          <a:p>
            <a:pPr>
              <a:spcBef>
                <a:spcPts val="1200"/>
              </a:spcBef>
            </a:pPr>
            <a:r>
              <a:rPr lang="en-US" dirty="0"/>
              <a:t>Used for participants to self-identify ethnic and racial information</a:t>
            </a:r>
          </a:p>
          <a:p>
            <a:pPr>
              <a:spcBef>
                <a:spcPts val="1200"/>
              </a:spcBef>
              <a:spcAft>
                <a:spcPts val="1200"/>
              </a:spcAft>
            </a:pPr>
            <a:r>
              <a:rPr lang="en-US" dirty="0"/>
              <a:t>Translated into Connecticut’s most commonly spoken languages</a:t>
            </a:r>
          </a:p>
          <a:p>
            <a:pPr lvl="1">
              <a:spcBef>
                <a:spcPts val="600"/>
              </a:spcBef>
            </a:pPr>
            <a:r>
              <a:rPr lang="en-US" sz="1800" dirty="0"/>
              <a:t>Albanian</a:t>
            </a:r>
          </a:p>
          <a:p>
            <a:pPr lvl="1">
              <a:spcBef>
                <a:spcPts val="600"/>
              </a:spcBef>
            </a:pPr>
            <a:r>
              <a:rPr lang="en-US" sz="1800" dirty="0"/>
              <a:t>Arabic</a:t>
            </a:r>
          </a:p>
          <a:p>
            <a:pPr lvl="1">
              <a:spcBef>
                <a:spcPts val="600"/>
              </a:spcBef>
            </a:pPr>
            <a:r>
              <a:rPr lang="en-US" sz="1800" dirty="0"/>
              <a:t>English</a:t>
            </a:r>
          </a:p>
          <a:p>
            <a:pPr lvl="1">
              <a:spcBef>
                <a:spcPts val="600"/>
              </a:spcBef>
            </a:pPr>
            <a:r>
              <a:rPr lang="en-US" sz="1800" dirty="0"/>
              <a:t>Haitian Creole</a:t>
            </a:r>
          </a:p>
          <a:p>
            <a:pPr lvl="1">
              <a:spcBef>
                <a:spcPts val="600"/>
              </a:spcBef>
            </a:pPr>
            <a:r>
              <a:rPr lang="en-US" sz="1800" dirty="0"/>
              <a:t>Portuguese</a:t>
            </a:r>
          </a:p>
          <a:p>
            <a:pPr lvl="1">
              <a:spcBef>
                <a:spcPts val="600"/>
              </a:spcBef>
            </a:pPr>
            <a:r>
              <a:rPr lang="en-US" sz="1800" dirty="0"/>
              <a:t>Simplified Chinese</a:t>
            </a:r>
          </a:p>
          <a:p>
            <a:pPr lvl="1">
              <a:spcBef>
                <a:spcPts val="600"/>
              </a:spcBef>
            </a:pPr>
            <a:r>
              <a:rPr lang="en-US" sz="1800" dirty="0"/>
              <a:t>Spanish</a:t>
            </a:r>
          </a:p>
        </p:txBody>
      </p:sp>
      <p:sp>
        <p:nvSpPr>
          <p:cNvPr id="4" name="Footer Placeholder 3">
            <a:extLst>
              <a:ext uri="{FF2B5EF4-FFF2-40B4-BE49-F238E27FC236}">
                <a16:creationId xmlns:a16="http://schemas.microsoft.com/office/drawing/2014/main" id="{02FC20FF-D810-D439-AC8A-2D0B28625665}"/>
              </a:ext>
            </a:extLst>
          </p:cNvPr>
          <p:cNvSpPr>
            <a:spLocks noGrp="1"/>
          </p:cNvSpPr>
          <p:nvPr>
            <p:ph type="ftr" sz="quarter" idx="11"/>
          </p:nvPr>
        </p:nvSpPr>
        <p:spPr/>
        <p:txBody>
          <a:bodyPr/>
          <a:lstStyle/>
          <a:p>
            <a:r>
              <a:rPr lang="en-US"/>
              <a:t>Connecticut State Department of Education • March 2026</a:t>
            </a:r>
          </a:p>
        </p:txBody>
      </p:sp>
      <p:sp>
        <p:nvSpPr>
          <p:cNvPr id="9" name="TextBox 8">
            <a:hlinkClick r:id="rId2"/>
            <a:extLst>
              <a:ext uri="{FF2B5EF4-FFF2-40B4-BE49-F238E27FC236}">
                <a16:creationId xmlns:a16="http://schemas.microsoft.com/office/drawing/2014/main" id="{487ED243-0FDB-D1CA-4704-60EA91434173}"/>
              </a:ext>
              <a:ext uri="{C183D7F6-B498-43B3-948B-1728B52AA6E4}">
                <adec:decorative xmlns:adec="http://schemas.microsoft.com/office/drawing/2017/decorative" val="1"/>
              </a:ext>
            </a:extLst>
          </p:cNvPr>
          <p:cNvSpPr txBox="1"/>
          <p:nvPr/>
        </p:nvSpPr>
        <p:spPr>
          <a:xfrm>
            <a:off x="0" y="5968616"/>
            <a:ext cx="12188952" cy="369332"/>
          </a:xfrm>
          <a:prstGeom prst="rect">
            <a:avLst/>
          </a:prstGeom>
          <a:solidFill>
            <a:srgbClr val="FFF2C9"/>
          </a:solidFill>
        </p:spPr>
        <p:txBody>
          <a:bodyPr wrap="square" rtlCol="0">
            <a:spAutoFit/>
          </a:bodyPr>
          <a:lstStyle/>
          <a:p>
            <a:pPr algn="ctr">
              <a:spcBef>
                <a:spcPts val="2400"/>
              </a:spcBef>
              <a:defRPr/>
            </a:pPr>
            <a:r>
              <a:rPr lang="en-US" altLang="en-US" b="1" dirty="0">
                <a:solidFill>
                  <a:prstClr val="black"/>
                </a:solidFill>
                <a:latin typeface="Calibri" panose="020F0502020204030204" pitchFamily="34" charset="0"/>
              </a:rPr>
              <a:t>https://portal.ct.gov/sde/nutrition/civil-rights-for-child-nutrition-programs/civil-rights-for-sfsp</a:t>
            </a:r>
          </a:p>
        </p:txBody>
      </p:sp>
      <p:pic>
        <p:nvPicPr>
          <p:cNvPr id="3" name="Picture 2" descr="CSDE's Civil Rights Beneficiary Data Collection Form for the Summer Food Service Program (SFSP)">
            <a:extLst>
              <a:ext uri="{FF2B5EF4-FFF2-40B4-BE49-F238E27FC236}">
                <a16:creationId xmlns:a16="http://schemas.microsoft.com/office/drawing/2014/main" id="{8E267CEE-DD8D-3ADE-285E-9BFF481D0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3119" y="1162301"/>
            <a:ext cx="3614414" cy="4677476"/>
          </a:xfrm>
          <a:prstGeom prst="rect">
            <a:avLst/>
          </a:prstGeom>
        </p:spPr>
      </p:pic>
    </p:spTree>
    <p:extLst>
      <p:ext uri="{BB962C8B-B14F-4D97-AF65-F5344CB8AC3E}">
        <p14:creationId xmlns:p14="http://schemas.microsoft.com/office/powerpoint/2010/main" val="3337107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587B23-A8B2-33AA-6C03-211DA7C3076A}"/>
              </a:ext>
            </a:extLst>
          </p:cNvPr>
          <p:cNvSpPr>
            <a:spLocks noGrp="1"/>
          </p:cNvSpPr>
          <p:nvPr>
            <p:ph type="title"/>
          </p:nvPr>
        </p:nvSpPr>
        <p:spPr/>
        <p:txBody>
          <a:bodyPr>
            <a:normAutofit fontScale="90000"/>
          </a:bodyPr>
          <a:lstStyle/>
          <a:p>
            <a:r>
              <a:rPr lang="en-US" sz="3600" dirty="0"/>
              <a:t>Summary Form for SFSP Civil Rights Beneficiary Data Collection</a:t>
            </a:r>
            <a:endParaRPr lang="en-US" dirty="0"/>
          </a:p>
        </p:txBody>
      </p:sp>
      <p:sp>
        <p:nvSpPr>
          <p:cNvPr id="11" name="Content Placeholder 10">
            <a:extLst>
              <a:ext uri="{FF2B5EF4-FFF2-40B4-BE49-F238E27FC236}">
                <a16:creationId xmlns:a16="http://schemas.microsoft.com/office/drawing/2014/main" id="{D96F5BC1-8D8C-7CA7-86E0-D5015F4D6F8C}"/>
              </a:ext>
            </a:extLst>
          </p:cNvPr>
          <p:cNvSpPr>
            <a:spLocks noGrp="1"/>
          </p:cNvSpPr>
          <p:nvPr>
            <p:ph idx="1"/>
          </p:nvPr>
        </p:nvSpPr>
        <p:spPr/>
        <p:txBody>
          <a:bodyPr>
            <a:normAutofit/>
          </a:bodyPr>
          <a:lstStyle/>
          <a:p>
            <a:r>
              <a:rPr lang="en-US" dirty="0"/>
              <a:t>Used by sponsor to compile beneficiary data by site</a:t>
            </a:r>
          </a:p>
          <a:p>
            <a:pPr lvl="1"/>
            <a:r>
              <a:rPr lang="en-US" dirty="0"/>
              <a:t>Required for each site each year </a:t>
            </a:r>
          </a:p>
          <a:p>
            <a:pPr lvl="1"/>
            <a:r>
              <a:rPr lang="en-US" dirty="0"/>
              <a:t>Closed Enrolled sites and Camps sites must complete for each session</a:t>
            </a:r>
          </a:p>
          <a:p>
            <a:endParaRPr lang="en-US" dirty="0"/>
          </a:p>
        </p:txBody>
      </p:sp>
      <p:sp>
        <p:nvSpPr>
          <p:cNvPr id="4" name="Footer Placeholder 3">
            <a:extLst>
              <a:ext uri="{FF2B5EF4-FFF2-40B4-BE49-F238E27FC236}">
                <a16:creationId xmlns:a16="http://schemas.microsoft.com/office/drawing/2014/main" id="{123A3EE3-470D-0ED1-584B-263CC58A334B}"/>
              </a:ext>
            </a:extLst>
          </p:cNvPr>
          <p:cNvSpPr>
            <a:spLocks noGrp="1"/>
          </p:cNvSpPr>
          <p:nvPr>
            <p:ph type="ftr" sz="quarter" idx="11"/>
          </p:nvPr>
        </p:nvSpPr>
        <p:spPr/>
        <p:txBody>
          <a:bodyPr/>
          <a:lstStyle/>
          <a:p>
            <a:r>
              <a:rPr lang="en-US"/>
              <a:t>Connecticut State Department of Education • March 2026</a:t>
            </a:r>
          </a:p>
        </p:txBody>
      </p:sp>
      <p:sp>
        <p:nvSpPr>
          <p:cNvPr id="15" name="TextBox 14">
            <a:hlinkClick r:id="rId2"/>
            <a:extLst>
              <a:ext uri="{FF2B5EF4-FFF2-40B4-BE49-F238E27FC236}">
                <a16:creationId xmlns:a16="http://schemas.microsoft.com/office/drawing/2014/main" id="{E60CD2FC-6B7C-EE58-8B2E-6F5A77DFA060}"/>
              </a:ext>
              <a:ext uri="{C183D7F6-B498-43B3-948B-1728B52AA6E4}">
                <adec:decorative xmlns:adec="http://schemas.microsoft.com/office/drawing/2017/decorative" val="1"/>
              </a:ext>
            </a:extLst>
          </p:cNvPr>
          <p:cNvSpPr txBox="1"/>
          <p:nvPr/>
        </p:nvSpPr>
        <p:spPr>
          <a:xfrm>
            <a:off x="0" y="5968616"/>
            <a:ext cx="12188952" cy="369332"/>
          </a:xfrm>
          <a:prstGeom prst="rect">
            <a:avLst/>
          </a:prstGeom>
          <a:solidFill>
            <a:srgbClr val="FFF2C9"/>
          </a:solidFill>
        </p:spPr>
        <p:txBody>
          <a:bodyPr wrap="square" rtlCol="0">
            <a:spAutoFit/>
          </a:bodyPr>
          <a:lstStyle/>
          <a:p>
            <a:pPr algn="ctr">
              <a:spcBef>
                <a:spcPts val="2400"/>
              </a:spcBef>
              <a:defRPr/>
            </a:pPr>
            <a:r>
              <a:rPr lang="en-US" altLang="en-US" b="1" dirty="0">
                <a:solidFill>
                  <a:prstClr val="black"/>
                </a:solidFill>
                <a:latin typeface="Calibri" panose="020F0502020204030204" pitchFamily="34" charset="0"/>
              </a:rPr>
              <a:t>https://portal.ct.gov/sde/nutrition/civil-rights-for-child-nutrition-programs/civil-rights-for-sfsp</a:t>
            </a:r>
          </a:p>
        </p:txBody>
      </p:sp>
      <p:pic>
        <p:nvPicPr>
          <p:cNvPr id="3" name="Picture 2">
            <a:extLst>
              <a:ext uri="{FF2B5EF4-FFF2-40B4-BE49-F238E27FC236}">
                <a16:creationId xmlns:a16="http://schemas.microsoft.com/office/drawing/2014/main" id="{D174F115-0456-250C-7035-80D2D8E9E5A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0775" y="1294247"/>
            <a:ext cx="3542396" cy="4584277"/>
          </a:xfrm>
          <a:prstGeom prst="rect">
            <a:avLst/>
          </a:prstGeom>
        </p:spPr>
      </p:pic>
    </p:spTree>
    <p:extLst>
      <p:ext uri="{BB962C8B-B14F-4D97-AF65-F5344CB8AC3E}">
        <p14:creationId xmlns:p14="http://schemas.microsoft.com/office/powerpoint/2010/main" val="1826646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6B489-0671-E227-96FE-E511B17C4E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46520FC-5BC1-A084-A2AA-B29D39A53D15}"/>
              </a:ext>
            </a:extLst>
          </p:cNvPr>
          <p:cNvSpPr>
            <a:spLocks noGrp="1"/>
          </p:cNvSpPr>
          <p:nvPr>
            <p:ph type="title"/>
          </p:nvPr>
        </p:nvSpPr>
        <p:spPr/>
        <p:txBody>
          <a:bodyPr/>
          <a:lstStyle/>
          <a:p>
            <a:r>
              <a:rPr lang="en-US" dirty="0"/>
              <a:t>Maintaining Data</a:t>
            </a:r>
          </a:p>
        </p:txBody>
      </p:sp>
      <p:sp>
        <p:nvSpPr>
          <p:cNvPr id="5" name="Content Placeholder 4">
            <a:extLst>
              <a:ext uri="{FF2B5EF4-FFF2-40B4-BE49-F238E27FC236}">
                <a16:creationId xmlns:a16="http://schemas.microsoft.com/office/drawing/2014/main" id="{D23F5A12-332B-E6B0-B797-90779243DE4C}"/>
              </a:ext>
            </a:extLst>
          </p:cNvPr>
          <p:cNvSpPr>
            <a:spLocks noGrp="1"/>
          </p:cNvSpPr>
          <p:nvPr>
            <p:ph idx="1"/>
          </p:nvPr>
        </p:nvSpPr>
        <p:spPr/>
        <p:txBody>
          <a:bodyPr>
            <a:normAutofit/>
          </a:bodyPr>
          <a:lstStyle/>
          <a:p>
            <a:r>
              <a:rPr lang="en-US" dirty="0"/>
              <a:t>Any data collected about beneficiaries must be kept secure and confidential</a:t>
            </a:r>
          </a:p>
          <a:p>
            <a:r>
              <a:rPr lang="en-US" dirty="0"/>
              <a:t>Maintain all records </a:t>
            </a:r>
          </a:p>
          <a:p>
            <a:pPr lvl="1"/>
            <a:r>
              <a:rPr lang="en-US" dirty="0"/>
              <a:t>Current to 3 years prior</a:t>
            </a:r>
          </a:p>
          <a:p>
            <a:endParaRPr lang="en-US" dirty="0"/>
          </a:p>
        </p:txBody>
      </p:sp>
      <p:sp>
        <p:nvSpPr>
          <p:cNvPr id="3" name="Footer Placeholder 2">
            <a:extLst>
              <a:ext uri="{FF2B5EF4-FFF2-40B4-BE49-F238E27FC236}">
                <a16:creationId xmlns:a16="http://schemas.microsoft.com/office/drawing/2014/main" id="{5D4A4F73-1488-D5DF-D3BA-08B048B32ECD}"/>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30650533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D560FB3-0554-8C2E-286C-5956204A9A66}"/>
              </a:ext>
            </a:extLst>
          </p:cNvPr>
          <p:cNvSpPr>
            <a:spLocks noGrp="1"/>
          </p:cNvSpPr>
          <p:nvPr>
            <p:ph type="title"/>
          </p:nvPr>
        </p:nvSpPr>
        <p:spPr/>
        <p:txBody>
          <a:bodyPr/>
          <a:lstStyle/>
          <a:p>
            <a:r>
              <a:rPr lang="en-US" dirty="0"/>
              <a:t>Records Retention Requirements for the Summer Food Service Food Program</a:t>
            </a:r>
          </a:p>
        </p:txBody>
      </p:sp>
      <p:sp>
        <p:nvSpPr>
          <p:cNvPr id="4" name="Footer Placeholder 3">
            <a:extLst>
              <a:ext uri="{FF2B5EF4-FFF2-40B4-BE49-F238E27FC236}">
                <a16:creationId xmlns:a16="http://schemas.microsoft.com/office/drawing/2014/main" id="{E28201FD-9C70-B7D6-BD32-A9B88D080A8F}"/>
              </a:ext>
            </a:extLst>
          </p:cNvPr>
          <p:cNvSpPr>
            <a:spLocks noGrp="1"/>
          </p:cNvSpPr>
          <p:nvPr>
            <p:ph type="ftr" sz="quarter" idx="11"/>
          </p:nvPr>
        </p:nvSpPr>
        <p:spPr/>
        <p:txBody>
          <a:bodyPr/>
          <a:lstStyle/>
          <a:p>
            <a:r>
              <a:rPr lang="en-US"/>
              <a:t>Connecticut State Department of Education • March 2026</a:t>
            </a:r>
          </a:p>
        </p:txBody>
      </p:sp>
      <p:sp>
        <p:nvSpPr>
          <p:cNvPr id="5" name="TextBox 4">
            <a:hlinkClick r:id="rId2"/>
            <a:extLst>
              <a:ext uri="{FF2B5EF4-FFF2-40B4-BE49-F238E27FC236}">
                <a16:creationId xmlns:a16="http://schemas.microsoft.com/office/drawing/2014/main" id="{B03B7655-71D7-E28D-5D43-84A9CEA1EFDB}"/>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https://portal.ct.gov/-/media/sde/nutrition/sfsp/records_retention_sfsp.pdf</a:t>
            </a:r>
            <a:endParaRPr lang="en-US" altLang="en-US" sz="2000" b="1" dirty="0">
              <a:solidFill>
                <a:prstClr val="black"/>
              </a:solidFill>
              <a:latin typeface="Calibri" pitchFamily="34" charset="0"/>
            </a:endParaRPr>
          </a:p>
        </p:txBody>
      </p:sp>
      <p:pic>
        <p:nvPicPr>
          <p:cNvPr id="2" name="Picture 1" descr="First page of CSDE's Records Retention Requirements for the Summer Food Service Program&#10;">
            <a:extLst>
              <a:ext uri="{FF2B5EF4-FFF2-40B4-BE49-F238E27FC236}">
                <a16:creationId xmlns:a16="http://schemas.microsoft.com/office/drawing/2014/main" id="{C3F3B78A-B8AA-34C6-E359-2362D1EA9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8402" y="1331651"/>
            <a:ext cx="3245264" cy="4199753"/>
          </a:xfrm>
          <a:prstGeom prst="rect">
            <a:avLst/>
          </a:prstGeom>
          <a:ln>
            <a:solidFill>
              <a:srgbClr val="243E69"/>
            </a:solidFill>
          </a:ln>
        </p:spPr>
      </p:pic>
    </p:spTree>
    <p:extLst>
      <p:ext uri="{BB962C8B-B14F-4D97-AF65-F5344CB8AC3E}">
        <p14:creationId xmlns:p14="http://schemas.microsoft.com/office/powerpoint/2010/main" val="28579438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9DA232-3D6A-85AB-3C67-155D315C367E}"/>
              </a:ext>
            </a:extLst>
          </p:cNvPr>
          <p:cNvSpPr>
            <a:spLocks noGrp="1"/>
          </p:cNvSpPr>
          <p:nvPr>
            <p:ph type="title"/>
          </p:nvPr>
        </p:nvSpPr>
        <p:spPr/>
        <p:txBody>
          <a:bodyPr/>
          <a:lstStyle/>
          <a:p>
            <a:r>
              <a:rPr lang="en-US" dirty="0"/>
              <a:t>Data Use</a:t>
            </a:r>
          </a:p>
        </p:txBody>
      </p:sp>
      <p:sp>
        <p:nvSpPr>
          <p:cNvPr id="5" name="Content Placeholder 4">
            <a:extLst>
              <a:ext uri="{FF2B5EF4-FFF2-40B4-BE49-F238E27FC236}">
                <a16:creationId xmlns:a16="http://schemas.microsoft.com/office/drawing/2014/main" id="{40B1CA4A-589D-4F92-6990-D9AFEE3DA424}"/>
              </a:ext>
            </a:extLst>
          </p:cNvPr>
          <p:cNvSpPr>
            <a:spLocks noGrp="1"/>
          </p:cNvSpPr>
          <p:nvPr>
            <p:ph sz="half" idx="1"/>
          </p:nvPr>
        </p:nvSpPr>
        <p:spPr/>
        <p:txBody>
          <a:bodyPr/>
          <a:lstStyle/>
          <a:p>
            <a:r>
              <a:rPr lang="en-US" dirty="0"/>
              <a:t>To determine how effectively CNPs are reaching potentially eligible persons and beneficiaries</a:t>
            </a:r>
          </a:p>
          <a:p>
            <a:r>
              <a:rPr lang="en-US" dirty="0"/>
              <a:t>Outreach efforts can be targeted</a:t>
            </a:r>
          </a:p>
          <a:p>
            <a:endParaRPr lang="en-US" dirty="0"/>
          </a:p>
        </p:txBody>
      </p:sp>
      <p:sp>
        <p:nvSpPr>
          <p:cNvPr id="6" name="Content Placeholder 5">
            <a:extLst>
              <a:ext uri="{FF2B5EF4-FFF2-40B4-BE49-F238E27FC236}">
                <a16:creationId xmlns:a16="http://schemas.microsoft.com/office/drawing/2014/main" id="{ABA90214-72B0-5F7F-4EC0-BD51042D297E}"/>
              </a:ext>
            </a:extLst>
          </p:cNvPr>
          <p:cNvSpPr>
            <a:spLocks noGrp="1"/>
          </p:cNvSpPr>
          <p:nvPr>
            <p:ph sz="half" idx="2"/>
          </p:nvPr>
        </p:nvSpPr>
        <p:spPr/>
        <p:txBody>
          <a:bodyPr/>
          <a:lstStyle/>
          <a:p>
            <a:r>
              <a:rPr lang="en-US" dirty="0"/>
              <a:t>Information is used for statistical purposes only and has no effect on eligibility criteria</a:t>
            </a:r>
          </a:p>
          <a:p>
            <a:r>
              <a:rPr lang="en-US" dirty="0"/>
              <a:t>Verification of citizenship or immigration status should </a:t>
            </a:r>
            <a:r>
              <a:rPr lang="en-US" b="1" dirty="0">
                <a:solidFill>
                  <a:srgbClr val="FFE38B"/>
                </a:solidFill>
              </a:rPr>
              <a:t>never</a:t>
            </a:r>
            <a:r>
              <a:rPr lang="en-US" dirty="0"/>
              <a:t> give rise to discrimination</a:t>
            </a:r>
          </a:p>
          <a:p>
            <a:endParaRPr lang="en-US" dirty="0"/>
          </a:p>
        </p:txBody>
      </p:sp>
      <p:sp>
        <p:nvSpPr>
          <p:cNvPr id="3" name="Footer Placeholder 2">
            <a:extLst>
              <a:ext uri="{FF2B5EF4-FFF2-40B4-BE49-F238E27FC236}">
                <a16:creationId xmlns:a16="http://schemas.microsoft.com/office/drawing/2014/main" id="{A1193CCC-2474-1551-27C8-B4D7DD7FAAC3}"/>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362979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BA8318-EF9D-10F8-A69B-C582189B0AE6}"/>
              </a:ext>
            </a:extLst>
          </p:cNvPr>
          <p:cNvSpPr>
            <a:spLocks noGrp="1"/>
          </p:cNvSpPr>
          <p:nvPr>
            <p:ph type="title"/>
          </p:nvPr>
        </p:nvSpPr>
        <p:spPr/>
        <p:txBody>
          <a:bodyPr/>
          <a:lstStyle/>
          <a:p>
            <a:r>
              <a:rPr lang="en-US" dirty="0"/>
              <a:t>Complaint Procedures</a:t>
            </a:r>
          </a:p>
        </p:txBody>
      </p:sp>
      <p:sp>
        <p:nvSpPr>
          <p:cNvPr id="5" name="Footer Placeholder 4">
            <a:extLst>
              <a:ext uri="{FF2B5EF4-FFF2-40B4-BE49-F238E27FC236}">
                <a16:creationId xmlns:a16="http://schemas.microsoft.com/office/drawing/2014/main" id="{19E158FD-7CB6-DAED-2DC4-2D0CAA77D742}"/>
              </a:ext>
            </a:extLst>
          </p:cNvPr>
          <p:cNvSpPr>
            <a:spLocks noGrp="1"/>
          </p:cNvSpPr>
          <p:nvPr>
            <p:ph type="ftr" sz="quarter" idx="10"/>
          </p:nvPr>
        </p:nvSpPr>
        <p:spPr/>
        <p:txBody>
          <a:bodyPr/>
          <a:lstStyle/>
          <a:p>
            <a:r>
              <a:rPr lang="en-US"/>
              <a:t>Connecticut State Department of Education • March 2026</a:t>
            </a:r>
          </a:p>
        </p:txBody>
      </p:sp>
    </p:spTree>
    <p:extLst>
      <p:ext uri="{BB962C8B-B14F-4D97-AF65-F5344CB8AC3E}">
        <p14:creationId xmlns:p14="http://schemas.microsoft.com/office/powerpoint/2010/main" val="38781300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56E8F7-2B21-4459-314A-E1499E4B10BB}"/>
              </a:ext>
            </a:extLst>
          </p:cNvPr>
          <p:cNvSpPr>
            <a:spLocks noGrp="1"/>
          </p:cNvSpPr>
          <p:nvPr>
            <p:ph type="title"/>
          </p:nvPr>
        </p:nvSpPr>
        <p:spPr/>
        <p:txBody>
          <a:bodyPr/>
          <a:lstStyle/>
          <a:p>
            <a:r>
              <a:rPr lang="en-US" altLang="en-US" dirty="0"/>
              <a:t>Right to File a Complaint </a:t>
            </a:r>
            <a:endParaRPr lang="en-US" dirty="0"/>
          </a:p>
        </p:txBody>
      </p:sp>
      <p:sp>
        <p:nvSpPr>
          <p:cNvPr id="5" name="Content Placeholder 4">
            <a:extLst>
              <a:ext uri="{FF2B5EF4-FFF2-40B4-BE49-F238E27FC236}">
                <a16:creationId xmlns:a16="http://schemas.microsoft.com/office/drawing/2014/main" id="{7A0A38DC-00A4-8B19-EC2D-58DAB73855A8}"/>
              </a:ext>
            </a:extLst>
          </p:cNvPr>
          <p:cNvSpPr>
            <a:spLocks noGrp="1"/>
          </p:cNvSpPr>
          <p:nvPr>
            <p:ph idx="1"/>
          </p:nvPr>
        </p:nvSpPr>
        <p:spPr/>
        <p:txBody>
          <a:bodyPr/>
          <a:lstStyle/>
          <a:p>
            <a:r>
              <a:rPr lang="en-US" dirty="0"/>
              <a:t>Any person alleging discrimination based on race, color, sex, age, national  origin or disability has a right to file a complaint within 180 days of the alleged discriminatory action</a:t>
            </a:r>
          </a:p>
          <a:p>
            <a:endParaRPr lang="en-US" dirty="0"/>
          </a:p>
          <a:p>
            <a:endParaRPr lang="en-US" dirty="0"/>
          </a:p>
        </p:txBody>
      </p:sp>
      <p:sp>
        <p:nvSpPr>
          <p:cNvPr id="3" name="Footer Placeholder 2">
            <a:extLst>
              <a:ext uri="{FF2B5EF4-FFF2-40B4-BE49-F238E27FC236}">
                <a16:creationId xmlns:a16="http://schemas.microsoft.com/office/drawing/2014/main" id="{97926F04-C1E9-EB2C-C589-CA829205CEA0}"/>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2859931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6035A-7C0F-A6F1-CB72-74A4160EF9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24A5D06-A46C-D791-166E-E440C69DC093}"/>
              </a:ext>
            </a:extLst>
          </p:cNvPr>
          <p:cNvSpPr>
            <a:spLocks noGrp="1"/>
          </p:cNvSpPr>
          <p:nvPr>
            <p:ph type="title"/>
          </p:nvPr>
        </p:nvSpPr>
        <p:spPr/>
        <p:txBody>
          <a:bodyPr/>
          <a:lstStyle/>
          <a:p>
            <a:r>
              <a:rPr lang="en-US" altLang="en-US" dirty="0"/>
              <a:t>Written Complaint Procedure Required</a:t>
            </a:r>
            <a:endParaRPr lang="en-US" dirty="0"/>
          </a:p>
        </p:txBody>
      </p:sp>
      <p:sp>
        <p:nvSpPr>
          <p:cNvPr id="5" name="Content Placeholder 4">
            <a:extLst>
              <a:ext uri="{FF2B5EF4-FFF2-40B4-BE49-F238E27FC236}">
                <a16:creationId xmlns:a16="http://schemas.microsoft.com/office/drawing/2014/main" id="{EF037248-25B1-FBE8-AD2F-F15D5408A989}"/>
              </a:ext>
            </a:extLst>
          </p:cNvPr>
          <p:cNvSpPr>
            <a:spLocks noGrp="1"/>
          </p:cNvSpPr>
          <p:nvPr>
            <p:ph sz="half" idx="1"/>
          </p:nvPr>
        </p:nvSpPr>
        <p:spPr/>
        <p:txBody>
          <a:bodyPr>
            <a:normAutofit lnSpcReduction="10000"/>
          </a:bodyPr>
          <a:lstStyle/>
          <a:p>
            <a:r>
              <a:rPr lang="en-US" dirty="0"/>
              <a:t>Outlined in FNS Instruction 113-1</a:t>
            </a:r>
          </a:p>
          <a:p>
            <a:r>
              <a:rPr lang="en-US" dirty="0"/>
              <a:t>Sponsor must have a written formal procedure for receiving and processing complaints alleging discrimination within FNS Child Nutrition Programs</a:t>
            </a:r>
          </a:p>
        </p:txBody>
      </p:sp>
      <p:sp>
        <p:nvSpPr>
          <p:cNvPr id="2" name="Content Placeholder 1">
            <a:extLst>
              <a:ext uri="{FF2B5EF4-FFF2-40B4-BE49-F238E27FC236}">
                <a16:creationId xmlns:a16="http://schemas.microsoft.com/office/drawing/2014/main" id="{4D0DEC3A-4982-47BD-95A7-7F22D3CAB931}"/>
              </a:ext>
            </a:extLst>
          </p:cNvPr>
          <p:cNvSpPr>
            <a:spLocks noGrp="1"/>
          </p:cNvSpPr>
          <p:nvPr>
            <p:ph sz="half" idx="2"/>
          </p:nvPr>
        </p:nvSpPr>
        <p:spPr/>
        <p:txBody>
          <a:bodyPr/>
          <a:lstStyle/>
          <a:p>
            <a:r>
              <a:rPr lang="en-US" dirty="0"/>
              <a:t>Sponsor </a:t>
            </a:r>
            <a:r>
              <a:rPr lang="en-US" b="1" dirty="0">
                <a:solidFill>
                  <a:srgbClr val="FFE38B"/>
                </a:solidFill>
              </a:rPr>
              <a:t>must</a:t>
            </a:r>
            <a:r>
              <a:rPr lang="en-US" dirty="0"/>
              <a:t> use </a:t>
            </a:r>
            <a:br>
              <a:rPr lang="en-US" dirty="0"/>
            </a:br>
            <a:r>
              <a:rPr lang="en-US" dirty="0"/>
              <a:t>CSDE-issued complaint procedure dated </a:t>
            </a:r>
            <a:br>
              <a:rPr lang="en-US" dirty="0"/>
            </a:br>
            <a:r>
              <a:rPr lang="en-US" b="1" dirty="0">
                <a:solidFill>
                  <a:srgbClr val="FFE38B"/>
                </a:solidFill>
              </a:rPr>
              <a:t>March 2026</a:t>
            </a:r>
          </a:p>
          <a:p>
            <a:r>
              <a:rPr lang="en-US" dirty="0"/>
              <a:t>The procedure as written cannot be edited</a:t>
            </a:r>
          </a:p>
          <a:p>
            <a:endParaRPr lang="en-US" dirty="0"/>
          </a:p>
        </p:txBody>
      </p:sp>
      <p:sp>
        <p:nvSpPr>
          <p:cNvPr id="3" name="Footer Placeholder 2">
            <a:extLst>
              <a:ext uri="{FF2B5EF4-FFF2-40B4-BE49-F238E27FC236}">
                <a16:creationId xmlns:a16="http://schemas.microsoft.com/office/drawing/2014/main" id="{A011E58B-FFD1-88BD-C6A2-37CBE641F1B4}"/>
              </a:ext>
            </a:extLst>
          </p:cNvPr>
          <p:cNvSpPr>
            <a:spLocks noGrp="1"/>
          </p:cNvSpPr>
          <p:nvPr>
            <p:ph type="ftr" sz="quarter" idx="11"/>
          </p:nvPr>
        </p:nvSpPr>
        <p:spPr/>
        <p:txBody>
          <a:bodyPr/>
          <a:lstStyle/>
          <a:p>
            <a:r>
              <a:rPr lang="en-US" dirty="0"/>
              <a:t>Connecticut State Department of Education • March 2026</a:t>
            </a:r>
          </a:p>
        </p:txBody>
      </p:sp>
      <p:sp>
        <p:nvSpPr>
          <p:cNvPr id="6" name="TextBox 5">
            <a:hlinkClick r:id="rId2"/>
            <a:extLst>
              <a:ext uri="{FF2B5EF4-FFF2-40B4-BE49-F238E27FC236}">
                <a16:creationId xmlns:a16="http://schemas.microsoft.com/office/drawing/2014/main" id="{0B3DB5EF-381A-77C6-C479-7FD63A2097E2}"/>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https://portal.ct.gov/-/media/sde/nutrition/civilrights/civil_rights_sfsp_complaint_procedures.pdf</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2812272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C45E90-C009-9EC6-EBE2-4E4CF6DAE614}"/>
              </a:ext>
            </a:extLst>
          </p:cNvPr>
          <p:cNvSpPr>
            <a:spLocks noGrp="1"/>
          </p:cNvSpPr>
          <p:nvPr>
            <p:ph type="title"/>
          </p:nvPr>
        </p:nvSpPr>
        <p:spPr/>
        <p:txBody>
          <a:bodyPr/>
          <a:lstStyle/>
          <a:p>
            <a:r>
              <a:rPr lang="en-US" altLang="en-US" dirty="0"/>
              <a:t>Civil Rights Legislation</a:t>
            </a:r>
            <a:endParaRPr lang="en-US" dirty="0"/>
          </a:p>
        </p:txBody>
      </p:sp>
      <p:graphicFrame>
        <p:nvGraphicFramePr>
          <p:cNvPr id="6" name="Table 5">
            <a:extLst>
              <a:ext uri="{FF2B5EF4-FFF2-40B4-BE49-F238E27FC236}">
                <a16:creationId xmlns:a16="http://schemas.microsoft.com/office/drawing/2014/main" id="{CCBA4B4E-9428-79F3-3252-B147595A531E}"/>
              </a:ext>
            </a:extLst>
          </p:cNvPr>
          <p:cNvGraphicFramePr>
            <a:graphicFrameLocks noGrp="1"/>
          </p:cNvGraphicFramePr>
          <p:nvPr>
            <p:extLst>
              <p:ext uri="{D42A27DB-BD31-4B8C-83A1-F6EECF244321}">
                <p14:modId xmlns:p14="http://schemas.microsoft.com/office/powerpoint/2010/main" val="4031488865"/>
              </p:ext>
            </p:extLst>
          </p:nvPr>
        </p:nvGraphicFramePr>
        <p:xfrm>
          <a:off x="1112520" y="1382126"/>
          <a:ext cx="9966961" cy="4541520"/>
        </p:xfrm>
        <a:graphic>
          <a:graphicData uri="http://schemas.openxmlformats.org/drawingml/2006/table">
            <a:tbl>
              <a:tblPr firstRow="1" bandRow="1">
                <a:tableStyleId>{5C22544A-7EE6-4342-B048-85BDC9FD1C3A}</a:tableStyleId>
              </a:tblPr>
              <a:tblGrid>
                <a:gridCol w="6255456">
                  <a:extLst>
                    <a:ext uri="{9D8B030D-6E8A-4147-A177-3AD203B41FA5}">
                      <a16:colId xmlns:a16="http://schemas.microsoft.com/office/drawing/2014/main" val="4181080683"/>
                    </a:ext>
                  </a:extLst>
                </a:gridCol>
                <a:gridCol w="3711505">
                  <a:extLst>
                    <a:ext uri="{9D8B030D-6E8A-4147-A177-3AD203B41FA5}">
                      <a16:colId xmlns:a16="http://schemas.microsoft.com/office/drawing/2014/main" val="75389027"/>
                    </a:ext>
                  </a:extLst>
                </a:gridCol>
              </a:tblGrid>
              <a:tr h="370840">
                <a:tc>
                  <a:txBody>
                    <a:body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Law</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5F9A"/>
                    </a:solidFill>
                  </a:tcPr>
                </a:tc>
                <a:tc>
                  <a:txBody>
                    <a:body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Addresses</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5F9A"/>
                    </a:solidFill>
                  </a:tcPr>
                </a:tc>
                <a:extLst>
                  <a:ext uri="{0D108BD9-81ED-4DB2-BD59-A6C34878D82A}">
                    <a16:rowId xmlns:a16="http://schemas.microsoft.com/office/drawing/2014/main" val="1296135506"/>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Title VI – Civil Rights Act of 1964</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Race, color and national origin</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39946615"/>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Civil Rights Restoration Act of 1987</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Clarifies scope of Civil Rights Act of 1964</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00095757"/>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Section 504 of the Rehabilitation Act of 1973, Americans with Disabilities Act (ADA) of 1990, and ADA Amendments Act of 2008</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Disability</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27802495"/>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Title IX of the Education Amendments of 1972</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Sex (including gender identity and sexual orientation)</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40040359"/>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Age Discrimination Act of 1975 </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Age</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2348243"/>
                  </a:ext>
                </a:extLst>
              </a:tr>
            </a:tbl>
          </a:graphicData>
        </a:graphic>
      </p:graphicFrame>
      <p:sp>
        <p:nvSpPr>
          <p:cNvPr id="7" name="Footer Placeholder 6">
            <a:extLst>
              <a:ext uri="{FF2B5EF4-FFF2-40B4-BE49-F238E27FC236}">
                <a16:creationId xmlns:a16="http://schemas.microsoft.com/office/drawing/2014/main" id="{F1CFCABC-3138-A822-5F52-DCA26FAAB818}"/>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37007267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9A599-32CE-8F3D-55E1-88D723C34EA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25515A-6B69-4E60-D0D7-AF9DFDCE5916}"/>
              </a:ext>
            </a:extLst>
          </p:cNvPr>
          <p:cNvSpPr>
            <a:spLocks noGrp="1"/>
          </p:cNvSpPr>
          <p:nvPr>
            <p:ph type="title"/>
          </p:nvPr>
        </p:nvSpPr>
        <p:spPr/>
        <p:txBody>
          <a:bodyPr/>
          <a:lstStyle/>
          <a:p>
            <a:r>
              <a:rPr lang="en-US" altLang="en-US" dirty="0"/>
              <a:t>Providing Procedures to Complainant</a:t>
            </a:r>
            <a:endParaRPr lang="en-US" dirty="0"/>
          </a:p>
        </p:txBody>
      </p:sp>
      <p:sp>
        <p:nvSpPr>
          <p:cNvPr id="5" name="Content Placeholder 4">
            <a:extLst>
              <a:ext uri="{FF2B5EF4-FFF2-40B4-BE49-F238E27FC236}">
                <a16:creationId xmlns:a16="http://schemas.microsoft.com/office/drawing/2014/main" id="{1E1B4419-561A-1306-2CC0-A9B545DE4048}"/>
              </a:ext>
            </a:extLst>
          </p:cNvPr>
          <p:cNvSpPr>
            <a:spLocks noGrp="1"/>
          </p:cNvSpPr>
          <p:nvPr>
            <p:ph sz="half" idx="1"/>
          </p:nvPr>
        </p:nvSpPr>
        <p:spPr/>
        <p:txBody>
          <a:bodyPr>
            <a:noAutofit/>
          </a:bodyPr>
          <a:lstStyle/>
          <a:p>
            <a:r>
              <a:rPr lang="en-US" dirty="0"/>
              <a:t>Sponsor will provide complainant with information pertaining to filing a program discrimination complaint as a USDA customer </a:t>
            </a:r>
          </a:p>
          <a:p>
            <a:endParaRPr lang="en-US" dirty="0"/>
          </a:p>
        </p:txBody>
      </p:sp>
      <p:sp>
        <p:nvSpPr>
          <p:cNvPr id="2" name="Content Placeholder 1">
            <a:extLst>
              <a:ext uri="{FF2B5EF4-FFF2-40B4-BE49-F238E27FC236}">
                <a16:creationId xmlns:a16="http://schemas.microsoft.com/office/drawing/2014/main" id="{87F699B1-7A5F-01FE-9F82-C4A4DAE4B8F5}"/>
              </a:ext>
            </a:extLst>
          </p:cNvPr>
          <p:cNvSpPr>
            <a:spLocks noGrp="1"/>
          </p:cNvSpPr>
          <p:nvPr>
            <p:ph sz="half" idx="2"/>
          </p:nvPr>
        </p:nvSpPr>
        <p:spPr/>
        <p:txBody>
          <a:bodyPr/>
          <a:lstStyle/>
          <a:p>
            <a:r>
              <a:rPr lang="en-US" dirty="0"/>
              <a:t>Nondiscrimination statement provides instructions (English and Spanish)</a:t>
            </a:r>
          </a:p>
          <a:p>
            <a:r>
              <a:rPr lang="en-US" dirty="0"/>
              <a:t>Sponsor will refer complainant to FNS Civil Rights website </a:t>
            </a:r>
          </a:p>
          <a:p>
            <a:endParaRPr lang="en-US" dirty="0"/>
          </a:p>
        </p:txBody>
      </p:sp>
      <p:sp>
        <p:nvSpPr>
          <p:cNvPr id="3" name="Footer Placeholder 2">
            <a:extLst>
              <a:ext uri="{FF2B5EF4-FFF2-40B4-BE49-F238E27FC236}">
                <a16:creationId xmlns:a16="http://schemas.microsoft.com/office/drawing/2014/main" id="{AA08E4DE-A5FA-11EC-87D2-DA345DC97822}"/>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39981072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4B934-EB3B-D3A0-3CE0-BF7E9BDA3E0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A42EE0-C592-5A70-706C-51DF0B333B94}"/>
              </a:ext>
            </a:extLst>
          </p:cNvPr>
          <p:cNvSpPr>
            <a:spLocks noGrp="1"/>
          </p:cNvSpPr>
          <p:nvPr>
            <p:ph type="title"/>
          </p:nvPr>
        </p:nvSpPr>
        <p:spPr/>
        <p:txBody>
          <a:bodyPr/>
          <a:lstStyle/>
          <a:p>
            <a:r>
              <a:rPr lang="en-US" altLang="en-US" dirty="0"/>
              <a:t>Where to Submit Complaints</a:t>
            </a:r>
            <a:endParaRPr lang="en-US" dirty="0"/>
          </a:p>
        </p:txBody>
      </p:sp>
      <p:sp>
        <p:nvSpPr>
          <p:cNvPr id="5" name="Content Placeholder 4">
            <a:extLst>
              <a:ext uri="{FF2B5EF4-FFF2-40B4-BE49-F238E27FC236}">
                <a16:creationId xmlns:a16="http://schemas.microsoft.com/office/drawing/2014/main" id="{235BA074-8E6D-AA54-585B-577A30CCC081}"/>
              </a:ext>
            </a:extLst>
          </p:cNvPr>
          <p:cNvSpPr>
            <a:spLocks noGrp="1"/>
          </p:cNvSpPr>
          <p:nvPr>
            <p:ph idx="1"/>
          </p:nvPr>
        </p:nvSpPr>
        <p:spPr/>
        <p:txBody>
          <a:bodyPr>
            <a:noAutofit/>
          </a:bodyPr>
          <a:lstStyle/>
          <a:p>
            <a:r>
              <a:rPr lang="en-US" sz="3200" dirty="0"/>
              <a:t>All civil rights complaints shall be accepted and forwarded to USDA Office of the Assistant Secretary for Civil Rights (OASCR)</a:t>
            </a:r>
          </a:p>
          <a:p>
            <a:pPr marL="1257300" lvl="1" indent="-457200">
              <a:buFont typeface="+mj-lt"/>
              <a:buAutoNum type="arabicPeriod"/>
            </a:pPr>
            <a:r>
              <a:rPr lang="en-US" sz="2800" dirty="0"/>
              <a:t>mail: U.S. Department of Agriculture Office </a:t>
            </a:r>
            <a:br>
              <a:rPr lang="en-US" sz="2800" dirty="0"/>
            </a:br>
            <a:r>
              <a:rPr lang="en-US" sz="2800" dirty="0"/>
              <a:t>of the Assistant Secretary for Civil Rights</a:t>
            </a:r>
            <a:br>
              <a:rPr lang="en-US" sz="2800" dirty="0"/>
            </a:br>
            <a:r>
              <a:rPr lang="en-US" sz="2800" dirty="0"/>
              <a:t>1400 Independence Avenue, SW</a:t>
            </a:r>
            <a:br>
              <a:rPr lang="en-US" sz="2800" dirty="0"/>
            </a:br>
            <a:r>
              <a:rPr lang="en-US" sz="2800" dirty="0"/>
              <a:t>Washington, D.C. 20250-9410; or</a:t>
            </a:r>
          </a:p>
          <a:p>
            <a:pPr marL="1257300" lvl="1" indent="-457200">
              <a:buFont typeface="+mj-lt"/>
              <a:buAutoNum type="arabicPeriod"/>
            </a:pPr>
            <a:r>
              <a:rPr lang="en-US" sz="2800" dirty="0"/>
              <a:t>fax: (833) 256-1665 or (202) 690-7442; or</a:t>
            </a:r>
          </a:p>
          <a:p>
            <a:pPr marL="1257300" lvl="1" indent="-457200">
              <a:buFont typeface="+mj-lt"/>
              <a:buAutoNum type="arabicPeriod"/>
            </a:pPr>
            <a:r>
              <a:rPr lang="en-US" sz="2800" dirty="0"/>
              <a:t>email: program.intake@usda.gov</a:t>
            </a:r>
          </a:p>
          <a:p>
            <a:endParaRPr lang="en-US" dirty="0">
              <a:solidFill>
                <a:srgbClr val="FFE38B"/>
              </a:solidFill>
            </a:endParaRPr>
          </a:p>
        </p:txBody>
      </p:sp>
      <p:sp>
        <p:nvSpPr>
          <p:cNvPr id="3" name="Footer Placeholder 2">
            <a:extLst>
              <a:ext uri="{FF2B5EF4-FFF2-40B4-BE49-F238E27FC236}">
                <a16:creationId xmlns:a16="http://schemas.microsoft.com/office/drawing/2014/main" id="{8BA50755-2526-8E4F-5FAF-79AACED7174D}"/>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23684183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D5BB2-2E0B-C00B-9124-1BEF7DC242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73F5A58-6C4B-714D-D76E-E6AB360B2CEC}"/>
              </a:ext>
            </a:extLst>
          </p:cNvPr>
          <p:cNvSpPr>
            <a:spLocks noGrp="1"/>
          </p:cNvSpPr>
          <p:nvPr>
            <p:ph type="title"/>
          </p:nvPr>
        </p:nvSpPr>
        <p:spPr/>
        <p:txBody>
          <a:bodyPr/>
          <a:lstStyle/>
          <a:p>
            <a:r>
              <a:rPr lang="en-US" altLang="en-US" dirty="0"/>
              <a:t>Filing Complaints</a:t>
            </a:r>
            <a:endParaRPr lang="en-US" dirty="0"/>
          </a:p>
        </p:txBody>
      </p:sp>
      <p:sp>
        <p:nvSpPr>
          <p:cNvPr id="3" name="Footer Placeholder 2">
            <a:extLst>
              <a:ext uri="{FF2B5EF4-FFF2-40B4-BE49-F238E27FC236}">
                <a16:creationId xmlns:a16="http://schemas.microsoft.com/office/drawing/2014/main" id="{8D9AF605-4F79-CC4C-68A7-D20DA8903F5A}"/>
              </a:ext>
            </a:extLst>
          </p:cNvPr>
          <p:cNvSpPr>
            <a:spLocks noGrp="1"/>
          </p:cNvSpPr>
          <p:nvPr>
            <p:ph type="ftr" sz="quarter" idx="11"/>
          </p:nvPr>
        </p:nvSpPr>
        <p:spPr/>
        <p:txBody>
          <a:bodyPr/>
          <a:lstStyle/>
          <a:p>
            <a:r>
              <a:rPr lang="en-US"/>
              <a:t>Connecticut State Department of Education • March 2026</a:t>
            </a:r>
            <a:endParaRPr lang="en-US" dirty="0"/>
          </a:p>
        </p:txBody>
      </p:sp>
      <p:sp>
        <p:nvSpPr>
          <p:cNvPr id="7" name="Content Placeholder 6">
            <a:extLst>
              <a:ext uri="{FF2B5EF4-FFF2-40B4-BE49-F238E27FC236}">
                <a16:creationId xmlns:a16="http://schemas.microsoft.com/office/drawing/2014/main" id="{D67653E6-98AD-7F16-3137-529861831D43}"/>
              </a:ext>
            </a:extLst>
          </p:cNvPr>
          <p:cNvSpPr>
            <a:spLocks noGrp="1"/>
          </p:cNvSpPr>
          <p:nvPr>
            <p:ph sz="half" idx="1"/>
          </p:nvPr>
        </p:nvSpPr>
        <p:spPr/>
        <p:txBody>
          <a:bodyPr/>
          <a:lstStyle/>
          <a:p>
            <a:r>
              <a:rPr lang="en-US" dirty="0"/>
              <a:t>Individuals must file a complaint within 180 </a:t>
            </a:r>
            <a:br>
              <a:rPr lang="en-US" dirty="0"/>
            </a:br>
            <a:r>
              <a:rPr lang="en-US" dirty="0"/>
              <a:t>days from the act of discrimination </a:t>
            </a:r>
          </a:p>
          <a:p>
            <a:r>
              <a:rPr lang="en-US" dirty="0"/>
              <a:t>Complaints may be </a:t>
            </a:r>
            <a:br>
              <a:rPr lang="en-US" dirty="0"/>
            </a:br>
            <a:r>
              <a:rPr lang="en-US" dirty="0"/>
              <a:t>written or verbal</a:t>
            </a:r>
          </a:p>
          <a:p>
            <a:endParaRPr lang="en-US" dirty="0"/>
          </a:p>
        </p:txBody>
      </p:sp>
      <p:sp>
        <p:nvSpPr>
          <p:cNvPr id="9" name="Content Placeholder 8">
            <a:extLst>
              <a:ext uri="{FF2B5EF4-FFF2-40B4-BE49-F238E27FC236}">
                <a16:creationId xmlns:a16="http://schemas.microsoft.com/office/drawing/2014/main" id="{BBDAC096-4B0A-3CE9-1E8A-A4EC9F880596}"/>
              </a:ext>
            </a:extLst>
          </p:cNvPr>
          <p:cNvSpPr>
            <a:spLocks noGrp="1"/>
          </p:cNvSpPr>
          <p:nvPr>
            <p:ph sz="half" idx="2"/>
          </p:nvPr>
        </p:nvSpPr>
        <p:spPr>
          <a:xfrm>
            <a:off x="6096000" y="1348033"/>
            <a:ext cx="5284513" cy="4685122"/>
          </a:xfrm>
        </p:spPr>
        <p:txBody>
          <a:bodyPr/>
          <a:lstStyle/>
          <a:p>
            <a:r>
              <a:rPr lang="en-US" dirty="0"/>
              <a:t>Never discourage groups or individuals from filing complaints or from voicing allegations of discrimination</a:t>
            </a:r>
          </a:p>
          <a:p>
            <a:r>
              <a:rPr lang="en-US" dirty="0"/>
              <a:t>Notify CSDE that a complaint has been or </a:t>
            </a:r>
            <a:br>
              <a:rPr lang="en-US" dirty="0"/>
            </a:br>
            <a:r>
              <a:rPr lang="en-US" dirty="0"/>
              <a:t>may be filed</a:t>
            </a:r>
          </a:p>
          <a:p>
            <a:endParaRPr lang="en-US" dirty="0"/>
          </a:p>
        </p:txBody>
      </p:sp>
    </p:spTree>
    <p:extLst>
      <p:ext uri="{BB962C8B-B14F-4D97-AF65-F5344CB8AC3E}">
        <p14:creationId xmlns:p14="http://schemas.microsoft.com/office/powerpoint/2010/main" val="36201857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10FA5-CEA9-E845-A53C-2EDC5AA1AC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BD73630-1CD3-63FA-B240-DA782756E129}"/>
              </a:ext>
            </a:extLst>
          </p:cNvPr>
          <p:cNvSpPr>
            <a:spLocks noGrp="1"/>
          </p:cNvSpPr>
          <p:nvPr>
            <p:ph type="title"/>
          </p:nvPr>
        </p:nvSpPr>
        <p:spPr/>
        <p:txBody>
          <a:bodyPr/>
          <a:lstStyle/>
          <a:p>
            <a:r>
              <a:rPr lang="en-US" altLang="en-US" dirty="0"/>
              <a:t>Filing Complaints, continued</a:t>
            </a:r>
            <a:endParaRPr lang="en-US" dirty="0"/>
          </a:p>
        </p:txBody>
      </p:sp>
      <p:sp>
        <p:nvSpPr>
          <p:cNvPr id="7" name="Content Placeholder 6">
            <a:extLst>
              <a:ext uri="{FF2B5EF4-FFF2-40B4-BE49-F238E27FC236}">
                <a16:creationId xmlns:a16="http://schemas.microsoft.com/office/drawing/2014/main" id="{DF9C93F9-C1A2-9E2B-97CF-01B6AB705076}"/>
              </a:ext>
            </a:extLst>
          </p:cNvPr>
          <p:cNvSpPr>
            <a:spLocks noGrp="1"/>
          </p:cNvSpPr>
          <p:nvPr>
            <p:ph sz="half" idx="1"/>
          </p:nvPr>
        </p:nvSpPr>
        <p:spPr/>
        <p:txBody>
          <a:bodyPr>
            <a:noAutofit/>
          </a:bodyPr>
          <a:lstStyle/>
          <a:p>
            <a:r>
              <a:rPr lang="en-US" dirty="0"/>
              <a:t>Maintain tracking log of complaints received and forwarded to OSCAR</a:t>
            </a:r>
          </a:p>
          <a:p>
            <a:r>
              <a:rPr lang="en-US" dirty="0"/>
              <a:t>Procedures for receiving a complaint should not prevent a complaint from being accepted</a:t>
            </a:r>
          </a:p>
          <a:p>
            <a:endParaRPr lang="en-US" dirty="0"/>
          </a:p>
        </p:txBody>
      </p:sp>
      <p:sp>
        <p:nvSpPr>
          <p:cNvPr id="2" name="Content Placeholder 1">
            <a:extLst>
              <a:ext uri="{FF2B5EF4-FFF2-40B4-BE49-F238E27FC236}">
                <a16:creationId xmlns:a16="http://schemas.microsoft.com/office/drawing/2014/main" id="{BCAE55E2-0497-3494-E893-DDF7F618F768}"/>
              </a:ext>
            </a:extLst>
          </p:cNvPr>
          <p:cNvSpPr>
            <a:spLocks noGrp="1"/>
          </p:cNvSpPr>
          <p:nvPr>
            <p:ph sz="half" idx="2"/>
          </p:nvPr>
        </p:nvSpPr>
        <p:spPr/>
        <p:txBody>
          <a:bodyPr/>
          <a:lstStyle/>
          <a:p>
            <a:r>
              <a:rPr lang="en-US" dirty="0"/>
              <a:t>Sponsors must not attempt to resolve the complaint themselves</a:t>
            </a:r>
          </a:p>
          <a:p>
            <a:endParaRPr lang="en-US" dirty="0"/>
          </a:p>
        </p:txBody>
      </p:sp>
      <p:sp>
        <p:nvSpPr>
          <p:cNvPr id="3" name="Footer Placeholder 2">
            <a:extLst>
              <a:ext uri="{FF2B5EF4-FFF2-40B4-BE49-F238E27FC236}">
                <a16:creationId xmlns:a16="http://schemas.microsoft.com/office/drawing/2014/main" id="{186AB85A-CC85-E032-B25C-A7D0213FE064}"/>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26839305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09161-43FE-F49C-D5D0-9583B11C520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FE9C90B-9BE2-497F-7FCB-B9F6A3933C24}"/>
              </a:ext>
            </a:extLst>
          </p:cNvPr>
          <p:cNvSpPr>
            <a:spLocks noGrp="1"/>
          </p:cNvSpPr>
          <p:nvPr>
            <p:ph type="title"/>
          </p:nvPr>
        </p:nvSpPr>
        <p:spPr/>
        <p:txBody>
          <a:bodyPr/>
          <a:lstStyle/>
          <a:p>
            <a:r>
              <a:rPr lang="en-US" altLang="en-US" dirty="0"/>
              <a:t>Verbal Complaints</a:t>
            </a:r>
            <a:endParaRPr lang="en-US" dirty="0"/>
          </a:p>
        </p:txBody>
      </p:sp>
      <p:sp>
        <p:nvSpPr>
          <p:cNvPr id="7" name="Content Placeholder 6">
            <a:extLst>
              <a:ext uri="{FF2B5EF4-FFF2-40B4-BE49-F238E27FC236}">
                <a16:creationId xmlns:a16="http://schemas.microsoft.com/office/drawing/2014/main" id="{9C1681D1-4D45-F0D3-17AB-EDCA5B690476}"/>
              </a:ext>
            </a:extLst>
          </p:cNvPr>
          <p:cNvSpPr>
            <a:spLocks noGrp="1"/>
          </p:cNvSpPr>
          <p:nvPr>
            <p:ph sz="half" idx="1"/>
          </p:nvPr>
        </p:nvSpPr>
        <p:spPr/>
        <p:txBody>
          <a:bodyPr>
            <a:noAutofit/>
          </a:bodyPr>
          <a:lstStyle/>
          <a:p>
            <a:r>
              <a:rPr lang="en-US" dirty="0"/>
              <a:t>If complainant will not put the complaint in writing, sponsor must do so </a:t>
            </a:r>
          </a:p>
          <a:p>
            <a:endParaRPr lang="en-US" dirty="0"/>
          </a:p>
        </p:txBody>
      </p:sp>
      <p:sp>
        <p:nvSpPr>
          <p:cNvPr id="10" name="Content Placeholder 9">
            <a:extLst>
              <a:ext uri="{FF2B5EF4-FFF2-40B4-BE49-F238E27FC236}">
                <a16:creationId xmlns:a16="http://schemas.microsoft.com/office/drawing/2014/main" id="{042BDB90-A8A7-05DF-A795-88FCBC9BA82F}"/>
              </a:ext>
            </a:extLst>
          </p:cNvPr>
          <p:cNvSpPr>
            <a:spLocks noGrp="1"/>
          </p:cNvSpPr>
          <p:nvPr>
            <p:ph sz="half" idx="2"/>
          </p:nvPr>
        </p:nvSpPr>
        <p:spPr/>
        <p:txBody>
          <a:bodyPr/>
          <a:lstStyle/>
          <a:p>
            <a:r>
              <a:rPr lang="en-US" dirty="0"/>
              <a:t>Use USDA Discrimination Complaint Form to ensure all required information is captured</a:t>
            </a:r>
          </a:p>
          <a:p>
            <a:endParaRPr lang="en-US" dirty="0"/>
          </a:p>
        </p:txBody>
      </p:sp>
      <p:sp>
        <p:nvSpPr>
          <p:cNvPr id="3" name="Footer Placeholder 2">
            <a:extLst>
              <a:ext uri="{FF2B5EF4-FFF2-40B4-BE49-F238E27FC236}">
                <a16:creationId xmlns:a16="http://schemas.microsoft.com/office/drawing/2014/main" id="{194B7365-5B2B-E6A9-CC51-29E352D77115}"/>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4218858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660A4-0FE5-1A19-7BE5-E411A554A90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BE228D-BEED-DEAB-7385-B054B12F7980}"/>
              </a:ext>
            </a:extLst>
          </p:cNvPr>
          <p:cNvSpPr>
            <a:spLocks noGrp="1"/>
          </p:cNvSpPr>
          <p:nvPr>
            <p:ph type="title"/>
          </p:nvPr>
        </p:nvSpPr>
        <p:spPr/>
        <p:txBody>
          <a:bodyPr/>
          <a:lstStyle/>
          <a:p>
            <a:r>
              <a:rPr lang="en-US" dirty="0"/>
              <a:t>USDA Discrimination Complaint Form: English</a:t>
            </a:r>
          </a:p>
        </p:txBody>
      </p:sp>
      <p:sp>
        <p:nvSpPr>
          <p:cNvPr id="7" name="Content Placeholder 6">
            <a:extLst>
              <a:ext uri="{FF2B5EF4-FFF2-40B4-BE49-F238E27FC236}">
                <a16:creationId xmlns:a16="http://schemas.microsoft.com/office/drawing/2014/main" id="{98EF0A76-6E12-C5A2-FB75-2B2D67EE49E5}"/>
              </a:ext>
            </a:extLst>
          </p:cNvPr>
          <p:cNvSpPr>
            <a:spLocks noGrp="1"/>
          </p:cNvSpPr>
          <p:nvPr>
            <p:ph sz="half" idx="1"/>
          </p:nvPr>
        </p:nvSpPr>
        <p:spPr/>
        <p:txBody>
          <a:bodyPr>
            <a:noAutofit/>
          </a:bodyPr>
          <a:lstStyle/>
          <a:p>
            <a:pPr marL="0" indent="0">
              <a:buNone/>
            </a:pPr>
            <a:r>
              <a:rPr lang="es-ES" b="1" dirty="0" err="1">
                <a:solidFill>
                  <a:srgbClr val="FFE38B"/>
                </a:solidFill>
              </a:rPr>
              <a:t>Form</a:t>
            </a:r>
            <a:r>
              <a:rPr lang="es-ES" b="1" dirty="0">
                <a:solidFill>
                  <a:srgbClr val="FFE38B"/>
                </a:solidFill>
              </a:rPr>
              <a:t> AD-3027</a:t>
            </a:r>
            <a:br>
              <a:rPr lang="es-ES" dirty="0"/>
            </a:br>
            <a:r>
              <a:rPr lang="en-US" dirty="0"/>
              <a:t>U.S. Department of Agriculture USDA Program Discrimination Complaint Form</a:t>
            </a:r>
          </a:p>
          <a:p>
            <a:endParaRPr lang="en-US" dirty="0"/>
          </a:p>
        </p:txBody>
      </p:sp>
      <p:pic>
        <p:nvPicPr>
          <p:cNvPr id="12" name="Picture 11" descr="Form AD-3027: U.S. Department of Agriculture USDA Program Discrimination Complaint Form (English)&#10;">
            <a:extLst>
              <a:ext uri="{FF2B5EF4-FFF2-40B4-BE49-F238E27FC236}">
                <a16:creationId xmlns:a16="http://schemas.microsoft.com/office/drawing/2014/main" id="{1983A576-98AA-9471-6ED0-AD2C14F69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825" y="1280160"/>
            <a:ext cx="3320935" cy="4297680"/>
          </a:xfrm>
          <a:prstGeom prst="rect">
            <a:avLst/>
          </a:prstGeom>
        </p:spPr>
      </p:pic>
      <p:sp>
        <p:nvSpPr>
          <p:cNvPr id="10" name="TextBox 9">
            <a:hlinkClick r:id="rId3"/>
            <a:extLst>
              <a:ext uri="{FF2B5EF4-FFF2-40B4-BE49-F238E27FC236}">
                <a16:creationId xmlns:a16="http://schemas.microsoft.com/office/drawing/2014/main" id="{666CD05F-55E2-211A-C7A0-96EA60BE5A3A}"/>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https://www.usda.gov/sites/default/files/documents/ad-3027.pdf</a:t>
            </a:r>
            <a:endParaRPr lang="en-US" altLang="en-US" sz="2000" b="1" dirty="0">
              <a:solidFill>
                <a:prstClr val="black"/>
              </a:solidFill>
              <a:latin typeface="Calibri" pitchFamily="34" charset="0"/>
            </a:endParaRPr>
          </a:p>
        </p:txBody>
      </p:sp>
      <p:sp>
        <p:nvSpPr>
          <p:cNvPr id="3" name="Footer Placeholder 2">
            <a:extLst>
              <a:ext uri="{FF2B5EF4-FFF2-40B4-BE49-F238E27FC236}">
                <a16:creationId xmlns:a16="http://schemas.microsoft.com/office/drawing/2014/main" id="{C1D07AF7-F4E6-198B-8FA9-7CAC977B14ED}"/>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9922120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00E67-9E60-7386-AC72-8331567C50F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CF70FE-F5FA-A9C0-F91F-38708FA84763}"/>
              </a:ext>
            </a:extLst>
          </p:cNvPr>
          <p:cNvSpPr>
            <a:spLocks noGrp="1"/>
          </p:cNvSpPr>
          <p:nvPr>
            <p:ph type="title"/>
          </p:nvPr>
        </p:nvSpPr>
        <p:spPr/>
        <p:txBody>
          <a:bodyPr/>
          <a:lstStyle/>
          <a:p>
            <a:r>
              <a:rPr lang="en-US" dirty="0"/>
              <a:t>USDA Discrimination Complaint Form: Spanish</a:t>
            </a:r>
          </a:p>
        </p:txBody>
      </p:sp>
      <p:sp>
        <p:nvSpPr>
          <p:cNvPr id="3" name="Footer Placeholder 2">
            <a:extLst>
              <a:ext uri="{FF2B5EF4-FFF2-40B4-BE49-F238E27FC236}">
                <a16:creationId xmlns:a16="http://schemas.microsoft.com/office/drawing/2014/main" id="{A0DEE3F6-CB35-8A41-5A8A-7AC22332196C}"/>
              </a:ext>
            </a:extLst>
          </p:cNvPr>
          <p:cNvSpPr>
            <a:spLocks noGrp="1"/>
          </p:cNvSpPr>
          <p:nvPr>
            <p:ph type="ftr" sz="quarter" idx="11"/>
          </p:nvPr>
        </p:nvSpPr>
        <p:spPr/>
        <p:txBody>
          <a:bodyPr/>
          <a:lstStyle/>
          <a:p>
            <a:r>
              <a:rPr lang="en-US"/>
              <a:t>Connecticut State Department of Education • March 2026</a:t>
            </a:r>
            <a:endParaRPr lang="en-US" dirty="0"/>
          </a:p>
        </p:txBody>
      </p:sp>
      <p:sp>
        <p:nvSpPr>
          <p:cNvPr id="10" name="TextBox 9">
            <a:hlinkClick r:id="rId2"/>
            <a:extLst>
              <a:ext uri="{FF2B5EF4-FFF2-40B4-BE49-F238E27FC236}">
                <a16:creationId xmlns:a16="http://schemas.microsoft.com/office/drawing/2014/main" id="{260F50BA-F824-2911-874A-D1605982D080}"/>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https://www.usda.gov/sites/default/files/documents/ad-3027s.pdf</a:t>
            </a:r>
            <a:endParaRPr lang="en-US" altLang="en-US" sz="2000" b="1" dirty="0">
              <a:solidFill>
                <a:prstClr val="black"/>
              </a:solidFill>
              <a:latin typeface="Calibri" pitchFamily="34" charset="0"/>
            </a:endParaRPr>
          </a:p>
        </p:txBody>
      </p:sp>
      <p:sp>
        <p:nvSpPr>
          <p:cNvPr id="5" name="Content Placeholder 4">
            <a:extLst>
              <a:ext uri="{FF2B5EF4-FFF2-40B4-BE49-F238E27FC236}">
                <a16:creationId xmlns:a16="http://schemas.microsoft.com/office/drawing/2014/main" id="{17A70742-5841-6BD3-2A36-2BB54D5DA545}"/>
              </a:ext>
            </a:extLst>
          </p:cNvPr>
          <p:cNvSpPr>
            <a:spLocks noGrp="1"/>
          </p:cNvSpPr>
          <p:nvPr>
            <p:ph sz="half" idx="1"/>
          </p:nvPr>
        </p:nvSpPr>
        <p:spPr/>
        <p:txBody>
          <a:bodyPr/>
          <a:lstStyle/>
          <a:p>
            <a:pPr marL="0" indent="0">
              <a:buNone/>
            </a:pPr>
            <a:r>
              <a:rPr lang="es-ES" b="1" dirty="0" err="1">
                <a:solidFill>
                  <a:srgbClr val="FFE38B"/>
                </a:solidFill>
              </a:rPr>
              <a:t>Form</a:t>
            </a:r>
            <a:r>
              <a:rPr lang="es-ES" b="1" dirty="0">
                <a:solidFill>
                  <a:srgbClr val="FFE38B"/>
                </a:solidFill>
              </a:rPr>
              <a:t> AD-3027S</a:t>
            </a:r>
            <a:br>
              <a:rPr lang="es-ES" dirty="0"/>
            </a:br>
            <a:r>
              <a:rPr lang="es-ES" dirty="0"/>
              <a:t>Departamento de Agricultura de Estados Unidos Formulario de quejas por discriminación en los programas del USDA</a:t>
            </a:r>
            <a:endParaRPr lang="en-US" dirty="0"/>
          </a:p>
        </p:txBody>
      </p:sp>
      <p:pic>
        <p:nvPicPr>
          <p:cNvPr id="8" name="Picture 7" descr="Form AD-3027: U.S. Department of Agriculture USDA Program Discrimination Complaint Form (Spanish)">
            <a:extLst>
              <a:ext uri="{FF2B5EF4-FFF2-40B4-BE49-F238E27FC236}">
                <a16:creationId xmlns:a16="http://schemas.microsoft.com/office/drawing/2014/main" id="{A3D1F334-40FB-515E-B45E-5F232F023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825" y="1280160"/>
            <a:ext cx="3320935" cy="4297680"/>
          </a:xfrm>
          <a:prstGeom prst="rect">
            <a:avLst/>
          </a:prstGeom>
        </p:spPr>
      </p:pic>
    </p:spTree>
    <p:extLst>
      <p:ext uri="{BB962C8B-B14F-4D97-AF65-F5344CB8AC3E}">
        <p14:creationId xmlns:p14="http://schemas.microsoft.com/office/powerpoint/2010/main" val="21869840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8DBF8A-446D-F030-AAC7-F068E37EC626}"/>
              </a:ext>
            </a:extLst>
          </p:cNvPr>
          <p:cNvSpPr>
            <a:spLocks noGrp="1"/>
          </p:cNvSpPr>
          <p:nvPr>
            <p:ph type="title"/>
          </p:nvPr>
        </p:nvSpPr>
        <p:spPr/>
        <p:txBody>
          <a:bodyPr/>
          <a:lstStyle/>
          <a:p>
            <a:r>
              <a:rPr lang="en-US" dirty="0"/>
              <a:t>Language Assistance</a:t>
            </a:r>
          </a:p>
        </p:txBody>
      </p:sp>
      <p:sp>
        <p:nvSpPr>
          <p:cNvPr id="5" name="Footer Placeholder 4">
            <a:extLst>
              <a:ext uri="{FF2B5EF4-FFF2-40B4-BE49-F238E27FC236}">
                <a16:creationId xmlns:a16="http://schemas.microsoft.com/office/drawing/2014/main" id="{BFF2BDF6-E3CA-B726-1C2B-0784340CE0FA}"/>
              </a:ext>
            </a:extLst>
          </p:cNvPr>
          <p:cNvSpPr>
            <a:spLocks noGrp="1"/>
          </p:cNvSpPr>
          <p:nvPr>
            <p:ph type="ftr" sz="quarter" idx="10"/>
          </p:nvPr>
        </p:nvSpPr>
        <p:spPr/>
        <p:txBody>
          <a:bodyPr/>
          <a:lstStyle/>
          <a:p>
            <a:r>
              <a:rPr lang="en-US"/>
              <a:t>Connecticut State Department of Education • March 2026</a:t>
            </a:r>
          </a:p>
        </p:txBody>
      </p:sp>
    </p:spTree>
    <p:extLst>
      <p:ext uri="{BB962C8B-B14F-4D97-AF65-F5344CB8AC3E}">
        <p14:creationId xmlns:p14="http://schemas.microsoft.com/office/powerpoint/2010/main" val="22819612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32562E-F621-A09D-89FD-471C1EA5C966}"/>
              </a:ext>
            </a:extLst>
          </p:cNvPr>
          <p:cNvSpPr>
            <a:spLocks noGrp="1"/>
          </p:cNvSpPr>
          <p:nvPr>
            <p:ph type="title"/>
          </p:nvPr>
        </p:nvSpPr>
        <p:spPr/>
        <p:txBody>
          <a:bodyPr/>
          <a:lstStyle/>
          <a:p>
            <a:r>
              <a:rPr lang="en-US" altLang="en-US" dirty="0"/>
              <a:t>Limited English Proficiency (LEP)</a:t>
            </a:r>
            <a:endParaRPr lang="en-US" dirty="0"/>
          </a:p>
        </p:txBody>
      </p:sp>
      <p:sp>
        <p:nvSpPr>
          <p:cNvPr id="5" name="Content Placeholder 4">
            <a:extLst>
              <a:ext uri="{FF2B5EF4-FFF2-40B4-BE49-F238E27FC236}">
                <a16:creationId xmlns:a16="http://schemas.microsoft.com/office/drawing/2014/main" id="{FCA66AE9-56D1-1C9E-318D-4CB2F1797572}"/>
              </a:ext>
            </a:extLst>
          </p:cNvPr>
          <p:cNvSpPr>
            <a:spLocks noGrp="1"/>
          </p:cNvSpPr>
          <p:nvPr>
            <p:ph sz="half" idx="1"/>
          </p:nvPr>
        </p:nvSpPr>
        <p:spPr/>
        <p:txBody>
          <a:bodyPr/>
          <a:lstStyle/>
          <a:p>
            <a:r>
              <a:rPr lang="en-US" dirty="0"/>
              <a:t>LEP individuals </a:t>
            </a:r>
          </a:p>
          <a:p>
            <a:pPr lvl="1"/>
            <a:r>
              <a:rPr lang="en-US" dirty="0"/>
              <a:t>Do not speak English as their primary language</a:t>
            </a:r>
          </a:p>
          <a:p>
            <a:pPr lvl="1"/>
            <a:r>
              <a:rPr lang="en-US" dirty="0"/>
              <a:t>Have limited ability to read, speak, write, or understand English</a:t>
            </a:r>
          </a:p>
          <a:p>
            <a:endParaRPr lang="en-US" dirty="0"/>
          </a:p>
        </p:txBody>
      </p:sp>
      <p:sp>
        <p:nvSpPr>
          <p:cNvPr id="6" name="Content Placeholder 5">
            <a:extLst>
              <a:ext uri="{FF2B5EF4-FFF2-40B4-BE49-F238E27FC236}">
                <a16:creationId xmlns:a16="http://schemas.microsoft.com/office/drawing/2014/main" id="{52B52C20-98EF-35B9-D8DC-CE80D50C4392}"/>
              </a:ext>
            </a:extLst>
          </p:cNvPr>
          <p:cNvSpPr>
            <a:spLocks noGrp="1"/>
          </p:cNvSpPr>
          <p:nvPr>
            <p:ph sz="half" idx="2"/>
          </p:nvPr>
        </p:nvSpPr>
        <p:spPr/>
        <p:txBody>
          <a:bodyPr/>
          <a:lstStyle/>
          <a:p>
            <a:r>
              <a:rPr lang="en-US" dirty="0" err="1"/>
              <a:t>Sponors</a:t>
            </a:r>
            <a:r>
              <a:rPr lang="en-US" dirty="0"/>
              <a:t> must take “</a:t>
            </a:r>
            <a:r>
              <a:rPr lang="en-US" b="1" dirty="0">
                <a:solidFill>
                  <a:srgbClr val="FFE38B"/>
                </a:solidFill>
              </a:rPr>
              <a:t>reasonable steps</a:t>
            </a:r>
            <a:r>
              <a:rPr lang="en-US" dirty="0"/>
              <a:t>” to ensure </a:t>
            </a:r>
            <a:r>
              <a:rPr lang="en-US" b="1" dirty="0">
                <a:solidFill>
                  <a:srgbClr val="FFE38B"/>
                </a:solidFill>
              </a:rPr>
              <a:t>meaningful access </a:t>
            </a:r>
            <a:r>
              <a:rPr lang="en-US" dirty="0"/>
              <a:t>to their programs and activities by a LEP person</a:t>
            </a:r>
          </a:p>
          <a:p>
            <a:endParaRPr lang="en-US" dirty="0"/>
          </a:p>
        </p:txBody>
      </p:sp>
      <p:sp>
        <p:nvSpPr>
          <p:cNvPr id="3" name="Footer Placeholder 2">
            <a:extLst>
              <a:ext uri="{FF2B5EF4-FFF2-40B4-BE49-F238E27FC236}">
                <a16:creationId xmlns:a16="http://schemas.microsoft.com/office/drawing/2014/main" id="{BCD265BA-7692-065F-F3D3-B8585222FBF8}"/>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36277802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FF7CC-CF7F-E9E3-E900-CDCFFE4BEC0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EE3145-80AE-41E6-959A-8E1BCC52D6FA}"/>
              </a:ext>
            </a:extLst>
          </p:cNvPr>
          <p:cNvSpPr>
            <a:spLocks noGrp="1"/>
          </p:cNvSpPr>
          <p:nvPr>
            <p:ph type="title"/>
          </p:nvPr>
        </p:nvSpPr>
        <p:spPr/>
        <p:txBody>
          <a:bodyPr>
            <a:normAutofit/>
          </a:bodyPr>
          <a:lstStyle/>
          <a:p>
            <a:r>
              <a:rPr lang="en-US" altLang="en-US" sz="4000" dirty="0"/>
              <a:t>Reasonable Steps to Ensure Meaningful Access </a:t>
            </a:r>
            <a:endParaRPr lang="en-US" dirty="0"/>
          </a:p>
        </p:txBody>
      </p:sp>
      <p:sp>
        <p:nvSpPr>
          <p:cNvPr id="5" name="Content Placeholder 4">
            <a:extLst>
              <a:ext uri="{FF2B5EF4-FFF2-40B4-BE49-F238E27FC236}">
                <a16:creationId xmlns:a16="http://schemas.microsoft.com/office/drawing/2014/main" id="{E6B17408-E7F9-5B13-4B2D-84490C1CB4A8}"/>
              </a:ext>
            </a:extLst>
          </p:cNvPr>
          <p:cNvSpPr>
            <a:spLocks noGrp="1"/>
          </p:cNvSpPr>
          <p:nvPr>
            <p:ph sz="half" idx="1"/>
          </p:nvPr>
        </p:nvSpPr>
        <p:spPr/>
        <p:txBody>
          <a:bodyPr/>
          <a:lstStyle/>
          <a:p>
            <a:r>
              <a:rPr lang="en-US" dirty="0"/>
              <a:t>Providing documents in a variety of languages (translation)</a:t>
            </a:r>
          </a:p>
          <a:p>
            <a:r>
              <a:rPr lang="en-US" dirty="0"/>
              <a:t>Providing interpretation services to those that need help in completing applications</a:t>
            </a:r>
          </a:p>
          <a:p>
            <a:endParaRPr lang="en-US" dirty="0"/>
          </a:p>
        </p:txBody>
      </p:sp>
      <p:sp>
        <p:nvSpPr>
          <p:cNvPr id="6" name="Content Placeholder 5">
            <a:extLst>
              <a:ext uri="{FF2B5EF4-FFF2-40B4-BE49-F238E27FC236}">
                <a16:creationId xmlns:a16="http://schemas.microsoft.com/office/drawing/2014/main" id="{1084B91D-E67C-A681-8962-15CECF87956D}"/>
              </a:ext>
            </a:extLst>
          </p:cNvPr>
          <p:cNvSpPr>
            <a:spLocks noGrp="1"/>
          </p:cNvSpPr>
          <p:nvPr>
            <p:ph sz="half" idx="2"/>
          </p:nvPr>
        </p:nvSpPr>
        <p:spPr/>
        <p:txBody>
          <a:bodyPr/>
          <a:lstStyle/>
          <a:p>
            <a:r>
              <a:rPr lang="en-US" dirty="0"/>
              <a:t>Providing verbal information for individuals who are unable to read the written information provided</a:t>
            </a:r>
          </a:p>
          <a:p>
            <a:endParaRPr lang="en-US" dirty="0"/>
          </a:p>
        </p:txBody>
      </p:sp>
      <p:sp>
        <p:nvSpPr>
          <p:cNvPr id="3" name="Footer Placeholder 2">
            <a:extLst>
              <a:ext uri="{FF2B5EF4-FFF2-40B4-BE49-F238E27FC236}">
                <a16:creationId xmlns:a16="http://schemas.microsoft.com/office/drawing/2014/main" id="{9DCCF5AB-80B5-8565-715D-DCE3B32439BE}"/>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1627931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FC0416-DB5D-0323-7492-E7789CF952DB}"/>
              </a:ext>
            </a:extLst>
          </p:cNvPr>
          <p:cNvSpPr>
            <a:spLocks noGrp="1"/>
          </p:cNvSpPr>
          <p:nvPr>
            <p:ph type="title"/>
          </p:nvPr>
        </p:nvSpPr>
        <p:spPr/>
        <p:txBody>
          <a:bodyPr/>
          <a:lstStyle/>
          <a:p>
            <a:r>
              <a:rPr lang="en-US" dirty="0"/>
              <a:t>Civil Rights Program Authorities</a:t>
            </a:r>
          </a:p>
        </p:txBody>
      </p:sp>
      <p:sp>
        <p:nvSpPr>
          <p:cNvPr id="5" name="Content Placeholder 4">
            <a:extLst>
              <a:ext uri="{FF2B5EF4-FFF2-40B4-BE49-F238E27FC236}">
                <a16:creationId xmlns:a16="http://schemas.microsoft.com/office/drawing/2014/main" id="{ED49B5F8-2A83-5D00-CCB3-5E3F861464D1}"/>
              </a:ext>
            </a:extLst>
          </p:cNvPr>
          <p:cNvSpPr>
            <a:spLocks noGrp="1"/>
          </p:cNvSpPr>
          <p:nvPr>
            <p:ph sz="half" idx="1"/>
          </p:nvPr>
        </p:nvSpPr>
        <p:spPr/>
        <p:txBody>
          <a:bodyPr>
            <a:normAutofit lnSpcReduction="10000"/>
          </a:bodyPr>
          <a:lstStyle/>
          <a:p>
            <a:r>
              <a:rPr lang="en-US" dirty="0"/>
              <a:t>28 CFR Part 42: Nondiscrimination in Federally Assisted Programs</a:t>
            </a:r>
          </a:p>
          <a:p>
            <a:r>
              <a:rPr lang="en-US" dirty="0"/>
              <a:t>U.S. Department of Agriculture (USDA)</a:t>
            </a:r>
          </a:p>
          <a:p>
            <a:r>
              <a:rPr lang="en-US" dirty="0"/>
              <a:t>Food and Nutrition Service (FNS) Instruction 113-1 Appendix B</a:t>
            </a:r>
          </a:p>
          <a:p>
            <a:endParaRPr lang="en-US" dirty="0"/>
          </a:p>
        </p:txBody>
      </p:sp>
      <p:sp>
        <p:nvSpPr>
          <p:cNvPr id="6" name="Content Placeholder 5">
            <a:extLst>
              <a:ext uri="{FF2B5EF4-FFF2-40B4-BE49-F238E27FC236}">
                <a16:creationId xmlns:a16="http://schemas.microsoft.com/office/drawing/2014/main" id="{D808CF96-E36D-5FF3-8F62-EE13B59E9C91}"/>
              </a:ext>
            </a:extLst>
          </p:cNvPr>
          <p:cNvSpPr>
            <a:spLocks noGrp="1"/>
          </p:cNvSpPr>
          <p:nvPr>
            <p:ph sz="half" idx="2"/>
          </p:nvPr>
        </p:nvSpPr>
        <p:spPr/>
        <p:txBody>
          <a:bodyPr/>
          <a:lstStyle/>
          <a:p>
            <a:r>
              <a:rPr lang="en-US" dirty="0"/>
              <a:t>Executive Order 13166: Addresses/improves access requirements for persons with Limited English Proficiency (LEP)</a:t>
            </a:r>
          </a:p>
          <a:p>
            <a:endParaRPr lang="en-US" dirty="0"/>
          </a:p>
        </p:txBody>
      </p:sp>
      <p:sp>
        <p:nvSpPr>
          <p:cNvPr id="3" name="Footer Placeholder 2">
            <a:extLst>
              <a:ext uri="{FF2B5EF4-FFF2-40B4-BE49-F238E27FC236}">
                <a16:creationId xmlns:a16="http://schemas.microsoft.com/office/drawing/2014/main" id="{690C9D7D-C014-1E4F-9EFB-91699A5756A6}"/>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1226559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45944-2727-E2DE-C314-1D2AF62407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AFCC6A-DC7A-2956-BADC-BD375F19768C}"/>
              </a:ext>
            </a:extLst>
          </p:cNvPr>
          <p:cNvSpPr>
            <a:spLocks noGrp="1"/>
          </p:cNvSpPr>
          <p:nvPr>
            <p:ph type="title"/>
          </p:nvPr>
        </p:nvSpPr>
        <p:spPr/>
        <p:txBody>
          <a:bodyPr>
            <a:noAutofit/>
          </a:bodyPr>
          <a:lstStyle/>
          <a:p>
            <a:r>
              <a:rPr lang="en-US" sz="3400" dirty="0"/>
              <a:t>Factors Determining What Constitutes “Reasonable Steps”</a:t>
            </a:r>
          </a:p>
        </p:txBody>
      </p:sp>
      <p:sp>
        <p:nvSpPr>
          <p:cNvPr id="5" name="Content Placeholder 4">
            <a:extLst>
              <a:ext uri="{FF2B5EF4-FFF2-40B4-BE49-F238E27FC236}">
                <a16:creationId xmlns:a16="http://schemas.microsoft.com/office/drawing/2014/main" id="{7E5E230D-057E-C0D3-7870-7010640CC606}"/>
              </a:ext>
            </a:extLst>
          </p:cNvPr>
          <p:cNvSpPr>
            <a:spLocks noGrp="1"/>
          </p:cNvSpPr>
          <p:nvPr>
            <p:ph sz="half" idx="1"/>
          </p:nvPr>
        </p:nvSpPr>
        <p:spPr/>
        <p:txBody>
          <a:bodyPr>
            <a:noAutofit/>
          </a:bodyPr>
          <a:lstStyle/>
          <a:p>
            <a:pPr marL="514350" indent="-514350">
              <a:buFont typeface="+mj-lt"/>
              <a:buAutoNum type="arabicPeriod"/>
            </a:pPr>
            <a:r>
              <a:rPr lang="en-US" dirty="0"/>
              <a:t>Number or proportion of LEP persons eligible to be served or likely to be encountered within the area serviced by the recipient</a:t>
            </a:r>
          </a:p>
          <a:p>
            <a:pPr marL="514350" indent="-514350">
              <a:buFont typeface="+mj-lt"/>
              <a:buAutoNum type="arabicPeriod"/>
            </a:pPr>
            <a:r>
              <a:rPr lang="en-US" dirty="0"/>
              <a:t>Frequency with which LEP individuals come in contact with the program</a:t>
            </a:r>
          </a:p>
          <a:p>
            <a:endParaRPr lang="en-US" dirty="0"/>
          </a:p>
        </p:txBody>
      </p:sp>
      <p:sp>
        <p:nvSpPr>
          <p:cNvPr id="6" name="Content Placeholder 5">
            <a:extLst>
              <a:ext uri="{FF2B5EF4-FFF2-40B4-BE49-F238E27FC236}">
                <a16:creationId xmlns:a16="http://schemas.microsoft.com/office/drawing/2014/main" id="{6E31A4CE-197E-1847-98C1-7B9A1FFD9E2C}"/>
              </a:ext>
            </a:extLst>
          </p:cNvPr>
          <p:cNvSpPr>
            <a:spLocks noGrp="1"/>
          </p:cNvSpPr>
          <p:nvPr>
            <p:ph sz="half" idx="2"/>
          </p:nvPr>
        </p:nvSpPr>
        <p:spPr/>
        <p:txBody>
          <a:bodyPr/>
          <a:lstStyle/>
          <a:p>
            <a:pPr marL="514350" indent="-514350">
              <a:buFont typeface="+mj-lt"/>
              <a:buAutoNum type="arabicPeriod" startAt="3"/>
            </a:pPr>
            <a:r>
              <a:rPr lang="en-US" dirty="0"/>
              <a:t>Nature and importance of the program, activity, or service provided by the program</a:t>
            </a:r>
          </a:p>
          <a:p>
            <a:pPr marL="514350" indent="-514350">
              <a:buFont typeface="+mj-lt"/>
              <a:buAutoNum type="arabicPeriod" startAt="3"/>
            </a:pPr>
            <a:r>
              <a:rPr lang="en-US" dirty="0"/>
              <a:t>Resources available and </a:t>
            </a:r>
            <a:br>
              <a:rPr lang="en-US" dirty="0"/>
            </a:br>
            <a:r>
              <a:rPr lang="en-US" dirty="0"/>
              <a:t>their costs</a:t>
            </a:r>
          </a:p>
          <a:p>
            <a:endParaRPr lang="en-US" dirty="0"/>
          </a:p>
        </p:txBody>
      </p:sp>
      <p:sp>
        <p:nvSpPr>
          <p:cNvPr id="3" name="Footer Placeholder 2">
            <a:extLst>
              <a:ext uri="{FF2B5EF4-FFF2-40B4-BE49-F238E27FC236}">
                <a16:creationId xmlns:a16="http://schemas.microsoft.com/office/drawing/2014/main" id="{5F31AE97-09CF-BE4B-1E2E-6D37184ADB87}"/>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558480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E1E24-9668-4755-D95F-C1EB39BCB57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731DDC-8DE2-D191-76FC-CA1CE996E915}"/>
              </a:ext>
            </a:extLst>
          </p:cNvPr>
          <p:cNvSpPr>
            <a:spLocks noGrp="1"/>
          </p:cNvSpPr>
          <p:nvPr>
            <p:ph type="title"/>
          </p:nvPr>
        </p:nvSpPr>
        <p:spPr/>
        <p:txBody>
          <a:bodyPr>
            <a:normAutofit/>
          </a:bodyPr>
          <a:lstStyle/>
          <a:p>
            <a:r>
              <a:rPr lang="en-US" altLang="en-US" dirty="0"/>
              <a:t>Meaningful Access</a:t>
            </a:r>
            <a:endParaRPr lang="en-US" dirty="0"/>
          </a:p>
        </p:txBody>
      </p:sp>
      <p:sp>
        <p:nvSpPr>
          <p:cNvPr id="7" name="Content Placeholder 6">
            <a:extLst>
              <a:ext uri="{FF2B5EF4-FFF2-40B4-BE49-F238E27FC236}">
                <a16:creationId xmlns:a16="http://schemas.microsoft.com/office/drawing/2014/main" id="{863F4F31-D928-150C-1BA5-6EDB671B6928}"/>
              </a:ext>
            </a:extLst>
          </p:cNvPr>
          <p:cNvSpPr>
            <a:spLocks noGrp="1"/>
          </p:cNvSpPr>
          <p:nvPr>
            <p:ph idx="1"/>
          </p:nvPr>
        </p:nvSpPr>
        <p:spPr>
          <a:xfrm>
            <a:off x="838200" y="1348033"/>
            <a:ext cx="5257799" cy="4828930"/>
          </a:xfrm>
        </p:spPr>
        <p:txBody>
          <a:bodyPr/>
          <a:lstStyle/>
          <a:p>
            <a:r>
              <a:rPr lang="en-US" dirty="0"/>
              <a:t>Accomplished by </a:t>
            </a:r>
            <a:br>
              <a:rPr lang="en-US" dirty="0"/>
            </a:br>
            <a:r>
              <a:rPr lang="en-US" dirty="0"/>
              <a:t>providing reasonable, competent/qualified, accurate, and effective language services to individuals with LEP </a:t>
            </a:r>
            <a:br>
              <a:rPr lang="en-US" dirty="0"/>
            </a:br>
            <a:r>
              <a:rPr lang="en-US" dirty="0"/>
              <a:t>when accessing recipient programs and activities</a:t>
            </a:r>
          </a:p>
          <a:p>
            <a:endParaRPr lang="en-US" dirty="0"/>
          </a:p>
        </p:txBody>
      </p:sp>
      <p:sp>
        <p:nvSpPr>
          <p:cNvPr id="3" name="Footer Placeholder 2">
            <a:extLst>
              <a:ext uri="{FF2B5EF4-FFF2-40B4-BE49-F238E27FC236}">
                <a16:creationId xmlns:a16="http://schemas.microsoft.com/office/drawing/2014/main" id="{C6CF707C-DBD8-9BCF-17EC-3D06CEE8D0CA}"/>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35956766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6008B-8757-6E16-D0D8-E30F666837A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F7DC97-B81D-07F0-DF0D-D65FC075A32B}"/>
              </a:ext>
            </a:extLst>
          </p:cNvPr>
          <p:cNvSpPr>
            <a:spLocks noGrp="1"/>
          </p:cNvSpPr>
          <p:nvPr>
            <p:ph type="title"/>
          </p:nvPr>
        </p:nvSpPr>
        <p:spPr/>
        <p:txBody>
          <a:bodyPr>
            <a:normAutofit/>
          </a:bodyPr>
          <a:lstStyle/>
          <a:p>
            <a:r>
              <a:rPr lang="en-US" altLang="en-US" dirty="0"/>
              <a:t>Providing Language Assistance</a:t>
            </a:r>
            <a:endParaRPr lang="en-US" dirty="0"/>
          </a:p>
        </p:txBody>
      </p:sp>
      <p:sp>
        <p:nvSpPr>
          <p:cNvPr id="7" name="Content Placeholder 6">
            <a:extLst>
              <a:ext uri="{FF2B5EF4-FFF2-40B4-BE49-F238E27FC236}">
                <a16:creationId xmlns:a16="http://schemas.microsoft.com/office/drawing/2014/main" id="{EB6BCD65-6DB8-F4E6-5C63-758A6675371D}"/>
              </a:ext>
            </a:extLst>
          </p:cNvPr>
          <p:cNvSpPr>
            <a:spLocks noGrp="1"/>
          </p:cNvSpPr>
          <p:nvPr>
            <p:ph sz="half" idx="1"/>
          </p:nvPr>
        </p:nvSpPr>
        <p:spPr>
          <a:xfrm>
            <a:off x="838199" y="1348033"/>
            <a:ext cx="5042837" cy="4685122"/>
          </a:xfrm>
        </p:spPr>
        <p:txBody>
          <a:bodyPr>
            <a:noAutofit/>
          </a:bodyPr>
          <a:lstStyle/>
          <a:p>
            <a:r>
              <a:rPr lang="en-US" dirty="0"/>
              <a:t>Foreign language teachers and community organizations may have resources to help with translations (written and verbal)</a:t>
            </a:r>
          </a:p>
          <a:p>
            <a:endParaRPr lang="en-US" dirty="0"/>
          </a:p>
        </p:txBody>
      </p:sp>
      <p:sp>
        <p:nvSpPr>
          <p:cNvPr id="9" name="Content Placeholder 8">
            <a:extLst>
              <a:ext uri="{FF2B5EF4-FFF2-40B4-BE49-F238E27FC236}">
                <a16:creationId xmlns:a16="http://schemas.microsoft.com/office/drawing/2014/main" id="{FD784810-1F09-73D1-6834-E90669175FB4}"/>
              </a:ext>
            </a:extLst>
          </p:cNvPr>
          <p:cNvSpPr>
            <a:spLocks noGrp="1"/>
          </p:cNvSpPr>
          <p:nvPr>
            <p:ph sz="half" idx="2"/>
          </p:nvPr>
        </p:nvSpPr>
        <p:spPr>
          <a:xfrm>
            <a:off x="6362299" y="1348033"/>
            <a:ext cx="5467751" cy="4685122"/>
          </a:xfrm>
        </p:spPr>
        <p:txBody>
          <a:bodyPr>
            <a:normAutofit/>
          </a:bodyPr>
          <a:lstStyle/>
          <a:p>
            <a:r>
              <a:rPr lang="en-US" dirty="0"/>
              <a:t>May use volunteers but </a:t>
            </a:r>
            <a:br>
              <a:rPr lang="en-US" dirty="0"/>
            </a:br>
            <a:r>
              <a:rPr lang="en-US" dirty="0"/>
              <a:t>make sure they are competent/qualified, understand interpreter ethics, and maintain participant confidentiality</a:t>
            </a:r>
          </a:p>
          <a:p>
            <a:r>
              <a:rPr lang="en-US" dirty="0"/>
              <a:t>Cannot use children as interpreters</a:t>
            </a:r>
          </a:p>
          <a:p>
            <a:endParaRPr lang="en-US" dirty="0"/>
          </a:p>
        </p:txBody>
      </p:sp>
      <p:sp>
        <p:nvSpPr>
          <p:cNvPr id="3" name="Footer Placeholder 2">
            <a:extLst>
              <a:ext uri="{FF2B5EF4-FFF2-40B4-BE49-F238E27FC236}">
                <a16:creationId xmlns:a16="http://schemas.microsoft.com/office/drawing/2014/main" id="{5E0D7EE8-3B3C-3EB7-8DAE-238F5CCB849E}"/>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15178599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BB716-171D-79AA-6A58-2AB0CD3AAE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506DBA-6B52-6A0E-E9ED-58E3229246FD}"/>
              </a:ext>
            </a:extLst>
          </p:cNvPr>
          <p:cNvSpPr>
            <a:spLocks noGrp="1"/>
          </p:cNvSpPr>
          <p:nvPr>
            <p:ph type="title"/>
          </p:nvPr>
        </p:nvSpPr>
        <p:spPr/>
        <p:txBody>
          <a:bodyPr>
            <a:normAutofit fontScale="90000"/>
          </a:bodyPr>
          <a:lstStyle/>
          <a:p>
            <a:r>
              <a:rPr lang="en-US" altLang="en-US" dirty="0"/>
              <a:t>Provide Documents/Services in Predominant Languages </a:t>
            </a:r>
            <a:endParaRPr lang="en-US" dirty="0"/>
          </a:p>
        </p:txBody>
      </p:sp>
      <p:sp>
        <p:nvSpPr>
          <p:cNvPr id="7" name="Content Placeholder 6">
            <a:extLst>
              <a:ext uri="{FF2B5EF4-FFF2-40B4-BE49-F238E27FC236}">
                <a16:creationId xmlns:a16="http://schemas.microsoft.com/office/drawing/2014/main" id="{2295B5F9-5679-E37A-8267-AAD439333183}"/>
              </a:ext>
            </a:extLst>
          </p:cNvPr>
          <p:cNvSpPr>
            <a:spLocks noGrp="1"/>
          </p:cNvSpPr>
          <p:nvPr>
            <p:ph sz="half" idx="1"/>
          </p:nvPr>
        </p:nvSpPr>
        <p:spPr/>
        <p:txBody>
          <a:bodyPr>
            <a:noAutofit/>
          </a:bodyPr>
          <a:lstStyle/>
          <a:p>
            <a:r>
              <a:rPr lang="en-US" dirty="0"/>
              <a:t>Sponsors must identify their community’s predominant languages and provide documents or services to participants and their families in those languages</a:t>
            </a:r>
          </a:p>
          <a:p>
            <a:endParaRPr lang="en-US" dirty="0"/>
          </a:p>
        </p:txBody>
      </p:sp>
      <p:sp>
        <p:nvSpPr>
          <p:cNvPr id="9" name="Content Placeholder 8">
            <a:extLst>
              <a:ext uri="{FF2B5EF4-FFF2-40B4-BE49-F238E27FC236}">
                <a16:creationId xmlns:a16="http://schemas.microsoft.com/office/drawing/2014/main" id="{D411D9AF-9095-AC4C-CF6C-6DEF864362D9}"/>
              </a:ext>
            </a:extLst>
          </p:cNvPr>
          <p:cNvSpPr>
            <a:spLocks noGrp="1"/>
          </p:cNvSpPr>
          <p:nvPr>
            <p:ph sz="half" idx="2"/>
          </p:nvPr>
        </p:nvSpPr>
        <p:spPr/>
        <p:txBody>
          <a:bodyPr/>
          <a:lstStyle/>
          <a:p>
            <a:pPr marL="0" indent="0">
              <a:buNone/>
            </a:pPr>
            <a:r>
              <a:rPr lang="en-US" sz="3200" b="1" dirty="0">
                <a:solidFill>
                  <a:srgbClr val="FFE38B"/>
                </a:solidFill>
              </a:rPr>
              <a:t>Documents or Services</a:t>
            </a:r>
          </a:p>
          <a:p>
            <a:r>
              <a:rPr lang="en-US" dirty="0"/>
              <a:t>Free and reduced-price applications</a:t>
            </a:r>
          </a:p>
          <a:p>
            <a:r>
              <a:rPr lang="en-US" dirty="0"/>
              <a:t>Notification letters</a:t>
            </a:r>
          </a:p>
          <a:p>
            <a:r>
              <a:rPr lang="en-US" dirty="0"/>
              <a:t>Interpretive services for </a:t>
            </a:r>
            <a:br>
              <a:rPr lang="en-US" dirty="0"/>
            </a:br>
            <a:r>
              <a:rPr lang="en-US" dirty="0"/>
              <a:t>parent questions</a:t>
            </a:r>
          </a:p>
          <a:p>
            <a:endParaRPr lang="en-US" dirty="0"/>
          </a:p>
        </p:txBody>
      </p:sp>
      <p:sp>
        <p:nvSpPr>
          <p:cNvPr id="3" name="Footer Placeholder 2">
            <a:extLst>
              <a:ext uri="{FF2B5EF4-FFF2-40B4-BE49-F238E27FC236}">
                <a16:creationId xmlns:a16="http://schemas.microsoft.com/office/drawing/2014/main" id="{D99C86E0-737E-E115-FF80-9C468EBCF1CE}"/>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22315253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E4EB-323F-AAD3-1E58-862574EC7FA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5B4DAA-D076-624A-5103-E774584280D2}"/>
              </a:ext>
            </a:extLst>
          </p:cNvPr>
          <p:cNvSpPr>
            <a:spLocks noGrp="1"/>
          </p:cNvSpPr>
          <p:nvPr>
            <p:ph type="title"/>
          </p:nvPr>
        </p:nvSpPr>
        <p:spPr/>
        <p:txBody>
          <a:bodyPr>
            <a:normAutofit/>
          </a:bodyPr>
          <a:lstStyle/>
          <a:p>
            <a:r>
              <a:rPr lang="en-US" altLang="en-US" dirty="0"/>
              <a:t>LEP Taglines</a:t>
            </a:r>
            <a:endParaRPr lang="en-US" dirty="0"/>
          </a:p>
        </p:txBody>
      </p:sp>
      <p:sp>
        <p:nvSpPr>
          <p:cNvPr id="7" name="Content Placeholder 6">
            <a:extLst>
              <a:ext uri="{FF2B5EF4-FFF2-40B4-BE49-F238E27FC236}">
                <a16:creationId xmlns:a16="http://schemas.microsoft.com/office/drawing/2014/main" id="{0A2F6930-A3CD-2B5F-AD41-CB68D23686E7}"/>
              </a:ext>
            </a:extLst>
          </p:cNvPr>
          <p:cNvSpPr>
            <a:spLocks noGrp="1"/>
          </p:cNvSpPr>
          <p:nvPr>
            <p:ph idx="1"/>
          </p:nvPr>
        </p:nvSpPr>
        <p:spPr>
          <a:xfrm>
            <a:off x="838200" y="1348033"/>
            <a:ext cx="6235840" cy="4828930"/>
          </a:xfrm>
        </p:spPr>
        <p:txBody>
          <a:bodyPr>
            <a:noAutofit/>
          </a:bodyPr>
          <a:lstStyle/>
          <a:p>
            <a:r>
              <a:rPr lang="en-US" dirty="0"/>
              <a:t>A phrase in different languages that guides a person to where they can obtain language assistance services</a:t>
            </a:r>
          </a:p>
          <a:p>
            <a:endParaRPr lang="en-US" dirty="0"/>
          </a:p>
          <a:p>
            <a:endParaRPr lang="en-US" dirty="0"/>
          </a:p>
        </p:txBody>
      </p:sp>
      <p:sp>
        <p:nvSpPr>
          <p:cNvPr id="3" name="Footer Placeholder 2">
            <a:extLst>
              <a:ext uri="{FF2B5EF4-FFF2-40B4-BE49-F238E27FC236}">
                <a16:creationId xmlns:a16="http://schemas.microsoft.com/office/drawing/2014/main" id="{E3B278CC-8AD0-9FF7-BF1F-C2903C1BD7F0}"/>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29097344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F13DD1-BE76-0461-450B-0CC560D566AD}"/>
              </a:ext>
            </a:extLst>
          </p:cNvPr>
          <p:cNvSpPr>
            <a:spLocks noGrp="1"/>
          </p:cNvSpPr>
          <p:nvPr>
            <p:ph type="title"/>
          </p:nvPr>
        </p:nvSpPr>
        <p:spPr/>
        <p:txBody>
          <a:bodyPr/>
          <a:lstStyle/>
          <a:p>
            <a:r>
              <a:rPr lang="en-US" dirty="0"/>
              <a:t>Top Six Languages Spoken in Connecticut Schools</a:t>
            </a:r>
          </a:p>
        </p:txBody>
      </p:sp>
      <p:sp>
        <p:nvSpPr>
          <p:cNvPr id="7" name="Content Placeholder 6">
            <a:extLst>
              <a:ext uri="{FF2B5EF4-FFF2-40B4-BE49-F238E27FC236}">
                <a16:creationId xmlns:a16="http://schemas.microsoft.com/office/drawing/2014/main" id="{5769338F-1AF3-148D-637D-494958532B3B}"/>
              </a:ext>
            </a:extLst>
          </p:cNvPr>
          <p:cNvSpPr>
            <a:spLocks noGrp="1"/>
          </p:cNvSpPr>
          <p:nvPr>
            <p:ph idx="1"/>
          </p:nvPr>
        </p:nvSpPr>
        <p:spPr/>
        <p:txBody>
          <a:bodyPr>
            <a:normAutofit/>
          </a:bodyPr>
          <a:lstStyle/>
          <a:p>
            <a:pPr marL="457200" indent="-457200">
              <a:spcBef>
                <a:spcPts val="600"/>
              </a:spcBef>
              <a:buFont typeface="+mj-lt"/>
              <a:buAutoNum type="arabicPeriod"/>
            </a:pPr>
            <a:r>
              <a:rPr lang="en-US" sz="3200" dirty="0"/>
              <a:t>Spanish </a:t>
            </a:r>
          </a:p>
          <a:p>
            <a:pPr marL="457200" indent="-457200">
              <a:spcBef>
                <a:spcPts val="600"/>
              </a:spcBef>
              <a:buFont typeface="+mj-lt"/>
              <a:buAutoNum type="arabicPeriod"/>
            </a:pPr>
            <a:r>
              <a:rPr lang="en-US" sz="3200" dirty="0"/>
              <a:t>Portuguese</a:t>
            </a:r>
          </a:p>
          <a:p>
            <a:pPr marL="457200" indent="-457200">
              <a:spcBef>
                <a:spcPts val="600"/>
              </a:spcBef>
              <a:buFont typeface="+mj-lt"/>
              <a:buAutoNum type="arabicPeriod"/>
            </a:pPr>
            <a:r>
              <a:rPr lang="en-US" sz="3200" dirty="0"/>
              <a:t>Arabic</a:t>
            </a:r>
          </a:p>
          <a:p>
            <a:pPr marL="457200" indent="-457200">
              <a:spcBef>
                <a:spcPts val="600"/>
              </a:spcBef>
              <a:buFont typeface="+mj-lt"/>
              <a:buAutoNum type="arabicPeriod"/>
            </a:pPr>
            <a:r>
              <a:rPr lang="en-US" sz="3200" dirty="0"/>
              <a:t>Chinese Mandarin</a:t>
            </a:r>
          </a:p>
          <a:p>
            <a:pPr marL="457200" indent="-457200">
              <a:spcBef>
                <a:spcPts val="600"/>
              </a:spcBef>
              <a:buFont typeface="+mj-lt"/>
              <a:buAutoNum type="arabicPeriod"/>
            </a:pPr>
            <a:r>
              <a:rPr lang="en-US" sz="3200" dirty="0"/>
              <a:t>Polish</a:t>
            </a:r>
          </a:p>
          <a:p>
            <a:pPr marL="457200" indent="-457200">
              <a:spcBef>
                <a:spcPts val="600"/>
              </a:spcBef>
              <a:buFont typeface="+mj-lt"/>
              <a:buAutoNum type="arabicPeriod"/>
            </a:pPr>
            <a:r>
              <a:rPr lang="en-US" sz="3200" dirty="0"/>
              <a:t>Haitian-Creole</a:t>
            </a:r>
          </a:p>
          <a:p>
            <a:pPr marL="0" indent="0">
              <a:spcBef>
                <a:spcPts val="600"/>
              </a:spcBef>
              <a:buNone/>
            </a:pPr>
            <a:endParaRPr lang="en-US" dirty="0"/>
          </a:p>
          <a:p>
            <a:pPr marL="0" indent="0">
              <a:spcBef>
                <a:spcPts val="600"/>
              </a:spcBef>
              <a:buNone/>
            </a:pPr>
            <a:r>
              <a:rPr lang="en-US" sz="2800" dirty="0"/>
              <a:t>October 2023 Public School Information System (PSIS) Data Collection</a:t>
            </a:r>
          </a:p>
          <a:p>
            <a:pPr marL="457200" indent="-457200">
              <a:spcBef>
                <a:spcPts val="600"/>
              </a:spcBef>
              <a:buFont typeface="+mj-lt"/>
              <a:buAutoNum type="arabicPeriod"/>
            </a:pPr>
            <a:endParaRPr lang="en-US" dirty="0"/>
          </a:p>
          <a:p>
            <a:endParaRPr lang="en-US" dirty="0"/>
          </a:p>
        </p:txBody>
      </p:sp>
      <p:sp>
        <p:nvSpPr>
          <p:cNvPr id="5" name="Footer Placeholder 4">
            <a:extLst>
              <a:ext uri="{FF2B5EF4-FFF2-40B4-BE49-F238E27FC236}">
                <a16:creationId xmlns:a16="http://schemas.microsoft.com/office/drawing/2014/main" id="{49361AC4-2E30-C521-211A-22502658C447}"/>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13999060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8D2B1-6B8C-90A1-66C0-36EC3392BBF5}"/>
              </a:ext>
            </a:extLst>
          </p:cNvPr>
          <p:cNvSpPr>
            <a:spLocks noGrp="1"/>
          </p:cNvSpPr>
          <p:nvPr>
            <p:ph type="title"/>
          </p:nvPr>
        </p:nvSpPr>
        <p:spPr/>
        <p:txBody>
          <a:bodyPr/>
          <a:lstStyle/>
          <a:p>
            <a:r>
              <a:rPr lang="en-US" dirty="0"/>
              <a:t>Taglines and Providing Meaningful Access to the Child Nutrition Programs</a:t>
            </a:r>
          </a:p>
        </p:txBody>
      </p:sp>
      <p:sp>
        <p:nvSpPr>
          <p:cNvPr id="11" name="Content Placeholder 10">
            <a:extLst>
              <a:ext uri="{FF2B5EF4-FFF2-40B4-BE49-F238E27FC236}">
                <a16:creationId xmlns:a16="http://schemas.microsoft.com/office/drawing/2014/main" id="{8D4B01C2-90C9-2B10-CF3A-F762FC2D14E3}"/>
              </a:ext>
            </a:extLst>
          </p:cNvPr>
          <p:cNvSpPr>
            <a:spLocks noGrp="1"/>
          </p:cNvSpPr>
          <p:nvPr>
            <p:ph idx="4294967295"/>
          </p:nvPr>
        </p:nvSpPr>
        <p:spPr>
          <a:xfrm>
            <a:off x="1302935" y="3505201"/>
            <a:ext cx="3373839" cy="742950"/>
          </a:xfrm>
        </p:spPr>
        <p:txBody>
          <a:bodyPr>
            <a:noAutofit/>
          </a:bodyPr>
          <a:lstStyle/>
          <a:p>
            <a:r>
              <a:rPr lang="en-US" dirty="0"/>
              <a:t>Sample taglines</a:t>
            </a:r>
          </a:p>
        </p:txBody>
      </p:sp>
      <p:pic>
        <p:nvPicPr>
          <p:cNvPr id="14" name="Picture 13" descr="Second page of CSDXE's Taglines and Providing Meaningful Access to the Child Nutrition Programs&#10;">
            <a:extLst>
              <a:ext uri="{FF2B5EF4-FFF2-40B4-BE49-F238E27FC236}">
                <a16:creationId xmlns:a16="http://schemas.microsoft.com/office/drawing/2014/main" id="{5F93E8FE-71B0-E554-575C-192F7BA2C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0618" y="1348033"/>
            <a:ext cx="3334183" cy="4314825"/>
          </a:xfrm>
          <a:prstGeom prst="rect">
            <a:avLst/>
          </a:prstGeom>
        </p:spPr>
      </p:pic>
      <p:sp>
        <p:nvSpPr>
          <p:cNvPr id="6" name="TextBox 5">
            <a:hlinkClick r:id="rId3"/>
            <a:extLst>
              <a:ext uri="{FF2B5EF4-FFF2-40B4-BE49-F238E27FC236}">
                <a16:creationId xmlns:a16="http://schemas.microsoft.com/office/drawing/2014/main" id="{58F67025-AF09-2CEB-BA36-C1EB176A5C68}"/>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https://portal.ct.gov/-/media/sde/nutrition/nslp/forms/freered/taglines_providing_meaningful_access_cnps.pdf</a:t>
            </a:r>
            <a:endParaRPr lang="en-US" altLang="en-US" b="1" dirty="0">
              <a:solidFill>
                <a:prstClr val="black"/>
              </a:solidFill>
              <a:latin typeface="Calibri" pitchFamily="34" charset="0"/>
            </a:endParaRPr>
          </a:p>
        </p:txBody>
      </p:sp>
      <p:sp>
        <p:nvSpPr>
          <p:cNvPr id="5" name="Footer Placeholder 4">
            <a:extLst>
              <a:ext uri="{FF2B5EF4-FFF2-40B4-BE49-F238E27FC236}">
                <a16:creationId xmlns:a16="http://schemas.microsoft.com/office/drawing/2014/main" id="{06FC0EBA-385E-CF3F-7B11-CFA554C3B9C0}"/>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37927085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DE474-A74E-8D16-03C7-652703DC3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4A1801-871D-8E5A-53C9-717AB34F4BC5}"/>
              </a:ext>
            </a:extLst>
          </p:cNvPr>
          <p:cNvSpPr>
            <a:spLocks noGrp="1"/>
          </p:cNvSpPr>
          <p:nvPr>
            <p:ph type="title"/>
          </p:nvPr>
        </p:nvSpPr>
        <p:spPr/>
        <p:txBody>
          <a:bodyPr/>
          <a:lstStyle/>
          <a:p>
            <a:r>
              <a:rPr lang="en-US" altLang="en-US" dirty="0"/>
              <a:t>LEP Accessibility for District Websites</a:t>
            </a:r>
            <a:endParaRPr lang="en-US" dirty="0"/>
          </a:p>
        </p:txBody>
      </p:sp>
      <p:sp>
        <p:nvSpPr>
          <p:cNvPr id="11" name="Content Placeholder 10">
            <a:extLst>
              <a:ext uri="{FF2B5EF4-FFF2-40B4-BE49-F238E27FC236}">
                <a16:creationId xmlns:a16="http://schemas.microsoft.com/office/drawing/2014/main" id="{CAC0D874-ED28-3024-49B9-C479E09ED809}"/>
              </a:ext>
            </a:extLst>
          </p:cNvPr>
          <p:cNvSpPr>
            <a:spLocks noGrp="1"/>
          </p:cNvSpPr>
          <p:nvPr>
            <p:ph sz="half" idx="1"/>
          </p:nvPr>
        </p:nvSpPr>
        <p:spPr/>
        <p:txBody>
          <a:bodyPr/>
          <a:lstStyle/>
          <a:p>
            <a:r>
              <a:rPr lang="en-US" dirty="0"/>
              <a:t>Does the website have the ability to provide information in another language?</a:t>
            </a:r>
          </a:p>
          <a:p>
            <a:r>
              <a:rPr lang="en-US" dirty="0"/>
              <a:t>Would an LEP individual be able to find out how to access the webpage in another language?</a:t>
            </a:r>
          </a:p>
        </p:txBody>
      </p:sp>
      <p:sp>
        <p:nvSpPr>
          <p:cNvPr id="4" name="Content Placeholder 3">
            <a:extLst>
              <a:ext uri="{FF2B5EF4-FFF2-40B4-BE49-F238E27FC236}">
                <a16:creationId xmlns:a16="http://schemas.microsoft.com/office/drawing/2014/main" id="{BA8E90BC-3D44-E502-CF85-EAF203397CCF}"/>
              </a:ext>
            </a:extLst>
          </p:cNvPr>
          <p:cNvSpPr>
            <a:spLocks noGrp="1"/>
          </p:cNvSpPr>
          <p:nvPr>
            <p:ph sz="half" idx="2"/>
          </p:nvPr>
        </p:nvSpPr>
        <p:spPr/>
        <p:txBody>
          <a:bodyPr/>
          <a:lstStyle/>
          <a:p>
            <a:r>
              <a:rPr lang="en-US" dirty="0"/>
              <a:t>Work with your IT department to make the district website more accessible to LEP persons</a:t>
            </a:r>
          </a:p>
          <a:p>
            <a:endParaRPr lang="en-US" dirty="0"/>
          </a:p>
        </p:txBody>
      </p:sp>
      <p:sp>
        <p:nvSpPr>
          <p:cNvPr id="5" name="Footer Placeholder 4">
            <a:extLst>
              <a:ext uri="{FF2B5EF4-FFF2-40B4-BE49-F238E27FC236}">
                <a16:creationId xmlns:a16="http://schemas.microsoft.com/office/drawing/2014/main" id="{CB676252-5F87-FA57-B349-C2E03B44EE6B}"/>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16980096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B4463-E91D-D74A-65E1-CABA3EA97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E106F-A8CE-D1BD-1B85-3C215F69958D}"/>
              </a:ext>
            </a:extLst>
          </p:cNvPr>
          <p:cNvSpPr>
            <a:spLocks noGrp="1"/>
          </p:cNvSpPr>
          <p:nvPr>
            <p:ph type="title"/>
          </p:nvPr>
        </p:nvSpPr>
        <p:spPr/>
        <p:txBody>
          <a:bodyPr/>
          <a:lstStyle/>
          <a:p>
            <a:r>
              <a:rPr lang="en-US" altLang="en-US" dirty="0"/>
              <a:t>Website LEP Examples</a:t>
            </a:r>
            <a:endParaRPr lang="en-US" dirty="0"/>
          </a:p>
        </p:txBody>
      </p:sp>
      <p:sp>
        <p:nvSpPr>
          <p:cNvPr id="11" name="Content Placeholder 10">
            <a:extLst>
              <a:ext uri="{FF2B5EF4-FFF2-40B4-BE49-F238E27FC236}">
                <a16:creationId xmlns:a16="http://schemas.microsoft.com/office/drawing/2014/main" id="{3D61B722-8AB4-4C6C-45A9-38EFE01E637C}"/>
              </a:ext>
            </a:extLst>
          </p:cNvPr>
          <p:cNvSpPr>
            <a:spLocks noGrp="1"/>
          </p:cNvSpPr>
          <p:nvPr>
            <p:ph sz="half" idx="1"/>
          </p:nvPr>
        </p:nvSpPr>
        <p:spPr/>
        <p:txBody>
          <a:bodyPr/>
          <a:lstStyle/>
          <a:p>
            <a:r>
              <a:rPr lang="en-US" dirty="0"/>
              <a:t>If Spanish was your native language and you could not read English, which format would be the most helpful to indicate the website was available in other languages?</a:t>
            </a:r>
          </a:p>
        </p:txBody>
      </p:sp>
      <p:sp>
        <p:nvSpPr>
          <p:cNvPr id="4" name="Content Placeholder 3">
            <a:extLst>
              <a:ext uri="{FF2B5EF4-FFF2-40B4-BE49-F238E27FC236}">
                <a16:creationId xmlns:a16="http://schemas.microsoft.com/office/drawing/2014/main" id="{B3D48498-7679-CD2D-9AFE-310C8E191A4A}"/>
              </a:ext>
            </a:extLst>
          </p:cNvPr>
          <p:cNvSpPr>
            <a:spLocks noGrp="1"/>
          </p:cNvSpPr>
          <p:nvPr>
            <p:ph sz="half" idx="2"/>
          </p:nvPr>
        </p:nvSpPr>
        <p:spPr>
          <a:xfrm>
            <a:off x="6351313" y="1348033"/>
            <a:ext cx="5029200" cy="890342"/>
          </a:xfrm>
        </p:spPr>
        <p:txBody>
          <a:bodyPr/>
          <a:lstStyle/>
          <a:p>
            <a:pPr marL="0" indent="0">
              <a:buNone/>
            </a:pPr>
            <a:r>
              <a:rPr lang="en-US" b="1" dirty="0">
                <a:solidFill>
                  <a:srgbClr val="FFE38B"/>
                </a:solidFill>
              </a:rPr>
              <a:t>Example 1</a:t>
            </a:r>
          </a:p>
          <a:p>
            <a:endParaRPr lang="en-US" dirty="0"/>
          </a:p>
          <a:p>
            <a:pPr marL="0" indent="0">
              <a:buNone/>
            </a:pPr>
            <a:endParaRPr lang="en-US" dirty="0"/>
          </a:p>
        </p:txBody>
      </p:sp>
      <p:pic>
        <p:nvPicPr>
          <p:cNvPr id="3" name="Picture 1" descr="Sample webpage to select language (in English)">
            <a:extLst>
              <a:ext uri="{FF2B5EF4-FFF2-40B4-BE49-F238E27FC236}">
                <a16:creationId xmlns:a16="http://schemas.microsoft.com/office/drawing/2014/main" id="{69CBCC96-B7DA-E010-351E-84D626F13F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1024" y="1965325"/>
            <a:ext cx="4560888" cy="1463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51668D66-F13A-9D1E-0CCF-788FE64CFAFC}"/>
              </a:ext>
            </a:extLst>
          </p:cNvPr>
          <p:cNvSpPr txBox="1">
            <a:spLocks/>
          </p:cNvSpPr>
          <p:nvPr/>
        </p:nvSpPr>
        <p:spPr>
          <a:xfrm>
            <a:off x="6351313" y="3745687"/>
            <a:ext cx="5029200" cy="890342"/>
          </a:xfrm>
          <a:prstGeom prst="rect">
            <a:avLst/>
          </a:prstGeom>
        </p:spPr>
        <p:txBody>
          <a:bodyPr vert="horz" lIns="91440" tIns="45720" rIns="91440" bIns="45720" rtlCol="0">
            <a:normAutofit/>
          </a:bodyPr>
          <a:lst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2800" b="0"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b="1" dirty="0">
                <a:solidFill>
                  <a:srgbClr val="FFE38B"/>
                </a:solidFill>
              </a:rPr>
              <a:t>Example 2</a:t>
            </a:r>
          </a:p>
          <a:p>
            <a:endParaRPr lang="en-US" dirty="0"/>
          </a:p>
          <a:p>
            <a:pPr marL="0" indent="0">
              <a:buFont typeface="Wingdings" panose="05000000000000000000" pitchFamily="2" charset="2"/>
              <a:buNone/>
            </a:pPr>
            <a:endParaRPr lang="en-US" dirty="0"/>
          </a:p>
        </p:txBody>
      </p:sp>
      <p:pic>
        <p:nvPicPr>
          <p:cNvPr id="6" name="Picture 2" descr="Sample webpage to select language (in different languages)">
            <a:extLst>
              <a:ext uri="{FF2B5EF4-FFF2-40B4-BE49-F238E27FC236}">
                <a16:creationId xmlns:a16="http://schemas.microsoft.com/office/drawing/2014/main" id="{7BF6CEB6-3D92-0D41-2F8F-DA86544FA1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5325" y="4304976"/>
            <a:ext cx="4560887" cy="159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5AF46AC7-36F3-43EB-C3DF-749E74543BC9}"/>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6352461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5974F-B250-5E30-634B-5B7DEE88A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34F23E-48D8-0142-968B-D5BD8DC56AD3}"/>
              </a:ext>
            </a:extLst>
          </p:cNvPr>
          <p:cNvSpPr>
            <a:spLocks noGrp="1"/>
          </p:cNvSpPr>
          <p:nvPr>
            <p:ph type="title"/>
          </p:nvPr>
        </p:nvSpPr>
        <p:spPr/>
        <p:txBody>
          <a:bodyPr/>
          <a:lstStyle/>
          <a:p>
            <a:r>
              <a:rPr lang="en-US" altLang="en-US" dirty="0"/>
              <a:t>Website LEP Examples: Answer</a:t>
            </a:r>
            <a:endParaRPr lang="en-US" dirty="0"/>
          </a:p>
        </p:txBody>
      </p:sp>
      <p:sp>
        <p:nvSpPr>
          <p:cNvPr id="11" name="Content Placeholder 10">
            <a:extLst>
              <a:ext uri="{FF2B5EF4-FFF2-40B4-BE49-F238E27FC236}">
                <a16:creationId xmlns:a16="http://schemas.microsoft.com/office/drawing/2014/main" id="{B8066C49-F403-9D51-430F-36748ED6387F}"/>
              </a:ext>
            </a:extLst>
          </p:cNvPr>
          <p:cNvSpPr>
            <a:spLocks noGrp="1"/>
          </p:cNvSpPr>
          <p:nvPr>
            <p:ph sz="half" idx="1"/>
          </p:nvPr>
        </p:nvSpPr>
        <p:spPr>
          <a:xfrm>
            <a:off x="838200" y="1348033"/>
            <a:ext cx="5029200" cy="4685122"/>
          </a:xfrm>
        </p:spPr>
        <p:txBody>
          <a:bodyPr/>
          <a:lstStyle/>
          <a:p>
            <a:r>
              <a:rPr lang="en-US" dirty="0"/>
              <a:t>If Spanish was your native language and you could not read English, which format would be the most helpful to indicate the website was available in other languages?</a:t>
            </a:r>
          </a:p>
        </p:txBody>
      </p:sp>
      <p:sp>
        <p:nvSpPr>
          <p:cNvPr id="10" name="Content Placeholder 3">
            <a:extLst>
              <a:ext uri="{FF2B5EF4-FFF2-40B4-BE49-F238E27FC236}">
                <a16:creationId xmlns:a16="http://schemas.microsoft.com/office/drawing/2014/main" id="{F0BB43E0-99A6-326C-4A8B-A1F95095A95C}"/>
              </a:ext>
            </a:extLst>
          </p:cNvPr>
          <p:cNvSpPr txBox="1">
            <a:spLocks/>
          </p:cNvSpPr>
          <p:nvPr/>
        </p:nvSpPr>
        <p:spPr>
          <a:xfrm>
            <a:off x="6351313" y="1348033"/>
            <a:ext cx="5029200" cy="890342"/>
          </a:xfrm>
          <a:prstGeom prst="rect">
            <a:avLst/>
          </a:prstGeom>
        </p:spPr>
        <p:txBody>
          <a:bodyPr vert="horz" lIns="91440" tIns="45720" rIns="91440" bIns="45720" rtlCol="0">
            <a:normAutofit/>
          </a:bodyPr>
          <a:lst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2800" b="0"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b="1" dirty="0">
                <a:solidFill>
                  <a:srgbClr val="FFE38B"/>
                </a:solidFill>
              </a:rPr>
              <a:t>Example 2</a:t>
            </a:r>
          </a:p>
          <a:p>
            <a:endParaRPr lang="en-US" dirty="0"/>
          </a:p>
          <a:p>
            <a:pPr marL="0" indent="0">
              <a:buFont typeface="Wingdings" panose="05000000000000000000" pitchFamily="2" charset="2"/>
              <a:buNone/>
            </a:pPr>
            <a:endParaRPr lang="en-US" dirty="0"/>
          </a:p>
        </p:txBody>
      </p:sp>
      <p:pic>
        <p:nvPicPr>
          <p:cNvPr id="9" name="Picture 2" descr="Sample webpage to select language (in different languages)">
            <a:extLst>
              <a:ext uri="{FF2B5EF4-FFF2-40B4-BE49-F238E27FC236}">
                <a16:creationId xmlns:a16="http://schemas.microsoft.com/office/drawing/2014/main" id="{AF30C118-CC46-667D-34AD-AF21FD2C99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5325" y="1980876"/>
            <a:ext cx="4560887" cy="159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FED6DE3-9CA4-BEF4-F912-2662994CD15F}"/>
              </a:ext>
            </a:extLst>
          </p:cNvPr>
          <p:cNvSpPr txBox="1"/>
          <p:nvPr/>
        </p:nvSpPr>
        <p:spPr>
          <a:xfrm>
            <a:off x="6772275" y="3690594"/>
            <a:ext cx="4781550" cy="954107"/>
          </a:xfrm>
          <a:prstGeom prst="rect">
            <a:avLst/>
          </a:prstGeom>
          <a:noFill/>
        </p:spPr>
        <p:txBody>
          <a:bodyPr wrap="square">
            <a:spAutoFit/>
          </a:body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Shows the language options recognizable to a LEP individual </a:t>
            </a:r>
          </a:p>
        </p:txBody>
      </p:sp>
      <p:sp>
        <p:nvSpPr>
          <p:cNvPr id="7" name="TextBox 6">
            <a:extLst>
              <a:ext uri="{FF2B5EF4-FFF2-40B4-BE49-F238E27FC236}">
                <a16:creationId xmlns:a16="http://schemas.microsoft.com/office/drawing/2014/main" id="{6B240C08-E7BE-A355-D299-775F79775E5E}"/>
              </a:ext>
            </a:extLst>
          </p:cNvPr>
          <p:cNvSpPr txBox="1"/>
          <p:nvPr/>
        </p:nvSpPr>
        <p:spPr>
          <a:xfrm>
            <a:off x="2154555" y="5035882"/>
            <a:ext cx="7882890" cy="1055608"/>
          </a:xfrm>
          <a:prstGeom prst="roundRect">
            <a:avLst/>
          </a:prstGeom>
          <a:solidFill>
            <a:srgbClr val="215F9A"/>
          </a:solidFill>
        </p:spPr>
        <p:txBody>
          <a:bodyPr wrap="square">
            <a:spAutoFit/>
          </a:body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Work with website designer to see if website has capability to offer language assistance in this way</a:t>
            </a:r>
          </a:p>
        </p:txBody>
      </p:sp>
      <p:sp>
        <p:nvSpPr>
          <p:cNvPr id="5" name="Footer Placeholder 4">
            <a:extLst>
              <a:ext uri="{FF2B5EF4-FFF2-40B4-BE49-F238E27FC236}">
                <a16:creationId xmlns:a16="http://schemas.microsoft.com/office/drawing/2014/main" id="{F3DDC84D-A1B4-BDBF-8A7F-9222EFEE737B}"/>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4084511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D0E6-7DDF-785C-498F-AEB775F147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F618C0-5138-78EB-48E2-00612BEC02E4}"/>
              </a:ext>
            </a:extLst>
          </p:cNvPr>
          <p:cNvSpPr>
            <a:spLocks noGrp="1"/>
          </p:cNvSpPr>
          <p:nvPr>
            <p:ph type="title"/>
          </p:nvPr>
        </p:nvSpPr>
        <p:spPr/>
        <p:txBody>
          <a:bodyPr/>
          <a:lstStyle/>
          <a:p>
            <a:r>
              <a:rPr lang="en-US" dirty="0"/>
              <a:t>Civil Rights Program Authorities, continued</a:t>
            </a:r>
          </a:p>
        </p:txBody>
      </p:sp>
      <p:sp>
        <p:nvSpPr>
          <p:cNvPr id="5" name="Content Placeholder 4">
            <a:extLst>
              <a:ext uri="{FF2B5EF4-FFF2-40B4-BE49-F238E27FC236}">
                <a16:creationId xmlns:a16="http://schemas.microsoft.com/office/drawing/2014/main" id="{DB980AE3-404B-0958-CFD8-C5BA805CB54B}"/>
              </a:ext>
            </a:extLst>
          </p:cNvPr>
          <p:cNvSpPr>
            <a:spLocks noGrp="1"/>
          </p:cNvSpPr>
          <p:nvPr>
            <p:ph sz="half" idx="1"/>
          </p:nvPr>
        </p:nvSpPr>
        <p:spPr/>
        <p:txBody>
          <a:bodyPr>
            <a:normAutofit/>
          </a:bodyPr>
          <a:lstStyle/>
          <a:p>
            <a:r>
              <a:rPr lang="en-US" dirty="0"/>
              <a:t>USDA LEP Policy Guidance </a:t>
            </a:r>
            <a:br>
              <a:rPr lang="en-US" dirty="0"/>
            </a:br>
            <a:r>
              <a:rPr lang="en-US" dirty="0"/>
              <a:t>(79 Federal Register No. 229. Friday, November 28, 2014)</a:t>
            </a:r>
          </a:p>
          <a:p>
            <a:r>
              <a:rPr lang="en-US" dirty="0"/>
              <a:t>7 CFR Part 16: “Equal Opportunity for Religious Organizations”</a:t>
            </a:r>
          </a:p>
          <a:p>
            <a:endParaRPr lang="en-US" dirty="0"/>
          </a:p>
        </p:txBody>
      </p:sp>
      <p:sp>
        <p:nvSpPr>
          <p:cNvPr id="6" name="Content Placeholder 5">
            <a:extLst>
              <a:ext uri="{FF2B5EF4-FFF2-40B4-BE49-F238E27FC236}">
                <a16:creationId xmlns:a16="http://schemas.microsoft.com/office/drawing/2014/main" id="{CDDDEBB2-5FDA-F7C5-3B0C-CAAFCFDD353E}"/>
              </a:ext>
            </a:extLst>
          </p:cNvPr>
          <p:cNvSpPr>
            <a:spLocks noGrp="1"/>
          </p:cNvSpPr>
          <p:nvPr>
            <p:ph sz="half" idx="2"/>
          </p:nvPr>
        </p:nvSpPr>
        <p:spPr/>
        <p:txBody>
          <a:bodyPr/>
          <a:lstStyle/>
          <a:p>
            <a:r>
              <a:rPr lang="en-US" dirty="0"/>
              <a:t>USDA Regulation 4330-2: Prohibits discrimination in programs and activities receiving Federal financial assistance from USDA</a:t>
            </a:r>
          </a:p>
          <a:p>
            <a:r>
              <a:rPr lang="en-US" dirty="0"/>
              <a:t>Bostock v. Clayton County, 140 S. Ct. 1731, 590 U.S.___(2020)</a:t>
            </a:r>
          </a:p>
          <a:p>
            <a:endParaRPr lang="en-US" dirty="0"/>
          </a:p>
        </p:txBody>
      </p:sp>
      <p:sp>
        <p:nvSpPr>
          <p:cNvPr id="3" name="Footer Placeholder 2">
            <a:extLst>
              <a:ext uri="{FF2B5EF4-FFF2-40B4-BE49-F238E27FC236}">
                <a16:creationId xmlns:a16="http://schemas.microsoft.com/office/drawing/2014/main" id="{578C320C-3C33-AA67-784D-E24F2C772385}"/>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40367739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7E7DC-CA3C-8F71-2BBD-5257A30F0A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29F7B1-5305-4D19-7CD4-8AB66327D13B}"/>
              </a:ext>
            </a:extLst>
          </p:cNvPr>
          <p:cNvSpPr>
            <a:spLocks noGrp="1"/>
          </p:cNvSpPr>
          <p:nvPr>
            <p:ph type="title"/>
          </p:nvPr>
        </p:nvSpPr>
        <p:spPr>
          <a:xfrm>
            <a:off x="838201" y="1331651"/>
            <a:ext cx="5772149" cy="3426780"/>
          </a:xfrm>
        </p:spPr>
        <p:txBody>
          <a:bodyPr>
            <a:normAutofit/>
          </a:bodyPr>
          <a:lstStyle/>
          <a:p>
            <a:r>
              <a:rPr lang="en-US" altLang="en-US" sz="4000" dirty="0"/>
              <a:t>English Learner/ Multilingual Learner (EL/ML) </a:t>
            </a:r>
            <a:endParaRPr lang="en-US" dirty="0"/>
          </a:p>
        </p:txBody>
      </p:sp>
      <p:sp>
        <p:nvSpPr>
          <p:cNvPr id="5" name="Footer Placeholder 4">
            <a:extLst>
              <a:ext uri="{FF2B5EF4-FFF2-40B4-BE49-F238E27FC236}">
                <a16:creationId xmlns:a16="http://schemas.microsoft.com/office/drawing/2014/main" id="{53C708DB-536D-54BF-AE6F-68F7CECDD2C4}"/>
              </a:ext>
            </a:extLst>
          </p:cNvPr>
          <p:cNvSpPr>
            <a:spLocks noGrp="1"/>
          </p:cNvSpPr>
          <p:nvPr>
            <p:ph type="ftr" sz="quarter" idx="11"/>
          </p:nvPr>
        </p:nvSpPr>
        <p:spPr/>
        <p:txBody>
          <a:bodyPr/>
          <a:lstStyle/>
          <a:p>
            <a:r>
              <a:rPr lang="en-US"/>
              <a:t>Connecticut State Department of Education • March 2026</a:t>
            </a:r>
          </a:p>
        </p:txBody>
      </p:sp>
      <p:sp>
        <p:nvSpPr>
          <p:cNvPr id="11" name="Content Placeholder 10">
            <a:extLst>
              <a:ext uri="{FF2B5EF4-FFF2-40B4-BE49-F238E27FC236}">
                <a16:creationId xmlns:a16="http://schemas.microsoft.com/office/drawing/2014/main" id="{EC11D0FE-44A3-EE0B-F1DE-9EBC9557D550}"/>
              </a:ext>
            </a:extLst>
          </p:cNvPr>
          <p:cNvSpPr>
            <a:spLocks noGrp="1"/>
          </p:cNvSpPr>
          <p:nvPr>
            <p:ph idx="4294967295"/>
          </p:nvPr>
        </p:nvSpPr>
        <p:spPr>
          <a:xfrm>
            <a:off x="1360258" y="3270607"/>
            <a:ext cx="4456080" cy="2361546"/>
          </a:xfrm>
        </p:spPr>
        <p:txBody>
          <a:bodyPr/>
          <a:lstStyle/>
          <a:p>
            <a:pPr>
              <a:spcBef>
                <a:spcPts val="1200"/>
              </a:spcBef>
            </a:pPr>
            <a:r>
              <a:rPr lang="en-US" sz="2400" dirty="0"/>
              <a:t>English Learners and Bilingual Education Statues</a:t>
            </a:r>
          </a:p>
          <a:p>
            <a:pPr>
              <a:spcBef>
                <a:spcPts val="1200"/>
              </a:spcBef>
            </a:pPr>
            <a:r>
              <a:rPr lang="en-US" sz="2400" dirty="0"/>
              <a:t>Connecticut English Language Proficiency (CELP) Standards</a:t>
            </a:r>
          </a:p>
          <a:p>
            <a:pPr>
              <a:spcBef>
                <a:spcPts val="1200"/>
              </a:spcBef>
            </a:pPr>
            <a:r>
              <a:rPr lang="en-US" sz="2400" dirty="0"/>
              <a:t>English Learners Data Bulletin</a:t>
            </a:r>
          </a:p>
          <a:p>
            <a:endParaRPr lang="en-US" dirty="0"/>
          </a:p>
        </p:txBody>
      </p:sp>
      <p:sp>
        <p:nvSpPr>
          <p:cNvPr id="3" name="TextBox 2">
            <a:hlinkClick r:id="rId2"/>
            <a:extLst>
              <a:ext uri="{FF2B5EF4-FFF2-40B4-BE49-F238E27FC236}">
                <a16:creationId xmlns:a16="http://schemas.microsoft.com/office/drawing/2014/main" id="{CE7E6479-3379-7AFA-D844-601ECCBB894C}"/>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https://portal.ct.gov/sde/english-learners/english-learner-multilingual-learner</a:t>
            </a:r>
            <a:endParaRPr lang="en-US" altLang="en-US" b="1" dirty="0">
              <a:solidFill>
                <a:prstClr val="black"/>
              </a:solidFill>
              <a:latin typeface="Calibri" pitchFamily="34" charset="0"/>
            </a:endParaRPr>
          </a:p>
        </p:txBody>
      </p:sp>
      <p:pic>
        <p:nvPicPr>
          <p:cNvPr id="9" name="Picture 8" descr="Screenshot of CSDE's English Learner/Multilingual Learner (EL/ML) Website">
            <a:extLst>
              <a:ext uri="{FF2B5EF4-FFF2-40B4-BE49-F238E27FC236}">
                <a16:creationId xmlns:a16="http://schemas.microsoft.com/office/drawing/2014/main" id="{3F086A77-FABC-96F5-0639-4C545311DD15}"/>
              </a:ext>
            </a:extLst>
          </p:cNvPr>
          <p:cNvPicPr>
            <a:picLocks noChangeAspect="1"/>
          </p:cNvPicPr>
          <p:nvPr/>
        </p:nvPicPr>
        <p:blipFill>
          <a:blip r:embed="rId3"/>
          <a:stretch>
            <a:fillRect/>
          </a:stretch>
        </p:blipFill>
        <p:spPr>
          <a:xfrm>
            <a:off x="6610350" y="1451780"/>
            <a:ext cx="5095642" cy="4074569"/>
          </a:xfrm>
          <a:prstGeom prst="rect">
            <a:avLst/>
          </a:prstGeom>
        </p:spPr>
      </p:pic>
    </p:spTree>
    <p:extLst>
      <p:ext uri="{BB962C8B-B14F-4D97-AF65-F5344CB8AC3E}">
        <p14:creationId xmlns:p14="http://schemas.microsoft.com/office/powerpoint/2010/main" val="17441180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3BD94-5F3C-89B3-B453-96F707EC3F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F1857C-B50C-B49B-4A6D-DBF78681DA5A}"/>
              </a:ext>
            </a:extLst>
          </p:cNvPr>
          <p:cNvSpPr>
            <a:spLocks noGrp="1"/>
          </p:cNvSpPr>
          <p:nvPr>
            <p:ph type="title"/>
          </p:nvPr>
        </p:nvSpPr>
        <p:spPr/>
        <p:txBody>
          <a:bodyPr>
            <a:normAutofit/>
          </a:bodyPr>
          <a:lstStyle/>
          <a:p>
            <a:r>
              <a:rPr lang="en-US" altLang="en-US" dirty="0"/>
              <a:t>Federal LEP Website</a:t>
            </a:r>
            <a:endParaRPr lang="en-US" dirty="0"/>
          </a:p>
        </p:txBody>
      </p:sp>
      <p:sp>
        <p:nvSpPr>
          <p:cNvPr id="8" name="Content Placeholder 7">
            <a:extLst>
              <a:ext uri="{FF2B5EF4-FFF2-40B4-BE49-F238E27FC236}">
                <a16:creationId xmlns:a16="http://schemas.microsoft.com/office/drawing/2014/main" id="{F09F27AE-5B79-DA3A-B91F-A7C4015CCB3B}"/>
              </a:ext>
            </a:extLst>
          </p:cNvPr>
          <p:cNvSpPr>
            <a:spLocks noGrp="1"/>
          </p:cNvSpPr>
          <p:nvPr>
            <p:ph idx="1"/>
          </p:nvPr>
        </p:nvSpPr>
        <p:spPr/>
        <p:txBody>
          <a:bodyPr/>
          <a:lstStyle/>
          <a:p>
            <a:r>
              <a:rPr lang="en-US" sz="3200" dirty="0"/>
              <a:t>More information </a:t>
            </a:r>
            <a:br>
              <a:rPr lang="en-US" sz="3200" dirty="0"/>
            </a:br>
            <a:r>
              <a:rPr lang="en-US" sz="3200" dirty="0"/>
              <a:t>and resources</a:t>
            </a:r>
          </a:p>
          <a:p>
            <a:endParaRPr lang="en-US" dirty="0"/>
          </a:p>
        </p:txBody>
      </p:sp>
      <p:pic>
        <p:nvPicPr>
          <p:cNvPr id="6" name="Picture 5" descr="Screenshot of Federal LEP Website">
            <a:extLst>
              <a:ext uri="{FF2B5EF4-FFF2-40B4-BE49-F238E27FC236}">
                <a16:creationId xmlns:a16="http://schemas.microsoft.com/office/drawing/2014/main" id="{5B569510-3440-6B27-7BA0-3672C01F9186}"/>
              </a:ext>
            </a:extLst>
          </p:cNvPr>
          <p:cNvPicPr>
            <a:picLocks noChangeAspect="1"/>
          </p:cNvPicPr>
          <p:nvPr/>
        </p:nvPicPr>
        <p:blipFill>
          <a:blip r:embed="rId2"/>
          <a:stretch>
            <a:fillRect/>
          </a:stretch>
        </p:blipFill>
        <p:spPr>
          <a:xfrm>
            <a:off x="6258084" y="1471858"/>
            <a:ext cx="5174246" cy="4110382"/>
          </a:xfrm>
          <a:prstGeom prst="rect">
            <a:avLst/>
          </a:prstGeom>
        </p:spPr>
      </p:pic>
      <p:sp>
        <p:nvSpPr>
          <p:cNvPr id="3" name="TextBox 2">
            <a:hlinkClick r:id="rId3"/>
            <a:extLst>
              <a:ext uri="{FF2B5EF4-FFF2-40B4-BE49-F238E27FC236}">
                <a16:creationId xmlns:a16="http://schemas.microsoft.com/office/drawing/2014/main" id="{EC8262F1-1937-CB7A-336E-9E41696B592C}"/>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https://www.lep.gov/</a:t>
            </a:r>
            <a:endParaRPr lang="en-US" altLang="en-US" b="1" dirty="0">
              <a:solidFill>
                <a:prstClr val="black"/>
              </a:solidFill>
              <a:latin typeface="Calibri" pitchFamily="34" charset="0"/>
            </a:endParaRPr>
          </a:p>
        </p:txBody>
      </p:sp>
      <p:sp>
        <p:nvSpPr>
          <p:cNvPr id="5" name="Footer Placeholder 4">
            <a:extLst>
              <a:ext uri="{FF2B5EF4-FFF2-40B4-BE49-F238E27FC236}">
                <a16:creationId xmlns:a16="http://schemas.microsoft.com/office/drawing/2014/main" id="{3FE0FB2E-4907-5859-0D43-2A7166041E78}"/>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18759336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C629C1-8153-191D-E62A-70CABBB0BDDF}"/>
              </a:ext>
            </a:extLst>
          </p:cNvPr>
          <p:cNvSpPr>
            <a:spLocks noGrp="1"/>
          </p:cNvSpPr>
          <p:nvPr>
            <p:ph type="title"/>
          </p:nvPr>
        </p:nvSpPr>
        <p:spPr/>
        <p:txBody>
          <a:bodyPr/>
          <a:lstStyle/>
          <a:p>
            <a:r>
              <a:rPr lang="en-US" dirty="0"/>
              <a:t>Accommodations</a:t>
            </a:r>
          </a:p>
        </p:txBody>
      </p:sp>
      <p:sp>
        <p:nvSpPr>
          <p:cNvPr id="4" name="Footer Placeholder 3">
            <a:extLst>
              <a:ext uri="{FF2B5EF4-FFF2-40B4-BE49-F238E27FC236}">
                <a16:creationId xmlns:a16="http://schemas.microsoft.com/office/drawing/2014/main" id="{97B352FD-9CED-FA5D-116B-AF7323BA737A}"/>
              </a:ext>
            </a:extLst>
          </p:cNvPr>
          <p:cNvSpPr>
            <a:spLocks noGrp="1"/>
          </p:cNvSpPr>
          <p:nvPr>
            <p:ph type="ftr" sz="quarter" idx="10"/>
          </p:nvPr>
        </p:nvSpPr>
        <p:spPr/>
        <p:txBody>
          <a:bodyPr/>
          <a:lstStyle/>
          <a:p>
            <a:r>
              <a:rPr lang="en-US"/>
              <a:t>Connecticut State Department of Education • March 2026</a:t>
            </a:r>
          </a:p>
        </p:txBody>
      </p:sp>
    </p:spTree>
    <p:extLst>
      <p:ext uri="{BB962C8B-B14F-4D97-AF65-F5344CB8AC3E}">
        <p14:creationId xmlns:p14="http://schemas.microsoft.com/office/powerpoint/2010/main" val="32867303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A83C9-6784-72E1-FAE9-224293A610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2E89A4C-7AAD-3431-781C-126F358DF04C}"/>
              </a:ext>
            </a:extLst>
          </p:cNvPr>
          <p:cNvSpPr>
            <a:spLocks noGrp="1"/>
          </p:cNvSpPr>
          <p:nvPr>
            <p:ph type="title"/>
          </p:nvPr>
        </p:nvSpPr>
        <p:spPr/>
        <p:txBody>
          <a:bodyPr/>
          <a:lstStyle/>
          <a:p>
            <a:r>
              <a:rPr lang="en-US" altLang="en-US" dirty="0"/>
              <a:t>Laws Prohibit Disability Discrimination</a:t>
            </a:r>
            <a:endParaRPr lang="en-US" dirty="0"/>
          </a:p>
        </p:txBody>
      </p:sp>
      <p:sp>
        <p:nvSpPr>
          <p:cNvPr id="2" name="Content Placeholder 1">
            <a:extLst>
              <a:ext uri="{FF2B5EF4-FFF2-40B4-BE49-F238E27FC236}">
                <a16:creationId xmlns:a16="http://schemas.microsoft.com/office/drawing/2014/main" id="{89236E1B-7BA7-0846-7D21-A8D78AE5D626}"/>
              </a:ext>
            </a:extLst>
          </p:cNvPr>
          <p:cNvSpPr>
            <a:spLocks noGrp="1"/>
          </p:cNvSpPr>
          <p:nvPr>
            <p:ph sz="half" idx="1"/>
          </p:nvPr>
        </p:nvSpPr>
        <p:spPr/>
        <p:txBody>
          <a:bodyPr>
            <a:normAutofit/>
          </a:bodyPr>
          <a:lstStyle/>
          <a:p>
            <a:pPr>
              <a:spcBef>
                <a:spcPts val="600"/>
              </a:spcBef>
            </a:pPr>
            <a:r>
              <a:rPr lang="en-US" dirty="0"/>
              <a:t>Sections 504 and 508 of the Rehabilitation Act of 1973 and 7CFR Part 15b, prohibit discrimination based on disability in programs or activities receiving Federal financial assistance </a:t>
            </a:r>
          </a:p>
          <a:p>
            <a:endParaRPr lang="en-US" dirty="0"/>
          </a:p>
        </p:txBody>
      </p:sp>
      <p:sp>
        <p:nvSpPr>
          <p:cNvPr id="3" name="Content Placeholder 2">
            <a:extLst>
              <a:ext uri="{FF2B5EF4-FFF2-40B4-BE49-F238E27FC236}">
                <a16:creationId xmlns:a16="http://schemas.microsoft.com/office/drawing/2014/main" id="{85ADDB1C-3E4C-934B-BB02-2BDFAD6EBFCA}"/>
              </a:ext>
            </a:extLst>
          </p:cNvPr>
          <p:cNvSpPr>
            <a:spLocks noGrp="1"/>
          </p:cNvSpPr>
          <p:nvPr>
            <p:ph sz="half" idx="2"/>
          </p:nvPr>
        </p:nvSpPr>
        <p:spPr/>
        <p:txBody>
          <a:bodyPr/>
          <a:lstStyle/>
          <a:p>
            <a:r>
              <a:rPr lang="en-US" dirty="0"/>
              <a:t>The ADA, 28 CFR Part 35, Title II, Subtitle A, prohibits discrimination on the basis of disability in all services, programs and activities provided to the public by State and local government</a:t>
            </a:r>
          </a:p>
          <a:p>
            <a:endParaRPr lang="en-US" dirty="0"/>
          </a:p>
        </p:txBody>
      </p:sp>
      <p:sp>
        <p:nvSpPr>
          <p:cNvPr id="6" name="TextBox 5">
            <a:extLst>
              <a:ext uri="{FF2B5EF4-FFF2-40B4-BE49-F238E27FC236}">
                <a16:creationId xmlns:a16="http://schemas.microsoft.com/office/drawing/2014/main" id="{1A8F0C9C-3235-2BFD-A3EA-DD83ADA5A062}"/>
              </a:ext>
            </a:extLst>
          </p:cNvPr>
          <p:cNvSpPr txBox="1"/>
          <p:nvPr/>
        </p:nvSpPr>
        <p:spPr>
          <a:xfrm>
            <a:off x="1112520" y="4880038"/>
            <a:ext cx="9966960" cy="1055608"/>
          </a:xfrm>
          <a:prstGeom prst="roundRect">
            <a:avLst/>
          </a:prstGeom>
          <a:solidFill>
            <a:srgbClr val="215F9A"/>
          </a:solidFill>
        </p:spPr>
        <p:txBody>
          <a:bodyPr wrap="square">
            <a:spAutoFit/>
          </a:bodyPr>
          <a:lstStyle/>
          <a:p>
            <a:pPr marL="57150"/>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These civil rights laws protect persons with disabilities if they are potential applicants or participants in any FNS funded programs</a:t>
            </a:r>
          </a:p>
        </p:txBody>
      </p:sp>
      <p:sp>
        <p:nvSpPr>
          <p:cNvPr id="4" name="Footer Placeholder 3">
            <a:extLst>
              <a:ext uri="{FF2B5EF4-FFF2-40B4-BE49-F238E27FC236}">
                <a16:creationId xmlns:a16="http://schemas.microsoft.com/office/drawing/2014/main" id="{34816540-9B8F-0CD1-5520-3AED2750AB6F}"/>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5499355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99B60-A143-2C2D-D47C-B711A1C36EE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B3AFCB2-3706-2655-F248-76CDDC112DF5}"/>
              </a:ext>
            </a:extLst>
          </p:cNvPr>
          <p:cNvSpPr>
            <a:spLocks noGrp="1"/>
          </p:cNvSpPr>
          <p:nvPr>
            <p:ph type="title"/>
          </p:nvPr>
        </p:nvSpPr>
        <p:spPr/>
        <p:txBody>
          <a:bodyPr/>
          <a:lstStyle/>
          <a:p>
            <a:r>
              <a:rPr lang="en-US" sz="4000" dirty="0"/>
              <a:t>Definition of Person with a Disability</a:t>
            </a:r>
            <a:endParaRPr lang="en-US" dirty="0"/>
          </a:p>
        </p:txBody>
      </p:sp>
      <p:sp>
        <p:nvSpPr>
          <p:cNvPr id="4" name="Footer Placeholder 3">
            <a:extLst>
              <a:ext uri="{FF2B5EF4-FFF2-40B4-BE49-F238E27FC236}">
                <a16:creationId xmlns:a16="http://schemas.microsoft.com/office/drawing/2014/main" id="{D5EAB319-C19F-F8ED-9761-15306A307520}"/>
              </a:ext>
            </a:extLst>
          </p:cNvPr>
          <p:cNvSpPr>
            <a:spLocks noGrp="1"/>
          </p:cNvSpPr>
          <p:nvPr>
            <p:ph type="ftr" sz="quarter" idx="11"/>
          </p:nvPr>
        </p:nvSpPr>
        <p:spPr/>
        <p:txBody>
          <a:bodyPr/>
          <a:lstStyle/>
          <a:p>
            <a:r>
              <a:rPr lang="en-US"/>
              <a:t>Connecticut State Department of Education • March 2026</a:t>
            </a:r>
          </a:p>
        </p:txBody>
      </p:sp>
      <p:sp>
        <p:nvSpPr>
          <p:cNvPr id="11" name="Content Placeholder 10">
            <a:extLst>
              <a:ext uri="{FF2B5EF4-FFF2-40B4-BE49-F238E27FC236}">
                <a16:creationId xmlns:a16="http://schemas.microsoft.com/office/drawing/2014/main" id="{1143735E-4121-FC4B-1F5A-0D61022ECE77}"/>
              </a:ext>
            </a:extLst>
          </p:cNvPr>
          <p:cNvSpPr>
            <a:spLocks noGrp="1"/>
          </p:cNvSpPr>
          <p:nvPr>
            <p:ph idx="1"/>
          </p:nvPr>
        </p:nvSpPr>
        <p:spPr/>
        <p:txBody>
          <a:bodyPr>
            <a:normAutofit/>
          </a:bodyPr>
          <a:lstStyle/>
          <a:p>
            <a:r>
              <a:rPr lang="en-US" dirty="0"/>
              <a:t>Has a physical or mental impairment which substantially limits one or more major life activity, has a record of such an impairment, or is regarded as having and impairment  </a:t>
            </a:r>
          </a:p>
          <a:p>
            <a:pPr marL="690563" lvl="1" indent="0">
              <a:spcBef>
                <a:spcPts val="2400"/>
              </a:spcBef>
              <a:buNone/>
            </a:pPr>
            <a:r>
              <a:rPr lang="en-US" sz="2000" dirty="0"/>
              <a:t>Source: Section 504 of the Rehabilitation Act of 1973 and the American with Disabilities Act (ADA) of 1900, and the ADA Amendments Act of 2008 (P.L. 110-325)</a:t>
            </a:r>
          </a:p>
          <a:p>
            <a:endParaRPr lang="en-US" dirty="0"/>
          </a:p>
        </p:txBody>
      </p:sp>
    </p:spTree>
    <p:extLst>
      <p:ext uri="{BB962C8B-B14F-4D97-AF65-F5344CB8AC3E}">
        <p14:creationId xmlns:p14="http://schemas.microsoft.com/office/powerpoint/2010/main" val="36707130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68C94-D235-FA34-0F76-8E07AD67456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28E56E-C96C-D18B-7E70-C731BC9638D3}"/>
              </a:ext>
            </a:extLst>
          </p:cNvPr>
          <p:cNvSpPr>
            <a:spLocks noGrp="1"/>
          </p:cNvSpPr>
          <p:nvPr>
            <p:ph type="title"/>
          </p:nvPr>
        </p:nvSpPr>
        <p:spPr/>
        <p:txBody>
          <a:bodyPr/>
          <a:lstStyle/>
          <a:p>
            <a:r>
              <a:rPr lang="en-US" dirty="0"/>
              <a:t>Sponsor</a:t>
            </a:r>
            <a:r>
              <a:rPr lang="en-US" altLang="en-US" dirty="0"/>
              <a:t>s Must Ensure Accessibility</a:t>
            </a:r>
            <a:endParaRPr lang="en-US" dirty="0"/>
          </a:p>
        </p:txBody>
      </p:sp>
      <p:sp>
        <p:nvSpPr>
          <p:cNvPr id="11" name="Content Placeholder 10">
            <a:extLst>
              <a:ext uri="{FF2B5EF4-FFF2-40B4-BE49-F238E27FC236}">
                <a16:creationId xmlns:a16="http://schemas.microsoft.com/office/drawing/2014/main" id="{AF0AD795-7EBD-D728-6209-B4020E0E5AC0}"/>
              </a:ext>
            </a:extLst>
          </p:cNvPr>
          <p:cNvSpPr>
            <a:spLocks noGrp="1"/>
          </p:cNvSpPr>
          <p:nvPr>
            <p:ph sz="half" idx="1"/>
          </p:nvPr>
        </p:nvSpPr>
        <p:spPr/>
        <p:txBody>
          <a:bodyPr>
            <a:normAutofit/>
          </a:bodyPr>
          <a:lstStyle/>
          <a:p>
            <a:r>
              <a:rPr lang="en-US" dirty="0"/>
              <a:t>It is imperative that sponsors websites and online application systems are readily accessible to and useable by persons with visual impairments and other disabilities</a:t>
            </a:r>
          </a:p>
        </p:txBody>
      </p:sp>
      <p:sp>
        <p:nvSpPr>
          <p:cNvPr id="2" name="Content Placeholder 1">
            <a:extLst>
              <a:ext uri="{FF2B5EF4-FFF2-40B4-BE49-F238E27FC236}">
                <a16:creationId xmlns:a16="http://schemas.microsoft.com/office/drawing/2014/main" id="{312E09C7-3B45-EFA8-4577-70D31146F5E9}"/>
              </a:ext>
            </a:extLst>
          </p:cNvPr>
          <p:cNvSpPr>
            <a:spLocks noGrp="1"/>
          </p:cNvSpPr>
          <p:nvPr>
            <p:ph sz="half" idx="2"/>
          </p:nvPr>
        </p:nvSpPr>
        <p:spPr/>
        <p:txBody>
          <a:bodyPr>
            <a:noAutofit/>
          </a:bodyPr>
          <a:lstStyle/>
          <a:p>
            <a:r>
              <a:rPr lang="en-US" dirty="0"/>
              <a:t>Programs must ensure physical accessibility for buildings and facilities, particularly to persons in wheelchairs and with mobility disabilities</a:t>
            </a:r>
          </a:p>
          <a:p>
            <a:r>
              <a:rPr lang="en-US" dirty="0"/>
              <a:t>In some cases, different or special treatment may be necessary to ensure effective aids, benefits and services are reasonable</a:t>
            </a:r>
          </a:p>
          <a:p>
            <a:endParaRPr lang="en-US" dirty="0"/>
          </a:p>
        </p:txBody>
      </p:sp>
      <p:sp>
        <p:nvSpPr>
          <p:cNvPr id="4" name="Footer Placeholder 3">
            <a:extLst>
              <a:ext uri="{FF2B5EF4-FFF2-40B4-BE49-F238E27FC236}">
                <a16:creationId xmlns:a16="http://schemas.microsoft.com/office/drawing/2014/main" id="{84D6F6C0-40B8-5031-6A5F-ED3A186D379D}"/>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28547666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DC7C4-8AE5-9033-55AC-517B2624A51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DB4E3AA-FEE0-3936-23DE-7B8B3E682765}"/>
              </a:ext>
            </a:extLst>
          </p:cNvPr>
          <p:cNvSpPr>
            <a:spLocks noGrp="1"/>
          </p:cNvSpPr>
          <p:nvPr>
            <p:ph type="title"/>
          </p:nvPr>
        </p:nvSpPr>
        <p:spPr/>
        <p:txBody>
          <a:bodyPr/>
          <a:lstStyle/>
          <a:p>
            <a:r>
              <a:rPr lang="en-US" altLang="en-US" sz="4000" dirty="0"/>
              <a:t>Examples of Accommodations</a:t>
            </a:r>
            <a:endParaRPr lang="en-US" dirty="0"/>
          </a:p>
        </p:txBody>
      </p:sp>
      <p:sp>
        <p:nvSpPr>
          <p:cNvPr id="11" name="Content Placeholder 10">
            <a:extLst>
              <a:ext uri="{FF2B5EF4-FFF2-40B4-BE49-F238E27FC236}">
                <a16:creationId xmlns:a16="http://schemas.microsoft.com/office/drawing/2014/main" id="{B8CA730B-331B-9AE8-A9A9-E0BA280D6DAA}"/>
              </a:ext>
            </a:extLst>
          </p:cNvPr>
          <p:cNvSpPr>
            <a:spLocks noGrp="1"/>
          </p:cNvSpPr>
          <p:nvPr>
            <p:ph sz="half" idx="1"/>
          </p:nvPr>
        </p:nvSpPr>
        <p:spPr/>
        <p:txBody>
          <a:bodyPr>
            <a:normAutofit/>
          </a:bodyPr>
          <a:lstStyle/>
          <a:p>
            <a:r>
              <a:rPr lang="en-US" dirty="0"/>
              <a:t>Access for persons in wheelchairs and other mobility limitations</a:t>
            </a:r>
          </a:p>
          <a:p>
            <a:r>
              <a:rPr lang="en-US" dirty="0"/>
              <a:t>Access for those with limited vision</a:t>
            </a:r>
          </a:p>
          <a:p>
            <a:r>
              <a:rPr lang="en-US" dirty="0"/>
              <a:t>Using American Sign Language (ASL) and interpreters</a:t>
            </a:r>
          </a:p>
        </p:txBody>
      </p:sp>
      <p:sp>
        <p:nvSpPr>
          <p:cNvPr id="2" name="Content Placeholder 1">
            <a:extLst>
              <a:ext uri="{FF2B5EF4-FFF2-40B4-BE49-F238E27FC236}">
                <a16:creationId xmlns:a16="http://schemas.microsoft.com/office/drawing/2014/main" id="{FC88449C-7E5A-B868-CD05-229AF027322E}"/>
              </a:ext>
            </a:extLst>
          </p:cNvPr>
          <p:cNvSpPr>
            <a:spLocks noGrp="1"/>
          </p:cNvSpPr>
          <p:nvPr>
            <p:ph sz="half" idx="2"/>
          </p:nvPr>
        </p:nvSpPr>
        <p:spPr/>
        <p:txBody>
          <a:bodyPr>
            <a:noAutofit/>
          </a:bodyPr>
          <a:lstStyle/>
          <a:p>
            <a:r>
              <a:rPr lang="en-US" dirty="0"/>
              <a:t>Substitutions for participants whose disability restricts their diet (meal modifications)</a:t>
            </a:r>
          </a:p>
        </p:txBody>
      </p:sp>
      <p:sp>
        <p:nvSpPr>
          <p:cNvPr id="4" name="Footer Placeholder 3">
            <a:extLst>
              <a:ext uri="{FF2B5EF4-FFF2-40B4-BE49-F238E27FC236}">
                <a16:creationId xmlns:a16="http://schemas.microsoft.com/office/drawing/2014/main" id="{7CB3063D-3F25-3410-7EC5-3ACB69522900}"/>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33181920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9DF9F-F8AF-7B20-4DFF-AEA41EE846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865E31-09D6-9C17-4113-3ABAABE58F99}"/>
              </a:ext>
            </a:extLst>
          </p:cNvPr>
          <p:cNvSpPr>
            <a:spLocks noGrp="1"/>
          </p:cNvSpPr>
          <p:nvPr>
            <p:ph type="title"/>
          </p:nvPr>
        </p:nvSpPr>
        <p:spPr>
          <a:xfrm>
            <a:off x="838201" y="1331651"/>
            <a:ext cx="6437670" cy="3426780"/>
          </a:xfrm>
        </p:spPr>
        <p:txBody>
          <a:bodyPr>
            <a:normAutofit/>
          </a:bodyPr>
          <a:lstStyle/>
          <a:p>
            <a:r>
              <a:rPr lang="en-US" dirty="0">
                <a:solidFill>
                  <a:srgbClr val="FFE38B"/>
                </a:solidFill>
              </a:rPr>
              <a:t>Guidance for Meal Modifications in the Summer Food Service Program </a:t>
            </a:r>
          </a:p>
        </p:txBody>
      </p:sp>
      <p:sp>
        <p:nvSpPr>
          <p:cNvPr id="5" name="Footer Placeholder 4">
            <a:extLst>
              <a:ext uri="{FF2B5EF4-FFF2-40B4-BE49-F238E27FC236}">
                <a16:creationId xmlns:a16="http://schemas.microsoft.com/office/drawing/2014/main" id="{175075AA-20C9-20DD-8858-448DF964CBAF}"/>
              </a:ext>
            </a:extLst>
          </p:cNvPr>
          <p:cNvSpPr>
            <a:spLocks noGrp="1"/>
          </p:cNvSpPr>
          <p:nvPr>
            <p:ph type="ftr" sz="quarter" idx="11"/>
          </p:nvPr>
        </p:nvSpPr>
        <p:spPr/>
        <p:txBody>
          <a:bodyPr/>
          <a:lstStyle/>
          <a:p>
            <a:r>
              <a:rPr lang="en-US"/>
              <a:t>Connecticut State Department of Education • March 2026</a:t>
            </a:r>
          </a:p>
        </p:txBody>
      </p:sp>
      <p:sp>
        <p:nvSpPr>
          <p:cNvPr id="6" name="Content Placeholder 5">
            <a:extLst>
              <a:ext uri="{FF2B5EF4-FFF2-40B4-BE49-F238E27FC236}">
                <a16:creationId xmlns:a16="http://schemas.microsoft.com/office/drawing/2014/main" id="{3672ACE0-706C-86A6-472A-FE1A62F6567C}"/>
              </a:ext>
            </a:extLst>
          </p:cNvPr>
          <p:cNvSpPr>
            <a:spLocks noGrp="1"/>
          </p:cNvSpPr>
          <p:nvPr>
            <p:ph idx="4294967295"/>
          </p:nvPr>
        </p:nvSpPr>
        <p:spPr>
          <a:xfrm>
            <a:off x="1323975" y="2576052"/>
            <a:ext cx="5364163" cy="3045286"/>
          </a:xfrm>
        </p:spPr>
        <p:txBody>
          <a:bodyPr>
            <a:noAutofit/>
          </a:bodyPr>
          <a:lstStyle/>
          <a:p>
            <a:pPr>
              <a:spcBef>
                <a:spcPts val="1200"/>
              </a:spcBef>
            </a:pPr>
            <a:r>
              <a:rPr lang="en-US" sz="2000" dirty="0"/>
              <a:t>Required Modifications for Disability Reasons</a:t>
            </a:r>
          </a:p>
          <a:p>
            <a:pPr>
              <a:spcBef>
                <a:spcPts val="1200"/>
              </a:spcBef>
            </a:pPr>
            <a:r>
              <a:rPr lang="en-US" sz="2000" dirty="0"/>
              <a:t>Medical Statement</a:t>
            </a:r>
          </a:p>
          <a:p>
            <a:pPr>
              <a:spcBef>
                <a:spcPts val="1200"/>
              </a:spcBef>
            </a:pPr>
            <a:r>
              <a:rPr lang="en-US" sz="2000" dirty="0"/>
              <a:t>Procedural Safeguards</a:t>
            </a:r>
          </a:p>
          <a:p>
            <a:pPr>
              <a:spcBef>
                <a:spcPts val="1200"/>
              </a:spcBef>
            </a:pPr>
            <a:r>
              <a:rPr lang="en-US" sz="2000" dirty="0"/>
              <a:t>Optional Meal Modifications for Non-disability Reasons</a:t>
            </a:r>
          </a:p>
          <a:p>
            <a:pPr>
              <a:spcBef>
                <a:spcPts val="1200"/>
              </a:spcBef>
            </a:pPr>
            <a:r>
              <a:rPr lang="en-US" sz="2000" dirty="0"/>
              <a:t>Summary Chart </a:t>
            </a:r>
          </a:p>
        </p:txBody>
      </p:sp>
      <p:sp>
        <p:nvSpPr>
          <p:cNvPr id="3" name="TextBox 2">
            <a:hlinkClick r:id="rId3"/>
            <a:extLst>
              <a:ext uri="{FF2B5EF4-FFF2-40B4-BE49-F238E27FC236}">
                <a16:creationId xmlns:a16="http://schemas.microsoft.com/office/drawing/2014/main" id="{A687D1B4-8CEA-FBB7-2EA2-D331D5386CBF}"/>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https://portal.ct.gov/-/media/sde/nutrition/sfsp/mealpattern/meal_modification_guidance_sfsp.pdf</a:t>
            </a:r>
            <a:endParaRPr lang="en-US" altLang="en-US" b="1" dirty="0">
              <a:solidFill>
                <a:prstClr val="black"/>
              </a:solidFill>
              <a:latin typeface="Calibri" pitchFamily="34" charset="0"/>
            </a:endParaRPr>
          </a:p>
        </p:txBody>
      </p:sp>
      <p:pic>
        <p:nvPicPr>
          <p:cNvPr id="8" name="Picture 7">
            <a:extLst>
              <a:ext uri="{FF2B5EF4-FFF2-40B4-BE49-F238E27FC236}">
                <a16:creationId xmlns:a16="http://schemas.microsoft.com/office/drawing/2014/main" id="{F73BDB57-F2F6-D621-1424-5B807653075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6861" y="1046127"/>
            <a:ext cx="3787655" cy="4901671"/>
          </a:xfrm>
          <a:prstGeom prst="rect">
            <a:avLst/>
          </a:prstGeom>
        </p:spPr>
      </p:pic>
    </p:spTree>
    <p:extLst>
      <p:ext uri="{BB962C8B-B14F-4D97-AF65-F5344CB8AC3E}">
        <p14:creationId xmlns:p14="http://schemas.microsoft.com/office/powerpoint/2010/main" val="24816826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9DB961-A046-F37E-723F-97214EA8517B}"/>
              </a:ext>
            </a:extLst>
          </p:cNvPr>
          <p:cNvSpPr>
            <a:spLocks noGrp="1"/>
          </p:cNvSpPr>
          <p:nvPr>
            <p:ph type="title"/>
          </p:nvPr>
        </p:nvSpPr>
        <p:spPr>
          <a:xfrm>
            <a:off x="838201" y="1331651"/>
            <a:ext cx="5602792" cy="4335724"/>
          </a:xfrm>
        </p:spPr>
        <p:txBody>
          <a:bodyPr>
            <a:normAutofit/>
          </a:bodyPr>
          <a:lstStyle/>
          <a:p>
            <a:r>
              <a:rPr lang="en-US" dirty="0"/>
              <a:t>USDA Memo CACFP 14-2017 and SFSP 10-2017:  Modifications to Accommodate Disabilities in the Child and Adult Care Food Program and Summer Food Service Program</a:t>
            </a:r>
          </a:p>
        </p:txBody>
      </p:sp>
      <p:sp>
        <p:nvSpPr>
          <p:cNvPr id="3" name="Footer Placeholder 2">
            <a:extLst>
              <a:ext uri="{FF2B5EF4-FFF2-40B4-BE49-F238E27FC236}">
                <a16:creationId xmlns:a16="http://schemas.microsoft.com/office/drawing/2014/main" id="{12B4FC11-31D9-42C0-55B6-E4CE19C05E65}"/>
              </a:ext>
            </a:extLst>
          </p:cNvPr>
          <p:cNvSpPr>
            <a:spLocks noGrp="1"/>
          </p:cNvSpPr>
          <p:nvPr>
            <p:ph type="ftr" sz="quarter" idx="11"/>
          </p:nvPr>
        </p:nvSpPr>
        <p:spPr/>
        <p:txBody>
          <a:bodyPr/>
          <a:lstStyle/>
          <a:p>
            <a:r>
              <a:rPr lang="en-US"/>
              <a:t>Connecticut State Department of Education • March 2026</a:t>
            </a:r>
          </a:p>
        </p:txBody>
      </p:sp>
      <p:pic>
        <p:nvPicPr>
          <p:cNvPr id="6" name="Picture 5" descr="First page of USDA Memo CACFP 14-2017, SFSP 10-2017:  Modifications to Accommodate Disabilities in the Child and Adult Care Food Program and Summer Food Service Program&#10;">
            <a:extLst>
              <a:ext uri="{FF2B5EF4-FFF2-40B4-BE49-F238E27FC236}">
                <a16:creationId xmlns:a16="http://schemas.microsoft.com/office/drawing/2014/main" id="{1C1DB353-DDE2-AD40-2C75-23C4C876C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5190" y="1158690"/>
            <a:ext cx="3508660" cy="4540619"/>
          </a:xfrm>
          <a:prstGeom prst="rect">
            <a:avLst/>
          </a:prstGeom>
          <a:ln>
            <a:solidFill>
              <a:srgbClr val="243E69"/>
            </a:solidFill>
          </a:ln>
        </p:spPr>
      </p:pic>
      <p:sp>
        <p:nvSpPr>
          <p:cNvPr id="7" name="TextBox 6">
            <a:hlinkClick r:id="rId3"/>
            <a:extLst>
              <a:ext uri="{FF2B5EF4-FFF2-40B4-BE49-F238E27FC236}">
                <a16:creationId xmlns:a16="http://schemas.microsoft.com/office/drawing/2014/main" id="{17955753-6F7D-BF36-F723-D9A825C3CEC2}"/>
              </a:ext>
            </a:extLst>
          </p:cNvPr>
          <p:cNvSpPr txBox="1">
            <a:spLocks noChangeArrowheads="1"/>
          </p:cNvSpPr>
          <p:nvPr/>
        </p:nvSpPr>
        <p:spPr bwMode="auto">
          <a:xfrm>
            <a:off x="1524" y="5951901"/>
            <a:ext cx="12188952" cy="400110"/>
          </a:xfrm>
          <a:prstGeom prst="rect">
            <a:avLst/>
          </a:prstGeom>
          <a:solidFill>
            <a:srgbClr val="FFEBAB"/>
          </a:solidFill>
          <a:ln>
            <a:noFill/>
          </a:ln>
        </p:spPr>
        <p:txBody>
          <a:bodyPr>
            <a:spAutoFit/>
          </a:bodyPr>
          <a:lstStyle>
            <a:lvl1pPr>
              <a:spcBef>
                <a:spcPct val="20000"/>
              </a:spcBef>
              <a:buClr>
                <a:srgbClr val="FFFF00"/>
              </a:buClr>
              <a:buChar char="•"/>
              <a:defRPr sz="3200">
                <a:solidFill>
                  <a:schemeClr val="bg1"/>
                </a:solidFill>
                <a:latin typeface="Arial" panose="020B0604020202020204" pitchFamily="34" charset="0"/>
              </a:defRPr>
            </a:lvl1pPr>
            <a:lvl2pPr marL="742950" indent="-285750">
              <a:spcBef>
                <a:spcPct val="20000"/>
              </a:spcBef>
              <a:buClr>
                <a:srgbClr val="FFFF00"/>
              </a:buClr>
              <a:buChar char="–"/>
              <a:defRPr sz="2800">
                <a:solidFill>
                  <a:schemeClr val="bg1"/>
                </a:solidFill>
                <a:latin typeface="Arial" panose="020B0604020202020204" pitchFamily="34" charset="0"/>
              </a:defRPr>
            </a:lvl2pPr>
            <a:lvl3pPr marL="1143000" indent="-228600">
              <a:spcBef>
                <a:spcPct val="20000"/>
              </a:spcBef>
              <a:buClr>
                <a:srgbClr val="FFFF00"/>
              </a:buClr>
              <a:buChar char="•"/>
              <a:defRPr sz="2400">
                <a:solidFill>
                  <a:schemeClr val="bg1"/>
                </a:solidFill>
                <a:latin typeface="Arial" panose="020B0604020202020204" pitchFamily="34" charset="0"/>
              </a:defRPr>
            </a:lvl3pPr>
            <a:lvl4pPr marL="1600200" indent="-228600">
              <a:spcBef>
                <a:spcPct val="20000"/>
              </a:spcBef>
              <a:buClr>
                <a:srgbClr val="FFFF00"/>
              </a:buClr>
              <a:buChar char="–"/>
              <a:defRPr sz="2000">
                <a:solidFill>
                  <a:schemeClr val="bg1"/>
                </a:solidFill>
                <a:latin typeface="Arial" panose="020B0604020202020204" pitchFamily="34" charset="0"/>
              </a:defRPr>
            </a:lvl4pPr>
            <a:lvl5pPr marL="2057400" indent="-228600">
              <a:spcBef>
                <a:spcPct val="20000"/>
              </a:spcBef>
              <a:buClr>
                <a:srgbClr val="FFFF00"/>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00"/>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00"/>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00"/>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00"/>
              </a:buClr>
              <a:buChar char="»"/>
              <a:defRPr sz="2000">
                <a:solidFill>
                  <a:schemeClr val="bg1"/>
                </a:solidFill>
                <a:latin typeface="Arial" panose="020B0604020202020204" pitchFamily="34" charset="0"/>
              </a:defRPr>
            </a:lvl9pPr>
          </a:lstStyle>
          <a:p>
            <a:pPr algn="ctr" defTabSz="914400">
              <a:spcBef>
                <a:spcPts val="0"/>
              </a:spcBef>
              <a:buClrTx/>
              <a:buNone/>
              <a:defRPr/>
            </a:pPr>
            <a:r>
              <a:rPr lang="en-US" sz="2000" b="1" dirty="0">
                <a:solidFill>
                  <a:prstClr val="black"/>
                </a:solidFill>
                <a:latin typeface="Calibri"/>
              </a:rPr>
              <a:t>https://fns-prod.azureedge.us/sites/default/files/cacfp/CACFP14-2017_SFSP10-2017os.pdf</a:t>
            </a:r>
          </a:p>
        </p:txBody>
      </p:sp>
    </p:spTree>
    <p:extLst>
      <p:ext uri="{BB962C8B-B14F-4D97-AF65-F5344CB8AC3E}">
        <p14:creationId xmlns:p14="http://schemas.microsoft.com/office/powerpoint/2010/main" val="34065476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C301E-CB8B-3F14-4427-F69D23F0C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7BAF0-BE0E-E570-2A13-1EB6FDD53820}"/>
              </a:ext>
            </a:extLst>
          </p:cNvPr>
          <p:cNvSpPr>
            <a:spLocks noGrp="1"/>
          </p:cNvSpPr>
          <p:nvPr>
            <p:ph type="title"/>
          </p:nvPr>
        </p:nvSpPr>
        <p:spPr>
          <a:xfrm>
            <a:off x="838201" y="1331651"/>
            <a:ext cx="4213193" cy="1187712"/>
          </a:xfrm>
        </p:spPr>
        <p:txBody>
          <a:bodyPr/>
          <a:lstStyle/>
          <a:p>
            <a:r>
              <a:rPr lang="en-US" dirty="0">
                <a:solidFill>
                  <a:srgbClr val="FFE38B"/>
                </a:solidFill>
              </a:rPr>
              <a:t>Meal Patterns section of SFSP Webpage</a:t>
            </a:r>
          </a:p>
        </p:txBody>
      </p:sp>
      <p:sp>
        <p:nvSpPr>
          <p:cNvPr id="6" name="Content Placeholder 5">
            <a:extLst>
              <a:ext uri="{FF2B5EF4-FFF2-40B4-BE49-F238E27FC236}">
                <a16:creationId xmlns:a16="http://schemas.microsoft.com/office/drawing/2014/main" id="{7E5A4886-076E-302F-4A1D-E0B0C0150E35}"/>
              </a:ext>
            </a:extLst>
          </p:cNvPr>
          <p:cNvSpPr>
            <a:spLocks noGrp="1"/>
          </p:cNvSpPr>
          <p:nvPr>
            <p:ph idx="4294967295"/>
          </p:nvPr>
        </p:nvSpPr>
        <p:spPr>
          <a:xfrm>
            <a:off x="1160675" y="2557487"/>
            <a:ext cx="3192250" cy="1743023"/>
          </a:xfrm>
        </p:spPr>
        <p:txBody>
          <a:bodyPr>
            <a:noAutofit/>
          </a:bodyPr>
          <a:lstStyle/>
          <a:p>
            <a:pPr>
              <a:spcBef>
                <a:spcPts val="600"/>
              </a:spcBef>
            </a:pPr>
            <a:r>
              <a:rPr lang="en-US" sz="2400" dirty="0"/>
              <a:t>Meal Modifications for Special Diets</a:t>
            </a:r>
            <a:endParaRPr lang="en-US" dirty="0"/>
          </a:p>
        </p:txBody>
      </p:sp>
      <p:sp>
        <p:nvSpPr>
          <p:cNvPr id="5" name="Footer Placeholder 4">
            <a:extLst>
              <a:ext uri="{FF2B5EF4-FFF2-40B4-BE49-F238E27FC236}">
                <a16:creationId xmlns:a16="http://schemas.microsoft.com/office/drawing/2014/main" id="{A2BECE7F-76A4-6994-9A99-4CA575EC44C6}"/>
              </a:ext>
            </a:extLst>
          </p:cNvPr>
          <p:cNvSpPr>
            <a:spLocks noGrp="1"/>
          </p:cNvSpPr>
          <p:nvPr>
            <p:ph type="ftr" sz="quarter" idx="11"/>
          </p:nvPr>
        </p:nvSpPr>
        <p:spPr/>
        <p:txBody>
          <a:bodyPr/>
          <a:lstStyle/>
          <a:p>
            <a:r>
              <a:rPr lang="en-US"/>
              <a:t>Connecticut State Department of Education • March 2026</a:t>
            </a:r>
          </a:p>
        </p:txBody>
      </p:sp>
      <p:sp>
        <p:nvSpPr>
          <p:cNvPr id="3" name="TextBox 2">
            <a:hlinkClick r:id="rId2"/>
            <a:extLst>
              <a:ext uri="{FF2B5EF4-FFF2-40B4-BE49-F238E27FC236}">
                <a16:creationId xmlns:a16="http://schemas.microsoft.com/office/drawing/2014/main" id="{7DC09757-DE76-ED7C-D3D4-268049C997E4}"/>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https://portal.ct.gov/sde/nutrition/summer-food-service-program/meal-patterns#MealModifications</a:t>
            </a:r>
            <a:endParaRPr lang="en-US" altLang="en-US" b="1" dirty="0">
              <a:solidFill>
                <a:prstClr val="black"/>
              </a:solidFill>
              <a:latin typeface="Calibri" pitchFamily="34" charset="0"/>
            </a:endParaRPr>
          </a:p>
        </p:txBody>
      </p:sp>
      <p:pic>
        <p:nvPicPr>
          <p:cNvPr id="7" name="Picture 6">
            <a:extLst>
              <a:ext uri="{FF2B5EF4-FFF2-40B4-BE49-F238E27FC236}">
                <a16:creationId xmlns:a16="http://schemas.microsoft.com/office/drawing/2014/main" id="{9E75EB41-9C09-8BB0-33FB-F95D5C26CA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03143" y="1438899"/>
            <a:ext cx="5708716" cy="3980201"/>
          </a:xfrm>
          <a:prstGeom prst="rect">
            <a:avLst/>
          </a:prstGeom>
        </p:spPr>
      </p:pic>
      <p:sp>
        <p:nvSpPr>
          <p:cNvPr id="8" name="Rectangle 7">
            <a:extLst>
              <a:ext uri="{FF2B5EF4-FFF2-40B4-BE49-F238E27FC236}">
                <a16:creationId xmlns:a16="http://schemas.microsoft.com/office/drawing/2014/main" id="{70506781-3FE0-ED95-5B3B-F5C10A94D61A}"/>
              </a:ext>
              <a:ext uri="{C183D7F6-B498-43B3-948B-1728B52AA6E4}">
                <adec:decorative xmlns:adec="http://schemas.microsoft.com/office/drawing/2017/decorative" val="1"/>
              </a:ext>
            </a:extLst>
          </p:cNvPr>
          <p:cNvSpPr/>
          <p:nvPr/>
        </p:nvSpPr>
        <p:spPr>
          <a:xfrm>
            <a:off x="5960293" y="3042036"/>
            <a:ext cx="1737360" cy="228600"/>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0DD74F-A29D-FE13-14A2-4C1ABD3C753E}"/>
              </a:ext>
              <a:ext uri="{C183D7F6-B498-43B3-948B-1728B52AA6E4}">
                <adec:decorative xmlns:adec="http://schemas.microsoft.com/office/drawing/2017/decorative" val="1"/>
              </a:ext>
            </a:extLst>
          </p:cNvPr>
          <p:cNvSpPr/>
          <p:nvPr/>
        </p:nvSpPr>
        <p:spPr>
          <a:xfrm>
            <a:off x="9724481" y="2867919"/>
            <a:ext cx="1371600" cy="164592"/>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3C248BDE-1703-3CDC-A273-F55BBA4815F6}"/>
              </a:ext>
              <a:ext uri="{C183D7F6-B498-43B3-948B-1728B52AA6E4}">
                <adec:decorative xmlns:adec="http://schemas.microsoft.com/office/drawing/2017/decorative" val="1"/>
              </a:ext>
            </a:extLst>
          </p:cNvPr>
          <p:cNvSpPr/>
          <p:nvPr/>
        </p:nvSpPr>
        <p:spPr>
          <a:xfrm>
            <a:off x="10167394" y="2316065"/>
            <a:ext cx="485775" cy="369332"/>
          </a:xfrm>
          <a:prstGeom prst="downArrow">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0678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2464D-0233-66DB-F7D2-D6F54736A86B}"/>
              </a:ext>
            </a:extLst>
          </p:cNvPr>
          <p:cNvSpPr>
            <a:spLocks noGrp="1"/>
          </p:cNvSpPr>
          <p:nvPr>
            <p:ph type="title"/>
          </p:nvPr>
        </p:nvSpPr>
        <p:spPr/>
        <p:txBody>
          <a:bodyPr>
            <a:normAutofit/>
          </a:bodyPr>
          <a:lstStyle/>
          <a:p>
            <a:r>
              <a:rPr lang="en-US" altLang="en-US" dirty="0"/>
              <a:t>USDA Civil Rights Policy</a:t>
            </a:r>
            <a:endParaRPr lang="en-US" dirty="0"/>
          </a:p>
        </p:txBody>
      </p:sp>
      <p:sp>
        <p:nvSpPr>
          <p:cNvPr id="3" name="Content Placeholder 2">
            <a:extLst>
              <a:ext uri="{FF2B5EF4-FFF2-40B4-BE49-F238E27FC236}">
                <a16:creationId xmlns:a16="http://schemas.microsoft.com/office/drawing/2014/main" id="{24177420-694A-B4AA-EEBC-26FF394544E7}"/>
              </a:ext>
            </a:extLst>
          </p:cNvPr>
          <p:cNvSpPr>
            <a:spLocks noGrp="1"/>
          </p:cNvSpPr>
          <p:nvPr>
            <p:ph idx="1"/>
          </p:nvPr>
        </p:nvSpPr>
        <p:spPr>
          <a:xfrm>
            <a:off x="838200" y="1348033"/>
            <a:ext cx="7305676" cy="4828930"/>
          </a:xfrm>
        </p:spPr>
        <p:txBody>
          <a:bodyPr>
            <a:normAutofit/>
          </a:bodyPr>
          <a:lstStyle/>
          <a:p>
            <a:pPr marL="0" indent="0">
              <a:buNone/>
            </a:pPr>
            <a:r>
              <a:rPr lang="en-US" altLang="en-US" b="1" dirty="0">
                <a:solidFill>
                  <a:srgbClr val="FFE38B"/>
                </a:solidFill>
              </a:rPr>
              <a:t>Food and Nutrition Service (FNS) </a:t>
            </a:r>
            <a:br>
              <a:rPr lang="en-US" altLang="en-US" b="1" dirty="0">
                <a:solidFill>
                  <a:srgbClr val="FFE38B"/>
                </a:solidFill>
              </a:rPr>
            </a:br>
            <a:r>
              <a:rPr lang="en-US" altLang="en-US" b="1" dirty="0">
                <a:solidFill>
                  <a:srgbClr val="FFE38B"/>
                </a:solidFill>
              </a:rPr>
              <a:t>Instruction 113-1</a:t>
            </a:r>
          </a:p>
          <a:p>
            <a:pPr marL="0" indent="0">
              <a:buNone/>
            </a:pPr>
            <a:r>
              <a:rPr lang="en-US" sz="2800" dirty="0"/>
              <a:t>To establish and convey policy and provide guidance and direction to the USDA FNS and its recipients and customers and ensure compliance with and enforcement of the prohibition against discrimination in all FNS programs and activities whether federally funded or not</a:t>
            </a:r>
          </a:p>
        </p:txBody>
      </p:sp>
      <p:sp>
        <p:nvSpPr>
          <p:cNvPr id="5" name="Footer Placeholder 4">
            <a:extLst>
              <a:ext uri="{FF2B5EF4-FFF2-40B4-BE49-F238E27FC236}">
                <a16:creationId xmlns:a16="http://schemas.microsoft.com/office/drawing/2014/main" id="{4702B776-FB87-3FB2-293C-EA46D4605684}"/>
              </a:ext>
            </a:extLst>
          </p:cNvPr>
          <p:cNvSpPr>
            <a:spLocks noGrp="1"/>
          </p:cNvSpPr>
          <p:nvPr>
            <p:ph type="ftr" sz="quarter" idx="11"/>
          </p:nvPr>
        </p:nvSpPr>
        <p:spPr/>
        <p:txBody>
          <a:bodyPr/>
          <a:lstStyle/>
          <a:p>
            <a:r>
              <a:rPr lang="en-US"/>
              <a:t>Connecticut State Department of Education • March 2026</a:t>
            </a:r>
          </a:p>
        </p:txBody>
      </p:sp>
      <p:pic>
        <p:nvPicPr>
          <p:cNvPr id="6" name="Picture 5" descr="First page of USDA's FNS Instruction 113-1&#10;">
            <a:extLst>
              <a:ext uri="{FF2B5EF4-FFF2-40B4-BE49-F238E27FC236}">
                <a16:creationId xmlns:a16="http://schemas.microsoft.com/office/drawing/2014/main" id="{9018F8DD-445A-1CFA-BE6B-214AF196A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660" y="1471213"/>
            <a:ext cx="3179618" cy="4114800"/>
          </a:xfrm>
          <a:prstGeom prst="rect">
            <a:avLst/>
          </a:prstGeom>
          <a:ln>
            <a:solidFill>
              <a:schemeClr val="accent1"/>
            </a:solidFill>
          </a:ln>
        </p:spPr>
      </p:pic>
      <p:sp>
        <p:nvSpPr>
          <p:cNvPr id="7" name="TextBox 6">
            <a:hlinkClick r:id="rId3"/>
            <a:extLst>
              <a:ext uri="{FF2B5EF4-FFF2-40B4-BE49-F238E27FC236}">
                <a16:creationId xmlns:a16="http://schemas.microsoft.com/office/drawing/2014/main" id="{4F8AC24B-82B6-DFA3-5C3D-50F3CA5AB590}"/>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https://www.fns.usda.gov/fns-instruction-113-1</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265011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0D53CF-EAFA-647C-DFDB-1D5FCC1172C3}"/>
              </a:ext>
            </a:extLst>
          </p:cNvPr>
          <p:cNvSpPr>
            <a:spLocks noGrp="1"/>
          </p:cNvSpPr>
          <p:nvPr>
            <p:ph type="title"/>
          </p:nvPr>
        </p:nvSpPr>
        <p:spPr/>
        <p:txBody>
          <a:bodyPr/>
          <a:lstStyle/>
          <a:p>
            <a:r>
              <a:rPr lang="en-US" dirty="0"/>
              <a:t>Customer Service</a:t>
            </a:r>
          </a:p>
        </p:txBody>
      </p:sp>
      <p:sp>
        <p:nvSpPr>
          <p:cNvPr id="4" name="Footer Placeholder 3">
            <a:extLst>
              <a:ext uri="{FF2B5EF4-FFF2-40B4-BE49-F238E27FC236}">
                <a16:creationId xmlns:a16="http://schemas.microsoft.com/office/drawing/2014/main" id="{D6C698D9-9893-0AB8-D047-DA6B4F7E0385}"/>
              </a:ext>
            </a:extLst>
          </p:cNvPr>
          <p:cNvSpPr>
            <a:spLocks noGrp="1"/>
          </p:cNvSpPr>
          <p:nvPr>
            <p:ph type="ftr" sz="quarter" idx="10"/>
          </p:nvPr>
        </p:nvSpPr>
        <p:spPr/>
        <p:txBody>
          <a:bodyPr/>
          <a:lstStyle/>
          <a:p>
            <a:r>
              <a:rPr lang="en-US"/>
              <a:t>Connecticut State Department of Education • March 2026</a:t>
            </a:r>
          </a:p>
        </p:txBody>
      </p:sp>
    </p:spTree>
    <p:extLst>
      <p:ext uri="{BB962C8B-B14F-4D97-AF65-F5344CB8AC3E}">
        <p14:creationId xmlns:p14="http://schemas.microsoft.com/office/powerpoint/2010/main" val="29630680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A40D44-E5BA-32C2-AD73-319BAEB7C0F7}"/>
              </a:ext>
            </a:extLst>
          </p:cNvPr>
          <p:cNvSpPr>
            <a:spLocks noGrp="1"/>
          </p:cNvSpPr>
          <p:nvPr>
            <p:ph type="title"/>
          </p:nvPr>
        </p:nvSpPr>
        <p:spPr/>
        <p:txBody>
          <a:bodyPr/>
          <a:lstStyle/>
          <a:p>
            <a:r>
              <a:rPr lang="en-US" altLang="en-US" dirty="0"/>
              <a:t>Importance of Customer Service</a:t>
            </a:r>
            <a:endParaRPr lang="en-US" dirty="0"/>
          </a:p>
        </p:txBody>
      </p:sp>
      <p:sp>
        <p:nvSpPr>
          <p:cNvPr id="5" name="Content Placeholder 4">
            <a:extLst>
              <a:ext uri="{FF2B5EF4-FFF2-40B4-BE49-F238E27FC236}">
                <a16:creationId xmlns:a16="http://schemas.microsoft.com/office/drawing/2014/main" id="{39DF3599-9E57-3DDF-6250-193F25617FC7}"/>
              </a:ext>
            </a:extLst>
          </p:cNvPr>
          <p:cNvSpPr>
            <a:spLocks noGrp="1"/>
          </p:cNvSpPr>
          <p:nvPr>
            <p:ph idx="1"/>
          </p:nvPr>
        </p:nvSpPr>
        <p:spPr/>
        <p:txBody>
          <a:bodyPr/>
          <a:lstStyle/>
          <a:p>
            <a:r>
              <a:rPr lang="en-US" dirty="0"/>
              <a:t>Good customer service reduces chances of discrimination complaints</a:t>
            </a:r>
          </a:p>
        </p:txBody>
      </p:sp>
      <p:sp>
        <p:nvSpPr>
          <p:cNvPr id="3" name="Footer Placeholder 2">
            <a:extLst>
              <a:ext uri="{FF2B5EF4-FFF2-40B4-BE49-F238E27FC236}">
                <a16:creationId xmlns:a16="http://schemas.microsoft.com/office/drawing/2014/main" id="{7312CB26-DCEA-93C0-1AA7-4D022BAA9DA1}"/>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27360714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22493-DA5B-B45F-F219-5625441440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78947A8-77A7-3034-6731-4D156E6791B9}"/>
              </a:ext>
            </a:extLst>
          </p:cNvPr>
          <p:cNvSpPr>
            <a:spLocks noGrp="1"/>
          </p:cNvSpPr>
          <p:nvPr>
            <p:ph type="title"/>
          </p:nvPr>
        </p:nvSpPr>
        <p:spPr/>
        <p:txBody>
          <a:bodyPr/>
          <a:lstStyle/>
          <a:p>
            <a:r>
              <a:rPr lang="en-US" altLang="en-US" dirty="0"/>
              <a:t>Tips for Customer Service</a:t>
            </a:r>
            <a:endParaRPr lang="en-US" dirty="0"/>
          </a:p>
        </p:txBody>
      </p:sp>
      <p:sp>
        <p:nvSpPr>
          <p:cNvPr id="5" name="Content Placeholder 4">
            <a:extLst>
              <a:ext uri="{FF2B5EF4-FFF2-40B4-BE49-F238E27FC236}">
                <a16:creationId xmlns:a16="http://schemas.microsoft.com/office/drawing/2014/main" id="{8B0DA314-D0A1-E078-F79A-621E4EF439C7}"/>
              </a:ext>
            </a:extLst>
          </p:cNvPr>
          <p:cNvSpPr>
            <a:spLocks noGrp="1"/>
          </p:cNvSpPr>
          <p:nvPr>
            <p:ph idx="1"/>
          </p:nvPr>
        </p:nvSpPr>
        <p:spPr/>
        <p:txBody>
          <a:bodyPr>
            <a:normAutofit/>
          </a:bodyPr>
          <a:lstStyle/>
          <a:p>
            <a:r>
              <a:rPr lang="en-US" dirty="0"/>
              <a:t>Be courteous and thoughtful</a:t>
            </a:r>
          </a:p>
          <a:p>
            <a:r>
              <a:rPr lang="en-US" dirty="0"/>
              <a:t>Be patient and listen carefully</a:t>
            </a:r>
          </a:p>
          <a:p>
            <a:r>
              <a:rPr lang="en-US" dirty="0"/>
              <a:t>Treat all students equally</a:t>
            </a:r>
          </a:p>
          <a:p>
            <a:pPr lvl="1"/>
            <a:r>
              <a:rPr lang="en-US" dirty="0"/>
              <a:t>No seating arrangements, serving lines, services and facilities, or eating periods separated by protected class</a:t>
            </a:r>
          </a:p>
        </p:txBody>
      </p:sp>
      <p:sp>
        <p:nvSpPr>
          <p:cNvPr id="3" name="Footer Placeholder 2">
            <a:extLst>
              <a:ext uri="{FF2B5EF4-FFF2-40B4-BE49-F238E27FC236}">
                <a16:creationId xmlns:a16="http://schemas.microsoft.com/office/drawing/2014/main" id="{CC477F0D-0810-517F-469B-87F80FC62141}"/>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23750233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0F6D41-5D81-19EA-019F-23BF58DBF3E4}"/>
              </a:ext>
            </a:extLst>
          </p:cNvPr>
          <p:cNvSpPr>
            <a:spLocks noGrp="1"/>
          </p:cNvSpPr>
          <p:nvPr>
            <p:ph type="title"/>
          </p:nvPr>
        </p:nvSpPr>
        <p:spPr/>
        <p:txBody>
          <a:bodyPr/>
          <a:lstStyle/>
          <a:p>
            <a:r>
              <a:rPr lang="en-US" dirty="0"/>
              <a:t>Conflict Resolution</a:t>
            </a:r>
          </a:p>
        </p:txBody>
      </p:sp>
      <p:sp>
        <p:nvSpPr>
          <p:cNvPr id="5" name="Footer Placeholder 4">
            <a:extLst>
              <a:ext uri="{FF2B5EF4-FFF2-40B4-BE49-F238E27FC236}">
                <a16:creationId xmlns:a16="http://schemas.microsoft.com/office/drawing/2014/main" id="{04FF5072-E8D9-7F3A-2701-1BBB3FAEBA97}"/>
              </a:ext>
            </a:extLst>
          </p:cNvPr>
          <p:cNvSpPr>
            <a:spLocks noGrp="1"/>
          </p:cNvSpPr>
          <p:nvPr>
            <p:ph type="ftr" sz="quarter" idx="10"/>
          </p:nvPr>
        </p:nvSpPr>
        <p:spPr/>
        <p:txBody>
          <a:bodyPr/>
          <a:lstStyle/>
          <a:p>
            <a:r>
              <a:rPr lang="en-US"/>
              <a:t>Connecticut State Department of Education • March 2026</a:t>
            </a:r>
          </a:p>
        </p:txBody>
      </p:sp>
    </p:spTree>
    <p:extLst>
      <p:ext uri="{BB962C8B-B14F-4D97-AF65-F5344CB8AC3E}">
        <p14:creationId xmlns:p14="http://schemas.microsoft.com/office/powerpoint/2010/main" val="30786122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D9A5A-2C43-415E-A9E1-9B08DEDBB2CC}"/>
              </a:ext>
            </a:extLst>
          </p:cNvPr>
          <p:cNvSpPr>
            <a:spLocks noGrp="1"/>
          </p:cNvSpPr>
          <p:nvPr>
            <p:ph type="title"/>
          </p:nvPr>
        </p:nvSpPr>
        <p:spPr/>
        <p:txBody>
          <a:bodyPr/>
          <a:lstStyle/>
          <a:p>
            <a:r>
              <a:rPr lang="en-US" altLang="en-US" dirty="0"/>
              <a:t>Conflict Resolution Requirements</a:t>
            </a:r>
            <a:endParaRPr lang="en-US" dirty="0"/>
          </a:p>
        </p:txBody>
      </p:sp>
      <p:sp>
        <p:nvSpPr>
          <p:cNvPr id="3" name="Content Placeholder 2">
            <a:extLst>
              <a:ext uri="{FF2B5EF4-FFF2-40B4-BE49-F238E27FC236}">
                <a16:creationId xmlns:a16="http://schemas.microsoft.com/office/drawing/2014/main" id="{7651654D-A05E-D214-C377-A59FAFB83118}"/>
              </a:ext>
            </a:extLst>
          </p:cNvPr>
          <p:cNvSpPr>
            <a:spLocks noGrp="1"/>
          </p:cNvSpPr>
          <p:nvPr>
            <p:ph idx="1"/>
          </p:nvPr>
        </p:nvSpPr>
        <p:spPr/>
        <p:txBody>
          <a:bodyPr>
            <a:normAutofit/>
          </a:bodyPr>
          <a:lstStyle/>
          <a:p>
            <a:r>
              <a:rPr lang="en-US" dirty="0"/>
              <a:t>Must be covered in sponsor’s Civil Rights procedures</a:t>
            </a:r>
          </a:p>
          <a:p>
            <a:r>
              <a:rPr lang="en-US" dirty="0"/>
              <a:t>Include how sponsor will process a complaint with the goal of providing a solution with assistance of state agency and USDA, as needed </a:t>
            </a:r>
          </a:p>
          <a:p>
            <a:endParaRPr lang="en-US" dirty="0"/>
          </a:p>
        </p:txBody>
      </p:sp>
      <p:sp>
        <p:nvSpPr>
          <p:cNvPr id="5" name="Footer Placeholder 4">
            <a:extLst>
              <a:ext uri="{FF2B5EF4-FFF2-40B4-BE49-F238E27FC236}">
                <a16:creationId xmlns:a16="http://schemas.microsoft.com/office/drawing/2014/main" id="{9E3F9F54-040E-360E-E8F8-C24C1CFF5133}"/>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24459604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BC144-A620-5836-B0FA-71D8805BC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21DBA-440F-5597-B536-D1AC759CEA6F}"/>
              </a:ext>
            </a:extLst>
          </p:cNvPr>
          <p:cNvSpPr>
            <a:spLocks noGrp="1"/>
          </p:cNvSpPr>
          <p:nvPr>
            <p:ph type="title"/>
          </p:nvPr>
        </p:nvSpPr>
        <p:spPr/>
        <p:txBody>
          <a:bodyPr>
            <a:normAutofit/>
          </a:bodyPr>
          <a:lstStyle/>
          <a:p>
            <a:r>
              <a:rPr lang="en-US" dirty="0"/>
              <a:t>Complaint Processing Procedures and Timelines</a:t>
            </a:r>
          </a:p>
        </p:txBody>
      </p:sp>
      <p:sp>
        <p:nvSpPr>
          <p:cNvPr id="3" name="Content Placeholder 2">
            <a:extLst>
              <a:ext uri="{FF2B5EF4-FFF2-40B4-BE49-F238E27FC236}">
                <a16:creationId xmlns:a16="http://schemas.microsoft.com/office/drawing/2014/main" id="{6B3F3335-1D25-3048-3711-B14912177AC8}"/>
              </a:ext>
            </a:extLst>
          </p:cNvPr>
          <p:cNvSpPr>
            <a:spLocks noGrp="1"/>
          </p:cNvSpPr>
          <p:nvPr>
            <p:ph sz="half" idx="1"/>
          </p:nvPr>
        </p:nvSpPr>
        <p:spPr/>
        <p:txBody>
          <a:bodyPr>
            <a:normAutofit/>
          </a:bodyPr>
          <a:lstStyle/>
          <a:p>
            <a:r>
              <a:rPr lang="en-US" dirty="0"/>
              <a:t>Diagram that summarizes how to handle Civil Rights complaints and required timeframes </a:t>
            </a:r>
          </a:p>
          <a:p>
            <a:r>
              <a:rPr lang="en-US" dirty="0"/>
              <a:t>Last page of FNS-113 </a:t>
            </a:r>
          </a:p>
          <a:p>
            <a:endParaRPr lang="en-US" dirty="0"/>
          </a:p>
          <a:p>
            <a:endParaRPr lang="en-US" dirty="0"/>
          </a:p>
        </p:txBody>
      </p:sp>
      <p:sp>
        <p:nvSpPr>
          <p:cNvPr id="5" name="Footer Placeholder 4">
            <a:extLst>
              <a:ext uri="{FF2B5EF4-FFF2-40B4-BE49-F238E27FC236}">
                <a16:creationId xmlns:a16="http://schemas.microsoft.com/office/drawing/2014/main" id="{BE89864C-9575-6CDF-3A79-44E4DBAEF734}"/>
              </a:ext>
            </a:extLst>
          </p:cNvPr>
          <p:cNvSpPr>
            <a:spLocks noGrp="1"/>
          </p:cNvSpPr>
          <p:nvPr>
            <p:ph type="ftr" sz="quarter" idx="11"/>
          </p:nvPr>
        </p:nvSpPr>
        <p:spPr/>
        <p:txBody>
          <a:bodyPr/>
          <a:lstStyle/>
          <a:p>
            <a:r>
              <a:rPr lang="en-US"/>
              <a:t>Connecticut State Department of Education • March 2026</a:t>
            </a:r>
          </a:p>
        </p:txBody>
      </p:sp>
      <p:sp>
        <p:nvSpPr>
          <p:cNvPr id="6" name="TextBox 5">
            <a:hlinkClick r:id="rId2"/>
            <a:extLst>
              <a:ext uri="{FF2B5EF4-FFF2-40B4-BE49-F238E27FC236}">
                <a16:creationId xmlns:a16="http://schemas.microsoft.com/office/drawing/2014/main" id="{1640935A-6E57-9B57-6F9B-FEF6840FC4F9}"/>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https://www.fns.usda.gov/fns-instruction-113-1</a:t>
            </a:r>
            <a:endParaRPr lang="en-US" altLang="en-US" b="1" dirty="0">
              <a:solidFill>
                <a:prstClr val="black"/>
              </a:solidFill>
              <a:latin typeface="Calibri" pitchFamily="34" charset="0"/>
            </a:endParaRPr>
          </a:p>
        </p:txBody>
      </p:sp>
      <p:pic>
        <p:nvPicPr>
          <p:cNvPr id="10" name="Picture 9" descr="Complaint Processing Procedures and Timelines Diagram in USDA's Food and &#10;Nutrition Service (FNS) Instruction 113-1">
            <a:extLst>
              <a:ext uri="{FF2B5EF4-FFF2-40B4-BE49-F238E27FC236}">
                <a16:creationId xmlns:a16="http://schemas.microsoft.com/office/drawing/2014/main" id="{2B55CCDA-815E-2F4D-ECC2-846071A10EE2}"/>
              </a:ext>
            </a:extLst>
          </p:cNvPr>
          <p:cNvPicPr>
            <a:picLocks noChangeAspect="1"/>
          </p:cNvPicPr>
          <p:nvPr/>
        </p:nvPicPr>
        <p:blipFill>
          <a:blip r:embed="rId3">
            <a:extLst>
              <a:ext uri="{28A0092B-C50C-407E-A947-70E740481C1C}">
                <a14:useLocalDpi xmlns:a14="http://schemas.microsoft.com/office/drawing/2010/main" val="0"/>
              </a:ext>
            </a:extLst>
          </a:blip>
          <a:srcRect l="10087" b="8267"/>
          <a:stretch/>
        </p:blipFill>
        <p:spPr>
          <a:xfrm>
            <a:off x="7454032" y="1219759"/>
            <a:ext cx="3497443" cy="4617710"/>
          </a:xfrm>
          <a:prstGeom prst="rect">
            <a:avLst/>
          </a:prstGeom>
        </p:spPr>
      </p:pic>
    </p:spTree>
    <p:extLst>
      <p:ext uri="{BB962C8B-B14F-4D97-AF65-F5344CB8AC3E}">
        <p14:creationId xmlns:p14="http://schemas.microsoft.com/office/powerpoint/2010/main" val="13078856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11406-82A1-413C-8F4C-84DE15AE209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3D71696-50FA-49A2-E3F2-90043D725608}"/>
              </a:ext>
            </a:extLst>
          </p:cNvPr>
          <p:cNvSpPr>
            <a:spLocks noGrp="1"/>
          </p:cNvSpPr>
          <p:nvPr>
            <p:ph type="title"/>
          </p:nvPr>
        </p:nvSpPr>
        <p:spPr/>
        <p:txBody>
          <a:bodyPr/>
          <a:lstStyle/>
          <a:p>
            <a:r>
              <a:rPr lang="en-US" dirty="0"/>
              <a:t>Required Training</a:t>
            </a:r>
          </a:p>
        </p:txBody>
      </p:sp>
      <p:sp>
        <p:nvSpPr>
          <p:cNvPr id="5" name="Footer Placeholder 4">
            <a:extLst>
              <a:ext uri="{FF2B5EF4-FFF2-40B4-BE49-F238E27FC236}">
                <a16:creationId xmlns:a16="http://schemas.microsoft.com/office/drawing/2014/main" id="{7C6DBC12-5336-90D6-6F25-7A01B0E4CD1D}"/>
              </a:ext>
            </a:extLst>
          </p:cNvPr>
          <p:cNvSpPr>
            <a:spLocks noGrp="1"/>
          </p:cNvSpPr>
          <p:nvPr>
            <p:ph type="ftr" sz="quarter" idx="10"/>
          </p:nvPr>
        </p:nvSpPr>
        <p:spPr/>
        <p:txBody>
          <a:bodyPr/>
          <a:lstStyle/>
          <a:p>
            <a:r>
              <a:rPr lang="en-US"/>
              <a:t>Connecticut State Department of Education • March 2026</a:t>
            </a:r>
          </a:p>
        </p:txBody>
      </p:sp>
    </p:spTree>
    <p:extLst>
      <p:ext uri="{BB962C8B-B14F-4D97-AF65-F5344CB8AC3E}">
        <p14:creationId xmlns:p14="http://schemas.microsoft.com/office/powerpoint/2010/main" val="33299347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02A96-C135-ED63-47A7-F33C860C80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6D9A1D8-2BC4-272D-2E7B-EE90E6181EA4}"/>
              </a:ext>
            </a:extLst>
          </p:cNvPr>
          <p:cNvSpPr>
            <a:spLocks noGrp="1"/>
          </p:cNvSpPr>
          <p:nvPr>
            <p:ph type="title"/>
          </p:nvPr>
        </p:nvSpPr>
        <p:spPr/>
        <p:txBody>
          <a:bodyPr/>
          <a:lstStyle/>
          <a:p>
            <a:r>
              <a:rPr lang="en-US" altLang="en-US" dirty="0"/>
              <a:t>Required Annual Civil Rights Training</a:t>
            </a:r>
            <a:endParaRPr lang="en-US" dirty="0"/>
          </a:p>
        </p:txBody>
      </p:sp>
      <p:sp>
        <p:nvSpPr>
          <p:cNvPr id="5" name="Content Placeholder 4">
            <a:extLst>
              <a:ext uri="{FF2B5EF4-FFF2-40B4-BE49-F238E27FC236}">
                <a16:creationId xmlns:a16="http://schemas.microsoft.com/office/drawing/2014/main" id="{11BB3429-ABB4-307F-479B-91ACBE6D68B4}"/>
              </a:ext>
            </a:extLst>
          </p:cNvPr>
          <p:cNvSpPr>
            <a:spLocks noGrp="1"/>
          </p:cNvSpPr>
          <p:nvPr>
            <p:ph idx="1"/>
          </p:nvPr>
        </p:nvSpPr>
        <p:spPr/>
        <p:txBody>
          <a:bodyPr>
            <a:noAutofit/>
          </a:bodyPr>
          <a:lstStyle/>
          <a:p>
            <a:r>
              <a:rPr lang="en-US" dirty="0"/>
              <a:t>USDA requires annual Civil Rights training for all staff who work with program applicants or participants</a:t>
            </a:r>
          </a:p>
          <a:p>
            <a:pPr lvl="1"/>
            <a:r>
              <a:rPr lang="en-US" sz="2600" dirty="0"/>
              <a:t>Administrative staff</a:t>
            </a:r>
          </a:p>
          <a:p>
            <a:pPr lvl="1"/>
            <a:r>
              <a:rPr lang="en-US" sz="2600" dirty="0"/>
              <a:t>Food service staff</a:t>
            </a:r>
          </a:p>
          <a:p>
            <a:pPr lvl="1"/>
            <a:r>
              <a:rPr lang="en-US" sz="2600" dirty="0"/>
              <a:t>Front line staff</a:t>
            </a:r>
          </a:p>
          <a:p>
            <a:pPr marL="0" indent="0">
              <a:buNone/>
            </a:pPr>
            <a:endParaRPr lang="en-US" dirty="0"/>
          </a:p>
        </p:txBody>
      </p:sp>
      <p:sp>
        <p:nvSpPr>
          <p:cNvPr id="3" name="Footer Placeholder 2">
            <a:extLst>
              <a:ext uri="{FF2B5EF4-FFF2-40B4-BE49-F238E27FC236}">
                <a16:creationId xmlns:a16="http://schemas.microsoft.com/office/drawing/2014/main" id="{6CCE8999-A921-6110-17A4-D500C20F7790}"/>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12676987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4FD10-C49F-8441-1A56-50AF01B10E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5554ECE-0F56-1BDC-3303-C4A70C22579A}"/>
              </a:ext>
            </a:extLst>
          </p:cNvPr>
          <p:cNvSpPr>
            <a:spLocks noGrp="1"/>
          </p:cNvSpPr>
          <p:nvPr>
            <p:ph type="title"/>
          </p:nvPr>
        </p:nvSpPr>
        <p:spPr/>
        <p:txBody>
          <a:bodyPr/>
          <a:lstStyle/>
          <a:p>
            <a:r>
              <a:rPr lang="en-US" altLang="en-US" dirty="0"/>
              <a:t>Required Training Topics</a:t>
            </a:r>
            <a:endParaRPr lang="en-US" dirty="0"/>
          </a:p>
        </p:txBody>
      </p:sp>
      <p:sp>
        <p:nvSpPr>
          <p:cNvPr id="5" name="Content Placeholder 4">
            <a:extLst>
              <a:ext uri="{FF2B5EF4-FFF2-40B4-BE49-F238E27FC236}">
                <a16:creationId xmlns:a16="http://schemas.microsoft.com/office/drawing/2014/main" id="{3D0E1B8E-5B8B-958E-E4B5-6BCD327276DE}"/>
              </a:ext>
            </a:extLst>
          </p:cNvPr>
          <p:cNvSpPr>
            <a:spLocks noGrp="1"/>
          </p:cNvSpPr>
          <p:nvPr>
            <p:ph sz="half" idx="1"/>
          </p:nvPr>
        </p:nvSpPr>
        <p:spPr/>
        <p:txBody>
          <a:bodyPr>
            <a:normAutofit/>
          </a:bodyPr>
          <a:lstStyle/>
          <a:p>
            <a:r>
              <a:rPr lang="en-US" dirty="0"/>
              <a:t>Data collection and use</a:t>
            </a:r>
          </a:p>
          <a:p>
            <a:r>
              <a:rPr lang="en-US" dirty="0"/>
              <a:t>Effective public notification</a:t>
            </a:r>
          </a:p>
          <a:p>
            <a:r>
              <a:rPr lang="en-US" dirty="0"/>
              <a:t>Complaint procedure</a:t>
            </a:r>
          </a:p>
          <a:p>
            <a:r>
              <a:rPr lang="en-US" dirty="0"/>
              <a:t>Compliance review techniques</a:t>
            </a:r>
          </a:p>
          <a:p>
            <a:r>
              <a:rPr lang="en-US" dirty="0"/>
              <a:t>Resolution of noncompliance</a:t>
            </a:r>
          </a:p>
          <a:p>
            <a:endParaRPr lang="en-US" dirty="0"/>
          </a:p>
        </p:txBody>
      </p:sp>
      <p:sp>
        <p:nvSpPr>
          <p:cNvPr id="2" name="Content Placeholder 1">
            <a:extLst>
              <a:ext uri="{FF2B5EF4-FFF2-40B4-BE49-F238E27FC236}">
                <a16:creationId xmlns:a16="http://schemas.microsoft.com/office/drawing/2014/main" id="{F8FD83E1-73E4-D415-1434-B8C183E57625}"/>
              </a:ext>
            </a:extLst>
          </p:cNvPr>
          <p:cNvSpPr>
            <a:spLocks noGrp="1"/>
          </p:cNvSpPr>
          <p:nvPr>
            <p:ph sz="half" idx="2"/>
          </p:nvPr>
        </p:nvSpPr>
        <p:spPr>
          <a:xfrm>
            <a:off x="6351312" y="1348033"/>
            <a:ext cx="5459687" cy="4685122"/>
          </a:xfrm>
        </p:spPr>
        <p:txBody>
          <a:bodyPr/>
          <a:lstStyle/>
          <a:p>
            <a:r>
              <a:rPr lang="en-US" dirty="0"/>
              <a:t>Reasonable accommodations for disabilities</a:t>
            </a:r>
          </a:p>
          <a:p>
            <a:r>
              <a:rPr lang="en-US" dirty="0"/>
              <a:t>Language assistance</a:t>
            </a:r>
          </a:p>
          <a:p>
            <a:r>
              <a:rPr lang="en-US" dirty="0"/>
              <a:t>Conflict resolution</a:t>
            </a:r>
          </a:p>
          <a:p>
            <a:r>
              <a:rPr lang="en-US" dirty="0"/>
              <a:t>Customer service</a:t>
            </a:r>
          </a:p>
          <a:p>
            <a:endParaRPr lang="en-US" dirty="0"/>
          </a:p>
        </p:txBody>
      </p:sp>
      <p:sp>
        <p:nvSpPr>
          <p:cNvPr id="3" name="Footer Placeholder 2">
            <a:extLst>
              <a:ext uri="{FF2B5EF4-FFF2-40B4-BE49-F238E27FC236}">
                <a16:creationId xmlns:a16="http://schemas.microsoft.com/office/drawing/2014/main" id="{BCBA56F8-76DF-DFB8-2A24-E2D8D87FEF9C}"/>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11366770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5649E-D04A-BBAA-C009-6A8E65C2E52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2346DA5-D34B-7F37-9E5C-AFCE3D19EAB3}"/>
              </a:ext>
            </a:extLst>
          </p:cNvPr>
          <p:cNvSpPr>
            <a:spLocks noGrp="1"/>
          </p:cNvSpPr>
          <p:nvPr>
            <p:ph type="title"/>
          </p:nvPr>
        </p:nvSpPr>
        <p:spPr/>
        <p:txBody>
          <a:bodyPr/>
          <a:lstStyle/>
          <a:p>
            <a:r>
              <a:rPr lang="en-US" altLang="en-US" dirty="0"/>
              <a:t>CSDE Training Resource</a:t>
            </a:r>
            <a:endParaRPr lang="en-US" dirty="0"/>
          </a:p>
        </p:txBody>
      </p:sp>
      <p:sp>
        <p:nvSpPr>
          <p:cNvPr id="5" name="Content Placeholder 4">
            <a:extLst>
              <a:ext uri="{FF2B5EF4-FFF2-40B4-BE49-F238E27FC236}">
                <a16:creationId xmlns:a16="http://schemas.microsoft.com/office/drawing/2014/main" id="{A123193F-BFC5-12D3-C708-C0753C99FE61}"/>
              </a:ext>
            </a:extLst>
          </p:cNvPr>
          <p:cNvSpPr>
            <a:spLocks noGrp="1"/>
          </p:cNvSpPr>
          <p:nvPr>
            <p:ph sz="half" idx="1"/>
          </p:nvPr>
        </p:nvSpPr>
        <p:spPr/>
        <p:txBody>
          <a:bodyPr>
            <a:normAutofit/>
          </a:bodyPr>
          <a:lstStyle/>
          <a:p>
            <a:r>
              <a:rPr lang="en-US" dirty="0"/>
              <a:t>This PowerPoint presentation is available for sponsors to provide staff training</a:t>
            </a:r>
          </a:p>
          <a:p>
            <a:pPr lvl="1"/>
            <a:r>
              <a:rPr lang="en-US" dirty="0"/>
              <a:t>“Presentation” section of CSDE’s Civil Rights for SFSP webpage</a:t>
            </a:r>
          </a:p>
          <a:p>
            <a:endParaRPr lang="en-US" dirty="0"/>
          </a:p>
        </p:txBody>
      </p:sp>
      <p:sp>
        <p:nvSpPr>
          <p:cNvPr id="6" name="TextBox 5">
            <a:hlinkClick r:id="rId2"/>
            <a:extLst>
              <a:ext uri="{FF2B5EF4-FFF2-40B4-BE49-F238E27FC236}">
                <a16:creationId xmlns:a16="http://schemas.microsoft.com/office/drawing/2014/main" id="{C20E7A90-DFD0-37B8-8C79-B70B53CE5164}"/>
              </a:ext>
              <a:ext uri="{C183D7F6-B498-43B3-948B-1728B52AA6E4}">
                <adec:decorative xmlns:adec="http://schemas.microsoft.com/office/drawing/2017/decorative" val="1"/>
              </a:ext>
            </a:extLst>
          </p:cNvPr>
          <p:cNvSpPr txBox="1"/>
          <p:nvPr/>
        </p:nvSpPr>
        <p:spPr>
          <a:xfrm>
            <a:off x="1524" y="5996037"/>
            <a:ext cx="12188952" cy="338554"/>
          </a:xfrm>
          <a:prstGeom prst="rect">
            <a:avLst/>
          </a:prstGeom>
          <a:solidFill>
            <a:srgbClr val="FFEDB3"/>
          </a:solidFill>
        </p:spPr>
        <p:txBody>
          <a:bodyPr wrap="square" rtlCol="0">
            <a:spAutoFit/>
          </a:bodyPr>
          <a:lstStyle/>
          <a:p>
            <a:pPr algn="ctr" defTabSz="457200">
              <a:spcBef>
                <a:spcPts val="2400"/>
              </a:spcBef>
              <a:defRPr/>
            </a:pPr>
            <a:r>
              <a:rPr lang="en-US" sz="1600" b="1" dirty="0">
                <a:solidFill>
                  <a:prstClr val="black"/>
                </a:solidFill>
                <a:latin typeface="Calibri" panose="020F0502020204030204"/>
              </a:rPr>
              <a:t>https://portal.ct.gov/sde/nutrition/civil-rights-for-child-nutrition-programs/civil-rights-for-sfsp</a:t>
            </a:r>
            <a:endParaRPr lang="en-US" altLang="en-US" sz="1600" b="1" dirty="0">
              <a:solidFill>
                <a:prstClr val="black"/>
              </a:solidFill>
              <a:latin typeface="Calibri" pitchFamily="34" charset="0"/>
            </a:endParaRPr>
          </a:p>
        </p:txBody>
      </p:sp>
      <p:sp>
        <p:nvSpPr>
          <p:cNvPr id="3" name="Footer Placeholder 2">
            <a:extLst>
              <a:ext uri="{FF2B5EF4-FFF2-40B4-BE49-F238E27FC236}">
                <a16:creationId xmlns:a16="http://schemas.microsoft.com/office/drawing/2014/main" id="{47388E19-D1A6-F5F3-967A-AA8712240E86}"/>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2546343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FAB4E-0ECC-A8F1-2E40-1DBD0BADCA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18DE2D-679F-43C0-14C8-B950154987E6}"/>
              </a:ext>
            </a:extLst>
          </p:cNvPr>
          <p:cNvSpPr>
            <a:spLocks noGrp="1"/>
          </p:cNvSpPr>
          <p:nvPr>
            <p:ph type="title"/>
          </p:nvPr>
        </p:nvSpPr>
        <p:spPr/>
        <p:txBody>
          <a:bodyPr>
            <a:normAutofit/>
          </a:bodyPr>
          <a:lstStyle/>
          <a:p>
            <a:r>
              <a:rPr lang="en-US" altLang="en-US" dirty="0"/>
              <a:t>FNS Instruction 113-1 Applies To</a:t>
            </a:r>
            <a:endParaRPr lang="en-US" dirty="0"/>
          </a:p>
        </p:txBody>
      </p:sp>
      <p:sp>
        <p:nvSpPr>
          <p:cNvPr id="9" name="Content Placeholder 8">
            <a:extLst>
              <a:ext uri="{FF2B5EF4-FFF2-40B4-BE49-F238E27FC236}">
                <a16:creationId xmlns:a16="http://schemas.microsoft.com/office/drawing/2014/main" id="{A058113E-2AFE-FB2A-B480-50E390EA8807}"/>
              </a:ext>
            </a:extLst>
          </p:cNvPr>
          <p:cNvSpPr>
            <a:spLocks noGrp="1"/>
          </p:cNvSpPr>
          <p:nvPr>
            <p:ph idx="1"/>
          </p:nvPr>
        </p:nvSpPr>
        <p:spPr/>
        <p:txBody>
          <a:bodyPr>
            <a:normAutofit/>
          </a:bodyPr>
          <a:lstStyle/>
          <a:p>
            <a:pPr marL="685800"/>
            <a:r>
              <a:rPr lang="en-US" dirty="0"/>
              <a:t>All Child Nutrition Programs, including Summer Meals</a:t>
            </a:r>
          </a:p>
          <a:p>
            <a:pPr marL="1031875" lvl="1"/>
            <a:r>
              <a:rPr lang="en-US" dirty="0"/>
              <a:t>Seamless Summer Option (SSO) of the NSLP</a:t>
            </a:r>
          </a:p>
          <a:p>
            <a:pPr marL="1031875" lvl="1"/>
            <a:r>
              <a:rPr lang="en-US" dirty="0"/>
              <a:t>Summer Food Service </a:t>
            </a:r>
            <a:br>
              <a:rPr lang="en-US" dirty="0"/>
            </a:br>
            <a:r>
              <a:rPr lang="en-US" dirty="0"/>
              <a:t>Program (SFSP)</a:t>
            </a:r>
          </a:p>
          <a:p>
            <a:pPr marL="685800"/>
            <a:endParaRPr lang="en-US" dirty="0"/>
          </a:p>
          <a:p>
            <a:pPr marL="685800"/>
            <a:endParaRPr lang="en-US" dirty="0"/>
          </a:p>
          <a:p>
            <a:endParaRPr lang="en-US" dirty="0"/>
          </a:p>
        </p:txBody>
      </p:sp>
      <p:sp>
        <p:nvSpPr>
          <p:cNvPr id="5" name="Footer Placeholder 4">
            <a:extLst>
              <a:ext uri="{FF2B5EF4-FFF2-40B4-BE49-F238E27FC236}">
                <a16:creationId xmlns:a16="http://schemas.microsoft.com/office/drawing/2014/main" id="{4088B820-D8F0-525C-83D3-1E8840256ECB}"/>
              </a:ext>
            </a:extLst>
          </p:cNvPr>
          <p:cNvSpPr>
            <a:spLocks noGrp="1"/>
          </p:cNvSpPr>
          <p:nvPr>
            <p:ph type="ftr" sz="quarter" idx="11"/>
          </p:nvPr>
        </p:nvSpPr>
        <p:spPr/>
        <p:txBody>
          <a:bodyPr/>
          <a:lstStyle/>
          <a:p>
            <a:r>
              <a:rPr lang="en-US"/>
              <a:t>Connecticut State Department of Education • March 2026</a:t>
            </a:r>
          </a:p>
        </p:txBody>
      </p:sp>
    </p:spTree>
    <p:extLst>
      <p:ext uri="{BB962C8B-B14F-4D97-AF65-F5344CB8AC3E}">
        <p14:creationId xmlns:p14="http://schemas.microsoft.com/office/powerpoint/2010/main" val="26540680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380F-E2C0-96C5-559F-2A516B36C957}"/>
              </a:ext>
            </a:extLst>
          </p:cNvPr>
          <p:cNvSpPr>
            <a:spLocks noGrp="1"/>
          </p:cNvSpPr>
          <p:nvPr>
            <p:ph type="title"/>
          </p:nvPr>
        </p:nvSpPr>
        <p:spPr/>
        <p:txBody>
          <a:bodyPr/>
          <a:lstStyle/>
          <a:p>
            <a:r>
              <a:rPr lang="en-US" altLang="en-US" dirty="0"/>
              <a:t>Document Staff Training</a:t>
            </a:r>
            <a:endParaRPr lang="en-US" dirty="0"/>
          </a:p>
        </p:txBody>
      </p:sp>
      <p:sp>
        <p:nvSpPr>
          <p:cNvPr id="3" name="Content Placeholder 2">
            <a:extLst>
              <a:ext uri="{FF2B5EF4-FFF2-40B4-BE49-F238E27FC236}">
                <a16:creationId xmlns:a16="http://schemas.microsoft.com/office/drawing/2014/main" id="{12D7D14C-1F88-8D2E-93BC-22EB2B3CC2FD}"/>
              </a:ext>
            </a:extLst>
          </p:cNvPr>
          <p:cNvSpPr>
            <a:spLocks noGrp="1"/>
          </p:cNvSpPr>
          <p:nvPr>
            <p:ph idx="1"/>
          </p:nvPr>
        </p:nvSpPr>
        <p:spPr>
          <a:xfrm>
            <a:off x="838201" y="1348033"/>
            <a:ext cx="5133974" cy="4828930"/>
          </a:xfrm>
        </p:spPr>
        <p:txBody>
          <a:bodyPr/>
          <a:lstStyle/>
          <a:p>
            <a:r>
              <a:rPr lang="en-US" dirty="0"/>
              <a:t>Document training for each staff member on CSDE’s Training Documentation Form for the SFSP</a:t>
            </a:r>
          </a:p>
        </p:txBody>
      </p:sp>
      <p:sp>
        <p:nvSpPr>
          <p:cNvPr id="4" name="Footer Placeholder 3">
            <a:extLst>
              <a:ext uri="{FF2B5EF4-FFF2-40B4-BE49-F238E27FC236}">
                <a16:creationId xmlns:a16="http://schemas.microsoft.com/office/drawing/2014/main" id="{FD7A921F-861E-66BA-1D58-790578BB1C42}"/>
              </a:ext>
            </a:extLst>
          </p:cNvPr>
          <p:cNvSpPr>
            <a:spLocks noGrp="1"/>
          </p:cNvSpPr>
          <p:nvPr>
            <p:ph type="ftr" sz="quarter" idx="11"/>
          </p:nvPr>
        </p:nvSpPr>
        <p:spPr/>
        <p:txBody>
          <a:bodyPr/>
          <a:lstStyle/>
          <a:p>
            <a:r>
              <a:rPr lang="en-US"/>
              <a:t>Connecticut State Department of Education • March 2026</a:t>
            </a:r>
          </a:p>
        </p:txBody>
      </p:sp>
      <p:pic>
        <p:nvPicPr>
          <p:cNvPr id="5" name="Picture 4" descr="School food service staff working on production records&#10;&#10;">
            <a:extLst>
              <a:ext uri="{FF2B5EF4-FFF2-40B4-BE49-F238E27FC236}">
                <a16:creationId xmlns:a16="http://schemas.microsoft.com/office/drawing/2014/main" id="{36B0ADFF-9111-CD9F-BE33-35395A5A52EA}"/>
              </a:ext>
            </a:extLst>
          </p:cNvPr>
          <p:cNvPicPr>
            <a:picLocks noChangeAspect="1"/>
          </p:cNvPicPr>
          <p:nvPr/>
        </p:nvPicPr>
        <p:blipFill rotWithShape="1">
          <a:blip r:embed="rId3">
            <a:extLst>
              <a:ext uri="{28A0092B-C50C-407E-A947-70E740481C1C}">
                <a14:useLocalDpi xmlns:a14="http://schemas.microsoft.com/office/drawing/2010/main" val="0"/>
              </a:ext>
            </a:extLst>
          </a:blip>
          <a:srcRect l="9020" t="4053" r="26322"/>
          <a:stretch/>
        </p:blipFill>
        <p:spPr>
          <a:xfrm>
            <a:off x="6763822" y="966789"/>
            <a:ext cx="5428178" cy="5376672"/>
          </a:xfrm>
          <a:prstGeom prst="rect">
            <a:avLst/>
          </a:prstGeom>
          <a:ln>
            <a:noFill/>
          </a:ln>
          <a:effectLst/>
        </p:spPr>
      </p:pic>
      <p:sp>
        <p:nvSpPr>
          <p:cNvPr id="6" name="TextBox 5">
            <a:hlinkClick r:id="rId4"/>
            <a:extLst>
              <a:ext uri="{FF2B5EF4-FFF2-40B4-BE49-F238E27FC236}">
                <a16:creationId xmlns:a16="http://schemas.microsoft.com/office/drawing/2014/main" id="{8E4BF7A1-A309-C8BB-BDB5-14BB637072E4}"/>
              </a:ext>
              <a:ext uri="{C183D7F6-B498-43B3-948B-1728B52AA6E4}">
                <adec:decorative xmlns:adec="http://schemas.microsoft.com/office/drawing/2017/decorative" val="1"/>
              </a:ext>
            </a:extLst>
          </p:cNvPr>
          <p:cNvSpPr txBox="1"/>
          <p:nvPr/>
        </p:nvSpPr>
        <p:spPr>
          <a:xfrm>
            <a:off x="1524" y="5976987"/>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https://portal.ct.gov/sde/nutrition/summer-food-service-program/apply#TrainingCertification</a:t>
            </a:r>
            <a:endParaRPr lang="en-US" altLang="en-US" b="1" dirty="0">
              <a:solidFill>
                <a:prstClr val="black"/>
              </a:solidFill>
              <a:latin typeface="Calibri" pitchFamily="34" charset="0"/>
            </a:endParaRPr>
          </a:p>
        </p:txBody>
      </p:sp>
    </p:spTree>
    <p:extLst>
      <p:ext uri="{BB962C8B-B14F-4D97-AF65-F5344CB8AC3E}">
        <p14:creationId xmlns:p14="http://schemas.microsoft.com/office/powerpoint/2010/main" val="20517705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09D91D-8EC0-BB8E-5951-352771BBF125}"/>
              </a:ext>
            </a:extLst>
          </p:cNvPr>
          <p:cNvSpPr>
            <a:spLocks noGrp="1"/>
          </p:cNvSpPr>
          <p:nvPr>
            <p:ph type="title"/>
          </p:nvPr>
        </p:nvSpPr>
        <p:spPr/>
        <p:txBody>
          <a:bodyPr/>
          <a:lstStyle/>
          <a:p>
            <a:r>
              <a:rPr lang="en-US" dirty="0"/>
              <a:t>Resources </a:t>
            </a:r>
          </a:p>
        </p:txBody>
      </p:sp>
      <p:sp>
        <p:nvSpPr>
          <p:cNvPr id="4" name="Footer Placeholder 3">
            <a:extLst>
              <a:ext uri="{FF2B5EF4-FFF2-40B4-BE49-F238E27FC236}">
                <a16:creationId xmlns:a16="http://schemas.microsoft.com/office/drawing/2014/main" id="{AE3E01BC-875C-05C9-43E1-0228AFD29C14}"/>
              </a:ext>
            </a:extLst>
          </p:cNvPr>
          <p:cNvSpPr>
            <a:spLocks noGrp="1"/>
          </p:cNvSpPr>
          <p:nvPr>
            <p:ph type="ftr" sz="quarter" idx="10"/>
          </p:nvPr>
        </p:nvSpPr>
        <p:spPr/>
        <p:txBody>
          <a:bodyPr/>
          <a:lstStyle/>
          <a:p>
            <a:r>
              <a:rPr lang="en-US"/>
              <a:t>Connecticut State Department of Education • March 2026</a:t>
            </a:r>
          </a:p>
        </p:txBody>
      </p:sp>
    </p:spTree>
    <p:extLst>
      <p:ext uri="{BB962C8B-B14F-4D97-AF65-F5344CB8AC3E}">
        <p14:creationId xmlns:p14="http://schemas.microsoft.com/office/powerpoint/2010/main" val="23282998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3A34D8-3760-B6F4-626D-4778E1E03265}"/>
              </a:ext>
            </a:extLst>
          </p:cNvPr>
          <p:cNvSpPr>
            <a:spLocks noGrp="1"/>
          </p:cNvSpPr>
          <p:nvPr>
            <p:ph type="title"/>
          </p:nvPr>
        </p:nvSpPr>
        <p:spPr>
          <a:xfrm>
            <a:off x="838201" y="1331651"/>
            <a:ext cx="4562474" cy="3426780"/>
          </a:xfrm>
        </p:spPr>
        <p:txBody>
          <a:bodyPr/>
          <a:lstStyle/>
          <a:p>
            <a:r>
              <a:rPr lang="en-US" dirty="0"/>
              <a:t>Civil Rights Requirements for the Summer Food Service Program (SFSP)</a:t>
            </a:r>
          </a:p>
        </p:txBody>
      </p:sp>
      <p:sp>
        <p:nvSpPr>
          <p:cNvPr id="3" name="Footer Placeholder 2">
            <a:extLst>
              <a:ext uri="{FF2B5EF4-FFF2-40B4-BE49-F238E27FC236}">
                <a16:creationId xmlns:a16="http://schemas.microsoft.com/office/drawing/2014/main" id="{EA906BE9-4ABB-944E-C302-07C46D5E0A57}"/>
              </a:ext>
            </a:extLst>
          </p:cNvPr>
          <p:cNvSpPr>
            <a:spLocks noGrp="1"/>
          </p:cNvSpPr>
          <p:nvPr>
            <p:ph type="ftr" sz="quarter" idx="11"/>
          </p:nvPr>
        </p:nvSpPr>
        <p:spPr/>
        <p:txBody>
          <a:bodyPr/>
          <a:lstStyle/>
          <a:p>
            <a:r>
              <a:rPr lang="en-US"/>
              <a:t>Connecticut State Department of Education • March 2026</a:t>
            </a:r>
            <a:endParaRPr lang="en-US" dirty="0"/>
          </a:p>
        </p:txBody>
      </p:sp>
      <p:sp>
        <p:nvSpPr>
          <p:cNvPr id="7" name="TextBox 6">
            <a:hlinkClick r:id="rId2"/>
            <a:extLst>
              <a:ext uri="{FF2B5EF4-FFF2-40B4-BE49-F238E27FC236}">
                <a16:creationId xmlns:a16="http://schemas.microsoft.com/office/drawing/2014/main" id="{C3D79DC4-28AE-6FBD-8F17-49C353921B93}"/>
              </a:ext>
              <a:ext uri="{C183D7F6-B498-43B3-948B-1728B52AA6E4}">
                <adec:decorative xmlns:adec="http://schemas.microsoft.com/office/drawing/2017/decorative" val="1"/>
              </a:ext>
            </a:extLst>
          </p:cNvPr>
          <p:cNvSpPr txBox="1"/>
          <p:nvPr/>
        </p:nvSpPr>
        <p:spPr>
          <a:xfrm>
            <a:off x="1524" y="5976987"/>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https://portal.ct.gov/-/media/sde/nutrition/civilrights/civil_rights_sfsp_requirements.pdf</a:t>
            </a:r>
            <a:endParaRPr lang="en-US" altLang="en-US" b="1" dirty="0">
              <a:solidFill>
                <a:prstClr val="black"/>
              </a:solidFill>
              <a:latin typeface="Calibri" pitchFamily="34" charset="0"/>
            </a:endParaRPr>
          </a:p>
        </p:txBody>
      </p:sp>
      <p:pic>
        <p:nvPicPr>
          <p:cNvPr id="5" name="Picture 4" descr="Cover page of Civil Rights Requirements for the Summer Food Service Program (SFSP)">
            <a:extLst>
              <a:ext uri="{FF2B5EF4-FFF2-40B4-BE49-F238E27FC236}">
                <a16:creationId xmlns:a16="http://schemas.microsoft.com/office/drawing/2014/main" id="{99C7D806-E955-BE3F-8F22-1BBC2954E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4860" y="1244179"/>
            <a:ext cx="3564081" cy="4612340"/>
          </a:xfrm>
          <a:prstGeom prst="rect">
            <a:avLst/>
          </a:prstGeom>
        </p:spPr>
      </p:pic>
    </p:spTree>
    <p:extLst>
      <p:ext uri="{BB962C8B-B14F-4D97-AF65-F5344CB8AC3E}">
        <p14:creationId xmlns:p14="http://schemas.microsoft.com/office/powerpoint/2010/main" val="22971736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253E1-2887-DD54-F557-1AA7822CF5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B1C4B76-4547-DB15-9377-AB8349FCF45F}"/>
              </a:ext>
            </a:extLst>
          </p:cNvPr>
          <p:cNvSpPr>
            <a:spLocks noGrp="1"/>
          </p:cNvSpPr>
          <p:nvPr>
            <p:ph type="title"/>
          </p:nvPr>
        </p:nvSpPr>
        <p:spPr/>
        <p:txBody>
          <a:bodyPr/>
          <a:lstStyle/>
          <a:p>
            <a:r>
              <a:rPr lang="en-US" dirty="0"/>
              <a:t>Civil Rights for Child Nutrition Programs</a:t>
            </a:r>
          </a:p>
        </p:txBody>
      </p:sp>
      <p:sp>
        <p:nvSpPr>
          <p:cNvPr id="8" name="TextBox 7">
            <a:hlinkClick r:id="rId2"/>
            <a:extLst>
              <a:ext uri="{FF2B5EF4-FFF2-40B4-BE49-F238E27FC236}">
                <a16:creationId xmlns:a16="http://schemas.microsoft.com/office/drawing/2014/main" id="{A833EDE1-EDBE-1E81-F5E0-896E19362975}"/>
              </a:ext>
              <a:ext uri="{C183D7F6-B498-43B3-948B-1728B52AA6E4}">
                <adec:decorative xmlns:adec="http://schemas.microsoft.com/office/drawing/2017/decorative" val="1"/>
              </a:ext>
            </a:extLst>
          </p:cNvPr>
          <p:cNvSpPr txBox="1"/>
          <p:nvPr/>
        </p:nvSpPr>
        <p:spPr>
          <a:xfrm>
            <a:off x="1524" y="5996037"/>
            <a:ext cx="12188952" cy="338554"/>
          </a:xfrm>
          <a:prstGeom prst="rect">
            <a:avLst/>
          </a:prstGeom>
          <a:solidFill>
            <a:srgbClr val="FFEDB3"/>
          </a:solidFill>
        </p:spPr>
        <p:txBody>
          <a:bodyPr wrap="square" rtlCol="0">
            <a:spAutoFit/>
          </a:bodyPr>
          <a:lstStyle/>
          <a:p>
            <a:pPr algn="ctr" defTabSz="457200">
              <a:spcBef>
                <a:spcPts val="2400"/>
              </a:spcBef>
              <a:defRPr/>
            </a:pPr>
            <a:r>
              <a:rPr lang="en-US" sz="1600" b="1" dirty="0">
                <a:solidFill>
                  <a:prstClr val="black"/>
                </a:solidFill>
                <a:latin typeface="Calibri" panose="020F0502020204030204"/>
              </a:rPr>
              <a:t>https://portal.ct.gov/sde/nutrition/civil-rights-for-child-nutrition-programs/civil-rights-for-sfsp</a:t>
            </a:r>
            <a:endParaRPr lang="en-US" altLang="en-US" sz="1600" b="1" dirty="0">
              <a:solidFill>
                <a:prstClr val="black"/>
              </a:solidFill>
              <a:latin typeface="Calibri" pitchFamily="34" charset="0"/>
            </a:endParaRPr>
          </a:p>
        </p:txBody>
      </p:sp>
      <p:sp>
        <p:nvSpPr>
          <p:cNvPr id="10" name="TextBox 9">
            <a:extLst>
              <a:ext uri="{FF2B5EF4-FFF2-40B4-BE49-F238E27FC236}">
                <a16:creationId xmlns:a16="http://schemas.microsoft.com/office/drawing/2014/main" id="{FDA20436-75B0-260E-1882-4DB3264B15FB}"/>
              </a:ext>
            </a:extLst>
          </p:cNvPr>
          <p:cNvSpPr txBox="1"/>
          <p:nvPr/>
        </p:nvSpPr>
        <p:spPr>
          <a:xfrm>
            <a:off x="1203537" y="2495283"/>
            <a:ext cx="2949363" cy="954107"/>
          </a:xfrm>
          <a:prstGeom prst="rect">
            <a:avLst/>
          </a:prstGeom>
          <a:noFill/>
        </p:spPr>
        <p:txBody>
          <a:bodyPr wrap="square">
            <a:spAutoFit/>
          </a:bodyPr>
          <a:lstStyle/>
          <a:p>
            <a:pPr marL="285750" lvl="1" indent="-285750">
              <a:buClr>
                <a:srgbClr val="FFE38B"/>
              </a:buClr>
              <a:buFont typeface="Wingdings" panose="05000000000000000000" pitchFamily="2" charset="2"/>
              <a:buChar char="§"/>
            </a:pP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Civil Rights for SFSP section</a:t>
            </a:r>
          </a:p>
        </p:txBody>
      </p:sp>
      <p:sp>
        <p:nvSpPr>
          <p:cNvPr id="3" name="Footer Placeholder 2">
            <a:extLst>
              <a:ext uri="{FF2B5EF4-FFF2-40B4-BE49-F238E27FC236}">
                <a16:creationId xmlns:a16="http://schemas.microsoft.com/office/drawing/2014/main" id="{6DA72D85-A99E-082A-8E10-CE80BEFAAD12}"/>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33708910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49E988-6CEC-D93B-149E-26526B6690C4}"/>
              </a:ext>
            </a:extLst>
          </p:cNvPr>
          <p:cNvSpPr>
            <a:spLocks noGrp="1"/>
          </p:cNvSpPr>
          <p:nvPr>
            <p:ph type="title"/>
          </p:nvPr>
        </p:nvSpPr>
        <p:spPr/>
        <p:txBody>
          <a:bodyPr/>
          <a:lstStyle/>
          <a:p>
            <a:r>
              <a:rPr lang="en-US" dirty="0"/>
              <a:t>Questions</a:t>
            </a:r>
          </a:p>
        </p:txBody>
      </p:sp>
      <p:sp>
        <p:nvSpPr>
          <p:cNvPr id="5" name="Footer Placeholder 4">
            <a:extLst>
              <a:ext uri="{FF2B5EF4-FFF2-40B4-BE49-F238E27FC236}">
                <a16:creationId xmlns:a16="http://schemas.microsoft.com/office/drawing/2014/main" id="{760B6DC7-5353-6F17-C146-C4774B18AC92}"/>
              </a:ext>
            </a:extLst>
          </p:cNvPr>
          <p:cNvSpPr>
            <a:spLocks noGrp="1"/>
          </p:cNvSpPr>
          <p:nvPr>
            <p:ph type="ftr" sz="quarter" idx="10"/>
          </p:nvPr>
        </p:nvSpPr>
        <p:spPr/>
        <p:txBody>
          <a:bodyPr/>
          <a:lstStyle/>
          <a:p>
            <a:r>
              <a:rPr lang="en-US"/>
              <a:t>Connecticut State Department of Education • March 2026</a:t>
            </a:r>
          </a:p>
        </p:txBody>
      </p:sp>
    </p:spTree>
    <p:extLst>
      <p:ext uri="{BB962C8B-B14F-4D97-AF65-F5344CB8AC3E}">
        <p14:creationId xmlns:p14="http://schemas.microsoft.com/office/powerpoint/2010/main" val="38081513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32A07C-5F4B-44D6-8BDF-25B86A5DE01A}"/>
              </a:ext>
            </a:extLst>
          </p:cNvPr>
          <p:cNvSpPr>
            <a:spLocks noGrp="1"/>
          </p:cNvSpPr>
          <p:nvPr>
            <p:ph type="title"/>
          </p:nvPr>
        </p:nvSpPr>
        <p:spPr/>
        <p:txBody>
          <a:bodyPr>
            <a:normAutofit/>
          </a:bodyPr>
          <a:lstStyle/>
          <a:p>
            <a:r>
              <a:rPr lang="en-US" dirty="0"/>
              <a:t>Contact Information for CSDE’s Summer Meals Staff </a:t>
            </a:r>
          </a:p>
        </p:txBody>
      </p:sp>
      <p:sp>
        <p:nvSpPr>
          <p:cNvPr id="6" name="Content Placeholder 5">
            <a:extLst>
              <a:ext uri="{FF2B5EF4-FFF2-40B4-BE49-F238E27FC236}">
                <a16:creationId xmlns:a16="http://schemas.microsoft.com/office/drawing/2014/main" id="{4F4BD491-1F85-0D94-F79B-874632741A44}"/>
              </a:ext>
            </a:extLst>
          </p:cNvPr>
          <p:cNvSpPr>
            <a:spLocks noGrp="1"/>
          </p:cNvSpPr>
          <p:nvPr>
            <p:ph idx="1"/>
          </p:nvPr>
        </p:nvSpPr>
        <p:spPr>
          <a:xfrm>
            <a:off x="838201" y="1348033"/>
            <a:ext cx="4362449" cy="4828930"/>
          </a:xfrm>
        </p:spPr>
        <p:txBody>
          <a:bodyPr/>
          <a:lstStyle/>
          <a:p>
            <a:r>
              <a:rPr lang="en-US" dirty="0"/>
              <a:t>County Assignments for Summer Meal</a:t>
            </a:r>
          </a:p>
        </p:txBody>
      </p:sp>
      <p:sp>
        <p:nvSpPr>
          <p:cNvPr id="3" name="Footer Placeholder 2">
            <a:extLst>
              <a:ext uri="{FF2B5EF4-FFF2-40B4-BE49-F238E27FC236}">
                <a16:creationId xmlns:a16="http://schemas.microsoft.com/office/drawing/2014/main" id="{C412CC51-ACD4-E205-6D46-ACF3EEEBFF6C}"/>
              </a:ext>
            </a:extLst>
          </p:cNvPr>
          <p:cNvSpPr>
            <a:spLocks noGrp="1"/>
          </p:cNvSpPr>
          <p:nvPr>
            <p:ph type="ftr" sz="quarter" idx="11"/>
          </p:nvPr>
        </p:nvSpPr>
        <p:spPr/>
        <p:txBody>
          <a:bodyPr/>
          <a:lstStyle/>
          <a:p>
            <a:r>
              <a:rPr lang="en-US"/>
              <a:t>Connecticut State Department of Education • March 2026</a:t>
            </a:r>
            <a:endParaRPr lang="en-US" dirty="0"/>
          </a:p>
        </p:txBody>
      </p:sp>
      <p:sp>
        <p:nvSpPr>
          <p:cNvPr id="7" name="TextBox 6">
            <a:hlinkClick r:id="rId3"/>
            <a:extLst>
              <a:ext uri="{FF2B5EF4-FFF2-40B4-BE49-F238E27FC236}">
                <a16:creationId xmlns:a16="http://schemas.microsoft.com/office/drawing/2014/main" id="{AFB59EAE-964F-55CE-B3C6-8FD32EBF4383}"/>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a:spcBef>
                <a:spcPts val="2400"/>
              </a:spcBef>
              <a:defRPr/>
            </a:pPr>
            <a:r>
              <a:rPr lang="en-US" sz="1800" b="1" dirty="0">
                <a:solidFill>
                  <a:prstClr val="black"/>
                </a:solidFill>
                <a:latin typeface="Calibri" panose="020F0502020204030204" pitchFamily="34" charset="0"/>
              </a:rPr>
              <a:t>https://portal.ct.gov/-/media/sde/nutrition/cnstaff/county_assign_summer_meals.pdf</a:t>
            </a:r>
            <a:endParaRPr lang="en-US" altLang="en-US" sz="1800" b="1" dirty="0">
              <a:solidFill>
                <a:prstClr val="black"/>
              </a:solidFill>
              <a:latin typeface="Calibri" pitchFamily="34" charset="0"/>
            </a:endParaRPr>
          </a:p>
        </p:txBody>
      </p:sp>
      <p:pic>
        <p:nvPicPr>
          <p:cNvPr id="4" name="Picture 3" descr="CSDE's County Assignments for Summer Meal">
            <a:extLst>
              <a:ext uri="{FF2B5EF4-FFF2-40B4-BE49-F238E27FC236}">
                <a16:creationId xmlns:a16="http://schemas.microsoft.com/office/drawing/2014/main" id="{54908B16-9B91-18B0-A695-1140586E2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6705" y="1339211"/>
            <a:ext cx="3475927" cy="4498258"/>
          </a:xfrm>
          <a:prstGeom prst="rect">
            <a:avLst/>
          </a:prstGeom>
        </p:spPr>
      </p:pic>
    </p:spTree>
    <p:extLst>
      <p:ext uri="{BB962C8B-B14F-4D97-AF65-F5344CB8AC3E}">
        <p14:creationId xmlns:p14="http://schemas.microsoft.com/office/powerpoint/2010/main" val="23684029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93F41-D601-D096-CE5F-27B26088D25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7914A64-DA65-D6C3-D273-5A5E483CB4BF}"/>
              </a:ext>
            </a:extLst>
          </p:cNvPr>
          <p:cNvSpPr>
            <a:spLocks noGrp="1"/>
          </p:cNvSpPr>
          <p:nvPr>
            <p:ph type="title"/>
          </p:nvPr>
        </p:nvSpPr>
        <p:spPr/>
        <p:txBody>
          <a:bodyPr/>
          <a:lstStyle/>
          <a:p>
            <a:r>
              <a:rPr lang="en-US" dirty="0"/>
              <a:t>USDA NDS</a:t>
            </a:r>
          </a:p>
        </p:txBody>
      </p:sp>
      <p:sp>
        <p:nvSpPr>
          <p:cNvPr id="14" name="Content Placeholder 13">
            <a:extLst>
              <a:ext uri="{FF2B5EF4-FFF2-40B4-BE49-F238E27FC236}">
                <a16:creationId xmlns:a16="http://schemas.microsoft.com/office/drawing/2014/main" id="{FFB893FF-F7D8-B0E5-16C4-7F9747D8895E}"/>
              </a:ext>
            </a:extLst>
          </p:cNvPr>
          <p:cNvSpPr>
            <a:spLocks noGrp="1"/>
          </p:cNvSpPr>
          <p:nvPr>
            <p:ph sz="half" idx="1"/>
          </p:nvPr>
        </p:nvSpPr>
        <p:spPr/>
        <p:txBody>
          <a:bodyPr>
            <a:noAutofit/>
          </a:bodyPr>
          <a:lstStyle/>
          <a:p>
            <a:pPr marL="0" indent="0">
              <a:buNone/>
            </a:pPr>
            <a:r>
              <a:rPr lang="en-US" sz="1600" b="1" dirty="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 </a:t>
            </a:r>
          </a:p>
          <a:p>
            <a:pPr marL="0" indent="0">
              <a:buNone/>
            </a:pPr>
            <a:r>
              <a:rPr lang="en-US" sz="1600" b="1" dirty="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p:txBody>
      </p:sp>
      <p:sp>
        <p:nvSpPr>
          <p:cNvPr id="12" name="Content Placeholder 11">
            <a:extLst>
              <a:ext uri="{FF2B5EF4-FFF2-40B4-BE49-F238E27FC236}">
                <a16:creationId xmlns:a16="http://schemas.microsoft.com/office/drawing/2014/main" id="{B6EAA783-D336-3C70-B889-FF62E232CEF0}"/>
              </a:ext>
            </a:extLst>
          </p:cNvPr>
          <p:cNvSpPr>
            <a:spLocks noGrp="1"/>
          </p:cNvSpPr>
          <p:nvPr>
            <p:ph sz="half" idx="2"/>
          </p:nvPr>
        </p:nvSpPr>
        <p:spPr/>
        <p:txBody>
          <a:bodyPr>
            <a:noAutofit/>
          </a:bodyPr>
          <a:lstStyle/>
          <a:p>
            <a:pPr marL="0" indent="0">
              <a:spcAft>
                <a:spcPts val="600"/>
              </a:spcAft>
              <a:buNone/>
            </a:pPr>
            <a:r>
              <a:rPr lang="en-US" sz="1600" b="1" dirty="0"/>
              <a:t>To file a program discrimination complaint, a Complainant should complete a Form AD-3027, USDA Program Discrimination Complaint Form which can be obtained online at: </a:t>
            </a:r>
            <a:r>
              <a:rPr lang="en-US" sz="1600" b="1" dirty="0">
                <a:solidFill>
                  <a:schemeClr val="accent1">
                    <a:lumMod val="20000"/>
                    <a:lumOff val="80000"/>
                  </a:schemeClr>
                </a:solidFill>
              </a:rPr>
              <a:t>https://www.usda.gov/sites/default/files/documents/ad-3027.pdf</a:t>
            </a:r>
            <a:r>
              <a:rPr lang="en-US" sz="1600" b="1" dirty="0"/>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690563" indent="-346075">
              <a:spcBef>
                <a:spcPts val="1200"/>
              </a:spcBef>
              <a:buNone/>
            </a:pPr>
            <a:r>
              <a:rPr lang="en-US" sz="1600" b="1" dirty="0"/>
              <a:t>1.    mail: U.S. Department of Agriculture </a:t>
            </a:r>
          </a:p>
          <a:p>
            <a:pPr marL="690563" indent="-346075">
              <a:spcBef>
                <a:spcPts val="0"/>
              </a:spcBef>
              <a:buNone/>
            </a:pPr>
            <a:r>
              <a:rPr lang="en-US" sz="1600" b="1" dirty="0"/>
              <a:t>        Office of the Assistant Secretary for Civil Rights </a:t>
            </a:r>
          </a:p>
          <a:p>
            <a:pPr marL="690563" indent="-346075">
              <a:spcBef>
                <a:spcPts val="0"/>
              </a:spcBef>
              <a:buNone/>
            </a:pPr>
            <a:r>
              <a:rPr lang="en-US" sz="1600" b="1" dirty="0"/>
              <a:t>        1400 Independence Avenue, SW </a:t>
            </a:r>
          </a:p>
          <a:p>
            <a:pPr marL="690563" indent="-346075">
              <a:spcBef>
                <a:spcPts val="0"/>
              </a:spcBef>
              <a:buNone/>
            </a:pPr>
            <a:r>
              <a:rPr lang="en-US" sz="1600" b="1" dirty="0"/>
              <a:t>        Washington, D.C. 20250-9410;</a:t>
            </a:r>
          </a:p>
          <a:p>
            <a:pPr marL="690563" indent="-346075">
              <a:spcBef>
                <a:spcPts val="0"/>
              </a:spcBef>
              <a:buNone/>
            </a:pPr>
            <a:r>
              <a:rPr lang="en-US" sz="1600" b="1" dirty="0"/>
              <a:t>2.    fax: (833) 256-1665 or (202) 690-7442; or</a:t>
            </a:r>
          </a:p>
          <a:p>
            <a:pPr marL="690563" indent="-346075">
              <a:spcBef>
                <a:spcPts val="0"/>
              </a:spcBef>
              <a:buNone/>
            </a:pPr>
            <a:r>
              <a:rPr lang="en-US" sz="1600" b="1" dirty="0"/>
              <a:t>3.    email: </a:t>
            </a:r>
            <a:r>
              <a:rPr lang="en-US" sz="1600" b="1" dirty="0">
                <a:solidFill>
                  <a:schemeClr val="accent1">
                    <a:lumMod val="20000"/>
                    <a:lumOff val="80000"/>
                  </a:schemeClr>
                </a:solidFill>
              </a:rPr>
              <a:t>program.intake@usda.gov</a:t>
            </a:r>
            <a:r>
              <a:rPr lang="en-US" sz="1600" b="1" dirty="0"/>
              <a:t>. </a:t>
            </a:r>
          </a:p>
          <a:p>
            <a:pPr marL="0" indent="0">
              <a:buNone/>
            </a:pPr>
            <a:r>
              <a:rPr lang="en-US" sz="1600" b="1" dirty="0"/>
              <a:t>This institution is an equal opportunity provider.</a:t>
            </a:r>
          </a:p>
          <a:p>
            <a:endParaRPr lang="en-US" dirty="0"/>
          </a:p>
        </p:txBody>
      </p:sp>
      <p:sp>
        <p:nvSpPr>
          <p:cNvPr id="15" name="Rectangle 14">
            <a:hlinkClick r:id="rId3"/>
            <a:extLst>
              <a:ext uri="{FF2B5EF4-FFF2-40B4-BE49-F238E27FC236}">
                <a16:creationId xmlns:a16="http://schemas.microsoft.com/office/drawing/2014/main" id="{AB5FE4D5-3C90-6841-21CB-E59F101A55CF}"/>
              </a:ext>
              <a:ext uri="{C183D7F6-B498-43B3-948B-1728B52AA6E4}">
                <adec:decorative xmlns:adec="http://schemas.microsoft.com/office/drawing/2017/decorative" val="1"/>
              </a:ext>
            </a:extLst>
          </p:cNvPr>
          <p:cNvSpPr/>
          <p:nvPr/>
        </p:nvSpPr>
        <p:spPr>
          <a:xfrm>
            <a:off x="5471474" y="1876425"/>
            <a:ext cx="5882326"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4"/>
            <a:extLst>
              <a:ext uri="{FF2B5EF4-FFF2-40B4-BE49-F238E27FC236}">
                <a16:creationId xmlns:a16="http://schemas.microsoft.com/office/drawing/2014/main" id="{DDE9D188-FC15-BF1D-18DC-B8DC3D6E3A0E}"/>
              </a:ext>
              <a:ext uri="{C183D7F6-B498-43B3-948B-1728B52AA6E4}">
                <adec:decorative xmlns:adec="http://schemas.microsoft.com/office/drawing/2017/decorative" val="1"/>
              </a:ext>
            </a:extLst>
          </p:cNvPr>
          <p:cNvSpPr/>
          <p:nvPr/>
        </p:nvSpPr>
        <p:spPr>
          <a:xfrm>
            <a:off x="6555461" y="5310627"/>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DFB2C11B-7381-2CA5-78A4-134B45D5F538}"/>
              </a:ext>
            </a:extLst>
          </p:cNvPr>
          <p:cNvSpPr>
            <a:spLocks noGrp="1"/>
          </p:cNvSpPr>
          <p:nvPr>
            <p:ph type="ftr" sz="quarter" idx="11"/>
          </p:nvPr>
        </p:nvSpPr>
        <p:spPr/>
        <p:txBody>
          <a:bodyPr/>
          <a:lstStyle/>
          <a:p>
            <a:r>
              <a:rPr lang="en-US"/>
              <a:t>Connecticut State Department of Education • March 2026</a:t>
            </a:r>
            <a:endParaRPr lang="en-US" dirty="0"/>
          </a:p>
        </p:txBody>
      </p:sp>
    </p:spTree>
    <p:extLst>
      <p:ext uri="{BB962C8B-B14F-4D97-AF65-F5344CB8AC3E}">
        <p14:creationId xmlns:p14="http://schemas.microsoft.com/office/powerpoint/2010/main" val="35001052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C8647-BF13-0DBF-63DE-F53D7868720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E1DB090-B72C-8EE8-4A3A-0B98F75CB2E3}"/>
              </a:ext>
            </a:extLst>
          </p:cNvPr>
          <p:cNvSpPr>
            <a:spLocks noGrp="1"/>
          </p:cNvSpPr>
          <p:nvPr>
            <p:ph type="title"/>
          </p:nvPr>
        </p:nvSpPr>
        <p:spPr/>
        <p:txBody>
          <a:bodyPr/>
          <a:lstStyle/>
          <a:p>
            <a:r>
              <a:rPr lang="en-US" dirty="0"/>
              <a:t>CSDE NDS</a:t>
            </a:r>
          </a:p>
        </p:txBody>
      </p:sp>
      <p:sp>
        <p:nvSpPr>
          <p:cNvPr id="2" name="Content Placeholder 1">
            <a:extLst>
              <a:ext uri="{FF2B5EF4-FFF2-40B4-BE49-F238E27FC236}">
                <a16:creationId xmlns:a16="http://schemas.microsoft.com/office/drawing/2014/main" id="{1F16F742-C545-AC7A-42DB-E8278BDF104F}"/>
              </a:ext>
            </a:extLst>
          </p:cNvPr>
          <p:cNvSpPr>
            <a:spLocks noGrp="1"/>
          </p:cNvSpPr>
          <p:nvPr>
            <p:ph idx="1"/>
          </p:nvPr>
        </p:nvSpPr>
        <p:spPr/>
        <p:txBody>
          <a:bodyPr/>
          <a:lstStyle/>
          <a:p>
            <a:r>
              <a:rPr lang="en-US" b="1" dirty="0"/>
              <a:t>The Connecticut State Department of Education is committed to a policy of equal opportunity/affirmative action for all qualified persons. The Connecticut Department of Education does not discriminate in any employment practice, education program, or educational activity on the basis of race; color; religious creed; age; sex; pregnancy; sexual orientation; workplace hazards to reproductive systems, gender identity or expression; marital status; national origin; ancestry; retaliation for previously opposed discrimination or coercion, intellectual disability; genetic information; learning disability; physical disability (including, but not limited to, blindness); mental disability (past/present history thereof); military or veteran status; status as a victim of domestic violence; or criminal record in state employment, unless there is a bona fide occupational qualification excluding persons in any of the aforementioned protected classes. Inquiries regarding the Connecticut State Department of Education’s nondiscrimination policies should be directed to: Attorney Louis Todisco, Connecticut State Department of Education, by mail 450 Columbus Boulevard, Hartford, CT 06103-1841; or by telephone 860-713-6594; or by email </a:t>
            </a:r>
            <a:r>
              <a:rPr lang="en-US" b="1" dirty="0">
                <a:solidFill>
                  <a:schemeClr val="accent1">
                    <a:lumMod val="20000"/>
                    <a:lumOff val="80000"/>
                  </a:schemeClr>
                </a:solidFill>
              </a:rPr>
              <a:t>louis.todisco@ct.gov</a:t>
            </a:r>
            <a:r>
              <a:rPr lang="en-US" b="1" dirty="0"/>
              <a:t>. </a:t>
            </a:r>
          </a:p>
        </p:txBody>
      </p:sp>
      <p:sp>
        <p:nvSpPr>
          <p:cNvPr id="3" name="Footer Placeholder 2">
            <a:extLst>
              <a:ext uri="{FF2B5EF4-FFF2-40B4-BE49-F238E27FC236}">
                <a16:creationId xmlns:a16="http://schemas.microsoft.com/office/drawing/2014/main" id="{D8F1C4E3-74EB-0FB3-2D9E-20DBBE8BF1BF}"/>
              </a:ext>
            </a:extLst>
          </p:cNvPr>
          <p:cNvSpPr>
            <a:spLocks noGrp="1"/>
          </p:cNvSpPr>
          <p:nvPr>
            <p:ph type="ftr" sz="quarter" idx="11"/>
          </p:nvPr>
        </p:nvSpPr>
        <p:spPr/>
        <p:txBody>
          <a:bodyPr/>
          <a:lstStyle/>
          <a:p>
            <a:r>
              <a:rPr lang="en-US"/>
              <a:t>Connecticut State Department of Education • March 2026</a:t>
            </a:r>
            <a:endParaRPr lang="en-US" dirty="0"/>
          </a:p>
        </p:txBody>
      </p:sp>
      <p:sp>
        <p:nvSpPr>
          <p:cNvPr id="15" name="Rectangle 14">
            <a:hlinkClick r:id="rId3"/>
            <a:extLst>
              <a:ext uri="{FF2B5EF4-FFF2-40B4-BE49-F238E27FC236}">
                <a16:creationId xmlns:a16="http://schemas.microsoft.com/office/drawing/2014/main" id="{8ED16F60-1C5D-7C14-B146-F5B8EABBAA83}"/>
              </a:ext>
              <a:ext uri="{C183D7F6-B498-43B3-948B-1728B52AA6E4}">
                <adec:decorative xmlns:adec="http://schemas.microsoft.com/office/drawing/2017/decorative" val="1"/>
              </a:ext>
            </a:extLst>
          </p:cNvPr>
          <p:cNvSpPr/>
          <p:nvPr/>
        </p:nvSpPr>
        <p:spPr>
          <a:xfrm>
            <a:off x="5498186" y="1838325"/>
            <a:ext cx="5882326"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4"/>
            <a:extLst>
              <a:ext uri="{FF2B5EF4-FFF2-40B4-BE49-F238E27FC236}">
                <a16:creationId xmlns:a16="http://schemas.microsoft.com/office/drawing/2014/main" id="{B33E034C-5D9D-4835-7D92-5D447965D76A}"/>
              </a:ext>
              <a:ext uri="{C183D7F6-B498-43B3-948B-1728B52AA6E4}">
                <adec:decorative xmlns:adec="http://schemas.microsoft.com/office/drawing/2017/decorative" val="1"/>
              </a:ext>
            </a:extLst>
          </p:cNvPr>
          <p:cNvSpPr/>
          <p:nvPr/>
        </p:nvSpPr>
        <p:spPr>
          <a:xfrm>
            <a:off x="6517361" y="5263002"/>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5"/>
            <a:extLst>
              <a:ext uri="{FF2B5EF4-FFF2-40B4-BE49-F238E27FC236}">
                <a16:creationId xmlns:a16="http://schemas.microsoft.com/office/drawing/2014/main" id="{88EE35AF-ACD6-E653-B593-F59ADD68B74F}"/>
              </a:ext>
              <a:ext uri="{C183D7F6-B498-43B3-948B-1728B52AA6E4}">
                <adec:decorative xmlns:adec="http://schemas.microsoft.com/office/drawing/2017/decorative" val="1"/>
              </a:ext>
            </a:extLst>
          </p:cNvPr>
          <p:cNvSpPr/>
          <p:nvPr/>
        </p:nvSpPr>
        <p:spPr>
          <a:xfrm>
            <a:off x="811488" y="5271842"/>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0656"/>
      </p:ext>
    </p:extLst>
  </p:cSld>
  <p:clrMapOvr>
    <a:masterClrMapping/>
  </p:clrMapOvr>
</p:sld>
</file>

<file path=ppt/theme/theme1.xml><?xml version="1.0" encoding="utf-8"?>
<a:theme xmlns:a="http://schemas.openxmlformats.org/drawingml/2006/main" name="Office Theme">
  <a:themeElements>
    <a:clrScheme name="Custom 32">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A6C9EB"/>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690</TotalTime>
  <Words>5370</Words>
  <Application>Microsoft Office PowerPoint</Application>
  <PresentationFormat>Widescreen</PresentationFormat>
  <Paragraphs>522</Paragraphs>
  <Slides>97</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97</vt:i4>
      </vt:variant>
    </vt:vector>
  </HeadingPairs>
  <TitlesOfParts>
    <vt:vector size="102" baseType="lpstr">
      <vt:lpstr>Aptos</vt:lpstr>
      <vt:lpstr>Arial</vt:lpstr>
      <vt:lpstr>Calibri</vt:lpstr>
      <vt:lpstr>Wingdings</vt:lpstr>
      <vt:lpstr>Office Theme</vt:lpstr>
      <vt:lpstr>Civil Rights</vt:lpstr>
      <vt:lpstr>Disclaimer</vt:lpstr>
      <vt:lpstr>Topics</vt:lpstr>
      <vt:lpstr>Civil Rights Overview</vt:lpstr>
      <vt:lpstr>Civil Rights Legislation</vt:lpstr>
      <vt:lpstr>Civil Rights Program Authorities</vt:lpstr>
      <vt:lpstr>Civil Rights Program Authorities, continued</vt:lpstr>
      <vt:lpstr>USDA Civil Rights Policy</vt:lpstr>
      <vt:lpstr>FNS Instruction 113-1 Applies To</vt:lpstr>
      <vt:lpstr>Purpose of Civil Rights</vt:lpstr>
      <vt:lpstr>Civil Rights Goals</vt:lpstr>
      <vt:lpstr>Protected Classes</vt:lpstr>
      <vt:lpstr>USDA Protected Classes</vt:lpstr>
      <vt:lpstr>CSDE Protected Classes Include All Federal Plus</vt:lpstr>
      <vt:lpstr>Definition of Discrimination </vt:lpstr>
      <vt:lpstr>Assurances</vt:lpstr>
      <vt:lpstr>Written Assurance Required</vt:lpstr>
      <vt:lpstr>Agreements Between Local and State Agencies</vt:lpstr>
      <vt:lpstr>Retailer/Vendor Agreements and Contracts</vt:lpstr>
      <vt:lpstr>Contacts, MOU, and MOA</vt:lpstr>
      <vt:lpstr>Contacts, MOU, and MOA, continued</vt:lpstr>
      <vt:lpstr>Civil Rights Assurance Statement</vt:lpstr>
      <vt:lpstr>Public Notification</vt:lpstr>
      <vt:lpstr>Public Notification Requirement</vt:lpstr>
      <vt:lpstr>Examples of Public Notification Methods</vt:lpstr>
      <vt:lpstr>Public Notification for Disabilities and LEP</vt:lpstr>
      <vt:lpstr>Equal Opportunity in Photos and Graphics  </vt:lpstr>
      <vt:lpstr>Include Required Nondiscrimination Statement</vt:lpstr>
      <vt:lpstr>And Justice for All” (AJFA) Poster</vt:lpstr>
      <vt:lpstr>AJFA Poster Form AD-475-A </vt:lpstr>
      <vt:lpstr>AJFA Poster for Summer 2025</vt:lpstr>
      <vt:lpstr>USDA Nondiscrimination Statement</vt:lpstr>
      <vt:lpstr>USDA Nondiscrimination Statement (NDS)</vt:lpstr>
      <vt:lpstr>Where USDA NDS Statement is Required</vt:lpstr>
      <vt:lpstr>When Short USDA NDS is Allowed </vt:lpstr>
      <vt:lpstr>USDA NDS is Required for Vital Documents </vt:lpstr>
      <vt:lpstr>Webpages with Information About CNPs</vt:lpstr>
      <vt:lpstr>Data Collection</vt:lpstr>
      <vt:lpstr>Data Collection Requirements</vt:lpstr>
      <vt:lpstr>Visual Observation and Identification Not Allowed</vt:lpstr>
      <vt:lpstr>Two Required Data Collection Forms</vt:lpstr>
      <vt:lpstr>SFSP Civil Rights Beneficiary Data Determination Form</vt:lpstr>
      <vt:lpstr>Summary Form for SFSP Civil Rights Beneficiary Data Collection</vt:lpstr>
      <vt:lpstr>Maintaining Data</vt:lpstr>
      <vt:lpstr>Records Retention Requirements for the Summer Food Service Food Program</vt:lpstr>
      <vt:lpstr>Data Use</vt:lpstr>
      <vt:lpstr>Complaint Procedures</vt:lpstr>
      <vt:lpstr>Right to File a Complaint </vt:lpstr>
      <vt:lpstr>Written Complaint Procedure Required</vt:lpstr>
      <vt:lpstr>Providing Procedures to Complainant</vt:lpstr>
      <vt:lpstr>Where to Submit Complaints</vt:lpstr>
      <vt:lpstr>Filing Complaints</vt:lpstr>
      <vt:lpstr>Filing Complaints, continued</vt:lpstr>
      <vt:lpstr>Verbal Complaints</vt:lpstr>
      <vt:lpstr>USDA Discrimination Complaint Form: English</vt:lpstr>
      <vt:lpstr>USDA Discrimination Complaint Form: Spanish</vt:lpstr>
      <vt:lpstr>Language Assistance</vt:lpstr>
      <vt:lpstr>Limited English Proficiency (LEP)</vt:lpstr>
      <vt:lpstr>Reasonable Steps to Ensure Meaningful Access </vt:lpstr>
      <vt:lpstr>Factors Determining What Constitutes “Reasonable Steps”</vt:lpstr>
      <vt:lpstr>Meaningful Access</vt:lpstr>
      <vt:lpstr>Providing Language Assistance</vt:lpstr>
      <vt:lpstr>Provide Documents/Services in Predominant Languages </vt:lpstr>
      <vt:lpstr>LEP Taglines</vt:lpstr>
      <vt:lpstr>Top Six Languages Spoken in Connecticut Schools</vt:lpstr>
      <vt:lpstr>Taglines and Providing Meaningful Access to the Child Nutrition Programs</vt:lpstr>
      <vt:lpstr>LEP Accessibility for District Websites</vt:lpstr>
      <vt:lpstr>Website LEP Examples</vt:lpstr>
      <vt:lpstr>Website LEP Examples: Answer</vt:lpstr>
      <vt:lpstr>English Learner/ Multilingual Learner (EL/ML) </vt:lpstr>
      <vt:lpstr>Federal LEP Website</vt:lpstr>
      <vt:lpstr>Accommodations</vt:lpstr>
      <vt:lpstr>Laws Prohibit Disability Discrimination</vt:lpstr>
      <vt:lpstr>Definition of Person with a Disability</vt:lpstr>
      <vt:lpstr>Sponsors Must Ensure Accessibility</vt:lpstr>
      <vt:lpstr>Examples of Accommodations</vt:lpstr>
      <vt:lpstr>Guidance for Meal Modifications in the Summer Food Service Program </vt:lpstr>
      <vt:lpstr>USDA Memo CACFP 14-2017 and SFSP 10-2017:  Modifications to Accommodate Disabilities in the Child and Adult Care Food Program and Summer Food Service Program</vt:lpstr>
      <vt:lpstr>Meal Patterns section of SFSP Webpage</vt:lpstr>
      <vt:lpstr>Customer Service</vt:lpstr>
      <vt:lpstr>Importance of Customer Service</vt:lpstr>
      <vt:lpstr>Tips for Customer Service</vt:lpstr>
      <vt:lpstr>Conflict Resolution</vt:lpstr>
      <vt:lpstr>Conflict Resolution Requirements</vt:lpstr>
      <vt:lpstr>Complaint Processing Procedures and Timelines</vt:lpstr>
      <vt:lpstr>Required Training</vt:lpstr>
      <vt:lpstr>Required Annual Civil Rights Training</vt:lpstr>
      <vt:lpstr>Required Training Topics</vt:lpstr>
      <vt:lpstr>CSDE Training Resource</vt:lpstr>
      <vt:lpstr>Document Staff Training</vt:lpstr>
      <vt:lpstr>Resources </vt:lpstr>
      <vt:lpstr>Civil Rights Requirements for the Summer Food Service Program (SFSP)</vt:lpstr>
      <vt:lpstr>Civil Rights for Child Nutrition Programs</vt:lpstr>
      <vt:lpstr>Questions</vt:lpstr>
      <vt:lpstr>Contact Information for CSDE’s Summer Meals Staff </vt:lpstr>
      <vt:lpstr>USDA NDS</vt:lpstr>
      <vt:lpstr>CSDE 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 Your Responsibilities in the _x000b_Summer Meal Programs</dc:title>
  <dc:creator>Fiore, Susan</dc:creator>
  <cp:lastModifiedBy>Fiore, Susan</cp:lastModifiedBy>
  <cp:revision>40</cp:revision>
  <dcterms:created xsi:type="dcterms:W3CDTF">2025-05-09T16:55:02Z</dcterms:created>
  <dcterms:modified xsi:type="dcterms:W3CDTF">2026-03-18T19:37:51Z</dcterms:modified>
</cp:coreProperties>
</file>