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handoutMasterIdLst>
    <p:handoutMasterId r:id="rId104"/>
  </p:handoutMasterIdLst>
  <p:sldIdLst>
    <p:sldId id="256" r:id="rId2"/>
    <p:sldId id="258" r:id="rId3"/>
    <p:sldId id="259" r:id="rId4"/>
    <p:sldId id="260" r:id="rId5"/>
    <p:sldId id="261" r:id="rId6"/>
    <p:sldId id="262" r:id="rId7"/>
    <p:sldId id="263" r:id="rId8"/>
    <p:sldId id="352" r:id="rId9"/>
    <p:sldId id="265" r:id="rId10"/>
    <p:sldId id="266" r:id="rId11"/>
    <p:sldId id="267" r:id="rId12"/>
    <p:sldId id="268" r:id="rId13"/>
    <p:sldId id="368" r:id="rId14"/>
    <p:sldId id="271" r:id="rId15"/>
    <p:sldId id="272" r:id="rId16"/>
    <p:sldId id="273" r:id="rId17"/>
    <p:sldId id="274" r:id="rId18"/>
    <p:sldId id="275" r:id="rId19"/>
    <p:sldId id="276" r:id="rId20"/>
    <p:sldId id="353" r:id="rId21"/>
    <p:sldId id="277" r:id="rId22"/>
    <p:sldId id="369" r:id="rId23"/>
    <p:sldId id="370" r:id="rId24"/>
    <p:sldId id="281" r:id="rId25"/>
    <p:sldId id="282" r:id="rId26"/>
    <p:sldId id="371" r:id="rId27"/>
    <p:sldId id="359" r:id="rId28"/>
    <p:sldId id="283" r:id="rId29"/>
    <p:sldId id="284" r:id="rId30"/>
    <p:sldId id="285" r:id="rId31"/>
    <p:sldId id="286" r:id="rId32"/>
    <p:sldId id="288" r:id="rId33"/>
    <p:sldId id="287" r:id="rId34"/>
    <p:sldId id="289" r:id="rId35"/>
    <p:sldId id="291" r:id="rId36"/>
    <p:sldId id="292" r:id="rId37"/>
    <p:sldId id="379" r:id="rId38"/>
    <p:sldId id="378" r:id="rId39"/>
    <p:sldId id="293" r:id="rId40"/>
    <p:sldId id="295" r:id="rId41"/>
    <p:sldId id="382" r:id="rId42"/>
    <p:sldId id="299" r:id="rId43"/>
    <p:sldId id="380" r:id="rId44"/>
    <p:sldId id="296" r:id="rId45"/>
    <p:sldId id="298" r:id="rId46"/>
    <p:sldId id="297" r:id="rId47"/>
    <p:sldId id="381" r:id="rId48"/>
    <p:sldId id="300" r:id="rId49"/>
    <p:sldId id="301" r:id="rId50"/>
    <p:sldId id="302" r:id="rId51"/>
    <p:sldId id="303" r:id="rId52"/>
    <p:sldId id="372" r:id="rId53"/>
    <p:sldId id="304" r:id="rId54"/>
    <p:sldId id="305" r:id="rId55"/>
    <p:sldId id="306" r:id="rId56"/>
    <p:sldId id="307" r:id="rId57"/>
    <p:sldId id="373" r:id="rId58"/>
    <p:sldId id="363" r:id="rId59"/>
    <p:sldId id="364" r:id="rId60"/>
    <p:sldId id="309" r:id="rId61"/>
    <p:sldId id="310" r:id="rId62"/>
    <p:sldId id="311" r:id="rId63"/>
    <p:sldId id="312" r:id="rId64"/>
    <p:sldId id="313" r:id="rId65"/>
    <p:sldId id="314" r:id="rId66"/>
    <p:sldId id="315" r:id="rId67"/>
    <p:sldId id="316" r:id="rId68"/>
    <p:sldId id="318" r:id="rId69"/>
    <p:sldId id="317" r:id="rId70"/>
    <p:sldId id="319" r:id="rId71"/>
    <p:sldId id="374" r:id="rId72"/>
    <p:sldId id="383" r:id="rId73"/>
    <p:sldId id="322" r:id="rId74"/>
    <p:sldId id="324" r:id="rId75"/>
    <p:sldId id="325" r:id="rId76"/>
    <p:sldId id="326" r:id="rId77"/>
    <p:sldId id="327" r:id="rId78"/>
    <p:sldId id="328" r:id="rId79"/>
    <p:sldId id="329" r:id="rId80"/>
    <p:sldId id="330" r:id="rId81"/>
    <p:sldId id="331" r:id="rId82"/>
    <p:sldId id="332" r:id="rId83"/>
    <p:sldId id="376" r:id="rId84"/>
    <p:sldId id="333" r:id="rId85"/>
    <p:sldId id="334" r:id="rId86"/>
    <p:sldId id="377" r:id="rId87"/>
    <p:sldId id="335" r:id="rId88"/>
    <p:sldId id="337" r:id="rId89"/>
    <p:sldId id="338" r:id="rId90"/>
    <p:sldId id="339" r:id="rId91"/>
    <p:sldId id="340" r:id="rId92"/>
    <p:sldId id="341" r:id="rId93"/>
    <p:sldId id="343" r:id="rId94"/>
    <p:sldId id="344" r:id="rId95"/>
    <p:sldId id="345" r:id="rId96"/>
    <p:sldId id="346" r:id="rId97"/>
    <p:sldId id="347" r:id="rId98"/>
    <p:sldId id="348" r:id="rId99"/>
    <p:sldId id="349" r:id="rId100"/>
    <p:sldId id="350" r:id="rId101"/>
    <p:sldId id="351"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D9DB1F7-7D9A-43BA-85BE-16A9D61A45DB}">
          <p14:sldIdLst>
            <p14:sldId id="256"/>
            <p14:sldId id="258"/>
            <p14:sldId id="259"/>
          </p14:sldIdLst>
        </p14:section>
        <p14:section name="Civil Rights Overview" id="{FE804E26-684D-48C4-987E-2105526BB1EF}">
          <p14:sldIdLst>
            <p14:sldId id="260"/>
            <p14:sldId id="261"/>
            <p14:sldId id="262"/>
            <p14:sldId id="263"/>
            <p14:sldId id="352"/>
            <p14:sldId id="265"/>
            <p14:sldId id="266"/>
          </p14:sldIdLst>
        </p14:section>
        <p14:section name="Protected Classes" id="{0428424E-F089-4F58-A0B0-6C6BB7980D6D}">
          <p14:sldIdLst>
            <p14:sldId id="267"/>
            <p14:sldId id="268"/>
            <p14:sldId id="368"/>
            <p14:sldId id="271"/>
          </p14:sldIdLst>
        </p14:section>
        <p14:section name="Assurances" id="{849A9776-0AF7-4729-A251-A34819CABD06}">
          <p14:sldIdLst>
            <p14:sldId id="272"/>
            <p14:sldId id="273"/>
            <p14:sldId id="274"/>
            <p14:sldId id="275"/>
            <p14:sldId id="276"/>
            <p14:sldId id="353"/>
          </p14:sldIdLst>
        </p14:section>
        <p14:section name="Public Notification" id="{82B6BB18-7D1D-47EE-BC9E-07192D07D8A9}">
          <p14:sldIdLst>
            <p14:sldId id="277"/>
            <p14:sldId id="369"/>
            <p14:sldId id="370"/>
            <p14:sldId id="281"/>
            <p14:sldId id="282"/>
            <p14:sldId id="371"/>
          </p14:sldIdLst>
        </p14:section>
        <p14:section name="And Justice for All” (AJFA) Poster" id="{61F9F4DB-40C7-4521-82E9-29E35DD3A333}">
          <p14:sldIdLst>
            <p14:sldId id="359"/>
            <p14:sldId id="283"/>
          </p14:sldIdLst>
        </p14:section>
        <p14:section name="USDA Nondiscrimination Statement (NDS)" id="{0C165B19-50F0-458D-9C7F-D292EFC717B5}">
          <p14:sldIdLst>
            <p14:sldId id="284"/>
            <p14:sldId id="285"/>
            <p14:sldId id="286"/>
            <p14:sldId id="288"/>
            <p14:sldId id="287"/>
            <p14:sldId id="289"/>
          </p14:sldIdLst>
        </p14:section>
        <p14:section name="Data Collection" id="{E2A5F5C2-A6E5-4868-A6EA-F7B70C825220}">
          <p14:sldIdLst>
            <p14:sldId id="291"/>
            <p14:sldId id="292"/>
            <p14:sldId id="379"/>
            <p14:sldId id="378"/>
            <p14:sldId id="293"/>
            <p14:sldId id="295"/>
            <p14:sldId id="382"/>
            <p14:sldId id="299"/>
            <p14:sldId id="380"/>
            <p14:sldId id="296"/>
            <p14:sldId id="298"/>
            <p14:sldId id="297"/>
            <p14:sldId id="381"/>
            <p14:sldId id="300"/>
          </p14:sldIdLst>
        </p14:section>
        <p14:section name="Complaint Procedures" id="{6F3C643E-6E16-4E0B-86F5-A401E403DEB1}">
          <p14:sldIdLst>
            <p14:sldId id="301"/>
            <p14:sldId id="302"/>
            <p14:sldId id="303"/>
            <p14:sldId id="372"/>
            <p14:sldId id="304"/>
            <p14:sldId id="305"/>
            <p14:sldId id="306"/>
            <p14:sldId id="307"/>
            <p14:sldId id="373"/>
            <p14:sldId id="363"/>
            <p14:sldId id="364"/>
          </p14:sldIdLst>
        </p14:section>
        <p14:section name="Language Assistance" id="{BEC8F421-77FF-4DEC-B3EB-58DC27249BEB}">
          <p14:sldIdLst>
            <p14:sldId id="309"/>
            <p14:sldId id="310"/>
            <p14:sldId id="311"/>
            <p14:sldId id="312"/>
            <p14:sldId id="313"/>
            <p14:sldId id="314"/>
            <p14:sldId id="315"/>
            <p14:sldId id="316"/>
            <p14:sldId id="318"/>
            <p14:sldId id="317"/>
            <p14:sldId id="319"/>
            <p14:sldId id="374"/>
            <p14:sldId id="383"/>
            <p14:sldId id="322"/>
          </p14:sldIdLst>
        </p14:section>
        <p14:section name="Accommodations" id="{FDF12D11-B749-4E04-AD33-5AFFE66BD058}">
          <p14:sldIdLst>
            <p14:sldId id="324"/>
            <p14:sldId id="325"/>
            <p14:sldId id="326"/>
            <p14:sldId id="327"/>
            <p14:sldId id="328"/>
            <p14:sldId id="329"/>
            <p14:sldId id="330"/>
          </p14:sldIdLst>
        </p14:section>
        <p14:section name="Customer Service" id="{02F3D42D-0467-480F-BED7-735B4E487A33}">
          <p14:sldIdLst>
            <p14:sldId id="331"/>
            <p14:sldId id="332"/>
            <p14:sldId id="376"/>
          </p14:sldIdLst>
        </p14:section>
        <p14:section name="Conflict Resolution" id="{2992E5B4-C4FA-4C6A-BBEA-B1FCFE938F68}">
          <p14:sldIdLst>
            <p14:sldId id="333"/>
            <p14:sldId id="334"/>
          </p14:sldIdLst>
        </p14:section>
        <p14:section name="Evaluation of Civil Rights Compliance" id="{982B8A2C-E509-4380-AA4D-59163B87387D}">
          <p14:sldIdLst>
            <p14:sldId id="377"/>
            <p14:sldId id="335"/>
            <p14:sldId id="337"/>
            <p14:sldId id="338"/>
            <p14:sldId id="339"/>
            <p14:sldId id="340"/>
          </p14:sldIdLst>
        </p14:section>
        <p14:section name="Required Training" id="{EC37DEEC-34FD-4FD2-80F1-525B29FC1DF6}">
          <p14:sldIdLst>
            <p14:sldId id="341"/>
            <p14:sldId id="343"/>
            <p14:sldId id="344"/>
            <p14:sldId id="345"/>
            <p14:sldId id="346"/>
            <p14:sldId id="347"/>
            <p14:sldId id="348"/>
          </p14:sldIdLst>
        </p14:section>
        <p14:section name="Questions" id="{101C67DB-2B3B-4314-BECA-0028CD2C3777}">
          <p14:sldIdLst>
            <p14:sldId id="349"/>
            <p14:sldId id="350"/>
            <p14:sldId id="35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EE4919-DA13-0127-3EB5-E86AAEA95E0E}" name="Alston, Susan" initials="SA" userId="S::Susan.Alston@ct.gov::b300d3ab-a837-4e9d-ae38-edda1f503111" providerId="AD"/>
  <p188:author id="{39AA0948-A82F-7D44-7801-CBDD79C96989}" name="Amponsah, Bernice" initials="BA" userId="S::Bernice.Amponsah@ct.gov::9284d826-17ec-46fe-a3f8-c45e78ddc0d7" providerId="AD"/>
  <p188:author id="{C68357D7-D66E-F7C4-C015-A2D3C325CDFB}" name="Fiore, Susan" initials="SF" userId="S::Susan.Fiore@ct.gov::c9e6761f-4747-4656-90dc-bf3e161722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1E5F5"/>
    <a:srgbClr val="A6CAEC"/>
    <a:srgbClr val="FFE38B"/>
    <a:srgbClr val="86002D"/>
    <a:srgbClr val="215F9A"/>
    <a:srgbClr val="990033"/>
    <a:srgbClr val="163E64"/>
    <a:srgbClr val="0000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73" autoAdjust="0"/>
  </p:normalViewPr>
  <p:slideViewPr>
    <p:cSldViewPr snapToGrid="0">
      <p:cViewPr varScale="1">
        <p:scale>
          <a:sx n="100" d="100"/>
          <a:sy n="100" d="100"/>
        </p:scale>
        <p:origin x="96" y="10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8/10/relationships/authors" Targe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8A8E27-C0EB-4D60-EB25-BC024B6BD4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Civil Rights: Your Responsibilities in the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Child and Adult Care Food Program (CACFP)</a:t>
            </a:r>
            <a:endParaRPr lang="en-US" dirty="0"/>
          </a:p>
        </p:txBody>
      </p:sp>
      <p:sp>
        <p:nvSpPr>
          <p:cNvPr id="3" name="Date Placeholder 2">
            <a:extLst>
              <a:ext uri="{FF2B5EF4-FFF2-40B4-BE49-F238E27FC236}">
                <a16:creationId xmlns:a16="http://schemas.microsoft.com/office/drawing/2014/main" id="{EDC48E9E-621B-051A-3751-5AB93A253E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Revised May 2026</a:t>
            </a:r>
            <a:endParaRPr lang="en-US" dirty="0"/>
          </a:p>
        </p:txBody>
      </p:sp>
      <p:sp>
        <p:nvSpPr>
          <p:cNvPr id="4" name="Footer Placeholder 3">
            <a:extLst>
              <a:ext uri="{FF2B5EF4-FFF2-40B4-BE49-F238E27FC236}">
                <a16:creationId xmlns:a16="http://schemas.microsoft.com/office/drawing/2014/main" id="{F742011D-E555-4DB8-6717-3667A4FAFB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Connecticut State Department of Education</a:t>
            </a:r>
          </a:p>
          <a:p>
            <a:endParaRPr lang="en-US" dirty="0"/>
          </a:p>
        </p:txBody>
      </p:sp>
      <p:sp>
        <p:nvSpPr>
          <p:cNvPr id="5" name="Slide Number Placeholder 4">
            <a:extLst>
              <a:ext uri="{FF2B5EF4-FFF2-40B4-BE49-F238E27FC236}">
                <a16:creationId xmlns:a16="http://schemas.microsoft.com/office/drawing/2014/main" id="{EF5E8204-EDA0-B8B3-4488-31F7981B0C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FE7533-F665-4A1C-BBF9-4CACE81EACC4}" type="slidenum">
              <a:rPr lang="en-US" smtClean="0"/>
              <a:t>‹#›</a:t>
            </a:fld>
            <a:endParaRPr lang="en-US" dirty="0"/>
          </a:p>
          <a:p>
            <a:endParaRPr lang="en-US" dirty="0"/>
          </a:p>
        </p:txBody>
      </p:sp>
    </p:spTree>
    <p:extLst>
      <p:ext uri="{BB962C8B-B14F-4D97-AF65-F5344CB8AC3E}">
        <p14:creationId xmlns:p14="http://schemas.microsoft.com/office/powerpoint/2010/main" val="162325922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r>
              <a:rPr lang="en-US"/>
              <a:t>Civil Rights: Your Responsibilities in the  Child and Adult Care Food Program (CACFP)</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r>
              <a:rPr lang="en-US"/>
              <a:t>Revised May 2026</a:t>
            </a:r>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r>
              <a:rPr lang="en-US"/>
              <a:t>Connecticut State Department of Education </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9F1C586F-860A-4C44-A568-2FCA7C0BBCEF}" type="slidenum">
              <a:rPr lang="en-US" smtClean="0"/>
              <a:pPr/>
              <a:t>‹#›</a:t>
            </a:fld>
            <a:endParaRPr lang="en-US" dirty="0"/>
          </a:p>
        </p:txBody>
      </p:sp>
    </p:spTree>
    <p:extLst>
      <p:ext uri="{BB962C8B-B14F-4D97-AF65-F5344CB8AC3E}">
        <p14:creationId xmlns:p14="http://schemas.microsoft.com/office/powerpoint/2010/main" val="367841913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C586F-860A-4C44-A568-2FCA7C0BBCEF}" type="slidenum">
              <a:rPr lang="en-US" smtClean="0"/>
              <a:pPr/>
              <a:t>40</a:t>
            </a:fld>
            <a:endParaRPr lang="en-US" dirty="0"/>
          </a:p>
        </p:txBody>
      </p:sp>
      <p:sp>
        <p:nvSpPr>
          <p:cNvPr id="5" name="Date Placeholder 4">
            <a:extLst>
              <a:ext uri="{FF2B5EF4-FFF2-40B4-BE49-F238E27FC236}">
                <a16:creationId xmlns:a16="http://schemas.microsoft.com/office/drawing/2014/main" id="{CC25B5ED-7CD2-63BC-DD32-743B630A9031}"/>
              </a:ext>
            </a:extLst>
          </p:cNvPr>
          <p:cNvSpPr>
            <a:spLocks noGrp="1"/>
          </p:cNvSpPr>
          <p:nvPr>
            <p:ph type="dt" idx="1"/>
          </p:nvPr>
        </p:nvSpPr>
        <p:spPr/>
        <p:txBody>
          <a:bodyPr/>
          <a:lstStyle/>
          <a:p>
            <a:r>
              <a:rPr lang="en-US"/>
              <a:t>Revised May 2026</a:t>
            </a:r>
            <a:endParaRPr lang="en-US" dirty="0"/>
          </a:p>
        </p:txBody>
      </p:sp>
      <p:sp>
        <p:nvSpPr>
          <p:cNvPr id="6" name="Footer Placeholder 5">
            <a:extLst>
              <a:ext uri="{FF2B5EF4-FFF2-40B4-BE49-F238E27FC236}">
                <a16:creationId xmlns:a16="http://schemas.microsoft.com/office/drawing/2014/main" id="{44BBE988-EE6F-86AA-A4EB-B63A6C612EE9}"/>
              </a:ext>
            </a:extLst>
          </p:cNvPr>
          <p:cNvSpPr>
            <a:spLocks noGrp="1"/>
          </p:cNvSpPr>
          <p:nvPr>
            <p:ph type="ftr" sz="quarter" idx="4"/>
          </p:nvPr>
        </p:nvSpPr>
        <p:spPr/>
        <p:txBody>
          <a:bodyPr/>
          <a:lstStyle/>
          <a:p>
            <a:r>
              <a:rPr lang="en-US"/>
              <a:t>Connecticut State Department of Education </a:t>
            </a:r>
            <a:endParaRPr lang="en-US" dirty="0"/>
          </a:p>
        </p:txBody>
      </p:sp>
      <p:sp>
        <p:nvSpPr>
          <p:cNvPr id="7" name="Header Placeholder 6">
            <a:extLst>
              <a:ext uri="{FF2B5EF4-FFF2-40B4-BE49-F238E27FC236}">
                <a16:creationId xmlns:a16="http://schemas.microsoft.com/office/drawing/2014/main" id="{2EDC217A-2066-AD35-7C69-D7A4A377D5D8}"/>
              </a:ext>
            </a:extLst>
          </p:cNvPr>
          <p:cNvSpPr>
            <a:spLocks noGrp="1"/>
          </p:cNvSpPr>
          <p:nvPr>
            <p:ph type="hdr" sz="quarter"/>
          </p:nvPr>
        </p:nvSpPr>
        <p:spPr/>
        <p:txBody>
          <a:bodyPr/>
          <a:lstStyle/>
          <a:p>
            <a:r>
              <a:rPr lang="en-US"/>
              <a:t>Civil Rights: Your Responsibilities in the  Child and Adult Care Food Program (CACFP)</a:t>
            </a:r>
            <a:endParaRPr lang="en-US" dirty="0"/>
          </a:p>
        </p:txBody>
      </p:sp>
    </p:spTree>
    <p:extLst>
      <p:ext uri="{BB962C8B-B14F-4D97-AF65-F5344CB8AC3E}">
        <p14:creationId xmlns:p14="http://schemas.microsoft.com/office/powerpoint/2010/main" val="135186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E3382-2BDA-8354-6E14-DF5C55913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69A55-E6DF-7498-A022-58DA76CC04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C00FE-6F75-ECBC-7AAD-BF043BA59E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CF981E-9EC0-E15E-E6C8-2986EABFA30B}"/>
              </a:ext>
            </a:extLst>
          </p:cNvPr>
          <p:cNvSpPr>
            <a:spLocks noGrp="1"/>
          </p:cNvSpPr>
          <p:nvPr>
            <p:ph type="sldNum" sz="quarter" idx="5"/>
          </p:nvPr>
        </p:nvSpPr>
        <p:spPr/>
        <p:txBody>
          <a:bodyPr/>
          <a:lstStyle/>
          <a:p>
            <a:fld id="{9F1C586F-860A-4C44-A568-2FCA7C0BBCEF}" type="slidenum">
              <a:rPr lang="en-US" smtClean="0"/>
              <a:pPr/>
              <a:t>41</a:t>
            </a:fld>
            <a:endParaRPr lang="en-US" dirty="0"/>
          </a:p>
        </p:txBody>
      </p:sp>
      <p:sp>
        <p:nvSpPr>
          <p:cNvPr id="5" name="Date Placeholder 4">
            <a:extLst>
              <a:ext uri="{FF2B5EF4-FFF2-40B4-BE49-F238E27FC236}">
                <a16:creationId xmlns:a16="http://schemas.microsoft.com/office/drawing/2014/main" id="{B6ECB84D-C7B1-FDA7-4F7E-81C4454A996A}"/>
              </a:ext>
            </a:extLst>
          </p:cNvPr>
          <p:cNvSpPr>
            <a:spLocks noGrp="1"/>
          </p:cNvSpPr>
          <p:nvPr>
            <p:ph type="dt" idx="1"/>
          </p:nvPr>
        </p:nvSpPr>
        <p:spPr/>
        <p:txBody>
          <a:bodyPr/>
          <a:lstStyle/>
          <a:p>
            <a:r>
              <a:rPr lang="en-US"/>
              <a:t>Revised May 2026</a:t>
            </a:r>
            <a:endParaRPr lang="en-US" dirty="0"/>
          </a:p>
        </p:txBody>
      </p:sp>
      <p:sp>
        <p:nvSpPr>
          <p:cNvPr id="6" name="Footer Placeholder 5">
            <a:extLst>
              <a:ext uri="{FF2B5EF4-FFF2-40B4-BE49-F238E27FC236}">
                <a16:creationId xmlns:a16="http://schemas.microsoft.com/office/drawing/2014/main" id="{9753AD2C-B4DC-DEF7-55B0-FEE66AC1E6EA}"/>
              </a:ext>
            </a:extLst>
          </p:cNvPr>
          <p:cNvSpPr>
            <a:spLocks noGrp="1"/>
          </p:cNvSpPr>
          <p:nvPr>
            <p:ph type="ftr" sz="quarter" idx="4"/>
          </p:nvPr>
        </p:nvSpPr>
        <p:spPr/>
        <p:txBody>
          <a:bodyPr/>
          <a:lstStyle/>
          <a:p>
            <a:r>
              <a:rPr lang="en-US"/>
              <a:t>Connecticut State Department of Education </a:t>
            </a:r>
            <a:endParaRPr lang="en-US" dirty="0"/>
          </a:p>
        </p:txBody>
      </p:sp>
      <p:sp>
        <p:nvSpPr>
          <p:cNvPr id="7" name="Header Placeholder 6">
            <a:extLst>
              <a:ext uri="{FF2B5EF4-FFF2-40B4-BE49-F238E27FC236}">
                <a16:creationId xmlns:a16="http://schemas.microsoft.com/office/drawing/2014/main" id="{0DAC5B91-C3FC-7C1A-CD7D-17252B6239B7}"/>
              </a:ext>
            </a:extLst>
          </p:cNvPr>
          <p:cNvSpPr>
            <a:spLocks noGrp="1"/>
          </p:cNvSpPr>
          <p:nvPr>
            <p:ph type="hdr" sz="quarter"/>
          </p:nvPr>
        </p:nvSpPr>
        <p:spPr/>
        <p:txBody>
          <a:bodyPr/>
          <a:lstStyle/>
          <a:p>
            <a:r>
              <a:rPr lang="en-US"/>
              <a:t>Civil Rights: Your Responsibilities in the  Child and Adult Care Food Program (CACFP)</a:t>
            </a:r>
            <a:endParaRPr lang="en-US" dirty="0"/>
          </a:p>
        </p:txBody>
      </p:sp>
    </p:spTree>
    <p:extLst>
      <p:ext uri="{BB962C8B-B14F-4D97-AF65-F5344CB8AC3E}">
        <p14:creationId xmlns:p14="http://schemas.microsoft.com/office/powerpoint/2010/main" val="2188711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2CBA70-3105-513B-FBE5-4B744B8F7AC0}"/>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CB287B31-814F-8A12-99D8-C44E993600A5}"/>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D8D266C-5732-38A0-3695-0D52A84647CC}"/>
              </a:ext>
            </a:extLst>
          </p:cNvPr>
          <p:cNvSpPr/>
          <p:nvPr userDrawn="1"/>
        </p:nvSpPr>
        <p:spPr>
          <a:xfrm>
            <a:off x="-1" y="1035555"/>
            <a:ext cx="12192000" cy="954899"/>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Rectangle 14">
            <a:extLst>
              <a:ext uri="{FF2B5EF4-FFF2-40B4-BE49-F238E27FC236}">
                <a16:creationId xmlns:a16="http://schemas.microsoft.com/office/drawing/2014/main" id="{6FEF5896-4B2D-56C3-54F2-3F10BB2976D6}"/>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Rectangle 7">
            <a:extLst>
              <a:ext uri="{FF2B5EF4-FFF2-40B4-BE49-F238E27FC236}">
                <a16:creationId xmlns:a16="http://schemas.microsoft.com/office/drawing/2014/main" id="{8D62ECE4-E7FB-B578-5CA4-F0FE497AC7BA}"/>
              </a:ext>
            </a:extLst>
          </p:cNvPr>
          <p:cNvSpPr>
            <a:spLocks noChangeAspect="1"/>
          </p:cNvSpPr>
          <p:nvPr userDrawn="1"/>
        </p:nvSpPr>
        <p:spPr>
          <a:xfrm>
            <a:off x="2" y="754143"/>
            <a:ext cx="3687844" cy="4355185"/>
          </a:xfrm>
          <a:prstGeom prst="rect">
            <a:avLst/>
          </a:prstGeom>
          <a:solidFill>
            <a:srgbClr val="99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6B659C0E-C867-15F3-33A3-35E33BB2FF70}"/>
              </a:ext>
            </a:extLst>
          </p:cNvPr>
          <p:cNvSpPr>
            <a:spLocks noGrp="1"/>
          </p:cNvSpPr>
          <p:nvPr>
            <p:ph type="ctrTitle"/>
          </p:nvPr>
        </p:nvSpPr>
        <p:spPr>
          <a:xfrm>
            <a:off x="4099044" y="1058546"/>
            <a:ext cx="8057441" cy="923030"/>
          </a:xfrm>
        </p:spPr>
        <p:txBody>
          <a:bodyPr anchor="ctr">
            <a:normAutofit/>
          </a:bodyPr>
          <a:lstStyle>
            <a:lvl1pPr marL="0" indent="0" algn="l">
              <a:lnSpc>
                <a:spcPct val="100000"/>
              </a:lnSpc>
              <a:defRPr sz="4400" b="1">
                <a:solidFill>
                  <a:schemeClr val="bg1"/>
                </a:solidFill>
              </a:defRPr>
            </a:lvl1pPr>
          </a:lstStyle>
          <a:p>
            <a:endParaRPr lang="en-US" dirty="0"/>
          </a:p>
        </p:txBody>
      </p:sp>
      <p:sp>
        <p:nvSpPr>
          <p:cNvPr id="3" name="Subtitle 2">
            <a:extLst>
              <a:ext uri="{FF2B5EF4-FFF2-40B4-BE49-F238E27FC236}">
                <a16:creationId xmlns:a16="http://schemas.microsoft.com/office/drawing/2014/main" id="{369B51E1-065D-1B90-189C-FD8CF15B703B}"/>
              </a:ext>
            </a:extLst>
          </p:cNvPr>
          <p:cNvSpPr>
            <a:spLocks noGrp="1"/>
          </p:cNvSpPr>
          <p:nvPr>
            <p:ph type="subTitle" idx="1"/>
          </p:nvPr>
        </p:nvSpPr>
        <p:spPr>
          <a:xfrm>
            <a:off x="4232214" y="2237169"/>
            <a:ext cx="7508395" cy="3478739"/>
          </a:xfrm>
        </p:spPr>
        <p:txBody>
          <a:bodyPr>
            <a:normAutofit/>
          </a:bodyPr>
          <a:lstStyle>
            <a:lvl1pPr marL="0" indent="0" algn="l">
              <a:buNone/>
              <a:defRPr sz="4000" b="1">
                <a:solidFill>
                  <a:srgbClr val="FFE38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12F2F90-1893-0D46-F39B-40DDF4ED6D9F}"/>
              </a:ext>
            </a:extLst>
          </p:cNvPr>
          <p:cNvSpPr>
            <a:spLocks noGrp="1"/>
          </p:cNvSpPr>
          <p:nvPr>
            <p:ph type="ftr" sz="quarter" idx="11"/>
          </p:nvPr>
        </p:nvSpPr>
        <p:spPr>
          <a:xfrm>
            <a:off x="3687845" y="6509838"/>
            <a:ext cx="4816311" cy="211637"/>
          </a:xfrm>
        </p:spPr>
        <p:txBody>
          <a:bodyPr/>
          <a:lstStyle>
            <a:lvl1pPr>
              <a:defRPr>
                <a:solidFill>
                  <a:schemeClr val="bg1"/>
                </a:solidFill>
              </a:defRPr>
            </a:lvl1pPr>
          </a:lstStyle>
          <a:p>
            <a:r>
              <a:rPr lang="en-US"/>
              <a:t>Connecticut State Department of Education • Revised May 2026</a:t>
            </a:r>
            <a:endParaRPr lang="en-US" dirty="0"/>
          </a:p>
        </p:txBody>
      </p:sp>
      <p:pic>
        <p:nvPicPr>
          <p:cNvPr id="13" name="Picture 12" descr="Connecticut State Department of Education (CSDE) logo">
            <a:extLst>
              <a:ext uri="{FF2B5EF4-FFF2-40B4-BE49-F238E27FC236}">
                <a16:creationId xmlns:a16="http://schemas.microsoft.com/office/drawing/2014/main" id="{559F8C31-7172-7BBC-3038-6F9E5DB94D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07" y="5342374"/>
            <a:ext cx="1527543" cy="882419"/>
          </a:xfrm>
          <a:prstGeom prst="rect">
            <a:avLst/>
          </a:prstGeom>
        </p:spPr>
      </p:pic>
      <p:pic>
        <p:nvPicPr>
          <p:cNvPr id="16" name="Picture 15" descr="A flag on a pole&#10;&#10;AI-generated content may be incorrect.">
            <a:extLst>
              <a:ext uri="{FF2B5EF4-FFF2-40B4-BE49-F238E27FC236}">
                <a16:creationId xmlns:a16="http://schemas.microsoft.com/office/drawing/2014/main" id="{1377526E-C646-33B6-A2A4-93F9EEC2505B}"/>
              </a:ext>
            </a:extLst>
          </p:cNvPr>
          <p:cNvPicPr>
            <a:picLocks noChangeAspect="1"/>
          </p:cNvPicPr>
          <p:nvPr userDrawn="1"/>
        </p:nvPicPr>
        <p:blipFill>
          <a:blip r:embed="rId3">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2" name="Rectangle 11">
            <a:extLst>
              <a:ext uri="{FF2B5EF4-FFF2-40B4-BE49-F238E27FC236}">
                <a16:creationId xmlns:a16="http://schemas.microsoft.com/office/drawing/2014/main" id="{48FA664E-43A0-1CAC-D5D6-71CFD3ACAC1C}"/>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86554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4" name="Picture 3" descr="A group of young children eating school lunch&#10;&#10;">
            <a:extLst>
              <a:ext uri="{FF2B5EF4-FFF2-40B4-BE49-F238E27FC236}">
                <a16:creationId xmlns:a16="http://schemas.microsoft.com/office/drawing/2014/main" id="{D4F967CA-644F-7644-C8BB-7844067F46B8}"/>
              </a:ext>
            </a:extLst>
          </p:cNvPr>
          <p:cNvPicPr>
            <a:picLocks noChangeAspect="1"/>
          </p:cNvPicPr>
          <p:nvPr userDrawn="1"/>
        </p:nvPicPr>
        <p:blipFill>
          <a:blip r:embed="rId2">
            <a:extLst>
              <a:ext uri="{28A0092B-C50C-407E-A947-70E740481C1C}">
                <a14:useLocalDpi xmlns:a14="http://schemas.microsoft.com/office/drawing/2010/main" val="0"/>
              </a:ext>
            </a:extLst>
          </a:blip>
          <a:srcRect l="35647"/>
          <a:stretch/>
        </p:blipFill>
        <p:spPr>
          <a:xfrm flipH="1">
            <a:off x="6993142" y="950551"/>
            <a:ext cx="5198858" cy="5385816"/>
          </a:xfrm>
          <a:prstGeom prst="rect">
            <a:avLst/>
          </a:prstGeom>
          <a:ln>
            <a:noFill/>
          </a:ln>
        </p:spPr>
      </p:pic>
    </p:spTree>
    <p:extLst>
      <p:ext uri="{BB962C8B-B14F-4D97-AF65-F5344CB8AC3E}">
        <p14:creationId xmlns:p14="http://schemas.microsoft.com/office/powerpoint/2010/main" val="3326788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6" name="Picture 5" descr="Food service staff ready to serve school lunch">
            <a:extLst>
              <a:ext uri="{FF2B5EF4-FFF2-40B4-BE49-F238E27FC236}">
                <a16:creationId xmlns:a16="http://schemas.microsoft.com/office/drawing/2014/main" id="{B1F2C3B2-BC09-E2F2-F291-80F9A44A7D19}"/>
              </a:ext>
            </a:extLst>
          </p:cNvPr>
          <p:cNvPicPr>
            <a:picLocks noChangeAspect="1"/>
          </p:cNvPicPr>
          <p:nvPr userDrawn="1"/>
        </p:nvPicPr>
        <p:blipFill>
          <a:blip r:embed="rId2">
            <a:extLst>
              <a:ext uri="{28A0092B-C50C-407E-A947-70E740481C1C}">
                <a14:useLocalDpi xmlns:a14="http://schemas.microsoft.com/office/drawing/2010/main" val="0"/>
              </a:ext>
            </a:extLst>
          </a:blip>
          <a:srcRect l="17760" r="15762"/>
          <a:stretch/>
        </p:blipFill>
        <p:spPr>
          <a:xfrm flipH="1">
            <a:off x="6821424" y="951100"/>
            <a:ext cx="5370576" cy="5385816"/>
          </a:xfrm>
          <a:prstGeom prst="rect">
            <a:avLst/>
          </a:prstGeom>
          <a:ln>
            <a:noFill/>
          </a:ln>
        </p:spPr>
      </p:pic>
    </p:spTree>
    <p:extLst>
      <p:ext uri="{BB962C8B-B14F-4D97-AF65-F5344CB8AC3E}">
        <p14:creationId xmlns:p14="http://schemas.microsoft.com/office/powerpoint/2010/main" val="207458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7278277" cy="4685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6" name="Picture 5" descr="USDA's And Justice for All Poster">
            <a:extLst>
              <a:ext uri="{FF2B5EF4-FFF2-40B4-BE49-F238E27FC236}">
                <a16:creationId xmlns:a16="http://schemas.microsoft.com/office/drawing/2014/main" id="{4A57E15E-E68C-B415-5D19-7FC5D9C9DEB1}"/>
              </a:ext>
            </a:extLst>
          </p:cNvPr>
          <p:cNvPicPr>
            <a:picLocks noChangeAspect="1"/>
          </p:cNvPicPr>
          <p:nvPr userDrawn="1"/>
        </p:nvPicPr>
        <p:blipFill>
          <a:blip r:embed="rId2"/>
          <a:stretch>
            <a:fillRect/>
          </a:stretch>
        </p:blipFill>
        <p:spPr>
          <a:xfrm>
            <a:off x="8757501" y="1128810"/>
            <a:ext cx="3088803" cy="4764478"/>
          </a:xfrm>
          <a:prstGeom prst="rect">
            <a:avLst/>
          </a:prstGeom>
          <a:ln>
            <a:noFill/>
          </a:ln>
        </p:spPr>
      </p:pic>
    </p:spTree>
    <p:extLst>
      <p:ext uri="{BB962C8B-B14F-4D97-AF65-F5344CB8AC3E}">
        <p14:creationId xmlns:p14="http://schemas.microsoft.com/office/powerpoint/2010/main" val="3656577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53356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6" name="Picture 5" descr="A person reviewing a document">
            <a:extLst>
              <a:ext uri="{FF2B5EF4-FFF2-40B4-BE49-F238E27FC236}">
                <a16:creationId xmlns:a16="http://schemas.microsoft.com/office/drawing/2014/main" id="{7EFF0987-FE33-C60D-2B0F-28377E35235C}"/>
              </a:ext>
            </a:extLst>
          </p:cNvPr>
          <p:cNvPicPr>
            <a:picLocks noChangeAspect="1"/>
          </p:cNvPicPr>
          <p:nvPr userDrawn="1"/>
        </p:nvPicPr>
        <p:blipFill>
          <a:blip r:embed="rId2">
            <a:extLst>
              <a:ext uri="{28A0092B-C50C-407E-A947-70E740481C1C}">
                <a14:useLocalDpi xmlns:a14="http://schemas.microsoft.com/office/drawing/2010/main" val="0"/>
              </a:ext>
            </a:extLst>
          </a:blip>
          <a:srcRect l="6279" r="5868"/>
          <a:stretch/>
        </p:blipFill>
        <p:spPr>
          <a:xfrm>
            <a:off x="7952518" y="937686"/>
            <a:ext cx="4239482" cy="5394960"/>
          </a:xfrm>
          <a:prstGeom prst="rect">
            <a:avLst/>
          </a:prstGeom>
        </p:spPr>
      </p:pic>
    </p:spTree>
    <p:extLst>
      <p:ext uri="{BB962C8B-B14F-4D97-AF65-F5344CB8AC3E}">
        <p14:creationId xmlns:p14="http://schemas.microsoft.com/office/powerpoint/2010/main" val="1581444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07240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4" name="Picture 3" descr="Paper files on the table next to a calendar and a laptop">
            <a:extLst>
              <a:ext uri="{FF2B5EF4-FFF2-40B4-BE49-F238E27FC236}">
                <a16:creationId xmlns:a16="http://schemas.microsoft.com/office/drawing/2014/main" id="{EA921CCE-D7F9-6FE6-302A-428651231FBD}"/>
              </a:ext>
            </a:extLst>
          </p:cNvPr>
          <p:cNvPicPr>
            <a:picLocks noChangeAspect="1"/>
          </p:cNvPicPr>
          <p:nvPr userDrawn="1"/>
        </p:nvPicPr>
        <p:blipFill>
          <a:blip r:embed="rId2">
            <a:extLst>
              <a:ext uri="{28A0092B-C50C-407E-A947-70E740481C1C}">
                <a14:useLocalDpi xmlns:a14="http://schemas.microsoft.com/office/drawing/2010/main" val="0"/>
              </a:ext>
            </a:extLst>
          </a:blip>
          <a:srcRect l="16549" r="12066"/>
          <a:stretch/>
        </p:blipFill>
        <p:spPr>
          <a:xfrm>
            <a:off x="6447934" y="950551"/>
            <a:ext cx="5744066" cy="5385816"/>
          </a:xfrm>
          <a:prstGeom prst="rect">
            <a:avLst/>
          </a:prstGeom>
          <a:ln>
            <a:noFill/>
          </a:ln>
        </p:spPr>
      </p:pic>
    </p:spTree>
    <p:extLst>
      <p:ext uri="{BB962C8B-B14F-4D97-AF65-F5344CB8AC3E}">
        <p14:creationId xmlns:p14="http://schemas.microsoft.com/office/powerpoint/2010/main" val="118349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467927"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6" name="Content Placeholder 5" descr="Two women, one in glasses and blazer, talking in an office">
            <a:extLst>
              <a:ext uri="{FF2B5EF4-FFF2-40B4-BE49-F238E27FC236}">
                <a16:creationId xmlns:a16="http://schemas.microsoft.com/office/drawing/2014/main" id="{45643AF8-9530-99C9-4689-B9DD8D148165}"/>
              </a:ext>
            </a:extLst>
          </p:cNvPr>
          <p:cNvPicPr>
            <a:picLocks noChangeAspect="1"/>
          </p:cNvPicPr>
          <p:nvPr userDrawn="1"/>
        </p:nvPicPr>
        <p:blipFill>
          <a:blip r:embed="rId2">
            <a:extLst>
              <a:ext uri="{28A0092B-C50C-407E-A947-70E740481C1C}">
                <a14:useLocalDpi xmlns:a14="http://schemas.microsoft.com/office/drawing/2010/main" val="0"/>
              </a:ext>
            </a:extLst>
          </a:blip>
          <a:srcRect t="292" r="5107" b="-292"/>
          <a:stretch/>
        </p:blipFill>
        <p:spPr>
          <a:xfrm flipH="1">
            <a:off x="6724072" y="951919"/>
            <a:ext cx="5467927" cy="5394960"/>
          </a:xfrm>
          <a:prstGeom prst="rect">
            <a:avLst/>
          </a:prstGeom>
        </p:spPr>
      </p:pic>
    </p:spTree>
    <p:extLst>
      <p:ext uri="{BB962C8B-B14F-4D97-AF65-F5344CB8AC3E}">
        <p14:creationId xmlns:p14="http://schemas.microsoft.com/office/powerpoint/2010/main" val="4115386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988727"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7" name="Picture 6" descr="A doctor next to a young boy in a wheelchair">
            <a:extLst>
              <a:ext uri="{FF2B5EF4-FFF2-40B4-BE49-F238E27FC236}">
                <a16:creationId xmlns:a16="http://schemas.microsoft.com/office/drawing/2014/main" id="{4F5D0D63-ECF9-7D49-48C7-C7986AE67FAC}"/>
              </a:ext>
            </a:extLst>
          </p:cNvPr>
          <p:cNvPicPr>
            <a:picLocks noChangeAspect="1"/>
          </p:cNvPicPr>
          <p:nvPr userDrawn="1"/>
        </p:nvPicPr>
        <p:blipFill>
          <a:blip r:embed="rId2">
            <a:extLst>
              <a:ext uri="{28A0092B-C50C-407E-A947-70E740481C1C}">
                <a14:useLocalDpi xmlns:a14="http://schemas.microsoft.com/office/drawing/2010/main" val="0"/>
              </a:ext>
            </a:extLst>
          </a:blip>
          <a:srcRect l="10371" r="17997"/>
          <a:stretch/>
        </p:blipFill>
        <p:spPr>
          <a:xfrm>
            <a:off x="7189690" y="947682"/>
            <a:ext cx="5002310" cy="5385816"/>
          </a:xfrm>
          <a:prstGeom prst="rect">
            <a:avLst/>
          </a:prstGeom>
        </p:spPr>
      </p:pic>
    </p:spTree>
    <p:extLst>
      <p:ext uri="{BB962C8B-B14F-4D97-AF65-F5344CB8AC3E}">
        <p14:creationId xmlns:p14="http://schemas.microsoft.com/office/powerpoint/2010/main" val="1415617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32245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4" name="Content Placeholder 6" descr="A woman filing papers in a filing cabinet">
            <a:extLst>
              <a:ext uri="{FF2B5EF4-FFF2-40B4-BE49-F238E27FC236}">
                <a16:creationId xmlns:a16="http://schemas.microsoft.com/office/drawing/2014/main" id="{CE2CB6E3-0741-3348-4F14-4789F9B407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355"/>
          <a:stretch/>
        </p:blipFill>
        <p:spPr>
          <a:xfrm>
            <a:off x="6687488" y="959978"/>
            <a:ext cx="5504512" cy="5385816"/>
          </a:xfrm>
          <a:prstGeom prst="rect">
            <a:avLst/>
          </a:prstGeom>
          <a:ln>
            <a:noFill/>
          </a:ln>
        </p:spPr>
      </p:pic>
    </p:spTree>
    <p:extLst>
      <p:ext uri="{BB962C8B-B14F-4D97-AF65-F5344CB8AC3E}">
        <p14:creationId xmlns:p14="http://schemas.microsoft.com/office/powerpoint/2010/main" val="3567223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32245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7" name="Picture 6">
            <a:extLst>
              <a:ext uri="{FF2B5EF4-FFF2-40B4-BE49-F238E27FC236}">
                <a16:creationId xmlns:a16="http://schemas.microsoft.com/office/drawing/2014/main" id="{83B83E35-D30B-AA7D-7025-498FE4ACE2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30356"/>
          <a:stretch>
            <a:fillRect/>
          </a:stretch>
        </p:blipFill>
        <p:spPr>
          <a:xfrm>
            <a:off x="6563811" y="955406"/>
            <a:ext cx="5628189" cy="5394960"/>
          </a:xfrm>
          <a:prstGeom prst="rect">
            <a:avLst/>
          </a:prstGeom>
        </p:spPr>
      </p:pic>
    </p:spTree>
    <p:extLst>
      <p:ext uri="{BB962C8B-B14F-4D97-AF65-F5344CB8AC3E}">
        <p14:creationId xmlns:p14="http://schemas.microsoft.com/office/powerpoint/2010/main" val="728408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98290"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201791" cy="48289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6" name="Picture 5" descr="Close up of checklist">
            <a:extLst>
              <a:ext uri="{FF2B5EF4-FFF2-40B4-BE49-F238E27FC236}">
                <a16:creationId xmlns:a16="http://schemas.microsoft.com/office/drawing/2014/main" id="{AC307E2B-CC24-7E61-7DB8-5D4FF36582E7}"/>
              </a:ext>
            </a:extLst>
          </p:cNvPr>
          <p:cNvPicPr>
            <a:picLocks noChangeAspect="1"/>
          </p:cNvPicPr>
          <p:nvPr userDrawn="1"/>
        </p:nvPicPr>
        <p:blipFill>
          <a:blip r:embed="rId2">
            <a:extLst>
              <a:ext uri="{28A0092B-C50C-407E-A947-70E740481C1C}">
                <a14:useLocalDpi xmlns:a14="http://schemas.microsoft.com/office/drawing/2010/main" val="0"/>
              </a:ext>
            </a:extLst>
          </a:blip>
          <a:srcRect l="42259" t="-194" r="228" b="194"/>
          <a:stretch/>
        </p:blipFill>
        <p:spPr>
          <a:xfrm>
            <a:off x="7519386" y="944924"/>
            <a:ext cx="4654271" cy="5394960"/>
          </a:xfrm>
          <a:prstGeom prst="rect">
            <a:avLst/>
          </a:prstGeom>
        </p:spPr>
      </p:pic>
    </p:spTree>
    <p:extLst>
      <p:ext uri="{BB962C8B-B14F-4D97-AF65-F5344CB8AC3E}">
        <p14:creationId xmlns:p14="http://schemas.microsoft.com/office/powerpoint/2010/main" val="1105407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61A3-59F4-ADDC-0AE1-0BD984B3B5D1}"/>
              </a:ext>
            </a:extLst>
          </p:cNvPr>
          <p:cNvSpPr>
            <a:spLocks noGrp="1"/>
          </p:cNvSpPr>
          <p:nvPr>
            <p:ph type="title"/>
          </p:nvPr>
        </p:nvSpPr>
        <p:spPr>
          <a:xfrm>
            <a:off x="5015059" y="1432874"/>
            <a:ext cx="5938887" cy="2962698"/>
          </a:xfrm>
        </p:spPr>
        <p:txBody>
          <a:bodyPr>
            <a:normAutofit/>
          </a:bodyPr>
          <a:lstStyle>
            <a:lvl1pPr>
              <a:lnSpc>
                <a:spcPct val="100000"/>
              </a:lnSpc>
              <a:defRPr sz="4400" b="1">
                <a:solidFill>
                  <a:srgbClr val="FFE38B"/>
                </a:solidFill>
              </a:defRPr>
            </a:lvl1pPr>
          </a:lstStyle>
          <a:p>
            <a:r>
              <a:rPr lang="en-US" dirty="0"/>
              <a:t>Click to edit Master title style</a:t>
            </a:r>
          </a:p>
        </p:txBody>
      </p:sp>
      <p:sp>
        <p:nvSpPr>
          <p:cNvPr id="8" name="Rectangle 7">
            <a:extLst>
              <a:ext uri="{FF2B5EF4-FFF2-40B4-BE49-F238E27FC236}">
                <a16:creationId xmlns:a16="http://schemas.microsoft.com/office/drawing/2014/main" id="{3639FD29-51B9-BAEA-2CDC-F5BFFC970452}"/>
              </a:ext>
            </a:extLst>
          </p:cNvPr>
          <p:cNvSpPr>
            <a:spLocks noChangeAspect="1"/>
          </p:cNvSpPr>
          <p:nvPr userDrawn="1"/>
        </p:nvSpPr>
        <p:spPr>
          <a:xfrm>
            <a:off x="2" y="754143"/>
            <a:ext cx="3687844" cy="4355185"/>
          </a:xfrm>
          <a:prstGeom prst="rect">
            <a:avLst/>
          </a:prstGeom>
          <a:solidFill>
            <a:srgbClr val="99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9" name="Picture 8" descr="A flag on a pole&#10;&#10;AI-generated content may be incorrect.">
            <a:extLst>
              <a:ext uri="{FF2B5EF4-FFF2-40B4-BE49-F238E27FC236}">
                <a16:creationId xmlns:a16="http://schemas.microsoft.com/office/drawing/2014/main" id="{9A0796E9-F83D-4A72-C72E-CFFA01EF0AC3}"/>
              </a:ext>
            </a:extLst>
          </p:cNvPr>
          <p:cNvPicPr>
            <a:picLocks noChangeAspect="1"/>
          </p:cNvPicPr>
          <p:nvPr userDrawn="1"/>
        </p:nvPicPr>
        <p:blipFill>
          <a:blip r:embed="rId2">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0" name="Rectangle 9">
            <a:extLst>
              <a:ext uri="{FF2B5EF4-FFF2-40B4-BE49-F238E27FC236}">
                <a16:creationId xmlns:a16="http://schemas.microsoft.com/office/drawing/2014/main" id="{956CFC96-500E-B5AA-17CE-88DF93677390}"/>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a:extLst>
              <a:ext uri="{FF2B5EF4-FFF2-40B4-BE49-F238E27FC236}">
                <a16:creationId xmlns:a16="http://schemas.microsoft.com/office/drawing/2014/main" id="{163EC910-8C46-A523-D33B-63D9362A1D41}"/>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13">
            <a:extLst>
              <a:ext uri="{FF2B5EF4-FFF2-40B4-BE49-F238E27FC236}">
                <a16:creationId xmlns:a16="http://schemas.microsoft.com/office/drawing/2014/main" id="{0DEE5094-B4E3-DEDC-CEC8-B77AEF4ADE2F}"/>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E6751B0-8F1C-6D4B-6E5F-23C596E129C1}"/>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Footer Placeholder 15">
            <a:extLst>
              <a:ext uri="{FF2B5EF4-FFF2-40B4-BE49-F238E27FC236}">
                <a16:creationId xmlns:a16="http://schemas.microsoft.com/office/drawing/2014/main" id="{22EDB700-FE8A-BD65-8482-FB00E7276B0D}"/>
              </a:ext>
            </a:extLst>
          </p:cNvPr>
          <p:cNvSpPr>
            <a:spLocks noGrp="1"/>
          </p:cNvSpPr>
          <p:nvPr>
            <p:ph type="ftr" sz="quarter" idx="10"/>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223938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07A0AE-4EBE-2A5E-7C44-8763C39A452F}"/>
              </a:ext>
            </a:extLst>
          </p:cNvPr>
          <p:cNvSpPr/>
          <p:nvPr userDrawn="1"/>
        </p:nvSpPr>
        <p:spPr>
          <a:xfrm>
            <a:off x="0" y="466534"/>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98290" cy="1083355"/>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751442"/>
            <a:ext cx="6201791" cy="4425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6" name="Picture 5" descr="Close up of checklist">
            <a:extLst>
              <a:ext uri="{FF2B5EF4-FFF2-40B4-BE49-F238E27FC236}">
                <a16:creationId xmlns:a16="http://schemas.microsoft.com/office/drawing/2014/main" id="{AC307E2B-CC24-7E61-7DB8-5D4FF36582E7}"/>
              </a:ext>
            </a:extLst>
          </p:cNvPr>
          <p:cNvPicPr>
            <a:picLocks noChangeAspect="1"/>
          </p:cNvPicPr>
          <p:nvPr userDrawn="1"/>
        </p:nvPicPr>
        <p:blipFill>
          <a:blip r:embed="rId2">
            <a:extLst>
              <a:ext uri="{28A0092B-C50C-407E-A947-70E740481C1C}">
                <a14:useLocalDpi xmlns:a14="http://schemas.microsoft.com/office/drawing/2010/main" val="0"/>
              </a:ext>
            </a:extLst>
          </a:blip>
          <a:srcRect l="42259" t="-194" r="228" b="194"/>
          <a:stretch/>
        </p:blipFill>
        <p:spPr>
          <a:xfrm>
            <a:off x="7938523" y="1421432"/>
            <a:ext cx="4250499" cy="4926931"/>
          </a:xfrm>
          <a:prstGeom prst="rect">
            <a:avLst/>
          </a:prstGeom>
        </p:spPr>
      </p:pic>
    </p:spTree>
    <p:extLst>
      <p:ext uri="{BB962C8B-B14F-4D97-AF65-F5344CB8AC3E}">
        <p14:creationId xmlns:p14="http://schemas.microsoft.com/office/powerpoint/2010/main" val="4116306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396272" cy="4828930"/>
          </a:xfrm>
        </p:spPr>
        <p:txBody>
          <a:bodyPr/>
          <a:lstStyle>
            <a:lvl1pPr>
              <a:defRPr sz="32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4" name="Picture 3" descr="A group of young children eating their school lunch&#10;&#10;">
            <a:extLst>
              <a:ext uri="{FF2B5EF4-FFF2-40B4-BE49-F238E27FC236}">
                <a16:creationId xmlns:a16="http://schemas.microsoft.com/office/drawing/2014/main" id="{D8EB68E4-AEAB-48D6-6043-F3F6F0A238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16338" y="1473693"/>
            <a:ext cx="5784967" cy="3281081"/>
          </a:xfrm>
          <a:prstGeom prst="rect">
            <a:avLst/>
          </a:prstGeom>
        </p:spPr>
      </p:pic>
    </p:spTree>
    <p:extLst>
      <p:ext uri="{BB962C8B-B14F-4D97-AF65-F5344CB8AC3E}">
        <p14:creationId xmlns:p14="http://schemas.microsoft.com/office/powerpoint/2010/main" val="3943036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396272" cy="4828930"/>
          </a:xfrm>
        </p:spPr>
        <p:txBody>
          <a:bodyPr/>
          <a:lstStyle>
            <a:lvl1pPr>
              <a:defRPr sz="32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6" name="Picture 5" descr="School food service staff working on production records&#10;&#10;">
            <a:extLst>
              <a:ext uri="{FF2B5EF4-FFF2-40B4-BE49-F238E27FC236}">
                <a16:creationId xmlns:a16="http://schemas.microsoft.com/office/drawing/2014/main" id="{E2F3101F-9CCB-9ECF-DA94-E986D9143A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20" t="4053" r="26322"/>
          <a:stretch/>
        </p:blipFill>
        <p:spPr>
          <a:xfrm>
            <a:off x="6754591" y="948091"/>
            <a:ext cx="5437409" cy="5385816"/>
          </a:xfrm>
          <a:prstGeom prst="rect">
            <a:avLst/>
          </a:prstGeom>
          <a:ln>
            <a:noFill/>
          </a:ln>
          <a:effectLst/>
        </p:spPr>
      </p:pic>
    </p:spTree>
    <p:extLst>
      <p:ext uri="{BB962C8B-B14F-4D97-AF65-F5344CB8AC3E}">
        <p14:creationId xmlns:p14="http://schemas.microsoft.com/office/powerpoint/2010/main" val="2728125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616250" y="136525"/>
            <a:ext cx="1118895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lvl1pPr>
              <a:spcBef>
                <a:spcPts val="1200"/>
              </a:spcBef>
              <a:defRPr sz="2400"/>
            </a:lvl1pPr>
            <a:lvl2pPr>
              <a:defRPr sz="24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lvl1pPr>
              <a:spcBef>
                <a:spcPts val="1200"/>
              </a:spcBef>
              <a:defRPr sz="2400"/>
            </a:lvl1pPr>
            <a:lvl2pPr>
              <a:defRPr sz="2400"/>
            </a:lvl2pPr>
          </a:lstStyle>
          <a:p>
            <a:pPr lvl="0"/>
            <a:r>
              <a:rPr lang="en-US" dirty="0"/>
              <a:t>Click to edit Master text styles</a:t>
            </a:r>
          </a:p>
          <a:p>
            <a:pPr lvl="1"/>
            <a:r>
              <a:rPr lang="en-US" dirty="0"/>
              <a:t>Second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723017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616250" y="136525"/>
            <a:ext cx="1118895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223741"/>
            <a:ext cx="5029200" cy="4685122"/>
          </a:xfrm>
        </p:spPr>
        <p:txBody>
          <a:bodyPr/>
          <a:lstStyle>
            <a:lvl1pPr>
              <a:spcBef>
                <a:spcPts val="600"/>
              </a:spcBef>
              <a:defRPr sz="2200"/>
            </a:lvl1pPr>
            <a:lvl2pPr>
              <a:defRPr sz="2400"/>
            </a:lvl2pPr>
          </a:lstStyle>
          <a:p>
            <a:pPr lvl="0"/>
            <a:r>
              <a:rPr lang="en-US" dirty="0"/>
              <a:t>Click to edit Master text styles</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223741"/>
            <a:ext cx="5029200" cy="4685122"/>
          </a:xfrm>
        </p:spPr>
        <p:txBody>
          <a:bodyPr/>
          <a:lstStyle>
            <a:lvl1pPr>
              <a:spcBef>
                <a:spcPts val="600"/>
              </a:spcBef>
              <a:defRPr sz="2200"/>
            </a:lvl1pPr>
            <a:lvl2pPr>
              <a:defRPr sz="2400"/>
            </a:lvl2pPr>
          </a:lstStyle>
          <a:p>
            <a:pPr lvl="0"/>
            <a:r>
              <a:rPr lang="en-US" dirty="0"/>
              <a:t>Click to edit Master text styles</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896529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lvl1pPr>
              <a:buClr>
                <a:srgbClr val="FFE38B"/>
              </a:buClr>
              <a:defRPr/>
            </a:lvl1pPr>
            <a:lvl2pPr>
              <a:buClr>
                <a:srgbClr val="FFE38B"/>
              </a:buClr>
              <a:defRPr/>
            </a:lvl2pPr>
            <a:lvl3pPr>
              <a:buClr>
                <a:srgbClr val="FFE38B"/>
              </a:buClr>
              <a:defRPr/>
            </a:lvl3pPr>
            <a:lvl4pPr>
              <a:buClr>
                <a:srgbClr val="FFE38B"/>
              </a:buClr>
              <a:defRPr/>
            </a:lvl4pPr>
            <a:lvl5pPr>
              <a:buClr>
                <a:srgbClr val="FFE38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lvl1pPr>
              <a:buClr>
                <a:srgbClr val="FFE38B"/>
              </a:buClr>
              <a:defRPr/>
            </a:lvl1pPr>
            <a:lvl2pPr>
              <a:buClr>
                <a:srgbClr val="FFE38B"/>
              </a:buClr>
              <a:defRPr/>
            </a:lvl2pPr>
            <a:lvl3pPr>
              <a:buClr>
                <a:srgbClr val="FFE38B"/>
              </a:buClr>
              <a:defRPr/>
            </a:lvl3pPr>
            <a:lvl4pPr>
              <a:buClr>
                <a:srgbClr val="FFE38B"/>
              </a:buClr>
              <a:defRPr/>
            </a:lvl4pPr>
            <a:lvl5pPr>
              <a:buClr>
                <a:srgbClr val="FFE38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414271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199" y="1259253"/>
            <a:ext cx="5257801" cy="4685122"/>
          </a:xfrm>
        </p:spPr>
        <p:txBody>
          <a:bodyPr/>
          <a:lstStyle>
            <a:lvl1pPr>
              <a:defRPr sz="3200"/>
            </a:lvl1pPr>
            <a:lvl2pPr>
              <a:defRPr sz="24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483927" y="1259253"/>
            <a:ext cx="5257801" cy="4685122"/>
          </a:xfrm>
        </p:spPr>
        <p:txBody>
          <a:bodyPr/>
          <a:lstStyle>
            <a:lvl1pPr>
              <a:defRPr sz="3200"/>
            </a:lvl1pPr>
            <a:lvl2pPr>
              <a:defRPr sz="2400"/>
            </a:lvl2pPr>
          </a:lstStyle>
          <a:p>
            <a:pPr lvl="0"/>
            <a:r>
              <a:rPr lang="en-US" dirty="0"/>
              <a:t>Click to edit Master text styles</a:t>
            </a:r>
          </a:p>
          <a:p>
            <a:pPr lvl="1"/>
            <a:r>
              <a:rPr lang="en-US" dirty="0"/>
              <a:t>Second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2057300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199" y="1259253"/>
            <a:ext cx="5257801"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483927" y="1259253"/>
            <a:ext cx="5257801"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452197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199" y="1216055"/>
            <a:ext cx="4186287" cy="4685122"/>
          </a:xfrm>
        </p:spPr>
        <p:txBody>
          <a:bodyPr/>
          <a:lstStyle>
            <a:lvl1pPr marL="0" indent="0">
              <a:buNone/>
              <a:defRPr sz="1800" b="1"/>
            </a:lvl1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5498186" y="1216055"/>
            <a:ext cx="5882326" cy="4685122"/>
          </a:xfrm>
        </p:spPr>
        <p:txBody>
          <a:bodyPr/>
          <a:lstStyle>
            <a:lvl1pPr marL="0" indent="0">
              <a:buNone/>
              <a:defRPr sz="1800" b="1"/>
            </a:lvl1pPr>
          </a:lstStyle>
          <a:p>
            <a:pPr lvl="0"/>
            <a:r>
              <a:rPr lang="en-US" dirty="0"/>
              <a:t>Click to edit Master text styles</a:t>
            </a:r>
          </a:p>
          <a:p>
            <a:pPr lvl="1"/>
            <a:endParaRPr lang="en-US" dirty="0"/>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346121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FFFE-A822-EBCF-5E82-CD5362C9E4E8}"/>
              </a:ext>
            </a:extLst>
          </p:cNvPr>
          <p:cNvSpPr>
            <a:spLocks noGrp="1"/>
          </p:cNvSpPr>
          <p:nvPr>
            <p:ph type="title"/>
          </p:nvPr>
        </p:nvSpPr>
        <p:spPr/>
        <p:txBody>
          <a:bodyPr/>
          <a:lstStyle>
            <a:lvl1pPr>
              <a:defRPr b="1"/>
            </a:lvl1pPr>
          </a:lstStyle>
          <a:p>
            <a:r>
              <a:rPr lang="en-US" dirty="0"/>
              <a:t>Click to edit Master title style</a:t>
            </a:r>
          </a:p>
        </p:txBody>
      </p:sp>
      <p:sp>
        <p:nvSpPr>
          <p:cNvPr id="4" name="Footer Placeholder 3">
            <a:extLst>
              <a:ext uri="{FF2B5EF4-FFF2-40B4-BE49-F238E27FC236}">
                <a16:creationId xmlns:a16="http://schemas.microsoft.com/office/drawing/2014/main" id="{10ADEFE3-DC9D-0EE5-818E-DF9E31048FA1}"/>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175500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0515600"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561559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lvl1pPr marL="0" indent="0">
              <a:buNone/>
              <a:defRPr sz="2000"/>
            </a:lvl1pPr>
          </a:lstStyle>
          <a:p>
            <a:pPr lvl="0"/>
            <a:r>
              <a:rPr lang="en-US" dirty="0"/>
              <a:t>Click to edit Master text styles</a:t>
            </a:r>
          </a:p>
          <a:p>
            <a:pPr lvl="1"/>
            <a:endParaRPr lang="en-US" dirty="0"/>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733362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61A3-59F4-ADDC-0AE1-0BD984B3B5D1}"/>
              </a:ext>
            </a:extLst>
          </p:cNvPr>
          <p:cNvSpPr>
            <a:spLocks noGrp="1"/>
          </p:cNvSpPr>
          <p:nvPr>
            <p:ph type="title"/>
          </p:nvPr>
        </p:nvSpPr>
        <p:spPr>
          <a:xfrm>
            <a:off x="5015059" y="1432874"/>
            <a:ext cx="5938887" cy="2962698"/>
          </a:xfrm>
        </p:spPr>
        <p:txBody>
          <a:bodyPr>
            <a:normAutofit/>
          </a:bodyPr>
          <a:lstStyle>
            <a:lvl1pPr>
              <a:lnSpc>
                <a:spcPct val="100000"/>
              </a:lnSpc>
              <a:defRPr sz="4400" b="1">
                <a:solidFill>
                  <a:srgbClr val="FFE38B"/>
                </a:solidFill>
              </a:defRPr>
            </a:lvl1pPr>
          </a:lstStyle>
          <a:p>
            <a:r>
              <a:rPr lang="en-US" dirty="0"/>
              <a:t>Click to edit Master title style</a:t>
            </a:r>
          </a:p>
        </p:txBody>
      </p:sp>
      <p:sp>
        <p:nvSpPr>
          <p:cNvPr id="8" name="Rectangle 7">
            <a:extLst>
              <a:ext uri="{FF2B5EF4-FFF2-40B4-BE49-F238E27FC236}">
                <a16:creationId xmlns:a16="http://schemas.microsoft.com/office/drawing/2014/main" id="{3639FD29-51B9-BAEA-2CDC-F5BFFC970452}"/>
              </a:ext>
            </a:extLst>
          </p:cNvPr>
          <p:cNvSpPr>
            <a:spLocks noChangeAspect="1"/>
          </p:cNvSpPr>
          <p:nvPr userDrawn="1"/>
        </p:nvSpPr>
        <p:spPr>
          <a:xfrm>
            <a:off x="2" y="754143"/>
            <a:ext cx="3687844" cy="4355185"/>
          </a:xfrm>
          <a:prstGeom prst="rect">
            <a:avLst/>
          </a:prstGeom>
          <a:solidFill>
            <a:srgbClr val="99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9" name="Picture 8" descr="A flag on a pole&#10;&#10;AI-generated content may be incorrect.">
            <a:extLst>
              <a:ext uri="{FF2B5EF4-FFF2-40B4-BE49-F238E27FC236}">
                <a16:creationId xmlns:a16="http://schemas.microsoft.com/office/drawing/2014/main" id="{9A0796E9-F83D-4A72-C72E-CFFA01EF0AC3}"/>
              </a:ext>
            </a:extLst>
          </p:cNvPr>
          <p:cNvPicPr>
            <a:picLocks noChangeAspect="1"/>
          </p:cNvPicPr>
          <p:nvPr userDrawn="1"/>
        </p:nvPicPr>
        <p:blipFill>
          <a:blip r:embed="rId2">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0" name="Rectangle 9">
            <a:extLst>
              <a:ext uri="{FF2B5EF4-FFF2-40B4-BE49-F238E27FC236}">
                <a16:creationId xmlns:a16="http://schemas.microsoft.com/office/drawing/2014/main" id="{956CFC96-500E-B5AA-17CE-88DF93677390}"/>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a:extLst>
              <a:ext uri="{FF2B5EF4-FFF2-40B4-BE49-F238E27FC236}">
                <a16:creationId xmlns:a16="http://schemas.microsoft.com/office/drawing/2014/main" id="{163EC910-8C46-A523-D33B-63D9362A1D41}"/>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13">
            <a:extLst>
              <a:ext uri="{FF2B5EF4-FFF2-40B4-BE49-F238E27FC236}">
                <a16:creationId xmlns:a16="http://schemas.microsoft.com/office/drawing/2014/main" id="{0DEE5094-B4E3-DEDC-CEC8-B77AEF4ADE2F}"/>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E6751B0-8F1C-6D4B-6E5F-23C596E129C1}"/>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ooter Placeholder 15">
            <a:extLst>
              <a:ext uri="{FF2B5EF4-FFF2-40B4-BE49-F238E27FC236}">
                <a16:creationId xmlns:a16="http://schemas.microsoft.com/office/drawing/2014/main" id="{22EDB700-FE8A-BD65-8482-FB00E7276B0D}"/>
              </a:ext>
            </a:extLst>
          </p:cNvPr>
          <p:cNvSpPr>
            <a:spLocks noGrp="1"/>
          </p:cNvSpPr>
          <p:nvPr>
            <p:ph type="ftr" sz="quarter" idx="10"/>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4104456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616250" y="136525"/>
            <a:ext cx="1118895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4069930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lnSpc>
                <a:spcPct val="100000"/>
              </a:lnSpc>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sp>
        <p:nvSpPr>
          <p:cNvPr id="3" name="Title 1">
            <a:extLst>
              <a:ext uri="{FF2B5EF4-FFF2-40B4-BE49-F238E27FC236}">
                <a16:creationId xmlns:a16="http://schemas.microsoft.com/office/drawing/2014/main" id="{B879F301-7A8E-42F4-82D3-78621714540B}"/>
              </a:ext>
            </a:extLst>
          </p:cNvPr>
          <p:cNvSpPr txBox="1">
            <a:spLocks/>
          </p:cNvSpPr>
          <p:nvPr userDrawn="1"/>
        </p:nvSpPr>
        <p:spPr>
          <a:xfrm>
            <a:off x="616250" y="136525"/>
            <a:ext cx="7133956"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Resource</a:t>
            </a:r>
          </a:p>
        </p:txBody>
      </p:sp>
    </p:spTree>
    <p:extLst>
      <p:ext uri="{BB962C8B-B14F-4D97-AF65-F5344CB8AC3E}">
        <p14:creationId xmlns:p14="http://schemas.microsoft.com/office/powerpoint/2010/main" val="1145834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lnSpc>
                <a:spcPct val="100000"/>
              </a:lnSpc>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sp>
        <p:nvSpPr>
          <p:cNvPr id="4" name="Title 1">
            <a:extLst>
              <a:ext uri="{FF2B5EF4-FFF2-40B4-BE49-F238E27FC236}">
                <a16:creationId xmlns:a16="http://schemas.microsoft.com/office/drawing/2014/main" id="{E44C3565-3EFA-C10E-D1C7-B3E054560515}"/>
              </a:ext>
            </a:extLst>
          </p:cNvPr>
          <p:cNvSpPr txBox="1">
            <a:spLocks/>
          </p:cNvSpPr>
          <p:nvPr userDrawn="1"/>
        </p:nvSpPr>
        <p:spPr>
          <a:xfrm>
            <a:off x="616250" y="136525"/>
            <a:ext cx="7133956"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Webpage</a:t>
            </a:r>
          </a:p>
        </p:txBody>
      </p:sp>
    </p:spTree>
    <p:extLst>
      <p:ext uri="{BB962C8B-B14F-4D97-AF65-F5344CB8AC3E}">
        <p14:creationId xmlns:p14="http://schemas.microsoft.com/office/powerpoint/2010/main" val="1844439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3" name="Picture 2" descr="Screenshot of CSDE's English Learner/Multilingual Learner (EL/ML) Website">
            <a:extLst>
              <a:ext uri="{FF2B5EF4-FFF2-40B4-BE49-F238E27FC236}">
                <a16:creationId xmlns:a16="http://schemas.microsoft.com/office/drawing/2014/main" id="{165DDF18-E0B6-D0FE-32A5-92005CD14EAB}"/>
              </a:ext>
            </a:extLst>
          </p:cNvPr>
          <p:cNvPicPr>
            <a:picLocks noChangeAspect="1"/>
          </p:cNvPicPr>
          <p:nvPr userDrawn="1"/>
        </p:nvPicPr>
        <p:blipFill>
          <a:blip r:embed="rId2"/>
          <a:stretch>
            <a:fillRect/>
          </a:stretch>
        </p:blipFill>
        <p:spPr>
          <a:xfrm>
            <a:off x="6610350" y="1451780"/>
            <a:ext cx="5095642" cy="4074569"/>
          </a:xfrm>
          <a:prstGeom prst="rect">
            <a:avLst/>
          </a:prstGeom>
        </p:spPr>
      </p:pic>
      <p:sp>
        <p:nvSpPr>
          <p:cNvPr id="4" name="Title 1">
            <a:extLst>
              <a:ext uri="{FF2B5EF4-FFF2-40B4-BE49-F238E27FC236}">
                <a16:creationId xmlns:a16="http://schemas.microsoft.com/office/drawing/2014/main" id="{07771B68-7841-272D-119A-516CE9BC7C2A}"/>
              </a:ext>
            </a:extLst>
          </p:cNvPr>
          <p:cNvSpPr txBox="1">
            <a:spLocks/>
          </p:cNvSpPr>
          <p:nvPr userDrawn="1"/>
        </p:nvSpPr>
        <p:spPr>
          <a:xfrm>
            <a:off x="616250" y="136525"/>
            <a:ext cx="7133956"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Webpage</a:t>
            </a:r>
          </a:p>
        </p:txBody>
      </p:sp>
    </p:spTree>
    <p:extLst>
      <p:ext uri="{BB962C8B-B14F-4D97-AF65-F5344CB8AC3E}">
        <p14:creationId xmlns:p14="http://schemas.microsoft.com/office/powerpoint/2010/main" val="2830165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577178" cy="482893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9" name="Picture 8" descr="Screenshot of the LEP.gov Website">
            <a:extLst>
              <a:ext uri="{FF2B5EF4-FFF2-40B4-BE49-F238E27FC236}">
                <a16:creationId xmlns:a16="http://schemas.microsoft.com/office/drawing/2014/main" id="{4BC0D1CD-F9FF-463E-1B62-F70CA3625DC7}"/>
              </a:ext>
            </a:extLst>
          </p:cNvPr>
          <p:cNvPicPr>
            <a:picLocks noChangeAspect="1"/>
          </p:cNvPicPr>
          <p:nvPr userDrawn="1"/>
        </p:nvPicPr>
        <p:blipFill>
          <a:blip r:embed="rId2"/>
          <a:stretch>
            <a:fillRect/>
          </a:stretch>
        </p:blipFill>
        <p:spPr>
          <a:xfrm>
            <a:off x="5891863" y="1374328"/>
            <a:ext cx="5209540" cy="4109343"/>
          </a:xfrm>
          <a:prstGeom prst="rect">
            <a:avLst/>
          </a:prstGeom>
          <a:ln>
            <a:solidFill>
              <a:srgbClr val="435485"/>
            </a:solidFill>
          </a:ln>
        </p:spPr>
      </p:pic>
    </p:spTree>
    <p:extLst>
      <p:ext uri="{BB962C8B-B14F-4D97-AF65-F5344CB8AC3E}">
        <p14:creationId xmlns:p14="http://schemas.microsoft.com/office/powerpoint/2010/main" val="1010458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55532"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609253"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281860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19E566-A9F9-68A0-97C4-B788B93BEEF5}"/>
              </a:ext>
            </a:extLst>
          </p:cNvPr>
          <p:cNvSpPr/>
          <p:nvPr userDrawn="1"/>
        </p:nvSpPr>
        <p:spPr>
          <a:xfrm>
            <a:off x="0" y="349852"/>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55532" cy="1168226"/>
          </a:xfrm>
        </p:spPr>
        <p:txBody>
          <a:bodyPr anchor="t"/>
          <a:lstStyle>
            <a:lvl1pPr>
              <a:lnSpc>
                <a:spcPct val="100000"/>
              </a:lnSpc>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607127"/>
            <a:ext cx="5609253" cy="4569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010117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703243"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4" name="Picture 3" descr="A group of children siting at a table eating their school lunch&#10;&#10;">
            <a:extLst>
              <a:ext uri="{FF2B5EF4-FFF2-40B4-BE49-F238E27FC236}">
                <a16:creationId xmlns:a16="http://schemas.microsoft.com/office/drawing/2014/main" id="{427D0C54-71A1-6D82-40B7-CA6988BA92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86" t="21677" r="7245"/>
          <a:stretch/>
        </p:blipFill>
        <p:spPr>
          <a:xfrm>
            <a:off x="8120292" y="955449"/>
            <a:ext cx="4064806" cy="5385816"/>
          </a:xfrm>
          <a:prstGeom prst="rect">
            <a:avLst/>
          </a:prstGeom>
        </p:spPr>
      </p:pic>
    </p:spTree>
    <p:extLst>
      <p:ext uri="{BB962C8B-B14F-4D97-AF65-F5344CB8AC3E}">
        <p14:creationId xmlns:p14="http://schemas.microsoft.com/office/powerpoint/2010/main" val="83312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3245528" cy="48289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7" name="Picture 6">
            <a:extLst>
              <a:ext uri="{FF2B5EF4-FFF2-40B4-BE49-F238E27FC236}">
                <a16:creationId xmlns:a16="http://schemas.microsoft.com/office/drawing/2014/main" id="{6CE84E77-5DF9-36C7-68E7-F755E3CD6847}"/>
              </a:ext>
            </a:extLst>
          </p:cNvPr>
          <p:cNvPicPr>
            <a:picLocks noChangeAspect="1"/>
          </p:cNvPicPr>
          <p:nvPr userDrawn="1"/>
        </p:nvPicPr>
        <p:blipFill>
          <a:blip r:embed="rId2">
            <a:extLst>
              <a:ext uri="{28A0092B-C50C-407E-A947-70E740481C1C}">
                <a14:useLocalDpi xmlns:a14="http://schemas.microsoft.com/office/drawing/2010/main" val="0"/>
              </a:ext>
            </a:extLst>
          </a:blip>
          <a:srcRect l="1063" r="2235"/>
          <a:stretch>
            <a:fillRect/>
          </a:stretch>
        </p:blipFill>
        <p:spPr>
          <a:xfrm>
            <a:off x="4379650" y="951100"/>
            <a:ext cx="7812350" cy="5385816"/>
          </a:xfrm>
          <a:prstGeom prst="rect">
            <a:avLst/>
          </a:prstGeom>
        </p:spPr>
      </p:pic>
    </p:spTree>
    <p:extLst>
      <p:ext uri="{BB962C8B-B14F-4D97-AF65-F5344CB8AC3E}">
        <p14:creationId xmlns:p14="http://schemas.microsoft.com/office/powerpoint/2010/main" val="286760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257800"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7" name="Picture 6" descr="A picture containing person&#10;&#10;AI-generated content may be incorrect.">
            <a:extLst>
              <a:ext uri="{FF2B5EF4-FFF2-40B4-BE49-F238E27FC236}">
                <a16:creationId xmlns:a16="http://schemas.microsoft.com/office/drawing/2014/main" id="{F79188B9-38F8-82B3-2556-18DA574748FC}"/>
              </a:ext>
            </a:extLst>
          </p:cNvPr>
          <p:cNvPicPr>
            <a:picLocks noChangeAspect="1"/>
          </p:cNvPicPr>
          <p:nvPr userDrawn="1"/>
        </p:nvPicPr>
        <p:blipFill>
          <a:blip r:embed="rId2">
            <a:extLst>
              <a:ext uri="{28A0092B-C50C-407E-A947-70E740481C1C}">
                <a14:useLocalDpi xmlns:a14="http://schemas.microsoft.com/office/drawing/2010/main" val="0"/>
              </a:ext>
            </a:extLst>
          </a:blip>
          <a:srcRect l="15139" r="15744"/>
          <a:stretch/>
        </p:blipFill>
        <p:spPr>
          <a:xfrm>
            <a:off x="6598763" y="955406"/>
            <a:ext cx="5593237" cy="5394960"/>
          </a:xfrm>
          <a:prstGeom prst="rect">
            <a:avLst/>
          </a:prstGeom>
        </p:spPr>
      </p:pic>
    </p:spTree>
    <p:extLst>
      <p:ext uri="{BB962C8B-B14F-4D97-AF65-F5344CB8AC3E}">
        <p14:creationId xmlns:p14="http://schemas.microsoft.com/office/powerpoint/2010/main" val="3853635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88232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May 2026</a:t>
            </a:r>
          </a:p>
        </p:txBody>
      </p:sp>
      <p:pic>
        <p:nvPicPr>
          <p:cNvPr id="9" name="Picture 8" descr="Close-up of documents and charts">
            <a:extLst>
              <a:ext uri="{FF2B5EF4-FFF2-40B4-BE49-F238E27FC236}">
                <a16:creationId xmlns:a16="http://schemas.microsoft.com/office/drawing/2014/main" id="{FC325EA8-7D48-6B46-738A-99386E9C2DAD}"/>
              </a:ext>
            </a:extLst>
          </p:cNvPr>
          <p:cNvPicPr>
            <a:picLocks noChangeAspect="1"/>
          </p:cNvPicPr>
          <p:nvPr userDrawn="1"/>
        </p:nvPicPr>
        <p:blipFill>
          <a:blip r:embed="rId2">
            <a:extLst>
              <a:ext uri="{28A0092B-C50C-407E-A947-70E740481C1C}">
                <a14:useLocalDpi xmlns:a14="http://schemas.microsoft.com/office/drawing/2010/main" val="0"/>
              </a:ext>
            </a:extLst>
          </a:blip>
          <a:srcRect l="7760" r="28902"/>
          <a:stretch/>
        </p:blipFill>
        <p:spPr>
          <a:xfrm>
            <a:off x="7075054" y="950742"/>
            <a:ext cx="5116946" cy="5385816"/>
          </a:xfrm>
          <a:prstGeom prst="rect">
            <a:avLst/>
          </a:prstGeom>
        </p:spPr>
      </p:pic>
    </p:spTree>
    <p:extLst>
      <p:ext uri="{BB962C8B-B14F-4D97-AF65-F5344CB8AC3E}">
        <p14:creationId xmlns:p14="http://schemas.microsoft.com/office/powerpoint/2010/main" val="9976378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A"/>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FBF289-6730-2C4B-18E9-E3F8F9BE7C50}"/>
              </a:ext>
            </a:extLst>
          </p:cNvPr>
          <p:cNvSpPr/>
          <p:nvPr userDrawn="1"/>
        </p:nvSpPr>
        <p:spPr>
          <a:xfrm>
            <a:off x="1" y="6400800"/>
            <a:ext cx="12192001" cy="457200"/>
          </a:xfrm>
          <a:prstGeom prst="rect">
            <a:avLst/>
          </a:prstGeom>
          <a:solidFill>
            <a:srgbClr val="163E6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2746880D-9C91-EE80-3582-66356B770A3F}"/>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a:extLst>
              <a:ext uri="{FF2B5EF4-FFF2-40B4-BE49-F238E27FC236}">
                <a16:creationId xmlns:a16="http://schemas.microsoft.com/office/drawing/2014/main" id="{EED5F2F9-BB84-5F05-2D75-6012997AA8CA}"/>
              </a:ext>
            </a:extLst>
          </p:cNvPr>
          <p:cNvSpPr/>
          <p:nvPr userDrawn="1"/>
        </p:nvSpPr>
        <p:spPr>
          <a:xfrm>
            <a:off x="0" y="0"/>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Placeholder 1">
            <a:extLst>
              <a:ext uri="{FF2B5EF4-FFF2-40B4-BE49-F238E27FC236}">
                <a16:creationId xmlns:a16="http://schemas.microsoft.com/office/drawing/2014/main" id="{6428C6C7-5107-E083-7D31-FAB9E5326D21}"/>
              </a:ext>
            </a:extLst>
          </p:cNvPr>
          <p:cNvSpPr>
            <a:spLocks noGrp="1"/>
          </p:cNvSpPr>
          <p:nvPr>
            <p:ph type="title"/>
          </p:nvPr>
        </p:nvSpPr>
        <p:spPr>
          <a:xfrm>
            <a:off x="616250" y="136525"/>
            <a:ext cx="10515600" cy="7024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7FC7C1-1C93-A16B-EBF7-C19458DDF630}"/>
              </a:ext>
            </a:extLst>
          </p:cNvPr>
          <p:cNvSpPr>
            <a:spLocks noGrp="1"/>
          </p:cNvSpPr>
          <p:nvPr>
            <p:ph type="body" idx="1"/>
          </p:nvPr>
        </p:nvSpPr>
        <p:spPr>
          <a:xfrm>
            <a:off x="838200" y="1348033"/>
            <a:ext cx="10515600" cy="48289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5547D0F-D0FF-CED9-DC2F-F469CD971CBE}"/>
              </a:ext>
            </a:extLst>
          </p:cNvPr>
          <p:cNvSpPr>
            <a:spLocks noGrp="1"/>
          </p:cNvSpPr>
          <p:nvPr>
            <p:ph type="ftr" sz="quarter" idx="3"/>
          </p:nvPr>
        </p:nvSpPr>
        <p:spPr>
          <a:xfrm>
            <a:off x="2875175" y="6466787"/>
            <a:ext cx="5882326" cy="254687"/>
          </a:xfrm>
          <a:prstGeom prst="rect">
            <a:avLst/>
          </a:prstGeom>
        </p:spPr>
        <p:txBody>
          <a:bodyPr vert="horz" lIns="91440" tIns="45720" rIns="91440" bIns="45720" rtlCol="0" anchor="ctr"/>
          <a:lstStyle>
            <a:lvl1pPr algn="ctr">
              <a:defRPr sz="1200" b="1">
                <a:solidFill>
                  <a:schemeClr val="bg1"/>
                </a:solidFill>
                <a:latin typeface="Calibri" panose="020F0502020204030204" pitchFamily="34" charset="0"/>
              </a:defRPr>
            </a:lvl1pPr>
          </a:lstStyle>
          <a:p>
            <a:r>
              <a:rPr lang="en-US"/>
              <a:t>Connecticut State Department of Education • Revised May 2026</a:t>
            </a:r>
            <a:endParaRPr lang="en-US" dirty="0"/>
          </a:p>
        </p:txBody>
      </p:sp>
    </p:spTree>
    <p:extLst>
      <p:ext uri="{BB962C8B-B14F-4D97-AF65-F5344CB8AC3E}">
        <p14:creationId xmlns:p14="http://schemas.microsoft.com/office/powerpoint/2010/main" val="2192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0" r:id="rId3"/>
    <p:sldLayoutId id="2147483662" r:id="rId4"/>
    <p:sldLayoutId id="2147483725" r:id="rId5"/>
    <p:sldLayoutId id="2147483663" r:id="rId6"/>
    <p:sldLayoutId id="2147483727" r:id="rId7"/>
    <p:sldLayoutId id="2147483665" r:id="rId8"/>
    <p:sldLayoutId id="2147483671" r:id="rId9"/>
    <p:sldLayoutId id="2147483666" r:id="rId10"/>
    <p:sldLayoutId id="2147483677" r:id="rId11"/>
    <p:sldLayoutId id="2147483667" r:id="rId12"/>
    <p:sldLayoutId id="2147483664" r:id="rId13"/>
    <p:sldLayoutId id="2147483669" r:id="rId14"/>
    <p:sldLayoutId id="2147483672" r:id="rId15"/>
    <p:sldLayoutId id="2147483675" r:id="rId16"/>
    <p:sldLayoutId id="2147483673" r:id="rId17"/>
    <p:sldLayoutId id="2147483724" r:id="rId18"/>
    <p:sldLayoutId id="2147483676" r:id="rId19"/>
    <p:sldLayoutId id="2147483720" r:id="rId20"/>
    <p:sldLayoutId id="2147483670" r:id="rId21"/>
    <p:sldLayoutId id="2147483721" r:id="rId22"/>
    <p:sldLayoutId id="2147483717" r:id="rId23"/>
    <p:sldLayoutId id="2147483723" r:id="rId24"/>
    <p:sldLayoutId id="2147483652" r:id="rId25"/>
    <p:sldLayoutId id="2147483674" r:id="rId26"/>
    <p:sldLayoutId id="2147483726" r:id="rId27"/>
    <p:sldLayoutId id="2147483668" r:id="rId28"/>
    <p:sldLayoutId id="2147483654" r:id="rId29"/>
    <p:sldLayoutId id="2147483678" r:id="rId30"/>
    <p:sldLayoutId id="2147483681" r:id="rId31"/>
    <p:sldLayoutId id="2147483706" r:id="rId32"/>
    <p:sldLayoutId id="2147483718" r:id="rId33"/>
    <p:sldLayoutId id="2147483712" r:id="rId34"/>
    <p:sldLayoutId id="2147483713" r:id="rId35"/>
    <p:sldLayoutId id="2147483719" r:id="rId36"/>
  </p:sldLayoutIdLst>
  <p:hf sldNum="0" hdr="0" dt="0"/>
  <p:txStyles>
    <p:title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p:titleStyle>
    <p:body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3200" b="1"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800" b="1"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1"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s://www.usda.gov/sites/default/files/documents/ad-3027.pdf" TargetMode="External"/><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2" Type="http://schemas.openxmlformats.org/officeDocument/2006/relationships/hyperlink" Target="mailto:louis.todisco@ct.gov" TargetMode="Externa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fns-prod.azureedge.us/sites/default/files/resource-files/ajfa-green-030223.pdf"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portal.ct.gov/sde/nutrition/civil-rights-for-child-nutrition-programs/civil-rights-for-cacfp" TargetMode="Externa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s://www.usda.gov/sites/default/files/documents/ad-3027.pdf" TargetMode="External"/><Relationship Id="rId1" Type="http://schemas.openxmlformats.org/officeDocument/2006/relationships/slideLayout" Target="../slideLayouts/slideLayout18.xml"/><Relationship Id="rId4" Type="http://schemas.openxmlformats.org/officeDocument/2006/relationships/hyperlink" Target="https://portal.ct.gov/sde/nutrition/nondiscrimination-statement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portal.ct.gov/-/media/sde/nutrition/cacfp/forms/records_retention_cacfp.pdf"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portal.ct.gov/-/media/sde/nutrition/civilrights/civil_rights_cacfp_potential_beneficiary_data_determination_form.pdf"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41.xml.rels><?xml version="1.0" encoding="UTF-8" standalone="yes"?>
<Relationships xmlns="http://schemas.openxmlformats.org/package/2006/relationships"><Relationship Id="rId3" Type="http://schemas.openxmlformats.org/officeDocument/2006/relationships/hyperlink" Target="https://portal.ct.gov/-/media/sde/nutrition/civilrights/civil_rights_cacfp_data_form.pdf"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image" Target="../media/image2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hyperlink" Target="https://www.fns.usda.gov/cn/Race-and-Ethnicity-Data-Policy-Rescission" TargetMode="Externa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fns.usda.gov/cn/Race-and-Ethnicity-Data-Policy-Rescission"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fns.usda.gov/cn/qas-related-collection-race-and-ethnicity" TargetMode="External"/><Relationship Id="rId2" Type="http://schemas.openxmlformats.org/officeDocument/2006/relationships/hyperlink" Target="https://www.fns.usda.gov/cn/qas-collection-race-ethnicity-data-policy-rescission2" TargetMode="Externa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portal.ct.gov/-/media/sde/nutrition/civilrights/civil_rights_cacfp_complaint_procedures.pdf" TargetMode="Externa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usda.gov/sites/default/files/documents/ad-3027s.pdf" TargetMode="Externa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portal.ct.gov/-/media/sde/nutrition/nslp/forms/freered/taglines_providing_meaningful_access_cnps.pdf" TargetMode="External"/><Relationship Id="rId2" Type="http://schemas.openxmlformats.org/officeDocument/2006/relationships/image" Target="../media/image31.jp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hyperlink" Target="https://portal.ct.gov/sde/english-learners/english-learner-multilingual-learner" TargetMode="External"/><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hyperlink" Target="https://portal.ct.gov/sde/nutrition/special-diets-in-cacfp-child-care-programs" TargetMode="External"/><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hyperlink" Target="https://portal.ct.gov/sde/nutrition/school-nutrition-programs" TargetMode="Externa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s://portal.ct.gov/sde/nutrition/special-diets-in-cacfp-adult-day-care-centers" TargetMode="External"/><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hyperlink" Target="https://portal.ct.gov/sde/nutrition/civil-rights-for-child-nutrition-programs/civil-rights-for-cacfp#Presentation" TargetMode="External"/><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mailto:bernice.amponsah@ct.gov" TargetMode="External"/><Relationship Id="rId7" Type="http://schemas.openxmlformats.org/officeDocument/2006/relationships/hyperlink" Target="mailto:terese.maineri@ct.gov" TargetMode="External"/><Relationship Id="rId2" Type="http://schemas.openxmlformats.org/officeDocument/2006/relationships/hyperlink" Target="mailto:flor.sprouse@ct.gov" TargetMode="External"/><Relationship Id="rId1" Type="http://schemas.openxmlformats.org/officeDocument/2006/relationships/slideLayout" Target="../slideLayouts/slideLayout26.xml"/><Relationship Id="rId6" Type="http://schemas.openxmlformats.org/officeDocument/2006/relationships/hyperlink" Target="mailto:caroline.cooke@ct.gov" TargetMode="External"/><Relationship Id="rId5" Type="http://schemas.openxmlformats.org/officeDocument/2006/relationships/hyperlink" Target="mailto:benedict.onye@ct.gov" TargetMode="External"/><Relationship Id="rId4" Type="http://schemas.openxmlformats.org/officeDocument/2006/relationships/hyperlink" Target="mailto:susan.boyle@ct.gov"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1CA069-9C56-E5C9-84FF-477900401933}"/>
              </a:ext>
            </a:extLst>
          </p:cNvPr>
          <p:cNvSpPr>
            <a:spLocks noGrp="1"/>
          </p:cNvSpPr>
          <p:nvPr>
            <p:ph type="ctrTitle"/>
          </p:nvPr>
        </p:nvSpPr>
        <p:spPr/>
        <p:txBody>
          <a:bodyPr/>
          <a:lstStyle/>
          <a:p>
            <a:r>
              <a:rPr lang="en-US" dirty="0"/>
              <a:t>Civil Rights</a:t>
            </a:r>
          </a:p>
        </p:txBody>
      </p:sp>
      <p:sp>
        <p:nvSpPr>
          <p:cNvPr id="5" name="Subtitle 4">
            <a:extLst>
              <a:ext uri="{FF2B5EF4-FFF2-40B4-BE49-F238E27FC236}">
                <a16:creationId xmlns:a16="http://schemas.microsoft.com/office/drawing/2014/main" id="{7839560C-8633-40A5-9960-D4AE4BA8081F}"/>
              </a:ext>
            </a:extLst>
          </p:cNvPr>
          <p:cNvSpPr>
            <a:spLocks noGrp="1"/>
          </p:cNvSpPr>
          <p:nvPr>
            <p:ph type="subTitle" idx="1"/>
          </p:nvPr>
        </p:nvSpPr>
        <p:spPr/>
        <p:txBody>
          <a:bodyPr/>
          <a:lstStyle/>
          <a:p>
            <a:r>
              <a:rPr lang="en-US" dirty="0"/>
              <a:t>Your Responsibilities in the </a:t>
            </a:r>
            <a:br>
              <a:rPr lang="en-US" dirty="0"/>
            </a:br>
            <a:r>
              <a:rPr lang="en-US" dirty="0"/>
              <a:t>Child and Adult Care Food Program (CACFP)</a:t>
            </a:r>
          </a:p>
        </p:txBody>
      </p:sp>
      <p:sp>
        <p:nvSpPr>
          <p:cNvPr id="7" name="Footer Placeholder 6">
            <a:extLst>
              <a:ext uri="{FF2B5EF4-FFF2-40B4-BE49-F238E27FC236}">
                <a16:creationId xmlns:a16="http://schemas.microsoft.com/office/drawing/2014/main" id="{FA917B8E-1F58-77CF-FD43-BEAA1056B24C}"/>
              </a:ext>
            </a:extLst>
          </p:cNvPr>
          <p:cNvSpPr>
            <a:spLocks noGrp="1"/>
          </p:cNvSpPr>
          <p:nvPr>
            <p:ph type="ftr" sz="quarter" idx="11"/>
          </p:nvPr>
        </p:nvSpPr>
        <p:spPr/>
        <p:txBody>
          <a:bodyPr/>
          <a:lstStyle/>
          <a:p>
            <a:r>
              <a:rPr lang="en-US"/>
              <a:t>Connecticut State Department of Education • Revised May 2026</a:t>
            </a:r>
            <a:endParaRPr lang="en-US" dirty="0"/>
          </a:p>
        </p:txBody>
      </p:sp>
      <p:sp>
        <p:nvSpPr>
          <p:cNvPr id="14" name="TextBox 13">
            <a:extLst>
              <a:ext uri="{FF2B5EF4-FFF2-40B4-BE49-F238E27FC236}">
                <a16:creationId xmlns:a16="http://schemas.microsoft.com/office/drawing/2014/main" id="{ECD9499F-84BC-CB65-24C1-791666C1AB48}"/>
              </a:ext>
            </a:extLst>
          </p:cNvPr>
          <p:cNvSpPr txBox="1"/>
          <p:nvPr/>
        </p:nvSpPr>
        <p:spPr>
          <a:xfrm>
            <a:off x="2254925" y="5639334"/>
            <a:ext cx="8296534" cy="569515"/>
          </a:xfrm>
          <a:prstGeom prst="rect">
            <a:avLst/>
          </a:prstGeom>
          <a:noFill/>
        </p:spPr>
        <p:txBody>
          <a:bodyPr wrap="square">
            <a:spAutoFit/>
          </a:bodyPr>
          <a:lstStyle/>
          <a:p>
            <a:pPr>
              <a:lnSpc>
                <a:spcPct val="114000"/>
              </a:lnSpc>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Connecticut State Department of Education</a:t>
            </a:r>
          </a:p>
          <a:p>
            <a:pPr>
              <a:lnSpc>
                <a:spcPct val="114000"/>
              </a:lnSpc>
              <a:tabLst>
                <a:tab pos="4967288" algn="l"/>
              </a:tabLst>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Bureau of Child Nutrition Programs</a:t>
            </a:r>
          </a:p>
        </p:txBody>
      </p:sp>
    </p:spTree>
    <p:extLst>
      <p:ext uri="{BB962C8B-B14F-4D97-AF65-F5344CB8AC3E}">
        <p14:creationId xmlns:p14="http://schemas.microsoft.com/office/powerpoint/2010/main" val="159584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34F11-83CB-2DF4-3FFC-77E8E4BAE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1037E-0814-B118-0726-E27EF16C2505}"/>
              </a:ext>
            </a:extLst>
          </p:cNvPr>
          <p:cNvSpPr>
            <a:spLocks noGrp="1"/>
          </p:cNvSpPr>
          <p:nvPr>
            <p:ph type="title"/>
          </p:nvPr>
        </p:nvSpPr>
        <p:spPr/>
        <p:txBody>
          <a:bodyPr/>
          <a:lstStyle/>
          <a:p>
            <a:r>
              <a:rPr lang="en-US" altLang="en-US" dirty="0"/>
              <a:t>Civil Rights Goals</a:t>
            </a:r>
            <a:endParaRPr lang="en-US" dirty="0"/>
          </a:p>
        </p:txBody>
      </p:sp>
      <p:sp>
        <p:nvSpPr>
          <p:cNvPr id="5" name="Content Placeholder 4">
            <a:extLst>
              <a:ext uri="{FF2B5EF4-FFF2-40B4-BE49-F238E27FC236}">
                <a16:creationId xmlns:a16="http://schemas.microsoft.com/office/drawing/2014/main" id="{1FA2F8B6-1115-8DDD-DD6C-7C8BEF32DE6E}"/>
              </a:ext>
            </a:extLst>
          </p:cNvPr>
          <p:cNvSpPr>
            <a:spLocks noGrp="1"/>
          </p:cNvSpPr>
          <p:nvPr>
            <p:ph idx="1"/>
          </p:nvPr>
        </p:nvSpPr>
        <p:spPr/>
        <p:txBody>
          <a:bodyPr/>
          <a:lstStyle/>
          <a:p>
            <a:r>
              <a:rPr lang="en-US" dirty="0"/>
              <a:t>Eliminate barriers that prevent or deter people from receiving benefits of a government sponsored/funded program</a:t>
            </a:r>
          </a:p>
          <a:p>
            <a:r>
              <a:rPr lang="en-US" dirty="0"/>
              <a:t>Provide equal treatment in the delivery of programs and services to all applicants, participants and beneficiaries of a federal program</a:t>
            </a:r>
          </a:p>
          <a:p>
            <a:endParaRPr lang="en-US" dirty="0"/>
          </a:p>
        </p:txBody>
      </p:sp>
      <p:sp>
        <p:nvSpPr>
          <p:cNvPr id="4" name="Footer Placeholder 3">
            <a:extLst>
              <a:ext uri="{FF2B5EF4-FFF2-40B4-BE49-F238E27FC236}">
                <a16:creationId xmlns:a16="http://schemas.microsoft.com/office/drawing/2014/main" id="{E478C7EE-18D8-697F-7420-9228507A5083}"/>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42224120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93F41-D601-D096-CE5F-27B26088D25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7914A64-DA65-D6C3-D273-5A5E483CB4BF}"/>
              </a:ext>
            </a:extLst>
          </p:cNvPr>
          <p:cNvSpPr>
            <a:spLocks noGrp="1"/>
          </p:cNvSpPr>
          <p:nvPr>
            <p:ph type="title"/>
          </p:nvPr>
        </p:nvSpPr>
        <p:spPr/>
        <p:txBody>
          <a:bodyPr/>
          <a:lstStyle/>
          <a:p>
            <a:r>
              <a:rPr lang="en-US" dirty="0"/>
              <a:t>USDA NDS</a:t>
            </a:r>
          </a:p>
        </p:txBody>
      </p:sp>
      <p:sp>
        <p:nvSpPr>
          <p:cNvPr id="14" name="Content Placeholder 13">
            <a:extLst>
              <a:ext uri="{FF2B5EF4-FFF2-40B4-BE49-F238E27FC236}">
                <a16:creationId xmlns:a16="http://schemas.microsoft.com/office/drawing/2014/main" id="{FFB893FF-F7D8-B0E5-16C4-7F9747D8895E}"/>
              </a:ext>
            </a:extLst>
          </p:cNvPr>
          <p:cNvSpPr>
            <a:spLocks noGrp="1"/>
          </p:cNvSpPr>
          <p:nvPr>
            <p:ph sz="half" idx="1"/>
          </p:nvPr>
        </p:nvSpPr>
        <p:spPr/>
        <p:txBody>
          <a:bodyPr>
            <a:noAutofit/>
          </a:bodyPr>
          <a:lstStyle/>
          <a:p>
            <a:pPr marL="0" indent="0">
              <a:buNone/>
            </a:pPr>
            <a:r>
              <a:rPr lang="en-US" sz="1600" b="1"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indent="0">
              <a:buNone/>
            </a:pPr>
            <a:r>
              <a:rPr lang="en-US" sz="1600" b="1"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p:txBody>
      </p:sp>
      <p:sp>
        <p:nvSpPr>
          <p:cNvPr id="12" name="Content Placeholder 11">
            <a:extLst>
              <a:ext uri="{FF2B5EF4-FFF2-40B4-BE49-F238E27FC236}">
                <a16:creationId xmlns:a16="http://schemas.microsoft.com/office/drawing/2014/main" id="{B6EAA783-D336-3C70-B889-FF62E232CEF0}"/>
              </a:ext>
            </a:extLst>
          </p:cNvPr>
          <p:cNvSpPr>
            <a:spLocks noGrp="1"/>
          </p:cNvSpPr>
          <p:nvPr>
            <p:ph sz="half" idx="2"/>
          </p:nvPr>
        </p:nvSpPr>
        <p:spPr/>
        <p:txBody>
          <a:bodyPr>
            <a:noAutofit/>
          </a:bodyPr>
          <a:lstStyle/>
          <a:p>
            <a:pPr marL="0" indent="0">
              <a:spcAft>
                <a:spcPts val="600"/>
              </a:spcAft>
              <a:buNone/>
            </a:pPr>
            <a:r>
              <a:rPr lang="en-US" sz="1600" b="1" dirty="0"/>
              <a:t>To file a program discrimination complaint, a Complainant should complete a Form AD-3027, USDA Program Discrimination Complaint Form which can be obtained online at: </a:t>
            </a:r>
            <a:r>
              <a:rPr lang="en-US" sz="1600" b="1" u="sng" dirty="0">
                <a:solidFill>
                  <a:srgbClr val="C1E5F5"/>
                </a:solidFill>
              </a:rPr>
              <a:t>https://www.usda.gov/sites/default/files/documents/ad-3027.pdf</a:t>
            </a:r>
            <a:r>
              <a:rPr lang="en-US" sz="1600" b="1" dirty="0">
                <a:solidFill>
                  <a:srgbClr val="C1E5F5"/>
                </a:solidFill>
              </a:rPr>
              <a:t>, </a:t>
            </a:r>
            <a:r>
              <a:rPr lang="en-US" sz="1600" b="1" dirty="0"/>
              <a:t>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690563" indent="-346075">
              <a:spcBef>
                <a:spcPts val="1200"/>
              </a:spcBef>
              <a:buNone/>
            </a:pPr>
            <a:r>
              <a:rPr lang="en-US" sz="1600" b="1" dirty="0"/>
              <a:t>1.    mail: U.S. Department of Agriculture </a:t>
            </a:r>
          </a:p>
          <a:p>
            <a:pPr marL="690563" indent="-346075">
              <a:spcBef>
                <a:spcPts val="0"/>
              </a:spcBef>
              <a:buNone/>
            </a:pPr>
            <a:r>
              <a:rPr lang="en-US" sz="1600" b="1" dirty="0"/>
              <a:t>        Office of the Assistant Secretary for Civil Rights </a:t>
            </a:r>
          </a:p>
          <a:p>
            <a:pPr marL="690563" indent="-346075">
              <a:spcBef>
                <a:spcPts val="0"/>
              </a:spcBef>
              <a:buNone/>
            </a:pPr>
            <a:r>
              <a:rPr lang="en-US" sz="1600" b="1" dirty="0"/>
              <a:t>        1400 Independence Avenue, SW </a:t>
            </a:r>
          </a:p>
          <a:p>
            <a:pPr marL="690563" indent="-346075">
              <a:spcBef>
                <a:spcPts val="0"/>
              </a:spcBef>
              <a:buNone/>
            </a:pPr>
            <a:r>
              <a:rPr lang="en-US" sz="1600" b="1" dirty="0"/>
              <a:t>        Washington, D.C. 20250-9410;</a:t>
            </a:r>
          </a:p>
          <a:p>
            <a:pPr marL="690563" indent="-346075">
              <a:spcBef>
                <a:spcPts val="0"/>
              </a:spcBef>
              <a:buNone/>
            </a:pPr>
            <a:r>
              <a:rPr lang="en-US" sz="1600" b="1" dirty="0"/>
              <a:t>2.    fax: (833) 256-1665 or (202) 690-7442; or</a:t>
            </a:r>
          </a:p>
          <a:p>
            <a:pPr marL="690563" indent="-346075">
              <a:spcBef>
                <a:spcPts val="0"/>
              </a:spcBef>
              <a:buNone/>
            </a:pPr>
            <a:r>
              <a:rPr lang="en-US" sz="1600" b="1" dirty="0"/>
              <a:t>3.    email: </a:t>
            </a:r>
            <a:r>
              <a:rPr lang="en-US" sz="1600" b="1" u="sng" dirty="0">
                <a:solidFill>
                  <a:srgbClr val="C1E5F5"/>
                </a:solidFill>
              </a:rPr>
              <a:t>program.intake@usda.gov</a:t>
            </a:r>
            <a:r>
              <a:rPr lang="en-US" sz="1600" b="1" dirty="0"/>
              <a:t>. </a:t>
            </a:r>
          </a:p>
          <a:p>
            <a:pPr marL="0" indent="0">
              <a:buNone/>
            </a:pPr>
            <a:r>
              <a:rPr lang="en-US" sz="1600" b="1" dirty="0"/>
              <a:t>This institution is an equal opportunity provider.</a:t>
            </a:r>
          </a:p>
          <a:p>
            <a:endParaRPr lang="en-US" dirty="0"/>
          </a:p>
        </p:txBody>
      </p:sp>
      <p:sp>
        <p:nvSpPr>
          <p:cNvPr id="15" name="Rectangle 14">
            <a:hlinkClick r:id="rId2"/>
            <a:extLst>
              <a:ext uri="{FF2B5EF4-FFF2-40B4-BE49-F238E27FC236}">
                <a16:creationId xmlns:a16="http://schemas.microsoft.com/office/drawing/2014/main" id="{AB5FE4D5-3C90-6841-21CB-E59F101A55CF}"/>
              </a:ext>
              <a:ext uri="{C183D7F6-B498-43B3-948B-1728B52AA6E4}">
                <adec:decorative xmlns:adec="http://schemas.microsoft.com/office/drawing/2017/decorative" val="1"/>
              </a:ext>
            </a:extLst>
          </p:cNvPr>
          <p:cNvSpPr/>
          <p:nvPr/>
        </p:nvSpPr>
        <p:spPr>
          <a:xfrm>
            <a:off x="5498186" y="1894814"/>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3"/>
            <a:extLst>
              <a:ext uri="{FF2B5EF4-FFF2-40B4-BE49-F238E27FC236}">
                <a16:creationId xmlns:a16="http://schemas.microsoft.com/office/drawing/2014/main" id="{DDE9D188-FC15-BF1D-18DC-B8DC3D6E3A0E}"/>
              </a:ext>
              <a:ext uri="{C183D7F6-B498-43B3-948B-1728B52AA6E4}">
                <adec:decorative xmlns:adec="http://schemas.microsoft.com/office/drawing/2017/decorative" val="1"/>
              </a:ext>
            </a:extLst>
          </p:cNvPr>
          <p:cNvSpPr/>
          <p:nvPr/>
        </p:nvSpPr>
        <p:spPr>
          <a:xfrm>
            <a:off x="6540242" y="5259623"/>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FB2C11B-7381-2CA5-78A4-134B45D5F538}"/>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35001052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8647-BF13-0DBF-63DE-F53D7868720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E1DB090-B72C-8EE8-4A3A-0B98F75CB2E3}"/>
              </a:ext>
            </a:extLst>
          </p:cNvPr>
          <p:cNvSpPr>
            <a:spLocks noGrp="1"/>
          </p:cNvSpPr>
          <p:nvPr>
            <p:ph type="title"/>
          </p:nvPr>
        </p:nvSpPr>
        <p:spPr/>
        <p:txBody>
          <a:bodyPr/>
          <a:lstStyle/>
          <a:p>
            <a:r>
              <a:rPr lang="en-US" dirty="0"/>
              <a:t>CSDE NDS</a:t>
            </a:r>
          </a:p>
        </p:txBody>
      </p:sp>
      <p:sp>
        <p:nvSpPr>
          <p:cNvPr id="8" name="Content Placeholder 7">
            <a:extLst>
              <a:ext uri="{FF2B5EF4-FFF2-40B4-BE49-F238E27FC236}">
                <a16:creationId xmlns:a16="http://schemas.microsoft.com/office/drawing/2014/main" id="{D5908B49-0A29-99BD-DFDE-49430C10B997}"/>
              </a:ext>
            </a:extLst>
          </p:cNvPr>
          <p:cNvSpPr>
            <a:spLocks noGrp="1"/>
          </p:cNvSpPr>
          <p:nvPr>
            <p:ph idx="1"/>
          </p:nvPr>
        </p:nvSpPr>
        <p:spPr/>
        <p:txBody>
          <a:bodyPr/>
          <a:lstStyle/>
          <a:p>
            <a:r>
              <a:rPr lang="en-US" b="1" dirty="0"/>
              <a:t>The Connecticut State Department of Education is committed to a policy of equal opportunity/affirmative action for all qualified persons. The Connecticut Department of Education does not discriminate in any employment practice, education program, or educational activity on the basis of race; color; religious creed; age; sex; pregnancy; sexual orientation; workplace hazards to reproductive systems, gender identity or expression; marital status; national origin; ancestry; retaliation for previously opposed discrimination or coercion, intellectual disability; genetic information; learning disability; physical disability (including, but not limited to, blindness); mental disability (past/present history thereof); military or veteran status; status as a victim of domestic violence; or criminal record in state employment, unless there is a bona fide occupational qualification excluding persons in any of the aforementioned protected classes. Inquiries regarding the Connecticut State Department of Education’s nondiscrimination policies should be directed to: Attorney Louis Todisco, Connecticut State Department of Education, by mail 450 Columbus Boulevard, Hartford, CT 06103-1841; or by telephone 860-713-6594; or by email </a:t>
            </a:r>
            <a:r>
              <a:rPr lang="en-US" b="1" u="sng" dirty="0">
                <a:solidFill>
                  <a:srgbClr val="C1E5F5"/>
                </a:solidFill>
              </a:rPr>
              <a:t>louis.todisco@ct.gov</a:t>
            </a:r>
            <a:r>
              <a:rPr lang="en-US" b="1" dirty="0"/>
              <a:t>. </a:t>
            </a:r>
          </a:p>
        </p:txBody>
      </p:sp>
      <p:sp>
        <p:nvSpPr>
          <p:cNvPr id="3" name="Footer Placeholder 2">
            <a:extLst>
              <a:ext uri="{FF2B5EF4-FFF2-40B4-BE49-F238E27FC236}">
                <a16:creationId xmlns:a16="http://schemas.microsoft.com/office/drawing/2014/main" id="{D8F1C4E3-74EB-0FB3-2D9E-20DBBE8BF1BF}"/>
              </a:ext>
            </a:extLst>
          </p:cNvPr>
          <p:cNvSpPr>
            <a:spLocks noGrp="1"/>
          </p:cNvSpPr>
          <p:nvPr>
            <p:ph type="ftr" sz="quarter" idx="11"/>
          </p:nvPr>
        </p:nvSpPr>
        <p:spPr/>
        <p:txBody>
          <a:bodyPr/>
          <a:lstStyle/>
          <a:p>
            <a:r>
              <a:rPr lang="en-US"/>
              <a:t>Connecticut State Department of Education • Revised May 2026</a:t>
            </a:r>
            <a:endParaRPr lang="en-US" dirty="0"/>
          </a:p>
        </p:txBody>
      </p:sp>
      <p:sp>
        <p:nvSpPr>
          <p:cNvPr id="9" name="Rectangle 8">
            <a:hlinkClick r:id="rId2"/>
            <a:extLst>
              <a:ext uri="{FF2B5EF4-FFF2-40B4-BE49-F238E27FC236}">
                <a16:creationId xmlns:a16="http://schemas.microsoft.com/office/drawing/2014/main" id="{88EE35AF-ACD6-E653-B593-F59ADD68B74F}"/>
              </a:ext>
              <a:ext uri="{C183D7F6-B498-43B3-948B-1728B52AA6E4}">
                <adec:decorative xmlns:adec="http://schemas.microsoft.com/office/drawing/2017/decorative" val="1"/>
              </a:ext>
            </a:extLst>
          </p:cNvPr>
          <p:cNvSpPr/>
          <p:nvPr/>
        </p:nvSpPr>
        <p:spPr>
          <a:xfrm>
            <a:off x="742950" y="5357813"/>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0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86FF63-B490-7441-897D-6DE229A7DDEB}"/>
              </a:ext>
            </a:extLst>
          </p:cNvPr>
          <p:cNvSpPr>
            <a:spLocks noGrp="1"/>
          </p:cNvSpPr>
          <p:nvPr>
            <p:ph type="title"/>
          </p:nvPr>
        </p:nvSpPr>
        <p:spPr/>
        <p:txBody>
          <a:bodyPr/>
          <a:lstStyle/>
          <a:p>
            <a:r>
              <a:rPr lang="en-US" dirty="0"/>
              <a:t>Protected Classes</a:t>
            </a:r>
          </a:p>
        </p:txBody>
      </p:sp>
      <p:sp>
        <p:nvSpPr>
          <p:cNvPr id="4" name="Footer Placeholder 3">
            <a:extLst>
              <a:ext uri="{FF2B5EF4-FFF2-40B4-BE49-F238E27FC236}">
                <a16:creationId xmlns:a16="http://schemas.microsoft.com/office/drawing/2014/main" id="{A7AB30FC-61BB-883E-DE81-88731C05AC0B}"/>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78315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0C7D-96BB-BFAA-58A9-BB72B1BD1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78059-7127-DA19-7D34-248A4523BEAE}"/>
              </a:ext>
            </a:extLst>
          </p:cNvPr>
          <p:cNvSpPr>
            <a:spLocks noGrp="1"/>
          </p:cNvSpPr>
          <p:nvPr>
            <p:ph type="title"/>
          </p:nvPr>
        </p:nvSpPr>
        <p:spPr/>
        <p:txBody>
          <a:bodyPr/>
          <a:lstStyle/>
          <a:p>
            <a:r>
              <a:rPr lang="en-US" dirty="0"/>
              <a:t>Different Federal and State Protected Classes</a:t>
            </a:r>
          </a:p>
        </p:txBody>
      </p:sp>
      <p:sp>
        <p:nvSpPr>
          <p:cNvPr id="9" name="Content Placeholder 8">
            <a:extLst>
              <a:ext uri="{FF2B5EF4-FFF2-40B4-BE49-F238E27FC236}">
                <a16:creationId xmlns:a16="http://schemas.microsoft.com/office/drawing/2014/main" id="{0E67945D-776D-959E-9EC3-CC77C6261541}"/>
              </a:ext>
            </a:extLst>
          </p:cNvPr>
          <p:cNvSpPr>
            <a:spLocks noGrp="1"/>
          </p:cNvSpPr>
          <p:nvPr>
            <p:ph idx="1"/>
          </p:nvPr>
        </p:nvSpPr>
        <p:spPr/>
        <p:txBody>
          <a:bodyPr>
            <a:normAutofit/>
          </a:bodyPr>
          <a:lstStyle/>
          <a:p>
            <a:r>
              <a:rPr lang="en-US" dirty="0"/>
              <a:t>USDA classes</a:t>
            </a:r>
          </a:p>
          <a:p>
            <a:r>
              <a:rPr lang="en-US" dirty="0"/>
              <a:t>CSDE classes</a:t>
            </a:r>
          </a:p>
        </p:txBody>
      </p:sp>
      <p:sp>
        <p:nvSpPr>
          <p:cNvPr id="4" name="Footer Placeholder 3">
            <a:extLst>
              <a:ext uri="{FF2B5EF4-FFF2-40B4-BE49-F238E27FC236}">
                <a16:creationId xmlns:a16="http://schemas.microsoft.com/office/drawing/2014/main" id="{8E1B1D4A-2CAD-73A5-155E-86DE6E002A9C}"/>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998097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D94B5-8A38-A7FC-2C66-F01B6D4990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51D66-8B39-A7F4-41F2-2314FFE88B13}"/>
              </a:ext>
            </a:extLst>
          </p:cNvPr>
          <p:cNvSpPr>
            <a:spLocks noGrp="1"/>
          </p:cNvSpPr>
          <p:nvPr>
            <p:ph type="title"/>
          </p:nvPr>
        </p:nvSpPr>
        <p:spPr/>
        <p:txBody>
          <a:bodyPr/>
          <a:lstStyle/>
          <a:p>
            <a:r>
              <a:rPr lang="en-US" dirty="0"/>
              <a:t>CSDE Protected Classes Include All Federal Plus</a:t>
            </a:r>
          </a:p>
        </p:txBody>
      </p:sp>
      <p:sp>
        <p:nvSpPr>
          <p:cNvPr id="5" name="Content Placeholder 4">
            <a:extLst>
              <a:ext uri="{FF2B5EF4-FFF2-40B4-BE49-F238E27FC236}">
                <a16:creationId xmlns:a16="http://schemas.microsoft.com/office/drawing/2014/main" id="{B054D6DC-E15B-C61F-9D85-6C09BD733735}"/>
              </a:ext>
            </a:extLst>
          </p:cNvPr>
          <p:cNvSpPr>
            <a:spLocks noGrp="1"/>
          </p:cNvSpPr>
          <p:nvPr>
            <p:ph sz="half" idx="1"/>
          </p:nvPr>
        </p:nvSpPr>
        <p:spPr/>
        <p:txBody>
          <a:bodyPr>
            <a:noAutofit/>
          </a:bodyPr>
          <a:lstStyle/>
          <a:p>
            <a:r>
              <a:rPr lang="en-US" dirty="0"/>
              <a:t>Race</a:t>
            </a:r>
          </a:p>
          <a:p>
            <a:r>
              <a:rPr lang="en-US" dirty="0"/>
              <a:t>Color</a:t>
            </a:r>
          </a:p>
          <a:p>
            <a:r>
              <a:rPr lang="en-US" dirty="0"/>
              <a:t>Religious creed</a:t>
            </a:r>
          </a:p>
          <a:p>
            <a:r>
              <a:rPr lang="en-US" dirty="0"/>
              <a:t>Age</a:t>
            </a:r>
          </a:p>
          <a:p>
            <a:r>
              <a:rPr lang="en-US" dirty="0"/>
              <a:t>Sex</a:t>
            </a:r>
          </a:p>
          <a:p>
            <a:r>
              <a:rPr lang="en-US" dirty="0"/>
              <a:t>Pregnancy</a:t>
            </a:r>
          </a:p>
          <a:p>
            <a:r>
              <a:rPr lang="en-US" dirty="0"/>
              <a:t>Sexual orientation</a:t>
            </a:r>
          </a:p>
          <a:p>
            <a:r>
              <a:rPr lang="en-US" dirty="0"/>
              <a:t>Workplace hazards to reproductive systems, gender identity or expression</a:t>
            </a:r>
          </a:p>
          <a:p>
            <a:r>
              <a:rPr lang="en-US" dirty="0"/>
              <a:t>Marital status</a:t>
            </a:r>
          </a:p>
          <a:p>
            <a:r>
              <a:rPr lang="en-US" dirty="0"/>
              <a:t>National origin</a:t>
            </a:r>
          </a:p>
          <a:p>
            <a:r>
              <a:rPr lang="en-US" dirty="0"/>
              <a:t>Ancestry</a:t>
            </a:r>
          </a:p>
          <a:p>
            <a:pPr marL="0" indent="0">
              <a:buNone/>
            </a:pPr>
            <a:endParaRPr lang="en-US" dirty="0"/>
          </a:p>
        </p:txBody>
      </p:sp>
      <p:sp>
        <p:nvSpPr>
          <p:cNvPr id="10" name="Content Placeholder 9">
            <a:extLst>
              <a:ext uri="{FF2B5EF4-FFF2-40B4-BE49-F238E27FC236}">
                <a16:creationId xmlns:a16="http://schemas.microsoft.com/office/drawing/2014/main" id="{E602D389-B2C3-EBAA-4789-ADFAE8089CC4}"/>
              </a:ext>
            </a:extLst>
          </p:cNvPr>
          <p:cNvSpPr>
            <a:spLocks noGrp="1"/>
          </p:cNvSpPr>
          <p:nvPr>
            <p:ph sz="half" idx="2"/>
          </p:nvPr>
        </p:nvSpPr>
        <p:spPr/>
        <p:txBody>
          <a:bodyPr>
            <a:noAutofit/>
          </a:bodyPr>
          <a:lstStyle/>
          <a:p>
            <a:r>
              <a:rPr lang="en-US" dirty="0"/>
              <a:t>Retaliation for previously opposed discrimination or coercion</a:t>
            </a:r>
          </a:p>
          <a:p>
            <a:r>
              <a:rPr lang="en-US" dirty="0"/>
              <a:t>Intellectual disability</a:t>
            </a:r>
          </a:p>
          <a:p>
            <a:r>
              <a:rPr lang="en-US" dirty="0"/>
              <a:t>Genetic information</a:t>
            </a:r>
          </a:p>
          <a:p>
            <a:r>
              <a:rPr lang="en-US" dirty="0"/>
              <a:t>Learning disability</a:t>
            </a:r>
          </a:p>
          <a:p>
            <a:r>
              <a:rPr lang="en-US" dirty="0"/>
              <a:t>Physical disability (including, but not limited to, blindness)</a:t>
            </a:r>
          </a:p>
          <a:p>
            <a:r>
              <a:rPr lang="en-US" dirty="0"/>
              <a:t>Mental disability (past/present history thereof)</a:t>
            </a:r>
          </a:p>
          <a:p>
            <a:r>
              <a:rPr lang="en-US" dirty="0"/>
              <a:t>Military or veteran status</a:t>
            </a:r>
          </a:p>
          <a:p>
            <a:r>
              <a:rPr lang="en-US" dirty="0"/>
              <a:t>Status as a victim of domestic violence</a:t>
            </a:r>
          </a:p>
          <a:p>
            <a:r>
              <a:rPr lang="en-US" dirty="0"/>
              <a:t>Criminal record in state employment</a:t>
            </a:r>
          </a:p>
          <a:p>
            <a:endParaRPr lang="en-US" dirty="0"/>
          </a:p>
        </p:txBody>
      </p:sp>
      <p:sp>
        <p:nvSpPr>
          <p:cNvPr id="4" name="Footer Placeholder 3">
            <a:extLst>
              <a:ext uri="{FF2B5EF4-FFF2-40B4-BE49-F238E27FC236}">
                <a16:creationId xmlns:a16="http://schemas.microsoft.com/office/drawing/2014/main" id="{62B02A89-7591-EC17-291F-12C749FA735D}"/>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4071024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494F-9517-E8C1-33CD-68437780C00B}"/>
              </a:ext>
            </a:extLst>
          </p:cNvPr>
          <p:cNvSpPr>
            <a:spLocks noGrp="1"/>
          </p:cNvSpPr>
          <p:nvPr>
            <p:ph type="title"/>
          </p:nvPr>
        </p:nvSpPr>
        <p:spPr/>
        <p:txBody>
          <a:bodyPr/>
          <a:lstStyle/>
          <a:p>
            <a:r>
              <a:rPr lang="en-US" altLang="en-US" dirty="0"/>
              <a:t>Definition of Discrimination </a:t>
            </a:r>
            <a:endParaRPr lang="en-US" dirty="0"/>
          </a:p>
        </p:txBody>
      </p:sp>
      <p:sp>
        <p:nvSpPr>
          <p:cNvPr id="3" name="Content Placeholder 2">
            <a:extLst>
              <a:ext uri="{FF2B5EF4-FFF2-40B4-BE49-F238E27FC236}">
                <a16:creationId xmlns:a16="http://schemas.microsoft.com/office/drawing/2014/main" id="{2CB2562D-6F4A-6208-E0C5-444E724B0A2E}"/>
              </a:ext>
            </a:extLst>
          </p:cNvPr>
          <p:cNvSpPr>
            <a:spLocks noGrp="1"/>
          </p:cNvSpPr>
          <p:nvPr>
            <p:ph sz="half" idx="1"/>
          </p:nvPr>
        </p:nvSpPr>
        <p:spPr>
          <a:xfrm>
            <a:off x="838200" y="1348033"/>
            <a:ext cx="3400425" cy="4351338"/>
          </a:xfrm>
        </p:spPr>
        <p:txBody>
          <a:bodyPr/>
          <a:lstStyle/>
          <a:p>
            <a:pPr marL="0" indent="0">
              <a:buNone/>
            </a:pPr>
            <a:r>
              <a:rPr lang="en-US" sz="2800" b="1" dirty="0">
                <a:solidFill>
                  <a:srgbClr val="FFE38B"/>
                </a:solidFill>
              </a:rPr>
              <a:t>The act of distinguishing one person or group of persons from others based on the protected bases</a:t>
            </a:r>
          </a:p>
          <a:p>
            <a:endParaRPr lang="en-US" dirty="0"/>
          </a:p>
        </p:txBody>
      </p:sp>
      <p:sp>
        <p:nvSpPr>
          <p:cNvPr id="4" name="Content Placeholder 3">
            <a:extLst>
              <a:ext uri="{FF2B5EF4-FFF2-40B4-BE49-F238E27FC236}">
                <a16:creationId xmlns:a16="http://schemas.microsoft.com/office/drawing/2014/main" id="{D8ADADB6-0374-D304-DDC3-CB4D2117A1C1}"/>
              </a:ext>
            </a:extLst>
          </p:cNvPr>
          <p:cNvSpPr>
            <a:spLocks noGrp="1"/>
          </p:cNvSpPr>
          <p:nvPr>
            <p:ph sz="half" idx="2"/>
          </p:nvPr>
        </p:nvSpPr>
        <p:spPr>
          <a:xfrm>
            <a:off x="4857750" y="1348033"/>
            <a:ext cx="6496050" cy="4351338"/>
          </a:xfrm>
        </p:spPr>
        <p:txBody>
          <a:bodyPr>
            <a:noAutofit/>
          </a:bodyPr>
          <a:lstStyle/>
          <a:p>
            <a:r>
              <a:rPr lang="en-US" sz="2800" dirty="0"/>
              <a:t>Intentional, e.g., not accommodating a disabled child with a dietary need is verified by a recognized medical authority</a:t>
            </a:r>
          </a:p>
          <a:p>
            <a:r>
              <a:rPr lang="en-US" sz="2800" dirty="0"/>
              <a:t>Neglect or omission</a:t>
            </a:r>
          </a:p>
          <a:p>
            <a:r>
              <a:rPr lang="en-US" sz="2800" dirty="0"/>
              <a:t>Effect of actions or lack of actions, e.g., intentionally delaying approval of an eligibility application</a:t>
            </a:r>
          </a:p>
          <a:p>
            <a:endParaRPr lang="en-US" dirty="0"/>
          </a:p>
        </p:txBody>
      </p:sp>
      <p:sp>
        <p:nvSpPr>
          <p:cNvPr id="5" name="Footer Placeholder 4">
            <a:extLst>
              <a:ext uri="{FF2B5EF4-FFF2-40B4-BE49-F238E27FC236}">
                <a16:creationId xmlns:a16="http://schemas.microsoft.com/office/drawing/2014/main" id="{4E642EFD-23B5-FCD9-7BC3-7B57EAD2B633}"/>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759579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B3A81F-5397-732B-B558-86C810D5987E}"/>
              </a:ext>
            </a:extLst>
          </p:cNvPr>
          <p:cNvSpPr>
            <a:spLocks noGrp="1"/>
          </p:cNvSpPr>
          <p:nvPr>
            <p:ph type="title"/>
          </p:nvPr>
        </p:nvSpPr>
        <p:spPr/>
        <p:txBody>
          <a:bodyPr/>
          <a:lstStyle/>
          <a:p>
            <a:r>
              <a:rPr lang="en-US" dirty="0"/>
              <a:t>Assurances</a:t>
            </a:r>
          </a:p>
        </p:txBody>
      </p:sp>
      <p:sp>
        <p:nvSpPr>
          <p:cNvPr id="5" name="Footer Placeholder 4">
            <a:extLst>
              <a:ext uri="{FF2B5EF4-FFF2-40B4-BE49-F238E27FC236}">
                <a16:creationId xmlns:a16="http://schemas.microsoft.com/office/drawing/2014/main" id="{7A1C1857-A19A-D247-C91C-D2A05C6DCBC8}"/>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611854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FB0194-0B78-7D43-C465-A99CCBCEC61A}"/>
              </a:ext>
            </a:extLst>
          </p:cNvPr>
          <p:cNvSpPr>
            <a:spLocks noGrp="1"/>
          </p:cNvSpPr>
          <p:nvPr>
            <p:ph type="title"/>
          </p:nvPr>
        </p:nvSpPr>
        <p:spPr/>
        <p:txBody>
          <a:bodyPr/>
          <a:lstStyle/>
          <a:p>
            <a:r>
              <a:rPr lang="en-US" altLang="en-US" dirty="0"/>
              <a:t>Written Assurance Required</a:t>
            </a:r>
            <a:endParaRPr lang="en-US" dirty="0"/>
          </a:p>
        </p:txBody>
      </p:sp>
      <p:sp>
        <p:nvSpPr>
          <p:cNvPr id="5" name="Content Placeholder 4">
            <a:extLst>
              <a:ext uri="{FF2B5EF4-FFF2-40B4-BE49-F238E27FC236}">
                <a16:creationId xmlns:a16="http://schemas.microsoft.com/office/drawing/2014/main" id="{F0208B3D-DEE9-EB14-F6FC-BBAEAE80D2BD}"/>
              </a:ext>
            </a:extLst>
          </p:cNvPr>
          <p:cNvSpPr>
            <a:spLocks noGrp="1"/>
          </p:cNvSpPr>
          <p:nvPr>
            <p:ph idx="1"/>
          </p:nvPr>
        </p:nvSpPr>
        <p:spPr/>
        <p:txBody>
          <a:bodyPr/>
          <a:lstStyle/>
          <a:p>
            <a:r>
              <a:rPr lang="en-US" dirty="0"/>
              <a:t>To qualify for federal financial assistance, all programs need </a:t>
            </a:r>
            <a:br>
              <a:rPr lang="en-US" dirty="0"/>
            </a:br>
            <a:r>
              <a:rPr lang="en-US" dirty="0"/>
              <a:t>a written assurance that the program or facility will be operated in compliance with the civil rights laws and implementing nondiscrimination regulations</a:t>
            </a:r>
          </a:p>
          <a:p>
            <a:endParaRPr lang="en-US" dirty="0"/>
          </a:p>
        </p:txBody>
      </p:sp>
      <p:sp>
        <p:nvSpPr>
          <p:cNvPr id="3" name="Footer Placeholder 2">
            <a:extLst>
              <a:ext uri="{FF2B5EF4-FFF2-40B4-BE49-F238E27FC236}">
                <a16:creationId xmlns:a16="http://schemas.microsoft.com/office/drawing/2014/main" id="{7C99CB09-5FA1-18C5-11AB-BED02F37B37C}"/>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4211765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4587C-D104-D917-DE75-566759374C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517866-2612-E25D-BCCA-7D2216F19CDE}"/>
              </a:ext>
            </a:extLst>
          </p:cNvPr>
          <p:cNvSpPr>
            <a:spLocks noGrp="1"/>
          </p:cNvSpPr>
          <p:nvPr>
            <p:ph type="title"/>
          </p:nvPr>
        </p:nvSpPr>
        <p:spPr/>
        <p:txBody>
          <a:bodyPr>
            <a:normAutofit fontScale="90000"/>
          </a:bodyPr>
          <a:lstStyle/>
          <a:p>
            <a:r>
              <a:rPr lang="en-US" altLang="en-US" sz="4400" dirty="0"/>
              <a:t>Agreements Between Local and State Agencies</a:t>
            </a:r>
            <a:endParaRPr lang="en-US" dirty="0"/>
          </a:p>
        </p:txBody>
      </p:sp>
      <p:sp>
        <p:nvSpPr>
          <p:cNvPr id="5" name="Content Placeholder 4">
            <a:extLst>
              <a:ext uri="{FF2B5EF4-FFF2-40B4-BE49-F238E27FC236}">
                <a16:creationId xmlns:a16="http://schemas.microsoft.com/office/drawing/2014/main" id="{25B7CCDE-2B31-9FE3-1C0C-0FF9B73D3247}"/>
              </a:ext>
            </a:extLst>
          </p:cNvPr>
          <p:cNvSpPr>
            <a:spLocks noGrp="1"/>
          </p:cNvSpPr>
          <p:nvPr>
            <p:ph idx="1"/>
          </p:nvPr>
        </p:nvSpPr>
        <p:spPr/>
        <p:txBody>
          <a:bodyPr>
            <a:normAutofit/>
          </a:bodyPr>
          <a:lstStyle/>
          <a:p>
            <a:r>
              <a:rPr lang="en-US" dirty="0"/>
              <a:t>A civil rights assurance must be incorporated in </a:t>
            </a:r>
            <a:r>
              <a:rPr lang="en-US" b="1" dirty="0">
                <a:solidFill>
                  <a:srgbClr val="FFE38B"/>
                </a:solidFill>
              </a:rPr>
              <a:t>all agreements </a:t>
            </a:r>
            <a:r>
              <a:rPr lang="en-US" dirty="0"/>
              <a:t>between state and local agencies</a:t>
            </a:r>
          </a:p>
          <a:p>
            <a:pPr lvl="1"/>
            <a:r>
              <a:rPr lang="en-US" dirty="0"/>
              <a:t>Included in CSDE’s Permanent Agreement for Child Nutrition Programs (CNPs)</a:t>
            </a:r>
          </a:p>
          <a:p>
            <a:pPr marL="0" indent="0">
              <a:buNone/>
            </a:pPr>
            <a:endParaRPr lang="en-US" dirty="0"/>
          </a:p>
        </p:txBody>
      </p:sp>
      <p:sp>
        <p:nvSpPr>
          <p:cNvPr id="3" name="Footer Placeholder 2">
            <a:extLst>
              <a:ext uri="{FF2B5EF4-FFF2-40B4-BE49-F238E27FC236}">
                <a16:creationId xmlns:a16="http://schemas.microsoft.com/office/drawing/2014/main" id="{A915B231-09E7-67EF-64BF-7DC56BF29B84}"/>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298996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36F1-7DEB-D04E-A749-5CA799744A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DBFBF5-D49A-453D-4B86-2B2A458EA129}"/>
              </a:ext>
            </a:extLst>
          </p:cNvPr>
          <p:cNvSpPr>
            <a:spLocks noGrp="1"/>
          </p:cNvSpPr>
          <p:nvPr>
            <p:ph type="title"/>
          </p:nvPr>
        </p:nvSpPr>
        <p:spPr/>
        <p:txBody>
          <a:bodyPr>
            <a:normAutofit/>
          </a:bodyPr>
          <a:lstStyle/>
          <a:p>
            <a:r>
              <a:rPr lang="en-US" altLang="en-US" dirty="0"/>
              <a:t>Retailer/Vendor Agreements and Contracts</a:t>
            </a:r>
            <a:endParaRPr lang="en-US" dirty="0"/>
          </a:p>
        </p:txBody>
      </p:sp>
      <p:sp>
        <p:nvSpPr>
          <p:cNvPr id="5" name="Content Placeholder 4">
            <a:extLst>
              <a:ext uri="{FF2B5EF4-FFF2-40B4-BE49-F238E27FC236}">
                <a16:creationId xmlns:a16="http://schemas.microsoft.com/office/drawing/2014/main" id="{423BE063-593A-0F72-DEA9-5457684592C6}"/>
              </a:ext>
            </a:extLst>
          </p:cNvPr>
          <p:cNvSpPr>
            <a:spLocks noGrp="1"/>
          </p:cNvSpPr>
          <p:nvPr>
            <p:ph sz="half" idx="1"/>
          </p:nvPr>
        </p:nvSpPr>
        <p:spPr>
          <a:xfrm>
            <a:off x="838200" y="1348033"/>
            <a:ext cx="4914900" cy="4685122"/>
          </a:xfrm>
        </p:spPr>
        <p:txBody>
          <a:bodyPr>
            <a:normAutofit/>
          </a:bodyPr>
          <a:lstStyle/>
          <a:p>
            <a:r>
              <a:rPr lang="en-US" dirty="0"/>
              <a:t>Retailer and vendor agreements and contracts must also include an assurance of nondiscrimination</a:t>
            </a:r>
          </a:p>
          <a:p>
            <a:pPr marL="0" indent="0">
              <a:buNone/>
            </a:pPr>
            <a:endParaRPr lang="en-US" dirty="0"/>
          </a:p>
        </p:txBody>
      </p:sp>
      <p:sp>
        <p:nvSpPr>
          <p:cNvPr id="2" name="Content Placeholder 1">
            <a:extLst>
              <a:ext uri="{FF2B5EF4-FFF2-40B4-BE49-F238E27FC236}">
                <a16:creationId xmlns:a16="http://schemas.microsoft.com/office/drawing/2014/main" id="{C5F46EB4-7C40-54EC-D124-434F77810204}"/>
              </a:ext>
            </a:extLst>
          </p:cNvPr>
          <p:cNvSpPr>
            <a:spLocks noGrp="1"/>
          </p:cNvSpPr>
          <p:nvPr>
            <p:ph sz="half" idx="2"/>
          </p:nvPr>
        </p:nvSpPr>
        <p:spPr/>
        <p:txBody>
          <a:bodyPr/>
          <a:lstStyle/>
          <a:p>
            <a:r>
              <a:rPr lang="en-US" b="1" dirty="0">
                <a:solidFill>
                  <a:srgbClr val="FFE38B"/>
                </a:solidFill>
              </a:rPr>
              <a:t>Example </a:t>
            </a:r>
            <a:br>
              <a:rPr lang="en-US" dirty="0">
                <a:solidFill>
                  <a:srgbClr val="8E0000"/>
                </a:solidFill>
              </a:rPr>
            </a:br>
            <a:r>
              <a:rPr lang="en-US" dirty="0"/>
              <a:t>If a CACFP sponsor contracts with a vendor to provide meals, CACFP sponsor is responsible for ensuring that vendor complies with civil rights requirements</a:t>
            </a:r>
          </a:p>
          <a:p>
            <a:endParaRPr lang="en-US" dirty="0"/>
          </a:p>
        </p:txBody>
      </p:sp>
      <p:sp>
        <p:nvSpPr>
          <p:cNvPr id="3" name="Footer Placeholder 2">
            <a:extLst>
              <a:ext uri="{FF2B5EF4-FFF2-40B4-BE49-F238E27FC236}">
                <a16:creationId xmlns:a16="http://schemas.microsoft.com/office/drawing/2014/main" id="{039EA563-0F7B-C0DB-E78A-13C55C21F1BA}"/>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985244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F65F7-C822-9325-3094-500E2365B0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FCF5D51-A58B-3600-7993-47AE85F935DB}"/>
              </a:ext>
            </a:extLst>
          </p:cNvPr>
          <p:cNvSpPr>
            <a:spLocks noGrp="1"/>
          </p:cNvSpPr>
          <p:nvPr>
            <p:ph type="title"/>
          </p:nvPr>
        </p:nvSpPr>
        <p:spPr/>
        <p:txBody>
          <a:bodyPr/>
          <a:lstStyle/>
          <a:p>
            <a:r>
              <a:rPr lang="en-US" altLang="en-US" dirty="0"/>
              <a:t>Contacts, MOU, and MOA</a:t>
            </a:r>
            <a:endParaRPr lang="en-US" dirty="0"/>
          </a:p>
        </p:txBody>
      </p:sp>
      <p:sp>
        <p:nvSpPr>
          <p:cNvPr id="5" name="Content Placeholder 4">
            <a:extLst>
              <a:ext uri="{FF2B5EF4-FFF2-40B4-BE49-F238E27FC236}">
                <a16:creationId xmlns:a16="http://schemas.microsoft.com/office/drawing/2014/main" id="{68E3F9A7-1392-37E0-7E2A-E503FEE1E54E}"/>
              </a:ext>
            </a:extLst>
          </p:cNvPr>
          <p:cNvSpPr>
            <a:spLocks noGrp="1"/>
          </p:cNvSpPr>
          <p:nvPr>
            <p:ph idx="1"/>
          </p:nvPr>
        </p:nvSpPr>
        <p:spPr/>
        <p:txBody>
          <a:bodyPr>
            <a:noAutofit/>
          </a:bodyPr>
          <a:lstStyle/>
          <a:p>
            <a:r>
              <a:rPr lang="en-US" dirty="0"/>
              <a:t>Prescribed language must be included in all</a:t>
            </a:r>
          </a:p>
          <a:p>
            <a:pPr lvl="1">
              <a:spcBef>
                <a:spcPts val="600"/>
              </a:spcBef>
            </a:pPr>
            <a:r>
              <a:rPr lang="en-US" dirty="0"/>
              <a:t>Contracts</a:t>
            </a:r>
          </a:p>
          <a:p>
            <a:pPr lvl="1">
              <a:spcBef>
                <a:spcPts val="600"/>
              </a:spcBef>
            </a:pPr>
            <a:r>
              <a:rPr lang="en-US" dirty="0"/>
              <a:t>Memoranda of Understanding (MOU)</a:t>
            </a:r>
          </a:p>
          <a:p>
            <a:pPr lvl="1">
              <a:spcBef>
                <a:spcPts val="600"/>
              </a:spcBef>
            </a:pPr>
            <a:r>
              <a:rPr lang="en-US" dirty="0"/>
              <a:t>Memoranda of Agreement (MOA)</a:t>
            </a:r>
          </a:p>
        </p:txBody>
      </p:sp>
      <p:sp>
        <p:nvSpPr>
          <p:cNvPr id="3" name="Footer Placeholder 2">
            <a:extLst>
              <a:ext uri="{FF2B5EF4-FFF2-40B4-BE49-F238E27FC236}">
                <a16:creationId xmlns:a16="http://schemas.microsoft.com/office/drawing/2014/main" id="{562EB3A6-5794-B685-1DBA-73AA6E6B6F0F}"/>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51082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87761-2B47-2FA4-3CCB-AE967698865E}"/>
              </a:ext>
            </a:extLst>
          </p:cNvPr>
          <p:cNvSpPr>
            <a:spLocks noGrp="1"/>
          </p:cNvSpPr>
          <p:nvPr>
            <p:ph type="title"/>
          </p:nvPr>
        </p:nvSpPr>
        <p:spPr/>
        <p:txBody>
          <a:bodyPr/>
          <a:lstStyle/>
          <a:p>
            <a:r>
              <a:rPr lang="en-US" dirty="0"/>
              <a:t>Disclaimer</a:t>
            </a:r>
          </a:p>
        </p:txBody>
      </p:sp>
      <p:sp>
        <p:nvSpPr>
          <p:cNvPr id="11" name="Content Placeholder 10">
            <a:extLst>
              <a:ext uri="{FF2B5EF4-FFF2-40B4-BE49-F238E27FC236}">
                <a16:creationId xmlns:a16="http://schemas.microsoft.com/office/drawing/2014/main" id="{9226B0FB-14F2-ED29-0486-E4954582F0CE}"/>
              </a:ext>
            </a:extLst>
          </p:cNvPr>
          <p:cNvSpPr>
            <a:spLocks noGrp="1"/>
          </p:cNvSpPr>
          <p:nvPr>
            <p:ph idx="1"/>
          </p:nvPr>
        </p:nvSpPr>
        <p:spPr/>
        <p:txBody>
          <a:bodyPr/>
          <a:lstStyle/>
          <a:p>
            <a:r>
              <a:rPr lang="en-US" dirty="0"/>
              <a:t>The language in this PowerPoint addresses compliance with the U.S. Department of Agriculture (USDA) civil rights requirements and should not be modified</a:t>
            </a:r>
          </a:p>
          <a:p>
            <a:endParaRPr lang="en-US" dirty="0"/>
          </a:p>
        </p:txBody>
      </p:sp>
      <p:sp>
        <p:nvSpPr>
          <p:cNvPr id="9" name="Footer Placeholder 8">
            <a:extLst>
              <a:ext uri="{FF2B5EF4-FFF2-40B4-BE49-F238E27FC236}">
                <a16:creationId xmlns:a16="http://schemas.microsoft.com/office/drawing/2014/main" id="{AD5E9431-DCAF-609F-9723-2BC76FDD94B3}"/>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231277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85138-3C1D-4180-94B1-8558D363AC1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DEC7EA-085C-CE8D-6012-7482C244A01B}"/>
              </a:ext>
            </a:extLst>
          </p:cNvPr>
          <p:cNvSpPr>
            <a:spLocks noGrp="1"/>
          </p:cNvSpPr>
          <p:nvPr>
            <p:ph idx="1"/>
          </p:nvPr>
        </p:nvSpPr>
        <p:spPr/>
        <p:txBody>
          <a:bodyPr>
            <a:noAutofit/>
          </a:bodyPr>
          <a:lstStyle/>
          <a:p>
            <a:r>
              <a:rPr lang="en-US" dirty="0"/>
              <a:t>Assurance is binding on program application and its successors, transferees, and assignees as long as they receive assistance or retain possession of any assistance from USDA</a:t>
            </a:r>
          </a:p>
        </p:txBody>
      </p:sp>
      <p:sp>
        <p:nvSpPr>
          <p:cNvPr id="3" name="Footer Placeholder 2">
            <a:extLst>
              <a:ext uri="{FF2B5EF4-FFF2-40B4-BE49-F238E27FC236}">
                <a16:creationId xmlns:a16="http://schemas.microsoft.com/office/drawing/2014/main" id="{86387164-D64D-8953-419B-B121BE847FE7}"/>
              </a:ext>
            </a:extLst>
          </p:cNvPr>
          <p:cNvSpPr>
            <a:spLocks noGrp="1"/>
          </p:cNvSpPr>
          <p:nvPr>
            <p:ph type="ftr" sz="quarter" idx="11"/>
          </p:nvPr>
        </p:nvSpPr>
        <p:spPr/>
        <p:txBody>
          <a:bodyPr/>
          <a:lstStyle/>
          <a:p>
            <a:r>
              <a:rPr lang="en-US"/>
              <a:t>Connecticut State Department of Education • Revised May 2026</a:t>
            </a:r>
            <a:endParaRPr lang="en-US" dirty="0"/>
          </a:p>
        </p:txBody>
      </p:sp>
      <p:sp>
        <p:nvSpPr>
          <p:cNvPr id="9" name="Title 8">
            <a:extLst>
              <a:ext uri="{FF2B5EF4-FFF2-40B4-BE49-F238E27FC236}">
                <a16:creationId xmlns:a16="http://schemas.microsoft.com/office/drawing/2014/main" id="{04A490F7-19D0-B597-0B8E-608F283B444F}"/>
              </a:ext>
            </a:extLst>
          </p:cNvPr>
          <p:cNvSpPr>
            <a:spLocks noGrp="1"/>
          </p:cNvSpPr>
          <p:nvPr>
            <p:ph type="title"/>
          </p:nvPr>
        </p:nvSpPr>
        <p:spPr/>
        <p:txBody>
          <a:bodyPr/>
          <a:lstStyle/>
          <a:p>
            <a:r>
              <a:rPr lang="en-US" altLang="en-US" dirty="0"/>
              <a:t>Contacts, MOU, and MOA, continued</a:t>
            </a:r>
            <a:endParaRPr lang="en-US" dirty="0"/>
          </a:p>
        </p:txBody>
      </p:sp>
    </p:spTree>
    <p:extLst>
      <p:ext uri="{BB962C8B-B14F-4D97-AF65-F5344CB8AC3E}">
        <p14:creationId xmlns:p14="http://schemas.microsoft.com/office/powerpoint/2010/main" val="2495952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2DCE-6DF4-B0FE-CF5E-3036930762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B48E54-27FF-A6C5-E74B-CAC6672E677A}"/>
              </a:ext>
            </a:extLst>
          </p:cNvPr>
          <p:cNvSpPr>
            <a:spLocks noGrp="1"/>
          </p:cNvSpPr>
          <p:nvPr>
            <p:ph type="title"/>
          </p:nvPr>
        </p:nvSpPr>
        <p:spPr/>
        <p:txBody>
          <a:bodyPr/>
          <a:lstStyle/>
          <a:p>
            <a:r>
              <a:rPr lang="en-US" altLang="en-US" dirty="0"/>
              <a:t>Public Notification</a:t>
            </a:r>
            <a:endParaRPr lang="en-US" dirty="0"/>
          </a:p>
        </p:txBody>
      </p:sp>
      <p:sp>
        <p:nvSpPr>
          <p:cNvPr id="3" name="Footer Placeholder 2">
            <a:extLst>
              <a:ext uri="{FF2B5EF4-FFF2-40B4-BE49-F238E27FC236}">
                <a16:creationId xmlns:a16="http://schemas.microsoft.com/office/drawing/2014/main" id="{D88B20F9-81AE-E9A4-38ED-D34770AA6A89}"/>
              </a:ext>
            </a:extLst>
          </p:cNvPr>
          <p:cNvSpPr>
            <a:spLocks noGrp="1"/>
          </p:cNvSpPr>
          <p:nvPr>
            <p:ph type="ftr" sz="quarter" idx="10"/>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4012489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03DE71-A2B6-995A-1692-8E350F9A26F7}"/>
              </a:ext>
            </a:extLst>
          </p:cNvPr>
          <p:cNvSpPr>
            <a:spLocks noGrp="1"/>
          </p:cNvSpPr>
          <p:nvPr>
            <p:ph type="title"/>
          </p:nvPr>
        </p:nvSpPr>
        <p:spPr/>
        <p:txBody>
          <a:bodyPr/>
          <a:lstStyle/>
          <a:p>
            <a:r>
              <a:rPr lang="en-US" altLang="en-US" dirty="0"/>
              <a:t>Public Notification Requirement</a:t>
            </a:r>
            <a:endParaRPr lang="en-US" dirty="0"/>
          </a:p>
        </p:txBody>
      </p:sp>
      <p:sp>
        <p:nvSpPr>
          <p:cNvPr id="6" name="Content Placeholder 5">
            <a:extLst>
              <a:ext uri="{FF2B5EF4-FFF2-40B4-BE49-F238E27FC236}">
                <a16:creationId xmlns:a16="http://schemas.microsoft.com/office/drawing/2014/main" id="{3E52B1B1-6C39-EA06-80CA-0B09672BC8B2}"/>
              </a:ext>
            </a:extLst>
          </p:cNvPr>
          <p:cNvSpPr>
            <a:spLocks noGrp="1"/>
          </p:cNvSpPr>
          <p:nvPr>
            <p:ph sz="half" idx="1"/>
          </p:nvPr>
        </p:nvSpPr>
        <p:spPr/>
        <p:txBody>
          <a:bodyPr/>
          <a:lstStyle/>
          <a:p>
            <a:r>
              <a:rPr lang="en-US" dirty="0"/>
              <a:t>Sponsors must notify the </a:t>
            </a:r>
            <a:br>
              <a:rPr lang="en-US" dirty="0"/>
            </a:br>
            <a:r>
              <a:rPr lang="en-US" dirty="0"/>
              <a:t>public of their participation </a:t>
            </a:r>
            <a:br>
              <a:rPr lang="en-US" dirty="0"/>
            </a:br>
            <a:r>
              <a:rPr lang="en-US" dirty="0"/>
              <a:t>in the CACFP</a:t>
            </a:r>
          </a:p>
          <a:p>
            <a:pPr lvl="1"/>
            <a:r>
              <a:rPr lang="en-US" dirty="0"/>
              <a:t>Program availability</a:t>
            </a:r>
          </a:p>
          <a:p>
            <a:pPr lvl="1"/>
            <a:r>
              <a:rPr lang="en-US" dirty="0"/>
              <a:t>Program rights and responsibilities</a:t>
            </a:r>
          </a:p>
          <a:p>
            <a:pPr lvl="1"/>
            <a:r>
              <a:rPr lang="en-US" dirty="0"/>
              <a:t>Policy of nondiscrimination</a:t>
            </a:r>
          </a:p>
          <a:p>
            <a:pPr lvl="1"/>
            <a:r>
              <a:rPr lang="en-US" dirty="0"/>
              <a:t>Procedure for filing a complaint</a:t>
            </a:r>
          </a:p>
          <a:p>
            <a:endParaRPr lang="en-US" dirty="0"/>
          </a:p>
        </p:txBody>
      </p:sp>
      <p:sp>
        <p:nvSpPr>
          <p:cNvPr id="2" name="Content Placeholder 1">
            <a:extLst>
              <a:ext uri="{FF2B5EF4-FFF2-40B4-BE49-F238E27FC236}">
                <a16:creationId xmlns:a16="http://schemas.microsoft.com/office/drawing/2014/main" id="{E0846081-A265-7D39-8A01-F54157EB33BF}"/>
              </a:ext>
            </a:extLst>
          </p:cNvPr>
          <p:cNvSpPr>
            <a:spLocks noGrp="1"/>
          </p:cNvSpPr>
          <p:nvPr>
            <p:ph sz="half" idx="2"/>
          </p:nvPr>
        </p:nvSpPr>
        <p:spPr/>
        <p:txBody>
          <a:bodyPr/>
          <a:lstStyle/>
          <a:p>
            <a:r>
              <a:rPr lang="en-US" dirty="0"/>
              <a:t>Inform community of </a:t>
            </a:r>
            <a:br>
              <a:rPr lang="en-US" dirty="0"/>
            </a:br>
            <a:r>
              <a:rPr lang="en-US" dirty="0"/>
              <a:t>program and details</a:t>
            </a:r>
          </a:p>
          <a:p>
            <a:pPr lvl="1"/>
            <a:r>
              <a:rPr lang="en-US" dirty="0"/>
              <a:t>Eligibility</a:t>
            </a:r>
          </a:p>
          <a:p>
            <a:pPr lvl="1"/>
            <a:r>
              <a:rPr lang="en-US" dirty="0"/>
              <a:t>Benefits</a:t>
            </a:r>
          </a:p>
          <a:p>
            <a:pPr lvl="1"/>
            <a:r>
              <a:rPr lang="en-US" dirty="0"/>
              <a:t>Services</a:t>
            </a:r>
          </a:p>
          <a:p>
            <a:pPr lvl="1"/>
            <a:r>
              <a:rPr lang="en-US" dirty="0"/>
              <a:t>Facility location</a:t>
            </a:r>
          </a:p>
          <a:p>
            <a:pPr lvl="1"/>
            <a:r>
              <a:rPr lang="en-US" dirty="0"/>
              <a:t>Hours</a:t>
            </a:r>
          </a:p>
          <a:p>
            <a:pPr lvl="1"/>
            <a:r>
              <a:rPr lang="en-US" dirty="0"/>
              <a:t>Delivery points</a:t>
            </a:r>
          </a:p>
          <a:p>
            <a:endParaRPr lang="en-US" dirty="0"/>
          </a:p>
        </p:txBody>
      </p:sp>
      <p:sp>
        <p:nvSpPr>
          <p:cNvPr id="3" name="Footer Placeholder 2">
            <a:extLst>
              <a:ext uri="{FF2B5EF4-FFF2-40B4-BE49-F238E27FC236}">
                <a16:creationId xmlns:a16="http://schemas.microsoft.com/office/drawing/2014/main" id="{52404514-3AEC-8D00-CC10-88984ED14CC5}"/>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3615498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A084-A9D6-0610-6B15-4465D0856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5FB7C-CC77-F4D2-6A92-0AF805C4BF95}"/>
              </a:ext>
            </a:extLst>
          </p:cNvPr>
          <p:cNvSpPr>
            <a:spLocks noGrp="1"/>
          </p:cNvSpPr>
          <p:nvPr>
            <p:ph type="title"/>
          </p:nvPr>
        </p:nvSpPr>
        <p:spPr/>
        <p:txBody>
          <a:bodyPr/>
          <a:lstStyle/>
          <a:p>
            <a:r>
              <a:rPr lang="en-US" altLang="en-US" dirty="0"/>
              <a:t>Examples of Public Notification Methods</a:t>
            </a:r>
            <a:endParaRPr lang="en-US" dirty="0"/>
          </a:p>
        </p:txBody>
      </p:sp>
      <p:sp>
        <p:nvSpPr>
          <p:cNvPr id="5" name="Content Placeholder 4">
            <a:extLst>
              <a:ext uri="{FF2B5EF4-FFF2-40B4-BE49-F238E27FC236}">
                <a16:creationId xmlns:a16="http://schemas.microsoft.com/office/drawing/2014/main" id="{1B683820-8EF8-2352-43AE-AC2F6405C0D2}"/>
              </a:ext>
            </a:extLst>
          </p:cNvPr>
          <p:cNvSpPr>
            <a:spLocks noGrp="1"/>
          </p:cNvSpPr>
          <p:nvPr>
            <p:ph idx="1"/>
          </p:nvPr>
        </p:nvSpPr>
        <p:spPr/>
        <p:txBody>
          <a:bodyPr/>
          <a:lstStyle/>
          <a:p>
            <a:r>
              <a:rPr lang="en-US" dirty="0"/>
              <a:t>Internet</a:t>
            </a:r>
          </a:p>
          <a:p>
            <a:r>
              <a:rPr lang="en-US" dirty="0"/>
              <a:t>Newspaper articles</a:t>
            </a:r>
          </a:p>
          <a:p>
            <a:r>
              <a:rPr lang="en-US" dirty="0"/>
              <a:t>Radio and TV announcements</a:t>
            </a:r>
          </a:p>
          <a:p>
            <a:r>
              <a:rPr lang="en-US" dirty="0"/>
              <a:t>Letters</a:t>
            </a:r>
          </a:p>
          <a:p>
            <a:r>
              <a:rPr lang="en-US" dirty="0"/>
              <a:t>Bulletins</a:t>
            </a:r>
          </a:p>
          <a:p>
            <a:endParaRPr lang="en-US" dirty="0"/>
          </a:p>
        </p:txBody>
      </p:sp>
      <p:sp>
        <p:nvSpPr>
          <p:cNvPr id="4" name="Footer Placeholder 3">
            <a:extLst>
              <a:ext uri="{FF2B5EF4-FFF2-40B4-BE49-F238E27FC236}">
                <a16:creationId xmlns:a16="http://schemas.microsoft.com/office/drawing/2014/main" id="{D0D28781-C5CF-DF6B-4C28-A250694F9C51}"/>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992626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2CC49-D724-3FB7-270D-4BF7FD812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8E507B-A42D-04CA-CADE-7151483A42AE}"/>
              </a:ext>
            </a:extLst>
          </p:cNvPr>
          <p:cNvSpPr>
            <a:spLocks noGrp="1"/>
          </p:cNvSpPr>
          <p:nvPr>
            <p:ph type="title"/>
          </p:nvPr>
        </p:nvSpPr>
        <p:spPr/>
        <p:txBody>
          <a:bodyPr/>
          <a:lstStyle/>
          <a:p>
            <a:r>
              <a:rPr lang="en-US" altLang="en-US" dirty="0"/>
              <a:t>Public Notification for Disabilities and LEP</a:t>
            </a:r>
            <a:endParaRPr lang="en-US" dirty="0"/>
          </a:p>
        </p:txBody>
      </p:sp>
      <p:sp>
        <p:nvSpPr>
          <p:cNvPr id="5" name="Content Placeholder 4">
            <a:extLst>
              <a:ext uri="{FF2B5EF4-FFF2-40B4-BE49-F238E27FC236}">
                <a16:creationId xmlns:a16="http://schemas.microsoft.com/office/drawing/2014/main" id="{2A733C67-0313-05DD-0A89-62128EF9F585}"/>
              </a:ext>
            </a:extLst>
          </p:cNvPr>
          <p:cNvSpPr>
            <a:spLocks noGrp="1"/>
          </p:cNvSpPr>
          <p:nvPr>
            <p:ph idx="1"/>
          </p:nvPr>
        </p:nvSpPr>
        <p:spPr/>
        <p:txBody>
          <a:bodyPr/>
          <a:lstStyle/>
          <a:p>
            <a:r>
              <a:rPr lang="en-US" dirty="0"/>
              <a:t>Provide appropriate information in alternative formats for persons with disabilities </a:t>
            </a:r>
          </a:p>
          <a:p>
            <a:r>
              <a:rPr lang="en-US" dirty="0"/>
              <a:t>Provide appropriate information in appropriate languages for LEP persons</a:t>
            </a:r>
          </a:p>
          <a:p>
            <a:endParaRPr lang="en-US" dirty="0"/>
          </a:p>
        </p:txBody>
      </p:sp>
      <p:sp>
        <p:nvSpPr>
          <p:cNvPr id="4" name="Footer Placeholder 3">
            <a:extLst>
              <a:ext uri="{FF2B5EF4-FFF2-40B4-BE49-F238E27FC236}">
                <a16:creationId xmlns:a16="http://schemas.microsoft.com/office/drawing/2014/main" id="{EB5E70E9-4375-AD81-7BFF-9518AD94E3F9}"/>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02185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525B-10B0-F1E9-3805-9EA38AC63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AEBE0-F61B-96CE-B843-A8443186C1E0}"/>
              </a:ext>
            </a:extLst>
          </p:cNvPr>
          <p:cNvSpPr>
            <a:spLocks noGrp="1"/>
          </p:cNvSpPr>
          <p:nvPr>
            <p:ph type="title"/>
          </p:nvPr>
        </p:nvSpPr>
        <p:spPr/>
        <p:txBody>
          <a:bodyPr/>
          <a:lstStyle/>
          <a:p>
            <a:r>
              <a:rPr lang="en-US" altLang="en-US" dirty="0"/>
              <a:t>Equal Opportunity in Photos and Graphics </a:t>
            </a:r>
            <a:endParaRPr lang="en-US" dirty="0"/>
          </a:p>
        </p:txBody>
      </p:sp>
      <p:sp>
        <p:nvSpPr>
          <p:cNvPr id="5" name="Content Placeholder 4">
            <a:extLst>
              <a:ext uri="{FF2B5EF4-FFF2-40B4-BE49-F238E27FC236}">
                <a16:creationId xmlns:a16="http://schemas.microsoft.com/office/drawing/2014/main" id="{871C92BF-9E24-D3FE-7212-E1B3F76DA5D9}"/>
              </a:ext>
            </a:extLst>
          </p:cNvPr>
          <p:cNvSpPr>
            <a:spLocks noGrp="1"/>
          </p:cNvSpPr>
          <p:nvPr>
            <p:ph idx="1"/>
          </p:nvPr>
        </p:nvSpPr>
        <p:spPr/>
        <p:txBody>
          <a:bodyPr/>
          <a:lstStyle/>
          <a:p>
            <a:r>
              <a:rPr lang="en-US" dirty="0"/>
              <a:t>Convey equal opportunity in photos and other graphics in program-related information</a:t>
            </a:r>
          </a:p>
          <a:p>
            <a:endParaRPr lang="en-US" dirty="0"/>
          </a:p>
        </p:txBody>
      </p:sp>
      <p:sp>
        <p:nvSpPr>
          <p:cNvPr id="4" name="Footer Placeholder 3">
            <a:extLst>
              <a:ext uri="{FF2B5EF4-FFF2-40B4-BE49-F238E27FC236}">
                <a16:creationId xmlns:a16="http://schemas.microsoft.com/office/drawing/2014/main" id="{7D30FDFF-CF3A-C809-3EFA-E4DA23BF54C0}"/>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147219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525B-10B0-F1E9-3805-9EA38AC63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AEBE0-F61B-96CE-B843-A8443186C1E0}"/>
              </a:ext>
            </a:extLst>
          </p:cNvPr>
          <p:cNvSpPr>
            <a:spLocks noGrp="1"/>
          </p:cNvSpPr>
          <p:nvPr>
            <p:ph type="title"/>
          </p:nvPr>
        </p:nvSpPr>
        <p:spPr/>
        <p:txBody>
          <a:bodyPr/>
          <a:lstStyle/>
          <a:p>
            <a:r>
              <a:rPr lang="en-US" dirty="0"/>
              <a:t>Include Required Nondiscrimination Statement</a:t>
            </a:r>
          </a:p>
        </p:txBody>
      </p:sp>
      <p:sp>
        <p:nvSpPr>
          <p:cNvPr id="5" name="Content Placeholder 4">
            <a:extLst>
              <a:ext uri="{FF2B5EF4-FFF2-40B4-BE49-F238E27FC236}">
                <a16:creationId xmlns:a16="http://schemas.microsoft.com/office/drawing/2014/main" id="{871C92BF-9E24-D3FE-7212-E1B3F76DA5D9}"/>
              </a:ext>
            </a:extLst>
          </p:cNvPr>
          <p:cNvSpPr>
            <a:spLocks noGrp="1"/>
          </p:cNvSpPr>
          <p:nvPr>
            <p:ph idx="1"/>
          </p:nvPr>
        </p:nvSpPr>
        <p:spPr/>
        <p:txBody>
          <a:bodyPr>
            <a:normAutofit/>
          </a:bodyPr>
          <a:lstStyle/>
          <a:p>
            <a:r>
              <a:rPr lang="en-US" dirty="0"/>
              <a:t>Must be on all appropriate</a:t>
            </a:r>
          </a:p>
          <a:p>
            <a:pPr lvl="1"/>
            <a:r>
              <a:rPr lang="en-US" dirty="0"/>
              <a:t>publications</a:t>
            </a:r>
          </a:p>
          <a:p>
            <a:pPr lvl="1"/>
            <a:r>
              <a:rPr lang="en-US" dirty="0"/>
              <a:t>websites</a:t>
            </a:r>
          </a:p>
          <a:p>
            <a:pPr lvl="1"/>
            <a:r>
              <a:rPr lang="en-US" dirty="0"/>
              <a:t>posters</a:t>
            </a:r>
          </a:p>
          <a:p>
            <a:pPr lvl="1"/>
            <a:r>
              <a:rPr lang="en-US" dirty="0"/>
              <a:t>informational materials</a:t>
            </a:r>
          </a:p>
          <a:p>
            <a:endParaRPr lang="en-US" dirty="0"/>
          </a:p>
        </p:txBody>
      </p:sp>
      <p:sp>
        <p:nvSpPr>
          <p:cNvPr id="4" name="Footer Placeholder 3">
            <a:extLst>
              <a:ext uri="{FF2B5EF4-FFF2-40B4-BE49-F238E27FC236}">
                <a16:creationId xmlns:a16="http://schemas.microsoft.com/office/drawing/2014/main" id="{7D30FDFF-CF3A-C809-3EFA-E4DA23BF54C0}"/>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4129808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339D91-9AAA-AEEB-0E86-DB2559F5327E}"/>
              </a:ext>
            </a:extLst>
          </p:cNvPr>
          <p:cNvSpPr>
            <a:spLocks noGrp="1"/>
          </p:cNvSpPr>
          <p:nvPr>
            <p:ph type="title"/>
          </p:nvPr>
        </p:nvSpPr>
        <p:spPr/>
        <p:txBody>
          <a:bodyPr/>
          <a:lstStyle/>
          <a:p>
            <a:r>
              <a:rPr lang="en-US" altLang="en-US" dirty="0"/>
              <a:t>And Justice for All” (AJFA) Poster</a:t>
            </a:r>
            <a:endParaRPr lang="en-US" dirty="0"/>
          </a:p>
        </p:txBody>
      </p:sp>
      <p:sp>
        <p:nvSpPr>
          <p:cNvPr id="4" name="Footer Placeholder 3">
            <a:extLst>
              <a:ext uri="{FF2B5EF4-FFF2-40B4-BE49-F238E27FC236}">
                <a16:creationId xmlns:a16="http://schemas.microsoft.com/office/drawing/2014/main" id="{DCE7D62D-0E09-4247-12EA-7CED68541DDC}"/>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722026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CC73A-4517-804F-B297-B534AE867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27C81-05DD-F729-D682-69F4BC4866F8}"/>
              </a:ext>
            </a:extLst>
          </p:cNvPr>
          <p:cNvSpPr>
            <a:spLocks noGrp="1"/>
          </p:cNvSpPr>
          <p:nvPr>
            <p:ph type="title"/>
          </p:nvPr>
        </p:nvSpPr>
        <p:spPr/>
        <p:txBody>
          <a:bodyPr/>
          <a:lstStyle/>
          <a:p>
            <a:r>
              <a:rPr lang="en-US" altLang="en-US" dirty="0"/>
              <a:t>AJFA Poster</a:t>
            </a:r>
            <a:endParaRPr lang="en-US" dirty="0"/>
          </a:p>
        </p:txBody>
      </p:sp>
      <p:sp>
        <p:nvSpPr>
          <p:cNvPr id="4" name="Footer Placeholder 3">
            <a:extLst>
              <a:ext uri="{FF2B5EF4-FFF2-40B4-BE49-F238E27FC236}">
                <a16:creationId xmlns:a16="http://schemas.microsoft.com/office/drawing/2014/main" id="{4EB5DA71-0CED-9F5B-CBFD-D2CE8CEAB6DF}"/>
              </a:ext>
            </a:extLst>
          </p:cNvPr>
          <p:cNvSpPr>
            <a:spLocks noGrp="1"/>
          </p:cNvSpPr>
          <p:nvPr>
            <p:ph type="ftr" sz="quarter" idx="11"/>
          </p:nvPr>
        </p:nvSpPr>
        <p:spPr/>
        <p:txBody>
          <a:bodyPr/>
          <a:lstStyle/>
          <a:p>
            <a:r>
              <a:rPr lang="en-US"/>
              <a:t>Connecticut State Department of Education • Revised May 2026</a:t>
            </a:r>
          </a:p>
        </p:txBody>
      </p:sp>
      <p:sp>
        <p:nvSpPr>
          <p:cNvPr id="3" name="TextBox 2">
            <a:hlinkClick r:id="rId2"/>
            <a:extLst>
              <a:ext uri="{FF2B5EF4-FFF2-40B4-BE49-F238E27FC236}">
                <a16:creationId xmlns:a16="http://schemas.microsoft.com/office/drawing/2014/main" id="{44D43076-28D7-08B1-2570-C612DD65052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https://fns-prod.azureedge.us/sites/default/files/resource-files/ajfa-green-030223.pdf</a:t>
            </a:r>
            <a:endParaRPr lang="en-US" altLang="en-US" sz="2000" b="1" dirty="0">
              <a:solidFill>
                <a:prstClr val="black"/>
              </a:solidFill>
              <a:latin typeface="Calibri" pitchFamily="34" charset="0"/>
            </a:endParaRPr>
          </a:p>
        </p:txBody>
      </p:sp>
      <p:sp>
        <p:nvSpPr>
          <p:cNvPr id="7" name="Content Placeholder 6">
            <a:extLst>
              <a:ext uri="{FF2B5EF4-FFF2-40B4-BE49-F238E27FC236}">
                <a16:creationId xmlns:a16="http://schemas.microsoft.com/office/drawing/2014/main" id="{D8A8F760-1EB3-C931-27BD-CB7A7026531F}"/>
              </a:ext>
            </a:extLst>
          </p:cNvPr>
          <p:cNvSpPr>
            <a:spLocks noGrp="1"/>
          </p:cNvSpPr>
          <p:nvPr>
            <p:ph idx="1"/>
          </p:nvPr>
        </p:nvSpPr>
        <p:spPr/>
        <p:txBody>
          <a:bodyPr>
            <a:normAutofit lnSpcReduction="10000"/>
          </a:bodyPr>
          <a:lstStyle/>
          <a:p>
            <a:r>
              <a:rPr lang="en-US" dirty="0"/>
              <a:t>All entities participating in the CACFP must prominently display the USDA’s “And Justice for All” (AJFA) poster where participants and potential participants have access</a:t>
            </a:r>
          </a:p>
          <a:p>
            <a:r>
              <a:rPr lang="en-US" dirty="0"/>
              <a:t>Must be 11 x 17 inches</a:t>
            </a:r>
          </a:p>
          <a:p>
            <a:r>
              <a:rPr lang="en-US" dirty="0"/>
              <a:t>CSDE issues an annual statewide public release on behalf of all participating CACFP institutions</a:t>
            </a:r>
          </a:p>
        </p:txBody>
      </p:sp>
    </p:spTree>
    <p:extLst>
      <p:ext uri="{BB962C8B-B14F-4D97-AF65-F5344CB8AC3E}">
        <p14:creationId xmlns:p14="http://schemas.microsoft.com/office/powerpoint/2010/main" val="325630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8B04F7-FD8E-4354-FE61-0688F6F3432E}"/>
              </a:ext>
            </a:extLst>
          </p:cNvPr>
          <p:cNvSpPr>
            <a:spLocks noGrp="1"/>
          </p:cNvSpPr>
          <p:nvPr>
            <p:ph type="title"/>
          </p:nvPr>
        </p:nvSpPr>
        <p:spPr/>
        <p:txBody>
          <a:bodyPr/>
          <a:lstStyle/>
          <a:p>
            <a:r>
              <a:rPr lang="en-US" dirty="0"/>
              <a:t>USDA Nondiscrimination Statement (NDS)</a:t>
            </a:r>
          </a:p>
        </p:txBody>
      </p:sp>
      <p:sp>
        <p:nvSpPr>
          <p:cNvPr id="4" name="Footer Placeholder 3">
            <a:extLst>
              <a:ext uri="{FF2B5EF4-FFF2-40B4-BE49-F238E27FC236}">
                <a16:creationId xmlns:a16="http://schemas.microsoft.com/office/drawing/2014/main" id="{365E710F-A1ED-401D-DCAE-4F3C7E719ACA}"/>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68721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43C05-183D-D572-EFAD-6B129144E7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1F905E-9BC0-9F3B-F88A-15A5459A8D92}"/>
              </a:ext>
            </a:extLst>
          </p:cNvPr>
          <p:cNvSpPr>
            <a:spLocks noGrp="1"/>
          </p:cNvSpPr>
          <p:nvPr>
            <p:ph type="title"/>
          </p:nvPr>
        </p:nvSpPr>
        <p:spPr/>
        <p:txBody>
          <a:bodyPr/>
          <a:lstStyle/>
          <a:p>
            <a:r>
              <a:rPr lang="en-US" dirty="0"/>
              <a:t>Topics</a:t>
            </a:r>
          </a:p>
        </p:txBody>
      </p:sp>
      <p:sp>
        <p:nvSpPr>
          <p:cNvPr id="6" name="Content Placeholder 5">
            <a:extLst>
              <a:ext uri="{FF2B5EF4-FFF2-40B4-BE49-F238E27FC236}">
                <a16:creationId xmlns:a16="http://schemas.microsoft.com/office/drawing/2014/main" id="{82E18ADE-D98E-F338-5EB3-4D067C4225F1}"/>
              </a:ext>
            </a:extLst>
          </p:cNvPr>
          <p:cNvSpPr>
            <a:spLocks noGrp="1"/>
          </p:cNvSpPr>
          <p:nvPr>
            <p:ph sz="half" idx="1"/>
          </p:nvPr>
        </p:nvSpPr>
        <p:spPr/>
        <p:txBody>
          <a:bodyPr>
            <a:normAutofit lnSpcReduction="10000"/>
          </a:bodyPr>
          <a:lstStyle/>
          <a:p>
            <a:r>
              <a:rPr lang="en-US" dirty="0"/>
              <a:t>Civil Rights Overview</a:t>
            </a:r>
          </a:p>
          <a:p>
            <a:r>
              <a:rPr lang="en-US" dirty="0"/>
              <a:t>Assurances</a:t>
            </a:r>
          </a:p>
          <a:p>
            <a:r>
              <a:rPr lang="en-US" dirty="0"/>
              <a:t>Public Notification</a:t>
            </a:r>
          </a:p>
          <a:p>
            <a:r>
              <a:rPr lang="en-US" dirty="0"/>
              <a:t>Data Collection</a:t>
            </a:r>
          </a:p>
          <a:p>
            <a:r>
              <a:rPr lang="en-US" dirty="0"/>
              <a:t>Complaint Procedure</a:t>
            </a:r>
          </a:p>
          <a:p>
            <a:r>
              <a:rPr lang="en-US" dirty="0"/>
              <a:t>Language Assistance</a:t>
            </a:r>
          </a:p>
          <a:p>
            <a:pPr marL="0" indent="0">
              <a:buNone/>
            </a:pPr>
            <a:r>
              <a:rPr lang="en-US" dirty="0"/>
              <a:t>	</a:t>
            </a:r>
          </a:p>
          <a:p>
            <a:pPr marL="0" indent="0">
              <a:buNone/>
            </a:pPr>
            <a:endParaRPr lang="en-US" dirty="0"/>
          </a:p>
        </p:txBody>
      </p:sp>
      <p:sp>
        <p:nvSpPr>
          <p:cNvPr id="8" name="Content Placeholder 7">
            <a:extLst>
              <a:ext uri="{FF2B5EF4-FFF2-40B4-BE49-F238E27FC236}">
                <a16:creationId xmlns:a16="http://schemas.microsoft.com/office/drawing/2014/main" id="{CABB3801-A074-2D16-2D2F-F2BE0FEA7326}"/>
              </a:ext>
            </a:extLst>
          </p:cNvPr>
          <p:cNvSpPr>
            <a:spLocks noGrp="1"/>
          </p:cNvSpPr>
          <p:nvPr>
            <p:ph sz="half" idx="2"/>
          </p:nvPr>
        </p:nvSpPr>
        <p:spPr/>
        <p:txBody>
          <a:bodyPr>
            <a:normAutofit/>
          </a:bodyPr>
          <a:lstStyle/>
          <a:p>
            <a:r>
              <a:rPr lang="en-US" dirty="0"/>
              <a:t>Accommodations</a:t>
            </a:r>
          </a:p>
          <a:p>
            <a:r>
              <a:rPr lang="en-US" dirty="0"/>
              <a:t>Customer Service	</a:t>
            </a:r>
          </a:p>
          <a:p>
            <a:r>
              <a:rPr lang="en-US" dirty="0"/>
              <a:t>Conflict Resolution</a:t>
            </a:r>
          </a:p>
          <a:p>
            <a:r>
              <a:rPr lang="en-US" dirty="0"/>
              <a:t>Compliance Reviews/Resolution</a:t>
            </a:r>
          </a:p>
          <a:p>
            <a:r>
              <a:rPr lang="en-US" dirty="0"/>
              <a:t>Required Training</a:t>
            </a:r>
          </a:p>
        </p:txBody>
      </p:sp>
      <p:sp>
        <p:nvSpPr>
          <p:cNvPr id="7" name="TextBox 6">
            <a:hlinkClick r:id="rId2"/>
            <a:extLst>
              <a:ext uri="{FF2B5EF4-FFF2-40B4-BE49-F238E27FC236}">
                <a16:creationId xmlns:a16="http://schemas.microsoft.com/office/drawing/2014/main" id="{309C60F6-54F2-79D1-07E6-6CD789854BA2}"/>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https://portal.ct.gov/sde/nutrition/civil-rights-for-child-nutrition-programs/civil-rights-for-cacfp</a:t>
            </a:r>
            <a:endParaRPr lang="en-US" altLang="en-US" sz="2000" b="1" dirty="0">
              <a:solidFill>
                <a:prstClr val="black"/>
              </a:solidFill>
              <a:latin typeface="Calibri" pitchFamily="34" charset="0"/>
            </a:endParaRPr>
          </a:p>
        </p:txBody>
      </p:sp>
      <p:sp>
        <p:nvSpPr>
          <p:cNvPr id="2" name="Footer Placeholder 1">
            <a:extLst>
              <a:ext uri="{FF2B5EF4-FFF2-40B4-BE49-F238E27FC236}">
                <a16:creationId xmlns:a16="http://schemas.microsoft.com/office/drawing/2014/main" id="{B4A8E1C2-4DB2-4BCD-AF34-AFED783AAEB2}"/>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23590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A459F1-D1BA-7AE2-0154-0959BB9D56B9}"/>
              </a:ext>
            </a:extLst>
          </p:cNvPr>
          <p:cNvSpPr>
            <a:spLocks noGrp="1"/>
          </p:cNvSpPr>
          <p:nvPr>
            <p:ph type="title"/>
          </p:nvPr>
        </p:nvSpPr>
        <p:spPr/>
        <p:txBody>
          <a:bodyPr>
            <a:normAutofit fontScale="90000"/>
          </a:bodyPr>
          <a:lstStyle/>
          <a:p>
            <a:r>
              <a:rPr lang="en-US" dirty="0"/>
              <a:t>Current USDA Nondiscrimination Statement (NDS)</a:t>
            </a:r>
          </a:p>
        </p:txBody>
      </p:sp>
      <p:sp>
        <p:nvSpPr>
          <p:cNvPr id="4" name="Content Placeholder 3">
            <a:extLst>
              <a:ext uri="{FF2B5EF4-FFF2-40B4-BE49-F238E27FC236}">
                <a16:creationId xmlns:a16="http://schemas.microsoft.com/office/drawing/2014/main" id="{453301F6-D95A-FE7B-66A8-CCBA9A44D544}"/>
              </a:ext>
            </a:extLst>
          </p:cNvPr>
          <p:cNvSpPr>
            <a:spLocks noGrp="1"/>
          </p:cNvSpPr>
          <p:nvPr>
            <p:ph idx="1"/>
          </p:nvPr>
        </p:nvSpPr>
        <p:spPr/>
        <p:txBody>
          <a:bodyPr/>
          <a:lstStyle/>
          <a:p>
            <a:r>
              <a:rPr lang="en-US" dirty="0"/>
              <a:t>Visit CSDE’s Nondiscrimination Statements webpage</a:t>
            </a:r>
          </a:p>
        </p:txBody>
      </p:sp>
      <p:sp>
        <p:nvSpPr>
          <p:cNvPr id="3" name="Footer Placeholder 2">
            <a:extLst>
              <a:ext uri="{FF2B5EF4-FFF2-40B4-BE49-F238E27FC236}">
                <a16:creationId xmlns:a16="http://schemas.microsoft.com/office/drawing/2014/main" id="{5CF329D2-CF58-4014-29D9-D6AFE8BB5ED6}"/>
              </a:ext>
            </a:extLst>
          </p:cNvPr>
          <p:cNvSpPr>
            <a:spLocks noGrp="1"/>
          </p:cNvSpPr>
          <p:nvPr>
            <p:ph type="ftr" sz="quarter" idx="11"/>
          </p:nvPr>
        </p:nvSpPr>
        <p:spPr/>
        <p:txBody>
          <a:bodyPr/>
          <a:lstStyle/>
          <a:p>
            <a:r>
              <a:rPr lang="en-US"/>
              <a:t>Connecticut State Department of Education • Revised May 2026</a:t>
            </a:r>
            <a:endParaRPr lang="en-US" dirty="0"/>
          </a:p>
        </p:txBody>
      </p:sp>
      <p:sp>
        <p:nvSpPr>
          <p:cNvPr id="15" name="Rectangle 14">
            <a:hlinkClick r:id="rId2"/>
            <a:extLst>
              <a:ext uri="{FF2B5EF4-FFF2-40B4-BE49-F238E27FC236}">
                <a16:creationId xmlns:a16="http://schemas.microsoft.com/office/drawing/2014/main" id="{8E58553E-002D-84D0-03D5-726B397463B5}"/>
              </a:ext>
              <a:ext uri="{C183D7F6-B498-43B3-948B-1728B52AA6E4}">
                <adec:decorative xmlns:adec="http://schemas.microsoft.com/office/drawing/2017/decorative" val="1"/>
              </a:ext>
            </a:extLst>
          </p:cNvPr>
          <p:cNvSpPr/>
          <p:nvPr/>
        </p:nvSpPr>
        <p:spPr>
          <a:xfrm>
            <a:off x="5471474" y="1972852"/>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3"/>
            <a:extLst>
              <a:ext uri="{FF2B5EF4-FFF2-40B4-BE49-F238E27FC236}">
                <a16:creationId xmlns:a16="http://schemas.microsoft.com/office/drawing/2014/main" id="{2103F59A-2CAF-A31E-64DC-79C5A2D01B43}"/>
              </a:ext>
              <a:ext uri="{C183D7F6-B498-43B3-948B-1728B52AA6E4}">
                <adec:decorative xmlns:adec="http://schemas.microsoft.com/office/drawing/2017/decorative" val="1"/>
              </a:ext>
            </a:extLst>
          </p:cNvPr>
          <p:cNvSpPr/>
          <p:nvPr/>
        </p:nvSpPr>
        <p:spPr>
          <a:xfrm>
            <a:off x="6479261" y="5278121"/>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hlinkClick r:id="rId4"/>
            <a:extLst>
              <a:ext uri="{FF2B5EF4-FFF2-40B4-BE49-F238E27FC236}">
                <a16:creationId xmlns:a16="http://schemas.microsoft.com/office/drawing/2014/main" id="{76037486-F05D-0424-28A8-31525CD11C94}"/>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https://portal.ct.gov/sde/nutrition/nondiscrimination-statements</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812124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57EC-E623-1108-587D-00A4E0842AA4}"/>
              </a:ext>
            </a:extLst>
          </p:cNvPr>
          <p:cNvSpPr>
            <a:spLocks noGrp="1"/>
          </p:cNvSpPr>
          <p:nvPr>
            <p:ph type="title"/>
          </p:nvPr>
        </p:nvSpPr>
        <p:spPr/>
        <p:txBody>
          <a:bodyPr/>
          <a:lstStyle/>
          <a:p>
            <a:r>
              <a:rPr lang="en-US" sz="4000" dirty="0"/>
              <a:t>Where USDA NDS Statement is Required</a:t>
            </a:r>
            <a:endParaRPr lang="en-US" dirty="0"/>
          </a:p>
        </p:txBody>
      </p:sp>
      <p:sp>
        <p:nvSpPr>
          <p:cNvPr id="7" name="Content Placeholder 6">
            <a:extLst>
              <a:ext uri="{FF2B5EF4-FFF2-40B4-BE49-F238E27FC236}">
                <a16:creationId xmlns:a16="http://schemas.microsoft.com/office/drawing/2014/main" id="{D67EFD18-6ECF-24E9-1AF7-61C2119F0014}"/>
              </a:ext>
            </a:extLst>
          </p:cNvPr>
          <p:cNvSpPr>
            <a:spLocks noGrp="1"/>
          </p:cNvSpPr>
          <p:nvPr>
            <p:ph idx="1"/>
          </p:nvPr>
        </p:nvSpPr>
        <p:spPr/>
        <p:txBody>
          <a:bodyPr/>
          <a:lstStyle/>
          <a:p>
            <a:r>
              <a:rPr lang="en-US" dirty="0"/>
              <a:t>The most current nondiscrimination statement must be on</a:t>
            </a:r>
          </a:p>
          <a:p>
            <a:pPr lvl="1"/>
            <a:r>
              <a:rPr lang="en-US" dirty="0"/>
              <a:t>parent/household letters</a:t>
            </a:r>
          </a:p>
          <a:p>
            <a:pPr lvl="1"/>
            <a:r>
              <a:rPr lang="en-US" dirty="0"/>
              <a:t>sponsor’s CACFP webpages </a:t>
            </a:r>
            <a:br>
              <a:rPr lang="en-US" dirty="0"/>
            </a:br>
            <a:r>
              <a:rPr lang="en-US" dirty="0"/>
              <a:t>(English and Spanish)</a:t>
            </a:r>
          </a:p>
          <a:p>
            <a:pPr lvl="1"/>
            <a:r>
              <a:rPr lang="en-US" dirty="0"/>
              <a:t>information developed for public information</a:t>
            </a:r>
          </a:p>
          <a:p>
            <a:pPr marL="0" indent="0">
              <a:buNone/>
            </a:pPr>
            <a:endParaRPr lang="en-US" dirty="0"/>
          </a:p>
        </p:txBody>
      </p:sp>
      <p:sp>
        <p:nvSpPr>
          <p:cNvPr id="5" name="Footer Placeholder 4">
            <a:extLst>
              <a:ext uri="{FF2B5EF4-FFF2-40B4-BE49-F238E27FC236}">
                <a16:creationId xmlns:a16="http://schemas.microsoft.com/office/drawing/2014/main" id="{3032EFC3-6BE2-C22F-2A7E-92653A06AFBA}"/>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208702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4F6CD-BC9A-C05E-C1BB-0DF255F57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B17D7-7C16-3205-1074-9620E0D4A60F}"/>
              </a:ext>
            </a:extLst>
          </p:cNvPr>
          <p:cNvSpPr>
            <a:spLocks noGrp="1"/>
          </p:cNvSpPr>
          <p:nvPr>
            <p:ph type="title"/>
          </p:nvPr>
        </p:nvSpPr>
        <p:spPr/>
        <p:txBody>
          <a:bodyPr>
            <a:normAutofit/>
          </a:bodyPr>
          <a:lstStyle/>
          <a:p>
            <a:r>
              <a:rPr lang="en-US" dirty="0"/>
              <a:t>USDA NDS is Required for </a:t>
            </a:r>
            <a:r>
              <a:rPr lang="en-US" sz="4000" dirty="0"/>
              <a:t>Vital documents </a:t>
            </a:r>
            <a:endParaRPr lang="en-US" dirty="0"/>
          </a:p>
        </p:txBody>
      </p:sp>
      <p:sp>
        <p:nvSpPr>
          <p:cNvPr id="7" name="Content Placeholder 6">
            <a:extLst>
              <a:ext uri="{FF2B5EF4-FFF2-40B4-BE49-F238E27FC236}">
                <a16:creationId xmlns:a16="http://schemas.microsoft.com/office/drawing/2014/main" id="{B270C52E-C091-CFA7-8710-6726EB925008}"/>
              </a:ext>
            </a:extLst>
          </p:cNvPr>
          <p:cNvSpPr>
            <a:spLocks noGrp="1"/>
          </p:cNvSpPr>
          <p:nvPr>
            <p:ph idx="1"/>
          </p:nvPr>
        </p:nvSpPr>
        <p:spPr/>
        <p:txBody>
          <a:bodyPr>
            <a:normAutofit/>
          </a:bodyPr>
          <a:lstStyle/>
          <a:p>
            <a:r>
              <a:rPr lang="en-US" sz="3200" dirty="0"/>
              <a:t>Vital documents about sensitive topics require full NDS, even if one page</a:t>
            </a:r>
          </a:p>
        </p:txBody>
      </p:sp>
      <p:sp>
        <p:nvSpPr>
          <p:cNvPr id="5" name="Footer Placeholder 4">
            <a:extLst>
              <a:ext uri="{FF2B5EF4-FFF2-40B4-BE49-F238E27FC236}">
                <a16:creationId xmlns:a16="http://schemas.microsoft.com/office/drawing/2014/main" id="{F321FFDB-F44E-6D04-C7E1-68FA18282781}"/>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81632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7B0BB-75CE-9713-3129-438DF08B8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02F20-D355-EA5B-7D43-AB1A5464302F}"/>
              </a:ext>
            </a:extLst>
          </p:cNvPr>
          <p:cNvSpPr>
            <a:spLocks noGrp="1"/>
          </p:cNvSpPr>
          <p:nvPr>
            <p:ph type="title"/>
          </p:nvPr>
        </p:nvSpPr>
        <p:spPr/>
        <p:txBody>
          <a:bodyPr/>
          <a:lstStyle/>
          <a:p>
            <a:r>
              <a:rPr lang="en-US" dirty="0"/>
              <a:t>When Short USDA NDS is Allowed </a:t>
            </a:r>
          </a:p>
        </p:txBody>
      </p:sp>
      <p:sp>
        <p:nvSpPr>
          <p:cNvPr id="7" name="Content Placeholder 6">
            <a:extLst>
              <a:ext uri="{FF2B5EF4-FFF2-40B4-BE49-F238E27FC236}">
                <a16:creationId xmlns:a16="http://schemas.microsoft.com/office/drawing/2014/main" id="{FFE79A52-0CCB-B344-E176-B3BAB8A09F1E}"/>
              </a:ext>
            </a:extLst>
          </p:cNvPr>
          <p:cNvSpPr>
            <a:spLocks noGrp="1"/>
          </p:cNvSpPr>
          <p:nvPr>
            <p:ph idx="1"/>
          </p:nvPr>
        </p:nvSpPr>
        <p:spPr/>
        <p:txBody>
          <a:bodyPr/>
          <a:lstStyle/>
          <a:p>
            <a:r>
              <a:rPr lang="en-US" dirty="0"/>
              <a:t>Short NDS statement can be used only in special circumstances, e.g., menu, one-page flier</a:t>
            </a:r>
          </a:p>
          <a:p>
            <a:pPr lvl="1"/>
            <a:r>
              <a:rPr lang="en-US" dirty="0"/>
              <a:t>“This institution is an equal opportunity provider.”</a:t>
            </a:r>
          </a:p>
          <a:p>
            <a:pPr marL="0" indent="0">
              <a:buNone/>
            </a:pPr>
            <a:endParaRPr lang="en-US" dirty="0"/>
          </a:p>
        </p:txBody>
      </p:sp>
      <p:sp>
        <p:nvSpPr>
          <p:cNvPr id="5" name="Footer Placeholder 4">
            <a:extLst>
              <a:ext uri="{FF2B5EF4-FFF2-40B4-BE49-F238E27FC236}">
                <a16:creationId xmlns:a16="http://schemas.microsoft.com/office/drawing/2014/main" id="{B029A6D7-3783-601C-1592-4D0BA0AD515D}"/>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176174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974D-78F5-5249-3BF6-C05781ACA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A1C8F-37B4-88FB-FF4E-7722B7049DA0}"/>
              </a:ext>
            </a:extLst>
          </p:cNvPr>
          <p:cNvSpPr>
            <a:spLocks noGrp="1"/>
          </p:cNvSpPr>
          <p:nvPr>
            <p:ph type="title"/>
          </p:nvPr>
        </p:nvSpPr>
        <p:spPr/>
        <p:txBody>
          <a:bodyPr>
            <a:normAutofit/>
          </a:bodyPr>
          <a:lstStyle/>
          <a:p>
            <a:r>
              <a:rPr lang="en-US" dirty="0"/>
              <a:t>Sponsor Webpages with Information About CNPs</a:t>
            </a:r>
          </a:p>
        </p:txBody>
      </p:sp>
      <p:sp>
        <p:nvSpPr>
          <p:cNvPr id="7" name="Content Placeholder 6">
            <a:extLst>
              <a:ext uri="{FF2B5EF4-FFF2-40B4-BE49-F238E27FC236}">
                <a16:creationId xmlns:a16="http://schemas.microsoft.com/office/drawing/2014/main" id="{892E316F-40E5-80D0-5A9D-B25080A17D5C}"/>
              </a:ext>
            </a:extLst>
          </p:cNvPr>
          <p:cNvSpPr>
            <a:spLocks noGrp="1"/>
          </p:cNvSpPr>
          <p:nvPr>
            <p:ph idx="1"/>
          </p:nvPr>
        </p:nvSpPr>
        <p:spPr/>
        <p:txBody>
          <a:bodyPr>
            <a:normAutofit/>
          </a:bodyPr>
          <a:lstStyle/>
          <a:p>
            <a:r>
              <a:rPr lang="en-US" dirty="0"/>
              <a:t>Must include full statement </a:t>
            </a:r>
            <a:r>
              <a:rPr lang="en-US" b="1" dirty="0">
                <a:solidFill>
                  <a:srgbClr val="FFE38B"/>
                </a:solidFill>
              </a:rPr>
              <a:t>or</a:t>
            </a:r>
            <a:r>
              <a:rPr lang="en-US" dirty="0"/>
              <a:t> direct link to full statement</a:t>
            </a:r>
          </a:p>
        </p:txBody>
      </p:sp>
      <p:pic>
        <p:nvPicPr>
          <p:cNvPr id="4" name="Picture 3">
            <a:extLst>
              <a:ext uri="{FF2B5EF4-FFF2-40B4-BE49-F238E27FC236}">
                <a16:creationId xmlns:a16="http://schemas.microsoft.com/office/drawing/2014/main" id="{69A6E2E7-B642-9DC5-CDA1-55D11628E6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73830" y="2021409"/>
            <a:ext cx="3817052" cy="4034412"/>
          </a:xfrm>
          <a:prstGeom prst="rect">
            <a:avLst/>
          </a:prstGeom>
        </p:spPr>
      </p:pic>
      <p:sp>
        <p:nvSpPr>
          <p:cNvPr id="11" name="Right Arrow 16">
            <a:extLst>
              <a:ext uri="{FF2B5EF4-FFF2-40B4-BE49-F238E27FC236}">
                <a16:creationId xmlns:a16="http://schemas.microsoft.com/office/drawing/2014/main" id="{EF118D6D-3558-8CFB-1B98-7C2C3B9CE935}"/>
              </a:ext>
              <a:ext uri="{C183D7F6-B498-43B3-948B-1728B52AA6E4}">
                <adec:decorative xmlns:adec="http://schemas.microsoft.com/office/drawing/2017/decorative" val="1"/>
              </a:ext>
            </a:extLst>
          </p:cNvPr>
          <p:cNvSpPr/>
          <p:nvPr/>
        </p:nvSpPr>
        <p:spPr>
          <a:xfrm>
            <a:off x="2489951" y="5675313"/>
            <a:ext cx="421705" cy="501650"/>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AF35150A-C932-E3D5-19C9-36E2D1C24E3D}"/>
              </a:ext>
              <a:ext uri="{C183D7F6-B498-43B3-948B-1728B52AA6E4}">
                <adec:decorative xmlns:adec="http://schemas.microsoft.com/office/drawing/2017/decorative" val="1"/>
              </a:ext>
            </a:extLst>
          </p:cNvPr>
          <p:cNvSpPr/>
          <p:nvPr/>
        </p:nvSpPr>
        <p:spPr>
          <a:xfrm>
            <a:off x="2991781" y="5838032"/>
            <a:ext cx="1463040" cy="176213"/>
          </a:xfrm>
          <a:prstGeom prst="rect">
            <a:avLst/>
          </a:prstGeom>
          <a:noFill/>
          <a:ln w="28575">
            <a:solidFill>
              <a:srgbClr val="8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8">
            <a:extLst>
              <a:ext uri="{FF2B5EF4-FFF2-40B4-BE49-F238E27FC236}">
                <a16:creationId xmlns:a16="http://schemas.microsoft.com/office/drawing/2014/main" id="{8EA63D1D-283A-152F-0595-3C114532EACA}"/>
              </a:ext>
              <a:ext uri="{C183D7F6-B498-43B3-948B-1728B52AA6E4}">
                <adec:decorative xmlns:adec="http://schemas.microsoft.com/office/drawing/2017/decorative" val="1"/>
              </a:ext>
            </a:extLst>
          </p:cNvPr>
          <p:cNvSpPr/>
          <p:nvPr/>
        </p:nvSpPr>
        <p:spPr>
          <a:xfrm>
            <a:off x="6343651" y="2428875"/>
            <a:ext cx="4214902" cy="3635978"/>
          </a:xfrm>
          <a:prstGeom prst="wedgeRectCallout">
            <a:avLst>
              <a:gd name="adj1" fmla="val -93313"/>
              <a:gd name="adj2" fmla="val 46661"/>
            </a:avLst>
          </a:prstGeom>
          <a:solidFill>
            <a:srgbClr val="215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6532FE5-240E-D03E-DDC5-8D968CB8724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88076" y="2511038"/>
            <a:ext cx="3926053" cy="3453589"/>
          </a:xfrm>
          <a:prstGeom prst="rect">
            <a:avLst/>
          </a:prstGeom>
        </p:spPr>
      </p:pic>
      <p:sp>
        <p:nvSpPr>
          <p:cNvPr id="5" name="Footer Placeholder 4">
            <a:extLst>
              <a:ext uri="{FF2B5EF4-FFF2-40B4-BE49-F238E27FC236}">
                <a16:creationId xmlns:a16="http://schemas.microsoft.com/office/drawing/2014/main" id="{11B1B965-B6E4-CA89-92F1-89CABBFDCCC0}"/>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4241145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47CDA1-5E4C-C528-51D3-5AA91E7B0234}"/>
              </a:ext>
            </a:extLst>
          </p:cNvPr>
          <p:cNvSpPr>
            <a:spLocks noGrp="1"/>
          </p:cNvSpPr>
          <p:nvPr>
            <p:ph type="title"/>
          </p:nvPr>
        </p:nvSpPr>
        <p:spPr/>
        <p:txBody>
          <a:bodyPr/>
          <a:lstStyle/>
          <a:p>
            <a:r>
              <a:rPr lang="en-US" dirty="0"/>
              <a:t>Data Collection</a:t>
            </a:r>
          </a:p>
        </p:txBody>
      </p:sp>
      <p:sp>
        <p:nvSpPr>
          <p:cNvPr id="4" name="Footer Placeholder 3">
            <a:extLst>
              <a:ext uri="{FF2B5EF4-FFF2-40B4-BE49-F238E27FC236}">
                <a16:creationId xmlns:a16="http://schemas.microsoft.com/office/drawing/2014/main" id="{AFD80F54-0AD7-CB66-CF66-027781A16F65}"/>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827242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54431-B8B8-33F7-B6F9-5222E5B65CC6}"/>
              </a:ext>
            </a:extLst>
          </p:cNvPr>
          <p:cNvSpPr>
            <a:spLocks noGrp="1"/>
          </p:cNvSpPr>
          <p:nvPr>
            <p:ph type="title"/>
          </p:nvPr>
        </p:nvSpPr>
        <p:spPr/>
        <p:txBody>
          <a:bodyPr/>
          <a:lstStyle/>
          <a:p>
            <a:r>
              <a:rPr lang="en-US" dirty="0"/>
              <a:t>Data Collection Requirements</a:t>
            </a:r>
          </a:p>
        </p:txBody>
      </p:sp>
      <p:sp>
        <p:nvSpPr>
          <p:cNvPr id="5" name="Content Placeholder 4">
            <a:extLst>
              <a:ext uri="{FF2B5EF4-FFF2-40B4-BE49-F238E27FC236}">
                <a16:creationId xmlns:a16="http://schemas.microsoft.com/office/drawing/2014/main" id="{2E0C13DC-0880-06A6-4918-21840BFBB9B4}"/>
              </a:ext>
            </a:extLst>
          </p:cNvPr>
          <p:cNvSpPr>
            <a:spLocks noGrp="1"/>
          </p:cNvSpPr>
          <p:nvPr>
            <p:ph idx="1"/>
          </p:nvPr>
        </p:nvSpPr>
        <p:spPr/>
        <p:txBody>
          <a:bodyPr>
            <a:normAutofit/>
          </a:bodyPr>
          <a:lstStyle/>
          <a:p>
            <a:r>
              <a:rPr lang="en-US" dirty="0"/>
              <a:t>Develop method for data collection on racial/ethnic breakdown of potential participants </a:t>
            </a:r>
          </a:p>
          <a:p>
            <a:r>
              <a:rPr lang="en-US" dirty="0"/>
              <a:t>Any data collected about beneficiaries must be kept secure and confidential</a:t>
            </a:r>
          </a:p>
          <a:p>
            <a:endParaRPr lang="en-US" dirty="0"/>
          </a:p>
        </p:txBody>
      </p:sp>
      <p:sp>
        <p:nvSpPr>
          <p:cNvPr id="3" name="Footer Placeholder 2">
            <a:extLst>
              <a:ext uri="{FF2B5EF4-FFF2-40B4-BE49-F238E27FC236}">
                <a16:creationId xmlns:a16="http://schemas.microsoft.com/office/drawing/2014/main" id="{C5C27DB6-FBF7-6411-B3CF-F010230EA7DD}"/>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636189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503B-CAD1-64B7-0F7B-2BC8096D54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7FE54F-6C4A-D48B-9529-B499EC348CC1}"/>
              </a:ext>
            </a:extLst>
          </p:cNvPr>
          <p:cNvSpPr>
            <a:spLocks noGrp="1"/>
          </p:cNvSpPr>
          <p:nvPr>
            <p:ph type="title"/>
          </p:nvPr>
        </p:nvSpPr>
        <p:spPr/>
        <p:txBody>
          <a:bodyPr/>
          <a:lstStyle/>
          <a:p>
            <a:r>
              <a:rPr lang="en-US" dirty="0"/>
              <a:t>Maintaining Data</a:t>
            </a:r>
          </a:p>
        </p:txBody>
      </p:sp>
      <p:sp>
        <p:nvSpPr>
          <p:cNvPr id="5" name="Content Placeholder 4">
            <a:extLst>
              <a:ext uri="{FF2B5EF4-FFF2-40B4-BE49-F238E27FC236}">
                <a16:creationId xmlns:a16="http://schemas.microsoft.com/office/drawing/2014/main" id="{709E7D16-5F8A-F09D-3495-2067E378094A}"/>
              </a:ext>
            </a:extLst>
          </p:cNvPr>
          <p:cNvSpPr>
            <a:spLocks noGrp="1"/>
          </p:cNvSpPr>
          <p:nvPr>
            <p:ph idx="1"/>
          </p:nvPr>
        </p:nvSpPr>
        <p:spPr/>
        <p:txBody>
          <a:bodyPr>
            <a:noAutofit/>
          </a:bodyPr>
          <a:lstStyle/>
          <a:p>
            <a:r>
              <a:rPr lang="en-US" dirty="0"/>
              <a:t>Three years after submission of final claim for reimbursement for fiscal year  </a:t>
            </a:r>
          </a:p>
          <a:p>
            <a:r>
              <a:rPr lang="en-US" dirty="0"/>
              <a:t>If audit findings have not been resolved, retain records beyond three-year period, for as long as required to resolve issues raised by audit</a:t>
            </a:r>
          </a:p>
        </p:txBody>
      </p:sp>
      <p:sp>
        <p:nvSpPr>
          <p:cNvPr id="3" name="Footer Placeholder 2">
            <a:extLst>
              <a:ext uri="{FF2B5EF4-FFF2-40B4-BE49-F238E27FC236}">
                <a16:creationId xmlns:a16="http://schemas.microsoft.com/office/drawing/2014/main" id="{271A8852-3E56-A181-5B07-CE09565A2655}"/>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531654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0126B3-7DE0-BAC7-E6B6-326C8A9DEDF1}"/>
              </a:ext>
            </a:extLst>
          </p:cNvPr>
          <p:cNvSpPr>
            <a:spLocks noGrp="1"/>
          </p:cNvSpPr>
          <p:nvPr>
            <p:ph type="title"/>
          </p:nvPr>
        </p:nvSpPr>
        <p:spPr/>
        <p:txBody>
          <a:bodyPr>
            <a:normAutofit/>
          </a:bodyPr>
          <a:lstStyle/>
          <a:p>
            <a:r>
              <a:rPr lang="en-US" dirty="0"/>
              <a:t>More Information About Records Retention</a:t>
            </a:r>
          </a:p>
        </p:txBody>
      </p:sp>
      <p:sp>
        <p:nvSpPr>
          <p:cNvPr id="10" name="Content Placeholder 9">
            <a:extLst>
              <a:ext uri="{FF2B5EF4-FFF2-40B4-BE49-F238E27FC236}">
                <a16:creationId xmlns:a16="http://schemas.microsoft.com/office/drawing/2014/main" id="{188C28DB-F433-050A-152E-E8BF921399A9}"/>
              </a:ext>
            </a:extLst>
          </p:cNvPr>
          <p:cNvSpPr>
            <a:spLocks noGrp="1"/>
          </p:cNvSpPr>
          <p:nvPr>
            <p:ph idx="1"/>
          </p:nvPr>
        </p:nvSpPr>
        <p:spPr/>
        <p:txBody>
          <a:bodyPr/>
          <a:lstStyle/>
          <a:p>
            <a:r>
              <a:rPr lang="en-US" dirty="0"/>
              <a:t>Records Retention Requirements for the Child and Adult Care Food Program </a:t>
            </a:r>
          </a:p>
        </p:txBody>
      </p:sp>
      <p:sp>
        <p:nvSpPr>
          <p:cNvPr id="4" name="Footer Placeholder 3">
            <a:extLst>
              <a:ext uri="{FF2B5EF4-FFF2-40B4-BE49-F238E27FC236}">
                <a16:creationId xmlns:a16="http://schemas.microsoft.com/office/drawing/2014/main" id="{8D2C5205-52BC-F14A-4F46-0CFB8C8B89DC}"/>
              </a:ext>
            </a:extLst>
          </p:cNvPr>
          <p:cNvSpPr>
            <a:spLocks noGrp="1"/>
          </p:cNvSpPr>
          <p:nvPr>
            <p:ph type="ftr" sz="quarter" idx="11"/>
          </p:nvPr>
        </p:nvSpPr>
        <p:spPr/>
        <p:txBody>
          <a:bodyPr/>
          <a:lstStyle/>
          <a:p>
            <a:r>
              <a:rPr lang="en-US"/>
              <a:t>Connecticut State Department of Education • Revised May 2026</a:t>
            </a:r>
          </a:p>
        </p:txBody>
      </p:sp>
      <p:sp>
        <p:nvSpPr>
          <p:cNvPr id="7" name="TextBox 6">
            <a:hlinkClick r:id="rId2"/>
            <a:extLst>
              <a:ext uri="{FF2B5EF4-FFF2-40B4-BE49-F238E27FC236}">
                <a16:creationId xmlns:a16="http://schemas.microsoft.com/office/drawing/2014/main" id="{9D45AA22-E555-46B6-1B23-88D3E122880C}"/>
              </a:ext>
              <a:ext uri="{C183D7F6-B498-43B3-948B-1728B52AA6E4}">
                <adec:decorative xmlns:adec="http://schemas.microsoft.com/office/drawing/2017/decorative" val="1"/>
              </a:ext>
            </a:extLst>
          </p:cNvPr>
          <p:cNvSpPr txBox="1"/>
          <p:nvPr/>
        </p:nvSpPr>
        <p:spPr>
          <a:xfrm>
            <a:off x="1524" y="5996037"/>
            <a:ext cx="12188952" cy="338554"/>
          </a:xfrm>
          <a:prstGeom prst="rect">
            <a:avLst/>
          </a:prstGeom>
          <a:solidFill>
            <a:srgbClr val="FFEDB3"/>
          </a:solidFill>
        </p:spPr>
        <p:txBody>
          <a:bodyPr wrap="square" rtlCol="0">
            <a:spAutoFit/>
          </a:bodyPr>
          <a:lstStyle/>
          <a:p>
            <a:pPr algn="ctr" defTabSz="457200">
              <a:spcBef>
                <a:spcPts val="2400"/>
              </a:spcBef>
              <a:defRPr/>
            </a:pPr>
            <a:r>
              <a:rPr lang="en-US" sz="1600" b="1" dirty="0">
                <a:solidFill>
                  <a:prstClr val="black"/>
                </a:solidFill>
                <a:latin typeface="Calibri" panose="020F0502020204030204"/>
              </a:rPr>
              <a:t>https://portal.ct.gov/-/media/sde/nutrition/cacfp/forms/records_retention_cacfp.pdf</a:t>
            </a:r>
            <a:endParaRPr lang="en-US" altLang="en-US" sz="1600" b="1" dirty="0">
              <a:solidFill>
                <a:prstClr val="black"/>
              </a:solidFill>
              <a:latin typeface="Calibri" pitchFamily="34" charset="0"/>
            </a:endParaRPr>
          </a:p>
        </p:txBody>
      </p:sp>
      <p:pic>
        <p:nvPicPr>
          <p:cNvPr id="9" name="Picture 8">
            <a:extLst>
              <a:ext uri="{FF2B5EF4-FFF2-40B4-BE49-F238E27FC236}">
                <a16:creationId xmlns:a16="http://schemas.microsoft.com/office/drawing/2014/main" id="{8624DD43-33F8-CFA6-B2B1-353C8A6DDA9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4141" y="1424037"/>
            <a:ext cx="3402983" cy="4403860"/>
          </a:xfrm>
          <a:prstGeom prst="rect">
            <a:avLst/>
          </a:prstGeom>
        </p:spPr>
      </p:pic>
    </p:spTree>
    <p:extLst>
      <p:ext uri="{BB962C8B-B14F-4D97-AF65-F5344CB8AC3E}">
        <p14:creationId xmlns:p14="http://schemas.microsoft.com/office/powerpoint/2010/main" val="1568749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61795-3123-7AD5-9166-33D0EEBDEB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1FC6CD-27B1-4A39-84BE-811104483797}"/>
              </a:ext>
            </a:extLst>
          </p:cNvPr>
          <p:cNvSpPr>
            <a:spLocks noGrp="1"/>
          </p:cNvSpPr>
          <p:nvPr>
            <p:ph type="title"/>
          </p:nvPr>
        </p:nvSpPr>
        <p:spPr/>
        <p:txBody>
          <a:bodyPr/>
          <a:lstStyle/>
          <a:p>
            <a:r>
              <a:rPr lang="en-US" dirty="0"/>
              <a:t>Two Required Data Collection Forms</a:t>
            </a:r>
          </a:p>
        </p:txBody>
      </p:sp>
      <p:sp>
        <p:nvSpPr>
          <p:cNvPr id="5" name="Content Placeholder 4">
            <a:extLst>
              <a:ext uri="{FF2B5EF4-FFF2-40B4-BE49-F238E27FC236}">
                <a16:creationId xmlns:a16="http://schemas.microsoft.com/office/drawing/2014/main" id="{1F8B9253-17AE-2EFF-8367-4BA18CDA271A}"/>
              </a:ext>
            </a:extLst>
          </p:cNvPr>
          <p:cNvSpPr>
            <a:spLocks noGrp="1"/>
          </p:cNvSpPr>
          <p:nvPr>
            <p:ph idx="1"/>
          </p:nvPr>
        </p:nvSpPr>
        <p:spPr>
          <a:xfrm>
            <a:off x="838200" y="1348033"/>
            <a:ext cx="5882326" cy="3128717"/>
          </a:xfrm>
        </p:spPr>
        <p:txBody>
          <a:bodyPr>
            <a:normAutofit lnSpcReduction="10000"/>
          </a:bodyPr>
          <a:lstStyle/>
          <a:p>
            <a:pPr marL="514350" indent="-514350">
              <a:buFont typeface="+mj-lt"/>
              <a:buAutoNum type="arabicPeriod"/>
            </a:pPr>
            <a:r>
              <a:rPr lang="en-US" dirty="0"/>
              <a:t>Civil Rights Potential Beneficiary Data Determination Form for the CACFP</a:t>
            </a:r>
          </a:p>
          <a:p>
            <a:pPr marL="514350" indent="-514350">
              <a:buFont typeface="+mj-lt"/>
              <a:buAutoNum type="arabicPeriod"/>
            </a:pPr>
            <a:r>
              <a:rPr lang="en-US" dirty="0"/>
              <a:t>CACFP Civil Rights Beneficiary Data Collection Form</a:t>
            </a:r>
          </a:p>
          <a:p>
            <a:endParaRPr lang="en-US" dirty="0"/>
          </a:p>
        </p:txBody>
      </p:sp>
      <p:sp>
        <p:nvSpPr>
          <p:cNvPr id="3" name="Footer Placeholder 2">
            <a:extLst>
              <a:ext uri="{FF2B5EF4-FFF2-40B4-BE49-F238E27FC236}">
                <a16:creationId xmlns:a16="http://schemas.microsoft.com/office/drawing/2014/main" id="{9A2F6635-0269-9992-6EF3-DBEC9D1E153E}"/>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78935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ABE7C3-A233-EE91-84F2-5D75C2283480}"/>
              </a:ext>
            </a:extLst>
          </p:cNvPr>
          <p:cNvSpPr>
            <a:spLocks noGrp="1"/>
          </p:cNvSpPr>
          <p:nvPr>
            <p:ph type="title"/>
          </p:nvPr>
        </p:nvSpPr>
        <p:spPr/>
        <p:txBody>
          <a:bodyPr/>
          <a:lstStyle/>
          <a:p>
            <a:r>
              <a:rPr lang="en-US" dirty="0"/>
              <a:t>Civil Rights Overview</a:t>
            </a:r>
          </a:p>
        </p:txBody>
      </p:sp>
      <p:sp>
        <p:nvSpPr>
          <p:cNvPr id="5" name="Footer Placeholder 4">
            <a:extLst>
              <a:ext uri="{FF2B5EF4-FFF2-40B4-BE49-F238E27FC236}">
                <a16:creationId xmlns:a16="http://schemas.microsoft.com/office/drawing/2014/main" id="{AA9C3748-3471-44CB-2E4E-9BC88D243DFE}"/>
              </a:ext>
            </a:extLst>
          </p:cNvPr>
          <p:cNvSpPr>
            <a:spLocks noGrp="1"/>
          </p:cNvSpPr>
          <p:nvPr>
            <p:ph type="ftr" sz="quarter" idx="10"/>
          </p:nvPr>
        </p:nvSpPr>
        <p:spPr>
          <a:xfrm>
            <a:off x="0" y="6467475"/>
            <a:ext cx="5883275" cy="254000"/>
          </a:xfrm>
        </p:spPr>
        <p:txBody>
          <a:bodyPr/>
          <a:lstStyle/>
          <a:p>
            <a:r>
              <a:rPr lang="en-US"/>
              <a:t>Connecticut State Department of Education • Revised May 2026</a:t>
            </a:r>
          </a:p>
        </p:txBody>
      </p:sp>
    </p:spTree>
    <p:extLst>
      <p:ext uri="{BB962C8B-B14F-4D97-AF65-F5344CB8AC3E}">
        <p14:creationId xmlns:p14="http://schemas.microsoft.com/office/powerpoint/2010/main" val="650675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E4EAD-2C92-7770-6CF8-5A55FA7125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28E4E3-A0A3-A87D-56E8-EE1DE42513BA}"/>
              </a:ext>
            </a:extLst>
          </p:cNvPr>
          <p:cNvSpPr>
            <a:spLocks noGrp="1"/>
          </p:cNvSpPr>
          <p:nvPr>
            <p:ph type="title"/>
          </p:nvPr>
        </p:nvSpPr>
        <p:spPr/>
        <p:txBody>
          <a:bodyPr>
            <a:noAutofit/>
          </a:bodyPr>
          <a:lstStyle/>
          <a:p>
            <a:r>
              <a:rPr lang="en-US" sz="3200" dirty="0"/>
              <a:t>Form 1: Civil Rights Potential Beneficiary Data Determination Form for the Child and Adult Care Food Program </a:t>
            </a:r>
          </a:p>
        </p:txBody>
      </p:sp>
      <p:sp>
        <p:nvSpPr>
          <p:cNvPr id="5" name="Content Placeholder 4">
            <a:extLst>
              <a:ext uri="{FF2B5EF4-FFF2-40B4-BE49-F238E27FC236}">
                <a16:creationId xmlns:a16="http://schemas.microsoft.com/office/drawing/2014/main" id="{0A46D643-4940-0E88-13B5-784515EF8698}"/>
              </a:ext>
            </a:extLst>
          </p:cNvPr>
          <p:cNvSpPr>
            <a:spLocks noGrp="1"/>
          </p:cNvSpPr>
          <p:nvPr>
            <p:ph idx="1"/>
          </p:nvPr>
        </p:nvSpPr>
        <p:spPr/>
        <p:txBody>
          <a:bodyPr/>
          <a:lstStyle/>
          <a:p>
            <a:pPr marL="285750" indent="-285750">
              <a:spcBef>
                <a:spcPts val="1200"/>
              </a:spcBef>
            </a:pPr>
            <a:r>
              <a:rPr lang="en-US" dirty="0">
                <a:ea typeface="Calibri" panose="020F0502020204030204" pitchFamily="34" charset="0"/>
                <a:cs typeface="Calibri" panose="020F0502020204030204" pitchFamily="34" charset="0"/>
              </a:rPr>
              <a:t>All towns in service area </a:t>
            </a:r>
            <a:br>
              <a:rPr lang="en-US" dirty="0">
                <a:ea typeface="Calibri" panose="020F0502020204030204" pitchFamily="34" charset="0"/>
                <a:cs typeface="Calibri" panose="020F0502020204030204" pitchFamily="34" charset="0"/>
              </a:rPr>
            </a:br>
            <a:r>
              <a:rPr lang="en-US" dirty="0">
                <a:ea typeface="Calibri" panose="020F0502020204030204" pitchFamily="34" charset="0"/>
                <a:cs typeface="Calibri" panose="020F0502020204030204" pitchFamily="34" charset="0"/>
              </a:rPr>
              <a:t>of institution</a:t>
            </a:r>
          </a:p>
          <a:p>
            <a:pPr marL="285750" indent="-285750">
              <a:spcBef>
                <a:spcPts val="1200"/>
              </a:spcBef>
            </a:pPr>
            <a:r>
              <a:rPr lang="en-US" dirty="0">
                <a:ea typeface="Calibri" panose="020F0502020204030204" pitchFamily="34" charset="0"/>
                <a:cs typeface="Calibri" panose="020F0502020204030204" pitchFamily="34" charset="0"/>
              </a:rPr>
              <a:t>Record racial/ethnic school data for each town</a:t>
            </a:r>
          </a:p>
          <a:p>
            <a:pPr marL="285750" indent="-285750">
              <a:spcBef>
                <a:spcPts val="1200"/>
              </a:spcBef>
            </a:pPr>
            <a:r>
              <a:rPr lang="en-US" dirty="0">
                <a:ea typeface="Calibri" panose="020F0502020204030204" pitchFamily="34" charset="0"/>
                <a:cs typeface="Calibri" panose="020F0502020204030204" pitchFamily="34" charset="0"/>
              </a:rPr>
              <a:t>One form per institution</a:t>
            </a:r>
          </a:p>
          <a:p>
            <a:endParaRPr lang="en-US" dirty="0"/>
          </a:p>
        </p:txBody>
      </p:sp>
      <p:sp>
        <p:nvSpPr>
          <p:cNvPr id="3" name="Footer Placeholder 2">
            <a:extLst>
              <a:ext uri="{FF2B5EF4-FFF2-40B4-BE49-F238E27FC236}">
                <a16:creationId xmlns:a16="http://schemas.microsoft.com/office/drawing/2014/main" id="{67B9FAE9-DC0B-2AF9-DEAC-523D35A6CC28}"/>
              </a:ext>
            </a:extLst>
          </p:cNvPr>
          <p:cNvSpPr>
            <a:spLocks noGrp="1"/>
          </p:cNvSpPr>
          <p:nvPr>
            <p:ph type="ftr" sz="quarter" idx="11"/>
          </p:nvPr>
        </p:nvSpPr>
        <p:spPr/>
        <p:txBody>
          <a:bodyPr/>
          <a:lstStyle/>
          <a:p>
            <a:r>
              <a:rPr lang="en-US"/>
              <a:t>Connecticut State Department of Education • Revised May 2026</a:t>
            </a:r>
            <a:endParaRPr lang="en-US" dirty="0"/>
          </a:p>
        </p:txBody>
      </p:sp>
      <p:sp>
        <p:nvSpPr>
          <p:cNvPr id="10" name="TextBox 9">
            <a:hlinkClick r:id="rId3"/>
            <a:extLst>
              <a:ext uri="{FF2B5EF4-FFF2-40B4-BE49-F238E27FC236}">
                <a16:creationId xmlns:a16="http://schemas.microsoft.com/office/drawing/2014/main" id="{AB757F17-48E0-53DD-FCF9-59F427E9F0E2}"/>
              </a:ext>
              <a:ext uri="{C183D7F6-B498-43B3-948B-1728B52AA6E4}">
                <adec:decorative xmlns:adec="http://schemas.microsoft.com/office/drawing/2017/decorative" val="1"/>
              </a:ext>
            </a:extLst>
          </p:cNvPr>
          <p:cNvSpPr txBox="1"/>
          <p:nvPr/>
        </p:nvSpPr>
        <p:spPr>
          <a:xfrm>
            <a:off x="1524" y="5996037"/>
            <a:ext cx="12188952" cy="338554"/>
          </a:xfrm>
          <a:prstGeom prst="rect">
            <a:avLst/>
          </a:prstGeom>
          <a:solidFill>
            <a:srgbClr val="FFEDB3"/>
          </a:solidFill>
        </p:spPr>
        <p:txBody>
          <a:bodyPr wrap="square" rtlCol="0">
            <a:spAutoFit/>
          </a:bodyPr>
          <a:lstStyle/>
          <a:p>
            <a:pPr algn="ctr" defTabSz="457200">
              <a:spcBef>
                <a:spcPts val="2400"/>
              </a:spcBef>
              <a:defRPr/>
            </a:pPr>
            <a:r>
              <a:rPr lang="en-US" sz="1600" b="1" dirty="0">
                <a:solidFill>
                  <a:prstClr val="black"/>
                </a:solidFill>
                <a:latin typeface="Calibri" panose="020F0502020204030204"/>
              </a:rPr>
              <a:t>https://portal.ct.gov/-/media/sde/nutrition/civilrights/civil_rights_cacfp_potential_beneficiary_data_determination_form.pdf</a:t>
            </a:r>
            <a:endParaRPr lang="en-US" altLang="en-US" sz="1600" b="1" dirty="0">
              <a:solidFill>
                <a:prstClr val="black"/>
              </a:solidFill>
              <a:latin typeface="Calibri" pitchFamily="34" charset="0"/>
            </a:endParaRPr>
          </a:p>
        </p:txBody>
      </p:sp>
      <p:pic>
        <p:nvPicPr>
          <p:cNvPr id="8" name="Picture 7">
            <a:extLst>
              <a:ext uri="{FF2B5EF4-FFF2-40B4-BE49-F238E27FC236}">
                <a16:creationId xmlns:a16="http://schemas.microsoft.com/office/drawing/2014/main" id="{35465789-7963-6BBF-43F7-DCE6DB9B512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805" y="1491599"/>
            <a:ext cx="3336319" cy="4317589"/>
          </a:xfrm>
          <a:prstGeom prst="rect">
            <a:avLst/>
          </a:prstGeom>
        </p:spPr>
      </p:pic>
    </p:spTree>
    <p:extLst>
      <p:ext uri="{BB962C8B-B14F-4D97-AF65-F5344CB8AC3E}">
        <p14:creationId xmlns:p14="http://schemas.microsoft.com/office/powerpoint/2010/main" val="943083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3BAA8-1CCE-C721-6B08-C86EBD83824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CEF4D0-58E8-FEAD-62BD-254CEFA6B0CB}"/>
              </a:ext>
            </a:extLst>
          </p:cNvPr>
          <p:cNvSpPr>
            <a:spLocks noGrp="1"/>
          </p:cNvSpPr>
          <p:nvPr>
            <p:ph type="title"/>
          </p:nvPr>
        </p:nvSpPr>
        <p:spPr/>
        <p:txBody>
          <a:bodyPr>
            <a:noAutofit/>
          </a:bodyPr>
          <a:lstStyle/>
          <a:p>
            <a:r>
              <a:rPr lang="en-US" sz="3200" dirty="0"/>
              <a:t>Form 2: Child and Adult Care Food Program (CACFP) Civil Rights Beneficiary Data Collection</a:t>
            </a:r>
          </a:p>
        </p:txBody>
      </p:sp>
      <p:sp>
        <p:nvSpPr>
          <p:cNvPr id="5" name="Content Placeholder 4">
            <a:extLst>
              <a:ext uri="{FF2B5EF4-FFF2-40B4-BE49-F238E27FC236}">
                <a16:creationId xmlns:a16="http://schemas.microsoft.com/office/drawing/2014/main" id="{22BB8580-67F0-2AA8-4189-309F7EAC1924}"/>
              </a:ext>
            </a:extLst>
          </p:cNvPr>
          <p:cNvSpPr>
            <a:spLocks noGrp="1"/>
          </p:cNvSpPr>
          <p:nvPr>
            <p:ph idx="1"/>
          </p:nvPr>
        </p:nvSpPr>
        <p:spPr/>
        <p:txBody>
          <a:bodyPr/>
          <a:lstStyle/>
          <a:p>
            <a:pPr marL="285750" indent="-285750">
              <a:spcBef>
                <a:spcPts val="1200"/>
              </a:spcBef>
            </a:pPr>
            <a:r>
              <a:rPr lang="en-US" dirty="0">
                <a:ea typeface="Calibri" panose="020F0502020204030204" pitchFamily="34" charset="0"/>
                <a:cs typeface="Calibri" panose="020F0502020204030204" pitchFamily="34" charset="0"/>
              </a:rPr>
              <a:t>Number of participants who are “Hispanic or Latino” and “Not Hispanic or Latino” </a:t>
            </a:r>
          </a:p>
          <a:p>
            <a:pPr marL="285750" indent="-285750">
              <a:spcBef>
                <a:spcPts val="1200"/>
              </a:spcBef>
            </a:pPr>
            <a:r>
              <a:rPr lang="en-US" dirty="0">
                <a:ea typeface="Calibri" panose="020F0502020204030204" pitchFamily="34" charset="0"/>
                <a:cs typeface="Calibri" panose="020F0502020204030204" pitchFamily="34" charset="0"/>
              </a:rPr>
              <a:t>Number of participants in each racial category</a:t>
            </a:r>
            <a:endParaRPr lang="en-US" dirty="0"/>
          </a:p>
          <a:p>
            <a:endParaRPr lang="en-US" dirty="0"/>
          </a:p>
        </p:txBody>
      </p:sp>
      <p:sp>
        <p:nvSpPr>
          <p:cNvPr id="3" name="Footer Placeholder 2">
            <a:extLst>
              <a:ext uri="{FF2B5EF4-FFF2-40B4-BE49-F238E27FC236}">
                <a16:creationId xmlns:a16="http://schemas.microsoft.com/office/drawing/2014/main" id="{0ECC49DE-6D2B-DBB9-F5CE-D44541F2FCB6}"/>
              </a:ext>
            </a:extLst>
          </p:cNvPr>
          <p:cNvSpPr>
            <a:spLocks noGrp="1"/>
          </p:cNvSpPr>
          <p:nvPr>
            <p:ph type="ftr" sz="quarter" idx="11"/>
          </p:nvPr>
        </p:nvSpPr>
        <p:spPr/>
        <p:txBody>
          <a:bodyPr/>
          <a:lstStyle/>
          <a:p>
            <a:r>
              <a:rPr lang="en-US"/>
              <a:t>Connecticut State Department of Education • Revised May 2026</a:t>
            </a:r>
            <a:endParaRPr lang="en-US" dirty="0"/>
          </a:p>
        </p:txBody>
      </p:sp>
      <p:sp>
        <p:nvSpPr>
          <p:cNvPr id="7" name="TextBox 6">
            <a:hlinkClick r:id="rId3"/>
            <a:extLst>
              <a:ext uri="{FF2B5EF4-FFF2-40B4-BE49-F238E27FC236}">
                <a16:creationId xmlns:a16="http://schemas.microsoft.com/office/drawing/2014/main" id="{EF77078C-E1FF-19ED-3954-7BFE5732A64D}"/>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https://portal.ct.gov/-/media/sde/nutrition/civilrights/civil_rights_cacfp_data_form.pdf</a:t>
            </a:r>
            <a:endParaRPr lang="en-US" altLang="en-US" sz="2000" b="1" dirty="0">
              <a:solidFill>
                <a:prstClr val="black"/>
              </a:solidFill>
              <a:latin typeface="Calibri" pitchFamily="34" charset="0"/>
            </a:endParaRPr>
          </a:p>
        </p:txBody>
      </p:sp>
      <p:pic>
        <p:nvPicPr>
          <p:cNvPr id="15" name="Picture 14">
            <a:extLst>
              <a:ext uri="{FF2B5EF4-FFF2-40B4-BE49-F238E27FC236}">
                <a16:creationId xmlns:a16="http://schemas.microsoft.com/office/drawing/2014/main" id="{D32CCCCC-4DBF-BB8D-F9CE-D26B82BDF7C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995" y="1737360"/>
            <a:ext cx="2614355" cy="3383280"/>
          </a:xfrm>
          <a:prstGeom prst="rect">
            <a:avLst/>
          </a:prstGeom>
        </p:spPr>
      </p:pic>
      <p:pic>
        <p:nvPicPr>
          <p:cNvPr id="17" name="Picture 16">
            <a:extLst>
              <a:ext uri="{FF2B5EF4-FFF2-40B4-BE49-F238E27FC236}">
                <a16:creationId xmlns:a16="http://schemas.microsoft.com/office/drawing/2014/main" id="{060680B2-FEE0-CF8C-2FF1-0F1182336A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144" y="1737360"/>
            <a:ext cx="2614355" cy="3383280"/>
          </a:xfrm>
          <a:prstGeom prst="rect">
            <a:avLst/>
          </a:prstGeom>
        </p:spPr>
      </p:pic>
    </p:spTree>
    <p:extLst>
      <p:ext uri="{BB962C8B-B14F-4D97-AF65-F5344CB8AC3E}">
        <p14:creationId xmlns:p14="http://schemas.microsoft.com/office/powerpoint/2010/main" val="2208662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23019-10FD-5F6F-1639-84989CE2465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F35F099-99F0-1AA8-8D4F-115519D374B4}"/>
              </a:ext>
            </a:extLst>
          </p:cNvPr>
          <p:cNvSpPr>
            <a:spLocks noGrp="1"/>
          </p:cNvSpPr>
          <p:nvPr>
            <p:ph type="title"/>
          </p:nvPr>
        </p:nvSpPr>
        <p:spPr/>
        <p:txBody>
          <a:bodyPr/>
          <a:lstStyle/>
          <a:p>
            <a:r>
              <a:rPr lang="en-US" dirty="0"/>
              <a:t>Race and Ethnic Categories</a:t>
            </a:r>
          </a:p>
        </p:txBody>
      </p:sp>
      <p:sp>
        <p:nvSpPr>
          <p:cNvPr id="5" name="Content Placeholder 4">
            <a:extLst>
              <a:ext uri="{FF2B5EF4-FFF2-40B4-BE49-F238E27FC236}">
                <a16:creationId xmlns:a16="http://schemas.microsoft.com/office/drawing/2014/main" id="{8DBF1C6F-B45A-B128-EDCB-C79B7C6702E5}"/>
              </a:ext>
            </a:extLst>
          </p:cNvPr>
          <p:cNvSpPr>
            <a:spLocks noGrp="1"/>
          </p:cNvSpPr>
          <p:nvPr>
            <p:ph sz="half" idx="1"/>
          </p:nvPr>
        </p:nvSpPr>
        <p:spPr/>
        <p:txBody>
          <a:bodyPr>
            <a:normAutofit lnSpcReduction="10000"/>
          </a:bodyPr>
          <a:lstStyle/>
          <a:p>
            <a:pPr marL="0" indent="0">
              <a:buNone/>
            </a:pPr>
            <a:r>
              <a:rPr lang="en-US" b="1" dirty="0">
                <a:solidFill>
                  <a:srgbClr val="FFE38B"/>
                </a:solidFill>
              </a:rPr>
              <a:t>Ethnicity</a:t>
            </a:r>
          </a:p>
          <a:p>
            <a:pPr marL="514350" indent="-514350">
              <a:buFont typeface="+mj-lt"/>
              <a:buAutoNum type="arabicPeriod"/>
            </a:pPr>
            <a:r>
              <a:rPr lang="en-US" dirty="0"/>
              <a:t>Hispanic or Latino:</a:t>
            </a:r>
            <a:br>
              <a:rPr lang="en-US" dirty="0"/>
            </a:br>
            <a:r>
              <a:rPr lang="en-US" dirty="0"/>
              <a:t>A person of Cuban, Mexican, Puerto Rican, South or Central American, or other Spanish culture or origin, regardless of race</a:t>
            </a:r>
          </a:p>
          <a:p>
            <a:pPr marL="514350" indent="-514350">
              <a:buFont typeface="+mj-lt"/>
              <a:buAutoNum type="arabicPeriod"/>
            </a:pPr>
            <a:r>
              <a:rPr lang="en-US" dirty="0"/>
              <a:t>Not Hispanic or Latino</a:t>
            </a:r>
          </a:p>
          <a:p>
            <a:endParaRPr lang="en-US" dirty="0"/>
          </a:p>
        </p:txBody>
      </p:sp>
      <p:sp>
        <p:nvSpPr>
          <p:cNvPr id="2" name="Content Placeholder 1">
            <a:extLst>
              <a:ext uri="{FF2B5EF4-FFF2-40B4-BE49-F238E27FC236}">
                <a16:creationId xmlns:a16="http://schemas.microsoft.com/office/drawing/2014/main" id="{489BCFB1-BBFB-18FE-089A-6E1AA1F2F091}"/>
              </a:ext>
            </a:extLst>
          </p:cNvPr>
          <p:cNvSpPr>
            <a:spLocks noGrp="1"/>
          </p:cNvSpPr>
          <p:nvPr>
            <p:ph sz="half" idx="2"/>
          </p:nvPr>
        </p:nvSpPr>
        <p:spPr/>
        <p:txBody>
          <a:bodyPr>
            <a:normAutofit lnSpcReduction="10000"/>
          </a:bodyPr>
          <a:lstStyle/>
          <a:p>
            <a:pPr marL="0" indent="0">
              <a:buNone/>
            </a:pPr>
            <a:r>
              <a:rPr lang="en-US" b="1" dirty="0">
                <a:solidFill>
                  <a:srgbClr val="FFE38B"/>
                </a:solidFill>
              </a:rPr>
              <a:t>Race</a:t>
            </a:r>
          </a:p>
          <a:p>
            <a:pPr marL="514350" indent="-514350">
              <a:spcBef>
                <a:spcPts val="600"/>
              </a:spcBef>
              <a:buFont typeface="+mj-lt"/>
              <a:buAutoNum type="arabicPeriod"/>
            </a:pPr>
            <a:r>
              <a:rPr lang="en-US" dirty="0"/>
              <a:t>American Indian or </a:t>
            </a:r>
            <a:br>
              <a:rPr lang="en-US" dirty="0"/>
            </a:br>
            <a:r>
              <a:rPr lang="en-US" dirty="0"/>
              <a:t>Alaska Native</a:t>
            </a:r>
          </a:p>
          <a:p>
            <a:pPr marL="514350" indent="-514350">
              <a:spcBef>
                <a:spcPts val="600"/>
              </a:spcBef>
              <a:buFont typeface="+mj-lt"/>
              <a:buAutoNum type="arabicPeriod"/>
            </a:pPr>
            <a:r>
              <a:rPr lang="en-US" dirty="0"/>
              <a:t>Asian</a:t>
            </a:r>
          </a:p>
          <a:p>
            <a:pPr marL="514350" indent="-514350">
              <a:spcBef>
                <a:spcPts val="600"/>
              </a:spcBef>
              <a:buFont typeface="+mj-lt"/>
              <a:buAutoNum type="arabicPeriod"/>
            </a:pPr>
            <a:r>
              <a:rPr lang="en-US" dirty="0"/>
              <a:t>Black or African American</a:t>
            </a:r>
          </a:p>
          <a:p>
            <a:pPr marL="514350" indent="-514350">
              <a:spcBef>
                <a:spcPts val="600"/>
              </a:spcBef>
              <a:buFont typeface="+mj-lt"/>
              <a:buAutoNum type="arabicPeriod"/>
            </a:pPr>
            <a:r>
              <a:rPr lang="en-US" dirty="0"/>
              <a:t>Native Hawaiian or Other Pacific Islander</a:t>
            </a:r>
          </a:p>
          <a:p>
            <a:pPr marL="514350" indent="-514350">
              <a:spcBef>
                <a:spcPts val="600"/>
              </a:spcBef>
              <a:buFont typeface="+mj-lt"/>
              <a:buAutoNum type="arabicPeriod"/>
            </a:pPr>
            <a:r>
              <a:rPr lang="en-US" dirty="0"/>
              <a:t>White</a:t>
            </a:r>
          </a:p>
          <a:p>
            <a:endParaRPr lang="en-US" dirty="0"/>
          </a:p>
        </p:txBody>
      </p:sp>
      <p:sp>
        <p:nvSpPr>
          <p:cNvPr id="3" name="Footer Placeholder 2">
            <a:extLst>
              <a:ext uri="{FF2B5EF4-FFF2-40B4-BE49-F238E27FC236}">
                <a16:creationId xmlns:a16="http://schemas.microsoft.com/office/drawing/2014/main" id="{443C84D2-E029-2881-347F-4F12AE1BCF39}"/>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318433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31FA5-BC44-7E9A-DD48-5230AD551C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334171-0C30-E187-536B-3199AC93B8F0}"/>
              </a:ext>
            </a:extLst>
          </p:cNvPr>
          <p:cNvSpPr>
            <a:spLocks noGrp="1"/>
          </p:cNvSpPr>
          <p:nvPr>
            <p:ph type="title"/>
          </p:nvPr>
        </p:nvSpPr>
        <p:spPr/>
        <p:txBody>
          <a:bodyPr/>
          <a:lstStyle/>
          <a:p>
            <a:r>
              <a:rPr lang="en-US" dirty="0"/>
              <a:t>Requirements for Data Collection Forms</a:t>
            </a:r>
          </a:p>
        </p:txBody>
      </p:sp>
      <p:sp>
        <p:nvSpPr>
          <p:cNvPr id="3" name="Footer Placeholder 2">
            <a:extLst>
              <a:ext uri="{FF2B5EF4-FFF2-40B4-BE49-F238E27FC236}">
                <a16:creationId xmlns:a16="http://schemas.microsoft.com/office/drawing/2014/main" id="{814D4FE4-082F-6BF5-A7AC-CBABD63E10DE}"/>
              </a:ext>
            </a:extLst>
          </p:cNvPr>
          <p:cNvSpPr>
            <a:spLocks noGrp="1"/>
          </p:cNvSpPr>
          <p:nvPr>
            <p:ph type="ftr" sz="quarter" idx="11"/>
          </p:nvPr>
        </p:nvSpPr>
        <p:spPr/>
        <p:txBody>
          <a:bodyPr/>
          <a:lstStyle/>
          <a:p>
            <a:r>
              <a:rPr lang="en-US"/>
              <a:t>Connecticut State Department of Education • Revised May 2026</a:t>
            </a:r>
            <a:endParaRPr lang="en-US" dirty="0"/>
          </a:p>
        </p:txBody>
      </p:sp>
      <p:sp>
        <p:nvSpPr>
          <p:cNvPr id="7" name="Content Placeholder 6">
            <a:extLst>
              <a:ext uri="{FF2B5EF4-FFF2-40B4-BE49-F238E27FC236}">
                <a16:creationId xmlns:a16="http://schemas.microsoft.com/office/drawing/2014/main" id="{90DFBACE-7A54-D6DB-5E83-3D632D382813}"/>
              </a:ext>
            </a:extLst>
          </p:cNvPr>
          <p:cNvSpPr>
            <a:spLocks noGrp="1"/>
          </p:cNvSpPr>
          <p:nvPr>
            <p:ph idx="1"/>
          </p:nvPr>
        </p:nvSpPr>
        <p:spPr>
          <a:xfrm>
            <a:off x="838200" y="1348033"/>
            <a:ext cx="5673435" cy="3883680"/>
          </a:xfrm>
        </p:spPr>
        <p:txBody>
          <a:bodyPr/>
          <a:lstStyle/>
          <a:p>
            <a:r>
              <a:rPr lang="en-US" dirty="0">
                <a:ea typeface="Calibri" panose="020F0502020204030204" pitchFamily="34" charset="0"/>
                <a:cs typeface="Calibri" panose="020F0502020204030204" pitchFamily="34" charset="0"/>
              </a:rPr>
              <a:t>Complete annually, sign, date, and maintain on file with CACFP records</a:t>
            </a:r>
          </a:p>
          <a:p>
            <a:r>
              <a:rPr lang="en-US" dirty="0">
                <a:ea typeface="Calibri" panose="020F0502020204030204" pitchFamily="34" charset="0"/>
                <a:cs typeface="Calibri" panose="020F0502020204030204" pitchFamily="34" charset="0"/>
              </a:rPr>
              <a:t>For sponsors with multiple sites, each site must complete and maintain each form</a:t>
            </a:r>
          </a:p>
          <a:p>
            <a:endParaRPr lang="en-US" dirty="0"/>
          </a:p>
        </p:txBody>
      </p:sp>
    </p:spTree>
    <p:extLst>
      <p:ext uri="{BB962C8B-B14F-4D97-AF65-F5344CB8AC3E}">
        <p14:creationId xmlns:p14="http://schemas.microsoft.com/office/powerpoint/2010/main" val="2319172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1E860-B256-1012-7AC3-3BE9FE1D5F5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A095CB6-3284-C523-FE59-6ED94E260F64}"/>
              </a:ext>
            </a:extLst>
          </p:cNvPr>
          <p:cNvSpPr>
            <a:spLocks noGrp="1"/>
          </p:cNvSpPr>
          <p:nvPr>
            <p:ph type="title"/>
          </p:nvPr>
        </p:nvSpPr>
        <p:spPr/>
        <p:txBody>
          <a:bodyPr/>
          <a:lstStyle/>
          <a:p>
            <a:r>
              <a:rPr lang="en-US" dirty="0"/>
              <a:t>Visual Identification is Not Allowed</a:t>
            </a:r>
          </a:p>
        </p:txBody>
      </p:sp>
      <p:sp>
        <p:nvSpPr>
          <p:cNvPr id="5" name="Content Placeholder 4">
            <a:extLst>
              <a:ext uri="{FF2B5EF4-FFF2-40B4-BE49-F238E27FC236}">
                <a16:creationId xmlns:a16="http://schemas.microsoft.com/office/drawing/2014/main" id="{F58F9D5A-E87E-C439-AAC6-0DA03154FB11}"/>
              </a:ext>
            </a:extLst>
          </p:cNvPr>
          <p:cNvSpPr>
            <a:spLocks noGrp="1"/>
          </p:cNvSpPr>
          <p:nvPr>
            <p:ph sz="half" idx="1"/>
          </p:nvPr>
        </p:nvSpPr>
        <p:spPr>
          <a:xfrm>
            <a:off x="838200" y="1348033"/>
            <a:ext cx="4267200" cy="4685122"/>
          </a:xfrm>
        </p:spPr>
        <p:txBody>
          <a:bodyPr>
            <a:normAutofit/>
          </a:bodyPr>
          <a:lstStyle/>
          <a:p>
            <a:r>
              <a:rPr lang="en-US" dirty="0"/>
              <a:t>CACFP facilities cannot use visual observation and identification to collect race or ethnicity data</a:t>
            </a:r>
          </a:p>
          <a:p>
            <a:endParaRPr lang="en-US" dirty="0"/>
          </a:p>
        </p:txBody>
      </p:sp>
      <p:sp>
        <p:nvSpPr>
          <p:cNvPr id="2" name="Content Placeholder 1">
            <a:extLst>
              <a:ext uri="{FF2B5EF4-FFF2-40B4-BE49-F238E27FC236}">
                <a16:creationId xmlns:a16="http://schemas.microsoft.com/office/drawing/2014/main" id="{18965005-4B8D-6B37-4CF8-F600AF0F4E5D}"/>
              </a:ext>
            </a:extLst>
          </p:cNvPr>
          <p:cNvSpPr>
            <a:spLocks noGrp="1"/>
          </p:cNvSpPr>
          <p:nvPr>
            <p:ph sz="half" idx="2"/>
          </p:nvPr>
        </p:nvSpPr>
        <p:spPr>
          <a:xfrm>
            <a:off x="5172075" y="1348033"/>
            <a:ext cx="6362699" cy="4685122"/>
          </a:xfrm>
        </p:spPr>
        <p:txBody>
          <a:bodyPr>
            <a:normAutofit/>
          </a:bodyPr>
          <a:lstStyle/>
          <a:p>
            <a:r>
              <a:rPr lang="en-US" dirty="0"/>
              <a:t>Preferred data collection method is self-identification and self-reporting from other sources in which respondent has self-identified race or ethnicity</a:t>
            </a:r>
          </a:p>
          <a:p>
            <a:pPr lvl="1"/>
            <a:r>
              <a:rPr lang="en-US" dirty="0"/>
              <a:t>CACFP income eligibility applications </a:t>
            </a:r>
          </a:p>
          <a:p>
            <a:pPr lvl="1"/>
            <a:r>
              <a:rPr lang="en-US" dirty="0"/>
              <a:t>Data for other funding sources, </a:t>
            </a:r>
            <a:br>
              <a:rPr lang="en-US" dirty="0"/>
            </a:br>
            <a:r>
              <a:rPr lang="en-US" dirty="0"/>
              <a:t>e.g., Head Start</a:t>
            </a:r>
          </a:p>
          <a:p>
            <a:endParaRPr lang="en-US" dirty="0"/>
          </a:p>
        </p:txBody>
      </p:sp>
      <p:sp>
        <p:nvSpPr>
          <p:cNvPr id="3" name="Footer Placeholder 2">
            <a:extLst>
              <a:ext uri="{FF2B5EF4-FFF2-40B4-BE49-F238E27FC236}">
                <a16:creationId xmlns:a16="http://schemas.microsoft.com/office/drawing/2014/main" id="{A539BA94-8536-9E12-7A40-1642298B7DC1}"/>
              </a:ext>
            </a:extLst>
          </p:cNvPr>
          <p:cNvSpPr>
            <a:spLocks noGrp="1"/>
          </p:cNvSpPr>
          <p:nvPr>
            <p:ph type="ftr" sz="quarter" idx="11"/>
          </p:nvPr>
        </p:nvSpPr>
        <p:spPr/>
        <p:txBody>
          <a:bodyPr/>
          <a:lstStyle/>
          <a:p>
            <a:r>
              <a:rPr lang="en-US"/>
              <a:t>Connecticut State Department of Education • Revised May 2026</a:t>
            </a:r>
            <a:endParaRPr lang="en-US" dirty="0"/>
          </a:p>
        </p:txBody>
      </p:sp>
      <p:sp>
        <p:nvSpPr>
          <p:cNvPr id="8" name="TextBox 7">
            <a:hlinkClick r:id="rId2"/>
            <a:extLst>
              <a:ext uri="{FF2B5EF4-FFF2-40B4-BE49-F238E27FC236}">
                <a16:creationId xmlns:a16="http://schemas.microsoft.com/office/drawing/2014/main" id="{33DC6B76-2A89-3880-5874-6AAAC8FC2C7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https://www.fns.usda.gov/cn/Race-and-Ethnicity-Data-Policy-Rescission</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808863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0105A-97B9-8B23-A525-56C62261C68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7E1BE4E-FCF9-388A-E03D-981EB4BE015C}"/>
              </a:ext>
            </a:extLst>
          </p:cNvPr>
          <p:cNvSpPr>
            <a:spLocks noGrp="1"/>
          </p:cNvSpPr>
          <p:nvPr>
            <p:ph type="title"/>
          </p:nvPr>
        </p:nvSpPr>
        <p:spPr/>
        <p:txBody>
          <a:bodyPr/>
          <a:lstStyle/>
          <a:p>
            <a:r>
              <a:rPr lang="en-US" dirty="0"/>
              <a:t>Visual Identification is Not Allowed, continued</a:t>
            </a:r>
          </a:p>
        </p:txBody>
      </p:sp>
      <p:sp>
        <p:nvSpPr>
          <p:cNvPr id="5" name="Content Placeholder 4">
            <a:extLst>
              <a:ext uri="{FF2B5EF4-FFF2-40B4-BE49-F238E27FC236}">
                <a16:creationId xmlns:a16="http://schemas.microsoft.com/office/drawing/2014/main" id="{85437E99-B2E9-E93A-9466-A9252580AC5F}"/>
              </a:ext>
            </a:extLst>
          </p:cNvPr>
          <p:cNvSpPr>
            <a:spLocks noGrp="1"/>
          </p:cNvSpPr>
          <p:nvPr>
            <p:ph sz="half" idx="1"/>
          </p:nvPr>
        </p:nvSpPr>
        <p:spPr/>
        <p:txBody>
          <a:bodyPr>
            <a:normAutofit/>
          </a:bodyPr>
          <a:lstStyle/>
          <a:p>
            <a:pPr marL="0" indent="0">
              <a:buNone/>
            </a:pPr>
            <a:r>
              <a:rPr lang="en-US" b="1" dirty="0">
                <a:solidFill>
                  <a:srgbClr val="FFE38B"/>
                </a:solidFill>
              </a:rPr>
              <a:t>CACFP facilities should </a:t>
            </a:r>
          </a:p>
          <a:p>
            <a:r>
              <a:rPr lang="en-US" dirty="0"/>
              <a:t>explain importance of data to participants</a:t>
            </a:r>
          </a:p>
          <a:p>
            <a:r>
              <a:rPr lang="en-US" dirty="0"/>
              <a:t>encourage participants to </a:t>
            </a:r>
            <a:br>
              <a:rPr lang="en-US" dirty="0"/>
            </a:br>
            <a:r>
              <a:rPr lang="en-US" dirty="0"/>
              <a:t>self-identify and </a:t>
            </a:r>
          </a:p>
          <a:p>
            <a:r>
              <a:rPr lang="en-US" dirty="0"/>
              <a:t>self-report</a:t>
            </a:r>
          </a:p>
          <a:p>
            <a:endParaRPr lang="en-US" dirty="0"/>
          </a:p>
        </p:txBody>
      </p:sp>
      <p:sp>
        <p:nvSpPr>
          <p:cNvPr id="2" name="Content Placeholder 1">
            <a:extLst>
              <a:ext uri="{FF2B5EF4-FFF2-40B4-BE49-F238E27FC236}">
                <a16:creationId xmlns:a16="http://schemas.microsoft.com/office/drawing/2014/main" id="{9B006B00-19BE-CF64-EC81-EC6474A8BD72}"/>
              </a:ext>
            </a:extLst>
          </p:cNvPr>
          <p:cNvSpPr>
            <a:spLocks noGrp="1"/>
          </p:cNvSpPr>
          <p:nvPr>
            <p:ph sz="half" idx="2"/>
          </p:nvPr>
        </p:nvSpPr>
        <p:spPr/>
        <p:txBody>
          <a:bodyPr/>
          <a:lstStyle/>
          <a:p>
            <a:pPr marL="0" indent="0">
              <a:buNone/>
            </a:pPr>
            <a:r>
              <a:rPr lang="en-US" b="1" dirty="0">
                <a:solidFill>
                  <a:srgbClr val="FFE38B"/>
                </a:solidFill>
              </a:rPr>
              <a:t>CACFP facilities must </a:t>
            </a:r>
          </a:p>
          <a:p>
            <a:r>
              <a:rPr lang="en-US" dirty="0"/>
              <a:t>make applicants and participants aware that failure to provide racial or ethnic identity information will not impact CACFP eligibility</a:t>
            </a:r>
          </a:p>
          <a:p>
            <a:endParaRPr lang="en-US" dirty="0"/>
          </a:p>
        </p:txBody>
      </p:sp>
      <p:sp>
        <p:nvSpPr>
          <p:cNvPr id="3" name="Footer Placeholder 2">
            <a:extLst>
              <a:ext uri="{FF2B5EF4-FFF2-40B4-BE49-F238E27FC236}">
                <a16:creationId xmlns:a16="http://schemas.microsoft.com/office/drawing/2014/main" id="{A1C6AB12-9A10-FBD6-94B4-D84C576D6AF4}"/>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3829202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38E8C-6F85-A4C9-084C-AB2D081C62E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B3043D5-3181-034C-792C-42BFBD062564}"/>
              </a:ext>
            </a:extLst>
          </p:cNvPr>
          <p:cNvSpPr>
            <a:spLocks noGrp="1"/>
          </p:cNvSpPr>
          <p:nvPr>
            <p:ph type="title"/>
          </p:nvPr>
        </p:nvSpPr>
        <p:spPr/>
        <p:txBody>
          <a:bodyPr/>
          <a:lstStyle/>
          <a:p>
            <a:r>
              <a:rPr lang="en-US" dirty="0"/>
              <a:t>USDA Memo Prohibiting Visual Identification </a:t>
            </a:r>
          </a:p>
        </p:txBody>
      </p:sp>
      <p:sp>
        <p:nvSpPr>
          <p:cNvPr id="5" name="Content Placeholder 4">
            <a:extLst>
              <a:ext uri="{FF2B5EF4-FFF2-40B4-BE49-F238E27FC236}">
                <a16:creationId xmlns:a16="http://schemas.microsoft.com/office/drawing/2014/main" id="{87F65E7C-3C65-7CCC-AC3A-FB01EA3D27F2}"/>
              </a:ext>
            </a:extLst>
          </p:cNvPr>
          <p:cNvSpPr>
            <a:spLocks noGrp="1"/>
          </p:cNvSpPr>
          <p:nvPr>
            <p:ph idx="1"/>
          </p:nvPr>
        </p:nvSpPr>
        <p:spPr/>
        <p:txBody>
          <a:bodyPr>
            <a:normAutofit/>
          </a:bodyPr>
          <a:lstStyle/>
          <a:p>
            <a:r>
              <a:rPr lang="en-US" dirty="0"/>
              <a:t>USDA Memo CACFP 11-2021 and SFSP 07-2021: Collection of Race and Ethnicity Data by Visual Observation and Identification in the Child and Adult Care Food Program and Summer Food Service Program – Policy Rescission </a:t>
            </a:r>
          </a:p>
          <a:p>
            <a:endParaRPr lang="en-US" dirty="0"/>
          </a:p>
        </p:txBody>
      </p:sp>
      <p:sp>
        <p:nvSpPr>
          <p:cNvPr id="3" name="Footer Placeholder 2">
            <a:extLst>
              <a:ext uri="{FF2B5EF4-FFF2-40B4-BE49-F238E27FC236}">
                <a16:creationId xmlns:a16="http://schemas.microsoft.com/office/drawing/2014/main" id="{EE3CB7A4-FCA6-35AB-A8E5-394E659C7A80}"/>
              </a:ext>
            </a:extLst>
          </p:cNvPr>
          <p:cNvSpPr>
            <a:spLocks noGrp="1"/>
          </p:cNvSpPr>
          <p:nvPr>
            <p:ph type="ftr" sz="quarter" idx="11"/>
          </p:nvPr>
        </p:nvSpPr>
        <p:spPr/>
        <p:txBody>
          <a:bodyPr/>
          <a:lstStyle/>
          <a:p>
            <a:r>
              <a:rPr lang="en-US"/>
              <a:t>Connecticut State Department of Education • Revised May 2026</a:t>
            </a:r>
            <a:endParaRPr lang="en-US" dirty="0"/>
          </a:p>
        </p:txBody>
      </p:sp>
      <p:sp>
        <p:nvSpPr>
          <p:cNvPr id="8" name="TextBox 7">
            <a:hlinkClick r:id="rId2"/>
            <a:extLst>
              <a:ext uri="{FF2B5EF4-FFF2-40B4-BE49-F238E27FC236}">
                <a16:creationId xmlns:a16="http://schemas.microsoft.com/office/drawing/2014/main" id="{665B6381-9EB8-8A48-EF08-3008A7EF16AE}"/>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https://www.fns.usda.gov/cn/Race-and-Ethnicity-Data-Policy-Rescission</a:t>
            </a:r>
            <a:endParaRPr lang="en-US" altLang="en-US" sz="2000" b="1" dirty="0">
              <a:solidFill>
                <a:prstClr val="black"/>
              </a:solidFill>
              <a:latin typeface="Calibri" pitchFamily="34" charset="0"/>
            </a:endParaRPr>
          </a:p>
        </p:txBody>
      </p:sp>
      <p:pic>
        <p:nvPicPr>
          <p:cNvPr id="6" name="Picture 5">
            <a:extLst>
              <a:ext uri="{FF2B5EF4-FFF2-40B4-BE49-F238E27FC236}">
                <a16:creationId xmlns:a16="http://schemas.microsoft.com/office/drawing/2014/main" id="{46B945E0-19ED-1CC2-CEB6-9D6EBACB86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051" y="1186143"/>
            <a:ext cx="3466234" cy="4485714"/>
          </a:xfrm>
          <a:prstGeom prst="rect">
            <a:avLst/>
          </a:prstGeom>
        </p:spPr>
      </p:pic>
    </p:spTree>
    <p:extLst>
      <p:ext uri="{BB962C8B-B14F-4D97-AF65-F5344CB8AC3E}">
        <p14:creationId xmlns:p14="http://schemas.microsoft.com/office/powerpoint/2010/main" val="54890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0EE0B-39A1-E634-C6C2-08B005F0809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AA224FC-CCE3-F922-1E53-8C4A0D758914}"/>
              </a:ext>
            </a:extLst>
          </p:cNvPr>
          <p:cNvSpPr>
            <a:spLocks noGrp="1"/>
          </p:cNvSpPr>
          <p:nvPr>
            <p:ph sz="half" idx="1"/>
          </p:nvPr>
        </p:nvSpPr>
        <p:spPr/>
        <p:txBody>
          <a:bodyPr>
            <a:normAutofit/>
          </a:bodyPr>
          <a:lstStyle/>
          <a:p>
            <a:r>
              <a:rPr lang="en-US" dirty="0"/>
              <a:t>USDA Memo CACFP 09-2022 and SFSP 05-2022: Questions and Answers Related to Collection of Race and Ethnicity Data by Visual Observation and Identification in CACFP and SFSP – Policy Rescission </a:t>
            </a:r>
          </a:p>
        </p:txBody>
      </p:sp>
      <p:sp>
        <p:nvSpPr>
          <p:cNvPr id="2" name="Content Placeholder 1">
            <a:extLst>
              <a:ext uri="{FF2B5EF4-FFF2-40B4-BE49-F238E27FC236}">
                <a16:creationId xmlns:a16="http://schemas.microsoft.com/office/drawing/2014/main" id="{7B7FB6BD-A0F4-5768-0231-7DFC9F9C1343}"/>
              </a:ext>
            </a:extLst>
          </p:cNvPr>
          <p:cNvSpPr>
            <a:spLocks noGrp="1"/>
          </p:cNvSpPr>
          <p:nvPr>
            <p:ph sz="half" idx="2"/>
          </p:nvPr>
        </p:nvSpPr>
        <p:spPr/>
        <p:txBody>
          <a:bodyPr/>
          <a:lstStyle/>
          <a:p>
            <a:r>
              <a:rPr lang="en-US" dirty="0"/>
              <a:t>USDA Memo CACFP 12-2024 and SFSP 16-2024: Questions and Answers Related to CACFP 11-2021, SFSP 07-2021 Collection of Race and Ethnicity Data by Visual Observation and Identification in the CACFP and SFSP – Policy Rescission – Set 2 </a:t>
            </a:r>
          </a:p>
          <a:p>
            <a:endParaRPr lang="en-US" dirty="0"/>
          </a:p>
        </p:txBody>
      </p:sp>
      <p:sp>
        <p:nvSpPr>
          <p:cNvPr id="3" name="Footer Placeholder 2">
            <a:extLst>
              <a:ext uri="{FF2B5EF4-FFF2-40B4-BE49-F238E27FC236}">
                <a16:creationId xmlns:a16="http://schemas.microsoft.com/office/drawing/2014/main" id="{AB996DB3-C9AD-2142-54E0-89BC2B5B09BF}"/>
              </a:ext>
            </a:extLst>
          </p:cNvPr>
          <p:cNvSpPr>
            <a:spLocks noGrp="1"/>
          </p:cNvSpPr>
          <p:nvPr>
            <p:ph type="ftr" sz="quarter" idx="11"/>
          </p:nvPr>
        </p:nvSpPr>
        <p:spPr/>
        <p:txBody>
          <a:bodyPr/>
          <a:lstStyle/>
          <a:p>
            <a:r>
              <a:rPr lang="en-US"/>
              <a:t>Connecticut State Department of Education • Revised May 2026</a:t>
            </a:r>
            <a:endParaRPr lang="en-US" dirty="0"/>
          </a:p>
        </p:txBody>
      </p:sp>
      <p:sp>
        <p:nvSpPr>
          <p:cNvPr id="8" name="TextBox 7">
            <a:hlinkClick r:id="rId2"/>
            <a:extLst>
              <a:ext uri="{FF2B5EF4-FFF2-40B4-BE49-F238E27FC236}">
                <a16:creationId xmlns:a16="http://schemas.microsoft.com/office/drawing/2014/main" id="{70D79571-8F12-4529-94A1-F986774DBFF6}"/>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https://www.fns.usda.gov/cn/qas-collection-race-ethnicity-data-policy-rescission2</a:t>
            </a:r>
            <a:endParaRPr lang="en-US" altLang="en-US" sz="2000" b="1" dirty="0">
              <a:solidFill>
                <a:prstClr val="black"/>
              </a:solidFill>
              <a:latin typeface="Calibri" pitchFamily="34" charset="0"/>
            </a:endParaRPr>
          </a:p>
        </p:txBody>
      </p:sp>
      <p:sp>
        <p:nvSpPr>
          <p:cNvPr id="4" name="TextBox 3">
            <a:hlinkClick r:id="rId3"/>
            <a:extLst>
              <a:ext uri="{FF2B5EF4-FFF2-40B4-BE49-F238E27FC236}">
                <a16:creationId xmlns:a16="http://schemas.microsoft.com/office/drawing/2014/main" id="{10AC0EF9-778F-000F-46F5-26637246C2EA}"/>
              </a:ext>
              <a:ext uri="{C183D7F6-B498-43B3-948B-1728B52AA6E4}">
                <adec:decorative xmlns:adec="http://schemas.microsoft.com/office/drawing/2017/decorative" val="1"/>
              </a:ext>
            </a:extLst>
          </p:cNvPr>
          <p:cNvSpPr txBox="1"/>
          <p:nvPr/>
        </p:nvSpPr>
        <p:spPr>
          <a:xfrm>
            <a:off x="3048" y="553877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https://www.fns.usda.gov/cn/qas-related-collection-race-and-ethnicity</a:t>
            </a:r>
            <a:endParaRPr lang="en-US" altLang="en-US" sz="2000" b="1" dirty="0">
              <a:solidFill>
                <a:prstClr val="black"/>
              </a:solidFill>
              <a:latin typeface="Calibri" pitchFamily="34" charset="0"/>
            </a:endParaRPr>
          </a:p>
        </p:txBody>
      </p:sp>
      <p:sp>
        <p:nvSpPr>
          <p:cNvPr id="11" name="Title 10">
            <a:extLst>
              <a:ext uri="{FF2B5EF4-FFF2-40B4-BE49-F238E27FC236}">
                <a16:creationId xmlns:a16="http://schemas.microsoft.com/office/drawing/2014/main" id="{47510389-52C5-2CB8-286D-6F3E258D8C2D}"/>
              </a:ext>
            </a:extLst>
          </p:cNvPr>
          <p:cNvSpPr>
            <a:spLocks noGrp="1"/>
          </p:cNvSpPr>
          <p:nvPr>
            <p:ph type="title"/>
          </p:nvPr>
        </p:nvSpPr>
        <p:spPr/>
        <p:txBody>
          <a:bodyPr>
            <a:normAutofit fontScale="90000"/>
          </a:bodyPr>
          <a:lstStyle/>
          <a:p>
            <a:r>
              <a:rPr lang="en-US" dirty="0"/>
              <a:t>USDA Questions and Answers for Visual Observation</a:t>
            </a:r>
          </a:p>
        </p:txBody>
      </p:sp>
    </p:spTree>
    <p:extLst>
      <p:ext uri="{BB962C8B-B14F-4D97-AF65-F5344CB8AC3E}">
        <p14:creationId xmlns:p14="http://schemas.microsoft.com/office/powerpoint/2010/main" val="1786800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80CAF-33C0-E154-7925-C0B8AF06B80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31496F1-70F0-A285-C97B-C92233555FD7}"/>
              </a:ext>
            </a:extLst>
          </p:cNvPr>
          <p:cNvSpPr>
            <a:spLocks noGrp="1"/>
          </p:cNvSpPr>
          <p:nvPr>
            <p:ph type="title"/>
          </p:nvPr>
        </p:nvSpPr>
        <p:spPr/>
        <p:txBody>
          <a:bodyPr/>
          <a:lstStyle/>
          <a:p>
            <a:r>
              <a:rPr lang="en-US" dirty="0"/>
              <a:t>Data Use</a:t>
            </a:r>
          </a:p>
        </p:txBody>
      </p:sp>
      <p:sp>
        <p:nvSpPr>
          <p:cNvPr id="5" name="Content Placeholder 4">
            <a:extLst>
              <a:ext uri="{FF2B5EF4-FFF2-40B4-BE49-F238E27FC236}">
                <a16:creationId xmlns:a16="http://schemas.microsoft.com/office/drawing/2014/main" id="{066B7AFB-3E2B-91B6-9EDB-434C936EDA8A}"/>
              </a:ext>
            </a:extLst>
          </p:cNvPr>
          <p:cNvSpPr>
            <a:spLocks noGrp="1"/>
          </p:cNvSpPr>
          <p:nvPr>
            <p:ph sz="half" idx="1"/>
          </p:nvPr>
        </p:nvSpPr>
        <p:spPr/>
        <p:txBody>
          <a:bodyPr>
            <a:normAutofit/>
          </a:bodyPr>
          <a:lstStyle/>
          <a:p>
            <a:r>
              <a:rPr lang="en-US" dirty="0"/>
              <a:t>To determine how effectively CNPs are reaching potentially eligible persons and beneficiaries</a:t>
            </a:r>
          </a:p>
          <a:p>
            <a:r>
              <a:rPr lang="en-US" dirty="0"/>
              <a:t>Outreach efforts can be targeted</a:t>
            </a:r>
          </a:p>
          <a:p>
            <a:endParaRPr lang="en-US" dirty="0"/>
          </a:p>
        </p:txBody>
      </p:sp>
      <p:sp>
        <p:nvSpPr>
          <p:cNvPr id="2" name="Content Placeholder 1">
            <a:extLst>
              <a:ext uri="{FF2B5EF4-FFF2-40B4-BE49-F238E27FC236}">
                <a16:creationId xmlns:a16="http://schemas.microsoft.com/office/drawing/2014/main" id="{627C45E6-B2E8-37C6-C90C-E426AA177533}"/>
              </a:ext>
            </a:extLst>
          </p:cNvPr>
          <p:cNvSpPr>
            <a:spLocks noGrp="1"/>
          </p:cNvSpPr>
          <p:nvPr>
            <p:ph sz="half" idx="2"/>
          </p:nvPr>
        </p:nvSpPr>
        <p:spPr/>
        <p:txBody>
          <a:bodyPr/>
          <a:lstStyle/>
          <a:p>
            <a:r>
              <a:rPr lang="en-US" dirty="0"/>
              <a:t>Information is used for statistical purposes only and has no effect on eligibility criteria</a:t>
            </a:r>
          </a:p>
          <a:p>
            <a:r>
              <a:rPr lang="en-US" dirty="0"/>
              <a:t>Verification of citizenship or immigration status should </a:t>
            </a:r>
            <a:r>
              <a:rPr lang="en-US" b="1" dirty="0">
                <a:solidFill>
                  <a:srgbClr val="FFE38B"/>
                </a:solidFill>
              </a:rPr>
              <a:t>never</a:t>
            </a:r>
            <a:r>
              <a:rPr lang="en-US" dirty="0"/>
              <a:t> give rise to discrimination</a:t>
            </a:r>
          </a:p>
          <a:p>
            <a:endParaRPr lang="en-US" dirty="0"/>
          </a:p>
        </p:txBody>
      </p:sp>
      <p:sp>
        <p:nvSpPr>
          <p:cNvPr id="3" name="Footer Placeholder 2">
            <a:extLst>
              <a:ext uri="{FF2B5EF4-FFF2-40B4-BE49-F238E27FC236}">
                <a16:creationId xmlns:a16="http://schemas.microsoft.com/office/drawing/2014/main" id="{87A38314-0F0F-8C4E-A7DB-B03958391A9C}"/>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159901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A8318-EF9D-10F8-A69B-C582189B0AE6}"/>
              </a:ext>
            </a:extLst>
          </p:cNvPr>
          <p:cNvSpPr>
            <a:spLocks noGrp="1"/>
          </p:cNvSpPr>
          <p:nvPr>
            <p:ph type="title"/>
          </p:nvPr>
        </p:nvSpPr>
        <p:spPr/>
        <p:txBody>
          <a:bodyPr/>
          <a:lstStyle/>
          <a:p>
            <a:r>
              <a:rPr lang="en-US" dirty="0"/>
              <a:t>Complaint Procedures</a:t>
            </a:r>
          </a:p>
        </p:txBody>
      </p:sp>
      <p:sp>
        <p:nvSpPr>
          <p:cNvPr id="5" name="Footer Placeholder 4">
            <a:extLst>
              <a:ext uri="{FF2B5EF4-FFF2-40B4-BE49-F238E27FC236}">
                <a16:creationId xmlns:a16="http://schemas.microsoft.com/office/drawing/2014/main" id="{19E158FD-7CB6-DAED-2DC4-2D0CAA77D742}"/>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878130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C45E90-C009-9EC6-EBE2-4E4CF6DAE614}"/>
              </a:ext>
            </a:extLst>
          </p:cNvPr>
          <p:cNvSpPr>
            <a:spLocks noGrp="1"/>
          </p:cNvSpPr>
          <p:nvPr>
            <p:ph type="title"/>
          </p:nvPr>
        </p:nvSpPr>
        <p:spPr/>
        <p:txBody>
          <a:bodyPr/>
          <a:lstStyle/>
          <a:p>
            <a:r>
              <a:rPr lang="en-US" altLang="en-US" dirty="0"/>
              <a:t>Civil Rights Legislation</a:t>
            </a:r>
            <a:endParaRPr lang="en-US" dirty="0"/>
          </a:p>
        </p:txBody>
      </p:sp>
      <p:graphicFrame>
        <p:nvGraphicFramePr>
          <p:cNvPr id="6" name="Table 5">
            <a:extLst>
              <a:ext uri="{FF2B5EF4-FFF2-40B4-BE49-F238E27FC236}">
                <a16:creationId xmlns:a16="http://schemas.microsoft.com/office/drawing/2014/main" id="{CCBA4B4E-9428-79F3-3252-B147595A531E}"/>
              </a:ext>
            </a:extLst>
          </p:cNvPr>
          <p:cNvGraphicFramePr>
            <a:graphicFrameLocks noGrp="1"/>
          </p:cNvGraphicFramePr>
          <p:nvPr>
            <p:extLst>
              <p:ext uri="{D42A27DB-BD31-4B8C-83A1-F6EECF244321}">
                <p14:modId xmlns:p14="http://schemas.microsoft.com/office/powerpoint/2010/main" val="3995667364"/>
              </p:ext>
            </p:extLst>
          </p:nvPr>
        </p:nvGraphicFramePr>
        <p:xfrm>
          <a:off x="1112520" y="1382126"/>
          <a:ext cx="9966961" cy="4541520"/>
        </p:xfrm>
        <a:graphic>
          <a:graphicData uri="http://schemas.openxmlformats.org/drawingml/2006/table">
            <a:tbl>
              <a:tblPr firstRow="1" bandRow="1">
                <a:tableStyleId>{5C22544A-7EE6-4342-B048-85BDC9FD1C3A}</a:tableStyleId>
              </a:tblPr>
              <a:tblGrid>
                <a:gridCol w="5907712">
                  <a:extLst>
                    <a:ext uri="{9D8B030D-6E8A-4147-A177-3AD203B41FA5}">
                      <a16:colId xmlns:a16="http://schemas.microsoft.com/office/drawing/2014/main" val="4181080683"/>
                    </a:ext>
                  </a:extLst>
                </a:gridCol>
                <a:gridCol w="4059249">
                  <a:extLst>
                    <a:ext uri="{9D8B030D-6E8A-4147-A177-3AD203B41FA5}">
                      <a16:colId xmlns:a16="http://schemas.microsoft.com/office/drawing/2014/main" val="75389027"/>
                    </a:ext>
                  </a:extLst>
                </a:gridCol>
              </a:tblGrid>
              <a:tr h="370840">
                <a:tc>
                  <a:txBody>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Law</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tc>
                  <a:txBody>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Addresses</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extLst>
                  <a:ext uri="{0D108BD9-81ED-4DB2-BD59-A6C34878D82A}">
                    <a16:rowId xmlns:a16="http://schemas.microsoft.com/office/drawing/2014/main" val="1296135506"/>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Title VI – Civil Rights Act of 1964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Race, color and national origin</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39946615"/>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Civil Rights Restoration Act of 1987</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Clarifies scope of Civil Rights Act of 1964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00095757"/>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Section 504 of the Rehabilitation Act of 1973, Americans with Disabilities Act (ADA) of 1990, and ADA Amendments Act of 2008</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Disability</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27802495"/>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Title IX of the Education Amendments of 1972</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Sex (including gender identity and sexual orientation)</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40040359"/>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Age Discrimination Act of 1975 </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Age</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348243"/>
                  </a:ext>
                </a:extLst>
              </a:tr>
            </a:tbl>
          </a:graphicData>
        </a:graphic>
      </p:graphicFrame>
      <p:sp>
        <p:nvSpPr>
          <p:cNvPr id="7" name="Footer Placeholder 6">
            <a:extLst>
              <a:ext uri="{FF2B5EF4-FFF2-40B4-BE49-F238E27FC236}">
                <a16:creationId xmlns:a16="http://schemas.microsoft.com/office/drawing/2014/main" id="{F1CFCABC-3138-A822-5F52-DCA26FAAB818}"/>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700726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56E8F7-2B21-4459-314A-E1499E4B10BB}"/>
              </a:ext>
            </a:extLst>
          </p:cNvPr>
          <p:cNvSpPr>
            <a:spLocks noGrp="1"/>
          </p:cNvSpPr>
          <p:nvPr>
            <p:ph type="title"/>
          </p:nvPr>
        </p:nvSpPr>
        <p:spPr/>
        <p:txBody>
          <a:bodyPr/>
          <a:lstStyle/>
          <a:p>
            <a:r>
              <a:rPr lang="en-US" altLang="en-US" dirty="0"/>
              <a:t>Right to File a Complaint </a:t>
            </a:r>
            <a:endParaRPr lang="en-US" dirty="0"/>
          </a:p>
        </p:txBody>
      </p:sp>
      <p:sp>
        <p:nvSpPr>
          <p:cNvPr id="5" name="Content Placeholder 4">
            <a:extLst>
              <a:ext uri="{FF2B5EF4-FFF2-40B4-BE49-F238E27FC236}">
                <a16:creationId xmlns:a16="http://schemas.microsoft.com/office/drawing/2014/main" id="{7A0A38DC-00A4-8B19-EC2D-58DAB73855A8}"/>
              </a:ext>
            </a:extLst>
          </p:cNvPr>
          <p:cNvSpPr>
            <a:spLocks noGrp="1"/>
          </p:cNvSpPr>
          <p:nvPr>
            <p:ph idx="1"/>
          </p:nvPr>
        </p:nvSpPr>
        <p:spPr/>
        <p:txBody>
          <a:bodyPr/>
          <a:lstStyle/>
          <a:p>
            <a:r>
              <a:rPr lang="en-US" dirty="0"/>
              <a:t>Any person alleging discrimination based on race, color, sex, age, national  origin or disability has a right to file a complaint within 180 days of the alleged discriminatory action</a:t>
            </a:r>
          </a:p>
          <a:p>
            <a:endParaRPr lang="en-US" dirty="0"/>
          </a:p>
          <a:p>
            <a:endParaRPr lang="en-US" dirty="0"/>
          </a:p>
        </p:txBody>
      </p:sp>
      <p:sp>
        <p:nvSpPr>
          <p:cNvPr id="3" name="Footer Placeholder 2">
            <a:extLst>
              <a:ext uri="{FF2B5EF4-FFF2-40B4-BE49-F238E27FC236}">
                <a16:creationId xmlns:a16="http://schemas.microsoft.com/office/drawing/2014/main" id="{97926F04-C1E9-EB2C-C589-CA829205CEA0}"/>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859931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035A-7C0F-A6F1-CB72-74A4160EF9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4A5D06-A46C-D791-166E-E440C69DC093}"/>
              </a:ext>
            </a:extLst>
          </p:cNvPr>
          <p:cNvSpPr>
            <a:spLocks noGrp="1"/>
          </p:cNvSpPr>
          <p:nvPr>
            <p:ph type="title"/>
          </p:nvPr>
        </p:nvSpPr>
        <p:spPr/>
        <p:txBody>
          <a:bodyPr/>
          <a:lstStyle/>
          <a:p>
            <a:r>
              <a:rPr lang="en-US" altLang="en-US" dirty="0"/>
              <a:t>Written Complaint Procedure Required</a:t>
            </a:r>
            <a:endParaRPr lang="en-US" dirty="0"/>
          </a:p>
        </p:txBody>
      </p:sp>
      <p:sp>
        <p:nvSpPr>
          <p:cNvPr id="5" name="Content Placeholder 4">
            <a:extLst>
              <a:ext uri="{FF2B5EF4-FFF2-40B4-BE49-F238E27FC236}">
                <a16:creationId xmlns:a16="http://schemas.microsoft.com/office/drawing/2014/main" id="{EF037248-25B1-FBE8-AD2F-F15D5408A989}"/>
              </a:ext>
            </a:extLst>
          </p:cNvPr>
          <p:cNvSpPr>
            <a:spLocks noGrp="1"/>
          </p:cNvSpPr>
          <p:nvPr>
            <p:ph sz="half" idx="1"/>
          </p:nvPr>
        </p:nvSpPr>
        <p:spPr/>
        <p:txBody>
          <a:bodyPr/>
          <a:lstStyle/>
          <a:p>
            <a:r>
              <a:rPr lang="en-US" dirty="0"/>
              <a:t>CACFP sponsors must have a written formal procedure for receiving and processing complaints alleging discrimination within the CACFP</a:t>
            </a:r>
          </a:p>
          <a:p>
            <a:endParaRPr lang="en-US" dirty="0"/>
          </a:p>
        </p:txBody>
      </p:sp>
      <p:sp>
        <p:nvSpPr>
          <p:cNvPr id="2" name="Content Placeholder 1">
            <a:extLst>
              <a:ext uri="{FF2B5EF4-FFF2-40B4-BE49-F238E27FC236}">
                <a16:creationId xmlns:a16="http://schemas.microsoft.com/office/drawing/2014/main" id="{4D0DEC3A-4982-47BD-95A7-7F22D3CAB931}"/>
              </a:ext>
            </a:extLst>
          </p:cNvPr>
          <p:cNvSpPr>
            <a:spLocks noGrp="1"/>
          </p:cNvSpPr>
          <p:nvPr>
            <p:ph sz="half" idx="2"/>
          </p:nvPr>
        </p:nvSpPr>
        <p:spPr/>
        <p:txBody>
          <a:bodyPr/>
          <a:lstStyle/>
          <a:p>
            <a:r>
              <a:rPr lang="en-US" dirty="0"/>
              <a:t>CACFP sponsors </a:t>
            </a:r>
            <a:r>
              <a:rPr lang="en-US" b="1" dirty="0">
                <a:solidFill>
                  <a:srgbClr val="FFE38B"/>
                </a:solidFill>
              </a:rPr>
              <a:t>must</a:t>
            </a:r>
            <a:r>
              <a:rPr lang="en-US" dirty="0"/>
              <a:t> </a:t>
            </a:r>
            <a:br>
              <a:rPr lang="en-US" dirty="0"/>
            </a:br>
            <a:r>
              <a:rPr lang="en-US" dirty="0"/>
              <a:t>use CSDE-issued complaint procedure dated </a:t>
            </a:r>
            <a:r>
              <a:rPr lang="en-US" b="1" dirty="0">
                <a:solidFill>
                  <a:srgbClr val="FFE38B"/>
                </a:solidFill>
              </a:rPr>
              <a:t>April 2026</a:t>
            </a:r>
          </a:p>
          <a:p>
            <a:r>
              <a:rPr lang="en-US" dirty="0"/>
              <a:t>The procedure as written cannot be edited</a:t>
            </a:r>
          </a:p>
          <a:p>
            <a:endParaRPr lang="en-US" dirty="0"/>
          </a:p>
        </p:txBody>
      </p:sp>
      <p:sp>
        <p:nvSpPr>
          <p:cNvPr id="3" name="Footer Placeholder 2">
            <a:extLst>
              <a:ext uri="{FF2B5EF4-FFF2-40B4-BE49-F238E27FC236}">
                <a16:creationId xmlns:a16="http://schemas.microsoft.com/office/drawing/2014/main" id="{A011E58B-FFD1-88BD-C6A2-37CBE641F1B4}"/>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812272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4CB9F9A-B9F6-57AF-C1E0-81BABA54F32C}"/>
              </a:ext>
            </a:extLst>
          </p:cNvPr>
          <p:cNvSpPr>
            <a:spLocks noGrp="1"/>
          </p:cNvSpPr>
          <p:nvPr>
            <p:ph type="title"/>
          </p:nvPr>
        </p:nvSpPr>
        <p:spPr/>
        <p:txBody>
          <a:bodyPr/>
          <a:lstStyle/>
          <a:p>
            <a:pPr>
              <a:lnSpc>
                <a:spcPct val="100000"/>
              </a:lnSpc>
            </a:pPr>
            <a:r>
              <a:rPr lang="en-US" dirty="0"/>
              <a:t>Civil Rights Complaint Procedures for the Child and Adult Care Food Program (CACFP)</a:t>
            </a:r>
            <a:br>
              <a:rPr lang="en-US" dirty="0"/>
            </a:br>
            <a:endParaRPr lang="en-US" dirty="0"/>
          </a:p>
        </p:txBody>
      </p:sp>
      <p:sp>
        <p:nvSpPr>
          <p:cNvPr id="5" name="Footer Placeholder 4">
            <a:extLst>
              <a:ext uri="{FF2B5EF4-FFF2-40B4-BE49-F238E27FC236}">
                <a16:creationId xmlns:a16="http://schemas.microsoft.com/office/drawing/2014/main" id="{E876FC46-88A3-A735-334B-C0B03F868240}"/>
              </a:ext>
            </a:extLst>
          </p:cNvPr>
          <p:cNvSpPr>
            <a:spLocks noGrp="1"/>
          </p:cNvSpPr>
          <p:nvPr>
            <p:ph type="ftr" sz="quarter" idx="11"/>
          </p:nvPr>
        </p:nvSpPr>
        <p:spPr/>
        <p:txBody>
          <a:bodyPr/>
          <a:lstStyle/>
          <a:p>
            <a:r>
              <a:rPr lang="en-US"/>
              <a:t>Connecticut State Department of Education • Revised May 2026</a:t>
            </a:r>
          </a:p>
        </p:txBody>
      </p:sp>
      <p:sp>
        <p:nvSpPr>
          <p:cNvPr id="6" name="TextBox 5">
            <a:hlinkClick r:id="rId2"/>
            <a:extLst>
              <a:ext uri="{FF2B5EF4-FFF2-40B4-BE49-F238E27FC236}">
                <a16:creationId xmlns:a16="http://schemas.microsoft.com/office/drawing/2014/main" id="{6F8A77A5-303A-A100-22FB-BD12D81379BC}"/>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https://portal.ct.gov/-/media/sde/nutrition/civilrights/civil_rights_cacfp_complaint_procedures.pdf</a:t>
            </a:r>
            <a:endParaRPr lang="en-US" altLang="en-US" sz="2000" b="1" dirty="0">
              <a:solidFill>
                <a:prstClr val="black"/>
              </a:solidFill>
              <a:latin typeface="Calibri" pitchFamily="34" charset="0"/>
            </a:endParaRPr>
          </a:p>
        </p:txBody>
      </p:sp>
      <p:pic>
        <p:nvPicPr>
          <p:cNvPr id="4" name="Picture 3">
            <a:extLst>
              <a:ext uri="{FF2B5EF4-FFF2-40B4-BE49-F238E27FC236}">
                <a16:creationId xmlns:a16="http://schemas.microsoft.com/office/drawing/2014/main" id="{DDCA06FF-3BCE-A89E-5670-669677E7193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417" y="1331651"/>
            <a:ext cx="3342487" cy="4325571"/>
          </a:xfrm>
          <a:prstGeom prst="rect">
            <a:avLst/>
          </a:prstGeom>
        </p:spPr>
      </p:pic>
    </p:spTree>
    <p:extLst>
      <p:ext uri="{BB962C8B-B14F-4D97-AF65-F5344CB8AC3E}">
        <p14:creationId xmlns:p14="http://schemas.microsoft.com/office/powerpoint/2010/main" val="931372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A599-32CE-8F3D-55E1-88D723C34E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25515A-6B69-4E60-D0D7-AF9DFDCE5916}"/>
              </a:ext>
            </a:extLst>
          </p:cNvPr>
          <p:cNvSpPr>
            <a:spLocks noGrp="1"/>
          </p:cNvSpPr>
          <p:nvPr>
            <p:ph type="title"/>
          </p:nvPr>
        </p:nvSpPr>
        <p:spPr/>
        <p:txBody>
          <a:bodyPr/>
          <a:lstStyle/>
          <a:p>
            <a:r>
              <a:rPr lang="en-US" altLang="en-US" dirty="0"/>
              <a:t>Providing Procedures to Complainant</a:t>
            </a:r>
            <a:endParaRPr lang="en-US" dirty="0"/>
          </a:p>
        </p:txBody>
      </p:sp>
      <p:sp>
        <p:nvSpPr>
          <p:cNvPr id="5" name="Content Placeholder 4">
            <a:extLst>
              <a:ext uri="{FF2B5EF4-FFF2-40B4-BE49-F238E27FC236}">
                <a16:creationId xmlns:a16="http://schemas.microsoft.com/office/drawing/2014/main" id="{1E1B4419-561A-1306-2CC0-A9B545DE4048}"/>
              </a:ext>
            </a:extLst>
          </p:cNvPr>
          <p:cNvSpPr>
            <a:spLocks noGrp="1"/>
          </p:cNvSpPr>
          <p:nvPr>
            <p:ph sz="half" idx="1"/>
          </p:nvPr>
        </p:nvSpPr>
        <p:spPr/>
        <p:txBody>
          <a:bodyPr>
            <a:noAutofit/>
          </a:bodyPr>
          <a:lstStyle/>
          <a:p>
            <a:r>
              <a:rPr lang="en-US" dirty="0"/>
              <a:t>CACFP sponsor will provide complainant with information pertaining to filing a program discrimination complaint as a USDA customer </a:t>
            </a:r>
          </a:p>
          <a:p>
            <a:endParaRPr lang="en-US" dirty="0"/>
          </a:p>
        </p:txBody>
      </p:sp>
      <p:sp>
        <p:nvSpPr>
          <p:cNvPr id="2" name="Content Placeholder 1">
            <a:extLst>
              <a:ext uri="{FF2B5EF4-FFF2-40B4-BE49-F238E27FC236}">
                <a16:creationId xmlns:a16="http://schemas.microsoft.com/office/drawing/2014/main" id="{87F699B1-7A5F-01FE-9F82-C4A4DAE4B8F5}"/>
              </a:ext>
            </a:extLst>
          </p:cNvPr>
          <p:cNvSpPr>
            <a:spLocks noGrp="1"/>
          </p:cNvSpPr>
          <p:nvPr>
            <p:ph sz="half" idx="2"/>
          </p:nvPr>
        </p:nvSpPr>
        <p:spPr/>
        <p:txBody>
          <a:bodyPr/>
          <a:lstStyle/>
          <a:p>
            <a:r>
              <a:rPr lang="en-US" dirty="0"/>
              <a:t>Nondiscrimination statement provides instructions (English and Spanish)</a:t>
            </a:r>
          </a:p>
          <a:p>
            <a:r>
              <a:rPr lang="en-US" dirty="0"/>
              <a:t>CACFP sponsor will refer complainant to FNS Civil Rights website </a:t>
            </a:r>
          </a:p>
          <a:p>
            <a:endParaRPr lang="en-US" dirty="0"/>
          </a:p>
        </p:txBody>
      </p:sp>
      <p:sp>
        <p:nvSpPr>
          <p:cNvPr id="3" name="Footer Placeholder 2">
            <a:extLst>
              <a:ext uri="{FF2B5EF4-FFF2-40B4-BE49-F238E27FC236}">
                <a16:creationId xmlns:a16="http://schemas.microsoft.com/office/drawing/2014/main" id="{AA08E4DE-A5FA-11EC-87D2-DA345DC97822}"/>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3998107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4B934-EB3B-D3A0-3CE0-BF7E9BDA3E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A42EE0-C592-5A70-706C-51DF0B333B94}"/>
              </a:ext>
            </a:extLst>
          </p:cNvPr>
          <p:cNvSpPr>
            <a:spLocks noGrp="1"/>
          </p:cNvSpPr>
          <p:nvPr>
            <p:ph type="title"/>
          </p:nvPr>
        </p:nvSpPr>
        <p:spPr/>
        <p:txBody>
          <a:bodyPr/>
          <a:lstStyle/>
          <a:p>
            <a:r>
              <a:rPr lang="en-US" altLang="en-US" dirty="0"/>
              <a:t>Where to Submit Complaints</a:t>
            </a:r>
            <a:endParaRPr lang="en-US" dirty="0"/>
          </a:p>
        </p:txBody>
      </p:sp>
      <p:sp>
        <p:nvSpPr>
          <p:cNvPr id="5" name="Content Placeholder 4">
            <a:extLst>
              <a:ext uri="{FF2B5EF4-FFF2-40B4-BE49-F238E27FC236}">
                <a16:creationId xmlns:a16="http://schemas.microsoft.com/office/drawing/2014/main" id="{235BA074-8E6D-AA54-585B-577A30CCC081}"/>
              </a:ext>
            </a:extLst>
          </p:cNvPr>
          <p:cNvSpPr>
            <a:spLocks noGrp="1"/>
          </p:cNvSpPr>
          <p:nvPr>
            <p:ph idx="1"/>
          </p:nvPr>
        </p:nvSpPr>
        <p:spPr/>
        <p:txBody>
          <a:bodyPr>
            <a:noAutofit/>
          </a:bodyPr>
          <a:lstStyle/>
          <a:p>
            <a:r>
              <a:rPr lang="en-US" sz="3200" dirty="0"/>
              <a:t>All civil rights complaints shall be accepted and forwarded to USDA Office of the Assistant Secretary for Civil Rights (OASCR)</a:t>
            </a:r>
          </a:p>
          <a:p>
            <a:pPr marL="1257300" lvl="1" indent="-457200">
              <a:buFont typeface="+mj-lt"/>
              <a:buAutoNum type="arabicPeriod"/>
            </a:pPr>
            <a:r>
              <a:rPr lang="en-US" sz="2800" dirty="0"/>
              <a:t>mail: U.S. Department of Agriculture </a:t>
            </a:r>
            <a:endParaRPr lang="en-US" dirty="0"/>
          </a:p>
          <a:p>
            <a:pPr marL="1257300" lvl="2" indent="0">
              <a:buNone/>
            </a:pPr>
            <a:r>
              <a:rPr lang="en-US" sz="2800" dirty="0"/>
              <a:t>Office of the Assistant Secretary for Civil Rights</a:t>
            </a:r>
            <a:br>
              <a:rPr lang="en-US" sz="2800" dirty="0"/>
            </a:br>
            <a:r>
              <a:rPr lang="en-US" sz="2800" dirty="0"/>
              <a:t>1400 Independence Avenue, SW</a:t>
            </a:r>
            <a:br>
              <a:rPr lang="en-US" sz="2800" dirty="0"/>
            </a:br>
            <a:r>
              <a:rPr lang="en-US" sz="2800" dirty="0"/>
              <a:t>Washington, D.C. 20250-9410; or</a:t>
            </a:r>
          </a:p>
          <a:p>
            <a:pPr marL="1257300" lvl="1" indent="-457200">
              <a:buFont typeface="+mj-lt"/>
              <a:buAutoNum type="arabicPeriod"/>
            </a:pPr>
            <a:r>
              <a:rPr lang="en-US" sz="2800" dirty="0"/>
              <a:t>email: program.intake@usda.gov</a:t>
            </a:r>
          </a:p>
        </p:txBody>
      </p:sp>
      <p:sp>
        <p:nvSpPr>
          <p:cNvPr id="3" name="Footer Placeholder 2">
            <a:extLst>
              <a:ext uri="{FF2B5EF4-FFF2-40B4-BE49-F238E27FC236}">
                <a16:creationId xmlns:a16="http://schemas.microsoft.com/office/drawing/2014/main" id="{8BA50755-2526-8E4F-5FAF-79AACED7174D}"/>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368418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D5BB2-2E0B-C00B-9124-1BEF7DC242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3F5A58-6C4B-714D-D76E-E6AB360B2CEC}"/>
              </a:ext>
            </a:extLst>
          </p:cNvPr>
          <p:cNvSpPr>
            <a:spLocks noGrp="1"/>
          </p:cNvSpPr>
          <p:nvPr>
            <p:ph type="title"/>
          </p:nvPr>
        </p:nvSpPr>
        <p:spPr/>
        <p:txBody>
          <a:bodyPr/>
          <a:lstStyle/>
          <a:p>
            <a:r>
              <a:rPr lang="en-US" altLang="en-US" dirty="0"/>
              <a:t>Filing Complaints</a:t>
            </a:r>
            <a:endParaRPr lang="en-US" dirty="0"/>
          </a:p>
        </p:txBody>
      </p:sp>
      <p:sp>
        <p:nvSpPr>
          <p:cNvPr id="7" name="Content Placeholder 6">
            <a:extLst>
              <a:ext uri="{FF2B5EF4-FFF2-40B4-BE49-F238E27FC236}">
                <a16:creationId xmlns:a16="http://schemas.microsoft.com/office/drawing/2014/main" id="{D67653E6-98AD-7F16-3137-529861831D43}"/>
              </a:ext>
            </a:extLst>
          </p:cNvPr>
          <p:cNvSpPr>
            <a:spLocks noGrp="1"/>
          </p:cNvSpPr>
          <p:nvPr>
            <p:ph sz="half" idx="1"/>
          </p:nvPr>
        </p:nvSpPr>
        <p:spPr/>
        <p:txBody>
          <a:bodyPr/>
          <a:lstStyle/>
          <a:p>
            <a:r>
              <a:rPr lang="en-US" dirty="0"/>
              <a:t>Individuals must file a complaint within 180 days from the act of discrimination </a:t>
            </a:r>
          </a:p>
          <a:p>
            <a:r>
              <a:rPr lang="en-US" dirty="0"/>
              <a:t>Complaints may be written or verbal</a:t>
            </a:r>
          </a:p>
          <a:p>
            <a:endParaRPr lang="en-US" dirty="0"/>
          </a:p>
        </p:txBody>
      </p:sp>
      <p:sp>
        <p:nvSpPr>
          <p:cNvPr id="9" name="Content Placeholder 8">
            <a:extLst>
              <a:ext uri="{FF2B5EF4-FFF2-40B4-BE49-F238E27FC236}">
                <a16:creationId xmlns:a16="http://schemas.microsoft.com/office/drawing/2014/main" id="{BBDAC096-4B0A-3CE9-1E8A-A4EC9F880596}"/>
              </a:ext>
            </a:extLst>
          </p:cNvPr>
          <p:cNvSpPr>
            <a:spLocks noGrp="1"/>
          </p:cNvSpPr>
          <p:nvPr>
            <p:ph sz="half" idx="2"/>
          </p:nvPr>
        </p:nvSpPr>
        <p:spPr/>
        <p:txBody>
          <a:bodyPr/>
          <a:lstStyle/>
          <a:p>
            <a:r>
              <a:rPr lang="en-US" dirty="0"/>
              <a:t>Never discourage groups or individuals from filing complaints or from voicing allegations of discrimination</a:t>
            </a:r>
          </a:p>
          <a:p>
            <a:r>
              <a:rPr lang="en-US" dirty="0"/>
              <a:t>Notify CSDE that a complaint has been or may be filed</a:t>
            </a:r>
          </a:p>
          <a:p>
            <a:endParaRPr lang="en-US" dirty="0"/>
          </a:p>
        </p:txBody>
      </p:sp>
      <p:sp>
        <p:nvSpPr>
          <p:cNvPr id="3" name="Footer Placeholder 2">
            <a:extLst>
              <a:ext uri="{FF2B5EF4-FFF2-40B4-BE49-F238E27FC236}">
                <a16:creationId xmlns:a16="http://schemas.microsoft.com/office/drawing/2014/main" id="{8D9AF605-4F79-CC4C-68A7-D20DA8903F5A}"/>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3620185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10FA5-CEA9-E845-A53C-2EDC5AA1AC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D73630-1CD3-63FA-B240-DA782756E129}"/>
              </a:ext>
            </a:extLst>
          </p:cNvPr>
          <p:cNvSpPr>
            <a:spLocks noGrp="1"/>
          </p:cNvSpPr>
          <p:nvPr>
            <p:ph type="title"/>
          </p:nvPr>
        </p:nvSpPr>
        <p:spPr/>
        <p:txBody>
          <a:bodyPr/>
          <a:lstStyle/>
          <a:p>
            <a:r>
              <a:rPr lang="en-US" altLang="en-US" dirty="0"/>
              <a:t>Filing Complaints, continued</a:t>
            </a:r>
            <a:endParaRPr lang="en-US" dirty="0"/>
          </a:p>
        </p:txBody>
      </p:sp>
      <p:sp>
        <p:nvSpPr>
          <p:cNvPr id="7" name="Content Placeholder 6">
            <a:extLst>
              <a:ext uri="{FF2B5EF4-FFF2-40B4-BE49-F238E27FC236}">
                <a16:creationId xmlns:a16="http://schemas.microsoft.com/office/drawing/2014/main" id="{DF9C93F9-C1A2-9E2B-97CF-01B6AB705076}"/>
              </a:ext>
            </a:extLst>
          </p:cNvPr>
          <p:cNvSpPr>
            <a:spLocks noGrp="1"/>
          </p:cNvSpPr>
          <p:nvPr>
            <p:ph sz="half" idx="1"/>
          </p:nvPr>
        </p:nvSpPr>
        <p:spPr/>
        <p:txBody>
          <a:bodyPr>
            <a:noAutofit/>
          </a:bodyPr>
          <a:lstStyle/>
          <a:p>
            <a:r>
              <a:rPr lang="en-US" dirty="0"/>
              <a:t>Maintain tracking log of complaints received and forwarded to OSCAR</a:t>
            </a:r>
          </a:p>
          <a:p>
            <a:r>
              <a:rPr lang="en-US" dirty="0"/>
              <a:t>The procedures for receiving a complaint should not prevent a complaint from being accepted</a:t>
            </a:r>
          </a:p>
          <a:p>
            <a:endParaRPr lang="en-US" dirty="0"/>
          </a:p>
        </p:txBody>
      </p:sp>
      <p:sp>
        <p:nvSpPr>
          <p:cNvPr id="2" name="Content Placeholder 1">
            <a:extLst>
              <a:ext uri="{FF2B5EF4-FFF2-40B4-BE49-F238E27FC236}">
                <a16:creationId xmlns:a16="http://schemas.microsoft.com/office/drawing/2014/main" id="{0947640D-29CD-C4D7-4C26-8690E4CE6FD5}"/>
              </a:ext>
            </a:extLst>
          </p:cNvPr>
          <p:cNvSpPr>
            <a:spLocks noGrp="1"/>
          </p:cNvSpPr>
          <p:nvPr>
            <p:ph sz="half" idx="2"/>
          </p:nvPr>
        </p:nvSpPr>
        <p:spPr/>
        <p:txBody>
          <a:bodyPr/>
          <a:lstStyle/>
          <a:p>
            <a:r>
              <a:rPr lang="en-US" dirty="0"/>
              <a:t>CACFP sponsor must not attempt to resolve the complaint themselves</a:t>
            </a:r>
          </a:p>
          <a:p>
            <a:endParaRPr lang="en-US" dirty="0"/>
          </a:p>
        </p:txBody>
      </p:sp>
      <p:sp>
        <p:nvSpPr>
          <p:cNvPr id="3" name="Footer Placeholder 2">
            <a:extLst>
              <a:ext uri="{FF2B5EF4-FFF2-40B4-BE49-F238E27FC236}">
                <a16:creationId xmlns:a16="http://schemas.microsoft.com/office/drawing/2014/main" id="{186AB85A-CC85-E032-B25C-A7D0213FE064}"/>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683930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9161-43FE-F49C-D5D0-9583B11C52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E9C90B-9BE2-497F-7FCB-B9F6A3933C24}"/>
              </a:ext>
            </a:extLst>
          </p:cNvPr>
          <p:cNvSpPr>
            <a:spLocks noGrp="1"/>
          </p:cNvSpPr>
          <p:nvPr>
            <p:ph type="title"/>
          </p:nvPr>
        </p:nvSpPr>
        <p:spPr/>
        <p:txBody>
          <a:bodyPr/>
          <a:lstStyle/>
          <a:p>
            <a:r>
              <a:rPr lang="en-US" altLang="en-US" dirty="0"/>
              <a:t>Verbal Complaints</a:t>
            </a:r>
            <a:endParaRPr lang="en-US" dirty="0"/>
          </a:p>
        </p:txBody>
      </p:sp>
      <p:sp>
        <p:nvSpPr>
          <p:cNvPr id="7" name="Content Placeholder 6">
            <a:extLst>
              <a:ext uri="{FF2B5EF4-FFF2-40B4-BE49-F238E27FC236}">
                <a16:creationId xmlns:a16="http://schemas.microsoft.com/office/drawing/2014/main" id="{9C1681D1-4D45-F0D3-17AB-EDCA5B690476}"/>
              </a:ext>
            </a:extLst>
          </p:cNvPr>
          <p:cNvSpPr>
            <a:spLocks noGrp="1"/>
          </p:cNvSpPr>
          <p:nvPr>
            <p:ph sz="half" idx="1"/>
          </p:nvPr>
        </p:nvSpPr>
        <p:spPr/>
        <p:txBody>
          <a:bodyPr>
            <a:noAutofit/>
          </a:bodyPr>
          <a:lstStyle/>
          <a:p>
            <a:r>
              <a:rPr lang="en-US" dirty="0"/>
              <a:t>If complainant will not put the complaint in writing, the CACFP sponsor must do so </a:t>
            </a:r>
          </a:p>
          <a:p>
            <a:endParaRPr lang="en-US" dirty="0"/>
          </a:p>
        </p:txBody>
      </p:sp>
      <p:sp>
        <p:nvSpPr>
          <p:cNvPr id="10" name="Content Placeholder 9">
            <a:extLst>
              <a:ext uri="{FF2B5EF4-FFF2-40B4-BE49-F238E27FC236}">
                <a16:creationId xmlns:a16="http://schemas.microsoft.com/office/drawing/2014/main" id="{042BDB90-A8A7-05DF-A795-88FCBC9BA82F}"/>
              </a:ext>
            </a:extLst>
          </p:cNvPr>
          <p:cNvSpPr>
            <a:spLocks noGrp="1"/>
          </p:cNvSpPr>
          <p:nvPr>
            <p:ph sz="half" idx="2"/>
          </p:nvPr>
        </p:nvSpPr>
        <p:spPr/>
        <p:txBody>
          <a:bodyPr/>
          <a:lstStyle/>
          <a:p>
            <a:r>
              <a:rPr lang="en-US" dirty="0"/>
              <a:t>Use USDA Discrimination Complaint Form to ensure all required information is captured</a:t>
            </a:r>
          </a:p>
          <a:p>
            <a:endParaRPr lang="en-US" dirty="0"/>
          </a:p>
        </p:txBody>
      </p:sp>
      <p:sp>
        <p:nvSpPr>
          <p:cNvPr id="3" name="Footer Placeholder 2">
            <a:extLst>
              <a:ext uri="{FF2B5EF4-FFF2-40B4-BE49-F238E27FC236}">
                <a16:creationId xmlns:a16="http://schemas.microsoft.com/office/drawing/2014/main" id="{194B7365-5B2B-E6A9-CC51-29E352D77115}"/>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1616545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660A4-0FE5-1A19-7BE5-E411A554A9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BE228D-BEED-DEAB-7385-B054B12F7980}"/>
              </a:ext>
            </a:extLst>
          </p:cNvPr>
          <p:cNvSpPr>
            <a:spLocks noGrp="1"/>
          </p:cNvSpPr>
          <p:nvPr>
            <p:ph type="title"/>
          </p:nvPr>
        </p:nvSpPr>
        <p:spPr/>
        <p:txBody>
          <a:bodyPr/>
          <a:lstStyle/>
          <a:p>
            <a:r>
              <a:rPr lang="en-US" dirty="0"/>
              <a:t>USDA Discrimination Complaint Form: English</a:t>
            </a:r>
          </a:p>
        </p:txBody>
      </p:sp>
      <p:sp>
        <p:nvSpPr>
          <p:cNvPr id="7" name="Content Placeholder 6">
            <a:extLst>
              <a:ext uri="{FF2B5EF4-FFF2-40B4-BE49-F238E27FC236}">
                <a16:creationId xmlns:a16="http://schemas.microsoft.com/office/drawing/2014/main" id="{98EF0A76-6E12-C5A2-FB75-2B2D67EE49E5}"/>
              </a:ext>
            </a:extLst>
          </p:cNvPr>
          <p:cNvSpPr>
            <a:spLocks noGrp="1"/>
          </p:cNvSpPr>
          <p:nvPr>
            <p:ph sz="half" idx="1"/>
          </p:nvPr>
        </p:nvSpPr>
        <p:spPr/>
        <p:txBody>
          <a:bodyPr>
            <a:noAutofit/>
          </a:bodyPr>
          <a:lstStyle/>
          <a:p>
            <a:pPr marL="0" indent="0">
              <a:buNone/>
            </a:pPr>
            <a:r>
              <a:rPr lang="es-ES" b="1" dirty="0" err="1">
                <a:solidFill>
                  <a:srgbClr val="FFE38B"/>
                </a:solidFill>
              </a:rPr>
              <a:t>Form</a:t>
            </a:r>
            <a:r>
              <a:rPr lang="es-ES" b="1" dirty="0">
                <a:solidFill>
                  <a:srgbClr val="FFE38B"/>
                </a:solidFill>
              </a:rPr>
              <a:t> AD-3027</a:t>
            </a:r>
            <a:br>
              <a:rPr lang="es-ES" dirty="0"/>
            </a:br>
            <a:r>
              <a:rPr lang="en-US" dirty="0"/>
              <a:t>U.S. Department of Agriculture USDA Program Discrimination Complaint Form</a:t>
            </a:r>
          </a:p>
          <a:p>
            <a:endParaRPr lang="en-US" dirty="0"/>
          </a:p>
        </p:txBody>
      </p:sp>
      <p:pic>
        <p:nvPicPr>
          <p:cNvPr id="12" name="Picture 11">
            <a:extLst>
              <a:ext uri="{FF2B5EF4-FFF2-40B4-BE49-F238E27FC236}">
                <a16:creationId xmlns:a16="http://schemas.microsoft.com/office/drawing/2014/main" id="{1983A576-98AA-9471-6ED0-AD2C14F690D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825" y="1280160"/>
            <a:ext cx="3320935" cy="4297680"/>
          </a:xfrm>
          <a:prstGeom prst="rect">
            <a:avLst/>
          </a:prstGeom>
        </p:spPr>
      </p:pic>
      <p:sp>
        <p:nvSpPr>
          <p:cNvPr id="10" name="TextBox 9">
            <a:hlinkClick r:id="rId3"/>
            <a:extLst>
              <a:ext uri="{FF2B5EF4-FFF2-40B4-BE49-F238E27FC236}">
                <a16:creationId xmlns:a16="http://schemas.microsoft.com/office/drawing/2014/main" id="{666CD05F-55E2-211A-C7A0-96EA60BE5A3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https://www.usda.gov/sites/default/files/documents/ad-3027.pdf</a:t>
            </a:r>
            <a:endParaRPr lang="en-US" altLang="en-US" sz="20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C1D07AF7-F4E6-198B-8FA9-7CAC977B14ED}"/>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992212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00E67-9E60-7386-AC72-8331567C50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CF70FE-F5FA-A9C0-F91F-38708FA84763}"/>
              </a:ext>
            </a:extLst>
          </p:cNvPr>
          <p:cNvSpPr>
            <a:spLocks noGrp="1"/>
          </p:cNvSpPr>
          <p:nvPr>
            <p:ph type="title"/>
          </p:nvPr>
        </p:nvSpPr>
        <p:spPr/>
        <p:txBody>
          <a:bodyPr/>
          <a:lstStyle/>
          <a:p>
            <a:r>
              <a:rPr lang="en-US" dirty="0"/>
              <a:t>USDA Discrimination Complaint Form: Spanish</a:t>
            </a:r>
          </a:p>
        </p:txBody>
      </p:sp>
      <p:sp>
        <p:nvSpPr>
          <p:cNvPr id="3" name="Footer Placeholder 2">
            <a:extLst>
              <a:ext uri="{FF2B5EF4-FFF2-40B4-BE49-F238E27FC236}">
                <a16:creationId xmlns:a16="http://schemas.microsoft.com/office/drawing/2014/main" id="{A0DEE3F6-CB35-8A41-5A8A-7AC22332196C}"/>
              </a:ext>
            </a:extLst>
          </p:cNvPr>
          <p:cNvSpPr>
            <a:spLocks noGrp="1"/>
          </p:cNvSpPr>
          <p:nvPr>
            <p:ph type="ftr" sz="quarter" idx="11"/>
          </p:nvPr>
        </p:nvSpPr>
        <p:spPr/>
        <p:txBody>
          <a:bodyPr/>
          <a:lstStyle/>
          <a:p>
            <a:r>
              <a:rPr lang="en-US"/>
              <a:t>Connecticut State Department of Education • Revised May 2026</a:t>
            </a:r>
            <a:endParaRPr lang="en-US" dirty="0"/>
          </a:p>
        </p:txBody>
      </p:sp>
      <p:sp>
        <p:nvSpPr>
          <p:cNvPr id="10" name="TextBox 9">
            <a:hlinkClick r:id="rId2"/>
            <a:extLst>
              <a:ext uri="{FF2B5EF4-FFF2-40B4-BE49-F238E27FC236}">
                <a16:creationId xmlns:a16="http://schemas.microsoft.com/office/drawing/2014/main" id="{260F50BA-F824-2911-874A-D1605982D080}"/>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https://www.usda.gov/sites/default/files/documents/ad-3027s.pdf</a:t>
            </a:r>
            <a:endParaRPr lang="en-US" altLang="en-US" sz="2000" b="1" dirty="0">
              <a:solidFill>
                <a:prstClr val="black"/>
              </a:solidFill>
              <a:latin typeface="Calibri" pitchFamily="34" charset="0"/>
            </a:endParaRPr>
          </a:p>
        </p:txBody>
      </p:sp>
      <p:sp>
        <p:nvSpPr>
          <p:cNvPr id="5" name="Content Placeholder 4">
            <a:extLst>
              <a:ext uri="{FF2B5EF4-FFF2-40B4-BE49-F238E27FC236}">
                <a16:creationId xmlns:a16="http://schemas.microsoft.com/office/drawing/2014/main" id="{17A70742-5841-6BD3-2A36-2BB54D5DA545}"/>
              </a:ext>
            </a:extLst>
          </p:cNvPr>
          <p:cNvSpPr>
            <a:spLocks noGrp="1"/>
          </p:cNvSpPr>
          <p:nvPr>
            <p:ph sz="half" idx="1"/>
          </p:nvPr>
        </p:nvSpPr>
        <p:spPr/>
        <p:txBody>
          <a:bodyPr/>
          <a:lstStyle/>
          <a:p>
            <a:pPr marL="0" indent="0">
              <a:buNone/>
            </a:pPr>
            <a:r>
              <a:rPr lang="es-ES" b="1" dirty="0" err="1">
                <a:solidFill>
                  <a:srgbClr val="FFE38B"/>
                </a:solidFill>
              </a:rPr>
              <a:t>Form</a:t>
            </a:r>
            <a:r>
              <a:rPr lang="es-ES" b="1" dirty="0">
                <a:solidFill>
                  <a:srgbClr val="FFE38B"/>
                </a:solidFill>
              </a:rPr>
              <a:t> AD-3027S</a:t>
            </a:r>
            <a:br>
              <a:rPr lang="es-ES" dirty="0"/>
            </a:br>
            <a:r>
              <a:rPr lang="es-ES" dirty="0"/>
              <a:t>Departamento de Agricultura de Estados Unidos Formulario de quejas por discriminación en los programas del USDA</a:t>
            </a:r>
            <a:endParaRPr lang="en-US" dirty="0"/>
          </a:p>
        </p:txBody>
      </p:sp>
      <p:pic>
        <p:nvPicPr>
          <p:cNvPr id="8" name="Picture 7">
            <a:extLst>
              <a:ext uri="{FF2B5EF4-FFF2-40B4-BE49-F238E27FC236}">
                <a16:creationId xmlns:a16="http://schemas.microsoft.com/office/drawing/2014/main" id="{A3D1F334-40FB-515E-B45E-5F232F02325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825" y="1280160"/>
            <a:ext cx="3320935" cy="4297680"/>
          </a:xfrm>
          <a:prstGeom prst="rect">
            <a:avLst/>
          </a:prstGeom>
        </p:spPr>
      </p:pic>
    </p:spTree>
    <p:extLst>
      <p:ext uri="{BB962C8B-B14F-4D97-AF65-F5344CB8AC3E}">
        <p14:creationId xmlns:p14="http://schemas.microsoft.com/office/powerpoint/2010/main" val="2186984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FC0416-DB5D-0323-7492-E7789CF952DB}"/>
              </a:ext>
            </a:extLst>
          </p:cNvPr>
          <p:cNvSpPr>
            <a:spLocks noGrp="1"/>
          </p:cNvSpPr>
          <p:nvPr>
            <p:ph type="title"/>
          </p:nvPr>
        </p:nvSpPr>
        <p:spPr/>
        <p:txBody>
          <a:bodyPr/>
          <a:lstStyle/>
          <a:p>
            <a:r>
              <a:rPr lang="en-US" dirty="0"/>
              <a:t>Civil Rights Program Requirements</a:t>
            </a:r>
          </a:p>
        </p:txBody>
      </p:sp>
      <p:sp>
        <p:nvSpPr>
          <p:cNvPr id="5" name="Content Placeholder 4">
            <a:extLst>
              <a:ext uri="{FF2B5EF4-FFF2-40B4-BE49-F238E27FC236}">
                <a16:creationId xmlns:a16="http://schemas.microsoft.com/office/drawing/2014/main" id="{ED49B5F8-2A83-5D00-CCB3-5E3F861464D1}"/>
              </a:ext>
            </a:extLst>
          </p:cNvPr>
          <p:cNvSpPr>
            <a:spLocks noGrp="1"/>
          </p:cNvSpPr>
          <p:nvPr>
            <p:ph sz="half" idx="1"/>
          </p:nvPr>
        </p:nvSpPr>
        <p:spPr/>
        <p:txBody>
          <a:bodyPr>
            <a:normAutofit/>
          </a:bodyPr>
          <a:lstStyle/>
          <a:p>
            <a:r>
              <a:rPr lang="en-US" dirty="0"/>
              <a:t>28 CFR Part 42: Nondiscrimination in Federally Assisted Programs</a:t>
            </a:r>
          </a:p>
          <a:p>
            <a:r>
              <a:rPr lang="en-US" dirty="0"/>
              <a:t>U.S. Department of Agriculture (USDA)</a:t>
            </a:r>
          </a:p>
          <a:p>
            <a:endParaRPr lang="en-US" dirty="0"/>
          </a:p>
        </p:txBody>
      </p:sp>
      <p:sp>
        <p:nvSpPr>
          <p:cNvPr id="6" name="Content Placeholder 5">
            <a:extLst>
              <a:ext uri="{FF2B5EF4-FFF2-40B4-BE49-F238E27FC236}">
                <a16:creationId xmlns:a16="http://schemas.microsoft.com/office/drawing/2014/main" id="{D808CF96-E36D-5FF3-8F62-EE13B59E9C91}"/>
              </a:ext>
            </a:extLst>
          </p:cNvPr>
          <p:cNvSpPr>
            <a:spLocks noGrp="1"/>
          </p:cNvSpPr>
          <p:nvPr>
            <p:ph sz="half" idx="2"/>
          </p:nvPr>
        </p:nvSpPr>
        <p:spPr/>
        <p:txBody>
          <a:bodyPr/>
          <a:lstStyle/>
          <a:p>
            <a:r>
              <a:rPr lang="en-US" dirty="0"/>
              <a:t>Executive Order 13166: Addresses/improves access requirements for persons with Limited English Proficiency (LEP)</a:t>
            </a:r>
          </a:p>
          <a:p>
            <a:endParaRPr lang="en-US" dirty="0"/>
          </a:p>
        </p:txBody>
      </p:sp>
      <p:sp>
        <p:nvSpPr>
          <p:cNvPr id="3" name="Footer Placeholder 2">
            <a:extLst>
              <a:ext uri="{FF2B5EF4-FFF2-40B4-BE49-F238E27FC236}">
                <a16:creationId xmlns:a16="http://schemas.microsoft.com/office/drawing/2014/main" id="{690C9D7D-C014-1E4F-9EFB-91699A5756A6}"/>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226559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8DBF8A-446D-F030-AAC7-F068E37EC626}"/>
              </a:ext>
            </a:extLst>
          </p:cNvPr>
          <p:cNvSpPr>
            <a:spLocks noGrp="1"/>
          </p:cNvSpPr>
          <p:nvPr>
            <p:ph type="title"/>
          </p:nvPr>
        </p:nvSpPr>
        <p:spPr/>
        <p:txBody>
          <a:bodyPr/>
          <a:lstStyle/>
          <a:p>
            <a:r>
              <a:rPr lang="en-US" dirty="0"/>
              <a:t>Language Assistance</a:t>
            </a:r>
          </a:p>
        </p:txBody>
      </p:sp>
      <p:sp>
        <p:nvSpPr>
          <p:cNvPr id="5" name="Footer Placeholder 4">
            <a:extLst>
              <a:ext uri="{FF2B5EF4-FFF2-40B4-BE49-F238E27FC236}">
                <a16:creationId xmlns:a16="http://schemas.microsoft.com/office/drawing/2014/main" id="{BFF2BDF6-E3CA-B726-1C2B-0784340CE0FA}"/>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2281961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32562E-F621-A09D-89FD-471C1EA5C966}"/>
              </a:ext>
            </a:extLst>
          </p:cNvPr>
          <p:cNvSpPr>
            <a:spLocks noGrp="1"/>
          </p:cNvSpPr>
          <p:nvPr>
            <p:ph type="title"/>
          </p:nvPr>
        </p:nvSpPr>
        <p:spPr/>
        <p:txBody>
          <a:bodyPr/>
          <a:lstStyle/>
          <a:p>
            <a:r>
              <a:rPr lang="en-US" altLang="en-US" dirty="0"/>
              <a:t>Limited English Proficiency (LEP)</a:t>
            </a:r>
            <a:endParaRPr lang="en-US" dirty="0"/>
          </a:p>
        </p:txBody>
      </p:sp>
      <p:sp>
        <p:nvSpPr>
          <p:cNvPr id="5" name="Content Placeholder 4">
            <a:extLst>
              <a:ext uri="{FF2B5EF4-FFF2-40B4-BE49-F238E27FC236}">
                <a16:creationId xmlns:a16="http://schemas.microsoft.com/office/drawing/2014/main" id="{FCA66AE9-56D1-1C9E-318D-4CB2F1797572}"/>
              </a:ext>
            </a:extLst>
          </p:cNvPr>
          <p:cNvSpPr>
            <a:spLocks noGrp="1"/>
          </p:cNvSpPr>
          <p:nvPr>
            <p:ph sz="half" idx="1"/>
          </p:nvPr>
        </p:nvSpPr>
        <p:spPr/>
        <p:txBody>
          <a:bodyPr/>
          <a:lstStyle/>
          <a:p>
            <a:r>
              <a:rPr lang="en-US" dirty="0"/>
              <a:t>LEP individuals </a:t>
            </a:r>
          </a:p>
          <a:p>
            <a:pPr lvl="1"/>
            <a:r>
              <a:rPr lang="en-US" dirty="0"/>
              <a:t>Do not speak English as their primary language</a:t>
            </a:r>
          </a:p>
          <a:p>
            <a:pPr lvl="1"/>
            <a:r>
              <a:rPr lang="en-US" dirty="0"/>
              <a:t>Have limited ability to read, speak, write, or understand English</a:t>
            </a:r>
          </a:p>
          <a:p>
            <a:endParaRPr lang="en-US" dirty="0"/>
          </a:p>
        </p:txBody>
      </p:sp>
      <p:sp>
        <p:nvSpPr>
          <p:cNvPr id="6" name="Content Placeholder 5">
            <a:extLst>
              <a:ext uri="{FF2B5EF4-FFF2-40B4-BE49-F238E27FC236}">
                <a16:creationId xmlns:a16="http://schemas.microsoft.com/office/drawing/2014/main" id="{52B52C20-98EF-35B9-D8DC-CE80D50C4392}"/>
              </a:ext>
            </a:extLst>
          </p:cNvPr>
          <p:cNvSpPr>
            <a:spLocks noGrp="1"/>
          </p:cNvSpPr>
          <p:nvPr>
            <p:ph sz="half" idx="2"/>
          </p:nvPr>
        </p:nvSpPr>
        <p:spPr/>
        <p:txBody>
          <a:bodyPr/>
          <a:lstStyle/>
          <a:p>
            <a:r>
              <a:rPr lang="en-US" dirty="0"/>
              <a:t>CACFP sponsors must take “</a:t>
            </a:r>
            <a:r>
              <a:rPr lang="en-US" b="1" dirty="0">
                <a:solidFill>
                  <a:srgbClr val="FFE38B"/>
                </a:solidFill>
              </a:rPr>
              <a:t>reasonable steps</a:t>
            </a:r>
            <a:r>
              <a:rPr lang="en-US" dirty="0"/>
              <a:t>” to ensure </a:t>
            </a:r>
            <a:r>
              <a:rPr lang="en-US" b="1" dirty="0">
                <a:solidFill>
                  <a:srgbClr val="FFE38B"/>
                </a:solidFill>
              </a:rPr>
              <a:t>meaningful access </a:t>
            </a:r>
            <a:r>
              <a:rPr lang="en-US" dirty="0"/>
              <a:t>to their programs and activities by a LEP person</a:t>
            </a:r>
          </a:p>
          <a:p>
            <a:endParaRPr lang="en-US" dirty="0"/>
          </a:p>
        </p:txBody>
      </p:sp>
      <p:sp>
        <p:nvSpPr>
          <p:cNvPr id="3" name="Footer Placeholder 2">
            <a:extLst>
              <a:ext uri="{FF2B5EF4-FFF2-40B4-BE49-F238E27FC236}">
                <a16:creationId xmlns:a16="http://schemas.microsoft.com/office/drawing/2014/main" id="{BCD265BA-7692-065F-F3D3-B8585222FBF8}"/>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36277802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F7CC-CF7F-E9E3-E900-CDCFFE4BEC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EE3145-80AE-41E6-959A-8E1BCC52D6FA}"/>
              </a:ext>
            </a:extLst>
          </p:cNvPr>
          <p:cNvSpPr>
            <a:spLocks noGrp="1"/>
          </p:cNvSpPr>
          <p:nvPr>
            <p:ph type="title"/>
          </p:nvPr>
        </p:nvSpPr>
        <p:spPr/>
        <p:txBody>
          <a:bodyPr>
            <a:normAutofit/>
          </a:bodyPr>
          <a:lstStyle/>
          <a:p>
            <a:r>
              <a:rPr lang="en-US" altLang="en-US" sz="4000" dirty="0"/>
              <a:t>Reasonable Steps to Ensure Meaningful Access </a:t>
            </a:r>
            <a:endParaRPr lang="en-US" dirty="0"/>
          </a:p>
        </p:txBody>
      </p:sp>
      <p:sp>
        <p:nvSpPr>
          <p:cNvPr id="5" name="Content Placeholder 4">
            <a:extLst>
              <a:ext uri="{FF2B5EF4-FFF2-40B4-BE49-F238E27FC236}">
                <a16:creationId xmlns:a16="http://schemas.microsoft.com/office/drawing/2014/main" id="{E6B17408-E7F9-5B13-4B2D-84490C1CB4A8}"/>
              </a:ext>
            </a:extLst>
          </p:cNvPr>
          <p:cNvSpPr>
            <a:spLocks noGrp="1"/>
          </p:cNvSpPr>
          <p:nvPr>
            <p:ph sz="half" idx="1"/>
          </p:nvPr>
        </p:nvSpPr>
        <p:spPr/>
        <p:txBody>
          <a:bodyPr/>
          <a:lstStyle/>
          <a:p>
            <a:r>
              <a:rPr lang="en-US" dirty="0"/>
              <a:t>Providing documents in a variety of languages (translation)</a:t>
            </a:r>
          </a:p>
          <a:p>
            <a:r>
              <a:rPr lang="en-US" dirty="0"/>
              <a:t>Providing interpretation services to those that need help in completing applications</a:t>
            </a:r>
          </a:p>
          <a:p>
            <a:endParaRPr lang="en-US" dirty="0"/>
          </a:p>
        </p:txBody>
      </p:sp>
      <p:sp>
        <p:nvSpPr>
          <p:cNvPr id="6" name="Content Placeholder 5">
            <a:extLst>
              <a:ext uri="{FF2B5EF4-FFF2-40B4-BE49-F238E27FC236}">
                <a16:creationId xmlns:a16="http://schemas.microsoft.com/office/drawing/2014/main" id="{1084B91D-E67C-A681-8962-15CECF87956D}"/>
              </a:ext>
            </a:extLst>
          </p:cNvPr>
          <p:cNvSpPr>
            <a:spLocks noGrp="1"/>
          </p:cNvSpPr>
          <p:nvPr>
            <p:ph sz="half" idx="2"/>
          </p:nvPr>
        </p:nvSpPr>
        <p:spPr/>
        <p:txBody>
          <a:bodyPr/>
          <a:lstStyle/>
          <a:p>
            <a:r>
              <a:rPr lang="en-US" dirty="0"/>
              <a:t>Providing verbal information for individuals who are unable to read the written information provided</a:t>
            </a:r>
          </a:p>
          <a:p>
            <a:endParaRPr lang="en-US" dirty="0"/>
          </a:p>
        </p:txBody>
      </p:sp>
      <p:sp>
        <p:nvSpPr>
          <p:cNvPr id="3" name="Footer Placeholder 2">
            <a:extLst>
              <a:ext uri="{FF2B5EF4-FFF2-40B4-BE49-F238E27FC236}">
                <a16:creationId xmlns:a16="http://schemas.microsoft.com/office/drawing/2014/main" id="{9DCCF5AB-80B5-8565-715D-DCE3B32439BE}"/>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1627931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45944-2727-E2DE-C314-1D2AF62407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AFCC6A-DC7A-2956-BADC-BD375F19768C}"/>
              </a:ext>
            </a:extLst>
          </p:cNvPr>
          <p:cNvSpPr>
            <a:spLocks noGrp="1"/>
          </p:cNvSpPr>
          <p:nvPr>
            <p:ph type="title"/>
          </p:nvPr>
        </p:nvSpPr>
        <p:spPr/>
        <p:txBody>
          <a:bodyPr>
            <a:normAutofit fontScale="90000"/>
          </a:bodyPr>
          <a:lstStyle/>
          <a:p>
            <a:r>
              <a:rPr lang="en-US" dirty="0"/>
              <a:t>What Constitutes “Reasonable Steps” Depends On</a:t>
            </a:r>
          </a:p>
        </p:txBody>
      </p:sp>
      <p:sp>
        <p:nvSpPr>
          <p:cNvPr id="5" name="Content Placeholder 4">
            <a:extLst>
              <a:ext uri="{FF2B5EF4-FFF2-40B4-BE49-F238E27FC236}">
                <a16:creationId xmlns:a16="http://schemas.microsoft.com/office/drawing/2014/main" id="{7E5E230D-057E-C0D3-7870-7010640CC606}"/>
              </a:ext>
            </a:extLst>
          </p:cNvPr>
          <p:cNvSpPr>
            <a:spLocks noGrp="1"/>
          </p:cNvSpPr>
          <p:nvPr>
            <p:ph sz="half" idx="1"/>
          </p:nvPr>
        </p:nvSpPr>
        <p:spPr/>
        <p:txBody>
          <a:bodyPr>
            <a:normAutofit lnSpcReduction="10000"/>
          </a:bodyPr>
          <a:lstStyle/>
          <a:p>
            <a:pPr marL="514350" indent="-514350">
              <a:buFont typeface="+mj-lt"/>
              <a:buAutoNum type="arabicPeriod"/>
            </a:pPr>
            <a:r>
              <a:rPr lang="en-US" dirty="0"/>
              <a:t>Number or proportion of LEP persons eligible to be served or likely to be encountered within the area serviced by the recipient</a:t>
            </a:r>
          </a:p>
          <a:p>
            <a:pPr marL="514350" indent="-514350">
              <a:buFont typeface="+mj-lt"/>
              <a:buAutoNum type="arabicPeriod"/>
            </a:pPr>
            <a:r>
              <a:rPr lang="en-US" dirty="0"/>
              <a:t>Frequency with which LEP individuals come in contact with the program</a:t>
            </a:r>
          </a:p>
          <a:p>
            <a:endParaRPr lang="en-US" dirty="0"/>
          </a:p>
        </p:txBody>
      </p:sp>
      <p:sp>
        <p:nvSpPr>
          <p:cNvPr id="6" name="Content Placeholder 5">
            <a:extLst>
              <a:ext uri="{FF2B5EF4-FFF2-40B4-BE49-F238E27FC236}">
                <a16:creationId xmlns:a16="http://schemas.microsoft.com/office/drawing/2014/main" id="{6E31A4CE-197E-1847-98C1-7B9A1FFD9E2C}"/>
              </a:ext>
            </a:extLst>
          </p:cNvPr>
          <p:cNvSpPr>
            <a:spLocks noGrp="1"/>
          </p:cNvSpPr>
          <p:nvPr>
            <p:ph sz="half" idx="2"/>
          </p:nvPr>
        </p:nvSpPr>
        <p:spPr/>
        <p:txBody>
          <a:bodyPr/>
          <a:lstStyle/>
          <a:p>
            <a:pPr marL="514350" indent="-514350">
              <a:buFont typeface="+mj-lt"/>
              <a:buAutoNum type="arabicPeriod" startAt="3"/>
            </a:pPr>
            <a:r>
              <a:rPr lang="en-US" dirty="0"/>
              <a:t>Nature and importance of the program, activity, or service provided by the program</a:t>
            </a:r>
          </a:p>
          <a:p>
            <a:pPr marL="514350" indent="-514350">
              <a:buFont typeface="+mj-lt"/>
              <a:buAutoNum type="arabicPeriod" startAt="3"/>
            </a:pPr>
            <a:r>
              <a:rPr lang="en-US" dirty="0"/>
              <a:t>Resources available and their costs</a:t>
            </a:r>
          </a:p>
          <a:p>
            <a:endParaRPr lang="en-US" dirty="0"/>
          </a:p>
        </p:txBody>
      </p:sp>
      <p:sp>
        <p:nvSpPr>
          <p:cNvPr id="3" name="Footer Placeholder 2">
            <a:extLst>
              <a:ext uri="{FF2B5EF4-FFF2-40B4-BE49-F238E27FC236}">
                <a16:creationId xmlns:a16="http://schemas.microsoft.com/office/drawing/2014/main" id="{5F31AE97-09CF-BE4B-1E2E-6D37184ADB87}"/>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558480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E1E24-9668-4755-D95F-C1EB39BCB5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731DDC-8DE2-D191-76FC-CA1CE996E915}"/>
              </a:ext>
            </a:extLst>
          </p:cNvPr>
          <p:cNvSpPr>
            <a:spLocks noGrp="1"/>
          </p:cNvSpPr>
          <p:nvPr>
            <p:ph type="title"/>
          </p:nvPr>
        </p:nvSpPr>
        <p:spPr/>
        <p:txBody>
          <a:bodyPr>
            <a:normAutofit/>
          </a:bodyPr>
          <a:lstStyle/>
          <a:p>
            <a:r>
              <a:rPr lang="en-US" altLang="en-US" dirty="0"/>
              <a:t>Meaningful Access</a:t>
            </a:r>
            <a:endParaRPr lang="en-US" dirty="0"/>
          </a:p>
        </p:txBody>
      </p:sp>
      <p:sp>
        <p:nvSpPr>
          <p:cNvPr id="7" name="Content Placeholder 6">
            <a:extLst>
              <a:ext uri="{FF2B5EF4-FFF2-40B4-BE49-F238E27FC236}">
                <a16:creationId xmlns:a16="http://schemas.microsoft.com/office/drawing/2014/main" id="{863F4F31-D928-150C-1BA5-6EDB671B6928}"/>
              </a:ext>
            </a:extLst>
          </p:cNvPr>
          <p:cNvSpPr>
            <a:spLocks noGrp="1"/>
          </p:cNvSpPr>
          <p:nvPr>
            <p:ph idx="1"/>
          </p:nvPr>
        </p:nvSpPr>
        <p:spPr/>
        <p:txBody>
          <a:bodyPr/>
          <a:lstStyle/>
          <a:p>
            <a:r>
              <a:rPr lang="en-US" dirty="0"/>
              <a:t>Accomplished by providing reasonable, competent/ qualified, accurate, and effective language services to individuals with LEP when accessing recipient programs and activities</a:t>
            </a:r>
          </a:p>
          <a:p>
            <a:endParaRPr lang="en-US" dirty="0"/>
          </a:p>
        </p:txBody>
      </p:sp>
      <p:sp>
        <p:nvSpPr>
          <p:cNvPr id="3" name="Footer Placeholder 2">
            <a:extLst>
              <a:ext uri="{FF2B5EF4-FFF2-40B4-BE49-F238E27FC236}">
                <a16:creationId xmlns:a16="http://schemas.microsoft.com/office/drawing/2014/main" id="{C6CF707C-DBD8-9BCF-17EC-3D06CEE8D0CA}"/>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3595676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6008B-8757-6E16-D0D8-E30F666837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F7DC97-B81D-07F0-DF0D-D65FC075A32B}"/>
              </a:ext>
            </a:extLst>
          </p:cNvPr>
          <p:cNvSpPr>
            <a:spLocks noGrp="1"/>
          </p:cNvSpPr>
          <p:nvPr>
            <p:ph type="title"/>
          </p:nvPr>
        </p:nvSpPr>
        <p:spPr/>
        <p:txBody>
          <a:bodyPr>
            <a:normAutofit/>
          </a:bodyPr>
          <a:lstStyle/>
          <a:p>
            <a:r>
              <a:rPr lang="en-US" altLang="en-US" dirty="0"/>
              <a:t>Providing Language Assistance</a:t>
            </a:r>
            <a:endParaRPr lang="en-US" dirty="0"/>
          </a:p>
        </p:txBody>
      </p:sp>
      <p:sp>
        <p:nvSpPr>
          <p:cNvPr id="7" name="Content Placeholder 6">
            <a:extLst>
              <a:ext uri="{FF2B5EF4-FFF2-40B4-BE49-F238E27FC236}">
                <a16:creationId xmlns:a16="http://schemas.microsoft.com/office/drawing/2014/main" id="{EB6BCD65-6DB8-F4E6-5C63-758A6675371D}"/>
              </a:ext>
            </a:extLst>
          </p:cNvPr>
          <p:cNvSpPr>
            <a:spLocks noGrp="1"/>
          </p:cNvSpPr>
          <p:nvPr>
            <p:ph sz="half" idx="1"/>
          </p:nvPr>
        </p:nvSpPr>
        <p:spPr>
          <a:xfrm>
            <a:off x="838198" y="1259253"/>
            <a:ext cx="5657851" cy="4685122"/>
          </a:xfrm>
        </p:spPr>
        <p:txBody>
          <a:bodyPr>
            <a:noAutofit/>
          </a:bodyPr>
          <a:lstStyle/>
          <a:p>
            <a:r>
              <a:rPr lang="en-US" dirty="0"/>
              <a:t>Foreign language teachers and community organizations may have resources to help with translations (written and verbal)</a:t>
            </a:r>
          </a:p>
          <a:p>
            <a:endParaRPr lang="en-US" dirty="0"/>
          </a:p>
        </p:txBody>
      </p:sp>
      <p:sp>
        <p:nvSpPr>
          <p:cNvPr id="9" name="Content Placeholder 8">
            <a:extLst>
              <a:ext uri="{FF2B5EF4-FFF2-40B4-BE49-F238E27FC236}">
                <a16:creationId xmlns:a16="http://schemas.microsoft.com/office/drawing/2014/main" id="{FD784810-1F09-73D1-6834-E90669175FB4}"/>
              </a:ext>
            </a:extLst>
          </p:cNvPr>
          <p:cNvSpPr>
            <a:spLocks noGrp="1"/>
          </p:cNvSpPr>
          <p:nvPr>
            <p:ph sz="half" idx="2"/>
          </p:nvPr>
        </p:nvSpPr>
        <p:spPr>
          <a:xfrm>
            <a:off x="6677025" y="1259253"/>
            <a:ext cx="5064703" cy="4685122"/>
          </a:xfrm>
        </p:spPr>
        <p:txBody>
          <a:bodyPr>
            <a:normAutofit/>
          </a:bodyPr>
          <a:lstStyle/>
          <a:p>
            <a:r>
              <a:rPr lang="en-US" dirty="0"/>
              <a:t>May use volunteers but make sure they are competent/ qualified, understand interpreter ethics, and maintain participant confidentiality</a:t>
            </a:r>
          </a:p>
          <a:p>
            <a:r>
              <a:rPr lang="en-US" dirty="0"/>
              <a:t>Cannot use participants as interpreters</a:t>
            </a:r>
          </a:p>
          <a:p>
            <a:endParaRPr lang="en-US" dirty="0"/>
          </a:p>
        </p:txBody>
      </p:sp>
      <p:sp>
        <p:nvSpPr>
          <p:cNvPr id="3" name="Footer Placeholder 2">
            <a:extLst>
              <a:ext uri="{FF2B5EF4-FFF2-40B4-BE49-F238E27FC236}">
                <a16:creationId xmlns:a16="http://schemas.microsoft.com/office/drawing/2014/main" id="{5E0D7EE8-3B3C-3EB7-8DAE-238F5CCB849E}"/>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15178599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BB716-171D-79AA-6A58-2AB0CD3AAE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506DBA-6B52-6A0E-E9ED-58E3229246FD}"/>
              </a:ext>
            </a:extLst>
          </p:cNvPr>
          <p:cNvSpPr>
            <a:spLocks noGrp="1"/>
          </p:cNvSpPr>
          <p:nvPr>
            <p:ph type="title"/>
          </p:nvPr>
        </p:nvSpPr>
        <p:spPr/>
        <p:txBody>
          <a:bodyPr>
            <a:normAutofit/>
          </a:bodyPr>
          <a:lstStyle/>
          <a:p>
            <a:r>
              <a:rPr lang="en-US" altLang="en-US" dirty="0"/>
              <a:t>Providing Language Assistance, continued</a:t>
            </a:r>
            <a:endParaRPr lang="en-US" dirty="0"/>
          </a:p>
        </p:txBody>
      </p:sp>
      <p:sp>
        <p:nvSpPr>
          <p:cNvPr id="7" name="Content Placeholder 6">
            <a:extLst>
              <a:ext uri="{FF2B5EF4-FFF2-40B4-BE49-F238E27FC236}">
                <a16:creationId xmlns:a16="http://schemas.microsoft.com/office/drawing/2014/main" id="{2295B5F9-5679-E37A-8267-AAD439333183}"/>
              </a:ext>
            </a:extLst>
          </p:cNvPr>
          <p:cNvSpPr>
            <a:spLocks noGrp="1"/>
          </p:cNvSpPr>
          <p:nvPr>
            <p:ph sz="half" idx="1"/>
          </p:nvPr>
        </p:nvSpPr>
        <p:spPr/>
        <p:txBody>
          <a:bodyPr>
            <a:noAutofit/>
          </a:bodyPr>
          <a:lstStyle/>
          <a:p>
            <a:r>
              <a:rPr lang="en-US" dirty="0"/>
              <a:t>CACFP sponsors must </a:t>
            </a:r>
            <a:br>
              <a:rPr lang="en-US" dirty="0"/>
            </a:br>
            <a:r>
              <a:rPr lang="en-US" dirty="0"/>
              <a:t>identify their community’s predominant languages and provide documents or services to participants and their families in those languages</a:t>
            </a:r>
          </a:p>
          <a:p>
            <a:endParaRPr lang="en-US" dirty="0"/>
          </a:p>
        </p:txBody>
      </p:sp>
      <p:sp>
        <p:nvSpPr>
          <p:cNvPr id="9" name="Content Placeholder 8">
            <a:extLst>
              <a:ext uri="{FF2B5EF4-FFF2-40B4-BE49-F238E27FC236}">
                <a16:creationId xmlns:a16="http://schemas.microsoft.com/office/drawing/2014/main" id="{D411D9AF-9095-AC4C-CF6C-6DEF864362D9}"/>
              </a:ext>
            </a:extLst>
          </p:cNvPr>
          <p:cNvSpPr>
            <a:spLocks noGrp="1"/>
          </p:cNvSpPr>
          <p:nvPr>
            <p:ph sz="half" idx="2"/>
          </p:nvPr>
        </p:nvSpPr>
        <p:spPr/>
        <p:txBody>
          <a:bodyPr/>
          <a:lstStyle/>
          <a:p>
            <a:pPr marL="0" indent="0">
              <a:buNone/>
            </a:pPr>
            <a:r>
              <a:rPr lang="en-US" b="1" dirty="0">
                <a:solidFill>
                  <a:srgbClr val="FFE38B"/>
                </a:solidFill>
              </a:rPr>
              <a:t>Documents or Services</a:t>
            </a:r>
          </a:p>
          <a:p>
            <a:r>
              <a:rPr lang="en-US" dirty="0"/>
              <a:t>CACFP income eligibility applications</a:t>
            </a:r>
          </a:p>
          <a:p>
            <a:r>
              <a:rPr lang="en-US" dirty="0"/>
              <a:t>Parent letters</a:t>
            </a:r>
          </a:p>
          <a:p>
            <a:r>
              <a:rPr lang="en-US" dirty="0"/>
              <a:t>Interpretive services for </a:t>
            </a:r>
            <a:br>
              <a:rPr lang="en-US" dirty="0"/>
            </a:br>
            <a:r>
              <a:rPr lang="en-US" dirty="0"/>
              <a:t>parent questions</a:t>
            </a:r>
          </a:p>
          <a:p>
            <a:endParaRPr lang="en-US" dirty="0"/>
          </a:p>
        </p:txBody>
      </p:sp>
      <p:sp>
        <p:nvSpPr>
          <p:cNvPr id="3" name="Footer Placeholder 2">
            <a:extLst>
              <a:ext uri="{FF2B5EF4-FFF2-40B4-BE49-F238E27FC236}">
                <a16:creationId xmlns:a16="http://schemas.microsoft.com/office/drawing/2014/main" id="{D99C86E0-737E-E115-FF80-9C468EBCF1CE}"/>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231525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E4EB-323F-AAD3-1E58-862574EC7F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5B4DAA-D076-624A-5103-E774584280D2}"/>
              </a:ext>
            </a:extLst>
          </p:cNvPr>
          <p:cNvSpPr>
            <a:spLocks noGrp="1"/>
          </p:cNvSpPr>
          <p:nvPr>
            <p:ph type="title"/>
          </p:nvPr>
        </p:nvSpPr>
        <p:spPr/>
        <p:txBody>
          <a:bodyPr>
            <a:normAutofit/>
          </a:bodyPr>
          <a:lstStyle/>
          <a:p>
            <a:r>
              <a:rPr lang="en-US" altLang="en-US" dirty="0"/>
              <a:t>LEP Taglines</a:t>
            </a:r>
            <a:endParaRPr lang="en-US" dirty="0"/>
          </a:p>
        </p:txBody>
      </p:sp>
      <p:sp>
        <p:nvSpPr>
          <p:cNvPr id="7" name="Content Placeholder 6">
            <a:extLst>
              <a:ext uri="{FF2B5EF4-FFF2-40B4-BE49-F238E27FC236}">
                <a16:creationId xmlns:a16="http://schemas.microsoft.com/office/drawing/2014/main" id="{0A2F6930-A3CD-2B5F-AD41-CB68D23686E7}"/>
              </a:ext>
            </a:extLst>
          </p:cNvPr>
          <p:cNvSpPr>
            <a:spLocks noGrp="1"/>
          </p:cNvSpPr>
          <p:nvPr>
            <p:ph idx="1"/>
          </p:nvPr>
        </p:nvSpPr>
        <p:spPr/>
        <p:txBody>
          <a:bodyPr>
            <a:noAutofit/>
          </a:bodyPr>
          <a:lstStyle/>
          <a:p>
            <a:r>
              <a:rPr lang="en-US" dirty="0"/>
              <a:t>A phrase in different languages that guides a person to where they can obtain language assistance services</a:t>
            </a:r>
          </a:p>
          <a:p>
            <a:endParaRPr lang="en-US" dirty="0"/>
          </a:p>
          <a:p>
            <a:endParaRPr lang="en-US" dirty="0"/>
          </a:p>
        </p:txBody>
      </p:sp>
      <p:sp>
        <p:nvSpPr>
          <p:cNvPr id="3" name="Footer Placeholder 2">
            <a:extLst>
              <a:ext uri="{FF2B5EF4-FFF2-40B4-BE49-F238E27FC236}">
                <a16:creationId xmlns:a16="http://schemas.microsoft.com/office/drawing/2014/main" id="{E3B278CC-8AD0-9FF7-BF1F-C2903C1BD7F0}"/>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9097344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B6B2E-CF09-B51B-DD9B-1F593EA7A1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5FCED1-46EF-7B4C-C77F-4E877FF9E3F1}"/>
              </a:ext>
            </a:extLst>
          </p:cNvPr>
          <p:cNvSpPr>
            <a:spLocks noGrp="1"/>
          </p:cNvSpPr>
          <p:nvPr>
            <p:ph type="title"/>
          </p:nvPr>
        </p:nvSpPr>
        <p:spPr/>
        <p:txBody>
          <a:bodyPr>
            <a:normAutofit/>
          </a:bodyPr>
          <a:lstStyle/>
          <a:p>
            <a:r>
              <a:rPr lang="en-US" dirty="0"/>
              <a:t>Top Six Languages Spoken in Connecticut Schools</a:t>
            </a:r>
          </a:p>
        </p:txBody>
      </p:sp>
      <p:sp>
        <p:nvSpPr>
          <p:cNvPr id="7" name="Content Placeholder 6">
            <a:extLst>
              <a:ext uri="{FF2B5EF4-FFF2-40B4-BE49-F238E27FC236}">
                <a16:creationId xmlns:a16="http://schemas.microsoft.com/office/drawing/2014/main" id="{939B0476-7D4B-4C7D-C3B5-39B278CA7AF8}"/>
              </a:ext>
            </a:extLst>
          </p:cNvPr>
          <p:cNvSpPr>
            <a:spLocks noGrp="1"/>
          </p:cNvSpPr>
          <p:nvPr>
            <p:ph idx="1"/>
          </p:nvPr>
        </p:nvSpPr>
        <p:spPr>
          <a:xfrm>
            <a:off x="838200" y="1348033"/>
            <a:ext cx="10852355" cy="4828930"/>
          </a:xfrm>
        </p:spPr>
        <p:txBody>
          <a:bodyPr>
            <a:noAutofit/>
          </a:bodyPr>
          <a:lstStyle/>
          <a:p>
            <a:pPr marL="457200" indent="-457200">
              <a:spcBef>
                <a:spcPts val="600"/>
              </a:spcBef>
            </a:pPr>
            <a:r>
              <a:rPr lang="en-US" sz="3600" dirty="0"/>
              <a:t>Spanish </a:t>
            </a:r>
          </a:p>
          <a:p>
            <a:pPr marL="457200" indent="-457200">
              <a:spcBef>
                <a:spcPts val="600"/>
              </a:spcBef>
            </a:pPr>
            <a:r>
              <a:rPr lang="en-US" sz="3600" dirty="0"/>
              <a:t>Portuguese</a:t>
            </a:r>
          </a:p>
          <a:p>
            <a:pPr marL="457200" indent="-457200">
              <a:spcBef>
                <a:spcPts val="600"/>
              </a:spcBef>
            </a:pPr>
            <a:r>
              <a:rPr lang="en-US" sz="3600" dirty="0"/>
              <a:t>Arabic</a:t>
            </a:r>
          </a:p>
          <a:p>
            <a:pPr marL="457200" indent="-457200">
              <a:spcBef>
                <a:spcPts val="600"/>
              </a:spcBef>
            </a:pPr>
            <a:r>
              <a:rPr lang="en-US" sz="3600" dirty="0"/>
              <a:t>Chinese Mandarin</a:t>
            </a:r>
          </a:p>
          <a:p>
            <a:pPr marL="457200" indent="-457200">
              <a:spcBef>
                <a:spcPts val="600"/>
              </a:spcBef>
            </a:pPr>
            <a:r>
              <a:rPr lang="en-US" sz="3600" dirty="0"/>
              <a:t>Polish</a:t>
            </a:r>
          </a:p>
          <a:p>
            <a:pPr marL="457200" indent="-457200">
              <a:spcBef>
                <a:spcPts val="600"/>
              </a:spcBef>
            </a:pPr>
            <a:r>
              <a:rPr lang="en-US" sz="3600" dirty="0"/>
              <a:t>Haitian-Creole</a:t>
            </a:r>
          </a:p>
          <a:p>
            <a:pPr marL="0" indent="0">
              <a:spcBef>
                <a:spcPts val="600"/>
              </a:spcBef>
              <a:buNone/>
            </a:pPr>
            <a:endParaRPr lang="en-US" sz="2800" dirty="0"/>
          </a:p>
          <a:p>
            <a:pPr marL="0" indent="0">
              <a:spcBef>
                <a:spcPts val="600"/>
              </a:spcBef>
              <a:buNone/>
            </a:pPr>
            <a:r>
              <a:rPr lang="en-US" sz="2800" dirty="0"/>
              <a:t>October 2023 Public School Information System (PSIS) Data Collection</a:t>
            </a:r>
          </a:p>
          <a:p>
            <a:pPr marL="457200" indent="-457200">
              <a:spcBef>
                <a:spcPts val="600"/>
              </a:spcBef>
              <a:buFont typeface="+mj-lt"/>
              <a:buAutoNum type="arabicPeriod"/>
            </a:pPr>
            <a:endParaRPr lang="en-US" dirty="0"/>
          </a:p>
          <a:p>
            <a:endParaRPr lang="en-US" dirty="0"/>
          </a:p>
        </p:txBody>
      </p:sp>
      <p:sp>
        <p:nvSpPr>
          <p:cNvPr id="3" name="Footer Placeholder 2">
            <a:extLst>
              <a:ext uri="{FF2B5EF4-FFF2-40B4-BE49-F238E27FC236}">
                <a16:creationId xmlns:a16="http://schemas.microsoft.com/office/drawing/2014/main" id="{8C5B061E-DCB4-5292-54B6-BB7E0A3C8362}"/>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86493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D2B1-6B8C-90A1-66C0-36EC3392BBF5}"/>
              </a:ext>
            </a:extLst>
          </p:cNvPr>
          <p:cNvSpPr>
            <a:spLocks noGrp="1"/>
          </p:cNvSpPr>
          <p:nvPr>
            <p:ph type="title"/>
          </p:nvPr>
        </p:nvSpPr>
        <p:spPr/>
        <p:txBody>
          <a:bodyPr/>
          <a:lstStyle/>
          <a:p>
            <a:r>
              <a:rPr lang="en-US" dirty="0"/>
              <a:t>Taglines and Providing Meaningful Access to the Child Nutrition Programs</a:t>
            </a:r>
          </a:p>
        </p:txBody>
      </p:sp>
      <p:sp>
        <p:nvSpPr>
          <p:cNvPr id="3" name="Content Placeholder 10">
            <a:extLst>
              <a:ext uri="{FF2B5EF4-FFF2-40B4-BE49-F238E27FC236}">
                <a16:creationId xmlns:a16="http://schemas.microsoft.com/office/drawing/2014/main" id="{465094A9-BD17-2D8A-05C3-3E699E4EE330}"/>
              </a:ext>
            </a:extLst>
          </p:cNvPr>
          <p:cNvSpPr txBox="1">
            <a:spLocks/>
          </p:cNvSpPr>
          <p:nvPr/>
        </p:nvSpPr>
        <p:spPr>
          <a:xfrm>
            <a:off x="1302935" y="3505201"/>
            <a:ext cx="3373839" cy="742950"/>
          </a:xfrm>
          <a:prstGeom prst="rect">
            <a:avLst/>
          </a:prstGeom>
        </p:spPr>
        <p:txBody>
          <a:bodyPr vert="horz" lIns="91440" tIns="45720" rIns="91440" bIns="45720" rtlCol="0">
            <a:no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3200" b="1"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800" b="1"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1"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Sample taglines</a:t>
            </a:r>
            <a:endParaRPr lang="en-US" dirty="0"/>
          </a:p>
        </p:txBody>
      </p:sp>
      <p:pic>
        <p:nvPicPr>
          <p:cNvPr id="14" name="Picture 13">
            <a:extLst>
              <a:ext uri="{FF2B5EF4-FFF2-40B4-BE49-F238E27FC236}">
                <a16:creationId xmlns:a16="http://schemas.microsoft.com/office/drawing/2014/main" id="{5F93E8FE-71B0-E554-575C-192F7BA2CAC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618" y="1348033"/>
            <a:ext cx="3334183" cy="4314825"/>
          </a:xfrm>
          <a:prstGeom prst="rect">
            <a:avLst/>
          </a:prstGeom>
        </p:spPr>
      </p:pic>
      <p:sp>
        <p:nvSpPr>
          <p:cNvPr id="6" name="TextBox 5">
            <a:hlinkClick r:id="rId3"/>
            <a:extLst>
              <a:ext uri="{FF2B5EF4-FFF2-40B4-BE49-F238E27FC236}">
                <a16:creationId xmlns:a16="http://schemas.microsoft.com/office/drawing/2014/main" id="{58F67025-AF09-2CEB-BA36-C1EB176A5C68}"/>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https://portal.ct.gov/-/media/sde/nutrition/nslp/forms/freered/taglines_providing_meaningful_access_cnps.pdf</a:t>
            </a:r>
            <a:endParaRPr lang="en-US" altLang="en-US" b="1" dirty="0">
              <a:solidFill>
                <a:prstClr val="black"/>
              </a:solidFill>
              <a:latin typeface="Calibri" pitchFamily="34" charset="0"/>
            </a:endParaRPr>
          </a:p>
        </p:txBody>
      </p:sp>
      <p:sp>
        <p:nvSpPr>
          <p:cNvPr id="5" name="Footer Placeholder 4">
            <a:extLst>
              <a:ext uri="{FF2B5EF4-FFF2-40B4-BE49-F238E27FC236}">
                <a16:creationId xmlns:a16="http://schemas.microsoft.com/office/drawing/2014/main" id="{06FC0EBA-385E-CF3F-7B11-CFA554C3B9C0}"/>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792708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D0E6-7DDF-785C-498F-AEB775F147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F618C0-5138-78EB-48E2-00612BEC02E4}"/>
              </a:ext>
            </a:extLst>
          </p:cNvPr>
          <p:cNvSpPr>
            <a:spLocks noGrp="1"/>
          </p:cNvSpPr>
          <p:nvPr>
            <p:ph type="title"/>
          </p:nvPr>
        </p:nvSpPr>
        <p:spPr/>
        <p:txBody>
          <a:bodyPr/>
          <a:lstStyle/>
          <a:p>
            <a:r>
              <a:rPr lang="en-US" dirty="0"/>
              <a:t>Civil Rights Program Requirements, continued</a:t>
            </a:r>
          </a:p>
        </p:txBody>
      </p:sp>
      <p:sp>
        <p:nvSpPr>
          <p:cNvPr id="5" name="Content Placeholder 4">
            <a:extLst>
              <a:ext uri="{FF2B5EF4-FFF2-40B4-BE49-F238E27FC236}">
                <a16:creationId xmlns:a16="http://schemas.microsoft.com/office/drawing/2014/main" id="{DB980AE3-404B-0958-CFD8-C5BA805CB54B}"/>
              </a:ext>
            </a:extLst>
          </p:cNvPr>
          <p:cNvSpPr>
            <a:spLocks noGrp="1"/>
          </p:cNvSpPr>
          <p:nvPr>
            <p:ph sz="half" idx="1"/>
          </p:nvPr>
        </p:nvSpPr>
        <p:spPr/>
        <p:txBody>
          <a:bodyPr>
            <a:normAutofit/>
          </a:bodyPr>
          <a:lstStyle/>
          <a:p>
            <a:r>
              <a:rPr lang="en-US" dirty="0"/>
              <a:t>USDA LEP Policy Guidance </a:t>
            </a:r>
            <a:br>
              <a:rPr lang="en-US" dirty="0"/>
            </a:br>
            <a:r>
              <a:rPr lang="en-US" dirty="0"/>
              <a:t>(79 Federal Register No. 229. Friday, November 28, 2014)</a:t>
            </a:r>
          </a:p>
          <a:p>
            <a:r>
              <a:rPr lang="en-US" dirty="0"/>
              <a:t>7 CFR Part 16: “Equal Opportunity for Religious Organizations”</a:t>
            </a:r>
          </a:p>
          <a:p>
            <a:endParaRPr lang="en-US" dirty="0"/>
          </a:p>
        </p:txBody>
      </p:sp>
      <p:sp>
        <p:nvSpPr>
          <p:cNvPr id="6" name="Content Placeholder 5">
            <a:extLst>
              <a:ext uri="{FF2B5EF4-FFF2-40B4-BE49-F238E27FC236}">
                <a16:creationId xmlns:a16="http://schemas.microsoft.com/office/drawing/2014/main" id="{CDDDEBB2-5FDA-F7C5-3B0C-CAAFCFDD353E}"/>
              </a:ext>
            </a:extLst>
          </p:cNvPr>
          <p:cNvSpPr>
            <a:spLocks noGrp="1"/>
          </p:cNvSpPr>
          <p:nvPr>
            <p:ph sz="half" idx="2"/>
          </p:nvPr>
        </p:nvSpPr>
        <p:spPr/>
        <p:txBody>
          <a:bodyPr/>
          <a:lstStyle/>
          <a:p>
            <a:r>
              <a:rPr lang="en-US" dirty="0"/>
              <a:t>USDA Regulation 4330-2: Prohibits discrimination in programs and activities receiving Federal financial assistance from USDA</a:t>
            </a:r>
          </a:p>
          <a:p>
            <a:r>
              <a:rPr lang="en-US" dirty="0"/>
              <a:t>Bostock v. Clayton County, 140 S. Ct. 1731, 590 U.S.___(2020)</a:t>
            </a:r>
          </a:p>
          <a:p>
            <a:endParaRPr lang="en-US" dirty="0"/>
          </a:p>
        </p:txBody>
      </p:sp>
      <p:sp>
        <p:nvSpPr>
          <p:cNvPr id="3" name="Footer Placeholder 2">
            <a:extLst>
              <a:ext uri="{FF2B5EF4-FFF2-40B4-BE49-F238E27FC236}">
                <a16:creationId xmlns:a16="http://schemas.microsoft.com/office/drawing/2014/main" id="{578C320C-3C33-AA67-784D-E24F2C772385}"/>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4036773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E474-A74E-8D16-03C7-652703DC3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A1801-871D-8E5A-53C9-717AB34F4BC5}"/>
              </a:ext>
            </a:extLst>
          </p:cNvPr>
          <p:cNvSpPr>
            <a:spLocks noGrp="1"/>
          </p:cNvSpPr>
          <p:nvPr>
            <p:ph type="title"/>
          </p:nvPr>
        </p:nvSpPr>
        <p:spPr/>
        <p:txBody>
          <a:bodyPr/>
          <a:lstStyle/>
          <a:p>
            <a:r>
              <a:rPr lang="en-US" altLang="en-US" dirty="0"/>
              <a:t>LEP Accessibility for Sponsor Websites</a:t>
            </a:r>
            <a:endParaRPr lang="en-US" dirty="0"/>
          </a:p>
        </p:txBody>
      </p:sp>
      <p:sp>
        <p:nvSpPr>
          <p:cNvPr id="11" name="Content Placeholder 10">
            <a:extLst>
              <a:ext uri="{FF2B5EF4-FFF2-40B4-BE49-F238E27FC236}">
                <a16:creationId xmlns:a16="http://schemas.microsoft.com/office/drawing/2014/main" id="{CAC0D874-ED28-3024-49B9-C479E09ED809}"/>
              </a:ext>
            </a:extLst>
          </p:cNvPr>
          <p:cNvSpPr>
            <a:spLocks noGrp="1"/>
          </p:cNvSpPr>
          <p:nvPr>
            <p:ph sz="half" idx="1"/>
          </p:nvPr>
        </p:nvSpPr>
        <p:spPr/>
        <p:txBody>
          <a:bodyPr/>
          <a:lstStyle/>
          <a:p>
            <a:r>
              <a:rPr lang="en-US" dirty="0"/>
              <a:t>Does the website have </a:t>
            </a:r>
            <a:br>
              <a:rPr lang="en-US" dirty="0"/>
            </a:br>
            <a:r>
              <a:rPr lang="en-US" dirty="0"/>
              <a:t>the ability to provide information in another language?</a:t>
            </a:r>
          </a:p>
          <a:p>
            <a:r>
              <a:rPr lang="en-US" dirty="0"/>
              <a:t>Would an LEP individual be able to find out how to access the webpage in another language?</a:t>
            </a:r>
          </a:p>
        </p:txBody>
      </p:sp>
      <p:sp>
        <p:nvSpPr>
          <p:cNvPr id="4" name="Content Placeholder 3">
            <a:extLst>
              <a:ext uri="{FF2B5EF4-FFF2-40B4-BE49-F238E27FC236}">
                <a16:creationId xmlns:a16="http://schemas.microsoft.com/office/drawing/2014/main" id="{BA8E90BC-3D44-E502-CF85-EAF203397CCF}"/>
              </a:ext>
            </a:extLst>
          </p:cNvPr>
          <p:cNvSpPr>
            <a:spLocks noGrp="1"/>
          </p:cNvSpPr>
          <p:nvPr>
            <p:ph sz="half" idx="2"/>
          </p:nvPr>
        </p:nvSpPr>
        <p:spPr/>
        <p:txBody>
          <a:bodyPr/>
          <a:lstStyle/>
          <a:p>
            <a:r>
              <a:rPr lang="en-US" dirty="0"/>
              <a:t>Work with your IT department to make the CACFP webpage more accessible to LEP persons</a:t>
            </a:r>
          </a:p>
          <a:p>
            <a:endParaRPr lang="en-US" dirty="0"/>
          </a:p>
        </p:txBody>
      </p:sp>
      <p:sp>
        <p:nvSpPr>
          <p:cNvPr id="5" name="Footer Placeholder 4">
            <a:extLst>
              <a:ext uri="{FF2B5EF4-FFF2-40B4-BE49-F238E27FC236}">
                <a16:creationId xmlns:a16="http://schemas.microsoft.com/office/drawing/2014/main" id="{CB676252-5F87-FA57-B349-C2E03B44EE6B}"/>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6980096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4463-E91D-D74A-65E1-CABA3EA97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E106F-A8CE-D1BD-1B85-3C215F69958D}"/>
              </a:ext>
            </a:extLst>
          </p:cNvPr>
          <p:cNvSpPr>
            <a:spLocks noGrp="1"/>
          </p:cNvSpPr>
          <p:nvPr>
            <p:ph type="title"/>
          </p:nvPr>
        </p:nvSpPr>
        <p:spPr/>
        <p:txBody>
          <a:bodyPr/>
          <a:lstStyle/>
          <a:p>
            <a:r>
              <a:rPr lang="en-US" altLang="en-US" dirty="0"/>
              <a:t>Website LEP Examples</a:t>
            </a:r>
            <a:endParaRPr lang="en-US" dirty="0"/>
          </a:p>
        </p:txBody>
      </p:sp>
      <p:sp>
        <p:nvSpPr>
          <p:cNvPr id="11" name="Content Placeholder 10">
            <a:extLst>
              <a:ext uri="{FF2B5EF4-FFF2-40B4-BE49-F238E27FC236}">
                <a16:creationId xmlns:a16="http://schemas.microsoft.com/office/drawing/2014/main" id="{3D61B722-8AB4-4C6C-45A9-38EFE01E637C}"/>
              </a:ext>
            </a:extLst>
          </p:cNvPr>
          <p:cNvSpPr>
            <a:spLocks noGrp="1"/>
          </p:cNvSpPr>
          <p:nvPr>
            <p:ph sz="half" idx="1"/>
          </p:nvPr>
        </p:nvSpPr>
        <p:spPr/>
        <p:txBody>
          <a:bodyPr/>
          <a:lstStyle/>
          <a:p>
            <a:r>
              <a:rPr lang="en-US" dirty="0"/>
              <a:t>If Spanish was your native language and you could not read English, which format would be the most helpful to indicate the website was available in other languages?</a:t>
            </a:r>
          </a:p>
        </p:txBody>
      </p:sp>
      <p:sp>
        <p:nvSpPr>
          <p:cNvPr id="4" name="Content Placeholder 3">
            <a:extLst>
              <a:ext uri="{FF2B5EF4-FFF2-40B4-BE49-F238E27FC236}">
                <a16:creationId xmlns:a16="http://schemas.microsoft.com/office/drawing/2014/main" id="{B3D48498-7679-CD2D-9AFE-310C8E191A4A}"/>
              </a:ext>
            </a:extLst>
          </p:cNvPr>
          <p:cNvSpPr>
            <a:spLocks noGrp="1"/>
          </p:cNvSpPr>
          <p:nvPr>
            <p:ph sz="half" idx="2"/>
          </p:nvPr>
        </p:nvSpPr>
        <p:spPr>
          <a:xfrm>
            <a:off x="6351313" y="1348033"/>
            <a:ext cx="5029200" cy="890342"/>
          </a:xfrm>
        </p:spPr>
        <p:txBody>
          <a:bodyPr/>
          <a:lstStyle/>
          <a:p>
            <a:pPr marL="0" indent="0">
              <a:buNone/>
            </a:pPr>
            <a:r>
              <a:rPr lang="en-US" b="1" dirty="0">
                <a:solidFill>
                  <a:srgbClr val="FFE38B"/>
                </a:solidFill>
              </a:rPr>
              <a:t>Example 1</a:t>
            </a:r>
          </a:p>
          <a:p>
            <a:endParaRPr lang="en-US" dirty="0"/>
          </a:p>
          <a:p>
            <a:pPr marL="0" indent="0">
              <a:buNone/>
            </a:pPr>
            <a:endParaRPr lang="en-US" dirty="0"/>
          </a:p>
        </p:txBody>
      </p:sp>
      <p:pic>
        <p:nvPicPr>
          <p:cNvPr id="3" name="Picture 1" descr="Sample webpage to select language (in English)">
            <a:extLst>
              <a:ext uri="{FF2B5EF4-FFF2-40B4-BE49-F238E27FC236}">
                <a16:creationId xmlns:a16="http://schemas.microsoft.com/office/drawing/2014/main" id="{69CBCC96-B7DA-E010-351E-84D626F13F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1024" y="1965325"/>
            <a:ext cx="4560888" cy="146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51668D66-F13A-9D1E-0CCF-788FE64CFAFC}"/>
              </a:ext>
            </a:extLst>
          </p:cNvPr>
          <p:cNvSpPr txBox="1">
            <a:spLocks/>
          </p:cNvSpPr>
          <p:nvPr/>
        </p:nvSpPr>
        <p:spPr>
          <a:xfrm>
            <a:off x="6351313" y="3745687"/>
            <a:ext cx="5029200" cy="890342"/>
          </a:xfrm>
          <a:prstGeom prst="rect">
            <a:avLst/>
          </a:prstGeom>
        </p:spPr>
        <p:txBody>
          <a:bodyPr vert="horz" lIns="91440" tIns="45720" rIns="91440" bIns="45720" rtlCol="0">
            <a:norm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28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solidFill>
                  <a:srgbClr val="FFE38B"/>
                </a:solidFill>
              </a:rPr>
              <a:t>Example 2</a:t>
            </a:r>
          </a:p>
          <a:p>
            <a:endParaRPr lang="en-US" dirty="0"/>
          </a:p>
          <a:p>
            <a:pPr marL="0" indent="0">
              <a:buFont typeface="Wingdings" panose="05000000000000000000" pitchFamily="2" charset="2"/>
              <a:buNone/>
            </a:pPr>
            <a:endParaRPr lang="en-US" dirty="0"/>
          </a:p>
        </p:txBody>
      </p:sp>
      <p:pic>
        <p:nvPicPr>
          <p:cNvPr id="6" name="Picture 2" descr="Sample webpage to select language (in different languages)">
            <a:extLst>
              <a:ext uri="{FF2B5EF4-FFF2-40B4-BE49-F238E27FC236}">
                <a16:creationId xmlns:a16="http://schemas.microsoft.com/office/drawing/2014/main" id="{7BF6CEB6-3D92-0D41-2F8F-DA86544FA1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5325" y="4304976"/>
            <a:ext cx="4560887"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AF46AC7-36F3-43EB-C3DF-749E74543BC9}"/>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0368014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04A80-91BA-44BD-66B3-98C3CC583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D1A60-A389-19A9-93BF-E190C0F959A3}"/>
              </a:ext>
            </a:extLst>
          </p:cNvPr>
          <p:cNvSpPr>
            <a:spLocks noGrp="1"/>
          </p:cNvSpPr>
          <p:nvPr>
            <p:ph type="title"/>
          </p:nvPr>
        </p:nvSpPr>
        <p:spPr/>
        <p:txBody>
          <a:bodyPr/>
          <a:lstStyle/>
          <a:p>
            <a:r>
              <a:rPr lang="en-US" altLang="en-US" dirty="0"/>
              <a:t>Website LEP Examples</a:t>
            </a:r>
            <a:endParaRPr lang="en-US" dirty="0"/>
          </a:p>
        </p:txBody>
      </p:sp>
      <p:sp>
        <p:nvSpPr>
          <p:cNvPr id="11" name="Content Placeholder 10">
            <a:extLst>
              <a:ext uri="{FF2B5EF4-FFF2-40B4-BE49-F238E27FC236}">
                <a16:creationId xmlns:a16="http://schemas.microsoft.com/office/drawing/2014/main" id="{3F2EF408-62AE-CAE3-D949-DED86E59CE91}"/>
              </a:ext>
            </a:extLst>
          </p:cNvPr>
          <p:cNvSpPr>
            <a:spLocks noGrp="1"/>
          </p:cNvSpPr>
          <p:nvPr>
            <p:ph sz="half" idx="1"/>
          </p:nvPr>
        </p:nvSpPr>
        <p:spPr/>
        <p:txBody>
          <a:bodyPr/>
          <a:lstStyle/>
          <a:p>
            <a:r>
              <a:rPr lang="en-US" dirty="0"/>
              <a:t>If Spanish was your native language and you could not read English, which format would be the most helpful to indicate the website was available in other languages?</a:t>
            </a:r>
          </a:p>
        </p:txBody>
      </p:sp>
      <p:sp>
        <p:nvSpPr>
          <p:cNvPr id="4" name="Content Placeholder 3">
            <a:extLst>
              <a:ext uri="{FF2B5EF4-FFF2-40B4-BE49-F238E27FC236}">
                <a16:creationId xmlns:a16="http://schemas.microsoft.com/office/drawing/2014/main" id="{7ABEB965-FD65-CD98-243D-81DCE58BF120}"/>
              </a:ext>
            </a:extLst>
          </p:cNvPr>
          <p:cNvSpPr>
            <a:spLocks noGrp="1"/>
          </p:cNvSpPr>
          <p:nvPr>
            <p:ph sz="half" idx="2"/>
          </p:nvPr>
        </p:nvSpPr>
        <p:spPr>
          <a:xfrm>
            <a:off x="6351313" y="1348033"/>
            <a:ext cx="5029200" cy="890342"/>
          </a:xfrm>
        </p:spPr>
        <p:txBody>
          <a:bodyPr/>
          <a:lstStyle/>
          <a:p>
            <a:pPr marL="0" indent="0">
              <a:buNone/>
            </a:pPr>
            <a:r>
              <a:rPr lang="en-US" b="1" dirty="0">
                <a:solidFill>
                  <a:srgbClr val="FFE38B"/>
                </a:solidFill>
              </a:rPr>
              <a:t>Example 1</a:t>
            </a:r>
          </a:p>
          <a:p>
            <a:endParaRPr lang="en-US" dirty="0"/>
          </a:p>
          <a:p>
            <a:pPr marL="0" indent="0">
              <a:buNone/>
            </a:pPr>
            <a:endParaRPr lang="en-US" dirty="0"/>
          </a:p>
        </p:txBody>
      </p:sp>
      <p:pic>
        <p:nvPicPr>
          <p:cNvPr id="3" name="Picture 1" descr="Sample webpage to select language (in English)">
            <a:extLst>
              <a:ext uri="{FF2B5EF4-FFF2-40B4-BE49-F238E27FC236}">
                <a16:creationId xmlns:a16="http://schemas.microsoft.com/office/drawing/2014/main" id="{58CA1744-DC9D-717F-6C45-176EAC65BB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1024" y="1965325"/>
            <a:ext cx="4560888" cy="146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1E69F6C5-3A98-ACA9-425F-6097BE2D3271}"/>
              </a:ext>
            </a:extLst>
          </p:cNvPr>
          <p:cNvSpPr>
            <a:spLocks noGrp="1"/>
          </p:cNvSpPr>
          <p:nvPr>
            <p:ph type="ftr" sz="quarter" idx="11"/>
          </p:nvPr>
        </p:nvSpPr>
        <p:spPr/>
        <p:txBody>
          <a:bodyPr/>
          <a:lstStyle/>
          <a:p>
            <a:r>
              <a:rPr lang="en-US"/>
              <a:t>Connecticut State Department of Education • Revised May 2026</a:t>
            </a:r>
          </a:p>
        </p:txBody>
      </p:sp>
      <p:sp>
        <p:nvSpPr>
          <p:cNvPr id="7" name="TextBox 6">
            <a:extLst>
              <a:ext uri="{FF2B5EF4-FFF2-40B4-BE49-F238E27FC236}">
                <a16:creationId xmlns:a16="http://schemas.microsoft.com/office/drawing/2014/main" id="{5D7CE276-9EC3-4FD5-ED0F-3737F82331E1}"/>
              </a:ext>
            </a:extLst>
          </p:cNvPr>
          <p:cNvSpPr txBox="1"/>
          <p:nvPr/>
        </p:nvSpPr>
        <p:spPr>
          <a:xfrm>
            <a:off x="1526213" y="5035882"/>
            <a:ext cx="9139575" cy="1055608"/>
          </a:xfrm>
          <a:prstGeom prst="roundRect">
            <a:avLst/>
          </a:prstGeom>
          <a:solidFill>
            <a:srgbClr val="215F9A"/>
          </a:solidFill>
        </p:spPr>
        <p:txBody>
          <a:bodyPr wrap="square">
            <a:spAutoFit/>
          </a:body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Work with website designer to see if website has capability to offer language assistance in this way</a:t>
            </a:r>
          </a:p>
        </p:txBody>
      </p:sp>
      <p:sp>
        <p:nvSpPr>
          <p:cNvPr id="9" name="TextBox 8">
            <a:extLst>
              <a:ext uri="{FF2B5EF4-FFF2-40B4-BE49-F238E27FC236}">
                <a16:creationId xmlns:a16="http://schemas.microsoft.com/office/drawing/2014/main" id="{D5CC9C0E-2178-366F-8C91-B13A29D982E3}"/>
              </a:ext>
            </a:extLst>
          </p:cNvPr>
          <p:cNvSpPr txBox="1"/>
          <p:nvPr/>
        </p:nvSpPr>
        <p:spPr>
          <a:xfrm>
            <a:off x="6810375" y="3595344"/>
            <a:ext cx="4781550" cy="954107"/>
          </a:xfrm>
          <a:prstGeom prst="rect">
            <a:avLst/>
          </a:prstGeom>
          <a:noFill/>
        </p:spPr>
        <p:txBody>
          <a:bodyPr wrap="square">
            <a:spAutoFit/>
          </a:body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Shows language options recognizable to LEP individual </a:t>
            </a:r>
          </a:p>
        </p:txBody>
      </p:sp>
    </p:spTree>
    <p:extLst>
      <p:ext uri="{BB962C8B-B14F-4D97-AF65-F5344CB8AC3E}">
        <p14:creationId xmlns:p14="http://schemas.microsoft.com/office/powerpoint/2010/main" val="5088324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E7DC-CA3C-8F71-2BBD-5257A30F0A9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292E302-B375-CD93-4ACE-AD5CD9C7F1A6}"/>
              </a:ext>
            </a:extLst>
          </p:cNvPr>
          <p:cNvSpPr>
            <a:spLocks noGrp="1"/>
          </p:cNvSpPr>
          <p:nvPr>
            <p:ph type="title"/>
          </p:nvPr>
        </p:nvSpPr>
        <p:spPr>
          <a:xfrm>
            <a:off x="838201" y="1331651"/>
            <a:ext cx="5095642" cy="1155910"/>
          </a:xfrm>
        </p:spPr>
        <p:txBody>
          <a:bodyPr/>
          <a:lstStyle/>
          <a:p>
            <a:r>
              <a:rPr lang="en-US" altLang="en-US" sz="3200" dirty="0"/>
              <a:t>English Learner/Multilingual Learner (EL/ML) </a:t>
            </a:r>
            <a:endParaRPr lang="en-US" dirty="0"/>
          </a:p>
        </p:txBody>
      </p:sp>
      <p:sp>
        <p:nvSpPr>
          <p:cNvPr id="7" name="Content Placeholder 10">
            <a:extLst>
              <a:ext uri="{FF2B5EF4-FFF2-40B4-BE49-F238E27FC236}">
                <a16:creationId xmlns:a16="http://schemas.microsoft.com/office/drawing/2014/main" id="{D159E400-4FFA-9535-DC85-956AC27959FA}"/>
              </a:ext>
            </a:extLst>
          </p:cNvPr>
          <p:cNvSpPr txBox="1">
            <a:spLocks/>
          </p:cNvSpPr>
          <p:nvPr/>
        </p:nvSpPr>
        <p:spPr>
          <a:xfrm>
            <a:off x="1199289" y="2617554"/>
            <a:ext cx="4456113" cy="3024086"/>
          </a:xfrm>
          <a:prstGeom prst="rect">
            <a:avLst/>
          </a:prstGeom>
        </p:spPr>
        <p:txBody>
          <a:bodyPr vert="horz" lIns="91440" tIns="45720" rIns="91440" bIns="45720" rtlCol="0">
            <a:norm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32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8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2400" b="1" dirty="0"/>
              <a:t>English Learners and Bilingual Education Statues</a:t>
            </a:r>
          </a:p>
          <a:p>
            <a:pPr>
              <a:spcBef>
                <a:spcPts val="1200"/>
              </a:spcBef>
            </a:pPr>
            <a:r>
              <a:rPr lang="en-US" sz="2400" b="1" dirty="0"/>
              <a:t>Connecticut English Language Proficiency (CELP) Standards</a:t>
            </a:r>
          </a:p>
          <a:p>
            <a:pPr>
              <a:spcBef>
                <a:spcPts val="1200"/>
              </a:spcBef>
            </a:pPr>
            <a:r>
              <a:rPr lang="en-US" sz="2400" b="1" dirty="0"/>
              <a:t>English Learners Data Bulletin</a:t>
            </a:r>
          </a:p>
          <a:p>
            <a:endParaRPr lang="en-US" dirty="0"/>
          </a:p>
        </p:txBody>
      </p:sp>
      <p:pic>
        <p:nvPicPr>
          <p:cNvPr id="9" name="Picture 8" descr="Screenshot of CSDE's English Learner/Multilingual Learner (EL/ML) Website">
            <a:extLst>
              <a:ext uri="{FF2B5EF4-FFF2-40B4-BE49-F238E27FC236}">
                <a16:creationId xmlns:a16="http://schemas.microsoft.com/office/drawing/2014/main" id="{3F086A77-FABC-96F5-0639-4C545311DD15}"/>
              </a:ext>
            </a:extLst>
          </p:cNvPr>
          <p:cNvPicPr>
            <a:picLocks noChangeAspect="1"/>
          </p:cNvPicPr>
          <p:nvPr/>
        </p:nvPicPr>
        <p:blipFill>
          <a:blip r:embed="rId2"/>
          <a:stretch>
            <a:fillRect/>
          </a:stretch>
        </p:blipFill>
        <p:spPr>
          <a:xfrm>
            <a:off x="6610350" y="1481383"/>
            <a:ext cx="5095642" cy="4074569"/>
          </a:xfrm>
          <a:prstGeom prst="rect">
            <a:avLst/>
          </a:prstGeom>
        </p:spPr>
      </p:pic>
      <p:sp>
        <p:nvSpPr>
          <p:cNvPr id="3" name="TextBox 2">
            <a:hlinkClick r:id="rId3"/>
            <a:extLst>
              <a:ext uri="{FF2B5EF4-FFF2-40B4-BE49-F238E27FC236}">
                <a16:creationId xmlns:a16="http://schemas.microsoft.com/office/drawing/2014/main" id="{CE7E6479-3379-7AFA-D844-601ECCBB894C}"/>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https://portal.ct.gov/sde/english-learners/english-learner-multilingual-learner</a:t>
            </a:r>
            <a:endParaRPr lang="en-US" altLang="en-US" b="1" dirty="0">
              <a:solidFill>
                <a:prstClr val="black"/>
              </a:solidFill>
              <a:latin typeface="Calibri" pitchFamily="34" charset="0"/>
            </a:endParaRPr>
          </a:p>
        </p:txBody>
      </p:sp>
      <p:sp>
        <p:nvSpPr>
          <p:cNvPr id="5" name="Footer Placeholder 4">
            <a:extLst>
              <a:ext uri="{FF2B5EF4-FFF2-40B4-BE49-F238E27FC236}">
                <a16:creationId xmlns:a16="http://schemas.microsoft.com/office/drawing/2014/main" id="{53C708DB-536D-54BF-AE6F-68F7CECDD2C4}"/>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7441180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C629C1-8153-191D-E62A-70CABBB0BDDF}"/>
              </a:ext>
            </a:extLst>
          </p:cNvPr>
          <p:cNvSpPr>
            <a:spLocks noGrp="1"/>
          </p:cNvSpPr>
          <p:nvPr>
            <p:ph type="title"/>
          </p:nvPr>
        </p:nvSpPr>
        <p:spPr/>
        <p:txBody>
          <a:bodyPr/>
          <a:lstStyle/>
          <a:p>
            <a:r>
              <a:rPr lang="en-US" dirty="0"/>
              <a:t>Accommodations</a:t>
            </a:r>
          </a:p>
        </p:txBody>
      </p:sp>
      <p:sp>
        <p:nvSpPr>
          <p:cNvPr id="4" name="Footer Placeholder 3">
            <a:extLst>
              <a:ext uri="{FF2B5EF4-FFF2-40B4-BE49-F238E27FC236}">
                <a16:creationId xmlns:a16="http://schemas.microsoft.com/office/drawing/2014/main" id="{97B352FD-9CED-FA5D-116B-AF7323BA737A}"/>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2867303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A83C9-6784-72E1-FAE9-224293A610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2E89A4C-7AAD-3431-781C-126F358DF04C}"/>
              </a:ext>
            </a:extLst>
          </p:cNvPr>
          <p:cNvSpPr>
            <a:spLocks noGrp="1"/>
          </p:cNvSpPr>
          <p:nvPr>
            <p:ph type="title"/>
          </p:nvPr>
        </p:nvSpPr>
        <p:spPr/>
        <p:txBody>
          <a:bodyPr/>
          <a:lstStyle/>
          <a:p>
            <a:r>
              <a:rPr lang="en-US" altLang="en-US" dirty="0"/>
              <a:t>Laws Prohibit Disability Discrimination</a:t>
            </a:r>
            <a:endParaRPr lang="en-US" dirty="0"/>
          </a:p>
        </p:txBody>
      </p:sp>
      <p:sp>
        <p:nvSpPr>
          <p:cNvPr id="2" name="Content Placeholder 1">
            <a:extLst>
              <a:ext uri="{FF2B5EF4-FFF2-40B4-BE49-F238E27FC236}">
                <a16:creationId xmlns:a16="http://schemas.microsoft.com/office/drawing/2014/main" id="{89236E1B-7BA7-0846-7D21-A8D78AE5D626}"/>
              </a:ext>
            </a:extLst>
          </p:cNvPr>
          <p:cNvSpPr>
            <a:spLocks noGrp="1"/>
          </p:cNvSpPr>
          <p:nvPr>
            <p:ph sz="half" idx="1"/>
          </p:nvPr>
        </p:nvSpPr>
        <p:spPr/>
        <p:txBody>
          <a:bodyPr>
            <a:normAutofit/>
          </a:bodyPr>
          <a:lstStyle/>
          <a:p>
            <a:pPr>
              <a:spcBef>
                <a:spcPts val="600"/>
              </a:spcBef>
            </a:pPr>
            <a:r>
              <a:rPr lang="en-US" dirty="0"/>
              <a:t>Sections 504 and 508 of the Rehabilitation Act of 1973 and 7CFR Part 15b, prohibit discrimination based on disability in programs or activities receiving Federal financial assistance </a:t>
            </a:r>
          </a:p>
          <a:p>
            <a:endParaRPr lang="en-US" dirty="0"/>
          </a:p>
        </p:txBody>
      </p:sp>
      <p:sp>
        <p:nvSpPr>
          <p:cNvPr id="3" name="Content Placeholder 2">
            <a:extLst>
              <a:ext uri="{FF2B5EF4-FFF2-40B4-BE49-F238E27FC236}">
                <a16:creationId xmlns:a16="http://schemas.microsoft.com/office/drawing/2014/main" id="{85ADDB1C-3E4C-934B-BB02-2BDFAD6EBFCA}"/>
              </a:ext>
            </a:extLst>
          </p:cNvPr>
          <p:cNvSpPr>
            <a:spLocks noGrp="1"/>
          </p:cNvSpPr>
          <p:nvPr>
            <p:ph sz="half" idx="2"/>
          </p:nvPr>
        </p:nvSpPr>
        <p:spPr/>
        <p:txBody>
          <a:bodyPr/>
          <a:lstStyle/>
          <a:p>
            <a:r>
              <a:rPr lang="en-US" dirty="0"/>
              <a:t>The ADA, 28 CFR Part 35, Title II, Subtitle A, prohibits discrimination on the basis of disability in all services, programs and activities provided to the public by state and local government</a:t>
            </a:r>
          </a:p>
          <a:p>
            <a:endParaRPr lang="en-US" dirty="0"/>
          </a:p>
        </p:txBody>
      </p:sp>
      <p:sp>
        <p:nvSpPr>
          <p:cNvPr id="6" name="TextBox 5">
            <a:extLst>
              <a:ext uri="{FF2B5EF4-FFF2-40B4-BE49-F238E27FC236}">
                <a16:creationId xmlns:a16="http://schemas.microsoft.com/office/drawing/2014/main" id="{1A8F0C9C-3235-2BFD-A3EA-DD83ADA5A062}"/>
              </a:ext>
            </a:extLst>
          </p:cNvPr>
          <p:cNvSpPr txBox="1"/>
          <p:nvPr/>
        </p:nvSpPr>
        <p:spPr>
          <a:xfrm>
            <a:off x="1112520" y="5070943"/>
            <a:ext cx="9966960" cy="1055608"/>
          </a:xfrm>
          <a:prstGeom prst="roundRect">
            <a:avLst/>
          </a:prstGeom>
          <a:solidFill>
            <a:srgbClr val="215F9A"/>
          </a:solidFill>
        </p:spPr>
        <p:txBody>
          <a:bodyPr wrap="square">
            <a:spAutoFit/>
          </a:body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These civil rights laws protect persons with disabilities if they are potential applicants or participants in any FNS funded programs</a:t>
            </a:r>
          </a:p>
        </p:txBody>
      </p:sp>
      <p:sp>
        <p:nvSpPr>
          <p:cNvPr id="4" name="Footer Placeholder 3">
            <a:extLst>
              <a:ext uri="{FF2B5EF4-FFF2-40B4-BE49-F238E27FC236}">
                <a16:creationId xmlns:a16="http://schemas.microsoft.com/office/drawing/2014/main" id="{34816540-9B8F-0CD1-5520-3AED2750AB6F}"/>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549935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99B60-A143-2C2D-D47C-B711A1C36E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B3AFCB2-3706-2655-F248-76CDDC112DF5}"/>
              </a:ext>
            </a:extLst>
          </p:cNvPr>
          <p:cNvSpPr>
            <a:spLocks noGrp="1"/>
          </p:cNvSpPr>
          <p:nvPr>
            <p:ph type="title"/>
          </p:nvPr>
        </p:nvSpPr>
        <p:spPr/>
        <p:txBody>
          <a:bodyPr/>
          <a:lstStyle/>
          <a:p>
            <a:r>
              <a:rPr lang="en-US" sz="4000" dirty="0"/>
              <a:t>Person with a Disability</a:t>
            </a:r>
            <a:endParaRPr lang="en-US" dirty="0"/>
          </a:p>
        </p:txBody>
      </p:sp>
      <p:sp>
        <p:nvSpPr>
          <p:cNvPr id="4" name="Footer Placeholder 3">
            <a:extLst>
              <a:ext uri="{FF2B5EF4-FFF2-40B4-BE49-F238E27FC236}">
                <a16:creationId xmlns:a16="http://schemas.microsoft.com/office/drawing/2014/main" id="{D5EAB319-C19F-F8ED-9761-15306A307520}"/>
              </a:ext>
            </a:extLst>
          </p:cNvPr>
          <p:cNvSpPr>
            <a:spLocks noGrp="1"/>
          </p:cNvSpPr>
          <p:nvPr>
            <p:ph type="ftr" sz="quarter" idx="11"/>
          </p:nvPr>
        </p:nvSpPr>
        <p:spPr/>
        <p:txBody>
          <a:bodyPr/>
          <a:lstStyle/>
          <a:p>
            <a:r>
              <a:rPr lang="en-US"/>
              <a:t>Connecticut State Department of Education • Revised May 2026</a:t>
            </a:r>
          </a:p>
        </p:txBody>
      </p:sp>
      <p:sp>
        <p:nvSpPr>
          <p:cNvPr id="11" name="Content Placeholder 10">
            <a:extLst>
              <a:ext uri="{FF2B5EF4-FFF2-40B4-BE49-F238E27FC236}">
                <a16:creationId xmlns:a16="http://schemas.microsoft.com/office/drawing/2014/main" id="{1143735E-4121-FC4B-1F5A-0D61022ECE77}"/>
              </a:ext>
            </a:extLst>
          </p:cNvPr>
          <p:cNvSpPr>
            <a:spLocks noGrp="1"/>
          </p:cNvSpPr>
          <p:nvPr>
            <p:ph idx="1"/>
          </p:nvPr>
        </p:nvSpPr>
        <p:spPr/>
        <p:txBody>
          <a:bodyPr>
            <a:normAutofit/>
          </a:bodyPr>
          <a:lstStyle/>
          <a:p>
            <a:r>
              <a:rPr lang="en-US" dirty="0"/>
              <a:t>Has a physical or mental impairment which substantially limits one or more major life activity, has a record of such an impairment, or is regarded as having and impairment  </a:t>
            </a:r>
          </a:p>
          <a:p>
            <a:pPr marL="690563" lvl="1" indent="0">
              <a:spcBef>
                <a:spcPts val="1800"/>
              </a:spcBef>
              <a:buNone/>
            </a:pPr>
            <a:r>
              <a:rPr lang="en-US" sz="2000" dirty="0"/>
              <a:t>Source: Section 504 of the Rehabilitation Act of 1973 and the American with Disabilities Act (ADA) of 1900, and the ADA Amendments Act of 2008 (P.L. 110-325)</a:t>
            </a:r>
          </a:p>
          <a:p>
            <a:endParaRPr lang="en-US" dirty="0"/>
          </a:p>
        </p:txBody>
      </p:sp>
    </p:spTree>
    <p:extLst>
      <p:ext uri="{BB962C8B-B14F-4D97-AF65-F5344CB8AC3E}">
        <p14:creationId xmlns:p14="http://schemas.microsoft.com/office/powerpoint/2010/main" val="36707130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68C94-D235-FA34-0F76-8E07AD67456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28E56E-C96C-D18B-7E70-C731BC9638D3}"/>
              </a:ext>
            </a:extLst>
          </p:cNvPr>
          <p:cNvSpPr>
            <a:spLocks noGrp="1"/>
          </p:cNvSpPr>
          <p:nvPr>
            <p:ph type="title"/>
          </p:nvPr>
        </p:nvSpPr>
        <p:spPr/>
        <p:txBody>
          <a:bodyPr/>
          <a:lstStyle/>
          <a:p>
            <a:r>
              <a:rPr lang="en-US" altLang="en-US" dirty="0"/>
              <a:t>CACFP Sponsors Must Ensure Accessibility</a:t>
            </a:r>
            <a:endParaRPr lang="en-US" dirty="0"/>
          </a:p>
        </p:txBody>
      </p:sp>
      <p:sp>
        <p:nvSpPr>
          <p:cNvPr id="11" name="Content Placeholder 10">
            <a:extLst>
              <a:ext uri="{FF2B5EF4-FFF2-40B4-BE49-F238E27FC236}">
                <a16:creationId xmlns:a16="http://schemas.microsoft.com/office/drawing/2014/main" id="{AF0AD795-7EBD-D728-6209-B4020E0E5AC0}"/>
              </a:ext>
            </a:extLst>
          </p:cNvPr>
          <p:cNvSpPr>
            <a:spLocks noGrp="1"/>
          </p:cNvSpPr>
          <p:nvPr>
            <p:ph sz="half" idx="1"/>
          </p:nvPr>
        </p:nvSpPr>
        <p:spPr/>
        <p:txBody>
          <a:bodyPr>
            <a:noAutofit/>
          </a:bodyPr>
          <a:lstStyle/>
          <a:p>
            <a:r>
              <a:rPr lang="en-US" dirty="0"/>
              <a:t>Imperative that CACFP sponsor websites and online application systems are readily accessible to and useable by persons with visual impairments and other disabilities</a:t>
            </a:r>
          </a:p>
          <a:p>
            <a:r>
              <a:rPr lang="en-US" dirty="0"/>
              <a:t>Programs must ensure physical accessibility for buildings and facilities, particularly to persons in wheelchairs and with mobility disabilities</a:t>
            </a:r>
          </a:p>
        </p:txBody>
      </p:sp>
      <p:sp>
        <p:nvSpPr>
          <p:cNvPr id="2" name="Content Placeholder 1">
            <a:extLst>
              <a:ext uri="{FF2B5EF4-FFF2-40B4-BE49-F238E27FC236}">
                <a16:creationId xmlns:a16="http://schemas.microsoft.com/office/drawing/2014/main" id="{312E09C7-3B45-EFA8-4577-70D31146F5E9}"/>
              </a:ext>
            </a:extLst>
          </p:cNvPr>
          <p:cNvSpPr>
            <a:spLocks noGrp="1"/>
          </p:cNvSpPr>
          <p:nvPr>
            <p:ph sz="half" idx="2"/>
          </p:nvPr>
        </p:nvSpPr>
        <p:spPr/>
        <p:txBody>
          <a:bodyPr>
            <a:noAutofit/>
          </a:bodyPr>
          <a:lstStyle/>
          <a:p>
            <a:r>
              <a:rPr lang="en-US" dirty="0"/>
              <a:t>In some cases, different or special treatment may be necessary to ensure effective aids, benefits and services are reasonable</a:t>
            </a:r>
          </a:p>
          <a:p>
            <a:endParaRPr lang="en-US" dirty="0"/>
          </a:p>
        </p:txBody>
      </p:sp>
      <p:sp>
        <p:nvSpPr>
          <p:cNvPr id="4" name="Footer Placeholder 3">
            <a:extLst>
              <a:ext uri="{FF2B5EF4-FFF2-40B4-BE49-F238E27FC236}">
                <a16:creationId xmlns:a16="http://schemas.microsoft.com/office/drawing/2014/main" id="{84D6F6C0-40B8-5031-6A5F-ED3A186D379D}"/>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28547666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C7C4-8AE5-9033-55AC-517B2624A5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B4E3AA-FEE0-3936-23DE-7B8B3E682765}"/>
              </a:ext>
            </a:extLst>
          </p:cNvPr>
          <p:cNvSpPr>
            <a:spLocks noGrp="1"/>
          </p:cNvSpPr>
          <p:nvPr>
            <p:ph type="title"/>
          </p:nvPr>
        </p:nvSpPr>
        <p:spPr/>
        <p:txBody>
          <a:bodyPr/>
          <a:lstStyle/>
          <a:p>
            <a:r>
              <a:rPr lang="en-US" altLang="en-US" sz="4000" dirty="0"/>
              <a:t>Examples of Accommodations</a:t>
            </a:r>
            <a:endParaRPr lang="en-US" dirty="0"/>
          </a:p>
        </p:txBody>
      </p:sp>
      <p:sp>
        <p:nvSpPr>
          <p:cNvPr id="11" name="Content Placeholder 10">
            <a:extLst>
              <a:ext uri="{FF2B5EF4-FFF2-40B4-BE49-F238E27FC236}">
                <a16:creationId xmlns:a16="http://schemas.microsoft.com/office/drawing/2014/main" id="{B8CA730B-331B-9AE8-A9A9-E0BA280D6DAA}"/>
              </a:ext>
            </a:extLst>
          </p:cNvPr>
          <p:cNvSpPr>
            <a:spLocks noGrp="1"/>
          </p:cNvSpPr>
          <p:nvPr>
            <p:ph sz="half" idx="1"/>
          </p:nvPr>
        </p:nvSpPr>
        <p:spPr/>
        <p:txBody>
          <a:bodyPr>
            <a:normAutofit/>
          </a:bodyPr>
          <a:lstStyle/>
          <a:p>
            <a:r>
              <a:rPr lang="en-US" dirty="0"/>
              <a:t>Access for persons in wheelchairs and other mobility limitations</a:t>
            </a:r>
          </a:p>
          <a:p>
            <a:r>
              <a:rPr lang="en-US" dirty="0"/>
              <a:t>Access for those with limited vision</a:t>
            </a:r>
          </a:p>
          <a:p>
            <a:r>
              <a:rPr lang="en-US" dirty="0"/>
              <a:t>Using American Sign Language (ASL) and interpreters</a:t>
            </a:r>
          </a:p>
        </p:txBody>
      </p:sp>
      <p:sp>
        <p:nvSpPr>
          <p:cNvPr id="2" name="Content Placeholder 1">
            <a:extLst>
              <a:ext uri="{FF2B5EF4-FFF2-40B4-BE49-F238E27FC236}">
                <a16:creationId xmlns:a16="http://schemas.microsoft.com/office/drawing/2014/main" id="{FC88449C-7E5A-B868-CD05-229AF027322E}"/>
              </a:ext>
            </a:extLst>
          </p:cNvPr>
          <p:cNvSpPr>
            <a:spLocks noGrp="1"/>
          </p:cNvSpPr>
          <p:nvPr>
            <p:ph sz="half" idx="2"/>
          </p:nvPr>
        </p:nvSpPr>
        <p:spPr/>
        <p:txBody>
          <a:bodyPr>
            <a:noAutofit/>
          </a:bodyPr>
          <a:lstStyle/>
          <a:p>
            <a:r>
              <a:rPr lang="en-US" dirty="0"/>
              <a:t>Substitutions for participants whose disability restricts their diet (meal modifications)</a:t>
            </a:r>
          </a:p>
        </p:txBody>
      </p:sp>
      <p:sp>
        <p:nvSpPr>
          <p:cNvPr id="4" name="Footer Placeholder 3">
            <a:extLst>
              <a:ext uri="{FF2B5EF4-FFF2-40B4-BE49-F238E27FC236}">
                <a16:creationId xmlns:a16="http://schemas.microsoft.com/office/drawing/2014/main" id="{7CB3063D-3F25-3410-7EC5-3ACB69522900}"/>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3181920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9CB1-D434-7AC1-F326-1915DE5C83F7}"/>
              </a:ext>
            </a:extLst>
          </p:cNvPr>
          <p:cNvSpPr>
            <a:spLocks noGrp="1"/>
          </p:cNvSpPr>
          <p:nvPr>
            <p:ph type="title"/>
          </p:nvPr>
        </p:nvSpPr>
        <p:spPr/>
        <p:txBody>
          <a:bodyPr/>
          <a:lstStyle/>
          <a:p>
            <a:r>
              <a:rPr lang="en-US" dirty="0"/>
              <a:t>Special Diets in CACFP Child Care Programs</a:t>
            </a:r>
            <a:br>
              <a:rPr lang="en-US" dirty="0"/>
            </a:br>
            <a:endParaRPr lang="en-US" dirty="0"/>
          </a:p>
        </p:txBody>
      </p:sp>
      <p:sp>
        <p:nvSpPr>
          <p:cNvPr id="3" name="Content Placeholder 5">
            <a:extLst>
              <a:ext uri="{FF2B5EF4-FFF2-40B4-BE49-F238E27FC236}">
                <a16:creationId xmlns:a16="http://schemas.microsoft.com/office/drawing/2014/main" id="{7926EF9E-5C1C-B5E9-18F9-B626140347C4}"/>
              </a:ext>
            </a:extLst>
          </p:cNvPr>
          <p:cNvSpPr txBox="1">
            <a:spLocks/>
          </p:cNvSpPr>
          <p:nvPr/>
        </p:nvSpPr>
        <p:spPr>
          <a:xfrm>
            <a:off x="1160675" y="2428927"/>
            <a:ext cx="4365054" cy="3408541"/>
          </a:xfrm>
          <a:prstGeom prst="rect">
            <a:avLst/>
          </a:prstGeom>
        </p:spPr>
        <p:txBody>
          <a:bodyPr vert="horz" lIns="91440" tIns="45720" rIns="91440" bIns="45720" rtlCol="0">
            <a:no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3200" b="1"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800" b="1"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1"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800" dirty="0"/>
              <a:t>Guide to Meal Modifications in CACFP Child Care Programs</a:t>
            </a:r>
          </a:p>
          <a:p>
            <a:pPr>
              <a:spcBef>
                <a:spcPts val="600"/>
              </a:spcBef>
            </a:pPr>
            <a:r>
              <a:rPr lang="en-US" sz="1800" dirty="0"/>
              <a:t>Summary Chart: Overview of USDA Requirements</a:t>
            </a:r>
          </a:p>
          <a:p>
            <a:pPr>
              <a:spcBef>
                <a:spcPts val="600"/>
              </a:spcBef>
            </a:pPr>
            <a:r>
              <a:rPr lang="en-US" sz="1800" dirty="0"/>
              <a:t>Medical Statement</a:t>
            </a:r>
          </a:p>
          <a:p>
            <a:pPr>
              <a:spcBef>
                <a:spcPts val="600"/>
              </a:spcBef>
            </a:pPr>
            <a:r>
              <a:rPr lang="en-US" sz="1800" dirty="0"/>
              <a:t>Guidance and Instructions for Medical Statement </a:t>
            </a:r>
          </a:p>
          <a:p>
            <a:pPr>
              <a:spcBef>
                <a:spcPts val="600"/>
              </a:spcBef>
            </a:pPr>
            <a:r>
              <a:rPr lang="en-US" sz="1800" dirty="0"/>
              <a:t>Allowable Milk Substitutes</a:t>
            </a:r>
          </a:p>
          <a:p>
            <a:pPr>
              <a:spcBef>
                <a:spcPts val="600"/>
              </a:spcBef>
            </a:pPr>
            <a:r>
              <a:rPr lang="en-US" sz="1800" dirty="0"/>
              <a:t>Training links</a:t>
            </a:r>
          </a:p>
          <a:p>
            <a:pPr>
              <a:spcBef>
                <a:spcPts val="600"/>
              </a:spcBef>
            </a:pPr>
            <a:r>
              <a:rPr lang="en-US" sz="1800" dirty="0"/>
              <a:t>Additional Resources</a:t>
            </a:r>
            <a:endParaRPr lang="en-US" dirty="0"/>
          </a:p>
        </p:txBody>
      </p:sp>
      <p:pic>
        <p:nvPicPr>
          <p:cNvPr id="9" name="Picture 8" descr="Screenshot of CSDE's Special Diets in CACFP Child Care Programs webpage">
            <a:extLst>
              <a:ext uri="{FF2B5EF4-FFF2-40B4-BE49-F238E27FC236}">
                <a16:creationId xmlns:a16="http://schemas.microsoft.com/office/drawing/2014/main" id="{E23DF33F-C4BE-655B-96AF-D519103AA8D4}"/>
              </a:ext>
            </a:extLst>
          </p:cNvPr>
          <p:cNvPicPr>
            <a:picLocks noChangeAspect="1"/>
          </p:cNvPicPr>
          <p:nvPr/>
        </p:nvPicPr>
        <p:blipFill>
          <a:blip r:embed="rId2"/>
          <a:stretch>
            <a:fillRect/>
          </a:stretch>
        </p:blipFill>
        <p:spPr>
          <a:xfrm>
            <a:off x="6262255" y="1485900"/>
            <a:ext cx="5486553" cy="3372274"/>
          </a:xfrm>
          <a:prstGeom prst="rect">
            <a:avLst/>
          </a:prstGeom>
        </p:spPr>
      </p:pic>
      <p:sp>
        <p:nvSpPr>
          <p:cNvPr id="7" name="TextBox 6">
            <a:hlinkClick r:id="rId3"/>
            <a:extLst>
              <a:ext uri="{FF2B5EF4-FFF2-40B4-BE49-F238E27FC236}">
                <a16:creationId xmlns:a16="http://schemas.microsoft.com/office/drawing/2014/main" id="{8E951AB0-D80C-A2DF-ADA8-73DCC5D91578}"/>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https://portal.ct.gov/sde/nutrition/special-diets-in-cacfp-child-care-programs</a:t>
            </a:r>
            <a:endParaRPr lang="en-US" altLang="en-US" b="1" dirty="0">
              <a:solidFill>
                <a:prstClr val="black"/>
              </a:solidFill>
              <a:latin typeface="Calibri" pitchFamily="34" charset="0"/>
            </a:endParaRPr>
          </a:p>
        </p:txBody>
      </p:sp>
      <p:sp>
        <p:nvSpPr>
          <p:cNvPr id="5" name="Footer Placeholder 4">
            <a:extLst>
              <a:ext uri="{FF2B5EF4-FFF2-40B4-BE49-F238E27FC236}">
                <a16:creationId xmlns:a16="http://schemas.microsoft.com/office/drawing/2014/main" id="{1B928B81-45FC-26A0-F965-74AA78D5677E}"/>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1582342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FAB4E-0ECC-A8F1-2E40-1DBD0BADC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8DE2D-679F-43C0-14C8-B950154987E6}"/>
              </a:ext>
            </a:extLst>
          </p:cNvPr>
          <p:cNvSpPr>
            <a:spLocks noGrp="1"/>
          </p:cNvSpPr>
          <p:nvPr>
            <p:ph type="title"/>
          </p:nvPr>
        </p:nvSpPr>
        <p:spPr/>
        <p:txBody>
          <a:bodyPr>
            <a:normAutofit/>
          </a:bodyPr>
          <a:lstStyle/>
          <a:p>
            <a:r>
              <a:rPr lang="en-US" dirty="0"/>
              <a:t>Civil Rights Program Requirements </a:t>
            </a:r>
            <a:r>
              <a:rPr lang="en-US" altLang="en-US" dirty="0"/>
              <a:t>Apply To</a:t>
            </a:r>
            <a:endParaRPr lang="en-US" dirty="0"/>
          </a:p>
        </p:txBody>
      </p:sp>
      <p:sp>
        <p:nvSpPr>
          <p:cNvPr id="9" name="Content Placeholder 8">
            <a:extLst>
              <a:ext uri="{FF2B5EF4-FFF2-40B4-BE49-F238E27FC236}">
                <a16:creationId xmlns:a16="http://schemas.microsoft.com/office/drawing/2014/main" id="{A058113E-2AFE-FB2A-B480-50E390EA8807}"/>
              </a:ext>
            </a:extLst>
          </p:cNvPr>
          <p:cNvSpPr>
            <a:spLocks noGrp="1"/>
          </p:cNvSpPr>
          <p:nvPr>
            <p:ph idx="1"/>
          </p:nvPr>
        </p:nvSpPr>
        <p:spPr/>
        <p:txBody>
          <a:bodyPr>
            <a:normAutofit/>
          </a:bodyPr>
          <a:lstStyle/>
          <a:p>
            <a:pPr marL="685800"/>
            <a:r>
              <a:rPr lang="en-US" dirty="0"/>
              <a:t>Adult Day Care Centers</a:t>
            </a:r>
          </a:p>
          <a:p>
            <a:pPr marL="685800"/>
            <a:r>
              <a:rPr lang="en-US" dirty="0"/>
              <a:t>At-Risk afterschool Care</a:t>
            </a:r>
          </a:p>
          <a:p>
            <a:pPr marL="685800"/>
            <a:r>
              <a:rPr lang="en-US" dirty="0"/>
              <a:t>Child Care Centers</a:t>
            </a:r>
          </a:p>
          <a:p>
            <a:pPr marL="685800"/>
            <a:r>
              <a:rPr lang="en-US" dirty="0"/>
              <a:t>Emergency Shelters</a:t>
            </a:r>
          </a:p>
          <a:p>
            <a:pPr marL="685800"/>
            <a:r>
              <a:rPr lang="en-US" dirty="0"/>
              <a:t>Family Day Care Homes</a:t>
            </a:r>
          </a:p>
          <a:p>
            <a:endParaRPr lang="en-US" dirty="0"/>
          </a:p>
        </p:txBody>
      </p:sp>
      <p:sp>
        <p:nvSpPr>
          <p:cNvPr id="5" name="Footer Placeholder 4">
            <a:extLst>
              <a:ext uri="{FF2B5EF4-FFF2-40B4-BE49-F238E27FC236}">
                <a16:creationId xmlns:a16="http://schemas.microsoft.com/office/drawing/2014/main" id="{4088B820-D8F0-525C-83D3-1E8840256ECB}"/>
              </a:ext>
            </a:extLst>
          </p:cNvPr>
          <p:cNvSpPr>
            <a:spLocks noGrp="1"/>
          </p:cNvSpPr>
          <p:nvPr>
            <p:ph type="ftr" sz="quarter" idx="11"/>
          </p:nvPr>
        </p:nvSpPr>
        <p:spPr/>
        <p:txBody>
          <a:bodyPr/>
          <a:lstStyle/>
          <a:p>
            <a:r>
              <a:rPr lang="en-US"/>
              <a:t>Connecticut State Department of Education • Revised May 2026</a:t>
            </a:r>
          </a:p>
        </p:txBody>
      </p:sp>
      <p:sp>
        <p:nvSpPr>
          <p:cNvPr id="7" name="TextBox 6">
            <a:hlinkClick r:id="rId2"/>
            <a:extLst>
              <a:ext uri="{FF2B5EF4-FFF2-40B4-BE49-F238E27FC236}">
                <a16:creationId xmlns:a16="http://schemas.microsoft.com/office/drawing/2014/main" id="{F9221F80-D3C6-9BA8-DCFC-26B474CD136D}"/>
              </a:ext>
              <a:ext uri="{C183D7F6-B498-43B3-948B-1728B52AA6E4}">
                <adec:decorative xmlns:adec="http://schemas.microsoft.com/office/drawing/2017/decorative" val="1"/>
              </a:ext>
            </a:extLst>
          </p:cNvPr>
          <p:cNvSpPr txBox="1"/>
          <p:nvPr/>
        </p:nvSpPr>
        <p:spPr>
          <a:xfrm>
            <a:off x="0"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altLang="en-US" sz="2000" b="1">
                <a:solidFill>
                  <a:prstClr val="black"/>
                </a:solidFill>
                <a:latin typeface="Calibri" pitchFamily="34" charset="0"/>
              </a:rPr>
              <a:t>https://portal.ct.gov/sde/nutrition/child-and-adult-care-food-program</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654068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301E-CB8B-3F14-4427-F69D23F0C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7BAF0-BE0E-E570-2A13-1EB6FDD53820}"/>
              </a:ext>
            </a:extLst>
          </p:cNvPr>
          <p:cNvSpPr>
            <a:spLocks noGrp="1"/>
          </p:cNvSpPr>
          <p:nvPr>
            <p:ph type="title"/>
          </p:nvPr>
        </p:nvSpPr>
        <p:spPr/>
        <p:txBody>
          <a:bodyPr/>
          <a:lstStyle/>
          <a:p>
            <a:r>
              <a:rPr lang="en-US" dirty="0"/>
              <a:t>Special Diets in CACFP Adult Day Care Centers</a:t>
            </a:r>
          </a:p>
        </p:txBody>
      </p:sp>
      <p:sp>
        <p:nvSpPr>
          <p:cNvPr id="5" name="Footer Placeholder 4">
            <a:extLst>
              <a:ext uri="{FF2B5EF4-FFF2-40B4-BE49-F238E27FC236}">
                <a16:creationId xmlns:a16="http://schemas.microsoft.com/office/drawing/2014/main" id="{A2BECE7F-76A4-6994-9A99-4CA575EC44C6}"/>
              </a:ext>
            </a:extLst>
          </p:cNvPr>
          <p:cNvSpPr>
            <a:spLocks noGrp="1"/>
          </p:cNvSpPr>
          <p:nvPr>
            <p:ph type="ftr" sz="quarter" idx="11"/>
          </p:nvPr>
        </p:nvSpPr>
        <p:spPr/>
        <p:txBody>
          <a:bodyPr/>
          <a:lstStyle/>
          <a:p>
            <a:r>
              <a:rPr lang="en-US"/>
              <a:t>Connecticut State Department of Education • Revised May 2026</a:t>
            </a:r>
          </a:p>
        </p:txBody>
      </p:sp>
      <p:sp>
        <p:nvSpPr>
          <p:cNvPr id="3" name="Content Placeholder 5">
            <a:extLst>
              <a:ext uri="{FF2B5EF4-FFF2-40B4-BE49-F238E27FC236}">
                <a16:creationId xmlns:a16="http://schemas.microsoft.com/office/drawing/2014/main" id="{F1756215-AF8C-53B0-AE28-57EC7DC49C0B}"/>
              </a:ext>
            </a:extLst>
          </p:cNvPr>
          <p:cNvSpPr txBox="1">
            <a:spLocks/>
          </p:cNvSpPr>
          <p:nvPr/>
        </p:nvSpPr>
        <p:spPr>
          <a:xfrm>
            <a:off x="1160675" y="2428927"/>
            <a:ext cx="4365054" cy="3408541"/>
          </a:xfrm>
          <a:prstGeom prst="rect">
            <a:avLst/>
          </a:prstGeom>
        </p:spPr>
        <p:txBody>
          <a:bodyPr vert="horz" lIns="91440" tIns="45720" rIns="91440" bIns="45720" rtlCol="0">
            <a:no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3200" b="1"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800" b="1"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1"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800" dirty="0"/>
              <a:t>Guide to Meal Modifications in CACFP Adult Day Care Centers</a:t>
            </a:r>
          </a:p>
          <a:p>
            <a:pPr>
              <a:spcBef>
                <a:spcPts val="600"/>
              </a:spcBef>
            </a:pPr>
            <a:r>
              <a:rPr lang="en-US" sz="1800" dirty="0"/>
              <a:t>Summary Chart: Overview of USDA Requirements</a:t>
            </a:r>
          </a:p>
          <a:p>
            <a:pPr>
              <a:spcBef>
                <a:spcPts val="600"/>
              </a:spcBef>
            </a:pPr>
            <a:r>
              <a:rPr lang="en-US" sz="1800" dirty="0"/>
              <a:t>Medical Statement</a:t>
            </a:r>
          </a:p>
          <a:p>
            <a:pPr>
              <a:spcBef>
                <a:spcPts val="600"/>
              </a:spcBef>
            </a:pPr>
            <a:r>
              <a:rPr lang="en-US" sz="1800" dirty="0"/>
              <a:t>Guidance and Instructions for Medical Statement </a:t>
            </a:r>
          </a:p>
          <a:p>
            <a:pPr>
              <a:spcBef>
                <a:spcPts val="600"/>
              </a:spcBef>
            </a:pPr>
            <a:r>
              <a:rPr lang="en-US" sz="1800" dirty="0"/>
              <a:t>Allowable Milk Substitutes</a:t>
            </a:r>
          </a:p>
          <a:p>
            <a:pPr>
              <a:spcBef>
                <a:spcPts val="600"/>
              </a:spcBef>
            </a:pPr>
            <a:r>
              <a:rPr lang="en-US" sz="1800" dirty="0"/>
              <a:t>Training links</a:t>
            </a:r>
          </a:p>
          <a:p>
            <a:pPr>
              <a:spcBef>
                <a:spcPts val="600"/>
              </a:spcBef>
            </a:pPr>
            <a:r>
              <a:rPr lang="en-US" sz="1800" dirty="0"/>
              <a:t>Additional Resources</a:t>
            </a:r>
            <a:endParaRPr lang="en-US" dirty="0"/>
          </a:p>
        </p:txBody>
      </p:sp>
      <p:pic>
        <p:nvPicPr>
          <p:cNvPr id="4" name="Picture 3" descr="Screenshot of CXDE's Special Diets in CACFP Adult Day Care Centers webpage">
            <a:extLst>
              <a:ext uri="{FF2B5EF4-FFF2-40B4-BE49-F238E27FC236}">
                <a16:creationId xmlns:a16="http://schemas.microsoft.com/office/drawing/2014/main" id="{60D6F1B0-B5AA-1668-D86C-7EB96DB65E14}"/>
              </a:ext>
            </a:extLst>
          </p:cNvPr>
          <p:cNvPicPr>
            <a:picLocks noChangeAspect="1"/>
          </p:cNvPicPr>
          <p:nvPr/>
        </p:nvPicPr>
        <p:blipFill>
          <a:blip r:embed="rId2"/>
          <a:stretch>
            <a:fillRect/>
          </a:stretch>
        </p:blipFill>
        <p:spPr>
          <a:xfrm>
            <a:off x="5981706" y="1485900"/>
            <a:ext cx="5767102" cy="3374136"/>
          </a:xfrm>
          <a:prstGeom prst="rect">
            <a:avLst/>
          </a:prstGeom>
        </p:spPr>
      </p:pic>
      <p:sp>
        <p:nvSpPr>
          <p:cNvPr id="7" name="TextBox 6">
            <a:hlinkClick r:id="rId3"/>
            <a:extLst>
              <a:ext uri="{FF2B5EF4-FFF2-40B4-BE49-F238E27FC236}">
                <a16:creationId xmlns:a16="http://schemas.microsoft.com/office/drawing/2014/main" id="{CDAC8A71-ABEB-FB91-E1B6-E275EF3E16BE}"/>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https://portal.ct.gov/sde/nutrition/special-diets-in-cacfp-adult-day-care-centers</a:t>
            </a:r>
            <a:endParaRPr lang="en-US" altLang="en-US" b="1" dirty="0">
              <a:solidFill>
                <a:prstClr val="black"/>
              </a:solidFill>
              <a:latin typeface="Calibri" pitchFamily="34" charset="0"/>
            </a:endParaRPr>
          </a:p>
        </p:txBody>
      </p:sp>
    </p:spTree>
    <p:extLst>
      <p:ext uri="{BB962C8B-B14F-4D97-AF65-F5344CB8AC3E}">
        <p14:creationId xmlns:p14="http://schemas.microsoft.com/office/powerpoint/2010/main" val="34806787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0D53CF-EAFA-647C-DFDB-1D5FCC1172C3}"/>
              </a:ext>
            </a:extLst>
          </p:cNvPr>
          <p:cNvSpPr>
            <a:spLocks noGrp="1"/>
          </p:cNvSpPr>
          <p:nvPr>
            <p:ph type="title"/>
          </p:nvPr>
        </p:nvSpPr>
        <p:spPr/>
        <p:txBody>
          <a:bodyPr/>
          <a:lstStyle/>
          <a:p>
            <a:r>
              <a:rPr lang="en-US" dirty="0"/>
              <a:t>Customer Service</a:t>
            </a:r>
          </a:p>
        </p:txBody>
      </p:sp>
      <p:sp>
        <p:nvSpPr>
          <p:cNvPr id="4" name="Footer Placeholder 3">
            <a:extLst>
              <a:ext uri="{FF2B5EF4-FFF2-40B4-BE49-F238E27FC236}">
                <a16:creationId xmlns:a16="http://schemas.microsoft.com/office/drawing/2014/main" id="{D6C698D9-9893-0AB8-D047-DA6B4F7E0385}"/>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29630680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A40D44-E5BA-32C2-AD73-319BAEB7C0F7}"/>
              </a:ext>
            </a:extLst>
          </p:cNvPr>
          <p:cNvSpPr>
            <a:spLocks noGrp="1"/>
          </p:cNvSpPr>
          <p:nvPr>
            <p:ph type="title"/>
          </p:nvPr>
        </p:nvSpPr>
        <p:spPr/>
        <p:txBody>
          <a:bodyPr/>
          <a:lstStyle/>
          <a:p>
            <a:r>
              <a:rPr lang="en-US" altLang="en-US" dirty="0"/>
              <a:t>Importance of Customer Service</a:t>
            </a:r>
            <a:endParaRPr lang="en-US" dirty="0"/>
          </a:p>
        </p:txBody>
      </p:sp>
      <p:sp>
        <p:nvSpPr>
          <p:cNvPr id="5" name="Content Placeholder 4">
            <a:extLst>
              <a:ext uri="{FF2B5EF4-FFF2-40B4-BE49-F238E27FC236}">
                <a16:creationId xmlns:a16="http://schemas.microsoft.com/office/drawing/2014/main" id="{39DF3599-9E57-3DDF-6250-193F25617FC7}"/>
              </a:ext>
            </a:extLst>
          </p:cNvPr>
          <p:cNvSpPr>
            <a:spLocks noGrp="1"/>
          </p:cNvSpPr>
          <p:nvPr>
            <p:ph idx="1"/>
          </p:nvPr>
        </p:nvSpPr>
        <p:spPr/>
        <p:txBody>
          <a:bodyPr/>
          <a:lstStyle/>
          <a:p>
            <a:r>
              <a:rPr lang="en-US" dirty="0"/>
              <a:t>Good customer service reduces chances of discrimination complaints</a:t>
            </a:r>
          </a:p>
        </p:txBody>
      </p:sp>
      <p:sp>
        <p:nvSpPr>
          <p:cNvPr id="3" name="Footer Placeholder 2">
            <a:extLst>
              <a:ext uri="{FF2B5EF4-FFF2-40B4-BE49-F238E27FC236}">
                <a16:creationId xmlns:a16="http://schemas.microsoft.com/office/drawing/2014/main" id="{7312CB26-DCEA-93C0-1AA7-4D022BAA9DA1}"/>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7360714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A40D44-E5BA-32C2-AD73-319BAEB7C0F7}"/>
              </a:ext>
            </a:extLst>
          </p:cNvPr>
          <p:cNvSpPr>
            <a:spLocks noGrp="1"/>
          </p:cNvSpPr>
          <p:nvPr>
            <p:ph type="title"/>
          </p:nvPr>
        </p:nvSpPr>
        <p:spPr/>
        <p:txBody>
          <a:bodyPr/>
          <a:lstStyle/>
          <a:p>
            <a:r>
              <a:rPr lang="en-US" altLang="en-US" dirty="0"/>
              <a:t>Tips for Customer Service</a:t>
            </a:r>
            <a:endParaRPr lang="en-US" dirty="0"/>
          </a:p>
        </p:txBody>
      </p:sp>
      <p:sp>
        <p:nvSpPr>
          <p:cNvPr id="5" name="Content Placeholder 4">
            <a:extLst>
              <a:ext uri="{FF2B5EF4-FFF2-40B4-BE49-F238E27FC236}">
                <a16:creationId xmlns:a16="http://schemas.microsoft.com/office/drawing/2014/main" id="{39DF3599-9E57-3DDF-6250-193F25617FC7}"/>
              </a:ext>
            </a:extLst>
          </p:cNvPr>
          <p:cNvSpPr>
            <a:spLocks noGrp="1"/>
          </p:cNvSpPr>
          <p:nvPr>
            <p:ph idx="1"/>
          </p:nvPr>
        </p:nvSpPr>
        <p:spPr/>
        <p:txBody>
          <a:bodyPr>
            <a:normAutofit/>
          </a:bodyPr>
          <a:lstStyle/>
          <a:p>
            <a:r>
              <a:rPr lang="en-US" dirty="0"/>
              <a:t>Be courteous and thoughtful</a:t>
            </a:r>
          </a:p>
          <a:p>
            <a:r>
              <a:rPr lang="en-US" dirty="0"/>
              <a:t>Be patient and listen carefully</a:t>
            </a:r>
          </a:p>
          <a:p>
            <a:r>
              <a:rPr lang="en-US" dirty="0"/>
              <a:t>Treat all students equally</a:t>
            </a:r>
          </a:p>
          <a:p>
            <a:pPr lvl="1"/>
            <a:r>
              <a:rPr lang="en-US" dirty="0"/>
              <a:t>No seating arrangements, serving lines, services and facilities, or eating periods separated by protected class</a:t>
            </a:r>
          </a:p>
        </p:txBody>
      </p:sp>
      <p:sp>
        <p:nvSpPr>
          <p:cNvPr id="3" name="Footer Placeholder 2">
            <a:extLst>
              <a:ext uri="{FF2B5EF4-FFF2-40B4-BE49-F238E27FC236}">
                <a16:creationId xmlns:a16="http://schemas.microsoft.com/office/drawing/2014/main" id="{7312CB26-DCEA-93C0-1AA7-4D022BAA9DA1}"/>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12493482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0F6D41-5D81-19EA-019F-23BF58DBF3E4}"/>
              </a:ext>
            </a:extLst>
          </p:cNvPr>
          <p:cNvSpPr>
            <a:spLocks noGrp="1"/>
          </p:cNvSpPr>
          <p:nvPr>
            <p:ph type="title"/>
          </p:nvPr>
        </p:nvSpPr>
        <p:spPr/>
        <p:txBody>
          <a:bodyPr/>
          <a:lstStyle/>
          <a:p>
            <a:r>
              <a:rPr lang="en-US" dirty="0"/>
              <a:t>Conflict Resolution</a:t>
            </a:r>
          </a:p>
        </p:txBody>
      </p:sp>
      <p:sp>
        <p:nvSpPr>
          <p:cNvPr id="5" name="Footer Placeholder 4">
            <a:extLst>
              <a:ext uri="{FF2B5EF4-FFF2-40B4-BE49-F238E27FC236}">
                <a16:creationId xmlns:a16="http://schemas.microsoft.com/office/drawing/2014/main" id="{04FF5072-E8D9-7F3A-2701-1BBB3FAEBA97}"/>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078612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9A5A-2C43-415E-A9E1-9B08DEDBB2CC}"/>
              </a:ext>
            </a:extLst>
          </p:cNvPr>
          <p:cNvSpPr>
            <a:spLocks noGrp="1"/>
          </p:cNvSpPr>
          <p:nvPr>
            <p:ph type="title"/>
          </p:nvPr>
        </p:nvSpPr>
        <p:spPr/>
        <p:txBody>
          <a:bodyPr/>
          <a:lstStyle/>
          <a:p>
            <a:r>
              <a:rPr lang="en-US" altLang="en-US" dirty="0"/>
              <a:t>Conflict Resolution Requirements</a:t>
            </a:r>
            <a:endParaRPr lang="en-US" dirty="0"/>
          </a:p>
        </p:txBody>
      </p:sp>
      <p:sp>
        <p:nvSpPr>
          <p:cNvPr id="3" name="Content Placeholder 2">
            <a:extLst>
              <a:ext uri="{FF2B5EF4-FFF2-40B4-BE49-F238E27FC236}">
                <a16:creationId xmlns:a16="http://schemas.microsoft.com/office/drawing/2014/main" id="{7651654D-A05E-D214-C377-A59FAFB83118}"/>
              </a:ext>
            </a:extLst>
          </p:cNvPr>
          <p:cNvSpPr>
            <a:spLocks noGrp="1"/>
          </p:cNvSpPr>
          <p:nvPr>
            <p:ph idx="1"/>
          </p:nvPr>
        </p:nvSpPr>
        <p:spPr/>
        <p:txBody>
          <a:bodyPr>
            <a:normAutofit/>
          </a:bodyPr>
          <a:lstStyle/>
          <a:p>
            <a:r>
              <a:rPr lang="en-US" dirty="0"/>
              <a:t>Must be covered in CACFP sponsor’s Civil Rights procedures</a:t>
            </a:r>
          </a:p>
          <a:p>
            <a:r>
              <a:rPr lang="en-US" dirty="0"/>
              <a:t>Include how sponsor will process a complaint with the goal of providing a solution with assistance of state agency and USDA, as needed </a:t>
            </a:r>
          </a:p>
          <a:p>
            <a:endParaRPr lang="en-US" dirty="0"/>
          </a:p>
        </p:txBody>
      </p:sp>
      <p:sp>
        <p:nvSpPr>
          <p:cNvPr id="5" name="Footer Placeholder 4">
            <a:extLst>
              <a:ext uri="{FF2B5EF4-FFF2-40B4-BE49-F238E27FC236}">
                <a16:creationId xmlns:a16="http://schemas.microsoft.com/office/drawing/2014/main" id="{9E3F9F54-040E-360E-E8F8-C24C1CFF5133}"/>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24459604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0F6D41-5D81-19EA-019F-23BF58DBF3E4}"/>
              </a:ext>
            </a:extLst>
          </p:cNvPr>
          <p:cNvSpPr>
            <a:spLocks noGrp="1"/>
          </p:cNvSpPr>
          <p:nvPr>
            <p:ph type="title"/>
          </p:nvPr>
        </p:nvSpPr>
        <p:spPr/>
        <p:txBody>
          <a:bodyPr/>
          <a:lstStyle/>
          <a:p>
            <a:r>
              <a:rPr lang="en-US" dirty="0"/>
              <a:t>Evaluation of Civil Rights Compliance</a:t>
            </a:r>
          </a:p>
        </p:txBody>
      </p:sp>
      <p:sp>
        <p:nvSpPr>
          <p:cNvPr id="5" name="Footer Placeholder 4">
            <a:extLst>
              <a:ext uri="{FF2B5EF4-FFF2-40B4-BE49-F238E27FC236}">
                <a16:creationId xmlns:a16="http://schemas.microsoft.com/office/drawing/2014/main" id="{04FF5072-E8D9-7F3A-2701-1BBB3FAEBA97}"/>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7186550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EB5F8-C088-2C47-6FC1-E1E978B5F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242C0-7FE8-A898-C5A0-8D48F0866033}"/>
              </a:ext>
            </a:extLst>
          </p:cNvPr>
          <p:cNvSpPr>
            <a:spLocks noGrp="1"/>
          </p:cNvSpPr>
          <p:nvPr>
            <p:ph type="title"/>
          </p:nvPr>
        </p:nvSpPr>
        <p:spPr/>
        <p:txBody>
          <a:bodyPr>
            <a:noAutofit/>
          </a:bodyPr>
          <a:lstStyle/>
          <a:p>
            <a:pPr>
              <a:lnSpc>
                <a:spcPct val="100000"/>
              </a:lnSpc>
            </a:pPr>
            <a:r>
              <a:rPr lang="en-US" altLang="en-US" dirty="0"/>
              <a:t>Sponsor and State Agency Must Evaluate </a:t>
            </a:r>
            <a:br>
              <a:rPr lang="en-US" altLang="en-US" dirty="0"/>
            </a:br>
            <a:r>
              <a:rPr lang="en-US" altLang="en-US" dirty="0"/>
              <a:t>Civil Rights Compliance During</a:t>
            </a:r>
            <a:endParaRPr lang="en-US" dirty="0"/>
          </a:p>
        </p:txBody>
      </p:sp>
      <p:sp>
        <p:nvSpPr>
          <p:cNvPr id="8" name="Content Placeholder 7">
            <a:extLst>
              <a:ext uri="{FF2B5EF4-FFF2-40B4-BE49-F238E27FC236}">
                <a16:creationId xmlns:a16="http://schemas.microsoft.com/office/drawing/2014/main" id="{60C4295D-9A8C-C676-A147-3284C83CC0A7}"/>
              </a:ext>
            </a:extLst>
          </p:cNvPr>
          <p:cNvSpPr>
            <a:spLocks noGrp="1"/>
          </p:cNvSpPr>
          <p:nvPr>
            <p:ph idx="1"/>
          </p:nvPr>
        </p:nvSpPr>
        <p:spPr/>
        <p:txBody>
          <a:bodyPr/>
          <a:lstStyle/>
          <a:p>
            <a:r>
              <a:rPr lang="en-US" b="1" dirty="0">
                <a:solidFill>
                  <a:srgbClr val="FFE38B"/>
                </a:solidFill>
              </a:rPr>
              <a:t>Pre-approval Reviews </a:t>
            </a:r>
          </a:p>
          <a:p>
            <a:pPr lvl="1"/>
            <a:r>
              <a:rPr lang="en-US" dirty="0"/>
              <a:t>Question on pre-approval form</a:t>
            </a:r>
          </a:p>
          <a:p>
            <a:pPr lvl="1"/>
            <a:r>
              <a:rPr lang="en-US" dirty="0"/>
              <a:t>Observation of practices</a:t>
            </a:r>
          </a:p>
          <a:p>
            <a:r>
              <a:rPr lang="en-US" b="1" dirty="0">
                <a:solidFill>
                  <a:srgbClr val="FFE38B"/>
                </a:solidFill>
              </a:rPr>
              <a:t>Post-award or routine reviews</a:t>
            </a:r>
          </a:p>
          <a:p>
            <a:pPr lvl="1"/>
            <a:r>
              <a:rPr lang="en-US" dirty="0"/>
              <a:t>CSDE administrative reviews</a:t>
            </a:r>
          </a:p>
          <a:p>
            <a:pPr lvl="1"/>
            <a:r>
              <a:rPr lang="en-US" dirty="0"/>
              <a:t>Sponsor and CSDE monitoring visits</a:t>
            </a:r>
          </a:p>
          <a:p>
            <a:pPr marL="0" indent="0">
              <a:buNone/>
            </a:pPr>
            <a:endParaRPr lang="en-US" sz="2400" dirty="0"/>
          </a:p>
          <a:p>
            <a:endParaRPr lang="en-US" dirty="0"/>
          </a:p>
        </p:txBody>
      </p:sp>
      <p:sp>
        <p:nvSpPr>
          <p:cNvPr id="5" name="Footer Placeholder 4">
            <a:extLst>
              <a:ext uri="{FF2B5EF4-FFF2-40B4-BE49-F238E27FC236}">
                <a16:creationId xmlns:a16="http://schemas.microsoft.com/office/drawing/2014/main" id="{997B9684-3ACF-D5D0-65A5-DB31270BFE2B}"/>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7814853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8CEFA-906E-53AF-D544-90C9E79BB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11452-D7BD-B512-DCCE-7F2BA57D52CD}"/>
              </a:ext>
            </a:extLst>
          </p:cNvPr>
          <p:cNvSpPr>
            <a:spLocks noGrp="1"/>
          </p:cNvSpPr>
          <p:nvPr>
            <p:ph type="title"/>
          </p:nvPr>
        </p:nvSpPr>
        <p:spPr/>
        <p:txBody>
          <a:bodyPr>
            <a:normAutofit/>
          </a:bodyPr>
          <a:lstStyle/>
          <a:p>
            <a:r>
              <a:rPr lang="en-US" altLang="en-US" dirty="0"/>
              <a:t>Civil Rights Noncompliance</a:t>
            </a:r>
            <a:endParaRPr lang="en-US" dirty="0"/>
          </a:p>
        </p:txBody>
      </p:sp>
      <p:sp>
        <p:nvSpPr>
          <p:cNvPr id="5" name="Footer Placeholder 4">
            <a:extLst>
              <a:ext uri="{FF2B5EF4-FFF2-40B4-BE49-F238E27FC236}">
                <a16:creationId xmlns:a16="http://schemas.microsoft.com/office/drawing/2014/main" id="{CA8FE3F8-2948-2F09-6C60-6A0D328A7A87}"/>
              </a:ext>
            </a:extLst>
          </p:cNvPr>
          <p:cNvSpPr>
            <a:spLocks noGrp="1"/>
          </p:cNvSpPr>
          <p:nvPr>
            <p:ph type="ftr" sz="quarter" idx="11"/>
          </p:nvPr>
        </p:nvSpPr>
        <p:spPr/>
        <p:txBody>
          <a:bodyPr/>
          <a:lstStyle/>
          <a:p>
            <a:r>
              <a:rPr lang="en-US"/>
              <a:t>Connecticut State Department of Education • Revised May 2026</a:t>
            </a:r>
          </a:p>
        </p:txBody>
      </p:sp>
      <p:sp>
        <p:nvSpPr>
          <p:cNvPr id="7" name="Content Placeholder 6">
            <a:extLst>
              <a:ext uri="{FF2B5EF4-FFF2-40B4-BE49-F238E27FC236}">
                <a16:creationId xmlns:a16="http://schemas.microsoft.com/office/drawing/2014/main" id="{E155F4FA-E303-F953-B646-80C305D9306C}"/>
              </a:ext>
            </a:extLst>
          </p:cNvPr>
          <p:cNvSpPr>
            <a:spLocks noGrp="1"/>
          </p:cNvSpPr>
          <p:nvPr>
            <p:ph idx="1"/>
          </p:nvPr>
        </p:nvSpPr>
        <p:spPr/>
        <p:txBody>
          <a:bodyPr/>
          <a:lstStyle/>
          <a:p>
            <a:r>
              <a:rPr lang="en-US" dirty="0"/>
              <a:t>A factual finding that any civil rights requirement, as provided by law, regulation, policy, instruction or guidelines, is not being adhered to</a:t>
            </a:r>
          </a:p>
          <a:p>
            <a:endParaRPr lang="en-US" dirty="0"/>
          </a:p>
        </p:txBody>
      </p:sp>
    </p:spTree>
    <p:extLst>
      <p:ext uri="{BB962C8B-B14F-4D97-AF65-F5344CB8AC3E}">
        <p14:creationId xmlns:p14="http://schemas.microsoft.com/office/powerpoint/2010/main" val="30148573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9CC75-D092-574D-F578-ABD66B83B6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278B1-8E1F-37C7-E82B-134D4DDA23AC}"/>
              </a:ext>
            </a:extLst>
          </p:cNvPr>
          <p:cNvSpPr>
            <a:spLocks noGrp="1"/>
          </p:cNvSpPr>
          <p:nvPr>
            <p:ph type="title"/>
          </p:nvPr>
        </p:nvSpPr>
        <p:spPr/>
        <p:txBody>
          <a:bodyPr>
            <a:normAutofit/>
          </a:bodyPr>
          <a:lstStyle/>
          <a:p>
            <a:r>
              <a:rPr lang="en-US" dirty="0"/>
              <a:t>Noncompliance May Result From</a:t>
            </a:r>
          </a:p>
        </p:txBody>
      </p:sp>
      <p:sp>
        <p:nvSpPr>
          <p:cNvPr id="5" name="Footer Placeholder 4">
            <a:extLst>
              <a:ext uri="{FF2B5EF4-FFF2-40B4-BE49-F238E27FC236}">
                <a16:creationId xmlns:a16="http://schemas.microsoft.com/office/drawing/2014/main" id="{32A5A7AC-87FF-78B2-AA1B-58AFEEAC229D}"/>
              </a:ext>
            </a:extLst>
          </p:cNvPr>
          <p:cNvSpPr>
            <a:spLocks noGrp="1"/>
          </p:cNvSpPr>
          <p:nvPr>
            <p:ph type="ftr" sz="quarter" idx="11"/>
          </p:nvPr>
        </p:nvSpPr>
        <p:spPr/>
        <p:txBody>
          <a:bodyPr/>
          <a:lstStyle/>
          <a:p>
            <a:r>
              <a:rPr lang="en-US"/>
              <a:t>Connecticut State Department of Education • Revised May 2026</a:t>
            </a:r>
          </a:p>
        </p:txBody>
      </p:sp>
      <p:sp>
        <p:nvSpPr>
          <p:cNvPr id="7" name="Content Placeholder 6">
            <a:extLst>
              <a:ext uri="{FF2B5EF4-FFF2-40B4-BE49-F238E27FC236}">
                <a16:creationId xmlns:a16="http://schemas.microsoft.com/office/drawing/2014/main" id="{7B363C56-C66F-F54A-BB74-0114C0BB73E3}"/>
              </a:ext>
            </a:extLst>
          </p:cNvPr>
          <p:cNvSpPr>
            <a:spLocks noGrp="1"/>
          </p:cNvSpPr>
          <p:nvPr>
            <p:ph idx="1"/>
          </p:nvPr>
        </p:nvSpPr>
        <p:spPr/>
        <p:txBody>
          <a:bodyPr/>
          <a:lstStyle/>
          <a:p>
            <a:r>
              <a:rPr lang="en-US" dirty="0"/>
              <a:t>Routine review</a:t>
            </a:r>
          </a:p>
          <a:p>
            <a:r>
              <a:rPr lang="en-US" dirty="0"/>
              <a:t>Special review </a:t>
            </a:r>
          </a:p>
          <a:p>
            <a:r>
              <a:rPr lang="en-US" dirty="0"/>
              <a:t>Investigation</a:t>
            </a:r>
          </a:p>
          <a:p>
            <a:endParaRPr lang="en-US" dirty="0"/>
          </a:p>
        </p:txBody>
      </p:sp>
    </p:spTree>
    <p:extLst>
      <p:ext uri="{BB962C8B-B14F-4D97-AF65-F5344CB8AC3E}">
        <p14:creationId xmlns:p14="http://schemas.microsoft.com/office/powerpoint/2010/main" val="2846750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30AD-1C8E-075F-06DF-C052AED7FE82}"/>
              </a:ext>
            </a:extLst>
          </p:cNvPr>
          <p:cNvSpPr>
            <a:spLocks noGrp="1"/>
          </p:cNvSpPr>
          <p:nvPr>
            <p:ph type="title"/>
          </p:nvPr>
        </p:nvSpPr>
        <p:spPr/>
        <p:txBody>
          <a:bodyPr/>
          <a:lstStyle/>
          <a:p>
            <a:r>
              <a:rPr lang="en-US" altLang="en-US" dirty="0"/>
              <a:t>Purpose of Civil Rights</a:t>
            </a:r>
            <a:endParaRPr lang="en-US" dirty="0"/>
          </a:p>
        </p:txBody>
      </p:sp>
      <p:sp>
        <p:nvSpPr>
          <p:cNvPr id="5" name="Content Placeholder 4">
            <a:extLst>
              <a:ext uri="{FF2B5EF4-FFF2-40B4-BE49-F238E27FC236}">
                <a16:creationId xmlns:a16="http://schemas.microsoft.com/office/drawing/2014/main" id="{6296D9F9-5E69-F55E-B882-1CC1F0E21478}"/>
              </a:ext>
            </a:extLst>
          </p:cNvPr>
          <p:cNvSpPr>
            <a:spLocks noGrp="1"/>
          </p:cNvSpPr>
          <p:nvPr>
            <p:ph idx="1"/>
          </p:nvPr>
        </p:nvSpPr>
        <p:spPr/>
        <p:txBody>
          <a:bodyPr/>
          <a:lstStyle/>
          <a:p>
            <a:r>
              <a:rPr lang="en-US" dirty="0"/>
              <a:t>Equal opportunity to participate in and access benefits and services</a:t>
            </a:r>
          </a:p>
          <a:p>
            <a:endParaRPr lang="en-US" dirty="0"/>
          </a:p>
        </p:txBody>
      </p:sp>
      <p:sp>
        <p:nvSpPr>
          <p:cNvPr id="4" name="Footer Placeholder 3">
            <a:extLst>
              <a:ext uri="{FF2B5EF4-FFF2-40B4-BE49-F238E27FC236}">
                <a16:creationId xmlns:a16="http://schemas.microsoft.com/office/drawing/2014/main" id="{C23DE7FF-B736-0860-E752-5A26FEBCA331}"/>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8735528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1733-D9C4-4222-E593-31FFF41BA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105A0-EAC9-097B-0AA9-5956083A0F3E}"/>
              </a:ext>
            </a:extLst>
          </p:cNvPr>
          <p:cNvSpPr>
            <a:spLocks noGrp="1"/>
          </p:cNvSpPr>
          <p:nvPr>
            <p:ph type="title"/>
          </p:nvPr>
        </p:nvSpPr>
        <p:spPr/>
        <p:txBody>
          <a:bodyPr>
            <a:normAutofit/>
          </a:bodyPr>
          <a:lstStyle/>
          <a:p>
            <a:r>
              <a:rPr lang="en-US" altLang="en-US" dirty="0"/>
              <a:t>Resolving Noncompliance</a:t>
            </a:r>
            <a:endParaRPr lang="en-US" dirty="0"/>
          </a:p>
        </p:txBody>
      </p:sp>
      <p:sp>
        <p:nvSpPr>
          <p:cNvPr id="5" name="Footer Placeholder 4">
            <a:extLst>
              <a:ext uri="{FF2B5EF4-FFF2-40B4-BE49-F238E27FC236}">
                <a16:creationId xmlns:a16="http://schemas.microsoft.com/office/drawing/2014/main" id="{2D3A7EA6-B223-CA53-7781-028ED5B54E2D}"/>
              </a:ext>
            </a:extLst>
          </p:cNvPr>
          <p:cNvSpPr>
            <a:spLocks noGrp="1"/>
          </p:cNvSpPr>
          <p:nvPr>
            <p:ph type="ftr" sz="quarter" idx="11"/>
          </p:nvPr>
        </p:nvSpPr>
        <p:spPr/>
        <p:txBody>
          <a:bodyPr/>
          <a:lstStyle/>
          <a:p>
            <a:r>
              <a:rPr lang="en-US"/>
              <a:t>Connecticut State Department of Education • Revised May 2026</a:t>
            </a:r>
          </a:p>
        </p:txBody>
      </p:sp>
      <p:sp>
        <p:nvSpPr>
          <p:cNvPr id="7" name="Content Placeholder 6">
            <a:extLst>
              <a:ext uri="{FF2B5EF4-FFF2-40B4-BE49-F238E27FC236}">
                <a16:creationId xmlns:a16="http://schemas.microsoft.com/office/drawing/2014/main" id="{B8553B69-BDB5-3BF1-05AF-EA9C743872C8}"/>
              </a:ext>
            </a:extLst>
          </p:cNvPr>
          <p:cNvSpPr>
            <a:spLocks noGrp="1"/>
          </p:cNvSpPr>
          <p:nvPr>
            <p:ph idx="1"/>
          </p:nvPr>
        </p:nvSpPr>
        <p:spPr/>
        <p:txBody>
          <a:bodyPr/>
          <a:lstStyle/>
          <a:p>
            <a:r>
              <a:rPr lang="en-US" dirty="0"/>
              <a:t>Once civil rights noncompliance is determined, must take steps to immediately obtain voluntary compliance</a:t>
            </a:r>
          </a:p>
          <a:p>
            <a:r>
              <a:rPr lang="en-US" dirty="0"/>
              <a:t>Continued noncompliance may lead to suspension or termination</a:t>
            </a:r>
          </a:p>
          <a:p>
            <a:endParaRPr lang="en-US" dirty="0"/>
          </a:p>
          <a:p>
            <a:endParaRPr lang="en-US" dirty="0"/>
          </a:p>
        </p:txBody>
      </p:sp>
    </p:spTree>
    <p:extLst>
      <p:ext uri="{BB962C8B-B14F-4D97-AF65-F5344CB8AC3E}">
        <p14:creationId xmlns:p14="http://schemas.microsoft.com/office/powerpoint/2010/main" val="7509122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4E026-509B-5849-EA6B-6DEE0BE7BB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5BE2ED-E145-1CB6-26BE-43356822C4CD}"/>
              </a:ext>
            </a:extLst>
          </p:cNvPr>
          <p:cNvSpPr>
            <a:spLocks noGrp="1"/>
          </p:cNvSpPr>
          <p:nvPr>
            <p:ph type="title"/>
          </p:nvPr>
        </p:nvSpPr>
        <p:spPr/>
        <p:txBody>
          <a:bodyPr>
            <a:normAutofit/>
          </a:bodyPr>
          <a:lstStyle/>
          <a:p>
            <a:r>
              <a:rPr lang="en-US" altLang="en-US" dirty="0"/>
              <a:t>Resolving Noncompliance, continued</a:t>
            </a:r>
            <a:endParaRPr lang="en-US" dirty="0"/>
          </a:p>
        </p:txBody>
      </p:sp>
      <p:sp>
        <p:nvSpPr>
          <p:cNvPr id="5" name="Footer Placeholder 4">
            <a:extLst>
              <a:ext uri="{FF2B5EF4-FFF2-40B4-BE49-F238E27FC236}">
                <a16:creationId xmlns:a16="http://schemas.microsoft.com/office/drawing/2014/main" id="{2046710E-C6D5-1F5F-7143-6A803E0D59F4}"/>
              </a:ext>
            </a:extLst>
          </p:cNvPr>
          <p:cNvSpPr>
            <a:spLocks noGrp="1"/>
          </p:cNvSpPr>
          <p:nvPr>
            <p:ph type="ftr" sz="quarter" idx="11"/>
          </p:nvPr>
        </p:nvSpPr>
        <p:spPr/>
        <p:txBody>
          <a:bodyPr/>
          <a:lstStyle/>
          <a:p>
            <a:r>
              <a:rPr lang="en-US"/>
              <a:t>Connecticut State Department of Education • Revised May 2026</a:t>
            </a:r>
          </a:p>
        </p:txBody>
      </p:sp>
      <p:sp>
        <p:nvSpPr>
          <p:cNvPr id="7" name="Content Placeholder 6">
            <a:extLst>
              <a:ext uri="{FF2B5EF4-FFF2-40B4-BE49-F238E27FC236}">
                <a16:creationId xmlns:a16="http://schemas.microsoft.com/office/drawing/2014/main" id="{14501979-1940-9A44-9B14-A48A95A9CB84}"/>
              </a:ext>
            </a:extLst>
          </p:cNvPr>
          <p:cNvSpPr>
            <a:spLocks noGrp="1"/>
          </p:cNvSpPr>
          <p:nvPr>
            <p:ph idx="1"/>
          </p:nvPr>
        </p:nvSpPr>
        <p:spPr/>
        <p:txBody>
          <a:bodyPr/>
          <a:lstStyle/>
          <a:p>
            <a:r>
              <a:rPr lang="en-US" dirty="0"/>
              <a:t>CSDE reports significant findings to USDA</a:t>
            </a:r>
          </a:p>
          <a:p>
            <a:r>
              <a:rPr lang="en-US" dirty="0"/>
              <a:t>All findings require corrective action</a:t>
            </a:r>
          </a:p>
          <a:p>
            <a:r>
              <a:rPr lang="en-US" dirty="0"/>
              <a:t>Follow-up visit may be needed to assure compliance</a:t>
            </a:r>
          </a:p>
          <a:p>
            <a:pPr marL="0" indent="0">
              <a:buNone/>
            </a:pPr>
            <a:endParaRPr lang="en-US" dirty="0"/>
          </a:p>
        </p:txBody>
      </p:sp>
    </p:spTree>
    <p:extLst>
      <p:ext uri="{BB962C8B-B14F-4D97-AF65-F5344CB8AC3E}">
        <p14:creationId xmlns:p14="http://schemas.microsoft.com/office/powerpoint/2010/main" val="1886150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11406-82A1-413C-8F4C-84DE15AE209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D71696-50FA-49A2-E3F2-90043D725608}"/>
              </a:ext>
            </a:extLst>
          </p:cNvPr>
          <p:cNvSpPr>
            <a:spLocks noGrp="1"/>
          </p:cNvSpPr>
          <p:nvPr>
            <p:ph type="title"/>
          </p:nvPr>
        </p:nvSpPr>
        <p:spPr/>
        <p:txBody>
          <a:bodyPr/>
          <a:lstStyle/>
          <a:p>
            <a:r>
              <a:rPr lang="en-US" dirty="0"/>
              <a:t>Required Training</a:t>
            </a:r>
          </a:p>
        </p:txBody>
      </p:sp>
      <p:sp>
        <p:nvSpPr>
          <p:cNvPr id="5" name="Footer Placeholder 4">
            <a:extLst>
              <a:ext uri="{FF2B5EF4-FFF2-40B4-BE49-F238E27FC236}">
                <a16:creationId xmlns:a16="http://schemas.microsoft.com/office/drawing/2014/main" id="{7C6DBC12-5336-90D6-6F25-7A01B0E4CD1D}"/>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3299347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2A96-C135-ED63-47A7-F33C860C80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D9A1D8-2BC4-272D-2E7B-EE90E6181EA4}"/>
              </a:ext>
            </a:extLst>
          </p:cNvPr>
          <p:cNvSpPr>
            <a:spLocks noGrp="1"/>
          </p:cNvSpPr>
          <p:nvPr>
            <p:ph type="title"/>
          </p:nvPr>
        </p:nvSpPr>
        <p:spPr/>
        <p:txBody>
          <a:bodyPr/>
          <a:lstStyle/>
          <a:p>
            <a:r>
              <a:rPr lang="en-US" altLang="en-US" dirty="0"/>
              <a:t>USDA Requires Annual Civil Rights Training</a:t>
            </a:r>
            <a:endParaRPr lang="en-US" dirty="0"/>
          </a:p>
        </p:txBody>
      </p:sp>
      <p:sp>
        <p:nvSpPr>
          <p:cNvPr id="5" name="Content Placeholder 4">
            <a:extLst>
              <a:ext uri="{FF2B5EF4-FFF2-40B4-BE49-F238E27FC236}">
                <a16:creationId xmlns:a16="http://schemas.microsoft.com/office/drawing/2014/main" id="{11BB3429-ABB4-307F-479B-91ACBE6D68B4}"/>
              </a:ext>
            </a:extLst>
          </p:cNvPr>
          <p:cNvSpPr>
            <a:spLocks noGrp="1"/>
          </p:cNvSpPr>
          <p:nvPr>
            <p:ph idx="1"/>
          </p:nvPr>
        </p:nvSpPr>
        <p:spPr/>
        <p:txBody>
          <a:bodyPr>
            <a:normAutofit/>
          </a:bodyPr>
          <a:lstStyle/>
          <a:p>
            <a:r>
              <a:rPr lang="en-US" dirty="0"/>
              <a:t>For all staff who work with program applicants or participants</a:t>
            </a:r>
          </a:p>
          <a:p>
            <a:pPr lvl="1">
              <a:spcBef>
                <a:spcPts val="600"/>
              </a:spcBef>
            </a:pPr>
            <a:r>
              <a:rPr lang="en-US" dirty="0"/>
              <a:t>Food service staff</a:t>
            </a:r>
          </a:p>
          <a:p>
            <a:pPr lvl="1">
              <a:spcBef>
                <a:spcPts val="600"/>
              </a:spcBef>
            </a:pPr>
            <a:r>
              <a:rPr lang="en-US" dirty="0"/>
              <a:t>Front line staff</a:t>
            </a:r>
          </a:p>
          <a:p>
            <a:pPr lvl="1">
              <a:spcBef>
                <a:spcPts val="600"/>
              </a:spcBef>
            </a:pPr>
            <a:r>
              <a:rPr lang="en-US" dirty="0"/>
              <a:t>Supervisors</a:t>
            </a:r>
          </a:p>
          <a:p>
            <a:pPr lvl="1">
              <a:spcBef>
                <a:spcPts val="600"/>
              </a:spcBef>
            </a:pPr>
            <a:r>
              <a:rPr lang="en-US" dirty="0"/>
              <a:t>Determining officials, verifying officials, and hearing officials</a:t>
            </a:r>
          </a:p>
          <a:p>
            <a:endParaRPr lang="en-US" dirty="0"/>
          </a:p>
        </p:txBody>
      </p:sp>
      <p:sp>
        <p:nvSpPr>
          <p:cNvPr id="3" name="Footer Placeholder 2">
            <a:extLst>
              <a:ext uri="{FF2B5EF4-FFF2-40B4-BE49-F238E27FC236}">
                <a16:creationId xmlns:a16="http://schemas.microsoft.com/office/drawing/2014/main" id="{6CCE8999-A921-6110-17A4-D500C20F7790}"/>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12676987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4FD10-C49F-8441-1A56-50AF01B10E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554ECE-0F56-1BDC-3303-C4A70C22579A}"/>
              </a:ext>
            </a:extLst>
          </p:cNvPr>
          <p:cNvSpPr>
            <a:spLocks noGrp="1"/>
          </p:cNvSpPr>
          <p:nvPr>
            <p:ph type="title"/>
          </p:nvPr>
        </p:nvSpPr>
        <p:spPr/>
        <p:txBody>
          <a:bodyPr/>
          <a:lstStyle/>
          <a:p>
            <a:r>
              <a:rPr lang="en-US" altLang="en-US" dirty="0"/>
              <a:t>Required Training Topics</a:t>
            </a:r>
            <a:endParaRPr lang="en-US" dirty="0"/>
          </a:p>
        </p:txBody>
      </p:sp>
      <p:sp>
        <p:nvSpPr>
          <p:cNvPr id="5" name="Content Placeholder 4">
            <a:extLst>
              <a:ext uri="{FF2B5EF4-FFF2-40B4-BE49-F238E27FC236}">
                <a16:creationId xmlns:a16="http://schemas.microsoft.com/office/drawing/2014/main" id="{3D0E1B8E-5B8B-958E-E4B5-6BCD327276DE}"/>
              </a:ext>
            </a:extLst>
          </p:cNvPr>
          <p:cNvSpPr>
            <a:spLocks noGrp="1"/>
          </p:cNvSpPr>
          <p:nvPr>
            <p:ph sz="half" idx="1"/>
          </p:nvPr>
        </p:nvSpPr>
        <p:spPr/>
        <p:txBody>
          <a:bodyPr>
            <a:normAutofit lnSpcReduction="10000"/>
          </a:bodyPr>
          <a:lstStyle/>
          <a:p>
            <a:r>
              <a:rPr lang="en-US" dirty="0"/>
              <a:t>Data collection and use</a:t>
            </a:r>
          </a:p>
          <a:p>
            <a:r>
              <a:rPr lang="en-US" dirty="0"/>
              <a:t>Effective public notification</a:t>
            </a:r>
          </a:p>
          <a:p>
            <a:r>
              <a:rPr lang="en-US" dirty="0"/>
              <a:t>Complaint procedure</a:t>
            </a:r>
          </a:p>
          <a:p>
            <a:r>
              <a:rPr lang="en-US" dirty="0"/>
              <a:t>Compliance review techniques</a:t>
            </a:r>
          </a:p>
          <a:p>
            <a:r>
              <a:rPr lang="en-US" dirty="0"/>
              <a:t>Resolution of noncompliance</a:t>
            </a:r>
          </a:p>
          <a:p>
            <a:endParaRPr lang="en-US" dirty="0"/>
          </a:p>
        </p:txBody>
      </p:sp>
      <p:sp>
        <p:nvSpPr>
          <p:cNvPr id="2" name="Content Placeholder 1">
            <a:extLst>
              <a:ext uri="{FF2B5EF4-FFF2-40B4-BE49-F238E27FC236}">
                <a16:creationId xmlns:a16="http://schemas.microsoft.com/office/drawing/2014/main" id="{F8FD83E1-73E4-D415-1434-B8C183E57625}"/>
              </a:ext>
            </a:extLst>
          </p:cNvPr>
          <p:cNvSpPr>
            <a:spLocks noGrp="1"/>
          </p:cNvSpPr>
          <p:nvPr>
            <p:ph sz="half" idx="2"/>
          </p:nvPr>
        </p:nvSpPr>
        <p:spPr/>
        <p:txBody>
          <a:bodyPr/>
          <a:lstStyle/>
          <a:p>
            <a:r>
              <a:rPr lang="en-US" dirty="0"/>
              <a:t>Reasonable accommodations for disabilities</a:t>
            </a:r>
          </a:p>
          <a:p>
            <a:r>
              <a:rPr lang="en-US" dirty="0"/>
              <a:t>Language assistance</a:t>
            </a:r>
          </a:p>
          <a:p>
            <a:r>
              <a:rPr lang="en-US" dirty="0"/>
              <a:t>Conflict resolution</a:t>
            </a:r>
          </a:p>
          <a:p>
            <a:r>
              <a:rPr lang="en-US" dirty="0"/>
              <a:t>Customer service</a:t>
            </a:r>
          </a:p>
          <a:p>
            <a:endParaRPr lang="en-US" dirty="0"/>
          </a:p>
        </p:txBody>
      </p:sp>
      <p:sp>
        <p:nvSpPr>
          <p:cNvPr id="3" name="Footer Placeholder 2">
            <a:extLst>
              <a:ext uri="{FF2B5EF4-FFF2-40B4-BE49-F238E27FC236}">
                <a16:creationId xmlns:a16="http://schemas.microsoft.com/office/drawing/2014/main" id="{BCBA56F8-76DF-DFB8-2A24-E2D8D87FEF9C}"/>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11366770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5649E-D04A-BBAA-C009-6A8E65C2E5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346DA5-D34B-7F37-9E5C-AFCE3D19EAB3}"/>
              </a:ext>
            </a:extLst>
          </p:cNvPr>
          <p:cNvSpPr>
            <a:spLocks noGrp="1"/>
          </p:cNvSpPr>
          <p:nvPr>
            <p:ph type="title"/>
          </p:nvPr>
        </p:nvSpPr>
        <p:spPr/>
        <p:txBody>
          <a:bodyPr/>
          <a:lstStyle/>
          <a:p>
            <a:r>
              <a:rPr lang="en-US" altLang="en-US" dirty="0"/>
              <a:t>CSDE Training Resource</a:t>
            </a:r>
            <a:endParaRPr lang="en-US" dirty="0"/>
          </a:p>
        </p:txBody>
      </p:sp>
      <p:sp>
        <p:nvSpPr>
          <p:cNvPr id="5" name="Content Placeholder 4">
            <a:extLst>
              <a:ext uri="{FF2B5EF4-FFF2-40B4-BE49-F238E27FC236}">
                <a16:creationId xmlns:a16="http://schemas.microsoft.com/office/drawing/2014/main" id="{A123193F-BFC5-12D3-C708-C0753C99FE61}"/>
              </a:ext>
            </a:extLst>
          </p:cNvPr>
          <p:cNvSpPr>
            <a:spLocks noGrp="1"/>
          </p:cNvSpPr>
          <p:nvPr>
            <p:ph idx="1"/>
          </p:nvPr>
        </p:nvSpPr>
        <p:spPr>
          <a:xfrm>
            <a:off x="838200" y="1348032"/>
            <a:ext cx="4461387" cy="4580627"/>
          </a:xfrm>
        </p:spPr>
        <p:txBody>
          <a:bodyPr>
            <a:normAutofit/>
          </a:bodyPr>
          <a:lstStyle/>
          <a:p>
            <a:r>
              <a:rPr lang="en-US" dirty="0"/>
              <a:t>This PowerPoint presentation is available for CACFP sponsors to provide staff training</a:t>
            </a:r>
          </a:p>
          <a:p>
            <a:pPr lvl="1"/>
            <a:r>
              <a:rPr lang="en-US" dirty="0"/>
              <a:t>“Presentation” section of CSDE’s Civil Rights for CACFP webpage</a:t>
            </a:r>
          </a:p>
          <a:p>
            <a:pPr marL="0" indent="0">
              <a:buNone/>
            </a:pPr>
            <a:endParaRPr lang="en-US" dirty="0"/>
          </a:p>
          <a:p>
            <a:endParaRPr lang="en-US" dirty="0"/>
          </a:p>
        </p:txBody>
      </p:sp>
      <p:pic>
        <p:nvPicPr>
          <p:cNvPr id="8" name="Picture 7">
            <a:extLst>
              <a:ext uri="{FF2B5EF4-FFF2-40B4-BE49-F238E27FC236}">
                <a16:creationId xmlns:a16="http://schemas.microsoft.com/office/drawing/2014/main" id="{49571555-77E4-A916-69D4-9A96531DAC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52065" y="1435178"/>
            <a:ext cx="6287814" cy="4023237"/>
          </a:xfrm>
          <a:prstGeom prst="rect">
            <a:avLst/>
          </a:prstGeom>
        </p:spPr>
      </p:pic>
      <p:sp>
        <p:nvSpPr>
          <p:cNvPr id="9" name="Rectangle 8">
            <a:extLst>
              <a:ext uri="{FF2B5EF4-FFF2-40B4-BE49-F238E27FC236}">
                <a16:creationId xmlns:a16="http://schemas.microsoft.com/office/drawing/2014/main" id="{FA5458AA-BFDB-E6FB-34A0-26724B8861E5}"/>
              </a:ext>
              <a:ext uri="{C183D7F6-B498-43B3-948B-1728B52AA6E4}">
                <adec:decorative xmlns:adec="http://schemas.microsoft.com/office/drawing/2017/decorative" val="1"/>
              </a:ext>
            </a:extLst>
          </p:cNvPr>
          <p:cNvSpPr/>
          <p:nvPr/>
        </p:nvSpPr>
        <p:spPr>
          <a:xfrm>
            <a:off x="5534025" y="2762250"/>
            <a:ext cx="1924050" cy="247650"/>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F12EA6-B35A-19CC-843D-38E1518DE4EF}"/>
              </a:ext>
              <a:ext uri="{C183D7F6-B498-43B3-948B-1728B52AA6E4}">
                <adec:decorative xmlns:adec="http://schemas.microsoft.com/office/drawing/2017/decorative" val="1"/>
              </a:ext>
            </a:extLst>
          </p:cNvPr>
          <p:cNvSpPr/>
          <p:nvPr/>
        </p:nvSpPr>
        <p:spPr>
          <a:xfrm>
            <a:off x="10182225" y="3514848"/>
            <a:ext cx="640080" cy="16459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4E25F362-E186-0AF5-3F68-BDEEFC01E980}"/>
              </a:ext>
              <a:ext uri="{C183D7F6-B498-43B3-948B-1728B52AA6E4}">
                <adec:decorative xmlns:adec="http://schemas.microsoft.com/office/drawing/2017/decorative" val="1"/>
              </a:ext>
            </a:extLst>
          </p:cNvPr>
          <p:cNvSpPr/>
          <p:nvPr/>
        </p:nvSpPr>
        <p:spPr>
          <a:xfrm flipV="1">
            <a:off x="10259378" y="3749297"/>
            <a:ext cx="485775" cy="369332"/>
          </a:xfrm>
          <a:prstGeom prst="downArrow">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3"/>
            <a:extLst>
              <a:ext uri="{FF2B5EF4-FFF2-40B4-BE49-F238E27FC236}">
                <a16:creationId xmlns:a16="http://schemas.microsoft.com/office/drawing/2014/main" id="{C20E7A90-DFD0-37B8-8C79-B70B53CE5164}"/>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https://portal.ct.gov/sde/nutrition/civil-rights-for-child-nutrition-programs/civil-rights-for-cacfp#Presentation</a:t>
            </a:r>
            <a:endParaRPr lang="en-US" altLang="en-US"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47388E19-D1A6-F5F3-967A-AA8712240E86}"/>
              </a:ext>
            </a:extLst>
          </p:cNvPr>
          <p:cNvSpPr>
            <a:spLocks noGrp="1"/>
          </p:cNvSpPr>
          <p:nvPr>
            <p:ph type="ftr" sz="quarter" idx="11"/>
          </p:nvPr>
        </p:nvSpPr>
        <p:spPr/>
        <p:txBody>
          <a:bodyPr/>
          <a:lstStyle/>
          <a:p>
            <a:r>
              <a:rPr lang="en-US"/>
              <a:t>Connecticut State Department of Education • Revised May 2026</a:t>
            </a:r>
            <a:endParaRPr lang="en-US" dirty="0"/>
          </a:p>
        </p:txBody>
      </p:sp>
    </p:spTree>
    <p:extLst>
      <p:ext uri="{BB962C8B-B14F-4D97-AF65-F5344CB8AC3E}">
        <p14:creationId xmlns:p14="http://schemas.microsoft.com/office/powerpoint/2010/main" val="25463432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80F-E2C0-96C5-559F-2A516B36C957}"/>
              </a:ext>
            </a:extLst>
          </p:cNvPr>
          <p:cNvSpPr>
            <a:spLocks noGrp="1"/>
          </p:cNvSpPr>
          <p:nvPr>
            <p:ph type="title"/>
          </p:nvPr>
        </p:nvSpPr>
        <p:spPr/>
        <p:txBody>
          <a:bodyPr/>
          <a:lstStyle/>
          <a:p>
            <a:r>
              <a:rPr lang="en-US" altLang="en-US" dirty="0"/>
              <a:t>Document Staff Training</a:t>
            </a:r>
            <a:endParaRPr lang="en-US" dirty="0"/>
          </a:p>
        </p:txBody>
      </p:sp>
      <p:sp>
        <p:nvSpPr>
          <p:cNvPr id="3" name="Content Placeholder 2">
            <a:extLst>
              <a:ext uri="{FF2B5EF4-FFF2-40B4-BE49-F238E27FC236}">
                <a16:creationId xmlns:a16="http://schemas.microsoft.com/office/drawing/2014/main" id="{12D7D14C-1F88-8D2E-93BC-22EB2B3CC2FD}"/>
              </a:ext>
            </a:extLst>
          </p:cNvPr>
          <p:cNvSpPr>
            <a:spLocks noGrp="1"/>
          </p:cNvSpPr>
          <p:nvPr>
            <p:ph idx="1"/>
          </p:nvPr>
        </p:nvSpPr>
        <p:spPr/>
        <p:txBody>
          <a:bodyPr/>
          <a:lstStyle/>
          <a:p>
            <a:r>
              <a:rPr lang="en-US" dirty="0"/>
              <a:t>For each staff member</a:t>
            </a:r>
          </a:p>
        </p:txBody>
      </p:sp>
      <p:sp>
        <p:nvSpPr>
          <p:cNvPr id="4" name="Footer Placeholder 3">
            <a:extLst>
              <a:ext uri="{FF2B5EF4-FFF2-40B4-BE49-F238E27FC236}">
                <a16:creationId xmlns:a16="http://schemas.microsoft.com/office/drawing/2014/main" id="{FD7A921F-861E-66BA-1D58-790578BB1C42}"/>
              </a:ext>
            </a:extLst>
          </p:cNvPr>
          <p:cNvSpPr>
            <a:spLocks noGrp="1"/>
          </p:cNvSpPr>
          <p:nvPr>
            <p:ph type="ftr" sz="quarter" idx="11"/>
          </p:nvPr>
        </p:nvSpPr>
        <p:spPr/>
        <p:txBody>
          <a:bodyPr/>
          <a:lstStyle/>
          <a:p>
            <a:r>
              <a:rPr lang="en-US"/>
              <a:t>Connecticut State Department of Education • Revised May 2026</a:t>
            </a:r>
          </a:p>
        </p:txBody>
      </p:sp>
    </p:spTree>
    <p:extLst>
      <p:ext uri="{BB962C8B-B14F-4D97-AF65-F5344CB8AC3E}">
        <p14:creationId xmlns:p14="http://schemas.microsoft.com/office/powerpoint/2010/main" val="20517705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B5273-6124-32CD-6EDB-7007582A7A05}"/>
              </a:ext>
            </a:extLst>
          </p:cNvPr>
          <p:cNvSpPr>
            <a:spLocks noGrp="1"/>
          </p:cNvSpPr>
          <p:nvPr>
            <p:ph type="title"/>
          </p:nvPr>
        </p:nvSpPr>
        <p:spPr/>
        <p:txBody>
          <a:bodyPr/>
          <a:lstStyle/>
          <a:p>
            <a:r>
              <a:rPr lang="en-US" dirty="0"/>
              <a:t>CSDE CACFP Staff</a:t>
            </a:r>
          </a:p>
        </p:txBody>
      </p:sp>
      <p:sp>
        <p:nvSpPr>
          <p:cNvPr id="4" name="Footer Placeholder 3">
            <a:extLst>
              <a:ext uri="{FF2B5EF4-FFF2-40B4-BE49-F238E27FC236}">
                <a16:creationId xmlns:a16="http://schemas.microsoft.com/office/drawing/2014/main" id="{6A772995-30E8-996F-EEB0-59A87CA9EA42}"/>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26002375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32A07C-5F4B-44D6-8BDF-25B86A5DE01A}"/>
              </a:ext>
            </a:extLst>
          </p:cNvPr>
          <p:cNvSpPr>
            <a:spLocks noGrp="1"/>
          </p:cNvSpPr>
          <p:nvPr>
            <p:ph type="title"/>
          </p:nvPr>
        </p:nvSpPr>
        <p:spPr/>
        <p:txBody>
          <a:bodyPr>
            <a:normAutofit fontScale="90000"/>
          </a:bodyPr>
          <a:lstStyle/>
          <a:p>
            <a:r>
              <a:rPr lang="en-US" dirty="0"/>
              <a:t>Contact Information for Community Nutrition Staff</a:t>
            </a:r>
          </a:p>
        </p:txBody>
      </p:sp>
      <p:sp>
        <p:nvSpPr>
          <p:cNvPr id="5" name="Content Placeholder 4">
            <a:extLst>
              <a:ext uri="{FF2B5EF4-FFF2-40B4-BE49-F238E27FC236}">
                <a16:creationId xmlns:a16="http://schemas.microsoft.com/office/drawing/2014/main" id="{061D1DD9-31D2-E7CE-BA0E-5E05A40976A6}"/>
              </a:ext>
            </a:extLst>
          </p:cNvPr>
          <p:cNvSpPr>
            <a:spLocks noGrp="1"/>
          </p:cNvSpPr>
          <p:nvPr>
            <p:ph sz="half" idx="1"/>
          </p:nvPr>
        </p:nvSpPr>
        <p:spPr/>
        <p:txBody>
          <a:bodyPr>
            <a:noAutofit/>
          </a:bodyPr>
          <a:lstStyle/>
          <a:p>
            <a:r>
              <a:rPr lang="de-DE" dirty="0"/>
              <a:t>Bernice Amponsah</a:t>
            </a:r>
            <a:br>
              <a:rPr lang="de-DE" dirty="0"/>
            </a:br>
            <a:r>
              <a:rPr lang="de-DE" dirty="0">
                <a:solidFill>
                  <a:srgbClr val="C1E5F5"/>
                </a:solidFill>
              </a:rPr>
              <a:t>bernice.amponsah@ct.gov</a:t>
            </a:r>
            <a:br>
              <a:rPr lang="de-DE" dirty="0"/>
            </a:br>
            <a:r>
              <a:rPr lang="de-DE" dirty="0"/>
              <a:t>860-807-2117 </a:t>
            </a:r>
          </a:p>
          <a:p>
            <a:r>
              <a:rPr lang="es-ES" dirty="0"/>
              <a:t>Caroline Cooke</a:t>
            </a:r>
            <a:br>
              <a:rPr lang="es-ES" dirty="0"/>
            </a:br>
            <a:r>
              <a:rPr lang="es-ES" dirty="0">
                <a:solidFill>
                  <a:srgbClr val="C1E5F5"/>
                </a:solidFill>
              </a:rPr>
              <a:t>caroline.cooke@ct.gov</a:t>
            </a:r>
            <a:br>
              <a:rPr lang="es-ES" dirty="0">
                <a:solidFill>
                  <a:srgbClr val="A6CAEC"/>
                </a:solidFill>
              </a:rPr>
            </a:br>
            <a:r>
              <a:rPr lang="es-ES" dirty="0"/>
              <a:t>860-807-2144</a:t>
            </a:r>
          </a:p>
          <a:p>
            <a:r>
              <a:rPr lang="es-ES" dirty="0"/>
              <a:t>Terese Maineri</a:t>
            </a:r>
            <a:br>
              <a:rPr lang="es-ES" dirty="0"/>
            </a:br>
            <a:r>
              <a:rPr lang="es-ES" dirty="0">
                <a:solidFill>
                  <a:srgbClr val="C1E5F5"/>
                </a:solidFill>
              </a:rPr>
              <a:t>terese.maineri@ct.gov</a:t>
            </a:r>
            <a:br>
              <a:rPr lang="es-ES" dirty="0"/>
            </a:br>
            <a:r>
              <a:rPr lang="es-ES" dirty="0"/>
              <a:t>860-807-2145</a:t>
            </a:r>
            <a:endParaRPr lang="en-US" dirty="0"/>
          </a:p>
        </p:txBody>
      </p:sp>
      <p:sp>
        <p:nvSpPr>
          <p:cNvPr id="6" name="Content Placeholder 5">
            <a:extLst>
              <a:ext uri="{FF2B5EF4-FFF2-40B4-BE49-F238E27FC236}">
                <a16:creationId xmlns:a16="http://schemas.microsoft.com/office/drawing/2014/main" id="{2BC32B04-35E1-2964-EC30-ACC28D558A50}"/>
              </a:ext>
            </a:extLst>
          </p:cNvPr>
          <p:cNvSpPr>
            <a:spLocks noGrp="1"/>
          </p:cNvSpPr>
          <p:nvPr>
            <p:ph sz="half" idx="2"/>
          </p:nvPr>
        </p:nvSpPr>
        <p:spPr/>
        <p:txBody>
          <a:bodyPr/>
          <a:lstStyle/>
          <a:p>
            <a:r>
              <a:rPr lang="es-ES" dirty="0"/>
              <a:t>Benedict Onye</a:t>
            </a:r>
            <a:br>
              <a:rPr lang="es-ES" dirty="0"/>
            </a:br>
            <a:r>
              <a:rPr lang="es-ES" dirty="0">
                <a:solidFill>
                  <a:srgbClr val="C1E5F5"/>
                </a:solidFill>
              </a:rPr>
              <a:t>benedict.onye@ct.gov</a:t>
            </a:r>
            <a:br>
              <a:rPr lang="es-ES" dirty="0"/>
            </a:br>
            <a:r>
              <a:rPr lang="es-ES" dirty="0"/>
              <a:t>860-807-2080</a:t>
            </a:r>
            <a:endParaRPr lang="en-US" dirty="0"/>
          </a:p>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Flor Sprouse</a:t>
            </a:r>
            <a:b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dirty="0">
                <a:solidFill>
                  <a:srgbClr val="C1E5F5"/>
                </a:solidFill>
                <a:latin typeface="Calibri" panose="020F0502020204030204" pitchFamily="34" charset="0"/>
                <a:ea typeface="Calibri" panose="020F0502020204030204" pitchFamily="34" charset="0"/>
                <a:cs typeface="Calibri" panose="020F0502020204030204" pitchFamily="34" charset="0"/>
              </a:rPr>
              <a:t>flor.sprouse@ct.gov</a:t>
            </a:r>
            <a:b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860-713-6849</a:t>
            </a:r>
          </a:p>
          <a:p>
            <a:endParaRPr lang="en-US" dirty="0"/>
          </a:p>
        </p:txBody>
      </p:sp>
      <p:sp>
        <p:nvSpPr>
          <p:cNvPr id="3" name="Footer Placeholder 2">
            <a:extLst>
              <a:ext uri="{FF2B5EF4-FFF2-40B4-BE49-F238E27FC236}">
                <a16:creationId xmlns:a16="http://schemas.microsoft.com/office/drawing/2014/main" id="{C412CC51-ACD4-E205-6D46-ACF3EEEBFF6C}"/>
              </a:ext>
            </a:extLst>
          </p:cNvPr>
          <p:cNvSpPr>
            <a:spLocks noGrp="1"/>
          </p:cNvSpPr>
          <p:nvPr>
            <p:ph type="ftr" sz="quarter" idx="11"/>
          </p:nvPr>
        </p:nvSpPr>
        <p:spPr/>
        <p:txBody>
          <a:bodyPr/>
          <a:lstStyle/>
          <a:p>
            <a:r>
              <a:rPr lang="en-US"/>
              <a:t>Connecticut State Department of Education • Revised May 2026</a:t>
            </a:r>
            <a:endParaRPr lang="en-US" dirty="0"/>
          </a:p>
        </p:txBody>
      </p:sp>
      <p:sp>
        <p:nvSpPr>
          <p:cNvPr id="9" name="Rectangle 8">
            <a:hlinkClick r:id="rId2"/>
            <a:extLst>
              <a:ext uri="{FF2B5EF4-FFF2-40B4-BE49-F238E27FC236}">
                <a16:creationId xmlns:a16="http://schemas.microsoft.com/office/drawing/2014/main" id="{EA55882F-DCC3-E4E8-4D0A-E2BD0EDD4D43}"/>
              </a:ext>
              <a:ext uri="{C183D7F6-B498-43B3-948B-1728B52AA6E4}">
                <adec:decorative xmlns:adec="http://schemas.microsoft.com/office/drawing/2017/decorative" val="1"/>
              </a:ext>
            </a:extLst>
          </p:cNvPr>
          <p:cNvSpPr/>
          <p:nvPr/>
        </p:nvSpPr>
        <p:spPr>
          <a:xfrm>
            <a:off x="7401703" y="3612440"/>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3"/>
            <a:extLst>
              <a:ext uri="{FF2B5EF4-FFF2-40B4-BE49-F238E27FC236}">
                <a16:creationId xmlns:a16="http://schemas.microsoft.com/office/drawing/2014/main" id="{8809E970-D4A1-AD8E-425C-C49003271A45}"/>
              </a:ext>
              <a:ext uri="{C183D7F6-B498-43B3-948B-1728B52AA6E4}">
                <adec:decorative xmlns:adec="http://schemas.microsoft.com/office/drawing/2017/decorative" val="1"/>
              </a:ext>
            </a:extLst>
          </p:cNvPr>
          <p:cNvSpPr/>
          <p:nvPr/>
        </p:nvSpPr>
        <p:spPr>
          <a:xfrm>
            <a:off x="1135518" y="1699204"/>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4"/>
            <a:extLst>
              <a:ext uri="{FF2B5EF4-FFF2-40B4-BE49-F238E27FC236}">
                <a16:creationId xmlns:a16="http://schemas.microsoft.com/office/drawing/2014/main" id="{9B08BF35-2E92-0385-67E4-E77E637E7E72}"/>
              </a:ext>
              <a:ext uri="{C183D7F6-B498-43B3-948B-1728B52AA6E4}">
                <adec:decorative xmlns:adec="http://schemas.microsoft.com/office/drawing/2017/decorative" val="1"/>
              </a:ext>
            </a:extLst>
          </p:cNvPr>
          <p:cNvSpPr/>
          <p:nvPr/>
        </p:nvSpPr>
        <p:spPr>
          <a:xfrm>
            <a:off x="1281588" y="1897290"/>
            <a:ext cx="460822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5"/>
            <a:extLst>
              <a:ext uri="{FF2B5EF4-FFF2-40B4-BE49-F238E27FC236}">
                <a16:creationId xmlns:a16="http://schemas.microsoft.com/office/drawing/2014/main" id="{BB20D270-958B-66AF-A7D7-B64393BCB4E1}"/>
              </a:ext>
              <a:ext uri="{C183D7F6-B498-43B3-948B-1728B52AA6E4}">
                <adec:decorative xmlns:adec="http://schemas.microsoft.com/office/drawing/2017/decorative" val="1"/>
              </a:ext>
            </a:extLst>
          </p:cNvPr>
          <p:cNvSpPr/>
          <p:nvPr/>
        </p:nvSpPr>
        <p:spPr>
          <a:xfrm>
            <a:off x="7340798" y="1937329"/>
            <a:ext cx="40397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hlinkClick r:id="rId6"/>
            <a:extLst>
              <a:ext uri="{FF2B5EF4-FFF2-40B4-BE49-F238E27FC236}">
                <a16:creationId xmlns:a16="http://schemas.microsoft.com/office/drawing/2014/main" id="{0A01E9D1-DCBB-CCCE-F8D8-354FF70AAB14}"/>
              </a:ext>
              <a:ext uri="{C183D7F6-B498-43B3-948B-1728B52AA6E4}">
                <adec:decorative xmlns:adec="http://schemas.microsoft.com/office/drawing/2017/decorative" val="1"/>
              </a:ext>
            </a:extLst>
          </p:cNvPr>
          <p:cNvSpPr/>
          <p:nvPr/>
        </p:nvSpPr>
        <p:spPr>
          <a:xfrm>
            <a:off x="1220683" y="3612440"/>
            <a:ext cx="4328470"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7"/>
            <a:extLst>
              <a:ext uri="{FF2B5EF4-FFF2-40B4-BE49-F238E27FC236}">
                <a16:creationId xmlns:a16="http://schemas.microsoft.com/office/drawing/2014/main" id="{A133720F-9FF5-4AAA-3029-78AC9A7CE01C}"/>
              </a:ext>
              <a:ext uri="{C183D7F6-B498-43B3-948B-1728B52AA6E4}">
                <adec:decorative xmlns:adec="http://schemas.microsoft.com/office/drawing/2017/decorative" val="1"/>
              </a:ext>
            </a:extLst>
          </p:cNvPr>
          <p:cNvSpPr/>
          <p:nvPr/>
        </p:nvSpPr>
        <p:spPr>
          <a:xfrm>
            <a:off x="1162505" y="5236123"/>
            <a:ext cx="4386647"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4029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49E988-6CEC-D93B-149E-26526B6690C4}"/>
              </a:ext>
            </a:extLst>
          </p:cNvPr>
          <p:cNvSpPr>
            <a:spLocks noGrp="1"/>
          </p:cNvSpPr>
          <p:nvPr>
            <p:ph type="title"/>
          </p:nvPr>
        </p:nvSpPr>
        <p:spPr/>
        <p:txBody>
          <a:bodyPr/>
          <a:lstStyle/>
          <a:p>
            <a:r>
              <a:rPr lang="en-US" dirty="0"/>
              <a:t>Questions</a:t>
            </a:r>
          </a:p>
        </p:txBody>
      </p:sp>
      <p:sp>
        <p:nvSpPr>
          <p:cNvPr id="5" name="Footer Placeholder 4">
            <a:extLst>
              <a:ext uri="{FF2B5EF4-FFF2-40B4-BE49-F238E27FC236}">
                <a16:creationId xmlns:a16="http://schemas.microsoft.com/office/drawing/2014/main" id="{760B6DC7-5353-6F17-C146-C4774B18AC92}"/>
              </a:ext>
            </a:extLst>
          </p:cNvPr>
          <p:cNvSpPr>
            <a:spLocks noGrp="1"/>
          </p:cNvSpPr>
          <p:nvPr>
            <p:ph type="ftr" sz="quarter" idx="10"/>
          </p:nvPr>
        </p:nvSpPr>
        <p:spPr/>
        <p:txBody>
          <a:bodyPr/>
          <a:lstStyle/>
          <a:p>
            <a:r>
              <a:rPr lang="en-US"/>
              <a:t>Connecticut State Department of Education • Revised May 2026</a:t>
            </a:r>
          </a:p>
        </p:txBody>
      </p:sp>
    </p:spTree>
    <p:extLst>
      <p:ext uri="{BB962C8B-B14F-4D97-AF65-F5344CB8AC3E}">
        <p14:creationId xmlns:p14="http://schemas.microsoft.com/office/powerpoint/2010/main" val="3808151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953</TotalTime>
  <Words>4981</Words>
  <Application>Microsoft Office PowerPoint</Application>
  <PresentationFormat>Widescreen</PresentationFormat>
  <Paragraphs>531</Paragraphs>
  <Slides>101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Aptos</vt:lpstr>
      <vt:lpstr>Arial</vt:lpstr>
      <vt:lpstr>Calibri</vt:lpstr>
      <vt:lpstr>Wingdings</vt:lpstr>
      <vt:lpstr>Office Theme</vt:lpstr>
      <vt:lpstr>Civil Rights</vt:lpstr>
      <vt:lpstr>Disclaimer</vt:lpstr>
      <vt:lpstr>Topics</vt:lpstr>
      <vt:lpstr>Civil Rights Overview</vt:lpstr>
      <vt:lpstr>Civil Rights Legislation</vt:lpstr>
      <vt:lpstr>Civil Rights Program Requirements</vt:lpstr>
      <vt:lpstr>Civil Rights Program Requirements, continued</vt:lpstr>
      <vt:lpstr>Civil Rights Program Requirements Apply To</vt:lpstr>
      <vt:lpstr>Purpose of Civil Rights</vt:lpstr>
      <vt:lpstr>Civil Rights Goals</vt:lpstr>
      <vt:lpstr>Protected Classes</vt:lpstr>
      <vt:lpstr>Different Federal and State Protected Classes</vt:lpstr>
      <vt:lpstr>CSDE Protected Classes Include All Federal Plus</vt:lpstr>
      <vt:lpstr>Definition of Discrimination </vt:lpstr>
      <vt:lpstr>Assurances</vt:lpstr>
      <vt:lpstr>Written Assurance Required</vt:lpstr>
      <vt:lpstr>Agreements Between Local and State Agencies</vt:lpstr>
      <vt:lpstr>Retailer/Vendor Agreements and Contracts</vt:lpstr>
      <vt:lpstr>Contacts, MOU, and MOA</vt:lpstr>
      <vt:lpstr>Contacts, MOU, and MOA, continued</vt:lpstr>
      <vt:lpstr>Public Notification</vt:lpstr>
      <vt:lpstr>Public Notification Requirement</vt:lpstr>
      <vt:lpstr>Examples of Public Notification Methods</vt:lpstr>
      <vt:lpstr>Public Notification for Disabilities and LEP</vt:lpstr>
      <vt:lpstr>Equal Opportunity in Photos and Graphics </vt:lpstr>
      <vt:lpstr>Include Required Nondiscrimination Statement</vt:lpstr>
      <vt:lpstr>And Justice for All” (AJFA) Poster</vt:lpstr>
      <vt:lpstr>AJFA Poster</vt:lpstr>
      <vt:lpstr>USDA Nondiscrimination Statement (NDS)</vt:lpstr>
      <vt:lpstr>Current USDA Nondiscrimination Statement (NDS)</vt:lpstr>
      <vt:lpstr>Where USDA NDS Statement is Required</vt:lpstr>
      <vt:lpstr>USDA NDS is Required for Vital documents </vt:lpstr>
      <vt:lpstr>When Short USDA NDS is Allowed </vt:lpstr>
      <vt:lpstr>Sponsor Webpages with Information About CNPs</vt:lpstr>
      <vt:lpstr>Data Collection</vt:lpstr>
      <vt:lpstr>Data Collection Requirements</vt:lpstr>
      <vt:lpstr>Maintaining Data</vt:lpstr>
      <vt:lpstr>More Information About Records Retention</vt:lpstr>
      <vt:lpstr>Two Required Data Collection Forms</vt:lpstr>
      <vt:lpstr>Form 1: Civil Rights Potential Beneficiary Data Determination Form for the Child and Adult Care Food Program </vt:lpstr>
      <vt:lpstr>Form 2: Child and Adult Care Food Program (CACFP) Civil Rights Beneficiary Data Collection</vt:lpstr>
      <vt:lpstr>Race and Ethnic Categories</vt:lpstr>
      <vt:lpstr>Requirements for Data Collection Forms</vt:lpstr>
      <vt:lpstr>Visual Identification is Not Allowed</vt:lpstr>
      <vt:lpstr>Visual Identification is Not Allowed, continued</vt:lpstr>
      <vt:lpstr>USDA Memo Prohibiting Visual Identification </vt:lpstr>
      <vt:lpstr>USDA Questions and Answers for Visual Observation</vt:lpstr>
      <vt:lpstr>Data Use</vt:lpstr>
      <vt:lpstr>Complaint Procedures</vt:lpstr>
      <vt:lpstr>Right to File a Complaint </vt:lpstr>
      <vt:lpstr>Written Complaint Procedure Required</vt:lpstr>
      <vt:lpstr>Civil Rights Complaint Procedures for the Child and Adult Care Food Program (CACFP) </vt:lpstr>
      <vt:lpstr>Providing Procedures to Complainant</vt:lpstr>
      <vt:lpstr>Where to Submit Complaints</vt:lpstr>
      <vt:lpstr>Filing Complaints</vt:lpstr>
      <vt:lpstr>Filing Complaints, continued</vt:lpstr>
      <vt:lpstr>Verbal Complaints</vt:lpstr>
      <vt:lpstr>USDA Discrimination Complaint Form: English</vt:lpstr>
      <vt:lpstr>USDA Discrimination Complaint Form: Spanish</vt:lpstr>
      <vt:lpstr>Language Assistance</vt:lpstr>
      <vt:lpstr>Limited English Proficiency (LEP)</vt:lpstr>
      <vt:lpstr>Reasonable Steps to Ensure Meaningful Access </vt:lpstr>
      <vt:lpstr>What Constitutes “Reasonable Steps” Depends On</vt:lpstr>
      <vt:lpstr>Meaningful Access</vt:lpstr>
      <vt:lpstr>Providing Language Assistance</vt:lpstr>
      <vt:lpstr>Providing Language Assistance, continued</vt:lpstr>
      <vt:lpstr>LEP Taglines</vt:lpstr>
      <vt:lpstr>Top Six Languages Spoken in Connecticut Schools</vt:lpstr>
      <vt:lpstr>Taglines and Providing Meaningful Access to the Child Nutrition Programs</vt:lpstr>
      <vt:lpstr>LEP Accessibility for Sponsor Websites</vt:lpstr>
      <vt:lpstr>Website LEP Examples</vt:lpstr>
      <vt:lpstr>Website LEP Examples</vt:lpstr>
      <vt:lpstr>English Learner/Multilingual Learner (EL/ML) </vt:lpstr>
      <vt:lpstr>Accommodations</vt:lpstr>
      <vt:lpstr>Laws Prohibit Disability Discrimination</vt:lpstr>
      <vt:lpstr>Person with a Disability</vt:lpstr>
      <vt:lpstr>CACFP Sponsors Must Ensure Accessibility</vt:lpstr>
      <vt:lpstr>Examples of Accommodations</vt:lpstr>
      <vt:lpstr>Special Diets in CACFP Child Care Programs </vt:lpstr>
      <vt:lpstr>Special Diets in CACFP Adult Day Care Centers</vt:lpstr>
      <vt:lpstr>Customer Service</vt:lpstr>
      <vt:lpstr>Importance of Customer Service</vt:lpstr>
      <vt:lpstr>Tips for Customer Service</vt:lpstr>
      <vt:lpstr>Conflict Resolution</vt:lpstr>
      <vt:lpstr>Conflict Resolution Requirements</vt:lpstr>
      <vt:lpstr>Evaluation of Civil Rights Compliance</vt:lpstr>
      <vt:lpstr>Sponsor and State Agency Must Evaluate  Civil Rights Compliance During</vt:lpstr>
      <vt:lpstr>Civil Rights Noncompliance</vt:lpstr>
      <vt:lpstr>Noncompliance May Result From</vt:lpstr>
      <vt:lpstr>Resolving Noncompliance</vt:lpstr>
      <vt:lpstr>Resolving Noncompliance, continued</vt:lpstr>
      <vt:lpstr>Required Training</vt:lpstr>
      <vt:lpstr>USDA Requires Annual Civil Rights Training</vt:lpstr>
      <vt:lpstr>Required Training Topics</vt:lpstr>
      <vt:lpstr>CSDE Training Resource</vt:lpstr>
      <vt:lpstr>Document Staff Training</vt:lpstr>
      <vt:lpstr>CSDE CACFP Staff</vt:lpstr>
      <vt:lpstr>Contact Information for Community Nutrition Staff</vt:lpstr>
      <vt:lpstr>Questions</vt:lpstr>
      <vt:lpstr>USDA NDS</vt:lpstr>
      <vt:lpstr>CSDE 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Your Responsibilities in the Child and Adult Care Food Program (CACFP)</dc:title>
  <dc:creator>Fiore, Susan</dc:creator>
  <cp:lastModifiedBy>Fiore, Susan</cp:lastModifiedBy>
  <cp:revision>31</cp:revision>
  <dcterms:created xsi:type="dcterms:W3CDTF">2025-05-09T16:55:02Z</dcterms:created>
  <dcterms:modified xsi:type="dcterms:W3CDTF">2026-05-29T11:08:06Z</dcterms:modified>
</cp:coreProperties>
</file>