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22" r:id="rId3"/>
    <p:sldMasterId id="2147483735" r:id="rId4"/>
    <p:sldMasterId id="2147483743" r:id="rId5"/>
  </p:sldMasterIdLst>
  <p:notesMasterIdLst>
    <p:notesMasterId r:id="rId23"/>
  </p:notesMasterIdLst>
  <p:sldIdLst>
    <p:sldId id="263" r:id="rId6"/>
    <p:sldId id="288" r:id="rId7"/>
    <p:sldId id="291" r:id="rId8"/>
    <p:sldId id="284" r:id="rId9"/>
    <p:sldId id="275" r:id="rId10"/>
    <p:sldId id="302" r:id="rId11"/>
    <p:sldId id="283" r:id="rId12"/>
    <p:sldId id="301" r:id="rId13"/>
    <p:sldId id="296" r:id="rId14"/>
    <p:sldId id="292" r:id="rId15"/>
    <p:sldId id="305" r:id="rId16"/>
    <p:sldId id="304" r:id="rId17"/>
    <p:sldId id="306" r:id="rId18"/>
    <p:sldId id="297" r:id="rId19"/>
    <p:sldId id="303" r:id="rId20"/>
    <p:sldId id="294" r:id="rId21"/>
    <p:sldId id="287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90" autoAdjust="0"/>
  </p:normalViewPr>
  <p:slideViewPr>
    <p:cSldViewPr snapToGrid="0" snapToObjects="1">
      <p:cViewPr varScale="1">
        <p:scale>
          <a:sx n="25" d="100"/>
          <a:sy n="25" d="100"/>
        </p:scale>
        <p:origin x="12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22D3-65DA-4B84-A669-CD8CCA641EA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9C5D-BCEC-4EDB-B959-997543B22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2704E-A25D-4B76-A702-EDB7A7A97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0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3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7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7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3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3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7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27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3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2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254726" y="6650768"/>
            <a:ext cx="7634745" cy="723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740457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3" y="5861712"/>
            <a:ext cx="1040773" cy="7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0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czya\Desktop\CPAC_PPT_Template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686800" cy="1371599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8686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56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239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czya\Desktop\CPAC_PPT_Template-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304800"/>
            <a:ext cx="3962400" cy="312420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78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12" y="1219200"/>
            <a:ext cx="41238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095226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728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90" y="1219200"/>
            <a:ext cx="410711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90" y="1858962"/>
            <a:ext cx="4107110" cy="43132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1" y="1219200"/>
            <a:ext cx="4114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1" y="1858962"/>
            <a:ext cx="4114800" cy="43132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425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831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3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7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9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1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2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4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4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7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5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4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3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236A-D749-4F96-BC58-27FF4C8601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8A96-C0C7-4430-A823-28A0E3CD0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9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czya\Desktop\CPAC_PPT_Template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502" y="0"/>
            <a:ext cx="868889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92" y="1219200"/>
            <a:ext cx="8681207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0033" y="6400101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7C73D17-1AE8-4935-9196-8CAC1085DA3D}" type="slidenum">
              <a:rPr lang="en-US" sz="1000" smtClean="0">
                <a:solidFill>
                  <a:schemeClr val="tx2"/>
                </a:solidFill>
              </a:r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ortal.ct.gov/-/media/SDE/Special-Education/IEP-Manual-REVISED-July-2019.pdf" TargetMode="External"/><Relationship Id="rId4" Type="http://schemas.openxmlformats.org/officeDocument/2006/relationships/hyperlink" Target="https://portal.ct.gov/-/media/SDE/Special-Education/Special-Education-Procedures-and-Practices-Manu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epideasthatwork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ldred.Pagan@ct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SDE/Special-Education/Bureau-of-Special-Education/Coronaviru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ortal.ct.gov/-/media/SDE/COVID-19/Addendum6-Reopen-Guidance-for-Educating-Students-with-Disabilities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Bryan.Klimkiewicz@ct.gov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ctserc.org%2Fbts20&amp;data=04%7C01%7CBryan.Klimkiewicz%40ct.gov%7C9a7dd18236e3491bad7808d877502dbd%7C118b7cfaa3dd48b9b02631ff69bb738b%7C0%7C0%7C637390533538085277%7CUnknown%7CTWFpbGZsb3d8eyJWIjoiMC4wLjAwMDAiLCJQIjoiV2luMzIiLCJBTiI6Ik1haWwiLCJXVCI6Mn0%3D%7C1000&amp;sdata=yq0mig%2F%2BsuQa01D3qHSVJU29EgbxXJ8a82m6ee3NLKg%3D&amp;reserved=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tserc.net/quality1201" TargetMode="External"/><Relationship Id="rId2" Type="http://schemas.openxmlformats.org/officeDocument/2006/relationships/hyperlink" Target="https://ctserc.net/principal111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tserc.net/quality12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tserc.net/strategies1210" TargetMode="External"/><Relationship Id="rId2" Type="http://schemas.openxmlformats.org/officeDocument/2006/relationships/hyperlink" Target="https://ctserc.net/staffing1209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TParentCenter" TargetMode="External"/><Relationship Id="rId3" Type="http://schemas.openxmlformats.org/officeDocument/2006/relationships/hyperlink" Target="https://www.facebook.com/cpacinc" TargetMode="External"/><Relationship Id="rId7" Type="http://schemas.openxmlformats.org/officeDocument/2006/relationships/hyperlink" Target="https://twitter.com/CPACIn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pinterest.com/CTParent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hyperlink" Target="https://www.instagram.com/ctparentadvocacycen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370" y="206738"/>
            <a:ext cx="8713260" cy="1897222"/>
          </a:xfrm>
          <a:prstGeom prst="rect">
            <a:avLst/>
          </a:prstGeom>
          <a:solidFill>
            <a:srgbClr val="002D7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5370" y="2103959"/>
            <a:ext cx="8713260" cy="0"/>
          </a:xfrm>
          <a:prstGeom prst="line">
            <a:avLst/>
          </a:prstGeom>
          <a:ln w="57150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rgbClr val="002D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ln w="12700" cmpd="sng">
                <a:solidFill>
                  <a:srgbClr val="00009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6585" y="1575589"/>
            <a:ext cx="6338395" cy="3317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10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1800" dirty="0" smtClean="0">
                <a:solidFill>
                  <a:srgbClr val="002D73"/>
                </a:solidFill>
                <a:latin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002D73"/>
                </a:solidFill>
                <a:latin typeface="Times New Roman"/>
                <a:cs typeface="Times New Roman"/>
              </a:rPr>
            </a:br>
            <a:endParaRPr lang="en-US" sz="1800" b="1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84" y="445645"/>
            <a:ext cx="1351351" cy="102545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1380" y="3649367"/>
            <a:ext cx="8912445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NetStat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Supporting Special Populations Module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n-US" i="1" dirty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Special Education Guidance and Support </a:t>
            </a:r>
            <a:br>
              <a:rPr lang="en-US" altLang="en-US" sz="3600" dirty="0" smtClean="0"/>
            </a:br>
            <a:r>
              <a:rPr lang="en-US" altLang="en-US" sz="3600" dirty="0" smtClean="0"/>
              <a:t>November 13, 2020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5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Resources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9" y="1967850"/>
            <a:ext cx="8229600" cy="4744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90" y="1839806"/>
            <a:ext cx="3018503" cy="3894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8" y="1876669"/>
            <a:ext cx="2979174" cy="3821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650" y="57233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https://portal.ct.gov/-/</a:t>
            </a:r>
            <a:r>
              <a:rPr lang="en-US" dirty="0" smtClean="0">
                <a:hlinkClick r:id="rId4"/>
              </a:rPr>
              <a:t>media/SDE/Special-Education/Special-Education-Procedures-and-Practices-Manual.pdf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68071" y="5777899"/>
            <a:ext cx="391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https://portal.ct.gov/-/</a:t>
            </a:r>
            <a:r>
              <a:rPr lang="en-US" dirty="0" smtClean="0">
                <a:hlinkClick r:id="rId5"/>
              </a:rPr>
              <a:t>media/SDE/Special-Education/IEP-Manual-REVISED-July-2019.pdf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IDEAs that Work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9" y="1967849"/>
            <a:ext cx="8229600" cy="46836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1100" dirty="0">
              <a:hlinkClick r:id="rId3"/>
            </a:endParaRPr>
          </a:p>
          <a:p>
            <a:pPr marL="0" indent="0" algn="ctr">
              <a:buNone/>
            </a:pPr>
            <a:endParaRPr lang="en-US" sz="160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6000" dirty="0" smtClean="0">
                <a:hlinkClick r:id="rId3"/>
              </a:rPr>
              <a:t> https</a:t>
            </a:r>
            <a:r>
              <a:rPr lang="en-US" sz="16000" dirty="0">
                <a:hlinkClick r:id="rId3"/>
              </a:rPr>
              <a:t>://osepideasthatwork.org</a:t>
            </a:r>
            <a:r>
              <a:rPr lang="en-US" sz="16000" dirty="0" smtClean="0">
                <a:hlinkClick r:id="rId3"/>
              </a:rPr>
              <a:t>/</a:t>
            </a:r>
            <a:endParaRPr lang="en-US" sz="16000" dirty="0" smtClean="0"/>
          </a:p>
          <a:p>
            <a:pPr marL="0" indent="0">
              <a:buNone/>
            </a:pPr>
            <a:endParaRPr lang="en-US" sz="16000" dirty="0"/>
          </a:p>
          <a:p>
            <a:pPr marL="0" indent="0">
              <a:buNone/>
            </a:pPr>
            <a:endParaRPr lang="en-US" sz="16000" dirty="0" smtClean="0"/>
          </a:p>
          <a:p>
            <a:pPr marL="0" indent="0">
              <a:buNone/>
            </a:pPr>
            <a:endParaRPr lang="en-US" sz="16000" dirty="0" smtClean="0"/>
          </a:p>
          <a:p>
            <a:r>
              <a:rPr lang="en-US" sz="16000" dirty="0" smtClean="0"/>
              <a:t>Virtual IEP Meeting Tip Sheet </a:t>
            </a:r>
            <a:endParaRPr lang="en-US" sz="16000" dirty="0" smtClean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CT-SEDS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9" y="1967849"/>
            <a:ext cx="8229600" cy="468364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2020-21: CT-SEDS Build</a:t>
            </a:r>
          </a:p>
          <a:p>
            <a:r>
              <a:rPr lang="en-US" sz="12800" dirty="0" smtClean="0"/>
              <a:t>2021-22: CT-SEDS Pilot </a:t>
            </a:r>
          </a:p>
          <a:p>
            <a:r>
              <a:rPr lang="en-US" sz="12800" dirty="0" smtClean="0"/>
              <a:t>2022-23: CT-SEDS Statewide Implementation </a:t>
            </a:r>
          </a:p>
          <a:p>
            <a:pPr marL="0" indent="0">
              <a:buNone/>
            </a:pPr>
            <a:endParaRPr lang="en-US" sz="12800" dirty="0"/>
          </a:p>
          <a:p>
            <a:r>
              <a:rPr lang="en-US" sz="12800" dirty="0" smtClean="0"/>
              <a:t>External Stakeholder Groups</a:t>
            </a:r>
          </a:p>
          <a:p>
            <a:r>
              <a:rPr lang="en-US" sz="12800" dirty="0" smtClean="0"/>
              <a:t>LEA Advisory Group </a:t>
            </a:r>
            <a:endParaRPr lang="en-US" sz="12800" dirty="0"/>
          </a:p>
          <a:p>
            <a:pPr marL="0" indent="0">
              <a:buNone/>
            </a:pPr>
            <a:endParaRPr lang="en-US" sz="12800" dirty="0"/>
          </a:p>
          <a:p>
            <a:pPr marL="0" indent="0">
              <a:buNone/>
            </a:pPr>
            <a:r>
              <a:rPr lang="en-US" sz="12800" dirty="0" smtClean="0"/>
              <a:t>		Questions: </a:t>
            </a:r>
            <a:r>
              <a:rPr lang="en-US" sz="12800" dirty="0" smtClean="0">
                <a:hlinkClick r:id="rId3"/>
              </a:rPr>
              <a:t>Mildred.Pagan@ct.gov</a:t>
            </a:r>
            <a:r>
              <a:rPr lang="en-US" sz="12800" dirty="0" smtClean="0"/>
              <a:t> </a:t>
            </a:r>
          </a:p>
          <a:p>
            <a:pPr marL="0" indent="0">
              <a:buNone/>
            </a:pPr>
            <a:r>
              <a:rPr lang="en-US" sz="12800" dirty="0"/>
              <a:t>	</a:t>
            </a:r>
            <a:r>
              <a:rPr lang="en-US" sz="12800" dirty="0" smtClean="0"/>
              <a:t>	Email: Subject: CT-SEDS</a:t>
            </a:r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CONNECTICUT STATE DEPARTMENT OF EDUCATION</a:t>
            </a:r>
            <a:endParaRPr kumimoji="0" lang="en-US" sz="1200" b="0" i="0" u="none" strike="noStrike" kern="1200" cap="none" spc="50" normalizeH="0" baseline="0" noProof="0" dirty="0">
              <a:ln>
                <a:noFill/>
              </a:ln>
              <a:solidFill>
                <a:srgbClr val="002D73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CT-SEDS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53" y="1600199"/>
            <a:ext cx="8229600" cy="468364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FAQ </a:t>
            </a:r>
          </a:p>
          <a:p>
            <a:pPr lvl="1"/>
            <a:r>
              <a:rPr lang="en-US" sz="12400" dirty="0" smtClean="0"/>
              <a:t>What is it (components)</a:t>
            </a:r>
          </a:p>
          <a:p>
            <a:pPr lvl="1"/>
            <a:r>
              <a:rPr lang="en-US" sz="12400" dirty="0" smtClean="0"/>
              <a:t>Timeline</a:t>
            </a:r>
          </a:p>
          <a:p>
            <a:pPr lvl="1"/>
            <a:r>
              <a:rPr lang="en-US" sz="12400" dirty="0" smtClean="0"/>
              <a:t>Cost</a:t>
            </a:r>
          </a:p>
          <a:p>
            <a:pPr lvl="1"/>
            <a:r>
              <a:rPr lang="en-US" sz="12400" dirty="0" smtClean="0"/>
              <a:t>Data Migration</a:t>
            </a:r>
          </a:p>
          <a:p>
            <a:pPr lvl="1"/>
            <a:r>
              <a:rPr lang="en-US" sz="12400" dirty="0" smtClean="0"/>
              <a:t>Process with current vendor </a:t>
            </a:r>
          </a:p>
          <a:p>
            <a:pPr lvl="1"/>
            <a:r>
              <a:rPr lang="en-US" sz="12400" dirty="0" smtClean="0"/>
              <a:t>Training of staff </a:t>
            </a:r>
          </a:p>
          <a:p>
            <a:pPr lvl="1"/>
            <a:r>
              <a:rPr lang="en-US" sz="12400" dirty="0" smtClean="0"/>
              <a:t>Marketing info:  Ease of use, save on cost, higher compliance, efficiencies</a:t>
            </a:r>
          </a:p>
          <a:p>
            <a:pPr lvl="1"/>
            <a:r>
              <a:rPr lang="en-US" sz="12400" dirty="0" smtClean="0"/>
              <a:t>Other?</a:t>
            </a:r>
          </a:p>
          <a:p>
            <a:endParaRPr lang="en-US" sz="12800" dirty="0"/>
          </a:p>
          <a:p>
            <a:pPr marL="0" indent="0">
              <a:buNone/>
            </a:pPr>
            <a:endParaRPr lang="en-US" sz="12800" dirty="0"/>
          </a:p>
          <a:p>
            <a:pPr marL="0" indent="0">
              <a:buNone/>
            </a:pPr>
            <a:r>
              <a:rPr lang="en-US" sz="12800" dirty="0" smtClean="0"/>
              <a:t>		</a:t>
            </a:r>
            <a:endParaRPr lang="en-US" sz="4100" dirty="0" smtClean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Special Education Guidance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9" y="1967849"/>
            <a:ext cx="8229600" cy="46836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2800" dirty="0">
                <a:hlinkClick r:id="rId3"/>
              </a:rPr>
              <a:t>https://</a:t>
            </a:r>
            <a:r>
              <a:rPr lang="en-US" sz="12800" dirty="0" smtClean="0">
                <a:hlinkClick r:id="rId3"/>
              </a:rPr>
              <a:t>portal.ct.gov/SDE/Special-Education/Bureau-of-Special-Education/Coronavirus</a:t>
            </a:r>
            <a:r>
              <a:rPr lang="en-US" sz="12800" dirty="0" smtClean="0"/>
              <a:t> </a:t>
            </a:r>
            <a:endParaRPr lang="en-US" sz="12800" dirty="0"/>
          </a:p>
          <a:p>
            <a:pPr marL="0" indent="0">
              <a:buNone/>
            </a:pPr>
            <a:endParaRPr lang="en-US" sz="12800" dirty="0"/>
          </a:p>
          <a:p>
            <a:pPr marL="0" indent="0">
              <a:buNone/>
            </a:pPr>
            <a:r>
              <a:rPr lang="en-US" sz="12800" dirty="0" smtClean="0"/>
              <a:t>Overview of Addendum 3 &amp; 6 </a:t>
            </a: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>
                <a:hlinkClick r:id="rId4"/>
              </a:rPr>
              <a:t>https://portal.ct.gov/-/</a:t>
            </a:r>
            <a:r>
              <a:rPr lang="en-US" sz="4100" dirty="0" smtClean="0">
                <a:hlinkClick r:id="rId4"/>
              </a:rPr>
              <a:t>media/SDE/COVID-19/Addendum6-Reopen-Guidance-for-Educating-Students-with-Disabilities.pdf</a:t>
            </a:r>
            <a:r>
              <a:rPr lang="en-US" sz="4100" dirty="0" smtClean="0"/>
              <a:t> 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Special Education Guidance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39" y="1967849"/>
            <a:ext cx="8229600" cy="4683643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/>
              <a:t>Equitable Access </a:t>
            </a:r>
          </a:p>
          <a:p>
            <a:r>
              <a:rPr lang="en-US" sz="14400" dirty="0" smtClean="0"/>
              <a:t>No Waiver </a:t>
            </a:r>
          </a:p>
          <a:p>
            <a:r>
              <a:rPr lang="en-US" sz="14400" dirty="0" smtClean="0"/>
              <a:t>Full IEP Implementation</a:t>
            </a:r>
          </a:p>
          <a:p>
            <a:r>
              <a:rPr lang="en-US" sz="14400" dirty="0" smtClean="0"/>
              <a:t>Learning Model IEP Implementation Plan </a:t>
            </a:r>
          </a:p>
          <a:p>
            <a:r>
              <a:rPr lang="en-US" sz="14400" dirty="0" smtClean="0"/>
              <a:t>Evaluations </a:t>
            </a:r>
          </a:p>
          <a:p>
            <a:r>
              <a:rPr lang="en-US" sz="14400" dirty="0" smtClean="0"/>
              <a:t>LRE</a:t>
            </a:r>
          </a:p>
          <a:p>
            <a:r>
              <a:rPr lang="en-US" sz="14400" dirty="0" smtClean="0"/>
              <a:t>Transition </a:t>
            </a:r>
          </a:p>
          <a:p>
            <a:r>
              <a:rPr lang="en-US" sz="14400" dirty="0" smtClean="0"/>
              <a:t>Special Education Contracts  </a:t>
            </a:r>
          </a:p>
          <a:p>
            <a:endParaRPr lang="en-US" sz="4100" dirty="0" smtClean="0"/>
          </a:p>
          <a:p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Special Education 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217208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Successes </a:t>
            </a:r>
          </a:p>
          <a:p>
            <a:r>
              <a:rPr lang="en-US" sz="17600" dirty="0" smtClean="0"/>
              <a:t>Challenges </a:t>
            </a:r>
          </a:p>
          <a:p>
            <a:r>
              <a:rPr lang="en-US" sz="17600" dirty="0" smtClean="0"/>
              <a:t>Technical Assistance / Training </a:t>
            </a:r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r>
              <a:rPr lang="en-US" sz="14400" dirty="0" smtClean="0"/>
              <a:t>Let’s dig deeper!  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Free vector graphic: Magnifying, Glass, Magnifier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90" y="4066548"/>
            <a:ext cx="2951544" cy="21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116" y="2569443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1520"/>
            <a:ext cx="8229600" cy="567663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4905"/>
            <a:ext cx="8229600" cy="30222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200" dirty="0" smtClean="0">
                <a:solidFill>
                  <a:srgbClr val="000090"/>
                </a:solidFill>
                <a:latin typeface="Arial"/>
                <a:cs typeface="Arial"/>
              </a:rPr>
              <a:t>Thank you!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Bryan Klimkiewicz 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Division Director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Bryan.Klimkiewicz@ct.gov</a:t>
            </a:r>
            <a:endParaRPr lang="en-US" sz="26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860-713-6910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CSDElogo_formal_blue.jpg" title="CSDE tre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460860"/>
            <a:ext cx="1580088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Bureau of Special Education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Engage in collaborative efforts </a:t>
            </a:r>
            <a:r>
              <a:rPr lang="en-US" dirty="0" smtClean="0"/>
              <a:t>to </a:t>
            </a:r>
            <a:r>
              <a:rPr lang="en-US" dirty="0"/>
              <a:t>ensure students with disabilities receive </a:t>
            </a:r>
            <a:r>
              <a:rPr lang="en-US" dirty="0" smtClean="0"/>
              <a:t>FAPE </a:t>
            </a:r>
            <a:r>
              <a:rPr lang="en-US" dirty="0"/>
              <a:t>in the </a:t>
            </a:r>
            <a:r>
              <a:rPr lang="en-US" dirty="0" smtClean="0"/>
              <a:t>LRE </a:t>
            </a:r>
            <a:r>
              <a:rPr lang="en-US" dirty="0"/>
              <a:t>to prepare them for college or training, employment, independent living and community participation.   </a:t>
            </a:r>
          </a:p>
          <a:p>
            <a:pPr lvl="0"/>
            <a:r>
              <a:rPr lang="en-US" dirty="0" smtClean="0"/>
              <a:t>Provide leadership, guidance, support and resources to </a:t>
            </a:r>
            <a:r>
              <a:rPr lang="en-US" dirty="0"/>
              <a:t>assist educators in meeting state and federal special education requirements </a:t>
            </a:r>
            <a:r>
              <a:rPr lang="en-US" dirty="0" smtClean="0"/>
              <a:t>in </a:t>
            </a:r>
            <a:r>
              <a:rPr lang="en-US" dirty="0"/>
              <a:t>an effort to improve educational outcomes for students with exceptionalities.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35" y="5220849"/>
            <a:ext cx="822722" cy="6243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053" y="365126"/>
            <a:ext cx="8317894" cy="6264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1648137" y="660396"/>
            <a:ext cx="698056" cy="2438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CONNECTICUT STATE DEPARTMENT OF EDUCATION</a:t>
            </a:r>
            <a:endParaRPr kumimoji="0" lang="en-US" sz="1200" b="0" i="0" u="none" strike="noStrike" kern="1200" cap="none" spc="50" normalizeH="0" baseline="0" noProof="0" dirty="0">
              <a:ln>
                <a:noFill/>
              </a:ln>
              <a:solidFill>
                <a:srgbClr val="002D73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SERC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Executive Director: Ingrid Canady</a:t>
            </a:r>
          </a:p>
          <a:p>
            <a:pPr marL="0" indent="0" algn="ctr">
              <a:buNone/>
            </a:pPr>
            <a:r>
              <a:rPr lang="en-US" dirty="0" smtClean="0"/>
              <a:t>Program Director: Stephen Proffitt</a:t>
            </a:r>
          </a:p>
          <a:p>
            <a:pPr marL="0" indent="0" algn="ctr">
              <a:buNone/>
            </a:pPr>
            <a:r>
              <a:rPr lang="en-US" dirty="0" smtClean="0"/>
              <a:t>IDEA Consultants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https://ctserc.org/bts20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355" y="312040"/>
            <a:ext cx="5193121" cy="16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LRE – Stetson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2079330"/>
            <a:ext cx="81303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Role of the Principal in Inclusive Schools: Practical Strategies</a:t>
            </a:r>
          </a:p>
          <a:p>
            <a:r>
              <a:rPr lang="en-US" dirty="0"/>
              <a:t>*This is a one (1) day event - Thursday, November 12, 2020 at 10:00am-3:00pm with a one (1) hour break at 12:00pm -1:00pm</a:t>
            </a:r>
            <a:r>
              <a:rPr lang="en-US" dirty="0" smtClean="0"/>
              <a:t>.</a:t>
            </a:r>
          </a:p>
          <a:p>
            <a:r>
              <a:rPr lang="en-US" u="sng" dirty="0">
                <a:hlinkClick r:id="rId2"/>
              </a:rPr>
              <a:t>https://ctserc.net/principal1112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What will it Take? District-Level Strategies for Successful Inclusive Schools (District Level Special Education and Curriculum &amp; Instruction Staff</a:t>
            </a:r>
          </a:p>
          <a:p>
            <a:r>
              <a:rPr lang="en-US" dirty="0"/>
              <a:t>*This is a one (1) day event – Tuesday, December 1, 2020 at 10:00am – 3:00pm with a one (1) break at </a:t>
            </a:r>
            <a:r>
              <a:rPr lang="en-US" dirty="0" smtClean="0"/>
              <a:t>12:00pm-1:00pm</a:t>
            </a: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ctserc.net/quality1201</a:t>
            </a:r>
            <a:endParaRPr lang="en-US" u="sng" dirty="0" smtClean="0"/>
          </a:p>
          <a:p>
            <a:endParaRPr lang="en-US" u="sng" dirty="0"/>
          </a:p>
          <a:p>
            <a:r>
              <a:rPr lang="en-US" b="1" dirty="0"/>
              <a:t>Quality Standards for Inclusive Schools: A Working Session to Assess Current Status and Identify Priorities for Change</a:t>
            </a:r>
          </a:p>
          <a:p>
            <a:r>
              <a:rPr lang="en-US" dirty="0"/>
              <a:t>*This is a one (1) day event – Thursday, December 3, 2020 at 10:00am – 3:00pm with a one (1) hour break at 12:00pm-1:00pm.</a:t>
            </a:r>
          </a:p>
          <a:p>
            <a:r>
              <a:rPr lang="en-US" u="sng" dirty="0">
                <a:hlinkClick r:id="rId4"/>
              </a:rPr>
              <a:t>http://ctserc.net/quality1203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LRE- Stetson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2079330"/>
            <a:ext cx="81303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Effective Staffing and Scheduling for Inclusive Schools - Session A</a:t>
            </a:r>
          </a:p>
          <a:p>
            <a:r>
              <a:rPr lang="en-US" dirty="0"/>
              <a:t>*This is a one (1) day event – Wednesday, December 9, 2020 at 10:00am – 3:00pm with a one (1) break at 12:00pm-1:00pm.</a:t>
            </a:r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ctserc.net/staffing1209</a:t>
            </a:r>
            <a:endParaRPr lang="en-US" u="sng" dirty="0" smtClean="0"/>
          </a:p>
          <a:p>
            <a:endParaRPr lang="en-US" dirty="0"/>
          </a:p>
          <a:p>
            <a:r>
              <a:rPr lang="en-US" b="1" dirty="0"/>
              <a:t>Instructional Strategies for Inclusive Teachers: A Special Session for General Education Teachers and Teachers of Special Population Students</a:t>
            </a:r>
          </a:p>
          <a:p>
            <a:r>
              <a:rPr lang="en-US" dirty="0"/>
              <a:t>*This is a one (1) day event – Thursday, December 10, 2020 at 10:00am – 3:00pm with a one (1) hour break at 12:00pm-1:00pm.</a:t>
            </a:r>
          </a:p>
          <a:p>
            <a:r>
              <a:rPr lang="en-US" u="sng" dirty="0">
                <a:hlinkClick r:id="rId3"/>
              </a:rPr>
              <a:t>https://ctserc.net/strategies1210</a:t>
            </a:r>
            <a:r>
              <a:rPr lang="en-US" dirty="0"/>
              <a:t> </a:t>
            </a:r>
          </a:p>
          <a:p>
            <a:endParaRPr lang="en-US" u="sng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ACES: Eric Protulis </a:t>
            </a:r>
          </a:p>
          <a:p>
            <a:pPr marL="0" indent="0">
              <a:buNone/>
            </a:pPr>
            <a:r>
              <a:rPr lang="en-US" sz="3200" dirty="0" smtClean="0"/>
              <a:t>CES: Mike McGrath</a:t>
            </a:r>
          </a:p>
          <a:p>
            <a:pPr marL="0" indent="0">
              <a:buNone/>
            </a:pPr>
            <a:r>
              <a:rPr lang="en-US" sz="3200" dirty="0"/>
              <a:t>CREC: </a:t>
            </a:r>
            <a:r>
              <a:rPr lang="en-US" sz="3200" dirty="0" smtClean="0"/>
              <a:t>Heather Tartaglia 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EASTCONN: Amy </a:t>
            </a:r>
            <a:r>
              <a:rPr lang="en-US" sz="3200" dirty="0" err="1" smtClean="0"/>
              <a:t>Margelony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LEARN: Bridgette Gordon-Hickey </a:t>
            </a:r>
          </a:p>
          <a:p>
            <a:pPr marL="0" indent="0">
              <a:buNone/>
            </a:pPr>
            <a:r>
              <a:rPr lang="en-US" sz="3200" dirty="0" smtClean="0"/>
              <a:t>Ed Advance: Jody Minotti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4639687"/>
            <a:ext cx="2175126" cy="1486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329478"/>
            <a:ext cx="53911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Communities of Practice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697" y="2000862"/>
            <a:ext cx="3665303" cy="744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44" y="1871863"/>
            <a:ext cx="1151388" cy="873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9710" y="2993730"/>
            <a:ext cx="8130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 BSE in partnership with the RESC Alliance is supporting another year of Communities of Practice for:  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BCBA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SLP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OT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PT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School Psychologist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School Social Worker</a:t>
            </a:r>
          </a:p>
          <a:p>
            <a:pPr marL="1028700" lvl="2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Teacher of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Deaf and Hard of Hearing (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New this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year)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65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26A083-09E5-4020-8217-430A4B7A4D11}"/>
              </a:ext>
            </a:extLst>
          </p:cNvPr>
          <p:cNvSpPr txBox="1"/>
          <p:nvPr/>
        </p:nvSpPr>
        <p:spPr>
          <a:xfrm>
            <a:off x="0" y="3270409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How to Contact CPAC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Phone number: 860-739-3089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Email: cpac@cpacinc.org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Website: www.cpacinc.org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07C1825-CFEB-44FF-808E-DAF398687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8572"/>
          <a:stretch/>
        </p:blipFill>
        <p:spPr>
          <a:xfrm>
            <a:off x="5334000" y="5486400"/>
            <a:ext cx="685800" cy="76938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BF7E87D0-DDC3-466B-B69A-C279B1341B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59523"/>
          <a:stretch/>
        </p:blipFill>
        <p:spPr>
          <a:xfrm>
            <a:off x="5943600" y="5486400"/>
            <a:ext cx="685800" cy="76938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5B4E8DE-9590-4E5F-B36F-ECA4C214C8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5" r="38095"/>
          <a:stretch/>
        </p:blipFill>
        <p:spPr>
          <a:xfrm>
            <a:off x="6553200" y="5486399"/>
            <a:ext cx="762000" cy="76938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48AB60D-B407-487F-9F2F-7824B7C97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24" r="19047"/>
          <a:stretch/>
        </p:blipFill>
        <p:spPr>
          <a:xfrm>
            <a:off x="7239000" y="5479011"/>
            <a:ext cx="685800" cy="76938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C97C0BED-F613-45B6-BFB2-2DC14C0FF1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71"/>
          <a:stretch/>
        </p:blipFill>
        <p:spPr>
          <a:xfrm>
            <a:off x="7848600" y="5479011"/>
            <a:ext cx="685800" cy="7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8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SDE_pp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PAC_PPT_Template">
  <a:themeElements>
    <a:clrScheme name="CPAC">
      <a:dk1>
        <a:sysClr val="windowText" lastClr="000000"/>
      </a:dk1>
      <a:lt1>
        <a:sysClr val="window" lastClr="FFFFFF"/>
      </a:lt1>
      <a:dk2>
        <a:srgbClr val="616365"/>
      </a:dk2>
      <a:lt2>
        <a:srgbClr val="A5A5A5"/>
      </a:lt2>
      <a:accent1>
        <a:srgbClr val="262262"/>
      </a:accent1>
      <a:accent2>
        <a:srgbClr val="00AEEF"/>
      </a:accent2>
      <a:accent3>
        <a:srgbClr val="7DBA00"/>
      </a:accent3>
      <a:accent4>
        <a:srgbClr val="75D1E0"/>
      </a:accent4>
      <a:accent5>
        <a:srgbClr val="F79646"/>
      </a:accent5>
      <a:accent6>
        <a:srgbClr val="F7D41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CSDE_ppt_template2</Template>
  <TotalTime>3151</TotalTime>
  <Words>668</Words>
  <Application>Microsoft Office PowerPoint</Application>
  <PresentationFormat>On-screen Show (4:3)</PresentationFormat>
  <Paragraphs>219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1_Office Theme</vt:lpstr>
      <vt:lpstr>1_CSDE_ppt_template2</vt:lpstr>
      <vt:lpstr>CPAC_PPT_Template</vt:lpstr>
      <vt:lpstr>2_Office Theme</vt:lpstr>
      <vt:lpstr> NetStat Supporting Special Populations Module  Special Education Guidance and Support  November 13, 2020</vt:lpstr>
      <vt:lpstr>Bureau of Special Education  Mission</vt:lpstr>
      <vt:lpstr>PowerPoint Presentation</vt:lpstr>
      <vt:lpstr>SERC </vt:lpstr>
      <vt:lpstr>LRE – Stetson</vt:lpstr>
      <vt:lpstr>LRE- Stetson</vt:lpstr>
      <vt:lpstr> </vt:lpstr>
      <vt:lpstr>Communities of Practice</vt:lpstr>
      <vt:lpstr>PowerPoint Presentation</vt:lpstr>
      <vt:lpstr>Resources</vt:lpstr>
      <vt:lpstr>IDEAs that Work</vt:lpstr>
      <vt:lpstr>CT-SEDS</vt:lpstr>
      <vt:lpstr>CT-SEDS</vt:lpstr>
      <vt:lpstr>Special Education Guidance </vt:lpstr>
      <vt:lpstr>Special Education Guidance </vt:lpstr>
      <vt:lpstr>Special Education  </vt:lpstr>
      <vt:lpstr>CONNECTICUT STATE DEPARTMENT OF EDUCATION  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Tavernier, Michael</dc:creator>
  <cp:lastModifiedBy>Klimkiewicz, Bryan</cp:lastModifiedBy>
  <cp:revision>80</cp:revision>
  <cp:lastPrinted>2019-08-20T14:23:38Z</cp:lastPrinted>
  <dcterms:created xsi:type="dcterms:W3CDTF">2015-09-01T18:17:53Z</dcterms:created>
  <dcterms:modified xsi:type="dcterms:W3CDTF">2020-11-13T14:42:23Z</dcterms:modified>
</cp:coreProperties>
</file>