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y="5143500" cx="9144000"/>
  <p:notesSz cx="6858000" cy="9144000"/>
  <p:embeddedFontLst>
    <p:embeddedFont>
      <p:font typeface="Bree Serif"/>
      <p:regular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F9469E04-82FB-43CE-9DCB-815962F83153}">
  <a:tblStyle styleId="{F9469E04-82FB-43CE-9DCB-815962F83153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FD163263-0ADC-4A0A-ACEC-05232B5F00A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BreeSerif-regular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presentation provides information to both students and their parents on opportunities to earn college credit while a student at Bristol Eastern.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e2fd3050_06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e2fd3050_0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take AP classes - </a:t>
            </a:r>
            <a:r>
              <a:rPr i="1" lang="en"/>
              <a:t>(read the list)</a:t>
            </a:r>
            <a:endParaRPr i="1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e2fd3050_06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e2fd3050_0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Read the slide</a:t>
            </a:r>
            <a:endParaRPr i="1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db642d55_06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db642d55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Bill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db642d55_07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db642d55_0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Read the slide </a:t>
            </a:r>
            <a:endParaRPr i="1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e0169fde_01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e0169fde_0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are the list of ECE courses available at BE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e0169fde_05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e0169fde_0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Updated 1/6/17 - You save money by taking the ECE courses vs. AP, but we encourage you to take both.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db642d55_08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db642d55_0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Read the slide</a:t>
            </a:r>
            <a:endParaRPr i="1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e0169fde_02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e0169fde_0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the slide - I encourage you to click on the website for more information...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db642d55_08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db642d55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Next, let’s talk about the partnerships with Tunxis Community College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db642d55_09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db642d55_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Read the slide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6c561d43b_04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6c561d43b_0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will be discussing the various ways college credit can be earned through our Advanced Placement courses, known as AP; the UCONN Early College Experience courses (ECE); the College &amp; Career pathways (CCP); the Project Lead the way program for students interested in engineering careers and finally the high school partnership with Tunxis Community College.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db642d55_010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5db642d55_0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Read the slide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dd597358_0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dd597358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Read the slide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dd597358_02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5dd597358_0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is a process to earn credit (read the slide)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5dd597358_04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5dd597358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are the next steps - read the slide.  The Career and Technical Department Chair, Mrs. Jacques or your school counselor can help you with this process.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dd597358_05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5dd597358_0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Lead the Way is a great program for our future engineers.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5e2fd3050_08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5e2fd3050_0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the slide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dd597358_07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5dd597358_0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the slide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5e2fd3050_09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5e2fd3050_0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the slide (in blue)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5e398aa07_01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5e398aa07_0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is a growing number of STEM jobs.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5dd597358_07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5dd597358_0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the slide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5e398aa07_0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5e398aa07_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opportunities help our students experience the rigor of a college course, which, in turn, helps them prepare for courses taken at 2 - year or 4- year college programs. It also helps with the </a:t>
            </a:r>
            <a:r>
              <a:rPr lang="en"/>
              <a:t>transition</a:t>
            </a:r>
            <a:r>
              <a:rPr lang="en"/>
              <a:t> from high school to the rigors of college academics. 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5dd597358_08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5dd597358_0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the slide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5e2fd3050_09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5e2fd3050_0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Careers in STEM are very lucrative. These are examples of the salaries in various highest paying STEM occupations. (Read the quote by Obama)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5e0169fde_02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5e0169fde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high school partnership program at Tunxis is another way to earn college credit.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5e0169fde_04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5e0169fde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the slide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e0169fde_03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5e0169fde_0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eligibility requirements in order to participate.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5e0169fde_03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5e0169fde_0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the slide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5e0169fde_04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5e0169fde_0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the slide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3182731c6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3182731c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the slide.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b5b51a6a1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b5b51a6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slide gives an example of how the AP English courses generally fit into a student’s schedule.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e398aa07_0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e398aa07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AP program is really managed by College Board. It is the same organization which handles the PSAT’s, SAT’s, ACT’s, and also partners with Khan Academy.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e2fd3050_0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e2fd3050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chemeClr val="dk1"/>
                </a:solidFill>
              </a:rPr>
              <a:t>Read the bullets as provided on the slide</a:t>
            </a:r>
            <a:endParaRPr i="1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e2fd3050_01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e2fd3050_0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Read the slides</a:t>
            </a:r>
            <a:endParaRPr i="1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e2fd3050_03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e2fd3050_0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numbers on this slide were updated as of 1. 16.17. For CCSU a score of 3 on the AP exams and a 4 for UCONN will provide 3 college credits. Most college courses are worth 3 credits. (Some courses can be as low as 1 or over 3, depending upon the course. Usually a student needs 120 credits to graduate, but this depends upon the individual major and university requirements).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db642d55_04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db642d55_0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Bristol high schools offer a variety of AP courses. Some are open to 10th graders. AP Human Geography can be taken in ninth grade.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76500"/>
          </a:xfrm>
          <a:prstGeom prst="rect">
            <a:avLst/>
          </a:prstGeom>
          <a:gradFill>
            <a:gsLst>
              <a:gs pos="0">
                <a:srgbClr val="003171"/>
              </a:gs>
              <a:gs pos="100000">
                <a:srgbClr val="549FFF"/>
              </a:gs>
            </a:gsLst>
            <a:lin ang="792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3833" y="12040"/>
            <a:ext cx="10925833" cy="5165066"/>
          </a:xfrm>
          <a:custGeom>
            <a:rect b="b" l="l" r="r" t="t"/>
            <a:pathLst>
              <a:path extrusionOk="0" h="6863875" w="24279631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40784"/>
                </a:srgbClr>
              </a:gs>
              <a:gs pos="41000">
                <a:srgbClr val="003171">
                  <a:alpha val="94901"/>
                </a:srgbClr>
              </a:gs>
              <a:gs pos="100000">
                <a:srgbClr val="003171">
                  <a:alpha val="94901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4659" y="661"/>
            <a:ext cx="10500941" cy="5165066"/>
          </a:xfrm>
          <a:custGeom>
            <a:rect b="b" l="l" r="r" t="t"/>
            <a:pathLst>
              <a:path extrusionOk="0" h="6863875" w="24279631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846667" y="-661"/>
            <a:ext cx="2167467" cy="5176309"/>
          </a:xfrm>
          <a:custGeom>
            <a:rect b="b" l="l" r="r" t="t"/>
            <a:pathLst>
              <a:path extrusionOk="0" h="6180667" w="2167467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 flipH="1" rot="10800000">
            <a:off x="-524934" y="132"/>
            <a:ext cx="1403435" cy="5176309"/>
          </a:xfrm>
          <a:custGeom>
            <a:rect b="b" l="l" r="r" t="t"/>
            <a:pathLst>
              <a:path extrusionOk="0" h="6180667" w="2167467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 txBox="1"/>
          <p:nvPr>
            <p:ph type="ctrTitle"/>
          </p:nvPr>
        </p:nvSpPr>
        <p:spPr>
          <a:xfrm>
            <a:off x="1082040" y="1242060"/>
            <a:ext cx="7050900" cy="110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1082040" y="2423160"/>
            <a:ext cx="7035900" cy="6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 flipH="1" rot="10800000">
            <a:off x="-348182" y="-16425"/>
            <a:ext cx="1723520" cy="5159925"/>
          </a:xfrm>
          <a:custGeom>
            <a:rect b="b" l="l" r="r" t="t"/>
            <a:pathLst>
              <a:path extrusionOk="0" h="6879900" w="4476675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826950" y="1244250"/>
            <a:ext cx="7859700" cy="3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Char char="●"/>
              <a:defRPr>
                <a:solidFill>
                  <a:srgbClr val="FFFFFF"/>
                </a:solidFill>
              </a:defRPr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○"/>
              <a:defRPr>
                <a:solidFill>
                  <a:srgbClr val="FFFFFF"/>
                </a:solidFill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>
                <a:solidFill>
                  <a:srgbClr val="FFFFFF"/>
                </a:solidFill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  <a:defRPr>
                <a:solidFill>
                  <a:srgbClr val="FFFFFF"/>
                </a:solidFill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○"/>
              <a:defRPr>
                <a:solidFill>
                  <a:srgbClr val="FFFFFF"/>
                </a:solidFill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  <a:defRPr>
                <a:solidFill>
                  <a:srgbClr val="FFFFFF"/>
                </a:solidFill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○"/>
              <a:defRPr>
                <a:solidFill>
                  <a:srgbClr val="FFFFFF"/>
                </a:solidFill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1" name="Google Shape;21;p3"/>
          <p:cNvSpPr/>
          <p:nvPr/>
        </p:nvSpPr>
        <p:spPr>
          <a:xfrm flipH="1" rot="10800000">
            <a:off x="-1118653" y="775"/>
            <a:ext cx="3100651" cy="5142725"/>
          </a:xfrm>
          <a:custGeom>
            <a:rect b="b" l="l" r="r" t="t"/>
            <a:pathLst>
              <a:path extrusionOk="0" h="6879900" w="8053639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 rot="10800000">
            <a:off x="8088847" y="-9550"/>
            <a:ext cx="1100668" cy="5153050"/>
          </a:xfrm>
          <a:custGeom>
            <a:rect b="b" l="l" r="r" t="t"/>
            <a:pathLst>
              <a:path extrusionOk="0" h="6916846" w="1100668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826950" y="196350"/>
            <a:ext cx="7414500" cy="99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flipH="1" rot="10800000">
            <a:off x="-348182" y="-16425"/>
            <a:ext cx="1723520" cy="5159925"/>
          </a:xfrm>
          <a:custGeom>
            <a:rect b="b" l="l" r="r" t="t"/>
            <a:pathLst>
              <a:path extrusionOk="0" h="6879900" w="4476675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/>
          <p:nvPr/>
        </p:nvSpPr>
        <p:spPr>
          <a:xfrm flipH="1" rot="10800000">
            <a:off x="-1118653" y="775"/>
            <a:ext cx="3100651" cy="5142725"/>
          </a:xfrm>
          <a:custGeom>
            <a:rect b="b" l="l" r="r" t="t"/>
            <a:pathLst>
              <a:path extrusionOk="0" h="6879900" w="8053639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 rot="10800000">
            <a:off x="8088847" y="-9550"/>
            <a:ext cx="1100668" cy="5153050"/>
          </a:xfrm>
          <a:custGeom>
            <a:rect b="b" l="l" r="r" t="t"/>
            <a:pathLst>
              <a:path extrusionOk="0" h="6916846" w="1100668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 txBox="1"/>
          <p:nvPr>
            <p:ph type="title"/>
          </p:nvPr>
        </p:nvSpPr>
        <p:spPr>
          <a:xfrm>
            <a:off x="826950" y="196350"/>
            <a:ext cx="7414500" cy="99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826950" y="1244243"/>
            <a:ext cx="4038600" cy="3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2800"/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400"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8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8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8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8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9pPr>
          </a:lstStyle>
          <a:p/>
        </p:txBody>
      </p:sp>
      <p:sp>
        <p:nvSpPr>
          <p:cNvPr id="31" name="Google Shape;31;p4"/>
          <p:cNvSpPr txBox="1"/>
          <p:nvPr>
            <p:ph idx="2" type="body"/>
          </p:nvPr>
        </p:nvSpPr>
        <p:spPr>
          <a:xfrm>
            <a:off x="4648200" y="1244243"/>
            <a:ext cx="4038600" cy="3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2800"/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400"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8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8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8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8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 flipH="1" rot="10800000">
            <a:off x="-348182" y="-16425"/>
            <a:ext cx="1723520" cy="5159925"/>
          </a:xfrm>
          <a:custGeom>
            <a:rect b="b" l="l" r="r" t="t"/>
            <a:pathLst>
              <a:path extrusionOk="0" h="6879900" w="4476675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5"/>
          <p:cNvSpPr/>
          <p:nvPr/>
        </p:nvSpPr>
        <p:spPr>
          <a:xfrm flipH="1" rot="10800000">
            <a:off x="-1118653" y="775"/>
            <a:ext cx="3100651" cy="5142725"/>
          </a:xfrm>
          <a:custGeom>
            <a:rect b="b" l="l" r="r" t="t"/>
            <a:pathLst>
              <a:path extrusionOk="0" h="6879900" w="8053639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5"/>
          <p:cNvSpPr/>
          <p:nvPr/>
        </p:nvSpPr>
        <p:spPr>
          <a:xfrm rot="10800000">
            <a:off x="8088847" y="-9550"/>
            <a:ext cx="1100668" cy="5153050"/>
          </a:xfrm>
          <a:custGeom>
            <a:rect b="b" l="l" r="r" t="t"/>
            <a:pathLst>
              <a:path extrusionOk="0" h="6916846" w="1100668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5"/>
          <p:cNvSpPr txBox="1"/>
          <p:nvPr>
            <p:ph type="title"/>
          </p:nvPr>
        </p:nvSpPr>
        <p:spPr>
          <a:xfrm>
            <a:off x="826950" y="196350"/>
            <a:ext cx="7414500" cy="99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6"/>
          <p:cNvGrpSpPr/>
          <p:nvPr/>
        </p:nvGrpSpPr>
        <p:grpSpPr>
          <a:xfrm>
            <a:off x="-6264" y="3700040"/>
            <a:ext cx="9150267" cy="2325488"/>
            <a:chOff x="-6264" y="4933387"/>
            <a:chExt cx="9150267" cy="3100651"/>
          </a:xfrm>
        </p:grpSpPr>
        <p:sp>
          <p:nvSpPr>
            <p:cNvPr id="41" name="Google Shape;41;p6"/>
            <p:cNvSpPr/>
            <p:nvPr/>
          </p:nvSpPr>
          <p:spPr>
            <a:xfrm>
              <a:off x="-8" y="5537200"/>
              <a:ext cx="9144009" cy="1574769"/>
            </a:xfrm>
            <a:custGeom>
              <a:rect b="b" l="l" r="r" t="t"/>
              <a:pathLst>
                <a:path extrusionOk="0" h="1257301" w="9144009">
                  <a:moveTo>
                    <a:pt x="5" y="266700"/>
                  </a:moveTo>
                  <a:cubicBezTo>
                    <a:pt x="8115305" y="1257301"/>
                    <a:pt x="7620009" y="0"/>
                    <a:pt x="9144009" y="186267"/>
                  </a:cubicBezTo>
                  <a:cubicBezTo>
                    <a:pt x="9144008" y="441678"/>
                    <a:pt x="9143998" y="818763"/>
                    <a:pt x="9143997" y="1074174"/>
                  </a:cubicBezTo>
                  <a:lnTo>
                    <a:pt x="0" y="1086874"/>
                  </a:lnTo>
                  <a:cubicBezTo>
                    <a:pt x="0" y="854041"/>
                    <a:pt x="5" y="499533"/>
                    <a:pt x="5" y="266700"/>
                  </a:cubicBezTo>
                  <a:close/>
                </a:path>
              </a:pathLst>
            </a:custGeom>
            <a:gradFill>
              <a:gsLst>
                <a:gs pos="0">
                  <a:srgbClr val="549FFF"/>
                </a:gs>
                <a:gs pos="100000">
                  <a:srgbClr val="003171">
                    <a:alpha val="51764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6"/>
            <p:cNvSpPr/>
            <p:nvPr/>
          </p:nvSpPr>
          <p:spPr>
            <a:xfrm flipH="1" rot="5400000">
              <a:off x="3018543" y="1908579"/>
              <a:ext cx="3100651" cy="9150267"/>
            </a:xfrm>
            <a:custGeom>
              <a:rect b="b" l="l" r="r" t="t"/>
              <a:pathLst>
                <a:path extrusionOk="0" h="6879900" w="8053639">
                  <a:moveTo>
                    <a:pt x="4696126" y="16025"/>
                  </a:moveTo>
                  <a:lnTo>
                    <a:pt x="2920537" y="0"/>
                  </a:lnTo>
                  <a:cubicBezTo>
                    <a:pt x="2927053" y="2293300"/>
                    <a:pt x="2933568" y="4586600"/>
                    <a:pt x="2940084" y="6879900"/>
                  </a:cubicBezTo>
                  <a:lnTo>
                    <a:pt x="4085318" y="6861462"/>
                  </a:lnTo>
                  <a:cubicBezTo>
                    <a:pt x="8053639" y="4651267"/>
                    <a:pt x="0" y="3113439"/>
                    <a:pt x="4696126" y="16025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78823"/>
                  </a:srgbClr>
                </a:gs>
                <a:gs pos="41000">
                  <a:srgbClr val="003171">
                    <a:alpha val="78823"/>
                  </a:srgbClr>
                </a:gs>
                <a:gs pos="100000">
                  <a:srgbClr val="003171">
                    <a:alpha val="78823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6"/>
            <p:cNvSpPr/>
            <p:nvPr/>
          </p:nvSpPr>
          <p:spPr>
            <a:xfrm>
              <a:off x="-8" y="5740400"/>
              <a:ext cx="9144011" cy="1574769"/>
            </a:xfrm>
            <a:custGeom>
              <a:rect b="b" l="l" r="r" t="t"/>
              <a:pathLst>
                <a:path extrusionOk="0" h="1257301" w="9144011">
                  <a:moveTo>
                    <a:pt x="7" y="266700"/>
                  </a:moveTo>
                  <a:cubicBezTo>
                    <a:pt x="8115307" y="1257301"/>
                    <a:pt x="7620011" y="0"/>
                    <a:pt x="9144011" y="186267"/>
                  </a:cubicBezTo>
                  <a:lnTo>
                    <a:pt x="9144011" y="921775"/>
                  </a:lnTo>
                  <a:lnTo>
                    <a:pt x="0" y="931914"/>
                  </a:lnTo>
                  <a:cubicBezTo>
                    <a:pt x="0" y="699081"/>
                    <a:pt x="7" y="499533"/>
                    <a:pt x="7" y="266700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81960"/>
                  </a:srgbClr>
                </a:gs>
                <a:gs pos="100000">
                  <a:srgbClr val="003171">
                    <a:alpha val="8196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wave">
    <p:bg>
      <p:bgPr>
        <a:gradFill>
          <a:gsLst>
            <a:gs pos="0">
              <a:schemeClr val="lt2"/>
            </a:gs>
            <a:gs pos="100000">
              <a:schemeClr val="accent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26950" y="196350"/>
            <a:ext cx="74145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rebuchet MS"/>
              <a:buNone/>
              <a:defRPr b="1" sz="4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rebuchet MS"/>
              <a:buNone/>
              <a:defRPr b="1" sz="4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rebuchet MS"/>
              <a:buNone/>
              <a:defRPr b="1" sz="4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rebuchet MS"/>
              <a:buNone/>
              <a:defRPr b="1" sz="4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rebuchet MS"/>
              <a:buNone/>
              <a:defRPr b="1" sz="4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rebuchet MS"/>
              <a:buNone/>
              <a:defRPr b="1" sz="4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rebuchet MS"/>
              <a:buNone/>
              <a:defRPr b="1" sz="4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rebuchet MS"/>
              <a:buNone/>
              <a:defRPr b="1" sz="4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rebuchet MS"/>
              <a:buNone/>
              <a:defRPr b="1" sz="4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26950" y="1295400"/>
            <a:ext cx="78597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rebuchet MS"/>
              <a:buChar char="●"/>
              <a:defRPr sz="3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rebuchet MS"/>
              <a:buChar char="○"/>
              <a:defRPr sz="2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rebuchet MS"/>
              <a:buChar char="■"/>
              <a:defRPr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rebuchet MS"/>
              <a:buChar char="●"/>
              <a:defRPr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rebuchet MS"/>
              <a:buChar char="○"/>
              <a:defRPr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rebuchet MS"/>
              <a:buChar char="■"/>
              <a:defRPr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rebuchet MS"/>
              <a:buChar char="●"/>
              <a:defRPr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rebuchet MS"/>
              <a:buChar char="○"/>
              <a:defRPr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rebuchet MS"/>
              <a:buChar char="■"/>
              <a:defRPr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r">
              <a:buNone/>
              <a:defRPr sz="13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>
              <a:buNone/>
              <a:defRPr sz="13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>
              <a:buNone/>
              <a:defRPr sz="13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>
              <a:buNone/>
              <a:defRPr sz="13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>
              <a:buNone/>
              <a:defRPr sz="13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>
              <a:buNone/>
              <a:defRPr sz="13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>
              <a:buNone/>
              <a:defRPr sz="13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>
              <a:buNone/>
              <a:defRPr sz="13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ece.uconn.edu/research/" TargetMode="External"/><Relationship Id="rId4" Type="http://schemas.openxmlformats.org/officeDocument/2006/relationships/image" Target="../media/image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jpg"/><Relationship Id="rId4" Type="http://schemas.openxmlformats.org/officeDocument/2006/relationships/image" Target="../media/image12.jpg"/><Relationship Id="rId5" Type="http://schemas.openxmlformats.org/officeDocument/2006/relationships/image" Target="../media/image19.jpg"/><Relationship Id="rId6" Type="http://schemas.openxmlformats.org/officeDocument/2006/relationships/image" Target="../media/image20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jpg"/><Relationship Id="rId4" Type="http://schemas.openxmlformats.org/officeDocument/2006/relationships/image" Target="../media/image16.jpg"/><Relationship Id="rId5" Type="http://schemas.openxmlformats.org/officeDocument/2006/relationships/image" Target="../media/image2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jpg"/><Relationship Id="rId4" Type="http://schemas.openxmlformats.org/officeDocument/2006/relationships/image" Target="../media/image1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gif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4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ctrTitle"/>
          </p:nvPr>
        </p:nvSpPr>
        <p:spPr>
          <a:xfrm>
            <a:off x="1082040" y="1242060"/>
            <a:ext cx="7050900" cy="110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College Credit Opportunities</a:t>
            </a:r>
            <a:endParaRPr/>
          </a:p>
        </p:txBody>
      </p:sp>
      <p:sp>
        <p:nvSpPr>
          <p:cNvPr id="53" name="Google Shape;53;p8"/>
          <p:cNvSpPr txBox="1"/>
          <p:nvPr>
            <p:ph idx="1" type="subTitle"/>
          </p:nvPr>
        </p:nvSpPr>
        <p:spPr>
          <a:xfrm>
            <a:off x="1082050" y="2423150"/>
            <a:ext cx="7589700" cy="11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32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The early pathway to college success</a:t>
            </a:r>
            <a:endParaRPr i="1" sz="3200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3200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Bristol Eastern High School</a:t>
            </a:r>
            <a:endParaRPr/>
          </a:p>
          <a:p>
            <a:pPr indent="457200" lvl="0" marL="4114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title"/>
          </p:nvPr>
        </p:nvSpPr>
        <p:spPr>
          <a:xfrm>
            <a:off x="826950" y="196350"/>
            <a:ext cx="7414500" cy="99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WHY take AP Classes?</a:t>
            </a:r>
            <a:endParaRPr i="1"/>
          </a:p>
        </p:txBody>
      </p:sp>
      <p:sp>
        <p:nvSpPr>
          <p:cNvPr id="110" name="Google Shape;110;p17"/>
          <p:cNvSpPr txBox="1"/>
          <p:nvPr>
            <p:ph idx="1" type="body"/>
          </p:nvPr>
        </p:nvSpPr>
        <p:spPr>
          <a:xfrm>
            <a:off x="826950" y="1244250"/>
            <a:ext cx="7859700" cy="3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Demonstrate college readiness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Challenge </a:t>
            </a:r>
            <a:r>
              <a:rPr lang="en" sz="3000"/>
              <a:t>yourself</a:t>
            </a:r>
            <a:r>
              <a:rPr lang="en" sz="3000"/>
              <a:t> 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Get a head start on college level work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Develop study habits 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Achieve at the college level with daily guidance from your teacher</a:t>
            </a:r>
            <a:endParaRPr sz="3000"/>
          </a:p>
        </p:txBody>
      </p:sp>
      <p:pic>
        <p:nvPicPr>
          <p:cNvPr id="111" name="Google Shape;11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800" y="4310575"/>
            <a:ext cx="1585463" cy="66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idx="1" type="body"/>
          </p:nvPr>
        </p:nvSpPr>
        <p:spPr>
          <a:xfrm>
            <a:off x="826950" y="1244250"/>
            <a:ext cx="7859700" cy="3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Show college admissions officers they are serious students who can succeed at college level work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Show themselves that they are capable of achieving in rigorous courses!!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8"/>
          <p:cNvSpPr txBox="1"/>
          <p:nvPr>
            <p:ph type="title"/>
          </p:nvPr>
        </p:nvSpPr>
        <p:spPr>
          <a:xfrm>
            <a:off x="136675" y="205975"/>
            <a:ext cx="8920200" cy="99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Students who complete AP classes...</a:t>
            </a:r>
            <a:endParaRPr i="1"/>
          </a:p>
        </p:txBody>
      </p:sp>
      <p:pic>
        <p:nvPicPr>
          <p:cNvPr id="118" name="Google Shape;11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800" y="4310575"/>
            <a:ext cx="1585463" cy="66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ctrTitle"/>
          </p:nvPr>
        </p:nvSpPr>
        <p:spPr>
          <a:xfrm>
            <a:off x="1082050" y="1242048"/>
            <a:ext cx="7050900" cy="128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EXPERIENCE </a:t>
            </a:r>
            <a:endParaRPr/>
          </a:p>
        </p:txBody>
      </p:sp>
      <p:pic>
        <p:nvPicPr>
          <p:cNvPr descr="ECElogo2.jpg"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500" y="547700"/>
            <a:ext cx="8281025" cy="404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idx="1" type="body"/>
          </p:nvPr>
        </p:nvSpPr>
        <p:spPr>
          <a:xfrm>
            <a:off x="897125" y="971350"/>
            <a:ext cx="7806600" cy="39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UConn </a:t>
            </a:r>
            <a:r>
              <a:rPr b="1" lang="en" sz="2800" u="sng"/>
              <a:t>Early College Experience</a:t>
            </a:r>
            <a:r>
              <a:rPr b="1" lang="en" sz="2800"/>
              <a:t> </a:t>
            </a:r>
            <a:r>
              <a:rPr lang="en" sz="2800"/>
              <a:t>(ECE) is an opportunity for students to take UConn courses while still in high school:</a:t>
            </a:r>
            <a:endParaRPr sz="28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Equivalent to the same course at UConn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Taught on the high school campus by high school instructors who have been certified as adjunct faculty members at UConn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Exam &amp; final grades reported to UConn</a:t>
            </a:r>
            <a:endParaRPr sz="2400"/>
          </a:p>
        </p:txBody>
      </p:sp>
      <p:sp>
        <p:nvSpPr>
          <p:cNvPr id="130" name="Google Shape;130;p20"/>
          <p:cNvSpPr txBox="1"/>
          <p:nvPr>
            <p:ph type="title"/>
          </p:nvPr>
        </p:nvSpPr>
        <p:spPr>
          <a:xfrm>
            <a:off x="897125" y="167350"/>
            <a:ext cx="7806600" cy="80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UConn “ECE”</a:t>
            </a:r>
            <a:endParaRPr/>
          </a:p>
        </p:txBody>
      </p:sp>
      <p:pic>
        <p:nvPicPr>
          <p:cNvPr descr="ECElogo2.jpg" id="131" name="Google Shape;13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6075" y="4287375"/>
            <a:ext cx="1644695" cy="8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1016750" y="194450"/>
            <a:ext cx="7612500" cy="99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UConn ECE Courses at BEHS</a:t>
            </a:r>
            <a:endParaRPr/>
          </a:p>
        </p:txBody>
      </p:sp>
      <p:graphicFrame>
        <p:nvGraphicFramePr>
          <p:cNvPr id="137" name="Google Shape;137;p21"/>
          <p:cNvGraphicFramePr/>
          <p:nvPr/>
        </p:nvGraphicFramePr>
        <p:xfrm>
          <a:off x="1041775" y="13379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{FD163263-0ADC-4A0A-ACEC-05232B5F00AF}</a:tableStyleId>
              </a:tblPr>
              <a:tblGrid>
                <a:gridCol w="2095475"/>
                <a:gridCol w="2189525"/>
                <a:gridCol w="30935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FFFFFF"/>
                          </a:solidFill>
                        </a:rPr>
                        <a:t>Department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FFFFFF"/>
                          </a:solidFill>
                        </a:rPr>
                        <a:t>BEHS Course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FFFFFF"/>
                          </a:solidFill>
                        </a:rPr>
                        <a:t>UConn Equivalent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Math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Calculus AB/UConn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Calculus BC/UConn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Math 1131Q  (Semester 1)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Math 1132Q  (Semester 2)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Science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Physics AP/UCONN 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Physics C Elec. &amp; Mag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Physics C Mechanics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PHYS 1201Q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PHYS 1401Q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PHYS 1402Q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English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English Literature AP/UConn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ENGL 1011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Family Consumer Science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Individual &amp; Family Development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HDFS 1070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ECElogo2.jpg" id="138" name="Google Shape;13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6075" y="4287375"/>
            <a:ext cx="1644695" cy="8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1"/>
          <p:cNvSpPr/>
          <p:nvPr/>
        </p:nvSpPr>
        <p:spPr>
          <a:xfrm>
            <a:off x="6613775" y="2872150"/>
            <a:ext cx="185700" cy="2442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1"/>
          <p:cNvSpPr txBox="1"/>
          <p:nvPr/>
        </p:nvSpPr>
        <p:spPr>
          <a:xfrm>
            <a:off x="6877550" y="2823450"/>
            <a:ext cx="1387200" cy="2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/>
              <a:t>Taken together</a:t>
            </a:r>
            <a:endParaRPr i="1"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idx="1" type="body"/>
          </p:nvPr>
        </p:nvSpPr>
        <p:spPr>
          <a:xfrm>
            <a:off x="826950" y="1244250"/>
            <a:ext cx="7187400" cy="3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00FF"/>
                </a:solidFill>
              </a:rPr>
              <a:t>No AP Fee when taking an AP/UConn course!</a:t>
            </a:r>
            <a:endParaRPr b="1" sz="2600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/>
              <a:t>For courses taken and passed:</a:t>
            </a:r>
            <a:endParaRPr b="1"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i="1" lang="en" sz="2600"/>
              <a:t>Typical course at UConn $1,400 - $1,900 </a:t>
            </a:r>
            <a:endParaRPr i="1"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b="1" i="1" lang="en" sz="2600"/>
              <a:t>Taken as an ECE course $125 - $160 </a:t>
            </a:r>
            <a:endParaRPr b="1" i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Fee waivers are available for eligible students</a:t>
            </a:r>
            <a:endParaRPr sz="2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2"/>
          <p:cNvSpPr txBox="1"/>
          <p:nvPr>
            <p:ph type="title"/>
          </p:nvPr>
        </p:nvSpPr>
        <p:spPr>
          <a:xfrm>
            <a:off x="826950" y="196350"/>
            <a:ext cx="7414500" cy="99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 &amp; Savings</a:t>
            </a:r>
            <a:endParaRPr/>
          </a:p>
        </p:txBody>
      </p:sp>
      <p:pic>
        <p:nvPicPr>
          <p:cNvPr descr="ECElogo2.jpg" id="147" name="Google Shape;14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6075" y="4287375"/>
            <a:ext cx="1644695" cy="8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>
            <p:ph idx="1" type="body"/>
          </p:nvPr>
        </p:nvSpPr>
        <p:spPr>
          <a:xfrm>
            <a:off x="826950" y="1244250"/>
            <a:ext cx="7859700" cy="3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Exposure to college level curriculum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Opportunity to earn college credit at a significantly reduced cost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Have access to UConn online libraries and resources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Can purchase tickets to UConn events at student prices</a:t>
            </a:r>
            <a:endParaRPr sz="3000"/>
          </a:p>
        </p:txBody>
      </p:sp>
      <p:sp>
        <p:nvSpPr>
          <p:cNvPr id="153" name="Google Shape;153;p23"/>
          <p:cNvSpPr txBox="1"/>
          <p:nvPr>
            <p:ph type="title"/>
          </p:nvPr>
        </p:nvSpPr>
        <p:spPr>
          <a:xfrm>
            <a:off x="826950" y="196350"/>
            <a:ext cx="7414500" cy="99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Benefits to students</a:t>
            </a:r>
            <a:endParaRPr/>
          </a:p>
        </p:txBody>
      </p:sp>
      <p:pic>
        <p:nvPicPr>
          <p:cNvPr descr="ECElogo2.jpg" id="154" name="Google Shape;15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6075" y="4287375"/>
            <a:ext cx="1644695" cy="8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idx="1" type="body"/>
          </p:nvPr>
        </p:nvSpPr>
        <p:spPr>
          <a:xfrm>
            <a:off x="826950" y="1244250"/>
            <a:ext cx="7616100" cy="3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Students earning a “C” or better will earn credit with UConn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Credit must be transferred from UConn to other colleges...</a:t>
            </a:r>
            <a:endParaRPr sz="30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 sz="3000" u="sng">
                <a:solidFill>
                  <a:schemeClr val="hlink"/>
                </a:solidFill>
                <a:hlinkClick r:id="rId3"/>
              </a:rPr>
              <a:t>http://ece.uconn.edu/research/</a:t>
            </a:r>
            <a:r>
              <a:rPr lang="en" sz="3000"/>
              <a:t> 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ECE credit transfers at an 87% rate</a:t>
            </a:r>
            <a:endParaRPr sz="3000"/>
          </a:p>
        </p:txBody>
      </p:sp>
      <p:sp>
        <p:nvSpPr>
          <p:cNvPr id="160" name="Google Shape;160;p24"/>
          <p:cNvSpPr txBox="1"/>
          <p:nvPr>
            <p:ph type="title"/>
          </p:nvPr>
        </p:nvSpPr>
        <p:spPr>
          <a:xfrm>
            <a:off x="826950" y="196350"/>
            <a:ext cx="7765500" cy="99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Earning and Transferring Credit</a:t>
            </a:r>
            <a:endParaRPr/>
          </a:p>
        </p:txBody>
      </p:sp>
      <p:pic>
        <p:nvPicPr>
          <p:cNvPr descr="ECElogo2.jpg" id="161" name="Google Shape;16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6075" y="4287375"/>
            <a:ext cx="1644695" cy="8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/>
          <p:nvPr>
            <p:ph type="ctrTitle"/>
          </p:nvPr>
        </p:nvSpPr>
        <p:spPr>
          <a:xfrm>
            <a:off x="1129350" y="1620626"/>
            <a:ext cx="7050900" cy="103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College Career Pathway (CCP)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courses with 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Tunxis Community College</a:t>
            </a:r>
            <a:endParaRPr sz="3600"/>
          </a:p>
        </p:txBody>
      </p:sp>
      <p:pic>
        <p:nvPicPr>
          <p:cNvPr id="167" name="Google Shape;16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2699" y="3195950"/>
            <a:ext cx="2438600" cy="14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/>
          <p:nvPr>
            <p:ph idx="1" type="body"/>
          </p:nvPr>
        </p:nvSpPr>
        <p:spPr>
          <a:xfrm>
            <a:off x="826950" y="916050"/>
            <a:ext cx="7745700" cy="39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560"/>
              </a:spcBef>
              <a:spcAft>
                <a:spcPts val="0"/>
              </a:spcAft>
              <a:buSzPts val="2800"/>
              <a:buChar char="●"/>
            </a:pPr>
            <a:r>
              <a:rPr lang="en" sz="2800">
                <a:solidFill>
                  <a:schemeClr val="lt1"/>
                </a:solidFill>
              </a:rPr>
              <a:t>Courses taught on the high school campus by high school instructors who have been certified as adjunct faculty members at Tunxis Community College</a:t>
            </a:r>
            <a:endParaRPr sz="2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Allows students to earn </a:t>
            </a:r>
            <a:r>
              <a:rPr b="1" lang="en" sz="2800" u="sng"/>
              <a:t>free</a:t>
            </a:r>
            <a:r>
              <a:rPr b="1" lang="en" sz="2800"/>
              <a:t> college credits </a:t>
            </a:r>
            <a:r>
              <a:rPr lang="en" sz="2800"/>
              <a:t>by taking college classes in high school</a:t>
            </a:r>
            <a:endParaRPr sz="2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College credits are awarded by Tunxis Community College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73" name="Google Shape;173;p26"/>
          <p:cNvSpPr txBox="1"/>
          <p:nvPr>
            <p:ph type="title"/>
          </p:nvPr>
        </p:nvSpPr>
        <p:spPr>
          <a:xfrm>
            <a:off x="826950" y="196350"/>
            <a:ext cx="7414500" cy="71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CCP?</a:t>
            </a:r>
            <a:endParaRPr/>
          </a:p>
        </p:txBody>
      </p:sp>
      <p:pic>
        <p:nvPicPr>
          <p:cNvPr id="174" name="Google Shape;17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1925" y="4343400"/>
            <a:ext cx="1362075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idx="1" type="body"/>
          </p:nvPr>
        </p:nvSpPr>
        <p:spPr>
          <a:xfrm>
            <a:off x="826950" y="1244250"/>
            <a:ext cx="7859700" cy="3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Advanced Placement (AP)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UConn Early College Experience (ECE)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College Career Pathways (CCP)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Project Lead The Way (PLTW)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Tunxis Community College, 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School Partnership Program</a:t>
            </a:r>
            <a:endParaRPr/>
          </a:p>
        </p:txBody>
      </p:sp>
      <p:sp>
        <p:nvSpPr>
          <p:cNvPr id="59" name="Google Shape;59;p9"/>
          <p:cNvSpPr txBox="1"/>
          <p:nvPr>
            <p:ph type="title"/>
          </p:nvPr>
        </p:nvSpPr>
        <p:spPr>
          <a:xfrm>
            <a:off x="826950" y="196350"/>
            <a:ext cx="7414500" cy="99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/>
          <p:nvPr>
            <p:ph idx="1" type="body"/>
          </p:nvPr>
        </p:nvSpPr>
        <p:spPr>
          <a:xfrm>
            <a:off x="871925" y="1513200"/>
            <a:ext cx="7660800" cy="3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Students must earn an average of 75 or higher in the course to receive the credit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Credits may transfer to Connecticut State Universities, as well as other schools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  <p:sp>
        <p:nvSpPr>
          <p:cNvPr id="180" name="Google Shape;180;p27"/>
          <p:cNvSpPr txBox="1"/>
          <p:nvPr>
            <p:ph type="title"/>
          </p:nvPr>
        </p:nvSpPr>
        <p:spPr>
          <a:xfrm>
            <a:off x="922675" y="421150"/>
            <a:ext cx="8221200" cy="99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How is CCP credit earned?</a:t>
            </a:r>
            <a:endParaRPr sz="3800"/>
          </a:p>
        </p:txBody>
      </p:sp>
      <p:pic>
        <p:nvPicPr>
          <p:cNvPr id="181" name="Google Shape;18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1925" y="4343400"/>
            <a:ext cx="1362075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/>
          <p:nvPr>
            <p:ph idx="1" type="body"/>
          </p:nvPr>
        </p:nvSpPr>
        <p:spPr>
          <a:xfrm>
            <a:off x="646475" y="1244250"/>
            <a:ext cx="8102400" cy="3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9144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en" sz="3000"/>
              <a:t>Accounting 1 &amp; 2</a:t>
            </a:r>
            <a:endParaRPr b="1" sz="3000"/>
          </a:p>
          <a:p>
            <a:pPr indent="-419100" lvl="0" marL="9144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en" sz="3000">
                <a:solidFill>
                  <a:schemeClr val="lt1"/>
                </a:solidFill>
              </a:rPr>
              <a:t>Early Childhood Education 1 &amp; 2</a:t>
            </a:r>
            <a:endParaRPr i="1" sz="3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You will hear more information about other partnerships with Tunxis Community College later in this presentation!</a:t>
            </a:r>
            <a:endParaRPr sz="3000"/>
          </a:p>
        </p:txBody>
      </p:sp>
      <p:sp>
        <p:nvSpPr>
          <p:cNvPr id="187" name="Google Shape;187;p28"/>
          <p:cNvSpPr txBox="1"/>
          <p:nvPr>
            <p:ph type="title"/>
          </p:nvPr>
        </p:nvSpPr>
        <p:spPr>
          <a:xfrm>
            <a:off x="826950" y="196350"/>
            <a:ext cx="7414500" cy="99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courses are offered?</a:t>
            </a:r>
            <a:endParaRPr/>
          </a:p>
        </p:txBody>
      </p:sp>
      <p:pic>
        <p:nvPicPr>
          <p:cNvPr id="188" name="Google Shape;18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1925" y="4343400"/>
            <a:ext cx="1362075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/>
          <p:nvPr>
            <p:ph idx="1" type="body"/>
          </p:nvPr>
        </p:nvSpPr>
        <p:spPr>
          <a:xfrm>
            <a:off x="787050" y="1513200"/>
            <a:ext cx="8024700" cy="3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Complete an application while enrolled in any of the potential credit-bearing courses.</a:t>
            </a:r>
            <a:endParaRPr sz="2600"/>
          </a:p>
          <a:p>
            <a:pPr indent="-393700" lvl="1" marL="914400" rtl="0" algn="l">
              <a:spcBef>
                <a:spcPts val="560"/>
              </a:spcBef>
              <a:spcAft>
                <a:spcPts val="0"/>
              </a:spcAft>
              <a:buSzPts val="2600"/>
              <a:buChar char="○"/>
            </a:pPr>
            <a:r>
              <a:rPr lang="en" sz="2600"/>
              <a:t>Discuss with your guidance counselor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 sz="2600"/>
              <a:t>Receive an application from your teacher</a:t>
            </a:r>
            <a:endParaRPr sz="2600"/>
          </a:p>
        </p:txBody>
      </p:sp>
      <p:sp>
        <p:nvSpPr>
          <p:cNvPr id="194" name="Google Shape;194;p29"/>
          <p:cNvSpPr txBox="1"/>
          <p:nvPr>
            <p:ph type="title"/>
          </p:nvPr>
        </p:nvSpPr>
        <p:spPr>
          <a:xfrm>
            <a:off x="826950" y="196350"/>
            <a:ext cx="7944900" cy="99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How do you earn credit?</a:t>
            </a:r>
            <a:endParaRPr sz="3600"/>
          </a:p>
        </p:txBody>
      </p:sp>
      <p:pic>
        <p:nvPicPr>
          <p:cNvPr id="195" name="Google Shape;19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1925" y="4343400"/>
            <a:ext cx="1362075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 txBox="1"/>
          <p:nvPr>
            <p:ph idx="1" type="body"/>
          </p:nvPr>
        </p:nvSpPr>
        <p:spPr>
          <a:xfrm>
            <a:off x="826950" y="1244250"/>
            <a:ext cx="7859700" cy="3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>
                <a:solidFill>
                  <a:schemeClr val="lt1"/>
                </a:solidFill>
              </a:rPr>
              <a:t>Sign up for a dual-enrollment course for 2019-2020!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Once enrolled in the course at BEHS, complete a dual-enrollment application provided by your teacher.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01" name="Google Shape;201;p30"/>
          <p:cNvSpPr txBox="1"/>
          <p:nvPr>
            <p:ph type="title"/>
          </p:nvPr>
        </p:nvSpPr>
        <p:spPr>
          <a:xfrm>
            <a:off x="826950" y="196350"/>
            <a:ext cx="7414500" cy="99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the next step?</a:t>
            </a:r>
            <a:endParaRPr/>
          </a:p>
        </p:txBody>
      </p:sp>
      <p:pic>
        <p:nvPicPr>
          <p:cNvPr id="202" name="Google Shape;20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1925" y="4343400"/>
            <a:ext cx="1362075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188" y="1112638"/>
            <a:ext cx="8019625" cy="291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/>
          <p:nvPr>
            <p:ph idx="1" type="body"/>
          </p:nvPr>
        </p:nvSpPr>
        <p:spPr>
          <a:xfrm>
            <a:off x="360150" y="994200"/>
            <a:ext cx="8568900" cy="3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800"/>
              <a:t>A </a:t>
            </a:r>
            <a:r>
              <a:rPr b="1" i="1" lang="en" sz="2800"/>
              <a:t>national curriculum</a:t>
            </a:r>
            <a:r>
              <a:rPr i="1" lang="en" sz="2800"/>
              <a:t> launched in 1997 in recognition that the demand for skilled workers in science, technology, engineering, and math (STEM) is closely linked to global competitiveness.</a:t>
            </a:r>
            <a:endParaRPr i="1" sz="2800"/>
          </a:p>
        </p:txBody>
      </p:sp>
      <p:sp>
        <p:nvSpPr>
          <p:cNvPr id="213" name="Google Shape;213;p32"/>
          <p:cNvSpPr txBox="1"/>
          <p:nvPr>
            <p:ph type="title"/>
          </p:nvPr>
        </p:nvSpPr>
        <p:spPr>
          <a:xfrm>
            <a:off x="360150" y="0"/>
            <a:ext cx="7414500" cy="99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Lead the Way</a:t>
            </a:r>
            <a:endParaRPr/>
          </a:p>
        </p:txBody>
      </p:sp>
      <p:pic>
        <p:nvPicPr>
          <p:cNvPr id="214" name="Google Shape;21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8875" y="205975"/>
            <a:ext cx="1580325" cy="75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1200" y="3127100"/>
            <a:ext cx="4032801" cy="201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ood spatter 6.jpg" id="216" name="Google Shape;216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55599" y="3259075"/>
            <a:ext cx="2336624" cy="17524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ntomology Lab 2.jpg" id="217" name="Google Shape;217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3259049"/>
            <a:ext cx="2336635" cy="175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3"/>
          <p:cNvSpPr txBox="1"/>
          <p:nvPr>
            <p:ph idx="1" type="body"/>
          </p:nvPr>
        </p:nvSpPr>
        <p:spPr>
          <a:xfrm>
            <a:off x="356175" y="1244250"/>
            <a:ext cx="6749700" cy="3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...to a population ready to handle jobs in STEM careers: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	</a:t>
            </a:r>
            <a:r>
              <a:rPr b="1" lang="en" sz="2400">
                <a:solidFill>
                  <a:srgbClr val="980000"/>
                </a:solidFill>
              </a:rPr>
              <a:t>S</a:t>
            </a:r>
            <a:r>
              <a:rPr lang="en" sz="2400"/>
              <a:t>cience - what exists in the natural world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	</a:t>
            </a:r>
            <a:r>
              <a:rPr b="1" lang="en" sz="2400">
                <a:solidFill>
                  <a:srgbClr val="980000"/>
                </a:solidFill>
              </a:rPr>
              <a:t>T</a:t>
            </a:r>
            <a:r>
              <a:rPr lang="en" sz="2400"/>
              <a:t>echnology - modification of natural world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	</a:t>
            </a:r>
            <a:r>
              <a:rPr b="1" lang="en" sz="2400">
                <a:solidFill>
                  <a:srgbClr val="980000"/>
                </a:solidFill>
              </a:rPr>
              <a:t>E</a:t>
            </a:r>
            <a:r>
              <a:rPr lang="en" sz="2400"/>
              <a:t>ngineering - application to natural world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	</a:t>
            </a:r>
            <a:r>
              <a:rPr b="1" lang="en" sz="2400">
                <a:solidFill>
                  <a:srgbClr val="980000"/>
                </a:solidFill>
              </a:rPr>
              <a:t>M</a:t>
            </a:r>
            <a:r>
              <a:rPr lang="en" sz="2400"/>
              <a:t>athematics - an exact language to</a:t>
            </a:r>
            <a:endParaRPr sz="24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     </a:t>
            </a:r>
            <a:r>
              <a:rPr lang="en" sz="2400"/>
              <a:t>c</a:t>
            </a:r>
            <a:r>
              <a:rPr lang="en" sz="2400"/>
              <a:t>ommunicate about the natural world</a:t>
            </a:r>
            <a:endParaRPr sz="2400"/>
          </a:p>
        </p:txBody>
      </p:sp>
      <p:sp>
        <p:nvSpPr>
          <p:cNvPr id="223" name="Google Shape;223;p33"/>
          <p:cNvSpPr txBox="1"/>
          <p:nvPr>
            <p:ph type="title"/>
          </p:nvPr>
        </p:nvSpPr>
        <p:spPr>
          <a:xfrm>
            <a:off x="864750" y="205975"/>
            <a:ext cx="7414500" cy="99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Lead the Way... </a:t>
            </a:r>
            <a:endParaRPr/>
          </a:p>
        </p:txBody>
      </p:sp>
      <p:pic>
        <p:nvPicPr>
          <p:cNvPr id="224" name="Google Shape;22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8875" y="205975"/>
            <a:ext cx="1580325" cy="754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ast Mobile A3-4 winners circle.jpg" id="225" name="Google Shape;22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8450" y="1244250"/>
            <a:ext cx="2215550" cy="1661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hytoremediation.jpg" id="226" name="Google Shape;226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8453" y="3119848"/>
            <a:ext cx="2215550" cy="2104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4"/>
          <p:cNvSpPr txBox="1"/>
          <p:nvPr>
            <p:ph idx="1" type="body"/>
          </p:nvPr>
        </p:nvSpPr>
        <p:spPr>
          <a:xfrm>
            <a:off x="0" y="1233300"/>
            <a:ext cx="3521100" cy="36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Engineers: chemical, mechanical, aerospace, electrical, and many more!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Computer Security Analyst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Software Developer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Medical professionals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4"/>
          <p:cNvSpPr txBox="1"/>
          <p:nvPr>
            <p:ph type="title"/>
          </p:nvPr>
        </p:nvSpPr>
        <p:spPr>
          <a:xfrm>
            <a:off x="0" y="81300"/>
            <a:ext cx="3587700" cy="115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/>
              <a:t>Fastest growing fields in need of educated professionals...</a:t>
            </a:r>
            <a:endParaRPr i="1" sz="2400"/>
          </a:p>
        </p:txBody>
      </p:sp>
      <p:pic>
        <p:nvPicPr>
          <p:cNvPr id="233" name="Google Shape;23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8875" y="205975"/>
            <a:ext cx="1580325" cy="75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7706" y="0"/>
            <a:ext cx="564333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950" y="141425"/>
            <a:ext cx="7870476" cy="486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6"/>
          <p:cNvSpPr txBox="1"/>
          <p:nvPr>
            <p:ph idx="1" type="body"/>
          </p:nvPr>
        </p:nvSpPr>
        <p:spPr>
          <a:xfrm>
            <a:off x="826950" y="1120425"/>
            <a:ext cx="7795500" cy="3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Full year classes, 1.0 credit each</a:t>
            </a:r>
            <a:endParaRPr sz="30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Activity, project, and problem-based courses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Students apply what they know, identify problems, find unique solutions, and lead their own learning to solve global issues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National curriculum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</a:pPr>
            <a:r>
              <a:rPr lang="en" sz="3000">
                <a:solidFill>
                  <a:srgbClr val="FFFFFF"/>
                </a:solidFill>
              </a:rPr>
              <a:t>Affiliated with the University of New Haven,</a:t>
            </a:r>
            <a:r>
              <a:rPr lang="en" sz="3000"/>
              <a:t> and </a:t>
            </a:r>
            <a:r>
              <a:rPr lang="en" sz="3000">
                <a:solidFill>
                  <a:srgbClr val="FFFFFF"/>
                </a:solidFill>
              </a:rPr>
              <a:t>R</a:t>
            </a:r>
            <a:r>
              <a:rPr lang="en" sz="3000"/>
              <a:t>IT</a:t>
            </a:r>
            <a:r>
              <a:rPr lang="en" sz="3000">
                <a:solidFill>
                  <a:srgbClr val="FFFFFF"/>
                </a:solidFill>
              </a:rPr>
              <a:t>, and other universities by course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245" name="Google Shape;245;p36"/>
          <p:cNvSpPr txBox="1"/>
          <p:nvPr>
            <p:ph type="title"/>
          </p:nvPr>
        </p:nvSpPr>
        <p:spPr>
          <a:xfrm>
            <a:off x="826950" y="196350"/>
            <a:ext cx="7414500" cy="99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PLTW Classes </a:t>
            </a:r>
            <a:endParaRPr sz="3600"/>
          </a:p>
        </p:txBody>
      </p:sp>
      <p:pic>
        <p:nvPicPr>
          <p:cNvPr id="246" name="Google Shape;24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8875" y="205975"/>
            <a:ext cx="1580325" cy="75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26950" y="1244250"/>
            <a:ext cx="7859700" cy="3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0"/>
          <p:cNvSpPr txBox="1"/>
          <p:nvPr>
            <p:ph type="title"/>
          </p:nvPr>
        </p:nvSpPr>
        <p:spPr>
          <a:xfrm>
            <a:off x="826950" y="196350"/>
            <a:ext cx="7414500" cy="99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250" y="167825"/>
            <a:ext cx="8830523" cy="470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7"/>
          <p:cNvSpPr txBox="1"/>
          <p:nvPr>
            <p:ph idx="1" type="body"/>
          </p:nvPr>
        </p:nvSpPr>
        <p:spPr>
          <a:xfrm>
            <a:off x="826950" y="1244250"/>
            <a:ext cx="7859700" cy="3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Introduction to Engineering Design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Principles of Engineering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Digital Electronics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Civil Engineering and Architecture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/>
          </a:p>
        </p:txBody>
      </p:sp>
      <p:sp>
        <p:nvSpPr>
          <p:cNvPr id="252" name="Google Shape;252;p37"/>
          <p:cNvSpPr txBox="1"/>
          <p:nvPr>
            <p:ph type="title"/>
          </p:nvPr>
        </p:nvSpPr>
        <p:spPr>
          <a:xfrm>
            <a:off x="826950" y="196350"/>
            <a:ext cx="7414500" cy="99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PLTW Course Offerings at BEHS</a:t>
            </a:r>
            <a:endParaRPr sz="3400"/>
          </a:p>
        </p:txBody>
      </p:sp>
      <p:pic>
        <p:nvPicPr>
          <p:cNvPr id="253" name="Google Shape;25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8875" y="205975"/>
            <a:ext cx="1580325" cy="75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8"/>
          <p:cNvSpPr txBox="1"/>
          <p:nvPr>
            <p:ph idx="1" type="body"/>
          </p:nvPr>
        </p:nvSpPr>
        <p:spPr>
          <a:xfrm>
            <a:off x="5208550" y="113775"/>
            <a:ext cx="3935400" cy="50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/>
              <a:t>"... Leadership tomorrow depends on how we educate our students today—especially in science, technology, engineering, and math."</a:t>
            </a:r>
            <a:endParaRPr i="1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President Barack Obama, September 16, 2010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9" name="Google Shape;25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435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9"/>
          <p:cNvSpPr txBox="1"/>
          <p:nvPr>
            <p:ph type="ctrTitle"/>
          </p:nvPr>
        </p:nvSpPr>
        <p:spPr>
          <a:xfrm>
            <a:off x="261950" y="1242050"/>
            <a:ext cx="8501100" cy="110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Tunxis Community College </a:t>
            </a:r>
            <a:endParaRPr/>
          </a:p>
        </p:txBody>
      </p:sp>
      <p:sp>
        <p:nvSpPr>
          <p:cNvPr id="265" name="Google Shape;265;p39"/>
          <p:cNvSpPr txBox="1"/>
          <p:nvPr>
            <p:ph idx="1" type="subTitle"/>
          </p:nvPr>
        </p:nvSpPr>
        <p:spPr>
          <a:xfrm>
            <a:off x="1082040" y="2423160"/>
            <a:ext cx="7035900" cy="6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School Partnership Program</a:t>
            </a:r>
            <a:endParaRPr/>
          </a:p>
        </p:txBody>
      </p:sp>
      <p:pic>
        <p:nvPicPr>
          <p:cNvPr descr="tcc.jpg" id="266" name="Google Shape;26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4650" y="3195950"/>
            <a:ext cx="3114675" cy="146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0"/>
          <p:cNvSpPr txBox="1"/>
          <p:nvPr>
            <p:ph idx="1" type="body"/>
          </p:nvPr>
        </p:nvSpPr>
        <p:spPr>
          <a:xfrm>
            <a:off x="826950" y="1244250"/>
            <a:ext cx="7526400" cy="3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Every Fall and Spring Semester, Tunxis Community College provides area students with an opportunity to enroll in a course </a:t>
            </a:r>
            <a:r>
              <a:rPr b="1" lang="en" sz="3000" u="sng"/>
              <a:t>on campus or online</a:t>
            </a:r>
            <a:r>
              <a:rPr lang="en" sz="3000"/>
              <a:t> for free!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i="1" lang="en" sz="2400"/>
              <a:t>Transportation and book expenses are the student’s responsibility</a:t>
            </a:r>
            <a:endParaRPr i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i="1" lang="en" sz="2400"/>
              <a:t>Admission depending on availability of class seats and funding from the college</a:t>
            </a:r>
            <a:endParaRPr i="1" sz="2400"/>
          </a:p>
        </p:txBody>
      </p:sp>
      <p:sp>
        <p:nvSpPr>
          <p:cNvPr id="272" name="Google Shape;272;p40"/>
          <p:cNvSpPr txBox="1"/>
          <p:nvPr>
            <p:ph type="title"/>
          </p:nvPr>
        </p:nvSpPr>
        <p:spPr>
          <a:xfrm>
            <a:off x="826950" y="196350"/>
            <a:ext cx="7414500" cy="99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it?</a:t>
            </a:r>
            <a:endParaRPr/>
          </a:p>
        </p:txBody>
      </p:sp>
      <p:pic>
        <p:nvPicPr>
          <p:cNvPr descr="tcc logo.png" id="273" name="Google Shape;27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6086" y="205975"/>
            <a:ext cx="1590714" cy="9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1"/>
          <p:cNvSpPr txBox="1"/>
          <p:nvPr>
            <p:ph idx="1" type="body"/>
          </p:nvPr>
        </p:nvSpPr>
        <p:spPr>
          <a:xfrm>
            <a:off x="826950" y="1244250"/>
            <a:ext cx="7859700" cy="3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High school Juniors and Seniors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“B” or better average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Recommendation by School Counselor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Placement Test (Accuplacer)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41"/>
          <p:cNvSpPr txBox="1"/>
          <p:nvPr>
            <p:ph type="title"/>
          </p:nvPr>
        </p:nvSpPr>
        <p:spPr>
          <a:xfrm>
            <a:off x="826950" y="196350"/>
            <a:ext cx="7414500" cy="99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Eligibility</a:t>
            </a:r>
            <a:endParaRPr/>
          </a:p>
        </p:txBody>
      </p:sp>
      <p:pic>
        <p:nvPicPr>
          <p:cNvPr descr="tcc logo.png" id="280" name="Google Shape;28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6086" y="205975"/>
            <a:ext cx="1590714" cy="9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2"/>
          <p:cNvSpPr txBox="1"/>
          <p:nvPr>
            <p:ph idx="1" type="body"/>
          </p:nvPr>
        </p:nvSpPr>
        <p:spPr>
          <a:xfrm>
            <a:off x="826950" y="1244250"/>
            <a:ext cx="7859700" cy="3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Once accepted to the program, students will work with the Director of Admissions at Tunxis Community College to choose a course.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42"/>
          <p:cNvSpPr txBox="1"/>
          <p:nvPr>
            <p:ph type="title"/>
          </p:nvPr>
        </p:nvSpPr>
        <p:spPr>
          <a:xfrm>
            <a:off x="826950" y="196350"/>
            <a:ext cx="7414500" cy="99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Course Selection</a:t>
            </a:r>
            <a:endParaRPr/>
          </a:p>
        </p:txBody>
      </p:sp>
      <p:pic>
        <p:nvPicPr>
          <p:cNvPr descr="tcc logo.png" id="287" name="Google Shape;28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6086" y="205975"/>
            <a:ext cx="1590714" cy="9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3"/>
          <p:cNvSpPr txBox="1"/>
          <p:nvPr>
            <p:ph idx="1" type="body"/>
          </p:nvPr>
        </p:nvSpPr>
        <p:spPr>
          <a:xfrm>
            <a:off x="826950" y="1244250"/>
            <a:ext cx="7859700" cy="3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Credit is earned at Tunxis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If attending Tunxis after high school, the credit remains with them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BEHS will accept .50 credit per class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Credit </a:t>
            </a:r>
            <a:r>
              <a:rPr lang="en" u="sng"/>
              <a:t>may</a:t>
            </a:r>
            <a:r>
              <a:rPr lang="en"/>
              <a:t> transfer to other colleges &amp; universities (fees may apply)</a:t>
            </a:r>
            <a:endParaRPr/>
          </a:p>
        </p:txBody>
      </p:sp>
      <p:sp>
        <p:nvSpPr>
          <p:cNvPr id="293" name="Google Shape;293;p43"/>
          <p:cNvSpPr txBox="1"/>
          <p:nvPr>
            <p:ph type="title"/>
          </p:nvPr>
        </p:nvSpPr>
        <p:spPr>
          <a:xfrm>
            <a:off x="826950" y="196350"/>
            <a:ext cx="7414500" cy="99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College credit </a:t>
            </a:r>
            <a:endParaRPr/>
          </a:p>
        </p:txBody>
      </p:sp>
      <p:pic>
        <p:nvPicPr>
          <p:cNvPr descr="tcc logo.png" id="294" name="Google Shape;29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6086" y="205975"/>
            <a:ext cx="1590714" cy="9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4"/>
          <p:cNvSpPr txBox="1"/>
          <p:nvPr>
            <p:ph type="title"/>
          </p:nvPr>
        </p:nvSpPr>
        <p:spPr>
          <a:xfrm>
            <a:off x="864750" y="2156750"/>
            <a:ext cx="7414500" cy="99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more information on any of these college credit </a:t>
            </a:r>
            <a:r>
              <a:rPr lang="en"/>
              <a:t>opportunities</a:t>
            </a:r>
            <a:r>
              <a:rPr lang="en"/>
              <a:t>...please contact your school counselor.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" name="Google Shape;71;p11"/>
          <p:cNvGraphicFramePr/>
          <p:nvPr/>
        </p:nvGraphicFramePr>
        <p:xfrm>
          <a:off x="279213" y="307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{F9469E04-82FB-43CE-9DCB-815962F83153}</a:tableStyleId>
              </a:tblPr>
              <a:tblGrid>
                <a:gridCol w="1426375"/>
                <a:gridCol w="2386400"/>
                <a:gridCol w="2386400"/>
                <a:gridCol w="2386400"/>
              </a:tblGrid>
              <a:tr h="365850"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English Course Map, sample</a:t>
                      </a:r>
                      <a:endParaRPr sz="24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19050" marB="19050" marR="28575" marL="28575" anchor="b"/>
                </a:tc>
                <a:tc hMerge="1"/>
                <a:tc hMerge="1"/>
                <a:tc hMerge="1"/>
              </a:tr>
              <a:tr h="59450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rgbClr val="0000F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Grade Level</a:t>
                      </a:r>
                      <a:endParaRPr b="1" sz="2000">
                        <a:solidFill>
                          <a:srgbClr val="0000F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19050" marB="19050" marR="28575" marL="28575" anchor="ctr">
                    <a:solidFill>
                      <a:srgbClr val="CCCCCC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Course Options based on requirements met &amp; teacher recommendation (ACC = Accelerated; ACA = Academic)</a:t>
                      </a:r>
                      <a:endParaRPr b="1" sz="2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19050" marB="19050" marR="28575" marL="28575" anchor="b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 hMerge="1"/>
                <a:tc hMerge="1"/>
              </a:tr>
              <a:tr h="6002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F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Grade 12</a:t>
                      </a:r>
                      <a:endParaRPr sz="1800">
                        <a:solidFill>
                          <a:srgbClr val="0000F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19050" marB="19050" marR="28575" marL="28575" anchor="ctr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AP Literature</a:t>
                      </a:r>
                      <a:endParaRPr sz="2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AP Language &amp; Composition</a:t>
                      </a:r>
                      <a:endParaRPr sz="2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English 4, ACA</a:t>
                      </a:r>
                      <a:endParaRPr sz="2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7850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F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Grade 11</a:t>
                      </a:r>
                      <a:endParaRPr sz="1800">
                        <a:solidFill>
                          <a:srgbClr val="0000F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19050" marB="19050" marR="28575" marL="28575" anchor="ctr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AP Language &amp; Composition</a:t>
                      </a:r>
                      <a:endParaRPr sz="1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English 3, ACC</a:t>
                      </a:r>
                      <a:endParaRPr sz="1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English 3, ACC or ACA AP Lang &amp; Comp</a:t>
                      </a:r>
                      <a:endParaRPr sz="1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002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F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Grade 10</a:t>
                      </a:r>
                      <a:endParaRPr sz="1800">
                        <a:solidFill>
                          <a:srgbClr val="0000F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19050" marB="19050" marR="28575" marL="28575" anchor="ctr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English 2, ACC</a:t>
                      </a:r>
                      <a:endParaRPr sz="1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English 2, ACC or ACA</a:t>
                      </a:r>
                      <a:endParaRPr sz="1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English 2, ACC or ACA</a:t>
                      </a:r>
                      <a:endParaRPr sz="1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002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F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Grade 9</a:t>
                      </a:r>
                      <a:endParaRPr sz="1800">
                        <a:solidFill>
                          <a:srgbClr val="0000F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19050" marB="19050" marR="28575" marL="28575" anchor="ctr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English 1, ACC or ACA</a:t>
                      </a:r>
                      <a:endParaRPr sz="1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English 1, ACC or ACA</a:t>
                      </a:r>
                      <a:endParaRPr sz="1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English 1, ACC or ACA</a:t>
                      </a:r>
                      <a:endParaRPr sz="1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002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F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Grade 8</a:t>
                      </a:r>
                      <a:endParaRPr sz="1800">
                        <a:solidFill>
                          <a:srgbClr val="0000F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19050" marB="19050" marR="28575" marL="28575" anchor="ctr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CCCCCC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ELA, Accelerated or Academic</a:t>
                      </a:r>
                      <a:endParaRPr sz="1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213" y="1062463"/>
            <a:ext cx="7153575" cy="301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idx="1" type="body"/>
          </p:nvPr>
        </p:nvSpPr>
        <p:spPr>
          <a:xfrm>
            <a:off x="864750" y="994200"/>
            <a:ext cx="7662900" cy="3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High school students engage in college-level work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Achievement exams are used to allow students to enter college with advanced standing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Exams are offered in </a:t>
            </a:r>
            <a:r>
              <a:rPr b="1" lang="en" sz="2400"/>
              <a:t>37 subjects</a:t>
            </a:r>
            <a:r>
              <a:rPr lang="en" sz="2400"/>
              <a:t> with almost </a:t>
            </a:r>
            <a:r>
              <a:rPr b="1" lang="en" sz="2400"/>
              <a:t>4 </a:t>
            </a:r>
            <a:r>
              <a:rPr b="1" lang="en" sz="2400">
                <a:solidFill>
                  <a:srgbClr val="FFFFFF"/>
                </a:solidFill>
              </a:rPr>
              <a:t>million exams</a:t>
            </a:r>
            <a:r>
              <a:rPr lang="en" sz="2400">
                <a:solidFill>
                  <a:srgbClr val="FFFFFF"/>
                </a:solidFill>
              </a:rPr>
              <a:t> taken in 2013...</a:t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chemeClr val="lt1"/>
              </a:solidFill>
            </a:endParaRPr>
          </a:p>
        </p:txBody>
      </p:sp>
      <p:pic>
        <p:nvPicPr>
          <p:cNvPr id="82" name="Google Shape;8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800" y="4310575"/>
            <a:ext cx="1585463" cy="669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3"/>
          <p:cNvSpPr txBox="1"/>
          <p:nvPr>
            <p:ph type="title"/>
          </p:nvPr>
        </p:nvSpPr>
        <p:spPr>
          <a:xfrm>
            <a:off x="864750" y="0"/>
            <a:ext cx="7414500" cy="99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Advanced Placement (AP)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idx="1" type="body"/>
          </p:nvPr>
        </p:nvSpPr>
        <p:spPr>
          <a:xfrm>
            <a:off x="826950" y="1244250"/>
            <a:ext cx="7859700" cy="3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Some colleges award “credit” towards your college degree for qualifying AP Exam grades.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Some colleges award “advanced placement.” This means you can skip introductory courses, enter higher-level classes, and/or fulfill general education requirements.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4"/>
          <p:cNvSpPr txBox="1"/>
          <p:nvPr>
            <p:ph type="title"/>
          </p:nvPr>
        </p:nvSpPr>
        <p:spPr>
          <a:xfrm>
            <a:off x="826950" y="196350"/>
            <a:ext cx="7414500" cy="99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Placement vs. Credit</a:t>
            </a:r>
            <a:endParaRPr/>
          </a:p>
        </p:txBody>
      </p:sp>
      <p:pic>
        <p:nvPicPr>
          <p:cNvPr id="90" name="Google Shape;9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800" y="4310575"/>
            <a:ext cx="1585463" cy="66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type="title"/>
          </p:nvPr>
        </p:nvSpPr>
        <p:spPr>
          <a:xfrm>
            <a:off x="905625" y="-123099"/>
            <a:ext cx="8229600" cy="82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CCSU v. UConn Credit Awarded</a:t>
            </a:r>
            <a:endParaRPr/>
          </a:p>
        </p:txBody>
      </p:sp>
      <p:graphicFrame>
        <p:nvGraphicFramePr>
          <p:cNvPr id="96" name="Google Shape;96;p15"/>
          <p:cNvGraphicFramePr/>
          <p:nvPr/>
        </p:nvGraphicFramePr>
        <p:xfrm>
          <a:off x="351425" y="615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{FD163263-0ADC-4A0A-ACEC-05232B5F00AF}</a:tableStyleId>
              </a:tblPr>
              <a:tblGrid>
                <a:gridCol w="1445250"/>
                <a:gridCol w="1308800"/>
                <a:gridCol w="2128300"/>
                <a:gridCol w="1206600"/>
                <a:gridCol w="2511075"/>
              </a:tblGrid>
              <a:tr h="821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Course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00FF"/>
                          </a:solidFill>
                        </a:rPr>
                        <a:t>CCSU Minimum Score </a:t>
                      </a:r>
                      <a:endParaRPr b="1">
                        <a:solidFill>
                          <a:srgbClr val="FF00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Credits Awarded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00FF"/>
                          </a:solidFill>
                        </a:rPr>
                        <a:t>UConn Minimum Score</a:t>
                      </a:r>
                      <a:endParaRPr b="1">
                        <a:solidFill>
                          <a:srgbClr val="FF00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Credits Awarded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9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Chemistry 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00FF"/>
                          </a:solidFill>
                        </a:rPr>
                        <a:t>3</a:t>
                      </a:r>
                      <a:endParaRPr b="1" sz="1800">
                        <a:solidFill>
                          <a:srgbClr val="FF00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4 credits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Chem 161/162 w/lab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00FF"/>
                          </a:solidFill>
                        </a:rPr>
                        <a:t>4</a:t>
                      </a:r>
                      <a:endParaRPr b="1" sz="1800">
                        <a:solidFill>
                          <a:srgbClr val="FF00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8 credits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Chem 1127Q and 1128Q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1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English Lit </a:t>
                      </a:r>
                      <a:r>
                        <a:rPr b="1" i="1" lang="en">
                          <a:solidFill>
                            <a:srgbClr val="FFFFFF"/>
                          </a:solidFill>
                        </a:rPr>
                        <a:t>or</a:t>
                      </a:r>
                      <a:r>
                        <a:rPr b="1" lang="en">
                          <a:solidFill>
                            <a:srgbClr val="FFFFFF"/>
                          </a:solidFill>
                        </a:rPr>
                        <a:t> Language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00FF"/>
                          </a:solidFill>
                        </a:rPr>
                        <a:t>3</a:t>
                      </a:r>
                      <a:endParaRPr b="1" sz="1800">
                        <a:solidFill>
                          <a:srgbClr val="FF00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3 credits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English 110 Freshman Comp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00FF"/>
                          </a:solidFill>
                        </a:rPr>
                        <a:t>4</a:t>
                      </a:r>
                      <a:endParaRPr b="1" sz="1800">
                        <a:solidFill>
                          <a:srgbClr val="FF00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4</a:t>
                      </a:r>
                      <a:r>
                        <a:rPr b="1" lang="en">
                          <a:solidFill>
                            <a:srgbClr val="FFFFFF"/>
                          </a:solidFill>
                        </a:rPr>
                        <a:t> credits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English 1011 Seminar in Writing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1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Psychology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00FF"/>
                          </a:solidFill>
                        </a:rPr>
                        <a:t>3</a:t>
                      </a:r>
                      <a:endParaRPr b="1" sz="1800">
                        <a:solidFill>
                          <a:srgbClr val="FF00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3 credits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Psy 112 General Psychology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00FF"/>
                          </a:solidFill>
                        </a:rPr>
                        <a:t>4</a:t>
                      </a:r>
                      <a:endParaRPr b="1" sz="1800">
                        <a:solidFill>
                          <a:srgbClr val="FF00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3 credits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Psych 1000 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9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Calculus AB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00FF"/>
                          </a:solidFill>
                        </a:rPr>
                        <a:t>3</a:t>
                      </a:r>
                      <a:endParaRPr b="1" sz="1800">
                        <a:solidFill>
                          <a:srgbClr val="FF00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4 credits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Math 152 Calculus I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00FF"/>
                          </a:solidFill>
                        </a:rPr>
                        <a:t>4 </a:t>
                      </a:r>
                      <a:endParaRPr b="1" sz="1800">
                        <a:solidFill>
                          <a:srgbClr val="FF00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4 credits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Math 1131Q 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1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US History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00FF"/>
                          </a:solidFill>
                        </a:rPr>
                        <a:t>3</a:t>
                      </a:r>
                      <a:endParaRPr b="1" sz="1800">
                        <a:solidFill>
                          <a:srgbClr val="FF00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3 credits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Hist 161 American History to 1877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00FF"/>
                          </a:solidFill>
                        </a:rPr>
                        <a:t>4</a:t>
                      </a:r>
                      <a:endParaRPr b="1" sz="1800">
                        <a:solidFill>
                          <a:srgbClr val="FF00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3 credits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History 1502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idx="1" type="body"/>
          </p:nvPr>
        </p:nvSpPr>
        <p:spPr>
          <a:xfrm>
            <a:off x="692925" y="1244250"/>
            <a:ext cx="4172700" cy="3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Studio Art		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English Literature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English Language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AP Seminar * &amp; Research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Calculus AB &amp; BC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Music Theory *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Biology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Chemistry *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	</a:t>
            </a:r>
            <a:r>
              <a:rPr lang="en" sz="1200">
                <a:solidFill>
                  <a:schemeClr val="lt1"/>
                </a:solidFill>
              </a:rPr>
              <a:t>*Open to 9th or  10th grade</a:t>
            </a:r>
            <a:endParaRPr sz="1200">
              <a:solidFill>
                <a:schemeClr val="lt1"/>
              </a:solidFill>
            </a:endParaRPr>
          </a:p>
          <a:p>
            <a:pPr indent="-3048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  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02" name="Google Shape;102;p16"/>
          <p:cNvSpPr txBox="1"/>
          <p:nvPr>
            <p:ph type="title"/>
          </p:nvPr>
        </p:nvSpPr>
        <p:spPr>
          <a:xfrm>
            <a:off x="457200" y="367053"/>
            <a:ext cx="8229600" cy="99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AP Courses Available in 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Bristol Public High Schools</a:t>
            </a:r>
            <a:endParaRPr sz="3600"/>
          </a:p>
        </p:txBody>
      </p:sp>
      <p:sp>
        <p:nvSpPr>
          <p:cNvPr id="103" name="Google Shape;103;p16"/>
          <p:cNvSpPr txBox="1"/>
          <p:nvPr>
            <p:ph idx="2" type="body"/>
          </p:nvPr>
        </p:nvSpPr>
        <p:spPr>
          <a:xfrm>
            <a:off x="4648200" y="1244243"/>
            <a:ext cx="4038600" cy="3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Microeconomics *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Physics 1 and Physics C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Spanish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Statistics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Human Geography *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US History *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US Government *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Psychology *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Environmental Science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World History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04" name="Google Shape;10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525" y="4335350"/>
            <a:ext cx="1585463" cy="66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ave">
  <a:themeElements>
    <a:clrScheme name="Custom 506">
      <a:dk1>
        <a:srgbClr val="000000"/>
      </a:dk1>
      <a:lt1>
        <a:srgbClr val="FFFFFF"/>
      </a:lt1>
      <a:dk2>
        <a:srgbClr val="00387E"/>
      </a:dk2>
      <a:lt2>
        <a:srgbClr val="C6D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E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