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 id="2147483685" r:id="rId5"/>
    <p:sldMasterId id="2147483697" r:id="rId6"/>
  </p:sldMasterIdLst>
  <p:notesMasterIdLst>
    <p:notesMasterId r:id="rId44"/>
  </p:notesMasterIdLst>
  <p:sldIdLst>
    <p:sldId id="256" r:id="rId7"/>
    <p:sldId id="257" r:id="rId8"/>
    <p:sldId id="304" r:id="rId9"/>
    <p:sldId id="314" r:id="rId10"/>
    <p:sldId id="309" r:id="rId11"/>
    <p:sldId id="382" r:id="rId12"/>
    <p:sldId id="412" r:id="rId13"/>
    <p:sldId id="320" r:id="rId14"/>
    <p:sldId id="402" r:id="rId15"/>
    <p:sldId id="399" r:id="rId16"/>
    <p:sldId id="403" r:id="rId17"/>
    <p:sldId id="387" r:id="rId18"/>
    <p:sldId id="404" r:id="rId19"/>
    <p:sldId id="388" r:id="rId20"/>
    <p:sldId id="405" r:id="rId21"/>
    <p:sldId id="389" r:id="rId22"/>
    <p:sldId id="390" r:id="rId23"/>
    <p:sldId id="406" r:id="rId24"/>
    <p:sldId id="391" r:id="rId25"/>
    <p:sldId id="392" r:id="rId26"/>
    <p:sldId id="407" r:id="rId27"/>
    <p:sldId id="393" r:id="rId28"/>
    <p:sldId id="401" r:id="rId29"/>
    <p:sldId id="408" r:id="rId30"/>
    <p:sldId id="394" r:id="rId31"/>
    <p:sldId id="395" r:id="rId32"/>
    <p:sldId id="409" r:id="rId33"/>
    <p:sldId id="396" r:id="rId34"/>
    <p:sldId id="397" r:id="rId35"/>
    <p:sldId id="410" r:id="rId36"/>
    <p:sldId id="398" r:id="rId37"/>
    <p:sldId id="411" r:id="rId38"/>
    <p:sldId id="383" r:id="rId39"/>
    <p:sldId id="384" r:id="rId40"/>
    <p:sldId id="385" r:id="rId41"/>
    <p:sldId id="302" r:id="rId42"/>
    <p:sldId id="328" r:id="rId4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Sullivan, Kari" initials="SK" lastIdx="3" clrIdx="0">
    <p:extLst>
      <p:ext uri="{19B8F6BF-5375-455C-9EA6-DF929625EA0E}">
        <p15:presenceInfo xmlns:p15="http://schemas.microsoft.com/office/powerpoint/2012/main" userId="S-1-5-21-746137067-854245398-682003330-130107" providerId="AD"/>
      </p:ext>
    </p:extLst>
  </p:cmAuthor>
  <p:cmAuthor id="3" name="Kari Sullivan" initials="KS" lastIdx="3" clrIdx="1">
    <p:extLst>
      <p:ext uri="{19B8F6BF-5375-455C-9EA6-DF929625EA0E}">
        <p15:presenceInfo xmlns:p15="http://schemas.microsoft.com/office/powerpoint/2012/main" userId="Kari Sullivan" providerId="None"/>
      </p:ext>
    </p:extLst>
  </p:cmAuthor>
  <p:cmAuthor id="4" name="Sullivan, Kari" initials="SK [2]" lastIdx="1" clrIdx="2">
    <p:extLst>
      <p:ext uri="{19B8F6BF-5375-455C-9EA6-DF929625EA0E}">
        <p15:presenceInfo xmlns:p15="http://schemas.microsoft.com/office/powerpoint/2012/main" userId="S::kari.sullivan@ct.gov::368dc611-77e9-4049-83ce-8503bd1e938a" providerId="AD"/>
      </p:ext>
    </p:extLst>
  </p:cmAuthor>
  <p:cmAuthor id="5" name="Carson, Judy" initials="CJ" lastIdx="1" clrIdx="3">
    <p:extLst>
      <p:ext uri="{19B8F6BF-5375-455C-9EA6-DF929625EA0E}">
        <p15:presenceInfo xmlns:p15="http://schemas.microsoft.com/office/powerpoint/2012/main" userId="S::judy.carson@ct.gov::99759a1a-ab4c-4f2d-989c-09f51c613ad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2" autoAdjust="0"/>
    <p:restoredTop sz="97033" autoAdjust="0"/>
  </p:normalViewPr>
  <p:slideViewPr>
    <p:cSldViewPr snapToGrid="0">
      <p:cViewPr>
        <p:scale>
          <a:sx n="148" d="100"/>
          <a:sy n="148" d="100"/>
        </p:scale>
        <p:origin x="1014" y="-282"/>
      </p:cViewPr>
      <p:guideLst/>
    </p:cSldViewPr>
  </p:slideViewPr>
  <p:outlineViewPr>
    <p:cViewPr>
      <p:scale>
        <a:sx n="33" d="100"/>
        <a:sy n="33" d="100"/>
      </p:scale>
      <p:origin x="0" y="-3132"/>
    </p:cViewPr>
  </p:outlineViewPr>
  <p:notesTextViewPr>
    <p:cViewPr>
      <p:scale>
        <a:sx n="1" d="1"/>
        <a:sy n="1" d="1"/>
      </p:scale>
      <p:origin x="0" y="0"/>
    </p:cViewPr>
  </p:notesTextViewPr>
  <p:sorterViewPr>
    <p:cViewPr varScale="1">
      <p:scale>
        <a:sx n="1" d="1"/>
        <a:sy n="1" d="1"/>
      </p:scale>
      <p:origin x="0" y="-10005"/>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theme" Target="theme/them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59B4C8-5D8C-45D1-AF49-2D52C12C2CE5}" type="datetimeFigureOut">
              <a:rPr lang="en-US" smtClean="0"/>
              <a:t>7/19/2021</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959ADB7-C0E2-427C-960D-6DF470C433F1}" type="slidenum">
              <a:rPr lang="en-US" smtClean="0"/>
              <a:t>‹#›</a:t>
            </a:fld>
            <a:endParaRPr lang="en-US"/>
          </a:p>
        </p:txBody>
      </p:sp>
    </p:spTree>
    <p:extLst>
      <p:ext uri="{BB962C8B-B14F-4D97-AF65-F5344CB8AC3E}">
        <p14:creationId xmlns:p14="http://schemas.microsoft.com/office/powerpoint/2010/main" val="4280684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59ADB7-C0E2-427C-960D-6DF470C433F1}" type="slidenum">
              <a:rPr lang="en-US" smtClean="0"/>
              <a:t>1</a:t>
            </a:fld>
            <a:endParaRPr lang="en-US"/>
          </a:p>
        </p:txBody>
      </p:sp>
    </p:spTree>
    <p:extLst>
      <p:ext uri="{BB962C8B-B14F-4D97-AF65-F5344CB8AC3E}">
        <p14:creationId xmlns:p14="http://schemas.microsoft.com/office/powerpoint/2010/main" val="2918358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10</a:t>
            </a:fld>
            <a:endParaRPr lang="en-US"/>
          </a:p>
        </p:txBody>
      </p:sp>
    </p:spTree>
    <p:extLst>
      <p:ext uri="{BB962C8B-B14F-4D97-AF65-F5344CB8AC3E}">
        <p14:creationId xmlns:p14="http://schemas.microsoft.com/office/powerpoint/2010/main" val="22655485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11</a:t>
            </a:fld>
            <a:endParaRPr lang="en-US"/>
          </a:p>
        </p:txBody>
      </p:sp>
    </p:spTree>
    <p:extLst>
      <p:ext uri="{BB962C8B-B14F-4D97-AF65-F5344CB8AC3E}">
        <p14:creationId xmlns:p14="http://schemas.microsoft.com/office/powerpoint/2010/main" val="36639963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12</a:t>
            </a:fld>
            <a:endParaRPr lang="en-US"/>
          </a:p>
        </p:txBody>
      </p:sp>
    </p:spTree>
    <p:extLst>
      <p:ext uri="{BB962C8B-B14F-4D97-AF65-F5344CB8AC3E}">
        <p14:creationId xmlns:p14="http://schemas.microsoft.com/office/powerpoint/2010/main" val="35843822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13</a:t>
            </a:fld>
            <a:endParaRPr lang="en-US"/>
          </a:p>
        </p:txBody>
      </p:sp>
    </p:spTree>
    <p:extLst>
      <p:ext uri="{BB962C8B-B14F-4D97-AF65-F5344CB8AC3E}">
        <p14:creationId xmlns:p14="http://schemas.microsoft.com/office/powerpoint/2010/main" val="35072529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14</a:t>
            </a:fld>
            <a:endParaRPr lang="en-US"/>
          </a:p>
        </p:txBody>
      </p:sp>
    </p:spTree>
    <p:extLst>
      <p:ext uri="{BB962C8B-B14F-4D97-AF65-F5344CB8AC3E}">
        <p14:creationId xmlns:p14="http://schemas.microsoft.com/office/powerpoint/2010/main" val="34392064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15</a:t>
            </a:fld>
            <a:endParaRPr lang="en-US"/>
          </a:p>
        </p:txBody>
      </p:sp>
    </p:spTree>
    <p:extLst>
      <p:ext uri="{BB962C8B-B14F-4D97-AF65-F5344CB8AC3E}">
        <p14:creationId xmlns:p14="http://schemas.microsoft.com/office/powerpoint/2010/main" val="40950040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16</a:t>
            </a:fld>
            <a:endParaRPr lang="en-US"/>
          </a:p>
        </p:txBody>
      </p:sp>
    </p:spTree>
    <p:extLst>
      <p:ext uri="{BB962C8B-B14F-4D97-AF65-F5344CB8AC3E}">
        <p14:creationId xmlns:p14="http://schemas.microsoft.com/office/powerpoint/2010/main" val="10606407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17</a:t>
            </a:fld>
            <a:endParaRPr lang="en-US"/>
          </a:p>
        </p:txBody>
      </p:sp>
    </p:spTree>
    <p:extLst>
      <p:ext uri="{BB962C8B-B14F-4D97-AF65-F5344CB8AC3E}">
        <p14:creationId xmlns:p14="http://schemas.microsoft.com/office/powerpoint/2010/main" val="40322734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18</a:t>
            </a:fld>
            <a:endParaRPr lang="en-US"/>
          </a:p>
        </p:txBody>
      </p:sp>
    </p:spTree>
    <p:extLst>
      <p:ext uri="{BB962C8B-B14F-4D97-AF65-F5344CB8AC3E}">
        <p14:creationId xmlns:p14="http://schemas.microsoft.com/office/powerpoint/2010/main" val="29995581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spcBef>
                <a:spcPts val="0"/>
              </a:spcBef>
              <a:spcAft>
                <a:spcPts val="0"/>
              </a:spcAft>
              <a:buFont typeface="Arial" panose="020B0604020202020204" pitchFamily="34" charset="0"/>
              <a:buChar char="•"/>
            </a:pPr>
            <a:r>
              <a:rPr lang="en-US" sz="1200" b="0" dirty="0">
                <a:effectLst/>
                <a:latin typeface="Times New Roman" panose="02020603050405020304" pitchFamily="18" charset="0"/>
                <a:ea typeface="Times New Roman" panose="02020603050405020304" pitchFamily="18" charset="0"/>
              </a:rPr>
              <a:t>CAEP Standard 3.2 focuses on admissions and requires the SAT scores (or a nationally normed assessment) of incoming cohorts to be in the 50th percentile or above. </a:t>
            </a:r>
          </a:p>
          <a:p>
            <a:pPr marL="171450" marR="0" indent="-171450">
              <a:spcBef>
                <a:spcPts val="0"/>
              </a:spcBef>
              <a:spcAft>
                <a:spcPts val="0"/>
              </a:spcAft>
              <a:buFont typeface="Arial" panose="020B0604020202020204" pitchFamily="34" charset="0"/>
              <a:buChar char="•"/>
            </a:pPr>
            <a:r>
              <a:rPr lang="en-US" sz="1200" b="0" dirty="0">
                <a:effectLst/>
                <a:latin typeface="Times New Roman" panose="02020603050405020304" pitchFamily="18" charset="0"/>
                <a:ea typeface="Times New Roman" panose="02020603050405020304" pitchFamily="18" charset="0"/>
              </a:rPr>
              <a:t>CAEP Standard 1 focuses on aligning curriculum to national standards (</a:t>
            </a:r>
            <a:r>
              <a:rPr lang="en-US" sz="1200" b="0" dirty="0" err="1">
                <a:effectLst/>
                <a:latin typeface="Times New Roman" panose="02020603050405020304" pitchFamily="18" charset="0"/>
                <a:ea typeface="Times New Roman" panose="02020603050405020304" pitchFamily="18" charset="0"/>
              </a:rPr>
              <a:t>e.g</a:t>
            </a:r>
            <a:r>
              <a:rPr lang="en-US" sz="1200" b="0" dirty="0">
                <a:effectLst/>
                <a:latin typeface="Times New Roman" panose="02020603050405020304" pitchFamily="18" charset="0"/>
                <a:ea typeface="Times New Roman" panose="02020603050405020304" pitchFamily="18" charset="0"/>
              </a:rPr>
              <a:t> </a:t>
            </a:r>
            <a:r>
              <a:rPr lang="en-US" sz="1200" b="0" dirty="0" err="1">
                <a:effectLst/>
                <a:latin typeface="Times New Roman" panose="02020603050405020304" pitchFamily="18" charset="0"/>
                <a:ea typeface="Times New Roman" panose="02020603050405020304" pitchFamily="18" charset="0"/>
              </a:rPr>
              <a:t>inTasc</a:t>
            </a:r>
            <a:r>
              <a:rPr lang="en-US" sz="1200" b="0" dirty="0">
                <a:effectLst/>
                <a:latin typeface="Times New Roman" panose="02020603050405020304" pitchFamily="18" charset="0"/>
                <a:ea typeface="Times New Roman" panose="02020603050405020304" pitchFamily="18" charset="0"/>
              </a:rPr>
              <a:t>) and CT Common Core for Teachers as well as licensure exam score analysis over time (e.g. edTPA, Praxis II) </a:t>
            </a:r>
          </a:p>
          <a:p>
            <a:pPr marL="171450" marR="0" indent="-171450">
              <a:spcBef>
                <a:spcPts val="0"/>
              </a:spcBef>
              <a:spcAft>
                <a:spcPts val="0"/>
              </a:spcAft>
              <a:buFont typeface="Arial" panose="020B0604020202020204" pitchFamily="34" charset="0"/>
              <a:buChar char="•"/>
            </a:pPr>
            <a:r>
              <a:rPr lang="en-US" sz="1200" b="0" dirty="0">
                <a:effectLst/>
                <a:latin typeface="Times New Roman" panose="02020603050405020304" pitchFamily="18" charset="0"/>
                <a:ea typeface="Times New Roman" panose="02020603050405020304" pitchFamily="18" charset="0"/>
              </a:rPr>
              <a:t>CAEP Standard 3.4 focuses on selectivity during preparation</a:t>
            </a:r>
          </a:p>
          <a:p>
            <a:pPr marL="171450" marR="0" indent="-171450">
              <a:spcBef>
                <a:spcPts val="0"/>
              </a:spcBef>
              <a:spcAft>
                <a:spcPts val="0"/>
              </a:spcAft>
              <a:buFont typeface="Arial" panose="020B0604020202020204" pitchFamily="34" charset="0"/>
              <a:buChar char="•"/>
            </a:pPr>
            <a:r>
              <a:rPr lang="en-US" sz="1200" b="0" dirty="0">
                <a:effectLst/>
                <a:latin typeface="Times New Roman" panose="02020603050405020304" pitchFamily="18" charset="0"/>
                <a:ea typeface="Times New Roman" panose="02020603050405020304" pitchFamily="18" charset="0"/>
              </a:rPr>
              <a:t>CAEP Standard 3.5/3.6 focuses on selection at completion</a:t>
            </a:r>
          </a:p>
          <a:p>
            <a:pPr marL="171450" marR="0" indent="-171450">
              <a:spcBef>
                <a:spcPts val="0"/>
              </a:spcBef>
              <a:spcAft>
                <a:spcPts val="0"/>
              </a:spcAft>
              <a:buFont typeface="Arial" panose="020B0604020202020204" pitchFamily="34" charset="0"/>
              <a:buChar char="•"/>
            </a:pPr>
            <a:r>
              <a:rPr lang="en-US" sz="1200" b="0" dirty="0">
                <a:effectLst/>
                <a:latin typeface="Times New Roman" panose="02020603050405020304" pitchFamily="18" charset="0"/>
                <a:ea typeface="Times New Roman" panose="02020603050405020304" pitchFamily="18" charset="0"/>
              </a:rPr>
              <a:t>CAEP Standard 2 (Clinical Partnerships and Practice) focuses on the diversity of field work experiences in Urban and Suburban contexts (at least 4 in UG programs as required by statute). In addition, the cross-cutting theme on diversity has to be addressed in each standard through various frames. </a:t>
            </a:r>
          </a:p>
          <a:p>
            <a:pPr marL="171450" marR="0" indent="-171450">
              <a:spcBef>
                <a:spcPts val="0"/>
              </a:spcBef>
              <a:spcAft>
                <a:spcPts val="0"/>
              </a:spcAft>
              <a:buFont typeface="Arial" panose="020B0604020202020204" pitchFamily="34" charset="0"/>
              <a:buChar char="•"/>
            </a:pPr>
            <a:r>
              <a:rPr lang="en-US" sz="1200" b="0" dirty="0">
                <a:effectLst/>
                <a:latin typeface="Times New Roman" panose="02020603050405020304" pitchFamily="18" charset="0"/>
                <a:ea typeface="Times New Roman" panose="02020603050405020304" pitchFamily="18" charset="0"/>
              </a:rPr>
              <a:t>CAEP Standards 1 and 3 address formative and summative assessments. EPPs must use valid and reliable instruments. </a:t>
            </a:r>
          </a:p>
          <a:p>
            <a:pPr marL="171450" marR="0" indent="-171450">
              <a:spcBef>
                <a:spcPts val="0"/>
              </a:spcBef>
              <a:spcAft>
                <a:spcPts val="0"/>
              </a:spcAft>
              <a:buFont typeface="Arial" panose="020B0604020202020204" pitchFamily="34" charset="0"/>
              <a:buChar char="•"/>
            </a:pPr>
            <a:endParaRPr lang="en-US" sz="1200" b="0" dirty="0">
              <a:effectLst/>
              <a:latin typeface="Times New Roman" panose="02020603050405020304" pitchFamily="18" charset="0"/>
              <a:ea typeface="Times New Roman" panose="02020603050405020304" pitchFamily="18" charset="0"/>
            </a:endParaRPr>
          </a:p>
          <a:p>
            <a:pPr marL="171450" marR="0" indent="-171450">
              <a:spcBef>
                <a:spcPts val="0"/>
              </a:spcBef>
              <a:spcAft>
                <a:spcPts val="0"/>
              </a:spcAft>
              <a:buFont typeface="Arial" panose="020B0604020202020204" pitchFamily="34" charset="0"/>
              <a:buChar char="•"/>
            </a:pPr>
            <a:r>
              <a:rPr lang="en-US" sz="1200" b="0" dirty="0">
                <a:effectLst/>
                <a:latin typeface="Times New Roman" panose="02020603050405020304" pitchFamily="18" charset="0"/>
                <a:ea typeface="Times New Roman" panose="02020603050405020304" pitchFamily="18" charset="0"/>
              </a:rPr>
              <a:t>All EPPs curriculum must address socio-emotional needs and development in addition to child and adolescent psychology and development as required by CT statute.</a:t>
            </a:r>
          </a:p>
          <a:p>
            <a:endParaRPr lang="en-US" dirty="0"/>
          </a:p>
        </p:txBody>
      </p:sp>
      <p:sp>
        <p:nvSpPr>
          <p:cNvPr id="4" name="Slide Number Placeholder 3"/>
          <p:cNvSpPr>
            <a:spLocks noGrp="1"/>
          </p:cNvSpPr>
          <p:nvPr>
            <p:ph type="sldNum" sz="quarter" idx="10"/>
          </p:nvPr>
        </p:nvSpPr>
        <p:spPr/>
        <p:txBody>
          <a:bodyPr/>
          <a:lstStyle/>
          <a:p>
            <a:fld id="{2959ADB7-C0E2-427C-960D-6DF470C433F1}" type="slidenum">
              <a:rPr lang="en-US" smtClean="0"/>
              <a:t>19</a:t>
            </a:fld>
            <a:endParaRPr lang="en-US"/>
          </a:p>
        </p:txBody>
      </p:sp>
    </p:spTree>
    <p:extLst>
      <p:ext uri="{BB962C8B-B14F-4D97-AF65-F5344CB8AC3E}">
        <p14:creationId xmlns:p14="http://schemas.microsoft.com/office/powerpoint/2010/main" val="184774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Roll Call</a:t>
            </a:r>
          </a:p>
          <a:p>
            <a:pPr lvl="0"/>
            <a:r>
              <a:rPr lang="en-US"/>
              <a:t>Department of Administrative Services </a:t>
            </a:r>
          </a:p>
          <a:p>
            <a:pPr lvl="0"/>
            <a:r>
              <a:rPr lang="en-US"/>
              <a:t>Department of Children and Families</a:t>
            </a:r>
          </a:p>
          <a:p>
            <a:pPr lvl="0"/>
            <a:r>
              <a:rPr lang="en-US"/>
              <a:t>Department of Economic and Community Development </a:t>
            </a:r>
          </a:p>
          <a:p>
            <a:pPr lvl="0"/>
            <a:r>
              <a:rPr lang="en-US"/>
              <a:t>Department of Education</a:t>
            </a:r>
          </a:p>
          <a:p>
            <a:pPr lvl="0"/>
            <a:r>
              <a:rPr lang="en-US"/>
              <a:t>Department of Housing </a:t>
            </a:r>
          </a:p>
          <a:p>
            <a:pPr lvl="0"/>
            <a:r>
              <a:rPr lang="en-US"/>
              <a:t>Department of Office of Early Childhood*</a:t>
            </a:r>
          </a:p>
          <a:p>
            <a:pPr lvl="0"/>
            <a:r>
              <a:rPr lang="en-US"/>
              <a:t>Department of Public Health </a:t>
            </a:r>
          </a:p>
          <a:p>
            <a:pPr lvl="0"/>
            <a:r>
              <a:rPr lang="en-US"/>
              <a:t>Department of Social Services</a:t>
            </a:r>
          </a:p>
          <a:p>
            <a:pPr lvl="0"/>
            <a:r>
              <a:rPr lang="en-US"/>
              <a:t>Connecticut State Colleges and Universities</a:t>
            </a:r>
          </a:p>
          <a:p>
            <a:r>
              <a:rPr lang="en-US"/>
              <a:t>Judicial Branch</a:t>
            </a:r>
          </a:p>
          <a:p>
            <a:pPr lvl="0"/>
            <a:r>
              <a:rPr lang="en-US"/>
              <a:t>Office of Policy and Management </a:t>
            </a:r>
          </a:p>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a:t>
            </a:fld>
            <a:endParaRPr lang="en-US"/>
          </a:p>
        </p:txBody>
      </p:sp>
    </p:spTree>
    <p:extLst>
      <p:ext uri="{BB962C8B-B14F-4D97-AF65-F5344CB8AC3E}">
        <p14:creationId xmlns:p14="http://schemas.microsoft.com/office/powerpoint/2010/main" val="23722273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20</a:t>
            </a:fld>
            <a:endParaRPr lang="en-US"/>
          </a:p>
        </p:txBody>
      </p:sp>
    </p:spTree>
    <p:extLst>
      <p:ext uri="{BB962C8B-B14F-4D97-AF65-F5344CB8AC3E}">
        <p14:creationId xmlns:p14="http://schemas.microsoft.com/office/powerpoint/2010/main" val="15137520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21</a:t>
            </a:fld>
            <a:endParaRPr lang="en-US"/>
          </a:p>
        </p:txBody>
      </p:sp>
    </p:spTree>
    <p:extLst>
      <p:ext uri="{BB962C8B-B14F-4D97-AF65-F5344CB8AC3E}">
        <p14:creationId xmlns:p14="http://schemas.microsoft.com/office/powerpoint/2010/main" val="23001796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22</a:t>
            </a:fld>
            <a:endParaRPr lang="en-US"/>
          </a:p>
        </p:txBody>
      </p:sp>
    </p:spTree>
    <p:extLst>
      <p:ext uri="{BB962C8B-B14F-4D97-AF65-F5344CB8AC3E}">
        <p14:creationId xmlns:p14="http://schemas.microsoft.com/office/powerpoint/2010/main" val="13223099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23</a:t>
            </a:fld>
            <a:endParaRPr lang="en-US"/>
          </a:p>
        </p:txBody>
      </p:sp>
    </p:spTree>
    <p:extLst>
      <p:ext uri="{BB962C8B-B14F-4D97-AF65-F5344CB8AC3E}">
        <p14:creationId xmlns:p14="http://schemas.microsoft.com/office/powerpoint/2010/main" val="15296008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24</a:t>
            </a:fld>
            <a:endParaRPr lang="en-US"/>
          </a:p>
        </p:txBody>
      </p:sp>
    </p:spTree>
    <p:extLst>
      <p:ext uri="{BB962C8B-B14F-4D97-AF65-F5344CB8AC3E}">
        <p14:creationId xmlns:p14="http://schemas.microsoft.com/office/powerpoint/2010/main" val="31876186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25</a:t>
            </a:fld>
            <a:endParaRPr lang="en-US"/>
          </a:p>
        </p:txBody>
      </p:sp>
    </p:spTree>
    <p:extLst>
      <p:ext uri="{BB962C8B-B14F-4D97-AF65-F5344CB8AC3E}">
        <p14:creationId xmlns:p14="http://schemas.microsoft.com/office/powerpoint/2010/main" val="17338729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26</a:t>
            </a:fld>
            <a:endParaRPr lang="en-US"/>
          </a:p>
        </p:txBody>
      </p:sp>
    </p:spTree>
    <p:extLst>
      <p:ext uri="{BB962C8B-B14F-4D97-AF65-F5344CB8AC3E}">
        <p14:creationId xmlns:p14="http://schemas.microsoft.com/office/powerpoint/2010/main" val="11886129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27</a:t>
            </a:fld>
            <a:endParaRPr lang="en-US"/>
          </a:p>
        </p:txBody>
      </p:sp>
    </p:spTree>
    <p:extLst>
      <p:ext uri="{BB962C8B-B14F-4D97-AF65-F5344CB8AC3E}">
        <p14:creationId xmlns:p14="http://schemas.microsoft.com/office/powerpoint/2010/main" val="13578862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28</a:t>
            </a:fld>
            <a:endParaRPr lang="en-US"/>
          </a:p>
        </p:txBody>
      </p:sp>
    </p:spTree>
    <p:extLst>
      <p:ext uri="{BB962C8B-B14F-4D97-AF65-F5344CB8AC3E}">
        <p14:creationId xmlns:p14="http://schemas.microsoft.com/office/powerpoint/2010/main" val="7569394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29</a:t>
            </a:fld>
            <a:endParaRPr lang="en-US"/>
          </a:p>
        </p:txBody>
      </p:sp>
    </p:spTree>
    <p:extLst>
      <p:ext uri="{BB962C8B-B14F-4D97-AF65-F5344CB8AC3E}">
        <p14:creationId xmlns:p14="http://schemas.microsoft.com/office/powerpoint/2010/main" val="575145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3</a:t>
            </a:fld>
            <a:endParaRPr lang="en-US"/>
          </a:p>
        </p:txBody>
      </p:sp>
    </p:spTree>
    <p:extLst>
      <p:ext uri="{BB962C8B-B14F-4D97-AF65-F5344CB8AC3E}">
        <p14:creationId xmlns:p14="http://schemas.microsoft.com/office/powerpoint/2010/main" val="5983519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30</a:t>
            </a:fld>
            <a:endParaRPr lang="en-US"/>
          </a:p>
        </p:txBody>
      </p:sp>
    </p:spTree>
    <p:extLst>
      <p:ext uri="{BB962C8B-B14F-4D97-AF65-F5344CB8AC3E}">
        <p14:creationId xmlns:p14="http://schemas.microsoft.com/office/powerpoint/2010/main" val="21775182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31</a:t>
            </a:fld>
            <a:endParaRPr lang="en-US"/>
          </a:p>
        </p:txBody>
      </p:sp>
    </p:spTree>
    <p:extLst>
      <p:ext uri="{BB962C8B-B14F-4D97-AF65-F5344CB8AC3E}">
        <p14:creationId xmlns:p14="http://schemas.microsoft.com/office/powerpoint/2010/main" val="39947634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32</a:t>
            </a:fld>
            <a:endParaRPr lang="en-US"/>
          </a:p>
        </p:txBody>
      </p:sp>
    </p:spTree>
    <p:extLst>
      <p:ext uri="{BB962C8B-B14F-4D97-AF65-F5344CB8AC3E}">
        <p14:creationId xmlns:p14="http://schemas.microsoft.com/office/powerpoint/2010/main" val="19233015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33</a:t>
            </a:fld>
            <a:endParaRPr lang="en-US"/>
          </a:p>
        </p:txBody>
      </p:sp>
    </p:spTree>
    <p:extLst>
      <p:ext uri="{BB962C8B-B14F-4D97-AF65-F5344CB8AC3E}">
        <p14:creationId xmlns:p14="http://schemas.microsoft.com/office/powerpoint/2010/main" val="37961584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34</a:t>
            </a:fld>
            <a:endParaRPr lang="en-US"/>
          </a:p>
        </p:txBody>
      </p:sp>
    </p:spTree>
    <p:extLst>
      <p:ext uri="{BB962C8B-B14F-4D97-AF65-F5344CB8AC3E}">
        <p14:creationId xmlns:p14="http://schemas.microsoft.com/office/powerpoint/2010/main" val="38917842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35</a:t>
            </a:fld>
            <a:endParaRPr lang="en-US"/>
          </a:p>
        </p:txBody>
      </p:sp>
    </p:spTree>
    <p:extLst>
      <p:ext uri="{BB962C8B-B14F-4D97-AF65-F5344CB8AC3E}">
        <p14:creationId xmlns:p14="http://schemas.microsoft.com/office/powerpoint/2010/main" val="27689774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36</a:t>
            </a:fld>
            <a:endParaRPr lang="en-US"/>
          </a:p>
        </p:txBody>
      </p:sp>
    </p:spTree>
    <p:extLst>
      <p:ext uri="{BB962C8B-B14F-4D97-AF65-F5344CB8AC3E}">
        <p14:creationId xmlns:p14="http://schemas.microsoft.com/office/powerpoint/2010/main" val="18711638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37</a:t>
            </a:fld>
            <a:endParaRPr lang="en-US"/>
          </a:p>
        </p:txBody>
      </p:sp>
    </p:spTree>
    <p:extLst>
      <p:ext uri="{BB962C8B-B14F-4D97-AF65-F5344CB8AC3E}">
        <p14:creationId xmlns:p14="http://schemas.microsoft.com/office/powerpoint/2010/main" val="3171744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4</a:t>
            </a:fld>
            <a:endParaRPr lang="en-US"/>
          </a:p>
        </p:txBody>
      </p:sp>
    </p:spTree>
    <p:extLst>
      <p:ext uri="{BB962C8B-B14F-4D97-AF65-F5344CB8AC3E}">
        <p14:creationId xmlns:p14="http://schemas.microsoft.com/office/powerpoint/2010/main" val="2862492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5</a:t>
            </a:fld>
            <a:endParaRPr lang="en-US"/>
          </a:p>
        </p:txBody>
      </p:sp>
    </p:spTree>
    <p:extLst>
      <p:ext uri="{BB962C8B-B14F-4D97-AF65-F5344CB8AC3E}">
        <p14:creationId xmlns:p14="http://schemas.microsoft.com/office/powerpoint/2010/main" val="1367094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6</a:t>
            </a:fld>
            <a:endParaRPr lang="en-US"/>
          </a:p>
        </p:txBody>
      </p:sp>
    </p:spTree>
    <p:extLst>
      <p:ext uri="{BB962C8B-B14F-4D97-AF65-F5344CB8AC3E}">
        <p14:creationId xmlns:p14="http://schemas.microsoft.com/office/powerpoint/2010/main" val="3762717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7</a:t>
            </a:fld>
            <a:endParaRPr lang="en-US"/>
          </a:p>
        </p:txBody>
      </p:sp>
    </p:spTree>
    <p:extLst>
      <p:ext uri="{BB962C8B-B14F-4D97-AF65-F5344CB8AC3E}">
        <p14:creationId xmlns:p14="http://schemas.microsoft.com/office/powerpoint/2010/main" val="3516053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8</a:t>
            </a:fld>
            <a:endParaRPr lang="en-US"/>
          </a:p>
        </p:txBody>
      </p:sp>
    </p:spTree>
    <p:extLst>
      <p:ext uri="{BB962C8B-B14F-4D97-AF65-F5344CB8AC3E}">
        <p14:creationId xmlns:p14="http://schemas.microsoft.com/office/powerpoint/2010/main" val="3691919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59ADB7-C0E2-427C-960D-6DF470C433F1}" type="slidenum">
              <a:rPr lang="en-US" smtClean="0"/>
              <a:t>9</a:t>
            </a:fld>
            <a:endParaRPr lang="en-US"/>
          </a:p>
        </p:txBody>
      </p:sp>
    </p:spTree>
    <p:extLst>
      <p:ext uri="{BB962C8B-B14F-4D97-AF65-F5344CB8AC3E}">
        <p14:creationId xmlns:p14="http://schemas.microsoft.com/office/powerpoint/2010/main" val="974455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72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2009931" y="3956282"/>
            <a:ext cx="5123755" cy="1086237"/>
          </a:xfrm>
        </p:spPr>
        <p:txBody>
          <a:bodyPr>
            <a:normAutofit/>
          </a:bodyPr>
          <a:lstStyle>
            <a:lvl1pPr marL="0" indent="0" algn="ctr">
              <a:lnSpc>
                <a:spcPct val="112000"/>
              </a:lnSpc>
              <a:spcBef>
                <a:spcPts val="0"/>
              </a:spcBef>
              <a:spcAft>
                <a:spcPts val="0"/>
              </a:spcAft>
              <a:buNone/>
              <a:defRPr sz="23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87DE6118-2437-4B30-8E3C-4D2BE6020583}" type="datetimeFigureOut">
              <a:rPr lang="en-US" smtClean="0"/>
              <a:pPr/>
              <a:t>7/19/2021</a:t>
            </a:fld>
            <a:endParaRPr lang="en-US"/>
          </a:p>
        </p:txBody>
      </p:sp>
      <p:sp>
        <p:nvSpPr>
          <p:cNvPr id="5" name="Footer Placeholder 4"/>
          <p:cNvSpPr>
            <a:spLocks noGrp="1"/>
          </p:cNvSpPr>
          <p:nvPr>
            <p:ph type="ftr" sz="quarter" idx="11"/>
          </p:nvPr>
        </p:nvSpPr>
        <p:spPr>
          <a:xfrm>
            <a:off x="1938042"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69E57DC2-970A-4B3E-BB1C-7A09969E49DF}" type="slidenum">
              <a:rPr lang="en-US" dirty="0"/>
              <a:pPr/>
              <a:t>‹#›</a:t>
            </a:fld>
            <a:endParaRPr lang="en-US"/>
          </a:p>
        </p:txBody>
      </p:sp>
      <p:grpSp>
        <p:nvGrpSpPr>
          <p:cNvPr id="7" name="Group 6"/>
          <p:cNvGrpSpPr/>
          <p:nvPr/>
        </p:nvGrpSpPr>
        <p:grpSpPr>
          <a:xfrm>
            <a:off x="564645" y="744472"/>
            <a:ext cx="8005588"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28700" y="2295528"/>
            <a:ext cx="72009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DE6118-2437-4B30-8E3C-4D2BE6020583}"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422" y="624156"/>
            <a:ext cx="1174325" cy="52432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28701" y="624156"/>
            <a:ext cx="613473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DE6118-2437-4B30-8E3C-4D2BE6020583}"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58C80E9-7824-BD41-828F-4EDC7749B3AF}"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30471485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C80E9-7824-BD41-828F-4EDC7749B3AF}"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4247947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C80E9-7824-BD41-828F-4EDC7749B3AF}"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3960524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8C80E9-7824-BD41-828F-4EDC7749B3AF}"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16915235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C80E9-7824-BD41-828F-4EDC7749B3AF}" type="datetimeFigureOut">
              <a:rPr lang="en-US" smtClean="0"/>
              <a:t>7/19/2021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15256905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58C80E9-7824-BD41-828F-4EDC7749B3AF}" type="datetimeFigureOut">
              <a:rPr lang="en-US" smtClean="0"/>
              <a:t>7/19/2021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6728469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C80E9-7824-BD41-828F-4EDC7749B3AF}" type="datetimeFigureOut">
              <a:rPr lang="en-US" smtClean="0"/>
              <a:t>7/19/2021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17679721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C80E9-7824-BD41-828F-4EDC7749B3AF}"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988225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DE6118-2437-4B30-8E3C-4D2BE6020583}"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C80E9-7824-BD41-828F-4EDC7749B3AF}"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19628920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C80E9-7824-BD41-828F-4EDC7749B3AF}"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16956872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C80E9-7824-BD41-828F-4EDC7749B3AF}"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27808058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58C80E9-7824-BD41-828F-4EDC7749B3AF}"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32589890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C80E9-7824-BD41-828F-4EDC7749B3AF}"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33631622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C80E9-7824-BD41-828F-4EDC7749B3AF}"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37686311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8C80E9-7824-BD41-828F-4EDC7749B3AF}"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29074598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C80E9-7824-BD41-828F-4EDC7749B3AF}" type="datetimeFigureOut">
              <a:rPr lang="en-US" smtClean="0"/>
              <a:t>7/19/2021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37588183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58C80E9-7824-BD41-828F-4EDC7749B3AF}" type="datetimeFigureOut">
              <a:rPr lang="en-US" smtClean="0"/>
              <a:t>7/19/2021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16132881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C80E9-7824-BD41-828F-4EDC7749B3AF}" type="datetimeFigureOut">
              <a:rPr lang="en-US" smtClean="0"/>
              <a:t>7/19/2021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3886208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3"/>
            <a:ext cx="7209728" cy="2852737"/>
          </a:xfrm>
        </p:spPr>
        <p:txBody>
          <a:bodyPr anchor="b">
            <a:normAutofit/>
          </a:bodyPr>
          <a:lstStyle>
            <a:lvl1pPr algn="r">
              <a:defRPr sz="7200" cap="all" baseline="0">
                <a:solidFill>
                  <a:schemeClr val="tx2"/>
                </a:solidFill>
              </a:defRPr>
            </a:lvl1pPr>
          </a:lstStyle>
          <a:p>
            <a:r>
              <a:rPr lang="en-US"/>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2400">
                <a:solidFill>
                  <a:schemeClr val="tx2"/>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54182" y="6453386"/>
            <a:ext cx="1216807" cy="404614"/>
          </a:xfrm>
        </p:spPr>
        <p:txBody>
          <a:bodyPr/>
          <a:lstStyle>
            <a:lvl1pPr>
              <a:defRPr>
                <a:solidFill>
                  <a:schemeClr val="tx2"/>
                </a:solidFill>
              </a:defRPr>
            </a:lvl1pPr>
          </a:lstStyle>
          <a:p>
            <a:fld id="{87DE6118-2437-4B30-8E3C-4D2BE6020583}" type="datetimeFigureOut">
              <a:rPr lang="en-US" smtClean="0"/>
              <a:pPr/>
              <a:t>7/19/2021</a:t>
            </a:fld>
            <a:endParaRPr lang="en-US"/>
          </a:p>
        </p:txBody>
      </p:sp>
      <p:sp>
        <p:nvSpPr>
          <p:cNvPr id="5" name="Footer Placeholder 4"/>
          <p:cNvSpPr>
            <a:spLocks noGrp="1"/>
          </p:cNvSpPr>
          <p:nvPr>
            <p:ph type="ftr" sz="quarter" idx="11"/>
          </p:nvPr>
        </p:nvSpPr>
        <p:spPr>
          <a:xfrm>
            <a:off x="1938235"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9E57DC2-970A-4B3E-BB1C-7A09969E49DF}" type="slidenum">
              <a:rPr lang="en-US" dirty="0"/>
              <a:pPr/>
              <a:t>‹#›</a:t>
            </a:fld>
            <a:endParaRPr lang="en-US"/>
          </a:p>
        </p:txBody>
      </p:sp>
      <p:sp>
        <p:nvSpPr>
          <p:cNvPr id="7" name="Freeform 6"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C80E9-7824-BD41-828F-4EDC7749B3AF}"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33131799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C80E9-7824-BD41-828F-4EDC7749B3AF}"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38378529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C80E9-7824-BD41-828F-4EDC7749B3AF}"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7247116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C80E9-7824-BD41-828F-4EDC7749B3AF}"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a:p>
        </p:txBody>
      </p:sp>
    </p:spTree>
    <p:extLst>
      <p:ext uri="{BB962C8B-B14F-4D97-AF65-F5344CB8AC3E}">
        <p14:creationId xmlns:p14="http://schemas.microsoft.com/office/powerpoint/2010/main" val="1840715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94053"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DE6118-2437-4B30-8E3C-4D2BE6020583}"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1028700" y="3305210"/>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4893761" y="3305210"/>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DE6118-2437-4B30-8E3C-4D2BE6020583}" type="datetimeFigureOut">
              <a:rPr lang="en-US" smtClean="0"/>
              <a:t>7/19/2021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DE6118-2437-4B30-8E3C-4D2BE6020583}" type="datetimeFigureOut">
              <a:rPr lang="en-US" smtClean="0"/>
              <a:t>7/19/2021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7/19/2021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800" baseline="0">
                <a:solidFill>
                  <a:schemeClr val="tx2"/>
                </a:solidFill>
              </a:defRPr>
            </a:lvl1pPr>
          </a:lstStyle>
          <a:p>
            <a:r>
              <a:rPr lang="en-US"/>
              <a:t>Click to edit Master title style</a:t>
            </a:r>
          </a:p>
        </p:txBody>
      </p:sp>
      <p:sp>
        <p:nvSpPr>
          <p:cNvPr id="3" name="Content Placeholder 2"/>
          <p:cNvSpPr>
            <a:spLocks noGrp="1"/>
          </p:cNvSpPr>
          <p:nvPr>
            <p:ph idx="1"/>
          </p:nvPr>
        </p:nvSpPr>
        <p:spPr>
          <a:xfrm>
            <a:off x="4692015" y="685801"/>
            <a:ext cx="390906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42925" y="2856344"/>
            <a:ext cx="2891790" cy="3011056"/>
          </a:xfrm>
        </p:spPr>
        <p:txBody>
          <a:bodyPr/>
          <a:lstStyle>
            <a:lvl1pPr marL="0" indent="0">
              <a:lnSpc>
                <a:spcPct val="113000"/>
              </a:lnSpc>
              <a:spcBef>
                <a:spcPts val="0"/>
              </a:spcBef>
              <a:spcAft>
                <a:spcPts val="1500"/>
              </a:spcAft>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a:xfrm>
            <a:off x="542926" y="6453386"/>
            <a:ext cx="903429" cy="404614"/>
          </a:xfrm>
        </p:spPr>
        <p:txBody>
          <a:bodyPr/>
          <a:lstStyle>
            <a:lvl1pPr>
              <a:defRPr>
                <a:solidFill>
                  <a:schemeClr val="tx2"/>
                </a:solidFill>
              </a:defRPr>
            </a:lvl1pPr>
          </a:lstStyle>
          <a:p>
            <a:fld id="{87DE6118-2437-4B30-8E3C-4D2BE6020583}" type="datetimeFigureOut">
              <a:rPr lang="en-US" smtClean="0"/>
              <a:pPr/>
              <a:t>7/19/2021</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6" y="6453386"/>
            <a:ext cx="1197219" cy="404614"/>
          </a:xfrm>
        </p:spPr>
        <p:txBody>
          <a:bodyPr/>
          <a:lstStyle>
            <a:lvl1pPr>
              <a:defRPr>
                <a:solidFill>
                  <a:schemeClr val="tx2"/>
                </a:solidFill>
              </a:defRPr>
            </a:lvl1pPr>
          </a:lstStyle>
          <a:p>
            <a:fld id="{69E57DC2-970A-4B3E-BB1C-7A09969E49DF}" type="slidenum">
              <a:rPr lang="en-US" dirty="0"/>
              <a:pPr/>
              <a:t>‹#›</a:t>
            </a:fld>
            <a:endParaRPr lang="en-US"/>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800" baseline="0"/>
            </a:lvl1pPr>
          </a:lstStyle>
          <a:p>
            <a:r>
              <a:rPr lang="en-US"/>
              <a:t>Click to edit Master title style</a:t>
            </a:r>
          </a:p>
        </p:txBody>
      </p:sp>
      <p:sp>
        <p:nvSpPr>
          <p:cNvPr id="3" name="Picture Placeholder 2"/>
          <p:cNvSpPr>
            <a:spLocks noGrp="1" noChangeAspect="1"/>
          </p:cNvSpPr>
          <p:nvPr>
            <p:ph type="pic" idx="1"/>
          </p:nvPr>
        </p:nvSpPr>
        <p:spPr>
          <a:xfrm>
            <a:off x="4149090" y="3"/>
            <a:ext cx="4994910" cy="6857999"/>
          </a:xfrm>
        </p:spPr>
        <p:txBody>
          <a:bodyPr anchor="t">
            <a:norm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542925" y="2855968"/>
            <a:ext cx="2891790" cy="3011432"/>
          </a:xfrm>
        </p:spPr>
        <p:txBody>
          <a:bodyPr/>
          <a:lstStyle>
            <a:lvl1pPr marL="0" indent="0">
              <a:lnSpc>
                <a:spcPct val="113000"/>
              </a:lnSpc>
              <a:spcBef>
                <a:spcPts val="0"/>
              </a:spcBef>
              <a:spcAft>
                <a:spcPts val="1500"/>
              </a:spcAft>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a:xfrm>
            <a:off x="542926" y="6453386"/>
            <a:ext cx="903429" cy="404614"/>
          </a:xfrm>
        </p:spPr>
        <p:txBody>
          <a:bodyPr/>
          <a:lstStyle>
            <a:lvl1pPr>
              <a:defRPr>
                <a:solidFill>
                  <a:schemeClr val="tx2"/>
                </a:solidFill>
              </a:defRPr>
            </a:lvl1pPr>
          </a:lstStyle>
          <a:p>
            <a:fld id="{87DE6118-2437-4B30-8E3C-4D2BE6020583}" type="datetimeFigureOut">
              <a:rPr lang="en-US" smtClean="0"/>
              <a:pPr/>
              <a:t>7/19/2021</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6" y="6453386"/>
            <a:ext cx="1197219" cy="404614"/>
          </a:xfrm>
        </p:spPr>
        <p:txBody>
          <a:bodyPr/>
          <a:lstStyle>
            <a:lvl1pPr>
              <a:defRPr>
                <a:solidFill>
                  <a:schemeClr val="tx2"/>
                </a:solidFill>
              </a:defRPr>
            </a:lvl1pPr>
          </a:lstStyle>
          <a:p>
            <a:fld id="{69E57DC2-970A-4B3E-BB1C-7A09969E49DF}" type="slidenum">
              <a:rPr lang="en-US" dirty="0"/>
              <a:pPr/>
              <a:t>‹#›</a:t>
            </a:fld>
            <a:endParaRPr lang="en-US"/>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smtClean="0"/>
              <a:pPr/>
              <a:t>7/19/2021</a:t>
            </a:fld>
            <a:endParaRPr lang="en-US"/>
          </a:p>
        </p:txBody>
      </p:sp>
      <p:sp>
        <p:nvSpPr>
          <p:cNvPr id="5" name="Footer Placeholder 4"/>
          <p:cNvSpPr>
            <a:spLocks noGrp="1"/>
          </p:cNvSpPr>
          <p:nvPr>
            <p:ph type="ftr" sz="quarter" idx="3"/>
          </p:nvPr>
        </p:nvSpPr>
        <p:spPr>
          <a:xfrm>
            <a:off x="2170174" y="6453386"/>
            <a:ext cx="4710623"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3" y="6453386"/>
            <a:ext cx="1197219"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a:p>
        </p:txBody>
      </p:sp>
      <p:sp>
        <p:nvSpPr>
          <p:cNvPr id="9" name="Rectangle 8"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77"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38" indent="-384038" algn="l" defTabSz="914377"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377" indent="-384038" algn="l" defTabSz="914377"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566" indent="-384038" algn="l" defTabSz="914377"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754" indent="-384038" algn="l" defTabSz="914377"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5943" indent="-384038" algn="l" defTabSz="914377"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131" indent="-384038" algn="l" defTabSz="914377"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320" indent="-384038" algn="l" defTabSz="914377"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509" indent="-384038" algn="l" defTabSz="914377"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697" indent="-384038" algn="l" defTabSz="914377"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5184" userDrawn="1">
          <p15:clr>
            <a:srgbClr val="F26B43"/>
          </p15:clr>
        </p15:guide>
        <p15:guide id="10" pos="702" userDrawn="1">
          <p15:clr>
            <a:srgbClr val="F26B43"/>
          </p15:clr>
        </p15:guide>
        <p15:guide id="11" pos="6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558C80E9-7824-BD41-828F-4EDC7749B3AF}" type="datetimeFigureOut">
              <a:rPr lang="en-US" smtClean="0"/>
              <a:pPr/>
              <a:t>7/19/2021</a:t>
            </a:fld>
            <a:endParaRPr lang="en-US"/>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259B2DE2-3140-3548-BD9C-DD981A23931E}" type="slidenum">
              <a:rPr lang="en-US" smtClean="0"/>
              <a:pPr/>
              <a:t>‹#›</a:t>
            </a:fld>
            <a:endParaRPr lang="en-US"/>
          </a:p>
        </p:txBody>
      </p:sp>
    </p:spTree>
    <p:extLst>
      <p:ext uri="{BB962C8B-B14F-4D97-AF65-F5344CB8AC3E}">
        <p14:creationId xmlns:p14="http://schemas.microsoft.com/office/powerpoint/2010/main" val="295876767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457189" rtl="0" eaLnBrk="1" latinLnBrk="0" hangingPunct="1">
        <a:spcBef>
          <a:spcPct val="0"/>
        </a:spcBef>
        <a:buNone/>
        <a:defRPr sz="4400" kern="1200">
          <a:solidFill>
            <a:schemeClr val="tx1"/>
          </a:solidFill>
          <a:latin typeface="Arial"/>
          <a:ea typeface="+mj-ea"/>
          <a:cs typeface="+mj-cs"/>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Arial"/>
          <a:ea typeface="+mn-ea"/>
          <a:cs typeface="+mn-cs"/>
        </a:defRPr>
      </a:lvl1pPr>
      <a:lvl2pPr marL="742932" indent="-285744" algn="l" defTabSz="457189" rtl="0" eaLnBrk="1" latinLnBrk="0" hangingPunct="1">
        <a:spcBef>
          <a:spcPct val="20000"/>
        </a:spcBef>
        <a:buFont typeface="Arial"/>
        <a:buChar char="–"/>
        <a:defRPr sz="2800" kern="1200">
          <a:solidFill>
            <a:schemeClr val="tx1"/>
          </a:solidFill>
          <a:latin typeface="Arial"/>
          <a:ea typeface="+mn-ea"/>
          <a:cs typeface="+mn-cs"/>
        </a:defRPr>
      </a:lvl2pPr>
      <a:lvl3pPr marL="1142971" indent="-228594" algn="l" defTabSz="457189" rtl="0" eaLnBrk="1" latinLnBrk="0" hangingPunct="1">
        <a:spcBef>
          <a:spcPct val="20000"/>
        </a:spcBef>
        <a:buFont typeface="Arial"/>
        <a:buChar char="•"/>
        <a:defRPr sz="2400" kern="1200">
          <a:solidFill>
            <a:schemeClr val="tx1"/>
          </a:solidFill>
          <a:latin typeface="Arial"/>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Arial"/>
          <a:ea typeface="+mn-ea"/>
          <a:cs typeface="+mn-cs"/>
        </a:defRPr>
      </a:lvl4pPr>
      <a:lvl5pPr marL="2057349" indent="-228594" algn="l" defTabSz="457189" rtl="0" eaLnBrk="1" latinLnBrk="0" hangingPunct="1">
        <a:spcBef>
          <a:spcPct val="20000"/>
        </a:spcBef>
        <a:buFont typeface="Arial"/>
        <a:buChar char="»"/>
        <a:defRPr sz="2000" kern="1200">
          <a:solidFill>
            <a:schemeClr val="tx1"/>
          </a:solidFill>
          <a:latin typeface="Arial"/>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558C80E9-7824-BD41-828F-4EDC7749B3AF}" type="datetimeFigureOut">
              <a:rPr lang="en-US" smtClean="0"/>
              <a:pPr/>
              <a:t>7/19/2021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259B2DE2-3140-3548-BD9C-DD981A23931E}" type="slidenum">
              <a:rPr lang="en-US" smtClean="0"/>
              <a:pPr/>
              <a:t>‹#›</a:t>
            </a:fld>
            <a:endParaRPr lang="en-US"/>
          </a:p>
        </p:txBody>
      </p:sp>
    </p:spTree>
    <p:extLst>
      <p:ext uri="{BB962C8B-B14F-4D97-AF65-F5344CB8AC3E}">
        <p14:creationId xmlns:p14="http://schemas.microsoft.com/office/powerpoint/2010/main" val="113441393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caepnet.or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6345" y="2035573"/>
            <a:ext cx="6270922" cy="2098226"/>
          </a:xfrm>
        </p:spPr>
        <p:txBody>
          <a:bodyPr/>
          <a:lstStyle/>
          <a:p>
            <a:r>
              <a:rPr lang="en-US" sz="5400" cap="small" dirty="0"/>
              <a:t>Interagency Council for Ending the Achievement Gap</a:t>
            </a:r>
          </a:p>
        </p:txBody>
      </p:sp>
      <p:sp>
        <p:nvSpPr>
          <p:cNvPr id="3" name="Subtitle 2"/>
          <p:cNvSpPr>
            <a:spLocks noGrp="1"/>
          </p:cNvSpPr>
          <p:nvPr>
            <p:ph type="subTitle" idx="1"/>
          </p:nvPr>
        </p:nvSpPr>
        <p:spPr>
          <a:xfrm>
            <a:off x="1155970" y="4258410"/>
            <a:ext cx="6831673" cy="1515607"/>
          </a:xfrm>
        </p:spPr>
        <p:txBody>
          <a:bodyPr>
            <a:normAutofit/>
          </a:bodyPr>
          <a:lstStyle/>
          <a:p>
            <a:r>
              <a:rPr lang="en-US" dirty="0" smtClean="0"/>
              <a:t>July 19, </a:t>
            </a:r>
            <a:r>
              <a:rPr lang="en-US" dirty="0"/>
              <a:t>2021</a:t>
            </a:r>
          </a:p>
          <a:p>
            <a:r>
              <a:rPr lang="en-US" dirty="0"/>
              <a:t>Virtual Meeting</a:t>
            </a:r>
          </a:p>
          <a:p>
            <a:r>
              <a:rPr lang="en-US" dirty="0" smtClean="0"/>
              <a:t>1:30 </a:t>
            </a:r>
            <a:r>
              <a:rPr lang="en-US" dirty="0"/>
              <a:t>to </a:t>
            </a:r>
            <a:r>
              <a:rPr lang="en-US" dirty="0" smtClean="0"/>
              <a:t>3:30 p.m</a:t>
            </a:r>
            <a:r>
              <a:rPr lang="en-US" dirty="0"/>
              <a: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5950" y="4258410"/>
            <a:ext cx="1121693" cy="1121693"/>
          </a:xfrm>
          <a:prstGeom prst="rect">
            <a:avLst/>
          </a:prstGeom>
        </p:spPr>
      </p:pic>
    </p:spTree>
    <p:extLst>
      <p:ext uri="{BB962C8B-B14F-4D97-AF65-F5344CB8AC3E}">
        <p14:creationId xmlns:p14="http://schemas.microsoft.com/office/powerpoint/2010/main" val="2998568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Leaders that Close the Gap: Administrator Preparation and Development</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42090053"/>
              </p:ext>
            </p:extLst>
          </p:nvPr>
        </p:nvGraphicFramePr>
        <p:xfrm>
          <a:off x="720145" y="1356718"/>
          <a:ext cx="8215315" cy="4245367"/>
        </p:xfrm>
        <a:graphic>
          <a:graphicData uri="http://schemas.openxmlformats.org/drawingml/2006/table">
            <a:tbl>
              <a:tblPr firstRow="1" bandRow="1">
                <a:tableStyleId>{5C22544A-7EE6-4342-B048-85BDC9FD1C3A}</a:tableStyleId>
              </a:tblPr>
              <a:tblGrid>
                <a:gridCol w="2073855">
                  <a:extLst>
                    <a:ext uri="{9D8B030D-6E8A-4147-A177-3AD203B41FA5}">
                      <a16:colId xmlns:a16="http://schemas.microsoft.com/office/drawing/2014/main" val="1212302468"/>
                    </a:ext>
                  </a:extLst>
                </a:gridCol>
                <a:gridCol w="1196975">
                  <a:extLst>
                    <a:ext uri="{9D8B030D-6E8A-4147-A177-3AD203B41FA5}">
                      <a16:colId xmlns:a16="http://schemas.microsoft.com/office/drawing/2014/main" val="744130775"/>
                    </a:ext>
                  </a:extLst>
                </a:gridCol>
                <a:gridCol w="4944485">
                  <a:extLst>
                    <a:ext uri="{9D8B030D-6E8A-4147-A177-3AD203B41FA5}">
                      <a16:colId xmlns:a16="http://schemas.microsoft.com/office/drawing/2014/main" val="3502870608"/>
                    </a:ext>
                  </a:extLst>
                </a:gridCol>
              </a:tblGrid>
              <a:tr h="586382">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1700645">
                <a:tc>
                  <a:txBody>
                    <a:bodyPr/>
                    <a:lstStyle/>
                    <a:p>
                      <a:pPr marL="0" marR="0" lvl="0" indent="0" algn="l" defTabSz="914377" rtl="0" eaLnBrk="1" fontAlgn="t" latinLnBrk="0" hangingPunct="1">
                        <a:lnSpc>
                          <a:spcPct val="100000"/>
                        </a:lnSpc>
                        <a:spcBef>
                          <a:spcPts val="0"/>
                        </a:spcBef>
                        <a:spcAft>
                          <a:spcPts val="0"/>
                        </a:spcAft>
                        <a:buClrTx/>
                        <a:buSzTx/>
                        <a:buFontTx/>
                        <a:buNone/>
                        <a:tabLst/>
                        <a:defRPr/>
                      </a:pPr>
                      <a:r>
                        <a:rPr lang="en-US" sz="1200" dirty="0">
                          <a:latin typeface="+mn-lt"/>
                        </a:rPr>
                        <a:t>Schools of education will ensure that aspiring principals and administrators have internship experiences that expose them to school settings with marked gaps in academic achievement. </a:t>
                      </a:r>
                      <a:endParaRPr lang="en-US" sz="1200" b="0" i="0" u="none" strike="noStrike" dirty="0">
                        <a:solidFill>
                          <a:srgbClr val="444444"/>
                        </a:solidFill>
                        <a:effectLst/>
                        <a:latin typeface="+mn-lt"/>
                      </a:endParaRPr>
                    </a:p>
                    <a:p>
                      <a:pPr algn="l" fontAlgn="t"/>
                      <a:endParaRPr lang="en-US" sz="1200" b="0" i="0" u="none" strike="noStrike" dirty="0">
                        <a:solidFill>
                          <a:srgbClr val="444444"/>
                        </a:solidFill>
                        <a:effectLst/>
                        <a:latin typeface="+mn-lt"/>
                      </a:endParaRPr>
                    </a:p>
                  </a:txBody>
                  <a:tcPr marL="7620" marR="7620" marT="7620" marB="0"/>
                </a:tc>
                <a:tc>
                  <a:txBody>
                    <a:bodyPr/>
                    <a:lstStyle/>
                    <a:p>
                      <a:pPr algn="ctr" fontAlgn="t"/>
                      <a:r>
                        <a:rPr lang="en-US" sz="1200" b="0" i="0" u="none" strike="noStrike" dirty="0" smtClean="0">
                          <a:solidFill>
                            <a:srgbClr val="444444"/>
                          </a:solidFill>
                          <a:effectLst/>
                          <a:latin typeface="+mn-lt"/>
                        </a:rPr>
                        <a:t>CSCU</a:t>
                      </a:r>
                      <a:endParaRPr lang="en-US" sz="1200" b="0" i="0" u="none" strike="noStrike" dirty="0">
                        <a:solidFill>
                          <a:srgbClr val="444444"/>
                        </a:solidFill>
                        <a:effectLst/>
                        <a:latin typeface="+mn-lt"/>
                      </a:endParaRPr>
                    </a:p>
                  </a:txBody>
                  <a:tcPr marL="7620" marR="7620" marT="7620" marB="0"/>
                </a:tc>
                <a:tc>
                  <a:txBody>
                    <a:bodyPr/>
                    <a:lstStyle/>
                    <a:p>
                      <a:pPr marL="3429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b="0" i="0" u="none" strike="noStrike" kern="1200" dirty="0" smtClean="0">
                          <a:solidFill>
                            <a:srgbClr val="444444"/>
                          </a:solidFill>
                          <a:effectLst/>
                          <a:latin typeface="+mn-lt"/>
                          <a:ea typeface="+mn-ea"/>
                          <a:cs typeface="+mn-cs"/>
                        </a:rPr>
                        <a:t>Partnerships with district offices particularly in Urban settings and building cohorts led to instructional activities to personalize instruction and integrate district planning efforts in response to gaps in academic achievement among students in the district.</a:t>
                      </a:r>
                    </a:p>
                    <a:p>
                      <a:pPr marL="3429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b="0" i="0" u="none" strike="noStrike" kern="1200" dirty="0" smtClean="0">
                          <a:solidFill>
                            <a:srgbClr val="444444"/>
                          </a:solidFill>
                          <a:effectLst/>
                          <a:latin typeface="+mn-lt"/>
                          <a:ea typeface="+mn-ea"/>
                          <a:cs typeface="+mn-cs"/>
                        </a:rPr>
                        <a:t>Conducted internships in multiple settings that focus on different factors, i.e. poverty, culture, language, etc.</a:t>
                      </a:r>
                    </a:p>
                    <a:p>
                      <a:pPr marL="3429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b="0" i="0" u="none" strike="noStrike" kern="1200" dirty="0" smtClean="0">
                          <a:solidFill>
                            <a:srgbClr val="444444"/>
                          </a:solidFill>
                          <a:effectLst/>
                          <a:latin typeface="+mn-lt"/>
                          <a:ea typeface="+mn-ea"/>
                          <a:cs typeface="+mn-cs"/>
                        </a:rPr>
                        <a:t>Developed purposeful assignments that are included in the final portfolios that provide knowledge and understanding on action oriented and measurable strategies to close the achievement gap.</a:t>
                      </a:r>
                    </a:p>
                  </a:txBody>
                  <a:tcPr marL="7620" marR="7620" marT="7620" marB="0"/>
                </a:tc>
                <a:extLst>
                  <a:ext uri="{0D108BD9-81ED-4DB2-BD59-A6C34878D82A}">
                    <a16:rowId xmlns:a16="http://schemas.microsoft.com/office/drawing/2014/main" val="1673120152"/>
                  </a:ext>
                </a:extLst>
              </a:tr>
              <a:tr h="1700645">
                <a:tc>
                  <a:txBody>
                    <a:bodyPr/>
                    <a:lstStyle/>
                    <a:p>
                      <a:pPr algn="l" fontAlgn="t"/>
                      <a:endParaRPr lang="en-US" sz="1200" b="0" i="0" u="none" strike="noStrike" dirty="0">
                        <a:solidFill>
                          <a:srgbClr val="444444"/>
                        </a:solidFill>
                        <a:effectLst/>
                        <a:latin typeface="+mn-lt"/>
                      </a:endParaRP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228600" marR="0" lvl="1" indent="0" algn="l" defTabSz="914377" rtl="0" eaLnBrk="1" fontAlgn="t" latinLnBrk="0" hangingPunct="1">
                        <a:lnSpc>
                          <a:spcPct val="100000"/>
                        </a:lnSpc>
                        <a:spcBef>
                          <a:spcPts val="0"/>
                        </a:spcBef>
                        <a:spcAft>
                          <a:spcPts val="0"/>
                        </a:spcAft>
                        <a:buClrTx/>
                        <a:buSzTx/>
                        <a:buFont typeface="Symbol" pitchFamily="2" charset="2"/>
                        <a:buNone/>
                        <a:tabLst/>
                        <a:defRPr/>
                      </a:pPr>
                      <a:r>
                        <a:rPr lang="en-US" sz="1200" b="1" i="1" u="none" strike="noStrike" kern="1200" dirty="0" smtClean="0">
                          <a:solidFill>
                            <a:srgbClr val="C00000"/>
                          </a:solidFill>
                          <a:effectLst/>
                          <a:latin typeface="+mn-lt"/>
                          <a:ea typeface="+mn-ea"/>
                          <a:cs typeface="+mn-cs"/>
                        </a:rPr>
                        <a:t>Response</a:t>
                      </a:r>
                      <a:r>
                        <a:rPr lang="en-US" sz="1200" b="1" i="1" u="none" strike="noStrike" kern="1200" baseline="0" dirty="0" smtClean="0">
                          <a:solidFill>
                            <a:srgbClr val="C00000"/>
                          </a:solidFill>
                          <a:effectLst/>
                          <a:latin typeface="+mn-lt"/>
                          <a:ea typeface="+mn-ea"/>
                          <a:cs typeface="+mn-cs"/>
                        </a:rPr>
                        <a:t> on next slide.</a:t>
                      </a:r>
                      <a:endParaRPr lang="en-US" sz="1200" b="1" i="1" u="none" strike="noStrike" kern="1200" dirty="0" smtClean="0">
                        <a:solidFill>
                          <a:srgbClr val="C00000"/>
                        </a:solidFill>
                        <a:effectLst/>
                        <a:latin typeface="+mn-lt"/>
                        <a:ea typeface="+mn-ea"/>
                        <a:cs typeface="+mn-cs"/>
                      </a:endParaRPr>
                    </a:p>
                  </a:txBody>
                  <a:tcPr marL="7620" marR="7620" marT="7620" marB="0"/>
                </a:tc>
                <a:extLst>
                  <a:ext uri="{0D108BD9-81ED-4DB2-BD59-A6C34878D82A}">
                    <a16:rowId xmlns:a16="http://schemas.microsoft.com/office/drawing/2014/main" val="23133659"/>
                  </a:ext>
                </a:extLst>
              </a:tr>
            </a:tbl>
          </a:graphicData>
        </a:graphic>
      </p:graphicFrame>
    </p:spTree>
    <p:extLst>
      <p:ext uri="{BB962C8B-B14F-4D97-AF65-F5344CB8AC3E}">
        <p14:creationId xmlns:p14="http://schemas.microsoft.com/office/powerpoint/2010/main" val="292877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Leaders that Close the Gap: Administrator Preparation and Development</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34185360"/>
              </p:ext>
            </p:extLst>
          </p:nvPr>
        </p:nvGraphicFramePr>
        <p:xfrm>
          <a:off x="720145" y="1356718"/>
          <a:ext cx="8215315" cy="4849782"/>
        </p:xfrm>
        <a:graphic>
          <a:graphicData uri="http://schemas.openxmlformats.org/drawingml/2006/table">
            <a:tbl>
              <a:tblPr firstRow="1" bandRow="1">
                <a:tableStyleId>{5C22544A-7EE6-4342-B048-85BDC9FD1C3A}</a:tableStyleId>
              </a:tblPr>
              <a:tblGrid>
                <a:gridCol w="2073855">
                  <a:extLst>
                    <a:ext uri="{9D8B030D-6E8A-4147-A177-3AD203B41FA5}">
                      <a16:colId xmlns:a16="http://schemas.microsoft.com/office/drawing/2014/main" val="1212302468"/>
                    </a:ext>
                  </a:extLst>
                </a:gridCol>
                <a:gridCol w="1211263">
                  <a:extLst>
                    <a:ext uri="{9D8B030D-6E8A-4147-A177-3AD203B41FA5}">
                      <a16:colId xmlns:a16="http://schemas.microsoft.com/office/drawing/2014/main" val="744130775"/>
                    </a:ext>
                  </a:extLst>
                </a:gridCol>
                <a:gridCol w="4930197">
                  <a:extLst>
                    <a:ext uri="{9D8B030D-6E8A-4147-A177-3AD203B41FA5}">
                      <a16:colId xmlns:a16="http://schemas.microsoft.com/office/drawing/2014/main" val="3502870608"/>
                    </a:ext>
                  </a:extLst>
                </a:gridCol>
              </a:tblGrid>
              <a:tr h="595907">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4253875">
                <a:tc>
                  <a:txBody>
                    <a:bodyPr/>
                    <a:lstStyle/>
                    <a:p>
                      <a:pPr marL="0" marR="0" lvl="0" indent="0" algn="l" defTabSz="914377" rtl="0" eaLnBrk="1" fontAlgn="t" latinLnBrk="0" hangingPunct="1">
                        <a:lnSpc>
                          <a:spcPct val="100000"/>
                        </a:lnSpc>
                        <a:spcBef>
                          <a:spcPts val="0"/>
                        </a:spcBef>
                        <a:spcAft>
                          <a:spcPts val="0"/>
                        </a:spcAft>
                        <a:buClrTx/>
                        <a:buSzTx/>
                        <a:buFontTx/>
                        <a:buNone/>
                        <a:tabLst/>
                        <a:defRPr/>
                      </a:pPr>
                      <a:r>
                        <a:rPr lang="en-US" sz="1200" dirty="0" smtClean="0">
                          <a:latin typeface="+mn-lt"/>
                        </a:rPr>
                        <a:t>Schools of education will ensure that aspiring principals and administrators have internship experiences that expose them to school settings with marked gaps in academic achievement. </a:t>
                      </a:r>
                      <a:endParaRPr lang="en-US" sz="1200" b="0" i="0" u="none" strike="noStrike" dirty="0" smtClean="0">
                        <a:solidFill>
                          <a:srgbClr val="444444"/>
                        </a:solidFill>
                        <a:effectLst/>
                        <a:latin typeface="+mn-lt"/>
                      </a:endParaRPr>
                    </a:p>
                    <a:p>
                      <a:pPr algn="l" fontAlgn="t"/>
                      <a:endParaRPr lang="en-US" sz="1200" b="0" i="0" u="none" strike="noStrike" dirty="0" smtClean="0">
                        <a:solidFill>
                          <a:srgbClr val="444444"/>
                        </a:solidFill>
                        <a:effectLst/>
                        <a:latin typeface="+mn-lt"/>
                      </a:endParaRPr>
                    </a:p>
                    <a:p>
                      <a:pPr algn="r" fontAlgn="t"/>
                      <a:r>
                        <a:rPr lang="en-US" sz="1200" b="1" i="1" u="none" strike="noStrike" dirty="0" smtClean="0">
                          <a:solidFill>
                            <a:srgbClr val="C00000"/>
                          </a:solidFill>
                          <a:effectLst/>
                          <a:latin typeface="+mn-lt"/>
                        </a:rPr>
                        <a:t>Continued from previous</a:t>
                      </a:r>
                      <a:r>
                        <a:rPr lang="en-US" sz="1200" b="1" i="1" u="none" strike="noStrike" baseline="0" dirty="0" smtClean="0">
                          <a:solidFill>
                            <a:srgbClr val="C00000"/>
                          </a:solidFill>
                          <a:effectLst/>
                          <a:latin typeface="+mn-lt"/>
                        </a:rPr>
                        <a:t> slide.</a:t>
                      </a:r>
                      <a:endParaRPr lang="en-US" sz="1200" b="1" i="1" u="none" strike="noStrike" dirty="0" smtClean="0">
                        <a:solidFill>
                          <a:srgbClr val="C00000"/>
                        </a:solidFill>
                        <a:effectLst/>
                        <a:latin typeface="+mn-lt"/>
                      </a:endParaRPr>
                    </a:p>
                    <a:p>
                      <a:pPr algn="l" fontAlgn="t"/>
                      <a:endParaRPr lang="en-US" sz="1200" b="0" i="0" u="none" strike="noStrike" dirty="0">
                        <a:solidFill>
                          <a:srgbClr val="444444"/>
                        </a:solidFill>
                        <a:effectLst/>
                        <a:latin typeface="+mn-lt"/>
                      </a:endParaRP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indent="-228600" algn="l" fontAlgn="t">
                        <a:spcAft>
                          <a:spcPts val="1200"/>
                        </a:spcAft>
                        <a:buFont typeface="Symbol" panose="05050102010706020507" pitchFamily="18" charset="2"/>
                        <a:buChar char=""/>
                      </a:pPr>
                      <a:r>
                        <a:rPr lang="en-US" sz="1200" b="0" i="0" u="none" strike="noStrike" dirty="0" smtClean="0">
                          <a:solidFill>
                            <a:srgbClr val="000000"/>
                          </a:solidFill>
                          <a:effectLst/>
                          <a:latin typeface="+mn-lt"/>
                        </a:rPr>
                        <a:t>Beginning 2016, all CT EPPs must become a Council for Accreditation of Educator Preparation (CAEP) member and seek CAEP accreditation. </a:t>
                      </a:r>
                    </a:p>
                    <a:p>
                      <a:pPr marL="457200" indent="-228600" algn="l" fontAlgn="t">
                        <a:spcAft>
                          <a:spcPts val="1200"/>
                        </a:spcAft>
                        <a:buFont typeface="Symbol" panose="05050102010706020507" pitchFamily="18" charset="2"/>
                        <a:buChar char=""/>
                      </a:pPr>
                      <a:r>
                        <a:rPr lang="en-US" sz="1200" b="0" i="0" u="none" strike="noStrike" dirty="0" smtClean="0">
                          <a:solidFill>
                            <a:srgbClr val="000000"/>
                          </a:solidFill>
                          <a:effectLst/>
                          <a:latin typeface="+mn-lt"/>
                        </a:rPr>
                        <a:t>CAEP accreditation requires that CT educational leadership preparation programs meet the National Educational Leadership Preparation (NELP) standards, which require that all administrator preparation program candidates have internship experiences in diverse educational settings to ensure comprehensive training, including rural, suburban and urban school settings.</a:t>
                      </a:r>
                    </a:p>
                    <a:p>
                      <a:pPr marL="457200" indent="-228600" algn="l" fontAlgn="t">
                        <a:spcAft>
                          <a:spcPts val="1200"/>
                        </a:spcAft>
                        <a:buFont typeface="Symbol" panose="05050102010706020507" pitchFamily="18" charset="2"/>
                        <a:buChar char=""/>
                      </a:pPr>
                      <a:r>
                        <a:rPr lang="en-US" sz="1200" b="0" i="0" u="none" strike="noStrike" dirty="0" smtClean="0">
                          <a:solidFill>
                            <a:srgbClr val="000000"/>
                          </a:solidFill>
                          <a:effectLst/>
                          <a:latin typeface="+mn-lt"/>
                        </a:rPr>
                        <a:t>UConn’s UCAPP Program, with Wallace Foundation UPPI grant funding, revised its Internship, a core component of their systematic redesign of UCAPP.  Essential Internship Experiences directly align with coursework and core assessments in Years 1 and 2.  In addition, interns are supported by both a leadership coach and a mentor principal. </a:t>
                      </a:r>
                    </a:p>
                    <a:p>
                      <a:pPr marL="457200" indent="-228600" algn="l" fontAlgn="t">
                        <a:spcAft>
                          <a:spcPts val="1200"/>
                        </a:spcAft>
                        <a:buFont typeface="Symbol" panose="05050102010706020507" pitchFamily="18" charset="2"/>
                        <a:buChar char=""/>
                      </a:pPr>
                      <a:r>
                        <a:rPr lang="en-US" sz="1200" b="0" i="0" u="none" strike="noStrike" dirty="0" smtClean="0">
                          <a:solidFill>
                            <a:srgbClr val="000000"/>
                          </a:solidFill>
                          <a:effectLst/>
                          <a:latin typeface="+mn-lt"/>
                        </a:rPr>
                        <a:t>Three other APPs participated in the Quality Measures Principal Preparation Self- Assessment Toolkit to analyze strengths and areas of improvement.  Clinical Practice was one of the six Domains analyzed.  Each of the three APPs identified the need to improve clinical internships.</a:t>
                      </a:r>
                      <a:endParaRPr lang="en-US" sz="1200" b="0" i="0" u="none" strike="noStrike" kern="1200" dirty="0">
                        <a:solidFill>
                          <a:srgbClr val="444444"/>
                        </a:solidFill>
                        <a:effectLst/>
                        <a:latin typeface="+mn-lt"/>
                        <a:ea typeface="+mn-ea"/>
                        <a:cs typeface="+mn-cs"/>
                      </a:endParaRPr>
                    </a:p>
                  </a:txBody>
                  <a:tcPr marL="7620" marR="7620" marT="7620" marB="0"/>
                </a:tc>
                <a:extLst>
                  <a:ext uri="{0D108BD9-81ED-4DB2-BD59-A6C34878D82A}">
                    <a16:rowId xmlns:a16="http://schemas.microsoft.com/office/drawing/2014/main" val="468871401"/>
                  </a:ext>
                </a:extLst>
              </a:tr>
            </a:tbl>
          </a:graphicData>
        </a:graphic>
      </p:graphicFrame>
    </p:spTree>
    <p:extLst>
      <p:ext uri="{BB962C8B-B14F-4D97-AF65-F5344CB8AC3E}">
        <p14:creationId xmlns:p14="http://schemas.microsoft.com/office/powerpoint/2010/main" val="3476852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Leaders that Close the Gap: Administrator Preparation and Development</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49941900"/>
              </p:ext>
            </p:extLst>
          </p:nvPr>
        </p:nvGraphicFramePr>
        <p:xfrm>
          <a:off x="760966" y="1484309"/>
          <a:ext cx="8215314" cy="4968497"/>
        </p:xfrm>
        <a:graphic>
          <a:graphicData uri="http://schemas.openxmlformats.org/drawingml/2006/table">
            <a:tbl>
              <a:tblPr firstRow="1" bandRow="1">
                <a:tableStyleId>{5C22544A-7EE6-4342-B048-85BDC9FD1C3A}</a:tableStyleId>
              </a:tblPr>
              <a:tblGrid>
                <a:gridCol w="2549393">
                  <a:extLst>
                    <a:ext uri="{9D8B030D-6E8A-4147-A177-3AD203B41FA5}">
                      <a16:colId xmlns:a16="http://schemas.microsoft.com/office/drawing/2014/main" val="1212302468"/>
                    </a:ext>
                  </a:extLst>
                </a:gridCol>
                <a:gridCol w="1204491">
                  <a:extLst>
                    <a:ext uri="{9D8B030D-6E8A-4147-A177-3AD203B41FA5}">
                      <a16:colId xmlns:a16="http://schemas.microsoft.com/office/drawing/2014/main" val="744130775"/>
                    </a:ext>
                  </a:extLst>
                </a:gridCol>
                <a:gridCol w="4461430">
                  <a:extLst>
                    <a:ext uri="{9D8B030D-6E8A-4147-A177-3AD203B41FA5}">
                      <a16:colId xmlns:a16="http://schemas.microsoft.com/office/drawing/2014/main" val="3502870608"/>
                    </a:ext>
                  </a:extLst>
                </a:gridCol>
              </a:tblGrid>
              <a:tr h="620135">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1917674">
                <a:tc>
                  <a:txBody>
                    <a:bodyPr/>
                    <a:lstStyle/>
                    <a:p>
                      <a:pPr algn="l" fontAlgn="t"/>
                      <a:r>
                        <a:rPr lang="en-US" sz="1200" dirty="0"/>
                        <a:t>Connecticut schools, identified as failing, underperforming, or exhibiting persistent gaps in academic achievement shall be encouraged and incentivized to engage in partnerships with Connecticut Universities to provide internship experiences for aspiring principals and administrators.</a:t>
                      </a:r>
                      <a:endParaRPr lang="en-US" sz="1200" b="0" i="0" u="none" strike="noStrike" dirty="0">
                        <a:solidFill>
                          <a:srgbClr val="444444"/>
                        </a:solidFill>
                        <a:effectLst/>
                        <a:latin typeface="+mn-lt"/>
                      </a:endParaRPr>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342900" marR="0" lvl="0" indent="-228600">
                        <a:spcBef>
                          <a:spcPts val="0"/>
                        </a:spcBef>
                        <a:spcAft>
                          <a:spcPts val="1200"/>
                        </a:spcAft>
                        <a:buFont typeface="Symbol" pitchFamily="2" charset="2"/>
                        <a:buChar char=""/>
                      </a:pPr>
                      <a:r>
                        <a:rPr lang="en-US" sz="1200" dirty="0">
                          <a:effectLst/>
                          <a:latin typeface="+mn-lt"/>
                          <a:ea typeface="Times New Roman" panose="02020603050405020304" pitchFamily="18" charset="0"/>
                          <a:cs typeface="Times New Roman" panose="02020603050405020304" pitchFamily="18" charset="0"/>
                        </a:rPr>
                        <a:t>Conducted professional development activities and Leadership Team building activities over a multi-year period. </a:t>
                      </a:r>
                      <a:endParaRPr lang="en-US" sz="1200" dirty="0">
                        <a:effectLst/>
                        <a:latin typeface="+mn-lt"/>
                        <a:ea typeface="Calibri" panose="020F0502020204030204" pitchFamily="34" charset="0"/>
                        <a:cs typeface="Times New Roman" panose="02020603050405020304" pitchFamily="18" charset="0"/>
                      </a:endParaRPr>
                    </a:p>
                    <a:p>
                      <a:pPr marL="342900" marR="0" lvl="0" indent="-228600">
                        <a:spcBef>
                          <a:spcPts val="0"/>
                        </a:spcBef>
                        <a:spcAft>
                          <a:spcPts val="1200"/>
                        </a:spcAft>
                        <a:buFont typeface="Symbol" pitchFamily="2" charset="2"/>
                        <a:buChar char=""/>
                      </a:pPr>
                      <a:r>
                        <a:rPr lang="en-US" sz="1200" dirty="0">
                          <a:effectLst/>
                          <a:latin typeface="+mn-lt"/>
                          <a:ea typeface="Times New Roman" panose="02020603050405020304" pitchFamily="18" charset="0"/>
                          <a:cs typeface="Times New Roman" panose="02020603050405020304" pitchFamily="18" charset="0"/>
                        </a:rPr>
                        <a:t>Developed and organized a multiday Strategic Planning Activity focused on helping the school address the learning gap experienced by students in the school.</a:t>
                      </a:r>
                      <a:endParaRPr lang="en-US" sz="1200" dirty="0">
                        <a:effectLst/>
                        <a:latin typeface="+mn-lt"/>
                        <a:ea typeface="Calibri" panose="020F0502020204030204" pitchFamily="34" charset="0"/>
                        <a:cs typeface="Times New Roman" panose="02020603050405020304" pitchFamily="18" charset="0"/>
                      </a:endParaRPr>
                    </a:p>
                    <a:p>
                      <a:pPr marL="342900" marR="0" lvl="0" indent="-228600">
                        <a:spcBef>
                          <a:spcPts val="0"/>
                        </a:spcBef>
                        <a:spcAft>
                          <a:spcPts val="1200"/>
                        </a:spcAft>
                        <a:buFont typeface="Symbol" pitchFamily="2" charset="2"/>
                        <a:buChar char=""/>
                      </a:pPr>
                      <a:r>
                        <a:rPr lang="en-US" sz="1200" dirty="0">
                          <a:effectLst/>
                          <a:latin typeface="+mn-lt"/>
                          <a:ea typeface="Times New Roman" panose="02020603050405020304" pitchFamily="18" charset="0"/>
                          <a:cs typeface="Times New Roman" panose="02020603050405020304" pitchFamily="18" charset="0"/>
                        </a:rPr>
                        <a:t>Faculty work with the Connecticut Association of Schools as Executive coaches for new principals in districts with large achievement </a:t>
                      </a:r>
                      <a:r>
                        <a:rPr lang="en-US" sz="1200" dirty="0" smtClean="0">
                          <a:effectLst/>
                          <a:latin typeface="+mn-lt"/>
                          <a:ea typeface="Times New Roman" panose="02020603050405020304" pitchFamily="18" charset="0"/>
                          <a:cs typeface="Times New Roman" panose="02020603050405020304" pitchFamily="18" charset="0"/>
                        </a:rPr>
                        <a:t>gaps.</a:t>
                      </a:r>
                      <a:endParaRPr lang="en-US" sz="1200" dirty="0">
                        <a:effectLst/>
                        <a:latin typeface="+mn-lt"/>
                        <a:ea typeface="Calibri" panose="020F0502020204030204" pitchFamily="34" charset="0"/>
                        <a:cs typeface="Times New Roman" panose="02020603050405020304" pitchFamily="18" charset="0"/>
                      </a:endParaRPr>
                    </a:p>
                    <a:p>
                      <a:pPr marL="342900" marR="0" lvl="0" indent="-228600">
                        <a:spcBef>
                          <a:spcPts val="0"/>
                        </a:spcBef>
                        <a:spcAft>
                          <a:spcPts val="1200"/>
                        </a:spcAft>
                        <a:buFont typeface="Symbol" pitchFamily="2" charset="2"/>
                        <a:buChar char=""/>
                      </a:pPr>
                      <a:r>
                        <a:rPr lang="en-US" sz="1200" dirty="0">
                          <a:effectLst/>
                          <a:latin typeface="+mn-lt"/>
                          <a:ea typeface="Times New Roman" panose="02020603050405020304" pitchFamily="18" charset="0"/>
                          <a:cs typeface="Times New Roman" panose="02020603050405020304" pitchFamily="18" charset="0"/>
                        </a:rPr>
                        <a:t>Bring Executive Coaches and Trainers together to facilitate planning and implementation of best practices addressing efforts to reduce the achievement gap in </a:t>
                      </a:r>
                      <a:r>
                        <a:rPr lang="en-US" sz="1200" dirty="0" smtClean="0">
                          <a:effectLst/>
                          <a:latin typeface="+mn-lt"/>
                          <a:ea typeface="Times New Roman" panose="02020603050405020304" pitchFamily="18" charset="0"/>
                          <a:cs typeface="Times New Roman" panose="02020603050405020304" pitchFamily="18" charset="0"/>
                        </a:rPr>
                        <a:t>schools.</a:t>
                      </a:r>
                      <a:endParaRPr lang="en-US" sz="1200" dirty="0">
                        <a:effectLst/>
                        <a:latin typeface="+mn-lt"/>
                        <a:ea typeface="Calibri" panose="020F0502020204030204" pitchFamily="34" charset="0"/>
                        <a:cs typeface="Times New Roman" panose="02020603050405020304" pitchFamily="18" charset="0"/>
                      </a:endParaRPr>
                    </a:p>
                    <a:p>
                      <a:pPr marL="171450" indent="-171450" algn="l" fontAlgn="t">
                        <a:buFont typeface="Arial" panose="020B0604020202020204" pitchFamily="34" charset="0"/>
                        <a:buChar char="•"/>
                      </a:pPr>
                      <a:endParaRPr lang="en-US" sz="1200" b="0" i="0" u="none" strike="noStrike" dirty="0">
                        <a:solidFill>
                          <a:srgbClr val="000000"/>
                        </a:solidFill>
                        <a:effectLst/>
                        <a:latin typeface="+mn-lt"/>
                      </a:endParaRPr>
                    </a:p>
                  </a:txBody>
                  <a:tcPr marL="7620" marR="7620" marT="7620" marB="0"/>
                </a:tc>
                <a:extLst>
                  <a:ext uri="{0D108BD9-81ED-4DB2-BD59-A6C34878D82A}">
                    <a16:rowId xmlns:a16="http://schemas.microsoft.com/office/drawing/2014/main" val="2733917078"/>
                  </a:ext>
                </a:extLst>
              </a:tr>
              <a:tr h="1536582">
                <a:tc>
                  <a:txBody>
                    <a:bodyPr/>
                    <a:lstStyle/>
                    <a:p>
                      <a:pPr algn="l" fontAlgn="t"/>
                      <a:endParaRPr lang="en-US" sz="1200" b="0" i="0" u="none" strike="noStrike" dirty="0">
                        <a:solidFill>
                          <a:srgbClr val="444444"/>
                        </a:solidFill>
                        <a:effectLst/>
                        <a:latin typeface="+mn-lt"/>
                      </a:endParaRP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173038" indent="0" algn="l" fontAlgn="t">
                        <a:buFont typeface="Arial" panose="020B0604020202020204" pitchFamily="34" charset="0"/>
                        <a:buNone/>
                      </a:pPr>
                      <a:r>
                        <a:rPr lang="en-US" sz="1200" b="1" i="1" u="none" strike="noStrike" dirty="0" smtClean="0">
                          <a:solidFill>
                            <a:srgbClr val="C00000"/>
                          </a:solidFill>
                          <a:effectLst/>
                          <a:latin typeface="+mn-lt"/>
                        </a:rPr>
                        <a:t>Response</a:t>
                      </a:r>
                      <a:r>
                        <a:rPr lang="en-US" sz="1200" b="1" i="1" u="none" strike="noStrike" baseline="0" dirty="0" smtClean="0">
                          <a:solidFill>
                            <a:srgbClr val="C00000"/>
                          </a:solidFill>
                          <a:effectLst/>
                          <a:latin typeface="+mn-lt"/>
                        </a:rPr>
                        <a:t> on next slide.</a:t>
                      </a:r>
                      <a:endParaRPr lang="en-US" sz="1200" b="1" i="1" u="none" strike="noStrike" dirty="0">
                        <a:solidFill>
                          <a:srgbClr val="C00000"/>
                        </a:solidFill>
                        <a:effectLst/>
                        <a:latin typeface="+mn-lt"/>
                      </a:endParaRPr>
                    </a:p>
                  </a:txBody>
                  <a:tcPr marL="7620" marR="7620" marT="7620" marB="0"/>
                </a:tc>
                <a:extLst>
                  <a:ext uri="{0D108BD9-81ED-4DB2-BD59-A6C34878D82A}">
                    <a16:rowId xmlns:a16="http://schemas.microsoft.com/office/drawing/2014/main" val="2308795135"/>
                  </a:ext>
                </a:extLst>
              </a:tr>
            </a:tbl>
          </a:graphicData>
        </a:graphic>
      </p:graphicFrame>
    </p:spTree>
    <p:extLst>
      <p:ext uri="{BB962C8B-B14F-4D97-AF65-F5344CB8AC3E}">
        <p14:creationId xmlns:p14="http://schemas.microsoft.com/office/powerpoint/2010/main" val="2482446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Leaders that Close the Gap: Administrator Preparation and Development</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51880459"/>
              </p:ext>
            </p:extLst>
          </p:nvPr>
        </p:nvGraphicFramePr>
        <p:xfrm>
          <a:off x="760966" y="1484309"/>
          <a:ext cx="8215315" cy="4224395"/>
        </p:xfrm>
        <a:graphic>
          <a:graphicData uri="http://schemas.openxmlformats.org/drawingml/2006/table">
            <a:tbl>
              <a:tblPr firstRow="1" bandRow="1">
                <a:tableStyleId>{5C22544A-7EE6-4342-B048-85BDC9FD1C3A}</a:tableStyleId>
              </a:tblPr>
              <a:tblGrid>
                <a:gridCol w="2549393">
                  <a:extLst>
                    <a:ext uri="{9D8B030D-6E8A-4147-A177-3AD203B41FA5}">
                      <a16:colId xmlns:a16="http://schemas.microsoft.com/office/drawing/2014/main" val="1212302468"/>
                    </a:ext>
                  </a:extLst>
                </a:gridCol>
                <a:gridCol w="1237829">
                  <a:extLst>
                    <a:ext uri="{9D8B030D-6E8A-4147-A177-3AD203B41FA5}">
                      <a16:colId xmlns:a16="http://schemas.microsoft.com/office/drawing/2014/main" val="744130775"/>
                    </a:ext>
                  </a:extLst>
                </a:gridCol>
                <a:gridCol w="4428093">
                  <a:extLst>
                    <a:ext uri="{9D8B030D-6E8A-4147-A177-3AD203B41FA5}">
                      <a16:colId xmlns:a16="http://schemas.microsoft.com/office/drawing/2014/main" val="3502870608"/>
                    </a:ext>
                  </a:extLst>
                </a:gridCol>
              </a:tblGrid>
              <a:tr h="620135">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1917674">
                <a:tc>
                  <a:txBody>
                    <a:bodyPr/>
                    <a:lstStyle/>
                    <a:p>
                      <a:pPr algn="l" fontAlgn="t"/>
                      <a:r>
                        <a:rPr lang="en-US" sz="1200" dirty="0"/>
                        <a:t>Connecticut schools, identified as failing, underperforming, or exhibiting persistent gaps in academic achievement shall be encouraged and incentivized to engage in partnerships with Connecticut Universities to provide internship experiences for aspiring principals and administrators</a:t>
                      </a:r>
                      <a:r>
                        <a:rPr lang="en-US" sz="1200" dirty="0" smtClean="0"/>
                        <a:t>.</a:t>
                      </a:r>
                    </a:p>
                    <a:p>
                      <a:pPr algn="l" fontAlgn="t"/>
                      <a:endParaRPr lang="en-US" sz="1200" b="0" i="0" u="none" strike="noStrike" dirty="0" smtClean="0">
                        <a:solidFill>
                          <a:srgbClr val="444444"/>
                        </a:solidFill>
                        <a:effectLst/>
                        <a:latin typeface="+mn-lt"/>
                      </a:endParaRPr>
                    </a:p>
                    <a:p>
                      <a:pPr algn="r" fontAlgn="t"/>
                      <a:r>
                        <a:rPr lang="en-US" sz="1200" b="1" i="1" u="none" strike="noStrike" dirty="0" smtClean="0">
                          <a:solidFill>
                            <a:srgbClr val="C00000"/>
                          </a:solidFill>
                          <a:effectLst/>
                          <a:latin typeface="+mn-lt"/>
                        </a:rPr>
                        <a:t>Continued from previous</a:t>
                      </a:r>
                      <a:r>
                        <a:rPr lang="en-US" sz="1200" b="1" i="1" u="none" strike="noStrike" baseline="0" dirty="0" smtClean="0">
                          <a:solidFill>
                            <a:srgbClr val="C00000"/>
                          </a:solidFill>
                          <a:effectLst/>
                          <a:latin typeface="+mn-lt"/>
                        </a:rPr>
                        <a:t> slide.</a:t>
                      </a:r>
                      <a:endParaRPr lang="en-US" sz="1200" b="1" i="1" u="none" strike="noStrike" dirty="0">
                        <a:solidFill>
                          <a:srgbClr val="C00000"/>
                        </a:solidFill>
                        <a:effectLst/>
                        <a:latin typeface="+mn-lt"/>
                      </a:endParaRP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indent="-228600" algn="l" fontAlgn="t">
                        <a:spcAft>
                          <a:spcPts val="1200"/>
                        </a:spcAft>
                        <a:buFont typeface="Symbol" panose="05050102010706020507" pitchFamily="18" charset="2"/>
                        <a:buChar char=""/>
                      </a:pPr>
                      <a:r>
                        <a:rPr lang="en-US" sz="1200" b="0" i="0" u="none" strike="noStrike" dirty="0" smtClean="0">
                          <a:solidFill>
                            <a:srgbClr val="000000"/>
                          </a:solidFill>
                          <a:effectLst/>
                          <a:latin typeface="+mn-lt"/>
                        </a:rPr>
                        <a:t>With Wallace Foundation UPPI grant funding, the SDE facilitated the partnership of Bridgeport Public Schools with faculty from SCSU and SHU as part of professional learning re:  Key Leadership Dispositions to Advance Equity, and Coaching for Equitable Practice.  The SDE is reviewing results of that partnership to inform future partnerships with Districts and APPs.</a:t>
                      </a:r>
                    </a:p>
                    <a:p>
                      <a:pPr marL="457200" indent="-228600" algn="l" fontAlgn="t">
                        <a:spcAft>
                          <a:spcPts val="1200"/>
                        </a:spcAft>
                        <a:buFont typeface="Symbol" panose="05050102010706020507" pitchFamily="18" charset="2"/>
                        <a:buChar char=""/>
                      </a:pPr>
                      <a:r>
                        <a:rPr lang="en-US" sz="1200" b="0" i="0" u="none" strike="noStrike" dirty="0" smtClean="0">
                          <a:solidFill>
                            <a:srgbClr val="000000"/>
                          </a:solidFill>
                          <a:effectLst/>
                          <a:latin typeface="+mn-lt"/>
                        </a:rPr>
                        <a:t>Through an extension of grant monies from the Collaboration for Effective Educator Development, Accountability and Reform (CEEDAR) Center, funded by the U.S. Office of Special Education Programs (OSEP), the SDE has worked with EPP and LEAs</a:t>
                      </a:r>
                      <a:r>
                        <a:rPr lang="en-US" sz="1200" b="0" i="0" u="none" strike="noStrike" baseline="0" dirty="0" smtClean="0">
                          <a:solidFill>
                            <a:srgbClr val="000000"/>
                          </a:solidFill>
                          <a:effectLst/>
                          <a:latin typeface="+mn-lt"/>
                        </a:rPr>
                        <a:t> </a:t>
                      </a:r>
                      <a:r>
                        <a:rPr lang="en-US" sz="1200" b="0" i="0" u="none" strike="noStrike" dirty="0" smtClean="0">
                          <a:solidFill>
                            <a:srgbClr val="000000"/>
                          </a:solidFill>
                          <a:effectLst/>
                          <a:latin typeface="+mn-lt"/>
                        </a:rPr>
                        <a:t>to develop and implement expanded</a:t>
                      </a:r>
                      <a:r>
                        <a:rPr lang="en-US" sz="1200" b="0" i="0" u="none" strike="noStrike" baseline="0" dirty="0" smtClean="0">
                          <a:solidFill>
                            <a:srgbClr val="000000"/>
                          </a:solidFill>
                          <a:effectLst/>
                          <a:latin typeface="+mn-lt"/>
                        </a:rPr>
                        <a:t> partnerships around clinical placements.  2021-22 grant funds will continue where Wallace Foundation UPPI funds ended with an exploration of </a:t>
                      </a:r>
                      <a:r>
                        <a:rPr lang="en-US" sz="1200" b="0" i="0" u="none" strike="noStrike" dirty="0" smtClean="0">
                          <a:solidFill>
                            <a:srgbClr val="000000"/>
                          </a:solidFill>
                          <a:effectLst/>
                          <a:latin typeface="+mn-lt"/>
                        </a:rPr>
                        <a:t> an innovative approach/incentive for Administrator</a:t>
                      </a:r>
                      <a:r>
                        <a:rPr lang="en-US" sz="1200" b="0" i="0" u="none" strike="noStrike" baseline="0" dirty="0" smtClean="0">
                          <a:solidFill>
                            <a:srgbClr val="000000"/>
                          </a:solidFill>
                          <a:effectLst/>
                          <a:latin typeface="+mn-lt"/>
                        </a:rPr>
                        <a:t> </a:t>
                      </a:r>
                      <a:r>
                        <a:rPr lang="en-US" sz="1200" b="0" i="0" u="none" strike="noStrike" dirty="0" smtClean="0">
                          <a:solidFill>
                            <a:srgbClr val="000000"/>
                          </a:solidFill>
                          <a:effectLst/>
                          <a:latin typeface="+mn-lt"/>
                        </a:rPr>
                        <a:t>Preparation Program/District partnerships to develop aspiring administrators in high-need districts.</a:t>
                      </a:r>
                    </a:p>
                    <a:p>
                      <a:pPr marL="171450" indent="-171450" algn="l" fontAlgn="t">
                        <a:buFont typeface="Arial" panose="020B0604020202020204" pitchFamily="34" charset="0"/>
                        <a:buChar char="•"/>
                      </a:pPr>
                      <a:endParaRPr lang="en-US" sz="1200" b="0" i="0" u="none" strike="noStrike" dirty="0">
                        <a:solidFill>
                          <a:srgbClr val="000000"/>
                        </a:solidFill>
                        <a:effectLst/>
                        <a:latin typeface="+mn-lt"/>
                      </a:endParaRPr>
                    </a:p>
                  </a:txBody>
                  <a:tcPr marL="7620" marR="7620" marT="7620" marB="0"/>
                </a:tc>
                <a:extLst>
                  <a:ext uri="{0D108BD9-81ED-4DB2-BD59-A6C34878D82A}">
                    <a16:rowId xmlns:a16="http://schemas.microsoft.com/office/drawing/2014/main" val="2733917078"/>
                  </a:ext>
                </a:extLst>
              </a:tr>
            </a:tbl>
          </a:graphicData>
        </a:graphic>
      </p:graphicFrame>
    </p:spTree>
    <p:extLst>
      <p:ext uri="{BB962C8B-B14F-4D97-AF65-F5344CB8AC3E}">
        <p14:creationId xmlns:p14="http://schemas.microsoft.com/office/powerpoint/2010/main" val="3922907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Leaders that Close the Gap: Administrator Preparation and Development</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51761170"/>
              </p:ext>
            </p:extLst>
          </p:nvPr>
        </p:nvGraphicFramePr>
        <p:xfrm>
          <a:off x="760966" y="1354002"/>
          <a:ext cx="8215314" cy="5283971"/>
        </p:xfrm>
        <a:graphic>
          <a:graphicData uri="http://schemas.openxmlformats.org/drawingml/2006/table">
            <a:tbl>
              <a:tblPr firstRow="1" bandRow="1">
                <a:tableStyleId>{5C22544A-7EE6-4342-B048-85BDC9FD1C3A}</a:tableStyleId>
              </a:tblPr>
              <a:tblGrid>
                <a:gridCol w="1982234">
                  <a:extLst>
                    <a:ext uri="{9D8B030D-6E8A-4147-A177-3AD203B41FA5}">
                      <a16:colId xmlns:a16="http://schemas.microsoft.com/office/drawing/2014/main" val="1212302468"/>
                    </a:ext>
                  </a:extLst>
                </a:gridCol>
                <a:gridCol w="1257300">
                  <a:extLst>
                    <a:ext uri="{9D8B030D-6E8A-4147-A177-3AD203B41FA5}">
                      <a16:colId xmlns:a16="http://schemas.microsoft.com/office/drawing/2014/main" val="744130775"/>
                    </a:ext>
                  </a:extLst>
                </a:gridCol>
                <a:gridCol w="4975780">
                  <a:extLst>
                    <a:ext uri="{9D8B030D-6E8A-4147-A177-3AD203B41FA5}">
                      <a16:colId xmlns:a16="http://schemas.microsoft.com/office/drawing/2014/main" val="3502870608"/>
                    </a:ext>
                  </a:extLst>
                </a:gridCol>
              </a:tblGrid>
              <a:tr h="448228">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3328748">
                <a:tc>
                  <a:txBody>
                    <a:bodyPr/>
                    <a:lstStyle/>
                    <a:p>
                      <a:pPr algn="l" fontAlgn="t"/>
                      <a:r>
                        <a:rPr lang="en-US" sz="1200" dirty="0"/>
                        <a:t>School districts with schools that are identified as failing or underperforming or with persistent achievement gaps, shall be encouraged and incentivized to provide instructionally focused Assistant Principal positions in all schools in which such gaps are identified, including elementary schools. These positions will, by design, be instructional leaders and not simply disciplinarians or monitors. Districts that receive support for such positions must use such support to supplement, not to supplant administrative </a:t>
                      </a:r>
                      <a:r>
                        <a:rPr lang="en-US" sz="1200" dirty="0" smtClean="0"/>
                        <a:t>spending.</a:t>
                      </a:r>
                    </a:p>
                    <a:p>
                      <a:pPr algn="l" fontAlgn="t"/>
                      <a:endParaRPr lang="en-US" sz="1200" dirty="0" smtClean="0"/>
                    </a:p>
                    <a:p>
                      <a:pPr algn="l" fontAlgn="t"/>
                      <a:endParaRPr lang="en-US" sz="1200" b="0" i="0" u="none" strike="noStrike" dirty="0" smtClean="0">
                        <a:solidFill>
                          <a:srgbClr val="444444"/>
                        </a:solidFill>
                        <a:effectLst/>
                        <a:latin typeface="+mn-lt"/>
                      </a:endParaRPr>
                    </a:p>
                    <a:p>
                      <a:pPr algn="l" fontAlgn="t"/>
                      <a:endParaRPr lang="en-US" sz="1200" dirty="0"/>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457200" marR="0" lvl="0" indent="-228600">
                        <a:spcBef>
                          <a:spcPts val="0"/>
                        </a:spcBef>
                        <a:spcAft>
                          <a:spcPts val="1200"/>
                        </a:spcAft>
                        <a:buFont typeface="Symbol" pitchFamily="2" charset="2"/>
                        <a:buChar char=""/>
                      </a:pPr>
                      <a:r>
                        <a:rPr lang="en-US" sz="1200" dirty="0" smtClean="0">
                          <a:effectLst/>
                          <a:latin typeface="+mn-lt"/>
                          <a:ea typeface="Times New Roman" panose="02020603050405020304" pitchFamily="18" charset="0"/>
                          <a:cs typeface="Times New Roman" panose="02020603050405020304" pitchFamily="18" charset="0"/>
                        </a:rPr>
                        <a:t>CT LEAD coordinated institutes and training.  The institute’s lead presenters were Michael Fullan the former Dean of the Ontario Institute for Studies in Education at the University of Toronto, and Joanne Quinn, the Director of Whole System Change and Capacity Building with Michael Fullan Enterprises. Support in planning by participating districts enabled positive implementation efforts of those districts to implement Fullan’s Coherence Framework working with leadership teams comprised of Superintendents and School Administrators from the district. The focus of this work was building the capacity of teams of school district administrators as instructional leaders in achieving student success. </a:t>
                      </a:r>
                    </a:p>
                    <a:p>
                      <a:pPr marL="457200" marR="0" lvl="0" indent="-228600">
                        <a:spcBef>
                          <a:spcPts val="0"/>
                        </a:spcBef>
                        <a:spcAft>
                          <a:spcPts val="1200"/>
                        </a:spcAft>
                        <a:buFont typeface="Symbol" pitchFamily="2" charset="2"/>
                        <a:buChar char=""/>
                      </a:pPr>
                      <a:r>
                        <a:rPr lang="en-US" sz="1200" dirty="0" smtClean="0">
                          <a:effectLst/>
                          <a:latin typeface="+mn-lt"/>
                          <a:ea typeface="Times New Roman" panose="02020603050405020304" pitchFamily="18" charset="0"/>
                          <a:cs typeface="Times New Roman" panose="02020603050405020304" pitchFamily="18" charset="0"/>
                        </a:rPr>
                        <a:t>Ensure Assistant Principal’s function is in an environment that values and rewards instructional leadership. By respecting and providing broader training, Assistant Principal’s can help reduce dropout rates, improve grades, improve standardized-test scores, etc. Assistant Principal’s should be optimally utilized more including involvement with community agencies.</a:t>
                      </a:r>
                      <a:endParaRPr lang="en-US" sz="1200" dirty="0" smtClean="0">
                        <a:effectLst/>
                        <a:latin typeface="+mn-lt"/>
                        <a:ea typeface="Calibri" panose="020F0502020204030204" pitchFamily="34" charset="0"/>
                        <a:cs typeface="Times New Roman" panose="02020603050405020304" pitchFamily="18" charset="0"/>
                      </a:endParaRPr>
                    </a:p>
                    <a:p>
                      <a:pPr marL="457200" marR="0" lvl="0" indent="-228600">
                        <a:spcBef>
                          <a:spcPts val="0"/>
                        </a:spcBef>
                        <a:spcAft>
                          <a:spcPts val="1200"/>
                        </a:spcAft>
                        <a:buFont typeface="Symbol" pitchFamily="2" charset="2"/>
                        <a:buChar char=""/>
                      </a:pPr>
                      <a:r>
                        <a:rPr lang="en-US" sz="1200" dirty="0" smtClean="0">
                          <a:effectLst/>
                          <a:latin typeface="+mn-lt"/>
                          <a:ea typeface="Times New Roman" panose="02020603050405020304" pitchFamily="18" charset="0"/>
                          <a:cs typeface="Times New Roman" panose="02020603050405020304" pitchFamily="18" charset="0"/>
                        </a:rPr>
                        <a:t>Climate and Culture - explored alternatives to disciplinary actions that include suspensions and expulsions and which disproportionately affect students of color.</a:t>
                      </a:r>
                    </a:p>
                    <a:p>
                      <a:pPr marL="228600" marR="0" lvl="0" indent="-228600">
                        <a:spcBef>
                          <a:spcPts val="0"/>
                        </a:spcBef>
                        <a:spcAft>
                          <a:spcPts val="1200"/>
                        </a:spcAft>
                        <a:buFont typeface="Symbol" pitchFamily="2" charset="2"/>
                        <a:buChar char=""/>
                      </a:pPr>
                      <a:endParaRPr lang="en-US" sz="1200" b="0" i="0" u="none" strike="noStrike" dirty="0">
                        <a:solidFill>
                          <a:srgbClr val="000000"/>
                        </a:solidFill>
                        <a:effectLst/>
                        <a:latin typeface="+mn-lt"/>
                      </a:endParaRPr>
                    </a:p>
                  </a:txBody>
                  <a:tcPr marL="7620" marR="7620" marT="7620" marB="0"/>
                </a:tc>
                <a:extLst>
                  <a:ext uri="{0D108BD9-81ED-4DB2-BD59-A6C34878D82A}">
                    <a16:rowId xmlns:a16="http://schemas.microsoft.com/office/drawing/2014/main" val="2733917078"/>
                  </a:ext>
                </a:extLst>
              </a:tr>
              <a:tr h="399551">
                <a:tc>
                  <a:txBody>
                    <a:bodyPr/>
                    <a:lstStyle/>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230188" lvl="1" indent="0" algn="l" fontAlgn="t">
                        <a:buFont typeface="Arial" panose="020B0604020202020204" pitchFamily="34" charset="0"/>
                        <a:buNone/>
                      </a:pPr>
                      <a:r>
                        <a:rPr lang="en-US" sz="1200" b="1" i="1" u="none" strike="noStrike" dirty="0" smtClean="0">
                          <a:solidFill>
                            <a:srgbClr val="C00000"/>
                          </a:solidFill>
                          <a:effectLst/>
                          <a:latin typeface="+mn-lt"/>
                        </a:rPr>
                        <a:t>Response on next slide.</a:t>
                      </a:r>
                      <a:endParaRPr lang="en-US" sz="1200" b="1" i="1" u="none" strike="noStrike" dirty="0">
                        <a:solidFill>
                          <a:srgbClr val="C00000"/>
                        </a:solidFill>
                        <a:effectLst/>
                        <a:latin typeface="+mn-lt"/>
                      </a:endParaRPr>
                    </a:p>
                  </a:txBody>
                  <a:tcPr marL="7620" marR="7620" marT="7620" marB="0"/>
                </a:tc>
                <a:extLst>
                  <a:ext uri="{0D108BD9-81ED-4DB2-BD59-A6C34878D82A}">
                    <a16:rowId xmlns:a16="http://schemas.microsoft.com/office/drawing/2014/main" val="3859753528"/>
                  </a:ext>
                </a:extLst>
              </a:tr>
            </a:tbl>
          </a:graphicData>
        </a:graphic>
      </p:graphicFrame>
    </p:spTree>
    <p:extLst>
      <p:ext uri="{BB962C8B-B14F-4D97-AF65-F5344CB8AC3E}">
        <p14:creationId xmlns:p14="http://schemas.microsoft.com/office/powerpoint/2010/main" val="3476071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Leaders that Close the Gap: Administrator Preparation and Development</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06622876"/>
              </p:ext>
            </p:extLst>
          </p:nvPr>
        </p:nvGraphicFramePr>
        <p:xfrm>
          <a:off x="760966" y="1354002"/>
          <a:ext cx="8215314" cy="4244340"/>
        </p:xfrm>
        <a:graphic>
          <a:graphicData uri="http://schemas.openxmlformats.org/drawingml/2006/table">
            <a:tbl>
              <a:tblPr firstRow="1" bandRow="1">
                <a:tableStyleId>{5C22544A-7EE6-4342-B048-85BDC9FD1C3A}</a:tableStyleId>
              </a:tblPr>
              <a:tblGrid>
                <a:gridCol w="2549393">
                  <a:extLst>
                    <a:ext uri="{9D8B030D-6E8A-4147-A177-3AD203B41FA5}">
                      <a16:colId xmlns:a16="http://schemas.microsoft.com/office/drawing/2014/main" val="1212302468"/>
                    </a:ext>
                  </a:extLst>
                </a:gridCol>
                <a:gridCol w="1214016">
                  <a:extLst>
                    <a:ext uri="{9D8B030D-6E8A-4147-A177-3AD203B41FA5}">
                      <a16:colId xmlns:a16="http://schemas.microsoft.com/office/drawing/2014/main" val="744130775"/>
                    </a:ext>
                  </a:extLst>
                </a:gridCol>
                <a:gridCol w="4451905">
                  <a:extLst>
                    <a:ext uri="{9D8B030D-6E8A-4147-A177-3AD203B41FA5}">
                      <a16:colId xmlns:a16="http://schemas.microsoft.com/office/drawing/2014/main" val="3502870608"/>
                    </a:ext>
                  </a:extLst>
                </a:gridCol>
              </a:tblGrid>
              <a:tr h="448228">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3328748">
                <a:tc>
                  <a:txBody>
                    <a:bodyPr/>
                    <a:lstStyle/>
                    <a:p>
                      <a:pPr algn="l" fontAlgn="t"/>
                      <a:r>
                        <a:rPr lang="en-US" sz="1200" dirty="0"/>
                        <a:t>School districts with schools that are identified as failing or underperforming or with persistent achievement gaps, shall be encouraged and incentivized to provide instructionally focused Assistant Principal positions in all schools in which such gaps are identified, including elementary schools. These positions will, by design, be instructional leaders and not simply disciplinarians or monitors. Districts that receive support for such positions must use such support to supplement, not to supplant administrative </a:t>
                      </a:r>
                      <a:r>
                        <a:rPr lang="en-US" sz="1200" dirty="0" smtClean="0"/>
                        <a:t>spending.</a:t>
                      </a:r>
                    </a:p>
                    <a:p>
                      <a:pPr algn="l" fontAlgn="t"/>
                      <a:endParaRPr lang="en-US" sz="1200" dirty="0" smtClean="0"/>
                    </a:p>
                    <a:p>
                      <a:pPr algn="r" fontAlgn="t"/>
                      <a:r>
                        <a:rPr lang="en-US" sz="1200" b="1" i="1" u="none" dirty="0" smtClean="0">
                          <a:solidFill>
                            <a:srgbClr val="C00000"/>
                          </a:solidFill>
                        </a:rPr>
                        <a:t>Continued</a:t>
                      </a:r>
                      <a:r>
                        <a:rPr lang="en-US" sz="1200" b="1" i="1" u="none" baseline="0" dirty="0" smtClean="0">
                          <a:solidFill>
                            <a:srgbClr val="C00000"/>
                          </a:solidFill>
                        </a:rPr>
                        <a:t> from previous slide.</a:t>
                      </a:r>
                      <a:endParaRPr lang="en-US" sz="1200" b="1" i="1" u="none" dirty="0" smtClean="0">
                        <a:solidFill>
                          <a:srgbClr val="C00000"/>
                        </a:solidFill>
                      </a:endParaRPr>
                    </a:p>
                    <a:p>
                      <a:pPr algn="l" fontAlgn="t"/>
                      <a:endParaRPr lang="en-US" sz="1200" dirty="0" smtClean="0"/>
                    </a:p>
                    <a:p>
                      <a:pPr algn="l" fontAlgn="t"/>
                      <a:endParaRPr lang="en-US" sz="1200" b="0" i="0" u="none" strike="noStrike" dirty="0" smtClean="0">
                        <a:solidFill>
                          <a:srgbClr val="444444"/>
                        </a:solidFill>
                        <a:effectLst/>
                        <a:latin typeface="+mn-lt"/>
                      </a:endParaRPr>
                    </a:p>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noProof="0" dirty="0" smtClean="0">
                          <a:solidFill>
                            <a:schemeClr val="dk1"/>
                          </a:solidFill>
                          <a:effectLst/>
                          <a:latin typeface="+mn-lt"/>
                          <a:ea typeface="Times New Roman" panose="02020603050405020304" pitchFamily="18" charset="0"/>
                          <a:cs typeface="Times New Roman" panose="02020603050405020304" pitchFamily="18" charset="0"/>
                        </a:rPr>
                        <a:t>In the absence of funding to support a state-wide mentoring program for new administrators/assistant principals, the SDE, with Wallace Foundation UPPI grant funding, facilitated a collaboration between CAS and CCSC to co-facilitate Educational Leadership Simulations, with opportunities to discuss equity-based decisions, that will be offered to new administrators in Fall 2021.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noProof="0" dirty="0" smtClean="0">
                          <a:solidFill>
                            <a:schemeClr val="dk1"/>
                          </a:solidFill>
                          <a:effectLst/>
                          <a:latin typeface="+mn-lt"/>
                          <a:ea typeface="Times New Roman" panose="02020603050405020304" pitchFamily="18" charset="0"/>
                          <a:cs typeface="Times New Roman" panose="02020603050405020304" pitchFamily="18" charset="0"/>
                        </a:rPr>
                        <a:t>CAS and CCSC, in addition to all seven APPs will have access to the SchoolSims Simulation Library (with Simulations aligned to PSEL Standards) to support aspiring administrators, and to support districts with new administrators, through Dec. 2023.</a:t>
                      </a:r>
                    </a:p>
                    <a:p>
                      <a:pPr marL="171450" indent="-171450" algn="l" fontAlgn="t">
                        <a:buFont typeface="Arial" panose="020B0604020202020204" pitchFamily="34" charset="0"/>
                        <a:buChar char="•"/>
                      </a:pPr>
                      <a:endParaRPr lang="en-US" sz="1200" b="0" i="0" u="none" strike="noStrike" dirty="0">
                        <a:solidFill>
                          <a:srgbClr val="000000"/>
                        </a:solidFill>
                        <a:effectLst/>
                        <a:latin typeface="+mn-lt"/>
                      </a:endParaRPr>
                    </a:p>
                  </a:txBody>
                  <a:tcPr marL="7620" marR="7620" marT="7620" marB="0"/>
                </a:tc>
                <a:extLst>
                  <a:ext uri="{0D108BD9-81ED-4DB2-BD59-A6C34878D82A}">
                    <a16:rowId xmlns:a16="http://schemas.microsoft.com/office/drawing/2014/main" val="2733917078"/>
                  </a:ext>
                </a:extLst>
              </a:tr>
            </a:tbl>
          </a:graphicData>
        </a:graphic>
      </p:graphicFrame>
    </p:spTree>
    <p:extLst>
      <p:ext uri="{BB962C8B-B14F-4D97-AF65-F5344CB8AC3E}">
        <p14:creationId xmlns:p14="http://schemas.microsoft.com/office/powerpoint/2010/main" val="4204531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Leaders that Close the Gap: Administrator Preparation and Development</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48570179"/>
              </p:ext>
            </p:extLst>
          </p:nvPr>
        </p:nvGraphicFramePr>
        <p:xfrm>
          <a:off x="760966" y="1332688"/>
          <a:ext cx="8215315" cy="5151925"/>
        </p:xfrm>
        <a:graphic>
          <a:graphicData uri="http://schemas.openxmlformats.org/drawingml/2006/table">
            <a:tbl>
              <a:tblPr firstRow="1" bandRow="1">
                <a:tableStyleId>{5C22544A-7EE6-4342-B048-85BDC9FD1C3A}</a:tableStyleId>
              </a:tblPr>
              <a:tblGrid>
                <a:gridCol w="3010934">
                  <a:extLst>
                    <a:ext uri="{9D8B030D-6E8A-4147-A177-3AD203B41FA5}">
                      <a16:colId xmlns:a16="http://schemas.microsoft.com/office/drawing/2014/main" val="1212302468"/>
                    </a:ext>
                  </a:extLst>
                </a:gridCol>
                <a:gridCol w="1481138">
                  <a:extLst>
                    <a:ext uri="{9D8B030D-6E8A-4147-A177-3AD203B41FA5}">
                      <a16:colId xmlns:a16="http://schemas.microsoft.com/office/drawing/2014/main" val="744130775"/>
                    </a:ext>
                  </a:extLst>
                </a:gridCol>
                <a:gridCol w="3723243">
                  <a:extLst>
                    <a:ext uri="{9D8B030D-6E8A-4147-A177-3AD203B41FA5}">
                      <a16:colId xmlns:a16="http://schemas.microsoft.com/office/drawing/2014/main" val="3502870608"/>
                    </a:ext>
                  </a:extLst>
                </a:gridCol>
              </a:tblGrid>
              <a:tr h="292749">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2561059">
                <a:tc>
                  <a:txBody>
                    <a:bodyPr/>
                    <a:lstStyle/>
                    <a:p>
                      <a:pPr algn="l" fontAlgn="t"/>
                      <a:r>
                        <a:rPr lang="en-US" sz="1200" dirty="0"/>
                        <a:t>There will be a special seminar program on the achievement gap for school leaders. New administrators will have opportunity to share experiences, develop mental models related to instructional leadership, and receive professional development in the area of instructional leadership aimed at closing persistent gaps in academic achievement. All administrators, whose positions are funded through such incentives, will participate in the seminar program. The </a:t>
                      </a:r>
                      <a:r>
                        <a:rPr lang="en-US" sz="1200" dirty="0" smtClean="0"/>
                        <a:t>SDE </a:t>
                      </a:r>
                      <a:r>
                        <a:rPr lang="en-US" sz="1200" dirty="0"/>
                        <a:t>will collaborate with one or more schools of education and/or RECS’s or CAS, to develop and support this seminar program on the achievement gap for school leaders.</a:t>
                      </a:r>
                    </a:p>
                  </a:txBody>
                  <a:tcPr marL="7620" marR="7620" marT="7620" marB="0"/>
                </a:tc>
                <a:tc>
                  <a:txBody>
                    <a:bodyPr/>
                    <a:lstStyle/>
                    <a:p>
                      <a:pPr algn="ctr" fontAlgn="t"/>
                      <a:r>
                        <a:rPr lang="en-US" sz="1200" b="0" i="0" u="none" strike="noStrike" dirty="0" smtClean="0">
                          <a:solidFill>
                            <a:srgbClr val="444444"/>
                          </a:solidFill>
                          <a:effectLst/>
                          <a:latin typeface="+mn-lt"/>
                        </a:rPr>
                        <a:t>CSCU</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Parental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engagement is key</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Focus on policies and laws that can actually work to close the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gap.</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733917078"/>
                  </a:ext>
                </a:extLst>
              </a:tr>
              <a:tr h="1821985">
                <a:tc>
                  <a:txBody>
                    <a:bodyPr/>
                    <a:lstStyle/>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Beginning 2016, all CT EPPs must become a Council for Accreditation of Educator Preparation (CAEP) member and seek CAEP accreditation.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CAEP accreditation requires that CT educational leadership preparation programs meet the National Educational Leadership Preparation (NELP) standards, which include these training and performance requirements.</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1696993466"/>
                  </a:ext>
                </a:extLst>
              </a:tr>
            </a:tbl>
          </a:graphicData>
        </a:graphic>
      </p:graphicFrame>
    </p:spTree>
    <p:extLst>
      <p:ext uri="{BB962C8B-B14F-4D97-AF65-F5344CB8AC3E}">
        <p14:creationId xmlns:p14="http://schemas.microsoft.com/office/powerpoint/2010/main" val="163679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Leaders that Close the Gap: Administrator Preparation and Development</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924920857"/>
              </p:ext>
            </p:extLst>
          </p:nvPr>
        </p:nvGraphicFramePr>
        <p:xfrm>
          <a:off x="760966" y="1322365"/>
          <a:ext cx="8215316" cy="5621563"/>
        </p:xfrm>
        <a:graphic>
          <a:graphicData uri="http://schemas.openxmlformats.org/drawingml/2006/table">
            <a:tbl>
              <a:tblPr firstRow="1" bandRow="1">
                <a:tableStyleId>{5C22544A-7EE6-4342-B048-85BDC9FD1C3A}</a:tableStyleId>
              </a:tblPr>
              <a:tblGrid>
                <a:gridCol w="1770643">
                  <a:extLst>
                    <a:ext uri="{9D8B030D-6E8A-4147-A177-3AD203B41FA5}">
                      <a16:colId xmlns:a16="http://schemas.microsoft.com/office/drawing/2014/main" val="1212302468"/>
                    </a:ext>
                  </a:extLst>
                </a:gridCol>
                <a:gridCol w="1228725">
                  <a:extLst>
                    <a:ext uri="{9D8B030D-6E8A-4147-A177-3AD203B41FA5}">
                      <a16:colId xmlns:a16="http://schemas.microsoft.com/office/drawing/2014/main" val="744130775"/>
                    </a:ext>
                  </a:extLst>
                </a:gridCol>
                <a:gridCol w="5215948">
                  <a:extLst>
                    <a:ext uri="{9D8B030D-6E8A-4147-A177-3AD203B41FA5}">
                      <a16:colId xmlns:a16="http://schemas.microsoft.com/office/drawing/2014/main" val="3502870608"/>
                    </a:ext>
                  </a:extLst>
                </a:gridCol>
              </a:tblGrid>
              <a:tr h="557017">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3964238">
                <a:tc>
                  <a:txBody>
                    <a:bodyPr/>
                    <a:lstStyle/>
                    <a:p>
                      <a:pPr algn="l" fontAlgn="t"/>
                      <a:r>
                        <a:rPr lang="en-US" sz="1200" dirty="0"/>
                        <a:t>The preparation of school administrator should include a focus on the psychology of human behavior, with an emphasis on ways to build positive relationships, promote high levels of student engagement and improve student behavior in a non-coercive manner.</a:t>
                      </a:r>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The focus of leadership preparation courses in Educational leadership has a long-standing historic commitment to providing students with instruction activities focused on fundamental principles of leadership grounded in the psychology of human behavior that reflects on how leaders think and act to impact best practices for schools in pursuit of performance gains for all students.  Several EPPs offer courses in Organizational Behavior that introduce students to the psychology of human behavior in leadership practices and afford students numerous opportunities to analyze and apply critical concepts tied to effective leadership practice grounded in research.  Other courses address the role of leaders in schools in promotion of professional development, observation and evaluation, school budgeting, etc.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Infused leadership courses with effective strategies for ELLs and Special Education students.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Popular direct school-based remedies often cited include reducing class sizes, smaller schools, early-childhood programs, raising academic standards, improving the quality of teachers, encouraging minority students to take high-level courses should be undertaken with a renewed sense of urgency.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Extend the school into the community and have leaders and teachers understand the importance of home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visits.</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733917078"/>
                  </a:ext>
                </a:extLst>
              </a:tr>
              <a:tr h="737143">
                <a:tc>
                  <a:txBody>
                    <a:bodyPr/>
                    <a:lstStyle/>
                    <a:p>
                      <a:pPr algn="l" fontAlgn="t"/>
                      <a:endParaRPr lang="en-US" sz="1200" dirty="0"/>
                    </a:p>
                  </a:txBody>
                  <a:tcPr marL="7620" marR="7620" marT="7620" marB="0"/>
                </a:tc>
                <a:tc>
                  <a:txBody>
                    <a:bodyPr/>
                    <a:lstStyle/>
                    <a:p>
                      <a:pPr marL="228600" marR="0" lvl="0" indent="-228600" algn="ctr"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SDE</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tc>
                  <a:txBody>
                    <a:bodyPr/>
                    <a:lstStyle/>
                    <a:p>
                      <a:pPr marL="228600" marR="0" lvl="0" indent="0" algn="l" defTabSz="914377" rtl="0" eaLnBrk="1" fontAlgn="t" latinLnBrk="0" hangingPunct="1">
                        <a:lnSpc>
                          <a:spcPct val="100000"/>
                        </a:lnSpc>
                        <a:spcBef>
                          <a:spcPts val="0"/>
                        </a:spcBef>
                        <a:spcAft>
                          <a:spcPts val="1200"/>
                        </a:spcAft>
                        <a:buClrTx/>
                        <a:buSzTx/>
                        <a:buFont typeface="Symbol" pitchFamily="2" charset="2"/>
                        <a:buNone/>
                        <a:tabLst/>
                        <a:defRPr/>
                      </a:pPr>
                      <a:r>
                        <a:rPr lang="en-US" sz="1200" b="1" i="1" kern="1200" dirty="0" smtClean="0">
                          <a:solidFill>
                            <a:srgbClr val="C00000"/>
                          </a:solidFill>
                          <a:effectLst/>
                          <a:latin typeface="+mn-lt"/>
                          <a:ea typeface="Times New Roman" panose="02020603050405020304" pitchFamily="18" charset="0"/>
                          <a:cs typeface="Times New Roman" panose="02020603050405020304" pitchFamily="18" charset="0"/>
                        </a:rPr>
                        <a:t>Response on next slide.</a:t>
                      </a:r>
                      <a:endParaRPr lang="en-US" sz="1200" b="1" i="1" kern="1200" dirty="0">
                        <a:solidFill>
                          <a:srgbClr val="C00000"/>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1406906266"/>
                  </a:ext>
                </a:extLst>
              </a:tr>
            </a:tbl>
          </a:graphicData>
        </a:graphic>
      </p:graphicFrame>
    </p:spTree>
    <p:extLst>
      <p:ext uri="{BB962C8B-B14F-4D97-AF65-F5344CB8AC3E}">
        <p14:creationId xmlns:p14="http://schemas.microsoft.com/office/powerpoint/2010/main" val="3151825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Leaders that Close the Gap: Administrator Preparation and Development</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32261897"/>
              </p:ext>
            </p:extLst>
          </p:nvPr>
        </p:nvGraphicFramePr>
        <p:xfrm>
          <a:off x="760966" y="1418631"/>
          <a:ext cx="8215317" cy="4074589"/>
        </p:xfrm>
        <a:graphic>
          <a:graphicData uri="http://schemas.openxmlformats.org/drawingml/2006/table">
            <a:tbl>
              <a:tblPr firstRow="1" bandRow="1">
                <a:tableStyleId>{5C22544A-7EE6-4342-B048-85BDC9FD1C3A}</a:tableStyleId>
              </a:tblPr>
              <a:tblGrid>
                <a:gridCol w="1986997">
                  <a:extLst>
                    <a:ext uri="{9D8B030D-6E8A-4147-A177-3AD203B41FA5}">
                      <a16:colId xmlns:a16="http://schemas.microsoft.com/office/drawing/2014/main" val="1212302468"/>
                    </a:ext>
                  </a:extLst>
                </a:gridCol>
                <a:gridCol w="1257300">
                  <a:extLst>
                    <a:ext uri="{9D8B030D-6E8A-4147-A177-3AD203B41FA5}">
                      <a16:colId xmlns:a16="http://schemas.microsoft.com/office/drawing/2014/main" val="744130775"/>
                    </a:ext>
                  </a:extLst>
                </a:gridCol>
                <a:gridCol w="4971020">
                  <a:extLst>
                    <a:ext uri="{9D8B030D-6E8A-4147-A177-3AD203B41FA5}">
                      <a16:colId xmlns:a16="http://schemas.microsoft.com/office/drawing/2014/main" val="3502870608"/>
                    </a:ext>
                  </a:extLst>
                </a:gridCol>
              </a:tblGrid>
              <a:tr h="555046">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3495469">
                <a:tc>
                  <a:txBody>
                    <a:bodyPr/>
                    <a:lstStyle/>
                    <a:p>
                      <a:pPr algn="l" fontAlgn="t"/>
                      <a:r>
                        <a:rPr lang="en-US" sz="1200" dirty="0"/>
                        <a:t>The preparation of school administrator should include a focus on the psychology of human behavior, with an emphasis on ways to build positive relationships, promote high levels of student engagement and improve student behavior in a non-coercive manner</a:t>
                      </a:r>
                      <a:r>
                        <a:rPr lang="en-US" sz="1200" dirty="0" smtClean="0"/>
                        <a:t>.</a:t>
                      </a:r>
                    </a:p>
                    <a:p>
                      <a:pPr algn="l" fontAlgn="t"/>
                      <a:endParaRPr lang="en-US" sz="1200" dirty="0" smtClean="0"/>
                    </a:p>
                    <a:p>
                      <a:pPr algn="r" fontAlgn="t"/>
                      <a:r>
                        <a:rPr lang="en-US" sz="1200" b="1" i="1" dirty="0" smtClean="0">
                          <a:solidFill>
                            <a:srgbClr val="C00000"/>
                          </a:solidFill>
                        </a:rPr>
                        <a:t>Continued from previous</a:t>
                      </a:r>
                      <a:r>
                        <a:rPr lang="en-US" sz="1200" b="1" i="1" baseline="0" dirty="0" smtClean="0">
                          <a:solidFill>
                            <a:srgbClr val="C00000"/>
                          </a:solidFill>
                        </a:rPr>
                        <a:t> slide.</a:t>
                      </a:r>
                      <a:endParaRPr lang="en-US" sz="1200" b="1" i="1" dirty="0">
                        <a:solidFill>
                          <a:srgbClr val="C00000"/>
                        </a:solidFill>
                      </a:endParaRP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Beginning 2016, all CT EPPs must become a Council for Accreditation of Educator Preparation (CAEP) member and seek CAEP accreditation.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CAEP accreditation requires that CT educational leadership preparation programs meet the National Educational Leadership Preparation (NELP) standards, which include these training and performance requirements.</a:t>
                      </a:r>
                    </a:p>
                    <a:p>
                      <a:pPr marL="171450" indent="-171450" algn="l" fontAlgn="t">
                        <a:buFont typeface="Arial" panose="020B0604020202020204" pitchFamily="34" charset="0"/>
                        <a:buChar char="•"/>
                      </a:pPr>
                      <a:endParaRPr lang="en-US" sz="1200" b="0" i="0" u="none" strike="noStrike" dirty="0">
                        <a:solidFill>
                          <a:srgbClr val="000000"/>
                        </a:solidFill>
                        <a:effectLst/>
                        <a:latin typeface="+mn-lt"/>
                      </a:endParaRPr>
                    </a:p>
                  </a:txBody>
                  <a:tcPr marL="7620" marR="7620" marT="7620" marB="0"/>
                </a:tc>
                <a:extLst>
                  <a:ext uri="{0D108BD9-81ED-4DB2-BD59-A6C34878D82A}">
                    <a16:rowId xmlns:a16="http://schemas.microsoft.com/office/drawing/2014/main" val="2733917078"/>
                  </a:ext>
                </a:extLst>
              </a:tr>
            </a:tbl>
          </a:graphicData>
        </a:graphic>
      </p:graphicFrame>
    </p:spTree>
    <p:extLst>
      <p:ext uri="{BB962C8B-B14F-4D97-AF65-F5344CB8AC3E}">
        <p14:creationId xmlns:p14="http://schemas.microsoft.com/office/powerpoint/2010/main" val="2190285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Highly Effective Teacher Preparation </a:t>
            </a:r>
            <a:r>
              <a:rPr lang="en-US" sz="3100" b="1" dirty="0" smtClean="0"/>
              <a:t>Program</a:t>
            </a:r>
            <a:r>
              <a:rPr lang="en-US" sz="3100" b="1" dirty="0"/>
              <a:t/>
            </a:r>
            <a:br>
              <a:rPr lang="en-US" sz="3100" b="1" dirty="0"/>
            </a:br>
            <a:r>
              <a:rPr lang="en-US" sz="2000" b="1" i="1" dirty="0"/>
              <a:t>Results Statement – All pre-service teachers accepted to teach in CT </a:t>
            </a:r>
            <a:br>
              <a:rPr lang="en-US" sz="2000" b="1" i="1" dirty="0"/>
            </a:br>
            <a:r>
              <a:rPr lang="en-US" sz="2000" b="1" i="1" dirty="0"/>
              <a:t>schools will be trained in closing persistent gaps in academic </a:t>
            </a:r>
            <a:r>
              <a:rPr lang="en-US" sz="2000" b="1" i="1" dirty="0" smtClean="0"/>
              <a:t>achievement</a:t>
            </a:r>
            <a:endParaRPr lang="en-US" sz="20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00717114"/>
              </p:ext>
            </p:extLst>
          </p:nvPr>
        </p:nvGraphicFramePr>
        <p:xfrm>
          <a:off x="760966" y="1529598"/>
          <a:ext cx="8215315" cy="5255773"/>
        </p:xfrm>
        <a:graphic>
          <a:graphicData uri="http://schemas.openxmlformats.org/drawingml/2006/table">
            <a:tbl>
              <a:tblPr firstRow="1" bandRow="1">
                <a:tableStyleId>{5C22544A-7EE6-4342-B048-85BDC9FD1C3A}</a:tableStyleId>
              </a:tblPr>
              <a:tblGrid>
                <a:gridCol w="2098983">
                  <a:extLst>
                    <a:ext uri="{9D8B030D-6E8A-4147-A177-3AD203B41FA5}">
                      <a16:colId xmlns:a16="http://schemas.microsoft.com/office/drawing/2014/main" val="1212302468"/>
                    </a:ext>
                  </a:extLst>
                </a:gridCol>
                <a:gridCol w="1257300">
                  <a:extLst>
                    <a:ext uri="{9D8B030D-6E8A-4147-A177-3AD203B41FA5}">
                      <a16:colId xmlns:a16="http://schemas.microsoft.com/office/drawing/2014/main" val="744130775"/>
                    </a:ext>
                  </a:extLst>
                </a:gridCol>
                <a:gridCol w="4859032">
                  <a:extLst>
                    <a:ext uri="{9D8B030D-6E8A-4147-A177-3AD203B41FA5}">
                      <a16:colId xmlns:a16="http://schemas.microsoft.com/office/drawing/2014/main" val="3502870608"/>
                    </a:ext>
                  </a:extLst>
                </a:gridCol>
              </a:tblGrid>
              <a:tr h="538573">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3632713">
                <a:tc>
                  <a:txBody>
                    <a:bodyPr/>
                    <a:lstStyle/>
                    <a:p>
                      <a:pPr algn="l" fontAlgn="t"/>
                      <a:r>
                        <a:rPr lang="en-US" sz="1200" dirty="0"/>
                        <a:t>Response to overall results statement.</a:t>
                      </a:r>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Many of our responses are related to the Standards outlined by the Council for the Accreditation of Educator Preparation (CAEP) </a:t>
                      </a:r>
                      <a:r>
                        <a:rPr lang="en-US" sz="1200" kern="1200" dirty="0">
                          <a:solidFill>
                            <a:schemeClr val="dk1"/>
                          </a:solidFill>
                          <a:effectLst/>
                          <a:latin typeface="+mn-lt"/>
                          <a:ea typeface="Times New Roman" panose="02020603050405020304" pitchFamily="18" charset="0"/>
                          <a:cs typeface="Times New Roman" panose="02020603050405020304" pitchFamily="18" charset="0"/>
                          <a:hlinkClick r:id="rId3"/>
                        </a:rPr>
                        <a:t>http://caepnet.org</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 by which EPPs are required to be accredited as outlined in CT Senate Bill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382.</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CT Institutions of Higher Education that prepare teachers and educators are committed to quality and closing achievement gaps in our CT schools. We are committed to this goal and we are also obligated to many other external agency requirements, statutory and regulatory requirements and national accreditation standards. Our programs are required to do much more.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All pre-service teachers accepted to teach in CT schools will be trained in closing persistent gaps in academic achievement-Concern. This statement is not aligned with the CAEP standards discussed below.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This statement should be modified to reflect the many requirements of CAEP accreditation standards particularly with respect to selectivity criterion and impact</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t>
                      </a:r>
                    </a:p>
                  </a:txBody>
                  <a:tcPr marL="4763" marR="4763" marT="4763" marB="0"/>
                </a:tc>
                <a:extLst>
                  <a:ext uri="{0D108BD9-81ED-4DB2-BD59-A6C34878D82A}">
                    <a16:rowId xmlns:a16="http://schemas.microsoft.com/office/drawing/2014/main" val="2733917078"/>
                  </a:ext>
                </a:extLst>
              </a:tr>
              <a:tr h="970849">
                <a:tc>
                  <a:txBody>
                    <a:bodyPr/>
                    <a:lstStyle/>
                    <a:p>
                      <a:pPr marL="0" marR="0" lvl="0" indent="0" algn="l" defTabSz="914377" rtl="0" eaLnBrk="1" fontAlgn="t" latinLnBrk="0" hangingPunct="1">
                        <a:lnSpc>
                          <a:spcPct val="100000"/>
                        </a:lnSpc>
                        <a:spcBef>
                          <a:spcPts val="0"/>
                        </a:spcBef>
                        <a:spcAft>
                          <a:spcPts val="0"/>
                        </a:spcAft>
                        <a:buClrTx/>
                        <a:buSzTx/>
                        <a:buFontTx/>
                        <a:buNone/>
                        <a:tabLst/>
                        <a:defRPr/>
                      </a:pPr>
                      <a:r>
                        <a:rPr lang="en-US" sz="1200" dirty="0"/>
                        <a:t>Response to overall results statement.</a:t>
                      </a:r>
                    </a:p>
                  </a:txBody>
                  <a:tcPr marL="7620" marR="7620" marT="7620" marB="0"/>
                </a:tc>
                <a:tc>
                  <a:txBody>
                    <a:bodyPr/>
                    <a:lstStyle/>
                    <a:p>
                      <a:pPr algn="ctr" fontAlgn="t"/>
                      <a:r>
                        <a:rPr lang="en-US" sz="1200" b="0" i="0" u="none" strike="noStrike" dirty="0">
                          <a:solidFill>
                            <a:srgbClr val="444444"/>
                          </a:solidFill>
                          <a:effectLst/>
                          <a:latin typeface="+mn-lt"/>
                        </a:rPr>
                        <a:t>DAS</a:t>
                      </a:r>
                    </a:p>
                  </a:txBody>
                  <a:tcPr marL="4763" marR="4763" marT="4763"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CTEDTECH Initiative: Technology Standards for Students, Teachers, and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Leaders.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smtClean="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4223988445"/>
                  </a:ext>
                </a:extLst>
              </a:tr>
            </a:tbl>
          </a:graphicData>
        </a:graphic>
      </p:graphicFrame>
    </p:spTree>
    <p:extLst>
      <p:ext uri="{BB962C8B-B14F-4D97-AF65-F5344CB8AC3E}">
        <p14:creationId xmlns:p14="http://schemas.microsoft.com/office/powerpoint/2010/main" val="4028139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small" dirty="0"/>
              <a:t>Opening Remarks &amp; </a:t>
            </a:r>
            <a:r>
              <a:rPr lang="en-US" cap="small" dirty="0" smtClean="0"/>
              <a:t>Roll Call</a:t>
            </a:r>
            <a:endParaRPr lang="en-US" cap="small" dirty="0"/>
          </a:p>
        </p:txBody>
      </p:sp>
      <p:sp>
        <p:nvSpPr>
          <p:cNvPr id="3" name="Text Placeholder 2"/>
          <p:cNvSpPr>
            <a:spLocks noGrp="1"/>
          </p:cNvSpPr>
          <p:nvPr>
            <p:ph type="body" idx="1"/>
          </p:nvPr>
        </p:nvSpPr>
        <p:spPr/>
        <p:txBody>
          <a:bodyPr/>
          <a:lstStyle/>
          <a:p>
            <a:r>
              <a:rPr lang="en-US"/>
              <a:t>The Honorable Susan Bysiewicz, Lieutenant Governor</a:t>
            </a:r>
          </a:p>
          <a:p>
            <a:r>
              <a:rPr lang="en-US"/>
              <a:t>State of Connecticut</a:t>
            </a:r>
          </a:p>
        </p:txBody>
      </p:sp>
    </p:spTree>
    <p:extLst>
      <p:ext uri="{BB962C8B-B14F-4D97-AF65-F5344CB8AC3E}">
        <p14:creationId xmlns:p14="http://schemas.microsoft.com/office/powerpoint/2010/main" val="15633800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79454327"/>
              </p:ext>
            </p:extLst>
          </p:nvPr>
        </p:nvGraphicFramePr>
        <p:xfrm>
          <a:off x="760966" y="1170981"/>
          <a:ext cx="8215316" cy="4650700"/>
        </p:xfrm>
        <a:graphic>
          <a:graphicData uri="http://schemas.openxmlformats.org/drawingml/2006/table">
            <a:tbl>
              <a:tblPr firstRow="1" bandRow="1">
                <a:tableStyleId>{5C22544A-7EE6-4342-B048-85BDC9FD1C3A}</a:tableStyleId>
              </a:tblPr>
              <a:tblGrid>
                <a:gridCol w="1967947">
                  <a:extLst>
                    <a:ext uri="{9D8B030D-6E8A-4147-A177-3AD203B41FA5}">
                      <a16:colId xmlns:a16="http://schemas.microsoft.com/office/drawing/2014/main" val="1212302468"/>
                    </a:ext>
                  </a:extLst>
                </a:gridCol>
                <a:gridCol w="1271587">
                  <a:extLst>
                    <a:ext uri="{9D8B030D-6E8A-4147-A177-3AD203B41FA5}">
                      <a16:colId xmlns:a16="http://schemas.microsoft.com/office/drawing/2014/main" val="744130775"/>
                    </a:ext>
                  </a:extLst>
                </a:gridCol>
                <a:gridCol w="4975782">
                  <a:extLst>
                    <a:ext uri="{9D8B030D-6E8A-4147-A177-3AD203B41FA5}">
                      <a16:colId xmlns:a16="http://schemas.microsoft.com/office/drawing/2014/main" val="3502870608"/>
                    </a:ext>
                  </a:extLst>
                </a:gridCol>
              </a:tblGrid>
              <a:tr h="581620">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2190503">
                <a:tc>
                  <a:txBody>
                    <a:bodyPr/>
                    <a:lstStyle/>
                    <a:p>
                      <a:pPr algn="l" fontAlgn="t"/>
                      <a:r>
                        <a:rPr lang="en-US" sz="1200" dirty="0"/>
                        <a:t>At our Schools of Education, employ highly rigorous and comprehensive admissions standards, which include, in addition to any statutory minimums, a high grade point average, appropriate dispositions for teaching, strong written and verbal skills, and teaching-related experiences, as necessary components of admission.</a:t>
                      </a:r>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Statutory or regulatory requirements, e.g. undergraduate academic performance of 2.7 GPA for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admission.</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CAEP requirements on admissions (Standard 3.1) – Incoming cohort average 3.0GPA or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above.</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Basic skills test (e.g. Praxis Core) needs to be in 50th percentile on a nationally normed assessment including math, reading &amp;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writing.</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CAEP requirements on using valid and reliable instruments to assess content knowledge, professional dispositions and performance (i.e. edTPA). Many use these to structure and improve performance at multiple points during the pre-service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program.</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733917078"/>
                  </a:ext>
                </a:extLst>
              </a:tr>
              <a:tr h="1714119">
                <a:tc>
                  <a:txBody>
                    <a:bodyPr/>
                    <a:lstStyle/>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EPP applicants must have a cumulative grade point average of at least a B-minus for all undergraduate courses.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EPPs assess dispositions as part of program entry and systematically throughout the preparation program, including the implementation of support and remediation systems.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Basic skills testing is required for program entrance based on one of the following measures: Praxis I, SAT, GRE, ACT. EPPs use assessment data to provide remediation support where necessary.</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4238381704"/>
                  </a:ext>
                </a:extLst>
              </a:tr>
            </a:tbl>
          </a:graphicData>
        </a:graphic>
      </p:graphicFrame>
    </p:spTree>
    <p:extLst>
      <p:ext uri="{BB962C8B-B14F-4D97-AF65-F5344CB8AC3E}">
        <p14:creationId xmlns:p14="http://schemas.microsoft.com/office/powerpoint/2010/main" val="10457296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66787034"/>
              </p:ext>
            </p:extLst>
          </p:nvPr>
        </p:nvGraphicFramePr>
        <p:xfrm>
          <a:off x="760966" y="1147168"/>
          <a:ext cx="8215317" cy="5234046"/>
        </p:xfrm>
        <a:graphic>
          <a:graphicData uri="http://schemas.openxmlformats.org/drawingml/2006/table">
            <a:tbl>
              <a:tblPr firstRow="1" bandRow="1">
                <a:tableStyleId>{5C22544A-7EE6-4342-B048-85BDC9FD1C3A}</a:tableStyleId>
              </a:tblPr>
              <a:tblGrid>
                <a:gridCol w="2018293">
                  <a:extLst>
                    <a:ext uri="{9D8B030D-6E8A-4147-A177-3AD203B41FA5}">
                      <a16:colId xmlns:a16="http://schemas.microsoft.com/office/drawing/2014/main" val="1212302468"/>
                    </a:ext>
                  </a:extLst>
                </a:gridCol>
                <a:gridCol w="1266825">
                  <a:extLst>
                    <a:ext uri="{9D8B030D-6E8A-4147-A177-3AD203B41FA5}">
                      <a16:colId xmlns:a16="http://schemas.microsoft.com/office/drawing/2014/main" val="744130775"/>
                    </a:ext>
                  </a:extLst>
                </a:gridCol>
                <a:gridCol w="4930199">
                  <a:extLst>
                    <a:ext uri="{9D8B030D-6E8A-4147-A177-3AD203B41FA5}">
                      <a16:colId xmlns:a16="http://schemas.microsoft.com/office/drawing/2014/main" val="3502870608"/>
                    </a:ext>
                  </a:extLst>
                </a:gridCol>
              </a:tblGrid>
              <a:tr h="586382">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1866364">
                <a:tc>
                  <a:txBody>
                    <a:bodyPr/>
                    <a:lstStyle/>
                    <a:p>
                      <a:pPr algn="l" fontAlgn="t"/>
                      <a:r>
                        <a:rPr lang="en-US" sz="1200" dirty="0"/>
                        <a:t>Require prospective teachers to acquire a deep understanding of content and subject-specific teacher knowledge, as well as effective pedagogical preparation.</a:t>
                      </a:r>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CAEP requirements on using valid and reliable instruments to assess content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knowledge.</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Statutory requirements for certification (&amp; degree completion) including satisfactory scores on content assessments (e.g. Praxis II, Foundations of Reading) and performance assessments (i.e. edTPA</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4238381704"/>
                  </a:ext>
                </a:extLst>
              </a:tr>
              <a:tr h="1866364">
                <a:tc>
                  <a:txBody>
                    <a:bodyPr/>
                    <a:lstStyle/>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Connecticut measures content knowledge, and pedagogical knowledge and skills, of beginning educators.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All EPP program completers must take and pass tests measuring content-specific knowledge before they can be licensed to teach in Connecticut.</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All EPP program candidates must complete during student teaching and pass edTPA, which is a performance-based, content-specific measure of pedagogical knowledge and skills.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smtClean="0">
                        <a:solidFill>
                          <a:schemeClr val="dk1"/>
                        </a:solidFill>
                        <a:effectLst/>
                        <a:latin typeface="+mn-lt"/>
                        <a:ea typeface="Times New Roman" panose="02020603050405020304" pitchFamily="18" charset="0"/>
                        <a:cs typeface="Times New Roman" panose="02020603050405020304" pitchFamily="18" charset="0"/>
                      </a:endParaRPr>
                    </a:p>
                    <a:p>
                      <a:pPr marL="228600" marR="0" lvl="0" indent="0" algn="l" defTabSz="914377" rtl="0" eaLnBrk="1" fontAlgn="t" latinLnBrk="0" hangingPunct="1">
                        <a:lnSpc>
                          <a:spcPct val="100000"/>
                        </a:lnSpc>
                        <a:spcBef>
                          <a:spcPts val="0"/>
                        </a:spcBef>
                        <a:spcAft>
                          <a:spcPts val="1200"/>
                        </a:spcAft>
                        <a:buClrTx/>
                        <a:buSzTx/>
                        <a:buFont typeface="Symbol" pitchFamily="2" charset="2"/>
                        <a:buNone/>
                        <a:tabLst/>
                        <a:defRPr/>
                      </a:pPr>
                      <a:endParaRPr lang="en-US" sz="1200" kern="1200" dirty="0" smtClean="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953207362"/>
                  </a:ext>
                </a:extLst>
              </a:tr>
            </a:tbl>
          </a:graphicData>
        </a:graphic>
      </p:graphicFrame>
    </p:spTree>
    <p:extLst>
      <p:ext uri="{BB962C8B-B14F-4D97-AF65-F5344CB8AC3E}">
        <p14:creationId xmlns:p14="http://schemas.microsoft.com/office/powerpoint/2010/main" val="1877273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5805412"/>
              </p:ext>
            </p:extLst>
          </p:nvPr>
        </p:nvGraphicFramePr>
        <p:xfrm>
          <a:off x="682045" y="1156693"/>
          <a:ext cx="8215316" cy="5319355"/>
        </p:xfrm>
        <a:graphic>
          <a:graphicData uri="http://schemas.openxmlformats.org/drawingml/2006/table">
            <a:tbl>
              <a:tblPr firstRow="1" bandRow="1">
                <a:tableStyleId>{5C22544A-7EE6-4342-B048-85BDC9FD1C3A}</a:tableStyleId>
              </a:tblPr>
              <a:tblGrid>
                <a:gridCol w="2004005">
                  <a:extLst>
                    <a:ext uri="{9D8B030D-6E8A-4147-A177-3AD203B41FA5}">
                      <a16:colId xmlns:a16="http://schemas.microsoft.com/office/drawing/2014/main" val="1212302468"/>
                    </a:ext>
                  </a:extLst>
                </a:gridCol>
                <a:gridCol w="1295400">
                  <a:extLst>
                    <a:ext uri="{9D8B030D-6E8A-4147-A177-3AD203B41FA5}">
                      <a16:colId xmlns:a16="http://schemas.microsoft.com/office/drawing/2014/main" val="744130775"/>
                    </a:ext>
                  </a:extLst>
                </a:gridCol>
                <a:gridCol w="4915911">
                  <a:extLst>
                    <a:ext uri="{9D8B030D-6E8A-4147-A177-3AD203B41FA5}">
                      <a16:colId xmlns:a16="http://schemas.microsoft.com/office/drawing/2014/main" val="3502870608"/>
                    </a:ext>
                  </a:extLst>
                </a:gridCol>
              </a:tblGrid>
              <a:tr h="610195">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1357745">
                <a:tc>
                  <a:txBody>
                    <a:bodyPr/>
                    <a:lstStyle/>
                    <a:p>
                      <a:pPr algn="l" fontAlgn="t"/>
                      <a:r>
                        <a:rPr lang="en-US" sz="1200"/>
                        <a:t>Create a mechanism by which pre-service teachers are able to develop strong working relationships with faculty from Schools of Education and content area experts in schools and colleges in their respective Institutions of Higher Education.</a:t>
                      </a:r>
                      <a:endParaRPr lang="en-US" sz="1200" dirty="0"/>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Many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EPPs establish district partnership agreements that are reciprocal in nature through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MOAs.</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Content areas experts in schools often adjunct in EPPs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Several EPPs have NSF Noyce awards to recruit and retain students in mathematics and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science.</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733917078"/>
                  </a:ext>
                </a:extLst>
              </a:tr>
              <a:tr h="1357745">
                <a:tc>
                  <a:txBody>
                    <a:bodyPr/>
                    <a:lstStyle/>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Through grant monies from the Collaboration for Effective Educator Development, Accountability and Reform (CEEDAR) Center, funded by the U.S. Office of Special Education Programs (OSEP), the SDE has worked with EPP and K-12 partners to develop and implement a methodology and tools for strengthening EPP/district partnerships for supporting the professional development of beginning educators, pre-service to induction.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One such tool, the </a:t>
                      </a:r>
                      <a:r>
                        <a:rPr lang="en-US" sz="1200" kern="1200" dirty="0" err="1" smtClean="0">
                          <a:solidFill>
                            <a:schemeClr val="dk1"/>
                          </a:solidFill>
                          <a:effectLst/>
                          <a:latin typeface="+mn-lt"/>
                          <a:ea typeface="Times New Roman" panose="02020603050405020304" pitchFamily="18" charset="0"/>
                          <a:cs typeface="Times New Roman" panose="02020603050405020304" pitchFamily="18" charset="0"/>
                        </a:rPr>
                        <a:t>ProGap</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 Analysis Tool, is intended to support candidates exiting Connecticut EPP programs in reviewing edTPA assessment results and other sources of pre-service evidence with EPP faculty and clinical supervisors to establish specific goals for the professional development work they will pursue through the Connecticut Teacher Education and Mentoring Program (TEAM) during their first years of teaching.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941561525"/>
                  </a:ext>
                </a:extLst>
              </a:tr>
            </a:tbl>
          </a:graphicData>
        </a:graphic>
      </p:graphicFrame>
    </p:spTree>
    <p:extLst>
      <p:ext uri="{BB962C8B-B14F-4D97-AF65-F5344CB8AC3E}">
        <p14:creationId xmlns:p14="http://schemas.microsoft.com/office/powerpoint/2010/main" val="41967660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30882935"/>
              </p:ext>
            </p:extLst>
          </p:nvPr>
        </p:nvGraphicFramePr>
        <p:xfrm>
          <a:off x="760966" y="1127544"/>
          <a:ext cx="8215319" cy="5845945"/>
        </p:xfrm>
        <a:graphic>
          <a:graphicData uri="http://schemas.openxmlformats.org/drawingml/2006/table">
            <a:tbl>
              <a:tblPr firstRow="1" bandRow="1">
                <a:tableStyleId>{5C22544A-7EE6-4342-B048-85BDC9FD1C3A}</a:tableStyleId>
              </a:tblPr>
              <a:tblGrid>
                <a:gridCol w="1986997">
                  <a:extLst>
                    <a:ext uri="{9D8B030D-6E8A-4147-A177-3AD203B41FA5}">
                      <a16:colId xmlns:a16="http://schemas.microsoft.com/office/drawing/2014/main" val="1212302468"/>
                    </a:ext>
                  </a:extLst>
                </a:gridCol>
                <a:gridCol w="1266825">
                  <a:extLst>
                    <a:ext uri="{9D8B030D-6E8A-4147-A177-3AD203B41FA5}">
                      <a16:colId xmlns:a16="http://schemas.microsoft.com/office/drawing/2014/main" val="744130775"/>
                    </a:ext>
                  </a:extLst>
                </a:gridCol>
                <a:gridCol w="4961497">
                  <a:extLst>
                    <a:ext uri="{9D8B030D-6E8A-4147-A177-3AD203B41FA5}">
                      <a16:colId xmlns:a16="http://schemas.microsoft.com/office/drawing/2014/main" val="3502870608"/>
                    </a:ext>
                  </a:extLst>
                </a:gridCol>
              </a:tblGrid>
              <a:tr h="521488">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4014081">
                <a:tc>
                  <a:txBody>
                    <a:bodyPr/>
                    <a:lstStyle/>
                    <a:p>
                      <a:pPr algn="l" fontAlgn="t"/>
                      <a:r>
                        <a:rPr lang="en-US" sz="1200" dirty="0"/>
                        <a:t>Require prospective teachers to acquire strong pedagogical content preparation through university coursework, and subject-specific methods courses, learning theories, foundations of education and classroom management techniques. In addition, pre-service teachers should acquire instructional strategies to teach effectively in low-performing schools, and in schools with diverse student populations and with English-Language Learners.</a:t>
                      </a:r>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CAEP standards require students to demonstrate mastery of content knowledge and pedagogical content knowledge. Rigorous assessments are used to measure satisfactory levels of knowledge. Standards are aligned with Interstate Teacher Assessment and Support Consortium (inTasC)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standards.</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CAEP Standards require all programs to address diversity and the use of technology throughout all programs. It is not sufficient to just take one course in ELL. This is a cross cutting theme for CAEP</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All EPPs are required to teach subject-specific methods courses that include theories of learning and fieldwork. Some programs require multiple methods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courses.</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Statutory requirements require pre-service undergraduates to conduct fieldwork up to and including student teaching in multiple, diverse settings (four semesters).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CAEP requires all fieldwork to address diversity in multiple forms including (1) Individual differences (e.g., personality, interests, learning modalities, and life experiences), and (2) group differences (e.g., race, ethnicity, ability, gender identity, gender expression, sexual orientation, nationality, language, religion, political affiliation, and socio-economic background) (</a:t>
                      </a:r>
                      <a:r>
                        <a:rPr lang="en-US" sz="1200" kern="1200" dirty="0" err="1">
                          <a:solidFill>
                            <a:schemeClr val="dk1"/>
                          </a:solidFill>
                          <a:effectLst/>
                          <a:latin typeface="+mn-lt"/>
                          <a:ea typeface="Times New Roman" panose="02020603050405020304" pitchFamily="18" charset="0"/>
                          <a:cs typeface="Times New Roman" panose="02020603050405020304" pitchFamily="18" charset="0"/>
                        </a:rPr>
                        <a:t>InTASC</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 Model Core Teaching Standards, p. 21</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1817741364"/>
                  </a:ext>
                </a:extLst>
              </a:tr>
              <a:tr h="809125">
                <a:tc>
                  <a:txBody>
                    <a:bodyPr/>
                    <a:lstStyle/>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228600" marR="0" lvl="0" indent="0" algn="l" defTabSz="914377" rtl="0" eaLnBrk="1" fontAlgn="t" latinLnBrk="0" hangingPunct="1">
                        <a:spcBef>
                          <a:spcPts val="0"/>
                        </a:spcBef>
                        <a:spcAft>
                          <a:spcPts val="0"/>
                        </a:spcAft>
                        <a:buFont typeface="Arial" panose="020B0604020202020204" pitchFamily="34" charset="0"/>
                        <a:buNone/>
                      </a:pPr>
                      <a:r>
                        <a:rPr lang="en-US" sz="1200" b="1" i="1" kern="1200" dirty="0" smtClean="0">
                          <a:solidFill>
                            <a:srgbClr val="C00000"/>
                          </a:solidFill>
                          <a:effectLst/>
                          <a:latin typeface="+mn-lt"/>
                          <a:ea typeface="Times New Roman" panose="02020603050405020304" pitchFamily="18" charset="0"/>
                          <a:cs typeface="+mn-cs"/>
                        </a:rPr>
                        <a:t>Response on next slide.</a:t>
                      </a:r>
                      <a:endParaRPr lang="en-US" sz="1200" b="1" i="1" kern="1200" dirty="0">
                        <a:solidFill>
                          <a:srgbClr val="C00000"/>
                        </a:solidFill>
                        <a:effectLst/>
                        <a:latin typeface="+mn-lt"/>
                        <a:ea typeface="Times New Roman" panose="02020603050405020304" pitchFamily="18" charset="0"/>
                        <a:cs typeface="+mn-cs"/>
                      </a:endParaRPr>
                    </a:p>
                  </a:txBody>
                  <a:tcPr marL="7620" marR="7620" marT="7620" marB="0"/>
                </a:tc>
                <a:extLst>
                  <a:ext uri="{0D108BD9-81ED-4DB2-BD59-A6C34878D82A}">
                    <a16:rowId xmlns:a16="http://schemas.microsoft.com/office/drawing/2014/main" val="1695033181"/>
                  </a:ext>
                </a:extLst>
              </a:tr>
            </a:tbl>
          </a:graphicData>
        </a:graphic>
      </p:graphicFrame>
    </p:spTree>
    <p:extLst>
      <p:ext uri="{BB962C8B-B14F-4D97-AF65-F5344CB8AC3E}">
        <p14:creationId xmlns:p14="http://schemas.microsoft.com/office/powerpoint/2010/main" val="93996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19256388"/>
              </p:ext>
            </p:extLst>
          </p:nvPr>
        </p:nvGraphicFramePr>
        <p:xfrm>
          <a:off x="760966" y="1118593"/>
          <a:ext cx="8215317" cy="4122420"/>
        </p:xfrm>
        <a:graphic>
          <a:graphicData uri="http://schemas.openxmlformats.org/drawingml/2006/table">
            <a:tbl>
              <a:tblPr firstRow="1" bandRow="1">
                <a:tableStyleId>{5C22544A-7EE6-4342-B048-85BDC9FD1C3A}</a:tableStyleId>
              </a:tblPr>
              <a:tblGrid>
                <a:gridCol w="2013530">
                  <a:extLst>
                    <a:ext uri="{9D8B030D-6E8A-4147-A177-3AD203B41FA5}">
                      <a16:colId xmlns:a16="http://schemas.microsoft.com/office/drawing/2014/main" val="1212302468"/>
                    </a:ext>
                  </a:extLst>
                </a:gridCol>
                <a:gridCol w="1219200">
                  <a:extLst>
                    <a:ext uri="{9D8B030D-6E8A-4147-A177-3AD203B41FA5}">
                      <a16:colId xmlns:a16="http://schemas.microsoft.com/office/drawing/2014/main" val="744130775"/>
                    </a:ext>
                  </a:extLst>
                </a:gridCol>
                <a:gridCol w="4982587">
                  <a:extLst>
                    <a:ext uri="{9D8B030D-6E8A-4147-A177-3AD203B41FA5}">
                      <a16:colId xmlns:a16="http://schemas.microsoft.com/office/drawing/2014/main" val="3502870608"/>
                    </a:ext>
                  </a:extLst>
                </a:gridCol>
              </a:tblGrid>
              <a:tr h="537871">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3296203">
                <a:tc>
                  <a:txBody>
                    <a:bodyPr/>
                    <a:lstStyle/>
                    <a:p>
                      <a:pPr algn="l" fontAlgn="t"/>
                      <a:r>
                        <a:rPr lang="en-US" sz="1200" dirty="0"/>
                        <a:t>Require prospective teachers to acquire strong pedagogical content preparation through university coursework, and subject-specific methods courses, learning theories, foundations of education and classroom management techniques. In addition, pre-service teachers should acquire instructional strategies to teach effectively in low-performing schools, and in schools with diverse student populations and with English-Language Learners</a:t>
                      </a:r>
                      <a:r>
                        <a:rPr lang="en-US" sz="1200" dirty="0" smtClean="0"/>
                        <a:t>.</a:t>
                      </a:r>
                    </a:p>
                    <a:p>
                      <a:pPr algn="l" fontAlgn="t"/>
                      <a:endParaRPr lang="en-US" sz="1200" dirty="0" smtClean="0"/>
                    </a:p>
                    <a:p>
                      <a:pPr algn="r" fontAlgn="t"/>
                      <a:r>
                        <a:rPr lang="en-US" sz="1200" b="1" i="1" dirty="0" smtClean="0">
                          <a:solidFill>
                            <a:srgbClr val="C00000"/>
                          </a:solidFill>
                        </a:rPr>
                        <a:t>Continued from previous</a:t>
                      </a:r>
                      <a:r>
                        <a:rPr lang="en-US" sz="1200" b="1" i="1" baseline="0" dirty="0" smtClean="0">
                          <a:solidFill>
                            <a:srgbClr val="C00000"/>
                          </a:solidFill>
                        </a:rPr>
                        <a:t> slide</a:t>
                      </a:r>
                      <a:r>
                        <a:rPr lang="en-US" sz="1200" b="1" i="1" baseline="0" dirty="0" smtClean="0"/>
                        <a:t>.</a:t>
                      </a:r>
                      <a:endParaRPr lang="en-US" sz="1200" b="1" i="1" dirty="0"/>
                    </a:p>
                  </a:txBody>
                  <a:tcPr marL="7620" marR="7620" marT="7620" marB="0"/>
                </a:tc>
                <a:tc>
                  <a:txBody>
                    <a:bodyPr/>
                    <a:lstStyle/>
                    <a:p>
                      <a:pPr algn="ctr" fontAlgn="t"/>
                      <a:r>
                        <a:rPr lang="en-US" sz="1200" b="0" i="0" u="none" strike="noStrike" smtClean="0">
                          <a:solidFill>
                            <a:srgbClr val="444444"/>
                          </a:solidFill>
                          <a:effectLst/>
                          <a:latin typeface="+mn-lt"/>
                        </a:rPr>
                        <a:t>SDE</a:t>
                      </a: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Beginning 2016, all CT EPPs must become a Council for Accreditation of Educator Preparation (CAEP) member and seek CAEP accreditation. CAEP accreditation standards include these training requirements.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All CT EPP programs must align with the Connecticut Common Core of Teaching (CCT), which includes these training requirements.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All CT EPP program candidates must complete during student teaching and pass edTPA, which is a performance-based, content-specific measure of pedagogical knowledge and skills. edTPA includes these training requirements.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All CT EPP programs have developed and are implementing key assessments for measuring instructional planning, pedagogy, assessment, and reflection, including the measurement of these requirements. Assessments are administered systematically throughout preparation programs, including remediation plans and supports.</a:t>
                      </a:r>
                    </a:p>
                    <a:p>
                      <a:pPr marL="228600" marR="0" lvl="0" indent="-228600" algn="l" defTabSz="914377" rtl="0" eaLnBrk="1" fontAlgn="t" latinLnBrk="0" hangingPunct="1">
                        <a:spcBef>
                          <a:spcPts val="0"/>
                        </a:spcBef>
                        <a:spcAft>
                          <a:spcPts val="0"/>
                        </a:spcAft>
                        <a:buFont typeface="Arial" panose="020B0604020202020204" pitchFamily="34" charset="0"/>
                        <a:buChar char="•"/>
                      </a:pPr>
                      <a:endParaRPr lang="en-US" sz="1200" b="0" kern="1200" dirty="0">
                        <a:solidFill>
                          <a:schemeClr val="dk1"/>
                        </a:solidFill>
                        <a:effectLst/>
                        <a:latin typeface="+mn-lt"/>
                        <a:ea typeface="Times New Roman" panose="02020603050405020304" pitchFamily="18" charset="0"/>
                        <a:cs typeface="+mn-cs"/>
                      </a:endParaRPr>
                    </a:p>
                  </a:txBody>
                  <a:tcPr marL="7620" marR="7620" marT="7620" marB="0"/>
                </a:tc>
                <a:extLst>
                  <a:ext uri="{0D108BD9-81ED-4DB2-BD59-A6C34878D82A}">
                    <a16:rowId xmlns:a16="http://schemas.microsoft.com/office/drawing/2014/main" val="1817741364"/>
                  </a:ext>
                </a:extLst>
              </a:tr>
            </a:tbl>
          </a:graphicData>
        </a:graphic>
      </p:graphicFrame>
    </p:spTree>
    <p:extLst>
      <p:ext uri="{BB962C8B-B14F-4D97-AF65-F5344CB8AC3E}">
        <p14:creationId xmlns:p14="http://schemas.microsoft.com/office/powerpoint/2010/main" val="3974741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2313269"/>
              </p:ext>
            </p:extLst>
          </p:nvPr>
        </p:nvGraphicFramePr>
        <p:xfrm>
          <a:off x="760966" y="1161455"/>
          <a:ext cx="8215317" cy="4837709"/>
        </p:xfrm>
        <a:graphic>
          <a:graphicData uri="http://schemas.openxmlformats.org/drawingml/2006/table">
            <a:tbl>
              <a:tblPr firstRow="1" bandRow="1">
                <a:tableStyleId>{5C22544A-7EE6-4342-B048-85BDC9FD1C3A}</a:tableStyleId>
              </a:tblPr>
              <a:tblGrid>
                <a:gridCol w="1967947">
                  <a:extLst>
                    <a:ext uri="{9D8B030D-6E8A-4147-A177-3AD203B41FA5}">
                      <a16:colId xmlns:a16="http://schemas.microsoft.com/office/drawing/2014/main" val="1212302468"/>
                    </a:ext>
                  </a:extLst>
                </a:gridCol>
                <a:gridCol w="1223962">
                  <a:extLst>
                    <a:ext uri="{9D8B030D-6E8A-4147-A177-3AD203B41FA5}">
                      <a16:colId xmlns:a16="http://schemas.microsoft.com/office/drawing/2014/main" val="744130775"/>
                    </a:ext>
                  </a:extLst>
                </a:gridCol>
                <a:gridCol w="5023408">
                  <a:extLst>
                    <a:ext uri="{9D8B030D-6E8A-4147-A177-3AD203B41FA5}">
                      <a16:colId xmlns:a16="http://schemas.microsoft.com/office/drawing/2014/main" val="3502870608"/>
                    </a:ext>
                  </a:extLst>
                </a:gridCol>
              </a:tblGrid>
              <a:tr h="768629">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1904524">
                <a:tc>
                  <a:txBody>
                    <a:bodyPr/>
                    <a:lstStyle/>
                    <a:p>
                      <a:pPr algn="l" fontAlgn="t"/>
                      <a:r>
                        <a:rPr lang="en-US" sz="1200" dirty="0"/>
                        <a:t>Leadership and faculty in Institutes of Higher Education shall collaborate with the lowest performing K-12 districts and schools to define, identify, develop, and support a strong clinical relationship aimed at closing persistent gaps in academic achievement.</a:t>
                      </a:r>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AACTE-CT institutions work collaboratively with local districts with strong long-term partnerships. Many districts seek out such partnerships to help develop future talent in their schools.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AACTE-CT institutions work closely with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SDE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Talent office and RESCs on developing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strategies. </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Need to enhance awareness and focus on how such strong partnerships can lead to closing persistent gaps in academic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achievements.</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733917078"/>
                  </a:ext>
                </a:extLst>
              </a:tr>
              <a:tr h="1904524">
                <a:tc>
                  <a:txBody>
                    <a:bodyPr/>
                    <a:lstStyle/>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Individual EPPs continue to expand partnerships with districts and LEA.</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With Wallace Foundation UPPI grant funding, the SDE facilitated the partnership of Bridgeport Public Schools with faculty from SCSU and SHU as part of professional learning re:  Key Leadership Dispositions to Advance Equity, and Coaching for Equitable Practice.  The SDE is reviewing results of that partnership to inform future partnerships with Districts and APPs.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583728432"/>
                  </a:ext>
                </a:extLst>
              </a:tr>
            </a:tbl>
          </a:graphicData>
        </a:graphic>
      </p:graphicFrame>
    </p:spTree>
    <p:extLst>
      <p:ext uri="{BB962C8B-B14F-4D97-AF65-F5344CB8AC3E}">
        <p14:creationId xmlns:p14="http://schemas.microsoft.com/office/powerpoint/2010/main" val="41439750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46661165"/>
              </p:ext>
            </p:extLst>
          </p:nvPr>
        </p:nvGraphicFramePr>
        <p:xfrm>
          <a:off x="760966" y="1151931"/>
          <a:ext cx="8215320" cy="4456043"/>
        </p:xfrm>
        <a:graphic>
          <a:graphicData uri="http://schemas.openxmlformats.org/drawingml/2006/table">
            <a:tbl>
              <a:tblPr firstRow="1" bandRow="1">
                <a:tableStyleId>{5C22544A-7EE6-4342-B048-85BDC9FD1C3A}</a:tableStyleId>
              </a:tblPr>
              <a:tblGrid>
                <a:gridCol w="1977472">
                  <a:extLst>
                    <a:ext uri="{9D8B030D-6E8A-4147-A177-3AD203B41FA5}">
                      <a16:colId xmlns:a16="http://schemas.microsoft.com/office/drawing/2014/main" val="1212302468"/>
                    </a:ext>
                  </a:extLst>
                </a:gridCol>
                <a:gridCol w="1204912">
                  <a:extLst>
                    <a:ext uri="{9D8B030D-6E8A-4147-A177-3AD203B41FA5}">
                      <a16:colId xmlns:a16="http://schemas.microsoft.com/office/drawing/2014/main" val="744130775"/>
                    </a:ext>
                  </a:extLst>
                </a:gridCol>
                <a:gridCol w="5032936">
                  <a:extLst>
                    <a:ext uri="{9D8B030D-6E8A-4147-A177-3AD203B41FA5}">
                      <a16:colId xmlns:a16="http://schemas.microsoft.com/office/drawing/2014/main" val="3502870608"/>
                    </a:ext>
                  </a:extLst>
                </a:gridCol>
              </a:tblGrid>
              <a:tr h="648068">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1605795">
                <a:tc>
                  <a:txBody>
                    <a:bodyPr/>
                    <a:lstStyle/>
                    <a:p>
                      <a:pPr algn="l" fontAlgn="t"/>
                      <a:r>
                        <a:rPr lang="en-US" sz="1200" dirty="0"/>
                        <a:t>Conduct systematic formative and summative assessment of pre-service teachers, cooperating teachers and university supervisors, throughout the teacher training program and through competency-based portfolio review on capacity to teach in and succeed in schools with persistent gaps in academic achievement</a:t>
                      </a:r>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edTPA is a summative assessment which is a performance assessment that does evaluate competencies and skills (rigorous and reliable instrument) that is used by all programs to evaluate performance of student teachers.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EPPs use a variety of formative assessments prior to student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teaching. </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Need to evaluate the connections of such measures to efforts to close persistent gaps in academic achievements.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733917078"/>
                  </a:ext>
                </a:extLst>
              </a:tr>
              <a:tr h="1605795">
                <a:tc>
                  <a:txBody>
                    <a:bodyPr/>
                    <a:lstStyle/>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227013" lvl="1" indent="0" algn="l" fontAlgn="t">
                        <a:buFont typeface="Arial" panose="020B0604020202020204" pitchFamily="34" charset="0"/>
                        <a:buNone/>
                      </a:pPr>
                      <a:r>
                        <a:rPr lang="en-US" sz="1200" b="1" i="1" u="none" strike="noStrike" dirty="0" smtClean="0">
                          <a:solidFill>
                            <a:srgbClr val="C00000"/>
                          </a:solidFill>
                          <a:effectLst/>
                          <a:latin typeface="+mn-lt"/>
                        </a:rPr>
                        <a:t>Response</a:t>
                      </a:r>
                      <a:r>
                        <a:rPr lang="en-US" sz="1200" b="1" i="1" u="none" strike="noStrike" baseline="0" dirty="0" smtClean="0">
                          <a:solidFill>
                            <a:srgbClr val="C00000"/>
                          </a:solidFill>
                          <a:effectLst/>
                          <a:latin typeface="+mn-lt"/>
                        </a:rPr>
                        <a:t> on next slide.</a:t>
                      </a:r>
                      <a:endParaRPr lang="en-US" sz="1200" b="1" i="1" u="none" strike="noStrike" dirty="0">
                        <a:solidFill>
                          <a:srgbClr val="C00000"/>
                        </a:solidFill>
                        <a:effectLst/>
                        <a:latin typeface="+mn-lt"/>
                      </a:endParaRPr>
                    </a:p>
                  </a:txBody>
                  <a:tcPr marL="7620" marR="7620" marT="7620" marB="0"/>
                </a:tc>
                <a:extLst>
                  <a:ext uri="{0D108BD9-81ED-4DB2-BD59-A6C34878D82A}">
                    <a16:rowId xmlns:a16="http://schemas.microsoft.com/office/drawing/2014/main" val="1141702921"/>
                  </a:ext>
                </a:extLst>
              </a:tr>
            </a:tbl>
          </a:graphicData>
        </a:graphic>
      </p:graphicFrame>
    </p:spTree>
    <p:extLst>
      <p:ext uri="{BB962C8B-B14F-4D97-AF65-F5344CB8AC3E}">
        <p14:creationId xmlns:p14="http://schemas.microsoft.com/office/powerpoint/2010/main" val="26540669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28222857"/>
              </p:ext>
            </p:extLst>
          </p:nvPr>
        </p:nvGraphicFramePr>
        <p:xfrm>
          <a:off x="760966" y="1142405"/>
          <a:ext cx="8215317" cy="3826638"/>
        </p:xfrm>
        <a:graphic>
          <a:graphicData uri="http://schemas.openxmlformats.org/drawingml/2006/table">
            <a:tbl>
              <a:tblPr firstRow="1" bandRow="1">
                <a:tableStyleId>{5C22544A-7EE6-4342-B048-85BDC9FD1C3A}</a:tableStyleId>
              </a:tblPr>
              <a:tblGrid>
                <a:gridCol w="1948897">
                  <a:extLst>
                    <a:ext uri="{9D8B030D-6E8A-4147-A177-3AD203B41FA5}">
                      <a16:colId xmlns:a16="http://schemas.microsoft.com/office/drawing/2014/main" val="1212302468"/>
                    </a:ext>
                  </a:extLst>
                </a:gridCol>
                <a:gridCol w="1233487">
                  <a:extLst>
                    <a:ext uri="{9D8B030D-6E8A-4147-A177-3AD203B41FA5}">
                      <a16:colId xmlns:a16="http://schemas.microsoft.com/office/drawing/2014/main" val="744130775"/>
                    </a:ext>
                  </a:extLst>
                </a:gridCol>
                <a:gridCol w="5032933">
                  <a:extLst>
                    <a:ext uri="{9D8B030D-6E8A-4147-A177-3AD203B41FA5}">
                      <a16:colId xmlns:a16="http://schemas.microsoft.com/office/drawing/2014/main" val="3502870608"/>
                    </a:ext>
                  </a:extLst>
                </a:gridCol>
              </a:tblGrid>
              <a:tr h="649098">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1608348">
                <a:tc>
                  <a:txBody>
                    <a:bodyPr/>
                    <a:lstStyle/>
                    <a:p>
                      <a:pPr algn="l" fontAlgn="t"/>
                      <a:r>
                        <a:rPr lang="en-US" sz="1200" dirty="0"/>
                        <a:t>Conduct systematic formative and summative assessment of pre-service teachers, cooperating teachers and university supervisors, throughout the teacher training program and through competency-based portfolio review on capacity to teach in and succeed in schools with persistent gaps in academic </a:t>
                      </a:r>
                      <a:r>
                        <a:rPr lang="en-US" sz="1200" dirty="0" smtClean="0"/>
                        <a:t>achievement</a:t>
                      </a:r>
                    </a:p>
                    <a:p>
                      <a:pPr algn="l" fontAlgn="t"/>
                      <a:endParaRPr lang="en-US" sz="1200" dirty="0" smtClean="0"/>
                    </a:p>
                    <a:p>
                      <a:pPr algn="r" fontAlgn="t"/>
                      <a:r>
                        <a:rPr lang="en-US" sz="1200" b="1" i="1" dirty="0" smtClean="0">
                          <a:solidFill>
                            <a:srgbClr val="C00000"/>
                          </a:solidFill>
                        </a:rPr>
                        <a:t>Continued from previous slide.</a:t>
                      </a:r>
                      <a:endParaRPr lang="en-US" sz="1200" b="1" i="1" dirty="0">
                        <a:solidFill>
                          <a:srgbClr val="C00000"/>
                        </a:solidFill>
                      </a:endParaRP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All CT EPP programs have developed and are implementing key assessments for measuring instructional planning, pedagogy, assessment, and reflection. Assessments are administered systematically throughout preparation programs, including remediation plans and supports.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All CT EPP program candidates must complete during student teaching and pass edTPA, which is a performance-based, content-specific measure of pedagogical knowledge and skills. edTPA focuses on equitable instructional practices, by requiring teacher candidates to:</a:t>
                      </a:r>
                    </a:p>
                    <a:p>
                      <a:pPr marL="628639" lvl="1" indent="-171450" algn="l" fontAlgn="t">
                        <a:spcAft>
                          <a:spcPts val="1200"/>
                        </a:spcAft>
                        <a:buFont typeface="Franklin Gothic Book" panose="020B0503020102020204" pitchFamily="34" charset="0"/>
                        <a:buChar char="-"/>
                      </a:pPr>
                      <a:r>
                        <a:rPr lang="en-US" sz="1200" b="0" i="0" u="none" strike="noStrike" dirty="0" smtClean="0">
                          <a:solidFill>
                            <a:srgbClr val="000000"/>
                          </a:solidFill>
                          <a:effectLst/>
                          <a:latin typeface="+mn-lt"/>
                        </a:rPr>
                        <a:t>Leverage students’ assets and prior academic learning.</a:t>
                      </a:r>
                    </a:p>
                    <a:p>
                      <a:pPr marL="628639" lvl="1" indent="-171450" algn="l" fontAlgn="t">
                        <a:spcAft>
                          <a:spcPts val="1200"/>
                        </a:spcAft>
                        <a:buFont typeface="Franklin Gothic Book" panose="020B0503020102020204" pitchFamily="34" charset="0"/>
                        <a:buChar char="-"/>
                      </a:pPr>
                      <a:r>
                        <a:rPr lang="en-US" sz="1200" b="0" i="0" u="none" strike="noStrike" dirty="0" smtClean="0">
                          <a:solidFill>
                            <a:srgbClr val="000000"/>
                          </a:solidFill>
                          <a:effectLst/>
                          <a:latin typeface="+mn-lt"/>
                        </a:rPr>
                        <a:t>Support “deeper learning” as well as facts and skills.</a:t>
                      </a:r>
                    </a:p>
                    <a:p>
                      <a:pPr marL="628639" lvl="1" indent="-171450" algn="l" fontAlgn="t">
                        <a:spcAft>
                          <a:spcPts val="1200"/>
                        </a:spcAft>
                        <a:buFont typeface="Franklin Gothic Book" panose="020B0503020102020204" pitchFamily="34" charset="0"/>
                        <a:buChar char="-"/>
                      </a:pPr>
                      <a:r>
                        <a:rPr lang="en-US" sz="1200" b="0" i="0" u="none" strike="noStrike" dirty="0" smtClean="0">
                          <a:solidFill>
                            <a:srgbClr val="000000"/>
                          </a:solidFill>
                          <a:effectLst/>
                          <a:latin typeface="+mn-lt"/>
                        </a:rPr>
                        <a:t>Individualize/differentiate learning to address student             strengths/assets and needs (linguistic, academic, social emotional, etc.).</a:t>
                      </a:r>
                    </a:p>
                  </a:txBody>
                  <a:tcPr marL="7620" marR="7620" marT="7620" marB="0"/>
                </a:tc>
                <a:extLst>
                  <a:ext uri="{0D108BD9-81ED-4DB2-BD59-A6C34878D82A}">
                    <a16:rowId xmlns:a16="http://schemas.microsoft.com/office/drawing/2014/main" val="2733917078"/>
                  </a:ext>
                </a:extLst>
              </a:tr>
            </a:tbl>
          </a:graphicData>
        </a:graphic>
      </p:graphicFrame>
    </p:spTree>
    <p:extLst>
      <p:ext uri="{BB962C8B-B14F-4D97-AF65-F5344CB8AC3E}">
        <p14:creationId xmlns:p14="http://schemas.microsoft.com/office/powerpoint/2010/main" val="16041003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74021825"/>
              </p:ext>
            </p:extLst>
          </p:nvPr>
        </p:nvGraphicFramePr>
        <p:xfrm>
          <a:off x="644217" y="1132881"/>
          <a:ext cx="8215316" cy="5065381"/>
        </p:xfrm>
        <a:graphic>
          <a:graphicData uri="http://schemas.openxmlformats.org/drawingml/2006/table">
            <a:tbl>
              <a:tblPr firstRow="1" bandRow="1">
                <a:tableStyleId>{5C22544A-7EE6-4342-B048-85BDC9FD1C3A}</a:tableStyleId>
              </a:tblPr>
              <a:tblGrid>
                <a:gridCol w="2084696">
                  <a:extLst>
                    <a:ext uri="{9D8B030D-6E8A-4147-A177-3AD203B41FA5}">
                      <a16:colId xmlns:a16="http://schemas.microsoft.com/office/drawing/2014/main" val="1212302468"/>
                    </a:ext>
                  </a:extLst>
                </a:gridCol>
                <a:gridCol w="1195387">
                  <a:extLst>
                    <a:ext uri="{9D8B030D-6E8A-4147-A177-3AD203B41FA5}">
                      <a16:colId xmlns:a16="http://schemas.microsoft.com/office/drawing/2014/main" val="744130775"/>
                    </a:ext>
                  </a:extLst>
                </a:gridCol>
                <a:gridCol w="4935233">
                  <a:extLst>
                    <a:ext uri="{9D8B030D-6E8A-4147-A177-3AD203B41FA5}">
                      <a16:colId xmlns:a16="http://schemas.microsoft.com/office/drawing/2014/main" val="3502870608"/>
                    </a:ext>
                  </a:extLst>
                </a:gridCol>
              </a:tblGrid>
              <a:tr h="610195">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1896437">
                <a:tc>
                  <a:txBody>
                    <a:bodyPr/>
                    <a:lstStyle/>
                    <a:p>
                      <a:pPr algn="l" fontAlgn="t"/>
                      <a:r>
                        <a:rPr lang="en-US" sz="1200" dirty="0"/>
                        <a:t>Schools of Education shall ensure that aspiring teachers have internship experiences that expose them to diverse school settings. Connecticut schools identified as failing or underperforming shall be encouraged and incentivized to engage in partnerships with teacher preparation programs at Schools of Education to provide such experiences.</a:t>
                      </a:r>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See above comment on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diversity.</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733917078"/>
                  </a:ext>
                </a:extLst>
              </a:tr>
              <a:tr h="2253006">
                <a:tc>
                  <a:txBody>
                    <a:bodyPr/>
                    <a:lstStyle/>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Beginning 2016, all CT EPPs must become a Council for Accreditation of Educator Preparation (CAEP) member and seek CAEP accreditation.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CAEP standards require that all educator preparation program candidates have clinical and fieldwork experiences in diverse educational settings to ensure comprehensive training, including rural, suburban and urban school settings.</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1343893517"/>
                  </a:ext>
                </a:extLst>
              </a:tr>
            </a:tbl>
          </a:graphicData>
        </a:graphic>
      </p:graphicFrame>
    </p:spTree>
    <p:extLst>
      <p:ext uri="{BB962C8B-B14F-4D97-AF65-F5344CB8AC3E}">
        <p14:creationId xmlns:p14="http://schemas.microsoft.com/office/powerpoint/2010/main" val="2412714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16078155"/>
              </p:ext>
            </p:extLst>
          </p:nvPr>
        </p:nvGraphicFramePr>
        <p:xfrm>
          <a:off x="710620" y="1170980"/>
          <a:ext cx="8215315" cy="2839388"/>
        </p:xfrm>
        <a:graphic>
          <a:graphicData uri="http://schemas.openxmlformats.org/drawingml/2006/table">
            <a:tbl>
              <a:tblPr firstRow="1" bandRow="1">
                <a:tableStyleId>{5C22544A-7EE6-4342-B048-85BDC9FD1C3A}</a:tableStyleId>
              </a:tblPr>
              <a:tblGrid>
                <a:gridCol w="2549393">
                  <a:extLst>
                    <a:ext uri="{9D8B030D-6E8A-4147-A177-3AD203B41FA5}">
                      <a16:colId xmlns:a16="http://schemas.microsoft.com/office/drawing/2014/main" val="1212302468"/>
                    </a:ext>
                  </a:extLst>
                </a:gridCol>
                <a:gridCol w="1297700">
                  <a:extLst>
                    <a:ext uri="{9D8B030D-6E8A-4147-A177-3AD203B41FA5}">
                      <a16:colId xmlns:a16="http://schemas.microsoft.com/office/drawing/2014/main" val="744130775"/>
                    </a:ext>
                  </a:extLst>
                </a:gridCol>
                <a:gridCol w="4368222">
                  <a:extLst>
                    <a:ext uri="{9D8B030D-6E8A-4147-A177-3AD203B41FA5}">
                      <a16:colId xmlns:a16="http://schemas.microsoft.com/office/drawing/2014/main" val="3502870608"/>
                    </a:ext>
                  </a:extLst>
                </a:gridCol>
              </a:tblGrid>
              <a:tr h="586382">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2253006">
                <a:tc>
                  <a:txBody>
                    <a:bodyPr/>
                    <a:lstStyle/>
                    <a:p>
                      <a:pPr algn="l" fontAlgn="t"/>
                      <a:r>
                        <a:rPr lang="en-US" sz="1200" dirty="0"/>
                        <a:t>Create an achievement gap closing module within the Teacher Education and Mentoring Program [TEAM], which would include, at a minimum, specialized professional development and incentives for teachers that choose to teach in low performing K-12 schools.</a:t>
                      </a: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The Connecticut Teacher Education and Mentoring Program (TEAM) continues to be recognized both regionally and nationally for its positive impact on teacher retention, mentor training and on-going professional development including resources and Professional Learning Units (PLUs) that promote positive classroom environments, establishing strong relationships and emphasis on culturally responsive pedagogy and instruction.</a:t>
                      </a:r>
                    </a:p>
                    <a:p>
                      <a:pPr marL="171450" indent="-171450" algn="l" fontAlgn="t">
                        <a:buFont typeface="Arial" panose="020B0604020202020204" pitchFamily="34" charset="0"/>
                        <a:buChar char="•"/>
                      </a:pPr>
                      <a:endParaRPr lang="en-US" sz="1200" b="0" i="0" u="none" strike="noStrike" dirty="0">
                        <a:solidFill>
                          <a:srgbClr val="000000"/>
                        </a:solidFill>
                        <a:effectLst/>
                        <a:latin typeface="+mn-lt"/>
                      </a:endParaRPr>
                    </a:p>
                  </a:txBody>
                  <a:tcPr marL="7620" marR="7620" marT="7620" marB="0"/>
                </a:tc>
                <a:extLst>
                  <a:ext uri="{0D108BD9-81ED-4DB2-BD59-A6C34878D82A}">
                    <a16:rowId xmlns:a16="http://schemas.microsoft.com/office/drawing/2014/main" val="2733917078"/>
                  </a:ext>
                </a:extLst>
              </a:tr>
            </a:tbl>
          </a:graphicData>
        </a:graphic>
      </p:graphicFrame>
    </p:spTree>
    <p:extLst>
      <p:ext uri="{BB962C8B-B14F-4D97-AF65-F5344CB8AC3E}">
        <p14:creationId xmlns:p14="http://schemas.microsoft.com/office/powerpoint/2010/main" val="4068511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0" y="363071"/>
            <a:ext cx="7200900" cy="1485900"/>
          </a:xfrm>
        </p:spPr>
        <p:txBody>
          <a:bodyPr>
            <a:normAutofit/>
          </a:bodyPr>
          <a:lstStyle/>
          <a:p>
            <a:r>
              <a:rPr lang="en-US" dirty="0"/>
              <a:t>Member Agencies</a:t>
            </a:r>
          </a:p>
        </p:txBody>
      </p:sp>
      <p:sp>
        <p:nvSpPr>
          <p:cNvPr id="3" name="Content Placeholder 2"/>
          <p:cNvSpPr>
            <a:spLocks noGrp="1"/>
          </p:cNvSpPr>
          <p:nvPr>
            <p:ph idx="1"/>
          </p:nvPr>
        </p:nvSpPr>
        <p:spPr>
          <a:xfrm>
            <a:off x="952500" y="1106021"/>
            <a:ext cx="7200900" cy="5099958"/>
          </a:xfrm>
        </p:spPr>
        <p:txBody>
          <a:bodyPr>
            <a:normAutofit lnSpcReduction="10000"/>
          </a:bodyPr>
          <a:lstStyle/>
          <a:p>
            <a:pPr marL="0" indent="0">
              <a:buNone/>
            </a:pPr>
            <a:r>
              <a:rPr lang="en-US" dirty="0"/>
              <a:t>Roll Call – Kari Sullivan, State Department of Education</a:t>
            </a:r>
          </a:p>
          <a:p>
            <a:r>
              <a:rPr lang="en-US" dirty="0"/>
              <a:t>Connecticut State Colleges and Universities</a:t>
            </a:r>
          </a:p>
          <a:p>
            <a:r>
              <a:rPr lang="en-US" dirty="0"/>
              <a:t>Department of Administrative Services</a:t>
            </a:r>
          </a:p>
          <a:p>
            <a:r>
              <a:rPr lang="en-US" dirty="0"/>
              <a:t>Department of Children and Families </a:t>
            </a:r>
          </a:p>
          <a:p>
            <a:r>
              <a:rPr lang="en-US" dirty="0"/>
              <a:t>Department of Economic and Community Development</a:t>
            </a:r>
          </a:p>
          <a:p>
            <a:r>
              <a:rPr lang="en-US" dirty="0"/>
              <a:t>Department of Housing</a:t>
            </a:r>
          </a:p>
          <a:p>
            <a:r>
              <a:rPr lang="en-US" dirty="0"/>
              <a:t>Department of Public Health</a:t>
            </a:r>
          </a:p>
          <a:p>
            <a:r>
              <a:rPr lang="en-US" dirty="0"/>
              <a:t>Department of Social Services</a:t>
            </a:r>
          </a:p>
          <a:p>
            <a:r>
              <a:rPr lang="en-US" dirty="0"/>
              <a:t>Judicial Branch</a:t>
            </a:r>
          </a:p>
          <a:p>
            <a:r>
              <a:rPr lang="en-US" dirty="0"/>
              <a:t>Office of Early Childhood</a:t>
            </a:r>
          </a:p>
          <a:p>
            <a:r>
              <a:rPr lang="en-US" dirty="0"/>
              <a:t>Office of Policy and Management</a:t>
            </a:r>
          </a:p>
          <a:p>
            <a:r>
              <a:rPr lang="en-US" dirty="0"/>
              <a:t>State Department of Education</a:t>
            </a:r>
          </a:p>
          <a:p>
            <a:endParaRPr lang="en-US" dirty="0"/>
          </a:p>
        </p:txBody>
      </p:sp>
    </p:spTree>
    <p:extLst>
      <p:ext uri="{BB962C8B-B14F-4D97-AF65-F5344CB8AC3E}">
        <p14:creationId xmlns:p14="http://schemas.microsoft.com/office/powerpoint/2010/main" val="22486159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50652401"/>
              </p:ext>
            </p:extLst>
          </p:nvPr>
        </p:nvGraphicFramePr>
        <p:xfrm>
          <a:off x="644217" y="1154104"/>
          <a:ext cx="8215316" cy="5085723"/>
        </p:xfrm>
        <a:graphic>
          <a:graphicData uri="http://schemas.openxmlformats.org/drawingml/2006/table">
            <a:tbl>
              <a:tblPr firstRow="1" bandRow="1">
                <a:tableStyleId>{5C22544A-7EE6-4342-B048-85BDC9FD1C3A}</a:tableStyleId>
              </a:tblPr>
              <a:tblGrid>
                <a:gridCol w="2084696">
                  <a:extLst>
                    <a:ext uri="{9D8B030D-6E8A-4147-A177-3AD203B41FA5}">
                      <a16:colId xmlns:a16="http://schemas.microsoft.com/office/drawing/2014/main" val="1212302468"/>
                    </a:ext>
                  </a:extLst>
                </a:gridCol>
                <a:gridCol w="1223962">
                  <a:extLst>
                    <a:ext uri="{9D8B030D-6E8A-4147-A177-3AD203B41FA5}">
                      <a16:colId xmlns:a16="http://schemas.microsoft.com/office/drawing/2014/main" val="744130775"/>
                    </a:ext>
                  </a:extLst>
                </a:gridCol>
                <a:gridCol w="4906658">
                  <a:extLst>
                    <a:ext uri="{9D8B030D-6E8A-4147-A177-3AD203B41FA5}">
                      <a16:colId xmlns:a16="http://schemas.microsoft.com/office/drawing/2014/main" val="3502870608"/>
                    </a:ext>
                  </a:extLst>
                </a:gridCol>
              </a:tblGrid>
              <a:tr h="612783">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2253006">
                <a:tc>
                  <a:txBody>
                    <a:bodyPr/>
                    <a:lstStyle/>
                    <a:p>
                      <a:pPr algn="l" fontAlgn="t"/>
                      <a:r>
                        <a:rPr lang="en-US" sz="1200" dirty="0"/>
                        <a:t>Establish The Next Generation is Here project, an initiative that would prepare highly effective teachers who commit to and devote their careers to working in schools where persistent gaps in academic achievement exist.</a:t>
                      </a: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6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In 2020 the SDE launched the NextGen Teacher Fellowship Program which is designed to create enhanced learning environments for both the CCSU Teacher Candidates, as well as K-12 students. Providing opportunities for our Teacher Candidates to work within school districts will enhance their own professional growth, as well as positively impact student learning and achievement of all students. The Teacher Fellowship Program is currently open to undergraduate teacher candidates within the School of Education and Professional studies; however, priority will be given to teacher candidates from underrepresented groups and students enrolled in shortage areas.  This initiative address today’s most pressing needs, it can serve as an innovative teacher pipeline for well-qualified educators — now and into the future.</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Educators Rising is a network that cultivates highly skilled educators by guiding young people on a path to becoming accomplished teachers, beginning in high school and extending through college and into the profession. Since purposeful teacher recruitment and high-quality teacher preparation are urgent needs in virtually every community, Educators Rising supports, amplifies, and extends the impact of grow-your-own-teacher pipeline programs. Educators Rising has been awarded a grant from the Buck Foundation to implement the program in new school districts for the 2020-2021 school year in CT: Danbury, Hamden, Hartford, Groton, Meriden, New Britain, New Haven, New London, Waterbury, and Windsor. </a:t>
                      </a:r>
                      <a:endParaRPr lang="en-US" sz="1200" b="0" i="0" u="none" strike="noStrike" dirty="0">
                        <a:solidFill>
                          <a:srgbClr val="000000"/>
                        </a:solidFill>
                        <a:effectLst/>
                        <a:latin typeface="+mn-lt"/>
                      </a:endParaRPr>
                    </a:p>
                  </a:txBody>
                  <a:tcPr marL="7620" marR="7620" marT="7620" marB="0"/>
                </a:tc>
                <a:extLst>
                  <a:ext uri="{0D108BD9-81ED-4DB2-BD59-A6C34878D82A}">
                    <a16:rowId xmlns:a16="http://schemas.microsoft.com/office/drawing/2014/main" val="1557624318"/>
                  </a:ext>
                </a:extLst>
              </a:tr>
            </a:tbl>
          </a:graphicData>
        </a:graphic>
      </p:graphicFrame>
    </p:spTree>
    <p:extLst>
      <p:ext uri="{BB962C8B-B14F-4D97-AF65-F5344CB8AC3E}">
        <p14:creationId xmlns:p14="http://schemas.microsoft.com/office/powerpoint/2010/main" val="39310324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52488724"/>
              </p:ext>
            </p:extLst>
          </p:nvPr>
        </p:nvGraphicFramePr>
        <p:xfrm>
          <a:off x="686808" y="1142405"/>
          <a:ext cx="8215314" cy="5204813"/>
        </p:xfrm>
        <a:graphic>
          <a:graphicData uri="http://schemas.openxmlformats.org/drawingml/2006/table">
            <a:tbl>
              <a:tblPr firstRow="1" bandRow="1">
                <a:tableStyleId>{5C22544A-7EE6-4342-B048-85BDC9FD1C3A}</a:tableStyleId>
              </a:tblPr>
              <a:tblGrid>
                <a:gridCol w="2549393">
                  <a:extLst>
                    <a:ext uri="{9D8B030D-6E8A-4147-A177-3AD203B41FA5}">
                      <a16:colId xmlns:a16="http://schemas.microsoft.com/office/drawing/2014/main" val="1212302468"/>
                    </a:ext>
                  </a:extLst>
                </a:gridCol>
                <a:gridCol w="1235787">
                  <a:extLst>
                    <a:ext uri="{9D8B030D-6E8A-4147-A177-3AD203B41FA5}">
                      <a16:colId xmlns:a16="http://schemas.microsoft.com/office/drawing/2014/main" val="744130775"/>
                    </a:ext>
                  </a:extLst>
                </a:gridCol>
                <a:gridCol w="4430134">
                  <a:extLst>
                    <a:ext uri="{9D8B030D-6E8A-4147-A177-3AD203B41FA5}">
                      <a16:colId xmlns:a16="http://schemas.microsoft.com/office/drawing/2014/main" val="3502870608"/>
                    </a:ext>
                  </a:extLst>
                </a:gridCol>
              </a:tblGrid>
              <a:tr h="548282">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2372687">
                <a:tc>
                  <a:txBody>
                    <a:bodyPr/>
                    <a:lstStyle/>
                    <a:p>
                      <a:pPr algn="l" fontAlgn="t"/>
                      <a:r>
                        <a:rPr lang="en-US" sz="1200" dirty="0"/>
                        <a:t>The preparation of teachers should include a focus on the psychology of human behavior, with an emphasis on ways to build positive relationships, promote high levels of student engagement and improve student behavior in a non-coercive manner. This </a:t>
                      </a:r>
                      <a:r>
                        <a:rPr lang="en-US" sz="1200" dirty="0" smtClean="0"/>
                        <a:t>emphasis </a:t>
                      </a:r>
                      <a:r>
                        <a:rPr lang="en-US" sz="1200" dirty="0"/>
                        <a:t>should infuse both pre-service and in-service training for teachers, including the TEAM program</a:t>
                      </a:r>
                    </a:p>
                  </a:txBody>
                  <a:tcPr marL="7620" marR="7620" marT="7620" marB="0"/>
                </a:tc>
                <a:tc>
                  <a:txBody>
                    <a:bodyPr/>
                    <a:lstStyle/>
                    <a:p>
                      <a:pPr algn="ctr" fontAlgn="t"/>
                      <a:r>
                        <a:rPr lang="en-US" sz="1200" b="0" i="0" u="none" strike="noStrike" dirty="0" smtClean="0">
                          <a:solidFill>
                            <a:srgbClr val="444444"/>
                          </a:solidFill>
                          <a:effectLst/>
                          <a:latin typeface="+mn-lt"/>
                        </a:rPr>
                        <a:t>CSCU</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a:solidFill>
                            <a:schemeClr val="dk1"/>
                          </a:solidFill>
                          <a:effectLst/>
                          <a:latin typeface="+mn-lt"/>
                          <a:ea typeface="Times New Roman" panose="02020603050405020304" pitchFamily="18" charset="0"/>
                          <a:cs typeface="Times New Roman" panose="02020603050405020304" pitchFamily="18" charset="0"/>
                        </a:rPr>
                        <a:t>EPPs are required to include courses in educational psychology, socio-emotional behavior and behavioral difficulties. These themes are also infused in other courses across our various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programs.</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p>
                      <a:pPr marL="228600" indent="-228600" algn="l" fontAlgn="t">
                        <a:buFont typeface="Arial" panose="020B0604020202020204" pitchFamily="34" charset="0"/>
                        <a:buChar char="•"/>
                      </a:pPr>
                      <a:endParaRPr lang="en-US" sz="1200" b="0" i="0" u="none" strike="noStrike" dirty="0">
                        <a:solidFill>
                          <a:srgbClr val="000000"/>
                        </a:solidFill>
                        <a:effectLst/>
                        <a:latin typeface="+mn-lt"/>
                      </a:endParaRPr>
                    </a:p>
                  </a:txBody>
                  <a:tcPr marL="7620" marR="7620" marT="7620" marB="0"/>
                </a:tc>
                <a:extLst>
                  <a:ext uri="{0D108BD9-81ED-4DB2-BD59-A6C34878D82A}">
                    <a16:rowId xmlns:a16="http://schemas.microsoft.com/office/drawing/2014/main" val="2733917078"/>
                  </a:ext>
                </a:extLst>
              </a:tr>
              <a:tr h="2253006">
                <a:tc>
                  <a:txBody>
                    <a:bodyPr/>
                    <a:lstStyle/>
                    <a:p>
                      <a:pPr algn="l" fontAlgn="t"/>
                      <a:endParaRPr lang="en-US" sz="1200" dirty="0"/>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228600" lvl="1" indent="-1588" algn="l" fontAlgn="t">
                        <a:buFont typeface="Arial" panose="020B0604020202020204" pitchFamily="34" charset="0"/>
                        <a:buNone/>
                      </a:pPr>
                      <a:r>
                        <a:rPr lang="en-US" sz="1200" b="1" i="1" u="none" strike="noStrike" dirty="0" smtClean="0">
                          <a:solidFill>
                            <a:srgbClr val="C00000"/>
                          </a:solidFill>
                          <a:effectLst/>
                          <a:latin typeface="+mn-lt"/>
                        </a:rPr>
                        <a:t>Response on next slide.</a:t>
                      </a:r>
                      <a:endParaRPr lang="en-US" sz="1200" b="1" i="1" u="none" strike="noStrike" dirty="0">
                        <a:solidFill>
                          <a:srgbClr val="C00000"/>
                        </a:solidFill>
                        <a:effectLst/>
                        <a:latin typeface="+mn-lt"/>
                      </a:endParaRPr>
                    </a:p>
                  </a:txBody>
                  <a:tcPr marL="7620" marR="7620" marT="7620" marB="0"/>
                </a:tc>
                <a:extLst>
                  <a:ext uri="{0D108BD9-81ED-4DB2-BD59-A6C34878D82A}">
                    <a16:rowId xmlns:a16="http://schemas.microsoft.com/office/drawing/2014/main" val="907826516"/>
                  </a:ext>
                </a:extLst>
              </a:tr>
            </a:tbl>
          </a:graphicData>
        </a:graphic>
      </p:graphicFrame>
    </p:spTree>
    <p:extLst>
      <p:ext uri="{BB962C8B-B14F-4D97-AF65-F5344CB8AC3E}">
        <p14:creationId xmlns:p14="http://schemas.microsoft.com/office/powerpoint/2010/main" val="35362961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a:bodyPr>
          <a:lstStyle/>
          <a:p>
            <a:r>
              <a:rPr lang="en-US" sz="2700" b="1" dirty="0"/>
              <a:t>Inside Higher Education</a:t>
            </a:r>
            <a:r>
              <a:rPr lang="en-US" b="1" dirty="0"/>
              <a:t/>
            </a:r>
            <a:br>
              <a:rPr lang="en-US" b="1" dirty="0"/>
            </a:br>
            <a:r>
              <a:rPr lang="en-US" sz="3100" b="1" dirty="0"/>
              <a:t>Highly Effective Teacher Preparation Program</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10088571"/>
              </p:ext>
            </p:extLst>
          </p:nvPr>
        </p:nvGraphicFramePr>
        <p:xfrm>
          <a:off x="760966" y="1177904"/>
          <a:ext cx="8215315" cy="5463879"/>
        </p:xfrm>
        <a:graphic>
          <a:graphicData uri="http://schemas.openxmlformats.org/drawingml/2006/table">
            <a:tbl>
              <a:tblPr firstRow="1" bandRow="1">
                <a:tableStyleId>{5C22544A-7EE6-4342-B048-85BDC9FD1C3A}</a:tableStyleId>
              </a:tblPr>
              <a:tblGrid>
                <a:gridCol w="2453722">
                  <a:extLst>
                    <a:ext uri="{9D8B030D-6E8A-4147-A177-3AD203B41FA5}">
                      <a16:colId xmlns:a16="http://schemas.microsoft.com/office/drawing/2014/main" val="1212302468"/>
                    </a:ext>
                  </a:extLst>
                </a:gridCol>
                <a:gridCol w="1238043">
                  <a:extLst>
                    <a:ext uri="{9D8B030D-6E8A-4147-A177-3AD203B41FA5}">
                      <a16:colId xmlns:a16="http://schemas.microsoft.com/office/drawing/2014/main" val="744130775"/>
                    </a:ext>
                  </a:extLst>
                </a:gridCol>
                <a:gridCol w="4523550">
                  <a:extLst>
                    <a:ext uri="{9D8B030D-6E8A-4147-A177-3AD203B41FA5}">
                      <a16:colId xmlns:a16="http://schemas.microsoft.com/office/drawing/2014/main" val="3502870608"/>
                    </a:ext>
                  </a:extLst>
                </a:gridCol>
              </a:tblGrid>
              <a:tr h="579459">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2253006">
                <a:tc>
                  <a:txBody>
                    <a:bodyPr/>
                    <a:lstStyle/>
                    <a:p>
                      <a:pPr algn="l" fontAlgn="t"/>
                      <a:r>
                        <a:rPr lang="en-US" sz="1200" dirty="0"/>
                        <a:t>The preparation of teachers should include a focus on the psychology of human behavior, with an emphasis on ways to build positive relationships, promote high levels of student engagement and improve student behavior in a non-coercive manner. This DRAFT 52 emphasis should infuse both pre-service and in-service training for teachers, including the TEAM </a:t>
                      </a:r>
                      <a:r>
                        <a:rPr lang="en-US" sz="1200" dirty="0" smtClean="0"/>
                        <a:t>program</a:t>
                      </a:r>
                    </a:p>
                    <a:p>
                      <a:pPr algn="l" fontAlgn="t"/>
                      <a:endParaRPr lang="en-US" sz="1200" dirty="0" smtClean="0"/>
                    </a:p>
                    <a:p>
                      <a:pPr algn="r" fontAlgn="t"/>
                      <a:r>
                        <a:rPr lang="en-US" sz="1200" b="1" i="1" dirty="0" smtClean="0">
                          <a:solidFill>
                            <a:srgbClr val="C00000"/>
                          </a:solidFill>
                        </a:rPr>
                        <a:t>Continued</a:t>
                      </a:r>
                      <a:r>
                        <a:rPr lang="en-US" sz="1200" b="1" i="1" baseline="0" dirty="0" smtClean="0">
                          <a:solidFill>
                            <a:srgbClr val="C00000"/>
                          </a:solidFill>
                        </a:rPr>
                        <a:t> from previous slide.</a:t>
                      </a:r>
                      <a:endParaRPr lang="en-US" sz="1200" b="1" i="1" dirty="0">
                        <a:solidFill>
                          <a:srgbClr val="C00000"/>
                        </a:solidFill>
                      </a:endParaRP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6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Beginning 2016, all CT EPPs must become a Council for Accreditation of Educator Preparation (CAEP) member and seek CAEP accreditation. CAEP accreditation standards, including content-specific standards, include these training and performance requirements.</a:t>
                      </a:r>
                    </a:p>
                    <a:p>
                      <a:pPr marL="457200" marR="0" lvl="0" indent="-228600" algn="l" defTabSz="914377" rtl="0" eaLnBrk="1" fontAlgn="t" latinLnBrk="0" hangingPunct="1">
                        <a:lnSpc>
                          <a:spcPct val="100000"/>
                        </a:lnSpc>
                        <a:spcBef>
                          <a:spcPts val="0"/>
                        </a:spcBef>
                        <a:spcAft>
                          <a:spcPts val="6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All CT EPP programs must align with the Connecticut Common Core of Teaching (CCT), which includes these training requirements.</a:t>
                      </a:r>
                    </a:p>
                    <a:p>
                      <a:pPr marL="457200" marR="0" lvl="0" indent="-228600" algn="l" defTabSz="914377" rtl="0" eaLnBrk="1" fontAlgn="t" latinLnBrk="0" hangingPunct="1">
                        <a:lnSpc>
                          <a:spcPct val="100000"/>
                        </a:lnSpc>
                        <a:spcBef>
                          <a:spcPts val="0"/>
                        </a:spcBef>
                        <a:spcAft>
                          <a:spcPts val="6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All CT EPP program candidates must complete during student teaching and pass edTPA, which is a performance-based, content-specific measure of pedagogical knowledge and skills. edTPA includes these training requirements.</a:t>
                      </a:r>
                    </a:p>
                    <a:p>
                      <a:pPr marL="457200" marR="0" lvl="0" indent="-228600" algn="l" defTabSz="914377" rtl="0" eaLnBrk="1" fontAlgn="t" latinLnBrk="0" hangingPunct="1">
                        <a:lnSpc>
                          <a:spcPct val="100000"/>
                        </a:lnSpc>
                        <a:spcBef>
                          <a:spcPts val="0"/>
                        </a:spcBef>
                        <a:spcAft>
                          <a:spcPts val="6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All CT EPP programs have developed and are implementing key assessments for measuring instructional planning, pedagogy, assessment, and reflection. Assessments are administered systematically throughout preparation programs, including remediation plans and supports.</a:t>
                      </a:r>
                    </a:p>
                    <a:p>
                      <a:pPr marL="457200" marR="0" lvl="0" indent="-228600" algn="l" defTabSz="914377" rtl="0" eaLnBrk="1" fontAlgn="t" latinLnBrk="0" hangingPunct="1">
                        <a:lnSpc>
                          <a:spcPct val="100000"/>
                        </a:lnSpc>
                        <a:spcBef>
                          <a:spcPts val="0"/>
                        </a:spcBef>
                        <a:spcAft>
                          <a:spcPts val="6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The Connecticut Teacher Education and Mentoring Program (TEAM) continues to be recognized both regionally and nationally for its positive impact on teacher retention, mentor training and on-going professional development including resources and Professional Learning Units (PLUs) that promote positive classroom environments, establishing strong relationships and emphasis on culturally responsive pedagogy and instruction.</a:t>
                      </a:r>
                    </a:p>
                  </a:txBody>
                  <a:tcPr marL="7620" marR="7620" marT="7620" marB="0"/>
                </a:tc>
                <a:extLst>
                  <a:ext uri="{0D108BD9-81ED-4DB2-BD59-A6C34878D82A}">
                    <a16:rowId xmlns:a16="http://schemas.microsoft.com/office/drawing/2014/main" val="2733917078"/>
                  </a:ext>
                </a:extLst>
              </a:tr>
            </a:tbl>
          </a:graphicData>
        </a:graphic>
      </p:graphicFrame>
    </p:spTree>
    <p:extLst>
      <p:ext uri="{BB962C8B-B14F-4D97-AF65-F5344CB8AC3E}">
        <p14:creationId xmlns:p14="http://schemas.microsoft.com/office/powerpoint/2010/main" val="37988544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32735"/>
            <a:ext cx="7981817" cy="1178056"/>
          </a:xfrm>
        </p:spPr>
        <p:txBody>
          <a:bodyPr>
            <a:normAutofit fontScale="90000"/>
          </a:bodyPr>
          <a:lstStyle/>
          <a:p>
            <a:r>
              <a:rPr lang="en-US" sz="2700" b="1" dirty="0"/>
              <a:t>Inside the Schoolhouse</a:t>
            </a:r>
            <a:r>
              <a:rPr lang="en-US" b="1" dirty="0"/>
              <a:t/>
            </a:r>
            <a:br>
              <a:rPr lang="en-US" b="1" dirty="0"/>
            </a:br>
            <a:r>
              <a:rPr lang="en-US" sz="3100" b="1" dirty="0"/>
              <a:t>Principal and Teacher Hiring and Retention for Schools that Demonstrate Persistent Gaps</a:t>
            </a:r>
            <a:br>
              <a:rPr lang="en-US" sz="3100" b="1" dirty="0"/>
            </a:br>
            <a:r>
              <a:rPr lang="en-US" sz="2000" i="1" dirty="0"/>
              <a:t>Results Statement – School districts with persistent gaps will be able to grow and retain the effective leaders and teachers they need.</a:t>
            </a: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53164561"/>
              </p:ext>
            </p:extLst>
          </p:nvPr>
        </p:nvGraphicFramePr>
        <p:xfrm>
          <a:off x="760966" y="1921397"/>
          <a:ext cx="8215315" cy="3512820"/>
        </p:xfrm>
        <a:graphic>
          <a:graphicData uri="http://schemas.openxmlformats.org/drawingml/2006/table">
            <a:tbl>
              <a:tblPr firstRow="1" bandRow="1">
                <a:tableStyleId>{5C22544A-7EE6-4342-B048-85BDC9FD1C3A}</a:tableStyleId>
              </a:tblPr>
              <a:tblGrid>
                <a:gridCol w="2425147">
                  <a:extLst>
                    <a:ext uri="{9D8B030D-6E8A-4147-A177-3AD203B41FA5}">
                      <a16:colId xmlns:a16="http://schemas.microsoft.com/office/drawing/2014/main" val="1212302468"/>
                    </a:ext>
                  </a:extLst>
                </a:gridCol>
                <a:gridCol w="1266618">
                  <a:extLst>
                    <a:ext uri="{9D8B030D-6E8A-4147-A177-3AD203B41FA5}">
                      <a16:colId xmlns:a16="http://schemas.microsoft.com/office/drawing/2014/main" val="744130775"/>
                    </a:ext>
                  </a:extLst>
                </a:gridCol>
                <a:gridCol w="4523550">
                  <a:extLst>
                    <a:ext uri="{9D8B030D-6E8A-4147-A177-3AD203B41FA5}">
                      <a16:colId xmlns:a16="http://schemas.microsoft.com/office/drawing/2014/main" val="3502870608"/>
                    </a:ext>
                  </a:extLst>
                </a:gridCol>
              </a:tblGrid>
              <a:tr h="569391">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2253006">
                <a:tc>
                  <a:txBody>
                    <a:bodyPr/>
                    <a:lstStyle/>
                    <a:p>
                      <a:pPr algn="l" fontAlgn="t"/>
                      <a:r>
                        <a:rPr lang="en-US" sz="1200" dirty="0"/>
                        <a:t>The CT State Department of Education will develop incentives to be provided to Principals who are hired into, or who reach identified benchmarks of longevity and effectiveness, in schools or districts identified as failing, underperforming or showing unacceptable achievement gaps. Such incentives shall be made available to the school district, shall not supplant any local funding, and may be in the form of direct salary increases as well as funding for participation in regional and/or national or international professional learning opportunities</a:t>
                      </a:r>
                      <a:r>
                        <a:rPr lang="en-US" sz="1200" b="0" i="0" u="none" strike="noStrike" dirty="0">
                          <a:solidFill>
                            <a:srgbClr val="444444"/>
                          </a:solidFill>
                          <a:effectLst/>
                          <a:latin typeface="+mn-lt"/>
                        </a:rPr>
                        <a:t>.</a:t>
                      </a: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SDE is exploring resources</a:t>
                      </a:r>
                      <a:r>
                        <a:rPr lang="en-US" sz="1200" kern="1200" baseline="0" dirty="0" smtClean="0">
                          <a:solidFill>
                            <a:schemeClr val="dk1"/>
                          </a:solidFill>
                          <a:effectLst/>
                          <a:latin typeface="+mn-lt"/>
                          <a:ea typeface="Times New Roman" panose="02020603050405020304" pitchFamily="18" charset="0"/>
                          <a:cs typeface="Times New Roman" panose="02020603050405020304" pitchFamily="18" charset="0"/>
                        </a:rPr>
                        <a:t> and funding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opportunities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to support incentives for building administrators</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SDE, with Wallace Foundation UPPI grant funding, facilitated a collaboration between CAS and CCSC to co-facilitate Educational Leadership Simulations, with opportunities to discuss equity-based decisions, that will be offered to new administrators in Fall 2021.</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CAS and CCSC, in addition to all seven APPs will have access to the SchoolSims Simulation Library (with Simulations aligned to PSEL Standards) to support aspiring administrators, and to support districts with new administrators, through Dec. 2023.</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733917078"/>
                  </a:ext>
                </a:extLst>
              </a:tr>
            </a:tbl>
          </a:graphicData>
        </a:graphic>
      </p:graphicFrame>
    </p:spTree>
    <p:extLst>
      <p:ext uri="{BB962C8B-B14F-4D97-AF65-F5344CB8AC3E}">
        <p14:creationId xmlns:p14="http://schemas.microsoft.com/office/powerpoint/2010/main" val="4081870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the Schoolhouse</a:t>
            </a:r>
            <a:r>
              <a:rPr lang="en-US" b="1" dirty="0"/>
              <a:t/>
            </a:r>
            <a:br>
              <a:rPr lang="en-US" b="1" dirty="0"/>
            </a:br>
            <a:r>
              <a:rPr lang="en-US" sz="3100" b="1" dirty="0"/>
              <a:t>Principal and Teacher Hiring and Retention</a:t>
            </a:r>
            <a:br>
              <a:rPr lang="en-US" sz="3100" b="1" dirty="0"/>
            </a:b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8774967"/>
              </p:ext>
            </p:extLst>
          </p:nvPr>
        </p:nvGraphicFramePr>
        <p:xfrm>
          <a:off x="760966" y="1030147"/>
          <a:ext cx="8215315" cy="5174365"/>
        </p:xfrm>
        <a:graphic>
          <a:graphicData uri="http://schemas.openxmlformats.org/drawingml/2006/table">
            <a:tbl>
              <a:tblPr firstRow="1" bandRow="1">
                <a:tableStyleId>{5C22544A-7EE6-4342-B048-85BDC9FD1C3A}</a:tableStyleId>
              </a:tblPr>
              <a:tblGrid>
                <a:gridCol w="2453722">
                  <a:extLst>
                    <a:ext uri="{9D8B030D-6E8A-4147-A177-3AD203B41FA5}">
                      <a16:colId xmlns:a16="http://schemas.microsoft.com/office/drawing/2014/main" val="1212302468"/>
                    </a:ext>
                  </a:extLst>
                </a:gridCol>
                <a:gridCol w="1238043">
                  <a:extLst>
                    <a:ext uri="{9D8B030D-6E8A-4147-A177-3AD203B41FA5}">
                      <a16:colId xmlns:a16="http://schemas.microsoft.com/office/drawing/2014/main" val="744130775"/>
                    </a:ext>
                  </a:extLst>
                </a:gridCol>
                <a:gridCol w="4523550">
                  <a:extLst>
                    <a:ext uri="{9D8B030D-6E8A-4147-A177-3AD203B41FA5}">
                      <a16:colId xmlns:a16="http://schemas.microsoft.com/office/drawing/2014/main" val="3502870608"/>
                    </a:ext>
                  </a:extLst>
                </a:gridCol>
              </a:tblGrid>
              <a:tr h="579578">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2253006">
                <a:tc>
                  <a:txBody>
                    <a:bodyPr/>
                    <a:lstStyle/>
                    <a:p>
                      <a:pPr algn="l" fontAlgn="t"/>
                      <a:r>
                        <a:rPr lang="en-US" sz="1200" dirty="0"/>
                        <a:t>Enhance the Learn Here, Live Here Program created under PA 12-75 by developing incentives through the CT State Department of Education to be provided to teachers who are hired into, or who reach benchmarks of longevity and effectiveness, in the lowest-performing K-12 districts and schools, or those schools that demonstrate persistent gaps in academic achievement. </a:t>
                      </a:r>
                      <a:endParaRPr lang="en-US" sz="1200" b="0" i="0" u="none" strike="noStrike" dirty="0">
                        <a:solidFill>
                          <a:srgbClr val="444444"/>
                        </a:solidFill>
                        <a:effectLst/>
                        <a:latin typeface="+mn-lt"/>
                      </a:endParaRP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As stated previously, SDE is exploring resources</a:t>
                      </a:r>
                      <a:r>
                        <a:rPr lang="en-US" sz="1200" kern="1200" baseline="0" dirty="0" smtClean="0">
                          <a:solidFill>
                            <a:schemeClr val="dk1"/>
                          </a:solidFill>
                          <a:effectLst/>
                          <a:latin typeface="+mn-lt"/>
                          <a:ea typeface="Times New Roman" panose="02020603050405020304" pitchFamily="18" charset="0"/>
                          <a:cs typeface="Times New Roman" panose="02020603050405020304" pitchFamily="18" charset="0"/>
                        </a:rPr>
                        <a:t> and funding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opportunities to support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incentives for building administrators</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In partnership with the RESC Alliance, $62,000 of the Annual MTR Alliance Allocation is used for the direct support of candidates of color; reimbursing licensure and testing fees and providing over twenty $2,000 scholarships for candidates enrolled in a CT EPP.</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7620" marR="7620" marT="7620" marB="0"/>
                </a:tc>
                <a:extLst>
                  <a:ext uri="{0D108BD9-81ED-4DB2-BD59-A6C34878D82A}">
                    <a16:rowId xmlns:a16="http://schemas.microsoft.com/office/drawing/2014/main" val="2733917078"/>
                  </a:ext>
                </a:extLst>
              </a:tr>
              <a:tr h="2341781">
                <a:tc>
                  <a:txBody>
                    <a:bodyPr/>
                    <a:lstStyle/>
                    <a:p>
                      <a:pPr algn="l" fontAlgn="t"/>
                      <a:r>
                        <a:rPr lang="en-US" sz="1200" dirty="0"/>
                        <a:t>Such incentives shall not supplant any local funding. Such incentives may take the form of hiring bonuses, enhanced longevity payments, and/or student loan payment reimbursement. In cases where a teacher both works in a local public school system and purchases a home in the same local community such incentive may include mortgage assistance.</a:t>
                      </a:r>
                      <a:endParaRPr lang="en-US" sz="1200" b="0" i="0" u="none" strike="noStrike" dirty="0">
                        <a:solidFill>
                          <a:srgbClr val="444444"/>
                        </a:solidFill>
                        <a:effectLst/>
                        <a:latin typeface="+mn-lt"/>
                      </a:endParaRP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SDE works to ensure educators and districts are aware of existing</a:t>
                      </a:r>
                      <a:r>
                        <a:rPr lang="en-US" sz="1200" kern="1200" baseline="0" dirty="0" smtClean="0">
                          <a:solidFill>
                            <a:schemeClr val="dk1"/>
                          </a:solidFill>
                          <a:effectLst/>
                          <a:latin typeface="+mn-lt"/>
                          <a:ea typeface="Times New Roman" panose="02020603050405020304" pitchFamily="18" charset="0"/>
                          <a:cs typeface="Times New Roman" panose="02020603050405020304" pitchFamily="18" charset="0"/>
                        </a:rPr>
                        <a:t>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School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Loan Forgiveness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and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Mortgage Assistance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opportunities. </a:t>
                      </a:r>
                      <a:endParaRPr lang="en-US" sz="1200" kern="1200" dirty="0">
                        <a:solidFill>
                          <a:schemeClr val="dk1"/>
                        </a:solidFill>
                        <a:effectLst/>
                        <a:latin typeface="+mn-lt"/>
                        <a:ea typeface="Times New Roman" panose="02020603050405020304" pitchFamily="18" charset="0"/>
                        <a:cs typeface="Times New Roman" panose="02020603050405020304" pitchFamily="18" charset="0"/>
                      </a:endParaRPr>
                    </a:p>
                  </a:txBody>
                  <a:tcPr marL="4763" marR="4763" marT="4763" marB="0"/>
                </a:tc>
                <a:extLst>
                  <a:ext uri="{0D108BD9-81ED-4DB2-BD59-A6C34878D82A}">
                    <a16:rowId xmlns:a16="http://schemas.microsoft.com/office/drawing/2014/main" val="644945233"/>
                  </a:ext>
                </a:extLst>
              </a:tr>
            </a:tbl>
          </a:graphicData>
        </a:graphic>
      </p:graphicFrame>
    </p:spTree>
    <p:extLst>
      <p:ext uri="{BB962C8B-B14F-4D97-AF65-F5344CB8AC3E}">
        <p14:creationId xmlns:p14="http://schemas.microsoft.com/office/powerpoint/2010/main" val="1320199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the Schoolhouse</a:t>
            </a:r>
            <a:r>
              <a:rPr lang="en-US" b="1" dirty="0"/>
              <a:t/>
            </a:r>
            <a:br>
              <a:rPr lang="en-US" b="1" dirty="0"/>
            </a:br>
            <a:r>
              <a:rPr lang="en-US" sz="3100" b="1" dirty="0"/>
              <a:t>Principal and Teacher Hiring and Retention</a:t>
            </a:r>
            <a:br>
              <a:rPr lang="en-US" sz="3100" b="1" dirty="0"/>
            </a:br>
            <a:endParaRPr lang="en-US" sz="31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52362785"/>
              </p:ext>
            </p:extLst>
          </p:nvPr>
        </p:nvGraphicFramePr>
        <p:xfrm>
          <a:off x="760966" y="1030147"/>
          <a:ext cx="8215315" cy="3214193"/>
        </p:xfrm>
        <a:graphic>
          <a:graphicData uri="http://schemas.openxmlformats.org/drawingml/2006/table">
            <a:tbl>
              <a:tblPr firstRow="1" bandRow="1">
                <a:tableStyleId>{5C22544A-7EE6-4342-B048-85BDC9FD1C3A}</a:tableStyleId>
              </a:tblPr>
              <a:tblGrid>
                <a:gridCol w="2387047">
                  <a:extLst>
                    <a:ext uri="{9D8B030D-6E8A-4147-A177-3AD203B41FA5}">
                      <a16:colId xmlns:a16="http://schemas.microsoft.com/office/drawing/2014/main" val="1212302468"/>
                    </a:ext>
                  </a:extLst>
                </a:gridCol>
                <a:gridCol w="1304718">
                  <a:extLst>
                    <a:ext uri="{9D8B030D-6E8A-4147-A177-3AD203B41FA5}">
                      <a16:colId xmlns:a16="http://schemas.microsoft.com/office/drawing/2014/main" val="744130775"/>
                    </a:ext>
                  </a:extLst>
                </a:gridCol>
                <a:gridCol w="4523550">
                  <a:extLst>
                    <a:ext uri="{9D8B030D-6E8A-4147-A177-3AD203B41FA5}">
                      <a16:colId xmlns:a16="http://schemas.microsoft.com/office/drawing/2014/main" val="3502870608"/>
                    </a:ext>
                  </a:extLst>
                </a:gridCol>
              </a:tblGrid>
              <a:tr h="646253">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2253006">
                <a:tc>
                  <a:txBody>
                    <a:bodyPr/>
                    <a:lstStyle/>
                    <a:p>
                      <a:pPr algn="l" fontAlgn="t"/>
                      <a:r>
                        <a:rPr lang="en-US" sz="1200" dirty="0"/>
                        <a:t>Principals and teachers receiving any of the above incentives will be required to participate in a statewide seminar program, to be developed and implemented by the </a:t>
                      </a:r>
                      <a:r>
                        <a:rPr lang="en-US" sz="1200" dirty="0" smtClean="0"/>
                        <a:t>SDE, </a:t>
                      </a:r>
                      <a:r>
                        <a:rPr lang="en-US" sz="1200" dirty="0"/>
                        <a:t>intended to share experiences across districts and to develop a cohort of educators with a shared mental model and expertise in closing the achievement gap. These incentives may also be extended to include paraprofessionals and coordinated with the School Paraprofessional Advisory Council.</a:t>
                      </a:r>
                      <a:endParaRPr lang="en-US" sz="1200" b="0" i="0" u="none" strike="noStrike" dirty="0">
                        <a:solidFill>
                          <a:srgbClr val="444444"/>
                        </a:solidFill>
                        <a:effectLst/>
                        <a:latin typeface="+mn-lt"/>
                      </a:endParaRPr>
                    </a:p>
                  </a:txBody>
                  <a:tcPr marL="7620" marR="7620" marT="7620" marB="0"/>
                </a:tc>
                <a:tc>
                  <a:txBody>
                    <a:bodyPr/>
                    <a:lstStyle/>
                    <a:p>
                      <a:pPr algn="ctr" fontAlgn="t"/>
                      <a:r>
                        <a:rPr lang="en-US" sz="1200" b="0" i="0" u="none" strike="noStrike" dirty="0" smtClean="0">
                          <a:solidFill>
                            <a:srgbClr val="444444"/>
                          </a:solidFill>
                          <a:effectLst/>
                          <a:latin typeface="+mn-lt"/>
                        </a:rPr>
                        <a:t>SDE</a:t>
                      </a:r>
                      <a:endParaRPr lang="en-US" sz="1200" b="0" i="0" u="none" strike="noStrike" dirty="0">
                        <a:solidFill>
                          <a:srgbClr val="444444"/>
                        </a:solidFill>
                        <a:effectLst/>
                        <a:latin typeface="+mn-lt"/>
                      </a:endParaRPr>
                    </a:p>
                  </a:txBody>
                  <a:tcPr marL="7620" marR="7620" marT="7620" marB="0"/>
                </a:tc>
                <a:tc>
                  <a:txBody>
                    <a:bodyPr/>
                    <a:lstStyle/>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Again, SDE is exploring resources</a:t>
                      </a:r>
                      <a:r>
                        <a:rPr lang="en-US" sz="1200" kern="1200" baseline="0" dirty="0" smtClean="0">
                          <a:solidFill>
                            <a:schemeClr val="dk1"/>
                          </a:solidFill>
                          <a:effectLst/>
                          <a:latin typeface="+mn-lt"/>
                          <a:ea typeface="Times New Roman" panose="02020603050405020304" pitchFamily="18" charset="0"/>
                          <a:cs typeface="Times New Roman" panose="02020603050405020304" pitchFamily="18" charset="0"/>
                        </a:rPr>
                        <a:t> and funding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opportunities to create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a universal program that is applicable across the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state.</a:t>
                      </a:r>
                      <a:r>
                        <a:rPr lang="en-US" sz="1200" kern="1200" baseline="0" dirty="0" smtClean="0">
                          <a:solidFill>
                            <a:schemeClr val="dk1"/>
                          </a:solidFill>
                          <a:effectLst/>
                          <a:latin typeface="+mn-lt"/>
                          <a:ea typeface="Times New Roman" panose="02020603050405020304" pitchFamily="18" charset="0"/>
                          <a:cs typeface="Times New Roman" panose="02020603050405020304" pitchFamily="18" charset="0"/>
                        </a:rPr>
                        <a:t>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Several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sharing platforms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including</a:t>
                      </a:r>
                      <a:r>
                        <a:rPr lang="en-US" sz="1200" kern="1200" baseline="0" dirty="0" smtClean="0">
                          <a:solidFill>
                            <a:schemeClr val="dk1"/>
                          </a:solidFill>
                          <a:effectLst/>
                          <a:latin typeface="+mn-lt"/>
                          <a:ea typeface="Times New Roman" panose="02020603050405020304" pitchFamily="18" charset="0"/>
                          <a:cs typeface="Times New Roman" panose="02020603050405020304" pitchFamily="18" charset="0"/>
                        </a:rPr>
                        <a:t>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Learn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Together, Grow Together and EdKnowledge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exist to support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the sharing of best &amp; promising practices across districts.	</a:t>
                      </a:r>
                    </a:p>
                    <a:p>
                      <a:pPr marL="4572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SDE is exploring resources</a:t>
                      </a:r>
                      <a:r>
                        <a:rPr lang="en-US" sz="1200" kern="1200" baseline="0" dirty="0" smtClean="0">
                          <a:solidFill>
                            <a:schemeClr val="dk1"/>
                          </a:solidFill>
                          <a:effectLst/>
                          <a:latin typeface="+mn-lt"/>
                          <a:ea typeface="Times New Roman" panose="02020603050405020304" pitchFamily="18" charset="0"/>
                          <a:cs typeface="Times New Roman" panose="02020603050405020304" pitchFamily="18" charset="0"/>
                        </a:rPr>
                        <a:t> and funding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opportunities to support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incentives for educators </a:t>
                      </a:r>
                      <a:r>
                        <a:rPr lang="en-US" sz="1200" kern="1200" dirty="0" smtClean="0">
                          <a:solidFill>
                            <a:schemeClr val="dk1"/>
                          </a:solidFill>
                          <a:effectLst/>
                          <a:latin typeface="+mn-lt"/>
                          <a:ea typeface="Times New Roman" panose="02020603050405020304" pitchFamily="18" charset="0"/>
                          <a:cs typeface="Times New Roman" panose="02020603050405020304" pitchFamily="18" charset="0"/>
                        </a:rPr>
                        <a:t>and the implementation of </a:t>
                      </a:r>
                      <a:r>
                        <a:rPr lang="en-US" sz="1200" kern="1200" dirty="0">
                          <a:solidFill>
                            <a:schemeClr val="dk1"/>
                          </a:solidFill>
                          <a:effectLst/>
                          <a:latin typeface="+mn-lt"/>
                          <a:ea typeface="Times New Roman" panose="02020603050405020304" pitchFamily="18" charset="0"/>
                          <a:cs typeface="Times New Roman" panose="02020603050405020304" pitchFamily="18" charset="0"/>
                        </a:rPr>
                        <a:t>a statewide seminar program for the sharing of best practices.</a:t>
                      </a:r>
                    </a:p>
                  </a:txBody>
                  <a:tcPr marL="4763" marR="4763" marT="4763" marB="0"/>
                </a:tc>
                <a:extLst>
                  <a:ext uri="{0D108BD9-81ED-4DB2-BD59-A6C34878D82A}">
                    <a16:rowId xmlns:a16="http://schemas.microsoft.com/office/drawing/2014/main" val="2733917078"/>
                  </a:ext>
                </a:extLst>
              </a:tr>
            </a:tbl>
          </a:graphicData>
        </a:graphic>
      </p:graphicFrame>
    </p:spTree>
    <p:extLst>
      <p:ext uri="{BB962C8B-B14F-4D97-AF65-F5344CB8AC3E}">
        <p14:creationId xmlns:p14="http://schemas.microsoft.com/office/powerpoint/2010/main" val="31103322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713095"/>
            <a:ext cx="7200900" cy="1485900"/>
          </a:xfrm>
        </p:spPr>
        <p:txBody>
          <a:bodyPr>
            <a:normAutofit/>
          </a:bodyPr>
          <a:lstStyle/>
          <a:p>
            <a:r>
              <a:rPr lang="en-US"/>
              <a:t/>
            </a:r>
            <a:br>
              <a:rPr lang="en-US"/>
            </a:br>
            <a:r>
              <a:rPr lang="en-US"/>
              <a:t>Next Steps</a:t>
            </a:r>
          </a:p>
        </p:txBody>
      </p:sp>
      <p:sp>
        <p:nvSpPr>
          <p:cNvPr id="3" name="Content Placeholder 2"/>
          <p:cNvSpPr>
            <a:spLocks noGrp="1"/>
          </p:cNvSpPr>
          <p:nvPr>
            <p:ph idx="1"/>
          </p:nvPr>
        </p:nvSpPr>
        <p:spPr/>
        <p:txBody>
          <a:bodyPr/>
          <a:lstStyle/>
          <a:p>
            <a:pPr lvl="0"/>
            <a:r>
              <a:rPr lang="en-US" dirty="0"/>
              <a:t>2021 Meeting Schedule </a:t>
            </a:r>
            <a:r>
              <a:rPr lang="en-US" sz="1400" dirty="0"/>
              <a:t>(all meetings will be held from 1 to 3 p.m.)</a:t>
            </a:r>
          </a:p>
          <a:p>
            <a:pPr lvl="1"/>
            <a:r>
              <a:rPr lang="en-US" dirty="0" smtClean="0"/>
              <a:t>September </a:t>
            </a:r>
            <a:r>
              <a:rPr lang="en-US" dirty="0"/>
              <a:t>22, 2021</a:t>
            </a:r>
          </a:p>
          <a:p>
            <a:pPr lvl="1"/>
            <a:r>
              <a:rPr lang="en-US" dirty="0"/>
              <a:t>December 15, 2021</a:t>
            </a:r>
          </a:p>
          <a:p>
            <a:pPr lvl="0"/>
            <a:r>
              <a:rPr lang="en-US" dirty="0"/>
              <a:t>Anticipated topics</a:t>
            </a:r>
          </a:p>
          <a:p>
            <a:pPr lvl="0"/>
            <a:r>
              <a:rPr lang="en-US" dirty="0"/>
              <a:t>Meeting follow-up, as may be applicable</a:t>
            </a:r>
          </a:p>
        </p:txBody>
      </p:sp>
    </p:spTree>
    <p:extLst>
      <p:ext uri="{BB962C8B-B14F-4D97-AF65-F5344CB8AC3E}">
        <p14:creationId xmlns:p14="http://schemas.microsoft.com/office/powerpoint/2010/main" val="12272594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726609"/>
            <a:ext cx="7200900" cy="1485900"/>
          </a:xfrm>
        </p:spPr>
        <p:txBody>
          <a:bodyPr>
            <a:normAutofit/>
          </a:bodyPr>
          <a:lstStyle/>
          <a:p>
            <a:r>
              <a:rPr lang="en-US"/>
              <a:t/>
            </a:r>
            <a:br>
              <a:rPr lang="en-US"/>
            </a:br>
            <a:r>
              <a:rPr lang="en-US"/>
              <a:t>Closure/Meeting Adjourned</a:t>
            </a:r>
          </a:p>
        </p:txBody>
      </p:sp>
    </p:spTree>
    <p:extLst>
      <p:ext uri="{BB962C8B-B14F-4D97-AF65-F5344CB8AC3E}">
        <p14:creationId xmlns:p14="http://schemas.microsoft.com/office/powerpoint/2010/main" val="3699255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Agenda</a:t>
            </a:r>
          </a:p>
        </p:txBody>
      </p:sp>
      <p:sp>
        <p:nvSpPr>
          <p:cNvPr id="3" name="Content Placeholder 2"/>
          <p:cNvSpPr>
            <a:spLocks noGrp="1"/>
          </p:cNvSpPr>
          <p:nvPr>
            <p:ph idx="1"/>
          </p:nvPr>
        </p:nvSpPr>
        <p:spPr>
          <a:xfrm>
            <a:off x="952500" y="1643742"/>
            <a:ext cx="7200900" cy="5099958"/>
          </a:xfrm>
        </p:spPr>
        <p:txBody>
          <a:bodyPr vert="horz" lIns="91440" tIns="45720" rIns="91440" bIns="45720" rtlCol="0" anchor="t">
            <a:normAutofit fontScale="92500" lnSpcReduction="20000"/>
          </a:bodyPr>
          <a:lstStyle/>
          <a:p>
            <a:pPr marL="514350" lvl="0" indent="-514350">
              <a:buFont typeface="+mj-lt"/>
              <a:buAutoNum type="romanUcPeriod"/>
            </a:pPr>
            <a:r>
              <a:rPr lang="en-US" b="1" dirty="0">
                <a:latin typeface="Calibri" panose="020F0502020204030204" pitchFamily="34" charset="0"/>
                <a:cs typeface="Calibri" panose="020F0502020204030204" pitchFamily="34" charset="0"/>
              </a:rPr>
              <a:t>Opening Remarks </a:t>
            </a:r>
            <a:r>
              <a:rPr lang="en-US" b="1" dirty="0" smtClean="0">
                <a:latin typeface="Calibri" panose="020F0502020204030204" pitchFamily="34" charset="0"/>
                <a:cs typeface="Calibri" panose="020F0502020204030204" pitchFamily="34" charset="0"/>
              </a:rPr>
              <a:t>&amp; Roll Call</a:t>
            </a:r>
            <a:r>
              <a:rPr lang="en-US" dirty="0">
                <a:latin typeface="Calibri" panose="020F0502020204030204" pitchFamily="34" charset="0"/>
                <a:cs typeface="Calibri" panose="020F0502020204030204" pitchFamily="34" charset="0"/>
              </a:rPr>
              <a:t/>
            </a:r>
            <a:br>
              <a:rPr lang="en-US" dirty="0">
                <a:latin typeface="Calibri" panose="020F0502020204030204" pitchFamily="34" charset="0"/>
                <a:cs typeface="Calibri" panose="020F0502020204030204" pitchFamily="34" charset="0"/>
              </a:rPr>
            </a:br>
            <a:r>
              <a:rPr lang="en-US" i="1" dirty="0">
                <a:latin typeface="Calibri" panose="020F0502020204030204" pitchFamily="34" charset="0"/>
                <a:cs typeface="Calibri" panose="020F0502020204030204" pitchFamily="34" charset="0"/>
              </a:rPr>
              <a:t>The Honorable Susan Bysiewicz</a:t>
            </a:r>
            <a:br>
              <a:rPr lang="en-US" i="1" dirty="0">
                <a:latin typeface="Calibri" panose="020F0502020204030204" pitchFamily="34" charset="0"/>
                <a:cs typeface="Calibri" panose="020F0502020204030204" pitchFamily="34" charset="0"/>
              </a:rPr>
            </a:br>
            <a:r>
              <a:rPr lang="en-US" i="1" dirty="0">
                <a:latin typeface="Calibri" panose="020F0502020204030204" pitchFamily="34" charset="0"/>
                <a:cs typeface="Calibri" panose="020F0502020204030204" pitchFamily="34" charset="0"/>
              </a:rPr>
              <a:t>Lieutenant Governor, State of Connecticut</a:t>
            </a:r>
          </a:p>
          <a:p>
            <a:pPr marL="514350" lvl="0" indent="-514350">
              <a:buFont typeface="+mj-lt"/>
              <a:buAutoNum type="romanUcPeriod"/>
            </a:pPr>
            <a:r>
              <a:rPr lang="en-US" b="1" dirty="0" smtClean="0">
                <a:latin typeface="Calibri" panose="020F0502020204030204" pitchFamily="34" charset="0"/>
                <a:cs typeface="Calibri" panose="020F0502020204030204" pitchFamily="34" charset="0"/>
              </a:rPr>
              <a:t>Acceptance of Minutes and Follow-up from </a:t>
            </a:r>
            <a:r>
              <a:rPr lang="en-US" b="1" dirty="0">
                <a:latin typeface="Calibri" panose="020F0502020204030204" pitchFamily="34" charset="0"/>
                <a:cs typeface="Calibri" panose="020F0502020204030204" pitchFamily="34" charset="0"/>
              </a:rPr>
              <a:t>Last Meeting Discussion</a:t>
            </a:r>
          </a:p>
          <a:p>
            <a:pPr marL="514350" lvl="0" indent="-514350">
              <a:buFont typeface="+mj-lt"/>
              <a:buAutoNum type="romanUcPeriod"/>
            </a:pPr>
            <a:r>
              <a:rPr lang="en-US" b="1" dirty="0" smtClean="0">
                <a:latin typeface="Calibri" panose="020F0502020204030204" pitchFamily="34" charset="0"/>
                <a:cs typeface="Calibri" panose="020F0502020204030204" pitchFamily="34" charset="0"/>
              </a:rPr>
              <a:t>Annual Report of the Interagency Council for Ending the Achievement Gap</a:t>
            </a:r>
          </a:p>
          <a:p>
            <a:pPr marL="514350" lvl="0" indent="-514350">
              <a:buFont typeface="+mj-lt"/>
              <a:buAutoNum type="romanUcPeriod"/>
            </a:pPr>
            <a:r>
              <a:rPr lang="en-US" b="1" dirty="0" smtClean="0">
                <a:latin typeface="Calibri" panose="020F0502020204030204" pitchFamily="34" charset="0"/>
                <a:cs typeface="Calibri" panose="020F0502020204030204" pitchFamily="34" charset="0"/>
              </a:rPr>
              <a:t>Agencies</a:t>
            </a:r>
            <a:r>
              <a:rPr lang="en-US" b="1" dirty="0">
                <a:latin typeface="Calibri" panose="020F0502020204030204" pitchFamily="34" charset="0"/>
                <a:cs typeface="Calibri" panose="020F0502020204030204" pitchFamily="34" charset="0"/>
              </a:rPr>
              <a:t>’ Response to </a:t>
            </a:r>
            <a:r>
              <a:rPr lang="en-US" b="1" dirty="0" smtClean="0">
                <a:latin typeface="Calibri" panose="020F0502020204030204" pitchFamily="34" charset="0"/>
                <a:cs typeface="Calibri" panose="020F0502020204030204" pitchFamily="34" charset="0"/>
              </a:rPr>
              <a:t>Achievement Gap Task Force (AGTF) Master </a:t>
            </a:r>
            <a:r>
              <a:rPr lang="en-US" b="1" dirty="0">
                <a:latin typeface="Calibri" panose="020F0502020204030204" pitchFamily="34" charset="0"/>
                <a:cs typeface="Calibri" panose="020F0502020204030204" pitchFamily="34" charset="0"/>
              </a:rPr>
              <a:t>Plan </a:t>
            </a:r>
          </a:p>
          <a:p>
            <a:pPr marL="913765" lvl="1" indent="-383540"/>
            <a:r>
              <a:rPr lang="en-US" sz="1900" dirty="0">
                <a:solidFill>
                  <a:srgbClr val="242852"/>
                </a:solidFill>
                <a:latin typeface="Calibri" panose="020F0502020204030204" pitchFamily="34" charset="0"/>
                <a:ea typeface="+mn-lt"/>
                <a:cs typeface="Calibri" panose="020F0502020204030204" pitchFamily="34" charset="0"/>
              </a:rPr>
              <a:t>Inside Higher Education </a:t>
            </a:r>
            <a:endParaRPr lang="en-US" sz="1900" i="0" dirty="0">
              <a:solidFill>
                <a:srgbClr val="242852"/>
              </a:solidFill>
              <a:latin typeface="Calibri" panose="020F0502020204030204" pitchFamily="34" charset="0"/>
              <a:ea typeface="+mn-lt"/>
              <a:cs typeface="Calibri" panose="020F0502020204030204" pitchFamily="34" charset="0"/>
            </a:endParaRPr>
          </a:p>
          <a:p>
            <a:pPr marL="1370965" lvl="2" indent="-383540"/>
            <a:r>
              <a:rPr lang="en-US" sz="1700" dirty="0">
                <a:solidFill>
                  <a:srgbClr val="242852"/>
                </a:solidFill>
                <a:latin typeface="Calibri" panose="020F0502020204030204" pitchFamily="34" charset="0"/>
                <a:ea typeface="+mn-lt"/>
                <a:cs typeface="Calibri" panose="020F0502020204030204" pitchFamily="34" charset="0"/>
              </a:rPr>
              <a:t>Leaders that Close the Gap: Administrator Preparation and Development</a:t>
            </a:r>
          </a:p>
          <a:p>
            <a:pPr marL="1370965" lvl="2" indent="-383540"/>
            <a:r>
              <a:rPr lang="en-US" sz="1700" dirty="0">
                <a:solidFill>
                  <a:srgbClr val="242852"/>
                </a:solidFill>
                <a:latin typeface="Calibri" panose="020F0502020204030204" pitchFamily="34" charset="0"/>
                <a:ea typeface="+mn-lt"/>
                <a:cs typeface="Calibri" panose="020F0502020204030204" pitchFamily="34" charset="0"/>
              </a:rPr>
              <a:t>Highly Effective Teacher Preparation Programs</a:t>
            </a:r>
          </a:p>
          <a:p>
            <a:pPr marL="913765" lvl="1" indent="-383540"/>
            <a:r>
              <a:rPr lang="en-US" sz="1900" dirty="0" smtClean="0">
                <a:solidFill>
                  <a:srgbClr val="242852"/>
                </a:solidFill>
                <a:latin typeface="Calibri" panose="020F0502020204030204" pitchFamily="34" charset="0"/>
                <a:ea typeface="+mn-lt"/>
                <a:cs typeface="Calibri" panose="020F0502020204030204" pitchFamily="34" charset="0"/>
              </a:rPr>
              <a:t>Inside </a:t>
            </a:r>
            <a:r>
              <a:rPr lang="en-US" sz="1900" dirty="0">
                <a:solidFill>
                  <a:srgbClr val="242852"/>
                </a:solidFill>
                <a:latin typeface="Calibri" panose="020F0502020204030204" pitchFamily="34" charset="0"/>
                <a:ea typeface="+mn-lt"/>
                <a:cs typeface="Calibri" panose="020F0502020204030204" pitchFamily="34" charset="0"/>
              </a:rPr>
              <a:t>the Schoolhouse</a:t>
            </a:r>
          </a:p>
          <a:p>
            <a:pPr marL="1370954" lvl="2" indent="-383540"/>
            <a:r>
              <a:rPr lang="en-US" sz="1700" dirty="0">
                <a:solidFill>
                  <a:srgbClr val="242852"/>
                </a:solidFill>
                <a:latin typeface="Calibri" panose="020F0502020204030204" pitchFamily="34" charset="0"/>
                <a:ea typeface="+mn-lt"/>
                <a:cs typeface="Calibri" panose="020F0502020204030204" pitchFamily="34" charset="0"/>
              </a:rPr>
              <a:t>Principal and Teacher Hiring and Retention for Schools that Demonstrate Persistent Gaps</a:t>
            </a:r>
          </a:p>
          <a:p>
            <a:pPr marL="514350" indent="-514350">
              <a:buFont typeface="+mj-lt"/>
              <a:buAutoNum type="romanUcPeriod"/>
            </a:pPr>
            <a:r>
              <a:rPr lang="en-US" b="1" dirty="0" smtClean="0">
                <a:latin typeface="Calibri" panose="020F0502020204030204" pitchFamily="34" charset="0"/>
                <a:cs typeface="Calibri" panose="020F0502020204030204" pitchFamily="34" charset="0"/>
              </a:rPr>
              <a:t>Next </a:t>
            </a:r>
            <a:r>
              <a:rPr lang="en-US" b="1" dirty="0">
                <a:latin typeface="Calibri" panose="020F0502020204030204" pitchFamily="34" charset="0"/>
                <a:cs typeface="Calibri" panose="020F0502020204030204" pitchFamily="34" charset="0"/>
              </a:rPr>
              <a:t>Steps</a:t>
            </a:r>
          </a:p>
          <a:p>
            <a:pPr marL="514350" indent="-514350">
              <a:buFont typeface="+mj-lt"/>
              <a:buAutoNum type="romanUcPeriod"/>
            </a:pPr>
            <a:r>
              <a:rPr lang="en-US" b="1" dirty="0">
                <a:latin typeface="Calibri" panose="020F0502020204030204" pitchFamily="34" charset="0"/>
                <a:cs typeface="Calibri" panose="020F0502020204030204" pitchFamily="34" charset="0"/>
              </a:rPr>
              <a:t>Closing/Meeting Adjourned</a:t>
            </a:r>
          </a:p>
          <a:p>
            <a:pPr marL="0" indent="0">
              <a:buNone/>
            </a:pPr>
            <a:endParaRPr lang="en-US" dirty="0"/>
          </a:p>
        </p:txBody>
      </p:sp>
    </p:spTree>
    <p:extLst>
      <p:ext uri="{BB962C8B-B14F-4D97-AF65-F5344CB8AC3E}">
        <p14:creationId xmlns:p14="http://schemas.microsoft.com/office/powerpoint/2010/main" val="35734847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7" y="201082"/>
            <a:ext cx="7200900" cy="914400"/>
          </a:xfrm>
        </p:spPr>
        <p:txBody>
          <a:bodyPr>
            <a:noAutofit/>
          </a:bodyPr>
          <a:lstStyle/>
          <a:p>
            <a:r>
              <a:rPr lang="en-US" sz="3200" dirty="0" smtClean="0"/>
              <a:t>Acceptance of Minutes and Follow Up from Last Meeting</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39950675"/>
              </p:ext>
            </p:extLst>
          </p:nvPr>
        </p:nvGraphicFramePr>
        <p:xfrm>
          <a:off x="854722" y="1238243"/>
          <a:ext cx="6768504" cy="4040351"/>
        </p:xfrm>
        <a:graphic>
          <a:graphicData uri="http://schemas.openxmlformats.org/drawingml/2006/table">
            <a:tbl>
              <a:tblPr firstRow="1" bandRow="1">
                <a:tableStyleId>{5C22544A-7EE6-4342-B048-85BDC9FD1C3A}</a:tableStyleId>
              </a:tblPr>
              <a:tblGrid>
                <a:gridCol w="3946722">
                  <a:extLst>
                    <a:ext uri="{9D8B030D-6E8A-4147-A177-3AD203B41FA5}">
                      <a16:colId xmlns:a16="http://schemas.microsoft.com/office/drawing/2014/main" val="1212302468"/>
                    </a:ext>
                  </a:extLst>
                </a:gridCol>
                <a:gridCol w="2821782">
                  <a:extLst>
                    <a:ext uri="{9D8B030D-6E8A-4147-A177-3AD203B41FA5}">
                      <a16:colId xmlns:a16="http://schemas.microsoft.com/office/drawing/2014/main" val="3502870608"/>
                    </a:ext>
                  </a:extLst>
                </a:gridCol>
              </a:tblGrid>
              <a:tr h="734222">
                <a:tc>
                  <a:txBody>
                    <a:bodyPr/>
                    <a:lstStyle/>
                    <a:p>
                      <a:pPr marL="0" algn="ctr" defTabSz="914377" rtl="0" eaLnBrk="1" latinLnBrk="0" hangingPunct="1"/>
                      <a:r>
                        <a:rPr lang="en-US" sz="1800" b="1" kern="1200">
                          <a:solidFill>
                            <a:schemeClr val="lt1"/>
                          </a:solidFill>
                          <a:latin typeface="+mn-lt"/>
                          <a:ea typeface="+mn-ea"/>
                          <a:cs typeface="+mn-cs"/>
                        </a:rPr>
                        <a:t>Topic</a:t>
                      </a:r>
                    </a:p>
                  </a:txBody>
                  <a:tcPr/>
                </a:tc>
                <a:tc>
                  <a:txBody>
                    <a:bodyPr/>
                    <a:lstStyle/>
                    <a:p>
                      <a:pPr algn="ctr"/>
                      <a:r>
                        <a:rPr lang="en-US"/>
                        <a:t>Notes</a:t>
                      </a:r>
                    </a:p>
                  </a:txBody>
                  <a:tcPr/>
                </a:tc>
                <a:extLst>
                  <a:ext uri="{0D108BD9-81ED-4DB2-BD59-A6C34878D82A}">
                    <a16:rowId xmlns:a16="http://schemas.microsoft.com/office/drawing/2014/main" val="3574189002"/>
                  </a:ext>
                </a:extLst>
              </a:tr>
              <a:tr h="370840">
                <a:tc>
                  <a:txBody>
                    <a:bodyPr/>
                    <a:lstStyle/>
                    <a:p>
                      <a:endParaRPr lang="en-US" dirty="0" smtClean="0"/>
                    </a:p>
                    <a:p>
                      <a:endParaRPr lang="en-US" dirty="0" smtClean="0"/>
                    </a:p>
                    <a:p>
                      <a:endParaRPr lang="en-US" dirty="0"/>
                    </a:p>
                  </a:txBody>
                  <a:tcPr marL="4763" marR="4763" marT="4763" marB="0"/>
                </a:tc>
                <a:tc>
                  <a:txBody>
                    <a:bodyPr/>
                    <a:lstStyle/>
                    <a:p>
                      <a:pPr marL="285750" indent="-285750" algn="l" defTabSz="914377" rtl="0" eaLnBrk="1" latinLnBrk="0" hangingPunct="1">
                        <a:buFont typeface="Arial" panose="020B0604020202020204" pitchFamily="34" charset="0"/>
                        <a:buChar char="•"/>
                      </a:pPr>
                      <a:endParaRPr lang="en-US" sz="1200" b="0" i="0" kern="1200" dirty="0">
                        <a:solidFill>
                          <a:srgbClr val="444444"/>
                        </a:solidFill>
                        <a:effectLst/>
                        <a:latin typeface="+mn-lt"/>
                        <a:ea typeface="+mn-ea"/>
                        <a:cs typeface="+mn-cs"/>
                      </a:endParaRPr>
                    </a:p>
                  </a:txBody>
                  <a:tcPr/>
                </a:tc>
                <a:extLst>
                  <a:ext uri="{0D108BD9-81ED-4DB2-BD59-A6C34878D82A}">
                    <a16:rowId xmlns:a16="http://schemas.microsoft.com/office/drawing/2014/main" val="2733917078"/>
                  </a:ext>
                </a:extLst>
              </a:tr>
              <a:tr h="370840">
                <a:tc>
                  <a:txBody>
                    <a:bodyPr/>
                    <a:lstStyle/>
                    <a:p>
                      <a:endParaRPr lang="en-US" dirty="0" smtClean="0"/>
                    </a:p>
                    <a:p>
                      <a:endParaRPr lang="en-US" dirty="0" smtClean="0"/>
                    </a:p>
                    <a:p>
                      <a:endParaRPr lang="en-US" dirty="0"/>
                    </a:p>
                  </a:txBody>
                  <a:tcPr marL="4763" marR="4763" marT="4763" marB="0"/>
                </a:tc>
                <a:tc>
                  <a:txBody>
                    <a:bodyPr/>
                    <a:lstStyle/>
                    <a:p>
                      <a:pPr marL="285750" indent="-285750" algn="l" defTabSz="914377" rtl="0" eaLnBrk="1" latinLnBrk="0" hangingPunct="1">
                        <a:buFont typeface="Arial" panose="020B0604020202020204" pitchFamily="34" charset="0"/>
                        <a:buChar char="•"/>
                      </a:pPr>
                      <a:endParaRPr lang="en-US" sz="1200" b="0" i="0" kern="1200" dirty="0">
                        <a:solidFill>
                          <a:srgbClr val="444444"/>
                        </a:solidFill>
                        <a:effectLst/>
                        <a:latin typeface="+mn-lt"/>
                        <a:ea typeface="+mn-ea"/>
                        <a:cs typeface="Calibri" panose="020F0502020204030204" pitchFamily="34" charset="0"/>
                      </a:endParaRPr>
                    </a:p>
                  </a:txBody>
                  <a:tcPr/>
                </a:tc>
                <a:extLst>
                  <a:ext uri="{0D108BD9-81ED-4DB2-BD59-A6C34878D82A}">
                    <a16:rowId xmlns:a16="http://schemas.microsoft.com/office/drawing/2014/main" val="3439832883"/>
                  </a:ext>
                </a:extLst>
              </a:tr>
              <a:tr h="370840">
                <a:tc>
                  <a:txBody>
                    <a:bodyPr/>
                    <a:lstStyle/>
                    <a:p>
                      <a:endParaRPr lang="en-US" dirty="0"/>
                    </a:p>
                    <a:p>
                      <a:endParaRPr lang="en-US" dirty="0"/>
                    </a:p>
                    <a:p>
                      <a:endParaRPr lang="en-US" dirty="0"/>
                    </a:p>
                  </a:txBody>
                  <a:tcPr marL="4763" marR="4763" marT="4763" marB="0"/>
                </a:tc>
                <a:tc>
                  <a:txBody>
                    <a:bodyPr/>
                    <a:lstStyle/>
                    <a:p>
                      <a:pPr marL="285750" indent="-285750" algn="l" defTabSz="914377" rtl="0" eaLnBrk="1" latinLnBrk="0" hangingPunct="1">
                        <a:buFont typeface="Arial" panose="020B0604020202020204" pitchFamily="34" charset="0"/>
                        <a:buChar char="•"/>
                      </a:pPr>
                      <a:endParaRPr lang="en-US" sz="1200" b="0" i="0" kern="1200" dirty="0">
                        <a:solidFill>
                          <a:srgbClr val="444444"/>
                        </a:solidFill>
                        <a:effectLst/>
                        <a:latin typeface="+mn-lt"/>
                        <a:ea typeface="+mn-ea"/>
                        <a:cs typeface="+mn-cs"/>
                      </a:endParaRPr>
                    </a:p>
                  </a:txBody>
                  <a:tcPr/>
                </a:tc>
                <a:extLst>
                  <a:ext uri="{0D108BD9-81ED-4DB2-BD59-A6C34878D82A}">
                    <a16:rowId xmlns:a16="http://schemas.microsoft.com/office/drawing/2014/main" val="1803638491"/>
                  </a:ext>
                </a:extLst>
              </a:tr>
              <a:tr h="370840">
                <a:tc>
                  <a:txBody>
                    <a:bodyPr/>
                    <a:lstStyle/>
                    <a:p>
                      <a:endParaRPr lang="en-US" dirty="0"/>
                    </a:p>
                  </a:txBody>
                  <a:tcPr marL="4763" marR="4763" marT="4763" marB="0"/>
                </a:tc>
                <a:tc>
                  <a:txBody>
                    <a:bodyPr/>
                    <a:lstStyle/>
                    <a:p>
                      <a:pPr marL="0" algn="l" defTabSz="914377" rtl="0" eaLnBrk="1" latinLnBrk="0" hangingPunct="1"/>
                      <a:endParaRPr lang="en-US" sz="1200" b="0" i="0" kern="1200" dirty="0">
                        <a:solidFill>
                          <a:srgbClr val="444444"/>
                        </a:solidFill>
                        <a:effectLst/>
                        <a:latin typeface="+mn-lt"/>
                        <a:ea typeface="+mn-ea"/>
                        <a:cs typeface="+mn-cs"/>
                      </a:endParaRPr>
                    </a:p>
                    <a:p>
                      <a:pPr marL="0" algn="l" defTabSz="914377" rtl="0" eaLnBrk="1" latinLnBrk="0" hangingPunct="1"/>
                      <a:endParaRPr lang="en-US" sz="1200" b="0" i="0" kern="1200" dirty="0">
                        <a:solidFill>
                          <a:srgbClr val="444444"/>
                        </a:solidFill>
                        <a:effectLst/>
                        <a:latin typeface="+mn-lt"/>
                        <a:ea typeface="+mn-ea"/>
                        <a:cs typeface="+mn-cs"/>
                      </a:endParaRPr>
                    </a:p>
                    <a:p>
                      <a:pPr marL="0" algn="l" defTabSz="914377" rtl="0" eaLnBrk="1" latinLnBrk="0" hangingPunct="1"/>
                      <a:endParaRPr lang="en-US" sz="1200" b="0" i="0" kern="1200" dirty="0">
                        <a:solidFill>
                          <a:srgbClr val="444444"/>
                        </a:solidFill>
                        <a:effectLst/>
                        <a:latin typeface="+mn-lt"/>
                        <a:ea typeface="+mn-ea"/>
                        <a:cs typeface="+mn-cs"/>
                      </a:endParaRPr>
                    </a:p>
                    <a:p>
                      <a:pPr marL="0" algn="l" defTabSz="914377" rtl="0" eaLnBrk="1" latinLnBrk="0" hangingPunct="1"/>
                      <a:endParaRPr lang="en-US" sz="1200" b="0" i="0" kern="1200" dirty="0">
                        <a:solidFill>
                          <a:srgbClr val="444444"/>
                        </a:solidFill>
                        <a:effectLst/>
                        <a:latin typeface="+mn-lt"/>
                        <a:ea typeface="+mn-ea"/>
                        <a:cs typeface="+mn-cs"/>
                      </a:endParaRPr>
                    </a:p>
                  </a:txBody>
                  <a:tcPr/>
                </a:tc>
                <a:extLst>
                  <a:ext uri="{0D108BD9-81ED-4DB2-BD59-A6C34878D82A}">
                    <a16:rowId xmlns:a16="http://schemas.microsoft.com/office/drawing/2014/main" val="755454070"/>
                  </a:ext>
                </a:extLst>
              </a:tr>
            </a:tbl>
          </a:graphicData>
        </a:graphic>
      </p:graphicFrame>
    </p:spTree>
    <p:extLst>
      <p:ext uri="{BB962C8B-B14F-4D97-AF65-F5344CB8AC3E}">
        <p14:creationId xmlns:p14="http://schemas.microsoft.com/office/powerpoint/2010/main" val="31464366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7" y="201082"/>
            <a:ext cx="7200900" cy="914400"/>
          </a:xfrm>
        </p:spPr>
        <p:txBody>
          <a:bodyPr>
            <a:noAutofit/>
          </a:bodyPr>
          <a:lstStyle/>
          <a:p>
            <a:r>
              <a:rPr lang="en-US" sz="3200" dirty="0" smtClean="0"/>
              <a:t>Annual Report of the Interagency Council for Ending the Achievement Gap</a:t>
            </a:r>
            <a:endParaRPr lang="en-US" dirty="0"/>
          </a:p>
        </p:txBody>
      </p:sp>
      <p:pic>
        <p:nvPicPr>
          <p:cNvPr id="7" name="Picture 6"/>
          <p:cNvPicPr>
            <a:picLocks noChangeAspect="1"/>
          </p:cNvPicPr>
          <p:nvPr/>
        </p:nvPicPr>
        <p:blipFill>
          <a:blip r:embed="rId3"/>
          <a:stretch>
            <a:fillRect/>
          </a:stretch>
        </p:blipFill>
        <p:spPr>
          <a:xfrm>
            <a:off x="760967" y="1369158"/>
            <a:ext cx="8246849" cy="4860592"/>
          </a:xfrm>
          <a:prstGeom prst="rect">
            <a:avLst/>
          </a:prstGeom>
        </p:spPr>
      </p:pic>
    </p:spTree>
    <p:extLst>
      <p:ext uri="{BB962C8B-B14F-4D97-AF65-F5344CB8AC3E}">
        <p14:creationId xmlns:p14="http://schemas.microsoft.com/office/powerpoint/2010/main" val="935237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7" y="201082"/>
            <a:ext cx="7200900" cy="914400"/>
          </a:xfrm>
        </p:spPr>
        <p:txBody>
          <a:bodyPr>
            <a:noAutofit/>
          </a:bodyPr>
          <a:lstStyle/>
          <a:p>
            <a:r>
              <a:rPr lang="en-US" sz="3200" dirty="0" smtClean="0"/>
              <a:t>Annual Report of the Interagency Council for Ending the Achievement Gap</a:t>
            </a:r>
            <a:endParaRPr lang="en-US" dirty="0"/>
          </a:p>
        </p:txBody>
      </p:sp>
      <p:pic>
        <p:nvPicPr>
          <p:cNvPr id="3" name="Picture 2"/>
          <p:cNvPicPr>
            <a:picLocks noChangeAspect="1"/>
          </p:cNvPicPr>
          <p:nvPr/>
        </p:nvPicPr>
        <p:blipFill>
          <a:blip r:embed="rId3"/>
          <a:stretch>
            <a:fillRect/>
          </a:stretch>
        </p:blipFill>
        <p:spPr>
          <a:xfrm>
            <a:off x="2759328" y="1274350"/>
            <a:ext cx="4114800" cy="5318253"/>
          </a:xfrm>
          <a:prstGeom prst="rect">
            <a:avLst/>
          </a:prstGeom>
        </p:spPr>
      </p:pic>
    </p:spTree>
    <p:extLst>
      <p:ext uri="{BB962C8B-B14F-4D97-AF65-F5344CB8AC3E}">
        <p14:creationId xmlns:p14="http://schemas.microsoft.com/office/powerpoint/2010/main" val="14456211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cap="small" dirty="0"/>
              <a:t>Agencies’ Response to the AGTF </a:t>
            </a:r>
            <a:br>
              <a:rPr lang="en-US" cap="small" dirty="0"/>
            </a:br>
            <a:r>
              <a:rPr lang="en-US" cap="small" dirty="0"/>
              <a:t>Master Plan</a:t>
            </a:r>
          </a:p>
        </p:txBody>
      </p:sp>
      <p:sp>
        <p:nvSpPr>
          <p:cNvPr id="3" name="Text Placeholder 2"/>
          <p:cNvSpPr>
            <a:spLocks noGrp="1"/>
          </p:cNvSpPr>
          <p:nvPr>
            <p:ph type="body" idx="1"/>
          </p:nvPr>
        </p:nvSpPr>
        <p:spPr/>
        <p:txBody>
          <a:bodyPr/>
          <a:lstStyle/>
          <a:p>
            <a:r>
              <a:rPr lang="en-US"/>
              <a:t>Review of Agency Responses</a:t>
            </a:r>
          </a:p>
        </p:txBody>
      </p:sp>
    </p:spTree>
    <p:extLst>
      <p:ext uri="{BB962C8B-B14F-4D97-AF65-F5344CB8AC3E}">
        <p14:creationId xmlns:p14="http://schemas.microsoft.com/office/powerpoint/2010/main" val="37025259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66" y="144309"/>
            <a:ext cx="7981817" cy="1178056"/>
          </a:xfrm>
        </p:spPr>
        <p:txBody>
          <a:bodyPr>
            <a:normAutofit fontScale="90000"/>
          </a:bodyPr>
          <a:lstStyle/>
          <a:p>
            <a:r>
              <a:rPr lang="en-US" sz="2700" b="1" dirty="0"/>
              <a:t>Inside Higher Education</a:t>
            </a:r>
            <a:r>
              <a:rPr lang="en-US" b="1" dirty="0"/>
              <a:t/>
            </a:r>
            <a:br>
              <a:rPr lang="en-US" b="1" dirty="0"/>
            </a:br>
            <a:r>
              <a:rPr lang="en-US" sz="3100" b="1" dirty="0"/>
              <a:t>Leaders that Close the Gap: Administrator Preparation and </a:t>
            </a:r>
            <a:r>
              <a:rPr lang="en-US" sz="3100" b="1" dirty="0" smtClean="0"/>
              <a:t>Development</a:t>
            </a:r>
            <a:br>
              <a:rPr lang="en-US" sz="3100" b="1" dirty="0" smtClean="0"/>
            </a:br>
            <a:r>
              <a:rPr lang="en-US" sz="2000" i="1" dirty="0"/>
              <a:t>Results Statement – All principals and administrative leaders will be </a:t>
            </a:r>
            <a:br>
              <a:rPr lang="en-US" sz="2000" i="1" dirty="0"/>
            </a:br>
            <a:r>
              <a:rPr lang="en-US" sz="2000" i="1" dirty="0"/>
              <a:t>prepared to work in schools with achievement </a:t>
            </a:r>
            <a:r>
              <a:rPr lang="en-US" sz="2000" i="1" dirty="0" smtClean="0"/>
              <a:t>gaps.</a:t>
            </a:r>
            <a:endParaRPr lang="en-US" sz="2000" b="1"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45519438"/>
              </p:ext>
            </p:extLst>
          </p:nvPr>
        </p:nvGraphicFramePr>
        <p:xfrm>
          <a:off x="760966" y="1897406"/>
          <a:ext cx="8215316" cy="3841076"/>
        </p:xfrm>
        <a:graphic>
          <a:graphicData uri="http://schemas.openxmlformats.org/drawingml/2006/table">
            <a:tbl>
              <a:tblPr firstRow="1" bandRow="1">
                <a:tableStyleId>{5C22544A-7EE6-4342-B048-85BDC9FD1C3A}</a:tableStyleId>
              </a:tblPr>
              <a:tblGrid>
                <a:gridCol w="2037343">
                  <a:extLst>
                    <a:ext uri="{9D8B030D-6E8A-4147-A177-3AD203B41FA5}">
                      <a16:colId xmlns:a16="http://schemas.microsoft.com/office/drawing/2014/main" val="1212302468"/>
                    </a:ext>
                  </a:extLst>
                </a:gridCol>
                <a:gridCol w="1262062">
                  <a:extLst>
                    <a:ext uri="{9D8B030D-6E8A-4147-A177-3AD203B41FA5}">
                      <a16:colId xmlns:a16="http://schemas.microsoft.com/office/drawing/2014/main" val="744130775"/>
                    </a:ext>
                  </a:extLst>
                </a:gridCol>
                <a:gridCol w="4915911">
                  <a:extLst>
                    <a:ext uri="{9D8B030D-6E8A-4147-A177-3AD203B41FA5}">
                      <a16:colId xmlns:a16="http://schemas.microsoft.com/office/drawing/2014/main" val="3502870608"/>
                    </a:ext>
                  </a:extLst>
                </a:gridCol>
              </a:tblGrid>
              <a:tr h="600670">
                <a:tc>
                  <a:txBody>
                    <a:bodyPr/>
                    <a:lstStyle/>
                    <a:p>
                      <a:pPr algn="ctr"/>
                      <a:r>
                        <a:rPr lang="en-US" sz="1600" dirty="0"/>
                        <a:t>Policy Recommendation</a:t>
                      </a:r>
                    </a:p>
                  </a:txBody>
                  <a:tcPr/>
                </a:tc>
                <a:tc>
                  <a:txBody>
                    <a:bodyPr/>
                    <a:lstStyle/>
                    <a:p>
                      <a:pPr algn="ctr"/>
                      <a:r>
                        <a:rPr lang="en-US" sz="1600" kern="1200" dirty="0">
                          <a:solidFill>
                            <a:schemeClr val="bg1"/>
                          </a:solidFill>
                          <a:effectLst/>
                          <a:latin typeface="+mn-lt"/>
                          <a:ea typeface="Times New Roman" panose="02020603050405020304" pitchFamily="18" charset="0"/>
                          <a:cs typeface="Times New Roman" panose="02020603050405020304" pitchFamily="18" charset="0"/>
                        </a:rPr>
                        <a:t>Responding</a:t>
                      </a:r>
                      <a:r>
                        <a:rPr lang="en-US" sz="1600" dirty="0"/>
                        <a:t> Agencies</a:t>
                      </a:r>
                    </a:p>
                  </a:txBody>
                  <a:tcPr/>
                </a:tc>
                <a:tc>
                  <a:txBody>
                    <a:bodyPr/>
                    <a:lstStyle/>
                    <a:p>
                      <a:pPr algn="ctr"/>
                      <a:r>
                        <a:rPr lang="en-US" sz="1600" dirty="0"/>
                        <a:t>Notes</a:t>
                      </a:r>
                    </a:p>
                  </a:txBody>
                  <a:tcPr/>
                </a:tc>
                <a:extLst>
                  <a:ext uri="{0D108BD9-81ED-4DB2-BD59-A6C34878D82A}">
                    <a16:rowId xmlns:a16="http://schemas.microsoft.com/office/drawing/2014/main" val="3574189002"/>
                  </a:ext>
                </a:extLst>
              </a:tr>
              <a:tr h="790721">
                <a:tc>
                  <a:txBody>
                    <a:bodyPr/>
                    <a:lstStyle/>
                    <a:p>
                      <a:pPr algn="l" fontAlgn="t"/>
                      <a:r>
                        <a:rPr lang="en-US" sz="1200" b="0" i="0" u="none" strike="noStrike" dirty="0">
                          <a:solidFill>
                            <a:srgbClr val="444444"/>
                          </a:solidFill>
                          <a:effectLst/>
                          <a:latin typeface="+mn-lt"/>
                        </a:rPr>
                        <a:t>Response to</a:t>
                      </a:r>
                      <a:r>
                        <a:rPr lang="en-US" sz="1200" b="0" i="0" u="none" strike="noStrike" baseline="0" dirty="0">
                          <a:solidFill>
                            <a:srgbClr val="444444"/>
                          </a:solidFill>
                          <a:effectLst/>
                          <a:latin typeface="+mn-lt"/>
                        </a:rPr>
                        <a:t> Overall Results Statement</a:t>
                      </a:r>
                      <a:endParaRPr lang="en-US" sz="1200" b="0" i="0" u="none" strike="noStrike" dirty="0">
                        <a:solidFill>
                          <a:srgbClr val="444444"/>
                        </a:solidFill>
                        <a:effectLst/>
                        <a:latin typeface="+mn-lt"/>
                      </a:endParaRPr>
                    </a:p>
                  </a:txBody>
                  <a:tcPr marL="7620" marR="7620" marT="7620" marB="0"/>
                </a:tc>
                <a:tc>
                  <a:txBody>
                    <a:bodyPr/>
                    <a:lstStyle/>
                    <a:p>
                      <a:pPr algn="ctr" fontAlgn="t"/>
                      <a:r>
                        <a:rPr lang="en-US" sz="1200" b="0" i="0" u="none" strike="noStrike" dirty="0">
                          <a:solidFill>
                            <a:srgbClr val="444444"/>
                          </a:solidFill>
                          <a:effectLst/>
                          <a:latin typeface="+mn-lt"/>
                        </a:rPr>
                        <a:t>CSCU</a:t>
                      </a:r>
                    </a:p>
                  </a:txBody>
                  <a:tcPr marL="7620" marR="7620" marT="7620" marB="0"/>
                </a:tc>
                <a:tc>
                  <a:txBody>
                    <a:bodyPr/>
                    <a:lstStyle/>
                    <a:p>
                      <a:pPr marL="3429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b="0" i="0" u="none" strike="noStrike" kern="1200" dirty="0">
                          <a:solidFill>
                            <a:srgbClr val="444444"/>
                          </a:solidFill>
                          <a:effectLst/>
                          <a:latin typeface="+mn-lt"/>
                          <a:ea typeface="+mn-ea"/>
                          <a:cs typeface="+mn-cs"/>
                        </a:rPr>
                        <a:t>CSCU - Concern </a:t>
                      </a:r>
                      <a:r>
                        <a:rPr lang="en-US" sz="1200" b="0" i="0" u="none" strike="noStrike" kern="1200" dirty="0" smtClean="0">
                          <a:solidFill>
                            <a:srgbClr val="444444"/>
                          </a:solidFill>
                          <a:effectLst/>
                          <a:latin typeface="+mn-lt"/>
                          <a:ea typeface="+mn-ea"/>
                          <a:cs typeface="+mn-cs"/>
                        </a:rPr>
                        <a:t>- We </a:t>
                      </a:r>
                      <a:r>
                        <a:rPr lang="en-US" sz="1200" b="0" i="0" u="none" strike="noStrike" kern="1200" dirty="0">
                          <a:solidFill>
                            <a:srgbClr val="444444"/>
                          </a:solidFill>
                          <a:effectLst/>
                          <a:latin typeface="+mn-lt"/>
                          <a:ea typeface="+mn-ea"/>
                          <a:cs typeface="+mn-cs"/>
                        </a:rPr>
                        <a:t>need more support for our graduate students studying to be Principals or Intermediate administrators (i.e. the 092 certification) so they can obtain more opportunities in diverse settings vs their own school (e.g. sabbatical leave or support for the school</a:t>
                      </a:r>
                      <a:r>
                        <a:rPr lang="en-US" sz="1200" b="0" i="0" u="none" strike="noStrike" kern="1200" dirty="0" smtClean="0">
                          <a:solidFill>
                            <a:srgbClr val="444444"/>
                          </a:solidFill>
                          <a:effectLst/>
                          <a:latin typeface="+mn-lt"/>
                          <a:ea typeface="+mn-ea"/>
                          <a:cs typeface="+mn-cs"/>
                        </a:rPr>
                        <a:t>).</a:t>
                      </a:r>
                      <a:endParaRPr lang="en-US" sz="1200" b="0" i="0" u="none" strike="noStrike" kern="1200" dirty="0">
                        <a:solidFill>
                          <a:srgbClr val="444444"/>
                        </a:solidFill>
                        <a:effectLst/>
                        <a:latin typeface="+mn-lt"/>
                        <a:ea typeface="+mn-ea"/>
                        <a:cs typeface="+mn-cs"/>
                      </a:endParaRPr>
                    </a:p>
                    <a:p>
                      <a:pPr marL="3429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b="0" i="0" u="none" strike="noStrike" kern="1200" dirty="0">
                          <a:solidFill>
                            <a:srgbClr val="444444"/>
                          </a:solidFill>
                          <a:effectLst/>
                          <a:latin typeface="+mn-lt"/>
                          <a:ea typeface="+mn-ea"/>
                          <a:cs typeface="+mn-cs"/>
                        </a:rPr>
                        <a:t>All Principals and administrative leaders will be prepared to work in schools with achievement gaps-Concern. This statement is not aligned with the CAEP Standards by which CSCU EPPs are held accountable in Connecticut (CT) for accreditation of </a:t>
                      </a:r>
                      <a:r>
                        <a:rPr lang="en-US" sz="1200" b="0" i="0" u="none" strike="noStrike" kern="1200" dirty="0" smtClean="0">
                          <a:solidFill>
                            <a:srgbClr val="444444"/>
                          </a:solidFill>
                          <a:effectLst/>
                          <a:latin typeface="+mn-lt"/>
                          <a:ea typeface="+mn-ea"/>
                          <a:cs typeface="+mn-cs"/>
                        </a:rPr>
                        <a:t>certification. </a:t>
                      </a:r>
                      <a:endParaRPr lang="en-US" sz="1200" b="0" i="0" u="none" strike="noStrike" kern="1200" dirty="0">
                        <a:solidFill>
                          <a:srgbClr val="444444"/>
                        </a:solidFill>
                        <a:effectLst/>
                        <a:latin typeface="+mn-lt"/>
                        <a:ea typeface="+mn-ea"/>
                        <a:cs typeface="+mn-cs"/>
                      </a:endParaRPr>
                    </a:p>
                    <a:p>
                      <a:pPr marL="3429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endParaRPr lang="en-US" sz="1200" b="0" i="0" u="none" strike="noStrike" kern="1200" dirty="0">
                        <a:solidFill>
                          <a:srgbClr val="444444"/>
                        </a:solidFill>
                        <a:effectLst/>
                        <a:latin typeface="+mn-lt"/>
                        <a:ea typeface="+mn-ea"/>
                        <a:cs typeface="+mn-cs"/>
                      </a:endParaRPr>
                    </a:p>
                  </a:txBody>
                  <a:tcPr marL="4763" marR="4763" marT="4763" marB="0"/>
                </a:tc>
                <a:extLst>
                  <a:ext uri="{0D108BD9-81ED-4DB2-BD59-A6C34878D82A}">
                    <a16:rowId xmlns:a16="http://schemas.microsoft.com/office/drawing/2014/main" val="2733917078"/>
                  </a:ext>
                </a:extLst>
              </a:tr>
              <a:tr h="1175657">
                <a:tc>
                  <a:txBody>
                    <a:bodyPr/>
                    <a:lstStyle/>
                    <a:p>
                      <a:pPr algn="l" fontAlgn="b"/>
                      <a:r>
                        <a:rPr lang="en-US" sz="1200" b="0" i="0" u="none" strike="noStrike">
                          <a:solidFill>
                            <a:srgbClr val="444444"/>
                          </a:solidFill>
                          <a:effectLst/>
                          <a:latin typeface="+mn-lt"/>
                        </a:rPr>
                        <a:t>Response to Overall Result Statement:</a:t>
                      </a:r>
                    </a:p>
                  </a:txBody>
                  <a:tcPr marL="4763" marR="4763" marT="4763" marB="0"/>
                </a:tc>
                <a:tc>
                  <a:txBody>
                    <a:bodyPr/>
                    <a:lstStyle/>
                    <a:p>
                      <a:pPr algn="ctr" fontAlgn="b"/>
                      <a:r>
                        <a:rPr lang="en-US" sz="1200" b="0" i="0" u="none" strike="noStrike" dirty="0">
                          <a:solidFill>
                            <a:srgbClr val="444444"/>
                          </a:solidFill>
                          <a:effectLst/>
                          <a:latin typeface="+mn-lt"/>
                        </a:rPr>
                        <a:t>DAS - CTEDTECH Initiative: Technology Standards for Students, Teachers, and Leaders</a:t>
                      </a:r>
                    </a:p>
                  </a:txBody>
                  <a:tcPr marL="4763" marR="4763" marT="4763" marB="0"/>
                </a:tc>
                <a:tc>
                  <a:txBody>
                    <a:bodyPr/>
                    <a:lstStyle/>
                    <a:p>
                      <a:pPr marL="342900" marR="0" lvl="0" indent="-228600" algn="l" defTabSz="914377" rtl="0" eaLnBrk="1" fontAlgn="t" latinLnBrk="0" hangingPunct="1">
                        <a:lnSpc>
                          <a:spcPct val="100000"/>
                        </a:lnSpc>
                        <a:spcBef>
                          <a:spcPts val="0"/>
                        </a:spcBef>
                        <a:spcAft>
                          <a:spcPts val="1200"/>
                        </a:spcAft>
                        <a:buClrTx/>
                        <a:buSzTx/>
                        <a:buFont typeface="Symbol" pitchFamily="2" charset="2"/>
                        <a:buChar char=""/>
                        <a:tabLst/>
                        <a:defRPr/>
                      </a:pPr>
                      <a:r>
                        <a:rPr lang="en-US" sz="1200" b="0" i="0" u="none" strike="noStrike" kern="1200" dirty="0">
                          <a:solidFill>
                            <a:srgbClr val="444444"/>
                          </a:solidFill>
                          <a:effectLst/>
                          <a:latin typeface="+mn-lt"/>
                          <a:ea typeface="+mn-ea"/>
                          <a:cs typeface="+mn-cs"/>
                        </a:rPr>
                        <a:t>DAS - Resources developed and curated provide guidance to leaders on how to address the learning needs of all students.</a:t>
                      </a:r>
                    </a:p>
                  </a:txBody>
                  <a:tcPr marL="4763" marR="4763" marT="4763" marB="0"/>
                </a:tc>
                <a:extLst>
                  <a:ext uri="{0D108BD9-81ED-4DB2-BD59-A6C34878D82A}">
                    <a16:rowId xmlns:a16="http://schemas.microsoft.com/office/drawing/2014/main" val="1010285342"/>
                  </a:ext>
                </a:extLst>
              </a:tr>
            </a:tbl>
          </a:graphicData>
        </a:graphic>
      </p:graphicFrame>
    </p:spTree>
    <p:extLst>
      <p:ext uri="{BB962C8B-B14F-4D97-AF65-F5344CB8AC3E}">
        <p14:creationId xmlns:p14="http://schemas.microsoft.com/office/powerpoint/2010/main" val="3352222327"/>
      </p:ext>
    </p:extLst>
  </p:cSld>
  <p:clrMapOvr>
    <a:masterClrMapping/>
  </p:clrMapOvr>
</p:sld>
</file>

<file path=ppt/theme/theme1.xml><?xml version="1.0" encoding="utf-8"?>
<a:theme xmlns:a="http://schemas.openxmlformats.org/drawingml/2006/main" name="Crop">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1862A7241CD5C4BB9A49AEC91EB145E" ma:contentTypeVersion="13" ma:contentTypeDescription="Create a new document." ma:contentTypeScope="" ma:versionID="9ea8ead7bf92dfb59a7b7d8c65e7aa2d">
  <xsd:schema xmlns:xsd="http://www.w3.org/2001/XMLSchema" xmlns:xs="http://www.w3.org/2001/XMLSchema" xmlns:p="http://schemas.microsoft.com/office/2006/metadata/properties" xmlns:ns1="http://schemas.microsoft.com/sharepoint/v3" xmlns:ns3="26e7f4b6-3714-4cf5-b0ae-a47b16f23eba" xmlns:ns4="c867d1a5-5827-4927-b797-91c0fe867b8f" targetNamespace="http://schemas.microsoft.com/office/2006/metadata/properties" ma:root="true" ma:fieldsID="4f2c5c2bfa184c562ec8ba47deb9c1e4" ns1:_="" ns3:_="" ns4:_="">
    <xsd:import namespace="http://schemas.microsoft.com/sharepoint/v3"/>
    <xsd:import namespace="26e7f4b6-3714-4cf5-b0ae-a47b16f23eba"/>
    <xsd:import namespace="c867d1a5-5827-4927-b797-91c0fe867b8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OCR" minOccurs="0"/>
                <xsd:element ref="ns1:_ip_UnifiedCompliancePolicyProperties" minOccurs="0"/>
                <xsd:element ref="ns1:_ip_UnifiedCompliancePolicyUIAction"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e7f4b6-3714-4cf5-b0ae-a47b16f23eb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67d1a5-5827-4927-b797-91c0fe867b8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F162417-0939-4CE5-A40A-8C56F9957209}">
  <ds:schemaRefs>
    <ds:schemaRef ds:uri="http://purl.org/dc/elements/1.1/"/>
    <ds:schemaRef ds:uri="http://schemas.microsoft.com/office/infopath/2007/PartnerControls"/>
    <ds:schemaRef ds:uri="http://purl.org/dc/terms/"/>
    <ds:schemaRef ds:uri="c867d1a5-5827-4927-b797-91c0fe867b8f"/>
    <ds:schemaRef ds:uri="http://schemas.microsoft.com/office/2006/documentManagement/types"/>
    <ds:schemaRef ds:uri="http://www.w3.org/XML/1998/namespace"/>
    <ds:schemaRef ds:uri="http://schemas.openxmlformats.org/package/2006/metadata/core-properties"/>
    <ds:schemaRef ds:uri="26e7f4b6-3714-4cf5-b0ae-a47b16f23eba"/>
    <ds:schemaRef ds:uri="http://schemas.microsoft.com/sharepoint/v3"/>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504CEF8F-57DE-44E2-8245-200FD556225A}">
  <ds:schemaRefs>
    <ds:schemaRef ds:uri="26e7f4b6-3714-4cf5-b0ae-a47b16f23eba"/>
    <ds:schemaRef ds:uri="c867d1a5-5827-4927-b797-91c0fe867b8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2F11356-1926-4532-AD21-0C23B756BE0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TM10001105[[fn=Crop]]</Template>
  <TotalTime>944</TotalTime>
  <Words>5835</Words>
  <Application>Microsoft Office PowerPoint</Application>
  <PresentationFormat>On-screen Show (4:3)</PresentationFormat>
  <Paragraphs>409</Paragraphs>
  <Slides>37</Slides>
  <Notes>37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37</vt:i4>
      </vt:variant>
    </vt:vector>
  </HeadingPairs>
  <TitlesOfParts>
    <vt:vector size="45" baseType="lpstr">
      <vt:lpstr>Arial</vt:lpstr>
      <vt:lpstr>Calibri</vt:lpstr>
      <vt:lpstr>Franklin Gothic Book</vt:lpstr>
      <vt:lpstr>Symbol</vt:lpstr>
      <vt:lpstr>Times New Roman</vt:lpstr>
      <vt:lpstr>Crop</vt:lpstr>
      <vt:lpstr>Custom Design</vt:lpstr>
      <vt:lpstr>1_Custom Design</vt:lpstr>
      <vt:lpstr>Interagency Council for Ending the Achievement Gap</vt:lpstr>
      <vt:lpstr>Opening Remarks &amp; Roll Call</vt:lpstr>
      <vt:lpstr>Member Agencies</vt:lpstr>
      <vt:lpstr>Agenda</vt:lpstr>
      <vt:lpstr>Acceptance of Minutes and Follow Up from Last Meeting</vt:lpstr>
      <vt:lpstr>Annual Report of the Interagency Council for Ending the Achievement Gap</vt:lpstr>
      <vt:lpstr>Annual Report of the Interagency Council for Ending the Achievement Gap</vt:lpstr>
      <vt:lpstr>Agencies’ Response to the AGTF  Master Plan</vt:lpstr>
      <vt:lpstr>Inside Higher Education Leaders that Close the Gap: Administrator Preparation and Development Results Statement – All principals and administrative leaders will be  prepared to work in schools with achievement gaps.</vt:lpstr>
      <vt:lpstr>Inside Higher Education Leaders that Close the Gap: Administrator Preparation and Development</vt:lpstr>
      <vt:lpstr>Inside Higher Education Leaders that Close the Gap: Administrator Preparation and Development</vt:lpstr>
      <vt:lpstr>Inside Higher Education Leaders that Close the Gap: Administrator Preparation and Development</vt:lpstr>
      <vt:lpstr>Inside Higher Education Leaders that Close the Gap: Administrator Preparation and Development</vt:lpstr>
      <vt:lpstr>Inside Higher Education Leaders that Close the Gap: Administrator Preparation and Development</vt:lpstr>
      <vt:lpstr>Inside Higher Education Leaders that Close the Gap: Administrator Preparation and Development</vt:lpstr>
      <vt:lpstr>Inside Higher Education Leaders that Close the Gap: Administrator Preparation and Development</vt:lpstr>
      <vt:lpstr>Inside Higher Education Leaders that Close the Gap: Administrator Preparation and Development</vt:lpstr>
      <vt:lpstr>Inside Higher Education Leaders that Close the Gap: Administrator Preparation and Development</vt:lpstr>
      <vt:lpstr>Inside Higher Education Highly Effective Teacher Preparation Program Results Statement – All pre-service teachers accepted to teach in CT  schools will be trained in closing persistent gaps in academic achievement</vt:lpstr>
      <vt:lpstr>Inside Higher Education Highly Effective Teacher Preparation Program</vt:lpstr>
      <vt:lpstr>Inside Higher Education Highly Effective Teacher Preparation Program</vt:lpstr>
      <vt:lpstr>Inside Higher Education Highly Effective Teacher Preparation Program</vt:lpstr>
      <vt:lpstr>Inside Higher Education Highly Effective Teacher Preparation Program</vt:lpstr>
      <vt:lpstr>Inside Higher Education Highly Effective Teacher Preparation Program</vt:lpstr>
      <vt:lpstr>Inside Higher Education Highly Effective Teacher Preparation Program</vt:lpstr>
      <vt:lpstr>Inside Higher Education Highly Effective Teacher Preparation Program</vt:lpstr>
      <vt:lpstr>Inside Higher Education Highly Effective Teacher Preparation Program</vt:lpstr>
      <vt:lpstr>Inside Higher Education Highly Effective Teacher Preparation Program</vt:lpstr>
      <vt:lpstr>Inside Higher Education Highly Effective Teacher Preparation Program</vt:lpstr>
      <vt:lpstr>Inside Higher Education Highly Effective Teacher Preparation Program</vt:lpstr>
      <vt:lpstr>Inside Higher Education Highly Effective Teacher Preparation Program</vt:lpstr>
      <vt:lpstr>Inside Higher Education Highly Effective Teacher Preparation Program</vt:lpstr>
      <vt:lpstr>Inside the Schoolhouse Principal and Teacher Hiring and Retention for Schools that Demonstrate Persistent Gaps Results Statement – School districts with persistent gaps will be able to grow and retain the effective leaders and teachers they need.</vt:lpstr>
      <vt:lpstr>Inside the Schoolhouse Principal and Teacher Hiring and Retention </vt:lpstr>
      <vt:lpstr>Inside the Schoolhouse Principal and Teacher Hiring and Retention </vt:lpstr>
      <vt:lpstr> Next Steps</vt:lpstr>
      <vt:lpstr> Closure/Meeting Adjourned</vt:lpstr>
    </vt:vector>
  </TitlesOfParts>
  <Company>CT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Sullivan, Kari</dc:creator>
  <cp:lastModifiedBy>Kari Sullivan</cp:lastModifiedBy>
  <cp:revision>94</cp:revision>
  <cp:lastPrinted>2020-02-19T18:59:20Z</cp:lastPrinted>
  <dcterms:created xsi:type="dcterms:W3CDTF">2020-02-18T14:48:47Z</dcterms:created>
  <dcterms:modified xsi:type="dcterms:W3CDTF">2021-07-19T17:13:59Z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0x010100E1862A7241CD5C4BB9A49AEC91EB145E</vt:lpwstr>
  </property>
</Properties>
</file>