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6" r:id="rId4"/>
    <p:sldId id="263" r:id="rId5"/>
    <p:sldId id="261" r:id="rId6"/>
    <p:sldId id="260" r:id="rId7"/>
    <p:sldId id="258" r:id="rId8"/>
    <p:sldId id="25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97CD"/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BCB5C1-836C-45F0-B85C-B032DEEF8221}" v="6" dt="2024-10-16T14:34:54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4660"/>
  </p:normalViewPr>
  <p:slideViewPr>
    <p:cSldViewPr snapToGrid="0">
      <p:cViewPr varScale="1">
        <p:scale>
          <a:sx n="77" d="100"/>
          <a:sy n="77" d="100"/>
        </p:scale>
        <p:origin x="5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lconer, Matthew" userId="09cd3e06-133d-48db-b5c7-1ffab9c7b6b9" providerId="ADAL" clId="{06BCB5C1-836C-45F0-B85C-B032DEEF8221}"/>
    <pc:docChg chg="modSld">
      <pc:chgData name="Falconer, Matthew" userId="09cd3e06-133d-48db-b5c7-1ffab9c7b6b9" providerId="ADAL" clId="{06BCB5C1-836C-45F0-B85C-B032DEEF8221}" dt="2024-10-16T14:10:53.840" v="228" actId="962"/>
      <pc:docMkLst>
        <pc:docMk/>
      </pc:docMkLst>
      <pc:sldChg chg="modSp">
        <pc:chgData name="Falconer, Matthew" userId="09cd3e06-133d-48db-b5c7-1ffab9c7b6b9" providerId="ADAL" clId="{06BCB5C1-836C-45F0-B85C-B032DEEF8221}" dt="2024-10-16T14:07:49.310" v="23" actId="962"/>
        <pc:sldMkLst>
          <pc:docMk/>
          <pc:sldMk cId="3711476292" sldId="257"/>
        </pc:sldMkLst>
        <pc:picChg chg="mod">
          <ac:chgData name="Falconer, Matthew" userId="09cd3e06-133d-48db-b5c7-1ffab9c7b6b9" providerId="ADAL" clId="{06BCB5C1-836C-45F0-B85C-B032DEEF8221}" dt="2024-10-16T14:07:41.268" v="20" actId="962"/>
          <ac:picMkLst>
            <pc:docMk/>
            <pc:sldMk cId="3711476292" sldId="257"/>
            <ac:picMk id="1026" creationId="{2917FA80-4A38-6CB7-BD43-E9F0E178518B}"/>
          </ac:picMkLst>
        </pc:picChg>
        <pc:picChg chg="mod">
          <ac:chgData name="Falconer, Matthew" userId="09cd3e06-133d-48db-b5c7-1ffab9c7b6b9" providerId="ADAL" clId="{06BCB5C1-836C-45F0-B85C-B032DEEF8221}" dt="2024-10-16T14:07:44.621" v="21" actId="962"/>
          <ac:picMkLst>
            <pc:docMk/>
            <pc:sldMk cId="3711476292" sldId="257"/>
            <ac:picMk id="1028" creationId="{E3EF171D-EFFC-92FF-9B6F-C146D470BB2E}"/>
          </ac:picMkLst>
        </pc:picChg>
        <pc:picChg chg="mod">
          <ac:chgData name="Falconer, Matthew" userId="09cd3e06-133d-48db-b5c7-1ffab9c7b6b9" providerId="ADAL" clId="{06BCB5C1-836C-45F0-B85C-B032DEEF8221}" dt="2024-10-16T14:07:46.843" v="22" actId="962"/>
          <ac:picMkLst>
            <pc:docMk/>
            <pc:sldMk cId="3711476292" sldId="257"/>
            <ac:picMk id="1030" creationId="{F9381177-06C0-86CE-0986-666B97E5B45E}"/>
          </ac:picMkLst>
        </pc:picChg>
        <pc:picChg chg="mod">
          <ac:chgData name="Falconer, Matthew" userId="09cd3e06-133d-48db-b5c7-1ffab9c7b6b9" providerId="ADAL" clId="{06BCB5C1-836C-45F0-B85C-B032DEEF8221}" dt="2024-10-16T14:07:49.310" v="23" actId="962"/>
          <ac:picMkLst>
            <pc:docMk/>
            <pc:sldMk cId="3711476292" sldId="257"/>
            <ac:picMk id="1032" creationId="{709E9583-60D8-EC75-A07D-3748D4F8658F}"/>
          </ac:picMkLst>
        </pc:picChg>
      </pc:sldChg>
      <pc:sldChg chg="modSp mod">
        <pc:chgData name="Falconer, Matthew" userId="09cd3e06-133d-48db-b5c7-1ffab9c7b6b9" providerId="ADAL" clId="{06BCB5C1-836C-45F0-B85C-B032DEEF8221}" dt="2024-10-16T14:09:49.460" v="184" actId="962"/>
        <pc:sldMkLst>
          <pc:docMk/>
          <pc:sldMk cId="1102274810" sldId="262"/>
        </pc:sldMkLst>
        <pc:spChg chg="mod">
          <ac:chgData name="Falconer, Matthew" userId="09cd3e06-133d-48db-b5c7-1ffab9c7b6b9" providerId="ADAL" clId="{06BCB5C1-836C-45F0-B85C-B032DEEF8221}" dt="2024-10-16T14:08:04.229" v="24" actId="962"/>
          <ac:spMkLst>
            <pc:docMk/>
            <pc:sldMk cId="1102274810" sldId="262"/>
            <ac:spMk id="4" creationId="{A82B373F-D4B6-0D5C-D92E-D991D40E99C2}"/>
          </ac:spMkLst>
        </pc:spChg>
        <pc:picChg chg="mod ord">
          <ac:chgData name="Falconer, Matthew" userId="09cd3e06-133d-48db-b5c7-1ffab9c7b6b9" providerId="ADAL" clId="{06BCB5C1-836C-45F0-B85C-B032DEEF8221}" dt="2024-10-16T14:09:49.460" v="184" actId="962"/>
          <ac:picMkLst>
            <pc:docMk/>
            <pc:sldMk cId="1102274810" sldId="262"/>
            <ac:picMk id="5" creationId="{798DD28E-ABF1-67B5-E944-673AB1181B75}"/>
          </ac:picMkLst>
        </pc:picChg>
        <pc:picChg chg="mod">
          <ac:chgData name="Falconer, Matthew" userId="09cd3e06-133d-48db-b5c7-1ffab9c7b6b9" providerId="ADAL" clId="{06BCB5C1-836C-45F0-B85C-B032DEEF8221}" dt="2024-10-16T14:07:25.579" v="19" actId="962"/>
          <ac:picMkLst>
            <pc:docMk/>
            <pc:sldMk cId="1102274810" sldId="262"/>
            <ac:picMk id="8" creationId="{29EA7186-D301-C832-33DD-2CA84B75CD52}"/>
          </ac:picMkLst>
        </pc:picChg>
      </pc:sldChg>
      <pc:sldChg chg="modSp mod">
        <pc:chgData name="Falconer, Matthew" userId="09cd3e06-133d-48db-b5c7-1ffab9c7b6b9" providerId="ADAL" clId="{06BCB5C1-836C-45F0-B85C-B032DEEF8221}" dt="2024-10-16T14:10:53.840" v="228" actId="962"/>
        <pc:sldMkLst>
          <pc:docMk/>
          <pc:sldMk cId="488005054" sldId="266"/>
        </pc:sldMkLst>
        <pc:spChg chg="ord">
          <ac:chgData name="Falconer, Matthew" userId="09cd3e06-133d-48db-b5c7-1ffab9c7b6b9" providerId="ADAL" clId="{06BCB5C1-836C-45F0-B85C-B032DEEF8221}" dt="2024-10-16T14:09:08.589" v="30"/>
          <ac:spMkLst>
            <pc:docMk/>
            <pc:sldMk cId="488005054" sldId="266"/>
            <ac:spMk id="4" creationId="{9A1F39D9-ACA4-CE63-0D7B-A9042CBD4D40}"/>
          </ac:spMkLst>
        </pc:spChg>
        <pc:picChg chg="mod">
          <ac:chgData name="Falconer, Matthew" userId="09cd3e06-133d-48db-b5c7-1ffab9c7b6b9" providerId="ADAL" clId="{06BCB5C1-836C-45F0-B85C-B032DEEF8221}" dt="2024-10-16T14:10:11.953" v="220" actId="962"/>
          <ac:picMkLst>
            <pc:docMk/>
            <pc:sldMk cId="488005054" sldId="266"/>
            <ac:picMk id="5" creationId="{169F83D1-7DCC-53AF-9AC8-6263F2B38E47}"/>
          </ac:picMkLst>
        </pc:picChg>
        <pc:picChg chg="mod">
          <ac:chgData name="Falconer, Matthew" userId="09cd3e06-133d-48db-b5c7-1ffab9c7b6b9" providerId="ADAL" clId="{06BCB5C1-836C-45F0-B85C-B032DEEF8221}" dt="2024-10-16T14:10:28.102" v="222" actId="962"/>
          <ac:picMkLst>
            <pc:docMk/>
            <pc:sldMk cId="488005054" sldId="266"/>
            <ac:picMk id="6" creationId="{AF75850C-17B1-4D57-7BA3-661A79DFFE5D}"/>
          </ac:picMkLst>
        </pc:picChg>
        <pc:picChg chg="mod">
          <ac:chgData name="Falconer, Matthew" userId="09cd3e06-133d-48db-b5c7-1ffab9c7b6b9" providerId="ADAL" clId="{06BCB5C1-836C-45F0-B85C-B032DEEF8221}" dt="2024-10-16T14:10:37.652" v="224" actId="962"/>
          <ac:picMkLst>
            <pc:docMk/>
            <pc:sldMk cId="488005054" sldId="266"/>
            <ac:picMk id="7" creationId="{9D816EA0-FAB2-5B59-1310-5B9E925A394A}"/>
          </ac:picMkLst>
        </pc:picChg>
        <pc:picChg chg="mod">
          <ac:chgData name="Falconer, Matthew" userId="09cd3e06-133d-48db-b5c7-1ffab9c7b6b9" providerId="ADAL" clId="{06BCB5C1-836C-45F0-B85C-B032DEEF8221}" dt="2024-10-16T14:10:46.290" v="226" actId="962"/>
          <ac:picMkLst>
            <pc:docMk/>
            <pc:sldMk cId="488005054" sldId="266"/>
            <ac:picMk id="8" creationId="{9BC4B182-34D9-3FC5-D0C8-62BE70CAFA45}"/>
          </ac:picMkLst>
        </pc:picChg>
        <pc:picChg chg="mod">
          <ac:chgData name="Falconer, Matthew" userId="09cd3e06-133d-48db-b5c7-1ffab9c7b6b9" providerId="ADAL" clId="{06BCB5C1-836C-45F0-B85C-B032DEEF8221}" dt="2024-10-16T14:10:53.840" v="228" actId="962"/>
          <ac:picMkLst>
            <pc:docMk/>
            <pc:sldMk cId="488005054" sldId="266"/>
            <ac:picMk id="9" creationId="{73EAF7FC-6BC5-4D7C-8DCB-BA275E64C78A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63529-B3E2-4A1B-BC3A-5A421A944C1E}" type="datetimeFigureOut">
              <a:rPr lang="en-US" smtClean="0"/>
              <a:t>10/16/2024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A5E30-BEC5-4ADD-805D-B470BD9E9C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32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ack background with yellow text and stars&#10;&#10;Description automatically generated">
            <a:extLst>
              <a:ext uri="{FF2B5EF4-FFF2-40B4-BE49-F238E27FC236}">
                <a16:creationId xmlns:a16="http://schemas.microsoft.com/office/drawing/2014/main" id="{2B394924-50F2-2753-E389-FC1CEF479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BA90DEF-B0AE-011D-8A3D-2F853DD1029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84381" y="4972719"/>
            <a:ext cx="3356149" cy="58904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800" b="1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14DEC5-F3B2-36BB-660C-D025405AD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76344" y="1644595"/>
            <a:ext cx="2972223" cy="840001"/>
          </a:xfrm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chemeClr val="bg1"/>
                </a:solidFill>
                <a:latin typeface="Aptos ExtraBold" panose="020B00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6C1DF54-CB91-434A-EDF4-36B526C41470}"/>
              </a:ext>
            </a:extLst>
          </p:cNvPr>
          <p:cNvCxnSpPr>
            <a:cxnSpLocks/>
          </p:cNvCxnSpPr>
          <p:nvPr userDrawn="1"/>
        </p:nvCxnSpPr>
        <p:spPr>
          <a:xfrm>
            <a:off x="7190512" y="554182"/>
            <a:ext cx="0" cy="5818909"/>
          </a:xfrm>
          <a:prstGeom prst="line">
            <a:avLst/>
          </a:prstGeom>
          <a:ln>
            <a:solidFill>
              <a:srgbClr val="1A97C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7C9455F-ABC5-31C8-54DC-CC3029C59D51}"/>
              </a:ext>
            </a:extLst>
          </p:cNvPr>
          <p:cNvSpPr txBox="1"/>
          <p:nvPr userDrawn="1"/>
        </p:nvSpPr>
        <p:spPr>
          <a:xfrm>
            <a:off x="8184381" y="5617924"/>
            <a:ext cx="33561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Connecticut State </a:t>
            </a:r>
            <a:b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</a:br>
            <a:r>
              <a:rPr lang="en-US" sz="1800" dirty="0">
                <a:solidFill>
                  <a:schemeClr val="bg1"/>
                </a:solidFill>
                <a:latin typeface="Aptos" panose="020B0004020202020204" pitchFamily="34" charset="0"/>
                <a:cs typeface="Arial" panose="020B0604020202020204" pitchFamily="34" charset="0"/>
              </a:rPr>
              <a:t>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3489049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FF362581-F535-FF96-C04C-F880308B0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72F37A-2923-AF66-A4C7-58303D45D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7097" y="365125"/>
            <a:ext cx="7505215" cy="82309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FFC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115DC6-4D55-C872-3759-4264BA852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76258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2984E5B-B01D-DAE4-4C4C-646679F763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620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8F6FF-F20F-E3D2-2F7A-05DB5539FF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6770" y="3158199"/>
            <a:ext cx="9498459" cy="287793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477320C-903D-5228-6C16-DDD6180F22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 descr="A yellow text on a black background&#10;&#10;Description automatically generated">
            <a:extLst>
              <a:ext uri="{FF2B5EF4-FFF2-40B4-BE49-F238E27FC236}">
                <a16:creationId xmlns:a16="http://schemas.microsoft.com/office/drawing/2014/main" id="{8D4F414E-CFEA-227F-16C4-0D7BC5CB22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32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96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DC552C-E849-F6EE-6A9A-79A52D6EE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876257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1099EC-018B-4156-ABA4-F738D49CBC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876257"/>
          </a:xfrm>
        </p:spPr>
        <p:txBody>
          <a:bodyPr/>
          <a:lstStyle>
            <a:lvl1pPr>
              <a:defRPr>
                <a:latin typeface="Aptos" panose="020B0004020202020204" pitchFamily="34" charset="0"/>
              </a:defRPr>
            </a:lvl1pPr>
            <a:lvl2pPr>
              <a:defRPr>
                <a:latin typeface="Aptos" panose="020B0004020202020204" pitchFamily="34" charset="0"/>
              </a:defRPr>
            </a:lvl2pPr>
            <a:lvl3pPr>
              <a:defRPr>
                <a:latin typeface="Aptos" panose="020B0004020202020204" pitchFamily="34" charset="0"/>
              </a:defRPr>
            </a:lvl3pPr>
            <a:lvl4pPr>
              <a:defRPr>
                <a:latin typeface="Aptos" panose="020B0004020202020204" pitchFamily="34" charset="0"/>
              </a:defRPr>
            </a:lvl4pPr>
            <a:lvl5pPr>
              <a:defRPr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Content Placeholder 6">
            <a:extLst>
              <a:ext uri="{FF2B5EF4-FFF2-40B4-BE49-F238E27FC236}">
                <a16:creationId xmlns:a16="http://schemas.microsoft.com/office/drawing/2014/main" id="{71B72E2A-8938-0392-780E-02F763048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375D5E-02B6-EC20-77F7-3E454CEF5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6725" y="365125"/>
            <a:ext cx="7480998" cy="82309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FFC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0779AC-4C5D-3352-DE9F-97FFB9183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285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74F63-3266-E37F-C987-C82E667C3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9D113D-9B21-0C95-59B6-519DF9D0A0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4"/>
            <a:ext cx="5157787" cy="4196807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000">
                <a:latin typeface="Aptos" panose="020B0004020202020204" pitchFamily="34" charset="0"/>
              </a:defRPr>
            </a:lvl2pPr>
            <a:lvl3pPr>
              <a:defRPr sz="18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A1717-77A6-8BB9-3C72-B61F5793E2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800" b="1"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Content Placeholder 6">
            <a:extLst>
              <a:ext uri="{FF2B5EF4-FFF2-40B4-BE49-F238E27FC236}">
                <a16:creationId xmlns:a16="http://schemas.microsoft.com/office/drawing/2014/main" id="{EEF17FD0-3012-3AD8-229B-6179407C06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EC8A23-03DF-3CC8-20FC-449CA8194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4"/>
            <a:ext cx="5183188" cy="4196807"/>
          </a:xfrm>
        </p:spPr>
        <p:txBody>
          <a:bodyPr>
            <a:normAutofit/>
          </a:bodyPr>
          <a:lstStyle>
            <a:lvl1pPr>
              <a:defRPr sz="2400">
                <a:latin typeface="Aptos" panose="020B0004020202020204" pitchFamily="34" charset="0"/>
              </a:defRPr>
            </a:lvl1pPr>
            <a:lvl2pPr>
              <a:defRPr sz="2000">
                <a:latin typeface="Aptos" panose="020B0004020202020204" pitchFamily="34" charset="0"/>
              </a:defRPr>
            </a:lvl2pPr>
            <a:lvl3pPr>
              <a:defRPr sz="1800">
                <a:latin typeface="Aptos" panose="020B0004020202020204" pitchFamily="34" charset="0"/>
              </a:defRPr>
            </a:lvl3pPr>
            <a:lvl4pPr>
              <a:defRPr sz="1600">
                <a:latin typeface="Aptos" panose="020B0004020202020204" pitchFamily="34" charset="0"/>
              </a:defRPr>
            </a:lvl4pPr>
            <a:lvl5pPr>
              <a:defRPr sz="1600">
                <a:latin typeface="Aptos" panose="020B00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9F3F10-9781-37B7-AFFB-9AE0645F1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1991" y="365125"/>
            <a:ext cx="7355394" cy="82309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FFC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FFB941-7B41-A1FD-BAF3-794124D9C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528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DC25AC8-9418-BAC9-4CBB-7E7BEF05C9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422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E609F2-2872-379D-9764-FA5914301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7300" y="365125"/>
            <a:ext cx="7234674" cy="823097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rgbClr val="FFC000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9C58B80-E5FC-1EC2-6472-916757174E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1037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F9DB7-1108-19B2-B691-E28587B23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4A5BB3-30A5-7AF5-C0F0-08F2D5664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D019850-FB62-8A7E-6E10-2B383EBB7D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51751" y="6326691"/>
            <a:ext cx="540249" cy="348815"/>
          </a:xfrm>
          <a:prstGeom prst="rect">
            <a:avLst/>
          </a:prstGeom>
        </p:spPr>
        <p:txBody>
          <a:bodyPr/>
          <a:lstStyle>
            <a:lvl1pPr algn="r">
              <a:defRPr sz="1400" b="1"/>
            </a:lvl1pPr>
          </a:lstStyle>
          <a:p>
            <a:fld id="{13A326F7-3D62-4D6D-AF51-CF772FE346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406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ct.gov/sde/covid19/acceleratect/high-dosage-tutorin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1ADD7-8633-3424-C838-352B801414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18066" y="1644595"/>
            <a:ext cx="4973934" cy="840001"/>
          </a:xfrm>
        </p:spPr>
        <p:txBody>
          <a:bodyPr>
            <a:normAutofit fontScale="90000"/>
          </a:bodyPr>
          <a:lstStyle/>
          <a:p>
            <a:r>
              <a:rPr lang="en-US" dirty="0"/>
              <a:t>The Promise of High Dosage Tutoring</a:t>
            </a:r>
            <a:br>
              <a:rPr lang="en-US" dirty="0"/>
            </a:br>
            <a:br>
              <a:rPr lang="en-US" dirty="0"/>
            </a:br>
            <a:r>
              <a:rPr lang="en-US" sz="1800" dirty="0"/>
              <a:t>Performance Matters Forum</a:t>
            </a:r>
            <a:br>
              <a:rPr lang="en-US" sz="1800" dirty="0"/>
            </a:br>
            <a:r>
              <a:rPr lang="en-US" sz="1800" dirty="0"/>
              <a:t>October 10, 2024 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02C83-5279-C3B2-44D8-F17CDD3E08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29" y="3429000"/>
            <a:ext cx="4632290" cy="1384160"/>
          </a:xfrm>
        </p:spPr>
        <p:txBody>
          <a:bodyPr>
            <a:noAutofit/>
          </a:bodyPr>
          <a:lstStyle/>
          <a:p>
            <a:endParaRPr lang="en-US" sz="1400" b="1" dirty="0"/>
          </a:p>
          <a:p>
            <a:r>
              <a:rPr lang="en-US" sz="1400" b="1" dirty="0"/>
              <a:t>Patricia Chenail, Thompson School District</a:t>
            </a:r>
          </a:p>
          <a:p>
            <a:r>
              <a:rPr lang="en-US" sz="1400" b="1" dirty="0"/>
              <a:t>Javier Perez, Regional School District 15</a:t>
            </a:r>
          </a:p>
          <a:p>
            <a:r>
              <a:rPr lang="en-US" sz="1400" b="1" dirty="0"/>
              <a:t>Josh Steffenson, Manchester School District</a:t>
            </a:r>
          </a:p>
          <a:p>
            <a:r>
              <a:rPr lang="en-US" sz="1400" b="1" dirty="0"/>
              <a:t>John Scianimanico, CSDE</a:t>
            </a:r>
          </a:p>
        </p:txBody>
      </p:sp>
    </p:spTree>
    <p:extLst>
      <p:ext uri="{BB962C8B-B14F-4D97-AF65-F5344CB8AC3E}">
        <p14:creationId xmlns:p14="http://schemas.microsoft.com/office/powerpoint/2010/main" val="2636558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5D365-1E5F-3777-B1C0-3A921C46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HDT Grantees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73F-D4B6-0D5C-D92E-D991D40E99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25F05C-27E2-2628-85BD-B2FF4AA73EF4}"/>
              </a:ext>
            </a:extLst>
          </p:cNvPr>
          <p:cNvSpPr txBox="1"/>
          <p:nvPr/>
        </p:nvSpPr>
        <p:spPr>
          <a:xfrm>
            <a:off x="371713" y="1740447"/>
            <a:ext cx="3980831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latin typeface="Lora" pitchFamily="2" charset="77"/>
                <a:cs typeface="Calibri"/>
              </a:rPr>
              <a:t>43 public school districts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Lora" pitchFamily="2" charset="77"/>
                <a:cs typeface="Calibri"/>
              </a:rPr>
              <a:t>33 local school districts, 3 regional school districts, 3 charter school districts, 3 RESCs, 1 college-affiliated school district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Lora" pitchFamily="2" charset="77"/>
              </a:rPr>
              <a:t>25 of the 43 are high need districts (i.e., FRL &gt;= 43% between 2014 and 2022)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212121"/>
                </a:solidFill>
                <a:effectLst/>
                <a:latin typeface="Lora" pitchFamily="2" charset="77"/>
              </a:rPr>
              <a:t>14 of 43 are Alliance Districts</a:t>
            </a:r>
            <a:endParaRPr lang="en-US" sz="1800" dirty="0">
              <a:solidFill>
                <a:srgbClr val="212121"/>
              </a:solidFill>
              <a:latin typeface="Lora" pitchFamily="2" charset="77"/>
              <a:cs typeface="Calibri"/>
            </a:endParaRPr>
          </a:p>
          <a:p>
            <a:pPr marL="457200" lvl="1" indent="0">
              <a:buNone/>
            </a:pPr>
            <a:endParaRPr lang="en-US" sz="1800" dirty="0">
              <a:solidFill>
                <a:srgbClr val="212121"/>
              </a:solidFill>
              <a:latin typeface="Lora" pitchFamily="2" charset="77"/>
              <a:cs typeface="Calibri"/>
            </a:endParaRPr>
          </a:p>
          <a:p>
            <a:r>
              <a:rPr lang="en-US" sz="2000" dirty="0">
                <a:solidFill>
                  <a:srgbClr val="212121"/>
                </a:solidFill>
                <a:latin typeface="Lora" pitchFamily="2" charset="77"/>
                <a:cs typeface="Calibri"/>
              </a:rPr>
              <a:t>43 districts offering tutoring during school hours</a:t>
            </a:r>
          </a:p>
          <a:p>
            <a:endParaRPr lang="en-US" sz="2000" b="0" i="0" u="none" strike="noStrike" dirty="0">
              <a:solidFill>
                <a:srgbClr val="212121"/>
              </a:solidFill>
              <a:effectLst/>
              <a:latin typeface="Lora" pitchFamily="2" charset="77"/>
              <a:cs typeface="Calibri"/>
            </a:endParaRPr>
          </a:p>
          <a:p>
            <a:r>
              <a:rPr lang="en-US" sz="2000" b="0" i="0" u="none" strike="noStrike" dirty="0">
                <a:solidFill>
                  <a:srgbClr val="212121"/>
                </a:solidFill>
                <a:effectLst/>
                <a:latin typeface="Lora" pitchFamily="2" charset="77"/>
                <a:cs typeface="Calibri"/>
              </a:rPr>
              <a:t>40 districts offering i</a:t>
            </a:r>
            <a:r>
              <a:rPr lang="en-US" sz="2000" dirty="0">
                <a:solidFill>
                  <a:srgbClr val="212121"/>
                </a:solidFill>
                <a:latin typeface="Lora" pitchFamily="2" charset="77"/>
                <a:cs typeface="Calibri"/>
              </a:rPr>
              <a:t>n-person tutoring exclusively</a:t>
            </a:r>
            <a:endParaRPr lang="en-US" sz="2000" b="0" i="0" u="none" strike="noStrike" dirty="0">
              <a:solidFill>
                <a:srgbClr val="212121"/>
              </a:solidFill>
              <a:effectLst/>
              <a:latin typeface="Lora" pitchFamily="2" charset="77"/>
            </a:endParaRPr>
          </a:p>
        </p:txBody>
      </p:sp>
      <p:pic>
        <p:nvPicPr>
          <p:cNvPr id="5" name="Picture 4" descr="Map of Connecticut school districts that received high dosage tutoring grants">
            <a:extLst>
              <a:ext uri="{FF2B5EF4-FFF2-40B4-BE49-F238E27FC236}">
                <a16:creationId xmlns:a16="http://schemas.microsoft.com/office/drawing/2014/main" id="{798DD28E-ABF1-67B5-E944-673AB1181B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9075" y="1603199"/>
            <a:ext cx="7162800" cy="5168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ap legend">
            <a:extLst>
              <a:ext uri="{FF2B5EF4-FFF2-40B4-BE49-F238E27FC236}">
                <a16:creationId xmlns:a16="http://schemas.microsoft.com/office/drawing/2014/main" id="{29EA7186-D301-C832-33DD-2CA84B75CD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1428" y="5313701"/>
            <a:ext cx="417269" cy="132944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95C25F-4216-C9E2-4091-0BB9137E4292}"/>
              </a:ext>
            </a:extLst>
          </p:cNvPr>
          <p:cNvSpPr txBox="1"/>
          <p:nvPr/>
        </p:nvSpPr>
        <p:spPr>
          <a:xfrm>
            <a:off x="10642599" y="5313701"/>
            <a:ext cx="1363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ora" pitchFamily="2" charset="77"/>
              </a:rPr>
              <a:t>Local District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0CDB9A7-DCA9-79F8-DD06-3BFB44EFBD24}"/>
              </a:ext>
            </a:extLst>
          </p:cNvPr>
          <p:cNvSpPr txBox="1"/>
          <p:nvPr/>
        </p:nvSpPr>
        <p:spPr>
          <a:xfrm>
            <a:off x="10642599" y="5586071"/>
            <a:ext cx="1363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ora" pitchFamily="2" charset="77"/>
              </a:rPr>
              <a:t>Charter School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788767-DD11-32F6-FB9A-8FBB9EDD6BFE}"/>
              </a:ext>
            </a:extLst>
          </p:cNvPr>
          <p:cNvSpPr txBox="1"/>
          <p:nvPr/>
        </p:nvSpPr>
        <p:spPr>
          <a:xfrm>
            <a:off x="10642599" y="5839987"/>
            <a:ext cx="1363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ora" pitchFamily="2" charset="77"/>
              </a:rPr>
              <a:t>RESC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01B1B-F6B3-240A-611F-0A00DA78834A}"/>
              </a:ext>
            </a:extLst>
          </p:cNvPr>
          <p:cNvSpPr txBox="1"/>
          <p:nvPr/>
        </p:nvSpPr>
        <p:spPr>
          <a:xfrm>
            <a:off x="10642599" y="6114606"/>
            <a:ext cx="13634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ora" pitchFamily="2" charset="77"/>
              </a:rPr>
              <a:t>Regional District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3AF2546-A129-53F3-5AB6-EC73B003938E}"/>
              </a:ext>
            </a:extLst>
          </p:cNvPr>
          <p:cNvSpPr txBox="1"/>
          <p:nvPr/>
        </p:nvSpPr>
        <p:spPr>
          <a:xfrm>
            <a:off x="10642599" y="6356601"/>
            <a:ext cx="136341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Lora" pitchFamily="2" charset="77"/>
              </a:rPr>
              <a:t>College-affiliated District</a:t>
            </a:r>
          </a:p>
        </p:txBody>
      </p:sp>
    </p:spTree>
    <p:extLst>
      <p:ext uri="{BB962C8B-B14F-4D97-AF65-F5344CB8AC3E}">
        <p14:creationId xmlns:p14="http://schemas.microsoft.com/office/powerpoint/2010/main" val="1102274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4EEC3-9BEF-2BDB-C08B-2763E91A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HDT?</a:t>
            </a:r>
          </a:p>
        </p:txBody>
      </p:sp>
      <p:pic>
        <p:nvPicPr>
          <p:cNvPr id="5" name="Picture 4" descr="Newspaper headline">
            <a:extLst>
              <a:ext uri="{FF2B5EF4-FFF2-40B4-BE49-F238E27FC236}">
                <a16:creationId xmlns:a16="http://schemas.microsoft.com/office/drawing/2014/main" id="{169F83D1-7DCC-53AF-9AC8-6263F2B38E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16151" y="5154040"/>
            <a:ext cx="9349191" cy="1441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Newspaper headline">
            <a:extLst>
              <a:ext uri="{FF2B5EF4-FFF2-40B4-BE49-F238E27FC236}">
                <a16:creationId xmlns:a16="http://schemas.microsoft.com/office/drawing/2014/main" id="{AF75850C-17B1-4D57-7BA3-661A79DFF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78636" y="3037431"/>
            <a:ext cx="4856843" cy="14419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Newspaper headline">
            <a:extLst>
              <a:ext uri="{FF2B5EF4-FFF2-40B4-BE49-F238E27FC236}">
                <a16:creationId xmlns:a16="http://schemas.microsoft.com/office/drawing/2014/main" id="{9D816EA0-FAB2-5B59-1310-5B9E925A39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6403" y="1586101"/>
            <a:ext cx="5881117" cy="10003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Newspaper headline">
            <a:extLst>
              <a:ext uri="{FF2B5EF4-FFF2-40B4-BE49-F238E27FC236}">
                <a16:creationId xmlns:a16="http://schemas.microsoft.com/office/drawing/2014/main" id="{9BC4B182-34D9-3FC5-D0C8-62BE70CAFA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34" y="1540837"/>
            <a:ext cx="5221913" cy="216581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Newspaper headline">
            <a:extLst>
              <a:ext uri="{FF2B5EF4-FFF2-40B4-BE49-F238E27FC236}">
                <a16:creationId xmlns:a16="http://schemas.microsoft.com/office/drawing/2014/main" id="{73EAF7FC-6BC5-4D7C-8DCB-BA275E64C7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518" y="3994536"/>
            <a:ext cx="4980847" cy="9709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F39D9-ACA4-CE63-0D7B-A9042CBD4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005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903A94-C768-5D02-3D3F-44ADA95C5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HDT Is vs Is Not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F7795-C2C4-3DD9-99A0-EE14B6808E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4118190-CB71-24E0-FFC3-5F42CDF09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1625688"/>
              </p:ext>
            </p:extLst>
          </p:nvPr>
        </p:nvGraphicFramePr>
        <p:xfrm>
          <a:off x="1673047" y="1923393"/>
          <a:ext cx="8857016" cy="4198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385866">
                  <a:extLst>
                    <a:ext uri="{9D8B030D-6E8A-4147-A177-3AD203B41FA5}">
                      <a16:colId xmlns:a16="http://schemas.microsoft.com/office/drawing/2014/main" val="3985731295"/>
                    </a:ext>
                  </a:extLst>
                </a:gridCol>
                <a:gridCol w="4471150">
                  <a:extLst>
                    <a:ext uri="{9D8B030D-6E8A-4147-A177-3AD203B41FA5}">
                      <a16:colId xmlns:a16="http://schemas.microsoft.com/office/drawing/2014/main" val="1620795491"/>
                    </a:ext>
                  </a:extLst>
                </a:gridCol>
              </a:tblGrid>
              <a:tr h="404708">
                <a:tc>
                  <a:txBody>
                    <a:bodyPr/>
                    <a:lstStyle/>
                    <a:p>
                      <a:pPr marL="0" marR="177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What High-Dosage Tutoring Is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Lora" pitchFamily="2" charset="77"/>
                        <a:ea typeface="Lora" pitchFamily="2" charset="77"/>
                        <a:cs typeface="Lora" pitchFamily="2" charset="77"/>
                      </a:endParaRPr>
                    </a:p>
                  </a:txBody>
                  <a:tcPr marL="62230" marR="43180" marT="679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780" indent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What It is Not </a:t>
                      </a:r>
                      <a:endParaRPr lang="en-US" sz="1600" kern="100" dirty="0">
                        <a:solidFill>
                          <a:schemeClr val="tx1"/>
                        </a:solidFill>
                        <a:effectLst/>
                        <a:latin typeface="Lora" pitchFamily="2" charset="77"/>
                        <a:ea typeface="Lora" pitchFamily="2" charset="77"/>
                        <a:cs typeface="Lora" pitchFamily="2" charset="77"/>
                      </a:endParaRPr>
                    </a:p>
                  </a:txBody>
                  <a:tcPr marL="62230" marR="43180" marT="679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4380392"/>
                  </a:ext>
                </a:extLst>
              </a:tr>
              <a:tr h="3793760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Intensive and Frequent 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Small tutor-student ratios (1:4)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Offered 3x a week over a school year during school day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Minimum of 30-minute sessions</a:t>
                      </a:r>
                    </a:p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 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Provided by a Qualified Tutor 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Has content experience </a:t>
                      </a:r>
                    </a:p>
                    <a:p>
                      <a:pPr marL="342900" marR="0" lvl="0" indent="-342900" algn="l" fontAlgn="base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5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Regularly works with the same students </a:t>
                      </a: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 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Lora" pitchFamily="2" charset="77"/>
                      </a:endParaRPr>
                    </a:p>
                    <a:p>
                      <a:pPr marL="0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Individualized and Supplemental </a:t>
                      </a:r>
                    </a:p>
                    <a:p>
                      <a:pPr marL="342900" marR="0" lvl="0" indent="-342900" algn="l" fontAlgn="base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Driven by assessment data </a:t>
                      </a:r>
                    </a:p>
                    <a:p>
                      <a:pPr marL="342900" marR="0" lvl="0" indent="-342900" algn="l" fontAlgn="base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35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Aligned to core instruction</a:t>
                      </a:r>
                      <a:endParaRPr lang="en-US" sz="1600" b="0" u="none" strike="noStrike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Lora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0" marR="43180" marT="679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Low-Dosage or Irregular 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Occurs weekly or as needed/on demand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Treated as optional for student 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Large or 1:1 tutor-student ratios </a:t>
                      </a:r>
                    </a:p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 </a:t>
                      </a:r>
                    </a:p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Provided by an Unqualified Tutor </a:t>
                      </a:r>
                    </a:p>
                    <a:p>
                      <a:pPr marL="342900" marR="0" lvl="0" indent="-342900" algn="l" fontAlgn="base">
                        <a:lnSpc>
                          <a:spcPct val="99000"/>
                        </a:lnSpc>
                        <a:spcBef>
                          <a:spcPts val="0"/>
                        </a:spcBef>
                        <a:spcAft>
                          <a:spcPts val="15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Lack of student-tutor relationship </a:t>
                      </a:r>
                    </a:p>
                    <a:p>
                      <a:pPr marL="342900" marR="0" lvl="0" indent="-342900" algn="l" fontAlgn="base">
                        <a:lnSpc>
                          <a:spcPct val="101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A volunteer with no formal commitment to program </a:t>
                      </a:r>
                    </a:p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 </a:t>
                      </a:r>
                      <a:endParaRPr lang="en-US" sz="1600" b="1" kern="100" dirty="0">
                        <a:solidFill>
                          <a:schemeClr val="tx1"/>
                        </a:solidFill>
                        <a:effectLst/>
                        <a:latin typeface="Lora" pitchFamily="2" charset="77"/>
                      </a:endParaRPr>
                    </a:p>
                    <a:p>
                      <a:pPr marL="1905" marR="0" indent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solidFill>
                            <a:schemeClr val="tx1"/>
                          </a:solidFill>
                          <a:effectLst/>
                          <a:latin typeface="Lora" pitchFamily="2" charset="77"/>
                        </a:rPr>
                        <a:t>Decontextualized and Impersonal </a:t>
                      </a:r>
                    </a:p>
                    <a:p>
                      <a:pPr marL="342900" marR="0" lvl="0" indent="-342900" algn="l" fontAlgn="base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 panose="020B0604020202020204" pitchFamily="34" charset="0"/>
                        <a:buChar char="●"/>
                      </a:pPr>
                      <a:r>
                        <a:rPr lang="en-US" sz="1600" b="0" u="none" strike="noStrike" kern="100" dirty="0">
                          <a:solidFill>
                            <a:schemeClr val="tx1"/>
                          </a:solidFill>
                          <a:effectLst/>
                          <a:uFill>
                            <a:solidFill>
                              <a:srgbClr val="000000"/>
                            </a:solidFill>
                          </a:uFill>
                          <a:latin typeface="Lora" pitchFamily="2" charset="77"/>
                        </a:rPr>
                        <a:t>Sitting in front of a computer screen </a:t>
                      </a:r>
                      <a:endParaRPr lang="en-US" sz="1600" b="0" u="none" strike="noStrike" kern="100" dirty="0">
                        <a:solidFill>
                          <a:schemeClr val="tx1"/>
                        </a:solidFill>
                        <a:effectLst/>
                        <a:uFill>
                          <a:solidFill>
                            <a:srgbClr val="000000"/>
                          </a:solidFill>
                        </a:uFill>
                        <a:latin typeface="Lora" pitchFamily="2" charset="77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30" marR="43180" marT="679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13529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7470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BFF9C-9648-AA8C-0D1C-72FC6AEA9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13">
            <a:extLst>
              <a:ext uri="{FF2B5EF4-FFF2-40B4-BE49-F238E27FC236}">
                <a16:creationId xmlns:a16="http://schemas.microsoft.com/office/drawing/2014/main" id="{AAF896F2-5F9B-1963-6734-03D5B287A938}"/>
              </a:ext>
            </a:extLst>
          </p:cNvPr>
          <p:cNvSpPr txBox="1">
            <a:spLocks/>
          </p:cNvSpPr>
          <p:nvPr/>
        </p:nvSpPr>
        <p:spPr>
          <a:xfrm>
            <a:off x="177544" y="1810523"/>
            <a:ext cx="5759162" cy="471656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LEA Champion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An LEA-appointed individual with time and administrative power to coordinate efforts across school(s)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High Quality Tutors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CSDE vetted and identified 16 vendors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LEAs also used their own tutors/educators 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Targeted Academics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Math (Grades 6-9)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endParaRPr lang="en-US" sz="1700" dirty="0">
              <a:latin typeface="Lora" pitchFamily="2" charset="77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District Program and Curriculum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District selected, aligned to CT Core Math Standards and builds foundational skills</a:t>
            </a:r>
            <a:endParaRPr lang="en-US" sz="1700" b="1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District may opt for programs provided by selected tutoring organization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cs typeface="Calibri"/>
            </a:endParaRPr>
          </a:p>
          <a:p>
            <a:pPr marL="227965" indent="-227965"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/>
            </a:endParaRPr>
          </a:p>
        </p:txBody>
      </p:sp>
      <p:sp>
        <p:nvSpPr>
          <p:cNvPr id="6" name="Content Placeholder 16">
            <a:extLst>
              <a:ext uri="{FF2B5EF4-FFF2-40B4-BE49-F238E27FC236}">
                <a16:creationId xmlns:a16="http://schemas.microsoft.com/office/drawing/2014/main" id="{2A3C86B2-2969-D402-066C-13F2680499FE}"/>
              </a:ext>
            </a:extLst>
          </p:cNvPr>
          <p:cNvSpPr txBox="1">
            <a:spLocks/>
          </p:cNvSpPr>
          <p:nvPr/>
        </p:nvSpPr>
        <p:spPr>
          <a:xfrm>
            <a:off x="5934573" y="1811902"/>
            <a:ext cx="6254498" cy="489211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Tutor-Student Ratio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1:4 (maximum)</a:t>
            </a:r>
            <a:endParaRPr lang="en-US" sz="1700" dirty="0">
              <a:latin typeface="Lora" pitchFamily="2" charset="77"/>
              <a:cs typeface="Calibri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Frequent Tutoring Sessions</a:t>
            </a:r>
            <a:endParaRPr lang="en-US" sz="1700" dirty="0">
              <a:latin typeface="Lora" pitchFamily="2" charset="77"/>
              <a:ea typeface="+mn-lt"/>
              <a:cs typeface="+mn-lt"/>
            </a:endParaRP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1700" dirty="0">
                <a:latin typeface="Lora" pitchFamily="2" charset="77"/>
                <a:ea typeface="+mn-lt"/>
                <a:cs typeface="+mn-lt"/>
              </a:rPr>
              <a:t>3x week, 30-minute sessions (minimum)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ea typeface="+mn-lt"/>
              <a:cs typeface="+mn-lt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700" b="1" dirty="0">
                <a:latin typeface="Lora" pitchFamily="2" charset="77"/>
                <a:ea typeface="+mn-lt"/>
                <a:cs typeface="+mn-lt"/>
              </a:rPr>
              <a:t>Timing and Delivery*</a:t>
            </a:r>
            <a:endParaRPr lang="en-US" sz="1700" b="1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b="1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400" dirty="0">
                <a:latin typeface="Lora" pitchFamily="2" charset="77"/>
                <a:cs typeface="Calibri" panose="020F0502020204030204"/>
              </a:rPr>
              <a:t>*Regardless of timing and delivery, what's most important is having a structured, recurring time for students to meet with tutors.</a:t>
            </a:r>
            <a:endParaRPr lang="en-US" dirty="0">
              <a:latin typeface="Lora" pitchFamily="2" charset="77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400" dirty="0">
              <a:latin typeface="Lora" pitchFamily="2" charset="77"/>
              <a:cs typeface="Calibri" panose="020F0502020204030204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700" dirty="0">
              <a:latin typeface="Lora" pitchFamily="2" charset="77"/>
              <a:cs typeface="Calibri" panose="020F0502020204030204"/>
            </a:endParaRPr>
          </a:p>
        </p:txBody>
      </p:sp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A4A67AE2-8D68-CBC4-DE3C-A723B32469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3358837"/>
              </p:ext>
            </p:extLst>
          </p:nvPr>
        </p:nvGraphicFramePr>
        <p:xfrm>
          <a:off x="6079704" y="3677786"/>
          <a:ext cx="5299529" cy="1744261"/>
        </p:xfrm>
        <a:graphic>
          <a:graphicData uri="http://schemas.openxmlformats.org/drawingml/2006/table">
            <a:tbl>
              <a:tblPr firstRow="1" bandRow="1"/>
              <a:tblGrid>
                <a:gridCol w="1630357">
                  <a:extLst>
                    <a:ext uri="{9D8B030D-6E8A-4147-A177-3AD203B41FA5}">
                      <a16:colId xmlns:a16="http://schemas.microsoft.com/office/drawing/2014/main" val="1323455690"/>
                    </a:ext>
                  </a:extLst>
                </a:gridCol>
                <a:gridCol w="1936000">
                  <a:extLst>
                    <a:ext uri="{9D8B030D-6E8A-4147-A177-3AD203B41FA5}">
                      <a16:colId xmlns:a16="http://schemas.microsoft.com/office/drawing/2014/main" val="2604260402"/>
                    </a:ext>
                  </a:extLst>
                </a:gridCol>
                <a:gridCol w="1733172">
                  <a:extLst>
                    <a:ext uri="{9D8B030D-6E8A-4147-A177-3AD203B41FA5}">
                      <a16:colId xmlns:a16="http://schemas.microsoft.com/office/drawing/2014/main" val="4171354973"/>
                    </a:ext>
                  </a:extLst>
                </a:gridCol>
              </a:tblGrid>
              <a:tr h="646981">
                <a:tc>
                  <a:txBody>
                    <a:bodyPr/>
                    <a:lstStyle/>
                    <a:p>
                      <a:endParaRPr lang="en-US" sz="1500" dirty="0">
                        <a:latin typeface="Lora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Lora" pitchFamily="2" charset="77"/>
                        </a:rPr>
                        <a:t>During School 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b="1" dirty="0">
                          <a:latin typeface="Lora" pitchFamily="2" charset="77"/>
                        </a:rPr>
                        <a:t>Before/After School 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070020"/>
                  </a:ext>
                </a:extLst>
              </a:tr>
              <a:tr h="488147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Lora" pitchFamily="2" charset="77"/>
                        </a:rPr>
                        <a:t>In-Person Tutoring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ora" pitchFamily="2" charset="77"/>
                        </a:rPr>
                        <a:t>Strongly Encouraged</a:t>
                      </a:r>
                    </a:p>
                  </a:txBody>
                  <a:tcPr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ora" pitchFamily="2" charset="77"/>
                        </a:rPr>
                        <a:t>Acceptable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175977"/>
                  </a:ext>
                </a:extLst>
              </a:tr>
              <a:tr h="488147">
                <a:tc>
                  <a:txBody>
                    <a:bodyPr/>
                    <a:lstStyle/>
                    <a:p>
                      <a:pPr algn="ctr"/>
                      <a:r>
                        <a:rPr lang="en-US" sz="1500" b="1">
                          <a:latin typeface="Lora" pitchFamily="2" charset="77"/>
                        </a:rPr>
                        <a:t>Virtual Tutoring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ora" pitchFamily="2" charset="77"/>
                        </a:rPr>
                        <a:t>Acceptable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latin typeface="Lora" pitchFamily="2" charset="77"/>
                        </a:rPr>
                        <a:t>Strongly Discouraged</a:t>
                      </a:r>
                    </a:p>
                  </a:txBody>
                  <a:tcPr anchor="ctr">
                    <a:solidFill>
                      <a:srgbClr val="FF0000">
                        <a:alpha val="28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901998"/>
                  </a:ext>
                </a:extLst>
              </a:tr>
            </a:tbl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22C2F4BE-0801-5909-4941-69B0B789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CSDE Model: What Does HDT Look Like in Schools?</a:t>
            </a:r>
          </a:p>
        </p:txBody>
      </p:sp>
    </p:spTree>
    <p:extLst>
      <p:ext uri="{BB962C8B-B14F-4D97-AF65-F5344CB8AC3E}">
        <p14:creationId xmlns:p14="http://schemas.microsoft.com/office/powerpoint/2010/main" val="2663991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257F-245D-E9CD-4149-731BB32A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ptos"/>
                <a:cs typeface="Arial"/>
              </a:rPr>
              <a:t>Thompson School District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65FD-E80F-FFE5-FC89-7C9F99F58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5D271-CC33-A0A7-C67B-8CBD96F1B5C3}"/>
              </a:ext>
            </a:extLst>
          </p:cNvPr>
          <p:cNvSpPr txBox="1"/>
          <p:nvPr/>
        </p:nvSpPr>
        <p:spPr>
          <a:xfrm>
            <a:off x="143589" y="1492919"/>
            <a:ext cx="11907459" cy="521681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/>
              <a:t>Students Receiving HDT in 2023-24 School Year</a:t>
            </a:r>
          </a:p>
          <a:p>
            <a:r>
              <a:rPr lang="en-US" b="1" dirty="0"/>
              <a:t>	Grade 6: </a:t>
            </a:r>
            <a:r>
              <a:rPr lang="en-US" dirty="0"/>
              <a:t>52</a:t>
            </a:r>
            <a:endParaRPr lang="en-US" dirty="0">
              <a:ea typeface="Calibri"/>
              <a:cs typeface="Calibri"/>
            </a:endParaRPr>
          </a:p>
          <a:p>
            <a:r>
              <a:rPr lang="en-US" b="1" dirty="0"/>
              <a:t>	Grade 7: </a:t>
            </a:r>
            <a:r>
              <a:rPr lang="en-US" dirty="0"/>
              <a:t>40 </a:t>
            </a:r>
            <a:r>
              <a:rPr lang="en-US" b="1" dirty="0"/>
              <a:t>            Grades 6 to 8 </a:t>
            </a:r>
            <a:r>
              <a:rPr lang="en-US" dirty="0"/>
              <a:t>– Thompson Middle School</a:t>
            </a:r>
            <a:endParaRPr lang="en-US" dirty="0">
              <a:ea typeface="Calibri"/>
              <a:cs typeface="Calibri"/>
            </a:endParaRPr>
          </a:p>
          <a:p>
            <a:r>
              <a:rPr lang="en-US" b="1" dirty="0"/>
              <a:t>	Grade 8: </a:t>
            </a:r>
            <a:r>
              <a:rPr lang="en-US" dirty="0"/>
              <a:t>42</a:t>
            </a:r>
            <a:r>
              <a:rPr lang="en-US" b="1" dirty="0"/>
              <a:t>             Grade 9 </a:t>
            </a:r>
            <a:r>
              <a:rPr lang="en-US" dirty="0"/>
              <a:t>– Tourtellotte Memorial High School</a:t>
            </a:r>
            <a:endParaRPr lang="en-US" dirty="0">
              <a:ea typeface="Calibri" panose="020F0502020204030204"/>
              <a:cs typeface="Calibri" panose="020F0502020204030204"/>
            </a:endParaRPr>
          </a:p>
          <a:p>
            <a:r>
              <a:rPr lang="en-US" b="1" dirty="0"/>
              <a:t>	Grade 9: </a:t>
            </a:r>
            <a:r>
              <a:rPr lang="en-US" dirty="0"/>
              <a:t>25</a:t>
            </a:r>
            <a:r>
              <a:rPr lang="en-US" b="1" dirty="0"/>
              <a:t>        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/>
              <a:t>Number of Tutors:  </a:t>
            </a:r>
            <a:r>
              <a:rPr lang="en-US" dirty="0"/>
              <a:t>Jan to June 2024 = 7 tutors  /  Sept to December 2024 = 6 tutors*</a:t>
            </a: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Tutor Provider/Source:  </a:t>
            </a:r>
            <a:r>
              <a:rPr lang="en-US" dirty="0"/>
              <a:t>Catapult Learning</a:t>
            </a:r>
            <a:endParaRPr lang="en-US" dirty="0">
              <a:highlight>
                <a:srgbClr val="FFFF00"/>
              </a:highlight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US" b="1" dirty="0"/>
              <a:t> </a:t>
            </a:r>
            <a:endParaRPr lang="en-US" b="1" dirty="0">
              <a:highlight>
                <a:srgbClr val="FFFF00"/>
              </a:highlight>
            </a:endParaRPr>
          </a:p>
          <a:p>
            <a:pPr>
              <a:lnSpc>
                <a:spcPct val="150000"/>
              </a:lnSpc>
            </a:pPr>
            <a:endParaRPr lang="en-US" b="1" dirty="0"/>
          </a:p>
          <a:p>
            <a:endParaRPr lang="en-US" b="1" dirty="0">
              <a:ea typeface="Calibri"/>
              <a:cs typeface="Calibri"/>
            </a:endParaRPr>
          </a:p>
          <a:p>
            <a:endParaRPr lang="en-US" b="1" dirty="0">
              <a:ea typeface="Calibri"/>
              <a:cs typeface="Calibri"/>
            </a:endParaRPr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Biggest Challenge(s) of HDT Program:  </a:t>
            </a:r>
            <a:r>
              <a:rPr lang="en-US" dirty="0"/>
              <a:t>For the first half of the program starting mid-year was very challenging.  Another challenge is recruiting qualified tutors.  Finally, knowing that we were continuing for 24/25 we planned program in May 2024.  Planned as a UA class so as not to disrupt any other instruction.  HS students are a challenge.</a:t>
            </a:r>
            <a:endParaRPr lang="en-US" dirty="0">
              <a:ea typeface="Calibri"/>
              <a:cs typeface="Calibri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5923792-457C-9810-7B5C-EC4BFC63D8D3}"/>
              </a:ext>
            </a:extLst>
          </p:cNvPr>
          <p:cNvGraphicFramePr>
            <a:graphicFrameLocks noGrp="1"/>
          </p:cNvGraphicFramePr>
          <p:nvPr/>
        </p:nvGraphicFramePr>
        <p:xfrm>
          <a:off x="145757" y="3701992"/>
          <a:ext cx="8168640" cy="18541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4320">
                  <a:extLst>
                    <a:ext uri="{9D8B030D-6E8A-4147-A177-3AD203B41FA5}">
                      <a16:colId xmlns:a16="http://schemas.microsoft.com/office/drawing/2014/main" val="2957639077"/>
                    </a:ext>
                  </a:extLst>
                </a:gridCol>
                <a:gridCol w="4084320">
                  <a:extLst>
                    <a:ext uri="{9D8B030D-6E8A-4147-A177-3AD203B41FA5}">
                      <a16:colId xmlns:a16="http://schemas.microsoft.com/office/drawing/2014/main" val="13593354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Biggest Success(es) of HDT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5839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Top to Down initiative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My role (implementation &amp; maintaining)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55730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Relationship with tutor 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Teacher/tutor collaboration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5472031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Tutor source training (initial / ongoing)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Lead teacher*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87577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dirty="0"/>
                        <a:t>SBAC Result Spring 2024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1283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506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257F-245D-E9CD-4149-731BB32A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Regional School District 15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65FD-E80F-FFE5-FC89-7C9F99F58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5D271-CC33-A0A7-C67B-8CBD96F1B5C3}"/>
              </a:ext>
            </a:extLst>
          </p:cNvPr>
          <p:cNvSpPr txBox="1"/>
          <p:nvPr/>
        </p:nvSpPr>
        <p:spPr>
          <a:xfrm>
            <a:off x="128073" y="1502688"/>
            <a:ext cx="11008499" cy="59093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 Receiving HDT in 2023-24 School Year</a:t>
            </a:r>
          </a:p>
          <a:p>
            <a:r>
              <a:rPr lang="en-US" b="1" dirty="0"/>
              <a:t>	Grade 6: </a:t>
            </a:r>
            <a:r>
              <a:rPr lang="en-US" dirty="0"/>
              <a:t>62</a:t>
            </a:r>
          </a:p>
          <a:p>
            <a:r>
              <a:rPr lang="en-US" b="1" dirty="0"/>
              <a:t>	Grade 7: </a:t>
            </a:r>
            <a:r>
              <a:rPr lang="en-US" dirty="0"/>
              <a:t>91</a:t>
            </a:r>
          </a:p>
          <a:p>
            <a:r>
              <a:rPr lang="en-US" b="1" dirty="0"/>
              <a:t>	Grade 8: </a:t>
            </a:r>
            <a:r>
              <a:rPr lang="en-US" dirty="0"/>
              <a:t>71</a:t>
            </a:r>
          </a:p>
          <a:p>
            <a:r>
              <a:rPr lang="en-US" b="1" dirty="0"/>
              <a:t>	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/>
              <a:t>HDT Schools: </a:t>
            </a:r>
            <a:r>
              <a:rPr lang="en-US" dirty="0"/>
              <a:t>R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ochambeau Middle School / Memorial Middle School</a:t>
            </a:r>
          </a:p>
          <a:p>
            <a:endParaRPr lang="en-US" b="1" dirty="0"/>
          </a:p>
          <a:p>
            <a:r>
              <a:rPr lang="en-US" b="1" dirty="0"/>
              <a:t>Number of Tutors: </a:t>
            </a:r>
            <a:r>
              <a:rPr lang="en-US" dirty="0"/>
              <a:t>9</a:t>
            </a:r>
          </a:p>
          <a:p>
            <a:endParaRPr lang="en-US" b="1" dirty="0"/>
          </a:p>
          <a:p>
            <a:r>
              <a:rPr lang="en-US" b="1" dirty="0"/>
              <a:t>Tutor Provider/Source: </a:t>
            </a:r>
            <a:r>
              <a:rPr lang="en-US" dirty="0"/>
              <a:t>SmartStart Education</a:t>
            </a:r>
            <a:endParaRPr lang="en-US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/>
              <a:t>Biggest Successes of HDT Program: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1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33% of students reached level 3 or higher on SBAC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Qualitative Data from Student Survey about tutoring and tutoring program</a:t>
            </a:r>
            <a:br>
              <a:rPr lang="en-US" b="1" dirty="0"/>
            </a:br>
            <a:endParaRPr lang="en-US" b="1" dirty="0"/>
          </a:p>
          <a:p>
            <a:r>
              <a:rPr lang="en-US" b="1" dirty="0"/>
              <a:t>Biggest Challenges of HDT Program: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1) Obtaining qualified tutors to teach the math content </a:t>
            </a:r>
            <a:endParaRPr lang="en-US" dirty="0">
              <a:effectLst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</a:t>
            </a: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 Tutor Management and Scheduling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3) Managing Dual Responsibilities</a:t>
            </a:r>
            <a:endParaRPr lang="en-US" dirty="0">
              <a:effectLst/>
            </a:endParaRPr>
          </a:p>
          <a:p>
            <a:br>
              <a:rPr lang="en-US" dirty="0"/>
            </a:br>
            <a:endParaRPr lang="en-US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007999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3257F-245D-E9CD-4149-731BB32AF6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Manchester School District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5E65FD-E80F-FFE5-FC89-7C9F99F582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A5D271-CC33-A0A7-C67B-8CBD96F1B5C3}"/>
              </a:ext>
            </a:extLst>
          </p:cNvPr>
          <p:cNvSpPr txBox="1"/>
          <p:nvPr/>
        </p:nvSpPr>
        <p:spPr>
          <a:xfrm>
            <a:off x="182665" y="1725573"/>
            <a:ext cx="5440894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Students Receiving HDT in 2023-24 School Year</a:t>
            </a:r>
          </a:p>
          <a:p>
            <a:r>
              <a:rPr lang="en-US" b="1" dirty="0"/>
              <a:t>	Grade 7: </a:t>
            </a:r>
            <a:r>
              <a:rPr lang="en-US" dirty="0"/>
              <a:t>40</a:t>
            </a:r>
          </a:p>
          <a:p>
            <a:r>
              <a:rPr lang="en-US" b="1" dirty="0"/>
              <a:t>	Grade 8: </a:t>
            </a:r>
            <a:r>
              <a:rPr lang="en-US" dirty="0"/>
              <a:t>40</a:t>
            </a:r>
          </a:p>
          <a:p>
            <a:r>
              <a:rPr lang="en-US" b="1" dirty="0"/>
              <a:t>	</a:t>
            </a:r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/>
              <a:t>HDT Schools: </a:t>
            </a:r>
            <a:r>
              <a:rPr lang="en-US" dirty="0" err="1"/>
              <a:t>Illing</a:t>
            </a:r>
            <a:r>
              <a:rPr lang="en-US" dirty="0"/>
              <a:t> Middle School</a:t>
            </a:r>
          </a:p>
          <a:p>
            <a:endParaRPr lang="en-US" b="1" dirty="0"/>
          </a:p>
          <a:p>
            <a:r>
              <a:rPr lang="en-US" b="1" dirty="0"/>
              <a:t>Number of Tutors: </a:t>
            </a:r>
            <a:r>
              <a:rPr lang="en-US" dirty="0"/>
              <a:t>30</a:t>
            </a:r>
          </a:p>
          <a:p>
            <a:endParaRPr lang="en-US" b="1" dirty="0"/>
          </a:p>
          <a:p>
            <a:r>
              <a:rPr lang="en-US" b="1" dirty="0"/>
              <a:t>Tutor Provider/Source: </a:t>
            </a:r>
            <a:r>
              <a:rPr lang="en-US" dirty="0"/>
              <a:t>Manchester High Students!</a:t>
            </a:r>
            <a:endParaRPr lang="en-US" dirty="0">
              <a:highlight>
                <a:srgbClr val="FFFF00"/>
              </a:highlight>
            </a:endParaRPr>
          </a:p>
          <a:p>
            <a:endParaRPr lang="en-US" b="1" dirty="0">
              <a:highlight>
                <a:srgbClr val="FFFF00"/>
              </a:highlight>
            </a:endParaRPr>
          </a:p>
          <a:p>
            <a:r>
              <a:rPr lang="en-US" b="1" dirty="0"/>
              <a:t>Biggest Successes of HDT Program: </a:t>
            </a:r>
            <a:br>
              <a:rPr lang="en-US" b="1" dirty="0"/>
            </a:br>
            <a:r>
              <a:rPr lang="en-US" dirty="0"/>
              <a:t>‘Personal’ + ‘Interpersonal’</a:t>
            </a:r>
          </a:p>
          <a:p>
            <a:endParaRPr lang="en-US" b="1" dirty="0"/>
          </a:p>
          <a:p>
            <a:r>
              <a:rPr lang="en-US" b="1" dirty="0"/>
              <a:t>Biggest Challenges of HDT Program: ‘</a:t>
            </a:r>
            <a:r>
              <a:rPr lang="en-US" dirty="0"/>
              <a:t>Operational’</a:t>
            </a:r>
          </a:p>
          <a:p>
            <a:endParaRPr lang="en-US" b="1" dirty="0">
              <a:highlight>
                <a:srgbClr val="FFFF00"/>
              </a:highlight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917FA80-4A38-6CB7-BD43-E9F0E17851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145" y="1502688"/>
            <a:ext cx="3456432" cy="2548640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EF171D-EFFC-92FF-9B6F-C146D470B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0299" y="1502688"/>
            <a:ext cx="3329035" cy="2623542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9381177-06C0-86CE-0986-666B97E5B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4146" y="4051752"/>
            <a:ext cx="3456153" cy="262375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09E9583-60D8-EC75-A07D-3748D4F865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680299" y="4051540"/>
            <a:ext cx="3329036" cy="2623754"/>
          </a:xfrm>
          <a:prstGeom prst="rect">
            <a:avLst/>
          </a:prstGeom>
          <a:noFill/>
          <a:ln w="57150">
            <a:solidFill>
              <a:srgbClr val="FFC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47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97D5E7-257F-6549-4CED-0B27FD236D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3A326F7-3D62-4D6D-AF51-CF772FE3461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E216F5B-3274-CF0F-F809-E0DE62B48DFC}"/>
              </a:ext>
            </a:extLst>
          </p:cNvPr>
          <p:cNvSpPr txBox="1"/>
          <p:nvPr/>
        </p:nvSpPr>
        <p:spPr>
          <a:xfrm>
            <a:off x="790432" y="1902779"/>
            <a:ext cx="5100849" cy="369331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600" b="1" u="sng" dirty="0">
                <a:latin typeface="Lora" pitchFamily="2" charset="77"/>
              </a:rPr>
              <a:t>In-Person and Virtual Organizations</a:t>
            </a:r>
            <a:r>
              <a:rPr lang="en-US" sz="2600" b="1" dirty="0">
                <a:latin typeface="Lora" pitchFamily="2" charset="77"/>
              </a:rPr>
              <a:t>  </a:t>
            </a:r>
            <a:endParaRPr lang="en-US" sz="2600" dirty="0">
              <a:latin typeface="Lora" pitchFamily="2" charset="77"/>
              <a:cs typeface="Calibri"/>
            </a:endParaRP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Catapult, LLC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Creativista Charm, LLC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Great Oaks Foundation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HeyTutor, Inc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Kelly Education, Tutoring Solutions for Excellence</a:t>
            </a:r>
          </a:p>
          <a:p>
            <a:pPr marL="342900" indent="-342900">
              <a:buAutoNum type="arabicPeriod"/>
            </a:pPr>
            <a:r>
              <a:rPr lang="en-US" sz="2600" dirty="0">
                <a:latin typeface="Lora" pitchFamily="2" charset="77"/>
                <a:cs typeface="Calibri"/>
              </a:rPr>
              <a:t>SmartStart Education, LLC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A8F8C140-D157-7DAE-E8CF-F89D7A05EE3B}"/>
              </a:ext>
            </a:extLst>
          </p:cNvPr>
          <p:cNvSpPr txBox="1">
            <a:spLocks/>
          </p:cNvSpPr>
          <p:nvPr/>
        </p:nvSpPr>
        <p:spPr>
          <a:xfrm>
            <a:off x="6172200" y="1965570"/>
            <a:ext cx="5773003" cy="436271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b="1" u="sng" dirty="0">
                <a:latin typeface="Lora" pitchFamily="2" charset="77"/>
                <a:ea typeface="+mn-lt"/>
                <a:cs typeface="+mn-lt"/>
              </a:rPr>
              <a:t>Virtual Organizations Only</a:t>
            </a:r>
            <a:endParaRPr lang="en-US" u="sng" dirty="0">
              <a:latin typeface="Lora" pitchFamily="2" charset="77"/>
              <a:ea typeface="+mn-lt"/>
              <a:cs typeface="+mn-lt"/>
            </a:endParaRP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Air Tutors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Carnegie Learning, LLC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FEV Tutor, Inc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Fullmind (formerly iTutor)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Intervene K-12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Simplify Math Engagement Center, LLC (DBA Eurekii)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Teach for America, Connecticut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Tutored by Teachers, Inc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Tutor.com and The Princeton Review</a:t>
            </a:r>
          </a:p>
          <a:p>
            <a:pPr marL="342900" indent="-3429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AutoNum type="arabicPeriod"/>
            </a:pPr>
            <a:r>
              <a:rPr lang="en-US" dirty="0">
                <a:latin typeface="Lora" pitchFamily="2" charset="77"/>
                <a:ea typeface="+mn-lt"/>
                <a:cs typeface="+mn-lt"/>
              </a:rPr>
              <a:t>Varsity Tutors for Schools, LLC</a:t>
            </a:r>
            <a:endParaRPr lang="en-US" dirty="0">
              <a:latin typeface="Lora" pitchFamily="2" charset="7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183F675-075F-89EC-3041-11D0BDCA843A}"/>
              </a:ext>
            </a:extLst>
          </p:cNvPr>
          <p:cNvSpPr txBox="1"/>
          <p:nvPr/>
        </p:nvSpPr>
        <p:spPr>
          <a:xfrm>
            <a:off x="561833" y="6032310"/>
            <a:ext cx="1121618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US" dirty="0">
                <a:latin typeface="Lora" pitchFamily="2" charset="77"/>
                <a:cs typeface="Segoe UI"/>
              </a:rPr>
              <a:t>***Districts may also use their own staff. Detailed information on each of these organizations can be found on the </a:t>
            </a:r>
            <a:r>
              <a:rPr lang="en-US" dirty="0">
                <a:solidFill>
                  <a:srgbClr val="0563C1"/>
                </a:solidFill>
                <a:latin typeface="Lora" pitchFamily="2" charset="77"/>
                <a:cs typeface="Segoe UI"/>
                <a:hlinkClick r:id="rId2"/>
              </a:rPr>
              <a:t>CSDE High-Dosage Tutoring webpage.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E12BBCD-9A46-A41B-A2F2-2E917D2669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CSDE Supports: Vetted Tutor Organizations</a:t>
            </a:r>
          </a:p>
        </p:txBody>
      </p:sp>
    </p:spTree>
    <p:extLst>
      <p:ext uri="{BB962C8B-B14F-4D97-AF65-F5344CB8AC3E}">
        <p14:creationId xmlns:p14="http://schemas.microsoft.com/office/powerpoint/2010/main" val="1825787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UniverseOfOpportunities_template  -  Read-Only" id="{EB54D7B5-8330-FF41-90F4-5F0A2846F5CD}" vid="{92772D8B-52F8-E241-A3FC-D3FEF3D356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309</TotalTime>
  <Words>852</Words>
  <Application>Microsoft Office PowerPoint</Application>
  <PresentationFormat>Widescreen</PresentationFormat>
  <Paragraphs>174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Aptos ExtraBold</vt:lpstr>
      <vt:lpstr>Arial</vt:lpstr>
      <vt:lpstr>Calibri</vt:lpstr>
      <vt:lpstr>Lora</vt:lpstr>
      <vt:lpstr>Office Theme</vt:lpstr>
      <vt:lpstr>The Promise of High Dosage Tutoring  Performance Matters Forum October 10, 2024 </vt:lpstr>
      <vt:lpstr>CT HDT Grantees</vt:lpstr>
      <vt:lpstr>Why HDT?</vt:lpstr>
      <vt:lpstr>What HDT Is vs Is Not</vt:lpstr>
      <vt:lpstr>CSDE Model: What Does HDT Look Like in Schools?</vt:lpstr>
      <vt:lpstr>Thompson School District</vt:lpstr>
      <vt:lpstr>Regional School District 15</vt:lpstr>
      <vt:lpstr>Manchester School District</vt:lpstr>
      <vt:lpstr>CSDE Supports: Vetted Tutor Organizations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Promise of High Dosage Tutoring  Performance Matters Forum October 10, 2024 </dc:title>
  <dc:creator>Scianimanico, John</dc:creator>
  <cp:lastModifiedBy>Falconer, Matthew</cp:lastModifiedBy>
  <cp:revision>12</cp:revision>
  <dcterms:created xsi:type="dcterms:W3CDTF">2024-09-18T15:00:02Z</dcterms:created>
  <dcterms:modified xsi:type="dcterms:W3CDTF">2024-10-16T14:35:04Z</dcterms:modified>
</cp:coreProperties>
</file>