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8" r:id="rId2"/>
    <p:sldId id="305" r:id="rId3"/>
    <p:sldId id="337" r:id="rId4"/>
    <p:sldId id="329" r:id="rId5"/>
    <p:sldId id="335" r:id="rId6"/>
    <p:sldId id="340" r:id="rId7"/>
    <p:sldId id="342" r:id="rId8"/>
    <p:sldId id="352" r:id="rId9"/>
    <p:sldId id="354" r:id="rId10"/>
    <p:sldId id="351" r:id="rId11"/>
    <p:sldId id="353" r:id="rId12"/>
    <p:sldId id="345" r:id="rId13"/>
    <p:sldId id="332" r:id="rId14"/>
    <p:sldId id="346" r:id="rId15"/>
    <p:sldId id="334" r:id="rId16"/>
    <p:sldId id="347" r:id="rId17"/>
    <p:sldId id="348" r:id="rId18"/>
    <p:sldId id="349" r:id="rId19"/>
    <p:sldId id="338" r:id="rId20"/>
    <p:sldId id="274"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7818" autoAdjust="0"/>
  </p:normalViewPr>
  <p:slideViewPr>
    <p:cSldViewPr snapToGrid="0" snapToObjects="1">
      <p:cViewPr varScale="1">
        <p:scale>
          <a:sx n="58" d="100"/>
          <a:sy n="58" d="100"/>
        </p:scale>
        <p:origin x="1464"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4" d="100"/>
          <a:sy n="54" d="100"/>
        </p:scale>
        <p:origin x="165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4/6/2017</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A4B131A-F4D2-4976-9583-3DC922F7D40A}" type="slidenum">
              <a:rPr lang="en-US" smtClean="0"/>
              <a:t>‹#›</a:t>
            </a:fld>
            <a:endParaRPr lang="en-US"/>
          </a:p>
        </p:txBody>
      </p:sp>
    </p:spTree>
    <p:extLst>
      <p:ext uri="{BB962C8B-B14F-4D97-AF65-F5344CB8AC3E}">
        <p14:creationId xmlns:p14="http://schemas.microsoft.com/office/powerpoint/2010/main" val="20433071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a:t>4/6/2017</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04CC56-C4BF-45A2-BDA0-4F0A3A90F1CB}" type="slidenum">
              <a:rPr lang="en-US" smtClean="0"/>
              <a:t>‹#›</a:t>
            </a:fld>
            <a:endParaRPr lang="en-US"/>
          </a:p>
        </p:txBody>
      </p:sp>
    </p:spTree>
    <p:extLst>
      <p:ext uri="{BB962C8B-B14F-4D97-AF65-F5344CB8AC3E}">
        <p14:creationId xmlns:p14="http://schemas.microsoft.com/office/powerpoint/2010/main" val="12469803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CC56-C4BF-45A2-BDA0-4F0A3A90F1CB}" type="slidenum">
              <a:rPr lang="en-US" smtClean="0"/>
              <a:t>1</a:t>
            </a:fld>
            <a:endParaRPr lang="en-US"/>
          </a:p>
        </p:txBody>
      </p:sp>
      <p:sp>
        <p:nvSpPr>
          <p:cNvPr id="5" name="Date Placeholder 4"/>
          <p:cNvSpPr>
            <a:spLocks noGrp="1"/>
          </p:cNvSpPr>
          <p:nvPr>
            <p:ph type="dt" idx="11"/>
          </p:nvPr>
        </p:nvSpPr>
        <p:spPr/>
        <p:txBody>
          <a:bodyPr/>
          <a:lstStyle/>
          <a:p>
            <a:r>
              <a:rPr lang="en-US"/>
              <a:t>4/6/2017</a:t>
            </a:r>
          </a:p>
        </p:txBody>
      </p:sp>
    </p:spTree>
    <p:extLst>
      <p:ext uri="{BB962C8B-B14F-4D97-AF65-F5344CB8AC3E}">
        <p14:creationId xmlns:p14="http://schemas.microsoft.com/office/powerpoint/2010/main" val="62338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10</a:t>
            </a:fld>
            <a:endParaRPr lang="en-US"/>
          </a:p>
        </p:txBody>
      </p:sp>
    </p:spTree>
    <p:extLst>
      <p:ext uri="{BB962C8B-B14F-4D97-AF65-F5344CB8AC3E}">
        <p14:creationId xmlns:p14="http://schemas.microsoft.com/office/powerpoint/2010/main" val="20585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11</a:t>
            </a:fld>
            <a:endParaRPr lang="en-US"/>
          </a:p>
        </p:txBody>
      </p:sp>
    </p:spTree>
    <p:extLst>
      <p:ext uri="{BB962C8B-B14F-4D97-AF65-F5344CB8AC3E}">
        <p14:creationId xmlns:p14="http://schemas.microsoft.com/office/powerpoint/2010/main" val="357034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12</a:t>
            </a:fld>
            <a:endParaRPr lang="en-US"/>
          </a:p>
        </p:txBody>
      </p:sp>
    </p:spTree>
    <p:extLst>
      <p:ext uri="{BB962C8B-B14F-4D97-AF65-F5344CB8AC3E}">
        <p14:creationId xmlns:p14="http://schemas.microsoft.com/office/powerpoint/2010/main" val="3521094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13</a:t>
            </a:fld>
            <a:endParaRPr lang="en-US"/>
          </a:p>
        </p:txBody>
      </p:sp>
    </p:spTree>
    <p:extLst>
      <p:ext uri="{BB962C8B-B14F-4D97-AF65-F5344CB8AC3E}">
        <p14:creationId xmlns:p14="http://schemas.microsoft.com/office/powerpoint/2010/main" val="1761293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14</a:t>
            </a:fld>
            <a:endParaRPr lang="en-US"/>
          </a:p>
        </p:txBody>
      </p:sp>
    </p:spTree>
    <p:extLst>
      <p:ext uri="{BB962C8B-B14F-4D97-AF65-F5344CB8AC3E}">
        <p14:creationId xmlns:p14="http://schemas.microsoft.com/office/powerpoint/2010/main" val="2765613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15</a:t>
            </a:fld>
            <a:endParaRPr lang="en-US"/>
          </a:p>
        </p:txBody>
      </p:sp>
    </p:spTree>
    <p:extLst>
      <p:ext uri="{BB962C8B-B14F-4D97-AF65-F5344CB8AC3E}">
        <p14:creationId xmlns:p14="http://schemas.microsoft.com/office/powerpoint/2010/main" val="1158241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16</a:t>
            </a:fld>
            <a:endParaRPr lang="en-US"/>
          </a:p>
        </p:txBody>
      </p:sp>
    </p:spTree>
    <p:extLst>
      <p:ext uri="{BB962C8B-B14F-4D97-AF65-F5344CB8AC3E}">
        <p14:creationId xmlns:p14="http://schemas.microsoft.com/office/powerpoint/2010/main" val="94473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17</a:t>
            </a:fld>
            <a:endParaRPr lang="en-US"/>
          </a:p>
        </p:txBody>
      </p:sp>
    </p:spTree>
    <p:extLst>
      <p:ext uri="{BB962C8B-B14F-4D97-AF65-F5344CB8AC3E}">
        <p14:creationId xmlns:p14="http://schemas.microsoft.com/office/powerpoint/2010/main" val="3605495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18</a:t>
            </a:fld>
            <a:endParaRPr lang="en-US"/>
          </a:p>
        </p:txBody>
      </p:sp>
    </p:spTree>
    <p:extLst>
      <p:ext uri="{BB962C8B-B14F-4D97-AF65-F5344CB8AC3E}">
        <p14:creationId xmlns:p14="http://schemas.microsoft.com/office/powerpoint/2010/main" val="278809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19</a:t>
            </a:fld>
            <a:endParaRPr lang="en-US"/>
          </a:p>
        </p:txBody>
      </p:sp>
    </p:spTree>
    <p:extLst>
      <p:ext uri="{BB962C8B-B14F-4D97-AF65-F5344CB8AC3E}">
        <p14:creationId xmlns:p14="http://schemas.microsoft.com/office/powerpoint/2010/main" val="18208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2</a:t>
            </a:fld>
            <a:endParaRPr lang="en-US"/>
          </a:p>
        </p:txBody>
      </p:sp>
    </p:spTree>
    <p:extLst>
      <p:ext uri="{BB962C8B-B14F-4D97-AF65-F5344CB8AC3E}">
        <p14:creationId xmlns:p14="http://schemas.microsoft.com/office/powerpoint/2010/main" val="3304935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dirty="0"/>
          </a:p>
        </p:txBody>
      </p:sp>
      <p:sp>
        <p:nvSpPr>
          <p:cNvPr id="4" name="Slide Number Placeholder 3"/>
          <p:cNvSpPr>
            <a:spLocks noGrp="1"/>
          </p:cNvSpPr>
          <p:nvPr>
            <p:ph type="sldNum" sz="quarter" idx="10"/>
          </p:nvPr>
        </p:nvSpPr>
        <p:spPr/>
        <p:txBody>
          <a:bodyPr/>
          <a:lstStyle/>
          <a:p>
            <a:fld id="{4204CC56-C4BF-45A2-BDA0-4F0A3A90F1CB}" type="slidenum">
              <a:rPr lang="en-US" smtClean="0"/>
              <a:t>20</a:t>
            </a:fld>
            <a:endParaRPr lang="en-US"/>
          </a:p>
        </p:txBody>
      </p:sp>
      <p:sp>
        <p:nvSpPr>
          <p:cNvPr id="5" name="Date Placeholder 4"/>
          <p:cNvSpPr>
            <a:spLocks noGrp="1"/>
          </p:cNvSpPr>
          <p:nvPr>
            <p:ph type="dt" idx="11"/>
          </p:nvPr>
        </p:nvSpPr>
        <p:spPr/>
        <p:txBody>
          <a:bodyPr/>
          <a:lstStyle/>
          <a:p>
            <a:r>
              <a:rPr lang="en-US"/>
              <a:t>4/6/2017</a:t>
            </a:r>
          </a:p>
        </p:txBody>
      </p:sp>
    </p:spTree>
    <p:extLst>
      <p:ext uri="{BB962C8B-B14F-4D97-AF65-F5344CB8AC3E}">
        <p14:creationId xmlns:p14="http://schemas.microsoft.com/office/powerpoint/2010/main" val="27094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3</a:t>
            </a:fld>
            <a:endParaRPr lang="en-US"/>
          </a:p>
        </p:txBody>
      </p:sp>
    </p:spTree>
    <p:extLst>
      <p:ext uri="{BB962C8B-B14F-4D97-AF65-F5344CB8AC3E}">
        <p14:creationId xmlns:p14="http://schemas.microsoft.com/office/powerpoint/2010/main" val="181508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4</a:t>
            </a:fld>
            <a:endParaRPr lang="en-US"/>
          </a:p>
        </p:txBody>
      </p:sp>
    </p:spTree>
    <p:extLst>
      <p:ext uri="{BB962C8B-B14F-4D97-AF65-F5344CB8AC3E}">
        <p14:creationId xmlns:p14="http://schemas.microsoft.com/office/powerpoint/2010/main" val="376635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5</a:t>
            </a:fld>
            <a:endParaRPr lang="en-US"/>
          </a:p>
        </p:txBody>
      </p:sp>
    </p:spTree>
    <p:extLst>
      <p:ext uri="{BB962C8B-B14F-4D97-AF65-F5344CB8AC3E}">
        <p14:creationId xmlns:p14="http://schemas.microsoft.com/office/powerpoint/2010/main" val="160491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6</a:t>
            </a:fld>
            <a:endParaRPr lang="en-US"/>
          </a:p>
        </p:txBody>
      </p:sp>
    </p:spTree>
    <p:extLst>
      <p:ext uri="{BB962C8B-B14F-4D97-AF65-F5344CB8AC3E}">
        <p14:creationId xmlns:p14="http://schemas.microsoft.com/office/powerpoint/2010/main" val="9453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7</a:t>
            </a:fld>
            <a:endParaRPr lang="en-US"/>
          </a:p>
        </p:txBody>
      </p:sp>
    </p:spTree>
    <p:extLst>
      <p:ext uri="{BB962C8B-B14F-4D97-AF65-F5344CB8AC3E}">
        <p14:creationId xmlns:p14="http://schemas.microsoft.com/office/powerpoint/2010/main" val="367297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8</a:t>
            </a:fld>
            <a:endParaRPr lang="en-US"/>
          </a:p>
        </p:txBody>
      </p:sp>
    </p:spTree>
    <p:extLst>
      <p:ext uri="{BB962C8B-B14F-4D97-AF65-F5344CB8AC3E}">
        <p14:creationId xmlns:p14="http://schemas.microsoft.com/office/powerpoint/2010/main" val="379181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Date Placeholder 3"/>
          <p:cNvSpPr>
            <a:spLocks noGrp="1"/>
          </p:cNvSpPr>
          <p:nvPr>
            <p:ph type="dt" idx="10"/>
          </p:nvPr>
        </p:nvSpPr>
        <p:spPr/>
        <p:txBody>
          <a:bodyPr/>
          <a:lstStyle/>
          <a:p>
            <a:r>
              <a:rPr lang="en-US"/>
              <a:t>4/6/2017</a:t>
            </a:r>
          </a:p>
        </p:txBody>
      </p:sp>
      <p:sp>
        <p:nvSpPr>
          <p:cNvPr id="5" name="Slide Number Placeholder 4"/>
          <p:cNvSpPr>
            <a:spLocks noGrp="1"/>
          </p:cNvSpPr>
          <p:nvPr>
            <p:ph type="sldNum" sz="quarter" idx="11"/>
          </p:nvPr>
        </p:nvSpPr>
        <p:spPr/>
        <p:txBody>
          <a:bodyPr/>
          <a:lstStyle/>
          <a:p>
            <a:fld id="{4204CC56-C4BF-45A2-BDA0-4F0A3A90F1CB}" type="slidenum">
              <a:rPr lang="en-US" smtClean="0"/>
              <a:t>9</a:t>
            </a:fld>
            <a:endParaRPr lang="en-US"/>
          </a:p>
        </p:txBody>
      </p:sp>
    </p:spTree>
    <p:extLst>
      <p:ext uri="{BB962C8B-B14F-4D97-AF65-F5344CB8AC3E}">
        <p14:creationId xmlns:p14="http://schemas.microsoft.com/office/powerpoint/2010/main" val="156469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9/20/2017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48095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1898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01263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25540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9/20/2017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75895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9/20/2017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4687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9/20/2017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775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9/20/2017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3711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0328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786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3164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cga.ct.gov/current/pub/chap_166.htm#sec_10-151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ortal.ct.gov/SDE/Evaluation-and-Support/Educator-Evaluation-and-Support-Counci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tandards.learningforward.org/?_ga=2.22153339.1123802000.1680614280-1292190032.168061428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portal.ct.gov/SDE/Evaluation-and-Support/Professional-Learning/Related-Resourc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mailto:Shuana.Tucker@ct.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Sharon.Fuller@ct.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5370" y="206738"/>
            <a:ext cx="8713260" cy="189722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cxnSp>
        <p:nvCxnSpPr>
          <p:cNvPr id="16" name="Straight Connector 15"/>
          <p:cNvCxnSpPr/>
          <p:nvPr/>
        </p:nvCxnSpPr>
        <p:spPr>
          <a:xfrm>
            <a:off x="215370" y="2103959"/>
            <a:ext cx="871326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2700" cmpd="sng">
                <a:solidFill>
                  <a:srgbClr val="000090"/>
                </a:solidFill>
              </a:ln>
            </a:endParaRPr>
          </a:p>
        </p:txBody>
      </p:sp>
      <p:pic>
        <p:nvPicPr>
          <p:cNvPr id="11" name="Picture 10"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332900" y="398046"/>
            <a:ext cx="8261709" cy="6266754"/>
          </a:xfrm>
          <a:prstGeom prst="rect">
            <a:avLst/>
          </a:prstGeom>
        </p:spPr>
      </p:pic>
      <p:sp>
        <p:nvSpPr>
          <p:cNvPr id="5" name="Content Placeholder 4"/>
          <p:cNvSpPr>
            <a:spLocks noGrp="1"/>
          </p:cNvSpPr>
          <p:nvPr>
            <p:ph idx="1"/>
          </p:nvPr>
        </p:nvSpPr>
        <p:spPr>
          <a:xfrm>
            <a:off x="457200" y="2172651"/>
            <a:ext cx="8229600" cy="4492149"/>
          </a:xfrm>
        </p:spPr>
        <p:txBody>
          <a:bodyPr>
            <a:normAutofit lnSpcReduction="10000"/>
          </a:bodyPr>
          <a:lstStyle/>
          <a:p>
            <a:pPr marL="0" indent="0" algn="ctr">
              <a:buNone/>
            </a:pPr>
            <a:endParaRPr lang="en-US" altLang="en-US" sz="2000" dirty="0">
              <a:solidFill>
                <a:srgbClr val="000066"/>
              </a:solidFill>
              <a:effectLst>
                <a:outerShdw blurRad="38100" dist="38100" dir="2700000" algn="tl">
                  <a:srgbClr val="000000">
                    <a:alpha val="43137"/>
                  </a:srgbClr>
                </a:outerShdw>
              </a:effectLst>
              <a:latin typeface="Book Antiqua" panose="02040602050305030304" pitchFamily="18" charset="0"/>
              <a:cs typeface="Arial" charset="0"/>
            </a:endParaRPr>
          </a:p>
          <a:p>
            <a:pPr marL="0" indent="0" algn="ctr">
              <a:buNone/>
            </a:pPr>
            <a:r>
              <a:rPr lang="en-US" b="1"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Rethinking Educator Evaluation and Support</a:t>
            </a:r>
          </a:p>
          <a:p>
            <a:pPr marL="0" indent="0" algn="ctr">
              <a:buNone/>
            </a:pPr>
            <a:endParaRPr lang="en-US" sz="1600" b="1"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2600" dirty="0">
                <a:solidFill>
                  <a:srgbClr val="00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of Proposed CT Guidelines for Educator Evaluation and Support 2023</a:t>
            </a:r>
            <a:endParaRPr lang="en-US" sz="2600" dirty="0">
              <a:solidFill>
                <a:srgbClr val="1F497D"/>
              </a:solidFill>
              <a:latin typeface="Arial" panose="020B0604020202020204" pitchFamily="34" charset="0"/>
              <a:cs typeface="Arial" panose="020B0604020202020204" pitchFamily="34" charset="0"/>
            </a:endParaRPr>
          </a:p>
          <a:p>
            <a:pPr algn="ctr">
              <a:buFont typeface="Wingdings" pitchFamily="2" charset="2"/>
              <a:buNone/>
              <a:defRPr/>
            </a:pPr>
            <a:endParaRPr lang="en-US" sz="1600" i="1" dirty="0">
              <a:latin typeface="Arial" panose="020B0604020202020204" pitchFamily="34" charset="0"/>
              <a:cs typeface="Arial" panose="020B0604020202020204" pitchFamily="34" charset="0"/>
            </a:endParaRPr>
          </a:p>
          <a:p>
            <a:pPr algn="ctr">
              <a:buFont typeface="Wingdings" pitchFamily="2" charset="2"/>
              <a:buNone/>
              <a:defRPr/>
            </a:pPr>
            <a:r>
              <a:rPr lang="en-US" sz="2200" dirty="0">
                <a:solidFill>
                  <a:srgbClr val="002060"/>
                </a:solidFill>
                <a:latin typeface="Arial" panose="020B0604020202020204" pitchFamily="34" charset="0"/>
                <a:cs typeface="Arial" panose="020B0604020202020204" pitchFamily="34" charset="0"/>
              </a:rPr>
              <a:t>Proposed Recommendations from the Educator Evaluation and Support (EES) Council* </a:t>
            </a:r>
          </a:p>
          <a:p>
            <a:pPr algn="ctr">
              <a:buFont typeface="Wingdings" pitchFamily="2" charset="2"/>
              <a:buNone/>
              <a:defRPr/>
            </a:pPr>
            <a:r>
              <a:rPr lang="en-US" sz="2200" dirty="0">
                <a:solidFill>
                  <a:srgbClr val="002060"/>
                </a:solidFill>
                <a:latin typeface="Arial" panose="020B0604020202020204" pitchFamily="34" charset="0"/>
                <a:cs typeface="Arial" panose="020B0604020202020204" pitchFamily="34" charset="0"/>
              </a:rPr>
              <a:t>for Adoption by the CT State Board of Education</a:t>
            </a:r>
          </a:p>
          <a:p>
            <a:pPr algn="ctr">
              <a:buFont typeface="Wingdings" pitchFamily="2" charset="2"/>
              <a:buNone/>
              <a:defRPr/>
            </a:pPr>
            <a:r>
              <a:rPr lang="en-US" sz="2400" b="1" spc="100" dirty="0">
                <a:solidFill>
                  <a:schemeClr val="tx2"/>
                </a:solidFill>
                <a:latin typeface="Arial" panose="020B0604020202020204" pitchFamily="34" charset="0"/>
                <a:cs typeface="Arial" panose="020B0604020202020204" pitchFamily="34" charset="0"/>
              </a:rPr>
              <a:t>*</a:t>
            </a:r>
            <a:r>
              <a:rPr lang="en-US" sz="1600" dirty="0">
                <a:solidFill>
                  <a:srgbClr val="0A0A0A"/>
                </a:solidFill>
                <a:effectLst/>
                <a:latin typeface="Arial" panose="020B0604020202020204" pitchFamily="34" charset="0"/>
                <a:ea typeface="Calibri" panose="020F0502020204030204" pitchFamily="34" charset="0"/>
                <a:cs typeface="Arial" panose="020B0604020202020204" pitchFamily="34" charset="0"/>
              </a:rPr>
              <a:t>codified in </a:t>
            </a:r>
            <a:r>
              <a:rPr lang="en-US" sz="1600" b="1" u="none" strike="noStrike" dirty="0">
                <a:solidFill>
                  <a:srgbClr val="0771BB"/>
                </a:solidFill>
                <a:effectLst/>
                <a:latin typeface="Arial" panose="020B0604020202020204" pitchFamily="34" charset="0"/>
                <a:ea typeface="Calibri" panose="020F0502020204030204" pitchFamily="34" charset="0"/>
                <a:cs typeface="Arial" panose="020B0604020202020204" pitchFamily="34" charset="0"/>
                <a:hlinkClick r:id="rId4"/>
              </a:rPr>
              <a:t>Conn. Gen. Stat. 10-151b</a:t>
            </a:r>
            <a:r>
              <a:rPr lang="en-US" sz="1600" dirty="0">
                <a:solidFill>
                  <a:srgbClr val="0A0A0A"/>
                </a:solidFill>
                <a:effectLst/>
                <a:latin typeface="Arial" panose="020B0604020202020204" pitchFamily="34" charset="0"/>
                <a:ea typeface="Calibri" panose="020F0502020204030204" pitchFamily="34" charset="0"/>
                <a:cs typeface="Arial" panose="020B0604020202020204" pitchFamily="34" charset="0"/>
              </a:rPr>
              <a:t> as the Performance Evaluation and Advisory Council</a:t>
            </a:r>
            <a:endParaRPr lang="en-US" sz="1600" dirty="0">
              <a:solidFill>
                <a:srgbClr val="002060"/>
              </a:solidFill>
              <a:latin typeface="Arial" panose="020B0604020202020204" pitchFamily="34" charset="0"/>
              <a:cs typeface="Arial" panose="020B0604020202020204" pitchFamily="34" charset="0"/>
            </a:endParaRPr>
          </a:p>
          <a:p>
            <a:pPr algn="ctr">
              <a:buFont typeface="Wingdings" pitchFamily="2" charset="2"/>
              <a:buNone/>
              <a:defRPr/>
            </a:pPr>
            <a:endParaRPr lang="en-US" sz="2200" dirty="0">
              <a:solidFill>
                <a:srgbClr val="002060"/>
              </a:solidFill>
              <a:latin typeface="Arial" panose="020B0604020202020204" pitchFamily="34" charset="0"/>
              <a:cs typeface="Arial" panose="020B0604020202020204" pitchFamily="34" charset="0"/>
            </a:endParaRPr>
          </a:p>
          <a:p>
            <a:pPr algn="ctr">
              <a:buFont typeface="Wingdings" pitchFamily="2" charset="2"/>
              <a:buNone/>
              <a:defRPr/>
            </a:pPr>
            <a:endParaRPr lang="en-US" sz="1800" i="1" dirty="0">
              <a:latin typeface="Arial" panose="020B0604020202020204" pitchFamily="34" charset="0"/>
              <a:cs typeface="Arial" panose="020B0604020202020204" pitchFamily="34" charset="0"/>
            </a:endParaRPr>
          </a:p>
          <a:p>
            <a:pPr algn="ctr">
              <a:buFont typeface="Wingdings" pitchFamily="2" charset="2"/>
              <a:buNone/>
              <a:defRPr/>
            </a:pPr>
            <a:endParaRPr lang="en-US" sz="1600" i="1" dirty="0">
              <a:cs typeface="Arial" panose="020B0604020202020204" pitchFamily="34" charset="0"/>
            </a:endParaRPr>
          </a:p>
          <a:p>
            <a:pPr algn="ctr">
              <a:buFont typeface="Wingdings" pitchFamily="2" charset="2"/>
              <a:buNone/>
              <a:defRPr/>
            </a:pPr>
            <a:endParaRPr lang="en-US" sz="1600" i="1" dirty="0">
              <a:cs typeface="Arial" panose="020B0604020202020204" pitchFamily="34" charset="0"/>
            </a:endParaRPr>
          </a:p>
          <a:p>
            <a:pPr algn="ctr">
              <a:buFont typeface="Wingdings" pitchFamily="2" charset="2"/>
              <a:buNone/>
              <a:defRPr/>
            </a:pPr>
            <a:endParaRPr lang="en-US" sz="1600" i="1" dirty="0">
              <a:latin typeface="Arial" panose="020B0604020202020204" pitchFamily="34" charset="0"/>
              <a:cs typeface="Arial" panose="020B0604020202020204" pitchFamily="34" charset="0"/>
            </a:endParaRPr>
          </a:p>
          <a:p>
            <a:pPr marL="0" indent="0" algn="ctr">
              <a:buNone/>
            </a:pPr>
            <a:endParaRPr lang="en-US" sz="3600" b="1" dirty="0">
              <a:solidFill>
                <a:srgbClr val="1F497D"/>
              </a:solidFill>
              <a:latin typeface="Arial Black"/>
              <a:cs typeface="Arial Black"/>
            </a:endParaRPr>
          </a:p>
          <a:p>
            <a:pPr marL="0" indent="0" algn="ctr">
              <a:buNone/>
            </a:pPr>
            <a:endParaRPr lang="en-US" sz="3600" b="1" dirty="0">
              <a:latin typeface="Arial Black"/>
              <a:cs typeface="Arial Black"/>
            </a:endParaRPr>
          </a:p>
        </p:txBody>
      </p:sp>
      <p:sp>
        <p:nvSpPr>
          <p:cNvPr id="2" name="Title 1"/>
          <p:cNvSpPr>
            <a:spLocks noGrp="1"/>
          </p:cNvSpPr>
          <p:nvPr>
            <p:ph type="title"/>
          </p:nvPr>
        </p:nvSpPr>
        <p:spPr>
          <a:xfrm>
            <a:off x="1406585" y="1840945"/>
            <a:ext cx="6338395" cy="331706"/>
          </a:xfrm>
        </p:spPr>
        <p:txBody>
          <a:bodyPr>
            <a:normAutofit fontScale="90000"/>
          </a:bodyPr>
          <a:lstStyle/>
          <a:p>
            <a:r>
              <a:rPr lang="en-US" sz="2000" spc="100" dirty="0">
                <a:solidFill>
                  <a:srgbClr val="000090"/>
                </a:solidFill>
                <a:latin typeface="Times New Roman"/>
                <a:cs typeface="Times New Roman"/>
              </a:rPr>
              <a:t>CONNECTICUT STATE DEPARTMENT OF EDUCATION </a:t>
            </a:r>
            <a:br>
              <a:rPr lang="en-US" sz="2800" dirty="0">
                <a:solidFill>
                  <a:srgbClr val="000090"/>
                </a:solidFill>
                <a:latin typeface="Times New Roman"/>
                <a:cs typeface="Times New Roman"/>
              </a:rPr>
            </a:br>
            <a:endParaRPr lang="en-US" sz="3600" b="1" dirty="0">
              <a:solidFill>
                <a:srgbClr val="000090"/>
              </a:solidFill>
              <a:latin typeface="Times New Roman"/>
              <a:cs typeface="Times New Roman"/>
            </a:endParaRPr>
          </a:p>
        </p:txBody>
      </p:sp>
      <p:pic>
        <p:nvPicPr>
          <p:cNvPr id="13" name="Picture 12" descr="CSDElogo_casual_blue.jpg"/>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Layer>
                </a14:imgProps>
              </a:ext>
              <a:ext uri="{28A0092B-C50C-407E-A947-70E740481C1C}">
                <a14:useLocalDpi xmlns:a14="http://schemas.microsoft.com/office/drawing/2010/main" val="0"/>
              </a:ext>
            </a:extLst>
          </a:blip>
          <a:stretch>
            <a:fillRect/>
          </a:stretch>
        </p:blipFill>
        <p:spPr>
          <a:xfrm>
            <a:off x="3803384" y="444614"/>
            <a:ext cx="1351995" cy="1026488"/>
          </a:xfrm>
          <a:prstGeom prst="rect">
            <a:avLst/>
          </a:prstGeom>
        </p:spPr>
      </p:pic>
    </p:spTree>
    <p:extLst>
      <p:ext uri="{BB962C8B-B14F-4D97-AF65-F5344CB8AC3E}">
        <p14:creationId xmlns:p14="http://schemas.microsoft.com/office/powerpoint/2010/main" val="55615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13708"/>
            <a:ext cx="8345424" cy="949332"/>
          </a:xfrm>
        </p:spPr>
        <p:txBody>
          <a:bodyPr>
            <a:normAutofit fontScale="90000"/>
          </a:bodyPr>
          <a:lstStyle/>
          <a:p>
            <a:br>
              <a:rPr lang="en-US" sz="4000" b="1" spc="100" dirty="0">
                <a:solidFill>
                  <a:schemeClr val="tx2"/>
                </a:solidFill>
                <a:latin typeface="Arial" panose="020B0604020202020204" pitchFamily="34" charset="0"/>
                <a:cs typeface="Arial" panose="020B0604020202020204" pitchFamily="34" charset="0"/>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228433" y="1741692"/>
            <a:ext cx="8713260" cy="5415617"/>
          </a:xfrm>
        </p:spPr>
        <p:txBody>
          <a:bodyPr>
            <a:normAutofit/>
          </a:bodyPr>
          <a:lstStyle/>
          <a:p>
            <a:pPr marL="0" indent="0" algn="ctr">
              <a:buNone/>
            </a:pPr>
            <a:r>
              <a:rPr lang="en-US" sz="2000" b="1" dirty="0">
                <a:latin typeface="Arial" panose="020B0604020202020204" pitchFamily="34" charset="0"/>
                <a:cs typeface="Arial" panose="020B0604020202020204" pitchFamily="34" charset="0"/>
              </a:rPr>
              <a:t>The average student gains an additional three months of learning in math and reading with an effective principal.</a:t>
            </a:r>
            <a:endParaRPr lang="en-US" sz="2000" dirty="0">
              <a:latin typeface="Arial" panose="020B0604020202020204" pitchFamily="34" charset="0"/>
              <a:cs typeface="Arial" panose="020B0604020202020204" pitchFamily="34" charset="0"/>
            </a:endParaRPr>
          </a:p>
          <a:p>
            <a:pPr marL="0" indent="0">
              <a:buNone/>
            </a:pPr>
            <a:endParaRPr lang="en-US" sz="1600" dirty="0">
              <a:solidFill>
                <a:srgbClr val="002060"/>
              </a:solidFill>
              <a:latin typeface="Arial" panose="020B0604020202020204" pitchFamily="34" charset="0"/>
              <a:cs typeface="Arial" panose="020B0604020202020204" pitchFamily="34" charset="0"/>
            </a:endParaRPr>
          </a:p>
          <a:p>
            <a:pPr marL="0" indent="0">
              <a:buNone/>
            </a:pPr>
            <a:r>
              <a:rPr lang="en-US" sz="1600" dirty="0">
                <a:solidFill>
                  <a:srgbClr val="002060"/>
                </a:solidFill>
                <a:latin typeface="Arial" panose="020B0604020202020204" pitchFamily="34" charset="0"/>
                <a:cs typeface="Arial" panose="020B0604020202020204" pitchFamily="34" charset="0"/>
              </a:rPr>
              <a:t>	</a:t>
            </a:r>
          </a:p>
          <a:p>
            <a:endParaRPr lang="en-US" sz="16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
        <p:nvSpPr>
          <p:cNvPr id="9" name="TextBox 8">
            <a:extLst>
              <a:ext uri="{FF2B5EF4-FFF2-40B4-BE49-F238E27FC236}">
                <a16:creationId xmlns:a16="http://schemas.microsoft.com/office/drawing/2014/main" id="{B674A794-D832-9CDE-5EF2-BD740AE1EDED}"/>
              </a:ext>
            </a:extLst>
          </p:cNvPr>
          <p:cNvSpPr txBox="1"/>
          <p:nvPr/>
        </p:nvSpPr>
        <p:spPr>
          <a:xfrm>
            <a:off x="457200" y="388209"/>
            <a:ext cx="8021782" cy="1077218"/>
          </a:xfrm>
          <a:prstGeom prst="rect">
            <a:avLst/>
          </a:prstGeom>
          <a:noFill/>
        </p:spPr>
        <p:txBody>
          <a:bodyPr wrap="square">
            <a:spAutoFit/>
          </a:bodyPr>
          <a:lstStyle/>
          <a:p>
            <a:pPr algn="ctr"/>
            <a:r>
              <a:rPr lang="en-US" sz="3200" b="1" spc="100" dirty="0">
                <a:solidFill>
                  <a:schemeClr val="tx2"/>
                </a:solidFill>
                <a:latin typeface="Arial" panose="020B0604020202020204" pitchFamily="34" charset="0"/>
                <a:cs typeface="Arial" panose="020B0604020202020204" pitchFamily="34" charset="0"/>
              </a:rPr>
              <a:t>Grissom, Jason A., Anna J. Egalite, and Constance A. Lindsey (2021)</a:t>
            </a:r>
            <a:endParaRPr lang="en-US" sz="3200" dirty="0">
              <a:latin typeface="Arial" panose="020B0604020202020204" pitchFamily="34" charset="0"/>
              <a:cs typeface="Arial" panose="020B0604020202020204" pitchFamily="34" charset="0"/>
            </a:endParaRPr>
          </a:p>
        </p:txBody>
      </p:sp>
      <p:pic>
        <p:nvPicPr>
          <p:cNvPr id="10" name="Content Placeholder 7" descr="Diagram">
            <a:extLst>
              <a:ext uri="{FF2B5EF4-FFF2-40B4-BE49-F238E27FC236}">
                <a16:creationId xmlns:a16="http://schemas.microsoft.com/office/drawing/2014/main" id="{6DE02982-7370-91FB-BF5A-7B8C0356E65E}"/>
              </a:ext>
            </a:extLst>
          </p:cNvPr>
          <p:cNvPicPr>
            <a:picLocks noChangeAspect="1"/>
          </p:cNvPicPr>
          <p:nvPr/>
        </p:nvPicPr>
        <p:blipFill>
          <a:blip r:embed="rId3"/>
          <a:stretch>
            <a:fillRect/>
          </a:stretch>
        </p:blipFill>
        <p:spPr>
          <a:xfrm>
            <a:off x="1521593" y="2540930"/>
            <a:ext cx="6957389" cy="3951918"/>
          </a:xfrm>
          <a:prstGeom prst="rect">
            <a:avLst/>
          </a:prstGeom>
          <a:effectLst>
            <a:outerShdw blurRad="50800" dist="50800" dir="5400000" algn="ctr" rotWithShape="0">
              <a:schemeClr val="tx1"/>
            </a:outerShdw>
            <a:softEdge rad="12700"/>
          </a:effectLst>
        </p:spPr>
      </p:pic>
      <p:pic>
        <p:nvPicPr>
          <p:cNvPr id="11" name="Picture 10">
            <a:extLst>
              <a:ext uri="{FF2B5EF4-FFF2-40B4-BE49-F238E27FC236}">
                <a16:creationId xmlns:a16="http://schemas.microsoft.com/office/drawing/2014/main" id="{B9355AC5-6E20-D1B7-35F3-DC669E90698A}"/>
              </a:ext>
            </a:extLst>
          </p:cNvPr>
          <p:cNvPicPr>
            <a:picLocks noChangeAspect="1"/>
          </p:cNvPicPr>
          <p:nvPr/>
        </p:nvPicPr>
        <p:blipFill>
          <a:blip r:embed="rId4"/>
          <a:stretch>
            <a:fillRect/>
          </a:stretch>
        </p:blipFill>
        <p:spPr>
          <a:xfrm>
            <a:off x="665018" y="3869399"/>
            <a:ext cx="1873915" cy="2436091"/>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004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13708"/>
            <a:ext cx="8345424" cy="949332"/>
          </a:xfrm>
        </p:spPr>
        <p:txBody>
          <a:bodyPr>
            <a:normAutofit fontScale="90000"/>
          </a:bodyPr>
          <a:lstStyle/>
          <a:p>
            <a:br>
              <a:rPr lang="en-US" sz="4000" b="1" spc="100" dirty="0">
                <a:solidFill>
                  <a:schemeClr val="tx2"/>
                </a:solidFill>
                <a:latin typeface="Arial" panose="020B0604020202020204" pitchFamily="34" charset="0"/>
                <a:cs typeface="Arial" panose="020B0604020202020204" pitchFamily="34" charset="0"/>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228433" y="1741692"/>
            <a:ext cx="8713260" cy="5415617"/>
          </a:xfrm>
        </p:spPr>
        <p:txBody>
          <a:bodyPr>
            <a:normAutofit/>
          </a:bodyPr>
          <a:lstStyle/>
          <a:p>
            <a:pPr marL="0" indent="0" algn="ctr">
              <a:buNone/>
            </a:pPr>
            <a:r>
              <a:rPr lang="en-US" sz="2400" b="1" dirty="0">
                <a:solidFill>
                  <a:srgbClr val="002060"/>
                </a:solidFill>
                <a:latin typeface="Arial" panose="020B0604020202020204" pitchFamily="34" charset="0"/>
                <a:cs typeface="Arial" panose="020B0604020202020204" pitchFamily="34" charset="0"/>
              </a:rPr>
              <a:t>Effective Professional Development</a:t>
            </a:r>
            <a:r>
              <a:rPr lang="en-US" sz="1600" dirty="0">
                <a:solidFill>
                  <a:srgbClr val="002060"/>
                </a:solidFill>
                <a:latin typeface="Arial" panose="020B0604020202020204" pitchFamily="34" charset="0"/>
                <a:cs typeface="Arial" panose="020B0604020202020204" pitchFamily="34" charset="0"/>
              </a:rPr>
              <a:t>	</a:t>
            </a:r>
          </a:p>
          <a:p>
            <a:pPr marL="0" indent="0">
              <a:buNone/>
            </a:pPr>
            <a:r>
              <a:rPr lang="en-US" sz="1800" dirty="0">
                <a:latin typeface="Arial" panose="020B0604020202020204" pitchFamily="34" charset="0"/>
                <a:cs typeface="Arial" panose="020B0604020202020204" pitchFamily="34" charset="0"/>
              </a:rPr>
              <a:t>“Teacher professional learning is of increasing interest as one way to support the increasingly complex skills students need to learn in preparation for further and work in the 21st century. Sophisticated forms of teaching are needed to develop student competencies such as deep mastery of challenging content, critical thinking, complex problem-solving, effective communication and collaboration, and self-direction. In turn, effective professional development (PD) is needed to help teachers learn and refine the pedagogies required to teach these skills.”</a:t>
            </a:r>
            <a:endParaRPr lang="en-US" sz="1600" dirty="0">
              <a:solidFill>
                <a:srgbClr val="002060"/>
              </a:solidFill>
              <a:latin typeface="Arial" panose="020B0604020202020204" pitchFamily="34" charset="0"/>
              <a:cs typeface="Arial" panose="020B0604020202020204" pitchFamily="34" charset="0"/>
            </a:endParaRPr>
          </a:p>
          <a:p>
            <a:pPr marL="0" indent="0" algn="ctr">
              <a:buNone/>
            </a:pPr>
            <a:r>
              <a:rPr lang="en-US" sz="2000" b="1" dirty="0">
                <a:solidFill>
                  <a:srgbClr val="002060"/>
                </a:solidFill>
                <a:latin typeface="Arial" panose="020B0604020202020204" pitchFamily="34" charset="0"/>
                <a:cs typeface="Arial" panose="020B0604020202020204" pitchFamily="34" charset="0"/>
              </a:rPr>
              <a:t>Features of Effective Professional Development</a:t>
            </a: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
        <p:nvSpPr>
          <p:cNvPr id="9" name="TextBox 8">
            <a:extLst>
              <a:ext uri="{FF2B5EF4-FFF2-40B4-BE49-F238E27FC236}">
                <a16:creationId xmlns:a16="http://schemas.microsoft.com/office/drawing/2014/main" id="{B674A794-D832-9CDE-5EF2-BD740AE1EDED}"/>
              </a:ext>
            </a:extLst>
          </p:cNvPr>
          <p:cNvSpPr txBox="1"/>
          <p:nvPr/>
        </p:nvSpPr>
        <p:spPr>
          <a:xfrm>
            <a:off x="457200" y="388209"/>
            <a:ext cx="8021782" cy="1077218"/>
          </a:xfrm>
          <a:prstGeom prst="rect">
            <a:avLst/>
          </a:prstGeom>
          <a:noFill/>
        </p:spPr>
        <p:txBody>
          <a:bodyPr wrap="square">
            <a:spAutoFit/>
          </a:bodyPr>
          <a:lstStyle/>
          <a:p>
            <a:pPr algn="ctr"/>
            <a:r>
              <a:rPr lang="en-US" sz="3200" b="1" spc="100" dirty="0">
                <a:solidFill>
                  <a:schemeClr val="tx2"/>
                </a:solidFill>
                <a:latin typeface="Arial" panose="020B0604020202020204" pitchFamily="34" charset="0"/>
                <a:cs typeface="Arial" panose="020B0604020202020204" pitchFamily="34" charset="0"/>
              </a:rPr>
              <a:t>Linda Darling-Hammond, Maria E. </a:t>
            </a:r>
            <a:r>
              <a:rPr lang="en-US" sz="3200" b="1" spc="100" dirty="0" err="1">
                <a:solidFill>
                  <a:schemeClr val="tx2"/>
                </a:solidFill>
                <a:latin typeface="Arial" panose="020B0604020202020204" pitchFamily="34" charset="0"/>
                <a:cs typeface="Arial" panose="020B0604020202020204" pitchFamily="34" charset="0"/>
              </a:rPr>
              <a:t>Hyler</a:t>
            </a:r>
            <a:r>
              <a:rPr lang="en-US" sz="3200" b="1" spc="100" dirty="0">
                <a:solidFill>
                  <a:schemeClr val="tx2"/>
                </a:solidFill>
                <a:latin typeface="Arial" panose="020B0604020202020204" pitchFamily="34" charset="0"/>
                <a:cs typeface="Arial" panose="020B0604020202020204" pitchFamily="34" charset="0"/>
              </a:rPr>
              <a:t>, and Madelyn Gardner – (2017)</a:t>
            </a:r>
            <a:endParaRPr 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37FD0AC-E317-88EE-59A1-D54A11FEAF1B}"/>
              </a:ext>
            </a:extLst>
          </p:cNvPr>
          <p:cNvPicPr>
            <a:picLocks noChangeAspect="1"/>
          </p:cNvPicPr>
          <p:nvPr/>
        </p:nvPicPr>
        <p:blipFill>
          <a:blip r:embed="rId3"/>
          <a:stretch>
            <a:fillRect/>
          </a:stretch>
        </p:blipFill>
        <p:spPr>
          <a:xfrm>
            <a:off x="5987045" y="5270767"/>
            <a:ext cx="2954648" cy="1466178"/>
          </a:xfrm>
          <a:prstGeom prst="rect">
            <a:avLst/>
          </a:prstGeom>
          <a:effectLst>
            <a:outerShdw blurRad="50800" dist="38100" dir="2700000" algn="tl" rotWithShape="0">
              <a:prstClr val="black">
                <a:alpha val="40000"/>
              </a:prstClr>
            </a:outerShdw>
            <a:softEdge rad="12700"/>
          </a:effectLst>
        </p:spPr>
      </p:pic>
      <p:sp>
        <p:nvSpPr>
          <p:cNvPr id="12" name="TextBox 11">
            <a:extLst>
              <a:ext uri="{FF2B5EF4-FFF2-40B4-BE49-F238E27FC236}">
                <a16:creationId xmlns:a16="http://schemas.microsoft.com/office/drawing/2014/main" id="{69690E15-CC3A-B83F-82F3-DE117E7E7EDF}"/>
              </a:ext>
            </a:extLst>
          </p:cNvPr>
          <p:cNvSpPr txBox="1"/>
          <p:nvPr/>
        </p:nvSpPr>
        <p:spPr>
          <a:xfrm>
            <a:off x="3734248" y="4565444"/>
            <a:ext cx="3112251"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Is of sustained duration</a:t>
            </a: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Provides coaching and expert support</a:t>
            </a: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Offers feedback </a:t>
            </a:r>
          </a:p>
          <a:p>
            <a:r>
              <a:rPr lang="en-US" sz="2000" dirty="0">
                <a:solidFill>
                  <a:schemeClr val="accent1">
                    <a:lumMod val="50000"/>
                  </a:schemeClr>
                </a:solidFill>
                <a:latin typeface="Arial" panose="020B0604020202020204" pitchFamily="34" charset="0"/>
                <a:cs typeface="Arial" panose="020B0604020202020204" pitchFamily="34" charset="0"/>
              </a:rPr>
              <a:t>    and reflection</a:t>
            </a:r>
          </a:p>
        </p:txBody>
      </p:sp>
      <p:sp>
        <p:nvSpPr>
          <p:cNvPr id="4" name="TextBox 3">
            <a:extLst>
              <a:ext uri="{FF2B5EF4-FFF2-40B4-BE49-F238E27FC236}">
                <a16:creationId xmlns:a16="http://schemas.microsoft.com/office/drawing/2014/main" id="{8A1886BD-158A-9EAB-F225-71BE93FB2C81}"/>
              </a:ext>
            </a:extLst>
          </p:cNvPr>
          <p:cNvSpPr txBox="1"/>
          <p:nvPr/>
        </p:nvSpPr>
        <p:spPr>
          <a:xfrm>
            <a:off x="543381" y="4552137"/>
            <a:ext cx="3310247"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Is of sustained duration</a:t>
            </a: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Incorporates active learning</a:t>
            </a: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Supports collaboration</a:t>
            </a: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Uses models of effective practice</a:t>
            </a:r>
          </a:p>
        </p:txBody>
      </p:sp>
    </p:spTree>
    <p:extLst>
      <p:ext uri="{BB962C8B-B14F-4D97-AF65-F5344CB8AC3E}">
        <p14:creationId xmlns:p14="http://schemas.microsoft.com/office/powerpoint/2010/main" val="385110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496" y="1738008"/>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99246"/>
            <a:ext cx="8345424" cy="763794"/>
          </a:xfrm>
        </p:spPr>
        <p:txBody>
          <a:bodyPr>
            <a:normAutofit fontScale="90000"/>
          </a:bodyPr>
          <a:lstStyle/>
          <a:p>
            <a:r>
              <a:rPr lang="en-US" sz="4900" b="1" spc="100" dirty="0">
                <a:solidFill>
                  <a:schemeClr val="tx2"/>
                </a:solidFill>
                <a:latin typeface="Arial" panose="020B0604020202020204" pitchFamily="34" charset="0"/>
                <a:cs typeface="Arial" panose="020B0604020202020204" pitchFamily="34" charset="0"/>
              </a:rPr>
              <a:t>EES Council</a:t>
            </a: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189244" y="1738008"/>
            <a:ext cx="8713260" cy="5691564"/>
          </a:xfrm>
        </p:spPr>
        <p:txBody>
          <a:bodyPr>
            <a:normAutofit/>
          </a:bodyPr>
          <a:lstStyle/>
          <a:p>
            <a:pPr marL="0" indent="0" algn="ctr">
              <a:buNone/>
            </a:pPr>
            <a:r>
              <a:rPr lang="en-US" sz="2800" b="1" dirty="0">
                <a:latin typeface="Arial" panose="020B0604020202020204" pitchFamily="34" charset="0"/>
                <a:cs typeface="Arial" panose="020B0604020202020204" pitchFamily="34" charset="0"/>
              </a:rPr>
              <a:t>The EES Council considered improvements and changes in the following areas:</a:t>
            </a:r>
          </a:p>
          <a:p>
            <a:pPr marL="0" indent="0" algn="ctr">
              <a:buNone/>
            </a:pPr>
            <a:endParaRPr lang="en-US" sz="1000" dirty="0"/>
          </a:p>
          <a:p>
            <a:pPr marL="1200150" lvl="2"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0" indent="0" algn="ctr">
              <a:buNone/>
            </a:pPr>
            <a:endParaRPr lang="en-US" sz="200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pic>
        <p:nvPicPr>
          <p:cNvPr id="9" name="Picture 8">
            <a:extLst>
              <a:ext uri="{FF2B5EF4-FFF2-40B4-BE49-F238E27FC236}">
                <a16:creationId xmlns:a16="http://schemas.microsoft.com/office/drawing/2014/main" id="{26DBB994-7249-9220-CD80-79E18086C901}"/>
              </a:ext>
            </a:extLst>
          </p:cNvPr>
          <p:cNvPicPr>
            <a:picLocks noChangeAspect="1"/>
          </p:cNvPicPr>
          <p:nvPr/>
        </p:nvPicPr>
        <p:blipFill>
          <a:blip r:embed="rId3"/>
          <a:stretch>
            <a:fillRect/>
          </a:stretch>
        </p:blipFill>
        <p:spPr>
          <a:xfrm>
            <a:off x="4805791" y="2834937"/>
            <a:ext cx="3724275" cy="3276600"/>
          </a:xfrm>
          <a:prstGeom prst="rect">
            <a:avLst/>
          </a:prstGeom>
        </p:spPr>
      </p:pic>
      <p:pic>
        <p:nvPicPr>
          <p:cNvPr id="12" name="Picture 11">
            <a:extLst>
              <a:ext uri="{FF2B5EF4-FFF2-40B4-BE49-F238E27FC236}">
                <a16:creationId xmlns:a16="http://schemas.microsoft.com/office/drawing/2014/main" id="{FDEC31B8-AEEA-5648-DA8C-D424E4AF0765}"/>
              </a:ext>
            </a:extLst>
          </p:cNvPr>
          <p:cNvPicPr>
            <a:picLocks noChangeAspect="1"/>
          </p:cNvPicPr>
          <p:nvPr/>
        </p:nvPicPr>
        <p:blipFill>
          <a:blip r:embed="rId4"/>
          <a:stretch>
            <a:fillRect/>
          </a:stretch>
        </p:blipFill>
        <p:spPr>
          <a:xfrm>
            <a:off x="994507" y="3267308"/>
            <a:ext cx="3343703" cy="2003459"/>
          </a:xfrm>
          <a:prstGeom prst="rect">
            <a:avLst/>
          </a:prstGeom>
        </p:spPr>
      </p:pic>
    </p:spTree>
    <p:extLst>
      <p:ext uri="{BB962C8B-B14F-4D97-AF65-F5344CB8AC3E}">
        <p14:creationId xmlns:p14="http://schemas.microsoft.com/office/powerpoint/2010/main" val="868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47422"/>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99246"/>
            <a:ext cx="8345424" cy="763794"/>
          </a:xfrm>
        </p:spPr>
        <p:txBody>
          <a:bodyPr>
            <a:normAutofit fontScale="90000"/>
          </a:bodyPr>
          <a:lstStyle/>
          <a:p>
            <a:r>
              <a:rPr lang="en-US" sz="4900" b="1" spc="100" dirty="0">
                <a:solidFill>
                  <a:schemeClr val="tx2"/>
                </a:solidFill>
                <a:latin typeface="Arial" panose="020B0604020202020204" pitchFamily="34" charset="0"/>
                <a:cs typeface="Arial" panose="020B0604020202020204" pitchFamily="34" charset="0"/>
              </a:rPr>
              <a:t>EES Council</a:t>
            </a: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89364" y="1933544"/>
            <a:ext cx="8713260" cy="4785755"/>
          </a:xfrm>
        </p:spPr>
        <p:txBody>
          <a:bodyPr>
            <a:normAutofit/>
          </a:bodyPr>
          <a:lstStyle/>
          <a:p>
            <a:pPr marL="0" indent="0" algn="ctr">
              <a:buNone/>
            </a:pPr>
            <a:r>
              <a:rPr lang="en-US" sz="2800" b="1" dirty="0">
                <a:latin typeface="Arial" panose="020B0604020202020204" pitchFamily="34" charset="0"/>
                <a:cs typeface="Arial" panose="020B0604020202020204" pitchFamily="34" charset="0"/>
              </a:rPr>
              <a:t>Educator Evaluation Design Principles</a:t>
            </a:r>
          </a:p>
          <a:p>
            <a:pPr marL="0" indent="0" algn="ctr">
              <a:buNone/>
            </a:pPr>
            <a:endParaRPr lang="en-US" sz="1000" dirty="0"/>
          </a:p>
          <a:p>
            <a:pPr marL="1200150" lvl="2" indent="-342900">
              <a:buFont typeface="Arial" panose="020B0604020202020204" pitchFamily="34" charset="0"/>
              <a:buChar char="•"/>
            </a:pPr>
            <a:r>
              <a:rPr lang="en-US" sz="2200" u="sng" dirty="0">
                <a:latin typeface="Arial" panose="020B0604020202020204" pitchFamily="34" charset="0"/>
                <a:cs typeface="Arial" panose="020B0604020202020204" pitchFamily="34" charset="0"/>
              </a:rPr>
              <a:t>Support educator growth and agency </a:t>
            </a:r>
          </a:p>
          <a:p>
            <a:pPr marL="1657350" lvl="3"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Engage professionals by focusing on growth and practice in partnership with others aligned to a strategic focus</a:t>
            </a:r>
          </a:p>
          <a:p>
            <a:pPr marL="1200150" lvl="2" indent="-342900">
              <a:buFont typeface="Arial" panose="020B0604020202020204" pitchFamily="34" charset="0"/>
              <a:buChar char="•"/>
            </a:pPr>
            <a:r>
              <a:rPr lang="en-US" sz="2200" u="sng" dirty="0">
                <a:latin typeface="Arial" panose="020B0604020202020204" pitchFamily="34" charset="0"/>
                <a:cs typeface="Arial" panose="020B0604020202020204" pitchFamily="34" charset="0"/>
              </a:rPr>
              <a:t>Allow for differentiation of roles</a:t>
            </a:r>
            <a:endParaRPr lang="en-US" sz="1200" u="sng" dirty="0">
              <a:latin typeface="Arial" panose="020B0604020202020204" pitchFamily="34" charset="0"/>
              <a:cs typeface="Arial" panose="020B0604020202020204" pitchFamily="34" charset="0"/>
            </a:endParaRPr>
          </a:p>
          <a:p>
            <a:pPr marL="1657350" lvl="3"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Teachers, counselors, support staff, leaders – principal, assistant principal, Central office administrators</a:t>
            </a:r>
          </a:p>
          <a:p>
            <a:pPr marL="1200150" lvl="2" indent="-342900">
              <a:buFont typeface="Arial" panose="020B0604020202020204" pitchFamily="34" charset="0"/>
              <a:buChar char="•"/>
            </a:pPr>
            <a:r>
              <a:rPr lang="en-US" sz="2200" u="sng" dirty="0">
                <a:latin typeface="Arial" panose="020B0604020202020204" pitchFamily="34" charset="0"/>
                <a:cs typeface="Arial" panose="020B0604020202020204" pitchFamily="34" charset="0"/>
              </a:rPr>
              <a:t>Simplify and reduce burden </a:t>
            </a:r>
          </a:p>
          <a:p>
            <a:pPr marL="1657350" lvl="3"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Eliminate the technical challenge, reduce the number of steps &amp; paperwork</a:t>
            </a:r>
          </a:p>
          <a:p>
            <a:pPr marL="1200150" lvl="2" indent="-342900">
              <a:buFont typeface="Arial" panose="020B0604020202020204" pitchFamily="34" charset="0"/>
              <a:buChar char="•"/>
            </a:pPr>
            <a:r>
              <a:rPr lang="en-US" sz="2200" u="sng" dirty="0">
                <a:latin typeface="Arial" panose="020B0604020202020204" pitchFamily="34" charset="0"/>
                <a:cs typeface="Arial" panose="020B0604020202020204" pitchFamily="34" charset="0"/>
              </a:rPr>
              <a:t>Focus on things that matter </a:t>
            </a:r>
          </a:p>
          <a:p>
            <a:pPr marL="1657350" lvl="3"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Identify high leverage, mainstream goal focus areas</a:t>
            </a:r>
            <a:endParaRPr lang="en-US" sz="1800" u="sng" dirty="0">
              <a:latin typeface="Arial" panose="020B0604020202020204" pitchFamily="34" charset="0"/>
              <a:cs typeface="Arial" panose="020B0604020202020204" pitchFamily="34" charset="0"/>
            </a:endParaRPr>
          </a:p>
          <a:p>
            <a:pPr marL="857250" lvl="2" indent="0">
              <a:buNone/>
            </a:pPr>
            <a:r>
              <a:rPr lang="en-US" sz="1800" b="1" dirty="0">
                <a:latin typeface="Arial" panose="020B0604020202020204" pitchFamily="34" charset="0"/>
                <a:cs typeface="Arial" panose="020B0604020202020204" pitchFamily="34" charset="0"/>
              </a:rPr>
              <a:t>Continued on next slide.</a:t>
            </a:r>
          </a:p>
          <a:p>
            <a:pPr marL="1200150" lvl="2" indent="-342900">
              <a:buFont typeface="Arial" panose="020B0604020202020204" pitchFamily="34" charset="0"/>
              <a:buChar char="•"/>
            </a:pPr>
            <a:endParaRPr lang="en-US" sz="1400" u="sng" dirty="0">
              <a:latin typeface="Arial" panose="020B0604020202020204" pitchFamily="34" charset="0"/>
              <a:cs typeface="Arial" panose="020B0604020202020204" pitchFamily="34" charset="0"/>
            </a:endParaRPr>
          </a:p>
          <a:p>
            <a:pPr marL="0" indent="0" algn="ctr">
              <a:buNone/>
            </a:pPr>
            <a:endParaRPr lang="en-US" sz="200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Tree>
    <p:extLst>
      <p:ext uri="{BB962C8B-B14F-4D97-AF65-F5344CB8AC3E}">
        <p14:creationId xmlns:p14="http://schemas.microsoft.com/office/powerpoint/2010/main" val="308678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47422"/>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15088"/>
            <a:ext cx="8345424" cy="763794"/>
          </a:xfrm>
        </p:spPr>
        <p:txBody>
          <a:bodyPr>
            <a:normAutofit/>
          </a:bodyPr>
          <a:lstStyle/>
          <a:p>
            <a:r>
              <a:rPr lang="en-US" b="1" spc="100" dirty="0">
                <a:solidFill>
                  <a:schemeClr val="tx2"/>
                </a:solidFill>
                <a:latin typeface="Arial" panose="020B0604020202020204" pitchFamily="34" charset="0"/>
                <a:cs typeface="Arial" panose="020B0604020202020204" pitchFamily="34" charset="0"/>
              </a:rPr>
              <a:t>EES Council</a:t>
            </a:r>
            <a:endParaRPr lang="en-US" b="1" dirty="0">
              <a:solidFill>
                <a:srgbClr val="1F497D"/>
              </a:solidFill>
              <a:latin typeface="Times New Roman"/>
              <a:cs typeface="Times New Roman"/>
            </a:endParaRPr>
          </a:p>
        </p:txBody>
      </p:sp>
      <p:sp>
        <p:nvSpPr>
          <p:cNvPr id="5" name="Content Placeholder 4"/>
          <p:cNvSpPr>
            <a:spLocks noGrp="1"/>
          </p:cNvSpPr>
          <p:nvPr>
            <p:ph idx="1"/>
          </p:nvPr>
        </p:nvSpPr>
        <p:spPr>
          <a:xfrm>
            <a:off x="89364" y="1933544"/>
            <a:ext cx="8713260" cy="5415617"/>
          </a:xfrm>
        </p:spPr>
        <p:txBody>
          <a:bodyPr>
            <a:normAutofit/>
          </a:bodyPr>
          <a:lstStyle/>
          <a:p>
            <a:pPr marL="0" indent="0" algn="ctr">
              <a:buNone/>
            </a:pPr>
            <a:r>
              <a:rPr lang="en-US" sz="2800" b="1" dirty="0">
                <a:latin typeface="Arial" panose="020B0604020202020204" pitchFamily="34" charset="0"/>
                <a:cs typeface="Arial" panose="020B0604020202020204" pitchFamily="34" charset="0"/>
              </a:rPr>
              <a:t>Educator Evaluation Design Principles </a:t>
            </a:r>
          </a:p>
          <a:p>
            <a:pPr marL="0" indent="0" algn="ctr">
              <a:buNone/>
            </a:pPr>
            <a:r>
              <a:rPr lang="en-US" sz="2800" b="1" dirty="0">
                <a:latin typeface="Arial" panose="020B0604020202020204" pitchFamily="34" charset="0"/>
                <a:cs typeface="Arial" panose="020B0604020202020204" pitchFamily="34" charset="0"/>
              </a:rPr>
              <a:t>(continued)</a:t>
            </a:r>
            <a:endParaRPr lang="en-US" sz="1400" dirty="0">
              <a:latin typeface="Arial" panose="020B0604020202020204" pitchFamily="34" charset="0"/>
              <a:cs typeface="Arial" panose="020B0604020202020204" pitchFamily="34" charset="0"/>
            </a:endParaRPr>
          </a:p>
          <a:p>
            <a:pPr marL="1200150" lvl="2" indent="-342900">
              <a:buFont typeface="Arial" panose="020B0604020202020204" pitchFamily="34" charset="0"/>
              <a:buChar char="•"/>
            </a:pPr>
            <a:r>
              <a:rPr lang="en-US" sz="2200" u="sng" dirty="0">
                <a:latin typeface="Arial" panose="020B0604020202020204" pitchFamily="34" charset="0"/>
                <a:cs typeface="Arial" panose="020B0604020202020204" pitchFamily="34" charset="0"/>
              </a:rPr>
              <a:t>Implement continuous improvement cycles that include specific, timely, actionable and reciprocal feedback </a:t>
            </a:r>
          </a:p>
          <a:p>
            <a:pPr marL="1657350" lvl="3"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Quality feedback leads to opportunities for meaningful professional learning </a:t>
            </a:r>
          </a:p>
          <a:p>
            <a:pPr marL="1200150" lvl="2" indent="-342900">
              <a:buFont typeface="Arial" panose="020B0604020202020204" pitchFamily="34" charset="0"/>
              <a:buChar char="•"/>
            </a:pPr>
            <a:r>
              <a:rPr lang="en-US" sz="2200" u="sng" dirty="0">
                <a:latin typeface="Arial" panose="020B0604020202020204" pitchFamily="34" charset="0"/>
                <a:cs typeface="Arial" panose="020B0604020202020204" pitchFamily="34" charset="0"/>
              </a:rPr>
              <a:t>Meaningful connections to professional learning</a:t>
            </a:r>
          </a:p>
          <a:p>
            <a:pPr marL="1657350" lvl="3"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There are pathways for educators and leaders to improve their own practice in a way that is meaningful and impactful</a:t>
            </a:r>
          </a:p>
          <a:p>
            <a:pPr marL="1200150" lvl="2" indent="-342900">
              <a:buFont typeface="Arial" panose="020B0604020202020204" pitchFamily="34" charset="0"/>
              <a:buChar char="•"/>
            </a:pPr>
            <a:r>
              <a:rPr lang="en-US" sz="2200" u="sng" dirty="0">
                <a:latin typeface="Arial" panose="020B0604020202020204" pitchFamily="34" charset="0"/>
                <a:cs typeface="Arial" panose="020B0604020202020204" pitchFamily="34" charset="0"/>
              </a:rPr>
              <a:t>Focus on standards connected to best practices in the delivery of content and the development of the whole child</a:t>
            </a:r>
          </a:p>
          <a:p>
            <a:pPr marL="1657350" lvl="3"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Academic, social, emotional, and physical</a:t>
            </a: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Tree>
    <p:extLst>
      <p:ext uri="{BB962C8B-B14F-4D97-AF65-F5344CB8AC3E}">
        <p14:creationId xmlns:p14="http://schemas.microsoft.com/office/powerpoint/2010/main" val="126845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99246"/>
            <a:ext cx="8345424" cy="763794"/>
          </a:xfrm>
        </p:spPr>
        <p:txBody>
          <a:bodyPr>
            <a:normAutofit fontScale="90000"/>
          </a:bodyPr>
          <a:lstStyle/>
          <a:p>
            <a:r>
              <a:rPr lang="en-US" sz="4000" b="1" spc="100" dirty="0">
                <a:solidFill>
                  <a:schemeClr val="tx2"/>
                </a:solidFill>
                <a:latin typeface="Arial" panose="020B0604020202020204" pitchFamily="34" charset="0"/>
                <a:cs typeface="Arial" panose="020B0604020202020204" pitchFamily="34" charset="0"/>
              </a:rPr>
              <a:t>Next Steps</a:t>
            </a:r>
            <a:br>
              <a:rPr lang="en-US" sz="4000" b="1" spc="100" dirty="0">
                <a:solidFill>
                  <a:schemeClr val="tx2"/>
                </a:solidFill>
                <a:latin typeface="Arial" panose="020B0604020202020204" pitchFamily="34" charset="0"/>
                <a:cs typeface="Arial" panose="020B0604020202020204" pitchFamily="34" charset="0"/>
              </a:rPr>
            </a:br>
            <a:r>
              <a:rPr lang="en-US" sz="4000" b="1" spc="100" dirty="0">
                <a:solidFill>
                  <a:schemeClr val="tx2"/>
                </a:solidFill>
                <a:latin typeface="Arial" panose="020B0604020202020204" pitchFamily="34" charset="0"/>
                <a:cs typeface="Arial" panose="020B0604020202020204" pitchFamily="34" charset="0"/>
              </a:rPr>
              <a:t>SBE Approval and Adoption</a:t>
            </a: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228433" y="1741692"/>
            <a:ext cx="8713260" cy="5415617"/>
          </a:xfrm>
        </p:spPr>
        <p:txBody>
          <a:bodyPr>
            <a:normAutofit/>
          </a:bodyPr>
          <a:lstStyle/>
          <a:p>
            <a:pPr marL="0" indent="0" algn="ctr">
              <a:buNone/>
            </a:pPr>
            <a:r>
              <a:rPr lang="en-US" sz="2400" b="1" dirty="0">
                <a:solidFill>
                  <a:srgbClr val="002060"/>
                </a:solidFill>
                <a:latin typeface="Arial" panose="020B0604020202020204" pitchFamily="34" charset="0"/>
                <a:cs typeface="Arial" panose="020B0604020202020204" pitchFamily="34" charset="0"/>
              </a:rPr>
              <a:t>Process to Adopt Proposed New CT Guidelines for Educator Evaluation and Support (2023) </a:t>
            </a:r>
          </a:p>
          <a:p>
            <a:pPr marL="0" indent="0" algn="ctr">
              <a:buNone/>
            </a:pPr>
            <a:r>
              <a:rPr lang="en-US" sz="2400" b="1" dirty="0">
                <a:solidFill>
                  <a:srgbClr val="002060"/>
                </a:solidFill>
                <a:latin typeface="Arial" panose="020B0604020202020204" pitchFamily="34" charset="0"/>
                <a:cs typeface="Arial" panose="020B0604020202020204" pitchFamily="34" charset="0"/>
              </a:rPr>
              <a:t>(CT Guidelines 2023)</a:t>
            </a:r>
          </a:p>
          <a:p>
            <a:pPr marL="0" indent="0">
              <a:buNone/>
            </a:pPr>
            <a:endParaRPr lang="en-US" sz="1200" b="1" dirty="0">
              <a:solidFill>
                <a:srgbClr val="002060"/>
              </a:solidFill>
              <a:latin typeface="Arial" panose="020B0604020202020204" pitchFamily="34" charset="0"/>
              <a:cs typeface="Arial" panose="020B0604020202020204" pitchFamily="34" charset="0"/>
            </a:endParaRPr>
          </a:p>
          <a:p>
            <a:r>
              <a:rPr lang="en-US" sz="2000" dirty="0">
                <a:solidFill>
                  <a:srgbClr val="002060"/>
                </a:solidFill>
                <a:latin typeface="Arial" panose="020B0604020202020204" pitchFamily="34" charset="0"/>
                <a:cs typeface="Arial" panose="020B0604020202020204" pitchFamily="34" charset="0"/>
              </a:rPr>
              <a:t>Internal review by CSDE Office of Legal and Governmental Affairs</a:t>
            </a:r>
          </a:p>
          <a:p>
            <a:r>
              <a:rPr lang="en-US" sz="2000" dirty="0">
                <a:solidFill>
                  <a:srgbClr val="002060"/>
                </a:solidFill>
                <a:latin typeface="Arial" panose="020B0604020202020204" pitchFamily="34" charset="0"/>
                <a:cs typeface="Arial" panose="020B0604020202020204" pitchFamily="34" charset="0"/>
              </a:rPr>
              <a:t>Present proposed new CT Guidelines (2023) to the State Board of Education (SBE) Legislation and Policy Development Committee (May 2023)</a:t>
            </a:r>
          </a:p>
          <a:p>
            <a:r>
              <a:rPr lang="en-US" sz="2000" dirty="0">
                <a:solidFill>
                  <a:srgbClr val="002060"/>
                </a:solidFill>
                <a:latin typeface="Arial" panose="020B0604020202020204" pitchFamily="34" charset="0"/>
                <a:cs typeface="Arial" panose="020B0604020202020204" pitchFamily="34" charset="0"/>
              </a:rPr>
              <a:t>Reconvene with the Legislation and Policy Development Committee following outcomes of current legislative session.</a:t>
            </a:r>
          </a:p>
          <a:p>
            <a:r>
              <a:rPr lang="en-US" sz="2000" dirty="0">
                <a:solidFill>
                  <a:srgbClr val="002060"/>
                </a:solidFill>
                <a:latin typeface="Arial" panose="020B0604020202020204" pitchFamily="34" charset="0"/>
                <a:cs typeface="Arial" panose="020B0604020202020204" pitchFamily="34" charset="0"/>
              </a:rPr>
              <a:t>Pending approval of Committee, recommend that the SBE adopts the proposed new CT Guidelines 2023</a:t>
            </a:r>
          </a:p>
          <a:p>
            <a:r>
              <a:rPr lang="en-US" sz="2000" dirty="0">
                <a:solidFill>
                  <a:srgbClr val="002060"/>
                </a:solidFill>
                <a:latin typeface="Arial" panose="020B0604020202020204" pitchFamily="34" charset="0"/>
                <a:cs typeface="Arial" panose="020B0604020202020204" pitchFamily="34" charset="0"/>
              </a:rPr>
              <a:t>Communication to districts following June SBE meeting</a:t>
            </a:r>
          </a:p>
          <a:p>
            <a:r>
              <a:rPr lang="en-US" sz="2000" dirty="0">
                <a:solidFill>
                  <a:srgbClr val="002060"/>
                </a:solidFill>
                <a:latin typeface="Arial" panose="020B0604020202020204" pitchFamily="34" charset="0"/>
                <a:cs typeface="Arial" panose="020B0604020202020204" pitchFamily="34" charset="0"/>
              </a:rPr>
              <a:t>Required implementation beginning in the 2024-25 school year</a:t>
            </a:r>
          </a:p>
          <a:p>
            <a:endParaRPr lang="en-US" sz="2200" dirty="0">
              <a:solidFill>
                <a:srgbClr val="002060"/>
              </a:solidFill>
              <a:latin typeface="Arial" panose="020B0604020202020204" pitchFamily="34" charset="0"/>
              <a:cs typeface="Arial" panose="020B0604020202020204" pitchFamily="34" charset="0"/>
            </a:endParaRPr>
          </a:p>
          <a:p>
            <a:endParaRPr lang="en-US" sz="280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Tree>
    <p:extLst>
      <p:ext uri="{BB962C8B-B14F-4D97-AF65-F5344CB8AC3E}">
        <p14:creationId xmlns:p14="http://schemas.microsoft.com/office/powerpoint/2010/main" val="277755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99246"/>
            <a:ext cx="8345424" cy="763794"/>
          </a:xfrm>
        </p:spPr>
        <p:txBody>
          <a:bodyPr>
            <a:normAutofit fontScale="90000"/>
          </a:bodyPr>
          <a:lstStyle/>
          <a:p>
            <a:r>
              <a:rPr lang="en-US" sz="4000" b="1" spc="100" dirty="0">
                <a:solidFill>
                  <a:schemeClr val="tx2"/>
                </a:solidFill>
                <a:latin typeface="Arial" panose="020B0604020202020204" pitchFamily="34" charset="0"/>
                <a:cs typeface="Arial" panose="020B0604020202020204" pitchFamily="34" charset="0"/>
              </a:rPr>
              <a:t>Next Steps</a:t>
            </a:r>
            <a:br>
              <a:rPr lang="en-US" sz="4000" b="1" spc="100" dirty="0">
                <a:solidFill>
                  <a:schemeClr val="tx2"/>
                </a:solidFill>
                <a:latin typeface="Arial" panose="020B0604020202020204" pitchFamily="34" charset="0"/>
                <a:cs typeface="Arial" panose="020B0604020202020204" pitchFamily="34" charset="0"/>
              </a:rPr>
            </a:br>
            <a:r>
              <a:rPr lang="en-US" sz="4000" b="1" spc="100" dirty="0">
                <a:solidFill>
                  <a:schemeClr val="tx2"/>
                </a:solidFill>
                <a:latin typeface="Arial" panose="020B0604020202020204" pitchFamily="34" charset="0"/>
                <a:cs typeface="Arial" panose="020B0604020202020204" pitchFamily="34" charset="0"/>
              </a:rPr>
              <a:t>for Successful Implementation</a:t>
            </a: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228433" y="1741692"/>
            <a:ext cx="8713260" cy="5415617"/>
          </a:xfrm>
        </p:spPr>
        <p:txBody>
          <a:bodyPr>
            <a:normAutofit/>
          </a:bodyPr>
          <a:lstStyle/>
          <a:p>
            <a:pPr marL="0" indent="0" algn="ctr">
              <a:buNone/>
            </a:pPr>
            <a:r>
              <a:rPr lang="en-US" sz="2400" b="1" dirty="0">
                <a:solidFill>
                  <a:srgbClr val="002060"/>
                </a:solidFill>
                <a:latin typeface="Arial" panose="020B0604020202020204" pitchFamily="34" charset="0"/>
                <a:cs typeface="Arial" panose="020B0604020202020204" pitchFamily="34" charset="0"/>
              </a:rPr>
              <a:t>Training and Guidance </a:t>
            </a:r>
            <a:endParaRPr lang="en-US" sz="1200" b="1" dirty="0">
              <a:solidFill>
                <a:srgbClr val="002060"/>
              </a:solidFill>
              <a:latin typeface="Arial" panose="020B0604020202020204" pitchFamily="34" charset="0"/>
              <a:cs typeface="Arial" panose="020B0604020202020204" pitchFamily="34" charset="0"/>
            </a:endParaRPr>
          </a:p>
          <a:p>
            <a:pPr marL="0" indent="0">
              <a:buNone/>
            </a:pPr>
            <a:r>
              <a:rPr lang="en-US" sz="1800" u="sng" dirty="0">
                <a:solidFill>
                  <a:srgbClr val="002060"/>
                </a:solidFill>
                <a:latin typeface="Arial" panose="020B0604020202020204" pitchFamily="34" charset="0"/>
                <a:cs typeface="Arial" panose="020B0604020202020204" pitchFamily="34" charset="0"/>
              </a:rPr>
              <a:t>The EES Council identified key elements to be included in training and guidance that is being developed for:</a:t>
            </a:r>
          </a:p>
          <a:p>
            <a:r>
              <a:rPr lang="en-US" sz="1600" i="1" dirty="0">
                <a:solidFill>
                  <a:srgbClr val="002060"/>
                </a:solidFill>
                <a:latin typeface="Arial" panose="020B0604020202020204" pitchFamily="34" charset="0"/>
                <a:cs typeface="Arial" panose="020B0604020202020204" pitchFamily="34" charset="0"/>
              </a:rPr>
              <a:t>Evaluators of administrators/leaders</a:t>
            </a:r>
          </a:p>
          <a:p>
            <a:r>
              <a:rPr lang="en-US" sz="1600" i="1" dirty="0">
                <a:solidFill>
                  <a:srgbClr val="002060"/>
                </a:solidFill>
                <a:latin typeface="Arial" panose="020B0604020202020204" pitchFamily="34" charset="0"/>
                <a:cs typeface="Arial" panose="020B0604020202020204" pitchFamily="34" charset="0"/>
              </a:rPr>
              <a:t>Evaluators of educators</a:t>
            </a:r>
          </a:p>
          <a:p>
            <a:r>
              <a:rPr lang="en-US" sz="1600" i="1" dirty="0">
                <a:solidFill>
                  <a:srgbClr val="002060"/>
                </a:solidFill>
                <a:latin typeface="Arial" panose="020B0604020202020204" pitchFamily="34" charset="0"/>
                <a:cs typeface="Arial" panose="020B0604020202020204" pitchFamily="34" charset="0"/>
              </a:rPr>
              <a:t>Professional Development and Evaluation Committees (PDECs)</a:t>
            </a:r>
          </a:p>
          <a:p>
            <a:pPr marL="0" indent="0">
              <a:buNone/>
            </a:pPr>
            <a:endParaRPr lang="en-US" sz="1000" i="1" dirty="0">
              <a:solidFill>
                <a:srgbClr val="002060"/>
              </a:solidFill>
              <a:latin typeface="Arial" panose="020B0604020202020204" pitchFamily="34" charset="0"/>
              <a:cs typeface="Arial" panose="020B0604020202020204" pitchFamily="34" charset="0"/>
            </a:endParaRPr>
          </a:p>
          <a:p>
            <a:pPr marL="0" indent="0">
              <a:buNone/>
            </a:pPr>
            <a:r>
              <a:rPr lang="en-US" sz="1600" u="sng" dirty="0">
                <a:solidFill>
                  <a:srgbClr val="002060"/>
                </a:solidFill>
                <a:latin typeface="Arial" panose="020B0604020202020204" pitchFamily="34" charset="0"/>
                <a:cs typeface="Arial" panose="020B0604020202020204" pitchFamily="34" charset="0"/>
              </a:rPr>
              <a:t>Training</a:t>
            </a:r>
            <a:endParaRPr lang="en-US"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These trainings will be offered by the RESCs and CAS, tentatively to begin late summer 2023.  Dates and times will be posted on the </a:t>
            </a:r>
            <a:r>
              <a:rPr lang="en-US" sz="1600" dirty="0">
                <a:solidFill>
                  <a:srgbClr val="002060"/>
                </a:solidFill>
                <a:latin typeface="Arial" panose="020B0604020202020204" pitchFamily="34" charset="0"/>
                <a:cs typeface="Arial" panose="020B0604020202020204" pitchFamily="34" charset="0"/>
                <a:hlinkClick r:id="rId3"/>
              </a:rPr>
              <a:t>EES Council webpage</a:t>
            </a:r>
            <a:r>
              <a:rPr lang="en-US" sz="1600" dirty="0">
                <a:solidFill>
                  <a:srgbClr val="002060"/>
                </a:solidFill>
                <a:latin typeface="Arial" panose="020B0604020202020204" pitchFamily="34" charset="0"/>
                <a:cs typeface="Arial" panose="020B0604020202020204" pitchFamily="34" charset="0"/>
              </a:rPr>
              <a:t>. </a:t>
            </a:r>
          </a:p>
          <a:p>
            <a:r>
              <a:rPr lang="en-US" sz="1600" dirty="0">
                <a:solidFill>
                  <a:srgbClr val="002060"/>
                </a:solidFill>
                <a:latin typeface="Arial" panose="020B0604020202020204" pitchFamily="34" charset="0"/>
                <a:cs typeface="Arial" panose="020B0604020202020204" pitchFamily="34" charset="0"/>
              </a:rPr>
              <a:t>Districts will have the 2023-24 school year to train staff on the com[ponents and processes of the new proposed CT Guidelines 2023.</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1800" u="sng" dirty="0">
                <a:solidFill>
                  <a:srgbClr val="002060"/>
                </a:solidFill>
                <a:latin typeface="Arial" panose="020B0604020202020204" pitchFamily="34" charset="0"/>
                <a:cs typeface="Arial" panose="020B0604020202020204" pitchFamily="34" charset="0"/>
              </a:rPr>
              <a:t>Information will also be available specific to:</a:t>
            </a:r>
          </a:p>
          <a:p>
            <a:r>
              <a:rPr lang="en-US" sz="1600" dirty="0">
                <a:solidFill>
                  <a:srgbClr val="002060"/>
                </a:solidFill>
                <a:latin typeface="Arial" panose="020B0604020202020204" pitchFamily="34" charset="0"/>
                <a:cs typeface="Arial" panose="020B0604020202020204" pitchFamily="34" charset="0"/>
              </a:rPr>
              <a:t>Local/Regional Boards of Education</a:t>
            </a:r>
          </a:p>
          <a:p>
            <a:r>
              <a:rPr lang="en-US" sz="1600" dirty="0">
                <a:solidFill>
                  <a:srgbClr val="002060"/>
                </a:solidFill>
                <a:latin typeface="Arial" panose="020B0604020202020204" pitchFamily="34" charset="0"/>
                <a:cs typeface="Arial" panose="020B0604020202020204" pitchFamily="34" charset="0"/>
              </a:rPr>
              <a:t>Educator Preparation Programs</a:t>
            </a:r>
          </a:p>
          <a:p>
            <a:r>
              <a:rPr lang="en-US" sz="1600" dirty="0">
                <a:solidFill>
                  <a:srgbClr val="002060"/>
                </a:solidFill>
                <a:latin typeface="Arial" panose="020B0604020202020204" pitchFamily="34" charset="0"/>
                <a:cs typeface="Arial" panose="020B0604020202020204" pitchFamily="34" charset="0"/>
              </a:rPr>
              <a:t>CSDE-Approved Private Special Education Programs (APSEPs)</a:t>
            </a:r>
          </a:p>
          <a:p>
            <a:pPr marL="0" indent="0">
              <a:buNone/>
            </a:pPr>
            <a:endParaRPr lang="en-US" sz="1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Tree>
    <p:extLst>
      <p:ext uri="{BB962C8B-B14F-4D97-AF65-F5344CB8AC3E}">
        <p14:creationId xmlns:p14="http://schemas.microsoft.com/office/powerpoint/2010/main" val="306101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13708"/>
            <a:ext cx="8345424" cy="949332"/>
          </a:xfrm>
        </p:spPr>
        <p:txBody>
          <a:bodyPr>
            <a:normAutofit fontScale="90000"/>
          </a:bodyPr>
          <a:lstStyle/>
          <a:p>
            <a:br>
              <a:rPr lang="en-US" sz="4000" b="1" spc="100" dirty="0">
                <a:solidFill>
                  <a:schemeClr val="tx2"/>
                </a:solidFill>
                <a:latin typeface="Arial" panose="020B0604020202020204" pitchFamily="34" charset="0"/>
                <a:cs typeface="Arial" panose="020B0604020202020204" pitchFamily="34" charset="0"/>
              </a:rPr>
            </a:br>
            <a:r>
              <a:rPr lang="en-US" sz="4000" b="1" spc="100" dirty="0">
                <a:solidFill>
                  <a:schemeClr val="tx2"/>
                </a:solidFill>
                <a:latin typeface="Arial" panose="020B0604020202020204" pitchFamily="34" charset="0"/>
                <a:cs typeface="Arial" panose="020B0604020202020204" pitchFamily="34" charset="0"/>
              </a:rPr>
              <a:t>Next Steps</a:t>
            </a:r>
            <a:br>
              <a:rPr lang="en-US" sz="4000" b="1" spc="100" dirty="0">
                <a:solidFill>
                  <a:schemeClr val="tx2"/>
                </a:solidFill>
                <a:latin typeface="Arial" panose="020B0604020202020204" pitchFamily="34" charset="0"/>
                <a:cs typeface="Arial" panose="020B0604020202020204" pitchFamily="34" charset="0"/>
              </a:rPr>
            </a:br>
            <a:r>
              <a:rPr lang="en-US" sz="4000" b="1" spc="100" dirty="0">
                <a:solidFill>
                  <a:schemeClr val="tx2"/>
                </a:solidFill>
                <a:latin typeface="Arial" panose="020B0604020202020204" pitchFamily="34" charset="0"/>
                <a:cs typeface="Arial" panose="020B0604020202020204" pitchFamily="34" charset="0"/>
              </a:rPr>
              <a:t>for Districts in 2024-25</a:t>
            </a:r>
            <a:br>
              <a:rPr lang="en-US" sz="4000" b="1" spc="100" dirty="0">
                <a:solidFill>
                  <a:schemeClr val="tx2"/>
                </a:solidFill>
                <a:latin typeface="Arial" panose="020B0604020202020204" pitchFamily="34" charset="0"/>
                <a:cs typeface="Arial" panose="020B0604020202020204" pitchFamily="34" charset="0"/>
              </a:rPr>
            </a:b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228433" y="1741692"/>
            <a:ext cx="8713260" cy="4909571"/>
          </a:xfrm>
        </p:spPr>
        <p:txBody>
          <a:bodyPr>
            <a:normAutofit lnSpcReduction="10000"/>
          </a:bodyPr>
          <a:lstStyle/>
          <a:p>
            <a:pPr marL="0" indent="0" algn="ctr">
              <a:buNone/>
            </a:pPr>
            <a:r>
              <a:rPr lang="en-US" sz="2400" b="1" dirty="0">
                <a:solidFill>
                  <a:srgbClr val="002060"/>
                </a:solidFill>
                <a:latin typeface="Arial" panose="020B0604020202020204" pitchFamily="34" charset="0"/>
                <a:cs typeface="Arial" panose="020B0604020202020204" pitchFamily="34" charset="0"/>
              </a:rPr>
              <a:t>Suggestions for District Planning</a:t>
            </a:r>
          </a:p>
          <a:p>
            <a:pPr marL="0" indent="0">
              <a:buNone/>
            </a:pPr>
            <a:endParaRPr lang="en-US" sz="1200" dirty="0">
              <a:solidFill>
                <a:srgbClr val="002060"/>
              </a:solidFill>
              <a:latin typeface="Arial" panose="020B0604020202020204" pitchFamily="34" charset="0"/>
              <a:cs typeface="Arial" panose="020B0604020202020204" pitchFamily="34" charset="0"/>
            </a:endParaRPr>
          </a:p>
          <a:p>
            <a:pPr marL="0" indent="0">
              <a:buNone/>
            </a:pPr>
            <a:r>
              <a:rPr lang="en-US" sz="2000" dirty="0">
                <a:solidFill>
                  <a:srgbClr val="002060"/>
                </a:solidFill>
                <a:latin typeface="Arial" panose="020B0604020202020204" pitchFamily="34" charset="0"/>
                <a:cs typeface="Arial" panose="020B0604020202020204" pitchFamily="34" charset="0"/>
              </a:rPr>
              <a:t>Suggestions to begin the transformation to the new proposed CT Guidelines 2023:</a:t>
            </a:r>
          </a:p>
          <a:p>
            <a:r>
              <a:rPr lang="en-US" sz="1600" dirty="0">
                <a:solidFill>
                  <a:srgbClr val="002060"/>
                </a:solidFill>
                <a:latin typeface="Arial" panose="020B0604020202020204" pitchFamily="34" charset="0"/>
                <a:cs typeface="Arial" panose="020B0604020202020204" pitchFamily="34" charset="0"/>
              </a:rPr>
              <a:t>Guidance for PDECs is being developed to ensure that PDECs have the information and resources needed to ensure successful implementation of the new, proposed CT Guidelines (2023), and including design elements for professional learning.  </a:t>
            </a:r>
            <a:r>
              <a:rPr lang="en-US" sz="1600" u="sng" dirty="0">
                <a:solidFill>
                  <a:srgbClr val="002060"/>
                </a:solidFill>
                <a:latin typeface="Arial" panose="020B0604020202020204" pitchFamily="34" charset="0"/>
                <a:cs typeface="Arial" panose="020B0604020202020204" pitchFamily="34" charset="0"/>
              </a:rPr>
              <a:t>More information will be provided regarding content, dates and times (tentative date: July 2023).</a:t>
            </a:r>
          </a:p>
          <a:p>
            <a:pPr marL="0" indent="0">
              <a:buNone/>
            </a:pPr>
            <a:endParaRPr lang="en-US" sz="1600" u="sng"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Celebrate goals that have been accomplished and look forward to a reimagined system that is focused on:</a:t>
            </a:r>
          </a:p>
          <a:p>
            <a:pPr lvl="1"/>
            <a:r>
              <a:rPr lang="en-US" sz="1600" dirty="0">
                <a:solidFill>
                  <a:srgbClr val="002060"/>
                </a:solidFill>
                <a:latin typeface="Arial" panose="020B0604020202020204" pitchFamily="34" charset="0"/>
                <a:cs typeface="Arial" panose="020B0604020202020204" pitchFamily="34" charset="0"/>
              </a:rPr>
              <a:t>Emerging research and best practices in the field of education</a:t>
            </a:r>
          </a:p>
          <a:p>
            <a:pPr lvl="1"/>
            <a:r>
              <a:rPr lang="en-US" sz="1600" dirty="0">
                <a:solidFill>
                  <a:srgbClr val="002060"/>
                </a:solidFill>
                <a:latin typeface="Arial" panose="020B0604020202020204" pitchFamily="34" charset="0"/>
                <a:cs typeface="Arial" panose="020B0604020202020204" pitchFamily="34" charset="0"/>
              </a:rPr>
              <a:t>Professional learning to develop systems of continuous improvement for educator/leader practice and student outcomes</a:t>
            </a:r>
          </a:p>
          <a:p>
            <a:pPr lvl="1"/>
            <a:r>
              <a:rPr lang="en-US"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Provides opportunities to address the continued impact of the COVID-19 pandemic on students, teachers, administrators, families, and school communities.</a:t>
            </a:r>
          </a:p>
          <a:p>
            <a:pPr marL="457200" lvl="1" indent="0">
              <a:buNone/>
            </a:pPr>
            <a:endParaRPr lang="en-US" sz="1600" b="1" dirty="0">
              <a:solidFill>
                <a:srgbClr val="002060"/>
              </a:solidFill>
              <a:latin typeface="Arial" panose="020B0604020202020204" pitchFamily="34" charset="0"/>
              <a:cs typeface="Arial" panose="020B0604020202020204" pitchFamily="34" charset="0"/>
            </a:endParaRPr>
          </a:p>
          <a:p>
            <a:pPr marL="457200" lvl="1" indent="0">
              <a:buNone/>
            </a:pPr>
            <a:r>
              <a:rPr lang="en-US" sz="1600" b="1" dirty="0">
                <a:solidFill>
                  <a:srgbClr val="002060"/>
                </a:solidFill>
                <a:latin typeface="Arial" panose="020B0604020202020204" pitchFamily="34" charset="0"/>
                <a:cs typeface="Arial" panose="020B0604020202020204" pitchFamily="34" charset="0"/>
              </a:rPr>
              <a:t>Continued on next slide</a:t>
            </a: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Tree>
    <p:extLst>
      <p:ext uri="{BB962C8B-B14F-4D97-AF65-F5344CB8AC3E}">
        <p14:creationId xmlns:p14="http://schemas.microsoft.com/office/powerpoint/2010/main" val="210021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13708"/>
            <a:ext cx="8345424" cy="949332"/>
          </a:xfrm>
        </p:spPr>
        <p:txBody>
          <a:bodyPr>
            <a:normAutofit fontScale="90000"/>
          </a:bodyPr>
          <a:lstStyle/>
          <a:p>
            <a:br>
              <a:rPr lang="en-US" sz="4000" b="1" spc="100" dirty="0">
                <a:solidFill>
                  <a:schemeClr val="tx2"/>
                </a:solidFill>
                <a:latin typeface="Arial" panose="020B0604020202020204" pitchFamily="34" charset="0"/>
                <a:cs typeface="Arial" panose="020B0604020202020204" pitchFamily="34" charset="0"/>
              </a:rPr>
            </a:br>
            <a:r>
              <a:rPr lang="en-US" sz="4000" b="1" spc="100" dirty="0">
                <a:solidFill>
                  <a:schemeClr val="tx2"/>
                </a:solidFill>
                <a:latin typeface="Arial" panose="020B0604020202020204" pitchFamily="34" charset="0"/>
                <a:cs typeface="Arial" panose="020B0604020202020204" pitchFamily="34" charset="0"/>
              </a:rPr>
              <a:t>Next Steps</a:t>
            </a:r>
            <a:br>
              <a:rPr lang="en-US" sz="4000" b="1" spc="100" dirty="0">
                <a:solidFill>
                  <a:schemeClr val="tx2"/>
                </a:solidFill>
                <a:latin typeface="Arial" panose="020B0604020202020204" pitchFamily="34" charset="0"/>
                <a:cs typeface="Arial" panose="020B0604020202020204" pitchFamily="34" charset="0"/>
              </a:rPr>
            </a:br>
            <a:r>
              <a:rPr lang="en-US" sz="4000" b="1" spc="100" dirty="0">
                <a:solidFill>
                  <a:schemeClr val="tx2"/>
                </a:solidFill>
                <a:latin typeface="Arial" panose="020B0604020202020204" pitchFamily="34" charset="0"/>
                <a:cs typeface="Arial" panose="020B0604020202020204" pitchFamily="34" charset="0"/>
              </a:rPr>
              <a:t>for Implementation in 2024-25</a:t>
            </a:r>
            <a:br>
              <a:rPr lang="en-US" sz="4000" b="1" spc="100" dirty="0">
                <a:solidFill>
                  <a:schemeClr val="tx2"/>
                </a:solidFill>
                <a:latin typeface="Arial" panose="020B0604020202020204" pitchFamily="34" charset="0"/>
                <a:cs typeface="Arial" panose="020B0604020202020204" pitchFamily="34" charset="0"/>
              </a:rPr>
            </a:b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228433" y="1741692"/>
            <a:ext cx="8713260" cy="5415617"/>
          </a:xfrm>
        </p:spPr>
        <p:txBody>
          <a:bodyPr>
            <a:normAutofit/>
          </a:bodyPr>
          <a:lstStyle/>
          <a:p>
            <a:pPr marL="0" indent="0" algn="ctr">
              <a:buNone/>
            </a:pPr>
            <a:r>
              <a:rPr lang="en-US" sz="2400" b="1" dirty="0">
                <a:solidFill>
                  <a:srgbClr val="002060"/>
                </a:solidFill>
                <a:latin typeface="Arial" panose="020B0604020202020204" pitchFamily="34" charset="0"/>
                <a:cs typeface="Arial" panose="020B0604020202020204" pitchFamily="34" charset="0"/>
              </a:rPr>
              <a:t>Suggestions for District Planning (continued)</a:t>
            </a:r>
          </a:p>
          <a:p>
            <a:pPr marL="0" indent="0">
              <a:buNone/>
            </a:pPr>
            <a:endParaRPr lang="en-US" sz="1000" b="1" dirty="0">
              <a:solidFill>
                <a:srgbClr val="002060"/>
              </a:solidFill>
              <a:latin typeface="Arial" panose="020B0604020202020204" pitchFamily="34" charset="0"/>
              <a:cs typeface="Arial" panose="020B0604020202020204" pitchFamily="34" charset="0"/>
            </a:endParaRPr>
          </a:p>
          <a:p>
            <a:pPr marL="0" indent="0">
              <a:buNone/>
            </a:pPr>
            <a:r>
              <a:rPr lang="en-US" sz="1800" u="sng" dirty="0">
                <a:solidFill>
                  <a:srgbClr val="002060"/>
                </a:solidFill>
                <a:latin typeface="Arial" panose="020B0604020202020204" pitchFamily="34" charset="0"/>
                <a:cs typeface="Arial" panose="020B0604020202020204" pitchFamily="34" charset="0"/>
              </a:rPr>
              <a:t>Suggestions to begin the transformation to the new proposed CT Guidelines 2023 (continued):</a:t>
            </a:r>
          </a:p>
          <a:p>
            <a:r>
              <a:rPr lang="en-US" sz="1600" dirty="0">
                <a:solidFill>
                  <a:srgbClr val="002060"/>
                </a:solidFill>
                <a:latin typeface="Arial" panose="020B0604020202020204" pitchFamily="34" charset="0"/>
                <a:cs typeface="Arial" panose="020B0604020202020204" pitchFamily="34" charset="0"/>
              </a:rPr>
              <a:t>Become familiar with </a:t>
            </a:r>
            <a:r>
              <a:rPr lang="en-US" sz="1600" dirty="0">
                <a:solidFill>
                  <a:srgbClr val="002060"/>
                </a:solidFill>
                <a:latin typeface="Arial" panose="020B0604020202020204" pitchFamily="34" charset="0"/>
                <a:cs typeface="Arial" panose="020B0604020202020204" pitchFamily="34" charset="0"/>
                <a:hlinkClick r:id="rId3"/>
              </a:rPr>
              <a:t>Learning Forward’s Standards for Professional Learning (April 2022)</a:t>
            </a:r>
            <a:r>
              <a:rPr lang="en-US" sz="1600" dirty="0">
                <a:solidFill>
                  <a:srgbClr val="002060"/>
                </a:solidFill>
                <a:latin typeface="Arial" panose="020B0604020202020204" pitchFamily="34" charset="0"/>
                <a:cs typeface="Arial" panose="020B0604020202020204" pitchFamily="34" charset="0"/>
              </a:rPr>
              <a:t>.</a:t>
            </a:r>
          </a:p>
          <a:p>
            <a:pPr lvl="1"/>
            <a:r>
              <a:rPr lang="en-US" sz="1600" dirty="0">
                <a:solidFill>
                  <a:srgbClr val="002060"/>
                </a:solidFill>
                <a:latin typeface="Arial" panose="020B0604020202020204" pitchFamily="34" charset="0"/>
                <a:cs typeface="Arial" panose="020B0604020202020204" pitchFamily="34" charset="0"/>
                <a:hlinkClick r:id="rId4"/>
              </a:rPr>
              <a:t>CSDE Standards for Professional Learning </a:t>
            </a:r>
            <a:r>
              <a:rPr lang="en-US" sz="1600" dirty="0">
                <a:solidFill>
                  <a:srgbClr val="002060"/>
                </a:solidFill>
                <a:latin typeface="Arial" panose="020B0604020202020204" pitchFamily="34" charset="0"/>
                <a:cs typeface="Arial" panose="020B0604020202020204" pitchFamily="34" charset="0"/>
              </a:rPr>
              <a:t>are still valid.  These were developed based on the previous version of the Learning Forward Standards for Professional Learning.</a:t>
            </a:r>
          </a:p>
          <a:p>
            <a:r>
              <a:rPr lang="en-US" sz="1600" dirty="0">
                <a:solidFill>
                  <a:srgbClr val="002060"/>
                </a:solidFill>
                <a:latin typeface="Arial" panose="020B0604020202020204" pitchFamily="34" charset="0"/>
                <a:cs typeface="Arial" panose="020B0604020202020204" pitchFamily="34" charset="0"/>
              </a:rPr>
              <a:t>Consider a process to determine mutual agreement among PDEC members.</a:t>
            </a:r>
          </a:p>
          <a:p>
            <a:pPr lvl="1"/>
            <a:r>
              <a:rPr lang="en-US" sz="1600" dirty="0">
                <a:solidFill>
                  <a:srgbClr val="002060"/>
                </a:solidFill>
                <a:latin typeface="Arial" panose="020B0604020202020204" pitchFamily="34" charset="0"/>
                <a:cs typeface="Arial" panose="020B0604020202020204" pitchFamily="34" charset="0"/>
              </a:rPr>
              <a:t>The Consensus Protocol and Gradients of Agreement process (slides #6 and #7 were successful as the EES Council engaged in this process of reimagining educator evaluation and support).</a:t>
            </a:r>
          </a:p>
          <a:p>
            <a:r>
              <a:rPr lang="en-US" sz="1600" dirty="0">
                <a:solidFill>
                  <a:srgbClr val="002060"/>
                </a:solidFill>
                <a:latin typeface="Arial" panose="020B0604020202020204" pitchFamily="34" charset="0"/>
                <a:cs typeface="Arial" panose="020B0604020202020204" pitchFamily="34" charset="0"/>
              </a:rPr>
              <a:t>Begin to plan a 2023-24 timeline that includes ongoing PDEC meetings throughout the year:</a:t>
            </a:r>
          </a:p>
          <a:p>
            <a:pPr lvl="1"/>
            <a:r>
              <a:rPr lang="en-US" sz="1600" dirty="0">
                <a:solidFill>
                  <a:srgbClr val="002060"/>
                </a:solidFill>
                <a:latin typeface="Arial" panose="020B0604020202020204" pitchFamily="34" charset="0"/>
                <a:cs typeface="Arial" panose="020B0604020202020204" pitchFamily="34" charset="0"/>
              </a:rPr>
              <a:t>To develop a revised educator evaluation and support plan aligned to the CT Guidelines 2023, pending adoption by the SBE in June 2023, and</a:t>
            </a:r>
          </a:p>
          <a:p>
            <a:pPr lvl="1"/>
            <a:r>
              <a:rPr lang="en-US" sz="1600" dirty="0">
                <a:solidFill>
                  <a:srgbClr val="002060"/>
                </a:solidFill>
                <a:latin typeface="Arial" panose="020B0604020202020204" pitchFamily="34" charset="0"/>
                <a:cs typeface="Arial" panose="020B0604020202020204" pitchFamily="34" charset="0"/>
              </a:rPr>
              <a:t>To provide training for staff on the com[ponents and processes of the new proposed CT Guidelines 2023.</a:t>
            </a:r>
          </a:p>
          <a:p>
            <a:pPr marL="0" indent="0">
              <a:buNone/>
            </a:pPr>
            <a:endParaRPr lang="en-US" sz="16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Tree>
    <p:extLst>
      <p:ext uri="{BB962C8B-B14F-4D97-AF65-F5344CB8AC3E}">
        <p14:creationId xmlns:p14="http://schemas.microsoft.com/office/powerpoint/2010/main" val="138098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5415" y="570557"/>
            <a:ext cx="8345424" cy="763794"/>
          </a:xfrm>
        </p:spPr>
        <p:txBody>
          <a:bodyPr>
            <a:normAutofit fontScale="90000"/>
          </a:bodyPr>
          <a:lstStyle/>
          <a:p>
            <a:br>
              <a:rPr lang="en-US" sz="4000" b="1" spc="100" dirty="0">
                <a:solidFill>
                  <a:schemeClr val="tx2"/>
                </a:solidFill>
                <a:latin typeface="Arial" panose="020B0604020202020204" pitchFamily="34" charset="0"/>
                <a:cs typeface="Arial" panose="020B0604020202020204" pitchFamily="34" charset="0"/>
              </a:rPr>
            </a:br>
            <a:r>
              <a:rPr lang="en-US" sz="4000" b="1" spc="100" dirty="0">
                <a:solidFill>
                  <a:schemeClr val="tx2"/>
                </a:solidFill>
                <a:latin typeface="Arial" panose="020B0604020202020204" pitchFamily="34" charset="0"/>
                <a:cs typeface="Arial" panose="020B0604020202020204" pitchFamily="34" charset="0"/>
              </a:rPr>
              <a:t>Thank You for your Collaboration, Insight, and Innovation!</a:t>
            </a: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
        <p:nvSpPr>
          <p:cNvPr id="9" name="TextBox 8"/>
          <p:cNvSpPr txBox="1"/>
          <p:nvPr/>
        </p:nvSpPr>
        <p:spPr>
          <a:xfrm>
            <a:off x="241497" y="1798770"/>
            <a:ext cx="8713260" cy="553998"/>
          </a:xfrm>
          <a:prstGeom prst="rect">
            <a:avLst/>
          </a:prstGeom>
          <a:noFill/>
        </p:spPr>
        <p:txBody>
          <a:bodyPr wrap="square" rtlCol="0">
            <a:spAutoFit/>
          </a:bodyPr>
          <a:lstStyle/>
          <a:p>
            <a:pPr algn="ctr">
              <a:buClr>
                <a:srgbClr val="C00000"/>
              </a:buClr>
            </a:pPr>
            <a:endParaRPr lang="en-US" sz="1000" dirty="0">
              <a:effectLst>
                <a:outerShdw blurRad="38100" dist="38100" dir="2700000" algn="tl">
                  <a:srgbClr val="000000">
                    <a:alpha val="43137"/>
                  </a:srgbClr>
                </a:outerShdw>
              </a:effectLst>
              <a:latin typeface="Century Gothic" panose="020B0502020202020204" pitchFamily="34" charset="0"/>
            </a:endParaRPr>
          </a:p>
          <a:p>
            <a:pPr lvl="1" algn="ctr">
              <a:buClr>
                <a:srgbClr val="002060"/>
              </a:buClr>
            </a:pPr>
            <a:endParaRPr lang="en-US" sz="2000"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6CA91401-5103-4E8F-9027-B2F7786C6B48}"/>
              </a:ext>
            </a:extLst>
          </p:cNvPr>
          <p:cNvSpPr>
            <a:spLocks noGrp="1"/>
          </p:cNvSpPr>
          <p:nvPr>
            <p:ph idx="1"/>
          </p:nvPr>
        </p:nvSpPr>
        <p:spPr>
          <a:xfrm>
            <a:off x="457200" y="1573978"/>
            <a:ext cx="8229600" cy="5077285"/>
          </a:xfrm>
        </p:spPr>
        <p:txBody>
          <a:bodyPr>
            <a:normAutofit lnSpcReduction="10000"/>
          </a:bodyPr>
          <a:lstStyle/>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AACTE-CT:</a:t>
            </a:r>
            <a:r>
              <a:rPr lang="en-US" sz="2200" b="1" dirty="0">
                <a:solidFill>
                  <a:srgbClr val="0A0A0A"/>
                </a:solidFill>
                <a:latin typeface="Calibri" panose="020F0502020204030204" pitchFamily="34" charset="0"/>
                <a:ea typeface="Times New Roman" panose="02020603050405020304" pitchFamily="18" charset="0"/>
                <a:cs typeface="Calibri" panose="020F0502020204030204" pitchFamily="34" charset="0"/>
              </a:rPr>
              <a:t>  </a:t>
            </a:r>
            <a:r>
              <a:rPr lang="en-US" sz="2200" dirty="0">
                <a:solidFill>
                  <a:srgbClr val="0A0A0A"/>
                </a:solidFill>
                <a:latin typeface="Calibri" panose="020F0502020204030204" pitchFamily="34" charset="0"/>
                <a:ea typeface="Times New Roman" panose="02020603050405020304" pitchFamily="18" charset="0"/>
                <a:cs typeface="Calibri" panose="020F0502020204030204" pitchFamily="34" charset="0"/>
              </a:rPr>
              <a:t>Dr. Paula Talty, Dr. Laura Whitacre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AFT-CT: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Steve McKeever, Mary Yordon, Jennifer Benevento</a:t>
            </a:r>
          </a:p>
          <a:p>
            <a:pPr algn="just">
              <a:lnSpc>
                <a:spcPct val="107000"/>
              </a:lnSpc>
              <a:spcBef>
                <a:spcPts val="0"/>
              </a:spcBef>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CSBE: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Vice-Chair Erin Benham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CSDE: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Dr. Shuana Tucker, Sharon Fuller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CABE: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Elizabeth Brown, Leonard Lockhart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CAPSS: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Frances Rabinowitz, Teresa Carroll, Kathleen Greider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CAS: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Glenn Lungarini, Dr. Alicia Bowman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CEA: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Joslyn Delaney, Kate Field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CASA: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Anthony Ditrio, </a:t>
            </a:r>
            <a:r>
              <a:rPr lang="en-US" sz="2200" dirty="0" err="1">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Sanjeeta</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 Bella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CFSA: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Fran DiFiore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MTR Policy Oversight Council: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Dr. Samuel Galloway, Dr. Rebecca Good</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RESC Alliance:  </a:t>
            </a:r>
            <a:r>
              <a:rPr lang="en-US" sz="2200" dirty="0">
                <a:solidFill>
                  <a:srgbClr val="0A0A0A"/>
                </a:solidFill>
                <a:latin typeface="Calibri" panose="020F0502020204030204" pitchFamily="34" charset="0"/>
                <a:ea typeface="Times New Roman" panose="02020603050405020304" pitchFamily="18" charset="0"/>
                <a:cs typeface="Calibri" panose="020F0502020204030204" pitchFamily="34" charset="0"/>
              </a:rPr>
              <a:t>Dr. </a:t>
            </a:r>
            <a:r>
              <a:rPr lang="en-US" sz="2200" dirty="0">
                <a:solidFill>
                  <a:srgbClr val="0A0A0A"/>
                </a:solidFill>
                <a:effectLst/>
                <a:latin typeface="Calibri" panose="020F0502020204030204" pitchFamily="34" charset="0"/>
                <a:ea typeface="Times New Roman" panose="02020603050405020304" pitchFamily="18" charset="0"/>
                <a:cs typeface="Calibri" panose="020F0502020204030204" pitchFamily="34" charset="0"/>
              </a:rPr>
              <a:t>Charles Dumais, Dr. Katherine Ericson</a:t>
            </a: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2200" b="1" dirty="0">
                <a:solidFill>
                  <a:srgbClr val="0A0A0A"/>
                </a:solidFill>
                <a:latin typeface="Calibri" panose="020F0502020204030204" pitchFamily="34" charset="0"/>
                <a:ea typeface="Calibri" panose="020F0502020204030204" pitchFamily="34" charset="0"/>
                <a:cs typeface="Calibri" panose="020F0502020204030204" pitchFamily="34" charset="0"/>
              </a:rPr>
              <a:t>RESC Alliance Facilitators:  </a:t>
            </a:r>
            <a:r>
              <a:rPr lang="en-US" sz="2200" dirty="0">
                <a:solidFill>
                  <a:srgbClr val="0A0A0A"/>
                </a:solidFill>
                <a:latin typeface="Calibri" panose="020F0502020204030204" pitchFamily="34" charset="0"/>
                <a:ea typeface="Calibri" panose="020F0502020204030204" pitchFamily="34" charset="0"/>
                <a:cs typeface="Calibri" panose="020F0502020204030204" pitchFamily="34" charset="0"/>
              </a:rPr>
              <a:t>Jonathan Costa</a:t>
            </a:r>
            <a:r>
              <a:rPr lang="en-US" sz="2200">
                <a:solidFill>
                  <a:srgbClr val="0A0A0A"/>
                </a:solidFill>
                <a:latin typeface="Calibri" panose="020F0502020204030204" pitchFamily="34" charset="0"/>
                <a:ea typeface="Calibri" panose="020F0502020204030204" pitchFamily="34" charset="0"/>
                <a:cs typeface="Calibri" panose="020F0502020204030204" pitchFamily="34" charset="0"/>
              </a:rPr>
              <a:t>, Diane </a:t>
            </a:r>
            <a:r>
              <a:rPr lang="en-US" sz="2200" dirty="0">
                <a:solidFill>
                  <a:srgbClr val="0A0A0A"/>
                </a:solidFill>
                <a:latin typeface="Calibri" panose="020F0502020204030204" pitchFamily="34" charset="0"/>
                <a:ea typeface="Calibri" panose="020F0502020204030204" pitchFamily="34" charset="0"/>
                <a:cs typeface="Calibri" panose="020F0502020204030204" pitchFamily="34" charset="0"/>
              </a:rPr>
              <a:t>Dugas</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p>
          <a:p>
            <a:pPr marL="0" indent="0" algn="ctr">
              <a:buNone/>
            </a:pPr>
            <a:endParaRPr lang="en-US" dirty="0"/>
          </a:p>
          <a:p>
            <a:pPr marL="0" indent="0" algn="ctr">
              <a:buNone/>
            </a:pPr>
            <a:endParaRPr lang="en-US" dirty="0"/>
          </a:p>
          <a:p>
            <a:pPr marL="0" indent="0" algn="ctr">
              <a:buNone/>
            </a:pPr>
            <a:endParaRPr lang="en-US" dirty="0"/>
          </a:p>
          <a:p>
            <a:pPr algn="ctr"/>
            <a:endParaRPr lang="en-US" dirty="0">
              <a:solidFill>
                <a:srgbClr val="002060"/>
              </a:solidFill>
            </a:endParaRPr>
          </a:p>
          <a:p>
            <a:pPr algn="ctr"/>
            <a:endParaRPr lang="en-US" sz="1800" dirty="0">
              <a:solidFill>
                <a:srgbClr val="002060"/>
              </a:solidFill>
            </a:endParaRPr>
          </a:p>
        </p:txBody>
      </p:sp>
    </p:spTree>
    <p:extLst>
      <p:ext uri="{BB962C8B-B14F-4D97-AF65-F5344CB8AC3E}">
        <p14:creationId xmlns:p14="http://schemas.microsoft.com/office/powerpoint/2010/main" val="271185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55911"/>
            <a:ext cx="8713259" cy="4995351"/>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algn="ctr"/>
            <a:endParaRPr lang="en-US" dirty="0"/>
          </a:p>
          <a:p>
            <a:pPr algn="ctr"/>
            <a:endParaRPr lang="en-US" sz="1600" b="1" spc="100" dirty="0">
              <a:solidFill>
                <a:schemeClr val="tx2"/>
              </a:solidFill>
              <a:latin typeface="Arial" panose="020B0604020202020204" pitchFamily="34" charset="0"/>
              <a:cs typeface="Arial" panose="020B0604020202020204" pitchFamily="34" charset="0"/>
            </a:endParaRPr>
          </a:p>
          <a:p>
            <a:pPr algn="ctr"/>
            <a:r>
              <a:rPr lang="en-US" sz="1600" b="1" spc="100" dirty="0">
                <a:solidFill>
                  <a:schemeClr val="tx2"/>
                </a:solidFill>
                <a:latin typeface="Arial" panose="020B0604020202020204" pitchFamily="34" charset="0"/>
                <a:cs typeface="Arial" panose="020B0604020202020204" pitchFamily="34" charset="0"/>
              </a:rPr>
              <a:t>Including liaisons from the CSDE and CSBE, and </a:t>
            </a:r>
          </a:p>
          <a:p>
            <a:pPr algn="ctr"/>
            <a:r>
              <a:rPr lang="en-US" sz="1600" b="1" spc="100" dirty="0">
                <a:solidFill>
                  <a:schemeClr val="tx2"/>
                </a:solidFill>
                <a:latin typeface="Arial" panose="020B0604020202020204" pitchFamily="34" charset="0"/>
                <a:cs typeface="Arial" panose="020B0604020202020204" pitchFamily="34" charset="0"/>
              </a:rPr>
              <a:t>facilitated by EdAdvance and EASTCONN</a:t>
            </a:r>
            <a:endParaRPr lang="en-US" sz="1600" dirty="0"/>
          </a:p>
        </p:txBody>
      </p:sp>
      <p:sp>
        <p:nvSpPr>
          <p:cNvPr id="6" name="Rectangle 5"/>
          <p:cNvSpPr/>
          <p:nvPr/>
        </p:nvSpPr>
        <p:spPr>
          <a:xfrm>
            <a:off x="215370" y="206738"/>
            <a:ext cx="8713260" cy="6651262"/>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flipV="1">
            <a:off x="172069" y="154497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pic>
        <p:nvPicPr>
          <p:cNvPr id="9" name="Content Placeholder 8">
            <a:extLst>
              <a:ext uri="{FF2B5EF4-FFF2-40B4-BE49-F238E27FC236}">
                <a16:creationId xmlns:a16="http://schemas.microsoft.com/office/drawing/2014/main" id="{6004065C-A9C1-A4DB-43EB-C8D129CFB6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16668" y="5002975"/>
            <a:ext cx="2142466" cy="710722"/>
          </a:xfrm>
          <a:prstGeom prst="rect">
            <a:avLst/>
          </a:prstGeom>
        </p:spPr>
      </p:pic>
      <p:pic>
        <p:nvPicPr>
          <p:cNvPr id="10" name="Picture 9">
            <a:extLst>
              <a:ext uri="{FF2B5EF4-FFF2-40B4-BE49-F238E27FC236}">
                <a16:creationId xmlns:a16="http://schemas.microsoft.com/office/drawing/2014/main" id="{3AF83B7B-A8AB-A691-6C3D-6DE8699A5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39" y="3184131"/>
            <a:ext cx="1473500" cy="1206694"/>
          </a:xfrm>
          <a:prstGeom prst="rect">
            <a:avLst/>
          </a:prstGeom>
        </p:spPr>
      </p:pic>
      <p:pic>
        <p:nvPicPr>
          <p:cNvPr id="11" name="Picture 10">
            <a:extLst>
              <a:ext uri="{FF2B5EF4-FFF2-40B4-BE49-F238E27FC236}">
                <a16:creationId xmlns:a16="http://schemas.microsoft.com/office/drawing/2014/main" id="{BC9A56B4-70F9-6CFF-B6B4-F2E9ECAC3AA5}"/>
              </a:ext>
            </a:extLst>
          </p:cNvPr>
          <p:cNvPicPr>
            <a:picLocks noChangeAspect="1"/>
          </p:cNvPicPr>
          <p:nvPr/>
        </p:nvPicPr>
        <p:blipFill>
          <a:blip r:embed="rId5"/>
          <a:stretch>
            <a:fillRect/>
          </a:stretch>
        </p:blipFill>
        <p:spPr>
          <a:xfrm>
            <a:off x="6675976" y="1883719"/>
            <a:ext cx="1451552" cy="1142130"/>
          </a:xfrm>
          <a:prstGeom prst="rect">
            <a:avLst/>
          </a:prstGeom>
        </p:spPr>
      </p:pic>
      <p:pic>
        <p:nvPicPr>
          <p:cNvPr id="12" name="Picture 11">
            <a:extLst>
              <a:ext uri="{FF2B5EF4-FFF2-40B4-BE49-F238E27FC236}">
                <a16:creationId xmlns:a16="http://schemas.microsoft.com/office/drawing/2014/main" id="{4A794BB0-6FB2-E1FD-5557-07876E659C41}"/>
              </a:ext>
            </a:extLst>
          </p:cNvPr>
          <p:cNvPicPr>
            <a:picLocks noChangeAspect="1"/>
          </p:cNvPicPr>
          <p:nvPr/>
        </p:nvPicPr>
        <p:blipFill>
          <a:blip r:embed="rId6"/>
          <a:stretch>
            <a:fillRect/>
          </a:stretch>
        </p:blipFill>
        <p:spPr>
          <a:xfrm>
            <a:off x="1148990" y="3106362"/>
            <a:ext cx="1279795" cy="1279795"/>
          </a:xfrm>
          <a:prstGeom prst="rect">
            <a:avLst/>
          </a:prstGeom>
        </p:spPr>
      </p:pic>
      <p:pic>
        <p:nvPicPr>
          <p:cNvPr id="13" name="Picture 12">
            <a:extLst>
              <a:ext uri="{FF2B5EF4-FFF2-40B4-BE49-F238E27FC236}">
                <a16:creationId xmlns:a16="http://schemas.microsoft.com/office/drawing/2014/main" id="{B2D8432B-DB18-6ED1-53B0-408BF66A1FEA}"/>
              </a:ext>
            </a:extLst>
          </p:cNvPr>
          <p:cNvPicPr>
            <a:picLocks noChangeAspect="1"/>
          </p:cNvPicPr>
          <p:nvPr/>
        </p:nvPicPr>
        <p:blipFill>
          <a:blip r:embed="rId7"/>
          <a:stretch>
            <a:fillRect/>
          </a:stretch>
        </p:blipFill>
        <p:spPr>
          <a:xfrm>
            <a:off x="2798024" y="3073971"/>
            <a:ext cx="1344576" cy="1344576"/>
          </a:xfrm>
          <a:prstGeom prst="rect">
            <a:avLst/>
          </a:prstGeom>
        </p:spPr>
      </p:pic>
      <p:pic>
        <p:nvPicPr>
          <p:cNvPr id="14" name="Picture 13">
            <a:extLst>
              <a:ext uri="{FF2B5EF4-FFF2-40B4-BE49-F238E27FC236}">
                <a16:creationId xmlns:a16="http://schemas.microsoft.com/office/drawing/2014/main" id="{F4B76461-51B9-6A25-D90D-0B78368EAADC}"/>
              </a:ext>
            </a:extLst>
          </p:cNvPr>
          <p:cNvPicPr>
            <a:picLocks noChangeAspect="1"/>
          </p:cNvPicPr>
          <p:nvPr/>
        </p:nvPicPr>
        <p:blipFill>
          <a:blip r:embed="rId8"/>
          <a:stretch>
            <a:fillRect/>
          </a:stretch>
        </p:blipFill>
        <p:spPr>
          <a:xfrm>
            <a:off x="4142600" y="1848180"/>
            <a:ext cx="1460120" cy="999865"/>
          </a:xfrm>
          <a:prstGeom prst="rect">
            <a:avLst/>
          </a:prstGeom>
        </p:spPr>
      </p:pic>
      <p:pic>
        <p:nvPicPr>
          <p:cNvPr id="15" name="Picture 14">
            <a:extLst>
              <a:ext uri="{FF2B5EF4-FFF2-40B4-BE49-F238E27FC236}">
                <a16:creationId xmlns:a16="http://schemas.microsoft.com/office/drawing/2014/main" id="{1563DE35-B24A-77DE-0335-65856BB9BE4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8990" y="5202089"/>
            <a:ext cx="3162982" cy="592059"/>
          </a:xfrm>
          <a:prstGeom prst="rect">
            <a:avLst/>
          </a:prstGeom>
        </p:spPr>
      </p:pic>
      <p:pic>
        <p:nvPicPr>
          <p:cNvPr id="16" name="Picture 15">
            <a:extLst>
              <a:ext uri="{FF2B5EF4-FFF2-40B4-BE49-F238E27FC236}">
                <a16:creationId xmlns:a16="http://schemas.microsoft.com/office/drawing/2014/main" id="{A62D808E-00C4-A93E-6B3E-B7B37EA28CD5}"/>
              </a:ext>
            </a:extLst>
          </p:cNvPr>
          <p:cNvPicPr>
            <a:picLocks noChangeAspect="1"/>
          </p:cNvPicPr>
          <p:nvPr/>
        </p:nvPicPr>
        <p:blipFill>
          <a:blip r:embed="rId10"/>
          <a:stretch>
            <a:fillRect/>
          </a:stretch>
        </p:blipFill>
        <p:spPr>
          <a:xfrm>
            <a:off x="4487555" y="3294673"/>
            <a:ext cx="2372903" cy="799039"/>
          </a:xfrm>
          <a:prstGeom prst="rect">
            <a:avLst/>
          </a:prstGeom>
        </p:spPr>
      </p:pic>
      <p:sp>
        <p:nvSpPr>
          <p:cNvPr id="20" name="TextBox 19">
            <a:extLst>
              <a:ext uri="{FF2B5EF4-FFF2-40B4-BE49-F238E27FC236}">
                <a16:creationId xmlns:a16="http://schemas.microsoft.com/office/drawing/2014/main" id="{57DBE5B0-B93D-F675-7FE1-4B2091EDC0CE}"/>
              </a:ext>
            </a:extLst>
          </p:cNvPr>
          <p:cNvSpPr txBox="1"/>
          <p:nvPr/>
        </p:nvSpPr>
        <p:spPr>
          <a:xfrm>
            <a:off x="2174850" y="4524678"/>
            <a:ext cx="4490142" cy="461665"/>
          </a:xfrm>
          <a:prstGeom prst="rect">
            <a:avLst/>
          </a:prstGeom>
          <a:noFill/>
        </p:spPr>
        <p:txBody>
          <a:bodyPr wrap="square">
            <a:spAutoFit/>
          </a:bodyPr>
          <a:lstStyle/>
          <a:p>
            <a:r>
              <a:rPr lang="en-US" sz="2400" b="1" dirty="0">
                <a:solidFill>
                  <a:schemeClr val="accent1"/>
                </a:solidFill>
                <a:latin typeface="Franklin Gothic Heavy"/>
              </a:rPr>
              <a:t>MTR Policy Oversight Council</a:t>
            </a:r>
          </a:p>
        </p:txBody>
      </p:sp>
      <p:pic>
        <p:nvPicPr>
          <p:cNvPr id="21" name="Picture 20">
            <a:extLst>
              <a:ext uri="{FF2B5EF4-FFF2-40B4-BE49-F238E27FC236}">
                <a16:creationId xmlns:a16="http://schemas.microsoft.com/office/drawing/2014/main" id="{E22C1596-14BD-24C7-1EA4-665F8C567E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6472" y="1923635"/>
            <a:ext cx="2720460" cy="751808"/>
          </a:xfrm>
          <a:prstGeom prst="rect">
            <a:avLst/>
          </a:prstGeom>
        </p:spPr>
      </p:pic>
      <p:sp>
        <p:nvSpPr>
          <p:cNvPr id="23" name="Title 22">
            <a:extLst>
              <a:ext uri="{FF2B5EF4-FFF2-40B4-BE49-F238E27FC236}">
                <a16:creationId xmlns:a16="http://schemas.microsoft.com/office/drawing/2014/main" id="{B94D0C89-1AEB-BB0E-9289-452932693A8F}"/>
              </a:ext>
            </a:extLst>
          </p:cNvPr>
          <p:cNvSpPr>
            <a:spLocks noGrp="1"/>
          </p:cNvSpPr>
          <p:nvPr>
            <p:ph type="title"/>
          </p:nvPr>
        </p:nvSpPr>
        <p:spPr>
          <a:xfrm>
            <a:off x="457200" y="274638"/>
            <a:ext cx="8229600" cy="1145904"/>
          </a:xfrm>
        </p:spPr>
        <p:txBody>
          <a:bodyPr>
            <a:noAutofit/>
          </a:bodyPr>
          <a:lstStyle/>
          <a:p>
            <a:r>
              <a:rPr lang="en-US" sz="3600" b="1" spc="100" dirty="0">
                <a:solidFill>
                  <a:schemeClr val="tx2"/>
                </a:solidFill>
                <a:latin typeface="Arial" panose="020B0604020202020204" pitchFamily="34" charset="0"/>
                <a:cs typeface="Arial" panose="020B0604020202020204" pitchFamily="34" charset="0"/>
              </a:rPr>
              <a:t>Educator Evaluation and </a:t>
            </a:r>
            <a:br>
              <a:rPr lang="en-US" sz="3600" b="1" spc="100" dirty="0">
                <a:solidFill>
                  <a:schemeClr val="tx2"/>
                </a:solidFill>
                <a:latin typeface="Arial" panose="020B0604020202020204" pitchFamily="34" charset="0"/>
                <a:cs typeface="Arial" panose="020B0604020202020204" pitchFamily="34" charset="0"/>
              </a:rPr>
            </a:br>
            <a:r>
              <a:rPr lang="en-US" sz="3600" b="1" spc="100" dirty="0">
                <a:solidFill>
                  <a:schemeClr val="tx2"/>
                </a:solidFill>
                <a:latin typeface="Arial" panose="020B0604020202020204" pitchFamily="34" charset="0"/>
                <a:cs typeface="Arial" panose="020B0604020202020204" pitchFamily="34" charset="0"/>
              </a:rPr>
              <a:t>Support (EES) Council</a:t>
            </a:r>
            <a:r>
              <a:rPr lang="en-US" sz="1600" b="1" spc="100" dirty="0">
                <a:solidFill>
                  <a:schemeClr val="tx2"/>
                </a:solidFill>
                <a:latin typeface="Arial" panose="020B0604020202020204" pitchFamily="34" charset="0"/>
                <a:cs typeface="Arial" panose="020B0604020202020204" pitchFamily="34" charset="0"/>
              </a:rPr>
              <a:t> </a:t>
            </a:r>
            <a:br>
              <a:rPr lang="en-US" sz="1600" b="1" spc="100" dirty="0">
                <a:solidFill>
                  <a:schemeClr val="tx2"/>
                </a:solidFill>
                <a:latin typeface="Arial" panose="020B0604020202020204" pitchFamily="34" charset="0"/>
                <a:cs typeface="Arial" panose="020B0604020202020204" pitchFamily="34" charset="0"/>
              </a:rPr>
            </a:br>
            <a:endParaRPr lang="en-US" sz="1600" dirty="0"/>
          </a:p>
        </p:txBody>
      </p:sp>
    </p:spTree>
    <p:extLst>
      <p:ext uri="{BB962C8B-B14F-4D97-AF65-F5344CB8AC3E}">
        <p14:creationId xmlns:p14="http://schemas.microsoft.com/office/powerpoint/2010/main" val="2498468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518509"/>
            <a:ext cx="8713260" cy="5146291"/>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433" y="699246"/>
            <a:ext cx="8713260" cy="763794"/>
          </a:xfrm>
        </p:spPr>
        <p:txBody>
          <a:bodyPr>
            <a:normAutofit fontScale="90000"/>
          </a:bodyPr>
          <a:lstStyle/>
          <a:p>
            <a:r>
              <a:rPr lang="en-US" sz="4000" b="1" spc="100" dirty="0">
                <a:solidFill>
                  <a:schemeClr val="tx2"/>
                </a:solidFill>
                <a:latin typeface="Arial" panose="020B0604020202020204" pitchFamily="34" charset="0"/>
                <a:cs typeface="Arial" panose="020B0604020202020204" pitchFamily="34" charset="0"/>
              </a:rPr>
              <a:t>Contact Information</a:t>
            </a: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215370" y="1223681"/>
            <a:ext cx="8713260" cy="5441119"/>
          </a:xfrm>
        </p:spPr>
        <p:txBody>
          <a:bodyPr>
            <a:normAutofit/>
          </a:bodyPr>
          <a:lstStyle/>
          <a:p>
            <a:pPr marL="0" indent="0" algn="ctr">
              <a:buNone/>
            </a:pPr>
            <a:endParaRPr lang="en-US" sz="3600" b="1" dirty="0">
              <a:solidFill>
                <a:srgbClr val="1F497D"/>
              </a:solidFill>
              <a:latin typeface="Arial Black"/>
              <a:cs typeface="Arial Black"/>
            </a:endParaRPr>
          </a:p>
          <a:p>
            <a:pPr marL="0" indent="0">
              <a:buNone/>
            </a:pPr>
            <a:r>
              <a:rPr lang="en-US" sz="2200" b="1" dirty="0">
                <a:latin typeface="Arial" panose="020B0604020202020204" pitchFamily="34" charset="0"/>
                <a:cs typeface="Arial" panose="020B0604020202020204" pitchFamily="34" charset="0"/>
              </a:rPr>
              <a:t>CSDE Talent Office</a:t>
            </a:r>
          </a:p>
          <a:p>
            <a:pPr marL="0" indent="0">
              <a:buNone/>
            </a:pPr>
            <a:endParaRPr lang="en-US" sz="2200" b="1"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Dr. Shuana K. Tucker, Chief Talent Officer</a:t>
            </a:r>
          </a:p>
          <a:p>
            <a:pPr marL="0" indent="0">
              <a:buNone/>
            </a:pP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hlinkClick r:id="rId3"/>
              </a:rPr>
              <a:t>Shuana.Tucker@ct.gov</a:t>
            </a: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	860.713.6848</a:t>
            </a:r>
          </a:p>
          <a:p>
            <a:pPr marL="0" indent="0">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Sharon M. S. Fuller, Education Consultant</a:t>
            </a:r>
          </a:p>
          <a:p>
            <a:pPr marL="457200" lvl="1" indent="0">
              <a:buNone/>
            </a:pPr>
            <a:r>
              <a:rPr lang="en-US" sz="2200" dirty="0">
                <a:latin typeface="Arial" panose="020B0604020202020204" pitchFamily="34" charset="0"/>
                <a:cs typeface="Arial" panose="020B0604020202020204" pitchFamily="34" charset="0"/>
                <a:hlinkClick r:id="rId4"/>
              </a:rPr>
              <a:t>Sharon.Fuller@ct.gov</a:t>
            </a:r>
            <a:r>
              <a:rPr lang="en-US" sz="2200" dirty="0">
                <a:latin typeface="Arial" panose="020B0604020202020204" pitchFamily="34" charset="0"/>
                <a:cs typeface="Arial" panose="020B0604020202020204" pitchFamily="34" charset="0"/>
              </a:rPr>
              <a:t> </a:t>
            </a:r>
          </a:p>
          <a:p>
            <a:pPr marL="457200" lvl="1" indent="0">
              <a:buNone/>
            </a:pPr>
            <a:r>
              <a:rPr lang="en-US" sz="2200" dirty="0">
                <a:latin typeface="Arial" panose="020B0604020202020204" pitchFamily="34" charset="0"/>
                <a:cs typeface="Arial" panose="020B0604020202020204" pitchFamily="34" charset="0"/>
              </a:rPr>
              <a:t>860.713.6814</a:t>
            </a:r>
          </a:p>
        </p:txBody>
      </p:sp>
      <p:sp>
        <p:nvSpPr>
          <p:cNvPr id="3" name="Rectangle 2"/>
          <p:cNvSpPr/>
          <p:nvPr/>
        </p:nvSpPr>
        <p:spPr>
          <a:xfrm flipV="1">
            <a:off x="215370" y="1407571"/>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Tree>
    <p:extLst>
      <p:ext uri="{BB962C8B-B14F-4D97-AF65-F5344CB8AC3E}">
        <p14:creationId xmlns:p14="http://schemas.microsoft.com/office/powerpoint/2010/main" val="347534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99246"/>
            <a:ext cx="8345424" cy="763794"/>
          </a:xfrm>
        </p:spPr>
        <p:txBody>
          <a:bodyPr>
            <a:normAutofit fontScale="90000"/>
          </a:bodyPr>
          <a:lstStyle/>
          <a:p>
            <a:r>
              <a:rPr lang="en-US" sz="4900" b="1" spc="100" dirty="0">
                <a:solidFill>
                  <a:schemeClr val="tx2"/>
                </a:solidFill>
                <a:latin typeface="Arial" panose="020B0604020202020204" pitchFamily="34" charset="0"/>
                <a:cs typeface="Arial" panose="020B0604020202020204" pitchFamily="34" charset="0"/>
              </a:rPr>
              <a:t>EES Council</a:t>
            </a: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
        <p:nvSpPr>
          <p:cNvPr id="9" name="TextBox 8"/>
          <p:cNvSpPr txBox="1"/>
          <p:nvPr/>
        </p:nvSpPr>
        <p:spPr>
          <a:xfrm>
            <a:off x="241497" y="1798770"/>
            <a:ext cx="8713260" cy="553998"/>
          </a:xfrm>
          <a:prstGeom prst="rect">
            <a:avLst/>
          </a:prstGeom>
          <a:noFill/>
        </p:spPr>
        <p:txBody>
          <a:bodyPr wrap="square" rtlCol="0">
            <a:spAutoFit/>
          </a:bodyPr>
          <a:lstStyle/>
          <a:p>
            <a:pPr algn="ctr">
              <a:buClr>
                <a:srgbClr val="C00000"/>
              </a:buClr>
            </a:pPr>
            <a:endParaRPr lang="en-US" sz="1000" dirty="0">
              <a:effectLst>
                <a:outerShdw blurRad="38100" dist="38100" dir="2700000" algn="tl">
                  <a:srgbClr val="000000">
                    <a:alpha val="43137"/>
                  </a:srgbClr>
                </a:outerShdw>
              </a:effectLst>
              <a:latin typeface="Century Gothic" panose="020B0502020202020204" pitchFamily="34" charset="0"/>
            </a:endParaRPr>
          </a:p>
          <a:p>
            <a:pPr lvl="1" algn="ctr">
              <a:buClr>
                <a:srgbClr val="002060"/>
              </a:buClr>
            </a:pPr>
            <a:endParaRPr lang="en-US" sz="2000"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6CA91401-5103-4E8F-9027-B2F7786C6B48}"/>
              </a:ext>
            </a:extLst>
          </p:cNvPr>
          <p:cNvSpPr>
            <a:spLocks noGrp="1"/>
          </p:cNvSpPr>
          <p:nvPr>
            <p:ph idx="1"/>
          </p:nvPr>
        </p:nvSpPr>
        <p:spPr>
          <a:xfrm>
            <a:off x="457200" y="1573978"/>
            <a:ext cx="8229600" cy="5077285"/>
          </a:xfrm>
        </p:spPr>
        <p:txBody>
          <a:bodyPr>
            <a:normAutofit/>
          </a:bodyPr>
          <a:lstStyle/>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4000" b="1" dirty="0"/>
              <a:t>Vision</a:t>
            </a:r>
          </a:p>
          <a:p>
            <a:pPr marL="0" indent="0" algn="ctr">
              <a:buNone/>
            </a:pPr>
            <a:endParaRPr lang="en-US" dirty="0"/>
          </a:p>
          <a:p>
            <a:pPr marL="0" indent="0" algn="ctr">
              <a:buNone/>
            </a:pPr>
            <a:r>
              <a:rPr lang="en-US" b="1" i="1" dirty="0">
                <a:ea typeface="+mn-lt"/>
                <a:cs typeface="+mn-lt"/>
              </a:rPr>
              <a:t>   </a:t>
            </a:r>
            <a:endParaRPr lang="en-US" dirty="0"/>
          </a:p>
          <a:p>
            <a:pPr marL="0" indent="0" algn="ctr">
              <a:buNone/>
            </a:pPr>
            <a:endParaRPr lang="en-US" dirty="0"/>
          </a:p>
          <a:p>
            <a:pPr algn="ctr"/>
            <a:endParaRPr lang="en-US" dirty="0">
              <a:solidFill>
                <a:srgbClr val="002060"/>
              </a:solidFill>
            </a:endParaRPr>
          </a:p>
          <a:p>
            <a:pPr algn="ctr"/>
            <a:endParaRPr lang="en-US" sz="1800" dirty="0">
              <a:solidFill>
                <a:srgbClr val="002060"/>
              </a:solidFill>
            </a:endParaRPr>
          </a:p>
        </p:txBody>
      </p:sp>
      <p:sp>
        <p:nvSpPr>
          <p:cNvPr id="4" name="Rounded Rectangle 5">
            <a:extLst>
              <a:ext uri="{FF2B5EF4-FFF2-40B4-BE49-F238E27FC236}">
                <a16:creationId xmlns:a16="http://schemas.microsoft.com/office/drawing/2014/main" id="{03BC8929-33F7-8FCF-ABDC-BAA10A8ECCA3}"/>
              </a:ext>
            </a:extLst>
          </p:cNvPr>
          <p:cNvSpPr/>
          <p:nvPr/>
        </p:nvSpPr>
        <p:spPr>
          <a:xfrm>
            <a:off x="1114887" y="2653978"/>
            <a:ext cx="7030050" cy="3512645"/>
          </a:xfrm>
          <a:prstGeom prst="round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10" name="Content Placeholder 3">
            <a:extLst>
              <a:ext uri="{FF2B5EF4-FFF2-40B4-BE49-F238E27FC236}">
                <a16:creationId xmlns:a16="http://schemas.microsoft.com/office/drawing/2014/main" id="{EF89FE33-E259-C032-58CF-9310C1E123E5}"/>
              </a:ext>
            </a:extLst>
          </p:cNvPr>
          <p:cNvSpPr txBox="1">
            <a:spLocks/>
          </p:cNvSpPr>
          <p:nvPr/>
        </p:nvSpPr>
        <p:spPr>
          <a:xfrm>
            <a:off x="1461036" y="2843536"/>
            <a:ext cx="6337751" cy="3080087"/>
          </a:xfrm>
          <a:prstGeom prst="rect">
            <a:avLst/>
          </a:prstGeom>
        </p:spPr>
        <p:txBody>
          <a:bodyPr vert="horz" lIns="68580" tIns="34290" rIns="68580" bIns="34290" rtlCol="0" anchor="t">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endParaRPr lang="en-US" sz="1200" b="1" i="1" dirty="0">
              <a:ea typeface="+mn-lt"/>
              <a:cs typeface="+mn-lt"/>
            </a:endParaRPr>
          </a:p>
          <a:p>
            <a:pPr algn="ctr">
              <a:buFont typeface="Arial"/>
              <a:buNone/>
            </a:pPr>
            <a:r>
              <a:rPr lang="en-US" sz="3300" b="1" i="1" dirty="0">
                <a:ea typeface="+mn-lt"/>
                <a:cs typeface="+mn-lt"/>
              </a:rPr>
              <a:t>All Connecticut educators have the opportunity for continuous learning and feedback, to develop and grow, both individually and collectively, through the educator evaluation and support system so that all Connecticut students experience growth and success.</a:t>
            </a:r>
            <a:endParaRPr lang="en-US" sz="3300" dirty="0">
              <a:ea typeface="+mn-lt"/>
              <a:cs typeface="+mn-lt"/>
            </a:endParaRPr>
          </a:p>
          <a:p>
            <a:pPr marL="0" indent="0" algn="ctr">
              <a:buFont typeface="Arial"/>
              <a:buNone/>
            </a:pPr>
            <a:endParaRPr lang="en-US" sz="2400" i="1" dirty="0">
              <a:solidFill>
                <a:srgbClr val="000000"/>
              </a:solidFill>
              <a:latin typeface="Calibri"/>
              <a:cs typeface="Calibri"/>
            </a:endParaRPr>
          </a:p>
        </p:txBody>
      </p:sp>
    </p:spTree>
    <p:extLst>
      <p:ext uri="{BB962C8B-B14F-4D97-AF65-F5344CB8AC3E}">
        <p14:creationId xmlns:p14="http://schemas.microsoft.com/office/powerpoint/2010/main" val="189548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13630"/>
            <a:ext cx="8345424" cy="763794"/>
          </a:xfrm>
        </p:spPr>
        <p:txBody>
          <a:bodyPr>
            <a:normAutofit fontScale="90000"/>
          </a:bodyPr>
          <a:lstStyle/>
          <a:p>
            <a:br>
              <a:rPr lang="en-US" sz="1000" b="1" spc="100" dirty="0">
                <a:solidFill>
                  <a:schemeClr val="tx2"/>
                </a:solidFill>
                <a:latin typeface="Arial" panose="020B0604020202020204" pitchFamily="34" charset="0"/>
                <a:cs typeface="Arial" panose="020B0604020202020204" pitchFamily="34" charset="0"/>
              </a:rPr>
            </a:br>
            <a:br>
              <a:rPr lang="en-US" sz="1000" b="1" spc="100" dirty="0">
                <a:solidFill>
                  <a:schemeClr val="tx2"/>
                </a:solidFill>
                <a:latin typeface="Arial" panose="020B0604020202020204" pitchFamily="34" charset="0"/>
                <a:cs typeface="Arial" panose="020B0604020202020204" pitchFamily="34" charset="0"/>
              </a:rPr>
            </a:br>
            <a:r>
              <a:rPr lang="en-US" sz="4900" b="1" spc="100" dirty="0">
                <a:solidFill>
                  <a:schemeClr val="tx2"/>
                </a:solidFill>
                <a:latin typeface="Arial" panose="020B0604020202020204" pitchFamily="34" charset="0"/>
                <a:cs typeface="Arial" panose="020B0604020202020204" pitchFamily="34" charset="0"/>
              </a:rPr>
              <a:t>EES Council</a:t>
            </a:r>
            <a:br>
              <a:rPr lang="en-US" sz="4000" b="1" spc="100" dirty="0">
                <a:solidFill>
                  <a:schemeClr val="tx2"/>
                </a:solidFill>
                <a:latin typeface="Arial" panose="020B0604020202020204" pitchFamily="34" charset="0"/>
                <a:cs typeface="Arial" panose="020B0604020202020204" pitchFamily="34" charset="0"/>
              </a:rPr>
            </a:b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3" name="Rectangle 2"/>
          <p:cNvSpPr/>
          <p:nvPr/>
        </p:nvSpPr>
        <p:spPr>
          <a:xfrm flipV="1">
            <a:off x="228433" y="1664780"/>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
        <p:nvSpPr>
          <p:cNvPr id="9" name="TextBox 8"/>
          <p:cNvSpPr txBox="1"/>
          <p:nvPr/>
        </p:nvSpPr>
        <p:spPr>
          <a:xfrm>
            <a:off x="241497" y="1798770"/>
            <a:ext cx="8713260" cy="553998"/>
          </a:xfrm>
          <a:prstGeom prst="rect">
            <a:avLst/>
          </a:prstGeom>
          <a:noFill/>
        </p:spPr>
        <p:txBody>
          <a:bodyPr wrap="square" rtlCol="0">
            <a:spAutoFit/>
          </a:bodyPr>
          <a:lstStyle/>
          <a:p>
            <a:pPr algn="ctr">
              <a:buClr>
                <a:srgbClr val="C00000"/>
              </a:buClr>
            </a:pPr>
            <a:endParaRPr lang="en-US" sz="1000" dirty="0">
              <a:effectLst>
                <a:outerShdw blurRad="38100" dist="38100" dir="2700000" algn="tl">
                  <a:srgbClr val="000000">
                    <a:alpha val="43137"/>
                  </a:srgbClr>
                </a:outerShdw>
              </a:effectLst>
              <a:latin typeface="Century Gothic" panose="020B0502020202020204" pitchFamily="34" charset="0"/>
            </a:endParaRPr>
          </a:p>
          <a:p>
            <a:pPr lvl="1" algn="ctr">
              <a:buClr>
                <a:srgbClr val="002060"/>
              </a:buClr>
            </a:pPr>
            <a:endParaRPr lang="en-US" sz="2000"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6CA91401-5103-4E8F-9027-B2F7786C6B48}"/>
              </a:ext>
            </a:extLst>
          </p:cNvPr>
          <p:cNvSpPr>
            <a:spLocks noGrp="1"/>
          </p:cNvSpPr>
          <p:nvPr>
            <p:ph idx="1"/>
          </p:nvPr>
        </p:nvSpPr>
        <p:spPr>
          <a:xfrm>
            <a:off x="515112" y="1664780"/>
            <a:ext cx="8229600" cy="5051063"/>
          </a:xfrm>
        </p:spPr>
        <p:txBody>
          <a:bodyPr>
            <a:normAutofit/>
          </a:bodyPr>
          <a:lstStyle/>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b="1" dirty="0">
                <a:effectLst/>
                <a:latin typeface="Arial" panose="020B0604020202020204" pitchFamily="34" charset="0"/>
                <a:ea typeface="Calibri" panose="020F0502020204030204" pitchFamily="34" charset="0"/>
                <a:cs typeface="Arial" panose="020B0604020202020204" pitchFamily="34" charset="0"/>
              </a:rPr>
              <a:t>The primary goal of the educator evaluation and support system is to strengthen individual and collective practices so as to increase student learning, growth and achievement.  </a:t>
            </a:r>
          </a:p>
          <a:p>
            <a:pPr marL="0" marR="0" indent="0">
              <a:lnSpc>
                <a:spcPct val="107000"/>
              </a:lnSpc>
              <a:spcBef>
                <a:spcPts val="0"/>
              </a:spcBef>
              <a:spcAft>
                <a:spcPts val="0"/>
              </a:spcAft>
              <a:buNone/>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200" i="1" dirty="0">
                <a:effectLst/>
                <a:latin typeface="Arial" panose="020B0604020202020204" pitchFamily="34" charset="0"/>
                <a:ea typeface="Calibri" panose="020F0502020204030204" pitchFamily="34" charset="0"/>
                <a:cs typeface="Arial" panose="020B0604020202020204" pitchFamily="34" charset="0"/>
              </a:rPr>
              <a:t>To achieve this goal, the CSDE convened the Educator Evaluation and Support (EES) Council in </a:t>
            </a:r>
            <a:r>
              <a:rPr lang="en-US" sz="2200" i="1" dirty="0">
                <a:solidFill>
                  <a:srgbClr val="0A0A0A"/>
                </a:solidFill>
                <a:effectLst/>
                <a:latin typeface="Arial" panose="020B0604020202020204" pitchFamily="34" charset="0"/>
                <a:ea typeface="Calibri" panose="020F0502020204030204" pitchFamily="34" charset="0"/>
                <a:cs typeface="Arial" panose="020B0604020202020204" pitchFamily="34" charset="0"/>
              </a:rPr>
              <a:t>April 2021 to reimagine </a:t>
            </a:r>
          </a:p>
          <a:p>
            <a:pPr marL="0" marR="0" indent="0">
              <a:lnSpc>
                <a:spcPct val="107000"/>
              </a:lnSpc>
              <a:spcBef>
                <a:spcPts val="0"/>
              </a:spcBef>
              <a:spcAft>
                <a:spcPts val="0"/>
              </a:spcAft>
              <a:buNone/>
            </a:pPr>
            <a:r>
              <a:rPr lang="en-US" sz="2200" i="1" dirty="0">
                <a:solidFill>
                  <a:srgbClr val="0A0A0A"/>
                </a:solidFill>
                <a:effectLst/>
                <a:latin typeface="Arial" panose="020B0604020202020204" pitchFamily="34" charset="0"/>
                <a:ea typeface="Calibri" panose="020F0502020204030204" pitchFamily="34" charset="0"/>
                <a:cs typeface="Arial" panose="020B0604020202020204" pitchFamily="34" charset="0"/>
              </a:rPr>
              <a:t>CT’s educator evaluation and support system. The proposed new system will engage educators and leaders in professional learning, growth and continuous improvement to positively impact student learning, growth and achievement.</a:t>
            </a:r>
            <a:endParaRPr lang="en-US" sz="2200" i="1" dirty="0">
              <a:solidFill>
                <a:srgbClr val="002060"/>
              </a:solidFill>
              <a:latin typeface="Arial" panose="020B0604020202020204" pitchFamily="34" charset="0"/>
              <a:cs typeface="Arial" panose="020B0604020202020204" pitchFamily="34" charset="0"/>
            </a:endParaRPr>
          </a:p>
          <a:p>
            <a:pPr marL="0" marR="0" indent="0">
              <a:lnSpc>
                <a:spcPct val="107000"/>
              </a:lnSpc>
              <a:spcBef>
                <a:spcPts val="0"/>
              </a:spcBef>
              <a:spcAft>
                <a:spcPts val="0"/>
              </a:spcAft>
              <a:buNone/>
            </a:pPr>
            <a:endParaRPr lang="en-US" dirty="0"/>
          </a:p>
          <a:p>
            <a:pPr marL="0" indent="0" algn="ctr">
              <a:buNone/>
            </a:pPr>
            <a:endParaRPr lang="en-US" dirty="0"/>
          </a:p>
          <a:p>
            <a:pPr marL="0" indent="0" algn="ctr">
              <a:buNone/>
            </a:pPr>
            <a:endParaRPr lang="en-US" dirty="0"/>
          </a:p>
          <a:p>
            <a:pPr marL="0" indent="0" algn="ctr">
              <a:buNone/>
            </a:pPr>
            <a:endParaRPr lang="en-US" dirty="0"/>
          </a:p>
          <a:p>
            <a:pPr algn="ctr"/>
            <a:endParaRPr lang="en-US" dirty="0">
              <a:solidFill>
                <a:srgbClr val="002060"/>
              </a:solidFill>
            </a:endParaRPr>
          </a:p>
          <a:p>
            <a:pPr algn="ctr"/>
            <a:endParaRPr lang="en-US" sz="1800" dirty="0">
              <a:solidFill>
                <a:srgbClr val="002060"/>
              </a:solidFill>
            </a:endParaRPr>
          </a:p>
        </p:txBody>
      </p:sp>
    </p:spTree>
    <p:extLst>
      <p:ext uri="{BB962C8B-B14F-4D97-AF65-F5344CB8AC3E}">
        <p14:creationId xmlns:p14="http://schemas.microsoft.com/office/powerpoint/2010/main" val="45903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99246"/>
            <a:ext cx="8345424" cy="763794"/>
          </a:xfrm>
        </p:spPr>
        <p:txBody>
          <a:bodyPr>
            <a:normAutofit fontScale="90000"/>
          </a:bodyPr>
          <a:lstStyle/>
          <a:p>
            <a:r>
              <a:rPr lang="en-US" sz="4900" b="1" spc="100" dirty="0">
                <a:solidFill>
                  <a:schemeClr val="tx2"/>
                </a:solidFill>
                <a:latin typeface="Arial" panose="020B0604020202020204" pitchFamily="34" charset="0"/>
                <a:cs typeface="Arial" panose="020B0604020202020204" pitchFamily="34" charset="0"/>
              </a:rPr>
              <a:t>EES Council</a:t>
            </a: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
        <p:nvSpPr>
          <p:cNvPr id="10" name="Content Placeholder 9">
            <a:extLst>
              <a:ext uri="{FF2B5EF4-FFF2-40B4-BE49-F238E27FC236}">
                <a16:creationId xmlns:a16="http://schemas.microsoft.com/office/drawing/2014/main" id="{CBEB7A33-D74B-7D8C-D81D-CFC794A712C7}"/>
              </a:ext>
            </a:extLst>
          </p:cNvPr>
          <p:cNvSpPr>
            <a:spLocks noGrp="1"/>
          </p:cNvSpPr>
          <p:nvPr>
            <p:ph idx="1"/>
          </p:nvPr>
        </p:nvSpPr>
        <p:spPr>
          <a:xfrm>
            <a:off x="515112" y="1809109"/>
            <a:ext cx="8229600" cy="4525963"/>
          </a:xfrm>
        </p:spPr>
        <p:txBody>
          <a:bodyPr/>
          <a:lstStyle/>
          <a:p>
            <a:pPr marL="0" indent="0">
              <a:buNone/>
            </a:pPr>
            <a:r>
              <a:rPr lang="en-US" b="1" dirty="0">
                <a:latin typeface="Arial" panose="020B0604020202020204" pitchFamily="34" charset="0"/>
                <a:cs typeface="Arial" panose="020B0604020202020204" pitchFamily="34" charset="0"/>
              </a:rPr>
              <a:t>	EES Council Design Process Steps</a:t>
            </a:r>
          </a:p>
          <a:p>
            <a:endParaRPr lang="en-US" b="1"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03B9603-E09B-E127-1AFC-F243EC638200}"/>
              </a:ext>
            </a:extLst>
          </p:cNvPr>
          <p:cNvPicPr>
            <a:picLocks noChangeAspect="1"/>
          </p:cNvPicPr>
          <p:nvPr/>
        </p:nvPicPr>
        <p:blipFill>
          <a:blip r:embed="rId3"/>
          <a:stretch>
            <a:fillRect/>
          </a:stretch>
        </p:blipFill>
        <p:spPr>
          <a:xfrm>
            <a:off x="953262" y="2411413"/>
            <a:ext cx="7353300" cy="3714750"/>
          </a:xfrm>
          <a:prstGeom prst="rect">
            <a:avLst/>
          </a:prstGeom>
        </p:spPr>
      </p:pic>
    </p:spTree>
    <p:extLst>
      <p:ext uri="{BB962C8B-B14F-4D97-AF65-F5344CB8AC3E}">
        <p14:creationId xmlns:p14="http://schemas.microsoft.com/office/powerpoint/2010/main" val="113734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b="1" dirty="0"/>
          </a:p>
          <a:p>
            <a:pPr marL="285750" indent="-285750" algn="ctr">
              <a:buFont typeface="Arial" panose="020B0604020202020204" pitchFamily="34" charset="0"/>
              <a:buChar char="•"/>
            </a:pPr>
            <a:endParaRPr lang="en-US" b="1" dirty="0"/>
          </a:p>
          <a:p>
            <a:pPr algn="ctr"/>
            <a:endParaRPr lang="en-US" sz="1600" b="1" dirty="0">
              <a:solidFill>
                <a:schemeClr val="tx1"/>
              </a:solidFill>
            </a:endParaRPr>
          </a:p>
          <a:p>
            <a:pPr algn="ctr"/>
            <a:r>
              <a:rPr lang="en-US" sz="1600" b="1" dirty="0">
                <a:solidFill>
                  <a:schemeClr val="tx1"/>
                </a:solidFill>
                <a:latin typeface="Arial" panose="020B0604020202020204" pitchFamily="34" charset="0"/>
                <a:cs typeface="Arial" panose="020B0604020202020204" pitchFamily="34" charset="0"/>
              </a:rPr>
              <a:t>This process was used with the Gradients of Agreement on the following slide to discuss and reach consensus as the EES Council engaged in the process of developing the proposed reimagined CT Guidelines for Educator Evaluation and Support (2023).</a:t>
            </a:r>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99246"/>
            <a:ext cx="8345424" cy="763794"/>
          </a:xfrm>
        </p:spPr>
        <p:txBody>
          <a:bodyPr>
            <a:normAutofit fontScale="90000"/>
          </a:bodyPr>
          <a:lstStyle/>
          <a:p>
            <a:r>
              <a:rPr lang="en-US" sz="4900" b="1" spc="100" dirty="0">
                <a:solidFill>
                  <a:schemeClr val="tx2"/>
                </a:solidFill>
                <a:latin typeface="Arial" panose="020B0604020202020204" pitchFamily="34" charset="0"/>
                <a:cs typeface="Arial" panose="020B0604020202020204" pitchFamily="34" charset="0"/>
              </a:rPr>
              <a:t>EES Council</a:t>
            </a: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
        <p:nvSpPr>
          <p:cNvPr id="10" name="Content Placeholder 9">
            <a:extLst>
              <a:ext uri="{FF2B5EF4-FFF2-40B4-BE49-F238E27FC236}">
                <a16:creationId xmlns:a16="http://schemas.microsoft.com/office/drawing/2014/main" id="{CBEB7A33-D74B-7D8C-D81D-CFC794A712C7}"/>
              </a:ext>
            </a:extLst>
          </p:cNvPr>
          <p:cNvSpPr>
            <a:spLocks noGrp="1"/>
          </p:cNvSpPr>
          <p:nvPr>
            <p:ph idx="1"/>
          </p:nvPr>
        </p:nvSpPr>
        <p:spPr>
          <a:xfrm>
            <a:off x="457200" y="1600200"/>
            <a:ext cx="8229600" cy="4194425"/>
          </a:xfrm>
        </p:spPr>
        <p:txBody>
          <a:bodyPr>
            <a:normAutofit/>
          </a:bodyPr>
          <a:lstStyle/>
          <a:p>
            <a:pPr marL="0" indent="0" algn="ctr">
              <a:buNone/>
            </a:pPr>
            <a:r>
              <a:rPr lang="en-US" sz="1000" b="1" dirty="0">
                <a:latin typeface="Arial" panose="020B0604020202020204" pitchFamily="34" charset="0"/>
                <a:cs typeface="Arial" panose="020B0604020202020204" pitchFamily="34" charset="0"/>
              </a:rPr>
              <a:t>	</a:t>
            </a:r>
          </a:p>
          <a:p>
            <a:pPr marL="0" indent="0" algn="ctr">
              <a:buNone/>
            </a:pPr>
            <a:r>
              <a:rPr lang="en-US" b="1" dirty="0">
                <a:latin typeface="Arial" panose="020B0604020202020204" pitchFamily="34" charset="0"/>
                <a:cs typeface="Arial" panose="020B0604020202020204" pitchFamily="34" charset="0"/>
              </a:rPr>
              <a:t>	Consensus Protocol</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A707123-1B2F-694F-A2E8-E3D043A45CD7}"/>
              </a:ext>
            </a:extLst>
          </p:cNvPr>
          <p:cNvPicPr>
            <a:picLocks noChangeAspect="1"/>
          </p:cNvPicPr>
          <p:nvPr/>
        </p:nvPicPr>
        <p:blipFill>
          <a:blip r:embed="rId3"/>
          <a:stretch>
            <a:fillRect/>
          </a:stretch>
        </p:blipFill>
        <p:spPr>
          <a:xfrm>
            <a:off x="632665" y="2455522"/>
            <a:ext cx="7994494" cy="3226693"/>
          </a:xfrm>
          <a:prstGeom prst="rect">
            <a:avLst/>
          </a:prstGeom>
        </p:spPr>
      </p:pic>
    </p:spTree>
    <p:extLst>
      <p:ext uri="{BB962C8B-B14F-4D97-AF65-F5344CB8AC3E}">
        <p14:creationId xmlns:p14="http://schemas.microsoft.com/office/powerpoint/2010/main" val="375628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698171"/>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48071"/>
            <a:ext cx="8345424" cy="763794"/>
          </a:xfrm>
        </p:spPr>
        <p:txBody>
          <a:bodyPr>
            <a:normAutofit/>
          </a:bodyPr>
          <a:lstStyle/>
          <a:p>
            <a:r>
              <a:rPr lang="en-US" sz="4000" b="1" spc="100" dirty="0">
                <a:solidFill>
                  <a:schemeClr val="tx2"/>
                </a:solidFill>
                <a:latin typeface="Arial" panose="020B0604020202020204" pitchFamily="34" charset="0"/>
                <a:cs typeface="Arial" panose="020B0604020202020204" pitchFamily="34" charset="0"/>
              </a:rPr>
              <a:t> </a:t>
            </a:r>
            <a:r>
              <a:rPr lang="en-US" b="1" spc="100" dirty="0">
                <a:solidFill>
                  <a:schemeClr val="tx2"/>
                </a:solidFill>
                <a:latin typeface="Arial" panose="020B0604020202020204" pitchFamily="34" charset="0"/>
                <a:cs typeface="Arial" panose="020B0604020202020204" pitchFamily="34" charset="0"/>
              </a:rPr>
              <a:t>EES Council</a:t>
            </a:r>
            <a:endParaRPr lang="en-US" b="1" dirty="0">
              <a:solidFill>
                <a:srgbClr val="1F497D"/>
              </a:solidFill>
              <a:latin typeface="Times New Roman"/>
              <a:cs typeface="Times New Roman"/>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sp>
        <p:nvSpPr>
          <p:cNvPr id="10" name="Content Placeholder 9">
            <a:extLst>
              <a:ext uri="{FF2B5EF4-FFF2-40B4-BE49-F238E27FC236}">
                <a16:creationId xmlns:a16="http://schemas.microsoft.com/office/drawing/2014/main" id="{CBEB7A33-D74B-7D8C-D81D-CFC794A712C7}"/>
              </a:ext>
            </a:extLst>
          </p:cNvPr>
          <p:cNvSpPr>
            <a:spLocks noGrp="1"/>
          </p:cNvSpPr>
          <p:nvPr>
            <p:ph idx="1"/>
          </p:nvPr>
        </p:nvSpPr>
        <p:spPr>
          <a:xfrm>
            <a:off x="457200" y="1747794"/>
            <a:ext cx="8229600" cy="4862245"/>
          </a:xfrm>
        </p:spPr>
        <p:txBody>
          <a:bodyPr>
            <a:normAutofit fontScale="62500" lnSpcReduction="20000"/>
          </a:bodyPr>
          <a:lstStyle/>
          <a:p>
            <a:pPr marL="0" indent="0" algn="ctr">
              <a:buNone/>
            </a:pPr>
            <a:r>
              <a:rPr lang="en-US" sz="1000" b="1" dirty="0">
                <a:latin typeface="Arial" panose="020B0604020202020204" pitchFamily="34" charset="0"/>
                <a:cs typeface="Arial" panose="020B0604020202020204" pitchFamily="34" charset="0"/>
              </a:rPr>
              <a:t>	</a:t>
            </a:r>
          </a:p>
          <a:p>
            <a:pPr marL="0" indent="0" algn="ctr">
              <a:buNone/>
            </a:pPr>
            <a:r>
              <a:rPr lang="en-US" b="1" dirty="0">
                <a:latin typeface="Arial" panose="020B0604020202020204" pitchFamily="34" charset="0"/>
                <a:cs typeface="Arial" panose="020B0604020202020204" pitchFamily="34" charset="0"/>
              </a:rPr>
              <a:t>	</a:t>
            </a:r>
            <a:r>
              <a:rPr lang="en-US" sz="4600" b="1" dirty="0">
                <a:latin typeface="Arial" panose="020B0604020202020204" pitchFamily="34" charset="0"/>
                <a:cs typeface="Arial" panose="020B0604020202020204" pitchFamily="34" charset="0"/>
              </a:rPr>
              <a:t>Gradients of Agreement</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sz="1600" b="1" dirty="0">
              <a:latin typeface="Arial" panose="020B0604020202020204" pitchFamily="34" charset="0"/>
              <a:cs typeface="Arial" panose="020B0604020202020204" pitchFamily="34" charset="0"/>
            </a:endParaRPr>
          </a:p>
          <a:p>
            <a:pPr marL="0" indent="0" algn="ctr">
              <a:buNone/>
            </a:pPr>
            <a:endParaRPr lang="en-US" sz="1600" b="1" dirty="0">
              <a:solidFill>
                <a:schemeClr val="tx1"/>
              </a:solidFill>
            </a:endParaRPr>
          </a:p>
          <a:p>
            <a:pPr marL="0" indent="0" algn="ctr">
              <a:buNone/>
            </a:pPr>
            <a:endParaRPr lang="en-US" sz="2300" b="1" dirty="0">
              <a:solidFill>
                <a:schemeClr val="tx1"/>
              </a:solidFill>
            </a:endParaRPr>
          </a:p>
          <a:p>
            <a:pPr marL="0" indent="0" algn="ctr">
              <a:buNone/>
            </a:pPr>
            <a:r>
              <a:rPr lang="en-US" sz="2600" b="1" dirty="0">
                <a:solidFill>
                  <a:schemeClr val="tx1"/>
                </a:solidFill>
                <a:latin typeface="Arial" panose="020B0604020202020204" pitchFamily="34" charset="0"/>
                <a:cs typeface="Arial" panose="020B0604020202020204" pitchFamily="34" charset="0"/>
              </a:rPr>
              <a:t>Using the Gradients of Agreement process fostered productive discussion that contributed to </a:t>
            </a:r>
            <a:r>
              <a:rPr lang="en-US" sz="2600" b="1" dirty="0">
                <a:latin typeface="Arial" panose="020B0604020202020204" pitchFamily="34" charset="0"/>
                <a:cs typeface="Arial" panose="020B0604020202020204" pitchFamily="34" charset="0"/>
              </a:rPr>
              <a:t>reaching consensus about the design, structure and components of the </a:t>
            </a:r>
            <a:r>
              <a:rPr lang="en-US" sz="2600" b="1" dirty="0">
                <a:solidFill>
                  <a:schemeClr val="tx1"/>
                </a:solidFill>
                <a:latin typeface="Arial" panose="020B0604020202020204" pitchFamily="34" charset="0"/>
                <a:cs typeface="Arial" panose="020B0604020202020204" pitchFamily="34" charset="0"/>
              </a:rPr>
              <a:t>proposed reimagined CT Guidelines for Educator Evaluation and Support. (2023).</a:t>
            </a:r>
          </a:p>
          <a:p>
            <a:pPr marL="0" indent="0" algn="ctr">
              <a:buNone/>
            </a:pPr>
            <a:endParaRPr lang="en-US"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8709D01-110E-8BB9-896F-A1FF054D1C72}"/>
              </a:ext>
            </a:extLst>
          </p:cNvPr>
          <p:cNvPicPr>
            <a:picLocks noChangeAspect="1"/>
          </p:cNvPicPr>
          <p:nvPr/>
        </p:nvPicPr>
        <p:blipFill>
          <a:blip r:embed="rId3"/>
          <a:stretch>
            <a:fillRect/>
          </a:stretch>
        </p:blipFill>
        <p:spPr>
          <a:xfrm>
            <a:off x="1141836" y="2619652"/>
            <a:ext cx="7118587" cy="2770822"/>
          </a:xfrm>
          <a:prstGeom prst="rect">
            <a:avLst/>
          </a:prstGeom>
        </p:spPr>
      </p:pic>
    </p:spTree>
    <p:extLst>
      <p:ext uri="{BB962C8B-B14F-4D97-AF65-F5344CB8AC3E}">
        <p14:creationId xmlns:p14="http://schemas.microsoft.com/office/powerpoint/2010/main" val="258544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710046"/>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9288" y="367271"/>
            <a:ext cx="8345424" cy="949332"/>
          </a:xfrm>
        </p:spPr>
        <p:txBody>
          <a:bodyPr>
            <a:normAutofit fontScale="90000"/>
          </a:bodyPr>
          <a:lstStyle/>
          <a:p>
            <a:br>
              <a:rPr lang="en-US" sz="4000" b="1" spc="100" dirty="0">
                <a:solidFill>
                  <a:schemeClr val="tx2"/>
                </a:solidFill>
                <a:latin typeface="Arial" panose="020B0604020202020204" pitchFamily="34" charset="0"/>
                <a:cs typeface="Arial" panose="020B0604020202020204" pitchFamily="34" charset="0"/>
              </a:rPr>
            </a:br>
            <a:r>
              <a:rPr lang="en-US" sz="3100" b="1" spc="100" dirty="0">
                <a:solidFill>
                  <a:schemeClr val="tx2"/>
                </a:solidFill>
                <a:latin typeface="Arial" panose="020B0604020202020204" pitchFamily="34" charset="0"/>
                <a:cs typeface="Arial" panose="020B0604020202020204" pitchFamily="34" charset="0"/>
              </a:rPr>
              <a:t>Morgaen L. Donaldson (2020)</a:t>
            </a:r>
            <a:br>
              <a:rPr lang="en-US" sz="3100" b="1" spc="100" dirty="0">
                <a:solidFill>
                  <a:schemeClr val="tx2"/>
                </a:solidFill>
                <a:latin typeface="Arial" panose="020B0604020202020204" pitchFamily="34" charset="0"/>
                <a:cs typeface="Arial" panose="020B0604020202020204" pitchFamily="34" charset="0"/>
              </a:rPr>
            </a:br>
            <a:r>
              <a:rPr lang="en-US" sz="3100" b="1" spc="100" dirty="0">
                <a:solidFill>
                  <a:schemeClr val="tx2"/>
                </a:solidFill>
                <a:latin typeface="Arial" panose="020B0604020202020204" pitchFamily="34" charset="0"/>
                <a:cs typeface="Arial" panose="020B0604020202020204" pitchFamily="34" charset="0"/>
              </a:rPr>
              <a:t>Associate Dean for Research, UConn</a:t>
            </a:r>
            <a:br>
              <a:rPr lang="en-US" sz="3100" b="1" spc="100" dirty="0">
                <a:solidFill>
                  <a:schemeClr val="tx2"/>
                </a:solidFill>
                <a:latin typeface="Arial" panose="020B0604020202020204" pitchFamily="34" charset="0"/>
                <a:cs typeface="Arial" panose="020B0604020202020204" pitchFamily="34" charset="0"/>
              </a:rPr>
            </a:br>
            <a:r>
              <a:rPr lang="en-US" sz="3100" b="1" spc="100" dirty="0">
                <a:solidFill>
                  <a:schemeClr val="tx2"/>
                </a:solidFill>
                <a:latin typeface="Arial" panose="020B0604020202020204" pitchFamily="34" charset="0"/>
                <a:cs typeface="Arial" panose="020B0604020202020204" pitchFamily="34" charset="0"/>
              </a:rPr>
              <a:t>Neag School of Education</a:t>
            </a:r>
            <a:br>
              <a:rPr lang="en-US" sz="3100" dirty="0">
                <a:latin typeface="Times New Roman"/>
                <a:cs typeface="Times New Roman"/>
              </a:rPr>
            </a:br>
            <a:endParaRPr lang="en-US" sz="3100" b="1" dirty="0">
              <a:solidFill>
                <a:srgbClr val="1F497D"/>
              </a:solidFill>
              <a:latin typeface="Times New Roman"/>
              <a:cs typeface="Times New Roman"/>
            </a:endParaRPr>
          </a:p>
        </p:txBody>
      </p:sp>
      <p:sp>
        <p:nvSpPr>
          <p:cNvPr id="5" name="Content Placeholder 4"/>
          <p:cNvSpPr>
            <a:spLocks noGrp="1"/>
          </p:cNvSpPr>
          <p:nvPr>
            <p:ph idx="1"/>
          </p:nvPr>
        </p:nvSpPr>
        <p:spPr>
          <a:xfrm>
            <a:off x="228433" y="1741692"/>
            <a:ext cx="8713260" cy="5415617"/>
          </a:xfrm>
        </p:spPr>
        <p:txBody>
          <a:bodyPr>
            <a:normAutofit/>
          </a:bodyPr>
          <a:lstStyle/>
          <a:p>
            <a:endParaRPr lang="en-US" sz="16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pic>
        <p:nvPicPr>
          <p:cNvPr id="10" name="Picture 9">
            <a:extLst>
              <a:ext uri="{FF2B5EF4-FFF2-40B4-BE49-F238E27FC236}">
                <a16:creationId xmlns:a16="http://schemas.microsoft.com/office/drawing/2014/main" id="{A8624646-7D70-1220-216E-DB35D0AE996B}"/>
              </a:ext>
            </a:extLst>
          </p:cNvPr>
          <p:cNvPicPr>
            <a:picLocks noChangeAspect="1"/>
          </p:cNvPicPr>
          <p:nvPr/>
        </p:nvPicPr>
        <p:blipFill>
          <a:blip r:embed="rId3"/>
          <a:stretch>
            <a:fillRect/>
          </a:stretch>
        </p:blipFill>
        <p:spPr>
          <a:xfrm>
            <a:off x="6821037" y="2168210"/>
            <a:ext cx="1993779" cy="2996301"/>
          </a:xfrm>
          <a:prstGeom prst="rect">
            <a:avLst/>
          </a:prstGeom>
        </p:spPr>
      </p:pic>
      <p:pic>
        <p:nvPicPr>
          <p:cNvPr id="22" name="Picture 21">
            <a:extLst>
              <a:ext uri="{FF2B5EF4-FFF2-40B4-BE49-F238E27FC236}">
                <a16:creationId xmlns:a16="http://schemas.microsoft.com/office/drawing/2014/main" id="{1C14A73D-9BE6-F17D-7DF3-01CF48DEC5C9}"/>
              </a:ext>
            </a:extLst>
          </p:cNvPr>
          <p:cNvPicPr>
            <a:picLocks noChangeAspect="1"/>
          </p:cNvPicPr>
          <p:nvPr/>
        </p:nvPicPr>
        <p:blipFill>
          <a:blip r:embed="rId4"/>
          <a:stretch>
            <a:fillRect/>
          </a:stretch>
        </p:blipFill>
        <p:spPr>
          <a:xfrm>
            <a:off x="329184" y="1921949"/>
            <a:ext cx="6176282" cy="4596604"/>
          </a:xfrm>
          <a:prstGeom prst="rect">
            <a:avLst/>
          </a:prstGeom>
        </p:spPr>
      </p:pic>
    </p:spTree>
    <p:extLst>
      <p:ext uri="{BB962C8B-B14F-4D97-AF65-F5344CB8AC3E}">
        <p14:creationId xmlns:p14="http://schemas.microsoft.com/office/powerpoint/2010/main" val="13272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1710046"/>
            <a:ext cx="8713260" cy="496662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13708"/>
            <a:ext cx="8345424" cy="949332"/>
          </a:xfrm>
        </p:spPr>
        <p:txBody>
          <a:bodyPr>
            <a:normAutofit fontScale="90000"/>
          </a:bodyPr>
          <a:lstStyle/>
          <a:p>
            <a:br>
              <a:rPr lang="en-US" sz="4000" b="1" spc="100" dirty="0">
                <a:solidFill>
                  <a:schemeClr val="tx2"/>
                </a:solidFill>
                <a:latin typeface="Arial" panose="020B0604020202020204" pitchFamily="34" charset="0"/>
                <a:cs typeface="Arial" panose="020B0604020202020204" pitchFamily="34" charset="0"/>
              </a:rPr>
            </a:br>
            <a:r>
              <a:rPr lang="en-US" sz="3600" b="1" spc="100" dirty="0">
                <a:solidFill>
                  <a:schemeClr val="tx2"/>
                </a:solidFill>
                <a:latin typeface="Arial" panose="020B0604020202020204" pitchFamily="34" charset="0"/>
                <a:cs typeface="Arial" panose="020B0604020202020204" pitchFamily="34" charset="0"/>
              </a:rPr>
              <a:t>Douglas Fisher, Nancy Frey &amp; </a:t>
            </a:r>
            <a:br>
              <a:rPr lang="en-US" sz="3600" b="1" spc="100" dirty="0">
                <a:solidFill>
                  <a:schemeClr val="tx2"/>
                </a:solidFill>
                <a:latin typeface="Arial" panose="020B0604020202020204" pitchFamily="34" charset="0"/>
                <a:cs typeface="Arial" panose="020B0604020202020204" pitchFamily="34" charset="0"/>
              </a:rPr>
            </a:br>
            <a:r>
              <a:rPr lang="en-US" sz="3600" b="1" spc="100" dirty="0">
                <a:solidFill>
                  <a:schemeClr val="tx2"/>
                </a:solidFill>
                <a:latin typeface="Arial" panose="020B0604020202020204" pitchFamily="34" charset="0"/>
                <a:cs typeface="Arial" panose="020B0604020202020204" pitchFamily="34" charset="0"/>
              </a:rPr>
              <a:t>John Hattie (2016)</a:t>
            </a:r>
            <a:br>
              <a:rPr lang="en-US" sz="4000" b="1" spc="100" dirty="0">
                <a:solidFill>
                  <a:schemeClr val="tx2"/>
                </a:solidFill>
                <a:latin typeface="Arial" panose="020B0604020202020204" pitchFamily="34" charset="0"/>
                <a:cs typeface="Arial" panose="020B0604020202020204" pitchFamily="34" charset="0"/>
              </a:rPr>
            </a:br>
            <a:br>
              <a:rPr lang="en-US" sz="2800" dirty="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228433" y="1741692"/>
            <a:ext cx="8713260" cy="5415617"/>
          </a:xfrm>
        </p:spPr>
        <p:txBody>
          <a:bodyPr>
            <a:normAutofit/>
          </a:bodyPr>
          <a:lstStyle/>
          <a:p>
            <a:endParaRPr lang="en-US" sz="1600" dirty="0">
              <a:solidFill>
                <a:srgbClr val="002060"/>
              </a:solidFill>
              <a:latin typeface="Arial" panose="020B0604020202020204" pitchFamily="34" charset="0"/>
              <a:cs typeface="Arial" panose="020B0604020202020204" pitchFamily="34" charset="0"/>
            </a:endParaRP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flipV="1">
            <a:off x="228433" y="1587233"/>
            <a:ext cx="8713260" cy="110938"/>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pic>
        <p:nvPicPr>
          <p:cNvPr id="4" name="Picture 3">
            <a:extLst>
              <a:ext uri="{FF2B5EF4-FFF2-40B4-BE49-F238E27FC236}">
                <a16:creationId xmlns:a16="http://schemas.microsoft.com/office/drawing/2014/main" id="{196DF9F1-C78B-F3DF-835A-A0019C4D2269}"/>
              </a:ext>
            </a:extLst>
          </p:cNvPr>
          <p:cNvPicPr>
            <a:picLocks noChangeAspect="1"/>
          </p:cNvPicPr>
          <p:nvPr/>
        </p:nvPicPr>
        <p:blipFill>
          <a:blip r:embed="rId3"/>
          <a:stretch>
            <a:fillRect/>
          </a:stretch>
        </p:blipFill>
        <p:spPr>
          <a:xfrm>
            <a:off x="457200" y="2065087"/>
            <a:ext cx="7063016" cy="3470705"/>
          </a:xfrm>
          <a:prstGeom prst="rect">
            <a:avLst/>
          </a:prstGeom>
        </p:spPr>
      </p:pic>
      <p:pic>
        <p:nvPicPr>
          <p:cNvPr id="8" name="Picture 7">
            <a:extLst>
              <a:ext uri="{FF2B5EF4-FFF2-40B4-BE49-F238E27FC236}">
                <a16:creationId xmlns:a16="http://schemas.microsoft.com/office/drawing/2014/main" id="{5E3352A8-315F-BB4C-5776-2773A485A383}"/>
              </a:ext>
            </a:extLst>
          </p:cNvPr>
          <p:cNvPicPr>
            <a:picLocks noChangeAspect="1"/>
          </p:cNvPicPr>
          <p:nvPr/>
        </p:nvPicPr>
        <p:blipFill>
          <a:blip r:embed="rId4"/>
          <a:stretch>
            <a:fillRect/>
          </a:stretch>
        </p:blipFill>
        <p:spPr>
          <a:xfrm>
            <a:off x="6863938" y="4132032"/>
            <a:ext cx="1904996" cy="2393185"/>
          </a:xfrm>
          <a:prstGeom prst="rect">
            <a:avLst/>
          </a:prstGeom>
        </p:spPr>
      </p:pic>
    </p:spTree>
    <p:extLst>
      <p:ext uri="{BB962C8B-B14F-4D97-AF65-F5344CB8AC3E}">
        <p14:creationId xmlns:p14="http://schemas.microsoft.com/office/powerpoint/2010/main" val="601607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12178</TotalTime>
  <Words>1501</Words>
  <Application>Microsoft Office PowerPoint</Application>
  <PresentationFormat>On-screen Show (4:3)</PresentationFormat>
  <Paragraphs>253</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Black</vt:lpstr>
      <vt:lpstr>Book Antiqua</vt:lpstr>
      <vt:lpstr>Calibri</vt:lpstr>
      <vt:lpstr>Century Gothic</vt:lpstr>
      <vt:lpstr>Franklin Gothic Heavy</vt:lpstr>
      <vt:lpstr>Symbol</vt:lpstr>
      <vt:lpstr>Times New Roman</vt:lpstr>
      <vt:lpstr>Wingdings</vt:lpstr>
      <vt:lpstr>Office Theme</vt:lpstr>
      <vt:lpstr>CONNECTICUT STATE DEPARTMENT OF EDUCATION  </vt:lpstr>
      <vt:lpstr>Educator Evaluation and  Support (EES) Council  </vt:lpstr>
      <vt:lpstr>EES Council </vt:lpstr>
      <vt:lpstr>  EES Council  </vt:lpstr>
      <vt:lpstr>EES Council </vt:lpstr>
      <vt:lpstr>EES Council </vt:lpstr>
      <vt:lpstr> EES Council</vt:lpstr>
      <vt:lpstr> Morgaen L. Donaldson (2020) Associate Dean for Research, UConn Neag School of Education </vt:lpstr>
      <vt:lpstr> Douglas Fisher, Nancy Frey &amp;  John Hattie (2016)  </vt:lpstr>
      <vt:lpstr> </vt:lpstr>
      <vt:lpstr> </vt:lpstr>
      <vt:lpstr>EES Council </vt:lpstr>
      <vt:lpstr>EES Council </vt:lpstr>
      <vt:lpstr>EES Council</vt:lpstr>
      <vt:lpstr>Next Steps SBE Approval and Adoption </vt:lpstr>
      <vt:lpstr>Next Steps for Successful Implementation </vt:lpstr>
      <vt:lpstr> Next Steps for Districts in 2024-25  </vt:lpstr>
      <vt:lpstr> Next Steps for Implementation in 2024-25  </vt:lpstr>
      <vt:lpstr> Thank You for your Collaboration, Insight, and Innovation! </vt:lpstr>
      <vt:lpstr>Contact Information </vt:lpstr>
    </vt:vector>
  </TitlesOfParts>
  <Company>csde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csde csde</dc:creator>
  <cp:lastModifiedBy>Fuller, Sharon</cp:lastModifiedBy>
  <cp:revision>97</cp:revision>
  <cp:lastPrinted>2017-08-22T18:50:04Z</cp:lastPrinted>
  <dcterms:created xsi:type="dcterms:W3CDTF">2012-05-07T12:46:42Z</dcterms:created>
  <dcterms:modified xsi:type="dcterms:W3CDTF">2023-05-17T14:47:57Z</dcterms:modified>
</cp:coreProperties>
</file>