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8"/>
  </p:notesMasterIdLst>
  <p:sldIdLst>
    <p:sldId id="257" r:id="rId3"/>
    <p:sldId id="265" r:id="rId4"/>
    <p:sldId id="270" r:id="rId5"/>
    <p:sldId id="271" r:id="rId6"/>
    <p:sldId id="277" r:id="rId7"/>
    <p:sldId id="273" r:id="rId8"/>
    <p:sldId id="276" r:id="rId9"/>
    <p:sldId id="278" r:id="rId10"/>
    <p:sldId id="286" r:id="rId11"/>
    <p:sldId id="282" r:id="rId12"/>
    <p:sldId id="283" r:id="rId13"/>
    <p:sldId id="284" r:id="rId14"/>
    <p:sldId id="285" r:id="rId15"/>
    <p:sldId id="281" r:id="rId16"/>
    <p:sldId id="27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8AC69F-60EE-C000-462C-6BE20456FCB4}" v="6" dt="2021-05-10T13:30:14.595"/>
    <p1510:client id="{364AC59F-70BE-B000-DA4D-11B31245BB2C}" v="2897" dt="2021-05-06T17:50:54.380"/>
    <p1510:client id="{4959CF46-6215-41ED-8BC0-918D5847A854}" v="82" dt="2021-05-10T13:13:27.994"/>
    <p1510:client id="{63421705-229A-D7C7-2490-47C393415201}" v="2" dt="2021-07-20T13:17:50.512"/>
    <p1510:client id="{D9D9C69F-80E9-C000-462C-6A12B72125B8}" v="138" dt="2021-05-11T12:50:42.2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028" autoAdjust="0"/>
  </p:normalViewPr>
  <p:slideViewPr>
    <p:cSldViewPr snapToGrid="0">
      <p:cViewPr varScale="1">
        <p:scale>
          <a:sx n="92" d="100"/>
          <a:sy n="92" d="100"/>
        </p:scale>
        <p:origin x="12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B56FAE-7379-497C-9E12-99E715750E47}"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en-US"/>
        </a:p>
      </dgm:t>
    </dgm:pt>
    <dgm:pt modelId="{73F517DE-8696-4293-BEEC-CF1A4AF46730}">
      <dgm:prSet phldrT="[Text]" custT="1"/>
      <dgm:spPr/>
      <dgm:t>
        <a:bodyPr/>
        <a:lstStyle/>
        <a:p>
          <a:r>
            <a:rPr lang="en-US" sz="1800" dirty="0"/>
            <a:t>Phase </a:t>
          </a:r>
          <a:r>
            <a:rPr lang="en-US" sz="1800" dirty="0" smtClean="0"/>
            <a:t>II (</a:t>
          </a:r>
          <a:r>
            <a:rPr lang="en-US" sz="1800" u="sng" dirty="0" smtClean="0"/>
            <a:t>Fall/Winter 2021)</a:t>
          </a:r>
          <a:r>
            <a:rPr lang="en-US" sz="1800" dirty="0" smtClean="0"/>
            <a:t>: </a:t>
          </a:r>
          <a:r>
            <a:rPr lang="en-US" sz="1800" dirty="0"/>
            <a:t>Updated </a:t>
          </a:r>
          <a:r>
            <a:rPr lang="en-US" sz="1800" i="1" dirty="0"/>
            <a:t>Guidelines</a:t>
          </a:r>
          <a:r>
            <a:rPr lang="en-US" sz="1800" dirty="0"/>
            <a:t> Recommendations for 2022-23</a:t>
          </a:r>
          <a:endParaRPr lang="en-US" sz="1600" dirty="0"/>
        </a:p>
      </dgm:t>
    </dgm:pt>
    <dgm:pt modelId="{40C05D42-D90D-44E0-8935-AE0A125860A0}" type="parTrans" cxnId="{76D5757C-942A-4EDB-B33E-C3360FC0770F}">
      <dgm:prSet/>
      <dgm:spPr/>
      <dgm:t>
        <a:bodyPr/>
        <a:lstStyle/>
        <a:p>
          <a:endParaRPr lang="en-US"/>
        </a:p>
      </dgm:t>
    </dgm:pt>
    <dgm:pt modelId="{D3B2998B-97A4-4ED3-90DF-37141F70D5EB}" type="sibTrans" cxnId="{76D5757C-942A-4EDB-B33E-C3360FC0770F}">
      <dgm:prSet/>
      <dgm:spPr/>
      <dgm:t>
        <a:bodyPr/>
        <a:lstStyle/>
        <a:p>
          <a:endParaRPr lang="en-US"/>
        </a:p>
      </dgm:t>
    </dgm:pt>
    <dgm:pt modelId="{D9E5A521-EC7B-4ACD-8454-ED10DE936D8F}">
      <dgm:prSet phldrT="[Text]" custT="1"/>
      <dgm:spPr/>
      <dgm:t>
        <a:bodyPr/>
        <a:lstStyle/>
        <a:p>
          <a:r>
            <a:rPr lang="en-US" sz="2000" u="sng" dirty="0"/>
            <a:t>Phase II: </a:t>
          </a:r>
          <a:r>
            <a:rPr lang="en-US" sz="2000" u="sng" dirty="0" smtClean="0"/>
            <a:t>Fall/Winter </a:t>
          </a:r>
          <a:r>
            <a:rPr lang="en-US" sz="2000" u="sng" dirty="0"/>
            <a:t>2021</a:t>
          </a:r>
        </a:p>
        <a:p>
          <a:r>
            <a:rPr lang="en-US" sz="2000" b="0" dirty="0" smtClean="0"/>
            <a:t>- </a:t>
          </a:r>
          <a:r>
            <a:rPr lang="en-US" sz="2000" b="1" dirty="0" smtClean="0"/>
            <a:t>Seek statewide stakeholder input &amp; feedback through RESC-facilitated focus groups                                 </a:t>
          </a:r>
          <a:r>
            <a:rPr lang="en-US" sz="2000" dirty="0" smtClean="0"/>
            <a:t>- Begin discussions with EES 2022 (PEAC) regarding 2022-23 </a:t>
          </a:r>
          <a:r>
            <a:rPr lang="en-US" sz="2000" i="1" dirty="0" smtClean="0"/>
            <a:t>Guidelines</a:t>
          </a:r>
          <a:r>
            <a:rPr lang="en-US" sz="2000" dirty="0" smtClean="0"/>
            <a:t> changes</a:t>
          </a:r>
        </a:p>
        <a:p>
          <a:r>
            <a:rPr lang="en-US" sz="2000" dirty="0" smtClean="0"/>
            <a:t>- Present changes to the State Board of Education (SBE) for approval (Winter)</a:t>
          </a:r>
        </a:p>
        <a:p>
          <a:r>
            <a:rPr lang="en-US" sz="2000" dirty="0" smtClean="0"/>
            <a:t>- Begin conversations regarding potential legislative proposals</a:t>
          </a:r>
        </a:p>
      </dgm:t>
    </dgm:pt>
    <dgm:pt modelId="{B7174029-7807-4448-8FBE-BA95EE3F6982}" type="parTrans" cxnId="{2E4B8590-E199-44AA-84BC-831361F267BF}">
      <dgm:prSet/>
      <dgm:spPr/>
      <dgm:t>
        <a:bodyPr/>
        <a:lstStyle/>
        <a:p>
          <a:endParaRPr lang="en-US"/>
        </a:p>
      </dgm:t>
    </dgm:pt>
    <dgm:pt modelId="{898DE979-76E5-4215-893E-9F7A7993C3D9}" type="sibTrans" cxnId="{2E4B8590-E199-44AA-84BC-831361F267BF}">
      <dgm:prSet/>
      <dgm:spPr/>
      <dgm:t>
        <a:bodyPr/>
        <a:lstStyle/>
        <a:p>
          <a:endParaRPr lang="en-US"/>
        </a:p>
      </dgm:t>
    </dgm:pt>
    <dgm:pt modelId="{59F3F55B-392E-4A0E-9646-43F6EF57466E}">
      <dgm:prSet phldrT="[Text]" custT="1"/>
      <dgm:spPr/>
      <dgm:t>
        <a:bodyPr/>
        <a:lstStyle/>
        <a:p>
          <a:r>
            <a:rPr lang="en-US" sz="1800" dirty="0"/>
            <a:t>Phase III: Legislative Proposals</a:t>
          </a:r>
        </a:p>
      </dgm:t>
    </dgm:pt>
    <dgm:pt modelId="{0059F6A6-0652-4E9A-939B-76531339EF49}" type="parTrans" cxnId="{3FC54FF8-C9F5-4EF9-8BC1-8B82BC45A805}">
      <dgm:prSet/>
      <dgm:spPr/>
      <dgm:t>
        <a:bodyPr/>
        <a:lstStyle/>
        <a:p>
          <a:endParaRPr lang="en-US"/>
        </a:p>
      </dgm:t>
    </dgm:pt>
    <dgm:pt modelId="{06F3801A-2DA7-40BE-A0DA-815AE924191E}" type="sibTrans" cxnId="{3FC54FF8-C9F5-4EF9-8BC1-8B82BC45A805}">
      <dgm:prSet/>
      <dgm:spPr/>
      <dgm:t>
        <a:bodyPr/>
        <a:lstStyle/>
        <a:p>
          <a:endParaRPr lang="en-US"/>
        </a:p>
      </dgm:t>
    </dgm:pt>
    <dgm:pt modelId="{67A547BE-BE6E-40B3-BE91-BA764224B8A3}">
      <dgm:prSet phldrT="[Text]" custT="1"/>
      <dgm:spPr/>
      <dgm:t>
        <a:bodyPr/>
        <a:lstStyle/>
        <a:p>
          <a:r>
            <a:rPr lang="en-US" sz="2000" u="sng" dirty="0"/>
            <a:t>Phase III: </a:t>
          </a:r>
          <a:r>
            <a:rPr lang="en-US" sz="2000" u="sng" dirty="0" smtClean="0"/>
            <a:t>Fall/Winter </a:t>
          </a:r>
          <a:r>
            <a:rPr lang="en-US" sz="2000" u="sng" dirty="0"/>
            <a:t>2021</a:t>
          </a:r>
        </a:p>
        <a:p>
          <a:r>
            <a:rPr lang="en-US" sz="2000" dirty="0"/>
            <a:t>- Continue discussions with EES 2022 (PEAC) regarding substantive changes to guidelines that would require legislative proposals</a:t>
          </a:r>
        </a:p>
        <a:p>
          <a:r>
            <a:rPr lang="en-US" sz="2000" b="0" dirty="0"/>
            <a:t>- Convene stakeholders for comments &amp; feedback</a:t>
          </a:r>
        </a:p>
        <a:p>
          <a:r>
            <a:rPr lang="en-US" sz="2000" dirty="0"/>
            <a:t>- Proposals prepared for Winter </a:t>
          </a:r>
          <a:r>
            <a:rPr lang="en-US" sz="2000" dirty="0" smtClean="0"/>
            <a:t>2021</a:t>
          </a:r>
        </a:p>
      </dgm:t>
    </dgm:pt>
    <dgm:pt modelId="{2ECC0080-AF22-4D80-B8A2-510176D35894}" type="parTrans" cxnId="{D3C3EE66-E94D-4E7F-9F74-D536A2F785C9}">
      <dgm:prSet/>
      <dgm:spPr/>
      <dgm:t>
        <a:bodyPr/>
        <a:lstStyle/>
        <a:p>
          <a:endParaRPr lang="en-US"/>
        </a:p>
      </dgm:t>
    </dgm:pt>
    <dgm:pt modelId="{983EAC5F-55C2-4033-8729-1E8F57298217}" type="sibTrans" cxnId="{D3C3EE66-E94D-4E7F-9F74-D536A2F785C9}">
      <dgm:prSet/>
      <dgm:spPr/>
      <dgm:t>
        <a:bodyPr/>
        <a:lstStyle/>
        <a:p>
          <a:endParaRPr lang="en-US"/>
        </a:p>
      </dgm:t>
    </dgm:pt>
    <dgm:pt modelId="{7960726A-89D0-4486-8D2B-A8BB0B5D7297}" type="pres">
      <dgm:prSet presAssocID="{46B56FAE-7379-497C-9E12-99E715750E47}" presName="Name0" presStyleCnt="0">
        <dgm:presLayoutVars>
          <dgm:chMax val="5"/>
          <dgm:chPref val="5"/>
          <dgm:dir/>
          <dgm:animLvl val="lvl"/>
        </dgm:presLayoutVars>
      </dgm:prSet>
      <dgm:spPr/>
      <dgm:t>
        <a:bodyPr/>
        <a:lstStyle/>
        <a:p>
          <a:endParaRPr lang="en-US"/>
        </a:p>
      </dgm:t>
    </dgm:pt>
    <dgm:pt modelId="{B4E52A22-16E0-4189-9E13-45CFBCC578C8}" type="pres">
      <dgm:prSet presAssocID="{73F517DE-8696-4293-BEEC-CF1A4AF46730}" presName="parentText1" presStyleLbl="node1" presStyleIdx="0" presStyleCnt="2">
        <dgm:presLayoutVars>
          <dgm:chMax/>
          <dgm:chPref val="3"/>
          <dgm:bulletEnabled val="1"/>
        </dgm:presLayoutVars>
      </dgm:prSet>
      <dgm:spPr/>
      <dgm:t>
        <a:bodyPr/>
        <a:lstStyle/>
        <a:p>
          <a:endParaRPr lang="en-US"/>
        </a:p>
      </dgm:t>
    </dgm:pt>
    <dgm:pt modelId="{852ACF32-42EA-4AD0-9683-3E83C13EA3F3}" type="pres">
      <dgm:prSet presAssocID="{73F517DE-8696-4293-BEEC-CF1A4AF46730}" presName="childText1" presStyleLbl="solidAlignAcc1" presStyleIdx="0" presStyleCnt="2" custScaleY="109940">
        <dgm:presLayoutVars>
          <dgm:chMax val="0"/>
          <dgm:chPref val="0"/>
          <dgm:bulletEnabled val="1"/>
        </dgm:presLayoutVars>
      </dgm:prSet>
      <dgm:spPr/>
      <dgm:t>
        <a:bodyPr/>
        <a:lstStyle/>
        <a:p>
          <a:endParaRPr lang="en-US"/>
        </a:p>
      </dgm:t>
    </dgm:pt>
    <dgm:pt modelId="{E276410A-E7A9-4D4D-95CF-D34EF9ABD985}" type="pres">
      <dgm:prSet presAssocID="{59F3F55B-392E-4A0E-9646-43F6EF57466E}" presName="parentText2" presStyleLbl="node1" presStyleIdx="1" presStyleCnt="2">
        <dgm:presLayoutVars>
          <dgm:chMax/>
          <dgm:chPref val="3"/>
          <dgm:bulletEnabled val="1"/>
        </dgm:presLayoutVars>
      </dgm:prSet>
      <dgm:spPr/>
      <dgm:t>
        <a:bodyPr/>
        <a:lstStyle/>
        <a:p>
          <a:endParaRPr lang="en-US"/>
        </a:p>
      </dgm:t>
    </dgm:pt>
    <dgm:pt modelId="{1A1E33C3-540C-4A8C-95D4-8572C71EC22A}" type="pres">
      <dgm:prSet presAssocID="{59F3F55B-392E-4A0E-9646-43F6EF57466E}" presName="childText2" presStyleLbl="solidAlignAcc1" presStyleIdx="1" presStyleCnt="2">
        <dgm:presLayoutVars>
          <dgm:chMax val="0"/>
          <dgm:chPref val="0"/>
          <dgm:bulletEnabled val="1"/>
        </dgm:presLayoutVars>
      </dgm:prSet>
      <dgm:spPr/>
      <dgm:t>
        <a:bodyPr/>
        <a:lstStyle/>
        <a:p>
          <a:endParaRPr lang="en-US"/>
        </a:p>
      </dgm:t>
    </dgm:pt>
  </dgm:ptLst>
  <dgm:cxnLst>
    <dgm:cxn modelId="{76D5757C-942A-4EDB-B33E-C3360FC0770F}" srcId="{46B56FAE-7379-497C-9E12-99E715750E47}" destId="{73F517DE-8696-4293-BEEC-CF1A4AF46730}" srcOrd="0" destOrd="0" parTransId="{40C05D42-D90D-44E0-8935-AE0A125860A0}" sibTransId="{D3B2998B-97A4-4ED3-90DF-37141F70D5EB}"/>
    <dgm:cxn modelId="{D3C3EE66-E94D-4E7F-9F74-D536A2F785C9}" srcId="{59F3F55B-392E-4A0E-9646-43F6EF57466E}" destId="{67A547BE-BE6E-40B3-BE91-BA764224B8A3}" srcOrd="0" destOrd="0" parTransId="{2ECC0080-AF22-4D80-B8A2-510176D35894}" sibTransId="{983EAC5F-55C2-4033-8729-1E8F57298217}"/>
    <dgm:cxn modelId="{3FC54FF8-C9F5-4EF9-8BC1-8B82BC45A805}" srcId="{46B56FAE-7379-497C-9E12-99E715750E47}" destId="{59F3F55B-392E-4A0E-9646-43F6EF57466E}" srcOrd="1" destOrd="0" parTransId="{0059F6A6-0652-4E9A-939B-76531339EF49}" sibTransId="{06F3801A-2DA7-40BE-A0DA-815AE924191E}"/>
    <dgm:cxn modelId="{954C42B8-EBFD-494B-8943-C8FACE85A78E}" type="presOf" srcId="{59F3F55B-392E-4A0E-9646-43F6EF57466E}" destId="{E276410A-E7A9-4D4D-95CF-D34EF9ABD985}" srcOrd="0" destOrd="0" presId="urn:microsoft.com/office/officeart/2009/3/layout/IncreasingArrowsProcess"/>
    <dgm:cxn modelId="{481334ED-5730-4006-8D28-E97E125E5AC3}" type="presOf" srcId="{D9E5A521-EC7B-4ACD-8454-ED10DE936D8F}" destId="{852ACF32-42EA-4AD0-9683-3E83C13EA3F3}" srcOrd="0" destOrd="0" presId="urn:microsoft.com/office/officeart/2009/3/layout/IncreasingArrowsProcess"/>
    <dgm:cxn modelId="{C2320835-9E1E-4426-B9EC-F47558DFFC15}" type="presOf" srcId="{67A547BE-BE6E-40B3-BE91-BA764224B8A3}" destId="{1A1E33C3-540C-4A8C-95D4-8572C71EC22A}" srcOrd="0" destOrd="0" presId="urn:microsoft.com/office/officeart/2009/3/layout/IncreasingArrowsProcess"/>
    <dgm:cxn modelId="{4BCEFE19-728E-4202-A94F-3FF1905DCDC0}" type="presOf" srcId="{73F517DE-8696-4293-BEEC-CF1A4AF46730}" destId="{B4E52A22-16E0-4189-9E13-45CFBCC578C8}" srcOrd="0" destOrd="0" presId="urn:microsoft.com/office/officeart/2009/3/layout/IncreasingArrowsProcess"/>
    <dgm:cxn modelId="{2E4B8590-E199-44AA-84BC-831361F267BF}" srcId="{73F517DE-8696-4293-BEEC-CF1A4AF46730}" destId="{D9E5A521-EC7B-4ACD-8454-ED10DE936D8F}" srcOrd="0" destOrd="0" parTransId="{B7174029-7807-4448-8FBE-BA95EE3F6982}" sibTransId="{898DE979-76E5-4215-893E-9F7A7993C3D9}"/>
    <dgm:cxn modelId="{0FAA4555-C45C-4D97-BF06-C22DE88F7241}" type="presOf" srcId="{46B56FAE-7379-497C-9E12-99E715750E47}" destId="{7960726A-89D0-4486-8D2B-A8BB0B5D7297}" srcOrd="0" destOrd="0" presId="urn:microsoft.com/office/officeart/2009/3/layout/IncreasingArrowsProcess"/>
    <dgm:cxn modelId="{08F87788-2751-49FE-83A0-9BD165259109}" type="presParOf" srcId="{7960726A-89D0-4486-8D2B-A8BB0B5D7297}" destId="{B4E52A22-16E0-4189-9E13-45CFBCC578C8}" srcOrd="0" destOrd="0" presId="urn:microsoft.com/office/officeart/2009/3/layout/IncreasingArrowsProcess"/>
    <dgm:cxn modelId="{DFAF847C-B3F1-45C2-A37C-F5E2818C7788}" type="presParOf" srcId="{7960726A-89D0-4486-8D2B-A8BB0B5D7297}" destId="{852ACF32-42EA-4AD0-9683-3E83C13EA3F3}" srcOrd="1" destOrd="0" presId="urn:microsoft.com/office/officeart/2009/3/layout/IncreasingArrowsProcess"/>
    <dgm:cxn modelId="{DCE5BCB1-0099-42E0-8CFA-81953010A04E}" type="presParOf" srcId="{7960726A-89D0-4486-8D2B-A8BB0B5D7297}" destId="{E276410A-E7A9-4D4D-95CF-D34EF9ABD985}" srcOrd="2" destOrd="0" presId="urn:microsoft.com/office/officeart/2009/3/layout/IncreasingArrowsProcess"/>
    <dgm:cxn modelId="{3C2D1AF5-6645-4083-A3F8-C2567171675C}" type="presParOf" srcId="{7960726A-89D0-4486-8D2B-A8BB0B5D7297}" destId="{1A1E33C3-540C-4A8C-95D4-8572C71EC22A}" srcOrd="3" destOrd="0" presId="urn:microsoft.com/office/officeart/2009/3/layout/IncreasingArrows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E52A22-16E0-4189-9E13-45CFBCC578C8}">
      <dsp:nvSpPr>
        <dsp:cNvPr id="0" name=""/>
        <dsp:cNvSpPr/>
      </dsp:nvSpPr>
      <dsp:spPr>
        <a:xfrm>
          <a:off x="672349" y="0"/>
          <a:ext cx="9628100" cy="1402332"/>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222620" numCol="1" spcCol="1270" anchor="ctr" anchorCtr="0">
          <a:noAutofit/>
        </a:bodyPr>
        <a:lstStyle/>
        <a:p>
          <a:pPr lvl="0" algn="l" defTabSz="800100">
            <a:lnSpc>
              <a:spcPct val="90000"/>
            </a:lnSpc>
            <a:spcBef>
              <a:spcPct val="0"/>
            </a:spcBef>
            <a:spcAft>
              <a:spcPct val="35000"/>
            </a:spcAft>
          </a:pPr>
          <a:r>
            <a:rPr lang="en-US" sz="1800" kern="1200" dirty="0"/>
            <a:t>Phase </a:t>
          </a:r>
          <a:r>
            <a:rPr lang="en-US" sz="1800" kern="1200" dirty="0" smtClean="0"/>
            <a:t>II (</a:t>
          </a:r>
          <a:r>
            <a:rPr lang="en-US" sz="1800" u="sng" kern="1200" dirty="0" smtClean="0"/>
            <a:t>Fall/Winter 2021)</a:t>
          </a:r>
          <a:r>
            <a:rPr lang="en-US" sz="1800" kern="1200" dirty="0" smtClean="0"/>
            <a:t>: </a:t>
          </a:r>
          <a:r>
            <a:rPr lang="en-US" sz="1800" kern="1200" dirty="0"/>
            <a:t>Updated </a:t>
          </a:r>
          <a:r>
            <a:rPr lang="en-US" sz="1800" i="1" kern="1200" dirty="0"/>
            <a:t>Guidelines</a:t>
          </a:r>
          <a:r>
            <a:rPr lang="en-US" sz="1800" kern="1200" dirty="0"/>
            <a:t> Recommendations for 2022-23</a:t>
          </a:r>
          <a:endParaRPr lang="en-US" sz="1600" kern="1200" dirty="0"/>
        </a:p>
      </dsp:txBody>
      <dsp:txXfrm>
        <a:off x="672349" y="350583"/>
        <a:ext cx="9277517" cy="701166"/>
      </dsp:txXfrm>
    </dsp:sp>
    <dsp:sp modelId="{852ACF32-42EA-4AD0-9683-3E83C13EA3F3}">
      <dsp:nvSpPr>
        <dsp:cNvPr id="0" name=""/>
        <dsp:cNvSpPr/>
      </dsp:nvSpPr>
      <dsp:spPr>
        <a:xfrm>
          <a:off x="672349" y="929311"/>
          <a:ext cx="4448182" cy="344121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u="sng" kern="1200" dirty="0"/>
            <a:t>Phase II: </a:t>
          </a:r>
          <a:r>
            <a:rPr lang="en-US" sz="2000" u="sng" kern="1200" dirty="0" smtClean="0"/>
            <a:t>Fall/Winter </a:t>
          </a:r>
          <a:r>
            <a:rPr lang="en-US" sz="2000" u="sng" kern="1200" dirty="0"/>
            <a:t>2021</a:t>
          </a:r>
        </a:p>
        <a:p>
          <a:pPr lvl="0" algn="l" defTabSz="889000">
            <a:lnSpc>
              <a:spcPct val="90000"/>
            </a:lnSpc>
            <a:spcBef>
              <a:spcPct val="0"/>
            </a:spcBef>
            <a:spcAft>
              <a:spcPct val="35000"/>
            </a:spcAft>
          </a:pPr>
          <a:r>
            <a:rPr lang="en-US" sz="2000" b="0" kern="1200" dirty="0" smtClean="0"/>
            <a:t>- </a:t>
          </a:r>
          <a:r>
            <a:rPr lang="en-US" sz="2000" b="1" kern="1200" dirty="0" smtClean="0"/>
            <a:t>Seek statewide stakeholder input &amp; feedback through RESC-facilitated focus groups                                 </a:t>
          </a:r>
          <a:r>
            <a:rPr lang="en-US" sz="2000" kern="1200" dirty="0" smtClean="0"/>
            <a:t>- Begin discussions with EES 2022 (PEAC) regarding 2022-23 </a:t>
          </a:r>
          <a:r>
            <a:rPr lang="en-US" sz="2000" i="1" kern="1200" dirty="0" smtClean="0"/>
            <a:t>Guidelines</a:t>
          </a:r>
          <a:r>
            <a:rPr lang="en-US" sz="2000" kern="1200" dirty="0" smtClean="0"/>
            <a:t> changes</a:t>
          </a:r>
        </a:p>
        <a:p>
          <a:pPr lvl="0" algn="l" defTabSz="889000">
            <a:lnSpc>
              <a:spcPct val="90000"/>
            </a:lnSpc>
            <a:spcBef>
              <a:spcPct val="0"/>
            </a:spcBef>
            <a:spcAft>
              <a:spcPct val="35000"/>
            </a:spcAft>
          </a:pPr>
          <a:r>
            <a:rPr lang="en-US" sz="2000" kern="1200" dirty="0" smtClean="0"/>
            <a:t>- Present changes to the State Board of Education (SBE) for approval (Winter)</a:t>
          </a:r>
        </a:p>
        <a:p>
          <a:pPr lvl="0" algn="l" defTabSz="889000">
            <a:lnSpc>
              <a:spcPct val="90000"/>
            </a:lnSpc>
            <a:spcBef>
              <a:spcPct val="0"/>
            </a:spcBef>
            <a:spcAft>
              <a:spcPct val="35000"/>
            </a:spcAft>
          </a:pPr>
          <a:r>
            <a:rPr lang="en-US" sz="2000" kern="1200" dirty="0" smtClean="0"/>
            <a:t>- Begin conversations regarding potential legislative proposals</a:t>
          </a:r>
        </a:p>
      </dsp:txBody>
      <dsp:txXfrm>
        <a:off x="672349" y="929311"/>
        <a:ext cx="4448182" cy="3441210"/>
      </dsp:txXfrm>
    </dsp:sp>
    <dsp:sp modelId="{E276410A-E7A9-4D4D-95CF-D34EF9ABD985}">
      <dsp:nvSpPr>
        <dsp:cNvPr id="0" name=""/>
        <dsp:cNvSpPr/>
      </dsp:nvSpPr>
      <dsp:spPr>
        <a:xfrm>
          <a:off x="5120532" y="467288"/>
          <a:ext cx="5179918" cy="1402332"/>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254000" bIns="222620" numCol="1" spcCol="1270" anchor="ctr" anchorCtr="0">
          <a:noAutofit/>
        </a:bodyPr>
        <a:lstStyle/>
        <a:p>
          <a:pPr lvl="0" algn="l" defTabSz="800100">
            <a:lnSpc>
              <a:spcPct val="90000"/>
            </a:lnSpc>
            <a:spcBef>
              <a:spcPct val="0"/>
            </a:spcBef>
            <a:spcAft>
              <a:spcPct val="35000"/>
            </a:spcAft>
          </a:pPr>
          <a:r>
            <a:rPr lang="en-US" sz="1800" kern="1200" dirty="0"/>
            <a:t>Phase III: Legislative Proposals</a:t>
          </a:r>
        </a:p>
      </dsp:txBody>
      <dsp:txXfrm>
        <a:off x="5120532" y="817871"/>
        <a:ext cx="4829335" cy="701166"/>
      </dsp:txXfrm>
    </dsp:sp>
    <dsp:sp modelId="{1A1E33C3-540C-4A8C-95D4-8572C71EC22A}">
      <dsp:nvSpPr>
        <dsp:cNvPr id="0" name=""/>
        <dsp:cNvSpPr/>
      </dsp:nvSpPr>
      <dsp:spPr>
        <a:xfrm>
          <a:off x="5120532" y="1552164"/>
          <a:ext cx="4448182" cy="3130080"/>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u="sng" kern="1200" dirty="0"/>
            <a:t>Phase III: </a:t>
          </a:r>
          <a:r>
            <a:rPr lang="en-US" sz="2000" u="sng" kern="1200" dirty="0" smtClean="0"/>
            <a:t>Fall/Winter </a:t>
          </a:r>
          <a:r>
            <a:rPr lang="en-US" sz="2000" u="sng" kern="1200" dirty="0"/>
            <a:t>2021</a:t>
          </a:r>
        </a:p>
        <a:p>
          <a:pPr lvl="0" algn="l" defTabSz="889000">
            <a:lnSpc>
              <a:spcPct val="90000"/>
            </a:lnSpc>
            <a:spcBef>
              <a:spcPct val="0"/>
            </a:spcBef>
            <a:spcAft>
              <a:spcPct val="35000"/>
            </a:spcAft>
          </a:pPr>
          <a:r>
            <a:rPr lang="en-US" sz="2000" kern="1200" dirty="0"/>
            <a:t>- Continue discussions with EES 2022 (PEAC) regarding substantive changes to guidelines that would require legislative proposals</a:t>
          </a:r>
        </a:p>
        <a:p>
          <a:pPr lvl="0" algn="l" defTabSz="889000">
            <a:lnSpc>
              <a:spcPct val="90000"/>
            </a:lnSpc>
            <a:spcBef>
              <a:spcPct val="0"/>
            </a:spcBef>
            <a:spcAft>
              <a:spcPct val="35000"/>
            </a:spcAft>
          </a:pPr>
          <a:r>
            <a:rPr lang="en-US" sz="2000" b="0" kern="1200" dirty="0"/>
            <a:t>- Convene stakeholders for comments &amp; feedback</a:t>
          </a:r>
        </a:p>
        <a:p>
          <a:pPr lvl="0" algn="l" defTabSz="889000">
            <a:lnSpc>
              <a:spcPct val="90000"/>
            </a:lnSpc>
            <a:spcBef>
              <a:spcPct val="0"/>
            </a:spcBef>
            <a:spcAft>
              <a:spcPct val="35000"/>
            </a:spcAft>
          </a:pPr>
          <a:r>
            <a:rPr lang="en-US" sz="2000" kern="1200" dirty="0"/>
            <a:t>- Proposals prepared for Winter </a:t>
          </a:r>
          <a:r>
            <a:rPr lang="en-US" sz="2000" kern="1200" dirty="0" smtClean="0"/>
            <a:t>2021</a:t>
          </a:r>
        </a:p>
      </dsp:txBody>
      <dsp:txXfrm>
        <a:off x="5120532" y="1552164"/>
        <a:ext cx="4448182" cy="3130080"/>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8AC02C-221E-4283-A7A4-82705F88B654}" type="datetimeFigureOut">
              <a:rPr lang="en-US" smtClean="0"/>
              <a:t>8/31/2021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079199-F069-4C90-99A6-C2B9066134D2}" type="slidenum">
              <a:rPr lang="en-US" smtClean="0"/>
              <a:t>‹#›</a:t>
            </a:fld>
            <a:endParaRPr lang="en-US"/>
          </a:p>
        </p:txBody>
      </p:sp>
    </p:spTree>
    <p:extLst>
      <p:ext uri="{BB962C8B-B14F-4D97-AF65-F5344CB8AC3E}">
        <p14:creationId xmlns:p14="http://schemas.microsoft.com/office/powerpoint/2010/main" val="2528965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Key Definitions</a:t>
            </a:r>
            <a:r>
              <a:rPr lang="en-US" baseline="0" dirty="0" smtClean="0"/>
              <a:t> include Holistic Indicators of Student Growth, Measures of Accomplishment, Mutual Agreement. These definitions provide additional guidance related to Student Learning Indicators.</a:t>
            </a:r>
          </a:p>
          <a:p>
            <a:endParaRPr lang="en-US" baseline="0" dirty="0" smtClean="0"/>
          </a:p>
          <a:p>
            <a:r>
              <a:rPr lang="en-US" baseline="0" dirty="0" smtClean="0"/>
              <a:t>Teachers will develop one student learning goal with a minimum of two indicators or measures of accomplishments. </a:t>
            </a:r>
          </a:p>
          <a:p>
            <a:endParaRPr lang="en-US" baseline="0" dirty="0" smtClean="0"/>
          </a:p>
          <a:p>
            <a:r>
              <a:rPr lang="en-US" baseline="0" dirty="0" smtClean="0"/>
              <a:t>Administrators will develop two student learning indicators or measures of accomplishment.</a:t>
            </a:r>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2</a:t>
            </a:fld>
            <a:endParaRPr lang="en-US"/>
          </a:p>
        </p:txBody>
      </p:sp>
    </p:spTree>
    <p:extLst>
      <p:ext uri="{BB962C8B-B14F-4D97-AF65-F5344CB8AC3E}">
        <p14:creationId xmlns:p14="http://schemas.microsoft.com/office/powerpoint/2010/main" val="30739738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11</a:t>
            </a:fld>
            <a:endParaRPr lang="en-US"/>
          </a:p>
        </p:txBody>
      </p:sp>
    </p:spTree>
    <p:extLst>
      <p:ext uri="{BB962C8B-B14F-4D97-AF65-F5344CB8AC3E}">
        <p14:creationId xmlns:p14="http://schemas.microsoft.com/office/powerpoint/2010/main" val="167816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12</a:t>
            </a:fld>
            <a:endParaRPr lang="en-US"/>
          </a:p>
        </p:txBody>
      </p:sp>
    </p:spTree>
    <p:extLst>
      <p:ext uri="{BB962C8B-B14F-4D97-AF65-F5344CB8AC3E}">
        <p14:creationId xmlns:p14="http://schemas.microsoft.com/office/powerpoint/2010/main" val="27753683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Calibri"/>
              </a:rPr>
              <a:t>https://portal.ct.gov/SDE/Talent_Office/Talent-Office-home-page/Educator-Evaluation</a:t>
            </a:r>
          </a:p>
          <a:p>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13</a:t>
            </a:fld>
            <a:endParaRPr lang="en-US"/>
          </a:p>
        </p:txBody>
      </p:sp>
    </p:spTree>
    <p:extLst>
      <p:ext uri="{BB962C8B-B14F-4D97-AF65-F5344CB8AC3E}">
        <p14:creationId xmlns:p14="http://schemas.microsoft.com/office/powerpoint/2010/main" val="23291028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process of ‘Reimagining’ Educator Evaluation and Support</a:t>
            </a:r>
            <a:r>
              <a:rPr lang="en-US" baseline="0" dirty="0" smtClean="0"/>
              <a:t> will take place in three Phases:</a:t>
            </a:r>
          </a:p>
          <a:p>
            <a:pPr marL="171450" indent="-171450">
              <a:buFont typeface="Arial" panose="020B0604020202020204" pitchFamily="34" charset="0"/>
              <a:buChar char="•"/>
            </a:pPr>
            <a:r>
              <a:rPr lang="en-US" baseline="0" dirty="0" smtClean="0"/>
              <a:t>Phase I:  Updating and revising the current Flexibilities for Implementing the CT Guidelines for Educator Evaluation 2017 – allowable within the current CT Guidelines and in alignment with C.G.S. 10-151 (b)</a:t>
            </a:r>
          </a:p>
          <a:p>
            <a:pPr marL="628650" lvl="1" indent="-171450">
              <a:buFont typeface="Arial" panose="020B0604020202020204" pitchFamily="34" charset="0"/>
              <a:buChar char="•"/>
            </a:pPr>
            <a:r>
              <a:rPr lang="en-US" baseline="0" dirty="0" smtClean="0"/>
              <a:t>The 2020-21 Flexibilities included some options that were made possible by the Governor’s Executive Order authority, which will have expired for 2021-22.  There are requirements in the Guidelines that are required per CT General Statutes.</a:t>
            </a:r>
          </a:p>
          <a:p>
            <a:pPr marL="171450" indent="-171450">
              <a:buFont typeface="Arial" panose="020B0604020202020204" pitchFamily="34" charset="0"/>
              <a:buChar char="•"/>
            </a:pPr>
            <a:r>
              <a:rPr lang="en-US" baseline="0" dirty="0" smtClean="0"/>
              <a:t>Phase II:  Consider more broadly where changes could be made within the CT Guidelines for 2022-23.</a:t>
            </a:r>
          </a:p>
          <a:p>
            <a:pPr marL="628650" lvl="1" indent="-171450">
              <a:buFont typeface="Arial" panose="020B0604020202020204" pitchFamily="34" charset="0"/>
              <a:buChar char="•"/>
            </a:pPr>
            <a:r>
              <a:rPr lang="en-US" baseline="0" dirty="0" smtClean="0"/>
              <a:t>The CSDE is working with the RESCs to develop a process to seek stakeholder feedback state-wide.  </a:t>
            </a:r>
          </a:p>
          <a:p>
            <a:pPr marL="628650" lvl="1" indent="-171450">
              <a:buFont typeface="Arial" panose="020B0604020202020204" pitchFamily="34" charset="0"/>
              <a:buChar char="•"/>
            </a:pPr>
            <a:r>
              <a:rPr lang="en-US" baseline="0" dirty="0" smtClean="0"/>
              <a:t>In Phase II, the EES Council will also begin discussions about what proposed changes to the CT Guidelines would need changes in legislation.</a:t>
            </a:r>
          </a:p>
          <a:p>
            <a:pPr marL="171450" indent="-171450">
              <a:buFont typeface="Arial" panose="020B0604020202020204" pitchFamily="34" charset="0"/>
              <a:buChar char="•"/>
            </a:pPr>
            <a:r>
              <a:rPr lang="en-US" baseline="0" dirty="0" smtClean="0"/>
              <a:t>Phase III: Determine substantive changes to the CT Guidelines that would require legislative proposals.</a:t>
            </a:r>
            <a:endParaRPr lang="en-US" dirty="0" smtClean="0"/>
          </a:p>
          <a:p>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14</a:t>
            </a:fld>
            <a:endParaRPr lang="en-US"/>
          </a:p>
        </p:txBody>
      </p:sp>
    </p:spTree>
    <p:extLst>
      <p:ext uri="{BB962C8B-B14F-4D97-AF65-F5344CB8AC3E}">
        <p14:creationId xmlns:p14="http://schemas.microsoft.com/office/powerpoint/2010/main" val="27944290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an</a:t>
            </a:r>
            <a:r>
              <a:rPr lang="en-US" baseline="0" dirty="0" smtClean="0"/>
              <a:t> LEA adopted the Flexibilities for 2020-21 school year, the PDEC must determine, through mutual agreement with the local board of education, whether to adopt the Flexibilities for the 2021-22 school year or continue with their most recent CSDE-approved EESP. The Flexibilities for the 2021-22 school year or submit a request for an amendment to their CSDE-approved EESP should complete the EESP checklist prior to October 1, 2021. EESP Checklist - https://sdect.co1.qualtrics.com/jfe/form/SV_9GMaBTd7AZe8yZU.</a:t>
            </a:r>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15</a:t>
            </a:fld>
            <a:endParaRPr lang="en-US"/>
          </a:p>
        </p:txBody>
      </p:sp>
    </p:spTree>
    <p:extLst>
      <p:ext uri="{BB962C8B-B14F-4D97-AF65-F5344CB8AC3E}">
        <p14:creationId xmlns:p14="http://schemas.microsoft.com/office/powerpoint/2010/main" val="5415101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At-a-Glance</a:t>
            </a:r>
            <a:r>
              <a:rPr lang="en-US" baseline="0" dirty="0" smtClean="0"/>
              <a:t> Crosswalks includes alignment of the five social and emotional core competencies from CASEL, SEL teaching practices from GTL and the CCT Rubric for Effective Teaching 2017. </a:t>
            </a:r>
            <a:endParaRPr lang="en-US" dirty="0" smtClean="0"/>
          </a:p>
          <a:p>
            <a:endParaRPr lang="en-US" dirty="0" smtClean="0"/>
          </a:p>
          <a:p>
            <a:r>
              <a:rPr lang="en-US" dirty="0" smtClean="0"/>
              <a:t>Key Definitions</a:t>
            </a:r>
            <a:r>
              <a:rPr lang="en-US" baseline="0" dirty="0" smtClean="0"/>
              <a:t> include Informal Observation, Formal Observation, In-class Observation, Review of Practice, Non-Classroom Based Educators</a:t>
            </a:r>
          </a:p>
          <a:p>
            <a:endParaRPr lang="en-US" baseline="0" dirty="0" smtClean="0"/>
          </a:p>
          <a:p>
            <a:r>
              <a:rPr lang="en-US" baseline="0" dirty="0" smtClean="0"/>
              <a:t>Teachers</a:t>
            </a:r>
          </a:p>
          <a:p>
            <a:pPr marL="171450" indent="-171450">
              <a:buFont typeface="Arial" panose="020B0604020202020204" pitchFamily="34" charset="0"/>
              <a:buChar char="•"/>
            </a:pPr>
            <a:r>
              <a:rPr lang="en-US" baseline="0" dirty="0" smtClean="0"/>
              <a:t>Minimum of two informal observations and a minimum of one review of practice for teachers with more than two years of experience and who were rated Proficient or Exemplary during the 2018-19 school year and/or maintained Proficient or Exemplary practice during 2020-2021.</a:t>
            </a:r>
          </a:p>
          <a:p>
            <a:pPr marL="171450" indent="-171450">
              <a:buFont typeface="Arial" panose="020B0604020202020204" pitchFamily="34" charset="0"/>
              <a:buChar char="•"/>
            </a:pPr>
            <a:r>
              <a:rPr lang="en-US" baseline="0" dirty="0" smtClean="0"/>
              <a:t>Minimum of three informal observations and a minimum of one review of practice for first and second year teachers and teachers who demonstrated Developing or Below Standard practice during 2020-2021.</a:t>
            </a:r>
          </a:p>
          <a:p>
            <a:pPr marL="171450" indent="-171450">
              <a:buFont typeface="Arial" panose="020B0604020202020204" pitchFamily="34" charset="0"/>
              <a:buChar char="•"/>
            </a:pPr>
            <a:endParaRPr lang="en-US" baseline="0" dirty="0" smtClean="0"/>
          </a:p>
          <a:p>
            <a:pPr marL="0" indent="0">
              <a:buFont typeface="Arial" panose="020B0604020202020204" pitchFamily="34" charset="0"/>
              <a:buNone/>
            </a:pPr>
            <a:r>
              <a:rPr lang="en-US" baseline="0" dirty="0" smtClean="0"/>
              <a:t>Administrators</a:t>
            </a:r>
          </a:p>
          <a:p>
            <a:pPr marL="171450" indent="-171450">
              <a:buFont typeface="Arial" panose="020B0604020202020204" pitchFamily="34" charset="0"/>
              <a:buChar char="•"/>
            </a:pPr>
            <a:r>
              <a:rPr lang="en-US" baseline="0" dirty="0" smtClean="0"/>
              <a:t>Minimum of two site visits and one artifact review for administrators with two or more years of experience and who were rated Proficient or Exemplary during the 2018-19 school year and/or maintained Proficient or Exemplary practice during 2020-21.</a:t>
            </a:r>
          </a:p>
          <a:p>
            <a:pPr marL="171450" indent="-171450">
              <a:buFont typeface="Arial" panose="020B0604020202020204" pitchFamily="34" charset="0"/>
              <a:buChar char="•"/>
            </a:pPr>
            <a:r>
              <a:rPr lang="en-US" baseline="0" dirty="0" smtClean="0"/>
              <a:t>Minimum of three site visits and two artifact reviews, with additional site visits/artifact reviews, as needed, for administrators who are new to the profession or the district, or who demonstrated Developing or Below Standard practice during 2020-21. </a:t>
            </a:r>
          </a:p>
          <a:p>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3</a:t>
            </a:fld>
            <a:endParaRPr lang="en-US"/>
          </a:p>
        </p:txBody>
      </p:sp>
    </p:spTree>
    <p:extLst>
      <p:ext uri="{BB962C8B-B14F-4D97-AF65-F5344CB8AC3E}">
        <p14:creationId xmlns:p14="http://schemas.microsoft.com/office/powerpoint/2010/main" val="2671453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Follow most recently approved CSDE-EESP or focus on one of the following areas</a:t>
            </a:r>
            <a:r>
              <a:rPr lang="en-US" baseline="0" dirty="0" smtClean="0"/>
              <a:t> to support professional practice and/or to support school-wide area of focus:</a:t>
            </a:r>
          </a:p>
          <a:p>
            <a:pPr marL="171450" indent="-171450">
              <a:buFont typeface="Arial" panose="020B0604020202020204" pitchFamily="34" charset="0"/>
              <a:buChar char="•"/>
            </a:pPr>
            <a:r>
              <a:rPr lang="en-US" baseline="0" dirty="0" smtClean="0"/>
              <a:t>Social and emotional learning,</a:t>
            </a:r>
          </a:p>
          <a:p>
            <a:pPr marL="171450" indent="-171450">
              <a:buFont typeface="Arial" panose="020B0604020202020204" pitchFamily="34" charset="0"/>
              <a:buChar char="•"/>
            </a:pPr>
            <a:r>
              <a:rPr lang="en-US" baseline="0" dirty="0" smtClean="0"/>
              <a:t>Providing equitable learning opportunities for all students,</a:t>
            </a:r>
          </a:p>
          <a:p>
            <a:pPr marL="171450" indent="-171450">
              <a:buFont typeface="Arial" panose="020B0604020202020204" pitchFamily="34" charset="0"/>
              <a:buChar char="•"/>
            </a:pPr>
            <a:r>
              <a:rPr lang="en-US" baseline="0" dirty="0" smtClean="0"/>
              <a:t>Professional learning to improve practice, </a:t>
            </a:r>
          </a:p>
          <a:p>
            <a:pPr marL="171450" indent="-171450">
              <a:buFont typeface="Arial" panose="020B0604020202020204" pitchFamily="34" charset="0"/>
              <a:buChar char="•"/>
            </a:pPr>
            <a:r>
              <a:rPr lang="en-US" baseline="0" dirty="0" smtClean="0"/>
              <a:t>Professional learning communities, or </a:t>
            </a:r>
          </a:p>
          <a:p>
            <a:pPr marL="171450" indent="-171450">
              <a:buFont typeface="Arial" panose="020B0604020202020204" pitchFamily="34" charset="0"/>
              <a:buChar char="•"/>
            </a:pPr>
            <a:r>
              <a:rPr lang="en-US" baseline="0" dirty="0" smtClean="0"/>
              <a:t>Best practices for hybrid or remote learning.</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smtClean="0">
                <a:ea typeface="+mn-lt"/>
                <a:cs typeface="+mn-lt"/>
              </a:rPr>
              <a:t>*</a:t>
            </a:r>
            <a:r>
              <a:rPr lang="en-US" sz="1200" dirty="0" smtClean="0"/>
              <a:t>This is an opportunity to align to current/existing work/school priorities versus creating new areas of focus.</a:t>
            </a:r>
          </a:p>
          <a:p>
            <a:pPr marL="0" indent="0">
              <a:buFont typeface="Arial" panose="020B0604020202020204" pitchFamily="34" charset="0"/>
              <a:buNone/>
            </a:pPr>
            <a:endParaRPr lang="en-US" baseline="0" dirty="0" smtClean="0"/>
          </a:p>
          <a:p>
            <a:pPr marL="171450" indent="-171450">
              <a:buFont typeface="Arial" panose="020B0604020202020204" pitchFamily="34" charset="0"/>
              <a:buChar char="•"/>
            </a:pPr>
            <a:endParaRPr lang="en-US" baseline="0" dirty="0" smtClean="0"/>
          </a:p>
        </p:txBody>
      </p:sp>
      <p:sp>
        <p:nvSpPr>
          <p:cNvPr id="4" name="Slide Number Placeholder 3"/>
          <p:cNvSpPr>
            <a:spLocks noGrp="1"/>
          </p:cNvSpPr>
          <p:nvPr>
            <p:ph type="sldNum" sz="quarter" idx="10"/>
          </p:nvPr>
        </p:nvSpPr>
        <p:spPr/>
        <p:txBody>
          <a:bodyPr/>
          <a:lstStyle/>
          <a:p>
            <a:fld id="{56079199-F069-4C90-99A6-C2B9066134D2}" type="slidenum">
              <a:rPr lang="en-US" smtClean="0"/>
              <a:t>4</a:t>
            </a:fld>
            <a:endParaRPr lang="en-US"/>
          </a:p>
        </p:txBody>
      </p:sp>
    </p:spTree>
    <p:extLst>
      <p:ext uri="{BB962C8B-B14F-4D97-AF65-F5344CB8AC3E}">
        <p14:creationId xmlns:p14="http://schemas.microsoft.com/office/powerpoint/2010/main" val="2269241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continuing from the Flexibilities from 2020-21</a:t>
            </a:r>
            <a:r>
              <a:rPr lang="en-US" baseline="0" dirty="0" smtClean="0"/>
              <a:t> (</a:t>
            </a:r>
            <a:r>
              <a:rPr lang="en-US" dirty="0" smtClean="0"/>
              <a:t>https://portal.ct.gov/-/media/SDE/Digest/2020-21/Educator-Guidelines-Flexibilities-Memo081120.pdf).</a:t>
            </a:r>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5</a:t>
            </a:fld>
            <a:endParaRPr lang="en-US"/>
          </a:p>
        </p:txBody>
      </p:sp>
    </p:spTree>
    <p:extLst>
      <p:ext uri="{BB962C8B-B14F-4D97-AF65-F5344CB8AC3E}">
        <p14:creationId xmlns:p14="http://schemas.microsoft.com/office/powerpoint/2010/main" val="1651544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Calibri"/>
              </a:rPr>
              <a:t>District PDECs are encouraged to discuss/agree upon how the holistic review of evidence will be determined for each component.</a:t>
            </a:r>
          </a:p>
          <a:p>
            <a:endParaRPr lang="en-US" dirty="0" smtClean="0"/>
          </a:p>
          <a:p>
            <a:r>
              <a:rPr lang="en-US" dirty="0" smtClean="0"/>
              <a:t>The Educator Evaluation and Support 2022 Council (EES</a:t>
            </a:r>
            <a:r>
              <a:rPr lang="en-US" baseline="0" dirty="0" smtClean="0"/>
              <a:t> 2022) has begun the process to ‘reimagine’ Connecticut’s educator evaluation in its entirety for the academic year 2021-22 and beyond. The first step in the process of ‘reimagining’ educator evaluation was to update and revise the current Flexibilities for Implementing the CT Guidelines for Educator Evaluation 2017 (Guidelines) in 2020-21 to what is allowable within the current Guidelines and in alignment with C.G.S. Section 10-151b considering that Governor Lamont’s Executive Order 7C will have expired for the 2021-22 school year.</a:t>
            </a:r>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6</a:t>
            </a:fld>
            <a:endParaRPr lang="en-US"/>
          </a:p>
        </p:txBody>
      </p:sp>
    </p:spTree>
    <p:extLst>
      <p:ext uri="{BB962C8B-B14F-4D97-AF65-F5344CB8AC3E}">
        <p14:creationId xmlns:p14="http://schemas.microsoft.com/office/powerpoint/2010/main" val="1555975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cs typeface="Calibri"/>
              </a:rPr>
              <a:t>District PDECs are encouraged to discuss/agree upon how the holistic review of evidence will be determined for each component.</a:t>
            </a:r>
          </a:p>
          <a:p>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7</a:t>
            </a:fld>
            <a:endParaRPr lang="en-US"/>
          </a:p>
        </p:txBody>
      </p:sp>
    </p:spTree>
    <p:extLst>
      <p:ext uri="{BB962C8B-B14F-4D97-AF65-F5344CB8AC3E}">
        <p14:creationId xmlns:p14="http://schemas.microsoft.com/office/powerpoint/2010/main" val="17276496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cs typeface="Calibri"/>
              </a:rPr>
              <a:t>District PDECs are encouraged to discuss/agree upon how the holistic review of evidence will be determined for each component.</a:t>
            </a:r>
          </a:p>
          <a:p>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8</a:t>
            </a:fld>
            <a:endParaRPr lang="en-US"/>
          </a:p>
        </p:txBody>
      </p:sp>
    </p:spTree>
    <p:extLst>
      <p:ext uri="{BB962C8B-B14F-4D97-AF65-F5344CB8AC3E}">
        <p14:creationId xmlns:p14="http://schemas.microsoft.com/office/powerpoint/2010/main" val="2579573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cs typeface="Calibri"/>
              </a:rPr>
              <a:t>District PDECs are encouraged to discuss/agree upon how the holistic review of evidence will be determined for each component.</a:t>
            </a:r>
          </a:p>
          <a:p>
            <a:endParaRPr lang="en-US" dirty="0" smtClean="0"/>
          </a:p>
          <a:p>
            <a:r>
              <a:rPr lang="en-US" dirty="0" smtClean="0"/>
              <a:t>EES 2022 Website - https://portal.ct.gov/SDE/Evaluation-and-Support/Educator-Evaluation-and-Support-Council </a:t>
            </a:r>
          </a:p>
          <a:p>
            <a:endParaRPr lang="en-US" dirty="0" smtClean="0"/>
          </a:p>
          <a:p>
            <a:r>
              <a:rPr lang="en-US" dirty="0" smtClean="0"/>
              <a:t>CSDE Educator Evaluation Flexibilities</a:t>
            </a:r>
            <a:r>
              <a:rPr lang="en-US" baseline="0" dirty="0" smtClean="0"/>
              <a:t> can be found at https://portal.ct.gov/SDE/Talent_Office/Talent-Office-home-page/Educator-Evaluation</a:t>
            </a:r>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9</a:t>
            </a:fld>
            <a:endParaRPr lang="en-US"/>
          </a:p>
        </p:txBody>
      </p:sp>
    </p:spTree>
    <p:extLst>
      <p:ext uri="{BB962C8B-B14F-4D97-AF65-F5344CB8AC3E}">
        <p14:creationId xmlns:p14="http://schemas.microsoft.com/office/powerpoint/2010/main" val="15987538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Flexibilities require</a:t>
            </a:r>
            <a:r>
              <a:rPr lang="en-US" baseline="0" dirty="0" smtClean="0"/>
              <a:t> administrators to have two student learning indicators (SLIs), or measures of accomplishment. Additional SLIs for administrators are not allowed. </a:t>
            </a:r>
            <a:endParaRPr lang="en-US" dirty="0"/>
          </a:p>
        </p:txBody>
      </p:sp>
      <p:sp>
        <p:nvSpPr>
          <p:cNvPr id="4" name="Slide Number Placeholder 3"/>
          <p:cNvSpPr>
            <a:spLocks noGrp="1"/>
          </p:cNvSpPr>
          <p:nvPr>
            <p:ph type="sldNum" sz="quarter" idx="10"/>
          </p:nvPr>
        </p:nvSpPr>
        <p:spPr/>
        <p:txBody>
          <a:bodyPr/>
          <a:lstStyle/>
          <a:p>
            <a:fld id="{56079199-F069-4C90-99A6-C2B9066134D2}" type="slidenum">
              <a:rPr lang="en-US" smtClean="0"/>
              <a:t>10</a:t>
            </a:fld>
            <a:endParaRPr lang="en-US"/>
          </a:p>
        </p:txBody>
      </p:sp>
    </p:spTree>
    <p:extLst>
      <p:ext uri="{BB962C8B-B14F-4D97-AF65-F5344CB8AC3E}">
        <p14:creationId xmlns:p14="http://schemas.microsoft.com/office/powerpoint/2010/main" val="3579457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71331B4-8886-884C-97D5-3124897D6AD0}"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3947681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1331B4-8886-884C-97D5-3124897D6AD0}"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2359033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1331B4-8886-884C-97D5-3124897D6AD0}"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422605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9">
  <p:cSld name="Custom layout 9">
    <p:bg>
      <p:bgPr>
        <a:solidFill>
          <a:srgbClr val="FFFFFF"/>
        </a:solidFill>
        <a:effectLst/>
      </p:bgPr>
    </p:bg>
    <p:spTree>
      <p:nvGrpSpPr>
        <p:cNvPr id="1" name="Shape 375"/>
        <p:cNvGrpSpPr/>
        <p:nvPr/>
      </p:nvGrpSpPr>
      <p:grpSpPr>
        <a:xfrm>
          <a:off x="0" y="0"/>
          <a:ext cx="0" cy="0"/>
          <a:chOff x="0" y="0"/>
          <a:chExt cx="0" cy="0"/>
        </a:xfrm>
      </p:grpSpPr>
      <p:sp>
        <p:nvSpPr>
          <p:cNvPr id="376" name="Google Shape;376;p56"/>
          <p:cNvSpPr/>
          <p:nvPr/>
        </p:nvSpPr>
        <p:spPr>
          <a:xfrm>
            <a:off x="0" y="0"/>
            <a:ext cx="12192000" cy="6858000"/>
          </a:xfrm>
          <a:prstGeom prst="rect">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cxnSp>
        <p:nvCxnSpPr>
          <p:cNvPr id="377" name="Google Shape;377;p56"/>
          <p:cNvCxnSpPr/>
          <p:nvPr/>
        </p:nvCxnSpPr>
        <p:spPr>
          <a:xfrm>
            <a:off x="4036630" y="0"/>
            <a:ext cx="0" cy="6844500"/>
          </a:xfrm>
          <a:prstGeom prst="straightConnector1">
            <a:avLst/>
          </a:prstGeom>
          <a:noFill/>
          <a:ln w="9525" cap="flat" cmpd="sng">
            <a:solidFill>
              <a:srgbClr val="F2F2F2"/>
            </a:solidFill>
            <a:prstDash val="solid"/>
            <a:miter lim="8000"/>
            <a:headEnd type="none" w="sm" len="sm"/>
            <a:tailEnd type="none" w="sm" len="sm"/>
          </a:ln>
          <a:effectLst>
            <a:outerShdw blurRad="50800" dist="38100" algn="l" rotWithShape="0">
              <a:srgbClr val="000000">
                <a:alpha val="40000"/>
              </a:srgbClr>
            </a:outerShdw>
          </a:effectLst>
        </p:spPr>
      </p:cxnSp>
      <p:sp>
        <p:nvSpPr>
          <p:cNvPr id="378" name="Google Shape;378;p56"/>
          <p:cNvSpPr/>
          <p:nvPr/>
        </p:nvSpPr>
        <p:spPr>
          <a:xfrm>
            <a:off x="0" y="0"/>
            <a:ext cx="4064100" cy="68580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a:p>
        </p:txBody>
      </p:sp>
      <p:sp>
        <p:nvSpPr>
          <p:cNvPr id="379" name="Google Shape;379;p56"/>
          <p:cNvSpPr txBox="1">
            <a:spLocks noGrp="1"/>
          </p:cNvSpPr>
          <p:nvPr>
            <p:ph type="title"/>
          </p:nvPr>
        </p:nvSpPr>
        <p:spPr>
          <a:xfrm>
            <a:off x="378800" y="410633"/>
            <a:ext cx="3306300" cy="5691600"/>
          </a:xfrm>
          <a:prstGeom prst="rect">
            <a:avLst/>
          </a:prstGeom>
          <a:noFill/>
          <a:ln>
            <a:noFill/>
          </a:ln>
        </p:spPr>
        <p:txBody>
          <a:bodyPr spcFirstLastPara="1" wrap="square" lIns="121900" tIns="121900" rIns="121900" bIns="121900" anchor="t" anchorCtr="0">
            <a:noAutofit/>
          </a:bodyPr>
          <a:lstStyle>
            <a:lvl1pPr lvl="0" algn="l" rtl="0">
              <a:lnSpc>
                <a:spcPct val="100000"/>
              </a:lnSpc>
              <a:spcBef>
                <a:spcPts val="0"/>
              </a:spcBef>
              <a:spcAft>
                <a:spcPts val="0"/>
              </a:spcAft>
              <a:buClr>
                <a:schemeClr val="lt1"/>
              </a:buClr>
              <a:buSzPts val="4000"/>
              <a:buNone/>
              <a:defRPr sz="4000" b="1">
                <a:solidFill>
                  <a:schemeClr val="lt1"/>
                </a:solidFill>
              </a:defRPr>
            </a:lvl1pPr>
            <a:lvl2pPr lvl="1" algn="l" rtl="0">
              <a:lnSpc>
                <a:spcPct val="100000"/>
              </a:lnSpc>
              <a:spcBef>
                <a:spcPts val="0"/>
              </a:spcBef>
              <a:spcAft>
                <a:spcPts val="0"/>
              </a:spcAft>
              <a:buClr>
                <a:schemeClr val="lt1"/>
              </a:buClr>
              <a:buSzPts val="4000"/>
              <a:buNone/>
              <a:defRPr sz="4000" b="1">
                <a:solidFill>
                  <a:schemeClr val="lt1"/>
                </a:solidFill>
              </a:defRPr>
            </a:lvl2pPr>
            <a:lvl3pPr lvl="2" algn="l" rtl="0">
              <a:lnSpc>
                <a:spcPct val="100000"/>
              </a:lnSpc>
              <a:spcBef>
                <a:spcPts val="0"/>
              </a:spcBef>
              <a:spcAft>
                <a:spcPts val="0"/>
              </a:spcAft>
              <a:buClr>
                <a:schemeClr val="lt1"/>
              </a:buClr>
              <a:buSzPts val="4000"/>
              <a:buNone/>
              <a:defRPr sz="4000" b="1">
                <a:solidFill>
                  <a:schemeClr val="lt1"/>
                </a:solidFill>
              </a:defRPr>
            </a:lvl3pPr>
            <a:lvl4pPr lvl="3" algn="l" rtl="0">
              <a:lnSpc>
                <a:spcPct val="100000"/>
              </a:lnSpc>
              <a:spcBef>
                <a:spcPts val="0"/>
              </a:spcBef>
              <a:spcAft>
                <a:spcPts val="0"/>
              </a:spcAft>
              <a:buClr>
                <a:schemeClr val="lt1"/>
              </a:buClr>
              <a:buSzPts val="4000"/>
              <a:buNone/>
              <a:defRPr sz="4000" b="1">
                <a:solidFill>
                  <a:schemeClr val="lt1"/>
                </a:solidFill>
              </a:defRPr>
            </a:lvl4pPr>
            <a:lvl5pPr lvl="4" algn="l" rtl="0">
              <a:lnSpc>
                <a:spcPct val="100000"/>
              </a:lnSpc>
              <a:spcBef>
                <a:spcPts val="0"/>
              </a:spcBef>
              <a:spcAft>
                <a:spcPts val="0"/>
              </a:spcAft>
              <a:buClr>
                <a:schemeClr val="lt1"/>
              </a:buClr>
              <a:buSzPts val="4000"/>
              <a:buNone/>
              <a:defRPr sz="4000" b="1">
                <a:solidFill>
                  <a:schemeClr val="lt1"/>
                </a:solidFill>
              </a:defRPr>
            </a:lvl5pPr>
            <a:lvl6pPr lvl="5" algn="l" rtl="0">
              <a:lnSpc>
                <a:spcPct val="100000"/>
              </a:lnSpc>
              <a:spcBef>
                <a:spcPts val="0"/>
              </a:spcBef>
              <a:spcAft>
                <a:spcPts val="0"/>
              </a:spcAft>
              <a:buClr>
                <a:schemeClr val="lt1"/>
              </a:buClr>
              <a:buSzPts val="4000"/>
              <a:buNone/>
              <a:defRPr sz="4000" b="1">
                <a:solidFill>
                  <a:schemeClr val="lt1"/>
                </a:solidFill>
              </a:defRPr>
            </a:lvl6pPr>
            <a:lvl7pPr lvl="6" algn="l" rtl="0">
              <a:lnSpc>
                <a:spcPct val="100000"/>
              </a:lnSpc>
              <a:spcBef>
                <a:spcPts val="0"/>
              </a:spcBef>
              <a:spcAft>
                <a:spcPts val="0"/>
              </a:spcAft>
              <a:buClr>
                <a:schemeClr val="lt1"/>
              </a:buClr>
              <a:buSzPts val="4000"/>
              <a:buNone/>
              <a:defRPr sz="4000" b="1">
                <a:solidFill>
                  <a:schemeClr val="lt1"/>
                </a:solidFill>
              </a:defRPr>
            </a:lvl7pPr>
            <a:lvl8pPr lvl="7" algn="l" rtl="0">
              <a:lnSpc>
                <a:spcPct val="100000"/>
              </a:lnSpc>
              <a:spcBef>
                <a:spcPts val="0"/>
              </a:spcBef>
              <a:spcAft>
                <a:spcPts val="0"/>
              </a:spcAft>
              <a:buClr>
                <a:schemeClr val="lt1"/>
              </a:buClr>
              <a:buSzPts val="4000"/>
              <a:buNone/>
              <a:defRPr sz="4000" b="1">
                <a:solidFill>
                  <a:schemeClr val="lt1"/>
                </a:solidFill>
              </a:defRPr>
            </a:lvl8pPr>
            <a:lvl9pPr lvl="8" algn="l" rtl="0">
              <a:lnSpc>
                <a:spcPct val="100000"/>
              </a:lnSpc>
              <a:spcBef>
                <a:spcPts val="0"/>
              </a:spcBef>
              <a:spcAft>
                <a:spcPts val="0"/>
              </a:spcAft>
              <a:buClr>
                <a:schemeClr val="lt1"/>
              </a:buClr>
              <a:buSzPts val="4000"/>
              <a:buNone/>
              <a:defRPr sz="4000" b="1">
                <a:solidFill>
                  <a:schemeClr val="lt1"/>
                </a:solidFill>
              </a:defRPr>
            </a:lvl9pPr>
          </a:lstStyle>
          <a:p>
            <a:endParaRPr/>
          </a:p>
        </p:txBody>
      </p:sp>
      <p:sp>
        <p:nvSpPr>
          <p:cNvPr id="380" name="Google Shape;380;p56"/>
          <p:cNvSpPr txBox="1">
            <a:spLocks noGrp="1"/>
          </p:cNvSpPr>
          <p:nvPr>
            <p:ph type="body" idx="1"/>
          </p:nvPr>
        </p:nvSpPr>
        <p:spPr>
          <a:xfrm>
            <a:off x="4508133" y="410633"/>
            <a:ext cx="7268400" cy="5691600"/>
          </a:xfrm>
          <a:prstGeom prst="rect">
            <a:avLst/>
          </a:prstGeom>
          <a:noFill/>
          <a:ln>
            <a:noFill/>
          </a:ln>
        </p:spPr>
        <p:txBody>
          <a:bodyPr spcFirstLastPara="1" wrap="square" lIns="121900" tIns="121900" rIns="121900" bIns="121900" anchor="t" anchorCtr="0">
            <a:noAutofit/>
          </a:bodyPr>
          <a:lstStyle>
            <a:lvl1pPr marL="457200" lvl="0" indent="-381000" algn="l" rtl="0">
              <a:lnSpc>
                <a:spcPct val="115000"/>
              </a:lnSpc>
              <a:spcBef>
                <a:spcPts val="0"/>
              </a:spcBef>
              <a:spcAft>
                <a:spcPts val="0"/>
              </a:spcAft>
              <a:buClr>
                <a:schemeClr val="dk2"/>
              </a:buClr>
              <a:buSzPts val="2400"/>
              <a:buChar char="●"/>
              <a:defRPr sz="2400">
                <a:solidFill>
                  <a:schemeClr val="dk2"/>
                </a:solidFill>
              </a:defRPr>
            </a:lvl1pPr>
            <a:lvl2pPr marL="914400" lvl="1" indent="-349250" algn="l" rtl="0">
              <a:lnSpc>
                <a:spcPct val="115000"/>
              </a:lnSpc>
              <a:spcBef>
                <a:spcPts val="2100"/>
              </a:spcBef>
              <a:spcAft>
                <a:spcPts val="0"/>
              </a:spcAft>
              <a:buClr>
                <a:schemeClr val="dk2"/>
              </a:buClr>
              <a:buSzPts val="1900"/>
              <a:buChar char="○"/>
              <a:defRPr sz="1900">
                <a:solidFill>
                  <a:schemeClr val="dk2"/>
                </a:solidFill>
              </a:defRPr>
            </a:lvl2pPr>
            <a:lvl3pPr marL="1371600" lvl="2" indent="-349250" algn="l" rtl="0">
              <a:lnSpc>
                <a:spcPct val="115000"/>
              </a:lnSpc>
              <a:spcBef>
                <a:spcPts val="2100"/>
              </a:spcBef>
              <a:spcAft>
                <a:spcPts val="0"/>
              </a:spcAft>
              <a:buClr>
                <a:schemeClr val="dk2"/>
              </a:buClr>
              <a:buSzPts val="1900"/>
              <a:buChar char="■"/>
              <a:defRPr sz="1900">
                <a:solidFill>
                  <a:schemeClr val="dk2"/>
                </a:solidFill>
              </a:defRPr>
            </a:lvl3pPr>
            <a:lvl4pPr marL="1828800" lvl="3" indent="-349250" algn="l" rtl="0">
              <a:lnSpc>
                <a:spcPct val="115000"/>
              </a:lnSpc>
              <a:spcBef>
                <a:spcPts val="2100"/>
              </a:spcBef>
              <a:spcAft>
                <a:spcPts val="0"/>
              </a:spcAft>
              <a:buClr>
                <a:schemeClr val="dk2"/>
              </a:buClr>
              <a:buSzPts val="1900"/>
              <a:buChar char="●"/>
              <a:defRPr sz="1900">
                <a:solidFill>
                  <a:schemeClr val="dk2"/>
                </a:solidFill>
              </a:defRPr>
            </a:lvl4pPr>
            <a:lvl5pPr marL="2286000" lvl="4" indent="-349250" algn="l" rtl="0">
              <a:lnSpc>
                <a:spcPct val="115000"/>
              </a:lnSpc>
              <a:spcBef>
                <a:spcPts val="2100"/>
              </a:spcBef>
              <a:spcAft>
                <a:spcPts val="0"/>
              </a:spcAft>
              <a:buClr>
                <a:schemeClr val="dk2"/>
              </a:buClr>
              <a:buSzPts val="1900"/>
              <a:buChar char="○"/>
              <a:defRPr sz="1900">
                <a:solidFill>
                  <a:schemeClr val="dk2"/>
                </a:solidFill>
              </a:defRPr>
            </a:lvl5pPr>
            <a:lvl6pPr marL="2743200" lvl="5" indent="-349250" algn="l" rtl="0">
              <a:lnSpc>
                <a:spcPct val="115000"/>
              </a:lnSpc>
              <a:spcBef>
                <a:spcPts val="2100"/>
              </a:spcBef>
              <a:spcAft>
                <a:spcPts val="0"/>
              </a:spcAft>
              <a:buClr>
                <a:schemeClr val="dk2"/>
              </a:buClr>
              <a:buSzPts val="1900"/>
              <a:buChar char="■"/>
              <a:defRPr sz="1900">
                <a:solidFill>
                  <a:schemeClr val="dk2"/>
                </a:solidFill>
              </a:defRPr>
            </a:lvl6pPr>
            <a:lvl7pPr marL="3200400" lvl="6" indent="-349250" algn="l" rtl="0">
              <a:lnSpc>
                <a:spcPct val="115000"/>
              </a:lnSpc>
              <a:spcBef>
                <a:spcPts val="2100"/>
              </a:spcBef>
              <a:spcAft>
                <a:spcPts val="0"/>
              </a:spcAft>
              <a:buClr>
                <a:schemeClr val="dk2"/>
              </a:buClr>
              <a:buSzPts val="1900"/>
              <a:buChar char="●"/>
              <a:defRPr sz="1900">
                <a:solidFill>
                  <a:schemeClr val="dk2"/>
                </a:solidFill>
              </a:defRPr>
            </a:lvl7pPr>
            <a:lvl8pPr marL="3657600" lvl="7" indent="-349250" algn="l" rtl="0">
              <a:lnSpc>
                <a:spcPct val="115000"/>
              </a:lnSpc>
              <a:spcBef>
                <a:spcPts val="2100"/>
              </a:spcBef>
              <a:spcAft>
                <a:spcPts val="0"/>
              </a:spcAft>
              <a:buClr>
                <a:schemeClr val="dk2"/>
              </a:buClr>
              <a:buSzPts val="1900"/>
              <a:buChar char="○"/>
              <a:defRPr sz="1900">
                <a:solidFill>
                  <a:schemeClr val="dk2"/>
                </a:solidFill>
              </a:defRPr>
            </a:lvl8pPr>
            <a:lvl9pPr marL="4114800" lvl="8" indent="-349250" algn="l" rtl="0">
              <a:lnSpc>
                <a:spcPct val="115000"/>
              </a:lnSpc>
              <a:spcBef>
                <a:spcPts val="2100"/>
              </a:spcBef>
              <a:spcAft>
                <a:spcPts val="2100"/>
              </a:spcAft>
              <a:buClr>
                <a:schemeClr val="dk2"/>
              </a:buClr>
              <a:buSzPts val="1900"/>
              <a:buChar char="■"/>
              <a:defRPr sz="1900">
                <a:solidFill>
                  <a:schemeClr val="dk2"/>
                </a:solidFill>
              </a:defRPr>
            </a:lvl9pPr>
          </a:lstStyle>
          <a:p>
            <a:endParaRPr/>
          </a:p>
        </p:txBody>
      </p:sp>
      <p:sp>
        <p:nvSpPr>
          <p:cNvPr id="381" name="Google Shape;381;p56"/>
          <p:cNvSpPr txBox="1">
            <a:spLocks noGrp="1"/>
          </p:cNvSpPr>
          <p:nvPr>
            <p:ph type="sldNum" idx="12"/>
          </p:nvPr>
        </p:nvSpPr>
        <p:spPr>
          <a:xfrm>
            <a:off x="11296610" y="6217622"/>
            <a:ext cx="731700" cy="524700"/>
          </a:xfrm>
          <a:prstGeom prst="rect">
            <a:avLst/>
          </a:prstGeom>
          <a:noFill/>
        </p:spPr>
        <p:txBody>
          <a:bodyPr spcFirstLastPara="1" wrap="square" lIns="121900" tIns="121900" rIns="121900" bIns="121900" anchor="ctr" anchorCtr="0">
            <a:noAutofit/>
          </a:bodyPr>
          <a:lstStyle>
            <a:lvl1pPr lvl="0" algn="r" rtl="0">
              <a:lnSpc>
                <a:spcPct val="100000"/>
              </a:lnSpc>
              <a:spcAft>
                <a:spcPts val="0"/>
              </a:spcAft>
              <a:buNone/>
              <a:defRPr sz="1300">
                <a:solidFill>
                  <a:schemeClr val="dk2"/>
                </a:solidFill>
              </a:defRPr>
            </a:lvl1pPr>
            <a:lvl2pPr lvl="1" algn="r" rtl="0">
              <a:lnSpc>
                <a:spcPct val="100000"/>
              </a:lnSpc>
              <a:spcAft>
                <a:spcPts val="0"/>
              </a:spcAft>
              <a:buNone/>
              <a:defRPr sz="1300">
                <a:solidFill>
                  <a:schemeClr val="dk2"/>
                </a:solidFill>
              </a:defRPr>
            </a:lvl2pPr>
            <a:lvl3pPr lvl="2" algn="r" rtl="0">
              <a:lnSpc>
                <a:spcPct val="100000"/>
              </a:lnSpc>
              <a:spcAft>
                <a:spcPts val="0"/>
              </a:spcAft>
              <a:buNone/>
              <a:defRPr sz="1300">
                <a:solidFill>
                  <a:schemeClr val="dk2"/>
                </a:solidFill>
              </a:defRPr>
            </a:lvl3pPr>
            <a:lvl4pPr lvl="3" algn="r" rtl="0">
              <a:lnSpc>
                <a:spcPct val="100000"/>
              </a:lnSpc>
              <a:spcAft>
                <a:spcPts val="0"/>
              </a:spcAft>
              <a:buNone/>
              <a:defRPr sz="1300">
                <a:solidFill>
                  <a:schemeClr val="dk2"/>
                </a:solidFill>
              </a:defRPr>
            </a:lvl4pPr>
            <a:lvl5pPr lvl="4" algn="r" rtl="0">
              <a:lnSpc>
                <a:spcPct val="100000"/>
              </a:lnSpc>
              <a:spcAft>
                <a:spcPts val="0"/>
              </a:spcAft>
              <a:buNone/>
              <a:defRPr sz="1300">
                <a:solidFill>
                  <a:schemeClr val="dk2"/>
                </a:solidFill>
              </a:defRPr>
            </a:lvl5pPr>
            <a:lvl6pPr lvl="5" algn="r" rtl="0">
              <a:lnSpc>
                <a:spcPct val="100000"/>
              </a:lnSpc>
              <a:spcAft>
                <a:spcPts val="0"/>
              </a:spcAft>
              <a:buNone/>
              <a:defRPr sz="1300">
                <a:solidFill>
                  <a:schemeClr val="dk2"/>
                </a:solidFill>
              </a:defRPr>
            </a:lvl6pPr>
            <a:lvl7pPr lvl="6" algn="r" rtl="0">
              <a:lnSpc>
                <a:spcPct val="100000"/>
              </a:lnSpc>
              <a:spcAft>
                <a:spcPts val="0"/>
              </a:spcAft>
              <a:buNone/>
              <a:defRPr sz="1300">
                <a:solidFill>
                  <a:schemeClr val="dk2"/>
                </a:solidFill>
              </a:defRPr>
            </a:lvl7pPr>
            <a:lvl8pPr lvl="7" algn="r" rtl="0">
              <a:lnSpc>
                <a:spcPct val="100000"/>
              </a:lnSpc>
              <a:spcAft>
                <a:spcPts val="0"/>
              </a:spcAft>
              <a:buNone/>
              <a:defRPr sz="1300">
                <a:solidFill>
                  <a:schemeClr val="dk2"/>
                </a:solidFill>
              </a:defRPr>
            </a:lvl8pPr>
            <a:lvl9pPr lvl="8" algn="r" rtl="0">
              <a:lnSpc>
                <a:spcPct val="100000"/>
              </a:lnSpc>
              <a:spcAft>
                <a:spcPts val="0"/>
              </a:spcAft>
              <a:buNone/>
              <a:defRPr sz="1300">
                <a:solidFill>
                  <a:schemeClr val="dk2"/>
                </a:solidFil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4187405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71331B4-8886-884C-97D5-3124897D6AD0}"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1166009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1331B4-8886-884C-97D5-3124897D6AD0}"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41305026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1331B4-8886-884C-97D5-3124897D6AD0}"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18103789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71331B4-8886-884C-97D5-3124897D6AD0}" type="datetimeFigureOut">
              <a:rPr lang="en-US" smtClean="0"/>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38012625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71331B4-8886-884C-97D5-3124897D6AD0}" type="datetimeFigureOut">
              <a:rPr lang="en-US" smtClean="0"/>
              <a:t>8/31/2021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8962020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1331B4-8886-884C-97D5-3124897D6AD0}" type="datetimeFigureOut">
              <a:rPr lang="en-US" smtClean="0"/>
              <a:t>8/31/2021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30463373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1331B4-8886-884C-97D5-3124897D6AD0}" type="datetimeFigureOut">
              <a:rPr lang="en-US" smtClean="0"/>
              <a:t>8/31/2021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3457697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1331B4-8886-884C-97D5-3124897D6AD0}"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17037473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1331B4-8886-884C-97D5-3124897D6AD0}" type="datetimeFigureOut">
              <a:rPr lang="en-US" smtClean="0"/>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21052201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1331B4-8886-884C-97D5-3124897D6AD0}" type="datetimeFigureOut">
              <a:rPr lang="en-US" smtClean="0"/>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41668329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1331B4-8886-884C-97D5-3124897D6AD0}"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37774221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1331B4-8886-884C-97D5-3124897D6AD0}"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3698616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1331B4-8886-884C-97D5-3124897D6AD0}" type="datetimeFigureOut">
              <a:rPr lang="en-US" smtClean="0"/>
              <a:t>8/31/2021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748541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71331B4-8886-884C-97D5-3124897D6AD0}" type="datetimeFigureOut">
              <a:rPr lang="en-US" smtClean="0"/>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4153649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71331B4-8886-884C-97D5-3124897D6AD0}" type="datetimeFigureOut">
              <a:rPr lang="en-US" smtClean="0"/>
              <a:t>8/31/2021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3211576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71331B4-8886-884C-97D5-3124897D6AD0}" type="datetimeFigureOut">
              <a:rPr lang="en-US" smtClean="0"/>
              <a:t>8/31/2021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1954609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1331B4-8886-884C-97D5-3124897D6AD0}" type="datetimeFigureOut">
              <a:rPr lang="en-US" smtClean="0"/>
              <a:t>8/31/2021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2723662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1331B4-8886-884C-97D5-3124897D6AD0}" type="datetimeFigureOut">
              <a:rPr lang="en-US" smtClean="0"/>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1858676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1331B4-8886-884C-97D5-3124897D6AD0}" type="datetimeFigureOut">
              <a:rPr lang="en-US" smtClean="0"/>
              <a:t>8/31/2021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F2258D-CF54-2C4E-9726-8648A0B8DDCC}" type="slidenum">
              <a:rPr lang="en-US" smtClean="0"/>
              <a:t>‹#›</a:t>
            </a:fld>
            <a:endParaRPr lang="en-US"/>
          </a:p>
        </p:txBody>
      </p:sp>
    </p:spTree>
    <p:extLst>
      <p:ext uri="{BB962C8B-B14F-4D97-AF65-F5344CB8AC3E}">
        <p14:creationId xmlns:p14="http://schemas.microsoft.com/office/powerpoint/2010/main" val="1318692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1331B4-8886-884C-97D5-3124897D6AD0}" type="datetimeFigureOut">
              <a:rPr lang="en-US" smtClean="0"/>
              <a:t>8/31/2021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F2258D-CF54-2C4E-9726-8648A0B8DDCC}" type="slidenum">
              <a:rPr lang="en-US" smtClean="0"/>
              <a:t>‹#›</a:t>
            </a:fld>
            <a:endParaRPr lang="en-US"/>
          </a:p>
        </p:txBody>
      </p:sp>
    </p:spTree>
    <p:extLst>
      <p:ext uri="{BB962C8B-B14F-4D97-AF65-F5344CB8AC3E}">
        <p14:creationId xmlns:p14="http://schemas.microsoft.com/office/powerpoint/2010/main" val="7250918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1331B4-8886-884C-97D5-3124897D6AD0}" type="datetimeFigureOut">
              <a:rPr lang="en-US" smtClean="0"/>
              <a:t>8/31/2021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F2258D-CF54-2C4E-9726-8648A0B8DDCC}" type="slidenum">
              <a:rPr lang="en-US" smtClean="0"/>
              <a:t>‹#›</a:t>
            </a:fld>
            <a:endParaRPr lang="en-US"/>
          </a:p>
        </p:txBody>
      </p:sp>
    </p:spTree>
    <p:extLst>
      <p:ext uri="{BB962C8B-B14F-4D97-AF65-F5344CB8AC3E}">
        <p14:creationId xmlns:p14="http://schemas.microsoft.com/office/powerpoint/2010/main" val="114383024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7.xml"/><Relationship Id="rId4" Type="http://schemas.openxmlformats.org/officeDocument/2006/relationships/hyperlink" Target="https://portal.ct.gov/SDE/Talent_Office/Talent-Office-home-page/Educator-Evaluation" TargetMode="External"/></Relationships>
</file>

<file path=ppt/slides/_rels/slide1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notesSlide" Target="../notesSlides/notesSlide13.xml"/><Relationship Id="rId1" Type="http://schemas.openxmlformats.org/officeDocument/2006/relationships/slideLayout" Target="../slideLayouts/slideLayout1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hyperlink" Target="https://portal.ct.gov/-/media/SDE/Evaluation-and-Support/At-a-Glance_Crosswalks.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7.xml"/><Relationship Id="rId4" Type="http://schemas.openxmlformats.org/officeDocument/2006/relationships/hyperlink" Target="https://portal.ct.gov/-/media/SDE/Evaluation-and-Support/Sample-Holistic_Summative_Rating_Form_Teachers_Administrators.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7.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6.xml"/><Relationship Id="rId5" Type="http://schemas.openxmlformats.org/officeDocument/2006/relationships/image" Target="../media/image6.png"/><Relationship Id="rId4" Type="http://schemas.openxmlformats.org/officeDocument/2006/relationships/hyperlink" Target="https://portal.ct.gov/SDE/Evaluation-and-Support/Educator-Evaluation-and-Support-Counci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80303" y="230928"/>
            <a:ext cx="11809927" cy="1897222"/>
          </a:xfrm>
          <a:prstGeom prst="rect">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90"/>
              </a:solidFill>
              <a:effectLst/>
              <a:uLnTx/>
              <a:uFillTx/>
              <a:latin typeface="Calibri"/>
              <a:ea typeface="+mn-ea"/>
              <a:cs typeface="+mn-cs"/>
            </a:endParaRPr>
          </a:p>
        </p:txBody>
      </p:sp>
      <p:cxnSp>
        <p:nvCxnSpPr>
          <p:cNvPr id="16" name="Straight Connector 15"/>
          <p:cNvCxnSpPr/>
          <p:nvPr/>
        </p:nvCxnSpPr>
        <p:spPr>
          <a:xfrm>
            <a:off x="180304" y="2103959"/>
            <a:ext cx="11809927" cy="0"/>
          </a:xfrm>
          <a:prstGeom prst="line">
            <a:avLst/>
          </a:prstGeom>
          <a:ln w="57150" cmpd="sng">
            <a:solidFill>
              <a:srgbClr val="000090"/>
            </a:solidFill>
          </a:ln>
          <a:effectLst/>
        </p:spPr>
        <p:style>
          <a:lnRef idx="2">
            <a:schemeClr val="accent1"/>
          </a:lnRef>
          <a:fillRef idx="0">
            <a:schemeClr val="accent1"/>
          </a:fillRef>
          <a:effectRef idx="1">
            <a:schemeClr val="accent1"/>
          </a:effectRef>
          <a:fontRef idx="minor">
            <a:schemeClr val="tx1"/>
          </a:fontRef>
        </p:style>
      </p:cxnSp>
      <p:sp>
        <p:nvSpPr>
          <p:cNvPr id="6" name="Rectangle 5"/>
          <p:cNvSpPr/>
          <p:nvPr/>
        </p:nvSpPr>
        <p:spPr>
          <a:xfrm>
            <a:off x="180304" y="206738"/>
            <a:ext cx="11809927" cy="6458063"/>
          </a:xfrm>
          <a:prstGeom prst="rect">
            <a:avLst/>
          </a:prstGeom>
          <a:noFill/>
          <a:ln>
            <a:solidFill>
              <a:schemeClr val="tx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w="12700" cmpd="sng">
                <a:solidFill>
                  <a:srgbClr val="000090"/>
                </a:solidFill>
              </a:ln>
              <a:solidFill>
                <a:prstClr val="white"/>
              </a:solidFill>
              <a:effectLst/>
              <a:uLnTx/>
              <a:uFillTx/>
              <a:latin typeface="Calibri"/>
              <a:ea typeface="+mn-ea"/>
              <a:cs typeface="+mn-cs"/>
            </a:endParaRPr>
          </a:p>
        </p:txBody>
      </p:sp>
      <p:pic>
        <p:nvPicPr>
          <p:cNvPr id="11" name="Picture 10" descr="treebackground2.png"/>
          <p:cNvPicPr>
            <a:picLocks noChangeAspect="1"/>
          </p:cNvPicPr>
          <p:nvPr/>
        </p:nvPicPr>
        <p:blipFill>
          <a:blip r:embed="rId2">
            <a:alphaModFix amt="10000"/>
            <a:extLst>
              <a:ext uri="{28A0092B-C50C-407E-A947-70E740481C1C}">
                <a14:useLocalDpi xmlns:a14="http://schemas.microsoft.com/office/drawing/2010/main" val="0"/>
              </a:ext>
            </a:extLst>
          </a:blip>
          <a:stretch>
            <a:fillRect/>
          </a:stretch>
        </p:blipFill>
        <p:spPr>
          <a:xfrm>
            <a:off x="1856901" y="384499"/>
            <a:ext cx="8261709" cy="6266754"/>
          </a:xfrm>
          <a:prstGeom prst="rect">
            <a:avLst/>
          </a:prstGeom>
        </p:spPr>
      </p:pic>
      <p:sp>
        <p:nvSpPr>
          <p:cNvPr id="2" name="Title 1"/>
          <p:cNvSpPr>
            <a:spLocks noGrp="1"/>
          </p:cNvSpPr>
          <p:nvPr>
            <p:ph type="ctrTitle"/>
          </p:nvPr>
        </p:nvSpPr>
        <p:spPr>
          <a:xfrm>
            <a:off x="2209800" y="1835609"/>
            <a:ext cx="7772400" cy="332490"/>
          </a:xfrm>
        </p:spPr>
        <p:txBody>
          <a:bodyPr>
            <a:normAutofit fontScale="90000"/>
          </a:bodyPr>
          <a:lstStyle/>
          <a:p>
            <a:r>
              <a:rPr lang="en-US" sz="2000" spc="100">
                <a:solidFill>
                  <a:srgbClr val="000090"/>
                </a:solidFill>
                <a:latin typeface="Times New Roman"/>
                <a:cs typeface="Times New Roman"/>
              </a:rPr>
              <a:t>CONNECTICUT STATE DEPARTMENT OF EDUCATION </a:t>
            </a:r>
            <a:r>
              <a:rPr lang="en-US" sz="2800">
                <a:solidFill>
                  <a:srgbClr val="000090"/>
                </a:solidFill>
                <a:latin typeface="Times New Roman"/>
                <a:cs typeface="Times New Roman"/>
              </a:rPr>
              <a:t/>
            </a:r>
            <a:br>
              <a:rPr lang="en-US" sz="2800">
                <a:solidFill>
                  <a:srgbClr val="000090"/>
                </a:solidFill>
                <a:latin typeface="Times New Roman"/>
                <a:cs typeface="Times New Roman"/>
              </a:rPr>
            </a:br>
            <a:endParaRPr lang="en-US" sz="3600" b="1">
              <a:solidFill>
                <a:srgbClr val="000090"/>
              </a:solidFill>
              <a:latin typeface="Times New Roman"/>
              <a:cs typeface="Times New Roman"/>
            </a:endParaRPr>
          </a:p>
        </p:txBody>
      </p:sp>
      <p:sp>
        <p:nvSpPr>
          <p:cNvPr id="5" name="Content Placeholder 4"/>
          <p:cNvSpPr>
            <a:spLocks noGrp="1"/>
          </p:cNvSpPr>
          <p:nvPr>
            <p:ph type="subTitle" idx="1"/>
          </p:nvPr>
        </p:nvSpPr>
        <p:spPr>
          <a:xfrm>
            <a:off x="1030514" y="2939144"/>
            <a:ext cx="10007600" cy="3461869"/>
          </a:xfrm>
        </p:spPr>
        <p:txBody>
          <a:bodyPr>
            <a:normAutofit/>
          </a:bodyPr>
          <a:lstStyle/>
          <a:p>
            <a:r>
              <a:rPr lang="en-US" sz="4000" b="1" dirty="0" smtClean="0">
                <a:solidFill>
                  <a:schemeClr val="tx1"/>
                </a:solidFill>
                <a:latin typeface="Arial"/>
                <a:cs typeface="Arial"/>
              </a:rPr>
              <a:t>Educator </a:t>
            </a:r>
            <a:r>
              <a:rPr lang="en-US" sz="4000" b="1" dirty="0">
                <a:solidFill>
                  <a:schemeClr val="tx1"/>
                </a:solidFill>
                <a:latin typeface="Arial"/>
                <a:cs typeface="Arial"/>
              </a:rPr>
              <a:t>Evaluation &amp; Support </a:t>
            </a:r>
            <a:r>
              <a:rPr lang="en-US" sz="4000" b="1" dirty="0" smtClean="0">
                <a:solidFill>
                  <a:schemeClr val="tx1"/>
                </a:solidFill>
                <a:latin typeface="Arial"/>
                <a:cs typeface="Arial"/>
              </a:rPr>
              <a:t>2022</a:t>
            </a:r>
          </a:p>
          <a:p>
            <a:r>
              <a:rPr lang="en-US" sz="4000" b="1" dirty="0" smtClean="0">
                <a:solidFill>
                  <a:schemeClr val="tx1"/>
                </a:solidFill>
                <a:latin typeface="Arial"/>
                <a:cs typeface="Arial"/>
              </a:rPr>
              <a:t>Updates</a:t>
            </a:r>
            <a:endParaRPr lang="en-US" sz="3600" b="1" dirty="0">
              <a:solidFill>
                <a:srgbClr val="000000"/>
              </a:solidFill>
              <a:latin typeface="Arial"/>
              <a:cs typeface="Arial"/>
            </a:endParaRPr>
          </a:p>
        </p:txBody>
      </p:sp>
      <p:pic>
        <p:nvPicPr>
          <p:cNvPr id="13" name="Picture 12" descr="CSDElogo_casual_blue.jpg" title="CSDE tree logo"/>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100000">
                        <a14:foregroundMark x1="36431" y1="85953" x2="36220" y2="91238"/>
                        <a14:foregroundMark x1="54699" y1="85396" x2="57550" y2="89430"/>
                        <a14:foregroundMark x1="80359" y1="86648" x2="80570" y2="89986"/>
                        <a14:foregroundMark x1="87645" y1="86370" x2="87328" y2="92490"/>
                        <a14:foregroundMark x1="9609" y1="54103" x2="9609" y2="54103"/>
                        <a14:foregroundMark x1="4435" y1="51043" x2="4435" y2="51043"/>
                        <a14:foregroundMark x1="7497" y1="52295" x2="7497" y2="52295"/>
                        <a14:backgroundMark x1="46990" y1="18220" x2="46990" y2="18220"/>
                        <a14:backgroundMark x1="49314" y1="15438" x2="49314" y2="15438"/>
                        <a14:backgroundMark x1="50053" y1="19750" x2="50053" y2="19750"/>
                        <a14:backgroundMark x1="37381" y1="46036" x2="37381" y2="46036"/>
                        <a14:backgroundMark x1="34741" y1="52295" x2="34741" y2="52295"/>
                        <a14:backgroundMark x1="28722" y1="58693" x2="28722" y2="58693"/>
                        <a14:backgroundMark x1="57761" y1="20445" x2="57761" y2="20445"/>
                        <a14:backgroundMark x1="59873" y1="22253" x2="59873" y2="22253"/>
                        <a14:backgroundMark x1="52904" y1="25730" x2="52904" y2="25730"/>
                        <a14:backgroundMark x1="55227" y1="23505" x2="55227" y2="23505"/>
                        <a14:backgroundMark x1="54699" y1="19471" x2="54699" y2="19471"/>
                        <a14:backgroundMark x1="67159" y1="20028" x2="67159" y2="20028"/>
                        <a14:backgroundMark x1="53326" y1="6537" x2="53326" y2="6537"/>
                        <a14:backgroundMark x1="51214" y1="7093" x2="51214" y2="7093"/>
                        <a14:backgroundMark x1="51637" y1="4033" x2="51637" y2="4033"/>
                        <a14:backgroundMark x1="11088" y1="41446" x2="11088" y2="41446"/>
                        <a14:backgroundMark x1="25871" y1="95271" x2="25871" y2="95271"/>
                        <a14:backgroundMark x1="23970" y1="95828" x2="23970" y2="95828"/>
                        <a14:backgroundMark x1="45618" y1="66759" x2="45618" y2="66759"/>
                        <a14:backgroundMark x1="47730" y1="69958" x2="47730" y2="69958"/>
                        <a14:backgroundMark x1="53537" y1="70793" x2="53537" y2="70793"/>
                        <a14:backgroundMark x1="69483" y1="27538" x2="69483" y2="27538"/>
                        <a14:backgroundMark x1="10560" y1="48261" x2="10560" y2="48261"/>
                        <a14:backgroundMark x1="23020" y1="17246" x2="23020" y2="17246"/>
                        <a14:backgroundMark x1="22598" y1="13908" x2="22598" y2="13908"/>
                        <a14:backgroundMark x1="25343" y1="12935" x2="25343" y2="12935"/>
                        <a14:backgroundMark x1="31045" y1="18915" x2="31045" y2="18915"/>
                        <a14:backgroundMark x1="29884" y1="15160" x2="29884" y2="15160"/>
                        <a14:backgroundMark x1="29145" y1="17663" x2="29145" y2="17663"/>
                        <a14:backgroundMark x1="12249" y1="23783" x2="12249" y2="23783"/>
                        <a14:backgroundMark x1="12249" y1="29068" x2="12249" y2="29068"/>
                        <a14:backgroundMark x1="8237" y1="28512" x2="8237" y2="28512"/>
                        <a14:backgroundMark x1="10771" y1="21280" x2="10771" y2="21280"/>
                        <a14:backgroundMark x1="19958" y1="22531" x2="19958" y2="22531"/>
                        <a14:backgroundMark x1="18585" y1="19471" x2="18585" y2="19471"/>
                        <a14:backgroundMark x1="27772" y1="61892" x2="27772" y2="61892"/>
                        <a14:backgroundMark x1="31257" y1="57858" x2="31257" y2="57858"/>
                        <a14:backgroundMark x1="81943" y1="50348" x2="81943" y2="50348"/>
                        <a14:backgroundMark x1="81943" y1="47566" x2="81943" y2="47566"/>
                        <a14:backgroundMark x1="84055" y1="47288" x2="84055" y2="47288"/>
                        <a14:backgroundMark x1="89757" y1="54381" x2="89757" y2="54381"/>
                        <a14:backgroundMark x1="98205" y1="59388" x2="98205" y2="59388"/>
                        <a14:backgroundMark x1="86695" y1="68707" x2="86695" y2="68707"/>
                        <a14:backgroundMark x1="87117" y1="65925" x2="87117" y2="65925"/>
                        <a14:backgroundMark x1="71911" y1="33380" x2="71911" y2="33380"/>
                        <a14:backgroundMark x1="43717" y1="17246" x2="43717" y2="17246"/>
                        <a14:backgroundMark x1="45301" y1="15716" x2="45301" y2="15716"/>
                        <a14:backgroundMark x1="41394" y1="24757" x2="41394" y2="24757"/>
                        <a14:backgroundMark x1="42767" y1="22253" x2="42767" y2="22253"/>
                        <a14:backgroundMark x1="45301" y1="25730" x2="45301" y2="25730"/>
                        <a14:backgroundMark x1="48363" y1="8623" x2="48363" y2="8623"/>
                        <a14:backgroundMark x1="49314" y1="3755" x2="49314" y2="3755"/>
                        <a14:backgroundMark x1="58501" y1="4590" x2="58501" y2="4590"/>
                        <a14:backgroundMark x1="58923" y1="8345" x2="58923" y2="8345"/>
                        <a14:backgroundMark x1="69799" y1="17246" x2="69799" y2="17246"/>
                        <a14:backgroundMark x1="63886" y1="22531" x2="63886" y2="22531"/>
                        <a14:backgroundMark x1="25871" y1="40195" x2="25871" y2="40195"/>
                        <a14:backgroundMark x1="24393" y1="45480" x2="24393" y2="45480"/>
                        <a14:backgroundMark x1="17635" y1="40195" x2="17635" y2="40195"/>
                        <a14:backgroundMark x1="22598" y1="44506" x2="22598" y2="44506"/>
                        <a14:backgroundMark x1="19324" y1="49513" x2="19324" y2="49513"/>
                        <a14:backgroundMark x1="18585" y1="44506" x2="18585" y2="44506"/>
                        <a14:backgroundMark x1="22281" y1="31572" x2="22281" y2="31572"/>
                        <a14:backgroundMark x1="19324" y1="32128" x2="19324" y2="32128"/>
                        <a14:backgroundMark x1="23970" y1="26287" x2="23970" y2="26287"/>
                        <a14:backgroundMark x1="41394" y1="38943" x2="41394" y2="38943"/>
                        <a14:backgroundMark x1="27772" y1="67177" x2="27772" y2="67177"/>
                        <a14:backgroundMark x1="80148" y1="61892" x2="80148" y2="61892"/>
                        <a14:backgroundMark x1="75185" y1="70793" x2="75185" y2="70793"/>
                        <a14:backgroundMark x1="77719" y1="73853" x2="77719" y2="73853"/>
                        <a14:backgroundMark x1="64625" y1="64951" x2="64625" y2="64951"/>
                        <a14:backgroundMark x1="66737" y1="64951" x2="66737" y2="64951"/>
                        <a14:backgroundMark x1="62936" y1="61892" x2="62936" y2="61892"/>
                        <a14:backgroundMark x1="73284" y1="51599" x2="73284" y2="51599"/>
                        <a14:backgroundMark x1="67159" y1="50348" x2="67159" y2="50348"/>
                        <a14:backgroundMark x1="69060" y1="59110" x2="69060" y2="59110"/>
                        <a14:backgroundMark x1="70433" y1="54381" x2="70433" y2="54381"/>
                        <a14:backgroundMark x1="68638" y1="54798" x2="68638" y2="54798"/>
                        <a14:backgroundMark x1="62302" y1="45202" x2="62302" y2="45202"/>
                        <a14:backgroundMark x1="60824" y1="41446" x2="60824" y2="41446"/>
                        <a14:backgroundMark x1="48680" y1="65229" x2="48680" y2="65229"/>
                        <a14:backgroundMark x1="44879" y1="55355" x2="44879" y2="55355"/>
                        <a14:backgroundMark x1="49525" y1="48540" x2="49525" y2="48540"/>
                        <a14:backgroundMark x1="52587" y1="46453" x2="52587" y2="46453"/>
                        <a14:backgroundMark x1="62936" y1="33380" x2="62936" y2="33380"/>
                        <a14:backgroundMark x1="64625" y1="32128" x2="64625" y2="32128"/>
                        <a14:backgroundMark x1="77508" y1="60362" x2="77508" y2="60362"/>
                        <a14:backgroundMark x1="80781" y1="59666" x2="80781" y2="59666"/>
                        <a14:backgroundMark x1="43506" y1="60362" x2="43506" y2="60362"/>
                        <a14:backgroundMark x1="35269" y1="20445" x2="35269" y2="20445"/>
                        <a14:backgroundMark x1="87645" y1="49791" x2="87645" y2="49791"/>
                        <a14:backgroundMark x1="89440" y1="50348" x2="89440" y2="50348"/>
                        <a14:backgroundMark x1="78036" y1="63143" x2="78036" y2="63143"/>
                        <a14:backgroundMark x1="58289" y1="63700" x2="58289" y2="63700"/>
                        <a14:backgroundMark x1="22809" y1="86648" x2="22809" y2="86648"/>
                        <a14:backgroundMark x1="24710" y1="32128" x2="24710" y2="32128"/>
                        <a14:backgroundMark x1="62302" y1="28095" x2="62302" y2="28095"/>
                      </a14:backgroundRemoval>
                    </a14:imgEffect>
                  </a14:imgLayer>
                </a14:imgProps>
              </a:ext>
              <a:ext uri="{28A0092B-C50C-407E-A947-70E740481C1C}">
                <a14:useLocalDpi xmlns:a14="http://schemas.microsoft.com/office/drawing/2010/main" val="0"/>
              </a:ext>
            </a:extLst>
          </a:blip>
          <a:stretch>
            <a:fillRect/>
          </a:stretch>
        </p:blipFill>
        <p:spPr>
          <a:xfrm>
            <a:off x="5327385" y="444614"/>
            <a:ext cx="1351995" cy="1026488"/>
          </a:xfrm>
          <a:prstGeom prst="rect">
            <a:avLst/>
          </a:prstGeom>
        </p:spPr>
      </p:pic>
    </p:spTree>
    <p:extLst>
      <p:ext uri="{BB962C8B-B14F-4D97-AF65-F5344CB8AC3E}">
        <p14:creationId xmlns:p14="http://schemas.microsoft.com/office/powerpoint/2010/main" val="3564585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solidFill>
                  <a:schemeClr val="tx2"/>
                </a:solidFill>
                <a:latin typeface="Arial"/>
                <a:cs typeface="Arial"/>
              </a:rPr>
              <a:t>Frequently Asked Questions</a:t>
            </a:r>
            <a:br>
              <a:rPr lang="en-US" dirty="0" smtClean="0">
                <a:solidFill>
                  <a:schemeClr val="tx2"/>
                </a:solidFill>
                <a:latin typeface="Arial"/>
                <a:cs typeface="Arial"/>
              </a:rPr>
            </a:br>
            <a:r>
              <a:rPr lang="en-US" b="1" u="sng" dirty="0" smtClean="0">
                <a:ea typeface="+mj-lt"/>
                <a:cs typeface="+mj-lt"/>
              </a:rPr>
              <a:t>Goals and Indicators/Measures of Accomplishment</a:t>
            </a:r>
            <a:endParaRPr lang="en-US" dirty="0">
              <a:ea typeface="+mj-lt"/>
              <a:cs typeface="+mj-lt"/>
            </a:endParaRPr>
          </a:p>
        </p:txBody>
      </p:sp>
      <p:sp>
        <p:nvSpPr>
          <p:cNvPr id="7" name="Content Placeholder 6"/>
          <p:cNvSpPr>
            <a:spLocks noGrp="1"/>
          </p:cNvSpPr>
          <p:nvPr>
            <p:ph sz="half" idx="2"/>
          </p:nvPr>
        </p:nvSpPr>
        <p:spPr>
          <a:xfrm>
            <a:off x="546357" y="1505415"/>
            <a:ext cx="11099283" cy="4321948"/>
          </a:xfrm>
          <a:ln>
            <a:solidFill>
              <a:schemeClr val="tx1"/>
            </a:solidFill>
          </a:ln>
        </p:spPr>
        <p:txBody>
          <a:bodyPr vert="horz" lIns="91440" tIns="45720" rIns="91440" bIns="45720" rtlCol="0" anchor="t">
            <a:normAutofit fontScale="92500" lnSpcReduction="10000"/>
          </a:bodyPr>
          <a:lstStyle/>
          <a:p>
            <a:pPr marL="0" indent="0">
              <a:buNone/>
            </a:pPr>
            <a:r>
              <a:rPr lang="en-US" sz="2600" dirty="0" smtClean="0">
                <a:cs typeface="Calibri"/>
              </a:rPr>
              <a:t>Q: The Flexibilities require teachers to have one goal* with a minimum of two indicators or measures of accomplishment. Can teachers focus on any two of the focus areas listed in the Flexibilities for 2021-22?</a:t>
            </a:r>
          </a:p>
          <a:p>
            <a:pPr marL="0" indent="0">
              <a:buNone/>
            </a:pPr>
            <a:endParaRPr lang="en-US" sz="2600" dirty="0" smtClean="0">
              <a:cs typeface="Calibri"/>
            </a:endParaRPr>
          </a:p>
          <a:p>
            <a:pPr marL="0" indent="0">
              <a:buNone/>
            </a:pPr>
            <a:r>
              <a:rPr lang="en-US" sz="2600" dirty="0" smtClean="0">
                <a:cs typeface="Calibri"/>
              </a:rPr>
              <a:t>A: Yes. Teachers can have two different focus areas that include SEL for students, student engagement, engaging families, cultural responsiveness, or academic achievement. A list of examples of demonstrating measures of accomplishment are included on page 2 of the Flexibilities 2021-22. This list does not preclude other methods that are mutually agreed upon.</a:t>
            </a:r>
          </a:p>
          <a:p>
            <a:pPr marL="0" indent="0">
              <a:buNone/>
            </a:pPr>
            <a:endParaRPr lang="en-US" sz="2600" dirty="0">
              <a:cs typeface="Calibri"/>
            </a:endParaRPr>
          </a:p>
          <a:p>
            <a:pPr marL="0" indent="0">
              <a:buNone/>
            </a:pPr>
            <a:r>
              <a:rPr lang="en-US" dirty="0" smtClean="0">
                <a:cs typeface="Calibri"/>
              </a:rPr>
              <a:t>*Additional SLOs for teachers are not allowed as additional requirements under the Flexibilities. </a:t>
            </a:r>
          </a:p>
        </p:txBody>
      </p:sp>
    </p:spTree>
    <p:extLst>
      <p:ext uri="{BB962C8B-B14F-4D97-AF65-F5344CB8AC3E}">
        <p14:creationId xmlns:p14="http://schemas.microsoft.com/office/powerpoint/2010/main" val="252410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solidFill>
                  <a:schemeClr val="tx2"/>
                </a:solidFill>
                <a:latin typeface="Arial"/>
                <a:cs typeface="Arial"/>
              </a:rPr>
              <a:t>Frequently Asked Questions</a:t>
            </a:r>
            <a:br>
              <a:rPr lang="en-US" dirty="0" smtClean="0">
                <a:solidFill>
                  <a:schemeClr val="tx2"/>
                </a:solidFill>
                <a:latin typeface="Arial"/>
                <a:cs typeface="Arial"/>
              </a:rPr>
            </a:br>
            <a:r>
              <a:rPr lang="en-US" b="1" u="sng" dirty="0" smtClean="0">
                <a:ea typeface="+mj-lt"/>
                <a:cs typeface="+mj-lt"/>
              </a:rPr>
              <a:t>Minimum Requirements</a:t>
            </a:r>
            <a:endParaRPr lang="en-US" dirty="0">
              <a:ea typeface="+mj-lt"/>
              <a:cs typeface="+mj-lt"/>
            </a:endParaRPr>
          </a:p>
        </p:txBody>
      </p:sp>
      <p:sp>
        <p:nvSpPr>
          <p:cNvPr id="7" name="Content Placeholder 6"/>
          <p:cNvSpPr>
            <a:spLocks noGrp="1"/>
          </p:cNvSpPr>
          <p:nvPr>
            <p:ph sz="half" idx="2"/>
          </p:nvPr>
        </p:nvSpPr>
        <p:spPr>
          <a:xfrm>
            <a:off x="546357" y="1505415"/>
            <a:ext cx="11099283" cy="4705814"/>
          </a:xfrm>
          <a:ln>
            <a:solidFill>
              <a:schemeClr val="tx1"/>
            </a:solidFill>
          </a:ln>
        </p:spPr>
        <p:txBody>
          <a:bodyPr vert="horz" lIns="91440" tIns="45720" rIns="91440" bIns="45720" rtlCol="0" anchor="t">
            <a:normAutofit/>
          </a:bodyPr>
          <a:lstStyle/>
          <a:p>
            <a:pPr marL="0" indent="0">
              <a:buNone/>
            </a:pPr>
            <a:r>
              <a:rPr lang="en-US" sz="2600" dirty="0" smtClean="0">
                <a:cs typeface="Calibri"/>
              </a:rPr>
              <a:t>Q: Can the PDEC add requirements to their plan if the district adopts the Flexibilities 2021-22?</a:t>
            </a:r>
          </a:p>
          <a:p>
            <a:pPr marL="0" indent="0">
              <a:buNone/>
            </a:pPr>
            <a:endParaRPr lang="en-US" sz="2600" dirty="0" smtClean="0">
              <a:cs typeface="Calibri"/>
            </a:endParaRPr>
          </a:p>
          <a:p>
            <a:pPr marL="0" indent="0">
              <a:buNone/>
            </a:pPr>
            <a:r>
              <a:rPr lang="en-US" sz="2600" dirty="0" smtClean="0">
                <a:cs typeface="Calibri"/>
              </a:rPr>
              <a:t>A: The Flexibilities 2021-22 are the minimum requirements and must be adopted in its entirety. A district PDEC may determine if additional requirements are needed in their local educator evaluation plan. For example, the observation process in the Flexibilities 2021-22 is the minimum requirement. A PDEC may determine, through mutual agreement, if additional observations or pre/post conferences are needed. </a:t>
            </a:r>
          </a:p>
        </p:txBody>
      </p:sp>
    </p:spTree>
    <p:extLst>
      <p:ext uri="{BB962C8B-B14F-4D97-AF65-F5344CB8AC3E}">
        <p14:creationId xmlns:p14="http://schemas.microsoft.com/office/powerpoint/2010/main" val="2981637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solidFill>
                  <a:schemeClr val="tx2"/>
                </a:solidFill>
                <a:latin typeface="Arial"/>
                <a:cs typeface="Arial"/>
              </a:rPr>
              <a:t>Frequently Asked Questions</a:t>
            </a:r>
            <a:br>
              <a:rPr lang="en-US" dirty="0" smtClean="0">
                <a:solidFill>
                  <a:schemeClr val="tx2"/>
                </a:solidFill>
                <a:latin typeface="Arial"/>
                <a:cs typeface="Arial"/>
              </a:rPr>
            </a:br>
            <a:r>
              <a:rPr lang="en-US" b="1" u="sng" dirty="0" smtClean="0">
                <a:ea typeface="+mj-lt"/>
                <a:cs typeface="+mj-lt"/>
              </a:rPr>
              <a:t>Observations</a:t>
            </a:r>
            <a:endParaRPr lang="en-US" dirty="0">
              <a:ea typeface="+mj-lt"/>
              <a:cs typeface="+mj-lt"/>
            </a:endParaRPr>
          </a:p>
        </p:txBody>
      </p:sp>
      <p:sp>
        <p:nvSpPr>
          <p:cNvPr id="7" name="Content Placeholder 6"/>
          <p:cNvSpPr>
            <a:spLocks noGrp="1"/>
          </p:cNvSpPr>
          <p:nvPr>
            <p:ph sz="half" idx="2"/>
          </p:nvPr>
        </p:nvSpPr>
        <p:spPr>
          <a:xfrm>
            <a:off x="546357" y="1505415"/>
            <a:ext cx="11099283" cy="4705814"/>
          </a:xfrm>
          <a:ln>
            <a:solidFill>
              <a:schemeClr val="tx1"/>
            </a:solidFill>
          </a:ln>
        </p:spPr>
        <p:txBody>
          <a:bodyPr vert="horz" lIns="91440" tIns="45720" rIns="91440" bIns="45720" rtlCol="0" anchor="t">
            <a:normAutofit/>
          </a:bodyPr>
          <a:lstStyle/>
          <a:p>
            <a:pPr marL="0" indent="0">
              <a:buNone/>
            </a:pPr>
            <a:r>
              <a:rPr lang="en-US" sz="2600" dirty="0" smtClean="0">
                <a:cs typeface="Calibri"/>
              </a:rPr>
              <a:t>Q: How long should an informal observation be?</a:t>
            </a:r>
          </a:p>
          <a:p>
            <a:pPr marL="0" indent="0">
              <a:buNone/>
            </a:pPr>
            <a:endParaRPr lang="en-US" sz="2600" dirty="0" smtClean="0">
              <a:cs typeface="Calibri"/>
            </a:endParaRPr>
          </a:p>
          <a:p>
            <a:pPr marL="0" indent="0">
              <a:buNone/>
            </a:pPr>
            <a:r>
              <a:rPr lang="en-US" sz="2600" dirty="0" smtClean="0">
                <a:cs typeface="Calibri"/>
              </a:rPr>
              <a:t>A: In the Flexibilities 2021-22, an informal observation is less than 20 minutes. While the Flexibilities 2021-22 do not require formal observations, the key definition for formal observations is at least 20 minutes. Refer to the Flexibilities 2021-22 for more key definitions.</a:t>
            </a:r>
          </a:p>
        </p:txBody>
      </p:sp>
    </p:spTree>
    <p:extLst>
      <p:ext uri="{BB962C8B-B14F-4D97-AF65-F5344CB8AC3E}">
        <p14:creationId xmlns:p14="http://schemas.microsoft.com/office/powerpoint/2010/main" val="2012814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solidFill>
                  <a:schemeClr val="tx2"/>
                </a:solidFill>
                <a:latin typeface="Arial"/>
                <a:cs typeface="Arial"/>
              </a:rPr>
              <a:t>Frequently Asked Questions</a:t>
            </a:r>
            <a:br>
              <a:rPr lang="en-US" dirty="0" smtClean="0">
                <a:solidFill>
                  <a:schemeClr val="tx2"/>
                </a:solidFill>
                <a:latin typeface="Arial"/>
                <a:cs typeface="Arial"/>
              </a:rPr>
            </a:br>
            <a:r>
              <a:rPr lang="en-US" b="1" u="sng" dirty="0" smtClean="0">
                <a:ea typeface="+mj-lt"/>
                <a:cs typeface="+mj-lt"/>
              </a:rPr>
              <a:t>Sample SLOs</a:t>
            </a:r>
            <a:endParaRPr lang="en-US" dirty="0">
              <a:ea typeface="+mj-lt"/>
              <a:cs typeface="+mj-lt"/>
            </a:endParaRPr>
          </a:p>
        </p:txBody>
      </p:sp>
      <p:sp>
        <p:nvSpPr>
          <p:cNvPr id="7" name="Content Placeholder 6"/>
          <p:cNvSpPr>
            <a:spLocks noGrp="1"/>
          </p:cNvSpPr>
          <p:nvPr>
            <p:ph sz="half" idx="2"/>
          </p:nvPr>
        </p:nvSpPr>
        <p:spPr>
          <a:xfrm>
            <a:off x="546357" y="1505415"/>
            <a:ext cx="11099283" cy="4705814"/>
          </a:xfrm>
          <a:ln>
            <a:solidFill>
              <a:schemeClr val="tx1"/>
            </a:solidFill>
          </a:ln>
        </p:spPr>
        <p:txBody>
          <a:bodyPr vert="horz" lIns="91440" tIns="45720" rIns="91440" bIns="45720" rtlCol="0" anchor="t">
            <a:normAutofit/>
          </a:bodyPr>
          <a:lstStyle/>
          <a:p>
            <a:pPr marL="0" indent="0">
              <a:buNone/>
            </a:pPr>
            <a:r>
              <a:rPr lang="en-US" sz="2600" dirty="0" smtClean="0">
                <a:cs typeface="Calibri"/>
              </a:rPr>
              <a:t>Q: Where can I find sample SLOs?</a:t>
            </a:r>
          </a:p>
          <a:p>
            <a:pPr marL="0" indent="0">
              <a:buNone/>
            </a:pPr>
            <a:endParaRPr lang="en-US" sz="2600" dirty="0" smtClean="0">
              <a:cs typeface="Calibri"/>
            </a:endParaRPr>
          </a:p>
          <a:p>
            <a:pPr marL="0" indent="0">
              <a:buNone/>
            </a:pPr>
            <a:r>
              <a:rPr lang="en-US" sz="2600" dirty="0" smtClean="0">
                <a:cs typeface="Calibri"/>
              </a:rPr>
              <a:t>A: It is recommended that districts create their own samples that reflect the individual teacher goals and areas of focus, school and district goals and strategies, and school and district context. Resources can be found on the </a:t>
            </a:r>
            <a:r>
              <a:rPr lang="en-US" sz="2600" dirty="0" smtClean="0">
                <a:cs typeface="Calibri"/>
                <a:hlinkClick r:id="rId4"/>
              </a:rPr>
              <a:t>Educator Evaluation </a:t>
            </a:r>
            <a:r>
              <a:rPr lang="en-US" sz="2600" dirty="0" smtClean="0">
                <a:cs typeface="Calibri"/>
                <a:hlinkClick r:id="rId4"/>
              </a:rPr>
              <a:t>page</a:t>
            </a:r>
            <a:r>
              <a:rPr lang="en-US" sz="2600" dirty="0" smtClean="0">
                <a:cs typeface="Calibri"/>
              </a:rPr>
              <a:t> of </a:t>
            </a:r>
            <a:r>
              <a:rPr lang="en-US" sz="2600" dirty="0" smtClean="0">
                <a:cs typeface="Calibri"/>
              </a:rPr>
              <a:t>the CSDE Talent Office website. It is recommended that you reach out to your local RESC for additional support.</a:t>
            </a:r>
          </a:p>
        </p:txBody>
      </p:sp>
    </p:spTree>
    <p:extLst>
      <p:ext uri="{BB962C8B-B14F-4D97-AF65-F5344CB8AC3E}">
        <p14:creationId xmlns:p14="http://schemas.microsoft.com/office/powerpoint/2010/main" val="292864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609599" y="0"/>
            <a:ext cx="10972800" cy="1143000"/>
          </a:xfrm>
        </p:spPr>
        <p:txBody>
          <a:bodyPr>
            <a:normAutofit/>
          </a:bodyPr>
          <a:lstStyle/>
          <a:p>
            <a:r>
              <a:rPr lang="en-US" dirty="0">
                <a:solidFill>
                  <a:schemeClr val="tx2"/>
                </a:solidFill>
                <a:latin typeface="Arial"/>
                <a:cs typeface="Arial"/>
              </a:rPr>
              <a:t>Overview of EES </a:t>
            </a:r>
            <a:r>
              <a:rPr lang="en-US" dirty="0" smtClean="0">
                <a:solidFill>
                  <a:schemeClr val="tx2"/>
                </a:solidFill>
                <a:latin typeface="Arial"/>
                <a:cs typeface="Arial"/>
              </a:rPr>
              <a:t>2022</a:t>
            </a:r>
            <a:endParaRPr lang="en-US" dirty="0">
              <a:ea typeface="+mj-lt"/>
              <a:cs typeface="+mj-lt"/>
            </a:endParaRPr>
          </a:p>
        </p:txBody>
      </p:sp>
      <p:sp>
        <p:nvSpPr>
          <p:cNvPr id="2" name="Rectangle 1"/>
          <p:cNvSpPr/>
          <p:nvPr/>
        </p:nvSpPr>
        <p:spPr>
          <a:xfrm>
            <a:off x="1331624" y="5534652"/>
            <a:ext cx="9528747" cy="671915"/>
          </a:xfrm>
          <a:prstGeom prst="rect">
            <a:avLst/>
          </a:prstGeom>
        </p:spPr>
        <p:txBody>
          <a:bodyPr wrap="square">
            <a:spAutoFit/>
          </a:bodyPr>
          <a:lstStyle/>
          <a:p>
            <a:pPr algn="ctr">
              <a:lnSpc>
                <a:spcPct val="107000"/>
              </a:lnSpc>
              <a:spcAft>
                <a:spcPts val="800"/>
              </a:spcAft>
            </a:pPr>
            <a:r>
              <a:rPr lang="en-US" b="1" dirty="0">
                <a:solidFill>
                  <a:schemeClr val="tx1">
                    <a:lumMod val="95000"/>
                    <a:lumOff val="5000"/>
                  </a:schemeClr>
                </a:solidFill>
                <a:ea typeface="Calibri" panose="020F0502020204030204" pitchFamily="34" charset="0"/>
                <a:cs typeface="Times New Roman"/>
              </a:rPr>
              <a:t>On-going conversations w/EES 2022 Council regarding stakeholder group input process, survey and regional forum mechanisms and potential need for training updates</a:t>
            </a:r>
          </a:p>
        </p:txBody>
      </p:sp>
      <p:graphicFrame>
        <p:nvGraphicFramePr>
          <p:cNvPr id="5" name="Diagram 4"/>
          <p:cNvGraphicFramePr/>
          <p:nvPr>
            <p:extLst>
              <p:ext uri="{D42A27DB-BD31-4B8C-83A1-F6EECF244321}">
                <p14:modId xmlns:p14="http://schemas.microsoft.com/office/powerpoint/2010/main" val="2199162254"/>
              </p:ext>
            </p:extLst>
          </p:nvPr>
        </p:nvGraphicFramePr>
        <p:xfrm>
          <a:off x="609599" y="852407"/>
          <a:ext cx="10972800" cy="46822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37695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solidFill>
                  <a:schemeClr val="tx2"/>
                </a:solidFill>
                <a:latin typeface="Arial"/>
                <a:cs typeface="Arial"/>
              </a:rPr>
              <a:t>Adopting the Flexibilities 2021-22</a:t>
            </a:r>
            <a:endParaRPr lang="en-US" dirty="0">
              <a:ea typeface="+mj-lt"/>
              <a:cs typeface="+mj-lt"/>
            </a:endParaRPr>
          </a:p>
        </p:txBody>
      </p:sp>
      <p:sp>
        <p:nvSpPr>
          <p:cNvPr id="7" name="Content Placeholder 6"/>
          <p:cNvSpPr>
            <a:spLocks noGrp="1"/>
          </p:cNvSpPr>
          <p:nvPr>
            <p:ph sz="half" idx="2"/>
          </p:nvPr>
        </p:nvSpPr>
        <p:spPr>
          <a:xfrm>
            <a:off x="546358" y="1465944"/>
            <a:ext cx="11099283" cy="3124692"/>
          </a:xfrm>
          <a:ln>
            <a:solidFill>
              <a:schemeClr val="tx1"/>
            </a:solidFill>
          </a:ln>
        </p:spPr>
        <p:txBody>
          <a:bodyPr vert="horz" lIns="91440" tIns="45720" rIns="91440" bIns="45720" rtlCol="0" anchor="t">
            <a:normAutofit fontScale="77500" lnSpcReduction="20000"/>
          </a:bodyPr>
          <a:lstStyle/>
          <a:p>
            <a:r>
              <a:rPr lang="en-US" sz="2600" dirty="0" smtClean="0">
                <a:cs typeface="Calibri"/>
              </a:rPr>
              <a:t>An LEA/APSEP/Charter School intending to adopt the Flexibilities for the 2021-22 school year or submit a request for an amendment to their most recent CSDE-approved EESP should complete the EESP checklist prior to October 1, 2021. </a:t>
            </a:r>
          </a:p>
          <a:p>
            <a:endParaRPr lang="en-US" sz="2600" dirty="0" smtClean="0">
              <a:cs typeface="Calibri"/>
            </a:endParaRPr>
          </a:p>
          <a:p>
            <a:r>
              <a:rPr lang="en-US" sz="2600" dirty="0" smtClean="0">
                <a:cs typeface="Calibri"/>
              </a:rPr>
              <a:t>After an LEA/APSEP/Charter School receives confirmation/approval of their request to adopt Flexibilities for 2021-22 or amendment request that their Board of Education needs to adopt the Flexibilities for 2021-22 or the amended plan.</a:t>
            </a:r>
          </a:p>
          <a:p>
            <a:endParaRPr lang="en-US" sz="2600" dirty="0">
              <a:cs typeface="Calibri"/>
            </a:endParaRPr>
          </a:p>
          <a:p>
            <a:r>
              <a:rPr lang="en-US" sz="2600" dirty="0" smtClean="0">
                <a:cs typeface="Calibri"/>
              </a:rPr>
              <a:t>Contact the CSDE consultant assigned to your region to discuss questions from the PDEC.</a:t>
            </a:r>
          </a:p>
          <a:p>
            <a:pPr lvl="1"/>
            <a:r>
              <a:rPr lang="en-US" sz="2200" dirty="0" smtClean="0">
                <a:cs typeface="Calibri"/>
              </a:rPr>
              <a:t>Sharon Fuller – sharon.fuller@ct.gov (CES, EDADVANCE, LEARN)</a:t>
            </a:r>
          </a:p>
          <a:p>
            <a:pPr lvl="1"/>
            <a:r>
              <a:rPr lang="en-US" sz="2200" dirty="0" smtClean="0">
                <a:cs typeface="Calibri"/>
              </a:rPr>
              <a:t>Kimberly Audet – kimberly.audet@ct.gov (ACES, CREC, EASTCONN)</a:t>
            </a:r>
            <a:endParaRPr lang="en-US" sz="2200" dirty="0">
              <a:cs typeface="Calibri"/>
            </a:endParaRPr>
          </a:p>
        </p:txBody>
      </p:sp>
    </p:spTree>
    <p:extLst>
      <p:ext uri="{BB962C8B-B14F-4D97-AF65-F5344CB8AC3E}">
        <p14:creationId xmlns:p14="http://schemas.microsoft.com/office/powerpoint/2010/main" val="2259627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solidFill>
                  <a:schemeClr val="tx2"/>
                </a:solidFill>
                <a:latin typeface="Arial"/>
                <a:cs typeface="Arial"/>
              </a:rPr>
              <a:t>Highlights of </a:t>
            </a:r>
            <a:r>
              <a:rPr lang="en-US" dirty="0" smtClean="0">
                <a:solidFill>
                  <a:schemeClr val="tx2"/>
                </a:solidFill>
                <a:latin typeface="Arial"/>
                <a:cs typeface="Arial"/>
              </a:rPr>
              <a:t>Flexibilities for 2021-2022</a:t>
            </a:r>
            <a:r>
              <a:rPr lang="en-US" dirty="0">
                <a:solidFill>
                  <a:schemeClr val="tx2"/>
                </a:solidFill>
                <a:latin typeface="Arial"/>
                <a:cs typeface="Arial"/>
              </a:rPr>
              <a:t/>
            </a:r>
            <a:br>
              <a:rPr lang="en-US" dirty="0">
                <a:solidFill>
                  <a:schemeClr val="tx2"/>
                </a:solidFill>
                <a:latin typeface="Arial"/>
                <a:cs typeface="Arial"/>
              </a:rPr>
            </a:br>
            <a:r>
              <a:rPr lang="en-US" b="1" u="sng" dirty="0">
                <a:ea typeface="+mj-lt"/>
                <a:cs typeface="+mj-lt"/>
              </a:rPr>
              <a:t>Student Learning Indicators </a:t>
            </a:r>
            <a:r>
              <a:rPr lang="en-US" b="1" u="sng" dirty="0" smtClean="0">
                <a:ea typeface="+mj-lt"/>
                <a:cs typeface="+mj-lt"/>
              </a:rPr>
              <a:t>Component</a:t>
            </a:r>
            <a:endParaRPr lang="en-US" dirty="0">
              <a:ea typeface="+mj-lt"/>
              <a:cs typeface="+mj-lt"/>
            </a:endParaRPr>
          </a:p>
        </p:txBody>
      </p:sp>
      <p:sp>
        <p:nvSpPr>
          <p:cNvPr id="7" name="Content Placeholder 6"/>
          <p:cNvSpPr>
            <a:spLocks noGrp="1"/>
          </p:cNvSpPr>
          <p:nvPr>
            <p:ph sz="half" idx="2"/>
          </p:nvPr>
        </p:nvSpPr>
        <p:spPr>
          <a:xfrm>
            <a:off x="546358" y="1739797"/>
            <a:ext cx="11099283" cy="4103063"/>
          </a:xfrm>
          <a:ln>
            <a:solidFill>
              <a:schemeClr val="tx1"/>
            </a:solidFill>
          </a:ln>
        </p:spPr>
        <p:txBody>
          <a:bodyPr vert="horz" lIns="91440" tIns="45720" rIns="91440" bIns="45720" rtlCol="0" anchor="t">
            <a:normAutofit lnSpcReduction="10000"/>
          </a:bodyPr>
          <a:lstStyle/>
          <a:p>
            <a:r>
              <a:rPr lang="en-US" sz="2600" dirty="0">
                <a:cs typeface="Calibri"/>
              </a:rPr>
              <a:t>Expanded guidance around Indicators and Measures of Accomplishment </a:t>
            </a:r>
            <a:r>
              <a:rPr lang="en-US" sz="2600" b="1" dirty="0" smtClean="0">
                <a:cs typeface="Calibri"/>
              </a:rPr>
              <a:t>(pp. 1-2)</a:t>
            </a:r>
            <a:endParaRPr lang="en-US" sz="2600" b="1" dirty="0">
              <a:cs typeface="Calibri"/>
            </a:endParaRPr>
          </a:p>
          <a:p>
            <a:r>
              <a:rPr lang="en-US" sz="2600" dirty="0">
                <a:cs typeface="Calibri"/>
              </a:rPr>
              <a:t>Inclusion of Key Definitions </a:t>
            </a:r>
            <a:r>
              <a:rPr lang="en-US" sz="2600" b="1" dirty="0" smtClean="0">
                <a:cs typeface="Calibri"/>
              </a:rPr>
              <a:t>(p. 2</a:t>
            </a:r>
            <a:r>
              <a:rPr lang="en-US" sz="2600" b="1" dirty="0">
                <a:cs typeface="Calibri"/>
              </a:rPr>
              <a:t>)</a:t>
            </a:r>
          </a:p>
          <a:p>
            <a:r>
              <a:rPr lang="en-US" sz="2600" dirty="0" smtClean="0">
                <a:cs typeface="Calibri"/>
              </a:rPr>
              <a:t>Teachers - </a:t>
            </a:r>
            <a:r>
              <a:rPr lang="en-US" sz="2600" u="sng" dirty="0" smtClean="0">
                <a:cs typeface="Calibri"/>
              </a:rPr>
              <a:t>One</a:t>
            </a:r>
            <a:r>
              <a:rPr lang="en-US" sz="2600" dirty="0">
                <a:cs typeface="Calibri"/>
              </a:rPr>
              <a:t> SLO </a:t>
            </a:r>
            <a:r>
              <a:rPr lang="en-US" sz="2600" dirty="0" smtClean="0">
                <a:cs typeface="Calibri"/>
              </a:rPr>
              <a:t>with a minimum of two indicators or measures of accomplishment </a:t>
            </a:r>
            <a:r>
              <a:rPr lang="en-US" sz="2600" b="1" dirty="0" smtClean="0">
                <a:cs typeface="Calibri"/>
              </a:rPr>
              <a:t>(p. 2)*</a:t>
            </a:r>
          </a:p>
          <a:p>
            <a:r>
              <a:rPr lang="en-US" sz="2600" dirty="0" smtClean="0">
                <a:cs typeface="Calibri"/>
              </a:rPr>
              <a:t>Administrators – </a:t>
            </a:r>
            <a:r>
              <a:rPr lang="en-US" sz="2600" u="sng" dirty="0" smtClean="0">
                <a:cs typeface="Calibri"/>
              </a:rPr>
              <a:t>Two</a:t>
            </a:r>
            <a:r>
              <a:rPr lang="en-US" sz="2600" dirty="0" smtClean="0">
                <a:cs typeface="Calibri"/>
              </a:rPr>
              <a:t> student learning indicators (SLIs) or measures of accomplishment </a:t>
            </a:r>
            <a:r>
              <a:rPr lang="en-US" sz="2600" b="1" dirty="0" smtClean="0">
                <a:cs typeface="Calibri"/>
              </a:rPr>
              <a:t>(p. 3)**</a:t>
            </a:r>
          </a:p>
          <a:p>
            <a:endParaRPr lang="en-US" sz="2600" b="1" dirty="0">
              <a:cs typeface="Calibri"/>
            </a:endParaRPr>
          </a:p>
          <a:p>
            <a:pPr marL="0" indent="0">
              <a:buNone/>
            </a:pPr>
            <a:r>
              <a:rPr lang="en-US" sz="2600" b="1" dirty="0" smtClean="0">
                <a:cs typeface="Calibri"/>
              </a:rPr>
              <a:t>*Additional SLOs/SLIs are not allowed as additional requirements under the Flexibilities 2021-22</a:t>
            </a:r>
            <a:r>
              <a:rPr lang="en-US" sz="2600" b="1" dirty="0" smtClean="0">
                <a:cs typeface="Calibri"/>
              </a:rPr>
              <a:t>.</a:t>
            </a:r>
          </a:p>
          <a:p>
            <a:pPr marL="0" indent="0">
              <a:buNone/>
            </a:pPr>
            <a:endParaRPr lang="en-US" sz="2600" b="1" dirty="0">
              <a:cs typeface="Calibri"/>
            </a:endParaRPr>
          </a:p>
        </p:txBody>
      </p:sp>
    </p:spTree>
    <p:extLst>
      <p:ext uri="{BB962C8B-B14F-4D97-AF65-F5344CB8AC3E}">
        <p14:creationId xmlns:p14="http://schemas.microsoft.com/office/powerpoint/2010/main" val="3658279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609598" y="274638"/>
            <a:ext cx="10972800" cy="1143000"/>
          </a:xfrm>
        </p:spPr>
        <p:txBody>
          <a:bodyPr>
            <a:normAutofit fontScale="90000"/>
          </a:bodyPr>
          <a:lstStyle/>
          <a:p>
            <a:r>
              <a:rPr lang="en-US" dirty="0">
                <a:solidFill>
                  <a:schemeClr val="tx2"/>
                </a:solidFill>
                <a:latin typeface="Arial"/>
                <a:cs typeface="Arial"/>
              </a:rPr>
              <a:t>Highlights of </a:t>
            </a:r>
            <a:r>
              <a:rPr lang="en-US" dirty="0" smtClean="0">
                <a:solidFill>
                  <a:schemeClr val="tx2"/>
                </a:solidFill>
                <a:latin typeface="Arial"/>
                <a:cs typeface="Arial"/>
              </a:rPr>
              <a:t>Flexibilities for 2021-2022</a:t>
            </a:r>
            <a:r>
              <a:rPr lang="en-US" sz="800" dirty="0">
                <a:solidFill>
                  <a:schemeClr val="tx2"/>
                </a:solidFill>
                <a:latin typeface="Arial"/>
                <a:cs typeface="Arial"/>
              </a:rPr>
              <a:t/>
            </a:r>
            <a:br>
              <a:rPr lang="en-US" sz="800" dirty="0">
                <a:solidFill>
                  <a:schemeClr val="tx2"/>
                </a:solidFill>
                <a:latin typeface="Arial"/>
                <a:cs typeface="Arial"/>
              </a:rPr>
            </a:br>
            <a:r>
              <a:rPr lang="en-US" sz="4000" b="1" u="sng" dirty="0" smtClean="0">
                <a:ea typeface="+mj-lt"/>
                <a:cs typeface="+mj-lt"/>
              </a:rPr>
              <a:t>Observation of Performance and Practice Component</a:t>
            </a:r>
            <a:endParaRPr lang="en-US" dirty="0">
              <a:ea typeface="+mj-lt"/>
              <a:cs typeface="+mj-lt"/>
            </a:endParaRPr>
          </a:p>
        </p:txBody>
      </p:sp>
      <p:sp>
        <p:nvSpPr>
          <p:cNvPr id="7" name="Content Placeholder 6"/>
          <p:cNvSpPr>
            <a:spLocks noGrp="1"/>
          </p:cNvSpPr>
          <p:nvPr>
            <p:ph sz="half" idx="2"/>
          </p:nvPr>
        </p:nvSpPr>
        <p:spPr>
          <a:xfrm>
            <a:off x="546356" y="1783258"/>
            <a:ext cx="11099283" cy="3718132"/>
          </a:xfrm>
          <a:ln>
            <a:solidFill>
              <a:schemeClr val="tx1"/>
            </a:solidFill>
          </a:ln>
        </p:spPr>
        <p:txBody>
          <a:bodyPr vert="horz" lIns="91440" tIns="45720" rIns="91440" bIns="45720" rtlCol="0" anchor="t">
            <a:normAutofit/>
          </a:bodyPr>
          <a:lstStyle/>
          <a:p>
            <a:pPr marL="0" indent="0">
              <a:buNone/>
            </a:pPr>
            <a:r>
              <a:rPr lang="en-US" sz="2600" dirty="0" smtClean="0">
                <a:cs typeface="Calibri"/>
              </a:rPr>
              <a:t>Observation Protocols</a:t>
            </a:r>
          </a:p>
          <a:p>
            <a:r>
              <a:rPr lang="en-US" sz="2600" dirty="0" smtClean="0">
                <a:cs typeface="Calibri"/>
              </a:rPr>
              <a:t>Alignment </a:t>
            </a:r>
            <a:r>
              <a:rPr lang="en-US" sz="2600" dirty="0">
                <a:cs typeface="Calibri"/>
              </a:rPr>
              <a:t>w</a:t>
            </a:r>
            <a:r>
              <a:rPr lang="en-US" sz="2600" dirty="0" smtClean="0">
                <a:cs typeface="Calibri"/>
              </a:rPr>
              <a:t>/ current </a:t>
            </a:r>
            <a:r>
              <a:rPr lang="en-US" sz="2600" dirty="0">
                <a:cs typeface="Calibri"/>
              </a:rPr>
              <a:t>practices highlighted within existing CSDE-approved </a:t>
            </a:r>
            <a:r>
              <a:rPr lang="en-US" sz="2600" dirty="0" smtClean="0">
                <a:cs typeface="Calibri"/>
              </a:rPr>
              <a:t>Rubrics (</a:t>
            </a:r>
            <a:r>
              <a:rPr lang="en-US" sz="2600" dirty="0" smtClean="0">
                <a:cs typeface="Calibri"/>
                <a:hlinkClick r:id="rId4"/>
              </a:rPr>
              <a:t>At-a-Glance Crosswalk</a:t>
            </a:r>
            <a:r>
              <a:rPr lang="en-US" sz="2600" dirty="0" smtClean="0">
                <a:cs typeface="Calibri"/>
              </a:rPr>
              <a:t>)</a:t>
            </a:r>
            <a:endParaRPr lang="en-US" sz="2600" dirty="0">
              <a:cs typeface="Calibri"/>
            </a:endParaRPr>
          </a:p>
          <a:p>
            <a:r>
              <a:rPr lang="en-US" sz="2600" dirty="0">
                <a:cs typeface="Calibri"/>
              </a:rPr>
              <a:t>Inclusion of Key Definitions including informal observations &amp; non-classroom based educators </a:t>
            </a:r>
            <a:r>
              <a:rPr lang="en-US" sz="2600" b="1" dirty="0" smtClean="0">
                <a:cs typeface="Calibri"/>
              </a:rPr>
              <a:t>(pp. 3-4)</a:t>
            </a:r>
            <a:endParaRPr lang="en-US" sz="2600" b="1" dirty="0">
              <a:ea typeface="+mn-lt"/>
              <a:cs typeface="+mn-lt"/>
            </a:endParaRPr>
          </a:p>
          <a:p>
            <a:r>
              <a:rPr lang="en-US" sz="2600" dirty="0">
                <a:ea typeface="+mn-lt"/>
                <a:cs typeface="+mn-lt"/>
              </a:rPr>
              <a:t>Support and feedback from observations should align with support needed for the teacher/administrator to achieve </a:t>
            </a:r>
            <a:r>
              <a:rPr lang="en-US" sz="2600" dirty="0" smtClean="0">
                <a:ea typeface="+mn-lt"/>
                <a:cs typeface="+mn-lt"/>
              </a:rPr>
              <a:t>SLO/SLIs</a:t>
            </a:r>
            <a:endParaRPr lang="en-US" sz="2600" dirty="0">
              <a:ea typeface="+mn-lt"/>
              <a:cs typeface="+mn-lt"/>
            </a:endParaRPr>
          </a:p>
        </p:txBody>
      </p:sp>
    </p:spTree>
    <p:extLst>
      <p:ext uri="{BB962C8B-B14F-4D97-AF65-F5344CB8AC3E}">
        <p14:creationId xmlns:p14="http://schemas.microsoft.com/office/powerpoint/2010/main" val="3446543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609599" y="429270"/>
            <a:ext cx="10972800" cy="1143000"/>
          </a:xfrm>
        </p:spPr>
        <p:txBody>
          <a:bodyPr>
            <a:normAutofit fontScale="90000"/>
          </a:bodyPr>
          <a:lstStyle/>
          <a:p>
            <a:r>
              <a:rPr lang="en-US" dirty="0">
                <a:solidFill>
                  <a:schemeClr val="tx2"/>
                </a:solidFill>
                <a:latin typeface="Arial"/>
                <a:cs typeface="Arial"/>
              </a:rPr>
              <a:t>Highlights of </a:t>
            </a:r>
            <a:r>
              <a:rPr lang="en-US" dirty="0" smtClean="0">
                <a:solidFill>
                  <a:schemeClr val="tx2"/>
                </a:solidFill>
                <a:latin typeface="Arial"/>
                <a:cs typeface="Arial"/>
              </a:rPr>
              <a:t>Flexibilities 2021-2022</a:t>
            </a:r>
            <a:r>
              <a:rPr lang="en-US" dirty="0">
                <a:solidFill>
                  <a:schemeClr val="tx2"/>
                </a:solidFill>
                <a:latin typeface="Arial"/>
                <a:cs typeface="Arial"/>
              </a:rPr>
              <a:t/>
            </a:r>
            <a:br>
              <a:rPr lang="en-US" dirty="0">
                <a:solidFill>
                  <a:schemeClr val="tx2"/>
                </a:solidFill>
                <a:latin typeface="Arial"/>
                <a:cs typeface="Arial"/>
              </a:rPr>
            </a:br>
            <a:r>
              <a:rPr lang="en-US" sz="3600" b="1" u="sng" dirty="0">
                <a:ea typeface="+mj-lt"/>
                <a:cs typeface="+mj-lt"/>
              </a:rPr>
              <a:t>Whole-School Student Learning Indicators</a:t>
            </a:r>
            <a:r>
              <a:rPr lang="en-US" sz="3600" b="1" u="sng" dirty="0" smtClean="0">
                <a:ea typeface="+mj-lt"/>
                <a:cs typeface="+mj-lt"/>
              </a:rPr>
              <a:t>/ </a:t>
            </a:r>
            <a:br>
              <a:rPr lang="en-US" sz="3600" b="1" u="sng" dirty="0" smtClean="0">
                <a:ea typeface="+mj-lt"/>
                <a:cs typeface="+mj-lt"/>
              </a:rPr>
            </a:br>
            <a:r>
              <a:rPr lang="en-US" sz="3600" b="1" u="sng" dirty="0" smtClean="0">
                <a:ea typeface="+mj-lt"/>
                <a:cs typeface="+mj-lt"/>
              </a:rPr>
              <a:t>Teacher </a:t>
            </a:r>
            <a:r>
              <a:rPr lang="en-US" sz="3600" b="1" u="sng" dirty="0">
                <a:ea typeface="+mj-lt"/>
                <a:cs typeface="+mj-lt"/>
              </a:rPr>
              <a:t>Effectiveness Outcomes </a:t>
            </a:r>
            <a:r>
              <a:rPr lang="en-US" sz="3600" b="1" u="sng" dirty="0" smtClean="0">
                <a:ea typeface="+mj-lt"/>
                <a:cs typeface="+mj-lt"/>
              </a:rPr>
              <a:t>Component</a:t>
            </a:r>
            <a:endParaRPr lang="en-US" sz="3600" dirty="0">
              <a:ea typeface="+mj-lt"/>
              <a:cs typeface="+mj-lt"/>
            </a:endParaRPr>
          </a:p>
        </p:txBody>
      </p:sp>
      <p:sp>
        <p:nvSpPr>
          <p:cNvPr id="7" name="Content Placeholder 6"/>
          <p:cNvSpPr>
            <a:spLocks noGrp="1"/>
          </p:cNvSpPr>
          <p:nvPr>
            <p:ph sz="half" idx="2"/>
          </p:nvPr>
        </p:nvSpPr>
        <p:spPr>
          <a:xfrm>
            <a:off x="546357" y="2112991"/>
            <a:ext cx="11099283" cy="3721279"/>
          </a:xfrm>
          <a:ln>
            <a:solidFill>
              <a:schemeClr val="tx1"/>
            </a:solidFill>
          </a:ln>
        </p:spPr>
        <p:txBody>
          <a:bodyPr vert="horz" lIns="91440" tIns="45720" rIns="91440" bIns="45720" rtlCol="0" anchor="t">
            <a:normAutofit/>
          </a:bodyPr>
          <a:lstStyle/>
          <a:p>
            <a:pPr marL="0" indent="0">
              <a:buNone/>
            </a:pPr>
            <a:r>
              <a:rPr lang="en-US" sz="2600" dirty="0" smtClean="0">
                <a:ea typeface="+mn-lt"/>
                <a:cs typeface="+mn-lt"/>
              </a:rPr>
              <a:t>Additional </a:t>
            </a:r>
            <a:r>
              <a:rPr lang="en-US" sz="2600" dirty="0">
                <a:ea typeface="+mn-lt"/>
                <a:cs typeface="+mn-lt"/>
              </a:rPr>
              <a:t>focus on educators' professional practice </a:t>
            </a:r>
            <a:r>
              <a:rPr lang="en-US" sz="2600" dirty="0" smtClean="0">
                <a:ea typeface="+mn-lt"/>
                <a:cs typeface="+mn-lt"/>
              </a:rPr>
              <a:t>allows </a:t>
            </a:r>
            <a:r>
              <a:rPr lang="en-US" sz="2600" dirty="0">
                <a:ea typeface="+mn-lt"/>
                <a:cs typeface="+mn-lt"/>
              </a:rPr>
              <a:t>for </a:t>
            </a:r>
            <a:r>
              <a:rPr lang="en-US" sz="2600" dirty="0" smtClean="0">
                <a:ea typeface="+mn-lt"/>
                <a:cs typeface="+mn-lt"/>
              </a:rPr>
              <a:t>better </a:t>
            </a:r>
            <a:r>
              <a:rPr lang="en-US" sz="2600" dirty="0">
                <a:ea typeface="+mn-lt"/>
                <a:cs typeface="+mn-lt"/>
              </a:rPr>
              <a:t>alignment of professional learning to </a:t>
            </a:r>
            <a:r>
              <a:rPr lang="en-US" sz="2600" dirty="0" smtClean="0">
                <a:ea typeface="+mn-lt"/>
                <a:cs typeface="+mn-lt"/>
              </a:rPr>
              <a:t>support </a:t>
            </a:r>
            <a:r>
              <a:rPr lang="en-US" sz="2600" dirty="0">
                <a:ea typeface="+mn-lt"/>
                <a:cs typeface="+mn-lt"/>
              </a:rPr>
              <a:t>school-wide areas of </a:t>
            </a:r>
            <a:r>
              <a:rPr lang="en-US" sz="2600" dirty="0" smtClean="0">
                <a:ea typeface="+mn-lt"/>
                <a:cs typeface="+mn-lt"/>
              </a:rPr>
              <a:t>focus </a:t>
            </a:r>
            <a:r>
              <a:rPr lang="en-US" sz="2600" b="1" dirty="0" smtClean="0">
                <a:ea typeface="+mn-lt"/>
                <a:cs typeface="+mn-lt"/>
              </a:rPr>
              <a:t>(p. 5):</a:t>
            </a:r>
          </a:p>
          <a:p>
            <a:pPr marL="571500" lvl="1" indent="-171450">
              <a:buFont typeface="Arial" panose="020B0604020202020204" pitchFamily="34" charset="0"/>
              <a:buChar char="•"/>
            </a:pPr>
            <a:r>
              <a:rPr lang="en-US" sz="2400" dirty="0"/>
              <a:t>Social and emotional learning,</a:t>
            </a:r>
          </a:p>
          <a:p>
            <a:pPr marL="571500" lvl="1" indent="-171450">
              <a:buFont typeface="Arial" panose="020B0604020202020204" pitchFamily="34" charset="0"/>
              <a:buChar char="•"/>
            </a:pPr>
            <a:r>
              <a:rPr lang="en-US" sz="2400" dirty="0"/>
              <a:t>Providing equitable learning opportunities for all students,</a:t>
            </a:r>
          </a:p>
          <a:p>
            <a:pPr marL="571500" lvl="1" indent="-171450">
              <a:buFont typeface="Arial" panose="020B0604020202020204" pitchFamily="34" charset="0"/>
              <a:buChar char="•"/>
            </a:pPr>
            <a:r>
              <a:rPr lang="en-US" sz="2400" dirty="0"/>
              <a:t>Professional learning to improve practice, </a:t>
            </a:r>
          </a:p>
          <a:p>
            <a:pPr marL="571500" lvl="1" indent="-171450">
              <a:buFont typeface="Arial" panose="020B0604020202020204" pitchFamily="34" charset="0"/>
              <a:buChar char="•"/>
            </a:pPr>
            <a:r>
              <a:rPr lang="en-US" sz="2400" dirty="0"/>
              <a:t>Professional learning communities, or </a:t>
            </a:r>
          </a:p>
          <a:p>
            <a:pPr marL="571500" lvl="1" indent="-171450">
              <a:buFont typeface="Arial" panose="020B0604020202020204" pitchFamily="34" charset="0"/>
              <a:buChar char="•"/>
            </a:pPr>
            <a:r>
              <a:rPr lang="en-US" sz="2400" dirty="0"/>
              <a:t>Best practices for hybrid or remote learning.</a:t>
            </a:r>
          </a:p>
          <a:p>
            <a:pPr marL="0" indent="0" algn="ctr">
              <a:buNone/>
            </a:pPr>
            <a:endParaRPr lang="en-US" sz="2600" b="1" dirty="0" smtClean="0">
              <a:ea typeface="+mn-lt"/>
              <a:cs typeface="+mn-lt"/>
            </a:endParaRPr>
          </a:p>
          <a:p>
            <a:pPr marL="0" indent="0">
              <a:buNone/>
            </a:pPr>
            <a:endParaRPr lang="en-US" sz="2600" b="1" dirty="0" smtClean="0">
              <a:ea typeface="+mn-lt"/>
              <a:cs typeface="+mn-lt"/>
            </a:endParaRPr>
          </a:p>
          <a:p>
            <a:pPr marL="0" indent="0">
              <a:buNone/>
            </a:pPr>
            <a:endParaRPr lang="en-US" sz="2600" b="1" dirty="0">
              <a:ea typeface="+mn-lt"/>
              <a:cs typeface="+mn-lt"/>
            </a:endParaRPr>
          </a:p>
          <a:p>
            <a:pPr marL="0" indent="0">
              <a:buNone/>
            </a:pPr>
            <a:endParaRPr lang="en-US" sz="2600" b="1" dirty="0" smtClean="0">
              <a:ea typeface="+mn-lt"/>
              <a:cs typeface="+mn-lt"/>
            </a:endParaRPr>
          </a:p>
          <a:p>
            <a:pPr marL="0" indent="0">
              <a:buNone/>
            </a:pPr>
            <a:endParaRPr lang="en-US" sz="2600" b="1" dirty="0" smtClean="0">
              <a:ea typeface="+mn-lt"/>
              <a:cs typeface="+mn-lt"/>
            </a:endParaRPr>
          </a:p>
        </p:txBody>
      </p:sp>
    </p:spTree>
    <p:extLst>
      <p:ext uri="{BB962C8B-B14F-4D97-AF65-F5344CB8AC3E}">
        <p14:creationId xmlns:p14="http://schemas.microsoft.com/office/powerpoint/2010/main" val="3150326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609600" y="293656"/>
            <a:ext cx="10972800" cy="1143000"/>
          </a:xfrm>
        </p:spPr>
        <p:txBody>
          <a:bodyPr>
            <a:normAutofit fontScale="90000"/>
          </a:bodyPr>
          <a:lstStyle/>
          <a:p>
            <a:r>
              <a:rPr lang="en-US" dirty="0">
                <a:solidFill>
                  <a:schemeClr val="tx2"/>
                </a:solidFill>
                <a:latin typeface="Arial"/>
                <a:cs typeface="Arial"/>
              </a:rPr>
              <a:t>Highlights of </a:t>
            </a:r>
            <a:r>
              <a:rPr lang="en-US" dirty="0" smtClean="0">
                <a:solidFill>
                  <a:schemeClr val="tx2"/>
                </a:solidFill>
                <a:latin typeface="Arial"/>
                <a:cs typeface="Arial"/>
              </a:rPr>
              <a:t>Flexibilities 2021-2022</a:t>
            </a:r>
            <a:r>
              <a:rPr lang="en-US" dirty="0">
                <a:solidFill>
                  <a:schemeClr val="tx2"/>
                </a:solidFill>
                <a:latin typeface="Arial"/>
                <a:cs typeface="Arial"/>
              </a:rPr>
              <a:t/>
            </a:r>
            <a:br>
              <a:rPr lang="en-US" dirty="0">
                <a:solidFill>
                  <a:schemeClr val="tx2"/>
                </a:solidFill>
                <a:latin typeface="Arial"/>
                <a:cs typeface="Arial"/>
              </a:rPr>
            </a:br>
            <a:r>
              <a:rPr lang="en-US" b="1" u="sng" dirty="0" smtClean="0">
                <a:ea typeface="+mj-lt"/>
                <a:cs typeface="+mj-lt"/>
              </a:rPr>
              <a:t>Stakeholder Feedback Component</a:t>
            </a:r>
            <a:endParaRPr lang="en-US" dirty="0">
              <a:ea typeface="+mj-lt"/>
              <a:cs typeface="+mj-lt"/>
            </a:endParaRPr>
          </a:p>
        </p:txBody>
      </p:sp>
      <p:sp>
        <p:nvSpPr>
          <p:cNvPr id="7" name="Content Placeholder 6"/>
          <p:cNvSpPr>
            <a:spLocks noGrp="1"/>
          </p:cNvSpPr>
          <p:nvPr>
            <p:ph sz="half" idx="2"/>
          </p:nvPr>
        </p:nvSpPr>
        <p:spPr>
          <a:xfrm>
            <a:off x="546358" y="1813068"/>
            <a:ext cx="11099283" cy="1724611"/>
          </a:xfrm>
          <a:ln>
            <a:solidFill>
              <a:schemeClr val="tx1"/>
            </a:solidFill>
          </a:ln>
        </p:spPr>
        <p:txBody>
          <a:bodyPr vert="horz" lIns="91440" tIns="45720" rIns="91440" bIns="45720" rtlCol="0" anchor="t">
            <a:normAutofit/>
          </a:bodyPr>
          <a:lstStyle/>
          <a:p>
            <a:pPr marL="0" indent="0" algn="ctr">
              <a:buNone/>
            </a:pPr>
            <a:r>
              <a:rPr lang="en-US" sz="2600" dirty="0" smtClean="0">
                <a:ea typeface="+mn-lt"/>
                <a:cs typeface="+mn-lt"/>
              </a:rPr>
              <a:t>Engaging with families continues to be essential in supporting the social and emotional well-being of students, student engagement, and academic learning. It is recommended that educators prioritize the focus on implementing strategies for ongoing communication and engagement with families.</a:t>
            </a:r>
            <a:endParaRPr lang="en-US" sz="2600" b="1" dirty="0">
              <a:ea typeface="+mn-lt"/>
              <a:cs typeface="+mn-lt"/>
            </a:endParaRPr>
          </a:p>
        </p:txBody>
      </p:sp>
    </p:spTree>
    <p:extLst>
      <p:ext uri="{BB962C8B-B14F-4D97-AF65-F5344CB8AC3E}">
        <p14:creationId xmlns:p14="http://schemas.microsoft.com/office/powerpoint/2010/main" val="2851444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solidFill>
                  <a:schemeClr val="tx2"/>
                </a:solidFill>
                <a:latin typeface="Arial"/>
                <a:cs typeface="Arial"/>
              </a:rPr>
              <a:t>Highlights of </a:t>
            </a:r>
            <a:r>
              <a:rPr lang="en-US" dirty="0" smtClean="0">
                <a:solidFill>
                  <a:schemeClr val="tx2"/>
                </a:solidFill>
                <a:latin typeface="Arial"/>
                <a:cs typeface="Arial"/>
              </a:rPr>
              <a:t>Flexibilities 2021-2022</a:t>
            </a:r>
            <a:r>
              <a:rPr lang="en-US" dirty="0">
                <a:solidFill>
                  <a:schemeClr val="tx2"/>
                </a:solidFill>
                <a:latin typeface="Arial"/>
                <a:cs typeface="Arial"/>
              </a:rPr>
              <a:t/>
            </a:r>
            <a:br>
              <a:rPr lang="en-US" dirty="0">
                <a:solidFill>
                  <a:schemeClr val="tx2"/>
                </a:solidFill>
                <a:latin typeface="Arial"/>
                <a:cs typeface="Arial"/>
              </a:rPr>
            </a:br>
            <a:r>
              <a:rPr lang="en-US" b="1" u="sng" dirty="0">
                <a:ea typeface="+mj-lt"/>
                <a:cs typeface="+mj-lt"/>
              </a:rPr>
              <a:t>4-Level Matrix Rating System</a:t>
            </a:r>
            <a:endParaRPr lang="en-US" dirty="0">
              <a:ea typeface="+mj-lt"/>
              <a:cs typeface="+mj-lt"/>
            </a:endParaRPr>
          </a:p>
        </p:txBody>
      </p:sp>
      <p:sp>
        <p:nvSpPr>
          <p:cNvPr id="7" name="Content Placeholder 6"/>
          <p:cNvSpPr>
            <a:spLocks noGrp="1"/>
          </p:cNvSpPr>
          <p:nvPr>
            <p:ph sz="half" idx="2"/>
          </p:nvPr>
        </p:nvSpPr>
        <p:spPr>
          <a:xfrm>
            <a:off x="546358" y="1952057"/>
            <a:ext cx="11099283" cy="1515348"/>
          </a:xfrm>
          <a:ln>
            <a:solidFill>
              <a:schemeClr val="tx1"/>
            </a:solidFill>
          </a:ln>
        </p:spPr>
        <p:txBody>
          <a:bodyPr vert="horz" lIns="91440" tIns="45720" rIns="91440" bIns="45720" rtlCol="0" anchor="t">
            <a:normAutofit/>
          </a:bodyPr>
          <a:lstStyle/>
          <a:p>
            <a:r>
              <a:rPr lang="en-US" sz="2600" dirty="0">
                <a:cs typeface="Calibri"/>
              </a:rPr>
              <a:t>Holistic review of evidence across each component </a:t>
            </a:r>
            <a:r>
              <a:rPr lang="en-US" sz="2600" b="1" dirty="0" smtClean="0">
                <a:cs typeface="Calibri"/>
              </a:rPr>
              <a:t>(pp. 5-6)</a:t>
            </a:r>
            <a:endParaRPr lang="en-US" sz="2600" b="1" dirty="0">
              <a:cs typeface="Calibri"/>
            </a:endParaRPr>
          </a:p>
          <a:p>
            <a:r>
              <a:rPr lang="en-US" sz="2600" dirty="0">
                <a:cs typeface="Calibri"/>
                <a:hlinkClick r:id="rId4"/>
              </a:rPr>
              <a:t>Sample Summative Form Templates</a:t>
            </a:r>
            <a:r>
              <a:rPr lang="en-US" sz="2600" dirty="0">
                <a:cs typeface="Calibri"/>
              </a:rPr>
              <a:t> included to highlight user-friendly approaches to determining summative </a:t>
            </a:r>
            <a:r>
              <a:rPr lang="en-US" sz="2600" dirty="0" smtClean="0">
                <a:cs typeface="Calibri"/>
              </a:rPr>
              <a:t>ratings</a:t>
            </a:r>
          </a:p>
        </p:txBody>
      </p:sp>
      <p:sp>
        <p:nvSpPr>
          <p:cNvPr id="2" name="Rectangle 1"/>
          <p:cNvSpPr/>
          <p:nvPr/>
        </p:nvSpPr>
        <p:spPr>
          <a:xfrm>
            <a:off x="609600" y="3467405"/>
            <a:ext cx="11099283" cy="2308324"/>
          </a:xfrm>
          <a:prstGeom prst="rect">
            <a:avLst/>
          </a:prstGeom>
        </p:spPr>
        <p:txBody>
          <a:bodyPr wrap="square">
            <a:spAutoFit/>
          </a:bodyPr>
          <a:lstStyle/>
          <a:p>
            <a:r>
              <a:rPr lang="en-US" sz="2400" dirty="0">
                <a:cs typeface="Calibri"/>
              </a:rPr>
              <a:t>District PDECs are encouraged to discuss/agree upon how the holistic review of evidence will be determined for each </a:t>
            </a:r>
            <a:r>
              <a:rPr lang="en-US" sz="2400" dirty="0" smtClean="0">
                <a:cs typeface="Calibri"/>
              </a:rPr>
              <a:t>component.</a:t>
            </a:r>
          </a:p>
          <a:p>
            <a:endParaRPr lang="en-US" sz="2400" dirty="0">
              <a:cs typeface="Calibri"/>
            </a:endParaRPr>
          </a:p>
          <a:p>
            <a:r>
              <a:rPr lang="en-US" sz="2400" dirty="0" smtClean="0">
                <a:cs typeface="Calibri"/>
              </a:rPr>
              <a:t>Summative ratings are required in alignment with C.G.S. Section 10-151b and in considering Governor Lamont’s Executive Order 7C will have expired for the 2021-22 school year.</a:t>
            </a:r>
            <a:endParaRPr lang="en-US" dirty="0">
              <a:cs typeface="Calibri"/>
            </a:endParaRPr>
          </a:p>
        </p:txBody>
      </p:sp>
    </p:spTree>
    <p:extLst>
      <p:ext uri="{BB962C8B-B14F-4D97-AF65-F5344CB8AC3E}">
        <p14:creationId xmlns:p14="http://schemas.microsoft.com/office/powerpoint/2010/main" val="288989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609600" y="384365"/>
            <a:ext cx="10972800" cy="1143000"/>
          </a:xfrm>
        </p:spPr>
        <p:txBody>
          <a:bodyPr>
            <a:normAutofit fontScale="90000"/>
          </a:bodyPr>
          <a:lstStyle/>
          <a:p>
            <a:r>
              <a:rPr lang="en-US" dirty="0">
                <a:solidFill>
                  <a:schemeClr val="tx2"/>
                </a:solidFill>
                <a:latin typeface="Arial"/>
                <a:cs typeface="Arial"/>
              </a:rPr>
              <a:t>Highlights of </a:t>
            </a:r>
            <a:r>
              <a:rPr lang="en-US" dirty="0" smtClean="0">
                <a:solidFill>
                  <a:schemeClr val="tx2"/>
                </a:solidFill>
                <a:latin typeface="Arial"/>
                <a:cs typeface="Arial"/>
              </a:rPr>
              <a:t>Flexibilities 2021-2022</a:t>
            </a:r>
            <a:r>
              <a:rPr lang="en-US" dirty="0">
                <a:solidFill>
                  <a:schemeClr val="tx2"/>
                </a:solidFill>
                <a:latin typeface="Arial"/>
                <a:cs typeface="Arial"/>
              </a:rPr>
              <a:t/>
            </a:r>
            <a:br>
              <a:rPr lang="en-US" dirty="0">
                <a:solidFill>
                  <a:schemeClr val="tx2"/>
                </a:solidFill>
                <a:latin typeface="Arial"/>
                <a:cs typeface="Arial"/>
              </a:rPr>
            </a:br>
            <a:r>
              <a:rPr lang="en-US" b="1" u="sng" dirty="0" smtClean="0">
                <a:ea typeface="+mj-lt"/>
                <a:cs typeface="+mj-lt"/>
              </a:rPr>
              <a:t>Sample Teacher Holistic Rating</a:t>
            </a:r>
            <a:endParaRPr lang="en-US" dirty="0">
              <a:ea typeface="+mj-lt"/>
              <a:cs typeface="+mj-lt"/>
            </a:endParaRPr>
          </a:p>
        </p:txBody>
      </p:sp>
      <p:pic>
        <p:nvPicPr>
          <p:cNvPr id="2" name="Picture 1"/>
          <p:cNvPicPr>
            <a:picLocks noChangeAspect="1"/>
          </p:cNvPicPr>
          <p:nvPr/>
        </p:nvPicPr>
        <p:blipFill rotWithShape="1">
          <a:blip r:embed="rId4"/>
          <a:srcRect t="15768"/>
          <a:stretch/>
        </p:blipFill>
        <p:spPr>
          <a:xfrm>
            <a:off x="1783830" y="1673817"/>
            <a:ext cx="8780271" cy="3397022"/>
          </a:xfrm>
          <a:prstGeom prst="rect">
            <a:avLst/>
          </a:prstGeom>
        </p:spPr>
      </p:pic>
      <p:sp>
        <p:nvSpPr>
          <p:cNvPr id="3" name="Rectangle 2"/>
          <p:cNvSpPr/>
          <p:nvPr/>
        </p:nvSpPr>
        <p:spPr>
          <a:xfrm>
            <a:off x="1783830" y="5497539"/>
            <a:ext cx="8844196" cy="646331"/>
          </a:xfrm>
          <a:prstGeom prst="rect">
            <a:avLst/>
          </a:prstGeom>
        </p:spPr>
        <p:txBody>
          <a:bodyPr wrap="square">
            <a:spAutoFit/>
          </a:bodyPr>
          <a:lstStyle/>
          <a:p>
            <a:pPr lvl="0" algn="ctr">
              <a:defRPr/>
            </a:pPr>
            <a:r>
              <a:rPr lang="en-US" dirty="0" smtClean="0">
                <a:cs typeface="Calibri"/>
              </a:rPr>
              <a:t>*District </a:t>
            </a:r>
            <a:r>
              <a:rPr lang="en-US" dirty="0">
                <a:cs typeface="Calibri"/>
              </a:rPr>
              <a:t>PDECs are encouraged to discuss/agree upon how the holistic review of evidence will be determined for each component</a:t>
            </a:r>
            <a:r>
              <a:rPr lang="en-US" dirty="0" smtClean="0">
                <a:cs typeface="Calibri"/>
              </a:rPr>
              <a:t>.*</a:t>
            </a:r>
            <a:endParaRPr lang="en-US" dirty="0">
              <a:cs typeface="Calibri"/>
            </a:endParaRPr>
          </a:p>
        </p:txBody>
      </p:sp>
    </p:spTree>
    <p:extLst>
      <p:ext uri="{BB962C8B-B14F-4D97-AF65-F5344CB8AC3E}">
        <p14:creationId xmlns:p14="http://schemas.microsoft.com/office/powerpoint/2010/main" val="1591452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609599" y="362420"/>
            <a:ext cx="10972800" cy="1143000"/>
          </a:xfrm>
        </p:spPr>
        <p:txBody>
          <a:bodyPr>
            <a:normAutofit fontScale="90000"/>
          </a:bodyPr>
          <a:lstStyle/>
          <a:p>
            <a:r>
              <a:rPr lang="en-US" dirty="0">
                <a:solidFill>
                  <a:schemeClr val="tx2"/>
                </a:solidFill>
                <a:latin typeface="Arial"/>
                <a:cs typeface="Arial"/>
              </a:rPr>
              <a:t>Highlights of </a:t>
            </a:r>
            <a:r>
              <a:rPr lang="en-US" dirty="0" smtClean="0">
                <a:solidFill>
                  <a:schemeClr val="tx2"/>
                </a:solidFill>
                <a:latin typeface="Arial"/>
                <a:cs typeface="Arial"/>
              </a:rPr>
              <a:t>Flexibilities 2021-2022</a:t>
            </a:r>
            <a:r>
              <a:rPr lang="en-US" dirty="0">
                <a:solidFill>
                  <a:schemeClr val="tx2"/>
                </a:solidFill>
                <a:latin typeface="Arial"/>
                <a:cs typeface="Arial"/>
              </a:rPr>
              <a:t/>
            </a:r>
            <a:br>
              <a:rPr lang="en-US" dirty="0">
                <a:solidFill>
                  <a:schemeClr val="tx2"/>
                </a:solidFill>
                <a:latin typeface="Arial"/>
                <a:cs typeface="Arial"/>
              </a:rPr>
            </a:br>
            <a:r>
              <a:rPr lang="en-US" b="1" u="sng" dirty="0" smtClean="0">
                <a:ea typeface="+mj-lt"/>
                <a:cs typeface="+mj-lt"/>
              </a:rPr>
              <a:t>Sample Administrator Holistic Rating</a:t>
            </a:r>
            <a:endParaRPr lang="en-US" dirty="0">
              <a:ea typeface="+mj-lt"/>
              <a:cs typeface="+mj-lt"/>
            </a:endParaRPr>
          </a:p>
        </p:txBody>
      </p:sp>
      <p:sp>
        <p:nvSpPr>
          <p:cNvPr id="2" name="Rectangle 1"/>
          <p:cNvSpPr/>
          <p:nvPr/>
        </p:nvSpPr>
        <p:spPr>
          <a:xfrm>
            <a:off x="1331624" y="5534652"/>
            <a:ext cx="9528747" cy="646331"/>
          </a:xfrm>
          <a:prstGeom prst="rect">
            <a:avLst/>
          </a:prstGeom>
        </p:spPr>
        <p:txBody>
          <a:bodyPr wrap="square">
            <a:spAutoFit/>
          </a:bodyPr>
          <a:lstStyle/>
          <a:p>
            <a:pPr lvl="0" algn="ctr">
              <a:defRPr/>
            </a:pPr>
            <a:r>
              <a:rPr lang="en-US" dirty="0">
                <a:cs typeface="Calibri"/>
              </a:rPr>
              <a:t>*District PDECs are encouraged to discuss/agree upon how the holistic review of evidence will be determined for each component.*</a:t>
            </a:r>
          </a:p>
        </p:txBody>
      </p:sp>
      <p:pic>
        <p:nvPicPr>
          <p:cNvPr id="5" name="Picture 4"/>
          <p:cNvPicPr>
            <a:picLocks noChangeAspect="1"/>
          </p:cNvPicPr>
          <p:nvPr/>
        </p:nvPicPr>
        <p:blipFill rotWithShape="1">
          <a:blip r:embed="rId4"/>
          <a:srcRect t="24043"/>
          <a:stretch/>
        </p:blipFill>
        <p:spPr>
          <a:xfrm>
            <a:off x="1471125" y="1704813"/>
            <a:ext cx="9278664" cy="3502618"/>
          </a:xfrm>
          <a:prstGeom prst="rect">
            <a:avLst/>
          </a:prstGeom>
        </p:spPr>
      </p:pic>
    </p:spTree>
    <p:extLst>
      <p:ext uri="{BB962C8B-B14F-4D97-AF65-F5344CB8AC3E}">
        <p14:creationId xmlns:p14="http://schemas.microsoft.com/office/powerpoint/2010/main" val="3301897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solidFill>
                  <a:schemeClr val="tx2"/>
                </a:solidFill>
                <a:latin typeface="Arial"/>
                <a:cs typeface="Arial"/>
              </a:rPr>
              <a:t>Highlights of </a:t>
            </a:r>
            <a:r>
              <a:rPr lang="en-US" dirty="0" smtClean="0">
                <a:solidFill>
                  <a:schemeClr val="tx2"/>
                </a:solidFill>
                <a:latin typeface="Arial"/>
                <a:cs typeface="Arial"/>
              </a:rPr>
              <a:t>Flexibilities 2021-2022</a:t>
            </a:r>
            <a:r>
              <a:rPr lang="en-US" dirty="0">
                <a:solidFill>
                  <a:schemeClr val="tx2"/>
                </a:solidFill>
                <a:latin typeface="Arial"/>
                <a:cs typeface="Arial"/>
              </a:rPr>
              <a:t/>
            </a:r>
            <a:br>
              <a:rPr lang="en-US" dirty="0">
                <a:solidFill>
                  <a:schemeClr val="tx2"/>
                </a:solidFill>
                <a:latin typeface="Arial"/>
                <a:cs typeface="Arial"/>
              </a:rPr>
            </a:br>
            <a:r>
              <a:rPr lang="en-US" b="1" u="sng" dirty="0" smtClean="0">
                <a:ea typeface="+mj-lt"/>
                <a:cs typeface="+mj-lt"/>
              </a:rPr>
              <a:t>Sample Final Holistic Summative Rating Form</a:t>
            </a:r>
            <a:endParaRPr lang="en-US" dirty="0">
              <a:ea typeface="+mj-lt"/>
              <a:cs typeface="+mj-lt"/>
            </a:endParaRPr>
          </a:p>
        </p:txBody>
      </p:sp>
      <p:sp>
        <p:nvSpPr>
          <p:cNvPr id="10" name="Content Placeholder 9"/>
          <p:cNvSpPr>
            <a:spLocks noGrp="1"/>
          </p:cNvSpPr>
          <p:nvPr>
            <p:ph sz="half" idx="1"/>
          </p:nvPr>
        </p:nvSpPr>
        <p:spPr>
          <a:xfrm>
            <a:off x="609600" y="1600201"/>
            <a:ext cx="5384800" cy="4525963"/>
          </a:xfrm>
        </p:spPr>
        <p:txBody>
          <a:bodyPr anchor="ctr"/>
          <a:lstStyle/>
          <a:p>
            <a:pPr marL="0" indent="0" algn="ctr">
              <a:buNone/>
            </a:pPr>
            <a:r>
              <a:rPr lang="en-US" dirty="0" smtClean="0"/>
              <a:t>The sample holistic rating form </a:t>
            </a:r>
          </a:p>
          <a:p>
            <a:pPr marL="0" indent="0" algn="ctr">
              <a:buNone/>
            </a:pPr>
            <a:r>
              <a:rPr lang="en-US" dirty="0" smtClean="0"/>
              <a:t>can be found on the </a:t>
            </a:r>
          </a:p>
          <a:p>
            <a:pPr marL="0" indent="0" algn="ctr">
              <a:buNone/>
            </a:pPr>
            <a:r>
              <a:rPr lang="en-US" dirty="0" smtClean="0">
                <a:hlinkClick r:id="rId4"/>
              </a:rPr>
              <a:t>CSDE EES </a:t>
            </a:r>
            <a:r>
              <a:rPr lang="en-US" dirty="0" smtClean="0">
                <a:hlinkClick r:id="rId4"/>
              </a:rPr>
              <a:t>2022</a:t>
            </a:r>
            <a:r>
              <a:rPr lang="en-US" dirty="0" smtClean="0"/>
              <a:t> website</a:t>
            </a:r>
            <a:r>
              <a:rPr lang="en-US" dirty="0" smtClean="0"/>
              <a:t>.</a:t>
            </a:r>
            <a:endParaRPr lang="en-US" dirty="0"/>
          </a:p>
        </p:txBody>
      </p:sp>
      <p:pic>
        <p:nvPicPr>
          <p:cNvPr id="5" name="Picture 4"/>
          <p:cNvPicPr>
            <a:picLocks noChangeAspect="1"/>
          </p:cNvPicPr>
          <p:nvPr/>
        </p:nvPicPr>
        <p:blipFill>
          <a:blip r:embed="rId5"/>
          <a:stretch>
            <a:fillRect/>
          </a:stretch>
        </p:blipFill>
        <p:spPr>
          <a:xfrm>
            <a:off x="6491286" y="1663348"/>
            <a:ext cx="5091113" cy="4194469"/>
          </a:xfrm>
          <a:prstGeom prst="rect">
            <a:avLst/>
          </a:prstGeom>
        </p:spPr>
      </p:pic>
    </p:spTree>
    <p:extLst>
      <p:ext uri="{BB962C8B-B14F-4D97-AF65-F5344CB8AC3E}">
        <p14:creationId xmlns:p14="http://schemas.microsoft.com/office/powerpoint/2010/main" val="565338873"/>
      </p:ext>
    </p:extLst>
  </p:cSld>
  <p:clrMapOvr>
    <a:masterClrMapping/>
  </p:clrMapOvr>
</p:sld>
</file>

<file path=ppt/theme/theme1.xml><?xml version="1.0" encoding="utf-8"?>
<a:theme xmlns:a="http://schemas.openxmlformats.org/drawingml/2006/main" name="CSDE_ppt_templat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1063</TotalTime>
  <Words>1896</Words>
  <Application>Microsoft Office PowerPoint</Application>
  <PresentationFormat>Widescreen</PresentationFormat>
  <Paragraphs>138</Paragraphs>
  <Slides>15</Slides>
  <Notes>14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Times New Roman</vt:lpstr>
      <vt:lpstr>CSDE_ppt_template1</vt:lpstr>
      <vt:lpstr>1_Office Theme</vt:lpstr>
      <vt:lpstr>CONNECTICUT STATE DEPARTMENT OF EDUCATION  </vt:lpstr>
      <vt:lpstr>Highlights of Flexibilities for 2021-2022 Student Learning Indicators Component</vt:lpstr>
      <vt:lpstr>Highlights of Flexibilities for 2021-2022 Observation of Performance and Practice Component</vt:lpstr>
      <vt:lpstr>Highlights of Flexibilities 2021-2022 Whole-School Student Learning Indicators/  Teacher Effectiveness Outcomes Component</vt:lpstr>
      <vt:lpstr>Highlights of Flexibilities 2021-2022 Stakeholder Feedback Component</vt:lpstr>
      <vt:lpstr>Highlights of Flexibilities 2021-2022 4-Level Matrix Rating System</vt:lpstr>
      <vt:lpstr>Highlights of Flexibilities 2021-2022 Sample Teacher Holistic Rating</vt:lpstr>
      <vt:lpstr>Highlights of Flexibilities 2021-2022 Sample Administrator Holistic Rating</vt:lpstr>
      <vt:lpstr>Highlights of Flexibilities 2021-2022 Sample Final Holistic Summative Rating Form</vt:lpstr>
      <vt:lpstr>Frequently Asked Questions Goals and Indicators/Measures of Accomplishment</vt:lpstr>
      <vt:lpstr>Frequently Asked Questions Minimum Requirements</vt:lpstr>
      <vt:lpstr>Frequently Asked Questions Observations</vt:lpstr>
      <vt:lpstr>Frequently Asked Questions Sample SLOs</vt:lpstr>
      <vt:lpstr>Overview of EES 2022</vt:lpstr>
      <vt:lpstr>Adopting the Flexibilities 2021-22</vt:lpstr>
    </vt:vector>
  </TitlesOfParts>
  <Company>CT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CONNECTICUT STATE DEPARTMENT OF EDUCATION</dc:title>
  <dc:creator>Todd, Christopher</dc:creator>
  <cp:lastModifiedBy>Weiner, Gady</cp:lastModifiedBy>
  <cp:revision>87</cp:revision>
  <dcterms:created xsi:type="dcterms:W3CDTF">2021-05-06T15:15:30Z</dcterms:created>
  <dcterms:modified xsi:type="dcterms:W3CDTF">2021-08-31T19:06:41Z</dcterms:modified>
</cp:coreProperties>
</file>