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notesMasterIdLst>
    <p:notesMasterId r:id="rId20"/>
  </p:notesMasterIdLst>
  <p:sldIdLst>
    <p:sldId id="257" r:id="rId4"/>
    <p:sldId id="2248" r:id="rId5"/>
    <p:sldId id="260" r:id="rId6"/>
    <p:sldId id="2230" r:id="rId7"/>
    <p:sldId id="2239" r:id="rId8"/>
    <p:sldId id="2243" r:id="rId9"/>
    <p:sldId id="2240" r:id="rId10"/>
    <p:sldId id="2244" r:id="rId11"/>
    <p:sldId id="2242" r:id="rId12"/>
    <p:sldId id="2241" r:id="rId13"/>
    <p:sldId id="2249" r:id="rId14"/>
    <p:sldId id="2253" r:id="rId15"/>
    <p:sldId id="2246" r:id="rId16"/>
    <p:sldId id="2254" r:id="rId17"/>
    <p:sldId id="2247" r:id="rId18"/>
    <p:sldId id="2252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DBC1EE-9801-634E-0C0A-ED6A8A7B65BA}" name="Fuller, Sharon" initials="FS" userId="S::Sharon.Fuller@ct.gov::c1e8f28d-742f-4263-bc84-29187263c96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4660"/>
  </p:normalViewPr>
  <p:slideViewPr>
    <p:cSldViewPr snapToGrid="0">
      <p:cViewPr varScale="1">
        <p:scale>
          <a:sx n="43" d="100"/>
          <a:sy n="43" d="100"/>
        </p:scale>
        <p:origin x="14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8AC02C-221E-4283-A7A4-82705F88B65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079199-F069-4C90-99A6-C2B90661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65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8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3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5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9">
  <p:cSld name="Custom layout 9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5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77" name="Google Shape;377;p56"/>
          <p:cNvCxnSpPr/>
          <p:nvPr/>
        </p:nvCxnSpPr>
        <p:spPr>
          <a:xfrm>
            <a:off x="4036630" y="0"/>
            <a:ext cx="0" cy="6844500"/>
          </a:xfrm>
          <a:prstGeom prst="straightConnector1">
            <a:avLst/>
          </a:prstGeom>
          <a:noFill/>
          <a:ln w="9525" cap="flat" cmpd="sng">
            <a:solidFill>
              <a:srgbClr val="F2F2F2"/>
            </a:solidFill>
            <a:prstDash val="solid"/>
            <a:miter lim="8000"/>
            <a:headEnd type="none" w="sm" len="sm"/>
            <a:tailEnd type="none" w="sm" len="sm"/>
          </a:ln>
          <a:effectLst>
            <a:outerShdw blurRad="50800" dist="38100" algn="l" rotWithShape="0">
              <a:srgbClr val="000000">
                <a:alpha val="40000"/>
              </a:srgbClr>
            </a:outerShdw>
          </a:effectLst>
        </p:spPr>
      </p:cxnSp>
      <p:sp>
        <p:nvSpPr>
          <p:cNvPr id="378" name="Google Shape;378;p56"/>
          <p:cNvSpPr/>
          <p:nvPr/>
        </p:nvSpPr>
        <p:spPr>
          <a:xfrm>
            <a:off x="0" y="0"/>
            <a:ext cx="40641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56"/>
          <p:cNvSpPr txBox="1">
            <a:spLocks noGrp="1"/>
          </p:cNvSpPr>
          <p:nvPr>
            <p:ph type="title"/>
          </p:nvPr>
        </p:nvSpPr>
        <p:spPr>
          <a:xfrm>
            <a:off x="378800" y="410633"/>
            <a:ext cx="3306300" cy="56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0" name="Google Shape;380;p56"/>
          <p:cNvSpPr txBox="1">
            <a:spLocks noGrp="1"/>
          </p:cNvSpPr>
          <p:nvPr>
            <p:ph type="body" idx="1"/>
          </p:nvPr>
        </p:nvSpPr>
        <p:spPr>
          <a:xfrm>
            <a:off x="4508133" y="410633"/>
            <a:ext cx="7268400" cy="56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81" name="Google Shape;381;p5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8740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0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02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78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62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02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37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9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473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20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329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221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168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1"/>
            <a:ext cx="12192000" cy="1765190"/>
          </a:xfrm>
          <a:solidFill>
            <a:schemeClr val="accent1">
              <a:lumMod val="50000"/>
            </a:schemeClr>
          </a:solidFill>
        </p:spPr>
        <p:txBody>
          <a:bodyPr anchor="b">
            <a:normAutofit/>
          </a:bodyPr>
          <a:lstStyle>
            <a:lvl1pPr algn="ctr">
              <a:defRPr sz="13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CONNECTICUT STATE DEPARTMENT OF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5203" y="2063368"/>
            <a:ext cx="9144000" cy="3995526"/>
          </a:xfrm>
        </p:spPr>
        <p:txBody>
          <a:bodyPr/>
          <a:lstStyle>
            <a:lvl1pPr marL="0" indent="0" algn="ctr">
              <a:buNone/>
              <a:defRPr sz="2800"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marL="0" indent="0" algn="ctr">
              <a:buNone/>
            </a:pPr>
            <a:r>
              <a:rPr lang="en-US" sz="2100" dirty="0">
                <a:solidFill>
                  <a:srgbClr val="000090"/>
                </a:solidFill>
                <a:latin typeface="Arial"/>
                <a:cs typeface="Arial"/>
              </a:rPr>
              <a:t>Title</a:t>
            </a:r>
          </a:p>
          <a:p>
            <a:pPr marL="0" indent="0" algn="ctr">
              <a:buNone/>
            </a:pPr>
            <a:br>
              <a:rPr lang="en-US" sz="3000" b="1" dirty="0">
                <a:latin typeface="Arial"/>
                <a:cs typeface="Arial"/>
              </a:rPr>
            </a:br>
            <a:r>
              <a:rPr lang="en-US" sz="3000" b="1" dirty="0">
                <a:solidFill>
                  <a:srgbClr val="000000"/>
                </a:solidFill>
                <a:latin typeface="Arial"/>
                <a:cs typeface="Arial"/>
              </a:rPr>
              <a:t>Main </a:t>
            </a:r>
            <a:r>
              <a:rPr lang="en-US" sz="2700" b="1" dirty="0">
                <a:solidFill>
                  <a:srgbClr val="000000"/>
                </a:solidFill>
                <a:latin typeface="Arial"/>
                <a:cs typeface="Arial"/>
              </a:rPr>
              <a:t>Title</a:t>
            </a:r>
          </a:p>
          <a:p>
            <a:pPr marL="0" indent="0" algn="ctr">
              <a:buNone/>
            </a:pPr>
            <a:endParaRPr lang="en-US" sz="2700" b="1" dirty="0">
              <a:solidFill>
                <a:srgbClr val="1F497D"/>
              </a:solidFill>
              <a:latin typeface="Arial"/>
              <a:cs typeface="Arial"/>
            </a:endParaRPr>
          </a:p>
          <a:p>
            <a:pPr marL="0" indent="0" algn="ctr">
              <a:buNone/>
            </a:pPr>
            <a:endParaRPr lang="en-US" sz="2700" b="1" dirty="0">
              <a:solidFill>
                <a:srgbClr val="1F497D"/>
              </a:solidFill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n-US" sz="1500" dirty="0">
                <a:solidFill>
                  <a:srgbClr val="000090"/>
                </a:solidFill>
                <a:latin typeface="Times New Roman"/>
                <a:cs typeface="Times New Roman"/>
              </a:rPr>
              <a:t>DATE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3E42-61B6-4752-8DAD-E6F7CCC4A1AA}" type="datetime1">
              <a:rPr lang="en-US" smtClean="0"/>
              <a:t>3/29/2022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89204" y="6356354"/>
            <a:ext cx="664597" cy="365125"/>
          </a:xfrm>
        </p:spPr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26" y="182882"/>
            <a:ext cx="2191028" cy="123245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1713508"/>
            <a:ext cx="12192000" cy="10336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4002530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226" y="5854787"/>
            <a:ext cx="1336716" cy="79377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2026942" y="6624601"/>
            <a:ext cx="8745537" cy="21226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738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96AA-CD1A-49B7-8BC9-E1E0FB7FD7A5}" type="datetime1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686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85855" y="5893143"/>
            <a:ext cx="10273085" cy="83751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226" y="5854787"/>
            <a:ext cx="1336716" cy="79377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 flipV="1">
            <a:off x="2026942" y="6624601"/>
            <a:ext cx="8745537" cy="21226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4653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E12A-FACE-4FA5-A764-D983C92F4AC5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126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0672"/>
            <a:ext cx="10515600" cy="1325563"/>
          </a:xfrm>
          <a:solidFill>
            <a:schemeClr val="accent1">
              <a:lumMod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226" y="5854787"/>
            <a:ext cx="1336716" cy="79377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 flipV="1">
            <a:off x="2026942" y="6624601"/>
            <a:ext cx="8745537" cy="21226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22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417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DFE-3D50-40D1-B94C-1C7E3306D2A4}" type="datetime1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647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265E-929D-4230-9CEA-FAF1F606D42F}" type="datetime1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147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1FAF-D060-4EAE-A650-E9F715BE69D2}" type="datetime1">
              <a:rPr lang="en-US" smtClean="0"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195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E7D5-0BA2-4215-9284-23111DD5987A}" type="datetime1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462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865C-A123-4A47-ABD3-64BF86CABA1F}" type="datetime1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982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290F-A45D-4553-AFC9-CBCDB1B6C241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004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46F1-1386-43AB-B429-CB68BF9DA53F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870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6553200"/>
            <a:ext cx="12192000" cy="304800"/>
          </a:xfrm>
          <a:prstGeom prst="rect">
            <a:avLst/>
          </a:prstGeom>
          <a:gradFill rotWithShape="1">
            <a:gsLst>
              <a:gs pos="0">
                <a:srgbClr val="990000"/>
              </a:gs>
              <a:gs pos="100000">
                <a:srgbClr val="47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sz="1800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505575"/>
            <a:ext cx="12192000" cy="4603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8003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4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7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0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6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7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9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331B4-8886-884C-97D5-3124897D6AD0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3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6A782-CE60-4CEE-96DB-E3493C4E5417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8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educateiowa.gov/sites/files/ed/documents/IaMEES2122.pdf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education.ohio.gov/Topics/Teaching/Educator-Evaluation-System/Ohio-s-Teacher-Evaluation-System/OTES-2-0" TargetMode="Externa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e.mass.edu/edeval/evidence/feedback/" TargetMode="External"/><Relationship Id="rId2" Type="http://schemas.openxmlformats.org/officeDocument/2006/relationships/hyperlink" Target="https://www.doe.mass.edu/edeval/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80303" y="230928"/>
            <a:ext cx="11809927" cy="1897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80304" y="2103959"/>
            <a:ext cx="11809927" cy="0"/>
          </a:xfrm>
          <a:prstGeom prst="line">
            <a:avLst/>
          </a:prstGeom>
          <a:ln w="57150" cmpd="sng"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 w="12700" cmpd="sng">
                <a:solidFill>
                  <a:srgbClr val="000090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Picture 10" descr="treebackground2.png"/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384499"/>
            <a:ext cx="8261709" cy="6266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835609"/>
            <a:ext cx="7772400" cy="332490"/>
          </a:xfrm>
        </p:spPr>
        <p:txBody>
          <a:bodyPr>
            <a:normAutofit fontScale="90000"/>
          </a:bodyPr>
          <a:lstStyle/>
          <a:p>
            <a:r>
              <a:rPr lang="en-US" sz="2000" spc="100">
                <a:solidFill>
                  <a:srgbClr val="000090"/>
                </a:solidFill>
                <a:latin typeface="Times New Roman"/>
                <a:cs typeface="Times New Roman"/>
              </a:rPr>
              <a:t>CONNECTICUT STATE DEPARTMENT OF EDUCATION </a:t>
            </a:r>
            <a:br>
              <a:rPr lang="en-US" sz="2800">
                <a:solidFill>
                  <a:srgbClr val="000090"/>
                </a:solidFill>
                <a:latin typeface="Times New Roman"/>
                <a:cs typeface="Times New Roman"/>
              </a:rPr>
            </a:br>
            <a:endParaRPr lang="en-US" sz="3600" b="1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>
          <a:xfrm>
            <a:off x="2392680" y="2372310"/>
            <a:ext cx="7345680" cy="4028703"/>
          </a:xfrm>
        </p:spPr>
        <p:txBody>
          <a:bodyPr>
            <a:normAutofit fontScale="85000" lnSpcReduction="20000"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Educator Evaluation &amp; </a:t>
            </a:r>
          </a:p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Support 2022 </a:t>
            </a:r>
          </a:p>
          <a:p>
            <a:endParaRPr lang="en-US" sz="4000" b="1" dirty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 Student Growth and Development</a:t>
            </a:r>
          </a:p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Subcommittee Meeting</a:t>
            </a:r>
          </a:p>
          <a:p>
            <a:endParaRPr lang="en-US" sz="4000" b="1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April 1, 2022</a:t>
            </a:r>
          </a:p>
          <a:p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10:00 am – 12:00 pm</a:t>
            </a:r>
          </a:p>
          <a:p>
            <a:endParaRPr lang="en-US" sz="3600" b="1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3600" b="1" dirty="0">
              <a:solidFill>
                <a:srgbClr val="1F497D"/>
              </a:solidFill>
              <a:latin typeface="Arial Black"/>
              <a:cs typeface="Arial Black"/>
            </a:endParaRPr>
          </a:p>
          <a:p>
            <a:endParaRPr lang="en-US" sz="3600" b="1" dirty="0">
              <a:latin typeface="Arial Black"/>
              <a:cs typeface="Arial Black"/>
            </a:endParaRPr>
          </a:p>
        </p:txBody>
      </p:sp>
      <p:pic>
        <p:nvPicPr>
          <p:cNvPr id="13" name="Picture 12" descr="CSDElogo_casual_blue.jpg" title="CSDE tree logo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36431" y1="85953" x2="36220" y2="91238"/>
                        <a14:foregroundMark x1="54699" y1="85396" x2="57550" y2="89430"/>
                        <a14:foregroundMark x1="80359" y1="86648" x2="80570" y2="89986"/>
                        <a14:foregroundMark x1="87645" y1="86370" x2="87328" y2="92490"/>
                        <a14:foregroundMark x1="9609" y1="54103" x2="9609" y2="54103"/>
                        <a14:foregroundMark x1="4435" y1="51043" x2="4435" y2="51043"/>
                        <a14:foregroundMark x1="7497" y1="52295" x2="7497" y2="52295"/>
                        <a14:backgroundMark x1="46990" y1="18220" x2="46990" y2="18220"/>
                        <a14:backgroundMark x1="49314" y1="15438" x2="49314" y2="15438"/>
                        <a14:backgroundMark x1="50053" y1="19750" x2="50053" y2="19750"/>
                        <a14:backgroundMark x1="37381" y1="46036" x2="37381" y2="46036"/>
                        <a14:backgroundMark x1="34741" y1="52295" x2="34741" y2="52295"/>
                        <a14:backgroundMark x1="28722" y1="58693" x2="28722" y2="58693"/>
                        <a14:backgroundMark x1="57761" y1="20445" x2="57761" y2="20445"/>
                        <a14:backgroundMark x1="59873" y1="22253" x2="59873" y2="22253"/>
                        <a14:backgroundMark x1="52904" y1="25730" x2="52904" y2="25730"/>
                        <a14:backgroundMark x1="55227" y1="23505" x2="55227" y2="23505"/>
                        <a14:backgroundMark x1="54699" y1="19471" x2="54699" y2="19471"/>
                        <a14:backgroundMark x1="67159" y1="20028" x2="67159" y2="20028"/>
                        <a14:backgroundMark x1="53326" y1="6537" x2="53326" y2="6537"/>
                        <a14:backgroundMark x1="51214" y1="7093" x2="51214" y2="7093"/>
                        <a14:backgroundMark x1="51637" y1="4033" x2="51637" y2="4033"/>
                        <a14:backgroundMark x1="11088" y1="41446" x2="11088" y2="41446"/>
                        <a14:backgroundMark x1="25871" y1="95271" x2="25871" y2="95271"/>
                        <a14:backgroundMark x1="23970" y1="95828" x2="23970" y2="95828"/>
                        <a14:backgroundMark x1="45618" y1="66759" x2="45618" y2="66759"/>
                        <a14:backgroundMark x1="47730" y1="69958" x2="47730" y2="69958"/>
                        <a14:backgroundMark x1="53537" y1="70793" x2="53537" y2="70793"/>
                        <a14:backgroundMark x1="69483" y1="27538" x2="69483" y2="27538"/>
                        <a14:backgroundMark x1="10560" y1="48261" x2="10560" y2="48261"/>
                        <a14:backgroundMark x1="23020" y1="17246" x2="23020" y2="17246"/>
                        <a14:backgroundMark x1="22598" y1="13908" x2="22598" y2="13908"/>
                        <a14:backgroundMark x1="25343" y1="12935" x2="25343" y2="12935"/>
                        <a14:backgroundMark x1="31045" y1="18915" x2="31045" y2="18915"/>
                        <a14:backgroundMark x1="29884" y1="15160" x2="29884" y2="15160"/>
                        <a14:backgroundMark x1="29145" y1="17663" x2="29145" y2="17663"/>
                        <a14:backgroundMark x1="12249" y1="23783" x2="12249" y2="23783"/>
                        <a14:backgroundMark x1="12249" y1="29068" x2="12249" y2="29068"/>
                        <a14:backgroundMark x1="8237" y1="28512" x2="8237" y2="28512"/>
                        <a14:backgroundMark x1="10771" y1="21280" x2="10771" y2="21280"/>
                        <a14:backgroundMark x1="19958" y1="22531" x2="19958" y2="22531"/>
                        <a14:backgroundMark x1="18585" y1="19471" x2="18585" y2="19471"/>
                        <a14:backgroundMark x1="27772" y1="61892" x2="27772" y2="61892"/>
                        <a14:backgroundMark x1="31257" y1="57858" x2="31257" y2="57858"/>
                        <a14:backgroundMark x1="81943" y1="50348" x2="81943" y2="50348"/>
                        <a14:backgroundMark x1="81943" y1="47566" x2="81943" y2="47566"/>
                        <a14:backgroundMark x1="84055" y1="47288" x2="84055" y2="47288"/>
                        <a14:backgroundMark x1="89757" y1="54381" x2="89757" y2="54381"/>
                        <a14:backgroundMark x1="98205" y1="59388" x2="98205" y2="59388"/>
                        <a14:backgroundMark x1="86695" y1="68707" x2="86695" y2="68707"/>
                        <a14:backgroundMark x1="87117" y1="65925" x2="87117" y2="65925"/>
                        <a14:backgroundMark x1="71911" y1="33380" x2="71911" y2="33380"/>
                        <a14:backgroundMark x1="43717" y1="17246" x2="43717" y2="17246"/>
                        <a14:backgroundMark x1="45301" y1="15716" x2="45301" y2="15716"/>
                        <a14:backgroundMark x1="41394" y1="24757" x2="41394" y2="24757"/>
                        <a14:backgroundMark x1="42767" y1="22253" x2="42767" y2="22253"/>
                        <a14:backgroundMark x1="45301" y1="25730" x2="45301" y2="25730"/>
                        <a14:backgroundMark x1="48363" y1="8623" x2="48363" y2="8623"/>
                        <a14:backgroundMark x1="49314" y1="3755" x2="49314" y2="3755"/>
                        <a14:backgroundMark x1="58501" y1="4590" x2="58501" y2="4590"/>
                        <a14:backgroundMark x1="58923" y1="8345" x2="58923" y2="8345"/>
                        <a14:backgroundMark x1="69799" y1="17246" x2="69799" y2="17246"/>
                        <a14:backgroundMark x1="63886" y1="22531" x2="63886" y2="22531"/>
                        <a14:backgroundMark x1="25871" y1="40195" x2="25871" y2="40195"/>
                        <a14:backgroundMark x1="24393" y1="45480" x2="24393" y2="45480"/>
                        <a14:backgroundMark x1="17635" y1="40195" x2="17635" y2="40195"/>
                        <a14:backgroundMark x1="22598" y1="44506" x2="22598" y2="44506"/>
                        <a14:backgroundMark x1="19324" y1="49513" x2="19324" y2="49513"/>
                        <a14:backgroundMark x1="18585" y1="44506" x2="18585" y2="44506"/>
                        <a14:backgroundMark x1="22281" y1="31572" x2="22281" y2="31572"/>
                        <a14:backgroundMark x1="19324" y1="32128" x2="19324" y2="32128"/>
                        <a14:backgroundMark x1="23970" y1="26287" x2="23970" y2="26287"/>
                        <a14:backgroundMark x1="41394" y1="38943" x2="41394" y2="38943"/>
                        <a14:backgroundMark x1="27772" y1="67177" x2="27772" y2="67177"/>
                        <a14:backgroundMark x1="80148" y1="61892" x2="80148" y2="61892"/>
                        <a14:backgroundMark x1="75185" y1="70793" x2="75185" y2="70793"/>
                        <a14:backgroundMark x1="77719" y1="73853" x2="77719" y2="73853"/>
                        <a14:backgroundMark x1="64625" y1="64951" x2="64625" y2="64951"/>
                        <a14:backgroundMark x1="66737" y1="64951" x2="66737" y2="64951"/>
                        <a14:backgroundMark x1="62936" y1="61892" x2="62936" y2="61892"/>
                        <a14:backgroundMark x1="73284" y1="51599" x2="73284" y2="51599"/>
                        <a14:backgroundMark x1="67159" y1="50348" x2="67159" y2="50348"/>
                        <a14:backgroundMark x1="69060" y1="59110" x2="69060" y2="59110"/>
                        <a14:backgroundMark x1="70433" y1="54381" x2="70433" y2="54381"/>
                        <a14:backgroundMark x1="68638" y1="54798" x2="68638" y2="54798"/>
                        <a14:backgroundMark x1="62302" y1="45202" x2="62302" y2="45202"/>
                        <a14:backgroundMark x1="60824" y1="41446" x2="60824" y2="41446"/>
                        <a14:backgroundMark x1="48680" y1="65229" x2="48680" y2="65229"/>
                        <a14:backgroundMark x1="44879" y1="55355" x2="44879" y2="55355"/>
                        <a14:backgroundMark x1="49525" y1="48540" x2="49525" y2="48540"/>
                        <a14:backgroundMark x1="52587" y1="46453" x2="52587" y2="46453"/>
                        <a14:backgroundMark x1="62936" y1="33380" x2="62936" y2="33380"/>
                        <a14:backgroundMark x1="64625" y1="32128" x2="64625" y2="32128"/>
                        <a14:backgroundMark x1="77508" y1="60362" x2="77508" y2="60362"/>
                        <a14:backgroundMark x1="80781" y1="59666" x2="80781" y2="59666"/>
                        <a14:backgroundMark x1="43506" y1="60362" x2="43506" y2="60362"/>
                        <a14:backgroundMark x1="35269" y1="20445" x2="35269" y2="20445"/>
                        <a14:backgroundMark x1="87645" y1="49791" x2="87645" y2="49791"/>
                        <a14:backgroundMark x1="89440" y1="50348" x2="89440" y2="50348"/>
                        <a14:backgroundMark x1="78036" y1="63143" x2="78036" y2="63143"/>
                        <a14:backgroundMark x1="58289" y1="63700" x2="58289" y2="63700"/>
                        <a14:backgroundMark x1="22809" y1="86648" x2="22809" y2="86648"/>
                        <a14:backgroundMark x1="24710" y1="32128" x2="24710" y2="32128"/>
                        <a14:backgroundMark x1="62302" y1="28095" x2="62302" y2="280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385" y="444614"/>
            <a:ext cx="1351995" cy="1026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585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57705"/>
            <a:ext cx="109728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Excerpts from Other States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08989" y="1653231"/>
            <a:ext cx="8774017" cy="421624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988820" y="1894009"/>
            <a:ext cx="8494186" cy="37346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cs typeface="Calibri"/>
                <a:hlinkClick r:id="rId2"/>
              </a:rPr>
              <a:t>Iowa Model Educator Evaluation System</a:t>
            </a:r>
            <a:endParaRPr lang="en-US" sz="3200" b="1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cs typeface="Calibri"/>
              </a:rPr>
              <a:t>Individual Educator Professional Development Plan Template</a:t>
            </a:r>
          </a:p>
          <a:p>
            <a:r>
              <a:rPr lang="en-US" sz="2000" dirty="0">
                <a:solidFill>
                  <a:srgbClr val="000000"/>
                </a:solidFill>
                <a:cs typeface="Calibri"/>
              </a:rPr>
              <a:t>What student data that suggests the professional learning is necessary?</a:t>
            </a:r>
          </a:p>
          <a:p>
            <a:r>
              <a:rPr lang="en-US" sz="2000" dirty="0">
                <a:solidFill>
                  <a:srgbClr val="000000"/>
                </a:solidFill>
                <a:cs typeface="Calibri"/>
              </a:rPr>
              <a:t>How will the PD goal contribute to student learning?</a:t>
            </a:r>
          </a:p>
          <a:p>
            <a:r>
              <a:rPr lang="en-US" sz="2000" dirty="0">
                <a:solidFill>
                  <a:srgbClr val="000000"/>
                </a:solidFill>
                <a:cs typeface="Calibri"/>
              </a:rPr>
              <a:t>Which professional standards and criteria will be addressed by the goal?</a:t>
            </a:r>
          </a:p>
          <a:p>
            <a:r>
              <a:rPr lang="en-US" sz="2000" dirty="0">
                <a:solidFill>
                  <a:srgbClr val="000000"/>
                </a:solidFill>
                <a:cs typeface="Calibri"/>
              </a:rPr>
              <a:t>What are the training/learning opportunities to support the goal?</a:t>
            </a:r>
          </a:p>
          <a:p>
            <a:r>
              <a:rPr lang="en-US" sz="2000" dirty="0">
                <a:solidFill>
                  <a:srgbClr val="000000"/>
                </a:solidFill>
                <a:cs typeface="Calibri"/>
              </a:rPr>
              <a:t>How will the educator collaborate to learn and apply new knowledge/skills?</a:t>
            </a:r>
          </a:p>
          <a:p>
            <a:r>
              <a:rPr lang="en-US" sz="2000" dirty="0">
                <a:solidFill>
                  <a:srgbClr val="000000"/>
                </a:solidFill>
                <a:cs typeface="Calibri"/>
              </a:rPr>
              <a:t>What indicators will document the accomplishment of the goal?</a:t>
            </a:r>
          </a:p>
          <a:p>
            <a:r>
              <a:rPr lang="en-US" sz="2000" dirty="0">
                <a:solidFill>
                  <a:srgbClr val="000000"/>
                </a:solidFill>
                <a:cs typeface="Calibri"/>
              </a:rPr>
              <a:t>What supports are needed to implement the plan?</a:t>
            </a:r>
          </a:p>
          <a:p>
            <a:pPr marL="0" indent="0">
              <a:buNone/>
            </a:pPr>
            <a:endParaRPr lang="en-US" sz="1400" b="1" u="sng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111BBB-CC8C-4663-878C-572CF5205C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5507" y="2890152"/>
            <a:ext cx="7840980" cy="50373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EEFE60-ED9E-4643-8023-1409CB4E8C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507" y="4698757"/>
            <a:ext cx="7840136" cy="50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75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57705"/>
            <a:ext cx="109728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Excerpts from Other States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08989" y="1653231"/>
            <a:ext cx="8774017" cy="421624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988820" y="1894009"/>
            <a:ext cx="8494186" cy="373469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cs typeface="Calibri"/>
                <a:hlinkClick r:id="rId2"/>
              </a:rPr>
              <a:t>Ohio Teacher Evaluation System (OTES 2.0) Framework</a:t>
            </a:r>
            <a:endParaRPr lang="en-US" sz="3200" b="1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cs typeface="Calibri"/>
              </a:rPr>
              <a:t>High Quality Student Data to Inform Instruction and Enhance Practice</a:t>
            </a:r>
          </a:p>
          <a:p>
            <a:pPr marL="0" indent="0">
              <a:buNone/>
            </a:pPr>
            <a:r>
              <a:rPr lang="en-US" dirty="0"/>
              <a:t>The teacher must use the data generated from the high-quality student data instrument by:</a:t>
            </a:r>
          </a:p>
          <a:p>
            <a:r>
              <a:rPr lang="en-US" dirty="0"/>
              <a:t>Critically reflecting upon and analyzing available data, using the information as part of an ongoing cycle of support for student learning ;</a:t>
            </a:r>
          </a:p>
          <a:p>
            <a:r>
              <a:rPr lang="en-US" dirty="0"/>
              <a:t>Considering student learning needs and styles, identifying the strengths and weaknesses of an entire class, as well as individual students ;</a:t>
            </a:r>
          </a:p>
          <a:p>
            <a:r>
              <a:rPr lang="en-US" dirty="0"/>
              <a:t>Informing instruction and adapting instruction to meet student need based upon the information gained from the data analysis; and</a:t>
            </a:r>
          </a:p>
          <a:p>
            <a:r>
              <a:rPr lang="en-US" dirty="0"/>
              <a:t>Measuring student learning (achievement and/or growth) and progress towards achieving state and local standards.</a:t>
            </a:r>
            <a:endParaRPr lang="en-US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BB4279-BBC2-4F5C-B040-88AF8FFD2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2868" y="4744528"/>
            <a:ext cx="7960312" cy="67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94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 Groups - SWOT Analysis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759634" y="1417638"/>
            <a:ext cx="5389033" cy="39512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ontent Placeholder 7"/>
          <p:cNvSpPr txBox="1">
            <a:spLocks/>
          </p:cNvSpPr>
          <p:nvPr/>
        </p:nvSpPr>
        <p:spPr>
          <a:xfrm>
            <a:off x="6288628" y="1407682"/>
            <a:ext cx="5389033" cy="39512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6384942" y="1635874"/>
            <a:ext cx="5196403" cy="374072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defTabSz="914400">
              <a:lnSpc>
                <a:spcPct val="90000"/>
              </a:lnSpc>
              <a:buNone/>
            </a:pPr>
            <a:r>
              <a:rPr lang="en-US" sz="2800" b="1" dirty="0"/>
              <a:t>Each group will review and discuss the Student Growth and Development portion from one of the sample State Plans to identify: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Strengths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Weaknesses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Opportunities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Threats</a:t>
            </a:r>
          </a:p>
          <a:p>
            <a:pPr marL="0" indent="0">
              <a:buNone/>
              <a:defRPr/>
            </a:pPr>
            <a:endParaRPr kumimoji="0" lang="en-US" sz="26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2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9" name="Content Placeholder 2">
            <a:extLst>
              <a:ext uri="{FF2B5EF4-FFF2-40B4-BE49-F238E27FC236}">
                <a16:creationId xmlns:a16="http://schemas.microsoft.com/office/drawing/2014/main" id="{C4B308A3-E485-4AF9-9D40-DA08C53EE5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8851"/>
          <a:stretch/>
        </p:blipFill>
        <p:spPr>
          <a:xfrm>
            <a:off x="864851" y="1617623"/>
            <a:ext cx="5178598" cy="362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440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Out &amp; Discussion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09600" y="1417638"/>
            <a:ext cx="10972799" cy="421624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780585" y="1619275"/>
            <a:ext cx="10671717" cy="381297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US" sz="3600" b="1" dirty="0">
                <a:solidFill>
                  <a:srgbClr val="000000"/>
                </a:solidFill>
              </a:rPr>
              <a:t>						</a:t>
            </a:r>
            <a:r>
              <a:rPr lang="en-US" sz="3600" b="1" u="sng" dirty="0">
                <a:solidFill>
                  <a:srgbClr val="000000"/>
                </a:solidFill>
              </a:rPr>
              <a:t>Strengths &amp; Opportunities</a:t>
            </a:r>
          </a:p>
          <a:p>
            <a:pPr marL="0" indent="0" fontAlgn="base">
              <a:buNone/>
            </a:pPr>
            <a:endParaRPr lang="en-US" sz="3600" b="1" u="sng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endParaRPr lang="en-US" sz="1200" b="1" u="sng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endParaRPr lang="en-US" sz="1200" b="1" u="sng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endParaRPr lang="en-US" sz="1200" b="1" u="sng" dirty="0">
              <a:solidFill>
                <a:srgbClr val="0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CFBC9A-304E-4611-A984-FAAB1759D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302" y="2443787"/>
            <a:ext cx="2643602" cy="26436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B5E8625-41D6-4F7E-A9F1-24D88D7F2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8508" y="2443787"/>
            <a:ext cx="3477189" cy="208631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49AD19C-C966-44C7-A24E-90CDA980EA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8352" y="2725163"/>
            <a:ext cx="2448125" cy="23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395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Out &amp; Discussion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09600" y="1417638"/>
            <a:ext cx="10972799" cy="421624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780585" y="1619275"/>
            <a:ext cx="10671717" cy="381297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 fontAlgn="base">
              <a:buNone/>
            </a:pPr>
            <a:r>
              <a:rPr lang="en-US" sz="3600" b="1" dirty="0">
                <a:solidFill>
                  <a:srgbClr val="000000"/>
                </a:solidFill>
              </a:rPr>
              <a:t>	</a:t>
            </a:r>
            <a:r>
              <a:rPr lang="en-US" sz="3600" b="1" u="sng" dirty="0">
                <a:solidFill>
                  <a:srgbClr val="000000"/>
                </a:solidFill>
              </a:rPr>
              <a:t>Weaknesses &amp; Threats</a:t>
            </a:r>
          </a:p>
          <a:p>
            <a:pPr marL="0" indent="0" fontAlgn="base">
              <a:buNone/>
            </a:pPr>
            <a:endParaRPr lang="en-US" sz="3600" b="1" u="sng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endParaRPr lang="en-US" sz="1200" b="1" u="sng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endParaRPr lang="en-US" sz="1200" b="1" u="sng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endParaRPr lang="en-US" sz="1200" b="1" u="sng" dirty="0">
              <a:solidFill>
                <a:srgbClr val="0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CFBC9A-304E-4611-A984-FAAB1759D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302" y="2443787"/>
            <a:ext cx="2643602" cy="26436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B5E8625-41D6-4F7E-A9F1-24D88D7F2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8508" y="2443787"/>
            <a:ext cx="3477189" cy="208631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49AD19C-C966-44C7-A24E-90CDA980EA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8352" y="2725163"/>
            <a:ext cx="2448125" cy="236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137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 for EES 2022 Council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09600" y="1417638"/>
            <a:ext cx="10972799" cy="421624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780585" y="1619275"/>
            <a:ext cx="10671717" cy="381297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 fontAlgn="base">
              <a:buNone/>
            </a:pPr>
            <a:r>
              <a:rPr lang="en-US" sz="3600" b="1" dirty="0">
                <a:solidFill>
                  <a:srgbClr val="000000"/>
                </a:solidFill>
              </a:rPr>
              <a:t>Return to small groups.</a:t>
            </a:r>
          </a:p>
          <a:p>
            <a:pPr marL="0" indent="0" algn="ctr" fontAlgn="base">
              <a:buNone/>
            </a:pPr>
            <a:endParaRPr lang="en-US" sz="1200" b="1" dirty="0">
              <a:solidFill>
                <a:srgbClr val="000000"/>
              </a:solidFill>
            </a:endParaRPr>
          </a:p>
          <a:p>
            <a:pPr marL="0" indent="0" fontAlgn="base">
              <a:buNone/>
            </a:pPr>
            <a:r>
              <a:rPr lang="en-US" sz="3600" b="1" u="sng" dirty="0">
                <a:solidFill>
                  <a:srgbClr val="000000"/>
                </a:solidFill>
              </a:rPr>
              <a:t>Develop recommendations:</a:t>
            </a:r>
          </a:p>
          <a:p>
            <a:pPr fontAlgn="base"/>
            <a:r>
              <a:rPr lang="en-US" sz="3600" b="1" dirty="0">
                <a:solidFill>
                  <a:srgbClr val="000000"/>
                </a:solidFill>
              </a:rPr>
              <a:t>Incorporating Student Growth and Development into Educator Professional Learning Plans.</a:t>
            </a:r>
          </a:p>
          <a:p>
            <a:pPr fontAlgn="base"/>
            <a:r>
              <a:rPr lang="en-US" sz="3600" b="1" dirty="0">
                <a:solidFill>
                  <a:srgbClr val="000000"/>
                </a:solidFill>
              </a:rPr>
              <a:t>Measures of Accomplishment</a:t>
            </a:r>
          </a:p>
          <a:p>
            <a:pPr fontAlgn="base"/>
            <a:endParaRPr lang="en-US" sz="3600" b="1" dirty="0">
              <a:solidFill>
                <a:srgbClr val="000000"/>
              </a:solidFill>
            </a:endParaRPr>
          </a:p>
          <a:p>
            <a:pPr algn="ctr" fontAlgn="base"/>
            <a:endParaRPr lang="en-US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14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You!!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759634" y="1417638"/>
            <a:ext cx="5389033" cy="39512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ontent Placeholder 7"/>
          <p:cNvSpPr txBox="1">
            <a:spLocks/>
          </p:cNvSpPr>
          <p:nvPr/>
        </p:nvSpPr>
        <p:spPr>
          <a:xfrm>
            <a:off x="6288628" y="1407682"/>
            <a:ext cx="5389033" cy="39512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6384942" y="1635874"/>
            <a:ext cx="5196403" cy="374072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Thank you for your collaboration as we reimagine educator evaluation to best support students to:</a:t>
            </a: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Be engaged in learning.</a:t>
            </a: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Grow and develop.</a:t>
            </a: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Be healthy and well.</a:t>
            </a: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Be motivated </a:t>
            </a:r>
            <a:r>
              <a:rPr lang="en-US" sz="2600">
                <a:solidFill>
                  <a:prstClr val="black"/>
                </a:solidFill>
                <a:latin typeface="Calibri"/>
                <a:cs typeface="Calibri"/>
              </a:rPr>
              <a:t>and curious.</a:t>
            </a:r>
            <a:endParaRPr lang="en-US" sz="2600" dirty="0">
              <a:solidFill>
                <a:prstClr val="black"/>
              </a:solidFill>
              <a:latin typeface="Calibri"/>
              <a:cs typeface="Calibri"/>
            </a:endParaRP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Be problem solvers &amp; solution seekers.</a:t>
            </a:r>
          </a:p>
          <a:p>
            <a:pPr>
              <a:defRPr/>
            </a:pPr>
            <a:endParaRPr kumimoji="0" lang="en-US" sz="26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2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2050" name="Picture 2" descr="Image result for free images of students learning">
            <a:extLst>
              <a:ext uri="{FF2B5EF4-FFF2-40B4-BE49-F238E27FC236}">
                <a16:creationId xmlns:a16="http://schemas.microsoft.com/office/drawing/2014/main" id="{F25E1639-FA8B-4687-8289-220C186471E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464" y="1731545"/>
            <a:ext cx="5137203" cy="3394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620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Today’s Agenda &amp; Objectives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803281" y="1604310"/>
            <a:ext cx="5389033" cy="3951288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b="1" i="1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i="1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899597" y="1814870"/>
            <a:ext cx="5196403" cy="374072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14350" indent="-514350">
              <a:buAutoNum type="romanUcPeriod"/>
            </a:pPr>
            <a:r>
              <a:rPr lang="en-US" sz="2600" dirty="0"/>
              <a:t>Welcome</a:t>
            </a:r>
            <a:endParaRPr lang="en-US" sz="2600" dirty="0">
              <a:cs typeface="Calibri"/>
            </a:endParaRPr>
          </a:p>
          <a:p>
            <a:pPr marL="514350" indent="-514350">
              <a:buAutoNum type="romanUcPeriod"/>
            </a:pPr>
            <a:r>
              <a:rPr lang="en-US" sz="2600" dirty="0"/>
              <a:t>Review context of today’s subcommittee meeting</a:t>
            </a:r>
          </a:p>
          <a:p>
            <a:pPr marL="514350" indent="-514350">
              <a:buAutoNum type="romanUcPeriod"/>
            </a:pPr>
            <a:r>
              <a:rPr lang="en-US" sz="2600" dirty="0"/>
              <a:t>Introduce examples from Massachusetts, Iowa, and Ohio </a:t>
            </a:r>
            <a:endParaRPr lang="en-US" sz="2600" i="1" dirty="0"/>
          </a:p>
          <a:p>
            <a:pPr marL="514350" indent="-514350">
              <a:buAutoNum type="romanUcPeriod"/>
            </a:pPr>
            <a:r>
              <a:rPr lang="en-US" sz="2600" dirty="0">
                <a:cs typeface="Calibri"/>
              </a:rPr>
              <a:t>Participate in break out groups</a:t>
            </a:r>
          </a:p>
          <a:p>
            <a:pPr marL="514350" indent="-514350">
              <a:buAutoNum type="romanUcPeriod"/>
            </a:pPr>
            <a:r>
              <a:rPr lang="en-US" sz="2600" dirty="0">
                <a:cs typeface="Calibri"/>
              </a:rPr>
              <a:t>Report out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/>
              <a:t>Seek feedback &amp; consensus</a:t>
            </a:r>
            <a:endParaRPr lang="en-US" sz="2600" dirty="0">
              <a:cs typeface="Calibri"/>
            </a:endParaRPr>
          </a:p>
          <a:p>
            <a:pPr marL="514350" indent="-514350">
              <a:buAutoNum type="romanUcPeriod"/>
            </a:pPr>
            <a:r>
              <a:rPr lang="en-US" sz="2600" dirty="0">
                <a:cs typeface="Calibri"/>
              </a:rPr>
              <a:t>Next Steps</a:t>
            </a:r>
          </a:p>
          <a:p>
            <a:pPr marL="914400" lvl="1" indent="-514350">
              <a:buFont typeface="+mj-lt"/>
              <a:buAutoNum type="alphaLcPeriod"/>
            </a:pPr>
            <a:endParaRPr lang="en-US" sz="2200" dirty="0">
              <a:cs typeface="Calibri"/>
            </a:endParaRPr>
          </a:p>
        </p:txBody>
      </p:sp>
      <p:sp>
        <p:nvSpPr>
          <p:cNvPr id="16" name="Content Placeholder 7"/>
          <p:cNvSpPr txBox="1">
            <a:spLocks/>
          </p:cNvSpPr>
          <p:nvPr/>
        </p:nvSpPr>
        <p:spPr>
          <a:xfrm>
            <a:off x="6288630" y="1604310"/>
            <a:ext cx="5389033" cy="39512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6384944" y="1709590"/>
            <a:ext cx="5196403" cy="37407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6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Today’s Primary Objectives: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prstClr val="black"/>
                </a:solidFill>
                <a:latin typeface="Calibri"/>
                <a:cs typeface="Calibri"/>
              </a:rPr>
              <a:t>Seek consensus about the use of Measures of Accomplishment as part of Professional Learning Plans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Seek consensus about the areas of focus for Student Learning Goals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1526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Council Member Norms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117B99FB-B737-4563-8890-89EB7091AD04}"/>
              </a:ext>
            </a:extLst>
          </p:cNvPr>
          <p:cNvSpPr txBox="1">
            <a:spLocks/>
          </p:cNvSpPr>
          <p:nvPr/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Be present and focused (avoid incoming distractions like incoming emails, text messages, phone calls, etc.).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Position yourself as a learner and a collaborator.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Be open to multiple perspectives.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Monitor your airtime and encourage others so that all voices are heard.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314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57705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 Educator Evaluation Reimagined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08989" y="1417638"/>
            <a:ext cx="8774017" cy="421624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2127066" y="1658416"/>
            <a:ext cx="7937865" cy="3734690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8800" b="1" i="1" u="sng" dirty="0">
                <a:solidFill>
                  <a:srgbClr val="000000"/>
                </a:solidFill>
                <a:latin typeface="Calibri"/>
                <a:cs typeface="Calibri"/>
              </a:rPr>
              <a:t>Proposed Components of CT’s Reimagined Guidelines </a:t>
            </a:r>
          </a:p>
          <a:p>
            <a:pPr marL="0" indent="0" algn="ctr">
              <a:buNone/>
            </a:pPr>
            <a:endParaRPr lang="en-US" sz="6000" b="1" i="1" u="sng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sz="7200" b="1" i="1" dirty="0">
                <a:solidFill>
                  <a:srgbClr val="000000"/>
                </a:solidFill>
                <a:latin typeface="Calibri"/>
                <a:cs typeface="Calibri"/>
              </a:rPr>
              <a:t>1. Educator Professional Practice</a:t>
            </a:r>
          </a:p>
          <a:p>
            <a:pPr marL="0" indent="0">
              <a:buNone/>
            </a:pPr>
            <a:r>
              <a:rPr lang="en-US" sz="7200" i="1" dirty="0">
                <a:solidFill>
                  <a:srgbClr val="000000"/>
                </a:solidFill>
                <a:latin typeface="Calibri"/>
                <a:cs typeface="Calibri"/>
              </a:rPr>
              <a:t>	-    Professional Learning, Choice, Individualization</a:t>
            </a:r>
          </a:p>
          <a:p>
            <a:pPr lvl="1"/>
            <a:r>
              <a:rPr lang="en-US" sz="7200" i="1" dirty="0">
                <a:solidFill>
                  <a:srgbClr val="000000"/>
                </a:solidFill>
                <a:latin typeface="Calibri"/>
                <a:cs typeface="Calibri"/>
              </a:rPr>
              <a:t>Professional Growth Plans</a:t>
            </a:r>
          </a:p>
          <a:p>
            <a:pPr lvl="1"/>
            <a:r>
              <a:rPr lang="en-US" sz="7000" i="1" dirty="0">
                <a:solidFill>
                  <a:srgbClr val="000000"/>
                </a:solidFill>
                <a:latin typeface="Calibri"/>
                <a:cs typeface="Calibri"/>
              </a:rPr>
              <a:t>Educator Practice Observations</a:t>
            </a:r>
          </a:p>
          <a:p>
            <a:pPr marL="0" indent="0">
              <a:spcBef>
                <a:spcPts val="0"/>
              </a:spcBef>
              <a:buNone/>
            </a:pPr>
            <a:endParaRPr lang="en-US" sz="7200" i="1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7200" b="1" i="1" dirty="0">
                <a:solidFill>
                  <a:srgbClr val="000000"/>
                </a:solidFill>
                <a:latin typeface="Calibri"/>
                <a:cs typeface="Calibri"/>
              </a:rPr>
              <a:t>2. Student </a:t>
            </a:r>
            <a:r>
              <a:rPr lang="en-US" sz="7200" b="1" i="1" dirty="0">
                <a:cs typeface="Arial"/>
              </a:rPr>
              <a:t>Growth and Development</a:t>
            </a:r>
          </a:p>
          <a:p>
            <a:pPr lvl="1"/>
            <a:r>
              <a:rPr lang="en-US" sz="7200" i="1" dirty="0">
                <a:solidFill>
                  <a:srgbClr val="000000"/>
                </a:solidFill>
                <a:latin typeface="Calibri"/>
                <a:cs typeface="Calibri"/>
              </a:rPr>
              <a:t>Measures of Accomplishment</a:t>
            </a:r>
          </a:p>
          <a:p>
            <a:pPr lvl="1"/>
            <a:r>
              <a:rPr lang="en-US" sz="7200" i="1" dirty="0">
                <a:solidFill>
                  <a:srgbClr val="000000"/>
                </a:solidFill>
                <a:latin typeface="Calibri"/>
                <a:cs typeface="Calibri"/>
              </a:rPr>
              <a:t>Continued opportunities to focus on Equity, SEL, and Well-Being </a:t>
            </a:r>
          </a:p>
          <a:p>
            <a:pPr marL="0" indent="0">
              <a:buNone/>
            </a:pPr>
            <a:endParaRPr lang="en-US" sz="7200" b="1" i="1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sz="7200" b="1" i="1" dirty="0">
                <a:solidFill>
                  <a:srgbClr val="000000"/>
                </a:solidFill>
                <a:latin typeface="Calibri"/>
                <a:cs typeface="Calibri"/>
              </a:rPr>
              <a:t>3. Stakeholder Engagement</a:t>
            </a:r>
          </a:p>
          <a:p>
            <a:pPr lvl="1"/>
            <a:r>
              <a:rPr lang="en-US" sz="7200" i="1" dirty="0">
                <a:solidFill>
                  <a:srgbClr val="000000"/>
                </a:solidFill>
                <a:latin typeface="Calibri"/>
                <a:cs typeface="Calibri"/>
              </a:rPr>
              <a:t>Engaging Families, Teachers and Staff, Community</a:t>
            </a:r>
          </a:p>
          <a:p>
            <a:pPr lvl="1"/>
            <a:r>
              <a:rPr lang="en-US" sz="7200" i="1" dirty="0">
                <a:solidFill>
                  <a:srgbClr val="000000"/>
                </a:solidFill>
                <a:latin typeface="Calibri"/>
                <a:cs typeface="Calibri"/>
              </a:rPr>
              <a:t>Promoting Academic Success and Well-Being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6400" i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01551B21-CE97-4997-BC90-18525EAC753A}"/>
              </a:ext>
            </a:extLst>
          </p:cNvPr>
          <p:cNvSpPr/>
          <p:nvPr/>
        </p:nvSpPr>
        <p:spPr>
          <a:xfrm>
            <a:off x="2127066" y="3337561"/>
            <a:ext cx="6811194" cy="1165859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8864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27106518-A749-47F9-A3C7-B5C3DE8D316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b="3930"/>
          <a:stretch/>
        </p:blipFill>
        <p:spPr>
          <a:xfrm>
            <a:off x="1460597" y="1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48547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57705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Flexibilities 2021-22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08989" y="1417638"/>
            <a:ext cx="8774017" cy="421624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2640331" y="1658416"/>
            <a:ext cx="7155180" cy="37346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u="sng" dirty="0">
                <a:solidFill>
                  <a:srgbClr val="000000"/>
                </a:solidFill>
                <a:latin typeface="Calibri"/>
                <a:cs typeface="Calibri"/>
              </a:rPr>
              <a:t>Prioritize the need to focus on:</a:t>
            </a:r>
          </a:p>
          <a:p>
            <a:r>
              <a:rPr lang="en-US" dirty="0"/>
              <a:t>social and emotional learning and overall well-being of students, staff, and educators; </a:t>
            </a:r>
          </a:p>
          <a:p>
            <a:r>
              <a:rPr lang="en-US" dirty="0"/>
              <a:t>equitable learning opportunities for all students;</a:t>
            </a:r>
          </a:p>
          <a:p>
            <a:r>
              <a:rPr lang="en-US" dirty="0"/>
              <a:t>culturally responsive teaching and learning practices; </a:t>
            </a:r>
          </a:p>
          <a:p>
            <a:r>
              <a:rPr lang="en-US" dirty="0"/>
              <a:t>academic achievement; and </a:t>
            </a:r>
          </a:p>
          <a:p>
            <a:r>
              <a:rPr lang="en-US" dirty="0"/>
              <a:t>engagement with families.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614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57705"/>
            <a:ext cx="109728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Learning Indicators and 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Measures of Accomplishment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08989" y="1653231"/>
            <a:ext cx="8774017" cy="421624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2183130" y="1894009"/>
            <a:ext cx="8299876" cy="37346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u="sng" dirty="0">
                <a:solidFill>
                  <a:srgbClr val="000000"/>
                </a:solidFill>
                <a:cs typeface="Calibri"/>
              </a:rPr>
              <a:t>Flexibilities 2021-22:  </a:t>
            </a:r>
          </a:p>
          <a:p>
            <a:pPr marL="0" indent="0">
              <a:buNone/>
            </a:pPr>
            <a:endParaRPr lang="en-US" sz="1400" b="1" u="sng" dirty="0">
              <a:solidFill>
                <a:srgbClr val="000000"/>
              </a:solidFill>
              <a:cs typeface="Calibri"/>
            </a:endParaRPr>
          </a:p>
          <a:p>
            <a:r>
              <a:rPr lang="en-US" sz="2800" dirty="0">
                <a:solidFill>
                  <a:srgbClr val="000000"/>
                </a:solidFill>
                <a:cs typeface="Calibri"/>
              </a:rPr>
              <a:t>Can be demonstrated by </a:t>
            </a:r>
            <a:r>
              <a:rPr lang="en-US" sz="2800" dirty="0"/>
              <a:t>implementation of individual, grade-level, or school-wide strategies </a:t>
            </a:r>
            <a:endParaRPr lang="en-US" sz="2800" dirty="0">
              <a:solidFill>
                <a:srgbClr val="000000"/>
              </a:solidFill>
              <a:cs typeface="Calibri"/>
            </a:endParaRPr>
          </a:p>
          <a:p>
            <a:r>
              <a:rPr lang="en-US" sz="2800" dirty="0">
                <a:solidFill>
                  <a:srgbClr val="000000"/>
                </a:solidFill>
                <a:cs typeface="Calibri"/>
              </a:rPr>
              <a:t>Mutually agreed upon between educator and evaluator</a:t>
            </a:r>
          </a:p>
          <a:p>
            <a:endParaRPr lang="en-US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42478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 Groups - SWOT Analysis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DA1333E1-9899-4537-9CDB-C225999E6A6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857747" y="1417638"/>
            <a:ext cx="6476506" cy="4971864"/>
          </a:xfrm>
        </p:spPr>
      </p:pic>
    </p:spTree>
    <p:extLst>
      <p:ext uri="{BB962C8B-B14F-4D97-AF65-F5344CB8AC3E}">
        <p14:creationId xmlns:p14="http://schemas.microsoft.com/office/powerpoint/2010/main" val="465825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57705"/>
            <a:ext cx="109728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Excerpts from Other States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08989" y="1653231"/>
            <a:ext cx="8774017" cy="4216246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2183130" y="1894009"/>
            <a:ext cx="8299876" cy="37346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cs typeface="Calibri"/>
                <a:hlinkClick r:id="rId2"/>
              </a:rPr>
              <a:t>MA Educator Evaluation Framework</a:t>
            </a:r>
            <a:endParaRPr lang="en-US" sz="3200" b="1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en-US" sz="1400" b="1" u="sng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000000"/>
                </a:solidFill>
                <a:cs typeface="Calibri"/>
              </a:rPr>
              <a:t>Three categories of evidence</a:t>
            </a:r>
            <a:r>
              <a:rPr lang="en-US" b="1" dirty="0">
                <a:solidFill>
                  <a:srgbClr val="000000"/>
                </a:solidFill>
                <a:cs typeface="Calibri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222222"/>
                </a:solidFill>
                <a:effectLst/>
                <a:latin typeface="-apple-system"/>
              </a:rPr>
              <a:t>Multiple measures </a:t>
            </a:r>
            <a:r>
              <a:rPr lang="en-US" b="0" i="0" dirty="0">
                <a:solidFill>
                  <a:srgbClr val="222222"/>
                </a:solidFill>
                <a:effectLst/>
                <a:latin typeface="-apple-system"/>
              </a:rPr>
              <a:t>of student learning, growth, and achievement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222222"/>
                </a:solidFill>
                <a:effectLst/>
                <a:latin typeface="-apple-system"/>
              </a:rPr>
              <a:t>Products of practice</a:t>
            </a:r>
            <a:r>
              <a:rPr lang="en-US" b="0" i="0" dirty="0">
                <a:solidFill>
                  <a:srgbClr val="222222"/>
                </a:solidFill>
                <a:effectLst/>
                <a:latin typeface="-apple-system"/>
              </a:rPr>
              <a:t>, including observations and artifacts of planning or instruction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222222"/>
                </a:solidFill>
                <a:effectLst/>
                <a:latin typeface="-apple-system"/>
              </a:rPr>
              <a:t>Additional evidence</a:t>
            </a:r>
            <a:r>
              <a:rPr lang="en-US" b="0" i="0" dirty="0">
                <a:solidFill>
                  <a:srgbClr val="222222"/>
                </a:solidFill>
                <a:effectLst/>
                <a:latin typeface="-apple-system"/>
              </a:rPr>
              <a:t> relevant to one or more Performance Standards, including </a:t>
            </a:r>
            <a:r>
              <a:rPr lang="en-US" b="0" i="0" u="none" strike="noStrike" dirty="0">
                <a:solidFill>
                  <a:srgbClr val="0060C7"/>
                </a:solidFill>
                <a:effectLst/>
                <a:latin typeface="-apple-system"/>
                <a:hlinkClick r:id="rId3"/>
              </a:rPr>
              <a:t>student and/or staff feedback</a:t>
            </a:r>
            <a:endParaRPr lang="en-US" b="0" i="0" dirty="0">
              <a:solidFill>
                <a:srgbClr val="222222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B757C8-FC2F-499F-9013-3B3A6A26D5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8830" y="3200400"/>
            <a:ext cx="7502191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71503"/>
      </p:ext>
    </p:extLst>
  </p:cSld>
  <p:clrMapOvr>
    <a:masterClrMapping/>
  </p:clrMapOvr>
</p:sld>
</file>

<file path=ppt/theme/theme1.xml><?xml version="1.0" encoding="utf-8"?>
<a:theme xmlns:a="http://schemas.openxmlformats.org/drawingml/2006/main" name="CSDE_ppt_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resentation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E40D2DFD-EE8D-4C63-A265-5CB895D760CF}" vid="{61B763D2-9C78-4D28-A789-3CD32BBEDCB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10838</TotalTime>
  <Words>682</Words>
  <Application>Microsoft Office PowerPoint</Application>
  <PresentationFormat>Widescreen</PresentationFormat>
  <Paragraphs>114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-apple-system</vt:lpstr>
      <vt:lpstr>Arial</vt:lpstr>
      <vt:lpstr>Arial Black</vt:lpstr>
      <vt:lpstr>Calibri</vt:lpstr>
      <vt:lpstr>Calibri Light</vt:lpstr>
      <vt:lpstr>Times New Roman</vt:lpstr>
      <vt:lpstr>CSDE_ppt_template1</vt:lpstr>
      <vt:lpstr>1_Office Theme</vt:lpstr>
      <vt:lpstr>Presentation2</vt:lpstr>
      <vt:lpstr>CONNECTICUT STATE DEPARTMENT OF EDUCATION  </vt:lpstr>
      <vt:lpstr>Today’s Agenda &amp; Objectives</vt:lpstr>
      <vt:lpstr>Council Member Norms</vt:lpstr>
      <vt:lpstr>CT Educator Evaluation Reimagined</vt:lpstr>
      <vt:lpstr>PowerPoint Presentation</vt:lpstr>
      <vt:lpstr>Flexibilities 2021-22</vt:lpstr>
      <vt:lpstr>Student Learning Indicators and  Measures of Accomplishment</vt:lpstr>
      <vt:lpstr>Small Groups - SWOT Analysis</vt:lpstr>
      <vt:lpstr>Excerpts from Other States</vt:lpstr>
      <vt:lpstr>Excerpts from Other States</vt:lpstr>
      <vt:lpstr>Excerpts from Other States</vt:lpstr>
      <vt:lpstr>Small Groups - SWOT Analysis</vt:lpstr>
      <vt:lpstr>Report Out &amp; Discussion</vt:lpstr>
      <vt:lpstr>Report Out &amp; Discussion</vt:lpstr>
      <vt:lpstr>Recommendations for EES 2022 Council</vt:lpstr>
      <vt:lpstr>Thank You!!</vt:lpstr>
    </vt:vector>
  </TitlesOfParts>
  <Company>CT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CONNECTICUT STATE DEPARTMENT OF EDUCATION</dc:title>
  <dc:creator>Todd, Christopher</dc:creator>
  <cp:lastModifiedBy>Fuller, Sharon</cp:lastModifiedBy>
  <cp:revision>73</cp:revision>
  <cp:lastPrinted>2022-02-17T21:03:10Z</cp:lastPrinted>
  <dcterms:created xsi:type="dcterms:W3CDTF">2021-05-06T15:15:30Z</dcterms:created>
  <dcterms:modified xsi:type="dcterms:W3CDTF">2022-03-29T16:54:17Z</dcterms:modified>
</cp:coreProperties>
</file>