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0" r:id="rId4"/>
    <p:sldMasterId id="2147483712" r:id="rId5"/>
  </p:sldMasterIdLst>
  <p:notesMasterIdLst>
    <p:notesMasterId r:id="rId41"/>
  </p:notesMasterIdLst>
  <p:sldIdLst>
    <p:sldId id="257" r:id="rId6"/>
    <p:sldId id="258" r:id="rId7"/>
    <p:sldId id="259" r:id="rId8"/>
    <p:sldId id="260" r:id="rId9"/>
    <p:sldId id="256" r:id="rId10"/>
    <p:sldId id="2262" r:id="rId11"/>
    <p:sldId id="278" r:id="rId12"/>
    <p:sldId id="277" r:id="rId13"/>
    <p:sldId id="279" r:id="rId14"/>
    <p:sldId id="282" r:id="rId15"/>
    <p:sldId id="286" r:id="rId16"/>
    <p:sldId id="287" r:id="rId17"/>
    <p:sldId id="289" r:id="rId18"/>
    <p:sldId id="291" r:id="rId19"/>
    <p:sldId id="290" r:id="rId20"/>
    <p:sldId id="292" r:id="rId21"/>
    <p:sldId id="293" r:id="rId22"/>
    <p:sldId id="2268" r:id="rId23"/>
    <p:sldId id="2263" r:id="rId24"/>
    <p:sldId id="2264" r:id="rId25"/>
    <p:sldId id="2265" r:id="rId26"/>
    <p:sldId id="2266" r:id="rId27"/>
    <p:sldId id="2267" r:id="rId28"/>
    <p:sldId id="261" r:id="rId29"/>
    <p:sldId id="262" r:id="rId30"/>
    <p:sldId id="2269" r:id="rId31"/>
    <p:sldId id="2246" r:id="rId32"/>
    <p:sldId id="2255" r:id="rId33"/>
    <p:sldId id="2256" r:id="rId34"/>
    <p:sldId id="2261" r:id="rId35"/>
    <p:sldId id="2258" r:id="rId36"/>
    <p:sldId id="2259" r:id="rId37"/>
    <p:sldId id="2260" r:id="rId38"/>
    <p:sldId id="2243" r:id="rId39"/>
    <p:sldId id="225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7" autoAdjust="0"/>
    <p:restoredTop sz="94660"/>
  </p:normalViewPr>
  <p:slideViewPr>
    <p:cSldViewPr snapToGrid="0">
      <p:cViewPr varScale="1">
        <p:scale>
          <a:sx n="52" d="100"/>
          <a:sy n="52" d="100"/>
        </p:scale>
        <p:origin x="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8AC02C-221E-4283-A7A4-82705F88B654}" type="datetimeFigureOut">
              <a:rPr lang="en-US" smtClean="0"/>
              <a:t>4/26/2022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079199-F069-4C90-99A6-C2B9066134D2}" type="slidenum">
              <a:rPr lang="en-US" smtClean="0"/>
              <a:t>‹#›</a:t>
            </a:fld>
            <a:endParaRPr lang="en-US"/>
          </a:p>
        </p:txBody>
      </p:sp>
    </p:spTree>
    <p:extLst>
      <p:ext uri="{BB962C8B-B14F-4D97-AF65-F5344CB8AC3E}">
        <p14:creationId xmlns:p14="http://schemas.microsoft.com/office/powerpoint/2010/main" val="252896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text boxes are animated</a:t>
            </a:r>
          </a:p>
          <a:p>
            <a:r>
              <a:rPr lang="en-US" dirty="0" err="1"/>
              <a:t>Eval</a:t>
            </a:r>
            <a:r>
              <a:rPr lang="en-US" dirty="0"/>
              <a:t> plan is guided by state legislation (that we cannot change) and SDE guidelines and requirements.  Much</a:t>
            </a:r>
            <a:r>
              <a:rPr lang="en-US" baseline="0" dirty="0"/>
              <a:t> of our plan did not change because it has to meet the basic requirements which include:</a:t>
            </a:r>
          </a:p>
          <a:p>
            <a:r>
              <a:rPr lang="en-US" baseline="0" dirty="0"/>
              <a:t>4 Components (Student Outcome 45%, Whole School 5%, Teacher Performance 40%, and Parent Feedback 10%)</a:t>
            </a:r>
          </a:p>
          <a:p>
            <a:r>
              <a:rPr lang="en-US" baseline="0" dirty="0"/>
              <a:t>First animation text box: emphasize focus of revision was on student outcomes section/component</a:t>
            </a:r>
          </a:p>
          <a:p>
            <a:r>
              <a:rPr lang="en-US" baseline="0" dirty="0"/>
              <a:t>Second Animation text box:  We cannot change the use of a 4 </a:t>
            </a:r>
            <a:r>
              <a:rPr lang="en-US" baseline="0" dirty="0" err="1"/>
              <a:t>pt</a:t>
            </a:r>
            <a:r>
              <a:rPr lang="en-US" baseline="0" dirty="0"/>
              <a:t> rubric (Exemplary, effective, developing, below standard) and the weighted components that are scored.  </a:t>
            </a:r>
          </a:p>
          <a:p>
            <a:r>
              <a:rPr lang="en-US" baseline="0" dirty="0"/>
              <a:t>HOWEVER…what we did change was to shift the emphasis of student learning goal from data to research, implementing new strategies, and working collaboratively with colleagues.  This was a big change that the SDE was excited about and aligned to our district’s vision for professional learning.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5FAB0C-9B05-4AD3-854B-7BC744A13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06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3d3718c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3d3718c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438a97162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438a97162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1572719f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1572719f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1572719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1572719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1572719f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1572719f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1572719f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1572719f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1572719f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1572719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94768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35903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2260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9">
  <p:cSld name="Custom layout 9">
    <p:spTree>
      <p:nvGrpSpPr>
        <p:cNvPr id="1" name="Shape 375"/>
        <p:cNvGrpSpPr/>
        <p:nvPr/>
      </p:nvGrpSpPr>
      <p:grpSpPr>
        <a:xfrm>
          <a:off x="0" y="0"/>
          <a:ext cx="0" cy="0"/>
          <a:chOff x="0" y="0"/>
          <a:chExt cx="0" cy="0"/>
        </a:xfrm>
      </p:grpSpPr>
      <p:sp>
        <p:nvSpPr>
          <p:cNvPr id="376" name="Google Shape;376;p56"/>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77" name="Google Shape;377;p56"/>
          <p:cNvCxnSpPr/>
          <p:nvPr/>
        </p:nvCxnSpPr>
        <p:spPr>
          <a:xfrm>
            <a:off x="4036630" y="0"/>
            <a:ext cx="0" cy="68445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378" name="Google Shape;378;p56"/>
          <p:cNvSpPr/>
          <p:nvPr/>
        </p:nvSpPr>
        <p:spPr>
          <a:xfrm>
            <a:off x="0" y="0"/>
            <a:ext cx="40641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9" name="Google Shape;379;p56"/>
          <p:cNvSpPr txBox="1">
            <a:spLocks noGrp="1"/>
          </p:cNvSpPr>
          <p:nvPr>
            <p:ph type="title"/>
          </p:nvPr>
        </p:nvSpPr>
        <p:spPr>
          <a:xfrm>
            <a:off x="378800" y="410633"/>
            <a:ext cx="3306300" cy="56916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lt1"/>
              </a:buClr>
              <a:buSzPts val="4000"/>
              <a:buNone/>
              <a:defRPr sz="4000" b="1">
                <a:solidFill>
                  <a:schemeClr val="lt1"/>
                </a:solidFill>
              </a:defRPr>
            </a:lvl1pPr>
            <a:lvl2pPr lvl="1" algn="l" rtl="0">
              <a:lnSpc>
                <a:spcPct val="100000"/>
              </a:lnSpc>
              <a:spcBef>
                <a:spcPts val="0"/>
              </a:spcBef>
              <a:spcAft>
                <a:spcPts val="0"/>
              </a:spcAft>
              <a:buClr>
                <a:schemeClr val="lt1"/>
              </a:buClr>
              <a:buSzPts val="4000"/>
              <a:buNone/>
              <a:defRPr sz="4000" b="1">
                <a:solidFill>
                  <a:schemeClr val="lt1"/>
                </a:solidFill>
              </a:defRPr>
            </a:lvl2pPr>
            <a:lvl3pPr lvl="2" algn="l" rtl="0">
              <a:lnSpc>
                <a:spcPct val="100000"/>
              </a:lnSpc>
              <a:spcBef>
                <a:spcPts val="0"/>
              </a:spcBef>
              <a:spcAft>
                <a:spcPts val="0"/>
              </a:spcAft>
              <a:buClr>
                <a:schemeClr val="lt1"/>
              </a:buClr>
              <a:buSzPts val="4000"/>
              <a:buNone/>
              <a:defRPr sz="4000" b="1">
                <a:solidFill>
                  <a:schemeClr val="lt1"/>
                </a:solidFill>
              </a:defRPr>
            </a:lvl3pPr>
            <a:lvl4pPr lvl="3" algn="l" rtl="0">
              <a:lnSpc>
                <a:spcPct val="100000"/>
              </a:lnSpc>
              <a:spcBef>
                <a:spcPts val="0"/>
              </a:spcBef>
              <a:spcAft>
                <a:spcPts val="0"/>
              </a:spcAft>
              <a:buClr>
                <a:schemeClr val="lt1"/>
              </a:buClr>
              <a:buSzPts val="4000"/>
              <a:buNone/>
              <a:defRPr sz="4000" b="1">
                <a:solidFill>
                  <a:schemeClr val="lt1"/>
                </a:solidFill>
              </a:defRPr>
            </a:lvl4pPr>
            <a:lvl5pPr lvl="4" algn="l" rtl="0">
              <a:lnSpc>
                <a:spcPct val="100000"/>
              </a:lnSpc>
              <a:spcBef>
                <a:spcPts val="0"/>
              </a:spcBef>
              <a:spcAft>
                <a:spcPts val="0"/>
              </a:spcAft>
              <a:buClr>
                <a:schemeClr val="lt1"/>
              </a:buClr>
              <a:buSzPts val="4000"/>
              <a:buNone/>
              <a:defRPr sz="4000" b="1">
                <a:solidFill>
                  <a:schemeClr val="lt1"/>
                </a:solidFill>
              </a:defRPr>
            </a:lvl5pPr>
            <a:lvl6pPr lvl="5" algn="l" rtl="0">
              <a:lnSpc>
                <a:spcPct val="100000"/>
              </a:lnSpc>
              <a:spcBef>
                <a:spcPts val="0"/>
              </a:spcBef>
              <a:spcAft>
                <a:spcPts val="0"/>
              </a:spcAft>
              <a:buClr>
                <a:schemeClr val="lt1"/>
              </a:buClr>
              <a:buSzPts val="4000"/>
              <a:buNone/>
              <a:defRPr sz="4000" b="1">
                <a:solidFill>
                  <a:schemeClr val="lt1"/>
                </a:solidFill>
              </a:defRPr>
            </a:lvl6pPr>
            <a:lvl7pPr lvl="6" algn="l" rtl="0">
              <a:lnSpc>
                <a:spcPct val="100000"/>
              </a:lnSpc>
              <a:spcBef>
                <a:spcPts val="0"/>
              </a:spcBef>
              <a:spcAft>
                <a:spcPts val="0"/>
              </a:spcAft>
              <a:buClr>
                <a:schemeClr val="lt1"/>
              </a:buClr>
              <a:buSzPts val="4000"/>
              <a:buNone/>
              <a:defRPr sz="4000" b="1">
                <a:solidFill>
                  <a:schemeClr val="lt1"/>
                </a:solidFill>
              </a:defRPr>
            </a:lvl7pPr>
            <a:lvl8pPr lvl="7" algn="l" rtl="0">
              <a:lnSpc>
                <a:spcPct val="100000"/>
              </a:lnSpc>
              <a:spcBef>
                <a:spcPts val="0"/>
              </a:spcBef>
              <a:spcAft>
                <a:spcPts val="0"/>
              </a:spcAft>
              <a:buClr>
                <a:schemeClr val="lt1"/>
              </a:buClr>
              <a:buSzPts val="4000"/>
              <a:buNone/>
              <a:defRPr sz="4000" b="1">
                <a:solidFill>
                  <a:schemeClr val="lt1"/>
                </a:solidFill>
              </a:defRPr>
            </a:lvl8pPr>
            <a:lvl9pPr lvl="8" algn="l" rtl="0">
              <a:lnSpc>
                <a:spcPct val="100000"/>
              </a:lnSpc>
              <a:spcBef>
                <a:spcPts val="0"/>
              </a:spcBef>
              <a:spcAft>
                <a:spcPts val="0"/>
              </a:spcAft>
              <a:buClr>
                <a:schemeClr val="lt1"/>
              </a:buClr>
              <a:buSzPts val="4000"/>
              <a:buNone/>
              <a:defRPr sz="4000" b="1">
                <a:solidFill>
                  <a:schemeClr val="lt1"/>
                </a:solidFill>
              </a:defRPr>
            </a:lvl9pPr>
          </a:lstStyle>
          <a:p>
            <a:endParaRPr/>
          </a:p>
        </p:txBody>
      </p:sp>
      <p:sp>
        <p:nvSpPr>
          <p:cNvPr id="380" name="Google Shape;380;p56"/>
          <p:cNvSpPr txBox="1">
            <a:spLocks noGrp="1"/>
          </p:cNvSpPr>
          <p:nvPr>
            <p:ph type="body" idx="1"/>
          </p:nvPr>
        </p:nvSpPr>
        <p:spPr>
          <a:xfrm>
            <a:off x="4508133" y="410633"/>
            <a:ext cx="7268400" cy="56916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Clr>
                <a:schemeClr val="dk2"/>
              </a:buClr>
              <a:buSzPts val="2400"/>
              <a:buChar char="●"/>
              <a:defRPr sz="2400">
                <a:solidFill>
                  <a:schemeClr val="dk2"/>
                </a:solidFill>
              </a:defRPr>
            </a:lvl1pPr>
            <a:lvl2pPr marL="914400" lvl="1" indent="-349250" algn="l" rtl="0">
              <a:lnSpc>
                <a:spcPct val="115000"/>
              </a:lnSpc>
              <a:spcBef>
                <a:spcPts val="2100"/>
              </a:spcBef>
              <a:spcAft>
                <a:spcPts val="0"/>
              </a:spcAft>
              <a:buClr>
                <a:schemeClr val="dk2"/>
              </a:buClr>
              <a:buSzPts val="1900"/>
              <a:buChar char="○"/>
              <a:defRPr sz="1900">
                <a:solidFill>
                  <a:schemeClr val="dk2"/>
                </a:solidFill>
              </a:defRPr>
            </a:lvl2pPr>
            <a:lvl3pPr marL="1371600" lvl="2" indent="-349250" algn="l" rtl="0">
              <a:lnSpc>
                <a:spcPct val="115000"/>
              </a:lnSpc>
              <a:spcBef>
                <a:spcPts val="2100"/>
              </a:spcBef>
              <a:spcAft>
                <a:spcPts val="0"/>
              </a:spcAft>
              <a:buClr>
                <a:schemeClr val="dk2"/>
              </a:buClr>
              <a:buSzPts val="1900"/>
              <a:buChar char="■"/>
              <a:defRPr sz="1900">
                <a:solidFill>
                  <a:schemeClr val="dk2"/>
                </a:solidFill>
              </a:defRPr>
            </a:lvl3pPr>
            <a:lvl4pPr marL="1828800" lvl="3" indent="-349250" algn="l" rtl="0">
              <a:lnSpc>
                <a:spcPct val="115000"/>
              </a:lnSpc>
              <a:spcBef>
                <a:spcPts val="2100"/>
              </a:spcBef>
              <a:spcAft>
                <a:spcPts val="0"/>
              </a:spcAft>
              <a:buClr>
                <a:schemeClr val="dk2"/>
              </a:buClr>
              <a:buSzPts val="1900"/>
              <a:buChar char="●"/>
              <a:defRPr sz="1900">
                <a:solidFill>
                  <a:schemeClr val="dk2"/>
                </a:solidFill>
              </a:defRPr>
            </a:lvl4pPr>
            <a:lvl5pPr marL="2286000" lvl="4" indent="-349250" algn="l" rtl="0">
              <a:lnSpc>
                <a:spcPct val="115000"/>
              </a:lnSpc>
              <a:spcBef>
                <a:spcPts val="2100"/>
              </a:spcBef>
              <a:spcAft>
                <a:spcPts val="0"/>
              </a:spcAft>
              <a:buClr>
                <a:schemeClr val="dk2"/>
              </a:buClr>
              <a:buSzPts val="1900"/>
              <a:buChar char="○"/>
              <a:defRPr sz="1900">
                <a:solidFill>
                  <a:schemeClr val="dk2"/>
                </a:solidFill>
              </a:defRPr>
            </a:lvl5pPr>
            <a:lvl6pPr marL="2743200" lvl="5" indent="-349250" algn="l" rtl="0">
              <a:lnSpc>
                <a:spcPct val="115000"/>
              </a:lnSpc>
              <a:spcBef>
                <a:spcPts val="2100"/>
              </a:spcBef>
              <a:spcAft>
                <a:spcPts val="0"/>
              </a:spcAft>
              <a:buClr>
                <a:schemeClr val="dk2"/>
              </a:buClr>
              <a:buSzPts val="1900"/>
              <a:buChar char="■"/>
              <a:defRPr sz="1900">
                <a:solidFill>
                  <a:schemeClr val="dk2"/>
                </a:solidFill>
              </a:defRPr>
            </a:lvl6pPr>
            <a:lvl7pPr marL="3200400" lvl="6" indent="-349250" algn="l" rtl="0">
              <a:lnSpc>
                <a:spcPct val="115000"/>
              </a:lnSpc>
              <a:spcBef>
                <a:spcPts val="2100"/>
              </a:spcBef>
              <a:spcAft>
                <a:spcPts val="0"/>
              </a:spcAft>
              <a:buClr>
                <a:schemeClr val="dk2"/>
              </a:buClr>
              <a:buSzPts val="1900"/>
              <a:buChar char="●"/>
              <a:defRPr sz="1900">
                <a:solidFill>
                  <a:schemeClr val="dk2"/>
                </a:solidFill>
              </a:defRPr>
            </a:lvl7pPr>
            <a:lvl8pPr marL="3657600" lvl="7" indent="-349250" algn="l" rtl="0">
              <a:lnSpc>
                <a:spcPct val="115000"/>
              </a:lnSpc>
              <a:spcBef>
                <a:spcPts val="2100"/>
              </a:spcBef>
              <a:spcAft>
                <a:spcPts val="0"/>
              </a:spcAft>
              <a:buClr>
                <a:schemeClr val="dk2"/>
              </a:buClr>
              <a:buSzPts val="1900"/>
              <a:buChar char="○"/>
              <a:defRPr sz="1900">
                <a:solidFill>
                  <a:schemeClr val="dk2"/>
                </a:solidFill>
              </a:defRPr>
            </a:lvl8pPr>
            <a:lvl9pPr marL="4114800" lvl="8" indent="-349250" algn="l"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381" name="Google Shape;381;p56"/>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874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660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13050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81037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331B4-8886-884C-97D5-3124897D6AD0}"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80126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331B4-8886-884C-97D5-3124897D6AD0}"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89620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331B4-8886-884C-97D5-3124897D6AD0}"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046337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31B4-8886-884C-97D5-3124897D6AD0}"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5769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03747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10522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166832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77422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698616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12192000" cy="1765190"/>
          </a:xfrm>
          <a:solidFill>
            <a:schemeClr val="accent1">
              <a:lumMod val="50000"/>
            </a:schemeClr>
          </a:solidFill>
        </p:spPr>
        <p:txBody>
          <a:bodyPr anchor="b">
            <a:normAutofit/>
          </a:bodyPr>
          <a:lstStyle>
            <a:lvl1pPr algn="ctr">
              <a:defRPr sz="1350">
                <a:solidFill>
                  <a:schemeClr val="bg1"/>
                </a:solidFill>
                <a:latin typeface="Times New Roman" panose="02020603050405020304" pitchFamily="18" charset="0"/>
                <a:cs typeface="Times New Roman" panose="02020603050405020304" pitchFamily="18" charset="0"/>
              </a:defRPr>
            </a:lvl1pPr>
          </a:lstStyle>
          <a:p>
            <a:r>
              <a:rPr lang="en-US" dirty="0"/>
              <a:t>CONNECTICUT STATE DEPARTMENT OF EDUCATION</a:t>
            </a:r>
          </a:p>
        </p:txBody>
      </p:sp>
      <p:sp>
        <p:nvSpPr>
          <p:cNvPr id="3" name="Subtitle 2"/>
          <p:cNvSpPr>
            <a:spLocks noGrp="1"/>
          </p:cNvSpPr>
          <p:nvPr>
            <p:ph type="subTitle" idx="1" hasCustomPrompt="1"/>
          </p:nvPr>
        </p:nvSpPr>
        <p:spPr>
          <a:xfrm>
            <a:off x="1545203" y="2063368"/>
            <a:ext cx="9144000" cy="3995526"/>
          </a:xfrm>
        </p:spPr>
        <p:txBody>
          <a:bodyPr/>
          <a:lstStyle>
            <a:lvl1pPr marL="0" indent="0" algn="ctr">
              <a:buNone/>
              <a:defRPr sz="280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indent="0" algn="ctr">
              <a:buNone/>
            </a:pPr>
            <a:r>
              <a:rPr lang="en-US" sz="2100" dirty="0">
                <a:solidFill>
                  <a:srgbClr val="000090"/>
                </a:solidFill>
                <a:latin typeface="Arial"/>
                <a:cs typeface="Arial"/>
              </a:rPr>
              <a:t>Title</a:t>
            </a:r>
          </a:p>
          <a:p>
            <a:pPr marL="0" indent="0" algn="ctr">
              <a:buNone/>
            </a:pPr>
            <a:br>
              <a:rPr lang="en-US" sz="3000" b="1" dirty="0">
                <a:latin typeface="Arial"/>
                <a:cs typeface="Arial"/>
              </a:rPr>
            </a:br>
            <a:r>
              <a:rPr lang="en-US" sz="3000" b="1" dirty="0">
                <a:solidFill>
                  <a:srgbClr val="000000"/>
                </a:solidFill>
                <a:latin typeface="Arial"/>
                <a:cs typeface="Arial"/>
              </a:rPr>
              <a:t>Main </a:t>
            </a:r>
            <a:r>
              <a:rPr lang="en-US" sz="2700" b="1" dirty="0">
                <a:solidFill>
                  <a:srgbClr val="000000"/>
                </a:solidFill>
                <a:latin typeface="Arial"/>
                <a:cs typeface="Arial"/>
              </a:rPr>
              <a:t>Title</a:t>
            </a:r>
          </a:p>
          <a:p>
            <a:pPr marL="0" indent="0" algn="ctr">
              <a:buNone/>
            </a:pPr>
            <a:endParaRPr lang="en-US" sz="2700" b="1" dirty="0">
              <a:solidFill>
                <a:srgbClr val="1F497D"/>
              </a:solidFill>
              <a:latin typeface="Arial"/>
              <a:cs typeface="Arial"/>
            </a:endParaRPr>
          </a:p>
          <a:p>
            <a:pPr marL="0" indent="0" algn="ctr">
              <a:buNone/>
            </a:pPr>
            <a:endParaRPr lang="en-US" sz="2700" b="1" dirty="0">
              <a:solidFill>
                <a:srgbClr val="1F497D"/>
              </a:solidFill>
              <a:latin typeface="Arial"/>
              <a:cs typeface="Arial"/>
            </a:endParaRPr>
          </a:p>
          <a:p>
            <a:pPr marL="0" indent="0" algn="ctr">
              <a:buNone/>
            </a:pPr>
            <a:r>
              <a:rPr lang="en-US" sz="1500" dirty="0">
                <a:solidFill>
                  <a:srgbClr val="000090"/>
                </a:solidFill>
                <a:latin typeface="Times New Roman"/>
                <a:cs typeface="Times New Roman"/>
              </a:rPr>
              <a:t>DATE</a:t>
            </a:r>
          </a:p>
          <a:p>
            <a:endParaRPr lang="en-US" dirty="0"/>
          </a:p>
        </p:txBody>
      </p:sp>
      <p:sp>
        <p:nvSpPr>
          <p:cNvPr id="4" name="Date Placeholder 3"/>
          <p:cNvSpPr>
            <a:spLocks noGrp="1"/>
          </p:cNvSpPr>
          <p:nvPr>
            <p:ph type="dt" sz="half" idx="10"/>
          </p:nvPr>
        </p:nvSpPr>
        <p:spPr/>
        <p:txBody>
          <a:bodyPr/>
          <a:lstStyle/>
          <a:p>
            <a:fld id="{13223E42-61B6-4752-8DAD-E6F7CCC4A1AA}" type="datetime1">
              <a:rPr lang="en-US" smtClean="0"/>
              <a:t>4/26/2022</a:t>
            </a:fld>
            <a:endParaRPr lang="en-US"/>
          </a:p>
        </p:txBody>
      </p:sp>
      <p:sp>
        <p:nvSpPr>
          <p:cNvPr id="6" name="Slide Number Placeholder 5"/>
          <p:cNvSpPr>
            <a:spLocks noGrp="1"/>
          </p:cNvSpPr>
          <p:nvPr>
            <p:ph type="sldNum" sz="quarter" idx="12"/>
          </p:nvPr>
        </p:nvSpPr>
        <p:spPr>
          <a:xfrm>
            <a:off x="10689204" y="6356354"/>
            <a:ext cx="664597" cy="365125"/>
          </a:xfrm>
        </p:spPr>
        <p:txBody>
          <a:bodyPr/>
          <a:lstStyle/>
          <a:p>
            <a:fld id="{24F2258D-CF54-2C4E-9726-8648A0B8DDCC}" type="slidenum">
              <a:rPr lang="en-US" smtClean="0"/>
              <a:t>‹#›</a:t>
            </a:fld>
            <a:endParaRPr lang="en-US"/>
          </a:p>
        </p:txBody>
      </p:sp>
      <p:pic>
        <p:nvPicPr>
          <p:cNvPr id="9"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37926" y="182882"/>
            <a:ext cx="2191028" cy="1232453"/>
          </a:xfrm>
          <a:prstGeom prst="rect">
            <a:avLst/>
          </a:prstGeom>
        </p:spPr>
      </p:pic>
      <p:sp>
        <p:nvSpPr>
          <p:cNvPr id="10" name="Rectangle 9"/>
          <p:cNvSpPr/>
          <p:nvPr/>
        </p:nvSpPr>
        <p:spPr>
          <a:xfrm>
            <a:off x="0" y="1713508"/>
            <a:ext cx="12192000" cy="10336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0025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0226" y="5854787"/>
            <a:ext cx="1336716" cy="793778"/>
          </a:xfrm>
          <a:prstGeom prst="rect">
            <a:avLst/>
          </a:prstGeom>
        </p:spPr>
      </p:pic>
      <p:cxnSp>
        <p:nvCxnSpPr>
          <p:cNvPr id="8" name="Straight Connector 7"/>
          <p:cNvCxnSpPr/>
          <p:nvPr/>
        </p:nvCxnSpPr>
        <p:spPr>
          <a:xfrm flipV="1">
            <a:off x="2026942" y="6624601"/>
            <a:ext cx="8745537" cy="21226"/>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25738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lvl1pPr>
              <a:defRPr sz="40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B7E96AA-CD1A-49B7-8BC9-E1E0FB7FD7A5}" type="datetime1">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778168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
        <p:nvSpPr>
          <p:cNvPr id="7" name="Footer Placeholder 3"/>
          <p:cNvSpPr>
            <a:spLocks noGrp="1"/>
          </p:cNvSpPr>
          <p:nvPr>
            <p:ph type="ftr" sz="quarter" idx="11"/>
          </p:nvPr>
        </p:nvSpPr>
        <p:spPr>
          <a:xfrm>
            <a:off x="785855" y="5893143"/>
            <a:ext cx="10273085" cy="837512"/>
          </a:xfrm>
        </p:spPr>
        <p:txBody>
          <a:bodyPr/>
          <a:lstStyle/>
          <a:p>
            <a:endParaRPr lang="en-US" dirty="0"/>
          </a:p>
        </p:txBody>
      </p:sp>
      <p:pic>
        <p:nvPicPr>
          <p:cNvPr id="8" name="Picture 7"/>
          <p:cNvPicPr>
            <a:picLocks noChangeAspect="1"/>
          </p:cNvPicPr>
          <p:nvPr userDrawn="1"/>
        </p:nvPicPr>
        <p:blipFill>
          <a:blip r:embed="rId2"/>
          <a:stretch>
            <a:fillRect/>
          </a:stretch>
        </p:blipFill>
        <p:spPr>
          <a:xfrm>
            <a:off x="690226" y="5854787"/>
            <a:ext cx="1336716" cy="793778"/>
          </a:xfrm>
          <a:prstGeom prst="rect">
            <a:avLst/>
          </a:prstGeom>
        </p:spPr>
      </p:pic>
      <p:cxnSp>
        <p:nvCxnSpPr>
          <p:cNvPr id="9" name="Straight Connector 8"/>
          <p:cNvCxnSpPr/>
          <p:nvPr userDrawn="1"/>
        </p:nvCxnSpPr>
        <p:spPr>
          <a:xfrm flipV="1">
            <a:off x="2026942" y="6624601"/>
            <a:ext cx="8745537" cy="21226"/>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41465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C4E12A-FACE-4FA5-A764-D983C92F4AC5}" type="datetime1">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583912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2"/>
            <a:ext cx="10515600" cy="1325563"/>
          </a:xfrm>
          <a:solidFill>
            <a:schemeClr val="accent1">
              <a:lumMod val="50000"/>
            </a:schemeClr>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pic>
        <p:nvPicPr>
          <p:cNvPr id="8" name="Picture 7"/>
          <p:cNvPicPr>
            <a:picLocks noChangeAspect="1"/>
          </p:cNvPicPr>
          <p:nvPr userDrawn="1"/>
        </p:nvPicPr>
        <p:blipFill>
          <a:blip r:embed="rId2"/>
          <a:stretch>
            <a:fillRect/>
          </a:stretch>
        </p:blipFill>
        <p:spPr>
          <a:xfrm>
            <a:off x="690226" y="5854787"/>
            <a:ext cx="1336716" cy="793778"/>
          </a:xfrm>
          <a:prstGeom prst="rect">
            <a:avLst/>
          </a:prstGeom>
        </p:spPr>
      </p:pic>
      <p:cxnSp>
        <p:nvCxnSpPr>
          <p:cNvPr id="9" name="Straight Connector 8"/>
          <p:cNvCxnSpPr/>
          <p:nvPr userDrawn="1"/>
        </p:nvCxnSpPr>
        <p:spPr>
          <a:xfrm flipV="1">
            <a:off x="2026942" y="6624601"/>
            <a:ext cx="8745537" cy="21226"/>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2122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331B4-8886-884C-97D5-3124897D6AD0}"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748541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3C2DFE-3D50-40D1-B94C-1C7E3306D2A4}" type="datetime1">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175964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6265E-929D-4230-9CEA-FAF1F606D42F}" type="datetime1">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812314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91FAF-D060-4EAE-A650-E9F715BE69D2}" type="datetime1">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14851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AAE7D5-0BA2-4215-9284-23111DD5987A}" type="datetime1">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690446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1865C-A123-4A47-ABD3-64BF86CABA1F}" type="datetime1">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18989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1E290F-A45D-4553-AFC9-CBCDB1B6C241}" type="datetime1">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814500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546F1-1386-43AB-B429-CB68BF9DA53F}" type="datetime1">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475687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553200"/>
            <a:ext cx="12192000" cy="304800"/>
          </a:xfrm>
          <a:prstGeom prst="rect">
            <a:avLst/>
          </a:prstGeom>
          <a:gradFill rotWithShape="1">
            <a:gsLst>
              <a:gs pos="0">
                <a:srgbClr val="990000"/>
              </a:gs>
              <a:gs pos="100000">
                <a:srgbClr val="47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p>
        </p:txBody>
      </p:sp>
      <p:sp>
        <p:nvSpPr>
          <p:cNvPr id="5" name="Rectangle 10"/>
          <p:cNvSpPr>
            <a:spLocks noChangeArrowheads="1"/>
          </p:cNvSpPr>
          <p:nvPr/>
        </p:nvSpPr>
        <p:spPr bwMode="auto">
          <a:xfrm>
            <a:off x="0" y="6505575"/>
            <a:ext cx="12192000" cy="4603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1800"/>
          </a:p>
        </p:txBody>
      </p:sp>
    </p:spTree>
    <p:extLst>
      <p:ext uri="{BB962C8B-B14F-4D97-AF65-F5344CB8AC3E}">
        <p14:creationId xmlns:p14="http://schemas.microsoft.com/office/powerpoint/2010/main" val="298003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b="1" i="0">
                <a:latin typeface="Myriad Pro Light" panose="020B04030304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0">
                <a:latin typeface="Myriad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5" name="Footer Placeholder 4"/>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3982549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yriad Pro Light" panose="020B04030304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5" name="Footer Placeholder 4"/>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14294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331B4-8886-884C-97D5-3124897D6AD0}"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153649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i="0">
                <a:latin typeface="Myriad Pro Light" panose="020B0403030403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b="1" i="0">
                <a:solidFill>
                  <a:schemeClr val="tx1"/>
                </a:solidFill>
                <a:latin typeface="Myriad Pro Light" panose="020B04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5" name="Footer Placeholder 4"/>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2187378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yriad Pro Light" panose="020B0403030403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6" name="Footer Placeholder 5"/>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660671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i="0">
                <a:latin typeface="Myriad Pro Light" panose="020B0403030403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i="0">
                <a:latin typeface="Myriad Pro Light" panose="020B04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i="0">
                <a:latin typeface="Myriad Pro Light" panose="020B04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8" name="Footer Placeholder 7"/>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3968296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yriad Pro Light" panose="020B0403030403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4" name="Footer Placeholder 3"/>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3002116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3" name="Footer Placeholder 2"/>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841566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a:latin typeface="Myriad Pro Light" panose="020B04030304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b="1" i="0">
                <a:latin typeface="Myriad Pro Light" panose="020B0403030403020204" pitchFamily="34" charset="0"/>
              </a:defRPr>
            </a:lvl1pPr>
            <a:lvl2pPr>
              <a:defRPr sz="2800" b="1" i="0">
                <a:latin typeface="Myriad Pro Light" panose="020B0403030403020204" pitchFamily="34" charset="0"/>
              </a:defRPr>
            </a:lvl2pPr>
            <a:lvl3pPr>
              <a:defRPr sz="2400" b="1" i="0">
                <a:latin typeface="Myriad Pro Light" panose="020B0403030403020204" pitchFamily="34" charset="0"/>
              </a:defRPr>
            </a:lvl3pPr>
            <a:lvl4pPr>
              <a:defRPr sz="2000" b="1" i="0">
                <a:latin typeface="Myriad Pro Light" panose="020B0403030403020204" pitchFamily="34" charset="0"/>
              </a:defRPr>
            </a:lvl4pPr>
            <a:lvl5pPr>
              <a:defRPr sz="2000" b="1" i="0">
                <a:latin typeface="Myriad Pro Light" panose="020B0403030403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i="0">
                <a:latin typeface="Myriad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6" name="Footer Placeholder 5"/>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1253727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a:latin typeface="Myriad Pro Light" panose="020B0403030403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b="1" i="0">
                <a:latin typeface="Myriad Pro Light" panose="020B04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i="0">
                <a:latin typeface="Myriad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6" name="Footer Placeholder 5"/>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2159826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yriad Pro Light" panose="020B0403030403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5" name="Footer Placeholder 4"/>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4098869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b="1" i="0">
                <a:latin typeface="Myriad Pro Light" panose="020B0403030403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lvl1pPr>
              <a:defRPr b="1" i="0">
                <a:latin typeface="Myriad Pro Light" panose="020B0403030403020204" pitchFamily="34" charset="0"/>
              </a:defRPr>
            </a:lvl1pPr>
            <a:lvl2pPr>
              <a:defRPr b="1" i="0">
                <a:latin typeface="Myriad Pro Light" panose="020B0403030403020204" pitchFamily="34" charset="0"/>
              </a:defRPr>
            </a:lvl2pPr>
            <a:lvl3pPr>
              <a:defRPr b="1" i="0">
                <a:latin typeface="Myriad Pro Light" panose="020B0403030403020204" pitchFamily="34" charset="0"/>
              </a:defRPr>
            </a:lvl3pPr>
            <a:lvl4pPr>
              <a:defRPr b="1" i="0">
                <a:latin typeface="Myriad Pro Light" panose="020B0403030403020204" pitchFamily="34" charset="0"/>
              </a:defRPr>
            </a:lvl4pPr>
            <a:lvl5pPr>
              <a:defRPr b="1" i="0">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1" i="0">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5" name="Footer Placeholder 4"/>
          <p:cNvSpPr>
            <a:spLocks noGrp="1"/>
          </p:cNvSpPr>
          <p:nvPr>
            <p:ph type="ftr" sz="quarter" idx="11"/>
          </p:nvPr>
        </p:nvSpPr>
        <p:spPr/>
        <p:txBody>
          <a:bodyPr/>
          <a:lstStyle>
            <a:lvl1pPr>
              <a:defRPr b="1" i="0">
                <a:latin typeface="Myriad Pro Light" panose="020B0403030403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1826670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21"/>
        <p:cNvGrpSpPr/>
        <p:nvPr/>
      </p:nvGrpSpPr>
      <p:grpSpPr>
        <a:xfrm>
          <a:off x="0" y="0"/>
          <a:ext cx="0" cy="0"/>
          <a:chOff x="0" y="0"/>
          <a:chExt cx="0" cy="0"/>
        </a:xfrm>
      </p:grpSpPr>
      <p:sp>
        <p:nvSpPr>
          <p:cNvPr id="22" name="Google Shape;22;p4"/>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4"/>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4"/>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4"/>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4"/>
          <p:cNvGrpSpPr/>
          <p:nvPr/>
        </p:nvGrpSpPr>
        <p:grpSpPr>
          <a:xfrm>
            <a:off x="340267" y="789"/>
            <a:ext cx="3000484" cy="1392400"/>
            <a:chOff x="255200" y="592"/>
            <a:chExt cx="2250363" cy="1044300"/>
          </a:xfrm>
        </p:grpSpPr>
        <p:sp>
          <p:nvSpPr>
            <p:cNvPr id="27" name="Google Shape;27;p4"/>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4"/>
          <p:cNvGrpSpPr/>
          <p:nvPr/>
        </p:nvGrpSpPr>
        <p:grpSpPr>
          <a:xfrm>
            <a:off x="1207194" y="789"/>
            <a:ext cx="3000484" cy="1392400"/>
            <a:chOff x="905395" y="592"/>
            <a:chExt cx="2250363" cy="1044300"/>
          </a:xfrm>
        </p:grpSpPr>
        <p:sp>
          <p:nvSpPr>
            <p:cNvPr id="31" name="Google Shape;31;p4"/>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4"/>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4"/>
          <p:cNvGrpSpPr/>
          <p:nvPr/>
        </p:nvGrpSpPr>
        <p:grpSpPr>
          <a:xfrm>
            <a:off x="9409957" y="6784"/>
            <a:ext cx="2468376" cy="1002811"/>
            <a:chOff x="6917201" y="0"/>
            <a:chExt cx="2227777" cy="863400"/>
          </a:xfrm>
        </p:grpSpPr>
        <p:sp>
          <p:nvSpPr>
            <p:cNvPr id="35" name="Google Shape;35;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 name="Google Shape;38;p4"/>
          <p:cNvGrpSpPr/>
          <p:nvPr/>
        </p:nvGrpSpPr>
        <p:grpSpPr>
          <a:xfrm>
            <a:off x="8737376" y="5623803"/>
            <a:ext cx="3185424" cy="1234316"/>
            <a:chOff x="6917201" y="0"/>
            <a:chExt cx="2227777" cy="863400"/>
          </a:xfrm>
        </p:grpSpPr>
        <p:sp>
          <p:nvSpPr>
            <p:cNvPr id="39" name="Google Shape;39;p4"/>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 name="Google Shape;42;p4"/>
          <p:cNvGrpSpPr/>
          <p:nvPr/>
        </p:nvGrpSpPr>
        <p:grpSpPr>
          <a:xfrm>
            <a:off x="265532" y="5407536"/>
            <a:ext cx="3727219" cy="1444411"/>
            <a:chOff x="6917201" y="0"/>
            <a:chExt cx="2227777" cy="863400"/>
          </a:xfrm>
        </p:grpSpPr>
        <p:sp>
          <p:nvSpPr>
            <p:cNvPr id="43" name="Google Shape;43;p4"/>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4"/>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4"/>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5067"/>
            </a:lvl1pPr>
            <a:lvl2pPr lvl="1" algn="ctr" rtl="0">
              <a:spcBef>
                <a:spcPts val="0"/>
              </a:spcBef>
              <a:spcAft>
                <a:spcPts val="0"/>
              </a:spcAft>
              <a:buSzPts val="3800"/>
              <a:buNone/>
              <a:defRPr sz="5067"/>
            </a:lvl2pPr>
            <a:lvl3pPr lvl="2" algn="ctr" rtl="0">
              <a:spcBef>
                <a:spcPts val="0"/>
              </a:spcBef>
              <a:spcAft>
                <a:spcPts val="0"/>
              </a:spcAft>
              <a:buSzPts val="3800"/>
              <a:buNone/>
              <a:defRPr sz="5067"/>
            </a:lvl3pPr>
            <a:lvl4pPr lvl="3" algn="ctr" rtl="0">
              <a:spcBef>
                <a:spcPts val="0"/>
              </a:spcBef>
              <a:spcAft>
                <a:spcPts val="0"/>
              </a:spcAft>
              <a:buSzPts val="3800"/>
              <a:buNone/>
              <a:defRPr sz="5067"/>
            </a:lvl4pPr>
            <a:lvl5pPr lvl="4" algn="ctr" rtl="0">
              <a:spcBef>
                <a:spcPts val="0"/>
              </a:spcBef>
              <a:spcAft>
                <a:spcPts val="0"/>
              </a:spcAft>
              <a:buSzPts val="3800"/>
              <a:buNone/>
              <a:defRPr sz="5067"/>
            </a:lvl5pPr>
            <a:lvl6pPr lvl="5" algn="ctr" rtl="0">
              <a:spcBef>
                <a:spcPts val="0"/>
              </a:spcBef>
              <a:spcAft>
                <a:spcPts val="0"/>
              </a:spcAft>
              <a:buSzPts val="3800"/>
              <a:buNone/>
              <a:defRPr sz="5067"/>
            </a:lvl6pPr>
            <a:lvl7pPr lvl="6" algn="ctr" rtl="0">
              <a:spcBef>
                <a:spcPts val="0"/>
              </a:spcBef>
              <a:spcAft>
                <a:spcPts val="0"/>
              </a:spcAft>
              <a:buSzPts val="3800"/>
              <a:buNone/>
              <a:defRPr sz="5067"/>
            </a:lvl7pPr>
            <a:lvl8pPr lvl="7" algn="ctr" rtl="0">
              <a:spcBef>
                <a:spcPts val="0"/>
              </a:spcBef>
              <a:spcAft>
                <a:spcPts val="0"/>
              </a:spcAft>
              <a:buSzPts val="3800"/>
              <a:buNone/>
              <a:defRPr sz="5067"/>
            </a:lvl8pPr>
            <a:lvl9pPr lvl="8" algn="ctr" rtl="0">
              <a:spcBef>
                <a:spcPts val="0"/>
              </a:spcBef>
              <a:spcAft>
                <a:spcPts val="0"/>
              </a:spcAft>
              <a:buSzPts val="3800"/>
              <a:buNone/>
              <a:defRPr sz="5067"/>
            </a:lvl9pPr>
          </a:lstStyle>
          <a:p>
            <a:endParaRPr/>
          </a:p>
        </p:txBody>
      </p:sp>
      <p:sp>
        <p:nvSpPr>
          <p:cNvPr id="47" name="Google Shape;47;p4"/>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2133">
                <a:solidFill>
                  <a:schemeClr val="lt1"/>
                </a:solidFill>
              </a:defRPr>
            </a:lvl1pPr>
            <a:lvl2pPr lvl="1" algn="ctr" rtl="0">
              <a:lnSpc>
                <a:spcPct val="100000"/>
              </a:lnSpc>
              <a:spcBef>
                <a:spcPts val="0"/>
              </a:spcBef>
              <a:spcAft>
                <a:spcPts val="0"/>
              </a:spcAft>
              <a:buClr>
                <a:schemeClr val="lt1"/>
              </a:buClr>
              <a:buSzPts val="1600"/>
              <a:buNone/>
              <a:defRPr sz="2133">
                <a:solidFill>
                  <a:schemeClr val="lt1"/>
                </a:solidFill>
              </a:defRPr>
            </a:lvl2pPr>
            <a:lvl3pPr lvl="2" algn="ctr" rtl="0">
              <a:lnSpc>
                <a:spcPct val="100000"/>
              </a:lnSpc>
              <a:spcBef>
                <a:spcPts val="0"/>
              </a:spcBef>
              <a:spcAft>
                <a:spcPts val="0"/>
              </a:spcAft>
              <a:buClr>
                <a:schemeClr val="lt1"/>
              </a:buClr>
              <a:buSzPts val="1600"/>
              <a:buNone/>
              <a:defRPr sz="2133">
                <a:solidFill>
                  <a:schemeClr val="lt1"/>
                </a:solidFill>
              </a:defRPr>
            </a:lvl3pPr>
            <a:lvl4pPr lvl="3" algn="ctr" rtl="0">
              <a:lnSpc>
                <a:spcPct val="100000"/>
              </a:lnSpc>
              <a:spcBef>
                <a:spcPts val="0"/>
              </a:spcBef>
              <a:spcAft>
                <a:spcPts val="0"/>
              </a:spcAft>
              <a:buClr>
                <a:schemeClr val="lt1"/>
              </a:buClr>
              <a:buSzPts val="1600"/>
              <a:buNone/>
              <a:defRPr sz="2133">
                <a:solidFill>
                  <a:schemeClr val="lt1"/>
                </a:solidFill>
              </a:defRPr>
            </a:lvl4pPr>
            <a:lvl5pPr lvl="4" algn="ctr" rtl="0">
              <a:lnSpc>
                <a:spcPct val="100000"/>
              </a:lnSpc>
              <a:spcBef>
                <a:spcPts val="0"/>
              </a:spcBef>
              <a:spcAft>
                <a:spcPts val="0"/>
              </a:spcAft>
              <a:buClr>
                <a:schemeClr val="lt1"/>
              </a:buClr>
              <a:buSzPts val="1600"/>
              <a:buNone/>
              <a:defRPr sz="2133">
                <a:solidFill>
                  <a:schemeClr val="lt1"/>
                </a:solidFill>
              </a:defRPr>
            </a:lvl5pPr>
            <a:lvl6pPr lvl="5" algn="ctr" rtl="0">
              <a:lnSpc>
                <a:spcPct val="100000"/>
              </a:lnSpc>
              <a:spcBef>
                <a:spcPts val="0"/>
              </a:spcBef>
              <a:spcAft>
                <a:spcPts val="0"/>
              </a:spcAft>
              <a:buClr>
                <a:schemeClr val="lt1"/>
              </a:buClr>
              <a:buSzPts val="1600"/>
              <a:buNone/>
              <a:defRPr sz="2133">
                <a:solidFill>
                  <a:schemeClr val="lt1"/>
                </a:solidFill>
              </a:defRPr>
            </a:lvl6pPr>
            <a:lvl7pPr lvl="6" algn="ctr" rtl="0">
              <a:lnSpc>
                <a:spcPct val="100000"/>
              </a:lnSpc>
              <a:spcBef>
                <a:spcPts val="0"/>
              </a:spcBef>
              <a:spcAft>
                <a:spcPts val="0"/>
              </a:spcAft>
              <a:buClr>
                <a:schemeClr val="lt1"/>
              </a:buClr>
              <a:buSzPts val="1600"/>
              <a:buNone/>
              <a:defRPr sz="2133">
                <a:solidFill>
                  <a:schemeClr val="lt1"/>
                </a:solidFill>
              </a:defRPr>
            </a:lvl7pPr>
            <a:lvl8pPr lvl="7" algn="ctr" rtl="0">
              <a:lnSpc>
                <a:spcPct val="100000"/>
              </a:lnSpc>
              <a:spcBef>
                <a:spcPts val="0"/>
              </a:spcBef>
              <a:spcAft>
                <a:spcPts val="0"/>
              </a:spcAft>
              <a:buClr>
                <a:schemeClr val="lt1"/>
              </a:buClr>
              <a:buSzPts val="1600"/>
              <a:buNone/>
              <a:defRPr sz="2133">
                <a:solidFill>
                  <a:schemeClr val="lt1"/>
                </a:solidFill>
              </a:defRPr>
            </a:lvl8pPr>
            <a:lvl9pPr lvl="8" algn="ctr" rtl="0">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48" name="Google Shape;48;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888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331B4-8886-884C-97D5-3124897D6AD0}"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211576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49"/>
        <p:cNvGrpSpPr/>
        <p:nvPr/>
      </p:nvGrpSpPr>
      <p:grpSpPr>
        <a:xfrm>
          <a:off x="0" y="0"/>
          <a:ext cx="0" cy="0"/>
          <a:chOff x="0" y="0"/>
          <a:chExt cx="0" cy="0"/>
        </a:xfrm>
      </p:grpSpPr>
      <p:sp>
        <p:nvSpPr>
          <p:cNvPr id="50" name="Google Shape;50;p5"/>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 name="Google Shape;51;p5"/>
          <p:cNvGrpSpPr/>
          <p:nvPr/>
        </p:nvGrpSpPr>
        <p:grpSpPr>
          <a:xfrm>
            <a:off x="7458922" y="5281487"/>
            <a:ext cx="3880193" cy="1576453"/>
            <a:chOff x="6917201" y="0"/>
            <a:chExt cx="2227777" cy="863400"/>
          </a:xfrm>
        </p:grpSpPr>
        <p:sp>
          <p:nvSpPr>
            <p:cNvPr id="52" name="Google Shape;52;p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 name="Google Shape;55;p5"/>
          <p:cNvGrpSpPr/>
          <p:nvPr/>
        </p:nvGrpSpPr>
        <p:grpSpPr>
          <a:xfrm>
            <a:off x="265532" y="3"/>
            <a:ext cx="3727219" cy="1444411"/>
            <a:chOff x="6917201" y="0"/>
            <a:chExt cx="2227777" cy="863400"/>
          </a:xfrm>
        </p:grpSpPr>
        <p:sp>
          <p:nvSpPr>
            <p:cNvPr id="56" name="Google Shape;56;p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5"/>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4267">
                <a:solidFill>
                  <a:schemeClr val="dk2"/>
                </a:solidFill>
              </a:defRPr>
            </a:lvl1pPr>
            <a:lvl2pPr lvl="1" algn="ctr" rtl="0">
              <a:spcBef>
                <a:spcPts val="0"/>
              </a:spcBef>
              <a:spcAft>
                <a:spcPts val="0"/>
              </a:spcAft>
              <a:buClr>
                <a:schemeClr val="dk2"/>
              </a:buClr>
              <a:buSzPts val="3200"/>
              <a:buNone/>
              <a:defRPr sz="4267">
                <a:solidFill>
                  <a:schemeClr val="dk2"/>
                </a:solidFill>
              </a:defRPr>
            </a:lvl2pPr>
            <a:lvl3pPr lvl="2" algn="ctr" rtl="0">
              <a:spcBef>
                <a:spcPts val="0"/>
              </a:spcBef>
              <a:spcAft>
                <a:spcPts val="0"/>
              </a:spcAft>
              <a:buClr>
                <a:schemeClr val="dk2"/>
              </a:buClr>
              <a:buSzPts val="3200"/>
              <a:buNone/>
              <a:defRPr sz="4267">
                <a:solidFill>
                  <a:schemeClr val="dk2"/>
                </a:solidFill>
              </a:defRPr>
            </a:lvl3pPr>
            <a:lvl4pPr lvl="3" algn="ctr" rtl="0">
              <a:spcBef>
                <a:spcPts val="0"/>
              </a:spcBef>
              <a:spcAft>
                <a:spcPts val="0"/>
              </a:spcAft>
              <a:buClr>
                <a:schemeClr val="dk2"/>
              </a:buClr>
              <a:buSzPts val="3200"/>
              <a:buNone/>
              <a:defRPr sz="4267">
                <a:solidFill>
                  <a:schemeClr val="dk2"/>
                </a:solidFill>
              </a:defRPr>
            </a:lvl4pPr>
            <a:lvl5pPr lvl="4" algn="ctr" rtl="0">
              <a:spcBef>
                <a:spcPts val="0"/>
              </a:spcBef>
              <a:spcAft>
                <a:spcPts val="0"/>
              </a:spcAft>
              <a:buClr>
                <a:schemeClr val="dk2"/>
              </a:buClr>
              <a:buSzPts val="3200"/>
              <a:buNone/>
              <a:defRPr sz="4267">
                <a:solidFill>
                  <a:schemeClr val="dk2"/>
                </a:solidFill>
              </a:defRPr>
            </a:lvl5pPr>
            <a:lvl6pPr lvl="5" algn="ctr" rtl="0">
              <a:spcBef>
                <a:spcPts val="0"/>
              </a:spcBef>
              <a:spcAft>
                <a:spcPts val="0"/>
              </a:spcAft>
              <a:buClr>
                <a:schemeClr val="dk2"/>
              </a:buClr>
              <a:buSzPts val="3200"/>
              <a:buNone/>
              <a:defRPr sz="4267">
                <a:solidFill>
                  <a:schemeClr val="dk2"/>
                </a:solidFill>
              </a:defRPr>
            </a:lvl6pPr>
            <a:lvl7pPr lvl="6" algn="ctr" rtl="0">
              <a:spcBef>
                <a:spcPts val="0"/>
              </a:spcBef>
              <a:spcAft>
                <a:spcPts val="0"/>
              </a:spcAft>
              <a:buClr>
                <a:schemeClr val="dk2"/>
              </a:buClr>
              <a:buSzPts val="3200"/>
              <a:buNone/>
              <a:defRPr sz="4267">
                <a:solidFill>
                  <a:schemeClr val="dk2"/>
                </a:solidFill>
              </a:defRPr>
            </a:lvl7pPr>
            <a:lvl8pPr lvl="7" algn="ctr" rtl="0">
              <a:spcBef>
                <a:spcPts val="0"/>
              </a:spcBef>
              <a:spcAft>
                <a:spcPts val="0"/>
              </a:spcAft>
              <a:buClr>
                <a:schemeClr val="dk2"/>
              </a:buClr>
              <a:buSzPts val="3200"/>
              <a:buNone/>
              <a:defRPr sz="4267">
                <a:solidFill>
                  <a:schemeClr val="dk2"/>
                </a:solidFill>
              </a:defRPr>
            </a:lvl8pPr>
            <a:lvl9pPr lvl="8" algn="ctr" rtl="0">
              <a:spcBef>
                <a:spcPts val="0"/>
              </a:spcBef>
              <a:spcAft>
                <a:spcPts val="0"/>
              </a:spcAft>
              <a:buClr>
                <a:schemeClr val="dk2"/>
              </a:buClr>
              <a:buSzPts val="3200"/>
              <a:buNone/>
              <a:defRPr sz="4267">
                <a:solidFill>
                  <a:schemeClr val="dk2"/>
                </a:solidFill>
              </a:defRPr>
            </a:lvl9pPr>
          </a:lstStyle>
          <a:p>
            <a:endParaRPr/>
          </a:p>
        </p:txBody>
      </p:sp>
      <p:sp>
        <p:nvSpPr>
          <p:cNvPr id="60" name="Google Shape;60;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6636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61"/>
        <p:cNvGrpSpPr/>
        <p:nvPr/>
      </p:nvGrpSpPr>
      <p:grpSpPr>
        <a:xfrm>
          <a:off x="0" y="0"/>
          <a:ext cx="0" cy="0"/>
          <a:chOff x="0" y="0"/>
          <a:chExt cx="0" cy="0"/>
        </a:xfrm>
      </p:grpSpPr>
      <p:sp>
        <p:nvSpPr>
          <p:cNvPr id="62" name="Google Shape;62;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66" name="Google Shape;66;p6"/>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endParaRPr/>
          </a:p>
        </p:txBody>
      </p:sp>
      <p:sp>
        <p:nvSpPr>
          <p:cNvPr id="67" name="Google Shape;67;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04866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68"/>
        <p:cNvGrpSpPr/>
        <p:nvPr/>
      </p:nvGrpSpPr>
      <p:grpSpPr>
        <a:xfrm>
          <a:off x="0" y="0"/>
          <a:ext cx="0" cy="0"/>
          <a:chOff x="0" y="0"/>
          <a:chExt cx="0" cy="0"/>
        </a:xfrm>
      </p:grpSpPr>
      <p:sp>
        <p:nvSpPr>
          <p:cNvPr id="69" name="Google Shape;69;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7"/>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3" name="Google Shape;73;p7"/>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endParaRPr/>
          </a:p>
        </p:txBody>
      </p:sp>
      <p:sp>
        <p:nvSpPr>
          <p:cNvPr id="74" name="Google Shape;74;p7"/>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endParaRPr/>
          </a:p>
        </p:txBody>
      </p:sp>
      <p:sp>
        <p:nvSpPr>
          <p:cNvPr id="75" name="Google Shape;75;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5975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76"/>
        <p:cNvGrpSpPr/>
        <p:nvPr/>
      </p:nvGrpSpPr>
      <p:grpSpPr>
        <a:xfrm>
          <a:off x="0" y="0"/>
          <a:ext cx="0" cy="0"/>
          <a:chOff x="0" y="0"/>
          <a:chExt cx="0" cy="0"/>
        </a:xfrm>
      </p:grpSpPr>
      <p:sp>
        <p:nvSpPr>
          <p:cNvPr id="77" name="Google Shape;77;p8"/>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81" name="Google Shape;81;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2195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82"/>
        <p:cNvGrpSpPr/>
        <p:nvPr/>
      </p:nvGrpSpPr>
      <p:grpSpPr>
        <a:xfrm>
          <a:off x="0" y="0"/>
          <a:ext cx="0" cy="0"/>
          <a:chOff x="0" y="0"/>
          <a:chExt cx="0" cy="0"/>
        </a:xfrm>
      </p:grpSpPr>
      <p:sp>
        <p:nvSpPr>
          <p:cNvPr id="83" name="Google Shape;83;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9"/>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87" name="Google Shape;87;p9"/>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endParaRPr/>
          </a:p>
        </p:txBody>
      </p:sp>
      <p:sp>
        <p:nvSpPr>
          <p:cNvPr id="88" name="Google Shape;88;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9115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89"/>
        <p:cNvGrpSpPr/>
        <p:nvPr/>
      </p:nvGrpSpPr>
      <p:grpSpPr>
        <a:xfrm>
          <a:off x="0" y="0"/>
          <a:ext cx="0" cy="0"/>
          <a:chOff x="0" y="0"/>
          <a:chExt cx="0" cy="0"/>
        </a:xfrm>
      </p:grpSpPr>
      <p:sp>
        <p:nvSpPr>
          <p:cNvPr id="90" name="Google Shape;90;p10"/>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 name="Google Shape;92;p10"/>
          <p:cNvGrpSpPr/>
          <p:nvPr/>
        </p:nvGrpSpPr>
        <p:grpSpPr>
          <a:xfrm>
            <a:off x="341322" y="-158"/>
            <a:ext cx="3001796" cy="1391211"/>
            <a:chOff x="3961956" y="4383950"/>
            <a:chExt cx="1160548" cy="548700"/>
          </a:xfrm>
        </p:grpSpPr>
        <p:sp>
          <p:nvSpPr>
            <p:cNvPr id="93" name="Google Shape;93;p1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10"/>
          <p:cNvGrpSpPr/>
          <p:nvPr/>
        </p:nvGrpSpPr>
        <p:grpSpPr>
          <a:xfrm>
            <a:off x="46579" y="6029500"/>
            <a:ext cx="2124408" cy="822763"/>
            <a:chOff x="6917201" y="0"/>
            <a:chExt cx="2227777" cy="863400"/>
          </a:xfrm>
        </p:grpSpPr>
        <p:sp>
          <p:nvSpPr>
            <p:cNvPr id="98" name="Google Shape;98;p10"/>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 name="Google Shape;101;p10"/>
          <p:cNvGrpSpPr/>
          <p:nvPr/>
        </p:nvGrpSpPr>
        <p:grpSpPr>
          <a:xfrm>
            <a:off x="7848472" y="1657"/>
            <a:ext cx="4343273" cy="1682019"/>
            <a:chOff x="6917201" y="0"/>
            <a:chExt cx="2227777" cy="863400"/>
          </a:xfrm>
        </p:grpSpPr>
        <p:sp>
          <p:nvSpPr>
            <p:cNvPr id="102" name="Google Shape;102;p1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10"/>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endParaRPr/>
          </a:p>
        </p:txBody>
      </p:sp>
      <p:sp>
        <p:nvSpPr>
          <p:cNvPr id="106" name="Google Shape;106;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70526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107"/>
        <p:cNvGrpSpPr/>
        <p:nvPr/>
      </p:nvGrpSpPr>
      <p:grpSpPr>
        <a:xfrm>
          <a:off x="0" y="0"/>
          <a:ext cx="0" cy="0"/>
          <a:chOff x="0" y="0"/>
          <a:chExt cx="0" cy="0"/>
        </a:xfrm>
      </p:grpSpPr>
      <p:sp>
        <p:nvSpPr>
          <p:cNvPr id="108" name="Google Shape;108;p11"/>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1"/>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1"/>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12" name="Google Shape;112;p11"/>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2133">
                <a:solidFill>
                  <a:schemeClr val="lt1"/>
                </a:solidFill>
              </a:defRPr>
            </a:lvl1pPr>
            <a:lvl2pPr lvl="1" rtl="0">
              <a:lnSpc>
                <a:spcPct val="100000"/>
              </a:lnSpc>
              <a:spcBef>
                <a:spcPts val="0"/>
              </a:spcBef>
              <a:spcAft>
                <a:spcPts val="0"/>
              </a:spcAft>
              <a:buClr>
                <a:schemeClr val="lt1"/>
              </a:buClr>
              <a:buSzPts val="1600"/>
              <a:buNone/>
              <a:defRPr sz="2133">
                <a:solidFill>
                  <a:schemeClr val="lt1"/>
                </a:solidFill>
              </a:defRPr>
            </a:lvl2pPr>
            <a:lvl3pPr lvl="2" rtl="0">
              <a:lnSpc>
                <a:spcPct val="100000"/>
              </a:lnSpc>
              <a:spcBef>
                <a:spcPts val="0"/>
              </a:spcBef>
              <a:spcAft>
                <a:spcPts val="0"/>
              </a:spcAft>
              <a:buClr>
                <a:schemeClr val="lt1"/>
              </a:buClr>
              <a:buSzPts val="1600"/>
              <a:buNone/>
              <a:defRPr sz="2133">
                <a:solidFill>
                  <a:schemeClr val="lt1"/>
                </a:solidFill>
              </a:defRPr>
            </a:lvl3pPr>
            <a:lvl4pPr lvl="3" rtl="0">
              <a:lnSpc>
                <a:spcPct val="100000"/>
              </a:lnSpc>
              <a:spcBef>
                <a:spcPts val="0"/>
              </a:spcBef>
              <a:spcAft>
                <a:spcPts val="0"/>
              </a:spcAft>
              <a:buClr>
                <a:schemeClr val="lt1"/>
              </a:buClr>
              <a:buSzPts val="1600"/>
              <a:buNone/>
              <a:defRPr sz="2133">
                <a:solidFill>
                  <a:schemeClr val="lt1"/>
                </a:solidFill>
              </a:defRPr>
            </a:lvl4pPr>
            <a:lvl5pPr lvl="4" rtl="0">
              <a:lnSpc>
                <a:spcPct val="100000"/>
              </a:lnSpc>
              <a:spcBef>
                <a:spcPts val="0"/>
              </a:spcBef>
              <a:spcAft>
                <a:spcPts val="0"/>
              </a:spcAft>
              <a:buClr>
                <a:schemeClr val="lt1"/>
              </a:buClr>
              <a:buSzPts val="1600"/>
              <a:buNone/>
              <a:defRPr sz="2133">
                <a:solidFill>
                  <a:schemeClr val="lt1"/>
                </a:solidFill>
              </a:defRPr>
            </a:lvl5pPr>
            <a:lvl6pPr lvl="5" rtl="0">
              <a:lnSpc>
                <a:spcPct val="100000"/>
              </a:lnSpc>
              <a:spcBef>
                <a:spcPts val="0"/>
              </a:spcBef>
              <a:spcAft>
                <a:spcPts val="0"/>
              </a:spcAft>
              <a:buClr>
                <a:schemeClr val="lt1"/>
              </a:buClr>
              <a:buSzPts val="1600"/>
              <a:buNone/>
              <a:defRPr sz="2133">
                <a:solidFill>
                  <a:schemeClr val="lt1"/>
                </a:solidFill>
              </a:defRPr>
            </a:lvl6pPr>
            <a:lvl7pPr lvl="6" rtl="0">
              <a:lnSpc>
                <a:spcPct val="100000"/>
              </a:lnSpc>
              <a:spcBef>
                <a:spcPts val="0"/>
              </a:spcBef>
              <a:spcAft>
                <a:spcPts val="0"/>
              </a:spcAft>
              <a:buClr>
                <a:schemeClr val="lt1"/>
              </a:buClr>
              <a:buSzPts val="1600"/>
              <a:buNone/>
              <a:defRPr sz="2133">
                <a:solidFill>
                  <a:schemeClr val="lt1"/>
                </a:solidFill>
              </a:defRPr>
            </a:lvl7pPr>
            <a:lvl8pPr lvl="7" rtl="0">
              <a:lnSpc>
                <a:spcPct val="100000"/>
              </a:lnSpc>
              <a:spcBef>
                <a:spcPts val="0"/>
              </a:spcBef>
              <a:spcAft>
                <a:spcPts val="0"/>
              </a:spcAft>
              <a:buClr>
                <a:schemeClr val="lt1"/>
              </a:buClr>
              <a:buSzPts val="1600"/>
              <a:buNone/>
              <a:defRPr sz="2133">
                <a:solidFill>
                  <a:schemeClr val="lt1"/>
                </a:solidFill>
              </a:defRPr>
            </a:lvl8pPr>
            <a:lvl9pPr lvl="8" rtl="0">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13" name="Google Shape;113;p11"/>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endParaRPr/>
          </a:p>
        </p:txBody>
      </p:sp>
      <p:sp>
        <p:nvSpPr>
          <p:cNvPr id="114" name="Google Shape;114;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3627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15"/>
        <p:cNvGrpSpPr/>
        <p:nvPr/>
      </p:nvGrpSpPr>
      <p:grpSpPr>
        <a:xfrm>
          <a:off x="0" y="0"/>
          <a:ext cx="0" cy="0"/>
          <a:chOff x="0" y="0"/>
          <a:chExt cx="0" cy="0"/>
        </a:xfrm>
      </p:grpSpPr>
      <p:sp>
        <p:nvSpPr>
          <p:cNvPr id="116" name="Google Shape;116;p12"/>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2"/>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12"/>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12"/>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Autofit/>
          </a:bodyPr>
          <a:lstStyle>
            <a:lvl1pPr marL="609585" lvl="0" indent="-304792" rtl="0">
              <a:lnSpc>
                <a:spcPct val="100000"/>
              </a:lnSpc>
              <a:spcBef>
                <a:spcPts val="0"/>
              </a:spcBef>
              <a:spcAft>
                <a:spcPts val="0"/>
              </a:spcAft>
              <a:buSzPts val="1300"/>
              <a:buNone/>
              <a:defRPr/>
            </a:lvl1pPr>
          </a:lstStyle>
          <a:p>
            <a:endParaRPr/>
          </a:p>
        </p:txBody>
      </p:sp>
      <p:sp>
        <p:nvSpPr>
          <p:cNvPr id="120" name="Google Shape;120;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5787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21"/>
        <p:cNvGrpSpPr/>
        <p:nvPr/>
      </p:nvGrpSpPr>
      <p:grpSpPr>
        <a:xfrm>
          <a:off x="0" y="0"/>
          <a:ext cx="0" cy="0"/>
          <a:chOff x="0" y="0"/>
          <a:chExt cx="0" cy="0"/>
        </a:xfrm>
      </p:grpSpPr>
      <p:sp>
        <p:nvSpPr>
          <p:cNvPr id="122" name="Google Shape;122;p13"/>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13"/>
          <p:cNvGrpSpPr/>
          <p:nvPr/>
        </p:nvGrpSpPr>
        <p:grpSpPr>
          <a:xfrm>
            <a:off x="7945630" y="5492769"/>
            <a:ext cx="3361269" cy="1365553"/>
            <a:chOff x="6917201" y="0"/>
            <a:chExt cx="2227777" cy="863400"/>
          </a:xfrm>
        </p:grpSpPr>
        <p:sp>
          <p:nvSpPr>
            <p:cNvPr id="124" name="Google Shape;124;p1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 name="Google Shape;127;p13"/>
          <p:cNvGrpSpPr/>
          <p:nvPr/>
        </p:nvGrpSpPr>
        <p:grpSpPr>
          <a:xfrm>
            <a:off x="265532" y="3"/>
            <a:ext cx="3727219" cy="1444411"/>
            <a:chOff x="6917201" y="0"/>
            <a:chExt cx="2227777" cy="863400"/>
          </a:xfrm>
        </p:grpSpPr>
        <p:sp>
          <p:nvSpPr>
            <p:cNvPr id="128" name="Google Shape;128;p1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1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13"/>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11466">
                <a:solidFill>
                  <a:schemeClr val="dk2"/>
                </a:solidFill>
              </a:defRPr>
            </a:lvl1pPr>
            <a:lvl2pPr lvl="1" algn="ctr" rtl="0">
              <a:spcBef>
                <a:spcPts val="0"/>
              </a:spcBef>
              <a:spcAft>
                <a:spcPts val="0"/>
              </a:spcAft>
              <a:buClr>
                <a:schemeClr val="dk2"/>
              </a:buClr>
              <a:buSzPts val="8600"/>
              <a:buNone/>
              <a:defRPr sz="11466">
                <a:solidFill>
                  <a:schemeClr val="dk2"/>
                </a:solidFill>
              </a:defRPr>
            </a:lvl2pPr>
            <a:lvl3pPr lvl="2" algn="ctr" rtl="0">
              <a:spcBef>
                <a:spcPts val="0"/>
              </a:spcBef>
              <a:spcAft>
                <a:spcPts val="0"/>
              </a:spcAft>
              <a:buClr>
                <a:schemeClr val="dk2"/>
              </a:buClr>
              <a:buSzPts val="8600"/>
              <a:buNone/>
              <a:defRPr sz="11466">
                <a:solidFill>
                  <a:schemeClr val="dk2"/>
                </a:solidFill>
              </a:defRPr>
            </a:lvl3pPr>
            <a:lvl4pPr lvl="3" algn="ctr" rtl="0">
              <a:spcBef>
                <a:spcPts val="0"/>
              </a:spcBef>
              <a:spcAft>
                <a:spcPts val="0"/>
              </a:spcAft>
              <a:buClr>
                <a:schemeClr val="dk2"/>
              </a:buClr>
              <a:buSzPts val="8600"/>
              <a:buNone/>
              <a:defRPr sz="11466">
                <a:solidFill>
                  <a:schemeClr val="dk2"/>
                </a:solidFill>
              </a:defRPr>
            </a:lvl4pPr>
            <a:lvl5pPr lvl="4" algn="ctr" rtl="0">
              <a:spcBef>
                <a:spcPts val="0"/>
              </a:spcBef>
              <a:spcAft>
                <a:spcPts val="0"/>
              </a:spcAft>
              <a:buClr>
                <a:schemeClr val="dk2"/>
              </a:buClr>
              <a:buSzPts val="8600"/>
              <a:buNone/>
              <a:defRPr sz="11466">
                <a:solidFill>
                  <a:schemeClr val="dk2"/>
                </a:solidFill>
              </a:defRPr>
            </a:lvl5pPr>
            <a:lvl6pPr lvl="5" algn="ctr" rtl="0">
              <a:spcBef>
                <a:spcPts val="0"/>
              </a:spcBef>
              <a:spcAft>
                <a:spcPts val="0"/>
              </a:spcAft>
              <a:buClr>
                <a:schemeClr val="dk2"/>
              </a:buClr>
              <a:buSzPts val="8600"/>
              <a:buNone/>
              <a:defRPr sz="11466">
                <a:solidFill>
                  <a:schemeClr val="dk2"/>
                </a:solidFill>
              </a:defRPr>
            </a:lvl6pPr>
            <a:lvl7pPr lvl="6" algn="ctr" rtl="0">
              <a:spcBef>
                <a:spcPts val="0"/>
              </a:spcBef>
              <a:spcAft>
                <a:spcPts val="0"/>
              </a:spcAft>
              <a:buClr>
                <a:schemeClr val="dk2"/>
              </a:buClr>
              <a:buSzPts val="8600"/>
              <a:buNone/>
              <a:defRPr sz="11466">
                <a:solidFill>
                  <a:schemeClr val="dk2"/>
                </a:solidFill>
              </a:defRPr>
            </a:lvl7pPr>
            <a:lvl8pPr lvl="7" algn="ctr" rtl="0">
              <a:spcBef>
                <a:spcPts val="0"/>
              </a:spcBef>
              <a:spcAft>
                <a:spcPts val="0"/>
              </a:spcAft>
              <a:buClr>
                <a:schemeClr val="dk2"/>
              </a:buClr>
              <a:buSzPts val="8600"/>
              <a:buNone/>
              <a:defRPr sz="11466">
                <a:solidFill>
                  <a:schemeClr val="dk2"/>
                </a:solidFill>
              </a:defRPr>
            </a:lvl8pPr>
            <a:lvl9pPr lvl="8" algn="ctr" rtl="0">
              <a:spcBef>
                <a:spcPts val="0"/>
              </a:spcBef>
              <a:spcAft>
                <a:spcPts val="0"/>
              </a:spcAft>
              <a:buClr>
                <a:schemeClr val="dk2"/>
              </a:buClr>
              <a:buSzPts val="8600"/>
              <a:buNone/>
              <a:defRPr sz="11466">
                <a:solidFill>
                  <a:schemeClr val="dk2"/>
                </a:solidFill>
              </a:defRPr>
            </a:lvl9pPr>
          </a:lstStyle>
          <a:p>
            <a:r>
              <a:t>xx%</a:t>
            </a:r>
          </a:p>
        </p:txBody>
      </p:sp>
      <p:sp>
        <p:nvSpPr>
          <p:cNvPr id="132" name="Google Shape;132;p13"/>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Autofit/>
          </a:bodyPr>
          <a:lstStyle>
            <a:lvl1pPr marL="609585" lvl="0" indent="-414856" algn="ctr" rtl="0">
              <a:spcBef>
                <a:spcPts val="0"/>
              </a:spcBef>
              <a:spcAft>
                <a:spcPts val="0"/>
              </a:spcAft>
              <a:buSzPts val="1300"/>
              <a:buChar char="●"/>
              <a:defRPr/>
            </a:lvl1pPr>
            <a:lvl2pPr marL="1219170" lvl="1" indent="-397923" algn="ctr" rtl="0">
              <a:spcBef>
                <a:spcPts val="2133"/>
              </a:spcBef>
              <a:spcAft>
                <a:spcPts val="0"/>
              </a:spcAft>
              <a:buSzPts val="1100"/>
              <a:buChar char="○"/>
              <a:defRPr/>
            </a:lvl2pPr>
            <a:lvl3pPr marL="1828754" lvl="2" indent="-397923" algn="ctr" rtl="0">
              <a:spcBef>
                <a:spcPts val="2133"/>
              </a:spcBef>
              <a:spcAft>
                <a:spcPts val="0"/>
              </a:spcAft>
              <a:buSzPts val="1100"/>
              <a:buChar char="■"/>
              <a:defRPr/>
            </a:lvl3pPr>
            <a:lvl4pPr marL="2438339" lvl="3" indent="-397923" algn="ctr" rtl="0">
              <a:spcBef>
                <a:spcPts val="2133"/>
              </a:spcBef>
              <a:spcAft>
                <a:spcPts val="0"/>
              </a:spcAft>
              <a:buSzPts val="1100"/>
              <a:buChar char="●"/>
              <a:defRPr/>
            </a:lvl4pPr>
            <a:lvl5pPr marL="3047924" lvl="4" indent="-397923" algn="ctr" rtl="0">
              <a:spcBef>
                <a:spcPts val="2133"/>
              </a:spcBef>
              <a:spcAft>
                <a:spcPts val="0"/>
              </a:spcAft>
              <a:buSzPts val="1100"/>
              <a:buChar char="○"/>
              <a:defRPr/>
            </a:lvl5pPr>
            <a:lvl6pPr marL="3657509" lvl="5" indent="-397923" algn="ctr" rtl="0">
              <a:spcBef>
                <a:spcPts val="2133"/>
              </a:spcBef>
              <a:spcAft>
                <a:spcPts val="0"/>
              </a:spcAft>
              <a:buSzPts val="1100"/>
              <a:buChar char="■"/>
              <a:defRPr/>
            </a:lvl6pPr>
            <a:lvl7pPr marL="4267093" lvl="6" indent="-397923" algn="ctr" rtl="0">
              <a:spcBef>
                <a:spcPts val="2133"/>
              </a:spcBef>
              <a:spcAft>
                <a:spcPts val="0"/>
              </a:spcAft>
              <a:buSzPts val="1100"/>
              <a:buChar char="●"/>
              <a:defRPr/>
            </a:lvl7pPr>
            <a:lvl8pPr marL="4876678" lvl="7" indent="-397923" algn="ctr" rtl="0">
              <a:spcBef>
                <a:spcPts val="2133"/>
              </a:spcBef>
              <a:spcAft>
                <a:spcPts val="0"/>
              </a:spcAft>
              <a:buSzPts val="1100"/>
              <a:buChar char="○"/>
              <a:defRPr/>
            </a:lvl8pPr>
            <a:lvl9pPr marL="5486263" lvl="8" indent="-397923" algn="ctr" rtl="0">
              <a:spcBef>
                <a:spcPts val="2133"/>
              </a:spcBef>
              <a:spcAft>
                <a:spcPts val="2133"/>
              </a:spcAft>
              <a:buSzPts val="1100"/>
              <a:buChar char="■"/>
              <a:defRPr/>
            </a:lvl9pPr>
          </a:lstStyle>
          <a:p>
            <a:endParaRPr/>
          </a:p>
        </p:txBody>
      </p:sp>
      <p:sp>
        <p:nvSpPr>
          <p:cNvPr id="133" name="Google Shape;133;p1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3196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1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001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331B4-8886-884C-97D5-3124897D6AD0}"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954609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itle and Text over Content">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609600" y="277813"/>
            <a:ext cx="10972800" cy="1246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100"/>
              <a:buFont typeface="Calibri"/>
              <a:buNone/>
              <a:defRPr sz="5467"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2000"/>
            </a:lvl2pPr>
            <a:lvl3pPr lvl="2" indent="0" rtl="0">
              <a:spcBef>
                <a:spcPts val="0"/>
              </a:spcBef>
              <a:spcAft>
                <a:spcPts val="0"/>
              </a:spcAft>
              <a:buSzPts val="2800"/>
              <a:buNone/>
              <a:defRPr sz="2000"/>
            </a:lvl3pPr>
            <a:lvl4pPr lvl="3" indent="0" rtl="0">
              <a:spcBef>
                <a:spcPts val="0"/>
              </a:spcBef>
              <a:spcAft>
                <a:spcPts val="0"/>
              </a:spcAft>
              <a:buSzPts val="2800"/>
              <a:buNone/>
              <a:defRPr sz="2000"/>
            </a:lvl4pPr>
            <a:lvl5pPr lvl="4" indent="0" rtl="0">
              <a:spcBef>
                <a:spcPts val="0"/>
              </a:spcBef>
              <a:spcAft>
                <a:spcPts val="0"/>
              </a:spcAft>
              <a:buSzPts val="2800"/>
              <a:buNone/>
              <a:defRPr sz="2000"/>
            </a:lvl5pPr>
            <a:lvl6pPr lvl="5" indent="0" rtl="0">
              <a:spcBef>
                <a:spcPts val="0"/>
              </a:spcBef>
              <a:spcAft>
                <a:spcPts val="0"/>
              </a:spcAft>
              <a:buSzPts val="2800"/>
              <a:buNone/>
              <a:defRPr sz="2000"/>
            </a:lvl6pPr>
            <a:lvl7pPr lvl="6" indent="0" rtl="0">
              <a:spcBef>
                <a:spcPts val="0"/>
              </a:spcBef>
              <a:spcAft>
                <a:spcPts val="0"/>
              </a:spcAft>
              <a:buSzPts val="2800"/>
              <a:buNone/>
              <a:defRPr sz="2000"/>
            </a:lvl7pPr>
            <a:lvl8pPr lvl="7" indent="0" rtl="0">
              <a:spcBef>
                <a:spcPts val="0"/>
              </a:spcBef>
              <a:spcAft>
                <a:spcPts val="0"/>
              </a:spcAft>
              <a:buSzPts val="2800"/>
              <a:buNone/>
              <a:defRPr sz="2000"/>
            </a:lvl8pPr>
            <a:lvl9pPr lvl="8" indent="0" rtl="0">
              <a:spcBef>
                <a:spcPts val="0"/>
              </a:spcBef>
              <a:spcAft>
                <a:spcPts val="0"/>
              </a:spcAft>
              <a:buSzPts val="2800"/>
              <a:buNone/>
              <a:defRPr sz="2000"/>
            </a:lvl9pPr>
          </a:lstStyle>
          <a:p>
            <a:endParaRPr/>
          </a:p>
        </p:txBody>
      </p:sp>
      <p:sp>
        <p:nvSpPr>
          <p:cNvPr id="138" name="Google Shape;138;p15"/>
          <p:cNvSpPr txBox="1">
            <a:spLocks noGrp="1"/>
          </p:cNvSpPr>
          <p:nvPr>
            <p:ph type="body" idx="1"/>
          </p:nvPr>
        </p:nvSpPr>
        <p:spPr>
          <a:xfrm>
            <a:off x="609600" y="1600201"/>
            <a:ext cx="10972800" cy="2189200"/>
          </a:xfrm>
          <a:prstGeom prst="rect">
            <a:avLst/>
          </a:prstGeom>
          <a:noFill/>
          <a:ln>
            <a:noFill/>
          </a:ln>
        </p:spPr>
        <p:txBody>
          <a:bodyPr spcFirstLastPara="1" wrap="square" lIns="91425" tIns="91425" rIns="91425" bIns="91425" anchor="t" anchorCtr="0">
            <a:noAutofit/>
          </a:bodyPr>
          <a:lstStyle>
            <a:lvl1pPr marL="609585" marR="0" lvl="0" indent="-558786" algn="l" rtl="0">
              <a:spcBef>
                <a:spcPts val="800"/>
              </a:spcBef>
              <a:spcAft>
                <a:spcPts val="0"/>
              </a:spcAft>
              <a:buClr>
                <a:schemeClr val="dk1"/>
              </a:buClr>
              <a:buSzPts val="3000"/>
              <a:buFont typeface="Arial"/>
              <a:buChar char="•"/>
              <a:defRPr sz="4000" b="0" i="0" u="none" strike="noStrike" cap="none">
                <a:solidFill>
                  <a:schemeClr val="dk1"/>
                </a:solidFill>
                <a:latin typeface="Calibri"/>
                <a:ea typeface="Calibri"/>
                <a:cs typeface="Calibri"/>
                <a:sym typeface="Calibri"/>
              </a:defRPr>
            </a:lvl1pPr>
            <a:lvl2pPr marL="1219170" marR="0" lvl="1" indent="-524920" algn="l" rtl="0">
              <a:spcBef>
                <a:spcPts val="2133"/>
              </a:spcBef>
              <a:spcAft>
                <a:spcPts val="0"/>
              </a:spcAft>
              <a:buClr>
                <a:schemeClr val="dk1"/>
              </a:buClr>
              <a:buSzPts val="2600"/>
              <a:buFont typeface="Arial"/>
              <a:buChar char="–"/>
              <a:defRPr sz="3467" b="0" i="0" u="none" strike="noStrike" cap="none">
                <a:solidFill>
                  <a:schemeClr val="dk1"/>
                </a:solidFill>
                <a:latin typeface="Calibri"/>
                <a:ea typeface="Calibri"/>
                <a:cs typeface="Calibri"/>
                <a:sym typeface="Calibri"/>
              </a:defRPr>
            </a:lvl2pPr>
            <a:lvl3pPr marL="1828754" marR="0" lvl="2" indent="-491054" algn="l" rtl="0">
              <a:spcBef>
                <a:spcPts val="2133"/>
              </a:spcBef>
              <a:spcAft>
                <a:spcPts val="0"/>
              </a:spcAft>
              <a:buClr>
                <a:schemeClr val="dk1"/>
              </a:buClr>
              <a:buSzPts val="2200"/>
              <a:buFont typeface="Arial"/>
              <a:buChar char="•"/>
              <a:defRPr sz="2933" b="0" i="0" u="none" strike="noStrike" cap="none">
                <a:solidFill>
                  <a:schemeClr val="dk1"/>
                </a:solidFill>
                <a:latin typeface="Calibri"/>
                <a:ea typeface="Calibri"/>
                <a:cs typeface="Calibri"/>
                <a:sym typeface="Calibri"/>
              </a:defRPr>
            </a:lvl3pPr>
            <a:lvl4pPr marL="2438339" marR="0" lvl="3"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spcBef>
                <a:spcPts val="2133"/>
              </a:spcBef>
              <a:spcAft>
                <a:spcPts val="2133"/>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39" name="Google Shape;139;p15"/>
          <p:cNvSpPr txBox="1">
            <a:spLocks noGrp="1"/>
          </p:cNvSpPr>
          <p:nvPr>
            <p:ph type="body" idx="2"/>
          </p:nvPr>
        </p:nvSpPr>
        <p:spPr>
          <a:xfrm>
            <a:off x="609600" y="3941764"/>
            <a:ext cx="10972800" cy="2189200"/>
          </a:xfrm>
          <a:prstGeom prst="rect">
            <a:avLst/>
          </a:prstGeom>
          <a:noFill/>
          <a:ln>
            <a:noFill/>
          </a:ln>
        </p:spPr>
        <p:txBody>
          <a:bodyPr spcFirstLastPara="1" wrap="square" lIns="91425" tIns="91425" rIns="91425" bIns="91425" anchor="t" anchorCtr="0">
            <a:noAutofit/>
          </a:bodyPr>
          <a:lstStyle>
            <a:lvl1pPr marL="609585" marR="0" lvl="0" indent="-558786" algn="l" rtl="0">
              <a:spcBef>
                <a:spcPts val="800"/>
              </a:spcBef>
              <a:spcAft>
                <a:spcPts val="0"/>
              </a:spcAft>
              <a:buClr>
                <a:schemeClr val="dk1"/>
              </a:buClr>
              <a:buSzPts val="3000"/>
              <a:buFont typeface="Arial"/>
              <a:buChar char="•"/>
              <a:defRPr sz="4000" b="0" i="0" u="none" strike="noStrike" cap="none">
                <a:solidFill>
                  <a:schemeClr val="dk1"/>
                </a:solidFill>
                <a:latin typeface="Calibri"/>
                <a:ea typeface="Calibri"/>
                <a:cs typeface="Calibri"/>
                <a:sym typeface="Calibri"/>
              </a:defRPr>
            </a:lvl1pPr>
            <a:lvl2pPr marL="1219170" marR="0" lvl="1" indent="-524920" algn="l" rtl="0">
              <a:spcBef>
                <a:spcPts val="2133"/>
              </a:spcBef>
              <a:spcAft>
                <a:spcPts val="0"/>
              </a:spcAft>
              <a:buClr>
                <a:schemeClr val="dk1"/>
              </a:buClr>
              <a:buSzPts val="2600"/>
              <a:buFont typeface="Arial"/>
              <a:buChar char="–"/>
              <a:defRPr sz="3467" b="0" i="0" u="none" strike="noStrike" cap="none">
                <a:solidFill>
                  <a:schemeClr val="dk1"/>
                </a:solidFill>
                <a:latin typeface="Calibri"/>
                <a:ea typeface="Calibri"/>
                <a:cs typeface="Calibri"/>
                <a:sym typeface="Calibri"/>
              </a:defRPr>
            </a:lvl2pPr>
            <a:lvl3pPr marL="1828754" marR="0" lvl="2" indent="-491054" algn="l" rtl="0">
              <a:spcBef>
                <a:spcPts val="2133"/>
              </a:spcBef>
              <a:spcAft>
                <a:spcPts val="0"/>
              </a:spcAft>
              <a:buClr>
                <a:schemeClr val="dk1"/>
              </a:buClr>
              <a:buSzPts val="2200"/>
              <a:buFont typeface="Arial"/>
              <a:buChar char="•"/>
              <a:defRPr sz="2933" b="0" i="0" u="none" strike="noStrike" cap="none">
                <a:solidFill>
                  <a:schemeClr val="dk1"/>
                </a:solidFill>
                <a:latin typeface="Calibri"/>
                <a:ea typeface="Calibri"/>
                <a:cs typeface="Calibri"/>
                <a:sym typeface="Calibri"/>
              </a:defRPr>
            </a:lvl3pPr>
            <a:lvl4pPr marL="2438339" marR="0" lvl="3"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spcBef>
                <a:spcPts val="2133"/>
              </a:spcBef>
              <a:spcAft>
                <a:spcPts val="2133"/>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40" name="Google Shape;140;p1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54828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31B4-8886-884C-97D5-3124897D6AD0}"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72366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85867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869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31B4-8886-884C-97D5-3124897D6AD0}" type="datetimeFigureOut">
              <a:rPr lang="en-US" smtClean="0"/>
              <a:t>4/26/2022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72509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31B4-8886-884C-97D5-3124897D6AD0}" type="datetimeFigureOut">
              <a:rPr lang="en-US" smtClean="0"/>
              <a:t>4/26/2022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11438302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46A782-CE60-4CEE-96DB-E3493C4E5417}" type="datetime1">
              <a:rPr lang="en-US" smtClean="0"/>
              <a:t>4/26/2022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20063808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Myriad Pro Light" panose="020B0403030403020204" pitchFamily="34" charset="0"/>
              </a:defRPr>
            </a:lvl1pPr>
          </a:lstStyle>
          <a:p>
            <a:fld id="{54ED912E-1602-2146-AA76-E9ED2379466F}" type="datetimeFigureOut">
              <a:rPr lang="en-US" smtClean="0"/>
              <a:pPr/>
              <a:t>4/26/2022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Myriad Pro Light" panose="020B04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yriad Pro Light" panose="020B0403030403020204" pitchFamily="34" charset="0"/>
              </a:defRPr>
            </a:lvl1pPr>
          </a:lstStyle>
          <a:p>
            <a:fld id="{E5D86925-90C6-BF47-9E94-55B741CF9F46}" type="slidenum">
              <a:rPr lang="en-US" smtClean="0"/>
              <a:pPr/>
              <a:t>‹#›</a:t>
            </a:fld>
            <a:endParaRPr lang="en-US" dirty="0"/>
          </a:p>
        </p:txBody>
      </p:sp>
    </p:spTree>
    <p:extLst>
      <p:ext uri="{BB962C8B-B14F-4D97-AF65-F5344CB8AC3E}">
        <p14:creationId xmlns:p14="http://schemas.microsoft.com/office/powerpoint/2010/main" val="34563798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b="1" i="0" kern="1200">
          <a:solidFill>
            <a:schemeClr val="tx1"/>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9" name="Google Shape;19;p3"/>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Nunito"/>
                <a:ea typeface="Nunito"/>
                <a:cs typeface="Nunito"/>
                <a:sym typeface="Nunito"/>
              </a:defRPr>
            </a:lvl1pPr>
            <a:lvl2pPr lvl="1" algn="r" rtl="0">
              <a:buNone/>
              <a:defRPr sz="1333">
                <a:solidFill>
                  <a:schemeClr val="dk2"/>
                </a:solidFill>
                <a:latin typeface="Nunito"/>
                <a:ea typeface="Nunito"/>
                <a:cs typeface="Nunito"/>
                <a:sym typeface="Nunito"/>
              </a:defRPr>
            </a:lvl2pPr>
            <a:lvl3pPr lvl="2" algn="r" rtl="0">
              <a:buNone/>
              <a:defRPr sz="1333">
                <a:solidFill>
                  <a:schemeClr val="dk2"/>
                </a:solidFill>
                <a:latin typeface="Nunito"/>
                <a:ea typeface="Nunito"/>
                <a:cs typeface="Nunito"/>
                <a:sym typeface="Nunito"/>
              </a:defRPr>
            </a:lvl3pPr>
            <a:lvl4pPr lvl="3" algn="r" rtl="0">
              <a:buNone/>
              <a:defRPr sz="1333">
                <a:solidFill>
                  <a:schemeClr val="dk2"/>
                </a:solidFill>
                <a:latin typeface="Nunito"/>
                <a:ea typeface="Nunito"/>
                <a:cs typeface="Nunito"/>
                <a:sym typeface="Nunito"/>
              </a:defRPr>
            </a:lvl4pPr>
            <a:lvl5pPr lvl="4" algn="r" rtl="0">
              <a:buNone/>
              <a:defRPr sz="1333">
                <a:solidFill>
                  <a:schemeClr val="dk2"/>
                </a:solidFill>
                <a:latin typeface="Nunito"/>
                <a:ea typeface="Nunito"/>
                <a:cs typeface="Nunito"/>
                <a:sym typeface="Nunito"/>
              </a:defRPr>
            </a:lvl5pPr>
            <a:lvl6pPr lvl="5" algn="r" rtl="0">
              <a:buNone/>
              <a:defRPr sz="1333">
                <a:solidFill>
                  <a:schemeClr val="dk2"/>
                </a:solidFill>
                <a:latin typeface="Nunito"/>
                <a:ea typeface="Nunito"/>
                <a:cs typeface="Nunito"/>
                <a:sym typeface="Nunito"/>
              </a:defRPr>
            </a:lvl6pPr>
            <a:lvl7pPr lvl="6" algn="r" rtl="0">
              <a:buNone/>
              <a:defRPr sz="1333">
                <a:solidFill>
                  <a:schemeClr val="dk2"/>
                </a:solidFill>
                <a:latin typeface="Nunito"/>
                <a:ea typeface="Nunito"/>
                <a:cs typeface="Nunito"/>
                <a:sym typeface="Nunito"/>
              </a:defRPr>
            </a:lvl7pPr>
            <a:lvl8pPr lvl="7" algn="r" rtl="0">
              <a:buNone/>
              <a:defRPr sz="1333">
                <a:solidFill>
                  <a:schemeClr val="dk2"/>
                </a:solidFill>
                <a:latin typeface="Nunito"/>
                <a:ea typeface="Nunito"/>
                <a:cs typeface="Nunito"/>
                <a:sym typeface="Nunito"/>
              </a:defRPr>
            </a:lvl8pPr>
            <a:lvl9pPr lvl="8" algn="r" rtl="0">
              <a:buNone/>
              <a:defRPr sz="1333">
                <a:solidFill>
                  <a:schemeClr val="dk2"/>
                </a:solidFill>
                <a:latin typeface="Nunito"/>
                <a:ea typeface="Nunito"/>
                <a:cs typeface="Nunito"/>
                <a:sym typeface="Nuni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369858"/>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0303" y="230928"/>
            <a:ext cx="11809927" cy="189722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90"/>
              </a:solidFill>
              <a:effectLst/>
              <a:uLnTx/>
              <a:uFillTx/>
              <a:latin typeface="Calibri"/>
              <a:ea typeface="+mn-ea"/>
              <a:cs typeface="+mn-cs"/>
            </a:endParaRPr>
          </a:p>
        </p:txBody>
      </p:sp>
      <p:cxnSp>
        <p:nvCxnSpPr>
          <p:cNvPr id="16" name="Straight Connector 15"/>
          <p:cNvCxnSpPr/>
          <p:nvPr/>
        </p:nvCxnSpPr>
        <p:spPr>
          <a:xfrm>
            <a:off x="180304" y="2103959"/>
            <a:ext cx="11809927"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0304" y="206738"/>
            <a:ext cx="11809927"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000090"/>
                </a:solidFill>
              </a:ln>
              <a:solidFill>
                <a:prstClr val="white"/>
              </a:solidFill>
              <a:effectLst/>
              <a:uLnTx/>
              <a:uFillTx/>
              <a:latin typeface="Calibri"/>
              <a:ea typeface="+mn-ea"/>
              <a:cs typeface="+mn-cs"/>
            </a:endParaRPr>
          </a:p>
        </p:txBody>
      </p:sp>
      <p:pic>
        <p:nvPicPr>
          <p:cNvPr id="11" name="Picture 10" descr="treebackground2.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856901" y="384499"/>
            <a:ext cx="8261709" cy="6266754"/>
          </a:xfrm>
          <a:prstGeom prst="rect">
            <a:avLst/>
          </a:prstGeom>
        </p:spPr>
      </p:pic>
      <p:sp>
        <p:nvSpPr>
          <p:cNvPr id="2" name="Title 1"/>
          <p:cNvSpPr>
            <a:spLocks noGrp="1"/>
          </p:cNvSpPr>
          <p:nvPr>
            <p:ph type="ctrTitle"/>
          </p:nvPr>
        </p:nvSpPr>
        <p:spPr>
          <a:xfrm>
            <a:off x="2209800" y="1835609"/>
            <a:ext cx="7772400" cy="332490"/>
          </a:xfrm>
        </p:spPr>
        <p:txBody>
          <a:bodyPr>
            <a:normAutofit fontScale="90000"/>
          </a:bodyPr>
          <a:lstStyle/>
          <a:p>
            <a:r>
              <a:rPr lang="en-US" sz="2000" spc="100">
                <a:solidFill>
                  <a:srgbClr val="000090"/>
                </a:solidFill>
                <a:latin typeface="Times New Roman"/>
                <a:cs typeface="Times New Roman"/>
              </a:rPr>
              <a:t>CONNECTICUT STATE DEPARTMENT OF EDUCATION </a:t>
            </a:r>
            <a:br>
              <a:rPr lang="en-US" sz="2800">
                <a:solidFill>
                  <a:srgbClr val="000090"/>
                </a:solidFill>
                <a:latin typeface="Times New Roman"/>
                <a:cs typeface="Times New Roman"/>
              </a:rPr>
            </a:br>
            <a:endParaRPr lang="en-US" sz="3600" b="1">
              <a:solidFill>
                <a:srgbClr val="000090"/>
              </a:solidFill>
              <a:latin typeface="Times New Roman"/>
              <a:cs typeface="Times New Roman"/>
            </a:endParaRPr>
          </a:p>
        </p:txBody>
      </p:sp>
      <p:sp>
        <p:nvSpPr>
          <p:cNvPr id="5" name="Content Placeholder 4"/>
          <p:cNvSpPr>
            <a:spLocks noGrp="1"/>
          </p:cNvSpPr>
          <p:nvPr>
            <p:ph type="subTitle" idx="1"/>
          </p:nvPr>
        </p:nvSpPr>
        <p:spPr>
          <a:xfrm>
            <a:off x="2392680" y="2939144"/>
            <a:ext cx="7345680" cy="3461869"/>
          </a:xfrm>
        </p:spPr>
        <p:txBody>
          <a:bodyPr>
            <a:normAutofit/>
          </a:bodyPr>
          <a:lstStyle/>
          <a:p>
            <a:r>
              <a:rPr lang="en-US" sz="4000" b="1" dirty="0">
                <a:solidFill>
                  <a:schemeClr val="tx1"/>
                </a:solidFill>
                <a:latin typeface="Arial"/>
                <a:cs typeface="Arial"/>
              </a:rPr>
              <a:t>Educator Evaluation &amp; Support 2022</a:t>
            </a:r>
          </a:p>
          <a:p>
            <a:endParaRPr lang="en-US" sz="4000" b="1" dirty="0">
              <a:solidFill>
                <a:srgbClr val="000000"/>
              </a:solidFill>
              <a:latin typeface="Arial"/>
              <a:cs typeface="Arial"/>
            </a:endParaRPr>
          </a:p>
          <a:p>
            <a:r>
              <a:rPr lang="en-US" b="1" dirty="0">
                <a:solidFill>
                  <a:srgbClr val="000000"/>
                </a:solidFill>
                <a:latin typeface="Arial"/>
                <a:cs typeface="Arial"/>
              </a:rPr>
              <a:t>April 8, 2022</a:t>
            </a:r>
          </a:p>
          <a:p>
            <a:r>
              <a:rPr lang="en-US" b="1" dirty="0">
                <a:solidFill>
                  <a:srgbClr val="000000"/>
                </a:solidFill>
                <a:latin typeface="Arial"/>
                <a:cs typeface="Arial"/>
              </a:rPr>
              <a:t>9:30 – 11:00 am</a:t>
            </a:r>
          </a:p>
          <a:p>
            <a:endParaRPr lang="en-US" sz="3600" b="1" dirty="0">
              <a:solidFill>
                <a:srgbClr val="000000"/>
              </a:solidFill>
              <a:latin typeface="Arial"/>
              <a:cs typeface="Arial"/>
            </a:endParaRPr>
          </a:p>
          <a:p>
            <a:endParaRPr lang="en-US" sz="3600" b="1" dirty="0">
              <a:solidFill>
                <a:srgbClr val="1F497D"/>
              </a:solidFill>
              <a:latin typeface="Arial Black"/>
              <a:cs typeface="Arial Black"/>
            </a:endParaRPr>
          </a:p>
          <a:p>
            <a:endParaRPr lang="en-US" sz="3600" b="1" dirty="0">
              <a:latin typeface="Arial Black"/>
              <a:cs typeface="Arial Black"/>
            </a:endParaRPr>
          </a:p>
        </p:txBody>
      </p:sp>
      <p:pic>
        <p:nvPicPr>
          <p:cNvPr id="13" name="Picture 12" descr="CSDElogo_casual_blue.jpg" title="CSDE tree logo"/>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5327385" y="444614"/>
            <a:ext cx="1351995" cy="1026488"/>
          </a:xfrm>
          <a:prstGeom prst="rect">
            <a:avLst/>
          </a:prstGeom>
        </p:spPr>
      </p:pic>
    </p:spTree>
    <p:extLst>
      <p:ext uri="{BB962C8B-B14F-4D97-AF65-F5344CB8AC3E}">
        <p14:creationId xmlns:p14="http://schemas.microsoft.com/office/powerpoint/2010/main" val="356458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20468"/>
                </a:solidFill>
              </a:rPr>
              <a:t>What Changed</a:t>
            </a:r>
          </a:p>
        </p:txBody>
      </p:sp>
      <p:pic>
        <p:nvPicPr>
          <p:cNvPr id="4" name="Google Shape;100;g5885021981_1_0"/>
          <p:cNvPicPr preferRelativeResize="0">
            <a:picLocks noGrp="1"/>
          </p:cNvPicPr>
          <p:nvPr>
            <p:ph idx="1"/>
          </p:nvPr>
        </p:nvPicPr>
        <p:blipFill rotWithShape="1">
          <a:blip r:embed="rId3">
            <a:alphaModFix/>
          </a:blip>
          <a:srcRect t="15888"/>
          <a:stretch/>
        </p:blipFill>
        <p:spPr>
          <a:xfrm>
            <a:off x="4663029" y="2209537"/>
            <a:ext cx="2793206" cy="2649860"/>
          </a:xfrm>
          <a:prstGeom prst="rect">
            <a:avLst/>
          </a:prstGeom>
          <a:noFill/>
          <a:ln>
            <a:noFill/>
          </a:ln>
        </p:spPr>
      </p:pic>
      <p:sp>
        <p:nvSpPr>
          <p:cNvPr id="5" name="TextBox 4"/>
          <p:cNvSpPr txBox="1"/>
          <p:nvPr/>
        </p:nvSpPr>
        <p:spPr>
          <a:xfrm>
            <a:off x="6963640" y="2001278"/>
            <a:ext cx="1963882" cy="507831"/>
          </a:xfrm>
          <a:prstGeom prst="rect">
            <a:avLst/>
          </a:prstGeom>
          <a:noFill/>
        </p:spPr>
        <p:txBody>
          <a:bodyPr wrap="square" rtlCol="0">
            <a:spAutoFit/>
          </a:bodyPr>
          <a:lstStyle/>
          <a:p>
            <a:pPr defTabSz="457200"/>
            <a:r>
              <a:rPr lang="en-US" sz="1350" dirty="0">
                <a:solidFill>
                  <a:prstClr val="black"/>
                </a:solidFill>
                <a:latin typeface="Calibri" panose="020F0502020204030204"/>
              </a:rPr>
              <a:t>Student Learning Goal with measures</a:t>
            </a:r>
          </a:p>
        </p:txBody>
      </p:sp>
      <p:sp>
        <p:nvSpPr>
          <p:cNvPr id="9" name="TextBox 8"/>
          <p:cNvSpPr txBox="1"/>
          <p:nvPr/>
        </p:nvSpPr>
        <p:spPr>
          <a:xfrm>
            <a:off x="7627621" y="3253156"/>
            <a:ext cx="2599805" cy="715581"/>
          </a:xfrm>
          <a:prstGeom prst="rect">
            <a:avLst/>
          </a:prstGeom>
          <a:noFill/>
        </p:spPr>
        <p:txBody>
          <a:bodyPr wrap="square" rtlCol="0">
            <a:spAutoFit/>
          </a:bodyPr>
          <a:lstStyle/>
          <a:p>
            <a:pPr defTabSz="457200"/>
            <a:r>
              <a:rPr lang="en-US" sz="1350" dirty="0">
                <a:solidFill>
                  <a:prstClr val="black"/>
                </a:solidFill>
                <a:latin typeface="Calibri" panose="020F0502020204030204"/>
              </a:rPr>
              <a:t>Whole-School connected to Administrators Goal/School Development Plan</a:t>
            </a:r>
          </a:p>
        </p:txBody>
      </p:sp>
      <p:sp>
        <p:nvSpPr>
          <p:cNvPr id="7" name="TextBox 6"/>
          <p:cNvSpPr txBox="1"/>
          <p:nvPr/>
        </p:nvSpPr>
        <p:spPr>
          <a:xfrm>
            <a:off x="3191741" y="3149280"/>
            <a:ext cx="1664624" cy="923330"/>
          </a:xfrm>
          <a:prstGeom prst="rect">
            <a:avLst/>
          </a:prstGeom>
          <a:noFill/>
        </p:spPr>
        <p:txBody>
          <a:bodyPr wrap="square" rtlCol="0">
            <a:spAutoFit/>
          </a:bodyPr>
          <a:lstStyle/>
          <a:p>
            <a:pPr defTabSz="457200"/>
            <a:r>
              <a:rPr lang="en-US" sz="1350" dirty="0">
                <a:solidFill>
                  <a:prstClr val="black"/>
                </a:solidFill>
                <a:latin typeface="Calibri" panose="020F0502020204030204"/>
              </a:rPr>
              <a:t>Parent/Family Engagement Goal based on survey results</a:t>
            </a:r>
          </a:p>
        </p:txBody>
      </p:sp>
      <p:sp>
        <p:nvSpPr>
          <p:cNvPr id="6" name="TextBox 5"/>
          <p:cNvSpPr txBox="1"/>
          <p:nvPr/>
        </p:nvSpPr>
        <p:spPr>
          <a:xfrm>
            <a:off x="3721678" y="4364086"/>
            <a:ext cx="2269375" cy="923330"/>
          </a:xfrm>
          <a:prstGeom prst="rect">
            <a:avLst/>
          </a:prstGeom>
          <a:noFill/>
        </p:spPr>
        <p:txBody>
          <a:bodyPr wrap="square" rtlCol="0">
            <a:spAutoFit/>
          </a:bodyPr>
          <a:lstStyle/>
          <a:p>
            <a:pPr defTabSz="457200"/>
            <a:r>
              <a:rPr lang="en-US" sz="1350" dirty="0">
                <a:solidFill>
                  <a:prstClr val="black"/>
                </a:solidFill>
                <a:latin typeface="Calibri" panose="020F0502020204030204"/>
              </a:rPr>
              <a:t>3 Informal Observations/Review of Practice or Formal Observation</a:t>
            </a:r>
          </a:p>
        </p:txBody>
      </p:sp>
      <p:sp>
        <p:nvSpPr>
          <p:cNvPr id="3" name="Right Arrow 2"/>
          <p:cNvSpPr/>
          <p:nvPr/>
        </p:nvSpPr>
        <p:spPr>
          <a:xfrm>
            <a:off x="4663028" y="3444588"/>
            <a:ext cx="383490" cy="199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
        <p:nvSpPr>
          <p:cNvPr id="17" name="Right Arrow 16"/>
          <p:cNvSpPr/>
          <p:nvPr/>
        </p:nvSpPr>
        <p:spPr>
          <a:xfrm rot="10800000">
            <a:off x="7244129" y="3473207"/>
            <a:ext cx="383490" cy="199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
        <p:nvSpPr>
          <p:cNvPr id="18" name="Right Arrow 17"/>
          <p:cNvSpPr/>
          <p:nvPr/>
        </p:nvSpPr>
        <p:spPr>
          <a:xfrm rot="9294240">
            <a:off x="6636293" y="2245419"/>
            <a:ext cx="383490" cy="199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
        <p:nvSpPr>
          <p:cNvPr id="20" name="Right Arrow 19"/>
          <p:cNvSpPr/>
          <p:nvPr/>
        </p:nvSpPr>
        <p:spPr>
          <a:xfrm rot="20327029">
            <a:off x="4739369" y="4403150"/>
            <a:ext cx="383490" cy="199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
        <p:nvSpPr>
          <p:cNvPr id="13" name="TextBox 12"/>
          <p:cNvSpPr txBox="1"/>
          <p:nvPr/>
        </p:nvSpPr>
        <p:spPr>
          <a:xfrm>
            <a:off x="7627619" y="2482567"/>
            <a:ext cx="2639630" cy="577081"/>
          </a:xfrm>
          <a:prstGeom prst="rect">
            <a:avLst/>
          </a:prstGeom>
          <a:noFill/>
          <a:ln>
            <a:solidFill>
              <a:srgbClr val="0218BE"/>
            </a:solidFill>
          </a:ln>
        </p:spPr>
        <p:txBody>
          <a:bodyPr wrap="square" rtlCol="0">
            <a:spAutoFit/>
          </a:bodyPr>
          <a:lstStyle/>
          <a:p>
            <a:pPr algn="ctr" defTabSz="457200"/>
            <a:r>
              <a:rPr lang="en-US" sz="1050" b="1" dirty="0">
                <a:solidFill>
                  <a:srgbClr val="FF0000"/>
                </a:solidFill>
                <a:latin typeface="Calibri" panose="020F0502020204030204"/>
              </a:rPr>
              <a:t>Student Outcomes and Achievement </a:t>
            </a:r>
            <a:r>
              <a:rPr lang="en-US" sz="1050" dirty="0">
                <a:solidFill>
                  <a:srgbClr val="FF0000"/>
                </a:solidFill>
                <a:latin typeface="Calibri" panose="020F0502020204030204"/>
              </a:rPr>
              <a:t>section was revised and integrates teacher-led professional learning.  </a:t>
            </a:r>
            <a:endParaRPr lang="en-US" sz="788" dirty="0">
              <a:solidFill>
                <a:prstClr val="black"/>
              </a:solidFill>
              <a:latin typeface="Calibri" panose="020F0502020204030204"/>
            </a:endParaRPr>
          </a:p>
        </p:txBody>
      </p:sp>
      <p:grpSp>
        <p:nvGrpSpPr>
          <p:cNvPr id="14" name="Group 13">
            <a:extLst>
              <a:ext uri="{FF2B5EF4-FFF2-40B4-BE49-F238E27FC236}">
                <a16:creationId xmlns:a16="http://schemas.microsoft.com/office/drawing/2014/main" id="{2607CF0D-D3DB-4BE3-B5F7-6E120D2B2EAD}"/>
              </a:ext>
            </a:extLst>
          </p:cNvPr>
          <p:cNvGrpSpPr/>
          <p:nvPr/>
        </p:nvGrpSpPr>
        <p:grpSpPr>
          <a:xfrm>
            <a:off x="1524000" y="5861634"/>
            <a:ext cx="9144001" cy="1107875"/>
            <a:chOff x="-7938" y="5834743"/>
            <a:chExt cx="9144001" cy="1107875"/>
          </a:xfrm>
        </p:grpSpPr>
        <p:pic>
          <p:nvPicPr>
            <p:cNvPr id="15" name="Picture 7">
              <a:extLst>
                <a:ext uri="{FF2B5EF4-FFF2-40B4-BE49-F238E27FC236}">
                  <a16:creationId xmlns:a16="http://schemas.microsoft.com/office/drawing/2014/main" id="{6C8C5EDF-131F-489A-B3BA-6ADC69D82B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6B5D48B-31CF-42EC-988C-20FFBB68AFF7}"/>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9" name="Picture 9" descr="Logo&#10;&#10;Description automatically generated">
              <a:extLst>
                <a:ext uri="{FF2B5EF4-FFF2-40B4-BE49-F238E27FC236}">
                  <a16:creationId xmlns:a16="http://schemas.microsoft.com/office/drawing/2014/main" id="{57CF04CE-66D7-42D8-BD8F-1EC45865DF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a:extLst>
              <a:ext uri="{FF2B5EF4-FFF2-40B4-BE49-F238E27FC236}">
                <a16:creationId xmlns:a16="http://schemas.microsoft.com/office/drawing/2014/main" id="{27A177D9-53D8-4BFE-8DE2-6BB390EBE097}"/>
              </a:ext>
            </a:extLst>
          </p:cNvPr>
          <p:cNvPicPr>
            <a:picLocks noChangeAspect="1"/>
          </p:cNvPicPr>
          <p:nvPr/>
        </p:nvPicPr>
        <p:blipFill>
          <a:blip r:embed="rId6"/>
          <a:stretch>
            <a:fillRect/>
          </a:stretch>
        </p:blipFill>
        <p:spPr>
          <a:xfrm rot="760169">
            <a:off x="8538351" y="182250"/>
            <a:ext cx="1481453" cy="1887808"/>
          </a:xfrm>
          <a:prstGeom prst="rect">
            <a:avLst/>
          </a:prstGeom>
          <a:ln>
            <a:solidFill>
              <a:schemeClr val="accent1"/>
            </a:solidFill>
          </a:ln>
        </p:spPr>
      </p:pic>
    </p:spTree>
    <p:extLst>
      <p:ext uri="{BB962C8B-B14F-4D97-AF65-F5344CB8AC3E}">
        <p14:creationId xmlns:p14="http://schemas.microsoft.com/office/powerpoint/2010/main" val="218643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Supporting Teacher Effectiveness Project - STEP </a:t>
            </a:r>
            <a:endParaRPr lang="en-US" dirty="0"/>
          </a:p>
        </p:txBody>
      </p:sp>
      <p:pic>
        <p:nvPicPr>
          <p:cNvPr id="7" name="Content Placeholder 6">
            <a:extLst>
              <a:ext uri="{FF2B5EF4-FFF2-40B4-BE49-F238E27FC236}">
                <a16:creationId xmlns:a16="http://schemas.microsoft.com/office/drawing/2014/main" id="{CED6E0E3-5D22-4170-B676-56D97B34FE4C}"/>
              </a:ext>
            </a:extLst>
          </p:cNvPr>
          <p:cNvPicPr>
            <a:picLocks noGrp="1" noChangeAspect="1"/>
          </p:cNvPicPr>
          <p:nvPr>
            <p:ph idx="1"/>
          </p:nvPr>
        </p:nvPicPr>
        <p:blipFill>
          <a:blip r:embed="rId3"/>
          <a:stretch>
            <a:fillRect/>
          </a:stretch>
        </p:blipFill>
        <p:spPr>
          <a:xfrm rot="5400000">
            <a:off x="4042666" y="199605"/>
            <a:ext cx="3590899" cy="7025674"/>
          </a:xfrm>
        </p:spPr>
      </p:pic>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640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Supporting Teacher Effectiveness Project - STEP </a:t>
            </a:r>
            <a:endParaRPr lang="en-US" dirty="0"/>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023257"/>
            <a:chOff x="-7938" y="5834743"/>
            <a:chExt cx="9144001" cy="1023257"/>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254000"/>
            </a:xfrm>
            <a:prstGeom prst="rect">
              <a:avLst/>
            </a:prstGeom>
            <a:noFill/>
          </p:spPr>
          <p:txBody>
            <a:bodyPr>
              <a:spAutoFit/>
            </a:bodyPr>
            <a:lstStyle/>
            <a:p>
              <a:pPr defTabSz="457200">
                <a:defRPr/>
              </a:pPr>
              <a:endParaRPr lang="en-US" sz="1050" dirty="0">
                <a:solidFill>
                  <a:prstClr val="white"/>
                </a:solidFill>
                <a:latin typeface="Myriad Pro" panose="020B0503030403020204" pitchFamily="34" charset="0"/>
              </a:endParaRP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a:extLst>
              <a:ext uri="{FF2B5EF4-FFF2-40B4-BE49-F238E27FC236}">
                <a16:creationId xmlns:a16="http://schemas.microsoft.com/office/drawing/2014/main" id="{081E5F9B-6925-4C6D-B175-435A56B41EB4}"/>
              </a:ext>
            </a:extLst>
          </p:cNvPr>
          <p:cNvSpPr>
            <a:spLocks noGrp="1"/>
          </p:cNvSpPr>
          <p:nvPr>
            <p:ph idx="1"/>
          </p:nvPr>
        </p:nvSpPr>
        <p:spPr/>
        <p:txBody>
          <a:bodyPr/>
          <a:lstStyle/>
          <a:p>
            <a:r>
              <a:rPr lang="en-US" b="0" dirty="0">
                <a:latin typeface="Myriad Pro" panose="020B0503030403020204" pitchFamily="34" charset="0"/>
              </a:rPr>
              <a:t>Developed by Insight Education Group in partnership with the Bill and Melinda Gates Foundation</a:t>
            </a:r>
          </a:p>
          <a:p>
            <a:r>
              <a:rPr lang="en-US" b="0" dirty="0">
                <a:latin typeface="Myriad Pro" panose="020B0503030403020204" pitchFamily="34" charset="0"/>
              </a:rPr>
              <a:t>Brings teachers together to address practical, shared challenges and find solutions from within their own school and district communities  </a:t>
            </a:r>
          </a:p>
          <a:p>
            <a:r>
              <a:rPr lang="en-US" b="0" dirty="0">
                <a:latin typeface="Myriad Pro" panose="020B0503030403020204" pitchFamily="34" charset="0"/>
              </a:rPr>
              <a:t>An action research approach grounded in the theory of Positive Deviance</a:t>
            </a:r>
          </a:p>
        </p:txBody>
      </p:sp>
      <p:sp>
        <p:nvSpPr>
          <p:cNvPr id="12" name="TextBox 11">
            <a:extLst>
              <a:ext uri="{FF2B5EF4-FFF2-40B4-BE49-F238E27FC236}">
                <a16:creationId xmlns:a16="http://schemas.microsoft.com/office/drawing/2014/main" id="{58F86960-4748-440F-8A2B-56DDFA5423C8}"/>
              </a:ext>
            </a:extLst>
          </p:cNvPr>
          <p:cNvSpPr txBox="1"/>
          <p:nvPr/>
        </p:nvSpPr>
        <p:spPr>
          <a:xfrm>
            <a:off x="3739299" y="3326819"/>
            <a:ext cx="4713402" cy="646331"/>
          </a:xfrm>
          <a:prstGeom prst="rect">
            <a:avLst/>
          </a:prstGeom>
          <a:noFill/>
        </p:spPr>
        <p:txBody>
          <a:bodyPr wrap="square">
            <a:spAutoFit/>
          </a:bodyPr>
          <a:lstStyle/>
          <a:p>
            <a:pPr defTabSz="457200">
              <a:defRPr/>
            </a:pPr>
            <a:r>
              <a:rPr lang="en-US" dirty="0">
                <a:solidFill>
                  <a:prstClr val="white"/>
                </a:solidFill>
                <a:latin typeface="Myriad Pro" panose="020B0503030403020204" pitchFamily="34" charset="0"/>
              </a:rPr>
              <a:t>Presentation to EES  2022 Council, April 8, 2022</a:t>
            </a:r>
          </a:p>
        </p:txBody>
      </p:sp>
      <p:sp>
        <p:nvSpPr>
          <p:cNvPr id="6" name="TextBox 5">
            <a:extLst>
              <a:ext uri="{FF2B5EF4-FFF2-40B4-BE49-F238E27FC236}">
                <a16:creationId xmlns:a16="http://schemas.microsoft.com/office/drawing/2014/main" id="{3F5A1C06-1A67-49F5-A1E7-AD6776CAB07F}"/>
              </a:ext>
            </a:extLst>
          </p:cNvPr>
          <p:cNvSpPr txBox="1"/>
          <p:nvPr/>
        </p:nvSpPr>
        <p:spPr>
          <a:xfrm>
            <a:off x="1844511" y="6515558"/>
            <a:ext cx="2919412" cy="415498"/>
          </a:xfrm>
          <a:prstGeom prst="rect">
            <a:avLst/>
          </a:prstGeom>
          <a:noFill/>
        </p:spPr>
        <p:txBody>
          <a:bodyPr wrap="square" rtlCol="0">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spTree>
    <p:extLst>
      <p:ext uri="{BB962C8B-B14F-4D97-AF65-F5344CB8AC3E}">
        <p14:creationId xmlns:p14="http://schemas.microsoft.com/office/powerpoint/2010/main" val="49124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             	   Seek  </a:t>
            </a:r>
            <a:endParaRPr lang="en-US" dirty="0"/>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a:extLst>
              <a:ext uri="{FF2B5EF4-FFF2-40B4-BE49-F238E27FC236}">
                <a16:creationId xmlns:a16="http://schemas.microsoft.com/office/drawing/2014/main" id="{081E5F9B-6925-4C6D-B175-435A56B41EB4}"/>
              </a:ext>
            </a:extLst>
          </p:cNvPr>
          <p:cNvSpPr>
            <a:spLocks noGrp="1"/>
          </p:cNvSpPr>
          <p:nvPr>
            <p:ph idx="1"/>
          </p:nvPr>
        </p:nvSpPr>
        <p:spPr>
          <a:xfrm>
            <a:off x="3927690" y="1886415"/>
            <a:ext cx="6352961" cy="3975219"/>
          </a:xfrm>
        </p:spPr>
        <p:txBody>
          <a:bodyPr>
            <a:normAutofit fontScale="92500" lnSpcReduction="20000"/>
          </a:bodyPr>
          <a:lstStyle/>
          <a:p>
            <a:r>
              <a:rPr lang="en-US" b="0" dirty="0">
                <a:latin typeface="Myriad Pro" panose="020B0503030403020204" pitchFamily="34" charset="0"/>
              </a:rPr>
              <a:t>Form a collaborative team</a:t>
            </a:r>
          </a:p>
          <a:p>
            <a:endParaRPr lang="en-US" b="0" dirty="0">
              <a:latin typeface="Myriad Pro" panose="020B0503030403020204" pitchFamily="34" charset="0"/>
            </a:endParaRPr>
          </a:p>
          <a:p>
            <a:r>
              <a:rPr lang="en-US" b="0" dirty="0">
                <a:latin typeface="Myriad Pro" panose="020B0503030403020204" pitchFamily="34" charset="0"/>
              </a:rPr>
              <a:t>Analyze student data and evidence to identify a broad focus for improvement</a:t>
            </a:r>
          </a:p>
          <a:p>
            <a:endParaRPr lang="en-US" b="0" dirty="0">
              <a:latin typeface="Myriad Pro" panose="020B0503030403020204" pitchFamily="34" charset="0"/>
            </a:endParaRPr>
          </a:p>
          <a:p>
            <a:r>
              <a:rPr lang="en-US" b="0" dirty="0">
                <a:latin typeface="Myriad Pro" panose="020B0503030403020204" pitchFamily="34" charset="0"/>
              </a:rPr>
              <a:t>Create a student growth goal with two indicators</a:t>
            </a:r>
          </a:p>
          <a:p>
            <a:endParaRPr lang="en-US" b="0" dirty="0">
              <a:latin typeface="Myriad Pro" panose="020B0503030403020204" pitchFamily="34" charset="0"/>
            </a:endParaRPr>
          </a:p>
          <a:p>
            <a:r>
              <a:rPr lang="en-US" b="0" dirty="0">
                <a:latin typeface="Myriad Pro" panose="020B0503030403020204" pitchFamily="34" charset="0"/>
              </a:rPr>
              <a:t>Hold initial conference with administrator</a:t>
            </a:r>
          </a:p>
        </p:txBody>
      </p:sp>
      <p:pic>
        <p:nvPicPr>
          <p:cNvPr id="7" name="Picture 6">
            <a:extLst>
              <a:ext uri="{FF2B5EF4-FFF2-40B4-BE49-F238E27FC236}">
                <a16:creationId xmlns:a16="http://schemas.microsoft.com/office/drawing/2014/main" id="{444D98BC-77AC-42C8-86C6-63CBE047E11A}"/>
              </a:ext>
            </a:extLst>
          </p:cNvPr>
          <p:cNvPicPr>
            <a:picLocks noChangeAspect="1"/>
          </p:cNvPicPr>
          <p:nvPr/>
        </p:nvPicPr>
        <p:blipFill>
          <a:blip r:embed="rId5"/>
          <a:stretch>
            <a:fillRect/>
          </a:stretch>
        </p:blipFill>
        <p:spPr>
          <a:xfrm>
            <a:off x="2152651" y="516787"/>
            <a:ext cx="1533739" cy="2543530"/>
          </a:xfrm>
          <a:prstGeom prst="rect">
            <a:avLst/>
          </a:prstGeom>
        </p:spPr>
      </p:pic>
    </p:spTree>
    <p:extLst>
      <p:ext uri="{BB962C8B-B14F-4D97-AF65-F5344CB8AC3E}">
        <p14:creationId xmlns:p14="http://schemas.microsoft.com/office/powerpoint/2010/main" val="315773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             	  Discover  </a:t>
            </a:r>
            <a:endParaRPr lang="en-US" dirty="0"/>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a:extLst>
              <a:ext uri="{FF2B5EF4-FFF2-40B4-BE49-F238E27FC236}">
                <a16:creationId xmlns:a16="http://schemas.microsoft.com/office/drawing/2014/main" id="{081E5F9B-6925-4C6D-B175-435A56B41EB4}"/>
              </a:ext>
            </a:extLst>
          </p:cNvPr>
          <p:cNvSpPr>
            <a:spLocks noGrp="1"/>
          </p:cNvSpPr>
          <p:nvPr>
            <p:ph idx="1"/>
          </p:nvPr>
        </p:nvSpPr>
        <p:spPr>
          <a:xfrm>
            <a:off x="3856768" y="1845975"/>
            <a:ext cx="6573428" cy="3938778"/>
          </a:xfrm>
        </p:spPr>
        <p:txBody>
          <a:bodyPr>
            <a:normAutofit fontScale="85000" lnSpcReduction="10000"/>
          </a:bodyPr>
          <a:lstStyle/>
          <a:p>
            <a:r>
              <a:rPr lang="en-US" b="0" dirty="0">
                <a:latin typeface="Myriad Pro" panose="020B0503030403020204" pitchFamily="34" charset="0"/>
              </a:rPr>
              <a:t>Teachers work together to continue to gather student performance information and conduct research</a:t>
            </a:r>
          </a:p>
          <a:p>
            <a:pPr lvl="1"/>
            <a:r>
              <a:rPr lang="en-US" b="0" dirty="0">
                <a:latin typeface="Myriad Pro" panose="020B0503030403020204" pitchFamily="34" charset="0"/>
              </a:rPr>
              <a:t>Research includes learning from others within or outside the school/district, education literature reviews, professional learning experiences</a:t>
            </a:r>
          </a:p>
          <a:p>
            <a:pPr lvl="1"/>
            <a:endParaRPr lang="en-US" b="0" dirty="0">
              <a:latin typeface="Myriad Pro" panose="020B0503030403020204" pitchFamily="34" charset="0"/>
            </a:endParaRPr>
          </a:p>
          <a:p>
            <a:r>
              <a:rPr lang="en-US" b="0" dirty="0">
                <a:latin typeface="Myriad Pro" panose="020B0503030403020204" pitchFamily="34" charset="0"/>
              </a:rPr>
              <a:t>Summarize findings and identify promising practices/action steps</a:t>
            </a:r>
          </a:p>
          <a:p>
            <a:endParaRPr lang="en-US" b="0" dirty="0">
              <a:latin typeface="Myriad Pro" panose="020B0503030403020204" pitchFamily="34" charset="0"/>
            </a:endParaRPr>
          </a:p>
          <a:p>
            <a:r>
              <a:rPr lang="en-US" b="0" dirty="0">
                <a:latin typeface="Myriad Pro" panose="020B0503030403020204" pitchFamily="34" charset="0"/>
              </a:rPr>
              <a:t>Hold mid-year conference with administrator</a:t>
            </a:r>
          </a:p>
        </p:txBody>
      </p:sp>
      <p:pic>
        <p:nvPicPr>
          <p:cNvPr id="5" name="Picture 4">
            <a:extLst>
              <a:ext uri="{FF2B5EF4-FFF2-40B4-BE49-F238E27FC236}">
                <a16:creationId xmlns:a16="http://schemas.microsoft.com/office/drawing/2014/main" id="{90408844-EC87-4271-BDD7-1A0C796E9C29}"/>
              </a:ext>
            </a:extLst>
          </p:cNvPr>
          <p:cNvPicPr>
            <a:picLocks noChangeAspect="1"/>
          </p:cNvPicPr>
          <p:nvPr/>
        </p:nvPicPr>
        <p:blipFill>
          <a:blip r:embed="rId5"/>
          <a:stretch>
            <a:fillRect/>
          </a:stretch>
        </p:blipFill>
        <p:spPr>
          <a:xfrm>
            <a:off x="2152651" y="612316"/>
            <a:ext cx="1600423" cy="2467319"/>
          </a:xfrm>
          <a:prstGeom prst="rect">
            <a:avLst/>
          </a:prstGeom>
        </p:spPr>
      </p:pic>
    </p:spTree>
    <p:extLst>
      <p:ext uri="{BB962C8B-B14F-4D97-AF65-F5344CB8AC3E}">
        <p14:creationId xmlns:p14="http://schemas.microsoft.com/office/powerpoint/2010/main" val="116556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		       Confirm</a:t>
            </a:r>
            <a:endParaRPr lang="en-US" dirty="0"/>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a:extLst>
              <a:ext uri="{FF2B5EF4-FFF2-40B4-BE49-F238E27FC236}">
                <a16:creationId xmlns:a16="http://schemas.microsoft.com/office/drawing/2014/main" id="{081E5F9B-6925-4C6D-B175-435A56B41EB4}"/>
              </a:ext>
            </a:extLst>
          </p:cNvPr>
          <p:cNvSpPr>
            <a:spLocks noGrp="1"/>
          </p:cNvSpPr>
          <p:nvPr>
            <p:ph idx="1"/>
          </p:nvPr>
        </p:nvSpPr>
        <p:spPr>
          <a:xfrm>
            <a:off x="3772127" y="2140116"/>
            <a:ext cx="6357579" cy="3651741"/>
          </a:xfrm>
        </p:spPr>
        <p:txBody>
          <a:bodyPr>
            <a:normAutofit fontScale="77500" lnSpcReduction="20000"/>
          </a:bodyPr>
          <a:lstStyle/>
          <a:p>
            <a:r>
              <a:rPr lang="en-US" b="0" dirty="0">
                <a:latin typeface="Myriad Pro" panose="020B0503030403020204" pitchFamily="34" charset="0"/>
              </a:rPr>
              <a:t>Implement promising practices/action steps</a:t>
            </a:r>
          </a:p>
          <a:p>
            <a:pPr lvl="1"/>
            <a:r>
              <a:rPr lang="en-US" b="0" dirty="0">
                <a:latin typeface="Myriad Pro" panose="020B0503030403020204" pitchFamily="34" charset="0"/>
              </a:rPr>
              <a:t>Engage in cyclical process to plan, implement, reflect, and consider next steps</a:t>
            </a:r>
          </a:p>
          <a:p>
            <a:pPr lvl="1"/>
            <a:endParaRPr lang="en-US" b="0" dirty="0">
              <a:latin typeface="Myriad Pro" panose="020B0503030403020204" pitchFamily="34" charset="0"/>
            </a:endParaRPr>
          </a:p>
          <a:p>
            <a:r>
              <a:rPr lang="en-US" b="0" dirty="0">
                <a:latin typeface="Myriad Pro" panose="020B0503030403020204" pitchFamily="34" charset="0"/>
              </a:rPr>
              <a:t>Create summary of data for analysis</a:t>
            </a:r>
          </a:p>
          <a:p>
            <a:endParaRPr lang="en-US" b="0" dirty="0">
              <a:latin typeface="Myriad Pro" panose="020B0503030403020204" pitchFamily="34" charset="0"/>
            </a:endParaRPr>
          </a:p>
          <a:p>
            <a:r>
              <a:rPr lang="en-US" b="0" dirty="0">
                <a:latin typeface="Myriad Pro" panose="020B0503030403020204" pitchFamily="34" charset="0"/>
              </a:rPr>
              <a:t>Each teacher creates a summary of result for their students and completes a self-assessment of professional learning</a:t>
            </a:r>
          </a:p>
          <a:p>
            <a:endParaRPr lang="en-US" b="0" dirty="0">
              <a:latin typeface="Myriad Pro" panose="020B0503030403020204" pitchFamily="34" charset="0"/>
            </a:endParaRPr>
          </a:p>
          <a:p>
            <a:r>
              <a:rPr lang="en-US" b="0" dirty="0">
                <a:latin typeface="Myriad Pro" panose="020B0503030403020204" pitchFamily="34" charset="0"/>
              </a:rPr>
              <a:t>End of year conference held with administrator</a:t>
            </a:r>
          </a:p>
        </p:txBody>
      </p:sp>
      <p:pic>
        <p:nvPicPr>
          <p:cNvPr id="11" name="Picture 10">
            <a:extLst>
              <a:ext uri="{FF2B5EF4-FFF2-40B4-BE49-F238E27FC236}">
                <a16:creationId xmlns:a16="http://schemas.microsoft.com/office/drawing/2014/main" id="{57ED3401-F1F8-4333-8EFF-D7423DD62C38}"/>
              </a:ext>
            </a:extLst>
          </p:cNvPr>
          <p:cNvPicPr>
            <a:picLocks noChangeAspect="1"/>
          </p:cNvPicPr>
          <p:nvPr/>
        </p:nvPicPr>
        <p:blipFill>
          <a:blip r:embed="rId5"/>
          <a:stretch>
            <a:fillRect/>
          </a:stretch>
        </p:blipFill>
        <p:spPr>
          <a:xfrm>
            <a:off x="2062295" y="437977"/>
            <a:ext cx="1619476" cy="2505425"/>
          </a:xfrm>
          <a:prstGeom prst="rect">
            <a:avLst/>
          </a:prstGeom>
        </p:spPr>
      </p:pic>
    </p:spTree>
    <p:extLst>
      <p:ext uri="{BB962C8B-B14F-4D97-AF65-F5344CB8AC3E}">
        <p14:creationId xmlns:p14="http://schemas.microsoft.com/office/powerpoint/2010/main" val="222339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		        Share</a:t>
            </a:r>
            <a:endParaRPr lang="en-US" dirty="0"/>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a:extLst>
              <a:ext uri="{FF2B5EF4-FFF2-40B4-BE49-F238E27FC236}">
                <a16:creationId xmlns:a16="http://schemas.microsoft.com/office/drawing/2014/main" id="{081E5F9B-6925-4C6D-B175-435A56B41EB4}"/>
              </a:ext>
            </a:extLst>
          </p:cNvPr>
          <p:cNvSpPr>
            <a:spLocks noGrp="1"/>
          </p:cNvSpPr>
          <p:nvPr>
            <p:ph idx="1"/>
          </p:nvPr>
        </p:nvSpPr>
        <p:spPr>
          <a:xfrm>
            <a:off x="3958368" y="2278971"/>
            <a:ext cx="6629989" cy="3505782"/>
          </a:xfrm>
        </p:spPr>
        <p:txBody>
          <a:bodyPr>
            <a:normAutofit fontScale="92500" lnSpcReduction="20000"/>
          </a:bodyPr>
          <a:lstStyle/>
          <a:p>
            <a:r>
              <a:rPr lang="en-US" b="0" dirty="0">
                <a:latin typeface="Myriad Pro" panose="020B0503030403020204" pitchFamily="34" charset="0"/>
              </a:rPr>
              <a:t>Share both results and learnings with larger audience</a:t>
            </a:r>
          </a:p>
          <a:p>
            <a:endParaRPr lang="en-US" b="0" dirty="0">
              <a:latin typeface="Myriad Pro" panose="020B0503030403020204" pitchFamily="34" charset="0"/>
            </a:endParaRPr>
          </a:p>
          <a:p>
            <a:r>
              <a:rPr lang="en-US" b="0" dirty="0">
                <a:latin typeface="Myriad Pro" panose="020B0503030403020204" pitchFamily="34" charset="0"/>
              </a:rPr>
              <a:t>Promotes teacher reflection, distributes learning, and inspires others to replicate practices</a:t>
            </a:r>
          </a:p>
          <a:p>
            <a:endParaRPr lang="en-US" b="0" dirty="0">
              <a:latin typeface="Myriad Pro" panose="020B0503030403020204" pitchFamily="34" charset="0"/>
            </a:endParaRPr>
          </a:p>
          <a:p>
            <a:r>
              <a:rPr lang="en-US" b="0" dirty="0">
                <a:latin typeface="Myriad Pro" panose="020B0503030403020204" pitchFamily="34" charset="0"/>
              </a:rPr>
              <a:t>Sharing can be at the school or district level either at the end of the year or the start of the next year</a:t>
            </a:r>
          </a:p>
        </p:txBody>
      </p:sp>
      <p:pic>
        <p:nvPicPr>
          <p:cNvPr id="5" name="Picture 4">
            <a:extLst>
              <a:ext uri="{FF2B5EF4-FFF2-40B4-BE49-F238E27FC236}">
                <a16:creationId xmlns:a16="http://schemas.microsoft.com/office/drawing/2014/main" id="{977C6C0C-D4D6-410F-ADFD-502CD2F63C93}"/>
              </a:ext>
            </a:extLst>
          </p:cNvPr>
          <p:cNvPicPr>
            <a:picLocks noChangeAspect="1"/>
          </p:cNvPicPr>
          <p:nvPr/>
        </p:nvPicPr>
        <p:blipFill>
          <a:blip r:embed="rId5"/>
          <a:stretch>
            <a:fillRect/>
          </a:stretch>
        </p:blipFill>
        <p:spPr>
          <a:xfrm>
            <a:off x="2286538" y="736881"/>
            <a:ext cx="1514686" cy="2495898"/>
          </a:xfrm>
          <a:prstGeom prst="rect">
            <a:avLst/>
          </a:prstGeom>
        </p:spPr>
      </p:pic>
    </p:spTree>
    <p:extLst>
      <p:ext uri="{BB962C8B-B14F-4D97-AF65-F5344CB8AC3E}">
        <p14:creationId xmlns:p14="http://schemas.microsoft.com/office/powerpoint/2010/main" val="296336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a:xfrm rot="16200000">
            <a:off x="-551139" y="2877251"/>
            <a:ext cx="5128875" cy="839891"/>
          </a:xfrm>
        </p:spPr>
        <p:txBody>
          <a:bodyPr>
            <a:normAutofit/>
          </a:bodyPr>
          <a:lstStyle/>
          <a:p>
            <a:r>
              <a:rPr lang="en-US" dirty="0">
                <a:solidFill>
                  <a:srgbClr val="120468"/>
                </a:solidFill>
              </a:rPr>
              <a:t>		Share</a:t>
            </a:r>
            <a:endParaRPr lang="en-US" dirty="0"/>
          </a:p>
        </p:txBody>
      </p:sp>
      <p:graphicFrame>
        <p:nvGraphicFramePr>
          <p:cNvPr id="11" name="Table 11">
            <a:extLst>
              <a:ext uri="{FF2B5EF4-FFF2-40B4-BE49-F238E27FC236}">
                <a16:creationId xmlns:a16="http://schemas.microsoft.com/office/drawing/2014/main" id="{BB7522F6-6919-42C8-A2C8-366AA631FF45}"/>
              </a:ext>
            </a:extLst>
          </p:cNvPr>
          <p:cNvGraphicFramePr>
            <a:graphicFrameLocks noGrp="1"/>
          </p:cNvGraphicFramePr>
          <p:nvPr>
            <p:ph idx="1"/>
          </p:nvPr>
        </p:nvGraphicFramePr>
        <p:xfrm>
          <a:off x="2684599" y="68526"/>
          <a:ext cx="7886700" cy="61569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272466646"/>
                    </a:ext>
                  </a:extLst>
                </a:gridCol>
                <a:gridCol w="3943350">
                  <a:extLst>
                    <a:ext uri="{9D8B030D-6E8A-4147-A177-3AD203B41FA5}">
                      <a16:colId xmlns:a16="http://schemas.microsoft.com/office/drawing/2014/main" val="3039646946"/>
                    </a:ext>
                  </a:extLst>
                </a:gridCol>
              </a:tblGrid>
              <a:tr h="352866">
                <a:tc>
                  <a:txBody>
                    <a:bodyPr/>
                    <a:lstStyle/>
                    <a:p>
                      <a:r>
                        <a:rPr lang="en-US" dirty="0"/>
                        <a:t>STEP Goal Focus</a:t>
                      </a:r>
                    </a:p>
                  </a:txBody>
                  <a:tcPr/>
                </a:tc>
                <a:tc>
                  <a:txBody>
                    <a:bodyPr/>
                    <a:lstStyle/>
                    <a:p>
                      <a:r>
                        <a:rPr lang="en-US" dirty="0"/>
                        <a:t>Description/Outcomes</a:t>
                      </a:r>
                    </a:p>
                  </a:txBody>
                  <a:tcPr/>
                </a:tc>
                <a:extLst>
                  <a:ext uri="{0D108BD9-81ED-4DB2-BD59-A6C34878D82A}">
                    <a16:rowId xmlns:a16="http://schemas.microsoft.com/office/drawing/2014/main" val="4154439550"/>
                  </a:ext>
                </a:extLst>
              </a:tr>
              <a:tr h="1102103">
                <a:tc>
                  <a:txBody>
                    <a:bodyPr/>
                    <a:lstStyle/>
                    <a:p>
                      <a:r>
                        <a:rPr lang="en-US" sz="1400" b="0" i="0" kern="1200" dirty="0">
                          <a:solidFill>
                            <a:schemeClr val="dk1"/>
                          </a:solidFill>
                          <a:effectLst/>
                          <a:latin typeface="+mn-lt"/>
                          <a:ea typeface="+mn-ea"/>
                          <a:cs typeface="+mn-cs"/>
                        </a:rPr>
                        <a:t>Building norms/skills needed for math workshop</a:t>
                      </a:r>
                      <a:endParaRPr lang="en-US" sz="1400" dirty="0"/>
                    </a:p>
                  </a:txBody>
                  <a:tcPr/>
                </a:tc>
                <a:tc>
                  <a:txBody>
                    <a:bodyPr/>
                    <a:lstStyle/>
                    <a:p>
                      <a:r>
                        <a:rPr lang="en-US" sz="1400" b="0" i="0" kern="1200" dirty="0">
                          <a:solidFill>
                            <a:schemeClr val="dk1"/>
                          </a:solidFill>
                          <a:effectLst/>
                          <a:latin typeface="+mn-lt"/>
                          <a:ea typeface="+mn-ea"/>
                          <a:cs typeface="+mn-cs"/>
                        </a:rPr>
                        <a:t>Continuation of work from last year to increase norms and student behaviors needed in math workshop so that students do a better job in communicating understandings, showing work, and working in various independent models</a:t>
                      </a:r>
                      <a:endParaRPr lang="en-US" sz="1400" dirty="0"/>
                    </a:p>
                  </a:txBody>
                  <a:tcPr/>
                </a:tc>
                <a:extLst>
                  <a:ext uri="{0D108BD9-81ED-4DB2-BD59-A6C34878D82A}">
                    <a16:rowId xmlns:a16="http://schemas.microsoft.com/office/drawing/2014/main" val="3191436823"/>
                  </a:ext>
                </a:extLst>
              </a:tr>
              <a:tr h="899084">
                <a:tc>
                  <a:txBody>
                    <a:bodyPr/>
                    <a:lstStyle/>
                    <a:p>
                      <a:r>
                        <a:rPr lang="en-US" sz="1400" b="0" i="0" kern="1200" dirty="0">
                          <a:solidFill>
                            <a:schemeClr val="dk1"/>
                          </a:solidFill>
                          <a:effectLst/>
                          <a:latin typeface="+mn-lt"/>
                          <a:ea typeface="+mn-ea"/>
                          <a:cs typeface="+mn-cs"/>
                        </a:rPr>
                        <a:t>Using the Comprehensible input strategy in World Language Class</a:t>
                      </a:r>
                      <a:endParaRPr lang="en-US" sz="1400" dirty="0"/>
                    </a:p>
                  </a:txBody>
                  <a:tcPr/>
                </a:tc>
                <a:tc>
                  <a:txBody>
                    <a:bodyPr/>
                    <a:lstStyle/>
                    <a:p>
                      <a:r>
                        <a:rPr lang="en-US" sz="1400" b="0" i="0" kern="1200" dirty="0">
                          <a:solidFill>
                            <a:schemeClr val="dk1"/>
                          </a:solidFill>
                          <a:effectLst/>
                          <a:latin typeface="+mn-lt"/>
                          <a:ea typeface="+mn-ea"/>
                          <a:cs typeface="+mn-cs"/>
                        </a:rPr>
                        <a:t>This team researched and implemented a CI strategy called Star of the Week which positively affected engagement and performance in Spanish class.</a:t>
                      </a:r>
                    </a:p>
                  </a:txBody>
                  <a:tcPr/>
                </a:tc>
                <a:extLst>
                  <a:ext uri="{0D108BD9-81ED-4DB2-BD59-A6C34878D82A}">
                    <a16:rowId xmlns:a16="http://schemas.microsoft.com/office/drawing/2014/main" val="2821417525"/>
                  </a:ext>
                </a:extLst>
              </a:tr>
              <a:tr h="1102103">
                <a:tc>
                  <a:txBody>
                    <a:bodyPr/>
                    <a:lstStyle/>
                    <a:p>
                      <a:r>
                        <a:rPr lang="en-US" sz="1400" b="0" i="0" kern="1200" dirty="0">
                          <a:solidFill>
                            <a:schemeClr val="dk1"/>
                          </a:solidFill>
                          <a:effectLst/>
                          <a:latin typeface="+mn-lt"/>
                          <a:ea typeface="+mn-ea"/>
                          <a:cs typeface="+mn-cs"/>
                        </a:rPr>
                        <a:t>Increasing student ownership and improving work ethic</a:t>
                      </a:r>
                      <a:endParaRPr lang="en-US" sz="1400" dirty="0"/>
                    </a:p>
                  </a:txBody>
                  <a:tcPr/>
                </a:tc>
                <a:tc>
                  <a:txBody>
                    <a:bodyPr/>
                    <a:lstStyle/>
                    <a:p>
                      <a:r>
                        <a:rPr lang="en-US" sz="1400" b="0" i="0" kern="1200" dirty="0">
                          <a:solidFill>
                            <a:schemeClr val="dk1"/>
                          </a:solidFill>
                          <a:effectLst/>
                          <a:latin typeface="+mn-lt"/>
                          <a:ea typeface="+mn-ea"/>
                          <a:cs typeface="+mn-cs"/>
                        </a:rPr>
                        <a:t>Focus on engaging students in their learning. An engagement survey was delivered to students early in the year. We adjusted our method of delivery for classes and topics based on survey feedback. The team researched practices to build organization and coping skills necessary to be successful in grade 5. </a:t>
                      </a:r>
                      <a:endParaRPr lang="en-US" sz="1400" dirty="0"/>
                    </a:p>
                  </a:txBody>
                  <a:tcPr/>
                </a:tc>
                <a:extLst>
                  <a:ext uri="{0D108BD9-81ED-4DB2-BD59-A6C34878D82A}">
                    <a16:rowId xmlns:a16="http://schemas.microsoft.com/office/drawing/2014/main" val="422338582"/>
                  </a:ext>
                </a:extLst>
              </a:tr>
              <a:tr h="899084">
                <a:tc>
                  <a:txBody>
                    <a:bodyPr/>
                    <a:lstStyle/>
                    <a:p>
                      <a:r>
                        <a:rPr lang="en-US" sz="1400" b="0" i="0" kern="1200" dirty="0">
                          <a:solidFill>
                            <a:schemeClr val="dk1"/>
                          </a:solidFill>
                          <a:effectLst/>
                          <a:latin typeface="+mn-lt"/>
                          <a:ea typeface="+mn-ea"/>
                          <a:cs typeface="+mn-cs"/>
                        </a:rPr>
                        <a:t>Kindergarten </a:t>
                      </a:r>
                      <a:r>
                        <a:rPr lang="en-US" sz="1400" b="0" i="0" kern="1200" dirty="0" err="1">
                          <a:solidFill>
                            <a:schemeClr val="dk1"/>
                          </a:solidFill>
                          <a:effectLst/>
                          <a:latin typeface="+mn-lt"/>
                          <a:ea typeface="+mn-ea"/>
                          <a:cs typeface="+mn-cs"/>
                        </a:rPr>
                        <a:t>Playshop</a:t>
                      </a:r>
                      <a:endParaRPr lang="en-US" sz="1400" dirty="0"/>
                    </a:p>
                  </a:txBody>
                  <a:tcPr/>
                </a:tc>
                <a:tc>
                  <a:txBody>
                    <a:bodyPr/>
                    <a:lstStyle/>
                    <a:p>
                      <a:r>
                        <a:rPr lang="en-US" sz="1400" b="0" i="0" kern="1200" dirty="0">
                          <a:solidFill>
                            <a:schemeClr val="dk1"/>
                          </a:solidFill>
                          <a:effectLst/>
                          <a:latin typeface="+mn-lt"/>
                          <a:ea typeface="+mn-ea"/>
                          <a:cs typeface="+mn-cs"/>
                        </a:rPr>
                        <a:t>This project focuses in on creativity and writing. They use play boxes designed by 8th graders to begin to tell stories. We are creating a unit on play and writing to implement next year.</a:t>
                      </a:r>
                      <a:endParaRPr lang="en-US" sz="1400" dirty="0"/>
                    </a:p>
                  </a:txBody>
                  <a:tcPr/>
                </a:tc>
                <a:extLst>
                  <a:ext uri="{0D108BD9-81ED-4DB2-BD59-A6C34878D82A}">
                    <a16:rowId xmlns:a16="http://schemas.microsoft.com/office/drawing/2014/main" val="4093052476"/>
                  </a:ext>
                </a:extLst>
              </a:tr>
              <a:tr h="1305122">
                <a:tc>
                  <a:txBody>
                    <a:bodyPr/>
                    <a:lstStyle/>
                    <a:p>
                      <a:r>
                        <a:rPr lang="en-US" sz="1400" b="0" i="0" kern="1200" dirty="0">
                          <a:solidFill>
                            <a:schemeClr val="dk1"/>
                          </a:solidFill>
                          <a:effectLst/>
                          <a:latin typeface="+mn-lt"/>
                          <a:ea typeface="+mn-ea"/>
                          <a:cs typeface="+mn-cs"/>
                        </a:rPr>
                        <a:t>Giving and Receiving Feedback in Practice</a:t>
                      </a:r>
                      <a:endParaRPr lang="en-US" sz="1400" dirty="0"/>
                    </a:p>
                  </a:txBody>
                  <a:tcPr/>
                </a:tc>
                <a:tc>
                  <a:txBody>
                    <a:bodyPr/>
                    <a:lstStyle/>
                    <a:p>
                      <a:r>
                        <a:rPr lang="en-US" sz="1400" b="0" i="0" kern="1200" dirty="0">
                          <a:solidFill>
                            <a:schemeClr val="dk1"/>
                          </a:solidFill>
                          <a:effectLst/>
                          <a:latin typeface="+mn-lt"/>
                          <a:ea typeface="+mn-ea"/>
                          <a:cs typeface="+mn-cs"/>
                        </a:rPr>
                        <a:t>This is the third year of the continuation of this project. Team members are utilizing the work that has been done during the past two years to create lessons plans that incorporate giving and receiving feedback strategies throughout all related arts classes. </a:t>
                      </a:r>
                      <a:endParaRPr lang="en-US" sz="1400" dirty="0"/>
                    </a:p>
                  </a:txBody>
                  <a:tcPr/>
                </a:tc>
                <a:extLst>
                  <a:ext uri="{0D108BD9-81ED-4DB2-BD59-A6C34878D82A}">
                    <a16:rowId xmlns:a16="http://schemas.microsoft.com/office/drawing/2014/main" val="697751201"/>
                  </a:ext>
                </a:extLst>
              </a:tr>
            </a:tbl>
          </a:graphicData>
        </a:graphic>
      </p:graphicFrame>
      <p:pic>
        <p:nvPicPr>
          <p:cNvPr id="14" name="Picture 13">
            <a:extLst>
              <a:ext uri="{FF2B5EF4-FFF2-40B4-BE49-F238E27FC236}">
                <a16:creationId xmlns:a16="http://schemas.microsoft.com/office/drawing/2014/main" id="{93D16D27-2D35-4A67-880B-F408A97C4EA1}"/>
              </a:ext>
            </a:extLst>
          </p:cNvPr>
          <p:cNvPicPr>
            <a:picLocks noChangeAspect="1"/>
          </p:cNvPicPr>
          <p:nvPr/>
        </p:nvPicPr>
        <p:blipFill>
          <a:blip r:embed="rId2"/>
          <a:stretch>
            <a:fillRect/>
          </a:stretch>
        </p:blipFill>
        <p:spPr>
          <a:xfrm>
            <a:off x="1644185" y="4470773"/>
            <a:ext cx="996821" cy="1642560"/>
          </a:xfrm>
          <a:prstGeom prst="rect">
            <a:avLst/>
          </a:prstGeom>
        </p:spPr>
      </p:pic>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16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1F002DA-EFE4-4FDA-9229-9EF5F8F4E2B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2791"/>
          <a:stretch/>
        </p:blipFill>
        <p:spPr bwMode="auto">
          <a:xfrm>
            <a:off x="346009"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810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44"/>
        <p:cNvGrpSpPr/>
        <p:nvPr/>
      </p:nvGrpSpPr>
      <p:grpSpPr>
        <a:xfrm>
          <a:off x="0" y="0"/>
          <a:ext cx="0" cy="0"/>
          <a:chOff x="0" y="0"/>
          <a:chExt cx="0" cy="0"/>
        </a:xfrm>
      </p:grpSpPr>
      <p:sp>
        <p:nvSpPr>
          <p:cNvPr id="145" name="Google Shape;145;p16"/>
          <p:cNvSpPr txBox="1">
            <a:spLocks noGrp="1"/>
          </p:cNvSpPr>
          <p:nvPr>
            <p:ph type="ctrTitle"/>
          </p:nvPr>
        </p:nvSpPr>
        <p:spPr>
          <a:xfrm>
            <a:off x="390400" y="1437000"/>
            <a:ext cx="11528800" cy="3549200"/>
          </a:xfrm>
          <a:prstGeom prst="rect">
            <a:avLst/>
          </a:prstGeom>
        </p:spPr>
        <p:txBody>
          <a:bodyPr spcFirstLastPara="1" wrap="square" lIns="121900" tIns="121900" rIns="121900" bIns="121900" anchor="ctr" anchorCtr="0">
            <a:noAutofit/>
          </a:bodyPr>
          <a:lstStyle/>
          <a:p>
            <a:r>
              <a:rPr lang="en-US" sz="5200" b="1">
                <a:solidFill>
                  <a:srgbClr val="000000"/>
                </a:solidFill>
              </a:rPr>
              <a:t>Farmington </a:t>
            </a:r>
            <a:endParaRPr sz="5200" b="1">
              <a:solidFill>
                <a:srgbClr val="000000"/>
              </a:solidFill>
            </a:endParaRPr>
          </a:p>
          <a:p>
            <a:r>
              <a:rPr lang="en-US" sz="5200" b="1">
                <a:solidFill>
                  <a:srgbClr val="000000"/>
                </a:solidFill>
              </a:rPr>
              <a:t>Public Schools</a:t>
            </a:r>
            <a:endParaRPr sz="5200" b="1">
              <a:solidFill>
                <a:srgbClr val="000000"/>
              </a:solidFill>
            </a:endParaRPr>
          </a:p>
          <a:p>
            <a:endParaRPr sz="5200" b="1">
              <a:solidFill>
                <a:srgbClr val="000000"/>
              </a:solidFill>
            </a:endParaRPr>
          </a:p>
          <a:p>
            <a:endParaRPr sz="5200" b="1">
              <a:solidFill>
                <a:srgbClr val="000000"/>
              </a:solidFill>
            </a:endParaRPr>
          </a:p>
          <a:p>
            <a:endParaRPr sz="5200" b="1">
              <a:solidFill>
                <a:srgbClr val="000000"/>
              </a:solidFill>
            </a:endParaRPr>
          </a:p>
          <a:p>
            <a:r>
              <a:rPr lang="en-US" sz="3867" b="1">
                <a:solidFill>
                  <a:srgbClr val="000000"/>
                </a:solidFill>
              </a:rPr>
              <a:t>Educator Evaluation and Professional Development Plan</a:t>
            </a:r>
            <a:endParaRPr sz="3867" b="1">
              <a:solidFill>
                <a:srgbClr val="000000"/>
              </a:solidFill>
            </a:endParaRPr>
          </a:p>
          <a:p>
            <a:endParaRPr sz="1733" b="1"/>
          </a:p>
        </p:txBody>
      </p:sp>
      <p:sp>
        <p:nvSpPr>
          <p:cNvPr id="146" name="Google Shape;146;p16"/>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19</a:t>
            </a:fld>
            <a:endParaRPr kern="0">
              <a:solidFill>
                <a:srgbClr val="741B47"/>
              </a:solidFill>
            </a:endParaRPr>
          </a:p>
        </p:txBody>
      </p:sp>
      <p:pic>
        <p:nvPicPr>
          <p:cNvPr id="147" name="Google Shape;147;p16"/>
          <p:cNvPicPr preferRelativeResize="0"/>
          <p:nvPr/>
        </p:nvPicPr>
        <p:blipFill>
          <a:blip r:embed="rId3">
            <a:alphaModFix/>
          </a:blip>
          <a:stretch>
            <a:fillRect/>
          </a:stretch>
        </p:blipFill>
        <p:spPr>
          <a:xfrm>
            <a:off x="10863547" y="6058234"/>
            <a:ext cx="613820" cy="524799"/>
          </a:xfrm>
          <a:prstGeom prst="rect">
            <a:avLst/>
          </a:prstGeom>
          <a:noFill/>
          <a:ln>
            <a:noFill/>
          </a:ln>
        </p:spPr>
      </p:pic>
      <p:pic>
        <p:nvPicPr>
          <p:cNvPr id="148" name="Google Shape;148;p16"/>
          <p:cNvPicPr preferRelativeResize="0"/>
          <p:nvPr/>
        </p:nvPicPr>
        <p:blipFill>
          <a:blip r:embed="rId4">
            <a:alphaModFix/>
          </a:blip>
          <a:stretch>
            <a:fillRect/>
          </a:stretch>
        </p:blipFill>
        <p:spPr>
          <a:xfrm>
            <a:off x="4761065" y="2164267"/>
            <a:ext cx="2206467" cy="22461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Today’s Agenda &amp; Objectives</a:t>
            </a:r>
          </a:p>
        </p:txBody>
      </p:sp>
      <p:sp>
        <p:nvSpPr>
          <p:cNvPr id="8" name="Content Placeholder 7"/>
          <p:cNvSpPr>
            <a:spLocks noGrp="1"/>
          </p:cNvSpPr>
          <p:nvPr>
            <p:ph sz="quarter" idx="4"/>
          </p:nvPr>
        </p:nvSpPr>
        <p:spPr>
          <a:xfrm>
            <a:off x="803281" y="1604310"/>
            <a:ext cx="5389033" cy="3951288"/>
          </a:xfrm>
          <a:ln>
            <a:solidFill>
              <a:schemeClr val="accent1"/>
            </a:solidFill>
          </a:ln>
        </p:spPr>
        <p:txBody>
          <a:bodyPr>
            <a:normAutofit/>
          </a:bodyPr>
          <a:lstStyle/>
          <a:p>
            <a:pPr marL="0" indent="0">
              <a:buNone/>
            </a:pPr>
            <a:endParaRPr lang="en-US" b="1" i="1">
              <a:solidFill>
                <a:srgbClr val="000099"/>
              </a:solidFill>
              <a:latin typeface="Arial" panose="020B0604020202020204" pitchFamily="34" charset="0"/>
              <a:cs typeface="Arial" panose="020B0604020202020204" pitchFamily="34" charset="0"/>
            </a:endParaRPr>
          </a:p>
          <a:p>
            <a:pPr marL="0" indent="0">
              <a:buNone/>
            </a:pPr>
            <a:endParaRPr lang="en-US" b="1" i="1">
              <a:solidFill>
                <a:srgbClr val="000099"/>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899597" y="1814870"/>
            <a:ext cx="5196403" cy="3740728"/>
          </a:xfrm>
        </p:spPr>
        <p:txBody>
          <a:bodyPr vert="horz" lIns="91440" tIns="45720" rIns="91440" bIns="45720" rtlCol="0" anchor="t">
            <a:normAutofit fontScale="85000" lnSpcReduction="20000"/>
          </a:bodyPr>
          <a:lstStyle/>
          <a:p>
            <a:pPr marL="514350" indent="-514350">
              <a:buAutoNum type="romanUcPeriod"/>
            </a:pPr>
            <a:r>
              <a:rPr lang="en-US" b="1" dirty="0"/>
              <a:t>Welcome</a:t>
            </a:r>
            <a:endParaRPr lang="en-US" b="1" dirty="0">
              <a:cs typeface="Calibri"/>
            </a:endParaRPr>
          </a:p>
          <a:p>
            <a:pPr marL="514350" indent="-514350">
              <a:buAutoNum type="romanUcPeriod"/>
            </a:pPr>
            <a:r>
              <a:rPr lang="en-US" b="1" dirty="0"/>
              <a:t>Presentation from Mansfield Public Schools </a:t>
            </a:r>
          </a:p>
          <a:p>
            <a:pPr marL="914400" lvl="1" indent="-514350">
              <a:buFont typeface="+mj-lt"/>
              <a:buAutoNum type="alphaLcParenR"/>
            </a:pPr>
            <a:r>
              <a:rPr lang="en-US" sz="2200" dirty="0"/>
              <a:t>Kelly Lyman, Superintendent</a:t>
            </a:r>
          </a:p>
          <a:p>
            <a:pPr marL="514350" indent="-514350">
              <a:buAutoNum type="romanUcPeriod"/>
            </a:pPr>
            <a:r>
              <a:rPr lang="en-US" b="1" dirty="0"/>
              <a:t>Presentation from Farmington Public Schools</a:t>
            </a:r>
          </a:p>
          <a:p>
            <a:pPr marL="914400" lvl="1" indent="-514350">
              <a:buFont typeface="+mj-lt"/>
              <a:buAutoNum type="alphaLcParenR"/>
            </a:pPr>
            <a:r>
              <a:rPr lang="en-US" sz="2400" dirty="0"/>
              <a:t>Kimberly Wynne, Asst. Superintendent for Curriculum and Instruction</a:t>
            </a:r>
          </a:p>
          <a:p>
            <a:pPr marL="914400" lvl="1" indent="-514350">
              <a:buFont typeface="+mj-lt"/>
              <a:buAutoNum type="alphaLcParenR"/>
            </a:pPr>
            <a:r>
              <a:rPr lang="en-US" sz="2400" dirty="0"/>
              <a:t>Veronica </a:t>
            </a:r>
            <a:r>
              <a:rPr lang="en-US" sz="2400" dirty="0" err="1"/>
              <a:t>Ruzek</a:t>
            </a:r>
            <a:r>
              <a:rPr lang="en-US" sz="2400" dirty="0"/>
              <a:t>, Director of Curriculum and Instruction</a:t>
            </a:r>
            <a:endParaRPr lang="en-US" dirty="0"/>
          </a:p>
          <a:p>
            <a:pPr marL="514350" indent="-514350">
              <a:buAutoNum type="romanUcPeriod"/>
            </a:pPr>
            <a:r>
              <a:rPr lang="en-US" b="1" dirty="0"/>
              <a:t>Summary of Subcommittee Meeting</a:t>
            </a:r>
          </a:p>
          <a:p>
            <a:pPr marL="514350" indent="-514350">
              <a:buAutoNum type="romanUcPeriod"/>
            </a:pPr>
            <a:r>
              <a:rPr lang="en-US" b="1" dirty="0"/>
              <a:t>Next Steps</a:t>
            </a:r>
          </a:p>
          <a:p>
            <a:pPr marL="0" indent="0">
              <a:buNone/>
            </a:pPr>
            <a:endParaRPr lang="en-US" sz="2200" dirty="0">
              <a:cs typeface="Calibri"/>
            </a:endParaRPr>
          </a:p>
          <a:p>
            <a:pPr marL="914400" lvl="1" indent="-514350">
              <a:buFont typeface="+mj-lt"/>
              <a:buAutoNum type="alphaLcPeriod"/>
            </a:pPr>
            <a:endParaRPr lang="en-US" sz="2200" dirty="0">
              <a:cs typeface="Calibri"/>
            </a:endParaRPr>
          </a:p>
        </p:txBody>
      </p:sp>
      <p:sp>
        <p:nvSpPr>
          <p:cNvPr id="16" name="Content Placeholder 7"/>
          <p:cNvSpPr txBox="1">
            <a:spLocks/>
          </p:cNvSpPr>
          <p:nvPr/>
        </p:nvSpPr>
        <p:spPr>
          <a:xfrm>
            <a:off x="6288630" y="1604310"/>
            <a:ext cx="5389033" cy="3951288"/>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19" name="Content Placeholder 6"/>
          <p:cNvSpPr txBox="1">
            <a:spLocks/>
          </p:cNvSpPr>
          <p:nvPr/>
        </p:nvSpPr>
        <p:spPr>
          <a:xfrm>
            <a:off x="6384944" y="1709590"/>
            <a:ext cx="5196403" cy="374072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1" i="0" u="sng" strike="noStrike" kern="1200" cap="none" spc="0" normalizeH="0" baseline="0" noProof="0" dirty="0">
                <a:ln>
                  <a:noFill/>
                </a:ln>
                <a:solidFill>
                  <a:prstClr val="black"/>
                </a:solidFill>
                <a:effectLst/>
                <a:uLnTx/>
                <a:uFillTx/>
                <a:latin typeface="Calibri"/>
                <a:ea typeface="+mn-ea"/>
                <a:cs typeface="Calibri"/>
              </a:rPr>
              <a:t>Today’s Primary Objectives:</a:t>
            </a:r>
          </a:p>
          <a:p>
            <a:pPr marL="342900" marR="0" lvl="0" indent="-342900" algn="l" defTabSz="457200">
              <a:lnSpc>
                <a:spcPct val="100000"/>
              </a:lnSpc>
              <a:spcBef>
                <a:spcPct val="20000"/>
              </a:spcBef>
              <a:spcAft>
                <a:spcPts val="0"/>
              </a:spcAft>
              <a:buClrTx/>
              <a:buSzTx/>
              <a:buFont typeface="Arial"/>
              <a:buChar char="•"/>
              <a:tabLst/>
              <a:defRPr/>
            </a:pPr>
            <a:r>
              <a:rPr lang="en-US" sz="2200" b="0" i="0" u="none" strike="noStrike" kern="1200" cap="none" spc="0" normalizeH="0" baseline="0" noProof="0" dirty="0">
                <a:ln>
                  <a:noFill/>
                </a:ln>
                <a:effectLst/>
                <a:uLnTx/>
                <a:uFillTx/>
                <a:latin typeface="Calibri"/>
                <a:cs typeface="Calibri"/>
              </a:rPr>
              <a:t>Learn from two districts about an innovative component of their Educator Evaluation and Support Plan</a:t>
            </a:r>
          </a:p>
          <a:p>
            <a:pPr lvl="1" indent="-342900">
              <a:buFont typeface="+mj-lt"/>
              <a:buAutoNum type="alphaLcParenR"/>
              <a:defRPr/>
            </a:pPr>
            <a:r>
              <a:rPr lang="en-US" sz="1800" dirty="0">
                <a:latin typeface="Calibri"/>
                <a:cs typeface="Calibri"/>
              </a:rPr>
              <a:t>Provide opportunities for Q &amp; A</a:t>
            </a:r>
          </a:p>
          <a:p>
            <a:pPr lvl="0">
              <a:defRPr/>
            </a:pPr>
            <a:r>
              <a:rPr lang="en-US" sz="2200" dirty="0">
                <a:cs typeface="Calibri"/>
              </a:rPr>
              <a:t>Introduce the materials that informed the Student Growth and Development Subcommittee meeting</a:t>
            </a:r>
          </a:p>
          <a:p>
            <a:pPr marL="800100" lvl="1" indent="-342900">
              <a:buFont typeface="+mj-lt"/>
              <a:buAutoNum type="alphaLcParenR"/>
              <a:defRPr/>
            </a:pPr>
            <a:r>
              <a:rPr lang="en-US" sz="1800" dirty="0">
                <a:cs typeface="Calibri"/>
              </a:rPr>
              <a:t>To be discussed at a future Council meeting</a:t>
            </a:r>
          </a:p>
          <a:p>
            <a:pPr lvl="0">
              <a:defRPr/>
            </a:pPr>
            <a:r>
              <a:rPr lang="en-US" sz="2200" dirty="0">
                <a:latin typeface="Calibri"/>
                <a:cs typeface="Calibri"/>
              </a:rPr>
              <a:t>Next steps for future meetings</a:t>
            </a:r>
          </a:p>
        </p:txBody>
      </p:sp>
    </p:spTree>
    <p:extLst>
      <p:ext uri="{BB962C8B-B14F-4D97-AF65-F5344CB8AC3E}">
        <p14:creationId xmlns:p14="http://schemas.microsoft.com/office/powerpoint/2010/main" val="852729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1381632" y="1526267"/>
            <a:ext cx="9670800" cy="3385600"/>
          </a:xfrm>
          <a:prstGeom prst="rect">
            <a:avLst/>
          </a:prstGeom>
        </p:spPr>
        <p:txBody>
          <a:bodyPr spcFirstLastPara="1" wrap="square" lIns="121900" tIns="121900" rIns="121900" bIns="121900" anchor="ctr" anchorCtr="0">
            <a:noAutofit/>
          </a:bodyPr>
          <a:lstStyle/>
          <a:p>
            <a:pPr marL="609585"/>
            <a:r>
              <a:rPr lang="en-US" sz="5333" b="1"/>
              <a:t>TARG-IT GOAL</a:t>
            </a:r>
            <a:endParaRPr sz="5333" b="1"/>
          </a:p>
          <a:p>
            <a:pPr marL="609585"/>
            <a:endParaRPr sz="5333" b="1"/>
          </a:p>
          <a:p>
            <a:pPr marL="609585"/>
            <a:r>
              <a:rPr lang="en-US" sz="3867" b="1">
                <a:solidFill>
                  <a:srgbClr val="000000"/>
                </a:solidFill>
              </a:rPr>
              <a:t>Team Action Research Goal -  Innovative Teaching</a:t>
            </a:r>
            <a:endParaRPr sz="4133" b="1">
              <a:solidFill>
                <a:srgbClr val="000000"/>
              </a:solidFill>
            </a:endParaRPr>
          </a:p>
        </p:txBody>
      </p:sp>
      <p:sp>
        <p:nvSpPr>
          <p:cNvPr id="154" name="Google Shape;154;p17"/>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20</a:t>
            </a:fld>
            <a:endParaRPr kern="0">
              <a:solidFill>
                <a:srgbClr val="741B47"/>
              </a:solidFill>
            </a:endParaRPr>
          </a:p>
        </p:txBody>
      </p:sp>
      <p:pic>
        <p:nvPicPr>
          <p:cNvPr id="155" name="Google Shape;155;p17"/>
          <p:cNvPicPr preferRelativeResize="0"/>
          <p:nvPr/>
        </p:nvPicPr>
        <p:blipFill>
          <a:blip r:embed="rId3">
            <a:alphaModFix/>
          </a:blip>
          <a:stretch>
            <a:fillRect/>
          </a:stretch>
        </p:blipFill>
        <p:spPr>
          <a:xfrm>
            <a:off x="10863547" y="6058234"/>
            <a:ext cx="613820" cy="5247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1452867" y="1780633"/>
            <a:ext cx="9656000" cy="3385600"/>
          </a:xfrm>
          <a:prstGeom prst="rect">
            <a:avLst/>
          </a:prstGeom>
        </p:spPr>
        <p:txBody>
          <a:bodyPr spcFirstLastPara="1" wrap="square" lIns="121900" tIns="121900" rIns="121900" bIns="121900" anchor="ctr" anchorCtr="0">
            <a:noAutofit/>
          </a:bodyPr>
          <a:lstStyle/>
          <a:p>
            <a:pPr marL="609585"/>
            <a:r>
              <a:rPr lang="en-US" sz="5333" b="1"/>
              <a:t>Goal Focus </a:t>
            </a:r>
            <a:endParaRPr sz="5333" b="1"/>
          </a:p>
          <a:p>
            <a:pPr algn="l"/>
            <a:r>
              <a:rPr lang="en-US" sz="3867">
                <a:solidFill>
                  <a:srgbClr val="000000"/>
                </a:solidFill>
              </a:rPr>
              <a:t>TARG-IT Goals focus on Farmington’s </a:t>
            </a:r>
            <a:r>
              <a:rPr lang="en-US" sz="3867" b="1">
                <a:solidFill>
                  <a:srgbClr val="000000"/>
                </a:solidFill>
              </a:rPr>
              <a:t>Vision of the Global Citizen</a:t>
            </a:r>
            <a:r>
              <a:rPr lang="en-US" sz="3867">
                <a:solidFill>
                  <a:srgbClr val="000000"/>
                </a:solidFill>
              </a:rPr>
              <a:t> and develop creative and novel ways to support students in exhibiting the defined attributes.</a:t>
            </a:r>
            <a:endParaRPr sz="4133">
              <a:solidFill>
                <a:srgbClr val="000000"/>
              </a:solidFill>
            </a:endParaRPr>
          </a:p>
        </p:txBody>
      </p:sp>
      <p:sp>
        <p:nvSpPr>
          <p:cNvPr id="161" name="Google Shape;161;p18"/>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21</a:t>
            </a:fld>
            <a:endParaRPr kern="0">
              <a:solidFill>
                <a:srgbClr val="741B47"/>
              </a:solidFill>
            </a:endParaRPr>
          </a:p>
        </p:txBody>
      </p:sp>
      <p:pic>
        <p:nvPicPr>
          <p:cNvPr id="162" name="Google Shape;162;p18"/>
          <p:cNvPicPr preferRelativeResize="0"/>
          <p:nvPr/>
        </p:nvPicPr>
        <p:blipFill>
          <a:blip r:embed="rId3">
            <a:alphaModFix/>
          </a:blip>
          <a:stretch>
            <a:fillRect/>
          </a:stretch>
        </p:blipFill>
        <p:spPr>
          <a:xfrm>
            <a:off x="10863547" y="6058234"/>
            <a:ext cx="613820" cy="524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1207533" y="2136767"/>
            <a:ext cx="9656000" cy="3550000"/>
          </a:xfrm>
          <a:prstGeom prst="rect">
            <a:avLst/>
          </a:prstGeom>
        </p:spPr>
        <p:txBody>
          <a:bodyPr spcFirstLastPara="1" wrap="square" lIns="121900" tIns="121900" rIns="121900" bIns="121900" anchor="ctr" anchorCtr="0">
            <a:noAutofit/>
          </a:bodyPr>
          <a:lstStyle/>
          <a:p>
            <a:pPr marL="609585"/>
            <a:r>
              <a:rPr lang="en-US" sz="5333" b="1"/>
              <a:t>Goal Development     </a:t>
            </a:r>
            <a:endParaRPr sz="5333" b="1"/>
          </a:p>
          <a:p>
            <a:pPr algn="l"/>
            <a:r>
              <a:rPr lang="en-US" sz="2000" b="1">
                <a:solidFill>
                  <a:srgbClr val="000000"/>
                </a:solidFill>
              </a:rPr>
              <a:t>Who will you work with? </a:t>
            </a:r>
            <a:endParaRPr sz="2000" b="1">
              <a:solidFill>
                <a:srgbClr val="000000"/>
              </a:solidFill>
            </a:endParaRPr>
          </a:p>
          <a:p>
            <a:pPr algn="l"/>
            <a:r>
              <a:rPr lang="en-US" sz="2000">
                <a:solidFill>
                  <a:srgbClr val="000000"/>
                </a:solidFill>
              </a:rPr>
              <a:t>Determine a team of educators with whom you will conduct this action-research project.</a:t>
            </a:r>
            <a:endParaRPr sz="2000">
              <a:solidFill>
                <a:srgbClr val="000000"/>
              </a:solidFill>
            </a:endParaRPr>
          </a:p>
          <a:p>
            <a:pPr algn="l"/>
            <a:endParaRPr sz="2000">
              <a:solidFill>
                <a:srgbClr val="000000"/>
              </a:solidFill>
            </a:endParaRPr>
          </a:p>
          <a:p>
            <a:pPr algn="l"/>
            <a:r>
              <a:rPr lang="en-US" sz="2000" b="1">
                <a:solidFill>
                  <a:srgbClr val="000000"/>
                </a:solidFill>
              </a:rPr>
              <a:t>How will you plan your research?</a:t>
            </a:r>
            <a:endParaRPr sz="2000" b="1">
              <a:solidFill>
                <a:srgbClr val="000000"/>
              </a:solidFill>
            </a:endParaRPr>
          </a:p>
          <a:p>
            <a:pPr algn="l"/>
            <a:endParaRPr sz="2000">
              <a:solidFill>
                <a:srgbClr val="000000"/>
              </a:solidFill>
            </a:endParaRPr>
          </a:p>
          <a:p>
            <a:pPr algn="l"/>
            <a:r>
              <a:rPr lang="en-US" sz="2000">
                <a:solidFill>
                  <a:srgbClr val="000000"/>
                </a:solidFill>
              </a:rPr>
              <a:t>Select one of the attributes of the Global Citizen that you want to focus on.</a:t>
            </a:r>
            <a:endParaRPr sz="2000">
              <a:solidFill>
                <a:srgbClr val="000000"/>
              </a:solidFill>
            </a:endParaRPr>
          </a:p>
          <a:p>
            <a:pPr algn="l"/>
            <a:endParaRPr sz="2000">
              <a:solidFill>
                <a:srgbClr val="000000"/>
              </a:solidFill>
            </a:endParaRPr>
          </a:p>
          <a:p>
            <a:pPr algn="l"/>
            <a:r>
              <a:rPr lang="en-US" sz="2000">
                <a:solidFill>
                  <a:srgbClr val="000000"/>
                </a:solidFill>
              </a:rPr>
              <a:t>Consider what success will look like - include models and exemplars, self-assessment, and reflective critique protocols.</a:t>
            </a:r>
            <a:endParaRPr sz="2000">
              <a:solidFill>
                <a:srgbClr val="000000"/>
              </a:solidFill>
            </a:endParaRPr>
          </a:p>
          <a:p>
            <a:pPr algn="l"/>
            <a:endParaRPr sz="3867"/>
          </a:p>
        </p:txBody>
      </p:sp>
      <p:sp>
        <p:nvSpPr>
          <p:cNvPr id="168" name="Google Shape;168;p19"/>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22</a:t>
            </a:fld>
            <a:endParaRPr kern="0">
              <a:solidFill>
                <a:srgbClr val="741B47"/>
              </a:solidFill>
            </a:endParaRPr>
          </a:p>
        </p:txBody>
      </p:sp>
      <p:pic>
        <p:nvPicPr>
          <p:cNvPr id="169" name="Google Shape;169;p19"/>
          <p:cNvPicPr preferRelativeResize="0"/>
          <p:nvPr/>
        </p:nvPicPr>
        <p:blipFill>
          <a:blip r:embed="rId3">
            <a:alphaModFix/>
          </a:blip>
          <a:stretch>
            <a:fillRect/>
          </a:stretch>
        </p:blipFill>
        <p:spPr>
          <a:xfrm>
            <a:off x="10863547" y="6058234"/>
            <a:ext cx="613820" cy="524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1207533" y="2136767"/>
            <a:ext cx="9656000" cy="3385600"/>
          </a:xfrm>
          <a:prstGeom prst="rect">
            <a:avLst/>
          </a:prstGeom>
        </p:spPr>
        <p:txBody>
          <a:bodyPr spcFirstLastPara="1" wrap="square" lIns="121900" tIns="121900" rIns="121900" bIns="121900" anchor="ctr" anchorCtr="0">
            <a:noAutofit/>
          </a:bodyPr>
          <a:lstStyle/>
          <a:p>
            <a:pPr marL="609585"/>
            <a:r>
              <a:rPr lang="en-US" sz="5333" b="1"/>
              <a:t>Action-Research Process </a:t>
            </a:r>
            <a:endParaRPr sz="5333" b="1"/>
          </a:p>
          <a:p>
            <a:pPr marL="609585" indent="-431789" algn="l">
              <a:buClr>
                <a:srgbClr val="000000"/>
              </a:buClr>
              <a:buSzPts val="1500"/>
              <a:buChar char="●"/>
            </a:pPr>
            <a:r>
              <a:rPr lang="en-US" sz="2000">
                <a:solidFill>
                  <a:srgbClr val="000000"/>
                </a:solidFill>
              </a:rPr>
              <a:t>Document cycles of collaborative inquiry during which the team observes each other’s practice and co-plans innovative instruction and assessment. </a:t>
            </a:r>
            <a:endParaRPr sz="2000">
              <a:solidFill>
                <a:srgbClr val="000000"/>
              </a:solidFill>
            </a:endParaRPr>
          </a:p>
          <a:p>
            <a:pPr marL="609585" indent="-431789" algn="l">
              <a:buClr>
                <a:srgbClr val="000000"/>
              </a:buClr>
              <a:buSzPts val="1500"/>
              <a:buChar char="●"/>
            </a:pPr>
            <a:r>
              <a:rPr lang="en-US" sz="2000">
                <a:solidFill>
                  <a:srgbClr val="000000"/>
                </a:solidFill>
              </a:rPr>
              <a:t>Use observational data and student work to develop new insights through reflection and dialogue</a:t>
            </a:r>
            <a:endParaRPr sz="2000">
              <a:solidFill>
                <a:srgbClr val="000000"/>
              </a:solidFill>
            </a:endParaRPr>
          </a:p>
          <a:p>
            <a:pPr marL="609585" indent="-431789" algn="l">
              <a:buClr>
                <a:srgbClr val="000000"/>
              </a:buClr>
              <a:buSzPts val="1500"/>
              <a:buChar char="●"/>
            </a:pPr>
            <a:r>
              <a:rPr lang="en-US" sz="2000">
                <a:solidFill>
                  <a:srgbClr val="000000"/>
                </a:solidFill>
              </a:rPr>
              <a:t>Engage in new learning through professional reading, colleague visits, consultation with experts</a:t>
            </a:r>
            <a:endParaRPr sz="2000">
              <a:solidFill>
                <a:srgbClr val="000000"/>
              </a:solidFill>
            </a:endParaRPr>
          </a:p>
          <a:p>
            <a:pPr marL="609585" indent="-431789" algn="l">
              <a:buClr>
                <a:srgbClr val="000000"/>
              </a:buClr>
              <a:buSzPts val="1500"/>
              <a:buChar char="●"/>
            </a:pPr>
            <a:r>
              <a:rPr lang="en-US" sz="2000">
                <a:solidFill>
                  <a:srgbClr val="000000"/>
                </a:solidFill>
              </a:rPr>
              <a:t>At the end of the year, TARG-IT Teams submit one report highlighting the team’s process, learning, and student outcomes (videos, work samples, or other artifacts / exhibits)</a:t>
            </a:r>
            <a:endParaRPr sz="2400" b="1">
              <a:solidFill>
                <a:srgbClr val="000000"/>
              </a:solidFill>
            </a:endParaRPr>
          </a:p>
          <a:p>
            <a:pPr marL="609585" algn="l"/>
            <a:endParaRPr sz="3867"/>
          </a:p>
        </p:txBody>
      </p:sp>
      <p:sp>
        <p:nvSpPr>
          <p:cNvPr id="175" name="Google Shape;175;p20"/>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23</a:t>
            </a:fld>
            <a:endParaRPr kern="0">
              <a:solidFill>
                <a:srgbClr val="741B47"/>
              </a:solidFill>
            </a:endParaRPr>
          </a:p>
        </p:txBody>
      </p:sp>
      <p:pic>
        <p:nvPicPr>
          <p:cNvPr id="176" name="Google Shape;176;p20"/>
          <p:cNvPicPr preferRelativeResize="0"/>
          <p:nvPr/>
        </p:nvPicPr>
        <p:blipFill>
          <a:blip r:embed="rId3">
            <a:alphaModFix/>
          </a:blip>
          <a:stretch>
            <a:fillRect/>
          </a:stretch>
        </p:blipFill>
        <p:spPr>
          <a:xfrm>
            <a:off x="10863547" y="6058234"/>
            <a:ext cx="613820" cy="524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24</a:t>
            </a:fld>
            <a:endParaRPr kern="0">
              <a:solidFill>
                <a:srgbClr val="741B47"/>
              </a:solidFill>
            </a:endParaRPr>
          </a:p>
        </p:txBody>
      </p:sp>
      <p:sp>
        <p:nvSpPr>
          <p:cNvPr id="182" name="Google Shape;182;p21"/>
          <p:cNvSpPr txBox="1">
            <a:spLocks noGrp="1"/>
          </p:cNvSpPr>
          <p:nvPr>
            <p:ph type="title"/>
          </p:nvPr>
        </p:nvSpPr>
        <p:spPr>
          <a:xfrm>
            <a:off x="1516833" y="1530033"/>
            <a:ext cx="9670800" cy="944400"/>
          </a:xfrm>
          <a:prstGeom prst="rect">
            <a:avLst/>
          </a:prstGeom>
        </p:spPr>
        <p:txBody>
          <a:bodyPr spcFirstLastPara="1" wrap="square" lIns="121900" tIns="121900" rIns="121900" bIns="121900" anchor="ctr" anchorCtr="0">
            <a:noAutofit/>
          </a:bodyPr>
          <a:lstStyle/>
          <a:p>
            <a:pPr marL="609585"/>
            <a:r>
              <a:rPr lang="en-US" sz="5333" b="1"/>
              <a:t>TARG-IT GOAL</a:t>
            </a:r>
            <a:endParaRPr sz="4133">
              <a:solidFill>
                <a:srgbClr val="000000"/>
              </a:solidFill>
            </a:endParaRPr>
          </a:p>
        </p:txBody>
      </p:sp>
      <p:graphicFrame>
        <p:nvGraphicFramePr>
          <p:cNvPr id="183" name="Google Shape;183;p21"/>
          <p:cNvGraphicFramePr/>
          <p:nvPr/>
        </p:nvGraphicFramePr>
        <p:xfrm>
          <a:off x="1408933" y="2474433"/>
          <a:ext cx="9652000" cy="4069000"/>
        </p:xfrm>
        <a:graphic>
          <a:graphicData uri="http://schemas.openxmlformats.org/drawingml/2006/table">
            <a:tbl>
              <a:tblPr>
                <a:noFil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930400">
                  <a:extLst>
                    <a:ext uri="{9D8B030D-6E8A-4147-A177-3AD203B41FA5}">
                      <a16:colId xmlns:a16="http://schemas.microsoft.com/office/drawing/2014/main" val="20004"/>
                    </a:ext>
                  </a:extLst>
                </a:gridCol>
              </a:tblGrid>
              <a:tr h="1381975">
                <a:tc>
                  <a:txBody>
                    <a:bodyPr/>
                    <a:lstStyle/>
                    <a:p>
                      <a:pPr marL="0" lvl="0" indent="0" algn="ctr" rtl="0">
                        <a:spcBef>
                          <a:spcPts val="0"/>
                        </a:spcBef>
                        <a:spcAft>
                          <a:spcPts val="0"/>
                        </a:spcAft>
                        <a:buNone/>
                      </a:pPr>
                      <a:r>
                        <a:rPr lang="en-US" sz="2500">
                          <a:solidFill>
                            <a:schemeClr val="dk1"/>
                          </a:solidFill>
                        </a:rPr>
                        <a:t>Exceptional</a:t>
                      </a:r>
                      <a:endParaRPr sz="2500">
                        <a:solidFill>
                          <a:schemeClr val="dk1"/>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2500">
                          <a:solidFill>
                            <a:schemeClr val="dk1"/>
                          </a:solidFill>
                        </a:rPr>
                        <a:t>Effective</a:t>
                      </a:r>
                      <a:endParaRPr sz="2500">
                        <a:solidFill>
                          <a:schemeClr val="dk1"/>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2500">
                          <a:solidFill>
                            <a:schemeClr val="dk1"/>
                          </a:solidFill>
                        </a:rPr>
                        <a:t>Needs Improvement</a:t>
                      </a:r>
                      <a:endParaRPr sz="2500">
                        <a:solidFill>
                          <a:schemeClr val="dk1"/>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2500">
                          <a:solidFill>
                            <a:schemeClr val="dk1"/>
                          </a:solidFill>
                        </a:rPr>
                        <a:t>Ineffective</a:t>
                      </a:r>
                      <a:endParaRPr sz="2500">
                        <a:solidFill>
                          <a:schemeClr val="dk1"/>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2500">
                          <a:solidFill>
                            <a:schemeClr val="dk1"/>
                          </a:solidFill>
                        </a:rPr>
                        <a:t>Score</a:t>
                      </a:r>
                      <a:endParaRPr sz="2500">
                        <a:solidFill>
                          <a:schemeClr val="dk1"/>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682200">
                <a:tc>
                  <a:txBody>
                    <a:bodyPr/>
                    <a:lstStyle/>
                    <a:p>
                      <a:pPr marL="0" lvl="0" indent="0" algn="l" rtl="0">
                        <a:spcBef>
                          <a:spcPts val="0"/>
                        </a:spcBef>
                        <a:spcAft>
                          <a:spcPts val="0"/>
                        </a:spcAft>
                        <a:buNone/>
                      </a:pPr>
                      <a:r>
                        <a:rPr lang="en-US" sz="1300"/>
                        <a:t>4 - A substantial and innovative action research process resulted in all or most students meeting performance expectations including any / all subgroups</a:t>
                      </a:r>
                      <a:endParaRPr sz="1300"/>
                    </a:p>
                  </a:txBody>
                  <a:tcPr marL="121900" marR="121900" marT="121900" marB="121900">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a:t>3 - The action research process resulted in most students meeting performance expectations including any / all subgroups</a:t>
                      </a:r>
                      <a:endParaRPr sz="1300"/>
                    </a:p>
                  </a:txBody>
                  <a:tcPr marL="121900" marR="121900" marT="121900" marB="121900">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a:t>2 - The action research process resulted in some students demonstrating growth toward performance expectations. Still a notable % of students did not meet and some subgroups made little or no gains</a:t>
                      </a:r>
                      <a:endParaRPr sz="1300"/>
                    </a:p>
                    <a:p>
                      <a:pPr marL="0" lvl="0" indent="0" algn="l" rtl="0">
                        <a:spcBef>
                          <a:spcPts val="0"/>
                        </a:spcBef>
                        <a:spcAft>
                          <a:spcPts val="0"/>
                        </a:spcAft>
                        <a:buNone/>
                      </a:pPr>
                      <a:endParaRPr sz="1300"/>
                    </a:p>
                  </a:txBody>
                  <a:tcPr marL="121900" marR="121900" marT="121900" marB="121900">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a:t>1 - A limited action research process resulting in inconclusive data or very little growth toward performance expectations</a:t>
                      </a:r>
                      <a:endParaRPr sz="1300"/>
                    </a:p>
                  </a:txBody>
                  <a:tcPr marL="121900" marR="121900" marT="121900" marB="121900">
                    <a:lnT w="95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2500"/>
                        <a:t>______ @ 30%</a:t>
                      </a:r>
                      <a:endParaRPr sz="2500"/>
                    </a:p>
                  </a:txBody>
                  <a:tcPr marL="121900" marR="121900" marT="121900" marB="121900">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sldNum" idx="12"/>
          </p:nvPr>
        </p:nvSpPr>
        <p:spPr>
          <a:xfrm>
            <a:off x="11187645" y="6058224"/>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US" kern="0">
                <a:solidFill>
                  <a:srgbClr val="741B47"/>
                </a:solidFill>
              </a:rPr>
              <a:pPr defTabSz="1219170">
                <a:buClr>
                  <a:srgbClr val="000000"/>
                </a:buClr>
              </a:pPr>
              <a:t>25</a:t>
            </a:fld>
            <a:endParaRPr kern="0">
              <a:solidFill>
                <a:srgbClr val="741B47"/>
              </a:solidFill>
            </a:endParaRPr>
          </a:p>
        </p:txBody>
      </p:sp>
      <p:pic>
        <p:nvPicPr>
          <p:cNvPr id="189" name="Google Shape;189;p22"/>
          <p:cNvPicPr preferRelativeResize="0"/>
          <p:nvPr/>
        </p:nvPicPr>
        <p:blipFill>
          <a:blip r:embed="rId3">
            <a:alphaModFix/>
          </a:blip>
          <a:stretch>
            <a:fillRect/>
          </a:stretch>
        </p:blipFill>
        <p:spPr>
          <a:xfrm>
            <a:off x="10863547" y="6058234"/>
            <a:ext cx="613820" cy="524799"/>
          </a:xfrm>
          <a:prstGeom prst="rect">
            <a:avLst/>
          </a:prstGeom>
          <a:noFill/>
          <a:ln>
            <a:noFill/>
          </a:ln>
        </p:spPr>
      </p:pic>
      <p:pic>
        <p:nvPicPr>
          <p:cNvPr id="190" name="Google Shape;190;p22"/>
          <p:cNvPicPr preferRelativeResize="0"/>
          <p:nvPr/>
        </p:nvPicPr>
        <p:blipFill>
          <a:blip r:embed="rId4">
            <a:alphaModFix/>
          </a:blip>
          <a:stretch>
            <a:fillRect/>
          </a:stretch>
        </p:blipFill>
        <p:spPr>
          <a:xfrm>
            <a:off x="2795800" y="444643"/>
            <a:ext cx="5892800" cy="59687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1F002DA-EFE4-4FDA-9229-9EF5F8F4E2B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2791"/>
          <a:stretch/>
        </p:blipFill>
        <p:spPr bwMode="auto">
          <a:xfrm>
            <a:off x="346009"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44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2"/>
                </a:solidFill>
                <a:latin typeface="Arial"/>
                <a:cs typeface="Arial"/>
              </a:rPr>
              <a:t>Subcommittee Summary</a:t>
            </a:r>
            <a:endParaRPr lang="en-US" dirty="0">
              <a:solidFill>
                <a:schemeClr val="tx2"/>
              </a:solidFill>
              <a:latin typeface="Arial" panose="020B0604020202020204" pitchFamily="34" charset="0"/>
              <a:cs typeface="Arial" panose="020B0604020202020204" pitchFamily="34" charset="0"/>
            </a:endParaRPr>
          </a:p>
        </p:txBody>
      </p:sp>
      <p:sp>
        <p:nvSpPr>
          <p:cNvPr id="6" name="Rounded Rectangle 5"/>
          <p:cNvSpPr/>
          <p:nvPr/>
        </p:nvSpPr>
        <p:spPr>
          <a:xfrm>
            <a:off x="609600" y="1417638"/>
            <a:ext cx="10972799" cy="4216246"/>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3"/>
          <p:cNvSpPr>
            <a:spLocks noGrp="1"/>
          </p:cNvSpPr>
          <p:nvPr>
            <p:ph sz="half" idx="2"/>
          </p:nvPr>
        </p:nvSpPr>
        <p:spPr>
          <a:xfrm>
            <a:off x="780585" y="1619275"/>
            <a:ext cx="10671717" cy="3812971"/>
          </a:xfrm>
        </p:spPr>
        <p:txBody>
          <a:bodyPr vert="horz" lIns="91440" tIns="45720" rIns="91440" bIns="45720" rtlCol="0" anchor="t">
            <a:normAutofit/>
          </a:bodyPr>
          <a:lstStyle/>
          <a:p>
            <a:pPr marL="0" indent="0" fontAlgn="base">
              <a:buNone/>
            </a:pPr>
            <a:r>
              <a:rPr lang="en-US" sz="3600" b="1" dirty="0">
                <a:solidFill>
                  <a:srgbClr val="000000"/>
                </a:solidFill>
              </a:rPr>
              <a:t>						Excerpts from Three States</a:t>
            </a:r>
          </a:p>
          <a:p>
            <a:pPr marL="0" indent="0" fontAlgn="base">
              <a:buNone/>
            </a:pPr>
            <a:endParaRPr lang="en-US" sz="3600" b="1" dirty="0">
              <a:solidFill>
                <a:srgbClr val="000000"/>
              </a:solidFill>
            </a:endParaRPr>
          </a:p>
          <a:p>
            <a:pPr marL="0" indent="0" fontAlgn="base">
              <a:buNone/>
            </a:pPr>
            <a:endParaRPr lang="en-US" sz="1200" b="1" u="sng" dirty="0">
              <a:solidFill>
                <a:srgbClr val="000000"/>
              </a:solidFill>
            </a:endParaRPr>
          </a:p>
          <a:p>
            <a:pPr marL="0" indent="0" fontAlgn="base">
              <a:buNone/>
            </a:pPr>
            <a:endParaRPr lang="en-US" sz="1200" b="1" u="sng" dirty="0">
              <a:solidFill>
                <a:srgbClr val="000000"/>
              </a:solidFill>
            </a:endParaRPr>
          </a:p>
          <a:p>
            <a:pPr marL="0" indent="0" fontAlgn="base">
              <a:buNone/>
            </a:pPr>
            <a:endParaRPr lang="en-US" sz="1200" b="1" u="sng" dirty="0">
              <a:solidFill>
                <a:srgbClr val="000000"/>
              </a:solidFill>
            </a:endParaRPr>
          </a:p>
        </p:txBody>
      </p:sp>
      <p:pic>
        <p:nvPicPr>
          <p:cNvPr id="3" name="Picture 2">
            <a:extLst>
              <a:ext uri="{FF2B5EF4-FFF2-40B4-BE49-F238E27FC236}">
                <a16:creationId xmlns:a16="http://schemas.microsoft.com/office/drawing/2014/main" id="{6CCFBC9A-304E-4611-A984-FAAB1759D979}"/>
              </a:ext>
            </a:extLst>
          </p:cNvPr>
          <p:cNvPicPr>
            <a:picLocks noChangeAspect="1"/>
          </p:cNvPicPr>
          <p:nvPr/>
        </p:nvPicPr>
        <p:blipFill>
          <a:blip r:embed="rId2"/>
          <a:stretch>
            <a:fillRect/>
          </a:stretch>
        </p:blipFill>
        <p:spPr>
          <a:xfrm>
            <a:off x="4498301" y="2443787"/>
            <a:ext cx="2643602" cy="2643602"/>
          </a:xfrm>
          <a:prstGeom prst="rect">
            <a:avLst/>
          </a:prstGeom>
        </p:spPr>
      </p:pic>
      <p:pic>
        <p:nvPicPr>
          <p:cNvPr id="7" name="Picture 6">
            <a:extLst>
              <a:ext uri="{FF2B5EF4-FFF2-40B4-BE49-F238E27FC236}">
                <a16:creationId xmlns:a16="http://schemas.microsoft.com/office/drawing/2014/main" id="{6B5E8625-41D6-4F7E-A9F1-24D88D7F22A4}"/>
              </a:ext>
            </a:extLst>
          </p:cNvPr>
          <p:cNvPicPr>
            <a:picLocks noChangeAspect="1"/>
          </p:cNvPicPr>
          <p:nvPr/>
        </p:nvPicPr>
        <p:blipFill>
          <a:blip r:embed="rId3"/>
          <a:stretch>
            <a:fillRect/>
          </a:stretch>
        </p:blipFill>
        <p:spPr>
          <a:xfrm>
            <a:off x="7558507" y="2722431"/>
            <a:ext cx="3477189" cy="2086313"/>
          </a:xfrm>
          <a:prstGeom prst="rect">
            <a:avLst/>
          </a:prstGeom>
        </p:spPr>
      </p:pic>
      <p:pic>
        <p:nvPicPr>
          <p:cNvPr id="12" name="Picture 11">
            <a:extLst>
              <a:ext uri="{FF2B5EF4-FFF2-40B4-BE49-F238E27FC236}">
                <a16:creationId xmlns:a16="http://schemas.microsoft.com/office/drawing/2014/main" id="{149AD19C-C966-44C7-A24E-90CDA980EA60}"/>
              </a:ext>
            </a:extLst>
          </p:cNvPr>
          <p:cNvPicPr>
            <a:picLocks noChangeAspect="1"/>
          </p:cNvPicPr>
          <p:nvPr/>
        </p:nvPicPr>
        <p:blipFill>
          <a:blip r:embed="rId4"/>
          <a:stretch>
            <a:fillRect/>
          </a:stretch>
        </p:blipFill>
        <p:spPr>
          <a:xfrm>
            <a:off x="1633572" y="2584475"/>
            <a:ext cx="2448125" cy="2362226"/>
          </a:xfrm>
          <a:prstGeom prst="rect">
            <a:avLst/>
          </a:prstGeom>
        </p:spPr>
      </p:pic>
      <p:sp>
        <p:nvSpPr>
          <p:cNvPr id="9" name="Explosion 1 8"/>
          <p:cNvSpPr/>
          <p:nvPr/>
        </p:nvSpPr>
        <p:spPr>
          <a:xfrm>
            <a:off x="1633572" y="1962364"/>
            <a:ext cx="1058257" cy="123289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Explosion 1 12"/>
          <p:cNvSpPr/>
          <p:nvPr/>
        </p:nvSpPr>
        <p:spPr>
          <a:xfrm>
            <a:off x="9864917" y="2186683"/>
            <a:ext cx="1058257" cy="1232899"/>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39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2"/>
                </a:solidFill>
                <a:latin typeface="Arial" panose="020B0604020202020204" pitchFamily="34" charset="0"/>
                <a:cs typeface="Arial" panose="020B0604020202020204" pitchFamily="34" charset="0"/>
              </a:rPr>
              <a:t>SWOT Analysis</a:t>
            </a:r>
          </a:p>
        </p:txBody>
      </p:sp>
      <p:pic>
        <p:nvPicPr>
          <p:cNvPr id="3" name="Content Placeholder 2">
            <a:extLst>
              <a:ext uri="{FF2B5EF4-FFF2-40B4-BE49-F238E27FC236}">
                <a16:creationId xmlns:a16="http://schemas.microsoft.com/office/drawing/2014/main" id="{DA1333E1-9899-4537-9CDB-C225999E6A65}"/>
              </a:ext>
            </a:extLst>
          </p:cNvPr>
          <p:cNvPicPr>
            <a:picLocks noGrp="1" noChangeAspect="1"/>
          </p:cNvPicPr>
          <p:nvPr>
            <p:ph sz="half" idx="2"/>
          </p:nvPr>
        </p:nvPicPr>
        <p:blipFill>
          <a:blip r:embed="rId2"/>
          <a:stretch>
            <a:fillRect/>
          </a:stretch>
        </p:blipFill>
        <p:spPr>
          <a:xfrm>
            <a:off x="2857747" y="1417638"/>
            <a:ext cx="6476506" cy="4971864"/>
          </a:xfrm>
        </p:spPr>
      </p:pic>
    </p:spTree>
    <p:extLst>
      <p:ext uri="{BB962C8B-B14F-4D97-AF65-F5344CB8AC3E}">
        <p14:creationId xmlns:p14="http://schemas.microsoft.com/office/powerpoint/2010/main" val="1248633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a:cs typeface="Arial"/>
              </a:rPr>
              <a:t>Some Key Takeaways</a:t>
            </a:r>
            <a:endParaRPr lang="en-US" dirty="0">
              <a:solidFill>
                <a:schemeClr val="tx2"/>
              </a:solidFill>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a:ln w="38100">
            <a:solidFill>
              <a:schemeClr val="tx2"/>
            </a:solidFill>
          </a:ln>
        </p:spPr>
        <p:txBody>
          <a:bodyPr/>
          <a:lstStyle/>
          <a:p>
            <a:r>
              <a:rPr lang="en-US" dirty="0"/>
              <a:t>Massachusetts:</a:t>
            </a:r>
          </a:p>
        </p:txBody>
      </p:sp>
      <p:sp>
        <p:nvSpPr>
          <p:cNvPr id="8" name="Content Placeholder 3"/>
          <p:cNvSpPr>
            <a:spLocks noGrp="1"/>
          </p:cNvSpPr>
          <p:nvPr>
            <p:ph sz="half" idx="2"/>
          </p:nvPr>
        </p:nvSpPr>
        <p:spPr>
          <a:ln w="38100">
            <a:solidFill>
              <a:schemeClr val="accent1"/>
            </a:solidFill>
          </a:ln>
          <a:effectLst/>
        </p:spPr>
        <p:txBody>
          <a:bodyPr vert="horz" lIns="91440" tIns="45720" rIns="91440" bIns="45720" rtlCol="0" anchor="t">
            <a:noAutofit/>
          </a:bodyPr>
          <a:lstStyle/>
          <a:p>
            <a:pPr lvl="0"/>
            <a:r>
              <a:rPr lang="en-US" dirty="0"/>
              <a:t>Holistic multiple-measures approach:</a:t>
            </a:r>
          </a:p>
          <a:p>
            <a:pPr marL="0" indent="0">
              <a:buNone/>
            </a:pPr>
            <a:r>
              <a:rPr lang="en-US" sz="1800" i="1" dirty="0"/>
              <a:t>“Evidence of student learning is just one of several types of evidence that inform an educator’s evaluation.  The MA framework for educator evaluation promotes a holistic, multi-dimensional view of educator performance based on multiple sources of evidence.  No single type of individual piece of evidence can be the sole factor when determining a rating.”</a:t>
            </a:r>
            <a:endParaRPr lang="en-US" sz="1800" dirty="0"/>
          </a:p>
          <a:p>
            <a:pPr lvl="0"/>
            <a:r>
              <a:rPr lang="en-US" dirty="0"/>
              <a:t>5-step evaluation cycle that starts w/self-assessments (what happened last year, what do I think this year)</a:t>
            </a:r>
          </a:p>
          <a:p>
            <a:pPr marL="0" indent="0">
              <a:buNone/>
            </a:pPr>
            <a:endParaRPr lang="en-US" sz="2000" dirty="0">
              <a:solidFill>
                <a:srgbClr val="000000"/>
              </a:solidFill>
              <a:latin typeface="Calibri"/>
              <a:cs typeface="Calibri"/>
            </a:endParaRPr>
          </a:p>
        </p:txBody>
      </p:sp>
      <p:sp>
        <p:nvSpPr>
          <p:cNvPr id="3" name="Text Placeholder 2"/>
          <p:cNvSpPr>
            <a:spLocks noGrp="1"/>
          </p:cNvSpPr>
          <p:nvPr>
            <p:ph type="body" sz="quarter" idx="3"/>
          </p:nvPr>
        </p:nvSpPr>
        <p:spPr>
          <a:ln w="38100">
            <a:solidFill>
              <a:schemeClr val="tx2"/>
            </a:solidFill>
          </a:ln>
        </p:spPr>
        <p:txBody>
          <a:bodyPr/>
          <a:lstStyle/>
          <a:p>
            <a:r>
              <a:rPr lang="en-US" dirty="0"/>
              <a:t>Iowa:</a:t>
            </a:r>
          </a:p>
        </p:txBody>
      </p:sp>
      <p:sp>
        <p:nvSpPr>
          <p:cNvPr id="5" name="Content Placeholder 4"/>
          <p:cNvSpPr>
            <a:spLocks noGrp="1"/>
          </p:cNvSpPr>
          <p:nvPr>
            <p:ph sz="quarter" idx="4"/>
          </p:nvPr>
        </p:nvSpPr>
        <p:spPr>
          <a:ln w="38100">
            <a:solidFill>
              <a:schemeClr val="tx2">
                <a:lumMod val="60000"/>
                <a:lumOff val="40000"/>
              </a:schemeClr>
            </a:solidFill>
          </a:ln>
        </p:spPr>
        <p:txBody>
          <a:bodyPr/>
          <a:lstStyle/>
          <a:p>
            <a:r>
              <a:rPr lang="en-US" dirty="0"/>
              <a:t>Clear guidance around designing learning opportunities in the context of informing a professional learning plan;</a:t>
            </a:r>
          </a:p>
          <a:p>
            <a:pPr lvl="0"/>
            <a:r>
              <a:rPr lang="en-US" dirty="0"/>
              <a:t>Ability to center the evaluation experience around the needs of specific educators role; instructional coaching, content-specific, etc.</a:t>
            </a:r>
          </a:p>
          <a:p>
            <a:r>
              <a:rPr lang="en-US" dirty="0"/>
              <a:t>Clear cycle starting w/self-assessment</a:t>
            </a:r>
          </a:p>
        </p:txBody>
      </p:sp>
    </p:spTree>
    <p:extLst>
      <p:ext uri="{BB962C8B-B14F-4D97-AF65-F5344CB8AC3E}">
        <p14:creationId xmlns:p14="http://schemas.microsoft.com/office/powerpoint/2010/main" val="49346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tx2"/>
                </a:solidFill>
                <a:latin typeface="Arial"/>
                <a:cs typeface="Arial"/>
              </a:rPr>
              <a:t>Webinar Housekeeping</a:t>
            </a:r>
            <a:endParaRPr lang="en-US">
              <a:solidFill>
                <a:schemeClr val="tx2"/>
              </a:solidFill>
              <a:latin typeface="Arial" panose="020B0604020202020204" pitchFamily="34" charset="0"/>
              <a:cs typeface="Arial" panose="020B0604020202020204" pitchFamily="34" charset="0"/>
            </a:endParaRPr>
          </a:p>
        </p:txBody>
      </p:sp>
      <p:sp>
        <p:nvSpPr>
          <p:cNvPr id="5" name="Content Placeholder 8">
            <a:extLst>
              <a:ext uri="{FF2B5EF4-FFF2-40B4-BE49-F238E27FC236}">
                <a16:creationId xmlns:a16="http://schemas.microsoft.com/office/drawing/2014/main" id="{117B99FB-B737-4563-8890-89EB7091AD04}"/>
              </a:ext>
            </a:extLst>
          </p:cNvPr>
          <p:cNvSpPr txBox="1">
            <a:spLocks/>
          </p:cNvSpPr>
          <p:nvPr/>
        </p:nvSpPr>
        <p:spPr>
          <a:xfrm>
            <a:off x="609600" y="1600201"/>
            <a:ext cx="10972800" cy="452596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lt"/>
                <a:cs typeface="Calibri"/>
              </a:rPr>
              <a:t>Share video and please turn off the camera if you need to attend to a personal matter. </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lt"/>
                <a:cs typeface="Calibri"/>
              </a:rPr>
              <a:t>Make sure you are in a quiet area. Limit the background noise. </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lt"/>
                <a:cs typeface="Calibri"/>
              </a:rPr>
              <a:t>Mute your phone/device when you are not speaking. </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lt"/>
                <a:cs typeface="Calibri"/>
              </a:rPr>
              <a:t>Utilize the           chat box. Comments can be shared via chat as well as verbally.</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lt"/>
                <a:cs typeface="Calibri"/>
              </a:rPr>
              <a:t>Meetings and chat box comments will be recorded and sent to all Council members after each session as well as posted to the CSDE EES 2022 Webpage.</a:t>
            </a: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a:ln>
                <a:noFill/>
              </a:ln>
              <a:solidFill>
                <a:prstClr val="black"/>
              </a:solidFill>
              <a:effectLst/>
              <a:uLnTx/>
              <a:uFillTx/>
              <a:latin typeface="Calibri"/>
              <a:ea typeface="+mn-ea"/>
              <a:cs typeface="Calibri"/>
            </a:endParaRPr>
          </a:p>
        </p:txBody>
      </p:sp>
      <p:pic>
        <p:nvPicPr>
          <p:cNvPr id="10" name="Picture 10">
            <a:extLst>
              <a:ext uri="{FF2B5EF4-FFF2-40B4-BE49-F238E27FC236}">
                <a16:creationId xmlns:a16="http://schemas.microsoft.com/office/drawing/2014/main" id="{406F9198-05B2-4CC3-9363-F13FFD1AB41B}"/>
              </a:ext>
            </a:extLst>
          </p:cNvPr>
          <p:cNvPicPr>
            <a:picLocks noChangeAspect="1"/>
          </p:cNvPicPr>
          <p:nvPr/>
        </p:nvPicPr>
        <p:blipFill>
          <a:blip r:embed="rId2"/>
          <a:stretch>
            <a:fillRect/>
          </a:stretch>
        </p:blipFill>
        <p:spPr>
          <a:xfrm>
            <a:off x="3443287" y="2056924"/>
            <a:ext cx="651510" cy="508000"/>
          </a:xfrm>
          <a:prstGeom prst="rect">
            <a:avLst/>
          </a:prstGeom>
        </p:spPr>
      </p:pic>
      <p:pic>
        <p:nvPicPr>
          <p:cNvPr id="12" name="Picture 11">
            <a:extLst>
              <a:ext uri="{FF2B5EF4-FFF2-40B4-BE49-F238E27FC236}">
                <a16:creationId xmlns:a16="http://schemas.microsoft.com/office/drawing/2014/main" id="{527AC6AE-321A-4996-BDC2-0D87DC9A9291}"/>
              </a:ext>
            </a:extLst>
          </p:cNvPr>
          <p:cNvPicPr>
            <a:picLocks noChangeAspect="1"/>
          </p:cNvPicPr>
          <p:nvPr/>
        </p:nvPicPr>
        <p:blipFill>
          <a:blip r:embed="rId3"/>
          <a:stretch>
            <a:fillRect/>
          </a:stretch>
        </p:blipFill>
        <p:spPr>
          <a:xfrm>
            <a:off x="8802788" y="3016436"/>
            <a:ext cx="601980" cy="559435"/>
          </a:xfrm>
          <a:prstGeom prst="rect">
            <a:avLst/>
          </a:prstGeom>
        </p:spPr>
      </p:pic>
      <p:pic>
        <p:nvPicPr>
          <p:cNvPr id="37" name="Picture 12">
            <a:extLst>
              <a:ext uri="{FF2B5EF4-FFF2-40B4-BE49-F238E27FC236}">
                <a16:creationId xmlns:a16="http://schemas.microsoft.com/office/drawing/2014/main" id="{58129005-E7CD-44C8-AE2D-551B97EC39BD}"/>
              </a:ext>
            </a:extLst>
          </p:cNvPr>
          <p:cNvPicPr>
            <a:picLocks noChangeAspect="1"/>
          </p:cNvPicPr>
          <p:nvPr/>
        </p:nvPicPr>
        <p:blipFill>
          <a:blip r:embed="rId4"/>
          <a:stretch>
            <a:fillRect/>
          </a:stretch>
        </p:blipFill>
        <p:spPr>
          <a:xfrm>
            <a:off x="2585561" y="3570287"/>
            <a:ext cx="624840" cy="537845"/>
          </a:xfrm>
          <a:prstGeom prst="rect">
            <a:avLst/>
          </a:prstGeom>
        </p:spPr>
      </p:pic>
    </p:spTree>
    <p:extLst>
      <p:ext uri="{BB962C8B-B14F-4D97-AF65-F5344CB8AC3E}">
        <p14:creationId xmlns:p14="http://schemas.microsoft.com/office/powerpoint/2010/main" val="406574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Consensus Protocol</a:t>
            </a:r>
          </a:p>
        </p:txBody>
      </p:sp>
      <p:sp>
        <p:nvSpPr>
          <p:cNvPr id="8" name="Content Placeholder 7"/>
          <p:cNvSpPr>
            <a:spLocks noGrp="1"/>
          </p:cNvSpPr>
          <p:nvPr>
            <p:ph sz="quarter" idx="4"/>
          </p:nvPr>
        </p:nvSpPr>
        <p:spPr>
          <a:xfrm>
            <a:off x="803281" y="1417638"/>
            <a:ext cx="5389033" cy="3951288"/>
          </a:xfrm>
          <a:ln>
            <a:solidFill>
              <a:schemeClr val="accent1"/>
            </a:solidFill>
          </a:ln>
        </p:spPr>
        <p:txBody>
          <a:bodyPr>
            <a:normAutofit/>
          </a:bodyPr>
          <a:lstStyle/>
          <a:p>
            <a:pPr marL="0" indent="0">
              <a:buNone/>
            </a:pPr>
            <a:endParaRPr lang="en-US" b="1" i="1">
              <a:solidFill>
                <a:srgbClr val="000099"/>
              </a:solidFill>
              <a:latin typeface="Arial" panose="020B0604020202020204" pitchFamily="34" charset="0"/>
              <a:cs typeface="Arial" panose="020B0604020202020204" pitchFamily="34" charset="0"/>
            </a:endParaRPr>
          </a:p>
          <a:p>
            <a:pPr marL="0" indent="0">
              <a:buNone/>
            </a:pPr>
            <a:endParaRPr lang="en-US" b="1" i="1">
              <a:solidFill>
                <a:srgbClr val="000099"/>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899597" y="1814870"/>
            <a:ext cx="5196403" cy="3337898"/>
          </a:xfrm>
        </p:spPr>
        <p:txBody>
          <a:bodyPr vert="horz" lIns="91440" tIns="45720" rIns="91440" bIns="45720" rtlCol="0" anchor="t">
            <a:normAutofit/>
          </a:bodyPr>
          <a:lstStyle/>
          <a:p>
            <a:pPr marL="0" indent="0">
              <a:buNone/>
            </a:pPr>
            <a:r>
              <a:rPr lang="en-US" b="1" dirty="0"/>
              <a:t>Thank you </a:t>
            </a:r>
            <a:r>
              <a:rPr lang="en-US" dirty="0"/>
              <a:t>for submitting ratings for the following components:</a:t>
            </a:r>
          </a:p>
          <a:p>
            <a:r>
              <a:rPr lang="en-US" b="1" dirty="0"/>
              <a:t>Holistic Summative Rating</a:t>
            </a:r>
          </a:p>
          <a:p>
            <a:pPr marL="285750" indent="-285750">
              <a:buFont typeface="Arial" panose="020B0604020202020204" pitchFamily="34" charset="0"/>
              <a:buChar char="•"/>
            </a:pPr>
            <a:r>
              <a:rPr lang="en-US" b="1" dirty="0"/>
              <a:t>Three Categories</a:t>
            </a:r>
          </a:p>
          <a:p>
            <a:pPr marL="685800" lvl="1">
              <a:buFont typeface="Arial" panose="020B0604020202020204" pitchFamily="34" charset="0"/>
              <a:buChar char="•"/>
            </a:pPr>
            <a:r>
              <a:rPr lang="en-US" dirty="0"/>
              <a:t>Educator Professional Practice</a:t>
            </a:r>
          </a:p>
          <a:p>
            <a:pPr marL="685800" lvl="1">
              <a:buFont typeface="Arial" panose="020B0604020202020204" pitchFamily="34" charset="0"/>
              <a:buChar char="•"/>
            </a:pPr>
            <a:r>
              <a:rPr lang="en-US" dirty="0"/>
              <a:t>Student Growth &amp; Development</a:t>
            </a:r>
          </a:p>
          <a:p>
            <a:pPr marL="685800" lvl="1">
              <a:buFont typeface="Arial" panose="020B0604020202020204" pitchFamily="34" charset="0"/>
              <a:buChar char="•"/>
            </a:pPr>
            <a:r>
              <a:rPr lang="en-US" dirty="0"/>
              <a:t>Stakeholder engagement</a:t>
            </a:r>
          </a:p>
          <a:p>
            <a:pPr marL="285750" indent="-285750">
              <a:buFont typeface="Arial" panose="020B0604020202020204" pitchFamily="34" charset="0"/>
              <a:buChar char="•"/>
            </a:pPr>
            <a:r>
              <a:rPr lang="en-US" b="1" dirty="0"/>
              <a:t>No Categorical Ratings</a:t>
            </a:r>
          </a:p>
          <a:p>
            <a:pPr marL="0" indent="0">
              <a:buNone/>
            </a:pPr>
            <a:endParaRPr lang="en-US" sz="2200" dirty="0">
              <a:cs typeface="Calibri"/>
            </a:endParaRPr>
          </a:p>
        </p:txBody>
      </p:sp>
      <p:sp>
        <p:nvSpPr>
          <p:cNvPr id="16" name="Content Placeholder 7"/>
          <p:cNvSpPr txBox="1">
            <a:spLocks/>
          </p:cNvSpPr>
          <p:nvPr/>
        </p:nvSpPr>
        <p:spPr>
          <a:xfrm>
            <a:off x="6241524" y="1405614"/>
            <a:ext cx="5389033" cy="3951288"/>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19" name="Content Placeholder 6"/>
          <p:cNvSpPr txBox="1">
            <a:spLocks/>
          </p:cNvSpPr>
          <p:nvPr/>
        </p:nvSpPr>
        <p:spPr>
          <a:xfrm>
            <a:off x="6384944" y="1709590"/>
            <a:ext cx="5196403" cy="374072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US" b="1" dirty="0">
                <a:latin typeface="+mj-lt"/>
              </a:rPr>
              <a:t>Consensus Guiding Principles</a:t>
            </a:r>
            <a:endParaRPr lang="en-US" dirty="0">
              <a:latin typeface="+mj-lt"/>
            </a:endParaRPr>
          </a:p>
          <a:p>
            <a:pPr marL="285750" lvl="0" indent="-285750">
              <a:buFont typeface="Arial" panose="020B0604020202020204" pitchFamily="34" charset="0"/>
              <a:buChar char="•"/>
            </a:pPr>
            <a:r>
              <a:rPr lang="en-US" dirty="0">
                <a:latin typeface="+mj-lt"/>
              </a:rPr>
              <a:t>My voice has been heard</a:t>
            </a:r>
          </a:p>
          <a:p>
            <a:pPr marL="285750" lvl="0" indent="-285750">
              <a:buFont typeface="Arial" panose="020B0604020202020204" pitchFamily="34" charset="0"/>
              <a:buChar char="•"/>
            </a:pPr>
            <a:r>
              <a:rPr lang="en-US" dirty="0">
                <a:latin typeface="+mj-lt"/>
              </a:rPr>
              <a:t>I understand the proposal</a:t>
            </a:r>
          </a:p>
          <a:p>
            <a:pPr marL="285750" lvl="0" indent="-285750">
              <a:buFont typeface="Arial" panose="020B0604020202020204" pitchFamily="34" charset="0"/>
              <a:buChar char="•"/>
            </a:pPr>
            <a:r>
              <a:rPr lang="en-US" dirty="0">
                <a:latin typeface="+mj-lt"/>
              </a:rPr>
              <a:t>It’s clear to me that the will of the group has emerged around this proposal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2200" dirty="0">
              <a:latin typeface="Calibri"/>
              <a:cs typeface="Calibri"/>
            </a:endParaRPr>
          </a:p>
        </p:txBody>
      </p:sp>
      <p:sp>
        <p:nvSpPr>
          <p:cNvPr id="2" name="TextBox 1">
            <a:extLst>
              <a:ext uri="{FF2B5EF4-FFF2-40B4-BE49-F238E27FC236}">
                <a16:creationId xmlns:a16="http://schemas.microsoft.com/office/drawing/2014/main" id="{1487BEE6-9D40-42A4-9DD6-6D04619ED15E}"/>
              </a:ext>
            </a:extLst>
          </p:cNvPr>
          <p:cNvSpPr txBox="1"/>
          <p:nvPr/>
        </p:nvSpPr>
        <p:spPr>
          <a:xfrm>
            <a:off x="2188508" y="5450318"/>
            <a:ext cx="8106032" cy="830997"/>
          </a:xfrm>
          <a:prstGeom prst="rect">
            <a:avLst/>
          </a:prstGeom>
          <a:noFill/>
        </p:spPr>
        <p:txBody>
          <a:bodyPr wrap="square" rtlCol="0">
            <a:spAutoFit/>
          </a:bodyPr>
          <a:lstStyle/>
          <a:p>
            <a:r>
              <a:rPr lang="en-US" sz="2400" b="1" dirty="0"/>
              <a:t>The following slides represent a summary of the ratings submitted and will be further discussed in a future meeting. </a:t>
            </a:r>
          </a:p>
        </p:txBody>
      </p:sp>
    </p:spTree>
    <p:extLst>
      <p:ext uri="{BB962C8B-B14F-4D97-AF65-F5344CB8AC3E}">
        <p14:creationId xmlns:p14="http://schemas.microsoft.com/office/powerpoint/2010/main" val="140229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a:cs typeface="Arial"/>
              </a:rPr>
              <a:t>Holistic Summative Rating</a:t>
            </a:r>
            <a:endParaRPr lang="en-US" dirty="0"/>
          </a:p>
        </p:txBody>
      </p:sp>
      <p:sp>
        <p:nvSpPr>
          <p:cNvPr id="6" name="Rounded Rectangle 5"/>
          <p:cNvSpPr/>
          <p:nvPr/>
        </p:nvSpPr>
        <p:spPr>
          <a:xfrm>
            <a:off x="609600" y="1417638"/>
            <a:ext cx="10972799" cy="4216246"/>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3"/>
          <p:cNvSpPr>
            <a:spLocks noGrp="1"/>
          </p:cNvSpPr>
          <p:nvPr>
            <p:ph sz="half" idx="2"/>
          </p:nvPr>
        </p:nvSpPr>
        <p:spPr>
          <a:xfrm>
            <a:off x="780585" y="2560638"/>
            <a:ext cx="10604810" cy="1763712"/>
          </a:xfrm>
        </p:spPr>
        <p:txBody>
          <a:bodyPr vert="horz" lIns="91440" tIns="45720" rIns="91440" bIns="45720" rtlCol="0" anchor="t">
            <a:normAutofit/>
          </a:bodyPr>
          <a:lstStyle/>
          <a:p>
            <a:pPr marL="0" indent="0">
              <a:buNone/>
            </a:pPr>
            <a:endParaRPr lang="en-US" dirty="0"/>
          </a:p>
          <a:p>
            <a:pPr marL="0" indent="0">
              <a:buNone/>
            </a:pPr>
            <a:endParaRPr lang="en-US" sz="3200" dirty="0">
              <a:cs typeface="Calibri"/>
            </a:endParaRPr>
          </a:p>
          <a:p>
            <a:pPr marL="0" indent="0" fontAlgn="base">
              <a:buNone/>
            </a:pPr>
            <a:endParaRPr lang="en-US" dirty="0">
              <a:solidFill>
                <a:srgbClr val="000000"/>
              </a:solidFill>
              <a:latin typeface="Calibri"/>
              <a:cs typeface="Calibri"/>
            </a:endParaRPr>
          </a:p>
        </p:txBody>
      </p:sp>
      <p:pic>
        <p:nvPicPr>
          <p:cNvPr id="3" name="Picture 6">
            <a:extLst>
              <a:ext uri="{FF2B5EF4-FFF2-40B4-BE49-F238E27FC236}">
                <a16:creationId xmlns:a16="http://schemas.microsoft.com/office/drawing/2014/main" id="{DF6629BD-1EC0-43EA-8520-EF043A59EDE3}"/>
              </a:ext>
            </a:extLst>
          </p:cNvPr>
          <p:cNvPicPr>
            <a:picLocks noChangeAspect="1"/>
          </p:cNvPicPr>
          <p:nvPr/>
        </p:nvPicPr>
        <p:blipFill>
          <a:blip r:embed="rId2"/>
          <a:stretch>
            <a:fillRect/>
          </a:stretch>
        </p:blipFill>
        <p:spPr>
          <a:xfrm>
            <a:off x="695193" y="2047780"/>
            <a:ext cx="10801611" cy="2094500"/>
          </a:xfrm>
          <a:prstGeom prst="rect">
            <a:avLst/>
          </a:prstGeom>
        </p:spPr>
      </p:pic>
      <p:sp>
        <p:nvSpPr>
          <p:cNvPr id="2" name="TextBox 1">
            <a:extLst>
              <a:ext uri="{FF2B5EF4-FFF2-40B4-BE49-F238E27FC236}">
                <a16:creationId xmlns:a16="http://schemas.microsoft.com/office/drawing/2014/main" id="{59389FFA-27E3-4F68-93D5-E0AC31BA6DA5}"/>
              </a:ext>
            </a:extLst>
          </p:cNvPr>
          <p:cNvSpPr txBox="1"/>
          <p:nvPr/>
        </p:nvSpPr>
        <p:spPr>
          <a:xfrm>
            <a:off x="9391650" y="4409292"/>
            <a:ext cx="1809750" cy="1122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1FCEE1F-00EC-48F5-BAAA-129F62AF2216}"/>
              </a:ext>
            </a:extLst>
          </p:cNvPr>
          <p:cNvPicPr>
            <a:picLocks noChangeAspect="1"/>
          </p:cNvPicPr>
          <p:nvPr/>
        </p:nvPicPr>
        <p:blipFill>
          <a:blip r:embed="rId3"/>
          <a:stretch>
            <a:fillRect/>
          </a:stretch>
        </p:blipFill>
        <p:spPr>
          <a:xfrm>
            <a:off x="5190665" y="2868119"/>
            <a:ext cx="1810669" cy="1121761"/>
          </a:xfrm>
          <a:prstGeom prst="rect">
            <a:avLst/>
          </a:prstGeom>
        </p:spPr>
      </p:pic>
      <p:pic>
        <p:nvPicPr>
          <p:cNvPr id="9" name="Picture 8">
            <a:extLst>
              <a:ext uri="{FF2B5EF4-FFF2-40B4-BE49-F238E27FC236}">
                <a16:creationId xmlns:a16="http://schemas.microsoft.com/office/drawing/2014/main" id="{76C1E179-797A-4FAA-80C1-FC3A754CB9F2}"/>
              </a:ext>
            </a:extLst>
          </p:cNvPr>
          <p:cNvPicPr>
            <a:picLocks noChangeAspect="1"/>
          </p:cNvPicPr>
          <p:nvPr/>
        </p:nvPicPr>
        <p:blipFill>
          <a:blip r:embed="rId3"/>
          <a:stretch>
            <a:fillRect/>
          </a:stretch>
        </p:blipFill>
        <p:spPr>
          <a:xfrm>
            <a:off x="5343065" y="3020519"/>
            <a:ext cx="1810669" cy="1121761"/>
          </a:xfrm>
          <a:prstGeom prst="rect">
            <a:avLst/>
          </a:prstGeom>
        </p:spPr>
      </p:pic>
      <p:sp>
        <p:nvSpPr>
          <p:cNvPr id="11" name="TextBox 10">
            <a:extLst>
              <a:ext uri="{FF2B5EF4-FFF2-40B4-BE49-F238E27FC236}">
                <a16:creationId xmlns:a16="http://schemas.microsoft.com/office/drawing/2014/main" id="{D5D57E40-B888-4BC5-BB54-EC48EA445884}"/>
              </a:ext>
            </a:extLst>
          </p:cNvPr>
          <p:cNvSpPr txBox="1"/>
          <p:nvPr/>
        </p:nvSpPr>
        <p:spPr>
          <a:xfrm>
            <a:off x="990600" y="3661531"/>
            <a:ext cx="1021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X XX X		X X X				         X</a:t>
            </a:r>
          </a:p>
        </p:txBody>
      </p:sp>
    </p:spTree>
    <p:extLst>
      <p:ext uri="{BB962C8B-B14F-4D97-AF65-F5344CB8AC3E}">
        <p14:creationId xmlns:p14="http://schemas.microsoft.com/office/powerpoint/2010/main" val="333830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516062"/>
          </a:xfrm>
        </p:spPr>
        <p:txBody>
          <a:bodyPr>
            <a:normAutofit fontScale="90000"/>
          </a:bodyPr>
          <a:lstStyle/>
          <a:p>
            <a:br>
              <a:rPr lang="en-US" dirty="0">
                <a:solidFill>
                  <a:schemeClr val="tx2"/>
                </a:solidFill>
                <a:latin typeface="Arial"/>
                <a:cs typeface="Arial"/>
              </a:rPr>
            </a:br>
            <a:r>
              <a:rPr lang="en-US" dirty="0">
                <a:solidFill>
                  <a:schemeClr val="tx2"/>
                </a:solidFill>
                <a:latin typeface="Arial"/>
                <a:cs typeface="Arial"/>
              </a:rPr>
              <a:t>Three Categories</a:t>
            </a:r>
            <a:br>
              <a:rPr lang="en-US" sz="1400" dirty="0">
                <a:solidFill>
                  <a:schemeClr val="tx2"/>
                </a:solidFill>
                <a:latin typeface="Arial"/>
                <a:cs typeface="Arial"/>
              </a:rPr>
            </a:br>
            <a:r>
              <a:rPr lang="en-US" sz="2000" dirty="0">
                <a:solidFill>
                  <a:schemeClr val="tx2"/>
                </a:solidFill>
                <a:latin typeface="Arial"/>
                <a:cs typeface="Arial"/>
              </a:rPr>
              <a:t>Educator Professional Practice</a:t>
            </a:r>
            <a:br>
              <a:rPr lang="en-US" sz="2000" dirty="0">
                <a:solidFill>
                  <a:schemeClr val="tx2"/>
                </a:solidFill>
                <a:latin typeface="Arial"/>
                <a:cs typeface="Arial"/>
              </a:rPr>
            </a:br>
            <a:r>
              <a:rPr lang="en-US" sz="2000" dirty="0">
                <a:solidFill>
                  <a:schemeClr val="tx2"/>
                </a:solidFill>
                <a:latin typeface="Arial"/>
                <a:cs typeface="Arial"/>
              </a:rPr>
              <a:t>Student Growth &amp; Development</a:t>
            </a:r>
            <a:br>
              <a:rPr lang="en-US" sz="4400" dirty="0">
                <a:solidFill>
                  <a:schemeClr val="tx2"/>
                </a:solidFill>
                <a:latin typeface="Arial"/>
                <a:cs typeface="Arial"/>
              </a:rPr>
            </a:br>
            <a:r>
              <a:rPr lang="en-US" sz="2000" dirty="0">
                <a:solidFill>
                  <a:schemeClr val="tx2"/>
                </a:solidFill>
                <a:latin typeface="Arial"/>
                <a:cs typeface="Arial"/>
              </a:rPr>
              <a:t>Stakeholder Engagement</a:t>
            </a:r>
            <a:br>
              <a:rPr lang="en-US" dirty="0">
                <a:solidFill>
                  <a:schemeClr val="tx2"/>
                </a:solidFill>
                <a:latin typeface="Arial"/>
                <a:cs typeface="Arial"/>
              </a:rPr>
            </a:br>
            <a:endParaRPr lang="en-US" dirty="0"/>
          </a:p>
        </p:txBody>
      </p:sp>
      <p:sp>
        <p:nvSpPr>
          <p:cNvPr id="6" name="Rounded Rectangle 5"/>
          <p:cNvSpPr/>
          <p:nvPr/>
        </p:nvSpPr>
        <p:spPr>
          <a:xfrm>
            <a:off x="609600" y="1943100"/>
            <a:ext cx="10972799" cy="3690784"/>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3"/>
          <p:cNvSpPr>
            <a:spLocks noGrp="1"/>
          </p:cNvSpPr>
          <p:nvPr>
            <p:ph sz="half" idx="2"/>
          </p:nvPr>
        </p:nvSpPr>
        <p:spPr>
          <a:xfrm>
            <a:off x="780585" y="2560638"/>
            <a:ext cx="10604810" cy="1763712"/>
          </a:xfrm>
        </p:spPr>
        <p:txBody>
          <a:bodyPr vert="horz" lIns="91440" tIns="45720" rIns="91440" bIns="45720" rtlCol="0" anchor="t">
            <a:normAutofit/>
          </a:bodyPr>
          <a:lstStyle/>
          <a:p>
            <a:pPr marL="0" indent="0">
              <a:buNone/>
            </a:pPr>
            <a:endParaRPr lang="en-US" dirty="0"/>
          </a:p>
          <a:p>
            <a:pPr marL="0" indent="0">
              <a:buNone/>
            </a:pPr>
            <a:endParaRPr lang="en-US" sz="3200" dirty="0">
              <a:cs typeface="Calibri"/>
            </a:endParaRPr>
          </a:p>
          <a:p>
            <a:pPr marL="0" indent="0" fontAlgn="base">
              <a:buNone/>
            </a:pPr>
            <a:endParaRPr lang="en-US" dirty="0">
              <a:solidFill>
                <a:srgbClr val="000000"/>
              </a:solidFill>
              <a:latin typeface="Calibri"/>
              <a:cs typeface="Calibri"/>
            </a:endParaRPr>
          </a:p>
        </p:txBody>
      </p:sp>
      <p:pic>
        <p:nvPicPr>
          <p:cNvPr id="3" name="Picture 6">
            <a:extLst>
              <a:ext uri="{FF2B5EF4-FFF2-40B4-BE49-F238E27FC236}">
                <a16:creationId xmlns:a16="http://schemas.microsoft.com/office/drawing/2014/main" id="{DF6629BD-1EC0-43EA-8520-EF043A59EDE3}"/>
              </a:ext>
            </a:extLst>
          </p:cNvPr>
          <p:cNvPicPr>
            <a:picLocks noChangeAspect="1"/>
          </p:cNvPicPr>
          <p:nvPr/>
        </p:nvPicPr>
        <p:blipFill>
          <a:blip r:embed="rId2"/>
          <a:stretch>
            <a:fillRect/>
          </a:stretch>
        </p:blipFill>
        <p:spPr>
          <a:xfrm>
            <a:off x="695193" y="2441133"/>
            <a:ext cx="10801611" cy="2094500"/>
          </a:xfrm>
          <a:prstGeom prst="rect">
            <a:avLst/>
          </a:prstGeom>
        </p:spPr>
      </p:pic>
      <p:sp>
        <p:nvSpPr>
          <p:cNvPr id="2" name="TextBox 1">
            <a:extLst>
              <a:ext uri="{FF2B5EF4-FFF2-40B4-BE49-F238E27FC236}">
                <a16:creationId xmlns:a16="http://schemas.microsoft.com/office/drawing/2014/main" id="{59389FFA-27E3-4F68-93D5-E0AC31BA6DA5}"/>
              </a:ext>
            </a:extLst>
          </p:cNvPr>
          <p:cNvSpPr txBox="1"/>
          <p:nvPr/>
        </p:nvSpPr>
        <p:spPr>
          <a:xfrm>
            <a:off x="9391650" y="4409292"/>
            <a:ext cx="1809750" cy="1122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1FCEE1F-00EC-48F5-BAAA-129F62AF2216}"/>
              </a:ext>
            </a:extLst>
          </p:cNvPr>
          <p:cNvPicPr>
            <a:picLocks noChangeAspect="1"/>
          </p:cNvPicPr>
          <p:nvPr/>
        </p:nvPicPr>
        <p:blipFill>
          <a:blip r:embed="rId3"/>
          <a:stretch>
            <a:fillRect/>
          </a:stretch>
        </p:blipFill>
        <p:spPr>
          <a:xfrm>
            <a:off x="5190665" y="2868119"/>
            <a:ext cx="1810669" cy="1121761"/>
          </a:xfrm>
          <a:prstGeom prst="rect">
            <a:avLst/>
          </a:prstGeom>
        </p:spPr>
      </p:pic>
      <p:pic>
        <p:nvPicPr>
          <p:cNvPr id="9" name="Picture 8">
            <a:extLst>
              <a:ext uri="{FF2B5EF4-FFF2-40B4-BE49-F238E27FC236}">
                <a16:creationId xmlns:a16="http://schemas.microsoft.com/office/drawing/2014/main" id="{76C1E179-797A-4FAA-80C1-FC3A754CB9F2}"/>
              </a:ext>
            </a:extLst>
          </p:cNvPr>
          <p:cNvPicPr>
            <a:picLocks noChangeAspect="1"/>
          </p:cNvPicPr>
          <p:nvPr/>
        </p:nvPicPr>
        <p:blipFill>
          <a:blip r:embed="rId3"/>
          <a:stretch>
            <a:fillRect/>
          </a:stretch>
        </p:blipFill>
        <p:spPr>
          <a:xfrm>
            <a:off x="5343065" y="3020519"/>
            <a:ext cx="1810669" cy="1121761"/>
          </a:xfrm>
          <a:prstGeom prst="rect">
            <a:avLst/>
          </a:prstGeom>
        </p:spPr>
      </p:pic>
      <p:sp>
        <p:nvSpPr>
          <p:cNvPr id="11" name="TextBox 10">
            <a:extLst>
              <a:ext uri="{FF2B5EF4-FFF2-40B4-BE49-F238E27FC236}">
                <a16:creationId xmlns:a16="http://schemas.microsoft.com/office/drawing/2014/main" id="{D5D57E40-B888-4BC5-BB54-EC48EA445884}"/>
              </a:ext>
            </a:extLst>
          </p:cNvPr>
          <p:cNvSpPr txBox="1"/>
          <p:nvPr/>
        </p:nvSpPr>
        <p:spPr>
          <a:xfrm>
            <a:off x="977590" y="4131918"/>
            <a:ext cx="1021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X		X X X 		  X X		        X   	           X </a:t>
            </a:r>
          </a:p>
        </p:txBody>
      </p:sp>
    </p:spTree>
    <p:extLst>
      <p:ext uri="{BB962C8B-B14F-4D97-AF65-F5344CB8AC3E}">
        <p14:creationId xmlns:p14="http://schemas.microsoft.com/office/powerpoint/2010/main" val="311074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a:cs typeface="Arial"/>
              </a:rPr>
              <a:t>No Categorical Ratings</a:t>
            </a:r>
            <a:endParaRPr lang="en-US" dirty="0"/>
          </a:p>
        </p:txBody>
      </p:sp>
      <p:sp>
        <p:nvSpPr>
          <p:cNvPr id="6" name="Rounded Rectangle 5"/>
          <p:cNvSpPr/>
          <p:nvPr/>
        </p:nvSpPr>
        <p:spPr>
          <a:xfrm>
            <a:off x="609600" y="1417638"/>
            <a:ext cx="10972799" cy="4216246"/>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3"/>
          <p:cNvSpPr>
            <a:spLocks noGrp="1"/>
          </p:cNvSpPr>
          <p:nvPr>
            <p:ph sz="half" idx="2"/>
          </p:nvPr>
        </p:nvSpPr>
        <p:spPr>
          <a:xfrm>
            <a:off x="780585" y="2560638"/>
            <a:ext cx="10604810" cy="1763712"/>
          </a:xfrm>
        </p:spPr>
        <p:txBody>
          <a:bodyPr vert="horz" lIns="91440" tIns="45720" rIns="91440" bIns="45720" rtlCol="0" anchor="t">
            <a:normAutofit/>
          </a:bodyPr>
          <a:lstStyle/>
          <a:p>
            <a:pPr marL="0" indent="0">
              <a:buNone/>
            </a:pPr>
            <a:endParaRPr lang="en-US" dirty="0"/>
          </a:p>
          <a:p>
            <a:pPr marL="0" indent="0">
              <a:buNone/>
            </a:pPr>
            <a:endParaRPr lang="en-US" sz="3200" dirty="0">
              <a:cs typeface="Calibri"/>
            </a:endParaRPr>
          </a:p>
          <a:p>
            <a:pPr marL="0" indent="0" fontAlgn="base">
              <a:buNone/>
            </a:pPr>
            <a:endParaRPr lang="en-US" dirty="0">
              <a:solidFill>
                <a:srgbClr val="000000"/>
              </a:solidFill>
              <a:latin typeface="Calibri"/>
              <a:cs typeface="Calibri"/>
            </a:endParaRPr>
          </a:p>
        </p:txBody>
      </p:sp>
      <p:pic>
        <p:nvPicPr>
          <p:cNvPr id="3" name="Picture 6">
            <a:extLst>
              <a:ext uri="{FF2B5EF4-FFF2-40B4-BE49-F238E27FC236}">
                <a16:creationId xmlns:a16="http://schemas.microsoft.com/office/drawing/2014/main" id="{DF6629BD-1EC0-43EA-8520-EF043A59EDE3}"/>
              </a:ext>
            </a:extLst>
          </p:cNvPr>
          <p:cNvPicPr>
            <a:picLocks noChangeAspect="1"/>
          </p:cNvPicPr>
          <p:nvPr/>
        </p:nvPicPr>
        <p:blipFill>
          <a:blip r:embed="rId2"/>
          <a:stretch>
            <a:fillRect/>
          </a:stretch>
        </p:blipFill>
        <p:spPr>
          <a:xfrm>
            <a:off x="695193" y="1930798"/>
            <a:ext cx="10801611" cy="2094500"/>
          </a:xfrm>
          <a:prstGeom prst="rect">
            <a:avLst/>
          </a:prstGeom>
        </p:spPr>
      </p:pic>
      <p:sp>
        <p:nvSpPr>
          <p:cNvPr id="2" name="TextBox 1">
            <a:extLst>
              <a:ext uri="{FF2B5EF4-FFF2-40B4-BE49-F238E27FC236}">
                <a16:creationId xmlns:a16="http://schemas.microsoft.com/office/drawing/2014/main" id="{59389FFA-27E3-4F68-93D5-E0AC31BA6DA5}"/>
              </a:ext>
            </a:extLst>
          </p:cNvPr>
          <p:cNvSpPr txBox="1"/>
          <p:nvPr/>
        </p:nvSpPr>
        <p:spPr>
          <a:xfrm>
            <a:off x="9391650" y="4409292"/>
            <a:ext cx="1809750" cy="1122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1FCEE1F-00EC-48F5-BAAA-129F62AF2216}"/>
              </a:ext>
            </a:extLst>
          </p:cNvPr>
          <p:cNvPicPr>
            <a:picLocks noChangeAspect="1"/>
          </p:cNvPicPr>
          <p:nvPr/>
        </p:nvPicPr>
        <p:blipFill>
          <a:blip r:embed="rId3"/>
          <a:stretch>
            <a:fillRect/>
          </a:stretch>
        </p:blipFill>
        <p:spPr>
          <a:xfrm>
            <a:off x="5190665" y="2868119"/>
            <a:ext cx="1810669" cy="1121761"/>
          </a:xfrm>
          <a:prstGeom prst="rect">
            <a:avLst/>
          </a:prstGeom>
        </p:spPr>
      </p:pic>
      <p:pic>
        <p:nvPicPr>
          <p:cNvPr id="9" name="Picture 8">
            <a:extLst>
              <a:ext uri="{FF2B5EF4-FFF2-40B4-BE49-F238E27FC236}">
                <a16:creationId xmlns:a16="http://schemas.microsoft.com/office/drawing/2014/main" id="{76C1E179-797A-4FAA-80C1-FC3A754CB9F2}"/>
              </a:ext>
            </a:extLst>
          </p:cNvPr>
          <p:cNvPicPr>
            <a:picLocks noChangeAspect="1"/>
          </p:cNvPicPr>
          <p:nvPr/>
        </p:nvPicPr>
        <p:blipFill>
          <a:blip r:embed="rId3"/>
          <a:stretch>
            <a:fillRect/>
          </a:stretch>
        </p:blipFill>
        <p:spPr>
          <a:xfrm>
            <a:off x="5343065" y="3020519"/>
            <a:ext cx="1810669" cy="1121761"/>
          </a:xfrm>
          <a:prstGeom prst="rect">
            <a:avLst/>
          </a:prstGeom>
        </p:spPr>
      </p:pic>
      <p:sp>
        <p:nvSpPr>
          <p:cNvPr id="11" name="TextBox 10">
            <a:extLst>
              <a:ext uri="{FF2B5EF4-FFF2-40B4-BE49-F238E27FC236}">
                <a16:creationId xmlns:a16="http://schemas.microsoft.com/office/drawing/2014/main" id="{D5D57E40-B888-4BC5-BB54-EC48EA445884}"/>
              </a:ext>
            </a:extLst>
          </p:cNvPr>
          <p:cNvSpPr txBox="1"/>
          <p:nvPr/>
        </p:nvSpPr>
        <p:spPr>
          <a:xfrm>
            <a:off x="990600" y="3532552"/>
            <a:ext cx="1021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X</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 X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X</a:t>
            </a:r>
            <a:r>
              <a:rPr kumimoji="0" lang="en-US" sz="2800" b="0" i="0" u="none" strike="noStrike" kern="1200" cap="none" spc="0" normalizeH="0" baseline="0" noProof="0" dirty="0">
                <a:ln>
                  <a:noFill/>
                </a:ln>
                <a:solidFill>
                  <a:prstClr val="black"/>
                </a:solidFill>
                <a:effectLst/>
                <a:uLnTx/>
                <a:uFillTx/>
                <a:latin typeface="Calibri"/>
                <a:ea typeface="+mn-ea"/>
                <a:cs typeface="+mn-cs"/>
              </a:rPr>
              <a:t>		X X X				         X X</a:t>
            </a:r>
          </a:p>
        </p:txBody>
      </p:sp>
    </p:spTree>
    <p:extLst>
      <p:ext uri="{BB962C8B-B14F-4D97-AF65-F5344CB8AC3E}">
        <p14:creationId xmlns:p14="http://schemas.microsoft.com/office/powerpoint/2010/main" val="8568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a:cs typeface="Arial"/>
              </a:rPr>
              <a:t>Next Steps</a:t>
            </a:r>
            <a:endParaRPr lang="en-US" dirty="0">
              <a:solidFill>
                <a:schemeClr val="tx2"/>
              </a:solidFill>
              <a:latin typeface="Arial" panose="020B0604020202020204" pitchFamily="34" charset="0"/>
              <a:cs typeface="Arial" panose="020B0604020202020204" pitchFamily="34" charset="0"/>
            </a:endParaRPr>
          </a:p>
        </p:txBody>
      </p:sp>
      <p:sp>
        <p:nvSpPr>
          <p:cNvPr id="6" name="Rounded Rectangle 5"/>
          <p:cNvSpPr/>
          <p:nvPr/>
        </p:nvSpPr>
        <p:spPr>
          <a:xfrm>
            <a:off x="609600" y="1307204"/>
            <a:ext cx="10972799" cy="4613810"/>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3"/>
          <p:cNvSpPr>
            <a:spLocks noGrp="1"/>
          </p:cNvSpPr>
          <p:nvPr>
            <p:ph sz="half" idx="2"/>
          </p:nvPr>
        </p:nvSpPr>
        <p:spPr>
          <a:xfrm>
            <a:off x="1003610" y="1307204"/>
            <a:ext cx="10292575" cy="4613809"/>
          </a:xfrm>
        </p:spPr>
        <p:txBody>
          <a:bodyPr vert="horz" lIns="91440" tIns="45720" rIns="91440" bIns="45720" rtlCol="0" anchor="t">
            <a:noAutofit/>
          </a:bodyPr>
          <a:lstStyle/>
          <a:p>
            <a:pPr marL="0" indent="0" algn="ctr">
              <a:buNone/>
            </a:pPr>
            <a:r>
              <a:rPr lang="en-US" sz="2800" b="1" u="sng" dirty="0">
                <a:solidFill>
                  <a:srgbClr val="000000"/>
                </a:solidFill>
                <a:latin typeface="Calibri"/>
                <a:cs typeface="Calibri"/>
              </a:rPr>
              <a:t>Slowing Down to Get It Right</a:t>
            </a:r>
          </a:p>
          <a:p>
            <a:r>
              <a:rPr lang="en-US" sz="2800" dirty="0">
                <a:solidFill>
                  <a:srgbClr val="000000"/>
                </a:solidFill>
                <a:latin typeface="Calibri"/>
                <a:cs typeface="Calibri"/>
              </a:rPr>
              <a:t>CSDE leadership has authorized the allocation of additional resources to support EES 2022 efforts</a:t>
            </a:r>
          </a:p>
          <a:p>
            <a:r>
              <a:rPr lang="en-US" sz="2800" dirty="0">
                <a:solidFill>
                  <a:srgbClr val="000000"/>
                </a:solidFill>
                <a:latin typeface="Calibri"/>
                <a:cs typeface="Calibri"/>
              </a:rPr>
              <a:t>CSDE Talent Office will be working with the RESC Alliance to facilitate further work of the Council members to:</a:t>
            </a:r>
          </a:p>
          <a:p>
            <a:pPr lvl="1"/>
            <a:r>
              <a:rPr lang="en-US" sz="2400" dirty="0">
                <a:solidFill>
                  <a:srgbClr val="000000"/>
                </a:solidFill>
                <a:latin typeface="Calibri"/>
                <a:cs typeface="Calibri"/>
              </a:rPr>
              <a:t>Build on current foundation of consensus regarding direction &amp; future</a:t>
            </a:r>
          </a:p>
          <a:p>
            <a:pPr lvl="1"/>
            <a:r>
              <a:rPr lang="en-US" sz="2400" dirty="0">
                <a:solidFill>
                  <a:srgbClr val="000000"/>
                </a:solidFill>
                <a:latin typeface="Calibri"/>
                <a:cs typeface="Calibri"/>
              </a:rPr>
              <a:t>Create opportunities to further explore promising practices for incorporation into CT’s Educator Evaluation and Support Plan</a:t>
            </a:r>
          </a:p>
          <a:p>
            <a:pPr lvl="1"/>
            <a:r>
              <a:rPr lang="en-US" sz="2400" dirty="0">
                <a:solidFill>
                  <a:srgbClr val="000000"/>
                </a:solidFill>
                <a:latin typeface="Calibri"/>
                <a:cs typeface="Calibri"/>
              </a:rPr>
              <a:t>Intentionally focused work groups for educator plan and administrator plan</a:t>
            </a:r>
          </a:p>
          <a:p>
            <a:r>
              <a:rPr lang="en-US" sz="2800" dirty="0">
                <a:solidFill>
                  <a:srgbClr val="000000"/>
                </a:solidFill>
                <a:latin typeface="Calibri"/>
                <a:cs typeface="Calibri"/>
              </a:rPr>
              <a:t>In-Person &amp; Virtual structure through the spring, summer &amp; fall</a:t>
            </a:r>
          </a:p>
          <a:p>
            <a:pPr marL="0" indent="0">
              <a:buNone/>
            </a:pPr>
            <a:endParaRPr lang="en-US" sz="2000" dirty="0">
              <a:solidFill>
                <a:srgbClr val="000000"/>
              </a:solidFill>
              <a:latin typeface="Calibri"/>
              <a:cs typeface="Calibri"/>
            </a:endParaRPr>
          </a:p>
        </p:txBody>
      </p:sp>
    </p:spTree>
    <p:extLst>
      <p:ext uri="{BB962C8B-B14F-4D97-AF65-F5344CB8AC3E}">
        <p14:creationId xmlns:p14="http://schemas.microsoft.com/office/powerpoint/2010/main" val="2177627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Thank You!!</a:t>
            </a:r>
          </a:p>
        </p:txBody>
      </p:sp>
      <p:sp>
        <p:nvSpPr>
          <p:cNvPr id="8" name="Content Placeholder 7"/>
          <p:cNvSpPr>
            <a:spLocks noGrp="1"/>
          </p:cNvSpPr>
          <p:nvPr>
            <p:ph sz="quarter" idx="4"/>
          </p:nvPr>
        </p:nvSpPr>
        <p:spPr>
          <a:xfrm>
            <a:off x="759634" y="1417638"/>
            <a:ext cx="5389033" cy="3951288"/>
          </a:xfrm>
          <a:ln>
            <a:solidFill>
              <a:schemeClr val="accent1"/>
            </a:solidFill>
          </a:ln>
        </p:spPr>
        <p:txBody>
          <a:bodyPr>
            <a:normAutofit/>
          </a:bodyPr>
          <a:lstStyle/>
          <a:p>
            <a:pPr marL="0" indent="0">
              <a:buNone/>
            </a:pPr>
            <a:endParaRPr lang="en-US" b="1" i="1" dirty="0">
              <a:solidFill>
                <a:srgbClr val="000099"/>
              </a:solidFill>
              <a:latin typeface="Arial" panose="020B0604020202020204" pitchFamily="34" charset="0"/>
              <a:cs typeface="Arial" panose="020B0604020202020204" pitchFamily="34" charset="0"/>
            </a:endParaRPr>
          </a:p>
          <a:p>
            <a:pPr marL="0" indent="0">
              <a:buNone/>
            </a:pPr>
            <a:endParaRPr lang="en-US" b="1" i="1" dirty="0">
              <a:solidFill>
                <a:srgbClr val="000099"/>
              </a:solidFill>
              <a:latin typeface="Arial" panose="020B0604020202020204" pitchFamily="34" charset="0"/>
              <a:cs typeface="Arial" panose="020B0604020202020204" pitchFamily="34" charset="0"/>
            </a:endParaRPr>
          </a:p>
        </p:txBody>
      </p:sp>
      <p:sp>
        <p:nvSpPr>
          <p:cNvPr id="16" name="Content Placeholder 7"/>
          <p:cNvSpPr txBox="1">
            <a:spLocks/>
          </p:cNvSpPr>
          <p:nvPr/>
        </p:nvSpPr>
        <p:spPr>
          <a:xfrm>
            <a:off x="6288628" y="1407682"/>
            <a:ext cx="5389033" cy="3951288"/>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19" name="Content Placeholder 6"/>
          <p:cNvSpPr txBox="1">
            <a:spLocks/>
          </p:cNvSpPr>
          <p:nvPr/>
        </p:nvSpPr>
        <p:spPr>
          <a:xfrm>
            <a:off x="6384942" y="1635874"/>
            <a:ext cx="5196403" cy="3740728"/>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1" i="0" strike="noStrike" kern="1200" cap="none" spc="0" normalizeH="0" baseline="0" noProof="0" dirty="0">
                <a:ln>
                  <a:noFill/>
                </a:ln>
                <a:solidFill>
                  <a:prstClr val="black"/>
                </a:solidFill>
                <a:effectLst/>
                <a:uLnTx/>
                <a:uFillTx/>
                <a:latin typeface="Calibri"/>
                <a:ea typeface="+mn-ea"/>
                <a:cs typeface="Calibri"/>
              </a:rPr>
              <a:t>Thank you for your collaboration as we reimagine educator evaluation to best support students to:</a:t>
            </a:r>
          </a:p>
          <a:p>
            <a:pPr>
              <a:defRPr/>
            </a:pPr>
            <a:r>
              <a:rPr lang="en-US" sz="2600" dirty="0">
                <a:solidFill>
                  <a:prstClr val="black"/>
                </a:solidFill>
                <a:latin typeface="Calibri"/>
                <a:cs typeface="Calibri"/>
              </a:rPr>
              <a:t>Be engaged in learning.</a:t>
            </a:r>
          </a:p>
          <a:p>
            <a:pPr>
              <a:defRPr/>
            </a:pPr>
            <a:r>
              <a:rPr lang="en-US" sz="2600" dirty="0">
                <a:solidFill>
                  <a:prstClr val="black"/>
                </a:solidFill>
                <a:latin typeface="Calibri"/>
                <a:cs typeface="Calibri"/>
              </a:rPr>
              <a:t>Grow and develop.</a:t>
            </a:r>
          </a:p>
          <a:p>
            <a:pPr>
              <a:defRPr/>
            </a:pPr>
            <a:r>
              <a:rPr lang="en-US" sz="2600" dirty="0">
                <a:solidFill>
                  <a:prstClr val="black"/>
                </a:solidFill>
                <a:latin typeface="Calibri"/>
                <a:cs typeface="Calibri"/>
              </a:rPr>
              <a:t>Be healthy and well.</a:t>
            </a:r>
          </a:p>
          <a:p>
            <a:pPr>
              <a:defRPr/>
            </a:pPr>
            <a:r>
              <a:rPr lang="en-US" sz="2600" dirty="0">
                <a:solidFill>
                  <a:prstClr val="black"/>
                </a:solidFill>
                <a:latin typeface="Calibri"/>
                <a:cs typeface="Calibri"/>
              </a:rPr>
              <a:t>Be motivated </a:t>
            </a:r>
            <a:r>
              <a:rPr lang="en-US" sz="2600">
                <a:solidFill>
                  <a:prstClr val="black"/>
                </a:solidFill>
                <a:latin typeface="Calibri"/>
                <a:cs typeface="Calibri"/>
              </a:rPr>
              <a:t>and curious.</a:t>
            </a:r>
            <a:endParaRPr lang="en-US" sz="2600" dirty="0">
              <a:solidFill>
                <a:prstClr val="black"/>
              </a:solidFill>
              <a:latin typeface="Calibri"/>
              <a:cs typeface="Calibri"/>
            </a:endParaRPr>
          </a:p>
          <a:p>
            <a:pPr>
              <a:defRPr/>
            </a:pPr>
            <a:r>
              <a:rPr lang="en-US" sz="2600" dirty="0">
                <a:solidFill>
                  <a:prstClr val="black"/>
                </a:solidFill>
                <a:latin typeface="Calibri"/>
                <a:cs typeface="Calibri"/>
              </a:rPr>
              <a:t>Be problem solvers &amp; solution seekers.</a:t>
            </a:r>
          </a:p>
          <a:p>
            <a:pPr>
              <a:defRPr/>
            </a:pPr>
            <a:endParaRPr kumimoji="0" lang="en-US" sz="2600" b="1" i="0"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050" name="Picture 2" descr="Image result for free images of students learning">
            <a:extLst>
              <a:ext uri="{FF2B5EF4-FFF2-40B4-BE49-F238E27FC236}">
                <a16:creationId xmlns:a16="http://schemas.microsoft.com/office/drawing/2014/main" id="{F25E1639-FA8B-4687-8289-220C186471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11464" y="1731545"/>
            <a:ext cx="5137203" cy="339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8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Arial"/>
                <a:cs typeface="Arial"/>
              </a:rPr>
              <a:t>Council Member Norms</a:t>
            </a:r>
          </a:p>
        </p:txBody>
      </p:sp>
      <p:sp>
        <p:nvSpPr>
          <p:cNvPr id="5" name="Content Placeholder 8">
            <a:extLst>
              <a:ext uri="{FF2B5EF4-FFF2-40B4-BE49-F238E27FC236}">
                <a16:creationId xmlns:a16="http://schemas.microsoft.com/office/drawing/2014/main" id="{117B99FB-B737-4563-8890-89EB7091AD04}"/>
              </a:ext>
            </a:extLst>
          </p:cNvPr>
          <p:cNvSpPr txBox="1">
            <a:spLocks/>
          </p:cNvSpPr>
          <p:nvPr/>
        </p:nvSpPr>
        <p:spPr>
          <a:xfrm>
            <a:off x="609600" y="1600201"/>
            <a:ext cx="10972800" cy="452596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lt"/>
                <a:cs typeface="Calibri"/>
              </a:rPr>
              <a:t>Be present and focused (avoid incoming distractions like incoming emails, text messages, phone calls, etc.).</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lt"/>
                <a:cs typeface="Calibri"/>
              </a:rPr>
              <a:t>Position yourself as a learner and a collaborator.</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lt"/>
                <a:cs typeface="Calibri"/>
              </a:rPr>
              <a:t>Be open to multiple perspectives.</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lt"/>
                <a:cs typeface="Calibri"/>
              </a:rPr>
              <a:t>Monitor your airtime and encourage others so that all voices are heard.</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lt"/>
                <a:cs typeface="Calibri"/>
              </a:rPr>
              <a:t>Use the chat box for comments/additional input as we meet.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90831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D6E8-38EA-374D-984B-4369F7D84662}"/>
              </a:ext>
            </a:extLst>
          </p:cNvPr>
          <p:cNvSpPr>
            <a:spLocks noGrp="1"/>
          </p:cNvSpPr>
          <p:nvPr>
            <p:ph type="ctrTitle"/>
          </p:nvPr>
        </p:nvSpPr>
        <p:spPr>
          <a:xfrm>
            <a:off x="2209800" y="405668"/>
            <a:ext cx="7772400" cy="1994632"/>
          </a:xfrm>
        </p:spPr>
        <p:txBody>
          <a:bodyPr/>
          <a:lstStyle/>
          <a:p>
            <a:r>
              <a:rPr lang="en-US" dirty="0">
                <a:latin typeface="Myriad Pro" panose="020B0503030403020204" pitchFamily="34" charset="0"/>
              </a:rPr>
              <a:t>Mansfield Educator Evaluation System</a:t>
            </a:r>
            <a:endParaRPr lang="en-US" dirty="0"/>
          </a:p>
        </p:txBody>
      </p:sp>
      <p:pic>
        <p:nvPicPr>
          <p:cNvPr id="4" name="Picture 3" descr="A picture containing text, monitor, television, screen&#10;&#10;Description automatically generated">
            <a:extLst>
              <a:ext uri="{FF2B5EF4-FFF2-40B4-BE49-F238E27FC236}">
                <a16:creationId xmlns:a16="http://schemas.microsoft.com/office/drawing/2014/main" id="{4E4D6BBD-6672-9E4E-A7F4-08938E580948}"/>
              </a:ext>
            </a:extLst>
          </p:cNvPr>
          <p:cNvPicPr>
            <a:picLocks noChangeAspect="1"/>
          </p:cNvPicPr>
          <p:nvPr/>
        </p:nvPicPr>
        <p:blipFill rotWithShape="1">
          <a:blip r:embed="rId2"/>
          <a:srcRect l="5553" t="1" r="27481" b="24498"/>
          <a:stretch/>
        </p:blipFill>
        <p:spPr>
          <a:xfrm>
            <a:off x="1524000" y="2715685"/>
            <a:ext cx="9144000" cy="4142315"/>
          </a:xfrm>
          <a:prstGeom prst="rect">
            <a:avLst/>
          </a:prstGeom>
        </p:spPr>
      </p:pic>
      <p:sp>
        <p:nvSpPr>
          <p:cNvPr id="3" name="Subtitle 2">
            <a:extLst>
              <a:ext uri="{FF2B5EF4-FFF2-40B4-BE49-F238E27FC236}">
                <a16:creationId xmlns:a16="http://schemas.microsoft.com/office/drawing/2014/main" id="{84255250-D498-404A-B2E7-356F0B5E5C3C}"/>
              </a:ext>
            </a:extLst>
          </p:cNvPr>
          <p:cNvSpPr>
            <a:spLocks noGrp="1"/>
          </p:cNvSpPr>
          <p:nvPr>
            <p:ph type="subTitle" idx="1"/>
          </p:nvPr>
        </p:nvSpPr>
        <p:spPr>
          <a:xfrm>
            <a:off x="2870887" y="2400301"/>
            <a:ext cx="6474941" cy="1474116"/>
          </a:xfrm>
        </p:spPr>
        <p:txBody>
          <a:bodyPr>
            <a:normAutofit fontScale="32500" lnSpcReduction="20000"/>
          </a:bodyPr>
          <a:lstStyle/>
          <a:p>
            <a:r>
              <a:rPr lang="en-US" sz="4900" dirty="0">
                <a:latin typeface="Myriad Pro" panose="020B0503030403020204" pitchFamily="34" charset="0"/>
              </a:rPr>
              <a:t>Presentation to Educator Evaluation </a:t>
            </a:r>
          </a:p>
          <a:p>
            <a:r>
              <a:rPr lang="en-US" sz="4900" dirty="0">
                <a:latin typeface="Myriad Pro" panose="020B0503030403020204" pitchFamily="34" charset="0"/>
              </a:rPr>
              <a:t>and Support Council 2022</a:t>
            </a:r>
          </a:p>
          <a:p>
            <a:endParaRPr lang="en-US" sz="4900" dirty="0">
              <a:latin typeface="Myriad Pro" panose="020B0503030403020204" pitchFamily="34" charset="0"/>
            </a:endParaRPr>
          </a:p>
          <a:p>
            <a:r>
              <a:rPr lang="en-US" sz="4900" dirty="0">
                <a:latin typeface="Myriad Pro" panose="020B0503030403020204" pitchFamily="34" charset="0"/>
              </a:rPr>
              <a:t>Kelly Lyman, Superintendent, Mansfield Public Schools</a:t>
            </a:r>
          </a:p>
          <a:p>
            <a:r>
              <a:rPr lang="en-US" sz="4900" dirty="0">
                <a:latin typeface="Myriad Pro" panose="020B0503030403020204" pitchFamily="34" charset="0"/>
              </a:rPr>
              <a:t>April 8, 2022</a:t>
            </a:r>
          </a:p>
          <a:p>
            <a:endParaRPr lang="en-US" dirty="0"/>
          </a:p>
        </p:txBody>
      </p:sp>
      <p:pic>
        <p:nvPicPr>
          <p:cNvPr id="7" name="Picture 6" descr="A picture containing transport, gear&#10;&#10;Description automatically generated">
            <a:extLst>
              <a:ext uri="{FF2B5EF4-FFF2-40B4-BE49-F238E27FC236}">
                <a16:creationId xmlns:a16="http://schemas.microsoft.com/office/drawing/2014/main" id="{396DBC61-AA97-7749-9B23-68846E3B253A}"/>
              </a:ext>
            </a:extLst>
          </p:cNvPr>
          <p:cNvPicPr>
            <a:picLocks noChangeAspect="1"/>
          </p:cNvPicPr>
          <p:nvPr/>
        </p:nvPicPr>
        <p:blipFill rotWithShape="1">
          <a:blip r:embed="rId3"/>
          <a:srcRect l="6264" t="-2535" r="4546"/>
          <a:stretch/>
        </p:blipFill>
        <p:spPr>
          <a:xfrm>
            <a:off x="8692896" y="3045136"/>
            <a:ext cx="1691640" cy="1841794"/>
          </a:xfrm>
          <a:prstGeom prst="rect">
            <a:avLst/>
          </a:prstGeom>
        </p:spPr>
      </p:pic>
      <p:sp>
        <p:nvSpPr>
          <p:cNvPr id="9" name="TextBox 8">
            <a:extLst>
              <a:ext uri="{FF2B5EF4-FFF2-40B4-BE49-F238E27FC236}">
                <a16:creationId xmlns:a16="http://schemas.microsoft.com/office/drawing/2014/main" id="{6B3EE2AC-0007-EF41-8B99-31D80C687A65}"/>
              </a:ext>
            </a:extLst>
          </p:cNvPr>
          <p:cNvSpPr txBox="1"/>
          <p:nvPr/>
        </p:nvSpPr>
        <p:spPr>
          <a:xfrm>
            <a:off x="1927224" y="6526578"/>
            <a:ext cx="2919412" cy="254000"/>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Mansfield Public Schools, Mansfield CT</a:t>
            </a:r>
          </a:p>
        </p:txBody>
      </p:sp>
    </p:spTree>
    <p:extLst>
      <p:ext uri="{BB962C8B-B14F-4D97-AF65-F5344CB8AC3E}">
        <p14:creationId xmlns:p14="http://schemas.microsoft.com/office/powerpoint/2010/main" val="301264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Systems that result in improvement are those that:</a:t>
            </a:r>
            <a:endParaRPr lang="en-US" dirty="0"/>
          </a:p>
        </p:txBody>
      </p:sp>
      <p:sp>
        <p:nvSpPr>
          <p:cNvPr id="3" name="Content Placeholder 2">
            <a:extLst>
              <a:ext uri="{FF2B5EF4-FFF2-40B4-BE49-F238E27FC236}">
                <a16:creationId xmlns:a16="http://schemas.microsoft.com/office/drawing/2014/main" id="{D1447897-FE67-E441-A66E-83B14AAC459E}"/>
              </a:ext>
            </a:extLst>
          </p:cNvPr>
          <p:cNvSpPr>
            <a:spLocks noGrp="1"/>
          </p:cNvSpPr>
          <p:nvPr>
            <p:ph idx="1"/>
          </p:nvPr>
        </p:nvSpPr>
        <p:spPr>
          <a:xfrm>
            <a:off x="2152650" y="2275796"/>
            <a:ext cx="7886700" cy="4351338"/>
          </a:xfrm>
        </p:spPr>
        <p:txBody>
          <a:bodyPr>
            <a:normAutofit/>
          </a:bodyPr>
          <a:lstStyle/>
          <a:p>
            <a:pPr>
              <a:spcBef>
                <a:spcPts val="0"/>
              </a:spcBef>
              <a:buClr>
                <a:schemeClr val="dk2"/>
              </a:buClr>
              <a:buSzPts val="2000"/>
            </a:pPr>
            <a:r>
              <a:rPr lang="en-US" sz="2400" b="0" dirty="0">
                <a:latin typeface="Myriad Pro" panose="020B0503030403020204" pitchFamily="34" charset="0"/>
              </a:rPr>
              <a:t>Invest in capacity building of the professionals</a:t>
            </a:r>
          </a:p>
          <a:p>
            <a:pPr>
              <a:spcBef>
                <a:spcPts val="0"/>
              </a:spcBef>
              <a:buClr>
                <a:schemeClr val="dk2"/>
              </a:buClr>
              <a:buSzPts val="2000"/>
            </a:pPr>
            <a:r>
              <a:rPr lang="en-US" sz="2400" b="0" dirty="0">
                <a:latin typeface="Myriad Pro" panose="020B0503030403020204" pitchFamily="34" charset="0"/>
              </a:rPr>
              <a:t>Increase transparency of results</a:t>
            </a:r>
          </a:p>
          <a:p>
            <a:pPr>
              <a:spcBef>
                <a:spcPts val="0"/>
              </a:spcBef>
              <a:buClr>
                <a:schemeClr val="dk2"/>
              </a:buClr>
              <a:buSzPts val="2000"/>
            </a:pPr>
            <a:r>
              <a:rPr lang="en-US" sz="2400" b="0" dirty="0">
                <a:latin typeface="Myriad Pro" panose="020B0503030403020204" pitchFamily="34" charset="0"/>
              </a:rPr>
              <a:t>Maintain a relentless focus on progress</a:t>
            </a:r>
          </a:p>
          <a:p>
            <a:pPr>
              <a:spcBef>
                <a:spcPts val="0"/>
              </a:spcBef>
              <a:buClr>
                <a:schemeClr val="dk2"/>
              </a:buClr>
              <a:buSzPts val="2000"/>
            </a:pPr>
            <a:r>
              <a:rPr lang="en-US" sz="2400" b="0" dirty="0">
                <a:latin typeface="Myriad Pro" panose="020B0503030403020204" pitchFamily="34" charset="0"/>
              </a:rPr>
              <a:t>Develop cultures that build in learning every day</a:t>
            </a:r>
          </a:p>
          <a:p>
            <a:pPr>
              <a:spcBef>
                <a:spcPts val="0"/>
              </a:spcBef>
              <a:buClr>
                <a:schemeClr val="dk2"/>
              </a:buClr>
              <a:buSzPts val="2000"/>
            </a:pPr>
            <a:r>
              <a:rPr lang="en-US" sz="2400" b="0" dirty="0">
                <a:latin typeface="Myriad Pro" panose="020B0503030403020204" pitchFamily="34" charset="0"/>
              </a:rPr>
              <a:t>Promote collaboration with explicit links to student learning</a:t>
            </a:r>
          </a:p>
          <a:p>
            <a:pPr>
              <a:spcBef>
                <a:spcPts val="0"/>
              </a:spcBef>
              <a:buClr>
                <a:schemeClr val="dk2"/>
              </a:buClr>
              <a:buSzPts val="2000"/>
            </a:pPr>
            <a:endParaRPr lang="en-US" sz="2400" b="0" dirty="0">
              <a:latin typeface="Myriad Pro" panose="020B0503030403020204" pitchFamily="34" charset="0"/>
            </a:endParaRPr>
          </a:p>
          <a:p>
            <a:pPr marL="0" indent="0">
              <a:spcBef>
                <a:spcPts val="0"/>
              </a:spcBef>
              <a:buClr>
                <a:schemeClr val="dk2"/>
              </a:buClr>
              <a:buSzPts val="2000"/>
              <a:buNone/>
            </a:pPr>
            <a:r>
              <a:rPr lang="en-US" sz="2400" b="0" dirty="0">
                <a:latin typeface="Myriad Pro" panose="020B0503030403020204" pitchFamily="34" charset="0"/>
              </a:rPr>
              <a:t>						</a:t>
            </a:r>
            <a:r>
              <a:rPr lang="en-US" sz="1800" b="0" dirty="0">
                <a:latin typeface="Myriad Pro" panose="020B0503030403020204" pitchFamily="34" charset="0"/>
              </a:rPr>
              <a:t>Michael Fullan, 2014</a:t>
            </a:r>
          </a:p>
          <a:p>
            <a:endParaRPr lang="en-US" sz="2400" b="0" dirty="0">
              <a:latin typeface="Myriad Pro" panose="020B0503030403020204" pitchFamily="34" charset="0"/>
            </a:endParaRPr>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185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sz="2800" i="1" dirty="0">
                <a:solidFill>
                  <a:srgbClr val="120468"/>
                </a:solidFill>
              </a:rPr>
              <a:t>Why Equity has Become a Conservative Force in American Education and How that Could Change</a:t>
            </a:r>
            <a:endParaRPr lang="en-US" sz="2800" i="1" dirty="0"/>
          </a:p>
        </p:txBody>
      </p:sp>
      <p:sp>
        <p:nvSpPr>
          <p:cNvPr id="3" name="Content Placeholder 2">
            <a:extLst>
              <a:ext uri="{FF2B5EF4-FFF2-40B4-BE49-F238E27FC236}">
                <a16:creationId xmlns:a16="http://schemas.microsoft.com/office/drawing/2014/main" id="{D1447897-FE67-E441-A66E-83B14AAC459E}"/>
              </a:ext>
            </a:extLst>
          </p:cNvPr>
          <p:cNvSpPr>
            <a:spLocks noGrp="1"/>
          </p:cNvSpPr>
          <p:nvPr>
            <p:ph idx="1"/>
          </p:nvPr>
        </p:nvSpPr>
        <p:spPr>
          <a:xfrm>
            <a:off x="2152650" y="2095402"/>
            <a:ext cx="7886700" cy="4351338"/>
          </a:xfrm>
        </p:spPr>
        <p:txBody>
          <a:bodyPr>
            <a:normAutofit lnSpcReduction="10000"/>
          </a:bodyPr>
          <a:lstStyle/>
          <a:p>
            <a:pPr>
              <a:lnSpc>
                <a:spcPts val="1950"/>
              </a:lnSpc>
              <a:spcBef>
                <a:spcPts val="0"/>
              </a:spcBef>
              <a:spcAft>
                <a:spcPts val="750"/>
              </a:spcAft>
            </a:pPr>
            <a:r>
              <a:rPr lang="en-US" sz="2400" b="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Education should </a:t>
            </a:r>
            <a:r>
              <a:rPr lang="en-US" sz="2400" b="0" i="1"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liberate -</a:t>
            </a:r>
            <a:r>
              <a:rPr lang="en-US" sz="2400" b="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create ways for students to take agency to transform their lives and the world around them</a:t>
            </a:r>
            <a:endParaRPr lang="en-US" sz="2400" b="0" dirty="0">
              <a:latin typeface="Myriad Pro" panose="020B0503030403020204" pitchFamily="34" charset="0"/>
              <a:ea typeface="Calibri" panose="020F0502020204030204" pitchFamily="34" charset="0"/>
              <a:cs typeface="Times New Roman" panose="02020603050405020304" pitchFamily="18" charset="0"/>
            </a:endParaRPr>
          </a:p>
          <a:p>
            <a:r>
              <a:rPr lang="en-US" sz="2400" b="0" dirty="0">
                <a:latin typeface="Myriad Pro" panose="020B0503030403020204" pitchFamily="34" charset="0"/>
              </a:rPr>
              <a:t>Tap into “centers of knowledge” available when teachers work together leading to mutual learning for all</a:t>
            </a:r>
          </a:p>
          <a:p>
            <a:r>
              <a:rPr lang="en-US" sz="2400" b="0" dirty="0">
                <a:latin typeface="Myriad Pro" panose="020B0503030403020204" pitchFamily="34" charset="0"/>
              </a:rPr>
              <a:t>Rather than acting </a:t>
            </a:r>
            <a:r>
              <a:rPr lang="en-US" sz="2400" b="0" i="1" dirty="0">
                <a:latin typeface="Myriad Pro" panose="020B0503030403020204" pitchFamily="34" charset="0"/>
              </a:rPr>
              <a:t>on</a:t>
            </a:r>
            <a:r>
              <a:rPr lang="en-US" sz="2400" b="0" dirty="0">
                <a:latin typeface="Myriad Pro" panose="020B0503030403020204" pitchFamily="34" charset="0"/>
              </a:rPr>
              <a:t> teachers and students act </a:t>
            </a:r>
            <a:r>
              <a:rPr lang="en-US" sz="2400" b="0" i="1" dirty="0">
                <a:latin typeface="Myriad Pro" panose="020B0503030403020204" pitchFamily="34" charset="0"/>
              </a:rPr>
              <a:t>with</a:t>
            </a:r>
            <a:r>
              <a:rPr lang="en-US" sz="2400" b="0" dirty="0">
                <a:latin typeface="Myriad Pro" panose="020B0503030403020204" pitchFamily="34" charset="0"/>
              </a:rPr>
              <a:t> them</a:t>
            </a:r>
          </a:p>
          <a:p>
            <a:r>
              <a:rPr lang="en-US" sz="2400" b="0" dirty="0">
                <a:latin typeface="Myriad Pro" panose="020B0503030403020204" pitchFamily="34" charset="0"/>
              </a:rPr>
              <a:t>Create symmetry between student learning and teacher learning – allow all to be meaning makers</a:t>
            </a:r>
          </a:p>
          <a:p>
            <a:endParaRPr lang="en-US" sz="2400" b="0" dirty="0">
              <a:latin typeface="Myriad Pro" panose="020B0503030403020204" pitchFamily="34" charset="0"/>
            </a:endParaRPr>
          </a:p>
          <a:p>
            <a:pPr marL="0" indent="0" algn="r">
              <a:buNone/>
            </a:pPr>
            <a:r>
              <a:rPr lang="en-US" sz="1400" b="0" dirty="0">
                <a:latin typeface="Myriad Pro" panose="020B0503030403020204" pitchFamily="34" charset="0"/>
              </a:rPr>
              <a:t>Jal Mehta, 2019</a:t>
            </a:r>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D51EAD15-3100-4113-B5F5-C8ED7DC26A02}"/>
              </a:ext>
            </a:extLst>
          </p:cNvPr>
          <p:cNvSpPr txBox="1"/>
          <p:nvPr/>
        </p:nvSpPr>
        <p:spPr>
          <a:xfrm>
            <a:off x="3739299" y="3326819"/>
            <a:ext cx="4713402" cy="646331"/>
          </a:xfrm>
          <a:prstGeom prst="rect">
            <a:avLst/>
          </a:prstGeom>
          <a:noFill/>
        </p:spPr>
        <p:txBody>
          <a:bodyPr wrap="square">
            <a:spAutoFit/>
          </a:bodyPr>
          <a:lstStyle/>
          <a:p>
            <a:pPr defTabSz="457200">
              <a:defRPr/>
            </a:pPr>
            <a:r>
              <a:rPr lang="en-US" dirty="0">
                <a:solidFill>
                  <a:prstClr val="white"/>
                </a:solidFill>
                <a:latin typeface="Myriad Pro" panose="020B0503030403020204" pitchFamily="34" charset="0"/>
              </a:rPr>
              <a:t>Presentation to EES  2022 Council, April 8, 2022</a:t>
            </a:r>
          </a:p>
        </p:txBody>
      </p:sp>
    </p:spTree>
    <p:extLst>
      <p:ext uri="{BB962C8B-B14F-4D97-AF65-F5344CB8AC3E}">
        <p14:creationId xmlns:p14="http://schemas.microsoft.com/office/powerpoint/2010/main" val="347284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1447897-FE67-E441-A66E-83B14AAC459E}"/>
              </a:ext>
            </a:extLst>
          </p:cNvPr>
          <p:cNvSpPr>
            <a:spLocks noGrp="1"/>
          </p:cNvSpPr>
          <p:nvPr>
            <p:ph idx="1"/>
          </p:nvPr>
        </p:nvSpPr>
        <p:spPr>
          <a:xfrm>
            <a:off x="2208092" y="2417229"/>
            <a:ext cx="7886700" cy="4351338"/>
          </a:xfrm>
        </p:spPr>
        <p:txBody>
          <a:bodyPr>
            <a:normAutofit/>
          </a:bodyPr>
          <a:lstStyle/>
          <a:p>
            <a:r>
              <a:rPr lang="en-US" sz="2400" b="0" dirty="0">
                <a:latin typeface="Myriad Pro" panose="020B0503030403020204" pitchFamily="34" charset="0"/>
              </a:rPr>
              <a:t>Educators and students grow when professional learning and evaluation are aligned.</a:t>
            </a:r>
          </a:p>
          <a:p>
            <a:r>
              <a:rPr lang="en-US" sz="2400" b="0" dirty="0">
                <a:latin typeface="Myriad Pro" panose="020B0503030403020204" pitchFamily="34" charset="0"/>
              </a:rPr>
              <a:t>Educators are capable meaning makers and facilitators of their own learning.</a:t>
            </a:r>
          </a:p>
          <a:p>
            <a:r>
              <a:rPr lang="en-US" sz="2400" b="0" dirty="0">
                <a:latin typeface="Myriad Pro" panose="020B0503030403020204" pitchFamily="34" charset="0"/>
              </a:rPr>
              <a:t>A culture of risk-taking and collaboration fuels continuous learning for all.</a:t>
            </a:r>
          </a:p>
          <a:p>
            <a:r>
              <a:rPr lang="en-US" sz="2400" b="0" dirty="0">
                <a:latin typeface="Myriad Pro" panose="020B0503030403020204" pitchFamily="34" charset="0"/>
              </a:rPr>
              <a:t>Effective professional learning and evaluation keeps the focus on student learning.</a:t>
            </a:r>
          </a:p>
          <a:p>
            <a:r>
              <a:rPr lang="en-US" sz="2400" b="0" dirty="0">
                <a:latin typeface="Myriad Pro" panose="020B0503030403020204" pitchFamily="34" charset="0"/>
              </a:rPr>
              <a:t>When educators succeed, students succeed.</a:t>
            </a:r>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DE38CBCA-144D-4267-9955-460145F44544}"/>
              </a:ext>
            </a:extLst>
          </p:cNvPr>
          <p:cNvPicPr>
            <a:picLocks noChangeAspect="1"/>
          </p:cNvPicPr>
          <p:nvPr/>
        </p:nvPicPr>
        <p:blipFill>
          <a:blip r:embed="rId5"/>
          <a:stretch>
            <a:fillRect/>
          </a:stretch>
        </p:blipFill>
        <p:spPr>
          <a:xfrm rot="20936679">
            <a:off x="3176160" y="277160"/>
            <a:ext cx="1501015" cy="1912736"/>
          </a:xfrm>
          <a:prstGeom prst="rect">
            <a:avLst/>
          </a:prstGeom>
          <a:ln>
            <a:solidFill>
              <a:schemeClr val="accent1"/>
            </a:solidFill>
          </a:ln>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pPr algn="r"/>
            <a:r>
              <a:rPr lang="en-US" sz="2400" dirty="0">
                <a:solidFill>
                  <a:srgbClr val="120468"/>
                </a:solidFill>
              </a:rPr>
              <a:t> Mansfield Professional Learning </a:t>
            </a:r>
            <a:br>
              <a:rPr lang="en-US" sz="2400" dirty="0">
                <a:solidFill>
                  <a:srgbClr val="120468"/>
                </a:solidFill>
              </a:rPr>
            </a:br>
            <a:r>
              <a:rPr lang="en-US" sz="2400" dirty="0">
                <a:solidFill>
                  <a:srgbClr val="120468"/>
                </a:solidFill>
              </a:rPr>
              <a:t>and Evaluation Plan </a:t>
            </a:r>
            <a:br>
              <a:rPr lang="en-US" sz="2400" dirty="0">
                <a:solidFill>
                  <a:srgbClr val="120468"/>
                </a:solidFill>
              </a:rPr>
            </a:br>
            <a:r>
              <a:rPr lang="en-US" sz="2400" dirty="0">
                <a:solidFill>
                  <a:srgbClr val="120468"/>
                </a:solidFill>
              </a:rPr>
              <a:t>Core Beliefs</a:t>
            </a:r>
            <a:endParaRPr lang="en-US" sz="2400" dirty="0"/>
          </a:p>
        </p:txBody>
      </p:sp>
    </p:spTree>
    <p:extLst>
      <p:ext uri="{BB962C8B-B14F-4D97-AF65-F5344CB8AC3E}">
        <p14:creationId xmlns:p14="http://schemas.microsoft.com/office/powerpoint/2010/main" val="253729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A picture containing transport, gear&#10;&#10;Description automatically generated">
            <a:extLst>
              <a:ext uri="{FF2B5EF4-FFF2-40B4-BE49-F238E27FC236}">
                <a16:creationId xmlns:a16="http://schemas.microsoft.com/office/drawing/2014/main" id="{3F06979B-250E-374A-99FA-9E23C94A1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10" t="-8722" r="4477" b="-3953"/>
          <a:stretch/>
        </p:blipFill>
        <p:spPr bwMode="auto">
          <a:xfrm rot="16200000">
            <a:off x="2897118" y="5278558"/>
            <a:ext cx="741802" cy="16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5401FE-9F84-7B45-B54C-3CEEE5C272D6}"/>
              </a:ext>
            </a:extLst>
          </p:cNvPr>
          <p:cNvSpPr>
            <a:spLocks noGrp="1"/>
          </p:cNvSpPr>
          <p:nvPr>
            <p:ph type="title"/>
          </p:nvPr>
        </p:nvSpPr>
        <p:spPr/>
        <p:txBody>
          <a:bodyPr>
            <a:normAutofit/>
          </a:bodyPr>
          <a:lstStyle/>
          <a:p>
            <a:r>
              <a:rPr lang="en-US" dirty="0">
                <a:solidFill>
                  <a:srgbClr val="120468"/>
                </a:solidFill>
              </a:rPr>
              <a:t>Evaluation Informed Professional Learning</a:t>
            </a:r>
            <a:endParaRPr lang="en-US" dirty="0"/>
          </a:p>
        </p:txBody>
      </p:sp>
      <p:sp>
        <p:nvSpPr>
          <p:cNvPr id="3" name="Content Placeholder 2">
            <a:extLst>
              <a:ext uri="{FF2B5EF4-FFF2-40B4-BE49-F238E27FC236}">
                <a16:creationId xmlns:a16="http://schemas.microsoft.com/office/drawing/2014/main" id="{D1447897-FE67-E441-A66E-83B14AAC459E}"/>
              </a:ext>
            </a:extLst>
          </p:cNvPr>
          <p:cNvSpPr>
            <a:spLocks noGrp="1"/>
          </p:cNvSpPr>
          <p:nvPr>
            <p:ph idx="1"/>
          </p:nvPr>
        </p:nvSpPr>
        <p:spPr>
          <a:xfrm>
            <a:off x="2152649" y="2636330"/>
            <a:ext cx="7886700" cy="4351338"/>
          </a:xfrm>
        </p:spPr>
        <p:txBody>
          <a:bodyPr>
            <a:normAutofit/>
          </a:bodyPr>
          <a:lstStyle/>
          <a:p>
            <a:pPr marL="0" indent="0">
              <a:buNone/>
            </a:pPr>
            <a:r>
              <a:rPr lang="en-US" sz="2400" b="0" dirty="0">
                <a:latin typeface="Myriad Pro" panose="020B0503030403020204" pitchFamily="34" charset="0"/>
              </a:rPr>
              <a:t>Student success depends on effective teaching, learning, and leadership.  Mansfield Public School’s vision for professional learning is that educators engage in continuous learning every day to increase professional effectiveness, resulting in positive outcomes for all student.  </a:t>
            </a:r>
          </a:p>
        </p:txBody>
      </p:sp>
      <p:grpSp>
        <p:nvGrpSpPr>
          <p:cNvPr id="8" name="Group 7">
            <a:extLst>
              <a:ext uri="{FF2B5EF4-FFF2-40B4-BE49-F238E27FC236}">
                <a16:creationId xmlns:a16="http://schemas.microsoft.com/office/drawing/2014/main" id="{81C0E1BD-9B14-3341-9C01-DA0CB818FAE1}"/>
              </a:ext>
            </a:extLst>
          </p:cNvPr>
          <p:cNvGrpSpPr/>
          <p:nvPr/>
        </p:nvGrpSpPr>
        <p:grpSpPr>
          <a:xfrm>
            <a:off x="1524000" y="5861634"/>
            <a:ext cx="9144001" cy="1107875"/>
            <a:chOff x="-7938" y="5834743"/>
            <a:chExt cx="9144001" cy="1107875"/>
          </a:xfrm>
        </p:grpSpPr>
        <p:pic>
          <p:nvPicPr>
            <p:cNvPr id="9" name="Picture 7">
              <a:extLst>
                <a:ext uri="{FF2B5EF4-FFF2-40B4-BE49-F238E27FC236}">
                  <a16:creationId xmlns:a16="http://schemas.microsoft.com/office/drawing/2014/main" id="{6C0045B6-9F40-D949-B62C-EFC78472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3651" b="50000"/>
            <a:stretch>
              <a:fillRect/>
            </a:stretch>
          </p:blipFill>
          <p:spPr bwMode="auto">
            <a:xfrm>
              <a:off x="-7938" y="6423025"/>
              <a:ext cx="914400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1E85B6-9621-6E48-872F-E7D8541F7D3B}"/>
                </a:ext>
              </a:extLst>
            </p:cNvPr>
            <p:cNvSpPr txBox="1"/>
            <p:nvPr/>
          </p:nvSpPr>
          <p:spPr>
            <a:xfrm>
              <a:off x="395287" y="6527120"/>
              <a:ext cx="2919412" cy="415498"/>
            </a:xfrm>
            <a:prstGeom prst="rect">
              <a:avLst/>
            </a:prstGeom>
            <a:noFill/>
          </p:spPr>
          <p:txBody>
            <a:bodyPr>
              <a:spAutoFit/>
            </a:bodyPr>
            <a:lstStyle/>
            <a:p>
              <a:pPr defTabSz="457200">
                <a:defRPr/>
              </a:pPr>
              <a:r>
                <a:rPr lang="en-US" sz="1050" dirty="0">
                  <a:solidFill>
                    <a:prstClr val="white"/>
                  </a:solidFill>
                  <a:latin typeface="Myriad Pro" panose="020B0503030403020204" pitchFamily="34" charset="0"/>
                </a:rPr>
                <a:t>Presentation to EES  2022 Council, April 8, 2022</a:t>
              </a:r>
            </a:p>
          </p:txBody>
        </p:sp>
        <p:pic>
          <p:nvPicPr>
            <p:cNvPr id="15" name="Picture 9" descr="Logo&#10;&#10;Description automatically generated">
              <a:extLst>
                <a:ext uri="{FF2B5EF4-FFF2-40B4-BE49-F238E27FC236}">
                  <a16:creationId xmlns:a16="http://schemas.microsoft.com/office/drawing/2014/main" id="{770979A3-469F-AF40-BEFC-FA5837CF4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9013" y="5834743"/>
              <a:ext cx="929700" cy="9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78CC2251-C043-4578-BECD-ADFBD3BA4649}"/>
              </a:ext>
            </a:extLst>
          </p:cNvPr>
          <p:cNvPicPr>
            <a:picLocks noChangeAspect="1"/>
          </p:cNvPicPr>
          <p:nvPr/>
        </p:nvPicPr>
        <p:blipFill>
          <a:blip r:embed="rId5"/>
          <a:stretch>
            <a:fillRect/>
          </a:stretch>
        </p:blipFill>
        <p:spPr>
          <a:xfrm rot="760169">
            <a:off x="10312009" y="1575290"/>
            <a:ext cx="1481453" cy="1887808"/>
          </a:xfrm>
          <a:prstGeom prst="rect">
            <a:avLst/>
          </a:prstGeom>
          <a:ln>
            <a:solidFill>
              <a:schemeClr val="accent1"/>
            </a:solidFill>
          </a:ln>
        </p:spPr>
      </p:pic>
    </p:spTree>
    <p:extLst>
      <p:ext uri="{BB962C8B-B14F-4D97-AF65-F5344CB8AC3E}">
        <p14:creationId xmlns:p14="http://schemas.microsoft.com/office/powerpoint/2010/main" val="3296606974"/>
      </p:ext>
    </p:extLst>
  </p:cSld>
  <p:clrMapOvr>
    <a:masterClrMapping/>
  </p:clrMapOvr>
</p:sld>
</file>

<file path=ppt/theme/theme1.xml><?xml version="1.0" encoding="utf-8"?>
<a:theme xmlns:a="http://schemas.openxmlformats.org/drawingml/2006/main" name="CSDE_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40D2DFD-EE8D-4C63-A265-5CB895D760CF}" vid="{61B763D2-9C78-4D28-A789-3CD32BBEDCBE}"/>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S Development Plan TEMPLATE_D1b" id="{92EB5F82-7354-7D49-AA51-FE8C016164CD}" vid="{0123862A-8570-FC49-8A74-35489B5E0948}"/>
    </a:ext>
  </a:extLst>
</a:theme>
</file>

<file path=ppt/theme/theme5.xml><?xml version="1.0" encoding="utf-8"?>
<a:theme xmlns:a="http://schemas.openxmlformats.org/drawingml/2006/main" name="Shift">
  <a:themeElements>
    <a:clrScheme name="Shift">
      <a:dk1>
        <a:srgbClr val="FFFFFF"/>
      </a:dk1>
      <a:lt1>
        <a:srgbClr val="741B47"/>
      </a:lt1>
      <a:dk2>
        <a:srgbClr val="741B47"/>
      </a:dk2>
      <a:lt2>
        <a:srgbClr val="741B47"/>
      </a:lt2>
      <a:accent1>
        <a:srgbClr val="741B47"/>
      </a:accent1>
      <a:accent2>
        <a:srgbClr val="741B47"/>
      </a:accent2>
      <a:accent3>
        <a:srgbClr val="741B47"/>
      </a:accent3>
      <a:accent4>
        <a:srgbClr val="741B47"/>
      </a:accent4>
      <a:accent5>
        <a:srgbClr val="741B47"/>
      </a:accent5>
      <a:accent6>
        <a:srgbClr val="741B47"/>
      </a:accent6>
      <a:hlink>
        <a:srgbClr val="741B47"/>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7234</TotalTime>
  <Words>2108</Words>
  <Application>Microsoft Office PowerPoint</Application>
  <PresentationFormat>Widescreen</PresentationFormat>
  <Paragraphs>235</Paragraphs>
  <Slides>35</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Arial</vt:lpstr>
      <vt:lpstr>Arial Black</vt:lpstr>
      <vt:lpstr>Calibri</vt:lpstr>
      <vt:lpstr>Calibri Light</vt:lpstr>
      <vt:lpstr>Myriad Pro</vt:lpstr>
      <vt:lpstr>Myriad Pro Light</vt:lpstr>
      <vt:lpstr>Nunito</vt:lpstr>
      <vt:lpstr>Times New Roman</vt:lpstr>
      <vt:lpstr>CSDE_ppt_template1</vt:lpstr>
      <vt:lpstr>1_Office Theme</vt:lpstr>
      <vt:lpstr>Presentation2</vt:lpstr>
      <vt:lpstr>Office Theme</vt:lpstr>
      <vt:lpstr>Shift</vt:lpstr>
      <vt:lpstr>CONNECTICUT STATE DEPARTMENT OF EDUCATION  </vt:lpstr>
      <vt:lpstr>Today’s Agenda &amp; Objectives</vt:lpstr>
      <vt:lpstr>Webinar Housekeeping</vt:lpstr>
      <vt:lpstr>Council Member Norms</vt:lpstr>
      <vt:lpstr>Mansfield Educator Evaluation System</vt:lpstr>
      <vt:lpstr>Systems that result in improvement are those that:</vt:lpstr>
      <vt:lpstr>Why Equity has Become a Conservative Force in American Education and How that Could Change</vt:lpstr>
      <vt:lpstr> Mansfield Professional Learning  and Evaluation Plan  Core Beliefs</vt:lpstr>
      <vt:lpstr>Evaluation Informed Professional Learning</vt:lpstr>
      <vt:lpstr>What Changed</vt:lpstr>
      <vt:lpstr>Supporting Teacher Effectiveness Project - STEP </vt:lpstr>
      <vt:lpstr>Supporting Teacher Effectiveness Project - STEP </vt:lpstr>
      <vt:lpstr>                 Seek  </vt:lpstr>
      <vt:lpstr>                Discover  </vt:lpstr>
      <vt:lpstr>         Confirm</vt:lpstr>
      <vt:lpstr>          Share</vt:lpstr>
      <vt:lpstr>  Share</vt:lpstr>
      <vt:lpstr>PowerPoint Presentation</vt:lpstr>
      <vt:lpstr>Farmington  Public Schools    Educator Evaluation and Professional Development Plan </vt:lpstr>
      <vt:lpstr>TARG-IT GOAL  Team Action Research Goal -  Innovative Teaching</vt:lpstr>
      <vt:lpstr>Goal Focus  TARG-IT Goals focus on Farmington’s Vision of the Global Citizen and develop creative and novel ways to support students in exhibiting the defined attributes.</vt:lpstr>
      <vt:lpstr>Goal Development      Who will you work with?  Determine a team of educators with whom you will conduct this action-research project.  How will you plan your research?  Select one of the attributes of the Global Citizen that you want to focus on.  Consider what success will look like - include models and exemplars, self-assessment, and reflective critique protocols. </vt:lpstr>
      <vt:lpstr>Action-Research Process  Document cycles of collaborative inquiry during which the team observes each other’s practice and co-plans innovative instruction and assessment.  Use observational data and student work to develop new insights through reflection and dialogue Engage in new learning through professional reading, colleague visits, consultation with experts At the end of the year, TARG-IT Teams submit one report highlighting the team’s process, learning, and student outcomes (videos, work samples, or other artifacts / exhibits) </vt:lpstr>
      <vt:lpstr>TARG-IT GOAL</vt:lpstr>
      <vt:lpstr>PowerPoint Presentation</vt:lpstr>
      <vt:lpstr>PowerPoint Presentation</vt:lpstr>
      <vt:lpstr>Subcommittee Summary</vt:lpstr>
      <vt:lpstr>SWOT Analysis</vt:lpstr>
      <vt:lpstr>Some Key Takeaways</vt:lpstr>
      <vt:lpstr>Consensus Protocol</vt:lpstr>
      <vt:lpstr>Holistic Summative Rating</vt:lpstr>
      <vt:lpstr> Three Categories Educator Professional Practice Student Growth &amp; Development Stakeholder Engagement </vt:lpstr>
      <vt:lpstr>No Categorical Ratings</vt:lpstr>
      <vt:lpstr>Next Steps</vt:lpstr>
      <vt:lpstr>Thank You!!</vt:lpstr>
    </vt:vector>
  </TitlesOfParts>
  <Company>CT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Todd, Christopher</dc:creator>
  <cp:lastModifiedBy>Fuller, Sharon</cp:lastModifiedBy>
  <cp:revision>83</cp:revision>
  <cp:lastPrinted>2022-02-17T21:03:10Z</cp:lastPrinted>
  <dcterms:created xsi:type="dcterms:W3CDTF">2021-05-06T15:15:30Z</dcterms:created>
  <dcterms:modified xsi:type="dcterms:W3CDTF">2022-04-26T14:28:58Z</dcterms:modified>
</cp:coreProperties>
</file>