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Joslyn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459447f4e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459447f4e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Kate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Example of flexibility: tenured teachers in good standing could elect not to set learning goals but instead indicate an area of professional growth, submit a midyear reflection, as well as a summative reflection on a PDEC approved template that encourages the teacher to reflect on their progress and the impact of their learning on student academic and/or social-emotional wellbeing.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Allowing beginning teachers to focus on TEAM as their growth process rather than trying to navigate two segregated systems of learning in their introductory years will provide a less stressful induction into the profession hopefully leading to greater retention of new educators.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5692c17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55692c17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a:t>
            </a:r>
            <a:endParaRPr/>
          </a:p>
          <a:p>
            <a:pPr marL="0" lvl="0" indent="0" algn="l" rtl="0">
              <a:spcBef>
                <a:spcPts val="0"/>
              </a:spcBef>
              <a:spcAft>
                <a:spcPts val="0"/>
              </a:spcAft>
              <a:buNone/>
            </a:pPr>
            <a:r>
              <a:rPr lang="en"/>
              <a:t>Here is the heart, and the roles in this model. We have heard it said in this committee, supported by the research presented, and it resonates with me and my experience, the leverage point of actual growth is in discussions between the evaluator and evaluee, grounded in observations of practice, and rubric that defines effective practice. We focus on feedback and PL, with more focus on these discussions and individualization than previously. We envision this to be the heart of this system, with the timeline, goals and major sources of evidence identified in advance, a series of scheduled discussions for each cycle of improvement focused on the identified goal. The discussions may be informed by classroom observations, portfolios, service logs, </a:t>
            </a:r>
            <a:r>
              <a:rPr lang="en">
                <a:solidFill>
                  <a:schemeClr val="dk1"/>
                </a:solidFill>
              </a:rPr>
              <a:t>data about students </a:t>
            </a:r>
            <a:r>
              <a:rPr lang="en"/>
              <a:t>or other elements. It is a flexible system of guidelines designed to be individualized for the needs of the educator. Established and effective teachers can be given more independence and longer cycles. Evaluators must be well trained in providing feedback, and the PDEC must be effective in order to make sure a meaningful achievable process is supported. </a:t>
            </a:r>
            <a:r>
              <a:rPr lang="en">
                <a:solidFill>
                  <a:schemeClr val="dk1"/>
                </a:solidFill>
              </a:rPr>
              <a:t>We are saying today, trust the evaluator and evaluee to work together to focus on growth, trust the evaluator to work towards educator effectiveness, trust the educator to care about his or her individual professional growth and take it seriously.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50b926ac1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50b926ac1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4823db7f4f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4823db7f4f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461d1e86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461d1e86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Mary</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For example, “RESPONSIBILITY TO THE PROFESSION (1) The professional teacher, in full recognition of his or her obligation to the profession of teaching, shall: A) Conduct himself or herself as a professional realizing that his or her action reflects directly upon the status and substance of the profession;”</a:t>
            </a:r>
            <a:endParaRPr sz="15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830f47a5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830f47a5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595959"/>
                </a:solidFill>
              </a:rPr>
              <a:t>Kate</a:t>
            </a:r>
            <a:endParaRPr sz="1200">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All teachers have areas where they need to improve, which is why feedback and support are critical.</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A small minority of  teachers may require more intensive support than is provided under the regular evaluation guidelines.</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A separate, tiered support process to assist struggling teachers should be collaboratively developed and mutually agreed to by members of the PDEC.</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The process to identify and provide support to struggling teachers must include multiple levels of support similar to the SRBI process. Statutory requirements regarding collective bargaining involvement in this process should remain in place.</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The support process must include the teacher and their collective bargaining  representative at every stage. </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Plans should be growth-oriented rather than punitive in nature and provide scaffolded supports and resources tailored to support the individual.</a:t>
            </a:r>
            <a:endParaRPr sz="1200">
              <a:solidFill>
                <a:srgbClr val="595959"/>
              </a:solidFill>
            </a:endParaRPr>
          </a:p>
          <a:p>
            <a:pPr marL="0" lvl="0" indent="0" algn="l" rtl="0">
              <a:spcBef>
                <a:spcPts val="1200"/>
              </a:spcBef>
              <a:spcAft>
                <a:spcPts val="0"/>
              </a:spcAft>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0b926ac1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50b926ac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Joslyn, Fran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447d460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447d46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44a2a4ecd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44a2a4ecd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Joslyn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82717f6bf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82717f6b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59447f4eb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459447f4eb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Kate</a:t>
            </a:r>
            <a:endParaRPr/>
          </a:p>
          <a:p>
            <a:pPr marL="0" lvl="0" indent="0" algn="l" rtl="0">
              <a:spcBef>
                <a:spcPts val="0"/>
              </a:spcBef>
              <a:spcAft>
                <a:spcPts val="0"/>
              </a:spcAft>
              <a:buNone/>
            </a:pPr>
            <a:r>
              <a:rPr lang="en"/>
              <a:t>In the last year and half, we have heard the voices, needs and concerns of all the different stakeholder groups on the EES committee. The committee is united in our calls for a bold and innovative educator growth system that provides districts and PDECs with the ideal balance of guidance and guardrails paired with flexibility and autonomy.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483110d41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Kate</a:t>
            </a:r>
            <a:endParaRPr/>
          </a:p>
        </p:txBody>
      </p:sp>
      <p:sp>
        <p:nvSpPr>
          <p:cNvPr id="80" name="Google Shape;80;g1483110d41e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44a2a4ecd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44a2a4ec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Kate</a:t>
            </a:r>
            <a:endParaRPr/>
          </a:p>
          <a:p>
            <a:pPr marL="0" lvl="0" indent="0" algn="l" rtl="0">
              <a:spcBef>
                <a:spcPts val="0"/>
              </a:spcBef>
              <a:spcAft>
                <a:spcPts val="0"/>
              </a:spcAft>
              <a:buNone/>
            </a:pPr>
            <a:r>
              <a:rPr lang="en"/>
              <a:t>To attract and retain teachers not only in our districts but also into the profession as well.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44a2a4ecd6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44a2a4ecd6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459447f4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459447f4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chemeClr val="dk1"/>
                </a:solidFill>
                <a:highlight>
                  <a:srgbClr val="FFFFFF"/>
                </a:highlight>
              </a:rPr>
              <a:t>Kate</a:t>
            </a:r>
            <a:endParaRPr sz="1350">
              <a:solidFill>
                <a:schemeClr val="dk1"/>
              </a:solidFill>
              <a:highlight>
                <a:srgbClr val="FFFFFF"/>
              </a:highlight>
            </a:endParaRPr>
          </a:p>
          <a:p>
            <a:pPr marL="0" lvl="0" indent="0" algn="l" rtl="0">
              <a:spcBef>
                <a:spcPts val="0"/>
              </a:spcBef>
              <a:spcAft>
                <a:spcPts val="0"/>
              </a:spcAft>
              <a:buNone/>
            </a:pPr>
            <a:r>
              <a:rPr lang="en" sz="1350">
                <a:solidFill>
                  <a:schemeClr val="dk1"/>
                </a:solidFill>
                <a:highlight>
                  <a:srgbClr val="FFFFFF"/>
                </a:highlight>
              </a:rPr>
              <a:t>In relation to architecture, a cornerstone is traditionally the first stone laid for a structure, with all other stones laid in reference. A cornerstone marks the geographical location by orienting a building in a specific direction.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459447f4e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459447f4e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Kate</a:t>
            </a:r>
            <a:endParaRPr/>
          </a:p>
          <a:p>
            <a:pPr marL="0" lvl="0" indent="0" algn="l" rtl="0">
              <a:lnSpc>
                <a:spcPct val="115000"/>
              </a:lnSpc>
              <a:spcBef>
                <a:spcPts val="1200"/>
              </a:spcBef>
              <a:spcAft>
                <a:spcPts val="1200"/>
              </a:spcAft>
              <a:buNone/>
            </a:pPr>
            <a:r>
              <a:rPr lang="en"/>
              <a:t>By streamlining and simplifying the growth process, we can create more time and space for organic relationship building, genuine conversation and individualized coaching opportunities between educators and administrators.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0" y="150133"/>
            <a:ext cx="9144000" cy="5820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595959"/>
              </a:buClr>
              <a:buSzPts val="3600"/>
              <a:buFont typeface="Arial"/>
              <a:buNone/>
              <a:defRPr sz="3600" b="1">
                <a:solidFill>
                  <a:srgbClr val="59595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p:nvPr/>
        </p:nvSpPr>
        <p:spPr>
          <a:xfrm>
            <a:off x="0" y="4948014"/>
            <a:ext cx="9144000" cy="195600"/>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 name="Google Shape;53;p13"/>
          <p:cNvSpPr txBox="1">
            <a:spLocks noGrp="1"/>
          </p:cNvSpPr>
          <p:nvPr>
            <p:ph type="body" idx="1"/>
          </p:nvPr>
        </p:nvSpPr>
        <p:spPr>
          <a:xfrm>
            <a:off x="0" y="754036"/>
            <a:ext cx="9144000" cy="314700"/>
          </a:xfrm>
          <a:prstGeom prst="rect">
            <a:avLst/>
          </a:prstGeom>
          <a:noFill/>
          <a:ln>
            <a:noFill/>
          </a:ln>
        </p:spPr>
        <p:txBody>
          <a:bodyPr spcFirstLastPara="1" wrap="square" lIns="68575" tIns="34275" rIns="68575" bIns="34275" anchor="ctr" anchorCtr="0">
            <a:normAutofit/>
          </a:bodyPr>
          <a:lstStyle>
            <a:lvl1pPr marL="457200" marR="0" lvl="0" indent="-228600" algn="ctr" rtl="0">
              <a:lnSpc>
                <a:spcPct val="90000"/>
              </a:lnSpc>
              <a:spcBef>
                <a:spcPts val="8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pexels.com/photo/color-pencil-colored-pencils-colors-diagram-108854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www.free-powerpoint-templates-design.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688" y="1517300"/>
            <a:ext cx="8520600" cy="1835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800"/>
              <a:t>Educator Evaluation Reimagined: </a:t>
            </a:r>
            <a:endParaRPr sz="4800"/>
          </a:p>
          <a:p>
            <a:pPr marL="0" lvl="0" indent="0" algn="ctr" rtl="0">
              <a:spcBef>
                <a:spcPts val="0"/>
              </a:spcBef>
              <a:spcAft>
                <a:spcPts val="0"/>
              </a:spcAft>
              <a:buNone/>
            </a:pPr>
            <a:r>
              <a:rPr lang="en" sz="4800"/>
              <a:t>The CT Growth Model </a:t>
            </a:r>
            <a:endParaRPr sz="4800"/>
          </a:p>
        </p:txBody>
      </p:sp>
      <p:sp>
        <p:nvSpPr>
          <p:cNvPr id="59" name="Google Shape;59;p14"/>
          <p:cNvSpPr txBox="1">
            <a:spLocks noGrp="1"/>
          </p:cNvSpPr>
          <p:nvPr>
            <p:ph type="subTitle" idx="1"/>
          </p:nvPr>
        </p:nvSpPr>
        <p:spPr>
          <a:xfrm>
            <a:off x="395800" y="33527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t>Helping Students &amp; Educators Thrive</a:t>
            </a:r>
            <a:endParaRPr sz="2400"/>
          </a:p>
        </p:txBody>
      </p:sp>
      <p:pic>
        <p:nvPicPr>
          <p:cNvPr id="3" name="Picture 2" descr="Logo&#10;&#10;Description automatically generated">
            <a:extLst>
              <a:ext uri="{FF2B5EF4-FFF2-40B4-BE49-F238E27FC236}">
                <a16:creationId xmlns:a16="http://schemas.microsoft.com/office/drawing/2014/main" id="{2FB079EC-2AEE-FA0F-04A1-2FD2DC1ECDBF}"/>
              </a:ext>
            </a:extLst>
          </p:cNvPr>
          <p:cNvPicPr>
            <a:picLocks noChangeAspect="1"/>
          </p:cNvPicPr>
          <p:nvPr/>
        </p:nvPicPr>
        <p:blipFill>
          <a:blip r:embed="rId3"/>
          <a:stretch>
            <a:fillRect/>
          </a:stretch>
        </p:blipFill>
        <p:spPr>
          <a:xfrm>
            <a:off x="7788888" y="155925"/>
            <a:ext cx="1127512" cy="1137549"/>
          </a:xfrm>
          <a:prstGeom prst="rect">
            <a:avLst/>
          </a:prstGeom>
        </p:spPr>
      </p:pic>
      <p:pic>
        <p:nvPicPr>
          <p:cNvPr id="1026" name="Picture 2" descr="AFT Connecticut">
            <a:extLst>
              <a:ext uri="{FF2B5EF4-FFF2-40B4-BE49-F238E27FC236}">
                <a16:creationId xmlns:a16="http://schemas.microsoft.com/office/drawing/2014/main" id="{D29D2293-C495-849D-5852-01374E29A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01" y="118537"/>
            <a:ext cx="1342785" cy="1174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265500" y="1012498"/>
            <a:ext cx="4045200" cy="1482300"/>
          </a:xfrm>
        </p:spPr>
        <p:txBody>
          <a:bodyPr spcFirstLastPara="1" wrap="square" lIns="91425" tIns="91425" rIns="91425" bIns="91425" anchor="b" anchorCtr="0">
            <a:normAutofit/>
          </a:bodyPr>
          <a:lstStyle/>
          <a:p>
            <a:pPr marL="0" lvl="0" indent="0" rtl="0">
              <a:spcBef>
                <a:spcPts val="0"/>
              </a:spcBef>
              <a:spcAft>
                <a:spcPts val="0"/>
              </a:spcAft>
              <a:buNone/>
            </a:pPr>
            <a:r>
              <a:rPr lang="en" dirty="0"/>
              <a:t>Step 3: Differentiate</a:t>
            </a:r>
            <a:endParaRPr lang="en-US" dirty="0"/>
          </a:p>
        </p:txBody>
      </p:sp>
      <p:sp>
        <p:nvSpPr>
          <p:cNvPr id="175" name="Google Shape;175;p23"/>
          <p:cNvSpPr txBox="1">
            <a:spLocks noGrp="1"/>
          </p:cNvSpPr>
          <p:nvPr>
            <p:ph type="body" idx="2"/>
          </p:nvPr>
        </p:nvSpPr>
        <p:spPr>
          <a:xfrm>
            <a:off x="4931816" y="414938"/>
            <a:ext cx="3837000" cy="5377841"/>
          </a:xfrm>
        </p:spPr>
        <p:txBody>
          <a:bodyPr spcFirstLastPara="1" wrap="square" lIns="91425" tIns="91425" rIns="91425" bIns="91425" anchor="ctr" anchorCtr="0">
            <a:normAutofit/>
          </a:bodyPr>
          <a:lstStyle/>
          <a:p>
            <a:pPr marL="457200" lvl="0" indent="-361950" rtl="0">
              <a:lnSpc>
                <a:spcPct val="105000"/>
              </a:lnSpc>
              <a:spcBef>
                <a:spcPts val="0"/>
              </a:spcBef>
              <a:spcAft>
                <a:spcPts val="0"/>
              </a:spcAft>
              <a:buSzPts val="2100"/>
              <a:buChar char="●"/>
            </a:pPr>
            <a:r>
              <a:rPr lang="en-US" dirty="0"/>
              <a:t>Differentiate the evaluation process for educators who do not primarily provide direct classroom instruction like school psychologists, counselors, media specialists, </a:t>
            </a:r>
            <a:r>
              <a:rPr lang="en-US" dirty="0" err="1"/>
              <a:t>etc</a:t>
            </a:r>
            <a:r>
              <a:rPr lang="en-US" dirty="0"/>
              <a:t>…</a:t>
            </a:r>
          </a:p>
          <a:p>
            <a:pPr marL="457200" lvl="0" indent="-361950" rtl="0">
              <a:lnSpc>
                <a:spcPct val="105000"/>
              </a:lnSpc>
              <a:spcBef>
                <a:spcPts val="0"/>
              </a:spcBef>
              <a:spcAft>
                <a:spcPts val="0"/>
              </a:spcAft>
              <a:buSzPts val="2100"/>
              <a:buChar char="●"/>
            </a:pPr>
            <a:r>
              <a:rPr lang="en-US" dirty="0"/>
              <a:t>Differentiate the process for beginning teachers that aligns with TEAM.</a:t>
            </a:r>
          </a:p>
          <a:p>
            <a:pPr marL="457200" lvl="0" indent="-361950" rtl="0">
              <a:lnSpc>
                <a:spcPct val="105000"/>
              </a:lnSpc>
              <a:spcBef>
                <a:spcPts val="0"/>
              </a:spcBef>
              <a:spcAft>
                <a:spcPts val="0"/>
              </a:spcAft>
              <a:buSzPts val="2100"/>
              <a:buChar char="●"/>
            </a:pPr>
            <a:r>
              <a:rPr lang="en-US" dirty="0"/>
              <a:t>Use a different process for disciplinary/non-compliance issues.</a:t>
            </a:r>
          </a:p>
          <a:p>
            <a:pPr marL="457200" lvl="0" indent="-361950" rtl="0">
              <a:lnSpc>
                <a:spcPct val="105000"/>
              </a:lnSpc>
              <a:spcBef>
                <a:spcPts val="0"/>
              </a:spcBef>
              <a:spcAft>
                <a:spcPts val="0"/>
              </a:spcAft>
              <a:buSzPts val="2100"/>
              <a:buChar char="●"/>
            </a:pPr>
            <a:r>
              <a:rPr lang="en-US" dirty="0"/>
              <a:t>Differentiate the process for struggling teachers in need of additional support</a:t>
            </a:r>
          </a:p>
          <a:p>
            <a:pPr marL="0" lvl="0" indent="0" rtl="0">
              <a:lnSpc>
                <a:spcPct val="105000"/>
              </a:lnSpc>
              <a:spcBef>
                <a:spcPts val="1200"/>
              </a:spcBef>
              <a:spcAft>
                <a:spcPts val="0"/>
              </a:spcAft>
              <a:buNone/>
            </a:pPr>
            <a:endParaRPr lang="en-US" dirty="0"/>
          </a:p>
          <a:p>
            <a:pPr marL="0" lvl="0" indent="0" rtl="0">
              <a:lnSpc>
                <a:spcPct val="105000"/>
              </a:lnSpc>
              <a:spcBef>
                <a:spcPts val="1200"/>
              </a:spcBef>
              <a:spcAft>
                <a:spcPts val="1200"/>
              </a:spcAft>
              <a:buNone/>
            </a:pPr>
            <a:endParaRPr lang="en-US" dirty="0"/>
          </a:p>
        </p:txBody>
      </p:sp>
      <p:pic>
        <p:nvPicPr>
          <p:cNvPr id="5" name="Picture 4" descr="A group of colored pencils&#10;&#10;Description automatically generated with medium confidence">
            <a:extLst>
              <a:ext uri="{FF2B5EF4-FFF2-40B4-BE49-F238E27FC236}">
                <a16:creationId xmlns:a16="http://schemas.microsoft.com/office/drawing/2014/main" id="{29421D0E-59A2-2975-02FD-F8EAC5E773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6980" y="2648703"/>
            <a:ext cx="3422240" cy="2284527"/>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241625" y="13670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420" dirty="0"/>
              <a:t>Step 4: Focus on Feedback &amp; Professional Learning</a:t>
            </a:r>
            <a:endParaRPr sz="2420" dirty="0"/>
          </a:p>
        </p:txBody>
      </p:sp>
      <p:pic>
        <p:nvPicPr>
          <p:cNvPr id="1028" name="Picture 4" descr="7 ways of giving feedback that encourage change - Know Your Team | Blog">
            <a:extLst>
              <a:ext uri="{FF2B5EF4-FFF2-40B4-BE49-F238E27FC236}">
                <a16:creationId xmlns:a16="http://schemas.microsoft.com/office/drawing/2014/main" id="{ED662FAC-678A-B2F8-4368-328B26B11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452" y="709400"/>
            <a:ext cx="1901240" cy="795484"/>
          </a:xfrm>
          <a:prstGeom prst="rect">
            <a:avLst/>
          </a:prstGeom>
          <a:noFill/>
          <a:extLst>
            <a:ext uri="{909E8E84-426E-40DD-AFC4-6F175D3DCCD1}">
              <a14:hiddenFill xmlns:a14="http://schemas.microsoft.com/office/drawing/2010/main">
                <a:solidFill>
                  <a:srgbClr val="FFFFFF"/>
                </a:solidFill>
              </a14:hiddenFill>
            </a:ext>
          </a:extLst>
        </p:spPr>
      </p:pic>
      <p:sp>
        <p:nvSpPr>
          <p:cNvPr id="187" name="Google Shape;187;p25"/>
          <p:cNvSpPr txBox="1"/>
          <p:nvPr/>
        </p:nvSpPr>
        <p:spPr>
          <a:xfrm>
            <a:off x="381775" y="681133"/>
            <a:ext cx="7909297" cy="4390329"/>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sz="1600" dirty="0"/>
              <a:t>Evaluation is at least three scheduled professional discussions focused on growth between evaluator and teacher. </a:t>
            </a:r>
            <a:endParaRPr sz="1600" dirty="0"/>
          </a:p>
          <a:p>
            <a:pPr marL="914400" lvl="1" indent="-317500" algn="l" rtl="0">
              <a:spcBef>
                <a:spcPts val="0"/>
              </a:spcBef>
              <a:spcAft>
                <a:spcPts val="0"/>
              </a:spcAft>
              <a:buSzPts val="1400"/>
              <a:buChar char="○"/>
            </a:pPr>
            <a:r>
              <a:rPr lang="en" sz="1600" dirty="0"/>
              <a:t>Educator and evaluator collaboratively identify and mutually agree to</a:t>
            </a:r>
            <a:endParaRPr sz="1600" dirty="0"/>
          </a:p>
          <a:p>
            <a:pPr marL="1371600" lvl="2" indent="-317500" algn="l" rtl="0">
              <a:spcBef>
                <a:spcPts val="0"/>
              </a:spcBef>
              <a:spcAft>
                <a:spcPts val="0"/>
              </a:spcAft>
              <a:buSzPts val="1400"/>
              <a:buChar char="■"/>
            </a:pPr>
            <a:r>
              <a:rPr lang="en" sz="1600" dirty="0"/>
              <a:t>one specific individualized goal </a:t>
            </a:r>
            <a:endParaRPr sz="1600" dirty="0"/>
          </a:p>
          <a:p>
            <a:pPr marL="1371600" lvl="2" indent="-317500" algn="l" rtl="0">
              <a:spcBef>
                <a:spcPts val="0"/>
              </a:spcBef>
              <a:spcAft>
                <a:spcPts val="0"/>
              </a:spcAft>
              <a:buSzPts val="1400"/>
              <a:buChar char="■"/>
            </a:pPr>
            <a:r>
              <a:rPr lang="en" sz="1600" dirty="0"/>
              <a:t>an individualized timeline</a:t>
            </a:r>
            <a:endParaRPr sz="1600" dirty="0"/>
          </a:p>
          <a:p>
            <a:pPr marL="1371600" lvl="2" indent="-317500" algn="l" rtl="0">
              <a:spcBef>
                <a:spcPts val="0"/>
              </a:spcBef>
              <a:spcAft>
                <a:spcPts val="0"/>
              </a:spcAft>
              <a:buSzPts val="1400"/>
              <a:buChar char="■"/>
            </a:pPr>
            <a:r>
              <a:rPr lang="en" sz="1600" dirty="0"/>
              <a:t>Multiple measures of evidence</a:t>
            </a:r>
            <a:endParaRPr sz="1600" dirty="0"/>
          </a:p>
          <a:p>
            <a:pPr marL="1828800" lvl="3" indent="-317500" algn="l" rtl="0">
              <a:spcBef>
                <a:spcPts val="0"/>
              </a:spcBef>
              <a:spcAft>
                <a:spcPts val="0"/>
              </a:spcAft>
              <a:buSzPts val="1400"/>
              <a:buChar char="●"/>
            </a:pPr>
            <a:r>
              <a:rPr lang="en" sz="1600" dirty="0"/>
              <a:t>portfolios, student data, scheduled or non-scheduled classroom/worksite visits </a:t>
            </a:r>
            <a:endParaRPr sz="1600" dirty="0"/>
          </a:p>
          <a:p>
            <a:pPr marL="914400" lvl="1" indent="-317500" algn="l" rtl="0">
              <a:spcBef>
                <a:spcPts val="0"/>
              </a:spcBef>
              <a:spcAft>
                <a:spcPts val="0"/>
              </a:spcAft>
              <a:buSzPts val="1400"/>
              <a:buChar char="○"/>
            </a:pPr>
            <a:r>
              <a:rPr lang="en" sz="1600" dirty="0"/>
              <a:t>Evaluators </a:t>
            </a:r>
            <a:endParaRPr sz="1600" dirty="0"/>
          </a:p>
          <a:p>
            <a:pPr marL="1371600" lvl="2" indent="-317500" algn="l" rtl="0">
              <a:spcBef>
                <a:spcPts val="0"/>
              </a:spcBef>
              <a:spcAft>
                <a:spcPts val="0"/>
              </a:spcAft>
              <a:buSzPts val="1400"/>
              <a:buChar char="■"/>
            </a:pPr>
            <a:r>
              <a:rPr lang="en" sz="1600" dirty="0">
                <a:solidFill>
                  <a:schemeClr val="dk1"/>
                </a:solidFill>
              </a:rPr>
              <a:t>Provide ongoing, formative feedback </a:t>
            </a:r>
            <a:endParaRPr sz="1600" dirty="0"/>
          </a:p>
          <a:p>
            <a:pPr marL="1371600" lvl="2" indent="-317500" algn="l" rtl="0">
              <a:spcBef>
                <a:spcPts val="0"/>
              </a:spcBef>
              <a:spcAft>
                <a:spcPts val="0"/>
              </a:spcAft>
              <a:buSzPts val="1400"/>
              <a:buChar char="■"/>
            </a:pPr>
            <a:r>
              <a:rPr lang="en" sz="1600" dirty="0"/>
              <a:t>Must be trained in constructive feedback and other coaching strategies. </a:t>
            </a:r>
            <a:endParaRPr sz="1600" dirty="0"/>
          </a:p>
          <a:p>
            <a:pPr marL="1371600" lvl="2" indent="-317500" algn="l" rtl="0">
              <a:spcBef>
                <a:spcPts val="0"/>
              </a:spcBef>
              <a:spcAft>
                <a:spcPts val="0"/>
              </a:spcAft>
              <a:buSzPts val="1400"/>
              <a:buChar char="■"/>
            </a:pPr>
            <a:r>
              <a:rPr lang="en" sz="1600" dirty="0"/>
              <a:t>Must be trained and calibrated to ensure consistency and reliability.</a:t>
            </a:r>
            <a:endParaRPr sz="1600" dirty="0"/>
          </a:p>
          <a:p>
            <a:pPr marL="914400" lvl="1" indent="-317500" algn="l" rtl="0">
              <a:spcBef>
                <a:spcPts val="0"/>
              </a:spcBef>
              <a:spcAft>
                <a:spcPts val="0"/>
              </a:spcAft>
              <a:buSzPts val="1400"/>
              <a:buChar char="○"/>
            </a:pPr>
            <a:r>
              <a:rPr lang="en" sz="1600" dirty="0"/>
              <a:t>Discussions </a:t>
            </a:r>
            <a:endParaRPr sz="1600" dirty="0"/>
          </a:p>
          <a:p>
            <a:pPr marL="1371600" lvl="2" indent="-317500" algn="l" rtl="0">
              <a:spcBef>
                <a:spcPts val="0"/>
              </a:spcBef>
              <a:spcAft>
                <a:spcPts val="0"/>
              </a:spcAft>
              <a:buSzPts val="1400"/>
              <a:buChar char="■"/>
            </a:pPr>
            <a:r>
              <a:rPr lang="en" sz="1600" dirty="0"/>
              <a:t>grounded in rubrics approved by the PDEC. Discussions </a:t>
            </a:r>
            <a:endParaRPr sz="1600" dirty="0"/>
          </a:p>
          <a:p>
            <a:pPr marL="1371600" lvl="2" indent="-317500" algn="l" rtl="0">
              <a:spcBef>
                <a:spcPts val="0"/>
              </a:spcBef>
              <a:spcAft>
                <a:spcPts val="0"/>
              </a:spcAft>
              <a:buSzPts val="1400"/>
              <a:buChar char="■"/>
            </a:pPr>
            <a:r>
              <a:rPr lang="en" sz="1600" dirty="0"/>
              <a:t>focus on action steps for educator growth &amp; student learning. </a:t>
            </a:r>
            <a:endParaRPr sz="1600" dirty="0"/>
          </a:p>
          <a:p>
            <a:pPr marL="0" lvl="0" indent="0" algn="l" rtl="0">
              <a:spcBef>
                <a:spcPts val="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a:spLocks noGrp="1"/>
          </p:cNvSpPr>
          <p:nvPr>
            <p:ph type="title"/>
          </p:nvPr>
        </p:nvSpPr>
        <p:spPr>
          <a:xfrm>
            <a:off x="311700" y="343991"/>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Step 5: Keep the Focus on Educator Growth</a:t>
            </a:r>
            <a:endParaRPr sz="3200" dirty="0"/>
          </a:p>
        </p:txBody>
      </p:sp>
      <p:sp>
        <p:nvSpPr>
          <p:cNvPr id="193" name="Google Shape;193;p26"/>
          <p:cNvSpPr txBox="1">
            <a:spLocks noGrp="1"/>
          </p:cNvSpPr>
          <p:nvPr>
            <p:ph type="body" idx="1"/>
          </p:nvPr>
        </p:nvSpPr>
        <p:spPr>
          <a:xfrm>
            <a:off x="473065" y="1220758"/>
            <a:ext cx="8520600" cy="3416400"/>
          </a:xfrm>
          <a:prstGeom prst="rect">
            <a:avLst/>
          </a:prstGeom>
        </p:spPr>
        <p:txBody>
          <a:bodyPr spcFirstLastPara="1" wrap="square" lIns="91425" tIns="91425" rIns="91425" bIns="91425" anchor="t" anchorCtr="0">
            <a:normAutofit fontScale="92500" lnSpcReduction="20000"/>
          </a:bodyPr>
          <a:lstStyle/>
          <a:p>
            <a:pPr marL="457200" lvl="0" indent="-372682" algn="l" rtl="0">
              <a:spcBef>
                <a:spcPts val="0"/>
              </a:spcBef>
              <a:spcAft>
                <a:spcPts val="0"/>
              </a:spcAft>
              <a:buSzPct val="100000"/>
              <a:buChar char="●"/>
            </a:pPr>
            <a:r>
              <a:rPr lang="en" sz="3300" dirty="0"/>
              <a:t>No ratings</a:t>
            </a:r>
            <a:endParaRPr sz="3300" dirty="0"/>
          </a:p>
          <a:p>
            <a:pPr marL="457200" lvl="0" indent="-372682" algn="l" rtl="0">
              <a:spcBef>
                <a:spcPts val="0"/>
              </a:spcBef>
              <a:spcAft>
                <a:spcPts val="0"/>
              </a:spcAft>
              <a:buSzPct val="100000"/>
              <a:buChar char="●"/>
            </a:pPr>
            <a:r>
              <a:rPr lang="en" sz="3300" dirty="0"/>
              <a:t>Align professional development to teachers’ needs</a:t>
            </a:r>
            <a:endParaRPr sz="3300" dirty="0"/>
          </a:p>
          <a:p>
            <a:pPr marL="457200" lvl="0" indent="-372682" algn="l" rtl="0">
              <a:spcBef>
                <a:spcPts val="0"/>
              </a:spcBef>
              <a:spcAft>
                <a:spcPts val="0"/>
              </a:spcAft>
              <a:buSzPct val="100000"/>
              <a:buChar char="●"/>
            </a:pPr>
            <a:r>
              <a:rPr lang="en" sz="3300" dirty="0"/>
              <a:t>Emphasize learning and growth </a:t>
            </a:r>
            <a:endParaRPr sz="3300" dirty="0"/>
          </a:p>
          <a:p>
            <a:pPr marL="457200" lvl="0" indent="-372682" algn="l" rtl="0">
              <a:spcBef>
                <a:spcPts val="0"/>
              </a:spcBef>
              <a:spcAft>
                <a:spcPts val="0"/>
              </a:spcAft>
              <a:buSzPct val="100000"/>
              <a:buChar char="●"/>
            </a:pPr>
            <a:r>
              <a:rPr lang="en" sz="3300" dirty="0"/>
              <a:t>Keep the evaluation process and discipline process separate to ensure teacher evaluation is not used punitively. </a:t>
            </a:r>
            <a:endParaRPr sz="33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94" name="Google Shape;194;p26"/>
          <p:cNvPicPr preferRelativeResize="0"/>
          <p:nvPr/>
        </p:nvPicPr>
        <p:blipFill>
          <a:blip r:embed="rId3">
            <a:alphaModFix/>
          </a:blip>
          <a:stretch>
            <a:fillRect/>
          </a:stretch>
        </p:blipFill>
        <p:spPr>
          <a:xfrm>
            <a:off x="7614877" y="3649915"/>
            <a:ext cx="1529124" cy="1577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265500" y="1192925"/>
            <a:ext cx="4045200" cy="1771515"/>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Growth vs. Punitive Evaluation</a:t>
            </a:r>
            <a:endParaRPr dirty="0"/>
          </a:p>
        </p:txBody>
      </p:sp>
      <p:sp>
        <p:nvSpPr>
          <p:cNvPr id="201" name="Google Shape;201;p27"/>
          <p:cNvSpPr txBox="1">
            <a:spLocks noGrp="1"/>
          </p:cNvSpPr>
          <p:nvPr>
            <p:ph type="subTitle" idx="1"/>
          </p:nvPr>
        </p:nvSpPr>
        <p:spPr>
          <a:xfrm>
            <a:off x="265500" y="296444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Addressing Issues of Discipline, Non-Compliance &amp; Remediation</a:t>
            </a:r>
            <a:endParaRPr dirty="0"/>
          </a:p>
        </p:txBody>
      </p:sp>
      <p:pic>
        <p:nvPicPr>
          <p:cNvPr id="2050" name="Picture 2">
            <a:extLst>
              <a:ext uri="{FF2B5EF4-FFF2-40B4-BE49-F238E27FC236}">
                <a16:creationId xmlns:a16="http://schemas.microsoft.com/office/drawing/2014/main" id="{456E6B60-E1ED-5DA2-A5FF-D8ADEA20F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740" y="1711806"/>
            <a:ext cx="4266519" cy="20073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228900" y="0"/>
            <a:ext cx="8603400" cy="39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Address Disciplinary or Non-Compliance Issues Separately</a:t>
            </a:r>
            <a:endParaRPr/>
          </a:p>
        </p:txBody>
      </p:sp>
      <p:sp>
        <p:nvSpPr>
          <p:cNvPr id="208" name="Google Shape;208;p28"/>
          <p:cNvSpPr txBox="1">
            <a:spLocks noGrp="1"/>
          </p:cNvSpPr>
          <p:nvPr>
            <p:ph type="body" idx="1"/>
          </p:nvPr>
        </p:nvSpPr>
        <p:spPr>
          <a:xfrm>
            <a:off x="270300" y="443100"/>
            <a:ext cx="8520600" cy="47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rPr>
              <a:t>Disciplinary action is available for issues that are contractually regulated, </a:t>
            </a:r>
            <a:r>
              <a:rPr lang="en" sz="1500">
                <a:solidFill>
                  <a:schemeClr val="dk1"/>
                </a:solidFill>
              </a:rPr>
              <a:t>such as abuse of sick time: </a:t>
            </a:r>
            <a:endParaRPr sz="1500">
              <a:solidFill>
                <a:schemeClr val="dk1"/>
              </a:solidFill>
            </a:endParaRPr>
          </a:p>
          <a:p>
            <a:pPr marL="457200" lvl="0" indent="57150" algn="l" rtl="0">
              <a:spcBef>
                <a:spcPts val="1200"/>
              </a:spcBef>
              <a:spcAft>
                <a:spcPts val="0"/>
              </a:spcAft>
              <a:buNone/>
            </a:pPr>
            <a:r>
              <a:rPr lang="en" sz="1500">
                <a:solidFill>
                  <a:schemeClr val="dk1"/>
                </a:solidFill>
              </a:rPr>
              <a:t>From Norwalk Public Schools CBA: </a:t>
            </a:r>
            <a:r>
              <a:rPr lang="en" sz="1500" i="1">
                <a:solidFill>
                  <a:schemeClr val="dk1"/>
                </a:solidFill>
              </a:rPr>
              <a:t>“In addition, the Superintendent or the Director of Human Resources may require a signed statement from a licensed physician to verify the nature of absences when he/she has reasonable suspicion of a pattern of abuse of sick leave.  In all such cases, the Federation shall be notified of such verification requirement.”</a:t>
            </a:r>
            <a:endParaRPr sz="1500" i="1">
              <a:solidFill>
                <a:schemeClr val="dk1"/>
              </a:solidFill>
            </a:endParaRPr>
          </a:p>
          <a:p>
            <a:pPr marL="457200" lvl="0" indent="57150" algn="l" rtl="0">
              <a:spcBef>
                <a:spcPts val="1200"/>
              </a:spcBef>
              <a:spcAft>
                <a:spcPts val="0"/>
              </a:spcAft>
              <a:buNone/>
            </a:pPr>
            <a:endParaRPr sz="1500" i="1">
              <a:solidFill>
                <a:schemeClr val="dk1"/>
              </a:solidFill>
            </a:endParaRPr>
          </a:p>
          <a:p>
            <a:pPr marL="0" lvl="0" indent="0" algn="l" rtl="0">
              <a:spcBef>
                <a:spcPts val="1200"/>
              </a:spcBef>
              <a:spcAft>
                <a:spcPts val="0"/>
              </a:spcAft>
              <a:buNone/>
            </a:pPr>
            <a:r>
              <a:rPr lang="en" sz="1500" b="1">
                <a:solidFill>
                  <a:schemeClr val="dk1"/>
                </a:solidFill>
              </a:rPr>
              <a:t>Disciplinary action is available for issues related to professional lapses </a:t>
            </a:r>
            <a:r>
              <a:rPr lang="en" sz="1500">
                <a:solidFill>
                  <a:schemeClr val="dk1"/>
                </a:solidFill>
              </a:rPr>
              <a:t>such as those codified in the </a:t>
            </a:r>
            <a:r>
              <a:rPr lang="en" sz="1500" i="1">
                <a:solidFill>
                  <a:schemeClr val="dk1"/>
                </a:solidFill>
              </a:rPr>
              <a:t>CT Code of Professional Responsibility for Teachers</a:t>
            </a:r>
            <a:r>
              <a:rPr lang="en" sz="1500">
                <a:solidFill>
                  <a:schemeClr val="dk1"/>
                </a:solidFill>
              </a:rPr>
              <a:t>, which includes Responsibility to the Student, to the Community, and to the Profession.</a:t>
            </a:r>
            <a:endParaRPr sz="1500">
              <a:solidFill>
                <a:schemeClr val="dk1"/>
              </a:solidFill>
            </a:endParaRPr>
          </a:p>
          <a:p>
            <a:pPr marL="0" lvl="0" indent="0" algn="l" rtl="0">
              <a:spcBef>
                <a:spcPts val="1200"/>
              </a:spcBef>
              <a:spcAft>
                <a:spcPts val="0"/>
              </a:spcAft>
              <a:buNone/>
            </a:pPr>
            <a:endParaRPr sz="1500">
              <a:solidFill>
                <a:schemeClr val="dk1"/>
              </a:solidFill>
            </a:endParaRPr>
          </a:p>
          <a:p>
            <a:pPr marL="0" lvl="0" indent="0" algn="l" rtl="0">
              <a:spcBef>
                <a:spcPts val="1200"/>
              </a:spcBef>
              <a:spcAft>
                <a:spcPts val="0"/>
              </a:spcAft>
              <a:buNone/>
            </a:pPr>
            <a:r>
              <a:rPr lang="en" sz="1500" b="1">
                <a:solidFill>
                  <a:schemeClr val="dk1"/>
                </a:solidFill>
              </a:rPr>
              <a:t>Disciplinary action is also available for issues related to Board Policies, </a:t>
            </a:r>
            <a:r>
              <a:rPr lang="en" sz="1500">
                <a:solidFill>
                  <a:schemeClr val="dk1"/>
                </a:solidFill>
              </a:rPr>
              <a:t>such as handling of money, interactions with staff, or harassment. </a:t>
            </a:r>
            <a:endParaRPr sz="1500">
              <a:solidFill>
                <a:schemeClr val="dk1"/>
              </a:solidFill>
            </a:endParaRPr>
          </a:p>
          <a:p>
            <a:pPr marL="0" lvl="0" indent="0" algn="l" rtl="0">
              <a:spcBef>
                <a:spcPts val="1200"/>
              </a:spcBef>
              <a:spcAft>
                <a:spcPts val="0"/>
              </a:spcAft>
              <a:buNone/>
            </a:pPr>
            <a:endParaRPr sz="1200">
              <a:solidFill>
                <a:srgbClr val="0000FF"/>
              </a:solidFill>
            </a:endParaRPr>
          </a:p>
          <a:p>
            <a:pPr marL="0" lvl="0" indent="0" algn="l" rtl="0">
              <a:spcBef>
                <a:spcPts val="1200"/>
              </a:spcBef>
              <a:spcAft>
                <a:spcPts val="0"/>
              </a:spcAft>
              <a:buNone/>
            </a:pPr>
            <a:endParaRPr sz="1200">
              <a:solidFill>
                <a:srgbClr val="0000FF"/>
              </a:solidFill>
            </a:endParaRPr>
          </a:p>
          <a:p>
            <a:pPr marL="0" lvl="0" indent="0" algn="l" rtl="0">
              <a:spcBef>
                <a:spcPts val="1200"/>
              </a:spcBef>
              <a:spcAft>
                <a:spcPts val="1200"/>
              </a:spcAft>
              <a:buNone/>
            </a:pPr>
            <a:endParaRPr sz="1200">
              <a:solidFill>
                <a:srgbClr val="0000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311700" y="0"/>
            <a:ext cx="8520600" cy="461691"/>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Teachers with Performance Issues</a:t>
            </a:r>
            <a:endParaRPr dirty="0"/>
          </a:p>
        </p:txBody>
      </p:sp>
      <p:sp>
        <p:nvSpPr>
          <p:cNvPr id="214" name="Google Shape;214;p29"/>
          <p:cNvSpPr txBox="1">
            <a:spLocks noGrp="1"/>
          </p:cNvSpPr>
          <p:nvPr>
            <p:ph type="body" idx="1"/>
          </p:nvPr>
        </p:nvSpPr>
        <p:spPr>
          <a:xfrm>
            <a:off x="437991" y="461691"/>
            <a:ext cx="9082527" cy="4979254"/>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All teachers can improve</a:t>
            </a:r>
            <a:endParaRPr sz="2000" dirty="0"/>
          </a:p>
          <a:p>
            <a:pPr marL="457200" lvl="0" indent="-342900" algn="l" rtl="0">
              <a:spcBef>
                <a:spcPts val="0"/>
              </a:spcBef>
              <a:spcAft>
                <a:spcPts val="0"/>
              </a:spcAft>
              <a:buSzPts val="1800"/>
              <a:buChar char="●"/>
            </a:pPr>
            <a:r>
              <a:rPr lang="en" sz="2000" dirty="0"/>
              <a:t>Small numbers need more intensive support.</a:t>
            </a:r>
            <a:endParaRPr sz="2000" dirty="0"/>
          </a:p>
          <a:p>
            <a:pPr marL="457200" lvl="0" indent="-342900" algn="l" rtl="0">
              <a:spcBef>
                <a:spcPts val="0"/>
              </a:spcBef>
              <a:spcAft>
                <a:spcPts val="0"/>
              </a:spcAft>
              <a:buSzPts val="1800"/>
              <a:buChar char="●"/>
            </a:pPr>
            <a:r>
              <a:rPr lang="en" sz="2000" dirty="0"/>
              <a:t>Focused assistance plans for performance issues</a:t>
            </a:r>
            <a:endParaRPr sz="2000" dirty="0"/>
          </a:p>
          <a:p>
            <a:pPr marL="914400" lvl="1" indent="-317500" algn="l" rtl="0">
              <a:spcBef>
                <a:spcPts val="0"/>
              </a:spcBef>
              <a:spcAft>
                <a:spcPts val="0"/>
              </a:spcAft>
              <a:buSzPts val="1400"/>
              <a:buChar char="○"/>
            </a:pPr>
            <a:r>
              <a:rPr lang="en" sz="2000" dirty="0"/>
              <a:t>A tiered support system separate from the evaluation system</a:t>
            </a:r>
            <a:endParaRPr sz="2000" dirty="0"/>
          </a:p>
          <a:p>
            <a:pPr marL="914400" lvl="1" indent="-317500" algn="l" rtl="0">
              <a:spcBef>
                <a:spcPts val="0"/>
              </a:spcBef>
              <a:spcAft>
                <a:spcPts val="0"/>
              </a:spcAft>
              <a:buSzPts val="1400"/>
              <a:buChar char="○"/>
            </a:pPr>
            <a:r>
              <a:rPr lang="en" sz="2000" dirty="0"/>
              <a:t>Established through PDEC</a:t>
            </a:r>
            <a:endParaRPr sz="2000" dirty="0"/>
          </a:p>
          <a:p>
            <a:pPr marL="914400" lvl="1" indent="-317500" algn="l" rtl="0">
              <a:spcBef>
                <a:spcPts val="0"/>
              </a:spcBef>
              <a:spcAft>
                <a:spcPts val="0"/>
              </a:spcAft>
              <a:buSzPts val="1400"/>
              <a:buChar char="○"/>
            </a:pPr>
            <a:r>
              <a:rPr lang="en" sz="2000" dirty="0"/>
              <a:t>Involve the teacher and collective bargaining rep in creation of the focus plan.</a:t>
            </a:r>
          </a:p>
          <a:p>
            <a:pPr marL="914400" lvl="1" indent="-317500" algn="l" rtl="0">
              <a:spcBef>
                <a:spcPts val="0"/>
              </a:spcBef>
              <a:spcAft>
                <a:spcPts val="0"/>
              </a:spcAft>
              <a:buSzPts val="1400"/>
              <a:buChar char="○"/>
            </a:pPr>
            <a:r>
              <a:rPr lang="en" sz="2000" dirty="0"/>
              <a:t>Focus plans should be growth-oriented, not punitive</a:t>
            </a:r>
          </a:p>
          <a:p>
            <a:pPr marL="914400" lvl="1" indent="-317500" algn="l" rtl="0">
              <a:spcBef>
                <a:spcPts val="0"/>
              </a:spcBef>
              <a:spcAft>
                <a:spcPts val="0"/>
              </a:spcAft>
              <a:buSzPts val="1400"/>
              <a:buChar char="○"/>
            </a:pPr>
            <a:r>
              <a:rPr lang="en" sz="2000" dirty="0"/>
              <a:t>Maintain the statutory requirements regarding:</a:t>
            </a:r>
            <a:endParaRPr sz="2000" dirty="0"/>
          </a:p>
          <a:p>
            <a:pPr marL="1371600" lvl="2" indent="-317500" algn="l" rtl="0">
              <a:spcBef>
                <a:spcPts val="0"/>
              </a:spcBef>
              <a:spcAft>
                <a:spcPts val="0"/>
              </a:spcAft>
              <a:buSzPts val="1400"/>
              <a:buChar char="■"/>
            </a:pPr>
            <a:r>
              <a:rPr lang="en" sz="2000" dirty="0"/>
              <a:t>Specific time frame for the plan </a:t>
            </a:r>
            <a:endParaRPr sz="2000" dirty="0"/>
          </a:p>
          <a:p>
            <a:pPr marL="1371600" lvl="2" indent="-317500" algn="l" rtl="0">
              <a:spcBef>
                <a:spcPts val="0"/>
              </a:spcBef>
              <a:spcAft>
                <a:spcPts val="0"/>
              </a:spcAft>
              <a:buSzPts val="1400"/>
              <a:buChar char="■"/>
            </a:pPr>
            <a:r>
              <a:rPr lang="en" sz="2000" dirty="0"/>
              <a:t>Identifying the extra supports provided </a:t>
            </a:r>
            <a:endParaRPr sz="2000" dirty="0"/>
          </a:p>
          <a:p>
            <a:pPr marL="1371600" lvl="2" indent="-317500" algn="l" rtl="0">
              <a:spcBef>
                <a:spcPts val="0"/>
              </a:spcBef>
              <a:spcAft>
                <a:spcPts val="0"/>
              </a:spcAft>
              <a:buSzPts val="1400"/>
              <a:buChar char="■"/>
            </a:pPr>
            <a:r>
              <a:rPr lang="en" sz="2000" dirty="0"/>
              <a:t>With specified measures of success</a:t>
            </a:r>
          </a:p>
          <a:p>
            <a:pPr marL="1371600" lvl="2" indent="-317500" algn="l" rtl="0">
              <a:spcBef>
                <a:spcPts val="0"/>
              </a:spcBef>
              <a:spcAft>
                <a:spcPts val="0"/>
              </a:spcAft>
              <a:buSzPts val="1400"/>
              <a:buChar char="■"/>
            </a:pPr>
            <a:r>
              <a:rPr lang="en" sz="2000" dirty="0"/>
              <a:t>Collective bargaining involvement</a:t>
            </a:r>
            <a:endParaRP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0"/>
          <p:cNvPicPr preferRelativeResize="0"/>
          <p:nvPr/>
        </p:nvPicPr>
        <p:blipFill>
          <a:blip r:embed="rId3">
            <a:alphaModFix/>
          </a:blip>
          <a:stretch>
            <a:fillRect/>
          </a:stretch>
        </p:blipFill>
        <p:spPr>
          <a:xfrm>
            <a:off x="1315650" y="304800"/>
            <a:ext cx="7258052"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1"/>
          <p:cNvPicPr preferRelativeResize="0"/>
          <p:nvPr/>
        </p:nvPicPr>
        <p:blipFill>
          <a:blip r:embed="rId3">
            <a:alphaModFix/>
          </a:blip>
          <a:stretch>
            <a:fillRect/>
          </a:stretch>
        </p:blipFill>
        <p:spPr>
          <a:xfrm>
            <a:off x="222475" y="782125"/>
            <a:ext cx="8839201" cy="3017464"/>
          </a:xfrm>
          <a:prstGeom prst="rect">
            <a:avLst/>
          </a:prstGeom>
          <a:noFill/>
          <a:ln>
            <a:noFill/>
          </a:ln>
        </p:spPr>
      </p:pic>
      <p:sp>
        <p:nvSpPr>
          <p:cNvPr id="225" name="Google Shape;225;p31"/>
          <p:cNvSpPr txBox="1"/>
          <p:nvPr/>
        </p:nvSpPr>
        <p:spPr>
          <a:xfrm>
            <a:off x="1184025" y="0"/>
            <a:ext cx="7037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t>The CT Growth Model</a:t>
            </a:r>
            <a:endParaRPr sz="3200" b="1"/>
          </a:p>
        </p:txBody>
      </p:sp>
      <p:sp>
        <p:nvSpPr>
          <p:cNvPr id="226" name="Google Shape;226;p31"/>
          <p:cNvSpPr txBox="1"/>
          <p:nvPr/>
        </p:nvSpPr>
        <p:spPr>
          <a:xfrm>
            <a:off x="486625" y="4008300"/>
            <a:ext cx="8310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t>Next Steps… </a:t>
            </a:r>
            <a:endParaRPr sz="3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312412" y="196213"/>
            <a:ext cx="8519176" cy="475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EES Council Take-Aways So Far</a:t>
            </a:r>
            <a:endParaRPr/>
          </a:p>
        </p:txBody>
      </p:sp>
      <p:sp>
        <p:nvSpPr>
          <p:cNvPr id="70" name="Google Shape;70;p16"/>
          <p:cNvSpPr txBox="1">
            <a:spLocks noGrp="1"/>
          </p:cNvSpPr>
          <p:nvPr>
            <p:ph type="body" idx="1"/>
          </p:nvPr>
        </p:nvSpPr>
        <p:spPr>
          <a:xfrm>
            <a:off x="546575" y="1017725"/>
            <a:ext cx="7848300" cy="110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Evaluation works best as a tool for continuous learning when it aligns to what we know about adult learning:</a:t>
            </a:r>
            <a:endParaRPr/>
          </a:p>
        </p:txBody>
      </p:sp>
      <p:pic>
        <p:nvPicPr>
          <p:cNvPr id="71" name="Google Shape;71;p16"/>
          <p:cNvPicPr preferRelativeResize="0"/>
          <p:nvPr/>
        </p:nvPicPr>
        <p:blipFill>
          <a:blip r:embed="rId3">
            <a:alphaModFix/>
          </a:blip>
          <a:stretch>
            <a:fillRect/>
          </a:stretch>
        </p:blipFill>
        <p:spPr>
          <a:xfrm>
            <a:off x="2032175" y="1765900"/>
            <a:ext cx="5110076" cy="2959050"/>
          </a:xfrm>
          <a:prstGeom prst="rect">
            <a:avLst/>
          </a:prstGeom>
          <a:noFill/>
          <a:ln>
            <a:noFill/>
          </a:ln>
          <a:effectLst>
            <a:outerShdw blurRad="57150" dist="19050" dir="5400000" algn="bl" rotWithShape="0">
              <a:srgbClr val="000000">
                <a:alpha val="67000"/>
              </a:srgbClr>
            </a:outerShdw>
          </a:effectLst>
        </p:spPr>
      </p:pic>
      <p:sp>
        <p:nvSpPr>
          <p:cNvPr id="72" name="Google Shape;72;p16"/>
          <p:cNvSpPr txBox="1"/>
          <p:nvPr/>
        </p:nvSpPr>
        <p:spPr>
          <a:xfrm>
            <a:off x="5878275" y="4724950"/>
            <a:ext cx="328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From Diane Dugan’s presentation 7/21/22</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152400" y="152400"/>
            <a:ext cx="8294915"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0" y="150133"/>
            <a:ext cx="9144000" cy="582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595959"/>
              </a:buClr>
              <a:buSzPts val="3600"/>
              <a:buFont typeface="Arial"/>
              <a:buNone/>
            </a:pPr>
            <a:r>
              <a:rPr lang="en"/>
              <a:t>Educator Evaluation in Five Simple Steps</a:t>
            </a:r>
            <a:endParaRPr/>
          </a:p>
        </p:txBody>
      </p:sp>
      <p:sp>
        <p:nvSpPr>
          <p:cNvPr id="83" name="Google Shape;83;p18"/>
          <p:cNvSpPr txBox="1">
            <a:spLocks noGrp="1"/>
          </p:cNvSpPr>
          <p:nvPr>
            <p:ph type="body" idx="1"/>
          </p:nvPr>
        </p:nvSpPr>
        <p:spPr>
          <a:xfrm>
            <a:off x="0" y="754036"/>
            <a:ext cx="9144000" cy="314700"/>
          </a:xfrm>
          <a:prstGeom prst="rect">
            <a:avLst/>
          </a:prstGeom>
          <a:no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rgbClr val="595959"/>
              </a:buClr>
              <a:buSzPts val="1800"/>
              <a:buFont typeface="Arial"/>
              <a:buNone/>
            </a:pPr>
            <a:r>
              <a:rPr lang="en"/>
              <a:t>Helping Educators &amp; Students Thrive</a:t>
            </a:r>
            <a:endParaRPr/>
          </a:p>
        </p:txBody>
      </p:sp>
      <p:sp>
        <p:nvSpPr>
          <p:cNvPr id="84" name="Google Shape;84;p18"/>
          <p:cNvSpPr txBox="1"/>
          <p:nvPr/>
        </p:nvSpPr>
        <p:spPr>
          <a:xfrm>
            <a:off x="0" y="4949820"/>
            <a:ext cx="91440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www.free-powerpoint-templates-design.com</a:t>
            </a:r>
            <a:endParaRPr sz="800" b="0" i="0" u="none" strike="noStrike" cap="none">
              <a:solidFill>
                <a:schemeClr val="lt1"/>
              </a:solidFill>
              <a:latin typeface="Arial"/>
              <a:ea typeface="Arial"/>
              <a:cs typeface="Arial"/>
              <a:sym typeface="Arial"/>
            </a:endParaRPr>
          </a:p>
        </p:txBody>
      </p:sp>
      <p:grpSp>
        <p:nvGrpSpPr>
          <p:cNvPr id="85" name="Google Shape;85;p18"/>
          <p:cNvGrpSpPr/>
          <p:nvPr/>
        </p:nvGrpSpPr>
        <p:grpSpPr>
          <a:xfrm rot="4032229">
            <a:off x="953639" y="2248548"/>
            <a:ext cx="629030" cy="980264"/>
            <a:chOff x="1062705" y="1608943"/>
            <a:chExt cx="2735359" cy="4262712"/>
          </a:xfrm>
        </p:grpSpPr>
        <p:sp>
          <p:nvSpPr>
            <p:cNvPr id="86" name="Google Shape;86;p18"/>
            <p:cNvSpPr/>
            <p:nvPr/>
          </p:nvSpPr>
          <p:spPr>
            <a:xfrm>
              <a:off x="1062705" y="2249215"/>
              <a:ext cx="1961585" cy="3622440"/>
            </a:xfrm>
            <a:custGeom>
              <a:avLst/>
              <a:gdLst/>
              <a:ahLst/>
              <a:cxnLst/>
              <a:rect l="l" t="t" r="r" b="b"/>
              <a:pathLst>
                <a:path w="1961585" h="3622440" extrusionOk="0">
                  <a:moveTo>
                    <a:pt x="272009" y="1586812"/>
                  </a:moveTo>
                  <a:cubicBezTo>
                    <a:pt x="264751" y="1223955"/>
                    <a:pt x="284709" y="855654"/>
                    <a:pt x="348209" y="498240"/>
                  </a:cubicBezTo>
                  <a:cubicBezTo>
                    <a:pt x="426224" y="278712"/>
                    <a:pt x="481521" y="95131"/>
                    <a:pt x="761866" y="19269"/>
                  </a:cubicBezTo>
                  <a:cubicBezTo>
                    <a:pt x="969962" y="-37042"/>
                    <a:pt x="1197295" y="42855"/>
                    <a:pt x="1415009" y="95469"/>
                  </a:cubicBezTo>
                  <a:cubicBezTo>
                    <a:pt x="1761537" y="231540"/>
                    <a:pt x="1884909" y="394826"/>
                    <a:pt x="1948409" y="585326"/>
                  </a:cubicBezTo>
                  <a:cubicBezTo>
                    <a:pt x="1990137" y="832069"/>
                    <a:pt x="1933895" y="986284"/>
                    <a:pt x="1763352" y="1194926"/>
                  </a:cubicBezTo>
                  <a:cubicBezTo>
                    <a:pt x="1610953" y="1312855"/>
                    <a:pt x="1447666" y="1381798"/>
                    <a:pt x="1240838" y="1434412"/>
                  </a:cubicBezTo>
                  <a:cubicBezTo>
                    <a:pt x="1037638" y="1541455"/>
                    <a:pt x="921523" y="1741027"/>
                    <a:pt x="892495" y="1935155"/>
                  </a:cubicBezTo>
                  <a:cubicBezTo>
                    <a:pt x="885238" y="2134725"/>
                    <a:pt x="965066" y="2399612"/>
                    <a:pt x="1001352" y="2631840"/>
                  </a:cubicBezTo>
                  <a:cubicBezTo>
                    <a:pt x="1052757" y="2987440"/>
                    <a:pt x="1040662" y="3266841"/>
                    <a:pt x="892495" y="3415612"/>
                  </a:cubicBezTo>
                  <a:cubicBezTo>
                    <a:pt x="732233" y="3549265"/>
                    <a:pt x="698367" y="3595830"/>
                    <a:pt x="380866" y="3622440"/>
                  </a:cubicBezTo>
                  <a:cubicBezTo>
                    <a:pt x="233908" y="3586154"/>
                    <a:pt x="91704" y="3529450"/>
                    <a:pt x="43409" y="3404726"/>
                  </a:cubicBezTo>
                  <a:cubicBezTo>
                    <a:pt x="7431" y="3311812"/>
                    <a:pt x="-14203" y="3195478"/>
                    <a:pt x="10752" y="3034612"/>
                  </a:cubicBezTo>
                  <a:cubicBezTo>
                    <a:pt x="34338" y="2740697"/>
                    <a:pt x="134123" y="2468555"/>
                    <a:pt x="184923" y="2185526"/>
                  </a:cubicBezTo>
                  <a:cubicBezTo>
                    <a:pt x="252052" y="1985955"/>
                    <a:pt x="242980" y="1786383"/>
                    <a:pt x="272009" y="158681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7" name="Google Shape;87;p18"/>
            <p:cNvGrpSpPr/>
            <p:nvPr/>
          </p:nvGrpSpPr>
          <p:grpSpPr>
            <a:xfrm rot="490869">
              <a:off x="1568786" y="1757430"/>
              <a:ext cx="2163797" cy="1075053"/>
              <a:chOff x="5529773" y="1518039"/>
              <a:chExt cx="2163848" cy="1075078"/>
            </a:xfrm>
          </p:grpSpPr>
          <p:sp>
            <p:nvSpPr>
              <p:cNvPr id="88" name="Google Shape;88;p18"/>
              <p:cNvSpPr/>
              <p:nvPr/>
            </p:nvSpPr>
            <p:spPr>
              <a:xfrm rot="1773257">
                <a:off x="5597036" y="1839416"/>
                <a:ext cx="257274" cy="340701"/>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 name="Google Shape;89;p18"/>
              <p:cNvSpPr/>
              <p:nvPr/>
            </p:nvSpPr>
            <p:spPr>
              <a:xfrm rot="1217020">
                <a:off x="5883213" y="1652240"/>
                <a:ext cx="317595" cy="420862"/>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90;p18"/>
              <p:cNvSpPr/>
              <p:nvPr/>
            </p:nvSpPr>
            <p:spPr>
              <a:xfrm rot="1214504">
                <a:off x="6238900" y="1613020"/>
                <a:ext cx="352042" cy="483222"/>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91;p18"/>
              <p:cNvSpPr/>
              <p:nvPr/>
            </p:nvSpPr>
            <p:spPr>
              <a:xfrm rot="1901517">
                <a:off x="6612029" y="1588571"/>
                <a:ext cx="453410" cy="650635"/>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18"/>
              <p:cNvSpPr/>
              <p:nvPr/>
            </p:nvSpPr>
            <p:spPr>
              <a:xfrm rot="1902890">
                <a:off x="6999937" y="1784411"/>
                <a:ext cx="545567" cy="718912"/>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93" name="Google Shape;93;p18"/>
          <p:cNvGrpSpPr/>
          <p:nvPr/>
        </p:nvGrpSpPr>
        <p:grpSpPr>
          <a:xfrm rot="7163745" flipH="1">
            <a:off x="2623080" y="2732615"/>
            <a:ext cx="630121" cy="986846"/>
            <a:chOff x="1051090" y="1608943"/>
            <a:chExt cx="2739488" cy="4290369"/>
          </a:xfrm>
        </p:grpSpPr>
        <p:sp>
          <p:nvSpPr>
            <p:cNvPr id="94" name="Google Shape;94;p18"/>
            <p:cNvSpPr/>
            <p:nvPr/>
          </p:nvSpPr>
          <p:spPr>
            <a:xfrm>
              <a:off x="1051090" y="2276872"/>
              <a:ext cx="1961585" cy="3622440"/>
            </a:xfrm>
            <a:custGeom>
              <a:avLst/>
              <a:gdLst/>
              <a:ahLst/>
              <a:cxnLst/>
              <a:rect l="l" t="t" r="r" b="b"/>
              <a:pathLst>
                <a:path w="1961585" h="3622440" extrusionOk="0">
                  <a:moveTo>
                    <a:pt x="272009" y="1586812"/>
                  </a:moveTo>
                  <a:cubicBezTo>
                    <a:pt x="264751" y="1223955"/>
                    <a:pt x="284709" y="855654"/>
                    <a:pt x="348209" y="498240"/>
                  </a:cubicBezTo>
                  <a:cubicBezTo>
                    <a:pt x="426224" y="278712"/>
                    <a:pt x="481521" y="95131"/>
                    <a:pt x="761866" y="19269"/>
                  </a:cubicBezTo>
                  <a:cubicBezTo>
                    <a:pt x="969962" y="-37042"/>
                    <a:pt x="1197295" y="42855"/>
                    <a:pt x="1415009" y="95469"/>
                  </a:cubicBezTo>
                  <a:cubicBezTo>
                    <a:pt x="1761537" y="231540"/>
                    <a:pt x="1884909" y="394826"/>
                    <a:pt x="1948409" y="585326"/>
                  </a:cubicBezTo>
                  <a:cubicBezTo>
                    <a:pt x="1990137" y="832069"/>
                    <a:pt x="1933895" y="986284"/>
                    <a:pt x="1763352" y="1194926"/>
                  </a:cubicBezTo>
                  <a:cubicBezTo>
                    <a:pt x="1610953" y="1312855"/>
                    <a:pt x="1447666" y="1381798"/>
                    <a:pt x="1240838" y="1434412"/>
                  </a:cubicBezTo>
                  <a:cubicBezTo>
                    <a:pt x="1037638" y="1541455"/>
                    <a:pt x="921523" y="1741027"/>
                    <a:pt x="892495" y="1935155"/>
                  </a:cubicBezTo>
                  <a:cubicBezTo>
                    <a:pt x="885238" y="2134725"/>
                    <a:pt x="965066" y="2399612"/>
                    <a:pt x="1001352" y="2631840"/>
                  </a:cubicBezTo>
                  <a:cubicBezTo>
                    <a:pt x="1052757" y="2987440"/>
                    <a:pt x="1040662" y="3266841"/>
                    <a:pt x="892495" y="3415612"/>
                  </a:cubicBezTo>
                  <a:cubicBezTo>
                    <a:pt x="732233" y="3549265"/>
                    <a:pt x="698367" y="3595830"/>
                    <a:pt x="380866" y="3622440"/>
                  </a:cubicBezTo>
                  <a:cubicBezTo>
                    <a:pt x="233908" y="3586154"/>
                    <a:pt x="91704" y="3529450"/>
                    <a:pt x="43409" y="3404726"/>
                  </a:cubicBezTo>
                  <a:cubicBezTo>
                    <a:pt x="7431" y="3311812"/>
                    <a:pt x="-14203" y="3195478"/>
                    <a:pt x="10752" y="3034612"/>
                  </a:cubicBezTo>
                  <a:cubicBezTo>
                    <a:pt x="34338" y="2740697"/>
                    <a:pt x="134123" y="2468555"/>
                    <a:pt x="184923" y="2185526"/>
                  </a:cubicBezTo>
                  <a:cubicBezTo>
                    <a:pt x="252052" y="1985955"/>
                    <a:pt x="242980" y="1786383"/>
                    <a:pt x="272009" y="158681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95" name="Google Shape;95;p18"/>
            <p:cNvGrpSpPr/>
            <p:nvPr/>
          </p:nvGrpSpPr>
          <p:grpSpPr>
            <a:xfrm rot="490869">
              <a:off x="1566759" y="1756744"/>
              <a:ext cx="2156234" cy="1104080"/>
              <a:chOff x="5529773" y="1518039"/>
              <a:chExt cx="2156284" cy="1104106"/>
            </a:xfrm>
          </p:grpSpPr>
          <p:sp>
            <p:nvSpPr>
              <p:cNvPr id="96" name="Google Shape;96;p18"/>
              <p:cNvSpPr/>
              <p:nvPr/>
            </p:nvSpPr>
            <p:spPr>
              <a:xfrm rot="1773257">
                <a:off x="5597036" y="1839416"/>
                <a:ext cx="257274" cy="340701"/>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18"/>
              <p:cNvSpPr/>
              <p:nvPr/>
            </p:nvSpPr>
            <p:spPr>
              <a:xfrm rot="1217020">
                <a:off x="5883213" y="1652240"/>
                <a:ext cx="317595" cy="420862"/>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Google Shape;98;p18"/>
              <p:cNvSpPr/>
              <p:nvPr/>
            </p:nvSpPr>
            <p:spPr>
              <a:xfrm rot="1214504">
                <a:off x="6238900" y="1613020"/>
                <a:ext cx="352042" cy="483222"/>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p18"/>
              <p:cNvSpPr/>
              <p:nvPr/>
            </p:nvSpPr>
            <p:spPr>
              <a:xfrm rot="1901517">
                <a:off x="6612029" y="1588571"/>
                <a:ext cx="453410" cy="650635"/>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 name="Google Shape;100;p18"/>
              <p:cNvSpPr/>
              <p:nvPr/>
            </p:nvSpPr>
            <p:spPr>
              <a:xfrm rot="1902890">
                <a:off x="6992374" y="1813439"/>
                <a:ext cx="545567" cy="718912"/>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101" name="Google Shape;101;p18"/>
          <p:cNvGrpSpPr/>
          <p:nvPr/>
        </p:nvGrpSpPr>
        <p:grpSpPr>
          <a:xfrm rot="4032229">
            <a:off x="4294036" y="2244575"/>
            <a:ext cx="629980" cy="986625"/>
            <a:chOff x="1051090" y="1608943"/>
            <a:chExt cx="2739488" cy="4290369"/>
          </a:xfrm>
        </p:grpSpPr>
        <p:sp>
          <p:nvSpPr>
            <p:cNvPr id="102" name="Google Shape;102;p18"/>
            <p:cNvSpPr/>
            <p:nvPr/>
          </p:nvSpPr>
          <p:spPr>
            <a:xfrm>
              <a:off x="1051090" y="2276872"/>
              <a:ext cx="1961585" cy="3622440"/>
            </a:xfrm>
            <a:custGeom>
              <a:avLst/>
              <a:gdLst/>
              <a:ahLst/>
              <a:cxnLst/>
              <a:rect l="l" t="t" r="r" b="b"/>
              <a:pathLst>
                <a:path w="1961585" h="3622440" extrusionOk="0">
                  <a:moveTo>
                    <a:pt x="272009" y="1586812"/>
                  </a:moveTo>
                  <a:cubicBezTo>
                    <a:pt x="264751" y="1223955"/>
                    <a:pt x="284709" y="855654"/>
                    <a:pt x="348209" y="498240"/>
                  </a:cubicBezTo>
                  <a:cubicBezTo>
                    <a:pt x="426224" y="278712"/>
                    <a:pt x="481521" y="95131"/>
                    <a:pt x="761866" y="19269"/>
                  </a:cubicBezTo>
                  <a:cubicBezTo>
                    <a:pt x="969962" y="-37042"/>
                    <a:pt x="1197295" y="42855"/>
                    <a:pt x="1415009" y="95469"/>
                  </a:cubicBezTo>
                  <a:cubicBezTo>
                    <a:pt x="1761537" y="231540"/>
                    <a:pt x="1884909" y="394826"/>
                    <a:pt x="1948409" y="585326"/>
                  </a:cubicBezTo>
                  <a:cubicBezTo>
                    <a:pt x="1990137" y="832069"/>
                    <a:pt x="1933895" y="986284"/>
                    <a:pt x="1763352" y="1194926"/>
                  </a:cubicBezTo>
                  <a:cubicBezTo>
                    <a:pt x="1610953" y="1312855"/>
                    <a:pt x="1447666" y="1381798"/>
                    <a:pt x="1240838" y="1434412"/>
                  </a:cubicBezTo>
                  <a:cubicBezTo>
                    <a:pt x="1037638" y="1541455"/>
                    <a:pt x="921523" y="1741027"/>
                    <a:pt x="892495" y="1935155"/>
                  </a:cubicBezTo>
                  <a:cubicBezTo>
                    <a:pt x="885238" y="2134725"/>
                    <a:pt x="965066" y="2399612"/>
                    <a:pt x="1001352" y="2631840"/>
                  </a:cubicBezTo>
                  <a:cubicBezTo>
                    <a:pt x="1052757" y="2987440"/>
                    <a:pt x="1040662" y="3266841"/>
                    <a:pt x="892495" y="3415612"/>
                  </a:cubicBezTo>
                  <a:cubicBezTo>
                    <a:pt x="732233" y="3549265"/>
                    <a:pt x="698367" y="3595830"/>
                    <a:pt x="380866" y="3622440"/>
                  </a:cubicBezTo>
                  <a:cubicBezTo>
                    <a:pt x="233908" y="3586154"/>
                    <a:pt x="91704" y="3529450"/>
                    <a:pt x="43409" y="3404726"/>
                  </a:cubicBezTo>
                  <a:cubicBezTo>
                    <a:pt x="7431" y="3311812"/>
                    <a:pt x="-14203" y="3195478"/>
                    <a:pt x="10752" y="3034612"/>
                  </a:cubicBezTo>
                  <a:cubicBezTo>
                    <a:pt x="34338" y="2740697"/>
                    <a:pt x="134123" y="2468555"/>
                    <a:pt x="184923" y="2185526"/>
                  </a:cubicBezTo>
                  <a:cubicBezTo>
                    <a:pt x="252052" y="1985955"/>
                    <a:pt x="242980" y="1786383"/>
                    <a:pt x="272009" y="158681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3" name="Google Shape;103;p18"/>
            <p:cNvGrpSpPr/>
            <p:nvPr/>
          </p:nvGrpSpPr>
          <p:grpSpPr>
            <a:xfrm rot="490869">
              <a:off x="1566759" y="1756744"/>
              <a:ext cx="2156234" cy="1104080"/>
              <a:chOff x="5529773" y="1518039"/>
              <a:chExt cx="2156284" cy="1104106"/>
            </a:xfrm>
          </p:grpSpPr>
          <p:sp>
            <p:nvSpPr>
              <p:cNvPr id="104" name="Google Shape;104;p18"/>
              <p:cNvSpPr/>
              <p:nvPr/>
            </p:nvSpPr>
            <p:spPr>
              <a:xfrm rot="1773257">
                <a:off x="5597036" y="1839416"/>
                <a:ext cx="257274" cy="340701"/>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5" name="Google Shape;105;p18"/>
              <p:cNvSpPr/>
              <p:nvPr/>
            </p:nvSpPr>
            <p:spPr>
              <a:xfrm rot="1217020">
                <a:off x="5883213" y="1652240"/>
                <a:ext cx="317595" cy="420862"/>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 name="Google Shape;106;p18"/>
              <p:cNvSpPr/>
              <p:nvPr/>
            </p:nvSpPr>
            <p:spPr>
              <a:xfrm rot="1214504">
                <a:off x="6238900" y="1613020"/>
                <a:ext cx="352042" cy="483222"/>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18"/>
              <p:cNvSpPr/>
              <p:nvPr/>
            </p:nvSpPr>
            <p:spPr>
              <a:xfrm rot="1901517">
                <a:off x="6612029" y="1588571"/>
                <a:ext cx="453410" cy="650635"/>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08;p18"/>
              <p:cNvSpPr/>
              <p:nvPr/>
            </p:nvSpPr>
            <p:spPr>
              <a:xfrm rot="1902890">
                <a:off x="6992374" y="1813439"/>
                <a:ext cx="545567" cy="718912"/>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109" name="Google Shape;109;p18"/>
          <p:cNvGrpSpPr/>
          <p:nvPr/>
        </p:nvGrpSpPr>
        <p:grpSpPr>
          <a:xfrm rot="7163745" flipH="1">
            <a:off x="5967191" y="2732615"/>
            <a:ext cx="630121" cy="986846"/>
            <a:chOff x="1051090" y="1608943"/>
            <a:chExt cx="2739488" cy="4290369"/>
          </a:xfrm>
        </p:grpSpPr>
        <p:sp>
          <p:nvSpPr>
            <p:cNvPr id="110" name="Google Shape;110;p18"/>
            <p:cNvSpPr/>
            <p:nvPr/>
          </p:nvSpPr>
          <p:spPr>
            <a:xfrm>
              <a:off x="1051090" y="2276872"/>
              <a:ext cx="1961585" cy="3622440"/>
            </a:xfrm>
            <a:custGeom>
              <a:avLst/>
              <a:gdLst/>
              <a:ahLst/>
              <a:cxnLst/>
              <a:rect l="l" t="t" r="r" b="b"/>
              <a:pathLst>
                <a:path w="1961585" h="3622440" extrusionOk="0">
                  <a:moveTo>
                    <a:pt x="272009" y="1586812"/>
                  </a:moveTo>
                  <a:cubicBezTo>
                    <a:pt x="264751" y="1223955"/>
                    <a:pt x="284709" y="855654"/>
                    <a:pt x="348209" y="498240"/>
                  </a:cubicBezTo>
                  <a:cubicBezTo>
                    <a:pt x="426224" y="278712"/>
                    <a:pt x="481521" y="95131"/>
                    <a:pt x="761866" y="19269"/>
                  </a:cubicBezTo>
                  <a:cubicBezTo>
                    <a:pt x="969962" y="-37042"/>
                    <a:pt x="1197295" y="42855"/>
                    <a:pt x="1415009" y="95469"/>
                  </a:cubicBezTo>
                  <a:cubicBezTo>
                    <a:pt x="1761537" y="231540"/>
                    <a:pt x="1884909" y="394826"/>
                    <a:pt x="1948409" y="585326"/>
                  </a:cubicBezTo>
                  <a:cubicBezTo>
                    <a:pt x="1990137" y="832069"/>
                    <a:pt x="1933895" y="986284"/>
                    <a:pt x="1763352" y="1194926"/>
                  </a:cubicBezTo>
                  <a:cubicBezTo>
                    <a:pt x="1610953" y="1312855"/>
                    <a:pt x="1447666" y="1381798"/>
                    <a:pt x="1240838" y="1434412"/>
                  </a:cubicBezTo>
                  <a:cubicBezTo>
                    <a:pt x="1037638" y="1541455"/>
                    <a:pt x="921523" y="1741027"/>
                    <a:pt x="892495" y="1935155"/>
                  </a:cubicBezTo>
                  <a:cubicBezTo>
                    <a:pt x="885238" y="2134725"/>
                    <a:pt x="965066" y="2399612"/>
                    <a:pt x="1001352" y="2631840"/>
                  </a:cubicBezTo>
                  <a:cubicBezTo>
                    <a:pt x="1052757" y="2987440"/>
                    <a:pt x="1040662" y="3266841"/>
                    <a:pt x="892495" y="3415612"/>
                  </a:cubicBezTo>
                  <a:cubicBezTo>
                    <a:pt x="732233" y="3549265"/>
                    <a:pt x="698367" y="3595830"/>
                    <a:pt x="380866" y="3622440"/>
                  </a:cubicBezTo>
                  <a:cubicBezTo>
                    <a:pt x="233908" y="3586154"/>
                    <a:pt x="91704" y="3529450"/>
                    <a:pt x="43409" y="3404726"/>
                  </a:cubicBezTo>
                  <a:cubicBezTo>
                    <a:pt x="7431" y="3311812"/>
                    <a:pt x="-14203" y="3195478"/>
                    <a:pt x="10752" y="3034612"/>
                  </a:cubicBezTo>
                  <a:cubicBezTo>
                    <a:pt x="34338" y="2740697"/>
                    <a:pt x="134123" y="2468555"/>
                    <a:pt x="184923" y="2185526"/>
                  </a:cubicBezTo>
                  <a:cubicBezTo>
                    <a:pt x="252052" y="1985955"/>
                    <a:pt x="242980" y="1786383"/>
                    <a:pt x="272009" y="158681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11" name="Google Shape;111;p18"/>
            <p:cNvGrpSpPr/>
            <p:nvPr/>
          </p:nvGrpSpPr>
          <p:grpSpPr>
            <a:xfrm rot="490869">
              <a:off x="1566759" y="1756744"/>
              <a:ext cx="2156234" cy="1104080"/>
              <a:chOff x="5529773" y="1518039"/>
              <a:chExt cx="2156284" cy="1104106"/>
            </a:xfrm>
          </p:grpSpPr>
          <p:sp>
            <p:nvSpPr>
              <p:cNvPr id="112" name="Google Shape;112;p18"/>
              <p:cNvSpPr/>
              <p:nvPr/>
            </p:nvSpPr>
            <p:spPr>
              <a:xfrm rot="1773257">
                <a:off x="5597036" y="1839416"/>
                <a:ext cx="257274" cy="34070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 name="Google Shape;113;p18"/>
              <p:cNvSpPr/>
              <p:nvPr/>
            </p:nvSpPr>
            <p:spPr>
              <a:xfrm rot="1217020">
                <a:off x="5883213" y="1652240"/>
                <a:ext cx="317595" cy="420862"/>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 name="Google Shape;114;p18"/>
              <p:cNvSpPr/>
              <p:nvPr/>
            </p:nvSpPr>
            <p:spPr>
              <a:xfrm rot="1214504">
                <a:off x="6238900" y="1613020"/>
                <a:ext cx="352042" cy="483222"/>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 name="Google Shape;115;p18"/>
              <p:cNvSpPr/>
              <p:nvPr/>
            </p:nvSpPr>
            <p:spPr>
              <a:xfrm rot="1901517">
                <a:off x="6612029" y="1588571"/>
                <a:ext cx="453410" cy="650635"/>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18"/>
              <p:cNvSpPr/>
              <p:nvPr/>
            </p:nvSpPr>
            <p:spPr>
              <a:xfrm rot="1902890">
                <a:off x="6992374" y="1813439"/>
                <a:ext cx="545567" cy="718912"/>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117" name="Google Shape;117;p18"/>
          <p:cNvGrpSpPr/>
          <p:nvPr/>
        </p:nvGrpSpPr>
        <p:grpSpPr>
          <a:xfrm rot="4032229">
            <a:off x="7636122" y="2244377"/>
            <a:ext cx="629980" cy="987020"/>
            <a:chOff x="1051090" y="1608943"/>
            <a:chExt cx="2739488" cy="4290367"/>
          </a:xfrm>
        </p:grpSpPr>
        <p:sp>
          <p:nvSpPr>
            <p:cNvPr id="118" name="Google Shape;118;p18"/>
            <p:cNvSpPr/>
            <p:nvPr/>
          </p:nvSpPr>
          <p:spPr>
            <a:xfrm>
              <a:off x="1051090" y="2276870"/>
              <a:ext cx="1961585" cy="3622440"/>
            </a:xfrm>
            <a:custGeom>
              <a:avLst/>
              <a:gdLst/>
              <a:ahLst/>
              <a:cxnLst/>
              <a:rect l="l" t="t" r="r" b="b"/>
              <a:pathLst>
                <a:path w="1961585" h="3622440" extrusionOk="0">
                  <a:moveTo>
                    <a:pt x="272009" y="1586812"/>
                  </a:moveTo>
                  <a:cubicBezTo>
                    <a:pt x="264751" y="1223955"/>
                    <a:pt x="284709" y="855654"/>
                    <a:pt x="348209" y="498240"/>
                  </a:cubicBezTo>
                  <a:cubicBezTo>
                    <a:pt x="426224" y="278712"/>
                    <a:pt x="481521" y="95131"/>
                    <a:pt x="761866" y="19269"/>
                  </a:cubicBezTo>
                  <a:cubicBezTo>
                    <a:pt x="969962" y="-37042"/>
                    <a:pt x="1197295" y="42855"/>
                    <a:pt x="1415009" y="95469"/>
                  </a:cubicBezTo>
                  <a:cubicBezTo>
                    <a:pt x="1761537" y="231540"/>
                    <a:pt x="1884909" y="394826"/>
                    <a:pt x="1948409" y="585326"/>
                  </a:cubicBezTo>
                  <a:cubicBezTo>
                    <a:pt x="1990137" y="832069"/>
                    <a:pt x="1933895" y="986284"/>
                    <a:pt x="1763352" y="1194926"/>
                  </a:cubicBezTo>
                  <a:cubicBezTo>
                    <a:pt x="1610953" y="1312855"/>
                    <a:pt x="1447666" y="1381798"/>
                    <a:pt x="1240838" y="1434412"/>
                  </a:cubicBezTo>
                  <a:cubicBezTo>
                    <a:pt x="1037638" y="1541455"/>
                    <a:pt x="921523" y="1741027"/>
                    <a:pt x="892495" y="1935155"/>
                  </a:cubicBezTo>
                  <a:cubicBezTo>
                    <a:pt x="885238" y="2134725"/>
                    <a:pt x="965066" y="2399612"/>
                    <a:pt x="1001352" y="2631840"/>
                  </a:cubicBezTo>
                  <a:cubicBezTo>
                    <a:pt x="1052757" y="2987440"/>
                    <a:pt x="1040662" y="3266841"/>
                    <a:pt x="892495" y="3415612"/>
                  </a:cubicBezTo>
                  <a:cubicBezTo>
                    <a:pt x="732233" y="3549265"/>
                    <a:pt x="698367" y="3595830"/>
                    <a:pt x="380866" y="3622440"/>
                  </a:cubicBezTo>
                  <a:cubicBezTo>
                    <a:pt x="233908" y="3586154"/>
                    <a:pt x="91704" y="3529450"/>
                    <a:pt x="43409" y="3404726"/>
                  </a:cubicBezTo>
                  <a:cubicBezTo>
                    <a:pt x="7431" y="3311812"/>
                    <a:pt x="-14203" y="3195478"/>
                    <a:pt x="10752" y="3034612"/>
                  </a:cubicBezTo>
                  <a:cubicBezTo>
                    <a:pt x="34338" y="2740697"/>
                    <a:pt x="134123" y="2468555"/>
                    <a:pt x="184923" y="2185526"/>
                  </a:cubicBezTo>
                  <a:cubicBezTo>
                    <a:pt x="252052" y="1985955"/>
                    <a:pt x="242980" y="1786383"/>
                    <a:pt x="272009" y="158681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19" name="Google Shape;119;p18"/>
            <p:cNvGrpSpPr/>
            <p:nvPr/>
          </p:nvGrpSpPr>
          <p:grpSpPr>
            <a:xfrm rot="490869">
              <a:off x="1566759" y="1756744"/>
              <a:ext cx="2156234" cy="1104080"/>
              <a:chOff x="5529773" y="1518039"/>
              <a:chExt cx="2156284" cy="1104106"/>
            </a:xfrm>
          </p:grpSpPr>
          <p:sp>
            <p:nvSpPr>
              <p:cNvPr id="120" name="Google Shape;120;p18"/>
              <p:cNvSpPr/>
              <p:nvPr/>
            </p:nvSpPr>
            <p:spPr>
              <a:xfrm rot="1773257">
                <a:off x="5597036" y="1839416"/>
                <a:ext cx="257274" cy="340701"/>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18"/>
              <p:cNvSpPr/>
              <p:nvPr/>
            </p:nvSpPr>
            <p:spPr>
              <a:xfrm rot="1217020">
                <a:off x="5883213" y="1652240"/>
                <a:ext cx="317595" cy="420862"/>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18"/>
              <p:cNvSpPr/>
              <p:nvPr/>
            </p:nvSpPr>
            <p:spPr>
              <a:xfrm rot="1214504">
                <a:off x="6238900" y="1613020"/>
                <a:ext cx="352042" cy="483222"/>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p18"/>
              <p:cNvSpPr/>
              <p:nvPr/>
            </p:nvSpPr>
            <p:spPr>
              <a:xfrm rot="1901517">
                <a:off x="6612029" y="1588571"/>
                <a:ext cx="453410" cy="650635"/>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 name="Google Shape;124;p18"/>
              <p:cNvSpPr/>
              <p:nvPr/>
            </p:nvSpPr>
            <p:spPr>
              <a:xfrm rot="1902890">
                <a:off x="6992374" y="1813439"/>
                <a:ext cx="545567" cy="718912"/>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125" name="Google Shape;125;p18"/>
          <p:cNvGrpSpPr/>
          <p:nvPr/>
        </p:nvGrpSpPr>
        <p:grpSpPr>
          <a:xfrm>
            <a:off x="704590" y="3499459"/>
            <a:ext cx="1383537" cy="1195466"/>
            <a:chOff x="302738" y="4401667"/>
            <a:chExt cx="1844716" cy="1593955"/>
          </a:xfrm>
        </p:grpSpPr>
        <p:sp>
          <p:nvSpPr>
            <p:cNvPr id="126" name="Google Shape;126;p18"/>
            <p:cNvSpPr txBox="1"/>
            <p:nvPr/>
          </p:nvSpPr>
          <p:spPr>
            <a:xfrm>
              <a:off x="302738" y="4401667"/>
              <a:ext cx="1416600" cy="318000"/>
            </a:xfrm>
            <a:prstGeom prst="rect">
              <a:avLst/>
            </a:prstGeom>
            <a:noFill/>
            <a:ln>
              <a:noFill/>
            </a:ln>
          </p:spPr>
          <p:txBody>
            <a:bodyPr spcFirstLastPara="1" wrap="square" lIns="0" tIns="34275" rIns="68575" bIns="34275" anchor="ctr" anchorCtr="0">
              <a:spAutoFit/>
            </a:bodyPr>
            <a:lstStyle/>
            <a:p>
              <a:pPr marL="0" marR="0" lvl="0" indent="0" algn="l" rtl="0">
                <a:spcBef>
                  <a:spcPts val="0"/>
                </a:spcBef>
                <a:spcAft>
                  <a:spcPts val="0"/>
                </a:spcAft>
                <a:buNone/>
              </a:pPr>
              <a:r>
                <a:rPr lang="en" sz="1100" b="1" i="0" u="none" strike="noStrike" cap="none">
                  <a:solidFill>
                    <a:srgbClr val="3F3F3F"/>
                  </a:solidFill>
                  <a:latin typeface="Arial"/>
                  <a:ea typeface="Arial"/>
                  <a:cs typeface="Arial"/>
                  <a:sym typeface="Arial"/>
                </a:rPr>
                <a:t>Build Trust</a:t>
              </a:r>
              <a:endParaRPr sz="1100" b="1">
                <a:solidFill>
                  <a:srgbClr val="3F3F3F"/>
                </a:solidFill>
                <a:latin typeface="Arial"/>
                <a:ea typeface="Arial"/>
                <a:cs typeface="Arial"/>
                <a:sym typeface="Arial"/>
              </a:endParaRPr>
            </a:p>
          </p:txBody>
        </p:sp>
        <p:sp>
          <p:nvSpPr>
            <p:cNvPr id="127" name="Google Shape;127;p18"/>
            <p:cNvSpPr txBox="1"/>
            <p:nvPr/>
          </p:nvSpPr>
          <p:spPr>
            <a:xfrm>
              <a:off x="302754" y="4672022"/>
              <a:ext cx="1844700" cy="1323600"/>
            </a:xfrm>
            <a:prstGeom prst="rect">
              <a:avLst/>
            </a:prstGeom>
            <a:noFill/>
            <a:ln>
              <a:noFill/>
            </a:ln>
          </p:spPr>
          <p:txBody>
            <a:bodyPr spcFirstLastPara="1" wrap="square" lIns="0" tIns="34275" rIns="68575" bIns="34275" anchor="t" anchorCtr="0">
              <a:spAutoFit/>
            </a:bodyPr>
            <a:lstStyle/>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Functional PDECs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Accountability process for PDECs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Mutual Agreement</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Annual calibration of evaluators</a:t>
              </a:r>
              <a:endParaRPr sz="1000">
                <a:solidFill>
                  <a:srgbClr val="3F3F3F"/>
                </a:solidFill>
                <a:latin typeface="Arial"/>
                <a:ea typeface="Arial"/>
                <a:cs typeface="Arial"/>
                <a:sym typeface="Arial"/>
              </a:endParaRPr>
            </a:p>
          </p:txBody>
        </p:sp>
      </p:grpSp>
      <p:grpSp>
        <p:nvGrpSpPr>
          <p:cNvPr id="128" name="Google Shape;128;p18"/>
          <p:cNvGrpSpPr/>
          <p:nvPr/>
        </p:nvGrpSpPr>
        <p:grpSpPr>
          <a:xfrm>
            <a:off x="2373374" y="1311797"/>
            <a:ext cx="1306125" cy="1231204"/>
            <a:chOff x="302723" y="4401667"/>
            <a:chExt cx="1741500" cy="1641605"/>
          </a:xfrm>
        </p:grpSpPr>
        <p:sp>
          <p:nvSpPr>
            <p:cNvPr id="129" name="Google Shape;129;p18"/>
            <p:cNvSpPr txBox="1"/>
            <p:nvPr/>
          </p:nvSpPr>
          <p:spPr>
            <a:xfrm>
              <a:off x="302738" y="4401667"/>
              <a:ext cx="1416600" cy="318000"/>
            </a:xfrm>
            <a:prstGeom prst="rect">
              <a:avLst/>
            </a:prstGeom>
            <a:noFill/>
            <a:ln>
              <a:noFill/>
            </a:ln>
          </p:spPr>
          <p:txBody>
            <a:bodyPr spcFirstLastPara="1" wrap="square" lIns="0" tIns="34275" rIns="68575" bIns="34275" anchor="ctr" anchorCtr="0">
              <a:spAutoFit/>
            </a:bodyPr>
            <a:lstStyle/>
            <a:p>
              <a:pPr marL="0" marR="0" lvl="0" indent="0" algn="l" rtl="0">
                <a:spcBef>
                  <a:spcPts val="0"/>
                </a:spcBef>
                <a:spcAft>
                  <a:spcPts val="0"/>
                </a:spcAft>
                <a:buNone/>
              </a:pPr>
              <a:r>
                <a:rPr lang="en" sz="1100" b="1">
                  <a:solidFill>
                    <a:srgbClr val="3F3F3F"/>
                  </a:solidFill>
                  <a:latin typeface="Arial"/>
                  <a:ea typeface="Arial"/>
                  <a:cs typeface="Arial"/>
                  <a:sym typeface="Arial"/>
                </a:rPr>
                <a:t>Simplify</a:t>
              </a:r>
              <a:endParaRPr sz="1100" b="1">
                <a:solidFill>
                  <a:srgbClr val="3F3F3F"/>
                </a:solidFill>
                <a:latin typeface="Arial"/>
                <a:ea typeface="Arial"/>
                <a:cs typeface="Arial"/>
                <a:sym typeface="Arial"/>
              </a:endParaRPr>
            </a:p>
          </p:txBody>
        </p:sp>
        <p:sp>
          <p:nvSpPr>
            <p:cNvPr id="130" name="Google Shape;130;p18"/>
            <p:cNvSpPr txBox="1"/>
            <p:nvPr/>
          </p:nvSpPr>
          <p:spPr>
            <a:xfrm>
              <a:off x="302723" y="4719672"/>
              <a:ext cx="1741500" cy="1323600"/>
            </a:xfrm>
            <a:prstGeom prst="rect">
              <a:avLst/>
            </a:prstGeom>
            <a:noFill/>
            <a:ln>
              <a:noFill/>
            </a:ln>
          </p:spPr>
          <p:txBody>
            <a:bodyPr spcFirstLastPara="1" wrap="square" lIns="0" tIns="34275" rIns="68575" bIns="34275" anchor="t" anchorCtr="0">
              <a:spAutoFit/>
            </a:bodyPr>
            <a:lstStyle/>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Reduce paperwork</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Reduce # of observations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Eliminate surveys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Reduce # of goals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Eliminate ratings</a:t>
              </a:r>
              <a:endParaRPr sz="1000">
                <a:solidFill>
                  <a:srgbClr val="3F3F3F"/>
                </a:solidFill>
                <a:latin typeface="Arial"/>
                <a:ea typeface="Arial"/>
                <a:cs typeface="Arial"/>
                <a:sym typeface="Arial"/>
              </a:endParaRPr>
            </a:p>
          </p:txBody>
        </p:sp>
      </p:grpSp>
      <p:grpSp>
        <p:nvGrpSpPr>
          <p:cNvPr id="131" name="Google Shape;131;p18"/>
          <p:cNvGrpSpPr/>
          <p:nvPr/>
        </p:nvGrpSpPr>
        <p:grpSpPr>
          <a:xfrm>
            <a:off x="4045440" y="3499459"/>
            <a:ext cx="1306125" cy="1349355"/>
            <a:chOff x="302738" y="4401667"/>
            <a:chExt cx="1741500" cy="1799140"/>
          </a:xfrm>
        </p:grpSpPr>
        <p:sp>
          <p:nvSpPr>
            <p:cNvPr id="132" name="Google Shape;132;p18"/>
            <p:cNvSpPr txBox="1"/>
            <p:nvPr/>
          </p:nvSpPr>
          <p:spPr>
            <a:xfrm>
              <a:off x="302738" y="4401667"/>
              <a:ext cx="1616700" cy="318000"/>
            </a:xfrm>
            <a:prstGeom prst="rect">
              <a:avLst/>
            </a:prstGeom>
            <a:noFill/>
            <a:ln>
              <a:noFill/>
            </a:ln>
          </p:spPr>
          <p:txBody>
            <a:bodyPr spcFirstLastPara="1" wrap="square" lIns="0" tIns="34275" rIns="68575" bIns="34275" anchor="ctr" anchorCtr="0">
              <a:spAutoFit/>
            </a:bodyPr>
            <a:lstStyle/>
            <a:p>
              <a:pPr marL="0" marR="0" lvl="0" indent="0" algn="l" rtl="0">
                <a:spcBef>
                  <a:spcPts val="0"/>
                </a:spcBef>
                <a:spcAft>
                  <a:spcPts val="0"/>
                </a:spcAft>
                <a:buNone/>
              </a:pPr>
              <a:r>
                <a:rPr lang="en" sz="1100" b="1">
                  <a:solidFill>
                    <a:srgbClr val="3F3F3F"/>
                  </a:solidFill>
                  <a:latin typeface="Arial"/>
                  <a:ea typeface="Arial"/>
                  <a:cs typeface="Arial"/>
                  <a:sym typeface="Arial"/>
                </a:rPr>
                <a:t>Differentiate</a:t>
              </a:r>
              <a:endParaRPr sz="1100" b="1">
                <a:solidFill>
                  <a:srgbClr val="3F3F3F"/>
                </a:solidFill>
                <a:latin typeface="Arial"/>
                <a:ea typeface="Arial"/>
                <a:cs typeface="Arial"/>
                <a:sym typeface="Arial"/>
              </a:endParaRPr>
            </a:p>
          </p:txBody>
        </p:sp>
        <p:sp>
          <p:nvSpPr>
            <p:cNvPr id="133" name="Google Shape;133;p18"/>
            <p:cNvSpPr txBox="1"/>
            <p:nvPr/>
          </p:nvSpPr>
          <p:spPr>
            <a:xfrm>
              <a:off x="302738" y="4672007"/>
              <a:ext cx="1741500" cy="1528800"/>
            </a:xfrm>
            <a:prstGeom prst="rect">
              <a:avLst/>
            </a:prstGeom>
            <a:noFill/>
            <a:ln>
              <a:noFill/>
            </a:ln>
          </p:spPr>
          <p:txBody>
            <a:bodyPr spcFirstLastPara="1" wrap="square" lIns="0" tIns="34275" rIns="68575" bIns="34275" anchor="t" anchorCtr="0">
              <a:spAutoFit/>
            </a:bodyPr>
            <a:lstStyle/>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Different process for support </a:t>
              </a:r>
              <a:r>
                <a:rPr lang="en" sz="1000">
                  <a:solidFill>
                    <a:srgbClr val="3F3F3F"/>
                  </a:solidFill>
                </a:rPr>
                <a:t>specialists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Keep disciplin</a:t>
              </a:r>
              <a:r>
                <a:rPr lang="en" sz="1000">
                  <a:solidFill>
                    <a:srgbClr val="3F3F3F"/>
                  </a:solidFill>
                </a:rPr>
                <a:t>e</a:t>
              </a:r>
              <a:r>
                <a:rPr lang="en" sz="1000">
                  <a:solidFill>
                    <a:srgbClr val="3F3F3F"/>
                  </a:solidFill>
                  <a:latin typeface="Arial"/>
                  <a:ea typeface="Arial"/>
                  <a:cs typeface="Arial"/>
                  <a:sym typeface="Arial"/>
                </a:rPr>
                <a:t> </a:t>
              </a:r>
              <a:r>
                <a:rPr lang="en" sz="1000">
                  <a:solidFill>
                    <a:srgbClr val="3F3F3F"/>
                  </a:solidFill>
                </a:rPr>
                <a:t>&amp;</a:t>
              </a:r>
              <a:r>
                <a:rPr lang="en" sz="1000">
                  <a:solidFill>
                    <a:srgbClr val="3F3F3F"/>
                  </a:solidFill>
                  <a:latin typeface="Arial"/>
                  <a:ea typeface="Arial"/>
                  <a:cs typeface="Arial"/>
                  <a:sym typeface="Arial"/>
                </a:rPr>
                <a:t> compliance</a:t>
              </a:r>
              <a:r>
                <a:rPr lang="en" sz="1000">
                  <a:solidFill>
                    <a:srgbClr val="3F3F3F"/>
                  </a:solidFill>
                </a:rPr>
                <a:t> </a:t>
              </a:r>
              <a:r>
                <a:rPr lang="en" sz="1000">
                  <a:solidFill>
                    <a:srgbClr val="3F3F3F"/>
                  </a:solidFill>
                  <a:latin typeface="Arial"/>
                  <a:ea typeface="Arial"/>
                  <a:cs typeface="Arial"/>
                  <a:sym typeface="Arial"/>
                </a:rPr>
                <a:t> separate</a:t>
              </a:r>
              <a:r>
                <a:rPr lang="en" sz="1000">
                  <a:solidFill>
                    <a:srgbClr val="3F3F3F"/>
                  </a:solidFill>
                </a:rPr>
                <a:t> from TEVAL</a:t>
              </a:r>
              <a:endParaRPr sz="1200"/>
            </a:p>
          </p:txBody>
        </p:sp>
      </p:grpSp>
      <p:grpSp>
        <p:nvGrpSpPr>
          <p:cNvPr id="134" name="Google Shape;134;p18"/>
          <p:cNvGrpSpPr/>
          <p:nvPr/>
        </p:nvGrpSpPr>
        <p:grpSpPr>
          <a:xfrm>
            <a:off x="5728000" y="1291245"/>
            <a:ext cx="1952227" cy="949305"/>
            <a:chOff x="302737" y="4401667"/>
            <a:chExt cx="2208901" cy="1265740"/>
          </a:xfrm>
        </p:grpSpPr>
        <p:sp>
          <p:nvSpPr>
            <p:cNvPr id="135" name="Google Shape;135;p18"/>
            <p:cNvSpPr txBox="1"/>
            <p:nvPr/>
          </p:nvSpPr>
          <p:spPr>
            <a:xfrm>
              <a:off x="302738" y="4401667"/>
              <a:ext cx="2208900" cy="318000"/>
            </a:xfrm>
            <a:prstGeom prst="rect">
              <a:avLst/>
            </a:prstGeom>
            <a:noFill/>
            <a:ln>
              <a:noFill/>
            </a:ln>
          </p:spPr>
          <p:txBody>
            <a:bodyPr spcFirstLastPara="1" wrap="square" lIns="0" tIns="34275" rIns="68575" bIns="34275" anchor="ctr" anchorCtr="0">
              <a:spAutoFit/>
            </a:bodyPr>
            <a:lstStyle/>
            <a:p>
              <a:pPr marL="0" marR="0" lvl="0" indent="0" algn="l" rtl="0">
                <a:spcBef>
                  <a:spcPts val="0"/>
                </a:spcBef>
                <a:spcAft>
                  <a:spcPts val="0"/>
                </a:spcAft>
                <a:buNone/>
              </a:pPr>
              <a:r>
                <a:rPr lang="en" sz="1100" b="1">
                  <a:solidFill>
                    <a:srgbClr val="3F3F3F"/>
                  </a:solidFill>
                  <a:latin typeface="Arial"/>
                  <a:ea typeface="Arial"/>
                  <a:cs typeface="Arial"/>
                  <a:sym typeface="Arial"/>
                </a:rPr>
                <a:t>Focus on Feedback</a:t>
              </a:r>
              <a:endParaRPr sz="1100" b="1">
                <a:solidFill>
                  <a:srgbClr val="3F3F3F"/>
                </a:solidFill>
                <a:latin typeface="Arial"/>
                <a:ea typeface="Arial"/>
                <a:cs typeface="Arial"/>
                <a:sym typeface="Arial"/>
              </a:endParaRPr>
            </a:p>
          </p:txBody>
        </p:sp>
        <p:sp>
          <p:nvSpPr>
            <p:cNvPr id="136" name="Google Shape;136;p18"/>
            <p:cNvSpPr txBox="1"/>
            <p:nvPr/>
          </p:nvSpPr>
          <p:spPr>
            <a:xfrm>
              <a:off x="302737" y="4672007"/>
              <a:ext cx="1878000" cy="995400"/>
            </a:xfrm>
            <a:prstGeom prst="rect">
              <a:avLst/>
            </a:prstGeom>
            <a:noFill/>
            <a:ln>
              <a:noFill/>
            </a:ln>
          </p:spPr>
          <p:txBody>
            <a:bodyPr spcFirstLastPara="1" wrap="square" lIns="0" tIns="34275" rIns="68575" bIns="34275" anchor="t" anchorCtr="0">
              <a:spAutoFit/>
            </a:bodyPr>
            <a:lstStyle/>
            <a:p>
              <a:pPr marL="127000" marR="0" lvl="0" indent="-133350" algn="l" rtl="0">
                <a:spcBef>
                  <a:spcPts val="0"/>
                </a:spcBef>
                <a:spcAft>
                  <a:spcPts val="0"/>
                </a:spcAft>
                <a:buClr>
                  <a:srgbClr val="3F3F3F"/>
                </a:buClr>
                <a:buSzPts val="1100"/>
                <a:buFont typeface="Arial"/>
                <a:buChar char="•"/>
              </a:pPr>
              <a:r>
                <a:rPr lang="en" sz="1100">
                  <a:solidFill>
                    <a:srgbClr val="3F3F3F"/>
                  </a:solidFill>
                  <a:latin typeface="Arial"/>
                  <a:ea typeface="Arial"/>
                  <a:cs typeface="Arial"/>
                  <a:sym typeface="Arial"/>
                </a:rPr>
                <a:t>Quality feedback</a:t>
              </a:r>
              <a:r>
                <a:rPr lang="en" sz="1100">
                  <a:solidFill>
                    <a:srgbClr val="3F3F3F"/>
                  </a:solidFill>
                </a:rPr>
                <a:t> provided regularly</a:t>
              </a:r>
              <a:endParaRPr sz="1300"/>
            </a:p>
            <a:p>
              <a:pPr marL="127000" marR="0" lvl="0" indent="-133350" algn="l" rtl="0">
                <a:spcBef>
                  <a:spcPts val="0"/>
                </a:spcBef>
                <a:spcAft>
                  <a:spcPts val="0"/>
                </a:spcAft>
                <a:buClr>
                  <a:srgbClr val="3F3F3F"/>
                </a:buClr>
                <a:buSzPts val="1100"/>
                <a:buFont typeface="Arial"/>
                <a:buChar char="•"/>
              </a:pPr>
              <a:r>
                <a:rPr lang="en" sz="1100">
                  <a:solidFill>
                    <a:srgbClr val="3F3F3F"/>
                  </a:solidFill>
                  <a:latin typeface="Arial"/>
                  <a:ea typeface="Arial"/>
                  <a:cs typeface="Arial"/>
                  <a:sym typeface="Arial"/>
                </a:rPr>
                <a:t>Ongoing PD for evaluators</a:t>
              </a:r>
              <a:endParaRPr sz="1300"/>
            </a:p>
          </p:txBody>
        </p:sp>
      </p:grpSp>
      <p:grpSp>
        <p:nvGrpSpPr>
          <p:cNvPr id="137" name="Google Shape;137;p18"/>
          <p:cNvGrpSpPr/>
          <p:nvPr/>
        </p:nvGrpSpPr>
        <p:grpSpPr>
          <a:xfrm>
            <a:off x="7387891" y="3499450"/>
            <a:ext cx="1595643" cy="1487975"/>
            <a:chOff x="302736" y="4401655"/>
            <a:chExt cx="1996800" cy="1983967"/>
          </a:xfrm>
        </p:grpSpPr>
        <p:sp>
          <p:nvSpPr>
            <p:cNvPr id="138" name="Google Shape;138;p18"/>
            <p:cNvSpPr txBox="1"/>
            <p:nvPr/>
          </p:nvSpPr>
          <p:spPr>
            <a:xfrm>
              <a:off x="302736" y="4401655"/>
              <a:ext cx="1996800" cy="318000"/>
            </a:xfrm>
            <a:prstGeom prst="rect">
              <a:avLst/>
            </a:prstGeom>
            <a:noFill/>
            <a:ln>
              <a:noFill/>
            </a:ln>
          </p:spPr>
          <p:txBody>
            <a:bodyPr spcFirstLastPara="1" wrap="square" lIns="0" tIns="34275" rIns="68575" bIns="34275" anchor="ctr" anchorCtr="0">
              <a:spAutoFit/>
            </a:bodyPr>
            <a:lstStyle/>
            <a:p>
              <a:pPr marL="0" marR="0" lvl="0" indent="0" algn="l" rtl="0">
                <a:spcBef>
                  <a:spcPts val="0"/>
                </a:spcBef>
                <a:spcAft>
                  <a:spcPts val="0"/>
                </a:spcAft>
                <a:buNone/>
              </a:pPr>
              <a:r>
                <a:rPr lang="en" sz="1100" b="1">
                  <a:solidFill>
                    <a:srgbClr val="3F3F3F"/>
                  </a:solidFill>
                  <a:latin typeface="Arial"/>
                  <a:ea typeface="Arial"/>
                  <a:cs typeface="Arial"/>
                  <a:sym typeface="Arial"/>
                </a:rPr>
                <a:t> </a:t>
              </a:r>
              <a:r>
                <a:rPr lang="en" sz="1100" b="1">
                  <a:solidFill>
                    <a:srgbClr val="3F3F3F"/>
                  </a:solidFill>
                </a:rPr>
                <a:t>Emphasize Growth</a:t>
              </a:r>
              <a:endParaRPr sz="1100" b="1">
                <a:solidFill>
                  <a:srgbClr val="3F3F3F"/>
                </a:solidFill>
                <a:latin typeface="Arial"/>
                <a:ea typeface="Arial"/>
                <a:cs typeface="Arial"/>
                <a:sym typeface="Arial"/>
              </a:endParaRPr>
            </a:p>
          </p:txBody>
        </p:sp>
        <p:sp>
          <p:nvSpPr>
            <p:cNvPr id="139" name="Google Shape;139;p18"/>
            <p:cNvSpPr txBox="1"/>
            <p:nvPr/>
          </p:nvSpPr>
          <p:spPr>
            <a:xfrm>
              <a:off x="302736" y="4672022"/>
              <a:ext cx="1741500" cy="1713600"/>
            </a:xfrm>
            <a:prstGeom prst="rect">
              <a:avLst/>
            </a:prstGeom>
            <a:noFill/>
            <a:ln>
              <a:noFill/>
            </a:ln>
          </p:spPr>
          <p:txBody>
            <a:bodyPr spcFirstLastPara="1" wrap="square" lIns="0" tIns="34275" rIns="68575" bIns="34275" anchor="t" anchorCtr="0">
              <a:spAutoFit/>
            </a:bodyPr>
            <a:lstStyle/>
            <a:p>
              <a:pPr marL="127000" marR="0" lvl="0" indent="-127000" algn="l" rtl="0">
                <a:spcBef>
                  <a:spcPts val="0"/>
                </a:spcBef>
                <a:spcAft>
                  <a:spcPts val="0"/>
                </a:spcAft>
                <a:buClr>
                  <a:srgbClr val="3F3F3F"/>
                </a:buClr>
                <a:buSzPts val="1000"/>
                <a:buFont typeface="Arial"/>
                <a:buChar char="•"/>
              </a:pPr>
              <a:r>
                <a:rPr lang="en" sz="1000">
                  <a:solidFill>
                    <a:srgbClr val="3F3F3F"/>
                  </a:solidFill>
                </a:rPr>
                <a:t>Focus</a:t>
              </a:r>
              <a:r>
                <a:rPr lang="en" sz="1000">
                  <a:solidFill>
                    <a:srgbClr val="3F3F3F"/>
                  </a:solidFill>
                  <a:latin typeface="Arial"/>
                  <a:ea typeface="Arial"/>
                  <a:cs typeface="Arial"/>
                  <a:sym typeface="Arial"/>
                </a:rPr>
                <a:t> on the process of learning, not outcome</a:t>
              </a:r>
              <a:r>
                <a:rPr lang="en" sz="1000">
                  <a:solidFill>
                    <a:srgbClr val="3F3F3F"/>
                  </a:solidFill>
                </a:rPr>
                <a:t>s</a:t>
              </a:r>
              <a:endParaRPr sz="1200"/>
            </a:p>
            <a:p>
              <a:pPr marL="127000" marR="0" lvl="0" indent="-127000" algn="l" rtl="0">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Align PD with educator needs</a:t>
              </a:r>
              <a:endParaRPr sz="1000">
                <a:solidFill>
                  <a:srgbClr val="3F3F3F"/>
                </a:solidFill>
                <a:latin typeface="Arial"/>
                <a:ea typeface="Arial"/>
                <a:cs typeface="Arial"/>
                <a:sym typeface="Arial"/>
              </a:endParaRPr>
            </a:p>
            <a:p>
              <a:pPr marL="127000" marR="0" lvl="0" indent="-120650" algn="l" rtl="0">
                <a:spcBef>
                  <a:spcPts val="0"/>
                </a:spcBef>
                <a:spcAft>
                  <a:spcPts val="0"/>
                </a:spcAft>
                <a:buClr>
                  <a:srgbClr val="3F3F3F"/>
                </a:buClr>
                <a:buSzPts val="900"/>
                <a:buChar char="•"/>
              </a:pPr>
              <a:r>
                <a:rPr lang="en" sz="1000">
                  <a:solidFill>
                    <a:srgbClr val="3F3F3F"/>
                  </a:solidFill>
                </a:rPr>
                <a:t>Separate process for struggling educators</a:t>
              </a:r>
              <a:r>
                <a:rPr lang="en" sz="900">
                  <a:solidFill>
                    <a:srgbClr val="3F3F3F"/>
                  </a:solidFill>
                </a:rPr>
                <a:t>.</a:t>
              </a:r>
              <a:endParaRPr sz="900">
                <a:solidFill>
                  <a:srgbClr val="3F3F3F"/>
                </a:solidFill>
              </a:endParaRPr>
            </a:p>
            <a:p>
              <a:pPr marL="0" marR="0" lvl="0" indent="0" algn="l" rtl="0">
                <a:spcBef>
                  <a:spcPts val="0"/>
                </a:spcBef>
                <a:spcAft>
                  <a:spcPts val="0"/>
                </a:spcAft>
                <a:buNone/>
              </a:pPr>
              <a:endParaRPr sz="900">
                <a:solidFill>
                  <a:srgbClr val="3F3F3F"/>
                </a:solidFill>
                <a:latin typeface="Arial"/>
                <a:ea typeface="Arial"/>
                <a:cs typeface="Arial"/>
                <a:sym typeface="Arial"/>
              </a:endParaRPr>
            </a:p>
          </p:txBody>
        </p:sp>
      </p:grpSp>
      <p:cxnSp>
        <p:nvCxnSpPr>
          <p:cNvPr id="140" name="Google Shape;140;p18"/>
          <p:cNvCxnSpPr/>
          <p:nvPr/>
        </p:nvCxnSpPr>
        <p:spPr>
          <a:xfrm>
            <a:off x="1235808" y="2978215"/>
            <a:ext cx="0" cy="387300"/>
          </a:xfrm>
          <a:prstGeom prst="straightConnector1">
            <a:avLst/>
          </a:prstGeom>
          <a:noFill/>
          <a:ln w="9525" cap="flat" cmpd="sng">
            <a:solidFill>
              <a:srgbClr val="A5A5A5"/>
            </a:solidFill>
            <a:prstDash val="solid"/>
            <a:miter lim="800000"/>
            <a:headEnd type="oval" w="med" len="med"/>
            <a:tailEnd type="oval" w="med" len="med"/>
          </a:ln>
        </p:spPr>
      </p:cxnSp>
      <p:cxnSp>
        <p:nvCxnSpPr>
          <p:cNvPr id="141" name="Google Shape;141;p18"/>
          <p:cNvCxnSpPr/>
          <p:nvPr/>
        </p:nvCxnSpPr>
        <p:spPr>
          <a:xfrm>
            <a:off x="2904602" y="2570263"/>
            <a:ext cx="0" cy="387300"/>
          </a:xfrm>
          <a:prstGeom prst="straightConnector1">
            <a:avLst/>
          </a:prstGeom>
          <a:noFill/>
          <a:ln w="9525" cap="flat" cmpd="sng">
            <a:solidFill>
              <a:srgbClr val="A5A5A5"/>
            </a:solidFill>
            <a:prstDash val="solid"/>
            <a:miter lim="800000"/>
            <a:headEnd type="oval" w="med" len="med"/>
            <a:tailEnd type="oval" w="med" len="med"/>
          </a:ln>
        </p:spPr>
      </p:cxnSp>
      <p:cxnSp>
        <p:nvCxnSpPr>
          <p:cNvPr id="142" name="Google Shape;142;p18"/>
          <p:cNvCxnSpPr/>
          <p:nvPr/>
        </p:nvCxnSpPr>
        <p:spPr>
          <a:xfrm>
            <a:off x="4576658" y="2990642"/>
            <a:ext cx="0" cy="387300"/>
          </a:xfrm>
          <a:prstGeom prst="straightConnector1">
            <a:avLst/>
          </a:prstGeom>
          <a:noFill/>
          <a:ln w="9525" cap="flat" cmpd="sng">
            <a:solidFill>
              <a:srgbClr val="A5A5A5"/>
            </a:solidFill>
            <a:prstDash val="solid"/>
            <a:miter lim="800000"/>
            <a:headEnd type="oval" w="med" len="med"/>
            <a:tailEnd type="oval" w="med" len="med"/>
          </a:ln>
        </p:spPr>
      </p:cxnSp>
      <p:cxnSp>
        <p:nvCxnSpPr>
          <p:cNvPr id="143" name="Google Shape;143;p18"/>
          <p:cNvCxnSpPr/>
          <p:nvPr/>
        </p:nvCxnSpPr>
        <p:spPr>
          <a:xfrm>
            <a:off x="7919119" y="3001223"/>
            <a:ext cx="0" cy="387300"/>
          </a:xfrm>
          <a:prstGeom prst="straightConnector1">
            <a:avLst/>
          </a:prstGeom>
          <a:noFill/>
          <a:ln w="9525" cap="flat" cmpd="sng">
            <a:solidFill>
              <a:srgbClr val="A5A5A5"/>
            </a:solidFill>
            <a:prstDash val="solid"/>
            <a:miter lim="800000"/>
            <a:headEnd type="oval" w="med" len="med"/>
            <a:tailEnd type="oval" w="med" len="med"/>
          </a:ln>
        </p:spPr>
      </p:cxnSp>
      <p:cxnSp>
        <p:nvCxnSpPr>
          <p:cNvPr id="144" name="Google Shape;144;p18"/>
          <p:cNvCxnSpPr/>
          <p:nvPr/>
        </p:nvCxnSpPr>
        <p:spPr>
          <a:xfrm>
            <a:off x="6248713" y="2570263"/>
            <a:ext cx="0" cy="387300"/>
          </a:xfrm>
          <a:prstGeom prst="straightConnector1">
            <a:avLst/>
          </a:prstGeom>
          <a:noFill/>
          <a:ln w="9525" cap="flat" cmpd="sng">
            <a:solidFill>
              <a:srgbClr val="A5A5A5"/>
            </a:solidFill>
            <a:prstDash val="solid"/>
            <a:miter lim="800000"/>
            <a:headEnd type="oval" w="med" len="med"/>
            <a:tailEnd type="oval"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311700" y="4575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Step 1: Build a Solid Foundation</a:t>
            </a:r>
            <a:endParaRPr/>
          </a:p>
        </p:txBody>
      </p:sp>
      <p:pic>
        <p:nvPicPr>
          <p:cNvPr id="150" name="Google Shape;150;p19"/>
          <p:cNvPicPr preferRelativeResize="0"/>
          <p:nvPr/>
        </p:nvPicPr>
        <p:blipFill rotWithShape="1">
          <a:blip r:embed="rId3">
            <a:alphaModFix/>
          </a:blip>
          <a:srcRect t="8710" b="-8710"/>
          <a:stretch/>
        </p:blipFill>
        <p:spPr>
          <a:xfrm>
            <a:off x="1771600" y="1210200"/>
            <a:ext cx="5381775" cy="3219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311700" y="262850"/>
            <a:ext cx="8520600" cy="6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220"/>
              <a:t>Components of Trust</a:t>
            </a:r>
            <a:endParaRPr sz="4220"/>
          </a:p>
        </p:txBody>
      </p:sp>
      <p:pic>
        <p:nvPicPr>
          <p:cNvPr id="156" name="Google Shape;156;p20"/>
          <p:cNvPicPr preferRelativeResize="0"/>
          <p:nvPr/>
        </p:nvPicPr>
        <p:blipFill>
          <a:blip r:embed="rId3">
            <a:alphaModFix/>
          </a:blip>
          <a:stretch>
            <a:fillRect/>
          </a:stretch>
        </p:blipFill>
        <p:spPr>
          <a:xfrm>
            <a:off x="1709837" y="1200725"/>
            <a:ext cx="5724325" cy="367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241625" y="4730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Trust: The Cornerstones</a:t>
            </a:r>
            <a:endParaRPr/>
          </a:p>
        </p:txBody>
      </p:sp>
      <p:sp>
        <p:nvSpPr>
          <p:cNvPr id="162" name="Google Shape;162;p21"/>
          <p:cNvSpPr txBox="1">
            <a:spLocks noGrp="1"/>
          </p:cNvSpPr>
          <p:nvPr>
            <p:ph type="body" idx="1"/>
          </p:nvPr>
        </p:nvSpPr>
        <p:spPr>
          <a:xfrm>
            <a:off x="311700" y="1045750"/>
            <a:ext cx="8520600" cy="3794700"/>
          </a:xfrm>
          <a:prstGeom prst="rect">
            <a:avLst/>
          </a:prstGeom>
        </p:spPr>
        <p:txBody>
          <a:bodyPr spcFirstLastPara="1" wrap="square" lIns="91425" tIns="91425" rIns="91425" bIns="91425" anchor="t" anchorCtr="0">
            <a:normAutofit fontScale="85000" lnSpcReduction="20000"/>
          </a:bodyPr>
          <a:lstStyle/>
          <a:p>
            <a:pPr marL="457200" lvl="0" indent="-332980" algn="l" rtl="0">
              <a:lnSpc>
                <a:spcPct val="100000"/>
              </a:lnSpc>
              <a:spcBef>
                <a:spcPts val="0"/>
              </a:spcBef>
              <a:spcAft>
                <a:spcPts val="0"/>
              </a:spcAft>
              <a:buClr>
                <a:srgbClr val="000000"/>
              </a:buClr>
              <a:buSzPct val="82861"/>
              <a:buAutoNum type="arabicPeriod"/>
            </a:pPr>
            <a:r>
              <a:rPr lang="en" sz="2333"/>
              <a:t>Strengthen PDECs</a:t>
            </a:r>
            <a:endParaRPr sz="2333"/>
          </a:p>
          <a:p>
            <a:pPr marL="914400" lvl="0" indent="-332980" algn="l" rtl="0">
              <a:lnSpc>
                <a:spcPct val="100000"/>
              </a:lnSpc>
              <a:spcBef>
                <a:spcPts val="0"/>
              </a:spcBef>
              <a:spcAft>
                <a:spcPts val="0"/>
              </a:spcAft>
              <a:buClr>
                <a:srgbClr val="000000"/>
              </a:buClr>
              <a:buSzPct val="82861"/>
              <a:buChar char="★"/>
            </a:pPr>
            <a:r>
              <a:rPr lang="en" sz="2333"/>
              <a:t>Ensure equal representation of administrators and teachers (commitment)</a:t>
            </a:r>
            <a:endParaRPr sz="2333"/>
          </a:p>
          <a:p>
            <a:pPr marL="914400" lvl="0" indent="-332980" algn="l" rtl="0">
              <a:lnSpc>
                <a:spcPct val="100000"/>
              </a:lnSpc>
              <a:spcBef>
                <a:spcPts val="0"/>
              </a:spcBef>
              <a:spcAft>
                <a:spcPts val="0"/>
              </a:spcAft>
              <a:buClr>
                <a:srgbClr val="000000"/>
              </a:buClr>
              <a:buSzPct val="82861"/>
              <a:buChar char="★"/>
            </a:pPr>
            <a:r>
              <a:rPr lang="en" sz="2333"/>
              <a:t>Regular training for PDEC members (competency)</a:t>
            </a:r>
            <a:endParaRPr sz="2333"/>
          </a:p>
          <a:p>
            <a:pPr marL="914400" lvl="0" indent="-332980" algn="l" rtl="0">
              <a:lnSpc>
                <a:spcPct val="100000"/>
              </a:lnSpc>
              <a:spcBef>
                <a:spcPts val="0"/>
              </a:spcBef>
              <a:spcAft>
                <a:spcPts val="0"/>
              </a:spcAft>
              <a:buClr>
                <a:srgbClr val="000000"/>
              </a:buClr>
              <a:buSzPct val="82861"/>
              <a:buChar char="★"/>
            </a:pPr>
            <a:r>
              <a:rPr lang="en" sz="2333"/>
              <a:t>Accountability process for PDECs to ensure functionality (honesty)</a:t>
            </a:r>
            <a:endParaRPr sz="2333"/>
          </a:p>
          <a:p>
            <a:pPr marL="914400" lvl="0" indent="-332980" algn="l" rtl="0">
              <a:lnSpc>
                <a:spcPct val="100000"/>
              </a:lnSpc>
              <a:spcBef>
                <a:spcPts val="0"/>
              </a:spcBef>
              <a:spcAft>
                <a:spcPts val="0"/>
              </a:spcAft>
              <a:buClr>
                <a:srgbClr val="000000"/>
              </a:buClr>
              <a:buSzPct val="82861"/>
              <a:buChar char="★"/>
            </a:pPr>
            <a:r>
              <a:rPr lang="en" sz="2333"/>
              <a:t>Mutual agreement clarified and emphasized (sincerity)</a:t>
            </a:r>
            <a:endParaRPr sz="2333"/>
          </a:p>
          <a:p>
            <a:pPr marL="457200" lvl="0" indent="-332980" algn="l" rtl="0">
              <a:lnSpc>
                <a:spcPct val="100000"/>
              </a:lnSpc>
              <a:spcBef>
                <a:spcPts val="0"/>
              </a:spcBef>
              <a:spcAft>
                <a:spcPts val="0"/>
              </a:spcAft>
              <a:buClr>
                <a:srgbClr val="000000"/>
              </a:buClr>
              <a:buSzPct val="82861"/>
              <a:buAutoNum type="arabicPeriod"/>
            </a:pPr>
            <a:r>
              <a:rPr lang="en" sz="2333"/>
              <a:t>Annual training for evaluators and ongoing calibration requirements (competency and reliability)</a:t>
            </a:r>
            <a:endParaRPr sz="2333"/>
          </a:p>
          <a:p>
            <a:pPr marL="457200" lvl="0" indent="-332980" algn="l" rtl="0">
              <a:lnSpc>
                <a:spcPct val="100000"/>
              </a:lnSpc>
              <a:spcBef>
                <a:spcPts val="0"/>
              </a:spcBef>
              <a:spcAft>
                <a:spcPts val="0"/>
              </a:spcAft>
              <a:buClr>
                <a:srgbClr val="000000"/>
              </a:buClr>
              <a:buSzPct val="82861"/>
              <a:buAutoNum type="arabicPeriod"/>
            </a:pPr>
            <a:r>
              <a:rPr lang="en" sz="2333"/>
              <a:t>Transparent dispute resolution process involving mutually agreeable third party (honesty and consistency)</a:t>
            </a:r>
            <a:endParaRPr sz="2333"/>
          </a:p>
          <a:p>
            <a:pPr marL="457200" lvl="0" indent="-354570" algn="l" rtl="0">
              <a:lnSpc>
                <a:spcPct val="100000"/>
              </a:lnSpc>
              <a:spcBef>
                <a:spcPts val="0"/>
              </a:spcBef>
              <a:spcAft>
                <a:spcPts val="0"/>
              </a:spcAft>
              <a:buClr>
                <a:srgbClr val="000000"/>
              </a:buClr>
              <a:buSzPct val="100000"/>
              <a:buAutoNum type="arabicPeriod"/>
            </a:pPr>
            <a:r>
              <a:rPr lang="en" sz="2333"/>
              <a:t>Ensure the purpose (promoting educator growth) remains clear (consistency) and guidelines are not used for punitive purpose (integrity). </a:t>
            </a:r>
            <a:endParaRPr sz="2333"/>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2175700" y="420450"/>
            <a:ext cx="5504400" cy="57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640"/>
              <a:t>Step #2: Simplify the Process</a:t>
            </a:r>
            <a:endParaRPr sz="2640"/>
          </a:p>
        </p:txBody>
      </p:sp>
      <p:sp>
        <p:nvSpPr>
          <p:cNvPr id="168" name="Google Shape;168;p22"/>
          <p:cNvSpPr txBox="1">
            <a:spLocks noGrp="1"/>
          </p:cNvSpPr>
          <p:nvPr>
            <p:ph type="body" idx="1"/>
          </p:nvPr>
        </p:nvSpPr>
        <p:spPr>
          <a:xfrm>
            <a:off x="928375" y="1489075"/>
            <a:ext cx="2808000" cy="3179400"/>
          </a:xfrm>
          <a:prstGeom prst="rect">
            <a:avLst/>
          </a:prstGeom>
        </p:spPr>
        <p:txBody>
          <a:bodyPr spcFirstLastPara="1" wrap="square" lIns="91425" tIns="91425" rIns="91425" bIns="91425" anchor="t" anchorCtr="0">
            <a:normAutofit fontScale="55000" lnSpcReduction="20000"/>
          </a:bodyPr>
          <a:lstStyle/>
          <a:p>
            <a:pPr marL="457200" lvl="0" indent="-354641" algn="l" rtl="0">
              <a:spcBef>
                <a:spcPts val="0"/>
              </a:spcBef>
              <a:spcAft>
                <a:spcPts val="0"/>
              </a:spcAft>
              <a:buClr>
                <a:schemeClr val="dk1"/>
              </a:buClr>
              <a:buSzPct val="100000"/>
              <a:buChar char="●"/>
            </a:pPr>
            <a:r>
              <a:rPr lang="en" sz="3608">
                <a:solidFill>
                  <a:schemeClr val="dk1"/>
                </a:solidFill>
              </a:rPr>
              <a:t>Reduce paperwork                 </a:t>
            </a:r>
            <a:endParaRPr sz="3608">
              <a:solidFill>
                <a:schemeClr val="dk1"/>
              </a:solidFill>
            </a:endParaRPr>
          </a:p>
          <a:p>
            <a:pPr marL="457200" lvl="0" indent="-354641" algn="l" rtl="0">
              <a:spcBef>
                <a:spcPts val="0"/>
              </a:spcBef>
              <a:spcAft>
                <a:spcPts val="0"/>
              </a:spcAft>
              <a:buClr>
                <a:schemeClr val="dk1"/>
              </a:buClr>
              <a:buSzPct val="100000"/>
              <a:buChar char="●"/>
            </a:pPr>
            <a:r>
              <a:rPr lang="en" sz="3608">
                <a:solidFill>
                  <a:schemeClr val="dk1"/>
                </a:solidFill>
              </a:rPr>
              <a:t>Eliminate surveys </a:t>
            </a:r>
            <a:endParaRPr sz="3608">
              <a:solidFill>
                <a:schemeClr val="dk1"/>
              </a:solidFill>
            </a:endParaRPr>
          </a:p>
          <a:p>
            <a:pPr marL="457200" lvl="0" indent="-354641" algn="l" rtl="0">
              <a:spcBef>
                <a:spcPts val="0"/>
              </a:spcBef>
              <a:spcAft>
                <a:spcPts val="0"/>
              </a:spcAft>
              <a:buClr>
                <a:schemeClr val="dk1"/>
              </a:buClr>
              <a:buSzPct val="100000"/>
              <a:buChar char="●"/>
            </a:pPr>
            <a:r>
              <a:rPr lang="en" sz="3608">
                <a:solidFill>
                  <a:schemeClr val="dk1"/>
                </a:solidFill>
              </a:rPr>
              <a:t>Reduce # of goals</a:t>
            </a:r>
            <a:endParaRPr sz="3608">
              <a:solidFill>
                <a:schemeClr val="dk1"/>
              </a:solidFill>
            </a:endParaRPr>
          </a:p>
          <a:p>
            <a:pPr marL="457200" lvl="0" indent="-354641" algn="l" rtl="0">
              <a:spcBef>
                <a:spcPts val="0"/>
              </a:spcBef>
              <a:spcAft>
                <a:spcPts val="0"/>
              </a:spcAft>
              <a:buClr>
                <a:schemeClr val="dk1"/>
              </a:buClr>
              <a:buSzPct val="100000"/>
              <a:buChar char="●"/>
            </a:pPr>
            <a:r>
              <a:rPr lang="en" sz="3608">
                <a:solidFill>
                  <a:schemeClr val="dk1"/>
                </a:solidFill>
              </a:rPr>
              <a:t>Focus on what’s most essential: growth</a:t>
            </a:r>
            <a:endParaRPr sz="3608">
              <a:solidFill>
                <a:schemeClr val="dk1"/>
              </a:solidFill>
            </a:endParaRPr>
          </a:p>
          <a:p>
            <a:pPr marL="457200" lvl="0" indent="0" algn="l" rtl="0">
              <a:spcBef>
                <a:spcPts val="1200"/>
              </a:spcBef>
              <a:spcAft>
                <a:spcPts val="0"/>
              </a:spcAft>
              <a:buNone/>
            </a:pPr>
            <a:endParaRPr sz="2300">
              <a:solidFill>
                <a:schemeClr val="dk1"/>
              </a:solidFill>
            </a:endParaRPr>
          </a:p>
          <a:p>
            <a:pPr marL="457200" lvl="0" indent="0" algn="l" rtl="0">
              <a:spcBef>
                <a:spcPts val="1200"/>
              </a:spcBef>
              <a:spcAft>
                <a:spcPts val="1200"/>
              </a:spcAft>
              <a:buNone/>
            </a:pPr>
            <a:endParaRPr sz="2300">
              <a:solidFill>
                <a:schemeClr val="dk1"/>
              </a:solidFill>
            </a:endParaRPr>
          </a:p>
        </p:txBody>
      </p:sp>
      <p:pic>
        <p:nvPicPr>
          <p:cNvPr id="169" name="Google Shape;169;p22"/>
          <p:cNvPicPr preferRelativeResize="0"/>
          <p:nvPr/>
        </p:nvPicPr>
        <p:blipFill>
          <a:blip r:embed="rId3">
            <a:alphaModFix/>
          </a:blip>
          <a:stretch>
            <a:fillRect/>
          </a:stretch>
        </p:blipFill>
        <p:spPr>
          <a:xfrm>
            <a:off x="4092350" y="1489075"/>
            <a:ext cx="3969075" cy="26460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1434</Words>
  <Application>Microsoft Office PowerPoint</Application>
  <PresentationFormat>On-screen Show (16:9)</PresentationFormat>
  <Paragraphs>127</Paragraphs>
  <Slides>17</Slides>
  <Notes>17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Simple Light</vt:lpstr>
      <vt:lpstr>Educator Evaluation Reimagined:  The CT Growth Model </vt:lpstr>
      <vt:lpstr>PowerPoint Presentation</vt:lpstr>
      <vt:lpstr>Key EES Council Take-Aways So Far</vt:lpstr>
      <vt:lpstr>PowerPoint Presentation</vt:lpstr>
      <vt:lpstr>Educator Evaluation in Five Simple Steps</vt:lpstr>
      <vt:lpstr>Step 1: Build a Solid Foundation</vt:lpstr>
      <vt:lpstr>Components of Trust</vt:lpstr>
      <vt:lpstr>Trust: The Cornerstones</vt:lpstr>
      <vt:lpstr>Step #2: Simplify the Process</vt:lpstr>
      <vt:lpstr>Step 3: Differentiate</vt:lpstr>
      <vt:lpstr>Step 4: Focus on Feedback &amp; Professional Learning</vt:lpstr>
      <vt:lpstr>Step 5: Keep the Focus on Educator Growth</vt:lpstr>
      <vt:lpstr>Growth vs. Punitive Evaluation</vt:lpstr>
      <vt:lpstr>Address Disciplinary or Non-Compliance Issues Separately</vt:lpstr>
      <vt:lpstr>Teachers with Performance Issues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Evaluation Reimagined:  The CT Growth Model</dc:title>
  <dc:creator>Field, Kate (CT)</dc:creator>
  <cp:lastModifiedBy>Katherine FIeld</cp:lastModifiedBy>
  <cp:revision>11</cp:revision>
  <dcterms:modified xsi:type="dcterms:W3CDTF">2022-09-28T23:49:19Z</dcterms:modified>
</cp:coreProperties>
</file>