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notesMasterIdLst>
    <p:notesMasterId r:id="rId13"/>
  </p:notesMasterIdLst>
  <p:sldIdLst>
    <p:sldId id="257" r:id="rId4"/>
    <p:sldId id="258" r:id="rId5"/>
    <p:sldId id="259" r:id="rId6"/>
    <p:sldId id="260" r:id="rId7"/>
    <p:sldId id="2271" r:id="rId8"/>
    <p:sldId id="2272" r:id="rId9"/>
    <p:sldId id="256" r:id="rId10"/>
    <p:sldId id="2243" r:id="rId11"/>
    <p:sldId id="225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97" autoAdjust="0"/>
    <p:restoredTop sz="94660"/>
  </p:normalViewPr>
  <p:slideViewPr>
    <p:cSldViewPr snapToGrid="0">
      <p:cViewPr varScale="1">
        <p:scale>
          <a:sx n="56" d="100"/>
          <a:sy n="56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8AC02C-221E-4283-A7A4-82705F88B654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079199-F069-4C90-99A6-C2B90661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6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8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3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5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9">
  <p:cSld name="Custom layout 9"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77" name="Google Shape;377;p56"/>
          <p:cNvCxnSpPr/>
          <p:nvPr/>
        </p:nvCxnSpPr>
        <p:spPr>
          <a:xfrm>
            <a:off x="4036630" y="0"/>
            <a:ext cx="0" cy="684450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</p:cxnSp>
      <p:sp>
        <p:nvSpPr>
          <p:cNvPr id="378" name="Google Shape;378;p56"/>
          <p:cNvSpPr/>
          <p:nvPr/>
        </p:nvSpPr>
        <p:spPr>
          <a:xfrm>
            <a:off x="0" y="0"/>
            <a:ext cx="40641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56"/>
          <p:cNvSpPr txBox="1">
            <a:spLocks noGrp="1"/>
          </p:cNvSpPr>
          <p:nvPr>
            <p:ph type="title"/>
          </p:nvPr>
        </p:nvSpPr>
        <p:spPr>
          <a:xfrm>
            <a:off x="378800" y="410633"/>
            <a:ext cx="3306300" cy="56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0" name="Google Shape;380;p56"/>
          <p:cNvSpPr txBox="1">
            <a:spLocks noGrp="1"/>
          </p:cNvSpPr>
          <p:nvPr>
            <p:ph type="body" idx="1"/>
          </p:nvPr>
        </p:nvSpPr>
        <p:spPr>
          <a:xfrm>
            <a:off x="4508133" y="410633"/>
            <a:ext cx="7268400" cy="56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81" name="Google Shape;381;p5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8740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0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02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78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62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02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37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9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47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20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32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221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16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"/>
            <a:ext cx="12192000" cy="1765190"/>
          </a:xfrm>
          <a:solidFill>
            <a:schemeClr val="accent1">
              <a:lumMod val="50000"/>
            </a:schemeClr>
          </a:solidFill>
        </p:spPr>
        <p:txBody>
          <a:bodyPr anchor="b">
            <a:normAutofit/>
          </a:bodyPr>
          <a:lstStyle>
            <a:lvl1pPr algn="ctr">
              <a:defRPr sz="135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CONNECTICUT STATE DEPARTMENT OF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45203" y="2063368"/>
            <a:ext cx="9144000" cy="3995526"/>
          </a:xfrm>
        </p:spPr>
        <p:txBody>
          <a:bodyPr/>
          <a:lstStyle>
            <a:lvl1pPr marL="0" indent="0" algn="ctr">
              <a:buNone/>
              <a:defRPr sz="2800"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indent="0" algn="ctr">
              <a:buNone/>
            </a:pPr>
            <a:r>
              <a:rPr lang="en-US" sz="2100" dirty="0">
                <a:solidFill>
                  <a:srgbClr val="000090"/>
                </a:solidFill>
                <a:latin typeface="Arial"/>
                <a:cs typeface="Arial"/>
              </a:rPr>
              <a:t>Title</a:t>
            </a:r>
          </a:p>
          <a:p>
            <a:pPr marL="0" indent="0" algn="ctr">
              <a:buNone/>
            </a:pPr>
            <a:br>
              <a:rPr lang="en-US" sz="3000" b="1" dirty="0">
                <a:latin typeface="Arial"/>
                <a:cs typeface="Arial"/>
              </a:rPr>
            </a:br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Main </a:t>
            </a:r>
            <a:r>
              <a:rPr lang="en-US" sz="2700" b="1" dirty="0">
                <a:solidFill>
                  <a:srgbClr val="000000"/>
                </a:solidFill>
                <a:latin typeface="Arial"/>
                <a:cs typeface="Arial"/>
              </a:rPr>
              <a:t>Title</a:t>
            </a:r>
          </a:p>
          <a:p>
            <a:pPr marL="0" indent="0" algn="ctr">
              <a:buNone/>
            </a:pPr>
            <a:endParaRPr lang="en-US" sz="2700" b="1" dirty="0">
              <a:solidFill>
                <a:srgbClr val="1F497D"/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endParaRPr lang="en-US" sz="2700" b="1" dirty="0">
              <a:solidFill>
                <a:srgbClr val="1F497D"/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sz="1500" dirty="0">
                <a:solidFill>
                  <a:srgbClr val="000090"/>
                </a:solidFill>
                <a:latin typeface="Times New Roman"/>
                <a:cs typeface="Times New Roman"/>
              </a:rPr>
              <a:t>DATE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3E42-61B6-4752-8DAD-E6F7CCC4A1AA}" type="datetime1">
              <a:rPr lang="en-US" smtClean="0"/>
              <a:t>6/6/2022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89204" y="6356354"/>
            <a:ext cx="664597" cy="365125"/>
          </a:xfrm>
        </p:spPr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926" y="182882"/>
            <a:ext cx="2191028" cy="12324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713508"/>
            <a:ext cx="12192000" cy="10336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00253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26" y="5854787"/>
            <a:ext cx="1336716" cy="79377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2026942" y="6624601"/>
            <a:ext cx="8745537" cy="21226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738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96AA-CD1A-49B7-8BC9-E1E0FB7FD7A5}" type="datetime1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686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5855" y="5893143"/>
            <a:ext cx="10273085" cy="83751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226" y="5854787"/>
            <a:ext cx="1336716" cy="79377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2026942" y="6624601"/>
            <a:ext cx="8745537" cy="21226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4653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E12A-FACE-4FA5-A764-D983C92F4AC5}" type="datetime1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126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672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226" y="5854787"/>
            <a:ext cx="1336716" cy="79377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2026942" y="6624601"/>
            <a:ext cx="8745537" cy="21226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22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417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2DFE-3D50-40D1-B94C-1C7E3306D2A4}" type="datetime1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647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265E-929D-4230-9CEA-FAF1F606D42F}" type="datetime1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147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FAF-D060-4EAE-A650-E9F715BE69D2}" type="datetime1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195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E7D5-0BA2-4215-9284-23111DD5987A}" type="datetime1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462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865C-A123-4A47-ABD3-64BF86CABA1F}" type="datetime1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982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290F-A45D-4553-AFC9-CBCDB1B6C241}" type="datetime1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00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46F1-1386-43AB-B429-CB68BF9DA53F}" type="datetime1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870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rgbClr val="990000"/>
              </a:gs>
              <a:gs pos="100000">
                <a:srgbClr val="47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sz="1800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505575"/>
            <a:ext cx="12192000" cy="460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8003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4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7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0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6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7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9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9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331B4-8886-884C-97D5-3124897D6AD0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6A782-CE60-4CEE-96DB-E3493C4E5417}" type="datetime1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8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80303" y="230928"/>
            <a:ext cx="11809927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80304" y="2103959"/>
            <a:ext cx="11809927" cy="0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80304" y="206738"/>
            <a:ext cx="11809927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 descr="treebackground2.png"/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901" y="384499"/>
            <a:ext cx="8261709" cy="62667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835609"/>
            <a:ext cx="7772400" cy="332490"/>
          </a:xfrm>
        </p:spPr>
        <p:txBody>
          <a:bodyPr>
            <a:normAutofit fontScale="90000"/>
          </a:bodyPr>
          <a:lstStyle/>
          <a:p>
            <a:r>
              <a:rPr lang="en-US" sz="2000" spc="100">
                <a:solidFill>
                  <a:srgbClr val="000090"/>
                </a:solidFill>
                <a:latin typeface="Times New Roman"/>
                <a:cs typeface="Times New Roman"/>
              </a:rPr>
              <a:t>CONNECTICUT STATE DEPARTMENT OF EDUCATION </a:t>
            </a:r>
            <a:br>
              <a:rPr lang="en-US" sz="2800">
                <a:solidFill>
                  <a:srgbClr val="000090"/>
                </a:solidFill>
                <a:latin typeface="Times New Roman"/>
                <a:cs typeface="Times New Roman"/>
              </a:rPr>
            </a:br>
            <a:endParaRPr lang="en-US" sz="3600" b="1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2392680" y="2939144"/>
            <a:ext cx="7345680" cy="346186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Arial"/>
                <a:cs typeface="Arial"/>
              </a:rPr>
              <a:t>Educator Evaluation &amp; Support 2022</a:t>
            </a:r>
          </a:p>
          <a:p>
            <a:endParaRPr lang="en-US" sz="40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June 2, 2022</a:t>
            </a:r>
          </a:p>
          <a:p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9:30 – 11:00 am</a:t>
            </a:r>
          </a:p>
          <a:p>
            <a:endParaRPr lang="en-US" sz="3600" b="1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13" name="Picture 12" descr="CSDElogo_casual_blue.jpg" title="CSDE tree logo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6431" y1="85953" x2="36220" y2="91238"/>
                        <a14:foregroundMark x1="54699" y1="85396" x2="57550" y2="89430"/>
                        <a14:foregroundMark x1="80359" y1="86648" x2="80570" y2="89986"/>
                        <a14:foregroundMark x1="87645" y1="86370" x2="87328" y2="92490"/>
                        <a14:foregroundMark x1="9609" y1="54103" x2="9609" y2="54103"/>
                        <a14:foregroundMark x1="4435" y1="51043" x2="4435" y2="51043"/>
                        <a14:foregroundMark x1="7497" y1="52295" x2="7497" y2="52295"/>
                        <a14:backgroundMark x1="46990" y1="18220" x2="46990" y2="18220"/>
                        <a14:backgroundMark x1="49314" y1="15438" x2="49314" y2="15438"/>
                        <a14:backgroundMark x1="50053" y1="19750" x2="50053" y2="19750"/>
                        <a14:backgroundMark x1="37381" y1="46036" x2="37381" y2="46036"/>
                        <a14:backgroundMark x1="34741" y1="52295" x2="34741" y2="52295"/>
                        <a14:backgroundMark x1="28722" y1="58693" x2="28722" y2="58693"/>
                        <a14:backgroundMark x1="57761" y1="20445" x2="57761" y2="20445"/>
                        <a14:backgroundMark x1="59873" y1="22253" x2="59873" y2="22253"/>
                        <a14:backgroundMark x1="52904" y1="25730" x2="52904" y2="25730"/>
                        <a14:backgroundMark x1="55227" y1="23505" x2="55227" y2="23505"/>
                        <a14:backgroundMark x1="54699" y1="19471" x2="54699" y2="19471"/>
                        <a14:backgroundMark x1="67159" y1="20028" x2="67159" y2="20028"/>
                        <a14:backgroundMark x1="53326" y1="6537" x2="53326" y2="6537"/>
                        <a14:backgroundMark x1="51214" y1="7093" x2="51214" y2="7093"/>
                        <a14:backgroundMark x1="51637" y1="4033" x2="51637" y2="4033"/>
                        <a14:backgroundMark x1="11088" y1="41446" x2="11088" y2="41446"/>
                        <a14:backgroundMark x1="25871" y1="95271" x2="25871" y2="95271"/>
                        <a14:backgroundMark x1="23970" y1="95828" x2="23970" y2="95828"/>
                        <a14:backgroundMark x1="45618" y1="66759" x2="45618" y2="66759"/>
                        <a14:backgroundMark x1="47730" y1="69958" x2="47730" y2="69958"/>
                        <a14:backgroundMark x1="53537" y1="70793" x2="53537" y2="70793"/>
                        <a14:backgroundMark x1="69483" y1="27538" x2="69483" y2="27538"/>
                        <a14:backgroundMark x1="10560" y1="48261" x2="10560" y2="48261"/>
                        <a14:backgroundMark x1="23020" y1="17246" x2="23020" y2="17246"/>
                        <a14:backgroundMark x1="22598" y1="13908" x2="22598" y2="13908"/>
                        <a14:backgroundMark x1="25343" y1="12935" x2="25343" y2="12935"/>
                        <a14:backgroundMark x1="31045" y1="18915" x2="31045" y2="18915"/>
                        <a14:backgroundMark x1="29884" y1="15160" x2="29884" y2="15160"/>
                        <a14:backgroundMark x1="29145" y1="17663" x2="29145" y2="17663"/>
                        <a14:backgroundMark x1="12249" y1="23783" x2="12249" y2="23783"/>
                        <a14:backgroundMark x1="12249" y1="29068" x2="12249" y2="29068"/>
                        <a14:backgroundMark x1="8237" y1="28512" x2="8237" y2="28512"/>
                        <a14:backgroundMark x1="10771" y1="21280" x2="10771" y2="21280"/>
                        <a14:backgroundMark x1="19958" y1="22531" x2="19958" y2="22531"/>
                        <a14:backgroundMark x1="18585" y1="19471" x2="18585" y2="19471"/>
                        <a14:backgroundMark x1="27772" y1="61892" x2="27772" y2="61892"/>
                        <a14:backgroundMark x1="31257" y1="57858" x2="31257" y2="57858"/>
                        <a14:backgroundMark x1="81943" y1="50348" x2="81943" y2="50348"/>
                        <a14:backgroundMark x1="81943" y1="47566" x2="81943" y2="47566"/>
                        <a14:backgroundMark x1="84055" y1="47288" x2="84055" y2="47288"/>
                        <a14:backgroundMark x1="89757" y1="54381" x2="89757" y2="54381"/>
                        <a14:backgroundMark x1="98205" y1="59388" x2="98205" y2="59388"/>
                        <a14:backgroundMark x1="86695" y1="68707" x2="86695" y2="68707"/>
                        <a14:backgroundMark x1="87117" y1="65925" x2="87117" y2="65925"/>
                        <a14:backgroundMark x1="71911" y1="33380" x2="71911" y2="33380"/>
                        <a14:backgroundMark x1="43717" y1="17246" x2="43717" y2="17246"/>
                        <a14:backgroundMark x1="45301" y1="15716" x2="45301" y2="15716"/>
                        <a14:backgroundMark x1="41394" y1="24757" x2="41394" y2="24757"/>
                        <a14:backgroundMark x1="42767" y1="22253" x2="42767" y2="22253"/>
                        <a14:backgroundMark x1="45301" y1="25730" x2="45301" y2="25730"/>
                        <a14:backgroundMark x1="48363" y1="8623" x2="48363" y2="8623"/>
                        <a14:backgroundMark x1="49314" y1="3755" x2="49314" y2="3755"/>
                        <a14:backgroundMark x1="58501" y1="4590" x2="58501" y2="4590"/>
                        <a14:backgroundMark x1="58923" y1="8345" x2="58923" y2="8345"/>
                        <a14:backgroundMark x1="69799" y1="17246" x2="69799" y2="17246"/>
                        <a14:backgroundMark x1="63886" y1="22531" x2="63886" y2="22531"/>
                        <a14:backgroundMark x1="25871" y1="40195" x2="25871" y2="40195"/>
                        <a14:backgroundMark x1="24393" y1="45480" x2="24393" y2="45480"/>
                        <a14:backgroundMark x1="17635" y1="40195" x2="17635" y2="40195"/>
                        <a14:backgroundMark x1="22598" y1="44506" x2="22598" y2="44506"/>
                        <a14:backgroundMark x1="19324" y1="49513" x2="19324" y2="49513"/>
                        <a14:backgroundMark x1="18585" y1="44506" x2="18585" y2="44506"/>
                        <a14:backgroundMark x1="22281" y1="31572" x2="22281" y2="31572"/>
                        <a14:backgroundMark x1="19324" y1="32128" x2="19324" y2="32128"/>
                        <a14:backgroundMark x1="23970" y1="26287" x2="23970" y2="26287"/>
                        <a14:backgroundMark x1="41394" y1="38943" x2="41394" y2="38943"/>
                        <a14:backgroundMark x1="27772" y1="67177" x2="27772" y2="67177"/>
                        <a14:backgroundMark x1="80148" y1="61892" x2="80148" y2="61892"/>
                        <a14:backgroundMark x1="75185" y1="70793" x2="75185" y2="70793"/>
                        <a14:backgroundMark x1="77719" y1="73853" x2="77719" y2="73853"/>
                        <a14:backgroundMark x1="64625" y1="64951" x2="64625" y2="64951"/>
                        <a14:backgroundMark x1="66737" y1="64951" x2="66737" y2="64951"/>
                        <a14:backgroundMark x1="62936" y1="61892" x2="62936" y2="61892"/>
                        <a14:backgroundMark x1="73284" y1="51599" x2="73284" y2="51599"/>
                        <a14:backgroundMark x1="67159" y1="50348" x2="67159" y2="50348"/>
                        <a14:backgroundMark x1="69060" y1="59110" x2="69060" y2="59110"/>
                        <a14:backgroundMark x1="70433" y1="54381" x2="70433" y2="54381"/>
                        <a14:backgroundMark x1="68638" y1="54798" x2="68638" y2="54798"/>
                        <a14:backgroundMark x1="62302" y1="45202" x2="62302" y2="45202"/>
                        <a14:backgroundMark x1="60824" y1="41446" x2="60824" y2="41446"/>
                        <a14:backgroundMark x1="48680" y1="65229" x2="48680" y2="65229"/>
                        <a14:backgroundMark x1="44879" y1="55355" x2="44879" y2="55355"/>
                        <a14:backgroundMark x1="49525" y1="48540" x2="49525" y2="48540"/>
                        <a14:backgroundMark x1="52587" y1="46453" x2="52587" y2="46453"/>
                        <a14:backgroundMark x1="62936" y1="33380" x2="62936" y2="33380"/>
                        <a14:backgroundMark x1="64625" y1="32128" x2="64625" y2="32128"/>
                        <a14:backgroundMark x1="77508" y1="60362" x2="77508" y2="60362"/>
                        <a14:backgroundMark x1="80781" y1="59666" x2="80781" y2="59666"/>
                        <a14:backgroundMark x1="43506" y1="60362" x2="43506" y2="60362"/>
                        <a14:backgroundMark x1="35269" y1="20445" x2="35269" y2="20445"/>
                        <a14:backgroundMark x1="87645" y1="49791" x2="87645" y2="49791"/>
                        <a14:backgroundMark x1="89440" y1="50348" x2="89440" y2="50348"/>
                        <a14:backgroundMark x1="78036" y1="63143" x2="78036" y2="63143"/>
                        <a14:backgroundMark x1="58289" y1="63700" x2="58289" y2="63700"/>
                        <a14:backgroundMark x1="22809" y1="86648" x2="22809" y2="86648"/>
                        <a14:backgroundMark x1="24710" y1="32128" x2="24710" y2="32128"/>
                        <a14:backgroundMark x1="62302" y1="28095" x2="62302" y2="280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385" y="444614"/>
            <a:ext cx="1351995" cy="102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8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Today’s Agenda &amp; Objectives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03281" y="1604310"/>
            <a:ext cx="5389033" cy="39512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i="1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i="1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99597" y="1814870"/>
            <a:ext cx="5196403" cy="37407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romanUcPeriod"/>
            </a:pPr>
            <a:r>
              <a:rPr lang="en-US" b="1" dirty="0"/>
              <a:t>Welcome</a:t>
            </a:r>
            <a:endParaRPr lang="en-US" b="1" dirty="0">
              <a:cs typeface="Calibri"/>
            </a:endParaRPr>
          </a:p>
          <a:p>
            <a:pPr marL="514350" indent="-514350">
              <a:buAutoNum type="romanUcPeriod"/>
            </a:pPr>
            <a:r>
              <a:rPr lang="en-US" b="1" dirty="0"/>
              <a:t>Presentations from: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200" dirty="0"/>
              <a:t>Dr. Morgaen Donaldson, University of Connecticut Neag School of Education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200" dirty="0"/>
              <a:t>Jonathan Costa, </a:t>
            </a:r>
            <a:r>
              <a:rPr lang="en-US" sz="2200" dirty="0" err="1"/>
              <a:t>EdAdvance</a:t>
            </a:r>
            <a:endParaRPr lang="en-US" sz="2200" dirty="0"/>
          </a:p>
          <a:p>
            <a:pPr marL="914400" lvl="1" indent="-514350">
              <a:buFont typeface="+mj-lt"/>
              <a:buAutoNum type="alphaLcParenR"/>
            </a:pPr>
            <a:r>
              <a:rPr lang="en-US" sz="2200" dirty="0"/>
              <a:t>Carly Weiland-Quiros, </a:t>
            </a:r>
            <a:r>
              <a:rPr lang="en-US" sz="2200"/>
              <a:t>EdAdvance</a:t>
            </a:r>
            <a:endParaRPr lang="en-US" sz="2200" dirty="0"/>
          </a:p>
          <a:p>
            <a:pPr marL="914400" lvl="1" indent="-514350">
              <a:buFont typeface="+mj-lt"/>
              <a:buAutoNum type="alphaLcParenR"/>
            </a:pPr>
            <a:r>
              <a:rPr lang="en-US" sz="2200" dirty="0"/>
              <a:t>Diane Dugas, EASTCONN</a:t>
            </a:r>
          </a:p>
          <a:p>
            <a:pPr marL="514350" indent="-514350">
              <a:buAutoNum type="romanUcPeriod"/>
            </a:pPr>
            <a:r>
              <a:rPr lang="en-US" b="1" dirty="0"/>
              <a:t>Next Steps</a:t>
            </a:r>
          </a:p>
          <a:p>
            <a:pPr marL="0" indent="0">
              <a:buNone/>
            </a:pPr>
            <a:endParaRPr lang="en-US" sz="2200" dirty="0">
              <a:cs typeface="Calibri"/>
            </a:endParaRPr>
          </a:p>
          <a:p>
            <a:pPr marL="914400" lvl="1" indent="-514350">
              <a:buFont typeface="+mj-lt"/>
              <a:buAutoNum type="alphaLcPeriod"/>
            </a:pPr>
            <a:endParaRPr lang="en-US" sz="2200" dirty="0">
              <a:cs typeface="Calibri"/>
            </a:endParaRPr>
          </a:p>
        </p:txBody>
      </p:sp>
      <p:sp>
        <p:nvSpPr>
          <p:cNvPr id="16" name="Content Placeholder 7"/>
          <p:cNvSpPr txBox="1">
            <a:spLocks/>
          </p:cNvSpPr>
          <p:nvPr/>
        </p:nvSpPr>
        <p:spPr>
          <a:xfrm>
            <a:off x="6288630" y="1604310"/>
            <a:ext cx="5389033" cy="3951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Content Placeholder 6"/>
          <p:cNvSpPr txBox="1">
            <a:spLocks/>
          </p:cNvSpPr>
          <p:nvPr/>
        </p:nvSpPr>
        <p:spPr>
          <a:xfrm>
            <a:off x="6384944" y="1709590"/>
            <a:ext cx="5196403" cy="374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Today’s Primary Objectives:</a:t>
            </a:r>
          </a:p>
          <a:p>
            <a:pPr marL="342900" marR="0" lvl="0" indent="-342900" algn="l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342900" marR="0" lvl="0" indent="-342900" algn="l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Learn results of 20+ years of research </a:t>
            </a:r>
            <a:r>
              <a:rPr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on teacher and leader evaluation.</a:t>
            </a:r>
            <a:endParaRPr lang="en-US" sz="1800" dirty="0">
              <a:latin typeface="Calibri"/>
              <a:cs typeface="Calibri"/>
            </a:endParaRPr>
          </a:p>
          <a:p>
            <a:pPr lvl="0">
              <a:defRPr/>
            </a:pPr>
            <a:r>
              <a:rPr lang="en-US" sz="2200" dirty="0">
                <a:cs typeface="Calibri"/>
              </a:rPr>
              <a:t>Learn about a framework for educator evaluation and support based on continuous improvement, evidence-based reflection and targeted feedback.</a:t>
            </a:r>
          </a:p>
          <a:p>
            <a:pPr lvl="0">
              <a:defRPr/>
            </a:pPr>
            <a:r>
              <a:rPr lang="en-US" sz="2200" dirty="0">
                <a:cs typeface="Calibri"/>
              </a:rPr>
              <a:t>Learn about strategies to support building and central office administrators that lead to transformational change.</a:t>
            </a:r>
            <a:endParaRPr lang="en-US" sz="1800" dirty="0">
              <a:cs typeface="Calibri"/>
            </a:endParaRPr>
          </a:p>
          <a:p>
            <a:pPr lvl="0">
              <a:defRPr/>
            </a:pPr>
            <a:r>
              <a:rPr lang="en-US" sz="2200" dirty="0">
                <a:latin typeface="Calibri"/>
                <a:cs typeface="Calibri"/>
              </a:rPr>
              <a:t>Next steps for future meetings</a:t>
            </a:r>
          </a:p>
        </p:txBody>
      </p:sp>
    </p:spTree>
    <p:extLst>
      <p:ext uri="{BB962C8B-B14F-4D97-AF65-F5344CB8AC3E}">
        <p14:creationId xmlns:p14="http://schemas.microsoft.com/office/powerpoint/2010/main" val="85272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Webinar Housekeeping</a:t>
            </a:r>
            <a:endParaRPr lang="en-US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117B99FB-B737-4563-8890-89EB7091AD04}"/>
              </a:ext>
            </a:extLst>
          </p:cNvPr>
          <p:cNvSpPr txBox="1">
            <a:spLocks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Share video and please turn off the camera if you need to attend to a personal matter. 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Make sure you are in a quiet area. Limit the background noise. 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Mute your phone/device when you are not speaking. 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Utilize the           chat box. Comments can be shared via chat as well as verbally.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Meetings and chat box comments will be recorded and sent to all Council members after each session as well as posted to the CSDE EES 2022 Webpage.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406F9198-05B2-4CC3-9363-F13FFD1AB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287" y="2056924"/>
            <a:ext cx="651510" cy="50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7AC6AE-321A-4996-BDC2-0D87DC9A9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2788" y="3016436"/>
            <a:ext cx="601980" cy="559435"/>
          </a:xfrm>
          <a:prstGeom prst="rect">
            <a:avLst/>
          </a:prstGeom>
        </p:spPr>
      </p:pic>
      <p:pic>
        <p:nvPicPr>
          <p:cNvPr id="37" name="Picture 12">
            <a:extLst>
              <a:ext uri="{FF2B5EF4-FFF2-40B4-BE49-F238E27FC236}">
                <a16:creationId xmlns:a16="http://schemas.microsoft.com/office/drawing/2014/main" id="{58129005-E7CD-44C8-AE2D-551B97EC39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5561" y="3570287"/>
            <a:ext cx="624840" cy="53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41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Council Member Norms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117B99FB-B737-4563-8890-89EB7091AD04}"/>
              </a:ext>
            </a:extLst>
          </p:cNvPr>
          <p:cNvSpPr txBox="1">
            <a:spLocks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Be present and focused (avoid incoming distractions like incoming emails, text messages, phone calls, etc.).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Position yourself as a learner and a collaborator.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Be open to multiple perspectives.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Monitor your airtime and encourage others so that all voices are heard.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Use the chat box for comments/additional input as we meet.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31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UConn Slide #1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117B99FB-B737-4563-8890-89EB7091AD04}"/>
              </a:ext>
            </a:extLst>
          </p:cNvPr>
          <p:cNvSpPr txBox="1">
            <a:spLocks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630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EdAdvance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Slide #1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117B99FB-B737-4563-8890-89EB7091AD04}"/>
              </a:ext>
            </a:extLst>
          </p:cNvPr>
          <p:cNvSpPr txBox="1">
            <a:spLocks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9111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Leadership for Learning:</a:t>
            </a:r>
            <a:br>
              <a:rPr lang="en-US" dirty="0"/>
            </a:br>
            <a:r>
              <a:rPr lang="en-US" dirty="0"/>
              <a:t>Partners in Achievement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Diane Dugas, EASTCONN Director of Leading and Learning</a:t>
            </a:r>
          </a:p>
          <a:p>
            <a:r>
              <a:rPr lang="en-US" dirty="0"/>
              <a:t>EES Presentation </a:t>
            </a:r>
          </a:p>
          <a:p>
            <a:r>
              <a:rPr lang="en-US" dirty="0"/>
              <a:t>June 2, 2022</a:t>
            </a:r>
          </a:p>
        </p:txBody>
      </p:sp>
    </p:spTree>
    <p:extLst>
      <p:ext uri="{BB962C8B-B14F-4D97-AF65-F5344CB8AC3E}">
        <p14:creationId xmlns:p14="http://schemas.microsoft.com/office/powerpoint/2010/main" val="22729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Next Steps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1307204"/>
            <a:ext cx="10972799" cy="4613810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1003610" y="1307204"/>
            <a:ext cx="10292575" cy="461380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Calibri"/>
                <a:cs typeface="Calibri"/>
              </a:rPr>
              <a:t>CSDE Talent Office is working to partner with the RESC Alliance to facilitate upcoming work of the Council 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In-Person &amp; Virtual structure through the Summer &amp; Fall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Proposed dates for EES 2022 Council meetings will be shared in advance</a:t>
            </a:r>
          </a:p>
          <a:p>
            <a:r>
              <a:rPr lang="en-US" sz="2800" b="1" dirty="0">
                <a:solidFill>
                  <a:srgbClr val="000000"/>
                </a:solidFill>
                <a:latin typeface="Calibri"/>
                <a:cs typeface="Calibri"/>
              </a:rPr>
              <a:t>Goal: To develop and propose revised CT Guidelines for Educator Evaluation and Support to the State Board of Education by early 2023</a:t>
            </a:r>
          </a:p>
          <a:p>
            <a:r>
              <a:rPr lang="en-US" sz="2800" b="1" dirty="0">
                <a:solidFill>
                  <a:srgbClr val="000000"/>
                </a:solidFill>
                <a:latin typeface="Calibri"/>
                <a:cs typeface="Calibri"/>
              </a:rPr>
              <a:t>Planning for successful implementation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Training for evaluators of teachers and administrators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Guidance for PDECs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762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You!!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59634" y="1417638"/>
            <a:ext cx="5389033" cy="39512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7"/>
          <p:cNvSpPr txBox="1">
            <a:spLocks/>
          </p:cNvSpPr>
          <p:nvPr/>
        </p:nvSpPr>
        <p:spPr>
          <a:xfrm>
            <a:off x="6288628" y="1407682"/>
            <a:ext cx="5389033" cy="3951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Content Placeholder 6"/>
          <p:cNvSpPr txBox="1">
            <a:spLocks/>
          </p:cNvSpPr>
          <p:nvPr/>
        </p:nvSpPr>
        <p:spPr>
          <a:xfrm>
            <a:off x="6384942" y="1635874"/>
            <a:ext cx="5196403" cy="374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Thank you for your collaboration as we reimagine educator evaluation to best support students to:</a:t>
            </a: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Be engaged in learning.</a:t>
            </a: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Grow and develop.</a:t>
            </a: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Be healthy and well.</a:t>
            </a: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Be motivated </a:t>
            </a:r>
            <a:r>
              <a:rPr lang="en-US" sz="2600">
                <a:solidFill>
                  <a:prstClr val="black"/>
                </a:solidFill>
                <a:latin typeface="Calibri"/>
                <a:cs typeface="Calibri"/>
              </a:rPr>
              <a:t>and curious.</a:t>
            </a:r>
            <a:endParaRPr lang="en-US" sz="2600" dirty="0">
              <a:solidFill>
                <a:prstClr val="black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Be problem solvers &amp; solution seekers.</a:t>
            </a:r>
          </a:p>
          <a:p>
            <a:pPr>
              <a:defRPr/>
            </a:pPr>
            <a:endParaRPr kumimoji="0" lang="en-US" sz="26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2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2050" name="Picture 2" descr="Image result for free images of students learning">
            <a:extLst>
              <a:ext uri="{FF2B5EF4-FFF2-40B4-BE49-F238E27FC236}">
                <a16:creationId xmlns:a16="http://schemas.microsoft.com/office/drawing/2014/main" id="{F25E1639-FA8B-4687-8289-220C186471E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464" y="1731545"/>
            <a:ext cx="5137203" cy="339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984420"/>
      </p:ext>
    </p:extLst>
  </p:cSld>
  <p:clrMapOvr>
    <a:masterClrMapping/>
  </p:clrMapOvr>
</p:sld>
</file>

<file path=ppt/theme/theme1.xml><?xml version="1.0" encoding="utf-8"?>
<a:theme xmlns:a="http://schemas.openxmlformats.org/drawingml/2006/main" name="CSDE_ppt_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resentation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40D2DFD-EE8D-4C63-A265-5CB895D760CF}" vid="{61B763D2-9C78-4D28-A789-3CD32BBEDCB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15177</TotalTime>
  <Words>419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CSDE_ppt_template1</vt:lpstr>
      <vt:lpstr>1_Office Theme</vt:lpstr>
      <vt:lpstr>Presentation2</vt:lpstr>
      <vt:lpstr>CONNECTICUT STATE DEPARTMENT OF EDUCATION  </vt:lpstr>
      <vt:lpstr>Today’s Agenda &amp; Objectives</vt:lpstr>
      <vt:lpstr>Webinar Housekeeping</vt:lpstr>
      <vt:lpstr>Council Member Norms</vt:lpstr>
      <vt:lpstr>UConn Slide #1</vt:lpstr>
      <vt:lpstr>EdAdvance Slide #1</vt:lpstr>
      <vt:lpstr>Leadership for Learning: Partners in Achievement</vt:lpstr>
      <vt:lpstr>Next Steps</vt:lpstr>
      <vt:lpstr>Thank You!!</vt:lpstr>
    </vt:vector>
  </TitlesOfParts>
  <Company>CT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CONNECTICUT STATE DEPARTMENT OF EDUCATION</dc:title>
  <dc:creator>Todd, Christopher</dc:creator>
  <cp:lastModifiedBy>Sharon Fuller</cp:lastModifiedBy>
  <cp:revision>88</cp:revision>
  <cp:lastPrinted>2022-02-17T21:03:10Z</cp:lastPrinted>
  <dcterms:created xsi:type="dcterms:W3CDTF">2021-05-06T15:15:30Z</dcterms:created>
  <dcterms:modified xsi:type="dcterms:W3CDTF">2022-06-06T15:10:52Z</dcterms:modified>
</cp:coreProperties>
</file>