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7"/>
  </p:notesMasterIdLst>
  <p:handoutMasterIdLst>
    <p:handoutMasterId r:id="rId18"/>
  </p:handoutMasterIdLst>
  <p:sldIdLst>
    <p:sldId id="277" r:id="rId2"/>
    <p:sldId id="272" r:id="rId3"/>
    <p:sldId id="266" r:id="rId4"/>
    <p:sldId id="267" r:id="rId5"/>
    <p:sldId id="269" r:id="rId6"/>
    <p:sldId id="270" r:id="rId7"/>
    <p:sldId id="271" r:id="rId8"/>
    <p:sldId id="281" r:id="rId9"/>
    <p:sldId id="274" r:id="rId10"/>
    <p:sldId id="275" r:id="rId11"/>
    <p:sldId id="279" r:id="rId12"/>
    <p:sldId id="273" r:id="rId13"/>
    <p:sldId id="280" r:id="rId14"/>
    <p:sldId id="276" r:id="rId15"/>
    <p:sldId id="278"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70883" autoAdjust="0"/>
  </p:normalViewPr>
  <p:slideViewPr>
    <p:cSldViewPr snapToGrid="0">
      <p:cViewPr varScale="1">
        <p:scale>
          <a:sx n="32" d="100"/>
          <a:sy n="32" d="100"/>
        </p:scale>
        <p:origin x="1330" y="34"/>
      </p:cViewPr>
      <p:guideLst/>
    </p:cSldViewPr>
  </p:slideViewPr>
  <p:notesTextViewPr>
    <p:cViewPr>
      <p:scale>
        <a:sx n="1" d="1"/>
        <a:sy n="1" d="1"/>
      </p:scale>
      <p:origin x="0" y="0"/>
    </p:cViewPr>
  </p:notesTextViewPr>
  <p:sorterViewPr>
    <p:cViewPr>
      <p:scale>
        <a:sx n="120" d="100"/>
        <a:sy n="120" d="100"/>
      </p:scale>
      <p:origin x="0" y="-212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985645-8FA8-48FD-96FF-890252BD25FB}"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5A440D44-A309-4072-B246-A79D786BA406}">
      <dgm:prSet phldrT="[Text]" custT="1"/>
      <dgm:spPr>
        <a:solidFill>
          <a:schemeClr val="accent1">
            <a:lumMod val="75000"/>
          </a:schemeClr>
        </a:solidFill>
        <a:ln w="38100"/>
        <a:effectLst>
          <a:outerShdw blurRad="50800" dist="38100" algn="l" rotWithShape="0">
            <a:prstClr val="black">
              <a:alpha val="40000"/>
            </a:prstClr>
          </a:outerShdw>
        </a:effectLst>
      </dgm:spPr>
      <dgm:t>
        <a:bodyPr/>
        <a:lstStyle/>
        <a:p>
          <a:r>
            <a:rPr lang="en-US" sz="2800" b="1" dirty="0" smtClean="0">
              <a:effectLst>
                <a:outerShdw blurRad="38100" dist="38100" dir="2700000" algn="tl">
                  <a:srgbClr val="000000">
                    <a:alpha val="43137"/>
                  </a:srgbClr>
                </a:outerShdw>
              </a:effectLst>
            </a:rPr>
            <a:t>Equity Districts</a:t>
          </a:r>
        </a:p>
        <a:p>
          <a:r>
            <a:rPr lang="en-US" sz="2000" dirty="0" smtClean="0"/>
            <a:t>Equitable Access to Excellent Educators</a:t>
          </a:r>
          <a:endParaRPr lang="en-US" sz="2000" dirty="0"/>
        </a:p>
      </dgm:t>
    </dgm:pt>
    <dgm:pt modelId="{3D0CA259-5B14-4708-89A9-A0FF5EEB417D}" type="parTrans" cxnId="{F8EE96F0-454D-460B-B3FE-83F78B55293D}">
      <dgm:prSet/>
      <dgm:spPr/>
      <dgm:t>
        <a:bodyPr/>
        <a:lstStyle/>
        <a:p>
          <a:endParaRPr lang="en-US"/>
        </a:p>
      </dgm:t>
    </dgm:pt>
    <dgm:pt modelId="{9761C825-A6B0-417E-A4F1-9F309A77AC43}" type="sibTrans" cxnId="{F8EE96F0-454D-460B-B3FE-83F78B55293D}">
      <dgm:prSet/>
      <dgm:spPr/>
      <dgm:t>
        <a:bodyPr/>
        <a:lstStyle/>
        <a:p>
          <a:endParaRPr lang="en-US"/>
        </a:p>
      </dgm:t>
    </dgm:pt>
    <dgm:pt modelId="{9BA1D891-4EB7-406D-9FA4-5474228F46ED}">
      <dgm:prSet phldrT="[Text]"/>
      <dgm:spPr>
        <a:solidFill>
          <a:schemeClr val="accent1"/>
        </a:solidFill>
        <a:ln w="38100"/>
        <a:effectLst>
          <a:outerShdw blurRad="50800" dist="38100" dir="18900000" algn="bl" rotWithShape="0">
            <a:prstClr val="black">
              <a:alpha val="40000"/>
            </a:prstClr>
          </a:outerShdw>
        </a:effectLst>
      </dgm:spPr>
      <dgm:t>
        <a:bodyPr/>
        <a:lstStyle/>
        <a:p>
          <a:r>
            <a:rPr lang="en-US" dirty="0" smtClean="0">
              <a:solidFill>
                <a:srgbClr val="FFFF00"/>
              </a:solidFill>
            </a:rPr>
            <a:t>Equity Plan Stakeholder Advisory Group</a:t>
          </a:r>
          <a:endParaRPr lang="en-US" dirty="0">
            <a:solidFill>
              <a:srgbClr val="FFFF00"/>
            </a:solidFill>
          </a:endParaRPr>
        </a:p>
      </dgm:t>
    </dgm:pt>
    <dgm:pt modelId="{C5F4BE63-E2E2-4CB3-B166-1BF5411AF12F}" type="parTrans" cxnId="{9FC02EF9-33CF-4484-8791-C9198DC5F10E}">
      <dgm:prSet/>
      <dgm:spPr/>
      <dgm:t>
        <a:bodyPr/>
        <a:lstStyle/>
        <a:p>
          <a:endParaRPr lang="en-US"/>
        </a:p>
      </dgm:t>
    </dgm:pt>
    <dgm:pt modelId="{E005B3AE-50EB-4133-A7B9-1D1B9EAD619A}" type="sibTrans" cxnId="{9FC02EF9-33CF-4484-8791-C9198DC5F10E}">
      <dgm:prSet/>
      <dgm:spPr/>
      <dgm:t>
        <a:bodyPr/>
        <a:lstStyle/>
        <a:p>
          <a:endParaRPr lang="en-US"/>
        </a:p>
      </dgm:t>
    </dgm:pt>
    <dgm:pt modelId="{F31547E5-4B32-42CC-BDC3-3DD60F72E31B}">
      <dgm:prSet phldrT="[Text]"/>
      <dgm:spPr>
        <a:ln w="38100"/>
        <a:effectLst>
          <a:outerShdw blurRad="50800" dist="38100" dir="18900000" algn="bl" rotWithShape="0">
            <a:prstClr val="black">
              <a:alpha val="40000"/>
            </a:prstClr>
          </a:outerShdw>
        </a:effectLst>
      </dgm:spPr>
      <dgm:t>
        <a:bodyPr/>
        <a:lstStyle/>
        <a:p>
          <a:r>
            <a:rPr lang="en-US" dirty="0" smtClean="0"/>
            <a:t>Other CSDE Offices &amp; Bureaus and Outside Agencies</a:t>
          </a:r>
          <a:endParaRPr lang="en-US" dirty="0"/>
        </a:p>
      </dgm:t>
    </dgm:pt>
    <dgm:pt modelId="{753F5B35-AEF4-4C0E-9E51-3C41118C418A}" type="parTrans" cxnId="{FF3A2EE0-31E4-4194-AB7D-CB8EC5173CA5}">
      <dgm:prSet/>
      <dgm:spPr/>
      <dgm:t>
        <a:bodyPr/>
        <a:lstStyle/>
        <a:p>
          <a:endParaRPr lang="en-US"/>
        </a:p>
      </dgm:t>
    </dgm:pt>
    <dgm:pt modelId="{CB7ED8D3-B71D-4D23-90F1-A1C8C5B13CF8}" type="sibTrans" cxnId="{FF3A2EE0-31E4-4194-AB7D-CB8EC5173CA5}">
      <dgm:prSet/>
      <dgm:spPr/>
      <dgm:t>
        <a:bodyPr/>
        <a:lstStyle/>
        <a:p>
          <a:endParaRPr lang="en-US"/>
        </a:p>
      </dgm:t>
    </dgm:pt>
    <dgm:pt modelId="{75BF0F90-6FB2-4768-B8A2-5FDC6AFF9A49}">
      <dgm:prSet phldrT="[Text]"/>
      <dgm:spPr>
        <a:solidFill>
          <a:schemeClr val="accent1"/>
        </a:solidFill>
        <a:ln w="38100"/>
        <a:effectLst>
          <a:outerShdw blurRad="50800" dist="38100" dir="18900000" algn="bl" rotWithShape="0">
            <a:prstClr val="black">
              <a:alpha val="40000"/>
            </a:prstClr>
          </a:outerShdw>
        </a:effectLst>
      </dgm:spPr>
      <dgm:t>
        <a:bodyPr/>
        <a:lstStyle/>
        <a:p>
          <a:r>
            <a:rPr lang="en-US" dirty="0" smtClean="0"/>
            <a:t>CSDE Talent Office Support</a:t>
          </a:r>
          <a:endParaRPr lang="en-US" dirty="0"/>
        </a:p>
      </dgm:t>
    </dgm:pt>
    <dgm:pt modelId="{427F2B2A-1CBA-4882-855C-6815DDA0AF87}" type="parTrans" cxnId="{3A9F414E-BE76-4E4F-9FF6-FA0EBAC1D029}">
      <dgm:prSet/>
      <dgm:spPr/>
      <dgm:t>
        <a:bodyPr/>
        <a:lstStyle/>
        <a:p>
          <a:endParaRPr lang="en-US"/>
        </a:p>
      </dgm:t>
    </dgm:pt>
    <dgm:pt modelId="{6F82E8DE-8DE0-4622-93BC-2D1979869004}" type="sibTrans" cxnId="{3A9F414E-BE76-4E4F-9FF6-FA0EBAC1D029}">
      <dgm:prSet/>
      <dgm:spPr/>
      <dgm:t>
        <a:bodyPr/>
        <a:lstStyle/>
        <a:p>
          <a:endParaRPr lang="en-US"/>
        </a:p>
      </dgm:t>
    </dgm:pt>
    <dgm:pt modelId="{AD52C8BD-8E88-4707-ACDA-A529B36FA0D1}">
      <dgm:prSet phldrT="[Text]"/>
      <dgm:spPr>
        <a:ln w="38100"/>
        <a:effectLst>
          <a:outerShdw blurRad="50800" dist="38100" dir="18900000" algn="bl" rotWithShape="0">
            <a:prstClr val="black">
              <a:alpha val="40000"/>
            </a:prstClr>
          </a:outerShdw>
        </a:effectLst>
      </dgm:spPr>
      <dgm:t>
        <a:bodyPr/>
        <a:lstStyle/>
        <a:p>
          <a:r>
            <a:rPr lang="en-US" dirty="0" smtClean="0"/>
            <a:t>CSDE Turnaround Office Support</a:t>
          </a:r>
          <a:endParaRPr lang="en-US" dirty="0"/>
        </a:p>
      </dgm:t>
    </dgm:pt>
    <dgm:pt modelId="{5DBB2242-5F5C-4D56-BE00-B81A589107F6}" type="parTrans" cxnId="{7AE28DF8-C54C-498A-AF82-D64E393D94B4}">
      <dgm:prSet/>
      <dgm:spPr/>
      <dgm:t>
        <a:bodyPr/>
        <a:lstStyle/>
        <a:p>
          <a:endParaRPr lang="en-US"/>
        </a:p>
      </dgm:t>
    </dgm:pt>
    <dgm:pt modelId="{23D05287-89A3-4B06-AB34-2F9FA2305B13}" type="sibTrans" cxnId="{7AE28DF8-C54C-498A-AF82-D64E393D94B4}">
      <dgm:prSet/>
      <dgm:spPr/>
      <dgm:t>
        <a:bodyPr/>
        <a:lstStyle/>
        <a:p>
          <a:endParaRPr lang="en-US"/>
        </a:p>
      </dgm:t>
    </dgm:pt>
    <dgm:pt modelId="{AC5A644C-FD52-4826-BFC1-5F3F514EE4D4}">
      <dgm:prSet phldrT="[Text]" phldr="1" custScaleX="201422" custScaleY="84566" custRadScaleRad="142174" custRadScaleInc="727"/>
      <dgm:spPr>
        <a:prstGeom prst="flowChartAlternateProcess">
          <a:avLst/>
        </a:prstGeom>
        <a:ln w="38100"/>
        <a:effectLst>
          <a:outerShdw blurRad="50800" dist="38100" dir="18900000" algn="bl" rotWithShape="0">
            <a:prstClr val="black">
              <a:alpha val="40000"/>
            </a:prstClr>
          </a:outerShdw>
        </a:effectLst>
      </dgm:spPr>
      <dgm:t>
        <a:bodyPr/>
        <a:lstStyle/>
        <a:p>
          <a:endParaRPr lang="en-US" dirty="0"/>
        </a:p>
      </dgm:t>
    </dgm:pt>
    <dgm:pt modelId="{52C7AE66-6AC4-45BF-B0B5-B042480A45FF}" type="parTrans" cxnId="{987F6A0C-F42E-4552-B954-0FC8A980E48E}">
      <dgm:prSet/>
      <dgm:spPr/>
      <dgm:t>
        <a:bodyPr/>
        <a:lstStyle/>
        <a:p>
          <a:endParaRPr lang="en-US"/>
        </a:p>
      </dgm:t>
    </dgm:pt>
    <dgm:pt modelId="{ACF7F60F-BD0F-41C7-BD7C-333F19D7ADFC}" type="sibTrans" cxnId="{987F6A0C-F42E-4552-B954-0FC8A980E48E}">
      <dgm:prSet/>
      <dgm:spPr/>
      <dgm:t>
        <a:bodyPr/>
        <a:lstStyle/>
        <a:p>
          <a:endParaRPr lang="en-US"/>
        </a:p>
      </dgm:t>
    </dgm:pt>
    <dgm:pt modelId="{00873715-7949-45DF-B025-BE8EA893668D}" type="pres">
      <dgm:prSet presAssocID="{B7985645-8FA8-48FD-96FF-890252BD25FB}" presName="Name0" presStyleCnt="0">
        <dgm:presLayoutVars>
          <dgm:chMax val="1"/>
          <dgm:dir/>
          <dgm:animLvl val="ctr"/>
          <dgm:resizeHandles val="exact"/>
        </dgm:presLayoutVars>
      </dgm:prSet>
      <dgm:spPr/>
      <dgm:t>
        <a:bodyPr/>
        <a:lstStyle/>
        <a:p>
          <a:endParaRPr lang="en-US"/>
        </a:p>
      </dgm:t>
    </dgm:pt>
    <dgm:pt modelId="{B3C432A2-4322-4EF7-8324-2A07D9FC6102}" type="pres">
      <dgm:prSet presAssocID="{5A440D44-A309-4072-B246-A79D786BA406}" presName="centerShape" presStyleLbl="node0" presStyleIdx="0" presStyleCnt="1" custScaleX="120488" custScaleY="96813"/>
      <dgm:spPr>
        <a:prstGeom prst="flowChartTerminator">
          <a:avLst/>
        </a:prstGeom>
      </dgm:spPr>
      <dgm:t>
        <a:bodyPr/>
        <a:lstStyle/>
        <a:p>
          <a:endParaRPr lang="en-US"/>
        </a:p>
      </dgm:t>
    </dgm:pt>
    <dgm:pt modelId="{382B1F57-6B89-478D-BB24-E14303620FA6}" type="pres">
      <dgm:prSet presAssocID="{9BA1D891-4EB7-406D-9FA4-5474228F46ED}" presName="node" presStyleLbl="node1" presStyleIdx="0" presStyleCnt="4" custScaleX="193522" custScaleY="75166" custRadScaleRad="103965" custRadScaleInc="-4288">
        <dgm:presLayoutVars>
          <dgm:bulletEnabled val="1"/>
        </dgm:presLayoutVars>
      </dgm:prSet>
      <dgm:spPr>
        <a:prstGeom prst="flowChartAlternateProcess">
          <a:avLst/>
        </a:prstGeom>
      </dgm:spPr>
      <dgm:t>
        <a:bodyPr/>
        <a:lstStyle/>
        <a:p>
          <a:endParaRPr lang="en-US"/>
        </a:p>
      </dgm:t>
    </dgm:pt>
    <dgm:pt modelId="{812707A7-7BC8-434D-AE19-011C06142012}" type="pres">
      <dgm:prSet presAssocID="{9BA1D891-4EB7-406D-9FA4-5474228F46ED}" presName="dummy" presStyleCnt="0"/>
      <dgm:spPr/>
    </dgm:pt>
    <dgm:pt modelId="{3EB2B50B-B3ED-4245-87DE-F88403B9FF05}" type="pres">
      <dgm:prSet presAssocID="{E005B3AE-50EB-4133-A7B9-1D1B9EAD619A}" presName="sibTrans" presStyleLbl="sibTrans2D1" presStyleIdx="0" presStyleCnt="4"/>
      <dgm:spPr/>
      <dgm:t>
        <a:bodyPr/>
        <a:lstStyle/>
        <a:p>
          <a:endParaRPr lang="en-US"/>
        </a:p>
      </dgm:t>
    </dgm:pt>
    <dgm:pt modelId="{BD6D6BB1-F2EC-44A3-8E96-BD5767C84836}" type="pres">
      <dgm:prSet presAssocID="{F31547E5-4B32-42CC-BDC3-3DD60F72E31B}" presName="node" presStyleLbl="node1" presStyleIdx="1" presStyleCnt="4" custScaleX="201422" custScaleY="84566" custRadScaleRad="142174" custRadScaleInc="727">
        <dgm:presLayoutVars>
          <dgm:bulletEnabled val="1"/>
        </dgm:presLayoutVars>
      </dgm:prSet>
      <dgm:spPr>
        <a:prstGeom prst="flowChartAlternateProcess">
          <a:avLst/>
        </a:prstGeom>
      </dgm:spPr>
      <dgm:t>
        <a:bodyPr/>
        <a:lstStyle/>
        <a:p>
          <a:endParaRPr lang="en-US"/>
        </a:p>
      </dgm:t>
    </dgm:pt>
    <dgm:pt modelId="{204786E2-5713-477A-8392-FF30446B4FA3}" type="pres">
      <dgm:prSet presAssocID="{F31547E5-4B32-42CC-BDC3-3DD60F72E31B}" presName="dummy" presStyleCnt="0"/>
      <dgm:spPr/>
    </dgm:pt>
    <dgm:pt modelId="{CF70404B-BB60-493D-95F7-1587A01ABDCB}" type="pres">
      <dgm:prSet presAssocID="{CB7ED8D3-B71D-4D23-90F1-A1C8C5B13CF8}" presName="sibTrans" presStyleLbl="sibTrans2D1" presStyleIdx="1" presStyleCnt="4"/>
      <dgm:spPr/>
      <dgm:t>
        <a:bodyPr/>
        <a:lstStyle/>
        <a:p>
          <a:endParaRPr lang="en-US"/>
        </a:p>
      </dgm:t>
    </dgm:pt>
    <dgm:pt modelId="{265C6A38-7BC6-46C5-B6FD-E69837574751}" type="pres">
      <dgm:prSet presAssocID="{75BF0F90-6FB2-4768-B8A2-5FDC6AFF9A49}" presName="node" presStyleLbl="node1" presStyleIdx="2" presStyleCnt="4" custScaleX="202263" custScaleY="89572" custRadScaleRad="114580" custRadScaleInc="-1555">
        <dgm:presLayoutVars>
          <dgm:bulletEnabled val="1"/>
        </dgm:presLayoutVars>
      </dgm:prSet>
      <dgm:spPr>
        <a:prstGeom prst="flowChartAlternateProcess">
          <a:avLst/>
        </a:prstGeom>
      </dgm:spPr>
      <dgm:t>
        <a:bodyPr/>
        <a:lstStyle/>
        <a:p>
          <a:endParaRPr lang="en-US"/>
        </a:p>
      </dgm:t>
    </dgm:pt>
    <dgm:pt modelId="{1AC5CB30-3405-4963-B7AC-018976EDD470}" type="pres">
      <dgm:prSet presAssocID="{75BF0F90-6FB2-4768-B8A2-5FDC6AFF9A49}" presName="dummy" presStyleCnt="0"/>
      <dgm:spPr/>
    </dgm:pt>
    <dgm:pt modelId="{C650794D-BAD5-493F-B970-3F3C797EB772}" type="pres">
      <dgm:prSet presAssocID="{6F82E8DE-8DE0-4622-93BC-2D1979869004}" presName="sibTrans" presStyleLbl="sibTrans2D1" presStyleIdx="2" presStyleCnt="4"/>
      <dgm:spPr/>
      <dgm:t>
        <a:bodyPr/>
        <a:lstStyle/>
        <a:p>
          <a:endParaRPr lang="en-US"/>
        </a:p>
      </dgm:t>
    </dgm:pt>
    <dgm:pt modelId="{F372E8C3-10D2-4F31-8B8C-D9ED66E31115}" type="pres">
      <dgm:prSet presAssocID="{AD52C8BD-8E88-4707-ACDA-A529B36FA0D1}" presName="node" presStyleLbl="node1" presStyleIdx="3" presStyleCnt="4" custScaleX="212257" custScaleY="82640" custRadScaleRad="133422" custRadScaleInc="-5431">
        <dgm:presLayoutVars>
          <dgm:bulletEnabled val="1"/>
        </dgm:presLayoutVars>
      </dgm:prSet>
      <dgm:spPr>
        <a:prstGeom prst="flowChartAlternateProcess">
          <a:avLst/>
        </a:prstGeom>
      </dgm:spPr>
      <dgm:t>
        <a:bodyPr/>
        <a:lstStyle/>
        <a:p>
          <a:endParaRPr lang="en-US"/>
        </a:p>
      </dgm:t>
    </dgm:pt>
    <dgm:pt modelId="{959D91CD-A36F-4A5F-AFE1-7B10E54BD95A}" type="pres">
      <dgm:prSet presAssocID="{AD52C8BD-8E88-4707-ACDA-A529B36FA0D1}" presName="dummy" presStyleCnt="0"/>
      <dgm:spPr/>
    </dgm:pt>
    <dgm:pt modelId="{38302FC6-6DFC-478D-98CE-EBBED2699132}" type="pres">
      <dgm:prSet presAssocID="{23D05287-89A3-4B06-AB34-2F9FA2305B13}" presName="sibTrans" presStyleLbl="sibTrans2D1" presStyleIdx="3" presStyleCnt="4" custScaleX="100023" custScaleY="98898"/>
      <dgm:spPr/>
      <dgm:t>
        <a:bodyPr/>
        <a:lstStyle/>
        <a:p>
          <a:endParaRPr lang="en-US"/>
        </a:p>
      </dgm:t>
    </dgm:pt>
  </dgm:ptLst>
  <dgm:cxnLst>
    <dgm:cxn modelId="{51EF21B9-C546-4A42-ABFC-86D80FB3A182}" type="presOf" srcId="{CB7ED8D3-B71D-4D23-90F1-A1C8C5B13CF8}" destId="{CF70404B-BB60-493D-95F7-1587A01ABDCB}" srcOrd="0" destOrd="0" presId="urn:microsoft.com/office/officeart/2005/8/layout/radial6"/>
    <dgm:cxn modelId="{531F0118-DA9F-403C-9B85-FE9D4EBEEE7F}" type="presOf" srcId="{AD52C8BD-8E88-4707-ACDA-A529B36FA0D1}" destId="{F372E8C3-10D2-4F31-8B8C-D9ED66E31115}" srcOrd="0" destOrd="0" presId="urn:microsoft.com/office/officeart/2005/8/layout/radial6"/>
    <dgm:cxn modelId="{7AE28DF8-C54C-498A-AF82-D64E393D94B4}" srcId="{5A440D44-A309-4072-B246-A79D786BA406}" destId="{AD52C8BD-8E88-4707-ACDA-A529B36FA0D1}" srcOrd="3" destOrd="0" parTransId="{5DBB2242-5F5C-4D56-BE00-B81A589107F6}" sibTransId="{23D05287-89A3-4B06-AB34-2F9FA2305B13}"/>
    <dgm:cxn modelId="{A4F0C86D-CC34-4394-B768-253D84334F32}" type="presOf" srcId="{23D05287-89A3-4B06-AB34-2F9FA2305B13}" destId="{38302FC6-6DFC-478D-98CE-EBBED2699132}" srcOrd="0" destOrd="0" presId="urn:microsoft.com/office/officeart/2005/8/layout/radial6"/>
    <dgm:cxn modelId="{9FC02EF9-33CF-4484-8791-C9198DC5F10E}" srcId="{5A440D44-A309-4072-B246-A79D786BA406}" destId="{9BA1D891-4EB7-406D-9FA4-5474228F46ED}" srcOrd="0" destOrd="0" parTransId="{C5F4BE63-E2E2-4CB3-B166-1BF5411AF12F}" sibTransId="{E005B3AE-50EB-4133-A7B9-1D1B9EAD619A}"/>
    <dgm:cxn modelId="{4DE755CC-673F-4314-96B2-438A67D41029}" type="presOf" srcId="{B7985645-8FA8-48FD-96FF-890252BD25FB}" destId="{00873715-7949-45DF-B025-BE8EA893668D}" srcOrd="0" destOrd="0" presId="urn:microsoft.com/office/officeart/2005/8/layout/radial6"/>
    <dgm:cxn modelId="{60CA5765-3AA8-4E55-AD17-A87FE8EA514F}" type="presOf" srcId="{6F82E8DE-8DE0-4622-93BC-2D1979869004}" destId="{C650794D-BAD5-493F-B970-3F3C797EB772}" srcOrd="0" destOrd="0" presId="urn:microsoft.com/office/officeart/2005/8/layout/radial6"/>
    <dgm:cxn modelId="{987F6A0C-F42E-4552-B954-0FC8A980E48E}" srcId="{B7985645-8FA8-48FD-96FF-890252BD25FB}" destId="{AC5A644C-FD52-4826-BFC1-5F3F514EE4D4}" srcOrd="1" destOrd="0" parTransId="{52C7AE66-6AC4-45BF-B0B5-B042480A45FF}" sibTransId="{ACF7F60F-BD0F-41C7-BD7C-333F19D7ADFC}"/>
    <dgm:cxn modelId="{FF3A2EE0-31E4-4194-AB7D-CB8EC5173CA5}" srcId="{5A440D44-A309-4072-B246-A79D786BA406}" destId="{F31547E5-4B32-42CC-BDC3-3DD60F72E31B}" srcOrd="1" destOrd="0" parTransId="{753F5B35-AEF4-4C0E-9E51-3C41118C418A}" sibTransId="{CB7ED8D3-B71D-4D23-90F1-A1C8C5B13CF8}"/>
    <dgm:cxn modelId="{4FD8820A-F8CE-4C6B-B69E-FC0DAA924D04}" type="presOf" srcId="{9BA1D891-4EB7-406D-9FA4-5474228F46ED}" destId="{382B1F57-6B89-478D-BB24-E14303620FA6}" srcOrd="0" destOrd="0" presId="urn:microsoft.com/office/officeart/2005/8/layout/radial6"/>
    <dgm:cxn modelId="{F8EE96F0-454D-460B-B3FE-83F78B55293D}" srcId="{B7985645-8FA8-48FD-96FF-890252BD25FB}" destId="{5A440D44-A309-4072-B246-A79D786BA406}" srcOrd="0" destOrd="0" parTransId="{3D0CA259-5B14-4708-89A9-A0FF5EEB417D}" sibTransId="{9761C825-A6B0-417E-A4F1-9F309A77AC43}"/>
    <dgm:cxn modelId="{3A9F414E-BE76-4E4F-9FF6-FA0EBAC1D029}" srcId="{5A440D44-A309-4072-B246-A79D786BA406}" destId="{75BF0F90-6FB2-4768-B8A2-5FDC6AFF9A49}" srcOrd="2" destOrd="0" parTransId="{427F2B2A-1CBA-4882-855C-6815DDA0AF87}" sibTransId="{6F82E8DE-8DE0-4622-93BC-2D1979869004}"/>
    <dgm:cxn modelId="{82C140FB-31C8-4B53-9E20-DF6034A7712D}" type="presOf" srcId="{F31547E5-4B32-42CC-BDC3-3DD60F72E31B}" destId="{BD6D6BB1-F2EC-44A3-8E96-BD5767C84836}" srcOrd="0" destOrd="0" presId="urn:microsoft.com/office/officeart/2005/8/layout/radial6"/>
    <dgm:cxn modelId="{79CEF3F1-0875-4428-BE48-3BE0F9C8AAC7}" type="presOf" srcId="{75BF0F90-6FB2-4768-B8A2-5FDC6AFF9A49}" destId="{265C6A38-7BC6-46C5-B6FD-E69837574751}" srcOrd="0" destOrd="0" presId="urn:microsoft.com/office/officeart/2005/8/layout/radial6"/>
    <dgm:cxn modelId="{F9F17D91-EC7F-4490-BA21-F0C045F1408A}" type="presOf" srcId="{5A440D44-A309-4072-B246-A79D786BA406}" destId="{B3C432A2-4322-4EF7-8324-2A07D9FC6102}" srcOrd="0" destOrd="0" presId="urn:microsoft.com/office/officeart/2005/8/layout/radial6"/>
    <dgm:cxn modelId="{747E2B42-9FD2-4E6F-BD80-A6C8D2E6F8AF}" type="presOf" srcId="{E005B3AE-50EB-4133-A7B9-1D1B9EAD619A}" destId="{3EB2B50B-B3ED-4245-87DE-F88403B9FF05}" srcOrd="0" destOrd="0" presId="urn:microsoft.com/office/officeart/2005/8/layout/radial6"/>
    <dgm:cxn modelId="{69993D27-C691-491F-BCC2-3CE18C9A3A36}" type="presParOf" srcId="{00873715-7949-45DF-B025-BE8EA893668D}" destId="{B3C432A2-4322-4EF7-8324-2A07D9FC6102}" srcOrd="0" destOrd="0" presId="urn:microsoft.com/office/officeart/2005/8/layout/radial6"/>
    <dgm:cxn modelId="{3B8C3653-01F1-4366-A229-73D5A39534EA}" type="presParOf" srcId="{00873715-7949-45DF-B025-BE8EA893668D}" destId="{382B1F57-6B89-478D-BB24-E14303620FA6}" srcOrd="1" destOrd="0" presId="urn:microsoft.com/office/officeart/2005/8/layout/radial6"/>
    <dgm:cxn modelId="{E7A3F5D8-71BA-4259-9958-7AE157262213}" type="presParOf" srcId="{00873715-7949-45DF-B025-BE8EA893668D}" destId="{812707A7-7BC8-434D-AE19-011C06142012}" srcOrd="2" destOrd="0" presId="urn:microsoft.com/office/officeart/2005/8/layout/radial6"/>
    <dgm:cxn modelId="{F7B3EA07-227D-4A7A-ADDB-F516CDDFDF9C}" type="presParOf" srcId="{00873715-7949-45DF-B025-BE8EA893668D}" destId="{3EB2B50B-B3ED-4245-87DE-F88403B9FF05}" srcOrd="3" destOrd="0" presId="urn:microsoft.com/office/officeart/2005/8/layout/radial6"/>
    <dgm:cxn modelId="{E16CADDC-0775-4DDB-BD5D-33797F72E311}" type="presParOf" srcId="{00873715-7949-45DF-B025-BE8EA893668D}" destId="{BD6D6BB1-F2EC-44A3-8E96-BD5767C84836}" srcOrd="4" destOrd="0" presId="urn:microsoft.com/office/officeart/2005/8/layout/radial6"/>
    <dgm:cxn modelId="{B15F91AF-C281-4B45-9E82-2E1D717E302C}" type="presParOf" srcId="{00873715-7949-45DF-B025-BE8EA893668D}" destId="{204786E2-5713-477A-8392-FF30446B4FA3}" srcOrd="5" destOrd="0" presId="urn:microsoft.com/office/officeart/2005/8/layout/radial6"/>
    <dgm:cxn modelId="{FC782A9E-06A7-46D6-B8C7-F281CCA3277A}" type="presParOf" srcId="{00873715-7949-45DF-B025-BE8EA893668D}" destId="{CF70404B-BB60-493D-95F7-1587A01ABDCB}" srcOrd="6" destOrd="0" presId="urn:microsoft.com/office/officeart/2005/8/layout/radial6"/>
    <dgm:cxn modelId="{10CEAD32-F5BF-4244-AA6B-8125D57534B2}" type="presParOf" srcId="{00873715-7949-45DF-B025-BE8EA893668D}" destId="{265C6A38-7BC6-46C5-B6FD-E69837574751}" srcOrd="7" destOrd="0" presId="urn:microsoft.com/office/officeart/2005/8/layout/radial6"/>
    <dgm:cxn modelId="{AAF2399E-A0E7-4935-B8CD-CBB740458E38}" type="presParOf" srcId="{00873715-7949-45DF-B025-BE8EA893668D}" destId="{1AC5CB30-3405-4963-B7AC-018976EDD470}" srcOrd="8" destOrd="0" presId="urn:microsoft.com/office/officeart/2005/8/layout/radial6"/>
    <dgm:cxn modelId="{5D930A24-65A8-42D8-A6A6-D26D82792B66}" type="presParOf" srcId="{00873715-7949-45DF-B025-BE8EA893668D}" destId="{C650794D-BAD5-493F-B970-3F3C797EB772}" srcOrd="9" destOrd="0" presId="urn:microsoft.com/office/officeart/2005/8/layout/radial6"/>
    <dgm:cxn modelId="{0BBB0C17-2597-4438-A944-AFED8051D021}" type="presParOf" srcId="{00873715-7949-45DF-B025-BE8EA893668D}" destId="{F372E8C3-10D2-4F31-8B8C-D9ED66E31115}" srcOrd="10" destOrd="0" presId="urn:microsoft.com/office/officeart/2005/8/layout/radial6"/>
    <dgm:cxn modelId="{25DAACC4-EA31-4233-8AE4-BB1D1C985B92}" type="presParOf" srcId="{00873715-7949-45DF-B025-BE8EA893668D}" destId="{959D91CD-A36F-4A5F-AFE1-7B10E54BD95A}" srcOrd="11" destOrd="0" presId="urn:microsoft.com/office/officeart/2005/8/layout/radial6"/>
    <dgm:cxn modelId="{D5A6C1EC-7C27-4AEA-B7ED-6810060A2A07}" type="presParOf" srcId="{00873715-7949-45DF-B025-BE8EA893668D}" destId="{38302FC6-6DFC-478D-98CE-EBBED2699132}" srcOrd="12"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302FC6-6DFC-478D-98CE-EBBED2699132}">
      <dsp:nvSpPr>
        <dsp:cNvPr id="0" name=""/>
        <dsp:cNvSpPr/>
      </dsp:nvSpPr>
      <dsp:spPr>
        <a:xfrm>
          <a:off x="1488260" y="406874"/>
          <a:ext cx="4116628" cy="4070327"/>
        </a:xfrm>
        <a:prstGeom prst="blockArc">
          <a:avLst>
            <a:gd name="adj1" fmla="val 10353600"/>
            <a:gd name="adj2" fmla="val 17315275"/>
            <a:gd name="adj3" fmla="val 463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650794D-BAD5-493F-B970-3F3C797EB772}">
      <dsp:nvSpPr>
        <dsp:cNvPr id="0" name=""/>
        <dsp:cNvSpPr/>
      </dsp:nvSpPr>
      <dsp:spPr>
        <a:xfrm>
          <a:off x="1498803" y="810335"/>
          <a:ext cx="4115682" cy="4115682"/>
        </a:xfrm>
        <a:prstGeom prst="blockArc">
          <a:avLst>
            <a:gd name="adj1" fmla="val 4183893"/>
            <a:gd name="adj2" fmla="val 11083971"/>
            <a:gd name="adj3" fmla="val 463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F70404B-BB60-493D-95F7-1587A01ABDCB}">
      <dsp:nvSpPr>
        <dsp:cNvPr id="0" name=""/>
        <dsp:cNvSpPr/>
      </dsp:nvSpPr>
      <dsp:spPr>
        <a:xfrm>
          <a:off x="3013036" y="859789"/>
          <a:ext cx="4115682" cy="4115682"/>
        </a:xfrm>
        <a:prstGeom prst="blockArc">
          <a:avLst>
            <a:gd name="adj1" fmla="val 21118393"/>
            <a:gd name="adj2" fmla="val 6840577"/>
            <a:gd name="adj3" fmla="val 463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EB2B50B-B3ED-4245-87DE-F88403B9FF05}">
      <dsp:nvSpPr>
        <dsp:cNvPr id="0" name=""/>
        <dsp:cNvSpPr/>
      </dsp:nvSpPr>
      <dsp:spPr>
        <a:xfrm>
          <a:off x="3015214" y="283383"/>
          <a:ext cx="4115682" cy="4115682"/>
        </a:xfrm>
        <a:prstGeom prst="blockArc">
          <a:avLst>
            <a:gd name="adj1" fmla="val 14631305"/>
            <a:gd name="adj2" fmla="val 507595"/>
            <a:gd name="adj3" fmla="val 463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3C432A2-4322-4EF7-8324-2A07D9FC6102}">
      <dsp:nvSpPr>
        <dsp:cNvPr id="0" name=""/>
        <dsp:cNvSpPr/>
      </dsp:nvSpPr>
      <dsp:spPr>
        <a:xfrm>
          <a:off x="3093113" y="1709170"/>
          <a:ext cx="2282238" cy="1833795"/>
        </a:xfrm>
        <a:prstGeom prst="flowChartTerminator">
          <a:avLst/>
        </a:prstGeom>
        <a:solidFill>
          <a:schemeClr val="accent1">
            <a:lumMod val="75000"/>
          </a:schemeClr>
        </a:solidFill>
        <a:ln w="38100" cap="flat" cmpd="sng" algn="ctr">
          <a:solidFill>
            <a:scrgbClr r="0" g="0" b="0"/>
          </a:solidFill>
          <a:prstDash val="solid"/>
        </a:ln>
        <a:effectLst>
          <a:outerShdw blurRad="50800" dist="38100" algn="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b="1" kern="1200" dirty="0" smtClean="0">
              <a:effectLst>
                <a:outerShdw blurRad="38100" dist="38100" dir="2700000" algn="tl">
                  <a:srgbClr val="000000">
                    <a:alpha val="43137"/>
                  </a:srgbClr>
                </a:outerShdw>
              </a:effectLst>
            </a:rPr>
            <a:t>Equity Districts</a:t>
          </a:r>
        </a:p>
        <a:p>
          <a:pPr lvl="0" algn="ctr" defTabSz="1244600">
            <a:lnSpc>
              <a:spcPct val="90000"/>
            </a:lnSpc>
            <a:spcBef>
              <a:spcPct val="0"/>
            </a:spcBef>
            <a:spcAft>
              <a:spcPct val="35000"/>
            </a:spcAft>
          </a:pPr>
          <a:r>
            <a:rPr lang="en-US" sz="2000" kern="1200" dirty="0" smtClean="0"/>
            <a:t>Equitable Access to Excellent Educators</a:t>
          </a:r>
          <a:endParaRPr lang="en-US" sz="2000" kern="1200" dirty="0"/>
        </a:p>
      </dsp:txBody>
      <dsp:txXfrm>
        <a:off x="3200674" y="1977702"/>
        <a:ext cx="2067116" cy="1296731"/>
      </dsp:txXfrm>
    </dsp:sp>
    <dsp:sp modelId="{382B1F57-6B89-478D-BB24-E14303620FA6}">
      <dsp:nvSpPr>
        <dsp:cNvPr id="0" name=""/>
        <dsp:cNvSpPr/>
      </dsp:nvSpPr>
      <dsp:spPr>
        <a:xfrm>
          <a:off x="2904348" y="38467"/>
          <a:ext cx="2565934" cy="996636"/>
        </a:xfrm>
        <a:prstGeom prst="flowChartAlternateProcess">
          <a:avLst/>
        </a:prstGeom>
        <a:solidFill>
          <a:schemeClr val="accent1"/>
        </a:solidFill>
        <a:ln w="38100" cap="flat" cmpd="sng" algn="ctr">
          <a:solidFill>
            <a:scrgbClr r="0" g="0" b="0"/>
          </a:solidFill>
          <a:prstDash val="solid"/>
        </a:ln>
        <a:effectLst>
          <a:outerShdw blurRad="50800" dist="38100" dir="18900000" algn="b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solidFill>
                <a:srgbClr val="FFFF00"/>
              </a:solidFill>
            </a:rPr>
            <a:t>Equity Plan Stakeholder Advisory Group</a:t>
          </a:r>
          <a:endParaRPr lang="en-US" sz="2000" kern="1200" dirty="0">
            <a:solidFill>
              <a:srgbClr val="FFFF00"/>
            </a:solidFill>
          </a:endParaRPr>
        </a:p>
      </dsp:txBody>
      <dsp:txXfrm>
        <a:off x="2952999" y="87118"/>
        <a:ext cx="2468632" cy="899334"/>
      </dsp:txXfrm>
    </dsp:sp>
    <dsp:sp modelId="{BD6D6BB1-F2EC-44A3-8E96-BD5767C84836}">
      <dsp:nvSpPr>
        <dsp:cNvPr id="0" name=""/>
        <dsp:cNvSpPr/>
      </dsp:nvSpPr>
      <dsp:spPr>
        <a:xfrm>
          <a:off x="5725951" y="2076310"/>
          <a:ext cx="2670681" cy="1121272"/>
        </a:xfrm>
        <a:prstGeom prst="flowChartAlternateProcess">
          <a:avLst/>
        </a:prstGeom>
        <a:solidFill>
          <a:schemeClr val="accent1">
            <a:hueOff val="0"/>
            <a:satOff val="0"/>
            <a:lumOff val="0"/>
            <a:alphaOff val="0"/>
          </a:schemeClr>
        </a:solidFill>
        <a:ln w="38100" cap="flat" cmpd="sng" algn="ctr">
          <a:solidFill>
            <a:scrgbClr r="0" g="0" b="0"/>
          </a:solidFill>
          <a:prstDash val="solid"/>
        </a:ln>
        <a:effectLst>
          <a:outerShdw blurRad="50800" dist="38100" dir="18900000" algn="b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Other CSDE Offices &amp; Bureaus and Outside Agencies</a:t>
          </a:r>
          <a:endParaRPr lang="en-US" sz="2000" kern="1200" dirty="0"/>
        </a:p>
      </dsp:txBody>
      <dsp:txXfrm>
        <a:off x="5780686" y="2131045"/>
        <a:ext cx="2561211" cy="1011802"/>
      </dsp:txXfrm>
    </dsp:sp>
    <dsp:sp modelId="{265C6A38-7BC6-46C5-B6FD-E69837574751}">
      <dsp:nvSpPr>
        <dsp:cNvPr id="0" name=""/>
        <dsp:cNvSpPr/>
      </dsp:nvSpPr>
      <dsp:spPr>
        <a:xfrm>
          <a:off x="2912068" y="4159994"/>
          <a:ext cx="2681832" cy="1187647"/>
        </a:xfrm>
        <a:prstGeom prst="flowChartAlternateProcess">
          <a:avLst/>
        </a:prstGeom>
        <a:solidFill>
          <a:schemeClr val="accent1"/>
        </a:solidFill>
        <a:ln w="38100" cap="flat" cmpd="sng" algn="ctr">
          <a:solidFill>
            <a:scrgbClr r="0" g="0" b="0"/>
          </a:solidFill>
          <a:prstDash val="solid"/>
        </a:ln>
        <a:effectLst>
          <a:outerShdw blurRad="50800" dist="38100" dir="18900000" algn="b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CSDE Talent Office Support</a:t>
          </a:r>
          <a:endParaRPr lang="en-US" sz="2000" kern="1200" dirty="0"/>
        </a:p>
      </dsp:txBody>
      <dsp:txXfrm>
        <a:off x="2970043" y="4217969"/>
        <a:ext cx="2565882" cy="1071697"/>
      </dsp:txXfrm>
    </dsp:sp>
    <dsp:sp modelId="{F372E8C3-10D2-4F31-8B8C-D9ED66E31115}">
      <dsp:nvSpPr>
        <dsp:cNvPr id="0" name=""/>
        <dsp:cNvSpPr/>
      </dsp:nvSpPr>
      <dsp:spPr>
        <a:xfrm>
          <a:off x="146217" y="2154455"/>
          <a:ext cx="2814344" cy="1095735"/>
        </a:xfrm>
        <a:prstGeom prst="flowChartAlternateProcess">
          <a:avLst/>
        </a:prstGeom>
        <a:solidFill>
          <a:schemeClr val="accent1">
            <a:hueOff val="0"/>
            <a:satOff val="0"/>
            <a:lumOff val="0"/>
            <a:alphaOff val="0"/>
          </a:schemeClr>
        </a:solidFill>
        <a:ln w="38100" cap="flat" cmpd="sng" algn="ctr">
          <a:solidFill>
            <a:scrgbClr r="0" g="0" b="0"/>
          </a:solidFill>
          <a:prstDash val="solid"/>
        </a:ln>
        <a:effectLst>
          <a:outerShdw blurRad="50800" dist="38100" dir="18900000" algn="b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t>CSDE Turnaround Office Support</a:t>
          </a:r>
          <a:endParaRPr lang="en-US" sz="2000" kern="1200" dirty="0"/>
        </a:p>
      </dsp:txBody>
      <dsp:txXfrm>
        <a:off x="199705" y="2207943"/>
        <a:ext cx="2707368" cy="988759"/>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1460615C-BDB6-453B-85C3-FD1FC0CB8B45}" type="datetimeFigureOut">
              <a:rPr lang="en-US" smtClean="0"/>
              <a:t>6/2/2016</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84EC9DB8-21DC-4246-903C-5AD324BFD2FC}" type="slidenum">
              <a:rPr lang="en-US" smtClean="0"/>
              <a:t>‹#›</a:t>
            </a:fld>
            <a:endParaRPr lang="en-US"/>
          </a:p>
        </p:txBody>
      </p:sp>
    </p:spTree>
    <p:extLst>
      <p:ext uri="{BB962C8B-B14F-4D97-AF65-F5344CB8AC3E}">
        <p14:creationId xmlns:p14="http://schemas.microsoft.com/office/powerpoint/2010/main" val="21066291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9081ECB-61BA-43E2-BDF9-511694056853}" type="datetimeFigureOut">
              <a:rPr lang="en-US" smtClean="0"/>
              <a:t>6/2/2016</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C922F47-528B-4AB6-92EF-E0A19471472C}" type="slidenum">
              <a:rPr lang="en-US" smtClean="0"/>
              <a:t>‹#›</a:t>
            </a:fld>
            <a:endParaRPr lang="en-US" dirty="0"/>
          </a:p>
        </p:txBody>
      </p:sp>
    </p:spTree>
    <p:extLst>
      <p:ext uri="{BB962C8B-B14F-4D97-AF65-F5344CB8AC3E}">
        <p14:creationId xmlns:p14="http://schemas.microsoft.com/office/powerpoint/2010/main" val="3702192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FACILITATORS</a:t>
            </a:r>
            <a:r>
              <a:rPr lang="en-US" b="1" baseline="0" dirty="0" smtClean="0"/>
              <a:t> NOTES:</a:t>
            </a:r>
            <a:endParaRPr lang="en-US" b="1" dirty="0"/>
          </a:p>
        </p:txBody>
      </p:sp>
      <p:sp>
        <p:nvSpPr>
          <p:cNvPr id="4" name="Slide Number Placeholder 3"/>
          <p:cNvSpPr>
            <a:spLocks noGrp="1"/>
          </p:cNvSpPr>
          <p:nvPr>
            <p:ph type="sldNum" sz="quarter" idx="10"/>
          </p:nvPr>
        </p:nvSpPr>
        <p:spPr>
          <a:xfrm>
            <a:off x="3970938" y="8829967"/>
            <a:ext cx="3037840" cy="466433"/>
          </a:xfrm>
          <a:prstGeom prst="rect">
            <a:avLst/>
          </a:prstGeom>
        </p:spPr>
        <p:txBody>
          <a:bodyPr/>
          <a:lstStyle/>
          <a:p>
            <a:fld id="{DDAD0267-FB0D-406F-8879-78E317B308BC}"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19032316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FACILITATORS</a:t>
            </a:r>
            <a:r>
              <a:rPr lang="en-US" b="1" baseline="0" dirty="0" smtClean="0"/>
              <a:t> NOTES: This activity sets up the tour of the afternoon break out groups to provide the stakeholders with a view of the equity work in progress.</a:t>
            </a:r>
            <a:endParaRPr lang="en-US" b="1" dirty="0"/>
          </a:p>
        </p:txBody>
      </p:sp>
      <p:sp>
        <p:nvSpPr>
          <p:cNvPr id="4" name="Slide Number Placeholder 3"/>
          <p:cNvSpPr>
            <a:spLocks noGrp="1"/>
          </p:cNvSpPr>
          <p:nvPr>
            <p:ph type="sldNum" sz="quarter" idx="10"/>
          </p:nvPr>
        </p:nvSpPr>
        <p:spPr>
          <a:xfrm>
            <a:off x="3970938" y="8829967"/>
            <a:ext cx="3037840" cy="466433"/>
          </a:xfrm>
          <a:prstGeom prst="rect">
            <a:avLst/>
          </a:prstGeom>
        </p:spPr>
        <p:txBody>
          <a:bodyPr/>
          <a:lstStyle/>
          <a:p>
            <a:fld id="{DDAD0267-FB0D-406F-8879-78E317B308BC}"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38468885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b="1" dirty="0" smtClean="0"/>
              <a:t>FACILITATORS</a:t>
            </a:r>
            <a:r>
              <a:rPr lang="en-US" b="1" baseline="0" dirty="0" smtClean="0"/>
              <a:t> NOTES: During this discussion, CSDE will share the district challenges to full participation: </a:t>
            </a:r>
          </a:p>
          <a:p>
            <a:pPr marL="171450" indent="-171450">
              <a:buFont typeface="Arial" panose="020B0604020202020204" pitchFamily="34" charset="0"/>
              <a:buChar char="•"/>
            </a:pPr>
            <a:r>
              <a:rPr lang="en-US" b="1" baseline="0" dirty="0" smtClean="0"/>
              <a:t>another layer for districts, </a:t>
            </a:r>
          </a:p>
          <a:p>
            <a:pPr marL="171450" indent="-171450">
              <a:buFont typeface="Arial" panose="020B0604020202020204" pitchFamily="34" charset="0"/>
              <a:buChar char="•"/>
            </a:pPr>
            <a:r>
              <a:rPr lang="en-US" b="1" baseline="0" dirty="0" smtClean="0"/>
              <a:t>difficulty in attending another meeting, </a:t>
            </a:r>
          </a:p>
          <a:p>
            <a:pPr marL="171450" indent="-171450">
              <a:buFont typeface="Arial" panose="020B0604020202020204" pitchFamily="34" charset="0"/>
              <a:buChar char="•"/>
            </a:pPr>
            <a:r>
              <a:rPr lang="en-US" b="1" baseline="0" dirty="0" smtClean="0"/>
              <a:t>frustration with larger forces out of their control </a:t>
            </a:r>
          </a:p>
          <a:p>
            <a:pPr marL="171450" indent="-171450">
              <a:buFont typeface="Arial" panose="020B0604020202020204" pitchFamily="34" charset="0"/>
              <a:buChar char="•"/>
            </a:pPr>
            <a:r>
              <a:rPr lang="en-US" b="1" baseline="0" dirty="0" smtClean="0"/>
              <a:t>no additional financial resources/human resources to devote to the effort</a:t>
            </a:r>
          </a:p>
          <a:p>
            <a:pPr marL="171450" indent="-171450">
              <a:buFont typeface="Arial" panose="020B0604020202020204" pitchFamily="34" charset="0"/>
              <a:buChar char="•"/>
            </a:pPr>
            <a:endParaRPr lang="en-US" b="1" baseline="0" dirty="0" smtClean="0"/>
          </a:p>
          <a:p>
            <a:pPr marL="0" indent="0">
              <a:buFont typeface="Arial" panose="020B0604020202020204" pitchFamily="34" charset="0"/>
              <a:buNone/>
            </a:pPr>
            <a:r>
              <a:rPr lang="en-US" b="1" baseline="0" dirty="0" smtClean="0"/>
              <a:t>Opportunities</a:t>
            </a:r>
          </a:p>
          <a:p>
            <a:pPr marL="171450" indent="-171450">
              <a:buFont typeface="Arial" panose="020B0604020202020204" pitchFamily="34" charset="0"/>
              <a:buChar char="•"/>
            </a:pPr>
            <a:r>
              <a:rPr lang="en-US" b="1" baseline="0" dirty="0" smtClean="0"/>
              <a:t>Alliance District </a:t>
            </a:r>
            <a:r>
              <a:rPr lang="en-US" b="1" baseline="0" dirty="0" err="1" smtClean="0"/>
              <a:t>Convenings</a:t>
            </a:r>
            <a:r>
              <a:rPr lang="en-US" b="1" baseline="0" dirty="0" smtClean="0"/>
              <a:t> delivery</a:t>
            </a:r>
          </a:p>
          <a:p>
            <a:pPr marL="171450" indent="-171450">
              <a:buFont typeface="Arial" panose="020B0604020202020204" pitchFamily="34" charset="0"/>
              <a:buChar char="•"/>
            </a:pPr>
            <a:r>
              <a:rPr lang="en-US" b="1" baseline="0" dirty="0" smtClean="0"/>
              <a:t>Closer connections with Turnaround Office</a:t>
            </a:r>
          </a:p>
          <a:p>
            <a:pPr marL="171450" indent="-171450">
              <a:buFont typeface="Arial" panose="020B0604020202020204" pitchFamily="34" charset="0"/>
              <a:buChar char="•"/>
            </a:pPr>
            <a:r>
              <a:rPr lang="en-US" b="1" baseline="0" dirty="0" smtClean="0"/>
              <a:t>Closer connections with Family Engagement program</a:t>
            </a:r>
          </a:p>
          <a:p>
            <a:pPr marL="171450" indent="-171450">
              <a:buFont typeface="Arial" panose="020B0604020202020204" pitchFamily="34" charset="0"/>
              <a:buChar char="•"/>
            </a:pPr>
            <a:r>
              <a:rPr lang="en-US" b="1" baseline="0" dirty="0" smtClean="0"/>
              <a:t>Closer connections with Behavioral Framework program</a:t>
            </a:r>
            <a:endParaRPr lang="en-US" b="1" dirty="0"/>
          </a:p>
        </p:txBody>
      </p:sp>
      <p:sp>
        <p:nvSpPr>
          <p:cNvPr id="4" name="Slide Number Placeholder 3"/>
          <p:cNvSpPr>
            <a:spLocks noGrp="1"/>
          </p:cNvSpPr>
          <p:nvPr>
            <p:ph type="sldNum" sz="quarter" idx="10"/>
          </p:nvPr>
        </p:nvSpPr>
        <p:spPr>
          <a:xfrm>
            <a:off x="3970938" y="8829967"/>
            <a:ext cx="3037840" cy="466433"/>
          </a:xfrm>
          <a:prstGeom prst="rect">
            <a:avLst/>
          </a:prstGeom>
        </p:spPr>
        <p:txBody>
          <a:bodyPr/>
          <a:lstStyle/>
          <a:p>
            <a:fld id="{DDAD0267-FB0D-406F-8879-78E317B308BC}" type="slidenum">
              <a:rPr lang="en-US" smtClean="0">
                <a:solidFill>
                  <a:prstClr val="black"/>
                </a:solidFill>
              </a:rPr>
              <a:pPr/>
              <a:t>11</a:t>
            </a:fld>
            <a:endParaRPr lang="en-US" dirty="0">
              <a:solidFill>
                <a:prstClr val="black"/>
              </a:solidFill>
            </a:endParaRPr>
          </a:p>
        </p:txBody>
      </p:sp>
    </p:spTree>
    <p:extLst>
      <p:ext uri="{BB962C8B-B14F-4D97-AF65-F5344CB8AC3E}">
        <p14:creationId xmlns:p14="http://schemas.microsoft.com/office/powerpoint/2010/main" val="12468976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FACILITATORS</a:t>
            </a:r>
            <a:r>
              <a:rPr lang="en-US" b="1" baseline="0" dirty="0" smtClean="0"/>
              <a:t> NOTES: This slide reminds the stakeholder of some of their main questions and concerns raised at the January 28, 2016 meeting and hopefully serves to show them we are listening to their input and reporting back to them.</a:t>
            </a:r>
            <a:endParaRPr lang="en-US" b="1" dirty="0"/>
          </a:p>
        </p:txBody>
      </p:sp>
      <p:sp>
        <p:nvSpPr>
          <p:cNvPr id="4" name="Slide Number Placeholder 3"/>
          <p:cNvSpPr>
            <a:spLocks noGrp="1"/>
          </p:cNvSpPr>
          <p:nvPr>
            <p:ph type="sldNum" sz="quarter" idx="10"/>
          </p:nvPr>
        </p:nvSpPr>
        <p:spPr>
          <a:xfrm>
            <a:off x="3970938" y="8829967"/>
            <a:ext cx="3037840" cy="466433"/>
          </a:xfrm>
          <a:prstGeom prst="rect">
            <a:avLst/>
          </a:prstGeom>
        </p:spPr>
        <p:txBody>
          <a:bodyPr/>
          <a:lstStyle/>
          <a:p>
            <a:fld id="{DDAD0267-FB0D-406F-8879-78E317B308BC}" type="slidenum">
              <a:rPr lang="en-US" smtClean="0">
                <a:solidFill>
                  <a:prstClr val="black"/>
                </a:solidFill>
              </a:rPr>
              <a:pPr/>
              <a:t>12</a:t>
            </a:fld>
            <a:endParaRPr lang="en-US" dirty="0">
              <a:solidFill>
                <a:prstClr val="black"/>
              </a:solidFill>
            </a:endParaRPr>
          </a:p>
        </p:txBody>
      </p:sp>
    </p:spTree>
    <p:extLst>
      <p:ext uri="{BB962C8B-B14F-4D97-AF65-F5344CB8AC3E}">
        <p14:creationId xmlns:p14="http://schemas.microsoft.com/office/powerpoint/2010/main" val="7793609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FACILITATORS</a:t>
            </a:r>
            <a:r>
              <a:rPr lang="en-US" b="1" baseline="0" dirty="0" smtClean="0"/>
              <a:t> NOTES: This slide is to provide time for the stakeholders to discuss their thoughts, reactions to this year and to ask questions.</a:t>
            </a:r>
            <a:endParaRPr lang="en-US" b="1" dirty="0"/>
          </a:p>
        </p:txBody>
      </p:sp>
      <p:sp>
        <p:nvSpPr>
          <p:cNvPr id="4" name="Slide Number Placeholder 3"/>
          <p:cNvSpPr>
            <a:spLocks noGrp="1"/>
          </p:cNvSpPr>
          <p:nvPr>
            <p:ph type="sldNum" sz="quarter" idx="10"/>
          </p:nvPr>
        </p:nvSpPr>
        <p:spPr>
          <a:xfrm>
            <a:off x="3970938" y="8829967"/>
            <a:ext cx="3037840" cy="466433"/>
          </a:xfrm>
          <a:prstGeom prst="rect">
            <a:avLst/>
          </a:prstGeom>
        </p:spPr>
        <p:txBody>
          <a:bodyPr/>
          <a:lstStyle/>
          <a:p>
            <a:fld id="{DDAD0267-FB0D-406F-8879-78E317B308BC}" type="slidenum">
              <a:rPr lang="en-US" smtClean="0">
                <a:solidFill>
                  <a:prstClr val="black"/>
                </a:solidFill>
              </a:rPr>
              <a:pPr/>
              <a:t>13</a:t>
            </a:fld>
            <a:endParaRPr lang="en-US" dirty="0">
              <a:solidFill>
                <a:prstClr val="black"/>
              </a:solidFill>
            </a:endParaRPr>
          </a:p>
        </p:txBody>
      </p:sp>
    </p:spTree>
    <p:extLst>
      <p:ext uri="{BB962C8B-B14F-4D97-AF65-F5344CB8AC3E}">
        <p14:creationId xmlns:p14="http://schemas.microsoft.com/office/powerpoint/2010/main" val="35022993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FACILITATORS</a:t>
            </a:r>
            <a:r>
              <a:rPr lang="en-US" b="1" baseline="0" dirty="0" smtClean="0"/>
              <a:t> NOTES: This slide is to show the stakeholders the proposed equity plan metrics and to discuss our work this year in identifying ways to establish metrics.</a:t>
            </a:r>
            <a:endParaRPr lang="en-US" b="1" dirty="0"/>
          </a:p>
        </p:txBody>
      </p:sp>
      <p:sp>
        <p:nvSpPr>
          <p:cNvPr id="4" name="Slide Number Placeholder 3"/>
          <p:cNvSpPr>
            <a:spLocks noGrp="1"/>
          </p:cNvSpPr>
          <p:nvPr>
            <p:ph type="sldNum" sz="quarter" idx="10"/>
          </p:nvPr>
        </p:nvSpPr>
        <p:spPr>
          <a:xfrm>
            <a:off x="3970938" y="8829967"/>
            <a:ext cx="3037840" cy="466433"/>
          </a:xfrm>
          <a:prstGeom prst="rect">
            <a:avLst/>
          </a:prstGeom>
        </p:spPr>
        <p:txBody>
          <a:bodyPr/>
          <a:lstStyle/>
          <a:p>
            <a:fld id="{DDAD0267-FB0D-406F-8879-78E317B308BC}" type="slidenum">
              <a:rPr lang="en-US" smtClean="0">
                <a:solidFill>
                  <a:prstClr val="black"/>
                </a:solidFill>
              </a:rPr>
              <a:pPr/>
              <a:t>14</a:t>
            </a:fld>
            <a:endParaRPr lang="en-US" dirty="0">
              <a:solidFill>
                <a:prstClr val="black"/>
              </a:solidFill>
            </a:endParaRPr>
          </a:p>
        </p:txBody>
      </p:sp>
    </p:spTree>
    <p:extLst>
      <p:ext uri="{BB962C8B-B14F-4D97-AF65-F5344CB8AC3E}">
        <p14:creationId xmlns:p14="http://schemas.microsoft.com/office/powerpoint/2010/main" val="27695930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FACILITATORS</a:t>
            </a:r>
            <a:r>
              <a:rPr lang="en-US" b="1" baseline="0" dirty="0" smtClean="0"/>
              <a:t> NOTES: This slide helps stakeholders to understand how the CSDE and partners will work together to look at progress along the way (leading indicators) as well as final progress (lagging indicators)</a:t>
            </a:r>
            <a:endParaRPr lang="en-US" b="1" dirty="0"/>
          </a:p>
        </p:txBody>
      </p:sp>
      <p:sp>
        <p:nvSpPr>
          <p:cNvPr id="4" name="Slide Number Placeholder 3"/>
          <p:cNvSpPr>
            <a:spLocks noGrp="1"/>
          </p:cNvSpPr>
          <p:nvPr>
            <p:ph type="sldNum" sz="quarter" idx="10"/>
          </p:nvPr>
        </p:nvSpPr>
        <p:spPr>
          <a:xfrm>
            <a:off x="3970938" y="8829967"/>
            <a:ext cx="3037840" cy="466433"/>
          </a:xfrm>
          <a:prstGeom prst="rect">
            <a:avLst/>
          </a:prstGeom>
        </p:spPr>
        <p:txBody>
          <a:bodyPr/>
          <a:lstStyle/>
          <a:p>
            <a:fld id="{DDAD0267-FB0D-406F-8879-78E317B308BC}" type="slidenum">
              <a:rPr lang="en-US" smtClean="0">
                <a:solidFill>
                  <a:prstClr val="black"/>
                </a:solidFill>
              </a:rPr>
              <a:pPr/>
              <a:t>15</a:t>
            </a:fld>
            <a:endParaRPr lang="en-US" dirty="0">
              <a:solidFill>
                <a:prstClr val="black"/>
              </a:solidFill>
            </a:endParaRPr>
          </a:p>
        </p:txBody>
      </p:sp>
    </p:spTree>
    <p:extLst>
      <p:ext uri="{BB962C8B-B14F-4D97-AF65-F5344CB8AC3E}">
        <p14:creationId xmlns:p14="http://schemas.microsoft.com/office/powerpoint/2010/main" val="2284732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FACILITATORS</a:t>
            </a:r>
            <a:r>
              <a:rPr lang="en-US" b="1" baseline="0" dirty="0" smtClean="0"/>
              <a:t> NOTES: This slide serves to reset the context of the Committee’s purpose</a:t>
            </a:r>
            <a:endParaRPr lang="en-US" b="1" dirty="0"/>
          </a:p>
        </p:txBody>
      </p:sp>
      <p:sp>
        <p:nvSpPr>
          <p:cNvPr id="4" name="Slide Number Placeholder 3"/>
          <p:cNvSpPr>
            <a:spLocks noGrp="1"/>
          </p:cNvSpPr>
          <p:nvPr>
            <p:ph type="sldNum" sz="quarter" idx="10"/>
          </p:nvPr>
        </p:nvSpPr>
        <p:spPr>
          <a:xfrm>
            <a:off x="3970938" y="8829967"/>
            <a:ext cx="3037840" cy="466433"/>
          </a:xfrm>
          <a:prstGeom prst="rect">
            <a:avLst/>
          </a:prstGeom>
        </p:spPr>
        <p:txBody>
          <a:bodyPr/>
          <a:lstStyle/>
          <a:p>
            <a:fld id="{DDAD0267-FB0D-406F-8879-78E317B308BC}" type="slidenum">
              <a:rPr lang="en-US" smtClean="0">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26798476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FACILITATORS</a:t>
            </a:r>
            <a:r>
              <a:rPr lang="en-US" b="1" baseline="0" dirty="0" smtClean="0"/>
              <a:t> NOTES: This slide serves as a depiction of the role the stakeholder group plays in supporting the implementation of the Equity Plan.</a:t>
            </a:r>
            <a:endParaRPr lang="en-US" b="1" dirty="0"/>
          </a:p>
        </p:txBody>
      </p:sp>
      <p:sp>
        <p:nvSpPr>
          <p:cNvPr id="4" name="Slide Number Placeholder 3"/>
          <p:cNvSpPr>
            <a:spLocks noGrp="1"/>
          </p:cNvSpPr>
          <p:nvPr>
            <p:ph type="sldNum" sz="quarter" idx="10"/>
          </p:nvPr>
        </p:nvSpPr>
        <p:spPr>
          <a:xfrm>
            <a:off x="3970938" y="8829967"/>
            <a:ext cx="3037840" cy="466433"/>
          </a:xfrm>
          <a:prstGeom prst="rect">
            <a:avLst/>
          </a:prstGeom>
        </p:spPr>
        <p:txBody>
          <a:bodyPr/>
          <a:lstStyle/>
          <a:p>
            <a:fld id="{DDAD0267-FB0D-406F-8879-78E317B308BC}"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4016929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FACILITATORS</a:t>
            </a:r>
            <a:r>
              <a:rPr lang="en-US" b="1" baseline="0" dirty="0" smtClean="0"/>
              <a:t> NOTES: This timeline highlights the major events of the current school year.</a:t>
            </a:r>
            <a:endParaRPr lang="en-US" b="1" dirty="0"/>
          </a:p>
        </p:txBody>
      </p:sp>
      <p:sp>
        <p:nvSpPr>
          <p:cNvPr id="4" name="Slide Number Placeholder 3"/>
          <p:cNvSpPr>
            <a:spLocks noGrp="1"/>
          </p:cNvSpPr>
          <p:nvPr>
            <p:ph type="sldNum" sz="quarter" idx="10"/>
          </p:nvPr>
        </p:nvSpPr>
        <p:spPr>
          <a:xfrm>
            <a:off x="3970938" y="8829967"/>
            <a:ext cx="3037840" cy="466433"/>
          </a:xfrm>
          <a:prstGeom prst="rect">
            <a:avLst/>
          </a:prstGeom>
        </p:spPr>
        <p:txBody>
          <a:bodyPr/>
          <a:lstStyle/>
          <a:p>
            <a:fld id="{DDAD0267-FB0D-406F-8879-78E317B308BC}"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17495426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FACILITATORS</a:t>
            </a:r>
            <a:r>
              <a:rPr lang="en-US" b="1" baseline="0" dirty="0" smtClean="0"/>
              <a:t> NOTES: This slide serves to review the equity gaps the plan intends to close.</a:t>
            </a:r>
            <a:endParaRPr lang="en-US" b="1" dirty="0"/>
          </a:p>
        </p:txBody>
      </p:sp>
      <p:sp>
        <p:nvSpPr>
          <p:cNvPr id="4" name="Slide Number Placeholder 3"/>
          <p:cNvSpPr>
            <a:spLocks noGrp="1"/>
          </p:cNvSpPr>
          <p:nvPr>
            <p:ph type="sldNum" sz="quarter" idx="10"/>
          </p:nvPr>
        </p:nvSpPr>
        <p:spPr>
          <a:xfrm>
            <a:off x="3970938" y="8829967"/>
            <a:ext cx="3037840" cy="466433"/>
          </a:xfrm>
          <a:prstGeom prst="rect">
            <a:avLst/>
          </a:prstGeom>
        </p:spPr>
        <p:txBody>
          <a:bodyPr/>
          <a:lstStyle/>
          <a:p>
            <a:fld id="{DDAD0267-FB0D-406F-8879-78E317B308BC}"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8579475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FACILITATORS</a:t>
            </a:r>
            <a:r>
              <a:rPr lang="en-US" b="1" baseline="0" dirty="0" smtClean="0"/>
              <a:t> NOTES:  This slide serves as a reminder of the districts that had larger equity gaps and who were selected to participate in the Equity Plan work.</a:t>
            </a:r>
            <a:endParaRPr lang="en-US" b="1" dirty="0"/>
          </a:p>
        </p:txBody>
      </p:sp>
      <p:sp>
        <p:nvSpPr>
          <p:cNvPr id="4" name="Slide Number Placeholder 3"/>
          <p:cNvSpPr>
            <a:spLocks noGrp="1"/>
          </p:cNvSpPr>
          <p:nvPr>
            <p:ph type="sldNum" sz="quarter" idx="10"/>
          </p:nvPr>
        </p:nvSpPr>
        <p:spPr>
          <a:xfrm>
            <a:off x="3970938" y="8829967"/>
            <a:ext cx="3037840" cy="466433"/>
          </a:xfrm>
          <a:prstGeom prst="rect">
            <a:avLst/>
          </a:prstGeom>
        </p:spPr>
        <p:txBody>
          <a:bodyPr/>
          <a:lstStyle/>
          <a:p>
            <a:fld id="{DDAD0267-FB0D-406F-8879-78E317B308BC}"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24539557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FACILITATORS</a:t>
            </a:r>
            <a:r>
              <a:rPr lang="en-US" b="1" baseline="0" dirty="0" smtClean="0"/>
              <a:t> NOTES: This slide serves to remind the stakeholders of the six Equity Plan strategies. Strategy 4 is highlighted as the Equity Districts chose to focus on this area this year.</a:t>
            </a:r>
            <a:endParaRPr lang="en-US" b="1" dirty="0"/>
          </a:p>
        </p:txBody>
      </p:sp>
      <p:sp>
        <p:nvSpPr>
          <p:cNvPr id="4" name="Slide Number Placeholder 3"/>
          <p:cNvSpPr>
            <a:spLocks noGrp="1"/>
          </p:cNvSpPr>
          <p:nvPr>
            <p:ph type="sldNum" sz="quarter" idx="10"/>
          </p:nvPr>
        </p:nvSpPr>
        <p:spPr>
          <a:xfrm>
            <a:off x="3970938" y="8829967"/>
            <a:ext cx="3037840" cy="466433"/>
          </a:xfrm>
          <a:prstGeom prst="rect">
            <a:avLst/>
          </a:prstGeom>
        </p:spPr>
        <p:txBody>
          <a:bodyPr/>
          <a:lstStyle/>
          <a:p>
            <a:fld id="{DDAD0267-FB0D-406F-8879-78E317B308BC}"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34841886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FACILITATORS</a:t>
            </a:r>
            <a:r>
              <a:rPr lang="en-US" b="1" baseline="0" dirty="0" smtClean="0"/>
              <a:t> NOTES: Review today’s agenda</a:t>
            </a:r>
            <a:endParaRPr lang="en-US" b="1" dirty="0"/>
          </a:p>
        </p:txBody>
      </p:sp>
      <p:sp>
        <p:nvSpPr>
          <p:cNvPr id="4" name="Slide Number Placeholder 3"/>
          <p:cNvSpPr>
            <a:spLocks noGrp="1"/>
          </p:cNvSpPr>
          <p:nvPr>
            <p:ph type="sldNum" sz="quarter" idx="10"/>
          </p:nvPr>
        </p:nvSpPr>
        <p:spPr>
          <a:xfrm>
            <a:off x="3970938" y="8829967"/>
            <a:ext cx="3037840" cy="466433"/>
          </a:xfrm>
          <a:prstGeom prst="rect">
            <a:avLst/>
          </a:prstGeom>
        </p:spPr>
        <p:txBody>
          <a:bodyPr/>
          <a:lstStyle/>
          <a:p>
            <a:fld id="{DDAD0267-FB0D-406F-8879-78E317B308BC}"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6685296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FACILITATORS</a:t>
            </a:r>
            <a:r>
              <a:rPr lang="en-US" b="1" baseline="0" dirty="0" smtClean="0"/>
              <a:t> NOTES:  This activity is intended to provide updates on the work that took place this year through organizing small group discussions.</a:t>
            </a:r>
            <a:endParaRPr lang="en-US" b="1" dirty="0"/>
          </a:p>
        </p:txBody>
      </p:sp>
      <p:sp>
        <p:nvSpPr>
          <p:cNvPr id="4" name="Slide Number Placeholder 3"/>
          <p:cNvSpPr>
            <a:spLocks noGrp="1"/>
          </p:cNvSpPr>
          <p:nvPr>
            <p:ph type="sldNum" sz="quarter" idx="10"/>
          </p:nvPr>
        </p:nvSpPr>
        <p:spPr>
          <a:xfrm>
            <a:off x="3970938" y="8829967"/>
            <a:ext cx="3037840" cy="466433"/>
          </a:xfrm>
          <a:prstGeom prst="rect">
            <a:avLst/>
          </a:prstGeom>
        </p:spPr>
        <p:txBody>
          <a:bodyPr/>
          <a:lstStyle/>
          <a:p>
            <a:fld id="{DDAD0267-FB0D-406F-8879-78E317B308BC}" type="slidenum">
              <a:rPr lang="en-US" smtClean="0">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35098498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Rectangle 2"/>
          <p:cNvSpPr/>
          <p:nvPr/>
        </p:nvSpPr>
        <p:spPr>
          <a:xfrm>
            <a:off x="287339" y="2568575"/>
            <a:ext cx="11617325" cy="4094162"/>
          </a:xfrm>
          <a:prstGeom prst="rect">
            <a:avLst/>
          </a:prstGeom>
          <a:solidFill>
            <a:srgbClr val="C4CADE"/>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342900">
              <a:defRPr/>
            </a:pPr>
            <a:endParaRPr lang="en-US" sz="1800" dirty="0">
              <a:solidFill>
                <a:prstClr val="white"/>
              </a:solidFill>
            </a:endParaRPr>
          </a:p>
        </p:txBody>
      </p:sp>
      <p:sp>
        <p:nvSpPr>
          <p:cNvPr id="4" name="Rectangle 3"/>
          <p:cNvSpPr/>
          <p:nvPr/>
        </p:nvSpPr>
        <p:spPr>
          <a:xfrm>
            <a:off x="287339" y="2471740"/>
            <a:ext cx="11617325" cy="98425"/>
          </a:xfrm>
          <a:prstGeom prst="rect">
            <a:avLst/>
          </a:prstGeom>
          <a:solidFill>
            <a:schemeClr val="accent2">
              <a:lumMod val="90000"/>
              <a:lumOff val="10000"/>
            </a:schemeClr>
          </a:solidFill>
          <a:ln>
            <a:solidFill>
              <a:schemeClr val="accent2">
                <a:lumMod val="90000"/>
                <a:lumOff val="1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342900">
              <a:defRPr/>
            </a:pPr>
            <a:endParaRPr lang="en-US" sz="1800" dirty="0">
              <a:solidFill>
                <a:prstClr val="white"/>
              </a:solidFill>
            </a:endParaRPr>
          </a:p>
        </p:txBody>
      </p:sp>
      <p:sp>
        <p:nvSpPr>
          <p:cNvPr id="5" name="Rectangle 4"/>
          <p:cNvSpPr/>
          <p:nvPr/>
        </p:nvSpPr>
        <p:spPr>
          <a:xfrm>
            <a:off x="287339" y="206375"/>
            <a:ext cx="11617325" cy="6457950"/>
          </a:xfrm>
          <a:prstGeom prst="rect">
            <a:avLst/>
          </a:prstGeom>
          <a:noFill/>
          <a:ln>
            <a:solidFill>
              <a:schemeClr val="accent2">
                <a:lumMod val="90000"/>
                <a:lumOff val="1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342900">
              <a:defRPr/>
            </a:pPr>
            <a:endParaRPr lang="en-US" sz="1800" dirty="0">
              <a:solidFill>
                <a:prstClr val="white"/>
              </a:solidFill>
            </a:endParaRPr>
          </a:p>
        </p:txBody>
      </p:sp>
      <p:sp>
        <p:nvSpPr>
          <p:cNvPr id="6" name="Title 1"/>
          <p:cNvSpPr txBox="1">
            <a:spLocks/>
          </p:cNvSpPr>
          <p:nvPr/>
        </p:nvSpPr>
        <p:spPr>
          <a:xfrm>
            <a:off x="609600" y="1919290"/>
            <a:ext cx="10972800" cy="649287"/>
          </a:xfrm>
          <a:prstGeom prst="rect">
            <a:avLst/>
          </a:prstGeom>
        </p:spPr>
        <p:txBody>
          <a:bodyPr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1200" b="1" spc="75" dirty="0" smtClean="0">
                <a:solidFill>
                  <a:srgbClr val="0C1C47">
                    <a:lumMod val="90000"/>
                    <a:lumOff val="10000"/>
                  </a:srgbClr>
                </a:solidFill>
                <a:latin typeface="Garamond"/>
                <a:cs typeface="Garamond"/>
              </a:rPr>
              <a:t>CONNECTICUT STATE DEPARTMENT OF EDUCATION </a:t>
            </a:r>
            <a:r>
              <a:rPr lang="en-US" sz="1200" b="1" dirty="0" smtClean="0">
                <a:solidFill>
                  <a:srgbClr val="0C1C47">
                    <a:lumMod val="90000"/>
                    <a:lumOff val="10000"/>
                  </a:srgbClr>
                </a:solidFill>
                <a:latin typeface="Myriad Pro"/>
                <a:cs typeface="Myriad Pro"/>
              </a:rPr>
              <a:t/>
            </a:r>
            <a:br>
              <a:rPr lang="en-US" sz="1200" b="1" dirty="0" smtClean="0">
                <a:solidFill>
                  <a:srgbClr val="0C1C47">
                    <a:lumMod val="90000"/>
                    <a:lumOff val="10000"/>
                  </a:srgbClr>
                </a:solidFill>
                <a:latin typeface="Myriad Pro"/>
                <a:cs typeface="Myriad Pro"/>
              </a:rPr>
            </a:br>
            <a:endParaRPr lang="en-US" sz="1200" b="1" dirty="0">
              <a:solidFill>
                <a:srgbClr val="0C1C47">
                  <a:lumMod val="90000"/>
                  <a:lumOff val="10000"/>
                </a:srgbClr>
              </a:solidFill>
              <a:latin typeface="Myriad Pro"/>
              <a:cs typeface="Myriad Pro"/>
            </a:endParaRPr>
          </a:p>
        </p:txBody>
      </p:sp>
      <p:sp>
        <p:nvSpPr>
          <p:cNvPr id="2" name="Title 1"/>
          <p:cNvSpPr>
            <a:spLocks noGrp="1"/>
          </p:cNvSpPr>
          <p:nvPr>
            <p:ph type="ctrTitle"/>
          </p:nvPr>
        </p:nvSpPr>
        <p:spPr>
          <a:xfrm>
            <a:off x="914400" y="2797177"/>
            <a:ext cx="10363200" cy="1470025"/>
          </a:xfrm>
        </p:spPr>
        <p:txBody>
          <a:bodyPr/>
          <a:lstStyle>
            <a:lvl1pPr>
              <a:defRPr>
                <a:solidFill>
                  <a:schemeClr val="accent2">
                    <a:lumMod val="90000"/>
                    <a:lumOff val="10000"/>
                  </a:schemeClr>
                </a:solidFill>
              </a:defRPr>
            </a:lvl1pPr>
          </a:lstStyle>
          <a:p>
            <a:r>
              <a:rPr lang="en-US" smtClean="0"/>
              <a:t>Click to edit Master title style</a:t>
            </a:r>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11701" y="446663"/>
            <a:ext cx="2222500" cy="1491339"/>
          </a:xfrm>
          <a:prstGeom prst="rect">
            <a:avLst/>
          </a:prstGeom>
        </p:spPr>
      </p:pic>
    </p:spTree>
    <p:extLst>
      <p:ext uri="{BB962C8B-B14F-4D97-AF65-F5344CB8AC3E}">
        <p14:creationId xmlns:p14="http://schemas.microsoft.com/office/powerpoint/2010/main" val="3517063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alent Management">
    <p:spTree>
      <p:nvGrpSpPr>
        <p:cNvPr id="1" name=""/>
        <p:cNvGrpSpPr/>
        <p:nvPr/>
      </p:nvGrpSpPr>
      <p:grpSpPr>
        <a:xfrm>
          <a:off x="0" y="0"/>
          <a:ext cx="0" cy="0"/>
          <a:chOff x="0" y="0"/>
          <a:chExt cx="0" cy="0"/>
        </a:xfrm>
      </p:grpSpPr>
      <p:sp>
        <p:nvSpPr>
          <p:cNvPr id="4" name="Rectangle 3"/>
          <p:cNvSpPr/>
          <p:nvPr/>
        </p:nvSpPr>
        <p:spPr>
          <a:xfrm>
            <a:off x="0" y="2"/>
            <a:ext cx="12192000" cy="777875"/>
          </a:xfrm>
          <a:prstGeom prst="rect">
            <a:avLst/>
          </a:prstGeom>
          <a:solidFill>
            <a:schemeClr val="accent2">
              <a:lumMod val="90000"/>
              <a:lumOff val="10000"/>
            </a:schemeClr>
          </a:solidFill>
          <a:ln>
            <a:solidFill>
              <a:schemeClr val="accent2">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dirty="0">
              <a:solidFill>
                <a:prstClr val="white"/>
              </a:solidFill>
            </a:endParaRPr>
          </a:p>
        </p:txBody>
      </p:sp>
      <p:cxnSp>
        <p:nvCxnSpPr>
          <p:cNvPr id="5" name="Straight Connector 4"/>
          <p:cNvCxnSpPr/>
          <p:nvPr/>
        </p:nvCxnSpPr>
        <p:spPr>
          <a:xfrm>
            <a:off x="1" y="6634163"/>
            <a:ext cx="11522075" cy="0"/>
          </a:xfrm>
          <a:prstGeom prst="line">
            <a:avLst/>
          </a:prstGeom>
          <a:ln w="38100">
            <a:solidFill>
              <a:schemeClr val="accent2">
                <a:lumMod val="90000"/>
                <a:lumOff val="10000"/>
              </a:schemeClr>
            </a:solidFill>
          </a:ln>
        </p:spPr>
        <p:style>
          <a:lnRef idx="1">
            <a:schemeClr val="accent1"/>
          </a:lnRef>
          <a:fillRef idx="0">
            <a:schemeClr val="accent1"/>
          </a:fillRef>
          <a:effectRef idx="0">
            <a:schemeClr val="accent1"/>
          </a:effectRef>
          <a:fontRef idx="minor">
            <a:schemeClr val="tx1"/>
          </a:fontRef>
        </p:style>
      </p:cxn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11582402" y="6236472"/>
            <a:ext cx="547687" cy="458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a:spLocks noChangeArrowheads="1"/>
          </p:cNvSpPr>
          <p:nvPr/>
        </p:nvSpPr>
        <p:spPr bwMode="auto">
          <a:xfrm>
            <a:off x="0" y="6653213"/>
            <a:ext cx="609600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en-US" altLang="en-US" sz="600" dirty="0" smtClean="0">
                <a:solidFill>
                  <a:srgbClr val="000000"/>
                </a:solidFill>
              </a:rPr>
              <a:t>| </a:t>
            </a:r>
            <a:r>
              <a:rPr lang="en-US" altLang="en-US" sz="600" dirty="0">
                <a:solidFill>
                  <a:srgbClr val="000000"/>
                </a:solidFill>
              </a:rPr>
              <a:t>Connecticut State Department of Education</a:t>
            </a:r>
          </a:p>
        </p:txBody>
      </p:sp>
      <p:sp>
        <p:nvSpPr>
          <p:cNvPr id="8" name="TextBox 7"/>
          <p:cNvSpPr txBox="1">
            <a:spLocks noChangeArrowheads="1"/>
          </p:cNvSpPr>
          <p:nvPr/>
        </p:nvSpPr>
        <p:spPr bwMode="auto">
          <a:xfrm>
            <a:off x="11145839" y="6351588"/>
            <a:ext cx="406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4290" rIns="3429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fontAlgn="base">
              <a:spcBef>
                <a:spcPct val="50000"/>
              </a:spcBef>
              <a:spcAft>
                <a:spcPct val="0"/>
              </a:spcAft>
            </a:pPr>
            <a:fld id="{DFDEDED6-BE71-4233-85DE-37721EF82C27}" type="slidenum">
              <a:rPr lang="en-US" altLang="en-US" sz="825" b="1">
                <a:solidFill>
                  <a:srgbClr val="000000"/>
                </a:solidFill>
                <a:ea typeface="ＭＳ Ｐゴシック" panose="020B0600070205080204" pitchFamily="34" charset="-128"/>
                <a:cs typeface="Arial" panose="020B0604020202020204" pitchFamily="34" charset="0"/>
              </a:rPr>
              <a:pPr algn="ctr" fontAlgn="base">
                <a:spcBef>
                  <a:spcPct val="50000"/>
                </a:spcBef>
                <a:spcAft>
                  <a:spcPct val="0"/>
                </a:spcAft>
              </a:pPr>
              <a:t>‹#›</a:t>
            </a:fld>
            <a:endParaRPr lang="en-US" altLang="en-US" sz="825" b="1" dirty="0">
              <a:solidFill>
                <a:srgbClr val="000000"/>
              </a:solidFill>
              <a:ea typeface="ＭＳ Ｐゴシック" panose="020B0600070205080204" pitchFamily="34" charset="-128"/>
              <a:cs typeface="Arial" panose="020B0604020202020204" pitchFamily="34" charset="0"/>
            </a:endParaRPr>
          </a:p>
        </p:txBody>
      </p:sp>
      <p:sp>
        <p:nvSpPr>
          <p:cNvPr id="3" name="Content Placeholder 2"/>
          <p:cNvSpPr>
            <a:spLocks noGrp="1"/>
          </p:cNvSpPr>
          <p:nvPr>
            <p:ph idx="1"/>
          </p:nvPr>
        </p:nvSpPr>
        <p:spPr>
          <a:xfrm>
            <a:off x="549275" y="1668103"/>
            <a:ext cx="10972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a:xfrm>
            <a:off x="609600" y="49306"/>
            <a:ext cx="10972800" cy="685800"/>
          </a:xfrm>
        </p:spPr>
        <p:txBody>
          <a:bodyPr>
            <a:normAutofit/>
          </a:bodyPr>
          <a:lstStyle>
            <a:lvl1pPr>
              <a:defRPr sz="2100" b="1">
                <a:solidFill>
                  <a:schemeClr val="bg1"/>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2471189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cxnSp>
        <p:nvCxnSpPr>
          <p:cNvPr id="3" name="Straight Connector 2"/>
          <p:cNvCxnSpPr/>
          <p:nvPr userDrawn="1"/>
        </p:nvCxnSpPr>
        <p:spPr>
          <a:xfrm>
            <a:off x="1" y="6634163"/>
            <a:ext cx="11522075" cy="0"/>
          </a:xfrm>
          <a:prstGeom prst="line">
            <a:avLst/>
          </a:prstGeom>
          <a:ln w="38100">
            <a:solidFill>
              <a:schemeClr val="accent2">
                <a:lumMod val="90000"/>
                <a:lumOff val="10000"/>
              </a:schemeClr>
            </a:solidFill>
          </a:ln>
        </p:spPr>
        <p:style>
          <a:lnRef idx="1">
            <a:schemeClr val="accent1"/>
          </a:lnRef>
          <a:fillRef idx="0">
            <a:schemeClr val="accent1"/>
          </a:fillRef>
          <a:effectRef idx="0">
            <a:schemeClr val="accent1"/>
          </a:effectRef>
          <a:fontRef idx="minor">
            <a:schemeClr val="tx1"/>
          </a:fontRef>
        </p:style>
      </p:cxnSp>
      <p:sp>
        <p:nvSpPr>
          <p:cNvPr id="4" name="TextBox 3"/>
          <p:cNvSpPr txBox="1">
            <a:spLocks noChangeArrowheads="1"/>
          </p:cNvSpPr>
          <p:nvPr userDrawn="1"/>
        </p:nvSpPr>
        <p:spPr bwMode="auto">
          <a:xfrm>
            <a:off x="0" y="6653213"/>
            <a:ext cx="609600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en-US" altLang="en-US" sz="600" dirty="0" smtClean="0">
                <a:solidFill>
                  <a:srgbClr val="000000"/>
                </a:solidFill>
              </a:rPr>
              <a:t>| </a:t>
            </a:r>
            <a:r>
              <a:rPr lang="en-US" altLang="en-US" sz="600" dirty="0">
                <a:solidFill>
                  <a:srgbClr val="000000"/>
                </a:solidFill>
              </a:rPr>
              <a:t>Connecticut State Department of Education</a:t>
            </a:r>
          </a:p>
        </p:txBody>
      </p:sp>
    </p:spTree>
    <p:extLst>
      <p:ext uri="{BB962C8B-B14F-4D97-AF65-F5344CB8AC3E}">
        <p14:creationId xmlns:p14="http://schemas.microsoft.com/office/powerpoint/2010/main" val="3017231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12192000" cy="3611880"/>
          </a:xfrm>
          <a:solidFill>
            <a:srgbClr val="C4CADE"/>
          </a:solidFill>
        </p:spPr>
        <p:txBody>
          <a:bodyPr/>
          <a:lstStyle>
            <a:lvl1pPr algn="r">
              <a:defRPr>
                <a:solidFill>
                  <a:schemeClr val="bg1"/>
                </a:solidFill>
              </a:defRPr>
            </a:lvl1p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Click to edit Master title style</a:t>
            </a:r>
            <a:br>
              <a:rPr lang="en-US" dirty="0" smtClean="0"/>
            </a:br>
            <a:endParaRPr lang="en-US" dirty="0"/>
          </a:p>
        </p:txBody>
      </p:sp>
      <p:sp>
        <p:nvSpPr>
          <p:cNvPr id="6" name="Table Placeholder 5"/>
          <p:cNvSpPr>
            <a:spLocks noGrp="1"/>
          </p:cNvSpPr>
          <p:nvPr>
            <p:ph type="tbl" sz="quarter" idx="10"/>
          </p:nvPr>
        </p:nvSpPr>
        <p:spPr>
          <a:xfrm>
            <a:off x="4618037" y="3611883"/>
            <a:ext cx="7573963" cy="2575559"/>
          </a:xfrm>
        </p:spPr>
        <p:txBody>
          <a:bodyPr/>
          <a:lstStyle/>
          <a:p>
            <a:endParaRPr lang="en-US" dirty="0"/>
          </a:p>
        </p:txBody>
      </p:sp>
      <p:pic>
        <p:nvPicPr>
          <p:cNvPr id="7" name="Picture 6"/>
          <p:cNvPicPr>
            <a:picLocks noChangeAspect="1"/>
          </p:cNvPicPr>
          <p:nvPr userDrawn="1"/>
        </p:nvPicPr>
        <p:blipFill>
          <a:blip r:embed="rId2"/>
          <a:stretch>
            <a:fillRect/>
          </a:stretch>
        </p:blipFill>
        <p:spPr>
          <a:xfrm>
            <a:off x="11521392" y="6236033"/>
            <a:ext cx="548688" cy="457240"/>
          </a:xfrm>
          <a:prstGeom prst="rect">
            <a:avLst/>
          </a:prstGeom>
        </p:spPr>
      </p:pic>
      <p:sp>
        <p:nvSpPr>
          <p:cNvPr id="8" name="TextBox 7"/>
          <p:cNvSpPr txBox="1">
            <a:spLocks noChangeArrowheads="1"/>
          </p:cNvSpPr>
          <p:nvPr userDrawn="1"/>
        </p:nvSpPr>
        <p:spPr bwMode="auto">
          <a:xfrm>
            <a:off x="11114992" y="6350353"/>
            <a:ext cx="406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4290" rIns="3429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fontAlgn="base">
              <a:spcBef>
                <a:spcPct val="50000"/>
              </a:spcBef>
              <a:spcAft>
                <a:spcPct val="0"/>
              </a:spcAft>
            </a:pPr>
            <a:fld id="{DFDEDED6-BE71-4233-85DE-37721EF82C27}" type="slidenum">
              <a:rPr lang="en-US" altLang="en-US" sz="825" b="1">
                <a:solidFill>
                  <a:srgbClr val="000000"/>
                </a:solidFill>
                <a:ea typeface="ＭＳ Ｐゴシック" panose="020B0600070205080204" pitchFamily="34" charset="-128"/>
                <a:cs typeface="Arial" panose="020B0604020202020204" pitchFamily="34" charset="0"/>
              </a:rPr>
              <a:pPr algn="ctr" fontAlgn="base">
                <a:spcBef>
                  <a:spcPct val="50000"/>
                </a:spcBef>
                <a:spcAft>
                  <a:spcPct val="0"/>
                </a:spcAft>
              </a:pPr>
              <a:t>‹#›</a:t>
            </a:fld>
            <a:endParaRPr lang="en-US" altLang="en-US" sz="825" b="1" dirty="0">
              <a:solidFill>
                <a:srgbClr val="000000"/>
              </a:solidFill>
              <a:ea typeface="ＭＳ Ｐゴシック" panose="020B0600070205080204" pitchFamily="34" charset="-128"/>
              <a:cs typeface="Arial" panose="020B0604020202020204" pitchFamily="34" charset="0"/>
            </a:endParaRPr>
          </a:p>
        </p:txBody>
      </p:sp>
      <p:sp>
        <p:nvSpPr>
          <p:cNvPr id="9" name="Rectangle 8"/>
          <p:cNvSpPr/>
          <p:nvPr userDrawn="1"/>
        </p:nvSpPr>
        <p:spPr>
          <a:xfrm>
            <a:off x="0" y="3451881"/>
            <a:ext cx="12192000" cy="160001"/>
          </a:xfrm>
          <a:prstGeom prst="rect">
            <a:avLst/>
          </a:prstGeom>
          <a:solidFill>
            <a:srgbClr val="002060"/>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eaLnBrk="0" fontAlgn="base" hangingPunct="0">
              <a:spcBef>
                <a:spcPct val="0"/>
              </a:spcBef>
              <a:spcAft>
                <a:spcPct val="0"/>
              </a:spcAft>
            </a:pPr>
            <a:endParaRPr lang="en-US" sz="1800" dirty="0">
              <a:solidFill>
                <a:srgbClr val="FFFFFF"/>
              </a:solidFill>
            </a:endParaRPr>
          </a:p>
        </p:txBody>
      </p:sp>
      <p:cxnSp>
        <p:nvCxnSpPr>
          <p:cNvPr id="13" name="Straight Connector 12"/>
          <p:cNvCxnSpPr/>
          <p:nvPr userDrawn="1"/>
        </p:nvCxnSpPr>
        <p:spPr>
          <a:xfrm>
            <a:off x="1" y="6634163"/>
            <a:ext cx="11522075" cy="0"/>
          </a:xfrm>
          <a:prstGeom prst="line">
            <a:avLst/>
          </a:prstGeom>
          <a:ln w="38100">
            <a:solidFill>
              <a:schemeClr val="accent2">
                <a:lumMod val="90000"/>
                <a:lumOff val="10000"/>
              </a:schemeClr>
            </a:solidFill>
          </a:ln>
        </p:spPr>
        <p:style>
          <a:lnRef idx="1">
            <a:schemeClr val="accent1"/>
          </a:lnRef>
          <a:fillRef idx="0">
            <a:schemeClr val="accent1"/>
          </a:fillRef>
          <a:effectRef idx="0">
            <a:schemeClr val="accent1"/>
          </a:effectRef>
          <a:fontRef idx="minor">
            <a:schemeClr val="tx1"/>
          </a:fontRef>
        </p:style>
      </p:cxnSp>
      <p:sp>
        <p:nvSpPr>
          <p:cNvPr id="14" name="TextBox 13"/>
          <p:cNvSpPr txBox="1">
            <a:spLocks noChangeArrowheads="1"/>
          </p:cNvSpPr>
          <p:nvPr userDrawn="1"/>
        </p:nvSpPr>
        <p:spPr bwMode="auto">
          <a:xfrm>
            <a:off x="0" y="6653213"/>
            <a:ext cx="609600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en-US" altLang="en-US" sz="600" dirty="0" smtClean="0">
                <a:solidFill>
                  <a:srgbClr val="000000"/>
                </a:solidFill>
              </a:rPr>
              <a:t>| </a:t>
            </a:r>
            <a:r>
              <a:rPr lang="en-US" altLang="en-US" sz="600" dirty="0">
                <a:solidFill>
                  <a:srgbClr val="000000"/>
                </a:solidFill>
              </a:rPr>
              <a:t>Connecticut State Department of Education</a:t>
            </a:r>
          </a:p>
        </p:txBody>
      </p:sp>
    </p:spTree>
    <p:extLst>
      <p:ext uri="{BB962C8B-B14F-4D97-AF65-F5344CB8AC3E}">
        <p14:creationId xmlns:p14="http://schemas.microsoft.com/office/powerpoint/2010/main" val="138457280"/>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13447"/>
            <a:ext cx="12192000" cy="1842246"/>
          </a:xfrm>
          <a:solidFill>
            <a:srgbClr val="C4CADE"/>
          </a:solidFill>
        </p:spPr>
        <p:txBody>
          <a:bodyPr/>
          <a:lstStyle>
            <a:lvl1pPr algn="r">
              <a:defRPr>
                <a:solidFill>
                  <a:schemeClr val="bg1"/>
                </a:solidFill>
              </a:defRPr>
            </a:lvl1p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Click to edit Master title style</a:t>
            </a:r>
            <a:br>
              <a:rPr lang="en-US" dirty="0" smtClean="0"/>
            </a:br>
            <a:endParaRPr lang="en-US" dirty="0"/>
          </a:p>
        </p:txBody>
      </p:sp>
      <p:sp>
        <p:nvSpPr>
          <p:cNvPr id="6" name="Table Placeholder 5"/>
          <p:cNvSpPr>
            <a:spLocks noGrp="1"/>
          </p:cNvSpPr>
          <p:nvPr>
            <p:ph type="tbl" sz="quarter" idx="10"/>
          </p:nvPr>
        </p:nvSpPr>
        <p:spPr>
          <a:xfrm>
            <a:off x="4618037" y="2065478"/>
            <a:ext cx="7573963" cy="2575559"/>
          </a:xfrm>
        </p:spPr>
        <p:txBody>
          <a:bodyPr/>
          <a:lstStyle/>
          <a:p>
            <a:endParaRPr lang="en-US" dirty="0"/>
          </a:p>
        </p:txBody>
      </p:sp>
      <p:pic>
        <p:nvPicPr>
          <p:cNvPr id="7" name="Picture 6"/>
          <p:cNvPicPr>
            <a:picLocks noChangeAspect="1"/>
          </p:cNvPicPr>
          <p:nvPr userDrawn="1"/>
        </p:nvPicPr>
        <p:blipFill>
          <a:blip r:embed="rId2"/>
          <a:stretch>
            <a:fillRect/>
          </a:stretch>
        </p:blipFill>
        <p:spPr>
          <a:xfrm>
            <a:off x="11521392" y="6229270"/>
            <a:ext cx="548688" cy="457240"/>
          </a:xfrm>
          <a:prstGeom prst="rect">
            <a:avLst/>
          </a:prstGeom>
        </p:spPr>
      </p:pic>
      <p:sp>
        <p:nvSpPr>
          <p:cNvPr id="8" name="TextBox 7"/>
          <p:cNvSpPr txBox="1">
            <a:spLocks noChangeArrowheads="1"/>
          </p:cNvSpPr>
          <p:nvPr userDrawn="1"/>
        </p:nvSpPr>
        <p:spPr bwMode="auto">
          <a:xfrm>
            <a:off x="11114992" y="6457890"/>
            <a:ext cx="406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4290" rIns="3429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fontAlgn="base">
              <a:spcBef>
                <a:spcPct val="50000"/>
              </a:spcBef>
              <a:spcAft>
                <a:spcPct val="0"/>
              </a:spcAft>
            </a:pPr>
            <a:fld id="{DFDEDED6-BE71-4233-85DE-37721EF82C27}" type="slidenum">
              <a:rPr lang="en-US" altLang="en-US" sz="825" b="1">
                <a:solidFill>
                  <a:srgbClr val="000000"/>
                </a:solidFill>
                <a:ea typeface="ＭＳ Ｐゴシック" panose="020B0600070205080204" pitchFamily="34" charset="-128"/>
                <a:cs typeface="Arial" panose="020B0604020202020204" pitchFamily="34" charset="0"/>
              </a:rPr>
              <a:pPr algn="ctr" fontAlgn="base">
                <a:spcBef>
                  <a:spcPct val="50000"/>
                </a:spcBef>
                <a:spcAft>
                  <a:spcPct val="0"/>
                </a:spcAft>
              </a:pPr>
              <a:t>‹#›</a:t>
            </a:fld>
            <a:endParaRPr lang="en-US" altLang="en-US" sz="825" b="1" dirty="0">
              <a:solidFill>
                <a:srgbClr val="000000"/>
              </a:solidFill>
              <a:ea typeface="ＭＳ Ｐゴシック" panose="020B0600070205080204" pitchFamily="34" charset="-128"/>
              <a:cs typeface="Arial" panose="020B0604020202020204" pitchFamily="34" charset="0"/>
            </a:endParaRPr>
          </a:p>
        </p:txBody>
      </p:sp>
      <p:sp>
        <p:nvSpPr>
          <p:cNvPr id="9" name="Rectangle 8"/>
          <p:cNvSpPr/>
          <p:nvPr userDrawn="1"/>
        </p:nvSpPr>
        <p:spPr>
          <a:xfrm>
            <a:off x="0" y="1878582"/>
            <a:ext cx="12192000" cy="160001"/>
          </a:xfrm>
          <a:prstGeom prst="rect">
            <a:avLst/>
          </a:prstGeom>
          <a:solidFill>
            <a:srgbClr val="002060"/>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eaLnBrk="0" fontAlgn="base" hangingPunct="0">
              <a:spcBef>
                <a:spcPct val="0"/>
              </a:spcBef>
              <a:spcAft>
                <a:spcPct val="0"/>
              </a:spcAft>
            </a:pPr>
            <a:endParaRPr lang="en-US" sz="1800" dirty="0">
              <a:solidFill>
                <a:srgbClr val="FFFFFF"/>
              </a:solidFill>
            </a:endParaRPr>
          </a:p>
        </p:txBody>
      </p:sp>
      <p:cxnSp>
        <p:nvCxnSpPr>
          <p:cNvPr id="10" name="Straight Connector 9"/>
          <p:cNvCxnSpPr/>
          <p:nvPr userDrawn="1"/>
        </p:nvCxnSpPr>
        <p:spPr>
          <a:xfrm>
            <a:off x="1" y="6634163"/>
            <a:ext cx="11522075" cy="0"/>
          </a:xfrm>
          <a:prstGeom prst="line">
            <a:avLst/>
          </a:prstGeom>
          <a:ln w="38100">
            <a:solidFill>
              <a:schemeClr val="accent2">
                <a:lumMod val="90000"/>
                <a:lumOff val="10000"/>
              </a:schemeClr>
            </a:solidFill>
          </a:ln>
        </p:spPr>
        <p:style>
          <a:lnRef idx="1">
            <a:schemeClr val="accent1"/>
          </a:lnRef>
          <a:fillRef idx="0">
            <a:schemeClr val="accent1"/>
          </a:fillRef>
          <a:effectRef idx="0">
            <a:schemeClr val="accent1"/>
          </a:effectRef>
          <a:fontRef idx="minor">
            <a:schemeClr val="tx1"/>
          </a:fontRef>
        </p:style>
      </p:cxnSp>
      <p:sp>
        <p:nvSpPr>
          <p:cNvPr id="11" name="TextBox 10"/>
          <p:cNvSpPr txBox="1">
            <a:spLocks noChangeArrowheads="1"/>
          </p:cNvSpPr>
          <p:nvPr userDrawn="1"/>
        </p:nvSpPr>
        <p:spPr bwMode="auto">
          <a:xfrm>
            <a:off x="0" y="6653213"/>
            <a:ext cx="609600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r>
              <a:rPr lang="en-US" altLang="en-US" sz="600" dirty="0" smtClean="0">
                <a:solidFill>
                  <a:srgbClr val="000000"/>
                </a:solidFill>
              </a:rPr>
              <a:t>| </a:t>
            </a:r>
            <a:r>
              <a:rPr lang="en-US" altLang="en-US" sz="600" dirty="0">
                <a:solidFill>
                  <a:srgbClr val="000000"/>
                </a:solidFill>
              </a:rPr>
              <a:t>Connecticut State Department of Education</a:t>
            </a:r>
          </a:p>
        </p:txBody>
      </p:sp>
    </p:spTree>
    <p:extLst>
      <p:ext uri="{BB962C8B-B14F-4D97-AF65-F5344CB8AC3E}">
        <p14:creationId xmlns:p14="http://schemas.microsoft.com/office/powerpoint/2010/main" val="2880905196"/>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Slide Number Placeholder 5"/>
          <p:cNvSpPr>
            <a:spLocks noGrp="1"/>
          </p:cNvSpPr>
          <p:nvPr>
            <p:ph type="sldNum" sz="quarter" idx="12"/>
          </p:nvPr>
        </p:nvSpPr>
        <p:spPr>
          <a:xfrm>
            <a:off x="10930395" y="6242771"/>
            <a:ext cx="652007" cy="365125"/>
          </a:xfrm>
          <a:prstGeom prst="rect">
            <a:avLst/>
          </a:prstGeom>
        </p:spPr>
        <p:txBody>
          <a:bodyPr/>
          <a:lstStyle/>
          <a:p>
            <a:pPr eaLnBrk="0" fontAlgn="base" hangingPunct="0">
              <a:spcBef>
                <a:spcPct val="0"/>
              </a:spcBef>
              <a:spcAft>
                <a:spcPct val="0"/>
              </a:spcAft>
            </a:pPr>
            <a:fld id="{24F2258D-CF54-2C4E-9726-8648A0B8DDCC}" type="slidenum">
              <a:rPr lang="en-US">
                <a:solidFill>
                  <a:srgbClr val="000000"/>
                </a:solidFill>
              </a:rPr>
              <a:pPr eaLnBrk="0" fontAlgn="base" hangingPunct="0">
                <a:spcBef>
                  <a:spcPct val="0"/>
                </a:spcBef>
                <a:spcAft>
                  <a:spcPct val="0"/>
                </a:spcAft>
              </a:pPr>
              <a:t>‹#›</a:t>
            </a:fld>
            <a:endParaRPr lang="en-US" dirty="0">
              <a:solidFill>
                <a:srgbClr val="000000"/>
              </a:solidFill>
            </a:endParaRPr>
          </a:p>
        </p:txBody>
      </p:sp>
      <p:pic>
        <p:nvPicPr>
          <p:cNvPr id="7" name="Picture 6" descr="CSDElogo_casual_blue.jpg"/>
          <p:cNvPicPr>
            <a:picLocks noChangeAspect="1"/>
          </p:cNvPicPr>
          <p:nvPr userDrawn="1"/>
        </p:nvPicPr>
        <p:blipFill>
          <a:blip r:embed="rId2" cstate="print">
            <a:extLst>
              <a:ext uri="{BEBA8EAE-BF5A-486C-A8C5-ECC9F3942E4B}">
                <a14:imgProps xmlns:a14="http://schemas.microsoft.com/office/drawing/2010/main">
                  <a14:imgLayer r:embed="rId3">
                    <a14:imgEffect>
                      <a14:backgroundRemoval t="0" b="100000" l="0" r="100000">
                        <a14:foregroundMark x1="36431" y1="85953" x2="36220" y2="91238"/>
                        <a14:foregroundMark x1="54699" y1="85396" x2="57550" y2="89430"/>
                        <a14:foregroundMark x1="80359" y1="86648" x2="80570" y2="89986"/>
                        <a14:foregroundMark x1="87645" y1="86370" x2="87328" y2="92490"/>
                        <a14:foregroundMark x1="9609" y1="54103" x2="9609" y2="54103"/>
                        <a14:foregroundMark x1="4435" y1="51043" x2="4435" y2="51043"/>
                        <a14:foregroundMark x1="7497" y1="52295" x2="7497" y2="52295"/>
                        <a14:backgroundMark x1="46990" y1="18220" x2="46990" y2="18220"/>
                        <a14:backgroundMark x1="49314" y1="15438" x2="49314" y2="15438"/>
                        <a14:backgroundMark x1="50053" y1="19750" x2="50053" y2="19750"/>
                        <a14:backgroundMark x1="37381" y1="46036" x2="37381" y2="46036"/>
                        <a14:backgroundMark x1="34741" y1="52295" x2="34741" y2="52295"/>
                        <a14:backgroundMark x1="28722" y1="58693" x2="28722" y2="58693"/>
                        <a14:backgroundMark x1="57761" y1="20445" x2="57761" y2="20445"/>
                        <a14:backgroundMark x1="59873" y1="22253" x2="59873" y2="22253"/>
                        <a14:backgroundMark x1="52904" y1="25730" x2="52904" y2="25730"/>
                        <a14:backgroundMark x1="55227" y1="23505" x2="55227" y2="23505"/>
                        <a14:backgroundMark x1="54699" y1="19471" x2="54699" y2="19471"/>
                        <a14:backgroundMark x1="67159" y1="20028" x2="67159" y2="20028"/>
                        <a14:backgroundMark x1="53326" y1="6537" x2="53326" y2="6537"/>
                        <a14:backgroundMark x1="51214" y1="7093" x2="51214" y2="7093"/>
                        <a14:backgroundMark x1="51637" y1="4033" x2="51637" y2="4033"/>
                        <a14:backgroundMark x1="11088" y1="41446" x2="11088" y2="41446"/>
                        <a14:backgroundMark x1="25871" y1="95271" x2="25871" y2="95271"/>
                        <a14:backgroundMark x1="23970" y1="95828" x2="23970" y2="95828"/>
                        <a14:backgroundMark x1="45618" y1="66759" x2="45618" y2="66759"/>
                        <a14:backgroundMark x1="47730" y1="69958" x2="47730" y2="69958"/>
                        <a14:backgroundMark x1="53537" y1="70793" x2="53537" y2="70793"/>
                        <a14:backgroundMark x1="69483" y1="27538" x2="69483" y2="27538"/>
                        <a14:backgroundMark x1="10560" y1="48261" x2="10560" y2="48261"/>
                        <a14:backgroundMark x1="23020" y1="17246" x2="23020" y2="17246"/>
                        <a14:backgroundMark x1="22598" y1="13908" x2="22598" y2="13908"/>
                        <a14:backgroundMark x1="25343" y1="12935" x2="25343" y2="12935"/>
                        <a14:backgroundMark x1="31045" y1="18915" x2="31045" y2="18915"/>
                        <a14:backgroundMark x1="29884" y1="15160" x2="29884" y2="15160"/>
                        <a14:backgroundMark x1="29145" y1="17663" x2="29145" y2="17663"/>
                        <a14:backgroundMark x1="12249" y1="23783" x2="12249" y2="23783"/>
                        <a14:backgroundMark x1="12249" y1="29068" x2="12249" y2="29068"/>
                        <a14:backgroundMark x1="8237" y1="28512" x2="8237" y2="28512"/>
                        <a14:backgroundMark x1="10771" y1="21280" x2="10771" y2="21280"/>
                        <a14:backgroundMark x1="19958" y1="22531" x2="19958" y2="22531"/>
                        <a14:backgroundMark x1="18585" y1="19471" x2="18585" y2="19471"/>
                        <a14:backgroundMark x1="27772" y1="61892" x2="27772" y2="61892"/>
                        <a14:backgroundMark x1="31257" y1="57858" x2="31257" y2="57858"/>
                        <a14:backgroundMark x1="81943" y1="50348" x2="81943" y2="50348"/>
                        <a14:backgroundMark x1="81943" y1="47566" x2="81943" y2="47566"/>
                        <a14:backgroundMark x1="84055" y1="47288" x2="84055" y2="47288"/>
                        <a14:backgroundMark x1="89757" y1="54381" x2="89757" y2="54381"/>
                        <a14:backgroundMark x1="98205" y1="59388" x2="98205" y2="59388"/>
                        <a14:backgroundMark x1="86695" y1="68707" x2="86695" y2="68707"/>
                        <a14:backgroundMark x1="87117" y1="65925" x2="87117" y2="65925"/>
                        <a14:backgroundMark x1="71911" y1="33380" x2="71911" y2="33380"/>
                        <a14:backgroundMark x1="43717" y1="17246" x2="43717" y2="17246"/>
                        <a14:backgroundMark x1="45301" y1="15716" x2="45301" y2="15716"/>
                        <a14:backgroundMark x1="41394" y1="24757" x2="41394" y2="24757"/>
                        <a14:backgroundMark x1="42767" y1="22253" x2="42767" y2="22253"/>
                        <a14:backgroundMark x1="45301" y1="25730" x2="45301" y2="25730"/>
                        <a14:backgroundMark x1="48363" y1="8623" x2="48363" y2="8623"/>
                        <a14:backgroundMark x1="49314" y1="3755" x2="49314" y2="3755"/>
                        <a14:backgroundMark x1="58501" y1="4590" x2="58501" y2="4590"/>
                        <a14:backgroundMark x1="58923" y1="8345" x2="58923" y2="8345"/>
                        <a14:backgroundMark x1="69799" y1="17246" x2="69799" y2="17246"/>
                        <a14:backgroundMark x1="63886" y1="22531" x2="63886" y2="22531"/>
                        <a14:backgroundMark x1="25871" y1="40195" x2="25871" y2="40195"/>
                        <a14:backgroundMark x1="24393" y1="45480" x2="24393" y2="45480"/>
                        <a14:backgroundMark x1="17635" y1="40195" x2="17635" y2="40195"/>
                        <a14:backgroundMark x1="22598" y1="44506" x2="22598" y2="44506"/>
                        <a14:backgroundMark x1="19324" y1="49513" x2="19324" y2="49513"/>
                        <a14:backgroundMark x1="18585" y1="44506" x2="18585" y2="44506"/>
                        <a14:backgroundMark x1="22281" y1="31572" x2="22281" y2="31572"/>
                        <a14:backgroundMark x1="19324" y1="32128" x2="19324" y2="32128"/>
                        <a14:backgroundMark x1="23970" y1="26287" x2="23970" y2="26287"/>
                        <a14:backgroundMark x1="41394" y1="38943" x2="41394" y2="38943"/>
                        <a14:backgroundMark x1="27772" y1="67177" x2="27772" y2="67177"/>
                        <a14:backgroundMark x1="80148" y1="61892" x2="80148" y2="61892"/>
                        <a14:backgroundMark x1="75185" y1="70793" x2="75185" y2="70793"/>
                        <a14:backgroundMark x1="77719" y1="73853" x2="77719" y2="73853"/>
                        <a14:backgroundMark x1="64625" y1="64951" x2="64625" y2="64951"/>
                        <a14:backgroundMark x1="66737" y1="64951" x2="66737" y2="64951"/>
                        <a14:backgroundMark x1="62936" y1="61892" x2="62936" y2="61892"/>
                        <a14:backgroundMark x1="73284" y1="51599" x2="73284" y2="51599"/>
                        <a14:backgroundMark x1="67159" y1="50348" x2="67159" y2="50348"/>
                        <a14:backgroundMark x1="69060" y1="59110" x2="69060" y2="59110"/>
                        <a14:backgroundMark x1="70433" y1="54381" x2="70433" y2="54381"/>
                        <a14:backgroundMark x1="68638" y1="54798" x2="68638" y2="54798"/>
                        <a14:backgroundMark x1="62302" y1="45202" x2="62302" y2="45202"/>
                        <a14:backgroundMark x1="60824" y1="41446" x2="60824" y2="41446"/>
                        <a14:backgroundMark x1="48680" y1="65229" x2="48680" y2="65229"/>
                        <a14:backgroundMark x1="44879" y1="55355" x2="44879" y2="55355"/>
                        <a14:backgroundMark x1="49525" y1="48540" x2="49525" y2="48540"/>
                        <a14:backgroundMark x1="52587" y1="46453" x2="52587" y2="46453"/>
                        <a14:backgroundMark x1="62936" y1="33380" x2="62936" y2="33380"/>
                        <a14:backgroundMark x1="64625" y1="32128" x2="64625" y2="32128"/>
                        <a14:backgroundMark x1="77508" y1="60362" x2="77508" y2="60362"/>
                        <a14:backgroundMark x1="80781" y1="59666" x2="80781" y2="59666"/>
                        <a14:backgroundMark x1="43506" y1="60362" x2="43506" y2="60362"/>
                        <a14:backgroundMark x1="35269" y1="20445" x2="35269" y2="20445"/>
                        <a14:backgroundMark x1="87645" y1="49791" x2="87645" y2="49791"/>
                        <a14:backgroundMark x1="89440" y1="50348" x2="89440" y2="50348"/>
                        <a14:backgroundMark x1="78036" y1="63143" x2="78036" y2="63143"/>
                        <a14:backgroundMark x1="58289" y1="63700" x2="58289" y2="63700"/>
                        <a14:backgroundMark x1="22809" y1="86648" x2="22809" y2="86648"/>
                        <a14:backgroundMark x1="24710" y1="32128" x2="24710" y2="32128"/>
                        <a14:backgroundMark x1="62302" y1="28095" x2="62302" y2="28095"/>
                      </a14:backgroundRemoval>
                    </a14:imgEffect>
                    <a14:imgEffect>
                      <a14:saturation sat="66000"/>
                    </a14:imgEffect>
                  </a14:imgLayer>
                </a14:imgProps>
              </a:ext>
              <a:ext uri="{28A0092B-C50C-407E-A947-70E740481C1C}">
                <a14:useLocalDpi xmlns:a14="http://schemas.microsoft.com/office/drawing/2010/main" val="0"/>
              </a:ext>
            </a:extLst>
          </a:blip>
          <a:stretch>
            <a:fillRect/>
          </a:stretch>
        </p:blipFill>
        <p:spPr>
          <a:xfrm>
            <a:off x="501833" y="6174137"/>
            <a:ext cx="961211" cy="547343"/>
          </a:xfrm>
          <a:prstGeom prst="rect">
            <a:avLst/>
          </a:prstGeom>
        </p:spPr>
      </p:pic>
      <p:sp>
        <p:nvSpPr>
          <p:cNvPr id="8" name="Rectangle 7"/>
          <p:cNvSpPr/>
          <p:nvPr userDrawn="1"/>
        </p:nvSpPr>
        <p:spPr>
          <a:xfrm>
            <a:off x="6305390" y="6494313"/>
            <a:ext cx="5277015" cy="219291"/>
          </a:xfrm>
          <a:prstGeom prst="rect">
            <a:avLst/>
          </a:prstGeom>
        </p:spPr>
        <p:txBody>
          <a:bodyPr wrap="square">
            <a:spAutoFit/>
          </a:bodyPr>
          <a:lstStyle/>
          <a:p>
            <a:pPr eaLnBrk="0" fontAlgn="base" hangingPunct="0">
              <a:spcBef>
                <a:spcPct val="0"/>
              </a:spcBef>
              <a:spcAft>
                <a:spcPct val="0"/>
              </a:spcAft>
            </a:pPr>
            <a:r>
              <a:rPr lang="en-US" sz="825" dirty="0">
                <a:ln w="0"/>
                <a:solidFill>
                  <a:srgbClr val="007C59">
                    <a:lumMod val="50000"/>
                  </a:srgbClr>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CONNECTICUT STATE DEPARTMENT OF EDUCATION </a:t>
            </a:r>
          </a:p>
        </p:txBody>
      </p:sp>
      <p:cxnSp>
        <p:nvCxnSpPr>
          <p:cNvPr id="10" name="Straight Connector 9"/>
          <p:cNvCxnSpPr/>
          <p:nvPr userDrawn="1"/>
        </p:nvCxnSpPr>
        <p:spPr>
          <a:xfrm>
            <a:off x="1463041" y="6721475"/>
            <a:ext cx="9793355" cy="0"/>
          </a:xfrm>
          <a:prstGeom prst="line">
            <a:avLst/>
          </a:prstGeom>
          <a:ln>
            <a:solidFill>
              <a:schemeClr val="tx2"/>
            </a:solidFill>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820518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609600" y="1600202"/>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extLst>
      <p:ext uri="{BB962C8B-B14F-4D97-AF65-F5344CB8AC3E}">
        <p14:creationId xmlns:p14="http://schemas.microsoft.com/office/powerpoint/2010/main" val="216275251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Lst>
  <p:timing>
    <p:tnLst>
      <p:par>
        <p:cTn id="1" dur="indefinite" restart="never" nodeType="tmRoot"/>
      </p:par>
    </p:tnLst>
  </p:timing>
  <p:txStyles>
    <p:titleStyle>
      <a:lvl1pPr algn="ctr" rtl="0" fontAlgn="base">
        <a:spcBef>
          <a:spcPct val="0"/>
        </a:spcBef>
        <a:spcAft>
          <a:spcPct val="0"/>
        </a:spcAft>
        <a:defRPr sz="3300" kern="1200">
          <a:solidFill>
            <a:schemeClr val="tx1"/>
          </a:solidFill>
          <a:latin typeface="+mj-lt"/>
          <a:ea typeface="+mj-ea"/>
          <a:cs typeface="+mj-cs"/>
        </a:defRPr>
      </a:lvl1pPr>
      <a:lvl2pPr algn="ctr" rtl="0" fontAlgn="base">
        <a:spcBef>
          <a:spcPct val="0"/>
        </a:spcBef>
        <a:spcAft>
          <a:spcPct val="0"/>
        </a:spcAft>
        <a:defRPr sz="3300">
          <a:solidFill>
            <a:schemeClr val="tx1"/>
          </a:solidFill>
          <a:latin typeface="Calibri" panose="020F0502020204030204" pitchFamily="34" charset="0"/>
        </a:defRPr>
      </a:lvl2pPr>
      <a:lvl3pPr algn="ctr" rtl="0" fontAlgn="base">
        <a:spcBef>
          <a:spcPct val="0"/>
        </a:spcBef>
        <a:spcAft>
          <a:spcPct val="0"/>
        </a:spcAft>
        <a:defRPr sz="3300">
          <a:solidFill>
            <a:schemeClr val="tx1"/>
          </a:solidFill>
          <a:latin typeface="Calibri" panose="020F0502020204030204" pitchFamily="34" charset="0"/>
        </a:defRPr>
      </a:lvl3pPr>
      <a:lvl4pPr algn="ctr" rtl="0" fontAlgn="base">
        <a:spcBef>
          <a:spcPct val="0"/>
        </a:spcBef>
        <a:spcAft>
          <a:spcPct val="0"/>
        </a:spcAft>
        <a:defRPr sz="3300">
          <a:solidFill>
            <a:schemeClr val="tx1"/>
          </a:solidFill>
          <a:latin typeface="Calibri" panose="020F0502020204030204" pitchFamily="34" charset="0"/>
        </a:defRPr>
      </a:lvl4pPr>
      <a:lvl5pPr algn="ctr" rtl="0" fontAlgn="base">
        <a:spcBef>
          <a:spcPct val="0"/>
        </a:spcBef>
        <a:spcAft>
          <a:spcPct val="0"/>
        </a:spcAft>
        <a:defRPr sz="3300">
          <a:solidFill>
            <a:schemeClr val="tx1"/>
          </a:solidFill>
          <a:latin typeface="Calibri" panose="020F0502020204030204" pitchFamily="34" charset="0"/>
        </a:defRPr>
      </a:lvl5pPr>
      <a:lvl6pPr marL="342900" algn="ctr" rtl="0" fontAlgn="base">
        <a:spcBef>
          <a:spcPct val="0"/>
        </a:spcBef>
        <a:spcAft>
          <a:spcPct val="0"/>
        </a:spcAft>
        <a:defRPr sz="3300">
          <a:solidFill>
            <a:schemeClr val="tx1"/>
          </a:solidFill>
          <a:latin typeface="Calibri" panose="020F0502020204030204" pitchFamily="34" charset="0"/>
        </a:defRPr>
      </a:lvl6pPr>
      <a:lvl7pPr marL="685800" algn="ctr" rtl="0" fontAlgn="base">
        <a:spcBef>
          <a:spcPct val="0"/>
        </a:spcBef>
        <a:spcAft>
          <a:spcPct val="0"/>
        </a:spcAft>
        <a:defRPr sz="3300">
          <a:solidFill>
            <a:schemeClr val="tx1"/>
          </a:solidFill>
          <a:latin typeface="Calibri" panose="020F0502020204030204" pitchFamily="34" charset="0"/>
        </a:defRPr>
      </a:lvl7pPr>
      <a:lvl8pPr marL="1028700" algn="ctr" rtl="0" fontAlgn="base">
        <a:spcBef>
          <a:spcPct val="0"/>
        </a:spcBef>
        <a:spcAft>
          <a:spcPct val="0"/>
        </a:spcAft>
        <a:defRPr sz="3300">
          <a:solidFill>
            <a:schemeClr val="tx1"/>
          </a:solidFill>
          <a:latin typeface="Calibri" panose="020F0502020204030204" pitchFamily="34" charset="0"/>
        </a:defRPr>
      </a:lvl8pPr>
      <a:lvl9pPr marL="1371600" algn="ctr" rtl="0" fontAlgn="base">
        <a:spcBef>
          <a:spcPct val="0"/>
        </a:spcBef>
        <a:spcAft>
          <a:spcPct val="0"/>
        </a:spcAft>
        <a:defRPr sz="3300">
          <a:solidFill>
            <a:schemeClr val="tx1"/>
          </a:solidFill>
          <a:latin typeface="Calibri" panose="020F0502020204030204" pitchFamily="34" charset="0"/>
        </a:defRPr>
      </a:lvl9pPr>
    </p:titleStyle>
    <p:bodyStyle>
      <a:lvl1pPr marL="257175" indent="-257175"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557213" indent="-214313" algn="l" rtl="0" fontAlgn="base">
        <a:spcBef>
          <a:spcPct val="20000"/>
        </a:spcBef>
        <a:spcAft>
          <a:spcPct val="0"/>
        </a:spcAft>
        <a:buFont typeface="Arial" panose="020B0604020202020204" pitchFamily="34" charset="0"/>
        <a:buChar char="–"/>
        <a:defRPr sz="2100" kern="1200">
          <a:solidFill>
            <a:schemeClr val="tx1"/>
          </a:solidFill>
          <a:latin typeface="+mn-lt"/>
          <a:ea typeface="+mn-ea"/>
          <a:cs typeface="+mn-cs"/>
        </a:defRPr>
      </a:lvl2pPr>
      <a:lvl3pPr marL="857250" indent="-171450" algn="l" rtl="0" fontAlgn="base">
        <a:spcBef>
          <a:spcPct val="20000"/>
        </a:spcBef>
        <a:spcAft>
          <a:spcPct val="0"/>
        </a:spcAft>
        <a:buFont typeface="Arial" panose="020B0604020202020204" pitchFamily="34" charset="0"/>
        <a:buChar char="•"/>
        <a:defRPr sz="1800" kern="1200">
          <a:solidFill>
            <a:schemeClr val="tx1"/>
          </a:solidFill>
          <a:latin typeface="+mn-lt"/>
          <a:ea typeface="+mn-ea"/>
          <a:cs typeface="+mn-cs"/>
        </a:defRPr>
      </a:lvl3pPr>
      <a:lvl4pPr marL="1200150" indent="-171450" algn="l" rtl="0" fontAlgn="base">
        <a:spcBef>
          <a:spcPct val="20000"/>
        </a:spcBef>
        <a:spcAft>
          <a:spcPct val="0"/>
        </a:spcAft>
        <a:buFont typeface="Arial" panose="020B0604020202020204" pitchFamily="34" charset="0"/>
        <a:buChar char="–"/>
        <a:defRPr sz="1500" kern="1200">
          <a:solidFill>
            <a:schemeClr val="tx1"/>
          </a:solidFill>
          <a:latin typeface="+mn-lt"/>
          <a:ea typeface="+mn-ea"/>
          <a:cs typeface="+mn-cs"/>
        </a:defRPr>
      </a:lvl4pPr>
      <a:lvl5pPr marL="1543050" indent="-171450" algn="l" rtl="0" fontAlgn="base">
        <a:spcBef>
          <a:spcPct val="20000"/>
        </a:spcBef>
        <a:spcAft>
          <a:spcPct val="0"/>
        </a:spcAft>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762000" y="3466043"/>
            <a:ext cx="11074400" cy="1470025"/>
          </a:xfrm>
        </p:spPr>
        <p:txBody>
          <a:bodyPr/>
          <a:lstStyle/>
          <a:p>
            <a:r>
              <a:rPr lang="en-US" sz="3600" dirty="0" smtClean="0"/>
              <a:t>CT Plan to Ensure Equitable Access to Excellent Educators</a:t>
            </a:r>
            <a:br>
              <a:rPr lang="en-US" sz="3600" dirty="0" smtClean="0"/>
            </a:br>
            <a:r>
              <a:rPr lang="en-US" sz="3600" dirty="0" smtClean="0"/>
              <a:t/>
            </a:r>
            <a:br>
              <a:rPr lang="en-US" sz="3600" dirty="0" smtClean="0"/>
            </a:br>
            <a:r>
              <a:rPr lang="en-US" sz="3200" dirty="0" smtClean="0"/>
              <a:t>Stakeholders’ Meeting</a:t>
            </a:r>
            <a:r>
              <a:rPr lang="en-US" dirty="0" smtClean="0"/>
              <a:t/>
            </a:r>
            <a:br>
              <a:rPr lang="en-US" dirty="0" smtClean="0"/>
            </a:br>
            <a:r>
              <a:rPr lang="en-US" sz="2400" dirty="0" smtClean="0"/>
              <a:t>June 2, 2016</a:t>
            </a:r>
            <a:endParaRPr lang="en-US" sz="2400" dirty="0"/>
          </a:p>
        </p:txBody>
      </p:sp>
      <p:sp>
        <p:nvSpPr>
          <p:cNvPr id="4" name="Slide Number Placeholder 3"/>
          <p:cNvSpPr>
            <a:spLocks noGrp="1"/>
          </p:cNvSpPr>
          <p:nvPr>
            <p:ph type="sldNum" sz="quarter" idx="4294967295"/>
          </p:nvPr>
        </p:nvSpPr>
        <p:spPr>
          <a:xfrm>
            <a:off x="11703050" y="6242050"/>
            <a:ext cx="488950" cy="365125"/>
          </a:xfrm>
          <a:prstGeom prst="rect">
            <a:avLst/>
          </a:prstGeom>
        </p:spPr>
        <p:txBody>
          <a:bodyPr/>
          <a:lstStyle/>
          <a:p>
            <a:pPr eaLnBrk="0" fontAlgn="base" hangingPunct="0">
              <a:spcBef>
                <a:spcPct val="0"/>
              </a:spcBef>
              <a:spcAft>
                <a:spcPct val="0"/>
              </a:spcAft>
            </a:pPr>
            <a:fld id="{24F2258D-CF54-2C4E-9726-8648A0B8DDCC}" type="slidenum">
              <a:rPr lang="en-US">
                <a:solidFill>
                  <a:srgbClr val="000000"/>
                </a:solidFill>
              </a:rPr>
              <a:pPr eaLnBrk="0" fontAlgn="base" hangingPunct="0">
                <a:spcBef>
                  <a:spcPct val="0"/>
                </a:spcBef>
                <a:spcAft>
                  <a:spcPct val="0"/>
                </a:spcAft>
              </a:pPr>
              <a:t>1</a:t>
            </a:fld>
            <a:endParaRPr lang="en-US" dirty="0">
              <a:solidFill>
                <a:srgbClr val="000000"/>
              </a:solidFill>
            </a:endParaRPr>
          </a:p>
        </p:txBody>
      </p:sp>
      <p:sp>
        <p:nvSpPr>
          <p:cNvPr id="3" name="Content Placeholder 8"/>
          <p:cNvSpPr txBox="1">
            <a:spLocks/>
          </p:cNvSpPr>
          <p:nvPr/>
        </p:nvSpPr>
        <p:spPr>
          <a:xfrm>
            <a:off x="1841627" y="1040488"/>
            <a:ext cx="8508746" cy="2168770"/>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fontAlgn="base">
              <a:spcAft>
                <a:spcPct val="0"/>
              </a:spcAft>
              <a:buNone/>
            </a:pPr>
            <a:endParaRPr lang="en-US" sz="2400" dirty="0">
              <a:solidFill>
                <a:srgbClr val="000000"/>
              </a:solidFill>
            </a:endParaRPr>
          </a:p>
        </p:txBody>
      </p:sp>
    </p:spTree>
    <p:extLst>
      <p:ext uri="{BB962C8B-B14F-4D97-AF65-F5344CB8AC3E}">
        <p14:creationId xmlns:p14="http://schemas.microsoft.com/office/powerpoint/2010/main" val="3323127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1361740" y="1251658"/>
            <a:ext cx="9702800" cy="4525963"/>
          </a:xfrm>
        </p:spPr>
        <p:txBody>
          <a:bodyPr/>
          <a:lstStyle/>
          <a:p>
            <a:r>
              <a:rPr lang="en-US" dirty="0" smtClean="0"/>
              <a:t>March 22</a:t>
            </a:r>
          </a:p>
          <a:p>
            <a:pPr lvl="1"/>
            <a:r>
              <a:rPr lang="en-US" dirty="0" smtClean="0"/>
              <a:t>Introduction to working versus teaching conditions</a:t>
            </a:r>
          </a:p>
          <a:p>
            <a:pPr lvl="1"/>
            <a:r>
              <a:rPr lang="en-US" dirty="0" smtClean="0"/>
              <a:t>Discussion of survey tools</a:t>
            </a:r>
          </a:p>
          <a:p>
            <a:pPr lvl="1"/>
            <a:r>
              <a:rPr lang="en-US" dirty="0" smtClean="0"/>
              <a:t>Review of practice rubrics</a:t>
            </a:r>
          </a:p>
          <a:p>
            <a:pPr lvl="1"/>
            <a:r>
              <a:rPr lang="en-US" dirty="0" smtClean="0"/>
              <a:t>District committee work to identify one aspect of teaching conditions as a focus</a:t>
            </a:r>
          </a:p>
          <a:p>
            <a:pPr lvl="1"/>
            <a:r>
              <a:rPr lang="en-US" dirty="0" smtClean="0"/>
              <a:t>District homework assigned</a:t>
            </a:r>
          </a:p>
          <a:p>
            <a:pPr lvl="1"/>
            <a:r>
              <a:rPr lang="en-US" dirty="0" smtClean="0"/>
              <a:t>Work with states across New England</a:t>
            </a:r>
          </a:p>
          <a:p>
            <a:r>
              <a:rPr lang="en-US" dirty="0" smtClean="0"/>
              <a:t>June 2</a:t>
            </a:r>
          </a:p>
          <a:p>
            <a:pPr lvl="1"/>
            <a:r>
              <a:rPr lang="en-US" dirty="0" smtClean="0"/>
              <a:t>Sharing of district progress</a:t>
            </a:r>
          </a:p>
          <a:p>
            <a:pPr lvl="1"/>
            <a:r>
              <a:rPr lang="en-US" dirty="0" smtClean="0"/>
              <a:t>Deeper look at district plans</a:t>
            </a:r>
          </a:p>
          <a:p>
            <a:pPr lvl="1"/>
            <a:r>
              <a:rPr lang="en-US" dirty="0" smtClean="0"/>
              <a:t>Breakout sessions to dive deeper into …</a:t>
            </a:r>
          </a:p>
          <a:p>
            <a:pPr lvl="1"/>
            <a:endParaRPr lang="en-US" dirty="0"/>
          </a:p>
          <a:p>
            <a:pPr marL="342900" lvl="1" indent="0" algn="ctr">
              <a:buNone/>
            </a:pPr>
            <a:r>
              <a:rPr lang="en-US" sz="3600" dirty="0" smtClean="0"/>
              <a:t>Visit break out sessions</a:t>
            </a:r>
          </a:p>
        </p:txBody>
      </p:sp>
      <p:sp>
        <p:nvSpPr>
          <p:cNvPr id="2" name="Title 7"/>
          <p:cNvSpPr>
            <a:spLocks noGrp="1"/>
          </p:cNvSpPr>
          <p:nvPr>
            <p:ph type="title"/>
          </p:nvPr>
        </p:nvSpPr>
        <p:spPr/>
        <p:txBody>
          <a:bodyPr>
            <a:noAutofit/>
          </a:bodyPr>
          <a:lstStyle/>
          <a:p>
            <a:r>
              <a:rPr lang="en-US" sz="3600" dirty="0" smtClean="0"/>
              <a:t>Teaching Conditions –Breakout Sessions</a:t>
            </a:r>
            <a:endParaRPr lang="en-US" sz="3600" dirty="0"/>
          </a:p>
        </p:txBody>
      </p:sp>
      <p:sp>
        <p:nvSpPr>
          <p:cNvPr id="4" name="Slide Number Placeholder 3"/>
          <p:cNvSpPr>
            <a:spLocks noGrp="1"/>
          </p:cNvSpPr>
          <p:nvPr>
            <p:ph type="sldNum" sz="quarter" idx="4294967295"/>
          </p:nvPr>
        </p:nvSpPr>
        <p:spPr>
          <a:xfrm>
            <a:off x="11703050" y="6242050"/>
            <a:ext cx="488950" cy="365125"/>
          </a:xfrm>
          <a:prstGeom prst="rect">
            <a:avLst/>
          </a:prstGeom>
        </p:spPr>
        <p:txBody>
          <a:bodyPr/>
          <a:lstStyle/>
          <a:p>
            <a:pPr eaLnBrk="0" fontAlgn="base" hangingPunct="0">
              <a:spcBef>
                <a:spcPct val="0"/>
              </a:spcBef>
              <a:spcAft>
                <a:spcPct val="0"/>
              </a:spcAft>
            </a:pPr>
            <a:fld id="{24F2258D-CF54-2C4E-9726-8648A0B8DDCC}" type="slidenum">
              <a:rPr lang="en-US">
                <a:solidFill>
                  <a:srgbClr val="000000"/>
                </a:solidFill>
              </a:rPr>
              <a:pPr eaLnBrk="0" fontAlgn="base" hangingPunct="0">
                <a:spcBef>
                  <a:spcPct val="0"/>
                </a:spcBef>
                <a:spcAft>
                  <a:spcPct val="0"/>
                </a:spcAft>
              </a:pPr>
              <a:t>10</a:t>
            </a:fld>
            <a:endParaRPr lang="en-US" dirty="0">
              <a:solidFill>
                <a:srgbClr val="000000"/>
              </a:solidFill>
            </a:endParaRPr>
          </a:p>
        </p:txBody>
      </p:sp>
      <p:sp>
        <p:nvSpPr>
          <p:cNvPr id="3" name="Content Placeholder 8"/>
          <p:cNvSpPr txBox="1">
            <a:spLocks/>
          </p:cNvSpPr>
          <p:nvPr/>
        </p:nvSpPr>
        <p:spPr>
          <a:xfrm>
            <a:off x="1841627" y="1040488"/>
            <a:ext cx="8508746" cy="2168770"/>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fontAlgn="base">
              <a:spcAft>
                <a:spcPct val="0"/>
              </a:spcAft>
              <a:buNone/>
            </a:pPr>
            <a:endParaRPr lang="en-US" sz="2400" dirty="0">
              <a:solidFill>
                <a:srgbClr val="000000"/>
              </a:solidFill>
            </a:endParaRPr>
          </a:p>
        </p:txBody>
      </p:sp>
    </p:spTree>
    <p:extLst>
      <p:ext uri="{BB962C8B-B14F-4D97-AF65-F5344CB8AC3E}">
        <p14:creationId xmlns:p14="http://schemas.microsoft.com/office/powerpoint/2010/main" val="713745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p:txBody>
          <a:bodyPr/>
          <a:lstStyle/>
          <a:p>
            <a:r>
              <a:rPr lang="en-US" dirty="0" smtClean="0"/>
              <a:t>CT Equity Plan 2016-2017</a:t>
            </a:r>
            <a:br>
              <a:rPr lang="en-US" dirty="0" smtClean="0"/>
            </a:br>
            <a:r>
              <a:rPr lang="en-US" dirty="0"/>
              <a:t/>
            </a:r>
            <a:br>
              <a:rPr lang="en-US" dirty="0"/>
            </a:br>
            <a:r>
              <a:rPr lang="en-US" dirty="0" smtClean="0"/>
              <a:t>Challenges and Opportunities</a:t>
            </a:r>
            <a:endParaRPr lang="en-US" dirty="0"/>
          </a:p>
        </p:txBody>
      </p:sp>
      <p:sp>
        <p:nvSpPr>
          <p:cNvPr id="4" name="Slide Number Placeholder 3"/>
          <p:cNvSpPr>
            <a:spLocks noGrp="1"/>
          </p:cNvSpPr>
          <p:nvPr>
            <p:ph type="sldNum" sz="quarter" idx="4294967295"/>
          </p:nvPr>
        </p:nvSpPr>
        <p:spPr>
          <a:xfrm>
            <a:off x="11465983" y="6242050"/>
            <a:ext cx="488950" cy="365125"/>
          </a:xfrm>
          <a:prstGeom prst="rect">
            <a:avLst/>
          </a:prstGeom>
        </p:spPr>
        <p:txBody>
          <a:bodyPr/>
          <a:lstStyle/>
          <a:p>
            <a:pPr eaLnBrk="0" fontAlgn="base" hangingPunct="0">
              <a:spcBef>
                <a:spcPct val="0"/>
              </a:spcBef>
              <a:spcAft>
                <a:spcPct val="0"/>
              </a:spcAft>
            </a:pPr>
            <a:fld id="{24F2258D-CF54-2C4E-9726-8648A0B8DDCC}" type="slidenum">
              <a:rPr lang="en-US">
                <a:solidFill>
                  <a:srgbClr val="000000"/>
                </a:solidFill>
              </a:rPr>
              <a:pPr eaLnBrk="0" fontAlgn="base" hangingPunct="0">
                <a:spcBef>
                  <a:spcPct val="0"/>
                </a:spcBef>
                <a:spcAft>
                  <a:spcPct val="0"/>
                </a:spcAft>
              </a:pPr>
              <a:t>11</a:t>
            </a:fld>
            <a:endParaRPr lang="en-US" dirty="0">
              <a:solidFill>
                <a:srgbClr val="000000"/>
              </a:solidFill>
            </a:endParaRPr>
          </a:p>
        </p:txBody>
      </p:sp>
      <p:sp>
        <p:nvSpPr>
          <p:cNvPr id="3" name="Content Placeholder 8"/>
          <p:cNvSpPr txBox="1">
            <a:spLocks/>
          </p:cNvSpPr>
          <p:nvPr/>
        </p:nvSpPr>
        <p:spPr>
          <a:xfrm>
            <a:off x="1841627" y="1040488"/>
            <a:ext cx="8508746" cy="2168770"/>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fontAlgn="base">
              <a:spcAft>
                <a:spcPct val="0"/>
              </a:spcAft>
              <a:buNone/>
            </a:pPr>
            <a:endParaRPr lang="en-US" sz="2400" dirty="0">
              <a:solidFill>
                <a:srgbClr val="000000"/>
              </a:solidFill>
            </a:endParaRPr>
          </a:p>
        </p:txBody>
      </p:sp>
    </p:spTree>
    <p:extLst>
      <p:ext uri="{BB962C8B-B14F-4D97-AF65-F5344CB8AC3E}">
        <p14:creationId xmlns:p14="http://schemas.microsoft.com/office/powerpoint/2010/main" val="3403837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549275" y="1185503"/>
            <a:ext cx="10973858" cy="4525963"/>
          </a:xfrm>
        </p:spPr>
        <p:txBody>
          <a:bodyPr/>
          <a:lstStyle/>
          <a:p>
            <a:pPr marL="1371600" indent="-457200"/>
            <a:r>
              <a:rPr lang="en-US" dirty="0" smtClean="0"/>
              <a:t>Involvement of district Superintendents</a:t>
            </a:r>
          </a:p>
          <a:p>
            <a:pPr marL="914400" indent="0">
              <a:buNone/>
            </a:pPr>
            <a:endParaRPr lang="en-US" dirty="0"/>
          </a:p>
          <a:p>
            <a:pPr marL="1371600" indent="-457200"/>
            <a:r>
              <a:rPr lang="en-US" dirty="0" smtClean="0"/>
              <a:t>Communicating with Boards of Education</a:t>
            </a:r>
          </a:p>
          <a:p>
            <a:pPr marL="914400" indent="0">
              <a:buNone/>
            </a:pPr>
            <a:endParaRPr lang="en-US" dirty="0" smtClean="0"/>
          </a:p>
          <a:p>
            <a:pPr marL="1371600" indent="-457200"/>
            <a:r>
              <a:rPr lang="en-US" dirty="0" smtClean="0"/>
              <a:t>Efforts to focus on family engagement</a:t>
            </a:r>
          </a:p>
          <a:p>
            <a:pPr marL="914400" indent="0">
              <a:buNone/>
            </a:pPr>
            <a:endParaRPr lang="en-US" dirty="0" smtClean="0"/>
          </a:p>
          <a:p>
            <a:pPr marL="1371600" indent="-457200"/>
            <a:r>
              <a:rPr lang="en-US" dirty="0" smtClean="0"/>
              <a:t>Addressing cultural competence</a:t>
            </a:r>
          </a:p>
          <a:p>
            <a:pPr marL="1214438" lvl="1" indent="0">
              <a:buNone/>
            </a:pPr>
            <a:endParaRPr lang="en-US" dirty="0"/>
          </a:p>
          <a:p>
            <a:pPr marL="1371600" indent="-457200"/>
            <a:r>
              <a:rPr lang="en-US" dirty="0" smtClean="0"/>
              <a:t>Minority Teacher Recruitment updates</a:t>
            </a:r>
          </a:p>
          <a:p>
            <a:pPr marL="914400" indent="0">
              <a:buNone/>
            </a:pPr>
            <a:endParaRPr lang="en-US" dirty="0"/>
          </a:p>
          <a:p>
            <a:endParaRPr lang="en-US" dirty="0"/>
          </a:p>
        </p:txBody>
      </p:sp>
      <p:sp>
        <p:nvSpPr>
          <p:cNvPr id="2" name="Title 7"/>
          <p:cNvSpPr>
            <a:spLocks noGrp="1"/>
          </p:cNvSpPr>
          <p:nvPr>
            <p:ph type="title"/>
          </p:nvPr>
        </p:nvSpPr>
        <p:spPr/>
        <p:txBody>
          <a:bodyPr>
            <a:noAutofit/>
          </a:bodyPr>
          <a:lstStyle/>
          <a:p>
            <a:r>
              <a:rPr lang="en-US" sz="3600" dirty="0" smtClean="0"/>
              <a:t>Follow-up to January 28, 2016 Meeting</a:t>
            </a:r>
            <a:endParaRPr lang="en-US" sz="3600" dirty="0"/>
          </a:p>
        </p:txBody>
      </p:sp>
      <p:sp>
        <p:nvSpPr>
          <p:cNvPr id="4" name="Slide Number Placeholder 3"/>
          <p:cNvSpPr>
            <a:spLocks noGrp="1"/>
          </p:cNvSpPr>
          <p:nvPr>
            <p:ph type="sldNum" sz="quarter" idx="4294967295"/>
          </p:nvPr>
        </p:nvSpPr>
        <p:spPr>
          <a:xfrm>
            <a:off x="11703050" y="6242050"/>
            <a:ext cx="488950" cy="365125"/>
          </a:xfrm>
          <a:prstGeom prst="rect">
            <a:avLst/>
          </a:prstGeom>
        </p:spPr>
        <p:txBody>
          <a:bodyPr/>
          <a:lstStyle/>
          <a:p>
            <a:pPr eaLnBrk="0" fontAlgn="base" hangingPunct="0">
              <a:spcBef>
                <a:spcPct val="0"/>
              </a:spcBef>
              <a:spcAft>
                <a:spcPct val="0"/>
              </a:spcAft>
            </a:pPr>
            <a:fld id="{24F2258D-CF54-2C4E-9726-8648A0B8DDCC}" type="slidenum">
              <a:rPr lang="en-US">
                <a:solidFill>
                  <a:srgbClr val="000000"/>
                </a:solidFill>
              </a:rPr>
              <a:pPr eaLnBrk="0" fontAlgn="base" hangingPunct="0">
                <a:spcBef>
                  <a:spcPct val="0"/>
                </a:spcBef>
                <a:spcAft>
                  <a:spcPct val="0"/>
                </a:spcAft>
              </a:pPr>
              <a:t>12</a:t>
            </a:fld>
            <a:endParaRPr lang="en-US" dirty="0">
              <a:solidFill>
                <a:srgbClr val="000000"/>
              </a:solidFill>
            </a:endParaRPr>
          </a:p>
        </p:txBody>
      </p:sp>
      <p:sp>
        <p:nvSpPr>
          <p:cNvPr id="3" name="Content Placeholder 8"/>
          <p:cNvSpPr txBox="1">
            <a:spLocks/>
          </p:cNvSpPr>
          <p:nvPr/>
        </p:nvSpPr>
        <p:spPr>
          <a:xfrm>
            <a:off x="1841627" y="1040488"/>
            <a:ext cx="8508746" cy="2168770"/>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fontAlgn="base">
              <a:spcAft>
                <a:spcPct val="0"/>
              </a:spcAft>
              <a:buNone/>
            </a:pPr>
            <a:endParaRPr lang="en-US" sz="2400" dirty="0">
              <a:solidFill>
                <a:srgbClr val="000000"/>
              </a:solidFill>
            </a:endParaRPr>
          </a:p>
        </p:txBody>
      </p:sp>
    </p:spTree>
    <p:extLst>
      <p:ext uri="{BB962C8B-B14F-4D97-AF65-F5344CB8AC3E}">
        <p14:creationId xmlns:p14="http://schemas.microsoft.com/office/powerpoint/2010/main" val="724559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609600" y="1770927"/>
            <a:ext cx="10557933" cy="3932073"/>
          </a:xfrm>
        </p:spPr>
        <p:txBody>
          <a:bodyPr/>
          <a:lstStyle/>
          <a:p>
            <a:endParaRPr lang="en-US" dirty="0" smtClean="0"/>
          </a:p>
          <a:p>
            <a:pPr marL="0" indent="0" algn="ctr">
              <a:buNone/>
            </a:pPr>
            <a:r>
              <a:rPr lang="en-US" sz="2800" dirty="0" smtClean="0"/>
              <a:t>What are your reactions to the work to date?</a:t>
            </a:r>
          </a:p>
          <a:p>
            <a:pPr marL="0" indent="0" algn="ctr">
              <a:buNone/>
            </a:pPr>
            <a:endParaRPr lang="en-US" sz="2800" dirty="0" smtClean="0"/>
          </a:p>
          <a:p>
            <a:pPr marL="0" indent="0" algn="ctr">
              <a:buNone/>
            </a:pPr>
            <a:r>
              <a:rPr lang="en-US" sz="2800" dirty="0" smtClean="0"/>
              <a:t>What areas of expertise can you or your organization provide to support the 2015 CT Equity Plan?</a:t>
            </a:r>
          </a:p>
          <a:p>
            <a:pPr marL="0" indent="0">
              <a:buNone/>
            </a:pPr>
            <a:endParaRPr lang="en-US" dirty="0" smtClean="0"/>
          </a:p>
        </p:txBody>
      </p:sp>
      <p:sp>
        <p:nvSpPr>
          <p:cNvPr id="2" name="Title 7"/>
          <p:cNvSpPr>
            <a:spLocks noGrp="1"/>
          </p:cNvSpPr>
          <p:nvPr>
            <p:ph type="title"/>
          </p:nvPr>
        </p:nvSpPr>
        <p:spPr/>
        <p:txBody>
          <a:bodyPr>
            <a:noAutofit/>
          </a:bodyPr>
          <a:lstStyle/>
          <a:p>
            <a:r>
              <a:rPr lang="en-US" sz="3600" dirty="0" smtClean="0"/>
              <a:t>Feedback and Discussion</a:t>
            </a:r>
            <a:endParaRPr lang="en-US" sz="3600" dirty="0"/>
          </a:p>
        </p:txBody>
      </p:sp>
      <p:sp>
        <p:nvSpPr>
          <p:cNvPr id="4" name="Slide Number Placeholder 3"/>
          <p:cNvSpPr>
            <a:spLocks noGrp="1"/>
          </p:cNvSpPr>
          <p:nvPr>
            <p:ph type="sldNum" sz="quarter" idx="4294967295"/>
          </p:nvPr>
        </p:nvSpPr>
        <p:spPr>
          <a:xfrm>
            <a:off x="11703050" y="6242050"/>
            <a:ext cx="488950" cy="365125"/>
          </a:xfrm>
          <a:prstGeom prst="rect">
            <a:avLst/>
          </a:prstGeom>
        </p:spPr>
        <p:txBody>
          <a:bodyPr/>
          <a:lstStyle/>
          <a:p>
            <a:pPr eaLnBrk="0" fontAlgn="base" hangingPunct="0">
              <a:spcBef>
                <a:spcPct val="0"/>
              </a:spcBef>
              <a:spcAft>
                <a:spcPct val="0"/>
              </a:spcAft>
            </a:pPr>
            <a:fld id="{24F2258D-CF54-2C4E-9726-8648A0B8DDCC}" type="slidenum">
              <a:rPr lang="en-US">
                <a:solidFill>
                  <a:srgbClr val="000000"/>
                </a:solidFill>
              </a:rPr>
              <a:pPr eaLnBrk="0" fontAlgn="base" hangingPunct="0">
                <a:spcBef>
                  <a:spcPct val="0"/>
                </a:spcBef>
                <a:spcAft>
                  <a:spcPct val="0"/>
                </a:spcAft>
              </a:pPr>
              <a:t>13</a:t>
            </a:fld>
            <a:endParaRPr lang="en-US" dirty="0">
              <a:solidFill>
                <a:srgbClr val="000000"/>
              </a:solidFill>
            </a:endParaRPr>
          </a:p>
        </p:txBody>
      </p:sp>
      <p:sp>
        <p:nvSpPr>
          <p:cNvPr id="3" name="Content Placeholder 8"/>
          <p:cNvSpPr txBox="1">
            <a:spLocks/>
          </p:cNvSpPr>
          <p:nvPr/>
        </p:nvSpPr>
        <p:spPr>
          <a:xfrm>
            <a:off x="1841627" y="1040488"/>
            <a:ext cx="8508746" cy="2168770"/>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fontAlgn="base">
              <a:spcAft>
                <a:spcPct val="0"/>
              </a:spcAft>
              <a:buNone/>
            </a:pPr>
            <a:endParaRPr lang="en-US" sz="2400" dirty="0">
              <a:solidFill>
                <a:srgbClr val="000000"/>
              </a:solidFill>
            </a:endParaRPr>
          </a:p>
        </p:txBody>
      </p:sp>
    </p:spTree>
    <p:extLst>
      <p:ext uri="{BB962C8B-B14F-4D97-AF65-F5344CB8AC3E}">
        <p14:creationId xmlns:p14="http://schemas.microsoft.com/office/powerpoint/2010/main" val="421185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p:txBody>
          <a:bodyPr/>
          <a:lstStyle/>
          <a:p>
            <a:r>
              <a:rPr lang="en-US" dirty="0" smtClean="0"/>
              <a:t>Proposed Equity Plan Metrics 2016</a:t>
            </a:r>
            <a:endParaRPr lang="en-US" dirty="0"/>
          </a:p>
        </p:txBody>
      </p:sp>
      <p:sp>
        <p:nvSpPr>
          <p:cNvPr id="3" name="Content Placeholder 8"/>
          <p:cNvSpPr txBox="1">
            <a:spLocks/>
          </p:cNvSpPr>
          <p:nvPr/>
        </p:nvSpPr>
        <p:spPr>
          <a:xfrm>
            <a:off x="1841627" y="1040488"/>
            <a:ext cx="8508746" cy="2168770"/>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fontAlgn="base">
              <a:spcAft>
                <a:spcPct val="0"/>
              </a:spcAft>
              <a:buNone/>
            </a:pPr>
            <a:endParaRPr lang="en-US" sz="2400" dirty="0">
              <a:solidFill>
                <a:srgbClr val="000000"/>
              </a:solidFill>
            </a:endParaRPr>
          </a:p>
        </p:txBody>
      </p:sp>
    </p:spTree>
    <p:extLst>
      <p:ext uri="{BB962C8B-B14F-4D97-AF65-F5344CB8AC3E}">
        <p14:creationId xmlns:p14="http://schemas.microsoft.com/office/powerpoint/2010/main" val="1846865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905557597"/>
              </p:ext>
            </p:extLst>
          </p:nvPr>
        </p:nvGraphicFramePr>
        <p:xfrm>
          <a:off x="549275" y="1668463"/>
          <a:ext cx="10583864" cy="2682240"/>
        </p:xfrm>
        <a:graphic>
          <a:graphicData uri="http://schemas.openxmlformats.org/drawingml/2006/table">
            <a:tbl>
              <a:tblPr firstRow="1" bandRow="1">
                <a:tableStyleId>{B301B821-A1FF-4177-AEE7-76D212191A09}</a:tableStyleId>
              </a:tblPr>
              <a:tblGrid>
                <a:gridCol w="5291932"/>
                <a:gridCol w="5291932"/>
              </a:tblGrid>
              <a:tr h="370840">
                <a:tc>
                  <a:txBody>
                    <a:bodyPr/>
                    <a:lstStyle/>
                    <a:p>
                      <a:pPr algn="ctr"/>
                      <a:r>
                        <a:rPr lang="en-US" sz="2400" dirty="0" smtClean="0"/>
                        <a:t>Leading Indicators</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smtClean="0"/>
                        <a:t>Lagging Indicators</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2000" b="0" kern="1200" dirty="0" smtClean="0">
                          <a:solidFill>
                            <a:schemeClr val="dk1"/>
                          </a:solidFill>
                          <a:effectLst/>
                          <a:latin typeface="+mn-lt"/>
                          <a:ea typeface="+mn-ea"/>
                          <a:cs typeface="+mn-cs"/>
                        </a:rPr>
                        <a:t>A </a:t>
                      </a:r>
                      <a:r>
                        <a:rPr lang="en-US" sz="2000" b="1" kern="1200" dirty="0" smtClean="0">
                          <a:solidFill>
                            <a:schemeClr val="dk1"/>
                          </a:solidFill>
                          <a:effectLst/>
                          <a:latin typeface="+mn-lt"/>
                          <a:ea typeface="+mn-ea"/>
                          <a:cs typeface="+mn-cs"/>
                        </a:rPr>
                        <a:t>leading indicator</a:t>
                      </a:r>
                      <a:r>
                        <a:rPr lang="en-US" sz="2000" b="0" kern="1200" dirty="0" smtClean="0">
                          <a:solidFill>
                            <a:schemeClr val="dk1"/>
                          </a:solidFill>
                          <a:effectLst/>
                          <a:latin typeface="+mn-lt"/>
                          <a:ea typeface="+mn-ea"/>
                          <a:cs typeface="+mn-cs"/>
                        </a:rPr>
                        <a:t> is a measurable factor that changes before the particular pattern or trend</a:t>
                      </a:r>
                      <a:r>
                        <a:rPr lang="en-US" sz="2000" b="0" kern="1200" baseline="0" dirty="0" smtClean="0">
                          <a:solidFill>
                            <a:schemeClr val="dk1"/>
                          </a:solidFill>
                          <a:effectLst/>
                          <a:latin typeface="+mn-lt"/>
                          <a:ea typeface="+mn-ea"/>
                          <a:cs typeface="+mn-cs"/>
                        </a:rPr>
                        <a:t> is established.</a:t>
                      </a:r>
                      <a:endParaRPr lang="en-US" sz="2000" b="0" kern="1200" dirty="0" smtClean="0">
                        <a:solidFill>
                          <a:schemeClr val="dk1"/>
                        </a:solidFill>
                        <a:effectLst/>
                        <a:latin typeface="+mn-lt"/>
                        <a:ea typeface="+mn-ea"/>
                        <a:cs typeface="+mn-cs"/>
                      </a:endParaRPr>
                    </a:p>
                    <a:p>
                      <a:endParaRPr lang="en-US" sz="2000" b="0" kern="1200" dirty="0" smtClean="0">
                        <a:solidFill>
                          <a:schemeClr val="dk1"/>
                        </a:solidFill>
                        <a:effectLst/>
                        <a:latin typeface="+mn-lt"/>
                        <a:ea typeface="+mn-ea"/>
                        <a:cs typeface="+mn-cs"/>
                      </a:endParaRPr>
                    </a:p>
                    <a:p>
                      <a:endParaRPr lang="en-US" sz="2000" b="0" kern="1200" dirty="0" smtClean="0">
                        <a:solidFill>
                          <a:schemeClr val="dk1"/>
                        </a:solidFill>
                        <a:effectLst/>
                        <a:latin typeface="+mn-lt"/>
                        <a:ea typeface="+mn-ea"/>
                        <a:cs typeface="+mn-cs"/>
                      </a:endParaRPr>
                    </a:p>
                    <a:p>
                      <a:r>
                        <a:rPr lang="en-US" sz="2000" b="1" kern="1200" dirty="0" smtClean="0">
                          <a:solidFill>
                            <a:schemeClr val="dk1"/>
                          </a:solidFill>
                          <a:effectLst/>
                          <a:latin typeface="+mn-lt"/>
                          <a:ea typeface="+mn-ea"/>
                          <a:cs typeface="+mn-cs"/>
                        </a:rPr>
                        <a:t>Leading indicators</a:t>
                      </a:r>
                      <a:r>
                        <a:rPr lang="en-US" sz="2000" b="0" kern="1200" dirty="0" smtClean="0">
                          <a:solidFill>
                            <a:schemeClr val="dk1"/>
                          </a:solidFill>
                          <a:effectLst/>
                          <a:latin typeface="+mn-lt"/>
                          <a:ea typeface="+mn-ea"/>
                          <a:cs typeface="+mn-cs"/>
                        </a:rPr>
                        <a:t> are used to predict changes</a:t>
                      </a:r>
                      <a:r>
                        <a:rPr lang="en-US" sz="2000" b="0" kern="1200" baseline="0" dirty="0" smtClean="0">
                          <a:solidFill>
                            <a:schemeClr val="dk1"/>
                          </a:solidFill>
                          <a:effectLst/>
                          <a:latin typeface="+mn-lt"/>
                          <a:ea typeface="+mn-ea"/>
                          <a:cs typeface="+mn-cs"/>
                        </a:rPr>
                        <a:t> for a desired outcome.</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b="0" kern="1200" dirty="0" smtClean="0">
                          <a:solidFill>
                            <a:schemeClr val="dk1"/>
                          </a:solidFill>
                          <a:effectLst/>
                          <a:latin typeface="+mn-lt"/>
                          <a:ea typeface="+mn-ea"/>
                          <a:cs typeface="+mn-cs"/>
                        </a:rPr>
                        <a:t>A </a:t>
                      </a:r>
                      <a:r>
                        <a:rPr lang="en-US" sz="2000" b="1" kern="1200" dirty="0" smtClean="0">
                          <a:solidFill>
                            <a:schemeClr val="dk1"/>
                          </a:solidFill>
                          <a:effectLst/>
                          <a:latin typeface="+mn-lt"/>
                          <a:ea typeface="+mn-ea"/>
                          <a:cs typeface="+mn-cs"/>
                        </a:rPr>
                        <a:t>lagging indicator</a:t>
                      </a:r>
                      <a:r>
                        <a:rPr lang="en-US" sz="2000" b="0" kern="1200" dirty="0" smtClean="0">
                          <a:solidFill>
                            <a:schemeClr val="dk1"/>
                          </a:solidFill>
                          <a:effectLst/>
                          <a:latin typeface="+mn-lt"/>
                          <a:ea typeface="+mn-ea"/>
                          <a:cs typeface="+mn-cs"/>
                        </a:rPr>
                        <a:t> is a measurable factor that changes after the desired trend</a:t>
                      </a:r>
                      <a:r>
                        <a:rPr lang="en-US" sz="2000" b="0" kern="1200" baseline="0" dirty="0" smtClean="0">
                          <a:solidFill>
                            <a:schemeClr val="dk1"/>
                          </a:solidFill>
                          <a:effectLst/>
                          <a:latin typeface="+mn-lt"/>
                          <a:ea typeface="+mn-ea"/>
                          <a:cs typeface="+mn-cs"/>
                        </a:rPr>
                        <a:t> </a:t>
                      </a:r>
                      <a:r>
                        <a:rPr lang="en-US" sz="2000" b="0" kern="1200" dirty="0" smtClean="0">
                          <a:solidFill>
                            <a:schemeClr val="dk1"/>
                          </a:solidFill>
                          <a:effectLst/>
                          <a:latin typeface="+mn-lt"/>
                          <a:ea typeface="+mn-ea"/>
                          <a:cs typeface="+mn-cs"/>
                        </a:rPr>
                        <a:t>has already begun to follow a particular pattern.</a:t>
                      </a:r>
                    </a:p>
                    <a:p>
                      <a:endParaRPr lang="en-US" sz="2000" b="0" u="sng" kern="1200" dirty="0" smtClean="0">
                        <a:solidFill>
                          <a:schemeClr val="dk1"/>
                        </a:solidFill>
                        <a:effectLst/>
                        <a:latin typeface="+mn-lt"/>
                        <a:ea typeface="+mn-ea"/>
                        <a:cs typeface="+mn-cs"/>
                      </a:endParaRPr>
                    </a:p>
                    <a:p>
                      <a:endParaRPr lang="en-US" sz="2000" b="0" u="sng" kern="1200" dirty="0" smtClean="0">
                        <a:solidFill>
                          <a:schemeClr val="dk1"/>
                        </a:solidFill>
                        <a:effectLst/>
                        <a:latin typeface="+mn-lt"/>
                        <a:ea typeface="+mn-ea"/>
                        <a:cs typeface="+mn-cs"/>
                      </a:endParaRPr>
                    </a:p>
                    <a:p>
                      <a:r>
                        <a:rPr lang="en-US" sz="2000" b="0" u="none" kern="1200" dirty="0" smtClean="0">
                          <a:solidFill>
                            <a:schemeClr val="dk1"/>
                          </a:solidFill>
                          <a:effectLst/>
                          <a:latin typeface="+mn-lt"/>
                          <a:ea typeface="+mn-ea"/>
                          <a:cs typeface="+mn-cs"/>
                        </a:rPr>
                        <a:t>A </a:t>
                      </a:r>
                      <a:r>
                        <a:rPr lang="en-US" sz="2000" b="1" u="none" kern="1200" dirty="0" smtClean="0">
                          <a:solidFill>
                            <a:schemeClr val="dk1"/>
                          </a:solidFill>
                          <a:effectLst/>
                          <a:latin typeface="+mn-lt"/>
                          <a:ea typeface="+mn-ea"/>
                          <a:cs typeface="+mn-cs"/>
                        </a:rPr>
                        <a:t>lagging</a:t>
                      </a:r>
                      <a:r>
                        <a:rPr lang="en-US" sz="2000" b="1" u="none" kern="1200" baseline="0" dirty="0" smtClean="0">
                          <a:solidFill>
                            <a:schemeClr val="dk1"/>
                          </a:solidFill>
                          <a:effectLst/>
                          <a:latin typeface="+mn-lt"/>
                          <a:ea typeface="+mn-ea"/>
                          <a:cs typeface="+mn-cs"/>
                        </a:rPr>
                        <a:t> indicator </a:t>
                      </a:r>
                      <a:r>
                        <a:rPr lang="en-US" sz="2000" b="0" u="none" kern="1200" baseline="0" dirty="0" smtClean="0">
                          <a:solidFill>
                            <a:schemeClr val="dk1"/>
                          </a:solidFill>
                          <a:effectLst/>
                          <a:latin typeface="+mn-lt"/>
                          <a:ea typeface="+mn-ea"/>
                          <a:cs typeface="+mn-cs"/>
                        </a:rPr>
                        <a:t>is used to evaluate or identify the changes for a desired outcome.</a:t>
                      </a:r>
                      <a:endParaRPr lang="en-US" sz="2000" u="non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2" name="Title 7"/>
          <p:cNvSpPr>
            <a:spLocks noGrp="1"/>
          </p:cNvSpPr>
          <p:nvPr>
            <p:ph type="title"/>
          </p:nvPr>
        </p:nvSpPr>
        <p:spPr/>
        <p:txBody>
          <a:bodyPr>
            <a:noAutofit/>
          </a:bodyPr>
          <a:lstStyle/>
          <a:p>
            <a:r>
              <a:rPr lang="en-US" sz="3600" dirty="0" smtClean="0"/>
              <a:t>Teaching Conditions –June 2, 2016</a:t>
            </a:r>
            <a:endParaRPr lang="en-US" sz="3600" dirty="0"/>
          </a:p>
        </p:txBody>
      </p:sp>
      <p:sp>
        <p:nvSpPr>
          <p:cNvPr id="4" name="Slide Number Placeholder 3"/>
          <p:cNvSpPr>
            <a:spLocks noGrp="1"/>
          </p:cNvSpPr>
          <p:nvPr>
            <p:ph type="sldNum" sz="quarter" idx="4294967295"/>
          </p:nvPr>
        </p:nvSpPr>
        <p:spPr>
          <a:xfrm>
            <a:off x="11703050" y="6242050"/>
            <a:ext cx="488950" cy="365125"/>
          </a:xfrm>
          <a:prstGeom prst="rect">
            <a:avLst/>
          </a:prstGeom>
        </p:spPr>
        <p:txBody>
          <a:bodyPr/>
          <a:lstStyle/>
          <a:p>
            <a:pPr eaLnBrk="0" fontAlgn="base" hangingPunct="0">
              <a:spcBef>
                <a:spcPct val="0"/>
              </a:spcBef>
              <a:spcAft>
                <a:spcPct val="0"/>
              </a:spcAft>
            </a:pPr>
            <a:fld id="{24F2258D-CF54-2C4E-9726-8648A0B8DDCC}" type="slidenum">
              <a:rPr lang="en-US">
                <a:solidFill>
                  <a:srgbClr val="000000"/>
                </a:solidFill>
              </a:rPr>
              <a:pPr eaLnBrk="0" fontAlgn="base" hangingPunct="0">
                <a:spcBef>
                  <a:spcPct val="0"/>
                </a:spcBef>
                <a:spcAft>
                  <a:spcPct val="0"/>
                </a:spcAft>
              </a:pPr>
              <a:t>15</a:t>
            </a:fld>
            <a:endParaRPr lang="en-US" dirty="0">
              <a:solidFill>
                <a:srgbClr val="000000"/>
              </a:solidFill>
            </a:endParaRPr>
          </a:p>
        </p:txBody>
      </p:sp>
      <p:sp>
        <p:nvSpPr>
          <p:cNvPr id="3" name="Content Placeholder 8"/>
          <p:cNvSpPr txBox="1">
            <a:spLocks/>
          </p:cNvSpPr>
          <p:nvPr/>
        </p:nvSpPr>
        <p:spPr>
          <a:xfrm>
            <a:off x="1841627" y="1040488"/>
            <a:ext cx="8508746" cy="2168770"/>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fontAlgn="base">
              <a:spcAft>
                <a:spcPct val="0"/>
              </a:spcAft>
              <a:buNone/>
            </a:pPr>
            <a:endParaRPr lang="en-US" sz="2400" dirty="0">
              <a:solidFill>
                <a:srgbClr val="000000"/>
              </a:solidFill>
            </a:endParaRPr>
          </a:p>
        </p:txBody>
      </p:sp>
    </p:spTree>
    <p:extLst>
      <p:ext uri="{BB962C8B-B14F-4D97-AF65-F5344CB8AC3E}">
        <p14:creationId xmlns:p14="http://schemas.microsoft.com/office/powerpoint/2010/main" val="4145356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8"/>
          <p:cNvSpPr txBox="1">
            <a:spLocks/>
          </p:cNvSpPr>
          <p:nvPr/>
        </p:nvSpPr>
        <p:spPr>
          <a:xfrm>
            <a:off x="3009900" y="2057401"/>
            <a:ext cx="6172200" cy="339447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fontAlgn="base">
              <a:spcAft>
                <a:spcPct val="0"/>
              </a:spcAft>
              <a:buNone/>
            </a:pPr>
            <a:endParaRPr lang="en-US" sz="2400" i="1" dirty="0">
              <a:solidFill>
                <a:srgbClr val="000000"/>
              </a:solidFill>
            </a:endParaRPr>
          </a:p>
        </p:txBody>
      </p:sp>
      <p:sp>
        <p:nvSpPr>
          <p:cNvPr id="16" name="Title 2"/>
          <p:cNvSpPr>
            <a:spLocks noGrp="1"/>
          </p:cNvSpPr>
          <p:nvPr>
            <p:ph type="title"/>
          </p:nvPr>
        </p:nvSpPr>
        <p:spPr/>
        <p:txBody>
          <a:bodyPr>
            <a:normAutofit/>
          </a:bodyPr>
          <a:lstStyle/>
          <a:p>
            <a:r>
              <a:rPr lang="en-US" sz="3600" dirty="0"/>
              <a:t>Equity Plan Stakeholder Committee</a:t>
            </a:r>
          </a:p>
        </p:txBody>
      </p:sp>
      <p:sp>
        <p:nvSpPr>
          <p:cNvPr id="7" name="Content Placeholder 4"/>
          <p:cNvSpPr>
            <a:spLocks noGrp="1"/>
          </p:cNvSpPr>
          <p:nvPr>
            <p:ph idx="1"/>
          </p:nvPr>
        </p:nvSpPr>
        <p:spPr>
          <a:xfrm>
            <a:off x="1363134" y="1470025"/>
            <a:ext cx="10515600" cy="4351338"/>
          </a:xfrm>
        </p:spPr>
        <p:txBody>
          <a:bodyPr/>
          <a:lstStyle/>
          <a:p>
            <a:pPr lvl="1"/>
            <a:r>
              <a:rPr lang="en-US" dirty="0" smtClean="0"/>
              <a:t>A  broadly representative group of organizations committed to public education in CT</a:t>
            </a:r>
          </a:p>
          <a:p>
            <a:pPr marL="342900" lvl="1" indent="0">
              <a:buNone/>
            </a:pPr>
            <a:endParaRPr lang="en-US" dirty="0" smtClean="0"/>
          </a:p>
          <a:p>
            <a:pPr lvl="1"/>
            <a:r>
              <a:rPr lang="en-US" dirty="0" smtClean="0"/>
              <a:t>Advised the CSDE on the writing and development of the CT Equity Plan</a:t>
            </a:r>
          </a:p>
          <a:p>
            <a:pPr lvl="1"/>
            <a:endParaRPr lang="en-US" dirty="0" smtClean="0"/>
          </a:p>
          <a:p>
            <a:pPr lvl="1"/>
            <a:r>
              <a:rPr lang="en-US" dirty="0" smtClean="0"/>
              <a:t>Provides input and feedback on the implementation of the CT Equity Plan</a:t>
            </a:r>
          </a:p>
          <a:p>
            <a:pPr marL="457200" lvl="1" indent="0">
              <a:buNone/>
            </a:pPr>
            <a:endParaRPr lang="en-US" dirty="0" smtClean="0"/>
          </a:p>
          <a:p>
            <a:pPr lvl="1"/>
            <a:r>
              <a:rPr lang="en-US" dirty="0" smtClean="0"/>
              <a:t>Meets two times per year in January and June</a:t>
            </a:r>
          </a:p>
          <a:p>
            <a:pPr marL="342900" lvl="1" indent="0">
              <a:buNone/>
            </a:pPr>
            <a:endParaRPr lang="en-US" dirty="0" smtClean="0"/>
          </a:p>
          <a:p>
            <a:pPr lvl="1"/>
            <a:r>
              <a:rPr lang="en-US" dirty="0" smtClean="0"/>
              <a:t>Receives and reviews reports on progress toward meeting CT Equity Plan goals</a:t>
            </a:r>
          </a:p>
          <a:p>
            <a:endParaRPr lang="en-US" dirty="0"/>
          </a:p>
        </p:txBody>
      </p:sp>
    </p:spTree>
    <p:extLst>
      <p:ext uri="{BB962C8B-B14F-4D97-AF65-F5344CB8AC3E}">
        <p14:creationId xmlns:p14="http://schemas.microsoft.com/office/powerpoint/2010/main" val="36328883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8"/>
          <p:cNvSpPr txBox="1">
            <a:spLocks/>
          </p:cNvSpPr>
          <p:nvPr/>
        </p:nvSpPr>
        <p:spPr>
          <a:xfrm>
            <a:off x="3009900" y="2057401"/>
            <a:ext cx="6172200" cy="339447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fontAlgn="base">
              <a:spcAft>
                <a:spcPct val="0"/>
              </a:spcAft>
              <a:buNone/>
            </a:pPr>
            <a:endParaRPr lang="en-US" sz="2400" i="1" dirty="0">
              <a:solidFill>
                <a:srgbClr val="000000"/>
              </a:solidFill>
            </a:endParaRPr>
          </a:p>
        </p:txBody>
      </p:sp>
      <p:sp>
        <p:nvSpPr>
          <p:cNvPr id="16" name="Title 2"/>
          <p:cNvSpPr>
            <a:spLocks noGrp="1"/>
          </p:cNvSpPr>
          <p:nvPr>
            <p:ph type="title"/>
          </p:nvPr>
        </p:nvSpPr>
        <p:spPr/>
        <p:txBody>
          <a:bodyPr>
            <a:normAutofit/>
          </a:bodyPr>
          <a:lstStyle/>
          <a:p>
            <a:r>
              <a:rPr lang="en-US" sz="3600" dirty="0"/>
              <a:t>Support for Equity Districts</a:t>
            </a:r>
          </a:p>
        </p:txBody>
      </p:sp>
      <p:graphicFrame>
        <p:nvGraphicFramePr>
          <p:cNvPr id="3" name="Diagram 2"/>
          <p:cNvGraphicFramePr/>
          <p:nvPr>
            <p:extLst/>
          </p:nvPr>
        </p:nvGraphicFramePr>
        <p:xfrm>
          <a:off x="1814168" y="997457"/>
          <a:ext cx="8396633" cy="53476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700429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7"/>
          <p:cNvSpPr>
            <a:spLocks noGrp="1"/>
          </p:cNvSpPr>
          <p:nvPr>
            <p:ph type="title"/>
          </p:nvPr>
        </p:nvSpPr>
        <p:spPr/>
        <p:txBody>
          <a:bodyPr>
            <a:normAutofit/>
          </a:bodyPr>
          <a:lstStyle/>
          <a:p>
            <a:r>
              <a:rPr lang="en-US" sz="3600" dirty="0" smtClean="0"/>
              <a:t>2015- 2016 Equity Plan Timeline</a:t>
            </a:r>
            <a:endParaRPr lang="en-US" sz="3600" dirty="0"/>
          </a:p>
        </p:txBody>
      </p:sp>
      <p:sp>
        <p:nvSpPr>
          <p:cNvPr id="2" name="Slide Number Placeholder 1"/>
          <p:cNvSpPr>
            <a:spLocks noGrp="1"/>
          </p:cNvSpPr>
          <p:nvPr>
            <p:ph type="sldNum" sz="quarter" idx="4294967295"/>
          </p:nvPr>
        </p:nvSpPr>
        <p:spPr>
          <a:xfrm>
            <a:off x="10179050" y="6242051"/>
            <a:ext cx="488950" cy="365125"/>
          </a:xfrm>
          <a:prstGeom prst="rect">
            <a:avLst/>
          </a:prstGeom>
        </p:spPr>
        <p:txBody>
          <a:bodyPr/>
          <a:lstStyle/>
          <a:p>
            <a:pPr eaLnBrk="0" fontAlgn="base" hangingPunct="0">
              <a:spcBef>
                <a:spcPct val="0"/>
              </a:spcBef>
              <a:spcAft>
                <a:spcPct val="0"/>
              </a:spcAft>
            </a:pPr>
            <a:fld id="{24F2258D-CF54-2C4E-9726-8648A0B8DDCC}" type="slidenum">
              <a:rPr lang="en-US">
                <a:solidFill>
                  <a:srgbClr val="000000"/>
                </a:solidFill>
              </a:rPr>
              <a:pPr eaLnBrk="0" fontAlgn="base" hangingPunct="0">
                <a:spcBef>
                  <a:spcPct val="0"/>
                </a:spcBef>
                <a:spcAft>
                  <a:spcPct val="0"/>
                </a:spcAft>
              </a:pPr>
              <a:t>4</a:t>
            </a:fld>
            <a:endParaRPr lang="en-US" dirty="0">
              <a:solidFill>
                <a:srgbClr val="000000"/>
              </a:solidFill>
            </a:endParaRPr>
          </a:p>
        </p:txBody>
      </p:sp>
      <p:sp>
        <p:nvSpPr>
          <p:cNvPr id="6" name="Content Placeholder 8"/>
          <p:cNvSpPr txBox="1">
            <a:spLocks/>
          </p:cNvSpPr>
          <p:nvPr/>
        </p:nvSpPr>
        <p:spPr>
          <a:xfrm>
            <a:off x="3009900" y="2057401"/>
            <a:ext cx="6172200" cy="339447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fontAlgn="base">
              <a:spcAft>
                <a:spcPct val="0"/>
              </a:spcAft>
              <a:buNone/>
            </a:pPr>
            <a:endParaRPr lang="en-US" sz="2400" i="1" dirty="0">
              <a:solidFill>
                <a:srgbClr val="000000"/>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615792528"/>
              </p:ext>
            </p:extLst>
          </p:nvPr>
        </p:nvGraphicFramePr>
        <p:xfrm>
          <a:off x="1524000" y="851097"/>
          <a:ext cx="9144000" cy="5311140"/>
        </p:xfrm>
        <a:graphic>
          <a:graphicData uri="http://schemas.openxmlformats.org/drawingml/2006/table">
            <a:tbl>
              <a:tblPr firstRow="1" bandRow="1">
                <a:tableStyleId>{5C22544A-7EE6-4342-B048-85BDC9FD1C3A}</a:tableStyleId>
              </a:tblPr>
              <a:tblGrid>
                <a:gridCol w="5797296"/>
                <a:gridCol w="3346704"/>
              </a:tblGrid>
              <a:tr h="363616">
                <a:tc>
                  <a:txBody>
                    <a:bodyPr/>
                    <a:lstStyle/>
                    <a:p>
                      <a:pPr algn="ctr"/>
                      <a:r>
                        <a:rPr lang="en-US" sz="2000" dirty="0" smtClean="0"/>
                        <a:t>ACTIVITY</a:t>
                      </a:r>
                      <a:endParaRPr lang="en-US" sz="2000" dirty="0"/>
                    </a:p>
                  </a:txBody>
                  <a:tcPr marL="68580" marR="68580" marT="34290" marB="34290"/>
                </a:tc>
                <a:tc>
                  <a:txBody>
                    <a:bodyPr/>
                    <a:lstStyle/>
                    <a:p>
                      <a:pPr algn="l"/>
                      <a:r>
                        <a:rPr lang="en-US" sz="2000" dirty="0" smtClean="0"/>
                        <a:t>DATE (S)</a:t>
                      </a:r>
                      <a:endParaRPr lang="en-US" sz="2000" dirty="0"/>
                    </a:p>
                  </a:txBody>
                  <a:tcPr marL="68580" marR="68580" marT="34290" marB="34290"/>
                </a:tc>
              </a:tr>
              <a:tr h="333933">
                <a:tc>
                  <a:txBody>
                    <a:bodyPr/>
                    <a:lstStyle/>
                    <a:p>
                      <a:pPr defTabSz="573881"/>
                      <a:r>
                        <a:rPr lang="en-US" sz="1800" dirty="0" smtClean="0"/>
                        <a:t>2015 CT Equity Plan </a:t>
                      </a:r>
                      <a:r>
                        <a:rPr lang="en-US" sz="1800" b="1" dirty="0" smtClean="0">
                          <a:solidFill>
                            <a:schemeClr val="accent6">
                              <a:lumMod val="50000"/>
                            </a:schemeClr>
                          </a:solidFill>
                        </a:rPr>
                        <a:t>Submitted</a:t>
                      </a:r>
                      <a:r>
                        <a:rPr lang="en-US" sz="1800" dirty="0" smtClean="0"/>
                        <a:t> to USED		</a:t>
                      </a:r>
                      <a:endParaRPr lang="en-US" sz="1800" dirty="0"/>
                    </a:p>
                  </a:txBody>
                  <a:tcPr marL="68580" marR="68580" marT="34290" marB="3429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smtClean="0"/>
                        <a:t>May 29, 2015</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800" dirty="0"/>
                    </a:p>
                  </a:txBody>
                  <a:tcPr marL="68580" marR="68580" marT="34290" marB="34290"/>
                </a:tc>
              </a:tr>
              <a:tr h="333933">
                <a:tc>
                  <a:txBody>
                    <a:bodyPr/>
                    <a:lstStyle/>
                    <a:p>
                      <a:pPr defTabSz="573881"/>
                      <a:r>
                        <a:rPr lang="en-US" sz="1800" dirty="0" smtClean="0"/>
                        <a:t>Introductory Meeting for Equity Districts </a:t>
                      </a:r>
                      <a:endParaRPr lang="en-US" sz="1800" dirty="0"/>
                    </a:p>
                  </a:txBody>
                  <a:tcPr marL="68580" marR="68580" marT="34290" marB="3429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smtClean="0"/>
                        <a:t>September 10, 2015</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800" dirty="0"/>
                    </a:p>
                  </a:txBody>
                  <a:tcPr marL="68580" marR="68580" marT="34290" marB="34290"/>
                </a:tc>
              </a:tr>
              <a:tr h="333933">
                <a:tc>
                  <a:txBody>
                    <a:bodyPr/>
                    <a:lstStyle/>
                    <a:p>
                      <a:r>
                        <a:rPr lang="en-US" sz="1800" dirty="0" smtClean="0"/>
                        <a:t>2015 CT Equity Plan </a:t>
                      </a:r>
                      <a:r>
                        <a:rPr lang="en-US" sz="1800" b="1" dirty="0" smtClean="0">
                          <a:solidFill>
                            <a:schemeClr val="accent3">
                              <a:lumMod val="75000"/>
                            </a:schemeClr>
                          </a:solidFill>
                        </a:rPr>
                        <a:t>Approved</a:t>
                      </a:r>
                      <a:r>
                        <a:rPr lang="en-US" sz="1800" dirty="0" smtClean="0"/>
                        <a:t> by USED	</a:t>
                      </a:r>
                      <a:endParaRPr lang="en-US" sz="1800" dirty="0"/>
                    </a:p>
                  </a:txBody>
                  <a:tcPr marL="68580" marR="68580" marT="34290" marB="3429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smtClean="0"/>
                        <a:t>September 10, 2015</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800" dirty="0"/>
                    </a:p>
                  </a:txBody>
                  <a:tcPr marL="68580" marR="68580" marT="34290" marB="34290"/>
                </a:tc>
              </a:tr>
              <a:tr h="333933">
                <a:tc>
                  <a:txBody>
                    <a:bodyPr/>
                    <a:lstStyle/>
                    <a:p>
                      <a:r>
                        <a:rPr lang="en-US" sz="1800" dirty="0" smtClean="0"/>
                        <a:t>Equity District Data Workshop</a:t>
                      </a:r>
                      <a:endParaRPr lang="en-US" sz="1800" dirty="0"/>
                    </a:p>
                  </a:txBody>
                  <a:tcPr marL="68580" marR="68580" marT="34290" marB="3429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smtClean="0"/>
                        <a:t>November 16, 2016</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800" dirty="0"/>
                    </a:p>
                  </a:txBody>
                  <a:tcPr marL="68580" marR="68580" marT="34290" marB="34290"/>
                </a:tc>
              </a:tr>
              <a:tr h="333933">
                <a:tc>
                  <a:txBody>
                    <a:bodyPr/>
                    <a:lstStyle/>
                    <a:p>
                      <a:r>
                        <a:rPr lang="en-US" sz="1800" dirty="0" smtClean="0"/>
                        <a:t>Equity Plan Stakeholder</a:t>
                      </a:r>
                      <a:r>
                        <a:rPr lang="en-US" sz="1800" baseline="0" dirty="0" smtClean="0"/>
                        <a:t> </a:t>
                      </a:r>
                      <a:r>
                        <a:rPr lang="en-US" sz="1800" dirty="0" smtClean="0"/>
                        <a:t>Advisory Group Meeting</a:t>
                      </a:r>
                      <a:r>
                        <a:rPr lang="en-US" sz="1800" baseline="0" dirty="0" smtClean="0"/>
                        <a:t> </a:t>
                      </a:r>
                      <a:endParaRPr lang="en-US" sz="1800" b="1" dirty="0">
                        <a:solidFill>
                          <a:schemeClr val="accent3">
                            <a:lumMod val="75000"/>
                          </a:schemeClr>
                        </a:solidFill>
                      </a:endParaRPr>
                    </a:p>
                  </a:txBody>
                  <a:tcPr marL="68580" marR="68580" marT="34290" marB="3429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smtClean="0"/>
                        <a:t>January 28, 2016</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800" b="1" dirty="0">
                        <a:solidFill>
                          <a:srgbClr val="FF0000"/>
                        </a:solidFill>
                      </a:endParaRPr>
                    </a:p>
                  </a:txBody>
                  <a:tcPr marL="68580" marR="68580" marT="34290" marB="34290"/>
                </a:tc>
              </a:tr>
              <a:tr h="376359">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smtClean="0"/>
                        <a:t>Equity Plan Districts Sharing Existing Initiatives </a:t>
                      </a:r>
                    </a:p>
                  </a:txBody>
                  <a:tcPr marL="68580" marR="68580" marT="34290" marB="34290"/>
                </a:tc>
                <a:tc>
                  <a:txBody>
                    <a:bodyPr/>
                    <a:lstStyle/>
                    <a:p>
                      <a:r>
                        <a:rPr lang="en-US" sz="1800" dirty="0" smtClean="0"/>
                        <a:t>February 9, 2016</a:t>
                      </a:r>
                    </a:p>
                    <a:p>
                      <a:endParaRPr lang="en-US" sz="1800" dirty="0"/>
                    </a:p>
                  </a:txBody>
                  <a:tcPr marL="68580" marR="68580" marT="34290" marB="34290"/>
                </a:tc>
              </a:tr>
              <a:tr h="60108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smtClean="0"/>
                        <a:t>Equity District Working Conditions Workshop</a:t>
                      </a:r>
                    </a:p>
                    <a:p>
                      <a:endParaRPr lang="en-US" sz="1800" dirty="0"/>
                    </a:p>
                  </a:txBody>
                  <a:tcPr marL="68580" marR="68580" marT="34290" marB="34290"/>
                </a:tc>
                <a:tc>
                  <a:txBody>
                    <a:bodyPr/>
                    <a:lstStyle/>
                    <a:p>
                      <a:r>
                        <a:rPr lang="en-US" sz="1800" dirty="0" smtClean="0"/>
                        <a:t>March</a:t>
                      </a:r>
                      <a:r>
                        <a:rPr lang="en-US" sz="1800" baseline="0" dirty="0" smtClean="0"/>
                        <a:t> 22</a:t>
                      </a:r>
                      <a:endParaRPr lang="en-US" sz="1800" dirty="0"/>
                    </a:p>
                  </a:txBody>
                  <a:tcPr marL="68580" marR="68580" marT="34290" marB="34290"/>
                </a:tc>
              </a:tr>
              <a:tr h="601080">
                <a:tc>
                  <a:txBody>
                    <a:bodyPr/>
                    <a:lstStyle/>
                    <a:p>
                      <a:r>
                        <a:rPr lang="en-US" sz="1800" dirty="0" smtClean="0"/>
                        <a:t>Equity</a:t>
                      </a:r>
                      <a:r>
                        <a:rPr lang="en-US" sz="1800" baseline="0" dirty="0" smtClean="0"/>
                        <a:t> District Working Conditions Workshop and Stakeholder Meeting</a:t>
                      </a:r>
                      <a:endParaRPr lang="en-US" sz="1800" dirty="0"/>
                    </a:p>
                  </a:txBody>
                  <a:tcPr marL="68580" marR="68580" marT="34290" marB="34290"/>
                </a:tc>
                <a:tc>
                  <a:txBody>
                    <a:bodyPr/>
                    <a:lstStyle/>
                    <a:p>
                      <a:r>
                        <a:rPr lang="en-US" sz="1800" baseline="0" dirty="0" smtClean="0"/>
                        <a:t>June 2, 2016</a:t>
                      </a:r>
                      <a:endParaRPr lang="en-US" sz="1800" dirty="0"/>
                    </a:p>
                  </a:txBody>
                  <a:tcPr marL="68580" marR="68580" marT="34290" marB="34290"/>
                </a:tc>
              </a:tr>
            </a:tbl>
          </a:graphicData>
        </a:graphic>
      </p:graphicFrame>
      <p:sp>
        <p:nvSpPr>
          <p:cNvPr id="8" name="Explosion 1 7"/>
          <p:cNvSpPr/>
          <p:nvPr/>
        </p:nvSpPr>
        <p:spPr>
          <a:xfrm>
            <a:off x="262466" y="4334273"/>
            <a:ext cx="1430867" cy="790178"/>
          </a:xfrm>
          <a:prstGeom prst="irregularSeal1">
            <a:avLst/>
          </a:prstGeom>
          <a:solidFill>
            <a:schemeClr val="accent2">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Canceled -weather</a:t>
            </a:r>
            <a:endParaRPr lang="en-US" sz="1200" dirty="0"/>
          </a:p>
        </p:txBody>
      </p:sp>
    </p:spTree>
    <p:extLst>
      <p:ext uri="{BB962C8B-B14F-4D97-AF65-F5344CB8AC3E}">
        <p14:creationId xmlns:p14="http://schemas.microsoft.com/office/powerpoint/2010/main" val="21913037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7"/>
          <p:cNvSpPr>
            <a:spLocks noGrp="1"/>
          </p:cNvSpPr>
          <p:nvPr>
            <p:ph type="title"/>
          </p:nvPr>
        </p:nvSpPr>
        <p:spPr/>
        <p:txBody>
          <a:bodyPr>
            <a:normAutofit/>
          </a:bodyPr>
          <a:lstStyle/>
          <a:p>
            <a:r>
              <a:rPr lang="en-US" sz="3600" dirty="0">
                <a:cs typeface="Times New Roman" panose="02020603050405020304" pitchFamily="18" charset="0"/>
              </a:rPr>
              <a:t>Identifying Equity Districts</a:t>
            </a:r>
          </a:p>
        </p:txBody>
      </p:sp>
      <p:sp>
        <p:nvSpPr>
          <p:cNvPr id="7" name="Content Placeholder 8"/>
          <p:cNvSpPr txBox="1">
            <a:spLocks/>
          </p:cNvSpPr>
          <p:nvPr/>
        </p:nvSpPr>
        <p:spPr>
          <a:xfrm>
            <a:off x="1527858" y="1507595"/>
            <a:ext cx="9572264" cy="503608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800" dirty="0" smtClean="0">
                <a:cs typeface="Times New Roman" panose="02020603050405020304" pitchFamily="18" charset="0"/>
              </a:rPr>
              <a:t>CSDE works with eight CT school districts which have experienced </a:t>
            </a:r>
            <a:r>
              <a:rPr lang="en-US" sz="2800" dirty="0">
                <a:cs typeface="Times New Roman" panose="02020603050405020304" pitchFamily="18" charset="0"/>
              </a:rPr>
              <a:t>difficulties in the areas of: </a:t>
            </a:r>
            <a:endParaRPr lang="en-US" sz="2800" dirty="0" smtClean="0">
              <a:cs typeface="Times New Roman" panose="02020603050405020304" pitchFamily="18" charset="0"/>
            </a:endParaRPr>
          </a:p>
          <a:p>
            <a:pPr marL="0" indent="0">
              <a:buNone/>
            </a:pPr>
            <a:endParaRPr lang="en-US" sz="2800" dirty="0">
              <a:cs typeface="Times New Roman" panose="02020603050405020304" pitchFamily="18" charset="0"/>
            </a:endParaRPr>
          </a:p>
          <a:p>
            <a:pPr marL="1082675">
              <a:buFont typeface="Wingdings" panose="05000000000000000000" pitchFamily="2" charset="2"/>
              <a:buChar char="§"/>
            </a:pPr>
            <a:r>
              <a:rPr lang="en-US" sz="2600" dirty="0">
                <a:solidFill>
                  <a:schemeClr val="accent1">
                    <a:lumMod val="75000"/>
                  </a:schemeClr>
                </a:solidFill>
                <a:cs typeface="Times New Roman" panose="02020603050405020304" pitchFamily="18" charset="0"/>
              </a:rPr>
              <a:t>Teacher </a:t>
            </a:r>
            <a:r>
              <a:rPr lang="en-US" sz="2600" dirty="0" smtClean="0">
                <a:solidFill>
                  <a:schemeClr val="accent1">
                    <a:lumMod val="75000"/>
                  </a:schemeClr>
                </a:solidFill>
                <a:cs typeface="Times New Roman" panose="02020603050405020304" pitchFamily="18" charset="0"/>
              </a:rPr>
              <a:t>Inexperience-Equity Gap 1</a:t>
            </a:r>
            <a:endParaRPr lang="en-US" sz="2600" dirty="0">
              <a:solidFill>
                <a:schemeClr val="accent1">
                  <a:lumMod val="75000"/>
                </a:schemeClr>
              </a:solidFill>
              <a:cs typeface="Times New Roman" panose="02020603050405020304" pitchFamily="18" charset="0"/>
            </a:endParaRPr>
          </a:p>
          <a:p>
            <a:pPr marL="1082675">
              <a:buFont typeface="Wingdings" panose="05000000000000000000" pitchFamily="2" charset="2"/>
              <a:buChar char="§"/>
            </a:pPr>
            <a:r>
              <a:rPr lang="en-US" sz="2600" dirty="0" smtClean="0">
                <a:solidFill>
                  <a:schemeClr val="accent1">
                    <a:lumMod val="75000"/>
                  </a:schemeClr>
                </a:solidFill>
                <a:cs typeface="Times New Roman" panose="02020603050405020304" pitchFamily="18" charset="0"/>
              </a:rPr>
              <a:t>Principal Inexperience-Equity Gap 2</a:t>
            </a:r>
          </a:p>
          <a:p>
            <a:pPr marL="1082675">
              <a:buFont typeface="Wingdings" panose="05000000000000000000" pitchFamily="2" charset="2"/>
              <a:buChar char="§"/>
            </a:pPr>
            <a:r>
              <a:rPr lang="en-US" sz="2600" dirty="0">
                <a:solidFill>
                  <a:schemeClr val="accent1">
                    <a:lumMod val="75000"/>
                  </a:schemeClr>
                </a:solidFill>
                <a:cs typeface="Times New Roman" panose="02020603050405020304" pitchFamily="18" charset="0"/>
              </a:rPr>
              <a:t>Teacher Retention-Equity </a:t>
            </a:r>
            <a:r>
              <a:rPr lang="en-US" sz="2600" dirty="0" smtClean="0">
                <a:solidFill>
                  <a:schemeClr val="accent1">
                    <a:lumMod val="75000"/>
                  </a:schemeClr>
                </a:solidFill>
                <a:cs typeface="Times New Roman" panose="02020603050405020304" pitchFamily="18" charset="0"/>
              </a:rPr>
              <a:t>Gap 3</a:t>
            </a:r>
            <a:endParaRPr lang="en-US" sz="2600" dirty="0">
              <a:solidFill>
                <a:schemeClr val="accent1">
                  <a:lumMod val="75000"/>
                </a:schemeClr>
              </a:solidFill>
              <a:cs typeface="Times New Roman" panose="02020603050405020304" pitchFamily="18" charset="0"/>
            </a:endParaRPr>
          </a:p>
          <a:p>
            <a:pPr marL="1082675">
              <a:buFont typeface="Wingdings" panose="05000000000000000000" pitchFamily="2" charset="2"/>
              <a:buChar char="§"/>
            </a:pPr>
            <a:r>
              <a:rPr lang="en-US" sz="2600" dirty="0">
                <a:solidFill>
                  <a:schemeClr val="accent1">
                    <a:lumMod val="75000"/>
                  </a:schemeClr>
                </a:solidFill>
                <a:cs typeface="Times New Roman" panose="02020603050405020304" pitchFamily="18" charset="0"/>
              </a:rPr>
              <a:t>Principal Retention </a:t>
            </a:r>
            <a:r>
              <a:rPr lang="en-US" sz="2600" dirty="0" smtClean="0">
                <a:solidFill>
                  <a:schemeClr val="accent1">
                    <a:lumMod val="75000"/>
                  </a:schemeClr>
                </a:solidFill>
                <a:cs typeface="Times New Roman" panose="02020603050405020304" pitchFamily="18" charset="0"/>
              </a:rPr>
              <a:t>-Equity Gap 4</a:t>
            </a:r>
          </a:p>
          <a:p>
            <a:pPr marL="1082675">
              <a:buFont typeface="Wingdings" panose="05000000000000000000" pitchFamily="2" charset="2"/>
              <a:buChar char="§"/>
            </a:pPr>
            <a:r>
              <a:rPr lang="en-US" sz="2600" dirty="0" smtClean="0">
                <a:solidFill>
                  <a:schemeClr val="accent1">
                    <a:lumMod val="75000"/>
                  </a:schemeClr>
                </a:solidFill>
                <a:cs typeface="Times New Roman" panose="02020603050405020304" pitchFamily="18" charset="0"/>
              </a:rPr>
              <a:t>Not Highly Qualified Math and Science Teachers</a:t>
            </a:r>
            <a:r>
              <a:rPr lang="en-US" sz="2600" dirty="0">
                <a:solidFill>
                  <a:schemeClr val="accent1">
                    <a:lumMod val="75000"/>
                  </a:schemeClr>
                </a:solidFill>
                <a:cs typeface="Times New Roman" panose="02020603050405020304" pitchFamily="18" charset="0"/>
              </a:rPr>
              <a:t> </a:t>
            </a:r>
            <a:r>
              <a:rPr lang="en-US" sz="2600" dirty="0" smtClean="0">
                <a:solidFill>
                  <a:schemeClr val="accent1">
                    <a:lumMod val="75000"/>
                  </a:schemeClr>
                </a:solidFill>
                <a:cs typeface="Times New Roman" panose="02020603050405020304" pitchFamily="18" charset="0"/>
              </a:rPr>
              <a:t>-Equity Gap 5</a:t>
            </a:r>
            <a:endParaRPr lang="en-US" sz="2600" dirty="0">
              <a:solidFill>
                <a:schemeClr val="accent1">
                  <a:lumMod val="75000"/>
                </a:schemeClr>
              </a:solidFill>
              <a:cs typeface="Times New Roman" panose="02020603050405020304" pitchFamily="18" charset="0"/>
            </a:endParaRPr>
          </a:p>
        </p:txBody>
      </p:sp>
    </p:spTree>
    <p:extLst>
      <p:ext uri="{BB962C8B-B14F-4D97-AF65-F5344CB8AC3E}">
        <p14:creationId xmlns:p14="http://schemas.microsoft.com/office/powerpoint/2010/main" val="6917888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576609278"/>
              </p:ext>
            </p:extLst>
          </p:nvPr>
        </p:nvGraphicFramePr>
        <p:xfrm>
          <a:off x="1789177" y="1382212"/>
          <a:ext cx="8613647" cy="4522730"/>
        </p:xfrm>
        <a:graphic>
          <a:graphicData uri="http://schemas.openxmlformats.org/drawingml/2006/table">
            <a:tbl>
              <a:tblPr>
                <a:tableStyleId>{5C22544A-7EE6-4342-B048-85BDC9FD1C3A}</a:tableStyleId>
              </a:tblPr>
              <a:tblGrid>
                <a:gridCol w="1472184"/>
                <a:gridCol w="5465860"/>
                <a:gridCol w="1675603"/>
              </a:tblGrid>
              <a:tr h="445790">
                <a:tc gridSpan="3">
                  <a:txBody>
                    <a:bodyPr/>
                    <a:lstStyle/>
                    <a:p>
                      <a:pPr algn="ctr" fontAlgn="ctr"/>
                      <a:r>
                        <a:rPr lang="en-US" sz="2400" b="0" u="none" strike="noStrike" dirty="0" smtClean="0">
                          <a:effectLst/>
                        </a:rPr>
                        <a:t>2014-15</a:t>
                      </a:r>
                      <a:endParaRPr lang="en-US" sz="2400" b="0" i="0" u="none" strike="noStrike" dirty="0">
                        <a:solidFill>
                          <a:srgbClr val="000000"/>
                        </a:solidFill>
                        <a:effectLst/>
                        <a:latin typeface="Calibri" panose="020F0502020204030204" pitchFamily="34" charset="0"/>
                      </a:endParaRPr>
                    </a:p>
                  </a:txBody>
                  <a:tcPr marL="5358" marR="5358" marT="5358" marB="0" anchor="ctr"/>
                </a:tc>
                <a:tc hMerge="1">
                  <a:txBody>
                    <a:bodyPr/>
                    <a:lstStyle/>
                    <a:p>
                      <a:endParaRPr lang="en-US"/>
                    </a:p>
                  </a:txBody>
                  <a:tcPr/>
                </a:tc>
                <a:tc hMerge="1">
                  <a:txBody>
                    <a:bodyPr/>
                    <a:lstStyle/>
                    <a:p>
                      <a:endParaRPr lang="en-US"/>
                    </a:p>
                  </a:txBody>
                  <a:tcPr/>
                </a:tc>
              </a:tr>
              <a:tr h="416345">
                <a:tc>
                  <a:txBody>
                    <a:bodyPr/>
                    <a:lstStyle/>
                    <a:p>
                      <a:pPr algn="ctr" fontAlgn="b"/>
                      <a:r>
                        <a:rPr lang="en-US" sz="2400" b="0" u="none" strike="noStrike" dirty="0">
                          <a:effectLst/>
                        </a:rPr>
                        <a:t>Enrollment by Rank</a:t>
                      </a:r>
                      <a:endParaRPr lang="en-US" sz="2400" b="0" i="0" u="none" strike="noStrike" dirty="0">
                        <a:solidFill>
                          <a:srgbClr val="000000"/>
                        </a:solidFill>
                        <a:effectLst/>
                        <a:latin typeface="Calibri" panose="020F0502020204030204" pitchFamily="34" charset="0"/>
                      </a:endParaRPr>
                    </a:p>
                  </a:txBody>
                  <a:tcPr marL="5358" marR="5358" marT="5358" marB="0" anchor="b"/>
                </a:tc>
                <a:tc>
                  <a:txBody>
                    <a:bodyPr/>
                    <a:lstStyle/>
                    <a:p>
                      <a:pPr algn="ctr" rtl="0" fontAlgn="ctr"/>
                      <a:r>
                        <a:rPr lang="en-US" sz="2400" b="0" u="none" strike="noStrike" dirty="0" smtClean="0">
                          <a:effectLst/>
                        </a:rPr>
                        <a:t>Districts</a:t>
                      </a:r>
                      <a:endParaRPr lang="en-US" sz="2400" b="0" i="0" u="none" strike="noStrike" dirty="0">
                        <a:solidFill>
                          <a:srgbClr val="000000"/>
                        </a:solidFill>
                        <a:effectLst/>
                        <a:latin typeface="Calibri" panose="020F0502020204030204" pitchFamily="34" charset="0"/>
                      </a:endParaRPr>
                    </a:p>
                  </a:txBody>
                  <a:tcPr marL="5358" marR="5358" marT="5358" marB="0" anchor="ctr"/>
                </a:tc>
                <a:tc>
                  <a:txBody>
                    <a:bodyPr/>
                    <a:lstStyle/>
                    <a:p>
                      <a:pPr algn="ctr" fontAlgn="t"/>
                      <a:r>
                        <a:rPr lang="en-US" sz="2400" b="1" u="none" strike="noStrike" dirty="0">
                          <a:effectLst/>
                        </a:rPr>
                        <a:t>Enrollment </a:t>
                      </a:r>
                      <a:endParaRPr lang="en-US" sz="2400" b="1" i="0" u="none" strike="noStrike" dirty="0">
                        <a:solidFill>
                          <a:srgbClr val="000000"/>
                        </a:solidFill>
                        <a:effectLst/>
                        <a:latin typeface="Calibri" panose="020F0502020204030204" pitchFamily="34" charset="0"/>
                      </a:endParaRPr>
                    </a:p>
                  </a:txBody>
                  <a:tcPr marL="5358" marR="5358" marT="5358" marB="0"/>
                </a:tc>
              </a:tr>
              <a:tr h="309469">
                <a:tc>
                  <a:txBody>
                    <a:bodyPr/>
                    <a:lstStyle/>
                    <a:p>
                      <a:pPr algn="ctr" fontAlgn="b"/>
                      <a:r>
                        <a:rPr lang="en-US" sz="2400" u="none" strike="noStrike" dirty="0">
                          <a:effectLst/>
                        </a:rPr>
                        <a:t>3</a:t>
                      </a:r>
                      <a:endParaRPr lang="en-US" sz="2400" b="0" i="0" u="none" strike="noStrike" dirty="0">
                        <a:solidFill>
                          <a:srgbClr val="000000"/>
                        </a:solidFill>
                        <a:effectLst/>
                        <a:latin typeface="Calibri" panose="020F0502020204030204" pitchFamily="34" charset="0"/>
                      </a:endParaRPr>
                    </a:p>
                  </a:txBody>
                  <a:tcPr marL="5358" marR="5358" marT="5358" marB="0" anchor="b">
                    <a:solidFill>
                      <a:schemeClr val="tx2">
                        <a:lumMod val="40000"/>
                        <a:lumOff val="60000"/>
                      </a:schemeClr>
                    </a:solidFill>
                  </a:tcPr>
                </a:tc>
                <a:tc>
                  <a:txBody>
                    <a:bodyPr/>
                    <a:lstStyle/>
                    <a:p>
                      <a:pPr algn="ctr" rtl="0" fontAlgn="ctr"/>
                      <a:r>
                        <a:rPr lang="en-US" sz="2400" b="0" u="none" strike="noStrike" dirty="0">
                          <a:effectLst/>
                        </a:rPr>
                        <a:t>Bridgeport</a:t>
                      </a:r>
                      <a:endParaRPr lang="en-US" sz="2400" b="0" i="0" u="none" strike="noStrike" dirty="0">
                        <a:solidFill>
                          <a:srgbClr val="000000"/>
                        </a:solidFill>
                        <a:effectLst/>
                        <a:latin typeface="Calibri" panose="020F0502020204030204" pitchFamily="34" charset="0"/>
                      </a:endParaRPr>
                    </a:p>
                  </a:txBody>
                  <a:tcPr marL="5358" marR="5358" marT="5358" marB="0" anchor="ctr">
                    <a:solidFill>
                      <a:schemeClr val="tx2">
                        <a:lumMod val="40000"/>
                        <a:lumOff val="60000"/>
                      </a:schemeClr>
                    </a:solidFill>
                  </a:tcPr>
                </a:tc>
                <a:tc>
                  <a:txBody>
                    <a:bodyPr/>
                    <a:lstStyle/>
                    <a:p>
                      <a:pPr algn="ctr" fontAlgn="b"/>
                      <a:r>
                        <a:rPr lang="en-US" sz="2400" u="none" strike="noStrike" dirty="0">
                          <a:effectLst/>
                        </a:rPr>
                        <a:t>21,086</a:t>
                      </a:r>
                      <a:endParaRPr lang="en-US" sz="2400" b="0" i="0" u="none" strike="noStrike" dirty="0">
                        <a:solidFill>
                          <a:srgbClr val="000000"/>
                        </a:solidFill>
                        <a:effectLst/>
                        <a:latin typeface="Calibri" panose="020F0502020204030204" pitchFamily="34" charset="0"/>
                      </a:endParaRPr>
                    </a:p>
                  </a:txBody>
                  <a:tcPr marL="5358" marR="5358" marT="5358" marB="0" anchor="b">
                    <a:solidFill>
                      <a:schemeClr val="tx2">
                        <a:lumMod val="40000"/>
                        <a:lumOff val="60000"/>
                      </a:schemeClr>
                    </a:solidFill>
                  </a:tcPr>
                </a:tc>
              </a:tr>
              <a:tr h="309469">
                <a:tc>
                  <a:txBody>
                    <a:bodyPr/>
                    <a:lstStyle/>
                    <a:p>
                      <a:pPr algn="ctr" fontAlgn="b"/>
                      <a:r>
                        <a:rPr lang="en-US" sz="2400" u="none" strike="noStrike" dirty="0">
                          <a:effectLst/>
                        </a:rPr>
                        <a:t>2</a:t>
                      </a:r>
                      <a:endParaRPr lang="en-US" sz="2400" b="0" i="0" u="none" strike="noStrike" dirty="0">
                        <a:solidFill>
                          <a:srgbClr val="000000"/>
                        </a:solidFill>
                        <a:effectLst/>
                        <a:latin typeface="Calibri" panose="020F0502020204030204" pitchFamily="34" charset="0"/>
                      </a:endParaRPr>
                    </a:p>
                  </a:txBody>
                  <a:tcPr marL="5358" marR="5358" marT="5358" marB="0" anchor="b"/>
                </a:tc>
                <a:tc>
                  <a:txBody>
                    <a:bodyPr/>
                    <a:lstStyle/>
                    <a:p>
                      <a:pPr algn="ctr" rtl="0" fontAlgn="ctr"/>
                      <a:r>
                        <a:rPr lang="en-US" sz="2400" b="0" u="none" strike="noStrike" dirty="0">
                          <a:effectLst/>
                        </a:rPr>
                        <a:t>Hartford</a:t>
                      </a:r>
                      <a:endParaRPr lang="en-US" sz="2400" b="0" i="0" u="none" strike="noStrike" dirty="0">
                        <a:solidFill>
                          <a:srgbClr val="000000"/>
                        </a:solidFill>
                        <a:effectLst/>
                        <a:latin typeface="Calibri" panose="020F0502020204030204" pitchFamily="34" charset="0"/>
                      </a:endParaRPr>
                    </a:p>
                  </a:txBody>
                  <a:tcPr marL="5358" marR="5358" marT="5358" marB="0" anchor="ctr"/>
                </a:tc>
                <a:tc>
                  <a:txBody>
                    <a:bodyPr/>
                    <a:lstStyle/>
                    <a:p>
                      <a:pPr algn="ctr" fontAlgn="b"/>
                      <a:r>
                        <a:rPr lang="en-US" sz="2400" u="none" strike="noStrike" dirty="0">
                          <a:effectLst/>
                        </a:rPr>
                        <a:t>21,426</a:t>
                      </a:r>
                      <a:endParaRPr lang="en-US" sz="2400" b="0" i="0" u="none" strike="noStrike" dirty="0">
                        <a:solidFill>
                          <a:srgbClr val="000000"/>
                        </a:solidFill>
                        <a:effectLst/>
                        <a:latin typeface="Calibri" panose="020F0502020204030204" pitchFamily="34" charset="0"/>
                      </a:endParaRPr>
                    </a:p>
                  </a:txBody>
                  <a:tcPr marL="5358" marR="5358" marT="5358" marB="0" anchor="b"/>
                </a:tc>
              </a:tr>
              <a:tr h="309469">
                <a:tc>
                  <a:txBody>
                    <a:bodyPr/>
                    <a:lstStyle/>
                    <a:p>
                      <a:pPr algn="ctr" fontAlgn="b"/>
                      <a:r>
                        <a:rPr lang="en-US" sz="2400" u="none" strike="noStrike" dirty="0">
                          <a:effectLst/>
                        </a:rPr>
                        <a:t>11</a:t>
                      </a:r>
                      <a:endParaRPr lang="en-US" sz="2400" b="0" i="0" u="none" strike="noStrike" dirty="0">
                        <a:solidFill>
                          <a:srgbClr val="000000"/>
                        </a:solidFill>
                        <a:effectLst/>
                        <a:latin typeface="Calibri" panose="020F0502020204030204" pitchFamily="34" charset="0"/>
                      </a:endParaRPr>
                    </a:p>
                  </a:txBody>
                  <a:tcPr marL="5358" marR="5358" marT="5358" marB="0" anchor="b">
                    <a:solidFill>
                      <a:schemeClr val="tx2">
                        <a:lumMod val="40000"/>
                        <a:lumOff val="60000"/>
                      </a:schemeClr>
                    </a:solidFill>
                  </a:tcPr>
                </a:tc>
                <a:tc>
                  <a:txBody>
                    <a:bodyPr/>
                    <a:lstStyle/>
                    <a:p>
                      <a:pPr algn="ctr" rtl="0" fontAlgn="ctr"/>
                      <a:r>
                        <a:rPr lang="en-US" sz="2400" b="0" u="none" strike="noStrike" dirty="0">
                          <a:effectLst/>
                        </a:rPr>
                        <a:t>New Britain</a:t>
                      </a:r>
                      <a:endParaRPr lang="en-US" sz="2400" b="0" i="0" u="none" strike="noStrike" dirty="0">
                        <a:solidFill>
                          <a:srgbClr val="000000"/>
                        </a:solidFill>
                        <a:effectLst/>
                        <a:latin typeface="Calibri" panose="020F0502020204030204" pitchFamily="34" charset="0"/>
                      </a:endParaRPr>
                    </a:p>
                  </a:txBody>
                  <a:tcPr marL="5358" marR="5358" marT="5358" marB="0" anchor="ctr">
                    <a:solidFill>
                      <a:schemeClr val="tx2">
                        <a:lumMod val="40000"/>
                        <a:lumOff val="60000"/>
                      </a:schemeClr>
                    </a:solidFill>
                  </a:tcPr>
                </a:tc>
                <a:tc>
                  <a:txBody>
                    <a:bodyPr/>
                    <a:lstStyle/>
                    <a:p>
                      <a:pPr algn="ctr" fontAlgn="b"/>
                      <a:r>
                        <a:rPr lang="en-US" sz="2400" u="none" strike="noStrike" dirty="0">
                          <a:effectLst/>
                        </a:rPr>
                        <a:t>10,006</a:t>
                      </a:r>
                      <a:endParaRPr lang="en-US" sz="2400" b="0" i="0" u="none" strike="noStrike" dirty="0">
                        <a:solidFill>
                          <a:srgbClr val="000000"/>
                        </a:solidFill>
                        <a:effectLst/>
                        <a:latin typeface="Calibri" panose="020F0502020204030204" pitchFamily="34" charset="0"/>
                      </a:endParaRPr>
                    </a:p>
                  </a:txBody>
                  <a:tcPr marL="5358" marR="5358" marT="5358" marB="0" anchor="b">
                    <a:solidFill>
                      <a:schemeClr val="tx2">
                        <a:lumMod val="40000"/>
                        <a:lumOff val="60000"/>
                      </a:schemeClr>
                    </a:solidFill>
                  </a:tcPr>
                </a:tc>
              </a:tr>
              <a:tr h="309469">
                <a:tc>
                  <a:txBody>
                    <a:bodyPr/>
                    <a:lstStyle/>
                    <a:p>
                      <a:pPr algn="ctr" fontAlgn="b"/>
                      <a:r>
                        <a:rPr lang="en-US" sz="2400" u="none" strike="noStrike" dirty="0">
                          <a:effectLst/>
                        </a:rPr>
                        <a:t>1</a:t>
                      </a:r>
                      <a:endParaRPr lang="en-US" sz="2400" b="0" i="0" u="none" strike="noStrike" dirty="0">
                        <a:solidFill>
                          <a:srgbClr val="000000"/>
                        </a:solidFill>
                        <a:effectLst/>
                        <a:latin typeface="Calibri" panose="020F0502020204030204" pitchFamily="34" charset="0"/>
                      </a:endParaRPr>
                    </a:p>
                  </a:txBody>
                  <a:tcPr marL="5358" marR="5358" marT="5358" marB="0" anchor="b"/>
                </a:tc>
                <a:tc>
                  <a:txBody>
                    <a:bodyPr/>
                    <a:lstStyle/>
                    <a:p>
                      <a:pPr algn="ctr" rtl="0" fontAlgn="ctr"/>
                      <a:r>
                        <a:rPr lang="en-US" sz="2400" b="0" u="none" strike="noStrike" dirty="0">
                          <a:effectLst/>
                        </a:rPr>
                        <a:t>New Haven</a:t>
                      </a:r>
                      <a:endParaRPr lang="en-US" sz="2400" b="0" i="0" u="none" strike="noStrike" dirty="0">
                        <a:solidFill>
                          <a:srgbClr val="000000"/>
                        </a:solidFill>
                        <a:effectLst/>
                        <a:latin typeface="Calibri" panose="020F0502020204030204" pitchFamily="34" charset="0"/>
                      </a:endParaRPr>
                    </a:p>
                  </a:txBody>
                  <a:tcPr marL="5358" marR="5358" marT="5358" marB="0" anchor="ctr"/>
                </a:tc>
                <a:tc>
                  <a:txBody>
                    <a:bodyPr/>
                    <a:lstStyle/>
                    <a:p>
                      <a:pPr algn="ctr" fontAlgn="b"/>
                      <a:r>
                        <a:rPr lang="en-US" sz="2400" u="none" strike="noStrike" dirty="0">
                          <a:effectLst/>
                        </a:rPr>
                        <a:t>21,637</a:t>
                      </a:r>
                      <a:endParaRPr lang="en-US" sz="2400" b="0" i="0" u="none" strike="noStrike" dirty="0">
                        <a:solidFill>
                          <a:srgbClr val="000000"/>
                        </a:solidFill>
                        <a:effectLst/>
                        <a:latin typeface="Calibri" panose="020F0502020204030204" pitchFamily="34" charset="0"/>
                      </a:endParaRPr>
                    </a:p>
                  </a:txBody>
                  <a:tcPr marL="5358" marR="5358" marT="5358" marB="0" anchor="b"/>
                </a:tc>
              </a:tr>
              <a:tr h="309469">
                <a:tc>
                  <a:txBody>
                    <a:bodyPr/>
                    <a:lstStyle/>
                    <a:p>
                      <a:pPr algn="ctr" fontAlgn="b"/>
                      <a:r>
                        <a:rPr lang="en-US" sz="2400" u="none" strike="noStrike" dirty="0">
                          <a:effectLst/>
                        </a:rPr>
                        <a:t>46</a:t>
                      </a:r>
                      <a:endParaRPr lang="en-US" sz="2400" b="0" i="0" u="none" strike="noStrike" dirty="0">
                        <a:solidFill>
                          <a:srgbClr val="000000"/>
                        </a:solidFill>
                        <a:effectLst/>
                        <a:latin typeface="Calibri" panose="020F0502020204030204" pitchFamily="34" charset="0"/>
                      </a:endParaRPr>
                    </a:p>
                  </a:txBody>
                  <a:tcPr marL="5358" marR="5358" marT="5358" marB="0" anchor="b">
                    <a:solidFill>
                      <a:schemeClr val="tx2">
                        <a:lumMod val="40000"/>
                        <a:lumOff val="60000"/>
                      </a:schemeClr>
                    </a:solidFill>
                  </a:tcPr>
                </a:tc>
                <a:tc>
                  <a:txBody>
                    <a:bodyPr/>
                    <a:lstStyle/>
                    <a:p>
                      <a:pPr algn="ctr" rtl="0" fontAlgn="ctr"/>
                      <a:r>
                        <a:rPr lang="en-US" sz="2400" b="0" u="none" strike="noStrike" dirty="0">
                          <a:effectLst/>
                        </a:rPr>
                        <a:t>Norwich</a:t>
                      </a:r>
                      <a:endParaRPr lang="en-US" sz="2400" b="0" i="0" u="none" strike="noStrike" dirty="0">
                        <a:solidFill>
                          <a:srgbClr val="000000"/>
                        </a:solidFill>
                        <a:effectLst/>
                        <a:latin typeface="Calibri" panose="020F0502020204030204" pitchFamily="34" charset="0"/>
                      </a:endParaRPr>
                    </a:p>
                  </a:txBody>
                  <a:tcPr marL="5358" marR="5358" marT="5358" marB="0" anchor="ctr">
                    <a:solidFill>
                      <a:schemeClr val="tx2">
                        <a:lumMod val="40000"/>
                        <a:lumOff val="60000"/>
                      </a:schemeClr>
                    </a:solidFill>
                  </a:tcPr>
                </a:tc>
                <a:tc>
                  <a:txBody>
                    <a:bodyPr/>
                    <a:lstStyle/>
                    <a:p>
                      <a:pPr algn="ctr" fontAlgn="b"/>
                      <a:r>
                        <a:rPr lang="en-US" sz="2400" u="none" strike="noStrike" dirty="0">
                          <a:effectLst/>
                        </a:rPr>
                        <a:t>3,685</a:t>
                      </a:r>
                      <a:endParaRPr lang="en-US" sz="2400" b="0" i="0" u="none" strike="noStrike" dirty="0">
                        <a:solidFill>
                          <a:srgbClr val="000000"/>
                        </a:solidFill>
                        <a:effectLst/>
                        <a:latin typeface="Calibri" panose="020F0502020204030204" pitchFamily="34" charset="0"/>
                      </a:endParaRPr>
                    </a:p>
                  </a:txBody>
                  <a:tcPr marL="5358" marR="5358" marT="5358" marB="0" anchor="b">
                    <a:solidFill>
                      <a:schemeClr val="tx2">
                        <a:lumMod val="40000"/>
                        <a:lumOff val="60000"/>
                      </a:schemeClr>
                    </a:solidFill>
                  </a:tcPr>
                </a:tc>
              </a:tr>
              <a:tr h="309469">
                <a:tc>
                  <a:txBody>
                    <a:bodyPr/>
                    <a:lstStyle/>
                    <a:p>
                      <a:pPr algn="ctr" fontAlgn="b"/>
                      <a:r>
                        <a:rPr lang="en-US" sz="2400" u="none" strike="noStrike" dirty="0">
                          <a:effectLst/>
                        </a:rPr>
                        <a:t>4</a:t>
                      </a:r>
                      <a:endParaRPr lang="en-US" sz="2400" b="0" i="0" u="none" strike="noStrike" dirty="0">
                        <a:solidFill>
                          <a:srgbClr val="000000"/>
                        </a:solidFill>
                        <a:effectLst/>
                        <a:latin typeface="Calibri" panose="020F0502020204030204" pitchFamily="34" charset="0"/>
                      </a:endParaRPr>
                    </a:p>
                  </a:txBody>
                  <a:tcPr marL="5358" marR="5358" marT="5358" marB="0" anchor="b"/>
                </a:tc>
                <a:tc>
                  <a:txBody>
                    <a:bodyPr/>
                    <a:lstStyle/>
                    <a:p>
                      <a:pPr algn="ctr" rtl="0" fontAlgn="ctr"/>
                      <a:r>
                        <a:rPr lang="en-US" sz="2400" b="0" u="none" strike="noStrike" dirty="0">
                          <a:effectLst/>
                        </a:rPr>
                        <a:t>Waterbury</a:t>
                      </a:r>
                      <a:endParaRPr lang="en-US" sz="2400" b="0" i="0" u="none" strike="noStrike" dirty="0">
                        <a:solidFill>
                          <a:srgbClr val="000000"/>
                        </a:solidFill>
                        <a:effectLst/>
                        <a:latin typeface="Calibri" panose="020F0502020204030204" pitchFamily="34" charset="0"/>
                      </a:endParaRPr>
                    </a:p>
                  </a:txBody>
                  <a:tcPr marL="5358" marR="5358" marT="5358" marB="0" anchor="ctr"/>
                </a:tc>
                <a:tc>
                  <a:txBody>
                    <a:bodyPr/>
                    <a:lstStyle/>
                    <a:p>
                      <a:pPr algn="ctr" fontAlgn="b"/>
                      <a:r>
                        <a:rPr lang="en-US" sz="2400" u="none" strike="noStrike" dirty="0">
                          <a:effectLst/>
                        </a:rPr>
                        <a:t>18,779</a:t>
                      </a:r>
                      <a:endParaRPr lang="en-US" sz="2400" b="0" i="0" u="none" strike="noStrike" dirty="0">
                        <a:solidFill>
                          <a:srgbClr val="000000"/>
                        </a:solidFill>
                        <a:effectLst/>
                        <a:latin typeface="Calibri" panose="020F0502020204030204" pitchFamily="34" charset="0"/>
                      </a:endParaRPr>
                    </a:p>
                  </a:txBody>
                  <a:tcPr marL="5358" marR="5358" marT="5358" marB="0" anchor="b"/>
                </a:tc>
              </a:tr>
              <a:tr h="309469">
                <a:tc>
                  <a:txBody>
                    <a:bodyPr/>
                    <a:lstStyle/>
                    <a:p>
                      <a:pPr algn="ctr" fontAlgn="b"/>
                      <a:r>
                        <a:rPr lang="en-US" sz="2400" u="none" strike="noStrike" dirty="0">
                          <a:effectLst/>
                        </a:rPr>
                        <a:t>25</a:t>
                      </a:r>
                      <a:endParaRPr lang="en-US" sz="2400" b="0" i="0" u="none" strike="noStrike" dirty="0">
                        <a:solidFill>
                          <a:srgbClr val="000000"/>
                        </a:solidFill>
                        <a:effectLst/>
                        <a:latin typeface="Calibri" panose="020F0502020204030204" pitchFamily="34" charset="0"/>
                      </a:endParaRPr>
                    </a:p>
                  </a:txBody>
                  <a:tcPr marL="5358" marR="5358" marT="5358" marB="0" anchor="b">
                    <a:solidFill>
                      <a:schemeClr val="tx2">
                        <a:lumMod val="40000"/>
                        <a:lumOff val="60000"/>
                      </a:schemeClr>
                    </a:solidFill>
                  </a:tcPr>
                </a:tc>
                <a:tc>
                  <a:txBody>
                    <a:bodyPr/>
                    <a:lstStyle/>
                    <a:p>
                      <a:pPr algn="ctr" rtl="0" fontAlgn="ctr"/>
                      <a:r>
                        <a:rPr lang="en-US" sz="2400" b="0" u="none" strike="noStrike" dirty="0">
                          <a:effectLst/>
                        </a:rPr>
                        <a:t>West Haven</a:t>
                      </a:r>
                      <a:endParaRPr lang="en-US" sz="2400" b="0" i="0" u="none" strike="noStrike" dirty="0">
                        <a:solidFill>
                          <a:srgbClr val="000000"/>
                        </a:solidFill>
                        <a:effectLst/>
                        <a:latin typeface="Calibri" panose="020F0502020204030204" pitchFamily="34" charset="0"/>
                      </a:endParaRPr>
                    </a:p>
                  </a:txBody>
                  <a:tcPr marL="5358" marR="5358" marT="5358" marB="0" anchor="ctr">
                    <a:solidFill>
                      <a:schemeClr val="tx2">
                        <a:lumMod val="40000"/>
                        <a:lumOff val="60000"/>
                      </a:schemeClr>
                    </a:solidFill>
                  </a:tcPr>
                </a:tc>
                <a:tc>
                  <a:txBody>
                    <a:bodyPr/>
                    <a:lstStyle/>
                    <a:p>
                      <a:pPr algn="ctr" fontAlgn="b"/>
                      <a:r>
                        <a:rPr lang="en-US" sz="2400" u="none" strike="noStrike" dirty="0">
                          <a:effectLst/>
                        </a:rPr>
                        <a:t>5,855</a:t>
                      </a:r>
                      <a:endParaRPr lang="en-US" sz="2400" b="0" i="0" u="none" strike="noStrike" dirty="0">
                        <a:solidFill>
                          <a:srgbClr val="000000"/>
                        </a:solidFill>
                        <a:effectLst/>
                        <a:latin typeface="Calibri" panose="020F0502020204030204" pitchFamily="34" charset="0"/>
                      </a:endParaRPr>
                    </a:p>
                  </a:txBody>
                  <a:tcPr marL="5358" marR="5358" marT="5358" marB="0" anchor="b">
                    <a:solidFill>
                      <a:schemeClr val="tx2">
                        <a:lumMod val="40000"/>
                        <a:lumOff val="60000"/>
                      </a:schemeClr>
                    </a:solidFill>
                  </a:tcPr>
                </a:tc>
              </a:tr>
              <a:tr h="309469">
                <a:tc>
                  <a:txBody>
                    <a:bodyPr/>
                    <a:lstStyle/>
                    <a:p>
                      <a:pPr algn="ctr" fontAlgn="b"/>
                      <a:r>
                        <a:rPr lang="en-US" sz="2400" u="none" strike="noStrike" dirty="0">
                          <a:effectLst/>
                        </a:rPr>
                        <a:t>54</a:t>
                      </a:r>
                      <a:endParaRPr lang="en-US" sz="2400" b="0" i="0" u="none" strike="noStrike" dirty="0">
                        <a:solidFill>
                          <a:srgbClr val="000000"/>
                        </a:solidFill>
                        <a:effectLst/>
                        <a:latin typeface="Calibri" panose="020F0502020204030204" pitchFamily="34" charset="0"/>
                      </a:endParaRPr>
                    </a:p>
                  </a:txBody>
                  <a:tcPr marL="5358" marR="5358" marT="5358" marB="0" anchor="b"/>
                </a:tc>
                <a:tc>
                  <a:txBody>
                    <a:bodyPr/>
                    <a:lstStyle/>
                    <a:p>
                      <a:pPr algn="ctr" rtl="0" fontAlgn="ctr"/>
                      <a:r>
                        <a:rPr lang="en-US" sz="2400" b="0" u="none" strike="noStrike" dirty="0">
                          <a:effectLst/>
                        </a:rPr>
                        <a:t>Windham</a:t>
                      </a:r>
                      <a:endParaRPr lang="en-US" sz="2400" b="0" i="0" u="none" strike="noStrike" dirty="0">
                        <a:solidFill>
                          <a:srgbClr val="000000"/>
                        </a:solidFill>
                        <a:effectLst/>
                        <a:latin typeface="Calibri" panose="020F0502020204030204" pitchFamily="34" charset="0"/>
                      </a:endParaRPr>
                    </a:p>
                  </a:txBody>
                  <a:tcPr marL="5358" marR="5358" marT="5358" marB="0" anchor="ctr"/>
                </a:tc>
                <a:tc>
                  <a:txBody>
                    <a:bodyPr/>
                    <a:lstStyle/>
                    <a:p>
                      <a:pPr algn="ctr" fontAlgn="b"/>
                      <a:r>
                        <a:rPr lang="en-US" sz="2400" u="none" strike="noStrike" dirty="0">
                          <a:effectLst/>
                        </a:rPr>
                        <a:t>3,159</a:t>
                      </a:r>
                      <a:endParaRPr lang="en-US" sz="2400" b="0" i="0" u="none" strike="noStrike" dirty="0">
                        <a:solidFill>
                          <a:srgbClr val="000000"/>
                        </a:solidFill>
                        <a:effectLst/>
                        <a:latin typeface="Calibri" panose="020F0502020204030204" pitchFamily="34" charset="0"/>
                      </a:endParaRPr>
                    </a:p>
                  </a:txBody>
                  <a:tcPr marL="5358" marR="5358" marT="5358" marB="0" anchor="b"/>
                </a:tc>
              </a:tr>
              <a:tr h="212186">
                <a:tc>
                  <a:txBody>
                    <a:bodyPr/>
                    <a:lstStyle/>
                    <a:p>
                      <a:pPr algn="l" fontAlgn="b"/>
                      <a:r>
                        <a:rPr lang="en-US" sz="2400" u="none" strike="noStrike" dirty="0">
                          <a:effectLst/>
                        </a:rPr>
                        <a:t> </a:t>
                      </a:r>
                      <a:endParaRPr lang="en-US" sz="2400" b="0" i="0" u="none" strike="noStrike" dirty="0">
                        <a:solidFill>
                          <a:srgbClr val="000000"/>
                        </a:solidFill>
                        <a:effectLst/>
                        <a:latin typeface="Calibri" panose="020F0502020204030204" pitchFamily="34" charset="0"/>
                      </a:endParaRPr>
                    </a:p>
                  </a:txBody>
                  <a:tcPr marL="5358" marR="5358" marT="5358" marB="0" anchor="b"/>
                </a:tc>
                <a:tc>
                  <a:txBody>
                    <a:bodyPr/>
                    <a:lstStyle/>
                    <a:p>
                      <a:pPr algn="l" fontAlgn="b"/>
                      <a:r>
                        <a:rPr lang="en-US" sz="2400" u="none" strike="noStrike" dirty="0">
                          <a:effectLst/>
                        </a:rPr>
                        <a:t> </a:t>
                      </a:r>
                      <a:r>
                        <a:rPr lang="en-US" sz="2400" u="none" strike="noStrike" dirty="0" smtClean="0">
                          <a:effectLst/>
                        </a:rPr>
                        <a:t>TOTAL</a:t>
                      </a:r>
                      <a:endParaRPr lang="en-US" sz="2400" b="0" i="0" u="none" strike="noStrike" dirty="0">
                        <a:solidFill>
                          <a:srgbClr val="000000"/>
                        </a:solidFill>
                        <a:effectLst/>
                        <a:latin typeface="Calibri" panose="020F0502020204030204" pitchFamily="34" charset="0"/>
                      </a:endParaRPr>
                    </a:p>
                  </a:txBody>
                  <a:tcPr marL="5358" marR="5358" marT="5358" marB="0" anchor="b"/>
                </a:tc>
                <a:tc>
                  <a:txBody>
                    <a:bodyPr/>
                    <a:lstStyle/>
                    <a:p>
                      <a:pPr algn="ctr" fontAlgn="b"/>
                      <a:r>
                        <a:rPr lang="en-US" sz="2400" u="none" strike="noStrike" dirty="0">
                          <a:effectLst/>
                        </a:rPr>
                        <a:t>105,633</a:t>
                      </a:r>
                      <a:endParaRPr lang="en-US" sz="2400" b="0" i="0" u="none" strike="noStrike" dirty="0">
                        <a:solidFill>
                          <a:srgbClr val="000000"/>
                        </a:solidFill>
                        <a:effectLst/>
                        <a:latin typeface="Calibri" panose="020F0502020204030204" pitchFamily="34" charset="0"/>
                      </a:endParaRPr>
                    </a:p>
                  </a:txBody>
                  <a:tcPr marL="5358" marR="5358" marT="5358" marB="0" anchor="b"/>
                </a:tc>
              </a:tr>
            </a:tbl>
          </a:graphicData>
        </a:graphic>
      </p:graphicFrame>
      <p:sp>
        <p:nvSpPr>
          <p:cNvPr id="6" name="Title 5"/>
          <p:cNvSpPr>
            <a:spLocks noGrp="1"/>
          </p:cNvSpPr>
          <p:nvPr>
            <p:ph type="title"/>
          </p:nvPr>
        </p:nvSpPr>
        <p:spPr/>
        <p:txBody>
          <a:bodyPr>
            <a:normAutofit/>
          </a:bodyPr>
          <a:lstStyle/>
          <a:p>
            <a:r>
              <a:rPr lang="en-US" sz="3600" dirty="0"/>
              <a:t>8 CT Equity Districts</a:t>
            </a:r>
          </a:p>
        </p:txBody>
      </p:sp>
    </p:spTree>
    <p:extLst>
      <p:ext uri="{BB962C8B-B14F-4D97-AF65-F5344CB8AC3E}">
        <p14:creationId xmlns:p14="http://schemas.microsoft.com/office/powerpoint/2010/main" val="5240342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7"/>
          <p:cNvSpPr>
            <a:spLocks noGrp="1"/>
          </p:cNvSpPr>
          <p:nvPr>
            <p:ph type="title"/>
          </p:nvPr>
        </p:nvSpPr>
        <p:spPr>
          <a:xfrm>
            <a:off x="1670304" y="49306"/>
            <a:ext cx="8869680" cy="685800"/>
          </a:xfrm>
        </p:spPr>
        <p:txBody>
          <a:bodyPr>
            <a:noAutofit/>
          </a:bodyPr>
          <a:lstStyle/>
          <a:p>
            <a:r>
              <a:rPr lang="en-US" sz="1600" dirty="0"/>
              <a:t/>
            </a:r>
            <a:br>
              <a:rPr lang="en-US" sz="1600" dirty="0"/>
            </a:br>
            <a:r>
              <a:rPr lang="en-US" sz="3600" dirty="0"/>
              <a:t>6 Key Strategies for Eliminating Equity Gaps </a:t>
            </a:r>
            <a:r>
              <a:rPr lang="en-US" sz="2400" dirty="0"/>
              <a:t/>
            </a:r>
            <a:br>
              <a:rPr lang="en-US" sz="2400" dirty="0"/>
            </a:br>
            <a:endParaRPr lang="en-US" sz="1050" dirty="0"/>
          </a:p>
        </p:txBody>
      </p:sp>
      <p:sp>
        <p:nvSpPr>
          <p:cNvPr id="3" name="Content Placeholder 8"/>
          <p:cNvSpPr txBox="1">
            <a:spLocks/>
          </p:cNvSpPr>
          <p:nvPr/>
        </p:nvSpPr>
        <p:spPr>
          <a:xfrm>
            <a:off x="1841627" y="1040488"/>
            <a:ext cx="8508746" cy="2168770"/>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fontAlgn="base">
              <a:spcAft>
                <a:spcPct val="0"/>
              </a:spcAft>
              <a:buNone/>
            </a:pPr>
            <a:r>
              <a:rPr lang="en-US" sz="2400" b="1" dirty="0">
                <a:solidFill>
                  <a:srgbClr val="007C59">
                    <a:lumMod val="75000"/>
                  </a:srgbClr>
                </a:solidFill>
              </a:rPr>
              <a:t>Strategy 1. </a:t>
            </a:r>
            <a:r>
              <a:rPr lang="en-US" sz="2400" dirty="0">
                <a:solidFill>
                  <a:srgbClr val="007C59">
                    <a:lumMod val="75000"/>
                  </a:srgbClr>
                </a:solidFill>
              </a:rPr>
              <a:t>Strengthen Preparation, Support and On-Going Development of Principals </a:t>
            </a:r>
            <a:br>
              <a:rPr lang="en-US" sz="2400" dirty="0">
                <a:solidFill>
                  <a:srgbClr val="007C59">
                    <a:lumMod val="75000"/>
                  </a:srgbClr>
                </a:solidFill>
              </a:rPr>
            </a:br>
            <a:endParaRPr lang="en-US" sz="1000" dirty="0">
              <a:solidFill>
                <a:srgbClr val="007C59">
                  <a:lumMod val="75000"/>
                </a:srgbClr>
              </a:solidFill>
            </a:endParaRPr>
          </a:p>
          <a:p>
            <a:pPr marL="0" indent="0" fontAlgn="base">
              <a:spcAft>
                <a:spcPct val="0"/>
              </a:spcAft>
              <a:buNone/>
            </a:pPr>
            <a:r>
              <a:rPr lang="en-US" sz="2400" b="1" dirty="0">
                <a:solidFill>
                  <a:srgbClr val="007C59">
                    <a:lumMod val="75000"/>
                  </a:srgbClr>
                </a:solidFill>
              </a:rPr>
              <a:t>Strategy 2. </a:t>
            </a:r>
            <a:r>
              <a:rPr lang="en-US" sz="2400" dirty="0">
                <a:solidFill>
                  <a:srgbClr val="007C59">
                    <a:lumMod val="75000"/>
                  </a:srgbClr>
                </a:solidFill>
              </a:rPr>
              <a:t>Strengthen Preparation, Support and On-Going Development for Teachers </a:t>
            </a:r>
          </a:p>
          <a:p>
            <a:pPr marL="0" indent="0" fontAlgn="base">
              <a:spcAft>
                <a:spcPct val="0"/>
              </a:spcAft>
              <a:buNone/>
            </a:pPr>
            <a:endParaRPr lang="en-US" sz="1000" dirty="0">
              <a:solidFill>
                <a:srgbClr val="007C59">
                  <a:lumMod val="75000"/>
                </a:srgbClr>
              </a:solidFill>
            </a:endParaRPr>
          </a:p>
          <a:p>
            <a:pPr marL="0" indent="0" fontAlgn="base">
              <a:spcAft>
                <a:spcPct val="0"/>
              </a:spcAft>
              <a:buNone/>
            </a:pPr>
            <a:r>
              <a:rPr lang="en-US" sz="2400" b="1" dirty="0">
                <a:solidFill>
                  <a:srgbClr val="007C59">
                    <a:lumMod val="75000"/>
                  </a:srgbClr>
                </a:solidFill>
              </a:rPr>
              <a:t>Strategy 3. </a:t>
            </a:r>
            <a:r>
              <a:rPr lang="en-US" sz="2400" dirty="0">
                <a:solidFill>
                  <a:srgbClr val="007C59">
                    <a:lumMod val="75000"/>
                  </a:srgbClr>
                </a:solidFill>
              </a:rPr>
              <a:t>Address Gaps in Educators’ Cultural Consciousness and Competence</a:t>
            </a:r>
          </a:p>
          <a:p>
            <a:pPr marL="0" indent="0" fontAlgn="base">
              <a:spcAft>
                <a:spcPct val="0"/>
              </a:spcAft>
              <a:buNone/>
            </a:pPr>
            <a:endParaRPr lang="en-US" sz="1000" dirty="0">
              <a:solidFill>
                <a:srgbClr val="007C59">
                  <a:lumMod val="75000"/>
                </a:srgbClr>
              </a:solidFill>
            </a:endParaRPr>
          </a:p>
          <a:p>
            <a:pPr marL="0" indent="0" fontAlgn="base">
              <a:spcAft>
                <a:spcPct val="0"/>
              </a:spcAft>
              <a:buNone/>
            </a:pPr>
            <a:r>
              <a:rPr lang="en-US" sz="2400" b="1" dirty="0">
                <a:solidFill>
                  <a:srgbClr val="FF0000"/>
                </a:solidFill>
              </a:rPr>
              <a:t>Strategy 4. </a:t>
            </a:r>
            <a:r>
              <a:rPr lang="en-US" sz="2400" dirty="0">
                <a:solidFill>
                  <a:srgbClr val="FF0000"/>
                </a:solidFill>
              </a:rPr>
              <a:t>Improve Working Conditions for Teachers and Support from/for School Leaders</a:t>
            </a:r>
          </a:p>
          <a:p>
            <a:pPr marL="0" indent="0" fontAlgn="base">
              <a:spcAft>
                <a:spcPct val="0"/>
              </a:spcAft>
              <a:buNone/>
            </a:pPr>
            <a:endParaRPr lang="en-US" sz="1000" dirty="0">
              <a:solidFill>
                <a:srgbClr val="007C59">
                  <a:lumMod val="75000"/>
                </a:srgbClr>
              </a:solidFill>
            </a:endParaRPr>
          </a:p>
          <a:p>
            <a:pPr marL="0" indent="0" fontAlgn="base">
              <a:spcAft>
                <a:spcPct val="0"/>
              </a:spcAft>
              <a:buNone/>
            </a:pPr>
            <a:r>
              <a:rPr lang="en-US" sz="2400" b="1" dirty="0">
                <a:solidFill>
                  <a:srgbClr val="007C59">
                    <a:lumMod val="75000"/>
                  </a:srgbClr>
                </a:solidFill>
              </a:rPr>
              <a:t>Strategy 5. </a:t>
            </a:r>
            <a:r>
              <a:rPr lang="en-US" sz="2400" dirty="0">
                <a:solidFill>
                  <a:srgbClr val="007C59">
                    <a:lumMod val="75000"/>
                  </a:srgbClr>
                </a:solidFill>
              </a:rPr>
              <a:t>Examine Effective Use of Per Pupil Expenditures</a:t>
            </a:r>
          </a:p>
          <a:p>
            <a:pPr marL="0" indent="0" fontAlgn="base">
              <a:spcAft>
                <a:spcPct val="0"/>
              </a:spcAft>
              <a:buNone/>
            </a:pPr>
            <a:endParaRPr lang="en-US" sz="1000" b="1" dirty="0">
              <a:solidFill>
                <a:srgbClr val="007C59">
                  <a:lumMod val="75000"/>
                </a:srgbClr>
              </a:solidFill>
            </a:endParaRPr>
          </a:p>
          <a:p>
            <a:pPr marL="0" indent="0" fontAlgn="base">
              <a:spcAft>
                <a:spcPct val="0"/>
              </a:spcAft>
              <a:buNone/>
            </a:pPr>
            <a:r>
              <a:rPr lang="en-US" sz="2400" b="1" dirty="0">
                <a:solidFill>
                  <a:srgbClr val="007C59">
                    <a:lumMod val="75000"/>
                  </a:srgbClr>
                </a:solidFill>
              </a:rPr>
              <a:t>Strategy 6. </a:t>
            </a:r>
            <a:r>
              <a:rPr lang="en-US" sz="2400" dirty="0">
                <a:solidFill>
                  <a:srgbClr val="007C59">
                    <a:lumMod val="75000"/>
                  </a:srgbClr>
                </a:solidFill>
              </a:rPr>
              <a:t>Increase Low Supply of Candidates in Specific Teaching Areas</a:t>
            </a:r>
          </a:p>
          <a:p>
            <a:pPr marL="0" indent="0" fontAlgn="base">
              <a:spcAft>
                <a:spcPct val="0"/>
              </a:spcAft>
              <a:buNone/>
            </a:pPr>
            <a:endParaRPr lang="en-US" sz="2400" dirty="0">
              <a:solidFill>
                <a:srgbClr val="000000"/>
              </a:solidFill>
            </a:endParaRPr>
          </a:p>
        </p:txBody>
      </p:sp>
    </p:spTree>
    <p:extLst>
      <p:ext uri="{BB962C8B-B14F-4D97-AF65-F5344CB8AC3E}">
        <p14:creationId xmlns:p14="http://schemas.microsoft.com/office/powerpoint/2010/main" val="886282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549275" y="1668103"/>
            <a:ext cx="10973858" cy="2707127"/>
          </a:xfrm>
        </p:spPr>
        <p:txBody>
          <a:bodyPr/>
          <a:lstStyle/>
          <a:p>
            <a:pPr marL="1371600" indent="-457200"/>
            <a:r>
              <a:rPr lang="en-US" b="1" dirty="0"/>
              <a:t>Provide updates </a:t>
            </a:r>
            <a:r>
              <a:rPr lang="en-US" b="1" dirty="0" smtClean="0"/>
              <a:t>and discuss reactions to the </a:t>
            </a:r>
            <a:r>
              <a:rPr lang="en-US" b="1" dirty="0"/>
              <a:t>2015-2016 </a:t>
            </a:r>
            <a:r>
              <a:rPr lang="en-US" b="1" dirty="0" smtClean="0"/>
              <a:t>work</a:t>
            </a:r>
          </a:p>
          <a:p>
            <a:pPr marL="914400" indent="0">
              <a:buNone/>
            </a:pPr>
            <a:endParaRPr lang="en-US" dirty="0"/>
          </a:p>
          <a:p>
            <a:pPr marL="1371600" indent="-457200"/>
            <a:r>
              <a:rPr lang="en-US" b="1" dirty="0"/>
              <a:t>Observe Equity District work in </a:t>
            </a:r>
            <a:r>
              <a:rPr lang="en-US" b="1" dirty="0" smtClean="0"/>
              <a:t>progress</a:t>
            </a:r>
          </a:p>
          <a:p>
            <a:pPr marL="914400" indent="0">
              <a:buNone/>
            </a:pPr>
            <a:endParaRPr lang="en-US" dirty="0"/>
          </a:p>
          <a:p>
            <a:pPr marL="1371600" indent="-457200"/>
            <a:r>
              <a:rPr lang="en-US" b="1" dirty="0"/>
              <a:t>Discuss challenges </a:t>
            </a:r>
            <a:r>
              <a:rPr lang="en-US" b="1" dirty="0" smtClean="0"/>
              <a:t>and opportunities for the 2016-2017 school year</a:t>
            </a:r>
            <a:endParaRPr lang="en-US" dirty="0"/>
          </a:p>
          <a:p>
            <a:endParaRPr lang="en-US" dirty="0"/>
          </a:p>
        </p:txBody>
      </p:sp>
      <p:sp>
        <p:nvSpPr>
          <p:cNvPr id="2" name="Title 7"/>
          <p:cNvSpPr>
            <a:spLocks noGrp="1"/>
          </p:cNvSpPr>
          <p:nvPr>
            <p:ph type="title"/>
          </p:nvPr>
        </p:nvSpPr>
        <p:spPr/>
        <p:txBody>
          <a:bodyPr>
            <a:noAutofit/>
          </a:bodyPr>
          <a:lstStyle/>
          <a:p>
            <a:r>
              <a:rPr lang="en-US" sz="3600" dirty="0" smtClean="0"/>
              <a:t>Today’s Agenda</a:t>
            </a:r>
            <a:endParaRPr lang="en-US" sz="3600" dirty="0"/>
          </a:p>
        </p:txBody>
      </p:sp>
      <p:sp>
        <p:nvSpPr>
          <p:cNvPr id="4" name="Slide Number Placeholder 3"/>
          <p:cNvSpPr>
            <a:spLocks noGrp="1"/>
          </p:cNvSpPr>
          <p:nvPr>
            <p:ph type="sldNum" sz="quarter" idx="4294967295"/>
          </p:nvPr>
        </p:nvSpPr>
        <p:spPr>
          <a:xfrm>
            <a:off x="11703050" y="6242050"/>
            <a:ext cx="488950" cy="365125"/>
          </a:xfrm>
          <a:prstGeom prst="rect">
            <a:avLst/>
          </a:prstGeom>
        </p:spPr>
        <p:txBody>
          <a:bodyPr/>
          <a:lstStyle/>
          <a:p>
            <a:pPr eaLnBrk="0" fontAlgn="base" hangingPunct="0">
              <a:spcBef>
                <a:spcPct val="0"/>
              </a:spcBef>
              <a:spcAft>
                <a:spcPct val="0"/>
              </a:spcAft>
            </a:pPr>
            <a:fld id="{24F2258D-CF54-2C4E-9726-8648A0B8DDCC}" type="slidenum">
              <a:rPr lang="en-US">
                <a:solidFill>
                  <a:srgbClr val="000000"/>
                </a:solidFill>
              </a:rPr>
              <a:pPr eaLnBrk="0" fontAlgn="base" hangingPunct="0">
                <a:spcBef>
                  <a:spcPct val="0"/>
                </a:spcBef>
                <a:spcAft>
                  <a:spcPct val="0"/>
                </a:spcAft>
              </a:pPr>
              <a:t>8</a:t>
            </a:fld>
            <a:endParaRPr lang="en-US" dirty="0">
              <a:solidFill>
                <a:srgbClr val="000000"/>
              </a:solidFill>
            </a:endParaRPr>
          </a:p>
        </p:txBody>
      </p:sp>
      <p:sp>
        <p:nvSpPr>
          <p:cNvPr id="3" name="Content Placeholder 8"/>
          <p:cNvSpPr txBox="1">
            <a:spLocks/>
          </p:cNvSpPr>
          <p:nvPr/>
        </p:nvSpPr>
        <p:spPr>
          <a:xfrm>
            <a:off x="1841627" y="1040488"/>
            <a:ext cx="8508746" cy="2168770"/>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fontAlgn="base">
              <a:spcAft>
                <a:spcPct val="0"/>
              </a:spcAft>
              <a:buNone/>
            </a:pPr>
            <a:endParaRPr lang="en-US" sz="2400" dirty="0">
              <a:solidFill>
                <a:srgbClr val="000000"/>
              </a:solidFill>
            </a:endParaRPr>
          </a:p>
        </p:txBody>
      </p:sp>
    </p:spTree>
    <p:extLst>
      <p:ext uri="{BB962C8B-B14F-4D97-AF65-F5344CB8AC3E}">
        <p14:creationId xmlns:p14="http://schemas.microsoft.com/office/powerpoint/2010/main" val="1221209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549275" y="1668103"/>
            <a:ext cx="10584392" cy="4525963"/>
          </a:xfrm>
        </p:spPr>
        <p:txBody>
          <a:bodyPr/>
          <a:lstStyle/>
          <a:p>
            <a:pPr marL="1371600" indent="-457200"/>
            <a:r>
              <a:rPr lang="en-US" b="1" dirty="0" smtClean="0"/>
              <a:t>District Data Workshop-November 16, 2015</a:t>
            </a:r>
          </a:p>
          <a:p>
            <a:pPr marL="1371600" indent="-457200"/>
            <a:endParaRPr lang="en-US" dirty="0" smtClean="0"/>
          </a:p>
          <a:p>
            <a:pPr marL="914400" indent="0">
              <a:buNone/>
            </a:pPr>
            <a:endParaRPr lang="en-US" dirty="0"/>
          </a:p>
          <a:p>
            <a:pPr marL="1371600" indent="-457200"/>
            <a:r>
              <a:rPr lang="en-US" b="1" dirty="0" smtClean="0"/>
              <a:t>Teaching Conditions Equity Meeting-March 22, 2016</a:t>
            </a:r>
          </a:p>
          <a:p>
            <a:pPr marL="914400" indent="0">
              <a:buNone/>
            </a:pPr>
            <a:endParaRPr lang="en-US" dirty="0"/>
          </a:p>
          <a:p>
            <a:pPr marL="914400" indent="0">
              <a:buNone/>
            </a:pPr>
            <a:endParaRPr lang="en-US" dirty="0"/>
          </a:p>
          <a:p>
            <a:pPr marL="1371600" indent="-457200"/>
            <a:r>
              <a:rPr lang="en-US" b="1" dirty="0" smtClean="0"/>
              <a:t>Human Capital Strategies Sharing Sessions-March 22 and May 25, 2016</a:t>
            </a:r>
          </a:p>
          <a:p>
            <a:pPr marL="1371600" indent="-457200"/>
            <a:endParaRPr lang="en-US" b="1" dirty="0"/>
          </a:p>
          <a:p>
            <a:pPr marL="914400" indent="0" algn="ctr">
              <a:buNone/>
            </a:pPr>
            <a:r>
              <a:rPr lang="en-US" b="1" dirty="0" smtClean="0"/>
              <a:t>Station Time-Approximately 8 minutes</a:t>
            </a:r>
            <a:endParaRPr lang="en-US" dirty="0"/>
          </a:p>
          <a:p>
            <a:endParaRPr lang="en-US" dirty="0"/>
          </a:p>
        </p:txBody>
      </p:sp>
      <p:sp>
        <p:nvSpPr>
          <p:cNvPr id="2" name="Title 7"/>
          <p:cNvSpPr>
            <a:spLocks noGrp="1"/>
          </p:cNvSpPr>
          <p:nvPr>
            <p:ph type="title"/>
          </p:nvPr>
        </p:nvSpPr>
        <p:spPr/>
        <p:txBody>
          <a:bodyPr>
            <a:noAutofit/>
          </a:bodyPr>
          <a:lstStyle/>
          <a:p>
            <a:r>
              <a:rPr lang="en-US" sz="3600" dirty="0" smtClean="0"/>
              <a:t>Small Group Discussion</a:t>
            </a:r>
            <a:endParaRPr lang="en-US" sz="3600" dirty="0"/>
          </a:p>
        </p:txBody>
      </p:sp>
      <p:sp>
        <p:nvSpPr>
          <p:cNvPr id="4" name="Slide Number Placeholder 3"/>
          <p:cNvSpPr>
            <a:spLocks noGrp="1"/>
          </p:cNvSpPr>
          <p:nvPr>
            <p:ph type="sldNum" sz="quarter" idx="4294967295"/>
          </p:nvPr>
        </p:nvSpPr>
        <p:spPr>
          <a:xfrm>
            <a:off x="11703050" y="6242050"/>
            <a:ext cx="488950" cy="365125"/>
          </a:xfrm>
          <a:prstGeom prst="rect">
            <a:avLst/>
          </a:prstGeom>
        </p:spPr>
        <p:txBody>
          <a:bodyPr/>
          <a:lstStyle/>
          <a:p>
            <a:pPr eaLnBrk="0" fontAlgn="base" hangingPunct="0">
              <a:spcBef>
                <a:spcPct val="0"/>
              </a:spcBef>
              <a:spcAft>
                <a:spcPct val="0"/>
              </a:spcAft>
            </a:pPr>
            <a:fld id="{24F2258D-CF54-2C4E-9726-8648A0B8DDCC}" type="slidenum">
              <a:rPr lang="en-US">
                <a:solidFill>
                  <a:srgbClr val="000000"/>
                </a:solidFill>
              </a:rPr>
              <a:pPr eaLnBrk="0" fontAlgn="base" hangingPunct="0">
                <a:spcBef>
                  <a:spcPct val="0"/>
                </a:spcBef>
                <a:spcAft>
                  <a:spcPct val="0"/>
                </a:spcAft>
              </a:pPr>
              <a:t>9</a:t>
            </a:fld>
            <a:endParaRPr lang="en-US" dirty="0">
              <a:solidFill>
                <a:srgbClr val="000000"/>
              </a:solidFill>
            </a:endParaRPr>
          </a:p>
        </p:txBody>
      </p:sp>
      <p:sp>
        <p:nvSpPr>
          <p:cNvPr id="3" name="Content Placeholder 8"/>
          <p:cNvSpPr txBox="1">
            <a:spLocks/>
          </p:cNvSpPr>
          <p:nvPr/>
        </p:nvSpPr>
        <p:spPr>
          <a:xfrm>
            <a:off x="1841627" y="1040488"/>
            <a:ext cx="8508746" cy="2168770"/>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fontAlgn="base">
              <a:spcAft>
                <a:spcPct val="0"/>
              </a:spcAft>
              <a:buNone/>
            </a:pPr>
            <a:endParaRPr lang="en-US" sz="2400" dirty="0">
              <a:solidFill>
                <a:srgbClr val="000000"/>
              </a:solidFill>
            </a:endParaRPr>
          </a:p>
        </p:txBody>
      </p:sp>
    </p:spTree>
    <p:extLst>
      <p:ext uri="{BB962C8B-B14F-4D97-AF65-F5344CB8AC3E}">
        <p14:creationId xmlns:p14="http://schemas.microsoft.com/office/powerpoint/2010/main" val="1207865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inal Alliance Districts April 19 PPT">
  <a:themeElements>
    <a:clrScheme name="STG">
      <a:dk1>
        <a:srgbClr val="000000"/>
      </a:dk1>
      <a:lt1>
        <a:srgbClr val="FFFFFF"/>
      </a:lt1>
      <a:dk2>
        <a:srgbClr val="000000"/>
      </a:dk2>
      <a:lt2>
        <a:srgbClr val="7F7F7F"/>
      </a:lt2>
      <a:accent1>
        <a:srgbClr val="007C59"/>
      </a:accent1>
      <a:accent2>
        <a:srgbClr val="0C1C47"/>
      </a:accent2>
      <a:accent3>
        <a:srgbClr val="AF1E2D"/>
      </a:accent3>
      <a:accent4>
        <a:srgbClr val="7F7F7F"/>
      </a:accent4>
      <a:accent5>
        <a:srgbClr val="FCD856"/>
      </a:accent5>
      <a:accent6>
        <a:srgbClr val="FFFFFF"/>
      </a:accent6>
      <a:hlink>
        <a:srgbClr val="0042C7"/>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5977</TotalTime>
  <Words>984</Words>
  <Application>Microsoft Office PowerPoint</Application>
  <PresentationFormat>Widescreen</PresentationFormat>
  <Paragraphs>196</Paragraphs>
  <Slides>15</Slides>
  <Notes>15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ＭＳ Ｐゴシック</vt:lpstr>
      <vt:lpstr>Arial</vt:lpstr>
      <vt:lpstr>Calibri</vt:lpstr>
      <vt:lpstr>Garamond</vt:lpstr>
      <vt:lpstr>Myriad Pro</vt:lpstr>
      <vt:lpstr>Times New Roman</vt:lpstr>
      <vt:lpstr>Wingdings</vt:lpstr>
      <vt:lpstr>Final Alliance Districts April 19 PPT</vt:lpstr>
      <vt:lpstr>CT Plan to Ensure Equitable Access to Excellent Educators  Stakeholders’ Meeting June 2, 2016</vt:lpstr>
      <vt:lpstr>Equity Plan Stakeholder Committee</vt:lpstr>
      <vt:lpstr>Support for Equity Districts</vt:lpstr>
      <vt:lpstr>2015- 2016 Equity Plan Timeline</vt:lpstr>
      <vt:lpstr>Identifying Equity Districts</vt:lpstr>
      <vt:lpstr>8 CT Equity Districts</vt:lpstr>
      <vt:lpstr> 6 Key Strategies for Eliminating Equity Gaps  </vt:lpstr>
      <vt:lpstr>Today’s Agenda</vt:lpstr>
      <vt:lpstr>Small Group Discussion</vt:lpstr>
      <vt:lpstr>Teaching Conditions –Breakout Sessions</vt:lpstr>
      <vt:lpstr>CT Equity Plan 2016-2017  Challenges and Opportunities</vt:lpstr>
      <vt:lpstr>Follow-up to January 28, 2016 Meeting</vt:lpstr>
      <vt:lpstr>Feedback and Discussion</vt:lpstr>
      <vt:lpstr>Proposed Equity Plan Metrics 2016</vt:lpstr>
      <vt:lpstr>Teaching Conditions –June 2, 2016</vt:lpstr>
    </vt:vector>
  </TitlesOfParts>
  <Company>CSDE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Plan to Ensure Equitable Access to Excellent Educators</dc:title>
  <dc:creator>McKernan, Anne</dc:creator>
  <cp:lastModifiedBy>McKernan, Anne</cp:lastModifiedBy>
  <cp:revision>26</cp:revision>
  <cp:lastPrinted>2016-06-01T14:54:16Z</cp:lastPrinted>
  <dcterms:created xsi:type="dcterms:W3CDTF">2016-05-31T13:32:16Z</dcterms:created>
  <dcterms:modified xsi:type="dcterms:W3CDTF">2016-06-06T12:02:56Z</dcterms:modified>
</cp:coreProperties>
</file>