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5"/>
  </p:notesMasterIdLst>
  <p:handoutMasterIdLst>
    <p:handoutMasterId r:id="rId46"/>
  </p:handoutMasterIdLst>
  <p:sldIdLst>
    <p:sldId id="261" r:id="rId5"/>
    <p:sldId id="770" r:id="rId6"/>
    <p:sldId id="304" r:id="rId7"/>
    <p:sldId id="288" r:id="rId8"/>
    <p:sldId id="280" r:id="rId9"/>
    <p:sldId id="355" r:id="rId10"/>
    <p:sldId id="359" r:id="rId11"/>
    <p:sldId id="276" r:id="rId12"/>
    <p:sldId id="777" r:id="rId13"/>
    <p:sldId id="305" r:id="rId14"/>
    <p:sldId id="363" r:id="rId15"/>
    <p:sldId id="774" r:id="rId16"/>
    <p:sldId id="775" r:id="rId17"/>
    <p:sldId id="292" r:id="rId18"/>
    <p:sldId id="295" r:id="rId19"/>
    <p:sldId id="365" r:id="rId20"/>
    <p:sldId id="367" r:id="rId21"/>
    <p:sldId id="308" r:id="rId22"/>
    <p:sldId id="299" r:id="rId23"/>
    <p:sldId id="300" r:id="rId24"/>
    <p:sldId id="771" r:id="rId25"/>
    <p:sldId id="782" r:id="rId26"/>
    <p:sldId id="360" r:id="rId27"/>
    <p:sldId id="296" r:id="rId28"/>
    <p:sldId id="314" r:id="rId29"/>
    <p:sldId id="301" r:id="rId30"/>
    <p:sldId id="317" r:id="rId31"/>
    <p:sldId id="742" r:id="rId32"/>
    <p:sldId id="744" r:id="rId33"/>
    <p:sldId id="762" r:id="rId34"/>
    <p:sldId id="764" r:id="rId35"/>
    <p:sldId id="268" r:id="rId36"/>
    <p:sldId id="309" r:id="rId37"/>
    <p:sldId id="310" r:id="rId38"/>
    <p:sldId id="362" r:id="rId39"/>
    <p:sldId id="311" r:id="rId40"/>
    <p:sldId id="316" r:id="rId41"/>
    <p:sldId id="778" r:id="rId42"/>
    <p:sldId id="370" r:id="rId43"/>
    <p:sldId id="25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e, Debbie" initials="CD" lastIdx="1" clrIdx="0">
    <p:extLst>
      <p:ext uri="{19B8F6BF-5375-455C-9EA6-DF929625EA0E}">
        <p15:presenceInfo xmlns:p15="http://schemas.microsoft.com/office/powerpoint/2012/main" userId="S-1-5-21-344340502-4252695000-2390403120-12700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FF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3498" autoAdjust="0"/>
  </p:normalViewPr>
  <p:slideViewPr>
    <p:cSldViewPr snapToGrid="0">
      <p:cViewPr varScale="1">
        <p:scale>
          <a:sx n="60" d="100"/>
          <a:sy n="60" d="100"/>
        </p:scale>
        <p:origin x="140" y="48"/>
      </p:cViewPr>
      <p:guideLst/>
    </p:cSldViewPr>
  </p:slideViewPr>
  <p:notesTextViewPr>
    <p:cViewPr>
      <p:scale>
        <a:sx n="75" d="100"/>
        <a:sy n="75" d="100"/>
      </p:scale>
      <p:origin x="0" y="0"/>
    </p:cViewPr>
  </p:notesTextViewPr>
  <p:sorterViewPr>
    <p:cViewPr>
      <p:scale>
        <a:sx n="110" d="100"/>
        <a:sy n="110" d="100"/>
      </p:scale>
      <p:origin x="0" y="-443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24T11:32:44.199" idx="1">
    <p:pos x="10" y="10"/>
    <p:text>mi</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683F4-3A2B-46D6-89D8-9B29EBB896C8}" type="doc">
      <dgm:prSet loTypeId="urn:microsoft.com/office/officeart/2005/8/layout/cycle4#3" loCatId="cycle" qsTypeId="urn:microsoft.com/office/officeart/2005/8/quickstyle/simple1" qsCatId="simple" csTypeId="urn:microsoft.com/office/officeart/2005/8/colors/accent1_2" csCatId="accent1" phldr="1"/>
      <dgm:spPr/>
      <dgm:t>
        <a:bodyPr/>
        <a:lstStyle/>
        <a:p>
          <a:endParaRPr lang="en-US"/>
        </a:p>
      </dgm:t>
    </dgm:pt>
    <dgm:pt modelId="{745582C1-11DF-4068-A579-D391E6B360AD}">
      <dgm:prSet phldrT="[Text]"/>
      <dgm:spPr>
        <a:solidFill>
          <a:schemeClr val="bg2">
            <a:lumMod val="90000"/>
          </a:schemeClr>
        </a:solidFill>
      </dgm:spPr>
      <dgm:t>
        <a:bodyPr/>
        <a:lstStyle/>
        <a:p>
          <a:endParaRPr lang="en-US" dirty="0">
            <a:solidFill>
              <a:schemeClr val="bg2">
                <a:lumMod val="90000"/>
              </a:schemeClr>
            </a:solidFill>
          </a:endParaRPr>
        </a:p>
      </dgm:t>
    </dgm:pt>
    <dgm:pt modelId="{8BDDDDC1-FA11-4FDF-9896-C0AC193EBD52}" type="parTrans" cxnId="{313D871F-8534-4453-BF0C-CDADE9734F5F}">
      <dgm:prSet/>
      <dgm:spPr/>
      <dgm:t>
        <a:bodyPr/>
        <a:lstStyle/>
        <a:p>
          <a:endParaRPr lang="en-US"/>
        </a:p>
      </dgm:t>
    </dgm:pt>
    <dgm:pt modelId="{2EEC962D-FAC5-4C01-9B93-5D74ED18A777}" type="sibTrans" cxnId="{313D871F-8534-4453-BF0C-CDADE9734F5F}">
      <dgm:prSet/>
      <dgm:spPr/>
      <dgm:t>
        <a:bodyPr/>
        <a:lstStyle/>
        <a:p>
          <a:endParaRPr lang="en-US"/>
        </a:p>
      </dgm:t>
    </dgm:pt>
    <dgm:pt modelId="{33DA3193-B2A5-460B-AE6C-A553EAF34F6F}">
      <dgm:prSet phldrT="[Text]"/>
      <dgm:spPr>
        <a:solidFill>
          <a:schemeClr val="bg2">
            <a:lumMod val="90000"/>
          </a:schemeClr>
        </a:solidFill>
      </dgm:spPr>
      <dgm:t>
        <a:bodyPr/>
        <a:lstStyle/>
        <a:p>
          <a:r>
            <a:rPr lang="en-US" dirty="0"/>
            <a:t>  </a:t>
          </a:r>
        </a:p>
      </dgm:t>
    </dgm:pt>
    <dgm:pt modelId="{918DBCF3-6424-445B-BB59-DE3DACFDBA87}" type="parTrans" cxnId="{D9B707A5-2F01-485D-B15C-36283F17F491}">
      <dgm:prSet/>
      <dgm:spPr/>
      <dgm:t>
        <a:bodyPr/>
        <a:lstStyle/>
        <a:p>
          <a:endParaRPr lang="en-US"/>
        </a:p>
      </dgm:t>
    </dgm:pt>
    <dgm:pt modelId="{EAF1BAD1-18BE-41FB-B5DF-2124DD57F804}" type="sibTrans" cxnId="{D9B707A5-2F01-485D-B15C-36283F17F491}">
      <dgm:prSet/>
      <dgm:spPr/>
      <dgm:t>
        <a:bodyPr/>
        <a:lstStyle/>
        <a:p>
          <a:endParaRPr lang="en-US"/>
        </a:p>
      </dgm:t>
    </dgm:pt>
    <dgm:pt modelId="{0428B291-0CC2-46FD-B781-B2F86ABEF647}">
      <dgm:prSet phldrT="[Text]"/>
      <dgm:spPr>
        <a:solidFill>
          <a:schemeClr val="bg2">
            <a:lumMod val="90000"/>
          </a:schemeClr>
        </a:solidFill>
      </dgm:spPr>
      <dgm:t>
        <a:bodyPr/>
        <a:lstStyle/>
        <a:p>
          <a:endParaRPr lang="en-US" dirty="0"/>
        </a:p>
      </dgm:t>
    </dgm:pt>
    <dgm:pt modelId="{9979D4C2-2E37-40C3-9DFF-FC0ADD0023BE}" type="parTrans" cxnId="{DCAB578D-E754-4112-A4D5-C8B8C63D8CAA}">
      <dgm:prSet/>
      <dgm:spPr/>
      <dgm:t>
        <a:bodyPr/>
        <a:lstStyle/>
        <a:p>
          <a:endParaRPr lang="en-US"/>
        </a:p>
      </dgm:t>
    </dgm:pt>
    <dgm:pt modelId="{3F5D3D10-566D-45FF-8CE8-11F2AE8E3093}" type="sibTrans" cxnId="{DCAB578D-E754-4112-A4D5-C8B8C63D8CAA}">
      <dgm:prSet/>
      <dgm:spPr/>
      <dgm:t>
        <a:bodyPr/>
        <a:lstStyle/>
        <a:p>
          <a:endParaRPr lang="en-US"/>
        </a:p>
      </dgm:t>
    </dgm:pt>
    <dgm:pt modelId="{0BB1C326-B3FE-4033-92C2-4A2027C6C5E1}" type="pres">
      <dgm:prSet presAssocID="{34E683F4-3A2B-46D6-89D8-9B29EBB896C8}" presName="cycleMatrixDiagram" presStyleCnt="0">
        <dgm:presLayoutVars>
          <dgm:chMax val="1"/>
          <dgm:dir/>
          <dgm:animLvl val="lvl"/>
          <dgm:resizeHandles val="exact"/>
        </dgm:presLayoutVars>
      </dgm:prSet>
      <dgm:spPr/>
      <dgm:t>
        <a:bodyPr/>
        <a:lstStyle/>
        <a:p>
          <a:endParaRPr lang="en-US"/>
        </a:p>
      </dgm:t>
    </dgm:pt>
    <dgm:pt modelId="{A85C5FD0-6AFE-45A4-8E65-E7131A38AAEB}" type="pres">
      <dgm:prSet presAssocID="{34E683F4-3A2B-46D6-89D8-9B29EBB896C8}" presName="children" presStyleCnt="0"/>
      <dgm:spPr/>
    </dgm:pt>
    <dgm:pt modelId="{1ECCE3D1-A513-4862-9246-656380A25D1E}" type="pres">
      <dgm:prSet presAssocID="{34E683F4-3A2B-46D6-89D8-9B29EBB896C8}" presName="childPlaceholder" presStyleCnt="0"/>
      <dgm:spPr/>
    </dgm:pt>
    <dgm:pt modelId="{0959AD3E-EEC1-45F2-9711-05356DCCB749}" type="pres">
      <dgm:prSet presAssocID="{34E683F4-3A2B-46D6-89D8-9B29EBB896C8}" presName="circle" presStyleCnt="0"/>
      <dgm:spPr/>
    </dgm:pt>
    <dgm:pt modelId="{73643D4C-92C8-44A7-B83B-D5841DCEA5A5}" type="pres">
      <dgm:prSet presAssocID="{34E683F4-3A2B-46D6-89D8-9B29EBB896C8}" presName="quadrant1" presStyleLbl="node1" presStyleIdx="0" presStyleCnt="4">
        <dgm:presLayoutVars>
          <dgm:chMax val="1"/>
          <dgm:bulletEnabled val="1"/>
        </dgm:presLayoutVars>
      </dgm:prSet>
      <dgm:spPr/>
      <dgm:t>
        <a:bodyPr/>
        <a:lstStyle/>
        <a:p>
          <a:endParaRPr lang="en-US"/>
        </a:p>
      </dgm:t>
    </dgm:pt>
    <dgm:pt modelId="{E7DBD973-BB59-4E22-BFB4-CB3E0AC07EEE}" type="pres">
      <dgm:prSet presAssocID="{34E683F4-3A2B-46D6-89D8-9B29EBB896C8}" presName="quadrant2" presStyleLbl="node1" presStyleIdx="1" presStyleCnt="4" custLinFactNeighborX="-421" custLinFactNeighborY="-1087">
        <dgm:presLayoutVars>
          <dgm:chMax val="1"/>
          <dgm:bulletEnabled val="1"/>
        </dgm:presLayoutVars>
      </dgm:prSet>
      <dgm:spPr/>
      <dgm:t>
        <a:bodyPr/>
        <a:lstStyle/>
        <a:p>
          <a:endParaRPr lang="en-US"/>
        </a:p>
      </dgm:t>
    </dgm:pt>
    <dgm:pt modelId="{E7DA8576-5D9E-43E9-A3BE-4A85E71B79F7}" type="pres">
      <dgm:prSet presAssocID="{34E683F4-3A2B-46D6-89D8-9B29EBB896C8}" presName="quadrant3" presStyleLbl="node1" presStyleIdx="2" presStyleCnt="4" custLinFactNeighborX="-421" custLinFactNeighborY="-611">
        <dgm:presLayoutVars>
          <dgm:chMax val="1"/>
          <dgm:bulletEnabled val="1"/>
        </dgm:presLayoutVars>
      </dgm:prSet>
      <dgm:spPr/>
      <dgm:t>
        <a:bodyPr/>
        <a:lstStyle/>
        <a:p>
          <a:endParaRPr lang="en-US"/>
        </a:p>
      </dgm:t>
    </dgm:pt>
    <dgm:pt modelId="{5FCD6B4D-C02B-4184-9E72-ABEC510A10A6}" type="pres">
      <dgm:prSet presAssocID="{34E683F4-3A2B-46D6-89D8-9B29EBB896C8}" presName="quadrant4" presStyleLbl="node1" presStyleIdx="3" presStyleCnt="4" custLinFactNeighborX="421" custLinFactNeighborY="-611">
        <dgm:presLayoutVars>
          <dgm:chMax val="1"/>
          <dgm:bulletEnabled val="1"/>
        </dgm:presLayoutVars>
      </dgm:prSet>
      <dgm:spPr>
        <a:solidFill>
          <a:schemeClr val="bg2">
            <a:lumMod val="90000"/>
          </a:schemeClr>
        </a:solidFill>
      </dgm:spPr>
    </dgm:pt>
    <dgm:pt modelId="{0D9A34BD-C749-4166-8F8D-64EFD4F6FF87}" type="pres">
      <dgm:prSet presAssocID="{34E683F4-3A2B-46D6-89D8-9B29EBB896C8}" presName="quadrantPlaceholder" presStyleCnt="0"/>
      <dgm:spPr/>
    </dgm:pt>
    <dgm:pt modelId="{6231B0B3-8063-48C3-A484-5A6795B0F526}" type="pres">
      <dgm:prSet presAssocID="{34E683F4-3A2B-46D6-89D8-9B29EBB896C8}" presName="center1" presStyleLbl="fgShp" presStyleIdx="0" presStyleCnt="2" custScaleX="8853"/>
      <dgm:spPr/>
    </dgm:pt>
    <dgm:pt modelId="{5C861B86-941E-49DB-A764-9B8D5F061C4E}" type="pres">
      <dgm:prSet presAssocID="{34E683F4-3A2B-46D6-89D8-9B29EBB896C8}" presName="center2" presStyleLbl="fgShp" presStyleIdx="1" presStyleCnt="2" custFlipHor="1" custScaleX="8853"/>
      <dgm:spPr/>
    </dgm:pt>
  </dgm:ptLst>
  <dgm:cxnLst>
    <dgm:cxn modelId="{DCAB578D-E754-4112-A4D5-C8B8C63D8CAA}" srcId="{34E683F4-3A2B-46D6-89D8-9B29EBB896C8}" destId="{0428B291-0CC2-46FD-B781-B2F86ABEF647}" srcOrd="2" destOrd="0" parTransId="{9979D4C2-2E37-40C3-9DFF-FC0ADD0023BE}" sibTransId="{3F5D3D10-566D-45FF-8CE8-11F2AE8E3093}"/>
    <dgm:cxn modelId="{313D871F-8534-4453-BF0C-CDADE9734F5F}" srcId="{34E683F4-3A2B-46D6-89D8-9B29EBB896C8}" destId="{745582C1-11DF-4068-A579-D391E6B360AD}" srcOrd="0" destOrd="0" parTransId="{8BDDDDC1-FA11-4FDF-9896-C0AC193EBD52}" sibTransId="{2EEC962D-FAC5-4C01-9B93-5D74ED18A777}"/>
    <dgm:cxn modelId="{DBA1C8B3-3CE1-403B-B5DE-2709702AA473}" type="presOf" srcId="{34E683F4-3A2B-46D6-89D8-9B29EBB896C8}" destId="{0BB1C326-B3FE-4033-92C2-4A2027C6C5E1}" srcOrd="0" destOrd="0" presId="urn:microsoft.com/office/officeart/2005/8/layout/cycle4#3"/>
    <dgm:cxn modelId="{6F9D4652-64D6-4334-AE3D-8D22BC22203B}" type="presOf" srcId="{33DA3193-B2A5-460B-AE6C-A553EAF34F6F}" destId="{E7DBD973-BB59-4E22-BFB4-CB3E0AC07EEE}" srcOrd="0" destOrd="0" presId="urn:microsoft.com/office/officeart/2005/8/layout/cycle4#3"/>
    <dgm:cxn modelId="{3BC8AD64-0B6D-4000-B7C5-69D565438276}" type="presOf" srcId="{745582C1-11DF-4068-A579-D391E6B360AD}" destId="{73643D4C-92C8-44A7-B83B-D5841DCEA5A5}" srcOrd="0" destOrd="0" presId="urn:microsoft.com/office/officeart/2005/8/layout/cycle4#3"/>
    <dgm:cxn modelId="{A751A525-8882-43C2-BA33-24685B237FE1}" type="presOf" srcId="{0428B291-0CC2-46FD-B781-B2F86ABEF647}" destId="{E7DA8576-5D9E-43E9-A3BE-4A85E71B79F7}" srcOrd="0" destOrd="0" presId="urn:microsoft.com/office/officeart/2005/8/layout/cycle4#3"/>
    <dgm:cxn modelId="{D9B707A5-2F01-485D-B15C-36283F17F491}" srcId="{34E683F4-3A2B-46D6-89D8-9B29EBB896C8}" destId="{33DA3193-B2A5-460B-AE6C-A553EAF34F6F}" srcOrd="1" destOrd="0" parTransId="{918DBCF3-6424-445B-BB59-DE3DACFDBA87}" sibTransId="{EAF1BAD1-18BE-41FB-B5DF-2124DD57F804}"/>
    <dgm:cxn modelId="{85198271-9232-42D6-A8AF-7C7F95FB2FF6}" type="presParOf" srcId="{0BB1C326-B3FE-4033-92C2-4A2027C6C5E1}" destId="{A85C5FD0-6AFE-45A4-8E65-E7131A38AAEB}" srcOrd="0" destOrd="0" presId="urn:microsoft.com/office/officeart/2005/8/layout/cycle4#3"/>
    <dgm:cxn modelId="{9034573B-810F-4769-A6AD-0DA6822B9308}" type="presParOf" srcId="{A85C5FD0-6AFE-45A4-8E65-E7131A38AAEB}" destId="{1ECCE3D1-A513-4862-9246-656380A25D1E}" srcOrd="0" destOrd="0" presId="urn:microsoft.com/office/officeart/2005/8/layout/cycle4#3"/>
    <dgm:cxn modelId="{01D77163-ECA8-4C64-9D76-BA4B66E8F44C}" type="presParOf" srcId="{0BB1C326-B3FE-4033-92C2-4A2027C6C5E1}" destId="{0959AD3E-EEC1-45F2-9711-05356DCCB749}" srcOrd="1" destOrd="0" presId="urn:microsoft.com/office/officeart/2005/8/layout/cycle4#3"/>
    <dgm:cxn modelId="{C4E74D94-33EF-4F5B-911F-4993EEBD75C8}" type="presParOf" srcId="{0959AD3E-EEC1-45F2-9711-05356DCCB749}" destId="{73643D4C-92C8-44A7-B83B-D5841DCEA5A5}" srcOrd="0" destOrd="0" presId="urn:microsoft.com/office/officeart/2005/8/layout/cycle4#3"/>
    <dgm:cxn modelId="{7248B7F0-4F17-41F0-9564-B1BBCAF582F1}" type="presParOf" srcId="{0959AD3E-EEC1-45F2-9711-05356DCCB749}" destId="{E7DBD973-BB59-4E22-BFB4-CB3E0AC07EEE}" srcOrd="1" destOrd="0" presId="urn:microsoft.com/office/officeart/2005/8/layout/cycle4#3"/>
    <dgm:cxn modelId="{D913D82B-4D81-44C0-AE5E-D4559779F4DD}" type="presParOf" srcId="{0959AD3E-EEC1-45F2-9711-05356DCCB749}" destId="{E7DA8576-5D9E-43E9-A3BE-4A85E71B79F7}" srcOrd="2" destOrd="0" presId="urn:microsoft.com/office/officeart/2005/8/layout/cycle4#3"/>
    <dgm:cxn modelId="{59EEF17E-F4FB-457F-B389-9E22B3518E8A}" type="presParOf" srcId="{0959AD3E-EEC1-45F2-9711-05356DCCB749}" destId="{5FCD6B4D-C02B-4184-9E72-ABEC510A10A6}" srcOrd="3" destOrd="0" presId="urn:microsoft.com/office/officeart/2005/8/layout/cycle4#3"/>
    <dgm:cxn modelId="{0B9F3A55-8657-4349-AAFE-F21ECA046099}" type="presParOf" srcId="{0959AD3E-EEC1-45F2-9711-05356DCCB749}" destId="{0D9A34BD-C749-4166-8F8D-64EFD4F6FF87}" srcOrd="4" destOrd="0" presId="urn:microsoft.com/office/officeart/2005/8/layout/cycle4#3"/>
    <dgm:cxn modelId="{8B1FF3FD-D9D1-4F2A-985C-F86A273577BC}" type="presParOf" srcId="{0BB1C326-B3FE-4033-92C2-4A2027C6C5E1}" destId="{6231B0B3-8063-48C3-A484-5A6795B0F526}" srcOrd="2" destOrd="0" presId="urn:microsoft.com/office/officeart/2005/8/layout/cycle4#3"/>
    <dgm:cxn modelId="{CD977749-A81D-4A76-96F4-DAF26E8396D6}" type="presParOf" srcId="{0BB1C326-B3FE-4033-92C2-4A2027C6C5E1}" destId="{5C861B86-941E-49DB-A764-9B8D5F061C4E}" srcOrd="3" destOrd="0" presId="urn:microsoft.com/office/officeart/2005/8/layout/cycle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E683F4-3A2B-46D6-89D8-9B29EBB896C8}" type="doc">
      <dgm:prSet loTypeId="urn:microsoft.com/office/officeart/2005/8/layout/cycle4#3" loCatId="cycle" qsTypeId="urn:microsoft.com/office/officeart/2005/8/quickstyle/simple1" qsCatId="simple" csTypeId="urn:microsoft.com/office/officeart/2005/8/colors/accent1_2" csCatId="accent1" phldr="1"/>
      <dgm:spPr/>
      <dgm:t>
        <a:bodyPr/>
        <a:lstStyle/>
        <a:p>
          <a:endParaRPr lang="en-US"/>
        </a:p>
      </dgm:t>
    </dgm:pt>
    <dgm:pt modelId="{745582C1-11DF-4068-A579-D391E6B360AD}">
      <dgm:prSet phldrT="[Text]"/>
      <dgm:spPr>
        <a:solidFill>
          <a:schemeClr val="bg2">
            <a:lumMod val="90000"/>
          </a:schemeClr>
        </a:solidFill>
      </dgm:spPr>
      <dgm:t>
        <a:bodyPr/>
        <a:lstStyle/>
        <a:p>
          <a:endParaRPr lang="en-US" dirty="0">
            <a:solidFill>
              <a:schemeClr val="bg2">
                <a:lumMod val="90000"/>
              </a:schemeClr>
            </a:solidFill>
          </a:endParaRPr>
        </a:p>
      </dgm:t>
    </dgm:pt>
    <dgm:pt modelId="{8BDDDDC1-FA11-4FDF-9896-C0AC193EBD52}" type="parTrans" cxnId="{313D871F-8534-4453-BF0C-CDADE9734F5F}">
      <dgm:prSet/>
      <dgm:spPr/>
      <dgm:t>
        <a:bodyPr/>
        <a:lstStyle/>
        <a:p>
          <a:endParaRPr lang="en-US"/>
        </a:p>
      </dgm:t>
    </dgm:pt>
    <dgm:pt modelId="{2EEC962D-FAC5-4C01-9B93-5D74ED18A777}" type="sibTrans" cxnId="{313D871F-8534-4453-BF0C-CDADE9734F5F}">
      <dgm:prSet/>
      <dgm:spPr/>
      <dgm:t>
        <a:bodyPr/>
        <a:lstStyle/>
        <a:p>
          <a:endParaRPr lang="en-US"/>
        </a:p>
      </dgm:t>
    </dgm:pt>
    <dgm:pt modelId="{33DA3193-B2A5-460B-AE6C-A553EAF34F6F}">
      <dgm:prSet phldrT="[Text]"/>
      <dgm:spPr>
        <a:solidFill>
          <a:schemeClr val="bg2">
            <a:lumMod val="25000"/>
          </a:schemeClr>
        </a:solidFill>
      </dgm:spPr>
      <dgm:t>
        <a:bodyPr/>
        <a:lstStyle/>
        <a:p>
          <a:r>
            <a:rPr lang="en-US" dirty="0"/>
            <a:t>  </a:t>
          </a:r>
        </a:p>
      </dgm:t>
    </dgm:pt>
    <dgm:pt modelId="{918DBCF3-6424-445B-BB59-DE3DACFDBA87}" type="parTrans" cxnId="{D9B707A5-2F01-485D-B15C-36283F17F491}">
      <dgm:prSet/>
      <dgm:spPr/>
      <dgm:t>
        <a:bodyPr/>
        <a:lstStyle/>
        <a:p>
          <a:endParaRPr lang="en-US"/>
        </a:p>
      </dgm:t>
    </dgm:pt>
    <dgm:pt modelId="{EAF1BAD1-18BE-41FB-B5DF-2124DD57F804}" type="sibTrans" cxnId="{D9B707A5-2F01-485D-B15C-36283F17F491}">
      <dgm:prSet/>
      <dgm:spPr/>
      <dgm:t>
        <a:bodyPr/>
        <a:lstStyle/>
        <a:p>
          <a:endParaRPr lang="en-US"/>
        </a:p>
      </dgm:t>
    </dgm:pt>
    <dgm:pt modelId="{0428B291-0CC2-46FD-B781-B2F86ABEF647}">
      <dgm:prSet phldrT="[Text]"/>
      <dgm:spPr>
        <a:solidFill>
          <a:schemeClr val="bg2">
            <a:lumMod val="90000"/>
          </a:schemeClr>
        </a:solidFill>
      </dgm:spPr>
      <dgm:t>
        <a:bodyPr/>
        <a:lstStyle/>
        <a:p>
          <a:endParaRPr lang="en-US" dirty="0"/>
        </a:p>
      </dgm:t>
    </dgm:pt>
    <dgm:pt modelId="{9979D4C2-2E37-40C3-9DFF-FC0ADD0023BE}" type="parTrans" cxnId="{DCAB578D-E754-4112-A4D5-C8B8C63D8CAA}">
      <dgm:prSet/>
      <dgm:spPr/>
      <dgm:t>
        <a:bodyPr/>
        <a:lstStyle/>
        <a:p>
          <a:endParaRPr lang="en-US"/>
        </a:p>
      </dgm:t>
    </dgm:pt>
    <dgm:pt modelId="{3F5D3D10-566D-45FF-8CE8-11F2AE8E3093}" type="sibTrans" cxnId="{DCAB578D-E754-4112-A4D5-C8B8C63D8CAA}">
      <dgm:prSet/>
      <dgm:spPr/>
      <dgm:t>
        <a:bodyPr/>
        <a:lstStyle/>
        <a:p>
          <a:endParaRPr lang="en-US"/>
        </a:p>
      </dgm:t>
    </dgm:pt>
    <dgm:pt modelId="{0BB1C326-B3FE-4033-92C2-4A2027C6C5E1}" type="pres">
      <dgm:prSet presAssocID="{34E683F4-3A2B-46D6-89D8-9B29EBB896C8}" presName="cycleMatrixDiagram" presStyleCnt="0">
        <dgm:presLayoutVars>
          <dgm:chMax val="1"/>
          <dgm:dir/>
          <dgm:animLvl val="lvl"/>
          <dgm:resizeHandles val="exact"/>
        </dgm:presLayoutVars>
      </dgm:prSet>
      <dgm:spPr/>
      <dgm:t>
        <a:bodyPr/>
        <a:lstStyle/>
        <a:p>
          <a:endParaRPr lang="en-US"/>
        </a:p>
      </dgm:t>
    </dgm:pt>
    <dgm:pt modelId="{A85C5FD0-6AFE-45A4-8E65-E7131A38AAEB}" type="pres">
      <dgm:prSet presAssocID="{34E683F4-3A2B-46D6-89D8-9B29EBB896C8}" presName="children" presStyleCnt="0"/>
      <dgm:spPr/>
    </dgm:pt>
    <dgm:pt modelId="{1ECCE3D1-A513-4862-9246-656380A25D1E}" type="pres">
      <dgm:prSet presAssocID="{34E683F4-3A2B-46D6-89D8-9B29EBB896C8}" presName="childPlaceholder" presStyleCnt="0"/>
      <dgm:spPr/>
    </dgm:pt>
    <dgm:pt modelId="{0959AD3E-EEC1-45F2-9711-05356DCCB749}" type="pres">
      <dgm:prSet presAssocID="{34E683F4-3A2B-46D6-89D8-9B29EBB896C8}" presName="circle" presStyleCnt="0"/>
      <dgm:spPr/>
    </dgm:pt>
    <dgm:pt modelId="{73643D4C-92C8-44A7-B83B-D5841DCEA5A5}" type="pres">
      <dgm:prSet presAssocID="{34E683F4-3A2B-46D6-89D8-9B29EBB896C8}" presName="quadrant1" presStyleLbl="node1" presStyleIdx="0" presStyleCnt="4">
        <dgm:presLayoutVars>
          <dgm:chMax val="1"/>
          <dgm:bulletEnabled val="1"/>
        </dgm:presLayoutVars>
      </dgm:prSet>
      <dgm:spPr/>
      <dgm:t>
        <a:bodyPr/>
        <a:lstStyle/>
        <a:p>
          <a:endParaRPr lang="en-US"/>
        </a:p>
      </dgm:t>
    </dgm:pt>
    <dgm:pt modelId="{E7DBD973-BB59-4E22-BFB4-CB3E0AC07EEE}" type="pres">
      <dgm:prSet presAssocID="{34E683F4-3A2B-46D6-89D8-9B29EBB896C8}" presName="quadrant2" presStyleLbl="node1" presStyleIdx="1" presStyleCnt="4" custLinFactNeighborX="-421" custLinFactNeighborY="-1087">
        <dgm:presLayoutVars>
          <dgm:chMax val="1"/>
          <dgm:bulletEnabled val="1"/>
        </dgm:presLayoutVars>
      </dgm:prSet>
      <dgm:spPr/>
      <dgm:t>
        <a:bodyPr/>
        <a:lstStyle/>
        <a:p>
          <a:endParaRPr lang="en-US"/>
        </a:p>
      </dgm:t>
    </dgm:pt>
    <dgm:pt modelId="{E7DA8576-5D9E-43E9-A3BE-4A85E71B79F7}" type="pres">
      <dgm:prSet presAssocID="{34E683F4-3A2B-46D6-89D8-9B29EBB896C8}" presName="quadrant3" presStyleLbl="node1" presStyleIdx="2" presStyleCnt="4" custLinFactNeighborX="-421" custLinFactNeighborY="-611">
        <dgm:presLayoutVars>
          <dgm:chMax val="1"/>
          <dgm:bulletEnabled val="1"/>
        </dgm:presLayoutVars>
      </dgm:prSet>
      <dgm:spPr/>
      <dgm:t>
        <a:bodyPr/>
        <a:lstStyle/>
        <a:p>
          <a:endParaRPr lang="en-US"/>
        </a:p>
      </dgm:t>
    </dgm:pt>
    <dgm:pt modelId="{5FCD6B4D-C02B-4184-9E72-ABEC510A10A6}" type="pres">
      <dgm:prSet presAssocID="{34E683F4-3A2B-46D6-89D8-9B29EBB896C8}" presName="quadrant4" presStyleLbl="node1" presStyleIdx="3" presStyleCnt="4" custLinFactNeighborX="421" custLinFactNeighborY="-611">
        <dgm:presLayoutVars>
          <dgm:chMax val="1"/>
          <dgm:bulletEnabled val="1"/>
        </dgm:presLayoutVars>
      </dgm:prSet>
      <dgm:spPr>
        <a:solidFill>
          <a:schemeClr val="bg2">
            <a:lumMod val="90000"/>
          </a:schemeClr>
        </a:solidFill>
      </dgm:spPr>
    </dgm:pt>
    <dgm:pt modelId="{0D9A34BD-C749-4166-8F8D-64EFD4F6FF87}" type="pres">
      <dgm:prSet presAssocID="{34E683F4-3A2B-46D6-89D8-9B29EBB896C8}" presName="quadrantPlaceholder" presStyleCnt="0"/>
      <dgm:spPr/>
    </dgm:pt>
    <dgm:pt modelId="{6231B0B3-8063-48C3-A484-5A6795B0F526}" type="pres">
      <dgm:prSet presAssocID="{34E683F4-3A2B-46D6-89D8-9B29EBB896C8}" presName="center1" presStyleLbl="fgShp" presStyleIdx="0" presStyleCnt="2" custScaleX="8853"/>
      <dgm:spPr/>
    </dgm:pt>
    <dgm:pt modelId="{5C861B86-941E-49DB-A764-9B8D5F061C4E}" type="pres">
      <dgm:prSet presAssocID="{34E683F4-3A2B-46D6-89D8-9B29EBB896C8}" presName="center2" presStyleLbl="fgShp" presStyleIdx="1" presStyleCnt="2" custFlipHor="1" custScaleX="8853"/>
      <dgm:spPr/>
    </dgm:pt>
  </dgm:ptLst>
  <dgm:cxnLst>
    <dgm:cxn modelId="{DCAB578D-E754-4112-A4D5-C8B8C63D8CAA}" srcId="{34E683F4-3A2B-46D6-89D8-9B29EBB896C8}" destId="{0428B291-0CC2-46FD-B781-B2F86ABEF647}" srcOrd="2" destOrd="0" parTransId="{9979D4C2-2E37-40C3-9DFF-FC0ADD0023BE}" sibTransId="{3F5D3D10-566D-45FF-8CE8-11F2AE8E3093}"/>
    <dgm:cxn modelId="{313D871F-8534-4453-BF0C-CDADE9734F5F}" srcId="{34E683F4-3A2B-46D6-89D8-9B29EBB896C8}" destId="{745582C1-11DF-4068-A579-D391E6B360AD}" srcOrd="0" destOrd="0" parTransId="{8BDDDDC1-FA11-4FDF-9896-C0AC193EBD52}" sibTransId="{2EEC962D-FAC5-4C01-9B93-5D74ED18A777}"/>
    <dgm:cxn modelId="{DBA1C8B3-3CE1-403B-B5DE-2709702AA473}" type="presOf" srcId="{34E683F4-3A2B-46D6-89D8-9B29EBB896C8}" destId="{0BB1C326-B3FE-4033-92C2-4A2027C6C5E1}" srcOrd="0" destOrd="0" presId="urn:microsoft.com/office/officeart/2005/8/layout/cycle4#3"/>
    <dgm:cxn modelId="{6F9D4652-64D6-4334-AE3D-8D22BC22203B}" type="presOf" srcId="{33DA3193-B2A5-460B-AE6C-A553EAF34F6F}" destId="{E7DBD973-BB59-4E22-BFB4-CB3E0AC07EEE}" srcOrd="0" destOrd="0" presId="urn:microsoft.com/office/officeart/2005/8/layout/cycle4#3"/>
    <dgm:cxn modelId="{3BC8AD64-0B6D-4000-B7C5-69D565438276}" type="presOf" srcId="{745582C1-11DF-4068-A579-D391E6B360AD}" destId="{73643D4C-92C8-44A7-B83B-D5841DCEA5A5}" srcOrd="0" destOrd="0" presId="urn:microsoft.com/office/officeart/2005/8/layout/cycle4#3"/>
    <dgm:cxn modelId="{A751A525-8882-43C2-BA33-24685B237FE1}" type="presOf" srcId="{0428B291-0CC2-46FD-B781-B2F86ABEF647}" destId="{E7DA8576-5D9E-43E9-A3BE-4A85E71B79F7}" srcOrd="0" destOrd="0" presId="urn:microsoft.com/office/officeart/2005/8/layout/cycle4#3"/>
    <dgm:cxn modelId="{D9B707A5-2F01-485D-B15C-36283F17F491}" srcId="{34E683F4-3A2B-46D6-89D8-9B29EBB896C8}" destId="{33DA3193-B2A5-460B-AE6C-A553EAF34F6F}" srcOrd="1" destOrd="0" parTransId="{918DBCF3-6424-445B-BB59-DE3DACFDBA87}" sibTransId="{EAF1BAD1-18BE-41FB-B5DF-2124DD57F804}"/>
    <dgm:cxn modelId="{85198271-9232-42D6-A8AF-7C7F95FB2FF6}" type="presParOf" srcId="{0BB1C326-B3FE-4033-92C2-4A2027C6C5E1}" destId="{A85C5FD0-6AFE-45A4-8E65-E7131A38AAEB}" srcOrd="0" destOrd="0" presId="urn:microsoft.com/office/officeart/2005/8/layout/cycle4#3"/>
    <dgm:cxn modelId="{9034573B-810F-4769-A6AD-0DA6822B9308}" type="presParOf" srcId="{A85C5FD0-6AFE-45A4-8E65-E7131A38AAEB}" destId="{1ECCE3D1-A513-4862-9246-656380A25D1E}" srcOrd="0" destOrd="0" presId="urn:microsoft.com/office/officeart/2005/8/layout/cycle4#3"/>
    <dgm:cxn modelId="{01D77163-ECA8-4C64-9D76-BA4B66E8F44C}" type="presParOf" srcId="{0BB1C326-B3FE-4033-92C2-4A2027C6C5E1}" destId="{0959AD3E-EEC1-45F2-9711-05356DCCB749}" srcOrd="1" destOrd="0" presId="urn:microsoft.com/office/officeart/2005/8/layout/cycle4#3"/>
    <dgm:cxn modelId="{C4E74D94-33EF-4F5B-911F-4993EEBD75C8}" type="presParOf" srcId="{0959AD3E-EEC1-45F2-9711-05356DCCB749}" destId="{73643D4C-92C8-44A7-B83B-D5841DCEA5A5}" srcOrd="0" destOrd="0" presId="urn:microsoft.com/office/officeart/2005/8/layout/cycle4#3"/>
    <dgm:cxn modelId="{7248B7F0-4F17-41F0-9564-B1BBCAF582F1}" type="presParOf" srcId="{0959AD3E-EEC1-45F2-9711-05356DCCB749}" destId="{E7DBD973-BB59-4E22-BFB4-CB3E0AC07EEE}" srcOrd="1" destOrd="0" presId="urn:microsoft.com/office/officeart/2005/8/layout/cycle4#3"/>
    <dgm:cxn modelId="{D913D82B-4D81-44C0-AE5E-D4559779F4DD}" type="presParOf" srcId="{0959AD3E-EEC1-45F2-9711-05356DCCB749}" destId="{E7DA8576-5D9E-43E9-A3BE-4A85E71B79F7}" srcOrd="2" destOrd="0" presId="urn:microsoft.com/office/officeart/2005/8/layout/cycle4#3"/>
    <dgm:cxn modelId="{59EEF17E-F4FB-457F-B389-9E22B3518E8A}" type="presParOf" srcId="{0959AD3E-EEC1-45F2-9711-05356DCCB749}" destId="{5FCD6B4D-C02B-4184-9E72-ABEC510A10A6}" srcOrd="3" destOrd="0" presId="urn:microsoft.com/office/officeart/2005/8/layout/cycle4#3"/>
    <dgm:cxn modelId="{0B9F3A55-8657-4349-AAFE-F21ECA046099}" type="presParOf" srcId="{0959AD3E-EEC1-45F2-9711-05356DCCB749}" destId="{0D9A34BD-C749-4166-8F8D-64EFD4F6FF87}" srcOrd="4" destOrd="0" presId="urn:microsoft.com/office/officeart/2005/8/layout/cycle4#3"/>
    <dgm:cxn modelId="{8B1FF3FD-D9D1-4F2A-985C-F86A273577BC}" type="presParOf" srcId="{0BB1C326-B3FE-4033-92C2-4A2027C6C5E1}" destId="{6231B0B3-8063-48C3-A484-5A6795B0F526}" srcOrd="2" destOrd="0" presId="urn:microsoft.com/office/officeart/2005/8/layout/cycle4#3"/>
    <dgm:cxn modelId="{CD977749-A81D-4A76-96F4-DAF26E8396D6}" type="presParOf" srcId="{0BB1C326-B3FE-4033-92C2-4A2027C6C5E1}" destId="{5C861B86-941E-49DB-A764-9B8D5F061C4E}" srcOrd="3" destOrd="0" presId="urn:microsoft.com/office/officeart/2005/8/layout/cycle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43D4C-92C8-44A7-B83B-D5841DCEA5A5}">
      <dsp:nvSpPr>
        <dsp:cNvPr id="0" name=""/>
        <dsp:cNvSpPr/>
      </dsp:nvSpPr>
      <dsp:spPr>
        <a:xfrm>
          <a:off x="984300" y="196900"/>
          <a:ext cx="1495755" cy="1495755"/>
        </a:xfrm>
        <a:prstGeom prst="pieWedg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endParaRPr lang="en-US" sz="3800" kern="1200" dirty="0">
            <a:solidFill>
              <a:schemeClr val="bg2">
                <a:lumMod val="90000"/>
              </a:schemeClr>
            </a:solidFill>
          </a:endParaRPr>
        </a:p>
      </dsp:txBody>
      <dsp:txXfrm>
        <a:off x="1422396" y="634996"/>
        <a:ext cx="1057659" cy="1057659"/>
      </dsp:txXfrm>
    </dsp:sp>
    <dsp:sp modelId="{E7DBD973-BB59-4E22-BFB4-CB3E0AC07EEE}">
      <dsp:nvSpPr>
        <dsp:cNvPr id="0" name=""/>
        <dsp:cNvSpPr/>
      </dsp:nvSpPr>
      <dsp:spPr>
        <a:xfrm rot="5400000">
          <a:off x="2542846" y="180641"/>
          <a:ext cx="1495755" cy="1495755"/>
        </a:xfrm>
        <a:prstGeom prst="pieWedg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a:t>  </a:t>
          </a:r>
        </a:p>
      </dsp:txBody>
      <dsp:txXfrm rot="-5400000">
        <a:off x="2542846" y="618737"/>
        <a:ext cx="1057659" cy="1057659"/>
      </dsp:txXfrm>
    </dsp:sp>
    <dsp:sp modelId="{E7DA8576-5D9E-43E9-A3BE-4A85E71B79F7}">
      <dsp:nvSpPr>
        <dsp:cNvPr id="0" name=""/>
        <dsp:cNvSpPr/>
      </dsp:nvSpPr>
      <dsp:spPr>
        <a:xfrm rot="10800000">
          <a:off x="2542846" y="1752604"/>
          <a:ext cx="1495755" cy="1495755"/>
        </a:xfrm>
        <a:prstGeom prst="pieWedg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endParaRPr lang="en-US" sz="3800" kern="1200" dirty="0"/>
        </a:p>
      </dsp:txBody>
      <dsp:txXfrm rot="10800000">
        <a:off x="2542846" y="1752604"/>
        <a:ext cx="1057659" cy="1057659"/>
      </dsp:txXfrm>
    </dsp:sp>
    <dsp:sp modelId="{5FCD6B4D-C02B-4184-9E72-ABEC510A10A6}">
      <dsp:nvSpPr>
        <dsp:cNvPr id="0" name=""/>
        <dsp:cNvSpPr/>
      </dsp:nvSpPr>
      <dsp:spPr>
        <a:xfrm rot="16200000">
          <a:off x="990597" y="1752604"/>
          <a:ext cx="1495755" cy="1495755"/>
        </a:xfrm>
        <a:prstGeom prst="pieWedg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1B0B3-8063-48C3-A484-5A6795B0F526}">
      <dsp:nvSpPr>
        <dsp:cNvPr id="0" name=""/>
        <dsp:cNvSpPr/>
      </dsp:nvSpPr>
      <dsp:spPr>
        <a:xfrm>
          <a:off x="2491740" y="1416304"/>
          <a:ext cx="45719" cy="449072"/>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861B86-941E-49DB-A764-9B8D5F061C4E}">
      <dsp:nvSpPr>
        <dsp:cNvPr id="0" name=""/>
        <dsp:cNvSpPr/>
      </dsp:nvSpPr>
      <dsp:spPr>
        <a:xfrm rot="10800000" flipH="1">
          <a:off x="2491740" y="1589024"/>
          <a:ext cx="45719" cy="449072"/>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43D4C-92C8-44A7-B83B-D5841DCEA5A5}">
      <dsp:nvSpPr>
        <dsp:cNvPr id="0" name=""/>
        <dsp:cNvSpPr/>
      </dsp:nvSpPr>
      <dsp:spPr>
        <a:xfrm>
          <a:off x="984300" y="196900"/>
          <a:ext cx="1495755" cy="1495755"/>
        </a:xfrm>
        <a:prstGeom prst="pieWedg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endParaRPr lang="en-US" sz="3800" kern="1200" dirty="0">
            <a:solidFill>
              <a:schemeClr val="bg2">
                <a:lumMod val="90000"/>
              </a:schemeClr>
            </a:solidFill>
          </a:endParaRPr>
        </a:p>
      </dsp:txBody>
      <dsp:txXfrm>
        <a:off x="1422396" y="634996"/>
        <a:ext cx="1057659" cy="1057659"/>
      </dsp:txXfrm>
    </dsp:sp>
    <dsp:sp modelId="{E7DBD973-BB59-4E22-BFB4-CB3E0AC07EEE}">
      <dsp:nvSpPr>
        <dsp:cNvPr id="0" name=""/>
        <dsp:cNvSpPr/>
      </dsp:nvSpPr>
      <dsp:spPr>
        <a:xfrm rot="5400000">
          <a:off x="2542846" y="180641"/>
          <a:ext cx="1495755" cy="1495755"/>
        </a:xfrm>
        <a:prstGeom prst="pieWedge">
          <a:avLst/>
        </a:prstGeom>
        <a:solidFill>
          <a:schemeClr val="bg2">
            <a:lumMod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a:t>  </a:t>
          </a:r>
        </a:p>
      </dsp:txBody>
      <dsp:txXfrm rot="-5400000">
        <a:off x="2542846" y="618737"/>
        <a:ext cx="1057659" cy="1057659"/>
      </dsp:txXfrm>
    </dsp:sp>
    <dsp:sp modelId="{E7DA8576-5D9E-43E9-A3BE-4A85E71B79F7}">
      <dsp:nvSpPr>
        <dsp:cNvPr id="0" name=""/>
        <dsp:cNvSpPr/>
      </dsp:nvSpPr>
      <dsp:spPr>
        <a:xfrm rot="10800000">
          <a:off x="2542846" y="1752604"/>
          <a:ext cx="1495755" cy="1495755"/>
        </a:xfrm>
        <a:prstGeom prst="pieWedg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endParaRPr lang="en-US" sz="3800" kern="1200" dirty="0"/>
        </a:p>
      </dsp:txBody>
      <dsp:txXfrm rot="10800000">
        <a:off x="2542846" y="1752604"/>
        <a:ext cx="1057659" cy="1057659"/>
      </dsp:txXfrm>
    </dsp:sp>
    <dsp:sp modelId="{5FCD6B4D-C02B-4184-9E72-ABEC510A10A6}">
      <dsp:nvSpPr>
        <dsp:cNvPr id="0" name=""/>
        <dsp:cNvSpPr/>
      </dsp:nvSpPr>
      <dsp:spPr>
        <a:xfrm rot="16200000">
          <a:off x="990597" y="1752604"/>
          <a:ext cx="1495755" cy="1495755"/>
        </a:xfrm>
        <a:prstGeom prst="pieWedg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1B0B3-8063-48C3-A484-5A6795B0F526}">
      <dsp:nvSpPr>
        <dsp:cNvPr id="0" name=""/>
        <dsp:cNvSpPr/>
      </dsp:nvSpPr>
      <dsp:spPr>
        <a:xfrm>
          <a:off x="2491740" y="1416304"/>
          <a:ext cx="45719" cy="449072"/>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861B86-941E-49DB-A764-9B8D5F061C4E}">
      <dsp:nvSpPr>
        <dsp:cNvPr id="0" name=""/>
        <dsp:cNvSpPr/>
      </dsp:nvSpPr>
      <dsp:spPr>
        <a:xfrm rot="10800000" flipH="1">
          <a:off x="2491740" y="1589024"/>
          <a:ext cx="45719" cy="449072"/>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98058-8D94-324A-88BA-6357AD2FDE55}" type="datetimeFigureOut">
              <a:rPr lang="en-US" smtClean="0"/>
              <a:t>1/20/2021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23FA6-E043-9F4E-99C7-7E8AF99961B7}"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A259929-E479-4B68-87C1-2449A64D3CC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061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D5A62-882C-43D9-A8C0-5456D385CE9D}" type="slidenum">
              <a:rPr lang="en-US" smtClean="0"/>
              <a:t>5</a:t>
            </a:fld>
            <a:endParaRPr lang="en-US"/>
          </a:p>
        </p:txBody>
      </p:sp>
    </p:spTree>
    <p:extLst>
      <p:ext uri="{BB962C8B-B14F-4D97-AF65-F5344CB8AC3E}">
        <p14:creationId xmlns:p14="http://schemas.microsoft.com/office/powerpoint/2010/main" val="132721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each Step – Ask if anyone has a principle supporting the step.  Ask what the step looks like in their system.</a:t>
            </a:r>
          </a:p>
        </p:txBody>
      </p:sp>
      <p:sp>
        <p:nvSpPr>
          <p:cNvPr id="4" name="Slide Number Placeholder 3"/>
          <p:cNvSpPr>
            <a:spLocks noGrp="1"/>
          </p:cNvSpPr>
          <p:nvPr>
            <p:ph type="sldNum" sz="quarter" idx="5"/>
          </p:nvPr>
        </p:nvSpPr>
        <p:spPr/>
        <p:txBody>
          <a:bodyPr/>
          <a:lstStyle/>
          <a:p>
            <a:fld id="{44BAE9E6-FC52-7F4E-B22E-76509B4751CB}" type="slidenum">
              <a:rPr lang="en-US" smtClean="0"/>
              <a:t>23</a:t>
            </a:fld>
            <a:endParaRPr lang="en-US"/>
          </a:p>
        </p:txBody>
      </p:sp>
    </p:spTree>
    <p:extLst>
      <p:ext uri="{BB962C8B-B14F-4D97-AF65-F5344CB8AC3E}">
        <p14:creationId xmlns:p14="http://schemas.microsoft.com/office/powerpoint/2010/main" val="429472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each Step – Ask if anyone has a principle supporting the step.  Ask what the step looks like in their system.</a:t>
            </a:r>
          </a:p>
        </p:txBody>
      </p:sp>
      <p:sp>
        <p:nvSpPr>
          <p:cNvPr id="4" name="Slide Number Placeholder 3"/>
          <p:cNvSpPr>
            <a:spLocks noGrp="1"/>
          </p:cNvSpPr>
          <p:nvPr>
            <p:ph type="sldNum" sz="quarter" idx="5"/>
          </p:nvPr>
        </p:nvSpPr>
        <p:spPr/>
        <p:txBody>
          <a:bodyPr/>
          <a:lstStyle/>
          <a:p>
            <a:fld id="{44BAE9E6-FC52-7F4E-B22E-76509B4751CB}" type="slidenum">
              <a:rPr lang="en-US" smtClean="0"/>
              <a:t>24</a:t>
            </a:fld>
            <a:endParaRPr lang="en-US"/>
          </a:p>
        </p:txBody>
      </p:sp>
    </p:spTree>
    <p:extLst>
      <p:ext uri="{BB962C8B-B14F-4D97-AF65-F5344CB8AC3E}">
        <p14:creationId xmlns:p14="http://schemas.microsoft.com/office/powerpoint/2010/main" val="82818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OSERS</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0226A8-F53C-4EEC-A3E1-81BF3702430A}" type="slidenum">
              <a:rPr kumimoji="0" lang="en-US" sz="12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347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OSERS</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0226A8-F53C-4EEC-A3E1-81BF3702430A}" type="slidenum">
              <a:rPr kumimoji="0" lang="en-US" sz="12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26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33</a:t>
            </a:fld>
            <a:endParaRPr lang="en-US"/>
          </a:p>
        </p:txBody>
      </p:sp>
    </p:spTree>
    <p:extLst>
      <p:ext uri="{BB962C8B-B14F-4D97-AF65-F5344CB8AC3E}">
        <p14:creationId xmlns:p14="http://schemas.microsoft.com/office/powerpoint/2010/main" val="781639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0" y="833545"/>
            <a:ext cx="7382443" cy="108921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SEP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dirty="0"/>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dirty="0"/>
              <a:t>Click to edit title: OSERS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dirty="0"/>
              <a:t>Click to edit First Level</a:t>
            </a:r>
          </a:p>
          <a:p>
            <a:pPr lvl="1"/>
            <a:r>
              <a:rPr lang="en-US" dirty="0"/>
              <a:t>Click to edit Second level</a:t>
            </a:r>
          </a:p>
          <a:p>
            <a:pPr lvl="2"/>
            <a:r>
              <a:rPr lang="en-US" dirty="0"/>
              <a:t>Click to edit Third level</a:t>
            </a:r>
          </a:p>
          <a:p>
            <a:pPr lvl="3"/>
            <a:r>
              <a:rPr lang="en-US" dirty="0"/>
              <a:t>Click to edit Fourth level</a:t>
            </a:r>
          </a:p>
          <a:p>
            <a:pPr lvl="4"/>
            <a:r>
              <a:rPr lang="en-US" dirty="0"/>
              <a:t>Click to edit Fifth level</a:t>
            </a:r>
          </a:p>
        </p:txBody>
      </p:sp>
      <p:sp>
        <p:nvSpPr>
          <p:cNvPr id="7" name="Date Placeholder 3">
            <a:extLst>
              <a:ext uri="{FF2B5EF4-FFF2-40B4-BE49-F238E27FC236}">
                <a16:creationId xmlns:a16="http://schemas.microsoft.com/office/drawing/2014/main" id="{CCFD5C6B-7889-4339-8F75-3B4A510288F0}"/>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8019675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 id="2147483679" r:id="rId17"/>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ectacenter.org/sec619/300regs.asp" TargetMode="External"/><Relationship Id="rId3" Type="http://schemas.openxmlformats.org/officeDocument/2006/relationships/hyperlink" Target="https://www2.ed.gov/policy/speced/guid/earlylearning/joint-statement-full-text.pdf" TargetMode="External"/><Relationship Id="rId7" Type="http://schemas.openxmlformats.org/officeDocument/2006/relationships/hyperlink" Target="https://ectacenter.org/sec619/keyprinciples.asp" TargetMode="External"/><Relationship Id="rId2" Type="http://schemas.openxmlformats.org/officeDocument/2006/relationships/hyperlink" Target="https://www2.ed.gov/policy/speced/guid/idea/memosdcltrs/preschool-lre-dcl-1-10-17.pdf" TargetMode="External"/><Relationship Id="rId1" Type="http://schemas.openxmlformats.org/officeDocument/2006/relationships/slideLayout" Target="../slideLayouts/slideLayout7.xml"/><Relationship Id="rId6" Type="http://schemas.openxmlformats.org/officeDocument/2006/relationships/hyperlink" Target="https://ectacenter.org/topics/inclusion/" TargetMode="External"/><Relationship Id="rId5" Type="http://schemas.openxmlformats.org/officeDocument/2006/relationships/hyperlink" Target="https://ectacenter.org/topics/inclusion/indicators.asp" TargetMode="External"/><Relationship Id="rId4" Type="http://schemas.openxmlformats.org/officeDocument/2006/relationships/hyperlink" Target="https://ectacenter.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4323522"/>
            <a:ext cx="5624362" cy="1841842"/>
          </a:xfrm>
        </p:spPr>
        <p:txBody>
          <a:bodyPr>
            <a:normAutofit fontScale="90000"/>
          </a:bodyPr>
          <a:lstStyle/>
          <a:p>
            <a:pPr>
              <a:lnSpc>
                <a:spcPct val="150000"/>
              </a:lnSpc>
            </a:pPr>
            <a:r>
              <a:rPr lang="en-US" sz="4400" dirty="0"/>
              <a:t>Making Sound Placement Decisions</a:t>
            </a:r>
            <a:r>
              <a:rPr lang="en-US" dirty="0"/>
              <a:t/>
            </a:r>
            <a:br>
              <a:rPr lang="en-US" dirty="0"/>
            </a:br>
            <a:r>
              <a:rPr lang="en-US" sz="4000" dirty="0"/>
              <a:t>for Children 3-5</a:t>
            </a:r>
            <a:r>
              <a:rPr lang="en-US" dirty="0"/>
              <a:t/>
            </a:r>
            <a:br>
              <a:rPr lang="en-US" dirty="0"/>
            </a:br>
            <a:r>
              <a:rPr lang="en-US" dirty="0"/>
              <a:t> </a:t>
            </a:r>
            <a:endParaRPr lang="en-US" dirty="0">
              <a:solidFill>
                <a:schemeClr val="tx1"/>
              </a:solidFill>
            </a:endParaRPr>
          </a:p>
        </p:txBody>
      </p:sp>
      <p:sp>
        <p:nvSpPr>
          <p:cNvPr id="3" name="Subtitle 2"/>
          <p:cNvSpPr>
            <a:spLocks noGrp="1"/>
          </p:cNvSpPr>
          <p:nvPr>
            <p:ph type="subTitle" idx="1"/>
          </p:nvPr>
        </p:nvSpPr>
        <p:spPr>
          <a:xfrm>
            <a:off x="5983912" y="5155601"/>
            <a:ext cx="5624362" cy="1702399"/>
          </a:xfrm>
        </p:spPr>
        <p:txBody>
          <a:bodyPr>
            <a:normAutofit/>
          </a:bodyPr>
          <a:lstStyle/>
          <a:p>
            <a:pPr algn="r">
              <a:lnSpc>
                <a:spcPct val="100000"/>
              </a:lnSpc>
            </a:pPr>
            <a:r>
              <a:rPr lang="en-US" sz="2000" dirty="0"/>
              <a:t>Debbie Cate</a:t>
            </a:r>
          </a:p>
        </p:txBody>
      </p:sp>
      <p:pic>
        <p:nvPicPr>
          <p:cNvPr id="4" name="Content Placeholder 3">
            <a:extLst>
              <a:ext uri="{FF2B5EF4-FFF2-40B4-BE49-F238E27FC236}">
                <a16:creationId xmlns:a16="http://schemas.microsoft.com/office/drawing/2014/main" id="{F32D4C24-C848-4796-83A3-21B232B8600E}"/>
              </a:ext>
              <a:ext uri="{C183D7F6-B498-43B3-948B-1728B52AA6E4}">
                <adec:decorative xmlns:adec="http://schemas.microsoft.com/office/drawing/2017/decorative" xmlns="" val="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8731"/>
          <a:stretch/>
        </p:blipFill>
        <p:spPr bwMode="auto">
          <a:xfrm>
            <a:off x="241002" y="1404035"/>
            <a:ext cx="4654196" cy="3751566"/>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54755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Inclusion Facts, Guiding Principles</a:t>
            </a:r>
          </a:p>
        </p:txBody>
      </p:sp>
      <p:sp>
        <p:nvSpPr>
          <p:cNvPr id="5" name="Slide Number Placeholder 4"/>
          <p:cNvSpPr>
            <a:spLocks noGrp="1"/>
          </p:cNvSpPr>
          <p:nvPr>
            <p:ph type="sldNum" sz="quarter" idx="4"/>
          </p:nvPr>
        </p:nvSpPr>
        <p:spPr/>
        <p:txBody>
          <a:bodyPr/>
          <a:lstStyle/>
          <a:p>
            <a:fld id="{8FF8BE51-C3B0-9B4F-9A06-4F809A9A7941}" type="slidenum">
              <a:rPr lang="en-US" smtClean="0"/>
              <a:pPr/>
              <a:t>10</a:t>
            </a:fld>
            <a:endParaRPr lang="en-US"/>
          </a:p>
        </p:txBody>
      </p:sp>
    </p:spTree>
    <p:extLst>
      <p:ext uri="{BB962C8B-B14F-4D97-AF65-F5344CB8AC3E}">
        <p14:creationId xmlns:p14="http://schemas.microsoft.com/office/powerpoint/2010/main" val="158521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1487" y="1599112"/>
            <a:ext cx="7162800" cy="3276600"/>
          </a:xfrm>
        </p:spPr>
        <p:txBody>
          <a:bodyPr>
            <a:normAutofit fontScale="92500" lnSpcReduction="20000"/>
          </a:bodyPr>
          <a:lstStyle/>
          <a:p>
            <a:pPr marL="0" indent="0" algn="ctr">
              <a:buNone/>
            </a:pPr>
            <a:r>
              <a:rPr lang="en-US" sz="3600" dirty="0">
                <a:solidFill>
                  <a:schemeClr val="tx2"/>
                </a:solidFill>
              </a:rPr>
              <a:t>Children who start preschool </a:t>
            </a:r>
          </a:p>
          <a:p>
            <a:pPr marL="0" indent="0" algn="ctr">
              <a:buNone/>
            </a:pPr>
            <a:r>
              <a:rPr lang="en-US" sz="3600" dirty="0">
                <a:solidFill>
                  <a:schemeClr val="tx2"/>
                </a:solidFill>
              </a:rPr>
              <a:t>in segregated settings </a:t>
            </a:r>
          </a:p>
          <a:p>
            <a:pPr marL="0" indent="0" algn="ctr">
              <a:buNone/>
            </a:pPr>
            <a:endParaRPr lang="en-US" sz="3600" dirty="0">
              <a:solidFill>
                <a:schemeClr val="tx2"/>
              </a:solidFill>
            </a:endParaRPr>
          </a:p>
          <a:p>
            <a:pPr marL="0" indent="0" algn="ctr">
              <a:buNone/>
            </a:pPr>
            <a:r>
              <a:rPr lang="en-US" sz="3600" dirty="0">
                <a:solidFill>
                  <a:schemeClr val="tx2"/>
                </a:solidFill>
              </a:rPr>
              <a:t>are more likely </a:t>
            </a:r>
          </a:p>
          <a:p>
            <a:pPr marL="0" indent="0" algn="ctr">
              <a:buNone/>
            </a:pPr>
            <a:r>
              <a:rPr lang="en-US" sz="3600" dirty="0">
                <a:solidFill>
                  <a:schemeClr val="tx2"/>
                </a:solidFill>
              </a:rPr>
              <a:t>to remain in segregated settings</a:t>
            </a:r>
          </a:p>
          <a:p>
            <a:pPr lvl="0"/>
            <a:endParaRPr lang="en-US" dirty="0"/>
          </a:p>
          <a:p>
            <a:endParaRPr lang="en-US" dirty="0"/>
          </a:p>
        </p:txBody>
      </p:sp>
      <p:pic>
        <p:nvPicPr>
          <p:cNvPr id="5" name="Picture 4" descr="Picture of girl coloring"/>
          <p:cNvPicPr>
            <a:picLocks noChangeAspect="1" noChangeArrowheads="1"/>
          </p:cNvPicPr>
          <p:nvPr/>
        </p:nvPicPr>
        <p:blipFill rotWithShape="1">
          <a:blip r:embed="rId2">
            <a:extLst>
              <a:ext uri="{28A0092B-C50C-407E-A947-70E740481C1C}">
                <a14:useLocalDpi xmlns:a14="http://schemas.microsoft.com/office/drawing/2010/main" val="0"/>
              </a:ext>
            </a:extLst>
          </a:blip>
          <a:srcRect t="6734" r="78011"/>
          <a:stretch/>
        </p:blipFill>
        <p:spPr bwMode="auto">
          <a:xfrm>
            <a:off x="1584960" y="76201"/>
            <a:ext cx="2094136" cy="6322423"/>
          </a:xfrm>
          <a:prstGeom prst="rect">
            <a:avLst/>
          </a:prstGeom>
          <a:noFill/>
          <a:ln w="76200">
            <a:solidFill>
              <a:srgbClr val="DFEA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13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9A6EB0-8754-4642-8BBD-E21199311D76}"/>
              </a:ext>
            </a:extLst>
          </p:cNvPr>
          <p:cNvSpPr>
            <a:spLocks noGrp="1"/>
          </p:cNvSpPr>
          <p:nvPr>
            <p:ph type="sldNum" sz="quarter" idx="4"/>
          </p:nvPr>
        </p:nvSpPr>
        <p:spPr/>
        <p:txBody>
          <a:bodyPr/>
          <a:lstStyle/>
          <a:p>
            <a:fld id="{8FF8BE51-C3B0-9B4F-9A06-4F809A9A7941}" type="slidenum">
              <a:rPr lang="en-US" smtClean="0"/>
              <a:pPr/>
              <a:t>12</a:t>
            </a:fld>
            <a:endParaRPr lang="en-US"/>
          </a:p>
        </p:txBody>
      </p:sp>
      <p:sp>
        <p:nvSpPr>
          <p:cNvPr id="6" name="Content Placeholder 5">
            <a:extLst>
              <a:ext uri="{FF2B5EF4-FFF2-40B4-BE49-F238E27FC236}">
                <a16:creationId xmlns:a16="http://schemas.microsoft.com/office/drawing/2014/main" id="{7468B140-CA13-41BC-A089-ACC45E28435C}"/>
              </a:ext>
            </a:extLst>
          </p:cNvPr>
          <p:cNvSpPr>
            <a:spLocks noGrp="1"/>
          </p:cNvSpPr>
          <p:nvPr>
            <p:ph idx="1"/>
          </p:nvPr>
        </p:nvSpPr>
        <p:spPr>
          <a:xfrm>
            <a:off x="593271" y="3356184"/>
            <a:ext cx="11005457" cy="2637112"/>
          </a:xfrm>
        </p:spPr>
        <p:txBody>
          <a:bodyPr>
            <a:normAutofit/>
          </a:bodyPr>
          <a:lstStyle/>
          <a:p>
            <a:pPr marL="0" indent="0" algn="ctr">
              <a:lnSpc>
                <a:spcPct val="150000"/>
              </a:lnSpc>
              <a:buNone/>
            </a:pPr>
            <a:r>
              <a:rPr lang="en-US" sz="3200" dirty="0"/>
              <a:t>No study that has assessed social outcomes for children in inclusive versus developmentally segregated settings has found segregated settings to be superior. </a:t>
            </a:r>
          </a:p>
        </p:txBody>
      </p:sp>
      <p:sp>
        <p:nvSpPr>
          <p:cNvPr id="8" name="Title 7">
            <a:extLst>
              <a:ext uri="{FF2B5EF4-FFF2-40B4-BE49-F238E27FC236}">
                <a16:creationId xmlns:a16="http://schemas.microsoft.com/office/drawing/2014/main" id="{205F8BD7-E0A3-4A5E-84DE-FCCF573AAD8B}"/>
              </a:ext>
            </a:extLst>
          </p:cNvPr>
          <p:cNvSpPr>
            <a:spLocks noGrp="1"/>
          </p:cNvSpPr>
          <p:nvPr>
            <p:ph type="title"/>
          </p:nvPr>
        </p:nvSpPr>
        <p:spPr>
          <a:xfrm>
            <a:off x="921262" y="1077189"/>
            <a:ext cx="7985761" cy="914400"/>
          </a:xfrm>
        </p:spPr>
        <p:txBody>
          <a:bodyPr>
            <a:normAutofit fontScale="90000"/>
          </a:bodyPr>
          <a:lstStyle/>
          <a:p>
            <a:r>
              <a:rPr lang="en-US" dirty="0"/>
              <a:t>Inclusion: What We Know and </a:t>
            </a:r>
            <a:br>
              <a:rPr lang="en-US" dirty="0"/>
            </a:br>
            <a:r>
              <a:rPr lang="en-US" dirty="0"/>
              <a:t>What We Should be Doing, </a:t>
            </a:r>
            <a:r>
              <a:rPr lang="en-US" b="0" dirty="0"/>
              <a:t>Phil Strain</a:t>
            </a:r>
          </a:p>
        </p:txBody>
      </p:sp>
      <p:pic>
        <p:nvPicPr>
          <p:cNvPr id="9" name="Picture 8">
            <a:extLst>
              <a:ext uri="{FF2B5EF4-FFF2-40B4-BE49-F238E27FC236}">
                <a16:creationId xmlns:a16="http://schemas.microsoft.com/office/drawing/2014/main" id="{BE0A9A0F-F70F-4B9E-9638-01C4233C8B00}"/>
              </a:ext>
              <a:ext uri="{C183D7F6-B498-43B3-948B-1728B52AA6E4}">
                <adec:decorative xmlns:adec="http://schemas.microsoft.com/office/drawing/2017/decorative" xmlns="" val="1"/>
              </a:ext>
            </a:extLst>
          </p:cNvPr>
          <p:cNvPicPr>
            <a:picLocks noChangeAspect="1"/>
          </p:cNvPicPr>
          <p:nvPr/>
        </p:nvPicPr>
        <p:blipFill rotWithShape="1">
          <a:blip r:embed="rId2"/>
          <a:srcRect l="34076" t="14348" r="35109" b="13913"/>
          <a:stretch/>
        </p:blipFill>
        <p:spPr>
          <a:xfrm rot="740780">
            <a:off x="8824066" y="682801"/>
            <a:ext cx="1907800" cy="2498309"/>
          </a:xfrm>
          <a:prstGeom prst="rect">
            <a:avLst/>
          </a:prstGeom>
          <a:ln w="3175">
            <a:solidFill>
              <a:schemeClr val="tx1"/>
            </a:solidFill>
          </a:ln>
        </p:spPr>
      </p:pic>
    </p:spTree>
    <p:extLst>
      <p:ext uri="{BB962C8B-B14F-4D97-AF65-F5344CB8AC3E}">
        <p14:creationId xmlns:p14="http://schemas.microsoft.com/office/powerpoint/2010/main" val="388481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9A6EB0-8754-4642-8BBD-E21199311D76}"/>
              </a:ext>
            </a:extLst>
          </p:cNvPr>
          <p:cNvSpPr>
            <a:spLocks noGrp="1"/>
          </p:cNvSpPr>
          <p:nvPr>
            <p:ph type="sldNum" sz="quarter" idx="4"/>
          </p:nvPr>
        </p:nvSpPr>
        <p:spPr/>
        <p:txBody>
          <a:bodyPr/>
          <a:lstStyle/>
          <a:p>
            <a:fld id="{8FF8BE51-C3B0-9B4F-9A06-4F809A9A7941}" type="slidenum">
              <a:rPr lang="en-US" smtClean="0"/>
              <a:pPr/>
              <a:t>13</a:t>
            </a:fld>
            <a:endParaRPr lang="en-US"/>
          </a:p>
        </p:txBody>
      </p:sp>
      <p:sp>
        <p:nvSpPr>
          <p:cNvPr id="6" name="Content Placeholder 5">
            <a:extLst>
              <a:ext uri="{FF2B5EF4-FFF2-40B4-BE49-F238E27FC236}">
                <a16:creationId xmlns:a16="http://schemas.microsoft.com/office/drawing/2014/main" id="{7468B140-CA13-41BC-A089-ACC45E28435C}"/>
              </a:ext>
            </a:extLst>
          </p:cNvPr>
          <p:cNvSpPr>
            <a:spLocks noGrp="1"/>
          </p:cNvSpPr>
          <p:nvPr>
            <p:ph idx="1"/>
          </p:nvPr>
        </p:nvSpPr>
        <p:spPr>
          <a:xfrm>
            <a:off x="587828" y="1000610"/>
            <a:ext cx="11005457" cy="4097988"/>
          </a:xfrm>
        </p:spPr>
        <p:txBody>
          <a:bodyPr>
            <a:noAutofit/>
          </a:bodyPr>
          <a:lstStyle/>
          <a:p>
            <a:pPr marL="457200" indent="-457200">
              <a:buFont typeface="+mj-lt"/>
              <a:buAutoNum type="arabicPeriod"/>
            </a:pPr>
            <a:r>
              <a:rPr lang="en-US" sz="2400" dirty="0"/>
              <a:t>Social interaction must be frequent, planned, and carefully promoted by teachers</a:t>
            </a:r>
          </a:p>
          <a:p>
            <a:pPr marL="457200" indent="-457200">
              <a:buFont typeface="+mj-lt"/>
              <a:buAutoNum type="arabicPeriod"/>
            </a:pPr>
            <a:r>
              <a:rPr lang="en-US" sz="2400" dirty="0"/>
              <a:t>Children who are typically developing have shown only positive developmental, educational and attitudinal outcomes from inclusive experiences</a:t>
            </a:r>
          </a:p>
          <a:p>
            <a:pPr marL="457200" indent="-457200">
              <a:buFont typeface="+mj-lt"/>
              <a:buAutoNum type="arabicPeriod"/>
            </a:pPr>
            <a:r>
              <a:rPr lang="en-US" sz="2400" dirty="0"/>
              <a:t> No evidence that children with particular types or severity of disabilities cannot be included</a:t>
            </a:r>
          </a:p>
          <a:p>
            <a:pPr marL="457200" indent="-457200">
              <a:buFont typeface="+mj-lt"/>
              <a:buAutoNum type="arabicPeriod"/>
            </a:pPr>
            <a:r>
              <a:rPr lang="en-US" sz="2400" dirty="0"/>
              <a:t>Children generalize skills more effectively in inclusive settings</a:t>
            </a:r>
          </a:p>
          <a:p>
            <a:pPr marL="457200" indent="-457200">
              <a:buFont typeface="+mj-lt"/>
              <a:buAutoNum type="arabicPeriod"/>
            </a:pPr>
            <a:r>
              <a:rPr lang="en-US" sz="2400" dirty="0"/>
              <a:t>Inclusive programs tend to be higher quality</a:t>
            </a:r>
          </a:p>
          <a:p>
            <a:pPr marL="457200" indent="-457200">
              <a:buFont typeface="+mj-lt"/>
              <a:buAutoNum type="arabicPeriod"/>
            </a:pPr>
            <a:endParaRPr lang="en-US" sz="2400" dirty="0"/>
          </a:p>
        </p:txBody>
      </p:sp>
      <p:sp>
        <p:nvSpPr>
          <p:cNvPr id="8" name="Title 7">
            <a:extLst>
              <a:ext uri="{FF2B5EF4-FFF2-40B4-BE49-F238E27FC236}">
                <a16:creationId xmlns:a16="http://schemas.microsoft.com/office/drawing/2014/main" id="{205F8BD7-E0A3-4A5E-84DE-FCCF573AAD8B}"/>
              </a:ext>
            </a:extLst>
          </p:cNvPr>
          <p:cNvSpPr>
            <a:spLocks noGrp="1"/>
          </p:cNvSpPr>
          <p:nvPr>
            <p:ph type="title"/>
          </p:nvPr>
        </p:nvSpPr>
        <p:spPr/>
        <p:txBody>
          <a:bodyPr/>
          <a:lstStyle/>
          <a:p>
            <a:r>
              <a:rPr lang="en-US" dirty="0"/>
              <a:t>What We Know, </a:t>
            </a:r>
            <a:r>
              <a:rPr lang="en-US" b="0" dirty="0"/>
              <a:t>Phil Strain</a:t>
            </a:r>
          </a:p>
        </p:txBody>
      </p:sp>
    </p:spTree>
    <p:extLst>
      <p:ext uri="{BB962C8B-B14F-4D97-AF65-F5344CB8AC3E}">
        <p14:creationId xmlns:p14="http://schemas.microsoft.com/office/powerpoint/2010/main" val="214223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60E06A-EECE-4B44-9E2F-D8E3082A7D6C}"/>
              </a:ext>
            </a:extLst>
          </p:cNvPr>
          <p:cNvSpPr>
            <a:spLocks noGrp="1"/>
          </p:cNvSpPr>
          <p:nvPr>
            <p:ph type="ctrTitle"/>
          </p:nvPr>
        </p:nvSpPr>
        <p:spPr>
          <a:xfrm>
            <a:off x="3821723" y="733472"/>
            <a:ext cx="8085142" cy="898683"/>
          </a:xfrm>
        </p:spPr>
        <p:txBody>
          <a:bodyPr>
            <a:normAutofit/>
          </a:bodyPr>
          <a:lstStyle/>
          <a:p>
            <a:r>
              <a:rPr lang="en-US" sz="4000" dirty="0"/>
              <a:t>Inclusion Facts</a:t>
            </a:r>
          </a:p>
        </p:txBody>
      </p:sp>
      <p:sp>
        <p:nvSpPr>
          <p:cNvPr id="5" name="Subtitle 4">
            <a:extLst>
              <a:ext uri="{FF2B5EF4-FFF2-40B4-BE49-F238E27FC236}">
                <a16:creationId xmlns:a16="http://schemas.microsoft.com/office/drawing/2014/main" id="{3B2C2E06-4831-4770-8AFC-DF905902080B}"/>
              </a:ext>
            </a:extLst>
          </p:cNvPr>
          <p:cNvSpPr>
            <a:spLocks noGrp="1"/>
          </p:cNvSpPr>
          <p:nvPr>
            <p:ph type="subTitle" idx="1"/>
          </p:nvPr>
        </p:nvSpPr>
        <p:spPr>
          <a:xfrm>
            <a:off x="3688353" y="1632155"/>
            <a:ext cx="8311802" cy="4903116"/>
          </a:xfrm>
        </p:spPr>
        <p:txBody>
          <a:bodyPr>
            <a:normAutofit/>
          </a:bodyPr>
          <a:lstStyle/>
          <a:p>
            <a:pPr marL="342900" indent="-342900">
              <a:lnSpc>
                <a:spcPct val="150000"/>
              </a:lnSpc>
              <a:buFont typeface="Arial" panose="020B0604020202020204" pitchFamily="34" charset="0"/>
              <a:buChar char="•"/>
            </a:pPr>
            <a:r>
              <a:rPr lang="en-US" sz="2400" dirty="0"/>
              <a:t>Inclusion benefits children with and without disabilities.</a:t>
            </a:r>
            <a:endParaRPr lang="en-US" sz="2400" dirty="0">
              <a:solidFill>
                <a:schemeClr val="accent3">
                  <a:lumMod val="75000"/>
                </a:schemeClr>
              </a:solidFill>
            </a:endParaRPr>
          </a:p>
          <a:p>
            <a:pPr marL="342900" indent="-342900">
              <a:lnSpc>
                <a:spcPct val="150000"/>
              </a:lnSpc>
              <a:buFont typeface="Arial" panose="020B0604020202020204" pitchFamily="34" charset="0"/>
              <a:buChar char="•"/>
            </a:pPr>
            <a:r>
              <a:rPr lang="en-US" sz="2400" dirty="0"/>
              <a:t>Inclusion is generally less expensive then having separate programs for children with disabilities.</a:t>
            </a:r>
            <a:endParaRPr lang="en-US" sz="2400" dirty="0">
              <a:solidFill>
                <a:schemeClr val="accent3">
                  <a:lumMod val="75000"/>
                </a:schemeClr>
              </a:solidFill>
            </a:endParaRPr>
          </a:p>
          <a:p>
            <a:pPr marL="342900" indent="-342900">
              <a:lnSpc>
                <a:spcPct val="150000"/>
              </a:lnSpc>
              <a:buFont typeface="Arial" panose="020B0604020202020204" pitchFamily="34" charset="0"/>
              <a:buChar char="•"/>
            </a:pPr>
            <a:r>
              <a:rPr lang="en-US" sz="2400" dirty="0"/>
              <a:t>Children with disabilities DO NOT need to be ready for preschool, programs need to be ready for children.</a:t>
            </a:r>
            <a:endParaRPr lang="en-US" sz="2400" dirty="0">
              <a:solidFill>
                <a:schemeClr val="accent3">
                  <a:lumMod val="75000"/>
                </a:schemeClr>
              </a:solidFill>
            </a:endParaRPr>
          </a:p>
          <a:p>
            <a:pPr>
              <a:lnSpc>
                <a:spcPct val="150000"/>
              </a:lnSpc>
            </a:pPr>
            <a:endParaRPr lang="en-US" sz="2400" dirty="0"/>
          </a:p>
        </p:txBody>
      </p:sp>
    </p:spTree>
    <p:extLst>
      <p:ext uri="{BB962C8B-B14F-4D97-AF65-F5344CB8AC3E}">
        <p14:creationId xmlns:p14="http://schemas.microsoft.com/office/powerpoint/2010/main" val="2999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60E06A-EECE-4B44-9E2F-D8E3082A7D6C}"/>
              </a:ext>
            </a:extLst>
          </p:cNvPr>
          <p:cNvSpPr>
            <a:spLocks noGrp="1"/>
          </p:cNvSpPr>
          <p:nvPr>
            <p:ph type="ctrTitle"/>
          </p:nvPr>
        </p:nvSpPr>
        <p:spPr>
          <a:xfrm>
            <a:off x="3821723" y="733472"/>
            <a:ext cx="8085142" cy="898683"/>
          </a:xfrm>
        </p:spPr>
        <p:txBody>
          <a:bodyPr>
            <a:normAutofit/>
          </a:bodyPr>
          <a:lstStyle/>
          <a:p>
            <a:r>
              <a:rPr lang="en-US" sz="4000" dirty="0"/>
              <a:t>Inclusion Facts</a:t>
            </a:r>
          </a:p>
        </p:txBody>
      </p:sp>
      <p:sp>
        <p:nvSpPr>
          <p:cNvPr id="5" name="Subtitle 4">
            <a:extLst>
              <a:ext uri="{FF2B5EF4-FFF2-40B4-BE49-F238E27FC236}">
                <a16:creationId xmlns:a16="http://schemas.microsoft.com/office/drawing/2014/main" id="{3B2C2E06-4831-4770-8AFC-DF905902080B}"/>
              </a:ext>
            </a:extLst>
          </p:cNvPr>
          <p:cNvSpPr>
            <a:spLocks noGrp="1"/>
          </p:cNvSpPr>
          <p:nvPr>
            <p:ph type="subTitle" idx="1"/>
          </p:nvPr>
        </p:nvSpPr>
        <p:spPr>
          <a:xfrm>
            <a:off x="3928201" y="2602773"/>
            <a:ext cx="7632857" cy="4080387"/>
          </a:xfrm>
        </p:spPr>
        <p:txBody>
          <a:bodyPr>
            <a:normAutofit fontScale="92500" lnSpcReduction="10000"/>
          </a:bodyPr>
          <a:lstStyle/>
          <a:p>
            <a:r>
              <a:rPr lang="en-US" sz="3000" dirty="0"/>
              <a:t>Children with disabilities can be satisfactorily educated in regular early childhood program:</a:t>
            </a:r>
          </a:p>
          <a:p>
            <a:pPr marL="514350" indent="-514350">
              <a:lnSpc>
                <a:spcPct val="150000"/>
              </a:lnSpc>
              <a:buFont typeface="+mj-lt"/>
              <a:buAutoNum type="arabicPeriod"/>
            </a:pPr>
            <a:r>
              <a:rPr lang="en-US" sz="2600" dirty="0"/>
              <a:t>With specialized instruction</a:t>
            </a:r>
          </a:p>
          <a:p>
            <a:pPr marL="514350" indent="-514350">
              <a:lnSpc>
                <a:spcPct val="150000"/>
              </a:lnSpc>
              <a:buFont typeface="+mj-lt"/>
              <a:buAutoNum type="arabicPeriod"/>
            </a:pPr>
            <a:r>
              <a:rPr lang="en-US" sz="2600" dirty="0"/>
              <a:t>Using intentional and embedded opportunities for learning</a:t>
            </a:r>
          </a:p>
          <a:p>
            <a:pPr marL="514350" indent="-514350">
              <a:lnSpc>
                <a:spcPct val="150000"/>
              </a:lnSpc>
              <a:buFont typeface="+mj-lt"/>
              <a:buAutoNum type="arabicPeriod"/>
            </a:pPr>
            <a:r>
              <a:rPr lang="en-US" sz="2600" dirty="0"/>
              <a:t>And when there is time for effective collaboration and teaming</a:t>
            </a:r>
          </a:p>
          <a:p>
            <a:pPr marL="342900" indent="-342900">
              <a:lnSpc>
                <a:spcPct val="150000"/>
              </a:lnSpc>
              <a:buFont typeface="Arial" panose="020B0604020202020204" pitchFamily="34" charset="0"/>
              <a:buChar char="•"/>
            </a:pPr>
            <a:endParaRPr lang="en-US" sz="2400" dirty="0"/>
          </a:p>
          <a:p>
            <a:pPr>
              <a:lnSpc>
                <a:spcPct val="150000"/>
              </a:lnSpc>
            </a:pPr>
            <a:endParaRPr lang="en-US" sz="2400" dirty="0">
              <a:solidFill>
                <a:schemeClr val="accent3">
                  <a:lumMod val="75000"/>
                </a:schemeClr>
              </a:solidFill>
            </a:endParaRPr>
          </a:p>
          <a:p>
            <a:pPr>
              <a:lnSpc>
                <a:spcPct val="150000"/>
              </a:lnSpc>
            </a:pPr>
            <a:endParaRPr lang="en-US" sz="2400" dirty="0"/>
          </a:p>
        </p:txBody>
      </p:sp>
    </p:spTree>
    <p:extLst>
      <p:ext uri="{BB962C8B-B14F-4D97-AF65-F5344CB8AC3E}">
        <p14:creationId xmlns:p14="http://schemas.microsoft.com/office/powerpoint/2010/main" val="2658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5209392" y="1162723"/>
            <a:ext cx="1867819" cy="584775"/>
          </a:xfrm>
          <a:prstGeom prst="rect">
            <a:avLst/>
          </a:prstGeom>
          <a:noFill/>
          <a:ln w="9525">
            <a:noFill/>
            <a:miter lim="800000"/>
            <a:headEnd/>
            <a:tailEnd/>
          </a:ln>
          <a:effectLst/>
        </p:spPr>
        <p:txBody>
          <a:bodyPr wrap="none">
            <a:spAutoFit/>
          </a:bodyPr>
          <a:lstStyle/>
          <a:p>
            <a:pPr eaLnBrk="0" hangingPunct="0">
              <a:defRPr/>
            </a:pPr>
            <a:r>
              <a:rPr lang="en-US" sz="3200" b="1" dirty="0">
                <a:solidFill>
                  <a:schemeClr val="accent1"/>
                </a:solidFill>
                <a:latin typeface="+mj-lt"/>
              </a:rPr>
              <a:t>Included</a:t>
            </a:r>
          </a:p>
        </p:txBody>
      </p:sp>
      <p:sp>
        <p:nvSpPr>
          <p:cNvPr id="3076" name="Text Box 4"/>
          <p:cNvSpPr txBox="1">
            <a:spLocks noChangeArrowheads="1"/>
          </p:cNvSpPr>
          <p:nvPr/>
        </p:nvSpPr>
        <p:spPr bwMode="auto">
          <a:xfrm>
            <a:off x="5023821" y="5202220"/>
            <a:ext cx="2416046" cy="584775"/>
          </a:xfrm>
          <a:prstGeom prst="rect">
            <a:avLst/>
          </a:prstGeom>
          <a:noFill/>
          <a:ln w="9525">
            <a:noFill/>
            <a:miter lim="800000"/>
            <a:headEnd/>
            <a:tailEnd/>
          </a:ln>
          <a:effectLst/>
        </p:spPr>
        <p:txBody>
          <a:bodyPr wrap="none">
            <a:spAutoFit/>
          </a:bodyPr>
          <a:lstStyle/>
          <a:p>
            <a:pPr eaLnBrk="0" hangingPunct="0">
              <a:defRPr/>
            </a:pPr>
            <a:r>
              <a:rPr lang="en-US" sz="3200" b="1" dirty="0">
                <a:solidFill>
                  <a:schemeClr val="accent1"/>
                </a:solidFill>
                <a:latin typeface="+mj-lt"/>
              </a:rPr>
              <a:t>Segregated</a:t>
            </a:r>
          </a:p>
        </p:txBody>
      </p:sp>
      <p:sp>
        <p:nvSpPr>
          <p:cNvPr id="3077" name="Text Box 5"/>
          <p:cNvSpPr txBox="1">
            <a:spLocks noChangeArrowheads="1"/>
          </p:cNvSpPr>
          <p:nvPr/>
        </p:nvSpPr>
        <p:spPr bwMode="auto">
          <a:xfrm>
            <a:off x="7908663" y="2644170"/>
            <a:ext cx="3074894" cy="1569660"/>
          </a:xfrm>
          <a:prstGeom prst="rect">
            <a:avLst/>
          </a:prstGeom>
          <a:noFill/>
          <a:ln w="9525">
            <a:noFill/>
            <a:miter lim="800000"/>
            <a:headEnd/>
            <a:tailEnd/>
          </a:ln>
          <a:effectLst/>
        </p:spPr>
        <p:txBody>
          <a:bodyPr wrap="square">
            <a:spAutoFit/>
          </a:bodyPr>
          <a:lstStyle/>
          <a:p>
            <a:pPr algn="ctr" eaLnBrk="0" hangingPunct="0">
              <a:defRPr/>
            </a:pPr>
            <a:r>
              <a:rPr lang="en-US" sz="3200" b="1" dirty="0">
                <a:solidFill>
                  <a:schemeClr val="accent1"/>
                </a:solidFill>
                <a:latin typeface="+mj-lt"/>
              </a:rPr>
              <a:t>Specialized </a:t>
            </a:r>
          </a:p>
          <a:p>
            <a:pPr algn="ctr" eaLnBrk="0" hangingPunct="0">
              <a:defRPr/>
            </a:pPr>
            <a:r>
              <a:rPr lang="en-US" sz="3200" b="1" dirty="0">
                <a:solidFill>
                  <a:schemeClr val="accent1"/>
                </a:solidFill>
                <a:latin typeface="+mj-lt"/>
              </a:rPr>
              <a:t>Instruction &amp; Supports</a:t>
            </a:r>
          </a:p>
        </p:txBody>
      </p:sp>
      <p:sp>
        <p:nvSpPr>
          <p:cNvPr id="3078" name="Text Box 6"/>
          <p:cNvSpPr txBox="1">
            <a:spLocks noChangeArrowheads="1"/>
          </p:cNvSpPr>
          <p:nvPr/>
        </p:nvSpPr>
        <p:spPr bwMode="auto">
          <a:xfrm>
            <a:off x="2065468" y="3136612"/>
            <a:ext cx="2255746" cy="584775"/>
          </a:xfrm>
          <a:prstGeom prst="rect">
            <a:avLst/>
          </a:prstGeom>
          <a:noFill/>
          <a:ln w="9525">
            <a:noFill/>
            <a:miter lim="800000"/>
            <a:headEnd/>
            <a:tailEnd/>
          </a:ln>
          <a:effectLst/>
        </p:spPr>
        <p:txBody>
          <a:bodyPr wrap="none">
            <a:spAutoFit/>
          </a:bodyPr>
          <a:lstStyle/>
          <a:p>
            <a:pPr eaLnBrk="0" hangingPunct="0">
              <a:defRPr/>
            </a:pPr>
            <a:r>
              <a:rPr lang="en-US" sz="3200" b="1" dirty="0">
                <a:solidFill>
                  <a:schemeClr val="accent1"/>
                </a:solidFill>
                <a:latin typeface="+mj-lt"/>
              </a:rPr>
              <a:t>Just There</a:t>
            </a:r>
          </a:p>
        </p:txBody>
      </p:sp>
      <p:sp>
        <p:nvSpPr>
          <p:cNvPr id="3079" name="Text Box 7"/>
          <p:cNvSpPr txBox="1">
            <a:spLocks noChangeArrowheads="1"/>
          </p:cNvSpPr>
          <p:nvPr/>
        </p:nvSpPr>
        <p:spPr bwMode="auto">
          <a:xfrm>
            <a:off x="4250991" y="320675"/>
            <a:ext cx="3881437" cy="708025"/>
          </a:xfrm>
          <a:prstGeom prst="rect">
            <a:avLst/>
          </a:prstGeom>
          <a:noFill/>
          <a:ln w="25400">
            <a:noFill/>
            <a:miter lim="800000"/>
            <a:headEnd/>
            <a:tailEnd/>
          </a:ln>
          <a:effectLst/>
        </p:spPr>
        <p:txBody>
          <a:bodyPr wrap="none" anchor="ctr">
            <a:spAutoFit/>
          </a:bodyPr>
          <a:lstStyle/>
          <a:p>
            <a:pPr algn="ctr" eaLnBrk="0" hangingPunct="0">
              <a:defRPr/>
            </a:pPr>
            <a:r>
              <a:rPr lang="en-US" sz="4000" b="1" dirty="0">
                <a:latin typeface="Trebuchet MS" pitchFamily="34" charset="0"/>
              </a:rPr>
              <a:t>Inclusion</a:t>
            </a:r>
            <a:r>
              <a:rPr lang="en-US" sz="4000" b="1" dirty="0">
                <a:effectLst>
                  <a:outerShdw blurRad="38100" dist="38100" dir="2700000" algn="tl">
                    <a:srgbClr val="FFFFFF"/>
                  </a:outerShdw>
                </a:effectLst>
                <a:latin typeface="Trebuchet MS" pitchFamily="34" charset="0"/>
              </a:rPr>
              <a:t> </a:t>
            </a:r>
            <a:r>
              <a:rPr lang="en-US" sz="4000" b="1" dirty="0">
                <a:latin typeface="Trebuchet MS" pitchFamily="34" charset="0"/>
              </a:rPr>
              <a:t>Model</a:t>
            </a:r>
            <a:endParaRPr lang="en-US" sz="3200" b="1" dirty="0">
              <a:latin typeface="Trebuchet MS" pitchFamily="34" charset="0"/>
            </a:endParaRPr>
          </a:p>
        </p:txBody>
      </p:sp>
      <p:sp>
        <p:nvSpPr>
          <p:cNvPr id="36871" name="Text Box 8"/>
          <p:cNvSpPr txBox="1">
            <a:spLocks noChangeArrowheads="1"/>
          </p:cNvSpPr>
          <p:nvPr/>
        </p:nvSpPr>
        <p:spPr bwMode="auto">
          <a:xfrm>
            <a:off x="9694507" y="5311251"/>
            <a:ext cx="1289050" cy="366712"/>
          </a:xfrm>
          <a:prstGeom prst="rect">
            <a:avLst/>
          </a:prstGeom>
          <a:noFill/>
          <a:ln w="9525">
            <a:noFill/>
            <a:miter lim="800000"/>
            <a:headEnd/>
            <a:tailEnd/>
          </a:ln>
        </p:spPr>
        <p:txBody>
          <a:bodyPr wrap="none">
            <a:spAutoFit/>
          </a:bodyPr>
          <a:lstStyle/>
          <a:p>
            <a:r>
              <a:rPr lang="en-US" dirty="0"/>
              <a:t>Don Bailey</a:t>
            </a:r>
          </a:p>
        </p:txBody>
      </p:sp>
      <p:graphicFrame>
        <p:nvGraphicFramePr>
          <p:cNvPr id="9" name="Diagram 8" descr="diagram showing inclusion in a circle, some children are   included, some  segregated.  Children may be just there, or they may be receiving specialized instruction and supports"/>
          <p:cNvGraphicFramePr/>
          <p:nvPr>
            <p:extLst>
              <p:ext uri="{D42A27DB-BD31-4B8C-83A1-F6EECF244321}">
                <p14:modId xmlns:p14="http://schemas.microsoft.com/office/powerpoint/2010/main" val="2513527410"/>
              </p:ext>
            </p:extLst>
          </p:nvPr>
        </p:nvGraphicFramePr>
        <p:xfrm>
          <a:off x="3628701" y="1701800"/>
          <a:ext cx="5029200" cy="345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Click="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5209392" y="1162723"/>
            <a:ext cx="1867819" cy="584775"/>
          </a:xfrm>
          <a:prstGeom prst="rect">
            <a:avLst/>
          </a:prstGeom>
          <a:noFill/>
          <a:ln w="9525">
            <a:noFill/>
            <a:miter lim="800000"/>
            <a:headEnd/>
            <a:tailEnd/>
          </a:ln>
          <a:effectLst/>
        </p:spPr>
        <p:txBody>
          <a:bodyPr wrap="none">
            <a:spAutoFit/>
          </a:bodyPr>
          <a:lstStyle/>
          <a:p>
            <a:pPr eaLnBrk="0" hangingPunct="0">
              <a:defRPr/>
            </a:pPr>
            <a:r>
              <a:rPr lang="en-US" sz="3200" b="1" dirty="0">
                <a:solidFill>
                  <a:schemeClr val="accent1"/>
                </a:solidFill>
                <a:latin typeface="+mj-lt"/>
              </a:rPr>
              <a:t>Included</a:t>
            </a:r>
          </a:p>
        </p:txBody>
      </p:sp>
      <p:sp>
        <p:nvSpPr>
          <p:cNvPr id="3076" name="Text Box 4"/>
          <p:cNvSpPr txBox="1">
            <a:spLocks noChangeArrowheads="1"/>
          </p:cNvSpPr>
          <p:nvPr/>
        </p:nvSpPr>
        <p:spPr bwMode="auto">
          <a:xfrm>
            <a:off x="5023821" y="5202220"/>
            <a:ext cx="2416046" cy="584775"/>
          </a:xfrm>
          <a:prstGeom prst="rect">
            <a:avLst/>
          </a:prstGeom>
          <a:noFill/>
          <a:ln w="9525">
            <a:noFill/>
            <a:miter lim="800000"/>
            <a:headEnd/>
            <a:tailEnd/>
          </a:ln>
          <a:effectLst/>
        </p:spPr>
        <p:txBody>
          <a:bodyPr wrap="none">
            <a:spAutoFit/>
          </a:bodyPr>
          <a:lstStyle/>
          <a:p>
            <a:pPr eaLnBrk="0" hangingPunct="0">
              <a:defRPr/>
            </a:pPr>
            <a:r>
              <a:rPr lang="en-US" sz="3200" b="1" dirty="0">
                <a:solidFill>
                  <a:schemeClr val="accent1"/>
                </a:solidFill>
                <a:latin typeface="+mj-lt"/>
              </a:rPr>
              <a:t>Segregated</a:t>
            </a:r>
          </a:p>
        </p:txBody>
      </p:sp>
      <p:sp>
        <p:nvSpPr>
          <p:cNvPr id="3077" name="Text Box 5"/>
          <p:cNvSpPr txBox="1">
            <a:spLocks noChangeArrowheads="1"/>
          </p:cNvSpPr>
          <p:nvPr/>
        </p:nvSpPr>
        <p:spPr bwMode="auto">
          <a:xfrm>
            <a:off x="7908663" y="2644170"/>
            <a:ext cx="3074894" cy="1569660"/>
          </a:xfrm>
          <a:prstGeom prst="rect">
            <a:avLst/>
          </a:prstGeom>
          <a:noFill/>
          <a:ln w="9525">
            <a:noFill/>
            <a:miter lim="800000"/>
            <a:headEnd/>
            <a:tailEnd/>
          </a:ln>
          <a:effectLst/>
        </p:spPr>
        <p:txBody>
          <a:bodyPr wrap="square">
            <a:spAutoFit/>
          </a:bodyPr>
          <a:lstStyle/>
          <a:p>
            <a:pPr algn="ctr" eaLnBrk="0" hangingPunct="0">
              <a:defRPr/>
            </a:pPr>
            <a:r>
              <a:rPr lang="en-US" sz="3200" b="1" dirty="0">
                <a:solidFill>
                  <a:schemeClr val="accent1"/>
                </a:solidFill>
                <a:latin typeface="+mj-lt"/>
              </a:rPr>
              <a:t>Specialized </a:t>
            </a:r>
          </a:p>
          <a:p>
            <a:pPr algn="ctr" eaLnBrk="0" hangingPunct="0">
              <a:defRPr/>
            </a:pPr>
            <a:r>
              <a:rPr lang="en-US" sz="3200" b="1" dirty="0">
                <a:solidFill>
                  <a:schemeClr val="accent1"/>
                </a:solidFill>
                <a:latin typeface="+mj-lt"/>
              </a:rPr>
              <a:t>Instruction &amp; Supports</a:t>
            </a:r>
          </a:p>
        </p:txBody>
      </p:sp>
      <p:sp>
        <p:nvSpPr>
          <p:cNvPr id="3078" name="Text Box 6"/>
          <p:cNvSpPr txBox="1">
            <a:spLocks noChangeArrowheads="1"/>
          </p:cNvSpPr>
          <p:nvPr/>
        </p:nvSpPr>
        <p:spPr bwMode="auto">
          <a:xfrm>
            <a:off x="2065468" y="3136612"/>
            <a:ext cx="2255746" cy="584775"/>
          </a:xfrm>
          <a:prstGeom prst="rect">
            <a:avLst/>
          </a:prstGeom>
          <a:noFill/>
          <a:ln w="9525">
            <a:noFill/>
            <a:miter lim="800000"/>
            <a:headEnd/>
            <a:tailEnd/>
          </a:ln>
          <a:effectLst/>
        </p:spPr>
        <p:txBody>
          <a:bodyPr wrap="none">
            <a:spAutoFit/>
          </a:bodyPr>
          <a:lstStyle/>
          <a:p>
            <a:pPr eaLnBrk="0" hangingPunct="0">
              <a:defRPr/>
            </a:pPr>
            <a:r>
              <a:rPr lang="en-US" sz="3200" b="1" dirty="0">
                <a:solidFill>
                  <a:schemeClr val="accent1"/>
                </a:solidFill>
                <a:latin typeface="+mj-lt"/>
              </a:rPr>
              <a:t>Just There</a:t>
            </a:r>
          </a:p>
        </p:txBody>
      </p:sp>
      <p:sp>
        <p:nvSpPr>
          <p:cNvPr id="3079" name="Text Box 7"/>
          <p:cNvSpPr txBox="1">
            <a:spLocks noChangeArrowheads="1"/>
          </p:cNvSpPr>
          <p:nvPr/>
        </p:nvSpPr>
        <p:spPr bwMode="auto">
          <a:xfrm>
            <a:off x="4250991" y="320675"/>
            <a:ext cx="3881437" cy="708025"/>
          </a:xfrm>
          <a:prstGeom prst="rect">
            <a:avLst/>
          </a:prstGeom>
          <a:noFill/>
          <a:ln w="25400">
            <a:noFill/>
            <a:miter lim="800000"/>
            <a:headEnd/>
            <a:tailEnd/>
          </a:ln>
          <a:effectLst/>
        </p:spPr>
        <p:txBody>
          <a:bodyPr wrap="none" anchor="ctr">
            <a:spAutoFit/>
          </a:bodyPr>
          <a:lstStyle/>
          <a:p>
            <a:pPr algn="ctr" eaLnBrk="0" hangingPunct="0">
              <a:defRPr/>
            </a:pPr>
            <a:r>
              <a:rPr lang="en-US" sz="4000" b="1" dirty="0">
                <a:latin typeface="Trebuchet MS" pitchFamily="34" charset="0"/>
              </a:rPr>
              <a:t>Inclusion</a:t>
            </a:r>
            <a:r>
              <a:rPr lang="en-US" sz="4000" b="1" dirty="0">
                <a:effectLst>
                  <a:outerShdw blurRad="38100" dist="38100" dir="2700000" algn="tl">
                    <a:srgbClr val="FFFFFF"/>
                  </a:outerShdw>
                </a:effectLst>
                <a:latin typeface="Trebuchet MS" pitchFamily="34" charset="0"/>
              </a:rPr>
              <a:t> </a:t>
            </a:r>
            <a:r>
              <a:rPr lang="en-US" sz="4000" b="1" dirty="0">
                <a:latin typeface="Trebuchet MS" pitchFamily="34" charset="0"/>
              </a:rPr>
              <a:t>Model</a:t>
            </a:r>
            <a:endParaRPr lang="en-US" sz="3200" b="1" dirty="0">
              <a:latin typeface="Trebuchet MS" pitchFamily="34" charset="0"/>
            </a:endParaRPr>
          </a:p>
        </p:txBody>
      </p:sp>
      <p:sp>
        <p:nvSpPr>
          <p:cNvPr id="36871" name="Text Box 8"/>
          <p:cNvSpPr txBox="1">
            <a:spLocks noChangeArrowheads="1"/>
          </p:cNvSpPr>
          <p:nvPr/>
        </p:nvSpPr>
        <p:spPr bwMode="auto">
          <a:xfrm>
            <a:off x="9694507" y="5311251"/>
            <a:ext cx="1289050" cy="366712"/>
          </a:xfrm>
          <a:prstGeom prst="rect">
            <a:avLst/>
          </a:prstGeom>
          <a:noFill/>
          <a:ln w="9525">
            <a:noFill/>
            <a:miter lim="800000"/>
            <a:headEnd/>
            <a:tailEnd/>
          </a:ln>
        </p:spPr>
        <p:txBody>
          <a:bodyPr wrap="none">
            <a:spAutoFit/>
          </a:bodyPr>
          <a:lstStyle/>
          <a:p>
            <a:r>
              <a:rPr lang="en-US" dirty="0"/>
              <a:t>Don Bailey</a:t>
            </a:r>
          </a:p>
        </p:txBody>
      </p:sp>
      <p:graphicFrame>
        <p:nvGraphicFramePr>
          <p:cNvPr id="9" name="Diagram 8" descr="to be successful, children must be meaningfully  included with access to 9ndividualized specialized instruction and support"/>
          <p:cNvGraphicFramePr/>
          <p:nvPr>
            <p:extLst>
              <p:ext uri="{D42A27DB-BD31-4B8C-83A1-F6EECF244321}">
                <p14:modId xmlns:p14="http://schemas.microsoft.com/office/powerpoint/2010/main" val="2636522398"/>
              </p:ext>
            </p:extLst>
          </p:nvPr>
        </p:nvGraphicFramePr>
        <p:xfrm>
          <a:off x="3628701" y="1701800"/>
          <a:ext cx="5029200" cy="345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1895135"/>
      </p:ext>
    </p:extLst>
  </p:cSld>
  <p:clrMapOvr>
    <a:masterClrMapping/>
  </p:clrMapOvr>
  <p:transition spd="slow" advClick="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a:t>
            </a:r>
          </a:p>
        </p:txBody>
      </p:sp>
      <p:sp>
        <p:nvSpPr>
          <p:cNvPr id="5" name="Slide Number Placeholder 4"/>
          <p:cNvSpPr>
            <a:spLocks noGrp="1"/>
          </p:cNvSpPr>
          <p:nvPr>
            <p:ph type="sldNum" sz="quarter" idx="4"/>
          </p:nvPr>
        </p:nvSpPr>
        <p:spPr/>
        <p:txBody>
          <a:bodyPr/>
          <a:lstStyle/>
          <a:p>
            <a:fld id="{8FF8BE51-C3B0-9B4F-9A06-4F809A9A7941}" type="slidenum">
              <a:rPr lang="en-US" smtClean="0"/>
              <a:pPr/>
              <a:t>18</a:t>
            </a:fld>
            <a:endParaRPr lang="en-US"/>
          </a:p>
        </p:txBody>
      </p:sp>
    </p:spTree>
    <p:extLst>
      <p:ext uri="{BB962C8B-B14F-4D97-AF65-F5344CB8AC3E}">
        <p14:creationId xmlns:p14="http://schemas.microsoft.com/office/powerpoint/2010/main" val="57381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14817-88C4-472F-ABDA-5CA14E2B3DCA}"/>
              </a:ext>
            </a:extLst>
          </p:cNvPr>
          <p:cNvSpPr>
            <a:spLocks noGrp="1"/>
          </p:cNvSpPr>
          <p:nvPr>
            <p:ph type="title"/>
          </p:nvPr>
        </p:nvSpPr>
        <p:spPr/>
        <p:txBody>
          <a:bodyPr/>
          <a:lstStyle/>
          <a:p>
            <a:r>
              <a:rPr lang="en-US" dirty="0"/>
              <a:t>Guiding Principles – IDEA </a:t>
            </a:r>
          </a:p>
        </p:txBody>
      </p:sp>
      <p:sp>
        <p:nvSpPr>
          <p:cNvPr id="7" name="Content Placeholder 6">
            <a:extLst>
              <a:ext uri="{FF2B5EF4-FFF2-40B4-BE49-F238E27FC236}">
                <a16:creationId xmlns:a16="http://schemas.microsoft.com/office/drawing/2014/main" id="{1720BE3B-8372-4985-A9C9-FAE8F256B12A}"/>
              </a:ext>
            </a:extLst>
          </p:cNvPr>
          <p:cNvSpPr>
            <a:spLocks noGrp="1"/>
          </p:cNvSpPr>
          <p:nvPr>
            <p:ph idx="1"/>
          </p:nvPr>
        </p:nvSpPr>
        <p:spPr>
          <a:xfrm>
            <a:off x="5940202" y="1380006"/>
            <a:ext cx="5653083" cy="4097988"/>
          </a:xfrm>
        </p:spPr>
        <p:txBody>
          <a:bodyPr>
            <a:normAutofit/>
          </a:bodyPr>
          <a:lstStyle/>
          <a:p>
            <a:pPr marL="0" indent="0">
              <a:buNone/>
            </a:pPr>
            <a:r>
              <a:rPr lang="en-US" sz="2400" dirty="0"/>
              <a:t>Considering the IEP process supporting good placement decisions….</a:t>
            </a:r>
          </a:p>
          <a:p>
            <a:pPr marL="0" indent="0">
              <a:buNone/>
            </a:pPr>
            <a:r>
              <a:rPr lang="en-US" sz="2400" dirty="0"/>
              <a:t>In the chat - - - </a:t>
            </a:r>
          </a:p>
          <a:p>
            <a:pPr marL="0" indent="0">
              <a:buNone/>
            </a:pPr>
            <a:r>
              <a:rPr lang="en-US" sz="2400" dirty="0"/>
              <a:t>Share a guiding principle – </a:t>
            </a:r>
            <a:r>
              <a:rPr lang="en-US" sz="2400" i="1" dirty="0"/>
              <a:t>things that must be in place to support children, families and are critically important in making sound LRE placement decisions</a:t>
            </a:r>
          </a:p>
          <a:p>
            <a:pPr marL="0" indent="0">
              <a:buNone/>
            </a:pPr>
            <a:endParaRPr lang="en-US" sz="2400" dirty="0"/>
          </a:p>
          <a:p>
            <a:pPr marL="0" indent="0">
              <a:buNone/>
            </a:pPr>
            <a:endParaRPr lang="en-US" sz="2400" dirty="0"/>
          </a:p>
        </p:txBody>
      </p:sp>
      <p:pic>
        <p:nvPicPr>
          <p:cNvPr id="5" name="Picture 4">
            <a:extLst>
              <a:ext uri="{FF2B5EF4-FFF2-40B4-BE49-F238E27FC236}">
                <a16:creationId xmlns:a16="http://schemas.microsoft.com/office/drawing/2014/main" id="{EDC6FFDD-F27B-4BF7-9CCB-BDB19AEBC2A5}"/>
              </a:ext>
              <a:ext uri="{C183D7F6-B498-43B3-948B-1728B52AA6E4}">
                <adec:decorative xmlns:adec="http://schemas.microsoft.com/office/drawing/2017/decorative" xmlns="" val="1"/>
              </a:ext>
            </a:extLst>
          </p:cNvPr>
          <p:cNvPicPr/>
          <p:nvPr/>
        </p:nvPicPr>
        <p:blipFill rotWithShape="1">
          <a:blip r:embed="rId2">
            <a:extLst>
              <a:ext uri="{28A0092B-C50C-407E-A947-70E740481C1C}">
                <a14:useLocalDpi xmlns:a14="http://schemas.microsoft.com/office/drawing/2010/main" val="0"/>
              </a:ext>
            </a:extLst>
          </a:blip>
          <a:srcRect l="11846"/>
          <a:stretch/>
        </p:blipFill>
        <p:spPr bwMode="auto">
          <a:xfrm>
            <a:off x="448361" y="1393344"/>
            <a:ext cx="5069711" cy="4208362"/>
          </a:xfrm>
          <a:prstGeom prst="rect">
            <a:avLst/>
          </a:prstGeom>
          <a:noFill/>
          <a:ln w="571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4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BF7E3-5B50-4AD1-995E-8FDA60F3DEEB}"/>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263B2E56-2D55-4DF3-8472-AB0F6277DA20}"/>
              </a:ext>
            </a:extLst>
          </p:cNvPr>
          <p:cNvSpPr>
            <a:spLocks noGrp="1"/>
          </p:cNvSpPr>
          <p:nvPr>
            <p:ph idx="1"/>
          </p:nvPr>
        </p:nvSpPr>
        <p:spPr>
          <a:xfrm>
            <a:off x="1412777" y="1497567"/>
            <a:ext cx="6011754" cy="4097988"/>
          </a:xfrm>
        </p:spPr>
        <p:txBody>
          <a:bodyPr>
            <a:normAutofit/>
          </a:bodyPr>
          <a:lstStyle/>
          <a:p>
            <a:r>
              <a:rPr lang="en-US" sz="2400" dirty="0"/>
              <a:t>Legal highlights – valuing inclusion</a:t>
            </a:r>
          </a:p>
          <a:p>
            <a:r>
              <a:rPr lang="en-US" sz="2400" dirty="0"/>
              <a:t>Inclusion Facts and Guiding Principles</a:t>
            </a:r>
          </a:p>
          <a:p>
            <a:r>
              <a:rPr lang="en-US" sz="2400" dirty="0"/>
              <a:t>The IEP process</a:t>
            </a:r>
          </a:p>
          <a:p>
            <a:r>
              <a:rPr lang="en-US" sz="2400" dirty="0"/>
              <a:t>Guiding Questions</a:t>
            </a:r>
          </a:p>
          <a:p>
            <a:r>
              <a:rPr lang="en-US" sz="2400" dirty="0"/>
              <a:t>Additional Topics</a:t>
            </a:r>
          </a:p>
          <a:p>
            <a:endParaRPr lang="en-US" sz="2400" dirty="0"/>
          </a:p>
          <a:p>
            <a:endParaRPr lang="en-US" sz="2400" dirty="0"/>
          </a:p>
        </p:txBody>
      </p:sp>
    </p:spTree>
    <p:extLst>
      <p:ext uri="{BB962C8B-B14F-4D97-AF65-F5344CB8AC3E}">
        <p14:creationId xmlns:p14="http://schemas.microsoft.com/office/powerpoint/2010/main" val="575288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4429-EC6D-43EC-9757-391B406B27E9}"/>
              </a:ext>
            </a:extLst>
          </p:cNvPr>
          <p:cNvSpPr>
            <a:spLocks noGrp="1"/>
          </p:cNvSpPr>
          <p:nvPr>
            <p:ph type="title"/>
          </p:nvPr>
        </p:nvSpPr>
        <p:spPr>
          <a:xfrm>
            <a:off x="430512" y="565204"/>
            <a:ext cx="3807191" cy="914400"/>
          </a:xfrm>
        </p:spPr>
        <p:txBody>
          <a:bodyPr/>
          <a:lstStyle/>
          <a:p>
            <a:r>
              <a:rPr lang="en-US" dirty="0"/>
              <a:t>Guiding Principles</a:t>
            </a:r>
          </a:p>
        </p:txBody>
      </p:sp>
      <p:sp>
        <p:nvSpPr>
          <p:cNvPr id="3" name="Content Placeholder 2">
            <a:extLst>
              <a:ext uri="{FF2B5EF4-FFF2-40B4-BE49-F238E27FC236}">
                <a16:creationId xmlns:a16="http://schemas.microsoft.com/office/drawing/2014/main" id="{A7DB94A0-45DB-41E0-832C-29EEB39F5CCD}"/>
              </a:ext>
            </a:extLst>
          </p:cNvPr>
          <p:cNvSpPr>
            <a:spLocks noGrp="1"/>
          </p:cNvSpPr>
          <p:nvPr>
            <p:ph idx="1"/>
          </p:nvPr>
        </p:nvSpPr>
        <p:spPr>
          <a:xfrm>
            <a:off x="291364" y="1303531"/>
            <a:ext cx="5532966" cy="4560556"/>
          </a:xfrm>
        </p:spPr>
        <p:txBody>
          <a:bodyPr>
            <a:normAutofit/>
          </a:bodyPr>
          <a:lstStyle/>
          <a:p>
            <a:pPr marL="0" lvl="0" indent="0">
              <a:buNone/>
            </a:pPr>
            <a:r>
              <a:rPr lang="en-US" sz="2400" dirty="0"/>
              <a:t>Children with disabilities benefit from:</a:t>
            </a:r>
          </a:p>
          <a:p>
            <a:pPr lvl="1"/>
            <a:r>
              <a:rPr lang="en-US" sz="2400" dirty="0"/>
              <a:t>interactions with typically developing peers</a:t>
            </a:r>
          </a:p>
          <a:p>
            <a:pPr lvl="1"/>
            <a:r>
              <a:rPr lang="en-US" sz="2400" dirty="0"/>
              <a:t>opportunities for active engagement in learning</a:t>
            </a:r>
          </a:p>
          <a:p>
            <a:pPr lvl="1"/>
            <a:r>
              <a:rPr lang="en-US" sz="2400" dirty="0"/>
              <a:t>Intentional instruction embedded into everyday activities and routines</a:t>
            </a:r>
          </a:p>
          <a:p>
            <a:pPr lvl="1"/>
            <a:r>
              <a:rPr lang="en-US" sz="2400" dirty="0"/>
              <a:t> experiencing fewer transitions.</a:t>
            </a:r>
          </a:p>
          <a:p>
            <a:pPr marL="0" indent="0">
              <a:buNone/>
            </a:pPr>
            <a:endParaRPr lang="en-US" sz="2400" dirty="0"/>
          </a:p>
          <a:p>
            <a:endParaRPr lang="en-US" sz="2400" dirty="0"/>
          </a:p>
        </p:txBody>
      </p:sp>
      <p:sp>
        <p:nvSpPr>
          <p:cNvPr id="5" name="Slide Number Placeholder 4">
            <a:extLst>
              <a:ext uri="{FF2B5EF4-FFF2-40B4-BE49-F238E27FC236}">
                <a16:creationId xmlns:a16="http://schemas.microsoft.com/office/drawing/2014/main" id="{DE103D5A-11D6-4202-97E2-0B02D15582B4}"/>
              </a:ext>
            </a:extLst>
          </p:cNvPr>
          <p:cNvSpPr>
            <a:spLocks noGrp="1"/>
          </p:cNvSpPr>
          <p:nvPr>
            <p:ph type="sldNum" sz="quarter" idx="4"/>
          </p:nvPr>
        </p:nvSpPr>
        <p:spPr/>
        <p:txBody>
          <a:bodyPr/>
          <a:lstStyle/>
          <a:p>
            <a:fld id="{8FF8BE51-C3B0-9B4F-9A06-4F809A9A7941}" type="slidenum">
              <a:rPr lang="en-US" smtClean="0"/>
              <a:pPr/>
              <a:t>20</a:t>
            </a:fld>
            <a:endParaRPr lang="en-US"/>
          </a:p>
        </p:txBody>
      </p:sp>
      <p:pic>
        <p:nvPicPr>
          <p:cNvPr id="6" name="Picture 5">
            <a:extLst>
              <a:ext uri="{FF2B5EF4-FFF2-40B4-BE49-F238E27FC236}">
                <a16:creationId xmlns:a16="http://schemas.microsoft.com/office/drawing/2014/main" id="{E67C8B57-CF4A-4A17-8312-E1590E2DC4E9}"/>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0062" r="30978" b="29736"/>
          <a:stretch/>
        </p:blipFill>
        <p:spPr>
          <a:xfrm>
            <a:off x="6020657" y="0"/>
            <a:ext cx="6171343" cy="603090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ln w="28575">
            <a:solidFill>
              <a:srgbClr val="0070C0"/>
            </a:solidFill>
          </a:ln>
        </p:spPr>
      </p:pic>
    </p:spTree>
    <p:extLst>
      <p:ext uri="{BB962C8B-B14F-4D97-AF65-F5344CB8AC3E}">
        <p14:creationId xmlns:p14="http://schemas.microsoft.com/office/powerpoint/2010/main" val="638501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00318-8DBB-4715-AE69-0D408943C0CA}"/>
              </a:ext>
            </a:extLst>
          </p:cNvPr>
          <p:cNvSpPr>
            <a:spLocks noGrp="1"/>
          </p:cNvSpPr>
          <p:nvPr>
            <p:ph type="title"/>
          </p:nvPr>
        </p:nvSpPr>
        <p:spPr/>
        <p:txBody>
          <a:bodyPr>
            <a:normAutofit/>
          </a:bodyPr>
          <a:lstStyle/>
          <a:p>
            <a:r>
              <a:rPr lang="en-US" dirty="0"/>
              <a:t>Do We Agree? </a:t>
            </a:r>
          </a:p>
        </p:txBody>
      </p:sp>
      <p:sp>
        <p:nvSpPr>
          <p:cNvPr id="3" name="Content Placeholder 2">
            <a:extLst>
              <a:ext uri="{FF2B5EF4-FFF2-40B4-BE49-F238E27FC236}">
                <a16:creationId xmlns:a16="http://schemas.microsoft.com/office/drawing/2014/main" id="{22091CFC-DB42-408D-BEAC-5B293E5CF827}"/>
              </a:ext>
            </a:extLst>
          </p:cNvPr>
          <p:cNvSpPr>
            <a:spLocks noGrp="1"/>
          </p:cNvSpPr>
          <p:nvPr>
            <p:ph idx="1"/>
          </p:nvPr>
        </p:nvSpPr>
        <p:spPr>
          <a:xfrm>
            <a:off x="587828" y="1460573"/>
            <a:ext cx="11005457" cy="3936854"/>
          </a:xfrm>
        </p:spPr>
        <p:txBody>
          <a:bodyPr>
            <a:normAutofit/>
          </a:bodyPr>
          <a:lstStyle/>
          <a:p>
            <a:pPr marL="457200" indent="-457200">
              <a:buFont typeface="+mj-lt"/>
              <a:buAutoNum type="arabicPeriod"/>
            </a:pPr>
            <a:r>
              <a:rPr lang="en-US" sz="2400" dirty="0"/>
              <a:t>Every child will grow and learn with access to developmentally appropriate materials, activities and experiences.</a:t>
            </a:r>
          </a:p>
          <a:p>
            <a:pPr marL="457200" indent="-457200">
              <a:buFont typeface="+mj-lt"/>
              <a:buAutoNum type="arabicPeriod"/>
            </a:pPr>
            <a:r>
              <a:rPr lang="en-US" sz="2400" dirty="0"/>
              <a:t>Learning occurs best when presented within everyday activities and routines.</a:t>
            </a:r>
          </a:p>
          <a:p>
            <a:pPr marL="457200" indent="-457200">
              <a:buFont typeface="+mj-lt"/>
              <a:buAutoNum type="arabicPeriod"/>
            </a:pPr>
            <a:r>
              <a:rPr lang="en-US" sz="2400" dirty="0"/>
              <a:t>Children do better with access to children of similar ages. </a:t>
            </a:r>
          </a:p>
          <a:p>
            <a:pPr marL="457200" indent="-457200">
              <a:buFont typeface="+mj-lt"/>
              <a:buAutoNum type="arabicPeriod"/>
            </a:pPr>
            <a:r>
              <a:rPr lang="en-US" sz="2400" dirty="0"/>
              <a:t>All children can be included with the appropriate supports.</a:t>
            </a:r>
          </a:p>
          <a:p>
            <a:pPr marL="457200" indent="-457200">
              <a:buFont typeface="+mj-lt"/>
              <a:buAutoNum type="arabicPeriod"/>
            </a:pPr>
            <a:r>
              <a:rPr lang="en-US" sz="2400" dirty="0"/>
              <a:t>It takes a special educator to support the learning of children with disabilities.</a:t>
            </a:r>
          </a:p>
        </p:txBody>
      </p:sp>
      <p:sp>
        <p:nvSpPr>
          <p:cNvPr id="5" name="Slide Number Placeholder 4">
            <a:extLst>
              <a:ext uri="{FF2B5EF4-FFF2-40B4-BE49-F238E27FC236}">
                <a16:creationId xmlns:a16="http://schemas.microsoft.com/office/drawing/2014/main" id="{7673C4FF-9E7D-4A86-83F2-C1B5DE72FB54}"/>
              </a:ext>
            </a:extLst>
          </p:cNvPr>
          <p:cNvSpPr>
            <a:spLocks noGrp="1"/>
          </p:cNvSpPr>
          <p:nvPr>
            <p:ph type="sldNum" sz="quarter" idx="4"/>
          </p:nvPr>
        </p:nvSpPr>
        <p:spPr/>
        <p:txBody>
          <a:bodyPr/>
          <a:lstStyle/>
          <a:p>
            <a:fld id="{8FF8BE51-C3B0-9B4F-9A06-4F809A9A7941}" type="slidenum">
              <a:rPr lang="en-US" smtClean="0"/>
              <a:pPr/>
              <a:t>21</a:t>
            </a:fld>
            <a:endParaRPr lang="en-US"/>
          </a:p>
        </p:txBody>
      </p:sp>
    </p:spTree>
    <p:extLst>
      <p:ext uri="{BB962C8B-B14F-4D97-AF65-F5344CB8AC3E}">
        <p14:creationId xmlns:p14="http://schemas.microsoft.com/office/powerpoint/2010/main" val="954903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91100C-B44B-4A87-AE7E-327F0096183F}"/>
              </a:ext>
            </a:extLst>
          </p:cNvPr>
          <p:cNvSpPr>
            <a:spLocks noGrp="1"/>
          </p:cNvSpPr>
          <p:nvPr>
            <p:ph type="title"/>
          </p:nvPr>
        </p:nvSpPr>
        <p:spPr/>
        <p:txBody>
          <a:bodyPr/>
          <a:lstStyle/>
          <a:p>
            <a:r>
              <a:rPr lang="en-US" dirty="0"/>
              <a:t>The IEP Process</a:t>
            </a:r>
          </a:p>
        </p:txBody>
      </p:sp>
      <p:sp>
        <p:nvSpPr>
          <p:cNvPr id="6" name="Text Placeholder 5">
            <a:extLst>
              <a:ext uri="{FF2B5EF4-FFF2-40B4-BE49-F238E27FC236}">
                <a16:creationId xmlns:a16="http://schemas.microsoft.com/office/drawing/2014/main" id="{2568645D-344A-4B9C-98A2-F2F978F74BE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243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6A922F-A87E-4B46-85E5-D0133DC42BEB}"/>
              </a:ext>
            </a:extLst>
          </p:cNvPr>
          <p:cNvSpPr>
            <a:spLocks noGrp="1"/>
          </p:cNvSpPr>
          <p:nvPr>
            <p:ph type="title"/>
          </p:nvPr>
        </p:nvSpPr>
        <p:spPr>
          <a:xfrm>
            <a:off x="593271" y="522816"/>
            <a:ext cx="11005457" cy="914400"/>
          </a:xfrm>
        </p:spPr>
        <p:txBody>
          <a:bodyPr/>
          <a:lstStyle/>
          <a:p>
            <a:r>
              <a:rPr lang="en-US" dirty="0"/>
              <a:t> Considerations for the IEP Process</a:t>
            </a:r>
          </a:p>
        </p:txBody>
      </p:sp>
      <p:sp>
        <p:nvSpPr>
          <p:cNvPr id="5" name="Content Placeholder 4">
            <a:extLst>
              <a:ext uri="{FF2B5EF4-FFF2-40B4-BE49-F238E27FC236}">
                <a16:creationId xmlns:a16="http://schemas.microsoft.com/office/drawing/2014/main" id="{18FFD4EF-0D87-42CB-A3E0-A4E34BAA5183}"/>
              </a:ext>
            </a:extLst>
          </p:cNvPr>
          <p:cNvSpPr>
            <a:spLocks noGrp="1"/>
          </p:cNvSpPr>
          <p:nvPr>
            <p:ph idx="1"/>
          </p:nvPr>
        </p:nvSpPr>
        <p:spPr>
          <a:xfrm>
            <a:off x="664636" y="1278685"/>
            <a:ext cx="11083061" cy="4697188"/>
          </a:xfrm>
        </p:spPr>
        <p:txBody>
          <a:bodyPr>
            <a:normAutofit/>
          </a:bodyPr>
          <a:lstStyle/>
          <a:p>
            <a:pPr marL="457200" indent="-457200">
              <a:lnSpc>
                <a:spcPct val="150000"/>
              </a:lnSpc>
              <a:buFont typeface="+mj-lt"/>
              <a:buAutoNum type="arabicPeriod"/>
            </a:pPr>
            <a:r>
              <a:rPr lang="en-US" sz="2400" dirty="0"/>
              <a:t>Follow the IEP process sequentially</a:t>
            </a:r>
          </a:p>
          <a:p>
            <a:pPr marL="457200" indent="-457200">
              <a:lnSpc>
                <a:spcPct val="150000"/>
              </a:lnSpc>
              <a:buFont typeface="+mj-lt"/>
              <a:buAutoNum type="arabicPeriod"/>
            </a:pPr>
            <a:r>
              <a:rPr lang="en-US" sz="2400" dirty="0"/>
              <a:t>Involve families meaningfully, and with permission, the child’s teacher</a:t>
            </a:r>
          </a:p>
          <a:p>
            <a:pPr marL="457200" indent="-457200">
              <a:lnSpc>
                <a:spcPct val="150000"/>
              </a:lnSpc>
              <a:buFont typeface="+mj-lt"/>
              <a:buAutoNum type="arabicPeriod"/>
            </a:pPr>
            <a:r>
              <a:rPr lang="en-US" sz="2400" dirty="0"/>
              <a:t>Respect and reflect the child’s individual strengths and needs, along with the family’s culture, priorities, and preferences</a:t>
            </a:r>
          </a:p>
          <a:p>
            <a:pPr marL="457200" indent="-457200">
              <a:lnSpc>
                <a:spcPct val="150000"/>
              </a:lnSpc>
              <a:buFont typeface="+mj-lt"/>
              <a:buAutoNum type="arabicPeriod"/>
            </a:pPr>
            <a:r>
              <a:rPr lang="en-US" sz="2400" dirty="0"/>
              <a:t>Ensure children participating in Part C early intervention programs experience a smooth and effective transition</a:t>
            </a:r>
          </a:p>
          <a:p>
            <a:pPr marL="457200" indent="-457200">
              <a:lnSpc>
                <a:spcPct val="150000"/>
              </a:lnSpc>
              <a:buFont typeface="+mj-lt"/>
              <a:buAutoNum type="arabicPeriod"/>
            </a:pPr>
            <a:r>
              <a:rPr lang="en-US" sz="2400" dirty="0"/>
              <a:t>Assess the child in all areas of suspected disability, in real-life contexts</a:t>
            </a:r>
          </a:p>
          <a:p>
            <a:pPr>
              <a:lnSpc>
                <a:spcPct val="150000"/>
              </a:lnSpc>
              <a:buFont typeface="Wingdings" panose="05000000000000000000" pitchFamily="2" charset="2"/>
              <a:buChar char="ü"/>
            </a:pPr>
            <a:endParaRPr lang="en-US" sz="2400" dirty="0"/>
          </a:p>
          <a:p>
            <a:pPr marL="0" lvl="0" indent="0" fontAlgn="base">
              <a:lnSpc>
                <a:spcPct val="150000"/>
              </a:lnSpc>
              <a:buNone/>
            </a:pPr>
            <a:endParaRPr lang="en-US" dirty="0"/>
          </a:p>
        </p:txBody>
      </p:sp>
    </p:spTree>
    <p:extLst>
      <p:ext uri="{BB962C8B-B14F-4D97-AF65-F5344CB8AC3E}">
        <p14:creationId xmlns:p14="http://schemas.microsoft.com/office/powerpoint/2010/main" val="1418503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6A922F-A87E-4B46-85E5-D0133DC42BEB}"/>
              </a:ext>
            </a:extLst>
          </p:cNvPr>
          <p:cNvSpPr>
            <a:spLocks noGrp="1"/>
          </p:cNvSpPr>
          <p:nvPr>
            <p:ph type="title"/>
          </p:nvPr>
        </p:nvSpPr>
        <p:spPr>
          <a:xfrm>
            <a:off x="508651" y="348149"/>
            <a:ext cx="11005457" cy="914400"/>
          </a:xfrm>
        </p:spPr>
        <p:txBody>
          <a:bodyPr/>
          <a:lstStyle/>
          <a:p>
            <a:r>
              <a:rPr lang="en-US" dirty="0"/>
              <a:t>Considerations in the IEP Process</a:t>
            </a:r>
          </a:p>
        </p:txBody>
      </p:sp>
      <p:sp>
        <p:nvSpPr>
          <p:cNvPr id="5" name="Content Placeholder 4">
            <a:extLst>
              <a:ext uri="{FF2B5EF4-FFF2-40B4-BE49-F238E27FC236}">
                <a16:creationId xmlns:a16="http://schemas.microsoft.com/office/drawing/2014/main" id="{18FFD4EF-0D87-42CB-A3E0-A4E34BAA5183}"/>
              </a:ext>
            </a:extLst>
          </p:cNvPr>
          <p:cNvSpPr>
            <a:spLocks noGrp="1"/>
          </p:cNvSpPr>
          <p:nvPr>
            <p:ph idx="1"/>
          </p:nvPr>
        </p:nvSpPr>
        <p:spPr>
          <a:xfrm>
            <a:off x="508651" y="1262549"/>
            <a:ext cx="11507758" cy="4790381"/>
          </a:xfrm>
        </p:spPr>
        <p:txBody>
          <a:bodyPr>
            <a:normAutofit/>
          </a:bodyPr>
          <a:lstStyle/>
          <a:p>
            <a:pPr marL="457200" lvl="0" indent="-457200">
              <a:lnSpc>
                <a:spcPct val="100000"/>
              </a:lnSpc>
              <a:buNone/>
            </a:pPr>
            <a:r>
              <a:rPr lang="en-US" sz="2400" dirty="0"/>
              <a:t>6.  Document present levels functional development across all domains in the context of daily activities and routines</a:t>
            </a:r>
          </a:p>
          <a:p>
            <a:pPr marL="457200" lvl="0" indent="-457200">
              <a:lnSpc>
                <a:spcPct val="100000"/>
              </a:lnSpc>
              <a:buNone/>
            </a:pPr>
            <a:r>
              <a:rPr lang="en-US" sz="2400" dirty="0"/>
              <a:t>7.  Develop goals that are developmentally appropriate and functional that could be implemented and met across settings, including inclusive settings</a:t>
            </a:r>
          </a:p>
          <a:p>
            <a:pPr marL="0" lvl="0" indent="0">
              <a:lnSpc>
                <a:spcPct val="150000"/>
              </a:lnSpc>
              <a:buNone/>
            </a:pPr>
            <a:r>
              <a:rPr lang="en-US" sz="2400" dirty="0"/>
              <a:t>8.  Discuss placement as a team including the parents</a:t>
            </a:r>
          </a:p>
          <a:p>
            <a:pPr marL="0" lvl="0" indent="0">
              <a:lnSpc>
                <a:spcPct val="150000"/>
              </a:lnSpc>
              <a:buNone/>
            </a:pPr>
            <a:r>
              <a:rPr lang="en-US" sz="2400" dirty="0"/>
              <a:t>9.  Discuss supplementary aids and services are needed in the regular program</a:t>
            </a:r>
          </a:p>
          <a:p>
            <a:pPr marL="0" indent="0">
              <a:lnSpc>
                <a:spcPct val="150000"/>
              </a:lnSpc>
              <a:buNone/>
            </a:pPr>
            <a:r>
              <a:rPr lang="en-US" sz="2400" dirty="0"/>
              <a:t>10. Consider a regular early childhood placement a child may be attending</a:t>
            </a:r>
          </a:p>
          <a:p>
            <a:pPr marL="0" lvl="0" indent="0">
              <a:lnSpc>
                <a:spcPct val="150000"/>
              </a:lnSpc>
              <a:buNone/>
            </a:pPr>
            <a:r>
              <a:rPr lang="en-US" sz="2400" dirty="0"/>
              <a:t>11. Consider benefits and any possible negative of effects of placements discussed</a:t>
            </a:r>
          </a:p>
          <a:p>
            <a:pPr lvl="0">
              <a:lnSpc>
                <a:spcPct val="150000"/>
              </a:lnSpc>
              <a:buFont typeface="Wingdings" panose="05000000000000000000" pitchFamily="2" charset="2"/>
              <a:buChar char="ü"/>
            </a:pPr>
            <a:endParaRPr lang="en-US" sz="2400" dirty="0"/>
          </a:p>
          <a:p>
            <a:pPr marL="0" lvl="0" indent="0">
              <a:lnSpc>
                <a:spcPct val="150000"/>
              </a:lnSpc>
              <a:buNone/>
            </a:pPr>
            <a:endParaRPr lang="en-US" sz="2400" dirty="0"/>
          </a:p>
          <a:p>
            <a:pPr>
              <a:lnSpc>
                <a:spcPct val="150000"/>
              </a:lnSpc>
              <a:buFont typeface="Wingdings" panose="05000000000000000000" pitchFamily="2" charset="2"/>
              <a:buChar char="ü"/>
            </a:pPr>
            <a:endParaRPr lang="en-US" dirty="0"/>
          </a:p>
        </p:txBody>
      </p:sp>
    </p:spTree>
    <p:extLst>
      <p:ext uri="{BB962C8B-B14F-4D97-AF65-F5344CB8AC3E}">
        <p14:creationId xmlns:p14="http://schemas.microsoft.com/office/powerpoint/2010/main" val="2804664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2B7B67-395D-4E6E-A1D3-A3E238F54562}"/>
              </a:ext>
            </a:extLst>
          </p:cNvPr>
          <p:cNvSpPr>
            <a:spLocks noGrp="1"/>
          </p:cNvSpPr>
          <p:nvPr>
            <p:ph type="title"/>
          </p:nvPr>
        </p:nvSpPr>
        <p:spPr>
          <a:xfrm>
            <a:off x="388813" y="402899"/>
            <a:ext cx="11005457" cy="1161444"/>
          </a:xfrm>
        </p:spPr>
        <p:txBody>
          <a:bodyPr/>
          <a:lstStyle/>
          <a:p>
            <a:r>
              <a:rPr lang="en-US" dirty="0"/>
              <a:t>Considerations</a:t>
            </a:r>
          </a:p>
        </p:txBody>
      </p:sp>
      <p:sp>
        <p:nvSpPr>
          <p:cNvPr id="7" name="Content Placeholder 6">
            <a:extLst>
              <a:ext uri="{FF2B5EF4-FFF2-40B4-BE49-F238E27FC236}">
                <a16:creationId xmlns:a16="http://schemas.microsoft.com/office/drawing/2014/main" id="{C6A6567B-3640-40B9-A670-6B9E07469948}"/>
              </a:ext>
            </a:extLst>
          </p:cNvPr>
          <p:cNvSpPr>
            <a:spLocks noGrp="1"/>
          </p:cNvSpPr>
          <p:nvPr>
            <p:ph idx="1"/>
          </p:nvPr>
        </p:nvSpPr>
        <p:spPr>
          <a:xfrm>
            <a:off x="3955103" y="1462145"/>
            <a:ext cx="7439167" cy="4024255"/>
          </a:xfrm>
        </p:spPr>
        <p:txBody>
          <a:bodyPr>
            <a:normAutofit fontScale="25000" lnSpcReduction="20000"/>
          </a:bodyPr>
          <a:lstStyle/>
          <a:p>
            <a:pPr lvl="0"/>
            <a:r>
              <a:rPr lang="en-US" sz="9600" dirty="0"/>
              <a:t>Discuss special transportation as a related service if needed</a:t>
            </a:r>
          </a:p>
          <a:p>
            <a:pPr lvl="0"/>
            <a:endParaRPr lang="en-US" sz="9600" dirty="0"/>
          </a:p>
          <a:p>
            <a:pPr lvl="0"/>
            <a:r>
              <a:rPr lang="en-US" altLang="en-US" sz="9600" dirty="0"/>
              <a:t>Document the explanation of the extent, if any, that the child will not participate with children without disabilities in the regular class and other activities</a:t>
            </a:r>
          </a:p>
          <a:p>
            <a:pPr lvl="0"/>
            <a:endParaRPr lang="en-US" sz="9600" dirty="0"/>
          </a:p>
          <a:p>
            <a:pPr lvl="0"/>
            <a:r>
              <a:rPr lang="en-US" sz="9600" dirty="0"/>
              <a:t>Document placement discussion in the prior written notice</a:t>
            </a:r>
          </a:p>
          <a:p>
            <a:endParaRPr lang="en-US" dirty="0"/>
          </a:p>
        </p:txBody>
      </p:sp>
      <p:sp>
        <p:nvSpPr>
          <p:cNvPr id="5" name="Slide Number Placeholder 4">
            <a:extLst>
              <a:ext uri="{FF2B5EF4-FFF2-40B4-BE49-F238E27FC236}">
                <a16:creationId xmlns:a16="http://schemas.microsoft.com/office/drawing/2014/main" id="{8D60698C-5F41-45AA-8449-4133FC929097}"/>
              </a:ext>
            </a:extLst>
          </p:cNvPr>
          <p:cNvSpPr>
            <a:spLocks noGrp="1"/>
          </p:cNvSpPr>
          <p:nvPr>
            <p:ph type="sldNum" sz="quarter" idx="4"/>
          </p:nvPr>
        </p:nvSpPr>
        <p:spPr/>
        <p:txBody>
          <a:bodyPr/>
          <a:lstStyle/>
          <a:p>
            <a:fld id="{8FF8BE51-C3B0-9B4F-9A06-4F809A9A7941}" type="slidenum">
              <a:rPr lang="en-US" smtClean="0"/>
              <a:pPr/>
              <a:t>25</a:t>
            </a:fld>
            <a:endParaRPr lang="en-US"/>
          </a:p>
        </p:txBody>
      </p:sp>
      <p:pic>
        <p:nvPicPr>
          <p:cNvPr id="8" name="Content Placeholder 3">
            <a:extLst>
              <a:ext uri="{FF2B5EF4-FFF2-40B4-BE49-F238E27FC236}">
                <a16:creationId xmlns:a16="http://schemas.microsoft.com/office/drawing/2014/main" id="{1217FC27-6991-4CFB-A5FC-8DA974D918D7}"/>
              </a:ext>
              <a:ext uri="{C183D7F6-B498-43B3-948B-1728B52AA6E4}">
                <adec:decorative xmlns:adec="http://schemas.microsoft.com/office/drawing/2017/decorative" xmlns="" val="1"/>
              </a:ext>
            </a:extLst>
          </p:cNvPr>
          <p:cNvPicPr>
            <a:picLocks noChangeAspect="1"/>
          </p:cNvPicPr>
          <p:nvPr/>
        </p:nvPicPr>
        <p:blipFill rotWithShape="1">
          <a:blip r:embed="rId2" cstate="print"/>
          <a:srcRect l="7284" t="2075" r="23627" b="1"/>
          <a:stretch/>
        </p:blipFill>
        <p:spPr>
          <a:xfrm>
            <a:off x="457199" y="1729999"/>
            <a:ext cx="3264946" cy="3308403"/>
          </a:xfrm>
          <a:prstGeom prst="rect">
            <a:avLst/>
          </a:prstGeom>
          <a:ln w="38100">
            <a:solidFill>
              <a:schemeClr val="accent3">
                <a:lumMod val="75000"/>
              </a:schemeClr>
            </a:solidFill>
          </a:ln>
        </p:spPr>
      </p:pic>
    </p:spTree>
    <p:extLst>
      <p:ext uri="{BB962C8B-B14F-4D97-AF65-F5344CB8AC3E}">
        <p14:creationId xmlns:p14="http://schemas.microsoft.com/office/powerpoint/2010/main" val="3751795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52A1A-EC51-48EC-BD37-585F45A3717F}"/>
              </a:ext>
            </a:extLst>
          </p:cNvPr>
          <p:cNvSpPr>
            <a:spLocks noGrp="1"/>
          </p:cNvSpPr>
          <p:nvPr>
            <p:ph type="title"/>
          </p:nvPr>
        </p:nvSpPr>
        <p:spPr/>
        <p:txBody>
          <a:bodyPr/>
          <a:lstStyle/>
          <a:p>
            <a:r>
              <a:rPr lang="en-US" dirty="0"/>
              <a:t>Requirements for IEP Decisions</a:t>
            </a:r>
          </a:p>
        </p:txBody>
      </p:sp>
      <p:sp>
        <p:nvSpPr>
          <p:cNvPr id="3" name="Content Placeholder 2">
            <a:extLst>
              <a:ext uri="{FF2B5EF4-FFF2-40B4-BE49-F238E27FC236}">
                <a16:creationId xmlns:a16="http://schemas.microsoft.com/office/drawing/2014/main" id="{BB6C7E4A-AA8E-444E-948B-9BE1760ACBAA}"/>
              </a:ext>
            </a:extLst>
          </p:cNvPr>
          <p:cNvSpPr>
            <a:spLocks noGrp="1"/>
          </p:cNvSpPr>
          <p:nvPr>
            <p:ph idx="1"/>
          </p:nvPr>
        </p:nvSpPr>
        <p:spPr>
          <a:xfrm>
            <a:off x="3821421" y="948285"/>
            <a:ext cx="8278007" cy="4961430"/>
          </a:xfrm>
        </p:spPr>
        <p:txBody>
          <a:bodyPr>
            <a:normAutofit lnSpcReduction="10000"/>
          </a:bodyPr>
          <a:lstStyle/>
          <a:p>
            <a:pPr marL="0" lvl="0" indent="0">
              <a:lnSpc>
                <a:spcPct val="150000"/>
              </a:lnSpc>
              <a:buNone/>
            </a:pPr>
            <a:r>
              <a:rPr lang="en-US" sz="2400" dirty="0"/>
              <a:t>LRE Decisions: </a:t>
            </a:r>
          </a:p>
          <a:p>
            <a:pPr lvl="0">
              <a:lnSpc>
                <a:spcPct val="150000"/>
              </a:lnSpc>
              <a:buFont typeface="Wingdings" panose="05000000000000000000" pitchFamily="2" charset="2"/>
              <a:buChar char="ü"/>
            </a:pPr>
            <a:r>
              <a:rPr lang="en-US" sz="2400" dirty="0"/>
              <a:t> are based on strengths, needs and goals of each child</a:t>
            </a:r>
          </a:p>
          <a:p>
            <a:pPr lvl="0">
              <a:lnSpc>
                <a:spcPct val="150000"/>
              </a:lnSpc>
              <a:buFont typeface="Wingdings" panose="05000000000000000000" pitchFamily="2" charset="2"/>
              <a:buChar char="ü"/>
            </a:pPr>
            <a:r>
              <a:rPr lang="en-US" sz="2400" dirty="0"/>
              <a:t> are </a:t>
            </a:r>
            <a:r>
              <a:rPr lang="en-US" sz="2400" b="1" dirty="0"/>
              <a:t>not</a:t>
            </a:r>
            <a:r>
              <a:rPr lang="en-US" sz="2400" dirty="0"/>
              <a:t> made based on a disability category</a:t>
            </a:r>
          </a:p>
          <a:p>
            <a:pPr lvl="0">
              <a:lnSpc>
                <a:spcPct val="150000"/>
              </a:lnSpc>
              <a:buFont typeface="Wingdings" panose="05000000000000000000" pitchFamily="2" charset="2"/>
              <a:buChar char="ü"/>
            </a:pPr>
            <a:r>
              <a:rPr lang="en-US" sz="2400" dirty="0"/>
              <a:t> consider benefits and any possible negative or harmful effects of each placement</a:t>
            </a:r>
          </a:p>
          <a:p>
            <a:pPr lvl="0">
              <a:lnSpc>
                <a:spcPct val="150000"/>
              </a:lnSpc>
              <a:buFont typeface="Wingdings" panose="05000000000000000000" pitchFamily="2" charset="2"/>
              <a:buChar char="ü"/>
            </a:pPr>
            <a:r>
              <a:rPr lang="en-US" sz="2400" dirty="0"/>
              <a:t> must begin discussion with the supplementary aids and special education and related services a child would need to be successful in a regular early childhood setting</a:t>
            </a:r>
          </a:p>
          <a:p>
            <a:pPr lvl="0" algn="ctr">
              <a:lnSpc>
                <a:spcPct val="150000"/>
              </a:lnSpc>
              <a:buFont typeface="Wingdings" panose="05000000000000000000" pitchFamily="2" charset="2"/>
              <a:buChar char="ü"/>
            </a:pPr>
            <a:endParaRPr lang="en-US" sz="2400" dirty="0"/>
          </a:p>
        </p:txBody>
      </p:sp>
      <p:sp>
        <p:nvSpPr>
          <p:cNvPr id="5" name="Slide Number Placeholder 4">
            <a:extLst>
              <a:ext uri="{FF2B5EF4-FFF2-40B4-BE49-F238E27FC236}">
                <a16:creationId xmlns:a16="http://schemas.microsoft.com/office/drawing/2014/main" id="{42E04BE9-B55C-4347-AF11-9578F02B7D3C}"/>
              </a:ext>
            </a:extLst>
          </p:cNvPr>
          <p:cNvSpPr>
            <a:spLocks noGrp="1"/>
          </p:cNvSpPr>
          <p:nvPr>
            <p:ph type="sldNum" sz="quarter" idx="4"/>
          </p:nvPr>
        </p:nvSpPr>
        <p:spPr/>
        <p:txBody>
          <a:bodyPr/>
          <a:lstStyle/>
          <a:p>
            <a:fld id="{8FF8BE51-C3B0-9B4F-9A06-4F809A9A7941}" type="slidenum">
              <a:rPr lang="en-US" smtClean="0"/>
              <a:pPr/>
              <a:t>26</a:t>
            </a:fld>
            <a:endParaRPr lang="en-US"/>
          </a:p>
        </p:txBody>
      </p:sp>
      <p:pic>
        <p:nvPicPr>
          <p:cNvPr id="6" name="Content Placeholder 5" descr="A person holding a baby&#10;&#10;Description generated with high confidence">
            <a:extLst>
              <a:ext uri="{FF2B5EF4-FFF2-40B4-BE49-F238E27FC236}">
                <a16:creationId xmlns:a16="http://schemas.microsoft.com/office/drawing/2014/main" id="{91D71DAD-AC81-4790-8C30-D56935BDE7C1}"/>
              </a:ext>
            </a:extLst>
          </p:cNvPr>
          <p:cNvPicPr>
            <a:picLocks noChangeAspect="1"/>
          </p:cNvPicPr>
          <p:nvPr/>
        </p:nvPicPr>
        <p:blipFill rotWithShape="1">
          <a:blip r:embed="rId2">
            <a:extLst>
              <a:ext uri="{28A0092B-C50C-407E-A947-70E740481C1C}">
                <a14:useLocalDpi xmlns:a14="http://schemas.microsoft.com/office/drawing/2010/main" val="0"/>
              </a:ext>
            </a:extLst>
          </a:blip>
          <a:srcRect r="26274"/>
          <a:stretch/>
        </p:blipFill>
        <p:spPr>
          <a:xfrm>
            <a:off x="358587" y="1366220"/>
            <a:ext cx="3373018" cy="3980330"/>
          </a:xfrm>
          <a:prstGeom prst="rect">
            <a:avLst/>
          </a:prstGeom>
          <a:ln w="38100">
            <a:solidFill>
              <a:srgbClr val="00B050"/>
            </a:solidFill>
          </a:ln>
        </p:spPr>
      </p:pic>
    </p:spTree>
    <p:extLst>
      <p:ext uri="{BB962C8B-B14F-4D97-AF65-F5344CB8AC3E}">
        <p14:creationId xmlns:p14="http://schemas.microsoft.com/office/powerpoint/2010/main" val="3639152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A5E7-6A1F-45D7-BF68-CFF227FDFFCC}"/>
              </a:ext>
            </a:extLst>
          </p:cNvPr>
          <p:cNvSpPr>
            <a:spLocks noGrp="1"/>
          </p:cNvSpPr>
          <p:nvPr>
            <p:ph type="title"/>
          </p:nvPr>
        </p:nvSpPr>
        <p:spPr>
          <a:xfrm>
            <a:off x="587829" y="328408"/>
            <a:ext cx="11005457" cy="914400"/>
          </a:xfrm>
        </p:spPr>
        <p:txBody>
          <a:bodyPr>
            <a:normAutofit/>
          </a:bodyPr>
          <a:lstStyle/>
          <a:p>
            <a:r>
              <a:rPr lang="en-US" dirty="0"/>
              <a:t>And Yet, We Need to do Better</a:t>
            </a:r>
          </a:p>
        </p:txBody>
      </p:sp>
      <p:sp>
        <p:nvSpPr>
          <p:cNvPr id="3" name="Content Placeholder 2">
            <a:extLst>
              <a:ext uri="{FF2B5EF4-FFF2-40B4-BE49-F238E27FC236}">
                <a16:creationId xmlns:a16="http://schemas.microsoft.com/office/drawing/2014/main" id="{7C008C95-1EE6-477F-ABBC-F5C4FEC15CCF}"/>
              </a:ext>
            </a:extLst>
          </p:cNvPr>
          <p:cNvSpPr>
            <a:spLocks noGrp="1"/>
          </p:cNvSpPr>
          <p:nvPr>
            <p:ph idx="1"/>
          </p:nvPr>
        </p:nvSpPr>
        <p:spPr>
          <a:xfrm>
            <a:off x="1017907" y="1049768"/>
            <a:ext cx="10586264" cy="4925934"/>
          </a:xfrm>
        </p:spPr>
        <p:txBody>
          <a:bodyPr>
            <a:noAutofit/>
          </a:bodyPr>
          <a:lstStyle/>
          <a:p>
            <a:pPr marL="0" indent="0">
              <a:buNone/>
            </a:pPr>
            <a:r>
              <a:rPr lang="en-US" sz="2400" smtClean="0"/>
              <a:t>80% </a:t>
            </a:r>
            <a:r>
              <a:rPr lang="en-US" sz="2400" dirty="0"/>
              <a:t>of children in regular early childhood </a:t>
            </a:r>
            <a:r>
              <a:rPr lang="en-US" sz="2400"/>
              <a:t>programs </a:t>
            </a:r>
            <a:r>
              <a:rPr lang="en-US" sz="2400" smtClean="0"/>
              <a:t>80% </a:t>
            </a:r>
            <a:r>
              <a:rPr lang="en-US" sz="2400" dirty="0"/>
              <a:t>percent of the time</a:t>
            </a:r>
          </a:p>
          <a:p>
            <a:pPr marL="0" indent="0">
              <a:buNone/>
            </a:pPr>
            <a:endParaRPr lang="en-US" sz="1600" dirty="0"/>
          </a:p>
          <a:p>
            <a:pPr marL="0" indent="0">
              <a:buNone/>
            </a:pPr>
            <a:r>
              <a:rPr lang="en-US" sz="2400" b="1" dirty="0"/>
              <a:t>How Does your District Provide Inclusion?</a:t>
            </a:r>
          </a:p>
          <a:p>
            <a:pPr marL="0" indent="0">
              <a:buNone/>
            </a:pPr>
            <a:r>
              <a:rPr lang="en-US" sz="2400" dirty="0"/>
              <a:t>Does your district deliver itinerant services by providing services in:</a:t>
            </a:r>
          </a:p>
          <a:p>
            <a:pPr marL="914400" lvl="1" indent="-457200">
              <a:buFont typeface="+mj-lt"/>
              <a:buAutoNum type="arabicPeriod"/>
            </a:pPr>
            <a:r>
              <a:rPr lang="en-US" sz="2400" dirty="0"/>
              <a:t>school based programs - School Readiness, Smart Start, Title I?</a:t>
            </a:r>
          </a:p>
          <a:p>
            <a:pPr marL="914400" lvl="1" indent="-457200">
              <a:buFont typeface="+mj-lt"/>
              <a:buAutoNum type="arabicPeriod"/>
            </a:pPr>
            <a:r>
              <a:rPr lang="en-US" sz="2400" dirty="0"/>
              <a:t>Head Start programs?</a:t>
            </a:r>
          </a:p>
          <a:p>
            <a:pPr marL="914400" lvl="1" indent="-457200">
              <a:buFont typeface="+mj-lt"/>
              <a:buAutoNum type="arabicPeriod"/>
            </a:pPr>
            <a:r>
              <a:rPr lang="en-US" sz="2400" dirty="0"/>
              <a:t>community settings? </a:t>
            </a:r>
          </a:p>
          <a:p>
            <a:pPr marL="914400" lvl="1" indent="-457200">
              <a:buFont typeface="+mj-lt"/>
              <a:buAutoNum type="arabicPeriod"/>
            </a:pPr>
            <a:r>
              <a:rPr lang="en-US" sz="2400" dirty="0"/>
              <a:t>throughout the year?</a:t>
            </a:r>
          </a:p>
          <a:p>
            <a:pPr marL="914400" lvl="1" indent="-457200">
              <a:buFont typeface="+mj-lt"/>
              <a:buAutoNum type="arabicPeriod"/>
            </a:pPr>
            <a:r>
              <a:rPr lang="en-US" sz="2400" dirty="0"/>
              <a:t>Including Speech Language services?</a:t>
            </a:r>
          </a:p>
          <a:p>
            <a:endParaRPr lang="en-US" sz="2400" dirty="0"/>
          </a:p>
          <a:p>
            <a:pPr marL="0" indent="0">
              <a:buNone/>
            </a:pPr>
            <a:endParaRPr lang="en-US" sz="2400" dirty="0"/>
          </a:p>
        </p:txBody>
      </p:sp>
      <p:sp>
        <p:nvSpPr>
          <p:cNvPr id="5" name="Slide Number Placeholder 4">
            <a:extLst>
              <a:ext uri="{FF2B5EF4-FFF2-40B4-BE49-F238E27FC236}">
                <a16:creationId xmlns:a16="http://schemas.microsoft.com/office/drawing/2014/main" id="{AAE7458D-0418-4E75-B0E7-6898E6B5146B}"/>
              </a:ext>
            </a:extLst>
          </p:cNvPr>
          <p:cNvSpPr>
            <a:spLocks noGrp="1"/>
          </p:cNvSpPr>
          <p:nvPr>
            <p:ph type="sldNum" sz="quarter" idx="4"/>
          </p:nvPr>
        </p:nvSpPr>
        <p:spPr/>
        <p:txBody>
          <a:bodyPr/>
          <a:lstStyle/>
          <a:p>
            <a:fld id="{8FF8BE51-C3B0-9B4F-9A06-4F809A9A7941}" type="slidenum">
              <a:rPr lang="en-US" smtClean="0"/>
              <a:pPr/>
              <a:t>27</a:t>
            </a:fld>
            <a:endParaRPr lang="en-US"/>
          </a:p>
        </p:txBody>
      </p:sp>
    </p:spTree>
    <p:extLst>
      <p:ext uri="{BB962C8B-B14F-4D97-AF65-F5344CB8AC3E}">
        <p14:creationId xmlns:p14="http://schemas.microsoft.com/office/powerpoint/2010/main" val="374766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3C11-1F61-40AB-9D4F-B1885B73ADFF}"/>
              </a:ext>
            </a:extLst>
          </p:cNvPr>
          <p:cNvSpPr>
            <a:spLocks noGrp="1"/>
          </p:cNvSpPr>
          <p:nvPr>
            <p:ph type="title"/>
          </p:nvPr>
        </p:nvSpPr>
        <p:spPr>
          <a:xfrm>
            <a:off x="652462" y="579120"/>
            <a:ext cx="10944225" cy="672111"/>
          </a:xfrm>
        </p:spPr>
        <p:txBody>
          <a:bodyPr/>
          <a:lstStyle/>
          <a:p>
            <a:r>
              <a:rPr lang="en-US" dirty="0"/>
              <a:t>New Resource Coming Soon</a:t>
            </a:r>
            <a:br>
              <a:rPr lang="en-US" dirty="0"/>
            </a:br>
            <a:endParaRPr lang="en-US" sz="2800" b="0" dirty="0">
              <a:solidFill>
                <a:schemeClr val="bg2">
                  <a:lumMod val="50000"/>
                </a:schemeClr>
              </a:solidFill>
            </a:endParaRPr>
          </a:p>
        </p:txBody>
      </p:sp>
      <p:sp>
        <p:nvSpPr>
          <p:cNvPr id="3" name="Content Placeholder 2">
            <a:extLst>
              <a:ext uri="{FF2B5EF4-FFF2-40B4-BE49-F238E27FC236}">
                <a16:creationId xmlns:a16="http://schemas.microsoft.com/office/drawing/2014/main" id="{5BE574E9-53C2-40CD-A457-000B4876BDF8}"/>
              </a:ext>
            </a:extLst>
          </p:cNvPr>
          <p:cNvSpPr>
            <a:spLocks noGrp="1"/>
          </p:cNvSpPr>
          <p:nvPr>
            <p:ph idx="1"/>
          </p:nvPr>
        </p:nvSpPr>
        <p:spPr>
          <a:xfrm>
            <a:off x="652462" y="1251231"/>
            <a:ext cx="10972800" cy="4952999"/>
          </a:xfrm>
        </p:spPr>
        <p:txBody>
          <a:bodyPr>
            <a:noAutofit/>
          </a:bodyPr>
          <a:lstStyle/>
          <a:p>
            <a:pPr marL="0" indent="0">
              <a:buNone/>
            </a:pPr>
            <a:r>
              <a:rPr lang="en-US" sz="2800" b="1" dirty="0"/>
              <a:t>Making Sound Preschool LRE Decisions</a:t>
            </a:r>
          </a:p>
          <a:p>
            <a:pPr lvl="1"/>
            <a:r>
              <a:rPr lang="en-US" sz="2800" dirty="0"/>
              <a:t>Guiding Questions for IEP teams</a:t>
            </a:r>
          </a:p>
          <a:p>
            <a:pPr lvl="1"/>
            <a:r>
              <a:rPr lang="en-US" sz="2800" dirty="0"/>
              <a:t>Considerations in the IEP process from referral and transition to assessment, crafting the IEP, determining placement</a:t>
            </a:r>
          </a:p>
          <a:p>
            <a:pPr lvl="1"/>
            <a:r>
              <a:rPr lang="en-US" sz="2800" dirty="0"/>
              <a:t>At each step:</a:t>
            </a:r>
          </a:p>
          <a:p>
            <a:pPr lvl="2"/>
            <a:r>
              <a:rPr lang="en-US" sz="2800" dirty="0"/>
              <a:t> Corresponding regulations</a:t>
            </a:r>
          </a:p>
          <a:p>
            <a:pPr lvl="2"/>
            <a:r>
              <a:rPr lang="en-US" sz="2800" dirty="0"/>
              <a:t> Principles</a:t>
            </a:r>
          </a:p>
          <a:p>
            <a:pPr lvl="2"/>
            <a:r>
              <a:rPr lang="en-US" sz="2800" dirty="0"/>
              <a:t> What it looks like scenarios and non-compliant examples</a:t>
            </a:r>
          </a:p>
          <a:p>
            <a:pPr lvl="2"/>
            <a:endParaRPr lang="en-US" sz="2800" dirty="0"/>
          </a:p>
          <a:p>
            <a:pPr marL="914400" lvl="2" indent="0">
              <a:buNone/>
            </a:pPr>
            <a:endParaRPr lang="en-US" sz="2800" dirty="0"/>
          </a:p>
          <a:p>
            <a:pPr lvl="2"/>
            <a:endParaRPr lang="en-US" sz="2800" dirty="0"/>
          </a:p>
          <a:p>
            <a:pPr lvl="1"/>
            <a:endParaRPr lang="en-US" sz="2800" dirty="0"/>
          </a:p>
          <a:p>
            <a:pPr marL="457200" lvl="1" indent="0">
              <a:buNone/>
            </a:pPr>
            <a:endParaRPr lang="en-US" sz="2800" dirty="0"/>
          </a:p>
        </p:txBody>
      </p:sp>
    </p:spTree>
    <p:extLst>
      <p:ext uri="{BB962C8B-B14F-4D97-AF65-F5344CB8AC3E}">
        <p14:creationId xmlns:p14="http://schemas.microsoft.com/office/powerpoint/2010/main" val="369316808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3C11-1F61-40AB-9D4F-B1885B73ADFF}"/>
              </a:ext>
            </a:extLst>
          </p:cNvPr>
          <p:cNvSpPr>
            <a:spLocks noGrp="1"/>
          </p:cNvSpPr>
          <p:nvPr>
            <p:ph type="title"/>
          </p:nvPr>
        </p:nvSpPr>
        <p:spPr/>
        <p:txBody>
          <a:bodyPr/>
          <a:lstStyle/>
          <a:p>
            <a:r>
              <a:rPr lang="en-US" dirty="0"/>
              <a:t>Making Sound Placement Decisions</a:t>
            </a:r>
          </a:p>
        </p:txBody>
      </p:sp>
      <p:sp>
        <p:nvSpPr>
          <p:cNvPr id="3" name="Content Placeholder 2">
            <a:extLst>
              <a:ext uri="{FF2B5EF4-FFF2-40B4-BE49-F238E27FC236}">
                <a16:creationId xmlns:a16="http://schemas.microsoft.com/office/drawing/2014/main" id="{5BE574E9-53C2-40CD-A457-000B4876BDF8}"/>
              </a:ext>
            </a:extLst>
          </p:cNvPr>
          <p:cNvSpPr>
            <a:spLocks noGrp="1"/>
          </p:cNvSpPr>
          <p:nvPr>
            <p:ph idx="1"/>
          </p:nvPr>
        </p:nvSpPr>
        <p:spPr>
          <a:xfrm>
            <a:off x="361950" y="800100"/>
            <a:ext cx="11468100" cy="5257800"/>
          </a:xfrm>
        </p:spPr>
        <p:txBody>
          <a:bodyPr>
            <a:noAutofit/>
          </a:bodyPr>
          <a:lstStyle/>
          <a:p>
            <a:pPr lvl="0"/>
            <a:r>
              <a:rPr lang="en-US" sz="2400" b="1" dirty="0"/>
              <a:t>Consideration 7</a:t>
            </a:r>
            <a:r>
              <a:rPr lang="en-US" sz="2400" dirty="0"/>
              <a:t>. Discuss placement as a team, including the parents. For each child, consider and discuss:</a:t>
            </a:r>
          </a:p>
          <a:p>
            <a:pPr lvl="1"/>
            <a:r>
              <a:rPr lang="en-US" sz="2300" dirty="0"/>
              <a:t>strengths, needs and goals </a:t>
            </a:r>
          </a:p>
          <a:p>
            <a:pPr lvl="1"/>
            <a:r>
              <a:rPr lang="en-US" sz="2300" dirty="0"/>
              <a:t>the program a child may already be attending</a:t>
            </a:r>
          </a:p>
          <a:p>
            <a:pPr lvl="1"/>
            <a:r>
              <a:rPr lang="en-US" sz="2300" dirty="0"/>
              <a:t>a regular early childhood program</a:t>
            </a:r>
          </a:p>
          <a:p>
            <a:pPr lvl="1"/>
            <a:r>
              <a:rPr lang="en-US" sz="2300" dirty="0"/>
              <a:t>supplementary aids and services to support the child in a regular early childhood placement</a:t>
            </a:r>
          </a:p>
          <a:p>
            <a:pPr lvl="1"/>
            <a:r>
              <a:rPr lang="en-US" sz="2300" dirty="0"/>
              <a:t>other placements, as appropriate</a:t>
            </a:r>
          </a:p>
          <a:p>
            <a:pPr lvl="1"/>
            <a:r>
              <a:rPr lang="en-US" sz="2300" dirty="0"/>
              <a:t>benefits and possible negative or harmful effects of placements considered</a:t>
            </a:r>
          </a:p>
          <a:p>
            <a:pPr marL="457200" lvl="1" indent="0">
              <a:buNone/>
            </a:pPr>
            <a:r>
              <a:rPr lang="en-US" sz="2000" dirty="0"/>
              <a:t> </a:t>
            </a:r>
            <a:r>
              <a:rPr lang="en-US" sz="2000" b="1" dirty="0"/>
              <a:t>Services and placement decisions should not be made based on a disability category</a:t>
            </a:r>
          </a:p>
        </p:txBody>
      </p:sp>
    </p:spTree>
    <p:extLst>
      <p:ext uri="{BB962C8B-B14F-4D97-AF65-F5344CB8AC3E}">
        <p14:creationId xmlns:p14="http://schemas.microsoft.com/office/powerpoint/2010/main" val="119470030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Highlights – Valuing Inclusion</a:t>
            </a:r>
          </a:p>
        </p:txBody>
      </p:sp>
      <p:sp>
        <p:nvSpPr>
          <p:cNvPr id="5" name="Slide Number Placeholder 4"/>
          <p:cNvSpPr>
            <a:spLocks noGrp="1"/>
          </p:cNvSpPr>
          <p:nvPr>
            <p:ph type="sldNum" sz="quarter" idx="4"/>
          </p:nvPr>
        </p:nvSpPr>
        <p:spPr/>
        <p:txBody>
          <a:bodyPr/>
          <a:lstStyle/>
          <a:p>
            <a:fld id="{8FF8BE51-C3B0-9B4F-9A06-4F809A9A7941}" type="slidenum">
              <a:rPr lang="en-US" smtClean="0"/>
              <a:pPr/>
              <a:t>3</a:t>
            </a:fld>
            <a:endParaRPr lang="en-US"/>
          </a:p>
        </p:txBody>
      </p:sp>
    </p:spTree>
    <p:extLst>
      <p:ext uri="{BB962C8B-B14F-4D97-AF65-F5344CB8AC3E}">
        <p14:creationId xmlns:p14="http://schemas.microsoft.com/office/powerpoint/2010/main" val="3278045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B7D5-3958-42A2-ADBE-1EA94797F0CA}"/>
              </a:ext>
            </a:extLst>
          </p:cNvPr>
          <p:cNvSpPr>
            <a:spLocks noGrp="1"/>
          </p:cNvSpPr>
          <p:nvPr>
            <p:ph type="title"/>
          </p:nvPr>
        </p:nvSpPr>
        <p:spPr/>
        <p:txBody>
          <a:bodyPr/>
          <a:lstStyle/>
          <a:p>
            <a:r>
              <a:rPr lang="en-US" dirty="0"/>
              <a:t>Scenario 7a:</a:t>
            </a:r>
          </a:p>
        </p:txBody>
      </p:sp>
      <p:sp>
        <p:nvSpPr>
          <p:cNvPr id="3" name="Content Placeholder 2">
            <a:extLst>
              <a:ext uri="{FF2B5EF4-FFF2-40B4-BE49-F238E27FC236}">
                <a16:creationId xmlns:a16="http://schemas.microsoft.com/office/drawing/2014/main" id="{E1940C99-FB1E-43ED-9572-9BA6609212ED}"/>
              </a:ext>
            </a:extLst>
          </p:cNvPr>
          <p:cNvSpPr>
            <a:spLocks noGrp="1"/>
          </p:cNvSpPr>
          <p:nvPr>
            <p:ph idx="1"/>
          </p:nvPr>
        </p:nvSpPr>
        <p:spPr>
          <a:xfrm>
            <a:off x="638175" y="968542"/>
            <a:ext cx="10972800" cy="4920916"/>
          </a:xfrm>
        </p:spPr>
        <p:txBody>
          <a:bodyPr>
            <a:normAutofit/>
          </a:bodyPr>
          <a:lstStyle/>
          <a:p>
            <a:pPr marL="0" indent="0">
              <a:buNone/>
            </a:pPr>
            <a:r>
              <a:rPr lang="en-US" sz="2400" b="1" dirty="0"/>
              <a:t>7a. A district and family have been working on developing the IEP and the family wants the services in the Pre-K classroom their child is currently attending.</a:t>
            </a:r>
          </a:p>
          <a:p>
            <a:pPr marL="0" indent="0">
              <a:buNone/>
            </a:pPr>
            <a:r>
              <a:rPr lang="en-US" sz="2400" dirty="0"/>
              <a:t>The school district holds the IEP meeting and begins by letting the family know that their son would receive services in the district self-contained classroom at the satellite program where all preschool children with IEPs attend. The placement discussion does not begin with a conversation about inclusive programming, least restrictive environment or considers family priorities.   </a:t>
            </a:r>
          </a:p>
          <a:p>
            <a:pPr marL="0" indent="0">
              <a:buNone/>
            </a:pPr>
            <a:r>
              <a:rPr lang="en-US" sz="2400" b="1" dirty="0">
                <a:solidFill>
                  <a:srgbClr val="C00000"/>
                </a:solidFill>
              </a:rPr>
              <a:t>Please share better strategies in the chat – short phrases</a:t>
            </a:r>
            <a:endParaRPr lang="en-US" sz="2400" b="1" dirty="0"/>
          </a:p>
        </p:txBody>
      </p:sp>
    </p:spTree>
    <p:extLst>
      <p:ext uri="{BB962C8B-B14F-4D97-AF65-F5344CB8AC3E}">
        <p14:creationId xmlns:p14="http://schemas.microsoft.com/office/powerpoint/2010/main" val="168024362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3A8F-D7DA-4E6F-877B-19376A0B85E5}"/>
              </a:ext>
            </a:extLst>
          </p:cNvPr>
          <p:cNvSpPr>
            <a:spLocks noGrp="1"/>
          </p:cNvSpPr>
          <p:nvPr>
            <p:ph type="title"/>
          </p:nvPr>
        </p:nvSpPr>
        <p:spPr>
          <a:xfrm>
            <a:off x="623887" y="357808"/>
            <a:ext cx="10944225" cy="672111"/>
          </a:xfrm>
        </p:spPr>
        <p:txBody>
          <a:bodyPr/>
          <a:lstStyle/>
          <a:p>
            <a:r>
              <a:rPr lang="en-US" dirty="0"/>
              <a:t>Scenario 7a. </a:t>
            </a:r>
          </a:p>
        </p:txBody>
      </p:sp>
      <p:sp>
        <p:nvSpPr>
          <p:cNvPr id="3" name="Content Placeholder 2">
            <a:extLst>
              <a:ext uri="{FF2B5EF4-FFF2-40B4-BE49-F238E27FC236}">
                <a16:creationId xmlns:a16="http://schemas.microsoft.com/office/drawing/2014/main" id="{A91F3CE5-DECD-40A9-9A97-E72FEBA4180C}"/>
              </a:ext>
            </a:extLst>
          </p:cNvPr>
          <p:cNvSpPr>
            <a:spLocks noGrp="1"/>
          </p:cNvSpPr>
          <p:nvPr>
            <p:ph idx="1"/>
          </p:nvPr>
        </p:nvSpPr>
        <p:spPr>
          <a:xfrm>
            <a:off x="762000" y="1371600"/>
            <a:ext cx="10972800" cy="4648200"/>
          </a:xfrm>
        </p:spPr>
        <p:txBody>
          <a:bodyPr>
            <a:normAutofit/>
          </a:bodyPr>
          <a:lstStyle/>
          <a:p>
            <a:pPr marL="0" indent="0">
              <a:lnSpc>
                <a:spcPct val="150000"/>
              </a:lnSpc>
              <a:buNone/>
            </a:pPr>
            <a:r>
              <a:rPr lang="en-US" sz="2400" dirty="0"/>
              <a:t>The school district and family discuss the child’s strengths, needs and goals in relation to the program he is already attending. The child’s preschool teacher has provided information about how the child is doing in the program.  In addition, the team discusses aids and services he might need to be supported in the regular early childhood program.</a:t>
            </a:r>
          </a:p>
        </p:txBody>
      </p:sp>
    </p:spTree>
    <p:extLst>
      <p:ext uri="{BB962C8B-B14F-4D97-AF65-F5344CB8AC3E}">
        <p14:creationId xmlns:p14="http://schemas.microsoft.com/office/powerpoint/2010/main" val="149998876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Questions for Making Placement Decisions</a:t>
            </a:r>
          </a:p>
        </p:txBody>
      </p:sp>
      <p:sp>
        <p:nvSpPr>
          <p:cNvPr id="5" name="Slide Number Placeholder 4"/>
          <p:cNvSpPr>
            <a:spLocks noGrp="1"/>
          </p:cNvSpPr>
          <p:nvPr>
            <p:ph type="sldNum" sz="quarter" idx="4"/>
          </p:nvPr>
        </p:nvSpPr>
        <p:spPr/>
        <p:txBody>
          <a:bodyPr/>
          <a:lstStyle/>
          <a:p>
            <a:fld id="{8FF8BE51-C3B0-9B4F-9A06-4F809A9A7941}" type="slidenum">
              <a:rPr lang="en-US" smtClean="0"/>
              <a:pPr/>
              <a:t>32</a:t>
            </a:fld>
            <a:endParaRPr lang="en-US"/>
          </a:p>
        </p:txBody>
      </p:sp>
    </p:spTree>
    <p:extLst>
      <p:ext uri="{BB962C8B-B14F-4D97-AF65-F5344CB8AC3E}">
        <p14:creationId xmlns:p14="http://schemas.microsoft.com/office/powerpoint/2010/main" val="1017555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2306FD-81A8-4109-8FF9-AC401FFF5AC3}"/>
              </a:ext>
            </a:extLst>
          </p:cNvPr>
          <p:cNvSpPr>
            <a:spLocks noGrp="1"/>
          </p:cNvSpPr>
          <p:nvPr>
            <p:ph type="title"/>
          </p:nvPr>
        </p:nvSpPr>
        <p:spPr>
          <a:xfrm>
            <a:off x="587828" y="485170"/>
            <a:ext cx="11005457" cy="914400"/>
          </a:xfrm>
        </p:spPr>
        <p:txBody>
          <a:bodyPr>
            <a:normAutofit fontScale="90000"/>
          </a:bodyPr>
          <a:lstStyle/>
          <a:p>
            <a:r>
              <a:rPr lang="en-US" dirty="0"/>
              <a:t>For children attending a regular early childhood program</a:t>
            </a:r>
            <a:br>
              <a:rPr lang="en-US" dirty="0"/>
            </a:br>
            <a:endParaRPr lang="en-US" dirty="0"/>
          </a:p>
        </p:txBody>
      </p:sp>
      <p:sp>
        <p:nvSpPr>
          <p:cNvPr id="11" name="Content Placeholder 10">
            <a:extLst>
              <a:ext uri="{FF2B5EF4-FFF2-40B4-BE49-F238E27FC236}">
                <a16:creationId xmlns:a16="http://schemas.microsoft.com/office/drawing/2014/main" id="{B79CC561-420B-4828-8A35-DC768D7A5B1A}"/>
              </a:ext>
            </a:extLst>
          </p:cNvPr>
          <p:cNvSpPr>
            <a:spLocks noGrp="1"/>
          </p:cNvSpPr>
          <p:nvPr>
            <p:ph idx="1"/>
          </p:nvPr>
        </p:nvSpPr>
        <p:spPr>
          <a:xfrm>
            <a:off x="7233948" y="1196396"/>
            <a:ext cx="4772995" cy="4756300"/>
          </a:xfrm>
        </p:spPr>
        <p:txBody>
          <a:bodyPr>
            <a:noAutofit/>
          </a:bodyPr>
          <a:lstStyle/>
          <a:p>
            <a:pPr lvl="0"/>
            <a:r>
              <a:rPr lang="en-US" dirty="0"/>
              <a:t>How is the child doing in the early childhood program they are attending? </a:t>
            </a:r>
          </a:p>
          <a:p>
            <a:pPr lvl="0"/>
            <a:endParaRPr lang="en-US" sz="1000" dirty="0"/>
          </a:p>
          <a:p>
            <a:pPr lvl="0"/>
            <a:r>
              <a:rPr lang="en-US" dirty="0"/>
              <a:t>Does the family want the child to remain in the program?</a:t>
            </a:r>
          </a:p>
          <a:p>
            <a:pPr marL="0" lvl="0" indent="0">
              <a:buNone/>
            </a:pPr>
            <a:endParaRPr lang="en-US" sz="1000" dirty="0"/>
          </a:p>
          <a:p>
            <a:pPr lvl="0"/>
            <a:r>
              <a:rPr lang="en-US" dirty="0"/>
              <a:t>Does the school system have itinerant teachers?</a:t>
            </a:r>
          </a:p>
          <a:p>
            <a:pPr lvl="0"/>
            <a:endParaRPr lang="en-US" sz="1000" dirty="0"/>
          </a:p>
          <a:p>
            <a:pPr lvl="0"/>
            <a:r>
              <a:rPr lang="en-US" dirty="0"/>
              <a:t>Does your district serve children in their community setting?</a:t>
            </a:r>
          </a:p>
          <a:p>
            <a:pPr lvl="0"/>
            <a:endParaRPr lang="en-US" sz="1000" dirty="0"/>
          </a:p>
          <a:p>
            <a:pPr marL="0" lvl="0" indent="0">
              <a:buNone/>
            </a:pPr>
            <a:endParaRPr lang="en-US" dirty="0"/>
          </a:p>
          <a:p>
            <a:endParaRPr lang="en-US" sz="2400" dirty="0"/>
          </a:p>
        </p:txBody>
      </p:sp>
      <p:sp>
        <p:nvSpPr>
          <p:cNvPr id="5" name="Slide Number Placeholder 4">
            <a:extLst>
              <a:ext uri="{FF2B5EF4-FFF2-40B4-BE49-F238E27FC236}">
                <a16:creationId xmlns:a16="http://schemas.microsoft.com/office/drawing/2014/main" id="{C738B8B8-87D5-455F-B4F7-36E6B8DCD91D}"/>
              </a:ext>
            </a:extLst>
          </p:cNvPr>
          <p:cNvSpPr>
            <a:spLocks noGrp="1"/>
          </p:cNvSpPr>
          <p:nvPr>
            <p:ph type="sldNum" sz="quarter" idx="4"/>
          </p:nvPr>
        </p:nvSpPr>
        <p:spPr/>
        <p:txBody>
          <a:bodyPr/>
          <a:lstStyle/>
          <a:p>
            <a:fld id="{8FF8BE51-C3B0-9B4F-9A06-4F809A9A7941}" type="slidenum">
              <a:rPr lang="en-US" smtClean="0"/>
              <a:pPr/>
              <a:t>33</a:t>
            </a:fld>
            <a:endParaRPr lang="en-US"/>
          </a:p>
        </p:txBody>
      </p:sp>
      <p:pic>
        <p:nvPicPr>
          <p:cNvPr id="7" name="Picture 6">
            <a:extLst>
              <a:ext uri="{FF2B5EF4-FFF2-40B4-BE49-F238E27FC236}">
                <a16:creationId xmlns:a16="http://schemas.microsoft.com/office/drawing/2014/main" id="{71D0EAA3-455F-489C-825C-9B470DDBDEF9}"/>
              </a:ext>
              <a:ext uri="{C183D7F6-B498-43B3-948B-1728B52AA6E4}">
                <adec:decorative xmlns:adec="http://schemas.microsoft.com/office/drawing/2017/decorative" xmlns="" val="1"/>
              </a:ext>
            </a:extLst>
          </p:cNvPr>
          <p:cNvPicPr>
            <a:picLocks noChangeAspect="1"/>
          </p:cNvPicPr>
          <p:nvPr/>
        </p:nvPicPr>
        <p:blipFill rotWithShape="1">
          <a:blip r:embed="rId3"/>
          <a:srcRect l="19430" t="20145" r="18777" b="7954"/>
          <a:stretch/>
        </p:blipFill>
        <p:spPr>
          <a:xfrm>
            <a:off x="433106" y="1399570"/>
            <a:ext cx="6646120" cy="4349952"/>
          </a:xfrm>
          <a:prstGeom prst="rect">
            <a:avLst/>
          </a:prstGeom>
          <a:ln w="38100">
            <a:solidFill>
              <a:srgbClr val="0070C0"/>
            </a:solidFill>
          </a:ln>
        </p:spPr>
      </p:pic>
    </p:spTree>
    <p:extLst>
      <p:ext uri="{BB962C8B-B14F-4D97-AF65-F5344CB8AC3E}">
        <p14:creationId xmlns:p14="http://schemas.microsoft.com/office/powerpoint/2010/main" val="804509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2306FD-81A8-4109-8FF9-AC401FFF5AC3}"/>
              </a:ext>
            </a:extLst>
          </p:cNvPr>
          <p:cNvSpPr>
            <a:spLocks noGrp="1"/>
          </p:cNvSpPr>
          <p:nvPr>
            <p:ph type="title"/>
          </p:nvPr>
        </p:nvSpPr>
        <p:spPr>
          <a:xfrm>
            <a:off x="587828" y="485170"/>
            <a:ext cx="11005457" cy="914400"/>
          </a:xfrm>
        </p:spPr>
        <p:txBody>
          <a:bodyPr>
            <a:normAutofit fontScale="90000"/>
          </a:bodyPr>
          <a:lstStyle/>
          <a:p>
            <a:r>
              <a:rPr lang="en-US" dirty="0"/>
              <a:t>Guiding Questions for all Children</a:t>
            </a:r>
            <a:br>
              <a:rPr lang="en-US" dirty="0"/>
            </a:br>
            <a:endParaRPr lang="en-US" dirty="0"/>
          </a:p>
        </p:txBody>
      </p:sp>
      <p:sp>
        <p:nvSpPr>
          <p:cNvPr id="11" name="Content Placeholder 10">
            <a:extLst>
              <a:ext uri="{FF2B5EF4-FFF2-40B4-BE49-F238E27FC236}">
                <a16:creationId xmlns:a16="http://schemas.microsoft.com/office/drawing/2014/main" id="{B79CC561-420B-4828-8A35-DC768D7A5B1A}"/>
              </a:ext>
            </a:extLst>
          </p:cNvPr>
          <p:cNvSpPr>
            <a:spLocks noGrp="1"/>
          </p:cNvSpPr>
          <p:nvPr>
            <p:ph idx="1"/>
          </p:nvPr>
        </p:nvSpPr>
        <p:spPr>
          <a:xfrm>
            <a:off x="532021" y="1446047"/>
            <a:ext cx="11407528" cy="4097988"/>
          </a:xfrm>
        </p:spPr>
        <p:txBody>
          <a:bodyPr>
            <a:noAutofit/>
          </a:bodyPr>
          <a:lstStyle/>
          <a:p>
            <a:pPr marL="457200" lvl="0" indent="-457200">
              <a:buFont typeface="+mj-lt"/>
              <a:buAutoNum type="arabicPeriod"/>
            </a:pPr>
            <a:r>
              <a:rPr lang="en-US" sz="2400" dirty="0"/>
              <a:t> What supplementary aids and services would the child need to be successful?</a:t>
            </a:r>
          </a:p>
          <a:p>
            <a:pPr marL="457200" lvl="0" indent="-457200">
              <a:buFont typeface="+mj-lt"/>
              <a:buAutoNum type="arabicPeriod"/>
            </a:pPr>
            <a:r>
              <a:rPr lang="en-US" sz="2400" dirty="0"/>
              <a:t> Can the IEP be implemented in the regular early childhood program with needed aids and supports? </a:t>
            </a:r>
          </a:p>
          <a:p>
            <a:pPr marL="457200" indent="-457200">
              <a:buFont typeface="+mj-lt"/>
              <a:buAutoNum type="arabicPeriod"/>
            </a:pPr>
            <a:r>
              <a:rPr lang="en-US" sz="2400" dirty="0"/>
              <a:t>Will the proposed placement allow the family to access child care, if needed?</a:t>
            </a:r>
          </a:p>
          <a:p>
            <a:pPr marL="457200" lvl="0" indent="-457200">
              <a:buFont typeface="+mj-lt"/>
              <a:buAutoNum type="arabicPeriod"/>
            </a:pPr>
            <a:r>
              <a:rPr lang="en-US" sz="2400" dirty="0"/>
              <a:t>What regular early childhood programs are in the school district and community?   </a:t>
            </a:r>
          </a:p>
          <a:p>
            <a:pPr marL="457200" lvl="0" indent="-457200">
              <a:buFont typeface="+mj-lt"/>
              <a:buAutoNum type="arabicPeriod"/>
            </a:pPr>
            <a:r>
              <a:rPr lang="en-US" sz="2400" dirty="0"/>
              <a:t>Will the regular early childhood program support the collaboration and specialized instruction for the child? </a:t>
            </a:r>
          </a:p>
          <a:p>
            <a:pPr marL="0" indent="0">
              <a:buNone/>
            </a:pPr>
            <a:endParaRPr lang="en-US" sz="2400" dirty="0"/>
          </a:p>
        </p:txBody>
      </p:sp>
      <p:sp>
        <p:nvSpPr>
          <p:cNvPr id="5" name="Slide Number Placeholder 4">
            <a:extLst>
              <a:ext uri="{FF2B5EF4-FFF2-40B4-BE49-F238E27FC236}">
                <a16:creationId xmlns:a16="http://schemas.microsoft.com/office/drawing/2014/main" id="{C738B8B8-87D5-455F-B4F7-36E6B8DCD91D}"/>
              </a:ext>
            </a:extLst>
          </p:cNvPr>
          <p:cNvSpPr>
            <a:spLocks noGrp="1"/>
          </p:cNvSpPr>
          <p:nvPr>
            <p:ph type="sldNum" sz="quarter" idx="4"/>
          </p:nvPr>
        </p:nvSpPr>
        <p:spPr/>
        <p:txBody>
          <a:bodyPr/>
          <a:lstStyle/>
          <a:p>
            <a:fld id="{8FF8BE51-C3B0-9B4F-9A06-4F809A9A7941}" type="slidenum">
              <a:rPr lang="en-US" smtClean="0"/>
              <a:pPr/>
              <a:t>34</a:t>
            </a:fld>
            <a:endParaRPr lang="en-US"/>
          </a:p>
        </p:txBody>
      </p:sp>
    </p:spTree>
    <p:extLst>
      <p:ext uri="{BB962C8B-B14F-4D97-AF65-F5344CB8AC3E}">
        <p14:creationId xmlns:p14="http://schemas.microsoft.com/office/powerpoint/2010/main" val="509210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2306FD-81A8-4109-8FF9-AC401FFF5AC3}"/>
              </a:ext>
            </a:extLst>
          </p:cNvPr>
          <p:cNvSpPr>
            <a:spLocks noGrp="1"/>
          </p:cNvSpPr>
          <p:nvPr>
            <p:ph type="title"/>
          </p:nvPr>
        </p:nvSpPr>
        <p:spPr>
          <a:xfrm>
            <a:off x="587828" y="485170"/>
            <a:ext cx="11005457" cy="914400"/>
          </a:xfrm>
        </p:spPr>
        <p:txBody>
          <a:bodyPr>
            <a:normAutofit fontScale="90000"/>
          </a:bodyPr>
          <a:lstStyle/>
          <a:p>
            <a:r>
              <a:rPr lang="en-US" dirty="0"/>
              <a:t>Guiding Questions for all Children</a:t>
            </a:r>
            <a:br>
              <a:rPr lang="en-US" dirty="0"/>
            </a:br>
            <a:endParaRPr lang="en-US" dirty="0"/>
          </a:p>
        </p:txBody>
      </p:sp>
      <p:sp>
        <p:nvSpPr>
          <p:cNvPr id="11" name="Content Placeholder 10">
            <a:extLst>
              <a:ext uri="{FF2B5EF4-FFF2-40B4-BE49-F238E27FC236}">
                <a16:creationId xmlns:a16="http://schemas.microsoft.com/office/drawing/2014/main" id="{B79CC561-420B-4828-8A35-DC768D7A5B1A}"/>
              </a:ext>
            </a:extLst>
          </p:cNvPr>
          <p:cNvSpPr>
            <a:spLocks noGrp="1"/>
          </p:cNvSpPr>
          <p:nvPr>
            <p:ph idx="1"/>
          </p:nvPr>
        </p:nvSpPr>
        <p:spPr>
          <a:xfrm>
            <a:off x="587828" y="1300818"/>
            <a:ext cx="11407528" cy="4097988"/>
          </a:xfrm>
        </p:spPr>
        <p:txBody>
          <a:bodyPr>
            <a:noAutofit/>
          </a:bodyPr>
          <a:lstStyle/>
          <a:p>
            <a:pPr marL="0" lvl="0" indent="0">
              <a:lnSpc>
                <a:spcPct val="150000"/>
              </a:lnSpc>
              <a:buNone/>
            </a:pPr>
            <a:r>
              <a:rPr lang="en-US" sz="2400" dirty="0">
                <a:solidFill>
                  <a:schemeClr val="accent1"/>
                </a:solidFill>
              </a:rPr>
              <a:t>6. </a:t>
            </a:r>
            <a:r>
              <a:rPr lang="en-US" sz="2400" dirty="0"/>
              <a:t>Will transitions for the child be reduced or increased in this setting?</a:t>
            </a:r>
          </a:p>
          <a:p>
            <a:pPr marL="0" lvl="0" indent="0">
              <a:lnSpc>
                <a:spcPct val="150000"/>
              </a:lnSpc>
              <a:buNone/>
            </a:pPr>
            <a:r>
              <a:rPr lang="en-US" sz="2400" dirty="0">
                <a:solidFill>
                  <a:schemeClr val="accent1"/>
                </a:solidFill>
              </a:rPr>
              <a:t>7. </a:t>
            </a:r>
            <a:r>
              <a:rPr lang="en-US" sz="2400" dirty="0"/>
              <a:t>Will time in transport to the setting be similar to transport time for children without disabilities?</a:t>
            </a:r>
          </a:p>
          <a:p>
            <a:pPr marL="0" indent="0">
              <a:lnSpc>
                <a:spcPct val="150000"/>
              </a:lnSpc>
              <a:buNone/>
            </a:pPr>
            <a:r>
              <a:rPr lang="en-US" sz="2400" dirty="0">
                <a:solidFill>
                  <a:schemeClr val="accent1"/>
                </a:solidFill>
              </a:rPr>
              <a:t>8. </a:t>
            </a:r>
            <a:r>
              <a:rPr lang="en-US" sz="2400" dirty="0"/>
              <a:t>How would transit time impact the child’s learning time and the length of their day?</a:t>
            </a:r>
          </a:p>
          <a:p>
            <a:pPr marL="0" lvl="0" indent="0">
              <a:lnSpc>
                <a:spcPct val="150000"/>
              </a:lnSpc>
              <a:buNone/>
            </a:pPr>
            <a:r>
              <a:rPr lang="en-US" sz="2400" dirty="0">
                <a:solidFill>
                  <a:schemeClr val="accent1"/>
                </a:solidFill>
              </a:rPr>
              <a:t>9. </a:t>
            </a:r>
            <a:r>
              <a:rPr lang="en-US" sz="2400" dirty="0"/>
              <a:t>Will the parents have children in different elementary schools? </a:t>
            </a:r>
          </a:p>
          <a:p>
            <a:pPr marL="0" lvl="0" indent="0">
              <a:lnSpc>
                <a:spcPct val="150000"/>
              </a:lnSpc>
              <a:buNone/>
            </a:pPr>
            <a:r>
              <a:rPr lang="en-US" sz="2400" dirty="0">
                <a:solidFill>
                  <a:schemeClr val="accent1"/>
                </a:solidFill>
              </a:rPr>
              <a:t>10. </a:t>
            </a:r>
            <a:r>
              <a:rPr lang="en-US" sz="2400" dirty="0"/>
              <a:t>What are the benefits for the child and family? </a:t>
            </a:r>
          </a:p>
          <a:p>
            <a:pPr marL="0" indent="0">
              <a:buNone/>
            </a:pPr>
            <a:endParaRPr lang="en-US" sz="2400" dirty="0"/>
          </a:p>
          <a:p>
            <a:pPr marL="457200" lvl="0" indent="-457200">
              <a:buFont typeface="+mj-lt"/>
              <a:buAutoNum type="arabicPeriod"/>
            </a:pPr>
            <a:endParaRPr lang="en-US" sz="2400" dirty="0"/>
          </a:p>
          <a:p>
            <a:pPr marL="457200" indent="-457200">
              <a:buFont typeface="+mj-lt"/>
              <a:buAutoNum type="arabicPeriod"/>
            </a:pPr>
            <a:endParaRPr lang="en-US" sz="2400" dirty="0"/>
          </a:p>
        </p:txBody>
      </p:sp>
      <p:sp>
        <p:nvSpPr>
          <p:cNvPr id="5" name="Slide Number Placeholder 4">
            <a:extLst>
              <a:ext uri="{FF2B5EF4-FFF2-40B4-BE49-F238E27FC236}">
                <a16:creationId xmlns:a16="http://schemas.microsoft.com/office/drawing/2014/main" id="{C738B8B8-87D5-455F-B4F7-36E6B8DCD91D}"/>
              </a:ext>
            </a:extLst>
          </p:cNvPr>
          <p:cNvSpPr>
            <a:spLocks noGrp="1"/>
          </p:cNvSpPr>
          <p:nvPr>
            <p:ph type="sldNum" sz="quarter" idx="4"/>
          </p:nvPr>
        </p:nvSpPr>
        <p:spPr/>
        <p:txBody>
          <a:bodyPr/>
          <a:lstStyle/>
          <a:p>
            <a:fld id="{8FF8BE51-C3B0-9B4F-9A06-4F809A9A7941}" type="slidenum">
              <a:rPr lang="en-US" smtClean="0"/>
              <a:pPr/>
              <a:t>35</a:t>
            </a:fld>
            <a:endParaRPr lang="en-US"/>
          </a:p>
        </p:txBody>
      </p:sp>
    </p:spTree>
    <p:extLst>
      <p:ext uri="{BB962C8B-B14F-4D97-AF65-F5344CB8AC3E}">
        <p14:creationId xmlns:p14="http://schemas.microsoft.com/office/powerpoint/2010/main" val="95437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2306FD-81A8-4109-8FF9-AC401FFF5AC3}"/>
              </a:ext>
            </a:extLst>
          </p:cNvPr>
          <p:cNvSpPr>
            <a:spLocks noGrp="1"/>
          </p:cNvSpPr>
          <p:nvPr>
            <p:ph type="title"/>
          </p:nvPr>
        </p:nvSpPr>
        <p:spPr>
          <a:xfrm>
            <a:off x="587828" y="485170"/>
            <a:ext cx="11005457" cy="914400"/>
          </a:xfrm>
        </p:spPr>
        <p:txBody>
          <a:bodyPr>
            <a:normAutofit fontScale="90000"/>
          </a:bodyPr>
          <a:lstStyle/>
          <a:p>
            <a:r>
              <a:rPr lang="en-US" dirty="0"/>
              <a:t>Guiding Questions for all Children</a:t>
            </a:r>
            <a:br>
              <a:rPr lang="en-US" dirty="0"/>
            </a:br>
            <a:endParaRPr lang="en-US" dirty="0"/>
          </a:p>
        </p:txBody>
      </p:sp>
      <p:sp>
        <p:nvSpPr>
          <p:cNvPr id="11" name="Content Placeholder 10">
            <a:extLst>
              <a:ext uri="{FF2B5EF4-FFF2-40B4-BE49-F238E27FC236}">
                <a16:creationId xmlns:a16="http://schemas.microsoft.com/office/drawing/2014/main" id="{B79CC561-420B-4828-8A35-DC768D7A5B1A}"/>
              </a:ext>
            </a:extLst>
          </p:cNvPr>
          <p:cNvSpPr>
            <a:spLocks noGrp="1"/>
          </p:cNvSpPr>
          <p:nvPr>
            <p:ph idx="1"/>
          </p:nvPr>
        </p:nvSpPr>
        <p:spPr>
          <a:xfrm>
            <a:off x="285136" y="1142216"/>
            <a:ext cx="11788878" cy="4097988"/>
          </a:xfrm>
        </p:spPr>
        <p:txBody>
          <a:bodyPr>
            <a:noAutofit/>
          </a:bodyPr>
          <a:lstStyle/>
          <a:p>
            <a:pPr marL="0" lvl="0" indent="0">
              <a:lnSpc>
                <a:spcPct val="150000"/>
              </a:lnSpc>
              <a:buNone/>
            </a:pPr>
            <a:r>
              <a:rPr lang="en-US" sz="2400" dirty="0">
                <a:solidFill>
                  <a:schemeClr val="accent1"/>
                </a:solidFill>
              </a:rPr>
              <a:t>11. </a:t>
            </a:r>
            <a:r>
              <a:rPr lang="en-US" sz="2400" dirty="0"/>
              <a:t>What are the preferences of the family?</a:t>
            </a:r>
          </a:p>
          <a:p>
            <a:pPr marL="0" lvl="0" indent="0">
              <a:lnSpc>
                <a:spcPct val="150000"/>
              </a:lnSpc>
              <a:buNone/>
            </a:pPr>
            <a:r>
              <a:rPr lang="en-US" sz="2400" dirty="0">
                <a:solidFill>
                  <a:schemeClr val="accent1"/>
                </a:solidFill>
              </a:rPr>
              <a:t>12. </a:t>
            </a:r>
            <a:r>
              <a:rPr lang="en-US" sz="2400" dirty="0"/>
              <a:t>Does the family prefer supports and services provided in the everyday activities and routines in the home? Is home an appropriate place to implement the IEP?</a:t>
            </a:r>
          </a:p>
          <a:p>
            <a:pPr marL="0" lvl="0" indent="0">
              <a:lnSpc>
                <a:spcPct val="150000"/>
              </a:lnSpc>
              <a:buNone/>
            </a:pPr>
            <a:r>
              <a:rPr lang="en-US" sz="2400" dirty="0">
                <a:solidFill>
                  <a:schemeClr val="accent1"/>
                </a:solidFill>
              </a:rPr>
              <a:t>13. </a:t>
            </a:r>
            <a:r>
              <a:rPr lang="en-US" sz="2400" dirty="0"/>
              <a:t>Are there other placements that may be more appropriate for this child, and why?</a:t>
            </a:r>
          </a:p>
          <a:p>
            <a:pPr marL="0" lvl="0" indent="0">
              <a:lnSpc>
                <a:spcPct val="150000"/>
              </a:lnSpc>
              <a:buNone/>
            </a:pPr>
            <a:r>
              <a:rPr lang="en-US" sz="2400" dirty="0">
                <a:solidFill>
                  <a:schemeClr val="accent1"/>
                </a:solidFill>
              </a:rPr>
              <a:t>14. </a:t>
            </a:r>
            <a:r>
              <a:rPr lang="en-US" sz="2400" dirty="0"/>
              <a:t>Will the family be able to visit the setting before agreeing to the proposed placement?</a:t>
            </a:r>
          </a:p>
          <a:p>
            <a:pPr marL="0" lvl="0" indent="0">
              <a:lnSpc>
                <a:spcPct val="150000"/>
              </a:lnSpc>
              <a:buNone/>
            </a:pPr>
            <a:r>
              <a:rPr lang="en-US" sz="2400" dirty="0">
                <a:solidFill>
                  <a:schemeClr val="accent1"/>
                </a:solidFill>
              </a:rPr>
              <a:t>16. </a:t>
            </a:r>
            <a:r>
              <a:rPr lang="en-US" sz="2400" dirty="0"/>
              <a:t>Does the team agree an early childhood placement is the best option?</a:t>
            </a:r>
          </a:p>
          <a:p>
            <a:pPr>
              <a:buFont typeface="Wingdings" panose="05000000000000000000" pitchFamily="2" charset="2"/>
              <a:buChar char="v"/>
            </a:pPr>
            <a:endParaRPr lang="en-US" sz="2400" dirty="0"/>
          </a:p>
        </p:txBody>
      </p:sp>
      <p:sp>
        <p:nvSpPr>
          <p:cNvPr id="5" name="Slide Number Placeholder 4">
            <a:extLst>
              <a:ext uri="{FF2B5EF4-FFF2-40B4-BE49-F238E27FC236}">
                <a16:creationId xmlns:a16="http://schemas.microsoft.com/office/drawing/2014/main" id="{C738B8B8-87D5-455F-B4F7-36E6B8DCD91D}"/>
              </a:ext>
            </a:extLst>
          </p:cNvPr>
          <p:cNvSpPr>
            <a:spLocks noGrp="1"/>
          </p:cNvSpPr>
          <p:nvPr>
            <p:ph type="sldNum" sz="quarter" idx="4"/>
          </p:nvPr>
        </p:nvSpPr>
        <p:spPr/>
        <p:txBody>
          <a:bodyPr/>
          <a:lstStyle/>
          <a:p>
            <a:fld id="{8FF8BE51-C3B0-9B4F-9A06-4F809A9A7941}" type="slidenum">
              <a:rPr lang="en-US" smtClean="0"/>
              <a:pPr/>
              <a:t>36</a:t>
            </a:fld>
            <a:endParaRPr lang="en-US"/>
          </a:p>
        </p:txBody>
      </p:sp>
    </p:spTree>
    <p:extLst>
      <p:ext uri="{BB962C8B-B14F-4D97-AF65-F5344CB8AC3E}">
        <p14:creationId xmlns:p14="http://schemas.microsoft.com/office/powerpoint/2010/main" val="2064894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F281A9-2794-4049-8630-71BB933C42E1}"/>
              </a:ext>
            </a:extLst>
          </p:cNvPr>
          <p:cNvSpPr>
            <a:spLocks noGrp="1"/>
          </p:cNvSpPr>
          <p:nvPr>
            <p:ph type="title"/>
          </p:nvPr>
        </p:nvSpPr>
        <p:spPr/>
        <p:txBody>
          <a:bodyPr/>
          <a:lstStyle/>
          <a:p>
            <a:r>
              <a:rPr lang="en-US" dirty="0"/>
              <a:t>Discussion</a:t>
            </a:r>
          </a:p>
        </p:txBody>
      </p:sp>
      <p:sp>
        <p:nvSpPr>
          <p:cNvPr id="7" name="Content Placeholder 6">
            <a:extLst>
              <a:ext uri="{FF2B5EF4-FFF2-40B4-BE49-F238E27FC236}">
                <a16:creationId xmlns:a16="http://schemas.microsoft.com/office/drawing/2014/main" id="{187F8454-E29C-45BF-B8EB-E0571ABCC97E}"/>
              </a:ext>
            </a:extLst>
          </p:cNvPr>
          <p:cNvSpPr>
            <a:spLocks noGrp="1"/>
          </p:cNvSpPr>
          <p:nvPr>
            <p:ph idx="1"/>
          </p:nvPr>
        </p:nvSpPr>
        <p:spPr>
          <a:xfrm>
            <a:off x="501768" y="4606627"/>
            <a:ext cx="11363917" cy="1401185"/>
          </a:xfrm>
        </p:spPr>
        <p:txBody>
          <a:bodyPr>
            <a:normAutofit/>
          </a:bodyPr>
          <a:lstStyle/>
          <a:p>
            <a:pPr marL="0" indent="0" algn="ctr">
              <a:lnSpc>
                <a:spcPct val="150000"/>
              </a:lnSpc>
              <a:buNone/>
            </a:pPr>
            <a:r>
              <a:rPr lang="en-US" sz="2600" dirty="0"/>
              <a:t>What is one thing you can do to make it more likely that good placement decisions are made in your district or state?</a:t>
            </a:r>
          </a:p>
        </p:txBody>
      </p:sp>
      <p:sp>
        <p:nvSpPr>
          <p:cNvPr id="5" name="Slide Number Placeholder 4">
            <a:extLst>
              <a:ext uri="{FF2B5EF4-FFF2-40B4-BE49-F238E27FC236}">
                <a16:creationId xmlns:a16="http://schemas.microsoft.com/office/drawing/2014/main" id="{81EA531B-8F9A-4BA0-9EF4-63DCE4CF350A}"/>
              </a:ext>
            </a:extLst>
          </p:cNvPr>
          <p:cNvSpPr>
            <a:spLocks noGrp="1"/>
          </p:cNvSpPr>
          <p:nvPr>
            <p:ph type="sldNum" sz="quarter" idx="4"/>
          </p:nvPr>
        </p:nvSpPr>
        <p:spPr/>
        <p:txBody>
          <a:bodyPr/>
          <a:lstStyle/>
          <a:p>
            <a:fld id="{8FF8BE51-C3B0-9B4F-9A06-4F809A9A7941}" type="slidenum">
              <a:rPr lang="en-US" smtClean="0"/>
              <a:pPr/>
              <a:t>37</a:t>
            </a:fld>
            <a:endParaRPr lang="en-US"/>
          </a:p>
        </p:txBody>
      </p:sp>
      <p:pic>
        <p:nvPicPr>
          <p:cNvPr id="9" name="Picture 8">
            <a:extLst>
              <a:ext uri="{FF2B5EF4-FFF2-40B4-BE49-F238E27FC236}">
                <a16:creationId xmlns:a16="http://schemas.microsoft.com/office/drawing/2014/main" id="{9D21C8D0-485D-4D59-BD7A-440252E4C02F}"/>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466" y="1061709"/>
            <a:ext cx="5124179" cy="3410782"/>
          </a:xfrm>
          <a:prstGeom prst="rect">
            <a:avLst/>
          </a:prstGeom>
          <a:ln w="76200">
            <a:solidFill>
              <a:schemeClr val="accent5">
                <a:lumMod val="75000"/>
              </a:schemeClr>
            </a:solidFill>
          </a:ln>
        </p:spPr>
      </p:pic>
    </p:spTree>
    <p:extLst>
      <p:ext uri="{BB962C8B-B14F-4D97-AF65-F5344CB8AC3E}">
        <p14:creationId xmlns:p14="http://schemas.microsoft.com/office/powerpoint/2010/main" val="1610089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8A6C-1D91-42E3-8FCA-7F750291E087}"/>
              </a:ext>
            </a:extLst>
          </p:cNvPr>
          <p:cNvSpPr>
            <a:spLocks noGrp="1"/>
          </p:cNvSpPr>
          <p:nvPr>
            <p:ph type="title"/>
          </p:nvPr>
        </p:nvSpPr>
        <p:spPr/>
        <p:txBody>
          <a:bodyPr/>
          <a:lstStyle/>
          <a:p>
            <a:r>
              <a:rPr lang="en-US" dirty="0"/>
              <a:t>Ongoing Conversations</a:t>
            </a:r>
          </a:p>
        </p:txBody>
      </p:sp>
      <p:sp>
        <p:nvSpPr>
          <p:cNvPr id="3" name="Content Placeholder 2">
            <a:extLst>
              <a:ext uri="{FF2B5EF4-FFF2-40B4-BE49-F238E27FC236}">
                <a16:creationId xmlns:a16="http://schemas.microsoft.com/office/drawing/2014/main" id="{1022088D-99CA-484D-99CA-5A7149D73078}"/>
              </a:ext>
            </a:extLst>
          </p:cNvPr>
          <p:cNvSpPr>
            <a:spLocks noGrp="1"/>
          </p:cNvSpPr>
          <p:nvPr>
            <p:ph idx="1"/>
          </p:nvPr>
        </p:nvSpPr>
        <p:spPr>
          <a:xfrm>
            <a:off x="756793" y="984005"/>
            <a:ext cx="11005457" cy="4889990"/>
          </a:xfrm>
        </p:spPr>
        <p:txBody>
          <a:bodyPr>
            <a:normAutofit lnSpcReduction="10000"/>
          </a:bodyPr>
          <a:lstStyle/>
          <a:p>
            <a:pPr marL="0" indent="0">
              <a:buNone/>
            </a:pPr>
            <a:r>
              <a:rPr lang="en-US" sz="2400" dirty="0"/>
              <a:t>Do you want to meet again to discuss any of the following topics:</a:t>
            </a:r>
          </a:p>
          <a:p>
            <a:pPr marL="514350" indent="-514350">
              <a:buFont typeface="+mj-lt"/>
              <a:buAutoNum type="arabicPeriod"/>
            </a:pPr>
            <a:r>
              <a:rPr lang="en-US" sz="2400" dirty="0"/>
              <a:t>How to change service delivery models to provide more opportunities in regular early childhood programs</a:t>
            </a:r>
          </a:p>
          <a:p>
            <a:pPr marL="514350" indent="-514350">
              <a:buFont typeface="+mj-lt"/>
              <a:buAutoNum type="arabicPeriod"/>
            </a:pPr>
            <a:r>
              <a:rPr lang="en-US" sz="2400" dirty="0"/>
              <a:t>How to plan and deliver itinerant services</a:t>
            </a:r>
          </a:p>
          <a:p>
            <a:pPr marL="514350" indent="-514350">
              <a:buFont typeface="+mj-lt"/>
              <a:buAutoNum type="arabicPeriod"/>
            </a:pPr>
            <a:r>
              <a:rPr lang="en-US" sz="2400" dirty="0"/>
              <a:t>Financing inclusion</a:t>
            </a:r>
          </a:p>
          <a:p>
            <a:pPr marL="514350" indent="-514350">
              <a:buFont typeface="+mj-lt"/>
              <a:buAutoNum type="arabicPeriod"/>
            </a:pPr>
            <a:r>
              <a:rPr lang="en-US" sz="2400" dirty="0"/>
              <a:t>Braided funding to intentionally create inclusive programs</a:t>
            </a:r>
          </a:p>
          <a:p>
            <a:pPr marL="514350" indent="-514350">
              <a:buFont typeface="+mj-lt"/>
              <a:buAutoNum type="arabicPeriod"/>
            </a:pPr>
            <a:r>
              <a:rPr lang="en-US" sz="2400" dirty="0"/>
              <a:t>Embedded instruction</a:t>
            </a:r>
          </a:p>
          <a:p>
            <a:pPr marL="514350" indent="-514350">
              <a:buFont typeface="+mj-lt"/>
              <a:buAutoNum type="arabicPeriod"/>
            </a:pPr>
            <a:r>
              <a:rPr lang="en-US" sz="2400" dirty="0"/>
              <a:t>Responsibilities within inclusive programs</a:t>
            </a:r>
          </a:p>
          <a:p>
            <a:pPr marL="514350" indent="-514350">
              <a:buFont typeface="+mj-lt"/>
              <a:buAutoNum type="arabicPeriod"/>
            </a:pPr>
            <a:r>
              <a:rPr lang="en-US" sz="2400" dirty="0"/>
              <a:t>Functional standards based IEPs</a:t>
            </a:r>
          </a:p>
          <a:p>
            <a:endParaRPr lang="en-US" dirty="0"/>
          </a:p>
        </p:txBody>
      </p:sp>
      <p:sp>
        <p:nvSpPr>
          <p:cNvPr id="5" name="Slide Number Placeholder 4">
            <a:extLst>
              <a:ext uri="{FF2B5EF4-FFF2-40B4-BE49-F238E27FC236}">
                <a16:creationId xmlns:a16="http://schemas.microsoft.com/office/drawing/2014/main" id="{404ACEED-9C8E-499B-8BE8-81391FED80BB}"/>
              </a:ext>
            </a:extLst>
          </p:cNvPr>
          <p:cNvSpPr>
            <a:spLocks noGrp="1"/>
          </p:cNvSpPr>
          <p:nvPr>
            <p:ph type="sldNum" sz="quarter" idx="4"/>
          </p:nvPr>
        </p:nvSpPr>
        <p:spPr/>
        <p:txBody>
          <a:bodyPr/>
          <a:lstStyle/>
          <a:p>
            <a:fld id="{8FF8BE51-C3B0-9B4F-9A06-4F809A9A7941}" type="slidenum">
              <a:rPr lang="en-US" smtClean="0"/>
              <a:pPr/>
              <a:t>38</a:t>
            </a:fld>
            <a:endParaRPr lang="en-US"/>
          </a:p>
        </p:txBody>
      </p:sp>
    </p:spTree>
    <p:extLst>
      <p:ext uri="{BB962C8B-B14F-4D97-AF65-F5344CB8AC3E}">
        <p14:creationId xmlns:p14="http://schemas.microsoft.com/office/powerpoint/2010/main" val="104092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264546-5035-45E2-8520-BD6C5BD1A2D9}"/>
              </a:ext>
            </a:extLst>
          </p:cNvPr>
          <p:cNvSpPr>
            <a:spLocks noGrp="1"/>
          </p:cNvSpPr>
          <p:nvPr>
            <p:ph type="title"/>
          </p:nvPr>
        </p:nvSpPr>
        <p:spPr/>
        <p:txBody>
          <a:bodyPr/>
          <a:lstStyle/>
          <a:p>
            <a:r>
              <a:rPr lang="en-US" dirty="0"/>
              <a:t>Key Resources </a:t>
            </a:r>
          </a:p>
        </p:txBody>
      </p:sp>
      <p:sp>
        <p:nvSpPr>
          <p:cNvPr id="5" name="Content Placeholder 4">
            <a:extLst>
              <a:ext uri="{FF2B5EF4-FFF2-40B4-BE49-F238E27FC236}">
                <a16:creationId xmlns:a16="http://schemas.microsoft.com/office/drawing/2014/main" id="{C2D4C281-AB0C-4DFB-82F9-E169B99E2922}"/>
              </a:ext>
            </a:extLst>
          </p:cNvPr>
          <p:cNvSpPr>
            <a:spLocks noGrp="1"/>
          </p:cNvSpPr>
          <p:nvPr>
            <p:ph idx="1"/>
          </p:nvPr>
        </p:nvSpPr>
        <p:spPr>
          <a:xfrm>
            <a:off x="598715" y="824948"/>
            <a:ext cx="11418643" cy="5645425"/>
          </a:xfrm>
        </p:spPr>
        <p:txBody>
          <a:bodyPr>
            <a:noAutofit/>
          </a:bodyPr>
          <a:lstStyle/>
          <a:p>
            <a:pPr>
              <a:buFont typeface="Wingdings" panose="05000000000000000000" pitchFamily="2" charset="2"/>
              <a:buChar char="v"/>
            </a:pPr>
            <a:r>
              <a:rPr lang="en-US" sz="1900" dirty="0"/>
              <a:t> </a:t>
            </a:r>
            <a:r>
              <a:rPr lang="en-US" sz="1900" b="1" dirty="0"/>
              <a:t>OSEP Dear Colleague Letter – Preschool Inclusion</a:t>
            </a:r>
          </a:p>
          <a:p>
            <a:pPr marL="0" indent="0">
              <a:buNone/>
            </a:pPr>
            <a:r>
              <a:rPr lang="en-US" sz="1900" u="sng" dirty="0">
                <a:solidFill>
                  <a:schemeClr val="tx2">
                    <a:lumMod val="75000"/>
                    <a:lumOff val="25000"/>
                  </a:schemeClr>
                </a:solidFill>
                <a:hlinkClick r:id="rId2">
                  <a:extLst>
                    <a:ext uri="{A12FA001-AC4F-418D-AE19-62706E023703}">
                      <ahyp:hlinkClr xmlns:ahyp="http://schemas.microsoft.com/office/drawing/2018/hyperlinkcolor" xmlns="" val="tx"/>
                    </a:ext>
                  </a:extLst>
                </a:hlinkClick>
              </a:rPr>
              <a:t>https://www2.ed.gov/policy/speced/guid/idea/memosdcltrs/preschool-lre-dcl-1-10-17.pdf</a:t>
            </a:r>
            <a:r>
              <a:rPr lang="en-US" sz="1900" b="1" dirty="0">
                <a:solidFill>
                  <a:schemeClr val="tx2">
                    <a:lumMod val="75000"/>
                    <a:lumOff val="25000"/>
                  </a:schemeClr>
                </a:solidFill>
              </a:rPr>
              <a:t> </a:t>
            </a:r>
            <a:endParaRPr lang="en-US" sz="1900" dirty="0"/>
          </a:p>
          <a:p>
            <a:pPr>
              <a:buFont typeface="Wingdings" panose="05000000000000000000" pitchFamily="2" charset="2"/>
              <a:buChar char="v"/>
            </a:pPr>
            <a:r>
              <a:rPr lang="en-US" sz="1900" dirty="0"/>
              <a:t> </a:t>
            </a:r>
            <a:r>
              <a:rPr lang="en-US" sz="1900" b="1" dirty="0"/>
              <a:t>HHS and ED Policy Statement on Inclusion </a:t>
            </a:r>
            <a:r>
              <a:rPr lang="en-US" sz="1900" dirty="0"/>
              <a:t>of Children w Disabilities in Early Childhood Programs</a:t>
            </a:r>
          </a:p>
          <a:p>
            <a:pPr marL="0" indent="0">
              <a:buNone/>
            </a:pPr>
            <a:r>
              <a:rPr lang="en-US" sz="1900" u="sng" dirty="0">
                <a:solidFill>
                  <a:schemeClr val="tx2">
                    <a:lumMod val="75000"/>
                    <a:lumOff val="25000"/>
                  </a:schemeClr>
                </a:solidFill>
                <a:hlinkClick r:id="rId3">
                  <a:extLst>
                    <a:ext uri="{A12FA001-AC4F-418D-AE19-62706E023703}">
                      <ahyp:hlinkClr xmlns:ahyp="http://schemas.microsoft.com/office/drawing/2018/hyperlinkcolor" xmlns="" val="tx"/>
                    </a:ext>
                  </a:extLst>
                </a:hlinkClick>
              </a:rPr>
              <a:t>https://www2.ed.gov/policy/speced/guid/earlylearning/joint-statement-full-text.pdf</a:t>
            </a:r>
            <a:endParaRPr lang="en-US" sz="1900" dirty="0"/>
          </a:p>
          <a:p>
            <a:pPr>
              <a:buFont typeface="Wingdings" panose="05000000000000000000" pitchFamily="2" charset="2"/>
              <a:buChar char="v"/>
            </a:pPr>
            <a:r>
              <a:rPr lang="en-US" sz="1900" dirty="0"/>
              <a:t> </a:t>
            </a:r>
            <a:r>
              <a:rPr lang="en-US" sz="1900" b="1" dirty="0"/>
              <a:t>ECTA website  </a:t>
            </a:r>
            <a:r>
              <a:rPr lang="en-US" sz="1900" u="sng" dirty="0">
                <a:solidFill>
                  <a:schemeClr val="tx2">
                    <a:lumMod val="75000"/>
                    <a:lumOff val="25000"/>
                  </a:schemeClr>
                </a:solidFill>
                <a:hlinkClick r:id="rId4">
                  <a:extLst>
                    <a:ext uri="{A12FA001-AC4F-418D-AE19-62706E023703}">
                      <ahyp:hlinkClr xmlns:ahyp="http://schemas.microsoft.com/office/drawing/2018/hyperlinkcolor" xmlns="" val="tx"/>
                    </a:ext>
                  </a:extLst>
                </a:hlinkClick>
              </a:rPr>
              <a:t>https://ectacenter.org/</a:t>
            </a:r>
            <a:r>
              <a:rPr lang="en-US" sz="1900" dirty="0">
                <a:solidFill>
                  <a:schemeClr val="tx2">
                    <a:lumMod val="75000"/>
                    <a:lumOff val="25000"/>
                  </a:schemeClr>
                </a:solidFill>
              </a:rPr>
              <a:t> </a:t>
            </a:r>
          </a:p>
          <a:p>
            <a:pPr lvl="1">
              <a:buFont typeface="Wingdings" panose="05000000000000000000" pitchFamily="2" charset="2"/>
              <a:buChar char="v"/>
            </a:pPr>
            <a:r>
              <a:rPr lang="en-US" sz="1900" dirty="0"/>
              <a:t>  Inclusion Indicators: </a:t>
            </a:r>
            <a:r>
              <a:rPr lang="en-US" sz="1900" u="sng" dirty="0">
                <a:solidFill>
                  <a:schemeClr val="tx2">
                    <a:lumMod val="75000"/>
                    <a:lumOff val="25000"/>
                  </a:schemeClr>
                </a:solidFill>
                <a:hlinkClick r:id="rId5">
                  <a:extLst>
                    <a:ext uri="{A12FA001-AC4F-418D-AE19-62706E023703}">
                      <ahyp:hlinkClr xmlns:ahyp="http://schemas.microsoft.com/office/drawing/2018/hyperlinkcolor" xmlns="" val="tx"/>
                    </a:ext>
                  </a:extLst>
                </a:hlinkClick>
              </a:rPr>
              <a:t>https://ectacenter.org/topics/inclusion/indicators.asp</a:t>
            </a:r>
            <a:r>
              <a:rPr lang="en-US" sz="1900" dirty="0">
                <a:solidFill>
                  <a:schemeClr val="tx2">
                    <a:lumMod val="75000"/>
                    <a:lumOff val="25000"/>
                  </a:schemeClr>
                </a:solidFill>
              </a:rPr>
              <a:t> </a:t>
            </a:r>
          </a:p>
          <a:p>
            <a:pPr lvl="2"/>
            <a:r>
              <a:rPr lang="en-US" sz="1900" dirty="0"/>
              <a:t>State, Program, Community and Environment/Class</a:t>
            </a:r>
            <a:endParaRPr lang="en-US" sz="1900" dirty="0">
              <a:solidFill>
                <a:schemeClr val="tx2">
                  <a:lumMod val="75000"/>
                  <a:lumOff val="25000"/>
                </a:schemeClr>
              </a:solidFill>
            </a:endParaRPr>
          </a:p>
          <a:p>
            <a:pPr lvl="1">
              <a:buFont typeface="Wingdings" panose="05000000000000000000" pitchFamily="2" charset="2"/>
              <a:buChar char="v"/>
            </a:pPr>
            <a:r>
              <a:rPr lang="en-US" sz="1900" dirty="0"/>
              <a:t>  Inclusion: </a:t>
            </a:r>
            <a:r>
              <a:rPr lang="en-US" sz="1900" u="sng" dirty="0">
                <a:solidFill>
                  <a:schemeClr val="tx2">
                    <a:lumMod val="75000"/>
                    <a:lumOff val="25000"/>
                  </a:schemeClr>
                </a:solidFill>
                <a:hlinkClick r:id="rId6">
                  <a:extLst>
                    <a:ext uri="{A12FA001-AC4F-418D-AE19-62706E023703}">
                      <ahyp:hlinkClr xmlns:ahyp="http://schemas.microsoft.com/office/drawing/2018/hyperlinkcolor" xmlns="" val="tx"/>
                    </a:ext>
                  </a:extLst>
                </a:hlinkClick>
              </a:rPr>
              <a:t>https://ectacenter.org/topics/inclusion/</a:t>
            </a:r>
            <a:r>
              <a:rPr lang="en-US" sz="1900" dirty="0">
                <a:solidFill>
                  <a:schemeClr val="tx2">
                    <a:lumMod val="75000"/>
                    <a:lumOff val="25000"/>
                  </a:schemeClr>
                </a:solidFill>
              </a:rPr>
              <a:t> </a:t>
            </a:r>
          </a:p>
          <a:p>
            <a:pPr lvl="2"/>
            <a:r>
              <a:rPr lang="en-US" sz="1900" dirty="0"/>
              <a:t>Laws and Guidance, Tools, State Examples, Finance, Professional Development, Key Principles and Practices in the IEP Process: </a:t>
            </a:r>
            <a:r>
              <a:rPr lang="en-US" sz="1900" u="sng" dirty="0">
                <a:solidFill>
                  <a:schemeClr val="tx2">
                    <a:lumMod val="75000"/>
                    <a:lumOff val="25000"/>
                  </a:schemeClr>
                </a:solidFill>
                <a:hlinkClick r:id="rId7">
                  <a:extLst>
                    <a:ext uri="{A12FA001-AC4F-418D-AE19-62706E023703}">
                      <ahyp:hlinkClr xmlns:ahyp="http://schemas.microsoft.com/office/drawing/2018/hyperlinkcolor" xmlns="" val="tx"/>
                    </a:ext>
                  </a:extLst>
                </a:hlinkClick>
              </a:rPr>
              <a:t>https://ectacenter.org/sec619/keyprinciples.asp</a:t>
            </a:r>
            <a:r>
              <a:rPr lang="en-US" sz="1900" dirty="0">
                <a:solidFill>
                  <a:schemeClr val="tx2">
                    <a:lumMod val="75000"/>
                    <a:lumOff val="25000"/>
                  </a:schemeClr>
                </a:solidFill>
              </a:rPr>
              <a:t>    </a:t>
            </a:r>
            <a:endParaRPr lang="en-US" sz="1900" b="1" dirty="0"/>
          </a:p>
          <a:p>
            <a:pPr lvl="1">
              <a:buFont typeface="Wingdings" panose="05000000000000000000" pitchFamily="2" charset="2"/>
              <a:buChar char="v"/>
            </a:pPr>
            <a:r>
              <a:rPr lang="en-US" sz="1900" b="1" dirty="0"/>
              <a:t>  </a:t>
            </a:r>
            <a:r>
              <a:rPr lang="en-US" sz="1900" dirty="0"/>
              <a:t>Rules, Regs, Memos, General: </a:t>
            </a:r>
            <a:r>
              <a:rPr lang="en-US" sz="1900" u="sng" dirty="0">
                <a:solidFill>
                  <a:schemeClr val="tx2">
                    <a:lumMod val="75000"/>
                    <a:lumOff val="25000"/>
                  </a:schemeClr>
                </a:solidFill>
                <a:hlinkClick r:id="rId8">
                  <a:extLst>
                    <a:ext uri="{A12FA001-AC4F-418D-AE19-62706E023703}">
                      <ahyp:hlinkClr xmlns:ahyp="http://schemas.microsoft.com/office/drawing/2018/hyperlinkcolor" xmlns="" val="tx"/>
                    </a:ext>
                  </a:extLst>
                </a:hlinkClick>
              </a:rPr>
              <a:t>https://ectacenter.org/sec619/300regs.asp</a:t>
            </a:r>
            <a:r>
              <a:rPr lang="en-US" sz="1900" dirty="0">
                <a:solidFill>
                  <a:schemeClr val="tx2">
                    <a:lumMod val="75000"/>
                    <a:lumOff val="25000"/>
                  </a:schemeClr>
                </a:solidFill>
              </a:rPr>
              <a:t> </a:t>
            </a:r>
          </a:p>
          <a:p>
            <a:pPr lvl="1">
              <a:buFont typeface="Wingdings" panose="05000000000000000000" pitchFamily="2" charset="2"/>
              <a:buChar char="v"/>
            </a:pPr>
            <a:r>
              <a:rPr lang="en-US" sz="1900" b="1" dirty="0"/>
              <a:t>  Coming Soon: ECTA Making Sound Placement Decisions for Children 3-5</a:t>
            </a:r>
          </a:p>
        </p:txBody>
      </p:sp>
    </p:spTree>
    <p:extLst>
      <p:ext uri="{BB962C8B-B14F-4D97-AF65-F5344CB8AC3E}">
        <p14:creationId xmlns:p14="http://schemas.microsoft.com/office/powerpoint/2010/main" val="319325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736" y="586205"/>
            <a:ext cx="8134806" cy="903000"/>
          </a:xfrm>
        </p:spPr>
        <p:txBody>
          <a:bodyPr>
            <a:normAutofit/>
          </a:bodyPr>
          <a:lstStyle/>
          <a:p>
            <a:r>
              <a:rPr lang="en-US" sz="3600" b="1" dirty="0">
                <a:latin typeface="+mn-lt"/>
              </a:rPr>
              <a:t>Valuing Inclusion</a:t>
            </a:r>
          </a:p>
        </p:txBody>
      </p:sp>
      <p:sp>
        <p:nvSpPr>
          <p:cNvPr id="3" name="Content Placeholder 2"/>
          <p:cNvSpPr>
            <a:spLocks noGrp="1"/>
          </p:cNvSpPr>
          <p:nvPr>
            <p:ph idx="1"/>
          </p:nvPr>
        </p:nvSpPr>
        <p:spPr>
          <a:xfrm>
            <a:off x="5061474" y="1489205"/>
            <a:ext cx="7520544" cy="3948735"/>
          </a:xfrm>
        </p:spPr>
        <p:txBody>
          <a:bodyPr>
            <a:normAutofit/>
          </a:bodyPr>
          <a:lstStyle/>
          <a:p>
            <a:pPr marL="0" indent="0">
              <a:buNone/>
            </a:pPr>
            <a:r>
              <a:rPr lang="en-US" sz="2400" b="1" dirty="0">
                <a:solidFill>
                  <a:schemeClr val="bg2">
                    <a:lumMod val="25000"/>
                  </a:schemeClr>
                </a:solidFill>
              </a:rPr>
              <a:t>OSEP Dear Colleague Letter EC Inclusion</a:t>
            </a:r>
          </a:p>
        </p:txBody>
      </p:sp>
      <p:sp>
        <p:nvSpPr>
          <p:cNvPr id="4" name="Rectangle 3">
            <a:extLst>
              <a:ext uri="{FF2B5EF4-FFF2-40B4-BE49-F238E27FC236}">
                <a16:creationId xmlns:a16="http://schemas.microsoft.com/office/drawing/2014/main" id="{0CDE0826-FE51-4764-B42D-C5AE9C64240F}"/>
              </a:ext>
            </a:extLst>
          </p:cNvPr>
          <p:cNvSpPr/>
          <p:nvPr/>
        </p:nvSpPr>
        <p:spPr>
          <a:xfrm>
            <a:off x="5131397" y="2151474"/>
            <a:ext cx="5944573" cy="3347840"/>
          </a:xfrm>
          <a:prstGeom prst="rect">
            <a:avLst/>
          </a:prstGeom>
        </p:spPr>
        <p:txBody>
          <a:bodyPr wrap="square">
            <a:spAutoFit/>
          </a:bodyPr>
          <a:lstStyle/>
          <a:p>
            <a:pPr algn="ctr">
              <a:lnSpc>
                <a:spcPct val="150000"/>
              </a:lnSpc>
            </a:pPr>
            <a:r>
              <a:rPr lang="en-US" sz="2400" dirty="0"/>
              <a:t>All young children with disabilities should have access to inclusive high-quality early childhood programs where they are provided with individualized and appropriate supports to enable them to meet high expectations.</a:t>
            </a:r>
            <a:endParaRPr lang="en-US" sz="2400" dirty="0">
              <a:effectLst/>
            </a:endParaRPr>
          </a:p>
        </p:txBody>
      </p:sp>
      <p:pic>
        <p:nvPicPr>
          <p:cNvPr id="6" name="Picture 5">
            <a:extLst>
              <a:ext uri="{FF2B5EF4-FFF2-40B4-BE49-F238E27FC236}">
                <a16:creationId xmlns:a16="http://schemas.microsoft.com/office/drawing/2014/main" id="{8BBB6747-CD63-4762-9CF0-C361E39A1181}"/>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9696" t="6666" r="25913"/>
          <a:stretch/>
        </p:blipFill>
        <p:spPr>
          <a:xfrm>
            <a:off x="725653" y="978638"/>
            <a:ext cx="3518240" cy="4900723"/>
          </a:xfrm>
          <a:prstGeom prst="rect">
            <a:avLst/>
          </a:prstGeom>
          <a:ln w="28575">
            <a:solidFill>
              <a:schemeClr val="accent5">
                <a:lumMod val="50000"/>
              </a:schemeClr>
            </a:solidFill>
          </a:ln>
          <a:effectLst/>
        </p:spPr>
      </p:pic>
    </p:spTree>
    <p:extLst>
      <p:ext uri="{BB962C8B-B14F-4D97-AF65-F5344CB8AC3E}">
        <p14:creationId xmlns:p14="http://schemas.microsoft.com/office/powerpoint/2010/main" val="2843498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4"/>
          </p:nvPr>
        </p:nvSpPr>
        <p:spPr>
          <a:prstGeom prst="rect">
            <a:avLst/>
          </a:prstGeom>
        </p:spPr>
        <p:txBody>
          <a:bodyPr/>
          <a:lstStyle/>
          <a:p>
            <a:fld id="{8FF8BE51-C3B0-9B4F-9A06-4F809A9A7941}" type="slidenum">
              <a:rPr lang="en-US" smtClean="0"/>
              <a:t>40</a:t>
            </a:fld>
            <a:endParaRPr lang="en-US"/>
          </a:p>
        </p:txBody>
      </p:sp>
      <p:sp>
        <p:nvSpPr>
          <p:cNvPr id="2" name="Title 1"/>
          <p:cNvSpPr>
            <a:spLocks noGrp="1"/>
          </p:cNvSpPr>
          <p:nvPr>
            <p:ph type="title"/>
          </p:nvPr>
        </p:nvSpPr>
        <p:spPr/>
        <p:txBody>
          <a:bodyPr anchor="ctr" anchorCtr="0"/>
          <a:lstStyle/>
          <a:p>
            <a:r>
              <a:rPr lang="en-US" b="0"/>
              <a:t>Find out more at</a:t>
            </a:r>
            <a:r>
              <a:rPr lang="en-US"/>
              <a:t> </a:t>
            </a:r>
            <a:r>
              <a:rPr lang="en-US" err="1"/>
              <a:t>ectacenter.org</a:t>
            </a:r>
            <a:endParaRPr lang="en-US"/>
          </a:p>
        </p:txBody>
      </p:sp>
      <p:sp>
        <p:nvSpPr>
          <p:cNvPr id="3" name="Text Placeholder 2"/>
          <p:cNvSpPr>
            <a:spLocks noGrp="1"/>
          </p:cNvSpPr>
          <p:nvPr>
            <p:ph type="body" idx="1"/>
          </p:nvPr>
        </p:nvSpPr>
        <p:spPr/>
        <p:txBody>
          <a:bodyPr>
            <a:noAutofit/>
          </a:body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a:t>
            </a:r>
          </a:p>
        </p:txBody>
      </p:sp>
      <p:cxnSp>
        <p:nvCxnSpPr>
          <p:cNvPr id="6" name="Straight Connector 5" descr="the Early Childhood Technical Assistance Center"/>
          <p:cNvCxnSpPr/>
          <p:nvPr/>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92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0441" r="22833"/>
          <a:stretch/>
        </p:blipFill>
        <p:spPr>
          <a:xfrm>
            <a:off x="5942273" y="136525"/>
            <a:ext cx="6101387" cy="5847716"/>
          </a:xfrm>
          <a:prstGeom prst="rect">
            <a:avLst/>
          </a:prstGeom>
          <a:ln w="38100">
            <a:solidFill>
              <a:schemeClr val="accent5">
                <a:lumMod val="75000"/>
              </a:schemeClr>
            </a:solidFill>
          </a:ln>
          <a:effectLst/>
        </p:spPr>
      </p:pic>
      <p:sp>
        <p:nvSpPr>
          <p:cNvPr id="2" name="Title 1"/>
          <p:cNvSpPr>
            <a:spLocks noGrp="1"/>
          </p:cNvSpPr>
          <p:nvPr>
            <p:ph type="title"/>
          </p:nvPr>
        </p:nvSpPr>
        <p:spPr>
          <a:xfrm>
            <a:off x="1250814" y="302668"/>
            <a:ext cx="3529532" cy="1676603"/>
          </a:xfrm>
        </p:spPr>
        <p:txBody>
          <a:bodyPr>
            <a:normAutofit/>
          </a:bodyPr>
          <a:lstStyle/>
          <a:p>
            <a:r>
              <a:rPr lang="en-US" sz="3600" b="1" dirty="0">
                <a:latin typeface="+mn-lt"/>
              </a:rPr>
              <a:t>Valuing Inclusion</a:t>
            </a:r>
          </a:p>
        </p:txBody>
      </p:sp>
      <p:sp>
        <p:nvSpPr>
          <p:cNvPr id="3" name="Content Placeholder 2"/>
          <p:cNvSpPr>
            <a:spLocks noGrp="1"/>
          </p:cNvSpPr>
          <p:nvPr>
            <p:ph idx="1"/>
          </p:nvPr>
        </p:nvSpPr>
        <p:spPr>
          <a:xfrm>
            <a:off x="393291" y="1818350"/>
            <a:ext cx="5427406" cy="3874527"/>
          </a:xfrm>
        </p:spPr>
        <p:txBody>
          <a:bodyPr>
            <a:normAutofit fontScale="92500"/>
          </a:bodyPr>
          <a:lstStyle/>
          <a:p>
            <a:pPr marL="0" indent="0" algn="ctr">
              <a:lnSpc>
                <a:spcPct val="150000"/>
              </a:lnSpc>
              <a:buNone/>
            </a:pPr>
            <a:r>
              <a:rPr lang="en-US" sz="2400" b="1" dirty="0">
                <a:solidFill>
                  <a:schemeClr val="bg2">
                    <a:lumMod val="25000"/>
                  </a:schemeClr>
                </a:solidFill>
              </a:rPr>
              <a:t>The Individuals with Disabilities Education Act (IDEA)</a:t>
            </a:r>
          </a:p>
          <a:p>
            <a:pPr marL="0" indent="0">
              <a:lnSpc>
                <a:spcPct val="150000"/>
              </a:lnSpc>
              <a:buNone/>
            </a:pPr>
            <a:r>
              <a:rPr lang="en-US" sz="2400" dirty="0"/>
              <a:t> “…presumes that the first placement option considered for a preschool child with a disability is the regular public preschool program the child would attend if the child did not have a disability.”</a:t>
            </a:r>
          </a:p>
          <a:p>
            <a:pPr marL="0" indent="0">
              <a:buNone/>
            </a:pPr>
            <a:endParaRPr lang="en-US" sz="2000" dirty="0"/>
          </a:p>
        </p:txBody>
      </p:sp>
      <p:sp>
        <p:nvSpPr>
          <p:cNvPr id="4" name="Slide Number Placeholder 3">
            <a:extLst>
              <a:ext uri="{FF2B5EF4-FFF2-40B4-BE49-F238E27FC236}">
                <a16:creationId xmlns:a16="http://schemas.microsoft.com/office/drawing/2014/main" id="{D74334C3-A2D3-4BF1-AA71-2536B46B0AC2}"/>
              </a:ext>
            </a:extLst>
          </p:cNvPr>
          <p:cNvSpPr>
            <a:spLocks noGrp="1"/>
          </p:cNvSpPr>
          <p:nvPr>
            <p:ph type="sldNum" sz="quarter" idx="12"/>
          </p:nvPr>
        </p:nvSpPr>
        <p:spPr>
          <a:xfrm>
            <a:off x="10853928" y="6356350"/>
            <a:ext cx="685800" cy="365125"/>
          </a:xfrm>
        </p:spPr>
        <p:txBody>
          <a:bodyPr>
            <a:normAutofit/>
          </a:bodyPr>
          <a:lstStyle/>
          <a:p>
            <a:pPr algn="l">
              <a:lnSpc>
                <a:spcPct val="90000"/>
              </a:lnSpc>
              <a:spcAft>
                <a:spcPts val="600"/>
              </a:spcAft>
            </a:pPr>
            <a:fld id="{895CC2FD-FF0F-4E17-81CC-FD7581CE2AD7}" type="slidenum">
              <a:rPr lang="en-US">
                <a:solidFill>
                  <a:srgbClr val="FFFFFF"/>
                </a:solidFill>
              </a:rPr>
              <a:pPr algn="l">
                <a:lnSpc>
                  <a:spcPct val="90000"/>
                </a:lnSpc>
                <a:spcAft>
                  <a:spcPts val="600"/>
                </a:spcAft>
              </a:pPr>
              <a:t>5</a:t>
            </a:fld>
            <a:endParaRPr lang="en-US">
              <a:solidFill>
                <a:srgbClr val="FFFFFF"/>
              </a:solidFill>
            </a:endParaRPr>
          </a:p>
        </p:txBody>
      </p:sp>
    </p:spTree>
    <p:extLst>
      <p:ext uri="{BB962C8B-B14F-4D97-AF65-F5344CB8AC3E}">
        <p14:creationId xmlns:p14="http://schemas.microsoft.com/office/powerpoint/2010/main" val="130902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BD0C-F306-470F-A3C8-F79B57D87EA8}"/>
              </a:ext>
            </a:extLst>
          </p:cNvPr>
          <p:cNvSpPr>
            <a:spLocks noGrp="1"/>
          </p:cNvSpPr>
          <p:nvPr>
            <p:ph type="title"/>
          </p:nvPr>
        </p:nvSpPr>
        <p:spPr/>
        <p:txBody>
          <a:bodyPr/>
          <a:lstStyle/>
          <a:p>
            <a:r>
              <a:rPr lang="en-US" dirty="0"/>
              <a:t>IDEA LRE Requirements</a:t>
            </a:r>
          </a:p>
        </p:txBody>
      </p:sp>
      <p:sp>
        <p:nvSpPr>
          <p:cNvPr id="3" name="Content Placeholder 2">
            <a:extLst>
              <a:ext uri="{FF2B5EF4-FFF2-40B4-BE49-F238E27FC236}">
                <a16:creationId xmlns:a16="http://schemas.microsoft.com/office/drawing/2014/main" id="{85CB7CD2-C9AA-46C6-9099-FC2B82B26B3A}"/>
              </a:ext>
            </a:extLst>
          </p:cNvPr>
          <p:cNvSpPr>
            <a:spLocks noGrp="1"/>
          </p:cNvSpPr>
          <p:nvPr>
            <p:ph idx="1"/>
          </p:nvPr>
        </p:nvSpPr>
        <p:spPr>
          <a:xfrm>
            <a:off x="458737" y="898263"/>
            <a:ext cx="11005457" cy="4937760"/>
          </a:xfrm>
        </p:spPr>
        <p:txBody>
          <a:bodyPr>
            <a:normAutofit fontScale="92500"/>
          </a:bodyPr>
          <a:lstStyle/>
          <a:p>
            <a:pPr>
              <a:lnSpc>
                <a:spcPct val="150000"/>
              </a:lnSpc>
              <a:buClr>
                <a:schemeClr val="accent1">
                  <a:lumMod val="75000"/>
                </a:schemeClr>
              </a:buClr>
              <a:buNone/>
              <a:defRPr/>
            </a:pPr>
            <a:r>
              <a:rPr lang="en-US" altLang="en-US" dirty="0">
                <a:solidFill>
                  <a:schemeClr val="tx1">
                    <a:lumMod val="75000"/>
                    <a:lumOff val="25000"/>
                  </a:schemeClr>
                </a:solidFill>
              </a:rPr>
              <a:t>	</a:t>
            </a:r>
            <a:r>
              <a:rPr lang="en-US" altLang="en-US" sz="2400" dirty="0">
                <a:solidFill>
                  <a:schemeClr val="tx1">
                    <a:lumMod val="75000"/>
                    <a:lumOff val="25000"/>
                  </a:schemeClr>
                </a:solidFill>
              </a:rPr>
              <a:t>Each public agency must ensure that:</a:t>
            </a:r>
          </a:p>
          <a:p>
            <a:pPr marL="522288" indent="-522288">
              <a:lnSpc>
                <a:spcPct val="150000"/>
              </a:lnSpc>
              <a:buClr>
                <a:schemeClr val="accent1">
                  <a:lumMod val="75000"/>
                </a:schemeClr>
              </a:buClr>
              <a:buFont typeface="Wingdings" panose="05000000000000000000" pitchFamily="2" charset="2"/>
              <a:buChar char="q"/>
              <a:defRPr/>
            </a:pPr>
            <a:r>
              <a:rPr lang="en-US" altLang="en-US" sz="2400" dirty="0">
                <a:solidFill>
                  <a:schemeClr val="tx1">
                    <a:lumMod val="75000"/>
                    <a:lumOff val="25000"/>
                  </a:schemeClr>
                </a:solidFill>
              </a:rPr>
              <a:t>To the </a:t>
            </a:r>
            <a:r>
              <a:rPr lang="en-US" altLang="en-US" sz="2400" b="1" dirty="0">
                <a:solidFill>
                  <a:schemeClr val="tx1">
                    <a:lumMod val="75000"/>
                    <a:lumOff val="25000"/>
                  </a:schemeClr>
                </a:solidFill>
              </a:rPr>
              <a:t>maximum extent appropriate</a:t>
            </a:r>
            <a:r>
              <a:rPr lang="en-US" altLang="en-US" sz="2400" dirty="0">
                <a:solidFill>
                  <a:schemeClr val="tx1">
                    <a:lumMod val="75000"/>
                    <a:lumOff val="25000"/>
                  </a:schemeClr>
                </a:solidFill>
              </a:rPr>
              <a:t>, children with disabilities, including children in public or private institutions or other care facilities, </a:t>
            </a:r>
            <a:r>
              <a:rPr lang="en-US" altLang="en-US" sz="2400" b="1" dirty="0">
                <a:solidFill>
                  <a:schemeClr val="tx1">
                    <a:lumMod val="75000"/>
                    <a:lumOff val="25000"/>
                  </a:schemeClr>
                </a:solidFill>
              </a:rPr>
              <a:t>are educated with children who are nondisabled</a:t>
            </a:r>
            <a:r>
              <a:rPr lang="en-US" altLang="en-US" sz="2400" dirty="0">
                <a:solidFill>
                  <a:schemeClr val="tx1">
                    <a:lumMod val="75000"/>
                    <a:lumOff val="25000"/>
                  </a:schemeClr>
                </a:solidFill>
              </a:rPr>
              <a:t>; and</a:t>
            </a:r>
          </a:p>
          <a:p>
            <a:pPr marL="522288" indent="-522288">
              <a:lnSpc>
                <a:spcPct val="150000"/>
              </a:lnSpc>
              <a:buClr>
                <a:schemeClr val="accent1">
                  <a:lumMod val="75000"/>
                </a:schemeClr>
              </a:buClr>
              <a:buFont typeface="Wingdings" panose="05000000000000000000" pitchFamily="2" charset="2"/>
              <a:buChar char="q"/>
              <a:defRPr/>
            </a:pPr>
            <a:r>
              <a:rPr lang="en-US" altLang="en-US" sz="2400" dirty="0">
                <a:solidFill>
                  <a:schemeClr val="tx1">
                    <a:lumMod val="75000"/>
                    <a:lumOff val="25000"/>
                  </a:schemeClr>
                </a:solidFill>
              </a:rPr>
              <a:t>Special classes, separate schooling, or other </a:t>
            </a:r>
            <a:r>
              <a:rPr lang="en-US" altLang="en-US" sz="2400" b="1" dirty="0">
                <a:solidFill>
                  <a:schemeClr val="tx1">
                    <a:lumMod val="75000"/>
                    <a:lumOff val="25000"/>
                  </a:schemeClr>
                </a:solidFill>
              </a:rPr>
              <a:t>removal of children with disabilities from the regular educational environment occurs only </a:t>
            </a:r>
            <a:r>
              <a:rPr lang="en-US" altLang="en-US" sz="2400" dirty="0">
                <a:solidFill>
                  <a:schemeClr val="tx1">
                    <a:lumMod val="75000"/>
                    <a:lumOff val="25000"/>
                  </a:schemeClr>
                </a:solidFill>
              </a:rPr>
              <a:t>if the nature or severity of the disability is such that </a:t>
            </a:r>
            <a:r>
              <a:rPr lang="en-US" altLang="en-US" sz="2400" b="1" dirty="0">
                <a:solidFill>
                  <a:schemeClr val="tx1">
                    <a:lumMod val="75000"/>
                    <a:lumOff val="25000"/>
                  </a:schemeClr>
                </a:solidFill>
              </a:rPr>
              <a:t>education in regular classes with the use of supplementary aids and services cannot be achieved satisfactorily.</a:t>
            </a:r>
          </a:p>
        </p:txBody>
      </p:sp>
      <p:sp>
        <p:nvSpPr>
          <p:cNvPr id="5" name="Slide Number Placeholder 4">
            <a:extLst>
              <a:ext uri="{FF2B5EF4-FFF2-40B4-BE49-F238E27FC236}">
                <a16:creationId xmlns:a16="http://schemas.microsoft.com/office/drawing/2014/main" id="{E56784AE-B9EF-49F5-9140-0F229102D99D}"/>
              </a:ext>
            </a:extLst>
          </p:cNvPr>
          <p:cNvSpPr>
            <a:spLocks noGrp="1"/>
          </p:cNvSpPr>
          <p:nvPr>
            <p:ph type="sldNum" sz="quarter" idx="4"/>
          </p:nvPr>
        </p:nvSpPr>
        <p:spPr/>
        <p:txBody>
          <a:bodyPr/>
          <a:lstStyle/>
          <a:p>
            <a:fld id="{8FF8BE51-C3B0-9B4F-9A06-4F809A9A7941}" type="slidenum">
              <a:rPr lang="en-US" smtClean="0"/>
              <a:pPr/>
              <a:t>6</a:t>
            </a:fld>
            <a:endParaRPr lang="en-US"/>
          </a:p>
        </p:txBody>
      </p:sp>
    </p:spTree>
    <p:extLst>
      <p:ext uri="{BB962C8B-B14F-4D97-AF65-F5344CB8AC3E}">
        <p14:creationId xmlns:p14="http://schemas.microsoft.com/office/powerpoint/2010/main" val="1371647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7F72-2802-4B69-9FF1-3917B84F9D67}"/>
              </a:ext>
            </a:extLst>
          </p:cNvPr>
          <p:cNvSpPr>
            <a:spLocks noGrp="1"/>
          </p:cNvSpPr>
          <p:nvPr>
            <p:ph type="title"/>
          </p:nvPr>
        </p:nvSpPr>
        <p:spPr/>
        <p:txBody>
          <a:bodyPr/>
          <a:lstStyle/>
          <a:p>
            <a:r>
              <a:rPr lang="en-US" dirty="0"/>
              <a:t>Content of the IEP</a:t>
            </a:r>
          </a:p>
        </p:txBody>
      </p:sp>
      <p:sp>
        <p:nvSpPr>
          <p:cNvPr id="3" name="Content Placeholder 2">
            <a:extLst>
              <a:ext uri="{FF2B5EF4-FFF2-40B4-BE49-F238E27FC236}">
                <a16:creationId xmlns:a16="http://schemas.microsoft.com/office/drawing/2014/main" id="{2ED317E8-4CAB-4587-9F2D-969702A7D36D}"/>
              </a:ext>
            </a:extLst>
          </p:cNvPr>
          <p:cNvSpPr>
            <a:spLocks noGrp="1"/>
          </p:cNvSpPr>
          <p:nvPr>
            <p:ph idx="1"/>
          </p:nvPr>
        </p:nvSpPr>
        <p:spPr/>
        <p:txBody>
          <a:bodyPr>
            <a:normAutofit/>
          </a:bodyPr>
          <a:lstStyle/>
          <a:p>
            <a:pPr marL="571500" indent="-571500">
              <a:lnSpc>
                <a:spcPct val="150000"/>
              </a:lnSpc>
              <a:buFont typeface="Wingdings" panose="05000000000000000000" pitchFamily="2" charset="2"/>
              <a:buChar char="q"/>
            </a:pPr>
            <a:r>
              <a:rPr lang="en-US" altLang="en-US" sz="2400" dirty="0"/>
              <a:t>An </a:t>
            </a:r>
            <a:r>
              <a:rPr lang="en-US" altLang="en-US" sz="2400" b="1" dirty="0"/>
              <a:t>explanation of the extent, if any, to which the child will not participate with nondisabled children in the regular class and in the activities </a:t>
            </a:r>
            <a:r>
              <a:rPr lang="en-US" altLang="en-US" sz="2400" dirty="0"/>
              <a:t>described;</a:t>
            </a:r>
          </a:p>
          <a:p>
            <a:pPr marL="0" indent="0">
              <a:lnSpc>
                <a:spcPct val="150000"/>
              </a:lnSpc>
              <a:buNone/>
            </a:pPr>
            <a:endParaRPr lang="en-US" altLang="en-US" sz="2400" dirty="0"/>
          </a:p>
          <a:p>
            <a:pPr marL="571500" indent="-571500">
              <a:lnSpc>
                <a:spcPct val="150000"/>
              </a:lnSpc>
              <a:buFont typeface="Wingdings" panose="05000000000000000000" pitchFamily="2" charset="2"/>
              <a:buChar char="q"/>
            </a:pPr>
            <a:r>
              <a:rPr lang="en-US" altLang="en-US" sz="2400" dirty="0"/>
              <a:t>The Department states that “regular class” includes a preschool setting with typically developing peers</a:t>
            </a:r>
          </a:p>
          <a:p>
            <a:endParaRPr lang="en-US" dirty="0"/>
          </a:p>
        </p:txBody>
      </p:sp>
      <p:sp>
        <p:nvSpPr>
          <p:cNvPr id="5" name="Slide Number Placeholder 4">
            <a:extLst>
              <a:ext uri="{FF2B5EF4-FFF2-40B4-BE49-F238E27FC236}">
                <a16:creationId xmlns:a16="http://schemas.microsoft.com/office/drawing/2014/main" id="{8109378B-3A36-4407-9C5F-CDD66884AE15}"/>
              </a:ext>
            </a:extLst>
          </p:cNvPr>
          <p:cNvSpPr>
            <a:spLocks noGrp="1"/>
          </p:cNvSpPr>
          <p:nvPr>
            <p:ph type="sldNum" sz="quarter" idx="4"/>
          </p:nvPr>
        </p:nvSpPr>
        <p:spPr/>
        <p:txBody>
          <a:bodyPr/>
          <a:lstStyle/>
          <a:p>
            <a:fld id="{8FF8BE51-C3B0-9B4F-9A06-4F809A9A7941}" type="slidenum">
              <a:rPr lang="en-US" smtClean="0"/>
              <a:pPr/>
              <a:t>7</a:t>
            </a:fld>
            <a:endParaRPr lang="en-US"/>
          </a:p>
        </p:txBody>
      </p:sp>
    </p:spTree>
    <p:extLst>
      <p:ext uri="{BB962C8B-B14F-4D97-AF65-F5344CB8AC3E}">
        <p14:creationId xmlns:p14="http://schemas.microsoft.com/office/powerpoint/2010/main" val="299483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264546-5035-45E2-8520-BD6C5BD1A2D9}"/>
              </a:ext>
            </a:extLst>
          </p:cNvPr>
          <p:cNvSpPr>
            <a:spLocks noGrp="1"/>
          </p:cNvSpPr>
          <p:nvPr>
            <p:ph type="title"/>
          </p:nvPr>
        </p:nvSpPr>
        <p:spPr/>
        <p:txBody>
          <a:bodyPr/>
          <a:lstStyle/>
          <a:p>
            <a:r>
              <a:rPr lang="en-US" dirty="0"/>
              <a:t>District Responsibility</a:t>
            </a:r>
          </a:p>
        </p:txBody>
      </p:sp>
      <p:sp>
        <p:nvSpPr>
          <p:cNvPr id="5" name="Content Placeholder 4">
            <a:extLst>
              <a:ext uri="{FF2B5EF4-FFF2-40B4-BE49-F238E27FC236}">
                <a16:creationId xmlns:a16="http://schemas.microsoft.com/office/drawing/2014/main" id="{C2D4C281-AB0C-4DFB-82F9-E169B99E2922}"/>
              </a:ext>
            </a:extLst>
          </p:cNvPr>
          <p:cNvSpPr>
            <a:spLocks noGrp="1"/>
          </p:cNvSpPr>
          <p:nvPr>
            <p:ph idx="1"/>
          </p:nvPr>
        </p:nvSpPr>
        <p:spPr>
          <a:xfrm>
            <a:off x="764810" y="1279866"/>
            <a:ext cx="11005457" cy="4432675"/>
          </a:xfrm>
        </p:spPr>
        <p:txBody>
          <a:bodyPr>
            <a:normAutofit fontScale="92500" lnSpcReduction="10000"/>
          </a:bodyPr>
          <a:lstStyle/>
          <a:p>
            <a:pPr>
              <a:buFont typeface="Wingdings" panose="05000000000000000000" pitchFamily="2" charset="2"/>
              <a:buChar char="v"/>
            </a:pPr>
            <a:r>
              <a:rPr lang="en-US" sz="2600" dirty="0"/>
              <a:t> Provide a Free Appropriate Public Education (FAPE) to children with disabilities including children aged 3-5 in the LRE</a:t>
            </a:r>
          </a:p>
          <a:p>
            <a:pPr>
              <a:buFont typeface="Wingdings" panose="05000000000000000000" pitchFamily="2" charset="2"/>
              <a:buChar char="v"/>
            </a:pPr>
            <a:endParaRPr lang="en-US" sz="2600" dirty="0"/>
          </a:p>
          <a:p>
            <a:pPr>
              <a:buFont typeface="Wingdings" panose="05000000000000000000" pitchFamily="2" charset="2"/>
              <a:buChar char="v"/>
            </a:pPr>
            <a:r>
              <a:rPr lang="en-US" sz="2600" dirty="0"/>
              <a:t> Make available the opportunity for placements in regular early childhood programs for preschool children if necessary to meet a preschool child’s needs with disabilities. </a:t>
            </a:r>
          </a:p>
          <a:p>
            <a:pPr>
              <a:buFont typeface="Wingdings" panose="05000000000000000000" pitchFamily="2" charset="2"/>
              <a:buChar char="v"/>
            </a:pPr>
            <a:endParaRPr lang="en-US" sz="2600" dirty="0"/>
          </a:p>
          <a:p>
            <a:pPr>
              <a:buFont typeface="Wingdings" panose="05000000000000000000" pitchFamily="2" charset="2"/>
              <a:buChar char="v"/>
            </a:pPr>
            <a:r>
              <a:rPr lang="en-US" sz="2600" dirty="0"/>
              <a:t> If the district does not have a preschool program they must explore other options in the community.</a:t>
            </a:r>
          </a:p>
          <a:p>
            <a:endParaRPr lang="en-US" sz="2400" dirty="0"/>
          </a:p>
          <a:p>
            <a:endParaRPr lang="en-US" sz="2400" dirty="0"/>
          </a:p>
        </p:txBody>
      </p:sp>
    </p:spTree>
    <p:extLst>
      <p:ext uri="{BB962C8B-B14F-4D97-AF65-F5344CB8AC3E}">
        <p14:creationId xmlns:p14="http://schemas.microsoft.com/office/powerpoint/2010/main" val="853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7A3E-0E3C-47D9-89AE-16747D001C54}"/>
              </a:ext>
            </a:extLst>
          </p:cNvPr>
          <p:cNvSpPr>
            <a:spLocks noGrp="1"/>
          </p:cNvSpPr>
          <p:nvPr>
            <p:ph type="title"/>
          </p:nvPr>
        </p:nvSpPr>
        <p:spPr/>
        <p:txBody>
          <a:bodyPr/>
          <a:lstStyle/>
          <a:p>
            <a:r>
              <a:rPr lang="en-US" dirty="0"/>
              <a:t>Comments or Questions</a:t>
            </a:r>
          </a:p>
        </p:txBody>
      </p:sp>
      <p:sp>
        <p:nvSpPr>
          <p:cNvPr id="3" name="Content Placeholder 2">
            <a:extLst>
              <a:ext uri="{FF2B5EF4-FFF2-40B4-BE49-F238E27FC236}">
                <a16:creationId xmlns:a16="http://schemas.microsoft.com/office/drawing/2014/main" id="{28512915-B944-4ECE-82FE-FA98815B0523}"/>
              </a:ext>
            </a:extLst>
          </p:cNvPr>
          <p:cNvSpPr>
            <a:spLocks noGrp="1"/>
          </p:cNvSpPr>
          <p:nvPr>
            <p:ph idx="1"/>
          </p:nvPr>
        </p:nvSpPr>
        <p:spPr>
          <a:xfrm>
            <a:off x="1126670" y="1277336"/>
            <a:ext cx="10298597" cy="5072198"/>
          </a:xfrm>
        </p:spPr>
        <p:txBody>
          <a:bodyPr>
            <a:normAutofit/>
          </a:bodyPr>
          <a:lstStyle/>
          <a:p>
            <a:pPr marL="0" indent="0">
              <a:buNone/>
            </a:pPr>
            <a:r>
              <a:rPr lang="en-US" sz="2400" dirty="0"/>
              <a:t>Are there any comments or questions about what is expected in terms of:</a:t>
            </a:r>
          </a:p>
          <a:p>
            <a:pPr marL="0" indent="0">
              <a:buNone/>
            </a:pPr>
            <a:endParaRPr lang="en-US" sz="2400" dirty="0"/>
          </a:p>
          <a:p>
            <a:r>
              <a:rPr lang="en-US" sz="2400" dirty="0"/>
              <a:t>FAPE?</a:t>
            </a:r>
          </a:p>
          <a:p>
            <a:r>
              <a:rPr lang="en-US" sz="2400" dirty="0"/>
              <a:t>DOE Expectations for implementing FAPE in the LRE for preschoolers?</a:t>
            </a:r>
          </a:p>
          <a:p>
            <a:r>
              <a:rPr lang="en-US" sz="2400" dirty="0"/>
              <a:t>How to apply the continuum of placement options – meaningfully begin with a discussion of the least restrictive option, with supplementary aids and services  first.</a:t>
            </a:r>
          </a:p>
        </p:txBody>
      </p:sp>
      <p:sp>
        <p:nvSpPr>
          <p:cNvPr id="5" name="Slide Number Placeholder 4">
            <a:extLst>
              <a:ext uri="{FF2B5EF4-FFF2-40B4-BE49-F238E27FC236}">
                <a16:creationId xmlns:a16="http://schemas.microsoft.com/office/drawing/2014/main" id="{093C7EF6-D5B3-48E3-942C-DAC016815BB5}"/>
              </a:ext>
            </a:extLst>
          </p:cNvPr>
          <p:cNvSpPr>
            <a:spLocks noGrp="1"/>
          </p:cNvSpPr>
          <p:nvPr>
            <p:ph type="sldNum" sz="quarter" idx="4"/>
          </p:nvPr>
        </p:nvSpPr>
        <p:spPr/>
        <p:txBody>
          <a:bodyPr/>
          <a:lstStyle/>
          <a:p>
            <a:fld id="{8FF8BE51-C3B0-9B4F-9A06-4F809A9A7941}" type="slidenum">
              <a:rPr lang="en-US" smtClean="0"/>
              <a:pPr/>
              <a:t>9</a:t>
            </a:fld>
            <a:endParaRPr lang="en-US"/>
          </a:p>
        </p:txBody>
      </p:sp>
    </p:spTree>
    <p:extLst>
      <p:ext uri="{BB962C8B-B14F-4D97-AF65-F5344CB8AC3E}">
        <p14:creationId xmlns:p14="http://schemas.microsoft.com/office/powerpoint/2010/main" val="1655366633"/>
      </p:ext>
    </p:extLst>
  </p:cSld>
  <p:clrMapOvr>
    <a:masterClrMapping/>
  </p:clrMapOvr>
</p:sld>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7" ma:contentTypeDescription="Create a new document." ma:contentTypeScope="" ma:versionID="5f851d95206ff549cae7472056c39b41">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b990271a2c98459608b75e1841d2f49d"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F118DE-6A40-4420-96CA-56DA9BDC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DED297-0F05-48E1-B0A1-BC6FF0CA07F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9c8a845-e7a6-41fb-9590-158bae58e4d1"/>
    <ds:schemaRef ds:uri="8d8b1221-cb47-43e5-997b-7d0bdebf637a"/>
    <ds:schemaRef ds:uri="http://www.w3.org/XML/1998/namespace"/>
  </ds:schemaRefs>
</ds:datastoreItem>
</file>

<file path=customXml/itemProps3.xml><?xml version="1.0" encoding="utf-8"?>
<ds:datastoreItem xmlns:ds="http://schemas.openxmlformats.org/officeDocument/2006/customXml" ds:itemID="{C3CF6B7A-E5E0-4877-B6CF-8A79427AF9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23787</TotalTime>
  <Words>2064</Words>
  <Application>Microsoft Office PowerPoint</Application>
  <PresentationFormat>Widescreen</PresentationFormat>
  <Paragraphs>241</Paragraphs>
  <Slides>40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Century Gothic</vt:lpstr>
      <vt:lpstr>Trebuchet MS</vt:lpstr>
      <vt:lpstr>Wingdings</vt:lpstr>
      <vt:lpstr>Gallery</vt:lpstr>
      <vt:lpstr>Making Sound Placement Decisions for Children 3-5  </vt:lpstr>
      <vt:lpstr>Agenda</vt:lpstr>
      <vt:lpstr>Legal Highlights – Valuing Inclusion</vt:lpstr>
      <vt:lpstr>Valuing Inclusion</vt:lpstr>
      <vt:lpstr>Valuing Inclusion</vt:lpstr>
      <vt:lpstr>IDEA LRE Requirements</vt:lpstr>
      <vt:lpstr>Content of the IEP</vt:lpstr>
      <vt:lpstr>District Responsibility</vt:lpstr>
      <vt:lpstr>Comments or Questions</vt:lpstr>
      <vt:lpstr>Inclusion Facts, Guiding Principles</vt:lpstr>
      <vt:lpstr>PowerPoint Presentation</vt:lpstr>
      <vt:lpstr>Inclusion: What We Know and  What We Should be Doing, Phil Strain</vt:lpstr>
      <vt:lpstr>What We Know, Phil Strain</vt:lpstr>
      <vt:lpstr>Inclusion Facts</vt:lpstr>
      <vt:lpstr>Inclusion Facts</vt:lpstr>
      <vt:lpstr>PowerPoint Presentation</vt:lpstr>
      <vt:lpstr>PowerPoint Presentation</vt:lpstr>
      <vt:lpstr>Guiding Principles</vt:lpstr>
      <vt:lpstr>Guiding Principles – IDEA </vt:lpstr>
      <vt:lpstr>Guiding Principles</vt:lpstr>
      <vt:lpstr>Do We Agree? </vt:lpstr>
      <vt:lpstr>The IEP Process</vt:lpstr>
      <vt:lpstr> Considerations for the IEP Process</vt:lpstr>
      <vt:lpstr>Considerations in the IEP Process</vt:lpstr>
      <vt:lpstr>Considerations</vt:lpstr>
      <vt:lpstr>Requirements for IEP Decisions</vt:lpstr>
      <vt:lpstr>And Yet, We Need to do Better</vt:lpstr>
      <vt:lpstr>New Resource Coming Soon </vt:lpstr>
      <vt:lpstr>Making Sound Placement Decisions</vt:lpstr>
      <vt:lpstr>Scenario 7a:</vt:lpstr>
      <vt:lpstr>Scenario 7a. </vt:lpstr>
      <vt:lpstr>Guiding Questions for Making Placement Decisions</vt:lpstr>
      <vt:lpstr>For children attending a regular early childhood program </vt:lpstr>
      <vt:lpstr>Guiding Questions for all Children </vt:lpstr>
      <vt:lpstr>Guiding Questions for all Children </vt:lpstr>
      <vt:lpstr>Guiding Questions for all Children </vt:lpstr>
      <vt:lpstr>Discussion</vt:lpstr>
      <vt:lpstr>Ongoing Conversations</vt:lpstr>
      <vt:lpstr>Key Resources </vt:lpstr>
      <vt:lpstr>Find out more at ectacenter.org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Design</dc:title>
  <dc:creator>Cate, Debbie</dc:creator>
  <cp:lastModifiedBy>Brinnel, Andrea</cp:lastModifiedBy>
  <cp:revision>97</cp:revision>
  <dcterms:modified xsi:type="dcterms:W3CDTF">2021-01-20T14:27:35Z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