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5143500" cx="9144000"/>
  <p:notesSz cx="6858000" cy="9144000"/>
  <p:embeddedFontLst>
    <p:embeddedFont>
      <p:font typeface="Roboto"/>
      <p:regular r:id="rId56"/>
      <p:bold r:id="rId57"/>
      <p:italic r:id="rId58"/>
      <p:boldItalic r:id="rId59"/>
    </p:embeddedFont>
    <p:embeddedFont>
      <p:font typeface="Indie Flower"/>
      <p:regular r:id="rId60"/>
    </p:embeddedFont>
    <p:embeddedFont>
      <p:font typeface="Merriweather"/>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B3472437-F9C5-47B1-999A-1392C0C5B3DB}">
  <a:tblStyle styleId="{B3472437-F9C5-47B1-999A-1392C0C5B3DB}" styleName="Table_0">
    <a:wholeTbl>
      <a:tcTxStyle>
        <a:font>
          <a:latin typeface="Arial"/>
          <a:ea typeface="Arial"/>
          <a:cs typeface="Arial"/>
        </a:font>
        <a:srgbClr val="000000"/>
      </a:tcTxStyle>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Merriweather-bold.fntdata"/><Relationship Id="rId61" Type="http://schemas.openxmlformats.org/officeDocument/2006/relationships/font" Target="fonts/Merriweather-regular.fntdata"/><Relationship Id="rId20" Type="http://schemas.openxmlformats.org/officeDocument/2006/relationships/slide" Target="slides/slide15.xml"/><Relationship Id="rId64" Type="http://schemas.openxmlformats.org/officeDocument/2006/relationships/font" Target="fonts/Merriweather-boldItalic.fntdata"/><Relationship Id="rId63" Type="http://schemas.openxmlformats.org/officeDocument/2006/relationships/font" Target="fonts/Merriweather-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IndieFlower-regular.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Roboto-bold.fntdata"/><Relationship Id="rId12" Type="http://schemas.openxmlformats.org/officeDocument/2006/relationships/slide" Target="slides/slide7.xml"/><Relationship Id="rId56" Type="http://schemas.openxmlformats.org/officeDocument/2006/relationships/font" Target="fonts/Roboto-regular.fntdata"/><Relationship Id="rId15" Type="http://schemas.openxmlformats.org/officeDocument/2006/relationships/slide" Target="slides/slide10.xml"/><Relationship Id="rId59" Type="http://schemas.openxmlformats.org/officeDocument/2006/relationships/font" Target="fonts/Roboto-boldItalic.fntdata"/><Relationship Id="rId14" Type="http://schemas.openxmlformats.org/officeDocument/2006/relationships/slide" Target="slides/slide9.xml"/><Relationship Id="rId58" Type="http://schemas.openxmlformats.org/officeDocument/2006/relationships/font" Target="fonts/Robo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100" u="none" cap="none" strike="noStrike">
                <a:solidFill>
                  <a:schemeClr val="dk1"/>
                </a:solidFill>
                <a:latin typeface="Arial"/>
                <a:ea typeface="Arial"/>
                <a:cs typeface="Arial"/>
                <a:sym typeface="Arial"/>
              </a:defRPr>
            </a:lvl1pPr>
            <a:lvl2pPr indent="0" lvl="1" marL="457200" marR="0" rtl="0" algn="l">
              <a:spcBef>
                <a:spcPts val="0"/>
              </a:spcBef>
              <a:buChar char="○"/>
              <a:defRPr b="0" i="0" sz="1100" u="none" cap="none" strike="noStrike">
                <a:solidFill>
                  <a:schemeClr val="dk1"/>
                </a:solidFill>
                <a:latin typeface="Arial"/>
                <a:ea typeface="Arial"/>
                <a:cs typeface="Arial"/>
                <a:sym typeface="Arial"/>
              </a:defRPr>
            </a:lvl2pPr>
            <a:lvl3pPr indent="0" lvl="2" marL="914400" marR="0" rtl="0" algn="l">
              <a:spcBef>
                <a:spcPts val="0"/>
              </a:spcBef>
              <a:buChar char="■"/>
              <a:defRPr b="0" i="0" sz="1100" u="none" cap="none" strike="noStrike">
                <a:solidFill>
                  <a:schemeClr val="dk1"/>
                </a:solidFill>
                <a:latin typeface="Arial"/>
                <a:ea typeface="Arial"/>
                <a:cs typeface="Arial"/>
                <a:sym typeface="Arial"/>
              </a:defRPr>
            </a:lvl3pPr>
            <a:lvl4pPr indent="0" lvl="3" marL="1371600" marR="0" rtl="0" algn="l">
              <a:spcBef>
                <a:spcPts val="0"/>
              </a:spcBef>
              <a:buChar char="●"/>
              <a:defRPr b="0" i="0" sz="1100" u="none" cap="none" strike="noStrike">
                <a:solidFill>
                  <a:schemeClr val="dk1"/>
                </a:solidFill>
                <a:latin typeface="Arial"/>
                <a:ea typeface="Arial"/>
                <a:cs typeface="Arial"/>
                <a:sym typeface="Arial"/>
              </a:defRPr>
            </a:lvl4pPr>
            <a:lvl5pPr indent="0" lvl="4" marL="1828800" marR="0" rtl="0" algn="l">
              <a:spcBef>
                <a:spcPts val="0"/>
              </a:spcBef>
              <a:buChar char="○"/>
              <a:defRPr b="0" i="0" sz="1100" u="none" cap="none" strike="noStrike">
                <a:solidFill>
                  <a:schemeClr val="dk1"/>
                </a:solidFill>
                <a:latin typeface="Arial"/>
                <a:ea typeface="Arial"/>
                <a:cs typeface="Arial"/>
                <a:sym typeface="Arial"/>
              </a:defRPr>
            </a:lvl5pPr>
            <a:lvl6pPr indent="0" lvl="5" marL="2286000" marR="0" rtl="0" algn="l">
              <a:spcBef>
                <a:spcPts val="0"/>
              </a:spcBef>
              <a:buChar char="■"/>
              <a:defRPr b="0" i="0" sz="1100" u="none" cap="none" strike="noStrike">
                <a:solidFill>
                  <a:schemeClr val="dk1"/>
                </a:solidFill>
                <a:latin typeface="Arial"/>
                <a:ea typeface="Arial"/>
                <a:cs typeface="Arial"/>
                <a:sym typeface="Arial"/>
              </a:defRPr>
            </a:lvl6pPr>
            <a:lvl7pPr indent="0" lvl="6" marL="2743200" marR="0" rtl="0" algn="l">
              <a:spcBef>
                <a:spcPts val="0"/>
              </a:spcBef>
              <a:buChar char="●"/>
              <a:defRPr b="0" i="0" sz="1100" u="none" cap="none" strike="noStrike">
                <a:solidFill>
                  <a:schemeClr val="dk1"/>
                </a:solidFill>
                <a:latin typeface="Arial"/>
                <a:ea typeface="Arial"/>
                <a:cs typeface="Arial"/>
                <a:sym typeface="Arial"/>
              </a:defRPr>
            </a:lvl7pPr>
            <a:lvl8pPr indent="0" lvl="7" marL="3200400" marR="0" rtl="0" algn="l">
              <a:spcBef>
                <a:spcPts val="0"/>
              </a:spcBef>
              <a:buChar char="○"/>
              <a:defRPr b="0" i="0" sz="1100" u="none" cap="none" strike="noStrike">
                <a:solidFill>
                  <a:schemeClr val="dk1"/>
                </a:solidFill>
                <a:latin typeface="Arial"/>
                <a:ea typeface="Arial"/>
                <a:cs typeface="Arial"/>
                <a:sym typeface="Arial"/>
              </a:defRPr>
            </a:lvl8pPr>
            <a:lvl9pPr indent="0" lvl="8" marL="3657600" marR="0" rtl="0" algn="l">
              <a:spcBef>
                <a:spcPts val="0"/>
              </a:spcBef>
              <a:buChar char="■"/>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cubed.org/category/teaching-ideas/depth-not-speed/"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Shape 6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2" name="Shape 6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2" name="Shape 13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Our teachers learned what fact fluency truly is.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This is a video of Graham Fletcher going into greater depth on the difference between the meaning of memorization and from memory.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7" name="Shape 14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Arial"/>
              <a:buNone/>
            </a:pPr>
            <a:r>
              <a:rPr lang="en" sz="1200"/>
              <a:t>Ideas on:</a:t>
            </a:r>
          </a:p>
          <a:p>
            <a:pPr indent="-304800" lvl="0" marL="457200" marR="0" rtl="0" algn="l">
              <a:spcBef>
                <a:spcPts val="600"/>
              </a:spcBef>
              <a:spcAft>
                <a:spcPts val="0"/>
              </a:spcAft>
              <a:buSzPct val="100000"/>
              <a:buChar char="●"/>
            </a:pPr>
            <a:r>
              <a:rPr b="0" i="0" lang="en" sz="1200" u="none" cap="none" strike="noStrike">
                <a:solidFill>
                  <a:schemeClr val="dk1"/>
                </a:solidFill>
                <a:latin typeface="Arial"/>
                <a:ea typeface="Arial"/>
                <a:cs typeface="Arial"/>
                <a:sym typeface="Arial"/>
              </a:rPr>
              <a:t>Flexibility</a:t>
            </a:r>
            <a:r>
              <a:rPr lang="en" sz="1200"/>
              <a:t>-</a:t>
            </a:r>
            <a:r>
              <a:rPr b="0" i="0" lang="en" sz="1200" u="none" cap="none" strike="noStrike">
                <a:solidFill>
                  <a:schemeClr val="dk1"/>
                </a:solidFill>
                <a:latin typeface="Arial"/>
                <a:ea typeface="Arial"/>
                <a:cs typeface="Arial"/>
                <a:sym typeface="Arial"/>
              </a:rPr>
              <a:t>h</a:t>
            </a:r>
            <a:r>
              <a:rPr b="0" i="0" lang="en" sz="1200" u="none" cap="none" strike="noStrike">
                <a:solidFill>
                  <a:schemeClr val="dk1"/>
                </a:solidFill>
                <a:latin typeface="Arial"/>
                <a:ea typeface="Arial"/>
                <a:cs typeface="Arial"/>
                <a:sym typeface="Arial"/>
              </a:rPr>
              <a:t>av</a:t>
            </a:r>
            <a:r>
              <a:rPr lang="en" sz="1200"/>
              <a:t>ing</a:t>
            </a:r>
            <a:r>
              <a:rPr b="0" i="0" lang="en" sz="1200" u="none" cap="none" strike="noStrike">
                <a:solidFill>
                  <a:schemeClr val="dk1"/>
                </a:solidFill>
                <a:latin typeface="Arial"/>
                <a:ea typeface="Arial"/>
                <a:cs typeface="Arial"/>
                <a:sym typeface="Arial"/>
              </a:rPr>
              <a:t> different strategies to solve a computation</a:t>
            </a:r>
          </a:p>
          <a:p>
            <a:pPr indent="-304800" lvl="0" marL="457200" marR="0" rtl="0" algn="l">
              <a:spcBef>
                <a:spcPts val="600"/>
              </a:spcBef>
              <a:spcAft>
                <a:spcPts val="0"/>
              </a:spcAft>
              <a:buSzPct val="100000"/>
              <a:buChar char="●"/>
            </a:pPr>
            <a:r>
              <a:rPr lang="en" sz="1200"/>
              <a:t>Efficiency-finding an expedient strategy for the problem at hand</a:t>
            </a:r>
          </a:p>
          <a:p>
            <a:pPr indent="0" lvl="0" marL="0" marR="0" rtl="0" algn="l">
              <a:spcBef>
                <a:spcPts val="600"/>
              </a:spcBef>
              <a:spcAft>
                <a:spcPts val="0"/>
              </a:spcAft>
              <a:buClr>
                <a:schemeClr val="dk1"/>
              </a:buClr>
              <a:buSzPct val="25000"/>
              <a:buFont typeface="Arial"/>
              <a:buNone/>
            </a:pPr>
            <a:r>
              <a:rPr lang="en" sz="1200"/>
              <a:t>were new philosophies for many teachers.</a:t>
            </a:r>
          </a:p>
          <a:p>
            <a:pPr indent="0" lvl="0" marL="0" marR="0" rtl="0" algn="l">
              <a:spcBef>
                <a:spcPts val="600"/>
              </a:spcBef>
              <a:spcAft>
                <a:spcPts val="0"/>
              </a:spcAft>
              <a:buClr>
                <a:schemeClr val="dk1"/>
              </a:buClr>
              <a:buSzPct val="25000"/>
              <a:buFont typeface="Arial"/>
              <a:buNone/>
            </a:pPr>
            <a:r>
              <a:t/>
            </a:r>
            <a:endParaRPr sz="1200"/>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3" name="Shape 15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When thinking of computational fluency, an image of a 3-legged stool comes to mind.  In order for a student to truly be computational fluent, they need to be able to be flexible, efficient, and accurate.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7" name="Shape 16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When flexibility and efficiency are taken away and substituted for speed, there is no longer a solid foundation for computational fluency.</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6" name="Shape 18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Our stool falls over--Computational fluency cannot be strong.</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7" name="Shape 197"/>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The Fact Fluency Team created a fluency mission statement for our district, so that administrators, teachers, students, and parents would all have a common understanding of our philosophy and expectations around this concept.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3" name="Shape 20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Teachers agreed, but still wanted the old way.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9" name="Shape 209"/>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Calibri"/>
              <a:buNone/>
            </a:pPr>
            <a:r>
              <a:rPr lang="en" sz="1200">
                <a:latin typeface="Calibri"/>
                <a:ea typeface="Calibri"/>
                <a:cs typeface="Calibri"/>
                <a:sym typeface="Calibri"/>
              </a:rPr>
              <a:t>Although our teachers had a better understanding of what fact fluency entails, they were unsure of how to assess it.  They decided to create common fact fluency assessments that were scored with a rubric for the number of facts a student could answer within 4 minutes.  The increased the time allowing 5 seconds per fact.  We were still assessing for speed and accuracy.</a:t>
            </a:r>
          </a:p>
        </p:txBody>
      </p:sp>
      <p:sp>
        <p:nvSpPr>
          <p:cNvPr id="210" name="Shape 210"/>
          <p:cNvSpPr txBox="1"/>
          <p:nvPr>
            <p:ph idx="12" type="sldNum"/>
          </p:nvPr>
        </p:nvSpPr>
        <p:spPr>
          <a:xfrm>
            <a:off x="3884612" y="8685213"/>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7" name="Shape 21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Calibri"/>
              <a:buNone/>
            </a:pPr>
            <a:r>
              <a:rPr lang="en" sz="1200">
                <a:latin typeface="Calibri"/>
                <a:ea typeface="Calibri"/>
                <a:cs typeface="Calibri"/>
                <a:sym typeface="Calibri"/>
              </a:rPr>
              <a:t>This is data from the common assessments the teachers created.  The “Addition to 5” and “Subtraction to 5” was given in September as a transition assessment.  The expectation was that students should have these skill mastered at the end of Kindergarten.  The “Addition to 10” and “Subtraction to 10” was given at the end of the school year.  The results were alarming; none of our grade one students were fluent within 10.  </a:t>
            </a:r>
          </a:p>
          <a:p>
            <a:pPr indent="0" lvl="0" marL="0" marR="0" rtl="0" algn="l">
              <a:spcBef>
                <a:spcPts val="0"/>
              </a:spcBef>
              <a:buClr>
                <a:schemeClr val="dk1"/>
              </a:buClr>
              <a:buSzPct val="25000"/>
              <a:buFont typeface="Calibri"/>
              <a:buNone/>
            </a:pPr>
            <a:r>
              <a:t/>
            </a:r>
            <a:endParaRPr/>
          </a:p>
        </p:txBody>
      </p:sp>
      <p:sp>
        <p:nvSpPr>
          <p:cNvPr id="218" name="Shape 21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Region 6 is made up of three rural towns, Warren, Morris, and Goshen.  Each town has its own PreK-6 elementary school.  Overall the district’s enrollment has been declining.</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27" name="Shape 22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Calibri"/>
              <a:buNone/>
            </a:pPr>
            <a:r>
              <a:rPr lang="en" sz="1200">
                <a:latin typeface="Calibri"/>
                <a:ea typeface="Calibri"/>
                <a:cs typeface="Calibri"/>
                <a:sym typeface="Calibri"/>
              </a:rPr>
              <a:t>Here is data of grade 3 taking a transition assessment in September on “Addition to 20” and “Subtraction to 20”.  These were skills that should have been mastered at the end of grade 2.  We see very low retention and mastery.</a:t>
            </a:r>
          </a:p>
        </p:txBody>
      </p:sp>
      <p:sp>
        <p:nvSpPr>
          <p:cNvPr id="228" name="Shape 22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Shape 23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5" name="Shape 23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Arial"/>
              <a:buNone/>
            </a:pPr>
            <a:r>
              <a:rPr lang="en"/>
              <a:t>The trends continue.  Our data from grades 4 through 6 are showing that kids are not fluent.  </a:t>
            </a:r>
            <a:r>
              <a:rPr b="0" i="0" lang="en" sz="1100" u="none" cap="none" strike="noStrike">
                <a:solidFill>
                  <a:schemeClr val="dk1"/>
                </a:solidFill>
                <a:latin typeface="Arial"/>
                <a:ea typeface="Arial"/>
                <a:cs typeface="Arial"/>
                <a:sym typeface="Arial"/>
              </a:rPr>
              <a:t>Truth of the matter was, we weren’t assessing fluency.  Still assessing accuracy and </a:t>
            </a:r>
            <a:r>
              <a:rPr lang="en"/>
              <a:t>speed</a:t>
            </a:r>
            <a:r>
              <a:rPr b="0" i="0" lang="en" sz="1100" u="none" cap="none" strike="noStrike">
                <a:solidFill>
                  <a:schemeClr val="dk1"/>
                </a:solidFill>
                <a:latin typeface="Arial"/>
                <a:ea typeface="Arial"/>
                <a:cs typeface="Arial"/>
                <a:sym typeface="Arial"/>
              </a:rPr>
              <a:t>.  We thought we were assessing flexibility by extending the time, but obviously the kids weren’t flexible.  </a:t>
            </a: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41" name="Shape 24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Arial"/>
              <a:buNone/>
            </a:pPr>
            <a:r>
              <a:rPr lang="en"/>
              <a:t>The math specialists decided that we needed to create fact fluency assessments that truly assessed the fact fluency that we defined in our mission statement.  We needed to get at how kids were making sense of facts, using strategies to be efficient and flexible, and of course accuracy still mattered.  We also knew that automaticity had its place too.  We continued to do more research.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53" name="Shape 25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8" name="Shape 258"/>
        <p:cNvGrpSpPr/>
        <p:nvPr/>
      </p:nvGrpSpPr>
      <p:grpSpPr>
        <a:xfrm>
          <a:off x="0" y="0"/>
          <a:ext cx="0" cy="0"/>
          <a:chOff x="0" y="0"/>
          <a:chExt cx="0" cy="0"/>
        </a:xfrm>
      </p:grpSpPr>
      <p:sp>
        <p:nvSpPr>
          <p:cNvPr id="259" name="Shape 2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0" name="Shape 260"/>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4" name="Shape 274"/>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84" name="Shape 284"/>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Shape 29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93" name="Shape 293"/>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Arial"/>
              <a:buNone/>
            </a:pPr>
            <a:r>
              <a:t/>
            </a:r>
            <a:endParaRP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 phases for multiplication and division are similar to the levels of addition and subtraction.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Shape 3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2" name="Shape 31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lvl="0" marR="0" rtl="0" algn="l">
              <a:spcBef>
                <a:spcPts val="0"/>
              </a:spcBef>
              <a:spcAft>
                <a:spcPts val="0"/>
              </a:spcAft>
              <a:buNone/>
            </a:pPr>
            <a:r>
              <a:rPr lang="en" sz="1000"/>
              <a:t>Strategies must be explicitly taught to students at their individualized entry point.</a:t>
            </a:r>
          </a:p>
          <a:p>
            <a:pPr indent="-292100" lvl="0" marL="457200" marR="0" rtl="0" algn="l">
              <a:spcBef>
                <a:spcPts val="0"/>
              </a:spcBef>
              <a:spcAft>
                <a:spcPts val="0"/>
              </a:spcAft>
              <a:buClr>
                <a:schemeClr val="dk1"/>
              </a:buClr>
              <a:buSzPct val="100000"/>
              <a:buFont typeface="Arial"/>
              <a:buChar char="●"/>
            </a:pPr>
            <a:r>
              <a:rPr b="0" i="0" lang="en" sz="1000" u="none" cap="none" strike="noStrike">
                <a:solidFill>
                  <a:schemeClr val="dk1"/>
                </a:solidFill>
                <a:latin typeface="Arial"/>
                <a:ea typeface="Arial"/>
                <a:cs typeface="Arial"/>
                <a:sym typeface="Arial"/>
              </a:rPr>
              <a:t>The Common Core Progressions for Operations and Algebraic Thinking state that fluency in each grade involves a mixture of just knowing</a:t>
            </a:r>
            <a:r>
              <a:rPr lang="en" sz="1000"/>
              <a:t> </a:t>
            </a:r>
            <a:r>
              <a:rPr b="0" i="0" lang="en" sz="1000" u="none" cap="none" strike="noStrike">
                <a:solidFill>
                  <a:schemeClr val="dk1"/>
                </a:solidFill>
                <a:latin typeface="Arial"/>
                <a:ea typeface="Arial"/>
                <a:cs typeface="Arial"/>
                <a:sym typeface="Arial"/>
              </a:rPr>
              <a:t>some answers, knowing some answers from patterns (e.g., “adding 0 yields the same number”), and knowing some answers from the</a:t>
            </a:r>
            <a:r>
              <a:rPr lang="en" sz="1000"/>
              <a:t> </a:t>
            </a:r>
            <a:r>
              <a:rPr b="0" i="0" lang="en" sz="1000" u="none" cap="none" strike="noStrike">
                <a:solidFill>
                  <a:schemeClr val="dk1"/>
                </a:solidFill>
                <a:latin typeface="Arial"/>
                <a:ea typeface="Arial"/>
                <a:cs typeface="Arial"/>
                <a:sym typeface="Arial"/>
              </a:rPr>
              <a:t>use of strategies.   </a:t>
            </a:r>
          </a:p>
          <a:p>
            <a:pPr indent="-292100" lvl="0" marL="457200" marR="0" rtl="0" algn="l">
              <a:spcBef>
                <a:spcPts val="0"/>
              </a:spcBef>
              <a:spcAft>
                <a:spcPts val="0"/>
              </a:spcAft>
              <a:buClr>
                <a:schemeClr val="dk1"/>
              </a:buClr>
              <a:buSzPct val="100000"/>
              <a:buFont typeface="Arial"/>
              <a:buChar char="●"/>
            </a:pPr>
            <a:r>
              <a:rPr b="0" i="0" lang="en" sz="1000" u="none" cap="none" strike="noStrike">
                <a:solidFill>
                  <a:schemeClr val="dk1"/>
                </a:solidFill>
                <a:latin typeface="Arial"/>
                <a:ea typeface="Arial"/>
                <a:cs typeface="Arial"/>
                <a:sym typeface="Arial"/>
              </a:rPr>
              <a:t>Students should be allowed to fall back on earlier strategies when needed.    </a:t>
            </a:r>
          </a:p>
          <a:p>
            <a:pPr indent="-292100" lvl="0" marL="457200" marR="0" rtl="0" algn="l">
              <a:spcBef>
                <a:spcPts val="0"/>
              </a:spcBef>
              <a:spcAft>
                <a:spcPts val="0"/>
              </a:spcAft>
              <a:buClr>
                <a:schemeClr val="dk1"/>
              </a:buClr>
              <a:buSzPct val="100000"/>
              <a:buFont typeface="Arial"/>
              <a:buChar char="●"/>
            </a:pPr>
            <a:r>
              <a:rPr b="0" i="0" lang="en" sz="1000" u="none" cap="none" strike="noStrike">
                <a:solidFill>
                  <a:schemeClr val="dk1"/>
                </a:solidFill>
                <a:latin typeface="Arial"/>
                <a:ea typeface="Arial"/>
                <a:cs typeface="Arial"/>
                <a:sym typeface="Arial"/>
              </a:rPr>
              <a:t>In order for kids to be able to know facts from memory or be able to recall them, facts should not be taught divorced from their meanings, but as a result of heavy interplay of practice and reasoning.</a:t>
            </a:r>
          </a:p>
          <a:p>
            <a:pPr lvl="0" marR="0" rtl="0" algn="l">
              <a:spcBef>
                <a:spcPts val="0"/>
              </a:spcBef>
              <a:spcAft>
                <a:spcPts val="0"/>
              </a:spcAft>
              <a:buNone/>
            </a:pPr>
            <a:r>
              <a:t/>
            </a:r>
            <a:endParaRPr b="0" i="0" sz="1100" u="none" cap="none" strike="noStrike">
              <a:solidFill>
                <a:schemeClr val="dk1"/>
              </a:solidFill>
              <a:latin typeface="Arial"/>
              <a:ea typeface="Arial"/>
              <a:cs typeface="Arial"/>
              <a:sym typeface="Arial"/>
            </a:endParaRP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Shape 31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18" name="Shape 31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5" name="Shape 325"/>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292100" lvl="0" marL="457200" marR="0" rtl="0" algn="l">
              <a:spcBef>
                <a:spcPts val="600"/>
              </a:spcBef>
              <a:spcAft>
                <a:spcPts val="1000"/>
              </a:spcAft>
              <a:buClr>
                <a:srgbClr val="000000"/>
              </a:buClr>
              <a:buSzPct val="100000"/>
              <a:buChar char="●"/>
            </a:pPr>
            <a:r>
              <a:rPr i="0" lang="en" sz="1000" u="none" cap="none" strike="noStrike">
                <a:solidFill>
                  <a:srgbClr val="000000"/>
                </a:solidFill>
              </a:rPr>
              <a:t>It is useful to hold some facts in memory, but focus should be on learning them through different mathematical situations and applications.</a:t>
            </a:r>
          </a:p>
          <a:p>
            <a:pPr indent="-292100" lvl="0" marL="457200" marR="0" rtl="0" algn="l">
              <a:spcBef>
                <a:spcPts val="600"/>
              </a:spcBef>
              <a:spcAft>
                <a:spcPts val="1000"/>
              </a:spcAft>
              <a:buClr>
                <a:srgbClr val="000000"/>
              </a:buClr>
              <a:buSzPct val="100000"/>
              <a:buChar char="●"/>
            </a:pPr>
            <a:r>
              <a:rPr i="0" lang="en" sz="1000" u="none" cap="none" strike="noStrike">
                <a:solidFill>
                  <a:srgbClr val="000000"/>
                </a:solidFill>
              </a:rPr>
              <a:t>All mathematics should be build on the foundation of </a:t>
            </a:r>
            <a:r>
              <a:rPr b="1" i="0" lang="en" sz="1000" u="sng" cap="none" strike="noStrike">
                <a:solidFill>
                  <a:srgbClr val="000000"/>
                </a:solidFill>
              </a:rPr>
              <a:t>number sense.</a:t>
            </a:r>
          </a:p>
          <a:p>
            <a:pPr indent="-292100" lvl="0" marL="457200" marR="0" rtl="0" algn="l">
              <a:spcBef>
                <a:spcPts val="600"/>
              </a:spcBef>
              <a:spcAft>
                <a:spcPts val="1000"/>
              </a:spcAft>
              <a:buClr>
                <a:srgbClr val="000000"/>
              </a:buClr>
              <a:buSzPct val="100000"/>
              <a:buChar char="●"/>
            </a:pPr>
            <a:r>
              <a:rPr i="0" lang="en" sz="1000" u="none" cap="none" strike="noStrike">
                <a:solidFill>
                  <a:srgbClr val="000000"/>
                </a:solidFill>
              </a:rPr>
              <a:t>When students work on rich mathematics problems they develop number sense and they also learn and can</a:t>
            </a:r>
            <a:r>
              <a:rPr lang="en" sz="1000">
                <a:solidFill>
                  <a:srgbClr val="000000"/>
                </a:solidFill>
              </a:rPr>
              <a:t> </a:t>
            </a:r>
            <a:r>
              <a:rPr i="0" lang="en" sz="1000" u="none" cap="none" strike="noStrike">
                <a:solidFill>
                  <a:srgbClr val="000000"/>
                </a:solidFill>
              </a:rPr>
              <a:t>remember math facts.</a:t>
            </a:r>
          </a:p>
          <a:p>
            <a:pPr indent="-292100" lvl="0" marL="457200" marR="0" rtl="0" algn="l">
              <a:spcBef>
                <a:spcPts val="600"/>
              </a:spcBef>
              <a:spcAft>
                <a:spcPts val="1000"/>
              </a:spcAft>
              <a:buClr>
                <a:srgbClr val="000000"/>
              </a:buClr>
              <a:buSzPct val="100000"/>
              <a:buChar char="●"/>
            </a:pPr>
            <a:r>
              <a:rPr i="0" lang="en" sz="1000" u="none" cap="none" strike="noStrike">
                <a:solidFill>
                  <a:srgbClr val="000000"/>
                </a:solidFill>
              </a:rPr>
              <a:t>Students often memorize times tables without number sense - means they are very limited in what they can d</a:t>
            </a:r>
            <a:r>
              <a:rPr lang="en" sz="1000">
                <a:solidFill>
                  <a:srgbClr val="000000"/>
                </a:solidFill>
              </a:rPr>
              <a:t>o </a:t>
            </a:r>
            <a:r>
              <a:rPr i="0" lang="en" sz="1000" u="none" cap="none" strike="noStrike">
                <a:solidFill>
                  <a:srgbClr val="000000"/>
                </a:solidFill>
              </a:rPr>
              <a:t>and are prone to making errors.</a:t>
            </a:r>
          </a:p>
          <a:p>
            <a:pPr indent="-292100" lvl="0" marL="457200" marR="0" rtl="0" algn="l">
              <a:spcBef>
                <a:spcPts val="600"/>
              </a:spcBef>
              <a:spcAft>
                <a:spcPts val="0"/>
              </a:spcAft>
              <a:buClr>
                <a:srgbClr val="000000"/>
              </a:buClr>
              <a:buSzPct val="100000"/>
              <a:buChar char="●"/>
            </a:pPr>
            <a:r>
              <a:rPr i="0" lang="en" sz="1000" u="none" cap="none" strike="noStrike">
                <a:solidFill>
                  <a:srgbClr val="000000"/>
                </a:solidFill>
              </a:rPr>
              <a:t>Mathematical thinking is about depth not speed.</a:t>
            </a:r>
          </a:p>
          <a:p>
            <a:pPr indent="-292100" lvl="1" marL="914400" marR="0" rtl="0" algn="l">
              <a:spcBef>
                <a:spcPts val="600"/>
              </a:spcBef>
              <a:spcAft>
                <a:spcPts val="0"/>
              </a:spcAft>
              <a:buClr>
                <a:srgbClr val="000000"/>
              </a:buClr>
              <a:buSzPct val="100000"/>
              <a:buChar char="○"/>
            </a:pPr>
            <a:r>
              <a:rPr i="0" lang="en" sz="1000" u="sng" cap="none" strike="noStrike">
                <a:solidFill>
                  <a:schemeClr val="hlink"/>
                </a:solidFill>
                <a:hlinkClick r:id="rId2"/>
              </a:rPr>
              <a:t>https://www.youcubed.org/category/teaching-ideas/depth-not-speed/</a:t>
            </a: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Shape 33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2" name="Shape 33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Henry and Brown (2008)</a:t>
            </a:r>
            <a:r>
              <a:rPr lang="en"/>
              <a:t>-</a:t>
            </a:r>
            <a:r>
              <a:rPr b="0" i="0" lang="en" sz="1100" u="none" cap="none" strike="noStrike">
                <a:solidFill>
                  <a:schemeClr val="dk1"/>
                </a:solidFill>
                <a:latin typeface="Arial"/>
                <a:ea typeface="Arial"/>
                <a:cs typeface="Arial"/>
                <a:sym typeface="Arial"/>
              </a:rPr>
              <a:t>A study of nearly 300</a:t>
            </a:r>
            <a:r>
              <a:rPr lang="en"/>
              <a:t> first</a:t>
            </a:r>
            <a:r>
              <a:rPr b="0" i="0" lang="en" sz="1100" u="none" cap="none" strike="noStrike">
                <a:solidFill>
                  <a:schemeClr val="dk1"/>
                </a:solidFill>
                <a:latin typeface="Arial"/>
                <a:ea typeface="Arial"/>
                <a:cs typeface="Arial"/>
                <a:sym typeface="Arial"/>
              </a:rPr>
              <a:t> graders found a negative correlation between timed testing and fact retrieval and number sense.  Some of our best mathematical thinkers are often those who are most negatively influenced by timed testing.</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rPr lang="en"/>
              <a:t>The math specialists used this information to create a comprehensive fluency assessment progression across the grades that was aligned to the CCSS.  </a:t>
            </a:r>
          </a:p>
          <a:p>
            <a:pPr lvl="0">
              <a:spcBef>
                <a:spcPts val="0"/>
              </a:spcBef>
              <a:buNone/>
            </a:pPr>
            <a:r>
              <a:t/>
            </a:r>
            <a:endParaRPr/>
          </a:p>
          <a:p>
            <a:pPr lvl="0">
              <a:spcBef>
                <a:spcPts val="0"/>
              </a:spcBef>
              <a:buNone/>
            </a:pPr>
            <a:r>
              <a:rPr lang="en"/>
              <a:t>Addition and subtraction is an area of focus within grades K-3.</a:t>
            </a:r>
          </a:p>
        </p:txBody>
      </p:sp>
      <p:sp>
        <p:nvSpPr>
          <p:cNvPr id="339" name="Shape 33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Multiplication and division is an area of focus in grades 3 and 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Shape 35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
        <p:nvSpPr>
          <p:cNvPr id="351" name="Shape 3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Fluency work in kindergarten should be connected to situational contexts rather than in isolation as with “naked numbers”.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Shape 356"/>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
        <p:nvSpPr>
          <p:cNvPr id="357" name="Shape 35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is a sample of a Kindergarten Interview for the month of June.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2" name="Shape 362"/>
        <p:cNvGrpSpPr/>
        <p:nvPr/>
      </p:nvGrpSpPr>
      <p:grpSpPr>
        <a:xfrm>
          <a:off x="0" y="0"/>
          <a:ext cx="0" cy="0"/>
          <a:chOff x="0" y="0"/>
          <a:chExt cx="0" cy="0"/>
        </a:xfrm>
      </p:grpSpPr>
      <p:sp>
        <p:nvSpPr>
          <p:cNvPr id="363" name="Shape 36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64" name="Shape 364"/>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This slide shows the grade 2 progression of facts throughout the school year.  Notice that the facts are grouped by strategy.  Checklists are used to assess student progress within the progression of facts.  The months are targets for when the strategies should be mastered within the grade.  Students who are ready can be accelerated through the suggested pacing.  Students who have not mastered a month’s designated strategies should not move on because each month is a prerequisite for the next.  The checklists help the teacher determine which facts a student knows and does not know.  This supports the accuracy component of fluency.</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2" name="Shape 37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SzPct val="25000"/>
              <a:buNone/>
            </a:pPr>
            <a:r>
              <a:rPr lang="en"/>
              <a:t>Here is a sample of an interview used in grade 2.  The interview complements the strategy checklists in the progression of the strategies.  Students are given an interview for 2 facts for each strategy group.  The interview helps the teacher determine if the student has all components of fluency by assessing understanding, accuracy, efficiency, and flexibility.</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78" name="Shape 37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Arial"/>
              <a:buNone/>
            </a:pPr>
            <a:r>
              <a:rPr lang="en"/>
              <a:t>Teachers will know what facts their students know and do not know which will allow them to group students based on their fluency progression.  Teachers can ensure that students are truly fluent rather than just relying on surface level memorization.</a:t>
            </a: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8" name="Shape 8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Revised a cartoon that was about a spelling test.  Sadly, it can apply to how some students learn math facts too.</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Shape 385"/>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86" name="Shape 38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This assessment has been taken from Achieve the Core’s mini-assessments.  Students begin to apply their knowledge of facts and the relationships among numbers. </a:t>
            </a:r>
            <a:r>
              <a:rPr b="0" i="0" lang="en" sz="1100" u="none" cap="none" strike="noStrike">
                <a:solidFill>
                  <a:schemeClr val="dk1"/>
                </a:solidFill>
                <a:latin typeface="Arial"/>
                <a:ea typeface="Arial"/>
                <a:cs typeface="Arial"/>
                <a:sym typeface="Arial"/>
              </a:rPr>
              <a:t>This work </a:t>
            </a:r>
            <a:r>
              <a:rPr lang="en"/>
              <a:t>lays</a:t>
            </a:r>
            <a:r>
              <a:rPr b="0" i="0" lang="en" sz="1100" u="none" cap="none" strike="noStrike">
                <a:solidFill>
                  <a:schemeClr val="dk1"/>
                </a:solidFill>
                <a:latin typeface="Arial"/>
                <a:ea typeface="Arial"/>
                <a:cs typeface="Arial"/>
                <a:sym typeface="Arial"/>
              </a:rPr>
              <a:t> the foundation for computational fluency with bigger numbers.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1" name="Shape 391"/>
        <p:cNvGrpSpPr/>
        <p:nvPr/>
      </p:nvGrpSpPr>
      <p:grpSpPr>
        <a:xfrm>
          <a:off x="0" y="0"/>
          <a:ext cx="0" cy="0"/>
          <a:chOff x="0" y="0"/>
          <a:chExt cx="0" cy="0"/>
        </a:xfrm>
      </p:grpSpPr>
      <p:sp>
        <p:nvSpPr>
          <p:cNvPr id="392" name="Shape 392"/>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93" name="Shape 393"/>
          <p:cNvSpPr txBox="1"/>
          <p:nvPr>
            <p:ph idx="1" type="body"/>
          </p:nvPr>
        </p:nvSpPr>
        <p:spPr>
          <a:xfrm>
            <a:off x="685800" y="4343400"/>
            <a:ext cx="5486400" cy="4114800"/>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Calibri"/>
              <a:buNone/>
            </a:pPr>
            <a:r>
              <a:rPr lang="en" sz="1200">
                <a:latin typeface="Calibri"/>
                <a:ea typeface="Calibri"/>
                <a:cs typeface="Calibri"/>
                <a:sym typeface="Calibri"/>
              </a:rPr>
              <a:t>Remember our data when our assessments only focused on speed and accuracy...</a:t>
            </a:r>
          </a:p>
        </p:txBody>
      </p:sp>
      <p:sp>
        <p:nvSpPr>
          <p:cNvPr id="394" name="Shape 394"/>
          <p:cNvSpPr txBox="1"/>
          <p:nvPr>
            <p:ph idx="12" type="sldNum"/>
          </p:nvPr>
        </p:nvSpPr>
        <p:spPr>
          <a:xfrm>
            <a:off x="3884612" y="8685213"/>
            <a:ext cx="2971800"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Shape 402"/>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03" name="Shape 40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chemeClr val="dk1"/>
              </a:buClr>
              <a:buSzPct val="25000"/>
              <a:buFont typeface="Calibri"/>
              <a:buNone/>
            </a:pPr>
            <a:r>
              <a:rPr lang="en"/>
              <a:t>Here is a sample of our data since implementation of our new assessment process.  This graph shows grade one student mastery of facts from our strategy checklists. </a:t>
            </a:r>
          </a:p>
        </p:txBody>
      </p:sp>
      <p:sp>
        <p:nvSpPr>
          <p:cNvPr id="404" name="Shape 404"/>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13" name="Shape 41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Shape 419"/>
          <p:cNvSpPr txBox="1"/>
          <p:nvPr>
            <p:ph idx="1" type="body"/>
          </p:nvPr>
        </p:nvSpPr>
        <p:spPr>
          <a:xfrm>
            <a:off x="685800" y="4343400"/>
            <a:ext cx="5486399" cy="4114800"/>
          </a:xfrm>
          <a:prstGeom prst="rect">
            <a:avLst/>
          </a:prstGeom>
          <a:noFill/>
          <a:ln>
            <a:noFill/>
          </a:ln>
        </p:spPr>
        <p:txBody>
          <a:bodyPr anchorCtr="0" anchor="ctr" bIns="91425" lIns="91425" rIns="91425" wrap="square" tIns="91425">
            <a:noAutofit/>
          </a:bodyPr>
          <a:lstStyle/>
          <a:p>
            <a:pPr indent="0" lvl="0" marL="0" marR="0" rtl="0" algn="l">
              <a:spcBef>
                <a:spcPts val="0"/>
              </a:spcBef>
              <a:buClr>
                <a:schemeClr val="dk1"/>
              </a:buClr>
              <a:buSzPct val="25000"/>
              <a:buFont typeface="Arial"/>
              <a:buNone/>
            </a:pPr>
            <a:r>
              <a:rPr lang="en"/>
              <a:t>Here we look at two different cohorts of students in during their years in first and second grade.  We see that these students are not only retaining what was learned, but they are also building upon their fluency abilities.  </a:t>
            </a:r>
          </a:p>
        </p:txBody>
      </p:sp>
      <p:sp>
        <p:nvSpPr>
          <p:cNvPr id="420" name="Shape 420"/>
          <p:cNvSpPr/>
          <p:nvPr>
            <p:ph idx="2" type="sldImg"/>
          </p:nvPr>
        </p:nvSpPr>
        <p:spPr>
          <a:xfrm>
            <a:off x="380999"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29" name="Shape 42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If you are looking for more information on the development of number sense as the foundation to fluency, Jo Boaler is an excellent resource.  She also has lots of research on the positive correlations of timed testing and math anxiety as well as the action steps that one can take to develop healthy growth mindsets in mathematics.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Shape 438"/>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39" name="Shape 43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Sara</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45" name="Shape 445"/>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b="0" i="0" lang="en" sz="1100" u="none" cap="none" strike="noStrike">
                <a:solidFill>
                  <a:schemeClr val="dk1"/>
                </a:solidFill>
                <a:latin typeface="Arial"/>
                <a:ea typeface="Arial"/>
                <a:cs typeface="Arial"/>
                <a:sym typeface="Arial"/>
              </a:rPr>
              <a:t>Robin work on peardeck</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Shape 4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2" name="Shape 45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spcAft>
                <a:spcPts val="0"/>
              </a:spcAft>
              <a:buClr>
                <a:schemeClr val="dk1"/>
              </a:buClr>
              <a:buSzPct val="25000"/>
              <a:buFont typeface="Arial"/>
              <a:buNone/>
            </a:pPr>
            <a:r>
              <a:rPr b="0" i="0" lang="en" sz="1100" u="none" cap="none" strike="noStrike">
                <a:solidFill>
                  <a:schemeClr val="dk1"/>
                </a:solidFill>
                <a:latin typeface="Arial"/>
                <a:ea typeface="Arial"/>
                <a:cs typeface="Arial"/>
                <a:sym typeface="Arial"/>
              </a:rPr>
              <a:t>Add Achieve the Core</a:t>
            </a:r>
          </a:p>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6" name="Shape 456"/>
        <p:cNvGrpSpPr/>
        <p:nvPr/>
      </p:nvGrpSpPr>
      <p:grpSpPr>
        <a:xfrm>
          <a:off x="0" y="0"/>
          <a:ext cx="0" cy="0"/>
          <a:chOff x="0" y="0"/>
          <a:chExt cx="0" cy="0"/>
        </a:xfrm>
      </p:grpSpPr>
      <p:sp>
        <p:nvSpPr>
          <p:cNvPr id="457" name="Shape 45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58" name="Shape 45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8" name="Shape 98"/>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2" name="Shape 462"/>
        <p:cNvGrpSpPr/>
        <p:nvPr/>
      </p:nvGrpSpPr>
      <p:grpSpPr>
        <a:xfrm>
          <a:off x="0" y="0"/>
          <a:ext cx="0" cy="0"/>
          <a:chOff x="0" y="0"/>
          <a:chExt cx="0" cy="0"/>
        </a:xfrm>
      </p:grpSpPr>
      <p:sp>
        <p:nvSpPr>
          <p:cNvPr id="463" name="Shape 463"/>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64" name="Shape 464"/>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400"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Region 6 math fact fluency practices often involved:</a:t>
            </a:r>
          </a:p>
          <a:p>
            <a:pPr indent="0" lvl="0" marL="0" marR="0" rtl="0" algn="l">
              <a:spcBef>
                <a:spcPts val="0"/>
              </a:spcBef>
              <a:buClr>
                <a:schemeClr val="dk1"/>
              </a:buClr>
              <a:buSzPct val="25000"/>
              <a:buFont typeface="Arial"/>
              <a:buNone/>
            </a:pPr>
            <a:r>
              <a:rPr lang="en"/>
              <a:t>-whole class instruction</a:t>
            </a:r>
          </a:p>
          <a:p>
            <a:pPr indent="0" lvl="0" marL="0" marR="0" rtl="0" algn="l">
              <a:spcBef>
                <a:spcPts val="0"/>
              </a:spcBef>
              <a:buClr>
                <a:schemeClr val="dk1"/>
              </a:buClr>
              <a:buSzPct val="25000"/>
              <a:buFont typeface="Arial"/>
              <a:buNone/>
            </a:pPr>
            <a:r>
              <a:rPr lang="en"/>
              <a:t>-answer getting as the focus with “kill and drill” methods </a:t>
            </a:r>
          </a:p>
          <a:p>
            <a:pPr indent="0" lvl="0" marL="0" marR="0" rtl="0" algn="l">
              <a:spcBef>
                <a:spcPts val="0"/>
              </a:spcBef>
              <a:buClr>
                <a:schemeClr val="dk1"/>
              </a:buClr>
              <a:buSzPct val="25000"/>
              <a:buFont typeface="Arial"/>
              <a:buNone/>
            </a:pPr>
            <a:r>
              <a:rPr lang="en"/>
              <a:t>-assessments focused on accuracy and speed</a:t>
            </a:r>
          </a:p>
          <a:p>
            <a:pPr indent="0" lvl="0" marL="0" marR="0" rtl="0" algn="l">
              <a:spcBef>
                <a:spcPts val="0"/>
              </a:spcBef>
              <a:buClr>
                <a:schemeClr val="dk1"/>
              </a:buClr>
              <a:buSzPct val="25000"/>
              <a:buFont typeface="Arial"/>
              <a:buNone/>
            </a:pPr>
            <a:r>
              <a:rPr lang="en"/>
              <a:t>-many students were unsuccessful, anxious, and frustrated as a result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2" name="Shape 112"/>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The math specialist team reflected on what we could do to improve fact fluency in our district.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9" name="Shape 119"/>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The math specialist team decided to create a vision around math fact fluency.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6" name="Shape 126"/>
          <p:cNvSpPr txBox="1"/>
          <p:nvPr>
            <p:ph idx="1" type="body"/>
          </p:nvPr>
        </p:nvSpPr>
        <p:spPr>
          <a:xfrm>
            <a:off x="685800" y="4343400"/>
            <a:ext cx="5486399" cy="4114800"/>
          </a:xfrm>
          <a:prstGeom prst="rect">
            <a:avLst/>
          </a:prstGeom>
          <a:noFill/>
          <a:ln>
            <a:noFill/>
          </a:ln>
        </p:spPr>
        <p:txBody>
          <a:bodyPr anchorCtr="0" anchor="t" bIns="91425" lIns="91425" rIns="91425" wrap="square" tIns="91425">
            <a:noAutofit/>
          </a:bodyPr>
          <a:lstStyle/>
          <a:p>
            <a:pPr indent="0" lvl="0" marL="0" marR="0" rtl="0" algn="l">
              <a:spcBef>
                <a:spcPts val="0"/>
              </a:spcBef>
              <a:buClr>
                <a:schemeClr val="dk1"/>
              </a:buClr>
              <a:buSzPct val="25000"/>
              <a:buFont typeface="Arial"/>
              <a:buNone/>
            </a:pPr>
            <a:r>
              <a:rPr lang="en"/>
              <a:t>This video was a game changer for many who believed that memorization and instructional strategies such as “kill and drill” was the only way for students to develop fact fluency.  </a:t>
            </a:r>
          </a:p>
          <a:p>
            <a:pPr indent="0" lvl="0" marL="0" marR="0" rtl="0" algn="l">
              <a:spcBef>
                <a:spcPts val="0"/>
              </a:spcBef>
              <a:buClr>
                <a:schemeClr val="dk1"/>
              </a:buClr>
              <a:buSzPct val="25000"/>
              <a:buFont typeface="Arial"/>
              <a:buNone/>
            </a:pPr>
            <a:r>
              <a:t/>
            </a:r>
            <a:endParaRPr/>
          </a:p>
          <a:p>
            <a:pPr indent="0" lvl="0" marL="0" marR="0" rtl="0" algn="l">
              <a:spcBef>
                <a:spcPts val="0"/>
              </a:spcBef>
              <a:buClr>
                <a:schemeClr val="dk1"/>
              </a:buClr>
              <a:buSzPct val="250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sp>
        <p:nvSpPr>
          <p:cNvPr id="10" name="Shape 10"/>
          <p:cNvSpPr/>
          <p:nvPr/>
        </p:nvSpPr>
        <p:spPr>
          <a:xfrm>
            <a:off x="-125" y="0"/>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Shape 11"/>
          <p:cNvSpPr txBox="1"/>
          <p:nvPr>
            <p:ph type="ctrTitle"/>
          </p:nvPr>
        </p:nvSpPr>
        <p:spPr>
          <a:xfrm>
            <a:off x="311700" y="539725"/>
            <a:ext cx="8520600" cy="1282500"/>
          </a:xfrm>
          <a:prstGeom prst="rect">
            <a:avLst/>
          </a:prstGeom>
        </p:spPr>
        <p:txBody>
          <a:bodyPr anchorCtr="0" anchor="t"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2" name="Shape 12"/>
          <p:cNvSpPr txBox="1"/>
          <p:nvPr>
            <p:ph idx="1" type="subTitle"/>
          </p:nvPr>
        </p:nvSpPr>
        <p:spPr>
          <a:xfrm>
            <a:off x="311700" y="1878560"/>
            <a:ext cx="4242600" cy="738300"/>
          </a:xfrm>
          <a:prstGeom prst="rect">
            <a:avLst/>
          </a:prstGeom>
        </p:spPr>
        <p:txBody>
          <a:bodyPr anchorCtr="0" anchor="t" bIns="91425" lIns="91425" rIns="91425" wrap="square" tIns="91425"/>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p:txBody>
      </p:sp>
      <p:sp>
        <p:nvSpPr>
          <p:cNvPr id="13" name="Shape 1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dk1"/>
        </a:solidFill>
      </p:bgPr>
    </p:bg>
    <p:spTree>
      <p:nvGrpSpPr>
        <p:cNvPr id="54" name="Shape 54"/>
        <p:cNvGrpSpPr/>
        <p:nvPr/>
      </p:nvGrpSpPr>
      <p:grpSpPr>
        <a:xfrm>
          <a:off x="0" y="0"/>
          <a:ext cx="0" cy="0"/>
          <a:chOff x="0" y="0"/>
          <a:chExt cx="0" cy="0"/>
        </a:xfrm>
      </p:grpSpPr>
      <p:sp>
        <p:nvSpPr>
          <p:cNvPr id="55" name="Shape 55"/>
          <p:cNvSpPr txBox="1"/>
          <p:nvPr>
            <p:ph type="title"/>
          </p:nvPr>
        </p:nvSpPr>
        <p:spPr>
          <a:xfrm>
            <a:off x="311750" y="831175"/>
            <a:ext cx="5334900" cy="1244700"/>
          </a:xfrm>
          <a:prstGeom prst="rect">
            <a:avLst/>
          </a:prstGeom>
        </p:spPr>
        <p:txBody>
          <a:bodyPr anchorCtr="0" anchor="b" bIns="91425" lIns="91425" rIns="91425" wrap="square" tIns="91425"/>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p:txBody>
      </p:sp>
      <p:sp>
        <p:nvSpPr>
          <p:cNvPr id="56" name="Shape 56"/>
          <p:cNvSpPr txBox="1"/>
          <p:nvPr>
            <p:ph idx="1" type="body"/>
          </p:nvPr>
        </p:nvSpPr>
        <p:spPr>
          <a:xfrm>
            <a:off x="311700" y="2121425"/>
            <a:ext cx="5334900" cy="942600"/>
          </a:xfrm>
          <a:prstGeom prst="rect">
            <a:avLst/>
          </a:prstGeom>
        </p:spPr>
        <p:txBody>
          <a:bodyPr anchorCtr="0" anchor="t" bIns="91425" lIns="91425" rIns="91425" wrap="square" tIns="91425"/>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p:txBody>
      </p:sp>
      <p:sp>
        <p:nvSpPr>
          <p:cNvPr id="57" name="Shape 5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8" name="Shape 58"/>
        <p:cNvGrpSpPr/>
        <p:nvPr/>
      </p:nvGrpSpPr>
      <p:grpSpPr>
        <a:xfrm>
          <a:off x="0" y="0"/>
          <a:ext cx="0" cy="0"/>
          <a:chOff x="0" y="0"/>
          <a:chExt cx="0" cy="0"/>
        </a:xfrm>
      </p:grpSpPr>
      <p:sp>
        <p:nvSpPr>
          <p:cNvPr id="59" name="Shape 5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14" name="Shape 14"/>
        <p:cNvGrpSpPr/>
        <p:nvPr/>
      </p:nvGrpSpPr>
      <p:grpSpPr>
        <a:xfrm>
          <a:off x="0" y="0"/>
          <a:ext cx="0" cy="0"/>
          <a:chOff x="0" y="0"/>
          <a:chExt cx="0" cy="0"/>
        </a:xfrm>
      </p:grpSpPr>
      <p:sp>
        <p:nvSpPr>
          <p:cNvPr id="15" name="Shape 15"/>
          <p:cNvSpPr/>
          <p:nvPr/>
        </p:nvSpPr>
        <p:spPr>
          <a:xfrm>
            <a:off x="0" y="48099"/>
            <a:ext cx="9144250" cy="4398100"/>
          </a:xfrm>
          <a:custGeom>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Shape 17"/>
          <p:cNvSpPr txBox="1"/>
          <p:nvPr>
            <p:ph type="title"/>
          </p:nvPr>
        </p:nvSpPr>
        <p:spPr>
          <a:xfrm>
            <a:off x="311700" y="539725"/>
            <a:ext cx="8520600" cy="1282500"/>
          </a:xfrm>
          <a:prstGeom prst="rect">
            <a:avLst/>
          </a:prstGeom>
        </p:spPr>
        <p:txBody>
          <a:bodyPr anchorCtr="0" anchor="t"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9"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0" y="44125"/>
            <a:ext cx="4313625" cy="4399375"/>
          </a:xfrm>
          <a:custGeom>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Shape 23"/>
          <p:cNvSpPr txBox="1"/>
          <p:nvPr>
            <p:ph type="title"/>
          </p:nvPr>
        </p:nvSpPr>
        <p:spPr>
          <a:xfrm>
            <a:off x="311725" y="500925"/>
            <a:ext cx="3706500" cy="25089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24" name="Shape 24"/>
          <p:cNvSpPr txBox="1"/>
          <p:nvPr>
            <p:ph idx="1" type="body"/>
          </p:nvPr>
        </p:nvSpPr>
        <p:spPr>
          <a:xfrm>
            <a:off x="4644675" y="500925"/>
            <a:ext cx="4166400" cy="4098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6"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txBox="1"/>
          <p:nvPr>
            <p:ph type="title"/>
          </p:nvPr>
        </p:nvSpPr>
        <p:spPr>
          <a:xfrm>
            <a:off x="311725" y="500925"/>
            <a:ext cx="8520600" cy="6237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29" name="Shape 29"/>
          <p:cNvSpPr txBox="1"/>
          <p:nvPr>
            <p:ph idx="1" type="body"/>
          </p:nvPr>
        </p:nvSpPr>
        <p:spPr>
          <a:xfrm>
            <a:off x="311700" y="1505700"/>
            <a:ext cx="3999900" cy="3076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2" type="body"/>
          </p:nvPr>
        </p:nvSpPr>
        <p:spPr>
          <a:xfrm>
            <a:off x="4832400" y="1505700"/>
            <a:ext cx="3999900" cy="30762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2"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34" name="Shape 34"/>
          <p:cNvSpPr txBox="1"/>
          <p:nvPr>
            <p:ph type="title"/>
          </p:nvPr>
        </p:nvSpPr>
        <p:spPr>
          <a:xfrm>
            <a:off x="311725" y="500925"/>
            <a:ext cx="8520600" cy="6237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35" name="Shape 3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6"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38" name="Shape 38"/>
          <p:cNvSpPr txBox="1"/>
          <p:nvPr>
            <p:ph type="title"/>
          </p:nvPr>
        </p:nvSpPr>
        <p:spPr>
          <a:xfrm>
            <a:off x="311725" y="500925"/>
            <a:ext cx="3127500" cy="18291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39" name="Shape 39"/>
          <p:cNvSpPr txBox="1"/>
          <p:nvPr>
            <p:ph idx="1" type="body"/>
          </p:nvPr>
        </p:nvSpPr>
        <p:spPr>
          <a:xfrm>
            <a:off x="311700" y="2390650"/>
            <a:ext cx="3127500" cy="2298000"/>
          </a:xfrm>
          <a:prstGeom prst="rect">
            <a:avLst/>
          </a:prstGeom>
        </p:spPr>
        <p:txBody>
          <a:bodyPr anchorCtr="0" anchor="t" bIns="91425" lIns="91425" rIns="91425" wrap="square" tIns="91425"/>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41" name="Shape 41"/>
        <p:cNvGrpSpPr/>
        <p:nvPr/>
      </p:nvGrpSpPr>
      <p:grpSpPr>
        <a:xfrm>
          <a:off x="0" y="0"/>
          <a:ext cx="0" cy="0"/>
          <a:chOff x="0" y="0"/>
          <a:chExt cx="0" cy="0"/>
        </a:xfrm>
      </p:grpSpPr>
      <p:sp>
        <p:nvSpPr>
          <p:cNvPr id="42" name="Shape 42"/>
          <p:cNvSpPr txBox="1"/>
          <p:nvPr>
            <p:ph type="title"/>
          </p:nvPr>
        </p:nvSpPr>
        <p:spPr>
          <a:xfrm>
            <a:off x="311675" y="798600"/>
            <a:ext cx="6247800" cy="3546300"/>
          </a:xfrm>
          <a:prstGeom prst="rect">
            <a:avLst/>
          </a:prstGeom>
        </p:spPr>
        <p:txBody>
          <a:bodyPr anchorCtr="0" anchor="ctr" bIns="91425" lIns="91425" rIns="91425" wrap="square" tIns="91425"/>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accen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4"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txBox="1"/>
          <p:nvPr>
            <p:ph type="title"/>
          </p:nvPr>
        </p:nvSpPr>
        <p:spPr>
          <a:xfrm>
            <a:off x="311300" y="500925"/>
            <a:ext cx="3704400" cy="2049600"/>
          </a:xfrm>
          <a:prstGeom prst="rect">
            <a:avLst/>
          </a:prstGeom>
        </p:spPr>
        <p:txBody>
          <a:bodyPr anchorCtr="0" anchor="t"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7" name="Shape 47"/>
          <p:cNvSpPr txBox="1"/>
          <p:nvPr>
            <p:ph idx="1" type="subTitle"/>
          </p:nvPr>
        </p:nvSpPr>
        <p:spPr>
          <a:xfrm>
            <a:off x="304800" y="2626725"/>
            <a:ext cx="3704400" cy="926700"/>
          </a:xfrm>
          <a:prstGeom prst="rect">
            <a:avLst/>
          </a:prstGeom>
        </p:spPr>
        <p:txBody>
          <a:bodyPr anchorCtr="0" anchor="t" bIns="91425" lIns="91425" rIns="91425" wrap="square" tIns="91425"/>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p:txBody>
      </p:sp>
      <p:sp>
        <p:nvSpPr>
          <p:cNvPr id="48" name="Shape 48"/>
          <p:cNvSpPr txBox="1"/>
          <p:nvPr>
            <p:ph idx="2" type="body"/>
          </p:nvPr>
        </p:nvSpPr>
        <p:spPr>
          <a:xfrm>
            <a:off x="4879025" y="500925"/>
            <a:ext cx="3954000" cy="4111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9" name="Shape 4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0"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txBox="1"/>
          <p:nvPr>
            <p:ph idx="1" type="body"/>
          </p:nvPr>
        </p:nvSpPr>
        <p:spPr>
          <a:xfrm>
            <a:off x="311700" y="4521400"/>
            <a:ext cx="7979400" cy="460500"/>
          </a:xfrm>
          <a:prstGeom prst="rect">
            <a:avLst/>
          </a:prstGeom>
        </p:spPr>
        <p:txBody>
          <a:bodyPr anchorCtr="0" anchor="ctr" bIns="91425" lIns="91425" rIns="91425" wrap="square" tIns="91425"/>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p:txBody>
      </p:sp>
      <p:sp>
        <p:nvSpPr>
          <p:cNvPr id="53" name="Shape 53"/>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rmoore@rsd6.org" TargetMode="External"/><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www.youtube.com/watch?v=1I0Hi-wPd_E" TargetMode="Externa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image" Target="../media/image23.png"/><Relationship Id="rId5" Type="http://schemas.openxmlformats.org/officeDocument/2006/relationships/image" Target="../media/image20.png"/><Relationship Id="rId6"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9.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31.jpg"/><Relationship Id="rId5" Type="http://schemas.openxmlformats.org/officeDocument/2006/relationships/image" Target="../media/image28.png"/><Relationship Id="rId6" Type="http://schemas.openxmlformats.org/officeDocument/2006/relationships/image" Target="../media/image30.jpg"/><Relationship Id="rId7" Type="http://schemas.openxmlformats.org/officeDocument/2006/relationships/image" Target="../media/image32.png"/><Relationship Id="rId8" Type="http://schemas.openxmlformats.org/officeDocument/2006/relationships/image" Target="../media/image3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33.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33.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33.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4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hyperlink" Target="http://tinyurl.com/pjqwnjp" TargetMode="Externa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hyperlink" Target="http://commoncoretools.files.wordpress.com/2011/05/ccss_progression_cc_oa_k5_2011_05_302.pdf"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6.xml"/><Relationship Id="rId3" Type="http://schemas.openxmlformats.org/officeDocument/2006/relationships/image" Target="../media/image56.png"/><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7.xml"/><Relationship Id="rId3" Type="http://schemas.openxmlformats.org/officeDocument/2006/relationships/image" Target="../media/image39.png"/><Relationship Id="rId4" Type="http://schemas.openxmlformats.org/officeDocument/2006/relationships/image" Target="../media/image44.png"/><Relationship Id="rId5"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44.png"/><Relationship Id="rId5" Type="http://schemas.openxmlformats.org/officeDocument/2006/relationships/image" Target="../media/image4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19.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4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46.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 Id="rId3" Type="http://schemas.openxmlformats.org/officeDocument/2006/relationships/image" Target="../media/image5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4.xml"/><Relationship Id="rId3" Type="http://schemas.openxmlformats.org/officeDocument/2006/relationships/image" Target="../media/image53.png"/><Relationship Id="rId4"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 Id="rId3" Type="http://schemas.openxmlformats.org/officeDocument/2006/relationships/image" Target="../media/image48.png"/><Relationship Id="rId4" Type="http://schemas.openxmlformats.org/officeDocument/2006/relationships/image" Target="../media/image50.png"/><Relationship Id="rId5" Type="http://schemas.openxmlformats.org/officeDocument/2006/relationships/image" Target="../media/image51.png"/><Relationship Id="rId6" Type="http://schemas.openxmlformats.org/officeDocument/2006/relationships/image" Target="../media/image5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hyperlink" Target="https://www.youcubed.org/" TargetMode="External"/><Relationship Id="rId4" Type="http://schemas.openxmlformats.org/officeDocument/2006/relationships/hyperlink" Target="https://www.youcubed.org/think-it-up/aligning-assessment-brain-science/" TargetMode="External"/><Relationship Id="rId5" Type="http://schemas.openxmlformats.org/officeDocument/2006/relationships/hyperlink" Target="https://www.youcubed.org/think-it-up/aligning-assessment-brain-science/" TargetMode="External"/><Relationship Id="rId6" Type="http://schemas.openxmlformats.org/officeDocument/2006/relationships/hyperlink" Target="https://www.youcubed.org/fluency-without-fear/" TargetMode="External"/><Relationship Id="rId7" Type="http://schemas.openxmlformats.org/officeDocument/2006/relationships/hyperlink" Target="https://www.youcubed.org/think-it-up/speed-time-pressure-block-working-memory/" TargetMode="External"/><Relationship Id="rId8" Type="http://schemas.openxmlformats.org/officeDocument/2006/relationships/hyperlink" Target="https://www.youcubed.org/think-it-up/mistakes-grow-brai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 Id="rId3"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hyperlink" Target="mailto:rmoore@rsd6.org" TargetMode="External"/><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8.png"/><Relationship Id="rId7"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youtube.com/v/05njtN5rc7E" TargetMode="Externa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Shape 64"/>
          <p:cNvSpPr txBox="1"/>
          <p:nvPr>
            <p:ph type="ctrTitle"/>
          </p:nvPr>
        </p:nvSpPr>
        <p:spPr>
          <a:xfrm>
            <a:off x="142800" y="204475"/>
            <a:ext cx="8858400" cy="1200900"/>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lt1"/>
              </a:buClr>
              <a:buSzPct val="25000"/>
              <a:buFont typeface="Georgia"/>
              <a:buNone/>
            </a:pPr>
            <a:r>
              <a:t/>
            </a:r>
            <a:endParaRPr b="1" i="0" sz="3000" u="none" cap="none" strike="noStrike">
              <a:solidFill>
                <a:srgbClr val="F1C232"/>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ct val="25000"/>
              <a:buFont typeface="Georgia"/>
              <a:buNone/>
            </a:pPr>
            <a:r>
              <a:t/>
            </a:r>
            <a:endParaRPr b="1" i="0" sz="3000" u="none" cap="none" strike="noStrike">
              <a:solidFill>
                <a:srgbClr val="F1C232"/>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ct val="25000"/>
              <a:buFont typeface="Georgia"/>
              <a:buNone/>
            </a:pPr>
            <a:r>
              <a:rPr b="1" i="0" lang="en" sz="3600" u="none" cap="none" strike="noStrike">
                <a:solidFill>
                  <a:srgbClr val="1C4587"/>
                </a:solidFill>
                <a:latin typeface="Georgia"/>
                <a:ea typeface="Georgia"/>
                <a:cs typeface="Georgia"/>
                <a:sym typeface="Georgia"/>
              </a:rPr>
              <a:t>Making Fact Fluency </a:t>
            </a:r>
          </a:p>
          <a:p>
            <a:pPr indent="0" lvl="0" marL="0" marR="0" rtl="0" algn="ctr">
              <a:lnSpc>
                <a:spcPct val="100000"/>
              </a:lnSpc>
              <a:spcBef>
                <a:spcPts val="0"/>
              </a:spcBef>
              <a:spcAft>
                <a:spcPts val="0"/>
              </a:spcAft>
              <a:buClr>
                <a:schemeClr val="dk1"/>
              </a:buClr>
              <a:buSzPct val="25000"/>
              <a:buFont typeface="Arial"/>
              <a:buNone/>
            </a:pPr>
            <a:r>
              <a:rPr b="1" i="0" lang="en" sz="3600" u="none" cap="none" strike="noStrike">
                <a:solidFill>
                  <a:srgbClr val="1C4587"/>
                </a:solidFill>
                <a:latin typeface="Georgia"/>
                <a:ea typeface="Georgia"/>
                <a:cs typeface="Georgia"/>
                <a:sym typeface="Georgia"/>
              </a:rPr>
              <a:t>Assessment Meaningful</a:t>
            </a:r>
          </a:p>
        </p:txBody>
      </p:sp>
      <p:sp>
        <p:nvSpPr>
          <p:cNvPr id="65" name="Shape 65"/>
          <p:cNvSpPr txBox="1"/>
          <p:nvPr>
            <p:ph idx="1" type="subTitle"/>
          </p:nvPr>
        </p:nvSpPr>
        <p:spPr>
          <a:xfrm>
            <a:off x="-115325" y="3261475"/>
            <a:ext cx="5224200" cy="1445100"/>
          </a:xfrm>
          <a:prstGeom prst="rect">
            <a:avLst/>
          </a:prstGeom>
          <a:noFill/>
          <a:ln cap="flat" cmpd="sng" w="9525">
            <a:solidFill>
              <a:schemeClr val="accent1">
                <a:alpha val="0"/>
              </a:schemeClr>
            </a:solidFill>
            <a:prstDash val="solid"/>
            <a:round/>
            <a:headEnd len="med" w="med" type="none"/>
            <a:tailEnd len="med" w="med" type="none"/>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t/>
            </a:r>
            <a:endParaRPr/>
          </a:p>
          <a:p>
            <a:pPr indent="0" lvl="0" marL="0" marR="0" rtl="0" algn="ctr">
              <a:lnSpc>
                <a:spcPct val="100000"/>
              </a:lnSpc>
              <a:spcBef>
                <a:spcPts val="0"/>
              </a:spcBef>
              <a:spcAft>
                <a:spcPts val="0"/>
              </a:spcAft>
              <a:buClr>
                <a:schemeClr val="dk2"/>
              </a:buClr>
              <a:buSzPct val="25000"/>
              <a:buFont typeface="Georgia"/>
              <a:buNone/>
            </a:pPr>
            <a:r>
              <a:t/>
            </a:r>
            <a:endParaRPr b="0" i="1" sz="1200" u="none" cap="none" strike="noStrike">
              <a:solidFill>
                <a:schemeClr val="accent6"/>
              </a:solidFill>
              <a:latin typeface="Georgia"/>
              <a:ea typeface="Georgia"/>
              <a:cs typeface="Georgia"/>
              <a:sym typeface="Georgia"/>
            </a:endParaRPr>
          </a:p>
          <a:p>
            <a:pPr indent="0" lvl="0" marL="0" marR="0" rtl="0" algn="ctr">
              <a:lnSpc>
                <a:spcPct val="100000"/>
              </a:lnSpc>
              <a:spcBef>
                <a:spcPts val="0"/>
              </a:spcBef>
              <a:spcAft>
                <a:spcPts val="0"/>
              </a:spcAft>
              <a:buClr>
                <a:schemeClr val="dk2"/>
              </a:buClr>
              <a:buSzPct val="25000"/>
              <a:buFont typeface="Georgia"/>
              <a:buNone/>
            </a:pPr>
            <a:r>
              <a:t/>
            </a:r>
            <a:endParaRPr b="0" i="0" sz="1200" u="none" cap="none" strike="noStrike">
              <a:solidFill>
                <a:schemeClr val="accent6"/>
              </a:solidFill>
              <a:latin typeface="Georgia"/>
              <a:ea typeface="Georgia"/>
              <a:cs typeface="Georgia"/>
              <a:sym typeface="Georgia"/>
            </a:endParaRPr>
          </a:p>
        </p:txBody>
      </p:sp>
      <p:sp>
        <p:nvSpPr>
          <p:cNvPr id="66" name="Shape 66"/>
          <p:cNvSpPr txBox="1"/>
          <p:nvPr>
            <p:ph idx="1" type="subTitle"/>
          </p:nvPr>
        </p:nvSpPr>
        <p:spPr>
          <a:xfrm>
            <a:off x="557600" y="3268650"/>
            <a:ext cx="8561400" cy="1583700"/>
          </a:xfrm>
          <a:prstGeom prst="rect">
            <a:avLst/>
          </a:prstGeom>
          <a:noFill/>
          <a:ln cap="flat" cmpd="sng" w="9525">
            <a:solidFill>
              <a:schemeClr val="accent1">
                <a:alpha val="0"/>
              </a:schemeClr>
            </a:solidFill>
            <a:prstDash val="solid"/>
            <a:round/>
            <a:headEnd len="med" w="med" type="none"/>
            <a:tailEnd len="med" w="med" type="none"/>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Georgia"/>
              <a:buNone/>
            </a:pPr>
            <a:r>
              <a:rPr b="1" i="1" lang="en" sz="2000" u="none" cap="none" strike="noStrike">
                <a:solidFill>
                  <a:srgbClr val="FFCC66"/>
                </a:solidFill>
                <a:latin typeface="Georgia"/>
                <a:ea typeface="Georgia"/>
                <a:cs typeface="Georgia"/>
                <a:sym typeface="Georgia"/>
              </a:rPr>
              <a:t>Robin Moore</a:t>
            </a:r>
          </a:p>
          <a:p>
            <a:pPr indent="0" lvl="0" marL="0" marR="0" rtl="0" algn="ctr">
              <a:lnSpc>
                <a:spcPct val="100000"/>
              </a:lnSpc>
              <a:spcBef>
                <a:spcPts val="0"/>
              </a:spcBef>
              <a:spcAft>
                <a:spcPts val="0"/>
              </a:spcAft>
              <a:buClr>
                <a:schemeClr val="dk2"/>
              </a:buClr>
              <a:buSzPct val="25000"/>
              <a:buFont typeface="Georgia"/>
              <a:buNone/>
            </a:pPr>
            <a:r>
              <a:rPr b="1" lang="en" sz="1800">
                <a:solidFill>
                  <a:srgbClr val="FFCC66"/>
                </a:solidFill>
              </a:rPr>
              <a:t>Pre</a:t>
            </a:r>
            <a:r>
              <a:rPr b="1" i="1" lang="en" sz="1800" u="none" cap="none" strike="noStrike">
                <a:solidFill>
                  <a:srgbClr val="FFCC66"/>
                </a:solidFill>
              </a:rPr>
              <a:t>K-8 Math Coordinator</a:t>
            </a:r>
          </a:p>
          <a:p>
            <a:pPr indent="0" lvl="0" marL="0" marR="0" rtl="0" algn="ctr">
              <a:lnSpc>
                <a:spcPct val="100000"/>
              </a:lnSpc>
              <a:spcBef>
                <a:spcPts val="0"/>
              </a:spcBef>
              <a:spcAft>
                <a:spcPts val="0"/>
              </a:spcAft>
              <a:buClr>
                <a:schemeClr val="dk2"/>
              </a:buClr>
              <a:buSzPct val="25000"/>
              <a:buFont typeface="Georgia"/>
              <a:buNone/>
            </a:pPr>
            <a:r>
              <a:rPr b="1" i="1" lang="en" sz="1400" u="none" cap="none" strike="noStrike">
                <a:solidFill>
                  <a:srgbClr val="FFCC66"/>
                </a:solidFill>
              </a:rPr>
              <a:t>Regional School District 6</a:t>
            </a:r>
            <a:r>
              <a:rPr b="1" lang="en" sz="1400">
                <a:solidFill>
                  <a:srgbClr val="FFCC66"/>
                </a:solidFill>
              </a:rPr>
              <a:t>:  Warren, Morris, Goshen, CT</a:t>
            </a:r>
          </a:p>
          <a:p>
            <a:pPr indent="0" lvl="0" marL="0" marR="0" rtl="0" algn="ctr">
              <a:lnSpc>
                <a:spcPct val="100000"/>
              </a:lnSpc>
              <a:spcBef>
                <a:spcPts val="0"/>
              </a:spcBef>
              <a:spcAft>
                <a:spcPts val="0"/>
              </a:spcAft>
              <a:buClr>
                <a:schemeClr val="dk2"/>
              </a:buClr>
              <a:buSzPct val="25000"/>
              <a:buFont typeface="Georgia"/>
              <a:buNone/>
            </a:pPr>
            <a:r>
              <a:rPr b="1" lang="en" sz="1400">
                <a:solidFill>
                  <a:srgbClr val="FFCC66"/>
                </a:solidFill>
              </a:rPr>
              <a:t>SAP Connecticut Core Advocate</a:t>
            </a:r>
          </a:p>
          <a:p>
            <a:pPr indent="0" lvl="0" marL="0" marR="0" rtl="0" algn="ctr">
              <a:lnSpc>
                <a:spcPct val="100000"/>
              </a:lnSpc>
              <a:spcBef>
                <a:spcPts val="0"/>
              </a:spcBef>
              <a:spcAft>
                <a:spcPts val="0"/>
              </a:spcAft>
              <a:buClr>
                <a:schemeClr val="dk2"/>
              </a:buClr>
              <a:buSzPct val="25000"/>
              <a:buFont typeface="Georgia"/>
              <a:buNone/>
            </a:pPr>
            <a:r>
              <a:rPr b="0" i="1" lang="en" sz="1400" u="sng" cap="none" strike="noStrike">
                <a:solidFill>
                  <a:srgbClr val="FFCC66"/>
                </a:solidFill>
                <a:latin typeface="Georgia"/>
                <a:ea typeface="Georgia"/>
                <a:cs typeface="Georgia"/>
                <a:sym typeface="Georgia"/>
                <a:hlinkClick r:id="rId3"/>
              </a:rPr>
              <a:t>rmoore@rsd6.org</a:t>
            </a:r>
          </a:p>
          <a:p>
            <a:pPr indent="0" lvl="0" marL="0" marR="0" rtl="0" algn="ctr">
              <a:lnSpc>
                <a:spcPct val="100000"/>
              </a:lnSpc>
              <a:spcBef>
                <a:spcPts val="0"/>
              </a:spcBef>
              <a:spcAft>
                <a:spcPts val="0"/>
              </a:spcAft>
              <a:buClr>
                <a:schemeClr val="dk2"/>
              </a:buClr>
              <a:buSzPct val="25000"/>
              <a:buFont typeface="Georgia"/>
              <a:buNone/>
            </a:pPr>
            <a:r>
              <a:rPr b="0" i="1" lang="en" sz="1400" u="none" cap="none" strike="noStrike">
                <a:solidFill>
                  <a:srgbClr val="FFCC66"/>
                </a:solidFill>
                <a:latin typeface="Georgia"/>
                <a:ea typeface="Georgia"/>
                <a:cs typeface="Georgia"/>
                <a:sym typeface="Georgia"/>
              </a:rPr>
              <a:t>Twitter: @</a:t>
            </a:r>
            <a:r>
              <a:rPr lang="en" sz="1400">
                <a:solidFill>
                  <a:srgbClr val="FFCC66"/>
                </a:solidFill>
              </a:rPr>
              <a:t>mooreintomath</a:t>
            </a:r>
          </a:p>
          <a:p>
            <a:pPr indent="0" lvl="0" marL="0" marR="0" rtl="0" algn="ctr">
              <a:lnSpc>
                <a:spcPct val="100000"/>
              </a:lnSpc>
              <a:spcBef>
                <a:spcPts val="0"/>
              </a:spcBef>
              <a:spcAft>
                <a:spcPts val="0"/>
              </a:spcAft>
              <a:buClr>
                <a:schemeClr val="dk2"/>
              </a:buClr>
              <a:buSzPct val="25000"/>
              <a:buFont typeface="Georgia"/>
              <a:buNone/>
            </a:pPr>
            <a:r>
              <a:t/>
            </a:r>
            <a:endParaRPr b="0" i="0" sz="2400" u="none" cap="none" strike="noStrike">
              <a:solidFill>
                <a:schemeClr val="accent6"/>
              </a:solidFill>
              <a:latin typeface="Georgia"/>
              <a:ea typeface="Georgia"/>
              <a:cs typeface="Georgia"/>
              <a:sym typeface="Georgia"/>
            </a:endParaRPr>
          </a:p>
        </p:txBody>
      </p:sp>
      <p:pic>
        <p:nvPicPr>
          <p:cNvPr id="67" name="Shape 67"/>
          <p:cNvPicPr preferRelativeResize="0"/>
          <p:nvPr/>
        </p:nvPicPr>
        <p:blipFill>
          <a:blip r:embed="rId4">
            <a:alphaModFix/>
          </a:blip>
          <a:stretch>
            <a:fillRect/>
          </a:stretch>
        </p:blipFill>
        <p:spPr>
          <a:xfrm>
            <a:off x="3998879" y="1765975"/>
            <a:ext cx="2072497" cy="1503425"/>
          </a:xfrm>
          <a:prstGeom prst="rect">
            <a:avLst/>
          </a:prstGeom>
          <a:noFill/>
          <a:ln cap="flat" cmpd="sng" w="28575">
            <a:solidFill>
              <a:schemeClr val="accent1"/>
            </a:solidFill>
            <a:prstDash val="solid"/>
            <a:round/>
            <a:headEnd len="med" w="med" type="none"/>
            <a:tailEnd len="med" w="med" type="none"/>
          </a:ln>
        </p:spPr>
      </p:pic>
      <p:pic>
        <p:nvPicPr>
          <p:cNvPr id="68" name="Shape 68"/>
          <p:cNvPicPr preferRelativeResize="0"/>
          <p:nvPr/>
        </p:nvPicPr>
        <p:blipFill rotWithShape="1">
          <a:blip r:embed="rId5">
            <a:alphaModFix/>
          </a:blip>
          <a:srcRect b="0" l="0" r="0" t="0"/>
          <a:stretch/>
        </p:blipFill>
        <p:spPr>
          <a:xfrm>
            <a:off x="6071375" y="1765900"/>
            <a:ext cx="2558100" cy="1503300"/>
          </a:xfrm>
          <a:prstGeom prst="rect">
            <a:avLst/>
          </a:prstGeom>
          <a:noFill/>
          <a:ln cap="flat" cmpd="sng" w="28575">
            <a:solidFill>
              <a:schemeClr val="accent1"/>
            </a:solidFill>
            <a:prstDash val="solid"/>
            <a:round/>
            <a:headEnd len="med" w="med" type="none"/>
            <a:tailEnd len="med" w="med" type="none"/>
          </a:ln>
        </p:spPr>
      </p:pic>
      <p:pic>
        <p:nvPicPr>
          <p:cNvPr id="69" name="Shape 69"/>
          <p:cNvPicPr preferRelativeResize="0"/>
          <p:nvPr/>
        </p:nvPicPr>
        <p:blipFill rotWithShape="1">
          <a:blip r:embed="rId6">
            <a:alphaModFix/>
          </a:blip>
          <a:srcRect b="0" l="19847" r="20855" t="0"/>
          <a:stretch/>
        </p:blipFill>
        <p:spPr>
          <a:xfrm>
            <a:off x="557600" y="1735650"/>
            <a:ext cx="1534863" cy="1533725"/>
          </a:xfrm>
          <a:prstGeom prst="rect">
            <a:avLst/>
          </a:prstGeom>
          <a:noFill/>
          <a:ln cap="flat" cmpd="sng" w="19050">
            <a:solidFill>
              <a:schemeClr val="accent1"/>
            </a:solidFill>
            <a:prstDash val="solid"/>
            <a:round/>
            <a:headEnd len="med" w="med" type="none"/>
            <a:tailEnd len="med" w="med" type="none"/>
          </a:ln>
        </p:spPr>
      </p:pic>
      <p:pic>
        <p:nvPicPr>
          <p:cNvPr id="70" name="Shape 70"/>
          <p:cNvPicPr preferRelativeResize="0"/>
          <p:nvPr/>
        </p:nvPicPr>
        <p:blipFill>
          <a:blip r:embed="rId7">
            <a:alphaModFix/>
          </a:blip>
          <a:stretch>
            <a:fillRect/>
          </a:stretch>
        </p:blipFill>
        <p:spPr>
          <a:xfrm>
            <a:off x="2103850" y="1758050"/>
            <a:ext cx="1853225" cy="1503425"/>
          </a:xfrm>
          <a:prstGeom prst="rect">
            <a:avLst/>
          </a:prstGeom>
          <a:noFill/>
          <a:ln cap="flat" cmpd="sng" w="28575">
            <a:solidFill>
              <a:schemeClr val="accent1"/>
            </a:solidFill>
            <a:prstDash val="solid"/>
            <a:round/>
            <a:headEnd len="med" w="med" type="none"/>
            <a:tailEnd len="med" w="med" type="none"/>
          </a:ln>
        </p:spPr>
      </p:pic>
      <p:sp>
        <p:nvSpPr>
          <p:cNvPr id="71" name="Shape 71"/>
          <p:cNvSpPr txBox="1"/>
          <p:nvPr/>
        </p:nvSpPr>
        <p:spPr>
          <a:xfrm>
            <a:off x="2976450" y="1276500"/>
            <a:ext cx="3191100" cy="474600"/>
          </a:xfrm>
          <a:prstGeom prst="rect">
            <a:avLst/>
          </a:prstGeom>
          <a:noFill/>
          <a:ln>
            <a:noFill/>
          </a:ln>
        </p:spPr>
        <p:txBody>
          <a:bodyPr anchorCtr="0" anchor="t" bIns="91425" lIns="91425" rIns="91425" wrap="square" tIns="91425">
            <a:noAutofit/>
          </a:bodyPr>
          <a:lstStyle/>
          <a:p>
            <a:pPr lvl="0" algn="ctr">
              <a:spcBef>
                <a:spcPts val="0"/>
              </a:spcBef>
              <a:buNone/>
            </a:pPr>
            <a:r>
              <a:rPr b="1" lang="en" sz="1800">
                <a:solidFill>
                  <a:srgbClr val="073763"/>
                </a:solidFill>
              </a:rPr>
              <a:t>http://bit.ly/2hgu9NR</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530050" y="3"/>
            <a:ext cx="8229600" cy="9942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lt1"/>
              </a:buClr>
              <a:buSzPct val="25000"/>
              <a:buFont typeface="Georgia"/>
              <a:buNone/>
            </a:pPr>
            <a:r>
              <a:rPr b="0" i="0" lang="en" sz="4800" u="none" cap="none" strike="noStrike">
                <a:solidFill>
                  <a:srgbClr val="FFD966"/>
                </a:solidFill>
              </a:rPr>
              <a:t>Fluency of Basic Facts</a:t>
            </a:r>
          </a:p>
        </p:txBody>
      </p:sp>
      <p:sp>
        <p:nvSpPr>
          <p:cNvPr id="135" name="Shape 135"/>
          <p:cNvSpPr txBox="1"/>
          <p:nvPr/>
        </p:nvSpPr>
        <p:spPr>
          <a:xfrm>
            <a:off x="4539375" y="1822600"/>
            <a:ext cx="2243399" cy="784799"/>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3000" u="none" cap="none" strike="noStrike">
              <a:solidFill>
                <a:srgbClr val="666666"/>
              </a:solidFill>
              <a:latin typeface="Arial"/>
              <a:ea typeface="Arial"/>
              <a:cs typeface="Arial"/>
              <a:sym typeface="Arial"/>
            </a:endParaRPr>
          </a:p>
        </p:txBody>
      </p:sp>
      <p:sp>
        <p:nvSpPr>
          <p:cNvPr id="136" name="Shape 136"/>
          <p:cNvSpPr txBox="1"/>
          <p:nvPr/>
        </p:nvSpPr>
        <p:spPr>
          <a:xfrm>
            <a:off x="273925" y="2109575"/>
            <a:ext cx="5504700" cy="23759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Georgia"/>
              <a:buNone/>
            </a:pPr>
            <a:r>
              <a:rPr b="0" i="1" lang="en" sz="1800" u="sng" cap="none" strike="noStrike">
                <a:solidFill>
                  <a:srgbClr val="073763"/>
                </a:solidFill>
                <a:latin typeface="Georgia"/>
                <a:ea typeface="Georgia"/>
                <a:cs typeface="Georgia"/>
                <a:sym typeface="Georgia"/>
              </a:rPr>
              <a:t>Fluently</a:t>
            </a:r>
            <a:r>
              <a:rPr b="0" i="0" lang="en" sz="1800" u="none" cap="none" strike="noStrike">
                <a:solidFill>
                  <a:srgbClr val="073763"/>
                </a:solidFill>
                <a:latin typeface="Georgia"/>
                <a:ea typeface="Georgia"/>
                <a:cs typeface="Georgia"/>
                <a:sym typeface="Georgia"/>
              </a:rPr>
              <a:t> means noticing relationships and using strategies.</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chemeClr val="accent6"/>
              </a:buClr>
              <a:buSzPct val="25000"/>
              <a:buFont typeface="Georgia"/>
              <a:buNone/>
            </a:pPr>
            <a:r>
              <a:rPr b="0" i="0" lang="en" sz="1800" u="none" cap="none" strike="noStrike">
                <a:solidFill>
                  <a:srgbClr val="073763"/>
                </a:solidFill>
                <a:latin typeface="Georgia"/>
                <a:ea typeface="Georgia"/>
                <a:cs typeface="Georgia"/>
                <a:sym typeface="Georgia"/>
              </a:rPr>
              <a:t>Fluency is “skill in carrying out procedures flexibly, accurately, efficiently, and appropriately” (CCSSI 2010, p.6).</a:t>
            </a:r>
          </a:p>
          <a:p>
            <a:pPr indent="0" lvl="0" marL="0" marR="0" rtl="0" algn="l">
              <a:lnSpc>
                <a:spcPct val="100000"/>
              </a:lnSpc>
              <a:spcBef>
                <a:spcPts val="0"/>
              </a:spcBef>
              <a:spcAft>
                <a:spcPts val="0"/>
              </a:spcAft>
              <a:buClr>
                <a:schemeClr val="accent6"/>
              </a:buClr>
              <a:buFont typeface="Georgia"/>
              <a:buNone/>
            </a:pPr>
            <a:r>
              <a:t/>
            </a:r>
            <a:endParaRPr sz="1800">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chemeClr val="accent6"/>
              </a:buClr>
              <a:buSzPct val="25000"/>
              <a:buFont typeface="Georgia"/>
              <a:buNone/>
            </a:pPr>
            <a:r>
              <a:rPr i="1" lang="en" sz="1800">
                <a:solidFill>
                  <a:srgbClr val="073763"/>
                </a:solidFill>
                <a:latin typeface="Georgia"/>
                <a:ea typeface="Georgia"/>
                <a:cs typeface="Georgia"/>
                <a:sym typeface="Georgia"/>
              </a:rPr>
              <a:t>From memory </a:t>
            </a:r>
            <a:r>
              <a:rPr lang="en" sz="1800" u="sng">
                <a:solidFill>
                  <a:srgbClr val="073763"/>
                </a:solidFill>
                <a:latin typeface="Georgia"/>
                <a:ea typeface="Georgia"/>
                <a:cs typeface="Georgia"/>
                <a:sym typeface="Georgia"/>
              </a:rPr>
              <a:t>does not mean</a:t>
            </a:r>
            <a:r>
              <a:rPr i="1" lang="en" sz="1800">
                <a:solidFill>
                  <a:srgbClr val="073763"/>
                </a:solidFill>
                <a:latin typeface="Georgia"/>
                <a:ea typeface="Georgia"/>
                <a:cs typeface="Georgia"/>
                <a:sym typeface="Georgia"/>
              </a:rPr>
              <a:t> “memorized”.</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accent6"/>
              </a:solidFill>
              <a:latin typeface="Georgia"/>
              <a:ea typeface="Georgia"/>
              <a:cs typeface="Georgia"/>
              <a:sym typeface="Georgia"/>
            </a:endParaRPr>
          </a:p>
          <a:p>
            <a:pPr indent="0" lvl="0" marL="0" marR="0" rtl="0" algn="l">
              <a:lnSpc>
                <a:spcPct val="100000"/>
              </a:lnSpc>
              <a:spcBef>
                <a:spcPts val="0"/>
              </a:spcBef>
              <a:spcAft>
                <a:spcPts val="0"/>
              </a:spcAft>
              <a:buClr>
                <a:schemeClr val="accent6"/>
              </a:buClr>
              <a:buSzPct val="25000"/>
              <a:buFont typeface="Georgia"/>
              <a:buNone/>
            </a:pPr>
            <a:r>
              <a:rPr b="0" i="0" lang="en" sz="1800" u="none" cap="none" strike="noStrike">
                <a:solidFill>
                  <a:schemeClr val="accent6"/>
                </a:solidFill>
                <a:latin typeface="Georgia"/>
                <a:ea typeface="Georgia"/>
                <a:cs typeface="Georgia"/>
                <a:sym typeface="Georgia"/>
              </a:rPr>
              <a:t> </a:t>
            </a:r>
          </a:p>
        </p:txBody>
      </p:sp>
      <p:sp>
        <p:nvSpPr>
          <p:cNvPr id="137" name="Shape 137"/>
          <p:cNvSpPr txBox="1"/>
          <p:nvPr/>
        </p:nvSpPr>
        <p:spPr>
          <a:xfrm>
            <a:off x="273925" y="1330500"/>
            <a:ext cx="8485799" cy="8427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4C1130"/>
              </a:buClr>
              <a:buSzPct val="25000"/>
              <a:buFont typeface="Georgia"/>
              <a:buNone/>
            </a:pPr>
            <a:r>
              <a:rPr b="0" i="0" lang="en" sz="1800" u="none" cap="none" strike="noStrike">
                <a:solidFill>
                  <a:srgbClr val="073763"/>
                </a:solidFill>
                <a:latin typeface="Georgia"/>
                <a:ea typeface="Georgia"/>
                <a:cs typeface="Georgia"/>
                <a:sym typeface="Georgia"/>
              </a:rPr>
              <a:t>Efficient, appropriate, and flexible application of calculation skills and is an essential aspect of mathematical proficiency (Baroody, 2006).</a:t>
            </a:r>
          </a:p>
        </p:txBody>
      </p:sp>
      <p:pic>
        <p:nvPicPr>
          <p:cNvPr id="138" name="Shape 138"/>
          <p:cNvPicPr preferRelativeResize="0"/>
          <p:nvPr/>
        </p:nvPicPr>
        <p:blipFill rotWithShape="1">
          <a:blip r:embed="rId3">
            <a:alphaModFix/>
          </a:blip>
          <a:srcRect b="0" l="0" r="0" t="0"/>
          <a:stretch/>
        </p:blipFill>
        <p:spPr>
          <a:xfrm>
            <a:off x="5658225" y="2326752"/>
            <a:ext cx="3160374" cy="2092949"/>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descr="Ignite Talk: the difference between learning basic facts &quot;from memory&quot; and memorizing them." id="143" name="Shape 143" title="There IS a Difference">
            <a:hlinkClick r:id="rId3"/>
          </p:cNvPr>
          <p:cNvSpPr/>
          <p:nvPr/>
        </p:nvSpPr>
        <p:spPr>
          <a:xfrm>
            <a:off x="1265500" y="159875"/>
            <a:ext cx="6422450" cy="4816850"/>
          </a:xfrm>
          <a:prstGeom prst="rect">
            <a:avLst/>
          </a:prstGeom>
          <a:blipFill>
            <a:blip r:embed="rId4">
              <a:alphaModFix/>
            </a:blip>
            <a:stretch>
              <a:fillRect/>
            </a:stretch>
          </a:blipFill>
          <a:ln>
            <a:noFill/>
          </a:ln>
        </p:spPr>
      </p:sp>
      <p:sp>
        <p:nvSpPr>
          <p:cNvPr id="144" name="Shape 144"/>
          <p:cNvSpPr txBox="1"/>
          <p:nvPr/>
        </p:nvSpPr>
        <p:spPr>
          <a:xfrm>
            <a:off x="7772400" y="4652325"/>
            <a:ext cx="1371600" cy="546900"/>
          </a:xfrm>
          <a:prstGeom prst="rect">
            <a:avLst/>
          </a:prstGeom>
          <a:noFill/>
          <a:ln>
            <a:noFill/>
          </a:ln>
        </p:spPr>
        <p:txBody>
          <a:bodyPr anchorCtr="0" anchor="t" bIns="91425" lIns="91425" rIns="91425" wrap="square" tIns="91425">
            <a:noAutofit/>
          </a:bodyPr>
          <a:lstStyle/>
          <a:p>
            <a:pPr lvl="0">
              <a:spcBef>
                <a:spcPts val="0"/>
              </a:spcBef>
              <a:buNone/>
            </a:pPr>
            <a:r>
              <a:rPr lang="en">
                <a:solidFill>
                  <a:srgbClr val="F1C232"/>
                </a:solidFill>
                <a:latin typeface="Georgia"/>
                <a:ea typeface="Georgia"/>
                <a:cs typeface="Georgia"/>
                <a:sym typeface="Georgia"/>
              </a:rPr>
              <a:t>Fletcher, 2014</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Shape 149"/>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lt1"/>
              </a:buClr>
              <a:buSzPct val="25000"/>
              <a:buFont typeface="Georgia"/>
              <a:buNone/>
            </a:pPr>
            <a:r>
              <a:rPr b="0" i="0" lang="en" sz="3400" u="none" cap="none" strike="noStrike">
                <a:solidFill>
                  <a:srgbClr val="FFD966"/>
                </a:solidFill>
                <a:latin typeface="Georgia"/>
                <a:ea typeface="Georgia"/>
                <a:cs typeface="Georgia"/>
                <a:sym typeface="Georgia"/>
              </a:rPr>
              <a:t>What is </a:t>
            </a:r>
            <a:r>
              <a:rPr b="0" i="1" lang="en" sz="3400" u="none" cap="none" strike="noStrike">
                <a:solidFill>
                  <a:srgbClr val="FFD966"/>
                </a:solidFill>
                <a:latin typeface="Georgia"/>
                <a:ea typeface="Georgia"/>
                <a:cs typeface="Georgia"/>
                <a:sym typeface="Georgia"/>
              </a:rPr>
              <a:t>Flexibility, Efficiency, </a:t>
            </a:r>
            <a:r>
              <a:rPr b="0" i="0" lang="en" sz="3400" u="none" cap="none" strike="noStrike">
                <a:solidFill>
                  <a:srgbClr val="FFD966"/>
                </a:solidFill>
                <a:latin typeface="Georgia"/>
                <a:ea typeface="Georgia"/>
                <a:cs typeface="Georgia"/>
                <a:sym typeface="Georgia"/>
              </a:rPr>
              <a:t>&amp; </a:t>
            </a:r>
            <a:r>
              <a:rPr b="0" i="1" lang="en" sz="3400" u="none" cap="none" strike="noStrike">
                <a:solidFill>
                  <a:srgbClr val="FFD966"/>
                </a:solidFill>
                <a:latin typeface="Georgia"/>
                <a:ea typeface="Georgia"/>
                <a:cs typeface="Georgia"/>
                <a:sym typeface="Georgia"/>
              </a:rPr>
              <a:t>Accuracy?</a:t>
            </a:r>
          </a:p>
        </p:txBody>
      </p:sp>
      <p:sp>
        <p:nvSpPr>
          <p:cNvPr id="150" name="Shape 150"/>
          <p:cNvSpPr txBox="1"/>
          <p:nvPr>
            <p:ph idx="4294967295" type="body"/>
          </p:nvPr>
        </p:nvSpPr>
        <p:spPr>
          <a:xfrm>
            <a:off x="457200" y="1352625"/>
            <a:ext cx="8229600" cy="3477899"/>
          </a:xfrm>
          <a:prstGeom prst="rect">
            <a:avLst/>
          </a:prstGeom>
          <a:noFill/>
          <a:ln>
            <a:noFill/>
          </a:ln>
        </p:spPr>
        <p:txBody>
          <a:bodyPr anchorCtr="0" anchor="t" bIns="91425" lIns="91425" rIns="91425" wrap="square" tIns="91425">
            <a:noAutofit/>
          </a:bodyPr>
          <a:lstStyle/>
          <a:p>
            <a:pPr indent="-381000" lvl="0" marL="457200" marR="0" rtl="0" algn="l">
              <a:lnSpc>
                <a:spcPct val="100000"/>
              </a:lnSpc>
              <a:spcBef>
                <a:spcPts val="0"/>
              </a:spcBef>
              <a:spcAft>
                <a:spcPts val="0"/>
              </a:spcAft>
              <a:buClr>
                <a:schemeClr val="dk1"/>
              </a:buClr>
              <a:buSzPct val="25000"/>
              <a:buFont typeface="Arial"/>
              <a:buNone/>
            </a:pPr>
            <a:r>
              <a:rPr b="1" i="1" lang="en" sz="2400" u="none" cap="none" strike="noStrike">
                <a:solidFill>
                  <a:srgbClr val="FF0000"/>
                </a:solidFill>
                <a:latin typeface="Arial"/>
                <a:ea typeface="Arial"/>
                <a:cs typeface="Arial"/>
                <a:sym typeface="Arial"/>
              </a:rPr>
              <a:t>Flexibility</a:t>
            </a:r>
            <a:r>
              <a:rPr b="0" i="1" lang="en" sz="2400" u="none" cap="none" strike="noStrike">
                <a:solidFill>
                  <a:schemeClr val="dk1"/>
                </a:solidFill>
                <a:latin typeface="Arial"/>
                <a:ea typeface="Arial"/>
                <a:cs typeface="Arial"/>
                <a:sym typeface="Arial"/>
              </a:rPr>
              <a:t> </a:t>
            </a:r>
            <a:r>
              <a:rPr b="0" i="0" lang="en" sz="2400" u="none" cap="none" strike="noStrike">
                <a:solidFill>
                  <a:schemeClr val="dk1"/>
                </a:solidFill>
                <a:latin typeface="Arial"/>
                <a:ea typeface="Arial"/>
                <a:cs typeface="Arial"/>
                <a:sym typeface="Arial"/>
              </a:rPr>
              <a:t>means the ability to use number relationships with ease in computation. </a:t>
            </a:r>
          </a:p>
          <a:p>
            <a:pPr indent="0" lvl="0" marL="0" marR="0" rtl="0" algn="l">
              <a:lnSpc>
                <a:spcPct val="100000"/>
              </a:lnSpc>
              <a:spcBef>
                <a:spcPts val="0"/>
              </a:spcBef>
              <a:spcAft>
                <a:spcPts val="0"/>
              </a:spcAft>
              <a:buClr>
                <a:schemeClr val="dk1"/>
              </a:buClr>
              <a:buSzPct val="25000"/>
              <a:buFont typeface="Georgia"/>
              <a:buNone/>
            </a:pPr>
            <a:r>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ct val="25000"/>
              <a:buFont typeface="Arial"/>
              <a:buNone/>
            </a:pPr>
            <a:r>
              <a:rPr b="1" i="1" lang="en" sz="2400" u="none" cap="none" strike="noStrike">
                <a:solidFill>
                  <a:srgbClr val="4A86E8"/>
                </a:solidFill>
                <a:latin typeface="Arial"/>
                <a:ea typeface="Arial"/>
                <a:cs typeface="Arial"/>
                <a:sym typeface="Arial"/>
              </a:rPr>
              <a:t>Efficiency</a:t>
            </a:r>
            <a:r>
              <a:rPr b="0" i="0" lang="en" sz="2400" u="none" cap="none" strike="noStrike">
                <a:solidFill>
                  <a:schemeClr val="dk1"/>
                </a:solidFill>
                <a:latin typeface="Arial"/>
                <a:ea typeface="Arial"/>
                <a:cs typeface="Arial"/>
                <a:sym typeface="Arial"/>
              </a:rPr>
              <a:t> refers to the ability to choose an appropriate, expedient strategy for a specific computation problem. </a:t>
            </a:r>
          </a:p>
          <a:p>
            <a:pPr indent="0" lvl="0" marL="0" marR="0" rtl="0" algn="l">
              <a:lnSpc>
                <a:spcPct val="100000"/>
              </a:lnSpc>
              <a:spcBef>
                <a:spcPts val="0"/>
              </a:spcBef>
              <a:spcAft>
                <a:spcPts val="0"/>
              </a:spcAft>
              <a:buClr>
                <a:schemeClr val="dk1"/>
              </a:buClr>
              <a:buSzPct val="25000"/>
              <a:buFont typeface="Georgia"/>
              <a:buNone/>
            </a:pPr>
            <a:r>
              <a:t/>
            </a:r>
            <a:endParaRPr b="0" i="0" sz="2400" u="none" cap="none" strike="noStrike">
              <a:solidFill>
                <a:schemeClr val="dk1"/>
              </a:solidFill>
              <a:latin typeface="Arial"/>
              <a:ea typeface="Arial"/>
              <a:cs typeface="Arial"/>
              <a:sym typeface="Arial"/>
            </a:endParaRPr>
          </a:p>
          <a:p>
            <a:pPr indent="-381000" lvl="0" marL="457200" marR="0" rtl="0" algn="l">
              <a:lnSpc>
                <a:spcPct val="100000"/>
              </a:lnSpc>
              <a:spcBef>
                <a:spcPts val="0"/>
              </a:spcBef>
              <a:spcAft>
                <a:spcPts val="0"/>
              </a:spcAft>
              <a:buClr>
                <a:schemeClr val="dk1"/>
              </a:buClr>
              <a:buSzPct val="25000"/>
              <a:buFont typeface="Arial"/>
              <a:buNone/>
            </a:pPr>
            <a:r>
              <a:rPr b="1" i="1" lang="en" sz="2400" u="none" cap="none" strike="noStrike">
                <a:solidFill>
                  <a:srgbClr val="38761D"/>
                </a:solidFill>
                <a:latin typeface="Arial"/>
                <a:ea typeface="Arial"/>
                <a:cs typeface="Arial"/>
                <a:sym typeface="Arial"/>
              </a:rPr>
              <a:t>Accuracy</a:t>
            </a:r>
            <a:r>
              <a:rPr b="0" i="0" lang="en" sz="2400" u="none" cap="none" strike="noStrike">
                <a:solidFill>
                  <a:schemeClr val="dk1"/>
                </a:solidFill>
                <a:latin typeface="Arial"/>
                <a:ea typeface="Arial"/>
                <a:cs typeface="Arial"/>
                <a:sym typeface="Arial"/>
              </a:rPr>
              <a:t> denotes the ability to produce a correct answer.											</a:t>
            </a:r>
          </a:p>
          <a:p>
            <a:pPr indent="0" lvl="0" marL="6400800" marR="0" rtl="0" algn="l">
              <a:lnSpc>
                <a:spcPct val="100000"/>
              </a:lnSpc>
              <a:spcBef>
                <a:spcPts val="0"/>
              </a:spcBef>
              <a:spcAft>
                <a:spcPts val="0"/>
              </a:spcAft>
              <a:buClr>
                <a:schemeClr val="dk1"/>
              </a:buClr>
              <a:buSzPct val="25000"/>
              <a:buFont typeface="Georgia"/>
              <a:buNone/>
            </a:pPr>
            <a:r>
              <a:rPr b="0" i="0" lang="en" sz="1400" u="none" cap="none" strike="noStrike">
                <a:solidFill>
                  <a:schemeClr val="dk1"/>
                </a:solidFill>
                <a:latin typeface="Arial"/>
                <a:ea typeface="Arial"/>
                <a:cs typeface="Arial"/>
                <a:sym typeface="Arial"/>
              </a:rPr>
              <a:t>(Parish, 2010)</a:t>
            </a:r>
          </a:p>
        </p:txBody>
      </p:sp>
    </p:spTree>
  </p:cSld>
  <p:clrMapOvr>
    <a:masterClrMapping/>
  </p:clrMapOvr>
  <mc:AlternateContent>
    <mc:Choice Requires="p14">
      <p:transition spd="slow">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 calcmode="lin" valueType="num">
                                      <p:cBhvr additive="base">
                                        <p:cTn dur="1000"/>
                                        <p:tgtEl>
                                          <p:spTgt spid="150">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 calcmode="lin" valueType="num">
                                      <p:cBhvr additive="base">
                                        <p:cTn dur="1000"/>
                                        <p:tgtEl>
                                          <p:spTgt spid="150">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2" st="2"/>
                                            </p:txEl>
                                          </p:spTgt>
                                        </p:tgtEl>
                                        <p:attrNameLst>
                                          <p:attrName>style.visibility</p:attrName>
                                        </p:attrNameLst>
                                      </p:cBhvr>
                                      <p:to>
                                        <p:strVal val="visible"/>
                                      </p:to>
                                    </p:set>
                                    <p:anim calcmode="lin" valueType="num">
                                      <p:cBhvr additive="base">
                                        <p:cTn dur="1000"/>
                                        <p:tgtEl>
                                          <p:spTgt spid="150">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3" st="3"/>
                                            </p:txEl>
                                          </p:spTgt>
                                        </p:tgtEl>
                                        <p:attrNameLst>
                                          <p:attrName>style.visibility</p:attrName>
                                        </p:attrNameLst>
                                      </p:cBhvr>
                                      <p:to>
                                        <p:strVal val="visible"/>
                                      </p:to>
                                    </p:set>
                                    <p:anim calcmode="lin" valueType="num">
                                      <p:cBhvr additive="base">
                                        <p:cTn dur="1000"/>
                                        <p:tgtEl>
                                          <p:spTgt spid="150">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4" st="4"/>
                                            </p:txEl>
                                          </p:spTgt>
                                        </p:tgtEl>
                                        <p:attrNameLst>
                                          <p:attrName>style.visibility</p:attrName>
                                        </p:attrNameLst>
                                      </p:cBhvr>
                                      <p:to>
                                        <p:strVal val="visible"/>
                                      </p:to>
                                    </p:set>
                                    <p:anim calcmode="lin" valueType="num">
                                      <p:cBhvr additive="base">
                                        <p:cTn dur="1000"/>
                                        <p:tgtEl>
                                          <p:spTgt spid="150">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150">
                                            <p:txEl>
                                              <p:pRg end="5" st="5"/>
                                            </p:txEl>
                                          </p:spTgt>
                                        </p:tgtEl>
                                        <p:attrNameLst>
                                          <p:attrName>style.visibility</p:attrName>
                                        </p:attrNameLst>
                                      </p:cBhvr>
                                      <p:to>
                                        <p:strVal val="visible"/>
                                      </p:to>
                                    </p:set>
                                    <p:anim calcmode="lin" valueType="num">
                                      <p:cBhvr additive="base">
                                        <p:cTn dur="1000"/>
                                        <p:tgtEl>
                                          <p:spTgt spid="150">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txBox="1"/>
          <p:nvPr>
            <p:ph type="title"/>
          </p:nvPr>
        </p:nvSpPr>
        <p:spPr>
          <a:xfrm>
            <a:off x="530050" y="3"/>
            <a:ext cx="8229600" cy="9942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lt1"/>
              </a:buClr>
              <a:buSzPct val="25000"/>
              <a:buFont typeface="Georgia"/>
              <a:buNone/>
            </a:pPr>
            <a:r>
              <a:rPr b="0" i="0" lang="en" sz="4800" u="none" cap="none" strike="noStrike">
                <a:solidFill>
                  <a:srgbClr val="FFD966"/>
                </a:solidFill>
                <a:latin typeface="Georgia"/>
                <a:ea typeface="Georgia"/>
                <a:cs typeface="Georgia"/>
                <a:sym typeface="Georgia"/>
              </a:rPr>
              <a:t>Components of Fact Fluency</a:t>
            </a:r>
          </a:p>
        </p:txBody>
      </p:sp>
      <p:sp>
        <p:nvSpPr>
          <p:cNvPr id="156" name="Shape 156"/>
          <p:cNvSpPr txBox="1"/>
          <p:nvPr/>
        </p:nvSpPr>
        <p:spPr>
          <a:xfrm>
            <a:off x="3239950" y="454350"/>
            <a:ext cx="3657600" cy="4572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157" name="Shape 157"/>
          <p:cNvGrpSpPr/>
          <p:nvPr/>
        </p:nvGrpSpPr>
        <p:grpSpPr>
          <a:xfrm>
            <a:off x="1291776" y="1395122"/>
            <a:ext cx="5749031" cy="3731179"/>
            <a:chOff x="1291800" y="1141733"/>
            <a:chExt cx="5765752" cy="3984600"/>
          </a:xfrm>
        </p:grpSpPr>
        <p:sp>
          <p:nvSpPr>
            <p:cNvPr id="158" name="Shape 158"/>
            <p:cNvSpPr txBox="1"/>
            <p:nvPr/>
          </p:nvSpPr>
          <p:spPr>
            <a:xfrm>
              <a:off x="1291800" y="2546150"/>
              <a:ext cx="1957200" cy="4572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three-legged-stool-outline-md.png" id="159" name="Shape 159"/>
            <p:cNvPicPr preferRelativeResize="0"/>
            <p:nvPr/>
          </p:nvPicPr>
          <p:blipFill rotWithShape="1">
            <a:blip r:embed="rId3">
              <a:alphaModFix/>
            </a:blip>
            <a:srcRect b="0" l="0" r="0" t="0"/>
            <a:stretch/>
          </p:blipFill>
          <p:spPr>
            <a:xfrm>
              <a:off x="2251375" y="1141733"/>
              <a:ext cx="4687800" cy="3984600"/>
            </a:xfrm>
            <a:prstGeom prst="rect">
              <a:avLst/>
            </a:prstGeom>
            <a:noFill/>
            <a:ln>
              <a:noFill/>
            </a:ln>
          </p:spPr>
        </p:pic>
        <p:sp>
          <p:nvSpPr>
            <p:cNvPr id="160" name="Shape 160"/>
            <p:cNvSpPr txBox="1"/>
            <p:nvPr/>
          </p:nvSpPr>
          <p:spPr>
            <a:xfrm rot="-4080289">
              <a:off x="2167866" y="2647308"/>
              <a:ext cx="2190753" cy="1014014"/>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FF0000"/>
                </a:buClr>
                <a:buSzPct val="25000"/>
                <a:buFont typeface="Impact"/>
                <a:buNone/>
              </a:pPr>
              <a:r>
                <a:rPr b="0" i="0" lang="en" sz="3600" u="none" cap="none" strike="noStrike">
                  <a:solidFill>
                    <a:srgbClr val="FF0000"/>
                  </a:solidFill>
                  <a:latin typeface="Impact"/>
                  <a:ea typeface="Impact"/>
                  <a:cs typeface="Impact"/>
                  <a:sym typeface="Impact"/>
                </a:rPr>
                <a:t>Flexibility</a:t>
              </a:r>
            </a:p>
          </p:txBody>
        </p:sp>
        <p:sp>
          <p:nvSpPr>
            <p:cNvPr id="161" name="Shape 161"/>
            <p:cNvSpPr txBox="1"/>
            <p:nvPr/>
          </p:nvSpPr>
          <p:spPr>
            <a:xfrm rot="-5400000">
              <a:off x="3499837" y="3031424"/>
              <a:ext cx="2190900" cy="7830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4A86E8"/>
                </a:buClr>
                <a:buSzPct val="25000"/>
                <a:buFont typeface="Impact"/>
                <a:buNone/>
              </a:pPr>
              <a:r>
                <a:rPr b="0" i="0" lang="en" sz="3600" u="none" cap="none" strike="noStrike">
                  <a:solidFill>
                    <a:srgbClr val="4A86E8"/>
                  </a:solidFill>
                  <a:latin typeface="Impact"/>
                  <a:ea typeface="Impact"/>
                  <a:cs typeface="Impact"/>
                  <a:sym typeface="Impact"/>
                </a:rPr>
                <a:t>Efficiency</a:t>
              </a:r>
            </a:p>
          </p:txBody>
        </p:sp>
        <p:sp>
          <p:nvSpPr>
            <p:cNvPr id="162" name="Shape 162"/>
            <p:cNvSpPr txBox="1"/>
            <p:nvPr/>
          </p:nvSpPr>
          <p:spPr>
            <a:xfrm rot="3930600">
              <a:off x="4729060" y="2944438"/>
              <a:ext cx="2841983" cy="699857"/>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38761D"/>
                </a:buClr>
                <a:buSzPct val="25000"/>
                <a:buFont typeface="Impact"/>
                <a:buNone/>
              </a:pPr>
              <a:r>
                <a:rPr b="0" i="0" lang="en" sz="3600" u="none" cap="none" strike="noStrike">
                  <a:solidFill>
                    <a:srgbClr val="38761D"/>
                  </a:solidFill>
                  <a:latin typeface="Impact"/>
                  <a:ea typeface="Impact"/>
                  <a:cs typeface="Impact"/>
                  <a:sym typeface="Impact"/>
                </a:rPr>
                <a:t>Accuracy</a:t>
              </a:r>
            </a:p>
          </p:txBody>
        </p:sp>
        <p:sp>
          <p:nvSpPr>
            <p:cNvPr id="163" name="Shape 163"/>
            <p:cNvSpPr txBox="1"/>
            <p:nvPr/>
          </p:nvSpPr>
          <p:spPr>
            <a:xfrm rot="-297">
              <a:off x="2866666" y="1209950"/>
              <a:ext cx="3468600" cy="7737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Impact"/>
                <a:buNone/>
              </a:pPr>
              <a:r>
                <a:rPr b="0" i="0" lang="en" sz="2400" u="none" cap="none" strike="noStrike">
                  <a:solidFill>
                    <a:schemeClr val="dk2"/>
                  </a:solidFill>
                  <a:latin typeface="Impact"/>
                  <a:ea typeface="Impact"/>
                  <a:cs typeface="Impact"/>
                  <a:sym typeface="Impact"/>
                </a:rPr>
                <a:t>Computational Fluency</a:t>
              </a:r>
            </a:p>
          </p:txBody>
        </p:sp>
      </p:grpSp>
      <p:sp>
        <p:nvSpPr>
          <p:cNvPr id="164" name="Shape 164"/>
          <p:cNvSpPr txBox="1"/>
          <p:nvPr/>
        </p:nvSpPr>
        <p:spPr>
          <a:xfrm>
            <a:off x="685800" y="2840053"/>
            <a:ext cx="7772400" cy="7848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3000" u="none" cap="none" strike="noStrike">
              <a:solidFill>
                <a:srgbClr val="666666"/>
              </a:solidFill>
              <a:latin typeface="Arial"/>
              <a:ea typeface="Arial"/>
              <a:cs typeface="Arial"/>
              <a:sym typeface="Aria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68" name="Shape 168"/>
        <p:cNvGrpSpPr/>
        <p:nvPr/>
      </p:nvGrpSpPr>
      <p:grpSpPr>
        <a:xfrm>
          <a:off x="0" y="0"/>
          <a:ext cx="0" cy="0"/>
          <a:chOff x="0" y="0"/>
          <a:chExt cx="0" cy="0"/>
        </a:xfrm>
      </p:grpSpPr>
      <p:sp>
        <p:nvSpPr>
          <p:cNvPr id="169" name="Shape 169"/>
          <p:cNvSpPr txBox="1"/>
          <p:nvPr/>
        </p:nvSpPr>
        <p:spPr>
          <a:xfrm rot="5400000">
            <a:off x="2256549" y="4563275"/>
            <a:ext cx="4653900" cy="784799"/>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3000" u="none" cap="none" strike="noStrike">
              <a:solidFill>
                <a:srgbClr val="666666"/>
              </a:solidFill>
              <a:latin typeface="Arial"/>
              <a:ea typeface="Arial"/>
              <a:cs typeface="Arial"/>
              <a:sym typeface="Arial"/>
            </a:endParaRPr>
          </a:p>
        </p:txBody>
      </p:sp>
      <p:sp>
        <p:nvSpPr>
          <p:cNvPr id="170" name="Shape 170"/>
          <p:cNvSpPr/>
          <p:nvPr/>
        </p:nvSpPr>
        <p:spPr>
          <a:xfrm>
            <a:off x="2190150" y="2380775"/>
            <a:ext cx="1894199" cy="2351400"/>
          </a:xfrm>
          <a:prstGeom prst="rect">
            <a:avLst/>
          </a:prstGeom>
          <a:solidFill>
            <a:srgbClr val="FFFFFF"/>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Shape 171"/>
          <p:cNvSpPr/>
          <p:nvPr/>
        </p:nvSpPr>
        <p:spPr>
          <a:xfrm rot="-1327082">
            <a:off x="2754075" y="2853275"/>
            <a:ext cx="927450" cy="289353"/>
          </a:xfrm>
          <a:prstGeom prst="snipRoundRect">
            <a:avLst>
              <a:gd fmla="val 16667" name="adj1"/>
              <a:gd fmla="val 16667" name="adj2"/>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grpSp>
        <p:nvGrpSpPr>
          <p:cNvPr id="172" name="Shape 172"/>
          <p:cNvGrpSpPr/>
          <p:nvPr/>
        </p:nvGrpSpPr>
        <p:grpSpPr>
          <a:xfrm>
            <a:off x="3396559" y="5762258"/>
            <a:ext cx="5277393" cy="2491306"/>
            <a:chOff x="1291800" y="1856167"/>
            <a:chExt cx="5765751" cy="2876465"/>
          </a:xfrm>
        </p:grpSpPr>
        <p:sp>
          <p:nvSpPr>
            <p:cNvPr id="173" name="Shape 173"/>
            <p:cNvSpPr txBox="1"/>
            <p:nvPr/>
          </p:nvSpPr>
          <p:spPr>
            <a:xfrm>
              <a:off x="1291800" y="2546150"/>
              <a:ext cx="1957200" cy="4572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Shape 174"/>
            <p:cNvSpPr txBox="1"/>
            <p:nvPr/>
          </p:nvSpPr>
          <p:spPr>
            <a:xfrm rot="-5400000">
              <a:off x="3499837" y="3031424"/>
              <a:ext cx="2190900" cy="7830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3600" u="none" cap="none" strike="noStrike">
                <a:solidFill>
                  <a:srgbClr val="4A86E8"/>
                </a:solidFill>
                <a:latin typeface="Impact"/>
                <a:ea typeface="Impact"/>
                <a:cs typeface="Impact"/>
                <a:sym typeface="Impact"/>
              </a:endParaRPr>
            </a:p>
          </p:txBody>
        </p:sp>
        <p:sp>
          <p:nvSpPr>
            <p:cNvPr id="175" name="Shape 175"/>
            <p:cNvSpPr txBox="1"/>
            <p:nvPr/>
          </p:nvSpPr>
          <p:spPr>
            <a:xfrm rot="3930600">
              <a:off x="4729007" y="2944409"/>
              <a:ext cx="2841982" cy="699981"/>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3600" u="none" cap="none" strike="noStrike">
                <a:solidFill>
                  <a:srgbClr val="38761D"/>
                </a:solidFill>
                <a:latin typeface="Impact"/>
                <a:ea typeface="Impact"/>
                <a:cs typeface="Impact"/>
                <a:sym typeface="Impact"/>
              </a:endParaRPr>
            </a:p>
          </p:txBody>
        </p:sp>
      </p:grpSp>
      <p:sp>
        <p:nvSpPr>
          <p:cNvPr id="176" name="Shape 176"/>
          <p:cNvSpPr/>
          <p:nvPr/>
        </p:nvSpPr>
        <p:spPr>
          <a:xfrm>
            <a:off x="3363225" y="3000725"/>
            <a:ext cx="247500" cy="216600"/>
          </a:xfrm>
          <a:prstGeom prst="rect">
            <a:avLst/>
          </a:prstGeom>
          <a:solidFill>
            <a:srgbClr val="FFFFFF"/>
          </a:solid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7" name="Shape 177"/>
          <p:cNvSpPr txBox="1"/>
          <p:nvPr/>
        </p:nvSpPr>
        <p:spPr>
          <a:xfrm>
            <a:off x="1291776" y="2253018"/>
            <a:ext cx="1951499" cy="4281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three-legged-stool-outline-md.png" id="178" name="Shape 178"/>
          <p:cNvPicPr preferRelativeResize="0"/>
          <p:nvPr/>
        </p:nvPicPr>
        <p:blipFill rotWithShape="1">
          <a:blip r:embed="rId3">
            <a:alphaModFix/>
          </a:blip>
          <a:srcRect b="0" l="0" r="0" t="0"/>
          <a:stretch/>
        </p:blipFill>
        <p:spPr>
          <a:xfrm>
            <a:off x="2248568" y="937922"/>
            <a:ext cx="4674205" cy="3731202"/>
          </a:xfrm>
          <a:prstGeom prst="rect">
            <a:avLst/>
          </a:prstGeom>
          <a:noFill/>
          <a:ln>
            <a:noFill/>
          </a:ln>
        </p:spPr>
      </p:pic>
      <p:sp>
        <p:nvSpPr>
          <p:cNvPr id="179" name="Shape 179"/>
          <p:cNvSpPr txBox="1"/>
          <p:nvPr/>
        </p:nvSpPr>
        <p:spPr>
          <a:xfrm rot="-4003572">
            <a:off x="2222321" y="2321131"/>
            <a:ext cx="2070481" cy="1002746"/>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FF0000"/>
              </a:buClr>
              <a:buSzPct val="25000"/>
              <a:buFont typeface="Impact"/>
              <a:buNone/>
            </a:pPr>
            <a:r>
              <a:rPr b="0" i="0" lang="en" sz="3600" u="none" cap="none" strike="noStrike">
                <a:solidFill>
                  <a:srgbClr val="FF0000"/>
                </a:solidFill>
                <a:latin typeface="Impact"/>
                <a:ea typeface="Impact"/>
                <a:cs typeface="Impact"/>
                <a:sym typeface="Impact"/>
              </a:rPr>
              <a:t>Flexibility</a:t>
            </a:r>
          </a:p>
        </p:txBody>
      </p:sp>
      <p:sp>
        <p:nvSpPr>
          <p:cNvPr id="180" name="Shape 180"/>
          <p:cNvSpPr txBox="1"/>
          <p:nvPr/>
        </p:nvSpPr>
        <p:spPr>
          <a:xfrm rot="-5400000">
            <a:off x="3559768" y="2683659"/>
            <a:ext cx="2051699" cy="780599"/>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4A86E8"/>
              </a:buClr>
              <a:buSzPct val="25000"/>
              <a:buFont typeface="Impact"/>
              <a:buNone/>
            </a:pPr>
            <a:r>
              <a:rPr b="0" i="0" lang="en" sz="3600" u="none" cap="none" strike="noStrike">
                <a:solidFill>
                  <a:srgbClr val="4A86E8"/>
                </a:solidFill>
                <a:latin typeface="Impact"/>
                <a:ea typeface="Impact"/>
                <a:cs typeface="Impact"/>
                <a:sym typeface="Impact"/>
              </a:rPr>
              <a:t>Efficiency</a:t>
            </a:r>
          </a:p>
        </p:txBody>
      </p:sp>
      <p:sp>
        <p:nvSpPr>
          <p:cNvPr id="181" name="Shape 181"/>
          <p:cNvSpPr txBox="1"/>
          <p:nvPr/>
        </p:nvSpPr>
        <p:spPr>
          <a:xfrm rot="3847392">
            <a:off x="4790024" y="2608250"/>
            <a:ext cx="2691793" cy="690816"/>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38761D"/>
              </a:buClr>
              <a:buSzPct val="25000"/>
              <a:buFont typeface="Impact"/>
              <a:buNone/>
            </a:pPr>
            <a:r>
              <a:rPr b="0" i="0" lang="en" sz="3600" u="none" cap="none" strike="noStrike">
                <a:solidFill>
                  <a:srgbClr val="38761D"/>
                </a:solidFill>
                <a:latin typeface="Impact"/>
                <a:ea typeface="Impact"/>
                <a:cs typeface="Impact"/>
                <a:sym typeface="Impact"/>
              </a:rPr>
              <a:t>Accuracy</a:t>
            </a:r>
          </a:p>
        </p:txBody>
      </p:sp>
      <p:sp>
        <p:nvSpPr>
          <p:cNvPr id="182" name="Shape 182"/>
          <p:cNvSpPr txBox="1"/>
          <p:nvPr/>
        </p:nvSpPr>
        <p:spPr>
          <a:xfrm rot="-298">
            <a:off x="2862108" y="1001791"/>
            <a:ext cx="3458399" cy="7245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Impact"/>
              <a:buNone/>
            </a:pPr>
            <a:r>
              <a:rPr b="0" i="0" lang="en" sz="2400" u="none" cap="none" strike="noStrike">
                <a:solidFill>
                  <a:schemeClr val="dk2"/>
                </a:solidFill>
                <a:latin typeface="Impact"/>
                <a:ea typeface="Impact"/>
                <a:cs typeface="Impact"/>
                <a:sym typeface="Impact"/>
              </a:rPr>
              <a:t>Computational Fluency</a:t>
            </a:r>
          </a:p>
        </p:txBody>
      </p:sp>
      <p:sp>
        <p:nvSpPr>
          <p:cNvPr id="183" name="Shape 183"/>
          <p:cNvSpPr txBox="1"/>
          <p:nvPr/>
        </p:nvSpPr>
        <p:spPr>
          <a:xfrm>
            <a:off x="4330824" y="1806582"/>
            <a:ext cx="520199" cy="30000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4A86E8"/>
              </a:buClr>
              <a:buSzPct val="25000"/>
              <a:buFont typeface="Impact"/>
              <a:buNone/>
            </a:pPr>
            <a:r>
              <a:rPr b="0" i="0" lang="en" sz="3600" u="none" cap="none" strike="noStrike">
                <a:solidFill>
                  <a:srgbClr val="4A86E8"/>
                </a:solidFill>
                <a:latin typeface="Impact"/>
                <a:ea typeface="Impact"/>
                <a:cs typeface="Impact"/>
                <a:sym typeface="Impact"/>
              </a:rPr>
              <a:t>Speed</a:t>
            </a:r>
          </a:p>
        </p:txBody>
      </p:sp>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79"/>
                                        </p:tgtEl>
                                      </p:cBhvr>
                                    </p:animEffect>
                                    <p:set>
                                      <p:cBhvr>
                                        <p:cTn dur="1" fill="hold">
                                          <p:stCondLst>
                                            <p:cond delay="1000"/>
                                          </p:stCondLst>
                                        </p:cTn>
                                        <p:tgtEl>
                                          <p:spTgt spid="17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180"/>
                                        </p:tgtEl>
                                      </p:cBhvr>
                                    </p:animEffect>
                                    <p:set>
                                      <p:cBhvr>
                                        <p:cTn dur="1" fill="hold">
                                          <p:stCondLst>
                                            <p:cond delay="1000"/>
                                          </p:stCondLst>
                                        </p:cTn>
                                        <p:tgtEl>
                                          <p:spTgt spid="18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187" name="Shape 187"/>
        <p:cNvGrpSpPr/>
        <p:nvPr/>
      </p:nvGrpSpPr>
      <p:grpSpPr>
        <a:xfrm>
          <a:off x="0" y="0"/>
          <a:ext cx="0" cy="0"/>
          <a:chOff x="0" y="0"/>
          <a:chExt cx="0" cy="0"/>
        </a:xfrm>
      </p:grpSpPr>
      <p:sp>
        <p:nvSpPr>
          <p:cNvPr id="188" name="Shape 188"/>
          <p:cNvSpPr txBox="1"/>
          <p:nvPr/>
        </p:nvSpPr>
        <p:spPr>
          <a:xfrm rot="-1679642">
            <a:off x="1519293" y="3124319"/>
            <a:ext cx="1791513" cy="395911"/>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descr="three-legged-stool-outline-md.png" id="189" name="Shape 189"/>
          <p:cNvPicPr preferRelativeResize="0"/>
          <p:nvPr/>
        </p:nvPicPr>
        <p:blipFill rotWithShape="1">
          <a:blip r:embed="rId3">
            <a:alphaModFix/>
          </a:blip>
          <a:srcRect b="0" l="0" r="0" t="0"/>
          <a:stretch/>
        </p:blipFill>
        <p:spPr>
          <a:xfrm rot="-1679909">
            <a:off x="2294564" y="872539"/>
            <a:ext cx="4290884" cy="3450992"/>
          </a:xfrm>
          <a:prstGeom prst="rect">
            <a:avLst/>
          </a:prstGeom>
          <a:noFill/>
          <a:ln>
            <a:noFill/>
          </a:ln>
        </p:spPr>
      </p:pic>
      <p:sp>
        <p:nvSpPr>
          <p:cNvPr id="190" name="Shape 190"/>
          <p:cNvSpPr txBox="1"/>
          <p:nvPr/>
        </p:nvSpPr>
        <p:spPr>
          <a:xfrm rot="-7079713">
            <a:off x="3608707" y="2460472"/>
            <a:ext cx="1897537" cy="716665"/>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4A86E8"/>
              </a:buClr>
              <a:buSzPct val="25000"/>
              <a:buFont typeface="Impact"/>
              <a:buNone/>
            </a:pPr>
            <a:r>
              <a:rPr b="0" i="0" lang="en" sz="3600" u="none" cap="none" strike="noStrike">
                <a:solidFill>
                  <a:srgbClr val="4A86E8"/>
                </a:solidFill>
                <a:latin typeface="Impact"/>
                <a:ea typeface="Impact"/>
                <a:cs typeface="Impact"/>
                <a:sym typeface="Impact"/>
              </a:rPr>
              <a:t>Speed</a:t>
            </a:r>
          </a:p>
        </p:txBody>
      </p:sp>
      <p:sp>
        <p:nvSpPr>
          <p:cNvPr id="191" name="Shape 191"/>
          <p:cNvSpPr txBox="1"/>
          <p:nvPr/>
        </p:nvSpPr>
        <p:spPr>
          <a:xfrm rot="2177594">
            <a:off x="4518760" y="1735138"/>
            <a:ext cx="2485985" cy="634752"/>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38761D"/>
              </a:buClr>
              <a:buSzPct val="25000"/>
              <a:buFont typeface="Impact"/>
              <a:buNone/>
            </a:pPr>
            <a:r>
              <a:rPr b="0" i="0" lang="en" sz="3600" u="none" cap="none" strike="noStrike">
                <a:solidFill>
                  <a:srgbClr val="38761D"/>
                </a:solidFill>
                <a:latin typeface="Impact"/>
                <a:ea typeface="Impact"/>
                <a:cs typeface="Impact"/>
                <a:sym typeface="Impact"/>
              </a:rPr>
              <a:t>Accuracy</a:t>
            </a:r>
          </a:p>
        </p:txBody>
      </p:sp>
      <p:sp>
        <p:nvSpPr>
          <p:cNvPr id="192" name="Shape 192"/>
          <p:cNvSpPr txBox="1"/>
          <p:nvPr/>
        </p:nvSpPr>
        <p:spPr>
          <a:xfrm rot="-1680203">
            <a:off x="2232186" y="1084966"/>
            <a:ext cx="3174920" cy="670094"/>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Impact"/>
              <a:buNone/>
            </a:pPr>
            <a:r>
              <a:rPr b="0" i="0" lang="en" sz="2400" u="none" cap="none" strike="noStrike">
                <a:solidFill>
                  <a:schemeClr val="dk2"/>
                </a:solidFill>
                <a:latin typeface="Impact"/>
                <a:ea typeface="Impact"/>
                <a:cs typeface="Impact"/>
                <a:sym typeface="Impact"/>
              </a:rPr>
              <a:t>Computational Fluency</a:t>
            </a:r>
          </a:p>
        </p:txBody>
      </p:sp>
      <p:sp>
        <p:nvSpPr>
          <p:cNvPr id="193" name="Shape 193"/>
          <p:cNvSpPr/>
          <p:nvPr/>
        </p:nvSpPr>
        <p:spPr>
          <a:xfrm flipH="1" rot="-5400000">
            <a:off x="-81724" y="2555874"/>
            <a:ext cx="2585999" cy="1920300"/>
          </a:xfrm>
          <a:prstGeom prst="bentArrow">
            <a:avLst>
              <a:gd fmla="val 25000" name="adj1"/>
              <a:gd fmla="val 25440" name="adj2"/>
              <a:gd fmla="val 25000" name="adj3"/>
              <a:gd fmla="val 43750" name="adj4"/>
            </a:avLst>
          </a:prstGeom>
          <a:solidFill>
            <a:srgbClr val="FF0000"/>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4" name="Shape 194"/>
          <p:cNvSpPr/>
          <p:nvPr/>
        </p:nvSpPr>
        <p:spPr>
          <a:xfrm rot="-1206432">
            <a:off x="2653940" y="2178277"/>
            <a:ext cx="1324096" cy="2614548"/>
          </a:xfrm>
          <a:prstGeom prst="rect">
            <a:avLst/>
          </a:prstGeom>
          <a:solidFill>
            <a:schemeClr val="lt1"/>
          </a:solid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rgbClr val="000000"/>
              </a:buClr>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prism dir="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1C232"/>
                </a:solidFill>
                <a:latin typeface="Georgia"/>
                <a:ea typeface="Georgia"/>
                <a:cs typeface="Georgia"/>
                <a:sym typeface="Georgia"/>
              </a:rPr>
              <a:t>Fluency Mission Statement</a:t>
            </a:r>
          </a:p>
        </p:txBody>
      </p:sp>
      <p:sp>
        <p:nvSpPr>
          <p:cNvPr id="200" name="Shape 200"/>
          <p:cNvSpPr txBox="1"/>
          <p:nvPr>
            <p:ph idx="4294967295" type="body"/>
          </p:nvPr>
        </p:nvSpPr>
        <p:spPr>
          <a:xfrm>
            <a:off x="290475" y="1407900"/>
            <a:ext cx="8520600" cy="31917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highlight>
                  <a:srgbClr val="FFFFFF"/>
                </a:highlight>
                <a:latin typeface="Arial"/>
                <a:ea typeface="Arial"/>
                <a:cs typeface="Arial"/>
                <a:sym typeface="Arial"/>
              </a:rPr>
              <a:t>The teachers of Region 6 believe that all students can develop single and multi-digit computational fluency (+, -, x, ÷ of whole number, fractions and decimals) through mathematics instruction that balances and connects </a:t>
            </a:r>
            <a:r>
              <a:rPr b="1" i="1" lang="en" sz="1200" u="none" cap="none" strike="noStrike">
                <a:solidFill>
                  <a:srgbClr val="073763"/>
                </a:solidFill>
                <a:highlight>
                  <a:srgbClr val="FFFFFF"/>
                </a:highlight>
                <a:latin typeface="Arial"/>
                <a:ea typeface="Arial"/>
                <a:cs typeface="Arial"/>
                <a:sym typeface="Arial"/>
              </a:rPr>
              <a:t>conceptual understanding</a:t>
            </a:r>
            <a:r>
              <a:rPr b="1" i="1" lang="en" sz="1200">
                <a:solidFill>
                  <a:srgbClr val="073763"/>
                </a:solidFill>
                <a:highlight>
                  <a:srgbClr val="FFFFFF"/>
                </a:highlight>
                <a:latin typeface="Arial"/>
                <a:ea typeface="Arial"/>
                <a:cs typeface="Arial"/>
                <a:sym typeface="Arial"/>
              </a:rPr>
              <a:t> </a:t>
            </a:r>
            <a:r>
              <a:rPr b="1" i="1" lang="en" sz="1200" u="none" cap="none" strike="noStrike">
                <a:solidFill>
                  <a:srgbClr val="073763"/>
                </a:solidFill>
                <a:highlight>
                  <a:srgbClr val="FFFFFF"/>
                </a:highlight>
                <a:latin typeface="Arial"/>
                <a:ea typeface="Arial"/>
                <a:cs typeface="Arial"/>
                <a:sym typeface="Arial"/>
              </a:rPr>
              <a:t>and procedural fluency . </a:t>
            </a:r>
            <a:r>
              <a:rPr i="0" lang="en" sz="1200" u="none" cap="none" strike="noStrike">
                <a:solidFill>
                  <a:srgbClr val="073763"/>
                </a:solidFill>
                <a:highlight>
                  <a:srgbClr val="FFFF00"/>
                </a:highlight>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latin typeface="Arial"/>
                <a:ea typeface="Arial"/>
                <a:cs typeface="Arial"/>
                <a:sym typeface="Arial"/>
              </a:rPr>
              <a:t>To achieve computational fluency, students must integrate:</a:t>
            </a:r>
          </a:p>
          <a:p>
            <a:pPr indent="-304800" lvl="0" marL="457200" marR="0" rtl="0" algn="l">
              <a:lnSpc>
                <a:spcPct val="100000"/>
              </a:lnSpc>
              <a:spcBef>
                <a:spcPts val="0"/>
              </a:spcBef>
              <a:spcAft>
                <a:spcPts val="0"/>
              </a:spcAft>
              <a:buClr>
                <a:srgbClr val="073763"/>
              </a:buClr>
              <a:buSzPct val="100000"/>
              <a:buFont typeface="Arial"/>
            </a:pPr>
            <a:r>
              <a:rPr lang="en" sz="1200">
                <a:solidFill>
                  <a:srgbClr val="073763"/>
                </a:solidFill>
                <a:latin typeface="Arial"/>
                <a:ea typeface="Arial"/>
                <a:cs typeface="Arial"/>
                <a:sym typeface="Arial"/>
              </a:rPr>
              <a:t>T</a:t>
            </a:r>
            <a:r>
              <a:rPr i="0" lang="en" sz="1200" u="none" cap="none" strike="noStrike">
                <a:solidFill>
                  <a:srgbClr val="073763"/>
                </a:solidFill>
                <a:latin typeface="Arial"/>
                <a:ea typeface="Arial"/>
                <a:cs typeface="Arial"/>
                <a:sym typeface="Arial"/>
              </a:rPr>
              <a:t>he meaning of operations and their relationships to each other;</a:t>
            </a:r>
          </a:p>
          <a:p>
            <a:pPr indent="-304800" lvl="0" marL="457200" marR="0" rtl="0" algn="l">
              <a:lnSpc>
                <a:spcPct val="100000"/>
              </a:lnSpc>
              <a:spcBef>
                <a:spcPts val="0"/>
              </a:spcBef>
              <a:spcAft>
                <a:spcPts val="0"/>
              </a:spcAft>
              <a:buClr>
                <a:srgbClr val="073763"/>
              </a:buClr>
              <a:buSzPct val="100000"/>
              <a:buFont typeface="Arial"/>
            </a:pPr>
            <a:r>
              <a:rPr lang="en" sz="1200">
                <a:solidFill>
                  <a:srgbClr val="073763"/>
                </a:solidFill>
                <a:latin typeface="Arial"/>
                <a:ea typeface="Arial"/>
                <a:cs typeface="Arial"/>
                <a:sym typeface="Arial"/>
              </a:rPr>
              <a:t>N</a:t>
            </a:r>
            <a:r>
              <a:rPr i="0" lang="en" sz="1200" u="none" cap="none" strike="noStrike">
                <a:solidFill>
                  <a:srgbClr val="073763"/>
                </a:solidFill>
                <a:latin typeface="Arial"/>
                <a:ea typeface="Arial"/>
                <a:cs typeface="Arial"/>
                <a:sym typeface="Arial"/>
              </a:rPr>
              <a:t>umber relationships; and</a:t>
            </a:r>
          </a:p>
          <a:p>
            <a:pPr indent="-304800" lvl="0" marL="457200" marR="0" rtl="0" algn="l">
              <a:lnSpc>
                <a:spcPct val="100000"/>
              </a:lnSpc>
              <a:spcBef>
                <a:spcPts val="0"/>
              </a:spcBef>
              <a:spcAft>
                <a:spcPts val="0"/>
              </a:spcAft>
              <a:buClr>
                <a:srgbClr val="073763"/>
              </a:buClr>
              <a:buSzPct val="100000"/>
              <a:buFont typeface="Arial"/>
            </a:pPr>
            <a:r>
              <a:rPr lang="en" sz="1200">
                <a:solidFill>
                  <a:srgbClr val="073763"/>
                </a:solidFill>
                <a:latin typeface="Arial"/>
                <a:ea typeface="Arial"/>
                <a:cs typeface="Arial"/>
                <a:sym typeface="Arial"/>
              </a:rPr>
              <a:t>T</a:t>
            </a:r>
            <a:r>
              <a:rPr i="0" lang="en" sz="1200" u="none" cap="none" strike="noStrike">
                <a:solidFill>
                  <a:srgbClr val="073763"/>
                </a:solidFill>
                <a:latin typeface="Arial"/>
                <a:ea typeface="Arial"/>
                <a:cs typeface="Arial"/>
                <a:sym typeface="Arial"/>
              </a:rPr>
              <a:t>he Base-Ten Number system.  (Russell, 2000, p. 154-155)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latin typeface="Arial"/>
                <a:ea typeface="Arial"/>
                <a:cs typeface="Arial"/>
                <a:sym typeface="Arial"/>
              </a:rPr>
              <a:t>Computational fluency demands more of students than memorizing a single procedure or basic facts.  It is the ability to solve single-digit and </a:t>
            </a:r>
            <a:r>
              <a:rPr lang="en" sz="1200">
                <a:solidFill>
                  <a:srgbClr val="073763"/>
                </a:solidFill>
                <a:latin typeface="Arial"/>
                <a:ea typeface="Arial"/>
                <a:cs typeface="Arial"/>
                <a:sym typeface="Arial"/>
              </a:rPr>
              <a:t>multidigit</a:t>
            </a:r>
            <a:r>
              <a:rPr i="0" lang="en" sz="1200" u="none" cap="none" strike="noStrike">
                <a:solidFill>
                  <a:srgbClr val="073763"/>
                </a:solidFill>
                <a:latin typeface="Arial"/>
                <a:ea typeface="Arial"/>
                <a:cs typeface="Arial"/>
                <a:sym typeface="Arial"/>
              </a:rPr>
              <a:t> computation with </a:t>
            </a:r>
            <a:r>
              <a:rPr i="1" lang="en" sz="1200" u="none" cap="none" strike="noStrike">
                <a:solidFill>
                  <a:srgbClr val="073763"/>
                </a:solidFill>
                <a:latin typeface="Arial"/>
                <a:ea typeface="Arial"/>
                <a:cs typeface="Arial"/>
                <a:sym typeface="Arial"/>
              </a:rPr>
              <a:t>flexibility, efficiency</a:t>
            </a:r>
            <a:r>
              <a:rPr i="0" lang="en" sz="1200" u="none" cap="none" strike="noStrike">
                <a:solidFill>
                  <a:srgbClr val="073763"/>
                </a:solidFill>
                <a:latin typeface="Arial"/>
                <a:ea typeface="Arial"/>
                <a:cs typeface="Arial"/>
                <a:sym typeface="Arial"/>
              </a:rPr>
              <a:t> and</a:t>
            </a:r>
            <a:r>
              <a:rPr i="1" lang="en" sz="1200" u="none" cap="none" strike="noStrike">
                <a:solidFill>
                  <a:srgbClr val="073763"/>
                </a:solidFill>
                <a:latin typeface="Arial"/>
                <a:ea typeface="Arial"/>
                <a:cs typeface="Arial"/>
                <a:sym typeface="Arial"/>
              </a:rPr>
              <a:t> accuracy</a:t>
            </a:r>
            <a:r>
              <a:rPr i="0" lang="en" sz="1200" u="none" cap="none" strike="noStrike">
                <a:solidFill>
                  <a:srgbClr val="073763"/>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latin typeface="Arial"/>
              <a:ea typeface="Arial"/>
              <a:cs typeface="Arial"/>
              <a:sym typeface="Arial"/>
            </a:endParaRPr>
          </a:p>
          <a:p>
            <a:pPr indent="-304800" lvl="0" marL="457200" marR="0" rtl="0" algn="l">
              <a:lnSpc>
                <a:spcPct val="100000"/>
              </a:lnSpc>
              <a:spcBef>
                <a:spcPts val="0"/>
              </a:spcBef>
              <a:spcAft>
                <a:spcPts val="0"/>
              </a:spcAft>
              <a:buClr>
                <a:srgbClr val="073763"/>
              </a:buClr>
              <a:buSzPct val="100000"/>
            </a:pPr>
            <a:r>
              <a:rPr b="1" i="1" lang="en" sz="1200" u="none" cap="none" strike="noStrike">
                <a:solidFill>
                  <a:srgbClr val="073763"/>
                </a:solidFill>
                <a:latin typeface="Arial"/>
                <a:ea typeface="Arial"/>
                <a:cs typeface="Arial"/>
                <a:sym typeface="Arial"/>
              </a:rPr>
              <a:t>Flexibility </a:t>
            </a:r>
            <a:r>
              <a:rPr i="0" lang="en" sz="1200" u="none" cap="none" strike="noStrike">
                <a:solidFill>
                  <a:srgbClr val="073763"/>
                </a:solidFill>
                <a:latin typeface="Arial"/>
                <a:ea typeface="Arial"/>
                <a:cs typeface="Arial"/>
                <a:sym typeface="Arial"/>
              </a:rPr>
              <a:t>means the ability to use number relationships with ease in computation.</a:t>
            </a:r>
          </a:p>
          <a:p>
            <a:pPr indent="-304800" lvl="0" marL="457200" marR="0" rtl="0" algn="l">
              <a:lnSpc>
                <a:spcPct val="100000"/>
              </a:lnSpc>
              <a:spcBef>
                <a:spcPts val="0"/>
              </a:spcBef>
              <a:spcAft>
                <a:spcPts val="0"/>
              </a:spcAft>
              <a:buClr>
                <a:srgbClr val="073763"/>
              </a:buClr>
              <a:buSzPct val="100000"/>
            </a:pPr>
            <a:r>
              <a:rPr b="1" i="1" lang="en" sz="1200" u="none" cap="none" strike="noStrike">
                <a:solidFill>
                  <a:srgbClr val="073763"/>
                </a:solidFill>
                <a:latin typeface="Arial"/>
                <a:ea typeface="Arial"/>
                <a:cs typeface="Arial"/>
                <a:sym typeface="Arial"/>
              </a:rPr>
              <a:t>Efficiency</a:t>
            </a:r>
            <a:r>
              <a:rPr b="1" i="0" lang="en" sz="1200" u="none" cap="none" strike="noStrike">
                <a:solidFill>
                  <a:srgbClr val="073763"/>
                </a:solidFill>
                <a:latin typeface="Arial"/>
                <a:ea typeface="Arial"/>
                <a:cs typeface="Arial"/>
                <a:sym typeface="Arial"/>
              </a:rPr>
              <a:t> </a:t>
            </a:r>
            <a:r>
              <a:rPr i="0" lang="en" sz="1200" u="none" cap="none" strike="noStrike">
                <a:solidFill>
                  <a:srgbClr val="073763"/>
                </a:solidFill>
                <a:latin typeface="Arial"/>
                <a:ea typeface="Arial"/>
                <a:cs typeface="Arial"/>
                <a:sym typeface="Arial"/>
              </a:rPr>
              <a:t>refers to the ability to choose an appropriate, expedient strategy for a specific computation problem. </a:t>
            </a:r>
          </a:p>
          <a:p>
            <a:pPr indent="-304800" lvl="0" marL="457200" marR="0" rtl="0" algn="l">
              <a:lnSpc>
                <a:spcPct val="100000"/>
              </a:lnSpc>
              <a:spcBef>
                <a:spcPts val="0"/>
              </a:spcBef>
              <a:spcAft>
                <a:spcPts val="0"/>
              </a:spcAft>
              <a:buClr>
                <a:srgbClr val="073763"/>
              </a:buClr>
              <a:buSzPct val="100000"/>
            </a:pPr>
            <a:r>
              <a:rPr b="1" i="1" lang="en" sz="1200" u="none" cap="none" strike="noStrike">
                <a:solidFill>
                  <a:srgbClr val="073763"/>
                </a:solidFill>
                <a:latin typeface="Arial"/>
                <a:ea typeface="Arial"/>
                <a:cs typeface="Arial"/>
                <a:sym typeface="Arial"/>
              </a:rPr>
              <a:t>Accuracy</a:t>
            </a:r>
            <a:r>
              <a:rPr i="0" lang="en" sz="1200" u="none" cap="none" strike="noStrike">
                <a:solidFill>
                  <a:srgbClr val="073763"/>
                </a:solidFill>
                <a:latin typeface="Arial"/>
                <a:ea typeface="Arial"/>
                <a:cs typeface="Arial"/>
                <a:sym typeface="Arial"/>
              </a:rPr>
              <a:t> denotes the ability to produce a correct answer. (Parish, 2010, p. 5)</a:t>
            </a:r>
            <a:r>
              <a:rPr i="0" lang="en" sz="1200" u="none" cap="none" strike="sngStrike">
                <a:solidFill>
                  <a:srgbClr val="073763"/>
                </a:solidFill>
                <a:latin typeface="Arial"/>
                <a:ea typeface="Arial"/>
                <a:cs typeface="Arial"/>
                <a:sym typeface="Arial"/>
              </a:rPr>
              <a:t> </a:t>
            </a:r>
            <a:r>
              <a:rPr i="0" lang="en" sz="1200" u="none" cap="none" strike="noStrike">
                <a:solidFill>
                  <a:srgbClr val="073763"/>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latin typeface="Arial"/>
                <a:ea typeface="Arial"/>
                <a:cs typeface="Arial"/>
                <a:sym typeface="Arial"/>
              </a:rPr>
              <a:t>Computationally fluent students can compute using a variety of tools including manipulatives, representations, mental math, paper and pencil, calculators </a:t>
            </a:r>
            <a:r>
              <a:rPr i="0" lang="en" sz="1200" u="none" cap="none" strike="noStrike">
                <a:solidFill>
                  <a:srgbClr val="073763"/>
                </a:solidFill>
                <a:highlight>
                  <a:srgbClr val="FFFFFF"/>
                </a:highlight>
                <a:latin typeface="Arial"/>
                <a:ea typeface="Arial"/>
                <a:cs typeface="Arial"/>
                <a:sym typeface="Arial"/>
              </a:rPr>
              <a:t>or other technology, and can wisely and comfortably </a:t>
            </a:r>
            <a:r>
              <a:rPr i="0" lang="en" sz="1200" u="none" cap="none" strike="noStrike">
                <a:solidFill>
                  <a:srgbClr val="073763"/>
                </a:solidFill>
                <a:latin typeface="Arial"/>
                <a:ea typeface="Arial"/>
                <a:cs typeface="Arial"/>
                <a:sym typeface="Arial"/>
              </a:rPr>
              <a:t>choose which strategy is appropriate for a given situation.  Regardless of the particular method used, students should be able to explain their method.  </a:t>
            </a:r>
          </a:p>
          <a:p>
            <a:pPr indent="0" lvl="0" marL="0" marR="0" rtl="0" algn="l">
              <a:lnSpc>
                <a:spcPct val="100000"/>
              </a:lnSpc>
              <a:spcBef>
                <a:spcPts val="0"/>
              </a:spcBef>
              <a:spcAft>
                <a:spcPts val="0"/>
              </a:spcAft>
              <a:buClr>
                <a:schemeClr val="dk1"/>
              </a:buClr>
              <a:buSzPct val="25000"/>
              <a:buFont typeface="Georgia"/>
              <a:buNone/>
            </a:pPr>
            <a:r>
              <a:t/>
            </a:r>
            <a:endParaRPr i="0" sz="3000" u="none" cap="none" strike="noStrike">
              <a:solidFill>
                <a:srgbClr val="07376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4000" u="none" cap="none" strike="noStrike">
                <a:solidFill>
                  <a:srgbClr val="F1C232"/>
                </a:solidFill>
                <a:latin typeface="Georgia"/>
                <a:ea typeface="Georgia"/>
                <a:cs typeface="Georgia"/>
                <a:sym typeface="Georgia"/>
              </a:rPr>
              <a:t>Fluency Mission Statement cont.</a:t>
            </a:r>
          </a:p>
        </p:txBody>
      </p:sp>
      <p:sp>
        <p:nvSpPr>
          <p:cNvPr id="206" name="Shape 206"/>
          <p:cNvSpPr txBox="1"/>
          <p:nvPr>
            <p:ph idx="4294967295" type="body"/>
          </p:nvPr>
        </p:nvSpPr>
        <p:spPr>
          <a:xfrm>
            <a:off x="277805" y="1200150"/>
            <a:ext cx="8408995" cy="37257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t/>
            </a:r>
            <a:endParaRPr b="1" sz="1200" u="sng">
              <a:solidFill>
                <a:srgbClr val="073763"/>
              </a:solidFill>
              <a:latin typeface="Arial"/>
              <a:ea typeface="Arial"/>
              <a:cs typeface="Arial"/>
              <a:sym typeface="Arial"/>
            </a:endParaRPr>
          </a:p>
          <a:p>
            <a:pPr indent="0" lvl="0" marL="0" marR="0" rtl="0" algn="ctr">
              <a:lnSpc>
                <a:spcPct val="100000"/>
              </a:lnSpc>
              <a:spcBef>
                <a:spcPts val="0"/>
              </a:spcBef>
              <a:spcAft>
                <a:spcPts val="0"/>
              </a:spcAft>
              <a:buClr>
                <a:schemeClr val="dk1"/>
              </a:buClr>
              <a:buSzPct val="25000"/>
              <a:buFont typeface="Arial"/>
              <a:buNone/>
            </a:pPr>
            <a:r>
              <a:rPr b="1" i="0" lang="en" sz="1200" u="sng" cap="none" strike="noStrike">
                <a:solidFill>
                  <a:srgbClr val="073763"/>
                </a:solidFill>
                <a:latin typeface="Arial"/>
                <a:ea typeface="Arial"/>
                <a:cs typeface="Arial"/>
                <a:sym typeface="Arial"/>
              </a:rPr>
              <a:t>Instant </a:t>
            </a:r>
            <a:r>
              <a:rPr b="1" lang="en" sz="1200" u="sng">
                <a:solidFill>
                  <a:srgbClr val="073763"/>
                </a:solidFill>
                <a:latin typeface="Arial"/>
                <a:ea typeface="Arial"/>
                <a:cs typeface="Arial"/>
                <a:sym typeface="Arial"/>
              </a:rPr>
              <a:t>R</a:t>
            </a:r>
            <a:r>
              <a:rPr b="1" i="0" lang="en" sz="1200" u="sng" cap="none" strike="noStrike">
                <a:solidFill>
                  <a:srgbClr val="073763"/>
                </a:solidFill>
                <a:latin typeface="Arial"/>
                <a:ea typeface="Arial"/>
                <a:cs typeface="Arial"/>
                <a:sym typeface="Arial"/>
              </a:rPr>
              <a:t>ecall of </a:t>
            </a:r>
            <a:r>
              <a:rPr b="1" lang="en" sz="1200" u="sng">
                <a:solidFill>
                  <a:srgbClr val="073763"/>
                </a:solidFill>
                <a:latin typeface="Arial"/>
                <a:ea typeface="Arial"/>
                <a:cs typeface="Arial"/>
                <a:sym typeface="Arial"/>
              </a:rPr>
              <a:t>B</a:t>
            </a:r>
            <a:r>
              <a:rPr b="1" i="0" lang="en" sz="1200" u="sng" cap="none" strike="noStrike">
                <a:solidFill>
                  <a:srgbClr val="073763"/>
                </a:solidFill>
                <a:latin typeface="Arial"/>
                <a:ea typeface="Arial"/>
                <a:cs typeface="Arial"/>
                <a:sym typeface="Arial"/>
              </a:rPr>
              <a:t>asic </a:t>
            </a:r>
            <a:r>
              <a:rPr b="1" lang="en" sz="1200" u="sng">
                <a:solidFill>
                  <a:srgbClr val="073763"/>
                </a:solidFill>
                <a:latin typeface="Arial"/>
                <a:ea typeface="Arial"/>
                <a:cs typeface="Arial"/>
                <a:sym typeface="Arial"/>
              </a:rPr>
              <a:t>Fa</a:t>
            </a:r>
            <a:r>
              <a:rPr b="1" i="0" lang="en" sz="1200" u="sng" cap="none" strike="noStrike">
                <a:solidFill>
                  <a:srgbClr val="073763"/>
                </a:solidFill>
                <a:latin typeface="Arial"/>
                <a:ea typeface="Arial"/>
                <a:cs typeface="Arial"/>
                <a:sym typeface="Arial"/>
              </a:rPr>
              <a:t>cts</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highlight>
                <a:srgbClr val="FFFFFF"/>
              </a:highlight>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highlight>
                  <a:srgbClr val="FFFFFF"/>
                </a:highlight>
                <a:latin typeface="Arial"/>
                <a:ea typeface="Arial"/>
                <a:cs typeface="Arial"/>
                <a:sym typeface="Arial"/>
              </a:rPr>
              <a:t>The teachers of </a:t>
            </a:r>
            <a:r>
              <a:rPr i="0" lang="en" sz="1200" u="none" cap="none" strike="noStrike">
                <a:solidFill>
                  <a:srgbClr val="073763"/>
                </a:solidFill>
                <a:latin typeface="Arial"/>
                <a:ea typeface="Arial"/>
                <a:cs typeface="Arial"/>
                <a:sym typeface="Arial"/>
              </a:rPr>
              <a:t>Region 6 believes that instant recall of basic facts, as a component of computational fluency, can be helpful as this allows students to solve complex mathematical tasks more efficiently in later grades.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latin typeface="Arial"/>
                <a:ea typeface="Arial"/>
                <a:cs typeface="Arial"/>
                <a:sym typeface="Arial"/>
              </a:rPr>
              <a:t>Committing facts to memory is a </a:t>
            </a:r>
            <a:r>
              <a:rPr i="1" lang="en" sz="1200" u="none" cap="none" strike="noStrike">
                <a:solidFill>
                  <a:srgbClr val="073763"/>
                </a:solidFill>
                <a:latin typeface="Arial"/>
                <a:ea typeface="Arial"/>
                <a:cs typeface="Arial"/>
                <a:sym typeface="Arial"/>
              </a:rPr>
              <a:t>process</a:t>
            </a:r>
            <a:r>
              <a:rPr i="0" lang="en" sz="1200" u="none" cap="none" strike="noStrike">
                <a:solidFill>
                  <a:srgbClr val="073763"/>
                </a:solidFill>
                <a:latin typeface="Arial"/>
                <a:ea typeface="Arial"/>
                <a:cs typeface="Arial"/>
                <a:sym typeface="Arial"/>
              </a:rPr>
              <a:t> where students begin by refining and extending their natural strategies for solving simpler problems. Embracing multiple strategies promotes deep understanding, which then connects to fact knowledge. This helps students develop methods for mental and multi-digit computation.  Gradually students master more and more efficient strategies and commit more facts to memory.  (Isaacs &amp; Carroll, 1999, </a:t>
            </a:r>
            <a:r>
              <a:rPr i="0" lang="en" sz="1200" u="none" cap="none" strike="noStrike">
                <a:solidFill>
                  <a:srgbClr val="073763"/>
                </a:solidFill>
                <a:highlight>
                  <a:srgbClr val="FFFFFF"/>
                </a:highlight>
                <a:latin typeface="Arial"/>
                <a:ea typeface="Arial"/>
                <a:cs typeface="Arial"/>
                <a:sym typeface="Arial"/>
              </a:rPr>
              <a:t>p 509 </a:t>
            </a:r>
            <a:r>
              <a:rPr i="0" lang="en" sz="1200" u="none" cap="none" strike="noStrike">
                <a:solidFill>
                  <a:srgbClr val="073763"/>
                </a:solidFill>
                <a:latin typeface="Arial"/>
                <a:ea typeface="Arial"/>
                <a:cs typeface="Arial"/>
                <a:sym typeface="Arial"/>
              </a:rPr>
              <a:t>)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latin typeface="Arial"/>
                <a:ea typeface="Arial"/>
                <a:cs typeface="Arial"/>
                <a:sym typeface="Arial"/>
              </a:rPr>
              <a:t>By developing students’ deep conceptual understanding through flexible strategies (procedural fluency) for addition, subtraction, multiplication and division, they will be able to figure out a solution   If a student rotely memorizes his or her facts without these opportunities, he or she will have no way of figuring out a solution if the fact is forgotten or unknown. In essence, the students will spend more time trying to retrieve the fact, rather than applying a known strategy to solve the fact.  </a:t>
            </a:r>
          </a:p>
          <a:p>
            <a:pPr indent="0" lvl="0" marL="0" marR="0" rtl="0" algn="l">
              <a:lnSpc>
                <a:spcPct val="100000"/>
              </a:lnSpc>
              <a:spcBef>
                <a:spcPts val="0"/>
              </a:spcBef>
              <a:spcAft>
                <a:spcPts val="0"/>
              </a:spcAft>
              <a:buClr>
                <a:schemeClr val="dk1"/>
              </a:buClr>
              <a:buSzPct val="25000"/>
              <a:buFont typeface="Arial"/>
              <a:buNone/>
            </a:pPr>
            <a:r>
              <a:t/>
            </a:r>
            <a:endParaRPr i="0" sz="1200" u="none" cap="none" strike="noStrike">
              <a:solidFill>
                <a:srgbClr val="073763"/>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i="0" lang="en" sz="1200" u="none" cap="none" strike="noStrike">
                <a:solidFill>
                  <a:srgbClr val="073763"/>
                </a:solidFill>
                <a:latin typeface="Arial"/>
                <a:ea typeface="Arial"/>
                <a:cs typeface="Arial"/>
                <a:sym typeface="Arial"/>
              </a:rPr>
              <a:t>Research shows that when properly instructed, the basic facts offer excellent opportunities for students to reason mathematically.  (Isaacs &amp; Carroll, 1999, </a:t>
            </a:r>
            <a:r>
              <a:rPr i="0" lang="en" sz="1200" u="none" cap="none" strike="noStrike">
                <a:solidFill>
                  <a:srgbClr val="073763"/>
                </a:solidFill>
                <a:highlight>
                  <a:srgbClr val="FFFFFF"/>
                </a:highlight>
                <a:latin typeface="Arial"/>
                <a:ea typeface="Arial"/>
                <a:cs typeface="Arial"/>
                <a:sym typeface="Arial"/>
              </a:rPr>
              <a:t>p 509</a:t>
            </a:r>
            <a:r>
              <a:rPr i="0" lang="en" sz="1200" u="none" cap="none" strike="noStrike">
                <a:solidFill>
                  <a:srgbClr val="073763"/>
                </a:solidFill>
                <a:latin typeface="Arial"/>
                <a:ea typeface="Arial"/>
                <a:cs typeface="Arial"/>
                <a:sym typeface="Arial"/>
              </a:rPr>
              <a:t>) </a:t>
            </a:r>
            <a:br>
              <a:rPr i="0" lang="en" sz="1200" u="none" cap="none" strike="noStrike">
                <a:solidFill>
                  <a:srgbClr val="073763"/>
                </a:solidFill>
                <a:latin typeface="Arial"/>
                <a:ea typeface="Arial"/>
                <a:cs typeface="Arial"/>
                <a:sym typeface="Arial"/>
              </a:rPr>
            </a:br>
          </a:p>
          <a:p>
            <a:pPr indent="0" lvl="0" marL="0" marR="0" rtl="0" algn="l">
              <a:lnSpc>
                <a:spcPct val="100000"/>
              </a:lnSpc>
              <a:spcBef>
                <a:spcPts val="0"/>
              </a:spcBef>
              <a:spcAft>
                <a:spcPts val="0"/>
              </a:spcAft>
              <a:buClr>
                <a:schemeClr val="dk1"/>
              </a:buClr>
              <a:buSzPct val="25000"/>
              <a:buFont typeface="Georgia"/>
              <a:buNone/>
            </a:pPr>
            <a:r>
              <a:t/>
            </a:r>
            <a:endParaRPr b="0" i="0" sz="3000" u="none" cap="none" strike="noStrike">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1" name="Shape 211"/>
        <p:cNvGrpSpPr/>
        <p:nvPr/>
      </p:nvGrpSpPr>
      <p:grpSpPr>
        <a:xfrm>
          <a:off x="0" y="0"/>
          <a:ext cx="0" cy="0"/>
          <a:chOff x="0" y="0"/>
          <a:chExt cx="0" cy="0"/>
        </a:xfrm>
      </p:grpSpPr>
      <p:sp>
        <p:nvSpPr>
          <p:cNvPr id="212" name="Shape 212"/>
          <p:cNvSpPr txBox="1"/>
          <p:nvPr>
            <p:ph type="title"/>
          </p:nvPr>
        </p:nvSpPr>
        <p:spPr>
          <a:xfrm>
            <a:off x="311725" y="500925"/>
            <a:ext cx="8520600" cy="6237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 sz="4400" u="none" cap="none" strike="noStrike">
                <a:solidFill>
                  <a:srgbClr val="FFD966"/>
                </a:solidFill>
                <a:latin typeface="Georgia"/>
                <a:ea typeface="Georgia"/>
                <a:cs typeface="Georgia"/>
                <a:sym typeface="Georgia"/>
              </a:rPr>
              <a:t>What changed?  Not much!</a:t>
            </a:r>
          </a:p>
        </p:txBody>
      </p:sp>
      <p:graphicFrame>
        <p:nvGraphicFramePr>
          <p:cNvPr id="213" name="Shape 213"/>
          <p:cNvGraphicFramePr/>
          <p:nvPr/>
        </p:nvGraphicFramePr>
        <p:xfrm>
          <a:off x="971325" y="2253027"/>
          <a:ext cx="3000000" cy="3000000"/>
        </p:xfrm>
        <a:graphic>
          <a:graphicData uri="http://schemas.openxmlformats.org/drawingml/2006/table">
            <a:tbl>
              <a:tblPr>
                <a:noFill/>
                <a:tableStyleId>{B3472437-F9C5-47B1-999A-1392C0C5B3DB}</a:tableStyleId>
              </a:tblPr>
              <a:tblGrid>
                <a:gridCol w="1246950"/>
                <a:gridCol w="2700425"/>
                <a:gridCol w="3272825"/>
              </a:tblGrid>
              <a:tr h="508075">
                <a:tc rowSpan="2">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 sz="1400" u="none" cap="none" strike="noStrike">
                          <a:solidFill>
                            <a:srgbClr val="073763"/>
                          </a:solidFill>
                        </a:rPr>
                        <a:t>Expectation</a:t>
                      </a:r>
                    </a:p>
                  </a:txBody>
                  <a:tcPr marT="91425" marB="91425" marR="91425" marL="91425" anchor="ctr">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gridSpan="2">
                  <a:txBody>
                    <a:bodyPr>
                      <a:noAutofit/>
                    </a:bodyPr>
                    <a:lstStyle/>
                    <a:p>
                      <a:pPr indent="0" lvl="0" marL="0" marR="0" rtl="0" algn="ctr">
                        <a:lnSpc>
                          <a:spcPct val="100000"/>
                        </a:lnSpc>
                        <a:spcBef>
                          <a:spcPts val="0"/>
                        </a:spcBef>
                        <a:spcAft>
                          <a:spcPts val="0"/>
                        </a:spcAft>
                        <a:buClr>
                          <a:srgbClr val="000000"/>
                        </a:buClr>
                        <a:buSzPct val="25000"/>
                        <a:buFont typeface="Arial"/>
                        <a:buNone/>
                      </a:pPr>
                      <a:r>
                        <a:rPr b="1" lang="en" sz="1400" u="none" cap="none" strike="noStrike">
                          <a:solidFill>
                            <a:srgbClr val="073763"/>
                          </a:solidFill>
                        </a:rPr>
                        <a:t>Number Correct</a:t>
                      </a:r>
                    </a:p>
                    <a:p>
                      <a:pPr indent="0" lvl="0" marL="0" marR="0" rtl="0" algn="l">
                        <a:lnSpc>
                          <a:spcPct val="100000"/>
                        </a:lnSpc>
                        <a:spcBef>
                          <a:spcPts val="0"/>
                        </a:spcBef>
                        <a:spcAft>
                          <a:spcPts val="0"/>
                        </a:spcAft>
                        <a:buClr>
                          <a:srgbClr val="000000"/>
                        </a:buClr>
                        <a:buSzPct val="25000"/>
                        <a:buFont typeface="Arial"/>
                        <a:buNone/>
                      </a:pPr>
                      <a:r>
                        <a:t/>
                      </a:r>
                      <a:endParaRPr b="1" sz="1400" u="none" cap="none" strike="noStrike">
                        <a:solidFill>
                          <a:srgbClr val="073763"/>
                        </a:solidFill>
                      </a:endParaRP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hMerge="1"/>
              </a:tr>
              <a:tr h="252000">
                <a:tc vMerge="1"/>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lang="en" sz="1400" u="none" cap="none" strike="noStrike">
                          <a:solidFill>
                            <a:srgbClr val="073763"/>
                          </a:solidFill>
                        </a:rPr>
                        <a:t>Addition</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lang="en" sz="1400" u="none" cap="none" strike="noStrike">
                          <a:solidFill>
                            <a:srgbClr val="073763"/>
                          </a:solidFill>
                        </a:rPr>
                        <a:t>Subtraction</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r>
              <a:tr h="2520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 sz="1400" u="none" cap="none" strike="noStrike">
                          <a:solidFill>
                            <a:srgbClr val="073763"/>
                          </a:solidFill>
                        </a:rPr>
                        <a:t>Exceeds</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49-54</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49-56</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r>
              <a:tr h="2520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 sz="1400" u="none" cap="none" strike="noStrike">
                          <a:solidFill>
                            <a:srgbClr val="073763"/>
                          </a:solidFill>
                        </a:rPr>
                        <a:t>Meets</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45-48</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45-48</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r>
              <a:tr h="2520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 sz="1400" u="none" cap="none" strike="noStrike">
                          <a:solidFill>
                            <a:srgbClr val="073763"/>
                          </a:solidFill>
                        </a:rPr>
                        <a:t>Near</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40-44</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40-44</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r>
              <a:tr h="252000">
                <a:tc>
                  <a:txBody>
                    <a:bodyPr>
                      <a:noAutofit/>
                    </a:bodyPr>
                    <a:lstStyle/>
                    <a:p>
                      <a:pPr indent="0" lvl="0" marL="0" marR="0" rtl="0" algn="l">
                        <a:lnSpc>
                          <a:spcPct val="100000"/>
                        </a:lnSpc>
                        <a:spcBef>
                          <a:spcPts val="0"/>
                        </a:spcBef>
                        <a:spcAft>
                          <a:spcPts val="0"/>
                        </a:spcAft>
                        <a:buClr>
                          <a:srgbClr val="000000"/>
                        </a:buClr>
                        <a:buSzPct val="25000"/>
                        <a:buFont typeface="Arial"/>
                        <a:buNone/>
                      </a:pPr>
                      <a:r>
                        <a:rPr b="1" lang="en" sz="1400" u="none" cap="none" strike="noStrike">
                          <a:solidFill>
                            <a:srgbClr val="073763"/>
                          </a:solidFill>
                        </a:rPr>
                        <a:t>Below</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0-39</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lang="en" sz="1400" u="none" cap="none" strike="noStrike">
                          <a:solidFill>
                            <a:srgbClr val="073763"/>
                          </a:solidFill>
                        </a:rPr>
                        <a:t>0-39</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solidFill>
                      <a:srgbClr val="FFFFFF"/>
                    </a:solidFill>
                  </a:tcPr>
                </a:tc>
              </a:tr>
            </a:tbl>
          </a:graphicData>
        </a:graphic>
      </p:graphicFrame>
      <p:sp>
        <p:nvSpPr>
          <p:cNvPr id="214" name="Shape 214"/>
          <p:cNvSpPr txBox="1"/>
          <p:nvPr/>
        </p:nvSpPr>
        <p:spPr>
          <a:xfrm>
            <a:off x="1463650" y="1331900"/>
            <a:ext cx="6443400" cy="10146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FFFFFF"/>
              </a:buClr>
              <a:buSzPct val="25000"/>
              <a:buFont typeface="Arial"/>
              <a:buNone/>
            </a:pPr>
            <a:r>
              <a:rPr b="1" lang="en" sz="1800" u="sng">
                <a:solidFill>
                  <a:srgbClr val="073763"/>
                </a:solidFill>
              </a:rPr>
              <a:t>Sample Common Math Fact Fluency </a:t>
            </a:r>
            <a:r>
              <a:rPr b="1" i="0" lang="en" sz="1800" u="sng" cap="none" strike="noStrike">
                <a:solidFill>
                  <a:srgbClr val="073763"/>
                </a:solidFill>
                <a:latin typeface="Arial"/>
                <a:ea typeface="Arial"/>
                <a:cs typeface="Arial"/>
                <a:sym typeface="Arial"/>
              </a:rPr>
              <a:t>Scoring Rubric</a:t>
            </a:r>
          </a:p>
          <a:p>
            <a:pPr indent="0" lvl="0" marL="0" marR="0" rtl="0" algn="ctr">
              <a:lnSpc>
                <a:spcPct val="100000"/>
              </a:lnSpc>
              <a:spcBef>
                <a:spcPts val="0"/>
              </a:spcBef>
              <a:spcAft>
                <a:spcPts val="0"/>
              </a:spcAft>
              <a:buClr>
                <a:srgbClr val="FFFFFF"/>
              </a:buClr>
              <a:buFont typeface="Arial"/>
              <a:buNone/>
            </a:pPr>
            <a:r>
              <a:t/>
            </a:r>
            <a:endParaRPr b="1" sz="600" u="sng">
              <a:solidFill>
                <a:srgbClr val="073763"/>
              </a:solidFill>
            </a:endParaRPr>
          </a:p>
          <a:p>
            <a:pPr lvl="0" rtl="0" algn="ctr">
              <a:spcBef>
                <a:spcPts val="0"/>
              </a:spcBef>
              <a:buClr>
                <a:schemeClr val="lt1"/>
              </a:buClr>
              <a:buSzPct val="25000"/>
              <a:buFont typeface="Arial"/>
              <a:buNone/>
            </a:pPr>
            <a:r>
              <a:rPr lang="en" sz="1800">
                <a:solidFill>
                  <a:srgbClr val="073763"/>
                </a:solidFill>
              </a:rPr>
              <a:t>(based on 45 facts in 4 minutes/5 seconds per fact)</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19" name="Shape 219"/>
        <p:cNvGrpSpPr/>
        <p:nvPr/>
      </p:nvGrpSpPr>
      <p:grpSpPr>
        <a:xfrm>
          <a:off x="0" y="0"/>
          <a:ext cx="0" cy="0"/>
          <a:chOff x="0" y="0"/>
          <a:chExt cx="0" cy="0"/>
        </a:xfrm>
      </p:grpSpPr>
      <p:pic>
        <p:nvPicPr>
          <p:cNvPr id="220" name="Shape 220"/>
          <p:cNvPicPr preferRelativeResize="0"/>
          <p:nvPr/>
        </p:nvPicPr>
        <p:blipFill rotWithShape="1">
          <a:blip r:embed="rId3">
            <a:alphaModFix/>
          </a:blip>
          <a:srcRect b="0" l="0" r="0" t="0"/>
          <a:stretch/>
        </p:blipFill>
        <p:spPr>
          <a:xfrm>
            <a:off x="0" y="987028"/>
            <a:ext cx="4572000" cy="2057400"/>
          </a:xfrm>
          <a:prstGeom prst="rect">
            <a:avLst/>
          </a:prstGeom>
          <a:noFill/>
          <a:ln cap="flat" cmpd="sng" w="9525">
            <a:solidFill>
              <a:srgbClr val="000000"/>
            </a:solidFill>
            <a:prstDash val="solid"/>
            <a:round/>
            <a:headEnd len="med" w="med" type="none"/>
            <a:tailEnd len="med" w="med" type="none"/>
          </a:ln>
        </p:spPr>
      </p:pic>
      <p:sp>
        <p:nvSpPr>
          <p:cNvPr id="221" name="Shape 221"/>
          <p:cNvSpPr txBox="1"/>
          <p:nvPr>
            <p:ph type="title"/>
          </p:nvPr>
        </p:nvSpPr>
        <p:spPr>
          <a:xfrm>
            <a:off x="50" y="0"/>
            <a:ext cx="9144000" cy="9870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 sz="4400" u="none" cap="none" strike="noStrike">
                <a:solidFill>
                  <a:schemeClr val="dk1"/>
                </a:solidFill>
                <a:latin typeface="Georgia"/>
                <a:ea typeface="Georgia"/>
                <a:cs typeface="Georgia"/>
                <a:sym typeface="Georgia"/>
              </a:rPr>
              <a:t>The Data</a:t>
            </a:r>
            <a:r>
              <a:rPr b="0" i="0" lang="en" sz="4400" u="none" cap="none" strike="noStrike">
                <a:solidFill>
                  <a:schemeClr val="dk1"/>
                </a:solidFill>
                <a:latin typeface="Georgia"/>
                <a:ea typeface="Georgia"/>
                <a:cs typeface="Georgia"/>
                <a:sym typeface="Georgia"/>
              </a:rPr>
              <a:t>-Grade 1 Results</a:t>
            </a:r>
          </a:p>
        </p:txBody>
      </p:sp>
      <p:pic>
        <p:nvPicPr>
          <p:cNvPr id="222" name="Shape 222"/>
          <p:cNvPicPr preferRelativeResize="0"/>
          <p:nvPr/>
        </p:nvPicPr>
        <p:blipFill rotWithShape="1">
          <a:blip r:embed="rId4">
            <a:alphaModFix/>
          </a:blip>
          <a:srcRect b="0" l="0" r="0" t="0"/>
          <a:stretch/>
        </p:blipFill>
        <p:spPr>
          <a:xfrm>
            <a:off x="0" y="3040350"/>
            <a:ext cx="4572000" cy="2057400"/>
          </a:xfrm>
          <a:prstGeom prst="rect">
            <a:avLst/>
          </a:prstGeom>
          <a:noFill/>
          <a:ln cap="flat" cmpd="sng" w="9525">
            <a:solidFill>
              <a:srgbClr val="000000"/>
            </a:solidFill>
            <a:prstDash val="solid"/>
            <a:round/>
            <a:headEnd len="med" w="med" type="none"/>
            <a:tailEnd len="med" w="med" type="none"/>
          </a:ln>
        </p:spPr>
      </p:pic>
      <p:pic>
        <p:nvPicPr>
          <p:cNvPr id="223" name="Shape 223"/>
          <p:cNvPicPr preferRelativeResize="0"/>
          <p:nvPr/>
        </p:nvPicPr>
        <p:blipFill rotWithShape="1">
          <a:blip r:embed="rId5">
            <a:alphaModFix/>
          </a:blip>
          <a:srcRect b="0" l="0" r="0" t="0"/>
          <a:stretch/>
        </p:blipFill>
        <p:spPr>
          <a:xfrm>
            <a:off x="4572000" y="3040362"/>
            <a:ext cx="4572000" cy="2057400"/>
          </a:xfrm>
          <a:prstGeom prst="rect">
            <a:avLst/>
          </a:prstGeom>
          <a:noFill/>
          <a:ln cap="flat" cmpd="sng" w="9525">
            <a:solidFill>
              <a:srgbClr val="000000"/>
            </a:solidFill>
            <a:prstDash val="solid"/>
            <a:round/>
            <a:headEnd len="med" w="med" type="none"/>
            <a:tailEnd len="med" w="med" type="none"/>
          </a:ln>
        </p:spPr>
      </p:pic>
      <p:pic>
        <p:nvPicPr>
          <p:cNvPr id="224" name="Shape 224"/>
          <p:cNvPicPr preferRelativeResize="0"/>
          <p:nvPr/>
        </p:nvPicPr>
        <p:blipFill rotWithShape="1">
          <a:blip r:embed="rId6">
            <a:alphaModFix/>
          </a:blip>
          <a:srcRect b="0" l="0" r="0" t="0"/>
          <a:stretch/>
        </p:blipFill>
        <p:spPr>
          <a:xfrm>
            <a:off x="4572000" y="987028"/>
            <a:ext cx="4572000" cy="2057400"/>
          </a:xfrm>
          <a:prstGeom prst="rect">
            <a:avLst/>
          </a:prstGeom>
          <a:noFill/>
          <a:ln cap="flat" cmpd="sng" w="9525">
            <a:solidFill>
              <a:srgbClr val="000000"/>
            </a:solidFill>
            <a:prstDash val="solid"/>
            <a:round/>
            <a:headEnd len="med" w="med" type="none"/>
            <a:tailEnd len="med" w="med" type="none"/>
          </a:ln>
        </p:spPr>
      </p:pic>
    </p:spTree>
  </p:cSld>
  <p:clrMapOvr>
    <a:masterClrMapping/>
  </p:clrMapOvr>
  <mc:AlternateContent>
    <mc:Choice Requires="p14">
      <p:transition spd="slow">
        <p14:prism dir="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311700" y="0"/>
            <a:ext cx="8520600" cy="805500"/>
          </a:xfrm>
          <a:prstGeom prst="rect">
            <a:avLst/>
          </a:prstGeom>
        </p:spPr>
        <p:txBody>
          <a:bodyPr anchorCtr="0" anchor="t" bIns="91425" lIns="91425" rIns="91425" wrap="square" tIns="91425">
            <a:noAutofit/>
          </a:bodyPr>
          <a:lstStyle/>
          <a:p>
            <a:pPr lvl="0">
              <a:spcBef>
                <a:spcPts val="0"/>
              </a:spcBef>
              <a:buNone/>
            </a:pPr>
            <a:r>
              <a:rPr lang="en" sz="3600">
                <a:solidFill>
                  <a:srgbClr val="FFCC66"/>
                </a:solidFill>
                <a:latin typeface="Georgia"/>
                <a:ea typeface="Georgia"/>
                <a:cs typeface="Georgia"/>
                <a:sym typeface="Georgia"/>
              </a:rPr>
              <a:t>Regional School </a:t>
            </a:r>
          </a:p>
          <a:p>
            <a:pPr lvl="0">
              <a:spcBef>
                <a:spcPts val="0"/>
              </a:spcBef>
              <a:buNone/>
            </a:pPr>
            <a:r>
              <a:rPr lang="en" sz="3600">
                <a:solidFill>
                  <a:srgbClr val="FFCC66"/>
                </a:solidFill>
                <a:latin typeface="Georgia"/>
                <a:ea typeface="Georgia"/>
                <a:cs typeface="Georgia"/>
                <a:sym typeface="Georgia"/>
              </a:rPr>
              <a:t>District #6</a:t>
            </a:r>
          </a:p>
        </p:txBody>
      </p:sp>
      <p:graphicFrame>
        <p:nvGraphicFramePr>
          <p:cNvPr id="77" name="Shape 77"/>
          <p:cNvGraphicFramePr/>
          <p:nvPr/>
        </p:nvGraphicFramePr>
        <p:xfrm>
          <a:off x="389325" y="2576275"/>
          <a:ext cx="3000000" cy="3000000"/>
        </p:xfrm>
        <a:graphic>
          <a:graphicData uri="http://schemas.openxmlformats.org/drawingml/2006/table">
            <a:tbl>
              <a:tblPr>
                <a:noFill/>
                <a:tableStyleId>{B3472437-F9C5-47B1-999A-1392C0C5B3DB}</a:tableStyleId>
              </a:tblPr>
              <a:tblGrid>
                <a:gridCol w="2788450"/>
                <a:gridCol w="2788450"/>
                <a:gridCol w="2788450"/>
              </a:tblGrid>
              <a:tr h="243600">
                <a:tc>
                  <a:txBody>
                    <a:bodyPr>
                      <a:noAutofit/>
                    </a:bodyPr>
                    <a:lstStyle/>
                    <a:p>
                      <a:pPr lvl="0" algn="ctr">
                        <a:spcBef>
                          <a:spcPts val="0"/>
                        </a:spcBef>
                        <a:buNone/>
                      </a:pPr>
                      <a:r>
                        <a:rPr b="1" lang="en" sz="2000"/>
                        <a:t>Warren</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tcPr>
                </a:tc>
                <a:tc>
                  <a:txBody>
                    <a:bodyPr>
                      <a:noAutofit/>
                    </a:bodyPr>
                    <a:lstStyle/>
                    <a:p>
                      <a:pPr lvl="0" algn="ctr">
                        <a:spcBef>
                          <a:spcPts val="0"/>
                        </a:spcBef>
                        <a:buNone/>
                      </a:pPr>
                      <a:r>
                        <a:rPr b="1" lang="en" sz="2000"/>
                        <a:t>Morris</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tcPr>
                </a:tc>
                <a:tc>
                  <a:txBody>
                    <a:bodyPr>
                      <a:noAutofit/>
                    </a:bodyPr>
                    <a:lstStyle/>
                    <a:p>
                      <a:pPr lvl="0" algn="ctr">
                        <a:spcBef>
                          <a:spcPts val="0"/>
                        </a:spcBef>
                        <a:buNone/>
                      </a:pPr>
                      <a:r>
                        <a:rPr b="1" lang="en" sz="2000"/>
                        <a:t>Goshen</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tcPr>
                </a:tc>
              </a:tr>
              <a:tr h="1763800">
                <a:tc>
                  <a:txBody>
                    <a:bodyPr>
                      <a:noAutofit/>
                    </a:bodyPr>
                    <a:lstStyle/>
                    <a:p>
                      <a:pPr indent="-330200" lvl="0" marL="457200" rtl="0">
                        <a:spcBef>
                          <a:spcPts val="0"/>
                        </a:spcBef>
                        <a:buClr>
                          <a:srgbClr val="073763"/>
                        </a:buClr>
                        <a:buSzPct val="100000"/>
                        <a:buChar char="●"/>
                      </a:pPr>
                      <a:r>
                        <a:rPr lang="en" sz="1600">
                          <a:solidFill>
                            <a:srgbClr val="073763"/>
                          </a:solidFill>
                        </a:rPr>
                        <a:t>K-6 Enrollment:  57</a:t>
                      </a:r>
                    </a:p>
                    <a:p>
                      <a:pPr indent="-330200" lvl="0" marL="457200" rtl="0">
                        <a:spcBef>
                          <a:spcPts val="0"/>
                        </a:spcBef>
                        <a:buClr>
                          <a:srgbClr val="073763"/>
                        </a:buClr>
                        <a:buSzPct val="100000"/>
                        <a:buChar char="●"/>
                      </a:pPr>
                      <a:r>
                        <a:rPr lang="en" sz="1600">
                          <a:solidFill>
                            <a:srgbClr val="073763"/>
                          </a:solidFill>
                        </a:rPr>
                        <a:t>Pre-K: 10</a:t>
                      </a:r>
                    </a:p>
                    <a:p>
                      <a:pPr indent="-330200" lvl="0" marL="457200" rtl="0">
                        <a:spcBef>
                          <a:spcPts val="0"/>
                        </a:spcBef>
                        <a:buClr>
                          <a:srgbClr val="073763"/>
                        </a:buClr>
                        <a:buSzPct val="100000"/>
                        <a:buChar char="●"/>
                      </a:pPr>
                      <a:r>
                        <a:rPr lang="en" sz="1600">
                          <a:solidFill>
                            <a:srgbClr val="073763"/>
                          </a:solidFill>
                        </a:rPr>
                        <a:t>Multiage Classrooms (PreK/K, ½, ¾, ⅚)</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tcPr>
                </a:tc>
                <a:tc>
                  <a:txBody>
                    <a:bodyPr>
                      <a:noAutofit/>
                    </a:bodyPr>
                    <a:lstStyle/>
                    <a:p>
                      <a:pPr indent="-330200" lvl="0" marL="457200" rtl="0">
                        <a:spcBef>
                          <a:spcPts val="0"/>
                        </a:spcBef>
                        <a:buClr>
                          <a:srgbClr val="073763"/>
                        </a:buClr>
                        <a:buSzPct val="100000"/>
                        <a:buChar char="●"/>
                      </a:pPr>
                      <a:r>
                        <a:rPr lang="en" sz="1600">
                          <a:solidFill>
                            <a:srgbClr val="073763"/>
                          </a:solidFill>
                        </a:rPr>
                        <a:t>K-6 Enrollment:  110</a:t>
                      </a:r>
                    </a:p>
                    <a:p>
                      <a:pPr indent="-330200" lvl="0" marL="457200" rtl="0">
                        <a:spcBef>
                          <a:spcPts val="0"/>
                        </a:spcBef>
                        <a:buClr>
                          <a:srgbClr val="073763"/>
                        </a:buClr>
                        <a:buSzPct val="100000"/>
                        <a:buChar char="●"/>
                      </a:pPr>
                      <a:r>
                        <a:rPr lang="en" sz="1600">
                          <a:solidFill>
                            <a:srgbClr val="073763"/>
                          </a:solidFill>
                        </a:rPr>
                        <a:t>Pre-K:  24</a:t>
                      </a:r>
                    </a:p>
                    <a:p>
                      <a:pPr indent="-330200" lvl="0" marL="457200" rtl="0">
                        <a:spcBef>
                          <a:spcPts val="0"/>
                        </a:spcBef>
                        <a:buClr>
                          <a:srgbClr val="073763"/>
                        </a:buClr>
                        <a:buSzPct val="100000"/>
                        <a:buChar char="●"/>
                      </a:pPr>
                      <a:r>
                        <a:rPr lang="en" sz="1600">
                          <a:solidFill>
                            <a:srgbClr val="073763"/>
                          </a:solidFill>
                        </a:rPr>
                        <a:t>Single Grade Classrooms (one of each grade level)</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tcPr>
                </a:tc>
                <a:tc>
                  <a:txBody>
                    <a:bodyPr>
                      <a:noAutofit/>
                    </a:bodyPr>
                    <a:lstStyle/>
                    <a:p>
                      <a:pPr indent="-330200" lvl="0" marL="457200" rtl="0">
                        <a:spcBef>
                          <a:spcPts val="0"/>
                        </a:spcBef>
                        <a:buClr>
                          <a:srgbClr val="073763"/>
                        </a:buClr>
                        <a:buSzPct val="100000"/>
                        <a:buChar char="●"/>
                      </a:pPr>
                      <a:r>
                        <a:rPr lang="en" sz="1600">
                          <a:solidFill>
                            <a:srgbClr val="073763"/>
                          </a:solidFill>
                        </a:rPr>
                        <a:t>K-6 Enrollment:  160</a:t>
                      </a:r>
                    </a:p>
                    <a:p>
                      <a:pPr indent="-330200" lvl="0" marL="457200" rtl="0">
                        <a:spcBef>
                          <a:spcPts val="0"/>
                        </a:spcBef>
                        <a:buClr>
                          <a:srgbClr val="073763"/>
                        </a:buClr>
                        <a:buSzPct val="100000"/>
                        <a:buChar char="●"/>
                      </a:pPr>
                      <a:r>
                        <a:rPr lang="en" sz="1600">
                          <a:solidFill>
                            <a:srgbClr val="073763"/>
                          </a:solidFill>
                        </a:rPr>
                        <a:t>Pre-K:  40</a:t>
                      </a:r>
                    </a:p>
                    <a:p>
                      <a:pPr indent="-330200" lvl="0" marL="457200" rtl="0">
                        <a:spcBef>
                          <a:spcPts val="0"/>
                        </a:spcBef>
                        <a:buClr>
                          <a:srgbClr val="073763"/>
                        </a:buClr>
                        <a:buSzPct val="100000"/>
                        <a:buChar char="●"/>
                      </a:pPr>
                      <a:r>
                        <a:rPr lang="en" sz="1600">
                          <a:solidFill>
                            <a:srgbClr val="073763"/>
                          </a:solidFill>
                        </a:rPr>
                        <a:t>Single Grade Classrooms (two of grade K, 3, 5; one of grade 1, 2, 4, 6)</a:t>
                      </a:r>
                    </a:p>
                  </a:txBody>
                  <a:tcPr marT="91425" marB="91425" marR="91425" marL="91425">
                    <a:lnL cap="flat" cmpd="sng" w="28575">
                      <a:solidFill>
                        <a:srgbClr val="073763"/>
                      </a:solidFill>
                      <a:prstDash val="solid"/>
                      <a:round/>
                      <a:headEnd len="med" w="med" type="none"/>
                      <a:tailEnd len="med" w="med" type="none"/>
                    </a:lnL>
                    <a:lnR cap="flat" cmpd="sng" w="28575">
                      <a:solidFill>
                        <a:srgbClr val="073763"/>
                      </a:solidFill>
                      <a:prstDash val="solid"/>
                      <a:round/>
                      <a:headEnd len="med" w="med" type="none"/>
                      <a:tailEnd len="med" w="med" type="none"/>
                    </a:lnR>
                    <a:lnT cap="flat" cmpd="sng" w="28575">
                      <a:solidFill>
                        <a:srgbClr val="073763"/>
                      </a:solidFill>
                      <a:prstDash val="solid"/>
                      <a:round/>
                      <a:headEnd len="med" w="med" type="none"/>
                      <a:tailEnd len="med" w="med" type="none"/>
                    </a:lnT>
                    <a:lnB cap="flat" cmpd="sng" w="28575">
                      <a:solidFill>
                        <a:srgbClr val="073763"/>
                      </a:solidFill>
                      <a:prstDash val="solid"/>
                      <a:round/>
                      <a:headEnd len="med" w="med" type="none"/>
                      <a:tailEnd len="med" w="med" type="none"/>
                    </a:lnB>
                  </a:tcPr>
                </a:tc>
              </a:tr>
            </a:tbl>
          </a:graphicData>
        </a:graphic>
      </p:graphicFrame>
      <p:pic>
        <p:nvPicPr>
          <p:cNvPr id="78" name="Shape 78"/>
          <p:cNvPicPr preferRelativeResize="0"/>
          <p:nvPr/>
        </p:nvPicPr>
        <p:blipFill>
          <a:blip r:embed="rId3">
            <a:alphaModFix/>
          </a:blip>
          <a:stretch>
            <a:fillRect/>
          </a:stretch>
        </p:blipFill>
        <p:spPr>
          <a:xfrm>
            <a:off x="4776950" y="90650"/>
            <a:ext cx="3498632" cy="2251450"/>
          </a:xfrm>
          <a:prstGeom prst="rect">
            <a:avLst/>
          </a:prstGeom>
          <a:noFill/>
          <a:ln cap="flat" cmpd="sng" w="28575">
            <a:solidFill>
              <a:srgbClr val="073763"/>
            </a:solidFill>
            <a:prstDash val="solid"/>
            <a:round/>
            <a:headEnd len="med" w="med" type="none"/>
            <a:tailEnd len="med" w="med" type="none"/>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9" name="Shape 229"/>
        <p:cNvGrpSpPr/>
        <p:nvPr/>
      </p:nvGrpSpPr>
      <p:grpSpPr>
        <a:xfrm>
          <a:off x="0" y="0"/>
          <a:ext cx="0" cy="0"/>
          <a:chOff x="0" y="0"/>
          <a:chExt cx="0" cy="0"/>
        </a:xfrm>
      </p:grpSpPr>
      <p:pic>
        <p:nvPicPr>
          <p:cNvPr id="230" name="Shape 230"/>
          <p:cNvPicPr preferRelativeResize="0"/>
          <p:nvPr/>
        </p:nvPicPr>
        <p:blipFill rotWithShape="1">
          <a:blip r:embed="rId3">
            <a:alphaModFix/>
          </a:blip>
          <a:srcRect b="0" l="0" r="0" t="0"/>
          <a:stretch/>
        </p:blipFill>
        <p:spPr>
          <a:xfrm>
            <a:off x="0" y="1519551"/>
            <a:ext cx="4572000" cy="2057400"/>
          </a:xfrm>
          <a:prstGeom prst="rect">
            <a:avLst/>
          </a:prstGeom>
          <a:noFill/>
          <a:ln cap="flat" cmpd="sng" w="9525">
            <a:solidFill>
              <a:srgbClr val="000000"/>
            </a:solidFill>
            <a:prstDash val="solid"/>
            <a:round/>
            <a:headEnd len="med" w="med" type="none"/>
            <a:tailEnd len="med" w="med" type="none"/>
          </a:ln>
        </p:spPr>
      </p:pic>
      <p:sp>
        <p:nvSpPr>
          <p:cNvPr id="231" name="Shape 231"/>
          <p:cNvSpPr txBox="1"/>
          <p:nvPr>
            <p:ph type="title"/>
          </p:nvPr>
        </p:nvSpPr>
        <p:spPr>
          <a:xfrm>
            <a:off x="-25" y="0"/>
            <a:ext cx="9144000" cy="15195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 sz="4400" u="none" cap="none" strike="noStrike">
                <a:solidFill>
                  <a:schemeClr val="dk1"/>
                </a:solidFill>
                <a:latin typeface="Georgia"/>
                <a:ea typeface="Georgia"/>
                <a:cs typeface="Georgia"/>
                <a:sym typeface="Georgia"/>
              </a:rPr>
              <a:t>The Data</a:t>
            </a:r>
            <a:r>
              <a:rPr b="0" i="0" lang="en" sz="4400" u="none" cap="none" strike="noStrike">
                <a:solidFill>
                  <a:schemeClr val="dk1"/>
                </a:solidFill>
                <a:latin typeface="Georgia"/>
                <a:ea typeface="Georgia"/>
                <a:cs typeface="Georgia"/>
                <a:sym typeface="Georgia"/>
              </a:rPr>
              <a:t>-3 Grade Results</a:t>
            </a:r>
          </a:p>
        </p:txBody>
      </p:sp>
      <p:pic>
        <p:nvPicPr>
          <p:cNvPr id="232" name="Shape 232"/>
          <p:cNvPicPr preferRelativeResize="0"/>
          <p:nvPr/>
        </p:nvPicPr>
        <p:blipFill rotWithShape="1">
          <a:blip r:embed="rId4">
            <a:alphaModFix/>
          </a:blip>
          <a:srcRect b="0" l="0" r="0" t="0"/>
          <a:stretch/>
        </p:blipFill>
        <p:spPr>
          <a:xfrm>
            <a:off x="4572000" y="1519551"/>
            <a:ext cx="4572000" cy="2057400"/>
          </a:xfrm>
          <a:prstGeom prst="rect">
            <a:avLst/>
          </a:prstGeom>
          <a:noFill/>
          <a:ln cap="flat" cmpd="sng" w="9525">
            <a:solidFill>
              <a:srgbClr val="000000"/>
            </a:solidFill>
            <a:prstDash val="solid"/>
            <a:round/>
            <a:headEnd len="med" w="med" type="none"/>
            <a:tailEnd len="med" w="med" type="none"/>
          </a:ln>
        </p:spPr>
      </p:pic>
    </p:spTree>
  </p:cSld>
  <p:clrMapOvr>
    <a:masterClrMapping/>
  </p:clrMapOvr>
  <mc:AlternateContent>
    <mc:Choice Requires="p14">
      <p:transition spd="slow">
        <p14:prism dir="l"/>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6" name="Shape 236"/>
        <p:cNvGrpSpPr/>
        <p:nvPr/>
      </p:nvGrpSpPr>
      <p:grpSpPr>
        <a:xfrm>
          <a:off x="0" y="0"/>
          <a:ext cx="0" cy="0"/>
          <a:chOff x="0" y="0"/>
          <a:chExt cx="0" cy="0"/>
        </a:xfrm>
      </p:grpSpPr>
      <p:sp>
        <p:nvSpPr>
          <p:cNvPr id="237" name="Shape 237"/>
          <p:cNvSpPr txBox="1"/>
          <p:nvPr>
            <p:ph type="title"/>
          </p:nvPr>
        </p:nvSpPr>
        <p:spPr>
          <a:xfrm>
            <a:off x="-25" y="0"/>
            <a:ext cx="9144000" cy="10731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Calibri"/>
              <a:buNone/>
            </a:pPr>
            <a:r>
              <a:rPr b="0" i="0" lang="en" sz="4400" u="none" cap="none" strike="noStrike">
                <a:solidFill>
                  <a:schemeClr val="dk1"/>
                </a:solidFill>
                <a:latin typeface="Georgia"/>
                <a:ea typeface="Georgia"/>
                <a:cs typeface="Georgia"/>
                <a:sym typeface="Georgia"/>
              </a:rPr>
              <a:t>Grades 4-6 Data </a:t>
            </a:r>
          </a:p>
        </p:txBody>
      </p:sp>
      <p:pic>
        <p:nvPicPr>
          <p:cNvPr id="238" name="Shape 238" title="Chart"/>
          <p:cNvPicPr preferRelativeResize="0"/>
          <p:nvPr/>
        </p:nvPicPr>
        <p:blipFill>
          <a:blip r:embed="rId3">
            <a:alphaModFix/>
          </a:blip>
          <a:stretch>
            <a:fillRect/>
          </a:stretch>
        </p:blipFill>
        <p:spPr>
          <a:xfrm>
            <a:off x="1227700" y="942325"/>
            <a:ext cx="6603849" cy="4083374"/>
          </a:xfrm>
          <a:prstGeom prst="rect">
            <a:avLst/>
          </a:prstGeom>
          <a:noFill/>
          <a:ln cap="flat" cmpd="sng" w="19050">
            <a:solidFill>
              <a:srgbClr val="073763"/>
            </a:solidFill>
            <a:prstDash val="solid"/>
            <a:round/>
            <a:headEnd len="med" w="med" type="none"/>
            <a:tailEnd len="med" w="med" type="none"/>
          </a:ln>
        </p:spPr>
      </p:pic>
    </p:spTree>
  </p:cSld>
  <p:clrMapOvr>
    <a:masterClrMapping/>
  </p:clrMapOvr>
  <mc:AlternateContent>
    <mc:Choice Requires="p14">
      <p:transition spd="slow">
        <p14:prism dir="l"/>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pic>
        <p:nvPicPr>
          <p:cNvPr id="243" name="Shape 243"/>
          <p:cNvPicPr preferRelativeResize="0"/>
          <p:nvPr/>
        </p:nvPicPr>
        <p:blipFill rotWithShape="1">
          <a:blip r:embed="rId3">
            <a:alphaModFix/>
          </a:blip>
          <a:srcRect b="0" l="0" r="0" t="0"/>
          <a:stretch/>
        </p:blipFill>
        <p:spPr>
          <a:xfrm rot="852969">
            <a:off x="2489825" y="1317040"/>
            <a:ext cx="1571575" cy="1980184"/>
          </a:xfrm>
          <a:prstGeom prst="rect">
            <a:avLst/>
          </a:prstGeom>
          <a:noFill/>
          <a:ln>
            <a:noFill/>
          </a:ln>
        </p:spPr>
      </p:pic>
      <p:sp>
        <p:nvSpPr>
          <p:cNvPr id="244" name="Shape 244"/>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1C232"/>
                </a:solidFill>
                <a:latin typeface="Georgia"/>
                <a:ea typeface="Georgia"/>
                <a:cs typeface="Georgia"/>
                <a:sym typeface="Georgia"/>
              </a:rPr>
              <a:t>Back to the Drawing Board...</a:t>
            </a:r>
          </a:p>
        </p:txBody>
      </p:sp>
      <p:pic>
        <p:nvPicPr>
          <p:cNvPr id="245" name="Shape 245"/>
          <p:cNvPicPr preferRelativeResize="0"/>
          <p:nvPr/>
        </p:nvPicPr>
        <p:blipFill rotWithShape="1">
          <a:blip r:embed="rId4">
            <a:alphaModFix/>
          </a:blip>
          <a:srcRect b="0" l="0" r="0" t="0"/>
          <a:stretch/>
        </p:blipFill>
        <p:spPr>
          <a:xfrm rot="-457653">
            <a:off x="289952" y="1347290"/>
            <a:ext cx="1570550" cy="2034893"/>
          </a:xfrm>
          <a:prstGeom prst="rect">
            <a:avLst/>
          </a:prstGeom>
          <a:noFill/>
          <a:ln>
            <a:noFill/>
          </a:ln>
        </p:spPr>
      </p:pic>
      <p:pic>
        <p:nvPicPr>
          <p:cNvPr id="246" name="Shape 246"/>
          <p:cNvPicPr preferRelativeResize="0"/>
          <p:nvPr/>
        </p:nvPicPr>
        <p:blipFill rotWithShape="1">
          <a:blip r:embed="rId5">
            <a:alphaModFix/>
          </a:blip>
          <a:srcRect b="0" l="0" r="0" t="0"/>
          <a:stretch/>
        </p:blipFill>
        <p:spPr>
          <a:xfrm rot="17">
            <a:off x="1317644" y="2878717"/>
            <a:ext cx="1635163" cy="2112869"/>
          </a:xfrm>
          <a:prstGeom prst="rect">
            <a:avLst/>
          </a:prstGeom>
          <a:noFill/>
          <a:ln>
            <a:noFill/>
          </a:ln>
        </p:spPr>
      </p:pic>
      <p:pic>
        <p:nvPicPr>
          <p:cNvPr id="247" name="Shape 247"/>
          <p:cNvPicPr preferRelativeResize="0"/>
          <p:nvPr/>
        </p:nvPicPr>
        <p:blipFill rotWithShape="1">
          <a:blip r:embed="rId6">
            <a:alphaModFix/>
          </a:blip>
          <a:srcRect b="0" l="0" r="0" t="0"/>
          <a:stretch/>
        </p:blipFill>
        <p:spPr>
          <a:xfrm>
            <a:off x="4064800" y="4212825"/>
            <a:ext cx="2941800" cy="778800"/>
          </a:xfrm>
          <a:prstGeom prst="rect">
            <a:avLst/>
          </a:prstGeom>
          <a:noFill/>
          <a:ln cap="flat" cmpd="sng" w="38100">
            <a:solidFill>
              <a:schemeClr val="dk2"/>
            </a:solidFill>
            <a:prstDash val="solid"/>
            <a:round/>
            <a:headEnd len="med" w="med" type="none"/>
            <a:tailEnd len="med" w="med" type="none"/>
          </a:ln>
        </p:spPr>
      </p:pic>
      <p:pic>
        <p:nvPicPr>
          <p:cNvPr id="248" name="Shape 248"/>
          <p:cNvPicPr preferRelativeResize="0"/>
          <p:nvPr/>
        </p:nvPicPr>
        <p:blipFill rotWithShape="1">
          <a:blip r:embed="rId7">
            <a:alphaModFix/>
          </a:blip>
          <a:srcRect b="0" l="0" r="0" t="0"/>
          <a:stretch/>
        </p:blipFill>
        <p:spPr>
          <a:xfrm>
            <a:off x="6507500" y="1240852"/>
            <a:ext cx="2628174" cy="2247781"/>
          </a:xfrm>
          <a:prstGeom prst="rect">
            <a:avLst/>
          </a:prstGeom>
          <a:noFill/>
          <a:ln>
            <a:noFill/>
          </a:ln>
        </p:spPr>
      </p:pic>
      <p:pic>
        <p:nvPicPr>
          <p:cNvPr id="249" name="Shape 249"/>
          <p:cNvPicPr preferRelativeResize="0"/>
          <p:nvPr/>
        </p:nvPicPr>
        <p:blipFill rotWithShape="1">
          <a:blip r:embed="rId8">
            <a:alphaModFix/>
          </a:blip>
          <a:srcRect b="0" l="8204" r="18993" t="9828"/>
          <a:stretch/>
        </p:blipFill>
        <p:spPr>
          <a:xfrm>
            <a:off x="4365137" y="2037386"/>
            <a:ext cx="1846500" cy="938400"/>
          </a:xfrm>
          <a:prstGeom prst="rect">
            <a:avLst/>
          </a:prstGeom>
          <a:noFill/>
          <a:ln cap="flat" cmpd="sng" w="38100">
            <a:solidFill>
              <a:schemeClr val="dk2"/>
            </a:solidFill>
            <a:prstDash val="solid"/>
            <a:round/>
            <a:headEnd len="med" w="med" type="none"/>
            <a:tailEnd len="med" w="med" type="none"/>
          </a:ln>
        </p:spPr>
      </p:pic>
      <p:pic>
        <p:nvPicPr>
          <p:cNvPr id="250" name="Shape 250"/>
          <p:cNvPicPr preferRelativeResize="0"/>
          <p:nvPr/>
        </p:nvPicPr>
        <p:blipFill rotWithShape="1">
          <a:blip r:embed="rId9">
            <a:alphaModFix/>
          </a:blip>
          <a:srcRect b="0" l="0" r="0" t="0"/>
          <a:stretch/>
        </p:blipFill>
        <p:spPr>
          <a:xfrm>
            <a:off x="4787903" y="3288150"/>
            <a:ext cx="2679900" cy="612300"/>
          </a:xfrm>
          <a:prstGeom prst="rect">
            <a:avLst/>
          </a:prstGeom>
          <a:noFill/>
          <a:ln cap="flat" cmpd="sng" w="38100">
            <a:solidFill>
              <a:schemeClr val="dk2"/>
            </a:solidFill>
            <a:prstDash val="solid"/>
            <a:round/>
            <a:headEnd len="med" w="med" type="none"/>
            <a:tailEnd len="med" w="med"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Shape 255"/>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4800" u="none" cap="none" strike="noStrike">
                <a:solidFill>
                  <a:srgbClr val="FFD966"/>
                </a:solidFill>
                <a:latin typeface="Georgia"/>
                <a:ea typeface="Georgia"/>
                <a:cs typeface="Georgia"/>
                <a:sym typeface="Georgia"/>
              </a:rPr>
              <a:t>Phases of Basic Fact Mastery</a:t>
            </a:r>
          </a:p>
        </p:txBody>
      </p:sp>
      <p:sp>
        <p:nvSpPr>
          <p:cNvPr id="256" name="Shape 256"/>
          <p:cNvSpPr txBox="1"/>
          <p:nvPr>
            <p:ph idx="4294967295" type="body"/>
          </p:nvPr>
        </p:nvSpPr>
        <p:spPr>
          <a:xfrm>
            <a:off x="640025" y="1232075"/>
            <a:ext cx="5607600" cy="37257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Georgia"/>
              <a:buNone/>
            </a:pPr>
            <a:r>
              <a:rPr b="0" i="0" lang="en" sz="1800" u="none" cap="none" strike="noStrike">
                <a:solidFill>
                  <a:schemeClr val="dk1"/>
                </a:solidFill>
                <a:latin typeface="Arial"/>
                <a:ea typeface="Arial"/>
                <a:cs typeface="Arial"/>
                <a:sym typeface="Arial"/>
              </a:rPr>
              <a:t>Traditional approaches to learning facts (flashcards, drill, and timed testing) attempt to move students from </a:t>
            </a:r>
            <a:r>
              <a:rPr lang="en" sz="1800">
                <a:latin typeface="Arial"/>
                <a:ea typeface="Arial"/>
                <a:cs typeface="Arial"/>
                <a:sym typeface="Arial"/>
              </a:rPr>
              <a:t>counting all</a:t>
            </a:r>
            <a:r>
              <a:rPr b="0" i="0" lang="en" sz="1800" u="none" cap="none" strike="noStrike">
                <a:solidFill>
                  <a:schemeClr val="dk1"/>
                </a:solidFill>
                <a:latin typeface="Arial"/>
                <a:ea typeface="Arial"/>
                <a:cs typeface="Arial"/>
                <a:sym typeface="Arial"/>
              </a:rPr>
              <a:t> directly to mastery. </a:t>
            </a:r>
          </a:p>
          <a:p>
            <a:pPr indent="0" lvl="0" marL="0" marR="0" rtl="0" algn="l">
              <a:lnSpc>
                <a:spcPct val="100000"/>
              </a:lnSpc>
              <a:spcBef>
                <a:spcPts val="0"/>
              </a:spcBef>
              <a:spcAft>
                <a:spcPts val="0"/>
              </a:spcAft>
              <a:buClr>
                <a:schemeClr val="dk1"/>
              </a:buClr>
              <a:buSzPct val="25000"/>
              <a:buFont typeface="Georgia"/>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Georgia"/>
              <a:buNone/>
            </a:pPr>
            <a:r>
              <a:rPr b="0" i="0" lang="en" sz="1800" u="none" cap="none" strike="noStrike">
                <a:solidFill>
                  <a:schemeClr val="dk1"/>
                </a:solidFill>
                <a:latin typeface="Arial"/>
                <a:ea typeface="Arial"/>
                <a:cs typeface="Arial"/>
                <a:sym typeface="Arial"/>
              </a:rPr>
              <a:t>This approach is ineffective—many students do not retain what they memorized in the long term, moving to grade 4 and beyond still not knowing their facts. </a:t>
            </a:r>
          </a:p>
          <a:p>
            <a:pPr indent="0" lvl="0" marL="0" marR="0" rtl="0" algn="l">
              <a:lnSpc>
                <a:spcPct val="100000"/>
              </a:lnSpc>
              <a:spcBef>
                <a:spcPts val="0"/>
              </a:spcBef>
              <a:spcAft>
                <a:spcPts val="0"/>
              </a:spcAft>
              <a:buClr>
                <a:schemeClr val="dk1"/>
              </a:buClr>
              <a:buSzPct val="25000"/>
              <a:buFont typeface="Georgia"/>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 sz="1800" u="none" cap="none" strike="noStrike">
                <a:solidFill>
                  <a:schemeClr val="dk1"/>
                </a:solidFill>
                <a:latin typeface="Arial"/>
                <a:ea typeface="Arial"/>
                <a:cs typeface="Arial"/>
                <a:sym typeface="Arial"/>
              </a:rPr>
              <a:t>Even if students remember facts, they are unlikely to be fluent as defined above, as they will not have learned to flexibly apply strategies to find the answer to a </a:t>
            </a:r>
            <a:r>
              <a:rPr lang="en" sz="1800">
                <a:latin typeface="Arial"/>
                <a:ea typeface="Arial"/>
                <a:cs typeface="Arial"/>
                <a:sym typeface="Arial"/>
              </a:rPr>
              <a:t>addition and subtraction facts or more complex computation</a:t>
            </a:r>
            <a:r>
              <a:rPr b="0" i="0" lang="en" sz="1800" u="none" cap="none" strike="noStrike">
                <a:solidFill>
                  <a:schemeClr val="dk1"/>
                </a:solidFill>
                <a:latin typeface="Arial"/>
                <a:ea typeface="Arial"/>
                <a:cs typeface="Arial"/>
                <a:sym typeface="Arial"/>
              </a:rPr>
              <a:t>.  </a:t>
            </a:r>
            <a:r>
              <a:rPr lang="en" sz="1800">
                <a:latin typeface="Arial"/>
                <a:ea typeface="Arial"/>
                <a:cs typeface="Arial"/>
                <a:sym typeface="Arial"/>
              </a:rPr>
              <a:t> </a:t>
            </a:r>
            <a:r>
              <a:rPr lang="en" sz="1200">
                <a:latin typeface="Arial"/>
                <a:ea typeface="Arial"/>
                <a:cs typeface="Arial"/>
                <a:sym typeface="Arial"/>
              </a:rPr>
              <a:t>(Baroody 2006)</a:t>
            </a:r>
          </a:p>
        </p:txBody>
      </p:sp>
      <p:pic>
        <p:nvPicPr>
          <p:cNvPr id="257" name="Shape 257"/>
          <p:cNvPicPr preferRelativeResize="0"/>
          <p:nvPr/>
        </p:nvPicPr>
        <p:blipFill>
          <a:blip r:embed="rId3">
            <a:alphaModFix/>
          </a:blip>
          <a:stretch>
            <a:fillRect/>
          </a:stretch>
        </p:blipFill>
        <p:spPr>
          <a:xfrm>
            <a:off x="6434407" y="1073376"/>
            <a:ext cx="2614393" cy="37257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261" name="Shape 261"/>
        <p:cNvGrpSpPr/>
        <p:nvPr/>
      </p:nvGrpSpPr>
      <p:grpSpPr>
        <a:xfrm>
          <a:off x="0" y="0"/>
          <a:ext cx="0" cy="0"/>
          <a:chOff x="0" y="0"/>
          <a:chExt cx="0" cy="0"/>
        </a:xfrm>
      </p:grpSpPr>
      <p:sp>
        <p:nvSpPr>
          <p:cNvPr id="262" name="Shape 262"/>
          <p:cNvSpPr/>
          <p:nvPr/>
        </p:nvSpPr>
        <p:spPr>
          <a:xfrm>
            <a:off x="1155825" y="3666300"/>
            <a:ext cx="7779300" cy="1005899"/>
          </a:xfrm>
          <a:prstGeom prst="rect">
            <a:avLst/>
          </a:prstGeom>
          <a:solidFill>
            <a:srgbClr val="D0E0E3"/>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chemeClr val="accent6"/>
                </a:solidFill>
                <a:latin typeface="Arial"/>
                <a:ea typeface="Arial"/>
                <a:cs typeface="Arial"/>
                <a:sym typeface="Arial"/>
              </a:rPr>
              <a:t>Dorec</a:t>
            </a:r>
          </a:p>
        </p:txBody>
      </p:sp>
      <p:sp>
        <p:nvSpPr>
          <p:cNvPr id="263" name="Shape 263"/>
          <p:cNvSpPr/>
          <p:nvPr/>
        </p:nvSpPr>
        <p:spPr>
          <a:xfrm>
            <a:off x="1103775" y="487675"/>
            <a:ext cx="7681200" cy="1005899"/>
          </a:xfrm>
          <a:prstGeom prst="rect">
            <a:avLst/>
          </a:prstGeom>
          <a:solidFill>
            <a:srgbClr val="EAD1DC"/>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4C1A23"/>
              </a:solidFill>
              <a:latin typeface="Arial"/>
              <a:ea typeface="Arial"/>
              <a:cs typeface="Arial"/>
              <a:sym typeface="Arial"/>
            </a:endParaRPr>
          </a:p>
        </p:txBody>
      </p:sp>
      <p:sp>
        <p:nvSpPr>
          <p:cNvPr id="264" name="Shape 264"/>
          <p:cNvSpPr/>
          <p:nvPr/>
        </p:nvSpPr>
        <p:spPr>
          <a:xfrm>
            <a:off x="95775" y="3500825"/>
            <a:ext cx="2103299" cy="1567499"/>
          </a:xfrm>
          <a:prstGeom prst="star5">
            <a:avLst>
              <a:gd fmla="val 19848" name="adj"/>
              <a:gd fmla="val 105146" name="hf"/>
              <a:gd fmla="val 110557" name="vf"/>
            </a:avLst>
          </a:prstGeom>
          <a:solidFill>
            <a:srgbClr val="00FFFF"/>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Level 3</a:t>
            </a:r>
          </a:p>
        </p:txBody>
      </p:sp>
      <p:sp>
        <p:nvSpPr>
          <p:cNvPr id="265" name="Shape 265"/>
          <p:cNvSpPr/>
          <p:nvPr/>
        </p:nvSpPr>
        <p:spPr>
          <a:xfrm>
            <a:off x="95775" y="363775"/>
            <a:ext cx="2103299" cy="1567499"/>
          </a:xfrm>
          <a:prstGeom prst="star5">
            <a:avLst>
              <a:gd fmla="val 19848" name="adj"/>
              <a:gd fmla="val 105146" name="hf"/>
              <a:gd fmla="val 110557" name="vf"/>
            </a:avLst>
          </a:prstGeom>
          <a:solidFill>
            <a:srgbClr val="FF00FF"/>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Level 1</a:t>
            </a:r>
          </a:p>
        </p:txBody>
      </p:sp>
      <p:sp>
        <p:nvSpPr>
          <p:cNvPr id="266" name="Shape 266"/>
          <p:cNvSpPr txBox="1"/>
          <p:nvPr/>
        </p:nvSpPr>
        <p:spPr>
          <a:xfrm>
            <a:off x="1404375" y="500825"/>
            <a:ext cx="7380600" cy="10058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1" i="1" lang="en" sz="1400" u="none" cap="none" strike="noStrike">
                <a:solidFill>
                  <a:srgbClr val="073763"/>
                </a:solidFill>
                <a:latin typeface="Arial"/>
                <a:ea typeface="Arial"/>
                <a:cs typeface="Arial"/>
                <a:sym typeface="Arial"/>
              </a:rPr>
              <a:t>Direct Modeling by Counting All or Taking Away</a:t>
            </a:r>
            <a:r>
              <a:rPr b="1" i="0" lang="en" sz="1400" u="none" cap="none" strike="noStrike">
                <a:solidFill>
                  <a:srgbClr val="073763"/>
                </a:solidFill>
                <a:latin typeface="Arial"/>
                <a:ea typeface="Arial"/>
                <a:cs typeface="Arial"/>
                <a:sym typeface="Arial"/>
              </a:rPr>
              <a:t> - </a:t>
            </a:r>
            <a:r>
              <a:rPr b="0" i="0" lang="en" sz="1400" u="none" cap="none" strike="noStrike">
                <a:solidFill>
                  <a:srgbClr val="073763"/>
                </a:solidFill>
                <a:latin typeface="Arial"/>
                <a:ea typeface="Arial"/>
                <a:cs typeface="Arial"/>
                <a:sym typeface="Arial"/>
              </a:rPr>
              <a:t>Represent situational or numerical                </a:t>
            </a:r>
          </a:p>
          <a:p>
            <a:pPr indent="0" lvl="0" marL="45720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problem with groups of objects, a drawing, or fingers.  Model the situation by </a:t>
            </a:r>
          </a:p>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composing two addend groups or decomposing a total group. Count the total or </a:t>
            </a:r>
          </a:p>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addend.</a:t>
            </a:r>
          </a:p>
        </p:txBody>
      </p:sp>
      <p:sp>
        <p:nvSpPr>
          <p:cNvPr id="267" name="Shape 267"/>
          <p:cNvSpPr txBox="1"/>
          <p:nvPr/>
        </p:nvSpPr>
        <p:spPr>
          <a:xfrm>
            <a:off x="1574325" y="3753325"/>
            <a:ext cx="7210799" cy="10058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1" i="1" lang="en" sz="1400" u="none" cap="none" strike="noStrike">
                <a:solidFill>
                  <a:srgbClr val="073763"/>
                </a:solidFill>
                <a:latin typeface="Arial"/>
                <a:ea typeface="Arial"/>
                <a:cs typeface="Arial"/>
                <a:sym typeface="Arial"/>
              </a:rPr>
              <a:t>Convert to an easier problem</a:t>
            </a:r>
            <a:r>
              <a:rPr b="1" i="0" lang="en" sz="1400" u="none" cap="none" strike="noStrike">
                <a:solidFill>
                  <a:srgbClr val="073763"/>
                </a:solidFill>
                <a:latin typeface="Arial"/>
                <a:ea typeface="Arial"/>
                <a:cs typeface="Arial"/>
                <a:sym typeface="Arial"/>
              </a:rPr>
              <a:t> -</a:t>
            </a:r>
            <a:r>
              <a:rPr b="0" i="0" lang="en" sz="1400" u="none" cap="none" strike="noStrike">
                <a:solidFill>
                  <a:srgbClr val="073763"/>
                </a:solidFill>
                <a:latin typeface="Arial"/>
                <a:ea typeface="Arial"/>
                <a:cs typeface="Arial"/>
                <a:sym typeface="Arial"/>
              </a:rPr>
              <a:t>Decompose an addend to compose a part with another </a:t>
            </a:r>
          </a:p>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addend.</a:t>
            </a:r>
          </a:p>
        </p:txBody>
      </p:sp>
      <p:sp>
        <p:nvSpPr>
          <p:cNvPr id="268" name="Shape 268"/>
          <p:cNvSpPr/>
          <p:nvPr/>
        </p:nvSpPr>
        <p:spPr>
          <a:xfrm>
            <a:off x="1155825" y="1976850"/>
            <a:ext cx="7779300" cy="1173600"/>
          </a:xfrm>
          <a:prstGeom prst="rect">
            <a:avLst/>
          </a:prstGeom>
          <a:solidFill>
            <a:srgbClr val="D9EAD3"/>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1" i="1" lang="en" sz="1400" u="none" cap="none" strike="noStrike">
                <a:solidFill>
                  <a:schemeClr val="accent6"/>
                </a:solidFill>
                <a:latin typeface="Arial"/>
                <a:ea typeface="Arial"/>
                <a:cs typeface="Arial"/>
                <a:sym typeface="Arial"/>
              </a:rPr>
              <a:t>  </a:t>
            </a:r>
            <a:r>
              <a:rPr b="1" i="1" lang="en" sz="1400" u="none" cap="none" strike="noStrike">
                <a:solidFill>
                  <a:srgbClr val="073763"/>
                </a:solidFill>
                <a:latin typeface="Arial"/>
                <a:ea typeface="Arial"/>
                <a:cs typeface="Arial"/>
                <a:sym typeface="Arial"/>
              </a:rPr>
              <a:t>  Counting on</a:t>
            </a:r>
            <a:r>
              <a:rPr b="0" i="1" lang="en" sz="1400" u="none" cap="none" strike="noStrike">
                <a:solidFill>
                  <a:srgbClr val="073763"/>
                </a:solidFill>
                <a:latin typeface="Arial"/>
                <a:ea typeface="Arial"/>
                <a:cs typeface="Arial"/>
                <a:sym typeface="Arial"/>
              </a:rPr>
              <a:t>-Embed an addend within the total (the addend is perceived simultaneously as</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an addend and as part of the total).  Count this total but abbreviate the counting by</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omitting the count of this addend; instead begin with the number word of this    </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addend.  Some method of keeping track (fingers, objects, mentally imaged objects, </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body motions, other count words) is used to monitor the count.</a:t>
            </a:r>
          </a:p>
        </p:txBody>
      </p:sp>
      <p:sp>
        <p:nvSpPr>
          <p:cNvPr id="269" name="Shape 269"/>
          <p:cNvSpPr/>
          <p:nvPr/>
        </p:nvSpPr>
        <p:spPr>
          <a:xfrm>
            <a:off x="95775" y="1931175"/>
            <a:ext cx="2103299" cy="1567499"/>
          </a:xfrm>
          <a:prstGeom prst="star5">
            <a:avLst>
              <a:gd fmla="val 19848" name="adj"/>
              <a:gd fmla="val 105146" name="hf"/>
              <a:gd fmla="val 110557" name="vf"/>
            </a:avLst>
          </a:prstGeom>
          <a:solidFill>
            <a:srgbClr val="00FF00"/>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Level 2</a:t>
            </a:r>
          </a:p>
        </p:txBody>
      </p:sp>
      <p:sp>
        <p:nvSpPr>
          <p:cNvPr id="270" name="Shape 270"/>
          <p:cNvSpPr txBox="1"/>
          <p:nvPr/>
        </p:nvSpPr>
        <p:spPr>
          <a:xfrm>
            <a:off x="4788525" y="4698650"/>
            <a:ext cx="4081799" cy="3467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FFE599"/>
              </a:buClr>
              <a:buSzPct val="25000"/>
              <a:buFont typeface="Georgia"/>
              <a:buNone/>
            </a:pPr>
            <a:r>
              <a:rPr b="0" i="0" lang="en" sz="1000" u="none" cap="none" strike="noStrike">
                <a:solidFill>
                  <a:srgbClr val="FFE599"/>
                </a:solidFill>
                <a:latin typeface="Georgia"/>
                <a:ea typeface="Georgia"/>
                <a:cs typeface="Georgia"/>
                <a:sym typeface="Georgia"/>
              </a:rPr>
              <a:t>Progressions for the Common Core State Standards in Mathematics (Draft). 2011. </a:t>
            </a:r>
          </a:p>
        </p:txBody>
      </p:sp>
      <p:sp>
        <p:nvSpPr>
          <p:cNvPr id="271" name="Shape 271"/>
          <p:cNvSpPr txBox="1"/>
          <p:nvPr/>
        </p:nvSpPr>
        <p:spPr>
          <a:xfrm>
            <a:off x="182875" y="91450"/>
            <a:ext cx="8752199" cy="2724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FFD966"/>
              </a:buClr>
              <a:buSzPct val="25000"/>
              <a:buFont typeface="Arial"/>
              <a:buNone/>
            </a:pPr>
            <a:r>
              <a:rPr b="1" i="0" lang="en" sz="1800" u="none" cap="none" strike="noStrike">
                <a:solidFill>
                  <a:srgbClr val="FFD966"/>
                </a:solidFill>
              </a:rPr>
              <a:t>Methods for </a:t>
            </a:r>
            <a:r>
              <a:rPr b="1" lang="en" sz="1800">
                <a:solidFill>
                  <a:srgbClr val="FFD966"/>
                </a:solidFill>
              </a:rPr>
              <a:t>S</a:t>
            </a:r>
            <a:r>
              <a:rPr b="1" i="0" lang="en" sz="1800" u="none" cap="none" strike="noStrike">
                <a:solidFill>
                  <a:srgbClr val="FFD966"/>
                </a:solidFill>
              </a:rPr>
              <a:t>olving </a:t>
            </a:r>
            <a:r>
              <a:rPr b="1" lang="en" sz="1800">
                <a:solidFill>
                  <a:srgbClr val="FFD966"/>
                </a:solidFill>
              </a:rPr>
              <a:t>S</a:t>
            </a:r>
            <a:r>
              <a:rPr b="1" i="0" lang="en" sz="1800" u="none" cap="none" strike="noStrike">
                <a:solidFill>
                  <a:srgbClr val="FFD966"/>
                </a:solidFill>
              </a:rPr>
              <a:t>ingle-digit </a:t>
            </a:r>
            <a:r>
              <a:rPr b="1" lang="en" sz="1800">
                <a:solidFill>
                  <a:srgbClr val="FFD966"/>
                </a:solidFill>
              </a:rPr>
              <a:t>A</a:t>
            </a:r>
            <a:r>
              <a:rPr b="1" i="0" lang="en" sz="1800" u="none" cap="none" strike="noStrike">
                <a:solidFill>
                  <a:srgbClr val="FFD966"/>
                </a:solidFill>
              </a:rPr>
              <a:t>ddition and </a:t>
            </a:r>
            <a:r>
              <a:rPr b="1" lang="en" sz="1800">
                <a:solidFill>
                  <a:srgbClr val="FFD966"/>
                </a:solidFill>
              </a:rPr>
              <a:t>S</a:t>
            </a:r>
            <a:r>
              <a:rPr b="1" i="0" lang="en" sz="1800" u="none" cap="none" strike="noStrike">
                <a:solidFill>
                  <a:srgbClr val="FFD966"/>
                </a:solidFill>
              </a:rPr>
              <a:t>ubtraction </a:t>
            </a:r>
            <a:r>
              <a:rPr b="1" lang="en" sz="1800">
                <a:solidFill>
                  <a:srgbClr val="FFD966"/>
                </a:solidFill>
              </a:rPr>
              <a:t>P</a:t>
            </a:r>
            <a:r>
              <a:rPr b="1" i="0" lang="en" sz="1800" u="none" cap="none" strike="noStrike">
                <a:solidFill>
                  <a:srgbClr val="FFD966"/>
                </a:solidFill>
              </a:rPr>
              <a:t>roblems</a:t>
            </a:r>
            <a:r>
              <a:rPr b="0" i="0" lang="en" sz="1800" u="none" cap="none" strike="noStrike">
                <a:solidFill>
                  <a:srgbClr val="FFD966"/>
                </a:solidFill>
                <a:latin typeface="Arial"/>
                <a:ea typeface="Arial"/>
                <a:cs typeface="Arial"/>
                <a:sym typeface="Arial"/>
              </a:rPr>
              <a:t> </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275" name="Shape 275"/>
        <p:cNvGrpSpPr/>
        <p:nvPr/>
      </p:nvGrpSpPr>
      <p:grpSpPr>
        <a:xfrm>
          <a:off x="0" y="0"/>
          <a:ext cx="0" cy="0"/>
          <a:chOff x="0" y="0"/>
          <a:chExt cx="0" cy="0"/>
        </a:xfrm>
      </p:grpSpPr>
      <p:sp>
        <p:nvSpPr>
          <p:cNvPr id="276" name="Shape 276"/>
          <p:cNvSpPr/>
          <p:nvPr/>
        </p:nvSpPr>
        <p:spPr>
          <a:xfrm>
            <a:off x="1103775" y="487675"/>
            <a:ext cx="7681200" cy="1005899"/>
          </a:xfrm>
          <a:prstGeom prst="rect">
            <a:avLst/>
          </a:prstGeom>
          <a:solidFill>
            <a:srgbClr val="EAD1DC"/>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4C1A23"/>
              </a:solidFill>
              <a:latin typeface="Arial"/>
              <a:ea typeface="Arial"/>
              <a:cs typeface="Arial"/>
              <a:sym typeface="Arial"/>
            </a:endParaRPr>
          </a:p>
        </p:txBody>
      </p:sp>
      <p:sp>
        <p:nvSpPr>
          <p:cNvPr id="277" name="Shape 277"/>
          <p:cNvSpPr/>
          <p:nvPr/>
        </p:nvSpPr>
        <p:spPr>
          <a:xfrm>
            <a:off x="95775" y="363775"/>
            <a:ext cx="2103299" cy="1567499"/>
          </a:xfrm>
          <a:prstGeom prst="star5">
            <a:avLst>
              <a:gd fmla="val 19848" name="adj"/>
              <a:gd fmla="val 105146" name="hf"/>
              <a:gd fmla="val 110557" name="vf"/>
            </a:avLst>
          </a:prstGeom>
          <a:solidFill>
            <a:srgbClr val="FF00FF"/>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Level 1</a:t>
            </a:r>
          </a:p>
        </p:txBody>
      </p:sp>
      <p:sp>
        <p:nvSpPr>
          <p:cNvPr id="278" name="Shape 278"/>
          <p:cNvSpPr txBox="1"/>
          <p:nvPr/>
        </p:nvSpPr>
        <p:spPr>
          <a:xfrm>
            <a:off x="1404375" y="500825"/>
            <a:ext cx="7380600" cy="10058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1" i="1" lang="en" sz="1400" u="none" cap="none" strike="noStrike">
                <a:solidFill>
                  <a:srgbClr val="073763"/>
                </a:solidFill>
                <a:latin typeface="Arial"/>
                <a:ea typeface="Arial"/>
                <a:cs typeface="Arial"/>
                <a:sym typeface="Arial"/>
              </a:rPr>
              <a:t>Direct Modeling by Counting All or Taking From</a:t>
            </a:r>
            <a:r>
              <a:rPr b="1" i="0" lang="en" sz="1400" u="none" cap="none" strike="noStrike">
                <a:solidFill>
                  <a:srgbClr val="073763"/>
                </a:solidFill>
                <a:latin typeface="Arial"/>
                <a:ea typeface="Arial"/>
                <a:cs typeface="Arial"/>
                <a:sym typeface="Arial"/>
              </a:rPr>
              <a:t> - </a:t>
            </a:r>
            <a:r>
              <a:rPr b="0" i="0" lang="en" sz="1400" u="none" cap="none" strike="noStrike">
                <a:solidFill>
                  <a:srgbClr val="073763"/>
                </a:solidFill>
                <a:latin typeface="Arial"/>
                <a:ea typeface="Arial"/>
                <a:cs typeface="Arial"/>
                <a:sym typeface="Arial"/>
              </a:rPr>
              <a:t>Represent situational or numerical                </a:t>
            </a:r>
          </a:p>
          <a:p>
            <a:pPr indent="0" lvl="0" marL="45720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problem with groups of objects, a drawing, or fingers.  Model the situation by </a:t>
            </a:r>
          </a:p>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composing two addend groups or decomposing a total group. Count the total or </a:t>
            </a:r>
          </a:p>
          <a:p>
            <a:pPr indent="0" lvl="0" marL="0" marR="0" rtl="0" algn="l">
              <a:lnSpc>
                <a:spcPct val="100000"/>
              </a:lnSpc>
              <a:spcBef>
                <a:spcPts val="0"/>
              </a:spcBef>
              <a:spcAft>
                <a:spcPts val="0"/>
              </a:spcAft>
              <a:buClr>
                <a:schemeClr val="dk1"/>
              </a:buClr>
              <a:buSzPct val="25000"/>
              <a:buFont typeface="Arial"/>
              <a:buNone/>
            </a:pPr>
            <a:r>
              <a:rPr b="0" i="0" lang="en" sz="1400" u="none" cap="none" strike="noStrike">
                <a:solidFill>
                  <a:srgbClr val="073763"/>
                </a:solidFill>
                <a:latin typeface="Arial"/>
                <a:ea typeface="Arial"/>
                <a:cs typeface="Arial"/>
                <a:sym typeface="Arial"/>
              </a:rPr>
              <a:t>              addend.</a:t>
            </a:r>
          </a:p>
        </p:txBody>
      </p:sp>
      <p:sp>
        <p:nvSpPr>
          <p:cNvPr id="279" name="Shape 279"/>
          <p:cNvSpPr txBox="1"/>
          <p:nvPr/>
        </p:nvSpPr>
        <p:spPr>
          <a:xfrm>
            <a:off x="4127875" y="4698650"/>
            <a:ext cx="4742400" cy="346799"/>
          </a:xfrm>
          <a:prstGeom prst="rect">
            <a:avLst/>
          </a:prstGeom>
          <a:noFill/>
          <a:ln>
            <a:noFill/>
          </a:ln>
        </p:spPr>
        <p:txBody>
          <a:bodyPr anchorCtr="0" anchor="t" bIns="91425" lIns="91425" rIns="91425" wrap="square" tIns="91425">
            <a:noAutofit/>
          </a:bodyPr>
          <a:lstStyle/>
          <a:p>
            <a:pPr indent="0" lvl="0" marL="0" marR="0" rtl="0" algn="r">
              <a:lnSpc>
                <a:spcPct val="100000"/>
              </a:lnSpc>
              <a:spcBef>
                <a:spcPts val="0"/>
              </a:spcBef>
              <a:spcAft>
                <a:spcPts val="0"/>
              </a:spcAft>
              <a:buClr>
                <a:srgbClr val="FFE599"/>
              </a:buClr>
              <a:buSzPct val="25000"/>
              <a:buFont typeface="Georgia"/>
              <a:buNone/>
            </a:pPr>
            <a:r>
              <a:rPr b="0" i="0" lang="en" sz="1000" u="none" cap="none" strike="noStrike">
                <a:solidFill>
                  <a:srgbClr val="FFE599"/>
                </a:solidFill>
                <a:latin typeface="Georgia"/>
                <a:ea typeface="Georgia"/>
                <a:cs typeface="Georgia"/>
                <a:sym typeface="Georgia"/>
              </a:rPr>
              <a:t>Progressions for the Common Core State Standards in Mathematics (Draft). 2011. </a:t>
            </a:r>
          </a:p>
        </p:txBody>
      </p:sp>
      <p:pic>
        <p:nvPicPr>
          <p:cNvPr id="280" name="Shape 280"/>
          <p:cNvPicPr preferRelativeResize="0"/>
          <p:nvPr/>
        </p:nvPicPr>
        <p:blipFill rotWithShape="1">
          <a:blip r:embed="rId3">
            <a:alphaModFix/>
          </a:blip>
          <a:srcRect b="0" l="0" r="0" t="0"/>
          <a:stretch/>
        </p:blipFill>
        <p:spPr>
          <a:xfrm>
            <a:off x="622837" y="2442025"/>
            <a:ext cx="8162136" cy="372214"/>
          </a:xfrm>
          <a:prstGeom prst="rect">
            <a:avLst/>
          </a:prstGeom>
          <a:noFill/>
          <a:ln cap="flat" cmpd="sng" w="28575">
            <a:solidFill>
              <a:schemeClr val="dk2"/>
            </a:solidFill>
            <a:prstDash val="solid"/>
            <a:round/>
            <a:headEnd len="med" w="med" type="none"/>
            <a:tailEnd len="med" w="med" type="none"/>
          </a:ln>
        </p:spPr>
      </p:pic>
      <p:pic>
        <p:nvPicPr>
          <p:cNvPr id="281" name="Shape 281"/>
          <p:cNvPicPr preferRelativeResize="0"/>
          <p:nvPr/>
        </p:nvPicPr>
        <p:blipFill rotWithShape="1">
          <a:blip r:embed="rId4">
            <a:alphaModFix/>
          </a:blip>
          <a:srcRect b="0" l="0" r="0" t="0"/>
          <a:stretch/>
        </p:blipFill>
        <p:spPr>
          <a:xfrm>
            <a:off x="613949" y="2813122"/>
            <a:ext cx="8162137" cy="1196402"/>
          </a:xfrm>
          <a:prstGeom prst="rect">
            <a:avLst/>
          </a:prstGeom>
          <a:noFill/>
          <a:ln cap="flat" cmpd="sng" w="28575">
            <a:solidFill>
              <a:schemeClr val="dk2"/>
            </a:solidFill>
            <a:prstDash val="solid"/>
            <a:round/>
            <a:headEnd len="med" w="med" type="none"/>
            <a:tailEnd len="med" w="med"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285" name="Shape 285"/>
        <p:cNvGrpSpPr/>
        <p:nvPr/>
      </p:nvGrpSpPr>
      <p:grpSpPr>
        <a:xfrm>
          <a:off x="0" y="0"/>
          <a:ext cx="0" cy="0"/>
          <a:chOff x="0" y="0"/>
          <a:chExt cx="0" cy="0"/>
        </a:xfrm>
      </p:grpSpPr>
      <p:sp>
        <p:nvSpPr>
          <p:cNvPr id="286" name="Shape 286"/>
          <p:cNvSpPr/>
          <p:nvPr/>
        </p:nvSpPr>
        <p:spPr>
          <a:xfrm>
            <a:off x="1155825" y="644425"/>
            <a:ext cx="7779300" cy="1173600"/>
          </a:xfrm>
          <a:prstGeom prst="rect">
            <a:avLst/>
          </a:prstGeom>
          <a:solidFill>
            <a:srgbClr val="D9EAD3"/>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1" i="1" lang="en" sz="1400" u="none" cap="none" strike="noStrike">
                <a:solidFill>
                  <a:schemeClr val="accent6"/>
                </a:solidFill>
                <a:latin typeface="Arial"/>
                <a:ea typeface="Arial"/>
                <a:cs typeface="Arial"/>
                <a:sym typeface="Arial"/>
              </a:rPr>
              <a:t>    </a:t>
            </a:r>
            <a:r>
              <a:rPr b="1" i="1" lang="en" sz="1400" u="none" cap="none" strike="noStrike">
                <a:solidFill>
                  <a:srgbClr val="073763"/>
                </a:solidFill>
                <a:latin typeface="Arial"/>
                <a:ea typeface="Arial"/>
                <a:cs typeface="Arial"/>
                <a:sym typeface="Arial"/>
              </a:rPr>
              <a:t>Counting on</a:t>
            </a:r>
            <a:r>
              <a:rPr b="0" i="1" lang="en" sz="1400" u="none" cap="none" strike="noStrike">
                <a:solidFill>
                  <a:srgbClr val="073763"/>
                </a:solidFill>
                <a:latin typeface="Arial"/>
                <a:ea typeface="Arial"/>
                <a:cs typeface="Arial"/>
                <a:sym typeface="Arial"/>
              </a:rPr>
              <a:t>-Embed an addend within the total (the addend is perceived simultaneously as</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an addend and as part of the total).  Count this total but abbreviate the counting by</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omitting the count of this addend; instead, begin with the number word of this    </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addend.  Some method of keeping track (fingers, objects, mentally imaged objects, </a:t>
            </a:r>
          </a:p>
          <a:p>
            <a:pPr indent="0" lvl="0" marL="914400" marR="0" rtl="0" algn="l">
              <a:lnSpc>
                <a:spcPct val="100000"/>
              </a:lnSpc>
              <a:spcBef>
                <a:spcPts val="0"/>
              </a:spcBef>
              <a:spcAft>
                <a:spcPts val="0"/>
              </a:spcAft>
              <a:buClr>
                <a:schemeClr val="accent6"/>
              </a:buClr>
              <a:buSzPct val="25000"/>
              <a:buFont typeface="Arial"/>
              <a:buNone/>
            </a:pPr>
            <a:r>
              <a:rPr b="0" i="1" lang="en" sz="1400" u="none" cap="none" strike="noStrike">
                <a:solidFill>
                  <a:srgbClr val="073763"/>
                </a:solidFill>
                <a:latin typeface="Arial"/>
                <a:ea typeface="Arial"/>
                <a:cs typeface="Arial"/>
                <a:sym typeface="Arial"/>
              </a:rPr>
              <a:t> body motions, other count words) is used to monitor the count.</a:t>
            </a:r>
          </a:p>
        </p:txBody>
      </p:sp>
      <p:sp>
        <p:nvSpPr>
          <p:cNvPr id="287" name="Shape 287"/>
          <p:cNvSpPr/>
          <p:nvPr/>
        </p:nvSpPr>
        <p:spPr>
          <a:xfrm>
            <a:off x="95775" y="520400"/>
            <a:ext cx="2103299" cy="1635000"/>
          </a:xfrm>
          <a:prstGeom prst="star5">
            <a:avLst>
              <a:gd fmla="val 19848" name="adj"/>
              <a:gd fmla="val 105146" name="hf"/>
              <a:gd fmla="val 110557" name="vf"/>
            </a:avLst>
          </a:prstGeom>
          <a:solidFill>
            <a:srgbClr val="00FF00"/>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Level 2</a:t>
            </a:r>
          </a:p>
        </p:txBody>
      </p:sp>
      <p:sp>
        <p:nvSpPr>
          <p:cNvPr id="288" name="Shape 288"/>
          <p:cNvSpPr txBox="1"/>
          <p:nvPr/>
        </p:nvSpPr>
        <p:spPr>
          <a:xfrm>
            <a:off x="4167050" y="4698650"/>
            <a:ext cx="4703400" cy="346799"/>
          </a:xfrm>
          <a:prstGeom prst="rect">
            <a:avLst/>
          </a:prstGeom>
          <a:noFill/>
          <a:ln>
            <a:noFill/>
          </a:ln>
        </p:spPr>
        <p:txBody>
          <a:bodyPr anchorCtr="0" anchor="t" bIns="91425" lIns="91425" rIns="91425" wrap="square" tIns="91425">
            <a:noAutofit/>
          </a:bodyPr>
          <a:lstStyle/>
          <a:p>
            <a:pPr indent="0" lvl="0" marL="0" marR="0" rtl="0" algn="r">
              <a:lnSpc>
                <a:spcPct val="100000"/>
              </a:lnSpc>
              <a:spcBef>
                <a:spcPts val="0"/>
              </a:spcBef>
              <a:spcAft>
                <a:spcPts val="0"/>
              </a:spcAft>
              <a:buClr>
                <a:srgbClr val="FFE599"/>
              </a:buClr>
              <a:buSzPct val="25000"/>
              <a:buFont typeface="Georgia"/>
              <a:buNone/>
            </a:pPr>
            <a:r>
              <a:rPr b="0" i="0" lang="en" sz="1000" u="none" cap="none" strike="noStrike">
                <a:solidFill>
                  <a:srgbClr val="FFE599"/>
                </a:solidFill>
                <a:latin typeface="Georgia"/>
                <a:ea typeface="Georgia"/>
                <a:cs typeface="Georgia"/>
                <a:sym typeface="Georgia"/>
              </a:rPr>
              <a:t>Progressions for the Common Core State Standards in Mathematics (Draft). 2011. </a:t>
            </a:r>
          </a:p>
        </p:txBody>
      </p:sp>
      <p:pic>
        <p:nvPicPr>
          <p:cNvPr id="289" name="Shape 289"/>
          <p:cNvPicPr preferRelativeResize="0"/>
          <p:nvPr/>
        </p:nvPicPr>
        <p:blipFill rotWithShape="1">
          <a:blip r:embed="rId3">
            <a:alphaModFix/>
          </a:blip>
          <a:srcRect b="0" l="0" r="0" t="0"/>
          <a:stretch/>
        </p:blipFill>
        <p:spPr>
          <a:xfrm>
            <a:off x="708187" y="2324475"/>
            <a:ext cx="8162136" cy="372214"/>
          </a:xfrm>
          <a:prstGeom prst="rect">
            <a:avLst/>
          </a:prstGeom>
          <a:noFill/>
          <a:ln cap="flat" cmpd="sng" w="28575">
            <a:solidFill>
              <a:schemeClr val="dk2"/>
            </a:solidFill>
            <a:prstDash val="solid"/>
            <a:round/>
            <a:headEnd len="med" w="med" type="none"/>
            <a:tailEnd len="med" w="med" type="none"/>
          </a:ln>
        </p:spPr>
      </p:pic>
      <p:pic>
        <p:nvPicPr>
          <p:cNvPr id="290" name="Shape 290"/>
          <p:cNvPicPr preferRelativeResize="0"/>
          <p:nvPr/>
        </p:nvPicPr>
        <p:blipFill rotWithShape="1">
          <a:blip r:embed="rId4">
            <a:alphaModFix/>
          </a:blip>
          <a:srcRect b="0" l="0" r="0" t="0"/>
          <a:stretch/>
        </p:blipFill>
        <p:spPr>
          <a:xfrm>
            <a:off x="708200" y="2696700"/>
            <a:ext cx="8162124" cy="1288756"/>
          </a:xfrm>
          <a:prstGeom prst="rect">
            <a:avLst/>
          </a:prstGeom>
          <a:noFill/>
          <a:ln cap="flat" cmpd="sng" w="28575">
            <a:solidFill>
              <a:schemeClr val="dk2"/>
            </a:solidFill>
            <a:prstDash val="solid"/>
            <a:round/>
            <a:headEnd len="med" w="med" type="none"/>
            <a:tailEnd len="med" w="med"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294" name="Shape 294"/>
        <p:cNvGrpSpPr/>
        <p:nvPr/>
      </p:nvGrpSpPr>
      <p:grpSpPr>
        <a:xfrm>
          <a:off x="0" y="0"/>
          <a:ext cx="0" cy="0"/>
          <a:chOff x="0" y="0"/>
          <a:chExt cx="0" cy="0"/>
        </a:xfrm>
      </p:grpSpPr>
      <p:sp>
        <p:nvSpPr>
          <p:cNvPr id="295" name="Shape 295"/>
          <p:cNvSpPr/>
          <p:nvPr/>
        </p:nvSpPr>
        <p:spPr>
          <a:xfrm>
            <a:off x="1155825" y="683550"/>
            <a:ext cx="7779300" cy="1005899"/>
          </a:xfrm>
          <a:prstGeom prst="rect">
            <a:avLst/>
          </a:prstGeom>
          <a:solidFill>
            <a:srgbClr val="D0E0E3"/>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chemeClr val="accent6"/>
                </a:solidFill>
                <a:latin typeface="Arial"/>
                <a:ea typeface="Arial"/>
                <a:cs typeface="Arial"/>
                <a:sym typeface="Arial"/>
              </a:rPr>
              <a:t>Dorec</a:t>
            </a:r>
          </a:p>
        </p:txBody>
      </p:sp>
      <p:sp>
        <p:nvSpPr>
          <p:cNvPr id="296" name="Shape 296"/>
          <p:cNvSpPr/>
          <p:nvPr/>
        </p:nvSpPr>
        <p:spPr>
          <a:xfrm>
            <a:off x="121900" y="500825"/>
            <a:ext cx="2103299" cy="1567499"/>
          </a:xfrm>
          <a:prstGeom prst="star5">
            <a:avLst>
              <a:gd fmla="val 19848" name="adj"/>
              <a:gd fmla="val 105146" name="hf"/>
              <a:gd fmla="val 110557" name="vf"/>
            </a:avLst>
          </a:prstGeom>
          <a:solidFill>
            <a:srgbClr val="00FFFF"/>
          </a:solidFill>
          <a:ln cap="flat" cmpd="sng" w="19050">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0" i="0" lang="en" sz="1400" u="none" cap="none" strike="noStrike">
                <a:solidFill>
                  <a:srgbClr val="000000"/>
                </a:solidFill>
                <a:latin typeface="Arial"/>
                <a:ea typeface="Arial"/>
                <a:cs typeface="Arial"/>
                <a:sym typeface="Arial"/>
              </a:rPr>
              <a:t>Level 3</a:t>
            </a:r>
          </a:p>
        </p:txBody>
      </p:sp>
      <p:sp>
        <p:nvSpPr>
          <p:cNvPr id="297" name="Shape 297"/>
          <p:cNvSpPr txBox="1"/>
          <p:nvPr/>
        </p:nvSpPr>
        <p:spPr>
          <a:xfrm>
            <a:off x="1227900" y="683550"/>
            <a:ext cx="7707299" cy="1005899"/>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accent6"/>
              </a:buClr>
              <a:buSzPct val="25000"/>
              <a:buFont typeface="Arial"/>
              <a:buNone/>
            </a:pPr>
            <a:r>
              <a:rPr b="1" i="1" lang="en" sz="1400" u="none" cap="none" strike="noStrike">
                <a:solidFill>
                  <a:schemeClr val="accent6"/>
                </a:solidFill>
                <a:latin typeface="Arial"/>
                <a:ea typeface="Arial"/>
                <a:cs typeface="Arial"/>
                <a:sym typeface="Arial"/>
              </a:rPr>
              <a:t>   </a:t>
            </a:r>
            <a:r>
              <a:rPr b="1" i="1" lang="en" sz="1400" u="none" cap="none" strike="noStrike">
                <a:solidFill>
                  <a:srgbClr val="073763"/>
                </a:solidFill>
                <a:latin typeface="Arial"/>
                <a:ea typeface="Arial"/>
                <a:cs typeface="Arial"/>
                <a:sym typeface="Arial"/>
              </a:rPr>
              <a:t>Convert to an easier problem</a:t>
            </a:r>
            <a:r>
              <a:rPr b="1" i="0" lang="en" sz="1400" u="none" cap="none" strike="noStrike">
                <a:solidFill>
                  <a:srgbClr val="073763"/>
                </a:solidFill>
                <a:latin typeface="Arial"/>
                <a:ea typeface="Arial"/>
                <a:cs typeface="Arial"/>
                <a:sym typeface="Arial"/>
              </a:rPr>
              <a:t> -</a:t>
            </a:r>
            <a:r>
              <a:rPr b="0" i="0" lang="en" sz="1400" u="none" cap="none" strike="noStrike">
                <a:solidFill>
                  <a:srgbClr val="073763"/>
                </a:solidFill>
                <a:latin typeface="Arial"/>
                <a:ea typeface="Arial"/>
                <a:cs typeface="Arial"/>
                <a:sym typeface="Arial"/>
              </a:rPr>
              <a:t>Decompose an addend to compose a part with another </a:t>
            </a:r>
          </a:p>
          <a:p>
            <a:pPr indent="0" lvl="0" marL="0" marR="0" rtl="0" algn="l">
              <a:lnSpc>
                <a:spcPct val="100000"/>
              </a:lnSpc>
              <a:spcBef>
                <a:spcPts val="0"/>
              </a:spcBef>
              <a:spcAft>
                <a:spcPts val="0"/>
              </a:spcAft>
              <a:buClr>
                <a:schemeClr val="accent6"/>
              </a:buClr>
              <a:buSzPct val="25000"/>
              <a:buFont typeface="Arial"/>
              <a:buNone/>
            </a:pPr>
            <a:r>
              <a:rPr b="0" i="0" lang="en" sz="1400" u="none" cap="none" strike="noStrike">
                <a:solidFill>
                  <a:srgbClr val="073763"/>
                </a:solidFill>
                <a:latin typeface="Arial"/>
                <a:ea typeface="Arial"/>
                <a:cs typeface="Arial"/>
                <a:sym typeface="Arial"/>
              </a:rPr>
              <a:t>                    addend.</a:t>
            </a:r>
          </a:p>
        </p:txBody>
      </p:sp>
      <p:sp>
        <p:nvSpPr>
          <p:cNvPr id="298" name="Shape 298"/>
          <p:cNvSpPr txBox="1"/>
          <p:nvPr/>
        </p:nvSpPr>
        <p:spPr>
          <a:xfrm>
            <a:off x="1227900" y="4857500"/>
            <a:ext cx="7642499" cy="111900"/>
          </a:xfrm>
          <a:prstGeom prst="rect">
            <a:avLst/>
          </a:prstGeom>
          <a:noFill/>
          <a:ln>
            <a:noFill/>
          </a:ln>
        </p:spPr>
        <p:txBody>
          <a:bodyPr anchorCtr="0" anchor="t" bIns="91425" lIns="91425" rIns="91425" wrap="square" tIns="91425">
            <a:noAutofit/>
          </a:bodyPr>
          <a:lstStyle/>
          <a:p>
            <a:pPr indent="0" lvl="0" marL="0" marR="0" rtl="0" algn="r">
              <a:lnSpc>
                <a:spcPct val="100000"/>
              </a:lnSpc>
              <a:spcBef>
                <a:spcPts val="0"/>
              </a:spcBef>
              <a:spcAft>
                <a:spcPts val="0"/>
              </a:spcAft>
              <a:buClr>
                <a:srgbClr val="FFE599"/>
              </a:buClr>
              <a:buSzPct val="25000"/>
              <a:buFont typeface="Georgia"/>
              <a:buNone/>
            </a:pPr>
            <a:r>
              <a:rPr b="0" i="0" lang="en" sz="1000" u="none" cap="none" strike="noStrike">
                <a:solidFill>
                  <a:srgbClr val="FFE599"/>
                </a:solidFill>
                <a:latin typeface="Georgia"/>
                <a:ea typeface="Georgia"/>
                <a:cs typeface="Georgia"/>
                <a:sym typeface="Georgia"/>
              </a:rPr>
              <a:t>Progressions for the Common Core State Standards in Mathematics (Draft). 211. </a:t>
            </a:r>
          </a:p>
        </p:txBody>
      </p:sp>
      <p:sp>
        <p:nvSpPr>
          <p:cNvPr id="299" name="Shape 299"/>
          <p:cNvSpPr txBox="1"/>
          <p:nvPr/>
        </p:nvSpPr>
        <p:spPr>
          <a:xfrm>
            <a:off x="182875" y="91450"/>
            <a:ext cx="8752199" cy="2724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FFD966"/>
              </a:buClr>
              <a:buSzPct val="25000"/>
              <a:buFont typeface="Arial"/>
              <a:buNone/>
            </a:pPr>
            <a:r>
              <a:rPr b="0" i="0" lang="en" sz="1800" u="none" cap="none" strike="noStrike">
                <a:solidFill>
                  <a:srgbClr val="FFD966"/>
                </a:solidFill>
                <a:latin typeface="Arial"/>
                <a:ea typeface="Arial"/>
                <a:cs typeface="Arial"/>
                <a:sym typeface="Arial"/>
              </a:rPr>
              <a:t>Methods for solving single-digit addition and subtraction problems </a:t>
            </a:r>
          </a:p>
        </p:txBody>
      </p:sp>
      <p:pic>
        <p:nvPicPr>
          <p:cNvPr id="300" name="Shape 300"/>
          <p:cNvPicPr preferRelativeResize="0"/>
          <p:nvPr/>
        </p:nvPicPr>
        <p:blipFill rotWithShape="1">
          <a:blip r:embed="rId3">
            <a:alphaModFix/>
          </a:blip>
          <a:srcRect b="0" l="0" r="0" t="0"/>
          <a:stretch/>
        </p:blipFill>
        <p:spPr>
          <a:xfrm>
            <a:off x="622850" y="2116550"/>
            <a:ext cx="8247476" cy="372200"/>
          </a:xfrm>
          <a:prstGeom prst="rect">
            <a:avLst/>
          </a:prstGeom>
          <a:noFill/>
          <a:ln cap="flat" cmpd="sng" w="28575">
            <a:solidFill>
              <a:schemeClr val="dk2"/>
            </a:solidFill>
            <a:prstDash val="solid"/>
            <a:round/>
            <a:headEnd len="med" w="med" type="none"/>
            <a:tailEnd len="med" w="med" type="none"/>
          </a:ln>
        </p:spPr>
      </p:pic>
      <p:pic>
        <p:nvPicPr>
          <p:cNvPr id="301" name="Shape 301"/>
          <p:cNvPicPr preferRelativeResize="0"/>
          <p:nvPr/>
        </p:nvPicPr>
        <p:blipFill rotWithShape="1">
          <a:blip r:embed="rId4">
            <a:alphaModFix/>
          </a:blip>
          <a:srcRect b="0" l="0" r="0" t="0"/>
          <a:stretch/>
        </p:blipFill>
        <p:spPr>
          <a:xfrm>
            <a:off x="605050" y="2467650"/>
            <a:ext cx="8265275" cy="2389861"/>
          </a:xfrm>
          <a:prstGeom prst="rect">
            <a:avLst/>
          </a:prstGeom>
          <a:noFill/>
          <a:ln cap="flat" cmpd="sng" w="28575">
            <a:solidFill>
              <a:schemeClr val="dk2"/>
            </a:solidFill>
            <a:prstDash val="solid"/>
            <a:round/>
            <a:headEnd len="med" w="med" type="none"/>
            <a:tailEnd len="med" w="med" type="none"/>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05" name="Shape 305"/>
        <p:cNvGrpSpPr/>
        <p:nvPr/>
      </p:nvGrpSpPr>
      <p:grpSpPr>
        <a:xfrm>
          <a:off x="0" y="0"/>
          <a:ext cx="0" cy="0"/>
          <a:chOff x="0" y="0"/>
          <a:chExt cx="0" cy="0"/>
        </a:xfrm>
      </p:grpSpPr>
      <p:sp>
        <p:nvSpPr>
          <p:cNvPr id="306" name="Shape 306"/>
          <p:cNvSpPr txBox="1"/>
          <p:nvPr/>
        </p:nvSpPr>
        <p:spPr>
          <a:xfrm>
            <a:off x="182875" y="91450"/>
            <a:ext cx="8752200" cy="272400"/>
          </a:xfrm>
          <a:prstGeom prst="rect">
            <a:avLst/>
          </a:prstGeom>
          <a:noFill/>
          <a:ln>
            <a:noFill/>
          </a:ln>
        </p:spPr>
        <p:txBody>
          <a:bodyPr anchorCtr="0" anchor="t" bIns="91425" lIns="91425" rIns="91425" wrap="square" tIns="91425">
            <a:noAutofit/>
          </a:bodyPr>
          <a:lstStyle/>
          <a:p>
            <a:pPr indent="0" lvl="0" marL="0" marR="0" rtl="0" algn="ctr">
              <a:lnSpc>
                <a:spcPct val="100000"/>
              </a:lnSpc>
              <a:spcBef>
                <a:spcPts val="0"/>
              </a:spcBef>
              <a:spcAft>
                <a:spcPts val="0"/>
              </a:spcAft>
              <a:buClr>
                <a:srgbClr val="FFD966"/>
              </a:buClr>
              <a:buSzPct val="25000"/>
              <a:buFont typeface="Arial"/>
              <a:buNone/>
            </a:pPr>
            <a:r>
              <a:rPr b="1" i="0" lang="en" sz="1800" u="none" cap="none" strike="noStrike">
                <a:solidFill>
                  <a:srgbClr val="FFD966"/>
                </a:solidFill>
              </a:rPr>
              <a:t>Methods for </a:t>
            </a:r>
            <a:r>
              <a:rPr b="1" lang="en" sz="1800">
                <a:solidFill>
                  <a:srgbClr val="FFD966"/>
                </a:solidFill>
              </a:rPr>
              <a:t>S</a:t>
            </a:r>
            <a:r>
              <a:rPr b="1" i="0" lang="en" sz="1800" u="none" cap="none" strike="noStrike">
                <a:solidFill>
                  <a:srgbClr val="FFD966"/>
                </a:solidFill>
              </a:rPr>
              <a:t>olving </a:t>
            </a:r>
            <a:r>
              <a:rPr b="1" lang="en" sz="1800">
                <a:solidFill>
                  <a:srgbClr val="FFD966"/>
                </a:solidFill>
              </a:rPr>
              <a:t>S</a:t>
            </a:r>
            <a:r>
              <a:rPr b="1" i="0" lang="en" sz="1800" u="none" cap="none" strike="noStrike">
                <a:solidFill>
                  <a:srgbClr val="FFD966"/>
                </a:solidFill>
              </a:rPr>
              <a:t>ingle-digit </a:t>
            </a:r>
            <a:r>
              <a:rPr b="1" lang="en" sz="1800">
                <a:solidFill>
                  <a:srgbClr val="FFD966"/>
                </a:solidFill>
              </a:rPr>
              <a:t>Multiplication and Division</a:t>
            </a:r>
            <a:r>
              <a:rPr b="1" i="0" lang="en" sz="1800" u="none" cap="none" strike="noStrike">
                <a:solidFill>
                  <a:srgbClr val="FFD966"/>
                </a:solidFill>
              </a:rPr>
              <a:t> </a:t>
            </a:r>
            <a:r>
              <a:rPr b="1" lang="en" sz="1800">
                <a:solidFill>
                  <a:srgbClr val="FFD966"/>
                </a:solidFill>
              </a:rPr>
              <a:t>P</a:t>
            </a:r>
            <a:r>
              <a:rPr b="1" i="0" lang="en" sz="1800" u="none" cap="none" strike="noStrike">
                <a:solidFill>
                  <a:srgbClr val="FFD966"/>
                </a:solidFill>
              </a:rPr>
              <a:t>roblems </a:t>
            </a:r>
          </a:p>
        </p:txBody>
      </p:sp>
      <p:pic>
        <p:nvPicPr>
          <p:cNvPr id="307" name="Shape 307"/>
          <p:cNvPicPr preferRelativeResize="0"/>
          <p:nvPr/>
        </p:nvPicPr>
        <p:blipFill>
          <a:blip r:embed="rId3">
            <a:alphaModFix/>
          </a:blip>
          <a:stretch>
            <a:fillRect/>
          </a:stretch>
        </p:blipFill>
        <p:spPr>
          <a:xfrm>
            <a:off x="5485975" y="546175"/>
            <a:ext cx="3449099" cy="4051126"/>
          </a:xfrm>
          <a:prstGeom prst="rect">
            <a:avLst/>
          </a:prstGeom>
          <a:noFill/>
          <a:ln cap="flat" cmpd="sng" w="28575">
            <a:solidFill>
              <a:srgbClr val="F1C232"/>
            </a:solidFill>
            <a:prstDash val="solid"/>
            <a:round/>
            <a:headEnd len="med" w="med" type="none"/>
            <a:tailEnd len="med" w="med" type="none"/>
          </a:ln>
        </p:spPr>
      </p:pic>
      <p:sp>
        <p:nvSpPr>
          <p:cNvPr id="308" name="Shape 308"/>
          <p:cNvSpPr txBox="1"/>
          <p:nvPr/>
        </p:nvSpPr>
        <p:spPr>
          <a:xfrm>
            <a:off x="5910763" y="4630950"/>
            <a:ext cx="3000000" cy="382800"/>
          </a:xfrm>
          <a:prstGeom prst="rect">
            <a:avLst/>
          </a:prstGeom>
          <a:noFill/>
          <a:ln>
            <a:noFill/>
          </a:ln>
        </p:spPr>
        <p:txBody>
          <a:bodyPr anchorCtr="0" anchor="ctr" bIns="91425" lIns="91425" rIns="91425" wrap="square" tIns="91425">
            <a:noAutofit/>
          </a:bodyPr>
          <a:lstStyle/>
          <a:p>
            <a:pPr lvl="0" rtl="0" algn="ctr">
              <a:spcBef>
                <a:spcPts val="600"/>
              </a:spcBef>
              <a:buNone/>
            </a:pPr>
            <a:r>
              <a:rPr lang="en" sz="1200">
                <a:solidFill>
                  <a:srgbClr val="FFFFFF"/>
                </a:solidFill>
              </a:rPr>
              <a:t>Baroody 2006, Kling and Williams 2015</a:t>
            </a:r>
          </a:p>
        </p:txBody>
      </p:sp>
      <p:sp>
        <p:nvSpPr>
          <p:cNvPr id="309" name="Shape 309"/>
          <p:cNvSpPr txBox="1"/>
          <p:nvPr/>
        </p:nvSpPr>
        <p:spPr>
          <a:xfrm>
            <a:off x="182875" y="572475"/>
            <a:ext cx="5278800" cy="4214700"/>
          </a:xfrm>
          <a:prstGeom prst="rect">
            <a:avLst/>
          </a:prstGeom>
          <a:noFill/>
          <a:ln>
            <a:noFill/>
          </a:ln>
        </p:spPr>
        <p:txBody>
          <a:bodyPr anchorCtr="0" anchor="t" bIns="91425" lIns="91425" rIns="91425" wrap="square" tIns="91425">
            <a:noAutofit/>
          </a:bodyPr>
          <a:lstStyle/>
          <a:p>
            <a:pPr lvl="0" rtl="0">
              <a:spcBef>
                <a:spcPts val="600"/>
              </a:spcBef>
              <a:buNone/>
            </a:pPr>
            <a:r>
              <a:rPr lang="en" sz="1800">
                <a:solidFill>
                  <a:srgbClr val="FFFFFF"/>
                </a:solidFill>
              </a:rPr>
              <a:t>Traditional approaches to learning multiplication facts (flashcards, drill, and timed testing) attempt to move students from phase 1 directly to phase 3. </a:t>
            </a:r>
          </a:p>
          <a:p>
            <a:pPr lvl="0" rtl="0">
              <a:spcBef>
                <a:spcPts val="600"/>
              </a:spcBef>
              <a:buNone/>
            </a:pPr>
            <a:r>
              <a:t/>
            </a:r>
            <a:endParaRPr sz="1800">
              <a:solidFill>
                <a:srgbClr val="FFFFFF"/>
              </a:solidFill>
            </a:endParaRPr>
          </a:p>
          <a:p>
            <a:pPr lvl="0" rtl="0">
              <a:spcBef>
                <a:spcPts val="600"/>
              </a:spcBef>
              <a:buNone/>
            </a:pPr>
            <a:r>
              <a:rPr lang="en" sz="1800">
                <a:solidFill>
                  <a:srgbClr val="FFFFFF"/>
                </a:solidFill>
              </a:rPr>
              <a:t>This approach is ineffective—many students do not retain what they memorized in the long term, moving to grade 4 and beyond still not knowing their facts. </a:t>
            </a:r>
          </a:p>
          <a:p>
            <a:pPr lvl="0" rtl="0">
              <a:spcBef>
                <a:spcPts val="600"/>
              </a:spcBef>
              <a:buNone/>
            </a:pPr>
            <a:r>
              <a:t/>
            </a:r>
            <a:endParaRPr sz="1800">
              <a:solidFill>
                <a:srgbClr val="FFFFFF"/>
              </a:solidFill>
            </a:endParaRPr>
          </a:p>
          <a:p>
            <a:pPr lvl="0" rtl="0">
              <a:spcBef>
                <a:spcPts val="600"/>
              </a:spcBef>
              <a:buNone/>
            </a:pPr>
            <a:r>
              <a:rPr lang="en" sz="1800">
                <a:solidFill>
                  <a:srgbClr val="FFFFFF"/>
                </a:solidFill>
              </a:rPr>
              <a:t>Even if students remember facts, they are unlikely to be fluent as defined above, as they will not have learned to flexibly apply strategies to find the answer to a multiplication fact. </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Shape 314"/>
          <p:cNvSpPr txBox="1"/>
          <p:nvPr>
            <p:ph idx="4294967295" type="body"/>
          </p:nvPr>
        </p:nvSpPr>
        <p:spPr>
          <a:xfrm>
            <a:off x="457200" y="1334950"/>
            <a:ext cx="8229600" cy="36789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Arial"/>
              <a:buNone/>
            </a:pPr>
            <a:r>
              <a:rPr b="1" i="1" lang="en" sz="2000" u="sng" cap="none" strike="noStrike">
                <a:solidFill>
                  <a:srgbClr val="073763"/>
                </a:solidFill>
                <a:latin typeface="Georgia"/>
                <a:ea typeface="Georgia"/>
                <a:cs typeface="Georgia"/>
                <a:sym typeface="Georgia"/>
              </a:rPr>
              <a:t>DOES NOT MEAN</a:t>
            </a:r>
            <a:r>
              <a:rPr b="1" i="1" lang="en" sz="2000" cap="none" strike="noStrike">
                <a:solidFill>
                  <a:srgbClr val="073763"/>
                </a:solidFill>
                <a:latin typeface="Georgia"/>
                <a:ea typeface="Georgia"/>
                <a:cs typeface="Georgia"/>
                <a:sym typeface="Georgia"/>
              </a:rPr>
              <a:t>...</a:t>
            </a:r>
          </a:p>
          <a:p>
            <a:pPr indent="0" lvl="1" marL="558800" marR="0" rtl="0" algn="l">
              <a:lnSpc>
                <a:spcPct val="100000"/>
              </a:lnSpc>
              <a:spcBef>
                <a:spcPts val="0"/>
              </a:spcBef>
              <a:spcAft>
                <a:spcPts val="0"/>
              </a:spcAft>
              <a:buClr>
                <a:schemeClr val="accent5"/>
              </a:buClr>
              <a:buSzPct val="25000"/>
              <a:buFont typeface="Georgia"/>
              <a:buNone/>
            </a:pPr>
            <a:r>
              <a:rPr b="0" i="0" lang="en" sz="2000" u="none" cap="none" strike="noStrike">
                <a:solidFill>
                  <a:srgbClr val="073763"/>
                </a:solidFill>
                <a:latin typeface="Georgia"/>
                <a:ea typeface="Georgia"/>
                <a:cs typeface="Georgia"/>
                <a:sym typeface="Georgia"/>
              </a:rPr>
              <a:t>teaching a specific strategy and then asking students to use it.  This approach </a:t>
            </a:r>
            <a:r>
              <a:rPr b="1" i="1" lang="en" sz="2000" u="none" cap="none" strike="noStrike">
                <a:solidFill>
                  <a:srgbClr val="073763"/>
                </a:solidFill>
                <a:latin typeface="Georgia"/>
                <a:ea typeface="Georgia"/>
                <a:cs typeface="Georgia"/>
                <a:sym typeface="Georgia"/>
              </a:rPr>
              <a:t>removes</a:t>
            </a:r>
            <a:r>
              <a:rPr b="0" i="0" lang="en" sz="2000" u="none" cap="none" strike="noStrike">
                <a:solidFill>
                  <a:srgbClr val="073763"/>
                </a:solidFill>
                <a:latin typeface="Georgia"/>
                <a:ea typeface="Georgia"/>
                <a:cs typeface="Georgia"/>
                <a:sym typeface="Georgia"/>
              </a:rPr>
              <a:t> the reasoning component and adds to what the student is being asked to </a:t>
            </a:r>
            <a:r>
              <a:rPr b="1" i="1" lang="en" sz="2000" u="none" cap="none" strike="noStrike">
                <a:solidFill>
                  <a:srgbClr val="073763"/>
                </a:solidFill>
                <a:latin typeface="Georgia"/>
                <a:ea typeface="Georgia"/>
                <a:cs typeface="Georgia"/>
                <a:sym typeface="Georgia"/>
              </a:rPr>
              <a:t>memorize. </a:t>
            </a:r>
            <a:r>
              <a:rPr b="0" i="0" lang="en" sz="2000" u="none" cap="none" strike="noStrike">
                <a:solidFill>
                  <a:srgbClr val="073763"/>
                </a:solidFill>
                <a:latin typeface="Georgia"/>
                <a:ea typeface="Georgia"/>
                <a:cs typeface="Georgia"/>
                <a:sym typeface="Georgia"/>
              </a:rPr>
              <a:t> </a:t>
            </a:r>
          </a:p>
          <a:p>
            <a:pPr indent="0" lvl="1" marL="558800" marR="0" rtl="0" algn="l">
              <a:lnSpc>
                <a:spcPct val="100000"/>
              </a:lnSpc>
              <a:spcBef>
                <a:spcPts val="0"/>
              </a:spcBef>
              <a:spcAft>
                <a:spcPts val="0"/>
              </a:spcAft>
              <a:buClr>
                <a:schemeClr val="accent5"/>
              </a:buClr>
              <a:buSzPct val="25000"/>
              <a:buFont typeface="Georgia"/>
              <a:buNone/>
            </a:pPr>
            <a:r>
              <a:t/>
            </a:r>
            <a:endParaRPr sz="600">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ct val="25000"/>
              <a:buFont typeface="Georgia"/>
              <a:buNone/>
            </a:pPr>
            <a:r>
              <a:rPr b="1" i="1" lang="en" sz="2000" u="sng" cap="none" strike="noStrike">
                <a:solidFill>
                  <a:srgbClr val="073763"/>
                </a:solidFill>
                <a:latin typeface="Georgia"/>
                <a:ea typeface="Georgia"/>
                <a:cs typeface="Georgia"/>
                <a:sym typeface="Georgia"/>
              </a:rPr>
              <a:t>MEANS</a:t>
            </a:r>
            <a:r>
              <a:rPr b="1" i="1" lang="en" sz="2000" cap="none" strike="noStrike">
                <a:solidFill>
                  <a:srgbClr val="073763"/>
                </a:solidFill>
                <a:latin typeface="Georgia"/>
                <a:ea typeface="Georgia"/>
                <a:cs typeface="Georgia"/>
                <a:sym typeface="Georgia"/>
              </a:rPr>
              <a:t>...</a:t>
            </a:r>
          </a:p>
          <a:p>
            <a:pPr indent="-355600" lvl="1" marL="914400" marR="0" rtl="0" algn="l">
              <a:lnSpc>
                <a:spcPct val="100000"/>
              </a:lnSpc>
              <a:spcBef>
                <a:spcPts val="0"/>
              </a:spcBef>
              <a:spcAft>
                <a:spcPts val="0"/>
              </a:spcAft>
              <a:buClr>
                <a:schemeClr val="accent5"/>
              </a:buClr>
              <a:buSzPct val="25000"/>
              <a:buFont typeface="Georgia"/>
              <a:buNone/>
            </a:pPr>
            <a:r>
              <a:rPr b="1" i="1" lang="en" sz="2000" u="none" cap="none" strike="noStrike">
                <a:solidFill>
                  <a:srgbClr val="073763"/>
                </a:solidFill>
                <a:latin typeface="Georgia"/>
                <a:ea typeface="Georgia"/>
                <a:cs typeface="Georgia"/>
                <a:sym typeface="Georgia"/>
              </a:rPr>
              <a:t>supporting</a:t>
            </a:r>
            <a:r>
              <a:rPr b="0" i="1" lang="en" sz="2000" u="none" cap="none" strike="noStrike">
                <a:solidFill>
                  <a:srgbClr val="073763"/>
                </a:solidFill>
                <a:latin typeface="Georgia"/>
                <a:ea typeface="Georgia"/>
                <a:cs typeface="Georgia"/>
                <a:sym typeface="Georgia"/>
              </a:rPr>
              <a:t> </a:t>
            </a:r>
            <a:r>
              <a:rPr b="0" i="0" lang="en" sz="2000" u="none" cap="none" strike="noStrike">
                <a:solidFill>
                  <a:srgbClr val="073763"/>
                </a:solidFill>
                <a:latin typeface="Georgia"/>
                <a:ea typeface="Georgia"/>
                <a:cs typeface="Georgia"/>
                <a:sym typeface="Georgia"/>
              </a:rPr>
              <a:t>thinking, including asking students which strategies</a:t>
            </a:r>
            <a:r>
              <a:rPr lang="en" sz="2000">
                <a:solidFill>
                  <a:srgbClr val="073763"/>
                </a:solidFill>
                <a:latin typeface="Georgia"/>
                <a:ea typeface="Georgia"/>
                <a:cs typeface="Georgia"/>
                <a:sym typeface="Georgia"/>
              </a:rPr>
              <a:t> </a:t>
            </a:r>
            <a:r>
              <a:rPr b="0" i="0" lang="en" sz="2000" u="none" cap="none" strike="noStrike">
                <a:solidFill>
                  <a:srgbClr val="073763"/>
                </a:solidFill>
                <a:latin typeface="Georgia"/>
                <a:ea typeface="Georgia"/>
                <a:cs typeface="Georgia"/>
                <a:sym typeface="Georgia"/>
              </a:rPr>
              <a:t>they might use in a given situation</a:t>
            </a:r>
            <a:r>
              <a:rPr lang="en">
                <a:solidFill>
                  <a:srgbClr val="073763"/>
                </a:solidFill>
              </a:rPr>
              <a:t> </a:t>
            </a:r>
            <a:r>
              <a:rPr b="0" i="0" lang="en" sz="2000" u="none" cap="none" strike="noStrike">
                <a:solidFill>
                  <a:srgbClr val="073763"/>
                </a:solidFill>
                <a:latin typeface="Georgia"/>
                <a:ea typeface="Georgia"/>
                <a:cs typeface="Georgia"/>
                <a:sym typeface="Georgia"/>
              </a:rPr>
              <a:t>helping students </a:t>
            </a:r>
            <a:r>
              <a:rPr b="0" i="1" lang="en" sz="2000" u="none" cap="none" strike="noStrike">
                <a:solidFill>
                  <a:srgbClr val="073763"/>
                </a:solidFill>
                <a:latin typeface="Georgia"/>
                <a:ea typeface="Georgia"/>
                <a:cs typeface="Georgia"/>
                <a:sym typeface="Georgia"/>
              </a:rPr>
              <a:t>see</a:t>
            </a:r>
            <a:r>
              <a:rPr b="0" i="0" lang="en" sz="2000" u="none" cap="none" strike="noStrike">
                <a:solidFill>
                  <a:srgbClr val="073763"/>
                </a:solidFill>
                <a:latin typeface="Georgia"/>
                <a:ea typeface="Georgia"/>
                <a:cs typeface="Georgia"/>
                <a:sym typeface="Georgia"/>
              </a:rPr>
              <a:t> the possibilities and letting them </a:t>
            </a:r>
            <a:r>
              <a:rPr b="0" i="1" lang="en" sz="2000" u="none" cap="none" strike="noStrike">
                <a:solidFill>
                  <a:srgbClr val="073763"/>
                </a:solidFill>
                <a:latin typeface="Georgia"/>
                <a:ea typeface="Georgia"/>
                <a:cs typeface="Georgia"/>
                <a:sym typeface="Georgia"/>
              </a:rPr>
              <a:t>choose</a:t>
            </a:r>
            <a:r>
              <a:rPr b="0" i="0" lang="en" sz="2000" u="none" cap="none" strike="noStrike">
                <a:solidFill>
                  <a:srgbClr val="073763"/>
                </a:solidFill>
                <a:latin typeface="Georgia"/>
                <a:ea typeface="Georgia"/>
                <a:cs typeface="Georgia"/>
                <a:sym typeface="Georgia"/>
              </a:rPr>
              <a:t> strategies that help them arrive at a solution.</a:t>
            </a:r>
          </a:p>
          <a:p>
            <a:pPr indent="0" lvl="0" marL="0" marR="0" rtl="0" algn="l">
              <a:lnSpc>
                <a:spcPct val="100000"/>
              </a:lnSpc>
              <a:spcBef>
                <a:spcPts val="0"/>
              </a:spcBef>
              <a:spcAft>
                <a:spcPts val="0"/>
              </a:spcAft>
              <a:buClr>
                <a:schemeClr val="dk1"/>
              </a:buClr>
              <a:buSzPct val="25000"/>
              <a:buFont typeface="Georgia"/>
              <a:buNone/>
            </a:pPr>
            <a:r>
              <a:t/>
            </a:r>
            <a:endParaRPr b="0" i="0" sz="600" u="none" cap="none" strike="noStrike">
              <a:solidFill>
                <a:srgbClr val="073763"/>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ct val="25000"/>
              <a:buFont typeface="Georgia"/>
              <a:buNone/>
            </a:pPr>
            <a:r>
              <a:rPr b="1" i="1" lang="en" sz="2000" u="none" cap="none" strike="noStrike">
                <a:solidFill>
                  <a:srgbClr val="073763"/>
                </a:solidFill>
                <a:highlight>
                  <a:srgbClr val="F1C232"/>
                </a:highlight>
                <a:latin typeface="Georgia"/>
                <a:ea typeface="Georgia"/>
                <a:cs typeface="Georgia"/>
                <a:sym typeface="Georgia"/>
              </a:rPr>
              <a:t>It can take 2-4 lessons before students will internalize the reasoning strategies discussed in class </a:t>
            </a:r>
            <a:r>
              <a:rPr b="1" i="0" lang="en" sz="2000" u="none" cap="none" strike="noStrike">
                <a:solidFill>
                  <a:srgbClr val="073763"/>
                </a:solidFill>
                <a:highlight>
                  <a:srgbClr val="F1C232"/>
                </a:highlight>
                <a:latin typeface="Georgia"/>
                <a:ea typeface="Georgia"/>
                <a:cs typeface="Georgia"/>
                <a:sym typeface="Georgia"/>
              </a:rPr>
              <a:t>(Steinbery, 1985).</a:t>
            </a:r>
          </a:p>
          <a:p>
            <a:pPr indent="0" lvl="0" marL="0" marR="0" rtl="0" algn="l">
              <a:lnSpc>
                <a:spcPct val="100000"/>
              </a:lnSpc>
              <a:spcBef>
                <a:spcPts val="0"/>
              </a:spcBef>
              <a:spcAft>
                <a:spcPts val="0"/>
              </a:spcAft>
              <a:buClr>
                <a:schemeClr val="dk1"/>
              </a:buClr>
              <a:buSzPct val="25000"/>
              <a:buFont typeface="Georgia"/>
              <a:buNone/>
            </a:pPr>
            <a:r>
              <a:t/>
            </a:r>
            <a:endParaRPr b="0" i="0" sz="2000" u="none" cap="none" strike="noStrike">
              <a:solidFill>
                <a:schemeClr val="dk1"/>
              </a:solidFill>
              <a:highlight>
                <a:srgbClr val="F1C232"/>
              </a:highlight>
              <a:latin typeface="Georgia"/>
              <a:ea typeface="Georgia"/>
              <a:cs typeface="Georgia"/>
              <a:sym typeface="Georgia"/>
            </a:endParaRPr>
          </a:p>
        </p:txBody>
      </p:sp>
      <p:sp>
        <p:nvSpPr>
          <p:cNvPr id="315" name="Shape 315"/>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3600" u="none" cap="none" strike="noStrike">
                <a:solidFill>
                  <a:srgbClr val="FFD966"/>
                </a:solidFill>
                <a:latin typeface="Georgia"/>
                <a:ea typeface="Georgia"/>
                <a:cs typeface="Georgia"/>
                <a:sym typeface="Georgia"/>
              </a:rPr>
              <a:t>Explicitly Teaching Strategies….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Shape 83"/>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lt1"/>
              </a:buClr>
              <a:buSzPct val="25000"/>
              <a:buFont typeface="Georgia"/>
              <a:buNone/>
            </a:pPr>
            <a:r>
              <a:rPr lang="en" sz="4800">
                <a:solidFill>
                  <a:srgbClr val="FFD966"/>
                </a:solidFill>
                <a:latin typeface="Georgia"/>
                <a:ea typeface="Georgia"/>
                <a:cs typeface="Georgia"/>
                <a:sym typeface="Georgia"/>
              </a:rPr>
              <a:t>Goals</a:t>
            </a:r>
          </a:p>
        </p:txBody>
      </p:sp>
      <p:sp>
        <p:nvSpPr>
          <p:cNvPr id="84" name="Shape 84"/>
          <p:cNvSpPr txBox="1"/>
          <p:nvPr>
            <p:ph idx="4294967295" type="body"/>
          </p:nvPr>
        </p:nvSpPr>
        <p:spPr>
          <a:xfrm>
            <a:off x="311700" y="1505700"/>
            <a:ext cx="5397000" cy="3076200"/>
          </a:xfrm>
          <a:prstGeom prst="rect">
            <a:avLst/>
          </a:prstGeom>
          <a:noFill/>
          <a:ln>
            <a:noFill/>
          </a:ln>
        </p:spPr>
        <p:txBody>
          <a:bodyPr anchorCtr="0" anchor="t" bIns="91425" lIns="91425" rIns="91425" wrap="square" tIns="91425">
            <a:noAutofit/>
          </a:bodyPr>
          <a:lstStyle/>
          <a:p>
            <a:pPr indent="-381000" lvl="0" marL="457200" marR="0" rtl="0" algn="l">
              <a:lnSpc>
                <a:spcPct val="100000"/>
              </a:lnSpc>
              <a:spcBef>
                <a:spcPts val="0"/>
              </a:spcBef>
              <a:spcAft>
                <a:spcPts val="1000"/>
              </a:spcAft>
              <a:buClr>
                <a:srgbClr val="073763"/>
              </a:buClr>
              <a:buSzPct val="100000"/>
              <a:buFont typeface="Georgia"/>
              <a:buChar char="➢"/>
            </a:pPr>
            <a:r>
              <a:rPr lang="en" sz="2400">
                <a:solidFill>
                  <a:srgbClr val="073763"/>
                </a:solidFill>
                <a:latin typeface="Georgia"/>
                <a:ea typeface="Georgia"/>
                <a:cs typeface="Georgia"/>
                <a:sym typeface="Georgia"/>
              </a:rPr>
              <a:t>To improve student mastery of fact fluency</a:t>
            </a:r>
          </a:p>
          <a:p>
            <a:pPr indent="-381000" lvl="0" marL="457200" rtl="0">
              <a:lnSpc>
                <a:spcPct val="100000"/>
              </a:lnSpc>
              <a:spcBef>
                <a:spcPts val="0"/>
              </a:spcBef>
              <a:spcAft>
                <a:spcPts val="1000"/>
              </a:spcAft>
              <a:buClr>
                <a:srgbClr val="073763"/>
              </a:buClr>
              <a:buSzPct val="100000"/>
              <a:buFont typeface="Georgia"/>
              <a:buChar char="➢"/>
            </a:pPr>
            <a:r>
              <a:rPr lang="en" sz="2400">
                <a:solidFill>
                  <a:srgbClr val="073763"/>
                </a:solidFill>
                <a:latin typeface="Georgia"/>
                <a:ea typeface="Georgia"/>
                <a:cs typeface="Georgia"/>
                <a:sym typeface="Georgia"/>
              </a:rPr>
              <a:t>To create a meaningful district-wide approach to assessing fact fluency that would drive instruction</a:t>
            </a:r>
          </a:p>
          <a:p>
            <a:pPr indent="0" lvl="0" marL="457200" marR="0" rtl="0" algn="l">
              <a:lnSpc>
                <a:spcPct val="100000"/>
              </a:lnSpc>
              <a:spcBef>
                <a:spcPts val="1000"/>
              </a:spcBef>
              <a:spcAft>
                <a:spcPts val="0"/>
              </a:spcAft>
              <a:buClr>
                <a:schemeClr val="dk1"/>
              </a:buClr>
              <a:buSzPct val="25000"/>
              <a:buFont typeface="Georgia"/>
              <a:buNone/>
            </a:pPr>
            <a:r>
              <a:t/>
            </a:r>
            <a:endParaRPr b="0" i="0" sz="2400" u="none" cap="none" strike="noStrike">
              <a:solidFill>
                <a:srgbClr val="4C1130"/>
              </a:solidFill>
              <a:latin typeface="Georgia"/>
              <a:ea typeface="Georgia"/>
              <a:cs typeface="Georgia"/>
              <a:sym typeface="Georgia"/>
            </a:endParaRPr>
          </a:p>
          <a:p>
            <a:pPr indent="0" lvl="0" marL="457200" marR="0" rtl="0" algn="l">
              <a:lnSpc>
                <a:spcPct val="100000"/>
              </a:lnSpc>
              <a:spcBef>
                <a:spcPts val="1000"/>
              </a:spcBef>
              <a:spcAft>
                <a:spcPts val="0"/>
              </a:spcAft>
              <a:buClr>
                <a:schemeClr val="dk1"/>
              </a:buClr>
              <a:buSzPct val="25000"/>
              <a:buFont typeface="Georgia"/>
              <a:buNone/>
            </a:pPr>
            <a:r>
              <a:t/>
            </a:r>
            <a:endParaRPr b="0" i="0" sz="2400" u="none" cap="none" strike="noStrike">
              <a:solidFill>
                <a:schemeClr val="dk1"/>
              </a:solidFill>
              <a:latin typeface="Georgia"/>
              <a:ea typeface="Georgia"/>
              <a:cs typeface="Georgia"/>
              <a:sym typeface="Georgia"/>
            </a:endParaRPr>
          </a:p>
        </p:txBody>
      </p:sp>
      <p:pic>
        <p:nvPicPr>
          <p:cNvPr id="85" name="Shape 85"/>
          <p:cNvPicPr preferRelativeResize="0"/>
          <p:nvPr/>
        </p:nvPicPr>
        <p:blipFill>
          <a:blip r:embed="rId3">
            <a:alphaModFix/>
          </a:blip>
          <a:stretch>
            <a:fillRect/>
          </a:stretch>
        </p:blipFill>
        <p:spPr>
          <a:xfrm>
            <a:off x="5847475" y="1871613"/>
            <a:ext cx="3130500" cy="2498567"/>
          </a:xfrm>
          <a:prstGeom prst="rect">
            <a:avLst/>
          </a:prstGeom>
          <a:noFill/>
          <a:ln cap="flat" cmpd="sng" w="38100">
            <a:solidFill>
              <a:srgbClr val="20124D"/>
            </a:solidFill>
            <a:prstDash val="solid"/>
            <a:round/>
            <a:headEnd len="med" w="med" type="none"/>
            <a:tailEnd len="med" w="med" type="none"/>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311725" y="130875"/>
            <a:ext cx="8520600" cy="99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lang="en" sz="4800">
                <a:solidFill>
                  <a:srgbClr val="F1C232"/>
                </a:solidFill>
                <a:latin typeface="Georgia"/>
                <a:ea typeface="Georgia"/>
                <a:cs typeface="Georgia"/>
                <a:sym typeface="Georgia"/>
              </a:rPr>
              <a:t>Developing </a:t>
            </a:r>
            <a:r>
              <a:rPr b="0" i="0" lang="en" sz="4800" u="none" cap="none" strike="noStrike">
                <a:solidFill>
                  <a:srgbClr val="F1C232"/>
                </a:solidFill>
                <a:latin typeface="Georgia"/>
                <a:ea typeface="Georgia"/>
                <a:cs typeface="Georgia"/>
                <a:sym typeface="Georgia"/>
              </a:rPr>
              <a:t>Number Sense</a:t>
            </a:r>
          </a:p>
        </p:txBody>
      </p:sp>
      <p:sp>
        <p:nvSpPr>
          <p:cNvPr id="321" name="Shape 321"/>
          <p:cNvSpPr txBox="1"/>
          <p:nvPr>
            <p:ph idx="4294967295" type="body"/>
          </p:nvPr>
        </p:nvSpPr>
        <p:spPr>
          <a:xfrm>
            <a:off x="209400" y="1374225"/>
            <a:ext cx="8601600" cy="32253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2000" u="none" cap="none" strike="noStrike">
                <a:solidFill>
                  <a:schemeClr val="dk1"/>
                </a:solidFill>
                <a:latin typeface="Georgia"/>
                <a:ea typeface="Georgia"/>
                <a:cs typeface="Georgia"/>
                <a:sym typeface="Georgia"/>
              </a:rPr>
              <a:t>Teachers should help students develop math                                                 facts, not by emphasizing facts for the sake of                      facts or using ‘timed tests’ but by encouraging students to                                                   use, work with, and explore numbers. </a:t>
            </a:r>
          </a:p>
          <a:p>
            <a:pPr indent="0" lvl="0" marL="0" marR="0" rtl="0" algn="l">
              <a:lnSpc>
                <a:spcPct val="100000"/>
              </a:lnSpc>
              <a:spcBef>
                <a:spcPts val="0"/>
              </a:spcBef>
              <a:spcAft>
                <a:spcPts val="0"/>
              </a:spcAft>
              <a:buClr>
                <a:schemeClr val="dk1"/>
              </a:buClr>
              <a:buSzPct val="25000"/>
              <a:buFont typeface="Arial"/>
              <a:buNone/>
            </a:pPr>
            <a:r>
              <a:t/>
            </a:r>
            <a:endParaRPr b="0" i="0" sz="6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ct val="25000"/>
              <a:buFont typeface="Arial"/>
              <a:buNone/>
            </a:pPr>
            <a:r>
              <a:rPr b="0" i="0" lang="en" sz="2000" u="none" cap="none" strike="noStrike">
                <a:solidFill>
                  <a:schemeClr val="dk1"/>
                </a:solidFill>
                <a:latin typeface="Georgia"/>
                <a:ea typeface="Georgia"/>
                <a:cs typeface="Georgia"/>
                <a:sym typeface="Georgia"/>
              </a:rPr>
              <a:t>As students work on meaningful number                                                activities they will commit math facts </a:t>
            </a:r>
            <a:r>
              <a:rPr lang="en" sz="2000"/>
              <a:t>“</a:t>
            </a:r>
            <a:r>
              <a:rPr b="0" i="0" lang="en" sz="2000" u="none" cap="none" strike="noStrike">
                <a:solidFill>
                  <a:schemeClr val="dk1"/>
                </a:solidFill>
                <a:latin typeface="Georgia"/>
                <a:ea typeface="Georgia"/>
                <a:cs typeface="Georgia"/>
                <a:sym typeface="Georgia"/>
              </a:rPr>
              <a:t>to                                                      heart</a:t>
            </a:r>
            <a:r>
              <a:rPr lang="en" sz="2000"/>
              <a:t>”</a:t>
            </a:r>
            <a:r>
              <a:rPr b="0" i="0" lang="en" sz="2000" u="none" cap="none" strike="noStrike">
                <a:solidFill>
                  <a:schemeClr val="dk1"/>
                </a:solidFill>
                <a:latin typeface="Georgia"/>
                <a:ea typeface="Georgia"/>
                <a:cs typeface="Georgia"/>
                <a:sym typeface="Georgia"/>
              </a:rPr>
              <a:t> at the same time as understanding                            numbers and math. </a:t>
            </a:r>
          </a:p>
          <a:p>
            <a:pPr indent="0" lvl="0" marL="0" marR="0" rtl="0" algn="l">
              <a:lnSpc>
                <a:spcPct val="100000"/>
              </a:lnSpc>
              <a:spcBef>
                <a:spcPts val="0"/>
              </a:spcBef>
              <a:spcAft>
                <a:spcPts val="0"/>
              </a:spcAft>
              <a:buClr>
                <a:schemeClr val="dk1"/>
              </a:buClr>
              <a:buSzPct val="25000"/>
              <a:buFont typeface="Arial"/>
              <a:buNone/>
            </a:pPr>
            <a:r>
              <a:t/>
            </a:r>
            <a:endParaRPr sz="600">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ct val="25000"/>
              <a:buFont typeface="Arial"/>
              <a:buNone/>
            </a:pPr>
            <a:r>
              <a:rPr b="1" i="0" lang="en" sz="2000" u="sng" cap="none" strike="noStrike">
                <a:solidFill>
                  <a:schemeClr val="dk1"/>
                </a:solidFill>
                <a:latin typeface="Georgia"/>
                <a:ea typeface="Georgia"/>
                <a:cs typeface="Georgia"/>
                <a:sym typeface="Georgia"/>
              </a:rPr>
              <a:t>They will enjoy and learn important mathematics rather than memorize, dread, and fear mathematics.</a:t>
            </a:r>
          </a:p>
        </p:txBody>
      </p:sp>
      <p:pic>
        <p:nvPicPr>
          <p:cNvPr id="322" name="Shape 322"/>
          <p:cNvPicPr preferRelativeResize="0"/>
          <p:nvPr/>
        </p:nvPicPr>
        <p:blipFill>
          <a:blip r:embed="rId3">
            <a:alphaModFix/>
          </a:blip>
          <a:stretch>
            <a:fillRect/>
          </a:stretch>
        </p:blipFill>
        <p:spPr>
          <a:xfrm>
            <a:off x="5484450" y="1488975"/>
            <a:ext cx="3522875" cy="2505824"/>
          </a:xfrm>
          <a:prstGeom prst="rect">
            <a:avLst/>
          </a:prstGeom>
          <a:noFill/>
          <a:ln cap="flat" cmpd="sng" w="28575">
            <a:solidFill>
              <a:srgbClr val="073763"/>
            </a:solidFill>
            <a:prstDash val="solid"/>
            <a:round/>
            <a:headEnd len="med" w="med" type="none"/>
            <a:tailEnd len="med" w="med" type="none"/>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500" u="none" cap="none" strike="noStrike">
                <a:solidFill>
                  <a:srgbClr val="F1C232"/>
                </a:solidFill>
                <a:latin typeface="Georgia"/>
                <a:ea typeface="Georgia"/>
                <a:cs typeface="Georgia"/>
                <a:sym typeface="Georgia"/>
              </a:rPr>
              <a:t>Number Sense not Math Anxiety</a:t>
            </a:r>
          </a:p>
        </p:txBody>
      </p:sp>
      <p:sp>
        <p:nvSpPr>
          <p:cNvPr id="328" name="Shape 328"/>
          <p:cNvSpPr txBox="1"/>
          <p:nvPr>
            <p:ph idx="4294967295" type="body"/>
          </p:nvPr>
        </p:nvSpPr>
        <p:spPr>
          <a:xfrm>
            <a:off x="311725" y="929225"/>
            <a:ext cx="8628000" cy="45210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t/>
            </a:r>
            <a:endParaRPr b="0" i="0" sz="2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ct val="25000"/>
              <a:buFont typeface="Arial"/>
              <a:buNone/>
            </a:pPr>
            <a:r>
              <a:rPr b="0" i="0" lang="en" sz="2400" u="none" cap="none" strike="noStrike">
                <a:solidFill>
                  <a:schemeClr val="dk1"/>
                </a:solidFill>
                <a:latin typeface="Georgia"/>
                <a:ea typeface="Georgia"/>
                <a:cs typeface="Georgia"/>
                <a:sym typeface="Georgia"/>
              </a:rPr>
              <a:t>Number sense, </a:t>
            </a:r>
            <a:r>
              <a:rPr b="1" i="0" lang="en" sz="2400" u="sng" cap="none" strike="noStrike">
                <a:solidFill>
                  <a:schemeClr val="dk1"/>
                </a:solidFill>
                <a:latin typeface="Georgia"/>
                <a:ea typeface="Georgia"/>
                <a:cs typeface="Georgia"/>
                <a:sym typeface="Georgia"/>
              </a:rPr>
              <a:t>critically important</a:t>
            </a:r>
          </a:p>
          <a:p>
            <a:pPr indent="0" lvl="0" marL="0" marR="0" rtl="0" algn="l">
              <a:lnSpc>
                <a:spcPct val="100000"/>
              </a:lnSpc>
              <a:spcBef>
                <a:spcPts val="0"/>
              </a:spcBef>
              <a:spcAft>
                <a:spcPts val="0"/>
              </a:spcAft>
              <a:buClr>
                <a:schemeClr val="dk1"/>
              </a:buClr>
              <a:buSzPct val="25000"/>
              <a:buFont typeface="Arial"/>
              <a:buNone/>
            </a:pPr>
            <a:r>
              <a:rPr b="1" i="0" lang="en" sz="2400" u="sng" cap="none" strike="noStrike">
                <a:solidFill>
                  <a:schemeClr val="dk1"/>
                </a:solidFill>
                <a:latin typeface="Georgia"/>
                <a:ea typeface="Georgia"/>
                <a:cs typeface="Georgia"/>
                <a:sym typeface="Georgia"/>
              </a:rPr>
              <a:t>to students’ mathematical</a:t>
            </a:r>
          </a:p>
          <a:p>
            <a:pPr indent="0" lvl="0" marL="0" marR="0" rtl="0" algn="l">
              <a:lnSpc>
                <a:spcPct val="100000"/>
              </a:lnSpc>
              <a:spcBef>
                <a:spcPts val="0"/>
              </a:spcBef>
              <a:spcAft>
                <a:spcPts val="0"/>
              </a:spcAft>
              <a:buClr>
                <a:schemeClr val="dk1"/>
              </a:buClr>
              <a:buSzPct val="25000"/>
              <a:buFont typeface="Arial"/>
              <a:buNone/>
            </a:pPr>
            <a:r>
              <a:rPr b="1" i="0" lang="en" sz="2400" u="sng" cap="none" strike="noStrike">
                <a:solidFill>
                  <a:schemeClr val="dk1"/>
                </a:solidFill>
                <a:latin typeface="Georgia"/>
                <a:ea typeface="Georgia"/>
                <a:cs typeface="Georgia"/>
                <a:sym typeface="Georgia"/>
              </a:rPr>
              <a:t>development</a:t>
            </a:r>
            <a:r>
              <a:rPr b="0" i="0" lang="en" sz="2400" u="none" cap="none" strike="noStrike">
                <a:solidFill>
                  <a:schemeClr val="dk1"/>
                </a:solidFill>
                <a:latin typeface="Georgia"/>
                <a:ea typeface="Georgia"/>
                <a:cs typeface="Georgia"/>
                <a:sym typeface="Georgia"/>
              </a:rPr>
              <a:t>, is inhibited by over-</a:t>
            </a:r>
          </a:p>
          <a:p>
            <a:pPr indent="0" lvl="0" marL="0" marR="0" rtl="0" algn="l">
              <a:lnSpc>
                <a:spcPct val="100000"/>
              </a:lnSpc>
              <a:spcBef>
                <a:spcPts val="0"/>
              </a:spcBef>
              <a:spcAft>
                <a:spcPts val="0"/>
              </a:spcAft>
              <a:buClr>
                <a:schemeClr val="dk1"/>
              </a:buClr>
              <a:buSzPct val="25000"/>
              <a:buFont typeface="Arial"/>
              <a:buNone/>
            </a:pPr>
            <a:r>
              <a:rPr b="0" i="0" lang="en" sz="2400" u="none" cap="none" strike="noStrike">
                <a:solidFill>
                  <a:schemeClr val="dk1"/>
                </a:solidFill>
                <a:latin typeface="Georgia"/>
                <a:ea typeface="Georgia"/>
                <a:cs typeface="Georgia"/>
                <a:sym typeface="Georgia"/>
              </a:rPr>
              <a:t>emphasis on the memorization of math</a:t>
            </a:r>
          </a:p>
          <a:p>
            <a:pPr indent="0" lvl="0" marL="0" marR="0" rtl="0" algn="l">
              <a:lnSpc>
                <a:spcPct val="100000"/>
              </a:lnSpc>
              <a:spcBef>
                <a:spcPts val="0"/>
              </a:spcBef>
              <a:spcAft>
                <a:spcPts val="0"/>
              </a:spcAft>
              <a:buClr>
                <a:schemeClr val="dk1"/>
              </a:buClr>
              <a:buSzPct val="25000"/>
              <a:buFont typeface="Arial"/>
              <a:buNone/>
            </a:pPr>
            <a:r>
              <a:rPr b="0" i="0" lang="en" sz="2400" u="none" cap="none" strike="noStrike">
                <a:solidFill>
                  <a:schemeClr val="dk1"/>
                </a:solidFill>
                <a:latin typeface="Georgia"/>
                <a:ea typeface="Georgia"/>
                <a:cs typeface="Georgia"/>
                <a:sym typeface="Georgia"/>
              </a:rPr>
              <a:t>facts in classrooms and homes. The </a:t>
            </a:r>
          </a:p>
          <a:p>
            <a:pPr indent="0" lvl="0" marL="0" marR="0" rtl="0" algn="l">
              <a:lnSpc>
                <a:spcPct val="100000"/>
              </a:lnSpc>
              <a:spcBef>
                <a:spcPts val="0"/>
              </a:spcBef>
              <a:spcAft>
                <a:spcPts val="0"/>
              </a:spcAft>
              <a:buClr>
                <a:schemeClr val="dk1"/>
              </a:buClr>
              <a:buSzPct val="25000"/>
              <a:buFont typeface="Arial"/>
              <a:buNone/>
            </a:pPr>
            <a:r>
              <a:rPr b="0" i="0" lang="en" sz="2400" u="none" cap="none" strike="noStrike">
                <a:solidFill>
                  <a:schemeClr val="dk1"/>
                </a:solidFill>
                <a:latin typeface="Georgia"/>
                <a:ea typeface="Georgia"/>
                <a:cs typeface="Georgia"/>
                <a:sym typeface="Georgia"/>
              </a:rPr>
              <a:t>more we emphasize memorization to </a:t>
            </a:r>
          </a:p>
          <a:p>
            <a:pPr indent="0" lvl="0" marL="0" marR="0" rtl="0" algn="l">
              <a:lnSpc>
                <a:spcPct val="100000"/>
              </a:lnSpc>
              <a:spcBef>
                <a:spcPts val="0"/>
              </a:spcBef>
              <a:spcAft>
                <a:spcPts val="0"/>
              </a:spcAft>
              <a:buClr>
                <a:schemeClr val="dk1"/>
              </a:buClr>
              <a:buSzPct val="25000"/>
              <a:buFont typeface="Arial"/>
              <a:buNone/>
            </a:pPr>
            <a:r>
              <a:rPr b="0" i="0" lang="en" sz="2400" u="none" cap="none" strike="noStrike">
                <a:solidFill>
                  <a:schemeClr val="dk1"/>
                </a:solidFill>
                <a:latin typeface="Georgia"/>
                <a:ea typeface="Georgia"/>
                <a:cs typeface="Georgia"/>
                <a:sym typeface="Georgia"/>
              </a:rPr>
              <a:t>students, the less willing they become to think about numbers and their relations and to use and develop number sense. </a:t>
            </a:r>
            <a:r>
              <a:rPr b="0" i="0" lang="en" sz="1800" u="none" cap="none" strike="noStrike">
                <a:solidFill>
                  <a:schemeClr val="dk1"/>
                </a:solidFill>
                <a:latin typeface="Georgia"/>
                <a:ea typeface="Georgia"/>
                <a:cs typeface="Georgia"/>
                <a:sym typeface="Georgia"/>
              </a:rPr>
              <a:t>(Boaler, 2009)</a:t>
            </a:r>
            <a:r>
              <a:rPr lang="en"/>
              <a:t>					</a:t>
            </a:r>
          </a:p>
          <a:p>
            <a:pPr indent="0" lvl="0" marL="0" marR="0" rtl="0" algn="l">
              <a:lnSpc>
                <a:spcPct val="100000"/>
              </a:lnSpc>
              <a:spcBef>
                <a:spcPts val="0"/>
              </a:spcBef>
              <a:spcAft>
                <a:spcPts val="0"/>
              </a:spcAft>
              <a:buClr>
                <a:schemeClr val="dk1"/>
              </a:buClr>
              <a:buSzPct val="25000"/>
              <a:buFont typeface="Arial"/>
              <a:buNone/>
            </a:pPr>
            <a:r>
              <a:t/>
            </a:r>
            <a:endParaRPr sz="600"/>
          </a:p>
          <a:p>
            <a:pPr indent="0" lvl="0" marL="0" marR="0" rtl="0" algn="l">
              <a:lnSpc>
                <a:spcPct val="100000"/>
              </a:lnSpc>
              <a:spcBef>
                <a:spcPts val="0"/>
              </a:spcBef>
              <a:spcAft>
                <a:spcPts val="0"/>
              </a:spcAft>
              <a:buClr>
                <a:schemeClr val="dk1"/>
              </a:buClr>
              <a:buSzPct val="25000"/>
              <a:buFont typeface="Arial"/>
              <a:buNone/>
            </a:pPr>
            <a:r>
              <a:rPr b="1" i="0" lang="en" sz="1200" u="none" cap="none" strike="noStrike">
                <a:solidFill>
                  <a:schemeClr val="dk1"/>
                </a:solidFill>
                <a:highlight>
                  <a:srgbClr val="FFFFFF"/>
                </a:highlight>
                <a:latin typeface="Georgia"/>
                <a:ea typeface="Georgia"/>
                <a:cs typeface="Georgia"/>
                <a:sym typeface="Georgia"/>
              </a:rPr>
              <a:t>Boaler, Jo.  Fluency Without Fear: Research Evidence</a:t>
            </a:r>
            <a:r>
              <a:rPr b="1" lang="en" sz="1200">
                <a:solidFill>
                  <a:schemeClr val="dk1"/>
                </a:solidFill>
                <a:highlight>
                  <a:srgbClr val="FFFFFF"/>
                </a:highlight>
                <a:latin typeface="Georgia"/>
                <a:ea typeface="Georgia"/>
                <a:cs typeface="Georgia"/>
                <a:sym typeface="Georgia"/>
              </a:rPr>
              <a:t> </a:t>
            </a:r>
            <a:r>
              <a:rPr b="1" i="0" lang="en" sz="1200" u="none" cap="none" strike="noStrike">
                <a:solidFill>
                  <a:schemeClr val="dk1"/>
                </a:solidFill>
                <a:highlight>
                  <a:srgbClr val="FFFFFF"/>
                </a:highlight>
                <a:latin typeface="Georgia"/>
                <a:ea typeface="Georgia"/>
                <a:cs typeface="Georgia"/>
                <a:sym typeface="Georgia"/>
              </a:rPr>
              <a:t>on the Best Ways to Learn Math Facts (2014)</a:t>
            </a:r>
            <a:r>
              <a:rPr b="1" lang="en" sz="1200">
                <a:solidFill>
                  <a:schemeClr val="dk1"/>
                </a:solidFill>
                <a:highlight>
                  <a:srgbClr val="FFFFFF"/>
                </a:highlight>
                <a:latin typeface="Georgia"/>
                <a:ea typeface="Georgia"/>
                <a:cs typeface="Georgia"/>
                <a:sym typeface="Georgia"/>
              </a:rPr>
              <a:t> </a:t>
            </a:r>
          </a:p>
          <a:p>
            <a:pPr indent="0" lvl="0" marL="5943600" marR="0" rtl="0" algn="l">
              <a:lnSpc>
                <a:spcPct val="100000"/>
              </a:lnSpc>
              <a:spcBef>
                <a:spcPts val="0"/>
              </a:spcBef>
              <a:spcAft>
                <a:spcPts val="0"/>
              </a:spcAft>
              <a:buClr>
                <a:schemeClr val="dk1"/>
              </a:buClr>
              <a:buSzPct val="25000"/>
              <a:buFont typeface="Arial"/>
              <a:buNone/>
            </a:pPr>
            <a:r>
              <a:rPr b="1" lang="en" sz="1200">
                <a:solidFill>
                  <a:schemeClr val="dk1"/>
                </a:solidFill>
                <a:highlight>
                  <a:srgbClr val="FFFFFF"/>
                </a:highlight>
                <a:latin typeface="Georgia"/>
                <a:ea typeface="Georgia"/>
                <a:cs typeface="Georgia"/>
                <a:sym typeface="Georgia"/>
              </a:rPr>
              <a:t>     </a:t>
            </a:r>
            <a:r>
              <a:rPr b="1" i="0" lang="en" sz="1200" u="sng" cap="none" strike="noStrike">
                <a:solidFill>
                  <a:schemeClr val="hlink"/>
                </a:solidFill>
                <a:highlight>
                  <a:srgbClr val="FFFFFF"/>
                </a:highlight>
                <a:latin typeface="Georgia"/>
                <a:ea typeface="Georgia"/>
                <a:cs typeface="Georgia"/>
                <a:sym typeface="Georgia"/>
                <a:hlinkClick r:id="rId3"/>
              </a:rPr>
              <a:t>http://tinyurl.com/pjqwnjp</a:t>
            </a:r>
          </a:p>
          <a:p>
            <a:pPr indent="0" lvl="0" marL="0" marR="0" rtl="0" algn="l">
              <a:lnSpc>
                <a:spcPct val="100000"/>
              </a:lnSpc>
              <a:spcBef>
                <a:spcPts val="0"/>
              </a:spcBef>
              <a:spcAft>
                <a:spcPts val="0"/>
              </a:spcAft>
              <a:buClr>
                <a:schemeClr val="dk1"/>
              </a:buClr>
              <a:buSzPct val="25000"/>
              <a:buFont typeface="Georgia"/>
              <a:buNone/>
            </a:pPr>
            <a:r>
              <a:t/>
            </a:r>
            <a:endParaRPr b="0" i="0" sz="30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ct val="25000"/>
              <a:buFont typeface="Georgia"/>
              <a:buNone/>
            </a:pPr>
            <a:r>
              <a:t/>
            </a:r>
            <a:endParaRPr b="0" i="0" sz="3000" u="none" cap="none" strike="noStrike">
              <a:solidFill>
                <a:schemeClr val="dk1"/>
              </a:solidFill>
              <a:latin typeface="Georgia"/>
              <a:ea typeface="Georgia"/>
              <a:cs typeface="Georgia"/>
              <a:sym typeface="Georgia"/>
            </a:endParaRPr>
          </a:p>
          <a:p>
            <a:pPr indent="0" lvl="0" marL="0" marR="0" rtl="0" algn="l">
              <a:lnSpc>
                <a:spcPct val="100000"/>
              </a:lnSpc>
              <a:spcBef>
                <a:spcPts val="0"/>
              </a:spcBef>
              <a:spcAft>
                <a:spcPts val="0"/>
              </a:spcAft>
              <a:buClr>
                <a:schemeClr val="dk1"/>
              </a:buClr>
              <a:buSzPct val="25000"/>
              <a:buFont typeface="Georgia"/>
              <a:buNone/>
            </a:pPr>
            <a:r>
              <a:t/>
            </a:r>
            <a:endParaRPr b="0" i="0" sz="1000" u="none" cap="none" strike="noStrike">
              <a:solidFill>
                <a:srgbClr val="333333"/>
              </a:solidFill>
              <a:highlight>
                <a:srgbClr val="EFEFEF"/>
              </a:highlight>
              <a:latin typeface="Arial"/>
              <a:ea typeface="Arial"/>
              <a:cs typeface="Arial"/>
              <a:sym typeface="Arial"/>
            </a:endParaRPr>
          </a:p>
        </p:txBody>
      </p:sp>
      <p:pic>
        <p:nvPicPr>
          <p:cNvPr id="329" name="Shape 329"/>
          <p:cNvPicPr preferRelativeResize="0"/>
          <p:nvPr/>
        </p:nvPicPr>
        <p:blipFill>
          <a:blip r:embed="rId4">
            <a:alphaModFix/>
          </a:blip>
          <a:stretch>
            <a:fillRect/>
          </a:stretch>
        </p:blipFill>
        <p:spPr>
          <a:xfrm>
            <a:off x="5731126" y="1381426"/>
            <a:ext cx="3287125" cy="2139225"/>
          </a:xfrm>
          <a:prstGeom prst="rect">
            <a:avLst/>
          </a:prstGeom>
          <a:noFill/>
          <a:ln cap="flat" cmpd="sng" w="28575">
            <a:solidFill>
              <a:srgbClr val="073763"/>
            </a:solidFill>
            <a:prstDash val="solid"/>
            <a:round/>
            <a:headEnd len="med" w="med" type="none"/>
            <a:tailEnd len="med" w="med" type="none"/>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Shape 334"/>
          <p:cNvSpPr txBox="1"/>
          <p:nvPr>
            <p:ph idx="4294967295" type="body"/>
          </p:nvPr>
        </p:nvSpPr>
        <p:spPr>
          <a:xfrm>
            <a:off x="92825" y="1124625"/>
            <a:ext cx="8850000" cy="3749700"/>
          </a:xfrm>
          <a:prstGeom prst="rect">
            <a:avLst/>
          </a:prstGeom>
          <a:noFill/>
          <a:ln>
            <a:noFill/>
          </a:ln>
        </p:spPr>
        <p:txBody>
          <a:bodyPr anchorCtr="0" anchor="t" bIns="91425" lIns="91425" rIns="91425" wrap="square" tIns="91425">
            <a:noAutofit/>
          </a:bodyPr>
          <a:lstStyle/>
          <a:p>
            <a:pPr lvl="0" marR="0" rtl="0" algn="l">
              <a:lnSpc>
                <a:spcPct val="100000"/>
              </a:lnSpc>
              <a:spcBef>
                <a:spcPts val="0"/>
              </a:spcBef>
              <a:spcAft>
                <a:spcPts val="0"/>
              </a:spcAft>
              <a:buNone/>
            </a:pPr>
            <a:r>
              <a:t/>
            </a:r>
            <a:endParaRPr sz="1400">
              <a:solidFill>
                <a:schemeClr val="dk1"/>
              </a:solidFill>
              <a:latin typeface="Georgia"/>
              <a:ea typeface="Georgia"/>
              <a:cs typeface="Georgia"/>
              <a:sym typeface="Georgia"/>
            </a:endParaRPr>
          </a:p>
          <a:p>
            <a:pPr indent="-355600" lvl="0" marL="457200" marR="0" rtl="0" algn="l">
              <a:lnSpc>
                <a:spcPct val="100000"/>
              </a:lnSpc>
              <a:spcBef>
                <a:spcPts val="0"/>
              </a:spcBef>
              <a:spcAft>
                <a:spcPts val="1000"/>
              </a:spcAft>
              <a:buClr>
                <a:schemeClr val="dk1"/>
              </a:buClr>
              <a:buSzPct val="100000"/>
              <a:buFont typeface="Georgia"/>
              <a:buChar char="➢"/>
            </a:pPr>
            <a:r>
              <a:rPr lang="en" sz="2000">
                <a:solidFill>
                  <a:schemeClr val="dk1"/>
                </a:solidFill>
                <a:latin typeface="Georgia"/>
                <a:ea typeface="Georgia"/>
                <a:cs typeface="Georgia"/>
                <a:sym typeface="Georgia"/>
              </a:rPr>
              <a:t>NCTM Assessment Principle states “</a:t>
            </a:r>
            <a:r>
              <a:rPr i="1" lang="en" sz="2000">
                <a:solidFill>
                  <a:schemeClr val="dk1"/>
                </a:solidFill>
                <a:latin typeface="Georgia"/>
                <a:ea typeface="Georgia"/>
                <a:cs typeface="Georgia"/>
                <a:sym typeface="Georgia"/>
              </a:rPr>
              <a:t>Assessment should support the learning of important mathematics and furnish useful information</a:t>
            </a:r>
            <a:r>
              <a:rPr lang="en" sz="2000">
                <a:solidFill>
                  <a:schemeClr val="dk1"/>
                </a:solidFill>
                <a:latin typeface="Georgia"/>
                <a:ea typeface="Georgia"/>
                <a:cs typeface="Georgia"/>
                <a:sym typeface="Georgia"/>
              </a:rPr>
              <a:t>”</a:t>
            </a:r>
            <a:r>
              <a:rPr lang="en" sz="1400">
                <a:solidFill>
                  <a:schemeClr val="dk1"/>
                </a:solidFill>
                <a:latin typeface="Georgia"/>
                <a:ea typeface="Georgia"/>
                <a:cs typeface="Georgia"/>
                <a:sym typeface="Georgia"/>
              </a:rPr>
              <a:t>(NCTM, 2000)</a:t>
            </a:r>
          </a:p>
          <a:p>
            <a:pPr indent="-355600" lvl="0" marL="457200" marR="0" rtl="0" algn="l">
              <a:lnSpc>
                <a:spcPct val="100000"/>
              </a:lnSpc>
              <a:spcBef>
                <a:spcPts val="0"/>
              </a:spcBef>
              <a:spcAft>
                <a:spcPts val="0"/>
              </a:spcAft>
              <a:buClr>
                <a:schemeClr val="dk1"/>
              </a:buClr>
              <a:buSzPct val="100000"/>
              <a:buFont typeface="Georgia"/>
              <a:buChar char="➢"/>
            </a:pPr>
            <a:r>
              <a:rPr b="0" i="0" lang="en" sz="2000" u="none" cap="none" strike="noStrike">
                <a:solidFill>
                  <a:schemeClr val="dk1"/>
                </a:solidFill>
                <a:latin typeface="Georgia"/>
                <a:ea typeface="Georgia"/>
                <a:cs typeface="Georgia"/>
                <a:sym typeface="Georgia"/>
              </a:rPr>
              <a:t>Monitor progress through</a:t>
            </a:r>
            <a:r>
              <a:rPr lang="en" sz="2000">
                <a:solidFill>
                  <a:schemeClr val="dk1"/>
                </a:solidFill>
                <a:latin typeface="Georgia"/>
                <a:ea typeface="Georgia"/>
                <a:cs typeface="Georgia"/>
                <a:sym typeface="Georgia"/>
              </a:rPr>
              <a:t>:</a:t>
            </a:r>
          </a:p>
          <a:p>
            <a:pPr indent="-355600" lvl="2" marL="1371600" marR="0" rtl="0" algn="l">
              <a:lnSpc>
                <a:spcPct val="100000"/>
              </a:lnSpc>
              <a:spcBef>
                <a:spcPts val="0"/>
              </a:spcBef>
              <a:spcAft>
                <a:spcPts val="0"/>
              </a:spcAft>
              <a:buClr>
                <a:schemeClr val="dk1"/>
              </a:buClr>
              <a:buSzPct val="100000"/>
              <a:buFont typeface="Arial"/>
              <a:buChar char="■"/>
            </a:pPr>
            <a:r>
              <a:rPr b="0" i="0" lang="en" sz="2000" u="none" cap="none" strike="noStrike">
                <a:solidFill>
                  <a:schemeClr val="dk1"/>
                </a:solidFill>
                <a:latin typeface="Georgia"/>
                <a:ea typeface="Georgia"/>
                <a:cs typeface="Georgia"/>
                <a:sym typeface="Georgia"/>
              </a:rPr>
              <a:t>observations </a:t>
            </a:r>
          </a:p>
          <a:p>
            <a:pPr indent="-355600" lvl="2" marL="1371600" marR="0" rtl="0" algn="l">
              <a:lnSpc>
                <a:spcPct val="100000"/>
              </a:lnSpc>
              <a:spcBef>
                <a:spcPts val="0"/>
              </a:spcBef>
              <a:spcAft>
                <a:spcPts val="0"/>
              </a:spcAft>
              <a:buClr>
                <a:schemeClr val="dk1"/>
              </a:buClr>
              <a:buSzPct val="100000"/>
              <a:buFont typeface="Arial"/>
              <a:buChar char="■"/>
            </a:pPr>
            <a:r>
              <a:rPr b="0" i="0" lang="en" sz="2000" u="none" cap="none" strike="noStrike">
                <a:solidFill>
                  <a:schemeClr val="dk1"/>
                </a:solidFill>
                <a:latin typeface="Georgia"/>
                <a:ea typeface="Georgia"/>
                <a:cs typeface="Georgia"/>
                <a:sym typeface="Georgia"/>
              </a:rPr>
              <a:t>interviews</a:t>
            </a:r>
          </a:p>
          <a:p>
            <a:pPr indent="-368300" lvl="2" marL="1371600" marR="0" rtl="0" algn="l">
              <a:lnSpc>
                <a:spcPct val="100000"/>
              </a:lnSpc>
              <a:spcBef>
                <a:spcPts val="0"/>
              </a:spcBef>
              <a:spcAft>
                <a:spcPts val="1000"/>
              </a:spcAft>
              <a:buClr>
                <a:schemeClr val="dk1"/>
              </a:buClr>
              <a:buSzPct val="110000"/>
              <a:buFont typeface="Arial"/>
              <a:buChar char="■"/>
            </a:pPr>
            <a:r>
              <a:rPr b="0" i="0" lang="en" sz="2000" u="none" cap="none" strike="noStrike">
                <a:solidFill>
                  <a:schemeClr val="dk1"/>
                </a:solidFill>
                <a:latin typeface="Georgia"/>
                <a:ea typeface="Georgia"/>
                <a:cs typeface="Georgia"/>
                <a:sym typeface="Georgia"/>
              </a:rPr>
              <a:t>math journals </a:t>
            </a:r>
            <a:r>
              <a:rPr b="0" i="0" lang="en" sz="1400" u="none" cap="none" strike="noStrike">
                <a:solidFill>
                  <a:schemeClr val="dk1"/>
                </a:solidFill>
                <a:latin typeface="Georgia"/>
                <a:ea typeface="Georgia"/>
                <a:cs typeface="Georgia"/>
                <a:sym typeface="Georgia"/>
              </a:rPr>
              <a:t>(Kling and Bay-Williams, 2014)</a:t>
            </a:r>
          </a:p>
          <a:p>
            <a:pPr indent="-355600" lvl="0" marL="457200" marR="0" rtl="0" algn="l">
              <a:lnSpc>
                <a:spcPct val="100000"/>
              </a:lnSpc>
              <a:spcBef>
                <a:spcPts val="0"/>
              </a:spcBef>
              <a:spcAft>
                <a:spcPts val="0"/>
              </a:spcAft>
              <a:buClr>
                <a:schemeClr val="dk1"/>
              </a:buClr>
              <a:buSzPct val="100000"/>
              <a:buFont typeface="Georgia"/>
              <a:buChar char="➢"/>
            </a:pPr>
            <a:r>
              <a:rPr b="0" i="0" lang="en" sz="2000" u="none" cap="none" strike="noStrike">
                <a:solidFill>
                  <a:schemeClr val="dk1"/>
                </a:solidFill>
                <a:latin typeface="Georgia"/>
                <a:ea typeface="Georgia"/>
                <a:cs typeface="Georgia"/>
                <a:sym typeface="Georgia"/>
              </a:rPr>
              <a:t>Data is more useful, as “efficiency and accuracy                                           can be negatively influenced by timed testing”                                           </a:t>
            </a:r>
            <a:r>
              <a:rPr b="0" i="0" lang="en" sz="1400" u="none" cap="none" strike="noStrike">
                <a:solidFill>
                  <a:schemeClr val="dk1"/>
                </a:solidFill>
                <a:latin typeface="Georgia"/>
                <a:ea typeface="Georgia"/>
                <a:cs typeface="Georgia"/>
                <a:sym typeface="Georgia"/>
              </a:rPr>
              <a:t>(Henry and Brown 2012), </a:t>
            </a:r>
            <a:r>
              <a:rPr b="0" i="0" lang="en" sz="2000" u="none" cap="none" strike="noStrike">
                <a:solidFill>
                  <a:schemeClr val="dk1"/>
                </a:solidFill>
                <a:latin typeface="Georgia"/>
                <a:ea typeface="Georgia"/>
                <a:cs typeface="Georgia"/>
                <a:sym typeface="Georgia"/>
              </a:rPr>
              <a:t>and timed testing has a                                            negative impact on students </a:t>
            </a:r>
            <a:r>
              <a:rPr b="0" i="0" lang="en" sz="1400" u="none" cap="none" strike="noStrike">
                <a:solidFill>
                  <a:schemeClr val="dk1"/>
                </a:solidFill>
                <a:latin typeface="Georgia"/>
                <a:ea typeface="Georgia"/>
                <a:cs typeface="Georgia"/>
                <a:sym typeface="Georgia"/>
              </a:rPr>
              <a:t>(Boaler 2012)</a:t>
            </a:r>
            <a:r>
              <a:rPr b="0" i="0" lang="en" sz="2000" u="none" cap="none" strike="noStrike">
                <a:solidFill>
                  <a:schemeClr val="dk1"/>
                </a:solidFill>
                <a:latin typeface="Georgia"/>
                <a:ea typeface="Georgia"/>
                <a:cs typeface="Georgia"/>
                <a:sym typeface="Georgia"/>
              </a:rPr>
              <a:t>.</a:t>
            </a:r>
          </a:p>
        </p:txBody>
      </p:sp>
      <p:sp>
        <p:nvSpPr>
          <p:cNvPr id="335" name="Shape 335"/>
          <p:cNvSpPr txBox="1"/>
          <p:nvPr>
            <p:ph type="title"/>
          </p:nvPr>
        </p:nvSpPr>
        <p:spPr>
          <a:xfrm>
            <a:off x="311725" y="263025"/>
            <a:ext cx="8520600" cy="861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i="0" lang="en" sz="4000" u="none" cap="none" strike="noStrike">
                <a:solidFill>
                  <a:srgbClr val="FFD966"/>
                </a:solidFill>
                <a:latin typeface="Georgia"/>
                <a:ea typeface="Georgia"/>
                <a:cs typeface="Georgia"/>
                <a:sym typeface="Georgia"/>
              </a:rPr>
              <a:t>Games </a:t>
            </a:r>
            <a:r>
              <a:rPr lang="en" sz="4000">
                <a:solidFill>
                  <a:srgbClr val="FFD966"/>
                </a:solidFill>
                <a:latin typeface="Georgia"/>
                <a:ea typeface="Georgia"/>
                <a:cs typeface="Georgia"/>
                <a:sym typeface="Georgia"/>
              </a:rPr>
              <a:t>= Formative </a:t>
            </a:r>
            <a:r>
              <a:rPr i="0" lang="en" sz="4000" u="none" cap="none" strike="noStrike">
                <a:solidFill>
                  <a:srgbClr val="FFD966"/>
                </a:solidFill>
                <a:latin typeface="Georgia"/>
                <a:ea typeface="Georgia"/>
                <a:cs typeface="Georgia"/>
                <a:sym typeface="Georgia"/>
              </a:rPr>
              <a:t>Assessment</a:t>
            </a:r>
          </a:p>
        </p:txBody>
      </p:sp>
      <p:pic>
        <p:nvPicPr>
          <p:cNvPr id="336" name="Shape 336"/>
          <p:cNvPicPr preferRelativeResize="0"/>
          <p:nvPr/>
        </p:nvPicPr>
        <p:blipFill>
          <a:blip r:embed="rId3">
            <a:alphaModFix/>
          </a:blip>
          <a:stretch>
            <a:fillRect/>
          </a:stretch>
        </p:blipFill>
        <p:spPr>
          <a:xfrm>
            <a:off x="6052325" y="2175900"/>
            <a:ext cx="2967876" cy="2487974"/>
          </a:xfrm>
          <a:prstGeom prst="rect">
            <a:avLst/>
          </a:prstGeom>
          <a:noFill/>
          <a:ln cap="flat" cmpd="sng" w="28575">
            <a:solidFill>
              <a:srgbClr val="073763"/>
            </a:solidFill>
            <a:prstDash val="solid"/>
            <a:round/>
            <a:headEnd len="med" w="med" type="none"/>
            <a:tailEnd len="med" w="med" type="none"/>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40" name="Shape 340"/>
        <p:cNvGrpSpPr/>
        <p:nvPr/>
      </p:nvGrpSpPr>
      <p:grpSpPr>
        <a:xfrm>
          <a:off x="0" y="0"/>
          <a:ext cx="0" cy="0"/>
          <a:chOff x="0" y="0"/>
          <a:chExt cx="0" cy="0"/>
        </a:xfrm>
      </p:grpSpPr>
      <p:sp>
        <p:nvSpPr>
          <p:cNvPr id="341" name="Shape 341"/>
          <p:cNvSpPr txBox="1"/>
          <p:nvPr/>
        </p:nvSpPr>
        <p:spPr>
          <a:xfrm>
            <a:off x="457200" y="205978"/>
            <a:ext cx="8229600" cy="857400"/>
          </a:xfrm>
          <a:prstGeom prst="rect">
            <a:avLst/>
          </a:prstGeom>
          <a:noFill/>
          <a:ln>
            <a:noFill/>
          </a:ln>
        </p:spPr>
        <p:txBody>
          <a:bodyPr anchorCtr="0" anchor="ctr" bIns="91425" lIns="91425" rIns="91425" wrap="square" tIns="91425">
            <a:noAutofit/>
          </a:bodyPr>
          <a:lstStyle/>
          <a:p>
            <a:pPr indent="-533400" lvl="0" marL="457200" marR="0" rtl="0" algn="l">
              <a:lnSpc>
                <a:spcPct val="100000"/>
              </a:lnSpc>
              <a:spcBef>
                <a:spcPts val="0"/>
              </a:spcBef>
              <a:spcAft>
                <a:spcPts val="0"/>
              </a:spcAft>
              <a:buClr>
                <a:srgbClr val="F1C232"/>
              </a:buClr>
              <a:buSzPct val="100000"/>
              <a:buFont typeface="Georgia"/>
              <a:buChar char="+"/>
            </a:pPr>
            <a:r>
              <a:rPr b="0" i="0" lang="en" sz="4800" u="none" cap="none" strike="noStrike">
                <a:solidFill>
                  <a:srgbClr val="F1C232"/>
                </a:solidFill>
                <a:latin typeface="Georgia"/>
                <a:ea typeface="Georgia"/>
                <a:cs typeface="Georgia"/>
                <a:sym typeface="Georgia"/>
              </a:rPr>
              <a:t>&amp; - Fluency Progression</a:t>
            </a:r>
          </a:p>
        </p:txBody>
      </p:sp>
      <p:graphicFrame>
        <p:nvGraphicFramePr>
          <p:cNvPr id="342" name="Shape 342"/>
          <p:cNvGraphicFramePr/>
          <p:nvPr/>
        </p:nvGraphicFramePr>
        <p:xfrm>
          <a:off x="414725" y="1063378"/>
          <a:ext cx="3000000" cy="3000000"/>
        </p:xfrm>
        <a:graphic>
          <a:graphicData uri="http://schemas.openxmlformats.org/drawingml/2006/table">
            <a:tbl>
              <a:tblPr>
                <a:noFill/>
                <a:tableStyleId>{B3472437-F9C5-47B1-999A-1392C0C5B3DB}</a:tableStyleId>
              </a:tblPr>
              <a:tblGrid>
                <a:gridCol w="2467575"/>
                <a:gridCol w="2902250"/>
                <a:gridCol w="2902250"/>
              </a:tblGrid>
              <a:tr h="641125">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lang="en" sz="1400" u="none" cap="none" strike="noStrike"/>
                        <a:t>Grade Level</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lang="en" sz="1400" u="none" cap="none" strike="noStrike"/>
                        <a:t>Skill</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0" marR="0" rtl="0" algn="ctr">
                        <a:lnSpc>
                          <a:spcPct val="100000"/>
                        </a:lnSpc>
                        <a:spcBef>
                          <a:spcPts val="0"/>
                        </a:spcBef>
                        <a:spcAft>
                          <a:spcPts val="0"/>
                        </a:spcAft>
                        <a:buClr>
                          <a:srgbClr val="000000"/>
                        </a:buClr>
                        <a:buSzPct val="25000"/>
                        <a:buFont typeface="Arial"/>
                        <a:buNone/>
                      </a:pPr>
                      <a:r>
                        <a:rPr b="1" lang="en" sz="1400" u="none" cap="none" strike="noStrike"/>
                        <a:t>How It is Assessed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r h="77312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Kindergarten</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Within 5:</a:t>
                      </a:r>
                    </a:p>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Conceptual understanding and accuracy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Interviews with problems in context</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r h="8521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Grade 1</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Within 10:</a:t>
                      </a:r>
                    </a:p>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Understanding, efficiency, flexibility, accuracy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Strategy Checklists</a:t>
                      </a:r>
                    </a:p>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Interviews</a:t>
                      </a:r>
                    </a:p>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End of Year Assessments (untimed)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r h="852175">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Grade 2</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Within 20:</a:t>
                      </a:r>
                    </a:p>
                    <a:p>
                      <a:pPr indent="-304800" lvl="0" marL="457200" marR="0" rtl="0" algn="l">
                        <a:lnSpc>
                          <a:spcPct val="100000"/>
                        </a:lnSpc>
                        <a:spcBef>
                          <a:spcPts val="0"/>
                        </a:spcBef>
                        <a:spcAft>
                          <a:spcPts val="0"/>
                        </a:spcAft>
                        <a:buClr>
                          <a:schemeClr val="dk1"/>
                        </a:buClr>
                        <a:buSzPct val="100000"/>
                        <a:buFont typeface="Arial"/>
                        <a:buChar char="●"/>
                      </a:pPr>
                      <a:r>
                        <a:rPr lang="en" sz="1200" u="none" cap="none" strike="noStrike">
                          <a:solidFill>
                            <a:schemeClr val="dk1"/>
                          </a:solidFill>
                        </a:rPr>
                        <a:t>Understanding, efficiency, flexibility, accuracy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304800" lvl="0" marL="457200" marR="0" rtl="0" algn="l">
                        <a:lnSpc>
                          <a:spcPct val="100000"/>
                        </a:lnSpc>
                        <a:spcBef>
                          <a:spcPts val="0"/>
                        </a:spcBef>
                        <a:spcAft>
                          <a:spcPts val="0"/>
                        </a:spcAft>
                        <a:buClr>
                          <a:schemeClr val="dk1"/>
                        </a:buClr>
                        <a:buSzPct val="100000"/>
                        <a:buFont typeface="Arial"/>
                        <a:buChar char="●"/>
                      </a:pPr>
                      <a:r>
                        <a:rPr lang="en" sz="1200" u="none" cap="none" strike="noStrike">
                          <a:solidFill>
                            <a:schemeClr val="dk1"/>
                          </a:solidFill>
                        </a:rPr>
                        <a:t>Strategy Checklists</a:t>
                      </a:r>
                    </a:p>
                    <a:p>
                      <a:pPr indent="-304800" lvl="0" marL="457200" marR="0" rtl="0" algn="l">
                        <a:lnSpc>
                          <a:spcPct val="100000"/>
                        </a:lnSpc>
                        <a:spcBef>
                          <a:spcPts val="0"/>
                        </a:spcBef>
                        <a:spcAft>
                          <a:spcPts val="0"/>
                        </a:spcAft>
                        <a:buClr>
                          <a:schemeClr val="dk1"/>
                        </a:buClr>
                        <a:buSzPct val="100000"/>
                        <a:buFont typeface="Arial"/>
                        <a:buChar char="●"/>
                      </a:pPr>
                      <a:r>
                        <a:rPr lang="en" sz="1200" u="none" cap="none" strike="noStrike">
                          <a:solidFill>
                            <a:schemeClr val="dk1"/>
                          </a:solidFill>
                        </a:rPr>
                        <a:t>Interviews</a:t>
                      </a:r>
                    </a:p>
                    <a:p>
                      <a:pPr indent="-304800" lvl="0" marL="457200" marR="0" rtl="0" algn="l">
                        <a:lnSpc>
                          <a:spcPct val="100000"/>
                        </a:lnSpc>
                        <a:spcBef>
                          <a:spcPts val="0"/>
                        </a:spcBef>
                        <a:spcAft>
                          <a:spcPts val="0"/>
                        </a:spcAft>
                        <a:buClr>
                          <a:schemeClr val="dk1"/>
                        </a:buClr>
                        <a:buSzPct val="100000"/>
                        <a:buFont typeface="Arial"/>
                        <a:buChar char="●"/>
                      </a:pPr>
                      <a:r>
                        <a:rPr lang="en" sz="1200" u="none" cap="none" strike="noStrike">
                          <a:solidFill>
                            <a:schemeClr val="dk1"/>
                          </a:solidFill>
                        </a:rPr>
                        <a:t>End of Year Assessments (untimed)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r h="614450">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Grade 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Arial"/>
                        <a:buNone/>
                      </a:pPr>
                      <a:r>
                        <a:rPr lang="en" sz="1200" u="none" cap="none" strike="noStrike"/>
                        <a:t>Within 20:</a:t>
                      </a:r>
                    </a:p>
                    <a:p>
                      <a:pPr indent="-304800" lvl="0" marL="457200" marR="0" rtl="0" algn="l">
                        <a:lnSpc>
                          <a:spcPct val="100000"/>
                        </a:lnSpc>
                        <a:spcBef>
                          <a:spcPts val="0"/>
                        </a:spcBef>
                        <a:spcAft>
                          <a:spcPts val="0"/>
                        </a:spcAft>
                        <a:buClr>
                          <a:srgbClr val="000000"/>
                        </a:buClr>
                        <a:buSzPct val="100000"/>
                        <a:buFont typeface="Arial"/>
                        <a:buChar char="●"/>
                      </a:pPr>
                      <a:r>
                        <a:rPr lang="en" sz="1200" u="none" cap="none" strike="noStrike"/>
                        <a:t>Automaticity and accuracy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304800" lvl="0" marL="457200" marR="0" rtl="0" algn="l">
                        <a:lnSpc>
                          <a:spcPct val="100000"/>
                        </a:lnSpc>
                        <a:spcBef>
                          <a:spcPts val="0"/>
                        </a:spcBef>
                        <a:spcAft>
                          <a:spcPts val="0"/>
                        </a:spcAft>
                        <a:buClr>
                          <a:schemeClr val="dk1"/>
                        </a:buClr>
                        <a:buSzPct val="100000"/>
                        <a:buFont typeface="Arial"/>
                        <a:buChar char="●"/>
                      </a:pPr>
                      <a:r>
                        <a:rPr lang="en" sz="1200" u="none" cap="none" strike="noStrike">
                          <a:solidFill>
                            <a:schemeClr val="dk1"/>
                          </a:solidFill>
                        </a:rPr>
                        <a:t>End of Year Assessments (timed)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46" name="Shape 346"/>
        <p:cNvGrpSpPr/>
        <p:nvPr/>
      </p:nvGrpSpPr>
      <p:grpSpPr>
        <a:xfrm>
          <a:off x="0" y="0"/>
          <a:ext cx="0" cy="0"/>
          <a:chOff x="0" y="0"/>
          <a:chExt cx="0" cy="0"/>
        </a:xfrm>
      </p:grpSpPr>
      <p:sp>
        <p:nvSpPr>
          <p:cNvPr id="347" name="Shape 347"/>
          <p:cNvSpPr txBox="1"/>
          <p:nvPr>
            <p:ph idx="4294967295" type="title"/>
          </p:nvPr>
        </p:nvSpPr>
        <p:spPr>
          <a:xfrm>
            <a:off x="311725" y="386800"/>
            <a:ext cx="8520600" cy="737700"/>
          </a:xfrm>
          <a:prstGeom prst="rect">
            <a:avLst/>
          </a:prstGeom>
        </p:spPr>
        <p:txBody>
          <a:bodyPr anchorCtr="0" anchor="t" bIns="91425" lIns="91425" rIns="91425" wrap="square" tIns="91425">
            <a:noAutofit/>
          </a:bodyPr>
          <a:lstStyle/>
          <a:p>
            <a:pPr lvl="0" rtl="0">
              <a:spcBef>
                <a:spcPts val="0"/>
              </a:spcBef>
              <a:buNone/>
            </a:pPr>
            <a:r>
              <a:rPr lang="en" sz="4800">
                <a:solidFill>
                  <a:srgbClr val="F1C232"/>
                </a:solidFill>
                <a:latin typeface="Georgia"/>
                <a:ea typeface="Georgia"/>
                <a:cs typeface="Georgia"/>
                <a:sym typeface="Georgia"/>
              </a:rPr>
              <a:t>x  &amp;  ÷ Fluency Progression</a:t>
            </a:r>
          </a:p>
        </p:txBody>
      </p:sp>
      <p:graphicFrame>
        <p:nvGraphicFramePr>
          <p:cNvPr id="348" name="Shape 348"/>
          <p:cNvGraphicFramePr/>
          <p:nvPr/>
        </p:nvGraphicFramePr>
        <p:xfrm>
          <a:off x="435963" y="1805550"/>
          <a:ext cx="3000000" cy="3000000"/>
        </p:xfrm>
        <a:graphic>
          <a:graphicData uri="http://schemas.openxmlformats.org/drawingml/2006/table">
            <a:tbl>
              <a:tblPr>
                <a:noFill/>
                <a:tableStyleId>{B3472437-F9C5-47B1-999A-1392C0C5B3DB}</a:tableStyleId>
              </a:tblPr>
              <a:tblGrid>
                <a:gridCol w="2467575"/>
                <a:gridCol w="2902250"/>
                <a:gridCol w="2902250"/>
              </a:tblGrid>
              <a:tr h="641125">
                <a:tc>
                  <a:txBody>
                    <a:bodyPr>
                      <a:noAutofit/>
                    </a:bodyPr>
                    <a:lstStyle/>
                    <a:p>
                      <a:pPr lvl="0" rtl="0" algn="ctr">
                        <a:spcBef>
                          <a:spcPts val="0"/>
                        </a:spcBef>
                        <a:buNone/>
                      </a:pPr>
                      <a:r>
                        <a:rPr b="1" lang="en"/>
                        <a:t>Grade Level</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
                        <a:t>Skill</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lvl="0" rtl="0" algn="ctr">
                        <a:spcBef>
                          <a:spcPts val="0"/>
                        </a:spcBef>
                        <a:buNone/>
                      </a:pPr>
                      <a:r>
                        <a:rPr b="1" lang="en"/>
                        <a:t>How It is Assessed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r h="773125">
                <a:tc>
                  <a:txBody>
                    <a:bodyPr>
                      <a:noAutofit/>
                    </a:bodyPr>
                    <a:lstStyle/>
                    <a:p>
                      <a:pPr lvl="0" rtl="0">
                        <a:spcBef>
                          <a:spcPts val="0"/>
                        </a:spcBef>
                        <a:buNone/>
                      </a:pPr>
                      <a:r>
                        <a:rPr lang="en" sz="1200"/>
                        <a:t>Grade 3</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rPr lang="en" sz="1200"/>
                        <a:t>Within 100:</a:t>
                      </a:r>
                    </a:p>
                    <a:p>
                      <a:pPr indent="-304800" lvl="0" marL="457200" rtl="0">
                        <a:spcBef>
                          <a:spcPts val="0"/>
                        </a:spcBef>
                        <a:buSzPct val="100000"/>
                        <a:buChar char="●"/>
                      </a:pPr>
                      <a:r>
                        <a:rPr lang="en" sz="1200">
                          <a:solidFill>
                            <a:srgbClr val="000000"/>
                          </a:solidFill>
                        </a:rPr>
                        <a:t>Understanding, efficiency, flexibility, accuracy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304800" lvl="0" marL="457200" rtl="0">
                        <a:spcBef>
                          <a:spcPts val="0"/>
                        </a:spcBef>
                        <a:buClr>
                          <a:srgbClr val="000000"/>
                        </a:buClr>
                        <a:buSzPct val="100000"/>
                        <a:buChar char="●"/>
                      </a:pPr>
                      <a:r>
                        <a:rPr lang="en" sz="1200">
                          <a:solidFill>
                            <a:srgbClr val="000000"/>
                          </a:solidFill>
                        </a:rPr>
                        <a:t>Strategy Checklists</a:t>
                      </a:r>
                    </a:p>
                    <a:p>
                      <a:pPr indent="-304800" lvl="0" marL="457200" rtl="0">
                        <a:spcBef>
                          <a:spcPts val="0"/>
                        </a:spcBef>
                        <a:buClr>
                          <a:srgbClr val="000000"/>
                        </a:buClr>
                        <a:buSzPct val="100000"/>
                        <a:buChar char="●"/>
                      </a:pPr>
                      <a:r>
                        <a:rPr lang="en" sz="1200">
                          <a:solidFill>
                            <a:srgbClr val="000000"/>
                          </a:solidFill>
                        </a:rPr>
                        <a:t>Interviews</a:t>
                      </a:r>
                    </a:p>
                    <a:p>
                      <a:pPr indent="-304800" lvl="0" marL="457200" rtl="0">
                        <a:spcBef>
                          <a:spcPts val="0"/>
                        </a:spcBef>
                        <a:buClr>
                          <a:srgbClr val="000000"/>
                        </a:buClr>
                        <a:buSzPct val="100000"/>
                        <a:buChar char="●"/>
                      </a:pPr>
                      <a:r>
                        <a:rPr lang="en" sz="1200">
                          <a:solidFill>
                            <a:srgbClr val="000000"/>
                          </a:solidFill>
                        </a:rPr>
                        <a:t>End of Year Assessments (untimed)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r h="852175">
                <a:tc>
                  <a:txBody>
                    <a:bodyPr>
                      <a:noAutofit/>
                    </a:bodyPr>
                    <a:lstStyle/>
                    <a:p>
                      <a:pPr lvl="0" rtl="0">
                        <a:spcBef>
                          <a:spcPts val="0"/>
                        </a:spcBef>
                        <a:buNone/>
                      </a:pPr>
                      <a:r>
                        <a:rPr lang="en" sz="1200"/>
                        <a:t>Grade 4</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lvl="0" rtl="0">
                        <a:spcBef>
                          <a:spcPts val="0"/>
                        </a:spcBef>
                        <a:buNone/>
                      </a:pPr>
                      <a:r>
                        <a:rPr lang="en" sz="1200"/>
                        <a:t>Within 100:</a:t>
                      </a:r>
                    </a:p>
                    <a:p>
                      <a:pPr indent="-304800" lvl="0" marL="457200" rtl="0">
                        <a:spcBef>
                          <a:spcPts val="0"/>
                        </a:spcBef>
                        <a:buSzPct val="100000"/>
                        <a:buChar char="●"/>
                      </a:pPr>
                      <a:r>
                        <a:rPr lang="en" sz="1200">
                          <a:solidFill>
                            <a:srgbClr val="000000"/>
                          </a:solidFill>
                        </a:rPr>
                        <a:t>Automaticity and accuracy</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c>
                  <a:txBody>
                    <a:bodyPr>
                      <a:noAutofit/>
                    </a:bodyPr>
                    <a:lstStyle/>
                    <a:p>
                      <a:pPr indent="-304800" lvl="0" marL="457200" rtl="0">
                        <a:spcBef>
                          <a:spcPts val="0"/>
                        </a:spcBef>
                        <a:buSzPct val="100000"/>
                        <a:buChar char="●"/>
                      </a:pPr>
                      <a:r>
                        <a:rPr lang="en" sz="1200">
                          <a:solidFill>
                            <a:srgbClr val="000000"/>
                          </a:solidFill>
                        </a:rPr>
                        <a:t>End of Year Assessments (timed)</a:t>
                      </a:r>
                    </a:p>
                  </a:txBody>
                  <a:tcPr marT="91425" marB="91425" marR="91425" marL="91425" anchor="ctr">
                    <a:lnL cap="flat" cmpd="sng" w="19050">
                      <a:solidFill>
                        <a:srgbClr val="000000"/>
                      </a:solidFill>
                      <a:prstDash val="solid"/>
                      <a:round/>
                      <a:headEnd len="med" w="med" type="none"/>
                      <a:tailEnd len="med" w="med" type="none"/>
                    </a:lnL>
                    <a:lnR cap="flat" cmpd="sng" w="19050">
                      <a:solidFill>
                        <a:srgbClr val="000000"/>
                      </a:solidFill>
                      <a:prstDash val="solid"/>
                      <a:round/>
                      <a:headEnd len="med" w="med" type="none"/>
                      <a:tailEnd len="med" w="med" type="none"/>
                    </a:lnR>
                    <a:lnT cap="flat" cmpd="sng" w="19050">
                      <a:solidFill>
                        <a:srgbClr val="000000"/>
                      </a:solidFill>
                      <a:prstDash val="solid"/>
                      <a:round/>
                      <a:headEnd len="med" w="med" type="none"/>
                      <a:tailEnd len="med" w="med" type="none"/>
                    </a:lnT>
                    <a:lnB cap="flat" cmpd="sng" w="19050">
                      <a:solidFill>
                        <a:srgbClr val="000000"/>
                      </a:solidFill>
                      <a:prstDash val="solid"/>
                      <a:round/>
                      <a:headEnd len="med" w="med" type="none"/>
                      <a:tailEnd len="med" w="med" type="none"/>
                    </a:lnB>
                    <a:solidFill>
                      <a:srgbClr val="FFFFFF"/>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Shape 353"/>
          <p:cNvSpPr txBox="1"/>
          <p:nvPr/>
        </p:nvSpPr>
        <p:spPr>
          <a:xfrm>
            <a:off x="333650" y="240950"/>
            <a:ext cx="4865400" cy="622800"/>
          </a:xfrm>
          <a:prstGeom prst="rect">
            <a:avLst/>
          </a:prstGeom>
          <a:noFill/>
          <a:ln>
            <a:noFill/>
          </a:ln>
        </p:spPr>
        <p:txBody>
          <a:bodyPr anchorCtr="0" anchor="t" bIns="91425" lIns="91425" rIns="91425" wrap="square" tIns="91425">
            <a:noAutofit/>
          </a:bodyPr>
          <a:lstStyle/>
          <a:p>
            <a:pPr lvl="0">
              <a:spcBef>
                <a:spcPts val="0"/>
              </a:spcBef>
              <a:buNone/>
            </a:pPr>
            <a:r>
              <a:rPr lang="en" sz="3600">
                <a:solidFill>
                  <a:srgbClr val="F1C232"/>
                </a:solidFill>
                <a:latin typeface="Cambria"/>
                <a:ea typeface="Cambria"/>
                <a:cs typeface="Cambria"/>
                <a:sym typeface="Cambria"/>
              </a:rPr>
              <a:t>Kindergarten Interview</a:t>
            </a:r>
          </a:p>
        </p:txBody>
      </p:sp>
      <p:sp>
        <p:nvSpPr>
          <p:cNvPr id="354" name="Shape 354"/>
          <p:cNvSpPr txBox="1"/>
          <p:nvPr>
            <p:ph idx="4294967295" type="body"/>
          </p:nvPr>
        </p:nvSpPr>
        <p:spPr>
          <a:xfrm>
            <a:off x="337050" y="1377025"/>
            <a:ext cx="8469900" cy="3934200"/>
          </a:xfrm>
          <a:prstGeom prst="rect">
            <a:avLst/>
          </a:prstGeom>
        </p:spPr>
        <p:txBody>
          <a:bodyPr anchorCtr="0" anchor="t" bIns="91425" lIns="91425" rIns="91425" wrap="square" tIns="91425">
            <a:noAutofit/>
          </a:bodyPr>
          <a:lstStyle/>
          <a:p>
            <a:pPr lvl="0" rtl="0">
              <a:lnSpc>
                <a:spcPct val="115000"/>
              </a:lnSpc>
              <a:spcBef>
                <a:spcPts val="0"/>
              </a:spcBef>
              <a:buNone/>
            </a:pPr>
            <a:r>
              <a:rPr i="1" lang="en" sz="1800">
                <a:solidFill>
                  <a:srgbClr val="202020"/>
                </a:solidFill>
                <a:highlight>
                  <a:srgbClr val="FFFFFF"/>
                </a:highlight>
                <a:latin typeface="Arial"/>
                <a:ea typeface="Arial"/>
                <a:cs typeface="Arial"/>
                <a:sym typeface="Arial"/>
              </a:rPr>
              <a:t>“Students act out addition and subtraction situations by representing quantities in the situation with objects, their fingers, and math drawings (MP 5, K.OA.1).  To do this, students must mathematize a real world situations (MP 4) focusing on their quantities and their relationships rather than non-mathematical aspects of the situation.”</a:t>
            </a:r>
          </a:p>
          <a:p>
            <a:pPr lvl="0" rtl="0">
              <a:lnSpc>
                <a:spcPct val="115000"/>
              </a:lnSpc>
              <a:spcBef>
                <a:spcPts val="0"/>
              </a:spcBef>
              <a:buNone/>
            </a:pPr>
            <a:r>
              <a:rPr i="1" lang="en" sz="1800">
                <a:solidFill>
                  <a:srgbClr val="202020"/>
                </a:solidFill>
                <a:highlight>
                  <a:srgbClr val="FFFFFF"/>
                </a:highlight>
                <a:latin typeface="Arial"/>
                <a:ea typeface="Arial"/>
                <a:cs typeface="Arial"/>
                <a:sym typeface="Arial"/>
              </a:rPr>
              <a:t>“Students solve addition and subtraction equations for numbers within 5 (2+1 = __ or 3-1 = ___) while still connecting these equations to situations verbally or with drawings.  Experience with decompositions of numbers and with Add To or Take From situations enables students to begin to fluently add and subtract within 5.” </a:t>
            </a:r>
          </a:p>
          <a:p>
            <a:pPr lvl="0" rtl="0" algn="r">
              <a:lnSpc>
                <a:spcPct val="115000"/>
              </a:lnSpc>
              <a:spcBef>
                <a:spcPts val="0"/>
              </a:spcBef>
              <a:buClr>
                <a:schemeClr val="dk1"/>
              </a:buClr>
              <a:buSzPct val="100000"/>
              <a:buFont typeface="Arial"/>
              <a:buNone/>
            </a:pPr>
            <a:r>
              <a:rPr lang="en" sz="1100">
                <a:solidFill>
                  <a:srgbClr val="000000"/>
                </a:solidFill>
                <a:highlight>
                  <a:srgbClr val="FFFFFF"/>
                </a:highlight>
                <a:latin typeface="Arial"/>
                <a:ea typeface="Arial"/>
                <a:cs typeface="Arial"/>
                <a:sym typeface="Arial"/>
              </a:rPr>
              <a:t>From the </a:t>
            </a:r>
            <a:r>
              <a:rPr lang="en" sz="1100" u="sng">
                <a:solidFill>
                  <a:srgbClr val="000000"/>
                </a:solidFill>
                <a:highlight>
                  <a:srgbClr val="FFFFFF"/>
                </a:highlight>
                <a:latin typeface="Arial"/>
                <a:ea typeface="Arial"/>
                <a:cs typeface="Arial"/>
                <a:sym typeface="Arial"/>
                <a:hlinkClick r:id="rId3"/>
              </a:rPr>
              <a:t>Progressions for the Common Core State Standards</a:t>
            </a:r>
            <a:r>
              <a:rPr lang="en" sz="1100">
                <a:solidFill>
                  <a:srgbClr val="000000"/>
                </a:solidFill>
                <a:highlight>
                  <a:srgbClr val="FFFFFF"/>
                </a:highlight>
                <a:latin typeface="Arial"/>
                <a:ea typeface="Arial"/>
                <a:cs typeface="Arial"/>
                <a:sym typeface="Arial"/>
              </a:rPr>
              <a:t> (2011)</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58" name="Shape 358"/>
        <p:cNvGrpSpPr/>
        <p:nvPr/>
      </p:nvGrpSpPr>
      <p:grpSpPr>
        <a:xfrm>
          <a:off x="0" y="0"/>
          <a:ext cx="0" cy="0"/>
          <a:chOff x="0" y="0"/>
          <a:chExt cx="0" cy="0"/>
        </a:xfrm>
      </p:grpSpPr>
      <p:sp>
        <p:nvSpPr>
          <p:cNvPr id="359" name="Shape 359"/>
          <p:cNvSpPr txBox="1"/>
          <p:nvPr>
            <p:ph idx="4294967295" type="title"/>
          </p:nvPr>
        </p:nvSpPr>
        <p:spPr>
          <a:xfrm>
            <a:off x="457200" y="205978"/>
            <a:ext cx="8229600" cy="857400"/>
          </a:xfrm>
          <a:prstGeom prst="rect">
            <a:avLst/>
          </a:prstGeom>
        </p:spPr>
        <p:txBody>
          <a:bodyPr anchorCtr="0" anchor="t" bIns="91425" lIns="91425" rIns="91425" wrap="square" tIns="91425">
            <a:noAutofit/>
          </a:bodyPr>
          <a:lstStyle/>
          <a:p>
            <a:pPr lvl="0" rtl="0">
              <a:spcBef>
                <a:spcPts val="0"/>
              </a:spcBef>
              <a:buClr>
                <a:schemeClr val="dk1"/>
              </a:buClr>
              <a:buSzPct val="30555"/>
              <a:buFont typeface="Arial"/>
              <a:buNone/>
            </a:pPr>
            <a:r>
              <a:rPr lang="en" sz="3600">
                <a:solidFill>
                  <a:srgbClr val="F1C232"/>
                </a:solidFill>
                <a:latin typeface="Cambria"/>
                <a:ea typeface="Cambria"/>
                <a:cs typeface="Cambria"/>
                <a:sym typeface="Cambria"/>
              </a:rPr>
              <a:t>Kindergarten Interview</a:t>
            </a:r>
          </a:p>
        </p:txBody>
      </p:sp>
      <p:pic>
        <p:nvPicPr>
          <p:cNvPr id="360" name="Shape 360"/>
          <p:cNvPicPr preferRelativeResize="0"/>
          <p:nvPr/>
        </p:nvPicPr>
        <p:blipFill>
          <a:blip r:embed="rId3">
            <a:alphaModFix/>
          </a:blip>
          <a:stretch>
            <a:fillRect/>
          </a:stretch>
        </p:blipFill>
        <p:spPr>
          <a:xfrm>
            <a:off x="1265850" y="1063378"/>
            <a:ext cx="2920532" cy="3775323"/>
          </a:xfrm>
          <a:prstGeom prst="rect">
            <a:avLst/>
          </a:prstGeom>
          <a:noFill/>
          <a:ln cap="flat" cmpd="sng" w="19050">
            <a:solidFill>
              <a:srgbClr val="FFCC66"/>
            </a:solidFill>
            <a:prstDash val="solid"/>
            <a:round/>
            <a:headEnd len="med" w="med" type="none"/>
            <a:tailEnd len="med" w="med" type="none"/>
          </a:ln>
        </p:spPr>
      </p:pic>
      <p:pic>
        <p:nvPicPr>
          <p:cNvPr id="361" name="Shape 361"/>
          <p:cNvPicPr preferRelativeResize="0"/>
          <p:nvPr/>
        </p:nvPicPr>
        <p:blipFill>
          <a:blip r:embed="rId4">
            <a:alphaModFix/>
          </a:blip>
          <a:stretch>
            <a:fillRect/>
          </a:stretch>
        </p:blipFill>
        <p:spPr>
          <a:xfrm>
            <a:off x="4856933" y="1063378"/>
            <a:ext cx="2920532" cy="3775323"/>
          </a:xfrm>
          <a:prstGeom prst="rect">
            <a:avLst/>
          </a:prstGeom>
          <a:noFill/>
          <a:ln cap="flat" cmpd="sng" w="19050">
            <a:solidFill>
              <a:srgbClr val="FFCC66"/>
            </a:solidFill>
            <a:prstDash val="solid"/>
            <a:round/>
            <a:headEnd len="med" w="med" type="none"/>
            <a:tailEnd len="med" w="med" type="none"/>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365" name="Shape 365"/>
        <p:cNvGrpSpPr/>
        <p:nvPr/>
      </p:nvGrpSpPr>
      <p:grpSpPr>
        <a:xfrm>
          <a:off x="0" y="0"/>
          <a:ext cx="0" cy="0"/>
          <a:chOff x="0" y="0"/>
          <a:chExt cx="0" cy="0"/>
        </a:xfrm>
      </p:grpSpPr>
      <p:pic>
        <p:nvPicPr>
          <p:cNvPr id="366" name="Shape 366"/>
          <p:cNvPicPr preferRelativeResize="0"/>
          <p:nvPr/>
        </p:nvPicPr>
        <p:blipFill rotWithShape="1">
          <a:blip r:embed="rId3">
            <a:alphaModFix/>
          </a:blip>
          <a:srcRect b="0" l="0" r="0" t="0"/>
          <a:stretch/>
        </p:blipFill>
        <p:spPr>
          <a:xfrm>
            <a:off x="274025" y="124575"/>
            <a:ext cx="3353100" cy="4894350"/>
          </a:xfrm>
          <a:prstGeom prst="rect">
            <a:avLst/>
          </a:prstGeom>
          <a:noFill/>
          <a:ln cap="flat" cmpd="sng" w="28575">
            <a:solidFill>
              <a:srgbClr val="FFCC66"/>
            </a:solidFill>
            <a:prstDash val="solid"/>
            <a:round/>
            <a:headEnd len="med" w="med" type="none"/>
            <a:tailEnd len="med" w="med" type="none"/>
          </a:ln>
        </p:spPr>
      </p:pic>
      <p:pic>
        <p:nvPicPr>
          <p:cNvPr id="367" name="Shape 367"/>
          <p:cNvPicPr preferRelativeResize="0"/>
          <p:nvPr/>
        </p:nvPicPr>
        <p:blipFill rotWithShape="1">
          <a:blip r:embed="rId4">
            <a:alphaModFix/>
          </a:blip>
          <a:srcRect b="0" l="0" r="0" t="0"/>
          <a:stretch/>
        </p:blipFill>
        <p:spPr>
          <a:xfrm>
            <a:off x="3954014" y="883937"/>
            <a:ext cx="4503373" cy="3472674"/>
          </a:xfrm>
          <a:prstGeom prst="rect">
            <a:avLst/>
          </a:prstGeom>
          <a:noFill/>
          <a:ln cap="flat" cmpd="sng" w="28575">
            <a:solidFill>
              <a:srgbClr val="FFCC66"/>
            </a:solidFill>
            <a:prstDash val="solid"/>
            <a:round/>
            <a:headEnd len="med" w="med" type="none"/>
            <a:tailEnd len="med" w="med" type="none"/>
          </a:ln>
        </p:spPr>
      </p:pic>
      <p:pic>
        <p:nvPicPr>
          <p:cNvPr id="368" name="Shape 368"/>
          <p:cNvPicPr preferRelativeResize="0"/>
          <p:nvPr/>
        </p:nvPicPr>
        <p:blipFill rotWithShape="1">
          <a:blip r:embed="rId5">
            <a:alphaModFix/>
          </a:blip>
          <a:srcRect b="0" l="0" r="0" t="0"/>
          <a:stretch/>
        </p:blipFill>
        <p:spPr>
          <a:xfrm>
            <a:off x="5652975" y="2388850"/>
            <a:ext cx="3065899" cy="2358375"/>
          </a:xfrm>
          <a:prstGeom prst="rect">
            <a:avLst/>
          </a:prstGeom>
          <a:noFill/>
          <a:ln cap="flat" cmpd="sng" w="28575">
            <a:solidFill>
              <a:srgbClr val="FFCC66"/>
            </a:solidFill>
            <a:prstDash val="solid"/>
            <a:round/>
            <a:headEnd len="med" w="med" type="none"/>
            <a:tailEnd len="med" w="med" type="none"/>
          </a:ln>
        </p:spPr>
      </p:pic>
      <p:sp>
        <p:nvSpPr>
          <p:cNvPr id="369" name="Shape 369"/>
          <p:cNvSpPr txBox="1"/>
          <p:nvPr/>
        </p:nvSpPr>
        <p:spPr>
          <a:xfrm>
            <a:off x="3901650" y="145575"/>
            <a:ext cx="4773000" cy="6552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FFD966"/>
              </a:buClr>
              <a:buSzPct val="25000"/>
              <a:buFont typeface="Georgia"/>
              <a:buNone/>
            </a:pPr>
            <a:r>
              <a:rPr lang="en" sz="3600">
                <a:solidFill>
                  <a:srgbClr val="FFD966"/>
                </a:solidFill>
                <a:latin typeface="Georgia"/>
                <a:ea typeface="Georgia"/>
                <a:cs typeface="Georgia"/>
                <a:sym typeface="Georgia"/>
              </a:rPr>
              <a:t>Grade 2 </a:t>
            </a:r>
            <a:r>
              <a:rPr i="0" lang="en" sz="3600" u="none" cap="none" strike="noStrike">
                <a:solidFill>
                  <a:srgbClr val="FFD966"/>
                </a:solidFill>
                <a:latin typeface="Georgia"/>
                <a:ea typeface="Georgia"/>
                <a:cs typeface="Georgia"/>
                <a:sym typeface="Georgia"/>
              </a:rPr>
              <a:t>Checklists</a:t>
            </a: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73" name="Shape 373"/>
        <p:cNvGrpSpPr/>
        <p:nvPr/>
      </p:nvGrpSpPr>
      <p:grpSpPr>
        <a:xfrm>
          <a:off x="0" y="0"/>
          <a:ext cx="0" cy="0"/>
          <a:chOff x="0" y="0"/>
          <a:chExt cx="0" cy="0"/>
        </a:xfrm>
      </p:grpSpPr>
      <p:pic>
        <p:nvPicPr>
          <p:cNvPr id="374" name="Shape 374"/>
          <p:cNvPicPr preferRelativeResize="0"/>
          <p:nvPr/>
        </p:nvPicPr>
        <p:blipFill rotWithShape="1">
          <a:blip r:embed="rId3">
            <a:alphaModFix/>
          </a:blip>
          <a:srcRect b="0" l="0" r="0" t="0"/>
          <a:stretch/>
        </p:blipFill>
        <p:spPr>
          <a:xfrm>
            <a:off x="900024" y="799961"/>
            <a:ext cx="7060194" cy="4149798"/>
          </a:xfrm>
          <a:prstGeom prst="rect">
            <a:avLst/>
          </a:prstGeom>
          <a:noFill/>
          <a:ln cap="flat" cmpd="sng" w="28575">
            <a:solidFill>
              <a:srgbClr val="FFCC66"/>
            </a:solidFill>
            <a:prstDash val="solid"/>
            <a:round/>
            <a:headEnd len="med" w="med" type="none"/>
            <a:tailEnd len="med" w="med" type="none"/>
          </a:ln>
        </p:spPr>
      </p:pic>
      <p:sp>
        <p:nvSpPr>
          <p:cNvPr id="375" name="Shape 375"/>
          <p:cNvSpPr txBox="1"/>
          <p:nvPr/>
        </p:nvSpPr>
        <p:spPr>
          <a:xfrm>
            <a:off x="350010" y="53800"/>
            <a:ext cx="8100221" cy="87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FFCC66"/>
              </a:buClr>
              <a:buSzPct val="25000"/>
              <a:buFont typeface="Georgia"/>
              <a:buNone/>
            </a:pPr>
            <a:r>
              <a:rPr i="0" lang="en" sz="3000" u="none" cap="none" strike="noStrike">
                <a:solidFill>
                  <a:srgbClr val="FFCC66"/>
                </a:solidFill>
                <a:latin typeface="Georgia"/>
                <a:ea typeface="Georgia"/>
                <a:cs typeface="Georgia"/>
                <a:sym typeface="Georgia"/>
              </a:rPr>
              <a:t>Flexibility and Efficiency Interview</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79" name="Shape 379"/>
        <p:cNvGrpSpPr/>
        <p:nvPr/>
      </p:nvGrpSpPr>
      <p:grpSpPr>
        <a:xfrm>
          <a:off x="0" y="0"/>
          <a:ext cx="0" cy="0"/>
          <a:chOff x="0" y="0"/>
          <a:chExt cx="0" cy="0"/>
        </a:xfrm>
      </p:grpSpPr>
      <p:pic>
        <p:nvPicPr>
          <p:cNvPr id="380" name="Shape 380"/>
          <p:cNvPicPr preferRelativeResize="0"/>
          <p:nvPr/>
        </p:nvPicPr>
        <p:blipFill rotWithShape="1">
          <a:blip r:embed="rId3">
            <a:alphaModFix/>
          </a:blip>
          <a:srcRect b="0" l="0" r="0" t="0"/>
          <a:stretch/>
        </p:blipFill>
        <p:spPr>
          <a:xfrm>
            <a:off x="113835" y="246528"/>
            <a:ext cx="5207026" cy="3696891"/>
          </a:xfrm>
          <a:prstGeom prst="rect">
            <a:avLst/>
          </a:prstGeom>
          <a:noFill/>
          <a:ln cap="flat" cmpd="sng" w="28575">
            <a:solidFill>
              <a:srgbClr val="FFCC66"/>
            </a:solidFill>
            <a:prstDash val="solid"/>
            <a:round/>
            <a:headEnd len="med" w="med" type="none"/>
            <a:tailEnd len="med" w="med" type="none"/>
          </a:ln>
        </p:spPr>
      </p:pic>
      <p:sp>
        <p:nvSpPr>
          <p:cNvPr id="381" name="Shape 381"/>
          <p:cNvSpPr txBox="1"/>
          <p:nvPr/>
        </p:nvSpPr>
        <p:spPr>
          <a:xfrm>
            <a:off x="6273250" y="1069500"/>
            <a:ext cx="2780100" cy="3004500"/>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FFCC66"/>
              </a:buClr>
              <a:buSzPct val="25000"/>
              <a:buFont typeface="Georgia"/>
              <a:buNone/>
            </a:pPr>
            <a:r>
              <a:rPr lang="en" sz="2400">
                <a:solidFill>
                  <a:srgbClr val="FFCC66"/>
                </a:solidFill>
                <a:latin typeface="Georgia"/>
                <a:ea typeface="Georgia"/>
                <a:cs typeface="Georgia"/>
                <a:sym typeface="Georgia"/>
              </a:rPr>
              <a:t>Teachers can use the data collected to create an instructional fact fluency plan that will meet each of their student’s individual needs.</a:t>
            </a:r>
          </a:p>
        </p:txBody>
      </p:sp>
      <p:pic>
        <p:nvPicPr>
          <p:cNvPr id="382" name="Shape 382"/>
          <p:cNvPicPr preferRelativeResize="0"/>
          <p:nvPr/>
        </p:nvPicPr>
        <p:blipFill rotWithShape="1">
          <a:blip r:embed="rId4">
            <a:alphaModFix/>
          </a:blip>
          <a:srcRect b="0" l="0" r="0" t="0"/>
          <a:stretch/>
        </p:blipFill>
        <p:spPr>
          <a:xfrm>
            <a:off x="1053934" y="1163924"/>
            <a:ext cx="4503373" cy="3472674"/>
          </a:xfrm>
          <a:prstGeom prst="rect">
            <a:avLst/>
          </a:prstGeom>
          <a:noFill/>
          <a:ln cap="flat" cmpd="sng" w="28575">
            <a:solidFill>
              <a:srgbClr val="FFCC66"/>
            </a:solidFill>
            <a:prstDash val="solid"/>
            <a:round/>
            <a:headEnd len="med" w="med" type="none"/>
            <a:tailEnd len="med" w="med" type="none"/>
          </a:ln>
        </p:spPr>
      </p:pic>
      <p:pic>
        <p:nvPicPr>
          <p:cNvPr id="383" name="Shape 383"/>
          <p:cNvPicPr preferRelativeResize="0"/>
          <p:nvPr/>
        </p:nvPicPr>
        <p:blipFill rotWithShape="1">
          <a:blip r:embed="rId5">
            <a:alphaModFix/>
          </a:blip>
          <a:srcRect b="0" l="0" r="0" t="0"/>
          <a:stretch/>
        </p:blipFill>
        <p:spPr>
          <a:xfrm>
            <a:off x="3024267" y="2538843"/>
            <a:ext cx="3065899" cy="2358375"/>
          </a:xfrm>
          <a:prstGeom prst="rect">
            <a:avLst/>
          </a:prstGeom>
          <a:noFill/>
          <a:ln cap="flat" cmpd="sng" w="28575">
            <a:solidFill>
              <a:srgbClr val="FFCC66"/>
            </a:solidFill>
            <a:prstDash val="solid"/>
            <a:round/>
            <a:headEnd len="med" w="med" type="none"/>
            <a:tailEnd len="med" w="med"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89" name="Shape 89"/>
        <p:cNvGrpSpPr/>
        <p:nvPr/>
      </p:nvGrpSpPr>
      <p:grpSpPr>
        <a:xfrm>
          <a:off x="0" y="0"/>
          <a:ext cx="0" cy="0"/>
          <a:chOff x="0" y="0"/>
          <a:chExt cx="0" cy="0"/>
        </a:xfrm>
      </p:grpSpPr>
      <p:pic>
        <p:nvPicPr>
          <p:cNvPr descr="SpellingComic1.jpg" id="90" name="Shape 90"/>
          <p:cNvPicPr preferRelativeResize="0"/>
          <p:nvPr/>
        </p:nvPicPr>
        <p:blipFill rotWithShape="1">
          <a:blip r:embed="rId3">
            <a:alphaModFix/>
          </a:blip>
          <a:srcRect b="0" l="0" r="0" t="0"/>
          <a:stretch/>
        </p:blipFill>
        <p:spPr>
          <a:xfrm>
            <a:off x="187425" y="144900"/>
            <a:ext cx="4599900" cy="3811799"/>
          </a:xfrm>
          <a:prstGeom prst="rect">
            <a:avLst/>
          </a:prstGeom>
          <a:noFill/>
          <a:ln cap="flat" cmpd="sng" w="38100">
            <a:solidFill>
              <a:srgbClr val="000000"/>
            </a:solidFill>
            <a:prstDash val="solid"/>
            <a:round/>
            <a:headEnd len="med" w="med" type="none"/>
            <a:tailEnd len="med" w="med" type="none"/>
          </a:ln>
        </p:spPr>
      </p:pic>
      <p:pic>
        <p:nvPicPr>
          <p:cNvPr descr="SpellingComic2.jpg" id="91" name="Shape 91"/>
          <p:cNvPicPr preferRelativeResize="0"/>
          <p:nvPr/>
        </p:nvPicPr>
        <p:blipFill rotWithShape="1">
          <a:blip r:embed="rId4">
            <a:alphaModFix/>
          </a:blip>
          <a:srcRect b="0" l="0" r="0" t="0"/>
          <a:stretch/>
        </p:blipFill>
        <p:spPr>
          <a:xfrm>
            <a:off x="4874250" y="1023861"/>
            <a:ext cx="4044599" cy="3943799"/>
          </a:xfrm>
          <a:prstGeom prst="rect">
            <a:avLst/>
          </a:prstGeom>
          <a:noFill/>
          <a:ln cap="flat" cmpd="sng" w="38100">
            <a:solidFill>
              <a:srgbClr val="000000"/>
            </a:solidFill>
            <a:prstDash val="solid"/>
            <a:round/>
            <a:headEnd len="med" w="med" type="none"/>
            <a:tailEnd len="med" w="med" type="none"/>
          </a:ln>
        </p:spPr>
      </p:pic>
      <p:sp>
        <p:nvSpPr>
          <p:cNvPr id="92" name="Shape 92"/>
          <p:cNvSpPr/>
          <p:nvPr/>
        </p:nvSpPr>
        <p:spPr>
          <a:xfrm>
            <a:off x="1358525" y="609375"/>
            <a:ext cx="1201800" cy="25260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000000"/>
              </a:buClr>
              <a:buSzPct val="25000"/>
              <a:buFont typeface="Indie Flower"/>
              <a:buNone/>
            </a:pPr>
            <a:r>
              <a:rPr b="1" i="0" lang="en" sz="1100" u="none" cap="none" strike="noStrike">
                <a:solidFill>
                  <a:srgbClr val="000000"/>
                </a:solidFill>
                <a:latin typeface="Indie Flower"/>
                <a:ea typeface="Indie Flower"/>
                <a:cs typeface="Indie Flower"/>
                <a:sym typeface="Indie Flower"/>
              </a:rPr>
              <a:t>FACT FLUENCY</a:t>
            </a:r>
          </a:p>
        </p:txBody>
      </p:sp>
      <p:sp>
        <p:nvSpPr>
          <p:cNvPr id="93" name="Shape 93"/>
          <p:cNvSpPr/>
          <p:nvPr/>
        </p:nvSpPr>
        <p:spPr>
          <a:xfrm>
            <a:off x="5259975" y="1558725"/>
            <a:ext cx="1201799" cy="25260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000000"/>
              </a:buClr>
              <a:buSzPct val="25000"/>
              <a:buFont typeface="Indie Flower"/>
              <a:buNone/>
            </a:pPr>
            <a:r>
              <a:rPr b="1" i="0" lang="en" sz="1800" u="none" cap="none" strike="noStrike">
                <a:solidFill>
                  <a:srgbClr val="000000"/>
                </a:solidFill>
                <a:latin typeface="Indie Flower"/>
                <a:ea typeface="Indie Flower"/>
                <a:cs typeface="Indie Flower"/>
                <a:sym typeface="Indie Flower"/>
              </a:rPr>
              <a:t>8 x 4</a:t>
            </a:r>
          </a:p>
        </p:txBody>
      </p:sp>
      <p:sp>
        <p:nvSpPr>
          <p:cNvPr id="94" name="Shape 94"/>
          <p:cNvSpPr/>
          <p:nvPr/>
        </p:nvSpPr>
        <p:spPr>
          <a:xfrm>
            <a:off x="6818800" y="1811325"/>
            <a:ext cx="971100" cy="19590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000000"/>
              </a:buClr>
              <a:buSzPct val="25000"/>
              <a:buFont typeface="Indie Flower"/>
              <a:buNone/>
            </a:pPr>
            <a:r>
              <a:rPr b="1" i="0" lang="en" sz="1800" u="none" cap="none" strike="noStrike">
                <a:solidFill>
                  <a:srgbClr val="000000"/>
                </a:solidFill>
                <a:latin typeface="Indie Flower"/>
                <a:ea typeface="Indie Flower"/>
                <a:cs typeface="Indie Flower"/>
                <a:sym typeface="Indie Flower"/>
              </a:rPr>
              <a:t>FACT</a:t>
            </a:r>
          </a:p>
        </p:txBody>
      </p:sp>
      <p:sp>
        <p:nvSpPr>
          <p:cNvPr id="95" name="Shape 95"/>
          <p:cNvSpPr/>
          <p:nvPr/>
        </p:nvSpPr>
        <p:spPr>
          <a:xfrm>
            <a:off x="6818800" y="2286000"/>
            <a:ext cx="971100" cy="252600"/>
          </a:xfrm>
          <a:prstGeom prst="rect">
            <a:avLst/>
          </a:prstGeom>
          <a:solidFill>
            <a:srgbClr val="FFFFFF"/>
          </a:solidFill>
          <a:ln cap="flat" cmpd="sng" w="19050">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marR="0" rtl="0" algn="ctr">
              <a:lnSpc>
                <a:spcPct val="100000"/>
              </a:lnSpc>
              <a:spcBef>
                <a:spcPts val="0"/>
              </a:spcBef>
              <a:spcAft>
                <a:spcPts val="0"/>
              </a:spcAft>
              <a:buClr>
                <a:srgbClr val="000000"/>
              </a:buClr>
              <a:buSzPct val="25000"/>
              <a:buFont typeface="Indie Flower"/>
              <a:buNone/>
            </a:pPr>
            <a:r>
              <a:rPr b="1" i="0" lang="en" sz="1800" u="none" cap="none" strike="noStrike">
                <a:solidFill>
                  <a:srgbClr val="000000"/>
                </a:solidFill>
                <a:latin typeface="Indie Flower"/>
                <a:ea typeface="Indie Flower"/>
                <a:cs typeface="Indie Flower"/>
                <a:sym typeface="Indie Flower"/>
              </a:rPr>
              <a:t>SOLVE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387" name="Shape 387"/>
        <p:cNvGrpSpPr/>
        <p:nvPr/>
      </p:nvGrpSpPr>
      <p:grpSpPr>
        <a:xfrm>
          <a:off x="0" y="0"/>
          <a:ext cx="0" cy="0"/>
          <a:chOff x="0" y="0"/>
          <a:chExt cx="0" cy="0"/>
        </a:xfrm>
      </p:grpSpPr>
      <p:pic>
        <p:nvPicPr>
          <p:cNvPr id="388" name="Shape 388"/>
          <p:cNvPicPr preferRelativeResize="0"/>
          <p:nvPr/>
        </p:nvPicPr>
        <p:blipFill rotWithShape="1">
          <a:blip r:embed="rId3">
            <a:alphaModFix/>
          </a:blip>
          <a:srcRect b="0" l="0" r="0" t="0"/>
          <a:stretch/>
        </p:blipFill>
        <p:spPr>
          <a:xfrm>
            <a:off x="384807" y="1011263"/>
            <a:ext cx="3205291" cy="3868499"/>
          </a:xfrm>
          <a:prstGeom prst="rect">
            <a:avLst/>
          </a:prstGeom>
          <a:noFill/>
          <a:ln cap="flat" cmpd="sng" w="28575">
            <a:solidFill>
              <a:schemeClr val="dk2"/>
            </a:solidFill>
            <a:prstDash val="solid"/>
            <a:round/>
            <a:headEnd len="med" w="med" type="none"/>
            <a:tailEnd len="med" w="med" type="none"/>
          </a:ln>
        </p:spPr>
      </p:pic>
      <p:sp>
        <p:nvSpPr>
          <p:cNvPr id="389" name="Shape 389"/>
          <p:cNvSpPr txBox="1"/>
          <p:nvPr/>
        </p:nvSpPr>
        <p:spPr>
          <a:xfrm>
            <a:off x="384807" y="137663"/>
            <a:ext cx="7705414" cy="873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rgbClr val="FFCC66"/>
              </a:buClr>
              <a:buSzPct val="25000"/>
              <a:buFont typeface="Georgia"/>
              <a:buNone/>
            </a:pPr>
            <a:r>
              <a:rPr i="0" lang="en" sz="3600" u="none" cap="none" strike="noStrike">
                <a:solidFill>
                  <a:srgbClr val="FFCC66"/>
                </a:solidFill>
                <a:latin typeface="Georgia"/>
                <a:ea typeface="Georgia"/>
                <a:cs typeface="Georgia"/>
                <a:sym typeface="Georgia"/>
              </a:rPr>
              <a:t>End of Year Assessment</a:t>
            </a:r>
          </a:p>
        </p:txBody>
      </p:sp>
      <p:sp>
        <p:nvSpPr>
          <p:cNvPr id="390" name="Shape 390"/>
          <p:cNvSpPr txBox="1"/>
          <p:nvPr/>
        </p:nvSpPr>
        <p:spPr>
          <a:xfrm>
            <a:off x="3870106" y="1011263"/>
            <a:ext cx="4870133" cy="3139321"/>
          </a:xfrm>
          <a:prstGeom prst="rect">
            <a:avLst/>
          </a:prstGeom>
          <a:noFill/>
          <a:ln>
            <a:noFill/>
          </a:ln>
        </p:spPr>
        <p:txBody>
          <a:bodyPr anchorCtr="0" anchor="t" bIns="45700" lIns="91425" rIns="91425" wrap="square" tIns="45700">
            <a:noAutofit/>
          </a:bodyPr>
          <a:lstStyle/>
          <a:p>
            <a:pPr indent="-285750" lvl="0" marL="285750" marR="0" rtl="0" algn="l">
              <a:lnSpc>
                <a:spcPct val="100000"/>
              </a:lnSpc>
              <a:spcBef>
                <a:spcPts val="0"/>
              </a:spcBef>
              <a:spcAft>
                <a:spcPts val="0"/>
              </a:spcAft>
              <a:buClr>
                <a:srgbClr val="FFCC66"/>
              </a:buClr>
              <a:buSzPct val="100000"/>
              <a:buFont typeface="Arial"/>
              <a:buChar char="•"/>
            </a:pPr>
            <a:r>
              <a:rPr b="0" i="0" lang="en" sz="1800" u="none" cap="none" strike="noStrike">
                <a:solidFill>
                  <a:srgbClr val="FFCC66"/>
                </a:solidFill>
                <a:latin typeface="Arial"/>
                <a:ea typeface="Arial"/>
                <a:cs typeface="Arial"/>
                <a:sym typeface="Arial"/>
              </a:rPr>
              <a:t>Administered 3-5x per year (dependent on grade level).</a:t>
            </a:r>
          </a:p>
          <a:p>
            <a:pPr indent="-285750" lvl="0" marL="285750" marR="0" rtl="0" algn="l">
              <a:lnSpc>
                <a:spcPct val="100000"/>
              </a:lnSpc>
              <a:spcBef>
                <a:spcPts val="0"/>
              </a:spcBef>
              <a:spcAft>
                <a:spcPts val="0"/>
              </a:spcAft>
              <a:buClr>
                <a:srgbClr val="000000"/>
              </a:buClr>
              <a:buFont typeface="Arial"/>
              <a:buNone/>
            </a:pPr>
            <a:r>
              <a:t/>
            </a:r>
            <a:endParaRPr b="0" i="0" sz="1800" u="none" cap="none" strike="noStrike">
              <a:solidFill>
                <a:srgbClr val="FFCC66"/>
              </a:solidFill>
              <a:latin typeface="Arial"/>
              <a:ea typeface="Arial"/>
              <a:cs typeface="Arial"/>
              <a:sym typeface="Arial"/>
            </a:endParaRPr>
          </a:p>
          <a:p>
            <a:pPr indent="-285750" lvl="0" marL="285750" marR="0" rtl="0" algn="l">
              <a:lnSpc>
                <a:spcPct val="100000"/>
              </a:lnSpc>
              <a:spcBef>
                <a:spcPts val="0"/>
              </a:spcBef>
              <a:spcAft>
                <a:spcPts val="0"/>
              </a:spcAft>
              <a:buClr>
                <a:srgbClr val="FFCC66"/>
              </a:buClr>
              <a:buSzPct val="100000"/>
              <a:buFont typeface="Arial"/>
              <a:buChar char="•"/>
            </a:pPr>
            <a:r>
              <a:rPr b="0" i="0" lang="en" sz="1800" u="none" cap="none" strike="noStrike">
                <a:solidFill>
                  <a:srgbClr val="FFCC66"/>
                </a:solidFill>
                <a:latin typeface="Arial"/>
                <a:ea typeface="Arial"/>
                <a:cs typeface="Arial"/>
                <a:sym typeface="Arial"/>
              </a:rPr>
              <a:t>Growth Mindset – students </a:t>
            </a:r>
            <a:r>
              <a:rPr lang="en" sz="1800">
                <a:solidFill>
                  <a:srgbClr val="FFCC66"/>
                </a:solidFill>
              </a:rPr>
              <a:t>in grade three and four </a:t>
            </a:r>
            <a:r>
              <a:rPr b="0" i="0" lang="en" sz="1800" u="none" cap="none" strike="noStrike">
                <a:solidFill>
                  <a:srgbClr val="FFCC66"/>
                </a:solidFill>
                <a:latin typeface="Arial"/>
                <a:ea typeface="Arial"/>
                <a:cs typeface="Arial"/>
                <a:sym typeface="Arial"/>
              </a:rPr>
              <a:t>are timed up rather than back</a:t>
            </a:r>
            <a:r>
              <a:rPr lang="en" sz="1800">
                <a:solidFill>
                  <a:srgbClr val="FFCC66"/>
                </a:solidFill>
              </a:rPr>
              <a:t> using their foundation of strategies to improve upon their automaticity.</a:t>
            </a: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rgbClr val="FFCC66"/>
              </a:solidFill>
              <a:latin typeface="Arial"/>
              <a:ea typeface="Arial"/>
              <a:cs typeface="Arial"/>
              <a:sym typeface="Arial"/>
            </a:endParaRPr>
          </a:p>
          <a:p>
            <a:pPr indent="-285750" lvl="0" marL="285750" marR="0" rtl="0" algn="l">
              <a:lnSpc>
                <a:spcPct val="100000"/>
              </a:lnSpc>
              <a:spcBef>
                <a:spcPts val="0"/>
              </a:spcBef>
              <a:spcAft>
                <a:spcPts val="0"/>
              </a:spcAft>
              <a:buClr>
                <a:srgbClr val="FFCC66"/>
              </a:buClr>
              <a:buSzPct val="100000"/>
              <a:buFont typeface="Arial"/>
              <a:buChar char="•"/>
            </a:pPr>
            <a:r>
              <a:rPr b="0" i="0" lang="en" sz="1800" u="none" cap="none" strike="noStrike">
                <a:solidFill>
                  <a:srgbClr val="FFCC66"/>
                </a:solidFill>
                <a:latin typeface="Arial"/>
                <a:ea typeface="Arial"/>
                <a:cs typeface="Arial"/>
                <a:sym typeface="Arial"/>
              </a:rPr>
              <a:t>Application of facts, built on conceptual to procedural foundation – RIGOR</a:t>
            </a:r>
          </a:p>
          <a:p>
            <a:pPr indent="-285750" lvl="0" marL="285750" marR="0" rtl="0" algn="l">
              <a:lnSpc>
                <a:spcPct val="100000"/>
              </a:lnSpc>
              <a:spcBef>
                <a:spcPts val="0"/>
              </a:spcBef>
              <a:spcAft>
                <a:spcPts val="0"/>
              </a:spcAft>
              <a:buClr>
                <a:srgbClr val="000000"/>
              </a:buClr>
              <a:buFont typeface="Arial"/>
              <a:buNone/>
            </a:pPr>
            <a:r>
              <a:t/>
            </a:r>
            <a:endParaRPr b="0" i="0" sz="1800" u="none" cap="none" strike="noStrike">
              <a:solidFill>
                <a:srgbClr val="FFCC66"/>
              </a:solidFill>
              <a:latin typeface="Arial"/>
              <a:ea typeface="Arial"/>
              <a:cs typeface="Arial"/>
              <a:sym typeface="Arial"/>
            </a:endParaRPr>
          </a:p>
          <a:p>
            <a:pPr indent="-285750" lvl="0" marL="285750" marR="0" rtl="0" algn="l">
              <a:lnSpc>
                <a:spcPct val="100000"/>
              </a:lnSpc>
              <a:spcBef>
                <a:spcPts val="0"/>
              </a:spcBef>
              <a:spcAft>
                <a:spcPts val="0"/>
              </a:spcAft>
              <a:buClr>
                <a:srgbClr val="FFCC66"/>
              </a:buClr>
              <a:buSzPct val="100000"/>
              <a:buFont typeface="Arial"/>
              <a:buChar char="•"/>
            </a:pPr>
            <a:r>
              <a:rPr b="0" i="0" lang="en" sz="1800" u="none" cap="none" strike="noStrike">
                <a:solidFill>
                  <a:srgbClr val="FFCC66"/>
                </a:solidFill>
                <a:latin typeface="Arial"/>
                <a:ea typeface="Arial"/>
                <a:cs typeface="Arial"/>
                <a:sym typeface="Arial"/>
              </a:rPr>
              <a:t>Focuses on the relationship between the operations and their properties.</a:t>
            </a: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5" name="Shape 395"/>
        <p:cNvGrpSpPr/>
        <p:nvPr/>
      </p:nvGrpSpPr>
      <p:grpSpPr>
        <a:xfrm>
          <a:off x="0" y="0"/>
          <a:ext cx="0" cy="0"/>
          <a:chOff x="0" y="0"/>
          <a:chExt cx="0" cy="0"/>
        </a:xfrm>
      </p:grpSpPr>
      <p:sp>
        <p:nvSpPr>
          <p:cNvPr id="396" name="Shape 396"/>
          <p:cNvSpPr txBox="1"/>
          <p:nvPr>
            <p:ph idx="4294967295" type="title"/>
          </p:nvPr>
        </p:nvSpPr>
        <p:spPr>
          <a:xfrm>
            <a:off x="457200" y="94374"/>
            <a:ext cx="8229600" cy="752241"/>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1" lang="en" sz="3600">
                <a:solidFill>
                  <a:schemeClr val="dk1"/>
                </a:solidFill>
                <a:latin typeface="Calibri"/>
                <a:ea typeface="Calibri"/>
                <a:cs typeface="Calibri"/>
                <a:sym typeface="Calibri"/>
              </a:rPr>
              <a:t>Remember </a:t>
            </a:r>
            <a:r>
              <a:rPr b="1" i="0" lang="en" sz="3600" u="none" cap="none" strike="noStrike">
                <a:solidFill>
                  <a:schemeClr val="dk1"/>
                </a:solidFill>
                <a:latin typeface="Calibri"/>
                <a:ea typeface="Calibri"/>
                <a:cs typeface="Calibri"/>
                <a:sym typeface="Calibri"/>
              </a:rPr>
              <a:t>The Way It Was</a:t>
            </a:r>
            <a:r>
              <a:rPr b="0" i="0" lang="en" sz="3600" u="none" cap="none" strike="noStrike">
                <a:solidFill>
                  <a:schemeClr val="dk1"/>
                </a:solidFill>
                <a:latin typeface="Calibri"/>
                <a:ea typeface="Calibri"/>
                <a:cs typeface="Calibri"/>
                <a:sym typeface="Calibri"/>
              </a:rPr>
              <a:t>-</a:t>
            </a:r>
          </a:p>
          <a:p>
            <a:pPr indent="0" lvl="0" marL="0" marR="0" rtl="0" algn="ctr">
              <a:lnSpc>
                <a:spcPct val="100000"/>
              </a:lnSpc>
              <a:spcBef>
                <a:spcPts val="0"/>
              </a:spcBef>
              <a:spcAft>
                <a:spcPts val="0"/>
              </a:spcAft>
              <a:buClr>
                <a:schemeClr val="dk1"/>
              </a:buClr>
              <a:buSzPct val="25000"/>
              <a:buFont typeface="Calibri"/>
              <a:buNone/>
            </a:pPr>
            <a:r>
              <a:rPr b="0" i="0" lang="en" sz="2800" u="none" cap="none" strike="noStrike">
                <a:solidFill>
                  <a:schemeClr val="dk1"/>
                </a:solidFill>
                <a:latin typeface="Calibri"/>
                <a:ea typeface="Calibri"/>
                <a:cs typeface="Calibri"/>
                <a:sym typeface="Calibri"/>
              </a:rPr>
              <a:t>Grade 1 Results, 2014</a:t>
            </a:r>
          </a:p>
        </p:txBody>
      </p:sp>
      <p:pic>
        <p:nvPicPr>
          <p:cNvPr id="397" name="Shape 397"/>
          <p:cNvPicPr preferRelativeResize="0"/>
          <p:nvPr/>
        </p:nvPicPr>
        <p:blipFill rotWithShape="1">
          <a:blip r:embed="rId3">
            <a:alphaModFix/>
          </a:blip>
          <a:srcRect b="0" l="0" r="0" t="0"/>
          <a:stretch/>
        </p:blipFill>
        <p:spPr>
          <a:xfrm>
            <a:off x="0" y="3013300"/>
            <a:ext cx="4572000" cy="2057400"/>
          </a:xfrm>
          <a:prstGeom prst="rect">
            <a:avLst/>
          </a:prstGeom>
          <a:noFill/>
          <a:ln cap="flat" cmpd="sng" w="9525">
            <a:solidFill>
              <a:srgbClr val="000000"/>
            </a:solidFill>
            <a:prstDash val="solid"/>
            <a:round/>
            <a:headEnd len="med" w="med" type="none"/>
            <a:tailEnd len="med" w="med" type="none"/>
          </a:ln>
        </p:spPr>
      </p:pic>
      <p:pic>
        <p:nvPicPr>
          <p:cNvPr id="398" name="Shape 398"/>
          <p:cNvPicPr preferRelativeResize="0"/>
          <p:nvPr/>
        </p:nvPicPr>
        <p:blipFill rotWithShape="1">
          <a:blip r:embed="rId4">
            <a:alphaModFix/>
          </a:blip>
          <a:srcRect b="0" l="0" r="0" t="0"/>
          <a:stretch/>
        </p:blipFill>
        <p:spPr>
          <a:xfrm>
            <a:off x="4572000" y="3013312"/>
            <a:ext cx="4572000" cy="2057400"/>
          </a:xfrm>
          <a:prstGeom prst="rect">
            <a:avLst/>
          </a:prstGeom>
          <a:noFill/>
          <a:ln cap="flat" cmpd="sng" w="9525">
            <a:solidFill>
              <a:srgbClr val="000000"/>
            </a:solidFill>
            <a:prstDash val="solid"/>
            <a:round/>
            <a:headEnd len="med" w="med" type="none"/>
            <a:tailEnd len="med" w="med" type="none"/>
          </a:ln>
        </p:spPr>
      </p:pic>
      <p:pic>
        <p:nvPicPr>
          <p:cNvPr id="399" name="Shape 399"/>
          <p:cNvPicPr preferRelativeResize="0"/>
          <p:nvPr/>
        </p:nvPicPr>
        <p:blipFill rotWithShape="1">
          <a:blip r:embed="rId5">
            <a:alphaModFix/>
          </a:blip>
          <a:srcRect b="0" l="0" r="0" t="0"/>
          <a:stretch/>
        </p:blipFill>
        <p:spPr>
          <a:xfrm>
            <a:off x="4584451" y="955903"/>
            <a:ext cx="4572000" cy="2057400"/>
          </a:xfrm>
          <a:prstGeom prst="rect">
            <a:avLst/>
          </a:prstGeom>
          <a:noFill/>
          <a:ln cap="flat" cmpd="sng" w="9525">
            <a:solidFill>
              <a:srgbClr val="000000"/>
            </a:solidFill>
            <a:prstDash val="solid"/>
            <a:round/>
            <a:headEnd len="med" w="med" type="none"/>
            <a:tailEnd len="med" w="med" type="none"/>
          </a:ln>
        </p:spPr>
      </p:pic>
      <p:pic>
        <p:nvPicPr>
          <p:cNvPr id="400" name="Shape 400"/>
          <p:cNvPicPr preferRelativeResize="0"/>
          <p:nvPr/>
        </p:nvPicPr>
        <p:blipFill rotWithShape="1">
          <a:blip r:embed="rId6">
            <a:alphaModFix/>
          </a:blip>
          <a:srcRect b="0" l="0" r="0" t="0"/>
          <a:stretch/>
        </p:blipFill>
        <p:spPr>
          <a:xfrm>
            <a:off x="0" y="955903"/>
            <a:ext cx="4572000" cy="2057400"/>
          </a:xfrm>
          <a:prstGeom prst="rect">
            <a:avLst/>
          </a:prstGeom>
          <a:noFill/>
          <a:ln cap="flat" cmpd="sng" w="9525">
            <a:solidFill>
              <a:srgbClr val="000000"/>
            </a:solidFill>
            <a:prstDash val="solid"/>
            <a:round/>
            <a:headEnd len="med" w="med" type="none"/>
            <a:tailEnd len="med" w="med" type="none"/>
          </a:ln>
        </p:spPr>
      </p:pic>
    </p:spTree>
  </p:cSld>
  <p:clrMapOvr>
    <a:masterClrMapping/>
  </p:clrMapOvr>
  <mc:AlternateContent>
    <mc:Choice Requires="p14">
      <p:transition spd="slow">
        <p14:flip dir="l"/>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5" name="Shape 405"/>
        <p:cNvGrpSpPr/>
        <p:nvPr/>
      </p:nvGrpSpPr>
      <p:grpSpPr>
        <a:xfrm>
          <a:off x="0" y="0"/>
          <a:ext cx="0" cy="0"/>
          <a:chOff x="0" y="0"/>
          <a:chExt cx="0" cy="0"/>
        </a:xfrm>
      </p:grpSpPr>
      <p:sp>
        <p:nvSpPr>
          <p:cNvPr id="406" name="Shape 406"/>
          <p:cNvSpPr txBox="1"/>
          <p:nvPr>
            <p:ph idx="4294967295" type="title"/>
          </p:nvPr>
        </p:nvSpPr>
        <p:spPr>
          <a:xfrm>
            <a:off x="311725" y="78525"/>
            <a:ext cx="8520600" cy="1046100"/>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 sz="4400" u="none" cap="none" strike="noStrike">
                <a:solidFill>
                  <a:schemeClr val="dk1"/>
                </a:solidFill>
                <a:latin typeface="Calibri"/>
                <a:ea typeface="Calibri"/>
                <a:cs typeface="Calibri"/>
                <a:sym typeface="Calibri"/>
              </a:rPr>
              <a:t>The Way It Is</a:t>
            </a:r>
            <a:r>
              <a:rPr b="0" i="0" lang="en" sz="4400" u="none" cap="none" strike="noStrike">
                <a:solidFill>
                  <a:schemeClr val="dk1"/>
                </a:solidFill>
                <a:latin typeface="Calibri"/>
                <a:ea typeface="Calibri"/>
                <a:cs typeface="Calibri"/>
                <a:sym typeface="Calibri"/>
              </a:rPr>
              <a:t>-Grade 1 Results</a:t>
            </a:r>
          </a:p>
        </p:txBody>
      </p:sp>
      <p:pic>
        <p:nvPicPr>
          <p:cNvPr id="407" name="Shape 407"/>
          <p:cNvPicPr preferRelativeResize="0"/>
          <p:nvPr/>
        </p:nvPicPr>
        <p:blipFill rotWithShape="1">
          <a:blip r:embed="rId3">
            <a:alphaModFix/>
          </a:blip>
          <a:srcRect b="0" l="0" r="0" t="0"/>
          <a:stretch/>
        </p:blipFill>
        <p:spPr>
          <a:xfrm>
            <a:off x="0" y="1063228"/>
            <a:ext cx="4572000" cy="2057399"/>
          </a:xfrm>
          <a:prstGeom prst="rect">
            <a:avLst/>
          </a:prstGeom>
          <a:noFill/>
          <a:ln>
            <a:noFill/>
          </a:ln>
        </p:spPr>
      </p:pic>
      <p:sp>
        <p:nvSpPr>
          <p:cNvPr id="408" name="Shape 408"/>
          <p:cNvSpPr txBox="1"/>
          <p:nvPr/>
        </p:nvSpPr>
        <p:spPr>
          <a:xfrm>
            <a:off x="4979062" y="2087641"/>
            <a:ext cx="3707736" cy="1661993"/>
          </a:xfrm>
          <a:prstGeom prst="rect">
            <a:avLst/>
          </a:prstGeom>
          <a:noFill/>
          <a:ln>
            <a:noFill/>
          </a:ln>
        </p:spPr>
        <p:txBody>
          <a:bodyPr anchorCtr="0" anchor="t" bIns="45700" lIns="91425" rIns="91425" wrap="square" tIns="4570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Calibri"/>
              <a:ea typeface="Calibri"/>
              <a:cs typeface="Calibri"/>
              <a:sym typeface="Calibri"/>
            </a:endParaRPr>
          </a:p>
        </p:txBody>
      </p:sp>
      <p:sp>
        <p:nvSpPr>
          <p:cNvPr id="409" name="Shape 409"/>
          <p:cNvSpPr txBox="1"/>
          <p:nvPr/>
        </p:nvSpPr>
        <p:spPr>
          <a:xfrm>
            <a:off x="528375" y="4477225"/>
            <a:ext cx="8158500" cy="335100"/>
          </a:xfrm>
          <a:prstGeom prst="rect">
            <a:avLst/>
          </a:prstGeom>
          <a:noFill/>
          <a:ln>
            <a:noFill/>
          </a:ln>
        </p:spPr>
        <p:txBody>
          <a:bodyPr anchorCtr="0" anchor="t" bIns="91425" lIns="91425" rIns="91425" wrap="square" tIns="91425">
            <a:noAutofit/>
          </a:bodyPr>
          <a:lstStyle/>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The number of students reaching 100% mastery has greatly improved since implementation</a:t>
            </a:r>
          </a:p>
        </p:txBody>
      </p:sp>
      <p:pic>
        <p:nvPicPr>
          <p:cNvPr id="410" name="Shape 410" title="Grade 1 District Fact Fluency Strategy Checklists"/>
          <p:cNvPicPr preferRelativeResize="0"/>
          <p:nvPr/>
        </p:nvPicPr>
        <p:blipFill>
          <a:blip r:embed="rId4">
            <a:alphaModFix/>
          </a:blip>
          <a:stretch>
            <a:fillRect/>
          </a:stretch>
        </p:blipFill>
        <p:spPr>
          <a:xfrm>
            <a:off x="1775350" y="974625"/>
            <a:ext cx="5664551" cy="3502600"/>
          </a:xfrm>
          <a:prstGeom prst="rect">
            <a:avLst/>
          </a:prstGeom>
          <a:noFill/>
          <a:ln cap="flat" cmpd="sng" w="19050">
            <a:solidFill>
              <a:schemeClr val="dk2"/>
            </a:solidFill>
            <a:prstDash val="solid"/>
            <a:round/>
            <a:headEnd len="med" w="med" type="none"/>
            <a:tailEnd len="med" w="med" type="none"/>
          </a:ln>
        </p:spPr>
      </p:pic>
    </p:spTree>
  </p:cSld>
  <p:clrMapOvr>
    <a:masterClrMapping/>
  </p:clrMapOvr>
  <mc:AlternateContent>
    <mc:Choice Requires="p14">
      <p:transition spd="slow">
        <p14:flip dir="l"/>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ph idx="4294967295" type="title"/>
          </p:nvPr>
        </p:nvSpPr>
        <p:spPr>
          <a:xfrm>
            <a:off x="311725" y="91625"/>
            <a:ext cx="8520600" cy="1032900"/>
          </a:xfrm>
          <a:prstGeom prst="rect">
            <a:avLst/>
          </a:prstGeom>
          <a:noFill/>
          <a:ln>
            <a:noFill/>
          </a:ln>
        </p:spPr>
        <p:txBody>
          <a:bodyPr anchorCtr="0" anchor="ctr"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Calibri"/>
              <a:buNone/>
            </a:pPr>
            <a:r>
              <a:rPr b="1" i="0" lang="en" sz="4400" u="none" cap="none" strike="noStrike">
                <a:solidFill>
                  <a:schemeClr val="dk1"/>
                </a:solidFill>
                <a:latin typeface="Calibri"/>
                <a:ea typeface="Calibri"/>
                <a:cs typeface="Calibri"/>
                <a:sym typeface="Calibri"/>
              </a:rPr>
              <a:t>The Way It Is</a:t>
            </a:r>
            <a:r>
              <a:rPr b="0" i="0" lang="en" sz="4400" u="none" cap="none" strike="noStrike">
                <a:solidFill>
                  <a:schemeClr val="dk1"/>
                </a:solidFill>
                <a:latin typeface="Calibri"/>
                <a:ea typeface="Calibri"/>
                <a:cs typeface="Calibri"/>
                <a:sym typeface="Calibri"/>
              </a:rPr>
              <a:t>-Grade 2 Results</a:t>
            </a:r>
          </a:p>
        </p:txBody>
      </p:sp>
      <p:pic>
        <p:nvPicPr>
          <p:cNvPr id="416" name="Shape 416" title="Chart"/>
          <p:cNvPicPr preferRelativeResize="0"/>
          <p:nvPr/>
        </p:nvPicPr>
        <p:blipFill rotWithShape="1">
          <a:blip r:embed="rId3">
            <a:alphaModFix/>
          </a:blip>
          <a:srcRect b="0" l="0" r="0" t="0"/>
          <a:stretch/>
        </p:blipFill>
        <p:spPr>
          <a:xfrm>
            <a:off x="1898912" y="1063372"/>
            <a:ext cx="5346175" cy="3305725"/>
          </a:xfrm>
          <a:prstGeom prst="rect">
            <a:avLst/>
          </a:prstGeom>
          <a:noFill/>
          <a:ln cap="flat" cmpd="sng" w="19050">
            <a:solidFill>
              <a:schemeClr val="dk2"/>
            </a:solidFill>
            <a:prstDash val="solid"/>
            <a:round/>
            <a:headEnd len="med" w="med" type="none"/>
            <a:tailEnd len="med" w="med" type="none"/>
          </a:ln>
        </p:spPr>
      </p:pic>
      <p:sp>
        <p:nvSpPr>
          <p:cNvPr id="417" name="Shape 417"/>
          <p:cNvSpPr txBox="1"/>
          <p:nvPr/>
        </p:nvSpPr>
        <p:spPr>
          <a:xfrm>
            <a:off x="492750" y="4369100"/>
            <a:ext cx="8158500" cy="704400"/>
          </a:xfrm>
          <a:prstGeom prst="rect">
            <a:avLst/>
          </a:prstGeom>
          <a:noFill/>
          <a:ln>
            <a:noFill/>
          </a:ln>
        </p:spPr>
        <p:txBody>
          <a:bodyPr anchorCtr="0" anchor="t" bIns="91425" lIns="91425" rIns="91425" wrap="square" tIns="91425">
            <a:noAutofit/>
          </a:bodyPr>
          <a:lstStyle/>
          <a:p>
            <a:pPr indent="-228600" lvl="0" marL="457200" marR="0" rtl="0" algn="l">
              <a:lnSpc>
                <a:spcPct val="100000"/>
              </a:lnSpc>
              <a:spcBef>
                <a:spcPts val="0"/>
              </a:spcBef>
              <a:spcAft>
                <a:spcPts val="0"/>
              </a:spcAft>
              <a:buClr>
                <a:srgbClr val="000000"/>
              </a:buClr>
              <a:buSzPct val="100000"/>
              <a:buFont typeface="Arial"/>
              <a:buChar char="●"/>
            </a:pPr>
            <a:r>
              <a:rPr b="0" i="0" lang="en" sz="1400" u="none" cap="none" strike="noStrike">
                <a:solidFill>
                  <a:srgbClr val="000000"/>
                </a:solidFill>
                <a:latin typeface="Arial"/>
                <a:ea typeface="Arial"/>
                <a:cs typeface="Arial"/>
                <a:sym typeface="Arial"/>
              </a:rPr>
              <a:t>The number of students meeting benchmark and reaching 100% mastery has greatly improved since implementation</a:t>
            </a: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Shape 422"/>
          <p:cNvSpPr txBox="1"/>
          <p:nvPr>
            <p:ph idx="4294967295" type="title"/>
          </p:nvPr>
        </p:nvSpPr>
        <p:spPr>
          <a:xfrm>
            <a:off x="457200" y="79749"/>
            <a:ext cx="8229600" cy="770999"/>
          </a:xfrm>
          <a:prstGeom prst="rect">
            <a:avLst/>
          </a:prstGeom>
          <a:noFill/>
          <a:ln>
            <a:noFill/>
          </a:ln>
        </p:spPr>
        <p:txBody>
          <a:bodyPr anchorCtr="0" anchor="ctr"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1" i="0" lang="en" sz="4400" u="none" cap="none" strike="noStrike">
                <a:solidFill>
                  <a:schemeClr val="dk1"/>
                </a:solidFill>
                <a:latin typeface="Calibri"/>
                <a:ea typeface="Calibri"/>
                <a:cs typeface="Calibri"/>
                <a:sym typeface="Calibri"/>
              </a:rPr>
              <a:t>The Way It Is</a:t>
            </a:r>
            <a:r>
              <a:rPr b="0" i="0" lang="en" sz="4400" u="none" cap="none" strike="noStrike">
                <a:solidFill>
                  <a:schemeClr val="dk1"/>
                </a:solidFill>
                <a:latin typeface="Calibri"/>
                <a:ea typeface="Calibri"/>
                <a:cs typeface="Calibri"/>
                <a:sym typeface="Calibri"/>
              </a:rPr>
              <a:t>-Year to Year Growth</a:t>
            </a:r>
          </a:p>
        </p:txBody>
      </p:sp>
      <p:sp>
        <p:nvSpPr>
          <p:cNvPr id="423" name="Shape 423"/>
          <p:cNvSpPr txBox="1"/>
          <p:nvPr/>
        </p:nvSpPr>
        <p:spPr>
          <a:xfrm>
            <a:off x="1847525" y="797453"/>
            <a:ext cx="5721000" cy="435600"/>
          </a:xfrm>
          <a:prstGeom prst="rect">
            <a:avLst/>
          </a:prstGeom>
          <a:noFill/>
          <a:ln>
            <a:noFill/>
          </a:ln>
        </p:spPr>
        <p:txBody>
          <a:bodyPr anchorCtr="0" anchor="t" bIns="45700" lIns="91425" rIns="91425" wrap="square" tIns="45700">
            <a:noAutofit/>
          </a:bodyPr>
          <a:lstStyle/>
          <a:p>
            <a:pPr indent="0" lvl="0" marL="0" marR="0" rtl="0" algn="ctr">
              <a:lnSpc>
                <a:spcPct val="100000"/>
              </a:lnSpc>
              <a:spcBef>
                <a:spcPts val="0"/>
              </a:spcBef>
              <a:spcAft>
                <a:spcPts val="0"/>
              </a:spcAft>
              <a:buClr>
                <a:schemeClr val="dk1"/>
              </a:buClr>
              <a:buSzPct val="25000"/>
              <a:buFont typeface="Calibri"/>
              <a:buNone/>
            </a:pPr>
            <a:r>
              <a:rPr b="0" i="0" lang="en" sz="2400" u="none" cap="none" strike="noStrike">
                <a:solidFill>
                  <a:schemeClr val="dk1"/>
                </a:solidFill>
                <a:latin typeface="Calibri"/>
                <a:ea typeface="Calibri"/>
                <a:cs typeface="Calibri"/>
                <a:sym typeface="Calibri"/>
              </a:rPr>
              <a:t>Grade 1 &gt; Grade 2 </a:t>
            </a:r>
          </a:p>
        </p:txBody>
      </p:sp>
      <p:sp>
        <p:nvSpPr>
          <p:cNvPr id="424" name="Shape 424"/>
          <p:cNvSpPr/>
          <p:nvPr/>
        </p:nvSpPr>
        <p:spPr>
          <a:xfrm>
            <a:off x="1035300" y="4065900"/>
            <a:ext cx="7073400" cy="1077600"/>
          </a:xfrm>
          <a:prstGeom prst="rect">
            <a:avLst/>
          </a:prstGeom>
          <a:noFill/>
          <a:ln>
            <a:noFill/>
          </a:ln>
        </p:spPr>
        <p:txBody>
          <a:bodyPr anchorCtr="0" anchor="t" bIns="45700" lIns="91425" rIns="91425" wrap="square" tIns="45700">
            <a:noAutofit/>
          </a:bodyPr>
          <a:lstStyle/>
          <a:p>
            <a:pPr indent="-228600" lvl="0" marL="457200" marR="0" rtl="0" algn="ctr">
              <a:lnSpc>
                <a:spcPct val="100000"/>
              </a:lnSpc>
              <a:spcBef>
                <a:spcPts val="0"/>
              </a:spcBef>
              <a:spcAft>
                <a:spcPts val="0"/>
              </a:spcAft>
              <a:buClr>
                <a:schemeClr val="dk1"/>
              </a:buClr>
              <a:buSzPct val="100000"/>
              <a:buFont typeface="Calibri"/>
              <a:buChar char="●"/>
            </a:pPr>
            <a:r>
              <a:rPr b="0" i="0" lang="en" sz="1400" u="none" cap="none" strike="noStrike">
                <a:solidFill>
                  <a:schemeClr val="dk1"/>
                </a:solidFill>
                <a:latin typeface="Calibri"/>
                <a:ea typeface="Calibri"/>
                <a:cs typeface="Calibri"/>
                <a:sym typeface="Calibri"/>
              </a:rPr>
              <a:t>More students met benchmark in 2</a:t>
            </a:r>
            <a:r>
              <a:rPr b="0" baseline="30000" i="0" lang="en" sz="1400" u="none" cap="none" strike="noStrike">
                <a:solidFill>
                  <a:schemeClr val="dk1"/>
                </a:solidFill>
                <a:latin typeface="Calibri"/>
                <a:ea typeface="Calibri"/>
                <a:cs typeface="Calibri"/>
                <a:sym typeface="Calibri"/>
              </a:rPr>
              <a:t>nd</a:t>
            </a:r>
            <a:r>
              <a:rPr b="0" i="0" lang="en" sz="1400" u="none" cap="none" strike="noStrike">
                <a:solidFill>
                  <a:schemeClr val="dk1"/>
                </a:solidFill>
                <a:latin typeface="Calibri"/>
                <a:ea typeface="Calibri"/>
                <a:cs typeface="Calibri"/>
                <a:sym typeface="Calibri"/>
              </a:rPr>
              <a:t> year</a:t>
            </a:r>
          </a:p>
          <a:p>
            <a:pPr indent="-228600" lvl="0" marL="457200" marR="0" rtl="0" algn="ctr">
              <a:lnSpc>
                <a:spcPct val="100000"/>
              </a:lnSpc>
              <a:spcBef>
                <a:spcPts val="1000"/>
              </a:spcBef>
              <a:spcAft>
                <a:spcPts val="0"/>
              </a:spcAft>
              <a:buClr>
                <a:schemeClr val="dk1"/>
              </a:buClr>
              <a:buSzPct val="100000"/>
              <a:buFont typeface="Calibri"/>
              <a:buChar char="●"/>
            </a:pPr>
            <a:r>
              <a:rPr b="0" i="0" lang="en" sz="1400" u="none" cap="none" strike="noStrike">
                <a:solidFill>
                  <a:schemeClr val="dk1"/>
                </a:solidFill>
                <a:latin typeface="Calibri"/>
                <a:ea typeface="Calibri"/>
                <a:cs typeface="Calibri"/>
                <a:sym typeface="Calibri"/>
              </a:rPr>
              <a:t>No students were in need of support in 2</a:t>
            </a:r>
            <a:r>
              <a:rPr b="0" baseline="30000" i="0" lang="en" sz="1400" u="none" cap="none" strike="noStrike">
                <a:solidFill>
                  <a:schemeClr val="dk1"/>
                </a:solidFill>
                <a:latin typeface="Calibri"/>
                <a:ea typeface="Calibri"/>
                <a:cs typeface="Calibri"/>
                <a:sym typeface="Calibri"/>
              </a:rPr>
              <a:t>nd</a:t>
            </a:r>
            <a:r>
              <a:rPr b="0" i="0" lang="en" sz="1400" u="none" cap="none" strike="noStrike">
                <a:solidFill>
                  <a:schemeClr val="dk1"/>
                </a:solidFill>
                <a:latin typeface="Calibri"/>
                <a:ea typeface="Calibri"/>
                <a:cs typeface="Calibri"/>
                <a:sym typeface="Calibri"/>
              </a:rPr>
              <a:t> year</a:t>
            </a:r>
          </a:p>
          <a:p>
            <a:pPr indent="-228600" lvl="0" marL="457200" marR="0" rtl="0" algn="ctr">
              <a:lnSpc>
                <a:spcPct val="100000"/>
              </a:lnSpc>
              <a:spcBef>
                <a:spcPts val="1000"/>
              </a:spcBef>
              <a:spcAft>
                <a:spcPts val="0"/>
              </a:spcAft>
              <a:buClr>
                <a:schemeClr val="dk1"/>
              </a:buClr>
              <a:buSzPct val="100000"/>
              <a:buFont typeface="Calibri"/>
              <a:buChar char="●"/>
            </a:pPr>
            <a:r>
              <a:rPr b="0" i="0" lang="en" sz="1400" u="none" cap="none" strike="noStrike">
                <a:solidFill>
                  <a:schemeClr val="dk1"/>
                </a:solidFill>
                <a:latin typeface="Calibri"/>
                <a:ea typeface="Calibri"/>
                <a:cs typeface="Calibri"/>
                <a:sym typeface="Calibri"/>
              </a:rPr>
              <a:t>More students had 100% mastery in 2</a:t>
            </a:r>
            <a:r>
              <a:rPr b="0" baseline="30000" i="0" lang="en" sz="1400" u="none" cap="none" strike="noStrike">
                <a:solidFill>
                  <a:schemeClr val="dk1"/>
                </a:solidFill>
                <a:latin typeface="Calibri"/>
                <a:ea typeface="Calibri"/>
                <a:cs typeface="Calibri"/>
                <a:sym typeface="Calibri"/>
              </a:rPr>
              <a:t>nd</a:t>
            </a:r>
            <a:r>
              <a:rPr b="0" i="0" lang="en" sz="1400" u="none" cap="none" strike="noStrike">
                <a:solidFill>
                  <a:schemeClr val="dk1"/>
                </a:solidFill>
                <a:latin typeface="Calibri"/>
                <a:ea typeface="Calibri"/>
                <a:cs typeface="Calibri"/>
                <a:sym typeface="Calibri"/>
              </a:rPr>
              <a:t> year</a:t>
            </a:r>
          </a:p>
        </p:txBody>
      </p:sp>
      <p:pic>
        <p:nvPicPr>
          <p:cNvPr id="425" name="Shape 425" title="Chart"/>
          <p:cNvPicPr preferRelativeResize="0"/>
          <p:nvPr/>
        </p:nvPicPr>
        <p:blipFill rotWithShape="1">
          <a:blip r:embed="rId3">
            <a:alphaModFix/>
          </a:blip>
          <a:srcRect b="0" l="0" r="0" t="0"/>
          <a:stretch/>
        </p:blipFill>
        <p:spPr>
          <a:xfrm>
            <a:off x="89700" y="1280259"/>
            <a:ext cx="4286250" cy="2650331"/>
          </a:xfrm>
          <a:prstGeom prst="rect">
            <a:avLst/>
          </a:prstGeom>
          <a:noFill/>
          <a:ln cap="flat" cmpd="sng" w="19050">
            <a:solidFill>
              <a:schemeClr val="dk2"/>
            </a:solidFill>
            <a:prstDash val="solid"/>
            <a:round/>
            <a:headEnd len="med" w="med" type="none"/>
            <a:tailEnd len="med" w="med" type="none"/>
          </a:ln>
        </p:spPr>
      </p:pic>
      <p:pic>
        <p:nvPicPr>
          <p:cNvPr id="426" name="Shape 426" title="Chart"/>
          <p:cNvPicPr preferRelativeResize="0"/>
          <p:nvPr/>
        </p:nvPicPr>
        <p:blipFill rotWithShape="1">
          <a:blip r:embed="rId4">
            <a:alphaModFix/>
          </a:blip>
          <a:srcRect b="0" l="0" r="0" t="0"/>
          <a:stretch/>
        </p:blipFill>
        <p:spPr>
          <a:xfrm>
            <a:off x="4701575" y="1280259"/>
            <a:ext cx="4286250" cy="2650331"/>
          </a:xfrm>
          <a:prstGeom prst="rect">
            <a:avLst/>
          </a:prstGeom>
          <a:noFill/>
          <a:ln cap="flat" cmpd="sng" w="19050">
            <a:solidFill>
              <a:schemeClr val="dk2"/>
            </a:solidFill>
            <a:prstDash val="solid"/>
            <a:round/>
            <a:headEnd len="med" w="med" type="none"/>
            <a:tailEnd len="med" w="med" type="none"/>
          </a:ln>
        </p:spPr>
      </p:pic>
    </p:spTree>
  </p:cSld>
  <p:clrMapOvr>
    <a:masterClrMapping/>
  </p:clrMapOvr>
  <mc:AlternateContent>
    <mc:Choice Requires="p14">
      <p:transition spd="slow">
        <p14:flip dir="l"/>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311300" y="183225"/>
            <a:ext cx="3704400" cy="16623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1C232"/>
                </a:solidFill>
                <a:latin typeface="Georgia"/>
                <a:ea typeface="Georgia"/>
                <a:cs typeface="Georgia"/>
                <a:sym typeface="Georgia"/>
              </a:rPr>
              <a:t>To Sum it all up…..</a:t>
            </a:r>
          </a:p>
        </p:txBody>
      </p:sp>
      <p:sp>
        <p:nvSpPr>
          <p:cNvPr id="432" name="Shape 432"/>
          <p:cNvSpPr txBox="1"/>
          <p:nvPr>
            <p:ph idx="2" type="body"/>
          </p:nvPr>
        </p:nvSpPr>
        <p:spPr>
          <a:xfrm>
            <a:off x="4710950" y="274850"/>
            <a:ext cx="4293600" cy="43377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Georgia"/>
              <a:buNone/>
            </a:pPr>
            <a:r>
              <a:rPr b="0" i="1" lang="en" sz="2400" u="none" cap="none" strike="noStrike">
                <a:solidFill>
                  <a:schemeClr val="dk2"/>
                </a:solidFill>
                <a:latin typeface="Georgia"/>
                <a:ea typeface="Georgia"/>
                <a:cs typeface="Georgia"/>
                <a:sym typeface="Georgia"/>
              </a:rPr>
              <a:t>Fluency comes about when students develop number sense, when they are mathematically confident because they</a:t>
            </a:r>
            <a:r>
              <a:rPr i="1" lang="en" sz="2400">
                <a:latin typeface="Georgia"/>
                <a:ea typeface="Georgia"/>
                <a:cs typeface="Georgia"/>
                <a:sym typeface="Georgia"/>
              </a:rPr>
              <a:t> </a:t>
            </a:r>
            <a:r>
              <a:rPr b="0" i="1" lang="en" sz="2400" u="none" cap="none" strike="noStrike">
                <a:solidFill>
                  <a:schemeClr val="dk2"/>
                </a:solidFill>
                <a:latin typeface="Georgia"/>
                <a:ea typeface="Georgia"/>
                <a:cs typeface="Georgia"/>
                <a:sym typeface="Georgia"/>
              </a:rPr>
              <a:t>understand numbers.</a:t>
            </a:r>
            <a:r>
              <a:rPr lang="en"/>
              <a:t>                     </a:t>
            </a:r>
            <a:r>
              <a:rPr b="0" i="1" lang="en" sz="2400" u="none" cap="none" strike="noStrike">
                <a:solidFill>
                  <a:schemeClr val="dk2"/>
                </a:solidFill>
                <a:latin typeface="Georgia"/>
                <a:ea typeface="Georgia"/>
                <a:cs typeface="Georgia"/>
                <a:sym typeface="Georgia"/>
              </a:rPr>
              <a:t>(Boaler, 2015)</a:t>
            </a:r>
          </a:p>
          <a:p>
            <a:pPr indent="0" lvl="0" marL="0" marR="0" rtl="0" algn="l">
              <a:lnSpc>
                <a:spcPct val="100000"/>
              </a:lnSpc>
              <a:spcBef>
                <a:spcPts val="0"/>
              </a:spcBef>
              <a:spcAft>
                <a:spcPts val="0"/>
              </a:spcAft>
              <a:buClr>
                <a:schemeClr val="dk1"/>
              </a:buClr>
              <a:buSzPct val="25000"/>
              <a:buFont typeface="Georgia"/>
              <a:buNone/>
            </a:pPr>
            <a:r>
              <a:t/>
            </a:r>
            <a:endParaRPr b="0" i="0" sz="3000" u="none" cap="none" strike="noStrike">
              <a:solidFill>
                <a:schemeClr val="dk1"/>
              </a:solidFill>
              <a:latin typeface="Georgia"/>
              <a:ea typeface="Georgia"/>
              <a:cs typeface="Georgia"/>
              <a:sym typeface="Georgia"/>
            </a:endParaRPr>
          </a:p>
        </p:txBody>
      </p:sp>
      <p:pic>
        <p:nvPicPr>
          <p:cNvPr id="433" name="Shape 433"/>
          <p:cNvPicPr preferRelativeResize="0"/>
          <p:nvPr/>
        </p:nvPicPr>
        <p:blipFill>
          <a:blip r:embed="rId3">
            <a:alphaModFix/>
          </a:blip>
          <a:stretch>
            <a:fillRect/>
          </a:stretch>
        </p:blipFill>
        <p:spPr>
          <a:xfrm>
            <a:off x="737150" y="1978112"/>
            <a:ext cx="2852701" cy="2803727"/>
          </a:xfrm>
          <a:prstGeom prst="rect">
            <a:avLst/>
          </a:prstGeom>
          <a:noFill/>
          <a:ln cap="flat" cmpd="sng" w="28575">
            <a:solidFill>
              <a:srgbClr val="FFCC66">
                <a:alpha val="0"/>
              </a:srgbClr>
            </a:solidFill>
            <a:prstDash val="solid"/>
            <a:round/>
            <a:headEnd len="med" w="med" type="none"/>
            <a:tailEnd len="med" w="med" type="none"/>
          </a:ln>
        </p:spPr>
      </p:pic>
      <p:pic>
        <p:nvPicPr>
          <p:cNvPr id="434" name="Shape 434"/>
          <p:cNvPicPr preferRelativeResize="0"/>
          <p:nvPr/>
        </p:nvPicPr>
        <p:blipFill rotWithShape="1">
          <a:blip r:embed="rId4">
            <a:alphaModFix/>
          </a:blip>
          <a:srcRect b="0" l="0" r="0" t="0"/>
          <a:stretch/>
        </p:blipFill>
        <p:spPr>
          <a:xfrm>
            <a:off x="5470057" y="2629750"/>
            <a:ext cx="1210800" cy="1819800"/>
          </a:xfrm>
          <a:prstGeom prst="rect">
            <a:avLst/>
          </a:prstGeom>
          <a:noFill/>
          <a:ln cap="flat" cmpd="sng" w="28575">
            <a:solidFill>
              <a:srgbClr val="073763">
                <a:alpha val="0"/>
              </a:srgbClr>
            </a:solidFill>
            <a:prstDash val="solid"/>
            <a:round/>
            <a:headEnd len="med" w="med" type="none"/>
            <a:tailEnd len="med" w="med" type="none"/>
          </a:ln>
        </p:spPr>
      </p:pic>
      <p:pic>
        <p:nvPicPr>
          <p:cNvPr id="435" name="Shape 435"/>
          <p:cNvPicPr preferRelativeResize="0"/>
          <p:nvPr/>
        </p:nvPicPr>
        <p:blipFill rotWithShape="1">
          <a:blip r:embed="rId5">
            <a:alphaModFix/>
          </a:blip>
          <a:srcRect b="0" l="0" r="0" t="0"/>
          <a:stretch/>
        </p:blipFill>
        <p:spPr>
          <a:xfrm>
            <a:off x="6990086" y="2629750"/>
            <a:ext cx="1459500" cy="1819800"/>
          </a:xfrm>
          <a:prstGeom prst="rect">
            <a:avLst/>
          </a:prstGeom>
          <a:noFill/>
          <a:ln cap="flat" cmpd="sng" w="28575">
            <a:solidFill>
              <a:srgbClr val="073763">
                <a:alpha val="0"/>
              </a:srgbClr>
            </a:solidFill>
            <a:prstDash val="solid"/>
            <a:round/>
            <a:headEnd len="med" w="med" type="none"/>
            <a:tailEnd len="med" w="med" type="none"/>
          </a:ln>
        </p:spPr>
      </p:pic>
      <p:pic>
        <p:nvPicPr>
          <p:cNvPr id="436" name="Shape 436"/>
          <p:cNvPicPr preferRelativeResize="0"/>
          <p:nvPr/>
        </p:nvPicPr>
        <p:blipFill rotWithShape="1">
          <a:blip r:embed="rId6">
            <a:alphaModFix/>
          </a:blip>
          <a:srcRect b="0" l="0" r="0" t="0"/>
          <a:stretch/>
        </p:blipFill>
        <p:spPr>
          <a:xfrm>
            <a:off x="5722850" y="4449562"/>
            <a:ext cx="2505000" cy="62850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dk1"/>
              </a:buClr>
              <a:buSzPct val="25000"/>
              <a:buFont typeface="Arial"/>
              <a:buNone/>
            </a:pPr>
            <a:r>
              <a:rPr b="0" i="0" lang="en" sz="4800" u="none" cap="none" strike="noStrike">
                <a:solidFill>
                  <a:srgbClr val="F1C232"/>
                </a:solidFill>
                <a:latin typeface="Georgia"/>
                <a:ea typeface="Georgia"/>
                <a:cs typeface="Georgia"/>
                <a:sym typeface="Georgia"/>
              </a:rPr>
              <a:t>Jo-Boaler’s Youcubed Links</a:t>
            </a:r>
          </a:p>
        </p:txBody>
      </p:sp>
      <p:sp>
        <p:nvSpPr>
          <p:cNvPr id="442" name="Shape 442"/>
          <p:cNvSpPr txBox="1"/>
          <p:nvPr>
            <p:ph idx="4294967295" type="body"/>
          </p:nvPr>
        </p:nvSpPr>
        <p:spPr>
          <a:xfrm>
            <a:off x="183225" y="1426575"/>
            <a:ext cx="8649000" cy="3173100"/>
          </a:xfrm>
          <a:prstGeom prst="rect">
            <a:avLst/>
          </a:prstGeom>
          <a:noFill/>
          <a:ln>
            <a:noFill/>
          </a:ln>
        </p:spPr>
        <p:txBody>
          <a:bodyPr anchorCtr="0" anchor="t" bIns="91425" lIns="91425" rIns="91425" wrap="square" tIns="91425">
            <a:noAutofit/>
          </a:bodyPr>
          <a:lstStyle/>
          <a:p>
            <a:pPr indent="-419100" lvl="0" marL="685800" marR="0" rtl="0" algn="l">
              <a:lnSpc>
                <a:spcPct val="100000"/>
              </a:lnSpc>
              <a:spcBef>
                <a:spcPts val="0"/>
              </a:spcBef>
              <a:spcAft>
                <a:spcPts val="1000"/>
              </a:spcAft>
              <a:buClr>
                <a:srgbClr val="073763"/>
              </a:buClr>
              <a:buSzPct val="100000"/>
              <a:buFont typeface="Arial"/>
              <a:buChar char="•"/>
            </a:pPr>
            <a:r>
              <a:rPr b="0" i="0" lang="en" sz="2400" u="sng" cap="none" strike="noStrike">
                <a:solidFill>
                  <a:srgbClr val="073763"/>
                </a:solidFill>
                <a:latin typeface="Georgia"/>
                <a:ea typeface="Georgia"/>
                <a:cs typeface="Georgia"/>
                <a:sym typeface="Georgia"/>
                <a:hlinkClick r:id="rId3"/>
              </a:rPr>
              <a:t>Youcubed.org </a:t>
            </a:r>
          </a:p>
          <a:p>
            <a:pPr indent="-419100" lvl="0" marL="685800" marR="0" rtl="0" algn="l">
              <a:lnSpc>
                <a:spcPct val="100000"/>
              </a:lnSpc>
              <a:spcBef>
                <a:spcPts val="0"/>
              </a:spcBef>
              <a:spcAft>
                <a:spcPts val="1000"/>
              </a:spcAft>
              <a:buClr>
                <a:srgbClr val="073763"/>
              </a:buClr>
              <a:buSzPct val="100000"/>
              <a:buFont typeface="Arial"/>
              <a:buChar char="•"/>
            </a:pPr>
            <a:r>
              <a:rPr b="0" i="0" lang="en" sz="2400" u="sng" cap="none" strike="noStrike">
                <a:solidFill>
                  <a:srgbClr val="073763"/>
                </a:solidFill>
                <a:latin typeface="Georgia"/>
                <a:ea typeface="Georgia"/>
                <a:cs typeface="Georgia"/>
                <a:sym typeface="Georgia"/>
                <a:hlinkClick r:id="rId4"/>
              </a:rPr>
              <a:t>Aligning Assessment to Brain Science</a:t>
            </a:r>
          </a:p>
          <a:p>
            <a:pPr indent="-419100" lvl="0" marL="685800" marR="0" rtl="0" algn="l">
              <a:lnSpc>
                <a:spcPct val="100000"/>
              </a:lnSpc>
              <a:spcBef>
                <a:spcPts val="0"/>
              </a:spcBef>
              <a:spcAft>
                <a:spcPts val="1000"/>
              </a:spcAft>
              <a:buClr>
                <a:srgbClr val="073763"/>
              </a:buClr>
              <a:buSzPct val="100000"/>
              <a:buFont typeface="Arial"/>
              <a:buChar char="•"/>
            </a:pPr>
            <a:r>
              <a:rPr b="0" i="0" lang="en" sz="2400" u="sng" cap="none" strike="noStrike">
                <a:solidFill>
                  <a:srgbClr val="073763"/>
                </a:solidFill>
                <a:latin typeface="Georgia"/>
                <a:ea typeface="Georgia"/>
                <a:cs typeface="Georgia"/>
                <a:sym typeface="Georgia"/>
                <a:hlinkClick r:id="rId5"/>
              </a:rPr>
              <a:t>Depth, not Speed</a:t>
            </a:r>
          </a:p>
          <a:p>
            <a:pPr indent="-419100" lvl="0" marL="685800" marR="0" rtl="0" algn="l">
              <a:lnSpc>
                <a:spcPct val="100000"/>
              </a:lnSpc>
              <a:spcBef>
                <a:spcPts val="0"/>
              </a:spcBef>
              <a:spcAft>
                <a:spcPts val="1000"/>
              </a:spcAft>
              <a:buClr>
                <a:srgbClr val="073763"/>
              </a:buClr>
              <a:buSzPct val="100000"/>
              <a:buFont typeface="Arial"/>
              <a:buChar char="•"/>
            </a:pPr>
            <a:r>
              <a:rPr b="0" i="0" lang="en" sz="2400" u="sng" cap="none" strike="noStrike">
                <a:solidFill>
                  <a:srgbClr val="073763"/>
                </a:solidFill>
                <a:latin typeface="Georgia"/>
                <a:ea typeface="Georgia"/>
                <a:cs typeface="Georgia"/>
                <a:sym typeface="Georgia"/>
                <a:hlinkClick r:id="rId6"/>
              </a:rPr>
              <a:t>Fluency Without Fear: Research Evidence on the Best Ways to Learn Math Facts </a:t>
            </a:r>
          </a:p>
          <a:p>
            <a:pPr indent="-419100" lvl="0" marL="685800" marR="0" rtl="0" algn="l">
              <a:lnSpc>
                <a:spcPct val="100000"/>
              </a:lnSpc>
              <a:spcBef>
                <a:spcPts val="0"/>
              </a:spcBef>
              <a:spcAft>
                <a:spcPts val="1000"/>
              </a:spcAft>
              <a:buClr>
                <a:srgbClr val="073763"/>
              </a:buClr>
              <a:buSzPct val="100000"/>
              <a:buFont typeface="Arial"/>
              <a:buChar char="•"/>
            </a:pPr>
            <a:r>
              <a:rPr b="0" i="0" lang="en" sz="2400" u="sng" cap="none" strike="noStrike">
                <a:solidFill>
                  <a:srgbClr val="073763"/>
                </a:solidFill>
                <a:latin typeface="Georgia"/>
                <a:ea typeface="Georgia"/>
                <a:cs typeface="Georgia"/>
                <a:sym typeface="Georgia"/>
                <a:hlinkClick r:id="rId7"/>
              </a:rPr>
              <a:t>Speed and Time Pressure Blocks Working Memory</a:t>
            </a:r>
          </a:p>
          <a:p>
            <a:pPr indent="-419100" lvl="0" marL="685800" marR="0" rtl="0" algn="l">
              <a:lnSpc>
                <a:spcPct val="100000"/>
              </a:lnSpc>
              <a:spcBef>
                <a:spcPts val="0"/>
              </a:spcBef>
              <a:spcAft>
                <a:spcPts val="1000"/>
              </a:spcAft>
              <a:buClr>
                <a:srgbClr val="073763"/>
              </a:buClr>
              <a:buSzPct val="100000"/>
              <a:buFont typeface="Arial"/>
              <a:buChar char="•"/>
            </a:pPr>
            <a:r>
              <a:rPr b="0" i="0" lang="en" sz="2400" u="sng" cap="none" strike="noStrike">
                <a:solidFill>
                  <a:srgbClr val="073763"/>
                </a:solidFill>
                <a:latin typeface="Georgia"/>
                <a:ea typeface="Georgia"/>
                <a:cs typeface="Georgia"/>
                <a:sym typeface="Georgia"/>
                <a:hlinkClick r:id="rId8"/>
              </a:rPr>
              <a:t>Think It Up! Mistakes Grow Your Brain</a:t>
            </a:r>
          </a:p>
          <a:p>
            <a:pPr indent="0" lvl="0" marL="0" marR="0" rtl="0" algn="l">
              <a:lnSpc>
                <a:spcPct val="100000"/>
              </a:lnSpc>
              <a:spcBef>
                <a:spcPts val="0"/>
              </a:spcBef>
              <a:spcAft>
                <a:spcPts val="0"/>
              </a:spcAft>
              <a:buClr>
                <a:schemeClr val="dk1"/>
              </a:buClr>
              <a:buSzPct val="25000"/>
              <a:buFont typeface="Georgia"/>
              <a:buNone/>
            </a:pPr>
            <a:r>
              <a:t/>
            </a:r>
            <a:endParaRPr b="0" i="0" sz="3000" u="none" cap="none" strike="noStrike">
              <a:solidFill>
                <a:schemeClr val="dk1"/>
              </a:solidFill>
              <a:latin typeface="Georgia"/>
              <a:ea typeface="Georgia"/>
              <a:cs typeface="Georgia"/>
              <a:sym typeface="Georgi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6" name="Shape 446"/>
        <p:cNvGrpSpPr/>
        <p:nvPr/>
      </p:nvGrpSpPr>
      <p:grpSpPr>
        <a:xfrm>
          <a:off x="0" y="0"/>
          <a:ext cx="0" cy="0"/>
          <a:chOff x="0" y="0"/>
          <a:chExt cx="0" cy="0"/>
        </a:xfrm>
      </p:grpSpPr>
      <p:sp>
        <p:nvSpPr>
          <p:cNvPr id="447" name="Shape 447"/>
          <p:cNvSpPr txBox="1"/>
          <p:nvPr>
            <p:ph type="title"/>
          </p:nvPr>
        </p:nvSpPr>
        <p:spPr>
          <a:xfrm>
            <a:off x="453350" y="264050"/>
            <a:ext cx="3704400" cy="18585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FCC66"/>
                </a:solidFill>
                <a:latin typeface="Georgia"/>
                <a:ea typeface="Georgia"/>
                <a:cs typeface="Georgia"/>
                <a:sym typeface="Georgia"/>
              </a:rPr>
              <a:t>A Call to Action… </a:t>
            </a:r>
          </a:p>
        </p:txBody>
      </p:sp>
      <p:sp>
        <p:nvSpPr>
          <p:cNvPr id="448" name="Shape 448"/>
          <p:cNvSpPr txBox="1"/>
          <p:nvPr/>
        </p:nvSpPr>
        <p:spPr>
          <a:xfrm>
            <a:off x="4829400" y="439650"/>
            <a:ext cx="3874200" cy="4264200"/>
          </a:xfrm>
          <a:prstGeom prst="rect">
            <a:avLst/>
          </a:prstGeom>
          <a:noFill/>
          <a:ln>
            <a:noFill/>
          </a:ln>
        </p:spPr>
        <p:txBody>
          <a:bodyPr anchorCtr="0" anchor="t" bIns="91425" lIns="91425" rIns="91425" wrap="square" tIns="91425">
            <a:noAutofit/>
          </a:bodyPr>
          <a:lstStyle/>
          <a:p>
            <a:pPr indent="0" lvl="0" marL="0" marR="0" rtl="0" algn="l">
              <a:lnSpc>
                <a:spcPct val="100000"/>
              </a:lnSpc>
              <a:spcBef>
                <a:spcPts val="0"/>
              </a:spcBef>
              <a:spcAft>
                <a:spcPts val="0"/>
              </a:spcAft>
              <a:buClr>
                <a:schemeClr val="dk2"/>
              </a:buClr>
              <a:buSzPct val="25000"/>
              <a:buFont typeface="Cambria"/>
              <a:buNone/>
            </a:pPr>
            <a:r>
              <a:rPr i="0" lang="en" sz="3600" u="none" cap="none" strike="noStrike">
                <a:solidFill>
                  <a:srgbClr val="073763"/>
                </a:solidFill>
                <a:latin typeface="Georgia"/>
                <a:ea typeface="Georgia"/>
                <a:cs typeface="Georgia"/>
                <a:sym typeface="Georgia"/>
              </a:rPr>
              <a:t>What is one component of this assessment practice you will take back to your classroom or school?</a:t>
            </a:r>
          </a:p>
        </p:txBody>
      </p:sp>
      <p:pic>
        <p:nvPicPr>
          <p:cNvPr id="449" name="Shape 449"/>
          <p:cNvPicPr preferRelativeResize="0"/>
          <p:nvPr/>
        </p:nvPicPr>
        <p:blipFill rotWithShape="1">
          <a:blip r:embed="rId3">
            <a:alphaModFix/>
          </a:blip>
          <a:srcRect b="0" l="0" r="0" t="0"/>
          <a:stretch/>
        </p:blipFill>
        <p:spPr>
          <a:xfrm>
            <a:off x="311299" y="2049658"/>
            <a:ext cx="3988500" cy="2728500"/>
          </a:xfrm>
          <a:prstGeom prst="rect">
            <a:avLst/>
          </a:prstGeom>
          <a:noFill/>
          <a:ln cap="flat" cmpd="sng" w="28575">
            <a:solidFill>
              <a:srgbClr val="FFCC66">
                <a:alpha val="0"/>
              </a:srgbClr>
            </a:solidFill>
            <a:prstDash val="solid"/>
            <a:round/>
            <a:headEnd len="med" w="med" type="none"/>
            <a:tailEnd len="med" w="med" type="none"/>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Shape 454"/>
          <p:cNvSpPr txBox="1"/>
          <p:nvPr>
            <p:ph idx="4294967295" type="body"/>
          </p:nvPr>
        </p:nvSpPr>
        <p:spPr>
          <a:xfrm>
            <a:off x="197700" y="1124625"/>
            <a:ext cx="8748600" cy="3625200"/>
          </a:xfrm>
          <a:prstGeom prst="rect">
            <a:avLst/>
          </a:prstGeom>
          <a:noFill/>
          <a:ln>
            <a:noFill/>
          </a:ln>
        </p:spPr>
        <p:txBody>
          <a:bodyPr anchorCtr="0" anchor="t" bIns="91425" lIns="91425" rIns="91425" wrap="square" tIns="91425">
            <a:noAutofit/>
          </a:bodyPr>
          <a:lstStyle/>
          <a:p>
            <a:pPr indent="-330200" lvl="0" marL="457200" rtl="0">
              <a:spcBef>
                <a:spcPts val="1500"/>
              </a:spcBef>
              <a:spcAft>
                <a:spcPts val="800"/>
              </a:spcAft>
              <a:buClr>
                <a:srgbClr val="073763"/>
              </a:buClr>
              <a:buSzPct val="100000"/>
              <a:buChar char="●"/>
            </a:pPr>
            <a:r>
              <a:rPr lang="en" sz="1600">
                <a:solidFill>
                  <a:srgbClr val="073763"/>
                </a:solidFill>
              </a:rPr>
              <a:t>"Addition and Subtraction within 20 Mini-Assessment." </a:t>
            </a:r>
            <a:r>
              <a:rPr i="1" lang="en" sz="1600">
                <a:solidFill>
                  <a:srgbClr val="073763"/>
                </a:solidFill>
              </a:rPr>
              <a:t>Achieve the Core</a:t>
            </a:r>
            <a:r>
              <a:rPr lang="en" sz="1600">
                <a:solidFill>
                  <a:srgbClr val="073763"/>
                </a:solidFill>
              </a:rPr>
              <a:t>. Student Achievement Partners, 13 Oct. 2013. Web.</a:t>
            </a:r>
          </a:p>
          <a:p>
            <a:pPr indent="-330200" lvl="0" marL="457200" marR="0" rtl="0" algn="l">
              <a:lnSpc>
                <a:spcPct val="100000"/>
              </a:lnSpc>
              <a:spcBef>
                <a:spcPts val="0"/>
              </a:spcBef>
              <a:spcAft>
                <a:spcPts val="0"/>
              </a:spcAft>
              <a:buClr>
                <a:srgbClr val="073763"/>
              </a:buClr>
              <a:buSzPct val="100000"/>
              <a:buChar char="●"/>
            </a:pPr>
            <a:r>
              <a:rPr b="0" i="0" lang="en" sz="1600" u="none" cap="none" strike="noStrike">
                <a:solidFill>
                  <a:srgbClr val="073763"/>
                </a:solidFill>
              </a:rPr>
              <a:t>Baroody, Arthur J.  2006.  “Why children have difficulty mastering the basic number combinations and how to help them.”  </a:t>
            </a:r>
            <a:r>
              <a:rPr b="0" i="1" lang="en" sz="1600" u="none" cap="none" strike="noStrike">
                <a:solidFill>
                  <a:srgbClr val="073763"/>
                </a:solidFill>
              </a:rPr>
              <a:t>Teaching Children Mathematics</a:t>
            </a:r>
            <a:r>
              <a:rPr b="0" i="0" lang="en" sz="1600" u="none" cap="none" strike="noStrike">
                <a:solidFill>
                  <a:srgbClr val="073763"/>
                </a:solidFill>
              </a:rPr>
              <a:t> 13 (August):  22-31.</a:t>
            </a:r>
          </a:p>
          <a:p>
            <a:pPr indent="-330200" lvl="0" marL="457200" marR="0" rtl="0" algn="l">
              <a:lnSpc>
                <a:spcPct val="100000"/>
              </a:lnSpc>
              <a:spcBef>
                <a:spcPts val="0"/>
              </a:spcBef>
              <a:spcAft>
                <a:spcPts val="0"/>
              </a:spcAft>
              <a:buClr>
                <a:srgbClr val="073763"/>
              </a:buClr>
              <a:buSzPct val="100000"/>
              <a:buChar char="●"/>
            </a:pPr>
            <a:r>
              <a:rPr b="0" i="0" lang="en" sz="1600" u="none" cap="none" strike="noStrike">
                <a:solidFill>
                  <a:srgbClr val="073763"/>
                </a:solidFill>
              </a:rPr>
              <a:t>Boaler, Jo. 2012. “Timed tests and the development of math anxiety.”  Education Week.  Online July 3, 2012</a:t>
            </a:r>
          </a:p>
          <a:p>
            <a:pPr indent="-330200" lvl="0" marL="457200" marR="0" rtl="0" algn="l">
              <a:lnSpc>
                <a:spcPct val="100000"/>
              </a:lnSpc>
              <a:spcBef>
                <a:spcPts val="0"/>
              </a:spcBef>
              <a:spcAft>
                <a:spcPts val="0"/>
              </a:spcAft>
              <a:buClr>
                <a:srgbClr val="073763"/>
              </a:buClr>
              <a:buSzPct val="100000"/>
              <a:buChar char="●"/>
            </a:pPr>
            <a:r>
              <a:rPr b="0" i="0" lang="en" sz="1600" u="none" cap="none" strike="noStrike">
                <a:solidFill>
                  <a:srgbClr val="073763"/>
                </a:solidFill>
              </a:rPr>
              <a:t>Boaler, Jo.  “Fluency Without Fear: Research Evidence on the Best Ways to Learn Math Facts.  </a:t>
            </a:r>
            <a:r>
              <a:rPr lang="en" sz="1600">
                <a:solidFill>
                  <a:srgbClr val="073763"/>
                </a:solidFill>
              </a:rPr>
              <a:t>https://y</a:t>
            </a:r>
            <a:r>
              <a:rPr b="0" i="0" lang="en" sz="1600" u="none" cap="none" strike="noStrike">
                <a:solidFill>
                  <a:srgbClr val="073763"/>
                </a:solidFill>
              </a:rPr>
              <a:t>oucubed.org.  Online January 28, 2015. </a:t>
            </a:r>
          </a:p>
          <a:p>
            <a:pPr indent="-330200" lvl="0" marL="457200" marR="0" rtl="0" algn="l">
              <a:lnSpc>
                <a:spcPct val="100000"/>
              </a:lnSpc>
              <a:spcBef>
                <a:spcPts val="0"/>
              </a:spcBef>
              <a:spcAft>
                <a:spcPts val="0"/>
              </a:spcAft>
              <a:buClr>
                <a:srgbClr val="073763"/>
              </a:buClr>
              <a:buSzPct val="100000"/>
              <a:buChar char="●"/>
            </a:pPr>
            <a:r>
              <a:rPr b="0" i="1" lang="en" sz="1600" u="none" cap="none" strike="noStrike">
                <a:solidFill>
                  <a:srgbClr val="073763"/>
                </a:solidFill>
              </a:rPr>
              <a:t>First Steps in Mathematics:  Number</a:t>
            </a:r>
          </a:p>
          <a:p>
            <a:pPr indent="-330200" lvl="0" marL="457200" rtl="0">
              <a:spcBef>
                <a:spcPts val="0"/>
              </a:spcBef>
              <a:buClr>
                <a:srgbClr val="073763"/>
              </a:buClr>
              <a:buSzPct val="100000"/>
              <a:buChar char="●"/>
            </a:pPr>
            <a:r>
              <a:rPr lang="en" sz="1600">
                <a:solidFill>
                  <a:srgbClr val="073763"/>
                </a:solidFill>
              </a:rPr>
              <a:t>Fletcher, Graham. "From Memory and Memorization: There Is a Difference." </a:t>
            </a:r>
            <a:r>
              <a:rPr i="1" lang="en" sz="1600">
                <a:solidFill>
                  <a:srgbClr val="073763"/>
                </a:solidFill>
              </a:rPr>
              <a:t>G Fletchy</a:t>
            </a:r>
            <a:r>
              <a:rPr lang="en" sz="1600">
                <a:solidFill>
                  <a:srgbClr val="073763"/>
                </a:solidFill>
              </a:rPr>
              <a:t>. N.p., 1 Dec. 2014. Web.</a:t>
            </a:r>
          </a:p>
          <a:p>
            <a:pPr indent="-330200" lvl="0" marL="457200" rtl="0">
              <a:spcBef>
                <a:spcPts val="0"/>
              </a:spcBef>
              <a:buClr>
                <a:srgbClr val="073763"/>
              </a:buClr>
              <a:buSzPct val="100000"/>
              <a:buChar char="●"/>
            </a:pPr>
            <a:r>
              <a:rPr b="0" i="0" lang="en" sz="1600" u="none" cap="none" strike="noStrike">
                <a:solidFill>
                  <a:srgbClr val="073763"/>
                </a:solidFill>
              </a:rPr>
              <a:t>Henry, Valerie J., and Richard S. Brown. 2008. “First-Grade basic facts:  An investigation into teaching and learning of an accelerated, high-demand memorization standard.”  </a:t>
            </a:r>
            <a:r>
              <a:rPr b="0" i="1" lang="en" sz="1600" u="none" cap="none" strike="noStrike">
                <a:solidFill>
                  <a:srgbClr val="073763"/>
                </a:solidFill>
              </a:rPr>
              <a:t>Journal for Research in Mathematics Education</a:t>
            </a:r>
            <a:r>
              <a:rPr b="0" i="0" lang="en" sz="1600" u="none" cap="none" strike="noStrike">
                <a:solidFill>
                  <a:srgbClr val="073763"/>
                </a:solidFill>
              </a:rPr>
              <a:t> 39 (March):153-83</a:t>
            </a:r>
          </a:p>
          <a:p>
            <a:pPr indent="0" lvl="0" marL="0" marR="0" rtl="0" algn="l">
              <a:lnSpc>
                <a:spcPct val="100000"/>
              </a:lnSpc>
              <a:spcBef>
                <a:spcPts val="0"/>
              </a:spcBef>
              <a:spcAft>
                <a:spcPts val="0"/>
              </a:spcAft>
              <a:buClr>
                <a:schemeClr val="dk1"/>
              </a:buClr>
              <a:buSzPct val="25000"/>
              <a:buFont typeface="Georgia"/>
              <a:buNone/>
            </a:pPr>
            <a:r>
              <a:t/>
            </a:r>
            <a:endParaRPr b="0" i="0" sz="1800" u="none" cap="none" strike="noStrike">
              <a:solidFill>
                <a:srgbClr val="073763"/>
              </a:solidFill>
              <a:latin typeface="Georgia"/>
              <a:ea typeface="Georgia"/>
              <a:cs typeface="Georgia"/>
              <a:sym typeface="Georgia"/>
            </a:endParaRPr>
          </a:p>
        </p:txBody>
      </p:sp>
      <p:sp>
        <p:nvSpPr>
          <p:cNvPr id="455" name="Shape 455"/>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FD966"/>
                </a:solidFill>
                <a:latin typeface="Georgia"/>
                <a:ea typeface="Georgia"/>
                <a:cs typeface="Georgia"/>
                <a:sym typeface="Georgia"/>
              </a:rPr>
              <a:t>Resources</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Shape 460"/>
          <p:cNvSpPr txBox="1"/>
          <p:nvPr>
            <p:ph idx="4294967295" type="body"/>
          </p:nvPr>
        </p:nvSpPr>
        <p:spPr>
          <a:xfrm>
            <a:off x="123775" y="1377025"/>
            <a:ext cx="8880900" cy="3548700"/>
          </a:xfrm>
          <a:prstGeom prst="rect">
            <a:avLst/>
          </a:prstGeom>
          <a:noFill/>
          <a:ln>
            <a:noFill/>
          </a:ln>
        </p:spPr>
        <p:txBody>
          <a:bodyPr anchorCtr="0" anchor="t" bIns="91425" lIns="91425" rIns="91425" wrap="square" tIns="91425">
            <a:noAutofit/>
          </a:bodyPr>
          <a:lstStyle/>
          <a:p>
            <a:pPr indent="-330200" lvl="0" marL="457200" rtl="0">
              <a:spcBef>
                <a:spcPts val="0"/>
              </a:spcBef>
              <a:spcAft>
                <a:spcPts val="0"/>
              </a:spcAft>
              <a:buClr>
                <a:srgbClr val="073763"/>
              </a:buClr>
              <a:buSzPct val="100000"/>
              <a:buChar char="●"/>
            </a:pPr>
            <a:r>
              <a:rPr lang="en" sz="1600">
                <a:solidFill>
                  <a:srgbClr val="073763"/>
                </a:solidFill>
              </a:rPr>
              <a:t>Kling, Gina and Jennifer M. Bay-Williams.  2014.  “Assessing Basic Fact Fluency.”   </a:t>
            </a:r>
          </a:p>
          <a:p>
            <a:pPr lvl="0" rtl="0">
              <a:spcBef>
                <a:spcPts val="0"/>
              </a:spcBef>
              <a:spcAft>
                <a:spcPts val="0"/>
              </a:spcAft>
              <a:buClr>
                <a:srgbClr val="000000"/>
              </a:buClr>
              <a:buSzPct val="68750"/>
              <a:buFont typeface="Arial"/>
              <a:buNone/>
            </a:pPr>
            <a:r>
              <a:rPr i="1" lang="en" sz="1600">
                <a:solidFill>
                  <a:srgbClr val="073763"/>
                </a:solidFill>
              </a:rPr>
              <a:t>         Teaching Children Mathematics </a:t>
            </a:r>
            <a:r>
              <a:rPr lang="en" sz="1600">
                <a:solidFill>
                  <a:srgbClr val="073763"/>
                </a:solidFill>
              </a:rPr>
              <a:t>20 (April):  490-96.</a:t>
            </a:r>
          </a:p>
          <a:p>
            <a:pPr indent="-330200" lvl="0" marL="457200" marR="0" rtl="0" algn="l">
              <a:lnSpc>
                <a:spcPct val="100000"/>
              </a:lnSpc>
              <a:spcBef>
                <a:spcPts val="0"/>
              </a:spcBef>
              <a:spcAft>
                <a:spcPts val="0"/>
              </a:spcAft>
              <a:buClr>
                <a:srgbClr val="073763"/>
              </a:buClr>
              <a:buSzPct val="100000"/>
              <a:buChar char="●"/>
            </a:pPr>
            <a:r>
              <a:rPr b="0" i="0" lang="en" sz="1600" u="none" cap="none" strike="noStrike">
                <a:solidFill>
                  <a:srgbClr val="073763"/>
                </a:solidFill>
                <a:latin typeface="Georgia"/>
                <a:ea typeface="Georgia"/>
                <a:cs typeface="Georgia"/>
                <a:sym typeface="Georgia"/>
              </a:rPr>
              <a:t>Kling, Gina and Jennifer M. Bay-Williams.  2014.  “Enriching addition and subtraction</a:t>
            </a:r>
            <a:r>
              <a:rPr lang="en" sz="1600">
                <a:solidFill>
                  <a:srgbClr val="073763"/>
                </a:solidFill>
              </a:rPr>
              <a:t> </a:t>
            </a:r>
            <a:r>
              <a:rPr b="0" i="0" lang="en" sz="1600" u="none" cap="none" strike="noStrike">
                <a:solidFill>
                  <a:srgbClr val="073763"/>
                </a:solidFill>
                <a:latin typeface="Georgia"/>
                <a:ea typeface="Georgia"/>
                <a:cs typeface="Georgia"/>
                <a:sym typeface="Georgia"/>
              </a:rPr>
              <a:t>fact mastery through games”  </a:t>
            </a:r>
            <a:r>
              <a:rPr b="0" i="1" lang="en" sz="1600" u="none" cap="none" strike="noStrike">
                <a:solidFill>
                  <a:srgbClr val="073763"/>
                </a:solidFill>
                <a:latin typeface="Georgia"/>
                <a:ea typeface="Georgia"/>
                <a:cs typeface="Georgia"/>
                <a:sym typeface="Georgia"/>
              </a:rPr>
              <a:t>Teaching Children Mathematics </a:t>
            </a:r>
            <a:r>
              <a:rPr b="0" i="0" lang="en" sz="1600" u="none" cap="none" strike="noStrike">
                <a:solidFill>
                  <a:srgbClr val="073763"/>
                </a:solidFill>
                <a:latin typeface="Georgia"/>
                <a:ea typeface="Georgia"/>
                <a:cs typeface="Georgia"/>
                <a:sym typeface="Georgia"/>
              </a:rPr>
              <a:t>21 (November: 238-47).</a:t>
            </a:r>
          </a:p>
          <a:p>
            <a:pPr indent="-330200" lvl="0" marL="457200" marR="0" rtl="0" algn="l">
              <a:lnSpc>
                <a:spcPct val="100000"/>
              </a:lnSpc>
              <a:spcBef>
                <a:spcPts val="0"/>
              </a:spcBef>
              <a:spcAft>
                <a:spcPts val="0"/>
              </a:spcAft>
              <a:buClr>
                <a:srgbClr val="073763"/>
              </a:buClr>
              <a:buSzPct val="100000"/>
              <a:buFont typeface="Georgia"/>
              <a:buChar char="●"/>
            </a:pPr>
            <a:r>
              <a:rPr b="0" i="0" lang="en" sz="1600" u="none" cap="none" strike="noStrike">
                <a:solidFill>
                  <a:srgbClr val="073763"/>
                </a:solidFill>
                <a:latin typeface="Georgia"/>
                <a:ea typeface="Georgia"/>
                <a:cs typeface="Georgia"/>
                <a:sym typeface="Georgia"/>
              </a:rPr>
              <a:t>National Council of Teachers of Mathematics (NCTM). 2000.  </a:t>
            </a:r>
            <a:r>
              <a:rPr b="0" i="1" lang="en" sz="1600" u="none" cap="none" strike="noStrike">
                <a:solidFill>
                  <a:srgbClr val="073763"/>
                </a:solidFill>
                <a:latin typeface="Georgia"/>
                <a:ea typeface="Georgia"/>
                <a:cs typeface="Georgia"/>
                <a:sym typeface="Georgia"/>
              </a:rPr>
              <a:t>Principles and Standards for School Mathematics</a:t>
            </a:r>
            <a:r>
              <a:rPr b="0" i="0" lang="en" sz="1600" u="none" cap="none" strike="noStrike">
                <a:solidFill>
                  <a:srgbClr val="073763"/>
                </a:solidFill>
                <a:latin typeface="Georgia"/>
                <a:ea typeface="Georgia"/>
                <a:cs typeface="Georgia"/>
                <a:sym typeface="Georgia"/>
              </a:rPr>
              <a:t>.  Reston, VA: NCTM.</a:t>
            </a:r>
          </a:p>
          <a:p>
            <a:pPr indent="-330200" lvl="0" marL="457200" marR="0" rtl="0" algn="l">
              <a:lnSpc>
                <a:spcPct val="100000"/>
              </a:lnSpc>
              <a:spcBef>
                <a:spcPts val="0"/>
              </a:spcBef>
              <a:spcAft>
                <a:spcPts val="0"/>
              </a:spcAft>
              <a:buClr>
                <a:srgbClr val="073763"/>
              </a:buClr>
              <a:buSzPct val="100000"/>
              <a:buFont typeface="Georgia"/>
              <a:buChar char="●"/>
            </a:pPr>
            <a:r>
              <a:rPr b="0" i="0" lang="en" sz="1600" u="none" cap="none" strike="noStrike">
                <a:solidFill>
                  <a:srgbClr val="073763"/>
                </a:solidFill>
                <a:latin typeface="Georgia"/>
                <a:ea typeface="Georgia"/>
                <a:cs typeface="Georgia"/>
                <a:sym typeface="Georgia"/>
              </a:rPr>
              <a:t>Parrish, Sherry (2010).  Number Talks:  Helping Children Build Mental Math and Computation Strategies K-5</a:t>
            </a:r>
            <a:r>
              <a:rPr b="0" i="1" lang="en" sz="1600" u="none" cap="none" strike="noStrike">
                <a:solidFill>
                  <a:srgbClr val="073763"/>
                </a:solidFill>
                <a:latin typeface="Georgia"/>
                <a:ea typeface="Georgia"/>
                <a:cs typeface="Georgia"/>
                <a:sym typeface="Georgia"/>
              </a:rPr>
              <a:t>.  </a:t>
            </a:r>
            <a:r>
              <a:rPr b="0" i="0" lang="en" sz="1600" u="none" cap="none" strike="noStrike">
                <a:solidFill>
                  <a:srgbClr val="073763"/>
                </a:solidFill>
                <a:latin typeface="Georgia"/>
                <a:ea typeface="Georgia"/>
                <a:cs typeface="Georgia"/>
                <a:sym typeface="Georgia"/>
              </a:rPr>
              <a:t>Math Solutions. </a:t>
            </a:r>
          </a:p>
          <a:p>
            <a:pPr indent="-330200" lvl="0" marL="457200" marR="0" rtl="0" algn="l">
              <a:lnSpc>
                <a:spcPct val="100000"/>
              </a:lnSpc>
              <a:spcBef>
                <a:spcPts val="0"/>
              </a:spcBef>
              <a:spcAft>
                <a:spcPts val="0"/>
              </a:spcAft>
              <a:buClr>
                <a:srgbClr val="073763"/>
              </a:buClr>
              <a:buSzPct val="100000"/>
              <a:buChar char="●"/>
            </a:pPr>
            <a:r>
              <a:rPr b="0" i="0" lang="en" sz="1600" u="none" cap="none" strike="noStrike">
                <a:solidFill>
                  <a:srgbClr val="073763"/>
                </a:solidFill>
                <a:latin typeface="Georgia"/>
                <a:ea typeface="Georgia"/>
                <a:cs typeface="Georgia"/>
                <a:sym typeface="Georgia"/>
              </a:rPr>
              <a:t>Progressions for the Common Core State Standards in Mathematics (Draft). 2011.  K, Counting and Cardinality; K–5, Operations and Algebraic Thinking.  The Common Core Standards Writing Team.</a:t>
            </a:r>
          </a:p>
          <a:p>
            <a:pPr indent="-330200" lvl="0" marL="457200" marR="0" rtl="0" algn="l">
              <a:lnSpc>
                <a:spcPct val="100000"/>
              </a:lnSpc>
              <a:spcBef>
                <a:spcPts val="0"/>
              </a:spcBef>
              <a:spcAft>
                <a:spcPts val="0"/>
              </a:spcAft>
              <a:buClr>
                <a:srgbClr val="073763"/>
              </a:buClr>
              <a:buSzPct val="100000"/>
              <a:buChar char="●"/>
            </a:pPr>
            <a:r>
              <a:rPr b="0" i="0" lang="en" sz="1600" u="none" cap="none" strike="noStrike">
                <a:solidFill>
                  <a:srgbClr val="073763"/>
                </a:solidFill>
                <a:latin typeface="Georgia"/>
                <a:ea typeface="Georgia"/>
                <a:cs typeface="Georgia"/>
                <a:sym typeface="Georgia"/>
              </a:rPr>
              <a:t>Russell, Susan Jo, Karen Economopoulos, Lucy Wittenberg, et al.  2012.  Investigations in Number, Data and Space series.  Common Core Edition.  Glenview, IL:  Scott Foresman.</a:t>
            </a:r>
          </a:p>
        </p:txBody>
      </p:sp>
      <p:sp>
        <p:nvSpPr>
          <p:cNvPr id="461" name="Shape 461"/>
          <p:cNvSpPr txBox="1"/>
          <p:nvPr>
            <p:ph type="title"/>
          </p:nvPr>
        </p:nvSpPr>
        <p:spPr>
          <a:xfrm>
            <a:off x="311725" y="500925"/>
            <a:ext cx="8520600" cy="6237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FD966"/>
                </a:solidFill>
                <a:latin typeface="Georgia"/>
                <a:ea typeface="Georgia"/>
                <a:cs typeface="Georgia"/>
                <a:sym typeface="Georgia"/>
              </a:rPr>
              <a:t>Resources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73763"/>
        </a:solidFill>
      </p:bgPr>
    </p:bg>
    <p:spTree>
      <p:nvGrpSpPr>
        <p:cNvPr id="99" name="Shape 99"/>
        <p:cNvGrpSpPr/>
        <p:nvPr/>
      </p:nvGrpSpPr>
      <p:grpSpPr>
        <a:xfrm>
          <a:off x="0" y="0"/>
          <a:ext cx="0" cy="0"/>
          <a:chOff x="0" y="0"/>
          <a:chExt cx="0" cy="0"/>
        </a:xfrm>
      </p:grpSpPr>
      <p:pic>
        <p:nvPicPr>
          <p:cNvPr descr="SpellingComic3.jpg" id="100" name="Shape 100"/>
          <p:cNvPicPr preferRelativeResize="0"/>
          <p:nvPr/>
        </p:nvPicPr>
        <p:blipFill rotWithShape="1">
          <a:blip r:embed="rId3">
            <a:alphaModFix/>
          </a:blip>
          <a:srcRect b="0" l="0" r="0" t="0"/>
          <a:stretch/>
        </p:blipFill>
        <p:spPr>
          <a:xfrm>
            <a:off x="1979400" y="102900"/>
            <a:ext cx="5185200" cy="4937700"/>
          </a:xfrm>
          <a:prstGeom prst="rect">
            <a:avLst/>
          </a:prstGeom>
          <a:noFill/>
          <a:ln cap="flat" cmpd="sng" w="38100">
            <a:solidFill>
              <a:srgbClr val="000000"/>
            </a:solidFill>
            <a:prstDash val="solid"/>
            <a:round/>
            <a:headEnd len="med" w="med" type="none"/>
            <a:tailEnd len="med" w="med" type="none"/>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Shape 466"/>
          <p:cNvSpPr txBox="1"/>
          <p:nvPr>
            <p:ph type="ctrTitle"/>
          </p:nvPr>
        </p:nvSpPr>
        <p:spPr>
          <a:xfrm>
            <a:off x="142800" y="204475"/>
            <a:ext cx="8858400" cy="1200900"/>
          </a:xfrm>
          <a:prstGeom prst="rect">
            <a:avLst/>
          </a:prstGeom>
          <a:noFill/>
          <a:ln>
            <a:noFill/>
          </a:ln>
        </p:spPr>
        <p:txBody>
          <a:bodyPr anchorCtr="0" anchor="b" bIns="91425" lIns="91425" rIns="91425" wrap="square" tIns="91425">
            <a:noAutofit/>
          </a:bodyPr>
          <a:lstStyle/>
          <a:p>
            <a:pPr indent="0" lvl="0" marL="0" marR="0" rtl="0" algn="ctr">
              <a:lnSpc>
                <a:spcPct val="100000"/>
              </a:lnSpc>
              <a:spcBef>
                <a:spcPts val="0"/>
              </a:spcBef>
              <a:spcAft>
                <a:spcPts val="0"/>
              </a:spcAft>
              <a:buClr>
                <a:schemeClr val="lt1"/>
              </a:buClr>
              <a:buSzPct val="25000"/>
              <a:buFont typeface="Georgia"/>
              <a:buNone/>
            </a:pPr>
            <a:r>
              <a:t/>
            </a:r>
            <a:endParaRPr b="1" i="0" sz="3000" u="none" cap="none" strike="noStrike">
              <a:solidFill>
                <a:srgbClr val="F1C232"/>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ct val="25000"/>
              <a:buFont typeface="Georgia"/>
              <a:buNone/>
            </a:pPr>
            <a:r>
              <a:t/>
            </a:r>
            <a:endParaRPr b="1" i="0" sz="3000" u="none" cap="none" strike="noStrike">
              <a:solidFill>
                <a:srgbClr val="F1C232"/>
              </a:solidFill>
              <a:latin typeface="Georgia"/>
              <a:ea typeface="Georgia"/>
              <a:cs typeface="Georgia"/>
              <a:sym typeface="Georgia"/>
            </a:endParaRPr>
          </a:p>
          <a:p>
            <a:pPr indent="0" lvl="0" marL="0" marR="0" rtl="0" algn="ctr">
              <a:lnSpc>
                <a:spcPct val="100000"/>
              </a:lnSpc>
              <a:spcBef>
                <a:spcPts val="0"/>
              </a:spcBef>
              <a:spcAft>
                <a:spcPts val="0"/>
              </a:spcAft>
              <a:buClr>
                <a:schemeClr val="lt1"/>
              </a:buClr>
              <a:buSzPct val="25000"/>
              <a:buFont typeface="Georgia"/>
              <a:buNone/>
            </a:pPr>
            <a:r>
              <a:rPr b="1" i="0" lang="en" sz="3600" u="none" cap="none" strike="noStrike">
                <a:solidFill>
                  <a:srgbClr val="1C4587"/>
                </a:solidFill>
                <a:latin typeface="Georgia"/>
                <a:ea typeface="Georgia"/>
                <a:cs typeface="Georgia"/>
                <a:sym typeface="Georgia"/>
              </a:rPr>
              <a:t>Making Fact Fluency </a:t>
            </a:r>
          </a:p>
          <a:p>
            <a:pPr indent="0" lvl="0" marL="0" marR="0" rtl="0" algn="ctr">
              <a:lnSpc>
                <a:spcPct val="100000"/>
              </a:lnSpc>
              <a:spcBef>
                <a:spcPts val="0"/>
              </a:spcBef>
              <a:spcAft>
                <a:spcPts val="0"/>
              </a:spcAft>
              <a:buClr>
                <a:schemeClr val="dk1"/>
              </a:buClr>
              <a:buSzPct val="25000"/>
              <a:buFont typeface="Arial"/>
              <a:buNone/>
            </a:pPr>
            <a:r>
              <a:rPr b="1" i="0" lang="en" sz="3600" u="none" cap="none" strike="noStrike">
                <a:solidFill>
                  <a:srgbClr val="1C4587"/>
                </a:solidFill>
                <a:latin typeface="Georgia"/>
                <a:ea typeface="Georgia"/>
                <a:cs typeface="Georgia"/>
                <a:sym typeface="Georgia"/>
              </a:rPr>
              <a:t>Assessment Meaningful</a:t>
            </a:r>
          </a:p>
        </p:txBody>
      </p:sp>
      <p:sp>
        <p:nvSpPr>
          <p:cNvPr id="467" name="Shape 467"/>
          <p:cNvSpPr txBox="1"/>
          <p:nvPr>
            <p:ph idx="1" type="subTitle"/>
          </p:nvPr>
        </p:nvSpPr>
        <p:spPr>
          <a:xfrm>
            <a:off x="-115325" y="3261475"/>
            <a:ext cx="5224200" cy="1445100"/>
          </a:xfrm>
          <a:prstGeom prst="rect">
            <a:avLst/>
          </a:prstGeom>
          <a:noFill/>
          <a:ln cap="flat" cmpd="sng" w="9525">
            <a:solidFill>
              <a:schemeClr val="accent1">
                <a:alpha val="0"/>
              </a:schemeClr>
            </a:solidFill>
            <a:prstDash val="solid"/>
            <a:round/>
            <a:headEnd len="med" w="med" type="none"/>
            <a:tailEnd len="med" w="med" type="none"/>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1"/>
              </a:buClr>
              <a:buSzPct val="25000"/>
              <a:buFont typeface="Arial"/>
              <a:buNone/>
            </a:pPr>
            <a:r>
              <a:t/>
            </a:r>
            <a:endParaRPr/>
          </a:p>
          <a:p>
            <a:pPr indent="0" lvl="0" marL="0" marR="0" rtl="0" algn="ctr">
              <a:lnSpc>
                <a:spcPct val="100000"/>
              </a:lnSpc>
              <a:spcBef>
                <a:spcPts val="0"/>
              </a:spcBef>
              <a:spcAft>
                <a:spcPts val="0"/>
              </a:spcAft>
              <a:buClr>
                <a:schemeClr val="dk2"/>
              </a:buClr>
              <a:buSzPct val="25000"/>
              <a:buFont typeface="Georgia"/>
              <a:buNone/>
            </a:pPr>
            <a:r>
              <a:t/>
            </a:r>
            <a:endParaRPr b="0" i="1" sz="1200" u="none" cap="none" strike="noStrike">
              <a:solidFill>
                <a:schemeClr val="accent6"/>
              </a:solidFill>
              <a:latin typeface="Georgia"/>
              <a:ea typeface="Georgia"/>
              <a:cs typeface="Georgia"/>
              <a:sym typeface="Georgia"/>
            </a:endParaRPr>
          </a:p>
          <a:p>
            <a:pPr indent="0" lvl="0" marL="0" marR="0" rtl="0" algn="ctr">
              <a:lnSpc>
                <a:spcPct val="100000"/>
              </a:lnSpc>
              <a:spcBef>
                <a:spcPts val="0"/>
              </a:spcBef>
              <a:spcAft>
                <a:spcPts val="0"/>
              </a:spcAft>
              <a:buClr>
                <a:schemeClr val="dk2"/>
              </a:buClr>
              <a:buSzPct val="25000"/>
              <a:buFont typeface="Georgia"/>
              <a:buNone/>
            </a:pPr>
            <a:r>
              <a:t/>
            </a:r>
            <a:endParaRPr b="0" i="0" sz="1200" u="none" cap="none" strike="noStrike">
              <a:solidFill>
                <a:schemeClr val="accent6"/>
              </a:solidFill>
              <a:latin typeface="Georgia"/>
              <a:ea typeface="Georgia"/>
              <a:cs typeface="Georgia"/>
              <a:sym typeface="Georgia"/>
            </a:endParaRPr>
          </a:p>
        </p:txBody>
      </p:sp>
      <p:sp>
        <p:nvSpPr>
          <p:cNvPr id="468" name="Shape 468"/>
          <p:cNvSpPr txBox="1"/>
          <p:nvPr>
            <p:ph idx="1" type="subTitle"/>
          </p:nvPr>
        </p:nvSpPr>
        <p:spPr>
          <a:xfrm>
            <a:off x="557600" y="3268650"/>
            <a:ext cx="8561400" cy="1583700"/>
          </a:xfrm>
          <a:prstGeom prst="rect">
            <a:avLst/>
          </a:prstGeom>
          <a:noFill/>
          <a:ln cap="flat" cmpd="sng" w="9525">
            <a:solidFill>
              <a:schemeClr val="accent1">
                <a:alpha val="0"/>
              </a:schemeClr>
            </a:solidFill>
            <a:prstDash val="solid"/>
            <a:round/>
            <a:headEnd len="med" w="med" type="none"/>
            <a:tailEnd len="med" w="med" type="none"/>
          </a:ln>
        </p:spPr>
        <p:txBody>
          <a:bodyPr anchorCtr="0" anchor="t" bIns="91425" lIns="91425" rIns="91425" wrap="square" tIns="91425">
            <a:noAutofit/>
          </a:bodyPr>
          <a:lstStyle/>
          <a:p>
            <a:pPr indent="0" lvl="0" marL="0" marR="0" rtl="0" algn="ctr">
              <a:lnSpc>
                <a:spcPct val="100000"/>
              </a:lnSpc>
              <a:spcBef>
                <a:spcPts val="0"/>
              </a:spcBef>
              <a:spcAft>
                <a:spcPts val="0"/>
              </a:spcAft>
              <a:buClr>
                <a:schemeClr val="dk2"/>
              </a:buClr>
              <a:buSzPct val="25000"/>
              <a:buFont typeface="Georgia"/>
              <a:buNone/>
            </a:pPr>
            <a:r>
              <a:rPr b="1" i="1" lang="en" sz="2000" u="none" cap="none" strike="noStrike">
                <a:solidFill>
                  <a:srgbClr val="FFCC66"/>
                </a:solidFill>
                <a:latin typeface="Georgia"/>
                <a:ea typeface="Georgia"/>
                <a:cs typeface="Georgia"/>
                <a:sym typeface="Georgia"/>
              </a:rPr>
              <a:t>Robin Moore</a:t>
            </a:r>
          </a:p>
          <a:p>
            <a:pPr indent="0" lvl="0" marL="0" marR="0" rtl="0" algn="ctr">
              <a:lnSpc>
                <a:spcPct val="100000"/>
              </a:lnSpc>
              <a:spcBef>
                <a:spcPts val="0"/>
              </a:spcBef>
              <a:spcAft>
                <a:spcPts val="0"/>
              </a:spcAft>
              <a:buClr>
                <a:schemeClr val="dk2"/>
              </a:buClr>
              <a:buSzPct val="25000"/>
              <a:buFont typeface="Georgia"/>
              <a:buNone/>
            </a:pPr>
            <a:r>
              <a:rPr b="1" lang="en" sz="1800">
                <a:solidFill>
                  <a:srgbClr val="FFCC66"/>
                </a:solidFill>
              </a:rPr>
              <a:t>Pre</a:t>
            </a:r>
            <a:r>
              <a:rPr b="1" i="1" lang="en" sz="1800" u="none" cap="none" strike="noStrike">
                <a:solidFill>
                  <a:srgbClr val="FFCC66"/>
                </a:solidFill>
              </a:rPr>
              <a:t>K-8 Math Coordinator</a:t>
            </a:r>
          </a:p>
          <a:p>
            <a:pPr indent="0" lvl="0" marL="0" marR="0" rtl="0" algn="ctr">
              <a:lnSpc>
                <a:spcPct val="100000"/>
              </a:lnSpc>
              <a:spcBef>
                <a:spcPts val="0"/>
              </a:spcBef>
              <a:spcAft>
                <a:spcPts val="0"/>
              </a:spcAft>
              <a:buClr>
                <a:schemeClr val="dk2"/>
              </a:buClr>
              <a:buSzPct val="25000"/>
              <a:buFont typeface="Georgia"/>
              <a:buNone/>
            </a:pPr>
            <a:r>
              <a:rPr b="1" i="1" lang="en" sz="1400" u="none" cap="none" strike="noStrike">
                <a:solidFill>
                  <a:srgbClr val="FFCC66"/>
                </a:solidFill>
              </a:rPr>
              <a:t>Regional School District 6</a:t>
            </a:r>
            <a:r>
              <a:rPr b="1" lang="en" sz="1400">
                <a:solidFill>
                  <a:srgbClr val="FFCC66"/>
                </a:solidFill>
              </a:rPr>
              <a:t>:  Warren, Morris, Goshen, CT</a:t>
            </a:r>
          </a:p>
          <a:p>
            <a:pPr indent="0" lvl="0" marL="0" marR="0" rtl="0" algn="ctr">
              <a:lnSpc>
                <a:spcPct val="100000"/>
              </a:lnSpc>
              <a:spcBef>
                <a:spcPts val="0"/>
              </a:spcBef>
              <a:spcAft>
                <a:spcPts val="0"/>
              </a:spcAft>
              <a:buClr>
                <a:schemeClr val="dk2"/>
              </a:buClr>
              <a:buSzPct val="25000"/>
              <a:buFont typeface="Georgia"/>
              <a:buNone/>
            </a:pPr>
            <a:r>
              <a:rPr b="1" lang="en" sz="1400">
                <a:solidFill>
                  <a:srgbClr val="FFCC66"/>
                </a:solidFill>
              </a:rPr>
              <a:t>SAP Connecticut Core Advocate</a:t>
            </a:r>
          </a:p>
          <a:p>
            <a:pPr indent="0" lvl="0" marL="0" marR="0" rtl="0" algn="ctr">
              <a:lnSpc>
                <a:spcPct val="100000"/>
              </a:lnSpc>
              <a:spcBef>
                <a:spcPts val="0"/>
              </a:spcBef>
              <a:spcAft>
                <a:spcPts val="0"/>
              </a:spcAft>
              <a:buClr>
                <a:schemeClr val="dk2"/>
              </a:buClr>
              <a:buSzPct val="25000"/>
              <a:buFont typeface="Georgia"/>
              <a:buNone/>
            </a:pPr>
            <a:r>
              <a:rPr b="0" i="1" lang="en" sz="1400" u="sng" cap="none" strike="noStrike">
                <a:solidFill>
                  <a:srgbClr val="FFCC66"/>
                </a:solidFill>
                <a:latin typeface="Georgia"/>
                <a:ea typeface="Georgia"/>
                <a:cs typeface="Georgia"/>
                <a:sym typeface="Georgia"/>
                <a:hlinkClick r:id="rId3"/>
              </a:rPr>
              <a:t>rmoore@rsd6.org</a:t>
            </a:r>
          </a:p>
          <a:p>
            <a:pPr indent="0" lvl="0" marL="0" marR="0" rtl="0" algn="ctr">
              <a:lnSpc>
                <a:spcPct val="100000"/>
              </a:lnSpc>
              <a:spcBef>
                <a:spcPts val="0"/>
              </a:spcBef>
              <a:spcAft>
                <a:spcPts val="0"/>
              </a:spcAft>
              <a:buClr>
                <a:schemeClr val="dk2"/>
              </a:buClr>
              <a:buSzPct val="25000"/>
              <a:buFont typeface="Georgia"/>
              <a:buNone/>
            </a:pPr>
            <a:r>
              <a:rPr b="0" i="1" lang="en" sz="1400" u="none" cap="none" strike="noStrike">
                <a:solidFill>
                  <a:srgbClr val="FFCC66"/>
                </a:solidFill>
                <a:latin typeface="Georgia"/>
                <a:ea typeface="Georgia"/>
                <a:cs typeface="Georgia"/>
                <a:sym typeface="Georgia"/>
              </a:rPr>
              <a:t>Twitter: @</a:t>
            </a:r>
            <a:r>
              <a:rPr lang="en" sz="1400">
                <a:solidFill>
                  <a:srgbClr val="FFCC66"/>
                </a:solidFill>
              </a:rPr>
              <a:t>mooreintomath</a:t>
            </a:r>
          </a:p>
          <a:p>
            <a:pPr indent="0" lvl="0" marL="0" marR="0" rtl="0" algn="ctr">
              <a:lnSpc>
                <a:spcPct val="100000"/>
              </a:lnSpc>
              <a:spcBef>
                <a:spcPts val="0"/>
              </a:spcBef>
              <a:spcAft>
                <a:spcPts val="0"/>
              </a:spcAft>
              <a:buClr>
                <a:schemeClr val="dk2"/>
              </a:buClr>
              <a:buSzPct val="25000"/>
              <a:buFont typeface="Georgia"/>
              <a:buNone/>
            </a:pPr>
            <a:r>
              <a:t/>
            </a:r>
            <a:endParaRPr b="0" i="0" sz="2400" u="none" cap="none" strike="noStrike">
              <a:solidFill>
                <a:schemeClr val="accent6"/>
              </a:solidFill>
              <a:latin typeface="Georgia"/>
              <a:ea typeface="Georgia"/>
              <a:cs typeface="Georgia"/>
              <a:sym typeface="Georgia"/>
            </a:endParaRPr>
          </a:p>
        </p:txBody>
      </p:sp>
      <p:pic>
        <p:nvPicPr>
          <p:cNvPr id="469" name="Shape 469"/>
          <p:cNvPicPr preferRelativeResize="0"/>
          <p:nvPr/>
        </p:nvPicPr>
        <p:blipFill>
          <a:blip r:embed="rId4">
            <a:alphaModFix/>
          </a:blip>
          <a:stretch>
            <a:fillRect/>
          </a:stretch>
        </p:blipFill>
        <p:spPr>
          <a:xfrm>
            <a:off x="3998879" y="1765975"/>
            <a:ext cx="2072497" cy="1503425"/>
          </a:xfrm>
          <a:prstGeom prst="rect">
            <a:avLst/>
          </a:prstGeom>
          <a:noFill/>
          <a:ln cap="flat" cmpd="sng" w="28575">
            <a:solidFill>
              <a:schemeClr val="accent1"/>
            </a:solidFill>
            <a:prstDash val="solid"/>
            <a:round/>
            <a:headEnd len="med" w="med" type="none"/>
            <a:tailEnd len="med" w="med" type="none"/>
          </a:ln>
        </p:spPr>
      </p:pic>
      <p:pic>
        <p:nvPicPr>
          <p:cNvPr id="470" name="Shape 470"/>
          <p:cNvPicPr preferRelativeResize="0"/>
          <p:nvPr/>
        </p:nvPicPr>
        <p:blipFill rotWithShape="1">
          <a:blip r:embed="rId5">
            <a:alphaModFix/>
          </a:blip>
          <a:srcRect b="0" l="0" r="0" t="0"/>
          <a:stretch/>
        </p:blipFill>
        <p:spPr>
          <a:xfrm>
            <a:off x="6071375" y="1765900"/>
            <a:ext cx="2558100" cy="1503300"/>
          </a:xfrm>
          <a:prstGeom prst="rect">
            <a:avLst/>
          </a:prstGeom>
          <a:noFill/>
          <a:ln cap="flat" cmpd="sng" w="28575">
            <a:solidFill>
              <a:schemeClr val="accent1"/>
            </a:solidFill>
            <a:prstDash val="solid"/>
            <a:round/>
            <a:headEnd len="med" w="med" type="none"/>
            <a:tailEnd len="med" w="med" type="none"/>
          </a:ln>
        </p:spPr>
      </p:pic>
      <p:pic>
        <p:nvPicPr>
          <p:cNvPr id="471" name="Shape 471"/>
          <p:cNvPicPr preferRelativeResize="0"/>
          <p:nvPr/>
        </p:nvPicPr>
        <p:blipFill rotWithShape="1">
          <a:blip r:embed="rId6">
            <a:alphaModFix/>
          </a:blip>
          <a:srcRect b="0" l="19847" r="20855" t="0"/>
          <a:stretch/>
        </p:blipFill>
        <p:spPr>
          <a:xfrm>
            <a:off x="557600" y="1735650"/>
            <a:ext cx="1534863" cy="1533725"/>
          </a:xfrm>
          <a:prstGeom prst="rect">
            <a:avLst/>
          </a:prstGeom>
          <a:noFill/>
          <a:ln cap="flat" cmpd="sng" w="19050">
            <a:solidFill>
              <a:schemeClr val="accent1"/>
            </a:solidFill>
            <a:prstDash val="solid"/>
            <a:round/>
            <a:headEnd len="med" w="med" type="none"/>
            <a:tailEnd len="med" w="med" type="none"/>
          </a:ln>
        </p:spPr>
      </p:pic>
      <p:pic>
        <p:nvPicPr>
          <p:cNvPr id="472" name="Shape 472"/>
          <p:cNvPicPr preferRelativeResize="0"/>
          <p:nvPr/>
        </p:nvPicPr>
        <p:blipFill>
          <a:blip r:embed="rId7">
            <a:alphaModFix/>
          </a:blip>
          <a:stretch>
            <a:fillRect/>
          </a:stretch>
        </p:blipFill>
        <p:spPr>
          <a:xfrm>
            <a:off x="2103850" y="1758050"/>
            <a:ext cx="1853225" cy="1503425"/>
          </a:xfrm>
          <a:prstGeom prst="rect">
            <a:avLst/>
          </a:prstGeom>
          <a:noFill/>
          <a:ln cap="flat" cmpd="sng" w="28575">
            <a:solidFill>
              <a:schemeClr val="accent1"/>
            </a:solidFill>
            <a:prstDash val="solid"/>
            <a:round/>
            <a:headEnd len="med" w="med" type="none"/>
            <a:tailEnd len="med" w="med" type="none"/>
          </a:ln>
        </p:spPr>
      </p:pic>
      <p:sp>
        <p:nvSpPr>
          <p:cNvPr id="473" name="Shape 473"/>
          <p:cNvSpPr txBox="1"/>
          <p:nvPr/>
        </p:nvSpPr>
        <p:spPr>
          <a:xfrm>
            <a:off x="2976450" y="1276500"/>
            <a:ext cx="3191100" cy="474600"/>
          </a:xfrm>
          <a:prstGeom prst="rect">
            <a:avLst/>
          </a:prstGeom>
          <a:noFill/>
          <a:ln>
            <a:noFill/>
          </a:ln>
        </p:spPr>
        <p:txBody>
          <a:bodyPr anchorCtr="0" anchor="t" bIns="91425" lIns="91425" rIns="91425" wrap="square" tIns="91425">
            <a:noAutofit/>
          </a:bodyPr>
          <a:lstStyle/>
          <a:p>
            <a:pPr lvl="0" rtl="0" algn="ctr">
              <a:spcBef>
                <a:spcPts val="0"/>
              </a:spcBef>
              <a:buNone/>
            </a:pPr>
            <a:r>
              <a:rPr b="1" lang="en" sz="1800">
                <a:solidFill>
                  <a:srgbClr val="073763"/>
                </a:solidFill>
              </a:rPr>
              <a:t>http://bit.ly/2hgu9NR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accent1"/>
        </a:solidFill>
      </p:bgPr>
    </p:bg>
    <p:spTree>
      <p:nvGrpSpPr>
        <p:cNvPr id="104" name="Shape 104"/>
        <p:cNvGrpSpPr/>
        <p:nvPr/>
      </p:nvGrpSpPr>
      <p:grpSpPr>
        <a:xfrm>
          <a:off x="0" y="0"/>
          <a:ext cx="0" cy="0"/>
          <a:chOff x="0" y="0"/>
          <a:chExt cx="0" cy="0"/>
        </a:xfrm>
      </p:grpSpPr>
      <p:pic>
        <p:nvPicPr>
          <p:cNvPr id="105" name="Shape 105"/>
          <p:cNvPicPr preferRelativeResize="0"/>
          <p:nvPr/>
        </p:nvPicPr>
        <p:blipFill rotWithShape="1">
          <a:blip r:embed="rId3">
            <a:alphaModFix/>
          </a:blip>
          <a:srcRect b="0" l="0" r="0" t="0"/>
          <a:stretch/>
        </p:blipFill>
        <p:spPr>
          <a:xfrm>
            <a:off x="134726" y="1327199"/>
            <a:ext cx="2962500" cy="2086200"/>
          </a:xfrm>
          <a:prstGeom prst="rect">
            <a:avLst/>
          </a:prstGeom>
          <a:noFill/>
          <a:ln cap="flat" cmpd="sng" w="38100">
            <a:solidFill>
              <a:schemeClr val="accent1"/>
            </a:solidFill>
            <a:prstDash val="solid"/>
            <a:round/>
            <a:headEnd len="med" w="med" type="none"/>
            <a:tailEnd len="med" w="med" type="none"/>
          </a:ln>
        </p:spPr>
      </p:pic>
      <p:sp>
        <p:nvSpPr>
          <p:cNvPr id="106" name="Shape 106"/>
          <p:cNvSpPr txBox="1"/>
          <p:nvPr>
            <p:ph type="ctrTitle"/>
          </p:nvPr>
        </p:nvSpPr>
        <p:spPr>
          <a:xfrm>
            <a:off x="311700" y="337900"/>
            <a:ext cx="8520600" cy="11076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latin typeface="Georgia"/>
                <a:ea typeface="Georgia"/>
                <a:cs typeface="Georgia"/>
                <a:sym typeface="Georgia"/>
              </a:rPr>
              <a:t>The Way it Was...</a:t>
            </a:r>
          </a:p>
        </p:txBody>
      </p:sp>
      <p:pic>
        <p:nvPicPr>
          <p:cNvPr id="107" name="Shape 107"/>
          <p:cNvPicPr preferRelativeResize="0"/>
          <p:nvPr/>
        </p:nvPicPr>
        <p:blipFill rotWithShape="1">
          <a:blip r:embed="rId4">
            <a:alphaModFix/>
          </a:blip>
          <a:srcRect b="0" l="0" r="0" t="0"/>
          <a:stretch/>
        </p:blipFill>
        <p:spPr>
          <a:xfrm>
            <a:off x="1708250" y="2247750"/>
            <a:ext cx="3285000" cy="2307900"/>
          </a:xfrm>
          <a:prstGeom prst="rect">
            <a:avLst/>
          </a:prstGeom>
          <a:noFill/>
          <a:ln cap="flat" cmpd="sng" w="38100">
            <a:solidFill>
              <a:srgbClr val="073763"/>
            </a:solidFill>
            <a:prstDash val="solid"/>
            <a:round/>
            <a:headEnd len="med" w="med" type="none"/>
            <a:tailEnd len="med" w="med" type="none"/>
          </a:ln>
        </p:spPr>
      </p:pic>
      <p:pic>
        <p:nvPicPr>
          <p:cNvPr id="108" name="Shape 108"/>
          <p:cNvPicPr preferRelativeResize="0"/>
          <p:nvPr/>
        </p:nvPicPr>
        <p:blipFill>
          <a:blip r:embed="rId5">
            <a:alphaModFix/>
          </a:blip>
          <a:stretch>
            <a:fillRect/>
          </a:stretch>
        </p:blipFill>
        <p:spPr>
          <a:xfrm>
            <a:off x="4129750" y="1646325"/>
            <a:ext cx="3139424" cy="2086200"/>
          </a:xfrm>
          <a:prstGeom prst="rect">
            <a:avLst/>
          </a:prstGeom>
          <a:noFill/>
          <a:ln cap="flat" cmpd="sng" w="38100">
            <a:solidFill>
              <a:srgbClr val="073763"/>
            </a:solidFill>
            <a:prstDash val="solid"/>
            <a:round/>
            <a:headEnd len="med" w="med" type="none"/>
            <a:tailEnd len="med" w="med" type="none"/>
          </a:ln>
        </p:spPr>
      </p:pic>
      <p:pic>
        <p:nvPicPr>
          <p:cNvPr id="109" name="Shape 109"/>
          <p:cNvPicPr preferRelativeResize="0"/>
          <p:nvPr/>
        </p:nvPicPr>
        <p:blipFill>
          <a:blip r:embed="rId6">
            <a:alphaModFix/>
          </a:blip>
          <a:stretch>
            <a:fillRect/>
          </a:stretch>
        </p:blipFill>
        <p:spPr>
          <a:xfrm>
            <a:off x="5443750" y="2855450"/>
            <a:ext cx="3474975" cy="1819355"/>
          </a:xfrm>
          <a:prstGeom prst="rect">
            <a:avLst/>
          </a:prstGeom>
          <a:noFill/>
          <a:ln cap="flat" cmpd="sng" w="38100">
            <a:solidFill>
              <a:srgbClr val="073763"/>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idx="2" type="body"/>
          </p:nvPr>
        </p:nvSpPr>
        <p:spPr>
          <a:xfrm>
            <a:off x="4879025" y="168950"/>
            <a:ext cx="3954000" cy="4443600"/>
          </a:xfrm>
          <a:prstGeom prst="rect">
            <a:avLst/>
          </a:prstGeom>
          <a:noFill/>
          <a:ln cap="flat" cmpd="sng" w="9525">
            <a:solidFill>
              <a:srgbClr val="0B5394">
                <a:alpha val="0"/>
              </a:srgbClr>
            </a:solidFill>
            <a:prstDash val="solid"/>
            <a:round/>
            <a:headEnd len="med" w="med" type="none"/>
            <a:tailEnd len="med" w="med" type="none"/>
          </a:ln>
        </p:spPr>
        <p:txBody>
          <a:bodyPr anchorCtr="0" anchor="t" bIns="91425" lIns="91425" rIns="91425" wrap="square" tIns="91425">
            <a:noAutofit/>
          </a:bodyPr>
          <a:lstStyle/>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What do </a:t>
            </a:r>
            <a:r>
              <a:rPr lang="en" sz="2400">
                <a:solidFill>
                  <a:srgbClr val="073763"/>
                </a:solidFill>
                <a:latin typeface="Arial"/>
                <a:ea typeface="Arial"/>
                <a:cs typeface="Arial"/>
                <a:sym typeface="Arial"/>
              </a:rPr>
              <a:t>we learn about our students from our current assessment practices?</a:t>
            </a:r>
            <a:r>
              <a:rPr i="0" lang="en" sz="2400" u="none" cap="none" strike="noStrike">
                <a:solidFill>
                  <a:srgbClr val="073763"/>
                </a:solidFill>
                <a:latin typeface="Arial"/>
                <a:ea typeface="Arial"/>
                <a:cs typeface="Arial"/>
                <a:sym typeface="Arial"/>
              </a:rPr>
              <a:t> </a:t>
            </a:r>
          </a:p>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How does the data drive our instruction?</a:t>
            </a:r>
          </a:p>
          <a:p>
            <a:pPr indent="-381000" lvl="0" marL="457200" marR="0" rtl="0" algn="l">
              <a:lnSpc>
                <a:spcPct val="100000"/>
              </a:lnSpc>
              <a:spcBef>
                <a:spcPts val="0"/>
              </a:spcBef>
              <a:spcAft>
                <a:spcPts val="1000"/>
              </a:spcAft>
              <a:buClr>
                <a:srgbClr val="073763"/>
              </a:buClr>
              <a:buSzPct val="100000"/>
              <a:buFont typeface="Arial"/>
            </a:pPr>
            <a:r>
              <a:rPr lang="en" sz="2400">
                <a:solidFill>
                  <a:srgbClr val="073763"/>
                </a:solidFill>
                <a:latin typeface="Arial"/>
                <a:ea typeface="Arial"/>
                <a:cs typeface="Arial"/>
                <a:sym typeface="Arial"/>
              </a:rPr>
              <a:t>If you’ve memorized basic facts, have you learned them?  Why or why not?</a:t>
            </a:r>
          </a:p>
          <a:p>
            <a:pPr indent="-381000" lvl="0" marL="457200" marR="0" rtl="0" algn="l">
              <a:lnSpc>
                <a:spcPct val="100000"/>
              </a:lnSpc>
              <a:spcBef>
                <a:spcPts val="0"/>
              </a:spcBef>
              <a:spcAft>
                <a:spcPts val="1000"/>
              </a:spcAft>
              <a:buClr>
                <a:srgbClr val="073763"/>
              </a:buClr>
              <a:buSzPct val="100000"/>
              <a:buFont typeface="Arial"/>
            </a:pPr>
            <a:r>
              <a:rPr lang="en" sz="2400">
                <a:solidFill>
                  <a:srgbClr val="073763"/>
                </a:solidFill>
                <a:latin typeface="Arial"/>
                <a:ea typeface="Arial"/>
                <a:cs typeface="Arial"/>
                <a:sym typeface="Arial"/>
              </a:rPr>
              <a:t>Do we all agree on what fact fluency is?</a:t>
            </a:r>
          </a:p>
          <a:p>
            <a:pPr indent="0" lvl="0" marL="0" marR="0" rtl="0" algn="l">
              <a:lnSpc>
                <a:spcPct val="100000"/>
              </a:lnSpc>
              <a:spcBef>
                <a:spcPts val="0"/>
              </a:spcBef>
              <a:spcAft>
                <a:spcPts val="0"/>
              </a:spcAft>
              <a:buClr>
                <a:schemeClr val="dk1"/>
              </a:buClr>
              <a:buSzPct val="25000"/>
              <a:buFont typeface="Georgia"/>
              <a:buNone/>
            </a:pPr>
            <a:r>
              <a:t/>
            </a:r>
            <a:endParaRPr b="0" i="0" sz="2400" u="none" cap="none" strike="noStrike">
              <a:solidFill>
                <a:srgbClr val="F1C232"/>
              </a:solidFill>
              <a:latin typeface="Georgia"/>
              <a:ea typeface="Georgia"/>
              <a:cs typeface="Georgia"/>
              <a:sym typeface="Georgia"/>
            </a:endParaRPr>
          </a:p>
        </p:txBody>
      </p:sp>
      <p:sp>
        <p:nvSpPr>
          <p:cNvPr id="115" name="Shape 115"/>
          <p:cNvSpPr txBox="1"/>
          <p:nvPr>
            <p:ph type="title"/>
          </p:nvPr>
        </p:nvSpPr>
        <p:spPr>
          <a:xfrm>
            <a:off x="311300" y="500925"/>
            <a:ext cx="3704400" cy="2049600"/>
          </a:xfrm>
          <a:prstGeom prst="rect">
            <a:avLst/>
          </a:prstGeom>
          <a:ln>
            <a:noFill/>
          </a:ln>
        </p:spPr>
        <p:txBody>
          <a:bodyPr anchorCtr="0" anchor="t" bIns="91425" lIns="91425" rIns="91425" wrap="square" tIns="91425">
            <a:noAutofit/>
          </a:bodyPr>
          <a:lstStyle/>
          <a:p>
            <a:pPr lvl="0">
              <a:spcBef>
                <a:spcPts val="0"/>
              </a:spcBef>
              <a:buNone/>
            </a:pPr>
            <a:r>
              <a:rPr lang="en" sz="4800">
                <a:solidFill>
                  <a:srgbClr val="FFCC66"/>
                </a:solidFill>
                <a:latin typeface="Georgia"/>
                <a:ea typeface="Georgia"/>
                <a:cs typeface="Georgia"/>
                <a:sym typeface="Georgia"/>
              </a:rPr>
              <a:t>We asked ourselves...</a:t>
            </a:r>
          </a:p>
        </p:txBody>
      </p:sp>
      <p:pic>
        <p:nvPicPr>
          <p:cNvPr id="116" name="Shape 116"/>
          <p:cNvPicPr preferRelativeResize="0"/>
          <p:nvPr/>
        </p:nvPicPr>
        <p:blipFill>
          <a:blip r:embed="rId3">
            <a:alphaModFix/>
          </a:blip>
          <a:stretch>
            <a:fillRect/>
          </a:stretch>
        </p:blipFill>
        <p:spPr>
          <a:xfrm>
            <a:off x="311300" y="2399475"/>
            <a:ext cx="3928406" cy="2049600"/>
          </a:xfrm>
          <a:prstGeom prst="rect">
            <a:avLst/>
          </a:prstGeom>
          <a:noFill/>
          <a:ln cap="flat" cmpd="sng" w="28575">
            <a:solidFill>
              <a:srgbClr val="FFFFFF"/>
            </a:solidFill>
            <a:prstDash val="solid"/>
            <a:round/>
            <a:headEnd len="med" w="med" type="none"/>
            <a:tailEnd len="med" w="med"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4" st="4"/>
                                            </p:txEl>
                                          </p:spTgt>
                                        </p:tgtEl>
                                        <p:attrNameLst>
                                          <p:attrName>style.visibility</p:attrName>
                                        </p:attrNameLst>
                                      </p:cBhvr>
                                      <p:to>
                                        <p:strVal val="visible"/>
                                      </p:to>
                                    </p:set>
                                    <p:animEffect filter="fade" transition="in">
                                      <p:cBhvr>
                                        <p:cTn dur="1000"/>
                                        <p:tgtEl>
                                          <p:spTgt spid="11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300" y="287300"/>
            <a:ext cx="3704400" cy="1852800"/>
          </a:xfrm>
          <a:prstGeom prst="rect">
            <a:avLst/>
          </a:prstGeom>
          <a:noFill/>
          <a:ln>
            <a:noFill/>
          </a:ln>
        </p:spPr>
        <p:txBody>
          <a:bodyPr anchorCtr="0" anchor="ctr" bIns="91425" lIns="91425" rIns="91425" wrap="square" tIns="91425">
            <a:noAutofit/>
          </a:bodyPr>
          <a:lstStyle/>
          <a:p>
            <a:pPr indent="0" lvl="0" marL="0" marR="0" rtl="0" algn="l">
              <a:lnSpc>
                <a:spcPct val="100000"/>
              </a:lnSpc>
              <a:spcBef>
                <a:spcPts val="0"/>
              </a:spcBef>
              <a:spcAft>
                <a:spcPts val="0"/>
              </a:spcAft>
              <a:buClr>
                <a:schemeClr val="lt1"/>
              </a:buClr>
              <a:buSzPct val="25000"/>
              <a:buFont typeface="Georgia"/>
              <a:buNone/>
            </a:pPr>
            <a:r>
              <a:rPr b="0" i="0" lang="en" sz="4800" u="none" cap="none" strike="noStrike">
                <a:solidFill>
                  <a:srgbClr val="F1C232"/>
                </a:solidFill>
                <a:latin typeface="Georgia"/>
                <a:ea typeface="Georgia"/>
                <a:cs typeface="Georgia"/>
                <a:sym typeface="Georgia"/>
              </a:rPr>
              <a:t>Creating the Vision</a:t>
            </a:r>
          </a:p>
        </p:txBody>
      </p:sp>
      <p:sp>
        <p:nvSpPr>
          <p:cNvPr id="122" name="Shape 122"/>
          <p:cNvSpPr txBox="1"/>
          <p:nvPr>
            <p:ph idx="2" type="body"/>
          </p:nvPr>
        </p:nvSpPr>
        <p:spPr>
          <a:xfrm>
            <a:off x="4655425" y="0"/>
            <a:ext cx="4392600" cy="4612200"/>
          </a:xfrm>
          <a:prstGeom prst="rect">
            <a:avLst/>
          </a:prstGeom>
          <a:noFill/>
          <a:ln>
            <a:noFill/>
          </a:ln>
        </p:spPr>
        <p:txBody>
          <a:bodyPr anchorCtr="0" anchor="t" bIns="91425" lIns="91425" rIns="91425" wrap="square" tIns="91425">
            <a:noAutofit/>
          </a:bodyPr>
          <a:lstStyle/>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Create a sense of urgency</a:t>
            </a:r>
          </a:p>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Develop </a:t>
            </a:r>
            <a:r>
              <a:rPr lang="en" sz="2400">
                <a:solidFill>
                  <a:srgbClr val="073763"/>
                </a:solidFill>
                <a:latin typeface="Arial"/>
                <a:ea typeface="Arial"/>
                <a:cs typeface="Arial"/>
                <a:sym typeface="Arial"/>
              </a:rPr>
              <a:t>a fluency </a:t>
            </a:r>
            <a:r>
              <a:rPr i="0" lang="en" sz="2400" u="none" cap="none" strike="noStrike">
                <a:solidFill>
                  <a:srgbClr val="073763"/>
                </a:solidFill>
                <a:latin typeface="Arial"/>
                <a:ea typeface="Arial"/>
                <a:cs typeface="Arial"/>
                <a:sym typeface="Arial"/>
              </a:rPr>
              <a:t>team</a:t>
            </a:r>
          </a:p>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Research, research, research</a:t>
            </a:r>
          </a:p>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Dialogue&gt;</a:t>
            </a:r>
            <a:r>
              <a:rPr lang="en" sz="2400">
                <a:solidFill>
                  <a:srgbClr val="073763"/>
                </a:solidFill>
                <a:latin typeface="Arial"/>
                <a:ea typeface="Arial"/>
                <a:cs typeface="Arial"/>
                <a:sym typeface="Arial"/>
              </a:rPr>
              <a:t>agree to disagree</a:t>
            </a:r>
          </a:p>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Meet on </a:t>
            </a:r>
            <a:r>
              <a:rPr lang="en" sz="2400">
                <a:solidFill>
                  <a:srgbClr val="073763"/>
                </a:solidFill>
                <a:latin typeface="Arial"/>
                <a:ea typeface="Arial"/>
                <a:cs typeface="Arial"/>
                <a:sym typeface="Arial"/>
              </a:rPr>
              <a:t>c</a:t>
            </a:r>
            <a:r>
              <a:rPr i="0" lang="en" sz="2400" u="none" cap="none" strike="noStrike">
                <a:solidFill>
                  <a:srgbClr val="073763"/>
                </a:solidFill>
                <a:latin typeface="Arial"/>
                <a:ea typeface="Arial"/>
                <a:cs typeface="Arial"/>
                <a:sym typeface="Arial"/>
              </a:rPr>
              <a:t>ommon </a:t>
            </a:r>
            <a:r>
              <a:rPr lang="en" sz="2400">
                <a:solidFill>
                  <a:srgbClr val="073763"/>
                </a:solidFill>
                <a:latin typeface="Arial"/>
                <a:ea typeface="Arial"/>
                <a:cs typeface="Arial"/>
                <a:sym typeface="Arial"/>
              </a:rPr>
              <a:t>g</a:t>
            </a:r>
            <a:r>
              <a:rPr i="0" lang="en" sz="2400" u="none" cap="none" strike="noStrike">
                <a:solidFill>
                  <a:srgbClr val="073763"/>
                </a:solidFill>
                <a:latin typeface="Arial"/>
                <a:ea typeface="Arial"/>
                <a:cs typeface="Arial"/>
                <a:sym typeface="Arial"/>
              </a:rPr>
              <a:t>round</a:t>
            </a:r>
            <a:r>
              <a:rPr lang="en" sz="2400">
                <a:solidFill>
                  <a:srgbClr val="073763"/>
                </a:solidFill>
                <a:latin typeface="Arial"/>
                <a:ea typeface="Arial"/>
                <a:cs typeface="Arial"/>
                <a:sym typeface="Arial"/>
              </a:rPr>
              <a:t>&gt;create a district-wide fluency mission statement</a:t>
            </a:r>
          </a:p>
          <a:p>
            <a:pPr indent="-381000" lvl="0" marL="457200" marR="0" rtl="0" algn="l">
              <a:lnSpc>
                <a:spcPct val="100000"/>
              </a:lnSpc>
              <a:spcBef>
                <a:spcPts val="0"/>
              </a:spcBef>
              <a:spcAft>
                <a:spcPts val="1000"/>
              </a:spcAft>
              <a:buClr>
                <a:srgbClr val="073763"/>
              </a:buClr>
              <a:buSzPct val="100000"/>
              <a:buFont typeface="Arial"/>
            </a:pPr>
            <a:r>
              <a:rPr i="0" lang="en" sz="2400" u="none" cap="none" strike="noStrike">
                <a:solidFill>
                  <a:srgbClr val="073763"/>
                </a:solidFill>
                <a:latin typeface="Arial"/>
                <a:ea typeface="Arial"/>
                <a:cs typeface="Arial"/>
                <a:sym typeface="Arial"/>
              </a:rPr>
              <a:t>Create </a:t>
            </a:r>
            <a:r>
              <a:rPr lang="en" sz="2400">
                <a:solidFill>
                  <a:srgbClr val="073763"/>
                </a:solidFill>
                <a:latin typeface="Arial"/>
                <a:ea typeface="Arial"/>
                <a:cs typeface="Arial"/>
                <a:sym typeface="Arial"/>
              </a:rPr>
              <a:t>common a</a:t>
            </a:r>
            <a:r>
              <a:rPr i="0" lang="en" sz="2400" u="none" cap="none" strike="noStrike">
                <a:solidFill>
                  <a:srgbClr val="073763"/>
                </a:solidFill>
                <a:latin typeface="Arial"/>
                <a:ea typeface="Arial"/>
                <a:cs typeface="Arial"/>
                <a:sym typeface="Arial"/>
              </a:rPr>
              <a:t>ssessments</a:t>
            </a:r>
          </a:p>
        </p:txBody>
      </p:sp>
      <p:pic>
        <p:nvPicPr>
          <p:cNvPr id="123" name="Shape 123"/>
          <p:cNvPicPr preferRelativeResize="0"/>
          <p:nvPr/>
        </p:nvPicPr>
        <p:blipFill>
          <a:blip r:embed="rId3">
            <a:alphaModFix/>
          </a:blip>
          <a:stretch>
            <a:fillRect/>
          </a:stretch>
        </p:blipFill>
        <p:spPr>
          <a:xfrm>
            <a:off x="311300" y="2348975"/>
            <a:ext cx="3954000" cy="2263233"/>
          </a:xfrm>
          <a:prstGeom prst="rect">
            <a:avLst/>
          </a:prstGeom>
          <a:noFill/>
          <a:ln cap="flat" cmpd="sng" w="28575">
            <a:solidFill>
              <a:srgbClr val="FFFFFF"/>
            </a:solidFill>
            <a:prstDash val="solid"/>
            <a:round/>
            <a:headEnd len="med" w="med" type="none"/>
            <a:tailEnd len="med" w="med"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descr="Video about the importance of understanding of mathematical concepts BEFORE memory." id="128" name="Shape 128" title="First Steps Cathy with Subtitles">
            <a:hlinkClick r:id="rId3"/>
          </p:cNvPr>
          <p:cNvSpPr/>
          <p:nvPr/>
        </p:nvSpPr>
        <p:spPr>
          <a:xfrm>
            <a:off x="664050" y="339625"/>
            <a:ext cx="7815899" cy="4635674"/>
          </a:xfrm>
          <a:prstGeom prst="rect">
            <a:avLst/>
          </a:prstGeom>
          <a:blipFill rotWithShape="1">
            <a:blip r:embed="rId4">
              <a:alphaModFix/>
            </a:blip>
            <a:stretch>
              <a:fillRect b="0" l="0" r="0" t="0"/>
            </a:stretch>
          </a:blipFill>
          <a:ln>
            <a:noFill/>
          </a:ln>
        </p:spPr>
        <p:txBody>
          <a:bodyPr anchorCtr="0" anchor="ctr" bIns="91425" lIns="91425" rIns="91425" wrap="square" tIns="91425">
            <a:noAutofit/>
          </a:bodyPr>
          <a:lstStyle/>
          <a:p>
            <a:pPr lvl="0">
              <a:spcBef>
                <a:spcPts val="0"/>
              </a:spcBef>
              <a:buNone/>
            </a:pPr>
            <a:r>
              <a:t/>
            </a:r>
            <a:endParaRPr/>
          </a:p>
        </p:txBody>
      </p:sp>
      <p:sp>
        <p:nvSpPr>
          <p:cNvPr id="129" name="Shape 129"/>
          <p:cNvSpPr txBox="1"/>
          <p:nvPr/>
        </p:nvSpPr>
        <p:spPr>
          <a:xfrm>
            <a:off x="5812950" y="91450"/>
            <a:ext cx="3134999" cy="143699"/>
          </a:xfrm>
          <a:prstGeom prst="rect">
            <a:avLst/>
          </a:prstGeom>
          <a:noFill/>
          <a:ln>
            <a:noFill/>
          </a:ln>
        </p:spPr>
        <p:txBody>
          <a:bodyPr anchorCtr="0" anchor="t" bIns="91425" lIns="91425" rIns="91425" wrap="square" tIns="91425">
            <a:noAutofit/>
          </a:bodyPr>
          <a:lstStyle/>
          <a:p>
            <a:pPr indent="0" lvl="0" marL="0" marR="0" rtl="0" algn="r">
              <a:lnSpc>
                <a:spcPct val="100000"/>
              </a:lnSpc>
              <a:spcBef>
                <a:spcPts val="0"/>
              </a:spcBef>
              <a:spcAft>
                <a:spcPts val="0"/>
              </a:spcAft>
              <a:buClr>
                <a:srgbClr val="FFD966"/>
              </a:buClr>
              <a:buSzPct val="25000"/>
              <a:buFont typeface="Arial"/>
              <a:buNone/>
            </a:pPr>
            <a:r>
              <a:rPr b="0" i="0" lang="en" sz="1400" u="none" cap="none" strike="noStrike">
                <a:solidFill>
                  <a:srgbClr val="FFD966"/>
                </a:solidFill>
                <a:latin typeface="Arial"/>
                <a:ea typeface="Arial"/>
                <a:cs typeface="Arial"/>
                <a:sym typeface="Arial"/>
              </a:rPr>
              <a:t>First Steps in Number, 2006</a:t>
            </a: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