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72" r:id="rId16"/>
    <p:sldId id="271" r:id="rId17"/>
    <p:sldId id="274" r:id="rId18"/>
    <p:sldId id="276" r:id="rId19"/>
    <p:sldId id="277" r:id="rId20"/>
    <p:sldId id="275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AD0235-C1CC-C849-BBBA-D75DD93BCF02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3D89882-C5A0-8D46-AAD8-C0107F18AA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kalderr@ccs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225177"/>
            <a:ext cx="5723468" cy="1897530"/>
          </a:xfrm>
        </p:spPr>
        <p:txBody>
          <a:bodyPr>
            <a:noAutofit/>
          </a:bodyPr>
          <a:lstStyle/>
          <a:p>
            <a:r>
              <a:rPr lang="en-US" sz="4000" dirty="0" smtClean="0"/>
              <a:t>MSP</a:t>
            </a:r>
            <a:r>
              <a:rPr lang="en-US" sz="4000" dirty="0"/>
              <a:t> </a:t>
            </a:r>
            <a:r>
              <a:rPr lang="en-US" sz="4000" dirty="0" smtClean="0"/>
              <a:t>SHOWCASE: </a:t>
            </a:r>
            <a:br>
              <a:rPr lang="en-US" sz="4000" dirty="0" smtClean="0"/>
            </a:br>
            <a:r>
              <a:rPr lang="en-US" sz="4000" b="1" dirty="0" smtClean="0">
                <a:latin typeface="Adobe Fangsong Std R" pitchFamily="18" charset="-128"/>
                <a:ea typeface="Adobe Fangsong Std R" pitchFamily="18" charset="-128"/>
              </a:rPr>
              <a:t>Intel</a:t>
            </a:r>
            <a:r>
              <a:rPr lang="en-US" sz="4000" b="1" dirty="0">
                <a:latin typeface="Adobe Fangsong Std R" pitchFamily="18" charset="-128"/>
                <a:ea typeface="Adobe Fangsong Std R" pitchFamily="18" charset="-128"/>
              </a:rPr>
              <a:t>® Math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September 27, 2017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122" y="3122708"/>
            <a:ext cx="7188760" cy="248023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Mathematics Education Specialist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Dr. Robin S. </a:t>
            </a:r>
            <a:r>
              <a:rPr lang="en-US" dirty="0" smtClean="0"/>
              <a:t>Kalder, </a:t>
            </a:r>
            <a:r>
              <a:rPr lang="en-US" dirty="0" err="1" smtClean="0"/>
              <a:t>kalderr@ccsu.edu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Central </a:t>
            </a:r>
            <a:r>
              <a:rPr lang="en-US" dirty="0"/>
              <a:t>Connecticut State University</a:t>
            </a:r>
            <a:br>
              <a:rPr lang="en-US" dirty="0"/>
            </a:br>
            <a:r>
              <a:rPr lang="en-US" dirty="0"/>
              <a:t>Mathematician: </a:t>
            </a:r>
            <a:endParaRPr lang="en-US" dirty="0" smtClean="0"/>
          </a:p>
          <a:p>
            <a:pPr algn="ctr"/>
            <a:r>
              <a:rPr lang="en-US" dirty="0" smtClean="0"/>
              <a:t>Dr</a:t>
            </a:r>
            <a:r>
              <a:rPr lang="en-US" dirty="0"/>
              <a:t>. Becky </a:t>
            </a:r>
            <a:r>
              <a:rPr lang="en-US" dirty="0" smtClean="0"/>
              <a:t>Hall, </a:t>
            </a:r>
            <a:r>
              <a:rPr lang="en-US" dirty="0" err="1" smtClean="0"/>
              <a:t>hallb@wcsu.edu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Western </a:t>
            </a:r>
            <a:r>
              <a:rPr lang="en-US" dirty="0"/>
              <a:t>Connecticut State </a:t>
            </a:r>
            <a:r>
              <a:rPr lang="en-US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Session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8" y="1837765"/>
            <a:ext cx="6807798" cy="38853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/>
              <a:t>      Pretest Average              Posttest Average </a:t>
            </a:r>
          </a:p>
          <a:p>
            <a:pPr marL="0" lvl="0" indent="0">
              <a:buNone/>
            </a:pPr>
            <a:r>
              <a:rPr lang="en-US" sz="2800" dirty="0" smtClean="0"/>
              <a:t>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82" y="3044992"/>
            <a:ext cx="3565242" cy="2678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647" y="2867194"/>
            <a:ext cx="3763190" cy="285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075" y="2313650"/>
            <a:ext cx="2392805" cy="69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920" y="2298709"/>
            <a:ext cx="2159000" cy="6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9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Session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37765"/>
            <a:ext cx="6196405" cy="388530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000" dirty="0" smtClean="0"/>
              <a:t> </a:t>
            </a:r>
            <a:r>
              <a:rPr lang="en-US" sz="3100" dirty="0" smtClean="0"/>
              <a:t>Rate </a:t>
            </a:r>
            <a:r>
              <a:rPr lang="en-US" sz="3100" dirty="0"/>
              <a:t>the impact the Intel Math Summer Institute had on your understanding of math content and concepts by comparing your understanding before your involvement in the Institute with your current understanding. </a:t>
            </a:r>
            <a:r>
              <a:rPr lang="en-US" sz="3100" dirty="0" smtClean="0"/>
              <a:t> (Scale 1 – 10)</a:t>
            </a:r>
            <a:r>
              <a:rPr lang="en-US" sz="3100" dirty="0"/>
              <a:t> </a:t>
            </a:r>
          </a:p>
          <a:p>
            <a:pPr marL="0" lvl="0" indent="0">
              <a:buNone/>
            </a:pPr>
            <a:endParaRPr lang="en-US" sz="3100" dirty="0"/>
          </a:p>
          <a:p>
            <a:pPr lvl="1"/>
            <a:r>
              <a:rPr lang="en-US" sz="3100" dirty="0" smtClean="0"/>
              <a:t> Level </a:t>
            </a:r>
            <a:r>
              <a:rPr lang="en-US" sz="3100" dirty="0"/>
              <a:t>of previous math content and concept understanding 	(5.86)		  	 </a:t>
            </a:r>
          </a:p>
          <a:p>
            <a:pPr lvl="1"/>
            <a:r>
              <a:rPr lang="en-US" sz="3100" dirty="0" smtClean="0"/>
              <a:t> Level </a:t>
            </a:r>
            <a:r>
              <a:rPr lang="en-US" sz="3100" dirty="0"/>
              <a:t>of current math content and concept </a:t>
            </a:r>
            <a:r>
              <a:rPr lang="en-US" sz="3100" dirty="0" smtClean="0"/>
              <a:t>understanding </a:t>
            </a:r>
            <a:r>
              <a:rPr lang="en-US" sz="3100" dirty="0"/>
              <a:t>	(8.50)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 I </a:t>
            </a:r>
            <a:r>
              <a:rPr lang="en-US" i="1" dirty="0"/>
              <a:t>understand why the math works for a lot of the content I already knew and was refreshed on math I hadn’t done in years</a:t>
            </a:r>
            <a:endParaRPr lang="en-US" dirty="0"/>
          </a:p>
          <a:p>
            <a:r>
              <a:rPr lang="en-US" i="1" dirty="0" smtClean="0"/>
              <a:t> I </a:t>
            </a:r>
            <a:r>
              <a:rPr lang="en-US" i="1" dirty="0"/>
              <a:t>have been able to hone in on areas of relative weakness in my content</a:t>
            </a:r>
            <a:r>
              <a:rPr lang="en-US" dirty="0"/>
              <a:t> </a:t>
            </a:r>
          </a:p>
          <a:p>
            <a:pPr lvl="0"/>
            <a:r>
              <a:rPr lang="en-US" i="1" dirty="0" smtClean="0"/>
              <a:t> I </a:t>
            </a:r>
            <a:r>
              <a:rPr lang="en-US" i="1" dirty="0"/>
              <a:t>felt pretty confident in my math content ability leading into this, but the institute pushed me to become confident beyond my grade 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5" y="1479176"/>
            <a:ext cx="6850033" cy="424389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sz="2600" dirty="0" smtClean="0"/>
              <a:t>Rate </a:t>
            </a:r>
            <a:r>
              <a:rPr lang="en-US" sz="2600" dirty="0"/>
              <a:t>the impact the Intel Math Summer Institute had on your confidence in effectively teaching mathematics at a deeper level by comparing your confidence before your involvement in the Institute to your current confidence level. </a:t>
            </a:r>
            <a:r>
              <a:rPr lang="en-US" sz="2800" dirty="0" smtClean="0"/>
              <a:t>(</a:t>
            </a:r>
            <a:r>
              <a:rPr lang="en-US" sz="2800" dirty="0"/>
              <a:t>Scale 1 – 10)</a:t>
            </a:r>
            <a:endParaRPr lang="en-US" sz="2600" dirty="0" smtClean="0"/>
          </a:p>
          <a:p>
            <a:pPr marL="0" lvl="0" indent="0">
              <a:buNone/>
            </a:pPr>
            <a:endParaRPr lang="en-US" sz="2600" dirty="0"/>
          </a:p>
          <a:p>
            <a:pPr lvl="1"/>
            <a:r>
              <a:rPr lang="en-US" sz="2800" dirty="0" smtClean="0"/>
              <a:t> Previous </a:t>
            </a:r>
            <a:r>
              <a:rPr lang="en-US" sz="2800" dirty="0"/>
              <a:t>level of confidence 	(6.29) 	    	 </a:t>
            </a:r>
            <a:endParaRPr lang="en-US" sz="2800" dirty="0" smtClean="0"/>
          </a:p>
          <a:p>
            <a:pPr lvl="1"/>
            <a:r>
              <a:rPr lang="en-US" sz="2800" dirty="0" smtClean="0"/>
              <a:t> Current </a:t>
            </a:r>
            <a:r>
              <a:rPr lang="en-US" sz="2800" dirty="0"/>
              <a:t>level of confidence	(8.32)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1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/>
              <a:t> Understanding </a:t>
            </a:r>
            <a:r>
              <a:rPr lang="en-US" i="1" dirty="0"/>
              <a:t>the conceptual meanings behind math concepts, thus increasing my confidence</a:t>
            </a:r>
            <a:endParaRPr lang="en-US" dirty="0"/>
          </a:p>
          <a:p>
            <a:pPr lvl="0"/>
            <a:r>
              <a:rPr lang="en-US" i="1" dirty="0" smtClean="0"/>
              <a:t> I </a:t>
            </a:r>
            <a:r>
              <a:rPr lang="en-US" i="1" dirty="0"/>
              <a:t>was so unsure of myself.  I feel so much more confident.  I feel like I can get through some tough problems &amp; it’s so rewarding</a:t>
            </a:r>
            <a:endParaRPr lang="en-US" dirty="0"/>
          </a:p>
          <a:p>
            <a:pPr lvl="0"/>
            <a:r>
              <a:rPr lang="en-US" i="1" dirty="0" smtClean="0"/>
              <a:t> I </a:t>
            </a:r>
            <a:r>
              <a:rPr lang="en-US" i="1" dirty="0"/>
              <a:t>think I will be able to better explain to students why the math works and make deeper connections across content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4" y="1419412"/>
            <a:ext cx="6409765" cy="430365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 </a:t>
            </a:r>
            <a:r>
              <a:rPr lang="en-US" sz="2800" dirty="0"/>
              <a:t>Rate the potential impact the Intel Math Summer Institute may have on your math instruction by comparing instructional strategies and/or methods you used before your involvement in the Institute with the strategies and/or methods you may adopt as a result of your participation in the Institute</a:t>
            </a:r>
            <a:r>
              <a:rPr lang="en-US" sz="2800" dirty="0" smtClean="0"/>
              <a:t>. </a:t>
            </a:r>
            <a:r>
              <a:rPr lang="en-US" sz="2800" dirty="0"/>
              <a:t>(Scale 1 – 10)</a:t>
            </a:r>
          </a:p>
          <a:p>
            <a:pPr marL="0" lvl="0" indent="0">
              <a:buNone/>
            </a:pPr>
            <a:endParaRPr lang="en-US" sz="2600" dirty="0"/>
          </a:p>
          <a:p>
            <a:pPr lvl="1"/>
            <a:r>
              <a:rPr lang="en-US" sz="2800" dirty="0" smtClean="0"/>
              <a:t> Previous </a:t>
            </a:r>
            <a:r>
              <a:rPr lang="en-US" sz="2800" dirty="0"/>
              <a:t>level of confidence 	(</a:t>
            </a:r>
            <a:r>
              <a:rPr lang="en-US" sz="2800" dirty="0" smtClean="0"/>
              <a:t>6.50)</a:t>
            </a:r>
            <a:r>
              <a:rPr lang="en-US" sz="2800" dirty="0"/>
              <a:t> 	    	 </a:t>
            </a:r>
            <a:endParaRPr lang="en-US" sz="2800" dirty="0" smtClean="0"/>
          </a:p>
          <a:p>
            <a:pPr lvl="1"/>
            <a:r>
              <a:rPr lang="en-US" sz="2800" dirty="0" smtClean="0"/>
              <a:t> Current </a:t>
            </a:r>
            <a:r>
              <a:rPr lang="en-US" sz="2800" dirty="0"/>
              <a:t>level of confidence	(</a:t>
            </a:r>
            <a:r>
              <a:rPr lang="en-US" sz="2800" dirty="0" smtClean="0"/>
              <a:t>8.86)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7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 smtClean="0"/>
              <a:t> </a:t>
            </a:r>
            <a:r>
              <a:rPr lang="en-US" i="1" dirty="0"/>
              <a:t>I have so many more ideas &amp; strategies to give my students more of the how and why behind their math concepts</a:t>
            </a:r>
            <a:endParaRPr lang="en-US" dirty="0"/>
          </a:p>
          <a:p>
            <a:pPr lvl="0"/>
            <a:r>
              <a:rPr lang="en-US" i="1" dirty="0" smtClean="0"/>
              <a:t> </a:t>
            </a:r>
            <a:r>
              <a:rPr lang="en-US" i="1" dirty="0"/>
              <a:t>I had such a mental block before I feel / I know I can do more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 smtClean="0"/>
              <a:t> </a:t>
            </a:r>
            <a:r>
              <a:rPr lang="en-US" sz="2400" i="1" dirty="0" smtClean="0"/>
              <a:t>I </a:t>
            </a:r>
            <a:r>
              <a:rPr lang="en-US" sz="2400" i="1" dirty="0"/>
              <a:t>was really lacking in explaining the why to my students.  I will certainly add more critical thinking to my math lessons &amp; not just “teach a rule”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6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176" y="1509059"/>
            <a:ext cx="6618942" cy="42140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/>
              <a:t>What has been the most beneficial aspect of this Institute for you as a professional educator</a:t>
            </a:r>
            <a:r>
              <a:rPr lang="en-US" dirty="0" smtClean="0"/>
              <a:t>?</a:t>
            </a:r>
          </a:p>
          <a:p>
            <a:pPr marL="0" lvl="0" indent="0">
              <a:buNone/>
            </a:pPr>
            <a:endParaRPr lang="en-US" dirty="0" smtClean="0"/>
          </a:p>
          <a:p>
            <a:pPr lvl="1"/>
            <a:r>
              <a:rPr lang="en-US" i="1" dirty="0" smtClean="0"/>
              <a:t> Opening </a:t>
            </a:r>
            <a:r>
              <a:rPr lang="en-US" i="1" dirty="0"/>
              <a:t>my eyes to math connections between </a:t>
            </a:r>
            <a:r>
              <a:rPr lang="en-US" i="1" dirty="0" smtClean="0"/>
              <a:t>lower </a:t>
            </a:r>
            <a:r>
              <a:rPr lang="en-US" i="1" dirty="0"/>
              <a:t>and upper grades</a:t>
            </a:r>
            <a:endParaRPr lang="en-US" dirty="0"/>
          </a:p>
          <a:p>
            <a:pPr lvl="1"/>
            <a:r>
              <a:rPr lang="en-US" i="1" dirty="0" smtClean="0"/>
              <a:t> To </a:t>
            </a:r>
            <a:r>
              <a:rPr lang="en-US" i="1" dirty="0"/>
              <a:t>deepen the level of my math instruction – give my students more excitement for math &amp; to think critically</a:t>
            </a:r>
            <a:endParaRPr lang="en-US" dirty="0"/>
          </a:p>
          <a:p>
            <a:pPr lvl="1"/>
            <a:r>
              <a:rPr lang="en-US" i="1" dirty="0" smtClean="0"/>
              <a:t> Networking </a:t>
            </a:r>
            <a:r>
              <a:rPr lang="en-US" i="1" dirty="0"/>
              <a:t>with others, really understanding why we do certain things and connecting it all together</a:t>
            </a:r>
            <a:endParaRPr lang="en-US" dirty="0"/>
          </a:p>
          <a:p>
            <a:pPr lvl="1"/>
            <a:r>
              <a:rPr lang="en-US" i="1" dirty="0" smtClean="0"/>
              <a:t> </a:t>
            </a:r>
            <a:r>
              <a:rPr lang="en-US" i="1" dirty="0"/>
              <a:t>Reworking problems outside of “comfort base” with colleagues and teachers outside of my discipline</a:t>
            </a:r>
            <a:endParaRPr lang="en-US" dirty="0"/>
          </a:p>
          <a:p>
            <a:pPr lvl="1"/>
            <a:r>
              <a:rPr lang="en-US" i="1" dirty="0" smtClean="0"/>
              <a:t>Truly </a:t>
            </a:r>
            <a:r>
              <a:rPr lang="en-US" i="1" dirty="0"/>
              <a:t>gaining an understanding of mathematical learning K-middle </a:t>
            </a:r>
            <a:r>
              <a:rPr lang="en-US" i="1" dirty="0" smtClean="0"/>
              <a:t>school</a:t>
            </a:r>
            <a:endParaRPr lang="en-US" dirty="0"/>
          </a:p>
          <a:p>
            <a:pPr marL="0" lvl="0" indent="0">
              <a:buNone/>
            </a:pPr>
            <a:endParaRPr lang="en-US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" t="-2350" r="-1310" b="2350"/>
          <a:stretch/>
        </p:blipFill>
        <p:spPr>
          <a:xfrm>
            <a:off x="537882" y="-164353"/>
            <a:ext cx="8083177" cy="6992471"/>
          </a:xfrm>
        </p:spPr>
      </p:pic>
    </p:spTree>
    <p:extLst>
      <p:ext uri="{BB962C8B-B14F-4D97-AF65-F5344CB8AC3E}">
        <p14:creationId xmlns:p14="http://schemas.microsoft.com/office/powerpoint/2010/main" val="42393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851" r="-19851"/>
          <a:stretch>
            <a:fillRect/>
          </a:stretch>
        </p:blipFill>
        <p:spPr>
          <a:xfrm>
            <a:off x="-956235" y="373529"/>
            <a:ext cx="11293109" cy="6036235"/>
          </a:xfrm>
        </p:spPr>
      </p:pic>
    </p:spTree>
    <p:extLst>
      <p:ext uri="{BB962C8B-B14F-4D97-AF65-F5344CB8AC3E}">
        <p14:creationId xmlns:p14="http://schemas.microsoft.com/office/powerpoint/2010/main" val="32800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79606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/>
              </a:rPr>
              <a:t>Course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63059"/>
            <a:ext cx="6196405" cy="41984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 For </a:t>
            </a:r>
            <a:r>
              <a:rPr lang="en-US" sz="2800" dirty="0"/>
              <a:t>K-8 school teachers in </a:t>
            </a:r>
            <a:r>
              <a:rPr lang="en-US" sz="2800" b="1" dirty="0"/>
              <a:t>K-8 mathematics content</a:t>
            </a:r>
          </a:p>
          <a:p>
            <a:endParaRPr lang="en-US" sz="2800" b="1" dirty="0"/>
          </a:p>
          <a:p>
            <a:r>
              <a:rPr lang="en-US" sz="2800" dirty="0" smtClean="0"/>
              <a:t> 80 </a:t>
            </a:r>
            <a:r>
              <a:rPr lang="en-US" sz="2800" dirty="0"/>
              <a:t>hour professional development course</a:t>
            </a:r>
          </a:p>
          <a:p>
            <a:endParaRPr lang="en-US" sz="2800" dirty="0"/>
          </a:p>
          <a:p>
            <a:r>
              <a:rPr lang="en-US" sz="2800" dirty="0" smtClean="0"/>
              <a:t> Emphasis </a:t>
            </a:r>
            <a:r>
              <a:rPr lang="en-US" sz="2800" dirty="0"/>
              <a:t>on deepening the conceptual understanding of mathematics through exploration, inquiry activities, solution sharing, and homework</a:t>
            </a:r>
          </a:p>
          <a:p>
            <a:endParaRPr lang="en-US" sz="2800" dirty="0"/>
          </a:p>
          <a:p>
            <a:r>
              <a:rPr lang="en-US" sz="2800" dirty="0" smtClean="0"/>
              <a:t> 90</a:t>
            </a:r>
            <a:r>
              <a:rPr lang="en-US" sz="2800" dirty="0"/>
              <a:t>% mathematics content &amp; 10% mathematics pedagogy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176" y="1509059"/>
            <a:ext cx="6618942" cy="421401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 </a:t>
            </a:r>
            <a:r>
              <a:rPr lang="en-US" dirty="0"/>
              <a:t>Write one statement that should be shared with future Intel Math Summer Institute participants.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i="1" dirty="0" smtClean="0"/>
              <a:t> Being a student again helps you be a better teacher</a:t>
            </a:r>
          </a:p>
          <a:p>
            <a:pPr lvl="1"/>
            <a:r>
              <a:rPr lang="en-US" i="1" dirty="0" smtClean="0"/>
              <a:t> The </a:t>
            </a:r>
            <a:r>
              <a:rPr lang="en-US" i="1" dirty="0"/>
              <a:t>how &amp; why behind math procedure is so key to teaching the </a:t>
            </a:r>
            <a:r>
              <a:rPr lang="en-US" i="1" dirty="0" smtClean="0"/>
              <a:t>concepts</a:t>
            </a:r>
            <a:endParaRPr lang="en-US" dirty="0"/>
          </a:p>
          <a:p>
            <a:pPr lvl="1"/>
            <a:r>
              <a:rPr lang="en-US" sz="2400" i="1" dirty="0" smtClean="0"/>
              <a:t> Try </a:t>
            </a:r>
            <a:r>
              <a:rPr lang="en-US" sz="2400" i="1" dirty="0"/>
              <a:t>your best, you most likely will have a math breakthrough in the </a:t>
            </a:r>
            <a:r>
              <a:rPr lang="en-US" sz="2400" i="1" dirty="0" smtClean="0"/>
              <a:t>end</a:t>
            </a:r>
            <a:endParaRPr lang="en-US" dirty="0" smtClean="0"/>
          </a:p>
          <a:p>
            <a:pPr lvl="1"/>
            <a:r>
              <a:rPr lang="en-US" sz="2400" i="1" dirty="0" smtClean="0"/>
              <a:t> You </a:t>
            </a:r>
            <a:r>
              <a:rPr lang="en-US" sz="2400" i="1" dirty="0"/>
              <a:t>will be a better teacher for taking Intel math</a:t>
            </a:r>
            <a:endParaRPr lang="en-US" sz="3600" dirty="0"/>
          </a:p>
          <a:p>
            <a:pPr lvl="1"/>
            <a:endParaRPr lang="en-US" sz="3600" dirty="0"/>
          </a:p>
          <a:p>
            <a:pPr marL="0" lvl="0" indent="0">
              <a:buNone/>
            </a:pPr>
            <a:endParaRPr lang="en-US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3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For information about a future Intel training please contact:</a:t>
            </a:r>
          </a:p>
          <a:p>
            <a:pPr marL="365760" lvl="1" indent="0" algn="ctr">
              <a:buNone/>
            </a:pPr>
            <a:r>
              <a:rPr lang="en-US" dirty="0" smtClean="0"/>
              <a:t>Robin S. Kalder </a:t>
            </a:r>
          </a:p>
          <a:p>
            <a:pPr marL="365760" lvl="1" indent="0" algn="ctr">
              <a:buNone/>
            </a:pPr>
            <a:r>
              <a:rPr lang="en-US" dirty="0" smtClean="0"/>
              <a:t>Central Connecticut State University</a:t>
            </a:r>
          </a:p>
          <a:p>
            <a:pPr marL="365760" lvl="1" indent="0" algn="ctr">
              <a:buNone/>
            </a:pPr>
            <a:r>
              <a:rPr lang="en-US" dirty="0" smtClean="0">
                <a:hlinkClick r:id="rId2"/>
              </a:rPr>
              <a:t>kalderr@ccsu.edu</a:t>
            </a:r>
            <a:endParaRPr lang="en-US" dirty="0" smtClean="0"/>
          </a:p>
          <a:p>
            <a:pPr marL="365760" lvl="1" indent="0" algn="ctr">
              <a:buNone/>
            </a:pPr>
            <a:r>
              <a:rPr lang="en-US" dirty="0" smtClean="0"/>
              <a:t>860-832-2842</a:t>
            </a:r>
          </a:p>
          <a:p>
            <a:endParaRPr lang="en-US" dirty="0"/>
          </a:p>
          <a:p>
            <a:r>
              <a:rPr lang="en-US" dirty="0" smtClean="0"/>
              <a:t>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/>
              </a:rPr>
              <a:t>Course</a:t>
            </a:r>
            <a:r>
              <a:rPr lang="en-US" sz="4800" dirty="0"/>
              <a:t> </a:t>
            </a:r>
            <a:r>
              <a:rPr lang="en-US" sz="4800" dirty="0">
                <a:effectLst/>
              </a:rPr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 Mathematics </a:t>
            </a:r>
            <a:r>
              <a:rPr lang="en-US" dirty="0"/>
              <a:t>is problem solving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 Arithmetic</a:t>
            </a:r>
            <a:r>
              <a:rPr lang="en-US" dirty="0"/>
              <a:t>, geometry, &amp; algebra are interconnected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 There </a:t>
            </a:r>
            <a:r>
              <a:rPr lang="en-US" dirty="0"/>
              <a:t>are many ways to solve a problem</a:t>
            </a:r>
          </a:p>
          <a:p>
            <a:pPr>
              <a:lnSpc>
                <a:spcPts val="4000"/>
              </a:lnSpc>
            </a:pPr>
            <a:r>
              <a:rPr lang="en-US" dirty="0" smtClean="0"/>
              <a:t> Mathematics </a:t>
            </a:r>
            <a:r>
              <a:rPr lang="en-US" dirty="0"/>
              <a:t>is not a spectator sport!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17176" y="1524000"/>
            <a:ext cx="3944470" cy="487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remediation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make and take activities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only focused on the math a particular teacher teaches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661647" y="1524000"/>
            <a:ext cx="3750235" cy="487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deeply conceptual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building the foundational knowledge of teachers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about the coherent whole of K-8 mathematics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17176" y="702235"/>
            <a:ext cx="3944470" cy="8217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rgbClr val="FEC67B"/>
                </a:solidFill>
              </a:rPr>
              <a:t>Intel Math is NOT…</a:t>
            </a:r>
            <a:endParaRPr lang="en-US" dirty="0">
              <a:solidFill>
                <a:srgbClr val="FEC67B"/>
              </a:solidFill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661647" y="702235"/>
            <a:ext cx="3750235" cy="8217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Intel Math is…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900653"/>
          </a:xfrm>
        </p:spPr>
        <p:txBody>
          <a:bodyPr>
            <a:normAutofit/>
          </a:bodyPr>
          <a:lstStyle/>
          <a:p>
            <a:r>
              <a:rPr lang="en-US" sz="4000" dirty="0"/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18235"/>
            <a:ext cx="6196405" cy="400483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600" dirty="0" smtClean="0">
                <a:ea typeface="ＭＳ Ｐゴシック" pitchFamily="84" charset="-128"/>
                <a:cs typeface="ＭＳ Ｐゴシック" pitchFamily="84" charset="-128"/>
              </a:rPr>
              <a:t> The </a:t>
            </a:r>
            <a:r>
              <a:rPr lang="en-US" sz="2600" dirty="0">
                <a:ea typeface="ＭＳ Ｐゴシック" pitchFamily="84" charset="-128"/>
                <a:cs typeface="ＭＳ Ｐゴシック" pitchFamily="84" charset="-128"/>
              </a:rPr>
              <a:t>Intel Foundation wanted to find a math content PD program that they could get behind</a:t>
            </a:r>
          </a:p>
          <a:p>
            <a:pPr>
              <a:defRPr/>
            </a:pPr>
            <a:r>
              <a:rPr lang="en-US" sz="2600" dirty="0" smtClean="0">
                <a:ea typeface="ＭＳ Ｐゴシック" pitchFamily="84" charset="-128"/>
                <a:cs typeface="ＭＳ Ｐゴシック" pitchFamily="84" charset="-128"/>
              </a:rPr>
              <a:t> Spent </a:t>
            </a:r>
            <a:r>
              <a:rPr lang="en-US" sz="2600" dirty="0">
                <a:ea typeface="ＭＳ Ｐゴシック" pitchFamily="84" charset="-128"/>
                <a:cs typeface="ＭＳ Ｐゴシック" pitchFamily="84" charset="-128"/>
              </a:rPr>
              <a:t>a full year doing research on existing PD programs, and was dissatisfied with what they found</a:t>
            </a:r>
          </a:p>
          <a:p>
            <a:pPr>
              <a:defRPr/>
            </a:pPr>
            <a:r>
              <a:rPr lang="en-US" sz="2600" dirty="0" smtClean="0">
                <a:ea typeface="ＭＳ Ｐゴシック" pitchFamily="84" charset="-128"/>
                <a:cs typeface="ＭＳ Ｐゴシック" pitchFamily="84" charset="-128"/>
              </a:rPr>
              <a:t> Vermont </a:t>
            </a:r>
            <a:r>
              <a:rPr lang="en-US" sz="2600" dirty="0">
                <a:ea typeface="ＭＳ Ｐゴシック" pitchFamily="84" charset="-128"/>
                <a:cs typeface="ＭＳ Ｐゴシック" pitchFamily="84" charset="-128"/>
              </a:rPr>
              <a:t>Math Initiative (3 </a:t>
            </a:r>
            <a:r>
              <a:rPr lang="en-US" sz="2600" dirty="0" err="1">
                <a:ea typeface="ＭＳ Ｐゴシック" pitchFamily="84" charset="-128"/>
                <a:cs typeface="ＭＳ Ｐゴシック" pitchFamily="84" charset="-128"/>
              </a:rPr>
              <a:t>yr</a:t>
            </a:r>
            <a:r>
              <a:rPr lang="en-US" sz="2600" dirty="0">
                <a:ea typeface="ＭＳ Ｐゴシック" pitchFamily="84" charset="-128"/>
                <a:cs typeface="ＭＳ Ｐゴシック" pitchFamily="84" charset="-128"/>
              </a:rPr>
              <a:t> master’s program) was impressive, but not scalable</a:t>
            </a:r>
          </a:p>
          <a:p>
            <a:pPr>
              <a:defRPr/>
            </a:pPr>
            <a:r>
              <a:rPr lang="en-US" sz="2600" dirty="0" smtClean="0">
                <a:ea typeface="ＭＳ Ｐゴシック" pitchFamily="84" charset="-128"/>
                <a:cs typeface="ＭＳ Ｐゴシック" pitchFamily="84" charset="-128"/>
              </a:rPr>
              <a:t> Intel </a:t>
            </a:r>
            <a:r>
              <a:rPr lang="en-US" sz="2600" dirty="0">
                <a:ea typeface="ＭＳ Ｐゴシック" pitchFamily="84" charset="-128"/>
                <a:cs typeface="ＭＳ Ｐゴシック" pitchFamily="84" charset="-128"/>
              </a:rPr>
              <a:t>contracted Dr. Ken Gross to “distill” his Phase 1 and “Greatest Hits” into an 80 hour PD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84" charset="-128"/>
                <a:cs typeface="ＭＳ Ｐゴシック" pitchFamily="84" charset="-128"/>
              </a:rPr>
              <a:t> From </a:t>
            </a:r>
            <a:r>
              <a:rPr lang="en-US" dirty="0">
                <a:ea typeface="ＭＳ Ｐゴシック" pitchFamily="84" charset="-128"/>
                <a:cs typeface="ＭＳ Ｐゴシック" pitchFamily="84" charset="-128"/>
              </a:rPr>
              <a:t>2010 – 2017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84" charset="-128"/>
                <a:cs typeface="ＭＳ Ｐゴシック" pitchFamily="84" charset="-128"/>
              </a:rPr>
              <a:t> Implemented </a:t>
            </a:r>
            <a:r>
              <a:rPr lang="en-US" sz="2400" dirty="0">
                <a:ea typeface="ＭＳ Ｐゴシック" pitchFamily="84" charset="-128"/>
                <a:cs typeface="ＭＳ Ｐゴシック" pitchFamily="84" charset="-128"/>
              </a:rPr>
              <a:t>nationally across 17 states: </a:t>
            </a:r>
            <a:br>
              <a:rPr lang="en-US" sz="2400" dirty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2400" dirty="0">
                <a:ea typeface="ＭＳ Ｐゴシック" pitchFamily="84" charset="-128"/>
                <a:cs typeface="ＭＳ Ｐゴシック" pitchFamily="84" charset="-128"/>
              </a:rPr>
              <a:t>AZ, CA, CT, FL, GA, IL, MA, MI, MS, NH, NJ, NM, OR, PA, UT, VA, WI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84" charset="-128"/>
                <a:cs typeface="ＭＳ Ｐゴシック" pitchFamily="84" charset="-128"/>
              </a:rPr>
              <a:t> 272 </a:t>
            </a:r>
            <a:r>
              <a:rPr lang="en-US" sz="2400" dirty="0">
                <a:ea typeface="ＭＳ Ｐゴシック" pitchFamily="84" charset="-128"/>
                <a:cs typeface="ＭＳ Ｐゴシック" pitchFamily="84" charset="-128"/>
              </a:rPr>
              <a:t>cohorts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84" charset="-128"/>
                <a:cs typeface="ＭＳ Ｐゴシック" pitchFamily="84" charset="-128"/>
              </a:rPr>
              <a:t> ~</a:t>
            </a:r>
            <a:r>
              <a:rPr lang="en-US" sz="2400" dirty="0">
                <a:ea typeface="ＭＳ Ｐゴシック" pitchFamily="84" charset="-128"/>
                <a:cs typeface="ＭＳ Ｐゴシック" pitchFamily="84" charset="-128"/>
              </a:rPr>
              <a:t>7254 teachers</a:t>
            </a:r>
          </a:p>
          <a:p>
            <a:pPr lvl="1">
              <a:defRPr/>
            </a:pPr>
            <a:r>
              <a:rPr lang="en-US" sz="2400" dirty="0" smtClean="0">
                <a:ea typeface="ＭＳ Ｐゴシック" pitchFamily="84" charset="-128"/>
                <a:cs typeface="ＭＳ Ｐゴシック" pitchFamily="84" charset="-128"/>
              </a:rPr>
              <a:t> reaching </a:t>
            </a:r>
            <a:r>
              <a:rPr lang="en-US" sz="2400" dirty="0">
                <a:ea typeface="ＭＳ Ｐゴシック" pitchFamily="84" charset="-128"/>
                <a:cs typeface="ＭＳ Ｐゴシック" pitchFamily="84" charset="-128"/>
              </a:rPr>
              <a:t>1.7M students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Unit </a:t>
            </a:r>
            <a:r>
              <a:rPr lang="en-US" dirty="0"/>
              <a:t>1: Problem </a:t>
            </a:r>
            <a:r>
              <a:rPr lang="en-US" dirty="0" smtClean="0"/>
              <a:t>Solving </a:t>
            </a:r>
            <a:endParaRPr lang="en-US" dirty="0"/>
          </a:p>
          <a:p>
            <a:r>
              <a:rPr lang="en-US" dirty="0" smtClean="0"/>
              <a:t> Unit </a:t>
            </a:r>
            <a:r>
              <a:rPr lang="en-US" dirty="0"/>
              <a:t>2: Addition and Subtraction</a:t>
            </a:r>
          </a:p>
          <a:p>
            <a:r>
              <a:rPr lang="en-US" dirty="0" smtClean="0"/>
              <a:t> Unit </a:t>
            </a:r>
            <a:r>
              <a:rPr lang="en-US" dirty="0"/>
              <a:t>3: Multiplication</a:t>
            </a:r>
          </a:p>
          <a:p>
            <a:r>
              <a:rPr lang="en-US" dirty="0" smtClean="0"/>
              <a:t> Unit </a:t>
            </a:r>
            <a:r>
              <a:rPr lang="en-US" dirty="0"/>
              <a:t>4: Division</a:t>
            </a:r>
          </a:p>
          <a:p>
            <a:r>
              <a:rPr lang="en-US" dirty="0" smtClean="0"/>
              <a:t> Unit </a:t>
            </a:r>
            <a:r>
              <a:rPr lang="en-US" dirty="0"/>
              <a:t>5: Fractions</a:t>
            </a:r>
          </a:p>
          <a:p>
            <a:r>
              <a:rPr lang="en-US" dirty="0" smtClean="0"/>
              <a:t> Unit </a:t>
            </a:r>
            <a:r>
              <a:rPr lang="en-US" dirty="0"/>
              <a:t>6: Rational Numbers</a:t>
            </a:r>
          </a:p>
          <a:p>
            <a:r>
              <a:rPr lang="en-US" dirty="0" smtClean="0"/>
              <a:t> Unit </a:t>
            </a:r>
            <a:r>
              <a:rPr lang="en-US" dirty="0"/>
              <a:t>7: Linear Relations</a:t>
            </a:r>
          </a:p>
          <a:p>
            <a:r>
              <a:rPr lang="en-US" dirty="0" smtClean="0"/>
              <a:t> Unit </a:t>
            </a:r>
            <a:r>
              <a:rPr lang="en-US" dirty="0"/>
              <a:t>8: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Pedagogy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Content Sessions</a:t>
            </a:r>
          </a:p>
          <a:p>
            <a:r>
              <a:rPr lang="en-US" dirty="0" smtClean="0"/>
              <a:t> Pedagogy Sessions</a:t>
            </a:r>
            <a:endParaRPr lang="en-US" dirty="0"/>
          </a:p>
          <a:p>
            <a:r>
              <a:rPr lang="en-US" dirty="0" smtClean="0"/>
              <a:t> Modeling </a:t>
            </a:r>
            <a:r>
              <a:rPr lang="en-US" dirty="0"/>
              <a:t>by Instructors</a:t>
            </a:r>
          </a:p>
          <a:p>
            <a:r>
              <a:rPr lang="en-US" dirty="0" smtClean="0"/>
              <a:t> Reflecting </a:t>
            </a:r>
            <a:r>
              <a:rPr lang="en-US" dirty="0"/>
              <a:t>on Pedagogical Moves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807882"/>
            <a:ext cx="6965245" cy="39151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Session 1: </a:t>
            </a:r>
            <a:r>
              <a:rPr lang="en-US" dirty="0">
                <a:solidFill>
                  <a:srgbClr val="FF0000"/>
                </a:solidFill>
              </a:rPr>
              <a:t>July 10 – July </a:t>
            </a:r>
            <a:r>
              <a:rPr lang="en-US" dirty="0" smtClean="0">
                <a:solidFill>
                  <a:srgbClr val="FF0000"/>
                </a:solidFill>
              </a:rPr>
              <a:t>21</a:t>
            </a:r>
          </a:p>
          <a:p>
            <a:pPr marL="0" indent="0" algn="ctr">
              <a:buNone/>
            </a:pPr>
            <a:r>
              <a:rPr lang="en-US" dirty="0" smtClean="0"/>
              <a:t>Twenty nine K-8 teachers from </a:t>
            </a:r>
          </a:p>
          <a:p>
            <a:pPr marL="0" indent="0" algn="ctr">
              <a:buNone/>
            </a:pPr>
            <a:r>
              <a:rPr lang="en-US" dirty="0" smtClean="0"/>
              <a:t>Hamden</a:t>
            </a:r>
            <a:r>
              <a:rPr lang="en-US" dirty="0"/>
              <a:t>, New Haven and Vernon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Constance Leidy, Wesleyan University, </a:t>
            </a:r>
          </a:p>
          <a:p>
            <a:pPr marL="0" indent="0" algn="ctr">
              <a:buNone/>
            </a:pPr>
            <a:r>
              <a:rPr lang="en-US" dirty="0" smtClean="0"/>
              <a:t>Lindsay </a:t>
            </a:r>
            <a:r>
              <a:rPr lang="en-US" dirty="0" err="1" smtClean="0"/>
              <a:t>Keazer</a:t>
            </a:r>
            <a:r>
              <a:rPr lang="en-US" dirty="0" smtClean="0"/>
              <a:t>, CCSU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Session 2: </a:t>
            </a:r>
            <a:r>
              <a:rPr lang="en-US" dirty="0">
                <a:solidFill>
                  <a:srgbClr val="FF0000"/>
                </a:solidFill>
              </a:rPr>
              <a:t>July 24 – August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n-US" dirty="0" smtClean="0"/>
              <a:t>Twenty eight K-8 teachers from </a:t>
            </a:r>
          </a:p>
          <a:p>
            <a:pPr marL="0" indent="0" algn="ctr">
              <a:buNone/>
            </a:pPr>
            <a:r>
              <a:rPr lang="en-US" dirty="0" smtClean="0"/>
              <a:t>Hamden, New Haven and Vernon  </a:t>
            </a:r>
          </a:p>
          <a:p>
            <a:pPr marL="0" indent="0" algn="ctr">
              <a:buNone/>
            </a:pPr>
            <a:r>
              <a:rPr lang="en-US" dirty="0" smtClean="0"/>
              <a:t>Becky Hall WCSU, Robin Kalder, CCSU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9807</TotalTime>
  <Words>913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MSP SHOWCASE:  Intel® Math September 27, 2017</vt:lpstr>
      <vt:lpstr>Course Basics</vt:lpstr>
      <vt:lpstr>Course Themes</vt:lpstr>
      <vt:lpstr>PowerPoint Presentation</vt:lpstr>
      <vt:lpstr>In the beginning…</vt:lpstr>
      <vt:lpstr>PowerPoint Presentation</vt:lpstr>
      <vt:lpstr>Course Content</vt:lpstr>
      <vt:lpstr>Course Pedagogy</vt:lpstr>
      <vt:lpstr>Summer 2017</vt:lpstr>
      <vt:lpstr>Results from Session 2</vt:lpstr>
      <vt:lpstr>Results from Session 2</vt:lpstr>
      <vt:lpstr>Participant Comments</vt:lpstr>
      <vt:lpstr>PowerPoint Presentation</vt:lpstr>
      <vt:lpstr>Participants Comments</vt:lpstr>
      <vt:lpstr>PowerPoint Presentation</vt:lpstr>
      <vt:lpstr>Participants Comments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MSP SHOWCASE:  Intel® Math September 27, 2017</dc:title>
  <dc:creator>~</dc:creator>
  <cp:lastModifiedBy>Van Wyngaarden, Deborah</cp:lastModifiedBy>
  <cp:revision>30</cp:revision>
  <dcterms:created xsi:type="dcterms:W3CDTF">2017-09-20T03:28:05Z</dcterms:created>
  <dcterms:modified xsi:type="dcterms:W3CDTF">2017-10-17T22:26:02Z</dcterms:modified>
</cp:coreProperties>
</file>