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310" r:id="rId2"/>
    <p:sldId id="375" r:id="rId3"/>
    <p:sldId id="311" r:id="rId4"/>
    <p:sldId id="273" r:id="rId5"/>
    <p:sldId id="307" r:id="rId6"/>
    <p:sldId id="376" r:id="rId7"/>
    <p:sldId id="312" r:id="rId8"/>
    <p:sldId id="313" r:id="rId9"/>
    <p:sldId id="380" r:id="rId10"/>
    <p:sldId id="303" r:id="rId11"/>
    <p:sldId id="333" r:id="rId12"/>
    <p:sldId id="334" r:id="rId13"/>
    <p:sldId id="377" r:id="rId14"/>
    <p:sldId id="344" r:id="rId15"/>
    <p:sldId id="358" r:id="rId16"/>
    <p:sldId id="359" r:id="rId17"/>
    <p:sldId id="360" r:id="rId18"/>
    <p:sldId id="361" r:id="rId19"/>
    <p:sldId id="362" r:id="rId20"/>
    <p:sldId id="363" r:id="rId21"/>
    <p:sldId id="364" r:id="rId22"/>
    <p:sldId id="365" r:id="rId23"/>
    <p:sldId id="347" r:id="rId24"/>
    <p:sldId id="348" r:id="rId25"/>
    <p:sldId id="350" r:id="rId26"/>
    <p:sldId id="351" r:id="rId27"/>
    <p:sldId id="352" r:id="rId28"/>
    <p:sldId id="353" r:id="rId29"/>
    <p:sldId id="354" r:id="rId30"/>
    <p:sldId id="355" r:id="rId31"/>
    <p:sldId id="349" r:id="rId32"/>
    <p:sldId id="378" r:id="rId33"/>
    <p:sldId id="357" r:id="rId34"/>
    <p:sldId id="366" r:id="rId35"/>
    <p:sldId id="367" r:id="rId36"/>
    <p:sldId id="368" r:id="rId37"/>
    <p:sldId id="369" r:id="rId38"/>
    <p:sldId id="370" r:id="rId39"/>
    <p:sldId id="371" r:id="rId40"/>
    <p:sldId id="372" r:id="rId41"/>
    <p:sldId id="373" r:id="rId42"/>
    <p:sldId id="374" r:id="rId43"/>
    <p:sldId id="379" r:id="rId44"/>
    <p:sldId id="381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FFBF"/>
    <a:srgbClr val="A55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Sheet1!$A$24</c:f>
              <c:strCache>
                <c:ptCount val="1"/>
                <c:pt idx="0">
                  <c:v>CCSS Algebra I Curriculum</c:v>
                </c:pt>
              </c:strCache>
            </c:strRef>
          </c:tx>
          <c:dLbls>
            <c:numFmt formatCode="#,##0.0" sourceLinked="0"/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Sheet1!$B$23:$C$23</c:f>
              <c:strCache>
                <c:ptCount val="2"/>
                <c:pt idx="0">
                  <c:v>Baseline</c:v>
                </c:pt>
                <c:pt idx="1">
                  <c:v>Year-End</c:v>
                </c:pt>
              </c:strCache>
            </c:strRef>
          </c:cat>
          <c:val>
            <c:numRef>
              <c:f>Sheet1!$B$24:$C$24</c:f>
              <c:numCache>
                <c:formatCode>General</c:formatCode>
                <c:ptCount val="2"/>
                <c:pt idx="0">
                  <c:v>11.93</c:v>
                </c:pt>
                <c:pt idx="1">
                  <c:v>11.96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24D-4912-84CC-AB1668476298}"/>
            </c:ext>
          </c:extLst>
        </c:ser>
        <c:ser>
          <c:idx val="1"/>
          <c:order val="1"/>
          <c:tx>
            <c:strRef>
              <c:f>Sheet1!$A$25</c:f>
              <c:strCache>
                <c:ptCount val="1"/>
                <c:pt idx="0">
                  <c:v>Comparison</c:v>
                </c:pt>
              </c:strCache>
            </c:strRef>
          </c:tx>
          <c:dLbls>
            <c:numFmt formatCode="#,##0.0" sourceLinked="0"/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Sheet1!$B$23:$C$23</c:f>
              <c:strCache>
                <c:ptCount val="2"/>
                <c:pt idx="0">
                  <c:v>Baseline</c:v>
                </c:pt>
                <c:pt idx="1">
                  <c:v>Year-End</c:v>
                </c:pt>
              </c:strCache>
            </c:strRef>
          </c:cat>
          <c:val>
            <c:numRef>
              <c:f>Sheet1!$B$25:$C$25</c:f>
              <c:numCache>
                <c:formatCode>General</c:formatCode>
                <c:ptCount val="2"/>
                <c:pt idx="0">
                  <c:v>11.32</c:v>
                </c:pt>
                <c:pt idx="1">
                  <c:v>9.89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824D-4912-84CC-AB16684762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9432856"/>
        <c:axId val="206620392"/>
      </c:lineChart>
      <c:catAx>
        <c:axId val="3494328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6620392"/>
        <c:crosses val="autoZero"/>
        <c:auto val="1"/>
        <c:lblAlgn val="ctr"/>
        <c:lblOffset val="100"/>
        <c:noMultiLvlLbl val="0"/>
      </c:catAx>
      <c:valAx>
        <c:axId val="206620392"/>
        <c:scaling>
          <c:orientation val="minMax"/>
          <c:max val="2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9432856"/>
        <c:crosses val="autoZero"/>
        <c:crossBetween val="between"/>
        <c:majorUnit val="5"/>
      </c:valAx>
    </c:plotArea>
    <c:legend>
      <c:legendPos val="b"/>
      <c:overlay val="0"/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018FA-A7AD-49A7-957B-3207A0C53367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2FAAB-F445-49C7-9D24-778655A6D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01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7B1AD2-C3BF-8441-9BE3-84BEA49AC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713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my want to add location and date of workshop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036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may want to share procedure for accessing the secure site.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4080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1808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unit is</a:t>
            </a:r>
            <a:r>
              <a:rPr lang="en-US" baseline="0" dirty="0"/>
              <a:t> a foundation for unit 5 in Algebra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022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Unit 2 of Algebra 2 will revisit the concepts and skills in investigations 4 – 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449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assumed in Algebra 2 unit 6 that students have had right triangle trigonometry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874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revisit the</a:t>
            </a:r>
            <a:r>
              <a:rPr lang="en-US" baseline="0" dirty="0"/>
              <a:t> conics in the context of whether they are functions in Algebra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8077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Statistics and Probability</a:t>
            </a:r>
            <a:r>
              <a:rPr lang="en-US" baseline="0" dirty="0"/>
              <a:t> standards are addressed throughout the 3-year sequence.  Unit 7 stands alone and can be presented at any time.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15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Review of much of Algebra one occurs</a:t>
            </a:r>
            <a:r>
              <a:rPr lang="en-US" baseline="0" dirty="0"/>
              <a:t> in investigation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453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Investigations 5 and 6 contain some (+)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752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assumed students have studied the </a:t>
            </a:r>
            <a:r>
              <a:rPr lang="en-US" dirty="0" err="1"/>
              <a:t>exponetial</a:t>
            </a:r>
            <a:r>
              <a:rPr lang="en-US" dirty="0"/>
              <a:t> family with bases different from 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21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names and affiliations of the presenters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5175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Statistics and Probability</a:t>
            </a:r>
            <a:r>
              <a:rPr lang="en-US" baseline="0" dirty="0"/>
              <a:t> standards are addressed throughout the 3-year sequence.  Unit 7 stands alone and can be presented at any time.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4180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Investigations 1 and 2 are standalones, 1 -3 make a good unit, 1- 4 a good unit, 1 – 5 a good unit and 6 is for students needing challenge.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843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51D160B-F38B-A44F-A9C5-D33D9831839E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129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69B30CA-67A7-7145-B110-24AAAF68AB52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423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AD09CF3-379D-6D45-B1D5-8DE3FC4D3479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02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Although these were released</a:t>
            </a:r>
            <a:r>
              <a:rPr lang="en-US" baseline="0" dirty="0"/>
              <a:t> after work on Algebra 1 was begun, we found that our approach is closely aligned with these standards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05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82185D2-DD21-824A-A168-77A2F5F0D38F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517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Pre</a:t>
            </a:r>
            <a:r>
              <a:rPr lang="en-US" baseline="0" dirty="0"/>
              <a:t> test and post test were different so it is not the raw scores that are important but rather the difference between the two groups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330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demonstrated success of the Algebra 1 curriculum</a:t>
            </a:r>
            <a:r>
              <a:rPr lang="en-US" baseline="0" dirty="0"/>
              <a:t> encouraged the State Department of Education to develop similar curricula for Geometry and Algebra 2.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7B1AD2-C3BF-8441-9BE3-84BEA49ACD5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9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BC63C-CEA7-6F42-8058-C318F6206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F4715-64F7-544A-B572-D914D01A2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42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623C5-BD66-CC49-9ADD-20A97670D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48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0200F-A44C-0B47-BFF0-DD14599F6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88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7BE01-CB9B-1045-9306-CB24D646C5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7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74A67-4C13-5245-9A17-A12F945945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1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30FB8-63C0-474E-BE12-FC6CE9EB0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473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8DB03-6729-7F4A-8AC1-D007329A9E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41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BE1F9-1FDB-EC43-A4A5-A28276EC13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89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30A0D-C2C2-DF4E-98B2-447A7B43F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99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5F19F-57B3-204B-AEE1-E9EE623FF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75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971FC7B-F465-1240-854B-D638E0D67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13" Type="http://schemas.openxmlformats.org/officeDocument/2006/relationships/image" Target="../media/image22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12" Type="http://schemas.openxmlformats.org/officeDocument/2006/relationships/image" Target="../media/image2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11" Type="http://schemas.openxmlformats.org/officeDocument/2006/relationships/hyperlink" Target="http://www.sde.ct.gov/sde/site/default.asp" TargetMode="External"/><Relationship Id="rId5" Type="http://schemas.openxmlformats.org/officeDocument/2006/relationships/image" Target="../media/image15.jpeg"/><Relationship Id="rId10" Type="http://schemas.openxmlformats.org/officeDocument/2006/relationships/image" Target="../media/image20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3900" y="609600"/>
            <a:ext cx="7772400" cy="4495800"/>
          </a:xfrm>
        </p:spPr>
        <p:txBody>
          <a:bodyPr/>
          <a:lstStyle/>
          <a:p>
            <a:pPr eaLnBrk="1" hangingPunct="1"/>
            <a:r>
              <a:rPr lang="en-US" b="1" dirty="0">
                <a:latin typeface="Constantia" charset="0"/>
                <a:ea typeface="ＭＳ Ｐゴシック" charset="0"/>
                <a:cs typeface="ＭＳ Ｐゴシック" charset="0"/>
              </a:rPr>
              <a:t/>
            </a:r>
            <a:br>
              <a:rPr lang="en-US" b="1" dirty="0">
                <a:latin typeface="Constantia" charset="0"/>
                <a:ea typeface="ＭＳ Ｐゴシック" charset="0"/>
                <a:cs typeface="ＭＳ Ｐゴシック" charset="0"/>
              </a:rPr>
            </a:br>
            <a:r>
              <a:rPr lang="en-US" b="1" dirty="0">
                <a:latin typeface="Constantia" charset="0"/>
                <a:ea typeface="ＭＳ Ｐゴシック" charset="0"/>
                <a:cs typeface="ＭＳ Ｐゴシック" charset="0"/>
              </a:rPr>
              <a:t>Connecticut Core</a:t>
            </a:r>
            <a:br>
              <a:rPr lang="en-US" b="1" dirty="0">
                <a:latin typeface="Constantia" charset="0"/>
                <a:ea typeface="ＭＳ Ｐゴシック" charset="0"/>
                <a:cs typeface="ＭＳ Ｐゴシック" charset="0"/>
              </a:rPr>
            </a:br>
            <a:r>
              <a:rPr lang="en-US" b="1" dirty="0">
                <a:latin typeface="Constantia" charset="0"/>
                <a:ea typeface="ＭＳ Ｐゴシック" charset="0"/>
                <a:cs typeface="ＭＳ Ｐゴシック" charset="0"/>
              </a:rPr>
              <a:t>Curricula for High Schools</a:t>
            </a:r>
            <a:br>
              <a:rPr lang="en-US" b="1" dirty="0">
                <a:latin typeface="Constantia" charset="0"/>
                <a:ea typeface="ＭＳ Ｐゴシック" charset="0"/>
                <a:cs typeface="ＭＳ Ｐゴシック" charset="0"/>
              </a:rPr>
            </a:br>
            <a:r>
              <a:rPr lang="en-US" sz="2800" b="1" i="1" dirty="0">
                <a:latin typeface="Constantia" charset="0"/>
                <a:ea typeface="ＭＳ Ｐゴシック" charset="0"/>
                <a:cs typeface="ＭＳ Ｐゴシック" charset="0"/>
              </a:rPr>
              <a:t>Algebra 1, Geometry, Algebra 2 </a:t>
            </a:r>
            <a:r>
              <a:rPr lang="en-US" sz="2800" b="1" dirty="0">
                <a:latin typeface="Constantia" charset="0"/>
                <a:ea typeface="ＭＳ Ｐゴシック" charset="0"/>
                <a:cs typeface="ＭＳ Ｐゴシック" charset="0"/>
              </a:rPr>
              <a:t/>
            </a:r>
            <a:br>
              <a:rPr lang="en-US" sz="2800" b="1" dirty="0">
                <a:latin typeface="Constantia" charset="0"/>
                <a:ea typeface="ＭＳ Ｐゴシック" charset="0"/>
                <a:cs typeface="ＭＳ Ｐゴシック" charset="0"/>
              </a:rPr>
            </a:br>
            <a:r>
              <a:rPr lang="en-US" sz="2800" b="1" dirty="0">
                <a:latin typeface="Constantia" charset="0"/>
                <a:ea typeface="ＭＳ Ｐゴシック" charset="0"/>
                <a:cs typeface="ＭＳ Ｐゴシック" charset="0"/>
              </a:rPr>
              <a:t/>
            </a:r>
            <a:br>
              <a:rPr lang="en-US" sz="2800" b="1" dirty="0">
                <a:latin typeface="Constantia" charset="0"/>
                <a:ea typeface="ＭＳ Ｐゴシック" charset="0"/>
                <a:cs typeface="ＭＳ Ｐゴシック" charset="0"/>
              </a:rPr>
            </a:br>
            <a:endParaRPr lang="en-US" sz="3600" b="1" dirty="0">
              <a:latin typeface="Constanti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4338" name="Picture 4" descr="j04395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638800"/>
            <a:ext cx="914400" cy="7667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71842" dir="81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9" name="Picture 5" descr="j04394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638800"/>
            <a:ext cx="990600" cy="7461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6" descr="j04394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638800"/>
            <a:ext cx="1143000" cy="75565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1" name="Picture 8" descr="j039978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638800"/>
            <a:ext cx="1143000" cy="762000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9" descr="j040889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638800"/>
            <a:ext cx="1066800" cy="714375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>
            <a:outerShdw dist="107763" dir="81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3" name="Picture 10" descr="j039976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5638800"/>
            <a:ext cx="1066800" cy="776288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4" name="Line 11"/>
          <p:cNvSpPr>
            <a:spLocks noChangeShapeType="1"/>
          </p:cNvSpPr>
          <p:nvPr/>
        </p:nvSpPr>
        <p:spPr bwMode="auto">
          <a:xfrm>
            <a:off x="381000" y="5334000"/>
            <a:ext cx="8305800" cy="0"/>
          </a:xfrm>
          <a:prstGeom prst="line">
            <a:avLst/>
          </a:prstGeom>
          <a:noFill/>
          <a:ln w="28575">
            <a:solidFill>
              <a:srgbClr val="CC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345" name="Picture 15" descr="j040898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638800"/>
            <a:ext cx="1066800" cy="762000"/>
          </a:xfrm>
          <a:prstGeom prst="rect">
            <a:avLst/>
          </a:prstGeom>
          <a:solidFill>
            <a:srgbClr val="B2B2B2"/>
          </a:solidFill>
          <a:ln>
            <a:noFill/>
          </a:ln>
          <a:effectLst>
            <a:outerShdw dist="107763" dir="2700000" algn="ctr" rotWithShape="0">
              <a:srgbClr val="777777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Line 16"/>
          <p:cNvSpPr>
            <a:spLocks noChangeShapeType="1"/>
          </p:cNvSpPr>
          <p:nvPr/>
        </p:nvSpPr>
        <p:spPr bwMode="auto">
          <a:xfrm>
            <a:off x="838200" y="1371600"/>
            <a:ext cx="7543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Arial" charset="0"/>
                <a:ea typeface="ＭＳ Ｐゴシック" charset="0"/>
                <a:cs typeface="ＭＳ Ｐゴシック" charset="0"/>
              </a:rPr>
              <a:t>Pilot Study – 2010-13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Year 1: Field test with 24 Teachers in 7 school districts.</a:t>
            </a:r>
          </a:p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Year 2:  An additional 28 Teachers in 10 districts joined.</a:t>
            </a:r>
          </a:p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Curriculum was improved on the basis of feedback from Year 1 and Year 2.</a:t>
            </a:r>
          </a:p>
          <a:p>
            <a:pPr eaLnBrk="1" hangingPunct="1"/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Year 3: Comparative study, conducted by Education Development Center  (EDC)</a:t>
            </a:r>
          </a:p>
          <a:p>
            <a:pPr eaLnBrk="1" hangingPunct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r>
              <a:rPr kumimoji="0" lang="en-US" sz="2400" b="1" i="0" u="none" strike="noStrike" cap="none" normalizeH="0" baseline="0" dirty="0" bmk="_Toc368307474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en-US" sz="2400" b="1" i="0" u="none" strike="noStrike" cap="none" normalizeH="0" baseline="0" dirty="0" bmk="_Toc368307474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2400" b="1" dirty="0" bmk="_Toc368307474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Baseline and Year-End </a:t>
            </a:r>
            <a:br>
              <a:rPr lang="en-US" sz="2400" b="1" dirty="0" bmk="_Toc368307474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2400" b="1" dirty="0" bmk="_Toc368307474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Math Assessment Scores </a:t>
            </a:r>
            <a:br>
              <a:rPr lang="en-US" sz="2400" b="1" dirty="0" bmk="_Toc368307474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</a:br>
            <a:r>
              <a:rPr lang="en-US" sz="2400" b="1" dirty="0" bmk="_Toc368307474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by Group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/>
          <p:cNvGraphicFramePr/>
          <p:nvPr/>
        </p:nvGraphicFramePr>
        <p:xfrm>
          <a:off x="232011" y="1790700"/>
          <a:ext cx="8720919" cy="3982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9053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from EDC Study</a:t>
            </a: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245660" y="1787857"/>
            <a:ext cx="8666328" cy="4338306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/>
              <a:t>Curriculum implementation and PD attendance varied among teachers.</a:t>
            </a:r>
          </a:p>
          <a:p>
            <a:r>
              <a:rPr lang="en-US" dirty="0"/>
              <a:t>Teachers faced </a:t>
            </a:r>
            <a:r>
              <a:rPr lang="en-US" dirty="0">
                <a:solidFill>
                  <a:srgbClr val="FF0000"/>
                </a:solidFill>
              </a:rPr>
              <a:t>challenges with accessibility of curriculum for diverse students.</a:t>
            </a:r>
          </a:p>
          <a:p>
            <a:r>
              <a:rPr lang="en-US" dirty="0"/>
              <a:t>Intervention teachers had significant </a:t>
            </a:r>
            <a:r>
              <a:rPr lang="en-US" dirty="0">
                <a:solidFill>
                  <a:srgbClr val="FF0000"/>
                </a:solidFill>
              </a:rPr>
              <a:t>positive changes </a:t>
            </a:r>
            <a:r>
              <a:rPr lang="en-US" dirty="0"/>
              <a:t>in pedagogical preparedness and maintained their use of </a:t>
            </a:r>
            <a:r>
              <a:rPr lang="en-US" dirty="0">
                <a:solidFill>
                  <a:srgbClr val="FF0000"/>
                </a:solidFill>
              </a:rPr>
              <a:t>CCSS practices</a:t>
            </a:r>
            <a:r>
              <a:rPr lang="en-US" dirty="0"/>
              <a:t> throughout the year.</a:t>
            </a:r>
          </a:p>
          <a:p>
            <a:r>
              <a:rPr lang="en-US" dirty="0"/>
              <a:t>Students in intervention group were </a:t>
            </a:r>
            <a:r>
              <a:rPr lang="en-US" dirty="0">
                <a:solidFill>
                  <a:srgbClr val="FF0000"/>
                </a:solidFill>
              </a:rPr>
              <a:t>predicted to score 1.3 points (6.5%) higher</a:t>
            </a:r>
            <a:r>
              <a:rPr lang="en-US" dirty="0"/>
              <a:t> than those in comparison group.</a:t>
            </a:r>
          </a:p>
          <a:p>
            <a:r>
              <a:rPr lang="en-US" dirty="0"/>
              <a:t>There was a positive impact of the curriculum for </a:t>
            </a:r>
            <a:r>
              <a:rPr lang="en-US" dirty="0">
                <a:solidFill>
                  <a:srgbClr val="FF0000"/>
                </a:solidFill>
              </a:rPr>
              <a:t>both middle and high school students</a:t>
            </a:r>
            <a:r>
              <a:rPr lang="en-US" dirty="0"/>
              <a:t>, although middle </a:t>
            </a:r>
            <a:r>
              <a:rPr lang="en-US" dirty="0" err="1"/>
              <a:t>schoolers</a:t>
            </a:r>
            <a:r>
              <a:rPr lang="en-US" dirty="0"/>
              <a:t> had higher baseline and year-end scores than high </a:t>
            </a:r>
            <a:r>
              <a:rPr lang="en-US" dirty="0" err="1"/>
              <a:t>schoolers</a:t>
            </a:r>
            <a:r>
              <a:rPr lang="en-US" dirty="0"/>
              <a:t>.</a:t>
            </a:r>
          </a:p>
          <a:p>
            <a:r>
              <a:rPr lang="en-US" dirty="0"/>
              <a:t>Students taught by teachers who implemented more of the curriculum were predicted to have higher scores.</a:t>
            </a:r>
          </a:p>
        </p:txBody>
      </p:sp>
    </p:spTree>
    <p:extLst>
      <p:ext uri="{BB962C8B-B14F-4D97-AF65-F5344CB8AC3E}">
        <p14:creationId xmlns:p14="http://schemas.microsoft.com/office/powerpoint/2010/main" val="3434780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Development of Geometry and Algebra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772400" cy="4572000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Partnership between Connecticut State Department of Education and Central Connecticut State University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 team included faculty who helped develop and refine Algebra 1 curriculum; each responsible for one or more units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started in January 2015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writers included high school teachers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Version 1.0 was completed by June 30, 2015 and revised several times over the summer.</a:t>
            </a:r>
          </a:p>
          <a:p>
            <a:pPr>
              <a:buFont typeface="Arial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Curricula was ready for adoption for 2015-16 school year with version 3.0 incorporating further changes and corrections.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913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3048000" cy="2057400"/>
          </a:xfrm>
        </p:spPr>
        <p:txBody>
          <a:bodyPr/>
          <a:lstStyle/>
          <a:p>
            <a:r>
              <a:rPr lang="en-US" sz="2800" dirty="0"/>
              <a:t>Connecticut Core Curricula</a:t>
            </a:r>
            <a:br>
              <a:rPr lang="en-US" sz="2800" dirty="0"/>
            </a:br>
            <a:r>
              <a:rPr lang="en-US" sz="2800" dirty="0"/>
              <a:t>are accessible </a:t>
            </a:r>
            <a:br>
              <a:rPr lang="en-US" sz="2800" dirty="0"/>
            </a:br>
            <a:r>
              <a:rPr lang="en-US" sz="2800" dirty="0"/>
              <a:t>on line.</a:t>
            </a:r>
            <a:br>
              <a:rPr lang="en-US" sz="2800" dirty="0"/>
            </a:br>
            <a:r>
              <a:rPr lang="en-US" sz="1800" dirty="0"/>
              <a:t>CTCORESTANDARDS.org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228600"/>
            <a:ext cx="4711700" cy="67691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85800" y="2828836"/>
            <a:ext cx="3429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This is a </a:t>
            </a:r>
            <a:r>
              <a:rPr lang="en-US" dirty="0">
                <a:solidFill>
                  <a:srgbClr val="FF0000"/>
                </a:solidFill>
              </a:rPr>
              <a:t>public</a:t>
            </a:r>
            <a:r>
              <a:rPr lang="en-US" dirty="0"/>
              <a:t> web site so there are no assessments or answer keys</a:t>
            </a:r>
            <a:r>
              <a:rPr lang="en-US" sz="180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608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Algebra 1 Unit 1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Inv</a:t>
            </a:r>
            <a:r>
              <a:rPr lang="en-US" dirty="0"/>
              <a:t> 1 Representing Patterns</a:t>
            </a:r>
          </a:p>
          <a:p>
            <a:r>
              <a:rPr lang="en-US" dirty="0" err="1"/>
              <a:t>Inv</a:t>
            </a:r>
            <a:r>
              <a:rPr lang="en-US" dirty="0"/>
              <a:t> 2 Patterns with Integers</a:t>
            </a:r>
          </a:p>
          <a:p>
            <a:r>
              <a:rPr lang="en-US" dirty="0" err="1"/>
              <a:t>Inv</a:t>
            </a:r>
            <a:r>
              <a:rPr lang="en-US" dirty="0"/>
              <a:t> 3 Arithmetic Sequences</a:t>
            </a:r>
          </a:p>
          <a:p>
            <a:r>
              <a:rPr lang="en-US" dirty="0" err="1"/>
              <a:t>Inv</a:t>
            </a:r>
            <a:r>
              <a:rPr lang="en-US" dirty="0"/>
              <a:t> 4 Geometric Sequences</a:t>
            </a:r>
          </a:p>
          <a:p>
            <a:r>
              <a:rPr lang="en-US" dirty="0" err="1"/>
              <a:t>Inv</a:t>
            </a:r>
            <a:r>
              <a:rPr lang="en-US" dirty="0"/>
              <a:t> 5 Patterns with Fractals</a:t>
            </a:r>
          </a:p>
        </p:txBody>
      </p:sp>
    </p:spTree>
    <p:extLst>
      <p:ext uri="{BB962C8B-B14F-4D97-AF65-F5344CB8AC3E}">
        <p14:creationId xmlns:p14="http://schemas.microsoft.com/office/powerpoint/2010/main" val="590506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2 Equations and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Inv</a:t>
            </a:r>
            <a:r>
              <a:rPr lang="en-US" sz="2800" dirty="0"/>
              <a:t> 1 Understanding Algebraic Equations</a:t>
            </a:r>
          </a:p>
          <a:p>
            <a:r>
              <a:rPr lang="en-US" sz="2800" dirty="0" err="1"/>
              <a:t>Inv</a:t>
            </a:r>
            <a:r>
              <a:rPr lang="en-US" sz="2800" dirty="0"/>
              <a:t> 2 One-Step and Two-Step Linear Equations</a:t>
            </a:r>
          </a:p>
          <a:p>
            <a:r>
              <a:rPr lang="en-US" sz="2800" dirty="0" err="1"/>
              <a:t>Inv</a:t>
            </a:r>
            <a:r>
              <a:rPr lang="en-US" sz="2800" dirty="0"/>
              <a:t> 3 Combining Like Terms to Solve Equations</a:t>
            </a:r>
          </a:p>
          <a:p>
            <a:r>
              <a:rPr lang="en-US" sz="2800" dirty="0" err="1"/>
              <a:t>Inv</a:t>
            </a:r>
            <a:r>
              <a:rPr lang="en-US" sz="2800" dirty="0"/>
              <a:t> 4 Solving Equations Using the Distributive Property</a:t>
            </a:r>
          </a:p>
          <a:p>
            <a:r>
              <a:rPr lang="en-US" sz="2800" dirty="0" err="1"/>
              <a:t>Inv</a:t>
            </a:r>
            <a:r>
              <a:rPr lang="en-US" sz="2800" dirty="0"/>
              <a:t> 5 Formulas and Literal Equations</a:t>
            </a:r>
          </a:p>
          <a:p>
            <a:r>
              <a:rPr lang="en-US" sz="2800" dirty="0" err="1"/>
              <a:t>Inv</a:t>
            </a:r>
            <a:r>
              <a:rPr lang="en-US" sz="2800" dirty="0"/>
              <a:t> 6 Linear Inequalities</a:t>
            </a:r>
          </a:p>
        </p:txBody>
      </p:sp>
    </p:spTree>
    <p:extLst>
      <p:ext uri="{BB962C8B-B14F-4D97-AF65-F5344CB8AC3E}">
        <p14:creationId xmlns:p14="http://schemas.microsoft.com/office/powerpoint/2010/main" val="325011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3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Inv</a:t>
            </a:r>
            <a:r>
              <a:rPr lang="en-US" dirty="0"/>
              <a:t> 1 Relations and Functions</a:t>
            </a:r>
          </a:p>
          <a:p>
            <a:r>
              <a:rPr lang="en-US" dirty="0" err="1"/>
              <a:t>Inv</a:t>
            </a:r>
            <a:r>
              <a:rPr lang="en-US" dirty="0"/>
              <a:t> 2 What is a Function?</a:t>
            </a:r>
          </a:p>
          <a:p>
            <a:r>
              <a:rPr lang="en-US" dirty="0" err="1"/>
              <a:t>Inv</a:t>
            </a:r>
            <a:r>
              <a:rPr lang="en-US" dirty="0"/>
              <a:t> 3 Function Notation and Evaluating Functions</a:t>
            </a:r>
          </a:p>
          <a:p>
            <a:r>
              <a:rPr lang="en-US" dirty="0" err="1"/>
              <a:t>Inv</a:t>
            </a:r>
            <a:r>
              <a:rPr lang="en-US" dirty="0"/>
              <a:t> 4 Multiple Representations and Applications of Functions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379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4 Linear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Inv</a:t>
            </a:r>
            <a:r>
              <a:rPr lang="en-US" sz="2400" dirty="0"/>
              <a:t> 1 What makes a Function Linear?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2 Recognizing Linear Functions from Words, Tables and Graphs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3 Calculating and Interpreting Slope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4 Effects of Changing Parameters of an Equation in Slope-Intercept Form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5 Forms of linear Equations: Slope Intercept and Standard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6 The Point-Slope Form of Linear Equations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283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5 Scatter Plots and Trend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Inv</a:t>
            </a:r>
            <a:r>
              <a:rPr lang="en-US" sz="2800" dirty="0"/>
              <a:t> 1 One Variable Data</a:t>
            </a:r>
          </a:p>
          <a:p>
            <a:r>
              <a:rPr lang="en-US" sz="2800" dirty="0" err="1"/>
              <a:t>Inv</a:t>
            </a:r>
            <a:r>
              <a:rPr lang="en-US" sz="2800" dirty="0"/>
              <a:t> 2 Introduction to Scatter plots and Trend Lines</a:t>
            </a:r>
          </a:p>
          <a:p>
            <a:r>
              <a:rPr lang="en-US" sz="2800" dirty="0" err="1"/>
              <a:t>Inv</a:t>
            </a:r>
            <a:r>
              <a:rPr lang="en-US" sz="2800" dirty="0"/>
              <a:t> 3 Technology and Linear Regression</a:t>
            </a:r>
          </a:p>
          <a:p>
            <a:r>
              <a:rPr lang="en-US" sz="2800" dirty="0" err="1"/>
              <a:t>Inv</a:t>
            </a:r>
            <a:r>
              <a:rPr lang="en-US" sz="2800" dirty="0"/>
              <a:t> 4 Exploration of Data Sets</a:t>
            </a:r>
          </a:p>
          <a:p>
            <a:r>
              <a:rPr lang="en-US" sz="2800" dirty="0" err="1"/>
              <a:t>Inv</a:t>
            </a:r>
            <a:r>
              <a:rPr lang="en-US" sz="2800" dirty="0"/>
              <a:t> 5 Exploring the Influence of Outliers on Trend Lines</a:t>
            </a:r>
          </a:p>
          <a:p>
            <a:r>
              <a:rPr lang="en-US" sz="2800" dirty="0" err="1"/>
              <a:t>Inv</a:t>
            </a:r>
            <a:r>
              <a:rPr lang="en-US" sz="2800" dirty="0"/>
              <a:t> 6 Piecewise Functions</a:t>
            </a:r>
          </a:p>
        </p:txBody>
      </p:sp>
    </p:spTree>
    <p:extLst>
      <p:ext uri="{BB962C8B-B14F-4D97-AF65-F5344CB8AC3E}">
        <p14:creationId xmlns:p14="http://schemas.microsoft.com/office/powerpoint/2010/main" val="3676266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Presenters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85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6 Systems of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Inv</a:t>
            </a:r>
            <a:r>
              <a:rPr lang="en-US" dirty="0"/>
              <a:t> 1 Solving Systems of Linear Equations</a:t>
            </a:r>
          </a:p>
          <a:p>
            <a:r>
              <a:rPr lang="en-US" dirty="0" err="1"/>
              <a:t>Inv</a:t>
            </a:r>
            <a:r>
              <a:rPr lang="en-US" dirty="0"/>
              <a:t> 2 Solving Systems of Linear Equations using Substitution</a:t>
            </a:r>
          </a:p>
          <a:p>
            <a:r>
              <a:rPr lang="en-US" dirty="0" err="1"/>
              <a:t>Inv</a:t>
            </a:r>
            <a:r>
              <a:rPr lang="en-US" dirty="0"/>
              <a:t> 3 Solving Systems of Linear Equations using Elimination</a:t>
            </a:r>
          </a:p>
        </p:txBody>
      </p:sp>
    </p:spTree>
    <p:extLst>
      <p:ext uri="{BB962C8B-B14F-4D97-AF65-F5344CB8AC3E}">
        <p14:creationId xmlns:p14="http://schemas.microsoft.com/office/powerpoint/2010/main" val="2813237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7 Introduction to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Inv</a:t>
            </a:r>
            <a:r>
              <a:rPr lang="en-US" sz="2400" dirty="0"/>
              <a:t> 1 A New Function Family-World Population Growth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2 Exponential Growth and Exponents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3 Exploring Parameters of Exponential Functions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4 Modeling Exponential Data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5 Exponential Patterns and Percent Change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6 Exponential Functions and Climate Change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697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8 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Inv</a:t>
            </a:r>
            <a:r>
              <a:rPr lang="en-US" sz="2400" dirty="0"/>
              <a:t> 1 Introduction Quadratic Functions: Parabolas Everywhere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2 Quadratic Functions in Vertex Form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3 Solving Quadratic Equations Using the Square Root Property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4 Quadratic Functions in Factored Form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5 Factoring Quadratic Trinomials</a:t>
            </a:r>
          </a:p>
          <a:p>
            <a:r>
              <a:rPr lang="en-US" sz="2400" dirty="0" err="1"/>
              <a:t>Inv</a:t>
            </a:r>
            <a:r>
              <a:rPr lang="en-US" sz="2400" dirty="0"/>
              <a:t> 6 Solving Quadratic Equations by Completing the Square and the Quadratic Formula</a:t>
            </a:r>
          </a:p>
        </p:txBody>
      </p:sp>
    </p:spTree>
    <p:extLst>
      <p:ext uri="{BB962C8B-B14F-4D97-AF65-F5344CB8AC3E}">
        <p14:creationId xmlns:p14="http://schemas.microsoft.com/office/powerpoint/2010/main" val="15811761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686800" cy="1143000"/>
          </a:xfrm>
        </p:spPr>
        <p:txBody>
          <a:bodyPr/>
          <a:lstStyle/>
          <a:p>
            <a:r>
              <a:rPr lang="en-US" sz="3200" dirty="0"/>
              <a:t>Connecticut Core Geometry: Key Features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2133600"/>
            <a:ext cx="8686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dirty="0"/>
              <a:t>Follows structure of Algebra 1:  </a:t>
            </a:r>
            <a:r>
              <a:rPr lang="en-US" sz="2000" dirty="0">
                <a:solidFill>
                  <a:srgbClr val="FF0000"/>
                </a:solidFill>
              </a:rPr>
              <a:t>Unit/Investigation/Activity</a:t>
            </a:r>
            <a:br>
              <a:rPr lang="en-US" sz="2000" dirty="0">
                <a:solidFill>
                  <a:srgbClr val="FF0000"/>
                </a:solidFill>
              </a:rPr>
            </a:br>
            <a:endParaRPr lang="en-US" sz="2000" dirty="0">
              <a:solidFill>
                <a:srgbClr val="FF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Transformational</a:t>
            </a:r>
            <a:r>
              <a:rPr lang="en-US" sz="2000" dirty="0"/>
              <a:t> approach as specified in Common Core</a:t>
            </a:r>
            <a:br>
              <a:rPr lang="en-US" sz="2000" dirty="0"/>
            </a:b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Use of a </a:t>
            </a:r>
            <a:r>
              <a:rPr lang="en-US" sz="2000" dirty="0">
                <a:solidFill>
                  <a:srgbClr val="FF0000"/>
                </a:solidFill>
              </a:rPr>
              <a:t>variety of tools</a:t>
            </a:r>
            <a:r>
              <a:rPr lang="en-US" sz="2000" dirty="0"/>
              <a:t>: compass/</a:t>
            </a:r>
            <a:r>
              <a:rPr lang="en-US" sz="2000" dirty="0" err="1"/>
              <a:t>staightedge</a:t>
            </a:r>
            <a:r>
              <a:rPr lang="en-US" sz="2000" dirty="0"/>
              <a:t>, coordinates, software (including </a:t>
            </a:r>
            <a:r>
              <a:rPr lang="en-US" sz="2000" dirty="0" err="1"/>
              <a:t>Geogebra</a:t>
            </a:r>
            <a:r>
              <a:rPr lang="en-US" sz="2000" dirty="0"/>
              <a:t>)</a:t>
            </a:r>
            <a:br>
              <a:rPr lang="en-US" sz="2000" dirty="0"/>
            </a:b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In general, students will first </a:t>
            </a:r>
            <a:r>
              <a:rPr lang="en-US" sz="2000" dirty="0">
                <a:solidFill>
                  <a:srgbClr val="FF0000"/>
                </a:solidFill>
              </a:rPr>
              <a:t>discover </a:t>
            </a:r>
            <a:r>
              <a:rPr lang="en-US" sz="2000" dirty="0"/>
              <a:t>properties using drawings, </a:t>
            </a:r>
            <a:r>
              <a:rPr lang="en-US" sz="2000" dirty="0" err="1"/>
              <a:t>manipulatives</a:t>
            </a:r>
            <a:r>
              <a:rPr lang="en-US" sz="2000" dirty="0"/>
              <a:t>, and/or software </a:t>
            </a:r>
            <a:r>
              <a:rPr lang="en-US" sz="2000" dirty="0">
                <a:solidFill>
                  <a:srgbClr val="FF0000"/>
                </a:solidFill>
              </a:rPr>
              <a:t>before</a:t>
            </a:r>
            <a:r>
              <a:rPr lang="en-US" sz="2000" dirty="0"/>
              <a:t> writing a formal </a:t>
            </a:r>
            <a:r>
              <a:rPr lang="en-US" sz="2000" dirty="0">
                <a:solidFill>
                  <a:srgbClr val="FF0000"/>
                </a:solidFill>
              </a:rPr>
              <a:t>proof</a:t>
            </a:r>
            <a:r>
              <a:rPr lang="en-US" sz="2000" dirty="0"/>
              <a:t>.</a:t>
            </a:r>
            <a:br>
              <a:rPr lang="en-US" sz="2000" dirty="0"/>
            </a:b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Variable </a:t>
            </a:r>
            <a:r>
              <a:rPr lang="en-US" sz="2000" dirty="0">
                <a:solidFill>
                  <a:srgbClr val="FF0000"/>
                </a:solidFill>
              </a:rPr>
              <a:t>scaffolding</a:t>
            </a:r>
            <a:r>
              <a:rPr lang="en-US" sz="2000" dirty="0"/>
              <a:t> on proofs to meet needs of diverse students.</a:t>
            </a:r>
          </a:p>
        </p:txBody>
      </p:sp>
    </p:spTree>
    <p:extLst>
      <p:ext uri="{BB962C8B-B14F-4D97-AF65-F5344CB8AC3E}">
        <p14:creationId xmlns:p14="http://schemas.microsoft.com/office/powerpoint/2010/main" val="30004116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1: Transformations and Coordinates*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981200"/>
            <a:ext cx="7315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Investigations:</a:t>
            </a:r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The Pythagorean Theorem and the Distance Formula</a:t>
            </a:r>
          </a:p>
          <a:p>
            <a:pPr marL="457200" indent="-457200">
              <a:buAutoNum type="arabicPeriod"/>
            </a:pPr>
            <a:r>
              <a:rPr lang="en-US" dirty="0"/>
              <a:t>Vectors and Translations</a:t>
            </a:r>
          </a:p>
          <a:p>
            <a:pPr marL="457200" indent="-457200">
              <a:buAutoNum type="arabicPeriod"/>
            </a:pPr>
            <a:r>
              <a:rPr lang="en-US" dirty="0"/>
              <a:t>Angles and Rotations</a:t>
            </a:r>
          </a:p>
          <a:p>
            <a:pPr marL="457200" indent="-457200">
              <a:buAutoNum type="arabicPeriod"/>
            </a:pPr>
            <a:r>
              <a:rPr lang="en-US" dirty="0"/>
              <a:t>Reflections</a:t>
            </a:r>
          </a:p>
          <a:p>
            <a:pPr marL="457200" indent="-457200">
              <a:buAutoNum type="arabicPeriod"/>
            </a:pPr>
            <a:r>
              <a:rPr lang="en-US" dirty="0"/>
              <a:t>Composition of Transformations</a:t>
            </a:r>
          </a:p>
          <a:p>
            <a:pPr marL="457200" indent="-457200">
              <a:buAutoNum type="arabicPeriod"/>
            </a:pPr>
            <a:r>
              <a:rPr lang="en-US" dirty="0" err="1"/>
              <a:t>Isometries</a:t>
            </a:r>
            <a:r>
              <a:rPr lang="en-US" dirty="0"/>
              <a:t> (Rigid motions) and Congruence</a:t>
            </a:r>
          </a:p>
          <a:p>
            <a:pPr marL="457200" indent="-457200">
              <a:buAutoNum type="arabicPeriod"/>
            </a:pPr>
            <a:r>
              <a:rPr lang="en-US" dirty="0"/>
              <a:t>Symmetry</a:t>
            </a:r>
          </a:p>
          <a:p>
            <a:pPr marL="457200" indent="-457200">
              <a:buAutoNum type="arabicPeriod"/>
            </a:pPr>
            <a:endParaRPr lang="en-US" dirty="0"/>
          </a:p>
          <a:p>
            <a:r>
              <a:rPr lang="en-US" sz="1800" dirty="0"/>
              <a:t>* Titles and  order of investigations as of March 2015</a:t>
            </a:r>
          </a:p>
        </p:txBody>
      </p:sp>
    </p:spTree>
    <p:extLst>
      <p:ext uri="{BB962C8B-B14F-4D97-AF65-F5344CB8AC3E}">
        <p14:creationId xmlns:p14="http://schemas.microsoft.com/office/powerpoint/2010/main" val="26492287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2: Congruence, Constructions and Proof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731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Investigations:</a:t>
            </a:r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Identifying Congruent Figures</a:t>
            </a:r>
          </a:p>
          <a:p>
            <a:pPr marL="457200" indent="-457200">
              <a:buAutoNum type="arabicPeriod"/>
            </a:pPr>
            <a:r>
              <a:rPr lang="en-US" dirty="0"/>
              <a:t>Congruent Triangles: SAS and ASA</a:t>
            </a:r>
          </a:p>
          <a:p>
            <a:pPr marL="457200" indent="-457200">
              <a:buAutoNum type="arabicPeriod"/>
            </a:pPr>
            <a:r>
              <a:rPr lang="en-US" dirty="0"/>
              <a:t>Isosceles Triangles</a:t>
            </a:r>
          </a:p>
          <a:p>
            <a:pPr marL="457200" indent="-457200">
              <a:buAutoNum type="arabicPeriod"/>
            </a:pPr>
            <a:r>
              <a:rPr lang="en-US" dirty="0"/>
              <a:t>Congruent Triangles: SSS</a:t>
            </a:r>
          </a:p>
          <a:p>
            <a:pPr marL="457200" indent="-457200">
              <a:buAutoNum type="arabicPeriod"/>
            </a:pPr>
            <a:r>
              <a:rPr lang="en-US" dirty="0"/>
              <a:t>Vertical Angles and Parallel Lines</a:t>
            </a:r>
          </a:p>
          <a:p>
            <a:pPr marL="457200" indent="-457200">
              <a:buAutoNum type="arabicPeriod"/>
            </a:pPr>
            <a:r>
              <a:rPr lang="en-US" dirty="0"/>
              <a:t>The Construction Game</a:t>
            </a:r>
          </a:p>
          <a:p>
            <a:pPr marL="457200" indent="-457200">
              <a:buAutoNum type="arabicPeriod"/>
            </a:pPr>
            <a:r>
              <a:rPr lang="en-US" dirty="0"/>
              <a:t>Proving That Constructions Work</a:t>
            </a:r>
          </a:p>
        </p:txBody>
      </p:sp>
    </p:spTree>
    <p:extLst>
      <p:ext uri="{BB962C8B-B14F-4D97-AF65-F5344CB8AC3E}">
        <p14:creationId xmlns:p14="http://schemas.microsoft.com/office/powerpoint/2010/main" val="13082396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3: Polygons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7696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Investigations:</a:t>
            </a:r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Sums of Interior Angles</a:t>
            </a:r>
          </a:p>
          <a:p>
            <a:pPr marL="457200" indent="-457200">
              <a:buAutoNum type="arabicPeriod"/>
            </a:pPr>
            <a:r>
              <a:rPr lang="en-US" dirty="0"/>
              <a:t>Inequalities in Triangles</a:t>
            </a:r>
          </a:p>
          <a:p>
            <a:pPr marL="457200" indent="-457200">
              <a:buAutoNum type="arabicPeriod"/>
            </a:pPr>
            <a:r>
              <a:rPr lang="en-US" dirty="0"/>
              <a:t>Proving Lines Parallel</a:t>
            </a:r>
          </a:p>
          <a:p>
            <a:pPr marL="457200" indent="-457200">
              <a:buAutoNum type="arabicPeriod"/>
            </a:pPr>
            <a:r>
              <a:rPr lang="en-US" dirty="0"/>
              <a:t>Regular Polygons</a:t>
            </a:r>
          </a:p>
          <a:p>
            <a:pPr marL="457200" indent="-457200">
              <a:buAutoNum type="arabicPeriod"/>
            </a:pPr>
            <a:r>
              <a:rPr lang="en-US" dirty="0"/>
              <a:t>Properties of Quadrilaterals with Synthetic Proof</a:t>
            </a:r>
          </a:p>
          <a:p>
            <a:pPr marL="457200" indent="-457200">
              <a:buAutoNum type="arabicPeriod"/>
            </a:pPr>
            <a:r>
              <a:rPr lang="en-US" dirty="0"/>
              <a:t>Properties of Quadrilaterals with Coordinate Proof</a:t>
            </a:r>
          </a:p>
          <a:p>
            <a:pPr marL="457200" indent="-457200">
              <a:buAutoNum type="arabicPeriod"/>
            </a:pPr>
            <a:r>
              <a:rPr lang="en-US" dirty="0"/>
              <a:t>Introduction to Tessellations</a:t>
            </a:r>
          </a:p>
        </p:txBody>
      </p:sp>
    </p:spTree>
    <p:extLst>
      <p:ext uri="{BB962C8B-B14F-4D97-AF65-F5344CB8AC3E}">
        <p14:creationId xmlns:p14="http://schemas.microsoft.com/office/powerpoint/2010/main" val="24387835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4: Similarity and Trigonometry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731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Investigations:</a:t>
            </a:r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Properties of Dilations</a:t>
            </a:r>
          </a:p>
          <a:p>
            <a:pPr marL="457200" indent="-457200">
              <a:buAutoNum type="arabicPeriod"/>
            </a:pPr>
            <a:r>
              <a:rPr lang="en-US" dirty="0"/>
              <a:t>Similarity</a:t>
            </a:r>
          </a:p>
          <a:p>
            <a:pPr marL="457200" indent="-457200">
              <a:buAutoNum type="arabicPeriod"/>
            </a:pPr>
            <a:r>
              <a:rPr lang="en-US" dirty="0"/>
              <a:t>Proving that Triangles are Similar</a:t>
            </a:r>
          </a:p>
          <a:p>
            <a:pPr marL="457200" indent="-457200">
              <a:buAutoNum type="arabicPeriod"/>
            </a:pPr>
            <a:r>
              <a:rPr lang="en-US" dirty="0"/>
              <a:t>Parallel Lines in Triangles</a:t>
            </a:r>
          </a:p>
          <a:p>
            <a:pPr marL="457200" indent="-457200">
              <a:buAutoNum type="arabicPeriod"/>
            </a:pPr>
            <a:r>
              <a:rPr lang="en-US" dirty="0"/>
              <a:t>Similarity in Right Triangles</a:t>
            </a:r>
          </a:p>
          <a:p>
            <a:pPr marL="457200" indent="-457200">
              <a:buAutoNum type="arabicPeriod"/>
            </a:pPr>
            <a:r>
              <a:rPr lang="en-US" dirty="0"/>
              <a:t>Special Right Triangles</a:t>
            </a:r>
          </a:p>
          <a:p>
            <a:pPr marL="457200" indent="-457200">
              <a:buAutoNum type="arabicPeriod"/>
            </a:pPr>
            <a:r>
              <a:rPr lang="en-US" dirty="0"/>
              <a:t>Right Triangle Trigonometry</a:t>
            </a:r>
          </a:p>
        </p:txBody>
      </p:sp>
    </p:spTree>
    <p:extLst>
      <p:ext uri="{BB962C8B-B14F-4D97-AF65-F5344CB8AC3E}">
        <p14:creationId xmlns:p14="http://schemas.microsoft.com/office/powerpoint/2010/main" val="1349411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5: Circle and Other Conics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7315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Investigations:</a:t>
            </a:r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Circles in the Coordinate Plane</a:t>
            </a:r>
          </a:p>
          <a:p>
            <a:pPr marL="457200" indent="-457200">
              <a:buAutoNum type="arabicPeriod"/>
            </a:pPr>
            <a:r>
              <a:rPr lang="en-US" dirty="0"/>
              <a:t>Central Angles and Arcs</a:t>
            </a:r>
          </a:p>
          <a:p>
            <a:pPr marL="457200" indent="-457200">
              <a:buAutoNum type="arabicPeriod"/>
            </a:pPr>
            <a:r>
              <a:rPr lang="en-US" dirty="0"/>
              <a:t>Radii and Chords</a:t>
            </a:r>
          </a:p>
          <a:p>
            <a:pPr marL="457200" indent="-457200">
              <a:buAutoNum type="arabicPeriod"/>
            </a:pPr>
            <a:r>
              <a:rPr lang="en-US" dirty="0"/>
              <a:t>Tangents to Circles</a:t>
            </a:r>
          </a:p>
          <a:p>
            <a:pPr marL="457200" indent="-457200">
              <a:buAutoNum type="arabicPeriod"/>
            </a:pPr>
            <a:r>
              <a:rPr lang="en-US" dirty="0"/>
              <a:t>Angle Bisectors</a:t>
            </a:r>
          </a:p>
          <a:p>
            <a:pPr marL="457200" indent="-457200">
              <a:buAutoNum type="arabicPeriod"/>
            </a:pPr>
            <a:r>
              <a:rPr lang="en-US" dirty="0"/>
              <a:t>Inscribed Angles and Cyclic Quadrilaterals</a:t>
            </a:r>
          </a:p>
          <a:p>
            <a:pPr marL="457200" indent="-457200">
              <a:buAutoNum type="arabicPeriod"/>
            </a:pPr>
            <a:r>
              <a:rPr lang="en-US" dirty="0"/>
              <a:t>Parabolas</a:t>
            </a:r>
          </a:p>
          <a:p>
            <a:pPr marL="457200" indent="-457200">
              <a:buAutoNum type="arabicPeriod"/>
            </a:pPr>
            <a:r>
              <a:rPr lang="en-US" dirty="0"/>
              <a:t>(+) Ellipses and Hyperbolas</a:t>
            </a:r>
          </a:p>
        </p:txBody>
      </p:sp>
    </p:spTree>
    <p:extLst>
      <p:ext uri="{BB962C8B-B14F-4D97-AF65-F5344CB8AC3E}">
        <p14:creationId xmlns:p14="http://schemas.microsoft.com/office/powerpoint/2010/main" val="3782804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6: Three Dimensional Geometry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731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Investigations:</a:t>
            </a:r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Polygons and </a:t>
            </a:r>
            <a:r>
              <a:rPr lang="en-US" dirty="0" err="1"/>
              <a:t>Polyhedra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Nets and Surface Area</a:t>
            </a:r>
          </a:p>
          <a:p>
            <a:pPr marL="457200" indent="-457200">
              <a:buAutoNum type="arabicPeriod"/>
            </a:pPr>
            <a:r>
              <a:rPr lang="en-US" dirty="0"/>
              <a:t>Volume</a:t>
            </a:r>
          </a:p>
          <a:p>
            <a:pPr marL="457200" indent="-457200">
              <a:buAutoNum type="arabicPeriod"/>
            </a:pPr>
            <a:r>
              <a:rPr lang="en-US" dirty="0"/>
              <a:t>Cross Sections and Solids of Revolution</a:t>
            </a:r>
          </a:p>
          <a:p>
            <a:pPr marL="457200" indent="-457200">
              <a:buAutoNum type="arabicPeriod"/>
            </a:pPr>
            <a:r>
              <a:rPr lang="en-US" dirty="0"/>
              <a:t>Spheres</a:t>
            </a:r>
          </a:p>
          <a:p>
            <a:pPr marL="457200" indent="-457200">
              <a:buAutoNum type="arabicPeriod"/>
            </a:pPr>
            <a:r>
              <a:rPr lang="en-US" dirty="0"/>
              <a:t>Geometry on the Sphere</a:t>
            </a:r>
          </a:p>
          <a:p>
            <a:pPr marL="457200" indent="-457200">
              <a:buAutoNum type="arabicPeriod"/>
            </a:pPr>
            <a:r>
              <a:rPr lang="en-US" dirty="0"/>
              <a:t>Size and Shape in the Real World</a:t>
            </a:r>
          </a:p>
        </p:txBody>
      </p:sp>
    </p:spTree>
    <p:extLst>
      <p:ext uri="{BB962C8B-B14F-4D97-AF65-F5344CB8AC3E}">
        <p14:creationId xmlns:p14="http://schemas.microsoft.com/office/powerpoint/2010/main" val="333555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763000" cy="1143000"/>
          </a:xfrm>
        </p:spPr>
        <p:txBody>
          <a:bodyPr/>
          <a:lstStyle/>
          <a:p>
            <a:r>
              <a:rPr lang="en-US" sz="3200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Why did the state of Connecticut undertake to write a “model” curriculum </a:t>
            </a:r>
            <a:br>
              <a:rPr lang="en-US" sz="3200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200" b="1" dirty="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 for Algebra I?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P.A.10-111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Secondary School Reform (passed in 2010, amended in 2011)</a:t>
            </a: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CCSSM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Common Core State Standards for Mathematics (adopted in 2010)</a:t>
            </a:r>
          </a:p>
          <a:p>
            <a:pPr lvl="1">
              <a:buFontTx/>
              <a:buNone/>
            </a:pPr>
            <a:endParaRPr lang="en-US" dirty="0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Unit 7: Applications of Probability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57400"/>
            <a:ext cx="7315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Investigations:</a:t>
            </a:r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Sample Spaces</a:t>
            </a:r>
          </a:p>
          <a:p>
            <a:pPr marL="457200" indent="-457200">
              <a:buAutoNum type="arabicPeriod"/>
            </a:pPr>
            <a:r>
              <a:rPr lang="en-US" dirty="0"/>
              <a:t>Theoretical and Experimental Probability</a:t>
            </a:r>
          </a:p>
          <a:p>
            <a:pPr marL="457200" indent="-457200">
              <a:buAutoNum type="arabicPeriod"/>
            </a:pPr>
            <a:r>
              <a:rPr lang="en-US" dirty="0"/>
              <a:t>Independence of Events and the Multiplication Principle</a:t>
            </a:r>
          </a:p>
          <a:p>
            <a:pPr marL="457200" indent="-457200">
              <a:buAutoNum type="arabicPeriod"/>
            </a:pPr>
            <a:r>
              <a:rPr lang="en-US" dirty="0"/>
              <a:t>Conditional Probability</a:t>
            </a:r>
          </a:p>
          <a:p>
            <a:pPr marL="457200" indent="-457200">
              <a:buAutoNum type="arabicPeriod"/>
            </a:pPr>
            <a:r>
              <a:rPr lang="en-US" dirty="0"/>
              <a:t>Interpreting Two-Way Frequency Tables</a:t>
            </a:r>
          </a:p>
          <a:p>
            <a:pPr marL="457200" indent="-457200">
              <a:buAutoNum type="arabicPeriod"/>
            </a:pPr>
            <a:r>
              <a:rPr lang="en-US" dirty="0"/>
              <a:t>Using Probability to Make Decisions</a:t>
            </a:r>
          </a:p>
          <a:p>
            <a:pPr marL="457200" indent="-457200">
              <a:buAutoNum type="arabicPeriod"/>
            </a:pPr>
            <a:r>
              <a:rPr lang="en-US" dirty="0"/>
              <a:t>Geometric Probability</a:t>
            </a:r>
          </a:p>
        </p:txBody>
      </p:sp>
    </p:spTree>
    <p:extLst>
      <p:ext uri="{BB962C8B-B14F-4D97-AF65-F5344CB8AC3E}">
        <p14:creationId xmlns:p14="http://schemas.microsoft.com/office/powerpoint/2010/main" val="8210815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n-US" sz="3600" dirty="0"/>
              <a:t>Unit 8:  Additional Topics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1676400"/>
            <a:ext cx="77724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Topics for Teachers to present as special lessons or for students to explore as special projects.</a:t>
            </a:r>
          </a:p>
          <a:p>
            <a:endParaRPr lang="en-US" dirty="0"/>
          </a:p>
          <a:p>
            <a:pPr marL="457200" indent="-457200">
              <a:buAutoNum type="arabicPeriod"/>
            </a:pPr>
            <a:r>
              <a:rPr lang="en-US" sz="2000" dirty="0"/>
              <a:t>Border Patterns</a:t>
            </a:r>
          </a:p>
          <a:p>
            <a:pPr marL="457200" indent="-457200">
              <a:buAutoNum type="arabicPeriod"/>
            </a:pPr>
            <a:r>
              <a:rPr lang="en-US" sz="2000" dirty="0"/>
              <a:t>Further Investigation of Tessellations</a:t>
            </a:r>
          </a:p>
          <a:p>
            <a:pPr marL="457200" indent="-457200">
              <a:buAutoNum type="arabicPeriod"/>
            </a:pPr>
            <a:r>
              <a:rPr lang="en-US" sz="2000" dirty="0"/>
              <a:t>The Golden Ratio</a:t>
            </a:r>
          </a:p>
          <a:p>
            <a:pPr marL="457200" indent="-457200">
              <a:buAutoNum type="arabicPeriod"/>
            </a:pPr>
            <a:r>
              <a:rPr lang="en-US" sz="2000" dirty="0"/>
              <a:t>The History of Pi</a:t>
            </a:r>
          </a:p>
          <a:p>
            <a:pPr marL="457200" indent="-457200">
              <a:buAutoNum type="arabicPeriod"/>
            </a:pPr>
            <a:r>
              <a:rPr lang="en-US" sz="2000" dirty="0"/>
              <a:t>Pythagorean Triples</a:t>
            </a:r>
          </a:p>
          <a:p>
            <a:pPr marL="457200" indent="-457200">
              <a:buAutoNum type="arabicPeriod"/>
            </a:pPr>
            <a:r>
              <a:rPr lang="en-US" sz="2000" dirty="0"/>
              <a:t>The Fourth Dimension</a:t>
            </a:r>
          </a:p>
          <a:p>
            <a:pPr marL="457200" indent="-457200">
              <a:buAutoNum type="arabicPeriod"/>
            </a:pPr>
            <a:r>
              <a:rPr lang="en-US" sz="2000" dirty="0"/>
              <a:t>Non-</a:t>
            </a:r>
            <a:r>
              <a:rPr lang="en-US" sz="2000"/>
              <a:t>Euclidean Geometry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Fractals</a:t>
            </a:r>
          </a:p>
          <a:p>
            <a:pPr marL="457200" indent="-457200">
              <a:buAutoNum type="arabicPeriod"/>
            </a:pPr>
            <a:r>
              <a:rPr lang="en-US" sz="2000" dirty="0"/>
              <a:t>Topology</a:t>
            </a:r>
          </a:p>
          <a:p>
            <a:r>
              <a:rPr lang="en-US" sz="2000" dirty="0"/>
              <a:t>... more will be added.</a:t>
            </a:r>
          </a:p>
          <a:p>
            <a:endParaRPr lang="en-US" dirty="0"/>
          </a:p>
          <a:p>
            <a:r>
              <a:rPr lang="en-US" sz="1800" dirty="0">
                <a:solidFill>
                  <a:srgbClr val="FF0000"/>
                </a:solidFill>
              </a:rPr>
              <a:t>Beyond the Common Core:  </a:t>
            </a:r>
            <a:r>
              <a:rPr lang="en-US" sz="1800" dirty="0"/>
              <a:t>Each state is expected to tailor 15% of its curriculum to its own needs. These topics constitute our 15%.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5714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sz="3600" dirty="0"/>
              <a:t>Differentiation and Scaffolding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6800" y="2090172"/>
            <a:ext cx="7162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All three Connecticut Core Standards Curricula are intended for </a:t>
            </a:r>
            <a:r>
              <a:rPr lang="en-US" dirty="0">
                <a:solidFill>
                  <a:srgbClr val="FF0000"/>
                </a:solidFill>
              </a:rPr>
              <a:t>all</a:t>
            </a:r>
            <a:r>
              <a:rPr lang="en-US" dirty="0"/>
              <a:t> students.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Activity Overviews include suggestions for differentiating for “learners needing more help” and for “enrichment”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Some of the Algebra 2 activities are written in 2 forms– one with additional scaffolding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Many complete activities and part of some are marked (+) for STEM-intending students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Overviews in the resources provide information on activities which can be omitted or included as extras and for what reason</a:t>
            </a:r>
          </a:p>
        </p:txBody>
      </p:sp>
    </p:spTree>
    <p:extLst>
      <p:ext uri="{BB962C8B-B14F-4D97-AF65-F5344CB8AC3E}">
        <p14:creationId xmlns:p14="http://schemas.microsoft.com/office/powerpoint/2010/main" val="26810854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6941"/>
            <a:ext cx="7772400" cy="1143000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14400" y="58847"/>
            <a:ext cx="6934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Functional Approach – Looking at Relationships between Variables as the Basis  for Algebra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Balance between skill development  and conceptual understanding, applications, and connections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Emphasis on how the output changes in relation to a change in input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When developing skills avoids unnecessarily complex algebraic manipulations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Students discover patterns, properties, formulate definitions, theorems and laws based on observation of concrete examples and then they compare theirs to the formal ones</a:t>
            </a:r>
          </a:p>
        </p:txBody>
      </p:sp>
    </p:spTree>
    <p:extLst>
      <p:ext uri="{BB962C8B-B14F-4D97-AF65-F5344CB8AC3E}">
        <p14:creationId xmlns:p14="http://schemas.microsoft.com/office/powerpoint/2010/main" val="5629679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Functional Approach – Looking at Relationships between Variables as the Basis  for Algebra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Emphasis on modeling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Uses a compare and contrast approach between the function families studied and their various representations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Utilizes data both from experiments in the classroom and researched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Emphasis on recognizing patterns and the major characteristics of the function families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3733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Alg</a:t>
            </a:r>
            <a:r>
              <a:rPr lang="en-US" dirty="0"/>
              <a:t> 2 Unit 1 Functions and Inverse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Investigation 1: Systems of Linear Inequalities and Linear Programming </a:t>
            </a:r>
          </a:p>
          <a:p>
            <a:r>
              <a:rPr lang="en-US" sz="2400" dirty="0"/>
              <a:t>Investigation 2: Relations and Functions </a:t>
            </a:r>
          </a:p>
          <a:p>
            <a:r>
              <a:rPr lang="en-US" sz="2400" dirty="0"/>
              <a:t>Investigation 3: Types of Functions </a:t>
            </a:r>
          </a:p>
          <a:p>
            <a:r>
              <a:rPr lang="en-US" sz="2400" dirty="0"/>
              <a:t>Investigation 4: Building New Functions From Old </a:t>
            </a:r>
          </a:p>
          <a:p>
            <a:r>
              <a:rPr lang="en-US" sz="2400" dirty="0"/>
              <a:t>Investigation 5 (+): Composition of Functions </a:t>
            </a:r>
          </a:p>
          <a:p>
            <a:r>
              <a:rPr lang="en-US" sz="2400" dirty="0"/>
              <a:t>Investigation 6: Inverse Functions </a:t>
            </a:r>
          </a:p>
          <a:p>
            <a:r>
              <a:rPr lang="en-US" sz="2400" dirty="0"/>
              <a:t>Investigation 7: Root Functions 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1966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2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Investigation 1: Transforming Quadratic Functions  </a:t>
            </a:r>
          </a:p>
          <a:p>
            <a:pPr lvl="0"/>
            <a:r>
              <a:rPr lang="en-US" sz="2800" dirty="0"/>
              <a:t>Investigation 2: Methods for Solving Quadratic Equations </a:t>
            </a:r>
          </a:p>
          <a:p>
            <a:pPr lvl="0"/>
            <a:r>
              <a:rPr lang="en-US" sz="2800" dirty="0"/>
              <a:t>Investigation 3: Complex Numbers </a:t>
            </a:r>
          </a:p>
          <a:p>
            <a:pPr lvl="0"/>
            <a:r>
              <a:rPr lang="en-US" sz="2800" dirty="0"/>
              <a:t>Investigation 4: Fundamental Theorem of Algebra </a:t>
            </a:r>
          </a:p>
          <a:p>
            <a:pPr lvl="0"/>
            <a:r>
              <a:rPr lang="en-US" sz="2800" dirty="0"/>
              <a:t>Investigation 5: Modeling with Quadratic Functions </a:t>
            </a:r>
          </a:p>
          <a:p>
            <a:pPr lvl="0"/>
            <a:r>
              <a:rPr lang="en-US" sz="2800" dirty="0"/>
              <a:t>Investigation 6: Radical Equations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5006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3 Polynomial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Investigation 1: Properties of Polynomial Functions </a:t>
            </a:r>
          </a:p>
          <a:p>
            <a:pPr lvl="0"/>
            <a:r>
              <a:rPr lang="en-US" sz="2800" dirty="0"/>
              <a:t>Investigation 2: Polynomial Operations </a:t>
            </a:r>
          </a:p>
          <a:p>
            <a:pPr lvl="0"/>
            <a:r>
              <a:rPr lang="en-US" sz="2800" dirty="0"/>
              <a:t>Investigation 3: Factoring Polynomials </a:t>
            </a:r>
          </a:p>
          <a:p>
            <a:pPr lvl="0"/>
            <a:r>
              <a:rPr lang="en-US" sz="2800" dirty="0"/>
              <a:t>Investigation 4: Binomial Theorem </a:t>
            </a:r>
          </a:p>
          <a:p>
            <a:pPr lvl="0"/>
            <a:r>
              <a:rPr lang="en-US" sz="2800" dirty="0"/>
              <a:t>Investigation 5: Polynomial Applications </a:t>
            </a:r>
          </a:p>
          <a:p>
            <a:pPr lvl="0"/>
            <a:r>
              <a:rPr lang="en-US" sz="2800" dirty="0"/>
              <a:t>Investigation 6: Exponential vs Polynomial Growth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6687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4 Rational and Power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200"/>
              </a:spcBef>
              <a:buClr>
                <a:srgbClr val="2DA2BF"/>
              </a:buClr>
              <a:buSzPct val="76000"/>
              <a:buFont typeface="Arial" panose="020B0604020202020204" pitchFamily="34" charset="0"/>
              <a:buChar char="•"/>
            </a:pPr>
            <a:r>
              <a:rPr lang="en-US" sz="2800" dirty="0"/>
              <a:t>Investigation 1: Indirect  Variation Functions </a:t>
            </a:r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Investigation 2: Modeling with Power Functions </a:t>
            </a:r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Investigation 3: Graphs of Rational Functions</a:t>
            </a:r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Investigation 4: Operations on Rational Expressions</a:t>
            </a:r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Investigation 5: Operations on Rational Equations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8801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5 Exponential and Logarithm Families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Investigation 1: Logarithmic Functions – Inverse of Exponentials </a:t>
            </a:r>
          </a:p>
          <a:p>
            <a:pPr lvl="0"/>
            <a:r>
              <a:rPr lang="en-US" sz="2400" dirty="0"/>
              <a:t>Investigation 2: Natural Logarithm and Base e </a:t>
            </a:r>
          </a:p>
          <a:p>
            <a:pPr lvl="0"/>
            <a:r>
              <a:rPr lang="en-US" sz="2400" dirty="0"/>
              <a:t>Investigation 3: Logarithmic Scales </a:t>
            </a:r>
          </a:p>
          <a:p>
            <a:pPr lvl="0"/>
            <a:r>
              <a:rPr lang="en-US" sz="2400" dirty="0"/>
              <a:t>Investigation 4: Parameters of Exponential Functions </a:t>
            </a:r>
          </a:p>
          <a:p>
            <a:pPr lvl="0"/>
            <a:r>
              <a:rPr lang="en-US" sz="2400" dirty="0"/>
              <a:t>Investigation 5: Curve Fitting with Exponential and Logarithmic Functions </a:t>
            </a:r>
          </a:p>
          <a:p>
            <a:pPr lvl="0"/>
            <a:r>
              <a:rPr lang="en-US" sz="2400" dirty="0"/>
              <a:t>Investigation 6: Geometric Series </a:t>
            </a:r>
          </a:p>
          <a:p>
            <a:r>
              <a:rPr lang="en-US" sz="2400" dirty="0"/>
              <a:t>Investigation 7: Financial Mathematics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478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b="1" dirty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High School Requirements</a:t>
            </a:r>
            <a:br>
              <a:rPr lang="en-US" sz="3600" b="1" dirty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</a:br>
            <a:r>
              <a:rPr lang="en-US" sz="3600" b="1" dirty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rPr>
              <a:t>starting with class of 2021*</a:t>
            </a:r>
            <a:endParaRPr lang="en-US" b="1" dirty="0">
              <a:solidFill>
                <a:srgbClr val="000000"/>
              </a:solidFill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25 credits for graduation</a:t>
            </a:r>
          </a:p>
          <a:p>
            <a:pPr eaLnBrk="1" hangingPunct="1"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8 in STEM areas with at least 4 in mathematics (including 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Algebra I</a:t>
            </a:r>
            <a:r>
              <a:rPr lang="en-US" sz="2800" b="1" dirty="0">
                <a:latin typeface="Arial" charset="0"/>
                <a:ea typeface="ＭＳ Ｐゴシック" charset="0"/>
                <a:cs typeface="ＭＳ Ｐゴシック" charset="0"/>
              </a:rPr>
              <a:t>,</a:t>
            </a:r>
            <a:r>
              <a:rPr lang="en-US" sz="2800" b="1" dirty="0">
                <a:solidFill>
                  <a:srgbClr val="0070C0"/>
                </a:solidFill>
                <a:latin typeface="Arial" charset="0"/>
                <a:ea typeface="ＭＳ Ｐゴシック" charset="0"/>
                <a:cs typeface="ＭＳ Ｐゴシック" charset="0"/>
              </a:rPr>
              <a:t> Geometry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800" b="1" dirty="0">
                <a:solidFill>
                  <a:srgbClr val="0070C0"/>
                </a:solidFill>
                <a:latin typeface="Arial" charset="0"/>
                <a:ea typeface="ＭＳ Ｐゴシック" charset="0"/>
                <a:cs typeface="ＭＳ Ｐゴシック" charset="0"/>
              </a:rPr>
              <a:t>Algebra II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and/or Probability/Statistics)</a:t>
            </a:r>
          </a:p>
          <a:p>
            <a:pPr eaLnBrk="1" hangingPunct="1"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Model curricula to be developed for 8 courses including 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Algebra I</a:t>
            </a:r>
          </a:p>
          <a:p>
            <a:pPr eaLnBrk="1" hangingPunct="1"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Common final examinations for 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Algebra I,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Geometry</a:t>
            </a:r>
            <a:r>
              <a:rPr lang="en-US" sz="2800" dirty="0">
                <a:solidFill>
                  <a:schemeClr val="accent4"/>
                </a:solidFill>
                <a:latin typeface="Arial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Biology, English 2, American History</a:t>
            </a:r>
          </a:p>
          <a:p>
            <a:pPr marL="0" indent="0" eaLnBrk="1" hangingPunct="1">
              <a:buNone/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*pushed back several times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6 Trigonometric 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Investigation 1:The Unit Circle and Radian Measure </a:t>
            </a:r>
          </a:p>
          <a:p>
            <a:pPr lvl="0"/>
            <a:r>
              <a:rPr lang="en-US" sz="2800" dirty="0"/>
              <a:t>Investigation 2: Unit Circle Definition of Trig Functions </a:t>
            </a:r>
          </a:p>
          <a:p>
            <a:pPr lvl="0"/>
            <a:r>
              <a:rPr lang="en-US" sz="2800" dirty="0"/>
              <a:t>Investigation 3: Graphs of Trigonometric Functions</a:t>
            </a:r>
          </a:p>
          <a:p>
            <a:pPr lvl="0"/>
            <a:r>
              <a:rPr lang="en-US" sz="2800" dirty="0"/>
              <a:t>Investigation 4: Transformations of Trig Functions </a:t>
            </a:r>
          </a:p>
          <a:p>
            <a:pPr lvl="0"/>
            <a:r>
              <a:rPr lang="en-US" sz="2800" dirty="0"/>
              <a:t>Investigation 5: Models of Periodic Behavior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7676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7 Inferential Statistics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 1: Inference on Correlation and Regression</a:t>
            </a: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 2: Collecting and Examining Data</a:t>
            </a: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 3: Inference on Population Proportions </a:t>
            </a: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 4: Inference on Population Means </a:t>
            </a: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 5: Modeling Data Distributions </a:t>
            </a: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 6: Inference on Categorical Data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3176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</a:t>
            </a:r>
            <a:r>
              <a:rPr lang="en-US"/>
              <a:t>8 Matrices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Investigation 1: OPERATIONS WITH MATRICES </a:t>
            </a:r>
          </a:p>
          <a:p>
            <a:pPr lvl="0"/>
            <a:r>
              <a:rPr lang="en-US" sz="2400" dirty="0"/>
              <a:t>Investigation 2: OPERATIONS WITH VECTORS </a:t>
            </a:r>
          </a:p>
          <a:p>
            <a:pPr lvl="0"/>
            <a:r>
              <a:rPr lang="en-US" sz="2400" dirty="0"/>
              <a:t>Investigation 3: APPLICATIONS WITH VECTORS AND MATRICES </a:t>
            </a:r>
          </a:p>
          <a:p>
            <a:pPr lvl="0"/>
            <a:r>
              <a:rPr lang="en-US" sz="2400" dirty="0"/>
              <a:t>Investigation 4: APPLICATIONS WITH </a:t>
            </a:r>
            <a:r>
              <a:rPr lang="en-US" sz="2400" i="1" dirty="0"/>
              <a:t>2</a:t>
            </a:r>
            <a:r>
              <a:rPr lang="en-US" sz="2400" dirty="0"/>
              <a:t> × </a:t>
            </a:r>
            <a:r>
              <a:rPr lang="en-US" sz="2400" i="1" dirty="0"/>
              <a:t>2</a:t>
            </a:r>
            <a:r>
              <a:rPr lang="en-US" sz="2400" dirty="0"/>
              <a:t> MATRICES </a:t>
            </a:r>
          </a:p>
          <a:p>
            <a:pPr lvl="0"/>
            <a:r>
              <a:rPr lang="en-US" sz="2400" dirty="0"/>
              <a:t>Investigation 5: APPLICATIONS WITH </a:t>
            </a:r>
            <a:r>
              <a:rPr lang="en-US" sz="2400" i="1" dirty="0"/>
              <a:t>n</a:t>
            </a:r>
            <a:r>
              <a:rPr lang="en-US" sz="2400" dirty="0"/>
              <a:t> × </a:t>
            </a:r>
            <a:r>
              <a:rPr lang="en-US" sz="2400" i="1" dirty="0"/>
              <a:t>n</a:t>
            </a:r>
            <a:r>
              <a:rPr lang="en-US" sz="2400" dirty="0"/>
              <a:t> MATRICES</a:t>
            </a:r>
          </a:p>
          <a:p>
            <a:pPr lvl="0"/>
            <a:r>
              <a:rPr lang="en-US" sz="2400" dirty="0"/>
              <a:t>Investigation 6: APPLICATIONS WITH MARKOV CHAINS </a:t>
            </a:r>
            <a:r>
              <a:rPr lang="en-US" sz="2400"/>
              <a:t>AND STOCHASTIC </a:t>
            </a:r>
            <a:r>
              <a:rPr lang="en-US" sz="2400" dirty="0"/>
              <a:t>PROCESSES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7325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This Curriculum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Experience from Algebra 1:  first year is the most difficult and </a:t>
            </a:r>
            <a:r>
              <a:rPr lang="en-US" sz="2800" dirty="0">
                <a:solidFill>
                  <a:srgbClr val="FF0000"/>
                </a:solidFill>
              </a:rPr>
              <a:t>pace will be slower</a:t>
            </a:r>
            <a:r>
              <a:rPr lang="en-US" sz="2800" dirty="0"/>
              <a:t>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Collaboration</a:t>
            </a:r>
            <a:r>
              <a:rPr lang="en-US" sz="2800" dirty="0"/>
              <a:t> with other teachers at your school will be extremely helpful.</a:t>
            </a:r>
          </a:p>
          <a:p>
            <a:r>
              <a:rPr lang="en-US" sz="2800" dirty="0"/>
              <a:t>Along the way we will discuss </a:t>
            </a:r>
            <a:r>
              <a:rPr lang="en-US" sz="2800" dirty="0">
                <a:solidFill>
                  <a:srgbClr val="FF0000"/>
                </a:solidFill>
              </a:rPr>
              <a:t>specific suggestions</a:t>
            </a:r>
            <a:r>
              <a:rPr lang="en-US" sz="2800" dirty="0"/>
              <a:t> to make this task easier.</a:t>
            </a:r>
          </a:p>
          <a:p>
            <a:r>
              <a:rPr lang="en-US" sz="2800" dirty="0"/>
              <a:t>A pacing guide is available to assist with year 1, 2 and 3 of implementation as well as 45 minute periods and block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7187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Give us your feedback!</a:t>
            </a:r>
          </a:p>
        </p:txBody>
      </p:sp>
      <p:sp>
        <p:nvSpPr>
          <p:cNvPr id="3" name="Rectangle 2"/>
          <p:cNvSpPr/>
          <p:nvPr/>
        </p:nvSpPr>
        <p:spPr>
          <a:xfrm>
            <a:off x="990600" y="1720840"/>
            <a:ext cx="7467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/>
              <a:buChar char="•"/>
            </a:pPr>
            <a:r>
              <a:rPr lang="en-US" sz="3600" dirty="0"/>
              <a:t>Please use the 3 x 5 cards throughout the workshop to write down questions, comments, and concerns, and leave them in the box in the back of this room.</a:t>
            </a:r>
          </a:p>
          <a:p>
            <a:pPr>
              <a:buFont typeface="Arial"/>
              <a:buChar char="•"/>
            </a:pPr>
            <a:r>
              <a:rPr lang="en-US" sz="3600" dirty="0"/>
              <a:t>We will try to address all questions in the course of the workshop</a:t>
            </a:r>
          </a:p>
        </p:txBody>
      </p:sp>
    </p:spTree>
    <p:extLst>
      <p:ext uri="{BB962C8B-B14F-4D97-AF65-F5344CB8AC3E}">
        <p14:creationId xmlns:p14="http://schemas.microsoft.com/office/powerpoint/2010/main" val="1032069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981200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  <a:t>First </a:t>
            </a:r>
            <a:r>
              <a:rPr lang="ja-JP" altLang="en-US" sz="36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3600" dirty="0">
                <a:latin typeface="Arial" charset="0"/>
                <a:ea typeface="ＭＳ Ｐゴシック" charset="0"/>
                <a:cs typeface="ＭＳ Ｐゴシック" charset="0"/>
              </a:rPr>
              <a:t>model curriculum</a:t>
            </a:r>
            <a:r>
              <a:rPr lang="ja-JP" altLang="en-US" sz="36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3600" dirty="0">
                <a:latin typeface="Arial" charset="0"/>
                <a:ea typeface="ＭＳ Ｐゴシック" charset="0"/>
                <a:cs typeface="ＭＳ Ｐゴシック" charset="0"/>
              </a:rPr>
              <a:t> to be developed was Algebra I</a:t>
            </a:r>
            <a:br>
              <a:rPr lang="en-US" altLang="ja-JP" sz="3600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altLang="ja-JP" sz="24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(Geometry and Algebra II are now complete!)</a:t>
            </a:r>
            <a:endParaRPr lang="en-US" sz="2400" dirty="0">
              <a:solidFill>
                <a:srgbClr val="FF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8435" name="Picture 2" descr="Home Run Answer 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7494">
            <a:off x="733425" y="307975"/>
            <a:ext cx="27305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3" descr="Unit 8 Test Small Parabola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23368">
            <a:off x="6007100" y="4522788"/>
            <a:ext cx="2730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4" descr="6.1.1b answer graph b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772">
            <a:off x="5748338" y="255588"/>
            <a:ext cx="2662237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5" descr="Graph 4.2.2 b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1597">
            <a:off x="381000" y="4429125"/>
            <a:ext cx="2057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66800" y="797511"/>
            <a:ext cx="7239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sz="2800" b="1" dirty="0">
                <a:latin typeface="Times New Roman" charset="0"/>
              </a:rPr>
              <a:t>Connecticut Algebra One Partners  2009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dirty="0">
                <a:latin typeface="Times New Roman" charset="0"/>
              </a:rPr>
              <a:t>Associated Teachers of Mathematics in Connecticut (ATOMIC)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dirty="0">
                <a:latin typeface="Times New Roman" charset="0"/>
              </a:rPr>
              <a:t>Connecticut Academy for Education in Mathematics, Science &amp; Technology, Inc. 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dirty="0">
                <a:latin typeface="Times New Roman" charset="0"/>
              </a:rPr>
              <a:t>Connecticut Council of Leaders of Mathematics (CCLM)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dirty="0">
                <a:latin typeface="Times New Roman" charset="0"/>
              </a:rPr>
              <a:t>Mathematics Basic Skills Council of Connecticut (MBSCC)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dirty="0">
                <a:latin typeface="Times New Roman" charset="0"/>
              </a:rPr>
              <a:t>Mathematical Association of Two-Year Colleges of CT (</a:t>
            </a:r>
            <a:r>
              <a:rPr lang="en-US" dirty="0" err="1">
                <a:latin typeface="Times New Roman" charset="0"/>
              </a:rPr>
              <a:t>MatyCONN</a:t>
            </a:r>
            <a:r>
              <a:rPr lang="en-US" dirty="0">
                <a:latin typeface="Times New Roman" charset="0"/>
              </a:rPr>
              <a:t>)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dirty="0">
                <a:latin typeface="Times New Roman" charset="0"/>
              </a:rPr>
              <a:t>Project to Increase Mastery of Mathematics and Science (PIMMS)</a:t>
            </a:r>
          </a:p>
        </p:txBody>
      </p:sp>
    </p:spTree>
    <p:extLst>
      <p:ext uri="{BB962C8B-B14F-4D97-AF65-F5344CB8AC3E}">
        <p14:creationId xmlns:p14="http://schemas.microsoft.com/office/powerpoint/2010/main" val="1306441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3400" b="1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</a:rPr>
              <a:t>Algebra I Curriculum Components</a:t>
            </a:r>
          </a:p>
        </p:txBody>
      </p:sp>
      <p:sp>
        <p:nvSpPr>
          <p:cNvPr id="24578" name="Line 4"/>
          <p:cNvSpPr>
            <a:spLocks noChangeShapeType="1"/>
          </p:cNvSpPr>
          <p:nvPr/>
        </p:nvSpPr>
        <p:spPr bwMode="auto">
          <a:xfrm>
            <a:off x="8229600" y="0"/>
            <a:ext cx="0" cy="685800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4579" name="Picture 5" descr="j04265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295400"/>
            <a:ext cx="8382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6" descr="j04395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3000375"/>
            <a:ext cx="8382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7" descr="j043084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438400"/>
            <a:ext cx="8382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8" descr="j040889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762000"/>
            <a:ext cx="8382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9" descr="j042656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3529013"/>
            <a:ext cx="8382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10" descr="j043942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389563"/>
            <a:ext cx="8382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5" name="Picture 11" descr="j043869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981200"/>
            <a:ext cx="838200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6" name="Picture 12" descr="j039978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4851400"/>
            <a:ext cx="8382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7" name="Picture 13" descr="j039976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4267200"/>
            <a:ext cx="838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8" name="Picture 14" descr="SDE logo">
            <a:hlinkClick r:id="rId11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71438"/>
            <a:ext cx="838200" cy="690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63500" dir="19387806" algn="ctr" rotWithShape="0">
              <a:srgbClr val="003399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9" name="Picture 15" descr="j042278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943600"/>
            <a:ext cx="83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90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566738" y="1295400"/>
            <a:ext cx="7358062" cy="5181600"/>
          </a:xfrm>
        </p:spPr>
        <p:txBody>
          <a:bodyPr/>
          <a:lstStyle/>
          <a:p>
            <a:pPr marL="527050" eaLnBrk="1" hangingPunct="1">
              <a:spcBef>
                <a:spcPct val="70000"/>
              </a:spcBef>
              <a:buClr>
                <a:srgbClr val="003399"/>
              </a:buClr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Guiding Principles-framed the work</a:t>
            </a:r>
          </a:p>
          <a:p>
            <a:pPr marL="527050" eaLnBrk="1" hangingPunct="1">
              <a:spcBef>
                <a:spcPct val="70000"/>
              </a:spcBef>
              <a:buClr>
                <a:srgbClr val="003399"/>
              </a:buClr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Big Ideas About Algebra-critical concepts  </a:t>
            </a:r>
          </a:p>
          <a:p>
            <a:pPr marL="527050" eaLnBrk="1" hangingPunct="1">
              <a:spcBef>
                <a:spcPct val="70000"/>
              </a:spcBef>
              <a:buClr>
                <a:srgbClr val="003399"/>
              </a:buClr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Course-level Expectations/now aligned with CCSS </a:t>
            </a:r>
          </a:p>
          <a:p>
            <a:pPr marL="527050" eaLnBrk="1" hangingPunct="1">
              <a:spcBef>
                <a:spcPct val="70000"/>
              </a:spcBef>
              <a:buClr>
                <a:srgbClr val="003399"/>
              </a:buClr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Structure based on Units/Investigations/Activities</a:t>
            </a:r>
          </a:p>
          <a:p>
            <a:pPr marL="527050" eaLnBrk="1" hangingPunct="1">
              <a:spcBef>
                <a:spcPct val="70000"/>
              </a:spcBef>
              <a:buClr>
                <a:srgbClr val="003399"/>
              </a:buClr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Formative and Summative Assessments</a:t>
            </a:r>
          </a:p>
          <a:p>
            <a:pPr marL="527050" eaLnBrk="1" hangingPunct="1">
              <a:spcBef>
                <a:spcPct val="70000"/>
              </a:spcBef>
              <a:buClr>
                <a:srgbClr val="003399"/>
              </a:buClr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End-of-Course Test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1143000"/>
          </a:xfrm>
        </p:spPr>
        <p:txBody>
          <a:bodyPr/>
          <a:lstStyle/>
          <a:p>
            <a:pPr eaLnBrk="1" hangingPunct="1"/>
            <a:r>
              <a:rPr lang="en-US" sz="4000" b="1">
                <a:latin typeface="Arial" charset="0"/>
                <a:ea typeface="ＭＳ Ｐゴシック" charset="0"/>
                <a:cs typeface="ＭＳ Ｐゴシック" charset="0"/>
              </a:rPr>
              <a:t>Common Core State Standards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772400" cy="4114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Emphasis on Focus, Coherence, Conceptual Understanding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HS standards for 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College and Career Readiness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Most HS standards identified as 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core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with additional standards for 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STEM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Eighth grade curriculum will place major emphasis on algebra and geometry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Connecticut Core Algebra I Curriculum is well aligned with these standards.</a:t>
            </a:r>
          </a:p>
          <a:p>
            <a:pPr eaLnBrk="1" hangingPunct="1">
              <a:lnSpc>
                <a:spcPct val="90000"/>
              </a:lnSpc>
            </a:pPr>
            <a:endParaRPr lang="en-US" sz="2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CCSS Standards for Mathematical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3600" dirty="0">
                <a:ea typeface="ＭＳ Ｐゴシック" charset="0"/>
                <a:cs typeface="ＭＳ Ｐゴシック" charset="0"/>
              </a:rPr>
              <a:t>1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. Make sense of problems and persevere in solving them.</a:t>
            </a:r>
          </a:p>
          <a:p>
            <a:pPr eaLnBrk="1" hangingPunct="1">
              <a:buFontTx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2. Reason abstractly and quantitatively. </a:t>
            </a:r>
          </a:p>
          <a:p>
            <a:pPr eaLnBrk="1" hangingPunct="1">
              <a:buFontTx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3. Construct viable arguments and critique the reasoning of others.</a:t>
            </a:r>
          </a:p>
          <a:p>
            <a:pPr eaLnBrk="1" hangingPunct="1">
              <a:buFontTx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4. Model with mathematics.</a:t>
            </a:r>
          </a:p>
          <a:p>
            <a:pPr eaLnBrk="1" hangingPunct="1">
              <a:buFontTx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5. Use appropriate tools strategically.</a:t>
            </a:r>
          </a:p>
          <a:p>
            <a:pPr eaLnBrk="1" hangingPunct="1">
              <a:buFontTx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6. Attend to precision.</a:t>
            </a:r>
          </a:p>
          <a:p>
            <a:pPr eaLnBrk="1" hangingPunct="1">
              <a:buFontTx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7. Look for and make use of structure.</a:t>
            </a:r>
          </a:p>
          <a:p>
            <a:pPr eaLnBrk="1" hangingPunct="1">
              <a:buFontTx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8. Look for and express regularity in repeated reasoning</a:t>
            </a:r>
            <a:r>
              <a:rPr lang="en-US" dirty="0">
                <a:ea typeface="ＭＳ Ｐゴシック" charset="0"/>
                <a:cs typeface="ＭＳ Ｐゴシック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2728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1189</TotalTime>
  <Words>2278</Words>
  <Application>Microsoft Office PowerPoint</Application>
  <PresentationFormat>On-screen Show (4:3)</PresentationFormat>
  <Paragraphs>330</Paragraphs>
  <Slides>44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ＭＳ Ｐゴシック</vt:lpstr>
      <vt:lpstr>Arial</vt:lpstr>
      <vt:lpstr>Calibri</vt:lpstr>
      <vt:lpstr>Constantia</vt:lpstr>
      <vt:lpstr>Times New Roman</vt:lpstr>
      <vt:lpstr>Blank Presentation</vt:lpstr>
      <vt:lpstr> Connecticut Core Curricula for High Schools Algebra 1, Geometry, Algebra 2   </vt:lpstr>
      <vt:lpstr>Today’s Presenters</vt:lpstr>
      <vt:lpstr>Why did the state of Connecticut undertake to write a “model” curriculum   for Algebra I?</vt:lpstr>
      <vt:lpstr>High School Requirements  starting with class of 2021*</vt:lpstr>
      <vt:lpstr>First “model curriculum” to be developed was Algebra I (Geometry and Algebra II are now complete!)</vt:lpstr>
      <vt:lpstr>PowerPoint Presentation</vt:lpstr>
      <vt:lpstr>Algebra I Curriculum Components</vt:lpstr>
      <vt:lpstr>Common Core State Standards</vt:lpstr>
      <vt:lpstr>CCSS Standards for Mathematical Practice</vt:lpstr>
      <vt:lpstr>Pilot Study – 2010-13</vt:lpstr>
      <vt:lpstr> Baseline and Year-End  Math Assessment Scores  by Group</vt:lpstr>
      <vt:lpstr>Conclusions from EDC Study</vt:lpstr>
      <vt:lpstr>Development of Geometry and Algebra 2</vt:lpstr>
      <vt:lpstr>Connecticut Core Curricula are accessible  on line. CTCORESTANDARDS.org</vt:lpstr>
      <vt:lpstr>Algebra 1 Unit 1 Patterns</vt:lpstr>
      <vt:lpstr>Unit 2 Equations and Inequalities</vt:lpstr>
      <vt:lpstr>Unit 3 Functions</vt:lpstr>
      <vt:lpstr>Unit 4 Linear Functions</vt:lpstr>
      <vt:lpstr>Unit 5 Scatter Plots and Trend Lines</vt:lpstr>
      <vt:lpstr>Unit 6 Systems of Equations</vt:lpstr>
      <vt:lpstr>Unit 7 Introduction to Exponential Functions</vt:lpstr>
      <vt:lpstr>Unit 8  Quadratic Functions</vt:lpstr>
      <vt:lpstr>Connecticut Core Geometry: Key Features</vt:lpstr>
      <vt:lpstr>Unit 1: Transformations and Coordinates* </vt:lpstr>
      <vt:lpstr>Unit 2: Congruence, Constructions and Proof</vt:lpstr>
      <vt:lpstr>Unit 3: Polygons</vt:lpstr>
      <vt:lpstr>Unit 4: Similarity and Trigonometry</vt:lpstr>
      <vt:lpstr>Unit 5: Circle and Other Conics</vt:lpstr>
      <vt:lpstr>Unit 6: Three Dimensional Geometry</vt:lpstr>
      <vt:lpstr>Unit 7: Applications of Probability</vt:lpstr>
      <vt:lpstr>Unit 8:  Additional Topics</vt:lpstr>
      <vt:lpstr> Differentiation and Scaffolding</vt:lpstr>
      <vt:lpstr>  </vt:lpstr>
      <vt:lpstr>Functional Approach – Looking at Relationships between Variables as the Basis  for Algebra </vt:lpstr>
      <vt:lpstr>Alg 2 Unit 1 Functions and Inverse Functions</vt:lpstr>
      <vt:lpstr>Unit 2 Quadratic Functions</vt:lpstr>
      <vt:lpstr>Unit 3 Polynomial Functions</vt:lpstr>
      <vt:lpstr>Unit 4 Rational and Power Functions</vt:lpstr>
      <vt:lpstr>Unit 5 Exponential and Logarithm Families</vt:lpstr>
      <vt:lpstr>Unit 6 Trigonometric Functions </vt:lpstr>
      <vt:lpstr>Unit 7 Inferential Statistics</vt:lpstr>
      <vt:lpstr>Unit 8 Matrices </vt:lpstr>
      <vt:lpstr>Implementing This Curriculum</vt:lpstr>
      <vt:lpstr>Give us your feedback!</vt:lpstr>
    </vt:vector>
  </TitlesOfParts>
  <Company>Central Connecticut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I Model Course</dc:title>
  <dc:creator>Leslie/Craine User</dc:creator>
  <cp:lastModifiedBy>Weiner, Gady</cp:lastModifiedBy>
  <cp:revision>143</cp:revision>
  <cp:lastPrinted>2015-03-26T18:02:06Z</cp:lastPrinted>
  <dcterms:created xsi:type="dcterms:W3CDTF">2010-04-08T00:24:14Z</dcterms:created>
  <dcterms:modified xsi:type="dcterms:W3CDTF">2016-11-07T20:22:55Z</dcterms:modified>
</cp:coreProperties>
</file>