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5.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923" r:id="rId1"/>
  </p:sldMasterIdLst>
  <p:notesMasterIdLst>
    <p:notesMasterId r:id="rId33"/>
  </p:notesMasterIdLst>
  <p:handoutMasterIdLst>
    <p:handoutMasterId r:id="rId34"/>
  </p:handoutMasterIdLst>
  <p:sldIdLst>
    <p:sldId id="715" r:id="rId2"/>
    <p:sldId id="741" r:id="rId3"/>
    <p:sldId id="743" r:id="rId4"/>
    <p:sldId id="764" r:id="rId5"/>
    <p:sldId id="769" r:id="rId6"/>
    <p:sldId id="801" r:id="rId7"/>
    <p:sldId id="777" r:id="rId8"/>
    <p:sldId id="773" r:id="rId9"/>
    <p:sldId id="802" r:id="rId10"/>
    <p:sldId id="804" r:id="rId11"/>
    <p:sldId id="771" r:id="rId12"/>
    <p:sldId id="775" r:id="rId13"/>
    <p:sldId id="781" r:id="rId14"/>
    <p:sldId id="772" r:id="rId15"/>
    <p:sldId id="799" r:id="rId16"/>
    <p:sldId id="794" r:id="rId17"/>
    <p:sldId id="782" r:id="rId18"/>
    <p:sldId id="768" r:id="rId19"/>
    <p:sldId id="765" r:id="rId20"/>
    <p:sldId id="800" r:id="rId21"/>
    <p:sldId id="766" r:id="rId22"/>
    <p:sldId id="784" r:id="rId23"/>
    <p:sldId id="785" r:id="rId24"/>
    <p:sldId id="786" r:id="rId25"/>
    <p:sldId id="790" r:id="rId26"/>
    <p:sldId id="805" r:id="rId27"/>
    <p:sldId id="793" r:id="rId28"/>
    <p:sldId id="798" r:id="rId29"/>
    <p:sldId id="796" r:id="rId30"/>
    <p:sldId id="713" r:id="rId31"/>
    <p:sldId id="714" r:id="rId32"/>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orient="horz" pos="2932">
          <p15:clr>
            <a:srgbClr val="A4A3A4"/>
          </p15:clr>
        </p15:guide>
        <p15:guide id="3" pos="2160">
          <p15:clr>
            <a:srgbClr val="A4A3A4"/>
          </p15:clr>
        </p15:guide>
        <p15:guide id="4"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32C658"/>
    <a:srgbClr val="4E82B2"/>
    <a:srgbClr val="467AAA"/>
    <a:srgbClr val="FFFF85"/>
    <a:srgbClr val="185993"/>
    <a:srgbClr val="FFF610"/>
    <a:srgbClr val="DF8045"/>
    <a:srgbClr val="0000F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3663" autoAdjust="0"/>
  </p:normalViewPr>
  <p:slideViewPr>
    <p:cSldViewPr snapToGrid="0">
      <p:cViewPr varScale="1">
        <p:scale>
          <a:sx n="107" d="100"/>
          <a:sy n="107" d="100"/>
        </p:scale>
        <p:origin x="1518" y="108"/>
      </p:cViewPr>
      <p:guideLst>
        <p:guide orient="horz" pos="2160"/>
        <p:guide pos="2880"/>
      </p:guideLst>
    </p:cSldViewPr>
  </p:slideViewPr>
  <p:outlineViewPr>
    <p:cViewPr>
      <p:scale>
        <a:sx n="33" d="100"/>
        <a:sy n="33" d="100"/>
      </p:scale>
      <p:origin x="0" y="-21936"/>
    </p:cViewPr>
  </p:outlineViewPr>
  <p:notesTextViewPr>
    <p:cViewPr>
      <p:scale>
        <a:sx n="125" d="100"/>
        <a:sy n="125" d="100"/>
      </p:scale>
      <p:origin x="0" y="0"/>
    </p:cViewPr>
  </p:notesTextViewPr>
  <p:sorterViewPr>
    <p:cViewPr>
      <p:scale>
        <a:sx n="72" d="100"/>
        <a:sy n="72" d="100"/>
      </p:scale>
      <p:origin x="0" y="1896"/>
    </p:cViewPr>
  </p:sorterViewPr>
  <p:notesViewPr>
    <p:cSldViewPr snapToGrid="0">
      <p:cViewPr>
        <p:scale>
          <a:sx n="90" d="100"/>
          <a:sy n="90" d="100"/>
        </p:scale>
        <p:origin x="3648" y="276"/>
      </p:cViewPr>
      <p:guideLst>
        <p:guide orient="horz" pos="2880"/>
        <p:guide orient="horz" pos="2932"/>
        <p:guide pos="2160"/>
        <p:guide pos="2212"/>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wrap="square" lIns="93324" tIns="46662" rIns="93324" bIns="46662" numCol="1" anchor="t" anchorCtr="0" compatLnSpc="1">
            <a:prstTxWarp prst="textNoShape">
              <a:avLst/>
            </a:prstTxWarp>
          </a:bodyPr>
          <a:lstStyle>
            <a:lvl1pPr algn="r">
              <a:defRPr sz="1200"/>
            </a:lvl1pPr>
          </a:lstStyle>
          <a:p>
            <a:fld id="{5D42638A-8DD3-4EDA-AA31-64550B7CAB61}" type="datetimeFigureOut">
              <a:rPr lang="en-US" altLang="en-US"/>
              <a:pPr/>
              <a:t>4/1/2016</a:t>
            </a:fld>
            <a:endParaRPr lang="en-US" alt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3324" tIns="46662" rIns="93324" bIns="46662"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fld id="{D46A17AC-9A61-47C3-A9F9-05885F4D4F2B}" type="slidenum">
              <a:rPr lang="en-US" altLang="en-US"/>
              <a:pPr/>
              <a:t>‹#›</a:t>
            </a:fld>
            <a:endParaRPr lang="en-US" altLang="en-US"/>
          </a:p>
        </p:txBody>
      </p:sp>
    </p:spTree>
    <p:extLst>
      <p:ext uri="{BB962C8B-B14F-4D97-AF65-F5344CB8AC3E}">
        <p14:creationId xmlns:p14="http://schemas.microsoft.com/office/powerpoint/2010/main" val="29575816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3324" tIns="46662" rIns="93324" bIns="46662"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8275" y="0"/>
            <a:ext cx="3043238" cy="466725"/>
          </a:xfrm>
          <a:prstGeom prst="rect">
            <a:avLst/>
          </a:prstGeom>
        </p:spPr>
        <p:txBody>
          <a:bodyPr vert="horz" wrap="square" lIns="93324" tIns="46662" rIns="93324" bIns="46662" numCol="1" anchor="t" anchorCtr="0" compatLnSpc="1">
            <a:prstTxWarp prst="textNoShape">
              <a:avLst/>
            </a:prstTxWarp>
          </a:bodyPr>
          <a:lstStyle>
            <a:lvl1pPr algn="r">
              <a:defRPr sz="1200"/>
            </a:lvl1pPr>
          </a:lstStyle>
          <a:p>
            <a:fld id="{C9F3E1E5-98EE-4C5C-9753-FCF21907DFD9}" type="datetimeFigureOut">
              <a:rPr lang="en-US" altLang="en-US"/>
              <a:pPr/>
              <a:t>4/1/2016</a:t>
            </a:fld>
            <a:endParaRPr lang="en-US" alt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375"/>
            <a:ext cx="3043238" cy="466725"/>
          </a:xfrm>
          <a:prstGeom prst="rect">
            <a:avLst/>
          </a:prstGeom>
        </p:spPr>
        <p:txBody>
          <a:bodyPr vert="horz" lIns="93324" tIns="46662" rIns="93324" bIns="46662"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fld id="{C85B2999-CAA6-4FD2-9123-46FAA9E0DE85}" type="slidenum">
              <a:rPr lang="en-US" altLang="en-US"/>
              <a:pPr/>
              <a:t>‹#›</a:t>
            </a:fld>
            <a:endParaRPr lang="en-US" altLang="en-US"/>
          </a:p>
        </p:txBody>
      </p:sp>
    </p:spTree>
    <p:extLst>
      <p:ext uri="{BB962C8B-B14F-4D97-AF65-F5344CB8AC3E}">
        <p14:creationId xmlns:p14="http://schemas.microsoft.com/office/powerpoint/2010/main" val="335234558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483" name="Notes Placeholder 2"/>
          <p:cNvSpPr>
            <a:spLocks noGrp="1"/>
          </p:cNvSpPr>
          <p:nvPr>
            <p:ph type="body" idx="1"/>
            <p:custDataLst>
              <p:tags r:id="rId1"/>
            </p:custDataLst>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04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96BB4EE-13D9-4ECA-BBBB-2EF9628FAB9C}" type="slidenum">
              <a:rPr lang="en-US" altLang="en-US" smtClean="0">
                <a:solidFill>
                  <a:prstClr val="black"/>
                </a:solidFill>
              </a:rPr>
              <a:pPr/>
              <a:t>1</a:t>
            </a:fld>
            <a:endParaRPr lang="en-US" altLang="en-US" smtClean="0">
              <a:solidFill>
                <a:prstClr val="black"/>
              </a:solidFill>
            </a:endParaRPr>
          </a:p>
        </p:txBody>
      </p:sp>
    </p:spTree>
    <p:extLst>
      <p:ext uri="{BB962C8B-B14F-4D97-AF65-F5344CB8AC3E}">
        <p14:creationId xmlns:p14="http://schemas.microsoft.com/office/powerpoint/2010/main" val="2169575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10</a:t>
            </a:fld>
            <a:endParaRPr lang="en-US" altLang="en-US"/>
          </a:p>
        </p:txBody>
      </p:sp>
    </p:spTree>
    <p:extLst>
      <p:ext uri="{BB962C8B-B14F-4D97-AF65-F5344CB8AC3E}">
        <p14:creationId xmlns:p14="http://schemas.microsoft.com/office/powerpoint/2010/main" val="1474814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11</a:t>
            </a:fld>
            <a:endParaRPr lang="en-US" altLang="en-US"/>
          </a:p>
        </p:txBody>
      </p:sp>
    </p:spTree>
    <p:extLst>
      <p:ext uri="{BB962C8B-B14F-4D97-AF65-F5344CB8AC3E}">
        <p14:creationId xmlns:p14="http://schemas.microsoft.com/office/powerpoint/2010/main" val="1176796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12</a:t>
            </a:fld>
            <a:endParaRPr lang="en-US" altLang="en-US"/>
          </a:p>
        </p:txBody>
      </p:sp>
    </p:spTree>
    <p:extLst>
      <p:ext uri="{BB962C8B-B14F-4D97-AF65-F5344CB8AC3E}">
        <p14:creationId xmlns:p14="http://schemas.microsoft.com/office/powerpoint/2010/main" val="556564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13</a:t>
            </a:fld>
            <a:endParaRPr lang="en-US" altLang="en-US"/>
          </a:p>
        </p:txBody>
      </p:sp>
    </p:spTree>
    <p:extLst>
      <p:ext uri="{BB962C8B-B14F-4D97-AF65-F5344CB8AC3E}">
        <p14:creationId xmlns:p14="http://schemas.microsoft.com/office/powerpoint/2010/main" val="2361481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14</a:t>
            </a:fld>
            <a:endParaRPr lang="en-US" altLang="en-US"/>
          </a:p>
        </p:txBody>
      </p:sp>
    </p:spTree>
    <p:extLst>
      <p:ext uri="{BB962C8B-B14F-4D97-AF65-F5344CB8AC3E}">
        <p14:creationId xmlns:p14="http://schemas.microsoft.com/office/powerpoint/2010/main" val="521959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15</a:t>
            </a:fld>
            <a:endParaRPr lang="en-US" altLang="en-US"/>
          </a:p>
        </p:txBody>
      </p:sp>
    </p:spTree>
    <p:extLst>
      <p:ext uri="{BB962C8B-B14F-4D97-AF65-F5344CB8AC3E}">
        <p14:creationId xmlns:p14="http://schemas.microsoft.com/office/powerpoint/2010/main" val="48753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16</a:t>
            </a:fld>
            <a:endParaRPr lang="en-US" altLang="en-US"/>
          </a:p>
        </p:txBody>
      </p:sp>
    </p:spTree>
    <p:extLst>
      <p:ext uri="{BB962C8B-B14F-4D97-AF65-F5344CB8AC3E}">
        <p14:creationId xmlns:p14="http://schemas.microsoft.com/office/powerpoint/2010/main" val="2590967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17</a:t>
            </a:fld>
            <a:endParaRPr lang="en-US" altLang="en-US"/>
          </a:p>
        </p:txBody>
      </p:sp>
    </p:spTree>
    <p:extLst>
      <p:ext uri="{BB962C8B-B14F-4D97-AF65-F5344CB8AC3E}">
        <p14:creationId xmlns:p14="http://schemas.microsoft.com/office/powerpoint/2010/main" val="1729799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18</a:t>
            </a:fld>
            <a:endParaRPr lang="en-US" altLang="en-US"/>
          </a:p>
        </p:txBody>
      </p:sp>
    </p:spTree>
    <p:extLst>
      <p:ext uri="{BB962C8B-B14F-4D97-AF65-F5344CB8AC3E}">
        <p14:creationId xmlns:p14="http://schemas.microsoft.com/office/powerpoint/2010/main" val="1584844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19</a:t>
            </a:fld>
            <a:endParaRPr lang="en-US" altLang="en-US"/>
          </a:p>
        </p:txBody>
      </p:sp>
    </p:spTree>
    <p:extLst>
      <p:ext uri="{BB962C8B-B14F-4D97-AF65-F5344CB8AC3E}">
        <p14:creationId xmlns:p14="http://schemas.microsoft.com/office/powerpoint/2010/main" val="1111911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Notes Placeholder 2"/>
          <p:cNvSpPr>
            <a:spLocks noGrp="1"/>
          </p:cNvSpPr>
          <p:nvPr>
            <p:ph type="body" idx="1"/>
            <p:custDataLst>
              <p:tags r:id="rId1"/>
            </p:custDataLst>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E3C8675-5358-4A70-8B53-C539116E97E1}" type="slidenum">
              <a:rPr lang="en-US" altLang="en-US" smtClean="0">
                <a:solidFill>
                  <a:prstClr val="black"/>
                </a:solidFill>
              </a:rPr>
              <a:pPr/>
              <a:t>2</a:t>
            </a:fld>
            <a:endParaRPr lang="en-US" altLang="en-US" smtClean="0">
              <a:solidFill>
                <a:prstClr val="black"/>
              </a:solidFill>
            </a:endParaRPr>
          </a:p>
        </p:txBody>
      </p:sp>
    </p:spTree>
    <p:extLst>
      <p:ext uri="{BB962C8B-B14F-4D97-AF65-F5344CB8AC3E}">
        <p14:creationId xmlns:p14="http://schemas.microsoft.com/office/powerpoint/2010/main" val="2822857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20</a:t>
            </a:fld>
            <a:endParaRPr lang="en-US" altLang="en-US"/>
          </a:p>
        </p:txBody>
      </p:sp>
    </p:spTree>
    <p:extLst>
      <p:ext uri="{BB962C8B-B14F-4D97-AF65-F5344CB8AC3E}">
        <p14:creationId xmlns:p14="http://schemas.microsoft.com/office/powerpoint/2010/main" val="328507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21</a:t>
            </a:fld>
            <a:endParaRPr lang="en-US" altLang="en-US"/>
          </a:p>
        </p:txBody>
      </p:sp>
    </p:spTree>
    <p:extLst>
      <p:ext uri="{BB962C8B-B14F-4D97-AF65-F5344CB8AC3E}">
        <p14:creationId xmlns:p14="http://schemas.microsoft.com/office/powerpoint/2010/main" val="418726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22</a:t>
            </a:fld>
            <a:endParaRPr lang="en-US" altLang="en-US"/>
          </a:p>
        </p:txBody>
      </p:sp>
    </p:spTree>
    <p:extLst>
      <p:ext uri="{BB962C8B-B14F-4D97-AF65-F5344CB8AC3E}">
        <p14:creationId xmlns:p14="http://schemas.microsoft.com/office/powerpoint/2010/main" val="1028515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23</a:t>
            </a:fld>
            <a:endParaRPr lang="en-US" altLang="en-US"/>
          </a:p>
        </p:txBody>
      </p:sp>
    </p:spTree>
    <p:extLst>
      <p:ext uri="{BB962C8B-B14F-4D97-AF65-F5344CB8AC3E}">
        <p14:creationId xmlns:p14="http://schemas.microsoft.com/office/powerpoint/2010/main" val="733921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24</a:t>
            </a:fld>
            <a:endParaRPr lang="en-US" altLang="en-US"/>
          </a:p>
        </p:txBody>
      </p:sp>
    </p:spTree>
    <p:extLst>
      <p:ext uri="{BB962C8B-B14F-4D97-AF65-F5344CB8AC3E}">
        <p14:creationId xmlns:p14="http://schemas.microsoft.com/office/powerpoint/2010/main" val="2217812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25</a:t>
            </a:fld>
            <a:endParaRPr lang="en-US" altLang="en-US"/>
          </a:p>
        </p:txBody>
      </p:sp>
    </p:spTree>
    <p:extLst>
      <p:ext uri="{BB962C8B-B14F-4D97-AF65-F5344CB8AC3E}">
        <p14:creationId xmlns:p14="http://schemas.microsoft.com/office/powerpoint/2010/main" val="3643512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26</a:t>
            </a:fld>
            <a:endParaRPr lang="en-US" altLang="en-US"/>
          </a:p>
        </p:txBody>
      </p:sp>
    </p:spTree>
    <p:extLst>
      <p:ext uri="{BB962C8B-B14F-4D97-AF65-F5344CB8AC3E}">
        <p14:creationId xmlns:p14="http://schemas.microsoft.com/office/powerpoint/2010/main" val="3690628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27</a:t>
            </a:fld>
            <a:endParaRPr lang="en-US" altLang="en-US"/>
          </a:p>
        </p:txBody>
      </p:sp>
    </p:spTree>
    <p:extLst>
      <p:ext uri="{BB962C8B-B14F-4D97-AF65-F5344CB8AC3E}">
        <p14:creationId xmlns:p14="http://schemas.microsoft.com/office/powerpoint/2010/main" val="3916865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28</a:t>
            </a:fld>
            <a:endParaRPr lang="en-US" altLang="en-US"/>
          </a:p>
        </p:txBody>
      </p:sp>
    </p:spTree>
    <p:extLst>
      <p:ext uri="{BB962C8B-B14F-4D97-AF65-F5344CB8AC3E}">
        <p14:creationId xmlns:p14="http://schemas.microsoft.com/office/powerpoint/2010/main" val="749530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29</a:t>
            </a:fld>
            <a:endParaRPr lang="en-US" altLang="en-US"/>
          </a:p>
        </p:txBody>
      </p:sp>
    </p:spTree>
    <p:extLst>
      <p:ext uri="{BB962C8B-B14F-4D97-AF65-F5344CB8AC3E}">
        <p14:creationId xmlns:p14="http://schemas.microsoft.com/office/powerpoint/2010/main" val="1016656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3" name="Notes Placeholder 2"/>
          <p:cNvSpPr>
            <a:spLocks noGrp="1"/>
          </p:cNvSpPr>
          <p:nvPr>
            <p:ph type="body" idx="1"/>
            <p:custDataLst>
              <p:tags r:id="rId1"/>
            </p:custDataLst>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56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6E2D359-0171-4C6B-B4BD-BCCF0D695CE8}" type="slidenum">
              <a:rPr lang="en-US" altLang="en-US" smtClean="0"/>
              <a:pPr/>
              <a:t>3</a:t>
            </a:fld>
            <a:endParaRPr lang="en-US" altLang="en-US" smtClean="0"/>
          </a:p>
        </p:txBody>
      </p:sp>
    </p:spTree>
    <p:extLst>
      <p:ext uri="{BB962C8B-B14F-4D97-AF65-F5344CB8AC3E}">
        <p14:creationId xmlns:p14="http://schemas.microsoft.com/office/powerpoint/2010/main" val="4081705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30</a:t>
            </a:fld>
            <a:endParaRPr lang="en-US" altLang="en-US"/>
          </a:p>
        </p:txBody>
      </p:sp>
    </p:spTree>
    <p:extLst>
      <p:ext uri="{BB962C8B-B14F-4D97-AF65-F5344CB8AC3E}">
        <p14:creationId xmlns:p14="http://schemas.microsoft.com/office/powerpoint/2010/main" val="36163921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75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93F8865-8A06-4359-BE86-54E444C7ECA3}" type="slidenum">
              <a:rPr lang="en-US" altLang="en-US" smtClean="0">
                <a:solidFill>
                  <a:prstClr val="black"/>
                </a:solidFill>
              </a:rPr>
              <a:pPr/>
              <a:t>31</a:t>
            </a:fld>
            <a:endParaRPr lang="en-US" altLang="en-US" smtClean="0">
              <a:solidFill>
                <a:prstClr val="black"/>
              </a:solidFill>
            </a:endParaRPr>
          </a:p>
        </p:txBody>
      </p:sp>
    </p:spTree>
    <p:extLst>
      <p:ext uri="{BB962C8B-B14F-4D97-AF65-F5344CB8AC3E}">
        <p14:creationId xmlns:p14="http://schemas.microsoft.com/office/powerpoint/2010/main" val="605218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4</a:t>
            </a:fld>
            <a:endParaRPr lang="en-US" altLang="en-US"/>
          </a:p>
        </p:txBody>
      </p:sp>
    </p:spTree>
    <p:extLst>
      <p:ext uri="{BB962C8B-B14F-4D97-AF65-F5344CB8AC3E}">
        <p14:creationId xmlns:p14="http://schemas.microsoft.com/office/powerpoint/2010/main" val="1913810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5</a:t>
            </a:fld>
            <a:endParaRPr lang="en-US" altLang="en-US"/>
          </a:p>
        </p:txBody>
      </p:sp>
    </p:spTree>
    <p:extLst>
      <p:ext uri="{BB962C8B-B14F-4D97-AF65-F5344CB8AC3E}">
        <p14:creationId xmlns:p14="http://schemas.microsoft.com/office/powerpoint/2010/main" val="725713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6</a:t>
            </a:fld>
            <a:endParaRPr lang="en-US" altLang="en-US"/>
          </a:p>
        </p:txBody>
      </p:sp>
    </p:spTree>
    <p:extLst>
      <p:ext uri="{BB962C8B-B14F-4D97-AF65-F5344CB8AC3E}">
        <p14:creationId xmlns:p14="http://schemas.microsoft.com/office/powerpoint/2010/main" val="478993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7</a:t>
            </a:fld>
            <a:endParaRPr lang="en-US" altLang="en-US"/>
          </a:p>
        </p:txBody>
      </p:sp>
    </p:spTree>
    <p:extLst>
      <p:ext uri="{BB962C8B-B14F-4D97-AF65-F5344CB8AC3E}">
        <p14:creationId xmlns:p14="http://schemas.microsoft.com/office/powerpoint/2010/main" val="729661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8</a:t>
            </a:fld>
            <a:endParaRPr lang="en-US" altLang="en-US"/>
          </a:p>
        </p:txBody>
      </p:sp>
    </p:spTree>
    <p:extLst>
      <p:ext uri="{BB962C8B-B14F-4D97-AF65-F5344CB8AC3E}">
        <p14:creationId xmlns:p14="http://schemas.microsoft.com/office/powerpoint/2010/main" val="1887743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9</a:t>
            </a:fld>
            <a:endParaRPr lang="en-US" altLang="en-US"/>
          </a:p>
        </p:txBody>
      </p:sp>
    </p:spTree>
    <p:extLst>
      <p:ext uri="{BB962C8B-B14F-4D97-AF65-F5344CB8AC3E}">
        <p14:creationId xmlns:p14="http://schemas.microsoft.com/office/powerpoint/2010/main" val="3328609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5219260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95400" y="1219200"/>
            <a:ext cx="7620000" cy="5257800"/>
          </a:xfrm>
        </p:spPr>
        <p:txBody>
          <a:bodyPr rtlCol="0">
            <a:normAutofit/>
          </a:bodyPr>
          <a:lstStyle/>
          <a:p>
            <a:pPr lvl="0"/>
            <a:endParaRPr lang="en-US" noProof="0" dirty="0" smtClean="0"/>
          </a:p>
        </p:txBody>
      </p:sp>
    </p:spTree>
    <p:extLst>
      <p:ext uri="{BB962C8B-B14F-4D97-AF65-F5344CB8AC3E}">
        <p14:creationId xmlns:p14="http://schemas.microsoft.com/office/powerpoint/2010/main" val="3575000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4" name="Footer Placeholder 17"/>
          <p:cNvSpPr>
            <a:spLocks noGrp="1"/>
          </p:cNvSpPr>
          <p:nvPr>
            <p:ph type="ftr" sz="quarter" idx="10"/>
          </p:nvPr>
        </p:nvSpPr>
        <p:spPr/>
        <p:txBody>
          <a:bodyPr/>
          <a:lstStyle>
            <a:lvl1pPr algn="ctr">
              <a:defRPr sz="1200">
                <a:solidFill>
                  <a:schemeClr val="tx1">
                    <a:tint val="75000"/>
                  </a:schemeClr>
                </a:solidFill>
              </a:defRPr>
            </a:lvl1pPr>
          </a:lstStyle>
          <a:p>
            <a:pPr>
              <a:defRPr/>
            </a:pPr>
            <a:r>
              <a:rPr lang="en-US">
                <a:solidFill>
                  <a:prstClr val="black">
                    <a:tint val="75000"/>
                  </a:prstClr>
                </a:solidFill>
              </a:rPr>
              <a:t> </a:t>
            </a:r>
          </a:p>
        </p:txBody>
      </p:sp>
      <p:sp>
        <p:nvSpPr>
          <p:cNvPr id="5" name="Slide Number Placeholder 18"/>
          <p:cNvSpPr>
            <a:spLocks noGrp="1"/>
          </p:cNvSpPr>
          <p:nvPr>
            <p:ph type="sldNum" sz="quarter" idx="11"/>
          </p:nvPr>
        </p:nvSpPr>
        <p:spPr/>
        <p:txBody>
          <a:bodyPr/>
          <a:lstStyle>
            <a:lvl1pPr>
              <a:defRPr>
                <a:solidFill>
                  <a:srgbClr val="7F7F7F"/>
                </a:solidFill>
              </a:defRPr>
            </a:lvl1pPr>
          </a:lstStyle>
          <a:p>
            <a:pPr>
              <a:defRPr/>
            </a:pPr>
            <a:fld id="{94CE97D3-BC52-404A-9098-B92C57514E5F}" type="slidenum">
              <a:rPr lang="en-US" altLang="en-US"/>
              <a:pPr>
                <a:defRPr/>
              </a:pPr>
              <a:t>‹#›</a:t>
            </a:fld>
            <a:endParaRPr lang="en-US" altLang="en-US"/>
          </a:p>
        </p:txBody>
      </p:sp>
    </p:spTree>
    <p:extLst>
      <p:ext uri="{BB962C8B-B14F-4D97-AF65-F5344CB8AC3E}">
        <p14:creationId xmlns:p14="http://schemas.microsoft.com/office/powerpoint/2010/main" val="332622229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pPr>
              <a:defRPr/>
            </a:pPr>
            <a:fld id="{CB1F917E-6562-42C4-8131-D50833C5534B}"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44921622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pPr>
              <a:defRPr/>
            </a:pPr>
            <a:fld id="{376D5205-F2C5-4957-B039-F6C232E300B3}"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10071175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pPr>
              <a:defRPr/>
            </a:pPr>
            <a:fld id="{8AA1ABF2-1296-4E7F-950B-14F3895DEC3E}"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74239233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pPr>
              <a:defRPr/>
            </a:pPr>
            <a:fld id="{F2F67814-701A-43D2-8C35-AF00BE9ADA73}"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91653159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pPr>
              <a:defRPr/>
            </a:pPr>
            <a:fld id="{3BC6E788-C375-4C64-BCC0-F916B9013020}"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64014678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pPr>
              <a:defRPr/>
            </a:pPr>
            <a:fld id="{A70B4384-749A-4D5D-891F-8F2142951E4B}"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47587153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pPr>
              <a:defRPr/>
            </a:pPr>
            <a:fld id="{6733AEF9-738A-4AEC-8423-51AA304C89E5}"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5754125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pPr>
              <a:defRPr/>
            </a:pPr>
            <a:fld id="{D4931558-E9F5-4279-8F0B-4DFE6FE211ED}"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59445980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55403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5" cstate="print"/>
            <a:stretch>
              <a:fillRect/>
            </a:stretch>
          </a:blipFill>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solidFill>
                  <a:prstClr val="black">
                    <a:tint val="75000"/>
                  </a:prstClr>
                </a:solidFill>
                <a:ea typeface="+mn-ea"/>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a:solidFill>
                  <a:schemeClr val="bg1"/>
                </a:solidFill>
                <a:latin typeface="Times New Roman" panose="02020603050405020304" pitchFamily="18" charset="0"/>
                <a:cs typeface="Times New Roman" panose="02020603050405020304" pitchFamily="18" charset="0"/>
              </a:defRPr>
            </a:lvl1pPr>
          </a:lstStyle>
          <a:p>
            <a:pPr>
              <a:defRPr/>
            </a:pPr>
            <a:fld id="{04F8FF76-8189-4DE8-AC7B-ACA22AC4FEA9}" type="slidenum">
              <a:rPr lang="en-US" altLang="en-US">
                <a:solidFill>
                  <a:prstClr val="white"/>
                </a:solidFill>
                <a:ea typeface="+mn-ea"/>
              </a:rPr>
              <a:pPr>
                <a:defRPr/>
              </a:pPr>
              <a:t>‹#›</a:t>
            </a:fld>
            <a:endParaRPr lang="en-US" altLang="en-US">
              <a:solidFill>
                <a:prstClr val="white"/>
              </a:solidFill>
              <a:ea typeface="+mn-ea"/>
            </a:endParaRPr>
          </a:p>
        </p:txBody>
      </p:sp>
    </p:spTree>
    <p:extLst>
      <p:ext uri="{BB962C8B-B14F-4D97-AF65-F5344CB8AC3E}">
        <p14:creationId xmlns:p14="http://schemas.microsoft.com/office/powerpoint/2010/main" val="3577364518"/>
      </p:ext>
    </p:extLst>
  </p:cSld>
  <p:clrMap bg1="lt1" tx1="dk1" bg2="lt2" tx2="dk2" accent1="accent1" accent2="accent2" accent3="accent3" accent4="accent4" accent5="accent5" accent6="accent6" hlink="hlink" folHlink="folHlink"/>
  <p:sldLayoutIdLst>
    <p:sldLayoutId id="2147485924" r:id="rId1"/>
    <p:sldLayoutId id="2147485926" r:id="rId2"/>
    <p:sldLayoutId id="2147485927" r:id="rId3"/>
    <p:sldLayoutId id="2147485928" r:id="rId4"/>
    <p:sldLayoutId id="2147485929" r:id="rId5"/>
    <p:sldLayoutId id="2147485930" r:id="rId6"/>
    <p:sldLayoutId id="2147485931" r:id="rId7"/>
    <p:sldLayoutId id="2147485932" r:id="rId8"/>
    <p:sldLayoutId id="2147485933" r:id="rId9"/>
    <p:sldLayoutId id="2147485934" r:id="rId10"/>
    <p:sldLayoutId id="2147485983" r:id="rId11"/>
  </p:sldLayoutIdLst>
  <p:transition>
    <p:fade/>
  </p:transition>
  <p:timing>
    <p:tnLst>
      <p:par>
        <p:cTn id="1" dur="indefinite" restart="never" nodeType="tmRoot"/>
      </p:par>
    </p:tnLst>
  </p:timing>
  <p:hf hdr="0" ftr="0" dt="0"/>
  <p:txStyles>
    <p:titleStyle>
      <a:lvl1pPr algn="l" defTabSz="912813" rtl="0" eaLnBrk="0" fontAlgn="base" hangingPunct="0">
        <a:lnSpc>
          <a:spcPct val="90000"/>
        </a:lnSpc>
        <a:spcBef>
          <a:spcPct val="0"/>
        </a:spcBef>
        <a:spcAft>
          <a:spcPct val="0"/>
        </a:spcAft>
        <a:defRPr lang="en-US" sz="40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0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0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0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0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0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0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0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000">
          <a:solidFill>
            <a:schemeClr val="tx1"/>
          </a:solidFill>
          <a:latin typeface="Calibri"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sde.ct.gov/sde/lib/sde/pdf/curriculum/bilingual/celp_standards.pdf" TargetMode="Externa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www.ct.gov/sde/Englishlearner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ctcorestandards.org/"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hyperlink" Target="mailto:rgeier@pcgus.com" TargetMode="External"/><Relationship Id="rId5" Type="http://schemas.openxmlformats.org/officeDocument/2006/relationships/hyperlink" Target="mailto:megan.Alubicki@ct.gov" TargetMode="External"/><Relationship Id="rId4" Type="http://schemas.openxmlformats.org/officeDocument/2006/relationships/hyperlink" Target="mailto:grodriguez@pcgu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839" y="1451291"/>
            <a:ext cx="6448566" cy="984805"/>
          </a:xfrm>
        </p:spPr>
        <p:txBody>
          <a:bodyPr/>
          <a:lstStyle/>
          <a:p>
            <a:pPr algn="ctr" defTabSz="914363" eaLnBrk="1" fontAlgn="auto" hangingPunct="1">
              <a:spcAft>
                <a:spcPts val="0"/>
              </a:spcAft>
              <a:defRPr/>
            </a:pPr>
            <a:r>
              <a:rPr lang="en-US" sz="4400" dirty="0" smtClean="0">
                <a:solidFill>
                  <a:srgbClr val="000066"/>
                </a:solidFill>
              </a:rPr>
              <a:t>          </a:t>
            </a:r>
            <a:r>
              <a:rPr sz="4400" dirty="0" smtClean="0">
                <a:solidFill>
                  <a:srgbClr val="000066"/>
                </a:solidFill>
              </a:rPr>
              <a:t>CSDE Webinar Series</a:t>
            </a:r>
            <a:br>
              <a:rPr sz="4400" dirty="0" smtClean="0">
                <a:solidFill>
                  <a:srgbClr val="000066"/>
                </a:solidFill>
              </a:rPr>
            </a:br>
            <a:r>
              <a:rPr sz="4400" dirty="0" smtClean="0"/>
              <a:t/>
            </a:r>
            <a:br>
              <a:rPr sz="4400" dirty="0" smtClean="0"/>
            </a:br>
            <a:endParaRPr sz="4400" dirty="0"/>
          </a:p>
        </p:txBody>
      </p:sp>
      <p:sp>
        <p:nvSpPr>
          <p:cNvPr id="18435" name="Subtitle 5"/>
          <p:cNvSpPr>
            <a:spLocks noGrp="1"/>
          </p:cNvSpPr>
          <p:nvPr>
            <p:ph type="subTitle" idx="1"/>
          </p:nvPr>
        </p:nvSpPr>
        <p:spPr>
          <a:xfrm>
            <a:off x="733425" y="2176938"/>
            <a:ext cx="7680325" cy="704376"/>
          </a:xfrm>
        </p:spPr>
        <p:txBody>
          <a:bodyPr/>
          <a:lstStyle/>
          <a:p>
            <a:pPr algn="ctr" eaLnBrk="1" hangingPunct="1">
              <a:spcBef>
                <a:spcPct val="0"/>
              </a:spcBef>
              <a:defRPr/>
            </a:pPr>
            <a:r>
              <a:rPr lang="en-US" sz="4000" dirty="0" smtClean="0">
                <a:solidFill>
                  <a:schemeClr val="accent3">
                    <a:lumMod val="75000"/>
                  </a:schemeClr>
                </a:solidFill>
              </a:rPr>
              <a:t>Systems of Professional Learning</a:t>
            </a:r>
          </a:p>
          <a:p>
            <a:pPr algn="ctr" eaLnBrk="1" hangingPunct="1">
              <a:spcBef>
                <a:spcPct val="0"/>
              </a:spcBef>
              <a:defRPr/>
            </a:pPr>
            <a:r>
              <a:rPr lang="en-US" sz="4000" dirty="0" smtClean="0">
                <a:solidFill>
                  <a:schemeClr val="accent3">
                    <a:lumMod val="75000"/>
                  </a:schemeClr>
                </a:solidFill>
              </a:rPr>
              <a:t>     Connecticut Core Standards</a:t>
            </a:r>
          </a:p>
        </p:txBody>
      </p:sp>
      <p:sp>
        <p:nvSpPr>
          <p:cNvPr id="19460" name="Subtitle 5"/>
          <p:cNvSpPr txBox="1">
            <a:spLocks/>
          </p:cNvSpPr>
          <p:nvPr/>
        </p:nvSpPr>
        <p:spPr bwMode="auto">
          <a:xfrm>
            <a:off x="285142" y="3343154"/>
            <a:ext cx="8606117" cy="1590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ts val="600"/>
              </a:spcBef>
            </a:pPr>
            <a:r>
              <a:rPr lang="en-US" altLang="en-US" sz="3400" u="sng" dirty="0" smtClean="0">
                <a:solidFill>
                  <a:srgbClr val="000066"/>
                </a:solidFill>
                <a:ea typeface="+mn-ea"/>
              </a:rPr>
              <a:t>Session:</a:t>
            </a:r>
          </a:p>
          <a:p>
            <a:pPr algn="ctr">
              <a:lnSpc>
                <a:spcPct val="90000"/>
              </a:lnSpc>
              <a:spcBef>
                <a:spcPts val="600"/>
              </a:spcBef>
            </a:pPr>
            <a:r>
              <a:rPr lang="en-US" altLang="en-US" sz="3400" u="sng" dirty="0" smtClean="0">
                <a:solidFill>
                  <a:srgbClr val="000066"/>
                </a:solidFill>
                <a:ea typeface="+mn-ea"/>
              </a:rPr>
              <a:t>CELP and CT State Core Standards: Meeting the Needs of English Learners</a:t>
            </a:r>
          </a:p>
        </p:txBody>
      </p:sp>
      <p:pic>
        <p:nvPicPr>
          <p:cNvPr id="19461"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19950" y="0"/>
            <a:ext cx="1371600" cy="163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1638" y="371475"/>
            <a:ext cx="3998912" cy="88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3" name="TextBox 2"/>
          <p:cNvSpPr txBox="1">
            <a:spLocks noChangeArrowheads="1"/>
          </p:cNvSpPr>
          <p:nvPr/>
        </p:nvSpPr>
        <p:spPr bwMode="auto">
          <a:xfrm>
            <a:off x="1491457" y="4881458"/>
            <a:ext cx="6161087"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0" hangingPunct="0"/>
            <a:r>
              <a:rPr lang="en-US" altLang="en-US" sz="3200" dirty="0" smtClean="0">
                <a:solidFill>
                  <a:srgbClr val="000066"/>
                </a:solidFill>
                <a:ea typeface="+mn-ea"/>
              </a:rPr>
              <a:t>Thursday, February 4</a:t>
            </a:r>
            <a:r>
              <a:rPr lang="en-US" altLang="en-US" sz="3200" baseline="30000" dirty="0" smtClean="0">
                <a:solidFill>
                  <a:srgbClr val="000066"/>
                </a:solidFill>
                <a:ea typeface="+mn-ea"/>
              </a:rPr>
              <a:t>th</a:t>
            </a:r>
            <a:r>
              <a:rPr lang="en-US" altLang="en-US" sz="3200" dirty="0" smtClean="0">
                <a:solidFill>
                  <a:srgbClr val="000066"/>
                </a:solidFill>
                <a:ea typeface="+mn-ea"/>
              </a:rPr>
              <a:t> </a:t>
            </a:r>
          </a:p>
          <a:p>
            <a:pPr algn="ctr" eaLnBrk="0" hangingPunct="0"/>
            <a:r>
              <a:rPr lang="en-US" altLang="en-US" sz="3200" dirty="0" smtClean="0">
                <a:solidFill>
                  <a:srgbClr val="000066"/>
                </a:solidFill>
                <a:ea typeface="+mn-ea"/>
              </a:rPr>
              <a:t>3:30 – 4:30 p.m. EST</a:t>
            </a:r>
            <a:endParaRPr lang="en-US" altLang="en-US" sz="3600" dirty="0" smtClean="0">
              <a:solidFill>
                <a:prstClr val="black"/>
              </a:solidFill>
              <a:ea typeface="+mn-ea"/>
            </a:endParaRPr>
          </a:p>
        </p:txBody>
      </p:sp>
    </p:spTree>
    <p:extLst>
      <p:ext uri="{BB962C8B-B14F-4D97-AF65-F5344CB8AC3E}">
        <p14:creationId xmlns:p14="http://schemas.microsoft.com/office/powerpoint/2010/main" val="77646649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100069"/>
            <a:ext cx="8382000" cy="3701526"/>
          </a:xfrm>
        </p:spPr>
        <p:txBody>
          <a:bodyPr/>
          <a:lstStyle/>
          <a:p>
            <a:pPr marL="0" indent="0" defTabSz="914363" eaLnBrk="1" fontAlgn="auto" hangingPunct="1">
              <a:spcAft>
                <a:spcPts val="0"/>
              </a:spcAft>
              <a:buNone/>
              <a:defRPr/>
            </a:pPr>
            <a:r>
              <a:rPr lang="en-US" i="1" dirty="0">
                <a:solidFill>
                  <a:srgbClr val="000066"/>
                </a:solidFill>
                <a:effectLst>
                  <a:outerShdw blurRad="38100" dist="38100" dir="2700000" algn="tl">
                    <a:srgbClr val="000000">
                      <a:alpha val="43137"/>
                    </a:srgbClr>
                  </a:outerShdw>
                </a:effectLst>
              </a:rPr>
              <a:t>Which school reform District are you representing?</a:t>
            </a:r>
          </a:p>
          <a:p>
            <a:pPr marL="0" indent="0">
              <a:buNone/>
            </a:pPr>
            <a:endParaRPr lang="en-US" dirty="0" smtClean="0"/>
          </a:p>
          <a:p>
            <a:pPr marL="0" indent="0">
              <a:buNone/>
            </a:pPr>
            <a:r>
              <a:rPr lang="en-US" dirty="0" smtClean="0"/>
              <a:t>A. Education </a:t>
            </a:r>
            <a:r>
              <a:rPr lang="en-US" dirty="0"/>
              <a:t>Alliance </a:t>
            </a:r>
            <a:r>
              <a:rPr lang="en-US" dirty="0" smtClean="0"/>
              <a:t>Districts</a:t>
            </a:r>
            <a:endParaRPr lang="en-US" dirty="0"/>
          </a:p>
          <a:p>
            <a:pPr marL="0" indent="0">
              <a:buNone/>
            </a:pPr>
            <a:r>
              <a:rPr lang="en-US" dirty="0" smtClean="0"/>
              <a:t>B. </a:t>
            </a:r>
            <a:r>
              <a:rPr lang="en-US" dirty="0"/>
              <a:t>Non-Education Alliance </a:t>
            </a:r>
            <a:r>
              <a:rPr lang="en-US" dirty="0" smtClean="0"/>
              <a:t>Districts</a:t>
            </a:r>
          </a:p>
          <a:p>
            <a:pPr marL="0" indent="0">
              <a:buNone/>
            </a:pPr>
            <a:r>
              <a:rPr lang="en-US" dirty="0" smtClean="0"/>
              <a:t>C. RESCs</a:t>
            </a:r>
            <a:r>
              <a:rPr lang="en-US" dirty="0"/>
              <a:t>, Public Charter Schools; State and </a:t>
            </a:r>
            <a:r>
              <a:rPr lang="en-US" dirty="0" smtClean="0"/>
              <a:t>Other</a:t>
            </a:r>
          </a:p>
          <a:p>
            <a:pPr marL="0" indent="0">
              <a:buNone/>
            </a:pPr>
            <a:r>
              <a:rPr lang="en-US" dirty="0"/>
              <a:t> </a:t>
            </a:r>
            <a:r>
              <a:rPr lang="en-US" dirty="0" smtClean="0"/>
              <a:t>    LEAs</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CB1F917E-6562-42C4-8131-D50833C5534B}" type="slidenum">
              <a:rPr lang="en-US" altLang="en-US" smtClean="0">
                <a:solidFill>
                  <a:prstClr val="white"/>
                </a:solidFill>
              </a:rPr>
              <a:pPr>
                <a:defRPr/>
              </a:pPr>
              <a:t>10</a:t>
            </a:fld>
            <a:endParaRPr lang="en-US" altLang="en-US">
              <a:solidFill>
                <a:prstClr val="white"/>
              </a:solidFill>
            </a:endParaRPr>
          </a:p>
        </p:txBody>
      </p:sp>
      <p:sp>
        <p:nvSpPr>
          <p:cNvPr id="5" name="Title 1"/>
          <p:cNvSpPr txBox="1">
            <a:spLocks/>
          </p:cNvSpPr>
          <p:nvPr/>
        </p:nvSpPr>
        <p:spPr>
          <a:xfrm>
            <a:off x="533400" y="382588"/>
            <a:ext cx="8382000" cy="1049972"/>
          </a:xfrm>
          <a:prstGeom prst="rect">
            <a:avLst/>
          </a:prstGeom>
        </p:spPr>
        <p:txBody>
          <a:bodyPr vert="horz" wrap="square" lIns="0" tIns="0" rIns="0" bIns="0" rtlCol="0" anchor="t">
            <a:normAutofit/>
          </a:bodyPr>
          <a:lstStyle>
            <a:lvl1pPr algn="l" defTabSz="912813" rtl="0" eaLnBrk="0" fontAlgn="base" hangingPunct="0">
              <a:lnSpc>
                <a:spcPct val="90000"/>
              </a:lnSpc>
              <a:spcBef>
                <a:spcPct val="0"/>
              </a:spcBef>
              <a:spcAft>
                <a:spcPct val="0"/>
              </a:spcAft>
              <a:defRPr lang="en-US" sz="40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0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0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0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0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0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0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0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000">
                <a:solidFill>
                  <a:schemeClr val="tx1"/>
                </a:solidFill>
                <a:latin typeface="Calibri" pitchFamily="34" charset="0"/>
                <a:cs typeface="Arial" pitchFamily="34" charset="0"/>
              </a:defRPr>
            </a:lvl9pPr>
          </a:lstStyle>
          <a:p>
            <a:pPr algn="ctr" defTabSz="914363" eaLnBrk="1" fontAlgn="auto" hangingPunct="1">
              <a:spcAft>
                <a:spcPts val="0"/>
              </a:spcAft>
              <a:defRPr/>
            </a:pPr>
            <a:r>
              <a:rPr lang="en-US" dirty="0" smtClean="0">
                <a:solidFill>
                  <a:srgbClr val="000066"/>
                </a:solidFill>
              </a:rPr>
              <a:t>Poll Question</a:t>
            </a:r>
            <a:endParaRPr lang="en-US" dirty="0">
              <a:solidFill>
                <a:srgbClr val="000066"/>
              </a:solidFill>
            </a:endParaRPr>
          </a:p>
        </p:txBody>
      </p:sp>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923716"/>
            <a:ext cx="3584575" cy="1973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223050" y="6120844"/>
            <a:ext cx="2200847" cy="487722"/>
          </a:xfrm>
          <a:prstGeom prst="rect">
            <a:avLst/>
          </a:prstGeom>
        </p:spPr>
      </p:pic>
    </p:spTree>
    <p:extLst>
      <p:ext uri="{BB962C8B-B14F-4D97-AF65-F5344CB8AC3E}">
        <p14:creationId xmlns:p14="http://schemas.microsoft.com/office/powerpoint/2010/main" val="7475611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0066"/>
                </a:solidFill>
              </a:rPr>
              <a:t>Top 6 Dominant Languages (Grades K-12), 2014-15</a:t>
            </a:r>
            <a:endParaRPr lang="en-US" sz="3200" dirty="0">
              <a:solidFill>
                <a:srgbClr val="000066"/>
              </a:solidFill>
            </a:endParaRPr>
          </a:p>
        </p:txBody>
      </p:sp>
      <p:sp>
        <p:nvSpPr>
          <p:cNvPr id="4" name="Slide Number Placeholder 3"/>
          <p:cNvSpPr>
            <a:spLocks noGrp="1"/>
          </p:cNvSpPr>
          <p:nvPr>
            <p:ph type="sldNum" sz="quarter" idx="12"/>
          </p:nvPr>
        </p:nvSpPr>
        <p:spPr/>
        <p:txBody>
          <a:bodyPr/>
          <a:lstStyle/>
          <a:p>
            <a:pPr>
              <a:defRPr/>
            </a:pPr>
            <a:fld id="{CB1F917E-6562-42C4-8131-D50833C5534B}" type="slidenum">
              <a:rPr lang="en-US" altLang="en-US" smtClean="0">
                <a:solidFill>
                  <a:prstClr val="white"/>
                </a:solidFill>
              </a:rPr>
              <a:pPr>
                <a:defRPr/>
              </a:pPr>
              <a:t>11</a:t>
            </a:fld>
            <a:endParaRPr lang="en-US" altLang="en-US">
              <a:solidFill>
                <a:prstClr val="white"/>
              </a:solidFill>
            </a:endParaRPr>
          </a:p>
        </p:txBody>
      </p:sp>
      <p:pic>
        <p:nvPicPr>
          <p:cNvPr id="6" name="Picture 5" descr="Screen Shot 2016-02-03 at 1.44.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5631"/>
            <a:ext cx="9144000" cy="4886600"/>
          </a:xfrm>
          <a:prstGeom prst="rect">
            <a:avLst/>
          </a:prstGeom>
        </p:spPr>
      </p:pic>
      <p:pic>
        <p:nvPicPr>
          <p:cNvPr id="7" name="Picture 6"/>
          <p:cNvPicPr>
            <a:picLocks noChangeAspect="1"/>
          </p:cNvPicPr>
          <p:nvPr/>
        </p:nvPicPr>
        <p:blipFill>
          <a:blip r:embed="rId4"/>
          <a:stretch>
            <a:fillRect/>
          </a:stretch>
        </p:blipFill>
        <p:spPr>
          <a:xfrm>
            <a:off x="223050" y="6120844"/>
            <a:ext cx="2200847" cy="487722"/>
          </a:xfrm>
          <a:prstGeom prst="rect">
            <a:avLst/>
          </a:prstGeom>
        </p:spPr>
      </p:pic>
    </p:spTree>
    <p:extLst>
      <p:ext uri="{BB962C8B-B14F-4D97-AF65-F5344CB8AC3E}">
        <p14:creationId xmlns:p14="http://schemas.microsoft.com/office/powerpoint/2010/main" val="25412062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B1F917E-6562-42C4-8131-D50833C5534B}" type="slidenum">
              <a:rPr lang="en-US" altLang="en-US" smtClean="0">
                <a:solidFill>
                  <a:prstClr val="white"/>
                </a:solidFill>
              </a:rPr>
              <a:pPr>
                <a:defRPr/>
              </a:pPr>
              <a:t>12</a:t>
            </a:fld>
            <a:endParaRPr lang="en-US" altLang="en-US">
              <a:solidFill>
                <a:prstClr val="white"/>
              </a:solidFill>
            </a:endParaRPr>
          </a:p>
        </p:txBody>
      </p:sp>
      <p:pic>
        <p:nvPicPr>
          <p:cNvPr id="5" name="Picture 4" descr="Screen Shot 2016-01-30 at 3.49.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76437"/>
            <a:ext cx="9143999" cy="5309988"/>
          </a:xfrm>
          <a:prstGeom prst="rect">
            <a:avLst/>
          </a:prstGeom>
        </p:spPr>
      </p:pic>
      <p:pic>
        <p:nvPicPr>
          <p:cNvPr id="6" name="Picture 5"/>
          <p:cNvPicPr>
            <a:picLocks noChangeAspect="1"/>
          </p:cNvPicPr>
          <p:nvPr/>
        </p:nvPicPr>
        <p:blipFill>
          <a:blip r:embed="rId4"/>
          <a:stretch>
            <a:fillRect/>
          </a:stretch>
        </p:blipFill>
        <p:spPr>
          <a:xfrm>
            <a:off x="223050" y="6120844"/>
            <a:ext cx="2200847" cy="487722"/>
          </a:xfrm>
          <a:prstGeom prst="rect">
            <a:avLst/>
          </a:prstGeom>
        </p:spPr>
      </p:pic>
    </p:spTree>
    <p:extLst>
      <p:ext uri="{BB962C8B-B14F-4D97-AF65-F5344CB8AC3E}">
        <p14:creationId xmlns:p14="http://schemas.microsoft.com/office/powerpoint/2010/main" val="34606895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B1F917E-6562-42C4-8131-D50833C5534B}" type="slidenum">
              <a:rPr lang="en-US" altLang="en-US" smtClean="0">
                <a:solidFill>
                  <a:prstClr val="white"/>
                </a:solidFill>
              </a:rPr>
              <a:pPr>
                <a:defRPr/>
              </a:pPr>
              <a:t>13</a:t>
            </a:fld>
            <a:endParaRPr lang="en-US" altLang="en-US">
              <a:solidFill>
                <a:prstClr val="white"/>
              </a:solidFill>
            </a:endParaRPr>
          </a:p>
        </p:txBody>
      </p:sp>
      <p:pic>
        <p:nvPicPr>
          <p:cNvPr id="6" name="Picture 5" descr="Screen Shot 2016-01-30 at 3.49.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280" y="0"/>
            <a:ext cx="7976937" cy="5982702"/>
          </a:xfrm>
          <a:prstGeom prst="rect">
            <a:avLst/>
          </a:prstGeom>
        </p:spPr>
      </p:pic>
      <p:pic>
        <p:nvPicPr>
          <p:cNvPr id="7" name="Picture 6"/>
          <p:cNvPicPr>
            <a:picLocks noChangeAspect="1"/>
          </p:cNvPicPr>
          <p:nvPr/>
        </p:nvPicPr>
        <p:blipFill>
          <a:blip r:embed="rId4"/>
          <a:stretch>
            <a:fillRect/>
          </a:stretch>
        </p:blipFill>
        <p:spPr>
          <a:xfrm>
            <a:off x="223050" y="6120844"/>
            <a:ext cx="2200847" cy="487722"/>
          </a:xfrm>
          <a:prstGeom prst="rect">
            <a:avLst/>
          </a:prstGeom>
        </p:spPr>
      </p:pic>
    </p:spTree>
    <p:extLst>
      <p:ext uri="{BB962C8B-B14F-4D97-AF65-F5344CB8AC3E}">
        <p14:creationId xmlns:p14="http://schemas.microsoft.com/office/powerpoint/2010/main" val="35432331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B1F917E-6562-42C4-8131-D50833C5534B}" type="slidenum">
              <a:rPr lang="en-US" altLang="en-US" smtClean="0">
                <a:solidFill>
                  <a:prstClr val="white"/>
                </a:solidFill>
              </a:rPr>
              <a:pPr>
                <a:defRPr/>
              </a:pPr>
              <a:t>14</a:t>
            </a:fld>
            <a:endParaRPr lang="en-US" altLang="en-US">
              <a:solidFill>
                <a:prstClr val="white"/>
              </a:solidFill>
            </a:endParaRPr>
          </a:p>
        </p:txBody>
      </p:sp>
      <p:pic>
        <p:nvPicPr>
          <p:cNvPr id="5" name="Picture 4" descr="Screen Shot 2016-01-30 at 2.10.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88" y="66260"/>
            <a:ext cx="8714024" cy="5885833"/>
          </a:xfrm>
          <a:prstGeom prst="rect">
            <a:avLst/>
          </a:prstGeom>
        </p:spPr>
      </p:pic>
      <p:pic>
        <p:nvPicPr>
          <p:cNvPr id="6" name="Picture 5"/>
          <p:cNvPicPr>
            <a:picLocks noChangeAspect="1"/>
          </p:cNvPicPr>
          <p:nvPr/>
        </p:nvPicPr>
        <p:blipFill>
          <a:blip r:embed="rId4"/>
          <a:stretch>
            <a:fillRect/>
          </a:stretch>
        </p:blipFill>
        <p:spPr>
          <a:xfrm>
            <a:off x="223050" y="6120844"/>
            <a:ext cx="2200847" cy="487722"/>
          </a:xfrm>
          <a:prstGeom prst="rect">
            <a:avLst/>
          </a:prstGeom>
        </p:spPr>
      </p:pic>
    </p:spTree>
    <p:extLst>
      <p:ext uri="{BB962C8B-B14F-4D97-AF65-F5344CB8AC3E}">
        <p14:creationId xmlns:p14="http://schemas.microsoft.com/office/powerpoint/2010/main" val="405198712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914363" eaLnBrk="1" fontAlgn="auto" hangingPunct="1">
              <a:spcAft>
                <a:spcPts val="0"/>
              </a:spcAft>
              <a:defRPr/>
            </a:pPr>
            <a:r>
              <a:rPr lang="en-US" dirty="0">
                <a:solidFill>
                  <a:srgbClr val="000066"/>
                </a:solidFill>
              </a:rPr>
              <a:t>Poll: Your EL Population</a:t>
            </a:r>
          </a:p>
        </p:txBody>
      </p:sp>
      <p:sp>
        <p:nvSpPr>
          <p:cNvPr id="3" name="Text Placeholder 2"/>
          <p:cNvSpPr>
            <a:spLocks noGrp="1"/>
          </p:cNvSpPr>
          <p:nvPr>
            <p:ph type="body" sz="quarter" idx="10"/>
          </p:nvPr>
        </p:nvSpPr>
        <p:spPr>
          <a:xfrm>
            <a:off x="381000" y="1417320"/>
            <a:ext cx="6445579" cy="2326791"/>
          </a:xfrm>
        </p:spPr>
        <p:txBody>
          <a:bodyPr/>
          <a:lstStyle/>
          <a:p>
            <a:pPr marL="0" indent="0">
              <a:buNone/>
            </a:pPr>
            <a:r>
              <a:rPr lang="en-US" sz="3600" dirty="0" smtClean="0"/>
              <a:t>A. Under 10%</a:t>
            </a:r>
          </a:p>
          <a:p>
            <a:pPr marL="0" indent="0">
              <a:buNone/>
            </a:pPr>
            <a:r>
              <a:rPr lang="en-US" sz="3600" dirty="0" smtClean="0"/>
              <a:t>B. Between 10% and 15%</a:t>
            </a:r>
          </a:p>
          <a:p>
            <a:pPr marL="0" indent="0">
              <a:buNone/>
            </a:pPr>
            <a:r>
              <a:rPr lang="en-US" sz="3600" dirty="0" smtClean="0"/>
              <a:t>C. Between 16% and 20%</a:t>
            </a:r>
          </a:p>
          <a:p>
            <a:pPr marL="0" indent="0">
              <a:buNone/>
            </a:pPr>
            <a:r>
              <a:rPr lang="en-US" sz="3600" dirty="0" smtClean="0"/>
              <a:t>D. Over 20%</a:t>
            </a:r>
            <a:endParaRPr lang="en-US" sz="3600" dirty="0"/>
          </a:p>
        </p:txBody>
      </p:sp>
      <p:sp>
        <p:nvSpPr>
          <p:cNvPr id="4" name="Slide Number Placeholder 3"/>
          <p:cNvSpPr>
            <a:spLocks noGrp="1"/>
          </p:cNvSpPr>
          <p:nvPr>
            <p:ph type="sldNum" sz="quarter" idx="12"/>
          </p:nvPr>
        </p:nvSpPr>
        <p:spPr/>
        <p:txBody>
          <a:bodyPr/>
          <a:lstStyle/>
          <a:p>
            <a:pPr>
              <a:defRPr/>
            </a:pPr>
            <a:fld id="{CB1F917E-6562-42C4-8131-D50833C5534B}" type="slidenum">
              <a:rPr lang="en-US" altLang="en-US" smtClean="0">
                <a:solidFill>
                  <a:prstClr val="white"/>
                </a:solidFill>
              </a:rPr>
              <a:pPr>
                <a:defRPr/>
              </a:pPr>
              <a:t>15</a:t>
            </a:fld>
            <a:endParaRPr lang="en-US" altLang="en-US">
              <a:solidFill>
                <a:prstClr val="white"/>
              </a:solidFill>
            </a:endParaRPr>
          </a:p>
        </p:txBody>
      </p:sp>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586844"/>
            <a:ext cx="3584575" cy="2024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223050" y="6120844"/>
            <a:ext cx="2200847" cy="487722"/>
          </a:xfrm>
          <a:prstGeom prst="rect">
            <a:avLst/>
          </a:prstGeom>
        </p:spPr>
      </p:pic>
    </p:spTree>
    <p:extLst>
      <p:ext uri="{BB962C8B-B14F-4D97-AF65-F5344CB8AC3E}">
        <p14:creationId xmlns:p14="http://schemas.microsoft.com/office/powerpoint/2010/main" val="157452127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66"/>
                </a:solidFill>
              </a:rPr>
              <a:t>Standards</a:t>
            </a:r>
            <a:endParaRPr lang="en-US" dirty="0">
              <a:solidFill>
                <a:srgbClr val="000066"/>
              </a:solidFill>
            </a:endParaRPr>
          </a:p>
        </p:txBody>
      </p:sp>
      <p:sp>
        <p:nvSpPr>
          <p:cNvPr id="3" name="Text Placeholder 2"/>
          <p:cNvSpPr>
            <a:spLocks noGrp="1"/>
          </p:cNvSpPr>
          <p:nvPr>
            <p:ph type="body" sz="quarter" idx="10"/>
          </p:nvPr>
        </p:nvSpPr>
        <p:spPr>
          <a:xfrm>
            <a:off x="405134" y="1346747"/>
            <a:ext cx="8357866" cy="2511457"/>
          </a:xfrm>
        </p:spPr>
        <p:txBody>
          <a:bodyPr/>
          <a:lstStyle/>
          <a:p>
            <a:r>
              <a:rPr lang="en-US" dirty="0" smtClean="0"/>
              <a:t>Raise Expectations for Student </a:t>
            </a:r>
            <a:r>
              <a:rPr lang="en-US" dirty="0"/>
              <a:t>A</a:t>
            </a:r>
            <a:r>
              <a:rPr lang="en-US" dirty="0" smtClean="0"/>
              <a:t>chievement</a:t>
            </a:r>
          </a:p>
          <a:p>
            <a:r>
              <a:rPr lang="en-US" dirty="0" smtClean="0"/>
              <a:t>Level the Playing Field</a:t>
            </a:r>
          </a:p>
          <a:p>
            <a:r>
              <a:rPr lang="en-US" dirty="0" smtClean="0"/>
              <a:t>Improve Teaching Practices</a:t>
            </a:r>
          </a:p>
          <a:p>
            <a:r>
              <a:rPr lang="en-US" dirty="0" smtClean="0"/>
              <a:t>All Students are Taught to the Same </a:t>
            </a:r>
            <a:r>
              <a:rPr lang="en-US" dirty="0"/>
              <a:t>S</a:t>
            </a:r>
            <a:r>
              <a:rPr lang="en-US" dirty="0" smtClean="0"/>
              <a:t>tandards and Held to the Same </a:t>
            </a:r>
            <a:r>
              <a:rPr lang="en-US" dirty="0"/>
              <a:t>R</a:t>
            </a:r>
            <a:r>
              <a:rPr lang="en-US" dirty="0" smtClean="0"/>
              <a:t>igorous </a:t>
            </a:r>
            <a:r>
              <a:rPr lang="en-US" dirty="0"/>
              <a:t>E</a:t>
            </a:r>
            <a:r>
              <a:rPr lang="en-US" dirty="0" smtClean="0"/>
              <a:t>xpectations</a:t>
            </a:r>
            <a:endParaRPr lang="en-US" dirty="0"/>
          </a:p>
        </p:txBody>
      </p:sp>
      <p:sp>
        <p:nvSpPr>
          <p:cNvPr id="4" name="Slide Number Placeholder 3"/>
          <p:cNvSpPr>
            <a:spLocks noGrp="1"/>
          </p:cNvSpPr>
          <p:nvPr>
            <p:ph type="sldNum" sz="quarter" idx="12"/>
          </p:nvPr>
        </p:nvSpPr>
        <p:spPr/>
        <p:txBody>
          <a:bodyPr/>
          <a:lstStyle/>
          <a:p>
            <a:pPr>
              <a:defRPr/>
            </a:pPr>
            <a:fld id="{CB1F917E-6562-42C4-8131-D50833C5534B}" type="slidenum">
              <a:rPr lang="en-US" altLang="en-US" smtClean="0">
                <a:solidFill>
                  <a:prstClr val="white"/>
                </a:solidFill>
              </a:rPr>
              <a:pPr>
                <a:defRPr/>
              </a:pPr>
              <a:t>16</a:t>
            </a:fld>
            <a:endParaRPr lang="en-US" altLang="en-US">
              <a:solidFill>
                <a:prstClr val="white"/>
              </a:solidFill>
            </a:endParaRPr>
          </a:p>
        </p:txBody>
      </p:sp>
      <p:pic>
        <p:nvPicPr>
          <p:cNvPr id="5" name="Picture 4"/>
          <p:cNvPicPr>
            <a:picLocks noChangeAspect="1"/>
          </p:cNvPicPr>
          <p:nvPr/>
        </p:nvPicPr>
        <p:blipFill>
          <a:blip r:embed="rId3"/>
          <a:stretch>
            <a:fillRect/>
          </a:stretch>
        </p:blipFill>
        <p:spPr>
          <a:xfrm>
            <a:off x="223050" y="6120844"/>
            <a:ext cx="2200847" cy="487722"/>
          </a:xfrm>
          <a:prstGeom prst="rect">
            <a:avLst/>
          </a:prstGeom>
        </p:spPr>
      </p:pic>
    </p:spTree>
    <p:extLst>
      <p:ext uri="{BB962C8B-B14F-4D97-AF65-F5344CB8AC3E}">
        <p14:creationId xmlns:p14="http://schemas.microsoft.com/office/powerpoint/2010/main" val="9264845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18255"/>
          </a:xfrm>
        </p:spPr>
        <p:txBody>
          <a:bodyPr/>
          <a:lstStyle/>
          <a:p>
            <a:r>
              <a:rPr lang="en-US" dirty="0" smtClean="0">
                <a:solidFill>
                  <a:srgbClr val="000066"/>
                </a:solidFill>
              </a:rPr>
              <a:t>Content Standards and English Language Proficiency  Standards</a:t>
            </a:r>
            <a:endParaRPr lang="en-US" dirty="0">
              <a:solidFill>
                <a:srgbClr val="000066"/>
              </a:solidFill>
            </a:endParaRPr>
          </a:p>
        </p:txBody>
      </p:sp>
      <p:sp>
        <p:nvSpPr>
          <p:cNvPr id="3" name="Content Placeholder 2"/>
          <p:cNvSpPr>
            <a:spLocks noGrp="1"/>
          </p:cNvSpPr>
          <p:nvPr>
            <p:ph sz="half" idx="1"/>
          </p:nvPr>
        </p:nvSpPr>
        <p:spPr>
          <a:xfrm>
            <a:off x="384048" y="1817038"/>
            <a:ext cx="3886200" cy="2179058"/>
          </a:xfrm>
        </p:spPr>
        <p:txBody>
          <a:bodyPr/>
          <a:lstStyle/>
          <a:p>
            <a:r>
              <a:rPr lang="en-US" b="1" dirty="0" smtClean="0"/>
              <a:t>Content Standards</a:t>
            </a:r>
          </a:p>
          <a:p>
            <a:pPr marL="517525" lvl="1" indent="0">
              <a:buNone/>
            </a:pPr>
            <a:r>
              <a:rPr lang="en-US" sz="2400" dirty="0" smtClean="0"/>
              <a:t>Define what students should know and be able to do to be successful to be college and career ready.</a:t>
            </a:r>
            <a:endParaRPr lang="en-US" sz="2400" dirty="0"/>
          </a:p>
        </p:txBody>
      </p:sp>
      <p:sp>
        <p:nvSpPr>
          <p:cNvPr id="4" name="Content Placeholder 3"/>
          <p:cNvSpPr>
            <a:spLocks noGrp="1"/>
          </p:cNvSpPr>
          <p:nvPr>
            <p:ph sz="half" idx="2"/>
          </p:nvPr>
        </p:nvSpPr>
        <p:spPr>
          <a:xfrm>
            <a:off x="4629149" y="1764116"/>
            <a:ext cx="4261279" cy="3040832"/>
          </a:xfrm>
        </p:spPr>
        <p:txBody>
          <a:bodyPr/>
          <a:lstStyle/>
          <a:p>
            <a:r>
              <a:rPr lang="en-US" b="1" dirty="0" smtClean="0"/>
              <a:t>English Language Proficiency Standards</a:t>
            </a:r>
            <a:endParaRPr lang="en-US" sz="3000" dirty="0" smtClean="0"/>
          </a:p>
          <a:p>
            <a:pPr marL="517525" lvl="1" indent="0">
              <a:buNone/>
            </a:pPr>
            <a:r>
              <a:rPr lang="en-US" sz="2400" dirty="0" smtClean="0"/>
              <a:t>Describe the language necessary for success in content area courses.</a:t>
            </a:r>
            <a:endParaRPr lang="en-US" sz="2400" dirty="0"/>
          </a:p>
          <a:p>
            <a:pPr marL="0" indent="0">
              <a:buNone/>
            </a:pPr>
            <a:r>
              <a:rPr lang="en-US" b="1" dirty="0" smtClean="0"/>
              <a:t> </a:t>
            </a:r>
          </a:p>
          <a:p>
            <a:endParaRPr lang="en-US" dirty="0" smtClean="0"/>
          </a:p>
        </p:txBody>
      </p:sp>
      <p:sp>
        <p:nvSpPr>
          <p:cNvPr id="5" name="Slide Number Placeholder 4"/>
          <p:cNvSpPr>
            <a:spLocks noGrp="1"/>
          </p:cNvSpPr>
          <p:nvPr>
            <p:ph type="sldNum" sz="quarter" idx="11"/>
          </p:nvPr>
        </p:nvSpPr>
        <p:spPr/>
        <p:txBody>
          <a:bodyPr/>
          <a:lstStyle/>
          <a:p>
            <a:pPr>
              <a:defRPr/>
            </a:pPr>
            <a:fld id="{8AA1ABF2-1296-4E7F-950B-14F3895DEC3E}" type="slidenum">
              <a:rPr lang="en-US" altLang="en-US" smtClean="0">
                <a:solidFill>
                  <a:prstClr val="white"/>
                </a:solidFill>
              </a:rPr>
              <a:pPr>
                <a:defRPr/>
              </a:pPr>
              <a:t>17</a:t>
            </a:fld>
            <a:endParaRPr lang="en-US" altLang="en-US">
              <a:solidFill>
                <a:prstClr val="white"/>
              </a:solidFill>
            </a:endParaRPr>
          </a:p>
        </p:txBody>
      </p:sp>
      <p:pic>
        <p:nvPicPr>
          <p:cNvPr id="6" name="Picture 5"/>
          <p:cNvPicPr>
            <a:picLocks noChangeAspect="1"/>
          </p:cNvPicPr>
          <p:nvPr/>
        </p:nvPicPr>
        <p:blipFill>
          <a:blip r:embed="rId3"/>
          <a:stretch>
            <a:fillRect/>
          </a:stretch>
        </p:blipFill>
        <p:spPr>
          <a:xfrm>
            <a:off x="223050" y="6120844"/>
            <a:ext cx="2200847" cy="48772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2650" y="3814856"/>
            <a:ext cx="3478700" cy="1980183"/>
          </a:xfrm>
          <a:prstGeom prst="rect">
            <a:avLst/>
          </a:prstGeom>
        </p:spPr>
      </p:pic>
    </p:spTree>
    <p:extLst>
      <p:ext uri="{BB962C8B-B14F-4D97-AF65-F5344CB8AC3E}">
        <p14:creationId xmlns:p14="http://schemas.microsoft.com/office/powerpoint/2010/main" val="143925703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solidFill>
                  <a:srgbClr val="000066"/>
                </a:solidFill>
              </a:rPr>
              <a:t>What must students be able to do with language? </a:t>
            </a:r>
            <a:r>
              <a:rPr lang="en-US" dirty="0" smtClean="0"/>
              <a:t/>
            </a:r>
            <a:br>
              <a:rPr lang="en-US" dirty="0" smtClean="0"/>
            </a:br>
            <a:endParaRPr lang="en-US" dirty="0"/>
          </a:p>
        </p:txBody>
      </p:sp>
      <p:sp>
        <p:nvSpPr>
          <p:cNvPr id="3" name="Text Placeholder 2"/>
          <p:cNvSpPr>
            <a:spLocks noGrp="1"/>
          </p:cNvSpPr>
          <p:nvPr>
            <p:ph type="body" sz="quarter" idx="10"/>
          </p:nvPr>
        </p:nvSpPr>
        <p:spPr>
          <a:xfrm>
            <a:off x="381000" y="1523336"/>
            <a:ext cx="8382000" cy="4585871"/>
          </a:xfrm>
        </p:spPr>
        <p:txBody>
          <a:bodyPr/>
          <a:lstStyle/>
          <a:p>
            <a:r>
              <a:rPr lang="en-US" sz="2800" b="1" dirty="0" smtClean="0"/>
              <a:t>comprehend and evaluate </a:t>
            </a:r>
            <a:r>
              <a:rPr lang="en-US" sz="2800" dirty="0" smtClean="0"/>
              <a:t>complex texts across a range of types and disciplines</a:t>
            </a:r>
          </a:p>
          <a:p>
            <a:r>
              <a:rPr lang="en-US" sz="2800" b="1" dirty="0" smtClean="0"/>
              <a:t>construct effective arguments </a:t>
            </a:r>
            <a:r>
              <a:rPr lang="en-US" sz="2800" dirty="0" smtClean="0"/>
              <a:t>and </a:t>
            </a:r>
            <a:r>
              <a:rPr lang="en-US" sz="2800" b="1" dirty="0" smtClean="0"/>
              <a:t>convey</a:t>
            </a:r>
            <a:r>
              <a:rPr lang="en-US" sz="2800" dirty="0" smtClean="0"/>
              <a:t> intricate or multifaceted information </a:t>
            </a:r>
          </a:p>
          <a:p>
            <a:r>
              <a:rPr lang="en-US" sz="2800" b="1" dirty="0" smtClean="0"/>
              <a:t>discern</a:t>
            </a:r>
            <a:r>
              <a:rPr lang="en-US" sz="2800" dirty="0" smtClean="0"/>
              <a:t> a speaker’s key points</a:t>
            </a:r>
          </a:p>
          <a:p>
            <a:r>
              <a:rPr lang="en-US" sz="2800" b="1" dirty="0" smtClean="0"/>
              <a:t>request clarification </a:t>
            </a:r>
            <a:r>
              <a:rPr lang="en-US" sz="2800" dirty="0" smtClean="0"/>
              <a:t>and </a:t>
            </a:r>
            <a:r>
              <a:rPr lang="en-US" sz="2800" b="1" dirty="0" smtClean="0"/>
              <a:t>ask relevant </a:t>
            </a:r>
            <a:r>
              <a:rPr lang="en-US" sz="2800" dirty="0" smtClean="0"/>
              <a:t>questions</a:t>
            </a:r>
          </a:p>
          <a:p>
            <a:r>
              <a:rPr lang="en-US" sz="2800" b="1" dirty="0" smtClean="0"/>
              <a:t>build</a:t>
            </a:r>
            <a:r>
              <a:rPr lang="en-US" sz="2800" dirty="0" smtClean="0"/>
              <a:t> on others’ ideas</a:t>
            </a:r>
          </a:p>
          <a:p>
            <a:r>
              <a:rPr lang="en-US" sz="2800" b="1" dirty="0" smtClean="0"/>
              <a:t>articulate</a:t>
            </a:r>
            <a:r>
              <a:rPr lang="en-US" sz="2800" dirty="0" smtClean="0"/>
              <a:t> their own ideas, and </a:t>
            </a:r>
            <a:r>
              <a:rPr lang="en-US" sz="2800" b="1" dirty="0" smtClean="0"/>
              <a:t>confirm</a:t>
            </a:r>
            <a:r>
              <a:rPr lang="en-US" sz="2800" dirty="0" smtClean="0"/>
              <a:t> they have been understood” </a:t>
            </a:r>
          </a:p>
          <a:p>
            <a:endParaRPr lang="en-US" dirty="0"/>
          </a:p>
        </p:txBody>
      </p:sp>
      <p:sp>
        <p:nvSpPr>
          <p:cNvPr id="4" name="Slide Number Placeholder 3"/>
          <p:cNvSpPr>
            <a:spLocks noGrp="1"/>
          </p:cNvSpPr>
          <p:nvPr>
            <p:ph type="sldNum" sz="quarter" idx="12"/>
          </p:nvPr>
        </p:nvSpPr>
        <p:spPr/>
        <p:txBody>
          <a:bodyPr/>
          <a:lstStyle/>
          <a:p>
            <a:fld id="{CB1F917E-6562-42C4-8131-D50833C5534B}" type="slidenum">
              <a:rPr lang="en-US" altLang="en-US" smtClean="0"/>
              <a:pPr/>
              <a:t>18</a:t>
            </a:fld>
            <a:endParaRPr lang="en-US" altLang="en-US"/>
          </a:p>
        </p:txBody>
      </p:sp>
      <p:pic>
        <p:nvPicPr>
          <p:cNvPr id="9" name="Picture 8"/>
          <p:cNvPicPr>
            <a:picLocks noChangeAspect="1"/>
          </p:cNvPicPr>
          <p:nvPr/>
        </p:nvPicPr>
        <p:blipFill>
          <a:blip r:embed="rId3"/>
          <a:stretch>
            <a:fillRect/>
          </a:stretch>
        </p:blipFill>
        <p:spPr>
          <a:xfrm>
            <a:off x="223050" y="6120844"/>
            <a:ext cx="2200847" cy="487722"/>
          </a:xfrm>
          <a:prstGeom prst="rect">
            <a:avLst/>
          </a:prstGeom>
        </p:spPr>
      </p:pic>
    </p:spTree>
    <p:extLst>
      <p:ext uri="{BB962C8B-B14F-4D97-AF65-F5344CB8AC3E}">
        <p14:creationId xmlns:p14="http://schemas.microsoft.com/office/powerpoint/2010/main" val="357464849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4033"/>
            <a:ext cx="8382000" cy="1049972"/>
          </a:xfrm>
        </p:spPr>
        <p:txBody>
          <a:bodyPr>
            <a:normAutofit/>
          </a:bodyPr>
          <a:lstStyle/>
          <a:p>
            <a:r>
              <a:rPr lang="en-US" dirty="0" smtClean="0">
                <a:solidFill>
                  <a:srgbClr val="000066"/>
                </a:solidFill>
              </a:rPr>
              <a:t>Why New CELP Standards for Connecticut?</a:t>
            </a:r>
            <a:endParaRPr lang="en-US" dirty="0">
              <a:solidFill>
                <a:srgbClr val="000066"/>
              </a:solidFill>
            </a:endParaRPr>
          </a:p>
        </p:txBody>
      </p:sp>
      <p:sp>
        <p:nvSpPr>
          <p:cNvPr id="3" name="Text Placeholder 2"/>
          <p:cNvSpPr>
            <a:spLocks noGrp="1"/>
          </p:cNvSpPr>
          <p:nvPr>
            <p:ph type="body" sz="quarter" idx="10"/>
          </p:nvPr>
        </p:nvSpPr>
        <p:spPr>
          <a:xfrm>
            <a:off x="223050" y="1434005"/>
            <a:ext cx="8932323" cy="3483005"/>
          </a:xfrm>
        </p:spPr>
        <p:txBody>
          <a:bodyPr/>
          <a:lstStyle/>
          <a:p>
            <a:pPr marL="0" indent="0">
              <a:buNone/>
            </a:pPr>
            <a:r>
              <a:rPr lang="en-US" sz="2800" dirty="0" smtClean="0"/>
              <a:t>The former Connecticut English Language Learner Framework (2005) is based on old TESOL standards (1999). Therefore, federal agencies have asked Connecticut for updated English Language Proficiency Standards (ELPS)</a:t>
            </a:r>
          </a:p>
          <a:p>
            <a:pPr marL="0" indent="0">
              <a:buNone/>
            </a:pPr>
            <a:endParaRPr lang="en-US" sz="2000" dirty="0"/>
          </a:p>
          <a:p>
            <a:pPr marL="0" indent="0">
              <a:buNone/>
            </a:pPr>
            <a:r>
              <a:rPr lang="en-US" sz="2800" dirty="0" smtClean="0"/>
              <a:t>In order for ELs to be college and career-ready, they need to participate more fully in the curriculum and develop language and content at the same time. </a:t>
            </a:r>
          </a:p>
          <a:p>
            <a:pPr marL="0" indent="0" algn="ctr">
              <a:buNone/>
            </a:pPr>
            <a:endParaRPr lang="en-US" sz="2000" dirty="0"/>
          </a:p>
        </p:txBody>
      </p:sp>
      <p:sp>
        <p:nvSpPr>
          <p:cNvPr id="4" name="Slide Number Placeholder 3"/>
          <p:cNvSpPr>
            <a:spLocks noGrp="1"/>
          </p:cNvSpPr>
          <p:nvPr>
            <p:ph type="sldNum" sz="quarter" idx="12"/>
          </p:nvPr>
        </p:nvSpPr>
        <p:spPr/>
        <p:txBody>
          <a:bodyPr/>
          <a:lstStyle/>
          <a:p>
            <a:pPr>
              <a:defRPr/>
            </a:pPr>
            <a:fld id="{CB1F917E-6562-42C4-8131-D50833C5534B}" type="slidenum">
              <a:rPr lang="en-US" altLang="en-US" smtClean="0">
                <a:solidFill>
                  <a:prstClr val="white"/>
                </a:solidFill>
              </a:rPr>
              <a:pPr>
                <a:defRPr/>
              </a:pPr>
              <a:t>19</a:t>
            </a:fld>
            <a:endParaRPr lang="en-US" altLang="en-US">
              <a:solidFill>
                <a:prstClr val="white"/>
              </a:solidFill>
            </a:endParaRPr>
          </a:p>
        </p:txBody>
      </p:sp>
      <p:pic>
        <p:nvPicPr>
          <p:cNvPr id="5" name="Picture 4"/>
          <p:cNvPicPr>
            <a:picLocks noChangeAspect="1"/>
          </p:cNvPicPr>
          <p:nvPr/>
        </p:nvPicPr>
        <p:blipFill>
          <a:blip r:embed="rId3"/>
          <a:stretch>
            <a:fillRect/>
          </a:stretch>
        </p:blipFill>
        <p:spPr>
          <a:xfrm>
            <a:off x="223050" y="6120844"/>
            <a:ext cx="2200847" cy="487722"/>
          </a:xfrm>
          <a:prstGeom prst="rect">
            <a:avLst/>
          </a:prstGeom>
        </p:spPr>
      </p:pic>
    </p:spTree>
    <p:extLst>
      <p:ext uri="{BB962C8B-B14F-4D97-AF65-F5344CB8AC3E}">
        <p14:creationId xmlns:p14="http://schemas.microsoft.com/office/powerpoint/2010/main" val="48897685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363" eaLnBrk="1" fontAlgn="auto" hangingPunct="1">
              <a:spcAft>
                <a:spcPts val="0"/>
              </a:spcAft>
              <a:defRPr/>
            </a:pPr>
            <a:r>
              <a:rPr>
                <a:solidFill>
                  <a:srgbClr val="000066"/>
                </a:solidFill>
              </a:rPr>
              <a:t>Logistics…Things to Know</a:t>
            </a:r>
          </a:p>
        </p:txBody>
      </p:sp>
      <p:sp>
        <p:nvSpPr>
          <p:cNvPr id="3" name="Text Placeholder 2"/>
          <p:cNvSpPr>
            <a:spLocks noGrp="1"/>
          </p:cNvSpPr>
          <p:nvPr>
            <p:ph type="body" sz="quarter" idx="10"/>
          </p:nvPr>
        </p:nvSpPr>
        <p:spPr>
          <a:xfrm>
            <a:off x="381000" y="1417638"/>
            <a:ext cx="3668713" cy="5564187"/>
          </a:xfrm>
        </p:spPr>
        <p:txBody>
          <a:bodyPr rtlCol="0"/>
          <a:lstStyle/>
          <a:p>
            <a:pPr defTabSz="914363" eaLnBrk="1" fontAlgn="auto" hangingPunct="1">
              <a:spcAft>
                <a:spcPts val="0"/>
              </a:spcAft>
              <a:defRPr/>
            </a:pPr>
            <a:r>
              <a:rPr lang="en-US" dirty="0" smtClean="0"/>
              <a:t>How to communicate via WebEx</a:t>
            </a:r>
          </a:p>
          <a:p>
            <a:pPr marL="0" indent="0" defTabSz="914363" eaLnBrk="1" fontAlgn="auto" hangingPunct="1">
              <a:spcAft>
                <a:spcPts val="0"/>
              </a:spcAft>
              <a:buFontTx/>
              <a:buNone/>
              <a:defRPr/>
            </a:pPr>
            <a:endParaRPr lang="en-US" dirty="0" smtClean="0"/>
          </a:p>
          <a:p>
            <a:pPr marL="0" indent="0" defTabSz="914363" eaLnBrk="1" fontAlgn="auto" hangingPunct="1">
              <a:spcAft>
                <a:spcPts val="0"/>
              </a:spcAft>
              <a:buFontTx/>
              <a:buNone/>
              <a:defRPr/>
            </a:pPr>
            <a:endParaRPr lang="en-US" dirty="0"/>
          </a:p>
          <a:p>
            <a:pPr marL="0" indent="0" defTabSz="914363" eaLnBrk="1" fontAlgn="auto" hangingPunct="1">
              <a:spcAft>
                <a:spcPts val="0"/>
              </a:spcAft>
              <a:buFontTx/>
              <a:buNone/>
              <a:defRPr/>
            </a:pPr>
            <a:endParaRPr lang="en-US" dirty="0"/>
          </a:p>
          <a:p>
            <a:pPr defTabSz="914363" eaLnBrk="1" fontAlgn="auto" hangingPunct="1">
              <a:spcAft>
                <a:spcPts val="0"/>
              </a:spcAft>
              <a:defRPr/>
            </a:pPr>
            <a:r>
              <a:rPr lang="en-US" dirty="0" smtClean="0"/>
              <a:t>Using the Polling Tool</a:t>
            </a:r>
          </a:p>
          <a:p>
            <a:pPr defTabSz="914363" eaLnBrk="1" fontAlgn="auto" hangingPunct="1">
              <a:spcAft>
                <a:spcPts val="0"/>
              </a:spcAft>
              <a:defRPr/>
            </a:pPr>
            <a:endParaRPr lang="en-US" dirty="0"/>
          </a:p>
          <a:p>
            <a:pPr defTabSz="914363" eaLnBrk="1" fontAlgn="auto" hangingPunct="1">
              <a:spcAft>
                <a:spcPts val="0"/>
              </a:spcAft>
              <a:defRPr/>
            </a:pPr>
            <a:endParaRPr lang="en-US" dirty="0" smtClean="0"/>
          </a:p>
          <a:p>
            <a:pPr marL="0" indent="0" defTabSz="914363" eaLnBrk="1" fontAlgn="auto" hangingPunct="1">
              <a:spcAft>
                <a:spcPts val="0"/>
              </a:spcAft>
              <a:buFontTx/>
              <a:buNone/>
              <a:defRPr/>
            </a:pPr>
            <a:endParaRPr lang="en-US" dirty="0"/>
          </a:p>
        </p:txBody>
      </p:sp>
      <p:sp>
        <p:nvSpPr>
          <p:cNvPr id="21509"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E4C6069-42AA-4DE8-BE12-16701EAA6B5E}" type="slidenum">
              <a:rPr lang="en-US" altLang="en-US" smtClean="0">
                <a:solidFill>
                  <a:prstClr val="white"/>
                </a:solidFill>
              </a:rPr>
              <a:pPr/>
              <a:t>2</a:t>
            </a:fld>
            <a:endParaRPr lang="en-US" altLang="en-US" smtClean="0">
              <a:solidFill>
                <a:prstClr val="white"/>
              </a:solidFill>
            </a:endParaRPr>
          </a:p>
        </p:txBody>
      </p:sp>
      <p:pic>
        <p:nvPicPr>
          <p:cNvPr id="2151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275" y="2889250"/>
            <a:ext cx="483235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11763" y="908050"/>
            <a:ext cx="3665537" cy="486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9" name="Straight Arrow Connector 8"/>
          <p:cNvCxnSpPr/>
          <p:nvPr/>
        </p:nvCxnSpPr>
        <p:spPr>
          <a:xfrm flipV="1">
            <a:off x="3687763" y="4406900"/>
            <a:ext cx="2016125" cy="742950"/>
          </a:xfrm>
          <a:prstGeom prst="straightConnector1">
            <a:avLst/>
          </a:prstGeom>
          <a:ln w="38100">
            <a:solidFill>
              <a:srgbClr val="3E46CC"/>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5"/>
          <a:stretch>
            <a:fillRect/>
          </a:stretch>
        </p:blipFill>
        <p:spPr>
          <a:xfrm>
            <a:off x="223050" y="6120844"/>
            <a:ext cx="2200847" cy="487722"/>
          </a:xfrm>
          <a:prstGeom prst="rect">
            <a:avLst/>
          </a:prstGeom>
        </p:spPr>
      </p:pic>
    </p:spTree>
    <p:extLst>
      <p:ext uri="{BB962C8B-B14F-4D97-AF65-F5344CB8AC3E}">
        <p14:creationId xmlns:p14="http://schemas.microsoft.com/office/powerpoint/2010/main" val="69475584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23879"/>
            <a:ext cx="8382000" cy="1049972"/>
          </a:xfrm>
        </p:spPr>
        <p:txBody>
          <a:bodyPr>
            <a:normAutofit/>
          </a:bodyPr>
          <a:lstStyle/>
          <a:p>
            <a:pPr defTabSz="914363" eaLnBrk="1" fontAlgn="auto" hangingPunct="1">
              <a:spcBef>
                <a:spcPct val="20000"/>
              </a:spcBef>
              <a:spcAft>
                <a:spcPts val="0"/>
              </a:spcAft>
              <a:defRPr/>
            </a:pPr>
            <a:r>
              <a:rPr lang="en-US" sz="3200" i="1" dirty="0" smtClean="0">
                <a:solidFill>
                  <a:srgbClr val="000066"/>
                </a:solidFill>
                <a:effectLst>
                  <a:outerShdw blurRad="38100" dist="38100" dir="2700000" algn="tl">
                    <a:srgbClr val="000000">
                      <a:alpha val="43137"/>
                    </a:srgbClr>
                  </a:outerShdw>
                </a:effectLst>
                <a:latin typeface="+mn-lt"/>
                <a:cs typeface="+mn-cs"/>
              </a:rPr>
              <a:t>What </a:t>
            </a:r>
            <a:r>
              <a:rPr lang="en-US" sz="3200" i="1" dirty="0">
                <a:solidFill>
                  <a:srgbClr val="000066"/>
                </a:solidFill>
                <a:effectLst>
                  <a:outerShdw blurRad="38100" dist="38100" dir="2700000" algn="tl">
                    <a:srgbClr val="000000">
                      <a:alpha val="43137"/>
                    </a:srgbClr>
                  </a:outerShdw>
                </a:effectLst>
                <a:latin typeface="+mn-lt"/>
                <a:cs typeface="+mn-cs"/>
              </a:rPr>
              <a:t>is your familiarity with </a:t>
            </a:r>
            <a:r>
              <a:rPr lang="en-US" sz="3200" i="1" dirty="0" smtClean="0">
                <a:solidFill>
                  <a:srgbClr val="000066"/>
                </a:solidFill>
                <a:effectLst>
                  <a:outerShdw blurRad="38100" dist="38100" dir="2700000" algn="tl">
                    <a:srgbClr val="000000">
                      <a:alpha val="43137"/>
                    </a:srgbClr>
                  </a:outerShdw>
                </a:effectLst>
                <a:latin typeface="+mn-lt"/>
                <a:cs typeface="+mn-cs"/>
              </a:rPr>
              <a:t>CELP </a:t>
            </a:r>
            <a:r>
              <a:rPr lang="en-US" sz="3200" i="1" dirty="0">
                <a:solidFill>
                  <a:srgbClr val="000066"/>
                </a:solidFill>
                <a:effectLst>
                  <a:outerShdw blurRad="38100" dist="38100" dir="2700000" algn="tl">
                    <a:srgbClr val="000000">
                      <a:alpha val="43137"/>
                    </a:srgbClr>
                  </a:outerShdw>
                </a:effectLst>
                <a:latin typeface="+mn-lt"/>
                <a:cs typeface="+mn-cs"/>
              </a:rPr>
              <a:t>standards?</a:t>
            </a:r>
          </a:p>
        </p:txBody>
      </p:sp>
      <p:sp>
        <p:nvSpPr>
          <p:cNvPr id="3" name="Text Placeholder 2"/>
          <p:cNvSpPr>
            <a:spLocks noGrp="1"/>
          </p:cNvSpPr>
          <p:nvPr>
            <p:ph type="body" sz="quarter" idx="10"/>
          </p:nvPr>
        </p:nvSpPr>
        <p:spPr>
          <a:xfrm>
            <a:off x="381000" y="1559224"/>
            <a:ext cx="4949825" cy="4284250"/>
          </a:xfrm>
        </p:spPr>
        <p:txBody>
          <a:bodyPr/>
          <a:lstStyle/>
          <a:p>
            <a:pPr marL="0" indent="0">
              <a:buNone/>
            </a:pPr>
            <a:r>
              <a:rPr lang="en-US" dirty="0" smtClean="0"/>
              <a:t>A. I know about them but I’ve never used them.</a:t>
            </a:r>
          </a:p>
          <a:p>
            <a:pPr marL="0" indent="0">
              <a:buNone/>
            </a:pPr>
            <a:r>
              <a:rPr lang="en-US" dirty="0" smtClean="0"/>
              <a:t>B. Our school has a plan for using them school wide.</a:t>
            </a:r>
          </a:p>
          <a:p>
            <a:pPr marL="0" indent="0">
              <a:buNone/>
            </a:pPr>
            <a:r>
              <a:rPr lang="en-US" dirty="0" smtClean="0"/>
              <a:t>C. I use them to plan my lessons and instruction.</a:t>
            </a:r>
          </a:p>
          <a:p>
            <a:pPr marL="0" indent="0">
              <a:buNone/>
            </a:pPr>
            <a:r>
              <a:rPr lang="en-US" dirty="0" smtClean="0"/>
              <a:t>D. I’m new to ELs and trying to learn more about how to use the CELP standards. </a:t>
            </a:r>
            <a:endParaRPr lang="en-US" dirty="0"/>
          </a:p>
        </p:txBody>
      </p:sp>
      <p:sp>
        <p:nvSpPr>
          <p:cNvPr id="4" name="Slide Number Placeholder 3"/>
          <p:cNvSpPr>
            <a:spLocks noGrp="1"/>
          </p:cNvSpPr>
          <p:nvPr>
            <p:ph type="sldNum" sz="quarter" idx="12"/>
          </p:nvPr>
        </p:nvSpPr>
        <p:spPr/>
        <p:txBody>
          <a:bodyPr/>
          <a:lstStyle/>
          <a:p>
            <a:pPr>
              <a:defRPr/>
            </a:pPr>
            <a:fld id="{CB1F917E-6562-42C4-8131-D50833C5534B}" type="slidenum">
              <a:rPr lang="en-US" altLang="en-US" smtClean="0">
                <a:solidFill>
                  <a:prstClr val="white"/>
                </a:solidFill>
              </a:rPr>
              <a:pPr>
                <a:defRPr/>
              </a:pPr>
              <a:t>20</a:t>
            </a:fld>
            <a:endParaRPr lang="en-US" altLang="en-US">
              <a:solidFill>
                <a:prstClr val="white"/>
              </a:solidFill>
            </a:endParaRPr>
          </a:p>
        </p:txBody>
      </p:sp>
      <p:sp>
        <p:nvSpPr>
          <p:cNvPr id="5" name="Title 1"/>
          <p:cNvSpPr txBox="1">
            <a:spLocks/>
          </p:cNvSpPr>
          <p:nvPr/>
        </p:nvSpPr>
        <p:spPr>
          <a:xfrm>
            <a:off x="533400" y="224931"/>
            <a:ext cx="8382000" cy="1049972"/>
          </a:xfrm>
          <a:prstGeom prst="rect">
            <a:avLst/>
          </a:prstGeom>
        </p:spPr>
        <p:txBody>
          <a:bodyPr vert="horz" wrap="square" lIns="0" tIns="0" rIns="0" bIns="0" rtlCol="0" anchor="t">
            <a:normAutofit/>
          </a:bodyPr>
          <a:lstStyle>
            <a:lvl1pPr algn="l" defTabSz="912813" rtl="0" eaLnBrk="0" fontAlgn="base" hangingPunct="0">
              <a:lnSpc>
                <a:spcPct val="90000"/>
              </a:lnSpc>
              <a:spcBef>
                <a:spcPct val="0"/>
              </a:spcBef>
              <a:spcAft>
                <a:spcPct val="0"/>
              </a:spcAft>
              <a:defRPr lang="en-US" sz="40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0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0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0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0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0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0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0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000">
                <a:solidFill>
                  <a:schemeClr val="tx1"/>
                </a:solidFill>
                <a:latin typeface="Calibri" pitchFamily="34" charset="0"/>
                <a:cs typeface="Arial" pitchFamily="34" charset="0"/>
              </a:defRPr>
            </a:lvl9pPr>
          </a:lstStyle>
          <a:p>
            <a:pPr algn="ctr" defTabSz="914363" eaLnBrk="1" fontAlgn="auto" hangingPunct="1">
              <a:spcAft>
                <a:spcPts val="0"/>
              </a:spcAft>
              <a:defRPr/>
            </a:pPr>
            <a:r>
              <a:rPr lang="en-US" dirty="0" smtClean="0">
                <a:solidFill>
                  <a:srgbClr val="000066"/>
                </a:solidFill>
              </a:rPr>
              <a:t>Poll Question</a:t>
            </a:r>
            <a:endParaRPr lang="en-US" dirty="0">
              <a:solidFill>
                <a:srgbClr val="000066"/>
              </a:solidFill>
            </a:endParaRPr>
          </a:p>
        </p:txBody>
      </p:sp>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4625" y="2609196"/>
            <a:ext cx="3584575" cy="2024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223050" y="6120844"/>
            <a:ext cx="2200847" cy="487722"/>
          </a:xfrm>
          <a:prstGeom prst="rect">
            <a:avLst/>
          </a:prstGeom>
        </p:spPr>
      </p:pic>
    </p:spTree>
    <p:extLst>
      <p:ext uri="{BB962C8B-B14F-4D97-AF65-F5344CB8AC3E}">
        <p14:creationId xmlns:p14="http://schemas.microsoft.com/office/powerpoint/2010/main" val="158266838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B1F917E-6562-42C4-8131-D50833C5534B}" type="slidenum">
              <a:rPr lang="en-US" altLang="en-US" smtClean="0">
                <a:solidFill>
                  <a:prstClr val="white"/>
                </a:solidFill>
              </a:rPr>
              <a:pPr>
                <a:defRPr/>
              </a:pPr>
              <a:t>21</a:t>
            </a:fld>
            <a:endParaRPr lang="en-US" altLang="en-US">
              <a:solidFill>
                <a:prstClr val="white"/>
              </a:solidFill>
            </a:endParaRPr>
          </a:p>
        </p:txBody>
      </p:sp>
      <p:pic>
        <p:nvPicPr>
          <p:cNvPr id="5" name="Picture 4" descr="Screen Shot 2016-01-30 at 5.22.21 PM.png"/>
          <p:cNvPicPr>
            <a:picLocks noChangeAspect="1"/>
          </p:cNvPicPr>
          <p:nvPr/>
        </p:nvPicPr>
        <p:blipFill rotWithShape="1">
          <a:blip r:embed="rId3">
            <a:extLst>
              <a:ext uri="{28A0092B-C50C-407E-A947-70E740481C1C}">
                <a14:useLocalDpi xmlns:a14="http://schemas.microsoft.com/office/drawing/2010/main" val="0"/>
              </a:ext>
            </a:extLst>
          </a:blip>
          <a:srcRect t="6429"/>
          <a:stretch/>
        </p:blipFill>
        <p:spPr>
          <a:xfrm>
            <a:off x="356755" y="58786"/>
            <a:ext cx="8430491" cy="5914459"/>
          </a:xfrm>
          <a:prstGeom prst="rect">
            <a:avLst/>
          </a:prstGeom>
        </p:spPr>
      </p:pic>
      <p:pic>
        <p:nvPicPr>
          <p:cNvPr id="8" name="Picture 7"/>
          <p:cNvPicPr>
            <a:picLocks noChangeAspect="1"/>
          </p:cNvPicPr>
          <p:nvPr/>
        </p:nvPicPr>
        <p:blipFill>
          <a:blip r:embed="rId4"/>
          <a:stretch>
            <a:fillRect/>
          </a:stretch>
        </p:blipFill>
        <p:spPr>
          <a:xfrm>
            <a:off x="223050" y="6120844"/>
            <a:ext cx="2200847" cy="487722"/>
          </a:xfrm>
          <a:prstGeom prst="rect">
            <a:avLst/>
          </a:prstGeom>
        </p:spPr>
      </p:pic>
    </p:spTree>
    <p:extLst>
      <p:ext uri="{BB962C8B-B14F-4D97-AF65-F5344CB8AC3E}">
        <p14:creationId xmlns:p14="http://schemas.microsoft.com/office/powerpoint/2010/main" val="111788238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8" y="141130"/>
            <a:ext cx="6561983" cy="599799"/>
          </a:xfrm>
        </p:spPr>
        <p:txBody>
          <a:bodyPr/>
          <a:lstStyle/>
          <a:p>
            <a:r>
              <a:rPr lang="en-US" dirty="0" smtClean="0">
                <a:solidFill>
                  <a:srgbClr val="000066"/>
                </a:solidFill>
              </a:rPr>
              <a:t>Sections in the CELP Publication</a:t>
            </a:r>
            <a:endParaRPr lang="en-US" dirty="0">
              <a:solidFill>
                <a:srgbClr val="000066"/>
              </a:solidFill>
            </a:endParaRPr>
          </a:p>
        </p:txBody>
      </p:sp>
      <p:sp>
        <p:nvSpPr>
          <p:cNvPr id="3" name="Text Placeholder 2"/>
          <p:cNvSpPr>
            <a:spLocks noGrp="1"/>
          </p:cNvSpPr>
          <p:nvPr>
            <p:ph type="body" sz="quarter" idx="10"/>
          </p:nvPr>
        </p:nvSpPr>
        <p:spPr>
          <a:xfrm>
            <a:off x="224289" y="803600"/>
            <a:ext cx="5336083" cy="5462008"/>
          </a:xfrm>
        </p:spPr>
        <p:txBody>
          <a:bodyPr/>
          <a:lstStyle/>
          <a:p>
            <a:r>
              <a:rPr lang="en-US" sz="2400" b="1" dirty="0" smtClean="0"/>
              <a:t>Guiding Principles</a:t>
            </a:r>
          </a:p>
          <a:p>
            <a:r>
              <a:rPr lang="en-US" sz="2400" b="1" dirty="0" smtClean="0"/>
              <a:t>The 10 CELP Standards</a:t>
            </a:r>
          </a:p>
          <a:p>
            <a:r>
              <a:rPr lang="en-US" sz="2400" dirty="0" smtClean="0"/>
              <a:t>CELP Standards with Proficiency Descriptors by Grade Level</a:t>
            </a:r>
          </a:p>
          <a:p>
            <a:r>
              <a:rPr lang="en-US" sz="2400" dirty="0" smtClean="0"/>
              <a:t>CELP Standards K-12 Progressions With Proficiency Descriptors by Standard</a:t>
            </a:r>
          </a:p>
          <a:p>
            <a:r>
              <a:rPr lang="en-US" sz="2400" dirty="0" smtClean="0"/>
              <a:t>K-12 Practice Matrix</a:t>
            </a:r>
          </a:p>
          <a:p>
            <a:r>
              <a:rPr lang="en-US" sz="2400" b="1" dirty="0" smtClean="0"/>
              <a:t>CELP Standards with Correspondences to Content Practices and Connecticut Core Standards</a:t>
            </a:r>
          </a:p>
          <a:p>
            <a:r>
              <a:rPr lang="en-US" sz="2400" dirty="0" smtClean="0"/>
              <a:t>CELP Glossary</a:t>
            </a:r>
          </a:p>
          <a:p>
            <a:r>
              <a:rPr lang="en-US" sz="2400" b="1" dirty="0" smtClean="0"/>
              <a:t>Linguistic Supports</a:t>
            </a:r>
          </a:p>
          <a:p>
            <a:r>
              <a:rPr lang="en-US" sz="2400" dirty="0" smtClean="0"/>
              <a:t>Acronym Key</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CB1F917E-6562-42C4-8131-D50833C5534B}" type="slidenum">
              <a:rPr lang="en-US" altLang="en-US" smtClean="0">
                <a:solidFill>
                  <a:prstClr val="white"/>
                </a:solidFill>
              </a:rPr>
              <a:pPr>
                <a:defRPr/>
              </a:pPr>
              <a:t>22</a:t>
            </a:fld>
            <a:endParaRPr lang="en-US" altLang="en-US" dirty="0">
              <a:solidFill>
                <a:prstClr val="white"/>
              </a:solidFill>
            </a:endParaRPr>
          </a:p>
        </p:txBody>
      </p:sp>
      <p:pic>
        <p:nvPicPr>
          <p:cNvPr id="5" name="Picture 4" descr="Screen Shot 2016-01-31 at 11.28.2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3563" y="809341"/>
            <a:ext cx="3329544" cy="3102259"/>
          </a:xfrm>
          <a:prstGeom prst="rect">
            <a:avLst/>
          </a:prstGeom>
        </p:spPr>
      </p:pic>
      <p:pic>
        <p:nvPicPr>
          <p:cNvPr id="6" name="Picture 5"/>
          <p:cNvPicPr>
            <a:picLocks noChangeAspect="1"/>
          </p:cNvPicPr>
          <p:nvPr/>
        </p:nvPicPr>
        <p:blipFill>
          <a:blip r:embed="rId4"/>
          <a:stretch>
            <a:fillRect/>
          </a:stretch>
        </p:blipFill>
        <p:spPr>
          <a:xfrm>
            <a:off x="223050" y="6120844"/>
            <a:ext cx="2200847" cy="487722"/>
          </a:xfrm>
          <a:prstGeom prst="rect">
            <a:avLst/>
          </a:prstGeom>
        </p:spPr>
      </p:pic>
      <p:sp>
        <p:nvSpPr>
          <p:cNvPr id="7" name="Rectangle 6"/>
          <p:cNvSpPr/>
          <p:nvPr/>
        </p:nvSpPr>
        <p:spPr>
          <a:xfrm>
            <a:off x="2984500" y="5647724"/>
            <a:ext cx="6007100" cy="308576"/>
          </a:xfrm>
          <a:prstGeom prst="rect">
            <a:avLst/>
          </a:prstGeom>
        </p:spPr>
        <p:txBody>
          <a:bodyPr wrap="square">
            <a:spAutoFit/>
          </a:bodyPr>
          <a:lstStyle/>
          <a:p>
            <a:pPr algn="r"/>
            <a:r>
              <a:rPr lang="en-US" sz="1400" dirty="0">
                <a:hlinkClick r:id="rId5"/>
              </a:rPr>
              <a:t>http://</a:t>
            </a:r>
            <a:r>
              <a:rPr lang="en-US" sz="1400" dirty="0" smtClean="0">
                <a:hlinkClick r:id="rId5"/>
              </a:rPr>
              <a:t>www.sde.ct.gov/sde/lib/sde/pdf/curriculum/bilingual/celp_standards.pdf</a:t>
            </a:r>
            <a:r>
              <a:rPr lang="en-US" sz="1400" dirty="0" smtClean="0"/>
              <a:t> </a:t>
            </a:r>
            <a:endParaRPr lang="en-US" sz="1400" dirty="0"/>
          </a:p>
        </p:txBody>
      </p:sp>
    </p:spTree>
    <p:extLst>
      <p:ext uri="{BB962C8B-B14F-4D97-AF65-F5344CB8AC3E}">
        <p14:creationId xmlns:p14="http://schemas.microsoft.com/office/powerpoint/2010/main" val="52592929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66"/>
                </a:solidFill>
              </a:rPr>
              <a:t>Guiding Principles</a:t>
            </a:r>
            <a:endParaRPr lang="en-US" dirty="0">
              <a:solidFill>
                <a:srgbClr val="000066"/>
              </a:solidFill>
            </a:endParaRPr>
          </a:p>
        </p:txBody>
      </p:sp>
      <p:sp>
        <p:nvSpPr>
          <p:cNvPr id="3" name="Text Placeholder 2"/>
          <p:cNvSpPr>
            <a:spLocks noGrp="1"/>
          </p:cNvSpPr>
          <p:nvPr>
            <p:ph type="body" sz="quarter" idx="10"/>
          </p:nvPr>
        </p:nvSpPr>
        <p:spPr>
          <a:xfrm>
            <a:off x="176397" y="1040828"/>
            <a:ext cx="8967603" cy="5522536"/>
          </a:xfrm>
        </p:spPr>
        <p:txBody>
          <a:bodyPr/>
          <a:lstStyle/>
          <a:p>
            <a:pPr marL="514350" indent="-514350">
              <a:buFont typeface="+mj-lt"/>
              <a:buAutoNum type="arabicPeriod"/>
            </a:pPr>
            <a:r>
              <a:rPr lang="en-US" sz="2800" dirty="0" smtClean="0"/>
              <a:t>Potential</a:t>
            </a:r>
          </a:p>
          <a:p>
            <a:pPr marL="514350" indent="-514350">
              <a:buFont typeface="+mj-lt"/>
              <a:buAutoNum type="arabicPeriod"/>
            </a:pPr>
            <a:r>
              <a:rPr lang="en-US" sz="2800" dirty="0" smtClean="0"/>
              <a:t>Funds of Knowledge</a:t>
            </a:r>
          </a:p>
          <a:p>
            <a:pPr marL="514350" indent="-514350">
              <a:buFont typeface="+mj-lt"/>
              <a:buAutoNum type="arabicPeriod"/>
            </a:pPr>
            <a:r>
              <a:rPr lang="en-US" sz="2800" dirty="0" smtClean="0"/>
              <a:t>Diversity in EL Progress in Acquiring English Language Proficiency</a:t>
            </a:r>
          </a:p>
          <a:p>
            <a:pPr marL="514350" indent="-514350">
              <a:buFont typeface="+mj-lt"/>
              <a:buAutoNum type="arabicPeriod"/>
            </a:pPr>
            <a:r>
              <a:rPr lang="en-US" sz="2800" dirty="0" smtClean="0"/>
              <a:t>Scaffolding</a:t>
            </a:r>
          </a:p>
          <a:p>
            <a:pPr marL="514350" indent="-514350">
              <a:buFont typeface="+mj-lt"/>
              <a:buAutoNum type="arabicPeriod"/>
            </a:pPr>
            <a:r>
              <a:rPr lang="en-US" sz="2800" dirty="0" smtClean="0"/>
              <a:t>Students with Limited or Interrupted Formal Education</a:t>
            </a:r>
          </a:p>
          <a:p>
            <a:pPr marL="514350" indent="-514350">
              <a:buFont typeface="+mj-lt"/>
              <a:buAutoNum type="arabicPeriod"/>
            </a:pPr>
            <a:r>
              <a:rPr lang="en-US" sz="2800" dirty="0" smtClean="0"/>
              <a:t>Long Term English Learners (LTELs)</a:t>
            </a:r>
          </a:p>
          <a:p>
            <a:pPr marL="514350" indent="-514350">
              <a:buFont typeface="+mj-lt"/>
              <a:buAutoNum type="arabicPeriod"/>
            </a:pPr>
            <a:r>
              <a:rPr lang="en-US" sz="2800" dirty="0" smtClean="0"/>
              <a:t>Special Needs</a:t>
            </a:r>
          </a:p>
          <a:p>
            <a:pPr marL="514350" indent="-514350">
              <a:buFont typeface="+mj-lt"/>
              <a:buAutoNum type="arabicPeriod"/>
            </a:pPr>
            <a:r>
              <a:rPr lang="en-US" sz="2800" dirty="0" smtClean="0"/>
              <a:t>Designated Supports and Accommodations</a:t>
            </a:r>
          </a:p>
          <a:p>
            <a:pPr marL="514350" indent="-514350">
              <a:buFont typeface="+mj-lt"/>
              <a:buAutoNum type="arabicPeriod"/>
            </a:pPr>
            <a:r>
              <a:rPr lang="en-US" sz="2800" dirty="0" smtClean="0"/>
              <a:t>Multimedia, Technology and New Literacies</a:t>
            </a:r>
          </a:p>
          <a:p>
            <a:pPr marL="0" indent="0" algn="ctr">
              <a:buNone/>
            </a:pPr>
            <a:r>
              <a:rPr lang="en-US" sz="2000" dirty="0" smtClean="0"/>
              <a:t>				(page 2-3 of the CT CELP Standards Document)</a:t>
            </a:r>
          </a:p>
          <a:p>
            <a:endParaRPr lang="en-US" sz="2800" dirty="0"/>
          </a:p>
        </p:txBody>
      </p:sp>
      <p:sp>
        <p:nvSpPr>
          <p:cNvPr id="4" name="Slide Number Placeholder 3"/>
          <p:cNvSpPr>
            <a:spLocks noGrp="1"/>
          </p:cNvSpPr>
          <p:nvPr>
            <p:ph type="sldNum" sz="quarter" idx="12"/>
          </p:nvPr>
        </p:nvSpPr>
        <p:spPr/>
        <p:txBody>
          <a:bodyPr/>
          <a:lstStyle/>
          <a:p>
            <a:pPr>
              <a:defRPr/>
            </a:pPr>
            <a:fld id="{CB1F917E-6562-42C4-8131-D50833C5534B}" type="slidenum">
              <a:rPr lang="en-US" altLang="en-US" smtClean="0">
                <a:solidFill>
                  <a:prstClr val="white"/>
                </a:solidFill>
              </a:rPr>
              <a:pPr>
                <a:defRPr/>
              </a:pPr>
              <a:t>23</a:t>
            </a:fld>
            <a:endParaRPr lang="en-US" altLang="en-US" dirty="0">
              <a:solidFill>
                <a:prstClr val="white"/>
              </a:solidFill>
            </a:endParaRPr>
          </a:p>
        </p:txBody>
      </p:sp>
      <p:pic>
        <p:nvPicPr>
          <p:cNvPr id="5" name="Picture 4"/>
          <p:cNvPicPr>
            <a:picLocks noChangeAspect="1"/>
          </p:cNvPicPr>
          <p:nvPr/>
        </p:nvPicPr>
        <p:blipFill>
          <a:blip r:embed="rId3"/>
          <a:stretch>
            <a:fillRect/>
          </a:stretch>
        </p:blipFill>
        <p:spPr>
          <a:xfrm>
            <a:off x="223050" y="6120844"/>
            <a:ext cx="2200847" cy="487722"/>
          </a:xfrm>
          <a:prstGeom prst="rect">
            <a:avLst/>
          </a:prstGeom>
        </p:spPr>
      </p:pic>
    </p:spTree>
    <p:extLst>
      <p:ext uri="{BB962C8B-B14F-4D97-AF65-F5344CB8AC3E}">
        <p14:creationId xmlns:p14="http://schemas.microsoft.com/office/powerpoint/2010/main" val="173557345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8" y="36977"/>
            <a:ext cx="8382000" cy="634229"/>
          </a:xfrm>
        </p:spPr>
        <p:txBody>
          <a:bodyPr>
            <a:normAutofit fontScale="90000"/>
          </a:bodyPr>
          <a:lstStyle/>
          <a:p>
            <a:r>
              <a:rPr lang="en-US" sz="4400" dirty="0" smtClean="0">
                <a:solidFill>
                  <a:srgbClr val="000066"/>
                </a:solidFill>
              </a:rPr>
              <a:t>The 10 CELP Standards</a:t>
            </a:r>
            <a:r>
              <a:rPr lang="en-US" dirty="0" smtClean="0"/>
              <a:t/>
            </a:r>
            <a:br>
              <a:rPr lang="en-US" dirty="0" smtClean="0"/>
            </a:br>
            <a:endParaRPr lang="en-US" dirty="0"/>
          </a:p>
        </p:txBody>
      </p:sp>
      <p:sp>
        <p:nvSpPr>
          <p:cNvPr id="3" name="Text Placeholder 2"/>
          <p:cNvSpPr>
            <a:spLocks noGrp="1"/>
          </p:cNvSpPr>
          <p:nvPr>
            <p:ph type="body" sz="quarter" idx="10"/>
          </p:nvPr>
        </p:nvSpPr>
        <p:spPr>
          <a:xfrm>
            <a:off x="158758" y="917340"/>
            <a:ext cx="8604242" cy="4744950"/>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CB1F917E-6562-42C4-8131-D50833C5534B}" type="slidenum">
              <a:rPr lang="en-US" altLang="en-US" smtClean="0">
                <a:solidFill>
                  <a:prstClr val="white"/>
                </a:solidFill>
              </a:rPr>
              <a:pPr>
                <a:defRPr/>
              </a:pPr>
              <a:t>24</a:t>
            </a:fld>
            <a:endParaRPr lang="en-US" altLang="en-US">
              <a:solidFill>
                <a:prstClr val="white"/>
              </a:solidFill>
            </a:endParaRPr>
          </a:p>
        </p:txBody>
      </p:sp>
      <p:pic>
        <p:nvPicPr>
          <p:cNvPr id="5" name="Picture 4" descr="Screen Shot 2016-01-30 at 5.48.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06" y="671206"/>
            <a:ext cx="8960988" cy="5237218"/>
          </a:xfrm>
          <a:prstGeom prst="rect">
            <a:avLst/>
          </a:prstGeom>
        </p:spPr>
      </p:pic>
      <p:pic>
        <p:nvPicPr>
          <p:cNvPr id="6" name="Picture 5"/>
          <p:cNvPicPr>
            <a:picLocks noChangeAspect="1"/>
          </p:cNvPicPr>
          <p:nvPr/>
        </p:nvPicPr>
        <p:blipFill>
          <a:blip r:embed="rId4"/>
          <a:stretch>
            <a:fillRect/>
          </a:stretch>
        </p:blipFill>
        <p:spPr>
          <a:xfrm>
            <a:off x="223050" y="6120844"/>
            <a:ext cx="2200847" cy="487722"/>
          </a:xfrm>
          <a:prstGeom prst="rect">
            <a:avLst/>
          </a:prstGeom>
        </p:spPr>
      </p:pic>
    </p:spTree>
    <p:extLst>
      <p:ext uri="{BB962C8B-B14F-4D97-AF65-F5344CB8AC3E}">
        <p14:creationId xmlns:p14="http://schemas.microsoft.com/office/powerpoint/2010/main" val="63648752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CB1F917E-6562-42C4-8131-D50833C5534B}" type="slidenum">
              <a:rPr lang="en-US" altLang="en-US" smtClean="0">
                <a:solidFill>
                  <a:prstClr val="white"/>
                </a:solidFill>
              </a:rPr>
              <a:pPr>
                <a:defRPr/>
              </a:pPr>
              <a:t>25</a:t>
            </a:fld>
            <a:endParaRPr lang="en-US" altLang="en-US">
              <a:solidFill>
                <a:prstClr val="white"/>
              </a:solidFill>
            </a:endParaRPr>
          </a:p>
        </p:txBody>
      </p:sp>
      <p:pic>
        <p:nvPicPr>
          <p:cNvPr id="7" name="Picture 6"/>
          <p:cNvPicPr>
            <a:picLocks noChangeAspect="1"/>
          </p:cNvPicPr>
          <p:nvPr/>
        </p:nvPicPr>
        <p:blipFill>
          <a:blip r:embed="rId3"/>
          <a:stretch>
            <a:fillRect/>
          </a:stretch>
        </p:blipFill>
        <p:spPr>
          <a:xfrm>
            <a:off x="223050" y="6120844"/>
            <a:ext cx="2200847" cy="487722"/>
          </a:xfrm>
          <a:prstGeom prst="rect">
            <a:avLst/>
          </a:prstGeom>
        </p:spPr>
      </p:pic>
      <p:pic>
        <p:nvPicPr>
          <p:cNvPr id="5" name="Picture 4" descr="Screen Shot 2016-02-04 at 1.14.2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679870"/>
          </a:xfrm>
          <a:prstGeom prst="rect">
            <a:avLst/>
          </a:prstGeom>
        </p:spPr>
      </p:pic>
    </p:spTree>
    <p:extLst>
      <p:ext uri="{BB962C8B-B14F-4D97-AF65-F5344CB8AC3E}">
        <p14:creationId xmlns:p14="http://schemas.microsoft.com/office/powerpoint/2010/main" val="398551581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Linguistic Supports</a:t>
            </a:r>
            <a:endParaRPr lang="en-US" dirty="0"/>
          </a:p>
        </p:txBody>
      </p:sp>
      <p:sp>
        <p:nvSpPr>
          <p:cNvPr id="3" name="Text Placeholder 2"/>
          <p:cNvSpPr>
            <a:spLocks noGrp="1"/>
          </p:cNvSpPr>
          <p:nvPr>
            <p:ph type="body" sz="quarter" idx="10"/>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CB1F917E-6562-42C4-8131-D50833C5534B}" type="slidenum">
              <a:rPr lang="en-US" altLang="en-US" smtClean="0">
                <a:solidFill>
                  <a:prstClr val="white"/>
                </a:solidFill>
              </a:rPr>
              <a:pPr>
                <a:defRPr/>
              </a:pPr>
              <a:t>26</a:t>
            </a:fld>
            <a:endParaRPr lang="en-US" altLang="en-US">
              <a:solidFill>
                <a:prstClr val="white"/>
              </a:solidFill>
            </a:endParaRPr>
          </a:p>
        </p:txBody>
      </p:sp>
      <p:pic>
        <p:nvPicPr>
          <p:cNvPr id="5" name="Picture 4" descr="Screen Shot 2016-02-03 at 9.08.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66" y="53790"/>
            <a:ext cx="8996267" cy="5909788"/>
          </a:xfrm>
          <a:prstGeom prst="rect">
            <a:avLst/>
          </a:prstGeom>
        </p:spPr>
      </p:pic>
      <p:pic>
        <p:nvPicPr>
          <p:cNvPr id="6" name="Picture 5"/>
          <p:cNvPicPr>
            <a:picLocks noChangeAspect="1"/>
          </p:cNvPicPr>
          <p:nvPr/>
        </p:nvPicPr>
        <p:blipFill>
          <a:blip r:embed="rId4"/>
          <a:stretch>
            <a:fillRect/>
          </a:stretch>
        </p:blipFill>
        <p:spPr>
          <a:xfrm>
            <a:off x="223050" y="6120844"/>
            <a:ext cx="2200847" cy="487722"/>
          </a:xfrm>
          <a:prstGeom prst="rect">
            <a:avLst/>
          </a:prstGeom>
        </p:spPr>
      </p:pic>
    </p:spTree>
    <p:extLst>
      <p:ext uri="{BB962C8B-B14F-4D97-AF65-F5344CB8AC3E}">
        <p14:creationId xmlns:p14="http://schemas.microsoft.com/office/powerpoint/2010/main" val="166758710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922026" cy="1049972"/>
          </a:xfrm>
        </p:spPr>
        <p:txBody>
          <a:bodyPr>
            <a:normAutofit fontScale="90000"/>
          </a:bodyPr>
          <a:lstStyle/>
          <a:p>
            <a:r>
              <a:rPr lang="en-US" dirty="0" smtClean="0">
                <a:solidFill>
                  <a:srgbClr val="000066"/>
                </a:solidFill>
              </a:rPr>
              <a:t>What do new CELP standards potentially mean…</a:t>
            </a:r>
            <a:endParaRPr lang="en-US" dirty="0">
              <a:solidFill>
                <a:srgbClr val="000066"/>
              </a:solidFill>
            </a:endParaRPr>
          </a:p>
        </p:txBody>
      </p:sp>
      <p:sp>
        <p:nvSpPr>
          <p:cNvPr id="3" name="Text Placeholder 2"/>
          <p:cNvSpPr>
            <a:spLocks noGrp="1"/>
          </p:cNvSpPr>
          <p:nvPr>
            <p:ph type="body" sz="quarter" idx="10"/>
          </p:nvPr>
        </p:nvSpPr>
        <p:spPr>
          <a:xfrm>
            <a:off x="381000" y="967209"/>
            <a:ext cx="8382000" cy="4604337"/>
          </a:xfrm>
        </p:spPr>
        <p:txBody>
          <a:bodyPr/>
          <a:lstStyle/>
          <a:p>
            <a:r>
              <a:rPr lang="en-US" sz="2200" dirty="0" smtClean="0"/>
              <a:t>For Students:</a:t>
            </a:r>
          </a:p>
          <a:p>
            <a:pPr lvl="1"/>
            <a:r>
              <a:rPr lang="en-US" sz="2200" dirty="0" smtClean="0"/>
              <a:t>CELP standards will provide the type of scaffolds students need to participate in a rigorous curriculum that is cognitively challenging. As a result, students will be ready for college and career ready opportunities.</a:t>
            </a:r>
          </a:p>
          <a:p>
            <a:r>
              <a:rPr lang="en-US" sz="2200" dirty="0" smtClean="0"/>
              <a:t>For Teachers:</a:t>
            </a:r>
          </a:p>
          <a:p>
            <a:pPr lvl="1"/>
            <a:r>
              <a:rPr lang="en-US" sz="2200" dirty="0" smtClean="0"/>
              <a:t>CELP Standards will inform general education teachers and TESOL/Bilingual teachers how to plan for rigorous instruction that addresses the language and academic needs of students.</a:t>
            </a:r>
          </a:p>
          <a:p>
            <a:r>
              <a:rPr lang="en-US" sz="2200" dirty="0" smtClean="0"/>
              <a:t>For School Leaders:</a:t>
            </a:r>
          </a:p>
          <a:p>
            <a:pPr lvl="1"/>
            <a:r>
              <a:rPr lang="en-US" sz="2200" dirty="0" smtClean="0"/>
              <a:t>CELP standards will provide school leaders with an opportunity to bring a school wide approach and commitment to planning and increasing for the academic success rate of a growing student population.</a:t>
            </a:r>
            <a:endParaRPr lang="en-US" sz="2200" dirty="0"/>
          </a:p>
        </p:txBody>
      </p:sp>
      <p:sp>
        <p:nvSpPr>
          <p:cNvPr id="4" name="Slide Number Placeholder 3"/>
          <p:cNvSpPr>
            <a:spLocks noGrp="1"/>
          </p:cNvSpPr>
          <p:nvPr>
            <p:ph type="sldNum" sz="quarter" idx="12"/>
          </p:nvPr>
        </p:nvSpPr>
        <p:spPr/>
        <p:txBody>
          <a:bodyPr/>
          <a:lstStyle/>
          <a:p>
            <a:fld id="{CB1F917E-6562-42C4-8131-D50833C5534B}" type="slidenum">
              <a:rPr lang="en-US" altLang="en-US" smtClean="0"/>
              <a:pPr/>
              <a:t>27</a:t>
            </a:fld>
            <a:endParaRPr lang="en-US" altLang="en-US"/>
          </a:p>
        </p:txBody>
      </p:sp>
      <p:pic>
        <p:nvPicPr>
          <p:cNvPr id="5" name="Picture 4"/>
          <p:cNvPicPr>
            <a:picLocks noChangeAspect="1"/>
          </p:cNvPicPr>
          <p:nvPr/>
        </p:nvPicPr>
        <p:blipFill>
          <a:blip r:embed="rId3"/>
          <a:stretch>
            <a:fillRect/>
          </a:stretch>
        </p:blipFill>
        <p:spPr>
          <a:xfrm>
            <a:off x="223050" y="6120844"/>
            <a:ext cx="2200847" cy="487722"/>
          </a:xfrm>
          <a:prstGeom prst="rect">
            <a:avLst/>
          </a:prstGeom>
        </p:spPr>
      </p:pic>
    </p:spTree>
    <p:extLst>
      <p:ext uri="{BB962C8B-B14F-4D97-AF65-F5344CB8AC3E}">
        <p14:creationId xmlns:p14="http://schemas.microsoft.com/office/powerpoint/2010/main" val="87315293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66"/>
                </a:solidFill>
              </a:rPr>
              <a:t>Where to Find More Information</a:t>
            </a:r>
            <a:endParaRPr lang="en-US" dirty="0">
              <a:solidFill>
                <a:srgbClr val="000066"/>
              </a:solidFill>
            </a:endParaRPr>
          </a:p>
        </p:txBody>
      </p:sp>
      <p:sp>
        <p:nvSpPr>
          <p:cNvPr id="4" name="Slide Number Placeholder 3"/>
          <p:cNvSpPr>
            <a:spLocks noGrp="1"/>
          </p:cNvSpPr>
          <p:nvPr>
            <p:ph type="sldNum" sz="quarter" idx="12"/>
          </p:nvPr>
        </p:nvSpPr>
        <p:spPr/>
        <p:txBody>
          <a:bodyPr/>
          <a:lstStyle/>
          <a:p>
            <a:pPr>
              <a:defRPr/>
            </a:pPr>
            <a:fld id="{CB1F917E-6562-42C4-8131-D50833C5534B}" type="slidenum">
              <a:rPr lang="en-US" altLang="en-US" smtClean="0">
                <a:solidFill>
                  <a:prstClr val="white"/>
                </a:solidFill>
              </a:rPr>
              <a:pPr>
                <a:defRPr/>
              </a:pPr>
              <a:t>28</a:t>
            </a:fld>
            <a:endParaRPr lang="en-US" altLang="en-US" dirty="0">
              <a:solidFill>
                <a:prstClr val="white"/>
              </a:solidFill>
            </a:endParaRPr>
          </a:p>
        </p:txBody>
      </p:sp>
      <p:pic>
        <p:nvPicPr>
          <p:cNvPr id="5" name="Picture 4"/>
          <p:cNvPicPr>
            <a:picLocks noChangeAspect="1"/>
          </p:cNvPicPr>
          <p:nvPr/>
        </p:nvPicPr>
        <p:blipFill>
          <a:blip r:embed="rId3"/>
          <a:stretch>
            <a:fillRect/>
          </a:stretch>
        </p:blipFill>
        <p:spPr>
          <a:xfrm>
            <a:off x="223050" y="6120844"/>
            <a:ext cx="2200847" cy="487722"/>
          </a:xfrm>
          <a:prstGeom prst="rect">
            <a:avLst/>
          </a:prstGeom>
        </p:spPr>
      </p:pic>
      <p:pic>
        <p:nvPicPr>
          <p:cNvPr id="6" name="Picture 5"/>
          <p:cNvPicPr>
            <a:picLocks noChangeAspect="1"/>
          </p:cNvPicPr>
          <p:nvPr/>
        </p:nvPicPr>
        <p:blipFill>
          <a:blip r:embed="rId4"/>
          <a:stretch>
            <a:fillRect/>
          </a:stretch>
        </p:blipFill>
        <p:spPr>
          <a:xfrm>
            <a:off x="136092" y="1325216"/>
            <a:ext cx="4414639" cy="3471648"/>
          </a:xfrm>
          <a:prstGeom prst="rect">
            <a:avLst/>
          </a:prstGeom>
          <a:ln>
            <a:solidFill>
              <a:srgbClr val="000066"/>
            </a:solidFill>
          </a:ln>
        </p:spPr>
      </p:pic>
      <p:pic>
        <p:nvPicPr>
          <p:cNvPr id="8" name="Picture 7"/>
          <p:cNvPicPr>
            <a:picLocks noChangeAspect="1"/>
          </p:cNvPicPr>
          <p:nvPr/>
        </p:nvPicPr>
        <p:blipFill>
          <a:blip r:embed="rId5"/>
          <a:stretch>
            <a:fillRect/>
          </a:stretch>
        </p:blipFill>
        <p:spPr>
          <a:xfrm>
            <a:off x="4683251" y="1325216"/>
            <a:ext cx="4337610" cy="3503454"/>
          </a:xfrm>
          <a:prstGeom prst="rect">
            <a:avLst/>
          </a:prstGeom>
          <a:ln>
            <a:solidFill>
              <a:srgbClr val="000066"/>
            </a:solidFill>
          </a:ln>
        </p:spPr>
      </p:pic>
      <p:sp>
        <p:nvSpPr>
          <p:cNvPr id="11" name="Rectangle 10"/>
          <p:cNvSpPr/>
          <p:nvPr/>
        </p:nvSpPr>
        <p:spPr>
          <a:xfrm>
            <a:off x="1058844" y="4904856"/>
            <a:ext cx="2730106" cy="369332"/>
          </a:xfrm>
          <a:prstGeom prst="rect">
            <a:avLst/>
          </a:prstGeom>
        </p:spPr>
        <p:txBody>
          <a:bodyPr wrap="none">
            <a:spAutoFit/>
          </a:bodyPr>
          <a:lstStyle/>
          <a:p>
            <a:r>
              <a:rPr lang="en-US" dirty="0" smtClean="0">
                <a:hlinkClick r:id="rId6"/>
              </a:rPr>
              <a:t>http://ctcorestandards.org</a:t>
            </a:r>
            <a:r>
              <a:rPr lang="en-US" dirty="0" smtClean="0"/>
              <a:t> </a:t>
            </a:r>
            <a:endParaRPr lang="en-US" dirty="0"/>
          </a:p>
        </p:txBody>
      </p:sp>
      <p:sp>
        <p:nvSpPr>
          <p:cNvPr id="13" name="Rectangle 12"/>
          <p:cNvSpPr/>
          <p:nvPr/>
        </p:nvSpPr>
        <p:spPr>
          <a:xfrm>
            <a:off x="5322544" y="4904856"/>
            <a:ext cx="3322704" cy="369332"/>
          </a:xfrm>
          <a:prstGeom prst="rect">
            <a:avLst/>
          </a:prstGeom>
        </p:spPr>
        <p:txBody>
          <a:bodyPr wrap="none">
            <a:spAutoFit/>
          </a:bodyPr>
          <a:lstStyle/>
          <a:p>
            <a:pPr marL="0" indent="0">
              <a:buNone/>
            </a:pPr>
            <a:r>
              <a:rPr lang="en-US" u="sng" dirty="0">
                <a:hlinkClick r:id="rId7"/>
              </a:rPr>
              <a:t>www.ct.gov/sde/Englishlearners</a:t>
            </a:r>
            <a:r>
              <a:rPr lang="en-US" dirty="0"/>
              <a:t>  </a:t>
            </a:r>
          </a:p>
        </p:txBody>
      </p:sp>
    </p:spTree>
    <p:extLst>
      <p:ext uri="{BB962C8B-B14F-4D97-AF65-F5344CB8AC3E}">
        <p14:creationId xmlns:p14="http://schemas.microsoft.com/office/powerpoint/2010/main" val="150212315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66"/>
                </a:solidFill>
              </a:rPr>
              <a:t>English Learners</a:t>
            </a:r>
            <a:endParaRPr lang="en-US" dirty="0">
              <a:solidFill>
                <a:srgbClr val="000066"/>
              </a:solidFill>
            </a:endParaRPr>
          </a:p>
        </p:txBody>
      </p:sp>
      <p:sp>
        <p:nvSpPr>
          <p:cNvPr id="3" name="Text Placeholder 2"/>
          <p:cNvSpPr>
            <a:spLocks noGrp="1"/>
          </p:cNvSpPr>
          <p:nvPr>
            <p:ph type="body" sz="quarter" idx="10"/>
          </p:nvPr>
        </p:nvSpPr>
        <p:spPr>
          <a:xfrm>
            <a:off x="381000" y="1417320"/>
            <a:ext cx="8382000" cy="3849259"/>
          </a:xfrm>
        </p:spPr>
        <p:txBody>
          <a:bodyPr/>
          <a:lstStyle/>
          <a:p>
            <a:pPr marL="0" indent="0">
              <a:buNone/>
            </a:pPr>
            <a:r>
              <a:rPr lang="en-US" dirty="0" smtClean="0"/>
              <a:t>“There is no equality of treatment merely by providing students with the same facilities, textbooks, teachers and curriculum…for students who do not understand English are effectively foreclosed from any meaningful education….”</a:t>
            </a:r>
          </a:p>
          <a:p>
            <a:pPr marL="0" indent="0">
              <a:buNone/>
            </a:pPr>
            <a:endParaRPr lang="en-US" dirty="0"/>
          </a:p>
          <a:p>
            <a:pPr marL="0" indent="0">
              <a:buNone/>
            </a:pPr>
            <a:endParaRPr lang="en-US" dirty="0" smtClean="0"/>
          </a:p>
          <a:p>
            <a:pPr marL="0" indent="0">
              <a:buNone/>
            </a:pPr>
            <a:r>
              <a:rPr lang="en-US" dirty="0" smtClean="0"/>
              <a:t>Lau v. Nichols, U. S. Supreme Court</a:t>
            </a:r>
            <a:endParaRPr lang="en-US" dirty="0"/>
          </a:p>
        </p:txBody>
      </p:sp>
      <p:sp>
        <p:nvSpPr>
          <p:cNvPr id="4" name="Slide Number Placeholder 3"/>
          <p:cNvSpPr>
            <a:spLocks noGrp="1"/>
          </p:cNvSpPr>
          <p:nvPr>
            <p:ph type="sldNum" sz="quarter" idx="12"/>
          </p:nvPr>
        </p:nvSpPr>
        <p:spPr/>
        <p:txBody>
          <a:bodyPr/>
          <a:lstStyle/>
          <a:p>
            <a:pPr>
              <a:defRPr/>
            </a:pPr>
            <a:fld id="{CB1F917E-6562-42C4-8131-D50833C5534B}" type="slidenum">
              <a:rPr lang="en-US" altLang="en-US" smtClean="0">
                <a:solidFill>
                  <a:prstClr val="white"/>
                </a:solidFill>
              </a:rPr>
              <a:pPr>
                <a:defRPr/>
              </a:pPr>
              <a:t>29</a:t>
            </a:fld>
            <a:endParaRPr lang="en-US" altLang="en-US">
              <a:solidFill>
                <a:prstClr val="white"/>
              </a:solidFill>
            </a:endParaRPr>
          </a:p>
        </p:txBody>
      </p:sp>
      <p:pic>
        <p:nvPicPr>
          <p:cNvPr id="5" name="Picture 4"/>
          <p:cNvPicPr>
            <a:picLocks noChangeAspect="1"/>
          </p:cNvPicPr>
          <p:nvPr/>
        </p:nvPicPr>
        <p:blipFill>
          <a:blip r:embed="rId3"/>
          <a:stretch>
            <a:fillRect/>
          </a:stretch>
        </p:blipFill>
        <p:spPr>
          <a:xfrm>
            <a:off x="223050" y="6120844"/>
            <a:ext cx="2200847" cy="487722"/>
          </a:xfrm>
          <a:prstGeom prst="rect">
            <a:avLst/>
          </a:prstGeom>
        </p:spPr>
      </p:pic>
    </p:spTree>
    <p:extLst>
      <p:ext uri="{BB962C8B-B14F-4D97-AF65-F5344CB8AC3E}">
        <p14:creationId xmlns:p14="http://schemas.microsoft.com/office/powerpoint/2010/main" val="30979812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5474"/>
            <a:ext cx="8382000" cy="1107996"/>
          </a:xfrm>
        </p:spPr>
        <p:txBody>
          <a:bodyPr/>
          <a:lstStyle/>
          <a:p>
            <a:pPr algn="ctr" defTabSz="914363" eaLnBrk="1" fontAlgn="auto" hangingPunct="1">
              <a:spcAft>
                <a:spcPts val="0"/>
              </a:spcAft>
              <a:defRPr/>
            </a:pPr>
            <a:r>
              <a:rPr dirty="0" smtClean="0">
                <a:solidFill>
                  <a:srgbClr val="000066"/>
                </a:solidFill>
              </a:rPr>
              <a:t>PCG Facilitator</a:t>
            </a:r>
            <a:br>
              <a:rPr dirty="0" smtClean="0">
                <a:solidFill>
                  <a:srgbClr val="000066"/>
                </a:solidFill>
              </a:rPr>
            </a:br>
            <a:endParaRPr dirty="0">
              <a:solidFill>
                <a:srgbClr val="000066"/>
              </a:solidFill>
            </a:endParaRPr>
          </a:p>
        </p:txBody>
      </p:sp>
      <p:sp>
        <p:nvSpPr>
          <p:cNvPr id="24580" name="Slide Number Placeholder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70467A2-4A0E-41DE-AF0F-D1D6BB253F3A}" type="slidenum">
              <a:rPr lang="en-US" altLang="en-US" smtClean="0">
                <a:solidFill>
                  <a:schemeClr val="bg1"/>
                </a:solidFill>
              </a:rPr>
              <a:pPr/>
              <a:t>3</a:t>
            </a:fld>
            <a:endParaRPr lang="en-US" altLang="en-US" smtClean="0">
              <a:solidFill>
                <a:schemeClr val="bg1"/>
              </a:solidFill>
            </a:endParaRPr>
          </a:p>
        </p:txBody>
      </p:sp>
      <p:sp>
        <p:nvSpPr>
          <p:cNvPr id="24581" name="TextBox 8"/>
          <p:cNvSpPr txBox="1">
            <a:spLocks noChangeArrowheads="1"/>
          </p:cNvSpPr>
          <p:nvPr/>
        </p:nvSpPr>
        <p:spPr bwMode="auto">
          <a:xfrm>
            <a:off x="3237192" y="4092106"/>
            <a:ext cx="266961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b="1" dirty="0" smtClean="0"/>
              <a:t>Gloria Rodriguez</a:t>
            </a:r>
            <a:endParaRPr lang="en-US" altLang="en-US" sz="2000" b="1" dirty="0"/>
          </a:p>
        </p:txBody>
      </p:sp>
      <p:pic>
        <p:nvPicPr>
          <p:cNvPr id="2458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8350" y="4940300"/>
            <a:ext cx="2527300" cy="79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a:off x="223050" y="6120844"/>
            <a:ext cx="2200847" cy="487722"/>
          </a:xfrm>
          <a:prstGeom prst="rect">
            <a:avLst/>
          </a:prstGeom>
        </p:spPr>
      </p:pic>
      <p:pic>
        <p:nvPicPr>
          <p:cNvPr id="9" name="Picture 8"/>
          <p:cNvPicPr>
            <a:picLocks noChangeAspect="1"/>
          </p:cNvPicPr>
          <p:nvPr/>
        </p:nvPicPr>
        <p:blipFill>
          <a:blip r:embed="rId5"/>
          <a:stretch>
            <a:fillRect/>
          </a:stretch>
        </p:blipFill>
        <p:spPr>
          <a:xfrm>
            <a:off x="3372034" y="1338184"/>
            <a:ext cx="2399932" cy="2379332"/>
          </a:xfrm>
          <a:prstGeom prst="rect">
            <a:avLst/>
          </a:prstGeom>
          <a:ln>
            <a:noFill/>
          </a:ln>
          <a:effectLst>
            <a:softEdge rad="112500"/>
          </a:effectLst>
        </p:spPr>
      </p:pic>
    </p:spTree>
    <p:extLst>
      <p:ext uri="{BB962C8B-B14F-4D97-AF65-F5344CB8AC3E}">
        <p14:creationId xmlns:p14="http://schemas.microsoft.com/office/powerpoint/2010/main" val="211771456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394" y="465138"/>
            <a:ext cx="7923212" cy="814387"/>
          </a:xfrm>
        </p:spPr>
        <p:txBody>
          <a:bodyPr>
            <a:normAutofit/>
          </a:bodyPr>
          <a:lstStyle/>
          <a:p>
            <a:pPr algn="ctr" defTabSz="914363" eaLnBrk="1" fontAlgn="auto" hangingPunct="1">
              <a:spcAft>
                <a:spcPts val="0"/>
              </a:spcAft>
              <a:defRPr/>
            </a:pPr>
            <a:r>
              <a:rPr lang="en-US" dirty="0" smtClean="0">
                <a:solidFill>
                  <a:srgbClr val="000066"/>
                </a:solidFill>
              </a:rPr>
              <a:t>Questions, Concerns, Thoughts…</a:t>
            </a:r>
            <a:endParaRPr lang="en-US" dirty="0">
              <a:solidFill>
                <a:srgbClr val="000066"/>
              </a:solidFill>
            </a:endParaRPr>
          </a:p>
        </p:txBody>
      </p:sp>
      <p:sp>
        <p:nvSpPr>
          <p:cNvPr id="65540"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1DD40BA-9689-432C-8013-D3DB294263FA}" type="slidenum">
              <a:rPr lang="en-US" altLang="en-US" smtClean="0">
                <a:solidFill>
                  <a:prstClr val="white"/>
                </a:solidFill>
                <a:latin typeface="Times New Roman" panose="02020603050405020304" pitchFamily="18" charset="0"/>
              </a:rPr>
              <a:pPr/>
              <a:t>30</a:t>
            </a:fld>
            <a:endParaRPr lang="en-US" altLang="en-US" smtClean="0">
              <a:solidFill>
                <a:prstClr val="white"/>
              </a:solidFill>
              <a:latin typeface="Times New Roman" panose="02020603050405020304" pitchFamily="18" charset="0"/>
            </a:endParaRPr>
          </a:p>
        </p:txBody>
      </p:sp>
      <p:pic>
        <p:nvPicPr>
          <p:cNvPr id="655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5163" y="1490663"/>
            <a:ext cx="2733675" cy="3944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223050" y="6120844"/>
            <a:ext cx="2200847" cy="487722"/>
          </a:xfrm>
          <a:prstGeom prst="rect">
            <a:avLst/>
          </a:prstGeom>
        </p:spPr>
      </p:pic>
    </p:spTree>
    <p:extLst>
      <p:ext uri="{BB962C8B-B14F-4D97-AF65-F5344CB8AC3E}">
        <p14:creationId xmlns:p14="http://schemas.microsoft.com/office/powerpoint/2010/main" val="399503185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6" name="Picture 8" descr="C:\Users\Scott\AppData\Local\Microsoft\Windows\Temporary Internet Files\Content.IE5\EMHB4GF2\MP900442396[1].jpg"/>
          <p:cNvPicPr>
            <a:picLocks noChangeAspect="1" noChangeArrowheads="1"/>
          </p:cNvPicPr>
          <p:nvPr/>
        </p:nvPicPr>
        <p:blipFill>
          <a:blip r:embed="rId3"/>
          <a:srcRect/>
          <a:stretch>
            <a:fillRect/>
          </a:stretch>
        </p:blipFill>
        <p:spPr bwMode="auto">
          <a:xfrm>
            <a:off x="6424863" y="-96253"/>
            <a:ext cx="2719137" cy="2400147"/>
          </a:xfrm>
          <a:prstGeom prst="rect">
            <a:avLst/>
          </a:prstGeom>
          <a:noFill/>
          <a:effectLst>
            <a:softEdge rad="317500"/>
          </a:effectLst>
        </p:spPr>
      </p:pic>
      <p:sp>
        <p:nvSpPr>
          <p:cNvPr id="6" name="Title 5"/>
          <p:cNvSpPr>
            <a:spLocks noGrp="1"/>
          </p:cNvSpPr>
          <p:nvPr>
            <p:ph type="title"/>
          </p:nvPr>
        </p:nvSpPr>
        <p:spPr>
          <a:xfrm>
            <a:off x="381000" y="448182"/>
            <a:ext cx="6858000" cy="655638"/>
          </a:xfrm>
        </p:spPr>
        <p:txBody>
          <a:bodyPr/>
          <a:lstStyle/>
          <a:p>
            <a:pPr>
              <a:defRPr/>
            </a:pPr>
            <a:r>
              <a:rPr lang="en-US" sz="4000" dirty="0" smtClean="0">
                <a:solidFill>
                  <a:srgbClr val="000066"/>
                </a:solidFill>
              </a:rPr>
              <a:t>Thank you for participating in </a:t>
            </a:r>
            <a:br>
              <a:rPr lang="en-US" sz="4000" dirty="0" smtClean="0">
                <a:solidFill>
                  <a:srgbClr val="000066"/>
                </a:solidFill>
              </a:rPr>
            </a:br>
            <a:r>
              <a:rPr lang="en-US" sz="4000" dirty="0" smtClean="0">
                <a:solidFill>
                  <a:srgbClr val="000066"/>
                </a:solidFill>
              </a:rPr>
              <a:t>today’s Webinar!</a:t>
            </a:r>
            <a:r>
              <a:rPr dirty="0" smtClean="0">
                <a:solidFill>
                  <a:srgbClr val="000066"/>
                </a:solidFill>
              </a:rPr>
              <a:t/>
            </a:r>
            <a:br>
              <a:rPr dirty="0" smtClean="0">
                <a:solidFill>
                  <a:srgbClr val="000066"/>
                </a:solidFill>
              </a:rPr>
            </a:br>
            <a:r>
              <a:rPr dirty="0" smtClean="0">
                <a:solidFill>
                  <a:srgbClr val="000066"/>
                </a:solidFill>
              </a:rPr>
              <a:t/>
            </a:r>
            <a:br>
              <a:rPr dirty="0" smtClean="0">
                <a:solidFill>
                  <a:srgbClr val="000066"/>
                </a:solidFill>
              </a:rPr>
            </a:br>
            <a:r>
              <a:rPr dirty="0" smtClean="0">
                <a:solidFill>
                  <a:srgbClr val="000066"/>
                </a:solidFill>
              </a:rPr>
              <a:t/>
            </a:r>
            <a:br>
              <a:rPr dirty="0" smtClean="0">
                <a:solidFill>
                  <a:srgbClr val="000066"/>
                </a:solidFill>
              </a:rPr>
            </a:br>
            <a:endParaRPr dirty="0">
              <a:solidFill>
                <a:srgbClr val="000066"/>
              </a:solidFill>
            </a:endParaRPr>
          </a:p>
        </p:txBody>
      </p:sp>
      <p:sp>
        <p:nvSpPr>
          <p:cNvPr id="66566" name="Slide Number Placeholder 7"/>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9B4727A-DC2F-4057-A409-FCDCA96954E7}" type="slidenum">
              <a:rPr lang="en-US" altLang="en-US" smtClean="0">
                <a:solidFill>
                  <a:schemeClr val="bg1"/>
                </a:solidFill>
                <a:latin typeface="Times New Roman" panose="02020603050405020304" pitchFamily="18" charset="0"/>
              </a:rPr>
              <a:pPr/>
              <a:t>31</a:t>
            </a:fld>
            <a:endParaRPr lang="en-US" altLang="en-US" dirty="0" smtClean="0">
              <a:solidFill>
                <a:schemeClr val="bg1"/>
              </a:solidFill>
              <a:latin typeface="Times New Roman" panose="02020603050405020304" pitchFamily="18" charset="0"/>
            </a:endParaRPr>
          </a:p>
        </p:txBody>
      </p:sp>
      <p:sp>
        <p:nvSpPr>
          <p:cNvPr id="2" name="TextBox 1"/>
          <p:cNvSpPr txBox="1"/>
          <p:nvPr/>
        </p:nvSpPr>
        <p:spPr>
          <a:xfrm>
            <a:off x="381000" y="2107532"/>
            <a:ext cx="6858000" cy="3508653"/>
          </a:xfrm>
          <a:prstGeom prst="rect">
            <a:avLst/>
          </a:prstGeom>
          <a:noFill/>
        </p:spPr>
        <p:txBody>
          <a:bodyPr>
            <a:spAutoFit/>
          </a:bodyPr>
          <a:lstStyle/>
          <a:p>
            <a:pPr eaLnBrk="0" hangingPunct="0">
              <a:defRPr/>
            </a:pPr>
            <a:r>
              <a:rPr lang="en-US" sz="2400" dirty="0">
                <a:solidFill>
                  <a:srgbClr val="000066"/>
                </a:solidFill>
                <a:ea typeface="+mn-ea"/>
              </a:rPr>
              <a:t>1) If you have additional questions please contact:</a:t>
            </a:r>
          </a:p>
          <a:p>
            <a:pPr marL="800100" lvl="1" indent="-342900" eaLnBrk="0" hangingPunct="0">
              <a:spcAft>
                <a:spcPts val="1200"/>
              </a:spcAft>
              <a:buFont typeface="Arial" panose="020B0604020202020204" pitchFamily="34" charset="0"/>
              <a:buChar char="•"/>
              <a:defRPr/>
            </a:pPr>
            <a:r>
              <a:rPr lang="en-US" sz="2400" dirty="0" smtClean="0">
                <a:solidFill>
                  <a:srgbClr val="000066"/>
                </a:solidFill>
                <a:ea typeface="+mn-ea"/>
              </a:rPr>
              <a:t>Gloria Rodriguez, EL Subject Matter Expert,</a:t>
            </a:r>
            <a:br>
              <a:rPr lang="en-US" sz="2400" dirty="0" smtClean="0">
                <a:solidFill>
                  <a:srgbClr val="000066"/>
                </a:solidFill>
                <a:ea typeface="+mn-ea"/>
              </a:rPr>
            </a:br>
            <a:r>
              <a:rPr lang="en-US" sz="2400" dirty="0" smtClean="0">
                <a:solidFill>
                  <a:srgbClr val="000066"/>
                </a:solidFill>
                <a:ea typeface="+mn-ea"/>
                <a:hlinkClick r:id="rId4"/>
              </a:rPr>
              <a:t>grodriguez@pcgus.com</a:t>
            </a:r>
            <a:r>
              <a:rPr lang="en-US" sz="2400" dirty="0" smtClean="0">
                <a:solidFill>
                  <a:srgbClr val="000066"/>
                </a:solidFill>
                <a:ea typeface="+mn-ea"/>
              </a:rPr>
              <a:t> </a:t>
            </a:r>
          </a:p>
          <a:p>
            <a:pPr marL="800100" lvl="1" indent="-342900" eaLnBrk="0" hangingPunct="0">
              <a:spcAft>
                <a:spcPts val="1200"/>
              </a:spcAft>
              <a:buFont typeface="Arial" panose="020B0604020202020204" pitchFamily="34" charset="0"/>
              <a:buChar char="•"/>
              <a:defRPr/>
            </a:pPr>
            <a:r>
              <a:rPr lang="en-US" sz="2400" dirty="0" smtClean="0">
                <a:solidFill>
                  <a:srgbClr val="000066"/>
                </a:solidFill>
                <a:ea typeface="+mn-ea"/>
              </a:rPr>
              <a:t>Megan Alubicki Flick, ESL Bilingual Consultant CSDE, </a:t>
            </a:r>
            <a:r>
              <a:rPr lang="en-US" sz="2400" dirty="0" smtClean="0">
                <a:solidFill>
                  <a:srgbClr val="000066"/>
                </a:solidFill>
                <a:ea typeface="+mn-ea"/>
                <a:hlinkClick r:id="rId5"/>
              </a:rPr>
              <a:t>megan.alubicki@ct.gov</a:t>
            </a:r>
            <a:r>
              <a:rPr lang="en-US" sz="2400" dirty="0" smtClean="0">
                <a:solidFill>
                  <a:srgbClr val="000066"/>
                </a:solidFill>
                <a:ea typeface="+mn-ea"/>
              </a:rPr>
              <a:t> </a:t>
            </a:r>
          </a:p>
          <a:p>
            <a:pPr marL="800100" lvl="1" indent="-342900" eaLnBrk="0" hangingPunct="0">
              <a:spcAft>
                <a:spcPts val="1200"/>
              </a:spcAft>
              <a:buFont typeface="Arial" panose="020B0604020202020204" pitchFamily="34" charset="0"/>
              <a:buChar char="•"/>
              <a:defRPr/>
            </a:pPr>
            <a:r>
              <a:rPr lang="en-US" sz="2400" dirty="0" smtClean="0">
                <a:solidFill>
                  <a:srgbClr val="000066"/>
                </a:solidFill>
                <a:ea typeface="+mn-ea"/>
              </a:rPr>
              <a:t>Robb </a:t>
            </a:r>
            <a:r>
              <a:rPr lang="en-US" sz="2400" dirty="0">
                <a:solidFill>
                  <a:srgbClr val="000066"/>
                </a:solidFill>
                <a:ea typeface="+mn-ea"/>
              </a:rPr>
              <a:t>Geier, Project Director, </a:t>
            </a:r>
            <a:r>
              <a:rPr lang="en-US" sz="2400" u="sng" dirty="0" smtClean="0">
                <a:solidFill>
                  <a:srgbClr val="000066"/>
                </a:solidFill>
                <a:ea typeface="+mn-ea"/>
                <a:hlinkClick r:id="rId6"/>
              </a:rPr>
              <a:t>rgeier@pcgus.com</a:t>
            </a:r>
            <a:endParaRPr lang="en-US" sz="2400" u="sng" dirty="0">
              <a:solidFill>
                <a:srgbClr val="000066"/>
              </a:solidFill>
              <a:ea typeface="+mn-ea"/>
            </a:endParaRPr>
          </a:p>
          <a:p>
            <a:pPr marL="274320" lvl="1" indent="-457200" eaLnBrk="0" hangingPunct="0">
              <a:spcAft>
                <a:spcPts val="1200"/>
              </a:spcAft>
              <a:defRPr/>
            </a:pPr>
            <a:r>
              <a:rPr lang="en-US" sz="2400" dirty="0">
                <a:solidFill>
                  <a:srgbClr val="000066"/>
                </a:solidFill>
                <a:ea typeface="+mn-ea"/>
              </a:rPr>
              <a:t>2) V</a:t>
            </a:r>
            <a:r>
              <a:rPr lang="en-US" sz="2400" dirty="0" smtClean="0">
                <a:solidFill>
                  <a:srgbClr val="000066"/>
                </a:solidFill>
                <a:ea typeface="+mn-ea"/>
              </a:rPr>
              <a:t>isit </a:t>
            </a:r>
            <a:r>
              <a:rPr lang="en-US" sz="2400" dirty="0">
                <a:solidFill>
                  <a:srgbClr val="000066"/>
                </a:solidFill>
                <a:ea typeface="+mn-ea"/>
              </a:rPr>
              <a:t>our PD page at </a:t>
            </a:r>
            <a:r>
              <a:rPr lang="en-US" sz="2400" u="sng" dirty="0">
                <a:solidFill>
                  <a:srgbClr val="0000FF"/>
                </a:solidFill>
                <a:ea typeface="+mn-ea"/>
              </a:rPr>
              <a:t>CTCoreStandards.org </a:t>
            </a:r>
          </a:p>
        </p:txBody>
      </p:sp>
      <p:pic>
        <p:nvPicPr>
          <p:cNvPr id="8" name="Picture 7"/>
          <p:cNvPicPr>
            <a:picLocks noChangeAspect="1"/>
          </p:cNvPicPr>
          <p:nvPr/>
        </p:nvPicPr>
        <p:blipFill>
          <a:blip r:embed="rId7"/>
          <a:stretch>
            <a:fillRect/>
          </a:stretch>
        </p:blipFill>
        <p:spPr>
          <a:xfrm>
            <a:off x="223050" y="6120844"/>
            <a:ext cx="2200847" cy="487722"/>
          </a:xfrm>
          <a:prstGeom prst="rect">
            <a:avLst/>
          </a:prstGeom>
        </p:spPr>
      </p:pic>
    </p:spTree>
    <p:extLst>
      <p:ext uri="{BB962C8B-B14F-4D97-AF65-F5344CB8AC3E}">
        <p14:creationId xmlns:p14="http://schemas.microsoft.com/office/powerpoint/2010/main" val="108827311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B1F917E-6562-42C4-8131-D50833C5534B}" type="slidenum">
              <a:rPr lang="en-US" altLang="en-US" smtClean="0">
                <a:solidFill>
                  <a:prstClr val="white"/>
                </a:solidFill>
              </a:rPr>
              <a:pPr>
                <a:defRPr/>
              </a:pPr>
              <a:t>4</a:t>
            </a:fld>
            <a:endParaRPr lang="en-US" altLang="en-US">
              <a:solidFill>
                <a:prstClr val="white"/>
              </a:solidFill>
            </a:endParaRPr>
          </a:p>
        </p:txBody>
      </p:sp>
      <p:sp>
        <p:nvSpPr>
          <p:cNvPr id="5" name="Content Placeholder 2"/>
          <p:cNvSpPr>
            <a:spLocks noGrp="1"/>
          </p:cNvSpPr>
          <p:nvPr>
            <p:ph type="body" sz="quarter" idx="10"/>
          </p:nvPr>
        </p:nvSpPr>
        <p:spPr>
          <a:xfrm>
            <a:off x="346327" y="923377"/>
            <a:ext cx="8416673" cy="3693319"/>
          </a:xfrm>
        </p:spPr>
        <p:txBody>
          <a:bodyPr rtlCol="0"/>
          <a:lstStyle/>
          <a:p>
            <a:pPr marL="0" indent="0" defTabSz="914363" eaLnBrk="1" fontAlgn="auto" hangingPunct="1">
              <a:spcAft>
                <a:spcPts val="0"/>
              </a:spcAft>
              <a:buFontTx/>
              <a:buNone/>
              <a:defRPr/>
            </a:pPr>
            <a:r>
              <a:rPr lang="en-US" i="1" dirty="0" smtClean="0">
                <a:solidFill>
                  <a:srgbClr val="000066"/>
                </a:solidFill>
                <a:effectLst>
                  <a:outerShdw blurRad="38100" dist="38100" dir="2700000" algn="tl">
                    <a:srgbClr val="000000">
                      <a:alpha val="43137"/>
                    </a:srgbClr>
                  </a:outerShdw>
                </a:effectLst>
              </a:rPr>
              <a:t>What role do you have in your district?</a:t>
            </a:r>
            <a:endParaRPr lang="en-US" dirty="0" smtClean="0"/>
          </a:p>
          <a:p>
            <a:pPr marL="514350" indent="-514350" defTabSz="914363" eaLnBrk="1" fontAlgn="auto" hangingPunct="1">
              <a:spcAft>
                <a:spcPts val="0"/>
              </a:spcAft>
              <a:buFont typeface="+mj-lt"/>
              <a:buAutoNum type="alphaUcPeriod"/>
              <a:defRPr/>
            </a:pPr>
            <a:r>
              <a:rPr lang="en-US" dirty="0" smtClean="0"/>
              <a:t>ESL Teacher</a:t>
            </a:r>
          </a:p>
          <a:p>
            <a:pPr marL="514350" indent="-514350" defTabSz="914363" eaLnBrk="1" fontAlgn="auto" hangingPunct="1">
              <a:spcAft>
                <a:spcPts val="0"/>
              </a:spcAft>
              <a:buFont typeface="+mj-lt"/>
              <a:buAutoNum type="alphaUcPeriod"/>
              <a:defRPr/>
            </a:pPr>
            <a:r>
              <a:rPr lang="en-US" dirty="0" smtClean="0"/>
              <a:t>Classroom Teacher</a:t>
            </a:r>
          </a:p>
          <a:p>
            <a:pPr marL="514350" indent="-514350" defTabSz="914363" eaLnBrk="1" fontAlgn="auto" hangingPunct="1">
              <a:spcAft>
                <a:spcPts val="0"/>
              </a:spcAft>
              <a:buFont typeface="+mj-lt"/>
              <a:buAutoNum type="alphaUcPeriod"/>
              <a:defRPr/>
            </a:pPr>
            <a:r>
              <a:rPr lang="en-US" dirty="0" smtClean="0"/>
              <a:t>ESL Administrator</a:t>
            </a:r>
          </a:p>
          <a:p>
            <a:pPr marL="514350" indent="-514350" defTabSz="914363" eaLnBrk="1" fontAlgn="auto" hangingPunct="1">
              <a:spcAft>
                <a:spcPts val="0"/>
              </a:spcAft>
              <a:buFont typeface="+mj-lt"/>
              <a:buAutoNum type="alphaUcPeriod"/>
              <a:defRPr/>
            </a:pPr>
            <a:r>
              <a:rPr lang="en-US" dirty="0" smtClean="0"/>
              <a:t>Principal/Assistant Principal </a:t>
            </a:r>
          </a:p>
          <a:p>
            <a:pPr marL="514350" indent="-514350" defTabSz="914363" eaLnBrk="1" fontAlgn="auto" hangingPunct="1">
              <a:spcAft>
                <a:spcPts val="0"/>
              </a:spcAft>
              <a:buFont typeface="+mj-lt"/>
              <a:buAutoNum type="alphaUcPeriod"/>
              <a:defRPr/>
            </a:pPr>
            <a:r>
              <a:rPr lang="en-US" dirty="0" smtClean="0"/>
              <a:t>District Administrator</a:t>
            </a:r>
          </a:p>
          <a:p>
            <a:pPr marL="514350" indent="-514350" defTabSz="914363" eaLnBrk="1" fontAlgn="auto" hangingPunct="1">
              <a:spcAft>
                <a:spcPts val="0"/>
              </a:spcAft>
              <a:buFont typeface="+mj-lt"/>
              <a:buAutoNum type="alphaUcPeriod"/>
              <a:defRPr/>
            </a:pPr>
            <a:r>
              <a:rPr lang="en-US" dirty="0" smtClean="0"/>
              <a:t>Other</a:t>
            </a:r>
            <a:endParaRPr lang="en-US" dirty="0"/>
          </a:p>
        </p:txBody>
      </p:sp>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5171" y="3748209"/>
            <a:ext cx="3584575" cy="2024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p:txBody>
          <a:bodyPr/>
          <a:lstStyle/>
          <a:p>
            <a:pPr algn="ctr" defTabSz="914363" eaLnBrk="1" fontAlgn="auto" hangingPunct="1">
              <a:spcAft>
                <a:spcPts val="0"/>
              </a:spcAft>
              <a:defRPr/>
            </a:pPr>
            <a:r>
              <a:rPr dirty="0">
                <a:solidFill>
                  <a:srgbClr val="000066"/>
                </a:solidFill>
              </a:rPr>
              <a:t>Poll Question</a:t>
            </a:r>
          </a:p>
        </p:txBody>
      </p:sp>
      <p:pic>
        <p:nvPicPr>
          <p:cNvPr id="9" name="Picture 8"/>
          <p:cNvPicPr>
            <a:picLocks noChangeAspect="1"/>
          </p:cNvPicPr>
          <p:nvPr/>
        </p:nvPicPr>
        <p:blipFill>
          <a:blip r:embed="rId4"/>
          <a:stretch>
            <a:fillRect/>
          </a:stretch>
        </p:blipFill>
        <p:spPr>
          <a:xfrm>
            <a:off x="223050" y="6120844"/>
            <a:ext cx="2200847" cy="487722"/>
          </a:xfrm>
          <a:prstGeom prst="rect">
            <a:avLst/>
          </a:prstGeom>
        </p:spPr>
      </p:pic>
    </p:spTree>
    <p:extLst>
      <p:ext uri="{BB962C8B-B14F-4D97-AF65-F5344CB8AC3E}">
        <p14:creationId xmlns:p14="http://schemas.microsoft.com/office/powerpoint/2010/main" val="4895424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66"/>
                </a:solidFill>
              </a:rPr>
              <a:t>CELP and CT Core Standards: Meeting the Needs of English Learners</a:t>
            </a:r>
            <a:endParaRPr lang="en-US" dirty="0">
              <a:solidFill>
                <a:srgbClr val="000066"/>
              </a:solidFill>
            </a:endParaRPr>
          </a:p>
        </p:txBody>
      </p:sp>
      <p:sp>
        <p:nvSpPr>
          <p:cNvPr id="3" name="Text Placeholder 2"/>
          <p:cNvSpPr>
            <a:spLocks noGrp="1"/>
          </p:cNvSpPr>
          <p:nvPr>
            <p:ph type="body" sz="quarter" idx="10"/>
          </p:nvPr>
        </p:nvSpPr>
        <p:spPr>
          <a:xfrm>
            <a:off x="381000" y="1280160"/>
            <a:ext cx="4479384" cy="4143698"/>
          </a:xfrm>
        </p:spPr>
        <p:txBody>
          <a:bodyPr/>
          <a:lstStyle/>
          <a:p>
            <a:r>
              <a:rPr lang="en-US" sz="2800" dirty="0" smtClean="0"/>
              <a:t>Review the demographics and profiles of ELs in CT</a:t>
            </a:r>
          </a:p>
          <a:p>
            <a:r>
              <a:rPr lang="en-US" sz="2800" dirty="0" smtClean="0"/>
              <a:t>Become familiar with the components of the new Connecticut English Language Proficiency (CELP) Standards Document</a:t>
            </a:r>
          </a:p>
          <a:p>
            <a:r>
              <a:rPr lang="en-US" sz="2800" dirty="0" smtClean="0"/>
              <a:t>Examine the purpose of CELP </a:t>
            </a:r>
            <a:r>
              <a:rPr lang="en-US" sz="2800" dirty="0"/>
              <a:t>S</a:t>
            </a:r>
            <a:r>
              <a:rPr lang="en-US" sz="2800" dirty="0" smtClean="0"/>
              <a:t>tandards</a:t>
            </a:r>
          </a:p>
          <a:p>
            <a:r>
              <a:rPr lang="en-US" sz="2800" dirty="0" smtClean="0"/>
              <a:t>Review the CELP Standards</a:t>
            </a:r>
            <a:endParaRPr lang="en-US" sz="2800" dirty="0"/>
          </a:p>
        </p:txBody>
      </p:sp>
      <p:sp>
        <p:nvSpPr>
          <p:cNvPr id="4" name="Slide Number Placeholder 3"/>
          <p:cNvSpPr>
            <a:spLocks noGrp="1"/>
          </p:cNvSpPr>
          <p:nvPr>
            <p:ph type="sldNum" sz="quarter" idx="12"/>
          </p:nvPr>
        </p:nvSpPr>
        <p:spPr/>
        <p:txBody>
          <a:bodyPr/>
          <a:lstStyle/>
          <a:p>
            <a:pPr>
              <a:defRPr/>
            </a:pPr>
            <a:fld id="{CB1F917E-6562-42C4-8131-D50833C5534B}" type="slidenum">
              <a:rPr lang="en-US" altLang="en-US" smtClean="0">
                <a:solidFill>
                  <a:prstClr val="white"/>
                </a:solidFill>
              </a:rPr>
              <a:pPr>
                <a:defRPr/>
              </a:pPr>
              <a:t>5</a:t>
            </a:fld>
            <a:endParaRPr lang="en-US" altLang="en-US">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5758" y="1043188"/>
            <a:ext cx="3111868" cy="4666703"/>
          </a:xfrm>
          <a:prstGeom prst="rect">
            <a:avLst/>
          </a:prstGeom>
        </p:spPr>
      </p:pic>
      <p:pic>
        <p:nvPicPr>
          <p:cNvPr id="6" name="Picture 5"/>
          <p:cNvPicPr>
            <a:picLocks noChangeAspect="1"/>
          </p:cNvPicPr>
          <p:nvPr/>
        </p:nvPicPr>
        <p:blipFill>
          <a:blip r:embed="rId4"/>
          <a:stretch>
            <a:fillRect/>
          </a:stretch>
        </p:blipFill>
        <p:spPr>
          <a:xfrm>
            <a:off x="223050" y="6120844"/>
            <a:ext cx="2200847" cy="487722"/>
          </a:xfrm>
          <a:prstGeom prst="rect">
            <a:avLst/>
          </a:prstGeom>
        </p:spPr>
      </p:pic>
    </p:spTree>
    <p:extLst>
      <p:ext uri="{BB962C8B-B14F-4D97-AF65-F5344CB8AC3E}">
        <p14:creationId xmlns:p14="http://schemas.microsoft.com/office/powerpoint/2010/main" val="146643254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66"/>
                </a:solidFill>
              </a:rPr>
              <a:t>Who are the English Learners in CT?</a:t>
            </a:r>
            <a:r>
              <a:rPr lang="en-US" dirty="0" smtClean="0"/>
              <a:t/>
            </a:r>
            <a:br>
              <a:rPr lang="en-US" dirty="0" smtClean="0"/>
            </a:br>
            <a:endParaRPr lang="en-US" dirty="0">
              <a:solidFill>
                <a:srgbClr val="FF0000"/>
              </a:solidFill>
            </a:endParaRPr>
          </a:p>
        </p:txBody>
      </p:sp>
      <p:sp>
        <p:nvSpPr>
          <p:cNvPr id="4" name="Slide Number Placeholder 3"/>
          <p:cNvSpPr>
            <a:spLocks noGrp="1"/>
          </p:cNvSpPr>
          <p:nvPr>
            <p:ph type="sldNum" sz="quarter" idx="12"/>
          </p:nvPr>
        </p:nvSpPr>
        <p:spPr/>
        <p:txBody>
          <a:bodyPr/>
          <a:lstStyle/>
          <a:p>
            <a:pPr>
              <a:defRPr/>
            </a:pPr>
            <a:fld id="{CB1F917E-6562-42C4-8131-D50833C5534B}" type="slidenum">
              <a:rPr lang="en-US" altLang="en-US" smtClean="0">
                <a:solidFill>
                  <a:prstClr val="white"/>
                </a:solidFill>
              </a:rPr>
              <a:pPr>
                <a:defRPr/>
              </a:pPr>
              <a:t>6</a:t>
            </a:fld>
            <a:endParaRPr lang="en-US" altLang="en-US">
              <a:solidFill>
                <a:prstClr val="white"/>
              </a:solidFill>
            </a:endParaRPr>
          </a:p>
        </p:txBody>
      </p:sp>
      <p:pic>
        <p:nvPicPr>
          <p:cNvPr id="5" name="Picture 4" descr="Screen Shot 2016-02-03 at 11.06.3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9134"/>
            <a:ext cx="9144000" cy="2363915"/>
          </a:xfrm>
          <a:prstGeom prst="rect">
            <a:avLst/>
          </a:prstGeom>
        </p:spPr>
      </p:pic>
      <p:pic>
        <p:nvPicPr>
          <p:cNvPr id="9" name="Picture 8" descr="Screen Shot 2016-02-03 at 2.06.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86802"/>
            <a:ext cx="9144000" cy="2381556"/>
          </a:xfrm>
          <a:prstGeom prst="rect">
            <a:avLst/>
          </a:prstGeom>
        </p:spPr>
      </p:pic>
      <p:pic>
        <p:nvPicPr>
          <p:cNvPr id="6" name="Picture 5" descr="Screen Shot 2016-02-03 at 8.42.3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769662"/>
            <a:ext cx="9144000" cy="1517139"/>
          </a:xfrm>
          <a:prstGeom prst="rect">
            <a:avLst/>
          </a:prstGeom>
        </p:spPr>
      </p:pic>
    </p:spTree>
    <p:extLst>
      <p:ext uri="{BB962C8B-B14F-4D97-AF65-F5344CB8AC3E}">
        <p14:creationId xmlns:p14="http://schemas.microsoft.com/office/powerpoint/2010/main" val="237439275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750" y="317541"/>
            <a:ext cx="8163249" cy="1005546"/>
          </a:xfrm>
        </p:spPr>
        <p:txBody>
          <a:bodyPr/>
          <a:lstStyle/>
          <a:p>
            <a:r>
              <a:rPr lang="en-US" dirty="0" smtClean="0">
                <a:solidFill>
                  <a:srgbClr val="000066"/>
                </a:solidFill>
              </a:rPr>
              <a:t>The Connecticut EL Landscape</a:t>
            </a:r>
            <a:endParaRPr lang="en-US" dirty="0">
              <a:solidFill>
                <a:srgbClr val="000066"/>
              </a:solidFill>
            </a:endParaRPr>
          </a:p>
        </p:txBody>
      </p:sp>
      <p:sp>
        <p:nvSpPr>
          <p:cNvPr id="4" name="Slide Number Placeholder 3"/>
          <p:cNvSpPr>
            <a:spLocks noGrp="1"/>
          </p:cNvSpPr>
          <p:nvPr>
            <p:ph type="sldNum" sz="quarter" idx="12"/>
          </p:nvPr>
        </p:nvSpPr>
        <p:spPr/>
        <p:txBody>
          <a:bodyPr/>
          <a:lstStyle/>
          <a:p>
            <a:pPr>
              <a:defRPr/>
            </a:pPr>
            <a:fld id="{CB1F917E-6562-42C4-8131-D50833C5534B}" type="slidenum">
              <a:rPr lang="en-US" altLang="en-US" smtClean="0">
                <a:solidFill>
                  <a:prstClr val="white"/>
                </a:solidFill>
              </a:rPr>
              <a:pPr>
                <a:defRPr/>
              </a:pPr>
              <a:t>7</a:t>
            </a:fld>
            <a:endParaRPr lang="en-US" altLang="en-US">
              <a:solidFill>
                <a:prstClr val="white"/>
              </a:solidFill>
            </a:endParaRPr>
          </a:p>
        </p:txBody>
      </p:sp>
      <p:sp>
        <p:nvSpPr>
          <p:cNvPr id="5" name="Text Placeholder 4"/>
          <p:cNvSpPr>
            <a:spLocks noGrp="1"/>
          </p:cNvSpPr>
          <p:nvPr>
            <p:ph type="body" sz="quarter" idx="10"/>
          </p:nvPr>
        </p:nvSpPr>
        <p:spPr>
          <a:xfrm>
            <a:off x="493913" y="1428933"/>
            <a:ext cx="5363548" cy="3942619"/>
          </a:xfrm>
        </p:spPr>
        <p:txBody>
          <a:bodyPr/>
          <a:lstStyle/>
          <a:p>
            <a:r>
              <a:rPr lang="en-US" sz="3600" dirty="0" smtClean="0"/>
              <a:t>Number of ELs in Connecticut</a:t>
            </a:r>
          </a:p>
          <a:p>
            <a:r>
              <a:rPr lang="en-US" sz="3600" dirty="0"/>
              <a:t>T</a:t>
            </a:r>
            <a:r>
              <a:rPr lang="en-US" sz="3600" dirty="0" smtClean="0"/>
              <a:t>op </a:t>
            </a:r>
            <a:r>
              <a:rPr lang="en-US" sz="3600" dirty="0"/>
              <a:t>6</a:t>
            </a:r>
            <a:r>
              <a:rPr lang="en-US" sz="3600" dirty="0" smtClean="0"/>
              <a:t> </a:t>
            </a:r>
            <a:r>
              <a:rPr lang="en-US" sz="3600" dirty="0"/>
              <a:t>L</a:t>
            </a:r>
            <a:r>
              <a:rPr lang="en-US" sz="3600" dirty="0" smtClean="0"/>
              <a:t>anguages</a:t>
            </a:r>
          </a:p>
          <a:p>
            <a:r>
              <a:rPr lang="en-US" sz="3600" dirty="0"/>
              <a:t>G</a:t>
            </a:r>
            <a:r>
              <a:rPr lang="en-US" sz="3600" dirty="0" smtClean="0"/>
              <a:t>raduation Rates</a:t>
            </a:r>
          </a:p>
          <a:p>
            <a:r>
              <a:rPr lang="en-US" sz="3600" dirty="0" smtClean="0"/>
              <a:t>English Language </a:t>
            </a:r>
            <a:r>
              <a:rPr lang="en-US" sz="3600" dirty="0"/>
              <a:t>A</a:t>
            </a:r>
            <a:r>
              <a:rPr lang="en-US" sz="3600" dirty="0" smtClean="0"/>
              <a:t>ttainment</a:t>
            </a:r>
          </a:p>
          <a:p>
            <a:r>
              <a:rPr lang="en-US" sz="3600" dirty="0" smtClean="0"/>
              <a:t>Academic Success</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3041" y="1484887"/>
            <a:ext cx="3189080" cy="3701611"/>
          </a:xfrm>
          <a:prstGeom prst="rect">
            <a:avLst/>
          </a:prstGeom>
        </p:spPr>
      </p:pic>
      <p:pic>
        <p:nvPicPr>
          <p:cNvPr id="6" name="Picture 5"/>
          <p:cNvPicPr>
            <a:picLocks noChangeAspect="1"/>
          </p:cNvPicPr>
          <p:nvPr/>
        </p:nvPicPr>
        <p:blipFill>
          <a:blip r:embed="rId4"/>
          <a:stretch>
            <a:fillRect/>
          </a:stretch>
        </p:blipFill>
        <p:spPr>
          <a:xfrm>
            <a:off x="223050" y="6120844"/>
            <a:ext cx="2200847" cy="487722"/>
          </a:xfrm>
          <a:prstGeom prst="rect">
            <a:avLst/>
          </a:prstGeom>
        </p:spPr>
      </p:pic>
    </p:spTree>
    <p:extLst>
      <p:ext uri="{BB962C8B-B14F-4D97-AF65-F5344CB8AC3E}">
        <p14:creationId xmlns:p14="http://schemas.microsoft.com/office/powerpoint/2010/main" val="311701971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66"/>
                </a:solidFill>
              </a:rPr>
              <a:t>Connecticut’s English Learners (ELs) Grades K-12, 2014-15</a:t>
            </a:r>
            <a:endParaRPr lang="en-US" dirty="0">
              <a:solidFill>
                <a:srgbClr val="000066"/>
              </a:solidFill>
            </a:endParaRPr>
          </a:p>
        </p:txBody>
      </p:sp>
      <p:sp>
        <p:nvSpPr>
          <p:cNvPr id="3" name="Text Placeholder 2"/>
          <p:cNvSpPr>
            <a:spLocks noGrp="1"/>
          </p:cNvSpPr>
          <p:nvPr>
            <p:ph type="body" sz="quarter" idx="10"/>
          </p:nvPr>
        </p:nvSpPr>
        <p:spPr>
          <a:xfrm>
            <a:off x="381000" y="1393651"/>
            <a:ext cx="8382000" cy="4981878"/>
          </a:xfrm>
        </p:spPr>
        <p:txBody>
          <a:bodyPr/>
          <a:lstStyle/>
          <a:p>
            <a:r>
              <a:rPr lang="en-US" sz="3600" dirty="0" smtClean="0"/>
              <a:t>Lack sufficient mastery of English to “assure equal educational opportunity in the regular school program”</a:t>
            </a:r>
          </a:p>
          <a:p>
            <a:r>
              <a:rPr lang="en-US" sz="3600" dirty="0" smtClean="0"/>
              <a:t>There are 34, 833 ELs in 173 public LEAs</a:t>
            </a:r>
          </a:p>
          <a:p>
            <a:r>
              <a:rPr lang="en-US" sz="3600" dirty="0"/>
              <a:t>6.6 % of all public school </a:t>
            </a:r>
            <a:r>
              <a:rPr lang="en-US" sz="3600" dirty="0" smtClean="0"/>
              <a:t>students </a:t>
            </a:r>
            <a:r>
              <a:rPr lang="en-US" sz="3600" dirty="0"/>
              <a:t>in K-</a:t>
            </a:r>
            <a:r>
              <a:rPr lang="en-US" sz="3600" dirty="0" smtClean="0"/>
              <a:t>12</a:t>
            </a:r>
          </a:p>
          <a:p>
            <a:r>
              <a:rPr lang="en-US" sz="3600" dirty="0" smtClean="0"/>
              <a:t>Over 60% of ELs were in K-5</a:t>
            </a:r>
          </a:p>
          <a:p>
            <a:r>
              <a:rPr lang="en-US" sz="3600" dirty="0" smtClean="0"/>
              <a:t>76.8 percent of ELs were eligible for either free or reduced-price meals</a:t>
            </a:r>
          </a:p>
          <a:p>
            <a:endParaRPr lang="en-US" dirty="0"/>
          </a:p>
        </p:txBody>
      </p:sp>
      <p:sp>
        <p:nvSpPr>
          <p:cNvPr id="4" name="Slide Number Placeholder 3"/>
          <p:cNvSpPr>
            <a:spLocks noGrp="1"/>
          </p:cNvSpPr>
          <p:nvPr>
            <p:ph type="sldNum" sz="quarter" idx="12"/>
          </p:nvPr>
        </p:nvSpPr>
        <p:spPr/>
        <p:txBody>
          <a:bodyPr/>
          <a:lstStyle/>
          <a:p>
            <a:pPr>
              <a:defRPr/>
            </a:pPr>
            <a:fld id="{CB1F917E-6562-42C4-8131-D50833C5534B}" type="slidenum">
              <a:rPr lang="en-US" altLang="en-US" smtClean="0">
                <a:solidFill>
                  <a:prstClr val="white"/>
                </a:solidFill>
              </a:rPr>
              <a:pPr>
                <a:defRPr/>
              </a:pPr>
              <a:t>8</a:t>
            </a:fld>
            <a:endParaRPr lang="en-US" altLang="en-US">
              <a:solidFill>
                <a:prstClr val="white"/>
              </a:solidFill>
            </a:endParaRPr>
          </a:p>
        </p:txBody>
      </p:sp>
      <p:pic>
        <p:nvPicPr>
          <p:cNvPr id="5" name="Picture 4"/>
          <p:cNvPicPr>
            <a:picLocks noChangeAspect="1"/>
          </p:cNvPicPr>
          <p:nvPr/>
        </p:nvPicPr>
        <p:blipFill>
          <a:blip r:embed="rId3"/>
          <a:stretch>
            <a:fillRect/>
          </a:stretch>
        </p:blipFill>
        <p:spPr>
          <a:xfrm>
            <a:off x="223050" y="6120844"/>
            <a:ext cx="2200847" cy="487722"/>
          </a:xfrm>
          <a:prstGeom prst="rect">
            <a:avLst/>
          </a:prstGeom>
        </p:spPr>
      </p:pic>
    </p:spTree>
    <p:extLst>
      <p:ext uri="{BB962C8B-B14F-4D97-AF65-F5344CB8AC3E}">
        <p14:creationId xmlns:p14="http://schemas.microsoft.com/office/powerpoint/2010/main" val="63116736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66"/>
                </a:solidFill>
              </a:rPr>
              <a:t>Geography of ELs</a:t>
            </a:r>
            <a:endParaRPr lang="en-US" dirty="0">
              <a:solidFill>
                <a:srgbClr val="000066"/>
              </a:solidFill>
            </a:endParaRPr>
          </a:p>
        </p:txBody>
      </p:sp>
      <p:sp>
        <p:nvSpPr>
          <p:cNvPr id="3" name="Text Placeholder 2"/>
          <p:cNvSpPr>
            <a:spLocks noGrp="1"/>
          </p:cNvSpPr>
          <p:nvPr>
            <p:ph type="body" sz="quarter" idx="10"/>
          </p:nvPr>
        </p:nvSpPr>
        <p:spPr>
          <a:xfrm>
            <a:off x="370435" y="1111393"/>
            <a:ext cx="8392565" cy="3947747"/>
          </a:xfrm>
        </p:spPr>
        <p:txBody>
          <a:bodyPr/>
          <a:lstStyle/>
          <a:p>
            <a:r>
              <a:rPr lang="en-US" dirty="0" smtClean="0"/>
              <a:t>10 Education Alliance Districts- 51%</a:t>
            </a:r>
          </a:p>
          <a:p>
            <a:r>
              <a:rPr lang="en-US" dirty="0" smtClean="0"/>
              <a:t>20 Non-Education Alliance Districts-26%</a:t>
            </a:r>
          </a:p>
          <a:p>
            <a:r>
              <a:rPr lang="en-US" dirty="0" smtClean="0"/>
              <a:t>RESCs, Public Charter Schools; State and Other LEAs-22.8%</a:t>
            </a:r>
          </a:p>
          <a:p>
            <a:pPr marL="0" indent="0">
              <a:buNone/>
            </a:pPr>
            <a:endParaRPr lang="en-US" dirty="0" smtClean="0"/>
          </a:p>
          <a:p>
            <a:pPr marL="0" indent="0">
              <a:buNone/>
            </a:pPr>
            <a:r>
              <a:rPr lang="en-US" dirty="0" smtClean="0"/>
              <a:t>The majority of ELs are concentrated in the large urban districts with growth in the number of ELs in smaller suburban and rural districts.</a:t>
            </a:r>
            <a:endParaRPr lang="en-US" dirty="0"/>
          </a:p>
        </p:txBody>
      </p:sp>
      <p:sp>
        <p:nvSpPr>
          <p:cNvPr id="4" name="Slide Number Placeholder 3"/>
          <p:cNvSpPr>
            <a:spLocks noGrp="1"/>
          </p:cNvSpPr>
          <p:nvPr>
            <p:ph type="sldNum" sz="quarter" idx="12"/>
          </p:nvPr>
        </p:nvSpPr>
        <p:spPr/>
        <p:txBody>
          <a:bodyPr/>
          <a:lstStyle/>
          <a:p>
            <a:pPr>
              <a:defRPr/>
            </a:pPr>
            <a:fld id="{CB1F917E-6562-42C4-8131-D50833C5534B}" type="slidenum">
              <a:rPr lang="en-US" altLang="en-US" smtClean="0">
                <a:solidFill>
                  <a:prstClr val="white"/>
                </a:solidFill>
              </a:rPr>
              <a:pPr>
                <a:defRPr/>
              </a:pPr>
              <a:t>9</a:t>
            </a:fld>
            <a:endParaRPr lang="en-US" altLang="en-US">
              <a:solidFill>
                <a:prstClr val="white"/>
              </a:solidFill>
            </a:endParaRPr>
          </a:p>
        </p:txBody>
      </p:sp>
      <p:pic>
        <p:nvPicPr>
          <p:cNvPr id="5" name="Picture 4"/>
          <p:cNvPicPr>
            <a:picLocks noChangeAspect="1"/>
          </p:cNvPicPr>
          <p:nvPr/>
        </p:nvPicPr>
        <p:blipFill>
          <a:blip r:embed="rId3"/>
          <a:stretch>
            <a:fillRect/>
          </a:stretch>
        </p:blipFill>
        <p:spPr>
          <a:xfrm>
            <a:off x="223050" y="6120844"/>
            <a:ext cx="2200847" cy="487722"/>
          </a:xfrm>
          <a:prstGeom prst="rect">
            <a:avLst/>
          </a:prstGeom>
        </p:spPr>
      </p:pic>
    </p:spTree>
    <p:extLst>
      <p:ext uri="{BB962C8B-B14F-4D97-AF65-F5344CB8AC3E}">
        <p14:creationId xmlns:p14="http://schemas.microsoft.com/office/powerpoint/2010/main" val="1962368355"/>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1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38481</TotalTime>
  <Words>966</Words>
  <Application>Microsoft Office PowerPoint</Application>
  <PresentationFormat>On-screen Show (4:3)</PresentationFormat>
  <Paragraphs>196</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ＭＳ Ｐゴシック</vt:lpstr>
      <vt:lpstr>ＭＳ Ｐゴシック</vt:lpstr>
      <vt:lpstr>Arial</vt:lpstr>
      <vt:lpstr>Calibri</vt:lpstr>
      <vt:lpstr>Times New Roman</vt:lpstr>
      <vt:lpstr>1_LtBkgBlueBorder</vt:lpstr>
      <vt:lpstr>          CSDE Webinar Series  </vt:lpstr>
      <vt:lpstr>Logistics…Things to Know</vt:lpstr>
      <vt:lpstr>PCG Facilitator </vt:lpstr>
      <vt:lpstr>Poll Question</vt:lpstr>
      <vt:lpstr>CELP and CT Core Standards: Meeting the Needs of English Learners</vt:lpstr>
      <vt:lpstr>Who are the English Learners in CT? </vt:lpstr>
      <vt:lpstr>The Connecticut EL Landscape</vt:lpstr>
      <vt:lpstr>Connecticut’s English Learners (ELs) Grades K-12, 2014-15</vt:lpstr>
      <vt:lpstr>Geography of ELs</vt:lpstr>
      <vt:lpstr>PowerPoint Presentation</vt:lpstr>
      <vt:lpstr>Top 6 Dominant Languages (Grades K-12), 2014-15</vt:lpstr>
      <vt:lpstr>PowerPoint Presentation</vt:lpstr>
      <vt:lpstr>PowerPoint Presentation</vt:lpstr>
      <vt:lpstr>PowerPoint Presentation</vt:lpstr>
      <vt:lpstr>Poll: Your EL Population</vt:lpstr>
      <vt:lpstr>Standards</vt:lpstr>
      <vt:lpstr>Content Standards and English Language Proficiency  Standards</vt:lpstr>
      <vt:lpstr>What must students be able to do with language?  </vt:lpstr>
      <vt:lpstr>Why New CELP Standards for Connecticut?</vt:lpstr>
      <vt:lpstr>What is your familiarity with CELP standards?</vt:lpstr>
      <vt:lpstr>PowerPoint Presentation</vt:lpstr>
      <vt:lpstr>Sections in the CELP Publication</vt:lpstr>
      <vt:lpstr>Guiding Principles</vt:lpstr>
      <vt:lpstr>The 10 CELP Standards </vt:lpstr>
      <vt:lpstr>PowerPoint Presentation</vt:lpstr>
      <vt:lpstr>Linguistic Supports</vt:lpstr>
      <vt:lpstr>What do new CELP standards potentially mean…</vt:lpstr>
      <vt:lpstr>Where to Find More Information</vt:lpstr>
      <vt:lpstr>English Learners</vt:lpstr>
      <vt:lpstr>Questions, Concerns, Thoughts…</vt:lpstr>
      <vt:lpstr>Thank you for participating in  today’s Webinar!   </vt:lpstr>
    </vt:vector>
  </TitlesOfParts>
  <Company>Public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PCG Education</dc:creator>
  <cp:lastModifiedBy>Pierce, Melissa</cp:lastModifiedBy>
  <cp:revision>1479</cp:revision>
  <cp:lastPrinted>2016-02-04T17:10:45Z</cp:lastPrinted>
  <dcterms:created xsi:type="dcterms:W3CDTF">2014-01-18T18:47:42Z</dcterms:created>
  <dcterms:modified xsi:type="dcterms:W3CDTF">2016-04-01T21:16:46Z</dcterms:modified>
</cp:coreProperties>
</file>