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8.xml" ContentType="application/vnd.openxmlformats-officedocument.presentationml.tags+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47"/>
  </p:notesMasterIdLst>
  <p:handoutMasterIdLst>
    <p:handoutMasterId r:id="rId48"/>
  </p:handoutMasterIdLst>
  <p:sldIdLst>
    <p:sldId id="328" r:id="rId2"/>
    <p:sldId id="257" r:id="rId3"/>
    <p:sldId id="309" r:id="rId4"/>
    <p:sldId id="299" r:id="rId5"/>
    <p:sldId id="301" r:id="rId6"/>
    <p:sldId id="302" r:id="rId7"/>
    <p:sldId id="303" r:id="rId8"/>
    <p:sldId id="304" r:id="rId9"/>
    <p:sldId id="273" r:id="rId10"/>
    <p:sldId id="274" r:id="rId11"/>
    <p:sldId id="327" r:id="rId12"/>
    <p:sldId id="326" r:id="rId13"/>
    <p:sldId id="269" r:id="rId14"/>
    <p:sldId id="277" r:id="rId15"/>
    <p:sldId id="272" r:id="rId16"/>
    <p:sldId id="261" r:id="rId17"/>
    <p:sldId id="264" r:id="rId18"/>
    <p:sldId id="265" r:id="rId19"/>
    <p:sldId id="266" r:id="rId20"/>
    <p:sldId id="267" r:id="rId21"/>
    <p:sldId id="284" r:id="rId22"/>
    <p:sldId id="329" r:id="rId23"/>
    <p:sldId id="311" r:id="rId24"/>
    <p:sldId id="312" r:id="rId25"/>
    <p:sldId id="313" r:id="rId26"/>
    <p:sldId id="314" r:id="rId27"/>
    <p:sldId id="290" r:id="rId28"/>
    <p:sldId id="292" r:id="rId29"/>
    <p:sldId id="295" r:id="rId30"/>
    <p:sldId id="296" r:id="rId31"/>
    <p:sldId id="315" r:id="rId32"/>
    <p:sldId id="316" r:id="rId33"/>
    <p:sldId id="317" r:id="rId34"/>
    <p:sldId id="318" r:id="rId35"/>
    <p:sldId id="319" r:id="rId36"/>
    <p:sldId id="305" r:id="rId37"/>
    <p:sldId id="310" r:id="rId38"/>
    <p:sldId id="320" r:id="rId39"/>
    <p:sldId id="306" r:id="rId40"/>
    <p:sldId id="321" r:id="rId41"/>
    <p:sldId id="322" r:id="rId42"/>
    <p:sldId id="275" r:id="rId43"/>
    <p:sldId id="325" r:id="rId44"/>
    <p:sldId id="324" r:id="rId45"/>
    <p:sldId id="323" r:id="rId46"/>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99301834408862E-2"/>
          <c:y val="2.9239566657751737E-2"/>
          <c:w val="0.93996317202171153"/>
          <c:h val="0.80567936999238876"/>
        </c:manualLayout>
      </c:layout>
      <c:barChart>
        <c:barDir val="col"/>
        <c:grouping val="clustered"/>
        <c:varyColors val="0"/>
        <c:ser>
          <c:idx val="0"/>
          <c:order val="0"/>
          <c:tx>
            <c:strRef>
              <c:f>Sheet1!$B$1</c:f>
              <c:strCache>
                <c:ptCount val="1"/>
                <c:pt idx="0">
                  <c:v>Percent At Level 3 or 4</c:v>
                </c:pt>
              </c:strCache>
            </c:strRef>
          </c:tx>
          <c:spPr>
            <a:solidFill>
              <a:schemeClr val="accent1"/>
            </a:solidFill>
            <a:ln>
              <a:noFill/>
            </a:ln>
            <a:effectLst/>
          </c:spPr>
          <c:invertIfNegative val="0"/>
          <c:dLbls>
            <c:dLbl>
              <c:idx val="0"/>
              <c:layout>
                <c:manualLayout>
                  <c:x val="1.2266176019625431E-3"/>
                  <c:y val="0.1016819170696363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93008762589129E-2"/>
                      <c:h val="9.3969630253173189E-2"/>
                    </c:manualLayout>
                  </c15:layout>
                </c:ext>
              </c:extLst>
            </c:dLbl>
            <c:dLbl>
              <c:idx val="1"/>
              <c:layout>
                <c:manualLayout>
                  <c:x val="8.4414948713619868E-3"/>
                  <c:y val="0.1018185829264391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7720102512098895E-2"/>
                      <c:h val="8.20173555297134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Waterbury</c:v>
                </c:pt>
                <c:pt idx="1">
                  <c:v>State</c:v>
                </c:pt>
              </c:strCache>
            </c:strRef>
          </c:cat>
          <c:val>
            <c:numRef>
              <c:f>Sheet1!$B$2:$B$3</c:f>
              <c:numCache>
                <c:formatCode>General</c:formatCode>
                <c:ptCount val="2"/>
                <c:pt idx="0">
                  <c:v>26.1</c:v>
                </c:pt>
                <c:pt idx="1">
                  <c:v>55.4</c:v>
                </c:pt>
              </c:numCache>
            </c:numRef>
          </c:val>
        </c:ser>
        <c:dLbls>
          <c:showLegendKey val="0"/>
          <c:showVal val="0"/>
          <c:showCatName val="0"/>
          <c:showSerName val="0"/>
          <c:showPercent val="0"/>
          <c:showBubbleSize val="0"/>
        </c:dLbls>
        <c:gapWidth val="219"/>
        <c:overlap val="-27"/>
        <c:axId val="418132896"/>
        <c:axId val="418133288"/>
      </c:barChart>
      <c:catAx>
        <c:axId val="41813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8133288"/>
        <c:crosses val="autoZero"/>
        <c:auto val="1"/>
        <c:lblAlgn val="ctr"/>
        <c:lblOffset val="100"/>
        <c:noMultiLvlLbl val="0"/>
      </c:catAx>
      <c:valAx>
        <c:axId val="418133288"/>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132896"/>
        <c:crosses val="autoZero"/>
        <c:crossBetween val="between"/>
      </c:valAx>
      <c:spPr>
        <a:noFill/>
        <a:ln>
          <a:noFill/>
        </a:ln>
        <a:effectLst/>
      </c:spPr>
    </c:plotArea>
    <c:legend>
      <c:legendPos val="b"/>
      <c:layout>
        <c:manualLayout>
          <c:xMode val="edge"/>
          <c:yMode val="edge"/>
          <c:x val="0.36237705925485636"/>
          <c:y val="0.93386860152150253"/>
          <c:w val="0.27524588149028723"/>
          <c:h val="5.98365270977988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1.2266176019625431E-3"/>
                  <c:y val="0.1016819170696363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93008762589129E-2"/>
                      <c:h val="9.3969630253173189E-2"/>
                    </c:manualLayout>
                  </c15:layout>
                </c:ext>
              </c:extLst>
            </c:dLbl>
            <c:dLbl>
              <c:idx val="1"/>
              <c:layout>
                <c:manualLayout>
                  <c:x val="4.2931616068689685E-3"/>
                  <c:y val="5.9444915386807906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9941687371875203E-2"/>
                      <c:h val="8.458362987921129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Units 2013-14</c:v>
                </c:pt>
                <c:pt idx="1">
                  <c:v>Revised Unit(s) 2015</c:v>
                </c:pt>
              </c:strCache>
            </c:strRef>
          </c:cat>
          <c:val>
            <c:numRef>
              <c:f>Sheet1!$B$2:$B$3</c:f>
              <c:numCache>
                <c:formatCode>General</c:formatCode>
                <c:ptCount val="2"/>
                <c:pt idx="0">
                  <c:v>1.67</c:v>
                </c:pt>
                <c:pt idx="1">
                  <c:v>3.9</c:v>
                </c:pt>
              </c:numCache>
            </c:numRef>
          </c:val>
        </c:ser>
        <c:dLbls>
          <c:showLegendKey val="0"/>
          <c:showVal val="0"/>
          <c:showCatName val="0"/>
          <c:showSerName val="0"/>
          <c:showPercent val="0"/>
          <c:showBubbleSize val="0"/>
        </c:dLbls>
        <c:gapWidth val="219"/>
        <c:overlap val="-27"/>
        <c:axId val="418134072"/>
        <c:axId val="418134464"/>
      </c:barChart>
      <c:catAx>
        <c:axId val="41813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8134464"/>
        <c:crosses val="autoZero"/>
        <c:auto val="1"/>
        <c:lblAlgn val="ctr"/>
        <c:lblOffset val="100"/>
        <c:noMultiLvlLbl val="0"/>
      </c:catAx>
      <c:valAx>
        <c:axId val="41813446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13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2014</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1">
                  <c:v>MOY</c:v>
                </c:pt>
                <c:pt idx="2">
                  <c:v>EOY</c:v>
                </c:pt>
              </c:strCache>
            </c:strRef>
          </c:cat>
          <c:val>
            <c:numRef>
              <c:f>Sheet1!$B$2:$B$4</c:f>
              <c:numCache>
                <c:formatCode>General</c:formatCode>
                <c:ptCount val="3"/>
                <c:pt idx="0">
                  <c:v>50</c:v>
                </c:pt>
                <c:pt idx="1">
                  <c:v>54</c:v>
                </c:pt>
                <c:pt idx="2">
                  <c:v>58</c:v>
                </c:pt>
              </c:numCache>
            </c:numRef>
          </c:val>
          <c:smooth val="0"/>
        </c:ser>
        <c:ser>
          <c:idx val="1"/>
          <c:order val="1"/>
          <c:tx>
            <c:strRef>
              <c:f>Sheet1!$C$1</c:f>
              <c:strCache>
                <c:ptCount val="1"/>
                <c:pt idx="0">
                  <c:v>2015</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1">
                  <c:v>MOY</c:v>
                </c:pt>
                <c:pt idx="2">
                  <c:v>EOY</c:v>
                </c:pt>
              </c:strCache>
            </c:strRef>
          </c:cat>
          <c:val>
            <c:numRef>
              <c:f>Sheet1!$C$2:$C$4</c:f>
              <c:numCache>
                <c:formatCode>General</c:formatCode>
                <c:ptCount val="3"/>
                <c:pt idx="0">
                  <c:v>53</c:v>
                </c:pt>
              </c:numCache>
            </c:numRef>
          </c:val>
          <c:smooth val="0"/>
        </c:ser>
        <c:dLbls>
          <c:showLegendKey val="0"/>
          <c:showVal val="0"/>
          <c:showCatName val="0"/>
          <c:showSerName val="0"/>
          <c:showPercent val="0"/>
          <c:showBubbleSize val="0"/>
        </c:dLbls>
        <c:marker val="1"/>
        <c:smooth val="0"/>
        <c:axId val="418135248"/>
        <c:axId val="418623040"/>
      </c:lineChart>
      <c:catAx>
        <c:axId val="41813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623040"/>
        <c:crosses val="autoZero"/>
        <c:auto val="1"/>
        <c:lblAlgn val="ctr"/>
        <c:lblOffset val="100"/>
        <c:noMultiLvlLbl val="0"/>
      </c:catAx>
      <c:valAx>
        <c:axId val="41862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13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p>
        <a:p>
          <a:r>
            <a:rPr lang="en-US" dirty="0" smtClean="0"/>
            <a:t>Smarter Balanced</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69820" custLinFactNeighborX="3866" custLinFactNeighborY="79112">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dgm:presLayoutVars>
          <dgm:chMax val="0"/>
          <dgm:chPref val="0"/>
          <dgm:bulletEnabled val="1"/>
        </dgm:presLayoutVars>
      </dgm:prSet>
      <dgm:spPr/>
      <dgm:t>
        <a:bodyPr/>
        <a:lstStyle/>
        <a:p>
          <a:endParaRPr lang="en-US"/>
        </a:p>
      </dgm:t>
    </dgm:pt>
  </dgm:ptLst>
  <dgm:cxnLst>
    <dgm:cxn modelId="{1699550D-604D-4DB8-976E-1F06BC68F460}" type="presOf" srcId="{7060BD62-2BFA-43A0-B193-4F421E751A79}" destId="{0726D323-3719-49DC-8DD5-0BDFC65D9BD5}" srcOrd="0" destOrd="0" presId="urn:microsoft.com/office/officeart/2009/3/layout/StepUpProcess"/>
    <dgm:cxn modelId="{CC4C3057-FAB7-42B1-AD04-499A649F3A9D}" type="presOf" srcId="{4535C73F-770B-48C9-BFFC-99311D0DDD49}" destId="{D6D29468-4A90-43C4-AE0E-CCB055B6999D}" srcOrd="0" destOrd="0" presId="urn:microsoft.com/office/officeart/2009/3/layout/StepUpProcess"/>
    <dgm:cxn modelId="{D97EF7D7-4979-46C8-803E-982AFF5BAEAA}" type="presOf" srcId="{33CC4FF9-75E4-499E-BC34-85865F455611}" destId="{247EAE75-767D-4CEA-BBEB-F6BA7E4CA467}" srcOrd="0" destOrd="0" presId="urn:microsoft.com/office/officeart/2009/3/layout/StepUpProcess"/>
    <dgm:cxn modelId="{8E6E5B67-A2B7-480B-9378-B357288713CE}" type="presOf" srcId="{533BB215-8A24-4DF4-9BEE-9BCE1D3CC4BF}" destId="{7E4E6F3A-85F7-4AC1-B371-E8E2730AE054}"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7BC3D111-B380-4F13-8535-B43D0AC54F5B}" type="presOf" srcId="{9CDB6496-5388-40A0-AE8A-338A92FAE8D7}" destId="{EB638FDB-994A-4F6B-94F4-4A4A17B60B56}" srcOrd="0" destOrd="0" presId="urn:microsoft.com/office/officeart/2009/3/layout/StepUpProcess"/>
    <dgm:cxn modelId="{0484CDB5-01AC-4AE8-AF76-77ADE81D7F1A}" type="presOf" srcId="{E2244A1C-106B-4CCF-913D-8C037BC2EFF4}" destId="{BFF748F3-B619-46ED-A8B8-C340D145639E}" srcOrd="0" destOrd="0" presId="urn:microsoft.com/office/officeart/2009/3/layout/StepUpProcess"/>
    <dgm:cxn modelId="{97F37975-845F-4490-8280-999CD52668DD}" srcId="{7060BD62-2BFA-43A0-B193-4F421E751A79}" destId="{533BB215-8A24-4DF4-9BEE-9BCE1D3CC4BF}" srcOrd="6" destOrd="0" parTransId="{6F5DDD09-0344-4A47-AA86-22B87C931E86}" sibTransId="{956699E9-31AE-4E0F-A82F-B9040D012619}"/>
    <dgm:cxn modelId="{1D593FD7-A4A7-4F2C-AF4D-B6405E3F12A7}" type="presOf" srcId="{F3FD9C5A-F6E2-4189-84CF-428024A54620}" destId="{07773E6F-2330-4D42-83B5-F62858ADF91E}"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8E061D3F-D8FC-4B63-853A-DC2B9F2B6EF1}" type="presOf" srcId="{EC74E3BF-5809-48AF-926F-C8B558D974B9}" destId="{2CB462AA-78BF-496D-9D5F-D561E7DE94AD}"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FE58AF40-526A-4202-9DC5-0FD78A114B65}" type="presParOf" srcId="{0726D323-3719-49DC-8DD5-0BDFC65D9BD5}" destId="{73EBF8F3-186B-4D02-B2B4-6397B832A28C}" srcOrd="0" destOrd="0" presId="urn:microsoft.com/office/officeart/2009/3/layout/StepUpProcess"/>
    <dgm:cxn modelId="{52B59F00-B4EB-4AF3-BB49-01F1C92316DB}" type="presParOf" srcId="{73EBF8F3-186B-4D02-B2B4-6397B832A28C}" destId="{07B051F9-CE71-480A-AC14-3CC2896E86CD}" srcOrd="0" destOrd="0" presId="urn:microsoft.com/office/officeart/2009/3/layout/StepUpProcess"/>
    <dgm:cxn modelId="{11DEFA7E-0068-4972-B6B4-39E268BDC715}" type="presParOf" srcId="{73EBF8F3-186B-4D02-B2B4-6397B832A28C}" destId="{247EAE75-767D-4CEA-BBEB-F6BA7E4CA467}" srcOrd="1" destOrd="0" presId="urn:microsoft.com/office/officeart/2009/3/layout/StepUpProcess"/>
    <dgm:cxn modelId="{AA449719-8648-4F93-8BDF-D53C2AD2BB24}" type="presParOf" srcId="{73EBF8F3-186B-4D02-B2B4-6397B832A28C}" destId="{4087799F-4E82-4821-88B0-01BA0CA575B5}" srcOrd="2" destOrd="0" presId="urn:microsoft.com/office/officeart/2009/3/layout/StepUpProcess"/>
    <dgm:cxn modelId="{79BD3771-B5A7-4C23-BADF-2F51C02DE84B}" type="presParOf" srcId="{0726D323-3719-49DC-8DD5-0BDFC65D9BD5}" destId="{9247E8F2-BA81-4273-8255-827A8DC78680}" srcOrd="1" destOrd="0" presId="urn:microsoft.com/office/officeart/2009/3/layout/StepUpProcess"/>
    <dgm:cxn modelId="{7F6854C5-4FF7-4CE4-9CE1-881FF2E8FAD9}" type="presParOf" srcId="{9247E8F2-BA81-4273-8255-827A8DC78680}" destId="{9EFA5605-A492-436D-AD7C-33AFB2D11009}" srcOrd="0" destOrd="0" presId="urn:microsoft.com/office/officeart/2009/3/layout/StepUpProcess"/>
    <dgm:cxn modelId="{0EE80CB7-5BB4-4B84-B756-32415C7072F9}" type="presParOf" srcId="{0726D323-3719-49DC-8DD5-0BDFC65D9BD5}" destId="{2BB30098-4663-448B-97B7-B29ABFD2984F}" srcOrd="2" destOrd="0" presId="urn:microsoft.com/office/officeart/2009/3/layout/StepUpProcess"/>
    <dgm:cxn modelId="{C3138F65-D668-4FBC-B1DD-ABD208587E59}" type="presParOf" srcId="{2BB30098-4663-448B-97B7-B29ABFD2984F}" destId="{BF63F025-2634-4EA7-911F-CCC5368BB3F4}" srcOrd="0" destOrd="0" presId="urn:microsoft.com/office/officeart/2009/3/layout/StepUpProcess"/>
    <dgm:cxn modelId="{0E4A2ED0-6E35-4A4C-A5EE-5577A94D55FF}" type="presParOf" srcId="{2BB30098-4663-448B-97B7-B29ABFD2984F}" destId="{EB638FDB-994A-4F6B-94F4-4A4A17B60B56}" srcOrd="1" destOrd="0" presId="urn:microsoft.com/office/officeart/2009/3/layout/StepUpProcess"/>
    <dgm:cxn modelId="{244E08DA-B423-455C-9C32-8C0D89B48AB0}" type="presParOf" srcId="{2BB30098-4663-448B-97B7-B29ABFD2984F}" destId="{2C12E0C2-4134-4EC0-810A-2D505DB9CAFE}" srcOrd="2" destOrd="0" presId="urn:microsoft.com/office/officeart/2009/3/layout/StepUpProcess"/>
    <dgm:cxn modelId="{3BE5E7C2-6F6C-4AA9-BD74-3ED6B207B0CD}" type="presParOf" srcId="{0726D323-3719-49DC-8DD5-0BDFC65D9BD5}" destId="{31D7786F-9D36-41A1-B02D-391313284DBB}" srcOrd="3" destOrd="0" presId="urn:microsoft.com/office/officeart/2009/3/layout/StepUpProcess"/>
    <dgm:cxn modelId="{96F18887-09FD-4BF9-B3AA-BF6622C5044F}" type="presParOf" srcId="{31D7786F-9D36-41A1-B02D-391313284DBB}" destId="{19486670-20E3-4E1F-B523-A1F4C556B9FB}" srcOrd="0" destOrd="0" presId="urn:microsoft.com/office/officeart/2009/3/layout/StepUpProcess"/>
    <dgm:cxn modelId="{6829D825-A01A-4DB5-8885-EE382394037E}" type="presParOf" srcId="{0726D323-3719-49DC-8DD5-0BDFC65D9BD5}" destId="{299A2BA7-3EC7-4026-926F-79EF048018F0}" srcOrd="4" destOrd="0" presId="urn:microsoft.com/office/officeart/2009/3/layout/StepUpProcess"/>
    <dgm:cxn modelId="{6C8E7789-C1F2-4324-BD8C-A4A7CAC244B1}" type="presParOf" srcId="{299A2BA7-3EC7-4026-926F-79EF048018F0}" destId="{43FFA495-06C6-4707-9D5E-6237B9AE9750}" srcOrd="0" destOrd="0" presId="urn:microsoft.com/office/officeart/2009/3/layout/StepUpProcess"/>
    <dgm:cxn modelId="{A4E7047D-8F60-4A2E-BB03-87AC32BB53F3}" type="presParOf" srcId="{299A2BA7-3EC7-4026-926F-79EF048018F0}" destId="{07773E6F-2330-4D42-83B5-F62858ADF91E}" srcOrd="1" destOrd="0" presId="urn:microsoft.com/office/officeart/2009/3/layout/StepUpProcess"/>
    <dgm:cxn modelId="{292E8BAE-A254-497D-A976-C87A5C94585C}" type="presParOf" srcId="{299A2BA7-3EC7-4026-926F-79EF048018F0}" destId="{A77F2627-01B2-487B-9880-CF8DF2F3C710}" srcOrd="2" destOrd="0" presId="urn:microsoft.com/office/officeart/2009/3/layout/StepUpProcess"/>
    <dgm:cxn modelId="{AFCD92FD-F363-4B6B-A2A1-9127A975F690}" type="presParOf" srcId="{0726D323-3719-49DC-8DD5-0BDFC65D9BD5}" destId="{F608B097-C2E9-4455-9631-0C29F54C4690}" srcOrd="5" destOrd="0" presId="urn:microsoft.com/office/officeart/2009/3/layout/StepUpProcess"/>
    <dgm:cxn modelId="{414E0307-FC0C-45CD-8E57-029261723EBA}" type="presParOf" srcId="{F608B097-C2E9-4455-9631-0C29F54C4690}" destId="{620B2693-C19D-46EC-BFCB-6601AF918D23}" srcOrd="0" destOrd="0" presId="urn:microsoft.com/office/officeart/2009/3/layout/StepUpProcess"/>
    <dgm:cxn modelId="{B0FDCFAF-F706-4A1F-BE12-6066236FB432}" type="presParOf" srcId="{0726D323-3719-49DC-8DD5-0BDFC65D9BD5}" destId="{DDED4E7B-7AFD-4EB3-8F9B-B91339A14B27}" srcOrd="6" destOrd="0" presId="urn:microsoft.com/office/officeart/2009/3/layout/StepUpProcess"/>
    <dgm:cxn modelId="{DAF9F3F1-6E1D-4F24-9514-2ECDCB455AAD}" type="presParOf" srcId="{DDED4E7B-7AFD-4EB3-8F9B-B91339A14B27}" destId="{CB74C669-8693-44B8-909E-D64BA372A5BC}" srcOrd="0" destOrd="0" presId="urn:microsoft.com/office/officeart/2009/3/layout/StepUpProcess"/>
    <dgm:cxn modelId="{4EF03657-A1E4-44D6-A316-C6F69D98399E}" type="presParOf" srcId="{DDED4E7B-7AFD-4EB3-8F9B-B91339A14B27}" destId="{BFF748F3-B619-46ED-A8B8-C340D145639E}" srcOrd="1" destOrd="0" presId="urn:microsoft.com/office/officeart/2009/3/layout/StepUpProcess"/>
    <dgm:cxn modelId="{31244B28-8705-42B2-8392-0EB38714DF8A}" type="presParOf" srcId="{DDED4E7B-7AFD-4EB3-8F9B-B91339A14B27}" destId="{7EB0B9C5-A229-49B2-B542-23662D42E5C5}" srcOrd="2" destOrd="0" presId="urn:microsoft.com/office/officeart/2009/3/layout/StepUpProcess"/>
    <dgm:cxn modelId="{A08DEE1C-193B-423A-8F26-7BBDB41548FA}" type="presParOf" srcId="{0726D323-3719-49DC-8DD5-0BDFC65D9BD5}" destId="{FD7155BD-8736-40E0-902A-D0B48FB3647C}" srcOrd="7" destOrd="0" presId="urn:microsoft.com/office/officeart/2009/3/layout/StepUpProcess"/>
    <dgm:cxn modelId="{C9A06B9B-9FE3-4C5F-86BF-B67A46944A57}" type="presParOf" srcId="{FD7155BD-8736-40E0-902A-D0B48FB3647C}" destId="{60AE4303-31DA-4E78-BFE2-A28337FED1B0}" srcOrd="0" destOrd="0" presId="urn:microsoft.com/office/officeart/2009/3/layout/StepUpProcess"/>
    <dgm:cxn modelId="{130D5F8A-4FF0-464A-B063-0D7AEA99C6AB}" type="presParOf" srcId="{0726D323-3719-49DC-8DD5-0BDFC65D9BD5}" destId="{10B52A0A-64EF-4549-BE11-5078F98643BB}" srcOrd="8" destOrd="0" presId="urn:microsoft.com/office/officeart/2009/3/layout/StepUpProcess"/>
    <dgm:cxn modelId="{CA9F455F-B12C-4418-9277-D7513CC1783E}" type="presParOf" srcId="{10B52A0A-64EF-4549-BE11-5078F98643BB}" destId="{6E8DD4CD-1C3F-4A09-BA22-973851F6F1DD}" srcOrd="0" destOrd="0" presId="urn:microsoft.com/office/officeart/2009/3/layout/StepUpProcess"/>
    <dgm:cxn modelId="{9286B6D8-1126-4F78-966A-A9571570F75D}" type="presParOf" srcId="{10B52A0A-64EF-4549-BE11-5078F98643BB}" destId="{2CB462AA-78BF-496D-9D5F-D561E7DE94AD}" srcOrd="1" destOrd="0" presId="urn:microsoft.com/office/officeart/2009/3/layout/StepUpProcess"/>
    <dgm:cxn modelId="{02F4E9C4-EE54-410E-BE94-8C8BB8491CF1}" type="presParOf" srcId="{10B52A0A-64EF-4549-BE11-5078F98643BB}" destId="{BD1C7E24-95EE-4F28-B9B4-6A8D46A0BC8D}" srcOrd="2" destOrd="0" presId="urn:microsoft.com/office/officeart/2009/3/layout/StepUpProcess"/>
    <dgm:cxn modelId="{59DE3795-C79E-40D1-A3C0-57C7FF2BE5AF}" type="presParOf" srcId="{0726D323-3719-49DC-8DD5-0BDFC65D9BD5}" destId="{FB86BABB-1706-461E-90DE-4BAE3850EFB0}" srcOrd="9" destOrd="0" presId="urn:microsoft.com/office/officeart/2009/3/layout/StepUpProcess"/>
    <dgm:cxn modelId="{E98273CB-47B4-4BF5-B924-E66B737A607F}" type="presParOf" srcId="{FB86BABB-1706-461E-90DE-4BAE3850EFB0}" destId="{A734B3DC-6BA2-419B-8A32-BAF146C81C80}" srcOrd="0" destOrd="0" presId="urn:microsoft.com/office/officeart/2009/3/layout/StepUpProcess"/>
    <dgm:cxn modelId="{968741CC-6585-4891-AC07-53112F285F25}" type="presParOf" srcId="{0726D323-3719-49DC-8DD5-0BDFC65D9BD5}" destId="{DDBA541C-F055-41DF-A026-133240714EBE}" srcOrd="10" destOrd="0" presId="urn:microsoft.com/office/officeart/2009/3/layout/StepUpProcess"/>
    <dgm:cxn modelId="{995D33AA-E820-471D-96C7-6F6087F2DC56}" type="presParOf" srcId="{DDBA541C-F055-41DF-A026-133240714EBE}" destId="{8F1294BE-2449-4C2C-A8F7-07A3CCE0D978}" srcOrd="0" destOrd="0" presId="urn:microsoft.com/office/officeart/2009/3/layout/StepUpProcess"/>
    <dgm:cxn modelId="{7A7AD0E9-0B7D-4F99-8D80-9AB80DA1A975}" type="presParOf" srcId="{DDBA541C-F055-41DF-A026-133240714EBE}" destId="{D6D29468-4A90-43C4-AE0E-CCB055B6999D}" srcOrd="1" destOrd="0" presId="urn:microsoft.com/office/officeart/2009/3/layout/StepUpProcess"/>
    <dgm:cxn modelId="{A5A3110F-2170-4AC9-B33D-187863B637E8}" type="presParOf" srcId="{DDBA541C-F055-41DF-A026-133240714EBE}" destId="{70C026F4-732E-43F0-8F74-7F1F97477821}" srcOrd="2" destOrd="0" presId="urn:microsoft.com/office/officeart/2009/3/layout/StepUpProcess"/>
    <dgm:cxn modelId="{C9C87656-8C95-4959-8D57-D520A448ED87}" type="presParOf" srcId="{0726D323-3719-49DC-8DD5-0BDFC65D9BD5}" destId="{BAD374C5-DD8A-4091-98F0-9AD5D49E7DAA}" srcOrd="11" destOrd="0" presId="urn:microsoft.com/office/officeart/2009/3/layout/StepUpProcess"/>
    <dgm:cxn modelId="{77BF7FDD-E7E5-431B-9498-6AB8B5A3962D}" type="presParOf" srcId="{BAD374C5-DD8A-4091-98F0-9AD5D49E7DAA}" destId="{9780AD79-D918-4A73-8799-A71F5E4C0D56}" srcOrd="0" destOrd="0" presId="urn:microsoft.com/office/officeart/2009/3/layout/StepUpProcess"/>
    <dgm:cxn modelId="{5E24BCD8-AB73-4BC4-A7DC-8181AEB521C0}" type="presParOf" srcId="{0726D323-3719-49DC-8DD5-0BDFC65D9BD5}" destId="{F912822B-962B-4C62-9128-FFC2689F4707}" srcOrd="12" destOrd="0" presId="urn:microsoft.com/office/officeart/2009/3/layout/StepUpProcess"/>
    <dgm:cxn modelId="{50736313-8EA8-43A6-BDCF-8187B7CE274B}" type="presParOf" srcId="{F912822B-962B-4C62-9128-FFC2689F4707}" destId="{B6D485E1-E8DD-4FCC-80EC-006717E1FF52}" srcOrd="0" destOrd="0" presId="urn:microsoft.com/office/officeart/2009/3/layout/StepUpProcess"/>
    <dgm:cxn modelId="{24A2849B-DFB3-43D0-B688-90AB34778015}"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a:p>
          <a:r>
            <a:rPr lang="en-US" dirty="0" smtClean="0"/>
            <a:t>Implemented Equip</a:t>
          </a:r>
        </a:p>
        <a:p>
          <a:r>
            <a:rPr lang="en-US" dirty="0" smtClean="0"/>
            <a:t>Curriculum     Management Cycle</a:t>
          </a:r>
        </a:p>
        <a:p>
          <a:r>
            <a:rPr lang="en-US" dirty="0" smtClean="0"/>
            <a:t>Revised Templates</a:t>
          </a:r>
        </a:p>
        <a:p>
          <a:r>
            <a:rPr lang="en-US" dirty="0" smtClean="0"/>
            <a:t>New standards (multidisciplinary)</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01694" custLinFactNeighborX="2871" custLinFactNeighborY="49541">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dgm:presLayoutVars>
          <dgm:chMax val="0"/>
          <dgm:chPref val="0"/>
          <dgm:bulletEnabled val="1"/>
        </dgm:presLayoutVars>
      </dgm:prSet>
      <dgm:spPr/>
      <dgm:t>
        <a:bodyPr/>
        <a:lstStyle/>
        <a:p>
          <a:endParaRPr lang="en-US"/>
        </a:p>
      </dgm:t>
    </dgm:pt>
  </dgm:ptLst>
  <dgm:cxnLst>
    <dgm:cxn modelId="{9258D1F5-4C1B-496C-8615-E4A2A0742A78}" type="presOf" srcId="{7060BD62-2BFA-43A0-B193-4F421E751A79}" destId="{0726D323-3719-49DC-8DD5-0BDFC65D9BD5}" srcOrd="0" destOrd="0" presId="urn:microsoft.com/office/officeart/2009/3/layout/StepUpProcess"/>
    <dgm:cxn modelId="{C3DAF93B-BB8C-42B1-9548-C3C3775A5C64}" type="presOf" srcId="{4535C73F-770B-48C9-BFFC-99311D0DDD49}" destId="{D6D29468-4A90-43C4-AE0E-CCB055B6999D}" srcOrd="0" destOrd="0" presId="urn:microsoft.com/office/officeart/2009/3/layout/StepUpProcess"/>
    <dgm:cxn modelId="{42C2ECEA-D97A-4CDF-A475-95607E8FDF9B}" type="presOf" srcId="{533BB215-8A24-4DF4-9BEE-9BCE1D3CC4BF}" destId="{7E4E6F3A-85F7-4AC1-B371-E8E2730AE054}" srcOrd="0" destOrd="0" presId="urn:microsoft.com/office/officeart/2009/3/layout/StepUpProcess"/>
    <dgm:cxn modelId="{B61A1F3C-8445-493D-915B-E044540C8C85}" type="presOf" srcId="{33CC4FF9-75E4-499E-BC34-85865F455611}" destId="{247EAE75-767D-4CEA-BBEB-F6BA7E4CA467}"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97F37975-845F-4490-8280-999CD52668DD}" srcId="{7060BD62-2BFA-43A0-B193-4F421E751A79}" destId="{533BB215-8A24-4DF4-9BEE-9BCE1D3CC4BF}" srcOrd="6" destOrd="0" parTransId="{6F5DDD09-0344-4A47-AA86-22B87C931E86}" sibTransId="{956699E9-31AE-4E0F-A82F-B9040D012619}"/>
    <dgm:cxn modelId="{7347A4A5-75D6-47D0-84F3-847CE1FCE98F}" type="presOf" srcId="{EC74E3BF-5809-48AF-926F-C8B558D974B9}" destId="{2CB462AA-78BF-496D-9D5F-D561E7DE94AD}"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F565199C-011A-4DFB-A4B1-F595EEBE267E}" type="presOf" srcId="{9CDB6496-5388-40A0-AE8A-338A92FAE8D7}" destId="{EB638FDB-994A-4F6B-94F4-4A4A17B60B56}"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ADBFEC6F-3057-4279-B665-6D8911A36BAC}" type="presOf" srcId="{F3FD9C5A-F6E2-4189-84CF-428024A54620}" destId="{07773E6F-2330-4D42-83B5-F62858ADF91E}" srcOrd="0" destOrd="0" presId="urn:microsoft.com/office/officeart/2009/3/layout/StepUpProcess"/>
    <dgm:cxn modelId="{3F18FCCD-2AEA-4943-9291-BAFA49ED46A2}" type="presOf" srcId="{E2244A1C-106B-4CCF-913D-8C037BC2EFF4}" destId="{BFF748F3-B619-46ED-A8B8-C340D145639E}" srcOrd="0" destOrd="0" presId="urn:microsoft.com/office/officeart/2009/3/layout/StepUpProcess"/>
    <dgm:cxn modelId="{EA6DE651-E74C-4E8D-833F-21024D38123F}" type="presParOf" srcId="{0726D323-3719-49DC-8DD5-0BDFC65D9BD5}" destId="{73EBF8F3-186B-4D02-B2B4-6397B832A28C}" srcOrd="0" destOrd="0" presId="urn:microsoft.com/office/officeart/2009/3/layout/StepUpProcess"/>
    <dgm:cxn modelId="{D5D194FD-CF40-4717-8C00-FE3D85BECC7E}" type="presParOf" srcId="{73EBF8F3-186B-4D02-B2B4-6397B832A28C}" destId="{07B051F9-CE71-480A-AC14-3CC2896E86CD}" srcOrd="0" destOrd="0" presId="urn:microsoft.com/office/officeart/2009/3/layout/StepUpProcess"/>
    <dgm:cxn modelId="{867F40AD-850A-41FB-923C-D6C8A0AA39E0}" type="presParOf" srcId="{73EBF8F3-186B-4D02-B2B4-6397B832A28C}" destId="{247EAE75-767D-4CEA-BBEB-F6BA7E4CA467}" srcOrd="1" destOrd="0" presId="urn:microsoft.com/office/officeart/2009/3/layout/StepUpProcess"/>
    <dgm:cxn modelId="{48247CD8-4DAF-4B7A-B7AF-C27954ACFE63}" type="presParOf" srcId="{73EBF8F3-186B-4D02-B2B4-6397B832A28C}" destId="{4087799F-4E82-4821-88B0-01BA0CA575B5}" srcOrd="2" destOrd="0" presId="urn:microsoft.com/office/officeart/2009/3/layout/StepUpProcess"/>
    <dgm:cxn modelId="{81F52E9D-88ED-4E68-9795-054290C02161}" type="presParOf" srcId="{0726D323-3719-49DC-8DD5-0BDFC65D9BD5}" destId="{9247E8F2-BA81-4273-8255-827A8DC78680}" srcOrd="1" destOrd="0" presId="urn:microsoft.com/office/officeart/2009/3/layout/StepUpProcess"/>
    <dgm:cxn modelId="{8CA6813C-C3C8-4A6F-9890-8F25795EDF90}" type="presParOf" srcId="{9247E8F2-BA81-4273-8255-827A8DC78680}" destId="{9EFA5605-A492-436D-AD7C-33AFB2D11009}" srcOrd="0" destOrd="0" presId="urn:microsoft.com/office/officeart/2009/3/layout/StepUpProcess"/>
    <dgm:cxn modelId="{1BE10489-6A03-4100-B22B-048ED5962367}" type="presParOf" srcId="{0726D323-3719-49DC-8DD5-0BDFC65D9BD5}" destId="{2BB30098-4663-448B-97B7-B29ABFD2984F}" srcOrd="2" destOrd="0" presId="urn:microsoft.com/office/officeart/2009/3/layout/StepUpProcess"/>
    <dgm:cxn modelId="{105E1FBD-5D57-430B-B640-75967515EC39}" type="presParOf" srcId="{2BB30098-4663-448B-97B7-B29ABFD2984F}" destId="{BF63F025-2634-4EA7-911F-CCC5368BB3F4}" srcOrd="0" destOrd="0" presId="urn:microsoft.com/office/officeart/2009/3/layout/StepUpProcess"/>
    <dgm:cxn modelId="{7643EC64-BD9C-4C3C-95B2-366D566F9A9A}" type="presParOf" srcId="{2BB30098-4663-448B-97B7-B29ABFD2984F}" destId="{EB638FDB-994A-4F6B-94F4-4A4A17B60B56}" srcOrd="1" destOrd="0" presId="urn:microsoft.com/office/officeart/2009/3/layout/StepUpProcess"/>
    <dgm:cxn modelId="{3BE02566-0CB2-4C9A-91D6-F8DBE299C519}" type="presParOf" srcId="{2BB30098-4663-448B-97B7-B29ABFD2984F}" destId="{2C12E0C2-4134-4EC0-810A-2D505DB9CAFE}" srcOrd="2" destOrd="0" presId="urn:microsoft.com/office/officeart/2009/3/layout/StepUpProcess"/>
    <dgm:cxn modelId="{A4E628AA-37B6-4943-8781-6AB49D7D0E2E}" type="presParOf" srcId="{0726D323-3719-49DC-8DD5-0BDFC65D9BD5}" destId="{31D7786F-9D36-41A1-B02D-391313284DBB}" srcOrd="3" destOrd="0" presId="urn:microsoft.com/office/officeart/2009/3/layout/StepUpProcess"/>
    <dgm:cxn modelId="{71E5D8EA-0932-4923-AEE2-8DBFFDC63D28}" type="presParOf" srcId="{31D7786F-9D36-41A1-B02D-391313284DBB}" destId="{19486670-20E3-4E1F-B523-A1F4C556B9FB}" srcOrd="0" destOrd="0" presId="urn:microsoft.com/office/officeart/2009/3/layout/StepUpProcess"/>
    <dgm:cxn modelId="{B05210EE-4C45-4647-BC41-6BF284AF0A82}" type="presParOf" srcId="{0726D323-3719-49DC-8DD5-0BDFC65D9BD5}" destId="{299A2BA7-3EC7-4026-926F-79EF048018F0}" srcOrd="4" destOrd="0" presId="urn:microsoft.com/office/officeart/2009/3/layout/StepUpProcess"/>
    <dgm:cxn modelId="{FECDFCA9-45FD-4316-BCCC-32B4C1D9E177}" type="presParOf" srcId="{299A2BA7-3EC7-4026-926F-79EF048018F0}" destId="{43FFA495-06C6-4707-9D5E-6237B9AE9750}" srcOrd="0" destOrd="0" presId="urn:microsoft.com/office/officeart/2009/3/layout/StepUpProcess"/>
    <dgm:cxn modelId="{AB654456-00BB-4012-86CF-580778EF2662}" type="presParOf" srcId="{299A2BA7-3EC7-4026-926F-79EF048018F0}" destId="{07773E6F-2330-4D42-83B5-F62858ADF91E}" srcOrd="1" destOrd="0" presId="urn:microsoft.com/office/officeart/2009/3/layout/StepUpProcess"/>
    <dgm:cxn modelId="{6B5025AB-0DFC-4D22-A7DC-A2C7E6C325C7}" type="presParOf" srcId="{299A2BA7-3EC7-4026-926F-79EF048018F0}" destId="{A77F2627-01B2-487B-9880-CF8DF2F3C710}" srcOrd="2" destOrd="0" presId="urn:microsoft.com/office/officeart/2009/3/layout/StepUpProcess"/>
    <dgm:cxn modelId="{53618D9F-AD9B-41F3-BBE9-732122699A83}" type="presParOf" srcId="{0726D323-3719-49DC-8DD5-0BDFC65D9BD5}" destId="{F608B097-C2E9-4455-9631-0C29F54C4690}" srcOrd="5" destOrd="0" presId="urn:microsoft.com/office/officeart/2009/3/layout/StepUpProcess"/>
    <dgm:cxn modelId="{33692260-C650-49C7-B909-BB5EF37BCF16}" type="presParOf" srcId="{F608B097-C2E9-4455-9631-0C29F54C4690}" destId="{620B2693-C19D-46EC-BFCB-6601AF918D23}" srcOrd="0" destOrd="0" presId="urn:microsoft.com/office/officeart/2009/3/layout/StepUpProcess"/>
    <dgm:cxn modelId="{660B88B3-E5D3-4674-B65F-FC8E361F1B43}" type="presParOf" srcId="{0726D323-3719-49DC-8DD5-0BDFC65D9BD5}" destId="{DDED4E7B-7AFD-4EB3-8F9B-B91339A14B27}" srcOrd="6" destOrd="0" presId="urn:microsoft.com/office/officeart/2009/3/layout/StepUpProcess"/>
    <dgm:cxn modelId="{5C7417E7-424C-44C5-A5C6-529EDA850549}" type="presParOf" srcId="{DDED4E7B-7AFD-4EB3-8F9B-B91339A14B27}" destId="{CB74C669-8693-44B8-909E-D64BA372A5BC}" srcOrd="0" destOrd="0" presId="urn:microsoft.com/office/officeart/2009/3/layout/StepUpProcess"/>
    <dgm:cxn modelId="{4A600F51-82F9-4D75-A9C6-51BEEF51AB64}" type="presParOf" srcId="{DDED4E7B-7AFD-4EB3-8F9B-B91339A14B27}" destId="{BFF748F3-B619-46ED-A8B8-C340D145639E}" srcOrd="1" destOrd="0" presId="urn:microsoft.com/office/officeart/2009/3/layout/StepUpProcess"/>
    <dgm:cxn modelId="{B6242D85-BC01-44F0-AB3D-EC83A3003A88}" type="presParOf" srcId="{DDED4E7B-7AFD-4EB3-8F9B-B91339A14B27}" destId="{7EB0B9C5-A229-49B2-B542-23662D42E5C5}" srcOrd="2" destOrd="0" presId="urn:microsoft.com/office/officeart/2009/3/layout/StepUpProcess"/>
    <dgm:cxn modelId="{CEA3F932-FBD1-4F41-9551-A1BF1E3003D9}" type="presParOf" srcId="{0726D323-3719-49DC-8DD5-0BDFC65D9BD5}" destId="{FD7155BD-8736-40E0-902A-D0B48FB3647C}" srcOrd="7" destOrd="0" presId="urn:microsoft.com/office/officeart/2009/3/layout/StepUpProcess"/>
    <dgm:cxn modelId="{93A09665-3838-496A-872E-85DCEADC82D5}" type="presParOf" srcId="{FD7155BD-8736-40E0-902A-D0B48FB3647C}" destId="{60AE4303-31DA-4E78-BFE2-A28337FED1B0}" srcOrd="0" destOrd="0" presId="urn:microsoft.com/office/officeart/2009/3/layout/StepUpProcess"/>
    <dgm:cxn modelId="{05BBDBF4-2573-4A60-B525-DBDC12535181}" type="presParOf" srcId="{0726D323-3719-49DC-8DD5-0BDFC65D9BD5}" destId="{10B52A0A-64EF-4549-BE11-5078F98643BB}" srcOrd="8" destOrd="0" presId="urn:microsoft.com/office/officeart/2009/3/layout/StepUpProcess"/>
    <dgm:cxn modelId="{BD70E4CB-9543-4343-B6D4-BA7A83EC6EB6}" type="presParOf" srcId="{10B52A0A-64EF-4549-BE11-5078F98643BB}" destId="{6E8DD4CD-1C3F-4A09-BA22-973851F6F1DD}" srcOrd="0" destOrd="0" presId="urn:microsoft.com/office/officeart/2009/3/layout/StepUpProcess"/>
    <dgm:cxn modelId="{A57E2926-CBA5-4A7F-B4B0-6386AE5BB590}" type="presParOf" srcId="{10B52A0A-64EF-4549-BE11-5078F98643BB}" destId="{2CB462AA-78BF-496D-9D5F-D561E7DE94AD}" srcOrd="1" destOrd="0" presId="urn:microsoft.com/office/officeart/2009/3/layout/StepUpProcess"/>
    <dgm:cxn modelId="{81A8F228-43C6-40D4-8679-33223E7E2738}" type="presParOf" srcId="{10B52A0A-64EF-4549-BE11-5078F98643BB}" destId="{BD1C7E24-95EE-4F28-B9B4-6A8D46A0BC8D}" srcOrd="2" destOrd="0" presId="urn:microsoft.com/office/officeart/2009/3/layout/StepUpProcess"/>
    <dgm:cxn modelId="{E83561ED-7659-4172-A122-035837642368}" type="presParOf" srcId="{0726D323-3719-49DC-8DD5-0BDFC65D9BD5}" destId="{FB86BABB-1706-461E-90DE-4BAE3850EFB0}" srcOrd="9" destOrd="0" presId="urn:microsoft.com/office/officeart/2009/3/layout/StepUpProcess"/>
    <dgm:cxn modelId="{4361A68C-323B-46D3-8A78-3B03D03128A4}" type="presParOf" srcId="{FB86BABB-1706-461E-90DE-4BAE3850EFB0}" destId="{A734B3DC-6BA2-419B-8A32-BAF146C81C80}" srcOrd="0" destOrd="0" presId="urn:microsoft.com/office/officeart/2009/3/layout/StepUpProcess"/>
    <dgm:cxn modelId="{4BBF26DF-3D77-4BC7-8EF8-F2F0214BFB00}" type="presParOf" srcId="{0726D323-3719-49DC-8DD5-0BDFC65D9BD5}" destId="{DDBA541C-F055-41DF-A026-133240714EBE}" srcOrd="10" destOrd="0" presId="urn:microsoft.com/office/officeart/2009/3/layout/StepUpProcess"/>
    <dgm:cxn modelId="{EE898B8D-648E-4340-9CD4-624D479712E2}" type="presParOf" srcId="{DDBA541C-F055-41DF-A026-133240714EBE}" destId="{8F1294BE-2449-4C2C-A8F7-07A3CCE0D978}" srcOrd="0" destOrd="0" presId="urn:microsoft.com/office/officeart/2009/3/layout/StepUpProcess"/>
    <dgm:cxn modelId="{8E3C7974-1811-46A1-A634-3E46A238AA18}" type="presParOf" srcId="{DDBA541C-F055-41DF-A026-133240714EBE}" destId="{D6D29468-4A90-43C4-AE0E-CCB055B6999D}" srcOrd="1" destOrd="0" presId="urn:microsoft.com/office/officeart/2009/3/layout/StepUpProcess"/>
    <dgm:cxn modelId="{D428EAC5-84E7-4069-AC8D-3410C6379BF8}" type="presParOf" srcId="{DDBA541C-F055-41DF-A026-133240714EBE}" destId="{70C026F4-732E-43F0-8F74-7F1F97477821}" srcOrd="2" destOrd="0" presId="urn:microsoft.com/office/officeart/2009/3/layout/StepUpProcess"/>
    <dgm:cxn modelId="{CA826B8E-0DF4-4720-8A03-B34BB63C139F}" type="presParOf" srcId="{0726D323-3719-49DC-8DD5-0BDFC65D9BD5}" destId="{BAD374C5-DD8A-4091-98F0-9AD5D49E7DAA}" srcOrd="11" destOrd="0" presId="urn:microsoft.com/office/officeart/2009/3/layout/StepUpProcess"/>
    <dgm:cxn modelId="{BA9C845C-BC3C-4CE0-BE27-F832E55A9ED0}" type="presParOf" srcId="{BAD374C5-DD8A-4091-98F0-9AD5D49E7DAA}" destId="{9780AD79-D918-4A73-8799-A71F5E4C0D56}" srcOrd="0" destOrd="0" presId="urn:microsoft.com/office/officeart/2009/3/layout/StepUpProcess"/>
    <dgm:cxn modelId="{7353CBE3-F1F1-4B16-ACFC-A48ED679591D}" type="presParOf" srcId="{0726D323-3719-49DC-8DD5-0BDFC65D9BD5}" destId="{F912822B-962B-4C62-9128-FFC2689F4707}" srcOrd="12" destOrd="0" presId="urn:microsoft.com/office/officeart/2009/3/layout/StepUpProcess"/>
    <dgm:cxn modelId="{764AB293-C688-4692-9719-0165F7022D12}" type="presParOf" srcId="{F912822B-962B-4C62-9128-FFC2689F4707}" destId="{B6D485E1-E8DD-4FCC-80EC-006717E1FF52}" srcOrd="0" destOrd="0" presId="urn:microsoft.com/office/officeart/2009/3/layout/StepUpProcess"/>
    <dgm:cxn modelId="{985FCE32-CA09-44CA-9931-B7ED3FB68C1F}"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9BFF9-F99F-4D17-B145-954386A80C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85B7A4A-5561-4DFC-9788-C1F94FD1DAB1}">
      <dgm:prSet phldrT="[Text]" custT="1"/>
      <dgm:spPr>
        <a:xfrm>
          <a:off x="1917591" y="239810"/>
          <a:ext cx="827332" cy="517640"/>
        </a:xfrm>
        <a:noFill/>
        <a:ln>
          <a:noFill/>
        </a:ln>
        <a:effectLst/>
      </dgm:spPr>
      <dgm:t>
        <a:bodyPr/>
        <a:lstStyle/>
        <a:p>
          <a:pPr algn="ctr"/>
          <a:r>
            <a:rPr lang="en-US" sz="1100" dirty="0" smtClean="0">
              <a:solidFill>
                <a:schemeClr val="tx1"/>
              </a:solidFill>
              <a:latin typeface="Calibri"/>
              <a:ea typeface="+mn-ea"/>
              <a:cs typeface="+mn-cs"/>
            </a:rPr>
            <a:t>Implement</a:t>
          </a:r>
          <a:endParaRPr lang="en-US" sz="1100" dirty="0">
            <a:solidFill>
              <a:schemeClr val="tx1"/>
            </a:solidFill>
            <a:latin typeface="Calibri"/>
            <a:ea typeface="+mn-ea"/>
            <a:cs typeface="+mn-cs"/>
          </a:endParaRPr>
        </a:p>
      </dgm:t>
    </dgm:pt>
    <dgm:pt modelId="{B71EF59D-18D1-48C1-B57F-76AE972F733C}" type="parTrans" cxnId="{1CD5C477-ACDA-46F4-A457-C3BEC196C32D}">
      <dgm:prSet/>
      <dgm:spPr/>
      <dgm:t>
        <a:bodyPr/>
        <a:lstStyle/>
        <a:p>
          <a:pPr algn="ctr"/>
          <a:endParaRPr lang="en-US">
            <a:solidFill>
              <a:schemeClr val="tx1"/>
            </a:solidFill>
          </a:endParaRPr>
        </a:p>
      </dgm:t>
    </dgm:pt>
    <dgm:pt modelId="{FC8FD666-C3F6-4761-AC36-64B238A4080D}" type="sibTrans" cxnId="{1CD5C477-ACDA-46F4-A457-C3BEC196C32D}">
      <dgm:prSet/>
      <dgm:spPr>
        <a:xfrm>
          <a:off x="958521" y="42409"/>
          <a:ext cx="1440442" cy="14828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93A66AA5-8DD2-42AA-9C65-0CA73FAF6D08}">
      <dgm:prSet phldrT="[Text]" custT="1"/>
      <dgm:spPr>
        <a:xfrm>
          <a:off x="1284609" y="1179981"/>
          <a:ext cx="873459" cy="750116"/>
        </a:xfrm>
        <a:noFill/>
        <a:ln>
          <a:noFill/>
        </a:ln>
        <a:effectLst/>
      </dgm:spPr>
      <dgm:t>
        <a:bodyPr/>
        <a:lstStyle/>
        <a:p>
          <a:pPr algn="ctr"/>
          <a:r>
            <a:rPr lang="en-US" sz="1100" dirty="0" smtClean="0">
              <a:solidFill>
                <a:schemeClr val="tx1"/>
              </a:solidFill>
              <a:latin typeface="Calibri"/>
              <a:ea typeface="+mn-ea"/>
              <a:cs typeface="+mn-cs"/>
            </a:rPr>
            <a:t>Monitor</a:t>
          </a:r>
          <a:endParaRPr lang="en-US" sz="1100" dirty="0">
            <a:solidFill>
              <a:schemeClr val="tx1"/>
            </a:solidFill>
            <a:latin typeface="Calibri"/>
            <a:ea typeface="+mn-ea"/>
            <a:cs typeface="+mn-cs"/>
          </a:endParaRPr>
        </a:p>
      </dgm:t>
    </dgm:pt>
    <dgm:pt modelId="{D328DDB7-404F-4C87-8881-B5CF294E4E17}" type="parTrans" cxnId="{411DB421-FB8A-4503-A4C1-5C43E4DEEBF2}">
      <dgm:prSet/>
      <dgm:spPr/>
      <dgm:t>
        <a:bodyPr/>
        <a:lstStyle/>
        <a:p>
          <a:pPr algn="ctr"/>
          <a:endParaRPr lang="en-US">
            <a:solidFill>
              <a:schemeClr val="tx1"/>
            </a:solidFill>
          </a:endParaRPr>
        </a:p>
      </dgm:t>
    </dgm:pt>
    <dgm:pt modelId="{78875BB6-F6CD-419F-8270-6CAC3161BCFD}" type="sibTrans" cxnId="{411DB421-FB8A-4503-A4C1-5C43E4DEEBF2}">
      <dgm:prSet/>
      <dgm:spPr>
        <a:xfrm>
          <a:off x="985899" y="-134222"/>
          <a:ext cx="1568251" cy="167786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B64D5235-2617-4F34-B538-FA49379CF03A}">
      <dgm:prSet phldrT="[Text]" custT="1"/>
      <dgm:spPr>
        <a:xfrm>
          <a:off x="748903" y="136111"/>
          <a:ext cx="725037" cy="725037"/>
        </a:xfrm>
        <a:noFill/>
        <a:ln>
          <a:noFill/>
        </a:ln>
        <a:effectLst/>
      </dgm:spPr>
      <dgm:t>
        <a:bodyPr/>
        <a:lstStyle/>
        <a:p>
          <a:pPr algn="ctr"/>
          <a:r>
            <a:rPr lang="en-US" sz="1100" dirty="0" smtClean="0">
              <a:solidFill>
                <a:schemeClr val="tx1"/>
              </a:solidFill>
              <a:latin typeface="Calibri"/>
              <a:ea typeface="+mn-ea"/>
              <a:cs typeface="+mn-cs"/>
            </a:rPr>
            <a:t>Develop</a:t>
          </a:r>
          <a:endParaRPr lang="en-US" sz="1100" dirty="0">
            <a:solidFill>
              <a:schemeClr val="tx1"/>
            </a:solidFill>
            <a:latin typeface="Calibri"/>
            <a:ea typeface="+mn-ea"/>
            <a:cs typeface="+mn-cs"/>
          </a:endParaRPr>
        </a:p>
      </dgm:t>
    </dgm:pt>
    <dgm:pt modelId="{90DF9341-3075-4CC0-89D2-1B296EA556EC}" type="parTrans" cxnId="{7F329A6D-D84D-4D9A-8C81-39CC0B39EB3A}">
      <dgm:prSet/>
      <dgm:spPr/>
      <dgm:t>
        <a:bodyPr/>
        <a:lstStyle/>
        <a:p>
          <a:pPr algn="ctr"/>
          <a:endParaRPr lang="en-US">
            <a:solidFill>
              <a:schemeClr val="tx1"/>
            </a:solidFill>
          </a:endParaRPr>
        </a:p>
      </dgm:t>
    </dgm:pt>
    <dgm:pt modelId="{111215E5-06AD-441A-AF8A-69DB9AB27A0E}" type="sibTrans" cxnId="{7F329A6D-D84D-4D9A-8C81-39CC0B39EB3A}">
      <dgm:prSet/>
      <dgm:spPr>
        <a:xfrm>
          <a:off x="861073" y="170270"/>
          <a:ext cx="1610986" cy="14461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7B57AD62-65D9-4D62-A12F-FC2127772794}" type="pres">
      <dgm:prSet presAssocID="{2BF9BFF9-F99F-4D17-B145-954386A80CDB}" presName="cycle" presStyleCnt="0">
        <dgm:presLayoutVars>
          <dgm:dir/>
          <dgm:resizeHandles val="exact"/>
        </dgm:presLayoutVars>
      </dgm:prSet>
      <dgm:spPr/>
      <dgm:t>
        <a:bodyPr/>
        <a:lstStyle/>
        <a:p>
          <a:endParaRPr lang="en-US"/>
        </a:p>
      </dgm:t>
    </dgm:pt>
    <dgm:pt modelId="{F9CE7A8A-D92E-4566-86D9-5E5E66FDA95F}" type="pres">
      <dgm:prSet presAssocID="{385B7A4A-5561-4DFC-9788-C1F94FD1DAB1}" presName="dummy" presStyleCnt="0"/>
      <dgm:spPr/>
    </dgm:pt>
    <dgm:pt modelId="{F21D58F6-E21D-4A8E-B0B9-E90D7F0E823E}" type="pres">
      <dgm:prSet presAssocID="{385B7A4A-5561-4DFC-9788-C1F94FD1DAB1}" presName="node" presStyleLbl="revTx" presStyleIdx="0" presStyleCnt="3" custScaleX="114109" custScaleY="71395">
        <dgm:presLayoutVars>
          <dgm:bulletEnabled val="1"/>
        </dgm:presLayoutVars>
      </dgm:prSet>
      <dgm:spPr>
        <a:prstGeom prst="rect">
          <a:avLst/>
        </a:prstGeom>
      </dgm:spPr>
      <dgm:t>
        <a:bodyPr/>
        <a:lstStyle/>
        <a:p>
          <a:endParaRPr lang="en-US"/>
        </a:p>
      </dgm:t>
    </dgm:pt>
    <dgm:pt modelId="{F8E6FC8C-B755-4AA6-BF8D-D52896849AD4}" type="pres">
      <dgm:prSet presAssocID="{FC8FD666-C3F6-4761-AC36-64B238A4080D}" presName="sibTrans" presStyleLbl="node1" presStyleIdx="0" presStyleCnt="3" custScaleX="83997" custScaleY="86468" custLinFactNeighborX="-2484" custLinFactNeighborY="-3904"/>
      <dgm:spPr>
        <a:prstGeom prst="circularArrow">
          <a:avLst>
            <a:gd name="adj1" fmla="val 8244"/>
            <a:gd name="adj2" fmla="val 575777"/>
            <a:gd name="adj3" fmla="val 2524751"/>
            <a:gd name="adj4" fmla="val 21143156"/>
            <a:gd name="adj5" fmla="val 9619"/>
          </a:avLst>
        </a:prstGeom>
      </dgm:spPr>
      <dgm:t>
        <a:bodyPr/>
        <a:lstStyle/>
        <a:p>
          <a:endParaRPr lang="en-US"/>
        </a:p>
      </dgm:t>
    </dgm:pt>
    <dgm:pt modelId="{7A1182E0-E9B0-4B27-89D5-F48922620CD1}" type="pres">
      <dgm:prSet presAssocID="{93A66AA5-8DD2-42AA-9C65-0CA73FAF6D08}" presName="dummy" presStyleCnt="0"/>
      <dgm:spPr/>
    </dgm:pt>
    <dgm:pt modelId="{7793CC85-3CD9-4D2F-9DD4-B6D261BBDAB3}" type="pres">
      <dgm:prSet presAssocID="{93A66AA5-8DD2-42AA-9C65-0CA73FAF6D08}" presName="node" presStyleLbl="revTx" presStyleIdx="1" presStyleCnt="3" custScaleX="120471" custScaleY="103459">
        <dgm:presLayoutVars>
          <dgm:bulletEnabled val="1"/>
        </dgm:presLayoutVars>
      </dgm:prSet>
      <dgm:spPr>
        <a:prstGeom prst="rect">
          <a:avLst/>
        </a:prstGeom>
      </dgm:spPr>
      <dgm:t>
        <a:bodyPr/>
        <a:lstStyle/>
        <a:p>
          <a:endParaRPr lang="en-US"/>
        </a:p>
      </dgm:t>
    </dgm:pt>
    <dgm:pt modelId="{6DE081AA-FEA8-4A8D-8691-05DD9BF5F8CA}" type="pres">
      <dgm:prSet presAssocID="{78875BB6-F6CD-419F-8270-6CAC3161BCFD}" presName="sibTrans" presStyleLbl="node1" presStyleIdx="1" presStyleCnt="3" custScaleX="91450" custScaleY="97842" custLinFactNeighborX="2839" custLinFactNeighborY="-8517"/>
      <dgm:spPr>
        <a:prstGeom prst="circularArrow">
          <a:avLst>
            <a:gd name="adj1" fmla="val 8244"/>
            <a:gd name="adj2" fmla="val 575777"/>
            <a:gd name="adj3" fmla="val 10173541"/>
            <a:gd name="adj4" fmla="val 7699472"/>
            <a:gd name="adj5" fmla="val 9619"/>
          </a:avLst>
        </a:prstGeom>
      </dgm:spPr>
      <dgm:t>
        <a:bodyPr/>
        <a:lstStyle/>
        <a:p>
          <a:endParaRPr lang="en-US"/>
        </a:p>
      </dgm:t>
    </dgm:pt>
    <dgm:pt modelId="{54A4AD7D-94EB-4B97-9A5C-E32E773D2F09}" type="pres">
      <dgm:prSet presAssocID="{B64D5235-2617-4F34-B538-FA49379CF03A}" presName="dummy" presStyleCnt="0"/>
      <dgm:spPr/>
    </dgm:pt>
    <dgm:pt modelId="{B0BA308B-6208-4697-A1B1-FC72A99A1875}" type="pres">
      <dgm:prSet presAssocID="{B64D5235-2617-4F34-B538-FA49379CF03A}" presName="node" presStyleLbl="revTx" presStyleIdx="2" presStyleCnt="3">
        <dgm:presLayoutVars>
          <dgm:bulletEnabled val="1"/>
        </dgm:presLayoutVars>
      </dgm:prSet>
      <dgm:spPr>
        <a:prstGeom prst="rect">
          <a:avLst/>
        </a:prstGeom>
      </dgm:spPr>
      <dgm:t>
        <a:bodyPr/>
        <a:lstStyle/>
        <a:p>
          <a:endParaRPr lang="en-US"/>
        </a:p>
      </dgm:t>
    </dgm:pt>
    <dgm:pt modelId="{5F11B496-68EE-4A31-83A7-E8F9B11A17D5}" type="pres">
      <dgm:prSet presAssocID="{111215E5-06AD-441A-AF8A-69DB9AB27A0E}" presName="sibTrans" presStyleLbl="node1" presStyleIdx="2" presStyleCnt="3" custScaleX="93942" custScaleY="84332" custLinFactNeighborX="-3194" custLinFactNeighborY="2484"/>
      <dgm:spPr>
        <a:prstGeom prst="circularArrow">
          <a:avLst>
            <a:gd name="adj1" fmla="val 8244"/>
            <a:gd name="adj2" fmla="val 575777"/>
            <a:gd name="adj3" fmla="val 17414057"/>
            <a:gd name="adj4" fmla="val 14966050"/>
            <a:gd name="adj5" fmla="val 9619"/>
          </a:avLst>
        </a:prstGeom>
      </dgm:spPr>
      <dgm:t>
        <a:bodyPr/>
        <a:lstStyle/>
        <a:p>
          <a:endParaRPr lang="en-US"/>
        </a:p>
      </dgm:t>
    </dgm:pt>
  </dgm:ptLst>
  <dgm:cxnLst>
    <dgm:cxn modelId="{411DB421-FB8A-4503-A4C1-5C43E4DEEBF2}" srcId="{2BF9BFF9-F99F-4D17-B145-954386A80CDB}" destId="{93A66AA5-8DD2-42AA-9C65-0CA73FAF6D08}" srcOrd="1" destOrd="0" parTransId="{D328DDB7-404F-4C87-8881-B5CF294E4E17}" sibTransId="{78875BB6-F6CD-419F-8270-6CAC3161BCFD}"/>
    <dgm:cxn modelId="{1CD5C477-ACDA-46F4-A457-C3BEC196C32D}" srcId="{2BF9BFF9-F99F-4D17-B145-954386A80CDB}" destId="{385B7A4A-5561-4DFC-9788-C1F94FD1DAB1}" srcOrd="0" destOrd="0" parTransId="{B71EF59D-18D1-48C1-B57F-76AE972F733C}" sibTransId="{FC8FD666-C3F6-4761-AC36-64B238A4080D}"/>
    <dgm:cxn modelId="{7F329A6D-D84D-4D9A-8C81-39CC0B39EB3A}" srcId="{2BF9BFF9-F99F-4D17-B145-954386A80CDB}" destId="{B64D5235-2617-4F34-B538-FA49379CF03A}" srcOrd="2" destOrd="0" parTransId="{90DF9341-3075-4CC0-89D2-1B296EA556EC}" sibTransId="{111215E5-06AD-441A-AF8A-69DB9AB27A0E}"/>
    <dgm:cxn modelId="{133F3C27-C40F-4662-87F2-8B3C359B425D}" type="presOf" srcId="{111215E5-06AD-441A-AF8A-69DB9AB27A0E}" destId="{5F11B496-68EE-4A31-83A7-E8F9B11A17D5}" srcOrd="0" destOrd="0" presId="urn:microsoft.com/office/officeart/2005/8/layout/cycle1"/>
    <dgm:cxn modelId="{0DD93B94-FA5B-4FBA-BDAD-1724DFEDDEE3}" type="presOf" srcId="{FC8FD666-C3F6-4761-AC36-64B238A4080D}" destId="{F8E6FC8C-B755-4AA6-BF8D-D52896849AD4}" srcOrd="0" destOrd="0" presId="urn:microsoft.com/office/officeart/2005/8/layout/cycle1"/>
    <dgm:cxn modelId="{0429D566-E8FB-4D9B-800D-68526CF564AA}" type="presOf" srcId="{78875BB6-F6CD-419F-8270-6CAC3161BCFD}" destId="{6DE081AA-FEA8-4A8D-8691-05DD9BF5F8CA}" srcOrd="0" destOrd="0" presId="urn:microsoft.com/office/officeart/2005/8/layout/cycle1"/>
    <dgm:cxn modelId="{96F85899-A177-431A-A833-DE48FD2EE1C3}" type="presOf" srcId="{2BF9BFF9-F99F-4D17-B145-954386A80CDB}" destId="{7B57AD62-65D9-4D62-A12F-FC2127772794}" srcOrd="0" destOrd="0" presId="urn:microsoft.com/office/officeart/2005/8/layout/cycle1"/>
    <dgm:cxn modelId="{19057FCF-2988-4F2B-BF75-CD8474E48AAF}" type="presOf" srcId="{B64D5235-2617-4F34-B538-FA49379CF03A}" destId="{B0BA308B-6208-4697-A1B1-FC72A99A1875}" srcOrd="0" destOrd="0" presId="urn:microsoft.com/office/officeart/2005/8/layout/cycle1"/>
    <dgm:cxn modelId="{E602D1E1-C6EA-4710-97C7-255573F87926}" type="presOf" srcId="{93A66AA5-8DD2-42AA-9C65-0CA73FAF6D08}" destId="{7793CC85-3CD9-4D2F-9DD4-B6D261BBDAB3}" srcOrd="0" destOrd="0" presId="urn:microsoft.com/office/officeart/2005/8/layout/cycle1"/>
    <dgm:cxn modelId="{1FB61C2E-2B90-44AC-9A9E-7F2ACD9BC1AE}" type="presOf" srcId="{385B7A4A-5561-4DFC-9788-C1F94FD1DAB1}" destId="{F21D58F6-E21D-4A8E-B0B9-E90D7F0E823E}" srcOrd="0" destOrd="0" presId="urn:microsoft.com/office/officeart/2005/8/layout/cycle1"/>
    <dgm:cxn modelId="{F97FB85D-0348-4D60-B921-8F4D0AF188D6}" type="presParOf" srcId="{7B57AD62-65D9-4D62-A12F-FC2127772794}" destId="{F9CE7A8A-D92E-4566-86D9-5E5E66FDA95F}" srcOrd="0" destOrd="0" presId="urn:microsoft.com/office/officeart/2005/8/layout/cycle1"/>
    <dgm:cxn modelId="{1D9B397B-8409-4582-9517-2A6852D91049}" type="presParOf" srcId="{7B57AD62-65D9-4D62-A12F-FC2127772794}" destId="{F21D58F6-E21D-4A8E-B0B9-E90D7F0E823E}" srcOrd="1" destOrd="0" presId="urn:microsoft.com/office/officeart/2005/8/layout/cycle1"/>
    <dgm:cxn modelId="{2D6F4409-447A-43F9-96D9-7BC79C9897C8}" type="presParOf" srcId="{7B57AD62-65D9-4D62-A12F-FC2127772794}" destId="{F8E6FC8C-B755-4AA6-BF8D-D52896849AD4}" srcOrd="2" destOrd="0" presId="urn:microsoft.com/office/officeart/2005/8/layout/cycle1"/>
    <dgm:cxn modelId="{0F429D8D-4DF4-455C-A5B8-7E2FF78BC68E}" type="presParOf" srcId="{7B57AD62-65D9-4D62-A12F-FC2127772794}" destId="{7A1182E0-E9B0-4B27-89D5-F48922620CD1}" srcOrd="3" destOrd="0" presId="urn:microsoft.com/office/officeart/2005/8/layout/cycle1"/>
    <dgm:cxn modelId="{15E5B65F-9F94-4161-B6F1-E035E3030610}" type="presParOf" srcId="{7B57AD62-65D9-4D62-A12F-FC2127772794}" destId="{7793CC85-3CD9-4D2F-9DD4-B6D261BBDAB3}" srcOrd="4" destOrd="0" presId="urn:microsoft.com/office/officeart/2005/8/layout/cycle1"/>
    <dgm:cxn modelId="{8D2F5AD0-D062-4D9D-B39F-369F7C72AB9D}" type="presParOf" srcId="{7B57AD62-65D9-4D62-A12F-FC2127772794}" destId="{6DE081AA-FEA8-4A8D-8691-05DD9BF5F8CA}" srcOrd="5" destOrd="0" presId="urn:microsoft.com/office/officeart/2005/8/layout/cycle1"/>
    <dgm:cxn modelId="{F952E073-2DDF-4AD6-951B-919CC92CA347}" type="presParOf" srcId="{7B57AD62-65D9-4D62-A12F-FC2127772794}" destId="{54A4AD7D-94EB-4B97-9A5C-E32E773D2F09}" srcOrd="6" destOrd="0" presId="urn:microsoft.com/office/officeart/2005/8/layout/cycle1"/>
    <dgm:cxn modelId="{21F04672-B8EE-4728-8265-91A007814269}" type="presParOf" srcId="{7B57AD62-65D9-4D62-A12F-FC2127772794}" destId="{B0BA308B-6208-4697-A1B1-FC72A99A1875}" srcOrd="7" destOrd="0" presId="urn:microsoft.com/office/officeart/2005/8/layout/cycle1"/>
    <dgm:cxn modelId="{95EDE5C1-ADD3-40F8-91F1-6505209DAEB7}" type="presParOf" srcId="{7B57AD62-65D9-4D62-A12F-FC2127772794}" destId="{5F11B496-68EE-4A31-83A7-E8F9B11A17D5}" srcOrd="8" destOrd="0" presId="urn:microsoft.com/office/officeart/2005/8/layout/cycle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0BD62-2BFA-43A0-B193-4F421E751A7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3CC4FF9-75E4-499E-BC34-85865F455611}">
      <dgm:prSet phldrT="[Text]"/>
      <dgm:spPr/>
      <dgm:t>
        <a:bodyPr/>
        <a:lstStyle/>
        <a:p>
          <a:pPr algn="l"/>
          <a:r>
            <a:rPr lang="en-US" b="1" dirty="0" smtClean="0">
              <a:solidFill>
                <a:srgbClr val="00CC00"/>
              </a:solidFill>
            </a:rPr>
            <a:t>July 2010</a:t>
          </a:r>
        </a:p>
        <a:p>
          <a:pPr algn="l"/>
          <a:r>
            <a:rPr lang="en-US" dirty="0" smtClean="0"/>
            <a:t>CCSS Adopted by CSDE</a:t>
          </a:r>
          <a:endParaRPr lang="en-US" dirty="0"/>
        </a:p>
      </dgm:t>
    </dgm:pt>
    <dgm:pt modelId="{D977BE92-B373-4BBC-A8AC-F3BC83FB7E31}" type="parTrans" cxnId="{F0A6C3EA-71D0-49E4-97B4-DF01B2344315}">
      <dgm:prSet/>
      <dgm:spPr/>
      <dgm:t>
        <a:bodyPr/>
        <a:lstStyle/>
        <a:p>
          <a:endParaRPr lang="en-US"/>
        </a:p>
      </dgm:t>
    </dgm:pt>
    <dgm:pt modelId="{F1CC1EF8-1227-45EB-923D-F7568CA62A19}" type="sibTrans" cxnId="{F0A6C3EA-71D0-49E4-97B4-DF01B2344315}">
      <dgm:prSet/>
      <dgm:spPr/>
      <dgm:t>
        <a:bodyPr/>
        <a:lstStyle/>
        <a:p>
          <a:endParaRPr lang="en-US"/>
        </a:p>
      </dgm:t>
    </dgm:pt>
    <dgm:pt modelId="{9CDB6496-5388-40A0-AE8A-338A92FAE8D7}">
      <dgm:prSet phldrT="[Text]"/>
      <dgm:spPr/>
      <dgm:t>
        <a:bodyPr/>
        <a:lstStyle/>
        <a:p>
          <a:r>
            <a:rPr lang="en-US" b="1" dirty="0" smtClean="0">
              <a:solidFill>
                <a:srgbClr val="00CC00"/>
              </a:solidFill>
            </a:rPr>
            <a:t>August 2012</a:t>
          </a:r>
        </a:p>
        <a:p>
          <a:r>
            <a:rPr lang="en-US" dirty="0" smtClean="0"/>
            <a:t>Shifts</a:t>
          </a:r>
        </a:p>
        <a:p>
          <a:r>
            <a:rPr lang="en-US" dirty="0" smtClean="0"/>
            <a:t>Deconstructed Standards</a:t>
          </a:r>
        </a:p>
        <a:p>
          <a:r>
            <a:rPr lang="en-US" dirty="0" smtClean="0"/>
            <a:t>DOK</a:t>
          </a:r>
        </a:p>
        <a:p>
          <a:endParaRPr lang="en-US" dirty="0"/>
        </a:p>
      </dgm:t>
    </dgm:pt>
    <dgm:pt modelId="{4ACDD8C6-B346-4B65-991C-F5B2649E479B}" type="parTrans" cxnId="{1B0C8B8A-80F6-4D86-A29D-7D9C2980D053}">
      <dgm:prSet/>
      <dgm:spPr/>
      <dgm:t>
        <a:bodyPr/>
        <a:lstStyle/>
        <a:p>
          <a:endParaRPr lang="en-US"/>
        </a:p>
      </dgm:t>
    </dgm:pt>
    <dgm:pt modelId="{8EF997F7-F371-43A6-86A2-E03E029FF6D2}" type="sibTrans" cxnId="{1B0C8B8A-80F6-4D86-A29D-7D9C2980D053}">
      <dgm:prSet/>
      <dgm:spPr/>
      <dgm:t>
        <a:bodyPr/>
        <a:lstStyle/>
        <a:p>
          <a:endParaRPr lang="en-US"/>
        </a:p>
      </dgm:t>
    </dgm:pt>
    <dgm:pt modelId="{F3FD9C5A-F6E2-4189-84CF-428024A54620}">
      <dgm:prSet phldrT="[Text]"/>
      <dgm:spPr/>
      <dgm:t>
        <a:bodyPr/>
        <a:lstStyle/>
        <a:p>
          <a:r>
            <a:rPr lang="en-US" b="1" dirty="0" smtClean="0">
              <a:solidFill>
                <a:srgbClr val="00CC00"/>
              </a:solidFill>
            </a:rPr>
            <a:t>January 2013</a:t>
          </a:r>
        </a:p>
        <a:p>
          <a:r>
            <a:rPr lang="en-US" smtClean="0"/>
            <a:t>Concept-Based Curriculum Written</a:t>
          </a:r>
          <a:endParaRPr lang="en-US" dirty="0"/>
        </a:p>
      </dgm:t>
    </dgm:pt>
    <dgm:pt modelId="{64B535AE-EE5F-4DA1-8452-EFBEF77391AA}" type="parTrans" cxnId="{69B99BA8-062A-4CBE-B53B-CCB3C5E9F618}">
      <dgm:prSet/>
      <dgm:spPr/>
      <dgm:t>
        <a:bodyPr/>
        <a:lstStyle/>
        <a:p>
          <a:endParaRPr lang="en-US"/>
        </a:p>
      </dgm:t>
    </dgm:pt>
    <dgm:pt modelId="{710839E2-F73F-4781-B078-6BCBFAEFAF7E}" type="sibTrans" cxnId="{69B99BA8-062A-4CBE-B53B-CCB3C5E9F618}">
      <dgm:prSet/>
      <dgm:spPr/>
      <dgm:t>
        <a:bodyPr/>
        <a:lstStyle/>
        <a:p>
          <a:endParaRPr lang="en-US"/>
        </a:p>
      </dgm:t>
    </dgm:pt>
    <dgm:pt modelId="{E2244A1C-106B-4CCF-913D-8C037BC2EFF4}">
      <dgm:prSet/>
      <dgm:spPr/>
      <dgm:t>
        <a:bodyPr/>
        <a:lstStyle/>
        <a:p>
          <a:r>
            <a:rPr lang="en-US" b="1" dirty="0" smtClean="0">
              <a:solidFill>
                <a:srgbClr val="00CC00"/>
              </a:solidFill>
            </a:rPr>
            <a:t>August 2013</a:t>
          </a:r>
        </a:p>
        <a:p>
          <a:r>
            <a:rPr lang="en-US" dirty="0" smtClean="0"/>
            <a:t>Concept-Based Curriculum Implemented</a:t>
          </a:r>
          <a:endParaRPr lang="en-US" dirty="0"/>
        </a:p>
      </dgm:t>
    </dgm:pt>
    <dgm:pt modelId="{F9AD0420-8395-49FB-97C5-C8B129EFBBF0}" type="parTrans" cxnId="{FD80CE2E-353E-411A-A77C-87D3B15ECDCD}">
      <dgm:prSet/>
      <dgm:spPr/>
      <dgm:t>
        <a:bodyPr/>
        <a:lstStyle/>
        <a:p>
          <a:endParaRPr lang="en-US"/>
        </a:p>
      </dgm:t>
    </dgm:pt>
    <dgm:pt modelId="{4C364002-65B4-49B2-B207-AE5AD1B14A15}" type="sibTrans" cxnId="{FD80CE2E-353E-411A-A77C-87D3B15ECDCD}">
      <dgm:prSet/>
      <dgm:spPr/>
      <dgm:t>
        <a:bodyPr/>
        <a:lstStyle/>
        <a:p>
          <a:endParaRPr lang="en-US"/>
        </a:p>
      </dgm:t>
    </dgm:pt>
    <dgm:pt modelId="{EC74E3BF-5809-48AF-926F-C8B558D974B9}">
      <dgm:prSet/>
      <dgm:spPr/>
      <dgm:t>
        <a:bodyPr/>
        <a:lstStyle/>
        <a:p>
          <a:r>
            <a:rPr lang="en-US" b="1" dirty="0" smtClean="0">
              <a:solidFill>
                <a:srgbClr val="00CC00"/>
              </a:solidFill>
            </a:rPr>
            <a:t>September 2013-June 2014</a:t>
          </a:r>
        </a:p>
        <a:p>
          <a:r>
            <a:rPr lang="en-US" dirty="0" smtClean="0"/>
            <a:t>CT Systems of Professional Learning</a:t>
          </a:r>
        </a:p>
        <a:p>
          <a:r>
            <a:rPr lang="en-US" dirty="0" smtClean="0"/>
            <a:t>EQuIP</a:t>
          </a:r>
        </a:p>
        <a:p>
          <a:r>
            <a:rPr lang="en-US" dirty="0" smtClean="0"/>
            <a:t>Text Complexity</a:t>
          </a:r>
        </a:p>
        <a:p>
          <a:r>
            <a:rPr lang="en-US" dirty="0" smtClean="0"/>
            <a:t>Text Dependent Questions</a:t>
          </a:r>
        </a:p>
        <a:p>
          <a:r>
            <a:rPr lang="en-US" dirty="0" smtClean="0"/>
            <a:t>Close Reading</a:t>
          </a:r>
          <a:endParaRPr lang="en-US" dirty="0"/>
        </a:p>
      </dgm:t>
    </dgm:pt>
    <dgm:pt modelId="{BD5CE83B-8D68-4AC5-9F92-CDABB79D0BCE}" type="parTrans" cxnId="{614FA137-4BE2-4CE5-8A51-E2D9086E56DA}">
      <dgm:prSet/>
      <dgm:spPr/>
      <dgm:t>
        <a:bodyPr/>
        <a:lstStyle/>
        <a:p>
          <a:endParaRPr lang="en-US"/>
        </a:p>
      </dgm:t>
    </dgm:pt>
    <dgm:pt modelId="{AF00CBAF-E40A-45FD-A8DC-DA0621C3CEAB}" type="sibTrans" cxnId="{614FA137-4BE2-4CE5-8A51-E2D9086E56DA}">
      <dgm:prSet/>
      <dgm:spPr/>
      <dgm:t>
        <a:bodyPr/>
        <a:lstStyle/>
        <a:p>
          <a:endParaRPr lang="en-US"/>
        </a:p>
      </dgm:t>
    </dgm:pt>
    <dgm:pt modelId="{4535C73F-770B-48C9-BFFC-99311D0DDD49}">
      <dgm:prSet/>
      <dgm:spPr/>
      <dgm:t>
        <a:bodyPr/>
        <a:lstStyle/>
        <a:p>
          <a:r>
            <a:rPr lang="en-US" b="1" dirty="0" smtClean="0">
              <a:solidFill>
                <a:srgbClr val="00CC00"/>
              </a:solidFill>
            </a:rPr>
            <a:t>September 2014</a:t>
          </a:r>
        </a:p>
        <a:p>
          <a:r>
            <a:rPr lang="en-US" dirty="0" smtClean="0"/>
            <a:t>Used Equip</a:t>
          </a:r>
        </a:p>
        <a:p>
          <a:r>
            <a:rPr lang="en-US" dirty="0" smtClean="0"/>
            <a:t>Curriculum     Management Cycle</a:t>
          </a:r>
        </a:p>
        <a:p>
          <a:r>
            <a:rPr lang="en-US" dirty="0" smtClean="0"/>
            <a:t>Revised Templates</a:t>
          </a:r>
        </a:p>
        <a:p>
          <a:r>
            <a:rPr lang="en-US" dirty="0" smtClean="0"/>
            <a:t>New standards (multidisciplinary)</a:t>
          </a:r>
        </a:p>
      </dgm:t>
    </dgm:pt>
    <dgm:pt modelId="{66F68B3D-74C9-4E91-B7C6-CF0CEC0E3CD6}" type="parTrans" cxnId="{DDDF9520-EB96-4987-82E6-5F1F5217F197}">
      <dgm:prSet/>
      <dgm:spPr/>
      <dgm:t>
        <a:bodyPr/>
        <a:lstStyle/>
        <a:p>
          <a:endParaRPr lang="en-US"/>
        </a:p>
      </dgm:t>
    </dgm:pt>
    <dgm:pt modelId="{A313D432-9E70-4C60-92CC-CD518D2B29E8}" type="sibTrans" cxnId="{DDDF9520-EB96-4987-82E6-5F1F5217F197}">
      <dgm:prSet/>
      <dgm:spPr/>
      <dgm:t>
        <a:bodyPr/>
        <a:lstStyle/>
        <a:p>
          <a:endParaRPr lang="en-US"/>
        </a:p>
      </dgm:t>
    </dgm:pt>
    <dgm:pt modelId="{533BB215-8A24-4DF4-9BEE-9BCE1D3CC4BF}">
      <dgm:prSet/>
      <dgm:spPr/>
      <dgm:t>
        <a:bodyPr/>
        <a:lstStyle/>
        <a:p>
          <a:r>
            <a:rPr lang="en-US" b="1" dirty="0" smtClean="0">
              <a:solidFill>
                <a:srgbClr val="00CC00"/>
              </a:solidFill>
            </a:rPr>
            <a:t>August 2015-</a:t>
          </a:r>
        </a:p>
        <a:p>
          <a:r>
            <a:rPr lang="en-US" b="1" dirty="0" smtClean="0">
              <a:solidFill>
                <a:srgbClr val="00CC00"/>
              </a:solidFill>
            </a:rPr>
            <a:t>Present</a:t>
          </a:r>
        </a:p>
        <a:p>
          <a:r>
            <a:rPr lang="en-US" dirty="0" smtClean="0"/>
            <a:t>Standards-Based, Concept-Based units developed, implemented, monitored</a:t>
          </a:r>
        </a:p>
        <a:p>
          <a:r>
            <a:rPr lang="en-US" dirty="0" smtClean="0"/>
            <a:t>Google Drive</a:t>
          </a:r>
          <a:endParaRPr lang="en-US" dirty="0"/>
        </a:p>
      </dgm:t>
    </dgm:pt>
    <dgm:pt modelId="{6F5DDD09-0344-4A47-AA86-22B87C931E86}" type="parTrans" cxnId="{97F37975-845F-4490-8280-999CD52668DD}">
      <dgm:prSet/>
      <dgm:spPr/>
      <dgm:t>
        <a:bodyPr/>
        <a:lstStyle/>
        <a:p>
          <a:endParaRPr lang="en-US"/>
        </a:p>
      </dgm:t>
    </dgm:pt>
    <dgm:pt modelId="{956699E9-31AE-4E0F-A82F-B9040D012619}" type="sibTrans" cxnId="{97F37975-845F-4490-8280-999CD52668DD}">
      <dgm:prSet/>
      <dgm:spPr/>
      <dgm:t>
        <a:bodyPr/>
        <a:lstStyle/>
        <a:p>
          <a:endParaRPr lang="en-US"/>
        </a:p>
      </dgm:t>
    </dgm:pt>
    <dgm:pt modelId="{0726D323-3719-49DC-8DD5-0BDFC65D9BD5}" type="pres">
      <dgm:prSet presAssocID="{7060BD62-2BFA-43A0-B193-4F421E751A79}" presName="rootnode" presStyleCnt="0">
        <dgm:presLayoutVars>
          <dgm:chMax/>
          <dgm:chPref/>
          <dgm:dir/>
          <dgm:animLvl val="lvl"/>
        </dgm:presLayoutVars>
      </dgm:prSet>
      <dgm:spPr/>
      <dgm:t>
        <a:bodyPr/>
        <a:lstStyle/>
        <a:p>
          <a:endParaRPr lang="en-US"/>
        </a:p>
      </dgm:t>
    </dgm:pt>
    <dgm:pt modelId="{73EBF8F3-186B-4D02-B2B4-6397B832A28C}" type="pres">
      <dgm:prSet presAssocID="{33CC4FF9-75E4-499E-BC34-85865F455611}" presName="composite" presStyleCnt="0"/>
      <dgm:spPr/>
    </dgm:pt>
    <dgm:pt modelId="{07B051F9-CE71-480A-AC14-3CC2896E86CD}" type="pres">
      <dgm:prSet presAssocID="{33CC4FF9-75E4-499E-BC34-85865F455611}" presName="LShape" presStyleLbl="alignNode1" presStyleIdx="0" presStyleCnt="13"/>
      <dgm:spPr/>
    </dgm:pt>
    <dgm:pt modelId="{247EAE75-767D-4CEA-BBEB-F6BA7E4CA467}" type="pres">
      <dgm:prSet presAssocID="{33CC4FF9-75E4-499E-BC34-85865F455611}" presName="ParentText" presStyleLbl="revTx" presStyleIdx="0" presStyleCnt="7">
        <dgm:presLayoutVars>
          <dgm:chMax val="0"/>
          <dgm:chPref val="0"/>
          <dgm:bulletEnabled val="1"/>
        </dgm:presLayoutVars>
      </dgm:prSet>
      <dgm:spPr/>
      <dgm:t>
        <a:bodyPr/>
        <a:lstStyle/>
        <a:p>
          <a:endParaRPr lang="en-US"/>
        </a:p>
      </dgm:t>
    </dgm:pt>
    <dgm:pt modelId="{4087799F-4E82-4821-88B0-01BA0CA575B5}" type="pres">
      <dgm:prSet presAssocID="{33CC4FF9-75E4-499E-BC34-85865F455611}" presName="Triangle" presStyleLbl="alignNode1" presStyleIdx="1" presStyleCnt="13"/>
      <dgm:spPr/>
    </dgm:pt>
    <dgm:pt modelId="{9247E8F2-BA81-4273-8255-827A8DC78680}" type="pres">
      <dgm:prSet presAssocID="{F1CC1EF8-1227-45EB-923D-F7568CA62A19}" presName="sibTrans" presStyleCnt="0"/>
      <dgm:spPr/>
    </dgm:pt>
    <dgm:pt modelId="{9EFA5605-A492-436D-AD7C-33AFB2D11009}" type="pres">
      <dgm:prSet presAssocID="{F1CC1EF8-1227-45EB-923D-F7568CA62A19}" presName="space" presStyleCnt="0"/>
      <dgm:spPr/>
    </dgm:pt>
    <dgm:pt modelId="{2BB30098-4663-448B-97B7-B29ABFD2984F}" type="pres">
      <dgm:prSet presAssocID="{9CDB6496-5388-40A0-AE8A-338A92FAE8D7}" presName="composite" presStyleCnt="0"/>
      <dgm:spPr/>
    </dgm:pt>
    <dgm:pt modelId="{BF63F025-2634-4EA7-911F-CCC5368BB3F4}" type="pres">
      <dgm:prSet presAssocID="{9CDB6496-5388-40A0-AE8A-338A92FAE8D7}" presName="LShape" presStyleLbl="alignNode1" presStyleIdx="2" presStyleCnt="13"/>
      <dgm:spPr/>
    </dgm:pt>
    <dgm:pt modelId="{EB638FDB-994A-4F6B-94F4-4A4A17B60B56}" type="pres">
      <dgm:prSet presAssocID="{9CDB6496-5388-40A0-AE8A-338A92FAE8D7}" presName="ParentText" presStyleLbl="revTx" presStyleIdx="1" presStyleCnt="7" custScaleY="147972" custLinFactNeighborX="3816" custLinFactNeighborY="27933">
        <dgm:presLayoutVars>
          <dgm:chMax val="0"/>
          <dgm:chPref val="0"/>
          <dgm:bulletEnabled val="1"/>
        </dgm:presLayoutVars>
      </dgm:prSet>
      <dgm:spPr/>
      <dgm:t>
        <a:bodyPr/>
        <a:lstStyle/>
        <a:p>
          <a:endParaRPr lang="en-US"/>
        </a:p>
      </dgm:t>
    </dgm:pt>
    <dgm:pt modelId="{2C12E0C2-4134-4EC0-810A-2D505DB9CAFE}" type="pres">
      <dgm:prSet presAssocID="{9CDB6496-5388-40A0-AE8A-338A92FAE8D7}" presName="Triangle" presStyleLbl="alignNode1" presStyleIdx="3" presStyleCnt="13"/>
      <dgm:spPr/>
    </dgm:pt>
    <dgm:pt modelId="{31D7786F-9D36-41A1-B02D-391313284DBB}" type="pres">
      <dgm:prSet presAssocID="{8EF997F7-F371-43A6-86A2-E03E029FF6D2}" presName="sibTrans" presStyleCnt="0"/>
      <dgm:spPr/>
    </dgm:pt>
    <dgm:pt modelId="{19486670-20E3-4E1F-B523-A1F4C556B9FB}" type="pres">
      <dgm:prSet presAssocID="{8EF997F7-F371-43A6-86A2-E03E029FF6D2}" presName="space" presStyleCnt="0"/>
      <dgm:spPr/>
    </dgm:pt>
    <dgm:pt modelId="{299A2BA7-3EC7-4026-926F-79EF048018F0}" type="pres">
      <dgm:prSet presAssocID="{F3FD9C5A-F6E2-4189-84CF-428024A54620}" presName="composite" presStyleCnt="0"/>
      <dgm:spPr/>
    </dgm:pt>
    <dgm:pt modelId="{43FFA495-06C6-4707-9D5E-6237B9AE9750}" type="pres">
      <dgm:prSet presAssocID="{F3FD9C5A-F6E2-4189-84CF-428024A54620}" presName="LShape" presStyleLbl="alignNode1" presStyleIdx="4" presStyleCnt="13"/>
      <dgm:spPr/>
    </dgm:pt>
    <dgm:pt modelId="{07773E6F-2330-4D42-83B5-F62858ADF91E}" type="pres">
      <dgm:prSet presAssocID="{F3FD9C5A-F6E2-4189-84CF-428024A54620}" presName="ParentText" presStyleLbl="revTx" presStyleIdx="2" presStyleCnt="7">
        <dgm:presLayoutVars>
          <dgm:chMax val="0"/>
          <dgm:chPref val="0"/>
          <dgm:bulletEnabled val="1"/>
        </dgm:presLayoutVars>
      </dgm:prSet>
      <dgm:spPr/>
      <dgm:t>
        <a:bodyPr/>
        <a:lstStyle/>
        <a:p>
          <a:endParaRPr lang="en-US"/>
        </a:p>
      </dgm:t>
    </dgm:pt>
    <dgm:pt modelId="{A77F2627-01B2-487B-9880-CF8DF2F3C710}" type="pres">
      <dgm:prSet presAssocID="{F3FD9C5A-F6E2-4189-84CF-428024A54620}" presName="Triangle" presStyleLbl="alignNode1" presStyleIdx="5" presStyleCnt="13"/>
      <dgm:spPr/>
    </dgm:pt>
    <dgm:pt modelId="{F608B097-C2E9-4455-9631-0C29F54C4690}" type="pres">
      <dgm:prSet presAssocID="{710839E2-F73F-4781-B078-6BCBFAEFAF7E}" presName="sibTrans" presStyleCnt="0"/>
      <dgm:spPr/>
    </dgm:pt>
    <dgm:pt modelId="{620B2693-C19D-46EC-BFCB-6601AF918D23}" type="pres">
      <dgm:prSet presAssocID="{710839E2-F73F-4781-B078-6BCBFAEFAF7E}" presName="space" presStyleCnt="0"/>
      <dgm:spPr/>
    </dgm:pt>
    <dgm:pt modelId="{DDED4E7B-7AFD-4EB3-8F9B-B91339A14B27}" type="pres">
      <dgm:prSet presAssocID="{E2244A1C-106B-4CCF-913D-8C037BC2EFF4}" presName="composite" presStyleCnt="0"/>
      <dgm:spPr/>
    </dgm:pt>
    <dgm:pt modelId="{CB74C669-8693-44B8-909E-D64BA372A5BC}" type="pres">
      <dgm:prSet presAssocID="{E2244A1C-106B-4CCF-913D-8C037BC2EFF4}" presName="LShape" presStyleLbl="alignNode1" presStyleIdx="6" presStyleCnt="13"/>
      <dgm:spPr/>
    </dgm:pt>
    <dgm:pt modelId="{BFF748F3-B619-46ED-A8B8-C340D145639E}" type="pres">
      <dgm:prSet presAssocID="{E2244A1C-106B-4CCF-913D-8C037BC2EFF4}" presName="ParentText" presStyleLbl="revTx" presStyleIdx="3" presStyleCnt="7">
        <dgm:presLayoutVars>
          <dgm:chMax val="0"/>
          <dgm:chPref val="0"/>
          <dgm:bulletEnabled val="1"/>
        </dgm:presLayoutVars>
      </dgm:prSet>
      <dgm:spPr/>
      <dgm:t>
        <a:bodyPr/>
        <a:lstStyle/>
        <a:p>
          <a:endParaRPr lang="en-US"/>
        </a:p>
      </dgm:t>
    </dgm:pt>
    <dgm:pt modelId="{7EB0B9C5-A229-49B2-B542-23662D42E5C5}" type="pres">
      <dgm:prSet presAssocID="{E2244A1C-106B-4CCF-913D-8C037BC2EFF4}" presName="Triangle" presStyleLbl="alignNode1" presStyleIdx="7" presStyleCnt="13"/>
      <dgm:spPr/>
    </dgm:pt>
    <dgm:pt modelId="{FD7155BD-8736-40E0-902A-D0B48FB3647C}" type="pres">
      <dgm:prSet presAssocID="{4C364002-65B4-49B2-B207-AE5AD1B14A15}" presName="sibTrans" presStyleCnt="0"/>
      <dgm:spPr/>
    </dgm:pt>
    <dgm:pt modelId="{60AE4303-31DA-4E78-BFE2-A28337FED1B0}" type="pres">
      <dgm:prSet presAssocID="{4C364002-65B4-49B2-B207-AE5AD1B14A15}" presName="space" presStyleCnt="0"/>
      <dgm:spPr/>
    </dgm:pt>
    <dgm:pt modelId="{10B52A0A-64EF-4549-BE11-5078F98643BB}" type="pres">
      <dgm:prSet presAssocID="{EC74E3BF-5809-48AF-926F-C8B558D974B9}" presName="composite" presStyleCnt="0"/>
      <dgm:spPr/>
    </dgm:pt>
    <dgm:pt modelId="{6E8DD4CD-1C3F-4A09-BA22-973851F6F1DD}" type="pres">
      <dgm:prSet presAssocID="{EC74E3BF-5809-48AF-926F-C8B558D974B9}" presName="LShape" presStyleLbl="alignNode1" presStyleIdx="8" presStyleCnt="13"/>
      <dgm:spPr/>
    </dgm:pt>
    <dgm:pt modelId="{2CB462AA-78BF-496D-9D5F-D561E7DE94AD}" type="pres">
      <dgm:prSet presAssocID="{EC74E3BF-5809-48AF-926F-C8B558D974B9}" presName="ParentText" presStyleLbl="revTx" presStyleIdx="4" presStyleCnt="7" custScaleX="100923" custScaleY="201694" custLinFactNeighborX="2871" custLinFactNeighborY="49541">
        <dgm:presLayoutVars>
          <dgm:chMax val="0"/>
          <dgm:chPref val="0"/>
          <dgm:bulletEnabled val="1"/>
        </dgm:presLayoutVars>
      </dgm:prSet>
      <dgm:spPr/>
      <dgm:t>
        <a:bodyPr/>
        <a:lstStyle/>
        <a:p>
          <a:endParaRPr lang="en-US"/>
        </a:p>
      </dgm:t>
    </dgm:pt>
    <dgm:pt modelId="{BD1C7E24-95EE-4F28-B9B4-6A8D46A0BC8D}" type="pres">
      <dgm:prSet presAssocID="{EC74E3BF-5809-48AF-926F-C8B558D974B9}" presName="Triangle" presStyleLbl="alignNode1" presStyleIdx="9" presStyleCnt="13"/>
      <dgm:spPr/>
    </dgm:pt>
    <dgm:pt modelId="{FB86BABB-1706-461E-90DE-4BAE3850EFB0}" type="pres">
      <dgm:prSet presAssocID="{AF00CBAF-E40A-45FD-A8DC-DA0621C3CEAB}" presName="sibTrans" presStyleCnt="0"/>
      <dgm:spPr/>
    </dgm:pt>
    <dgm:pt modelId="{A734B3DC-6BA2-419B-8A32-BAF146C81C80}" type="pres">
      <dgm:prSet presAssocID="{AF00CBAF-E40A-45FD-A8DC-DA0621C3CEAB}" presName="space" presStyleCnt="0"/>
      <dgm:spPr/>
    </dgm:pt>
    <dgm:pt modelId="{DDBA541C-F055-41DF-A026-133240714EBE}" type="pres">
      <dgm:prSet presAssocID="{4535C73F-770B-48C9-BFFC-99311D0DDD49}" presName="composite" presStyleCnt="0"/>
      <dgm:spPr/>
    </dgm:pt>
    <dgm:pt modelId="{8F1294BE-2449-4C2C-A8F7-07A3CCE0D978}" type="pres">
      <dgm:prSet presAssocID="{4535C73F-770B-48C9-BFFC-99311D0DDD49}" presName="LShape" presStyleLbl="alignNode1" presStyleIdx="10" presStyleCnt="13"/>
      <dgm:spPr/>
    </dgm:pt>
    <dgm:pt modelId="{D6D29468-4A90-43C4-AE0E-CCB055B6999D}" type="pres">
      <dgm:prSet presAssocID="{4535C73F-770B-48C9-BFFC-99311D0DDD49}" presName="ParentText" presStyleLbl="revTx" presStyleIdx="5" presStyleCnt="7" custScaleX="118850" custScaleY="206707" custLinFactNeighborX="10230" custLinFactNeighborY="55116">
        <dgm:presLayoutVars>
          <dgm:chMax val="0"/>
          <dgm:chPref val="0"/>
          <dgm:bulletEnabled val="1"/>
        </dgm:presLayoutVars>
      </dgm:prSet>
      <dgm:spPr/>
      <dgm:t>
        <a:bodyPr/>
        <a:lstStyle/>
        <a:p>
          <a:endParaRPr lang="en-US"/>
        </a:p>
      </dgm:t>
    </dgm:pt>
    <dgm:pt modelId="{70C026F4-732E-43F0-8F74-7F1F97477821}" type="pres">
      <dgm:prSet presAssocID="{4535C73F-770B-48C9-BFFC-99311D0DDD49}" presName="Triangle" presStyleLbl="alignNode1" presStyleIdx="11" presStyleCnt="13"/>
      <dgm:spPr/>
    </dgm:pt>
    <dgm:pt modelId="{BAD374C5-DD8A-4091-98F0-9AD5D49E7DAA}" type="pres">
      <dgm:prSet presAssocID="{A313D432-9E70-4C60-92CC-CD518D2B29E8}" presName="sibTrans" presStyleCnt="0"/>
      <dgm:spPr/>
    </dgm:pt>
    <dgm:pt modelId="{9780AD79-D918-4A73-8799-A71F5E4C0D56}" type="pres">
      <dgm:prSet presAssocID="{A313D432-9E70-4C60-92CC-CD518D2B29E8}" presName="space" presStyleCnt="0"/>
      <dgm:spPr/>
    </dgm:pt>
    <dgm:pt modelId="{F912822B-962B-4C62-9128-FFC2689F4707}" type="pres">
      <dgm:prSet presAssocID="{533BB215-8A24-4DF4-9BEE-9BCE1D3CC4BF}" presName="composite" presStyleCnt="0"/>
      <dgm:spPr/>
    </dgm:pt>
    <dgm:pt modelId="{B6D485E1-E8DD-4FCC-80EC-006717E1FF52}" type="pres">
      <dgm:prSet presAssocID="{533BB215-8A24-4DF4-9BEE-9BCE1D3CC4BF}" presName="LShape" presStyleLbl="alignNode1" presStyleIdx="12" presStyleCnt="13"/>
      <dgm:spPr/>
    </dgm:pt>
    <dgm:pt modelId="{7E4E6F3A-85F7-4AC1-B371-E8E2730AE054}" type="pres">
      <dgm:prSet presAssocID="{533BB215-8A24-4DF4-9BEE-9BCE1D3CC4BF}" presName="ParentText" presStyleLbl="revTx" presStyleIdx="6" presStyleCnt="7" custScaleY="206165" custLinFactNeighborX="7933" custLinFactNeighborY="52080">
        <dgm:presLayoutVars>
          <dgm:chMax val="0"/>
          <dgm:chPref val="0"/>
          <dgm:bulletEnabled val="1"/>
        </dgm:presLayoutVars>
      </dgm:prSet>
      <dgm:spPr/>
      <dgm:t>
        <a:bodyPr/>
        <a:lstStyle/>
        <a:p>
          <a:endParaRPr lang="en-US"/>
        </a:p>
      </dgm:t>
    </dgm:pt>
  </dgm:ptLst>
  <dgm:cxnLst>
    <dgm:cxn modelId="{F476D725-78CA-4B60-B16E-3CB2ECBFEBE2}" type="presOf" srcId="{533BB215-8A24-4DF4-9BEE-9BCE1D3CC4BF}" destId="{7E4E6F3A-85F7-4AC1-B371-E8E2730AE054}" srcOrd="0" destOrd="0" presId="urn:microsoft.com/office/officeart/2009/3/layout/StepUpProcess"/>
    <dgm:cxn modelId="{F83ABB8E-80E1-41A8-8DF8-A473F8BADF3E}" type="presOf" srcId="{7060BD62-2BFA-43A0-B193-4F421E751A79}" destId="{0726D323-3719-49DC-8DD5-0BDFC65D9BD5}" srcOrd="0" destOrd="0" presId="urn:microsoft.com/office/officeart/2009/3/layout/StepUpProcess"/>
    <dgm:cxn modelId="{F56367BD-BF5B-4AC4-ABD6-68F744181FDB}" type="presOf" srcId="{EC74E3BF-5809-48AF-926F-C8B558D974B9}" destId="{2CB462AA-78BF-496D-9D5F-D561E7DE94AD}" srcOrd="0" destOrd="0" presId="urn:microsoft.com/office/officeart/2009/3/layout/StepUpProcess"/>
    <dgm:cxn modelId="{F0A6C3EA-71D0-49E4-97B4-DF01B2344315}" srcId="{7060BD62-2BFA-43A0-B193-4F421E751A79}" destId="{33CC4FF9-75E4-499E-BC34-85865F455611}" srcOrd="0" destOrd="0" parTransId="{D977BE92-B373-4BBC-A8AC-F3BC83FB7E31}" sibTransId="{F1CC1EF8-1227-45EB-923D-F7568CA62A19}"/>
    <dgm:cxn modelId="{FD80CE2E-353E-411A-A77C-87D3B15ECDCD}" srcId="{7060BD62-2BFA-43A0-B193-4F421E751A79}" destId="{E2244A1C-106B-4CCF-913D-8C037BC2EFF4}" srcOrd="3" destOrd="0" parTransId="{F9AD0420-8395-49FB-97C5-C8B129EFBBF0}" sibTransId="{4C364002-65B4-49B2-B207-AE5AD1B14A15}"/>
    <dgm:cxn modelId="{DC85B455-A479-4853-9756-FA517B0C12EB}" type="presOf" srcId="{9CDB6496-5388-40A0-AE8A-338A92FAE8D7}" destId="{EB638FDB-994A-4F6B-94F4-4A4A17B60B56}" srcOrd="0" destOrd="0" presId="urn:microsoft.com/office/officeart/2009/3/layout/StepUpProcess"/>
    <dgm:cxn modelId="{97F37975-845F-4490-8280-999CD52668DD}" srcId="{7060BD62-2BFA-43A0-B193-4F421E751A79}" destId="{533BB215-8A24-4DF4-9BEE-9BCE1D3CC4BF}" srcOrd="6" destOrd="0" parTransId="{6F5DDD09-0344-4A47-AA86-22B87C931E86}" sibTransId="{956699E9-31AE-4E0F-A82F-B9040D012619}"/>
    <dgm:cxn modelId="{5D02C015-E932-4691-A894-0042A20031CA}" type="presOf" srcId="{4535C73F-770B-48C9-BFFC-99311D0DDD49}" destId="{D6D29468-4A90-43C4-AE0E-CCB055B6999D}" srcOrd="0" destOrd="0" presId="urn:microsoft.com/office/officeart/2009/3/layout/StepUpProcess"/>
    <dgm:cxn modelId="{DDDF9520-EB96-4987-82E6-5F1F5217F197}" srcId="{7060BD62-2BFA-43A0-B193-4F421E751A79}" destId="{4535C73F-770B-48C9-BFFC-99311D0DDD49}" srcOrd="5" destOrd="0" parTransId="{66F68B3D-74C9-4E91-B7C6-CF0CEC0E3CD6}" sibTransId="{A313D432-9E70-4C60-92CC-CD518D2B29E8}"/>
    <dgm:cxn modelId="{1B0C8B8A-80F6-4D86-A29D-7D9C2980D053}" srcId="{7060BD62-2BFA-43A0-B193-4F421E751A79}" destId="{9CDB6496-5388-40A0-AE8A-338A92FAE8D7}" srcOrd="1" destOrd="0" parTransId="{4ACDD8C6-B346-4B65-991C-F5B2649E479B}" sibTransId="{8EF997F7-F371-43A6-86A2-E03E029FF6D2}"/>
    <dgm:cxn modelId="{BF473CF4-B40A-4C81-823B-45B91772D9D6}" type="presOf" srcId="{F3FD9C5A-F6E2-4189-84CF-428024A54620}" destId="{07773E6F-2330-4D42-83B5-F62858ADF91E}" srcOrd="0" destOrd="0" presId="urn:microsoft.com/office/officeart/2009/3/layout/StepUpProcess"/>
    <dgm:cxn modelId="{69B99BA8-062A-4CBE-B53B-CCB3C5E9F618}" srcId="{7060BD62-2BFA-43A0-B193-4F421E751A79}" destId="{F3FD9C5A-F6E2-4189-84CF-428024A54620}" srcOrd="2" destOrd="0" parTransId="{64B535AE-EE5F-4DA1-8452-EFBEF77391AA}" sibTransId="{710839E2-F73F-4781-B078-6BCBFAEFAF7E}"/>
    <dgm:cxn modelId="{614FA137-4BE2-4CE5-8A51-E2D9086E56DA}" srcId="{7060BD62-2BFA-43A0-B193-4F421E751A79}" destId="{EC74E3BF-5809-48AF-926F-C8B558D974B9}" srcOrd="4" destOrd="0" parTransId="{BD5CE83B-8D68-4AC5-9F92-CDABB79D0BCE}" sibTransId="{AF00CBAF-E40A-45FD-A8DC-DA0621C3CEAB}"/>
    <dgm:cxn modelId="{ACC511C3-B90A-457C-982B-3BFEFC830AD8}" type="presOf" srcId="{E2244A1C-106B-4CCF-913D-8C037BC2EFF4}" destId="{BFF748F3-B619-46ED-A8B8-C340D145639E}" srcOrd="0" destOrd="0" presId="urn:microsoft.com/office/officeart/2009/3/layout/StepUpProcess"/>
    <dgm:cxn modelId="{D90E5D80-AB4D-43D0-8C94-82546CC89D5D}" type="presOf" srcId="{33CC4FF9-75E4-499E-BC34-85865F455611}" destId="{247EAE75-767D-4CEA-BBEB-F6BA7E4CA467}" srcOrd="0" destOrd="0" presId="urn:microsoft.com/office/officeart/2009/3/layout/StepUpProcess"/>
    <dgm:cxn modelId="{DF1E1C24-13B7-45A2-BDEB-FEF47263DF0B}" type="presParOf" srcId="{0726D323-3719-49DC-8DD5-0BDFC65D9BD5}" destId="{73EBF8F3-186B-4D02-B2B4-6397B832A28C}" srcOrd="0" destOrd="0" presId="urn:microsoft.com/office/officeart/2009/3/layout/StepUpProcess"/>
    <dgm:cxn modelId="{56E664E6-1587-426F-836E-3DAE21CCEFF5}" type="presParOf" srcId="{73EBF8F3-186B-4D02-B2B4-6397B832A28C}" destId="{07B051F9-CE71-480A-AC14-3CC2896E86CD}" srcOrd="0" destOrd="0" presId="urn:microsoft.com/office/officeart/2009/3/layout/StepUpProcess"/>
    <dgm:cxn modelId="{816508D9-06F3-4663-8D93-6D6C76C13F2E}" type="presParOf" srcId="{73EBF8F3-186B-4D02-B2B4-6397B832A28C}" destId="{247EAE75-767D-4CEA-BBEB-F6BA7E4CA467}" srcOrd="1" destOrd="0" presId="urn:microsoft.com/office/officeart/2009/3/layout/StepUpProcess"/>
    <dgm:cxn modelId="{2ED346C4-7868-4C61-B57F-DF9A5773B83B}" type="presParOf" srcId="{73EBF8F3-186B-4D02-B2B4-6397B832A28C}" destId="{4087799F-4E82-4821-88B0-01BA0CA575B5}" srcOrd="2" destOrd="0" presId="urn:microsoft.com/office/officeart/2009/3/layout/StepUpProcess"/>
    <dgm:cxn modelId="{C7CDF7ED-864E-4A83-AD3B-A5A658A17FE9}" type="presParOf" srcId="{0726D323-3719-49DC-8DD5-0BDFC65D9BD5}" destId="{9247E8F2-BA81-4273-8255-827A8DC78680}" srcOrd="1" destOrd="0" presId="urn:microsoft.com/office/officeart/2009/3/layout/StepUpProcess"/>
    <dgm:cxn modelId="{03075608-0A08-4F94-9C1B-5960A99E1735}" type="presParOf" srcId="{9247E8F2-BA81-4273-8255-827A8DC78680}" destId="{9EFA5605-A492-436D-AD7C-33AFB2D11009}" srcOrd="0" destOrd="0" presId="urn:microsoft.com/office/officeart/2009/3/layout/StepUpProcess"/>
    <dgm:cxn modelId="{AC0B15B6-E4DC-4DAC-AA2D-5F52F4265ABB}" type="presParOf" srcId="{0726D323-3719-49DC-8DD5-0BDFC65D9BD5}" destId="{2BB30098-4663-448B-97B7-B29ABFD2984F}" srcOrd="2" destOrd="0" presId="urn:microsoft.com/office/officeart/2009/3/layout/StepUpProcess"/>
    <dgm:cxn modelId="{FA2696A5-DA8C-4ECA-99FE-74754A35C297}" type="presParOf" srcId="{2BB30098-4663-448B-97B7-B29ABFD2984F}" destId="{BF63F025-2634-4EA7-911F-CCC5368BB3F4}" srcOrd="0" destOrd="0" presId="urn:microsoft.com/office/officeart/2009/3/layout/StepUpProcess"/>
    <dgm:cxn modelId="{64270D64-4056-4F11-93CE-E3CAADCCC4E4}" type="presParOf" srcId="{2BB30098-4663-448B-97B7-B29ABFD2984F}" destId="{EB638FDB-994A-4F6B-94F4-4A4A17B60B56}" srcOrd="1" destOrd="0" presId="urn:microsoft.com/office/officeart/2009/3/layout/StepUpProcess"/>
    <dgm:cxn modelId="{2A8E0720-E37C-4F20-9C12-610498032CCB}" type="presParOf" srcId="{2BB30098-4663-448B-97B7-B29ABFD2984F}" destId="{2C12E0C2-4134-4EC0-810A-2D505DB9CAFE}" srcOrd="2" destOrd="0" presId="urn:microsoft.com/office/officeart/2009/3/layout/StepUpProcess"/>
    <dgm:cxn modelId="{C96A46E0-0E07-4C51-B512-96BBA16C15E9}" type="presParOf" srcId="{0726D323-3719-49DC-8DD5-0BDFC65D9BD5}" destId="{31D7786F-9D36-41A1-B02D-391313284DBB}" srcOrd="3" destOrd="0" presId="urn:microsoft.com/office/officeart/2009/3/layout/StepUpProcess"/>
    <dgm:cxn modelId="{7570B5F3-9043-40EB-8BFE-91B5EB544979}" type="presParOf" srcId="{31D7786F-9D36-41A1-B02D-391313284DBB}" destId="{19486670-20E3-4E1F-B523-A1F4C556B9FB}" srcOrd="0" destOrd="0" presId="urn:microsoft.com/office/officeart/2009/3/layout/StepUpProcess"/>
    <dgm:cxn modelId="{EE239B88-BDF6-4085-8353-6338886F412D}" type="presParOf" srcId="{0726D323-3719-49DC-8DD5-0BDFC65D9BD5}" destId="{299A2BA7-3EC7-4026-926F-79EF048018F0}" srcOrd="4" destOrd="0" presId="urn:microsoft.com/office/officeart/2009/3/layout/StepUpProcess"/>
    <dgm:cxn modelId="{13F8AAAA-A452-42EE-8408-C4ADCFAB9C33}" type="presParOf" srcId="{299A2BA7-3EC7-4026-926F-79EF048018F0}" destId="{43FFA495-06C6-4707-9D5E-6237B9AE9750}" srcOrd="0" destOrd="0" presId="urn:microsoft.com/office/officeart/2009/3/layout/StepUpProcess"/>
    <dgm:cxn modelId="{32AF34C1-F127-40CB-82DA-A99CE119426C}" type="presParOf" srcId="{299A2BA7-3EC7-4026-926F-79EF048018F0}" destId="{07773E6F-2330-4D42-83B5-F62858ADF91E}" srcOrd="1" destOrd="0" presId="urn:microsoft.com/office/officeart/2009/3/layout/StepUpProcess"/>
    <dgm:cxn modelId="{01C6AB53-7705-40CA-A397-A24DFF8B8CEA}" type="presParOf" srcId="{299A2BA7-3EC7-4026-926F-79EF048018F0}" destId="{A77F2627-01B2-487B-9880-CF8DF2F3C710}" srcOrd="2" destOrd="0" presId="urn:microsoft.com/office/officeart/2009/3/layout/StepUpProcess"/>
    <dgm:cxn modelId="{3D6E56CE-CE6A-44A3-B564-9BE8A87F67E8}" type="presParOf" srcId="{0726D323-3719-49DC-8DD5-0BDFC65D9BD5}" destId="{F608B097-C2E9-4455-9631-0C29F54C4690}" srcOrd="5" destOrd="0" presId="urn:microsoft.com/office/officeart/2009/3/layout/StepUpProcess"/>
    <dgm:cxn modelId="{ED7EB55B-46B2-448A-9EBC-1F8ED952A359}" type="presParOf" srcId="{F608B097-C2E9-4455-9631-0C29F54C4690}" destId="{620B2693-C19D-46EC-BFCB-6601AF918D23}" srcOrd="0" destOrd="0" presId="urn:microsoft.com/office/officeart/2009/3/layout/StepUpProcess"/>
    <dgm:cxn modelId="{81CBBDA8-758F-4ABD-A855-53C79486419A}" type="presParOf" srcId="{0726D323-3719-49DC-8DD5-0BDFC65D9BD5}" destId="{DDED4E7B-7AFD-4EB3-8F9B-B91339A14B27}" srcOrd="6" destOrd="0" presId="urn:microsoft.com/office/officeart/2009/3/layout/StepUpProcess"/>
    <dgm:cxn modelId="{742CE0CF-E49C-4541-A992-1487C5F05715}" type="presParOf" srcId="{DDED4E7B-7AFD-4EB3-8F9B-B91339A14B27}" destId="{CB74C669-8693-44B8-909E-D64BA372A5BC}" srcOrd="0" destOrd="0" presId="urn:microsoft.com/office/officeart/2009/3/layout/StepUpProcess"/>
    <dgm:cxn modelId="{95B2147E-7E1F-4A73-94C0-D7FDF252193B}" type="presParOf" srcId="{DDED4E7B-7AFD-4EB3-8F9B-B91339A14B27}" destId="{BFF748F3-B619-46ED-A8B8-C340D145639E}" srcOrd="1" destOrd="0" presId="urn:microsoft.com/office/officeart/2009/3/layout/StepUpProcess"/>
    <dgm:cxn modelId="{D33F92B1-5A86-4C75-B105-CCDAB6B0DEDE}" type="presParOf" srcId="{DDED4E7B-7AFD-4EB3-8F9B-B91339A14B27}" destId="{7EB0B9C5-A229-49B2-B542-23662D42E5C5}" srcOrd="2" destOrd="0" presId="urn:microsoft.com/office/officeart/2009/3/layout/StepUpProcess"/>
    <dgm:cxn modelId="{07174E32-74BE-4BEB-AAF9-B2C934B482F3}" type="presParOf" srcId="{0726D323-3719-49DC-8DD5-0BDFC65D9BD5}" destId="{FD7155BD-8736-40E0-902A-D0B48FB3647C}" srcOrd="7" destOrd="0" presId="urn:microsoft.com/office/officeart/2009/3/layout/StepUpProcess"/>
    <dgm:cxn modelId="{E0CDB1AB-05AD-4E58-9EAE-255B0A50C328}" type="presParOf" srcId="{FD7155BD-8736-40E0-902A-D0B48FB3647C}" destId="{60AE4303-31DA-4E78-BFE2-A28337FED1B0}" srcOrd="0" destOrd="0" presId="urn:microsoft.com/office/officeart/2009/3/layout/StepUpProcess"/>
    <dgm:cxn modelId="{CECE9041-446E-4B9A-8A53-5E90D99E8FA1}" type="presParOf" srcId="{0726D323-3719-49DC-8DD5-0BDFC65D9BD5}" destId="{10B52A0A-64EF-4549-BE11-5078F98643BB}" srcOrd="8" destOrd="0" presId="urn:microsoft.com/office/officeart/2009/3/layout/StepUpProcess"/>
    <dgm:cxn modelId="{39D044FF-0B28-4A8A-A8F1-83658A81EDC9}" type="presParOf" srcId="{10B52A0A-64EF-4549-BE11-5078F98643BB}" destId="{6E8DD4CD-1C3F-4A09-BA22-973851F6F1DD}" srcOrd="0" destOrd="0" presId="urn:microsoft.com/office/officeart/2009/3/layout/StepUpProcess"/>
    <dgm:cxn modelId="{CAF515B6-A1F8-4CA1-BC8B-78FC75FB3195}" type="presParOf" srcId="{10B52A0A-64EF-4549-BE11-5078F98643BB}" destId="{2CB462AA-78BF-496D-9D5F-D561E7DE94AD}" srcOrd="1" destOrd="0" presId="urn:microsoft.com/office/officeart/2009/3/layout/StepUpProcess"/>
    <dgm:cxn modelId="{68DE516D-9ACF-458A-95C3-8534E3CE779E}" type="presParOf" srcId="{10B52A0A-64EF-4549-BE11-5078F98643BB}" destId="{BD1C7E24-95EE-4F28-B9B4-6A8D46A0BC8D}" srcOrd="2" destOrd="0" presId="urn:microsoft.com/office/officeart/2009/3/layout/StepUpProcess"/>
    <dgm:cxn modelId="{C251A011-EFAB-4E48-BBA3-51B34ED07FBF}" type="presParOf" srcId="{0726D323-3719-49DC-8DD5-0BDFC65D9BD5}" destId="{FB86BABB-1706-461E-90DE-4BAE3850EFB0}" srcOrd="9" destOrd="0" presId="urn:microsoft.com/office/officeart/2009/3/layout/StepUpProcess"/>
    <dgm:cxn modelId="{555056C0-3D41-4A71-ACFB-F34459797066}" type="presParOf" srcId="{FB86BABB-1706-461E-90DE-4BAE3850EFB0}" destId="{A734B3DC-6BA2-419B-8A32-BAF146C81C80}" srcOrd="0" destOrd="0" presId="urn:microsoft.com/office/officeart/2009/3/layout/StepUpProcess"/>
    <dgm:cxn modelId="{24E371F3-EEA1-4D17-BC23-F974639B5BD1}" type="presParOf" srcId="{0726D323-3719-49DC-8DD5-0BDFC65D9BD5}" destId="{DDBA541C-F055-41DF-A026-133240714EBE}" srcOrd="10" destOrd="0" presId="urn:microsoft.com/office/officeart/2009/3/layout/StepUpProcess"/>
    <dgm:cxn modelId="{B53AD2B3-9DBC-4050-A380-671865DCB11C}" type="presParOf" srcId="{DDBA541C-F055-41DF-A026-133240714EBE}" destId="{8F1294BE-2449-4C2C-A8F7-07A3CCE0D978}" srcOrd="0" destOrd="0" presId="urn:microsoft.com/office/officeart/2009/3/layout/StepUpProcess"/>
    <dgm:cxn modelId="{70FD303D-0FF3-4A1F-92D0-F982A9CBF462}" type="presParOf" srcId="{DDBA541C-F055-41DF-A026-133240714EBE}" destId="{D6D29468-4A90-43C4-AE0E-CCB055B6999D}" srcOrd="1" destOrd="0" presId="urn:microsoft.com/office/officeart/2009/3/layout/StepUpProcess"/>
    <dgm:cxn modelId="{FED8F8DF-9781-4C28-867F-8DFE883CDFE1}" type="presParOf" srcId="{DDBA541C-F055-41DF-A026-133240714EBE}" destId="{70C026F4-732E-43F0-8F74-7F1F97477821}" srcOrd="2" destOrd="0" presId="urn:microsoft.com/office/officeart/2009/3/layout/StepUpProcess"/>
    <dgm:cxn modelId="{66B08276-FC9E-4783-BD17-A2D963875F05}" type="presParOf" srcId="{0726D323-3719-49DC-8DD5-0BDFC65D9BD5}" destId="{BAD374C5-DD8A-4091-98F0-9AD5D49E7DAA}" srcOrd="11" destOrd="0" presId="urn:microsoft.com/office/officeart/2009/3/layout/StepUpProcess"/>
    <dgm:cxn modelId="{81467B9E-CA54-4575-8277-B4F8C702CAEE}" type="presParOf" srcId="{BAD374C5-DD8A-4091-98F0-9AD5D49E7DAA}" destId="{9780AD79-D918-4A73-8799-A71F5E4C0D56}" srcOrd="0" destOrd="0" presId="urn:microsoft.com/office/officeart/2009/3/layout/StepUpProcess"/>
    <dgm:cxn modelId="{2D180BAA-87B2-4FE7-893A-60672C99BAC0}" type="presParOf" srcId="{0726D323-3719-49DC-8DD5-0BDFC65D9BD5}" destId="{F912822B-962B-4C62-9128-FFC2689F4707}" srcOrd="12" destOrd="0" presId="urn:microsoft.com/office/officeart/2009/3/layout/StepUpProcess"/>
    <dgm:cxn modelId="{930E6FA2-793B-4A00-8C02-D567239E9116}" type="presParOf" srcId="{F912822B-962B-4C62-9128-FFC2689F4707}" destId="{B6D485E1-E8DD-4FCC-80EC-006717E1FF52}" srcOrd="0" destOrd="0" presId="urn:microsoft.com/office/officeart/2009/3/layout/StepUpProcess"/>
    <dgm:cxn modelId="{CC9AD874-CC47-4613-A55E-F2E7A9A82981}" type="presParOf" srcId="{F912822B-962B-4C62-9128-FFC2689F4707}" destId="{7E4E6F3A-85F7-4AC1-B371-E8E2730AE0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9BFF9-F99F-4D17-B145-954386A80C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85B7A4A-5561-4DFC-9788-C1F94FD1DAB1}">
      <dgm:prSet phldrT="[Text]" custT="1"/>
      <dgm:spPr>
        <a:xfrm>
          <a:off x="1917591" y="239810"/>
          <a:ext cx="827332" cy="517640"/>
        </a:xfrm>
        <a:noFill/>
        <a:ln>
          <a:noFill/>
        </a:ln>
        <a:effectLst/>
      </dgm:spPr>
      <dgm:t>
        <a:bodyPr/>
        <a:lstStyle/>
        <a:p>
          <a:pPr algn="ctr"/>
          <a:r>
            <a:rPr lang="en-US" sz="1100" dirty="0" smtClean="0">
              <a:solidFill>
                <a:schemeClr val="tx1"/>
              </a:solidFill>
              <a:latin typeface="Calibri"/>
              <a:ea typeface="+mn-ea"/>
              <a:cs typeface="+mn-cs"/>
            </a:rPr>
            <a:t>Implement</a:t>
          </a:r>
          <a:endParaRPr lang="en-US" sz="1100" dirty="0">
            <a:solidFill>
              <a:schemeClr val="tx1"/>
            </a:solidFill>
            <a:latin typeface="Calibri"/>
            <a:ea typeface="+mn-ea"/>
            <a:cs typeface="+mn-cs"/>
          </a:endParaRPr>
        </a:p>
      </dgm:t>
    </dgm:pt>
    <dgm:pt modelId="{B71EF59D-18D1-48C1-B57F-76AE972F733C}" type="parTrans" cxnId="{1CD5C477-ACDA-46F4-A457-C3BEC196C32D}">
      <dgm:prSet/>
      <dgm:spPr/>
      <dgm:t>
        <a:bodyPr/>
        <a:lstStyle/>
        <a:p>
          <a:pPr algn="ctr"/>
          <a:endParaRPr lang="en-US">
            <a:solidFill>
              <a:schemeClr val="tx1"/>
            </a:solidFill>
          </a:endParaRPr>
        </a:p>
      </dgm:t>
    </dgm:pt>
    <dgm:pt modelId="{FC8FD666-C3F6-4761-AC36-64B238A4080D}" type="sibTrans" cxnId="{1CD5C477-ACDA-46F4-A457-C3BEC196C32D}">
      <dgm:prSet/>
      <dgm:spPr>
        <a:xfrm>
          <a:off x="958521" y="42409"/>
          <a:ext cx="1440442" cy="14828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93A66AA5-8DD2-42AA-9C65-0CA73FAF6D08}">
      <dgm:prSet phldrT="[Text]" custT="1"/>
      <dgm:spPr>
        <a:xfrm>
          <a:off x="1284609" y="1179981"/>
          <a:ext cx="873459" cy="750116"/>
        </a:xfrm>
        <a:noFill/>
        <a:ln>
          <a:noFill/>
        </a:ln>
        <a:effectLst/>
      </dgm:spPr>
      <dgm:t>
        <a:bodyPr/>
        <a:lstStyle/>
        <a:p>
          <a:pPr algn="ctr"/>
          <a:r>
            <a:rPr lang="en-US" sz="1100" dirty="0" smtClean="0">
              <a:solidFill>
                <a:schemeClr val="tx1"/>
              </a:solidFill>
              <a:latin typeface="Calibri"/>
              <a:ea typeface="+mn-ea"/>
              <a:cs typeface="+mn-cs"/>
            </a:rPr>
            <a:t>Monitor</a:t>
          </a:r>
          <a:endParaRPr lang="en-US" sz="1100" dirty="0">
            <a:solidFill>
              <a:schemeClr val="tx1"/>
            </a:solidFill>
            <a:latin typeface="Calibri"/>
            <a:ea typeface="+mn-ea"/>
            <a:cs typeface="+mn-cs"/>
          </a:endParaRPr>
        </a:p>
      </dgm:t>
    </dgm:pt>
    <dgm:pt modelId="{D328DDB7-404F-4C87-8881-B5CF294E4E17}" type="parTrans" cxnId="{411DB421-FB8A-4503-A4C1-5C43E4DEEBF2}">
      <dgm:prSet/>
      <dgm:spPr/>
      <dgm:t>
        <a:bodyPr/>
        <a:lstStyle/>
        <a:p>
          <a:pPr algn="ctr"/>
          <a:endParaRPr lang="en-US">
            <a:solidFill>
              <a:schemeClr val="tx1"/>
            </a:solidFill>
          </a:endParaRPr>
        </a:p>
      </dgm:t>
    </dgm:pt>
    <dgm:pt modelId="{78875BB6-F6CD-419F-8270-6CAC3161BCFD}" type="sibTrans" cxnId="{411DB421-FB8A-4503-A4C1-5C43E4DEEBF2}">
      <dgm:prSet/>
      <dgm:spPr>
        <a:xfrm>
          <a:off x="985899" y="-134222"/>
          <a:ext cx="1568251" cy="167786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B64D5235-2617-4F34-B538-FA49379CF03A}">
      <dgm:prSet phldrT="[Text]" custT="1"/>
      <dgm:spPr>
        <a:xfrm>
          <a:off x="748903" y="136111"/>
          <a:ext cx="725037" cy="725037"/>
        </a:xfrm>
        <a:noFill/>
        <a:ln>
          <a:noFill/>
        </a:ln>
        <a:effectLst/>
      </dgm:spPr>
      <dgm:t>
        <a:bodyPr/>
        <a:lstStyle/>
        <a:p>
          <a:pPr algn="ctr"/>
          <a:r>
            <a:rPr lang="en-US" sz="1100" dirty="0" smtClean="0">
              <a:solidFill>
                <a:schemeClr val="tx1"/>
              </a:solidFill>
              <a:latin typeface="Calibri"/>
              <a:ea typeface="+mn-ea"/>
              <a:cs typeface="+mn-cs"/>
            </a:rPr>
            <a:t>Develop</a:t>
          </a:r>
          <a:endParaRPr lang="en-US" sz="1100" dirty="0">
            <a:solidFill>
              <a:schemeClr val="tx1"/>
            </a:solidFill>
            <a:latin typeface="Calibri"/>
            <a:ea typeface="+mn-ea"/>
            <a:cs typeface="+mn-cs"/>
          </a:endParaRPr>
        </a:p>
      </dgm:t>
    </dgm:pt>
    <dgm:pt modelId="{90DF9341-3075-4CC0-89D2-1B296EA556EC}" type="parTrans" cxnId="{7F329A6D-D84D-4D9A-8C81-39CC0B39EB3A}">
      <dgm:prSet/>
      <dgm:spPr/>
      <dgm:t>
        <a:bodyPr/>
        <a:lstStyle/>
        <a:p>
          <a:pPr algn="ctr"/>
          <a:endParaRPr lang="en-US">
            <a:solidFill>
              <a:schemeClr val="tx1"/>
            </a:solidFill>
          </a:endParaRPr>
        </a:p>
      </dgm:t>
    </dgm:pt>
    <dgm:pt modelId="{111215E5-06AD-441A-AF8A-69DB9AB27A0E}" type="sibTrans" cxnId="{7F329A6D-D84D-4D9A-8C81-39CC0B39EB3A}">
      <dgm:prSet/>
      <dgm:spPr>
        <a:xfrm>
          <a:off x="861073" y="170270"/>
          <a:ext cx="1610986" cy="14461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a:solidFill>
              <a:schemeClr val="tx1"/>
            </a:solidFill>
          </a:endParaRPr>
        </a:p>
      </dgm:t>
    </dgm:pt>
    <dgm:pt modelId="{7B57AD62-65D9-4D62-A12F-FC2127772794}" type="pres">
      <dgm:prSet presAssocID="{2BF9BFF9-F99F-4D17-B145-954386A80CDB}" presName="cycle" presStyleCnt="0">
        <dgm:presLayoutVars>
          <dgm:dir/>
          <dgm:resizeHandles val="exact"/>
        </dgm:presLayoutVars>
      </dgm:prSet>
      <dgm:spPr/>
      <dgm:t>
        <a:bodyPr/>
        <a:lstStyle/>
        <a:p>
          <a:endParaRPr lang="en-US"/>
        </a:p>
      </dgm:t>
    </dgm:pt>
    <dgm:pt modelId="{F9CE7A8A-D92E-4566-86D9-5E5E66FDA95F}" type="pres">
      <dgm:prSet presAssocID="{385B7A4A-5561-4DFC-9788-C1F94FD1DAB1}" presName="dummy" presStyleCnt="0"/>
      <dgm:spPr/>
    </dgm:pt>
    <dgm:pt modelId="{F21D58F6-E21D-4A8E-B0B9-E90D7F0E823E}" type="pres">
      <dgm:prSet presAssocID="{385B7A4A-5561-4DFC-9788-C1F94FD1DAB1}" presName="node" presStyleLbl="revTx" presStyleIdx="0" presStyleCnt="3" custScaleX="114109" custScaleY="71395">
        <dgm:presLayoutVars>
          <dgm:bulletEnabled val="1"/>
        </dgm:presLayoutVars>
      </dgm:prSet>
      <dgm:spPr>
        <a:prstGeom prst="rect">
          <a:avLst/>
        </a:prstGeom>
      </dgm:spPr>
      <dgm:t>
        <a:bodyPr/>
        <a:lstStyle/>
        <a:p>
          <a:endParaRPr lang="en-US"/>
        </a:p>
      </dgm:t>
    </dgm:pt>
    <dgm:pt modelId="{F8E6FC8C-B755-4AA6-BF8D-D52896849AD4}" type="pres">
      <dgm:prSet presAssocID="{FC8FD666-C3F6-4761-AC36-64B238A4080D}" presName="sibTrans" presStyleLbl="node1" presStyleIdx="0" presStyleCnt="3" custScaleX="83997" custScaleY="86468" custLinFactNeighborX="-2484" custLinFactNeighborY="-3904"/>
      <dgm:spPr>
        <a:prstGeom prst="circularArrow">
          <a:avLst>
            <a:gd name="adj1" fmla="val 8244"/>
            <a:gd name="adj2" fmla="val 575777"/>
            <a:gd name="adj3" fmla="val 2524751"/>
            <a:gd name="adj4" fmla="val 21143156"/>
            <a:gd name="adj5" fmla="val 9619"/>
          </a:avLst>
        </a:prstGeom>
      </dgm:spPr>
      <dgm:t>
        <a:bodyPr/>
        <a:lstStyle/>
        <a:p>
          <a:endParaRPr lang="en-US"/>
        </a:p>
      </dgm:t>
    </dgm:pt>
    <dgm:pt modelId="{7A1182E0-E9B0-4B27-89D5-F48922620CD1}" type="pres">
      <dgm:prSet presAssocID="{93A66AA5-8DD2-42AA-9C65-0CA73FAF6D08}" presName="dummy" presStyleCnt="0"/>
      <dgm:spPr/>
    </dgm:pt>
    <dgm:pt modelId="{7793CC85-3CD9-4D2F-9DD4-B6D261BBDAB3}" type="pres">
      <dgm:prSet presAssocID="{93A66AA5-8DD2-42AA-9C65-0CA73FAF6D08}" presName="node" presStyleLbl="revTx" presStyleIdx="1" presStyleCnt="3" custScaleX="120471" custScaleY="103459">
        <dgm:presLayoutVars>
          <dgm:bulletEnabled val="1"/>
        </dgm:presLayoutVars>
      </dgm:prSet>
      <dgm:spPr>
        <a:prstGeom prst="rect">
          <a:avLst/>
        </a:prstGeom>
      </dgm:spPr>
      <dgm:t>
        <a:bodyPr/>
        <a:lstStyle/>
        <a:p>
          <a:endParaRPr lang="en-US"/>
        </a:p>
      </dgm:t>
    </dgm:pt>
    <dgm:pt modelId="{6DE081AA-FEA8-4A8D-8691-05DD9BF5F8CA}" type="pres">
      <dgm:prSet presAssocID="{78875BB6-F6CD-419F-8270-6CAC3161BCFD}" presName="sibTrans" presStyleLbl="node1" presStyleIdx="1" presStyleCnt="3" custScaleX="91450" custScaleY="97842" custLinFactNeighborX="2839" custLinFactNeighborY="-8517"/>
      <dgm:spPr>
        <a:prstGeom prst="circularArrow">
          <a:avLst>
            <a:gd name="adj1" fmla="val 8244"/>
            <a:gd name="adj2" fmla="val 575777"/>
            <a:gd name="adj3" fmla="val 10173541"/>
            <a:gd name="adj4" fmla="val 7699472"/>
            <a:gd name="adj5" fmla="val 9619"/>
          </a:avLst>
        </a:prstGeom>
      </dgm:spPr>
      <dgm:t>
        <a:bodyPr/>
        <a:lstStyle/>
        <a:p>
          <a:endParaRPr lang="en-US"/>
        </a:p>
      </dgm:t>
    </dgm:pt>
    <dgm:pt modelId="{54A4AD7D-94EB-4B97-9A5C-E32E773D2F09}" type="pres">
      <dgm:prSet presAssocID="{B64D5235-2617-4F34-B538-FA49379CF03A}" presName="dummy" presStyleCnt="0"/>
      <dgm:spPr/>
    </dgm:pt>
    <dgm:pt modelId="{B0BA308B-6208-4697-A1B1-FC72A99A1875}" type="pres">
      <dgm:prSet presAssocID="{B64D5235-2617-4F34-B538-FA49379CF03A}" presName="node" presStyleLbl="revTx" presStyleIdx="2" presStyleCnt="3">
        <dgm:presLayoutVars>
          <dgm:bulletEnabled val="1"/>
        </dgm:presLayoutVars>
      </dgm:prSet>
      <dgm:spPr>
        <a:prstGeom prst="rect">
          <a:avLst/>
        </a:prstGeom>
      </dgm:spPr>
      <dgm:t>
        <a:bodyPr/>
        <a:lstStyle/>
        <a:p>
          <a:endParaRPr lang="en-US"/>
        </a:p>
      </dgm:t>
    </dgm:pt>
    <dgm:pt modelId="{5F11B496-68EE-4A31-83A7-E8F9B11A17D5}" type="pres">
      <dgm:prSet presAssocID="{111215E5-06AD-441A-AF8A-69DB9AB27A0E}" presName="sibTrans" presStyleLbl="node1" presStyleIdx="2" presStyleCnt="3" custScaleX="93942" custScaleY="84332" custLinFactNeighborX="-3194" custLinFactNeighborY="2484"/>
      <dgm:spPr>
        <a:prstGeom prst="circularArrow">
          <a:avLst>
            <a:gd name="adj1" fmla="val 8244"/>
            <a:gd name="adj2" fmla="val 575777"/>
            <a:gd name="adj3" fmla="val 17414057"/>
            <a:gd name="adj4" fmla="val 14966050"/>
            <a:gd name="adj5" fmla="val 9619"/>
          </a:avLst>
        </a:prstGeom>
      </dgm:spPr>
      <dgm:t>
        <a:bodyPr/>
        <a:lstStyle/>
        <a:p>
          <a:endParaRPr lang="en-US"/>
        </a:p>
      </dgm:t>
    </dgm:pt>
  </dgm:ptLst>
  <dgm:cxnLst>
    <dgm:cxn modelId="{411DB421-FB8A-4503-A4C1-5C43E4DEEBF2}" srcId="{2BF9BFF9-F99F-4D17-B145-954386A80CDB}" destId="{93A66AA5-8DD2-42AA-9C65-0CA73FAF6D08}" srcOrd="1" destOrd="0" parTransId="{D328DDB7-404F-4C87-8881-B5CF294E4E17}" sibTransId="{78875BB6-F6CD-419F-8270-6CAC3161BCFD}"/>
    <dgm:cxn modelId="{D9530DBB-E556-4C23-BC14-7C17A68CD142}" type="presOf" srcId="{B64D5235-2617-4F34-B538-FA49379CF03A}" destId="{B0BA308B-6208-4697-A1B1-FC72A99A1875}" srcOrd="0" destOrd="0" presId="urn:microsoft.com/office/officeart/2005/8/layout/cycle1"/>
    <dgm:cxn modelId="{13D1E451-4913-46F1-8ECD-894D921160E6}" type="presOf" srcId="{385B7A4A-5561-4DFC-9788-C1F94FD1DAB1}" destId="{F21D58F6-E21D-4A8E-B0B9-E90D7F0E823E}" srcOrd="0" destOrd="0" presId="urn:microsoft.com/office/officeart/2005/8/layout/cycle1"/>
    <dgm:cxn modelId="{1CD5C477-ACDA-46F4-A457-C3BEC196C32D}" srcId="{2BF9BFF9-F99F-4D17-B145-954386A80CDB}" destId="{385B7A4A-5561-4DFC-9788-C1F94FD1DAB1}" srcOrd="0" destOrd="0" parTransId="{B71EF59D-18D1-48C1-B57F-76AE972F733C}" sibTransId="{FC8FD666-C3F6-4761-AC36-64B238A4080D}"/>
    <dgm:cxn modelId="{0707E140-CF1C-4EF3-AB21-27E8C0F1E66F}" type="presOf" srcId="{2BF9BFF9-F99F-4D17-B145-954386A80CDB}" destId="{7B57AD62-65D9-4D62-A12F-FC2127772794}" srcOrd="0" destOrd="0" presId="urn:microsoft.com/office/officeart/2005/8/layout/cycle1"/>
    <dgm:cxn modelId="{7F329A6D-D84D-4D9A-8C81-39CC0B39EB3A}" srcId="{2BF9BFF9-F99F-4D17-B145-954386A80CDB}" destId="{B64D5235-2617-4F34-B538-FA49379CF03A}" srcOrd="2" destOrd="0" parTransId="{90DF9341-3075-4CC0-89D2-1B296EA556EC}" sibTransId="{111215E5-06AD-441A-AF8A-69DB9AB27A0E}"/>
    <dgm:cxn modelId="{E25ABB82-B98A-4868-B3ED-6AE74460F83C}" type="presOf" srcId="{111215E5-06AD-441A-AF8A-69DB9AB27A0E}" destId="{5F11B496-68EE-4A31-83A7-E8F9B11A17D5}" srcOrd="0" destOrd="0" presId="urn:microsoft.com/office/officeart/2005/8/layout/cycle1"/>
    <dgm:cxn modelId="{8012807B-2C2F-485A-A8C9-6FDC58172AEA}" type="presOf" srcId="{93A66AA5-8DD2-42AA-9C65-0CA73FAF6D08}" destId="{7793CC85-3CD9-4D2F-9DD4-B6D261BBDAB3}" srcOrd="0" destOrd="0" presId="urn:microsoft.com/office/officeart/2005/8/layout/cycle1"/>
    <dgm:cxn modelId="{46DBF325-E98A-4139-BD28-12D751C133CF}" type="presOf" srcId="{FC8FD666-C3F6-4761-AC36-64B238A4080D}" destId="{F8E6FC8C-B755-4AA6-BF8D-D52896849AD4}" srcOrd="0" destOrd="0" presId="urn:microsoft.com/office/officeart/2005/8/layout/cycle1"/>
    <dgm:cxn modelId="{1F6C7B12-AA8D-4281-BC6F-90CE219B88FE}" type="presOf" srcId="{78875BB6-F6CD-419F-8270-6CAC3161BCFD}" destId="{6DE081AA-FEA8-4A8D-8691-05DD9BF5F8CA}" srcOrd="0" destOrd="0" presId="urn:microsoft.com/office/officeart/2005/8/layout/cycle1"/>
    <dgm:cxn modelId="{A5190586-F17A-4980-98AA-A8CED0D747D9}" type="presParOf" srcId="{7B57AD62-65D9-4D62-A12F-FC2127772794}" destId="{F9CE7A8A-D92E-4566-86D9-5E5E66FDA95F}" srcOrd="0" destOrd="0" presId="urn:microsoft.com/office/officeart/2005/8/layout/cycle1"/>
    <dgm:cxn modelId="{82DE9D87-77D5-43CF-82C1-74273EC7B22C}" type="presParOf" srcId="{7B57AD62-65D9-4D62-A12F-FC2127772794}" destId="{F21D58F6-E21D-4A8E-B0B9-E90D7F0E823E}" srcOrd="1" destOrd="0" presId="urn:microsoft.com/office/officeart/2005/8/layout/cycle1"/>
    <dgm:cxn modelId="{86285D09-A857-4521-997F-DE190BDFAC6A}" type="presParOf" srcId="{7B57AD62-65D9-4D62-A12F-FC2127772794}" destId="{F8E6FC8C-B755-4AA6-BF8D-D52896849AD4}" srcOrd="2" destOrd="0" presId="urn:microsoft.com/office/officeart/2005/8/layout/cycle1"/>
    <dgm:cxn modelId="{F567345C-C9AB-4E7A-948C-48B528C84630}" type="presParOf" srcId="{7B57AD62-65D9-4D62-A12F-FC2127772794}" destId="{7A1182E0-E9B0-4B27-89D5-F48922620CD1}" srcOrd="3" destOrd="0" presId="urn:microsoft.com/office/officeart/2005/8/layout/cycle1"/>
    <dgm:cxn modelId="{8C7C8F72-93EC-4C33-B8CE-F3D0BD2DE5E6}" type="presParOf" srcId="{7B57AD62-65D9-4D62-A12F-FC2127772794}" destId="{7793CC85-3CD9-4D2F-9DD4-B6D261BBDAB3}" srcOrd="4" destOrd="0" presId="urn:microsoft.com/office/officeart/2005/8/layout/cycle1"/>
    <dgm:cxn modelId="{480A4F19-9BD7-40B4-9DAB-B9868C4E4E18}" type="presParOf" srcId="{7B57AD62-65D9-4D62-A12F-FC2127772794}" destId="{6DE081AA-FEA8-4A8D-8691-05DD9BF5F8CA}" srcOrd="5" destOrd="0" presId="urn:microsoft.com/office/officeart/2005/8/layout/cycle1"/>
    <dgm:cxn modelId="{A32AADEB-805C-425D-9177-83939B4799AA}" type="presParOf" srcId="{7B57AD62-65D9-4D62-A12F-FC2127772794}" destId="{54A4AD7D-94EB-4B97-9A5C-E32E773D2F09}" srcOrd="6" destOrd="0" presId="urn:microsoft.com/office/officeart/2005/8/layout/cycle1"/>
    <dgm:cxn modelId="{B73F6D39-045C-4654-A85D-190E6ECF8A7E}" type="presParOf" srcId="{7B57AD62-65D9-4D62-A12F-FC2127772794}" destId="{B0BA308B-6208-4697-A1B1-FC72A99A1875}" srcOrd="7" destOrd="0" presId="urn:microsoft.com/office/officeart/2005/8/layout/cycle1"/>
    <dgm:cxn modelId="{465F2A3E-4973-4864-9637-6FFCD27DE191}" type="presParOf" srcId="{7B57AD62-65D9-4D62-A12F-FC2127772794}" destId="{5F11B496-68EE-4A31-83A7-E8F9B11A17D5}" srcOrd="8" destOrd="0" presId="urn:microsoft.com/office/officeart/2005/8/layout/cycle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51E19EB0-BB5E-42FA-B0B8-687D64BBB5AE}" type="datetimeFigureOut">
              <a:rPr lang="en-US" smtClean="0"/>
              <a:t>3/1/2016</a:t>
            </a:fld>
            <a:endParaRPr lang="en-US"/>
          </a:p>
        </p:txBody>
      </p:sp>
      <p:sp>
        <p:nvSpPr>
          <p:cNvPr id="4" name="Footer Placeholder 3"/>
          <p:cNvSpPr>
            <a:spLocks noGrp="1"/>
          </p:cNvSpPr>
          <p:nvPr>
            <p:ph type="ftr" sz="quarter" idx="2"/>
          </p:nvPr>
        </p:nvSpPr>
        <p:spPr>
          <a:xfrm>
            <a:off x="1"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61413"/>
            <a:ext cx="3038475" cy="461962"/>
          </a:xfrm>
          <a:prstGeom prst="rect">
            <a:avLst/>
          </a:prstGeom>
        </p:spPr>
        <p:txBody>
          <a:bodyPr vert="horz" lIns="91440" tIns="45720" rIns="91440" bIns="45720" rtlCol="0" anchor="b"/>
          <a:lstStyle>
            <a:lvl1pPr algn="r">
              <a:defRPr sz="1200"/>
            </a:lvl1pPr>
          </a:lstStyle>
          <a:p>
            <a:fld id="{8166D75D-0D34-4D51-BD74-F704516A4C0B}" type="slidenum">
              <a:rPr lang="en-US" smtClean="0"/>
              <a:t>‹#›</a:t>
            </a:fld>
            <a:endParaRPr lang="en-US"/>
          </a:p>
        </p:txBody>
      </p:sp>
    </p:spTree>
    <p:extLst>
      <p:ext uri="{BB962C8B-B14F-4D97-AF65-F5344CB8AC3E}">
        <p14:creationId xmlns:p14="http://schemas.microsoft.com/office/powerpoint/2010/main" val="86972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2771"/>
          </a:xfrm>
          <a:prstGeom prst="rect">
            <a:avLst/>
          </a:prstGeom>
        </p:spPr>
        <p:txBody>
          <a:bodyPr vert="horz" lIns="92757" tIns="46378" rIns="92757" bIns="46378" rtlCol="0"/>
          <a:lstStyle>
            <a:lvl1pPr algn="r">
              <a:defRPr sz="1200"/>
            </a:lvl1pPr>
          </a:lstStyle>
          <a:p>
            <a:fld id="{71035E47-EB2B-4A13-A14F-EAB30C192FCA}" type="datetimeFigureOut">
              <a:rPr lang="en-US" smtClean="0"/>
              <a:t>3/1/2016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E58D8C9C-EF01-452F-8583-CC6E5B6B4B4F}" type="slidenum">
              <a:rPr lang="en-US" smtClean="0"/>
              <a:t>‹#›</a:t>
            </a:fld>
            <a:endParaRPr lang="en-US"/>
          </a:p>
        </p:txBody>
      </p:sp>
    </p:spTree>
    <p:extLst>
      <p:ext uri="{BB962C8B-B14F-4D97-AF65-F5344CB8AC3E}">
        <p14:creationId xmlns:p14="http://schemas.microsoft.com/office/powerpoint/2010/main" val="156600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a:t>
            </a:fld>
            <a:endParaRPr lang="en-US"/>
          </a:p>
        </p:txBody>
      </p:sp>
    </p:spTree>
    <p:extLst>
      <p:ext uri="{BB962C8B-B14F-4D97-AF65-F5344CB8AC3E}">
        <p14:creationId xmlns:p14="http://schemas.microsoft.com/office/powerpoint/2010/main" val="221129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10</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73552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40294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12</a:t>
            </a:fld>
            <a:endParaRPr lang="en-US"/>
          </a:p>
        </p:txBody>
      </p:sp>
    </p:spTree>
    <p:extLst>
      <p:ext uri="{BB962C8B-B14F-4D97-AF65-F5344CB8AC3E}">
        <p14:creationId xmlns:p14="http://schemas.microsoft.com/office/powerpoint/2010/main" val="25201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13</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21121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14</a:t>
            </a:fld>
            <a:endParaRPr lang="en-US"/>
          </a:p>
        </p:txBody>
      </p:sp>
    </p:spTree>
    <p:extLst>
      <p:ext uri="{BB962C8B-B14F-4D97-AF65-F5344CB8AC3E}">
        <p14:creationId xmlns:p14="http://schemas.microsoft.com/office/powerpoint/2010/main" val="358176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15</a:t>
            </a:fld>
            <a:endParaRPr lang="en-US"/>
          </a:p>
        </p:txBody>
      </p:sp>
    </p:spTree>
    <p:extLst>
      <p:ext uri="{BB962C8B-B14F-4D97-AF65-F5344CB8AC3E}">
        <p14:creationId xmlns:p14="http://schemas.microsoft.com/office/powerpoint/2010/main" val="145071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16</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168869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18</a:t>
            </a:fld>
            <a:endParaRPr lang="en-US"/>
          </a:p>
        </p:txBody>
      </p:sp>
    </p:spTree>
    <p:extLst>
      <p:ext uri="{BB962C8B-B14F-4D97-AF65-F5344CB8AC3E}">
        <p14:creationId xmlns:p14="http://schemas.microsoft.com/office/powerpoint/2010/main" val="178911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19</a:t>
            </a:fld>
            <a:endParaRPr lang="en-US"/>
          </a:p>
        </p:txBody>
      </p:sp>
    </p:spTree>
    <p:extLst>
      <p:ext uri="{BB962C8B-B14F-4D97-AF65-F5344CB8AC3E}">
        <p14:creationId xmlns:p14="http://schemas.microsoft.com/office/powerpoint/2010/main" val="45780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20</a:t>
            </a:fld>
            <a:endParaRPr lang="en-US"/>
          </a:p>
        </p:txBody>
      </p:sp>
    </p:spTree>
    <p:extLst>
      <p:ext uri="{BB962C8B-B14F-4D97-AF65-F5344CB8AC3E}">
        <p14:creationId xmlns:p14="http://schemas.microsoft.com/office/powerpoint/2010/main" val="410744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2</a:t>
            </a:fld>
            <a:endParaRPr lang="en-US"/>
          </a:p>
        </p:txBody>
      </p:sp>
    </p:spTree>
    <p:extLst>
      <p:ext uri="{BB962C8B-B14F-4D97-AF65-F5344CB8AC3E}">
        <p14:creationId xmlns:p14="http://schemas.microsoft.com/office/powerpoint/2010/main" val="183630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21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405473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27</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125497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28</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284775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F9BF3BB-2820-42EB-9E43-917602BF2B9B}" type="slidenum">
              <a:rPr lang="en-US" smtClean="0">
                <a:solidFill>
                  <a:prstClr val="black"/>
                </a:solidFill>
              </a:rPr>
              <a:pPr/>
              <a:t>29</a:t>
            </a:fld>
            <a:endParaRPr lang="en-US" dirty="0">
              <a:solidFill>
                <a:prstClr val="black"/>
              </a:solidFill>
            </a:endParaRPr>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solidFill>
                <a:prstClr val="black"/>
              </a:solidFill>
            </a:endParaRPr>
          </a:p>
        </p:txBody>
      </p:sp>
    </p:spTree>
    <p:extLst>
      <p:ext uri="{BB962C8B-B14F-4D97-AF65-F5344CB8AC3E}">
        <p14:creationId xmlns:p14="http://schemas.microsoft.com/office/powerpoint/2010/main" val="2725946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30</a:t>
            </a:fld>
            <a:endParaRPr lang="en-US"/>
          </a:p>
        </p:txBody>
      </p:sp>
    </p:spTree>
    <p:extLst>
      <p:ext uri="{BB962C8B-B14F-4D97-AF65-F5344CB8AC3E}">
        <p14:creationId xmlns:p14="http://schemas.microsoft.com/office/powerpoint/2010/main" val="377805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31</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425898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32</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56750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33</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5172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34</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396329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35</a:t>
            </a:fld>
            <a:endParaRPr lang="en-US"/>
          </a:p>
        </p:txBody>
      </p:sp>
    </p:spTree>
    <p:extLst>
      <p:ext uri="{BB962C8B-B14F-4D97-AF65-F5344CB8AC3E}">
        <p14:creationId xmlns:p14="http://schemas.microsoft.com/office/powerpoint/2010/main" val="40203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a:t>
            </a:fld>
            <a:endParaRPr lang="en-US"/>
          </a:p>
        </p:txBody>
      </p:sp>
    </p:spTree>
    <p:extLst>
      <p:ext uri="{BB962C8B-B14F-4D97-AF65-F5344CB8AC3E}">
        <p14:creationId xmlns:p14="http://schemas.microsoft.com/office/powerpoint/2010/main" val="399342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36</a:t>
            </a:fld>
            <a:endParaRPr lang="en-US"/>
          </a:p>
        </p:txBody>
      </p:sp>
    </p:spTree>
    <p:extLst>
      <p:ext uri="{BB962C8B-B14F-4D97-AF65-F5344CB8AC3E}">
        <p14:creationId xmlns:p14="http://schemas.microsoft.com/office/powerpoint/2010/main" val="56254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37</a:t>
            </a:fld>
            <a:endParaRPr lang="en-US"/>
          </a:p>
        </p:txBody>
      </p:sp>
    </p:spTree>
    <p:extLst>
      <p:ext uri="{BB962C8B-B14F-4D97-AF65-F5344CB8AC3E}">
        <p14:creationId xmlns:p14="http://schemas.microsoft.com/office/powerpoint/2010/main" val="374744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38</a:t>
            </a:fld>
            <a:endParaRPr lang="en-US"/>
          </a:p>
        </p:txBody>
      </p:sp>
    </p:spTree>
    <p:extLst>
      <p:ext uri="{BB962C8B-B14F-4D97-AF65-F5344CB8AC3E}">
        <p14:creationId xmlns:p14="http://schemas.microsoft.com/office/powerpoint/2010/main" val="1197195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39</a:t>
            </a:fld>
            <a:endParaRPr lang="en-US"/>
          </a:p>
        </p:txBody>
      </p:sp>
    </p:spTree>
    <p:extLst>
      <p:ext uri="{BB962C8B-B14F-4D97-AF65-F5344CB8AC3E}">
        <p14:creationId xmlns:p14="http://schemas.microsoft.com/office/powerpoint/2010/main" val="2260001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40</a:t>
            </a:fld>
            <a:endParaRPr lang="en-US"/>
          </a:p>
        </p:txBody>
      </p:sp>
    </p:spTree>
    <p:extLst>
      <p:ext uri="{BB962C8B-B14F-4D97-AF65-F5344CB8AC3E}">
        <p14:creationId xmlns:p14="http://schemas.microsoft.com/office/powerpoint/2010/main" val="1177485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41</a:t>
            </a:fld>
            <a:endParaRPr lang="en-US"/>
          </a:p>
        </p:txBody>
      </p:sp>
    </p:spTree>
    <p:extLst>
      <p:ext uri="{BB962C8B-B14F-4D97-AF65-F5344CB8AC3E}">
        <p14:creationId xmlns:p14="http://schemas.microsoft.com/office/powerpoint/2010/main" val="3643042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572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716617" y="4454122"/>
            <a:ext cx="5732827" cy="4219815"/>
          </a:xfrm>
          <a:prstGeom prst="rect">
            <a:avLst/>
          </a:prstGeom>
          <a:noFill/>
          <a:ln>
            <a:noFill/>
          </a:ln>
        </p:spPr>
        <p:txBody>
          <a:bodyPr lIns="92742" tIns="46358" rIns="92742" bIns="46358" anchor="t" anchorCtr="0">
            <a:noAutofit/>
          </a:bodyPr>
          <a:lstStyle/>
          <a:p>
            <a:endParaRPr>
              <a:solidFill>
                <a:schemeClr val="dk1"/>
              </a:solidFill>
              <a:latin typeface="Calibri"/>
              <a:ea typeface="Calibri"/>
              <a:cs typeface="Calibri"/>
              <a:sym typeface="Calibri"/>
            </a:endParaRPr>
          </a:p>
        </p:txBody>
      </p:sp>
      <p:sp>
        <p:nvSpPr>
          <p:cNvPr id="124" name="Shape 124"/>
          <p:cNvSpPr txBox="1">
            <a:spLocks noGrp="1"/>
          </p:cNvSpPr>
          <p:nvPr>
            <p:ph type="ftr" idx="11"/>
          </p:nvPr>
        </p:nvSpPr>
        <p:spPr>
          <a:xfrm>
            <a:off x="0" y="8906617"/>
            <a:ext cx="3105306" cy="468733"/>
          </a:xfrm>
          <a:prstGeom prst="rect">
            <a:avLst/>
          </a:prstGeom>
          <a:noFill/>
          <a:ln>
            <a:noFill/>
          </a:ln>
        </p:spPr>
        <p:txBody>
          <a:bodyPr lIns="92742" tIns="46358" rIns="92742" bIns="46358" anchor="t" anchorCtr="0">
            <a:noAutofit/>
          </a:bodyPr>
          <a:lstStyle/>
          <a:p>
            <a:endParaRPr sz="1800">
              <a:solidFill>
                <a:srgbClr val="000000"/>
              </a:solidFill>
              <a:latin typeface="Calibri"/>
              <a:ea typeface="Calibri"/>
              <a:cs typeface="Calibri"/>
              <a:sym typeface="Calibri"/>
            </a:endParaRPr>
          </a:p>
        </p:txBody>
      </p:sp>
      <p:sp>
        <p:nvSpPr>
          <p:cNvPr id="125" name="Shape 125"/>
          <p:cNvSpPr txBox="1">
            <a:spLocks noGrp="1"/>
          </p:cNvSpPr>
          <p:nvPr>
            <p:ph type="sldNum" idx="12"/>
          </p:nvPr>
        </p:nvSpPr>
        <p:spPr>
          <a:xfrm>
            <a:off x="4059180" y="8906617"/>
            <a:ext cx="3105306" cy="468733"/>
          </a:xfrm>
          <a:prstGeom prst="rect">
            <a:avLst/>
          </a:prstGeom>
          <a:noFill/>
          <a:ln>
            <a:noFill/>
          </a:ln>
        </p:spPr>
        <p:txBody>
          <a:bodyPr lIns="92742" tIns="46358" rIns="92742" bIns="46358"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42</a:t>
            </a:fld>
            <a:endParaRPr lang="en-US">
              <a:solidFill>
                <a:srgbClr val="000000"/>
              </a:solidFill>
              <a:latin typeface="Calibri"/>
              <a:ea typeface="Calibri"/>
              <a:cs typeface="Calibri"/>
              <a:sym typeface="Calibri"/>
            </a:endParaRPr>
          </a:p>
        </p:txBody>
      </p:sp>
      <p:sp>
        <p:nvSpPr>
          <p:cNvPr id="126" name="Shape 126"/>
          <p:cNvSpPr txBox="1"/>
          <p:nvPr/>
        </p:nvSpPr>
        <p:spPr>
          <a:xfrm>
            <a:off x="0" y="1"/>
            <a:ext cx="3894666" cy="1280922"/>
          </a:xfrm>
          <a:prstGeom prst="rect">
            <a:avLst/>
          </a:prstGeom>
          <a:noFill/>
          <a:ln>
            <a:noFill/>
          </a:ln>
        </p:spPr>
        <p:txBody>
          <a:bodyPr lIns="92742" tIns="46358" rIns="92742" bIns="46358" anchor="t" anchorCtr="0">
            <a:noAutofit/>
          </a:bodyPr>
          <a:lstStyle/>
          <a:p>
            <a:endParaRPr>
              <a:solidFill>
                <a:srgbClr val="000000"/>
              </a:solidFill>
              <a:latin typeface="Calibri"/>
              <a:ea typeface="Calibri"/>
              <a:cs typeface="Calibri"/>
              <a:sym typeface="Calibri"/>
            </a:endParaRPr>
          </a:p>
        </p:txBody>
      </p:sp>
      <p:sp>
        <p:nvSpPr>
          <p:cNvPr id="2" name="TextBox 1"/>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1047918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45</a:t>
            </a:fld>
            <a:endParaRPr lang="en-US"/>
          </a:p>
        </p:txBody>
      </p:sp>
    </p:spTree>
    <p:extLst>
      <p:ext uri="{BB962C8B-B14F-4D97-AF65-F5344CB8AC3E}">
        <p14:creationId xmlns:p14="http://schemas.microsoft.com/office/powerpoint/2010/main" val="412064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4</a:t>
            </a:fld>
            <a:endParaRPr lang="en-US"/>
          </a:p>
        </p:txBody>
      </p:sp>
    </p:spTree>
    <p:extLst>
      <p:ext uri="{BB962C8B-B14F-4D97-AF65-F5344CB8AC3E}">
        <p14:creationId xmlns:p14="http://schemas.microsoft.com/office/powerpoint/2010/main" val="212178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Choose the best beginning sentences to introduce the story.
https://www.polleverywhere.com/multiple_choice_polls/1uGUlh3OQRwutT0</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5</a:t>
            </a:fld>
            <a:endParaRPr lang="en-US"/>
          </a:p>
        </p:txBody>
      </p:sp>
    </p:spTree>
    <p:extLst>
      <p:ext uri="{BB962C8B-B14F-4D97-AF65-F5344CB8AC3E}">
        <p14:creationId xmlns:p14="http://schemas.microsoft.com/office/powerpoint/2010/main" val="216732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Claim is being assessed?
https://www.polleverywhere.com/multiple_choice_polls/qmOQEyk0cYC7Q4j</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6</a:t>
            </a:fld>
            <a:endParaRPr lang="en-US"/>
          </a:p>
        </p:txBody>
      </p:sp>
    </p:spTree>
    <p:extLst>
      <p:ext uri="{BB962C8B-B14F-4D97-AF65-F5344CB8AC3E}">
        <p14:creationId xmlns:p14="http://schemas.microsoft.com/office/powerpoint/2010/main" val="351363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is the DOK?
https://www.polleverywhere.com/multiple_choice_polls/vOIWvoAiT9BxHeZ</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7</a:t>
            </a:fld>
            <a:endParaRPr lang="en-US"/>
          </a:p>
        </p:txBody>
      </p:sp>
    </p:spTree>
    <p:extLst>
      <p:ext uri="{BB962C8B-B14F-4D97-AF65-F5344CB8AC3E}">
        <p14:creationId xmlns:p14="http://schemas.microsoft.com/office/powerpoint/2010/main" val="416875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is one CCS assessed in this item?
https://www.polleverywhere.com/multiple_choice_polls/Bf9nc3VYkh2CraM</a:t>
            </a:r>
            <a:endParaRPr lang="en-US"/>
          </a:p>
        </p:txBody>
      </p:sp>
      <p:sp>
        <p:nvSpPr>
          <p:cNvPr id="4" name="Slide Number Placeholder 3"/>
          <p:cNvSpPr>
            <a:spLocks noGrp="1"/>
          </p:cNvSpPr>
          <p:nvPr>
            <p:ph type="sldNum" sz="quarter" idx="10"/>
          </p:nvPr>
        </p:nvSpPr>
        <p:spPr/>
        <p:txBody>
          <a:bodyPr/>
          <a:lstStyle/>
          <a:p>
            <a:fld id="{E58D8C9C-EF01-452F-8583-CC6E5B6B4B4F}" type="slidenum">
              <a:rPr lang="en-US" smtClean="0"/>
              <a:t>8</a:t>
            </a:fld>
            <a:endParaRPr lang="en-US"/>
          </a:p>
        </p:txBody>
      </p:sp>
    </p:spTree>
    <p:extLst>
      <p:ext uri="{BB962C8B-B14F-4D97-AF65-F5344CB8AC3E}">
        <p14:creationId xmlns:p14="http://schemas.microsoft.com/office/powerpoint/2010/main" val="329037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906617"/>
            <a:ext cx="3105348" cy="468855"/>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F9BF3BB-2820-42EB-9E43-917602BF2B9B}" type="slidenum">
              <a:rPr lang="en-US" smtClean="0"/>
              <a:pPr/>
              <a:t>9</a:t>
            </a:fld>
            <a:endParaRPr lang="en-US" dirty="0"/>
          </a:p>
        </p:txBody>
      </p:sp>
      <p:sp>
        <p:nvSpPr>
          <p:cNvPr id="6" name="TextBox 5"/>
          <p:cNvSpPr txBox="1"/>
          <p:nvPr>
            <p:custDataLst>
              <p:tags r:id="rId1"/>
            </p:custDataLst>
          </p:nvPr>
        </p:nvSpPr>
        <p:spPr>
          <a:xfrm>
            <a:off x="1" y="0"/>
            <a:ext cx="3894667" cy="370661"/>
          </a:xfrm>
          <a:prstGeom prst="rect">
            <a:avLst/>
          </a:prstGeom>
          <a:noFill/>
        </p:spPr>
        <p:txBody>
          <a:bodyPr vert="horz" lIns="92757" tIns="46378" rIns="92757" bIns="46378" rtlCol="0">
            <a:spAutoFit/>
          </a:bodyPr>
          <a:lstStyle/>
          <a:p>
            <a:endParaRPr lang="en-US"/>
          </a:p>
        </p:txBody>
      </p:sp>
    </p:spTree>
    <p:extLst>
      <p:ext uri="{BB962C8B-B14F-4D97-AF65-F5344CB8AC3E}">
        <p14:creationId xmlns:p14="http://schemas.microsoft.com/office/powerpoint/2010/main" val="206274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41533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429457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70492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859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42298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9EC0E4-5F2B-4676-A06A-8F9C06CE4C30}"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13314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39EC0E4-5F2B-4676-A06A-8F9C06CE4C30}"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5344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71070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16990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EC0E4-5F2B-4676-A06A-8F9C06CE4C30}"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99451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EC0E4-5F2B-4676-A06A-8F9C06CE4C30}"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9665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377970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9EC0E4-5F2B-4676-A06A-8F9C06CE4C30}"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05017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9EC0E4-5F2B-4676-A06A-8F9C06CE4C30}"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145860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EC0E4-5F2B-4676-A06A-8F9C06CE4C30}"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2905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345058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C0E4-5F2B-4676-A06A-8F9C06CE4C30}"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18F3-B206-484E-990C-51C4C1199E34}" type="slidenum">
              <a:rPr lang="en-US" smtClean="0"/>
              <a:t>‹#›</a:t>
            </a:fld>
            <a:endParaRPr lang="en-US"/>
          </a:p>
        </p:txBody>
      </p:sp>
    </p:spTree>
    <p:extLst>
      <p:ext uri="{BB962C8B-B14F-4D97-AF65-F5344CB8AC3E}">
        <p14:creationId xmlns:p14="http://schemas.microsoft.com/office/powerpoint/2010/main" val="77691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9EC0E4-5F2B-4676-A06A-8F9C06CE4C30}" type="datetimeFigureOut">
              <a:rPr lang="en-US" smtClean="0"/>
              <a:t>3/1/2016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9318F3-B206-484E-990C-51C4C1199E34}" type="slidenum">
              <a:rPr lang="en-US" smtClean="0"/>
              <a:t>‹#›</a:t>
            </a:fld>
            <a:endParaRPr lang="en-US"/>
          </a:p>
        </p:txBody>
      </p:sp>
    </p:spTree>
    <p:extLst>
      <p:ext uri="{BB962C8B-B14F-4D97-AF65-F5344CB8AC3E}">
        <p14:creationId xmlns:p14="http://schemas.microsoft.com/office/powerpoint/2010/main" val="1484019983"/>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oura@Waterbury.k12.ct.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3.jpe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smarterbalanced.org/practice-test-resources-and-documentation/#scor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ventbrite.com/" TargetMode="External"/><Relationship Id="rId7" Type="http://schemas.openxmlformats.org/officeDocument/2006/relationships/hyperlink" Target="http://ctcorestandards.org/?page_id=3794" TargetMode="External"/><Relationship Id="rId2" Type="http://schemas.openxmlformats.org/officeDocument/2006/relationships/hyperlink" Target="https://www.surveymonkey.com/" TargetMode="External"/><Relationship Id="rId1" Type="http://schemas.openxmlformats.org/officeDocument/2006/relationships/slideLayout" Target="../slideLayouts/slideLayout2.xml"/><Relationship Id="rId6" Type="http://schemas.openxmlformats.org/officeDocument/2006/relationships/hyperlink" Target="http://www.smarterbalanced.org/practice-test-resources-and-documentation/#scoring" TargetMode="External"/><Relationship Id="rId5" Type="http://schemas.openxmlformats.org/officeDocument/2006/relationships/hyperlink" Target="https://www.polleverywhere.com/" TargetMode="External"/><Relationship Id="rId4" Type="http://schemas.openxmlformats.org/officeDocument/2006/relationships/hyperlink" Target="https://www.google.com/drive/"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moura@Waterbury.k12.ct.u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47" y="1007164"/>
            <a:ext cx="11516140" cy="2595096"/>
          </a:xfrm>
        </p:spPr>
        <p:txBody>
          <a:bodyPr>
            <a:normAutofit fontScale="90000"/>
          </a:bodyPr>
          <a:lstStyle/>
          <a:p>
            <a:r>
              <a:rPr lang="en-US" dirty="0"/>
              <a:t/>
            </a:r>
            <a:br>
              <a:rPr lang="en-US" dirty="0"/>
            </a:br>
            <a:r>
              <a:rPr lang="en-US" dirty="0"/>
              <a:t> </a:t>
            </a:r>
            <a:r>
              <a:rPr lang="en-US" sz="4400" b="1" dirty="0"/>
              <a:t>Connecticut </a:t>
            </a:r>
            <a:r>
              <a:rPr lang="en-US" sz="4400" b="1" dirty="0" smtClean="0"/>
              <a:t>Core ELA: Waterbury’s Perspective </a:t>
            </a:r>
            <a:r>
              <a:rPr lang="en-US" sz="4400" dirty="0"/>
              <a:t/>
            </a:r>
            <a:br>
              <a:rPr lang="en-US" sz="4400" dirty="0"/>
            </a:br>
            <a:r>
              <a:rPr lang="en-US" sz="4400" b="1" dirty="0"/>
              <a:t>On Implementation Successes and Modifications </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1198415" y="4479235"/>
            <a:ext cx="9440034" cy="1725637"/>
          </a:xfrm>
        </p:spPr>
        <p:txBody>
          <a:bodyPr>
            <a:normAutofit fontScale="92500" lnSpcReduction="10000"/>
          </a:bodyPr>
          <a:lstStyle/>
          <a:p>
            <a:r>
              <a:rPr lang="en-US" dirty="0" smtClean="0"/>
              <a:t>Dena Mortensen</a:t>
            </a:r>
          </a:p>
          <a:p>
            <a:r>
              <a:rPr lang="en-US" dirty="0" smtClean="0"/>
              <a:t>Waterbury Public Schools</a:t>
            </a:r>
          </a:p>
          <a:p>
            <a:r>
              <a:rPr lang="en-US" dirty="0" smtClean="0"/>
              <a:t>K-5 ELA Supervisor</a:t>
            </a:r>
          </a:p>
          <a:p>
            <a:r>
              <a:rPr lang="en-US" dirty="0" smtClean="0">
                <a:hlinkClick r:id="rId3"/>
              </a:rPr>
              <a:t>dmoura@Waterbury.k12.ct.us</a:t>
            </a:r>
            <a:r>
              <a:rPr lang="en-US" dirty="0" smtClean="0"/>
              <a:t> </a:t>
            </a:r>
          </a:p>
          <a:p>
            <a:endParaRPr lang="en-US" dirty="0"/>
          </a:p>
        </p:txBody>
      </p:sp>
    </p:spTree>
    <p:extLst>
      <p:ext uri="{BB962C8B-B14F-4D97-AF65-F5344CB8AC3E}">
        <p14:creationId xmlns:p14="http://schemas.microsoft.com/office/powerpoint/2010/main" val="374161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6835" y="187035"/>
            <a:ext cx="9590056" cy="2800767"/>
          </a:xfrm>
          <a:prstGeom prst="rect">
            <a:avLst/>
          </a:prstGeom>
          <a:noFill/>
        </p:spPr>
        <p:txBody>
          <a:bodyPr wrap="square" rtlCol="0">
            <a:spAutoFit/>
          </a:bodyPr>
          <a:lstStyle/>
          <a:p>
            <a:r>
              <a:rPr lang="en-US" sz="3200" dirty="0">
                <a:solidFill>
                  <a:srgbClr val="FFFF00"/>
                </a:solidFill>
              </a:rPr>
              <a:t>Waterbury Unit Development </a:t>
            </a:r>
            <a:r>
              <a:rPr lang="en-US" sz="3200" dirty="0" smtClean="0">
                <a:solidFill>
                  <a:srgbClr val="FFFF00"/>
                </a:solidFill>
              </a:rPr>
              <a:t>Criteria</a:t>
            </a:r>
          </a:p>
          <a:p>
            <a:r>
              <a:rPr lang="en-US" sz="2800" dirty="0" smtClean="0"/>
              <a:t>A </a:t>
            </a:r>
            <a:r>
              <a:rPr lang="en-US" sz="2800" dirty="0"/>
              <a:t>rubric </a:t>
            </a:r>
            <a:r>
              <a:rPr lang="en-US" sz="2800" dirty="0" smtClean="0"/>
              <a:t>(originally designed </a:t>
            </a:r>
            <a:r>
              <a:rPr lang="en-US" sz="2800" dirty="0"/>
              <a:t>by the </a:t>
            </a:r>
            <a:r>
              <a:rPr lang="en-US" sz="2800" dirty="0" err="1"/>
              <a:t>tri-state</a:t>
            </a:r>
            <a:r>
              <a:rPr lang="en-US" sz="2800" dirty="0"/>
              <a:t> area) provided to districts by the CT State Department of Education to develop, improve, and/or evaluate CT Core Standards-aligned units. </a:t>
            </a:r>
          </a:p>
          <a:p>
            <a:endParaRPr lang="en-US" sz="2800" dirty="0">
              <a:solidFill>
                <a:schemeClr val="bg1"/>
              </a:solidFill>
            </a:endParaRPr>
          </a:p>
          <a:p>
            <a:endParaRPr lang="en-US" sz="3200" dirty="0">
              <a:solidFill>
                <a:schemeClr val="bg1"/>
              </a:solidFill>
            </a:endParaRPr>
          </a:p>
        </p:txBody>
      </p:sp>
      <p:sp>
        <p:nvSpPr>
          <p:cNvPr id="7" name="TextBox 6"/>
          <p:cNvSpPr txBox="1"/>
          <p:nvPr/>
        </p:nvSpPr>
        <p:spPr>
          <a:xfrm>
            <a:off x="516835" y="2987802"/>
            <a:ext cx="9457534" cy="3293209"/>
          </a:xfrm>
          <a:prstGeom prst="rect">
            <a:avLst/>
          </a:prstGeom>
          <a:noFill/>
        </p:spPr>
        <p:txBody>
          <a:bodyPr wrap="square" rtlCol="0">
            <a:spAutoFit/>
          </a:bodyPr>
          <a:lstStyle/>
          <a:p>
            <a:r>
              <a:rPr lang="en-US" sz="2800" dirty="0">
                <a:solidFill>
                  <a:srgbClr val="FFFF00"/>
                </a:solidFill>
              </a:rPr>
              <a:t>The rubric includes 4 dimensions</a:t>
            </a:r>
            <a:r>
              <a:rPr lang="en-US" sz="2800" dirty="0" smtClean="0">
                <a:solidFill>
                  <a:srgbClr val="FFFF00"/>
                </a:solidFill>
              </a:rPr>
              <a:t>:</a:t>
            </a:r>
            <a:endParaRPr lang="en-US" sz="2800" dirty="0" smtClean="0"/>
          </a:p>
          <a:p>
            <a:r>
              <a:rPr lang="en-US" sz="2400" dirty="0" smtClean="0"/>
              <a:t>Dimension </a:t>
            </a:r>
            <a:r>
              <a:rPr lang="en-US" sz="2400" dirty="0"/>
              <a:t>1: Clarity and Specificity of Learning Targets</a:t>
            </a:r>
          </a:p>
          <a:p>
            <a:pPr marL="285750" indent="-285750">
              <a:buFont typeface="Arial" panose="020B0604020202020204" pitchFamily="34" charset="0"/>
              <a:buChar char="•"/>
            </a:pPr>
            <a:r>
              <a:rPr lang="en-US" i="1" dirty="0"/>
              <a:t>Dimension 1 is non-negotiable. A score of 3 or 4 is required to move forward.</a:t>
            </a:r>
          </a:p>
          <a:p>
            <a:endParaRPr lang="en-US" i="1" dirty="0"/>
          </a:p>
          <a:p>
            <a:r>
              <a:rPr lang="en-US" sz="2400" dirty="0"/>
              <a:t>Dimension 2: Key Shifts in CT Core Standards (CCS)</a:t>
            </a:r>
          </a:p>
          <a:p>
            <a:endParaRPr lang="en-US" sz="2400" dirty="0"/>
          </a:p>
          <a:p>
            <a:r>
              <a:rPr lang="en-US" sz="2400" dirty="0"/>
              <a:t>Dimension 3: Instructional Supports</a:t>
            </a:r>
          </a:p>
          <a:p>
            <a:endParaRPr lang="en-US" sz="2400" dirty="0"/>
          </a:p>
          <a:p>
            <a:r>
              <a:rPr lang="en-US" sz="2400" dirty="0"/>
              <a:t>Dimension 4: Assessment/Monitoring Student Progress</a:t>
            </a:r>
          </a:p>
        </p:txBody>
      </p:sp>
    </p:spTree>
    <p:extLst>
      <p:ext uri="{BB962C8B-B14F-4D97-AF65-F5344CB8AC3E}">
        <p14:creationId xmlns:p14="http://schemas.microsoft.com/office/powerpoint/2010/main" val="1204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72365983"/>
              </p:ext>
            </p:extLst>
          </p:nvPr>
        </p:nvGraphicFramePr>
        <p:xfrm>
          <a:off x="1539770" y="1353322"/>
          <a:ext cx="8962531" cy="4253198"/>
        </p:xfrm>
        <a:graphic>
          <a:graphicData uri="http://schemas.openxmlformats.org/drawingml/2006/table">
            <a:tbl>
              <a:tblPr firstRow="1" bandRow="1">
                <a:tableStyleId>{5C22544A-7EE6-4342-B048-85BDC9FD1C3A}</a:tableStyleId>
              </a:tblPr>
              <a:tblGrid>
                <a:gridCol w="3029367"/>
                <a:gridCol w="5933164"/>
              </a:tblGrid>
              <a:tr h="730639">
                <a:tc>
                  <a:txBody>
                    <a:bodyPr/>
                    <a:lstStyle/>
                    <a:p>
                      <a:r>
                        <a:rPr lang="en-US" sz="2000" dirty="0" smtClean="0"/>
                        <a:t>Rating/Category</a:t>
                      </a:r>
                      <a:endParaRPr lang="en-US" sz="2000" dirty="0"/>
                    </a:p>
                  </a:txBody>
                  <a:tcPr marL="68580" marR="68580" marT="34290" marB="34290" anchor="ctr"/>
                </a:tc>
                <a:tc>
                  <a:txBody>
                    <a:bodyPr/>
                    <a:lstStyle/>
                    <a:p>
                      <a:r>
                        <a:rPr lang="en-US" sz="2000" dirty="0" smtClean="0"/>
                        <a:t>Descriptor/Next</a:t>
                      </a:r>
                      <a:r>
                        <a:rPr lang="en-US" sz="2000" baseline="0" dirty="0" smtClean="0"/>
                        <a:t> Step</a:t>
                      </a:r>
                      <a:endParaRPr lang="en-US" sz="2000" dirty="0"/>
                    </a:p>
                  </a:txBody>
                  <a:tcPr marL="68580" marR="68580" marT="34290" marB="34290" anchor="ctr"/>
                </a:tc>
              </a:tr>
              <a:tr h="622773">
                <a:tc>
                  <a:txBody>
                    <a:bodyPr/>
                    <a:lstStyle/>
                    <a:p>
                      <a:r>
                        <a:rPr lang="en-US" sz="2000" b="1" kern="1200" dirty="0" smtClean="0">
                          <a:solidFill>
                            <a:schemeClr val="dk1"/>
                          </a:solidFill>
                          <a:effectLst/>
                          <a:latin typeface="Calibri" panose="020F0502020204030204" pitchFamily="34" charset="0"/>
                          <a:ea typeface="+mn-ea"/>
                          <a:cs typeface="+mn-cs"/>
                        </a:rPr>
                        <a:t>4:  Exemplifies Quality</a:t>
                      </a:r>
                      <a:endParaRPr lang="en-US" sz="20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1140998">
                <a:tc>
                  <a:txBody>
                    <a:bodyPr/>
                    <a:lstStyle/>
                    <a:p>
                      <a:r>
                        <a:rPr lang="en-US" sz="2000" b="1" kern="1200" dirty="0" smtClean="0">
                          <a:solidFill>
                            <a:schemeClr val="dk1"/>
                          </a:solidFill>
                          <a:effectLst/>
                          <a:latin typeface="Calibri" panose="020F0502020204030204" pitchFamily="34" charset="0"/>
                          <a:ea typeface="+mn-ea"/>
                          <a:cs typeface="+mn-cs"/>
                        </a:rPr>
                        <a:t>3:  Approaching Standard  </a:t>
                      </a:r>
                    </a:p>
                    <a:p>
                      <a:r>
                        <a:rPr lang="en-US" sz="2000" b="1" kern="1200" dirty="0" smtClean="0">
                          <a:solidFill>
                            <a:schemeClr val="dk1"/>
                          </a:solidFill>
                          <a:effectLst/>
                          <a:latin typeface="Calibri" panose="020F0502020204030204" pitchFamily="34" charset="0"/>
                          <a:ea typeface="+mn-ea"/>
                          <a:cs typeface="+mn-cs"/>
                        </a:rPr>
                        <a:t>     Level of Expectation</a:t>
                      </a:r>
                      <a:endParaRPr lang="en-US" sz="2000" dirty="0">
                        <a:latin typeface="Calibri" panose="020F0502020204030204" pitchFamily="34" charset="0"/>
                      </a:endParaRPr>
                    </a:p>
                  </a:txBody>
                  <a:tcPr marL="68580" marR="68580" marT="34290" marB="34290" anchor="ctr"/>
                </a:tc>
                <a:tc>
                  <a:txBody>
                    <a:bodyPr/>
                    <a:lstStyle/>
                    <a:p>
                      <a:r>
                        <a:rPr lang="en-US" sz="2000" b="0" kern="1200" dirty="0" smtClean="0">
                          <a:solidFill>
                            <a:schemeClr val="dk1"/>
                          </a:solidFill>
                          <a:effectLst/>
                          <a:latin typeface="Calibri" panose="020F0502020204030204" pitchFamily="34" charset="0"/>
                          <a:ea typeface="+mn-ea"/>
                          <a:cs typeface="+mn-cs"/>
                        </a:rPr>
                        <a:t>Meets </a:t>
                      </a:r>
                      <a:r>
                        <a:rPr lang="en-US" sz="2000" b="1" kern="1200" dirty="0" smtClean="0">
                          <a:solidFill>
                            <a:schemeClr val="dk1"/>
                          </a:solidFill>
                          <a:effectLst/>
                          <a:latin typeface="Calibri" panose="020F0502020204030204" pitchFamily="34" charset="0"/>
                          <a:ea typeface="+mn-ea"/>
                          <a:cs typeface="+mn-cs"/>
                        </a:rPr>
                        <a:t>most</a:t>
                      </a:r>
                      <a:r>
                        <a:rPr lang="en-US" sz="2000" b="0" kern="1200" dirty="0" smtClean="0">
                          <a:solidFill>
                            <a:schemeClr val="dk1"/>
                          </a:solidFill>
                          <a:effectLst/>
                          <a:latin typeface="Calibri" panose="020F0502020204030204" pitchFamily="34" charset="0"/>
                          <a:ea typeface="+mn-ea"/>
                          <a:cs typeface="+mn-cs"/>
                        </a:rPr>
                        <a:t> of the criteria in the dimension, but will </a:t>
                      </a:r>
                      <a:r>
                        <a:rPr lang="en-US" sz="2000" b="1" kern="1200" dirty="0" smtClean="0">
                          <a:solidFill>
                            <a:schemeClr val="dk1"/>
                          </a:solidFill>
                          <a:effectLst/>
                          <a:latin typeface="Calibri" panose="020F0502020204030204" pitchFamily="34" charset="0"/>
                          <a:ea typeface="+mn-ea"/>
                          <a:cs typeface="+mn-cs"/>
                        </a:rPr>
                        <a:t>benefit </a:t>
                      </a:r>
                      <a:r>
                        <a:rPr lang="en-US" sz="2000" b="0" kern="1200" dirty="0" smtClean="0">
                          <a:solidFill>
                            <a:schemeClr val="dk1"/>
                          </a:solidFill>
                          <a:effectLst/>
                          <a:latin typeface="Calibri" panose="020F0502020204030204" pitchFamily="34" charset="0"/>
                          <a:ea typeface="+mn-ea"/>
                          <a:cs typeface="+mn-cs"/>
                        </a:rPr>
                        <a:t>from revision in others</a:t>
                      </a:r>
                      <a:endParaRPr lang="en-US" sz="2000" b="0" dirty="0">
                        <a:latin typeface="Calibri" panose="020F0502020204030204" pitchFamily="34" charset="0"/>
                      </a:endParaRPr>
                    </a:p>
                  </a:txBody>
                  <a:tcPr marL="68580" marR="68580" marT="34290" marB="34290" anchor="ctr"/>
                </a:tc>
              </a:tr>
              <a:tr h="1028149">
                <a:tc>
                  <a:txBody>
                    <a:bodyPr/>
                    <a:lstStyle/>
                    <a:p>
                      <a:r>
                        <a:rPr lang="en-US" sz="2000" b="1" kern="1200" dirty="0" smtClean="0">
                          <a:solidFill>
                            <a:schemeClr val="dk1"/>
                          </a:solidFill>
                          <a:effectLst/>
                          <a:latin typeface="Calibri" panose="020F0502020204030204" pitchFamily="34" charset="0"/>
                          <a:ea typeface="+mn-ea"/>
                          <a:cs typeface="+mn-cs"/>
                        </a:rPr>
                        <a:t>2:  Progressing</a:t>
                      </a:r>
                      <a:endParaRPr lang="en-US" sz="20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 needs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significant</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730639">
                <a:tc>
                  <a:txBody>
                    <a:bodyPr/>
                    <a:lstStyle/>
                    <a:p>
                      <a:r>
                        <a:rPr lang="en-US"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Emerging</a:t>
                      </a:r>
                      <a:endParaRPr lang="en-US" sz="2000" dirty="0">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Does </a:t>
                      </a:r>
                      <a:r>
                        <a:rPr lang="en-US"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not </a:t>
                      </a:r>
                      <a:r>
                        <a:rPr lang="en-US" sz="20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meet the criteria in the dimension. </a:t>
                      </a:r>
                      <a:endParaRPr lang="en-US" sz="2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tc>
              </a:tr>
            </a:tbl>
          </a:graphicData>
        </a:graphic>
      </p:graphicFrame>
      <p:sp>
        <p:nvSpPr>
          <p:cNvPr id="4" name="TextBox 3"/>
          <p:cNvSpPr txBox="1"/>
          <p:nvPr/>
        </p:nvSpPr>
        <p:spPr>
          <a:xfrm>
            <a:off x="1539770" y="5777357"/>
            <a:ext cx="8993188" cy="830997"/>
          </a:xfrm>
          <a:prstGeom prst="rect">
            <a:avLst/>
          </a:prstGeom>
          <a:noFill/>
        </p:spPr>
        <p:txBody>
          <a:bodyPr wrap="square" rtlCol="0">
            <a:spAutoFit/>
          </a:bodyPr>
          <a:lstStyle/>
          <a:p>
            <a:pPr algn="ctr"/>
            <a:r>
              <a:rPr lang="en-US" sz="2400" i="1" dirty="0">
                <a:solidFill>
                  <a:srgbClr val="FFFF00"/>
                </a:solidFill>
                <a:latin typeface="Calibri" panose="020F0502020204030204" pitchFamily="34" charset="0"/>
              </a:rPr>
              <a:t>* A score of 3 or 4 is required to move to additional Dimensions. Otherwise, significant revision is necessary before proceeding.</a:t>
            </a:r>
          </a:p>
        </p:txBody>
      </p:sp>
      <p:sp>
        <p:nvSpPr>
          <p:cNvPr id="3" name="Title 2"/>
          <p:cNvSpPr>
            <a:spLocks noGrp="1"/>
          </p:cNvSpPr>
          <p:nvPr>
            <p:ph type="title"/>
          </p:nvPr>
        </p:nvSpPr>
        <p:spPr>
          <a:xfrm>
            <a:off x="859483" y="212035"/>
            <a:ext cx="10353762" cy="970450"/>
          </a:xfrm>
        </p:spPr>
        <p:txBody>
          <a:bodyPr/>
          <a:lstStyle/>
          <a:p>
            <a:r>
              <a:rPr lang="en-US" dirty="0" smtClean="0"/>
              <a:t>Unit Development Criteria Rating Scale</a:t>
            </a:r>
            <a:endParaRPr lang="en-US" dirty="0"/>
          </a:p>
        </p:txBody>
      </p:sp>
    </p:spTree>
    <p:extLst>
      <p:ext uri="{BB962C8B-B14F-4D97-AF65-F5344CB8AC3E}">
        <p14:creationId xmlns:p14="http://schemas.microsoft.com/office/powerpoint/2010/main" val="265979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334745"/>
              </p:ext>
            </p:extLst>
          </p:nvPr>
        </p:nvGraphicFramePr>
        <p:xfrm>
          <a:off x="170844" y="8645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9" name="Group 30"/>
          <p:cNvGrpSpPr>
            <a:grpSpLocks/>
          </p:cNvGrpSpPr>
          <p:nvPr/>
        </p:nvGrpSpPr>
        <p:grpSpPr bwMode="auto">
          <a:xfrm>
            <a:off x="6808303" y="1952735"/>
            <a:ext cx="1367313" cy="894398"/>
            <a:chOff x="759" y="1507"/>
            <a:chExt cx="861" cy="564"/>
          </a:xfrm>
        </p:grpSpPr>
        <p:sp>
          <p:nvSpPr>
            <p:cNvPr id="17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209" name="Group 30"/>
          <p:cNvGrpSpPr>
            <a:grpSpLocks/>
          </p:cNvGrpSpPr>
          <p:nvPr/>
        </p:nvGrpSpPr>
        <p:grpSpPr bwMode="auto">
          <a:xfrm>
            <a:off x="8544339" y="864505"/>
            <a:ext cx="1367313" cy="894398"/>
            <a:chOff x="759" y="1507"/>
            <a:chExt cx="861" cy="564"/>
          </a:xfrm>
        </p:grpSpPr>
        <p:sp>
          <p:nvSpPr>
            <p:cNvPr id="21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spTree>
    <p:extLst>
      <p:ext uri="{BB962C8B-B14F-4D97-AF65-F5344CB8AC3E}">
        <p14:creationId xmlns:p14="http://schemas.microsoft.com/office/powerpoint/2010/main" val="8366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1"/>
            <a:ext cx="8286750" cy="1325563"/>
          </a:xfrm>
        </p:spPr>
        <p:txBody>
          <a:bodyPr/>
          <a:lstStyle/>
          <a:p>
            <a:pPr algn="ctr"/>
            <a:r>
              <a:rPr lang="en-US" dirty="0" smtClean="0">
                <a:solidFill>
                  <a:schemeClr val="tx1"/>
                </a:solidFill>
                <a:latin typeface="Calibri" panose="020F0502020204030204" pitchFamily="34" charset="0"/>
              </a:rPr>
              <a:t>K-9 Criteria Rating for Dimension 1</a:t>
            </a:r>
            <a:br>
              <a:rPr lang="en-US" dirty="0" smtClean="0">
                <a:solidFill>
                  <a:schemeClr val="tx1"/>
                </a:solidFill>
                <a:latin typeface="Calibri" panose="020F0502020204030204" pitchFamily="34" charset="0"/>
              </a:rPr>
            </a:br>
            <a:r>
              <a:rPr lang="en-US" sz="2800" i="1" u="sng" dirty="0" smtClean="0">
                <a:solidFill>
                  <a:schemeClr val="tx1"/>
                </a:solidFill>
                <a:latin typeface="Calibri" panose="020F0502020204030204" pitchFamily="34" charset="0"/>
              </a:rPr>
              <a:t>ALL TEAMS</a:t>
            </a:r>
            <a:r>
              <a:rPr lang="en-US" sz="2800" i="1" dirty="0" smtClean="0">
                <a:solidFill>
                  <a:schemeClr val="tx1"/>
                </a:solidFill>
                <a:latin typeface="Calibri" panose="020F0502020204030204" pitchFamily="34" charset="0"/>
              </a:rPr>
              <a:t> (all grades/all schools)</a:t>
            </a:r>
            <a:endParaRPr lang="en-US" sz="2800" i="1" dirty="0">
              <a:solidFill>
                <a:schemeClr val="tx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1081200"/>
              </p:ext>
            </p:extLst>
          </p:nvPr>
        </p:nvGraphicFramePr>
        <p:xfrm>
          <a:off x="2669504" y="3115163"/>
          <a:ext cx="6733721" cy="2472872"/>
        </p:xfrm>
        <a:graphic>
          <a:graphicData uri="http://schemas.openxmlformats.org/drawingml/2006/table">
            <a:tbl>
              <a:tblPr firstRow="1" bandRow="1">
                <a:tableStyleId>{5C22544A-7EE6-4342-B048-85BDC9FD1C3A}</a:tableStyleId>
              </a:tblPr>
              <a:tblGrid>
                <a:gridCol w="2276021"/>
                <a:gridCol w="4457700"/>
              </a:tblGrid>
              <a:tr h="414297">
                <a:tc>
                  <a:txBody>
                    <a:bodyPr/>
                    <a:lstStyle/>
                    <a:p>
                      <a:r>
                        <a:rPr lang="en-US" sz="1000" dirty="0" smtClean="0"/>
                        <a:t>Rating/Category</a:t>
                      </a:r>
                      <a:endParaRPr lang="en-US" sz="1000" dirty="0"/>
                    </a:p>
                  </a:txBody>
                  <a:tcPr marL="68580" marR="68580" marT="34290" marB="34290" anchor="ctr"/>
                </a:tc>
                <a:tc>
                  <a:txBody>
                    <a:bodyPr/>
                    <a:lstStyle/>
                    <a:p>
                      <a:r>
                        <a:rPr lang="en-US" sz="1000" dirty="0" smtClean="0"/>
                        <a:t>Descriptor/Next</a:t>
                      </a:r>
                      <a:r>
                        <a:rPr lang="en-US" sz="1000" baseline="0" dirty="0" smtClean="0"/>
                        <a:t> Step</a:t>
                      </a:r>
                      <a:endParaRPr lang="en-US" sz="1000" dirty="0"/>
                    </a:p>
                  </a:txBody>
                  <a:tcPr marL="68580" marR="68580" marT="34290" marB="34290" anchor="ctr"/>
                </a:tc>
              </a:tr>
              <a:tr h="414297">
                <a:tc>
                  <a:txBody>
                    <a:bodyPr/>
                    <a:lstStyle/>
                    <a:p>
                      <a:r>
                        <a:rPr lang="en-US" sz="1500" b="1" kern="1200" dirty="0" smtClean="0">
                          <a:solidFill>
                            <a:schemeClr val="dk1"/>
                          </a:solidFill>
                          <a:effectLst/>
                          <a:latin typeface="Calibri" panose="020F0502020204030204" pitchFamily="34" charset="0"/>
                          <a:ea typeface="+mn-ea"/>
                          <a:cs typeface="+mn-cs"/>
                        </a:rPr>
                        <a:t>4:  Exemplifies Quality</a:t>
                      </a:r>
                      <a:endParaRPr lang="en-US" sz="15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646985">
                <a:tc>
                  <a:txBody>
                    <a:bodyPr/>
                    <a:lstStyle/>
                    <a:p>
                      <a:r>
                        <a:rPr lang="en-US" sz="1500" b="1" kern="1200" dirty="0" smtClean="0">
                          <a:solidFill>
                            <a:schemeClr val="dk1"/>
                          </a:solidFill>
                          <a:effectLst/>
                          <a:latin typeface="Calibri" panose="020F0502020204030204" pitchFamily="34" charset="0"/>
                          <a:ea typeface="+mn-ea"/>
                          <a:cs typeface="+mn-cs"/>
                        </a:rPr>
                        <a:t>3:  Approaching Standard  </a:t>
                      </a:r>
                    </a:p>
                    <a:p>
                      <a:r>
                        <a:rPr lang="en-US" sz="1500" b="1" kern="1200" dirty="0" smtClean="0">
                          <a:solidFill>
                            <a:schemeClr val="dk1"/>
                          </a:solidFill>
                          <a:effectLst/>
                          <a:latin typeface="Calibri" panose="020F0502020204030204" pitchFamily="34" charset="0"/>
                          <a:ea typeface="+mn-ea"/>
                          <a:cs typeface="+mn-cs"/>
                        </a:rPr>
                        <a:t>     Level of Expectation</a:t>
                      </a:r>
                      <a:endParaRPr lang="en-US" sz="1500" dirty="0">
                        <a:latin typeface="Calibri" panose="020F0502020204030204" pitchFamily="34" charset="0"/>
                      </a:endParaRPr>
                    </a:p>
                  </a:txBody>
                  <a:tcPr marL="68580" marR="68580" marT="34290" marB="34290" anchor="ctr"/>
                </a:tc>
                <a:tc>
                  <a:txBody>
                    <a:bodyPr/>
                    <a:lstStyle/>
                    <a:p>
                      <a:r>
                        <a:rPr lang="en-US" sz="1500" b="0" kern="1200" dirty="0" smtClean="0">
                          <a:solidFill>
                            <a:schemeClr val="dk1"/>
                          </a:solidFill>
                          <a:effectLst/>
                          <a:latin typeface="Calibri" panose="020F0502020204030204" pitchFamily="34" charset="0"/>
                          <a:ea typeface="+mn-ea"/>
                          <a:cs typeface="+mn-cs"/>
                        </a:rPr>
                        <a:t>Meets </a:t>
                      </a:r>
                      <a:r>
                        <a:rPr lang="en-US" sz="1500" b="1" kern="1200" dirty="0" smtClean="0">
                          <a:solidFill>
                            <a:schemeClr val="dk1"/>
                          </a:solidFill>
                          <a:effectLst/>
                          <a:latin typeface="Calibri" panose="020F0502020204030204" pitchFamily="34" charset="0"/>
                          <a:ea typeface="+mn-ea"/>
                          <a:cs typeface="+mn-cs"/>
                        </a:rPr>
                        <a:t>most</a:t>
                      </a:r>
                      <a:r>
                        <a:rPr lang="en-US" sz="1500" b="0" kern="1200" dirty="0" smtClean="0">
                          <a:solidFill>
                            <a:schemeClr val="dk1"/>
                          </a:solidFill>
                          <a:effectLst/>
                          <a:latin typeface="Calibri" panose="020F0502020204030204" pitchFamily="34" charset="0"/>
                          <a:ea typeface="+mn-ea"/>
                          <a:cs typeface="+mn-cs"/>
                        </a:rPr>
                        <a:t> of the criteria in the dimension, but will </a:t>
                      </a:r>
                      <a:r>
                        <a:rPr lang="en-US" sz="1500" b="1" kern="1200" dirty="0" smtClean="0">
                          <a:solidFill>
                            <a:schemeClr val="dk1"/>
                          </a:solidFill>
                          <a:effectLst/>
                          <a:latin typeface="Calibri" panose="020F0502020204030204" pitchFamily="34" charset="0"/>
                          <a:ea typeface="+mn-ea"/>
                          <a:cs typeface="+mn-cs"/>
                        </a:rPr>
                        <a:t>benefit </a:t>
                      </a:r>
                      <a:r>
                        <a:rPr lang="en-US" sz="1500" b="0" kern="1200" dirty="0" smtClean="0">
                          <a:solidFill>
                            <a:schemeClr val="dk1"/>
                          </a:solidFill>
                          <a:effectLst/>
                          <a:latin typeface="Calibri" panose="020F0502020204030204" pitchFamily="34" charset="0"/>
                          <a:ea typeface="+mn-ea"/>
                          <a:cs typeface="+mn-cs"/>
                        </a:rPr>
                        <a:t>from revision in others</a:t>
                      </a:r>
                      <a:endParaRPr lang="en-US" sz="1500" b="0" dirty="0">
                        <a:latin typeface="Calibri" panose="020F0502020204030204" pitchFamily="34" charset="0"/>
                      </a:endParaRPr>
                    </a:p>
                  </a:txBody>
                  <a:tcPr marL="68580" marR="68580" marT="34290" marB="34290" anchor="ctr"/>
                </a:tc>
              </a:tr>
              <a:tr h="582996">
                <a:tc>
                  <a:txBody>
                    <a:bodyPr/>
                    <a:lstStyle/>
                    <a:p>
                      <a:r>
                        <a:rPr lang="en-US" sz="1500" b="1" kern="1200" dirty="0" smtClean="0">
                          <a:solidFill>
                            <a:schemeClr val="dk1"/>
                          </a:solidFill>
                          <a:effectLst/>
                          <a:latin typeface="Calibri" panose="020F0502020204030204" pitchFamily="34" charset="0"/>
                          <a:ea typeface="+mn-ea"/>
                          <a:cs typeface="+mn-cs"/>
                        </a:rPr>
                        <a:t>2:  Progressing</a:t>
                      </a:r>
                      <a:endParaRPr lang="en-US" sz="1500" dirty="0">
                        <a:latin typeface="Calibri" panose="020F0502020204030204" pitchFamily="34" charset="0"/>
                      </a:endParaRPr>
                    </a:p>
                  </a:txBody>
                  <a:tcPr marL="68580" marR="68580" marT="34290" marB="34290" anchor="ctr"/>
                </a:tc>
                <a:tc>
                  <a:txBody>
                    <a:bodyPr/>
                    <a:lstStyle/>
                    <a:p>
                      <a:pPr marL="0" marR="0" algn="l">
                        <a:lnSpc>
                          <a:spcPct val="107000"/>
                        </a:lnSpc>
                        <a:spcBef>
                          <a:spcPts val="0"/>
                        </a:spcBef>
                        <a:spcAft>
                          <a:spcPts val="0"/>
                        </a:spcAft>
                      </a:pP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a:t>
                      </a:r>
                      <a:r>
                        <a:rPr lang="en-US"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a:t>
                      </a:r>
                      <a:r>
                        <a:rPr lang="en-US" sz="15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criteria in the dimension; needs </a:t>
                      </a:r>
                      <a:r>
                        <a:rPr lang="en-US" sz="15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significant</a:t>
                      </a:r>
                      <a:r>
                        <a:rPr lang="en-US" sz="15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5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0" marB="0" anchor="ctr"/>
                </a:tc>
              </a:tr>
              <a:tr h="414297">
                <a:tc>
                  <a:txBody>
                    <a:bodyPr/>
                    <a:lstStyle/>
                    <a:p>
                      <a:r>
                        <a:rPr lang="en-US" sz="15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Emerging</a:t>
                      </a:r>
                      <a:endParaRPr lang="en-US" sz="1500" dirty="0">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Does </a:t>
                      </a:r>
                      <a:r>
                        <a:rPr lang="en-US" sz="15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not </a:t>
                      </a:r>
                      <a:r>
                        <a:rPr lang="en-US" sz="15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meet the criteria in the dimension. </a:t>
                      </a:r>
                      <a:endParaRPr lang="en-US" sz="15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tc>
              </a:tr>
            </a:tbl>
          </a:graphicData>
        </a:graphic>
      </p:graphicFrame>
      <p:sp>
        <p:nvSpPr>
          <p:cNvPr id="4" name="TextBox 3"/>
          <p:cNvSpPr txBox="1"/>
          <p:nvPr/>
        </p:nvSpPr>
        <p:spPr>
          <a:xfrm>
            <a:off x="1539770" y="5777357"/>
            <a:ext cx="8993188" cy="830997"/>
          </a:xfrm>
          <a:prstGeom prst="rect">
            <a:avLst/>
          </a:prstGeom>
          <a:noFill/>
        </p:spPr>
        <p:txBody>
          <a:bodyPr wrap="square" rtlCol="0">
            <a:spAutoFit/>
          </a:bodyPr>
          <a:lstStyle/>
          <a:p>
            <a:pPr algn="ctr"/>
            <a:r>
              <a:rPr lang="en-US" sz="2400" i="1" dirty="0">
                <a:solidFill>
                  <a:srgbClr val="FFFF00"/>
                </a:solidFill>
                <a:latin typeface="Calibri" panose="020F0502020204030204" pitchFamily="34" charset="0"/>
              </a:rPr>
              <a:t>* A score of 3 or 4 is required to move to additional Dimensions. Otherwise, significant revision is necessary before proceeding.</a:t>
            </a:r>
          </a:p>
        </p:txBody>
      </p:sp>
      <p:sp>
        <p:nvSpPr>
          <p:cNvPr id="7" name="TextBox 6"/>
          <p:cNvSpPr txBox="1"/>
          <p:nvPr/>
        </p:nvSpPr>
        <p:spPr>
          <a:xfrm>
            <a:off x="2729948" y="1630017"/>
            <a:ext cx="6612835" cy="1015663"/>
          </a:xfrm>
          <a:prstGeom prst="rect">
            <a:avLst/>
          </a:prstGeom>
          <a:noFill/>
        </p:spPr>
        <p:txBody>
          <a:bodyPr wrap="square" rtlCol="0">
            <a:spAutoFit/>
          </a:bodyPr>
          <a:lstStyle/>
          <a:p>
            <a:r>
              <a:rPr lang="en-US" sz="6000" b="1" dirty="0" smtClean="0">
                <a:solidFill>
                  <a:srgbClr val="FFFF00"/>
                </a:solidFill>
                <a:latin typeface="Calibri" panose="020F0502020204030204" pitchFamily="34" charset="0"/>
              </a:rPr>
              <a:t>Average Score: 1.67</a:t>
            </a:r>
            <a:endParaRPr lang="en-US" sz="6000" b="1" dirty="0">
              <a:solidFill>
                <a:srgbClr val="FFFF0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2057400" y="2528436"/>
            <a:ext cx="7854083" cy="4212778"/>
          </a:xfrm>
          <a:prstGeom prst="rect">
            <a:avLst/>
          </a:prstGeom>
        </p:spPr>
      </p:pic>
    </p:spTree>
    <p:extLst>
      <p:ext uri="{BB962C8B-B14F-4D97-AF65-F5344CB8AC3E}">
        <p14:creationId xmlns:p14="http://schemas.microsoft.com/office/powerpoint/2010/main" val="31824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63" y="170184"/>
            <a:ext cx="8596668" cy="1320800"/>
          </a:xfrm>
        </p:spPr>
        <p:txBody>
          <a:bodyPr/>
          <a:lstStyle/>
          <a:p>
            <a:pPr algn="l"/>
            <a:r>
              <a:rPr lang="en-US" dirty="0" smtClean="0"/>
              <a:t>K-5 Summary of Evidence</a:t>
            </a:r>
            <a:br>
              <a:rPr lang="en-US" dirty="0" smtClean="0"/>
            </a:br>
            <a:r>
              <a:rPr lang="en-US" sz="2800" i="1" dirty="0" smtClean="0">
                <a:solidFill>
                  <a:srgbClr val="FFFF00"/>
                </a:solidFill>
              </a:rPr>
              <a:t>What is lacking?</a:t>
            </a:r>
            <a:endParaRPr lang="en-US" sz="2800" i="1" dirty="0">
              <a:solidFill>
                <a:srgbClr val="FFFF00"/>
              </a:solidFill>
            </a:endParaRPr>
          </a:p>
        </p:txBody>
      </p:sp>
      <p:sp>
        <p:nvSpPr>
          <p:cNvPr id="3" name="Content Placeholder 2"/>
          <p:cNvSpPr>
            <a:spLocks noGrp="1"/>
          </p:cNvSpPr>
          <p:nvPr>
            <p:ph idx="1"/>
          </p:nvPr>
        </p:nvSpPr>
        <p:spPr>
          <a:xfrm>
            <a:off x="1862190" y="1850883"/>
            <a:ext cx="8596668" cy="4817154"/>
          </a:xfrm>
        </p:spPr>
        <p:txBody>
          <a:bodyPr>
            <a:normAutofit fontScale="70000" lnSpcReduction="20000"/>
          </a:bodyPr>
          <a:lstStyle/>
          <a:p>
            <a:pPr marL="0" indent="0" algn="ctr">
              <a:buNone/>
            </a:pPr>
            <a:r>
              <a:rPr lang="en-US" sz="4000" dirty="0" smtClean="0"/>
              <a:t>Foundational Skills/Phonics</a:t>
            </a:r>
          </a:p>
          <a:p>
            <a:pPr marL="0" indent="0" algn="ctr">
              <a:buNone/>
            </a:pPr>
            <a:r>
              <a:rPr lang="en-US" sz="4000" dirty="0" smtClean="0"/>
              <a:t>Fluency</a:t>
            </a:r>
          </a:p>
          <a:p>
            <a:pPr marL="0" indent="0" algn="ctr">
              <a:buNone/>
            </a:pPr>
            <a:r>
              <a:rPr lang="en-US" sz="4000" dirty="0" smtClean="0"/>
              <a:t>Standards</a:t>
            </a:r>
          </a:p>
          <a:p>
            <a:pPr marL="0" indent="0" algn="ctr">
              <a:buNone/>
            </a:pPr>
            <a:r>
              <a:rPr lang="en-US" sz="4000" dirty="0" smtClean="0"/>
              <a:t>Depth of Knowledge (DOK)</a:t>
            </a:r>
          </a:p>
          <a:p>
            <a:pPr marL="0" indent="0" algn="ctr">
              <a:buNone/>
            </a:pPr>
            <a:r>
              <a:rPr lang="en-US" sz="4000" dirty="0" smtClean="0"/>
              <a:t>Content Area</a:t>
            </a:r>
          </a:p>
          <a:p>
            <a:pPr marL="0" indent="0" algn="ctr">
              <a:buNone/>
            </a:pPr>
            <a:r>
              <a:rPr lang="en-US" sz="4000" dirty="0" smtClean="0"/>
              <a:t>Clarity</a:t>
            </a:r>
          </a:p>
          <a:p>
            <a:pPr marL="0" indent="0" algn="ctr">
              <a:buNone/>
            </a:pPr>
            <a:r>
              <a:rPr lang="en-US" sz="4000" dirty="0" smtClean="0"/>
              <a:t>Explicit lessons</a:t>
            </a:r>
          </a:p>
          <a:p>
            <a:pPr marL="0" indent="0" algn="ctr">
              <a:buNone/>
            </a:pPr>
            <a:r>
              <a:rPr lang="en-US" sz="4000" dirty="0" smtClean="0"/>
              <a:t>Resources/Mentor Texts</a:t>
            </a:r>
          </a:p>
          <a:p>
            <a:pPr marL="0" indent="0" algn="ctr">
              <a:buNone/>
            </a:pPr>
            <a:r>
              <a:rPr lang="en-US" sz="4000" dirty="0" smtClean="0"/>
              <a:t>Text Complexity</a:t>
            </a:r>
          </a:p>
          <a:p>
            <a:pPr marL="0" indent="0" algn="ctr">
              <a:buNone/>
            </a:pPr>
            <a:endParaRPr lang="en-US" sz="4000" dirty="0" smtClean="0"/>
          </a:p>
        </p:txBody>
      </p:sp>
    </p:spTree>
    <p:extLst>
      <p:ext uri="{BB962C8B-B14F-4D97-AF65-F5344CB8AC3E}">
        <p14:creationId xmlns:p14="http://schemas.microsoft.com/office/powerpoint/2010/main" val="123035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326" y="0"/>
            <a:ext cx="11153691" cy="3816429"/>
          </a:xfrm>
          <a:prstGeom prst="rect">
            <a:avLst/>
          </a:prstGeom>
          <a:noFill/>
        </p:spPr>
        <p:txBody>
          <a:bodyPr wrap="square" rtlCol="0">
            <a:spAutoFit/>
          </a:bodyPr>
          <a:lstStyle/>
          <a:p>
            <a:endParaRPr lang="en-US" sz="2800" b="1" dirty="0">
              <a:solidFill>
                <a:schemeClr val="bg1"/>
              </a:solidFill>
            </a:endParaRPr>
          </a:p>
          <a:p>
            <a:r>
              <a:rPr lang="en-US" sz="2800" b="1" dirty="0">
                <a:solidFill>
                  <a:srgbClr val="FFFF00"/>
                </a:solidFill>
              </a:rPr>
              <a:t>Essential Question </a:t>
            </a:r>
            <a:r>
              <a:rPr lang="en-US" sz="2800" b="1" dirty="0" smtClean="0">
                <a:solidFill>
                  <a:srgbClr val="FFFF00"/>
                </a:solidFill>
              </a:rPr>
              <a:t>(EQ)</a:t>
            </a:r>
            <a:endParaRPr lang="en-US" sz="2800" b="1" dirty="0">
              <a:solidFill>
                <a:srgbClr val="FFFF00"/>
              </a:solidFill>
            </a:endParaRPr>
          </a:p>
          <a:p>
            <a:r>
              <a:rPr lang="en-US" sz="2400" dirty="0"/>
              <a:t>How do we create an integrated K-12 curriculum management cycle that provides a progressive, developmentally appropriate core instructional program so that all stakeholders have a continuous sense of how well students are being prepared for college and career?</a:t>
            </a:r>
          </a:p>
          <a:p>
            <a:pPr marL="800100" lvl="1" indent="-342900">
              <a:buFont typeface="Arial" panose="020B0604020202020204" pitchFamily="34" charset="0"/>
              <a:buChar char="•"/>
            </a:pPr>
            <a:r>
              <a:rPr lang="en-US" i="1" dirty="0"/>
              <a:t>How do we ensure that all students have equal access to quality curriculum that is aligned to the CT Core Standards (CCS</a:t>
            </a:r>
            <a:r>
              <a:rPr lang="en-US" i="1" dirty="0" smtClean="0"/>
              <a:t>)?</a:t>
            </a:r>
            <a:r>
              <a:rPr lang="en-US" dirty="0" smtClean="0"/>
              <a:t> </a:t>
            </a:r>
            <a:r>
              <a:rPr lang="en-US" dirty="0"/>
              <a:t>(Blueprint for Change: Goal 2</a:t>
            </a:r>
            <a:r>
              <a:rPr lang="en-US" dirty="0" smtClean="0"/>
              <a:t>)</a:t>
            </a:r>
          </a:p>
          <a:p>
            <a:pPr marL="1257300" lvl="2" indent="-342900">
              <a:buFont typeface="Arial" panose="020B0604020202020204" pitchFamily="34" charset="0"/>
              <a:buChar char="•"/>
            </a:pPr>
            <a:r>
              <a:rPr lang="en-US" i="1" dirty="0" smtClean="0"/>
              <a:t>How do we ensure that all students in K-5 have equal access to a quality interdisciplinary curriculum that is aligned to the CCS and other content standards?</a:t>
            </a:r>
            <a:endParaRPr lang="en-US" i="1" dirty="0"/>
          </a:p>
          <a:p>
            <a:endParaRPr lang="en-US" dirty="0">
              <a:solidFill>
                <a:schemeClr val="bg1"/>
              </a:solidFill>
            </a:endParaRPr>
          </a:p>
        </p:txBody>
      </p:sp>
      <p:sp>
        <p:nvSpPr>
          <p:cNvPr id="4" name="Rectangle 3"/>
          <p:cNvSpPr/>
          <p:nvPr/>
        </p:nvSpPr>
        <p:spPr>
          <a:xfrm>
            <a:off x="659596" y="3816429"/>
            <a:ext cx="11034421" cy="2462213"/>
          </a:xfrm>
          <a:prstGeom prst="rect">
            <a:avLst/>
          </a:prstGeom>
        </p:spPr>
        <p:txBody>
          <a:bodyPr wrap="square">
            <a:spAutoFit/>
          </a:bodyPr>
          <a:lstStyle/>
          <a:p>
            <a:r>
              <a:rPr lang="en-US" sz="2800" b="1" dirty="0">
                <a:solidFill>
                  <a:srgbClr val="FFFF00"/>
                </a:solidFill>
                <a:ea typeface="Times New Roman" panose="02020603050405020304" pitchFamily="18" charset="0"/>
              </a:rPr>
              <a:t>Topical EQs </a:t>
            </a:r>
          </a:p>
          <a:p>
            <a:pPr marL="342900" indent="-342900">
              <a:buFont typeface="+mj-lt"/>
              <a:buAutoNum type="arabicPeriod"/>
            </a:pPr>
            <a:r>
              <a:rPr lang="en-US" dirty="0"/>
              <a:t>What do all students </a:t>
            </a:r>
            <a:r>
              <a:rPr lang="en-US" u="sng" dirty="0"/>
              <a:t>need to know, understand and be able to do</a:t>
            </a:r>
            <a:r>
              <a:rPr lang="en-US" dirty="0"/>
              <a:t> at each grade level?</a:t>
            </a:r>
          </a:p>
          <a:p>
            <a:pPr marL="342900" indent="-342900">
              <a:buFont typeface="+mj-lt"/>
              <a:buAutoNum type="arabicPeriod"/>
            </a:pPr>
            <a:r>
              <a:rPr lang="en-US" dirty="0"/>
              <a:t>How do we </a:t>
            </a:r>
            <a:r>
              <a:rPr lang="en-US" u="sng" dirty="0"/>
              <a:t>teach effectively</a:t>
            </a:r>
            <a:r>
              <a:rPr lang="en-US" dirty="0"/>
              <a:t> to ensure that students learn?  How do we effectively </a:t>
            </a:r>
            <a:r>
              <a:rPr lang="en-US" u="sng" dirty="0"/>
              <a:t>operationalize</a:t>
            </a:r>
            <a:r>
              <a:rPr lang="en-US" dirty="0"/>
              <a:t> an instructional plan that aligns the four domains of college readiness with the CT Core Standards? </a:t>
            </a:r>
          </a:p>
          <a:p>
            <a:pPr marL="342900" indent="-342900">
              <a:buFont typeface="+mj-lt"/>
              <a:buAutoNum type="arabicPeriod"/>
            </a:pPr>
            <a:r>
              <a:rPr lang="en-US" dirty="0"/>
              <a:t>How will we know that students have </a:t>
            </a:r>
            <a:r>
              <a:rPr lang="en-US" u="sng" dirty="0"/>
              <a:t>learned</a:t>
            </a:r>
            <a:r>
              <a:rPr lang="en-US" dirty="0"/>
              <a:t>? </a:t>
            </a:r>
          </a:p>
          <a:p>
            <a:pPr marL="342900" indent="-342900">
              <a:buFont typeface="+mj-lt"/>
              <a:buAutoNum type="arabicPeriod"/>
            </a:pPr>
            <a:r>
              <a:rPr lang="en-US" dirty="0"/>
              <a:t>What </a:t>
            </a:r>
            <a:r>
              <a:rPr lang="en-US" u="sng" dirty="0"/>
              <a:t>structures</a:t>
            </a:r>
            <a:r>
              <a:rPr lang="en-US" dirty="0"/>
              <a:t> do we have in place when students don’t learn? Or meet/exceed mastery based on </a:t>
            </a:r>
            <a:r>
              <a:rPr lang="en-US" u="sng" dirty="0"/>
              <a:t>grade level criteria</a:t>
            </a:r>
            <a:r>
              <a:rPr lang="en-US" dirty="0"/>
              <a:t>?</a:t>
            </a:r>
          </a:p>
          <a:p>
            <a:endParaRPr lang="en-US" i="1" dirty="0">
              <a:ea typeface="Times New Roman" panose="02020603050405020304" pitchFamily="18" charset="0"/>
            </a:endParaRPr>
          </a:p>
        </p:txBody>
      </p:sp>
    </p:spTree>
    <p:extLst>
      <p:ext uri="{BB962C8B-B14F-4D97-AF65-F5344CB8AC3E}">
        <p14:creationId xmlns:p14="http://schemas.microsoft.com/office/powerpoint/2010/main" val="12917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2643" y="169744"/>
            <a:ext cx="9906282" cy="6521635"/>
          </a:xfrm>
          <a:prstGeom prst="rect">
            <a:avLst/>
          </a:prstGeom>
        </p:spPr>
      </p:pic>
      <p:sp>
        <p:nvSpPr>
          <p:cNvPr id="6" name="Oval 5"/>
          <p:cNvSpPr/>
          <p:nvPr/>
        </p:nvSpPr>
        <p:spPr>
          <a:xfrm>
            <a:off x="1266936" y="4466584"/>
            <a:ext cx="9557696" cy="197431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958047" y="4963885"/>
            <a:ext cx="2024742" cy="97971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4469"/>
          <a:stretch/>
        </p:blipFill>
        <p:spPr>
          <a:xfrm>
            <a:off x="1692833" y="760732"/>
            <a:ext cx="8326931" cy="6097267"/>
          </a:xfrm>
          <a:prstGeom prst="rect">
            <a:avLst/>
          </a:prstGeom>
        </p:spPr>
      </p:pic>
      <p:sp>
        <p:nvSpPr>
          <p:cNvPr id="3" name="Title 1"/>
          <p:cNvSpPr>
            <a:spLocks noGrp="1"/>
          </p:cNvSpPr>
          <p:nvPr>
            <p:ph type="ctrTitle"/>
          </p:nvPr>
        </p:nvSpPr>
        <p:spPr>
          <a:xfrm>
            <a:off x="227527" y="-97842"/>
            <a:ext cx="11964473" cy="858574"/>
          </a:xfrm>
        </p:spPr>
        <p:txBody>
          <a:bodyPr>
            <a:normAutofit/>
          </a:bodyPr>
          <a:lstStyle/>
          <a:p>
            <a:r>
              <a:rPr lang="en-US" sz="4400" dirty="0" smtClean="0">
                <a:solidFill>
                  <a:schemeClr val="tx1"/>
                </a:solidFill>
              </a:rPr>
              <a:t>Interdisciplinary Curriculum Writing Process</a:t>
            </a:r>
            <a:endParaRPr lang="en-US" sz="4400" dirty="0">
              <a:solidFill>
                <a:schemeClr val="tx1"/>
              </a:solidFill>
            </a:endParaRPr>
          </a:p>
        </p:txBody>
      </p:sp>
    </p:spTree>
    <p:extLst>
      <p:ext uri="{BB962C8B-B14F-4D97-AF65-F5344CB8AC3E}">
        <p14:creationId xmlns:p14="http://schemas.microsoft.com/office/powerpoint/2010/main" val="280046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11553" y="1309781"/>
            <a:ext cx="2668111" cy="1859274"/>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EOY ELA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Power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lgn="ctr">
              <a:spcBef>
                <a:spcPts val="0"/>
              </a:spcBef>
              <a:spcAft>
                <a:spcPts val="0"/>
              </a:spcAft>
            </a:pP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-Define Learner</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 supporting standards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 </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p:txBody>
      </p:sp>
      <p:sp>
        <p:nvSpPr>
          <p:cNvPr id="5" name="Text Box 5"/>
          <p:cNvSpPr txBox="1"/>
          <p:nvPr/>
        </p:nvSpPr>
        <p:spPr>
          <a:xfrm>
            <a:off x="2633497" y="1217787"/>
            <a:ext cx="2470870" cy="1955280"/>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EOY SS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Power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lgn="ctr">
              <a:spcBef>
                <a:spcPts val="0"/>
              </a:spcBef>
              <a:spcAft>
                <a:spcPts val="0"/>
              </a:spcAft>
            </a:pP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-Define Learner</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 supporting standards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a:t>
            </a:r>
          </a:p>
          <a:p>
            <a:pPr marL="0" marR="0">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6"/>
          <p:cNvSpPr txBox="1"/>
          <p:nvPr/>
        </p:nvSpPr>
        <p:spPr>
          <a:xfrm>
            <a:off x="5018267" y="1288598"/>
            <a:ext cx="2238592" cy="1880457"/>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NGSS Standards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 Academic Vocab from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standards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-Write EUs/EQs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9"/>
          <p:cNvSpPr txBox="1"/>
          <p:nvPr/>
        </p:nvSpPr>
        <p:spPr>
          <a:xfrm>
            <a:off x="7210262" y="1257843"/>
            <a:ext cx="2355270" cy="1926648"/>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Embed Additional Standards</a:t>
            </a:r>
          </a:p>
          <a:p>
            <a:pPr marL="0" marR="0" algn="ctr">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-Vocab for the ELL</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-Academic behaviors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10"/>
          <p:cNvSpPr txBox="1"/>
          <p:nvPr/>
        </p:nvSpPr>
        <p:spPr>
          <a:xfrm>
            <a:off x="9565532" y="1255887"/>
            <a:ext cx="2527591" cy="1928604"/>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Create Performance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and CFA(s)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-End of module PA</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-Evaluate with AET</a:t>
            </a:r>
          </a:p>
        </p:txBody>
      </p:sp>
      <p:sp>
        <p:nvSpPr>
          <p:cNvPr id="9" name="Down Arrow Callout 8"/>
          <p:cNvSpPr/>
          <p:nvPr/>
        </p:nvSpPr>
        <p:spPr>
          <a:xfrm>
            <a:off x="384464" y="46212"/>
            <a:ext cx="1743075" cy="1171575"/>
          </a:xfrm>
          <a:prstGeom prst="downArrowCallout">
            <a:avLst/>
          </a:prstGeom>
          <a:solidFill>
            <a:srgbClr val="5B9BD5"/>
          </a:solidFill>
          <a:ln w="12700" cap="flat" cmpd="sng" algn="ctr">
            <a:solidFill>
              <a:schemeClr val="accent5">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CCS</a:t>
            </a:r>
          </a:p>
        </p:txBody>
      </p:sp>
      <p:sp>
        <p:nvSpPr>
          <p:cNvPr id="10" name="Text Box 12"/>
          <p:cNvSpPr txBox="1"/>
          <p:nvPr/>
        </p:nvSpPr>
        <p:spPr>
          <a:xfrm>
            <a:off x="0" y="4498397"/>
            <a:ext cx="2488893" cy="1680120"/>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Create Holistic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Rubric</a:t>
            </a:r>
          </a:p>
          <a:p>
            <a:pPr marL="0" marR="0" algn="ctr">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-Consistent template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own Arrow Callout 10"/>
          <p:cNvSpPr/>
          <p:nvPr/>
        </p:nvSpPr>
        <p:spPr>
          <a:xfrm>
            <a:off x="353530" y="3345872"/>
            <a:ext cx="1743075" cy="115252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Abbreviated Language</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Standards-based Grading</a:t>
            </a:r>
          </a:p>
        </p:txBody>
      </p:sp>
      <p:sp>
        <p:nvSpPr>
          <p:cNvPr id="12" name="Text Box 17"/>
          <p:cNvSpPr txBox="1"/>
          <p:nvPr/>
        </p:nvSpPr>
        <p:spPr>
          <a:xfrm>
            <a:off x="2500447" y="4498397"/>
            <a:ext cx="2517820" cy="164134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Text Set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-Science</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 Studies</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-ELA </a:t>
            </a:r>
          </a:p>
        </p:txBody>
      </p:sp>
      <p:sp>
        <p:nvSpPr>
          <p:cNvPr id="13" name="Text Box 18"/>
          <p:cNvSpPr txBox="1"/>
          <p:nvPr/>
        </p:nvSpPr>
        <p:spPr>
          <a:xfrm>
            <a:off x="5104366" y="4539962"/>
            <a:ext cx="2380011" cy="148166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Learning </a:t>
            </a: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Experiences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-Timeline</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-Resources</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-Differentiation</a:t>
            </a:r>
          </a:p>
          <a:p>
            <a:pPr marL="0" marR="0">
              <a:spcBef>
                <a:spcPts val="0"/>
              </a:spcBef>
              <a:spcAft>
                <a:spcPts val="0"/>
              </a:spcAft>
            </a:pP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-Targets/criteria</a:t>
            </a:r>
          </a:p>
          <a:p>
            <a:pPr marL="0" marR="0">
              <a:spcBef>
                <a:spcPts val="0"/>
              </a:spcBef>
              <a:spcAft>
                <a:spcPts val="0"/>
              </a:spcAft>
            </a:pPr>
            <a:r>
              <a:rPr lang="en-U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Design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Down Arrow Callout 13"/>
          <p:cNvSpPr/>
          <p:nvPr/>
        </p:nvSpPr>
        <p:spPr>
          <a:xfrm>
            <a:off x="5422108" y="3364375"/>
            <a:ext cx="1743075" cy="11715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UDL</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CCT</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Text-dependent Questions</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Inductive/Deductive</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Up Arrow Callout 14"/>
          <p:cNvSpPr/>
          <p:nvPr/>
        </p:nvSpPr>
        <p:spPr>
          <a:xfrm>
            <a:off x="5422109" y="5848350"/>
            <a:ext cx="1743075" cy="1009650"/>
          </a:xfrm>
          <a:prstGeom prst="up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6+1 Writing Traits</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(Wilson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Fundations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Science Kits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Down Arrow Callout 15"/>
          <p:cNvSpPr/>
          <p:nvPr/>
        </p:nvSpPr>
        <p:spPr>
          <a:xfrm>
            <a:off x="2855334" y="3337214"/>
            <a:ext cx="1743075"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Text Complexity</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Culturally Responsive</a:t>
            </a:r>
          </a:p>
        </p:txBody>
      </p:sp>
      <p:sp>
        <p:nvSpPr>
          <p:cNvPr id="17" name="Down Arrow Callout 16"/>
          <p:cNvSpPr/>
          <p:nvPr/>
        </p:nvSpPr>
        <p:spPr>
          <a:xfrm>
            <a:off x="2997394" y="46212"/>
            <a:ext cx="1743075"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CT SS Framework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Down Arrow Callout 17"/>
          <p:cNvSpPr/>
          <p:nvPr/>
        </p:nvSpPr>
        <p:spPr>
          <a:xfrm>
            <a:off x="5326204" y="84312"/>
            <a:ext cx="1714500" cy="11715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NGSS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Lab/Engineering Design</a:t>
            </a:r>
          </a:p>
        </p:txBody>
      </p:sp>
      <p:sp>
        <p:nvSpPr>
          <p:cNvPr id="19" name="Down Arrow Callout 18"/>
          <p:cNvSpPr/>
          <p:nvPr/>
        </p:nvSpPr>
        <p:spPr>
          <a:xfrm>
            <a:off x="7484378" y="92030"/>
            <a:ext cx="1676400" cy="1143000"/>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CELP</a:t>
            </a:r>
          </a:p>
          <a:p>
            <a:pPr marL="0" marR="0" algn="ctr">
              <a:spcBef>
                <a:spcPts val="0"/>
              </a:spcBef>
              <a:spcAft>
                <a:spcPts val="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K-3 SEI </a:t>
            </a:r>
          </a:p>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own Arrow Callout 19"/>
          <p:cNvSpPr/>
          <p:nvPr/>
        </p:nvSpPr>
        <p:spPr>
          <a:xfrm>
            <a:off x="9847507" y="122412"/>
            <a:ext cx="1743075" cy="1133475"/>
          </a:xfrm>
          <a:prstGeom prst="downArrowCallou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Rigor/DOK</a:t>
            </a: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GRASPS/RAFT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AET, 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Diagram 21"/>
          <p:cNvGraphicFramePr/>
          <p:nvPr>
            <p:extLst>
              <p:ext uri="{D42A27DB-BD31-4B8C-83A1-F6EECF244321}">
                <p14:modId xmlns:p14="http://schemas.microsoft.com/office/powerpoint/2010/main" val="2792700788"/>
              </p:ext>
            </p:extLst>
          </p:nvPr>
        </p:nvGraphicFramePr>
        <p:xfrm>
          <a:off x="9537703" y="4148134"/>
          <a:ext cx="2555420" cy="226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Box 21"/>
          <p:cNvSpPr txBox="1"/>
          <p:nvPr/>
        </p:nvSpPr>
        <p:spPr>
          <a:xfrm>
            <a:off x="7381925" y="4551386"/>
            <a:ext cx="1989650" cy="1481663"/>
          </a:xfrm>
          <a:prstGeom prst="leftRightArrowCallout">
            <a:avLst/>
          </a:prstGeom>
          <a:solidFill>
            <a:srgbClr val="00FFCC"/>
          </a:solidFill>
          <a:ln w="6350">
            <a:solidFill>
              <a:schemeClr val="bg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Unit </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Overview</a:t>
            </a:r>
          </a:p>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43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0-#ppt_w/2"/>
                                          </p:val>
                                        </p:tav>
                                        <p:tav tm="100000">
                                          <p:val>
                                            <p:strVal val="#ppt_x"/>
                                          </p:val>
                                        </p:tav>
                                      </p:tavLst>
                                    </p:anim>
                                    <p:anim calcmode="lin" valueType="num">
                                      <p:cBhvr additive="base">
                                        <p:cTn id="8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0-#ppt_w/2"/>
                                          </p:val>
                                        </p:tav>
                                        <p:tav tm="100000">
                                          <p:val>
                                            <p:strVal val="#ppt_x"/>
                                          </p:val>
                                        </p:tav>
                                      </p:tavLst>
                                    </p:anim>
                                    <p:anim calcmode="lin" valueType="num">
                                      <p:cBhvr additive="base">
                                        <p:cTn id="11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Graphic spid="22" grpId="0">
        <p:bldAsOne/>
      </p:bldGraphic>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wV8vbpKkQwI/UkSQUROQygI/AAAAAAAAACc/8S0yjPvFllI/s1600/0511-1009-1319-0462_black_and_white_cartoon_of_a_stressed_out_guy_with_the_word_overload_clipart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774" y="1172723"/>
            <a:ext cx="6141317" cy="4720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pic>
        <p:nvPicPr>
          <p:cNvPr id="2" name="Barrel Exploding-SoundBible.com-11349679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3240" y="5730240"/>
            <a:ext cx="609600" cy="609600"/>
          </a:xfrm>
          <a:prstGeom prst="rect">
            <a:avLst/>
          </a:prstGeom>
        </p:spPr>
      </p:pic>
    </p:spTree>
    <p:extLst>
      <p:ext uri="{BB962C8B-B14F-4D97-AF65-F5344CB8AC3E}">
        <p14:creationId xmlns:p14="http://schemas.microsoft.com/office/powerpoint/2010/main" val="42491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20" y="44676"/>
            <a:ext cx="10353762" cy="970450"/>
          </a:xfrm>
        </p:spPr>
        <p:txBody>
          <a:bodyPr/>
          <a:lstStyle/>
          <a:p>
            <a:r>
              <a:rPr lang="en-US" dirty="0" smtClean="0"/>
              <a:t>Our Journey</a:t>
            </a:r>
            <a:endParaRPr lang="en-US" dirty="0"/>
          </a:p>
        </p:txBody>
      </p:sp>
      <p:pic>
        <p:nvPicPr>
          <p:cNvPr id="4" name="Picture 3"/>
          <p:cNvPicPr>
            <a:picLocks noChangeAspect="1"/>
          </p:cNvPicPr>
          <p:nvPr/>
        </p:nvPicPr>
        <p:blipFill>
          <a:blip r:embed="rId3"/>
          <a:stretch>
            <a:fillRect/>
          </a:stretch>
        </p:blipFill>
        <p:spPr>
          <a:xfrm>
            <a:off x="2297732" y="1151594"/>
            <a:ext cx="7148458" cy="5353803"/>
          </a:xfrm>
          <a:prstGeom prst="rect">
            <a:avLst/>
          </a:prstGeom>
        </p:spPr>
      </p:pic>
      <p:sp>
        <p:nvSpPr>
          <p:cNvPr id="5" name="Title 1"/>
          <p:cNvSpPr txBox="1">
            <a:spLocks/>
          </p:cNvSpPr>
          <p:nvPr/>
        </p:nvSpPr>
        <p:spPr>
          <a:xfrm rot="18623335">
            <a:off x="5233796" y="3952447"/>
            <a:ext cx="4962247"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Professional Learning</a:t>
            </a:r>
            <a:endParaRPr lang="en-US" dirty="0"/>
          </a:p>
        </p:txBody>
      </p:sp>
    </p:spTree>
    <p:extLst>
      <p:ext uri="{BB962C8B-B14F-4D97-AF65-F5344CB8AC3E}">
        <p14:creationId xmlns:p14="http://schemas.microsoft.com/office/powerpoint/2010/main" val="1471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gj9gv4mu_cvIaRCL8roa1bMWhaAlqz0Bs9hN8dumswUzj3SPSw"/>
          <p:cNvPicPr>
            <a:picLocks noChangeAspect="1" noChangeArrowheads="1"/>
          </p:cNvPicPr>
          <p:nvPr/>
        </p:nvPicPr>
        <p:blipFill rotWithShape="1">
          <a:blip r:embed="rId3">
            <a:extLst>
              <a:ext uri="{28A0092B-C50C-407E-A947-70E740481C1C}">
                <a14:useLocalDpi xmlns:a14="http://schemas.microsoft.com/office/drawing/2010/main" val="0"/>
              </a:ext>
            </a:extLst>
          </a:blip>
          <a:srcRect b="23561"/>
          <a:stretch/>
        </p:blipFill>
        <p:spPr bwMode="auto">
          <a:xfrm>
            <a:off x="2459865" y="458863"/>
            <a:ext cx="6784106" cy="34823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4467" y="4301544"/>
            <a:ext cx="8314055" cy="2308324"/>
          </a:xfrm>
          <a:prstGeom prst="rect">
            <a:avLst/>
          </a:prstGeom>
          <a:noFill/>
        </p:spPr>
        <p:txBody>
          <a:bodyPr wrap="square" rtlCol="0">
            <a:spAutoFit/>
          </a:bodyPr>
          <a:lstStyle/>
          <a:p>
            <a:r>
              <a:rPr lang="en-US" sz="2400" i="1" dirty="0" smtClean="0"/>
              <a:t>“If I had </a:t>
            </a:r>
            <a:r>
              <a:rPr lang="en-US" sz="2400" i="1" dirty="0"/>
              <a:t>only focused on how far I had to go then I might have been overcome with doubt. In many ways that’s what we’re doing here at school too…unsure of where the road might lead us on the way to our goal, but at some point </a:t>
            </a:r>
            <a:r>
              <a:rPr lang="en-US" sz="2400" i="1" dirty="0">
                <a:solidFill>
                  <a:srgbClr val="FFFF00"/>
                </a:solidFill>
              </a:rPr>
              <a:t>you just need to take that first step</a:t>
            </a:r>
            <a:r>
              <a:rPr lang="en-US" sz="2400" i="1" dirty="0"/>
              <a:t>, and keep on going with a belief and a trust that you’ll get there</a:t>
            </a:r>
            <a:r>
              <a:rPr lang="en-US" sz="2400" i="1" dirty="0" smtClean="0"/>
              <a:t>.”   -Connected Principals</a:t>
            </a:r>
            <a:endParaRPr lang="en-US" sz="2400" i="1" dirty="0"/>
          </a:p>
        </p:txBody>
      </p:sp>
    </p:spTree>
    <p:extLst>
      <p:ext uri="{BB962C8B-B14F-4D97-AF65-F5344CB8AC3E}">
        <p14:creationId xmlns:p14="http://schemas.microsoft.com/office/powerpoint/2010/main" val="217143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7064"/>
          <a:stretch/>
        </p:blipFill>
        <p:spPr>
          <a:xfrm>
            <a:off x="1567010" y="1143000"/>
            <a:ext cx="9100991" cy="5257800"/>
          </a:xfrm>
          <a:prstGeom prst="rect">
            <a:avLst/>
          </a:prstGeom>
        </p:spPr>
      </p:pic>
      <p:sp>
        <p:nvSpPr>
          <p:cNvPr id="5" name="TextBox 4"/>
          <p:cNvSpPr txBox="1"/>
          <p:nvPr/>
        </p:nvSpPr>
        <p:spPr>
          <a:xfrm>
            <a:off x="1676400" y="1"/>
            <a:ext cx="8001000" cy="1015663"/>
          </a:xfrm>
          <a:prstGeom prst="rect">
            <a:avLst/>
          </a:prstGeom>
          <a:noFill/>
        </p:spPr>
        <p:txBody>
          <a:bodyPr wrap="square" rtlCol="0">
            <a:spAutoFit/>
          </a:bodyPr>
          <a:lstStyle/>
          <a:p>
            <a:r>
              <a:rPr lang="en-US" sz="3600" dirty="0" err="1"/>
              <a:t>Fundations</a:t>
            </a:r>
            <a:r>
              <a:rPr lang="en-US" sz="3600" dirty="0"/>
              <a:t> K-2 </a:t>
            </a:r>
            <a:r>
              <a:rPr lang="en-US" sz="2400" dirty="0"/>
              <a:t>(replaces scope &amp; sequence)</a:t>
            </a:r>
          </a:p>
          <a:p>
            <a:r>
              <a:rPr lang="en-US" sz="2400" dirty="0"/>
              <a:t>*Separate block from the Unit </a:t>
            </a:r>
            <a:r>
              <a:rPr lang="en-US" sz="2000" dirty="0"/>
              <a:t>(lessons paced in unit timeline)</a:t>
            </a:r>
          </a:p>
        </p:txBody>
      </p:sp>
      <p:sp>
        <p:nvSpPr>
          <p:cNvPr id="2" name="TextBox 1"/>
          <p:cNvSpPr txBox="1"/>
          <p:nvPr/>
        </p:nvSpPr>
        <p:spPr>
          <a:xfrm>
            <a:off x="5943600" y="1828800"/>
            <a:ext cx="2133600" cy="369332"/>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5943600" y="1581956"/>
            <a:ext cx="2439267" cy="20598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2111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90" y="47686"/>
            <a:ext cx="10353762" cy="591004"/>
          </a:xfrm>
        </p:spPr>
        <p:txBody>
          <a:bodyPr>
            <a:normAutofit/>
          </a:bodyPr>
          <a:lstStyle/>
          <a:p>
            <a:r>
              <a:rPr lang="en-US" sz="2800" dirty="0" smtClean="0"/>
              <a:t>Grade 1 District Math Assessment</a:t>
            </a:r>
            <a:endParaRPr lang="en-US" sz="2800" dirty="0"/>
          </a:p>
        </p:txBody>
      </p:sp>
      <p:pic>
        <p:nvPicPr>
          <p:cNvPr id="4" name="Picture 3"/>
          <p:cNvPicPr>
            <a:picLocks noChangeAspect="1"/>
          </p:cNvPicPr>
          <p:nvPr/>
        </p:nvPicPr>
        <p:blipFill rotWithShape="1">
          <a:blip r:embed="rId2"/>
          <a:srcRect r="34280"/>
          <a:stretch/>
        </p:blipFill>
        <p:spPr>
          <a:xfrm rot="5400000">
            <a:off x="2911652" y="97616"/>
            <a:ext cx="6284850" cy="7235918"/>
          </a:xfrm>
          <a:prstGeom prst="rect">
            <a:avLst/>
          </a:prstGeom>
        </p:spPr>
      </p:pic>
    </p:spTree>
    <p:extLst>
      <p:ext uri="{BB962C8B-B14F-4D97-AF65-F5344CB8AC3E}">
        <p14:creationId xmlns:p14="http://schemas.microsoft.com/office/powerpoint/2010/main" val="250759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3195" y="226363"/>
            <a:ext cx="8577330" cy="6420814"/>
          </a:xfrm>
          <a:prstGeom prst="rect">
            <a:avLst/>
          </a:prstGeom>
        </p:spPr>
      </p:pic>
      <p:sp>
        <p:nvSpPr>
          <p:cNvPr id="5" name="Right Arrow 4"/>
          <p:cNvSpPr/>
          <p:nvPr/>
        </p:nvSpPr>
        <p:spPr>
          <a:xfrm rot="18150620">
            <a:off x="433979" y="3655428"/>
            <a:ext cx="1831403"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SBAC Claims</a:t>
            </a:r>
          </a:p>
          <a:p>
            <a:pPr algn="ctr"/>
            <a:r>
              <a:rPr lang="en-US" dirty="0"/>
              <a:t>Web</a:t>
            </a:r>
          </a:p>
        </p:txBody>
      </p:sp>
      <p:sp>
        <p:nvSpPr>
          <p:cNvPr id="6" name="Right Arrow 5"/>
          <p:cNvSpPr/>
          <p:nvPr/>
        </p:nvSpPr>
        <p:spPr>
          <a:xfrm rot="18378576">
            <a:off x="2331637" y="2574818"/>
            <a:ext cx="2532883" cy="1723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CCS ELA Primary &amp;</a:t>
            </a:r>
          </a:p>
          <a:p>
            <a:pPr algn="ctr"/>
            <a:r>
              <a:rPr lang="en-US" dirty="0"/>
              <a:t>Supporting</a:t>
            </a:r>
          </a:p>
          <a:p>
            <a:pPr algn="ctr"/>
            <a:r>
              <a:rPr lang="en-US" dirty="0"/>
              <a:t>Standards/skills</a:t>
            </a:r>
          </a:p>
        </p:txBody>
      </p:sp>
      <p:sp>
        <p:nvSpPr>
          <p:cNvPr id="7" name="Right Arrow 6"/>
          <p:cNvSpPr/>
          <p:nvPr/>
        </p:nvSpPr>
        <p:spPr>
          <a:xfrm rot="18257014">
            <a:off x="5482720" y="3828091"/>
            <a:ext cx="1831403" cy="1185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 in </a:t>
            </a:r>
            <a:r>
              <a:rPr lang="en-US" b="1" dirty="0"/>
              <a:t>Bold</a:t>
            </a:r>
          </a:p>
        </p:txBody>
      </p:sp>
      <p:sp>
        <p:nvSpPr>
          <p:cNvPr id="8" name="Right Arrow 7"/>
          <p:cNvSpPr/>
          <p:nvPr/>
        </p:nvSpPr>
        <p:spPr>
          <a:xfrm rot="18067688">
            <a:off x="7588534" y="2997720"/>
            <a:ext cx="2457674" cy="1818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 or NGSS with CELP &amp; K-3 SEI</a:t>
            </a:r>
            <a:endParaRPr lang="en-US" dirty="0"/>
          </a:p>
          <a:p>
            <a:pPr algn="ctr"/>
            <a:r>
              <a:rPr lang="en-US" dirty="0"/>
              <a:t>Standards/skills</a:t>
            </a:r>
          </a:p>
        </p:txBody>
      </p:sp>
      <p:sp>
        <p:nvSpPr>
          <p:cNvPr id="2" name="TextBox 1"/>
          <p:cNvSpPr txBox="1"/>
          <p:nvPr/>
        </p:nvSpPr>
        <p:spPr>
          <a:xfrm>
            <a:off x="3598078" y="243853"/>
            <a:ext cx="5109882" cy="707886"/>
          </a:xfrm>
          <a:prstGeom prst="rect">
            <a:avLst/>
          </a:prstGeom>
          <a:solidFill>
            <a:schemeClr val="accent1"/>
          </a:solidFill>
        </p:spPr>
        <p:txBody>
          <a:bodyPr wrap="square" rtlCol="0">
            <a:spAutoFit/>
          </a:bodyPr>
          <a:lstStyle/>
          <a:p>
            <a:pPr algn="ctr"/>
            <a:r>
              <a:rPr lang="en-US" sz="4000" dirty="0" smtClean="0"/>
              <a:t>New Templates K-12</a:t>
            </a:r>
            <a:endParaRPr lang="en-US" sz="4000" dirty="0"/>
          </a:p>
        </p:txBody>
      </p:sp>
    </p:spTree>
    <p:extLst>
      <p:ext uri="{BB962C8B-B14F-4D97-AF65-F5344CB8AC3E}">
        <p14:creationId xmlns:p14="http://schemas.microsoft.com/office/powerpoint/2010/main" val="20953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0012" y="348883"/>
            <a:ext cx="8468060" cy="6150989"/>
          </a:xfrm>
          <a:prstGeom prst="rect">
            <a:avLst/>
          </a:prstGeom>
        </p:spPr>
      </p:pic>
      <p:sp>
        <p:nvSpPr>
          <p:cNvPr id="5" name="Right Arrow 4"/>
          <p:cNvSpPr/>
          <p:nvPr/>
        </p:nvSpPr>
        <p:spPr>
          <a:xfrm rot="18150620">
            <a:off x="-104833" y="3601850"/>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Enduring Understandings</a:t>
            </a:r>
            <a:endParaRPr lang="en-US" dirty="0"/>
          </a:p>
        </p:txBody>
      </p:sp>
      <p:sp>
        <p:nvSpPr>
          <p:cNvPr id="6" name="Right Arrow 5"/>
          <p:cNvSpPr/>
          <p:nvPr/>
        </p:nvSpPr>
        <p:spPr>
          <a:xfrm rot="18150620">
            <a:off x="3872593" y="3601851"/>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Essential Questions</a:t>
            </a:r>
            <a:endParaRPr lang="en-US" dirty="0"/>
          </a:p>
        </p:txBody>
      </p:sp>
    </p:spTree>
    <p:extLst>
      <p:ext uri="{BB962C8B-B14F-4D97-AF65-F5344CB8AC3E}">
        <p14:creationId xmlns:p14="http://schemas.microsoft.com/office/powerpoint/2010/main" val="13711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1847" y="253757"/>
            <a:ext cx="8169432" cy="3496240"/>
          </a:xfrm>
          <a:prstGeom prst="rect">
            <a:avLst/>
          </a:prstGeom>
        </p:spPr>
      </p:pic>
      <p:pic>
        <p:nvPicPr>
          <p:cNvPr id="5" name="Picture 4"/>
          <p:cNvPicPr>
            <a:picLocks noChangeAspect="1"/>
          </p:cNvPicPr>
          <p:nvPr/>
        </p:nvPicPr>
        <p:blipFill rotWithShape="1">
          <a:blip r:embed="rId3"/>
          <a:srcRect l="-301" t="6917" r="557"/>
          <a:stretch/>
        </p:blipFill>
        <p:spPr>
          <a:xfrm>
            <a:off x="1880592" y="3638810"/>
            <a:ext cx="8190687" cy="3107549"/>
          </a:xfrm>
          <a:prstGeom prst="rect">
            <a:avLst/>
          </a:prstGeom>
        </p:spPr>
      </p:pic>
      <p:sp>
        <p:nvSpPr>
          <p:cNvPr id="6" name="Right Arrow 5"/>
          <p:cNvSpPr/>
          <p:nvPr/>
        </p:nvSpPr>
        <p:spPr>
          <a:xfrm rot="18150620">
            <a:off x="701030" y="1519798"/>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Stimuli/</a:t>
            </a:r>
          </a:p>
          <a:p>
            <a:pPr algn="ctr"/>
            <a:r>
              <a:rPr lang="en-US" dirty="0" smtClean="0"/>
              <a:t>Technology</a:t>
            </a:r>
            <a:endParaRPr lang="en-US" dirty="0"/>
          </a:p>
        </p:txBody>
      </p:sp>
      <p:sp>
        <p:nvSpPr>
          <p:cNvPr id="7" name="Right Arrow 6"/>
          <p:cNvSpPr/>
          <p:nvPr/>
        </p:nvSpPr>
        <p:spPr>
          <a:xfrm rot="18150620">
            <a:off x="2080820" y="153946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Genre</a:t>
            </a:r>
          </a:p>
          <a:p>
            <a:pPr algn="ctr"/>
            <a:r>
              <a:rPr lang="en-US" dirty="0" smtClean="0"/>
              <a:t>(Culturally Responsive)</a:t>
            </a:r>
            <a:endParaRPr lang="en-US" dirty="0"/>
          </a:p>
        </p:txBody>
      </p:sp>
      <p:sp>
        <p:nvSpPr>
          <p:cNvPr id="8" name="Right Arrow 7"/>
          <p:cNvSpPr/>
          <p:nvPr/>
        </p:nvSpPr>
        <p:spPr>
          <a:xfrm rot="18150620">
            <a:off x="3569426" y="153946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Standards</a:t>
            </a:r>
            <a:endParaRPr lang="en-US" dirty="0"/>
          </a:p>
        </p:txBody>
      </p:sp>
      <p:sp>
        <p:nvSpPr>
          <p:cNvPr id="9" name="Right Arrow 8"/>
          <p:cNvSpPr/>
          <p:nvPr/>
        </p:nvSpPr>
        <p:spPr>
          <a:xfrm rot="18150620">
            <a:off x="4671225" y="1539468"/>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Enduring Understandings</a:t>
            </a:r>
            <a:endParaRPr lang="en-US" dirty="0"/>
          </a:p>
        </p:txBody>
      </p:sp>
      <p:sp>
        <p:nvSpPr>
          <p:cNvPr id="10" name="Right Arrow 9"/>
          <p:cNvSpPr/>
          <p:nvPr/>
        </p:nvSpPr>
        <p:spPr>
          <a:xfrm rot="18150620">
            <a:off x="6530562" y="1539467"/>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Vocabulary</a:t>
            </a:r>
            <a:endParaRPr lang="en-US" dirty="0"/>
          </a:p>
        </p:txBody>
      </p:sp>
      <p:sp>
        <p:nvSpPr>
          <p:cNvPr id="11" name="Right Arrow 10"/>
          <p:cNvSpPr/>
          <p:nvPr/>
        </p:nvSpPr>
        <p:spPr>
          <a:xfrm>
            <a:off x="0" y="5865846"/>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Vocabulary</a:t>
            </a:r>
            <a:endParaRPr lang="en-US" dirty="0"/>
          </a:p>
        </p:txBody>
      </p:sp>
    </p:spTree>
    <p:extLst>
      <p:ext uri="{BB962C8B-B14F-4D97-AF65-F5344CB8AC3E}">
        <p14:creationId xmlns:p14="http://schemas.microsoft.com/office/powerpoint/2010/main" val="384330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0887" y="216586"/>
            <a:ext cx="8976910" cy="6444006"/>
          </a:xfrm>
          <a:prstGeom prst="rect">
            <a:avLst/>
          </a:prstGeom>
        </p:spPr>
      </p:pic>
      <p:sp>
        <p:nvSpPr>
          <p:cNvPr id="5" name="Right Arrow 4"/>
          <p:cNvSpPr/>
          <p:nvPr/>
        </p:nvSpPr>
        <p:spPr>
          <a:xfrm rot="19494668">
            <a:off x="-255601" y="144252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Targets (CCT)</a:t>
            </a:r>
            <a:endParaRPr lang="en-US" dirty="0"/>
          </a:p>
        </p:txBody>
      </p:sp>
      <p:sp>
        <p:nvSpPr>
          <p:cNvPr id="6" name="Right Arrow 5"/>
          <p:cNvSpPr/>
          <p:nvPr/>
        </p:nvSpPr>
        <p:spPr>
          <a:xfrm rot="19494668">
            <a:off x="-255601" y="2329021"/>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Metacognitive Strategy </a:t>
            </a:r>
            <a:endParaRPr lang="en-US" dirty="0"/>
          </a:p>
        </p:txBody>
      </p:sp>
      <p:sp>
        <p:nvSpPr>
          <p:cNvPr id="7" name="Right Arrow 6"/>
          <p:cNvSpPr/>
          <p:nvPr/>
        </p:nvSpPr>
        <p:spPr>
          <a:xfrm rot="19494668">
            <a:off x="-255601" y="3397967"/>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 &amp; DOK</a:t>
            </a:r>
            <a:endParaRPr lang="en-US" dirty="0"/>
          </a:p>
        </p:txBody>
      </p:sp>
      <p:sp>
        <p:nvSpPr>
          <p:cNvPr id="8" name="Right Arrow 7"/>
          <p:cNvSpPr/>
          <p:nvPr/>
        </p:nvSpPr>
        <p:spPr>
          <a:xfrm rot="19494668">
            <a:off x="-255601" y="4466914"/>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a:t>
            </a:r>
          </a:p>
          <a:p>
            <a:pPr algn="ctr"/>
            <a:r>
              <a:rPr lang="en-US" dirty="0" smtClean="0"/>
              <a:t>Enduring Understanding</a:t>
            </a:r>
            <a:endParaRPr lang="en-US" dirty="0"/>
          </a:p>
        </p:txBody>
      </p:sp>
      <p:sp>
        <p:nvSpPr>
          <p:cNvPr id="9" name="Right Arrow 8"/>
          <p:cNvSpPr/>
          <p:nvPr/>
        </p:nvSpPr>
        <p:spPr>
          <a:xfrm rot="19494668">
            <a:off x="-128958" y="548434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Text-Dependent Questions</a:t>
            </a:r>
            <a:endParaRPr lang="en-US" dirty="0"/>
          </a:p>
        </p:txBody>
      </p:sp>
      <p:sp>
        <p:nvSpPr>
          <p:cNvPr id="10" name="Right Arrow 9"/>
          <p:cNvSpPr/>
          <p:nvPr/>
        </p:nvSpPr>
        <p:spPr>
          <a:xfrm rot="19494668">
            <a:off x="3296821" y="1430329"/>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a:t>
            </a:r>
            <a:endParaRPr lang="en-US" dirty="0"/>
          </a:p>
        </p:txBody>
      </p:sp>
      <p:sp>
        <p:nvSpPr>
          <p:cNvPr id="11" name="Right Arrow 10"/>
          <p:cNvSpPr/>
          <p:nvPr/>
        </p:nvSpPr>
        <p:spPr>
          <a:xfrm rot="19494668">
            <a:off x="5214190" y="1538206"/>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a:t>
            </a:r>
          </a:p>
          <a:p>
            <a:pPr algn="ctr"/>
            <a:r>
              <a:rPr lang="en-US" dirty="0" smtClean="0"/>
              <a:t>(Criteria “I Can”, CCT)</a:t>
            </a:r>
            <a:endParaRPr lang="en-US" dirty="0"/>
          </a:p>
        </p:txBody>
      </p:sp>
      <p:sp>
        <p:nvSpPr>
          <p:cNvPr id="12" name="Right Arrow 11"/>
          <p:cNvSpPr/>
          <p:nvPr/>
        </p:nvSpPr>
        <p:spPr>
          <a:xfrm rot="19494668">
            <a:off x="7100395" y="1538205"/>
            <a:ext cx="2977319" cy="1149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Differentiation</a:t>
            </a:r>
            <a:endParaRPr lang="en-US" dirty="0"/>
          </a:p>
        </p:txBody>
      </p:sp>
    </p:spTree>
    <p:extLst>
      <p:ext uri="{BB962C8B-B14F-4D97-AF65-F5344CB8AC3E}">
        <p14:creationId xmlns:p14="http://schemas.microsoft.com/office/powerpoint/2010/main" val="17566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4607" y="-158412"/>
            <a:ext cx="8763000" cy="646331"/>
          </a:xfrm>
          <a:prstGeom prst="rect">
            <a:avLst/>
          </a:prstGeom>
          <a:noFill/>
        </p:spPr>
        <p:txBody>
          <a:bodyPr wrap="square" rtlCol="0">
            <a:spAutoFit/>
          </a:bodyPr>
          <a:lstStyle/>
          <a:p>
            <a:pPr algn="ctr"/>
            <a:r>
              <a:rPr lang="en-US" sz="3600" b="1" dirty="0"/>
              <a:t>Common Formative Assessment</a:t>
            </a:r>
          </a:p>
        </p:txBody>
      </p:sp>
      <p:pic>
        <p:nvPicPr>
          <p:cNvPr id="3" name="Picture 2"/>
          <p:cNvPicPr>
            <a:picLocks noChangeAspect="1"/>
          </p:cNvPicPr>
          <p:nvPr/>
        </p:nvPicPr>
        <p:blipFill rotWithShape="1">
          <a:blip r:embed="rId3"/>
          <a:srcRect t="565"/>
          <a:stretch/>
        </p:blipFill>
        <p:spPr>
          <a:xfrm>
            <a:off x="376583" y="487919"/>
            <a:ext cx="5500620" cy="6189762"/>
          </a:xfrm>
          <a:prstGeom prst="rect">
            <a:avLst/>
          </a:prstGeom>
        </p:spPr>
      </p:pic>
      <p:pic>
        <p:nvPicPr>
          <p:cNvPr id="5" name="Picture 4"/>
          <p:cNvPicPr>
            <a:picLocks noChangeAspect="1"/>
          </p:cNvPicPr>
          <p:nvPr/>
        </p:nvPicPr>
        <p:blipFill>
          <a:blip r:embed="rId4"/>
          <a:stretch>
            <a:fillRect/>
          </a:stretch>
        </p:blipFill>
        <p:spPr>
          <a:xfrm>
            <a:off x="2591913" y="487919"/>
            <a:ext cx="4879829" cy="6189762"/>
          </a:xfrm>
          <a:prstGeom prst="rect">
            <a:avLst/>
          </a:prstGeom>
        </p:spPr>
      </p:pic>
      <p:pic>
        <p:nvPicPr>
          <p:cNvPr id="6" name="Picture 5"/>
          <p:cNvPicPr>
            <a:picLocks noChangeAspect="1"/>
          </p:cNvPicPr>
          <p:nvPr/>
        </p:nvPicPr>
        <p:blipFill>
          <a:blip r:embed="rId5"/>
          <a:stretch>
            <a:fillRect/>
          </a:stretch>
        </p:blipFill>
        <p:spPr>
          <a:xfrm>
            <a:off x="6979427" y="487919"/>
            <a:ext cx="5109291" cy="6189762"/>
          </a:xfrm>
          <a:prstGeom prst="rect">
            <a:avLst/>
          </a:prstGeom>
        </p:spPr>
      </p:pic>
    </p:spTree>
    <p:extLst>
      <p:ext uri="{BB962C8B-B14F-4D97-AF65-F5344CB8AC3E}">
        <p14:creationId xmlns:p14="http://schemas.microsoft.com/office/powerpoint/2010/main" val="12591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9531" y="545233"/>
            <a:ext cx="9920086" cy="6202828"/>
          </a:xfrm>
          <a:prstGeom prst="rect">
            <a:avLst/>
          </a:prstGeom>
        </p:spPr>
      </p:pic>
      <p:sp>
        <p:nvSpPr>
          <p:cNvPr id="4" name="TextBox 3"/>
          <p:cNvSpPr txBox="1"/>
          <p:nvPr/>
        </p:nvSpPr>
        <p:spPr>
          <a:xfrm>
            <a:off x="-1521365" y="-101098"/>
            <a:ext cx="8763000" cy="646331"/>
          </a:xfrm>
          <a:prstGeom prst="rect">
            <a:avLst/>
          </a:prstGeom>
          <a:noFill/>
        </p:spPr>
        <p:txBody>
          <a:bodyPr wrap="square" rtlCol="0">
            <a:spAutoFit/>
          </a:bodyPr>
          <a:lstStyle/>
          <a:p>
            <a:pPr algn="ctr"/>
            <a:r>
              <a:rPr lang="en-US" sz="3600" b="1" dirty="0" smtClean="0"/>
              <a:t>Performance Assessment</a:t>
            </a:r>
            <a:endParaRPr lang="en-US" sz="3600" b="1" dirty="0"/>
          </a:p>
        </p:txBody>
      </p:sp>
      <p:pic>
        <p:nvPicPr>
          <p:cNvPr id="5" name="Picture 4"/>
          <p:cNvPicPr>
            <a:picLocks noChangeAspect="1"/>
          </p:cNvPicPr>
          <p:nvPr/>
        </p:nvPicPr>
        <p:blipFill>
          <a:blip r:embed="rId4"/>
          <a:stretch>
            <a:fillRect/>
          </a:stretch>
        </p:blipFill>
        <p:spPr>
          <a:xfrm>
            <a:off x="859531" y="545233"/>
            <a:ext cx="9920086" cy="6202828"/>
          </a:xfrm>
          <a:prstGeom prst="rect">
            <a:avLst/>
          </a:prstGeom>
        </p:spPr>
      </p:pic>
    </p:spTree>
    <p:extLst>
      <p:ext uri="{BB962C8B-B14F-4D97-AF65-F5344CB8AC3E}">
        <p14:creationId xmlns:p14="http://schemas.microsoft.com/office/powerpoint/2010/main" val="12607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1142" y="481086"/>
            <a:ext cx="5467551" cy="6376914"/>
          </a:xfrm>
          <a:prstGeom prst="rect">
            <a:avLst/>
          </a:prstGeom>
        </p:spPr>
      </p:pic>
      <p:sp>
        <p:nvSpPr>
          <p:cNvPr id="4" name="TextBox 3"/>
          <p:cNvSpPr txBox="1"/>
          <p:nvPr/>
        </p:nvSpPr>
        <p:spPr>
          <a:xfrm>
            <a:off x="191526" y="-91862"/>
            <a:ext cx="8763000" cy="646331"/>
          </a:xfrm>
          <a:prstGeom prst="rect">
            <a:avLst/>
          </a:prstGeom>
          <a:noFill/>
        </p:spPr>
        <p:txBody>
          <a:bodyPr wrap="square" rtlCol="0">
            <a:spAutoFit/>
          </a:bodyPr>
          <a:lstStyle/>
          <a:p>
            <a:r>
              <a:rPr lang="en-US" sz="3600" b="1" dirty="0" smtClean="0"/>
              <a:t>Performance Assessment Holistic Rubric</a:t>
            </a:r>
            <a:endParaRPr lang="en-US" sz="3600" b="1" dirty="0"/>
          </a:p>
        </p:txBody>
      </p:sp>
    </p:spTree>
    <p:extLst>
      <p:ext uri="{BB962C8B-B14F-4D97-AF65-F5344CB8AC3E}">
        <p14:creationId xmlns:p14="http://schemas.microsoft.com/office/powerpoint/2010/main" val="410236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0864178"/>
              </p:ext>
            </p:extLst>
          </p:nvPr>
        </p:nvGraphicFramePr>
        <p:xfrm>
          <a:off x="170844" y="8223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30"/>
          <p:cNvGrpSpPr>
            <a:grpSpLocks/>
          </p:cNvGrpSpPr>
          <p:nvPr/>
        </p:nvGrpSpPr>
        <p:grpSpPr bwMode="auto">
          <a:xfrm>
            <a:off x="46738" y="4495502"/>
            <a:ext cx="1367313" cy="894398"/>
            <a:chOff x="759" y="1507"/>
            <a:chExt cx="861" cy="564"/>
          </a:xfrm>
        </p:grpSpPr>
        <p:sp>
          <p:nvSpPr>
            <p:cNvPr id="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3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47" name="Group 30"/>
          <p:cNvGrpSpPr>
            <a:grpSpLocks/>
          </p:cNvGrpSpPr>
          <p:nvPr/>
        </p:nvGrpSpPr>
        <p:grpSpPr bwMode="auto">
          <a:xfrm>
            <a:off x="1712843" y="3775162"/>
            <a:ext cx="1367313" cy="894398"/>
            <a:chOff x="759" y="1507"/>
            <a:chExt cx="861" cy="564"/>
          </a:xfrm>
        </p:grpSpPr>
        <p:sp>
          <p:nvSpPr>
            <p:cNvPr id="4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4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5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6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7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87" name="Group 30"/>
          <p:cNvGrpSpPr>
            <a:grpSpLocks/>
          </p:cNvGrpSpPr>
          <p:nvPr/>
        </p:nvGrpSpPr>
        <p:grpSpPr bwMode="auto">
          <a:xfrm>
            <a:off x="3380435" y="3334809"/>
            <a:ext cx="1367313" cy="894398"/>
            <a:chOff x="759" y="1507"/>
            <a:chExt cx="861" cy="564"/>
          </a:xfrm>
        </p:grpSpPr>
        <p:sp>
          <p:nvSpPr>
            <p:cNvPr id="8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8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9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0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1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127" name="Group 30"/>
          <p:cNvGrpSpPr>
            <a:grpSpLocks/>
          </p:cNvGrpSpPr>
          <p:nvPr/>
        </p:nvGrpSpPr>
        <p:grpSpPr bwMode="auto">
          <a:xfrm>
            <a:off x="4979151" y="2898194"/>
            <a:ext cx="1367313" cy="894398"/>
            <a:chOff x="759" y="1507"/>
            <a:chExt cx="861" cy="564"/>
          </a:xfrm>
        </p:grpSpPr>
        <p:sp>
          <p:nvSpPr>
            <p:cNvPr id="128"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29"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0"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1"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2"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3"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4"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5"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6"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7"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8"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39"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0"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1"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2"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3"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4"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5"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6"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7"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8"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49"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0"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1"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2"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3"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4"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5"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6"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7"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8"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59"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0"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1"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2"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3"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4"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5"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66"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169" name="Group 30"/>
          <p:cNvGrpSpPr>
            <a:grpSpLocks/>
          </p:cNvGrpSpPr>
          <p:nvPr/>
        </p:nvGrpSpPr>
        <p:grpSpPr bwMode="auto">
          <a:xfrm>
            <a:off x="6808303" y="1952735"/>
            <a:ext cx="1367313" cy="894398"/>
            <a:chOff x="759" y="1507"/>
            <a:chExt cx="861" cy="564"/>
          </a:xfrm>
        </p:grpSpPr>
        <p:sp>
          <p:nvSpPr>
            <p:cNvPr id="17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7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8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19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0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spTree>
    <p:extLst>
      <p:ext uri="{BB962C8B-B14F-4D97-AF65-F5344CB8AC3E}">
        <p14:creationId xmlns:p14="http://schemas.microsoft.com/office/powerpoint/2010/main" val="28257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childTnLst>
                                  <p:subTnLst>
                                    <p:set>
                                      <p:cBhvr override="childStyle">
                                        <p:cTn dur="1" fill="hold" display="0" masterRel="nextClick" afterEffect="1"/>
                                        <p:tgtEl>
                                          <p:spTgt spid="12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1070" y="656823"/>
            <a:ext cx="5519894" cy="6089489"/>
          </a:xfrm>
          <a:prstGeom prst="rect">
            <a:avLst/>
          </a:prstGeom>
        </p:spPr>
      </p:pic>
      <p:sp>
        <p:nvSpPr>
          <p:cNvPr id="3" name="TextBox 2"/>
          <p:cNvSpPr txBox="1"/>
          <p:nvPr/>
        </p:nvSpPr>
        <p:spPr>
          <a:xfrm>
            <a:off x="397587" y="10492"/>
            <a:ext cx="8763000" cy="646331"/>
          </a:xfrm>
          <a:prstGeom prst="rect">
            <a:avLst/>
          </a:prstGeom>
          <a:noFill/>
        </p:spPr>
        <p:txBody>
          <a:bodyPr wrap="square" rtlCol="0">
            <a:spAutoFit/>
          </a:bodyPr>
          <a:lstStyle/>
          <a:p>
            <a:r>
              <a:rPr lang="en-US" sz="3600" b="1" dirty="0" smtClean="0"/>
              <a:t>Lesson Design (CCT)</a:t>
            </a:r>
            <a:endParaRPr lang="en-US" sz="3600" b="1" dirty="0"/>
          </a:p>
        </p:txBody>
      </p:sp>
    </p:spTree>
    <p:extLst>
      <p:ext uri="{BB962C8B-B14F-4D97-AF65-F5344CB8AC3E}">
        <p14:creationId xmlns:p14="http://schemas.microsoft.com/office/powerpoint/2010/main" val="1597481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19" t="51918" r="52712" b="5364"/>
          <a:stretch/>
        </p:blipFill>
        <p:spPr>
          <a:xfrm>
            <a:off x="266700" y="1332963"/>
            <a:ext cx="5715000" cy="4343400"/>
          </a:xfrm>
          <a:prstGeom prst="rect">
            <a:avLst/>
          </a:prstGeom>
        </p:spPr>
      </p:pic>
      <p:sp>
        <p:nvSpPr>
          <p:cNvPr id="5" name="TextBox 4"/>
          <p:cNvSpPr txBox="1"/>
          <p:nvPr/>
        </p:nvSpPr>
        <p:spPr>
          <a:xfrm>
            <a:off x="2266146" y="405288"/>
            <a:ext cx="6629400" cy="584775"/>
          </a:xfrm>
          <a:prstGeom prst="rect">
            <a:avLst/>
          </a:prstGeom>
          <a:noFill/>
        </p:spPr>
        <p:txBody>
          <a:bodyPr wrap="square" rtlCol="0">
            <a:spAutoFit/>
          </a:bodyPr>
          <a:lstStyle/>
          <a:p>
            <a:r>
              <a:rPr lang="en-US" sz="3200" b="1" dirty="0"/>
              <a:t>The Trait Crate (writing resource)</a:t>
            </a:r>
          </a:p>
        </p:txBody>
      </p:sp>
      <p:pic>
        <p:nvPicPr>
          <p:cNvPr id="4" name="Picture 3"/>
          <p:cNvPicPr>
            <a:picLocks noChangeAspect="1"/>
          </p:cNvPicPr>
          <p:nvPr/>
        </p:nvPicPr>
        <p:blipFill>
          <a:blip r:embed="rId4"/>
          <a:stretch>
            <a:fillRect/>
          </a:stretch>
        </p:blipFill>
        <p:spPr>
          <a:xfrm>
            <a:off x="5580846" y="1675863"/>
            <a:ext cx="3432785" cy="3657600"/>
          </a:xfrm>
          <a:prstGeom prst="rect">
            <a:avLst/>
          </a:prstGeom>
        </p:spPr>
      </p:pic>
      <p:pic>
        <p:nvPicPr>
          <p:cNvPr id="6" name="Picture 5"/>
          <p:cNvPicPr>
            <a:picLocks noChangeAspect="1"/>
          </p:cNvPicPr>
          <p:nvPr/>
        </p:nvPicPr>
        <p:blipFill>
          <a:blip r:embed="rId5"/>
          <a:stretch>
            <a:fillRect/>
          </a:stretch>
        </p:blipFill>
        <p:spPr>
          <a:xfrm>
            <a:off x="9216715" y="285449"/>
            <a:ext cx="1925922" cy="2095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stretch>
            <a:fillRect/>
          </a:stretch>
        </p:blipFill>
        <p:spPr>
          <a:xfrm>
            <a:off x="10063766" y="1924867"/>
            <a:ext cx="1857936" cy="240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stretch>
            <a:fillRect/>
          </a:stretch>
        </p:blipFill>
        <p:spPr>
          <a:xfrm>
            <a:off x="9189077" y="3869961"/>
            <a:ext cx="1981199" cy="2514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0322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00600" y="74342"/>
            <a:ext cx="5562600" cy="678365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969" t="5493" r="15639"/>
          <a:stretch/>
        </p:blipFill>
        <p:spPr>
          <a:xfrm rot="5400000">
            <a:off x="1638299" y="419102"/>
            <a:ext cx="3124202" cy="274320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196" t="20674" r="32832" b="5392"/>
          <a:stretch/>
        </p:blipFill>
        <p:spPr>
          <a:xfrm rot="5400000">
            <a:off x="1790701" y="3848100"/>
            <a:ext cx="2819400" cy="2743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0976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FF00"/>
                </a:solidFill>
              </a:rPr>
              <a:t>Next Generation </a:t>
            </a:r>
            <a:br>
              <a:rPr lang="en-US" b="1" dirty="0" smtClean="0">
                <a:solidFill>
                  <a:srgbClr val="FFFF00"/>
                </a:solidFill>
              </a:rPr>
            </a:br>
            <a:r>
              <a:rPr lang="en-US" b="1" dirty="0" smtClean="0">
                <a:solidFill>
                  <a:srgbClr val="FFFF00"/>
                </a:solidFill>
              </a:rPr>
              <a:t>Science Standards</a:t>
            </a:r>
            <a:endParaRPr lang="en-US" b="1" dirty="0">
              <a:solidFill>
                <a:srgbClr val="FFFF00"/>
              </a:solidFill>
            </a:endParaRPr>
          </a:p>
        </p:txBody>
      </p:sp>
      <p:pic>
        <p:nvPicPr>
          <p:cNvPr id="1026" name="Picture 2" descr="http://www.nextgenscience.org/sites/all/themes/scienc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3092520" cy="1407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582" y="3653669"/>
            <a:ext cx="3854911" cy="287928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1" y="3618066"/>
            <a:ext cx="3902576" cy="29148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8235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8545" y="609600"/>
            <a:ext cx="6705600" cy="6248400"/>
          </a:xfrm>
          <a:prstGeom prst="rect">
            <a:avLst/>
          </a:prstGeom>
        </p:spPr>
      </p:pic>
      <p:pic>
        <p:nvPicPr>
          <p:cNvPr id="2" name="Picture 1"/>
          <p:cNvPicPr>
            <a:picLocks noChangeAspect="1"/>
          </p:cNvPicPr>
          <p:nvPr/>
        </p:nvPicPr>
        <p:blipFill rotWithShape="1">
          <a:blip r:embed="rId4"/>
          <a:srcRect l="4733" t="8989"/>
          <a:stretch/>
        </p:blipFill>
        <p:spPr>
          <a:xfrm>
            <a:off x="6553200" y="152401"/>
            <a:ext cx="3067050" cy="7715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2438401"/>
            <a:ext cx="3551802" cy="265288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www.nextgenscience.org/sites/all/themes/science/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220238"/>
            <a:ext cx="3092520" cy="140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93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445"/>
            <a:ext cx="10353762" cy="970450"/>
          </a:xfrm>
        </p:spPr>
        <p:txBody>
          <a:bodyPr/>
          <a:lstStyle/>
          <a:p>
            <a:pPr algn="l"/>
            <a:r>
              <a:rPr lang="en-US" dirty="0" smtClean="0"/>
              <a:t>Grade 4 Practice Test Scoring Guides</a:t>
            </a:r>
            <a:endParaRPr lang="en-US" dirty="0"/>
          </a:p>
        </p:txBody>
      </p:sp>
      <p:pic>
        <p:nvPicPr>
          <p:cNvPr id="4" name="Picture 3"/>
          <p:cNvPicPr>
            <a:picLocks noChangeAspect="1"/>
          </p:cNvPicPr>
          <p:nvPr/>
        </p:nvPicPr>
        <p:blipFill rotWithShape="1">
          <a:blip r:embed="rId3"/>
          <a:srcRect b="10260"/>
          <a:stretch/>
        </p:blipFill>
        <p:spPr>
          <a:xfrm>
            <a:off x="2299189" y="629588"/>
            <a:ext cx="7686004" cy="5859080"/>
          </a:xfrm>
          <a:prstGeom prst="rect">
            <a:avLst/>
          </a:prstGeom>
        </p:spPr>
      </p:pic>
      <p:sp>
        <p:nvSpPr>
          <p:cNvPr id="5" name="TextBox 4">
            <a:hlinkClick r:id="rId4"/>
          </p:cNvPr>
          <p:cNvSpPr txBox="1"/>
          <p:nvPr/>
        </p:nvSpPr>
        <p:spPr>
          <a:xfrm>
            <a:off x="4134117" y="6488668"/>
            <a:ext cx="4960287" cy="369332"/>
          </a:xfrm>
          <a:prstGeom prst="rect">
            <a:avLst/>
          </a:prstGeom>
          <a:noFill/>
        </p:spPr>
        <p:txBody>
          <a:bodyPr wrap="square" rtlCol="0">
            <a:spAutoFit/>
          </a:bodyPr>
          <a:lstStyle/>
          <a:p>
            <a:r>
              <a:rPr lang="en-US" dirty="0" smtClean="0">
                <a:hlinkClick r:id="rId4"/>
              </a:rPr>
              <a:t>Smarter Balanced Practice Tests and Info</a:t>
            </a:r>
            <a:endParaRPr lang="en-US" dirty="0"/>
          </a:p>
        </p:txBody>
      </p:sp>
      <p:sp>
        <p:nvSpPr>
          <p:cNvPr id="6" name="Oval 5"/>
          <p:cNvSpPr/>
          <p:nvPr/>
        </p:nvSpPr>
        <p:spPr>
          <a:xfrm>
            <a:off x="4237149" y="878423"/>
            <a:ext cx="708338"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99280" y="878422"/>
            <a:ext cx="746974"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65949" y="878422"/>
            <a:ext cx="1056068" cy="17772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1567" y="5756856"/>
            <a:ext cx="708338" cy="10109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52"/>
          <a:stretch/>
        </p:blipFill>
        <p:spPr>
          <a:xfrm>
            <a:off x="98740" y="136096"/>
            <a:ext cx="11955886" cy="6721904"/>
          </a:xfrm>
          <a:prstGeom prst="rect">
            <a:avLst/>
          </a:prstGeom>
        </p:spPr>
      </p:pic>
      <p:sp>
        <p:nvSpPr>
          <p:cNvPr id="2" name="TextBox 1"/>
          <p:cNvSpPr txBox="1"/>
          <p:nvPr/>
        </p:nvSpPr>
        <p:spPr>
          <a:xfrm>
            <a:off x="5109882" y="470647"/>
            <a:ext cx="4719918" cy="769441"/>
          </a:xfrm>
          <a:prstGeom prst="rect">
            <a:avLst/>
          </a:prstGeom>
          <a:noFill/>
        </p:spPr>
        <p:txBody>
          <a:bodyPr wrap="square" rtlCol="0">
            <a:spAutoFit/>
          </a:bodyPr>
          <a:lstStyle/>
          <a:p>
            <a:pPr algn="ctr"/>
            <a:r>
              <a:rPr lang="en-US" sz="4400" b="1" dirty="0" smtClean="0">
                <a:solidFill>
                  <a:srgbClr val="FF0000"/>
                </a:solidFill>
              </a:rPr>
              <a:t>Google Drive!!</a:t>
            </a:r>
            <a:endParaRPr lang="en-US" sz="4400" b="1" dirty="0">
              <a:solidFill>
                <a:srgbClr val="FF0000"/>
              </a:solidFill>
            </a:endParaRPr>
          </a:p>
        </p:txBody>
      </p:sp>
    </p:spTree>
    <p:extLst>
      <p:ext uri="{BB962C8B-B14F-4D97-AF65-F5344CB8AC3E}">
        <p14:creationId xmlns:p14="http://schemas.microsoft.com/office/powerpoint/2010/main" val="140876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84" y="92764"/>
            <a:ext cx="10353762" cy="771741"/>
          </a:xfrm>
        </p:spPr>
        <p:txBody>
          <a:bodyPr/>
          <a:lstStyle/>
          <a:p>
            <a:r>
              <a:rPr lang="en-US" dirty="0" smtClean="0"/>
              <a:t>July 2010-Present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294209"/>
              </p:ext>
            </p:extLst>
          </p:nvPr>
        </p:nvGraphicFramePr>
        <p:xfrm>
          <a:off x="170844" y="864505"/>
          <a:ext cx="11719775" cy="636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9" name="Group 30"/>
          <p:cNvGrpSpPr>
            <a:grpSpLocks/>
          </p:cNvGrpSpPr>
          <p:nvPr/>
        </p:nvGrpSpPr>
        <p:grpSpPr bwMode="auto">
          <a:xfrm>
            <a:off x="8544339" y="864505"/>
            <a:ext cx="1367313" cy="894398"/>
            <a:chOff x="759" y="1507"/>
            <a:chExt cx="861" cy="564"/>
          </a:xfrm>
        </p:grpSpPr>
        <p:sp>
          <p:nvSpPr>
            <p:cNvPr id="21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1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2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3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4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pSp>
        <p:nvGrpSpPr>
          <p:cNvPr id="249" name="Group 30"/>
          <p:cNvGrpSpPr>
            <a:grpSpLocks/>
          </p:cNvGrpSpPr>
          <p:nvPr/>
        </p:nvGrpSpPr>
        <p:grpSpPr bwMode="auto">
          <a:xfrm>
            <a:off x="10217479" y="296034"/>
            <a:ext cx="1367313" cy="894398"/>
            <a:chOff x="759" y="1507"/>
            <a:chExt cx="861" cy="564"/>
          </a:xfrm>
        </p:grpSpPr>
        <p:sp>
          <p:nvSpPr>
            <p:cNvPr id="250" name="Freeform 31"/>
            <p:cNvSpPr>
              <a:spLocks/>
            </p:cNvSpPr>
            <p:nvPr/>
          </p:nvSpPr>
          <p:spPr bwMode="auto">
            <a:xfrm flipH="1">
              <a:off x="1033" y="1629"/>
              <a:ext cx="238" cy="86"/>
            </a:xfrm>
            <a:custGeom>
              <a:avLst/>
              <a:gdLst>
                <a:gd name="T0" fmla="*/ 0 w 482"/>
                <a:gd name="T1" fmla="*/ 0 h 172"/>
                <a:gd name="T2" fmla="*/ 1 w 482"/>
                <a:gd name="T3" fmla="*/ 0 h 172"/>
                <a:gd name="T4" fmla="*/ 1 w 482"/>
                <a:gd name="T5" fmla="*/ 0 h 172"/>
                <a:gd name="T6" fmla="*/ 1 w 482"/>
                <a:gd name="T7" fmla="*/ 0 h 172"/>
                <a:gd name="T8" fmla="*/ 1 w 482"/>
                <a:gd name="T9" fmla="*/ 0 h 172"/>
                <a:gd name="T10" fmla="*/ 1 w 482"/>
                <a:gd name="T11" fmla="*/ 0 h 172"/>
                <a:gd name="T12" fmla="*/ 1 w 482"/>
                <a:gd name="T13" fmla="*/ 0 h 172"/>
                <a:gd name="T14" fmla="*/ 1 w 482"/>
                <a:gd name="T15" fmla="*/ 0 h 172"/>
                <a:gd name="T16" fmla="*/ 1 w 482"/>
                <a:gd name="T17" fmla="*/ 0 h 172"/>
                <a:gd name="T18" fmla="*/ 1 w 482"/>
                <a:gd name="T19" fmla="*/ 0 h 172"/>
                <a:gd name="T20" fmla="*/ 1 w 482"/>
                <a:gd name="T21" fmla="*/ 0 h 172"/>
                <a:gd name="T22" fmla="*/ 1 w 482"/>
                <a:gd name="T23" fmla="*/ 0 h 172"/>
                <a:gd name="T24" fmla="*/ 1 w 482"/>
                <a:gd name="T25" fmla="*/ 0 h 172"/>
                <a:gd name="T26" fmla="*/ 1 w 482"/>
                <a:gd name="T27" fmla="*/ 0 h 172"/>
                <a:gd name="T28" fmla="*/ 1 w 482"/>
                <a:gd name="T29" fmla="*/ 0 h 172"/>
                <a:gd name="T30" fmla="*/ 1 w 482"/>
                <a:gd name="T31" fmla="*/ 0 h 172"/>
                <a:gd name="T32" fmla="*/ 1 w 482"/>
                <a:gd name="T33" fmla="*/ 0 h 172"/>
                <a:gd name="T34" fmla="*/ 1 w 482"/>
                <a:gd name="T35" fmla="*/ 0 h 172"/>
                <a:gd name="T36" fmla="*/ 1 w 482"/>
                <a:gd name="T37" fmla="*/ 0 h 172"/>
                <a:gd name="T38" fmla="*/ 1 w 482"/>
                <a:gd name="T39" fmla="*/ 0 h 172"/>
                <a:gd name="T40" fmla="*/ 1 w 482"/>
                <a:gd name="T41" fmla="*/ 0 h 172"/>
                <a:gd name="T42" fmla="*/ 1 w 482"/>
                <a:gd name="T43" fmla="*/ 0 h 172"/>
                <a:gd name="T44" fmla="*/ 1 w 482"/>
                <a:gd name="T45" fmla="*/ 0 h 172"/>
                <a:gd name="T46" fmla="*/ 1 w 482"/>
                <a:gd name="T47" fmla="*/ 0 h 172"/>
                <a:gd name="T48" fmla="*/ 1 w 482"/>
                <a:gd name="T49" fmla="*/ 0 h 172"/>
                <a:gd name="T50" fmla="*/ 1 w 482"/>
                <a:gd name="T51" fmla="*/ 0 h 172"/>
                <a:gd name="T52" fmla="*/ 1 w 482"/>
                <a:gd name="T53" fmla="*/ 0 h 172"/>
                <a:gd name="T54" fmla="*/ 1 w 482"/>
                <a:gd name="T55" fmla="*/ 0 h 172"/>
                <a:gd name="T56" fmla="*/ 1 w 482"/>
                <a:gd name="T57" fmla="*/ 0 h 172"/>
                <a:gd name="T58" fmla="*/ 1 w 482"/>
                <a:gd name="T59" fmla="*/ 0 h 172"/>
                <a:gd name="T60" fmla="*/ 1 w 482"/>
                <a:gd name="T61" fmla="*/ 0 h 172"/>
                <a:gd name="T62" fmla="*/ 1 w 482"/>
                <a:gd name="T63" fmla="*/ 0 h 172"/>
                <a:gd name="T64" fmla="*/ 1 w 482"/>
                <a:gd name="T65" fmla="*/ 0 h 172"/>
                <a:gd name="T66" fmla="*/ 1 w 482"/>
                <a:gd name="T67" fmla="*/ 0 h 172"/>
                <a:gd name="T68" fmla="*/ 1 w 482"/>
                <a:gd name="T69" fmla="*/ 0 h 172"/>
                <a:gd name="T70" fmla="*/ 1 w 482"/>
                <a:gd name="T71" fmla="*/ 0 h 172"/>
                <a:gd name="T72" fmla="*/ 1 w 482"/>
                <a:gd name="T73" fmla="*/ 0 h 172"/>
                <a:gd name="T74" fmla="*/ 1 w 482"/>
                <a:gd name="T75" fmla="*/ 0 h 172"/>
                <a:gd name="T76" fmla="*/ 1 w 482"/>
                <a:gd name="T77" fmla="*/ 0 h 172"/>
                <a:gd name="T78" fmla="*/ 1 w 482"/>
                <a:gd name="T79" fmla="*/ 0 h 172"/>
                <a:gd name="T80" fmla="*/ 1 w 482"/>
                <a:gd name="T81" fmla="*/ 0 h 172"/>
                <a:gd name="T82" fmla="*/ 1 w 482"/>
                <a:gd name="T83" fmla="*/ 0 h 172"/>
                <a:gd name="T84" fmla="*/ 1 w 482"/>
                <a:gd name="T85" fmla="*/ 0 h 172"/>
                <a:gd name="T86" fmla="*/ 0 w 482"/>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172">
                  <a:moveTo>
                    <a:pt x="0" y="6"/>
                  </a:moveTo>
                  <a:lnTo>
                    <a:pt x="35" y="21"/>
                  </a:lnTo>
                  <a:lnTo>
                    <a:pt x="67" y="35"/>
                  </a:lnTo>
                  <a:lnTo>
                    <a:pt x="95" y="49"/>
                  </a:lnTo>
                  <a:lnTo>
                    <a:pt x="120" y="64"/>
                  </a:lnTo>
                  <a:lnTo>
                    <a:pt x="140" y="82"/>
                  </a:lnTo>
                  <a:lnTo>
                    <a:pt x="156" y="105"/>
                  </a:lnTo>
                  <a:lnTo>
                    <a:pt x="168" y="135"/>
                  </a:lnTo>
                  <a:lnTo>
                    <a:pt x="175" y="172"/>
                  </a:lnTo>
                  <a:lnTo>
                    <a:pt x="229" y="138"/>
                  </a:lnTo>
                  <a:lnTo>
                    <a:pt x="245" y="136"/>
                  </a:lnTo>
                  <a:lnTo>
                    <a:pt x="261" y="134"/>
                  </a:lnTo>
                  <a:lnTo>
                    <a:pt x="277" y="132"/>
                  </a:lnTo>
                  <a:lnTo>
                    <a:pt x="294" y="129"/>
                  </a:lnTo>
                  <a:lnTo>
                    <a:pt x="310" y="127"/>
                  </a:lnTo>
                  <a:lnTo>
                    <a:pt x="325" y="125"/>
                  </a:lnTo>
                  <a:lnTo>
                    <a:pt x="341" y="121"/>
                  </a:lnTo>
                  <a:lnTo>
                    <a:pt x="356" y="119"/>
                  </a:lnTo>
                  <a:lnTo>
                    <a:pt x="372" y="115"/>
                  </a:lnTo>
                  <a:lnTo>
                    <a:pt x="387" y="112"/>
                  </a:lnTo>
                  <a:lnTo>
                    <a:pt x="403" y="110"/>
                  </a:lnTo>
                  <a:lnTo>
                    <a:pt x="419" y="106"/>
                  </a:lnTo>
                  <a:lnTo>
                    <a:pt x="434" y="102"/>
                  </a:lnTo>
                  <a:lnTo>
                    <a:pt x="450" y="98"/>
                  </a:lnTo>
                  <a:lnTo>
                    <a:pt x="466" y="95"/>
                  </a:lnTo>
                  <a:lnTo>
                    <a:pt x="482" y="90"/>
                  </a:lnTo>
                  <a:lnTo>
                    <a:pt x="464" y="81"/>
                  </a:lnTo>
                  <a:lnTo>
                    <a:pt x="444" y="73"/>
                  </a:lnTo>
                  <a:lnTo>
                    <a:pt x="425" y="66"/>
                  </a:lnTo>
                  <a:lnTo>
                    <a:pt x="405" y="60"/>
                  </a:lnTo>
                  <a:lnTo>
                    <a:pt x="385" y="54"/>
                  </a:lnTo>
                  <a:lnTo>
                    <a:pt x="363" y="49"/>
                  </a:lnTo>
                  <a:lnTo>
                    <a:pt x="341" y="44"/>
                  </a:lnTo>
                  <a:lnTo>
                    <a:pt x="320" y="39"/>
                  </a:lnTo>
                  <a:lnTo>
                    <a:pt x="298" y="35"/>
                  </a:lnTo>
                  <a:lnTo>
                    <a:pt x="276" y="30"/>
                  </a:lnTo>
                  <a:lnTo>
                    <a:pt x="254" y="26"/>
                  </a:lnTo>
                  <a:lnTo>
                    <a:pt x="232" y="21"/>
                  </a:lnTo>
                  <a:lnTo>
                    <a:pt x="212" y="16"/>
                  </a:lnTo>
                  <a:lnTo>
                    <a:pt x="191" y="12"/>
                  </a:lnTo>
                  <a:lnTo>
                    <a:pt x="170" y="6"/>
                  </a:lnTo>
                  <a:lnTo>
                    <a:pt x="151" y="0"/>
                  </a:lnTo>
                  <a:lnTo>
                    <a:pt x="100" y="0"/>
                  </a:lnTo>
                  <a:lnTo>
                    <a:pt x="0" y="6"/>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1" name="Freeform 32"/>
            <p:cNvSpPr>
              <a:spLocks/>
            </p:cNvSpPr>
            <p:nvPr/>
          </p:nvSpPr>
          <p:spPr bwMode="auto">
            <a:xfrm flipH="1">
              <a:off x="1067" y="1648"/>
              <a:ext cx="139" cy="38"/>
            </a:xfrm>
            <a:custGeom>
              <a:avLst/>
              <a:gdLst>
                <a:gd name="T0" fmla="*/ 0 w 273"/>
                <a:gd name="T1" fmla="*/ 1 h 76"/>
                <a:gd name="T2" fmla="*/ 0 w 273"/>
                <a:gd name="T3" fmla="*/ 1 h 76"/>
                <a:gd name="T4" fmla="*/ 0 w 273"/>
                <a:gd name="T5" fmla="*/ 1 h 76"/>
                <a:gd name="T6" fmla="*/ 0 w 273"/>
                <a:gd name="T7" fmla="*/ 1 h 76"/>
                <a:gd name="T8" fmla="*/ 0 w 273"/>
                <a:gd name="T9" fmla="*/ 1 h 76"/>
                <a:gd name="T10" fmla="*/ 0 w 273"/>
                <a:gd name="T11" fmla="*/ 1 h 76"/>
                <a:gd name="T12" fmla="*/ 0 w 273"/>
                <a:gd name="T13" fmla="*/ 1 h 76"/>
                <a:gd name="T14" fmla="*/ 0 w 273"/>
                <a:gd name="T15" fmla="*/ 1 h 76"/>
                <a:gd name="T16" fmla="*/ 0 w 273"/>
                <a:gd name="T17" fmla="*/ 1 h 76"/>
                <a:gd name="T18" fmla="*/ 0 w 273"/>
                <a:gd name="T19" fmla="*/ 1 h 76"/>
                <a:gd name="T20" fmla="*/ 0 w 273"/>
                <a:gd name="T21" fmla="*/ 1 h 76"/>
                <a:gd name="T22" fmla="*/ 0 w 273"/>
                <a:gd name="T23" fmla="*/ 1 h 76"/>
                <a:gd name="T24" fmla="*/ 0 w 273"/>
                <a:gd name="T25" fmla="*/ 0 h 76"/>
                <a:gd name="T26" fmla="*/ 0 w 273"/>
                <a:gd name="T27" fmla="*/ 0 h 76"/>
                <a:gd name="T28" fmla="*/ 0 w 273"/>
                <a:gd name="T29" fmla="*/ 0 h 76"/>
                <a:gd name="T30" fmla="*/ 0 w 273"/>
                <a:gd name="T31" fmla="*/ 1 h 76"/>
                <a:gd name="T32" fmla="*/ 0 w 273"/>
                <a:gd name="T33" fmla="*/ 1 h 76"/>
                <a:gd name="T34" fmla="*/ 0 w 273"/>
                <a:gd name="T35" fmla="*/ 1 h 76"/>
                <a:gd name="T36" fmla="*/ 0 w 273"/>
                <a:gd name="T37" fmla="*/ 1 h 76"/>
                <a:gd name="T38" fmla="*/ 0 w 273"/>
                <a:gd name="T39" fmla="*/ 1 h 76"/>
                <a:gd name="T40" fmla="*/ 0 w 273"/>
                <a:gd name="T41" fmla="*/ 1 h 76"/>
                <a:gd name="T42" fmla="*/ 0 w 273"/>
                <a:gd name="T43" fmla="*/ 1 h 76"/>
                <a:gd name="T44" fmla="*/ 0 w 273"/>
                <a:gd name="T45" fmla="*/ 1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76">
                  <a:moveTo>
                    <a:pt x="0" y="29"/>
                  </a:moveTo>
                  <a:lnTo>
                    <a:pt x="22" y="56"/>
                  </a:lnTo>
                  <a:lnTo>
                    <a:pt x="42" y="76"/>
                  </a:lnTo>
                  <a:lnTo>
                    <a:pt x="94" y="60"/>
                  </a:lnTo>
                  <a:lnTo>
                    <a:pt x="189" y="52"/>
                  </a:lnTo>
                  <a:lnTo>
                    <a:pt x="273" y="36"/>
                  </a:lnTo>
                  <a:lnTo>
                    <a:pt x="261" y="26"/>
                  </a:lnTo>
                  <a:lnTo>
                    <a:pt x="248" y="18"/>
                  </a:lnTo>
                  <a:lnTo>
                    <a:pt x="234" y="12"/>
                  </a:lnTo>
                  <a:lnTo>
                    <a:pt x="219" y="7"/>
                  </a:lnTo>
                  <a:lnTo>
                    <a:pt x="204" y="4"/>
                  </a:lnTo>
                  <a:lnTo>
                    <a:pt x="188" y="2"/>
                  </a:lnTo>
                  <a:lnTo>
                    <a:pt x="172" y="0"/>
                  </a:lnTo>
                  <a:lnTo>
                    <a:pt x="157" y="0"/>
                  </a:lnTo>
                  <a:lnTo>
                    <a:pt x="141" y="0"/>
                  </a:lnTo>
                  <a:lnTo>
                    <a:pt x="126" y="2"/>
                  </a:lnTo>
                  <a:lnTo>
                    <a:pt x="111" y="4"/>
                  </a:lnTo>
                  <a:lnTo>
                    <a:pt x="96" y="5"/>
                  </a:lnTo>
                  <a:lnTo>
                    <a:pt x="83" y="7"/>
                  </a:lnTo>
                  <a:lnTo>
                    <a:pt x="71" y="10"/>
                  </a:lnTo>
                  <a:lnTo>
                    <a:pt x="59" y="11"/>
                  </a:lnTo>
                  <a:lnTo>
                    <a:pt x="49" y="12"/>
                  </a:lnTo>
                  <a:lnTo>
                    <a:pt x="0" y="29"/>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2" name="Freeform 33"/>
            <p:cNvSpPr>
              <a:spLocks/>
            </p:cNvSpPr>
            <p:nvPr/>
          </p:nvSpPr>
          <p:spPr bwMode="auto">
            <a:xfrm flipH="1">
              <a:off x="960" y="1680"/>
              <a:ext cx="516" cy="131"/>
            </a:xfrm>
            <a:custGeom>
              <a:avLst/>
              <a:gdLst>
                <a:gd name="T0" fmla="*/ 1 w 1031"/>
                <a:gd name="T1" fmla="*/ 1 h 260"/>
                <a:gd name="T2" fmla="*/ 1 w 1031"/>
                <a:gd name="T3" fmla="*/ 1 h 260"/>
                <a:gd name="T4" fmla="*/ 1 w 1031"/>
                <a:gd name="T5" fmla="*/ 1 h 260"/>
                <a:gd name="T6" fmla="*/ 1 w 1031"/>
                <a:gd name="T7" fmla="*/ 1 h 260"/>
                <a:gd name="T8" fmla="*/ 1 w 1031"/>
                <a:gd name="T9" fmla="*/ 1 h 260"/>
                <a:gd name="T10" fmla="*/ 1 w 1031"/>
                <a:gd name="T11" fmla="*/ 1 h 260"/>
                <a:gd name="T12" fmla="*/ 1 w 1031"/>
                <a:gd name="T13" fmla="*/ 1 h 260"/>
                <a:gd name="T14" fmla="*/ 1 w 1031"/>
                <a:gd name="T15" fmla="*/ 1 h 260"/>
                <a:gd name="T16" fmla="*/ 2 w 1031"/>
                <a:gd name="T17" fmla="*/ 0 h 260"/>
                <a:gd name="T18" fmla="*/ 1 w 1031"/>
                <a:gd name="T19" fmla="*/ 1 h 260"/>
                <a:gd name="T20" fmla="*/ 1 w 1031"/>
                <a:gd name="T21" fmla="*/ 1 h 260"/>
                <a:gd name="T22" fmla="*/ 1 w 1031"/>
                <a:gd name="T23" fmla="*/ 1 h 260"/>
                <a:gd name="T24" fmla="*/ 1 w 1031"/>
                <a:gd name="T25" fmla="*/ 1 h 260"/>
                <a:gd name="T26" fmla="*/ 1 w 1031"/>
                <a:gd name="T27" fmla="*/ 1 h 260"/>
                <a:gd name="T28" fmla="*/ 1 w 1031"/>
                <a:gd name="T29" fmla="*/ 1 h 260"/>
                <a:gd name="T30" fmla="*/ 1 w 1031"/>
                <a:gd name="T31" fmla="*/ 1 h 260"/>
                <a:gd name="T32" fmla="*/ 1 w 1031"/>
                <a:gd name="T33" fmla="*/ 1 h 260"/>
                <a:gd name="T34" fmla="*/ 1 w 1031"/>
                <a:gd name="T35" fmla="*/ 1 h 260"/>
                <a:gd name="T36" fmla="*/ 1 w 1031"/>
                <a:gd name="T37" fmla="*/ 1 h 260"/>
                <a:gd name="T38" fmla="*/ 1 w 1031"/>
                <a:gd name="T39" fmla="*/ 1 h 260"/>
                <a:gd name="T40" fmla="*/ 1 w 1031"/>
                <a:gd name="T41" fmla="*/ 1 h 260"/>
                <a:gd name="T42" fmla="*/ 1 w 1031"/>
                <a:gd name="T43" fmla="*/ 1 h 260"/>
                <a:gd name="T44" fmla="*/ 1 w 1031"/>
                <a:gd name="T45" fmla="*/ 1 h 260"/>
                <a:gd name="T46" fmla="*/ 1 w 1031"/>
                <a:gd name="T47" fmla="*/ 1 h 260"/>
                <a:gd name="T48" fmla="*/ 1 w 1031"/>
                <a:gd name="T49" fmla="*/ 1 h 260"/>
                <a:gd name="T50" fmla="*/ 0 w 1031"/>
                <a:gd name="T51" fmla="*/ 1 h 260"/>
                <a:gd name="T52" fmla="*/ 1 w 1031"/>
                <a:gd name="T53" fmla="*/ 1 h 260"/>
                <a:gd name="T54" fmla="*/ 1 w 1031"/>
                <a:gd name="T55" fmla="*/ 1 h 260"/>
                <a:gd name="T56" fmla="*/ 1 w 1031"/>
                <a:gd name="T57" fmla="*/ 1 h 260"/>
                <a:gd name="T58" fmla="*/ 1 w 1031"/>
                <a:gd name="T59" fmla="*/ 1 h 260"/>
                <a:gd name="T60" fmla="*/ 1 w 1031"/>
                <a:gd name="T61" fmla="*/ 1 h 260"/>
                <a:gd name="T62" fmla="*/ 1 w 1031"/>
                <a:gd name="T63" fmla="*/ 1 h 260"/>
                <a:gd name="T64" fmla="*/ 1 w 1031"/>
                <a:gd name="T65" fmla="*/ 1 h 260"/>
                <a:gd name="T66" fmla="*/ 1 w 1031"/>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260">
                  <a:moveTo>
                    <a:pt x="496" y="138"/>
                  </a:moveTo>
                  <a:lnTo>
                    <a:pt x="656" y="90"/>
                  </a:lnTo>
                  <a:lnTo>
                    <a:pt x="680" y="85"/>
                  </a:lnTo>
                  <a:lnTo>
                    <a:pt x="703" y="81"/>
                  </a:lnTo>
                  <a:lnTo>
                    <a:pt x="728" y="76"/>
                  </a:lnTo>
                  <a:lnTo>
                    <a:pt x="751" y="70"/>
                  </a:lnTo>
                  <a:lnTo>
                    <a:pt x="774" y="66"/>
                  </a:lnTo>
                  <a:lnTo>
                    <a:pt x="798" y="60"/>
                  </a:lnTo>
                  <a:lnTo>
                    <a:pt x="821" y="54"/>
                  </a:lnTo>
                  <a:lnTo>
                    <a:pt x="844" y="48"/>
                  </a:lnTo>
                  <a:lnTo>
                    <a:pt x="867" y="41"/>
                  </a:lnTo>
                  <a:lnTo>
                    <a:pt x="891" y="36"/>
                  </a:lnTo>
                  <a:lnTo>
                    <a:pt x="914" y="30"/>
                  </a:lnTo>
                  <a:lnTo>
                    <a:pt x="937" y="23"/>
                  </a:lnTo>
                  <a:lnTo>
                    <a:pt x="960" y="17"/>
                  </a:lnTo>
                  <a:lnTo>
                    <a:pt x="985" y="11"/>
                  </a:lnTo>
                  <a:lnTo>
                    <a:pt x="1008" y="6"/>
                  </a:lnTo>
                  <a:lnTo>
                    <a:pt x="1031" y="0"/>
                  </a:lnTo>
                  <a:lnTo>
                    <a:pt x="1014" y="20"/>
                  </a:lnTo>
                  <a:lnTo>
                    <a:pt x="993" y="26"/>
                  </a:lnTo>
                  <a:lnTo>
                    <a:pt x="972" y="33"/>
                  </a:lnTo>
                  <a:lnTo>
                    <a:pt x="950" y="40"/>
                  </a:lnTo>
                  <a:lnTo>
                    <a:pt x="929" y="46"/>
                  </a:lnTo>
                  <a:lnTo>
                    <a:pt x="907" y="52"/>
                  </a:lnTo>
                  <a:lnTo>
                    <a:pt x="885" y="56"/>
                  </a:lnTo>
                  <a:lnTo>
                    <a:pt x="864" y="62"/>
                  </a:lnTo>
                  <a:lnTo>
                    <a:pt x="843" y="67"/>
                  </a:lnTo>
                  <a:lnTo>
                    <a:pt x="821" y="71"/>
                  </a:lnTo>
                  <a:lnTo>
                    <a:pt x="799" y="76"/>
                  </a:lnTo>
                  <a:lnTo>
                    <a:pt x="777" y="81"/>
                  </a:lnTo>
                  <a:lnTo>
                    <a:pt x="755" y="85"/>
                  </a:lnTo>
                  <a:lnTo>
                    <a:pt x="733" y="90"/>
                  </a:lnTo>
                  <a:lnTo>
                    <a:pt x="711" y="94"/>
                  </a:lnTo>
                  <a:lnTo>
                    <a:pt x="690" y="100"/>
                  </a:lnTo>
                  <a:lnTo>
                    <a:pt x="668" y="105"/>
                  </a:lnTo>
                  <a:lnTo>
                    <a:pt x="512" y="146"/>
                  </a:lnTo>
                  <a:lnTo>
                    <a:pt x="478" y="158"/>
                  </a:lnTo>
                  <a:lnTo>
                    <a:pt x="445" y="168"/>
                  </a:lnTo>
                  <a:lnTo>
                    <a:pt x="413" y="178"/>
                  </a:lnTo>
                  <a:lnTo>
                    <a:pt x="381" y="188"/>
                  </a:lnTo>
                  <a:lnTo>
                    <a:pt x="351" y="197"/>
                  </a:lnTo>
                  <a:lnTo>
                    <a:pt x="320" y="206"/>
                  </a:lnTo>
                  <a:lnTo>
                    <a:pt x="290" y="214"/>
                  </a:lnTo>
                  <a:lnTo>
                    <a:pt x="260" y="222"/>
                  </a:lnTo>
                  <a:lnTo>
                    <a:pt x="230" y="229"/>
                  </a:lnTo>
                  <a:lnTo>
                    <a:pt x="199" y="236"/>
                  </a:lnTo>
                  <a:lnTo>
                    <a:pt x="168" y="242"/>
                  </a:lnTo>
                  <a:lnTo>
                    <a:pt x="137" y="246"/>
                  </a:lnTo>
                  <a:lnTo>
                    <a:pt x="103" y="251"/>
                  </a:lnTo>
                  <a:lnTo>
                    <a:pt x="70" y="256"/>
                  </a:lnTo>
                  <a:lnTo>
                    <a:pt x="35" y="258"/>
                  </a:lnTo>
                  <a:lnTo>
                    <a:pt x="0" y="260"/>
                  </a:lnTo>
                  <a:lnTo>
                    <a:pt x="6" y="245"/>
                  </a:lnTo>
                  <a:lnTo>
                    <a:pt x="39" y="242"/>
                  </a:lnTo>
                  <a:lnTo>
                    <a:pt x="70" y="238"/>
                  </a:lnTo>
                  <a:lnTo>
                    <a:pt x="102" y="233"/>
                  </a:lnTo>
                  <a:lnTo>
                    <a:pt x="133" y="226"/>
                  </a:lnTo>
                  <a:lnTo>
                    <a:pt x="163" y="218"/>
                  </a:lnTo>
                  <a:lnTo>
                    <a:pt x="194" y="210"/>
                  </a:lnTo>
                  <a:lnTo>
                    <a:pt x="224" y="201"/>
                  </a:lnTo>
                  <a:lnTo>
                    <a:pt x="254" y="192"/>
                  </a:lnTo>
                  <a:lnTo>
                    <a:pt x="284" y="184"/>
                  </a:lnTo>
                  <a:lnTo>
                    <a:pt x="314" y="175"/>
                  </a:lnTo>
                  <a:lnTo>
                    <a:pt x="344" y="167"/>
                  </a:lnTo>
                  <a:lnTo>
                    <a:pt x="374" y="159"/>
                  </a:lnTo>
                  <a:lnTo>
                    <a:pt x="405" y="152"/>
                  </a:lnTo>
                  <a:lnTo>
                    <a:pt x="435" y="146"/>
                  </a:lnTo>
                  <a:lnTo>
                    <a:pt x="465" y="142"/>
                  </a:lnTo>
                  <a:lnTo>
                    <a:pt x="496" y="138"/>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3" name="Freeform 34"/>
            <p:cNvSpPr>
              <a:spLocks/>
            </p:cNvSpPr>
            <p:nvPr/>
          </p:nvSpPr>
          <p:spPr bwMode="auto">
            <a:xfrm flipH="1">
              <a:off x="759" y="1516"/>
              <a:ext cx="861" cy="555"/>
            </a:xfrm>
            <a:custGeom>
              <a:avLst/>
              <a:gdLst>
                <a:gd name="T0" fmla="*/ 0 w 1724"/>
                <a:gd name="T1" fmla="*/ 2 h 1109"/>
                <a:gd name="T2" fmla="*/ 0 w 1724"/>
                <a:gd name="T3" fmla="*/ 2 h 1109"/>
                <a:gd name="T4" fmla="*/ 0 w 1724"/>
                <a:gd name="T5" fmla="*/ 2 h 1109"/>
                <a:gd name="T6" fmla="*/ 0 w 1724"/>
                <a:gd name="T7" fmla="*/ 2 h 1109"/>
                <a:gd name="T8" fmla="*/ 0 w 1724"/>
                <a:gd name="T9" fmla="*/ 2 h 1109"/>
                <a:gd name="T10" fmla="*/ 0 w 1724"/>
                <a:gd name="T11" fmla="*/ 2 h 1109"/>
                <a:gd name="T12" fmla="*/ 0 w 1724"/>
                <a:gd name="T13" fmla="*/ 2 h 1109"/>
                <a:gd name="T14" fmla="*/ 0 w 1724"/>
                <a:gd name="T15" fmla="*/ 2 h 1109"/>
                <a:gd name="T16" fmla="*/ 0 w 1724"/>
                <a:gd name="T17" fmla="*/ 1 h 1109"/>
                <a:gd name="T18" fmla="*/ 0 w 1724"/>
                <a:gd name="T19" fmla="*/ 1 h 1109"/>
                <a:gd name="T20" fmla="*/ 1 w 1724"/>
                <a:gd name="T21" fmla="*/ 1 h 1109"/>
                <a:gd name="T22" fmla="*/ 1 w 1724"/>
                <a:gd name="T23" fmla="*/ 1 h 1109"/>
                <a:gd name="T24" fmla="*/ 1 w 1724"/>
                <a:gd name="T25" fmla="*/ 1 h 1109"/>
                <a:gd name="T26" fmla="*/ 1 w 1724"/>
                <a:gd name="T27" fmla="*/ 1 h 1109"/>
                <a:gd name="T28" fmla="*/ 1 w 1724"/>
                <a:gd name="T29" fmla="*/ 1 h 1109"/>
                <a:gd name="T30" fmla="*/ 1 w 1724"/>
                <a:gd name="T31" fmla="*/ 1 h 1109"/>
                <a:gd name="T32" fmla="*/ 1 w 1724"/>
                <a:gd name="T33" fmla="*/ 1 h 1109"/>
                <a:gd name="T34" fmla="*/ 1 w 1724"/>
                <a:gd name="T35" fmla="*/ 1 h 1109"/>
                <a:gd name="T36" fmla="*/ 1 w 1724"/>
                <a:gd name="T37" fmla="*/ 1 h 1109"/>
                <a:gd name="T38" fmla="*/ 1 w 1724"/>
                <a:gd name="T39" fmla="*/ 1 h 1109"/>
                <a:gd name="T40" fmla="*/ 1 w 1724"/>
                <a:gd name="T41" fmla="*/ 1 h 1109"/>
                <a:gd name="T42" fmla="*/ 1 w 1724"/>
                <a:gd name="T43" fmla="*/ 0 h 1109"/>
                <a:gd name="T44" fmla="*/ 1 w 1724"/>
                <a:gd name="T45" fmla="*/ 1 h 1109"/>
                <a:gd name="T46" fmla="*/ 1 w 1724"/>
                <a:gd name="T47" fmla="*/ 1 h 1109"/>
                <a:gd name="T48" fmla="*/ 1 w 1724"/>
                <a:gd name="T49" fmla="*/ 1 h 1109"/>
                <a:gd name="T50" fmla="*/ 1 w 1724"/>
                <a:gd name="T51" fmla="*/ 1 h 1109"/>
                <a:gd name="T52" fmla="*/ 1 w 1724"/>
                <a:gd name="T53" fmla="*/ 1 h 1109"/>
                <a:gd name="T54" fmla="*/ 1 w 1724"/>
                <a:gd name="T55" fmla="*/ 1 h 1109"/>
                <a:gd name="T56" fmla="*/ 1 w 1724"/>
                <a:gd name="T57" fmla="*/ 1 h 1109"/>
                <a:gd name="T58" fmla="*/ 1 w 1724"/>
                <a:gd name="T59" fmla="*/ 1 h 1109"/>
                <a:gd name="T60" fmla="*/ 1 w 1724"/>
                <a:gd name="T61" fmla="*/ 1 h 1109"/>
                <a:gd name="T62" fmla="*/ 1 w 1724"/>
                <a:gd name="T63" fmla="*/ 1 h 1109"/>
                <a:gd name="T64" fmla="*/ 0 w 1724"/>
                <a:gd name="T65" fmla="*/ 1 h 1109"/>
                <a:gd name="T66" fmla="*/ 0 w 1724"/>
                <a:gd name="T67" fmla="*/ 1 h 1109"/>
                <a:gd name="T68" fmla="*/ 0 w 1724"/>
                <a:gd name="T69" fmla="*/ 1 h 1109"/>
                <a:gd name="T70" fmla="*/ 0 w 1724"/>
                <a:gd name="T71" fmla="*/ 1 h 1109"/>
                <a:gd name="T72" fmla="*/ 0 w 1724"/>
                <a:gd name="T73" fmla="*/ 1 h 1109"/>
                <a:gd name="T74" fmla="*/ 0 w 1724"/>
                <a:gd name="T75" fmla="*/ 1 h 1109"/>
                <a:gd name="T76" fmla="*/ 0 w 1724"/>
                <a:gd name="T77" fmla="*/ 1 h 1109"/>
                <a:gd name="T78" fmla="*/ 0 w 1724"/>
                <a:gd name="T79" fmla="*/ 1 h 1109"/>
                <a:gd name="T80" fmla="*/ 0 w 1724"/>
                <a:gd name="T81" fmla="*/ 1 h 1109"/>
                <a:gd name="T82" fmla="*/ 0 w 1724"/>
                <a:gd name="T83" fmla="*/ 1 h 1109"/>
                <a:gd name="T84" fmla="*/ 0 w 1724"/>
                <a:gd name="T85" fmla="*/ 1 h 1109"/>
                <a:gd name="T86" fmla="*/ 0 w 1724"/>
                <a:gd name="T87" fmla="*/ 1 h 1109"/>
                <a:gd name="T88" fmla="*/ 0 w 1724"/>
                <a:gd name="T89" fmla="*/ 1 h 1109"/>
                <a:gd name="T90" fmla="*/ 0 w 1724"/>
                <a:gd name="T91" fmla="*/ 1 h 1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24" h="1109">
                  <a:moveTo>
                    <a:pt x="23" y="952"/>
                  </a:moveTo>
                  <a:lnTo>
                    <a:pt x="0" y="982"/>
                  </a:lnTo>
                  <a:lnTo>
                    <a:pt x="0" y="1074"/>
                  </a:lnTo>
                  <a:lnTo>
                    <a:pt x="35" y="1085"/>
                  </a:lnTo>
                  <a:lnTo>
                    <a:pt x="69" y="1094"/>
                  </a:lnTo>
                  <a:lnTo>
                    <a:pt x="103" y="1100"/>
                  </a:lnTo>
                  <a:lnTo>
                    <a:pt x="135" y="1104"/>
                  </a:lnTo>
                  <a:lnTo>
                    <a:pt x="167" y="1108"/>
                  </a:lnTo>
                  <a:lnTo>
                    <a:pt x="199" y="1109"/>
                  </a:lnTo>
                  <a:lnTo>
                    <a:pt x="230" y="1109"/>
                  </a:lnTo>
                  <a:lnTo>
                    <a:pt x="261" y="1108"/>
                  </a:lnTo>
                  <a:lnTo>
                    <a:pt x="292" y="1106"/>
                  </a:lnTo>
                  <a:lnTo>
                    <a:pt x="323" y="1105"/>
                  </a:lnTo>
                  <a:lnTo>
                    <a:pt x="354" y="1103"/>
                  </a:lnTo>
                  <a:lnTo>
                    <a:pt x="386" y="1100"/>
                  </a:lnTo>
                  <a:lnTo>
                    <a:pt x="419" y="1098"/>
                  </a:lnTo>
                  <a:lnTo>
                    <a:pt x="452" y="1096"/>
                  </a:lnTo>
                  <a:lnTo>
                    <a:pt x="487" y="1095"/>
                  </a:lnTo>
                  <a:lnTo>
                    <a:pt x="522" y="1094"/>
                  </a:lnTo>
                  <a:lnTo>
                    <a:pt x="573" y="1085"/>
                  </a:lnTo>
                  <a:lnTo>
                    <a:pt x="622" y="1075"/>
                  </a:lnTo>
                  <a:lnTo>
                    <a:pt x="671" y="1066"/>
                  </a:lnTo>
                  <a:lnTo>
                    <a:pt x="718" y="1057"/>
                  </a:lnTo>
                  <a:lnTo>
                    <a:pt x="764" y="1048"/>
                  </a:lnTo>
                  <a:lnTo>
                    <a:pt x="809" y="1037"/>
                  </a:lnTo>
                  <a:lnTo>
                    <a:pt x="853" y="1026"/>
                  </a:lnTo>
                  <a:lnTo>
                    <a:pt x="894" y="1014"/>
                  </a:lnTo>
                  <a:lnTo>
                    <a:pt x="935" y="1001"/>
                  </a:lnTo>
                  <a:lnTo>
                    <a:pt x="974" y="986"/>
                  </a:lnTo>
                  <a:lnTo>
                    <a:pt x="1011" y="968"/>
                  </a:lnTo>
                  <a:lnTo>
                    <a:pt x="1045" y="950"/>
                  </a:lnTo>
                  <a:lnTo>
                    <a:pt x="1078" y="929"/>
                  </a:lnTo>
                  <a:lnTo>
                    <a:pt x="1107" y="906"/>
                  </a:lnTo>
                  <a:lnTo>
                    <a:pt x="1136" y="881"/>
                  </a:lnTo>
                  <a:lnTo>
                    <a:pt x="1162" y="852"/>
                  </a:lnTo>
                  <a:lnTo>
                    <a:pt x="1243" y="834"/>
                  </a:lnTo>
                  <a:lnTo>
                    <a:pt x="1378" y="834"/>
                  </a:lnTo>
                  <a:lnTo>
                    <a:pt x="1387" y="834"/>
                  </a:lnTo>
                  <a:lnTo>
                    <a:pt x="1402" y="831"/>
                  </a:lnTo>
                  <a:lnTo>
                    <a:pt x="1420" y="827"/>
                  </a:lnTo>
                  <a:lnTo>
                    <a:pt x="1442" y="821"/>
                  </a:lnTo>
                  <a:lnTo>
                    <a:pt x="1465" y="813"/>
                  </a:lnTo>
                  <a:lnTo>
                    <a:pt x="1490" y="804"/>
                  </a:lnTo>
                  <a:lnTo>
                    <a:pt x="1518" y="793"/>
                  </a:lnTo>
                  <a:lnTo>
                    <a:pt x="1545" y="782"/>
                  </a:lnTo>
                  <a:lnTo>
                    <a:pt x="1573" y="769"/>
                  </a:lnTo>
                  <a:lnTo>
                    <a:pt x="1601" y="755"/>
                  </a:lnTo>
                  <a:lnTo>
                    <a:pt x="1626" y="740"/>
                  </a:lnTo>
                  <a:lnTo>
                    <a:pt x="1651" y="724"/>
                  </a:lnTo>
                  <a:lnTo>
                    <a:pt x="1673" y="708"/>
                  </a:lnTo>
                  <a:lnTo>
                    <a:pt x="1693" y="691"/>
                  </a:lnTo>
                  <a:lnTo>
                    <a:pt x="1709" y="673"/>
                  </a:lnTo>
                  <a:lnTo>
                    <a:pt x="1720" y="655"/>
                  </a:lnTo>
                  <a:lnTo>
                    <a:pt x="1724" y="515"/>
                  </a:lnTo>
                  <a:lnTo>
                    <a:pt x="1689" y="479"/>
                  </a:lnTo>
                  <a:lnTo>
                    <a:pt x="1693" y="433"/>
                  </a:lnTo>
                  <a:lnTo>
                    <a:pt x="1693" y="389"/>
                  </a:lnTo>
                  <a:lnTo>
                    <a:pt x="1688" y="348"/>
                  </a:lnTo>
                  <a:lnTo>
                    <a:pt x="1681" y="308"/>
                  </a:lnTo>
                  <a:lnTo>
                    <a:pt x="1671" y="270"/>
                  </a:lnTo>
                  <a:lnTo>
                    <a:pt x="1659" y="233"/>
                  </a:lnTo>
                  <a:lnTo>
                    <a:pt x="1645" y="197"/>
                  </a:lnTo>
                  <a:lnTo>
                    <a:pt x="1630" y="160"/>
                  </a:lnTo>
                  <a:lnTo>
                    <a:pt x="1589" y="100"/>
                  </a:lnTo>
                  <a:lnTo>
                    <a:pt x="1549" y="0"/>
                  </a:lnTo>
                  <a:lnTo>
                    <a:pt x="1526" y="0"/>
                  </a:lnTo>
                  <a:lnTo>
                    <a:pt x="1504" y="1"/>
                  </a:lnTo>
                  <a:lnTo>
                    <a:pt x="1485" y="2"/>
                  </a:lnTo>
                  <a:lnTo>
                    <a:pt x="1469" y="4"/>
                  </a:lnTo>
                  <a:lnTo>
                    <a:pt x="1454" y="8"/>
                  </a:lnTo>
                  <a:lnTo>
                    <a:pt x="1440" y="11"/>
                  </a:lnTo>
                  <a:lnTo>
                    <a:pt x="1428" y="16"/>
                  </a:lnTo>
                  <a:lnTo>
                    <a:pt x="1416" y="22"/>
                  </a:lnTo>
                  <a:lnTo>
                    <a:pt x="1405" y="28"/>
                  </a:lnTo>
                  <a:lnTo>
                    <a:pt x="1393" y="38"/>
                  </a:lnTo>
                  <a:lnTo>
                    <a:pt x="1382" y="47"/>
                  </a:lnTo>
                  <a:lnTo>
                    <a:pt x="1370" y="58"/>
                  </a:lnTo>
                  <a:lnTo>
                    <a:pt x="1357" y="71"/>
                  </a:lnTo>
                  <a:lnTo>
                    <a:pt x="1345" y="85"/>
                  </a:lnTo>
                  <a:lnTo>
                    <a:pt x="1330" y="101"/>
                  </a:lnTo>
                  <a:lnTo>
                    <a:pt x="1314" y="118"/>
                  </a:lnTo>
                  <a:lnTo>
                    <a:pt x="1296" y="132"/>
                  </a:lnTo>
                  <a:lnTo>
                    <a:pt x="1280" y="144"/>
                  </a:lnTo>
                  <a:lnTo>
                    <a:pt x="1264" y="155"/>
                  </a:lnTo>
                  <a:lnTo>
                    <a:pt x="1250" y="166"/>
                  </a:lnTo>
                  <a:lnTo>
                    <a:pt x="1237" y="174"/>
                  </a:lnTo>
                  <a:lnTo>
                    <a:pt x="1223" y="182"/>
                  </a:lnTo>
                  <a:lnTo>
                    <a:pt x="1209" y="189"/>
                  </a:lnTo>
                  <a:lnTo>
                    <a:pt x="1195" y="194"/>
                  </a:lnTo>
                  <a:lnTo>
                    <a:pt x="1181" y="199"/>
                  </a:lnTo>
                  <a:lnTo>
                    <a:pt x="1166" y="202"/>
                  </a:lnTo>
                  <a:lnTo>
                    <a:pt x="1151" y="205"/>
                  </a:lnTo>
                  <a:lnTo>
                    <a:pt x="1135" y="206"/>
                  </a:lnTo>
                  <a:lnTo>
                    <a:pt x="1118" y="206"/>
                  </a:lnTo>
                  <a:lnTo>
                    <a:pt x="1098" y="206"/>
                  </a:lnTo>
                  <a:lnTo>
                    <a:pt x="1078" y="204"/>
                  </a:lnTo>
                  <a:lnTo>
                    <a:pt x="1056" y="201"/>
                  </a:lnTo>
                  <a:lnTo>
                    <a:pt x="957" y="171"/>
                  </a:lnTo>
                  <a:lnTo>
                    <a:pt x="862" y="154"/>
                  </a:lnTo>
                  <a:lnTo>
                    <a:pt x="828" y="166"/>
                  </a:lnTo>
                  <a:lnTo>
                    <a:pt x="792" y="219"/>
                  </a:lnTo>
                  <a:lnTo>
                    <a:pt x="775" y="229"/>
                  </a:lnTo>
                  <a:lnTo>
                    <a:pt x="770" y="246"/>
                  </a:lnTo>
                  <a:lnTo>
                    <a:pt x="746" y="253"/>
                  </a:lnTo>
                  <a:lnTo>
                    <a:pt x="741" y="270"/>
                  </a:lnTo>
                  <a:lnTo>
                    <a:pt x="755" y="289"/>
                  </a:lnTo>
                  <a:lnTo>
                    <a:pt x="740" y="307"/>
                  </a:lnTo>
                  <a:lnTo>
                    <a:pt x="733" y="293"/>
                  </a:lnTo>
                  <a:lnTo>
                    <a:pt x="715" y="298"/>
                  </a:lnTo>
                  <a:lnTo>
                    <a:pt x="715" y="318"/>
                  </a:lnTo>
                  <a:lnTo>
                    <a:pt x="686" y="322"/>
                  </a:lnTo>
                  <a:lnTo>
                    <a:pt x="673" y="343"/>
                  </a:lnTo>
                  <a:lnTo>
                    <a:pt x="690" y="353"/>
                  </a:lnTo>
                  <a:lnTo>
                    <a:pt x="680" y="361"/>
                  </a:lnTo>
                  <a:lnTo>
                    <a:pt x="669" y="365"/>
                  </a:lnTo>
                  <a:lnTo>
                    <a:pt x="654" y="379"/>
                  </a:lnTo>
                  <a:lnTo>
                    <a:pt x="657" y="394"/>
                  </a:lnTo>
                  <a:lnTo>
                    <a:pt x="622" y="394"/>
                  </a:lnTo>
                  <a:lnTo>
                    <a:pt x="609" y="410"/>
                  </a:lnTo>
                  <a:lnTo>
                    <a:pt x="616" y="428"/>
                  </a:lnTo>
                  <a:lnTo>
                    <a:pt x="571" y="481"/>
                  </a:lnTo>
                  <a:lnTo>
                    <a:pt x="538" y="488"/>
                  </a:lnTo>
                  <a:lnTo>
                    <a:pt x="522" y="515"/>
                  </a:lnTo>
                  <a:lnTo>
                    <a:pt x="540" y="524"/>
                  </a:lnTo>
                  <a:lnTo>
                    <a:pt x="476" y="567"/>
                  </a:lnTo>
                  <a:lnTo>
                    <a:pt x="447" y="599"/>
                  </a:lnTo>
                  <a:lnTo>
                    <a:pt x="447" y="622"/>
                  </a:lnTo>
                  <a:lnTo>
                    <a:pt x="300" y="703"/>
                  </a:lnTo>
                  <a:lnTo>
                    <a:pt x="141" y="758"/>
                  </a:lnTo>
                  <a:lnTo>
                    <a:pt x="114" y="769"/>
                  </a:lnTo>
                  <a:lnTo>
                    <a:pt x="91" y="781"/>
                  </a:lnTo>
                  <a:lnTo>
                    <a:pt x="73" y="792"/>
                  </a:lnTo>
                  <a:lnTo>
                    <a:pt x="58" y="805"/>
                  </a:lnTo>
                  <a:lnTo>
                    <a:pt x="45" y="821"/>
                  </a:lnTo>
                  <a:lnTo>
                    <a:pt x="36" y="840"/>
                  </a:lnTo>
                  <a:lnTo>
                    <a:pt x="29" y="865"/>
                  </a:lnTo>
                  <a:lnTo>
                    <a:pt x="23" y="893"/>
                  </a:lnTo>
                  <a:lnTo>
                    <a:pt x="23" y="952"/>
                  </a:lnTo>
                  <a:close/>
                </a:path>
              </a:pathLst>
            </a:custGeom>
            <a:solidFill>
              <a:srgbClr val="0000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4" name="Freeform 35"/>
            <p:cNvSpPr>
              <a:spLocks/>
            </p:cNvSpPr>
            <p:nvPr/>
          </p:nvSpPr>
          <p:spPr bwMode="auto">
            <a:xfrm flipH="1">
              <a:off x="867" y="1611"/>
              <a:ext cx="461" cy="268"/>
            </a:xfrm>
            <a:custGeom>
              <a:avLst/>
              <a:gdLst>
                <a:gd name="T0" fmla="*/ 1 w 920"/>
                <a:gd name="T1" fmla="*/ 0 h 533"/>
                <a:gd name="T2" fmla="*/ 1 w 920"/>
                <a:gd name="T3" fmla="*/ 0 h 533"/>
                <a:gd name="T4" fmla="*/ 1 w 920"/>
                <a:gd name="T5" fmla="*/ 0 h 533"/>
                <a:gd name="T6" fmla="*/ 1 w 920"/>
                <a:gd name="T7" fmla="*/ 0 h 533"/>
                <a:gd name="T8" fmla="*/ 1 w 920"/>
                <a:gd name="T9" fmla="*/ 0 h 533"/>
                <a:gd name="T10" fmla="*/ 1 w 920"/>
                <a:gd name="T11" fmla="*/ 0 h 533"/>
                <a:gd name="T12" fmla="*/ 1 w 920"/>
                <a:gd name="T13" fmla="*/ 0 h 533"/>
                <a:gd name="T14" fmla="*/ 1 w 920"/>
                <a:gd name="T15" fmla="*/ 0 h 533"/>
                <a:gd name="T16" fmla="*/ 1 w 920"/>
                <a:gd name="T17" fmla="*/ 0 h 533"/>
                <a:gd name="T18" fmla="*/ 1 w 920"/>
                <a:gd name="T19" fmla="*/ 0 h 533"/>
                <a:gd name="T20" fmla="*/ 1 w 920"/>
                <a:gd name="T21" fmla="*/ 0 h 533"/>
                <a:gd name="T22" fmla="*/ 1 w 920"/>
                <a:gd name="T23" fmla="*/ 0 h 533"/>
                <a:gd name="T24" fmla="*/ 1 w 920"/>
                <a:gd name="T25" fmla="*/ 0 h 533"/>
                <a:gd name="T26" fmla="*/ 1 w 920"/>
                <a:gd name="T27" fmla="*/ 0 h 533"/>
                <a:gd name="T28" fmla="*/ 1 w 920"/>
                <a:gd name="T29" fmla="*/ 0 h 533"/>
                <a:gd name="T30" fmla="*/ 1 w 920"/>
                <a:gd name="T31" fmla="*/ 0 h 533"/>
                <a:gd name="T32" fmla="*/ 1 w 920"/>
                <a:gd name="T33" fmla="*/ 0 h 533"/>
                <a:gd name="T34" fmla="*/ 1 w 920"/>
                <a:gd name="T35" fmla="*/ 0 h 533"/>
                <a:gd name="T36" fmla="*/ 1 w 920"/>
                <a:gd name="T37" fmla="*/ 0 h 533"/>
                <a:gd name="T38" fmla="*/ 1 w 920"/>
                <a:gd name="T39" fmla="*/ 0 h 533"/>
                <a:gd name="T40" fmla="*/ 1 w 920"/>
                <a:gd name="T41" fmla="*/ 0 h 533"/>
                <a:gd name="T42" fmla="*/ 1 w 920"/>
                <a:gd name="T43" fmla="*/ 0 h 533"/>
                <a:gd name="T44" fmla="*/ 1 w 920"/>
                <a:gd name="T45" fmla="*/ 0 h 533"/>
                <a:gd name="T46" fmla="*/ 1 w 920"/>
                <a:gd name="T47" fmla="*/ 0 h 533"/>
                <a:gd name="T48" fmla="*/ 1 w 920"/>
                <a:gd name="T49" fmla="*/ 0 h 533"/>
                <a:gd name="T50" fmla="*/ 1 w 920"/>
                <a:gd name="T51" fmla="*/ 0 h 533"/>
                <a:gd name="T52" fmla="*/ 1 w 920"/>
                <a:gd name="T53" fmla="*/ 0 h 533"/>
                <a:gd name="T54" fmla="*/ 1 w 920"/>
                <a:gd name="T55" fmla="*/ 0 h 533"/>
                <a:gd name="T56" fmla="*/ 1 w 920"/>
                <a:gd name="T57" fmla="*/ 0 h 533"/>
                <a:gd name="T58" fmla="*/ 1 w 920"/>
                <a:gd name="T59" fmla="*/ 0 h 533"/>
                <a:gd name="T60" fmla="*/ 1 w 920"/>
                <a:gd name="T61" fmla="*/ 0 h 533"/>
                <a:gd name="T62" fmla="*/ 1 w 920"/>
                <a:gd name="T63" fmla="*/ 0 h 533"/>
                <a:gd name="T64" fmla="*/ 1 w 920"/>
                <a:gd name="T65" fmla="*/ 0 h 533"/>
                <a:gd name="T66" fmla="*/ 1 w 920"/>
                <a:gd name="T67" fmla="*/ 0 h 533"/>
                <a:gd name="T68" fmla="*/ 1 w 920"/>
                <a:gd name="T69" fmla="*/ 0 h 533"/>
                <a:gd name="T70" fmla="*/ 1 w 920"/>
                <a:gd name="T71" fmla="*/ 0 h 533"/>
                <a:gd name="T72" fmla="*/ 1 w 920"/>
                <a:gd name="T73" fmla="*/ 0 h 533"/>
                <a:gd name="T74" fmla="*/ 1 w 920"/>
                <a:gd name="T75" fmla="*/ 0 h 5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0" h="533">
                  <a:moveTo>
                    <a:pt x="407" y="11"/>
                  </a:moveTo>
                  <a:lnTo>
                    <a:pt x="442" y="28"/>
                  </a:lnTo>
                  <a:lnTo>
                    <a:pt x="471" y="81"/>
                  </a:lnTo>
                  <a:lnTo>
                    <a:pt x="466" y="123"/>
                  </a:lnTo>
                  <a:lnTo>
                    <a:pt x="462" y="159"/>
                  </a:lnTo>
                  <a:lnTo>
                    <a:pt x="459" y="190"/>
                  </a:lnTo>
                  <a:lnTo>
                    <a:pt x="460" y="217"/>
                  </a:lnTo>
                  <a:lnTo>
                    <a:pt x="466" y="244"/>
                  </a:lnTo>
                  <a:lnTo>
                    <a:pt x="478" y="270"/>
                  </a:lnTo>
                  <a:lnTo>
                    <a:pt x="497" y="297"/>
                  </a:lnTo>
                  <a:lnTo>
                    <a:pt x="526" y="327"/>
                  </a:lnTo>
                  <a:lnTo>
                    <a:pt x="551" y="329"/>
                  </a:lnTo>
                  <a:lnTo>
                    <a:pt x="578" y="330"/>
                  </a:lnTo>
                  <a:lnTo>
                    <a:pt x="603" y="332"/>
                  </a:lnTo>
                  <a:lnTo>
                    <a:pt x="629" y="334"/>
                  </a:lnTo>
                  <a:lnTo>
                    <a:pt x="653" y="336"/>
                  </a:lnTo>
                  <a:lnTo>
                    <a:pt x="678" y="338"/>
                  </a:lnTo>
                  <a:lnTo>
                    <a:pt x="702" y="342"/>
                  </a:lnTo>
                  <a:lnTo>
                    <a:pt x="728" y="345"/>
                  </a:lnTo>
                  <a:lnTo>
                    <a:pt x="752" y="349"/>
                  </a:lnTo>
                  <a:lnTo>
                    <a:pt x="776" y="353"/>
                  </a:lnTo>
                  <a:lnTo>
                    <a:pt x="800" y="359"/>
                  </a:lnTo>
                  <a:lnTo>
                    <a:pt x="824" y="365"/>
                  </a:lnTo>
                  <a:lnTo>
                    <a:pt x="849" y="373"/>
                  </a:lnTo>
                  <a:lnTo>
                    <a:pt x="873" y="381"/>
                  </a:lnTo>
                  <a:lnTo>
                    <a:pt x="896" y="390"/>
                  </a:lnTo>
                  <a:lnTo>
                    <a:pt x="920" y="400"/>
                  </a:lnTo>
                  <a:lnTo>
                    <a:pt x="902" y="404"/>
                  </a:lnTo>
                  <a:lnTo>
                    <a:pt x="883" y="408"/>
                  </a:lnTo>
                  <a:lnTo>
                    <a:pt x="866" y="413"/>
                  </a:lnTo>
                  <a:lnTo>
                    <a:pt x="849" y="418"/>
                  </a:lnTo>
                  <a:lnTo>
                    <a:pt x="831" y="423"/>
                  </a:lnTo>
                  <a:lnTo>
                    <a:pt x="814" y="429"/>
                  </a:lnTo>
                  <a:lnTo>
                    <a:pt x="797" y="435"/>
                  </a:lnTo>
                  <a:lnTo>
                    <a:pt x="780" y="441"/>
                  </a:lnTo>
                  <a:lnTo>
                    <a:pt x="762" y="448"/>
                  </a:lnTo>
                  <a:lnTo>
                    <a:pt x="746" y="454"/>
                  </a:lnTo>
                  <a:lnTo>
                    <a:pt x="729" y="461"/>
                  </a:lnTo>
                  <a:lnTo>
                    <a:pt x="712" y="467"/>
                  </a:lnTo>
                  <a:lnTo>
                    <a:pt x="694" y="475"/>
                  </a:lnTo>
                  <a:lnTo>
                    <a:pt x="677" y="482"/>
                  </a:lnTo>
                  <a:lnTo>
                    <a:pt x="660" y="489"/>
                  </a:lnTo>
                  <a:lnTo>
                    <a:pt x="642" y="496"/>
                  </a:lnTo>
                  <a:lnTo>
                    <a:pt x="593" y="533"/>
                  </a:lnTo>
                  <a:lnTo>
                    <a:pt x="586" y="512"/>
                  </a:lnTo>
                  <a:lnTo>
                    <a:pt x="580" y="495"/>
                  </a:lnTo>
                  <a:lnTo>
                    <a:pt x="572" y="479"/>
                  </a:lnTo>
                  <a:lnTo>
                    <a:pt x="565" y="466"/>
                  </a:lnTo>
                  <a:lnTo>
                    <a:pt x="557" y="454"/>
                  </a:lnTo>
                  <a:lnTo>
                    <a:pt x="548" y="444"/>
                  </a:lnTo>
                  <a:lnTo>
                    <a:pt x="538" y="435"/>
                  </a:lnTo>
                  <a:lnTo>
                    <a:pt x="527" y="428"/>
                  </a:lnTo>
                  <a:lnTo>
                    <a:pt x="515" y="421"/>
                  </a:lnTo>
                  <a:lnTo>
                    <a:pt x="501" y="415"/>
                  </a:lnTo>
                  <a:lnTo>
                    <a:pt x="485" y="411"/>
                  </a:lnTo>
                  <a:lnTo>
                    <a:pt x="468" y="405"/>
                  </a:lnTo>
                  <a:lnTo>
                    <a:pt x="449" y="400"/>
                  </a:lnTo>
                  <a:lnTo>
                    <a:pt x="428" y="395"/>
                  </a:lnTo>
                  <a:lnTo>
                    <a:pt x="404" y="389"/>
                  </a:lnTo>
                  <a:lnTo>
                    <a:pt x="379" y="382"/>
                  </a:lnTo>
                  <a:lnTo>
                    <a:pt x="260" y="389"/>
                  </a:lnTo>
                  <a:lnTo>
                    <a:pt x="87" y="380"/>
                  </a:lnTo>
                  <a:lnTo>
                    <a:pt x="0" y="380"/>
                  </a:lnTo>
                  <a:lnTo>
                    <a:pt x="39" y="308"/>
                  </a:lnTo>
                  <a:lnTo>
                    <a:pt x="99" y="252"/>
                  </a:lnTo>
                  <a:lnTo>
                    <a:pt x="183" y="127"/>
                  </a:lnTo>
                  <a:lnTo>
                    <a:pt x="277" y="39"/>
                  </a:lnTo>
                  <a:lnTo>
                    <a:pt x="323" y="0"/>
                  </a:lnTo>
                  <a:lnTo>
                    <a:pt x="327" y="1"/>
                  </a:lnTo>
                  <a:lnTo>
                    <a:pt x="337" y="2"/>
                  </a:lnTo>
                  <a:lnTo>
                    <a:pt x="351" y="4"/>
                  </a:lnTo>
                  <a:lnTo>
                    <a:pt x="367" y="6"/>
                  </a:lnTo>
                  <a:lnTo>
                    <a:pt x="382" y="9"/>
                  </a:lnTo>
                  <a:lnTo>
                    <a:pt x="396" y="11"/>
                  </a:lnTo>
                  <a:lnTo>
                    <a:pt x="405" y="11"/>
                  </a:lnTo>
                  <a:lnTo>
                    <a:pt x="407" y="11"/>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5" name="Freeform 36"/>
            <p:cNvSpPr>
              <a:spLocks/>
            </p:cNvSpPr>
            <p:nvPr/>
          </p:nvSpPr>
          <p:spPr bwMode="auto">
            <a:xfrm flipH="1">
              <a:off x="1142" y="1613"/>
              <a:ext cx="173" cy="186"/>
            </a:xfrm>
            <a:custGeom>
              <a:avLst/>
              <a:gdLst>
                <a:gd name="T0" fmla="*/ 0 w 347"/>
                <a:gd name="T1" fmla="*/ 0 h 376"/>
                <a:gd name="T2" fmla="*/ 0 w 347"/>
                <a:gd name="T3" fmla="*/ 1 h 376"/>
                <a:gd name="T4" fmla="*/ 0 w 347"/>
                <a:gd name="T5" fmla="*/ 1 h 376"/>
                <a:gd name="T6" fmla="*/ 0 w 347"/>
                <a:gd name="T7" fmla="*/ 1 h 376"/>
                <a:gd name="T8" fmla="*/ 0 w 347"/>
                <a:gd name="T9" fmla="*/ 1 h 376"/>
                <a:gd name="T10" fmla="*/ 0 w 347"/>
                <a:gd name="T11" fmla="*/ 1 h 376"/>
                <a:gd name="T12" fmla="*/ 0 w 347"/>
                <a:gd name="T13" fmla="*/ 1 h 376"/>
                <a:gd name="T14" fmla="*/ 0 w 347"/>
                <a:gd name="T15" fmla="*/ 1 h 376"/>
                <a:gd name="T16" fmla="*/ 0 w 347"/>
                <a:gd name="T17" fmla="*/ 1 h 376"/>
                <a:gd name="T18" fmla="*/ 0 w 347"/>
                <a:gd name="T19" fmla="*/ 1 h 376"/>
                <a:gd name="T20" fmla="*/ 0 w 347"/>
                <a:gd name="T21" fmla="*/ 1 h 376"/>
                <a:gd name="T22" fmla="*/ 0 w 347"/>
                <a:gd name="T23" fmla="*/ 1 h 376"/>
                <a:gd name="T24" fmla="*/ 0 w 347"/>
                <a:gd name="T25" fmla="*/ 1 h 376"/>
                <a:gd name="T26" fmla="*/ 0 w 347"/>
                <a:gd name="T27" fmla="*/ 1 h 376"/>
                <a:gd name="T28" fmla="*/ 0 w 347"/>
                <a:gd name="T29" fmla="*/ 1 h 376"/>
                <a:gd name="T30" fmla="*/ 0 w 347"/>
                <a:gd name="T31" fmla="*/ 1 h 376"/>
                <a:gd name="T32" fmla="*/ 0 w 347"/>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376">
                  <a:moveTo>
                    <a:pt x="287" y="0"/>
                  </a:moveTo>
                  <a:lnTo>
                    <a:pt x="343" y="4"/>
                  </a:lnTo>
                  <a:lnTo>
                    <a:pt x="343" y="57"/>
                  </a:lnTo>
                  <a:lnTo>
                    <a:pt x="347" y="113"/>
                  </a:lnTo>
                  <a:lnTo>
                    <a:pt x="327" y="229"/>
                  </a:lnTo>
                  <a:lnTo>
                    <a:pt x="329" y="308"/>
                  </a:lnTo>
                  <a:lnTo>
                    <a:pt x="266" y="322"/>
                  </a:lnTo>
                  <a:lnTo>
                    <a:pt x="213" y="350"/>
                  </a:lnTo>
                  <a:lnTo>
                    <a:pt x="185" y="376"/>
                  </a:lnTo>
                  <a:lnTo>
                    <a:pt x="94" y="376"/>
                  </a:lnTo>
                  <a:lnTo>
                    <a:pt x="0" y="364"/>
                  </a:lnTo>
                  <a:lnTo>
                    <a:pt x="41" y="283"/>
                  </a:lnTo>
                  <a:lnTo>
                    <a:pt x="88" y="251"/>
                  </a:lnTo>
                  <a:lnTo>
                    <a:pt x="154" y="166"/>
                  </a:lnTo>
                  <a:lnTo>
                    <a:pt x="218" y="106"/>
                  </a:lnTo>
                  <a:lnTo>
                    <a:pt x="263" y="53"/>
                  </a:lnTo>
                  <a:lnTo>
                    <a:pt x="287"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6" name="Freeform 37"/>
            <p:cNvSpPr>
              <a:spLocks/>
            </p:cNvSpPr>
            <p:nvPr/>
          </p:nvSpPr>
          <p:spPr bwMode="auto">
            <a:xfrm flipH="1">
              <a:off x="844" y="1507"/>
              <a:ext cx="268" cy="150"/>
            </a:xfrm>
            <a:custGeom>
              <a:avLst/>
              <a:gdLst>
                <a:gd name="T0" fmla="*/ 0 w 534"/>
                <a:gd name="T1" fmla="*/ 0 h 301"/>
                <a:gd name="T2" fmla="*/ 1 w 534"/>
                <a:gd name="T3" fmla="*/ 0 h 301"/>
                <a:gd name="T4" fmla="*/ 1 w 534"/>
                <a:gd name="T5" fmla="*/ 0 h 301"/>
                <a:gd name="T6" fmla="*/ 1 w 534"/>
                <a:gd name="T7" fmla="*/ 0 h 301"/>
                <a:gd name="T8" fmla="*/ 1 w 534"/>
                <a:gd name="T9" fmla="*/ 0 h 301"/>
                <a:gd name="T10" fmla="*/ 1 w 534"/>
                <a:gd name="T11" fmla="*/ 0 h 301"/>
                <a:gd name="T12" fmla="*/ 1 w 534"/>
                <a:gd name="T13" fmla="*/ 0 h 301"/>
                <a:gd name="T14" fmla="*/ 1 w 534"/>
                <a:gd name="T15" fmla="*/ 0 h 301"/>
                <a:gd name="T16" fmla="*/ 1 w 534"/>
                <a:gd name="T17" fmla="*/ 0 h 301"/>
                <a:gd name="T18" fmla="*/ 1 w 534"/>
                <a:gd name="T19" fmla="*/ 0 h 301"/>
                <a:gd name="T20" fmla="*/ 1 w 534"/>
                <a:gd name="T21" fmla="*/ 0 h 301"/>
                <a:gd name="T22" fmla="*/ 1 w 534"/>
                <a:gd name="T23" fmla="*/ 0 h 301"/>
                <a:gd name="T24" fmla="*/ 1 w 534"/>
                <a:gd name="T25" fmla="*/ 0 h 301"/>
                <a:gd name="T26" fmla="*/ 1 w 534"/>
                <a:gd name="T27" fmla="*/ 0 h 301"/>
                <a:gd name="T28" fmla="*/ 1 w 534"/>
                <a:gd name="T29" fmla="*/ 0 h 301"/>
                <a:gd name="T30" fmla="*/ 1 w 534"/>
                <a:gd name="T31" fmla="*/ 0 h 301"/>
                <a:gd name="T32" fmla="*/ 1 w 534"/>
                <a:gd name="T33" fmla="*/ 0 h 301"/>
                <a:gd name="T34" fmla="*/ 1 w 534"/>
                <a:gd name="T35" fmla="*/ 0 h 301"/>
                <a:gd name="T36" fmla="*/ 1 w 534"/>
                <a:gd name="T37" fmla="*/ 0 h 301"/>
                <a:gd name="T38" fmla="*/ 1 w 534"/>
                <a:gd name="T39" fmla="*/ 0 h 301"/>
                <a:gd name="T40" fmla="*/ 1 w 534"/>
                <a:gd name="T41" fmla="*/ 0 h 301"/>
                <a:gd name="T42" fmla="*/ 1 w 534"/>
                <a:gd name="T43" fmla="*/ 0 h 301"/>
                <a:gd name="T44" fmla="*/ 1 w 534"/>
                <a:gd name="T45" fmla="*/ 0 h 301"/>
                <a:gd name="T46" fmla="*/ 1 w 534"/>
                <a:gd name="T47" fmla="*/ 0 h 301"/>
                <a:gd name="T48" fmla="*/ 1 w 534"/>
                <a:gd name="T49" fmla="*/ 0 h 301"/>
                <a:gd name="T50" fmla="*/ 1 w 534"/>
                <a:gd name="T51" fmla="*/ 0 h 301"/>
                <a:gd name="T52" fmla="*/ 1 w 534"/>
                <a:gd name="T53" fmla="*/ 0 h 301"/>
                <a:gd name="T54" fmla="*/ 1 w 534"/>
                <a:gd name="T55" fmla="*/ 0 h 301"/>
                <a:gd name="T56" fmla="*/ 1 w 534"/>
                <a:gd name="T57" fmla="*/ 0 h 301"/>
                <a:gd name="T58" fmla="*/ 1 w 534"/>
                <a:gd name="T59" fmla="*/ 0 h 301"/>
                <a:gd name="T60" fmla="*/ 1 w 534"/>
                <a:gd name="T61" fmla="*/ 0 h 301"/>
                <a:gd name="T62" fmla="*/ 1 w 534"/>
                <a:gd name="T63" fmla="*/ 0 h 301"/>
                <a:gd name="T64" fmla="*/ 1 w 534"/>
                <a:gd name="T65" fmla="*/ 0 h 301"/>
                <a:gd name="T66" fmla="*/ 1 w 534"/>
                <a:gd name="T67" fmla="*/ 0 h 301"/>
                <a:gd name="T68" fmla="*/ 1 w 534"/>
                <a:gd name="T69" fmla="*/ 0 h 301"/>
                <a:gd name="T70" fmla="*/ 1 w 534"/>
                <a:gd name="T71" fmla="*/ 0 h 301"/>
                <a:gd name="T72" fmla="*/ 1 w 534"/>
                <a:gd name="T73" fmla="*/ 0 h 301"/>
                <a:gd name="T74" fmla="*/ 1 w 534"/>
                <a:gd name="T75" fmla="*/ 0 h 301"/>
                <a:gd name="T76" fmla="*/ 1 w 534"/>
                <a:gd name="T77" fmla="*/ 0 h 301"/>
                <a:gd name="T78" fmla="*/ 1 w 534"/>
                <a:gd name="T79" fmla="*/ 0 h 301"/>
                <a:gd name="T80" fmla="*/ 1 w 534"/>
                <a:gd name="T81" fmla="*/ 0 h 301"/>
                <a:gd name="T82" fmla="*/ 1 w 534"/>
                <a:gd name="T83" fmla="*/ 0 h 301"/>
                <a:gd name="T84" fmla="*/ 1 w 534"/>
                <a:gd name="T85" fmla="*/ 0 h 301"/>
                <a:gd name="T86" fmla="*/ 1 w 534"/>
                <a:gd name="T87" fmla="*/ 0 h 301"/>
                <a:gd name="T88" fmla="*/ 1 w 534"/>
                <a:gd name="T89" fmla="*/ 0 h 301"/>
                <a:gd name="T90" fmla="*/ 1 w 534"/>
                <a:gd name="T91" fmla="*/ 0 h 301"/>
                <a:gd name="T92" fmla="*/ 1 w 534"/>
                <a:gd name="T93" fmla="*/ 0 h 301"/>
                <a:gd name="T94" fmla="*/ 1 w 534"/>
                <a:gd name="T95" fmla="*/ 0 h 301"/>
                <a:gd name="T96" fmla="*/ 1 w 534"/>
                <a:gd name="T97" fmla="*/ 0 h 301"/>
                <a:gd name="T98" fmla="*/ 1 w 534"/>
                <a:gd name="T99" fmla="*/ 0 h 301"/>
                <a:gd name="T100" fmla="*/ 0 w 534"/>
                <a:gd name="T101" fmla="*/ 0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4" h="301">
                  <a:moveTo>
                    <a:pt x="0" y="212"/>
                  </a:moveTo>
                  <a:lnTo>
                    <a:pt x="23" y="201"/>
                  </a:lnTo>
                  <a:lnTo>
                    <a:pt x="102" y="224"/>
                  </a:lnTo>
                  <a:lnTo>
                    <a:pt x="252" y="271"/>
                  </a:lnTo>
                  <a:lnTo>
                    <a:pt x="349" y="271"/>
                  </a:lnTo>
                  <a:lnTo>
                    <a:pt x="410" y="227"/>
                  </a:lnTo>
                  <a:lnTo>
                    <a:pt x="436" y="194"/>
                  </a:lnTo>
                  <a:lnTo>
                    <a:pt x="424" y="184"/>
                  </a:lnTo>
                  <a:lnTo>
                    <a:pt x="416" y="176"/>
                  </a:lnTo>
                  <a:lnTo>
                    <a:pt x="411" y="167"/>
                  </a:lnTo>
                  <a:lnTo>
                    <a:pt x="407" y="157"/>
                  </a:lnTo>
                  <a:lnTo>
                    <a:pt x="406" y="146"/>
                  </a:lnTo>
                  <a:lnTo>
                    <a:pt x="406" y="135"/>
                  </a:lnTo>
                  <a:lnTo>
                    <a:pt x="407" y="121"/>
                  </a:lnTo>
                  <a:lnTo>
                    <a:pt x="407" y="105"/>
                  </a:lnTo>
                  <a:lnTo>
                    <a:pt x="390" y="119"/>
                  </a:lnTo>
                  <a:lnTo>
                    <a:pt x="374" y="134"/>
                  </a:lnTo>
                  <a:lnTo>
                    <a:pt x="357" y="148"/>
                  </a:lnTo>
                  <a:lnTo>
                    <a:pt x="341" y="163"/>
                  </a:lnTo>
                  <a:lnTo>
                    <a:pt x="324" y="176"/>
                  </a:lnTo>
                  <a:lnTo>
                    <a:pt x="307" y="191"/>
                  </a:lnTo>
                  <a:lnTo>
                    <a:pt x="291" y="206"/>
                  </a:lnTo>
                  <a:lnTo>
                    <a:pt x="275" y="221"/>
                  </a:lnTo>
                  <a:lnTo>
                    <a:pt x="229" y="233"/>
                  </a:lnTo>
                  <a:lnTo>
                    <a:pt x="176" y="235"/>
                  </a:lnTo>
                  <a:lnTo>
                    <a:pt x="144" y="224"/>
                  </a:lnTo>
                  <a:lnTo>
                    <a:pt x="209" y="194"/>
                  </a:lnTo>
                  <a:lnTo>
                    <a:pt x="327" y="103"/>
                  </a:lnTo>
                  <a:lnTo>
                    <a:pt x="390" y="50"/>
                  </a:lnTo>
                  <a:lnTo>
                    <a:pt x="412" y="30"/>
                  </a:lnTo>
                  <a:lnTo>
                    <a:pt x="433" y="15"/>
                  </a:lnTo>
                  <a:lnTo>
                    <a:pt x="452" y="6"/>
                  </a:lnTo>
                  <a:lnTo>
                    <a:pt x="471" y="0"/>
                  </a:lnTo>
                  <a:lnTo>
                    <a:pt x="488" y="1"/>
                  </a:lnTo>
                  <a:lnTo>
                    <a:pt x="505" y="7"/>
                  </a:lnTo>
                  <a:lnTo>
                    <a:pt x="520" y="19"/>
                  </a:lnTo>
                  <a:lnTo>
                    <a:pt x="534" y="35"/>
                  </a:lnTo>
                  <a:lnTo>
                    <a:pt x="528" y="61"/>
                  </a:lnTo>
                  <a:lnTo>
                    <a:pt x="521" y="85"/>
                  </a:lnTo>
                  <a:lnTo>
                    <a:pt x="513" y="110"/>
                  </a:lnTo>
                  <a:lnTo>
                    <a:pt x="504" y="133"/>
                  </a:lnTo>
                  <a:lnTo>
                    <a:pt x="493" y="154"/>
                  </a:lnTo>
                  <a:lnTo>
                    <a:pt x="481" y="177"/>
                  </a:lnTo>
                  <a:lnTo>
                    <a:pt x="470" y="201"/>
                  </a:lnTo>
                  <a:lnTo>
                    <a:pt x="457" y="224"/>
                  </a:lnTo>
                  <a:lnTo>
                    <a:pt x="387" y="283"/>
                  </a:lnTo>
                  <a:lnTo>
                    <a:pt x="337" y="301"/>
                  </a:lnTo>
                  <a:lnTo>
                    <a:pt x="246" y="301"/>
                  </a:lnTo>
                  <a:lnTo>
                    <a:pt x="182" y="286"/>
                  </a:lnTo>
                  <a:lnTo>
                    <a:pt x="79" y="242"/>
                  </a:lnTo>
                  <a:lnTo>
                    <a:pt x="0" y="212"/>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7" name="Freeform 38"/>
            <p:cNvSpPr>
              <a:spLocks/>
            </p:cNvSpPr>
            <p:nvPr/>
          </p:nvSpPr>
          <p:spPr bwMode="auto">
            <a:xfrm flipH="1">
              <a:off x="854" y="1513"/>
              <a:ext cx="228" cy="135"/>
            </a:xfrm>
            <a:custGeom>
              <a:avLst/>
              <a:gdLst>
                <a:gd name="T0" fmla="*/ 0 w 458"/>
                <a:gd name="T1" fmla="*/ 1 h 270"/>
                <a:gd name="T2" fmla="*/ 0 w 458"/>
                <a:gd name="T3" fmla="*/ 1 h 270"/>
                <a:gd name="T4" fmla="*/ 0 w 458"/>
                <a:gd name="T5" fmla="*/ 0 h 270"/>
                <a:gd name="T6" fmla="*/ 0 w 458"/>
                <a:gd name="T7" fmla="*/ 1 h 270"/>
                <a:gd name="T8" fmla="*/ 0 w 458"/>
                <a:gd name="T9" fmla="*/ 1 h 270"/>
                <a:gd name="T10" fmla="*/ 0 w 458"/>
                <a:gd name="T11" fmla="*/ 1 h 270"/>
                <a:gd name="T12" fmla="*/ 0 w 458"/>
                <a:gd name="T13" fmla="*/ 1 h 270"/>
                <a:gd name="T14" fmla="*/ 0 w 458"/>
                <a:gd name="T15" fmla="*/ 1 h 270"/>
                <a:gd name="T16" fmla="*/ 0 w 458"/>
                <a:gd name="T17" fmla="*/ 1 h 270"/>
                <a:gd name="T18" fmla="*/ 0 w 458"/>
                <a:gd name="T19" fmla="*/ 1 h 270"/>
                <a:gd name="T20" fmla="*/ 0 w 458"/>
                <a:gd name="T21" fmla="*/ 1 h 270"/>
                <a:gd name="T22" fmla="*/ 0 w 458"/>
                <a:gd name="T23" fmla="*/ 1 h 270"/>
                <a:gd name="T24" fmla="*/ 0 w 458"/>
                <a:gd name="T25" fmla="*/ 1 h 270"/>
                <a:gd name="T26" fmla="*/ 0 w 458"/>
                <a:gd name="T27" fmla="*/ 1 h 270"/>
                <a:gd name="T28" fmla="*/ 0 w 458"/>
                <a:gd name="T29" fmla="*/ 1 h 270"/>
                <a:gd name="T30" fmla="*/ 0 w 458"/>
                <a:gd name="T31" fmla="*/ 1 h 270"/>
                <a:gd name="T32" fmla="*/ 0 w 458"/>
                <a:gd name="T33" fmla="*/ 1 h 270"/>
                <a:gd name="T34" fmla="*/ 0 w 458"/>
                <a:gd name="T35" fmla="*/ 1 h 270"/>
                <a:gd name="T36" fmla="*/ 0 w 458"/>
                <a:gd name="T37" fmla="*/ 1 h 270"/>
                <a:gd name="T38" fmla="*/ 0 w 458"/>
                <a:gd name="T39" fmla="*/ 1 h 270"/>
                <a:gd name="T40" fmla="*/ 0 w 458"/>
                <a:gd name="T41" fmla="*/ 1 h 270"/>
                <a:gd name="T42" fmla="*/ 0 w 458"/>
                <a:gd name="T43" fmla="*/ 1 h 270"/>
                <a:gd name="T44" fmla="*/ 0 w 458"/>
                <a:gd name="T45" fmla="*/ 1 h 270"/>
                <a:gd name="T46" fmla="*/ 0 w 458"/>
                <a:gd name="T47" fmla="*/ 1 h 270"/>
                <a:gd name="T48" fmla="*/ 0 w 458"/>
                <a:gd name="T49" fmla="*/ 1 h 270"/>
                <a:gd name="T50" fmla="*/ 0 w 458"/>
                <a:gd name="T51" fmla="*/ 1 h 270"/>
                <a:gd name="T52" fmla="*/ 0 w 458"/>
                <a:gd name="T53" fmla="*/ 1 h 270"/>
                <a:gd name="T54" fmla="*/ 0 w 458"/>
                <a:gd name="T55" fmla="*/ 1 h 270"/>
                <a:gd name="T56" fmla="*/ 0 w 458"/>
                <a:gd name="T57" fmla="*/ 1 h 270"/>
                <a:gd name="T58" fmla="*/ 0 w 458"/>
                <a:gd name="T59" fmla="*/ 1 h 270"/>
                <a:gd name="T60" fmla="*/ 0 w 458"/>
                <a:gd name="T61" fmla="*/ 1 h 270"/>
                <a:gd name="T62" fmla="*/ 0 w 458"/>
                <a:gd name="T63" fmla="*/ 1 h 270"/>
                <a:gd name="T64" fmla="*/ 0 w 458"/>
                <a:gd name="T65" fmla="*/ 1 h 270"/>
                <a:gd name="T66" fmla="*/ 0 w 458"/>
                <a:gd name="T67" fmla="*/ 1 h 270"/>
                <a:gd name="T68" fmla="*/ 0 w 458"/>
                <a:gd name="T69" fmla="*/ 1 h 270"/>
                <a:gd name="T70" fmla="*/ 0 w 458"/>
                <a:gd name="T71" fmla="*/ 1 h 270"/>
                <a:gd name="T72" fmla="*/ 0 w 458"/>
                <a:gd name="T73" fmla="*/ 1 h 270"/>
                <a:gd name="T74" fmla="*/ 0 w 458"/>
                <a:gd name="T75" fmla="*/ 1 h 270"/>
                <a:gd name="T76" fmla="*/ 0 w 458"/>
                <a:gd name="T77" fmla="*/ 1 h 270"/>
                <a:gd name="T78" fmla="*/ 0 w 458"/>
                <a:gd name="T79" fmla="*/ 1 h 270"/>
                <a:gd name="T80" fmla="*/ 0 w 458"/>
                <a:gd name="T81" fmla="*/ 1 h 270"/>
                <a:gd name="T82" fmla="*/ 0 w 458"/>
                <a:gd name="T83" fmla="*/ 1 h 270"/>
                <a:gd name="T84" fmla="*/ 0 w 458"/>
                <a:gd name="T85" fmla="*/ 1 h 270"/>
                <a:gd name="T86" fmla="*/ 0 w 458"/>
                <a:gd name="T87" fmla="*/ 1 h 270"/>
                <a:gd name="T88" fmla="*/ 0 w 458"/>
                <a:gd name="T89" fmla="*/ 1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270">
                  <a:moveTo>
                    <a:pt x="378" y="9"/>
                  </a:moveTo>
                  <a:lnTo>
                    <a:pt x="387" y="6"/>
                  </a:lnTo>
                  <a:lnTo>
                    <a:pt x="398" y="3"/>
                  </a:lnTo>
                  <a:lnTo>
                    <a:pt x="407" y="1"/>
                  </a:lnTo>
                  <a:lnTo>
                    <a:pt x="416" y="0"/>
                  </a:lnTo>
                  <a:lnTo>
                    <a:pt x="425" y="0"/>
                  </a:lnTo>
                  <a:lnTo>
                    <a:pt x="436" y="1"/>
                  </a:lnTo>
                  <a:lnTo>
                    <a:pt x="445" y="3"/>
                  </a:lnTo>
                  <a:lnTo>
                    <a:pt x="454" y="7"/>
                  </a:lnTo>
                  <a:lnTo>
                    <a:pt x="458" y="48"/>
                  </a:lnTo>
                  <a:lnTo>
                    <a:pt x="434" y="128"/>
                  </a:lnTo>
                  <a:lnTo>
                    <a:pt x="416" y="160"/>
                  </a:lnTo>
                  <a:lnTo>
                    <a:pt x="398" y="186"/>
                  </a:lnTo>
                  <a:lnTo>
                    <a:pt x="379" y="209"/>
                  </a:lnTo>
                  <a:lnTo>
                    <a:pt x="360" y="228"/>
                  </a:lnTo>
                  <a:lnTo>
                    <a:pt x="338" y="243"/>
                  </a:lnTo>
                  <a:lnTo>
                    <a:pt x="315" y="254"/>
                  </a:lnTo>
                  <a:lnTo>
                    <a:pt x="288" y="264"/>
                  </a:lnTo>
                  <a:lnTo>
                    <a:pt x="258" y="270"/>
                  </a:lnTo>
                  <a:lnTo>
                    <a:pt x="241" y="270"/>
                  </a:lnTo>
                  <a:lnTo>
                    <a:pt x="225" y="269"/>
                  </a:lnTo>
                  <a:lnTo>
                    <a:pt x="209" y="269"/>
                  </a:lnTo>
                  <a:lnTo>
                    <a:pt x="195" y="268"/>
                  </a:lnTo>
                  <a:lnTo>
                    <a:pt x="180" y="267"/>
                  </a:lnTo>
                  <a:lnTo>
                    <a:pt x="166" y="265"/>
                  </a:lnTo>
                  <a:lnTo>
                    <a:pt x="154" y="262"/>
                  </a:lnTo>
                  <a:lnTo>
                    <a:pt x="141" y="260"/>
                  </a:lnTo>
                  <a:lnTo>
                    <a:pt x="127" y="257"/>
                  </a:lnTo>
                  <a:lnTo>
                    <a:pt x="114" y="253"/>
                  </a:lnTo>
                  <a:lnTo>
                    <a:pt x="101" y="249"/>
                  </a:lnTo>
                  <a:lnTo>
                    <a:pt x="88" y="245"/>
                  </a:lnTo>
                  <a:lnTo>
                    <a:pt x="73" y="239"/>
                  </a:lnTo>
                  <a:lnTo>
                    <a:pt x="59" y="235"/>
                  </a:lnTo>
                  <a:lnTo>
                    <a:pt x="43" y="229"/>
                  </a:lnTo>
                  <a:lnTo>
                    <a:pt x="27" y="222"/>
                  </a:lnTo>
                  <a:lnTo>
                    <a:pt x="0" y="199"/>
                  </a:lnTo>
                  <a:lnTo>
                    <a:pt x="44" y="201"/>
                  </a:lnTo>
                  <a:lnTo>
                    <a:pt x="59" y="207"/>
                  </a:lnTo>
                  <a:lnTo>
                    <a:pt x="74" y="213"/>
                  </a:lnTo>
                  <a:lnTo>
                    <a:pt x="89" y="217"/>
                  </a:lnTo>
                  <a:lnTo>
                    <a:pt x="103" y="222"/>
                  </a:lnTo>
                  <a:lnTo>
                    <a:pt x="117" y="227"/>
                  </a:lnTo>
                  <a:lnTo>
                    <a:pt x="131" y="230"/>
                  </a:lnTo>
                  <a:lnTo>
                    <a:pt x="143" y="234"/>
                  </a:lnTo>
                  <a:lnTo>
                    <a:pt x="157" y="236"/>
                  </a:lnTo>
                  <a:lnTo>
                    <a:pt x="171" y="239"/>
                  </a:lnTo>
                  <a:lnTo>
                    <a:pt x="185" y="242"/>
                  </a:lnTo>
                  <a:lnTo>
                    <a:pt x="199" y="244"/>
                  </a:lnTo>
                  <a:lnTo>
                    <a:pt x="212" y="246"/>
                  </a:lnTo>
                  <a:lnTo>
                    <a:pt x="227" y="249"/>
                  </a:lnTo>
                  <a:lnTo>
                    <a:pt x="242" y="251"/>
                  </a:lnTo>
                  <a:lnTo>
                    <a:pt x="257" y="253"/>
                  </a:lnTo>
                  <a:lnTo>
                    <a:pt x="273" y="255"/>
                  </a:lnTo>
                  <a:lnTo>
                    <a:pt x="301" y="240"/>
                  </a:lnTo>
                  <a:lnTo>
                    <a:pt x="324" y="227"/>
                  </a:lnTo>
                  <a:lnTo>
                    <a:pt x="344" y="212"/>
                  </a:lnTo>
                  <a:lnTo>
                    <a:pt x="362" y="196"/>
                  </a:lnTo>
                  <a:lnTo>
                    <a:pt x="378" y="178"/>
                  </a:lnTo>
                  <a:lnTo>
                    <a:pt x="393" y="159"/>
                  </a:lnTo>
                  <a:lnTo>
                    <a:pt x="409" y="136"/>
                  </a:lnTo>
                  <a:lnTo>
                    <a:pt x="425" y="110"/>
                  </a:lnTo>
                  <a:lnTo>
                    <a:pt x="425" y="75"/>
                  </a:lnTo>
                  <a:lnTo>
                    <a:pt x="402" y="101"/>
                  </a:lnTo>
                  <a:lnTo>
                    <a:pt x="372" y="110"/>
                  </a:lnTo>
                  <a:lnTo>
                    <a:pt x="359" y="68"/>
                  </a:lnTo>
                  <a:lnTo>
                    <a:pt x="336" y="85"/>
                  </a:lnTo>
                  <a:lnTo>
                    <a:pt x="314" y="103"/>
                  </a:lnTo>
                  <a:lnTo>
                    <a:pt x="292" y="121"/>
                  </a:lnTo>
                  <a:lnTo>
                    <a:pt x="270" y="138"/>
                  </a:lnTo>
                  <a:lnTo>
                    <a:pt x="249" y="155"/>
                  </a:lnTo>
                  <a:lnTo>
                    <a:pt x="227" y="170"/>
                  </a:lnTo>
                  <a:lnTo>
                    <a:pt x="207" y="184"/>
                  </a:lnTo>
                  <a:lnTo>
                    <a:pt x="185" y="196"/>
                  </a:lnTo>
                  <a:lnTo>
                    <a:pt x="127" y="199"/>
                  </a:lnTo>
                  <a:lnTo>
                    <a:pt x="156" y="178"/>
                  </a:lnTo>
                  <a:lnTo>
                    <a:pt x="171" y="169"/>
                  </a:lnTo>
                  <a:lnTo>
                    <a:pt x="186" y="159"/>
                  </a:lnTo>
                  <a:lnTo>
                    <a:pt x="201" y="148"/>
                  </a:lnTo>
                  <a:lnTo>
                    <a:pt x="215" y="138"/>
                  </a:lnTo>
                  <a:lnTo>
                    <a:pt x="230" y="129"/>
                  </a:lnTo>
                  <a:lnTo>
                    <a:pt x="243" y="118"/>
                  </a:lnTo>
                  <a:lnTo>
                    <a:pt x="256" y="108"/>
                  </a:lnTo>
                  <a:lnTo>
                    <a:pt x="270" y="97"/>
                  </a:lnTo>
                  <a:lnTo>
                    <a:pt x="284" y="86"/>
                  </a:lnTo>
                  <a:lnTo>
                    <a:pt x="296" y="76"/>
                  </a:lnTo>
                  <a:lnTo>
                    <a:pt x="310" y="65"/>
                  </a:lnTo>
                  <a:lnTo>
                    <a:pt x="324" y="54"/>
                  </a:lnTo>
                  <a:lnTo>
                    <a:pt x="337" y="42"/>
                  </a:lnTo>
                  <a:lnTo>
                    <a:pt x="351" y="32"/>
                  </a:lnTo>
                  <a:lnTo>
                    <a:pt x="364" y="21"/>
                  </a:lnTo>
                  <a:lnTo>
                    <a:pt x="378" y="9"/>
                  </a:lnTo>
                  <a:close/>
                </a:path>
              </a:pathLst>
            </a:custGeom>
            <a:solidFill>
              <a:srgbClr val="5B66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8" name="Freeform 39"/>
            <p:cNvSpPr>
              <a:spLocks/>
            </p:cNvSpPr>
            <p:nvPr/>
          </p:nvSpPr>
          <p:spPr bwMode="auto">
            <a:xfrm flipH="1">
              <a:off x="782" y="1553"/>
              <a:ext cx="278" cy="237"/>
            </a:xfrm>
            <a:custGeom>
              <a:avLst/>
              <a:gdLst>
                <a:gd name="T0" fmla="*/ 0 w 558"/>
                <a:gd name="T1" fmla="*/ 1 h 474"/>
                <a:gd name="T2" fmla="*/ 0 w 558"/>
                <a:gd name="T3" fmla="*/ 1 h 474"/>
                <a:gd name="T4" fmla="*/ 0 w 558"/>
                <a:gd name="T5" fmla="*/ 1 h 474"/>
                <a:gd name="T6" fmla="*/ 0 w 558"/>
                <a:gd name="T7" fmla="*/ 1 h 474"/>
                <a:gd name="T8" fmla="*/ 0 w 558"/>
                <a:gd name="T9" fmla="*/ 1 h 474"/>
                <a:gd name="T10" fmla="*/ 0 w 558"/>
                <a:gd name="T11" fmla="*/ 1 h 474"/>
                <a:gd name="T12" fmla="*/ 0 w 558"/>
                <a:gd name="T13" fmla="*/ 1 h 474"/>
                <a:gd name="T14" fmla="*/ 0 w 558"/>
                <a:gd name="T15" fmla="*/ 1 h 474"/>
                <a:gd name="T16" fmla="*/ 0 w 558"/>
                <a:gd name="T17" fmla="*/ 1 h 474"/>
                <a:gd name="T18" fmla="*/ 0 w 558"/>
                <a:gd name="T19" fmla="*/ 1 h 474"/>
                <a:gd name="T20" fmla="*/ 0 w 558"/>
                <a:gd name="T21" fmla="*/ 1 h 474"/>
                <a:gd name="T22" fmla="*/ 0 w 558"/>
                <a:gd name="T23" fmla="*/ 1 h 474"/>
                <a:gd name="T24" fmla="*/ 0 w 558"/>
                <a:gd name="T25" fmla="*/ 1 h 474"/>
                <a:gd name="T26" fmla="*/ 0 w 558"/>
                <a:gd name="T27" fmla="*/ 1 h 474"/>
                <a:gd name="T28" fmla="*/ 0 w 558"/>
                <a:gd name="T29" fmla="*/ 1 h 474"/>
                <a:gd name="T30" fmla="*/ 0 w 558"/>
                <a:gd name="T31" fmla="*/ 1 h 474"/>
                <a:gd name="T32" fmla="*/ 0 w 558"/>
                <a:gd name="T33" fmla="*/ 1 h 474"/>
                <a:gd name="T34" fmla="*/ 0 w 558"/>
                <a:gd name="T35" fmla="*/ 1 h 474"/>
                <a:gd name="T36" fmla="*/ 0 w 558"/>
                <a:gd name="T37" fmla="*/ 1 h 474"/>
                <a:gd name="T38" fmla="*/ 0 w 558"/>
                <a:gd name="T39" fmla="*/ 1 h 474"/>
                <a:gd name="T40" fmla="*/ 0 w 558"/>
                <a:gd name="T41" fmla="*/ 1 h 474"/>
                <a:gd name="T42" fmla="*/ 0 w 558"/>
                <a:gd name="T43" fmla="*/ 1 h 474"/>
                <a:gd name="T44" fmla="*/ 0 w 558"/>
                <a:gd name="T45" fmla="*/ 1 h 474"/>
                <a:gd name="T46" fmla="*/ 0 w 558"/>
                <a:gd name="T47" fmla="*/ 1 h 474"/>
                <a:gd name="T48" fmla="*/ 0 w 558"/>
                <a:gd name="T49" fmla="*/ 1 h 474"/>
                <a:gd name="T50" fmla="*/ 0 w 558"/>
                <a:gd name="T51" fmla="*/ 1 h 474"/>
                <a:gd name="T52" fmla="*/ 0 w 558"/>
                <a:gd name="T53" fmla="*/ 1 h 474"/>
                <a:gd name="T54" fmla="*/ 0 w 558"/>
                <a:gd name="T55" fmla="*/ 1 h 474"/>
                <a:gd name="T56" fmla="*/ 0 w 558"/>
                <a:gd name="T57" fmla="*/ 1 h 474"/>
                <a:gd name="T58" fmla="*/ 0 w 558"/>
                <a:gd name="T59" fmla="*/ 1 h 474"/>
                <a:gd name="T60" fmla="*/ 0 w 558"/>
                <a:gd name="T61" fmla="*/ 1 h 474"/>
                <a:gd name="T62" fmla="*/ 0 w 558"/>
                <a:gd name="T63" fmla="*/ 1 h 474"/>
                <a:gd name="T64" fmla="*/ 0 w 558"/>
                <a:gd name="T65" fmla="*/ 0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474">
                  <a:moveTo>
                    <a:pt x="425" y="0"/>
                  </a:moveTo>
                  <a:lnTo>
                    <a:pt x="428" y="25"/>
                  </a:lnTo>
                  <a:lnTo>
                    <a:pt x="431" y="45"/>
                  </a:lnTo>
                  <a:lnTo>
                    <a:pt x="436" y="60"/>
                  </a:lnTo>
                  <a:lnTo>
                    <a:pt x="444" y="74"/>
                  </a:lnTo>
                  <a:lnTo>
                    <a:pt x="454" y="84"/>
                  </a:lnTo>
                  <a:lnTo>
                    <a:pt x="468" y="94"/>
                  </a:lnTo>
                  <a:lnTo>
                    <a:pt x="485" y="103"/>
                  </a:lnTo>
                  <a:lnTo>
                    <a:pt x="507" y="113"/>
                  </a:lnTo>
                  <a:lnTo>
                    <a:pt x="549" y="217"/>
                  </a:lnTo>
                  <a:lnTo>
                    <a:pt x="555" y="273"/>
                  </a:lnTo>
                  <a:lnTo>
                    <a:pt x="558" y="323"/>
                  </a:lnTo>
                  <a:lnTo>
                    <a:pt x="555" y="372"/>
                  </a:lnTo>
                  <a:lnTo>
                    <a:pt x="549" y="430"/>
                  </a:lnTo>
                  <a:lnTo>
                    <a:pt x="493" y="474"/>
                  </a:lnTo>
                  <a:lnTo>
                    <a:pt x="478" y="463"/>
                  </a:lnTo>
                  <a:lnTo>
                    <a:pt x="463" y="454"/>
                  </a:lnTo>
                  <a:lnTo>
                    <a:pt x="448" y="446"/>
                  </a:lnTo>
                  <a:lnTo>
                    <a:pt x="434" y="439"/>
                  </a:lnTo>
                  <a:lnTo>
                    <a:pt x="419" y="432"/>
                  </a:lnTo>
                  <a:lnTo>
                    <a:pt x="405" y="427"/>
                  </a:lnTo>
                  <a:lnTo>
                    <a:pt x="390" y="422"/>
                  </a:lnTo>
                  <a:lnTo>
                    <a:pt x="375" y="417"/>
                  </a:lnTo>
                  <a:lnTo>
                    <a:pt x="358" y="413"/>
                  </a:lnTo>
                  <a:lnTo>
                    <a:pt x="343" y="410"/>
                  </a:lnTo>
                  <a:lnTo>
                    <a:pt x="327" y="407"/>
                  </a:lnTo>
                  <a:lnTo>
                    <a:pt x="311" y="405"/>
                  </a:lnTo>
                  <a:lnTo>
                    <a:pt x="295" y="402"/>
                  </a:lnTo>
                  <a:lnTo>
                    <a:pt x="278" y="400"/>
                  </a:lnTo>
                  <a:lnTo>
                    <a:pt x="261" y="399"/>
                  </a:lnTo>
                  <a:lnTo>
                    <a:pt x="243" y="397"/>
                  </a:lnTo>
                  <a:lnTo>
                    <a:pt x="108" y="385"/>
                  </a:lnTo>
                  <a:lnTo>
                    <a:pt x="62" y="385"/>
                  </a:lnTo>
                  <a:lnTo>
                    <a:pt x="32" y="367"/>
                  </a:lnTo>
                  <a:lnTo>
                    <a:pt x="14" y="346"/>
                  </a:lnTo>
                  <a:lnTo>
                    <a:pt x="4" y="323"/>
                  </a:lnTo>
                  <a:lnTo>
                    <a:pt x="0" y="298"/>
                  </a:lnTo>
                  <a:lnTo>
                    <a:pt x="1" y="269"/>
                  </a:lnTo>
                  <a:lnTo>
                    <a:pt x="6" y="238"/>
                  </a:lnTo>
                  <a:lnTo>
                    <a:pt x="9" y="203"/>
                  </a:lnTo>
                  <a:lnTo>
                    <a:pt x="13" y="166"/>
                  </a:lnTo>
                  <a:lnTo>
                    <a:pt x="70" y="190"/>
                  </a:lnTo>
                  <a:lnTo>
                    <a:pt x="90" y="194"/>
                  </a:lnTo>
                  <a:lnTo>
                    <a:pt x="108" y="197"/>
                  </a:lnTo>
                  <a:lnTo>
                    <a:pt x="126" y="201"/>
                  </a:lnTo>
                  <a:lnTo>
                    <a:pt x="143" y="204"/>
                  </a:lnTo>
                  <a:lnTo>
                    <a:pt x="160" y="207"/>
                  </a:lnTo>
                  <a:lnTo>
                    <a:pt x="176" y="208"/>
                  </a:lnTo>
                  <a:lnTo>
                    <a:pt x="193" y="209"/>
                  </a:lnTo>
                  <a:lnTo>
                    <a:pt x="209" y="209"/>
                  </a:lnTo>
                  <a:lnTo>
                    <a:pt x="224" y="208"/>
                  </a:lnTo>
                  <a:lnTo>
                    <a:pt x="239" y="205"/>
                  </a:lnTo>
                  <a:lnTo>
                    <a:pt x="254" y="202"/>
                  </a:lnTo>
                  <a:lnTo>
                    <a:pt x="269" y="196"/>
                  </a:lnTo>
                  <a:lnTo>
                    <a:pt x="284" y="189"/>
                  </a:lnTo>
                  <a:lnTo>
                    <a:pt x="299" y="180"/>
                  </a:lnTo>
                  <a:lnTo>
                    <a:pt x="315" y="169"/>
                  </a:lnTo>
                  <a:lnTo>
                    <a:pt x="330" y="156"/>
                  </a:lnTo>
                  <a:lnTo>
                    <a:pt x="349" y="136"/>
                  </a:lnTo>
                  <a:lnTo>
                    <a:pt x="365" y="117"/>
                  </a:lnTo>
                  <a:lnTo>
                    <a:pt x="380" y="97"/>
                  </a:lnTo>
                  <a:lnTo>
                    <a:pt x="392" y="78"/>
                  </a:lnTo>
                  <a:lnTo>
                    <a:pt x="402" y="59"/>
                  </a:lnTo>
                  <a:lnTo>
                    <a:pt x="410" y="40"/>
                  </a:lnTo>
                  <a:lnTo>
                    <a:pt x="418" y="20"/>
                  </a:lnTo>
                  <a:lnTo>
                    <a:pt x="425"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59" name="Freeform 40"/>
            <p:cNvSpPr>
              <a:spLocks/>
            </p:cNvSpPr>
            <p:nvPr/>
          </p:nvSpPr>
          <p:spPr bwMode="auto">
            <a:xfrm flipH="1">
              <a:off x="791" y="1584"/>
              <a:ext cx="253" cy="196"/>
            </a:xfrm>
            <a:custGeom>
              <a:avLst/>
              <a:gdLst>
                <a:gd name="T0" fmla="*/ 0 w 507"/>
                <a:gd name="T1" fmla="*/ 1 h 390"/>
                <a:gd name="T2" fmla="*/ 0 w 507"/>
                <a:gd name="T3" fmla="*/ 1 h 390"/>
                <a:gd name="T4" fmla="*/ 0 w 507"/>
                <a:gd name="T5" fmla="*/ 1 h 390"/>
                <a:gd name="T6" fmla="*/ 0 w 507"/>
                <a:gd name="T7" fmla="*/ 1 h 390"/>
                <a:gd name="T8" fmla="*/ 0 w 507"/>
                <a:gd name="T9" fmla="*/ 1 h 390"/>
                <a:gd name="T10" fmla="*/ 0 w 507"/>
                <a:gd name="T11" fmla="*/ 1 h 390"/>
                <a:gd name="T12" fmla="*/ 0 w 507"/>
                <a:gd name="T13" fmla="*/ 1 h 390"/>
                <a:gd name="T14" fmla="*/ 0 w 507"/>
                <a:gd name="T15" fmla="*/ 1 h 390"/>
                <a:gd name="T16" fmla="*/ 0 w 507"/>
                <a:gd name="T17" fmla="*/ 1 h 390"/>
                <a:gd name="T18" fmla="*/ 0 w 507"/>
                <a:gd name="T19" fmla="*/ 1 h 390"/>
                <a:gd name="T20" fmla="*/ 0 w 507"/>
                <a:gd name="T21" fmla="*/ 1 h 390"/>
                <a:gd name="T22" fmla="*/ 0 w 507"/>
                <a:gd name="T23" fmla="*/ 1 h 390"/>
                <a:gd name="T24" fmla="*/ 0 w 507"/>
                <a:gd name="T25" fmla="*/ 1 h 390"/>
                <a:gd name="T26" fmla="*/ 0 w 507"/>
                <a:gd name="T27" fmla="*/ 1 h 390"/>
                <a:gd name="T28" fmla="*/ 0 w 507"/>
                <a:gd name="T29" fmla="*/ 1 h 390"/>
                <a:gd name="T30" fmla="*/ 0 w 507"/>
                <a:gd name="T31" fmla="*/ 1 h 390"/>
                <a:gd name="T32" fmla="*/ 0 w 507"/>
                <a:gd name="T33" fmla="*/ 0 h 390"/>
                <a:gd name="T34" fmla="*/ 0 w 507"/>
                <a:gd name="T35" fmla="*/ 1 h 390"/>
                <a:gd name="T36" fmla="*/ 0 w 507"/>
                <a:gd name="T37" fmla="*/ 1 h 390"/>
                <a:gd name="T38" fmla="*/ 0 w 507"/>
                <a:gd name="T39" fmla="*/ 1 h 390"/>
                <a:gd name="T40" fmla="*/ 0 w 507"/>
                <a:gd name="T41" fmla="*/ 1 h 390"/>
                <a:gd name="T42" fmla="*/ 0 w 507"/>
                <a:gd name="T43" fmla="*/ 1 h 390"/>
                <a:gd name="T44" fmla="*/ 0 w 507"/>
                <a:gd name="T45" fmla="*/ 1 h 390"/>
                <a:gd name="T46" fmla="*/ 0 w 507"/>
                <a:gd name="T47" fmla="*/ 1 h 390"/>
                <a:gd name="T48" fmla="*/ 0 w 507"/>
                <a:gd name="T49" fmla="*/ 1 h 390"/>
                <a:gd name="T50" fmla="*/ 0 w 507"/>
                <a:gd name="T51" fmla="*/ 1 h 390"/>
                <a:gd name="T52" fmla="*/ 0 w 507"/>
                <a:gd name="T53" fmla="*/ 1 h 390"/>
                <a:gd name="T54" fmla="*/ 0 w 507"/>
                <a:gd name="T55" fmla="*/ 1 h 390"/>
                <a:gd name="T56" fmla="*/ 0 w 507"/>
                <a:gd name="T57" fmla="*/ 1 h 390"/>
                <a:gd name="T58" fmla="*/ 0 w 507"/>
                <a:gd name="T59" fmla="*/ 1 h 390"/>
                <a:gd name="T60" fmla="*/ 0 w 507"/>
                <a:gd name="T61" fmla="*/ 1 h 390"/>
                <a:gd name="T62" fmla="*/ 0 w 507"/>
                <a:gd name="T63" fmla="*/ 1 h 390"/>
                <a:gd name="T64" fmla="*/ 0 w 507"/>
                <a:gd name="T65" fmla="*/ 1 h 390"/>
                <a:gd name="T66" fmla="*/ 0 w 507"/>
                <a:gd name="T67" fmla="*/ 1 h 390"/>
                <a:gd name="T68" fmla="*/ 0 w 507"/>
                <a:gd name="T69" fmla="*/ 1 h 390"/>
                <a:gd name="T70" fmla="*/ 0 w 507"/>
                <a:gd name="T71" fmla="*/ 1 h 390"/>
                <a:gd name="T72" fmla="*/ 0 w 507"/>
                <a:gd name="T73" fmla="*/ 1 h 390"/>
                <a:gd name="T74" fmla="*/ 0 w 507"/>
                <a:gd name="T75" fmla="*/ 1 h 390"/>
                <a:gd name="T76" fmla="*/ 0 w 507"/>
                <a:gd name="T77" fmla="*/ 1 h 3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7" h="390">
                  <a:moveTo>
                    <a:pt x="12" y="133"/>
                  </a:moveTo>
                  <a:lnTo>
                    <a:pt x="49" y="141"/>
                  </a:lnTo>
                  <a:lnTo>
                    <a:pt x="83" y="147"/>
                  </a:lnTo>
                  <a:lnTo>
                    <a:pt x="114" y="153"/>
                  </a:lnTo>
                  <a:lnTo>
                    <a:pt x="143" y="156"/>
                  </a:lnTo>
                  <a:lnTo>
                    <a:pt x="170" y="157"/>
                  </a:lnTo>
                  <a:lnTo>
                    <a:pt x="194" y="156"/>
                  </a:lnTo>
                  <a:lnTo>
                    <a:pt x="216" y="154"/>
                  </a:lnTo>
                  <a:lnTo>
                    <a:pt x="238" y="148"/>
                  </a:lnTo>
                  <a:lnTo>
                    <a:pt x="257" y="140"/>
                  </a:lnTo>
                  <a:lnTo>
                    <a:pt x="277" y="130"/>
                  </a:lnTo>
                  <a:lnTo>
                    <a:pt x="295" y="117"/>
                  </a:lnTo>
                  <a:lnTo>
                    <a:pt x="313" y="100"/>
                  </a:lnTo>
                  <a:lnTo>
                    <a:pt x="331" y="80"/>
                  </a:lnTo>
                  <a:lnTo>
                    <a:pt x="349" y="57"/>
                  </a:lnTo>
                  <a:lnTo>
                    <a:pt x="367" y="31"/>
                  </a:lnTo>
                  <a:lnTo>
                    <a:pt x="386" y="0"/>
                  </a:lnTo>
                  <a:lnTo>
                    <a:pt x="426" y="45"/>
                  </a:lnTo>
                  <a:lnTo>
                    <a:pt x="469" y="94"/>
                  </a:lnTo>
                  <a:lnTo>
                    <a:pt x="483" y="130"/>
                  </a:lnTo>
                  <a:lnTo>
                    <a:pt x="493" y="161"/>
                  </a:lnTo>
                  <a:lnTo>
                    <a:pt x="502" y="190"/>
                  </a:lnTo>
                  <a:lnTo>
                    <a:pt x="506" y="218"/>
                  </a:lnTo>
                  <a:lnTo>
                    <a:pt x="507" y="246"/>
                  </a:lnTo>
                  <a:lnTo>
                    <a:pt x="506" y="276"/>
                  </a:lnTo>
                  <a:lnTo>
                    <a:pt x="503" y="309"/>
                  </a:lnTo>
                  <a:lnTo>
                    <a:pt x="496" y="346"/>
                  </a:lnTo>
                  <a:lnTo>
                    <a:pt x="461" y="390"/>
                  </a:lnTo>
                  <a:lnTo>
                    <a:pt x="399" y="360"/>
                  </a:lnTo>
                  <a:lnTo>
                    <a:pt x="292" y="334"/>
                  </a:lnTo>
                  <a:lnTo>
                    <a:pt x="65" y="316"/>
                  </a:lnTo>
                  <a:lnTo>
                    <a:pt x="37" y="298"/>
                  </a:lnTo>
                  <a:lnTo>
                    <a:pt x="18" y="281"/>
                  </a:lnTo>
                  <a:lnTo>
                    <a:pt x="6" y="262"/>
                  </a:lnTo>
                  <a:lnTo>
                    <a:pt x="2" y="241"/>
                  </a:lnTo>
                  <a:lnTo>
                    <a:pt x="0" y="220"/>
                  </a:lnTo>
                  <a:lnTo>
                    <a:pt x="4" y="195"/>
                  </a:lnTo>
                  <a:lnTo>
                    <a:pt x="7" y="167"/>
                  </a:lnTo>
                  <a:lnTo>
                    <a:pt x="12" y="133"/>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0" name="Freeform 41"/>
            <p:cNvSpPr>
              <a:spLocks/>
            </p:cNvSpPr>
            <p:nvPr/>
          </p:nvSpPr>
          <p:spPr bwMode="auto">
            <a:xfrm flipH="1">
              <a:off x="802" y="1608"/>
              <a:ext cx="161" cy="153"/>
            </a:xfrm>
            <a:custGeom>
              <a:avLst/>
              <a:gdLst>
                <a:gd name="T0" fmla="*/ 1 w 320"/>
                <a:gd name="T1" fmla="*/ 1 h 305"/>
                <a:gd name="T2" fmla="*/ 1 w 320"/>
                <a:gd name="T3" fmla="*/ 1 h 305"/>
                <a:gd name="T4" fmla="*/ 1 w 320"/>
                <a:gd name="T5" fmla="*/ 1 h 305"/>
                <a:gd name="T6" fmla="*/ 1 w 320"/>
                <a:gd name="T7" fmla="*/ 1 h 305"/>
                <a:gd name="T8" fmla="*/ 1 w 320"/>
                <a:gd name="T9" fmla="*/ 1 h 305"/>
                <a:gd name="T10" fmla="*/ 1 w 320"/>
                <a:gd name="T11" fmla="*/ 1 h 305"/>
                <a:gd name="T12" fmla="*/ 1 w 320"/>
                <a:gd name="T13" fmla="*/ 1 h 305"/>
                <a:gd name="T14" fmla="*/ 1 w 320"/>
                <a:gd name="T15" fmla="*/ 1 h 305"/>
                <a:gd name="T16" fmla="*/ 1 w 320"/>
                <a:gd name="T17" fmla="*/ 0 h 305"/>
                <a:gd name="T18" fmla="*/ 1 w 320"/>
                <a:gd name="T19" fmla="*/ 1 h 305"/>
                <a:gd name="T20" fmla="*/ 1 w 320"/>
                <a:gd name="T21" fmla="*/ 1 h 305"/>
                <a:gd name="T22" fmla="*/ 1 w 320"/>
                <a:gd name="T23" fmla="*/ 1 h 305"/>
                <a:gd name="T24" fmla="*/ 1 w 320"/>
                <a:gd name="T25" fmla="*/ 1 h 305"/>
                <a:gd name="T26" fmla="*/ 1 w 320"/>
                <a:gd name="T27" fmla="*/ 1 h 305"/>
                <a:gd name="T28" fmla="*/ 1 w 320"/>
                <a:gd name="T29" fmla="*/ 1 h 305"/>
                <a:gd name="T30" fmla="*/ 1 w 320"/>
                <a:gd name="T31" fmla="*/ 1 h 305"/>
                <a:gd name="T32" fmla="*/ 1 w 320"/>
                <a:gd name="T33" fmla="*/ 1 h 305"/>
                <a:gd name="T34" fmla="*/ 1 w 320"/>
                <a:gd name="T35" fmla="*/ 1 h 305"/>
                <a:gd name="T36" fmla="*/ 1 w 320"/>
                <a:gd name="T37" fmla="*/ 1 h 305"/>
                <a:gd name="T38" fmla="*/ 1 w 320"/>
                <a:gd name="T39" fmla="*/ 1 h 305"/>
                <a:gd name="T40" fmla="*/ 1 w 320"/>
                <a:gd name="T41" fmla="*/ 1 h 305"/>
                <a:gd name="T42" fmla="*/ 1 w 320"/>
                <a:gd name="T43" fmla="*/ 1 h 305"/>
                <a:gd name="T44" fmla="*/ 1 w 320"/>
                <a:gd name="T45" fmla="*/ 1 h 305"/>
                <a:gd name="T46" fmla="*/ 1 w 320"/>
                <a:gd name="T47" fmla="*/ 1 h 305"/>
                <a:gd name="T48" fmla="*/ 1 w 320"/>
                <a:gd name="T49" fmla="*/ 1 h 305"/>
                <a:gd name="T50" fmla="*/ 1 w 320"/>
                <a:gd name="T51" fmla="*/ 1 h 305"/>
                <a:gd name="T52" fmla="*/ 1 w 320"/>
                <a:gd name="T53" fmla="*/ 1 h 305"/>
                <a:gd name="T54" fmla="*/ 1 w 320"/>
                <a:gd name="T55" fmla="*/ 1 h 305"/>
                <a:gd name="T56" fmla="*/ 1 w 320"/>
                <a:gd name="T57" fmla="*/ 1 h 305"/>
                <a:gd name="T58" fmla="*/ 1 w 320"/>
                <a:gd name="T59" fmla="*/ 1 h 305"/>
                <a:gd name="T60" fmla="*/ 1 w 320"/>
                <a:gd name="T61" fmla="*/ 1 h 305"/>
                <a:gd name="T62" fmla="*/ 1 w 320"/>
                <a:gd name="T63" fmla="*/ 1 h 305"/>
                <a:gd name="T64" fmla="*/ 1 w 320"/>
                <a:gd name="T65" fmla="*/ 1 h 305"/>
                <a:gd name="T66" fmla="*/ 1 w 320"/>
                <a:gd name="T67" fmla="*/ 1 h 305"/>
                <a:gd name="T68" fmla="*/ 1 w 320"/>
                <a:gd name="T69" fmla="*/ 1 h 305"/>
                <a:gd name="T70" fmla="*/ 1 w 320"/>
                <a:gd name="T71" fmla="*/ 1 h 305"/>
                <a:gd name="T72" fmla="*/ 0 w 320"/>
                <a:gd name="T73" fmla="*/ 1 h 305"/>
                <a:gd name="T74" fmla="*/ 0 w 320"/>
                <a:gd name="T75" fmla="*/ 1 h 305"/>
                <a:gd name="T76" fmla="*/ 1 w 320"/>
                <a:gd name="T77" fmla="*/ 1 h 305"/>
                <a:gd name="T78" fmla="*/ 1 w 320"/>
                <a:gd name="T79" fmla="*/ 1 h 305"/>
                <a:gd name="T80" fmla="*/ 1 w 320"/>
                <a:gd name="T81" fmla="*/ 1 h 305"/>
                <a:gd name="T82" fmla="*/ 1 w 320"/>
                <a:gd name="T83" fmla="*/ 1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0" h="305">
                  <a:moveTo>
                    <a:pt x="68" y="135"/>
                  </a:moveTo>
                  <a:lnTo>
                    <a:pt x="103" y="125"/>
                  </a:lnTo>
                  <a:lnTo>
                    <a:pt x="129" y="114"/>
                  </a:lnTo>
                  <a:lnTo>
                    <a:pt x="149" y="100"/>
                  </a:lnTo>
                  <a:lnTo>
                    <a:pt x="165" y="85"/>
                  </a:lnTo>
                  <a:lnTo>
                    <a:pt x="179" y="68"/>
                  </a:lnTo>
                  <a:lnTo>
                    <a:pt x="192" y="47"/>
                  </a:lnTo>
                  <a:lnTo>
                    <a:pt x="210" y="25"/>
                  </a:lnTo>
                  <a:lnTo>
                    <a:pt x="233" y="0"/>
                  </a:lnTo>
                  <a:lnTo>
                    <a:pt x="282" y="45"/>
                  </a:lnTo>
                  <a:lnTo>
                    <a:pt x="296" y="83"/>
                  </a:lnTo>
                  <a:lnTo>
                    <a:pt x="306" y="116"/>
                  </a:lnTo>
                  <a:lnTo>
                    <a:pt x="314" y="146"/>
                  </a:lnTo>
                  <a:lnTo>
                    <a:pt x="319" y="175"/>
                  </a:lnTo>
                  <a:lnTo>
                    <a:pt x="320" y="203"/>
                  </a:lnTo>
                  <a:lnTo>
                    <a:pt x="317" y="234"/>
                  </a:lnTo>
                  <a:lnTo>
                    <a:pt x="309" y="267"/>
                  </a:lnTo>
                  <a:lnTo>
                    <a:pt x="295" y="305"/>
                  </a:lnTo>
                  <a:lnTo>
                    <a:pt x="279" y="300"/>
                  </a:lnTo>
                  <a:lnTo>
                    <a:pt x="263" y="297"/>
                  </a:lnTo>
                  <a:lnTo>
                    <a:pt x="247" y="292"/>
                  </a:lnTo>
                  <a:lnTo>
                    <a:pt x="230" y="289"/>
                  </a:lnTo>
                  <a:lnTo>
                    <a:pt x="214" y="284"/>
                  </a:lnTo>
                  <a:lnTo>
                    <a:pt x="199" y="281"/>
                  </a:lnTo>
                  <a:lnTo>
                    <a:pt x="183" y="276"/>
                  </a:lnTo>
                  <a:lnTo>
                    <a:pt x="167" y="272"/>
                  </a:lnTo>
                  <a:lnTo>
                    <a:pt x="151" y="268"/>
                  </a:lnTo>
                  <a:lnTo>
                    <a:pt x="135" y="265"/>
                  </a:lnTo>
                  <a:lnTo>
                    <a:pt x="120" y="260"/>
                  </a:lnTo>
                  <a:lnTo>
                    <a:pt x="104" y="257"/>
                  </a:lnTo>
                  <a:lnTo>
                    <a:pt x="88" y="253"/>
                  </a:lnTo>
                  <a:lnTo>
                    <a:pt x="71" y="250"/>
                  </a:lnTo>
                  <a:lnTo>
                    <a:pt x="55" y="246"/>
                  </a:lnTo>
                  <a:lnTo>
                    <a:pt x="39" y="243"/>
                  </a:lnTo>
                  <a:lnTo>
                    <a:pt x="20" y="223"/>
                  </a:lnTo>
                  <a:lnTo>
                    <a:pt x="6" y="206"/>
                  </a:lnTo>
                  <a:lnTo>
                    <a:pt x="0" y="190"/>
                  </a:lnTo>
                  <a:lnTo>
                    <a:pt x="0" y="175"/>
                  </a:lnTo>
                  <a:lnTo>
                    <a:pt x="7" y="162"/>
                  </a:lnTo>
                  <a:lnTo>
                    <a:pt x="21" y="152"/>
                  </a:lnTo>
                  <a:lnTo>
                    <a:pt x="41" y="143"/>
                  </a:lnTo>
                  <a:lnTo>
                    <a:pt x="68" y="135"/>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1" name="Freeform 42"/>
            <p:cNvSpPr>
              <a:spLocks/>
            </p:cNvSpPr>
            <p:nvPr/>
          </p:nvSpPr>
          <p:spPr bwMode="auto">
            <a:xfrm flipH="1">
              <a:off x="884" y="1782"/>
              <a:ext cx="247" cy="87"/>
            </a:xfrm>
            <a:custGeom>
              <a:avLst/>
              <a:gdLst>
                <a:gd name="T0" fmla="*/ 0 w 493"/>
                <a:gd name="T1" fmla="*/ 1 h 174"/>
                <a:gd name="T2" fmla="*/ 1 w 493"/>
                <a:gd name="T3" fmla="*/ 1 h 174"/>
                <a:gd name="T4" fmla="*/ 1 w 493"/>
                <a:gd name="T5" fmla="*/ 1 h 174"/>
                <a:gd name="T6" fmla="*/ 1 w 493"/>
                <a:gd name="T7" fmla="*/ 1 h 174"/>
                <a:gd name="T8" fmla="*/ 1 w 493"/>
                <a:gd name="T9" fmla="*/ 1 h 174"/>
                <a:gd name="T10" fmla="*/ 1 w 493"/>
                <a:gd name="T11" fmla="*/ 1 h 174"/>
                <a:gd name="T12" fmla="*/ 1 w 493"/>
                <a:gd name="T13" fmla="*/ 1 h 174"/>
                <a:gd name="T14" fmla="*/ 1 w 493"/>
                <a:gd name="T15" fmla="*/ 1 h 174"/>
                <a:gd name="T16" fmla="*/ 1 w 493"/>
                <a:gd name="T17" fmla="*/ 1 h 174"/>
                <a:gd name="T18" fmla="*/ 1 w 493"/>
                <a:gd name="T19" fmla="*/ 1 h 174"/>
                <a:gd name="T20" fmla="*/ 1 w 493"/>
                <a:gd name="T21" fmla="*/ 1 h 174"/>
                <a:gd name="T22" fmla="*/ 1 w 493"/>
                <a:gd name="T23" fmla="*/ 1 h 174"/>
                <a:gd name="T24" fmla="*/ 1 w 493"/>
                <a:gd name="T25" fmla="*/ 1 h 174"/>
                <a:gd name="T26" fmla="*/ 1 w 493"/>
                <a:gd name="T27" fmla="*/ 1 h 174"/>
                <a:gd name="T28" fmla="*/ 1 w 493"/>
                <a:gd name="T29" fmla="*/ 1 h 174"/>
                <a:gd name="T30" fmla="*/ 1 w 493"/>
                <a:gd name="T31" fmla="*/ 1 h 174"/>
                <a:gd name="T32" fmla="*/ 1 w 493"/>
                <a:gd name="T33" fmla="*/ 1 h 174"/>
                <a:gd name="T34" fmla="*/ 1 w 493"/>
                <a:gd name="T35" fmla="*/ 1 h 174"/>
                <a:gd name="T36" fmla="*/ 1 w 493"/>
                <a:gd name="T37" fmla="*/ 1 h 174"/>
                <a:gd name="T38" fmla="*/ 1 w 493"/>
                <a:gd name="T39" fmla="*/ 1 h 174"/>
                <a:gd name="T40" fmla="*/ 1 w 493"/>
                <a:gd name="T41" fmla="*/ 1 h 174"/>
                <a:gd name="T42" fmla="*/ 1 w 493"/>
                <a:gd name="T43" fmla="*/ 1 h 174"/>
                <a:gd name="T44" fmla="*/ 1 w 493"/>
                <a:gd name="T45" fmla="*/ 1 h 174"/>
                <a:gd name="T46" fmla="*/ 1 w 493"/>
                <a:gd name="T47" fmla="*/ 1 h 174"/>
                <a:gd name="T48" fmla="*/ 1 w 493"/>
                <a:gd name="T49" fmla="*/ 1 h 174"/>
                <a:gd name="T50" fmla="*/ 1 w 493"/>
                <a:gd name="T51" fmla="*/ 1 h 174"/>
                <a:gd name="T52" fmla="*/ 1 w 493"/>
                <a:gd name="T53" fmla="*/ 1 h 174"/>
                <a:gd name="T54" fmla="*/ 1 w 493"/>
                <a:gd name="T55" fmla="*/ 1 h 174"/>
                <a:gd name="T56" fmla="*/ 1 w 493"/>
                <a:gd name="T57" fmla="*/ 1 h 174"/>
                <a:gd name="T58" fmla="*/ 1 w 493"/>
                <a:gd name="T59" fmla="*/ 1 h 174"/>
                <a:gd name="T60" fmla="*/ 1 w 493"/>
                <a:gd name="T61" fmla="*/ 1 h 174"/>
                <a:gd name="T62" fmla="*/ 1 w 493"/>
                <a:gd name="T63" fmla="*/ 1 h 174"/>
                <a:gd name="T64" fmla="*/ 1 w 493"/>
                <a:gd name="T65" fmla="*/ 1 h 174"/>
                <a:gd name="T66" fmla="*/ 1 w 493"/>
                <a:gd name="T67" fmla="*/ 1 h 174"/>
                <a:gd name="T68" fmla="*/ 1 w 493"/>
                <a:gd name="T69" fmla="*/ 1 h 174"/>
                <a:gd name="T70" fmla="*/ 1 w 493"/>
                <a:gd name="T71" fmla="*/ 1 h 174"/>
                <a:gd name="T72" fmla="*/ 1 w 493"/>
                <a:gd name="T73" fmla="*/ 1 h 174"/>
                <a:gd name="T74" fmla="*/ 1 w 493"/>
                <a:gd name="T75" fmla="*/ 1 h 174"/>
                <a:gd name="T76" fmla="*/ 1 w 493"/>
                <a:gd name="T77" fmla="*/ 1 h 174"/>
                <a:gd name="T78" fmla="*/ 1 w 493"/>
                <a:gd name="T79" fmla="*/ 1 h 174"/>
                <a:gd name="T80" fmla="*/ 1 w 493"/>
                <a:gd name="T81" fmla="*/ 1 h 174"/>
                <a:gd name="T82" fmla="*/ 1 w 493"/>
                <a:gd name="T83" fmla="*/ 1 h 174"/>
                <a:gd name="T84" fmla="*/ 1 w 493"/>
                <a:gd name="T85" fmla="*/ 1 h 174"/>
                <a:gd name="T86" fmla="*/ 1 w 493"/>
                <a:gd name="T87" fmla="*/ 1 h 174"/>
                <a:gd name="T88" fmla="*/ 1 w 493"/>
                <a:gd name="T89" fmla="*/ 1 h 174"/>
                <a:gd name="T90" fmla="*/ 1 w 493"/>
                <a:gd name="T91" fmla="*/ 1 h 174"/>
                <a:gd name="T92" fmla="*/ 1 w 493"/>
                <a:gd name="T93" fmla="*/ 1 h 174"/>
                <a:gd name="T94" fmla="*/ 1 w 493"/>
                <a:gd name="T95" fmla="*/ 1 h 174"/>
                <a:gd name="T96" fmla="*/ 1 w 493"/>
                <a:gd name="T97" fmla="*/ 1 h 174"/>
                <a:gd name="T98" fmla="*/ 1 w 493"/>
                <a:gd name="T99" fmla="*/ 0 h 174"/>
                <a:gd name="T100" fmla="*/ 1 w 493"/>
                <a:gd name="T101" fmla="*/ 1 h 174"/>
                <a:gd name="T102" fmla="*/ 0 w 493"/>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3" h="174">
                  <a:moveTo>
                    <a:pt x="0" y="29"/>
                  </a:moveTo>
                  <a:lnTo>
                    <a:pt x="19" y="34"/>
                  </a:lnTo>
                  <a:lnTo>
                    <a:pt x="38" y="39"/>
                  </a:lnTo>
                  <a:lnTo>
                    <a:pt x="55" y="44"/>
                  </a:lnTo>
                  <a:lnTo>
                    <a:pt x="71" y="48"/>
                  </a:lnTo>
                  <a:lnTo>
                    <a:pt x="86" y="54"/>
                  </a:lnTo>
                  <a:lnTo>
                    <a:pt x="101" y="59"/>
                  </a:lnTo>
                  <a:lnTo>
                    <a:pt x="115" y="64"/>
                  </a:lnTo>
                  <a:lnTo>
                    <a:pt x="127" y="71"/>
                  </a:lnTo>
                  <a:lnTo>
                    <a:pt x="140" y="78"/>
                  </a:lnTo>
                  <a:lnTo>
                    <a:pt x="152" y="87"/>
                  </a:lnTo>
                  <a:lnTo>
                    <a:pt x="161" y="97"/>
                  </a:lnTo>
                  <a:lnTo>
                    <a:pt x="171" y="108"/>
                  </a:lnTo>
                  <a:lnTo>
                    <a:pt x="179" y="122"/>
                  </a:lnTo>
                  <a:lnTo>
                    <a:pt x="187" y="137"/>
                  </a:lnTo>
                  <a:lnTo>
                    <a:pt x="194" y="154"/>
                  </a:lnTo>
                  <a:lnTo>
                    <a:pt x="200" y="174"/>
                  </a:lnTo>
                  <a:lnTo>
                    <a:pt x="248" y="130"/>
                  </a:lnTo>
                  <a:lnTo>
                    <a:pt x="265" y="125"/>
                  </a:lnTo>
                  <a:lnTo>
                    <a:pt x="281" y="121"/>
                  </a:lnTo>
                  <a:lnTo>
                    <a:pt x="296" y="116"/>
                  </a:lnTo>
                  <a:lnTo>
                    <a:pt x="312" y="111"/>
                  </a:lnTo>
                  <a:lnTo>
                    <a:pt x="327" y="106"/>
                  </a:lnTo>
                  <a:lnTo>
                    <a:pt x="342" y="101"/>
                  </a:lnTo>
                  <a:lnTo>
                    <a:pt x="357" y="97"/>
                  </a:lnTo>
                  <a:lnTo>
                    <a:pt x="373" y="91"/>
                  </a:lnTo>
                  <a:lnTo>
                    <a:pt x="388" y="85"/>
                  </a:lnTo>
                  <a:lnTo>
                    <a:pt x="402" y="79"/>
                  </a:lnTo>
                  <a:lnTo>
                    <a:pt x="417" y="73"/>
                  </a:lnTo>
                  <a:lnTo>
                    <a:pt x="432" y="68"/>
                  </a:lnTo>
                  <a:lnTo>
                    <a:pt x="447" y="62"/>
                  </a:lnTo>
                  <a:lnTo>
                    <a:pt x="463" y="55"/>
                  </a:lnTo>
                  <a:lnTo>
                    <a:pt x="478" y="48"/>
                  </a:lnTo>
                  <a:lnTo>
                    <a:pt x="493" y="41"/>
                  </a:lnTo>
                  <a:lnTo>
                    <a:pt x="473" y="35"/>
                  </a:lnTo>
                  <a:lnTo>
                    <a:pt x="454" y="30"/>
                  </a:lnTo>
                  <a:lnTo>
                    <a:pt x="433" y="26"/>
                  </a:lnTo>
                  <a:lnTo>
                    <a:pt x="412" y="23"/>
                  </a:lnTo>
                  <a:lnTo>
                    <a:pt x="390" y="19"/>
                  </a:lnTo>
                  <a:lnTo>
                    <a:pt x="368" y="17"/>
                  </a:lnTo>
                  <a:lnTo>
                    <a:pt x="346" y="16"/>
                  </a:lnTo>
                  <a:lnTo>
                    <a:pt x="323" y="14"/>
                  </a:lnTo>
                  <a:lnTo>
                    <a:pt x="301" y="12"/>
                  </a:lnTo>
                  <a:lnTo>
                    <a:pt x="278" y="11"/>
                  </a:lnTo>
                  <a:lnTo>
                    <a:pt x="257" y="10"/>
                  </a:lnTo>
                  <a:lnTo>
                    <a:pt x="233" y="9"/>
                  </a:lnTo>
                  <a:lnTo>
                    <a:pt x="212" y="8"/>
                  </a:lnTo>
                  <a:lnTo>
                    <a:pt x="191" y="6"/>
                  </a:lnTo>
                  <a:lnTo>
                    <a:pt x="169" y="3"/>
                  </a:lnTo>
                  <a:lnTo>
                    <a:pt x="148" y="0"/>
                  </a:lnTo>
                  <a:lnTo>
                    <a:pt x="98" y="8"/>
                  </a:lnTo>
                  <a:lnTo>
                    <a:pt x="0" y="29"/>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2" name="Freeform 43"/>
            <p:cNvSpPr>
              <a:spLocks/>
            </p:cNvSpPr>
            <p:nvPr/>
          </p:nvSpPr>
          <p:spPr bwMode="auto">
            <a:xfrm flipH="1">
              <a:off x="1142" y="1620"/>
              <a:ext cx="175" cy="186"/>
            </a:xfrm>
            <a:custGeom>
              <a:avLst/>
              <a:gdLst>
                <a:gd name="T0" fmla="*/ 0 w 354"/>
                <a:gd name="T1" fmla="*/ 1 h 365"/>
                <a:gd name="T2" fmla="*/ 0 w 354"/>
                <a:gd name="T3" fmla="*/ 0 h 365"/>
                <a:gd name="T4" fmla="*/ 0 w 354"/>
                <a:gd name="T5" fmla="*/ 1 h 365"/>
                <a:gd name="T6" fmla="*/ 0 w 354"/>
                <a:gd name="T7" fmla="*/ 1 h 365"/>
                <a:gd name="T8" fmla="*/ 0 w 354"/>
                <a:gd name="T9" fmla="*/ 1 h 365"/>
                <a:gd name="T10" fmla="*/ 0 w 354"/>
                <a:gd name="T11" fmla="*/ 1 h 365"/>
                <a:gd name="T12" fmla="*/ 0 w 354"/>
                <a:gd name="T13" fmla="*/ 1 h 365"/>
                <a:gd name="T14" fmla="*/ 0 w 354"/>
                <a:gd name="T15" fmla="*/ 1 h 365"/>
                <a:gd name="T16" fmla="*/ 0 w 354"/>
                <a:gd name="T17" fmla="*/ 1 h 365"/>
                <a:gd name="T18" fmla="*/ 0 w 354"/>
                <a:gd name="T19" fmla="*/ 1 h 365"/>
                <a:gd name="T20" fmla="*/ 0 w 354"/>
                <a:gd name="T21" fmla="*/ 1 h 365"/>
                <a:gd name="T22" fmla="*/ 0 w 354"/>
                <a:gd name="T23" fmla="*/ 1 h 365"/>
                <a:gd name="T24" fmla="*/ 0 w 354"/>
                <a:gd name="T25" fmla="*/ 1 h 365"/>
                <a:gd name="T26" fmla="*/ 0 w 354"/>
                <a:gd name="T27" fmla="*/ 1 h 365"/>
                <a:gd name="T28" fmla="*/ 0 w 354"/>
                <a:gd name="T29" fmla="*/ 1 h 365"/>
                <a:gd name="T30" fmla="*/ 0 w 354"/>
                <a:gd name="T31" fmla="*/ 1 h 365"/>
                <a:gd name="T32" fmla="*/ 0 w 354"/>
                <a:gd name="T33" fmla="*/ 1 h 365"/>
                <a:gd name="T34" fmla="*/ 0 w 354"/>
                <a:gd name="T35" fmla="*/ 1 h 365"/>
                <a:gd name="T36" fmla="*/ 0 w 354"/>
                <a:gd name="T37" fmla="*/ 1 h 365"/>
                <a:gd name="T38" fmla="*/ 0 w 354"/>
                <a:gd name="T39" fmla="*/ 1 h 365"/>
                <a:gd name="T40" fmla="*/ 0 w 354"/>
                <a:gd name="T41" fmla="*/ 1 h 365"/>
                <a:gd name="T42" fmla="*/ 0 w 354"/>
                <a:gd name="T43" fmla="*/ 1 h 365"/>
                <a:gd name="T44" fmla="*/ 0 w 354"/>
                <a:gd name="T45" fmla="*/ 1 h 365"/>
                <a:gd name="T46" fmla="*/ 0 w 354"/>
                <a:gd name="T47" fmla="*/ 1 h 365"/>
                <a:gd name="T48" fmla="*/ 0 w 354"/>
                <a:gd name="T49" fmla="*/ 1 h 365"/>
                <a:gd name="T50" fmla="*/ 0 w 354"/>
                <a:gd name="T51" fmla="*/ 1 h 365"/>
                <a:gd name="T52" fmla="*/ 0 w 354"/>
                <a:gd name="T53" fmla="*/ 1 h 365"/>
                <a:gd name="T54" fmla="*/ 0 w 354"/>
                <a:gd name="T55" fmla="*/ 1 h 365"/>
                <a:gd name="T56" fmla="*/ 0 w 354"/>
                <a:gd name="T57" fmla="*/ 1 h 365"/>
                <a:gd name="T58" fmla="*/ 0 w 354"/>
                <a:gd name="T59" fmla="*/ 1 h 365"/>
                <a:gd name="T60" fmla="*/ 0 w 354"/>
                <a:gd name="T61" fmla="*/ 1 h 365"/>
                <a:gd name="T62" fmla="*/ 0 w 354"/>
                <a:gd name="T63" fmla="*/ 1 h 365"/>
                <a:gd name="T64" fmla="*/ 0 w 354"/>
                <a:gd name="T65" fmla="*/ 1 h 365"/>
                <a:gd name="T66" fmla="*/ 0 w 354"/>
                <a:gd name="T67" fmla="*/ 1 h 365"/>
                <a:gd name="T68" fmla="*/ 0 w 354"/>
                <a:gd name="T69" fmla="*/ 1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65">
                  <a:moveTo>
                    <a:pt x="287" y="14"/>
                  </a:moveTo>
                  <a:lnTo>
                    <a:pt x="312" y="0"/>
                  </a:lnTo>
                  <a:lnTo>
                    <a:pt x="354" y="7"/>
                  </a:lnTo>
                  <a:lnTo>
                    <a:pt x="354" y="60"/>
                  </a:lnTo>
                  <a:lnTo>
                    <a:pt x="336" y="89"/>
                  </a:lnTo>
                  <a:lnTo>
                    <a:pt x="277" y="116"/>
                  </a:lnTo>
                  <a:lnTo>
                    <a:pt x="259" y="89"/>
                  </a:lnTo>
                  <a:lnTo>
                    <a:pt x="245" y="113"/>
                  </a:lnTo>
                  <a:lnTo>
                    <a:pt x="270" y="149"/>
                  </a:lnTo>
                  <a:lnTo>
                    <a:pt x="270" y="174"/>
                  </a:lnTo>
                  <a:lnTo>
                    <a:pt x="256" y="212"/>
                  </a:lnTo>
                  <a:lnTo>
                    <a:pt x="203" y="208"/>
                  </a:lnTo>
                  <a:lnTo>
                    <a:pt x="186" y="162"/>
                  </a:lnTo>
                  <a:lnTo>
                    <a:pt x="161" y="181"/>
                  </a:lnTo>
                  <a:lnTo>
                    <a:pt x="161" y="227"/>
                  </a:lnTo>
                  <a:lnTo>
                    <a:pt x="189" y="258"/>
                  </a:lnTo>
                  <a:lnTo>
                    <a:pt x="189" y="301"/>
                  </a:lnTo>
                  <a:lnTo>
                    <a:pt x="136" y="290"/>
                  </a:lnTo>
                  <a:lnTo>
                    <a:pt x="112" y="251"/>
                  </a:lnTo>
                  <a:lnTo>
                    <a:pt x="105" y="287"/>
                  </a:lnTo>
                  <a:lnTo>
                    <a:pt x="115" y="322"/>
                  </a:lnTo>
                  <a:lnTo>
                    <a:pt x="112" y="365"/>
                  </a:lnTo>
                  <a:lnTo>
                    <a:pt x="74" y="365"/>
                  </a:lnTo>
                  <a:lnTo>
                    <a:pt x="0" y="350"/>
                  </a:lnTo>
                  <a:lnTo>
                    <a:pt x="35" y="294"/>
                  </a:lnTo>
                  <a:lnTo>
                    <a:pt x="84" y="248"/>
                  </a:lnTo>
                  <a:lnTo>
                    <a:pt x="112" y="234"/>
                  </a:lnTo>
                  <a:lnTo>
                    <a:pt x="122" y="195"/>
                  </a:lnTo>
                  <a:lnTo>
                    <a:pt x="151" y="162"/>
                  </a:lnTo>
                  <a:lnTo>
                    <a:pt x="196" y="142"/>
                  </a:lnTo>
                  <a:lnTo>
                    <a:pt x="213" y="106"/>
                  </a:lnTo>
                  <a:lnTo>
                    <a:pt x="245" y="77"/>
                  </a:lnTo>
                  <a:lnTo>
                    <a:pt x="273" y="74"/>
                  </a:lnTo>
                  <a:lnTo>
                    <a:pt x="273" y="46"/>
                  </a:lnTo>
                  <a:lnTo>
                    <a:pt x="287" y="14"/>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3" name="Freeform 44"/>
            <p:cNvSpPr>
              <a:spLocks/>
            </p:cNvSpPr>
            <p:nvPr/>
          </p:nvSpPr>
          <p:spPr bwMode="auto">
            <a:xfrm flipH="1">
              <a:off x="1040" y="1808"/>
              <a:ext cx="331" cy="87"/>
            </a:xfrm>
            <a:custGeom>
              <a:avLst/>
              <a:gdLst>
                <a:gd name="T0" fmla="*/ 0 w 664"/>
                <a:gd name="T1" fmla="*/ 0 h 174"/>
                <a:gd name="T2" fmla="*/ 0 w 664"/>
                <a:gd name="T3" fmla="*/ 1 h 174"/>
                <a:gd name="T4" fmla="*/ 0 w 664"/>
                <a:gd name="T5" fmla="*/ 1 h 174"/>
                <a:gd name="T6" fmla="*/ 0 w 664"/>
                <a:gd name="T7" fmla="*/ 1 h 174"/>
                <a:gd name="T8" fmla="*/ 0 w 664"/>
                <a:gd name="T9" fmla="*/ 1 h 174"/>
                <a:gd name="T10" fmla="*/ 0 w 664"/>
                <a:gd name="T11" fmla="*/ 1 h 174"/>
                <a:gd name="T12" fmla="*/ 0 w 664"/>
                <a:gd name="T13" fmla="*/ 1 h 174"/>
                <a:gd name="T14" fmla="*/ 0 w 664"/>
                <a:gd name="T15" fmla="*/ 1 h 174"/>
                <a:gd name="T16" fmla="*/ 0 w 664"/>
                <a:gd name="T17" fmla="*/ 1 h 174"/>
                <a:gd name="T18" fmla="*/ 0 w 664"/>
                <a:gd name="T19" fmla="*/ 1 h 174"/>
                <a:gd name="T20" fmla="*/ 0 w 664"/>
                <a:gd name="T21" fmla="*/ 1 h 174"/>
                <a:gd name="T22" fmla="*/ 0 w 664"/>
                <a:gd name="T23" fmla="*/ 1 h 174"/>
                <a:gd name="T24" fmla="*/ 0 w 664"/>
                <a:gd name="T25" fmla="*/ 1 h 174"/>
                <a:gd name="T26" fmla="*/ 0 w 664"/>
                <a:gd name="T27" fmla="*/ 1 h 174"/>
                <a:gd name="T28" fmla="*/ 0 w 664"/>
                <a:gd name="T29" fmla="*/ 1 h 174"/>
                <a:gd name="T30" fmla="*/ 0 w 664"/>
                <a:gd name="T31" fmla="*/ 1 h 174"/>
                <a:gd name="T32" fmla="*/ 0 w 664"/>
                <a:gd name="T33" fmla="*/ 1 h 174"/>
                <a:gd name="T34" fmla="*/ 0 w 664"/>
                <a:gd name="T35" fmla="*/ 1 h 174"/>
                <a:gd name="T36" fmla="*/ 0 w 664"/>
                <a:gd name="T37" fmla="*/ 1 h 174"/>
                <a:gd name="T38" fmla="*/ 0 w 664"/>
                <a:gd name="T39" fmla="*/ 1 h 174"/>
                <a:gd name="T40" fmla="*/ 0 w 664"/>
                <a:gd name="T41" fmla="*/ 1 h 174"/>
                <a:gd name="T42" fmla="*/ 0 w 664"/>
                <a:gd name="T43" fmla="*/ 1 h 174"/>
                <a:gd name="T44" fmla="*/ 0 w 664"/>
                <a:gd name="T45" fmla="*/ 1 h 174"/>
                <a:gd name="T46" fmla="*/ 0 w 664"/>
                <a:gd name="T47" fmla="*/ 1 h 174"/>
                <a:gd name="T48" fmla="*/ 0 w 664"/>
                <a:gd name="T49" fmla="*/ 1 h 174"/>
                <a:gd name="T50" fmla="*/ 0 w 664"/>
                <a:gd name="T51" fmla="*/ 1 h 174"/>
                <a:gd name="T52" fmla="*/ 0 w 664"/>
                <a:gd name="T53" fmla="*/ 1 h 174"/>
                <a:gd name="T54" fmla="*/ 0 w 664"/>
                <a:gd name="T55" fmla="*/ 1 h 174"/>
                <a:gd name="T56" fmla="*/ 0 w 664"/>
                <a:gd name="T57" fmla="*/ 1 h 174"/>
                <a:gd name="T58" fmla="*/ 0 w 664"/>
                <a:gd name="T59" fmla="*/ 1 h 174"/>
                <a:gd name="T60" fmla="*/ 0 w 664"/>
                <a:gd name="T61" fmla="*/ 1 h 174"/>
                <a:gd name="T62" fmla="*/ 0 w 664"/>
                <a:gd name="T63" fmla="*/ 1 h 174"/>
                <a:gd name="T64" fmla="*/ 0 w 664"/>
                <a:gd name="T65" fmla="*/ 1 h 174"/>
                <a:gd name="T66" fmla="*/ 0 w 664"/>
                <a:gd name="T67" fmla="*/ 1 h 174"/>
                <a:gd name="T68" fmla="*/ 0 w 664"/>
                <a:gd name="T69" fmla="*/ 1 h 174"/>
                <a:gd name="T70" fmla="*/ 0 w 664"/>
                <a:gd name="T71" fmla="*/ 1 h 174"/>
                <a:gd name="T72" fmla="*/ 0 w 664"/>
                <a:gd name="T73" fmla="*/ 1 h 174"/>
                <a:gd name="T74" fmla="*/ 0 w 664"/>
                <a:gd name="T75" fmla="*/ 1 h 174"/>
                <a:gd name="T76" fmla="*/ 0 w 664"/>
                <a:gd name="T77" fmla="*/ 1 h 174"/>
                <a:gd name="T78" fmla="*/ 0 w 664"/>
                <a:gd name="T79" fmla="*/ 1 h 174"/>
                <a:gd name="T80" fmla="*/ 0 w 664"/>
                <a:gd name="T81" fmla="*/ 1 h 174"/>
                <a:gd name="T82" fmla="*/ 0 w 664"/>
                <a:gd name="T83" fmla="*/ 1 h 174"/>
                <a:gd name="T84" fmla="*/ 0 w 664"/>
                <a:gd name="T85" fmla="*/ 1 h 174"/>
                <a:gd name="T86" fmla="*/ 0 w 664"/>
                <a:gd name="T87" fmla="*/ 1 h 174"/>
                <a:gd name="T88" fmla="*/ 0 w 664"/>
                <a:gd name="T89" fmla="*/ 1 h 174"/>
                <a:gd name="T90" fmla="*/ 0 w 664"/>
                <a:gd name="T91" fmla="*/ 1 h 174"/>
                <a:gd name="T92" fmla="*/ 0 w 664"/>
                <a:gd name="T93" fmla="*/ 1 h 174"/>
                <a:gd name="T94" fmla="*/ 0 w 664"/>
                <a:gd name="T95" fmla="*/ 1 h 174"/>
                <a:gd name="T96" fmla="*/ 0 w 664"/>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174">
                  <a:moveTo>
                    <a:pt x="70" y="0"/>
                  </a:moveTo>
                  <a:lnTo>
                    <a:pt x="154" y="11"/>
                  </a:lnTo>
                  <a:lnTo>
                    <a:pt x="351" y="11"/>
                  </a:lnTo>
                  <a:lnTo>
                    <a:pt x="372" y="11"/>
                  </a:lnTo>
                  <a:lnTo>
                    <a:pt x="393" y="10"/>
                  </a:lnTo>
                  <a:lnTo>
                    <a:pt x="410" y="10"/>
                  </a:lnTo>
                  <a:lnTo>
                    <a:pt x="429" y="10"/>
                  </a:lnTo>
                  <a:lnTo>
                    <a:pt x="445" y="10"/>
                  </a:lnTo>
                  <a:lnTo>
                    <a:pt x="460" y="11"/>
                  </a:lnTo>
                  <a:lnTo>
                    <a:pt x="475" y="12"/>
                  </a:lnTo>
                  <a:lnTo>
                    <a:pt x="490" y="13"/>
                  </a:lnTo>
                  <a:lnTo>
                    <a:pt x="505" y="15"/>
                  </a:lnTo>
                  <a:lnTo>
                    <a:pt x="520" y="19"/>
                  </a:lnTo>
                  <a:lnTo>
                    <a:pt x="535" y="22"/>
                  </a:lnTo>
                  <a:lnTo>
                    <a:pt x="550" y="27"/>
                  </a:lnTo>
                  <a:lnTo>
                    <a:pt x="566" y="32"/>
                  </a:lnTo>
                  <a:lnTo>
                    <a:pt x="583" y="38"/>
                  </a:lnTo>
                  <a:lnTo>
                    <a:pt x="600" y="45"/>
                  </a:lnTo>
                  <a:lnTo>
                    <a:pt x="620" y="53"/>
                  </a:lnTo>
                  <a:lnTo>
                    <a:pt x="631" y="66"/>
                  </a:lnTo>
                  <a:lnTo>
                    <a:pt x="641" y="78"/>
                  </a:lnTo>
                  <a:lnTo>
                    <a:pt x="649" y="88"/>
                  </a:lnTo>
                  <a:lnTo>
                    <a:pt x="654" y="98"/>
                  </a:lnTo>
                  <a:lnTo>
                    <a:pt x="659" y="109"/>
                  </a:lnTo>
                  <a:lnTo>
                    <a:pt x="661" y="120"/>
                  </a:lnTo>
                  <a:lnTo>
                    <a:pt x="664" y="134"/>
                  </a:lnTo>
                  <a:lnTo>
                    <a:pt x="664" y="151"/>
                  </a:lnTo>
                  <a:lnTo>
                    <a:pt x="626" y="174"/>
                  </a:lnTo>
                  <a:lnTo>
                    <a:pt x="586" y="98"/>
                  </a:lnTo>
                  <a:lnTo>
                    <a:pt x="570" y="90"/>
                  </a:lnTo>
                  <a:lnTo>
                    <a:pt x="556" y="83"/>
                  </a:lnTo>
                  <a:lnTo>
                    <a:pt x="543" y="78"/>
                  </a:lnTo>
                  <a:lnTo>
                    <a:pt x="530" y="73"/>
                  </a:lnTo>
                  <a:lnTo>
                    <a:pt x="518" y="68"/>
                  </a:lnTo>
                  <a:lnTo>
                    <a:pt x="507" y="65"/>
                  </a:lnTo>
                  <a:lnTo>
                    <a:pt x="495" y="63"/>
                  </a:lnTo>
                  <a:lnTo>
                    <a:pt x="485" y="60"/>
                  </a:lnTo>
                  <a:lnTo>
                    <a:pt x="474" y="59"/>
                  </a:lnTo>
                  <a:lnTo>
                    <a:pt x="462" y="58"/>
                  </a:lnTo>
                  <a:lnTo>
                    <a:pt x="450" y="57"/>
                  </a:lnTo>
                  <a:lnTo>
                    <a:pt x="438" y="57"/>
                  </a:lnTo>
                  <a:lnTo>
                    <a:pt x="424" y="57"/>
                  </a:lnTo>
                  <a:lnTo>
                    <a:pt x="409" y="57"/>
                  </a:lnTo>
                  <a:lnTo>
                    <a:pt x="393" y="57"/>
                  </a:lnTo>
                  <a:lnTo>
                    <a:pt x="376" y="57"/>
                  </a:lnTo>
                  <a:lnTo>
                    <a:pt x="106" y="57"/>
                  </a:lnTo>
                  <a:lnTo>
                    <a:pt x="0" y="33"/>
                  </a:lnTo>
                  <a:lnTo>
                    <a:pt x="28" y="7"/>
                  </a:lnTo>
                  <a:lnTo>
                    <a:pt x="70" y="0"/>
                  </a:lnTo>
                  <a:close/>
                </a:path>
              </a:pathLst>
            </a:custGeom>
            <a:solidFill>
              <a:srgbClr val="351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4" name="Freeform 45"/>
            <p:cNvSpPr>
              <a:spLocks/>
            </p:cNvSpPr>
            <p:nvPr/>
          </p:nvSpPr>
          <p:spPr bwMode="auto">
            <a:xfrm flipH="1">
              <a:off x="1173" y="1811"/>
              <a:ext cx="167" cy="23"/>
            </a:xfrm>
            <a:custGeom>
              <a:avLst/>
              <a:gdLst>
                <a:gd name="T0" fmla="*/ 1 w 333"/>
                <a:gd name="T1" fmla="*/ 0 h 46"/>
                <a:gd name="T2" fmla="*/ 1 w 333"/>
                <a:gd name="T3" fmla="*/ 0 h 46"/>
                <a:gd name="T4" fmla="*/ 1 w 333"/>
                <a:gd name="T5" fmla="*/ 0 h 46"/>
                <a:gd name="T6" fmla="*/ 1 w 333"/>
                <a:gd name="T7" fmla="*/ 0 h 46"/>
                <a:gd name="T8" fmla="*/ 1 w 333"/>
                <a:gd name="T9" fmla="*/ 1 h 46"/>
                <a:gd name="T10" fmla="*/ 1 w 333"/>
                <a:gd name="T11" fmla="*/ 1 h 46"/>
                <a:gd name="T12" fmla="*/ 1 w 333"/>
                <a:gd name="T13" fmla="*/ 1 h 46"/>
                <a:gd name="T14" fmla="*/ 1 w 333"/>
                <a:gd name="T15" fmla="*/ 1 h 46"/>
                <a:gd name="T16" fmla="*/ 0 w 333"/>
                <a:gd name="T17" fmla="*/ 1 h 46"/>
                <a:gd name="T18" fmla="*/ 1 w 33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46">
                  <a:moveTo>
                    <a:pt x="18" y="0"/>
                  </a:moveTo>
                  <a:lnTo>
                    <a:pt x="102" y="0"/>
                  </a:lnTo>
                  <a:lnTo>
                    <a:pt x="215" y="0"/>
                  </a:lnTo>
                  <a:lnTo>
                    <a:pt x="333" y="0"/>
                  </a:lnTo>
                  <a:lnTo>
                    <a:pt x="326" y="46"/>
                  </a:lnTo>
                  <a:lnTo>
                    <a:pt x="239" y="46"/>
                  </a:lnTo>
                  <a:lnTo>
                    <a:pt x="117" y="46"/>
                  </a:lnTo>
                  <a:lnTo>
                    <a:pt x="67" y="36"/>
                  </a:lnTo>
                  <a:lnTo>
                    <a:pt x="0" y="40"/>
                  </a:lnTo>
                  <a:lnTo>
                    <a:pt x="18" y="0"/>
                  </a:lnTo>
                  <a:close/>
                </a:path>
              </a:pathLst>
            </a:custGeom>
            <a:solidFill>
              <a:srgbClr val="602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5" name="Freeform 46"/>
            <p:cNvSpPr>
              <a:spLocks/>
            </p:cNvSpPr>
            <p:nvPr/>
          </p:nvSpPr>
          <p:spPr bwMode="auto">
            <a:xfrm flipH="1">
              <a:off x="1254" y="1811"/>
              <a:ext cx="72" cy="24"/>
            </a:xfrm>
            <a:custGeom>
              <a:avLst/>
              <a:gdLst>
                <a:gd name="T0" fmla="*/ 1 w 144"/>
                <a:gd name="T1" fmla="*/ 0 h 49"/>
                <a:gd name="T2" fmla="*/ 1 w 144"/>
                <a:gd name="T3" fmla="*/ 0 h 49"/>
                <a:gd name="T4" fmla="*/ 1 w 144"/>
                <a:gd name="T5" fmla="*/ 0 h 49"/>
                <a:gd name="T6" fmla="*/ 1 w 144"/>
                <a:gd name="T7" fmla="*/ 0 h 49"/>
                <a:gd name="T8" fmla="*/ 1 w 144"/>
                <a:gd name="T9" fmla="*/ 0 h 49"/>
                <a:gd name="T10" fmla="*/ 0 w 144"/>
                <a:gd name="T11" fmla="*/ 0 h 49"/>
                <a:gd name="T12" fmla="*/ 1 w 144"/>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49">
                  <a:moveTo>
                    <a:pt x="22" y="0"/>
                  </a:moveTo>
                  <a:lnTo>
                    <a:pt x="63" y="0"/>
                  </a:lnTo>
                  <a:lnTo>
                    <a:pt x="144" y="0"/>
                  </a:lnTo>
                  <a:lnTo>
                    <a:pt x="144" y="42"/>
                  </a:lnTo>
                  <a:lnTo>
                    <a:pt x="82" y="49"/>
                  </a:lnTo>
                  <a:lnTo>
                    <a:pt x="0" y="40"/>
                  </a:lnTo>
                  <a:lnTo>
                    <a:pt x="22" y="0"/>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6" name="Freeform 47"/>
            <p:cNvSpPr>
              <a:spLocks/>
            </p:cNvSpPr>
            <p:nvPr/>
          </p:nvSpPr>
          <p:spPr bwMode="auto">
            <a:xfrm flipH="1">
              <a:off x="1272" y="1809"/>
              <a:ext cx="36" cy="25"/>
            </a:xfrm>
            <a:custGeom>
              <a:avLst/>
              <a:gdLst>
                <a:gd name="T0" fmla="*/ 1 w 72"/>
                <a:gd name="T1" fmla="*/ 0 h 48"/>
                <a:gd name="T2" fmla="*/ 1 w 72"/>
                <a:gd name="T3" fmla="*/ 1 h 48"/>
                <a:gd name="T4" fmla="*/ 1 w 72"/>
                <a:gd name="T5" fmla="*/ 1 h 48"/>
                <a:gd name="T6" fmla="*/ 0 w 72"/>
                <a:gd name="T7" fmla="*/ 1 h 48"/>
                <a:gd name="T8" fmla="*/ 1 w 7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
                  <a:moveTo>
                    <a:pt x="24" y="0"/>
                  </a:moveTo>
                  <a:lnTo>
                    <a:pt x="72" y="3"/>
                  </a:lnTo>
                  <a:lnTo>
                    <a:pt x="70" y="45"/>
                  </a:lnTo>
                  <a:lnTo>
                    <a:pt x="0" y="48"/>
                  </a:lnTo>
                  <a:lnTo>
                    <a:pt x="24" y="0"/>
                  </a:lnTo>
                  <a:close/>
                </a:path>
              </a:pathLst>
            </a:custGeom>
            <a:solidFill>
              <a:srgbClr val="7F686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7" name="Freeform 48"/>
            <p:cNvSpPr>
              <a:spLocks/>
            </p:cNvSpPr>
            <p:nvPr/>
          </p:nvSpPr>
          <p:spPr bwMode="auto">
            <a:xfrm flipH="1">
              <a:off x="1196" y="1686"/>
              <a:ext cx="25" cy="32"/>
            </a:xfrm>
            <a:custGeom>
              <a:avLst/>
              <a:gdLst>
                <a:gd name="T0" fmla="*/ 1 w 49"/>
                <a:gd name="T1" fmla="*/ 0 h 67"/>
                <a:gd name="T2" fmla="*/ 1 w 49"/>
                <a:gd name="T3" fmla="*/ 0 h 67"/>
                <a:gd name="T4" fmla="*/ 1 w 49"/>
                <a:gd name="T5" fmla="*/ 0 h 67"/>
                <a:gd name="T6" fmla="*/ 1 w 49"/>
                <a:gd name="T7" fmla="*/ 0 h 67"/>
                <a:gd name="T8" fmla="*/ 0 w 49"/>
                <a:gd name="T9" fmla="*/ 0 h 67"/>
                <a:gd name="T10" fmla="*/ 1 w 49"/>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7">
                  <a:moveTo>
                    <a:pt x="17" y="0"/>
                  </a:moveTo>
                  <a:lnTo>
                    <a:pt x="49" y="11"/>
                  </a:lnTo>
                  <a:lnTo>
                    <a:pt x="49" y="57"/>
                  </a:lnTo>
                  <a:lnTo>
                    <a:pt x="17" y="67"/>
                  </a:lnTo>
                  <a:lnTo>
                    <a:pt x="0" y="21"/>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8" name="Freeform 49"/>
            <p:cNvSpPr>
              <a:spLocks/>
            </p:cNvSpPr>
            <p:nvPr/>
          </p:nvSpPr>
          <p:spPr bwMode="auto">
            <a:xfrm flipH="1">
              <a:off x="1151" y="1636"/>
              <a:ext cx="29" cy="27"/>
            </a:xfrm>
            <a:custGeom>
              <a:avLst/>
              <a:gdLst>
                <a:gd name="T0" fmla="*/ 0 w 57"/>
                <a:gd name="T1" fmla="*/ 1 h 53"/>
                <a:gd name="T2" fmla="*/ 1 w 57"/>
                <a:gd name="T3" fmla="*/ 0 h 53"/>
                <a:gd name="T4" fmla="*/ 1 w 57"/>
                <a:gd name="T5" fmla="*/ 1 h 53"/>
                <a:gd name="T6" fmla="*/ 1 w 57"/>
                <a:gd name="T7" fmla="*/ 1 h 53"/>
                <a:gd name="T8" fmla="*/ 1 w 57"/>
                <a:gd name="T9" fmla="*/ 1 h 53"/>
                <a:gd name="T10" fmla="*/ 0 w 57"/>
                <a:gd name="T11" fmla="*/ 1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3">
                  <a:moveTo>
                    <a:pt x="0" y="45"/>
                  </a:moveTo>
                  <a:lnTo>
                    <a:pt x="32" y="0"/>
                  </a:lnTo>
                  <a:lnTo>
                    <a:pt x="57" y="14"/>
                  </a:lnTo>
                  <a:lnTo>
                    <a:pt x="49" y="31"/>
                  </a:lnTo>
                  <a:lnTo>
                    <a:pt x="35" y="53"/>
                  </a:lnTo>
                  <a:lnTo>
                    <a:pt x="0" y="45"/>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69" name="Freeform 50"/>
            <p:cNvSpPr>
              <a:spLocks/>
            </p:cNvSpPr>
            <p:nvPr/>
          </p:nvSpPr>
          <p:spPr bwMode="auto">
            <a:xfrm flipH="1">
              <a:off x="1236" y="1723"/>
              <a:ext cx="69" cy="67"/>
            </a:xfrm>
            <a:custGeom>
              <a:avLst/>
              <a:gdLst>
                <a:gd name="T0" fmla="*/ 1 w 137"/>
                <a:gd name="T1" fmla="*/ 0 h 135"/>
                <a:gd name="T2" fmla="*/ 1 w 137"/>
                <a:gd name="T3" fmla="*/ 0 h 135"/>
                <a:gd name="T4" fmla="*/ 1 w 137"/>
                <a:gd name="T5" fmla="*/ 0 h 135"/>
                <a:gd name="T6" fmla="*/ 1 w 137"/>
                <a:gd name="T7" fmla="*/ 0 h 135"/>
                <a:gd name="T8" fmla="*/ 1 w 137"/>
                <a:gd name="T9" fmla="*/ 0 h 135"/>
                <a:gd name="T10" fmla="*/ 1 w 137"/>
                <a:gd name="T11" fmla="*/ 0 h 135"/>
                <a:gd name="T12" fmla="*/ 1 w 137"/>
                <a:gd name="T13" fmla="*/ 0 h 135"/>
                <a:gd name="T14" fmla="*/ 0 w 137"/>
                <a:gd name="T15" fmla="*/ 0 h 135"/>
                <a:gd name="T16" fmla="*/ 1 w 137"/>
                <a:gd name="T17" fmla="*/ 0 h 135"/>
                <a:gd name="T18" fmla="*/ 1 w 137"/>
                <a:gd name="T19" fmla="*/ 0 h 135"/>
                <a:gd name="T20" fmla="*/ 1 w 137"/>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35">
                  <a:moveTo>
                    <a:pt x="119" y="0"/>
                  </a:moveTo>
                  <a:lnTo>
                    <a:pt x="137" y="50"/>
                  </a:lnTo>
                  <a:lnTo>
                    <a:pt x="130" y="82"/>
                  </a:lnTo>
                  <a:lnTo>
                    <a:pt x="101" y="61"/>
                  </a:lnTo>
                  <a:lnTo>
                    <a:pt x="101" y="32"/>
                  </a:lnTo>
                  <a:lnTo>
                    <a:pt x="63" y="53"/>
                  </a:lnTo>
                  <a:lnTo>
                    <a:pt x="63" y="135"/>
                  </a:lnTo>
                  <a:lnTo>
                    <a:pt x="0" y="111"/>
                  </a:lnTo>
                  <a:lnTo>
                    <a:pt x="38" y="71"/>
                  </a:lnTo>
                  <a:lnTo>
                    <a:pt x="80" y="29"/>
                  </a:lnTo>
                  <a:lnTo>
                    <a:pt x="119"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0" name="Freeform 51"/>
            <p:cNvSpPr>
              <a:spLocks/>
            </p:cNvSpPr>
            <p:nvPr/>
          </p:nvSpPr>
          <p:spPr bwMode="auto">
            <a:xfrm flipH="1">
              <a:off x="1278" y="1809"/>
              <a:ext cx="18" cy="20"/>
            </a:xfrm>
            <a:custGeom>
              <a:avLst/>
              <a:gdLst>
                <a:gd name="T0" fmla="*/ 1 w 36"/>
                <a:gd name="T1" fmla="*/ 0 h 39"/>
                <a:gd name="T2" fmla="*/ 0 w 36"/>
                <a:gd name="T3" fmla="*/ 1 h 39"/>
                <a:gd name="T4" fmla="*/ 1 w 36"/>
                <a:gd name="T5" fmla="*/ 1 h 39"/>
                <a:gd name="T6" fmla="*/ 1 w 36"/>
                <a:gd name="T7" fmla="*/ 0 h 39"/>
                <a:gd name="T8" fmla="*/ 1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17" y="0"/>
                  </a:moveTo>
                  <a:lnTo>
                    <a:pt x="0" y="39"/>
                  </a:lnTo>
                  <a:lnTo>
                    <a:pt x="21" y="39"/>
                  </a:lnTo>
                  <a:lnTo>
                    <a:pt x="36" y="0"/>
                  </a:lnTo>
                  <a:lnTo>
                    <a:pt x="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1" name="Freeform 52"/>
            <p:cNvSpPr>
              <a:spLocks/>
            </p:cNvSpPr>
            <p:nvPr/>
          </p:nvSpPr>
          <p:spPr bwMode="auto">
            <a:xfrm flipH="1">
              <a:off x="919" y="1789"/>
              <a:ext cx="136" cy="50"/>
            </a:xfrm>
            <a:custGeom>
              <a:avLst/>
              <a:gdLst>
                <a:gd name="T0" fmla="*/ 0 w 273"/>
                <a:gd name="T1" fmla="*/ 1 h 100"/>
                <a:gd name="T2" fmla="*/ 0 w 273"/>
                <a:gd name="T3" fmla="*/ 1 h 100"/>
                <a:gd name="T4" fmla="*/ 0 w 273"/>
                <a:gd name="T5" fmla="*/ 1 h 100"/>
                <a:gd name="T6" fmla="*/ 0 w 273"/>
                <a:gd name="T7" fmla="*/ 1 h 100"/>
                <a:gd name="T8" fmla="*/ 0 w 273"/>
                <a:gd name="T9" fmla="*/ 1 h 100"/>
                <a:gd name="T10" fmla="*/ 0 w 273"/>
                <a:gd name="T11" fmla="*/ 1 h 100"/>
                <a:gd name="T12" fmla="*/ 0 w 273"/>
                <a:gd name="T13" fmla="*/ 1 h 100"/>
                <a:gd name="T14" fmla="*/ 0 w 273"/>
                <a:gd name="T15" fmla="*/ 1 h 100"/>
                <a:gd name="T16" fmla="*/ 0 w 273"/>
                <a:gd name="T17" fmla="*/ 1 h 100"/>
                <a:gd name="T18" fmla="*/ 0 w 273"/>
                <a:gd name="T19" fmla="*/ 1 h 100"/>
                <a:gd name="T20" fmla="*/ 0 w 273"/>
                <a:gd name="T21" fmla="*/ 0 h 100"/>
                <a:gd name="T22" fmla="*/ 0 w 273"/>
                <a:gd name="T23" fmla="*/ 0 h 100"/>
                <a:gd name="T24" fmla="*/ 0 w 273"/>
                <a:gd name="T25" fmla="*/ 1 h 100"/>
                <a:gd name="T26" fmla="*/ 0 w 273"/>
                <a:gd name="T27" fmla="*/ 1 h 100"/>
                <a:gd name="T28" fmla="*/ 0 w 273"/>
                <a:gd name="T29" fmla="*/ 1 h 100"/>
                <a:gd name="T30" fmla="*/ 0 w 273"/>
                <a:gd name="T31" fmla="*/ 1 h 100"/>
                <a:gd name="T32" fmla="*/ 0 w 273"/>
                <a:gd name="T33" fmla="*/ 1 h 100"/>
                <a:gd name="T34" fmla="*/ 0 w 273"/>
                <a:gd name="T35" fmla="*/ 1 h 100"/>
                <a:gd name="T36" fmla="*/ 0 w 273"/>
                <a:gd name="T37" fmla="*/ 1 h 100"/>
                <a:gd name="T38" fmla="*/ 0 w 273"/>
                <a:gd name="T39" fmla="*/ 1 h 100"/>
                <a:gd name="T40" fmla="*/ 0 w 273"/>
                <a:gd name="T41" fmla="*/ 1 h 100"/>
                <a:gd name="T42" fmla="*/ 0 w 273"/>
                <a:gd name="T43" fmla="*/ 1 h 100"/>
                <a:gd name="T44" fmla="*/ 0 w 27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3" h="100">
                  <a:moveTo>
                    <a:pt x="0" y="57"/>
                  </a:moveTo>
                  <a:lnTo>
                    <a:pt x="25" y="81"/>
                  </a:lnTo>
                  <a:lnTo>
                    <a:pt x="49" y="100"/>
                  </a:lnTo>
                  <a:lnTo>
                    <a:pt x="97" y="76"/>
                  </a:lnTo>
                  <a:lnTo>
                    <a:pt x="193" y="51"/>
                  </a:lnTo>
                  <a:lnTo>
                    <a:pt x="273" y="23"/>
                  </a:lnTo>
                  <a:lnTo>
                    <a:pt x="259" y="15"/>
                  </a:lnTo>
                  <a:lnTo>
                    <a:pt x="244" y="8"/>
                  </a:lnTo>
                  <a:lnTo>
                    <a:pt x="229" y="3"/>
                  </a:lnTo>
                  <a:lnTo>
                    <a:pt x="214" y="1"/>
                  </a:lnTo>
                  <a:lnTo>
                    <a:pt x="198" y="0"/>
                  </a:lnTo>
                  <a:lnTo>
                    <a:pt x="183" y="0"/>
                  </a:lnTo>
                  <a:lnTo>
                    <a:pt x="167" y="1"/>
                  </a:lnTo>
                  <a:lnTo>
                    <a:pt x="150" y="3"/>
                  </a:lnTo>
                  <a:lnTo>
                    <a:pt x="135" y="7"/>
                  </a:lnTo>
                  <a:lnTo>
                    <a:pt x="120" y="10"/>
                  </a:lnTo>
                  <a:lnTo>
                    <a:pt x="106" y="15"/>
                  </a:lnTo>
                  <a:lnTo>
                    <a:pt x="92" y="18"/>
                  </a:lnTo>
                  <a:lnTo>
                    <a:pt x="78" y="23"/>
                  </a:lnTo>
                  <a:lnTo>
                    <a:pt x="66" y="26"/>
                  </a:lnTo>
                  <a:lnTo>
                    <a:pt x="55" y="30"/>
                  </a:lnTo>
                  <a:lnTo>
                    <a:pt x="44" y="33"/>
                  </a:lnTo>
                  <a:lnTo>
                    <a:pt x="0" y="57"/>
                  </a:lnTo>
                  <a:close/>
                </a:path>
              </a:pathLst>
            </a:custGeom>
            <a:solidFill>
              <a:srgbClr val="9933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2" name="Freeform 53"/>
            <p:cNvSpPr>
              <a:spLocks/>
            </p:cNvSpPr>
            <p:nvPr/>
          </p:nvSpPr>
          <p:spPr bwMode="auto">
            <a:xfrm flipH="1">
              <a:off x="767" y="1776"/>
              <a:ext cx="840" cy="250"/>
            </a:xfrm>
            <a:custGeom>
              <a:avLst/>
              <a:gdLst>
                <a:gd name="T0" fmla="*/ 2 w 1680"/>
                <a:gd name="T1" fmla="*/ 1 h 502"/>
                <a:gd name="T2" fmla="*/ 2 w 1680"/>
                <a:gd name="T3" fmla="*/ 1 h 502"/>
                <a:gd name="T4" fmla="*/ 2 w 1680"/>
                <a:gd name="T5" fmla="*/ 1 h 502"/>
                <a:gd name="T6" fmla="*/ 2 w 1680"/>
                <a:gd name="T7" fmla="*/ 1 h 502"/>
                <a:gd name="T8" fmla="*/ 2 w 1680"/>
                <a:gd name="T9" fmla="*/ 1 h 502"/>
                <a:gd name="T10" fmla="*/ 1 w 1680"/>
                <a:gd name="T11" fmla="*/ 1 h 502"/>
                <a:gd name="T12" fmla="*/ 1 w 1680"/>
                <a:gd name="T13" fmla="*/ 1 h 502"/>
                <a:gd name="T14" fmla="*/ 1 w 1680"/>
                <a:gd name="T15" fmla="*/ 1 h 502"/>
                <a:gd name="T16" fmla="*/ 1 w 1680"/>
                <a:gd name="T17" fmla="*/ 1 h 502"/>
                <a:gd name="T18" fmla="*/ 1 w 1680"/>
                <a:gd name="T19" fmla="*/ 1 h 502"/>
                <a:gd name="T20" fmla="*/ 1 w 1680"/>
                <a:gd name="T21" fmla="*/ 1 h 502"/>
                <a:gd name="T22" fmla="*/ 1 w 1680"/>
                <a:gd name="T23" fmla="*/ 1 h 502"/>
                <a:gd name="T24" fmla="*/ 1 w 1680"/>
                <a:gd name="T25" fmla="*/ 1 h 502"/>
                <a:gd name="T26" fmla="*/ 1 w 1680"/>
                <a:gd name="T27" fmla="*/ 1 h 502"/>
                <a:gd name="T28" fmla="*/ 1 w 1680"/>
                <a:gd name="T29" fmla="*/ 1 h 502"/>
                <a:gd name="T30" fmla="*/ 1 w 1680"/>
                <a:gd name="T31" fmla="*/ 1 h 502"/>
                <a:gd name="T32" fmla="*/ 1 w 1680"/>
                <a:gd name="T33" fmla="*/ 1 h 502"/>
                <a:gd name="T34" fmla="*/ 1 w 1680"/>
                <a:gd name="T35" fmla="*/ 1 h 502"/>
                <a:gd name="T36" fmla="*/ 1 w 1680"/>
                <a:gd name="T37" fmla="*/ 1 h 502"/>
                <a:gd name="T38" fmla="*/ 1 w 1680"/>
                <a:gd name="T39" fmla="*/ 1 h 502"/>
                <a:gd name="T40" fmla="*/ 1 w 1680"/>
                <a:gd name="T41" fmla="*/ 1 h 502"/>
                <a:gd name="T42" fmla="*/ 1 w 1680"/>
                <a:gd name="T43" fmla="*/ 1 h 502"/>
                <a:gd name="T44" fmla="*/ 1 w 1680"/>
                <a:gd name="T45" fmla="*/ 1 h 502"/>
                <a:gd name="T46" fmla="*/ 1 w 1680"/>
                <a:gd name="T47" fmla="*/ 1 h 502"/>
                <a:gd name="T48" fmla="*/ 1 w 1680"/>
                <a:gd name="T49" fmla="*/ 1 h 502"/>
                <a:gd name="T50" fmla="*/ 1 w 1680"/>
                <a:gd name="T51" fmla="*/ 1 h 502"/>
                <a:gd name="T52" fmla="*/ 1 w 1680"/>
                <a:gd name="T53" fmla="*/ 1 h 502"/>
                <a:gd name="T54" fmla="*/ 1 w 1680"/>
                <a:gd name="T55" fmla="*/ 1 h 502"/>
                <a:gd name="T56" fmla="*/ 1 w 1680"/>
                <a:gd name="T57" fmla="*/ 1 h 502"/>
                <a:gd name="T58" fmla="*/ 1 w 1680"/>
                <a:gd name="T59" fmla="*/ 1 h 502"/>
                <a:gd name="T60" fmla="*/ 1 w 1680"/>
                <a:gd name="T61" fmla="*/ 1 h 502"/>
                <a:gd name="T62" fmla="*/ 1 w 1680"/>
                <a:gd name="T63" fmla="*/ 1 h 502"/>
                <a:gd name="T64" fmla="*/ 1 w 1680"/>
                <a:gd name="T65" fmla="*/ 1 h 502"/>
                <a:gd name="T66" fmla="*/ 1 w 1680"/>
                <a:gd name="T67" fmla="*/ 1 h 502"/>
                <a:gd name="T68" fmla="*/ 1 w 1680"/>
                <a:gd name="T69" fmla="*/ 1 h 502"/>
                <a:gd name="T70" fmla="*/ 1 w 1680"/>
                <a:gd name="T71" fmla="*/ 1 h 502"/>
                <a:gd name="T72" fmla="*/ 1 w 1680"/>
                <a:gd name="T73" fmla="*/ 1 h 502"/>
                <a:gd name="T74" fmla="*/ 1 w 1680"/>
                <a:gd name="T75" fmla="*/ 1 h 502"/>
                <a:gd name="T76" fmla="*/ 1 w 1680"/>
                <a:gd name="T77" fmla="*/ 1 h 502"/>
                <a:gd name="T78" fmla="*/ 1 w 1680"/>
                <a:gd name="T79" fmla="*/ 1 h 502"/>
                <a:gd name="T80" fmla="*/ 2 w 1680"/>
                <a:gd name="T81" fmla="*/ 1 h 502"/>
                <a:gd name="T82" fmla="*/ 2 w 1680"/>
                <a:gd name="T83" fmla="*/ 1 h 502"/>
                <a:gd name="T84" fmla="*/ 2 w 1680"/>
                <a:gd name="T85" fmla="*/ 1 h 502"/>
                <a:gd name="T86" fmla="*/ 2 w 1680"/>
                <a:gd name="T87" fmla="*/ 1 h 502"/>
                <a:gd name="T88" fmla="*/ 2 w 1680"/>
                <a:gd name="T89" fmla="*/ 1 h 502"/>
                <a:gd name="T90" fmla="*/ 2 w 1680"/>
                <a:gd name="T91" fmla="*/ 1 h 502"/>
                <a:gd name="T92" fmla="*/ 2 w 1680"/>
                <a:gd name="T93" fmla="*/ 1 h 5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0" h="502">
                  <a:moveTo>
                    <a:pt x="1666" y="0"/>
                  </a:moveTo>
                  <a:lnTo>
                    <a:pt x="1580" y="55"/>
                  </a:lnTo>
                  <a:lnTo>
                    <a:pt x="1430" y="111"/>
                  </a:lnTo>
                  <a:lnTo>
                    <a:pt x="1303" y="161"/>
                  </a:lnTo>
                  <a:lnTo>
                    <a:pt x="1199" y="211"/>
                  </a:lnTo>
                  <a:lnTo>
                    <a:pt x="1171" y="227"/>
                  </a:lnTo>
                  <a:lnTo>
                    <a:pt x="1145" y="242"/>
                  </a:lnTo>
                  <a:lnTo>
                    <a:pt x="1117" y="257"/>
                  </a:lnTo>
                  <a:lnTo>
                    <a:pt x="1090" y="271"/>
                  </a:lnTo>
                  <a:lnTo>
                    <a:pt x="1063" y="285"/>
                  </a:lnTo>
                  <a:lnTo>
                    <a:pt x="1036" y="298"/>
                  </a:lnTo>
                  <a:lnTo>
                    <a:pt x="1008" y="311"/>
                  </a:lnTo>
                  <a:lnTo>
                    <a:pt x="981" y="324"/>
                  </a:lnTo>
                  <a:lnTo>
                    <a:pt x="954" y="336"/>
                  </a:lnTo>
                  <a:lnTo>
                    <a:pt x="926" y="348"/>
                  </a:lnTo>
                  <a:lnTo>
                    <a:pt x="897" y="361"/>
                  </a:lnTo>
                  <a:lnTo>
                    <a:pt x="870" y="372"/>
                  </a:lnTo>
                  <a:lnTo>
                    <a:pt x="841" y="384"/>
                  </a:lnTo>
                  <a:lnTo>
                    <a:pt x="812" y="394"/>
                  </a:lnTo>
                  <a:lnTo>
                    <a:pt x="783" y="406"/>
                  </a:lnTo>
                  <a:lnTo>
                    <a:pt x="753" y="417"/>
                  </a:lnTo>
                  <a:lnTo>
                    <a:pt x="729" y="423"/>
                  </a:lnTo>
                  <a:lnTo>
                    <a:pt x="705" y="429"/>
                  </a:lnTo>
                  <a:lnTo>
                    <a:pt x="681" y="433"/>
                  </a:lnTo>
                  <a:lnTo>
                    <a:pt x="658" y="438"/>
                  </a:lnTo>
                  <a:lnTo>
                    <a:pt x="633" y="442"/>
                  </a:lnTo>
                  <a:lnTo>
                    <a:pt x="610" y="446"/>
                  </a:lnTo>
                  <a:lnTo>
                    <a:pt x="587" y="449"/>
                  </a:lnTo>
                  <a:lnTo>
                    <a:pt x="564" y="452"/>
                  </a:lnTo>
                  <a:lnTo>
                    <a:pt x="540" y="454"/>
                  </a:lnTo>
                  <a:lnTo>
                    <a:pt x="518" y="456"/>
                  </a:lnTo>
                  <a:lnTo>
                    <a:pt x="495" y="458"/>
                  </a:lnTo>
                  <a:lnTo>
                    <a:pt x="472" y="460"/>
                  </a:lnTo>
                  <a:lnTo>
                    <a:pt x="449" y="461"/>
                  </a:lnTo>
                  <a:lnTo>
                    <a:pt x="426" y="462"/>
                  </a:lnTo>
                  <a:lnTo>
                    <a:pt x="403" y="463"/>
                  </a:lnTo>
                  <a:lnTo>
                    <a:pt x="380" y="463"/>
                  </a:lnTo>
                  <a:lnTo>
                    <a:pt x="358" y="464"/>
                  </a:lnTo>
                  <a:lnTo>
                    <a:pt x="335" y="464"/>
                  </a:lnTo>
                  <a:lnTo>
                    <a:pt x="312" y="464"/>
                  </a:lnTo>
                  <a:lnTo>
                    <a:pt x="289" y="464"/>
                  </a:lnTo>
                  <a:lnTo>
                    <a:pt x="266" y="464"/>
                  </a:lnTo>
                  <a:lnTo>
                    <a:pt x="242" y="464"/>
                  </a:lnTo>
                  <a:lnTo>
                    <a:pt x="219" y="464"/>
                  </a:lnTo>
                  <a:lnTo>
                    <a:pt x="196" y="463"/>
                  </a:lnTo>
                  <a:lnTo>
                    <a:pt x="172" y="463"/>
                  </a:lnTo>
                  <a:lnTo>
                    <a:pt x="147" y="463"/>
                  </a:lnTo>
                  <a:lnTo>
                    <a:pt x="123" y="462"/>
                  </a:lnTo>
                  <a:lnTo>
                    <a:pt x="99" y="462"/>
                  </a:lnTo>
                  <a:lnTo>
                    <a:pt x="75" y="462"/>
                  </a:lnTo>
                  <a:lnTo>
                    <a:pt x="51" y="462"/>
                  </a:lnTo>
                  <a:lnTo>
                    <a:pt x="25" y="462"/>
                  </a:lnTo>
                  <a:lnTo>
                    <a:pt x="0" y="462"/>
                  </a:lnTo>
                  <a:lnTo>
                    <a:pt x="3" y="487"/>
                  </a:lnTo>
                  <a:lnTo>
                    <a:pt x="47" y="492"/>
                  </a:lnTo>
                  <a:lnTo>
                    <a:pt x="91" y="496"/>
                  </a:lnTo>
                  <a:lnTo>
                    <a:pt x="135" y="499"/>
                  </a:lnTo>
                  <a:lnTo>
                    <a:pt x="177" y="501"/>
                  </a:lnTo>
                  <a:lnTo>
                    <a:pt x="220" y="502"/>
                  </a:lnTo>
                  <a:lnTo>
                    <a:pt x="261" y="502"/>
                  </a:lnTo>
                  <a:lnTo>
                    <a:pt x="303" y="502"/>
                  </a:lnTo>
                  <a:lnTo>
                    <a:pt x="344" y="500"/>
                  </a:lnTo>
                  <a:lnTo>
                    <a:pt x="387" y="499"/>
                  </a:lnTo>
                  <a:lnTo>
                    <a:pt x="428" y="495"/>
                  </a:lnTo>
                  <a:lnTo>
                    <a:pt x="470" y="493"/>
                  </a:lnTo>
                  <a:lnTo>
                    <a:pt x="513" y="490"/>
                  </a:lnTo>
                  <a:lnTo>
                    <a:pt x="555" y="485"/>
                  </a:lnTo>
                  <a:lnTo>
                    <a:pt x="598" y="480"/>
                  </a:lnTo>
                  <a:lnTo>
                    <a:pt x="642" y="476"/>
                  </a:lnTo>
                  <a:lnTo>
                    <a:pt x="685" y="471"/>
                  </a:lnTo>
                  <a:lnTo>
                    <a:pt x="721" y="460"/>
                  </a:lnTo>
                  <a:lnTo>
                    <a:pt x="756" y="449"/>
                  </a:lnTo>
                  <a:lnTo>
                    <a:pt x="789" y="438"/>
                  </a:lnTo>
                  <a:lnTo>
                    <a:pt x="822" y="426"/>
                  </a:lnTo>
                  <a:lnTo>
                    <a:pt x="856" y="415"/>
                  </a:lnTo>
                  <a:lnTo>
                    <a:pt x="888" y="403"/>
                  </a:lnTo>
                  <a:lnTo>
                    <a:pt x="920" y="391"/>
                  </a:lnTo>
                  <a:lnTo>
                    <a:pt x="951" y="378"/>
                  </a:lnTo>
                  <a:lnTo>
                    <a:pt x="984" y="364"/>
                  </a:lnTo>
                  <a:lnTo>
                    <a:pt x="1015" y="350"/>
                  </a:lnTo>
                  <a:lnTo>
                    <a:pt x="1046" y="336"/>
                  </a:lnTo>
                  <a:lnTo>
                    <a:pt x="1077" y="321"/>
                  </a:lnTo>
                  <a:lnTo>
                    <a:pt x="1108" y="305"/>
                  </a:lnTo>
                  <a:lnTo>
                    <a:pt x="1139" y="288"/>
                  </a:lnTo>
                  <a:lnTo>
                    <a:pt x="1170" y="271"/>
                  </a:lnTo>
                  <a:lnTo>
                    <a:pt x="1203" y="252"/>
                  </a:lnTo>
                  <a:lnTo>
                    <a:pt x="1312" y="179"/>
                  </a:lnTo>
                  <a:lnTo>
                    <a:pt x="1412" y="157"/>
                  </a:lnTo>
                  <a:lnTo>
                    <a:pt x="1530" y="101"/>
                  </a:lnTo>
                  <a:lnTo>
                    <a:pt x="1644" y="51"/>
                  </a:lnTo>
                  <a:lnTo>
                    <a:pt x="1680" y="23"/>
                  </a:lnTo>
                  <a:lnTo>
                    <a:pt x="1677" y="20"/>
                  </a:lnTo>
                  <a:lnTo>
                    <a:pt x="1671" y="13"/>
                  </a:lnTo>
                  <a:lnTo>
                    <a:pt x="1666" y="6"/>
                  </a:lnTo>
                  <a:lnTo>
                    <a:pt x="1666" y="0"/>
                  </a:lnTo>
                  <a:close/>
                </a:path>
              </a:pathLst>
            </a:custGeom>
            <a:solidFill>
              <a:srgbClr val="63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3" name="Freeform 54"/>
            <p:cNvSpPr>
              <a:spLocks/>
            </p:cNvSpPr>
            <p:nvPr/>
          </p:nvSpPr>
          <p:spPr bwMode="auto">
            <a:xfrm flipH="1">
              <a:off x="810" y="1799"/>
              <a:ext cx="493" cy="215"/>
            </a:xfrm>
            <a:custGeom>
              <a:avLst/>
              <a:gdLst>
                <a:gd name="T0" fmla="*/ 1 w 985"/>
                <a:gd name="T1" fmla="*/ 1 h 430"/>
                <a:gd name="T2" fmla="*/ 1 w 985"/>
                <a:gd name="T3" fmla="*/ 1 h 430"/>
                <a:gd name="T4" fmla="*/ 1 w 985"/>
                <a:gd name="T5" fmla="*/ 1 h 430"/>
                <a:gd name="T6" fmla="*/ 1 w 985"/>
                <a:gd name="T7" fmla="*/ 1 h 430"/>
                <a:gd name="T8" fmla="*/ 1 w 985"/>
                <a:gd name="T9" fmla="*/ 1 h 430"/>
                <a:gd name="T10" fmla="*/ 1 w 985"/>
                <a:gd name="T11" fmla="*/ 1 h 430"/>
                <a:gd name="T12" fmla="*/ 1 w 985"/>
                <a:gd name="T13" fmla="*/ 1 h 430"/>
                <a:gd name="T14" fmla="*/ 1 w 985"/>
                <a:gd name="T15" fmla="*/ 1 h 430"/>
                <a:gd name="T16" fmla="*/ 1 w 985"/>
                <a:gd name="T17" fmla="*/ 0 h 430"/>
                <a:gd name="T18" fmla="*/ 1 w 985"/>
                <a:gd name="T19" fmla="*/ 1 h 430"/>
                <a:gd name="T20" fmla="*/ 1 w 985"/>
                <a:gd name="T21" fmla="*/ 1 h 430"/>
                <a:gd name="T22" fmla="*/ 1 w 985"/>
                <a:gd name="T23" fmla="*/ 1 h 430"/>
                <a:gd name="T24" fmla="*/ 1 w 985"/>
                <a:gd name="T25" fmla="*/ 1 h 430"/>
                <a:gd name="T26" fmla="*/ 1 w 985"/>
                <a:gd name="T27" fmla="*/ 1 h 430"/>
                <a:gd name="T28" fmla="*/ 1 w 985"/>
                <a:gd name="T29" fmla="*/ 1 h 430"/>
                <a:gd name="T30" fmla="*/ 1 w 985"/>
                <a:gd name="T31" fmla="*/ 1 h 430"/>
                <a:gd name="T32" fmla="*/ 1 w 985"/>
                <a:gd name="T33" fmla="*/ 1 h 430"/>
                <a:gd name="T34" fmla="*/ 1 w 985"/>
                <a:gd name="T35" fmla="*/ 1 h 430"/>
                <a:gd name="T36" fmla="*/ 1 w 985"/>
                <a:gd name="T37" fmla="*/ 1 h 430"/>
                <a:gd name="T38" fmla="*/ 1 w 985"/>
                <a:gd name="T39" fmla="*/ 1 h 430"/>
                <a:gd name="T40" fmla="*/ 1 w 985"/>
                <a:gd name="T41" fmla="*/ 1 h 430"/>
                <a:gd name="T42" fmla="*/ 1 w 985"/>
                <a:gd name="T43" fmla="*/ 1 h 430"/>
                <a:gd name="T44" fmla="*/ 1 w 985"/>
                <a:gd name="T45" fmla="*/ 1 h 430"/>
                <a:gd name="T46" fmla="*/ 1 w 985"/>
                <a:gd name="T47" fmla="*/ 1 h 430"/>
                <a:gd name="T48" fmla="*/ 1 w 985"/>
                <a:gd name="T49" fmla="*/ 1 h 430"/>
                <a:gd name="T50" fmla="*/ 0 w 985"/>
                <a:gd name="T51" fmla="*/ 1 h 430"/>
                <a:gd name="T52" fmla="*/ 1 w 985"/>
                <a:gd name="T53" fmla="*/ 1 h 430"/>
                <a:gd name="T54" fmla="*/ 1 w 985"/>
                <a:gd name="T55" fmla="*/ 1 h 430"/>
                <a:gd name="T56" fmla="*/ 1 w 985"/>
                <a:gd name="T57" fmla="*/ 1 h 430"/>
                <a:gd name="T58" fmla="*/ 1 w 985"/>
                <a:gd name="T59" fmla="*/ 1 h 430"/>
                <a:gd name="T60" fmla="*/ 1 w 985"/>
                <a:gd name="T61" fmla="*/ 1 h 430"/>
                <a:gd name="T62" fmla="*/ 1 w 985"/>
                <a:gd name="T63" fmla="*/ 1 h 430"/>
                <a:gd name="T64" fmla="*/ 1 w 985"/>
                <a:gd name="T65" fmla="*/ 1 h 430"/>
                <a:gd name="T66" fmla="*/ 1 w 985"/>
                <a:gd name="T67" fmla="*/ 1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5" h="430">
                  <a:moveTo>
                    <a:pt x="482" y="235"/>
                  </a:moveTo>
                  <a:lnTo>
                    <a:pt x="627" y="151"/>
                  </a:lnTo>
                  <a:lnTo>
                    <a:pt x="650" y="143"/>
                  </a:lnTo>
                  <a:lnTo>
                    <a:pt x="673" y="135"/>
                  </a:lnTo>
                  <a:lnTo>
                    <a:pt x="695" y="126"/>
                  </a:lnTo>
                  <a:lnTo>
                    <a:pt x="718" y="117"/>
                  </a:lnTo>
                  <a:lnTo>
                    <a:pt x="740" y="107"/>
                  </a:lnTo>
                  <a:lnTo>
                    <a:pt x="763" y="98"/>
                  </a:lnTo>
                  <a:lnTo>
                    <a:pt x="785" y="89"/>
                  </a:lnTo>
                  <a:lnTo>
                    <a:pt x="807" y="78"/>
                  </a:lnTo>
                  <a:lnTo>
                    <a:pt x="830" y="69"/>
                  </a:lnTo>
                  <a:lnTo>
                    <a:pt x="851" y="59"/>
                  </a:lnTo>
                  <a:lnTo>
                    <a:pt x="873" y="49"/>
                  </a:lnTo>
                  <a:lnTo>
                    <a:pt x="895" y="39"/>
                  </a:lnTo>
                  <a:lnTo>
                    <a:pt x="918" y="29"/>
                  </a:lnTo>
                  <a:lnTo>
                    <a:pt x="940" y="20"/>
                  </a:lnTo>
                  <a:lnTo>
                    <a:pt x="963" y="9"/>
                  </a:lnTo>
                  <a:lnTo>
                    <a:pt x="985" y="0"/>
                  </a:lnTo>
                  <a:lnTo>
                    <a:pt x="972" y="23"/>
                  </a:lnTo>
                  <a:lnTo>
                    <a:pt x="953" y="35"/>
                  </a:lnTo>
                  <a:lnTo>
                    <a:pt x="932" y="45"/>
                  </a:lnTo>
                  <a:lnTo>
                    <a:pt x="911" y="54"/>
                  </a:lnTo>
                  <a:lnTo>
                    <a:pt x="892" y="64"/>
                  </a:lnTo>
                  <a:lnTo>
                    <a:pt x="871" y="73"/>
                  </a:lnTo>
                  <a:lnTo>
                    <a:pt x="850" y="82"/>
                  </a:lnTo>
                  <a:lnTo>
                    <a:pt x="830" y="90"/>
                  </a:lnTo>
                  <a:lnTo>
                    <a:pt x="809" y="99"/>
                  </a:lnTo>
                  <a:lnTo>
                    <a:pt x="788" y="107"/>
                  </a:lnTo>
                  <a:lnTo>
                    <a:pt x="767" y="115"/>
                  </a:lnTo>
                  <a:lnTo>
                    <a:pt x="746" y="123"/>
                  </a:lnTo>
                  <a:lnTo>
                    <a:pt x="725" y="131"/>
                  </a:lnTo>
                  <a:lnTo>
                    <a:pt x="704" y="140"/>
                  </a:lnTo>
                  <a:lnTo>
                    <a:pt x="683" y="148"/>
                  </a:lnTo>
                  <a:lnTo>
                    <a:pt x="661" y="156"/>
                  </a:lnTo>
                  <a:lnTo>
                    <a:pt x="641" y="165"/>
                  </a:lnTo>
                  <a:lnTo>
                    <a:pt x="496" y="245"/>
                  </a:lnTo>
                  <a:lnTo>
                    <a:pt x="463" y="262"/>
                  </a:lnTo>
                  <a:lnTo>
                    <a:pt x="432" y="278"/>
                  </a:lnTo>
                  <a:lnTo>
                    <a:pt x="401" y="293"/>
                  </a:lnTo>
                  <a:lnTo>
                    <a:pt x="371" y="307"/>
                  </a:lnTo>
                  <a:lnTo>
                    <a:pt x="342" y="320"/>
                  </a:lnTo>
                  <a:lnTo>
                    <a:pt x="312" y="333"/>
                  </a:lnTo>
                  <a:lnTo>
                    <a:pt x="284" y="346"/>
                  </a:lnTo>
                  <a:lnTo>
                    <a:pt x="255" y="356"/>
                  </a:lnTo>
                  <a:lnTo>
                    <a:pt x="226" y="368"/>
                  </a:lnTo>
                  <a:lnTo>
                    <a:pt x="196" y="378"/>
                  </a:lnTo>
                  <a:lnTo>
                    <a:pt x="166" y="387"/>
                  </a:lnTo>
                  <a:lnTo>
                    <a:pt x="135" y="396"/>
                  </a:lnTo>
                  <a:lnTo>
                    <a:pt x="103" y="406"/>
                  </a:lnTo>
                  <a:lnTo>
                    <a:pt x="69" y="414"/>
                  </a:lnTo>
                  <a:lnTo>
                    <a:pt x="36" y="422"/>
                  </a:lnTo>
                  <a:lnTo>
                    <a:pt x="0" y="430"/>
                  </a:lnTo>
                  <a:lnTo>
                    <a:pt x="5" y="412"/>
                  </a:lnTo>
                  <a:lnTo>
                    <a:pt x="37" y="406"/>
                  </a:lnTo>
                  <a:lnTo>
                    <a:pt x="68" y="399"/>
                  </a:lnTo>
                  <a:lnTo>
                    <a:pt x="99" y="391"/>
                  </a:lnTo>
                  <a:lnTo>
                    <a:pt x="130" y="381"/>
                  </a:lnTo>
                  <a:lnTo>
                    <a:pt x="160" y="372"/>
                  </a:lnTo>
                  <a:lnTo>
                    <a:pt x="190" y="363"/>
                  </a:lnTo>
                  <a:lnTo>
                    <a:pt x="220" y="353"/>
                  </a:lnTo>
                  <a:lnTo>
                    <a:pt x="250" y="341"/>
                  </a:lnTo>
                  <a:lnTo>
                    <a:pt x="279" y="330"/>
                  </a:lnTo>
                  <a:lnTo>
                    <a:pt x="308" y="318"/>
                  </a:lnTo>
                  <a:lnTo>
                    <a:pt x="338" y="305"/>
                  </a:lnTo>
                  <a:lnTo>
                    <a:pt x="366" y="292"/>
                  </a:lnTo>
                  <a:lnTo>
                    <a:pt x="395" y="279"/>
                  </a:lnTo>
                  <a:lnTo>
                    <a:pt x="424" y="264"/>
                  </a:lnTo>
                  <a:lnTo>
                    <a:pt x="453" y="250"/>
                  </a:lnTo>
                  <a:lnTo>
                    <a:pt x="482" y="235"/>
                  </a:lnTo>
                  <a:close/>
                </a:path>
              </a:pathLst>
            </a:custGeom>
            <a:solidFill>
              <a:srgbClr val="3335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4" name="Freeform 55"/>
            <p:cNvSpPr>
              <a:spLocks/>
            </p:cNvSpPr>
            <p:nvPr/>
          </p:nvSpPr>
          <p:spPr bwMode="auto">
            <a:xfrm flipH="1">
              <a:off x="1114" y="1822"/>
              <a:ext cx="498" cy="191"/>
            </a:xfrm>
            <a:custGeom>
              <a:avLst/>
              <a:gdLst>
                <a:gd name="T0" fmla="*/ 0 w 999"/>
                <a:gd name="T1" fmla="*/ 0 h 383"/>
                <a:gd name="T2" fmla="*/ 0 w 999"/>
                <a:gd name="T3" fmla="*/ 0 h 383"/>
                <a:gd name="T4" fmla="*/ 0 w 999"/>
                <a:gd name="T5" fmla="*/ 0 h 383"/>
                <a:gd name="T6" fmla="*/ 0 w 999"/>
                <a:gd name="T7" fmla="*/ 0 h 383"/>
                <a:gd name="T8" fmla="*/ 0 w 999"/>
                <a:gd name="T9" fmla="*/ 0 h 383"/>
                <a:gd name="T10" fmla="*/ 0 w 999"/>
                <a:gd name="T11" fmla="*/ 0 h 383"/>
                <a:gd name="T12" fmla="*/ 0 w 999"/>
                <a:gd name="T13" fmla="*/ 0 h 383"/>
                <a:gd name="T14" fmla="*/ 0 w 999"/>
                <a:gd name="T15" fmla="*/ 0 h 383"/>
                <a:gd name="T16" fmla="*/ 0 w 999"/>
                <a:gd name="T17" fmla="*/ 0 h 383"/>
                <a:gd name="T18" fmla="*/ 0 w 999"/>
                <a:gd name="T19" fmla="*/ 0 h 383"/>
                <a:gd name="T20" fmla="*/ 0 w 999"/>
                <a:gd name="T21" fmla="*/ 0 h 383"/>
                <a:gd name="T22" fmla="*/ 0 w 999"/>
                <a:gd name="T23" fmla="*/ 0 h 383"/>
                <a:gd name="T24" fmla="*/ 0 w 999"/>
                <a:gd name="T25" fmla="*/ 0 h 383"/>
                <a:gd name="T26" fmla="*/ 0 w 999"/>
                <a:gd name="T27" fmla="*/ 0 h 383"/>
                <a:gd name="T28" fmla="*/ 0 w 999"/>
                <a:gd name="T29" fmla="*/ 0 h 383"/>
                <a:gd name="T30" fmla="*/ 0 w 999"/>
                <a:gd name="T31" fmla="*/ 0 h 383"/>
                <a:gd name="T32" fmla="*/ 0 w 999"/>
                <a:gd name="T33" fmla="*/ 0 h 383"/>
                <a:gd name="T34" fmla="*/ 0 w 999"/>
                <a:gd name="T35" fmla="*/ 0 h 383"/>
                <a:gd name="T36" fmla="*/ 0 w 999"/>
                <a:gd name="T37" fmla="*/ 0 h 383"/>
                <a:gd name="T38" fmla="*/ 0 w 999"/>
                <a:gd name="T39" fmla="*/ 0 h 383"/>
                <a:gd name="T40" fmla="*/ 0 w 999"/>
                <a:gd name="T41" fmla="*/ 0 h 383"/>
                <a:gd name="T42" fmla="*/ 0 w 999"/>
                <a:gd name="T43" fmla="*/ 0 h 383"/>
                <a:gd name="T44" fmla="*/ 0 w 999"/>
                <a:gd name="T45" fmla="*/ 0 h 383"/>
                <a:gd name="T46" fmla="*/ 0 w 999"/>
                <a:gd name="T47" fmla="*/ 0 h 383"/>
                <a:gd name="T48" fmla="*/ 0 w 999"/>
                <a:gd name="T49" fmla="*/ 0 h 383"/>
                <a:gd name="T50" fmla="*/ 0 w 999"/>
                <a:gd name="T51" fmla="*/ 0 h 383"/>
                <a:gd name="T52" fmla="*/ 0 w 999"/>
                <a:gd name="T53" fmla="*/ 0 h 383"/>
                <a:gd name="T54" fmla="*/ 0 w 999"/>
                <a:gd name="T55" fmla="*/ 0 h 383"/>
                <a:gd name="T56" fmla="*/ 0 w 999"/>
                <a:gd name="T57" fmla="*/ 0 h 383"/>
                <a:gd name="T58" fmla="*/ 0 w 999"/>
                <a:gd name="T59" fmla="*/ 0 h 383"/>
                <a:gd name="T60" fmla="*/ 0 w 999"/>
                <a:gd name="T61" fmla="*/ 0 h 383"/>
                <a:gd name="T62" fmla="*/ 0 w 999"/>
                <a:gd name="T63" fmla="*/ 0 h 383"/>
                <a:gd name="T64" fmla="*/ 0 w 999"/>
                <a:gd name="T65" fmla="*/ 0 h 383"/>
                <a:gd name="T66" fmla="*/ 0 w 999"/>
                <a:gd name="T67" fmla="*/ 0 h 383"/>
                <a:gd name="T68" fmla="*/ 0 w 999"/>
                <a:gd name="T69" fmla="*/ 0 h 383"/>
                <a:gd name="T70" fmla="*/ 0 w 999"/>
                <a:gd name="T71" fmla="*/ 0 h 383"/>
                <a:gd name="T72" fmla="*/ 0 w 999"/>
                <a:gd name="T73" fmla="*/ 0 h 383"/>
                <a:gd name="T74" fmla="*/ 0 w 999"/>
                <a:gd name="T75" fmla="*/ 0 h 383"/>
                <a:gd name="T76" fmla="*/ 0 w 999"/>
                <a:gd name="T77" fmla="*/ 0 h 383"/>
                <a:gd name="T78" fmla="*/ 0 w 999"/>
                <a:gd name="T79" fmla="*/ 0 h 383"/>
                <a:gd name="T80" fmla="*/ 0 w 999"/>
                <a:gd name="T81" fmla="*/ 0 h 383"/>
                <a:gd name="T82" fmla="*/ 0 w 999"/>
                <a:gd name="T83" fmla="*/ 0 h 383"/>
                <a:gd name="T84" fmla="*/ 0 w 999"/>
                <a:gd name="T85" fmla="*/ 0 h 383"/>
                <a:gd name="T86" fmla="*/ 0 w 999"/>
                <a:gd name="T87" fmla="*/ 0 h 383"/>
                <a:gd name="T88" fmla="*/ 0 w 999"/>
                <a:gd name="T89" fmla="*/ 0 h 383"/>
                <a:gd name="T90" fmla="*/ 0 w 999"/>
                <a:gd name="T91" fmla="*/ 0 h 383"/>
                <a:gd name="T92" fmla="*/ 0 w 999"/>
                <a:gd name="T93" fmla="*/ 0 h 383"/>
                <a:gd name="T94" fmla="*/ 0 w 999"/>
                <a:gd name="T95" fmla="*/ 0 h 3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9" h="383">
                  <a:moveTo>
                    <a:pt x="417" y="0"/>
                  </a:moveTo>
                  <a:lnTo>
                    <a:pt x="263" y="96"/>
                  </a:lnTo>
                  <a:lnTo>
                    <a:pt x="100" y="141"/>
                  </a:lnTo>
                  <a:lnTo>
                    <a:pt x="64" y="161"/>
                  </a:lnTo>
                  <a:lnTo>
                    <a:pt x="36" y="185"/>
                  </a:lnTo>
                  <a:lnTo>
                    <a:pt x="16" y="209"/>
                  </a:lnTo>
                  <a:lnTo>
                    <a:pt x="6" y="234"/>
                  </a:lnTo>
                  <a:lnTo>
                    <a:pt x="0" y="261"/>
                  </a:lnTo>
                  <a:lnTo>
                    <a:pt x="0" y="289"/>
                  </a:lnTo>
                  <a:lnTo>
                    <a:pt x="3" y="320"/>
                  </a:lnTo>
                  <a:lnTo>
                    <a:pt x="8" y="353"/>
                  </a:lnTo>
                  <a:lnTo>
                    <a:pt x="8" y="377"/>
                  </a:lnTo>
                  <a:lnTo>
                    <a:pt x="367" y="383"/>
                  </a:lnTo>
                  <a:lnTo>
                    <a:pt x="413" y="380"/>
                  </a:lnTo>
                  <a:lnTo>
                    <a:pt x="460" y="376"/>
                  </a:lnTo>
                  <a:lnTo>
                    <a:pt x="508" y="371"/>
                  </a:lnTo>
                  <a:lnTo>
                    <a:pt x="557" y="364"/>
                  </a:lnTo>
                  <a:lnTo>
                    <a:pt x="606" y="356"/>
                  </a:lnTo>
                  <a:lnTo>
                    <a:pt x="655" y="347"/>
                  </a:lnTo>
                  <a:lnTo>
                    <a:pt x="702" y="337"/>
                  </a:lnTo>
                  <a:lnTo>
                    <a:pt x="748" y="326"/>
                  </a:lnTo>
                  <a:lnTo>
                    <a:pt x="792" y="315"/>
                  </a:lnTo>
                  <a:lnTo>
                    <a:pt x="833" y="303"/>
                  </a:lnTo>
                  <a:lnTo>
                    <a:pt x="871" y="290"/>
                  </a:lnTo>
                  <a:lnTo>
                    <a:pt x="906" y="278"/>
                  </a:lnTo>
                  <a:lnTo>
                    <a:pt x="937" y="265"/>
                  </a:lnTo>
                  <a:lnTo>
                    <a:pt x="962" y="251"/>
                  </a:lnTo>
                  <a:lnTo>
                    <a:pt x="984" y="239"/>
                  </a:lnTo>
                  <a:lnTo>
                    <a:pt x="999" y="226"/>
                  </a:lnTo>
                  <a:lnTo>
                    <a:pt x="998" y="197"/>
                  </a:lnTo>
                  <a:lnTo>
                    <a:pt x="996" y="172"/>
                  </a:lnTo>
                  <a:lnTo>
                    <a:pt x="992" y="150"/>
                  </a:lnTo>
                  <a:lnTo>
                    <a:pt x="986" y="133"/>
                  </a:lnTo>
                  <a:lnTo>
                    <a:pt x="979" y="117"/>
                  </a:lnTo>
                  <a:lnTo>
                    <a:pt x="970" y="104"/>
                  </a:lnTo>
                  <a:lnTo>
                    <a:pt x="961" y="94"/>
                  </a:lnTo>
                  <a:lnTo>
                    <a:pt x="948" y="85"/>
                  </a:lnTo>
                  <a:lnTo>
                    <a:pt x="934" y="79"/>
                  </a:lnTo>
                  <a:lnTo>
                    <a:pt x="920" y="73"/>
                  </a:lnTo>
                  <a:lnTo>
                    <a:pt x="902" y="69"/>
                  </a:lnTo>
                  <a:lnTo>
                    <a:pt x="884" y="66"/>
                  </a:lnTo>
                  <a:lnTo>
                    <a:pt x="863" y="64"/>
                  </a:lnTo>
                  <a:lnTo>
                    <a:pt x="840" y="61"/>
                  </a:lnTo>
                  <a:lnTo>
                    <a:pt x="816" y="58"/>
                  </a:lnTo>
                  <a:lnTo>
                    <a:pt x="789" y="56"/>
                  </a:lnTo>
                  <a:lnTo>
                    <a:pt x="698" y="56"/>
                  </a:lnTo>
                  <a:lnTo>
                    <a:pt x="544" y="46"/>
                  </a:lnTo>
                  <a:lnTo>
                    <a:pt x="417" y="0"/>
                  </a:lnTo>
                  <a:close/>
                </a:path>
              </a:pathLst>
            </a:custGeom>
            <a:solidFill>
              <a:srgbClr val="A091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5" name="Freeform 56"/>
            <p:cNvSpPr>
              <a:spLocks/>
            </p:cNvSpPr>
            <p:nvPr/>
          </p:nvSpPr>
          <p:spPr bwMode="auto">
            <a:xfrm flipH="1">
              <a:off x="1126" y="1847"/>
              <a:ext cx="466" cy="150"/>
            </a:xfrm>
            <a:custGeom>
              <a:avLst/>
              <a:gdLst>
                <a:gd name="T0" fmla="*/ 1 w 932"/>
                <a:gd name="T1" fmla="*/ 1 h 299"/>
                <a:gd name="T2" fmla="*/ 1 w 932"/>
                <a:gd name="T3" fmla="*/ 1 h 299"/>
                <a:gd name="T4" fmla="*/ 1 w 932"/>
                <a:gd name="T5" fmla="*/ 1 h 299"/>
                <a:gd name="T6" fmla="*/ 1 w 932"/>
                <a:gd name="T7" fmla="*/ 1 h 299"/>
                <a:gd name="T8" fmla="*/ 1 w 932"/>
                <a:gd name="T9" fmla="*/ 1 h 299"/>
                <a:gd name="T10" fmla="*/ 1 w 932"/>
                <a:gd name="T11" fmla="*/ 1 h 299"/>
                <a:gd name="T12" fmla="*/ 1 w 932"/>
                <a:gd name="T13" fmla="*/ 1 h 299"/>
                <a:gd name="T14" fmla="*/ 1 w 932"/>
                <a:gd name="T15" fmla="*/ 1 h 299"/>
                <a:gd name="T16" fmla="*/ 1 w 932"/>
                <a:gd name="T17" fmla="*/ 1 h 299"/>
                <a:gd name="T18" fmla="*/ 1 w 932"/>
                <a:gd name="T19" fmla="*/ 1 h 299"/>
                <a:gd name="T20" fmla="*/ 1 w 932"/>
                <a:gd name="T21" fmla="*/ 1 h 299"/>
                <a:gd name="T22" fmla="*/ 1 w 932"/>
                <a:gd name="T23" fmla="*/ 1 h 299"/>
                <a:gd name="T24" fmla="*/ 1 w 932"/>
                <a:gd name="T25" fmla="*/ 1 h 299"/>
                <a:gd name="T26" fmla="*/ 1 w 932"/>
                <a:gd name="T27" fmla="*/ 1 h 299"/>
                <a:gd name="T28" fmla="*/ 1 w 932"/>
                <a:gd name="T29" fmla="*/ 1 h 299"/>
                <a:gd name="T30" fmla="*/ 1 w 932"/>
                <a:gd name="T31" fmla="*/ 1 h 299"/>
                <a:gd name="T32" fmla="*/ 1 w 932"/>
                <a:gd name="T33" fmla="*/ 1 h 299"/>
                <a:gd name="T34" fmla="*/ 1 w 932"/>
                <a:gd name="T35" fmla="*/ 1 h 299"/>
                <a:gd name="T36" fmla="*/ 1 w 932"/>
                <a:gd name="T37" fmla="*/ 1 h 299"/>
                <a:gd name="T38" fmla="*/ 1 w 932"/>
                <a:gd name="T39" fmla="*/ 1 h 299"/>
                <a:gd name="T40" fmla="*/ 1 w 932"/>
                <a:gd name="T41" fmla="*/ 1 h 299"/>
                <a:gd name="T42" fmla="*/ 1 w 932"/>
                <a:gd name="T43" fmla="*/ 1 h 299"/>
                <a:gd name="T44" fmla="*/ 1 w 932"/>
                <a:gd name="T45" fmla="*/ 1 h 299"/>
                <a:gd name="T46" fmla="*/ 1 w 932"/>
                <a:gd name="T47" fmla="*/ 1 h 299"/>
                <a:gd name="T48" fmla="*/ 1 w 932"/>
                <a:gd name="T49" fmla="*/ 1 h 299"/>
                <a:gd name="T50" fmla="*/ 1 w 932"/>
                <a:gd name="T51" fmla="*/ 1 h 299"/>
                <a:gd name="T52" fmla="*/ 1 w 932"/>
                <a:gd name="T53" fmla="*/ 1 h 299"/>
                <a:gd name="T54" fmla="*/ 1 w 932"/>
                <a:gd name="T55" fmla="*/ 1 h 299"/>
                <a:gd name="T56" fmla="*/ 1 w 932"/>
                <a:gd name="T57" fmla="*/ 1 h 299"/>
                <a:gd name="T58" fmla="*/ 1 w 932"/>
                <a:gd name="T59" fmla="*/ 1 h 299"/>
                <a:gd name="T60" fmla="*/ 1 w 932"/>
                <a:gd name="T61" fmla="*/ 1 h 299"/>
                <a:gd name="T62" fmla="*/ 1 w 932"/>
                <a:gd name="T63" fmla="*/ 1 h 299"/>
                <a:gd name="T64" fmla="*/ 1 w 932"/>
                <a:gd name="T65" fmla="*/ 1 h 299"/>
                <a:gd name="T66" fmla="*/ 1 w 932"/>
                <a:gd name="T67" fmla="*/ 1 h 299"/>
                <a:gd name="T68" fmla="*/ 1 w 932"/>
                <a:gd name="T69" fmla="*/ 1 h 299"/>
                <a:gd name="T70" fmla="*/ 1 w 932"/>
                <a:gd name="T71" fmla="*/ 1 h 299"/>
                <a:gd name="T72" fmla="*/ 1 w 932"/>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2" h="299">
                  <a:moveTo>
                    <a:pt x="420" y="0"/>
                  </a:moveTo>
                  <a:lnTo>
                    <a:pt x="402" y="10"/>
                  </a:lnTo>
                  <a:lnTo>
                    <a:pt x="385" y="20"/>
                  </a:lnTo>
                  <a:lnTo>
                    <a:pt x="367" y="28"/>
                  </a:lnTo>
                  <a:lnTo>
                    <a:pt x="351" y="36"/>
                  </a:lnTo>
                  <a:lnTo>
                    <a:pt x="335" y="43"/>
                  </a:lnTo>
                  <a:lnTo>
                    <a:pt x="320" y="49"/>
                  </a:lnTo>
                  <a:lnTo>
                    <a:pt x="304" y="55"/>
                  </a:lnTo>
                  <a:lnTo>
                    <a:pt x="289" y="61"/>
                  </a:lnTo>
                  <a:lnTo>
                    <a:pt x="273" y="66"/>
                  </a:lnTo>
                  <a:lnTo>
                    <a:pt x="257" y="70"/>
                  </a:lnTo>
                  <a:lnTo>
                    <a:pt x="239" y="75"/>
                  </a:lnTo>
                  <a:lnTo>
                    <a:pt x="222" y="78"/>
                  </a:lnTo>
                  <a:lnTo>
                    <a:pt x="205" y="82"/>
                  </a:lnTo>
                  <a:lnTo>
                    <a:pt x="186" y="85"/>
                  </a:lnTo>
                  <a:lnTo>
                    <a:pt x="167" y="89"/>
                  </a:lnTo>
                  <a:lnTo>
                    <a:pt x="146" y="91"/>
                  </a:lnTo>
                  <a:lnTo>
                    <a:pt x="105" y="108"/>
                  </a:lnTo>
                  <a:lnTo>
                    <a:pt x="72" y="125"/>
                  </a:lnTo>
                  <a:lnTo>
                    <a:pt x="47" y="143"/>
                  </a:lnTo>
                  <a:lnTo>
                    <a:pt x="27" y="161"/>
                  </a:lnTo>
                  <a:lnTo>
                    <a:pt x="14" y="184"/>
                  </a:lnTo>
                  <a:lnTo>
                    <a:pt x="6" y="213"/>
                  </a:lnTo>
                  <a:lnTo>
                    <a:pt x="1" y="249"/>
                  </a:lnTo>
                  <a:lnTo>
                    <a:pt x="0" y="294"/>
                  </a:lnTo>
                  <a:lnTo>
                    <a:pt x="336" y="299"/>
                  </a:lnTo>
                  <a:lnTo>
                    <a:pt x="366" y="297"/>
                  </a:lnTo>
                  <a:lnTo>
                    <a:pt x="401" y="294"/>
                  </a:lnTo>
                  <a:lnTo>
                    <a:pt x="441" y="289"/>
                  </a:lnTo>
                  <a:lnTo>
                    <a:pt x="485" y="284"/>
                  </a:lnTo>
                  <a:lnTo>
                    <a:pt x="531" y="279"/>
                  </a:lnTo>
                  <a:lnTo>
                    <a:pt x="578" y="271"/>
                  </a:lnTo>
                  <a:lnTo>
                    <a:pt x="628" y="263"/>
                  </a:lnTo>
                  <a:lnTo>
                    <a:pt x="676" y="252"/>
                  </a:lnTo>
                  <a:lnTo>
                    <a:pt x="722" y="242"/>
                  </a:lnTo>
                  <a:lnTo>
                    <a:pt x="767" y="229"/>
                  </a:lnTo>
                  <a:lnTo>
                    <a:pt x="809" y="215"/>
                  </a:lnTo>
                  <a:lnTo>
                    <a:pt x="845" y="199"/>
                  </a:lnTo>
                  <a:lnTo>
                    <a:pt x="878" y="182"/>
                  </a:lnTo>
                  <a:lnTo>
                    <a:pt x="903" y="162"/>
                  </a:lnTo>
                  <a:lnTo>
                    <a:pt x="921" y="142"/>
                  </a:lnTo>
                  <a:lnTo>
                    <a:pt x="932" y="119"/>
                  </a:lnTo>
                  <a:lnTo>
                    <a:pt x="923" y="98"/>
                  </a:lnTo>
                  <a:lnTo>
                    <a:pt x="913" y="81"/>
                  </a:lnTo>
                  <a:lnTo>
                    <a:pt x="904" y="67"/>
                  </a:lnTo>
                  <a:lnTo>
                    <a:pt x="894" y="55"/>
                  </a:lnTo>
                  <a:lnTo>
                    <a:pt x="883" y="46"/>
                  </a:lnTo>
                  <a:lnTo>
                    <a:pt x="872" y="39"/>
                  </a:lnTo>
                  <a:lnTo>
                    <a:pt x="859" y="34"/>
                  </a:lnTo>
                  <a:lnTo>
                    <a:pt x="847" y="31"/>
                  </a:lnTo>
                  <a:lnTo>
                    <a:pt x="833" y="30"/>
                  </a:lnTo>
                  <a:lnTo>
                    <a:pt x="818" y="29"/>
                  </a:lnTo>
                  <a:lnTo>
                    <a:pt x="802" y="29"/>
                  </a:lnTo>
                  <a:lnTo>
                    <a:pt x="784" y="30"/>
                  </a:lnTo>
                  <a:lnTo>
                    <a:pt x="767" y="31"/>
                  </a:lnTo>
                  <a:lnTo>
                    <a:pt x="747" y="32"/>
                  </a:lnTo>
                  <a:lnTo>
                    <a:pt x="728" y="33"/>
                  </a:lnTo>
                  <a:lnTo>
                    <a:pt x="706" y="33"/>
                  </a:lnTo>
                  <a:lnTo>
                    <a:pt x="699" y="33"/>
                  </a:lnTo>
                  <a:lnTo>
                    <a:pt x="688" y="32"/>
                  </a:lnTo>
                  <a:lnTo>
                    <a:pt x="671" y="32"/>
                  </a:lnTo>
                  <a:lnTo>
                    <a:pt x="652" y="31"/>
                  </a:lnTo>
                  <a:lnTo>
                    <a:pt x="630" y="29"/>
                  </a:lnTo>
                  <a:lnTo>
                    <a:pt x="606" y="28"/>
                  </a:lnTo>
                  <a:lnTo>
                    <a:pt x="580" y="25"/>
                  </a:lnTo>
                  <a:lnTo>
                    <a:pt x="555" y="23"/>
                  </a:lnTo>
                  <a:lnTo>
                    <a:pt x="530" y="21"/>
                  </a:lnTo>
                  <a:lnTo>
                    <a:pt x="504" y="18"/>
                  </a:lnTo>
                  <a:lnTo>
                    <a:pt x="483" y="16"/>
                  </a:lnTo>
                  <a:lnTo>
                    <a:pt x="462" y="13"/>
                  </a:lnTo>
                  <a:lnTo>
                    <a:pt x="445" y="10"/>
                  </a:lnTo>
                  <a:lnTo>
                    <a:pt x="432" y="7"/>
                  </a:lnTo>
                  <a:lnTo>
                    <a:pt x="424" y="3"/>
                  </a:lnTo>
                  <a:lnTo>
                    <a:pt x="420" y="0"/>
                  </a:lnTo>
                  <a:close/>
                </a:path>
              </a:pathLst>
            </a:custGeom>
            <a:solidFill>
              <a:srgbClr val="CEC6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6" name="Freeform 57"/>
            <p:cNvSpPr>
              <a:spLocks/>
            </p:cNvSpPr>
            <p:nvPr/>
          </p:nvSpPr>
          <p:spPr bwMode="auto">
            <a:xfrm flipH="1">
              <a:off x="1362" y="1879"/>
              <a:ext cx="193" cy="82"/>
            </a:xfrm>
            <a:custGeom>
              <a:avLst/>
              <a:gdLst>
                <a:gd name="T0" fmla="*/ 1 w 381"/>
                <a:gd name="T1" fmla="*/ 0 h 165"/>
                <a:gd name="T2" fmla="*/ 1 w 381"/>
                <a:gd name="T3" fmla="*/ 0 h 165"/>
                <a:gd name="T4" fmla="*/ 1 w 381"/>
                <a:gd name="T5" fmla="*/ 0 h 165"/>
                <a:gd name="T6" fmla="*/ 1 w 381"/>
                <a:gd name="T7" fmla="*/ 0 h 165"/>
                <a:gd name="T8" fmla="*/ 1 w 381"/>
                <a:gd name="T9" fmla="*/ 0 h 165"/>
                <a:gd name="T10" fmla="*/ 0 w 381"/>
                <a:gd name="T11" fmla="*/ 0 h 165"/>
                <a:gd name="T12" fmla="*/ 0 w 381"/>
                <a:gd name="T13" fmla="*/ 0 h 165"/>
                <a:gd name="T14" fmla="*/ 1 w 381"/>
                <a:gd name="T15" fmla="*/ 0 h 165"/>
                <a:gd name="T16" fmla="*/ 1 w 381"/>
                <a:gd name="T17" fmla="*/ 0 h 165"/>
                <a:gd name="T18" fmla="*/ 1 w 381"/>
                <a:gd name="T19" fmla="*/ 0 h 165"/>
                <a:gd name="T20" fmla="*/ 1 w 381"/>
                <a:gd name="T21" fmla="*/ 0 h 165"/>
                <a:gd name="T22" fmla="*/ 1 w 381"/>
                <a:gd name="T23" fmla="*/ 0 h 165"/>
                <a:gd name="T24" fmla="*/ 1 w 381"/>
                <a:gd name="T25" fmla="*/ 0 h 165"/>
                <a:gd name="T26" fmla="*/ 1 w 381"/>
                <a:gd name="T27" fmla="*/ 0 h 165"/>
                <a:gd name="T28" fmla="*/ 1 w 381"/>
                <a:gd name="T29" fmla="*/ 0 h 165"/>
                <a:gd name="T30" fmla="*/ 1 w 381"/>
                <a:gd name="T31" fmla="*/ 0 h 165"/>
                <a:gd name="T32" fmla="*/ 1 w 381"/>
                <a:gd name="T33" fmla="*/ 0 h 165"/>
                <a:gd name="T34" fmla="*/ 1 w 381"/>
                <a:gd name="T35" fmla="*/ 0 h 165"/>
                <a:gd name="T36" fmla="*/ 1 w 381"/>
                <a:gd name="T37" fmla="*/ 0 h 165"/>
                <a:gd name="T38" fmla="*/ 1 w 381"/>
                <a:gd name="T39" fmla="*/ 0 h 165"/>
                <a:gd name="T40" fmla="*/ 1 w 381"/>
                <a:gd name="T41" fmla="*/ 0 h 165"/>
                <a:gd name="T42" fmla="*/ 1 w 381"/>
                <a:gd name="T43" fmla="*/ 0 h 165"/>
                <a:gd name="T44" fmla="*/ 1 w 381"/>
                <a:gd name="T45" fmla="*/ 0 h 165"/>
                <a:gd name="T46" fmla="*/ 1 w 381"/>
                <a:gd name="T47" fmla="*/ 0 h 165"/>
                <a:gd name="T48" fmla="*/ 1 w 381"/>
                <a:gd name="T49" fmla="*/ 0 h 165"/>
                <a:gd name="T50" fmla="*/ 1 w 381"/>
                <a:gd name="T51" fmla="*/ 0 h 165"/>
                <a:gd name="T52" fmla="*/ 1 w 381"/>
                <a:gd name="T53" fmla="*/ 0 h 165"/>
                <a:gd name="T54" fmla="*/ 1 w 381"/>
                <a:gd name="T55" fmla="*/ 0 h 165"/>
                <a:gd name="T56" fmla="*/ 1 w 381"/>
                <a:gd name="T57" fmla="*/ 0 h 165"/>
                <a:gd name="T58" fmla="*/ 1 w 381"/>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1" h="165">
                  <a:moveTo>
                    <a:pt x="90" y="68"/>
                  </a:moveTo>
                  <a:lnTo>
                    <a:pt x="64" y="69"/>
                  </a:lnTo>
                  <a:lnTo>
                    <a:pt x="40" y="73"/>
                  </a:lnTo>
                  <a:lnTo>
                    <a:pt x="22" y="78"/>
                  </a:lnTo>
                  <a:lnTo>
                    <a:pt x="8" y="88"/>
                  </a:lnTo>
                  <a:lnTo>
                    <a:pt x="0" y="99"/>
                  </a:lnTo>
                  <a:lnTo>
                    <a:pt x="0" y="113"/>
                  </a:lnTo>
                  <a:lnTo>
                    <a:pt x="7" y="129"/>
                  </a:lnTo>
                  <a:lnTo>
                    <a:pt x="23" y="148"/>
                  </a:lnTo>
                  <a:lnTo>
                    <a:pt x="43" y="152"/>
                  </a:lnTo>
                  <a:lnTo>
                    <a:pt x="61" y="157"/>
                  </a:lnTo>
                  <a:lnTo>
                    <a:pt x="77" y="160"/>
                  </a:lnTo>
                  <a:lnTo>
                    <a:pt x="93" y="163"/>
                  </a:lnTo>
                  <a:lnTo>
                    <a:pt x="108" y="164"/>
                  </a:lnTo>
                  <a:lnTo>
                    <a:pt x="122" y="165"/>
                  </a:lnTo>
                  <a:lnTo>
                    <a:pt x="135" y="164"/>
                  </a:lnTo>
                  <a:lnTo>
                    <a:pt x="148" y="160"/>
                  </a:lnTo>
                  <a:lnTo>
                    <a:pt x="159" y="157"/>
                  </a:lnTo>
                  <a:lnTo>
                    <a:pt x="170" y="151"/>
                  </a:lnTo>
                  <a:lnTo>
                    <a:pt x="181" y="143"/>
                  </a:lnTo>
                  <a:lnTo>
                    <a:pt x="191" y="134"/>
                  </a:lnTo>
                  <a:lnTo>
                    <a:pt x="201" y="122"/>
                  </a:lnTo>
                  <a:lnTo>
                    <a:pt x="211" y="108"/>
                  </a:lnTo>
                  <a:lnTo>
                    <a:pt x="220" y="92"/>
                  </a:lnTo>
                  <a:lnTo>
                    <a:pt x="231" y="74"/>
                  </a:lnTo>
                  <a:lnTo>
                    <a:pt x="292" y="51"/>
                  </a:lnTo>
                  <a:lnTo>
                    <a:pt x="381" y="0"/>
                  </a:lnTo>
                  <a:lnTo>
                    <a:pt x="270" y="23"/>
                  </a:lnTo>
                  <a:lnTo>
                    <a:pt x="141" y="68"/>
                  </a:lnTo>
                  <a:lnTo>
                    <a:pt x="90" y="68"/>
                  </a:lnTo>
                  <a:close/>
                </a:path>
              </a:pathLst>
            </a:custGeom>
            <a:solidFill>
              <a:srgbClr val="F4EA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7" name="Freeform 58"/>
            <p:cNvSpPr>
              <a:spLocks/>
            </p:cNvSpPr>
            <p:nvPr/>
          </p:nvSpPr>
          <p:spPr bwMode="auto">
            <a:xfrm flipH="1">
              <a:off x="761" y="1781"/>
              <a:ext cx="172" cy="153"/>
            </a:xfrm>
            <a:custGeom>
              <a:avLst/>
              <a:gdLst>
                <a:gd name="T0" fmla="*/ 0 w 343"/>
                <a:gd name="T1" fmla="*/ 0 h 307"/>
                <a:gd name="T2" fmla="*/ 1 w 343"/>
                <a:gd name="T3" fmla="*/ 0 h 307"/>
                <a:gd name="T4" fmla="*/ 1 w 343"/>
                <a:gd name="T5" fmla="*/ 0 h 307"/>
                <a:gd name="T6" fmla="*/ 1 w 343"/>
                <a:gd name="T7" fmla="*/ 0 h 307"/>
                <a:gd name="T8" fmla="*/ 1 w 343"/>
                <a:gd name="T9" fmla="*/ 0 h 307"/>
                <a:gd name="T10" fmla="*/ 1 w 343"/>
                <a:gd name="T11" fmla="*/ 0 h 307"/>
                <a:gd name="T12" fmla="*/ 1 w 343"/>
                <a:gd name="T13" fmla="*/ 0 h 307"/>
                <a:gd name="T14" fmla="*/ 1 w 343"/>
                <a:gd name="T15" fmla="*/ 0 h 307"/>
                <a:gd name="T16" fmla="*/ 1 w 343"/>
                <a:gd name="T17" fmla="*/ 0 h 307"/>
                <a:gd name="T18" fmla="*/ 1 w 343"/>
                <a:gd name="T19" fmla="*/ 0 h 307"/>
                <a:gd name="T20" fmla="*/ 0 w 343"/>
                <a:gd name="T21" fmla="*/ 0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3" h="307">
                  <a:moveTo>
                    <a:pt x="0" y="195"/>
                  </a:moveTo>
                  <a:lnTo>
                    <a:pt x="12" y="307"/>
                  </a:lnTo>
                  <a:lnTo>
                    <a:pt x="131" y="269"/>
                  </a:lnTo>
                  <a:lnTo>
                    <a:pt x="208" y="232"/>
                  </a:lnTo>
                  <a:lnTo>
                    <a:pt x="269" y="198"/>
                  </a:lnTo>
                  <a:lnTo>
                    <a:pt x="343" y="133"/>
                  </a:lnTo>
                  <a:lnTo>
                    <a:pt x="343" y="0"/>
                  </a:lnTo>
                  <a:lnTo>
                    <a:pt x="290" y="46"/>
                  </a:lnTo>
                  <a:lnTo>
                    <a:pt x="126" y="128"/>
                  </a:lnTo>
                  <a:lnTo>
                    <a:pt x="8" y="162"/>
                  </a:lnTo>
                  <a:lnTo>
                    <a:pt x="0" y="195"/>
                  </a:lnTo>
                  <a:close/>
                </a:path>
              </a:pathLst>
            </a:custGeom>
            <a:solidFill>
              <a:srgbClr val="3507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8" name="Freeform 59"/>
            <p:cNvSpPr>
              <a:spLocks/>
            </p:cNvSpPr>
            <p:nvPr/>
          </p:nvSpPr>
          <p:spPr bwMode="auto">
            <a:xfrm flipH="1">
              <a:off x="1157" y="1644"/>
              <a:ext cx="22" cy="9"/>
            </a:xfrm>
            <a:custGeom>
              <a:avLst/>
              <a:gdLst>
                <a:gd name="T0" fmla="*/ 1 w 44"/>
                <a:gd name="T1" fmla="*/ 0 h 19"/>
                <a:gd name="T2" fmla="*/ 1 w 44"/>
                <a:gd name="T3" fmla="*/ 0 h 19"/>
                <a:gd name="T4" fmla="*/ 1 w 44"/>
                <a:gd name="T5" fmla="*/ 0 h 19"/>
                <a:gd name="T6" fmla="*/ 1 w 44"/>
                <a:gd name="T7" fmla="*/ 0 h 19"/>
                <a:gd name="T8" fmla="*/ 1 w 44"/>
                <a:gd name="T9" fmla="*/ 0 h 19"/>
                <a:gd name="T10" fmla="*/ 1 w 44"/>
                <a:gd name="T11" fmla="*/ 0 h 19"/>
                <a:gd name="T12" fmla="*/ 1 w 44"/>
                <a:gd name="T13" fmla="*/ 0 h 19"/>
                <a:gd name="T14" fmla="*/ 1 w 44"/>
                <a:gd name="T15" fmla="*/ 0 h 19"/>
                <a:gd name="T16" fmla="*/ 1 w 44"/>
                <a:gd name="T17" fmla="*/ 0 h 19"/>
                <a:gd name="T18" fmla="*/ 1 w 44"/>
                <a:gd name="T19" fmla="*/ 0 h 19"/>
                <a:gd name="T20" fmla="*/ 1 w 44"/>
                <a:gd name="T21" fmla="*/ 0 h 19"/>
                <a:gd name="T22" fmla="*/ 1 w 44"/>
                <a:gd name="T23" fmla="*/ 0 h 19"/>
                <a:gd name="T24" fmla="*/ 0 w 44"/>
                <a:gd name="T25" fmla="*/ 0 h 19"/>
                <a:gd name="T26" fmla="*/ 1 w 44"/>
                <a:gd name="T27" fmla="*/ 0 h 19"/>
                <a:gd name="T28" fmla="*/ 1 w 44"/>
                <a:gd name="T29" fmla="*/ 0 h 19"/>
                <a:gd name="T30" fmla="*/ 1 w 44"/>
                <a:gd name="T31" fmla="*/ 0 h 19"/>
                <a:gd name="T32" fmla="*/ 1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22" y="0"/>
                  </a:moveTo>
                  <a:lnTo>
                    <a:pt x="30" y="2"/>
                  </a:lnTo>
                  <a:lnTo>
                    <a:pt x="37" y="3"/>
                  </a:lnTo>
                  <a:lnTo>
                    <a:pt x="41" y="6"/>
                  </a:lnTo>
                  <a:lnTo>
                    <a:pt x="44" y="10"/>
                  </a:lnTo>
                  <a:lnTo>
                    <a:pt x="41" y="13"/>
                  </a:lnTo>
                  <a:lnTo>
                    <a:pt x="37" y="16"/>
                  </a:lnTo>
                  <a:lnTo>
                    <a:pt x="30" y="18"/>
                  </a:lnTo>
                  <a:lnTo>
                    <a:pt x="22" y="19"/>
                  </a:lnTo>
                  <a:lnTo>
                    <a:pt x="13" y="18"/>
                  </a:lnTo>
                  <a:lnTo>
                    <a:pt x="6" y="16"/>
                  </a:lnTo>
                  <a:lnTo>
                    <a:pt x="1" y="13"/>
                  </a:lnTo>
                  <a:lnTo>
                    <a:pt x="0" y="10"/>
                  </a:lnTo>
                  <a:lnTo>
                    <a:pt x="1" y="6"/>
                  </a:lnTo>
                  <a:lnTo>
                    <a:pt x="6" y="3"/>
                  </a:lnTo>
                  <a:lnTo>
                    <a:pt x="13" y="2"/>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79" name="Freeform 60"/>
            <p:cNvSpPr>
              <a:spLocks/>
            </p:cNvSpPr>
            <p:nvPr/>
          </p:nvSpPr>
          <p:spPr bwMode="auto">
            <a:xfrm flipH="1">
              <a:off x="1286" y="1784"/>
              <a:ext cx="22" cy="14"/>
            </a:xfrm>
            <a:custGeom>
              <a:avLst/>
              <a:gdLst>
                <a:gd name="T0" fmla="*/ 1 w 44"/>
                <a:gd name="T1" fmla="*/ 0 h 20"/>
                <a:gd name="T2" fmla="*/ 1 w 44"/>
                <a:gd name="T3" fmla="*/ 1 h 20"/>
                <a:gd name="T4" fmla="*/ 1 w 44"/>
                <a:gd name="T5" fmla="*/ 1 h 20"/>
                <a:gd name="T6" fmla="*/ 1 w 44"/>
                <a:gd name="T7" fmla="*/ 1 h 20"/>
                <a:gd name="T8" fmla="*/ 1 w 44"/>
                <a:gd name="T9" fmla="*/ 1 h 20"/>
                <a:gd name="T10" fmla="*/ 1 w 44"/>
                <a:gd name="T11" fmla="*/ 1 h 20"/>
                <a:gd name="T12" fmla="*/ 1 w 44"/>
                <a:gd name="T13" fmla="*/ 1 h 20"/>
                <a:gd name="T14" fmla="*/ 1 w 44"/>
                <a:gd name="T15" fmla="*/ 1 h 20"/>
                <a:gd name="T16" fmla="*/ 1 w 44"/>
                <a:gd name="T17" fmla="*/ 1 h 20"/>
                <a:gd name="T18" fmla="*/ 1 w 44"/>
                <a:gd name="T19" fmla="*/ 1 h 20"/>
                <a:gd name="T20" fmla="*/ 1 w 44"/>
                <a:gd name="T21" fmla="*/ 1 h 20"/>
                <a:gd name="T22" fmla="*/ 1 w 44"/>
                <a:gd name="T23" fmla="*/ 1 h 20"/>
                <a:gd name="T24" fmla="*/ 0 w 44"/>
                <a:gd name="T25" fmla="*/ 1 h 20"/>
                <a:gd name="T26" fmla="*/ 1 w 44"/>
                <a:gd name="T27" fmla="*/ 1 h 20"/>
                <a:gd name="T28" fmla="*/ 1 w 44"/>
                <a:gd name="T29" fmla="*/ 1 h 20"/>
                <a:gd name="T30" fmla="*/ 1 w 44"/>
                <a:gd name="T31" fmla="*/ 1 h 20"/>
                <a:gd name="T32" fmla="*/ 1 w 4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22" y="0"/>
                  </a:moveTo>
                  <a:lnTo>
                    <a:pt x="31" y="1"/>
                  </a:lnTo>
                  <a:lnTo>
                    <a:pt x="38" y="3"/>
                  </a:lnTo>
                  <a:lnTo>
                    <a:pt x="42" y="6"/>
                  </a:lnTo>
                  <a:lnTo>
                    <a:pt x="44" y="9"/>
                  </a:lnTo>
                  <a:lnTo>
                    <a:pt x="42" y="14"/>
                  </a:lnTo>
                  <a:lnTo>
                    <a:pt x="38" y="16"/>
                  </a:lnTo>
                  <a:lnTo>
                    <a:pt x="31" y="19"/>
                  </a:lnTo>
                  <a:lnTo>
                    <a:pt x="22" y="20"/>
                  </a:lnTo>
                  <a:lnTo>
                    <a:pt x="12" y="19"/>
                  </a:lnTo>
                  <a:lnTo>
                    <a:pt x="6" y="16"/>
                  </a:lnTo>
                  <a:lnTo>
                    <a:pt x="1" y="14"/>
                  </a:lnTo>
                  <a:lnTo>
                    <a:pt x="0" y="9"/>
                  </a:lnTo>
                  <a:lnTo>
                    <a:pt x="1" y="6"/>
                  </a:lnTo>
                  <a:lnTo>
                    <a:pt x="6" y="3"/>
                  </a:lnTo>
                  <a:lnTo>
                    <a:pt x="12" y="1"/>
                  </a:lnTo>
                  <a:lnTo>
                    <a:pt x="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0" name="Freeform 61"/>
            <p:cNvSpPr>
              <a:spLocks/>
            </p:cNvSpPr>
            <p:nvPr/>
          </p:nvSpPr>
          <p:spPr bwMode="auto">
            <a:xfrm flipH="1">
              <a:off x="1184" y="1670"/>
              <a:ext cx="18" cy="16"/>
            </a:xfrm>
            <a:custGeom>
              <a:avLst/>
              <a:gdLst>
                <a:gd name="T0" fmla="*/ 1 w 34"/>
                <a:gd name="T1" fmla="*/ 1 h 32"/>
                <a:gd name="T2" fmla="*/ 1 w 34"/>
                <a:gd name="T3" fmla="*/ 1 h 32"/>
                <a:gd name="T4" fmla="*/ 1 w 34"/>
                <a:gd name="T5" fmla="*/ 1 h 32"/>
                <a:gd name="T6" fmla="*/ 1 w 34"/>
                <a:gd name="T7" fmla="*/ 1 h 32"/>
                <a:gd name="T8" fmla="*/ 1 w 34"/>
                <a:gd name="T9" fmla="*/ 1 h 32"/>
                <a:gd name="T10" fmla="*/ 1 w 34"/>
                <a:gd name="T11" fmla="*/ 1 h 32"/>
                <a:gd name="T12" fmla="*/ 1 w 34"/>
                <a:gd name="T13" fmla="*/ 1 h 32"/>
                <a:gd name="T14" fmla="*/ 1 w 34"/>
                <a:gd name="T15" fmla="*/ 1 h 32"/>
                <a:gd name="T16" fmla="*/ 1 w 34"/>
                <a:gd name="T17" fmla="*/ 1 h 32"/>
                <a:gd name="T18" fmla="*/ 1 w 34"/>
                <a:gd name="T19" fmla="*/ 1 h 32"/>
                <a:gd name="T20" fmla="*/ 1 w 34"/>
                <a:gd name="T21" fmla="*/ 1 h 32"/>
                <a:gd name="T22" fmla="*/ 0 w 34"/>
                <a:gd name="T23" fmla="*/ 1 h 32"/>
                <a:gd name="T24" fmla="*/ 1 w 34"/>
                <a:gd name="T25" fmla="*/ 1 h 32"/>
                <a:gd name="T26" fmla="*/ 1 w 34"/>
                <a:gd name="T27" fmla="*/ 0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23" y="8"/>
                  </a:moveTo>
                  <a:lnTo>
                    <a:pt x="29" y="14"/>
                  </a:lnTo>
                  <a:lnTo>
                    <a:pt x="33" y="21"/>
                  </a:lnTo>
                  <a:lnTo>
                    <a:pt x="34" y="27"/>
                  </a:lnTo>
                  <a:lnTo>
                    <a:pt x="33" y="30"/>
                  </a:lnTo>
                  <a:lnTo>
                    <a:pt x="30" y="32"/>
                  </a:lnTo>
                  <a:lnTo>
                    <a:pt x="24" y="31"/>
                  </a:lnTo>
                  <a:lnTo>
                    <a:pt x="17" y="28"/>
                  </a:lnTo>
                  <a:lnTo>
                    <a:pt x="10" y="23"/>
                  </a:lnTo>
                  <a:lnTo>
                    <a:pt x="5" y="16"/>
                  </a:lnTo>
                  <a:lnTo>
                    <a:pt x="1" y="10"/>
                  </a:lnTo>
                  <a:lnTo>
                    <a:pt x="0" y="5"/>
                  </a:lnTo>
                  <a:lnTo>
                    <a:pt x="1" y="1"/>
                  </a:lnTo>
                  <a:lnTo>
                    <a:pt x="5" y="0"/>
                  </a:lnTo>
                  <a:lnTo>
                    <a:pt x="10" y="1"/>
                  </a:lnTo>
                  <a:lnTo>
                    <a:pt x="16" y="4"/>
                  </a:lnTo>
                  <a:lnTo>
                    <a:pt x="2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1" name="Freeform 62"/>
            <p:cNvSpPr>
              <a:spLocks/>
            </p:cNvSpPr>
            <p:nvPr/>
          </p:nvSpPr>
          <p:spPr bwMode="auto">
            <a:xfrm flipH="1">
              <a:off x="1218" y="1703"/>
              <a:ext cx="13" cy="20"/>
            </a:xfrm>
            <a:custGeom>
              <a:avLst/>
              <a:gdLst>
                <a:gd name="T0" fmla="*/ 1 w 25"/>
                <a:gd name="T1" fmla="*/ 1 h 39"/>
                <a:gd name="T2" fmla="*/ 1 w 25"/>
                <a:gd name="T3" fmla="*/ 1 h 39"/>
                <a:gd name="T4" fmla="*/ 1 w 25"/>
                <a:gd name="T5" fmla="*/ 1 h 39"/>
                <a:gd name="T6" fmla="*/ 1 w 25"/>
                <a:gd name="T7" fmla="*/ 1 h 39"/>
                <a:gd name="T8" fmla="*/ 1 w 25"/>
                <a:gd name="T9" fmla="*/ 1 h 39"/>
                <a:gd name="T10" fmla="*/ 1 w 25"/>
                <a:gd name="T11" fmla="*/ 1 h 39"/>
                <a:gd name="T12" fmla="*/ 1 w 25"/>
                <a:gd name="T13" fmla="*/ 1 h 39"/>
                <a:gd name="T14" fmla="*/ 1 w 25"/>
                <a:gd name="T15" fmla="*/ 1 h 39"/>
                <a:gd name="T16" fmla="*/ 1 w 25"/>
                <a:gd name="T17" fmla="*/ 1 h 39"/>
                <a:gd name="T18" fmla="*/ 1 w 25"/>
                <a:gd name="T19" fmla="*/ 1 h 39"/>
                <a:gd name="T20" fmla="*/ 0 w 25"/>
                <a:gd name="T21" fmla="*/ 1 h 39"/>
                <a:gd name="T22" fmla="*/ 0 w 25"/>
                <a:gd name="T23" fmla="*/ 1 h 39"/>
                <a:gd name="T24" fmla="*/ 1 w 25"/>
                <a:gd name="T25" fmla="*/ 0 h 39"/>
                <a:gd name="T26" fmla="*/ 1 w 25"/>
                <a:gd name="T27" fmla="*/ 0 h 39"/>
                <a:gd name="T28" fmla="*/ 1 w 25"/>
                <a:gd name="T29" fmla="*/ 1 h 39"/>
                <a:gd name="T30" fmla="*/ 1 w 25"/>
                <a:gd name="T31" fmla="*/ 1 h 39"/>
                <a:gd name="T32" fmla="*/ 1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5"/>
                  </a:moveTo>
                  <a:lnTo>
                    <a:pt x="24" y="23"/>
                  </a:lnTo>
                  <a:lnTo>
                    <a:pt x="25" y="30"/>
                  </a:lnTo>
                  <a:lnTo>
                    <a:pt x="25" y="36"/>
                  </a:lnTo>
                  <a:lnTo>
                    <a:pt x="23" y="39"/>
                  </a:lnTo>
                  <a:lnTo>
                    <a:pt x="20" y="39"/>
                  </a:lnTo>
                  <a:lnTo>
                    <a:pt x="14" y="36"/>
                  </a:lnTo>
                  <a:lnTo>
                    <a:pt x="9" y="31"/>
                  </a:lnTo>
                  <a:lnTo>
                    <a:pt x="5" y="23"/>
                  </a:lnTo>
                  <a:lnTo>
                    <a:pt x="1" y="15"/>
                  </a:lnTo>
                  <a:lnTo>
                    <a:pt x="0" y="8"/>
                  </a:lnTo>
                  <a:lnTo>
                    <a:pt x="0" y="3"/>
                  </a:lnTo>
                  <a:lnTo>
                    <a:pt x="2" y="0"/>
                  </a:lnTo>
                  <a:lnTo>
                    <a:pt x="6" y="0"/>
                  </a:lnTo>
                  <a:lnTo>
                    <a:pt x="12" y="2"/>
                  </a:lnTo>
                  <a:lnTo>
                    <a:pt x="16" y="7"/>
                  </a:lnTo>
                  <a:lnTo>
                    <a:pt x="21"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2" name="Freeform 63"/>
            <p:cNvSpPr>
              <a:spLocks/>
            </p:cNvSpPr>
            <p:nvPr/>
          </p:nvSpPr>
          <p:spPr bwMode="auto">
            <a:xfrm flipH="1">
              <a:off x="1253" y="1747"/>
              <a:ext cx="12" cy="23"/>
            </a:xfrm>
            <a:custGeom>
              <a:avLst/>
              <a:gdLst>
                <a:gd name="T0" fmla="*/ 0 w 25"/>
                <a:gd name="T1" fmla="*/ 1 h 39"/>
                <a:gd name="T2" fmla="*/ 0 w 25"/>
                <a:gd name="T3" fmla="*/ 1 h 39"/>
                <a:gd name="T4" fmla="*/ 0 w 25"/>
                <a:gd name="T5" fmla="*/ 1 h 39"/>
                <a:gd name="T6" fmla="*/ 0 w 25"/>
                <a:gd name="T7" fmla="*/ 1 h 39"/>
                <a:gd name="T8" fmla="*/ 0 w 25"/>
                <a:gd name="T9" fmla="*/ 1 h 39"/>
                <a:gd name="T10" fmla="*/ 0 w 25"/>
                <a:gd name="T11" fmla="*/ 1 h 39"/>
                <a:gd name="T12" fmla="*/ 0 w 25"/>
                <a:gd name="T13" fmla="*/ 1 h 39"/>
                <a:gd name="T14" fmla="*/ 0 w 25"/>
                <a:gd name="T15" fmla="*/ 1 h 39"/>
                <a:gd name="T16" fmla="*/ 0 w 25"/>
                <a:gd name="T17" fmla="*/ 1 h 39"/>
                <a:gd name="T18" fmla="*/ 0 w 25"/>
                <a:gd name="T19" fmla="*/ 1 h 39"/>
                <a:gd name="T20" fmla="*/ 0 w 25"/>
                <a:gd name="T21" fmla="*/ 1 h 39"/>
                <a:gd name="T22" fmla="*/ 0 w 25"/>
                <a:gd name="T23" fmla="*/ 1 h 39"/>
                <a:gd name="T24" fmla="*/ 0 w 25"/>
                <a:gd name="T25" fmla="*/ 0 h 39"/>
                <a:gd name="T26" fmla="*/ 0 w 25"/>
                <a:gd name="T27" fmla="*/ 0 h 39"/>
                <a:gd name="T28" fmla="*/ 0 w 25"/>
                <a:gd name="T29" fmla="*/ 1 h 39"/>
                <a:gd name="T30" fmla="*/ 0 w 25"/>
                <a:gd name="T31" fmla="*/ 1 h 39"/>
                <a:gd name="T32" fmla="*/ 0 w 25"/>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1" y="14"/>
                  </a:moveTo>
                  <a:lnTo>
                    <a:pt x="24" y="23"/>
                  </a:lnTo>
                  <a:lnTo>
                    <a:pt x="25" y="29"/>
                  </a:lnTo>
                  <a:lnTo>
                    <a:pt x="25" y="35"/>
                  </a:lnTo>
                  <a:lnTo>
                    <a:pt x="23" y="39"/>
                  </a:lnTo>
                  <a:lnTo>
                    <a:pt x="18" y="39"/>
                  </a:lnTo>
                  <a:lnTo>
                    <a:pt x="14" y="36"/>
                  </a:lnTo>
                  <a:lnTo>
                    <a:pt x="8" y="31"/>
                  </a:lnTo>
                  <a:lnTo>
                    <a:pt x="3" y="24"/>
                  </a:lnTo>
                  <a:lnTo>
                    <a:pt x="1" y="16"/>
                  </a:lnTo>
                  <a:lnTo>
                    <a:pt x="0" y="9"/>
                  </a:lnTo>
                  <a:lnTo>
                    <a:pt x="0" y="3"/>
                  </a:lnTo>
                  <a:lnTo>
                    <a:pt x="2" y="0"/>
                  </a:lnTo>
                  <a:lnTo>
                    <a:pt x="6" y="0"/>
                  </a:lnTo>
                  <a:lnTo>
                    <a:pt x="12" y="2"/>
                  </a:lnTo>
                  <a:lnTo>
                    <a:pt x="16" y="8"/>
                  </a:lnTo>
                  <a:lnTo>
                    <a:pt x="2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3" name="Freeform 64"/>
            <p:cNvSpPr>
              <a:spLocks/>
            </p:cNvSpPr>
            <p:nvPr/>
          </p:nvSpPr>
          <p:spPr bwMode="auto">
            <a:xfrm flipH="1">
              <a:off x="1172" y="1633"/>
              <a:ext cx="68" cy="16"/>
            </a:xfrm>
            <a:custGeom>
              <a:avLst/>
              <a:gdLst>
                <a:gd name="T0" fmla="*/ 1 w 136"/>
                <a:gd name="T1" fmla="*/ 0 h 33"/>
                <a:gd name="T2" fmla="*/ 1 w 136"/>
                <a:gd name="T3" fmla="*/ 0 h 33"/>
                <a:gd name="T4" fmla="*/ 1 w 136"/>
                <a:gd name="T5" fmla="*/ 0 h 33"/>
                <a:gd name="T6" fmla="*/ 1 w 136"/>
                <a:gd name="T7" fmla="*/ 0 h 33"/>
                <a:gd name="T8" fmla="*/ 1 w 136"/>
                <a:gd name="T9" fmla="*/ 0 h 33"/>
                <a:gd name="T10" fmla="*/ 0 w 136"/>
                <a:gd name="T11" fmla="*/ 0 h 33"/>
                <a:gd name="T12" fmla="*/ 1 w 13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3">
                  <a:moveTo>
                    <a:pt x="31" y="0"/>
                  </a:moveTo>
                  <a:lnTo>
                    <a:pt x="103" y="7"/>
                  </a:lnTo>
                  <a:lnTo>
                    <a:pt x="136" y="13"/>
                  </a:lnTo>
                  <a:lnTo>
                    <a:pt x="136" y="33"/>
                  </a:lnTo>
                  <a:lnTo>
                    <a:pt x="98" y="20"/>
                  </a:lnTo>
                  <a:lnTo>
                    <a:pt x="0" y="20"/>
                  </a:lnTo>
                  <a:lnTo>
                    <a:pt x="31"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4" name="Freeform 65"/>
            <p:cNvSpPr>
              <a:spLocks/>
            </p:cNvSpPr>
            <p:nvPr/>
          </p:nvSpPr>
          <p:spPr bwMode="auto">
            <a:xfrm flipH="1">
              <a:off x="1195" y="1653"/>
              <a:ext cx="58" cy="25"/>
            </a:xfrm>
            <a:custGeom>
              <a:avLst/>
              <a:gdLst>
                <a:gd name="T0" fmla="*/ 0 w 124"/>
                <a:gd name="T1" fmla="*/ 0 h 48"/>
                <a:gd name="T2" fmla="*/ 0 w 124"/>
                <a:gd name="T3" fmla="*/ 1 h 48"/>
                <a:gd name="T4" fmla="*/ 0 w 124"/>
                <a:gd name="T5" fmla="*/ 1 h 48"/>
                <a:gd name="T6" fmla="*/ 0 w 124"/>
                <a:gd name="T7" fmla="*/ 1 h 48"/>
                <a:gd name="T8" fmla="*/ 0 w 124"/>
                <a:gd name="T9" fmla="*/ 1 h 48"/>
                <a:gd name="T10" fmla="*/ 0 w 124"/>
                <a:gd name="T11" fmla="*/ 1 h 48"/>
                <a:gd name="T12" fmla="*/ 0 w 124"/>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48">
                  <a:moveTo>
                    <a:pt x="17" y="0"/>
                  </a:moveTo>
                  <a:lnTo>
                    <a:pt x="86" y="16"/>
                  </a:lnTo>
                  <a:lnTo>
                    <a:pt x="124" y="36"/>
                  </a:lnTo>
                  <a:lnTo>
                    <a:pt x="105" y="48"/>
                  </a:lnTo>
                  <a:lnTo>
                    <a:pt x="73" y="29"/>
                  </a:lnTo>
                  <a:lnTo>
                    <a:pt x="0" y="16"/>
                  </a:lnTo>
                  <a:lnTo>
                    <a:pt x="17"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5" name="Freeform 66"/>
            <p:cNvSpPr>
              <a:spLocks/>
            </p:cNvSpPr>
            <p:nvPr/>
          </p:nvSpPr>
          <p:spPr bwMode="auto">
            <a:xfrm flipH="1">
              <a:off x="1223" y="1666"/>
              <a:ext cx="36" cy="43"/>
            </a:xfrm>
            <a:custGeom>
              <a:avLst/>
              <a:gdLst>
                <a:gd name="T0" fmla="*/ 1 w 72"/>
                <a:gd name="T1" fmla="*/ 0 h 87"/>
                <a:gd name="T2" fmla="*/ 1 w 72"/>
                <a:gd name="T3" fmla="*/ 0 h 87"/>
                <a:gd name="T4" fmla="*/ 1 w 72"/>
                <a:gd name="T5" fmla="*/ 0 h 87"/>
                <a:gd name="T6" fmla="*/ 1 w 72"/>
                <a:gd name="T7" fmla="*/ 0 h 87"/>
                <a:gd name="T8" fmla="*/ 1 w 72"/>
                <a:gd name="T9" fmla="*/ 0 h 87"/>
                <a:gd name="T10" fmla="*/ 0 w 72"/>
                <a:gd name="T11" fmla="*/ 0 h 87"/>
                <a:gd name="T12" fmla="*/ 1 w 72"/>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7">
                  <a:moveTo>
                    <a:pt x="12" y="0"/>
                  </a:moveTo>
                  <a:lnTo>
                    <a:pt x="43" y="32"/>
                  </a:lnTo>
                  <a:lnTo>
                    <a:pt x="72" y="87"/>
                  </a:lnTo>
                  <a:lnTo>
                    <a:pt x="50" y="87"/>
                  </a:lnTo>
                  <a:lnTo>
                    <a:pt x="25" y="32"/>
                  </a:lnTo>
                  <a:lnTo>
                    <a:pt x="0" y="11"/>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6" name="Freeform 67"/>
            <p:cNvSpPr>
              <a:spLocks/>
            </p:cNvSpPr>
            <p:nvPr/>
          </p:nvSpPr>
          <p:spPr bwMode="auto">
            <a:xfrm flipH="1">
              <a:off x="1256" y="1689"/>
              <a:ext cx="26" cy="70"/>
            </a:xfrm>
            <a:custGeom>
              <a:avLst/>
              <a:gdLst>
                <a:gd name="T0" fmla="*/ 1 w 52"/>
                <a:gd name="T1" fmla="*/ 0 h 141"/>
                <a:gd name="T2" fmla="*/ 1 w 52"/>
                <a:gd name="T3" fmla="*/ 0 h 141"/>
                <a:gd name="T4" fmla="*/ 1 w 52"/>
                <a:gd name="T5" fmla="*/ 0 h 141"/>
                <a:gd name="T6" fmla="*/ 1 w 52"/>
                <a:gd name="T7" fmla="*/ 0 h 141"/>
                <a:gd name="T8" fmla="*/ 1 w 52"/>
                <a:gd name="T9" fmla="*/ 0 h 141"/>
                <a:gd name="T10" fmla="*/ 0 w 52"/>
                <a:gd name="T11" fmla="*/ 0 h 141"/>
                <a:gd name="T12" fmla="*/ 1 w 52"/>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
                  <a:moveTo>
                    <a:pt x="12" y="0"/>
                  </a:moveTo>
                  <a:lnTo>
                    <a:pt x="32" y="38"/>
                  </a:lnTo>
                  <a:lnTo>
                    <a:pt x="52" y="124"/>
                  </a:lnTo>
                  <a:lnTo>
                    <a:pt x="29" y="141"/>
                  </a:lnTo>
                  <a:lnTo>
                    <a:pt x="25" y="86"/>
                  </a:lnTo>
                  <a:lnTo>
                    <a:pt x="0" y="13"/>
                  </a:lnTo>
                  <a:lnTo>
                    <a:pt x="12"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7" name="Freeform 68"/>
            <p:cNvSpPr>
              <a:spLocks/>
            </p:cNvSpPr>
            <p:nvPr/>
          </p:nvSpPr>
          <p:spPr bwMode="auto">
            <a:xfrm flipH="1">
              <a:off x="1291" y="1722"/>
              <a:ext cx="23" cy="64"/>
            </a:xfrm>
            <a:custGeom>
              <a:avLst/>
              <a:gdLst>
                <a:gd name="T0" fmla="*/ 0 w 47"/>
                <a:gd name="T1" fmla="*/ 0 h 128"/>
                <a:gd name="T2" fmla="*/ 0 w 47"/>
                <a:gd name="T3" fmla="*/ 1 h 128"/>
                <a:gd name="T4" fmla="*/ 0 w 47"/>
                <a:gd name="T5" fmla="*/ 1 h 128"/>
                <a:gd name="T6" fmla="*/ 0 w 47"/>
                <a:gd name="T7" fmla="*/ 1 h 128"/>
                <a:gd name="T8" fmla="*/ 0 w 47"/>
                <a:gd name="T9" fmla="*/ 1 h 128"/>
                <a:gd name="T10" fmla="*/ 0 w 47"/>
                <a:gd name="T11" fmla="*/ 1 h 128"/>
                <a:gd name="T12" fmla="*/ 0 w 4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28">
                  <a:moveTo>
                    <a:pt x="19" y="0"/>
                  </a:moveTo>
                  <a:lnTo>
                    <a:pt x="35" y="48"/>
                  </a:lnTo>
                  <a:lnTo>
                    <a:pt x="47" y="124"/>
                  </a:lnTo>
                  <a:lnTo>
                    <a:pt x="25" y="128"/>
                  </a:lnTo>
                  <a:lnTo>
                    <a:pt x="25" y="79"/>
                  </a:lnTo>
                  <a:lnTo>
                    <a:pt x="0" y="16"/>
                  </a:lnTo>
                  <a:lnTo>
                    <a:pt x="19"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sp>
          <p:nvSpPr>
            <p:cNvPr id="288" name="Freeform 69"/>
            <p:cNvSpPr>
              <a:spLocks/>
            </p:cNvSpPr>
            <p:nvPr/>
          </p:nvSpPr>
          <p:spPr bwMode="auto">
            <a:xfrm flipH="1">
              <a:off x="1305" y="1767"/>
              <a:ext cx="54" cy="23"/>
            </a:xfrm>
            <a:custGeom>
              <a:avLst/>
              <a:gdLst>
                <a:gd name="T0" fmla="*/ 1 w 108"/>
                <a:gd name="T1" fmla="*/ 0 h 47"/>
                <a:gd name="T2" fmla="*/ 1 w 108"/>
                <a:gd name="T3" fmla="*/ 0 h 47"/>
                <a:gd name="T4" fmla="*/ 1 w 108"/>
                <a:gd name="T5" fmla="*/ 0 h 47"/>
                <a:gd name="T6" fmla="*/ 1 w 108"/>
                <a:gd name="T7" fmla="*/ 0 h 47"/>
                <a:gd name="T8" fmla="*/ 1 w 108"/>
                <a:gd name="T9" fmla="*/ 0 h 47"/>
                <a:gd name="T10" fmla="*/ 0 w 108"/>
                <a:gd name="T11" fmla="*/ 0 h 47"/>
                <a:gd name="T12" fmla="*/ 1 w 10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47">
                  <a:moveTo>
                    <a:pt x="10" y="0"/>
                  </a:moveTo>
                  <a:lnTo>
                    <a:pt x="51" y="5"/>
                  </a:lnTo>
                  <a:lnTo>
                    <a:pt x="108" y="28"/>
                  </a:lnTo>
                  <a:lnTo>
                    <a:pt x="105" y="47"/>
                  </a:lnTo>
                  <a:lnTo>
                    <a:pt x="64" y="22"/>
                  </a:lnTo>
                  <a:lnTo>
                    <a:pt x="0" y="22"/>
                  </a:lnTo>
                  <a:lnTo>
                    <a:pt x="10" y="0"/>
                  </a:lnTo>
                  <a:close/>
                </a:path>
              </a:pathLst>
            </a:custGeom>
            <a:solidFill>
              <a:srgbClr val="633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latin typeface="+mj-lt"/>
              </a:endParaRPr>
            </a:p>
          </p:txBody>
        </p:sp>
      </p:grpSp>
      <p:graphicFrame>
        <p:nvGraphicFramePr>
          <p:cNvPr id="84" name="Diagram 83"/>
          <p:cNvGraphicFramePr/>
          <p:nvPr>
            <p:extLst>
              <p:ext uri="{D42A27DB-BD31-4B8C-83A1-F6EECF244321}">
                <p14:modId xmlns:p14="http://schemas.microsoft.com/office/powerpoint/2010/main" val="78563592"/>
              </p:ext>
            </p:extLst>
          </p:nvPr>
        </p:nvGraphicFramePr>
        <p:xfrm>
          <a:off x="10230183" y="3412088"/>
          <a:ext cx="1568948" cy="15957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0632079" y="3862319"/>
            <a:ext cx="674922" cy="369332"/>
          </a:xfrm>
          <a:prstGeom prst="rect">
            <a:avLst/>
          </a:prstGeom>
          <a:noFill/>
        </p:spPr>
        <p:txBody>
          <a:bodyPr wrap="square" rtlCol="0">
            <a:spAutoFit/>
          </a:bodyPr>
          <a:lstStyle/>
          <a:p>
            <a:pPr algn="ctr"/>
            <a:r>
              <a:rPr lang="en-US" b="1" dirty="0" smtClean="0">
                <a:solidFill>
                  <a:srgbClr val="FFFF00"/>
                </a:solidFill>
              </a:rPr>
              <a:t>PD</a:t>
            </a:r>
            <a:endParaRPr lang="en-US" b="1" dirty="0">
              <a:solidFill>
                <a:srgbClr val="FFFF00"/>
              </a:solidFill>
            </a:endParaRPr>
          </a:p>
        </p:txBody>
      </p:sp>
    </p:spTree>
    <p:extLst>
      <p:ext uri="{BB962C8B-B14F-4D97-AF65-F5344CB8AC3E}">
        <p14:creationId xmlns:p14="http://schemas.microsoft.com/office/powerpoint/2010/main" val="34921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4" grpId="0">
        <p:bldAsOne/>
      </p:bldGraphic>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59" y="2457818"/>
            <a:ext cx="10353762" cy="970450"/>
          </a:xfrm>
        </p:spPr>
        <p:txBody>
          <a:bodyPr/>
          <a:lstStyle/>
          <a:p>
            <a:r>
              <a:rPr lang="en-US" dirty="0" smtClean="0"/>
              <a:t>What is the data telling us?</a:t>
            </a:r>
            <a:endParaRPr lang="en-US" dirty="0"/>
          </a:p>
        </p:txBody>
      </p:sp>
    </p:spTree>
    <p:extLst>
      <p:ext uri="{BB962C8B-B14F-4D97-AF65-F5344CB8AC3E}">
        <p14:creationId xmlns:p14="http://schemas.microsoft.com/office/powerpoint/2010/main" val="3012617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lstStyle/>
          <a:p>
            <a:r>
              <a:rPr lang="en-US" dirty="0" smtClean="0"/>
              <a:t>SB ELA Baseline 2015</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9782799"/>
              </p:ext>
            </p:extLst>
          </p:nvPr>
        </p:nvGraphicFramePr>
        <p:xfrm>
          <a:off x="733064" y="931237"/>
          <a:ext cx="10715223" cy="5708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70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6113"/>
            <a:ext cx="10353762" cy="970450"/>
          </a:xfrm>
        </p:spPr>
        <p:txBody>
          <a:bodyPr/>
          <a:lstStyle/>
          <a:p>
            <a:r>
              <a:rPr lang="en-US" dirty="0" smtClean="0"/>
              <a:t>Grade 4 Practice Test Item</a:t>
            </a:r>
            <a:endParaRPr lang="en-US" dirty="0"/>
          </a:p>
        </p:txBody>
      </p:sp>
      <p:pic>
        <p:nvPicPr>
          <p:cNvPr id="4" name="Picture 3"/>
          <p:cNvPicPr>
            <a:picLocks noChangeAspect="1"/>
          </p:cNvPicPr>
          <p:nvPr/>
        </p:nvPicPr>
        <p:blipFill>
          <a:blip r:embed="rId3"/>
          <a:stretch>
            <a:fillRect/>
          </a:stretch>
        </p:blipFill>
        <p:spPr>
          <a:xfrm>
            <a:off x="104775" y="1455312"/>
            <a:ext cx="11723864" cy="4443211"/>
          </a:xfrm>
          <a:prstGeom prst="rect">
            <a:avLst/>
          </a:prstGeom>
        </p:spPr>
      </p:pic>
    </p:spTree>
    <p:extLst>
      <p:ext uri="{BB962C8B-B14F-4D97-AF65-F5344CB8AC3E}">
        <p14:creationId xmlns:p14="http://schemas.microsoft.com/office/powerpoint/2010/main" val="111521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normAutofit fontScale="90000"/>
          </a:bodyPr>
          <a:lstStyle/>
          <a:p>
            <a:r>
              <a:rPr lang="en-US" dirty="0" smtClean="0"/>
              <a:t>Unit Development Criteria Scores</a:t>
            </a:r>
            <a:br>
              <a:rPr lang="en-US" dirty="0" smtClean="0"/>
            </a:br>
            <a:r>
              <a:rPr lang="en-US" sz="3600" i="1" dirty="0" smtClean="0"/>
              <a:t>EQuIP</a:t>
            </a:r>
            <a:endParaRPr lang="en-US" sz="36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5478964"/>
              </p:ext>
            </p:extLst>
          </p:nvPr>
        </p:nvGraphicFramePr>
        <p:xfrm>
          <a:off x="914400" y="1731963"/>
          <a:ext cx="10353675" cy="4556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284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4445"/>
            <a:ext cx="10353762" cy="970450"/>
          </a:xfrm>
        </p:spPr>
        <p:txBody>
          <a:bodyPr/>
          <a:lstStyle/>
          <a:p>
            <a:r>
              <a:rPr lang="en-US" dirty="0" err="1" smtClean="0"/>
              <a:t>mCLASS</a:t>
            </a:r>
            <a:r>
              <a:rPr lang="en-US" dirty="0" smtClean="0"/>
              <a:t> Composite Scores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55730164"/>
              </p:ext>
            </p:extLst>
          </p:nvPr>
        </p:nvGraphicFramePr>
        <p:xfrm>
          <a:off x="407357" y="1378039"/>
          <a:ext cx="11366637" cy="5044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629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506910" y="187091"/>
            <a:ext cx="4876799" cy="769500"/>
          </a:xfrm>
          <a:prstGeom prst="rect">
            <a:avLst/>
          </a:prstGeom>
          <a:noFill/>
          <a:ln>
            <a:noFill/>
          </a:ln>
        </p:spPr>
        <p:txBody>
          <a:bodyPr lIns="91425" tIns="45700" rIns="91425" bIns="45700" anchor="t" anchorCtr="0">
            <a:noAutofit/>
          </a:bodyPr>
          <a:lstStyle/>
          <a:p>
            <a:pPr>
              <a:buSzPct val="25000"/>
            </a:pPr>
            <a:r>
              <a:rPr lang="en-US" sz="4400" dirty="0">
                <a:solidFill>
                  <a:srgbClr val="FFFF00"/>
                </a:solidFill>
                <a:latin typeface="Cantarell"/>
                <a:ea typeface="Cantarell"/>
                <a:cs typeface="Cantarell"/>
                <a:sym typeface="Cantarell"/>
              </a:rPr>
              <a:t>Action Steps 2015-16</a:t>
            </a:r>
          </a:p>
        </p:txBody>
      </p:sp>
      <p:sp>
        <p:nvSpPr>
          <p:cNvPr id="120" name="Shape 120"/>
          <p:cNvSpPr txBox="1"/>
          <p:nvPr/>
        </p:nvSpPr>
        <p:spPr>
          <a:xfrm>
            <a:off x="396475" y="2052758"/>
            <a:ext cx="11424463" cy="4003485"/>
          </a:xfrm>
          <a:prstGeom prst="rect">
            <a:avLst/>
          </a:prstGeom>
          <a:noFill/>
          <a:ln>
            <a:noFill/>
          </a:ln>
        </p:spPr>
        <p:txBody>
          <a:bodyPr lIns="91425" tIns="45700" rIns="91425" bIns="45700" anchor="t" anchorCtr="0">
            <a:noAutofit/>
          </a:bodyPr>
          <a:lstStyle/>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STANDARDS, STANDARDS, STANDARDS</a:t>
            </a:r>
            <a:r>
              <a:rPr lang="en-US" sz="2400" dirty="0" smtClean="0">
                <a:solidFill>
                  <a:srgbClr val="FFFFFF"/>
                </a:solidFill>
                <a:latin typeface="Calibri"/>
                <a:ea typeface="Calibri"/>
                <a:cs typeface="Calibri"/>
                <a:sym typeface="Calibri"/>
              </a:rPr>
              <a:t>!!</a:t>
            </a:r>
            <a:endParaRPr lang="en-US" sz="2400" dirty="0">
              <a:solidFill>
                <a:srgbClr val="FFFFFF"/>
              </a:solidFill>
              <a:latin typeface="Calibri"/>
              <a:ea typeface="Calibri"/>
              <a:cs typeface="Calibri"/>
              <a:sym typeface="Calibri"/>
            </a:endParaRP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Exposure: question types (SBAC, SAT) = </a:t>
            </a:r>
          </a:p>
          <a:p>
            <a:pPr marL="800100" lvl="1" indent="-342900">
              <a:buClr>
                <a:srgbClr val="FFFFFF"/>
              </a:buClr>
              <a:buSzPct val="100000"/>
              <a:buFont typeface="Calibri"/>
              <a:buChar char="•"/>
            </a:pPr>
            <a:r>
              <a:rPr lang="en-US" sz="2400" dirty="0">
                <a:solidFill>
                  <a:srgbClr val="FFFFFF"/>
                </a:solidFill>
                <a:latin typeface="Calibri"/>
                <a:ea typeface="Calibri"/>
                <a:cs typeface="Calibri"/>
                <a:sym typeface="Calibri"/>
              </a:rPr>
              <a:t>class work; common formative assessment; performance tasks; SBAC interim assessment(s)</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Units of Study: grounded by rigorous performance assessment</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CCT-Centric Lesson Design</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K-12 Curriculum Mapping</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Standards-Based Scoring Tools (rubrics tied to Claims, </a:t>
            </a:r>
            <a:r>
              <a:rPr lang="en-US" sz="2400" dirty="0" smtClean="0">
                <a:solidFill>
                  <a:srgbClr val="FFFFFF"/>
                </a:solidFill>
                <a:latin typeface="Calibri"/>
                <a:ea typeface="Calibri"/>
                <a:cs typeface="Calibri"/>
                <a:sym typeface="Calibri"/>
              </a:rPr>
              <a:t>targets, etc</a:t>
            </a:r>
            <a:r>
              <a:rPr lang="en-US" sz="2400" dirty="0">
                <a:solidFill>
                  <a:srgbClr val="FFFFFF"/>
                </a:solidFill>
                <a:latin typeface="Calibri"/>
                <a:ea typeface="Calibri"/>
                <a:cs typeface="Calibri"/>
                <a:sym typeface="Calibri"/>
              </a:rPr>
              <a:t>.)</a:t>
            </a:r>
          </a:p>
          <a:p>
            <a:pPr marL="342900" indent="-342900">
              <a:buClr>
                <a:srgbClr val="FFFFFF"/>
              </a:buClr>
              <a:buSzPct val="100000"/>
              <a:buFont typeface="Calibri"/>
              <a:buAutoNum type="arabicPeriod"/>
            </a:pPr>
            <a:r>
              <a:rPr lang="en-US" sz="2400" dirty="0">
                <a:solidFill>
                  <a:srgbClr val="FFFFFF"/>
                </a:solidFill>
                <a:latin typeface="Calibri"/>
                <a:ea typeface="Calibri"/>
                <a:cs typeface="Calibri"/>
                <a:sym typeface="Calibri"/>
              </a:rPr>
              <a:t>Reflection-in-Action (coaching </a:t>
            </a:r>
            <a:r>
              <a:rPr lang="en-US" sz="2400" dirty="0" smtClean="0">
                <a:solidFill>
                  <a:srgbClr val="FFFFFF"/>
                </a:solidFill>
                <a:latin typeface="Calibri"/>
                <a:ea typeface="Calibri"/>
                <a:cs typeface="Calibri"/>
                <a:sym typeface="Calibri"/>
              </a:rPr>
              <a:t>cycles, learning from student work protocols, etc.)</a:t>
            </a:r>
            <a:endParaRPr lang="en-US" sz="2400" dirty="0">
              <a:solidFill>
                <a:srgbClr val="FFFFFF"/>
              </a:solidFill>
              <a:latin typeface="Calibri"/>
              <a:ea typeface="Calibri"/>
              <a:cs typeface="Calibri"/>
              <a:sym typeface="Calibri"/>
            </a:endParaRPr>
          </a:p>
          <a:p>
            <a:endParaRPr sz="2000" dirty="0">
              <a:solidFill>
                <a:srgbClr val="FFFFFF"/>
              </a:solidFill>
              <a:latin typeface="Calibri"/>
              <a:ea typeface="Calibri"/>
              <a:cs typeface="Calibri"/>
              <a:sym typeface="Calibri"/>
            </a:endParaRPr>
          </a:p>
          <a:p>
            <a:endParaRPr sz="20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1295502"/>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1791"/>
            <a:ext cx="10353762" cy="569844"/>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913795" y="1249251"/>
            <a:ext cx="10353762" cy="5489386"/>
          </a:xfrm>
        </p:spPr>
        <p:txBody>
          <a:bodyPr>
            <a:normAutofit fontScale="92500" lnSpcReduction="20000"/>
          </a:bodyPr>
          <a:lstStyle/>
          <a:p>
            <a:r>
              <a:rPr lang="en-US" dirty="0" smtClean="0"/>
              <a:t>“The Common Core K-5: Teaching Students to Meet the Reading Standards” by Maureen McLaughlin and Brenda Overturf</a:t>
            </a:r>
          </a:p>
          <a:p>
            <a:r>
              <a:rPr lang="en-US" dirty="0" smtClean="0"/>
              <a:t>“Countdown to Common Core Assessments” by CTB/McGraw Hill</a:t>
            </a:r>
          </a:p>
          <a:p>
            <a:r>
              <a:rPr lang="en-US" dirty="0" smtClean="0"/>
              <a:t>Survey Monkey (Send anonymous surveys to collect info/data)</a:t>
            </a:r>
          </a:p>
          <a:p>
            <a:pPr lvl="1"/>
            <a:r>
              <a:rPr lang="en-US" dirty="0">
                <a:hlinkClick r:id="rId2"/>
              </a:rPr>
              <a:t>https://</a:t>
            </a:r>
            <a:r>
              <a:rPr lang="en-US" dirty="0" smtClean="0">
                <a:hlinkClick r:id="rId2"/>
              </a:rPr>
              <a:t>www.surveymonkey.com</a:t>
            </a:r>
            <a:endParaRPr lang="en-US" dirty="0" smtClean="0"/>
          </a:p>
          <a:p>
            <a:r>
              <a:rPr lang="en-US" dirty="0" smtClean="0"/>
              <a:t>Eventbrite (send invitations for PD and collect data)</a:t>
            </a:r>
          </a:p>
          <a:p>
            <a:pPr lvl="1"/>
            <a:r>
              <a:rPr lang="en-US" dirty="0">
                <a:hlinkClick r:id="rId3"/>
              </a:rPr>
              <a:t>https://www.eventbrite.com</a:t>
            </a:r>
            <a:r>
              <a:rPr lang="en-US" dirty="0" smtClean="0">
                <a:hlinkClick r:id="rId3"/>
              </a:rPr>
              <a:t>/</a:t>
            </a:r>
            <a:endParaRPr lang="en-US" dirty="0" smtClean="0"/>
          </a:p>
          <a:p>
            <a:r>
              <a:rPr lang="en-US" dirty="0" smtClean="0"/>
              <a:t>Google Drive (Share documents; edit documents in “real time”)</a:t>
            </a:r>
          </a:p>
          <a:p>
            <a:pPr lvl="1"/>
            <a:r>
              <a:rPr lang="en-US" dirty="0" smtClean="0">
                <a:hlinkClick r:id="rId4"/>
              </a:rPr>
              <a:t>https</a:t>
            </a:r>
            <a:r>
              <a:rPr lang="en-US" dirty="0">
                <a:hlinkClick r:id="rId4"/>
              </a:rPr>
              <a:t>://www.google.com/drive</a:t>
            </a:r>
            <a:r>
              <a:rPr lang="en-US" dirty="0" smtClean="0">
                <a:hlinkClick r:id="rId4"/>
              </a:rPr>
              <a:t>/</a:t>
            </a:r>
            <a:endParaRPr lang="en-US" dirty="0"/>
          </a:p>
          <a:p>
            <a:r>
              <a:rPr lang="en-US" dirty="0" smtClean="0"/>
              <a:t>Poll Everywhere (Live polls using text or web)</a:t>
            </a:r>
          </a:p>
          <a:p>
            <a:pPr lvl="1"/>
            <a:r>
              <a:rPr lang="en-US" dirty="0">
                <a:hlinkClick r:id="rId5"/>
              </a:rPr>
              <a:t>https://www.polleverywhere.com</a:t>
            </a:r>
            <a:r>
              <a:rPr lang="en-US" dirty="0" smtClean="0">
                <a:hlinkClick r:id="rId5"/>
              </a:rPr>
              <a:t>/</a:t>
            </a:r>
            <a:endParaRPr lang="en-US" dirty="0" smtClean="0"/>
          </a:p>
          <a:p>
            <a:r>
              <a:rPr lang="en-US" dirty="0" smtClean="0"/>
              <a:t>Smarter Balanced Practice Test Scoring Guides (professional learning)</a:t>
            </a:r>
          </a:p>
          <a:p>
            <a:pPr lvl="1"/>
            <a:r>
              <a:rPr lang="en-US" dirty="0">
                <a:hlinkClick r:id="rId6"/>
              </a:rPr>
              <a:t>http://www.smarterbalanced.org/practice-test-resources-and-documentation/#</a:t>
            </a:r>
            <a:r>
              <a:rPr lang="en-US" dirty="0" smtClean="0">
                <a:hlinkClick r:id="rId6"/>
              </a:rPr>
              <a:t>scoring</a:t>
            </a:r>
            <a:endParaRPr lang="en-US" dirty="0" smtClean="0"/>
          </a:p>
          <a:p>
            <a:r>
              <a:rPr lang="en-US" dirty="0" smtClean="0"/>
              <a:t>CT Core Standards Library of Professional Learning (professional learning)</a:t>
            </a:r>
          </a:p>
          <a:p>
            <a:pPr lvl="1"/>
            <a:r>
              <a:rPr lang="en-US" dirty="0">
                <a:hlinkClick r:id="rId7"/>
              </a:rPr>
              <a:t>http://ctcorestandards.org/?</a:t>
            </a:r>
            <a:r>
              <a:rPr lang="en-US" dirty="0" smtClean="0">
                <a:hlinkClick r:id="rId7"/>
              </a:rPr>
              <a:t>page_id=3794</a:t>
            </a:r>
            <a:endParaRPr lang="en-US" dirty="0" smtClean="0"/>
          </a:p>
        </p:txBody>
      </p:sp>
    </p:spTree>
    <p:extLst>
      <p:ext uri="{BB962C8B-B14F-4D97-AF65-F5344CB8AC3E}">
        <p14:creationId xmlns:p14="http://schemas.microsoft.com/office/powerpoint/2010/main" val="96857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209" y="334850"/>
            <a:ext cx="10353762" cy="2355557"/>
          </a:xfrm>
        </p:spPr>
        <p:txBody>
          <a:bodyPr>
            <a:noAutofit/>
          </a:bodyPr>
          <a:lstStyle/>
          <a:p>
            <a:r>
              <a:rPr lang="en-US" sz="7200" dirty="0" smtClean="0"/>
              <a:t>Questions?</a:t>
            </a:r>
            <a:br>
              <a:rPr lang="en-US" sz="7200" dirty="0" smtClean="0"/>
            </a:br>
            <a:r>
              <a:rPr lang="en-US" sz="7200" dirty="0" smtClean="0"/>
              <a:t>Takeaways?</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590" y="3352264"/>
            <a:ext cx="1905000" cy="1905000"/>
          </a:xfrm>
          <a:prstGeom prst="rect">
            <a:avLst/>
          </a:prstGeom>
        </p:spPr>
      </p:pic>
      <p:sp>
        <p:nvSpPr>
          <p:cNvPr id="5" name="TextBox 4"/>
          <p:cNvSpPr txBox="1"/>
          <p:nvPr/>
        </p:nvSpPr>
        <p:spPr>
          <a:xfrm>
            <a:off x="3982107" y="6297770"/>
            <a:ext cx="4043966" cy="369332"/>
          </a:xfrm>
          <a:prstGeom prst="rect">
            <a:avLst/>
          </a:prstGeom>
          <a:noFill/>
        </p:spPr>
        <p:txBody>
          <a:bodyPr wrap="square" rtlCol="0">
            <a:spAutoFit/>
          </a:bodyPr>
          <a:lstStyle/>
          <a:p>
            <a:r>
              <a:rPr lang="en-US" i="1" dirty="0" smtClean="0"/>
              <a:t>QR Reader for iPad – Free on App Store</a:t>
            </a:r>
            <a:endParaRPr lang="en-US" i="1" dirty="0"/>
          </a:p>
        </p:txBody>
      </p:sp>
    </p:spTree>
    <p:extLst>
      <p:ext uri="{BB962C8B-B14F-4D97-AF65-F5344CB8AC3E}">
        <p14:creationId xmlns:p14="http://schemas.microsoft.com/office/powerpoint/2010/main" val="2198081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47" y="1007164"/>
            <a:ext cx="11516140" cy="2595096"/>
          </a:xfrm>
        </p:spPr>
        <p:txBody>
          <a:bodyPr>
            <a:normAutofit fontScale="90000"/>
          </a:bodyPr>
          <a:lstStyle/>
          <a:p>
            <a:r>
              <a:rPr lang="en-US" dirty="0"/>
              <a:t/>
            </a:r>
            <a:br>
              <a:rPr lang="en-US" dirty="0"/>
            </a:br>
            <a:r>
              <a:rPr lang="en-US" dirty="0"/>
              <a:t> </a:t>
            </a:r>
            <a:r>
              <a:rPr lang="en-US" sz="4400" b="1" dirty="0"/>
              <a:t>Connecticut </a:t>
            </a:r>
            <a:r>
              <a:rPr lang="en-US" sz="4400" b="1" dirty="0" smtClean="0"/>
              <a:t>Core ELA: Waterbury’s Perspective </a:t>
            </a:r>
            <a:r>
              <a:rPr lang="en-US" sz="4400" dirty="0"/>
              <a:t/>
            </a:r>
            <a:br>
              <a:rPr lang="en-US" sz="4400" dirty="0"/>
            </a:br>
            <a:r>
              <a:rPr lang="en-US" sz="4400" b="1" dirty="0"/>
              <a:t>On Implementation Successes and Modifications </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1198415" y="4479235"/>
            <a:ext cx="9440034" cy="1725637"/>
          </a:xfrm>
        </p:spPr>
        <p:txBody>
          <a:bodyPr>
            <a:normAutofit fontScale="92500" lnSpcReduction="10000"/>
          </a:bodyPr>
          <a:lstStyle/>
          <a:p>
            <a:r>
              <a:rPr lang="en-US" dirty="0" smtClean="0"/>
              <a:t>Dena Mortensen</a:t>
            </a:r>
          </a:p>
          <a:p>
            <a:r>
              <a:rPr lang="en-US" dirty="0" smtClean="0"/>
              <a:t>Waterbury Public Schools</a:t>
            </a:r>
          </a:p>
          <a:p>
            <a:r>
              <a:rPr lang="en-US" dirty="0" smtClean="0"/>
              <a:t>K-5 ELA Supervisor</a:t>
            </a:r>
          </a:p>
          <a:p>
            <a:r>
              <a:rPr lang="en-US" dirty="0" smtClean="0">
                <a:hlinkClick r:id="rId3"/>
              </a:rPr>
              <a:t>dmoura@Waterbury.k12.ct.us</a:t>
            </a:r>
            <a:r>
              <a:rPr lang="en-US" dirty="0" smtClean="0"/>
              <a:t> </a:t>
            </a:r>
          </a:p>
          <a:p>
            <a:endParaRPr lang="en-US" dirty="0"/>
          </a:p>
        </p:txBody>
      </p:sp>
    </p:spTree>
    <p:extLst>
      <p:ext uri="{BB962C8B-B14F-4D97-AF65-F5344CB8AC3E}">
        <p14:creationId xmlns:p14="http://schemas.microsoft.com/office/powerpoint/2010/main" val="150966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5996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968777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288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188990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81" y="1468914"/>
            <a:ext cx="8004464" cy="1569660"/>
          </a:xfrm>
          <a:prstGeom prst="rect">
            <a:avLst/>
          </a:prstGeom>
        </p:spPr>
        <p:txBody>
          <a:bodyPr wrap="square">
            <a:spAutoFit/>
          </a:bodyPr>
          <a:lstStyle/>
          <a:p>
            <a:pPr algn="ctr"/>
            <a:r>
              <a:rPr lang="en-US" sz="4800" i="1" dirty="0">
                <a:solidFill>
                  <a:srgbClr val="FFFF00"/>
                </a:solidFill>
                <a:ea typeface="Times New Roman" panose="02020603050405020304" pitchFamily="18" charset="0"/>
              </a:rPr>
              <a:t>What is the criteria on which to base curricula review?</a:t>
            </a:r>
          </a:p>
        </p:txBody>
      </p:sp>
      <p:sp>
        <p:nvSpPr>
          <p:cNvPr id="3" name="TextBox 2"/>
          <p:cNvSpPr txBox="1"/>
          <p:nvPr/>
        </p:nvSpPr>
        <p:spPr>
          <a:xfrm>
            <a:off x="1627909" y="3797602"/>
            <a:ext cx="8905009" cy="1323439"/>
          </a:xfrm>
          <a:prstGeom prst="rect">
            <a:avLst/>
          </a:prstGeom>
          <a:noFill/>
        </p:spPr>
        <p:txBody>
          <a:bodyPr wrap="square" rtlCol="0">
            <a:spAutoFit/>
          </a:bodyPr>
          <a:lstStyle/>
          <a:p>
            <a:pPr algn="ctr"/>
            <a:r>
              <a:rPr lang="en-US" sz="4400" dirty="0">
                <a:latin typeface="Calibri" panose="020F0502020204030204" pitchFamily="34" charset="0"/>
              </a:rPr>
              <a:t>Waterbury Unit Development Criteria</a:t>
            </a:r>
          </a:p>
          <a:p>
            <a:pPr algn="ctr"/>
            <a:r>
              <a:rPr lang="en-US" i="1" dirty="0">
                <a:latin typeface="Calibri" panose="020F0502020204030204" pitchFamily="34" charset="0"/>
              </a:rPr>
              <a:t>(Based on Educators Evaluating Quality Instructional Products (EQuIP) rubric)</a:t>
            </a:r>
          </a:p>
          <a:p>
            <a:endParaRPr lang="en-US" dirty="0"/>
          </a:p>
        </p:txBody>
      </p:sp>
    </p:spTree>
    <p:extLst>
      <p:ext uri="{BB962C8B-B14F-4D97-AF65-F5344CB8AC3E}">
        <p14:creationId xmlns:p14="http://schemas.microsoft.com/office/powerpoint/2010/main" val="30032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ef3aa5fe-bbb9-4c91-a93b-964983b09c82"/>
  <p:tag name="__PE_ORIG_SIZE" val="500"/>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17c2f6e2-03e2-4d90-956d-98362758e691"/>
  <p:tag name="__PE_ORIG_SIZE" val="50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aca0909d-6ace-409c-9818-9e54072367b3"/>
  <p:tag name="__PE_ORIG_SIZE" val="500"/>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POLL_EMBED_ID" val="2708a721-e3da-47d6-b015-d79fca47bc46"/>
  <p:tag name="__PE_ORIG_SIZE" val="5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7477</TotalTime>
  <Words>1311</Words>
  <Application>Microsoft Office PowerPoint</Application>
  <PresentationFormat>Widescreen</PresentationFormat>
  <Paragraphs>337</Paragraphs>
  <Slides>45</Slides>
  <Notes>37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Calisto MT</vt:lpstr>
      <vt:lpstr>Cantarell</vt:lpstr>
      <vt:lpstr>Times New Roman</vt:lpstr>
      <vt:lpstr>Trebuchet MS</vt:lpstr>
      <vt:lpstr>Wingdings 2</vt:lpstr>
      <vt:lpstr>Slate</vt:lpstr>
      <vt:lpstr>  Connecticut Core ELA: Waterbury’s Perspective  On Implementation Successes and Modifications  </vt:lpstr>
      <vt:lpstr>Our Journey</vt:lpstr>
      <vt:lpstr>July 2010-Present</vt:lpstr>
      <vt:lpstr>Grade 4 Practice Test Item</vt:lpstr>
      <vt:lpstr>PowerPoint Presentation</vt:lpstr>
      <vt:lpstr>PowerPoint Presentation</vt:lpstr>
      <vt:lpstr>PowerPoint Presentation</vt:lpstr>
      <vt:lpstr>PowerPoint Presentation</vt:lpstr>
      <vt:lpstr>PowerPoint Presentation</vt:lpstr>
      <vt:lpstr>PowerPoint Presentation</vt:lpstr>
      <vt:lpstr>Unit Development Criteria Rating Scale</vt:lpstr>
      <vt:lpstr>July 2010-Present</vt:lpstr>
      <vt:lpstr>K-9 Criteria Rating for Dimension 1 ALL TEAMS (all grades/all schools)</vt:lpstr>
      <vt:lpstr>K-5 Summary of Evidence What is lacking?</vt:lpstr>
      <vt:lpstr>PowerPoint Presentation</vt:lpstr>
      <vt:lpstr>PowerPoint Presentation</vt:lpstr>
      <vt:lpstr>Interdisciplinary Curriculum Writing Process</vt:lpstr>
      <vt:lpstr>PowerPoint Presentation</vt:lpstr>
      <vt:lpstr>PowerPoint Presentation</vt:lpstr>
      <vt:lpstr>PowerPoint Presentation</vt:lpstr>
      <vt:lpstr>PowerPoint Presentation</vt:lpstr>
      <vt:lpstr>Grade 1 District Math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Generation  Science Standards</vt:lpstr>
      <vt:lpstr>PowerPoint Presentation</vt:lpstr>
      <vt:lpstr>Grade 4 Practice Test Scoring Guides</vt:lpstr>
      <vt:lpstr>PowerPoint Presentation</vt:lpstr>
      <vt:lpstr>July 2010-Present</vt:lpstr>
      <vt:lpstr>What is the data telling us?</vt:lpstr>
      <vt:lpstr>SB ELA Baseline 2015</vt:lpstr>
      <vt:lpstr>Unit Development Criteria Scores EQuIP</vt:lpstr>
      <vt:lpstr>mCLASS Composite Scores</vt:lpstr>
      <vt:lpstr>PowerPoint Presentation</vt:lpstr>
      <vt:lpstr>Resources</vt:lpstr>
      <vt:lpstr>Questions? Takeaways?</vt:lpstr>
      <vt:lpstr>  Connecticut Core ELA: Waterbury’s Perspective  On Implementation Successes and Modifications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 MOURA</dc:creator>
  <cp:lastModifiedBy>Reed, Marcy</cp:lastModifiedBy>
  <cp:revision>79</cp:revision>
  <cp:lastPrinted>2015-10-28T19:47:39Z</cp:lastPrinted>
  <dcterms:created xsi:type="dcterms:W3CDTF">2015-10-19T17:15:39Z</dcterms:created>
  <dcterms:modified xsi:type="dcterms:W3CDTF">2016-03-01T14:09:53Z</dcterms:modified>
</cp:coreProperties>
</file>