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pen Sans"/>
      <p:regular r:id="rId19"/>
      <p:bold r:id="rId20"/>
      <p:italic r:id="rId21"/>
      <p:boldItalic r:id="rId22"/>
    </p:embeddedFont>
    <p:embeddedFont>
      <p:font typeface="PT Sans Narrow"/>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30" autoAdjust="0"/>
  </p:normalViewPr>
  <p:slideViewPr>
    <p:cSldViewPr snapToGrid="0">
      <p:cViewPr varScale="1">
        <p:scale>
          <a:sx n="50" d="100"/>
          <a:sy n="50" d="100"/>
        </p:scale>
        <p:origin x="49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240992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46128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a:p>
            <a:pPr marL="457200" lvl="0" indent="-292100" rtl="0">
              <a:lnSpc>
                <a:spcPct val="115000"/>
              </a:lnSpc>
              <a:spcBef>
                <a:spcPts val="0"/>
              </a:spcBef>
              <a:spcAft>
                <a:spcPts val="1600"/>
              </a:spcAft>
              <a:buClr>
                <a:srgbClr val="000000"/>
              </a:buClr>
              <a:buSzPct val="100000"/>
              <a:buFont typeface="Open Sans"/>
              <a:buChar char="➢"/>
            </a:pPr>
            <a:r>
              <a:rPr lang="en" sz="1000" dirty="0">
                <a:latin typeface="Open Sans"/>
                <a:ea typeface="Open Sans"/>
                <a:cs typeface="Open Sans"/>
                <a:sym typeface="Open Sans"/>
              </a:rPr>
              <a:t>Time (time to plan, time for PD, time to explain to families, time for teachers and CSs out of the building)</a:t>
            </a:r>
          </a:p>
          <a:p>
            <a:pPr marL="457200" lvl="0" indent="-292100" rtl="0">
              <a:lnSpc>
                <a:spcPct val="115000"/>
              </a:lnSpc>
              <a:spcBef>
                <a:spcPts val="0"/>
              </a:spcBef>
              <a:spcAft>
                <a:spcPts val="1600"/>
              </a:spcAft>
              <a:buClr>
                <a:srgbClr val="000000"/>
              </a:buClr>
              <a:buSzPct val="100000"/>
              <a:buFont typeface="Open Sans"/>
              <a:buChar char="➢"/>
            </a:pPr>
            <a:r>
              <a:rPr lang="en" sz="1000" dirty="0">
                <a:latin typeface="Open Sans"/>
                <a:ea typeface="Open Sans"/>
                <a:cs typeface="Open Sans"/>
                <a:sym typeface="Open Sans"/>
              </a:rPr>
              <a:t>Starting with the “What” and then embedding the “How” (insert negative content CSI feedback quote?)</a:t>
            </a:r>
          </a:p>
          <a:p>
            <a:pPr marL="457200" lvl="0" indent="-292100" rtl="0">
              <a:lnSpc>
                <a:spcPct val="115000"/>
              </a:lnSpc>
              <a:spcBef>
                <a:spcPts val="0"/>
              </a:spcBef>
              <a:spcAft>
                <a:spcPts val="1600"/>
              </a:spcAft>
              <a:buClr>
                <a:srgbClr val="000000"/>
              </a:buClr>
              <a:buSzPct val="100000"/>
              <a:buFont typeface="Open Sans"/>
              <a:buChar char="➢"/>
            </a:pPr>
            <a:r>
              <a:rPr lang="en" sz="1000" dirty="0">
                <a:latin typeface="Open Sans"/>
                <a:ea typeface="Open Sans"/>
                <a:cs typeface="Open Sans"/>
                <a:sym typeface="Open Sans"/>
              </a:rPr>
              <a:t>Filling in the ‘gaps’  (instructional gaps for teachers, resulting content gaps for students - with increasing difficulty/ expectations of standards - especially in math)</a:t>
            </a:r>
          </a:p>
          <a:p>
            <a:pPr marL="457200" lvl="0" indent="-292100">
              <a:lnSpc>
                <a:spcPct val="115000"/>
              </a:lnSpc>
              <a:spcBef>
                <a:spcPts val="0"/>
              </a:spcBef>
              <a:spcAft>
                <a:spcPts val="1600"/>
              </a:spcAft>
              <a:buClr>
                <a:srgbClr val="000000"/>
              </a:buClr>
              <a:buSzPct val="100000"/>
              <a:buFont typeface="Open Sans"/>
              <a:buChar char="➢"/>
            </a:pPr>
            <a:r>
              <a:rPr lang="en" sz="1000" dirty="0">
                <a:latin typeface="Open Sans"/>
                <a:ea typeface="Open Sans"/>
                <a:cs typeface="Open Sans"/>
                <a:sym typeface="Open Sans"/>
              </a:rPr>
              <a:t>The test (SBAC, and its relationship with unit assessments)</a:t>
            </a:r>
          </a:p>
        </p:txBody>
      </p:sp>
    </p:spTree>
    <p:extLst>
      <p:ext uri="{BB962C8B-B14F-4D97-AF65-F5344CB8AC3E}">
        <p14:creationId xmlns:p14="http://schemas.microsoft.com/office/powerpoint/2010/main" val="7660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a:p>
            <a:pPr lvl="0" rtl="0">
              <a:lnSpc>
                <a:spcPct val="115000"/>
              </a:lnSpc>
              <a:spcBef>
                <a:spcPts val="0"/>
              </a:spcBef>
              <a:spcAft>
                <a:spcPts val="1600"/>
              </a:spcAft>
              <a:buNone/>
            </a:pPr>
            <a:r>
              <a:rPr lang="en" sz="1000">
                <a:latin typeface="Open Sans"/>
                <a:ea typeface="Open Sans"/>
                <a:cs typeface="Open Sans"/>
                <a:sym typeface="Open Sans"/>
              </a:rPr>
              <a:t>Deeper professional learning (school and district levels)</a:t>
            </a:r>
          </a:p>
          <a:p>
            <a:pPr lvl="0" rtl="0">
              <a:lnSpc>
                <a:spcPct val="115000"/>
              </a:lnSpc>
              <a:spcBef>
                <a:spcPts val="0"/>
              </a:spcBef>
              <a:spcAft>
                <a:spcPts val="1600"/>
              </a:spcAft>
              <a:buNone/>
            </a:pPr>
            <a:r>
              <a:rPr lang="en" sz="1000">
                <a:latin typeface="Open Sans"/>
                <a:ea typeface="Open Sans"/>
                <a:cs typeface="Open Sans"/>
                <a:sym typeface="Open Sans"/>
              </a:rPr>
              <a:t>Continuous model of improvement -&gt; Mindset shift has allowed other initiatives to roll out more smoothly based on prior learning (i.e. writer’s workshop).</a:t>
            </a:r>
          </a:p>
          <a:p>
            <a:pPr lvl="0">
              <a:lnSpc>
                <a:spcPct val="115000"/>
              </a:lnSpc>
              <a:spcBef>
                <a:spcPts val="0"/>
              </a:spcBef>
              <a:spcAft>
                <a:spcPts val="1600"/>
              </a:spcAft>
              <a:buNone/>
            </a:pPr>
            <a:r>
              <a:rPr lang="en" sz="1000">
                <a:latin typeface="Open Sans"/>
                <a:ea typeface="Open Sans"/>
                <a:cs typeface="Open Sans"/>
                <a:sym typeface="Open Sans"/>
              </a:rPr>
              <a:t>Student results</a:t>
            </a:r>
          </a:p>
        </p:txBody>
      </p:sp>
    </p:spTree>
    <p:extLst>
      <p:ext uri="{BB962C8B-B14F-4D97-AF65-F5344CB8AC3E}">
        <p14:creationId xmlns:p14="http://schemas.microsoft.com/office/powerpoint/2010/main" val="243836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1283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r>
              <a:rPr lang="en" sz="1200">
                <a:latin typeface="Calibri"/>
                <a:ea typeface="Calibri"/>
                <a:cs typeface="Calibri"/>
                <a:sym typeface="Calibri"/>
              </a:rPr>
              <a:t>Combining Literacy and Mathematics in order to discuss overall performance,</a:t>
            </a:r>
          </a:p>
          <a:p>
            <a:pPr lvl="0" rtl="0">
              <a:lnSpc>
                <a:spcPct val="115000"/>
              </a:lnSpc>
              <a:spcBef>
                <a:spcPts val="0"/>
              </a:spcBef>
              <a:buNone/>
            </a:pPr>
            <a:r>
              <a:rPr lang="en" sz="1200">
                <a:latin typeface="Calibri"/>
                <a:ea typeface="Calibri"/>
                <a:cs typeface="Calibri"/>
                <a:sym typeface="Calibri"/>
              </a:rPr>
              <a:t>We observe that our 16.5 point difference from the state average is the highest margin of difference that we have ever observed in state testing, far exceeding our eight year trend of scores approximately 12 points above the state average.  </a:t>
            </a:r>
          </a:p>
          <a:p>
            <a:pPr lvl="0">
              <a:spcBef>
                <a:spcPts val="0"/>
              </a:spcBef>
              <a:buNone/>
            </a:pPr>
            <a:endParaRPr dirty="0"/>
          </a:p>
        </p:txBody>
      </p:sp>
    </p:spTree>
    <p:extLst>
      <p:ext uri="{BB962C8B-B14F-4D97-AF65-F5344CB8AC3E}">
        <p14:creationId xmlns:p14="http://schemas.microsoft.com/office/powerpoint/2010/main" val="243852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4880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62054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5510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91666"/>
              <a:buFont typeface="Arial"/>
              <a:buNone/>
            </a:pPr>
            <a:r>
              <a:rPr lang="en" sz="1200"/>
              <a:t>WHPS consists of approx. 4,100 elementary students; approx. 212 elementary (K-12) classroom teachers; 20% F&amp; R lunch district wide</a:t>
            </a:r>
          </a:p>
          <a:p>
            <a:pPr lvl="0">
              <a:lnSpc>
                <a:spcPct val="115000"/>
              </a:lnSpc>
              <a:spcBef>
                <a:spcPts val="0"/>
              </a:spcBef>
              <a:spcAft>
                <a:spcPts val="1600"/>
              </a:spcAft>
              <a:buClr>
                <a:schemeClr val="dk1"/>
              </a:buClr>
              <a:buSzPct val="91666"/>
              <a:buFont typeface="Arial"/>
              <a:buNone/>
            </a:pPr>
            <a:endParaRPr sz="1200" dirty="0"/>
          </a:p>
        </p:txBody>
      </p:sp>
    </p:spTree>
    <p:extLst>
      <p:ext uri="{BB962C8B-B14F-4D97-AF65-F5344CB8AC3E}">
        <p14:creationId xmlns:p14="http://schemas.microsoft.com/office/powerpoint/2010/main" val="193856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a:solidFill>
                  <a:schemeClr val="dk1"/>
                </a:solidFill>
              </a:rPr>
              <a:t>Use ‘Poll Everywhere’ to elicit headlines. </a:t>
            </a:r>
          </a:p>
        </p:txBody>
      </p:sp>
    </p:spTree>
    <p:extLst>
      <p:ext uri="{BB962C8B-B14F-4D97-AF65-F5344CB8AC3E}">
        <p14:creationId xmlns:p14="http://schemas.microsoft.com/office/powerpoint/2010/main" val="133273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These 8 standards define the characteristics of a high-quality system of professional learning and are important to the design, implementation and sustainability for a professional learning system.  (see handout)</a:t>
            </a:r>
          </a:p>
        </p:txBody>
      </p:sp>
    </p:spTree>
    <p:extLst>
      <p:ext uri="{BB962C8B-B14F-4D97-AF65-F5344CB8AC3E}">
        <p14:creationId xmlns:p14="http://schemas.microsoft.com/office/powerpoint/2010/main" val="76334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Seems simplistic but this the foundation of our work - needed to be solid and was a 7 day investment well worth the rewards </a:t>
            </a:r>
          </a:p>
        </p:txBody>
      </p:sp>
    </p:spTree>
    <p:extLst>
      <p:ext uri="{BB962C8B-B14F-4D97-AF65-F5344CB8AC3E}">
        <p14:creationId xmlns:p14="http://schemas.microsoft.com/office/powerpoint/2010/main" val="17342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began with an implementation plan that we feel we could support and that would not overwhelm the teachers - hence the staggered grade level roll out </a:t>
            </a:r>
          </a:p>
          <a:p>
            <a:pPr lvl="0">
              <a:spcBef>
                <a:spcPts val="0"/>
              </a:spcBef>
              <a:buNone/>
            </a:pPr>
            <a:r>
              <a:rPr lang="en"/>
              <a:t>created natural gaps (address later)</a:t>
            </a:r>
          </a:p>
        </p:txBody>
      </p:sp>
    </p:spTree>
    <p:extLst>
      <p:ext uri="{BB962C8B-B14F-4D97-AF65-F5344CB8AC3E}">
        <p14:creationId xmlns:p14="http://schemas.microsoft.com/office/powerpoint/2010/main" val="205796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000" dirty="0"/>
          </a:p>
          <a:p>
            <a:pPr lvl="0" rtl="0">
              <a:lnSpc>
                <a:spcPct val="100000"/>
              </a:lnSpc>
              <a:spcBef>
                <a:spcPts val="0"/>
              </a:spcBef>
              <a:spcAft>
                <a:spcPts val="1600"/>
              </a:spcAft>
              <a:buClr>
                <a:schemeClr val="dk1"/>
              </a:buClr>
              <a:buSzPct val="110000"/>
              <a:buFont typeface="Arial"/>
              <a:buNone/>
            </a:pPr>
            <a:r>
              <a:rPr lang="en" sz="1000" dirty="0"/>
              <a:t>Years 1 and 2:  (the ‘What’ - content)</a:t>
            </a:r>
          </a:p>
          <a:p>
            <a:pPr lvl="0" rtl="0">
              <a:lnSpc>
                <a:spcPct val="100000"/>
              </a:lnSpc>
              <a:spcBef>
                <a:spcPts val="0"/>
              </a:spcBef>
              <a:spcAft>
                <a:spcPts val="1600"/>
              </a:spcAft>
              <a:buNone/>
            </a:pPr>
            <a:r>
              <a:rPr lang="en" sz="1000" dirty="0"/>
              <a:t>Content CSIs (Planning and practice)</a:t>
            </a:r>
          </a:p>
          <a:p>
            <a:pPr lvl="0" rtl="0">
              <a:lnSpc>
                <a:spcPct val="100000"/>
              </a:lnSpc>
              <a:spcBef>
                <a:spcPts val="0"/>
              </a:spcBef>
              <a:spcAft>
                <a:spcPts val="1600"/>
              </a:spcAft>
              <a:buNone/>
            </a:pPr>
            <a:r>
              <a:rPr lang="en" sz="1000" dirty="0"/>
              <a:t>Collaborative CSIs (Planning and practice)</a:t>
            </a:r>
          </a:p>
          <a:p>
            <a:pPr lvl="0" rtl="0">
              <a:lnSpc>
                <a:spcPct val="100000"/>
              </a:lnSpc>
              <a:spcBef>
                <a:spcPts val="0"/>
              </a:spcBef>
              <a:spcAft>
                <a:spcPts val="1600"/>
              </a:spcAft>
              <a:buClr>
                <a:schemeClr val="dk1"/>
              </a:buClr>
              <a:buSzPct val="110000"/>
              <a:buFont typeface="Arial"/>
              <a:buNone/>
            </a:pPr>
            <a:r>
              <a:rPr lang="en" sz="1000" dirty="0"/>
              <a:t>Years 3 and 4: (the ‘How’- instructional practice) </a:t>
            </a:r>
          </a:p>
          <a:p>
            <a:pPr lvl="0" rtl="0">
              <a:lnSpc>
                <a:spcPct val="100000"/>
              </a:lnSpc>
              <a:spcBef>
                <a:spcPts val="0"/>
              </a:spcBef>
              <a:spcAft>
                <a:spcPts val="1600"/>
              </a:spcAft>
              <a:buClr>
                <a:schemeClr val="dk1"/>
              </a:buClr>
              <a:buSzPct val="110000"/>
              <a:buFont typeface="Arial"/>
              <a:buNone/>
            </a:pPr>
            <a:r>
              <a:rPr lang="en" sz="1000" dirty="0"/>
              <a:t>District CSIs (math practices, teaching practices, math discourse/ talk moves, </a:t>
            </a:r>
          </a:p>
          <a:p>
            <a:pPr lvl="0" rtl="0">
              <a:lnSpc>
                <a:spcPct val="100000"/>
              </a:lnSpc>
              <a:spcBef>
                <a:spcPts val="0"/>
              </a:spcBef>
              <a:spcAft>
                <a:spcPts val="1600"/>
              </a:spcAft>
              <a:buClr>
                <a:schemeClr val="dk1"/>
              </a:buClr>
              <a:buSzPct val="110000"/>
              <a:buFont typeface="Arial"/>
              <a:buNone/>
            </a:pPr>
            <a:r>
              <a:rPr lang="en" sz="1000" dirty="0"/>
              <a:t>Years 1 and 2:  (the ‘What’ - content)</a:t>
            </a:r>
          </a:p>
          <a:p>
            <a:pPr lvl="0" rtl="0">
              <a:lnSpc>
                <a:spcPct val="100000"/>
              </a:lnSpc>
              <a:spcBef>
                <a:spcPts val="0"/>
              </a:spcBef>
              <a:spcAft>
                <a:spcPts val="1600"/>
              </a:spcAft>
              <a:buClr>
                <a:schemeClr val="dk1"/>
              </a:buClr>
              <a:buSzPct val="110000"/>
              <a:buFont typeface="Arial"/>
              <a:buNone/>
            </a:pPr>
            <a:r>
              <a:rPr lang="en" sz="1000" dirty="0"/>
              <a:t>Content CSIs (Planning and practice)</a:t>
            </a:r>
          </a:p>
          <a:p>
            <a:pPr lvl="0" rtl="0">
              <a:lnSpc>
                <a:spcPct val="100000"/>
              </a:lnSpc>
              <a:spcBef>
                <a:spcPts val="0"/>
              </a:spcBef>
              <a:spcAft>
                <a:spcPts val="1600"/>
              </a:spcAft>
              <a:buClr>
                <a:schemeClr val="dk1"/>
              </a:buClr>
              <a:buSzPct val="110000"/>
              <a:buFont typeface="Arial"/>
              <a:buNone/>
            </a:pPr>
            <a:r>
              <a:rPr lang="en" sz="1000" dirty="0"/>
              <a:t>Collaborative CSIs (Planning and practice)</a:t>
            </a:r>
          </a:p>
          <a:p>
            <a:pPr lvl="0" rtl="0">
              <a:lnSpc>
                <a:spcPct val="100000"/>
              </a:lnSpc>
              <a:spcBef>
                <a:spcPts val="0"/>
              </a:spcBef>
              <a:spcAft>
                <a:spcPts val="1600"/>
              </a:spcAft>
              <a:buClr>
                <a:schemeClr val="dk1"/>
              </a:buClr>
              <a:buSzPct val="110000"/>
              <a:buFont typeface="Arial"/>
              <a:buNone/>
            </a:pPr>
            <a:r>
              <a:rPr lang="en" sz="1000" dirty="0"/>
              <a:t>Years 3 and 4: (the ‘How’- instructional practice) </a:t>
            </a:r>
          </a:p>
          <a:p>
            <a:pPr lvl="0" rtl="0">
              <a:lnSpc>
                <a:spcPct val="100000"/>
              </a:lnSpc>
              <a:spcBef>
                <a:spcPts val="0"/>
              </a:spcBef>
              <a:spcAft>
                <a:spcPts val="1600"/>
              </a:spcAft>
              <a:buClr>
                <a:schemeClr val="dk1"/>
              </a:buClr>
              <a:buSzPct val="110000"/>
              <a:buFont typeface="Arial"/>
              <a:buNone/>
            </a:pPr>
            <a:r>
              <a:rPr lang="en" sz="1000" dirty="0"/>
              <a:t>District CSIs (math practices, teaching practices, math discourse/ talk moves, </a:t>
            </a:r>
          </a:p>
          <a:p>
            <a:pPr lvl="0">
              <a:lnSpc>
                <a:spcPct val="100000"/>
              </a:lnSpc>
              <a:spcBef>
                <a:spcPts val="0"/>
              </a:spcBef>
              <a:buNone/>
            </a:pPr>
            <a:endParaRPr sz="1000" dirty="0"/>
          </a:p>
        </p:txBody>
      </p:sp>
    </p:spTree>
    <p:extLst>
      <p:ext uri="{BB962C8B-B14F-4D97-AF65-F5344CB8AC3E}">
        <p14:creationId xmlns:p14="http://schemas.microsoft.com/office/powerpoint/2010/main" val="148981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Feedback - District and school level.  District at content and collaborative CSIs, school level through PLCs, CSIs, staff meeting.  Collected and analyzed feedback</a:t>
            </a:r>
          </a:p>
          <a:p>
            <a:pPr lvl="0" rtl="0">
              <a:spcBef>
                <a:spcPts val="0"/>
              </a:spcBef>
              <a:buNone/>
            </a:pPr>
            <a:r>
              <a:rPr lang="en"/>
              <a:t>Revisions - Based on feedback, guided by district and school CSs.  Ongoing!</a:t>
            </a:r>
          </a:p>
          <a:p>
            <a:pPr lvl="0" rtl="0">
              <a:spcBef>
                <a:spcPts val="0"/>
              </a:spcBef>
              <a:buNone/>
            </a:pPr>
            <a:r>
              <a:rPr lang="en"/>
              <a:t>Transparency - Being open about where we are in the processing, learning together</a:t>
            </a:r>
          </a:p>
          <a:p>
            <a:pPr lvl="0">
              <a:spcBef>
                <a:spcPts val="0"/>
              </a:spcBef>
              <a:buNone/>
            </a:pPr>
            <a:r>
              <a:rPr lang="en"/>
              <a:t>Learning Leaders - Learning together, collaboration between teachers and building administration</a:t>
            </a:r>
          </a:p>
        </p:txBody>
      </p:sp>
    </p:spTree>
    <p:extLst>
      <p:ext uri="{BB962C8B-B14F-4D97-AF65-F5344CB8AC3E}">
        <p14:creationId xmlns:p14="http://schemas.microsoft.com/office/powerpoint/2010/main" val="229763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203157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3"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0"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399"/>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4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57" name="Shape 57"/>
          <p:cNvSpPr txBox="1">
            <a:spLocks noGrp="1"/>
          </p:cNvSpPr>
          <p:nvPr>
            <p:ph type="title"/>
          </p:nvPr>
        </p:nvSpPr>
        <p:spPr>
          <a:xfrm>
            <a:off x="311700" y="1304850"/>
            <a:ext cx="8520599" cy="1538399"/>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p>
        </p:txBody>
      </p:sp>
      <p:sp>
        <p:nvSpPr>
          <p:cNvPr id="27" name="Shape 27"/>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599"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199"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399"/>
          </a:xfrm>
          <a:prstGeom prst="rect">
            <a:avLst/>
          </a:prstGeom>
        </p:spPr>
        <p:txBody>
          <a:bodyPr lIns="91425" tIns="91425" rIns="91425" bIns="91425" anchor="b" anchorCtr="0">
            <a:noAutofit/>
          </a:bodyPr>
          <a:lstStyle/>
          <a:p>
            <a:pPr lvl="0">
              <a:spcBef>
                <a:spcPts val="0"/>
              </a:spcBef>
              <a:buNone/>
            </a:pPr>
            <a:r>
              <a:rPr lang="en"/>
              <a:t>Collaboration Matters</a:t>
            </a:r>
          </a:p>
        </p:txBody>
      </p:sp>
      <p:sp>
        <p:nvSpPr>
          <p:cNvPr id="67" name="Shape 67"/>
          <p:cNvSpPr txBox="1">
            <a:spLocks noGrp="1"/>
          </p:cNvSpPr>
          <p:nvPr>
            <p:ph type="subTitle" idx="1"/>
          </p:nvPr>
        </p:nvSpPr>
        <p:spPr>
          <a:xfrm>
            <a:off x="2137225" y="2850039"/>
            <a:ext cx="4870499" cy="792600"/>
          </a:xfrm>
          <a:prstGeom prst="rect">
            <a:avLst/>
          </a:prstGeom>
        </p:spPr>
        <p:txBody>
          <a:bodyPr lIns="91425" tIns="91425" rIns="91425" bIns="91425" anchor="t" anchorCtr="0">
            <a:noAutofit/>
          </a:bodyPr>
          <a:lstStyle/>
          <a:p>
            <a:pPr lvl="0">
              <a:spcBef>
                <a:spcPts val="0"/>
              </a:spcBef>
              <a:buNone/>
            </a:pPr>
            <a:r>
              <a:rPr lang="en"/>
              <a:t>January 12th, 2016</a:t>
            </a:r>
          </a:p>
        </p:txBody>
      </p:sp>
      <p:sp>
        <p:nvSpPr>
          <p:cNvPr id="68" name="Shape 68"/>
          <p:cNvSpPr txBox="1"/>
          <p:nvPr/>
        </p:nvSpPr>
        <p:spPr>
          <a:xfrm>
            <a:off x="1004150" y="4216200"/>
            <a:ext cx="3029099" cy="1004699"/>
          </a:xfrm>
          <a:prstGeom prst="rect">
            <a:avLst/>
          </a:prstGeom>
          <a:noFill/>
          <a:ln>
            <a:noFill/>
          </a:ln>
        </p:spPr>
        <p:txBody>
          <a:bodyPr lIns="91425" tIns="91425" rIns="91425" bIns="91425" anchor="t" anchorCtr="0">
            <a:noAutofit/>
          </a:bodyPr>
          <a:lstStyle/>
          <a:p>
            <a:pPr lvl="0" rtl="0">
              <a:spcBef>
                <a:spcPts val="0"/>
              </a:spcBef>
              <a:buNone/>
            </a:pPr>
            <a:r>
              <a:rPr lang="en"/>
              <a:t>Ryan Cleary &amp; Mary Lestini</a:t>
            </a:r>
          </a:p>
          <a:p>
            <a:pPr lvl="0">
              <a:spcBef>
                <a:spcPts val="0"/>
              </a:spcBef>
              <a:buNone/>
            </a:pPr>
            <a:r>
              <a:rPr lang="en"/>
              <a:t>West Hartford Public Schools</a:t>
            </a:r>
          </a:p>
        </p:txBody>
      </p:sp>
      <p:pic>
        <p:nvPicPr>
          <p:cNvPr id="69" name="Shape 69"/>
          <p:cNvPicPr preferRelativeResize="0"/>
          <p:nvPr/>
        </p:nvPicPr>
        <p:blipFill rotWithShape="1">
          <a:blip r:embed="rId3">
            <a:alphaModFix/>
          </a:blip>
          <a:srcRect/>
          <a:stretch/>
        </p:blipFill>
        <p:spPr>
          <a:xfrm>
            <a:off x="6781250" y="4216200"/>
            <a:ext cx="1110299" cy="6852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Potholes (Challenges):</a:t>
            </a:r>
          </a:p>
        </p:txBody>
      </p:sp>
      <p:sp>
        <p:nvSpPr>
          <p:cNvPr id="130" name="Shape 130"/>
          <p:cNvSpPr txBox="1">
            <a:spLocks noGrp="1"/>
          </p:cNvSpPr>
          <p:nvPr>
            <p:ph type="body" idx="1"/>
          </p:nvPr>
        </p:nvSpPr>
        <p:spPr>
          <a:xfrm>
            <a:off x="311700" y="979158"/>
            <a:ext cx="5463900" cy="3302700"/>
          </a:xfrm>
          <a:prstGeom prst="rect">
            <a:avLst/>
          </a:prstGeom>
        </p:spPr>
        <p:txBody>
          <a:bodyPr lIns="91425" tIns="91425" rIns="91425" bIns="91425" anchor="t" anchorCtr="0">
            <a:noAutofit/>
          </a:bodyPr>
          <a:lstStyle/>
          <a:p>
            <a:pPr marL="457200" lvl="0" indent="-228600" rtl="0">
              <a:spcBef>
                <a:spcPts val="0"/>
              </a:spcBef>
              <a:buChar char="➢"/>
            </a:pPr>
            <a:r>
              <a:rPr lang="en" dirty="0"/>
              <a:t>Time </a:t>
            </a:r>
          </a:p>
          <a:p>
            <a:pPr marL="457200" lvl="0" indent="-228600" rtl="0">
              <a:spcBef>
                <a:spcPts val="0"/>
              </a:spcBef>
              <a:buChar char="➢"/>
            </a:pPr>
            <a:r>
              <a:rPr lang="en" dirty="0"/>
              <a:t>Starting with the “What” and then embedding the “How” </a:t>
            </a:r>
          </a:p>
          <a:p>
            <a:pPr marL="914400" lvl="1" indent="-228600" rtl="0">
              <a:spcBef>
                <a:spcPts val="0"/>
              </a:spcBef>
              <a:spcAft>
                <a:spcPts val="0"/>
              </a:spcAft>
              <a:buChar char="○"/>
            </a:pPr>
            <a:r>
              <a:rPr lang="en" dirty="0"/>
              <a:t>Making content CSIs not feel like teacher prep. coursework</a:t>
            </a:r>
          </a:p>
          <a:p>
            <a:pPr marL="914400" lvl="1" indent="-228600" rtl="0">
              <a:spcBef>
                <a:spcPts val="0"/>
              </a:spcBef>
              <a:spcAft>
                <a:spcPts val="0"/>
              </a:spcAft>
              <a:buChar char="○"/>
            </a:pPr>
            <a:r>
              <a:rPr lang="en" dirty="0"/>
              <a:t>“Teachers used this forum </a:t>
            </a:r>
            <a:r>
              <a:rPr lang="en" i="1" dirty="0"/>
              <a:t>(collaborative)</a:t>
            </a:r>
            <a:r>
              <a:rPr lang="en" dirty="0"/>
              <a:t>, in some cases, to complain about the units and content instead of embracing a new challenge and getting their hands dirty.”</a:t>
            </a:r>
          </a:p>
          <a:p>
            <a:pPr marL="457200" lvl="0" indent="0" rtl="0">
              <a:spcBef>
                <a:spcPts val="0"/>
              </a:spcBef>
              <a:spcAft>
                <a:spcPts val="0"/>
              </a:spcAft>
              <a:buNone/>
            </a:pPr>
            <a:endParaRPr sz="1200" dirty="0"/>
          </a:p>
          <a:p>
            <a:pPr marL="457200" lvl="0" indent="-228600" rtl="0">
              <a:spcBef>
                <a:spcPts val="0"/>
              </a:spcBef>
              <a:buChar char="➢"/>
            </a:pPr>
            <a:r>
              <a:rPr lang="en" dirty="0"/>
              <a:t>Filling in the ‘gaps’</a:t>
            </a:r>
          </a:p>
          <a:p>
            <a:pPr marL="457200" lvl="0" indent="-228600" rtl="0">
              <a:spcBef>
                <a:spcPts val="0"/>
              </a:spcBef>
              <a:buChar char="➢"/>
            </a:pPr>
            <a:r>
              <a:rPr lang="en" dirty="0"/>
              <a:t>The test </a:t>
            </a:r>
          </a:p>
        </p:txBody>
      </p:sp>
      <p:pic>
        <p:nvPicPr>
          <p:cNvPr id="131" name="Shape 131"/>
          <p:cNvPicPr preferRelativeResize="0"/>
          <p:nvPr/>
        </p:nvPicPr>
        <p:blipFill>
          <a:blip r:embed="rId3">
            <a:alphaModFix/>
          </a:blip>
          <a:stretch>
            <a:fillRect/>
          </a:stretch>
        </p:blipFill>
        <p:spPr>
          <a:xfrm>
            <a:off x="5887675" y="1468925"/>
            <a:ext cx="2944624" cy="22056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We’re here!</a:t>
            </a:r>
          </a:p>
        </p:txBody>
      </p:sp>
      <p:sp>
        <p:nvSpPr>
          <p:cNvPr id="137" name="Shape 137"/>
          <p:cNvSpPr txBox="1">
            <a:spLocks noGrp="1"/>
          </p:cNvSpPr>
          <p:nvPr>
            <p:ph type="body" idx="1"/>
          </p:nvPr>
        </p:nvSpPr>
        <p:spPr>
          <a:xfrm>
            <a:off x="311700" y="1198500"/>
            <a:ext cx="8520599" cy="1460700"/>
          </a:xfrm>
          <a:prstGeom prst="rect">
            <a:avLst/>
          </a:prstGeom>
        </p:spPr>
        <p:txBody>
          <a:bodyPr lIns="91425" tIns="91425" rIns="91425" bIns="91425" anchor="t" anchorCtr="0">
            <a:noAutofit/>
          </a:bodyPr>
          <a:lstStyle/>
          <a:p>
            <a:pPr marL="457200" lvl="0" indent="-228600" rtl="0">
              <a:spcBef>
                <a:spcPts val="0"/>
              </a:spcBef>
              <a:buChar char="➢"/>
            </a:pPr>
            <a:r>
              <a:rPr lang="en"/>
              <a:t>Deeper professional learning </a:t>
            </a:r>
          </a:p>
          <a:p>
            <a:pPr marL="457200" lvl="0" indent="-228600" rtl="0">
              <a:spcBef>
                <a:spcPts val="0"/>
              </a:spcBef>
              <a:buChar char="➢"/>
            </a:pPr>
            <a:r>
              <a:rPr lang="en"/>
              <a:t>Continuous model of improvement </a:t>
            </a:r>
          </a:p>
          <a:p>
            <a:pPr marL="457200" lvl="0" indent="-228600" rtl="0">
              <a:spcBef>
                <a:spcPts val="0"/>
              </a:spcBef>
              <a:buChar char="➢"/>
            </a:pPr>
            <a:r>
              <a:rPr lang="en"/>
              <a:t>Student results</a:t>
            </a:r>
          </a:p>
          <a:p>
            <a:pPr lvl="0" rtl="0">
              <a:spcBef>
                <a:spcPts val="0"/>
              </a:spcBef>
              <a:buNone/>
            </a:pPr>
            <a:endParaRPr dirty="0"/>
          </a:p>
          <a:p>
            <a:pPr lvl="0">
              <a:spcBef>
                <a:spcPts val="0"/>
              </a:spcBef>
              <a:buNone/>
            </a:pPr>
            <a:endParaRPr dirty="0"/>
          </a:p>
        </p:txBody>
      </p:sp>
      <p:pic>
        <p:nvPicPr>
          <p:cNvPr id="138" name="Shape 138"/>
          <p:cNvPicPr preferRelativeResize="0"/>
          <p:nvPr/>
        </p:nvPicPr>
        <p:blipFill>
          <a:blip r:embed="rId3">
            <a:alphaModFix/>
          </a:blip>
          <a:stretch>
            <a:fillRect/>
          </a:stretch>
        </p:blipFill>
        <p:spPr>
          <a:xfrm>
            <a:off x="3720812" y="2175812"/>
            <a:ext cx="4448175" cy="24479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The Checkered Flag</a:t>
            </a:r>
          </a:p>
        </p:txBody>
      </p:sp>
      <p:pic>
        <p:nvPicPr>
          <p:cNvPr id="144" name="Shape 144"/>
          <p:cNvPicPr preferRelativeResize="0"/>
          <p:nvPr/>
        </p:nvPicPr>
        <p:blipFill rotWithShape="1">
          <a:blip r:embed="rId3">
            <a:alphaModFix/>
          </a:blip>
          <a:srcRect t="1829" b="5783"/>
          <a:stretch/>
        </p:blipFill>
        <p:spPr>
          <a:xfrm>
            <a:off x="1256438" y="1152424"/>
            <a:ext cx="6383714" cy="3464918"/>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1018037" y="262724"/>
            <a:ext cx="7107925" cy="44412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Journey Reflections </a:t>
            </a:r>
          </a:p>
        </p:txBody>
      </p:sp>
      <p:sp>
        <p:nvSpPr>
          <p:cNvPr id="155" name="Shape 155"/>
          <p:cNvSpPr txBox="1">
            <a:spLocks noGrp="1"/>
          </p:cNvSpPr>
          <p:nvPr>
            <p:ph type="body" idx="1"/>
          </p:nvPr>
        </p:nvSpPr>
        <p:spPr>
          <a:xfrm>
            <a:off x="311700" y="1055625"/>
            <a:ext cx="8520599" cy="3733500"/>
          </a:xfrm>
          <a:prstGeom prst="rect">
            <a:avLst/>
          </a:prstGeom>
        </p:spPr>
        <p:txBody>
          <a:bodyPr lIns="91425" tIns="91425" rIns="91425" bIns="91425" anchor="t" anchorCtr="0">
            <a:noAutofit/>
          </a:bodyPr>
          <a:lstStyle/>
          <a:p>
            <a:pPr marL="457200" marR="190500" lvl="0" indent="-317500" rtl="0">
              <a:lnSpc>
                <a:spcPct val="100000"/>
              </a:lnSpc>
              <a:spcBef>
                <a:spcPts val="100"/>
              </a:spcBef>
              <a:spcAft>
                <a:spcPts val="0"/>
              </a:spcAft>
              <a:buSzPct val="100000"/>
              <a:buChar char="➢"/>
            </a:pPr>
            <a:r>
              <a:rPr lang="en" sz="1400" dirty="0"/>
              <a:t>“The collaborative sessions have been helpful. It is important to get together in small groups with other </a:t>
            </a:r>
            <a:r>
              <a:rPr lang="en" sz="1400" dirty="0" smtClean="0"/>
              <a:t>buildings </a:t>
            </a:r>
            <a:r>
              <a:rPr lang="en" sz="1400" dirty="0"/>
              <a:t>to share ideas and resources and to align ourselves with pacing, etc.”</a:t>
            </a:r>
          </a:p>
          <a:p>
            <a:pPr marR="190500" lvl="0" rtl="0">
              <a:lnSpc>
                <a:spcPct val="100000"/>
              </a:lnSpc>
              <a:spcBef>
                <a:spcPts val="100"/>
              </a:spcBef>
              <a:spcAft>
                <a:spcPts val="0"/>
              </a:spcAft>
              <a:buNone/>
            </a:pPr>
            <a:endParaRPr sz="1400" dirty="0"/>
          </a:p>
          <a:p>
            <a:pPr marL="457200" lvl="0" indent="-317500" rtl="0">
              <a:lnSpc>
                <a:spcPct val="100000"/>
              </a:lnSpc>
              <a:spcBef>
                <a:spcPts val="0"/>
              </a:spcBef>
              <a:spcAft>
                <a:spcPts val="0"/>
              </a:spcAft>
              <a:buSzPct val="100000"/>
              <a:buChar char="➢"/>
            </a:pPr>
            <a:r>
              <a:rPr lang="en" sz="1400" dirty="0"/>
              <a:t>“Time to plan and collaborate as a team. It was also helpful to have district level experts to ask questions from and get recommendations as to the best way to implement these units.”</a:t>
            </a:r>
          </a:p>
          <a:p>
            <a:pPr lvl="0" rtl="0">
              <a:lnSpc>
                <a:spcPct val="100000"/>
              </a:lnSpc>
              <a:spcBef>
                <a:spcPts val="0"/>
              </a:spcBef>
              <a:spcAft>
                <a:spcPts val="0"/>
              </a:spcAft>
              <a:buNone/>
            </a:pPr>
            <a:endParaRPr sz="1400" dirty="0"/>
          </a:p>
          <a:p>
            <a:pPr marL="457200" lvl="0" indent="-317500" rtl="0">
              <a:lnSpc>
                <a:spcPct val="100000"/>
              </a:lnSpc>
              <a:spcBef>
                <a:spcPts val="0"/>
              </a:spcBef>
              <a:spcAft>
                <a:spcPts val="0"/>
              </a:spcAft>
              <a:buSzPct val="100000"/>
              <a:buChar char="➢"/>
            </a:pPr>
            <a:r>
              <a:rPr lang="en" sz="1400" dirty="0"/>
              <a:t>“Touching base with teachers who have tried components of a unit and can give advice on how to proceed.”</a:t>
            </a:r>
          </a:p>
          <a:p>
            <a:pPr lvl="0" rtl="0">
              <a:lnSpc>
                <a:spcPct val="100000"/>
              </a:lnSpc>
              <a:spcBef>
                <a:spcPts val="0"/>
              </a:spcBef>
              <a:spcAft>
                <a:spcPts val="0"/>
              </a:spcAft>
              <a:buNone/>
            </a:pPr>
            <a:endParaRPr sz="1400" dirty="0"/>
          </a:p>
          <a:p>
            <a:pPr marL="457200" lvl="0" indent="-317500" rtl="0">
              <a:lnSpc>
                <a:spcPct val="100000"/>
              </a:lnSpc>
              <a:spcBef>
                <a:spcPts val="0"/>
              </a:spcBef>
              <a:spcAft>
                <a:spcPts val="0"/>
              </a:spcAft>
              <a:buSzPct val="100000"/>
              <a:buChar char="➢"/>
            </a:pPr>
            <a:r>
              <a:rPr lang="en" sz="1400" dirty="0"/>
              <a:t>“Our Collaborative leader was sooo willing to listen to what we needed! We shared among the schools and offered ideas and suggestions. We were able to problem solve together. We were also given the opportunity to direct our focus of the time on what we felt was most important.”</a:t>
            </a:r>
          </a:p>
          <a:p>
            <a:pPr lvl="0" rtl="0">
              <a:lnSpc>
                <a:spcPct val="100000"/>
              </a:lnSpc>
              <a:spcBef>
                <a:spcPts val="0"/>
              </a:spcBef>
              <a:spcAft>
                <a:spcPts val="0"/>
              </a:spcAft>
              <a:buNone/>
            </a:pPr>
            <a:endParaRPr sz="1400" dirty="0"/>
          </a:p>
          <a:p>
            <a:pPr marL="457200" marR="190500" lvl="0" indent="-317500" rtl="0">
              <a:lnSpc>
                <a:spcPct val="100000"/>
              </a:lnSpc>
              <a:spcBef>
                <a:spcPts val="100"/>
              </a:spcBef>
              <a:spcAft>
                <a:spcPts val="0"/>
              </a:spcAft>
              <a:buSzPct val="100000"/>
              <a:buChar char="➢"/>
            </a:pPr>
            <a:r>
              <a:rPr lang="en" sz="1400" dirty="0"/>
              <a:t>“It is helpful to hear what issues/struggles other schools are working through. Their feedback is beneficial. It was most helpful to meet after we had taught a unit because </a:t>
            </a:r>
            <a:r>
              <a:rPr lang="en" sz="1400" dirty="0" smtClean="0"/>
              <a:t>we could </a:t>
            </a:r>
            <a:r>
              <a:rPr lang="en" sz="1400" dirty="0"/>
              <a:t>discuss the units with more expertise.”</a:t>
            </a:r>
          </a:p>
          <a:p>
            <a:pPr marR="190500" lvl="0" rtl="0">
              <a:lnSpc>
                <a:spcPct val="100000"/>
              </a:lnSpc>
              <a:spcBef>
                <a:spcPts val="100"/>
              </a:spcBef>
              <a:spcAft>
                <a:spcPts val="0"/>
              </a:spcAft>
              <a:buNone/>
            </a:pPr>
            <a:endParaRPr sz="1400" dirty="0"/>
          </a:p>
          <a:p>
            <a:pPr lvl="0">
              <a:spcBef>
                <a:spcPts val="0"/>
              </a:spcBef>
              <a:spcAft>
                <a:spcPts val="0"/>
              </a:spcAft>
              <a:buNone/>
            </a:pPr>
            <a:endParaRPr sz="1000" dirty="0">
              <a:solidFill>
                <a:srgbClr val="000000"/>
              </a:solidFill>
              <a:highlight>
                <a:srgbClr val="E7E7E7"/>
              </a:highlight>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228075"/>
            <a:ext cx="8520599" cy="707399"/>
          </a:xfrm>
          <a:prstGeom prst="rect">
            <a:avLst/>
          </a:prstGeom>
        </p:spPr>
        <p:txBody>
          <a:bodyPr lIns="91425" tIns="91425" rIns="91425" bIns="91425" anchor="t" anchorCtr="0">
            <a:noAutofit/>
          </a:bodyPr>
          <a:lstStyle/>
          <a:p>
            <a:pPr lvl="0" rtl="0">
              <a:spcBef>
                <a:spcPts val="0"/>
              </a:spcBef>
              <a:buNone/>
            </a:pPr>
            <a:r>
              <a:rPr lang="en" dirty="0"/>
              <a:t>Looking Back </a:t>
            </a:r>
          </a:p>
        </p:txBody>
      </p:sp>
      <p:sp>
        <p:nvSpPr>
          <p:cNvPr id="161" name="Shape 161"/>
          <p:cNvSpPr txBox="1">
            <a:spLocks noGrp="1"/>
          </p:cNvSpPr>
          <p:nvPr>
            <p:ph type="body" idx="1"/>
          </p:nvPr>
        </p:nvSpPr>
        <p:spPr>
          <a:xfrm>
            <a:off x="311700" y="935474"/>
            <a:ext cx="8520599" cy="3302700"/>
          </a:xfrm>
          <a:prstGeom prst="rect">
            <a:avLst/>
          </a:prstGeom>
        </p:spPr>
        <p:txBody>
          <a:bodyPr lIns="91425" tIns="91425" rIns="91425" bIns="91425" anchor="t" anchorCtr="0">
            <a:noAutofit/>
          </a:bodyPr>
          <a:lstStyle/>
          <a:p>
            <a:pPr marL="457200" lvl="0" indent="-228600" rtl="0">
              <a:spcBef>
                <a:spcPts val="0"/>
              </a:spcBef>
            </a:pPr>
            <a:r>
              <a:rPr lang="en" b="1" dirty="0"/>
              <a:t>Leadership</a:t>
            </a:r>
          </a:p>
          <a:p>
            <a:pPr marL="457200" lvl="0" indent="-228600" rtl="0">
              <a:spcBef>
                <a:spcPts val="0"/>
              </a:spcBef>
            </a:pPr>
            <a:r>
              <a:rPr lang="en" b="1" dirty="0"/>
              <a:t>Learning Designs</a:t>
            </a:r>
          </a:p>
          <a:p>
            <a:pPr marL="457200" lvl="0" indent="-228600" rtl="0">
              <a:spcBef>
                <a:spcPts val="0"/>
              </a:spcBef>
            </a:pPr>
            <a:r>
              <a:rPr lang="en" b="1" dirty="0"/>
              <a:t>Implementation</a:t>
            </a:r>
          </a:p>
          <a:p>
            <a:pPr marL="457200" lvl="0" indent="-228600" rtl="0">
              <a:spcBef>
                <a:spcPts val="0"/>
              </a:spcBef>
            </a:pPr>
            <a:r>
              <a:rPr lang="en" b="1" dirty="0"/>
              <a:t>Learning Communities</a:t>
            </a:r>
          </a:p>
          <a:p>
            <a:pPr marL="457200" lvl="0" indent="-228600" rtl="0">
              <a:spcBef>
                <a:spcPts val="0"/>
              </a:spcBef>
            </a:pPr>
            <a:r>
              <a:rPr lang="en" b="1" dirty="0"/>
              <a:t>Resources</a:t>
            </a:r>
          </a:p>
          <a:p>
            <a:pPr marL="457200" lvl="0" indent="-228600" rtl="0">
              <a:spcBef>
                <a:spcPts val="0"/>
              </a:spcBef>
            </a:pPr>
            <a:r>
              <a:rPr lang="en" b="1" dirty="0"/>
              <a:t>Outcomes</a:t>
            </a:r>
          </a:p>
          <a:p>
            <a:pPr marL="457200" lvl="0" indent="-228600" rtl="0">
              <a:spcBef>
                <a:spcPts val="0"/>
              </a:spcBef>
            </a:pPr>
            <a:r>
              <a:rPr lang="en" b="1" dirty="0"/>
              <a:t>Data</a:t>
            </a:r>
          </a:p>
          <a:p>
            <a:pPr marL="457200" lvl="0" indent="-228600" rtl="0">
              <a:spcBef>
                <a:spcPts val="0"/>
              </a:spcBef>
            </a:pPr>
            <a:r>
              <a:rPr lang="en" b="1" dirty="0"/>
              <a:t>Cultural Competence</a:t>
            </a:r>
          </a:p>
        </p:txBody>
      </p:sp>
      <p:pic>
        <p:nvPicPr>
          <p:cNvPr id="162" name="Shape 162"/>
          <p:cNvPicPr preferRelativeResize="0"/>
          <p:nvPr/>
        </p:nvPicPr>
        <p:blipFill>
          <a:blip r:embed="rId3">
            <a:alphaModFix/>
          </a:blip>
          <a:stretch>
            <a:fillRect/>
          </a:stretch>
        </p:blipFill>
        <p:spPr>
          <a:xfrm>
            <a:off x="4478112" y="1516062"/>
            <a:ext cx="3648075" cy="10953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This part of the journey ends but the next one begins...</a:t>
            </a:r>
          </a:p>
        </p:txBody>
      </p:sp>
      <p:sp>
        <p:nvSpPr>
          <p:cNvPr id="168" name="Shape 168"/>
          <p:cNvSpPr txBox="1">
            <a:spLocks noGrp="1"/>
          </p:cNvSpPr>
          <p:nvPr>
            <p:ph type="body" idx="1"/>
          </p:nvPr>
        </p:nvSpPr>
        <p:spPr>
          <a:xfrm>
            <a:off x="311700" y="1701100"/>
            <a:ext cx="8520599" cy="3302700"/>
          </a:xfrm>
          <a:prstGeom prst="rect">
            <a:avLst/>
          </a:prstGeom>
        </p:spPr>
        <p:txBody>
          <a:bodyPr lIns="91425" tIns="91425" rIns="91425" bIns="91425" anchor="t" anchorCtr="0">
            <a:noAutofit/>
          </a:bodyPr>
          <a:lstStyle/>
          <a:p>
            <a:pPr lvl="0" rtl="0">
              <a:spcBef>
                <a:spcPts val="0"/>
              </a:spcBef>
              <a:buNone/>
            </a:pPr>
            <a:r>
              <a:rPr lang="en" dirty="0"/>
              <a:t>Key Takeaway: Collaboration throughout the process has had a positive impact on instructional improvement and student achievement.  </a:t>
            </a:r>
          </a:p>
          <a:p>
            <a:pPr marL="457200" lvl="0" indent="-317500" rtl="0">
              <a:spcBef>
                <a:spcPts val="0"/>
              </a:spcBef>
              <a:buSzPct val="100000"/>
            </a:pPr>
            <a:r>
              <a:rPr lang="en" sz="1400" dirty="0"/>
              <a:t>Collaboration strengthens relationship between administration, curriculum developers, PD facilitators, and classroom teachers (district climate).</a:t>
            </a:r>
          </a:p>
          <a:p>
            <a:pPr marL="457200" lvl="0" indent="-317500" rtl="0">
              <a:spcBef>
                <a:spcPts val="0"/>
              </a:spcBef>
              <a:buSzPct val="100000"/>
            </a:pPr>
            <a:r>
              <a:rPr lang="en" sz="1400" dirty="0"/>
              <a:t>Collaboration creates opportunities for learning that develops deeper knowledge and more diverse toolbox for students (student achievement).</a:t>
            </a:r>
          </a:p>
          <a:p>
            <a:pPr lvl="0">
              <a:spcBef>
                <a:spcPts val="0"/>
              </a:spcBef>
              <a:buNone/>
            </a:pPr>
            <a:r>
              <a:rPr lang="en" dirty="0"/>
              <a:t>Based on this morning, how has your headline changed?  In other words, what do you hope your headline will look like a year from now regarding CCSS?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dirty="0"/>
              <a:t>Who are we?</a:t>
            </a:r>
          </a:p>
        </p:txBody>
      </p:sp>
      <p:sp>
        <p:nvSpPr>
          <p:cNvPr id="75" name="Shape 75"/>
          <p:cNvSpPr txBox="1">
            <a:spLocks noGrp="1"/>
          </p:cNvSpPr>
          <p:nvPr>
            <p:ph type="body" idx="1"/>
          </p:nvPr>
        </p:nvSpPr>
        <p:spPr>
          <a:xfrm>
            <a:off x="311701" y="975072"/>
            <a:ext cx="8520599" cy="3302700"/>
          </a:xfrm>
          <a:prstGeom prst="rect">
            <a:avLst/>
          </a:prstGeom>
        </p:spPr>
        <p:txBody>
          <a:bodyPr lIns="91425" tIns="91425" rIns="91425" bIns="91425" anchor="t" anchorCtr="0">
            <a:noAutofit/>
          </a:bodyPr>
          <a:lstStyle/>
          <a:p>
            <a:pPr marL="457200" lvl="0" indent="-228600" rtl="0">
              <a:spcBef>
                <a:spcPts val="0"/>
              </a:spcBef>
            </a:pPr>
            <a:r>
              <a:rPr lang="en" dirty="0"/>
              <a:t>Ryan Cleary - Principal of Morley Elementary School, WHPS.  Served as classroom teacher, curriculum specialist, and principal during CCSS implementation</a:t>
            </a:r>
          </a:p>
          <a:p>
            <a:pPr marL="457200" lvl="0" indent="-228600" rtl="0">
              <a:spcBef>
                <a:spcPts val="0"/>
              </a:spcBef>
            </a:pPr>
            <a:r>
              <a:rPr lang="en" dirty="0"/>
              <a:t>Mary Lestini - Townwide Elementary Math &amp; Science Curriculum Specialist, WHPS.  Served as a building-based and townwide curriculum specialist during CCSS implementation</a:t>
            </a:r>
          </a:p>
          <a:p>
            <a:pPr marL="457200" lvl="0" indent="-228600" rtl="0">
              <a:spcBef>
                <a:spcPts val="0"/>
              </a:spcBef>
            </a:pPr>
            <a:r>
              <a:rPr lang="en" dirty="0"/>
              <a:t>Our plan:</a:t>
            </a:r>
          </a:p>
          <a:p>
            <a:pPr marL="914400" lvl="1" indent="-228600" rtl="0">
              <a:spcBef>
                <a:spcPts val="0"/>
              </a:spcBef>
            </a:pPr>
            <a:r>
              <a:rPr lang="en" dirty="0"/>
              <a:t>Share WHPS blueprint for CCSS implementation</a:t>
            </a:r>
          </a:p>
          <a:p>
            <a:pPr marL="914400" lvl="1" indent="-228600" rtl="0">
              <a:spcBef>
                <a:spcPts val="0"/>
              </a:spcBef>
            </a:pPr>
            <a:r>
              <a:rPr lang="en" dirty="0"/>
              <a:t>Discuss impact of CCSS implementation on district climate and student achievement</a:t>
            </a:r>
          </a:p>
          <a:p>
            <a:pPr marL="914400" lvl="1" indent="-228600" rtl="0">
              <a:spcBef>
                <a:spcPts val="0"/>
              </a:spcBef>
            </a:pPr>
            <a:r>
              <a:rPr lang="en" dirty="0"/>
              <a:t>Have time to collaborate/connect with colleagues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What are your expectations for this session?</a:t>
            </a:r>
          </a:p>
        </p:txBody>
      </p:sp>
      <p:sp>
        <p:nvSpPr>
          <p:cNvPr id="81" name="Shape 81"/>
          <p:cNvSpPr txBox="1">
            <a:spLocks noGrp="1"/>
          </p:cNvSpPr>
          <p:nvPr>
            <p:ph type="body" idx="1"/>
          </p:nvPr>
        </p:nvSpPr>
        <p:spPr>
          <a:xfrm>
            <a:off x="311700" y="1266325"/>
            <a:ext cx="5607599" cy="3302700"/>
          </a:xfrm>
          <a:prstGeom prst="rect">
            <a:avLst/>
          </a:prstGeom>
        </p:spPr>
        <p:txBody>
          <a:bodyPr lIns="91425" tIns="91425" rIns="91425" bIns="91425" anchor="t" anchorCtr="0">
            <a:noAutofit/>
          </a:bodyPr>
          <a:lstStyle/>
          <a:p>
            <a:pPr lvl="0" rtl="0">
              <a:spcBef>
                <a:spcPts val="0"/>
              </a:spcBef>
              <a:buNone/>
            </a:pPr>
            <a:r>
              <a:rPr lang="en"/>
              <a:t>We’ve shared our plan, what are your priorities?</a:t>
            </a:r>
          </a:p>
          <a:p>
            <a:pPr marL="457200" lvl="0" indent="-228600" rtl="0">
              <a:spcBef>
                <a:spcPts val="0"/>
              </a:spcBef>
            </a:pPr>
            <a:r>
              <a:rPr lang="en"/>
              <a:t>To learn about a district's (WHPS) approach to CCSS implementation?</a:t>
            </a:r>
          </a:p>
          <a:p>
            <a:pPr marL="457200" lvl="0" indent="-228600" rtl="0">
              <a:spcBef>
                <a:spcPts val="0"/>
              </a:spcBef>
            </a:pPr>
            <a:r>
              <a:rPr lang="en"/>
              <a:t>To share your own successes/challenges with CCSS implementation?</a:t>
            </a:r>
          </a:p>
          <a:p>
            <a:pPr marL="457200" lvl="0" indent="-228600" rtl="0">
              <a:spcBef>
                <a:spcPts val="0"/>
              </a:spcBef>
            </a:pPr>
            <a:r>
              <a:rPr lang="en"/>
              <a:t>To connect with other leaders/have a chance to talk in small groups about CCSS implementation?</a:t>
            </a:r>
          </a:p>
          <a:p>
            <a:pPr marL="457200" lvl="0" indent="-228600">
              <a:spcBef>
                <a:spcPts val="0"/>
              </a:spcBef>
            </a:pPr>
            <a:r>
              <a:rPr lang="en"/>
              <a:t>Other…?</a:t>
            </a:r>
          </a:p>
        </p:txBody>
      </p:sp>
      <p:pic>
        <p:nvPicPr>
          <p:cNvPr id="82" name="Shape 82"/>
          <p:cNvPicPr preferRelativeResize="0"/>
          <p:nvPr/>
        </p:nvPicPr>
        <p:blipFill>
          <a:blip r:embed="rId3">
            <a:alphaModFix/>
          </a:blip>
          <a:stretch>
            <a:fillRect/>
          </a:stretch>
        </p:blipFill>
        <p:spPr>
          <a:xfrm>
            <a:off x="6273852" y="1394977"/>
            <a:ext cx="2220025" cy="22200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CT Standards for Professional Learning</a:t>
            </a:r>
          </a:p>
        </p:txBody>
      </p:sp>
      <p:sp>
        <p:nvSpPr>
          <p:cNvPr id="88" name="Shape 88"/>
          <p:cNvSpPr txBox="1">
            <a:spLocks noGrp="1"/>
          </p:cNvSpPr>
          <p:nvPr>
            <p:ph type="body" idx="1"/>
          </p:nvPr>
        </p:nvSpPr>
        <p:spPr>
          <a:xfrm>
            <a:off x="311701" y="944564"/>
            <a:ext cx="8520599" cy="3302700"/>
          </a:xfrm>
          <a:prstGeom prst="rect">
            <a:avLst/>
          </a:prstGeom>
        </p:spPr>
        <p:txBody>
          <a:bodyPr lIns="91425" tIns="91425" rIns="91425" bIns="91425" anchor="t" anchorCtr="0">
            <a:noAutofit/>
          </a:bodyPr>
          <a:lstStyle/>
          <a:p>
            <a:pPr marL="457200" lvl="0" indent="-228600" rtl="0">
              <a:spcBef>
                <a:spcPts val="0"/>
              </a:spcBef>
            </a:pPr>
            <a:r>
              <a:rPr lang="en" dirty="0"/>
              <a:t>Leadership</a:t>
            </a:r>
          </a:p>
          <a:p>
            <a:pPr marL="457200" lvl="0" indent="-228600" rtl="0">
              <a:spcBef>
                <a:spcPts val="0"/>
              </a:spcBef>
            </a:pPr>
            <a:r>
              <a:rPr lang="en" dirty="0"/>
              <a:t>Learning Designs</a:t>
            </a:r>
          </a:p>
          <a:p>
            <a:pPr marL="457200" lvl="0" indent="-228600" rtl="0">
              <a:spcBef>
                <a:spcPts val="0"/>
              </a:spcBef>
            </a:pPr>
            <a:r>
              <a:rPr lang="en" dirty="0"/>
              <a:t>Implementation</a:t>
            </a:r>
          </a:p>
          <a:p>
            <a:pPr marL="457200" lvl="0" indent="-228600" rtl="0">
              <a:spcBef>
                <a:spcPts val="0"/>
              </a:spcBef>
            </a:pPr>
            <a:r>
              <a:rPr lang="en" dirty="0"/>
              <a:t>Learning Communities</a:t>
            </a:r>
          </a:p>
          <a:p>
            <a:pPr marL="457200" lvl="0" indent="-228600" rtl="0">
              <a:spcBef>
                <a:spcPts val="0"/>
              </a:spcBef>
            </a:pPr>
            <a:r>
              <a:rPr lang="en" dirty="0"/>
              <a:t>Resources</a:t>
            </a:r>
          </a:p>
          <a:p>
            <a:pPr marL="457200" lvl="0" indent="-228600" rtl="0">
              <a:spcBef>
                <a:spcPts val="0"/>
              </a:spcBef>
            </a:pPr>
            <a:r>
              <a:rPr lang="en" dirty="0"/>
              <a:t>Outcomes</a:t>
            </a:r>
          </a:p>
          <a:p>
            <a:pPr marL="457200" lvl="0" indent="-228600" rtl="0">
              <a:spcBef>
                <a:spcPts val="0"/>
              </a:spcBef>
            </a:pPr>
            <a:r>
              <a:rPr lang="en" dirty="0"/>
              <a:t>Data</a:t>
            </a:r>
          </a:p>
          <a:p>
            <a:pPr marL="457200" lvl="0" indent="-228600">
              <a:spcBef>
                <a:spcPts val="0"/>
              </a:spcBef>
            </a:pPr>
            <a:r>
              <a:rPr lang="en" dirty="0"/>
              <a:t>Cultural Competence</a:t>
            </a:r>
          </a:p>
        </p:txBody>
      </p:sp>
      <p:pic>
        <p:nvPicPr>
          <p:cNvPr id="89" name="Shape 89"/>
          <p:cNvPicPr preferRelativeResize="0"/>
          <p:nvPr/>
        </p:nvPicPr>
        <p:blipFill>
          <a:blip r:embed="rId3">
            <a:alphaModFix/>
          </a:blip>
          <a:stretch>
            <a:fillRect/>
          </a:stretch>
        </p:blipFill>
        <p:spPr>
          <a:xfrm>
            <a:off x="4478112" y="1516062"/>
            <a:ext cx="3648075" cy="10953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How our story begins ...</a:t>
            </a:r>
          </a:p>
        </p:txBody>
      </p:sp>
      <p:sp>
        <p:nvSpPr>
          <p:cNvPr id="95" name="Shape 95"/>
          <p:cNvSpPr txBox="1">
            <a:spLocks noGrp="1"/>
          </p:cNvSpPr>
          <p:nvPr>
            <p:ph type="body" idx="1"/>
          </p:nvPr>
        </p:nvSpPr>
        <p:spPr>
          <a:xfrm>
            <a:off x="311700" y="1266325"/>
            <a:ext cx="4944900" cy="3302700"/>
          </a:xfrm>
          <a:prstGeom prst="rect">
            <a:avLst/>
          </a:prstGeom>
        </p:spPr>
        <p:txBody>
          <a:bodyPr lIns="91425" tIns="91425" rIns="91425" bIns="91425" anchor="t" anchorCtr="0">
            <a:noAutofit/>
          </a:bodyPr>
          <a:lstStyle/>
          <a:p>
            <a:pPr lvl="0" rtl="0">
              <a:spcBef>
                <a:spcPts val="0"/>
              </a:spcBef>
              <a:buNone/>
            </a:pPr>
            <a:r>
              <a:rPr lang="en"/>
              <a:t>K-12 teachers and district leaders came together as one initial team to translate the CCSS through our own/district lenses</a:t>
            </a:r>
          </a:p>
          <a:p>
            <a:pPr marL="457200" lvl="0" indent="-228600" rtl="0">
              <a:spcBef>
                <a:spcPts val="0"/>
              </a:spcBef>
              <a:buChar char="➢"/>
            </a:pPr>
            <a:r>
              <a:rPr lang="en"/>
              <a:t>Subject area based grade-band vertical alignment</a:t>
            </a:r>
          </a:p>
          <a:p>
            <a:pPr marL="457200" lvl="0" indent="-228600" rtl="0">
              <a:spcBef>
                <a:spcPts val="0"/>
              </a:spcBef>
              <a:buChar char="➢"/>
            </a:pPr>
            <a:r>
              <a:rPr lang="en"/>
              <a:t>Formation of grade level curriculum writing teams (and eventually review teams)</a:t>
            </a:r>
          </a:p>
          <a:p>
            <a:pPr lvl="0" rtl="0">
              <a:spcBef>
                <a:spcPts val="0"/>
              </a:spcBef>
              <a:buNone/>
            </a:pPr>
            <a:endParaRPr dirty="0"/>
          </a:p>
          <a:p>
            <a:pPr lvl="0">
              <a:spcBef>
                <a:spcPts val="0"/>
              </a:spcBef>
              <a:buNone/>
            </a:pPr>
            <a:endParaRPr dirty="0"/>
          </a:p>
        </p:txBody>
      </p:sp>
      <p:pic>
        <p:nvPicPr>
          <p:cNvPr id="96" name="Shape 96"/>
          <p:cNvPicPr preferRelativeResize="0"/>
          <p:nvPr/>
        </p:nvPicPr>
        <p:blipFill>
          <a:blip r:embed="rId3">
            <a:alphaModFix/>
          </a:blip>
          <a:stretch>
            <a:fillRect/>
          </a:stretch>
        </p:blipFill>
        <p:spPr>
          <a:xfrm>
            <a:off x="5377877" y="1316525"/>
            <a:ext cx="2999725" cy="22469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Beginning Pathways</a:t>
            </a:r>
          </a:p>
        </p:txBody>
      </p:sp>
      <p:sp>
        <p:nvSpPr>
          <p:cNvPr id="102" name="Shape 102"/>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r>
              <a:rPr lang="en"/>
              <a:t>Kindergarten, Grades 2 &amp; 4:</a:t>
            </a:r>
          </a:p>
          <a:p>
            <a:pPr marL="457200" lvl="0" indent="-228600" rtl="0">
              <a:spcBef>
                <a:spcPts val="0"/>
              </a:spcBef>
            </a:pPr>
            <a:r>
              <a:rPr lang="en"/>
              <a:t>Year 1 (2012 -13) = ELA</a:t>
            </a:r>
          </a:p>
          <a:p>
            <a:pPr marL="457200" lvl="0" indent="-228600" rtl="0">
              <a:spcBef>
                <a:spcPts val="0"/>
              </a:spcBef>
            </a:pPr>
            <a:r>
              <a:rPr lang="en"/>
              <a:t>Year 2 (2013-14) = Math</a:t>
            </a:r>
          </a:p>
          <a:p>
            <a:pPr lvl="0" rtl="0">
              <a:spcBef>
                <a:spcPts val="0"/>
              </a:spcBef>
              <a:buNone/>
            </a:pPr>
            <a:r>
              <a:rPr lang="en"/>
              <a:t>Grades 1, 3, &amp; 5:</a:t>
            </a:r>
          </a:p>
          <a:p>
            <a:pPr marL="457200" lvl="0" indent="-228600" rtl="0">
              <a:spcBef>
                <a:spcPts val="0"/>
              </a:spcBef>
              <a:buChar char="●"/>
            </a:pPr>
            <a:r>
              <a:rPr lang="en"/>
              <a:t>Year 1 (2012 -13) = Math </a:t>
            </a:r>
          </a:p>
          <a:p>
            <a:pPr marL="457200" lvl="0" indent="-228600">
              <a:spcBef>
                <a:spcPts val="0"/>
              </a:spcBef>
              <a:buChar char="●"/>
            </a:pPr>
            <a:r>
              <a:rPr lang="en"/>
              <a:t>Year 2 (2013-14) = ELA</a:t>
            </a:r>
          </a:p>
        </p:txBody>
      </p:sp>
      <p:pic>
        <p:nvPicPr>
          <p:cNvPr id="103" name="Shape 103"/>
          <p:cNvPicPr preferRelativeResize="0"/>
          <p:nvPr/>
        </p:nvPicPr>
        <p:blipFill>
          <a:blip r:embed="rId3">
            <a:alphaModFix/>
          </a:blip>
          <a:stretch>
            <a:fillRect/>
          </a:stretch>
        </p:blipFill>
        <p:spPr>
          <a:xfrm>
            <a:off x="4802350" y="1655415"/>
            <a:ext cx="3389424" cy="211242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Structure of professional development</a:t>
            </a:r>
          </a:p>
        </p:txBody>
      </p:sp>
      <p:sp>
        <p:nvSpPr>
          <p:cNvPr id="109" name="Shape 109"/>
          <p:cNvSpPr txBox="1">
            <a:spLocks noGrp="1"/>
          </p:cNvSpPr>
          <p:nvPr>
            <p:ph type="body" idx="1"/>
          </p:nvPr>
        </p:nvSpPr>
        <p:spPr>
          <a:xfrm>
            <a:off x="311701" y="1023637"/>
            <a:ext cx="8520599" cy="3302700"/>
          </a:xfrm>
          <a:prstGeom prst="rect">
            <a:avLst/>
          </a:prstGeom>
        </p:spPr>
        <p:txBody>
          <a:bodyPr lIns="91425" tIns="91425" rIns="91425" bIns="91425" anchor="t" anchorCtr="0">
            <a:noAutofit/>
          </a:bodyPr>
          <a:lstStyle/>
          <a:p>
            <a:pPr lvl="0" rtl="0">
              <a:spcBef>
                <a:spcPts val="0"/>
              </a:spcBef>
              <a:buNone/>
            </a:pPr>
            <a:r>
              <a:rPr lang="en" dirty="0"/>
              <a:t>Years 1 and 2:  (the ‘What’ - content)</a:t>
            </a:r>
          </a:p>
          <a:p>
            <a:pPr marL="457200" lvl="0" indent="-228600" rtl="0">
              <a:spcBef>
                <a:spcPts val="0"/>
              </a:spcBef>
            </a:pPr>
            <a:r>
              <a:rPr lang="en" dirty="0"/>
              <a:t>Content CSIs (Planning and practice)</a:t>
            </a:r>
          </a:p>
          <a:p>
            <a:pPr marL="457200" lvl="0" indent="-228600" rtl="0">
              <a:spcBef>
                <a:spcPts val="0"/>
              </a:spcBef>
            </a:pPr>
            <a:r>
              <a:rPr lang="en" dirty="0"/>
              <a:t>Collaborative CSIs (Planning and practice)</a:t>
            </a:r>
          </a:p>
          <a:p>
            <a:pPr lvl="0" rtl="0">
              <a:spcBef>
                <a:spcPts val="0"/>
              </a:spcBef>
              <a:buNone/>
            </a:pPr>
            <a:r>
              <a:rPr lang="en" dirty="0"/>
              <a:t>Years 3 and 4: (the ‘How’- instructional practice) </a:t>
            </a:r>
          </a:p>
          <a:p>
            <a:pPr marL="457200" lvl="0" indent="-228600" rtl="0">
              <a:spcBef>
                <a:spcPts val="0"/>
              </a:spcBef>
            </a:pPr>
            <a:r>
              <a:rPr lang="en" dirty="0"/>
              <a:t>District CSIs (MPs, TPs, math discourse, etc.)</a:t>
            </a:r>
          </a:p>
          <a:p>
            <a:pPr marL="457200" lvl="0" indent="-228600" rtl="0">
              <a:spcBef>
                <a:spcPts val="0"/>
              </a:spcBef>
            </a:pPr>
            <a:r>
              <a:rPr lang="en" dirty="0"/>
              <a:t>Collaborative partner schools</a:t>
            </a:r>
          </a:p>
          <a:p>
            <a:pPr lvl="0" rtl="0">
              <a:spcBef>
                <a:spcPts val="0"/>
              </a:spcBef>
              <a:buNone/>
            </a:pPr>
            <a:endParaRPr dirty="0"/>
          </a:p>
          <a:p>
            <a:pPr lvl="0">
              <a:spcBef>
                <a:spcPts val="0"/>
              </a:spcBef>
              <a:buNone/>
            </a:pPr>
            <a:endParaRPr dirty="0"/>
          </a:p>
        </p:txBody>
      </p:sp>
      <p:pic>
        <p:nvPicPr>
          <p:cNvPr id="110" name="Shape 110"/>
          <p:cNvPicPr preferRelativeResize="0"/>
          <p:nvPr/>
        </p:nvPicPr>
        <p:blipFill>
          <a:blip r:embed="rId3">
            <a:alphaModFix/>
          </a:blip>
          <a:stretch>
            <a:fillRect/>
          </a:stretch>
        </p:blipFill>
        <p:spPr>
          <a:xfrm>
            <a:off x="1714499" y="4197550"/>
            <a:ext cx="5715000" cy="7429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All along the way...</a:t>
            </a:r>
          </a:p>
        </p:txBody>
      </p:sp>
      <p:sp>
        <p:nvSpPr>
          <p:cNvPr id="116" name="Shape 116"/>
          <p:cNvSpPr txBox="1">
            <a:spLocks noGrp="1"/>
          </p:cNvSpPr>
          <p:nvPr>
            <p:ph type="body" idx="1"/>
          </p:nvPr>
        </p:nvSpPr>
        <p:spPr>
          <a:xfrm>
            <a:off x="311700" y="1266325"/>
            <a:ext cx="5430899" cy="3302700"/>
          </a:xfrm>
          <a:prstGeom prst="rect">
            <a:avLst/>
          </a:prstGeom>
        </p:spPr>
        <p:txBody>
          <a:bodyPr lIns="91425" tIns="91425" rIns="91425" bIns="91425" anchor="t" anchorCtr="0">
            <a:noAutofit/>
          </a:bodyPr>
          <a:lstStyle/>
          <a:p>
            <a:pPr marL="457200" lvl="0" indent="-228600" rtl="0">
              <a:spcBef>
                <a:spcPts val="0"/>
              </a:spcBef>
            </a:pPr>
            <a:r>
              <a:rPr lang="en"/>
              <a:t>Opportunities for feedback at different levels </a:t>
            </a:r>
          </a:p>
          <a:p>
            <a:pPr marL="457200" lvl="0" indent="-228600" rtl="0">
              <a:spcBef>
                <a:spcPts val="0"/>
              </a:spcBef>
            </a:pPr>
            <a:r>
              <a:rPr lang="en"/>
              <a:t>Revisions to units</a:t>
            </a:r>
          </a:p>
          <a:p>
            <a:pPr marL="457200" lvl="0" indent="-228600" rtl="0">
              <a:spcBef>
                <a:spcPts val="0"/>
              </a:spcBef>
            </a:pPr>
            <a:r>
              <a:rPr lang="en"/>
              <a:t>Transparency</a:t>
            </a:r>
          </a:p>
          <a:p>
            <a:pPr marL="457200" lvl="0" indent="-228600" rtl="0">
              <a:spcBef>
                <a:spcPts val="0"/>
              </a:spcBef>
            </a:pPr>
            <a:r>
              <a:rPr lang="en"/>
              <a:t>Learning Leaders</a:t>
            </a:r>
          </a:p>
        </p:txBody>
      </p:sp>
      <p:pic>
        <p:nvPicPr>
          <p:cNvPr id="117" name="Shape 117"/>
          <p:cNvPicPr preferRelativeResize="0"/>
          <p:nvPr/>
        </p:nvPicPr>
        <p:blipFill>
          <a:blip r:embed="rId3">
            <a:alphaModFix/>
          </a:blip>
          <a:stretch>
            <a:fillRect/>
          </a:stretch>
        </p:blipFill>
        <p:spPr>
          <a:xfrm>
            <a:off x="4527600" y="1904525"/>
            <a:ext cx="3337499" cy="24998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Pit Stop</a:t>
            </a:r>
          </a:p>
        </p:txBody>
      </p:sp>
      <p:sp>
        <p:nvSpPr>
          <p:cNvPr id="123" name="Shape 123"/>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r>
              <a:rPr lang="en" dirty="0"/>
              <a:t>Connect with the people around you:</a:t>
            </a:r>
          </a:p>
          <a:p>
            <a:pPr marL="457200" lvl="0" indent="-228600" rtl="0">
              <a:spcBef>
                <a:spcPts val="0"/>
              </a:spcBef>
            </a:pPr>
            <a:r>
              <a:rPr lang="en" dirty="0"/>
              <a:t>What pieces of our structure do you connect to right away (if any)?</a:t>
            </a:r>
          </a:p>
          <a:p>
            <a:pPr marL="457200" lvl="0" indent="-228600" rtl="0">
              <a:spcBef>
                <a:spcPts val="0"/>
              </a:spcBef>
            </a:pPr>
            <a:r>
              <a:rPr lang="en" dirty="0"/>
              <a:t>What pieces give you the “NO WAY!” reaction?</a:t>
            </a:r>
          </a:p>
          <a:p>
            <a:pPr marL="457200" lvl="0" indent="-228600" rtl="0">
              <a:spcBef>
                <a:spcPts val="0"/>
              </a:spcBef>
            </a:pPr>
            <a:r>
              <a:rPr lang="en" dirty="0"/>
              <a:t>How does this relate to your experience in your school/district?</a:t>
            </a:r>
          </a:p>
          <a:p>
            <a:pPr lvl="0">
              <a:spcBef>
                <a:spcPts val="0"/>
              </a:spcBef>
              <a:buNone/>
            </a:pPr>
            <a:endParaRPr dirty="0"/>
          </a:p>
        </p:txBody>
      </p:sp>
      <p:pic>
        <p:nvPicPr>
          <p:cNvPr id="124" name="Shape 124"/>
          <p:cNvPicPr preferRelativeResize="0"/>
          <p:nvPr/>
        </p:nvPicPr>
        <p:blipFill>
          <a:blip r:embed="rId3">
            <a:alphaModFix/>
          </a:blip>
          <a:stretch>
            <a:fillRect/>
          </a:stretch>
        </p:blipFill>
        <p:spPr>
          <a:xfrm>
            <a:off x="6310116" y="3317534"/>
            <a:ext cx="2144787" cy="157389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1249</Words>
  <Application>Microsoft Office PowerPoint</Application>
  <PresentationFormat>On-screen Show (16:9)</PresentationFormat>
  <Paragraphs>124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Open Sans</vt:lpstr>
      <vt:lpstr>Arial</vt:lpstr>
      <vt:lpstr>PT Sans Narrow</vt:lpstr>
      <vt:lpstr>Calibri</vt:lpstr>
      <vt:lpstr>tropic</vt:lpstr>
      <vt:lpstr>Collaboration Matters</vt:lpstr>
      <vt:lpstr>Who are we?</vt:lpstr>
      <vt:lpstr>What are your expectations for this session?</vt:lpstr>
      <vt:lpstr>CT Standards for Professional Learning</vt:lpstr>
      <vt:lpstr>How our story begins ...</vt:lpstr>
      <vt:lpstr>Beginning Pathways</vt:lpstr>
      <vt:lpstr>Structure of professional development</vt:lpstr>
      <vt:lpstr>All along the way...</vt:lpstr>
      <vt:lpstr>Pit Stop</vt:lpstr>
      <vt:lpstr>Potholes (Challenges):</vt:lpstr>
      <vt:lpstr>We’re here!</vt:lpstr>
      <vt:lpstr>The Checkered Flag</vt:lpstr>
      <vt:lpstr>PowerPoint Presentation</vt:lpstr>
      <vt:lpstr>Journey Reflections </vt:lpstr>
      <vt:lpstr>Looking Back </vt:lpstr>
      <vt:lpstr>This part of the journey ends but the next one begins...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Matters</dc:title>
  <dc:creator>Mary Lestini</dc:creator>
  <cp:lastModifiedBy>Reed, Marcy</cp:lastModifiedBy>
  <cp:revision>3</cp:revision>
  <dcterms:modified xsi:type="dcterms:W3CDTF">2016-03-02T14:25:59Z</dcterms:modified>
</cp:coreProperties>
</file>